
<file path=[Content_Types].xml><?xml version="1.0" encoding="utf-8"?>
<Types xmlns="http://schemas.openxmlformats.org/package/2006/content-types">
  <Default Extension="bin" ContentType="application/vnd.openxmlformats-officedocument.oleObject"/>
  <Default Extension="png" ContentType="image/png"/>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ags/tag2.xml" ContentType="application/vnd.openxmlformats-officedocument.presentationml.tags+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ags/tag3.xml" ContentType="application/vnd.openxmlformats-officedocument.presentationml.tags+xml"/>
  <Override PartName="/ppt/theme/theme3.xml" ContentType="application/vnd.openxmlformats-officedocument.theme+xml"/>
  <Override PartName="/ppt/theme/theme4.xml" ContentType="application/vnd.openxmlformats-officedocument.them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36.xml" ContentType="application/vnd.openxmlformats-officedocument.presentationml.tags+xml"/>
  <Override PartName="/ppt/notesSlides/notesSlide13.xml" ContentType="application/vnd.openxmlformats-officedocument.presentationml.notesSlide+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notesSlides/notesSlide14.xml" ContentType="application/vnd.openxmlformats-officedocument.presentationml.notesSlide+xml"/>
  <Override PartName="/ppt/tags/tag329.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notesSlides/notesSlide15.xml" ContentType="application/vnd.openxmlformats-officedocument.presentationml.notesSlide+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tags/tag445.xml" ContentType="application/vnd.openxmlformats-officedocument.presentationml.tags+xml"/>
  <Override PartName="/ppt/notesSlides/notesSlide19.xml" ContentType="application/vnd.openxmlformats-officedocument.presentationml.notesSlide+xml"/>
  <Override PartName="/ppt/tags/tag446.xml" ContentType="application/vnd.openxmlformats-officedocument.presentationml.tags+xml"/>
  <Override PartName="/ppt/tags/tag447.xml" ContentType="application/vnd.openxmlformats-officedocument.presentationml.tags+xml"/>
  <Override PartName="/ppt/tags/tag448.xml" ContentType="application/vnd.openxmlformats-officedocument.presentationml.tags+xml"/>
  <Override PartName="/ppt/tags/tag449.xml" ContentType="application/vnd.openxmlformats-officedocument.presentationml.tags+xml"/>
  <Override PartName="/ppt/tags/tag450.xml" ContentType="application/vnd.openxmlformats-officedocument.presentationml.tags+xml"/>
  <Override PartName="/ppt/tags/tag451.xml" ContentType="application/vnd.openxmlformats-officedocument.presentationml.tags+xml"/>
  <Override PartName="/ppt/tags/tag452.xml" ContentType="application/vnd.openxmlformats-officedocument.presentationml.tags+xml"/>
  <Override PartName="/ppt/tags/tag453.xml" ContentType="application/vnd.openxmlformats-officedocument.presentationml.tags+xml"/>
  <Override PartName="/ppt/tags/tag454.xml" ContentType="application/vnd.openxmlformats-officedocument.presentationml.tags+xml"/>
  <Override PartName="/ppt/tags/tag455.xml" ContentType="application/vnd.openxmlformats-officedocument.presentationml.tags+xml"/>
  <Override PartName="/ppt/tags/tag456.xml" ContentType="application/vnd.openxmlformats-officedocument.presentationml.tags+xml"/>
  <Override PartName="/ppt/tags/tag457.xml" ContentType="application/vnd.openxmlformats-officedocument.presentationml.tags+xml"/>
  <Override PartName="/ppt/tags/tag458.xml" ContentType="application/vnd.openxmlformats-officedocument.presentationml.tags+xml"/>
  <Override PartName="/ppt/tags/tag459.xml" ContentType="application/vnd.openxmlformats-officedocument.presentationml.tags+xml"/>
  <Override PartName="/ppt/tags/tag460.xml" ContentType="application/vnd.openxmlformats-officedocument.presentationml.tags+xml"/>
  <Override PartName="/ppt/tags/tag461.xml" ContentType="application/vnd.openxmlformats-officedocument.presentationml.tags+xml"/>
  <Override PartName="/ppt/tags/tag462.xml" ContentType="application/vnd.openxmlformats-officedocument.presentationml.tags+xml"/>
  <Override PartName="/ppt/tags/tag463.xml" ContentType="application/vnd.openxmlformats-officedocument.presentationml.tags+xml"/>
  <Override PartName="/ppt/tags/tag464.xml" ContentType="application/vnd.openxmlformats-officedocument.presentationml.tags+xml"/>
  <Override PartName="/ppt/tags/tag465.xml" ContentType="application/vnd.openxmlformats-officedocument.presentationml.tags+xml"/>
  <Override PartName="/ppt/tags/tag466.xml" ContentType="application/vnd.openxmlformats-officedocument.presentationml.tags+xml"/>
  <Override PartName="/ppt/tags/tag467.xml" ContentType="application/vnd.openxmlformats-officedocument.presentationml.tags+xml"/>
  <Override PartName="/ppt/tags/tag468.xml" ContentType="application/vnd.openxmlformats-officedocument.presentationml.tags+xml"/>
  <Override PartName="/ppt/notesSlides/notesSlide20.xml" ContentType="application/vnd.openxmlformats-officedocument.presentationml.notesSlide+xml"/>
  <Override PartName="/ppt/tags/tag469.xml" ContentType="application/vnd.openxmlformats-officedocument.presentationml.tags+xml"/>
  <Override PartName="/ppt/tags/tag470.xml" ContentType="application/vnd.openxmlformats-officedocument.presentationml.tags+xml"/>
  <Override PartName="/ppt/tags/tag471.xml" ContentType="application/vnd.openxmlformats-officedocument.presentationml.tags+xml"/>
  <Override PartName="/ppt/tags/tag472.xml" ContentType="application/vnd.openxmlformats-officedocument.presentationml.tags+xml"/>
  <Override PartName="/ppt/tags/tag473.xml" ContentType="application/vnd.openxmlformats-officedocument.presentationml.tags+xml"/>
  <Override PartName="/ppt/tags/tag474.xml" ContentType="application/vnd.openxmlformats-officedocument.presentationml.tags+xml"/>
  <Override PartName="/ppt/tags/tag475.xml" ContentType="application/vnd.openxmlformats-officedocument.presentationml.tags+xml"/>
  <Override PartName="/ppt/tags/tag476.xml" ContentType="application/vnd.openxmlformats-officedocument.presentationml.tags+xml"/>
  <Override PartName="/ppt/tags/tag477.xml" ContentType="application/vnd.openxmlformats-officedocument.presentationml.tags+xml"/>
  <Override PartName="/ppt/tags/tag478.xml" ContentType="application/vnd.openxmlformats-officedocument.presentationml.tags+xml"/>
  <Override PartName="/ppt/tags/tag479.xml" ContentType="application/vnd.openxmlformats-officedocument.presentationml.tags+xml"/>
  <Override PartName="/ppt/tags/tag480.xml" ContentType="application/vnd.openxmlformats-officedocument.presentationml.tag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tags/tag481.xml" ContentType="application/vnd.openxmlformats-officedocument.presentationml.tags+xml"/>
  <Override PartName="/ppt/tags/tag482.xml" ContentType="application/vnd.openxmlformats-officedocument.presentationml.tags+xml"/>
  <Override PartName="/ppt/tags/tag483.xml" ContentType="application/vnd.openxmlformats-officedocument.presentationml.tags+xml"/>
  <Override PartName="/ppt/tags/tag484.xml" ContentType="application/vnd.openxmlformats-officedocument.presentationml.tags+xml"/>
  <Override PartName="/ppt/tags/tag485.xml" ContentType="application/vnd.openxmlformats-officedocument.presentationml.tags+xml"/>
  <Override PartName="/ppt/tags/tag486.xml" ContentType="application/vnd.openxmlformats-officedocument.presentationml.tags+xml"/>
  <Override PartName="/ppt/tags/tag487.xml" ContentType="application/vnd.openxmlformats-officedocument.presentationml.tags+xml"/>
  <Override PartName="/ppt/tags/tag488.xml" ContentType="application/vnd.openxmlformats-officedocument.presentationml.tags+xml"/>
  <Override PartName="/ppt/tags/tag489.xml" ContentType="application/vnd.openxmlformats-officedocument.presentationml.tags+xml"/>
  <Override PartName="/ppt/tags/tag490.xml" ContentType="application/vnd.openxmlformats-officedocument.presentationml.tags+xml"/>
  <Override PartName="/ppt/tags/tag491.xml" ContentType="application/vnd.openxmlformats-officedocument.presentationml.tags+xml"/>
  <Override PartName="/ppt/tags/tag492.xml" ContentType="application/vnd.openxmlformats-officedocument.presentationml.tags+xml"/>
  <Override PartName="/ppt/tags/tag493.xml" ContentType="application/vnd.openxmlformats-officedocument.presentationml.tags+xml"/>
  <Override PartName="/ppt/tags/tag494.xml" ContentType="application/vnd.openxmlformats-officedocument.presentationml.tags+xml"/>
  <Override PartName="/ppt/tags/tag495.xml" ContentType="application/vnd.openxmlformats-officedocument.presentationml.tags+xml"/>
  <Override PartName="/ppt/tags/tag496.xml" ContentType="application/vnd.openxmlformats-officedocument.presentationml.tags+xml"/>
  <Override PartName="/ppt/tags/tag497.xml" ContentType="application/vnd.openxmlformats-officedocument.presentationml.tags+xml"/>
  <Override PartName="/ppt/tags/tag498.xml" ContentType="application/vnd.openxmlformats-officedocument.presentationml.tags+xml"/>
  <Override PartName="/ppt/tags/tag499.xml" ContentType="application/vnd.openxmlformats-officedocument.presentationml.tags+xml"/>
  <Override PartName="/ppt/tags/tag500.xml" ContentType="application/vnd.openxmlformats-officedocument.presentationml.tags+xml"/>
  <Override PartName="/ppt/tags/tag501.xml" ContentType="application/vnd.openxmlformats-officedocument.presentationml.tags+xml"/>
  <Override PartName="/ppt/tags/tag502.xml" ContentType="application/vnd.openxmlformats-officedocument.presentationml.tags+xml"/>
  <Override PartName="/ppt/tags/tag503.xml" ContentType="application/vnd.openxmlformats-officedocument.presentationml.tags+xml"/>
  <Override PartName="/ppt/tags/tag504.xml" ContentType="application/vnd.openxmlformats-officedocument.presentationml.tags+xml"/>
  <Override PartName="/ppt/tags/tag505.xml" ContentType="application/vnd.openxmlformats-officedocument.presentationml.tags+xml"/>
  <Override PartName="/ppt/tags/tag506.xml" ContentType="application/vnd.openxmlformats-officedocument.presentationml.tags+xml"/>
  <Override PartName="/ppt/tags/tag507.xml" ContentType="application/vnd.openxmlformats-officedocument.presentationml.tags+xml"/>
  <Override PartName="/ppt/tags/tag508.xml" ContentType="application/vnd.openxmlformats-officedocument.presentationml.tags+xml"/>
  <Override PartName="/ppt/tags/tag509.xml" ContentType="application/vnd.openxmlformats-officedocument.presentationml.tags+xml"/>
  <Override PartName="/ppt/tags/tag510.xml" ContentType="application/vnd.openxmlformats-officedocument.presentationml.tags+xml"/>
  <Override PartName="/ppt/tags/tag511.xml" ContentType="application/vnd.openxmlformats-officedocument.presentationml.tags+xml"/>
  <Override PartName="/ppt/tags/tag512.xml" ContentType="application/vnd.openxmlformats-officedocument.presentationml.tags+xml"/>
  <Override PartName="/ppt/tags/tag513.xml" ContentType="application/vnd.openxmlformats-officedocument.presentationml.tags+xml"/>
  <Override PartName="/ppt/tags/tag514.xml" ContentType="application/vnd.openxmlformats-officedocument.presentationml.tags+xml"/>
  <Override PartName="/ppt/tags/tag515.xml" ContentType="application/vnd.openxmlformats-officedocument.presentationml.tags+xml"/>
  <Override PartName="/ppt/tags/tag516.xml" ContentType="application/vnd.openxmlformats-officedocument.presentationml.tags+xml"/>
  <Override PartName="/ppt/tags/tag517.xml" ContentType="application/vnd.openxmlformats-officedocument.presentationml.tags+xml"/>
  <Override PartName="/ppt/tags/tag518.xml" ContentType="application/vnd.openxmlformats-officedocument.presentationml.tags+xml"/>
  <Override PartName="/ppt/tags/tag519.xml" ContentType="application/vnd.openxmlformats-officedocument.presentationml.tags+xml"/>
  <Override PartName="/ppt/tags/tag520.xml" ContentType="application/vnd.openxmlformats-officedocument.presentationml.tags+xml"/>
  <Override PartName="/ppt/tags/tag521.xml" ContentType="application/vnd.openxmlformats-officedocument.presentationml.tags+xml"/>
  <Override PartName="/ppt/tags/tag522.xml" ContentType="application/vnd.openxmlformats-officedocument.presentationml.tags+xml"/>
  <Override PartName="/ppt/tags/tag523.xml" ContentType="application/vnd.openxmlformats-officedocument.presentationml.tags+xml"/>
  <Override PartName="/ppt/tags/tag524.xml" ContentType="application/vnd.openxmlformats-officedocument.presentationml.tags+xml"/>
  <Override PartName="/ppt/tags/tag525.xml" ContentType="application/vnd.openxmlformats-officedocument.presentationml.tags+xml"/>
  <Override PartName="/ppt/tags/tag526.xml" ContentType="application/vnd.openxmlformats-officedocument.presentationml.tags+xml"/>
  <Override PartName="/ppt/tags/tag527.xml" ContentType="application/vnd.openxmlformats-officedocument.presentationml.tags+xml"/>
  <Override PartName="/ppt/tags/tag528.xml" ContentType="application/vnd.openxmlformats-officedocument.presentationml.tags+xml"/>
  <Override PartName="/ppt/notesSlides/notesSlide23.xml" ContentType="application/vnd.openxmlformats-officedocument.presentationml.notesSlide+xml"/>
  <Override PartName="/ppt/tags/tag529.xml" ContentType="application/vnd.openxmlformats-officedocument.presentationml.tags+xml"/>
  <Override PartName="/ppt/tags/tag530.xml" ContentType="application/vnd.openxmlformats-officedocument.presentationml.tags+xml"/>
  <Override PartName="/ppt/tags/tag531.xml" ContentType="application/vnd.openxmlformats-officedocument.presentationml.tags+xml"/>
  <Override PartName="/ppt/tags/tag532.xml" ContentType="application/vnd.openxmlformats-officedocument.presentationml.tags+xml"/>
  <Override PartName="/ppt/tags/tag533.xml" ContentType="application/vnd.openxmlformats-officedocument.presentationml.tags+xml"/>
  <Override PartName="/ppt/tags/tag534.xml" ContentType="application/vnd.openxmlformats-officedocument.presentationml.tags+xml"/>
  <Override PartName="/ppt/tags/tag535.xml" ContentType="application/vnd.openxmlformats-officedocument.presentationml.tags+xml"/>
  <Override PartName="/ppt/tags/tag536.xml" ContentType="application/vnd.openxmlformats-officedocument.presentationml.tags+xml"/>
  <Override PartName="/ppt/tags/tag537.xml" ContentType="application/vnd.openxmlformats-officedocument.presentationml.tags+xml"/>
  <Override PartName="/ppt/tags/tag538.xml" ContentType="application/vnd.openxmlformats-officedocument.presentationml.tags+xml"/>
  <Override PartName="/ppt/tags/tag539.xml" ContentType="application/vnd.openxmlformats-officedocument.presentationml.tags+xml"/>
  <Override PartName="/ppt/tags/tag540.xml" ContentType="application/vnd.openxmlformats-officedocument.presentationml.tags+xml"/>
  <Override PartName="/ppt/tags/tag541.xml" ContentType="application/vnd.openxmlformats-officedocument.presentationml.tags+xml"/>
  <Override PartName="/ppt/tags/tag542.xml" ContentType="application/vnd.openxmlformats-officedocument.presentationml.tags+xml"/>
  <Override PartName="/ppt/tags/tag543.xml" ContentType="application/vnd.openxmlformats-officedocument.presentationml.tags+xml"/>
  <Override PartName="/ppt/tags/tag544.xml" ContentType="application/vnd.openxmlformats-officedocument.presentationml.tag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tags/tag545.xml" ContentType="application/vnd.openxmlformats-officedocument.presentationml.tags+xml"/>
  <Override PartName="/ppt/tags/tag546.xml" ContentType="application/vnd.openxmlformats-officedocument.presentationml.tags+xml"/>
  <Override PartName="/ppt/tags/tag547.xml" ContentType="application/vnd.openxmlformats-officedocument.presentationml.tags+xml"/>
  <Override PartName="/ppt/tags/tag548.xml" ContentType="application/vnd.openxmlformats-officedocument.presentationml.tags+xml"/>
  <Override PartName="/ppt/tags/tag549.xml" ContentType="application/vnd.openxmlformats-officedocument.presentationml.tags+xml"/>
  <Override PartName="/ppt/tags/tag550.xml" ContentType="application/vnd.openxmlformats-officedocument.presentationml.tags+xml"/>
  <Override PartName="/ppt/tags/tag551.xml" ContentType="application/vnd.openxmlformats-officedocument.presentationml.tags+xml"/>
  <Override PartName="/ppt/tags/tag552.xml" ContentType="application/vnd.openxmlformats-officedocument.presentationml.tags+xml"/>
  <Override PartName="/ppt/tags/tag553.xml" ContentType="application/vnd.openxmlformats-officedocument.presentationml.tags+xml"/>
  <Override PartName="/ppt/tags/tag554.xml" ContentType="application/vnd.openxmlformats-officedocument.presentationml.tags+xml"/>
  <Override PartName="/ppt/tags/tag555.xml" ContentType="application/vnd.openxmlformats-officedocument.presentationml.tags+xml"/>
  <Override PartName="/ppt/tags/tag556.xml" ContentType="application/vnd.openxmlformats-officedocument.presentationml.tags+xml"/>
  <Override PartName="/ppt/tags/tag557.xml" ContentType="application/vnd.openxmlformats-officedocument.presentationml.tags+xml"/>
  <Override PartName="/ppt/tags/tag558.xml" ContentType="application/vnd.openxmlformats-officedocument.presentationml.tags+xml"/>
  <Override PartName="/ppt/tags/tag559.xml" ContentType="application/vnd.openxmlformats-officedocument.presentationml.tags+xml"/>
  <Override PartName="/ppt/tags/tag560.xml" ContentType="application/vnd.openxmlformats-officedocument.presentationml.tags+xml"/>
  <Override PartName="/ppt/tags/tag561.xml" ContentType="application/vnd.openxmlformats-officedocument.presentationml.tags+xml"/>
  <Override PartName="/ppt/tags/tag562.xml" ContentType="application/vnd.openxmlformats-officedocument.presentationml.tags+xml"/>
  <Override PartName="/ppt/tags/tag563.xml" ContentType="application/vnd.openxmlformats-officedocument.presentationml.tags+xml"/>
  <Override PartName="/ppt/tags/tag564.xml" ContentType="application/vnd.openxmlformats-officedocument.presentationml.tags+xml"/>
  <Override PartName="/ppt/tags/tag565.xml" ContentType="application/vnd.openxmlformats-officedocument.presentationml.tags+xml"/>
  <Override PartName="/ppt/tags/tag566.xml" ContentType="application/vnd.openxmlformats-officedocument.presentationml.tags+xml"/>
  <Override PartName="/ppt/tags/tag567.xml" ContentType="application/vnd.openxmlformats-officedocument.presentationml.tags+xml"/>
  <Override PartName="/ppt/tags/tag568.xml" ContentType="application/vnd.openxmlformats-officedocument.presentationml.tags+xml"/>
  <Override PartName="/ppt/tags/tag569.xml" ContentType="application/vnd.openxmlformats-officedocument.presentationml.tags+xml"/>
  <Override PartName="/ppt/tags/tag570.xml" ContentType="application/vnd.openxmlformats-officedocument.presentationml.tags+xml"/>
  <Override PartName="/ppt/tags/tag571.xml" ContentType="application/vnd.openxmlformats-officedocument.presentationml.tags+xml"/>
  <Override PartName="/ppt/tags/tag572.xml" ContentType="application/vnd.openxmlformats-officedocument.presentationml.tags+xml"/>
  <Override PartName="/ppt/tags/tag573.xml" ContentType="application/vnd.openxmlformats-officedocument.presentationml.tags+xml"/>
  <Override PartName="/ppt/tags/tag574.xml" ContentType="application/vnd.openxmlformats-officedocument.presentationml.tags+xml"/>
  <Override PartName="/ppt/tags/tag575.xml" ContentType="application/vnd.openxmlformats-officedocument.presentationml.tags+xml"/>
  <Override PartName="/ppt/tags/tag576.xml" ContentType="application/vnd.openxmlformats-officedocument.presentationml.tags+xml"/>
  <Override PartName="/ppt/tags/tag577.xml" ContentType="application/vnd.openxmlformats-officedocument.presentationml.tags+xml"/>
  <Override PartName="/ppt/tags/tag578.xml" ContentType="application/vnd.openxmlformats-officedocument.presentationml.tags+xml"/>
  <Override PartName="/ppt/tags/tag579.xml" ContentType="application/vnd.openxmlformats-officedocument.presentationml.tags+xml"/>
  <Override PartName="/ppt/tags/tag580.xml" ContentType="application/vnd.openxmlformats-officedocument.presentationml.tags+xml"/>
  <Override PartName="/ppt/tags/tag581.xml" ContentType="application/vnd.openxmlformats-officedocument.presentationml.tags+xml"/>
  <Override PartName="/ppt/tags/tag582.xml" ContentType="application/vnd.openxmlformats-officedocument.presentationml.tags+xml"/>
  <Override PartName="/ppt/tags/tag583.xml" ContentType="application/vnd.openxmlformats-officedocument.presentationml.tags+xml"/>
  <Override PartName="/ppt/tags/tag584.xml" ContentType="application/vnd.openxmlformats-officedocument.presentationml.tags+xml"/>
  <Override PartName="/ppt/tags/tag585.xml" ContentType="application/vnd.openxmlformats-officedocument.presentationml.tags+xml"/>
  <Override PartName="/ppt/tags/tag586.xml" ContentType="application/vnd.openxmlformats-officedocument.presentationml.tags+xml"/>
  <Override PartName="/ppt/tags/tag587.xml" ContentType="application/vnd.openxmlformats-officedocument.presentationml.tags+xml"/>
  <Override PartName="/ppt/tags/tag588.xml" ContentType="application/vnd.openxmlformats-officedocument.presentationml.tags+xml"/>
  <Override PartName="/ppt/tags/tag589.xml" ContentType="application/vnd.openxmlformats-officedocument.presentationml.tags+xml"/>
  <Override PartName="/ppt/tags/tag590.xml" ContentType="application/vnd.openxmlformats-officedocument.presentationml.tags+xml"/>
  <Override PartName="/ppt/tags/tag591.xml" ContentType="application/vnd.openxmlformats-officedocument.presentationml.tags+xml"/>
  <Override PartName="/ppt/tags/tag592.xml" ContentType="application/vnd.openxmlformats-officedocument.presentationml.tags+xml"/>
  <Override PartName="/ppt/tags/tag593.xml" ContentType="application/vnd.openxmlformats-officedocument.presentationml.tags+xml"/>
  <Override PartName="/ppt/tags/tag594.xml" ContentType="application/vnd.openxmlformats-officedocument.presentationml.tags+xml"/>
  <Override PartName="/ppt/tags/tag595.xml" ContentType="application/vnd.openxmlformats-officedocument.presentationml.tags+xml"/>
  <Override PartName="/ppt/tags/tag596.xml" ContentType="application/vnd.openxmlformats-officedocument.presentationml.tags+xml"/>
  <Override PartName="/ppt/tags/tag597.xml" ContentType="application/vnd.openxmlformats-officedocument.presentationml.tags+xml"/>
  <Override PartName="/ppt/tags/tag598.xml" ContentType="application/vnd.openxmlformats-officedocument.presentationml.tags+xml"/>
  <Override PartName="/ppt/tags/tag599.xml" ContentType="application/vnd.openxmlformats-officedocument.presentationml.tags+xml"/>
  <Override PartName="/ppt/tags/tag600.xml" ContentType="application/vnd.openxmlformats-officedocument.presentationml.tags+xml"/>
  <Override PartName="/ppt/tags/tag601.xml" ContentType="application/vnd.openxmlformats-officedocument.presentationml.tags+xml"/>
  <Override PartName="/ppt/tags/tag602.xml" ContentType="application/vnd.openxmlformats-officedocument.presentationml.tags+xml"/>
  <Override PartName="/ppt/notesSlides/notesSlide26.xml" ContentType="application/vnd.openxmlformats-officedocument.presentationml.notesSlide+xml"/>
  <Override PartName="/ppt/tags/tag603.xml" ContentType="application/vnd.openxmlformats-officedocument.presentationml.tags+xml"/>
  <Override PartName="/ppt/tags/tag604.xml" ContentType="application/vnd.openxmlformats-officedocument.presentationml.tags+xml"/>
  <Override PartName="/ppt/tags/tag605.xml" ContentType="application/vnd.openxmlformats-officedocument.presentationml.tags+xml"/>
  <Override PartName="/ppt/tags/tag606.xml" ContentType="application/vnd.openxmlformats-officedocument.presentationml.tags+xml"/>
  <Override PartName="/ppt/tags/tag607.xml" ContentType="application/vnd.openxmlformats-officedocument.presentationml.tags+xml"/>
  <Override PartName="/ppt/tags/tag608.xml" ContentType="application/vnd.openxmlformats-officedocument.presentationml.tags+xml"/>
  <Override PartName="/ppt/tags/tag609.xml" ContentType="application/vnd.openxmlformats-officedocument.presentationml.tags+xml"/>
  <Override PartName="/ppt/tags/tag610.xml" ContentType="application/vnd.openxmlformats-officedocument.presentationml.tags+xml"/>
  <Override PartName="/ppt/tags/tag611.xml" ContentType="application/vnd.openxmlformats-officedocument.presentationml.tags+xml"/>
  <Override PartName="/ppt/tags/tag612.xml" ContentType="application/vnd.openxmlformats-officedocument.presentationml.tags+xml"/>
  <Override PartName="/ppt/tags/tag613.xml" ContentType="application/vnd.openxmlformats-officedocument.presentationml.tags+xml"/>
  <Override PartName="/ppt/tags/tag614.xml" ContentType="application/vnd.openxmlformats-officedocument.presentationml.tags+xml"/>
  <Override PartName="/ppt/tags/tag615.xml" ContentType="application/vnd.openxmlformats-officedocument.presentationml.tags+xml"/>
  <Override PartName="/ppt/tags/tag616.xml" ContentType="application/vnd.openxmlformats-officedocument.presentationml.tags+xml"/>
  <Override PartName="/ppt/tags/tag617.xml" ContentType="application/vnd.openxmlformats-officedocument.presentationml.tags+xml"/>
  <Override PartName="/ppt/tags/tag618.xml" ContentType="application/vnd.openxmlformats-officedocument.presentationml.tags+xml"/>
  <Override PartName="/ppt/tags/tag619.xml" ContentType="application/vnd.openxmlformats-officedocument.presentationml.tags+xml"/>
  <Override PartName="/ppt/tags/tag620.xml" ContentType="application/vnd.openxmlformats-officedocument.presentationml.tags+xml"/>
  <Override PartName="/ppt/tags/tag621.xml" ContentType="application/vnd.openxmlformats-officedocument.presentationml.tags+xml"/>
  <Override PartName="/ppt/tags/tag622.xml" ContentType="application/vnd.openxmlformats-officedocument.presentationml.tags+xml"/>
  <Override PartName="/ppt/tags/tag623.xml" ContentType="application/vnd.openxmlformats-officedocument.presentationml.tags+xml"/>
  <Override PartName="/ppt/tags/tag624.xml" ContentType="application/vnd.openxmlformats-officedocument.presentationml.tags+xml"/>
  <Override PartName="/ppt/tags/tag625.xml" ContentType="application/vnd.openxmlformats-officedocument.presentationml.tags+xml"/>
  <Override PartName="/ppt/tags/tag626.xml" ContentType="application/vnd.openxmlformats-officedocument.presentationml.tags+xml"/>
  <Override PartName="/ppt/tags/tag627.xml" ContentType="application/vnd.openxmlformats-officedocument.presentationml.tags+xml"/>
  <Override PartName="/ppt/tags/tag628.xml" ContentType="application/vnd.openxmlformats-officedocument.presentationml.tags+xml"/>
  <Override PartName="/ppt/tags/tag629.xml" ContentType="application/vnd.openxmlformats-officedocument.presentationml.tags+xml"/>
  <Override PartName="/ppt/tags/tag630.xml" ContentType="application/vnd.openxmlformats-officedocument.presentationml.tags+xml"/>
  <Override PartName="/ppt/tags/tag631.xml" ContentType="application/vnd.openxmlformats-officedocument.presentationml.tags+xml"/>
  <Override PartName="/ppt/tags/tag632.xml" ContentType="application/vnd.openxmlformats-officedocument.presentationml.tags+xml"/>
  <Override PartName="/ppt/tags/tag633.xml" ContentType="application/vnd.openxmlformats-officedocument.presentationml.tags+xml"/>
  <Override PartName="/ppt/tags/tag634.xml" ContentType="application/vnd.openxmlformats-officedocument.presentationml.tags+xml"/>
  <Override PartName="/ppt/tags/tag635.xml" ContentType="application/vnd.openxmlformats-officedocument.presentationml.tags+xml"/>
  <Override PartName="/ppt/tags/tag636.xml" ContentType="application/vnd.openxmlformats-officedocument.presentationml.tags+xml"/>
  <Override PartName="/ppt/tags/tag637.xml" ContentType="application/vnd.openxmlformats-officedocument.presentationml.tags+xml"/>
  <Override PartName="/ppt/tags/tag638.xml" ContentType="application/vnd.openxmlformats-officedocument.presentationml.tags+xml"/>
  <Override PartName="/ppt/tags/tag639.xml" ContentType="application/vnd.openxmlformats-officedocument.presentationml.tags+xml"/>
  <Override PartName="/ppt/tags/tag640.xml" ContentType="application/vnd.openxmlformats-officedocument.presentationml.tags+xml"/>
  <Override PartName="/ppt/tags/tag641.xml" ContentType="application/vnd.openxmlformats-officedocument.presentationml.tags+xml"/>
  <Override PartName="/ppt/tags/tag642.xml" ContentType="application/vnd.openxmlformats-officedocument.presentationml.tags+xml"/>
  <Override PartName="/ppt/tags/tag643.xml" ContentType="application/vnd.openxmlformats-officedocument.presentationml.tags+xml"/>
  <Override PartName="/ppt/tags/tag644.xml" ContentType="application/vnd.openxmlformats-officedocument.presentationml.tags+xml"/>
  <Override PartName="/ppt/tags/tag645.xml" ContentType="application/vnd.openxmlformats-officedocument.presentationml.tags+xml"/>
  <Override PartName="/ppt/tags/tag646.xml" ContentType="application/vnd.openxmlformats-officedocument.presentationml.tags+xml"/>
  <Override PartName="/ppt/tags/tag647.xml" ContentType="application/vnd.openxmlformats-officedocument.presentationml.tags+xml"/>
  <Override PartName="/ppt/tags/tag648.xml" ContentType="application/vnd.openxmlformats-officedocument.presentationml.tags+xml"/>
  <Override PartName="/ppt/tags/tag649.xml" ContentType="application/vnd.openxmlformats-officedocument.presentationml.tags+xml"/>
  <Override PartName="/ppt/tags/tag650.xml" ContentType="application/vnd.openxmlformats-officedocument.presentationml.tags+xml"/>
  <Override PartName="/ppt/tags/tag651.xml" ContentType="application/vnd.openxmlformats-officedocument.presentationml.tags+xml"/>
  <Override PartName="/ppt/tags/tag652.xml" ContentType="application/vnd.openxmlformats-officedocument.presentationml.tags+xml"/>
  <Override PartName="/ppt/tags/tag653.xml" ContentType="application/vnd.openxmlformats-officedocument.presentationml.tags+xml"/>
  <Override PartName="/ppt/tags/tag654.xml" ContentType="application/vnd.openxmlformats-officedocument.presentationml.tags+xml"/>
  <Override PartName="/ppt/tags/tag655.xml" ContentType="application/vnd.openxmlformats-officedocument.presentationml.tags+xml"/>
  <Override PartName="/ppt/tags/tag656.xml" ContentType="application/vnd.openxmlformats-officedocument.presentationml.tags+xml"/>
  <Override PartName="/ppt/tags/tag657.xml" ContentType="application/vnd.openxmlformats-officedocument.presentationml.tags+xml"/>
  <Override PartName="/ppt/tags/tag658.xml" ContentType="application/vnd.openxmlformats-officedocument.presentationml.tags+xml"/>
  <Override PartName="/ppt/tags/tag659.xml" ContentType="application/vnd.openxmlformats-officedocument.presentationml.tags+xml"/>
  <Override PartName="/ppt/tags/tag660.xml" ContentType="application/vnd.openxmlformats-officedocument.presentationml.tags+xml"/>
  <Override PartName="/ppt/tags/tag661.xml" ContentType="application/vnd.openxmlformats-officedocument.presentationml.tags+xml"/>
  <Override PartName="/ppt/tags/tag662.xml" ContentType="application/vnd.openxmlformats-officedocument.presentationml.tags+xml"/>
  <Override PartName="/ppt/tags/tag663.xml" ContentType="application/vnd.openxmlformats-officedocument.presentationml.tags+xml"/>
  <Override PartName="/ppt/tags/tag664.xml" ContentType="application/vnd.openxmlformats-officedocument.presentationml.tags+xml"/>
  <Override PartName="/ppt/tags/tag665.xml" ContentType="application/vnd.openxmlformats-officedocument.presentationml.tags+xml"/>
  <Override PartName="/ppt/tags/tag666.xml" ContentType="application/vnd.openxmlformats-officedocument.presentationml.tags+xml"/>
  <Override PartName="/ppt/tags/tag667.xml" ContentType="application/vnd.openxmlformats-officedocument.presentationml.tags+xml"/>
  <Override PartName="/ppt/notesSlides/notesSlide27.xml" ContentType="application/vnd.openxmlformats-officedocument.presentationml.notesSlide+xml"/>
  <Override PartName="/ppt/tags/tag668.xml" ContentType="application/vnd.openxmlformats-officedocument.presentationml.tags+xml"/>
  <Override PartName="/ppt/tags/tag669.xml" ContentType="application/vnd.openxmlformats-officedocument.presentationml.tags+xml"/>
  <Override PartName="/ppt/tags/tag670.xml" ContentType="application/vnd.openxmlformats-officedocument.presentationml.tags+xml"/>
  <Override PartName="/ppt/tags/tag671.xml" ContentType="application/vnd.openxmlformats-officedocument.presentationml.tags+xml"/>
  <Override PartName="/ppt/tags/tag672.xml" ContentType="application/vnd.openxmlformats-officedocument.presentationml.tags+xml"/>
  <Override PartName="/ppt/tags/tag673.xml" ContentType="application/vnd.openxmlformats-officedocument.presentationml.tags+xml"/>
  <Override PartName="/ppt/tags/tag674.xml" ContentType="application/vnd.openxmlformats-officedocument.presentationml.tags+xml"/>
  <Override PartName="/ppt/tags/tag675.xml" ContentType="application/vnd.openxmlformats-officedocument.presentationml.tags+xml"/>
  <Override PartName="/ppt/tags/tag676.xml" ContentType="application/vnd.openxmlformats-officedocument.presentationml.tags+xml"/>
  <Override PartName="/ppt/tags/tag677.xml" ContentType="application/vnd.openxmlformats-officedocument.presentationml.tags+xml"/>
  <Override PartName="/ppt/tags/tag678.xml" ContentType="application/vnd.openxmlformats-officedocument.presentationml.tags+xml"/>
  <Override PartName="/ppt/tags/tag679.xml" ContentType="application/vnd.openxmlformats-officedocument.presentationml.tags+xml"/>
  <Override PartName="/ppt/tags/tag680.xml" ContentType="application/vnd.openxmlformats-officedocument.presentationml.tags+xml"/>
  <Override PartName="/ppt/tags/tag681.xml" ContentType="application/vnd.openxmlformats-officedocument.presentationml.tags+xml"/>
  <Override PartName="/ppt/tags/tag682.xml" ContentType="application/vnd.openxmlformats-officedocument.presentationml.tags+xml"/>
  <Override PartName="/ppt/tags/tag683.xml" ContentType="application/vnd.openxmlformats-officedocument.presentationml.tags+xml"/>
  <Override PartName="/ppt/tags/tag684.xml" ContentType="application/vnd.openxmlformats-officedocument.presentationml.tags+xml"/>
  <Override PartName="/ppt/tags/tag685.xml" ContentType="application/vnd.openxmlformats-officedocument.presentationml.tags+xml"/>
  <Override PartName="/ppt/tags/tag686.xml" ContentType="application/vnd.openxmlformats-officedocument.presentationml.tags+xml"/>
  <Override PartName="/ppt/notesSlides/notesSlide28.xml" ContentType="application/vnd.openxmlformats-officedocument.presentationml.notesSlide+xml"/>
  <Override PartName="/ppt/tags/tag687.xml" ContentType="application/vnd.openxmlformats-officedocument.presentationml.tags+xml"/>
  <Override PartName="/ppt/tags/tag688.xml" ContentType="application/vnd.openxmlformats-officedocument.presentationml.tags+xml"/>
  <Override PartName="/ppt/tags/tag689.xml" ContentType="application/vnd.openxmlformats-officedocument.presentationml.tags+xml"/>
  <Override PartName="/ppt/tags/tag690.xml" ContentType="application/vnd.openxmlformats-officedocument.presentationml.tags+xml"/>
  <Override PartName="/ppt/tags/tag691.xml" ContentType="application/vnd.openxmlformats-officedocument.presentationml.tags+xml"/>
  <Override PartName="/ppt/tags/tag692.xml" ContentType="application/vnd.openxmlformats-officedocument.presentationml.tags+xml"/>
  <Override PartName="/ppt/tags/tag693.xml" ContentType="application/vnd.openxmlformats-officedocument.presentationml.tags+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notesSlides/notesSlide32.xml" ContentType="application/vnd.openxmlformats-officedocument.presentationml.notesSlide+xml"/>
  <Override PartName="/ppt/tags/tag694.xml" ContentType="application/vnd.openxmlformats-officedocument.presentationml.tags+xml"/>
  <Override PartName="/ppt/tags/tag695.xml" ContentType="application/vnd.openxmlformats-officedocument.presentationml.tags+xml"/>
  <Override PartName="/ppt/tags/tag696.xml" ContentType="application/vnd.openxmlformats-officedocument.presentationml.tags+xml"/>
  <Override PartName="/ppt/tags/tag697.xml" ContentType="application/vnd.openxmlformats-officedocument.presentationml.tags+xml"/>
  <Override PartName="/ppt/tags/tag698.xml" ContentType="application/vnd.openxmlformats-officedocument.presentationml.tags+xml"/>
  <Override PartName="/ppt/tags/tag699.xml" ContentType="application/vnd.openxmlformats-officedocument.presentationml.tags+xml"/>
  <Override PartName="/ppt/tags/tag700.xml" ContentType="application/vnd.openxmlformats-officedocument.presentationml.tags+xml"/>
  <Override PartName="/ppt/tags/tag701.xml" ContentType="application/vnd.openxmlformats-officedocument.presentationml.tags+xml"/>
  <Override PartName="/ppt/tags/tag702.xml" ContentType="application/vnd.openxmlformats-officedocument.presentationml.tags+xml"/>
  <Override PartName="/ppt/tags/tag703.xml" ContentType="application/vnd.openxmlformats-officedocument.presentationml.tags+xml"/>
  <Override PartName="/ppt/tags/tag704.xml" ContentType="application/vnd.openxmlformats-officedocument.presentationml.tags+xml"/>
  <Override PartName="/ppt/tags/tag705.xml" ContentType="application/vnd.openxmlformats-officedocument.presentationml.tags+xml"/>
  <Override PartName="/ppt/tags/tag706.xml" ContentType="application/vnd.openxmlformats-officedocument.presentationml.tags+xml"/>
  <Override PartName="/ppt/tags/tag707.xml" ContentType="application/vnd.openxmlformats-officedocument.presentationml.tags+xml"/>
  <Override PartName="/ppt/tags/tag708.xml" ContentType="application/vnd.openxmlformats-officedocument.presentationml.tags+xml"/>
  <Override PartName="/ppt/tags/tag709.xml" ContentType="application/vnd.openxmlformats-officedocument.presentationml.tags+xml"/>
  <Override PartName="/ppt/tags/tag710.xml" ContentType="application/vnd.openxmlformats-officedocument.presentationml.tags+xml"/>
  <Override PartName="/ppt/tags/tag711.xml" ContentType="application/vnd.openxmlformats-officedocument.presentationml.tags+xml"/>
  <Override PartName="/ppt/tags/tag712.xml" ContentType="application/vnd.openxmlformats-officedocument.presentationml.tags+xml"/>
  <Override PartName="/ppt/tags/tag713.xml" ContentType="application/vnd.openxmlformats-officedocument.presentationml.tags+xml"/>
  <Override PartName="/ppt/tags/tag714.xml" ContentType="application/vnd.openxmlformats-officedocument.presentationml.tags+xml"/>
  <Override PartName="/ppt/tags/tag715.xml" ContentType="application/vnd.openxmlformats-officedocument.presentationml.tags+xml"/>
  <Override PartName="/ppt/tags/tag716.xml" ContentType="application/vnd.openxmlformats-officedocument.presentationml.tags+xml"/>
  <Override PartName="/ppt/tags/tag717.xml" ContentType="application/vnd.openxmlformats-officedocument.presentationml.tags+xml"/>
  <Override PartName="/ppt/tags/tag718.xml" ContentType="application/vnd.openxmlformats-officedocument.presentationml.tags+xml"/>
  <Override PartName="/ppt/tags/tag719.xml" ContentType="application/vnd.openxmlformats-officedocument.presentationml.tags+xml"/>
  <Override PartName="/ppt/tags/tag720.xml" ContentType="application/vnd.openxmlformats-officedocument.presentationml.tags+xml"/>
  <Override PartName="/ppt/tags/tag721.xml" ContentType="application/vnd.openxmlformats-officedocument.presentationml.tags+xml"/>
  <Override PartName="/ppt/tags/tag722.xml" ContentType="application/vnd.openxmlformats-officedocument.presentationml.tags+xml"/>
  <Override PartName="/ppt/tags/tag723.xml" ContentType="application/vnd.openxmlformats-officedocument.presentationml.tags+xml"/>
  <Override PartName="/ppt/tags/tag724.xml" ContentType="application/vnd.openxmlformats-officedocument.presentationml.tags+xml"/>
  <Override PartName="/ppt/tags/tag725.xml" ContentType="application/vnd.openxmlformats-officedocument.presentationml.tags+xml"/>
  <Override PartName="/ppt/tags/tag726.xml" ContentType="application/vnd.openxmlformats-officedocument.presentationml.tags+xml"/>
  <Override PartName="/ppt/tags/tag727.xml" ContentType="application/vnd.openxmlformats-officedocument.presentationml.tags+xml"/>
  <Override PartName="/ppt/tags/tag728.xml" ContentType="application/vnd.openxmlformats-officedocument.presentationml.tags+xml"/>
  <Override PartName="/ppt/tags/tag729.xml" ContentType="application/vnd.openxmlformats-officedocument.presentationml.tags+xml"/>
  <Override PartName="/ppt/tags/tag730.xml" ContentType="application/vnd.openxmlformats-officedocument.presentationml.tags+xml"/>
  <Override PartName="/ppt/tags/tag731.xml" ContentType="application/vnd.openxmlformats-officedocument.presentationml.tags+xml"/>
  <Override PartName="/ppt/tags/tag732.xml" ContentType="application/vnd.openxmlformats-officedocument.presentationml.tags+xml"/>
  <Override PartName="/ppt/tags/tag733.xml" ContentType="application/vnd.openxmlformats-officedocument.presentationml.tags+xml"/>
  <Override PartName="/ppt/tags/tag734.xml" ContentType="application/vnd.openxmlformats-officedocument.presentationml.tags+xml"/>
  <Override PartName="/ppt/tags/tag735.xml" ContentType="application/vnd.openxmlformats-officedocument.presentationml.tags+xml"/>
  <Override PartName="/ppt/tags/tag736.xml" ContentType="application/vnd.openxmlformats-officedocument.presentationml.tags+xml"/>
  <Override PartName="/ppt/tags/tag737.xml" ContentType="application/vnd.openxmlformats-officedocument.presentationml.tags+xml"/>
  <Override PartName="/ppt/tags/tag738.xml" ContentType="application/vnd.openxmlformats-officedocument.presentationml.tags+xml"/>
  <Override PartName="/ppt/tags/tag739.xml" ContentType="application/vnd.openxmlformats-officedocument.presentationml.tags+xml"/>
  <Override PartName="/ppt/tags/tag740.xml" ContentType="application/vnd.openxmlformats-officedocument.presentationml.tags+xml"/>
  <Override PartName="/ppt/tags/tag741.xml" ContentType="application/vnd.openxmlformats-officedocument.presentationml.tags+xml"/>
  <Override PartName="/ppt/tags/tag742.xml" ContentType="application/vnd.openxmlformats-officedocument.presentationml.tags+xml"/>
  <Override PartName="/ppt/tags/tag743.xml" ContentType="application/vnd.openxmlformats-officedocument.presentationml.tags+xml"/>
  <Override PartName="/ppt/tags/tag744.xml" ContentType="application/vnd.openxmlformats-officedocument.presentationml.tags+xml"/>
  <Override PartName="/ppt/notesSlides/notesSlide33.xml" ContentType="application/vnd.openxmlformats-officedocument.presentationml.notesSlide+xml"/>
  <Override PartName="/ppt/tags/tag745.xml" ContentType="application/vnd.openxmlformats-officedocument.presentationml.tags+xml"/>
  <Override PartName="/ppt/tags/tag746.xml" ContentType="application/vnd.openxmlformats-officedocument.presentationml.tags+xml"/>
  <Override PartName="/ppt/tags/tag747.xml" ContentType="application/vnd.openxmlformats-officedocument.presentationml.tags+xml"/>
  <Override PartName="/ppt/tags/tag748.xml" ContentType="application/vnd.openxmlformats-officedocument.presentationml.tags+xml"/>
  <Override PartName="/ppt/tags/tag749.xml" ContentType="application/vnd.openxmlformats-officedocument.presentationml.tags+xml"/>
  <Override PartName="/ppt/tags/tag750.xml" ContentType="application/vnd.openxmlformats-officedocument.presentationml.tags+xml"/>
  <Override PartName="/ppt/tags/tag751.xml" ContentType="application/vnd.openxmlformats-officedocument.presentationml.tags+xml"/>
  <Override PartName="/ppt/tags/tag752.xml" ContentType="application/vnd.openxmlformats-officedocument.presentationml.tags+xml"/>
  <Override PartName="/ppt/tags/tag753.xml" ContentType="application/vnd.openxmlformats-officedocument.presentationml.tags+xml"/>
  <Override PartName="/ppt/tags/tag754.xml" ContentType="application/vnd.openxmlformats-officedocument.presentationml.tags+xml"/>
  <Override PartName="/ppt/tags/tag755.xml" ContentType="application/vnd.openxmlformats-officedocument.presentationml.tags+xml"/>
  <Override PartName="/ppt/tags/tag756.xml" ContentType="application/vnd.openxmlformats-officedocument.presentationml.tags+xml"/>
  <Override PartName="/ppt/tags/tag757.xml" ContentType="application/vnd.openxmlformats-officedocument.presentationml.tags+xml"/>
  <Override PartName="/ppt/tags/tag758.xml" ContentType="application/vnd.openxmlformats-officedocument.presentationml.tags+xml"/>
  <Override PartName="/ppt/tags/tag759.xml" ContentType="application/vnd.openxmlformats-officedocument.presentationml.tags+xml"/>
  <Override PartName="/ppt/tags/tag760.xml" ContentType="application/vnd.openxmlformats-officedocument.presentationml.tags+xml"/>
  <Override PartName="/ppt/tags/tag761.xml" ContentType="application/vnd.openxmlformats-officedocument.presentationml.tags+xml"/>
  <Override PartName="/ppt/tags/tag762.xml" ContentType="application/vnd.openxmlformats-officedocument.presentationml.tags+xml"/>
  <Override PartName="/ppt/tags/tag763.xml" ContentType="application/vnd.openxmlformats-officedocument.presentationml.tags+xml"/>
  <Override PartName="/ppt/tags/tag764.xml" ContentType="application/vnd.openxmlformats-officedocument.presentationml.tags+xml"/>
  <Override PartName="/ppt/tags/tag765.xml" ContentType="application/vnd.openxmlformats-officedocument.presentationml.tags+xml"/>
  <Override PartName="/ppt/tags/tag766.xml" ContentType="application/vnd.openxmlformats-officedocument.presentationml.tags+xml"/>
  <Override PartName="/ppt/tags/tag767.xml" ContentType="application/vnd.openxmlformats-officedocument.presentationml.tags+xml"/>
  <Override PartName="/ppt/tags/tag768.xml" ContentType="application/vnd.openxmlformats-officedocument.presentationml.tags+xml"/>
  <Override PartName="/ppt/tags/tag769.xml" ContentType="application/vnd.openxmlformats-officedocument.presentationml.tags+xml"/>
  <Override PartName="/ppt/tags/tag770.xml" ContentType="application/vnd.openxmlformats-officedocument.presentationml.tags+xml"/>
  <Override PartName="/ppt/tags/tag771.xml" ContentType="application/vnd.openxmlformats-officedocument.presentationml.tags+xml"/>
  <Override PartName="/ppt/tags/tag772.xml" ContentType="application/vnd.openxmlformats-officedocument.presentationml.tags+xml"/>
  <Override PartName="/ppt/tags/tag773.xml" ContentType="application/vnd.openxmlformats-officedocument.presentationml.tags+xml"/>
  <Override PartName="/ppt/tags/tag774.xml" ContentType="application/vnd.openxmlformats-officedocument.presentationml.tags+xml"/>
  <Override PartName="/ppt/tags/tag775.xml" ContentType="application/vnd.openxmlformats-officedocument.presentationml.tags+xml"/>
  <Override PartName="/ppt/tags/tag776.xml" ContentType="application/vnd.openxmlformats-officedocument.presentationml.tags+xml"/>
  <Override PartName="/ppt/tags/tag777.xml" ContentType="application/vnd.openxmlformats-officedocument.presentationml.tags+xml"/>
  <Override PartName="/ppt/tags/tag778.xml" ContentType="application/vnd.openxmlformats-officedocument.presentationml.tags+xml"/>
  <Override PartName="/ppt/tags/tag779.xml" ContentType="application/vnd.openxmlformats-officedocument.presentationml.tags+xml"/>
  <Override PartName="/ppt/tags/tag780.xml" ContentType="application/vnd.openxmlformats-officedocument.presentationml.tags+xml"/>
  <Override PartName="/ppt/tags/tag781.xml" ContentType="application/vnd.openxmlformats-officedocument.presentationml.tags+xml"/>
  <Override PartName="/ppt/tags/tag782.xml" ContentType="application/vnd.openxmlformats-officedocument.presentationml.tags+xml"/>
  <Override PartName="/ppt/tags/tag783.xml" ContentType="application/vnd.openxmlformats-officedocument.presentationml.tags+xml"/>
  <Override PartName="/ppt/tags/tag784.xml" ContentType="application/vnd.openxmlformats-officedocument.presentationml.tags+xml"/>
  <Override PartName="/ppt/tags/tag785.xml" ContentType="application/vnd.openxmlformats-officedocument.presentationml.tags+xml"/>
  <Override PartName="/ppt/tags/tag786.xml" ContentType="application/vnd.openxmlformats-officedocument.presentationml.tags+xml"/>
  <Override PartName="/ppt/tags/tag787.xml" ContentType="application/vnd.openxmlformats-officedocument.presentationml.tags+xml"/>
  <Override PartName="/ppt/tags/tag788.xml" ContentType="application/vnd.openxmlformats-officedocument.presentationml.tags+xml"/>
  <Override PartName="/ppt/tags/tag789.xml" ContentType="application/vnd.openxmlformats-officedocument.presentationml.tags+xml"/>
  <Override PartName="/ppt/tags/tag790.xml" ContentType="application/vnd.openxmlformats-officedocument.presentationml.tags+xml"/>
  <Override PartName="/ppt/tags/tag791.xml" ContentType="application/vnd.openxmlformats-officedocument.presentationml.tags+xml"/>
  <Override PartName="/ppt/notesSlides/notesSlide34.xml" ContentType="application/vnd.openxmlformats-officedocument.presentationml.notesSlide+xml"/>
  <Override PartName="/ppt/tags/tag792.xml" ContentType="application/vnd.openxmlformats-officedocument.presentationml.tags+xml"/>
  <Override PartName="/ppt/tags/tag793.xml" ContentType="application/vnd.openxmlformats-officedocument.presentationml.tags+xml"/>
  <Override PartName="/ppt/tags/tag794.xml" ContentType="application/vnd.openxmlformats-officedocument.presentationml.tags+xml"/>
  <Override PartName="/ppt/tags/tag795.xml" ContentType="application/vnd.openxmlformats-officedocument.presentationml.tags+xml"/>
  <Override PartName="/ppt/tags/tag796.xml" ContentType="application/vnd.openxmlformats-officedocument.presentationml.tags+xml"/>
  <Override PartName="/ppt/tags/tag797.xml" ContentType="application/vnd.openxmlformats-officedocument.presentationml.tags+xml"/>
  <Override PartName="/ppt/tags/tag798.xml" ContentType="application/vnd.openxmlformats-officedocument.presentationml.tags+xml"/>
  <Override PartName="/ppt/tags/tag799.xml" ContentType="application/vnd.openxmlformats-officedocument.presentationml.tags+xml"/>
  <Override PartName="/ppt/tags/tag800.xml" ContentType="application/vnd.openxmlformats-officedocument.presentationml.tags+xml"/>
  <Override PartName="/ppt/tags/tag801.xml" ContentType="application/vnd.openxmlformats-officedocument.presentationml.tags+xml"/>
  <Override PartName="/ppt/tags/tag802.xml" ContentType="application/vnd.openxmlformats-officedocument.presentationml.tags+xml"/>
  <Override PartName="/ppt/tags/tag803.xml" ContentType="application/vnd.openxmlformats-officedocument.presentationml.tags+xml"/>
  <Override PartName="/ppt/tags/tag804.xml" ContentType="application/vnd.openxmlformats-officedocument.presentationml.tags+xml"/>
  <Override PartName="/ppt/tags/tag805.xml" ContentType="application/vnd.openxmlformats-officedocument.presentationml.tags+xml"/>
  <Override PartName="/ppt/tags/tag806.xml" ContentType="application/vnd.openxmlformats-officedocument.presentationml.tags+xml"/>
  <Override PartName="/ppt/tags/tag807.xml" ContentType="application/vnd.openxmlformats-officedocument.presentationml.tags+xml"/>
  <Override PartName="/ppt/tags/tag808.xml" ContentType="application/vnd.openxmlformats-officedocument.presentationml.tags+xml"/>
  <Override PartName="/ppt/tags/tag809.xml" ContentType="application/vnd.openxmlformats-officedocument.presentationml.tags+xml"/>
  <Override PartName="/ppt/tags/tag810.xml" ContentType="application/vnd.openxmlformats-officedocument.presentationml.tags+xml"/>
  <Override PartName="/ppt/tags/tag811.xml" ContentType="application/vnd.openxmlformats-officedocument.presentationml.tags+xml"/>
  <Override PartName="/ppt/tags/tag812.xml" ContentType="application/vnd.openxmlformats-officedocument.presentationml.tags+xml"/>
  <Override PartName="/ppt/tags/tag813.xml" ContentType="application/vnd.openxmlformats-officedocument.presentationml.tags+xml"/>
  <Override PartName="/ppt/tags/tag814.xml" ContentType="application/vnd.openxmlformats-officedocument.presentationml.tags+xml"/>
  <Override PartName="/ppt/tags/tag815.xml" ContentType="application/vnd.openxmlformats-officedocument.presentationml.tags+xml"/>
  <Override PartName="/ppt/tags/tag816.xml" ContentType="application/vnd.openxmlformats-officedocument.presentationml.tags+xml"/>
  <Override PartName="/ppt/tags/tag817.xml" ContentType="application/vnd.openxmlformats-officedocument.presentationml.tags+xml"/>
  <Override PartName="/ppt/tags/tag818.xml" ContentType="application/vnd.openxmlformats-officedocument.presentationml.tags+xml"/>
  <Override PartName="/ppt/tags/tag819.xml" ContentType="application/vnd.openxmlformats-officedocument.presentationml.tags+xml"/>
  <Override PartName="/ppt/tags/tag820.xml" ContentType="application/vnd.openxmlformats-officedocument.presentationml.tags+xml"/>
  <Override PartName="/ppt/tags/tag821.xml" ContentType="application/vnd.openxmlformats-officedocument.presentationml.tags+xml"/>
  <Override PartName="/ppt/notesSlides/notesSlide35.xml" ContentType="application/vnd.openxmlformats-officedocument.presentationml.notesSlide+xml"/>
  <Override PartName="/ppt/tags/tag822.xml" ContentType="application/vnd.openxmlformats-officedocument.presentationml.tags+xml"/>
  <Override PartName="/ppt/tags/tag823.xml" ContentType="application/vnd.openxmlformats-officedocument.presentationml.tags+xml"/>
  <Override PartName="/ppt/tags/tag824.xml" ContentType="application/vnd.openxmlformats-officedocument.presentationml.tags+xml"/>
  <Override PartName="/ppt/tags/tag825.xml" ContentType="application/vnd.openxmlformats-officedocument.presentationml.tags+xml"/>
  <Override PartName="/ppt/tags/tag826.xml" ContentType="application/vnd.openxmlformats-officedocument.presentationml.tags+xml"/>
  <Override PartName="/ppt/tags/tag827.xml" ContentType="application/vnd.openxmlformats-officedocument.presentationml.tags+xml"/>
  <Override PartName="/ppt/tags/tag828.xml" ContentType="application/vnd.openxmlformats-officedocument.presentationml.tags+xml"/>
  <Override PartName="/ppt/tags/tag829.xml" ContentType="application/vnd.openxmlformats-officedocument.presentationml.tags+xml"/>
  <Override PartName="/ppt/tags/tag830.xml" ContentType="application/vnd.openxmlformats-officedocument.presentationml.tags+xml"/>
  <Override PartName="/ppt/tags/tag831.xml" ContentType="application/vnd.openxmlformats-officedocument.presentationml.tags+xml"/>
  <Override PartName="/ppt/tags/tag832.xml" ContentType="application/vnd.openxmlformats-officedocument.presentationml.tags+xml"/>
  <Override PartName="/ppt/tags/tag833.xml" ContentType="application/vnd.openxmlformats-officedocument.presentationml.tags+xml"/>
  <Override PartName="/ppt/tags/tag834.xml" ContentType="application/vnd.openxmlformats-officedocument.presentationml.tags+xml"/>
  <Override PartName="/ppt/tags/tag835.xml" ContentType="application/vnd.openxmlformats-officedocument.presentationml.tags+xml"/>
  <Override PartName="/ppt/tags/tag836.xml" ContentType="application/vnd.openxmlformats-officedocument.presentationml.tags+xml"/>
  <Override PartName="/ppt/tags/tag837.xml" ContentType="application/vnd.openxmlformats-officedocument.presentationml.tags+xml"/>
  <Override PartName="/ppt/tags/tag838.xml" ContentType="application/vnd.openxmlformats-officedocument.presentationml.tags+xml"/>
  <Override PartName="/ppt/tags/tag839.xml" ContentType="application/vnd.openxmlformats-officedocument.presentationml.tags+xml"/>
  <Override PartName="/ppt/tags/tag840.xml" ContentType="application/vnd.openxmlformats-officedocument.presentationml.tags+xml"/>
  <Override PartName="/ppt/tags/tag841.xml" ContentType="application/vnd.openxmlformats-officedocument.presentationml.tags+xml"/>
  <Override PartName="/ppt/tags/tag842.xml" ContentType="application/vnd.openxmlformats-officedocument.presentationml.tags+xml"/>
  <Override PartName="/ppt/tags/tag843.xml" ContentType="application/vnd.openxmlformats-officedocument.presentationml.tags+xml"/>
  <Override PartName="/ppt/tags/tag844.xml" ContentType="application/vnd.openxmlformats-officedocument.presentationml.tags+xml"/>
  <Override PartName="/ppt/tags/tag845.xml" ContentType="application/vnd.openxmlformats-officedocument.presentationml.tags+xml"/>
  <Override PartName="/ppt/tags/tag846.xml" ContentType="application/vnd.openxmlformats-officedocument.presentationml.tags+xml"/>
  <Override PartName="/ppt/tags/tag847.xml" ContentType="application/vnd.openxmlformats-officedocument.presentationml.tags+xml"/>
  <Override PartName="/ppt/tags/tag848.xml" ContentType="application/vnd.openxmlformats-officedocument.presentationml.tags+xml"/>
  <Override PartName="/ppt/tags/tag849.xml" ContentType="application/vnd.openxmlformats-officedocument.presentationml.tags+xml"/>
  <Override PartName="/ppt/tags/tag850.xml" ContentType="application/vnd.openxmlformats-officedocument.presentationml.tags+xml"/>
  <Override PartName="/ppt/tags/tag851.xml" ContentType="application/vnd.openxmlformats-officedocument.presentationml.tags+xml"/>
  <Override PartName="/ppt/tags/tag852.xml" ContentType="application/vnd.openxmlformats-officedocument.presentationml.tags+xml"/>
  <Override PartName="/ppt/tags/tag853.xml" ContentType="application/vnd.openxmlformats-officedocument.presentationml.tags+xml"/>
  <Override PartName="/ppt/tags/tag854.xml" ContentType="application/vnd.openxmlformats-officedocument.presentationml.tags+xml"/>
  <Override PartName="/ppt/tags/tag855.xml" ContentType="application/vnd.openxmlformats-officedocument.presentationml.tags+xml"/>
  <Override PartName="/ppt/tags/tag856.xml" ContentType="application/vnd.openxmlformats-officedocument.presentationml.tags+xml"/>
  <Override PartName="/ppt/tags/tag857.xml" ContentType="application/vnd.openxmlformats-officedocument.presentationml.tags+xml"/>
  <Override PartName="/ppt/tags/tag858.xml" ContentType="application/vnd.openxmlformats-officedocument.presentationml.tags+xml"/>
  <Override PartName="/ppt/tags/tag859.xml" ContentType="application/vnd.openxmlformats-officedocument.presentationml.tags+xml"/>
  <Override PartName="/ppt/tags/tag860.xml" ContentType="application/vnd.openxmlformats-officedocument.presentationml.tags+xml"/>
  <Override PartName="/ppt/tags/tag861.xml" ContentType="application/vnd.openxmlformats-officedocument.presentationml.tags+xml"/>
  <Override PartName="/ppt/tags/tag862.xml" ContentType="application/vnd.openxmlformats-officedocument.presentationml.tags+xml"/>
  <Override PartName="/ppt/tags/tag863.xml" ContentType="application/vnd.openxmlformats-officedocument.presentationml.tags+xml"/>
  <Override PartName="/ppt/tags/tag864.xml" ContentType="application/vnd.openxmlformats-officedocument.presentationml.tags+xml"/>
  <Override PartName="/ppt/tags/tag865.xml" ContentType="application/vnd.openxmlformats-officedocument.presentationml.tags+xml"/>
  <Override PartName="/ppt/notesSlides/notesSlide36.xml" ContentType="application/vnd.openxmlformats-officedocument.presentationml.notesSlide+xml"/>
  <Override PartName="/ppt/tags/tag866.xml" ContentType="application/vnd.openxmlformats-officedocument.presentationml.tags+xml"/>
  <Override PartName="/ppt/tags/tag867.xml" ContentType="application/vnd.openxmlformats-officedocument.presentationml.tags+xml"/>
  <Override PartName="/ppt/tags/tag868.xml" ContentType="application/vnd.openxmlformats-officedocument.presentationml.tags+xml"/>
  <Override PartName="/ppt/tags/tag869.xml" ContentType="application/vnd.openxmlformats-officedocument.presentationml.tags+xml"/>
  <Override PartName="/ppt/tags/tag870.xml" ContentType="application/vnd.openxmlformats-officedocument.presentationml.tags+xml"/>
  <Override PartName="/ppt/tags/tag871.xml" ContentType="application/vnd.openxmlformats-officedocument.presentationml.tags+xml"/>
  <Override PartName="/ppt/tags/tag872.xml" ContentType="application/vnd.openxmlformats-officedocument.presentationml.tags+xml"/>
  <Override PartName="/ppt/tags/tag873.xml" ContentType="application/vnd.openxmlformats-officedocument.presentationml.tags+xml"/>
  <Override PartName="/ppt/tags/tag874.xml" ContentType="application/vnd.openxmlformats-officedocument.presentationml.tags+xml"/>
  <Override PartName="/ppt/tags/tag875.xml" ContentType="application/vnd.openxmlformats-officedocument.presentationml.tags+xml"/>
  <Override PartName="/ppt/tags/tag876.xml" ContentType="application/vnd.openxmlformats-officedocument.presentationml.tags+xml"/>
  <Override PartName="/ppt/tags/tag877.xml" ContentType="application/vnd.openxmlformats-officedocument.presentationml.tags+xml"/>
  <Override PartName="/ppt/tags/tag878.xml" ContentType="application/vnd.openxmlformats-officedocument.presentationml.tags+xml"/>
  <Override PartName="/ppt/tags/tag879.xml" ContentType="application/vnd.openxmlformats-officedocument.presentationml.tags+xml"/>
  <Override PartName="/ppt/tags/tag880.xml" ContentType="application/vnd.openxmlformats-officedocument.presentationml.tags+xml"/>
  <Override PartName="/ppt/tags/tag881.xml" ContentType="application/vnd.openxmlformats-officedocument.presentationml.tags+xml"/>
  <Override PartName="/ppt/tags/tag882.xml" ContentType="application/vnd.openxmlformats-officedocument.presentationml.tags+xml"/>
  <Override PartName="/ppt/tags/tag883.xml" ContentType="application/vnd.openxmlformats-officedocument.presentationml.tags+xml"/>
  <Override PartName="/ppt/tags/tag884.xml" ContentType="application/vnd.openxmlformats-officedocument.presentationml.tags+xml"/>
  <Override PartName="/ppt/tags/tag885.xml" ContentType="application/vnd.openxmlformats-officedocument.presentationml.tags+xml"/>
  <Override PartName="/ppt/tags/tag886.xml" ContentType="application/vnd.openxmlformats-officedocument.presentationml.tags+xml"/>
  <Override PartName="/ppt/tags/tag887.xml" ContentType="application/vnd.openxmlformats-officedocument.presentationml.tags+xml"/>
  <Override PartName="/ppt/tags/tag888.xml" ContentType="application/vnd.openxmlformats-officedocument.presentationml.tags+xml"/>
  <Override PartName="/ppt/tags/tag889.xml" ContentType="application/vnd.openxmlformats-officedocument.presentationml.tags+xml"/>
  <Override PartName="/ppt/tags/tag890.xml" ContentType="application/vnd.openxmlformats-officedocument.presentationml.tags+xml"/>
  <Override PartName="/ppt/tags/tag891.xml" ContentType="application/vnd.openxmlformats-officedocument.presentationml.tags+xml"/>
  <Override PartName="/ppt/tags/tag892.xml" ContentType="application/vnd.openxmlformats-officedocument.presentationml.tags+xml"/>
  <Override PartName="/ppt/tags/tag893.xml" ContentType="application/vnd.openxmlformats-officedocument.presentationml.tags+xml"/>
  <Override PartName="/ppt/tags/tag894.xml" ContentType="application/vnd.openxmlformats-officedocument.presentationml.tags+xml"/>
  <Override PartName="/ppt/tags/tag895.xml" ContentType="application/vnd.openxmlformats-officedocument.presentationml.tags+xml"/>
  <Override PartName="/ppt/tags/tag896.xml" ContentType="application/vnd.openxmlformats-officedocument.presentationml.tags+xml"/>
  <Override PartName="/ppt/tags/tag897.xml" ContentType="application/vnd.openxmlformats-officedocument.presentationml.tags+xml"/>
  <Override PartName="/ppt/tags/tag898.xml" ContentType="application/vnd.openxmlformats-officedocument.presentationml.tags+xml"/>
  <Override PartName="/ppt/tags/tag899.xml" ContentType="application/vnd.openxmlformats-officedocument.presentationml.tags+xml"/>
  <Override PartName="/ppt/tags/tag900.xml" ContentType="application/vnd.openxmlformats-officedocument.presentationml.tags+xml"/>
  <Override PartName="/ppt/tags/tag901.xml" ContentType="application/vnd.openxmlformats-officedocument.presentationml.tags+xml"/>
  <Override PartName="/ppt/tags/tag902.xml" ContentType="application/vnd.openxmlformats-officedocument.presentationml.tags+xml"/>
  <Override PartName="/ppt/tags/tag903.xml" ContentType="application/vnd.openxmlformats-officedocument.presentationml.tags+xml"/>
  <Override PartName="/ppt/tags/tag904.xml" ContentType="application/vnd.openxmlformats-officedocument.presentationml.tags+xml"/>
  <Override PartName="/ppt/tags/tag905.xml" ContentType="application/vnd.openxmlformats-officedocument.presentationml.tags+xml"/>
  <Override PartName="/ppt/tags/tag906.xml" ContentType="application/vnd.openxmlformats-officedocument.presentationml.tags+xml"/>
  <Override PartName="/ppt/tags/tag907.xml" ContentType="application/vnd.openxmlformats-officedocument.presentationml.tags+xml"/>
  <Override PartName="/ppt/tags/tag908.xml" ContentType="application/vnd.openxmlformats-officedocument.presentationml.tags+xml"/>
  <Override PartName="/ppt/tags/tag909.xml" ContentType="application/vnd.openxmlformats-officedocument.presentationml.tags+xml"/>
  <Override PartName="/ppt/tags/tag910.xml" ContentType="application/vnd.openxmlformats-officedocument.presentationml.tags+xml"/>
  <Override PartName="/ppt/tags/tag911.xml" ContentType="application/vnd.openxmlformats-officedocument.presentationml.tags+xml"/>
  <Override PartName="/ppt/tags/tag912.xml" ContentType="application/vnd.openxmlformats-officedocument.presentationml.tags+xml"/>
  <Override PartName="/ppt/tags/tag913.xml" ContentType="application/vnd.openxmlformats-officedocument.presentationml.tags+xml"/>
  <Override PartName="/ppt/tags/tag914.xml" ContentType="application/vnd.openxmlformats-officedocument.presentationml.tags+xml"/>
  <Override PartName="/ppt/tags/tag915.xml" ContentType="application/vnd.openxmlformats-officedocument.presentationml.tags+xml"/>
  <Override PartName="/ppt/tags/tag916.xml" ContentType="application/vnd.openxmlformats-officedocument.presentationml.tags+xml"/>
  <Override PartName="/ppt/tags/tag917.xml" ContentType="application/vnd.openxmlformats-officedocument.presentationml.tags+xml"/>
  <Override PartName="/ppt/tags/tag918.xml" ContentType="application/vnd.openxmlformats-officedocument.presentationml.tags+xml"/>
  <Override PartName="/ppt/tags/tag919.xml" ContentType="application/vnd.openxmlformats-officedocument.presentationml.tags+xml"/>
  <Override PartName="/ppt/tags/tag920.xml" ContentType="application/vnd.openxmlformats-officedocument.presentationml.tags+xml"/>
  <Override PartName="/ppt/tags/tag921.xml" ContentType="application/vnd.openxmlformats-officedocument.presentationml.tags+xml"/>
  <Override PartName="/ppt/tags/tag922.xml" ContentType="application/vnd.openxmlformats-officedocument.presentationml.tags+xml"/>
  <Override PartName="/ppt/tags/tag923.xml" ContentType="application/vnd.openxmlformats-officedocument.presentationml.tags+xml"/>
  <Override PartName="/ppt/tags/tag924.xml" ContentType="application/vnd.openxmlformats-officedocument.presentationml.tags+xml"/>
  <Override PartName="/ppt/tags/tag925.xml" ContentType="application/vnd.openxmlformats-officedocument.presentationml.tags+xml"/>
  <Override PartName="/ppt/tags/tag926.xml" ContentType="application/vnd.openxmlformats-officedocument.presentationml.tags+xml"/>
  <Override PartName="/ppt/tags/tag927.xml" ContentType="application/vnd.openxmlformats-officedocument.presentationml.tags+xml"/>
  <Override PartName="/ppt/tags/tag928.xml" ContentType="application/vnd.openxmlformats-officedocument.presentationml.tags+xml"/>
  <Override PartName="/ppt/tags/tag929.xml" ContentType="application/vnd.openxmlformats-officedocument.presentationml.tags+xml"/>
  <Override PartName="/ppt/tags/tag930.xml" ContentType="application/vnd.openxmlformats-officedocument.presentationml.tags+xml"/>
  <Override PartName="/ppt/tags/tag931.xml" ContentType="application/vnd.openxmlformats-officedocument.presentationml.tags+xml"/>
  <Override PartName="/ppt/tags/tag932.xml" ContentType="application/vnd.openxmlformats-officedocument.presentationml.tags+xml"/>
  <Override PartName="/ppt/tags/tag933.xml" ContentType="application/vnd.openxmlformats-officedocument.presentationml.tags+xml"/>
  <Override PartName="/ppt/tags/tag934.xml" ContentType="application/vnd.openxmlformats-officedocument.presentationml.tags+xml"/>
  <Override PartName="/ppt/tags/tag935.xml" ContentType="application/vnd.openxmlformats-officedocument.presentationml.tags+xml"/>
  <Override PartName="/ppt/tags/tag936.xml" ContentType="application/vnd.openxmlformats-officedocument.presentationml.tags+xml"/>
  <Override PartName="/ppt/tags/tag937.xml" ContentType="application/vnd.openxmlformats-officedocument.presentationml.tags+xml"/>
  <Override PartName="/ppt/tags/tag938.xml" ContentType="application/vnd.openxmlformats-officedocument.presentationml.tags+xml"/>
  <Override PartName="/ppt/tags/tag939.xml" ContentType="application/vnd.openxmlformats-officedocument.presentationml.tags+xml"/>
  <Override PartName="/ppt/tags/tag940.xml" ContentType="application/vnd.openxmlformats-officedocument.presentationml.tags+xml"/>
  <Override PartName="/ppt/tags/tag941.xml" ContentType="application/vnd.openxmlformats-officedocument.presentationml.tags+xml"/>
  <Override PartName="/ppt/tags/tag942.xml" ContentType="application/vnd.openxmlformats-officedocument.presentationml.tags+xml"/>
  <Override PartName="/ppt/tags/tag943.xml" ContentType="application/vnd.openxmlformats-officedocument.presentationml.tags+xml"/>
  <Override PartName="/ppt/tags/tag944.xml" ContentType="application/vnd.openxmlformats-officedocument.presentationml.tags+xml"/>
  <Override PartName="/ppt/tags/tag945.xml" ContentType="application/vnd.openxmlformats-officedocument.presentationml.tags+xml"/>
  <Override PartName="/ppt/tags/tag946.xml" ContentType="application/vnd.openxmlformats-officedocument.presentationml.tags+xml"/>
  <Override PartName="/ppt/tags/tag947.xml" ContentType="application/vnd.openxmlformats-officedocument.presentationml.tags+xml"/>
  <Override PartName="/ppt/tags/tag948.xml" ContentType="application/vnd.openxmlformats-officedocument.presentationml.tags+xml"/>
  <Override PartName="/ppt/tags/tag949.xml" ContentType="application/vnd.openxmlformats-officedocument.presentationml.tags+xml"/>
  <Override PartName="/ppt/tags/tag950.xml" ContentType="application/vnd.openxmlformats-officedocument.presentationml.tags+xml"/>
  <Override PartName="/ppt/tags/tag951.xml" ContentType="application/vnd.openxmlformats-officedocument.presentationml.tags+xml"/>
  <Override PartName="/ppt/tags/tag952.xml" ContentType="application/vnd.openxmlformats-officedocument.presentationml.tags+xml"/>
  <Override PartName="/ppt/tags/tag953.xml" ContentType="application/vnd.openxmlformats-officedocument.presentationml.tags+xml"/>
  <Override PartName="/ppt/tags/tag954.xml" ContentType="application/vnd.openxmlformats-officedocument.presentationml.tags+xml"/>
  <Override PartName="/ppt/tags/tag955.xml" ContentType="application/vnd.openxmlformats-officedocument.presentationml.tags+xml"/>
  <Override PartName="/ppt/tags/tag956.xml" ContentType="application/vnd.openxmlformats-officedocument.presentationml.tags+xml"/>
  <Override PartName="/ppt/tags/tag957.xml" ContentType="application/vnd.openxmlformats-officedocument.presentationml.tags+xml"/>
  <Override PartName="/ppt/tags/tag958.xml" ContentType="application/vnd.openxmlformats-officedocument.presentationml.tags+xml"/>
  <Override PartName="/ppt/tags/tag959.xml" ContentType="application/vnd.openxmlformats-officedocument.presentationml.tags+xml"/>
  <Override PartName="/ppt/tags/tag960.xml" ContentType="application/vnd.openxmlformats-officedocument.presentationml.tags+xml"/>
  <Override PartName="/ppt/tags/tag961.xml" ContentType="application/vnd.openxmlformats-officedocument.presentationml.tags+xml"/>
  <Override PartName="/ppt/tags/tag962.xml" ContentType="application/vnd.openxmlformats-officedocument.presentationml.tags+xml"/>
  <Override PartName="/ppt/tags/tag963.xml" ContentType="application/vnd.openxmlformats-officedocument.presentationml.tags+xml"/>
  <Override PartName="/ppt/tags/tag964.xml" ContentType="application/vnd.openxmlformats-officedocument.presentationml.tags+xml"/>
  <Override PartName="/ppt/tags/tag965.xml" ContentType="application/vnd.openxmlformats-officedocument.presentationml.tags+xml"/>
  <Override PartName="/ppt/tags/tag966.xml" ContentType="application/vnd.openxmlformats-officedocument.presentationml.tags+xml"/>
  <Override PartName="/ppt/tags/tag967.xml" ContentType="application/vnd.openxmlformats-officedocument.presentationml.tags+xml"/>
  <Override PartName="/ppt/tags/tag968.xml" ContentType="application/vnd.openxmlformats-officedocument.presentationml.tags+xml"/>
  <Override PartName="/ppt/tags/tag969.xml" ContentType="application/vnd.openxmlformats-officedocument.presentationml.tags+xml"/>
  <Override PartName="/ppt/tags/tag970.xml" ContentType="application/vnd.openxmlformats-officedocument.presentationml.tags+xml"/>
  <Override PartName="/ppt/tags/tag971.xml" ContentType="application/vnd.openxmlformats-officedocument.presentationml.tags+xml"/>
  <Override PartName="/ppt/tags/tag972.xml" ContentType="application/vnd.openxmlformats-officedocument.presentationml.tags+xml"/>
  <Override PartName="/ppt/tags/tag973.xml" ContentType="application/vnd.openxmlformats-officedocument.presentationml.tags+xml"/>
  <Override PartName="/ppt/tags/tag974.xml" ContentType="application/vnd.openxmlformats-officedocument.presentationml.tags+xml"/>
  <Override PartName="/ppt/tags/tag975.xml" ContentType="application/vnd.openxmlformats-officedocument.presentationml.tags+xml"/>
  <Override PartName="/ppt/tags/tag976.xml" ContentType="application/vnd.openxmlformats-officedocument.presentationml.tags+xml"/>
  <Override PartName="/ppt/tags/tag977.xml" ContentType="application/vnd.openxmlformats-officedocument.presentationml.tags+xml"/>
  <Override PartName="/ppt/tags/tag978.xml" ContentType="application/vnd.openxmlformats-officedocument.presentationml.tags+xml"/>
  <Override PartName="/ppt/tags/tag979.xml" ContentType="application/vnd.openxmlformats-officedocument.presentationml.tags+xml"/>
  <Override PartName="/ppt/tags/tag980.xml" ContentType="application/vnd.openxmlformats-officedocument.presentationml.tags+xml"/>
  <Override PartName="/ppt/tags/tag981.xml" ContentType="application/vnd.openxmlformats-officedocument.presentationml.tags+xml"/>
  <Override PartName="/ppt/tags/tag982.xml" ContentType="application/vnd.openxmlformats-officedocument.presentationml.tags+xml"/>
  <Override PartName="/ppt/tags/tag983.xml" ContentType="application/vnd.openxmlformats-officedocument.presentationml.tags+xml"/>
  <Override PartName="/ppt/tags/tag984.xml" ContentType="application/vnd.openxmlformats-officedocument.presentationml.tags+xml"/>
  <Override PartName="/ppt/tags/tag985.xml" ContentType="application/vnd.openxmlformats-officedocument.presentationml.tags+xml"/>
  <Override PartName="/ppt/tags/tag986.xml" ContentType="application/vnd.openxmlformats-officedocument.presentationml.tags+xml"/>
  <Override PartName="/ppt/tags/tag987.xml" ContentType="application/vnd.openxmlformats-officedocument.presentationml.tags+xml"/>
  <Override PartName="/ppt/tags/tag988.xml" ContentType="application/vnd.openxmlformats-officedocument.presentationml.tags+xml"/>
  <Override PartName="/ppt/tags/tag989.xml" ContentType="application/vnd.openxmlformats-officedocument.presentationml.tags+xml"/>
  <Override PartName="/ppt/tags/tag990.xml" ContentType="application/vnd.openxmlformats-officedocument.presentationml.tags+xml"/>
  <Override PartName="/ppt/tags/tag991.xml" ContentType="application/vnd.openxmlformats-officedocument.presentationml.tags+xml"/>
  <Override PartName="/ppt/tags/tag992.xml" ContentType="application/vnd.openxmlformats-officedocument.presentationml.tags+xml"/>
  <Override PartName="/ppt/tags/tag993.xml" ContentType="application/vnd.openxmlformats-officedocument.presentationml.tags+xml"/>
  <Override PartName="/ppt/tags/tag994.xml" ContentType="application/vnd.openxmlformats-officedocument.presentationml.tags+xml"/>
  <Override PartName="/ppt/tags/tag995.xml" ContentType="application/vnd.openxmlformats-officedocument.presentationml.tags+xml"/>
  <Override PartName="/ppt/tags/tag996.xml" ContentType="application/vnd.openxmlformats-officedocument.presentationml.tags+xml"/>
  <Override PartName="/ppt/tags/tag997.xml" ContentType="application/vnd.openxmlformats-officedocument.presentationml.tags+xml"/>
  <Override PartName="/ppt/tags/tag998.xml" ContentType="application/vnd.openxmlformats-officedocument.presentationml.tags+xml"/>
  <Override PartName="/ppt/tags/tag999.xml" ContentType="application/vnd.openxmlformats-officedocument.presentationml.tags+xml"/>
  <Override PartName="/ppt/tags/tag1000.xml" ContentType="application/vnd.openxmlformats-officedocument.presentationml.tags+xml"/>
  <Override PartName="/ppt/tags/tag1001.xml" ContentType="application/vnd.openxmlformats-officedocument.presentationml.tags+xml"/>
  <Override PartName="/ppt/tags/tag1002.xml" ContentType="application/vnd.openxmlformats-officedocument.presentationml.tags+xml"/>
  <Override PartName="/ppt/tags/tag1003.xml" ContentType="application/vnd.openxmlformats-officedocument.presentationml.tags+xml"/>
  <Override PartName="/ppt/tags/tag1004.xml" ContentType="application/vnd.openxmlformats-officedocument.presentationml.tags+xml"/>
  <Override PartName="/ppt/tags/tag1005.xml" ContentType="application/vnd.openxmlformats-officedocument.presentationml.tags+xml"/>
  <Override PartName="/ppt/tags/tag1006.xml" ContentType="application/vnd.openxmlformats-officedocument.presentationml.tags+xml"/>
  <Override PartName="/ppt/tags/tag1007.xml" ContentType="application/vnd.openxmlformats-officedocument.presentationml.tags+xml"/>
  <Override PartName="/ppt/tags/tag1008.xml" ContentType="application/vnd.openxmlformats-officedocument.presentationml.tags+xml"/>
  <Override PartName="/ppt/tags/tag1009.xml" ContentType="application/vnd.openxmlformats-officedocument.presentationml.tags+xml"/>
  <Override PartName="/ppt/tags/tag1010.xml" ContentType="application/vnd.openxmlformats-officedocument.presentationml.tags+xml"/>
  <Override PartName="/ppt/tags/tag1011.xml" ContentType="application/vnd.openxmlformats-officedocument.presentationml.tags+xml"/>
  <Override PartName="/ppt/tags/tag1012.xml" ContentType="application/vnd.openxmlformats-officedocument.presentationml.tags+xml"/>
  <Override PartName="/ppt/tags/tag1013.xml" ContentType="application/vnd.openxmlformats-officedocument.presentationml.tags+xml"/>
  <Override PartName="/ppt/tags/tag1014.xml" ContentType="application/vnd.openxmlformats-officedocument.presentationml.tags+xml"/>
  <Override PartName="/ppt/tags/tag1015.xml" ContentType="application/vnd.openxmlformats-officedocument.presentationml.tags+xml"/>
  <Override PartName="/ppt/tags/tag1016.xml" ContentType="application/vnd.openxmlformats-officedocument.presentationml.tags+xml"/>
  <Override PartName="/ppt/tags/tag1017.xml" ContentType="application/vnd.openxmlformats-officedocument.presentationml.tags+xml"/>
  <Override PartName="/ppt/tags/tag1018.xml" ContentType="application/vnd.openxmlformats-officedocument.presentationml.tags+xml"/>
  <Override PartName="/ppt/tags/tag1019.xml" ContentType="application/vnd.openxmlformats-officedocument.presentationml.tags+xml"/>
  <Override PartName="/ppt/tags/tag1020.xml" ContentType="application/vnd.openxmlformats-officedocument.presentationml.tags+xml"/>
  <Override PartName="/ppt/tags/tag1021.xml" ContentType="application/vnd.openxmlformats-officedocument.presentationml.tags+xml"/>
  <Override PartName="/ppt/tags/tag1022.xml" ContentType="application/vnd.openxmlformats-officedocument.presentationml.tags+xml"/>
  <Override PartName="/ppt/tags/tag1023.xml" ContentType="application/vnd.openxmlformats-officedocument.presentationml.tags+xml"/>
  <Override PartName="/ppt/tags/tag1024.xml" ContentType="application/vnd.openxmlformats-officedocument.presentationml.tags+xml"/>
  <Override PartName="/ppt/tags/tag1025.xml" ContentType="application/vnd.openxmlformats-officedocument.presentationml.tags+xml"/>
  <Override PartName="/ppt/tags/tag1026.xml" ContentType="application/vnd.openxmlformats-officedocument.presentationml.tags+xml"/>
  <Override PartName="/ppt/tags/tag1027.xml" ContentType="application/vnd.openxmlformats-officedocument.presentationml.tags+xml"/>
  <Override PartName="/ppt/tags/tag1028.xml" ContentType="application/vnd.openxmlformats-officedocument.presentationml.tags+xml"/>
  <Override PartName="/ppt/tags/tag1029.xml" ContentType="application/vnd.openxmlformats-officedocument.presentationml.tags+xml"/>
  <Override PartName="/ppt/tags/tag1030.xml" ContentType="application/vnd.openxmlformats-officedocument.presentationml.tags+xml"/>
  <Override PartName="/ppt/tags/tag1031.xml" ContentType="application/vnd.openxmlformats-officedocument.presentationml.tags+xml"/>
  <Override PartName="/ppt/tags/tag1032.xml" ContentType="application/vnd.openxmlformats-officedocument.presentationml.tags+xml"/>
  <Override PartName="/ppt/tags/tag1033.xml" ContentType="application/vnd.openxmlformats-officedocument.presentationml.tags+xml"/>
  <Override PartName="/ppt/tags/tag1034.xml" ContentType="application/vnd.openxmlformats-officedocument.presentationml.tags+xml"/>
  <Override PartName="/ppt/tags/tag1035.xml" ContentType="application/vnd.openxmlformats-officedocument.presentationml.tags+xml"/>
  <Override PartName="/ppt/tags/tag1036.xml" ContentType="application/vnd.openxmlformats-officedocument.presentationml.tags+xml"/>
  <Override PartName="/ppt/tags/tag1037.xml" ContentType="application/vnd.openxmlformats-officedocument.presentationml.tags+xml"/>
  <Override PartName="/ppt/tags/tag1038.xml" ContentType="application/vnd.openxmlformats-officedocument.presentationml.tags+xml"/>
  <Override PartName="/ppt/tags/tag1039.xml" ContentType="application/vnd.openxmlformats-officedocument.presentationml.tags+xml"/>
  <Override PartName="/ppt/tags/tag1040.xml" ContentType="application/vnd.openxmlformats-officedocument.presentationml.tags+xml"/>
  <Override PartName="/ppt/tags/tag1041.xml" ContentType="application/vnd.openxmlformats-officedocument.presentationml.tags+xml"/>
  <Override PartName="/ppt/tags/tag1042.xml" ContentType="application/vnd.openxmlformats-officedocument.presentationml.tags+xml"/>
  <Override PartName="/ppt/tags/tag1043.xml" ContentType="application/vnd.openxmlformats-officedocument.presentationml.tags+xml"/>
  <Override PartName="/ppt/tags/tag1044.xml" ContentType="application/vnd.openxmlformats-officedocument.presentationml.tags+xml"/>
  <Override PartName="/ppt/tags/tag1045.xml" ContentType="application/vnd.openxmlformats-officedocument.presentationml.tags+xml"/>
  <Override PartName="/ppt/tags/tag1046.xml" ContentType="application/vnd.openxmlformats-officedocument.presentationml.tags+xml"/>
  <Override PartName="/ppt/tags/tag1047.xml" ContentType="application/vnd.openxmlformats-officedocument.presentationml.tags+xml"/>
  <Override PartName="/ppt/tags/tag1048.xml" ContentType="application/vnd.openxmlformats-officedocument.presentationml.tags+xml"/>
  <Override PartName="/ppt/tags/tag1049.xml" ContentType="application/vnd.openxmlformats-officedocument.presentationml.tags+xml"/>
  <Override PartName="/ppt/tags/tag1050.xml" ContentType="application/vnd.openxmlformats-officedocument.presentationml.tags+xml"/>
  <Override PartName="/ppt/tags/tag1051.xml" ContentType="application/vnd.openxmlformats-officedocument.presentationml.tags+xml"/>
  <Override PartName="/ppt/tags/tag1052.xml" ContentType="application/vnd.openxmlformats-officedocument.presentationml.tags+xml"/>
  <Override PartName="/ppt/tags/tag1053.xml" ContentType="application/vnd.openxmlformats-officedocument.presentationml.tags+xml"/>
  <Override PartName="/ppt/tags/tag1054.xml" ContentType="application/vnd.openxmlformats-officedocument.presentationml.tags+xml"/>
  <Override PartName="/ppt/tags/tag1055.xml" ContentType="application/vnd.openxmlformats-officedocument.presentationml.tags+xml"/>
  <Override PartName="/ppt/tags/tag1056.xml" ContentType="application/vnd.openxmlformats-officedocument.presentationml.tags+xml"/>
  <Override PartName="/ppt/tags/tag1057.xml" ContentType="application/vnd.openxmlformats-officedocument.presentationml.tags+xml"/>
  <Override PartName="/ppt/tags/tag1058.xml" ContentType="application/vnd.openxmlformats-officedocument.presentationml.tags+xml"/>
  <Override PartName="/ppt/tags/tag1059.xml" ContentType="application/vnd.openxmlformats-officedocument.presentationml.tags+xml"/>
  <Override PartName="/ppt/tags/tag1060.xml" ContentType="application/vnd.openxmlformats-officedocument.presentationml.tags+xml"/>
  <Override PartName="/ppt/tags/tag1061.xml" ContentType="application/vnd.openxmlformats-officedocument.presentationml.tags+xml"/>
  <Override PartName="/ppt/tags/tag1062.xml" ContentType="application/vnd.openxmlformats-officedocument.presentationml.tags+xml"/>
  <Override PartName="/ppt/tags/tag1063.xml" ContentType="application/vnd.openxmlformats-officedocument.presentationml.tags+xml"/>
  <Override PartName="/ppt/tags/tag1064.xml" ContentType="application/vnd.openxmlformats-officedocument.presentationml.tags+xml"/>
  <Override PartName="/ppt/tags/tag1065.xml" ContentType="application/vnd.openxmlformats-officedocument.presentationml.tags+xml"/>
  <Override PartName="/ppt/tags/tag1066.xml" ContentType="application/vnd.openxmlformats-officedocument.presentationml.tags+xml"/>
  <Override PartName="/ppt/tags/tag1067.xml" ContentType="application/vnd.openxmlformats-officedocument.presentationml.tags+xml"/>
  <Override PartName="/ppt/tags/tag1068.xml" ContentType="application/vnd.openxmlformats-officedocument.presentationml.tags+xml"/>
  <Override PartName="/ppt/tags/tag1069.xml" ContentType="application/vnd.openxmlformats-officedocument.presentationml.tags+xml"/>
  <Override PartName="/ppt/tags/tag1070.xml" ContentType="application/vnd.openxmlformats-officedocument.presentationml.tags+xml"/>
  <Override PartName="/ppt/tags/tag1071.xml" ContentType="application/vnd.openxmlformats-officedocument.presentationml.tags+xml"/>
  <Override PartName="/ppt/tags/tag1072.xml" ContentType="application/vnd.openxmlformats-officedocument.presentationml.tags+xml"/>
  <Override PartName="/ppt/tags/tag1073.xml" ContentType="application/vnd.openxmlformats-officedocument.presentationml.tags+xml"/>
  <Override PartName="/ppt/tags/tag1074.xml" ContentType="application/vnd.openxmlformats-officedocument.presentationml.tags+xml"/>
  <Override PartName="/ppt/tags/tag1075.xml" ContentType="application/vnd.openxmlformats-officedocument.presentationml.tags+xml"/>
  <Override PartName="/ppt/tags/tag1076.xml" ContentType="application/vnd.openxmlformats-officedocument.presentationml.tags+xml"/>
  <Override PartName="/ppt/tags/tag1077.xml" ContentType="application/vnd.openxmlformats-officedocument.presentationml.tags+xml"/>
  <Override PartName="/ppt/tags/tag1078.xml" ContentType="application/vnd.openxmlformats-officedocument.presentationml.tags+xml"/>
  <Override PartName="/ppt/tags/tag1079.xml" ContentType="application/vnd.openxmlformats-officedocument.presentationml.tags+xml"/>
  <Override PartName="/ppt/tags/tag1080.xml" ContentType="application/vnd.openxmlformats-officedocument.presentationml.tags+xml"/>
  <Override PartName="/ppt/tags/tag1081.xml" ContentType="application/vnd.openxmlformats-officedocument.presentationml.tags+xml"/>
  <Override PartName="/ppt/tags/tag1082.xml" ContentType="application/vnd.openxmlformats-officedocument.presentationml.tags+xml"/>
  <Override PartName="/ppt/tags/tag1083.xml" ContentType="application/vnd.openxmlformats-officedocument.presentationml.tags+xml"/>
  <Override PartName="/ppt/tags/tag1084.xml" ContentType="application/vnd.openxmlformats-officedocument.presentationml.tags+xml"/>
  <Override PartName="/ppt/tags/tag1085.xml" ContentType="application/vnd.openxmlformats-officedocument.presentationml.tags+xml"/>
  <Override PartName="/ppt/tags/tag1086.xml" ContentType="application/vnd.openxmlformats-officedocument.presentationml.tags+xml"/>
  <Override PartName="/ppt/tags/tag1087.xml" ContentType="application/vnd.openxmlformats-officedocument.presentationml.tags+xml"/>
  <Override PartName="/ppt/tags/tag1088.xml" ContentType="application/vnd.openxmlformats-officedocument.presentationml.tags+xml"/>
  <Override PartName="/ppt/tags/tag1089.xml" ContentType="application/vnd.openxmlformats-officedocument.presentationml.tags+xml"/>
  <Override PartName="/ppt/tags/tag1090.xml" ContentType="application/vnd.openxmlformats-officedocument.presentationml.tags+xml"/>
  <Override PartName="/ppt/tags/tag1091.xml" ContentType="application/vnd.openxmlformats-officedocument.presentationml.tags+xml"/>
  <Override PartName="/ppt/tags/tag1092.xml" ContentType="application/vnd.openxmlformats-officedocument.presentationml.tags+xml"/>
  <Override PartName="/ppt/tags/tag1093.xml" ContentType="application/vnd.openxmlformats-officedocument.presentationml.tags+xml"/>
  <Override PartName="/ppt/tags/tag1094.xml" ContentType="application/vnd.openxmlformats-officedocument.presentationml.tags+xml"/>
  <Override PartName="/ppt/tags/tag1095.xml" ContentType="application/vnd.openxmlformats-officedocument.presentationml.tags+xml"/>
  <Override PartName="/ppt/tags/tag1096.xml" ContentType="application/vnd.openxmlformats-officedocument.presentationml.tags+xml"/>
  <Override PartName="/ppt/tags/tag1097.xml" ContentType="application/vnd.openxmlformats-officedocument.presentationml.tags+xml"/>
  <Override PartName="/ppt/tags/tag1098.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7b8273dd61f5437a" Type="http://schemas.microsoft.com/office/2007/relationships/ui/extensibility" Target="customUI/customUI14.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autoCompressPictures="0">
  <p:sldMasterIdLst>
    <p:sldMasterId id="2147483764" r:id="rId1"/>
    <p:sldMasterId id="2147483768" r:id="rId2"/>
  </p:sldMasterIdLst>
  <p:notesMasterIdLst>
    <p:notesMasterId r:id="rId144"/>
  </p:notesMasterIdLst>
  <p:handoutMasterIdLst>
    <p:handoutMasterId r:id="rId145"/>
  </p:handoutMasterIdLst>
  <p:sldIdLst>
    <p:sldId id="684" r:id="rId3"/>
    <p:sldId id="921" r:id="rId4"/>
    <p:sldId id="922" r:id="rId5"/>
    <p:sldId id="923" r:id="rId6"/>
    <p:sldId id="903" r:id="rId7"/>
    <p:sldId id="567" r:id="rId8"/>
    <p:sldId id="568" r:id="rId9"/>
    <p:sldId id="924" r:id="rId10"/>
    <p:sldId id="925" r:id="rId11"/>
    <p:sldId id="558" r:id="rId12"/>
    <p:sldId id="926" r:id="rId13"/>
    <p:sldId id="540" r:id="rId14"/>
    <p:sldId id="541" r:id="rId15"/>
    <p:sldId id="691" r:id="rId16"/>
    <p:sldId id="927" r:id="rId17"/>
    <p:sldId id="928" r:id="rId18"/>
    <p:sldId id="929" r:id="rId19"/>
    <p:sldId id="586" r:id="rId20"/>
    <p:sldId id="728" r:id="rId21"/>
    <p:sldId id="930" r:id="rId22"/>
    <p:sldId id="557" r:id="rId23"/>
    <p:sldId id="933" r:id="rId24"/>
    <p:sldId id="934" r:id="rId25"/>
    <p:sldId id="935" r:id="rId26"/>
    <p:sldId id="936" r:id="rId27"/>
    <p:sldId id="999" r:id="rId28"/>
    <p:sldId id="943" r:id="rId29"/>
    <p:sldId id="944" r:id="rId30"/>
    <p:sldId id="945" r:id="rId31"/>
    <p:sldId id="1031" r:id="rId32"/>
    <p:sldId id="948" r:id="rId33"/>
    <p:sldId id="1007" r:id="rId34"/>
    <p:sldId id="1008" r:id="rId35"/>
    <p:sldId id="1030" r:id="rId36"/>
    <p:sldId id="1010" r:id="rId37"/>
    <p:sldId id="1015" r:id="rId38"/>
    <p:sldId id="1038" r:id="rId39"/>
    <p:sldId id="1039" r:id="rId40"/>
    <p:sldId id="1028" r:id="rId41"/>
    <p:sldId id="1018" r:id="rId42"/>
    <p:sldId id="1011" r:id="rId43"/>
    <p:sldId id="1012" r:id="rId44"/>
    <p:sldId id="1029" r:id="rId45"/>
    <p:sldId id="1014" r:id="rId46"/>
    <p:sldId id="1019" r:id="rId47"/>
    <p:sldId id="1020" r:id="rId48"/>
    <p:sldId id="1027" r:id="rId49"/>
    <p:sldId id="1022" r:id="rId50"/>
    <p:sldId id="1023" r:id="rId51"/>
    <p:sldId id="1033" r:id="rId52"/>
    <p:sldId id="1025" r:id="rId53"/>
    <p:sldId id="1026" r:id="rId54"/>
    <p:sldId id="949" r:id="rId55"/>
    <p:sldId id="950" r:id="rId56"/>
    <p:sldId id="951" r:id="rId57"/>
    <p:sldId id="952" r:id="rId58"/>
    <p:sldId id="954" r:id="rId59"/>
    <p:sldId id="762" r:id="rId60"/>
    <p:sldId id="955" r:id="rId61"/>
    <p:sldId id="942" r:id="rId62"/>
    <p:sldId id="956" r:id="rId63"/>
    <p:sldId id="957" r:id="rId64"/>
    <p:sldId id="958" r:id="rId65"/>
    <p:sldId id="850" r:id="rId66"/>
    <p:sldId id="851" r:id="rId67"/>
    <p:sldId id="852" r:id="rId68"/>
    <p:sldId id="774" r:id="rId69"/>
    <p:sldId id="959" r:id="rId70"/>
    <p:sldId id="775" r:id="rId71"/>
    <p:sldId id="855" r:id="rId72"/>
    <p:sldId id="1077" r:id="rId73"/>
    <p:sldId id="856" r:id="rId74"/>
    <p:sldId id="905" r:id="rId75"/>
    <p:sldId id="1004" r:id="rId76"/>
    <p:sldId id="782" r:id="rId77"/>
    <p:sldId id="960" r:id="rId78"/>
    <p:sldId id="783" r:id="rId79"/>
    <p:sldId id="841" r:id="rId80"/>
    <p:sldId id="816" r:id="rId81"/>
    <p:sldId id="961" r:id="rId82"/>
    <p:sldId id="817" r:id="rId83"/>
    <p:sldId id="819" r:id="rId84"/>
    <p:sldId id="843" r:id="rId85"/>
    <p:sldId id="821" r:id="rId86"/>
    <p:sldId id="963" r:id="rId87"/>
    <p:sldId id="822" r:id="rId88"/>
    <p:sldId id="964" r:id="rId89"/>
    <p:sldId id="845" r:id="rId90"/>
    <p:sldId id="796" r:id="rId91"/>
    <p:sldId id="1005" r:id="rId92"/>
    <p:sldId id="810" r:id="rId93"/>
    <p:sldId id="798" r:id="rId94"/>
    <p:sldId id="965" r:id="rId95"/>
    <p:sldId id="801" r:id="rId96"/>
    <p:sldId id="1006" r:id="rId97"/>
    <p:sldId id="808" r:id="rId98"/>
    <p:sldId id="967" r:id="rId99"/>
    <p:sldId id="913" r:id="rId100"/>
    <p:sldId id="914" r:id="rId101"/>
    <p:sldId id="968" r:id="rId102"/>
    <p:sldId id="969" r:id="rId103"/>
    <p:sldId id="1066" r:id="rId104"/>
    <p:sldId id="1055" r:id="rId105"/>
    <p:sldId id="1056" r:id="rId106"/>
    <p:sldId id="1057" r:id="rId107"/>
    <p:sldId id="705" r:id="rId108"/>
    <p:sldId id="971" r:id="rId109"/>
    <p:sldId id="972" r:id="rId110"/>
    <p:sldId id="1074" r:id="rId111"/>
    <p:sldId id="1075" r:id="rId112"/>
    <p:sldId id="1076" r:id="rId113"/>
    <p:sldId id="976" r:id="rId114"/>
    <p:sldId id="1078" r:id="rId115"/>
    <p:sldId id="1079" r:id="rId116"/>
    <p:sldId id="1080" r:id="rId117"/>
    <p:sldId id="1081" r:id="rId118"/>
    <p:sldId id="1082" r:id="rId119"/>
    <p:sldId id="706" r:id="rId120"/>
    <p:sldId id="981" r:id="rId121"/>
    <p:sldId id="982" r:id="rId122"/>
    <p:sldId id="717" r:id="rId123"/>
    <p:sldId id="983" r:id="rId124"/>
    <p:sldId id="1068" r:id="rId125"/>
    <p:sldId id="1069" r:id="rId126"/>
    <p:sldId id="1070" r:id="rId127"/>
    <p:sldId id="1071" r:id="rId128"/>
    <p:sldId id="1072" r:id="rId129"/>
    <p:sldId id="1073" r:id="rId130"/>
    <p:sldId id="1058" r:id="rId131"/>
    <p:sldId id="1003" r:id="rId132"/>
    <p:sldId id="1049" r:id="rId133"/>
    <p:sldId id="1048" r:id="rId134"/>
    <p:sldId id="1050" r:id="rId135"/>
    <p:sldId id="1047" r:id="rId136"/>
    <p:sldId id="1046" r:id="rId137"/>
    <p:sldId id="1054" r:id="rId138"/>
    <p:sldId id="1053" r:id="rId139"/>
    <p:sldId id="1040" r:id="rId140"/>
    <p:sldId id="1000" r:id="rId141"/>
    <p:sldId id="1001" r:id="rId142"/>
    <p:sldId id="1002" r:id="rId143"/>
  </p:sldIdLst>
  <p:sldSz cx="9602788" cy="6858000"/>
  <p:notesSz cx="6973888" cy="9236075"/>
  <p:custDataLst>
    <p:tags r:id="rId146"/>
  </p:custDataLst>
  <p:defaultTextStyle>
    <a:defPPr>
      <a:defRPr lang="en-GB"/>
    </a:defPPr>
    <a:lvl1pPr algn="ctr" rtl="0" fontAlgn="base">
      <a:lnSpc>
        <a:spcPct val="86000"/>
      </a:lnSpc>
      <a:spcBef>
        <a:spcPct val="0"/>
      </a:spcBef>
      <a:spcAft>
        <a:spcPct val="0"/>
      </a:spcAft>
      <a:defRPr sz="1000" kern="1200">
        <a:solidFill>
          <a:schemeClr val="tx1"/>
        </a:solidFill>
        <a:latin typeface="Arial" charset="0"/>
        <a:ea typeface="+mn-ea"/>
        <a:cs typeface="+mn-cs"/>
      </a:defRPr>
    </a:lvl1pPr>
    <a:lvl2pPr marL="457200" algn="ctr" rtl="0" fontAlgn="base">
      <a:lnSpc>
        <a:spcPct val="86000"/>
      </a:lnSpc>
      <a:spcBef>
        <a:spcPct val="0"/>
      </a:spcBef>
      <a:spcAft>
        <a:spcPct val="0"/>
      </a:spcAft>
      <a:defRPr sz="1000" kern="1200">
        <a:solidFill>
          <a:schemeClr val="tx1"/>
        </a:solidFill>
        <a:latin typeface="Arial" charset="0"/>
        <a:ea typeface="+mn-ea"/>
        <a:cs typeface="+mn-cs"/>
      </a:defRPr>
    </a:lvl2pPr>
    <a:lvl3pPr marL="914400" algn="ctr" rtl="0" fontAlgn="base">
      <a:lnSpc>
        <a:spcPct val="86000"/>
      </a:lnSpc>
      <a:spcBef>
        <a:spcPct val="0"/>
      </a:spcBef>
      <a:spcAft>
        <a:spcPct val="0"/>
      </a:spcAft>
      <a:defRPr sz="1000" kern="1200">
        <a:solidFill>
          <a:schemeClr val="tx1"/>
        </a:solidFill>
        <a:latin typeface="Arial" charset="0"/>
        <a:ea typeface="+mn-ea"/>
        <a:cs typeface="+mn-cs"/>
      </a:defRPr>
    </a:lvl3pPr>
    <a:lvl4pPr marL="1371600" algn="ctr" rtl="0" fontAlgn="base">
      <a:lnSpc>
        <a:spcPct val="86000"/>
      </a:lnSpc>
      <a:spcBef>
        <a:spcPct val="0"/>
      </a:spcBef>
      <a:spcAft>
        <a:spcPct val="0"/>
      </a:spcAft>
      <a:defRPr sz="1000" kern="1200">
        <a:solidFill>
          <a:schemeClr val="tx1"/>
        </a:solidFill>
        <a:latin typeface="Arial" charset="0"/>
        <a:ea typeface="+mn-ea"/>
        <a:cs typeface="+mn-cs"/>
      </a:defRPr>
    </a:lvl4pPr>
    <a:lvl5pPr marL="1828800" algn="ctr" rtl="0" fontAlgn="base">
      <a:lnSpc>
        <a:spcPct val="86000"/>
      </a:lnSpc>
      <a:spcBef>
        <a:spcPct val="0"/>
      </a:spcBef>
      <a:spcAft>
        <a:spcPct val="0"/>
      </a:spcAft>
      <a:defRPr sz="1000" kern="1200">
        <a:solidFill>
          <a:schemeClr val="tx1"/>
        </a:solidFill>
        <a:latin typeface="Arial" charset="0"/>
        <a:ea typeface="+mn-ea"/>
        <a:cs typeface="+mn-cs"/>
      </a:defRPr>
    </a:lvl5pPr>
    <a:lvl6pPr marL="2286000" algn="l" defTabSz="914400" rtl="0" eaLnBrk="1" latinLnBrk="0" hangingPunct="1">
      <a:defRPr sz="1000" kern="1200">
        <a:solidFill>
          <a:schemeClr val="tx1"/>
        </a:solidFill>
        <a:latin typeface="Arial" charset="0"/>
        <a:ea typeface="+mn-ea"/>
        <a:cs typeface="+mn-cs"/>
      </a:defRPr>
    </a:lvl6pPr>
    <a:lvl7pPr marL="2743200" algn="l" defTabSz="914400" rtl="0" eaLnBrk="1" latinLnBrk="0" hangingPunct="1">
      <a:defRPr sz="1000" kern="1200">
        <a:solidFill>
          <a:schemeClr val="tx1"/>
        </a:solidFill>
        <a:latin typeface="Arial" charset="0"/>
        <a:ea typeface="+mn-ea"/>
        <a:cs typeface="+mn-cs"/>
      </a:defRPr>
    </a:lvl7pPr>
    <a:lvl8pPr marL="3200400" algn="l" defTabSz="914400" rtl="0" eaLnBrk="1" latinLnBrk="0" hangingPunct="1">
      <a:defRPr sz="1000" kern="1200">
        <a:solidFill>
          <a:schemeClr val="tx1"/>
        </a:solidFill>
        <a:latin typeface="Arial" charset="0"/>
        <a:ea typeface="+mn-ea"/>
        <a:cs typeface="+mn-cs"/>
      </a:defRPr>
    </a:lvl8pPr>
    <a:lvl9pPr marL="3657600" algn="l" defTabSz="914400" rtl="0" eaLnBrk="1" latinLnBrk="0" hangingPunct="1">
      <a:defRPr sz="1000" kern="1200">
        <a:solidFill>
          <a:schemeClr val="tx1"/>
        </a:solidFill>
        <a:latin typeface="Arial" charset="0"/>
        <a:ea typeface="+mn-ea"/>
        <a:cs typeface="+mn-cs"/>
      </a:defRPr>
    </a:lvl9pPr>
  </p:defaultTextStyle>
  <p:extLst>
    <p:ext uri="{521415D9-36F7-43E2-AB2F-B90AF26B5E84}">
      <p14:sectionLst xmlns:p14="http://schemas.microsoft.com/office/powerpoint/2010/main">
        <p14:section name="Default Section" id="{3F6F1A25-2C0F-43F7-BE93-3722D4D373E3}">
          <p14:sldIdLst>
            <p14:sldId id="684"/>
            <p14:sldId id="921"/>
            <p14:sldId id="922"/>
            <p14:sldId id="923"/>
            <p14:sldId id="903"/>
            <p14:sldId id="567"/>
            <p14:sldId id="568"/>
            <p14:sldId id="924"/>
            <p14:sldId id="925"/>
            <p14:sldId id="558"/>
            <p14:sldId id="926"/>
            <p14:sldId id="540"/>
            <p14:sldId id="541"/>
            <p14:sldId id="691"/>
            <p14:sldId id="927"/>
            <p14:sldId id="928"/>
            <p14:sldId id="929"/>
            <p14:sldId id="586"/>
            <p14:sldId id="728"/>
            <p14:sldId id="930"/>
            <p14:sldId id="557"/>
            <p14:sldId id="933"/>
            <p14:sldId id="934"/>
            <p14:sldId id="935"/>
            <p14:sldId id="936"/>
            <p14:sldId id="999"/>
            <p14:sldId id="943"/>
            <p14:sldId id="944"/>
            <p14:sldId id="945"/>
            <p14:sldId id="1031"/>
            <p14:sldId id="948"/>
            <p14:sldId id="1007"/>
            <p14:sldId id="1008"/>
            <p14:sldId id="1030"/>
            <p14:sldId id="1010"/>
            <p14:sldId id="1015"/>
            <p14:sldId id="1038"/>
            <p14:sldId id="1039"/>
            <p14:sldId id="1028"/>
            <p14:sldId id="1018"/>
            <p14:sldId id="1011"/>
            <p14:sldId id="1012"/>
            <p14:sldId id="1029"/>
            <p14:sldId id="1014"/>
            <p14:sldId id="1019"/>
            <p14:sldId id="1020"/>
            <p14:sldId id="1027"/>
            <p14:sldId id="1022"/>
            <p14:sldId id="1023"/>
            <p14:sldId id="1033"/>
            <p14:sldId id="1025"/>
            <p14:sldId id="1026"/>
            <p14:sldId id="949"/>
            <p14:sldId id="950"/>
            <p14:sldId id="951"/>
            <p14:sldId id="952"/>
            <p14:sldId id="954"/>
            <p14:sldId id="762"/>
            <p14:sldId id="955"/>
            <p14:sldId id="942"/>
            <p14:sldId id="956"/>
            <p14:sldId id="957"/>
            <p14:sldId id="958"/>
            <p14:sldId id="850"/>
            <p14:sldId id="851"/>
            <p14:sldId id="852"/>
            <p14:sldId id="774"/>
            <p14:sldId id="959"/>
            <p14:sldId id="775"/>
            <p14:sldId id="855"/>
            <p14:sldId id="1077"/>
            <p14:sldId id="856"/>
            <p14:sldId id="905"/>
            <p14:sldId id="1004"/>
            <p14:sldId id="782"/>
            <p14:sldId id="960"/>
            <p14:sldId id="783"/>
            <p14:sldId id="841"/>
            <p14:sldId id="816"/>
            <p14:sldId id="961"/>
            <p14:sldId id="817"/>
            <p14:sldId id="819"/>
            <p14:sldId id="843"/>
            <p14:sldId id="821"/>
            <p14:sldId id="963"/>
            <p14:sldId id="822"/>
            <p14:sldId id="964"/>
            <p14:sldId id="845"/>
            <p14:sldId id="796"/>
            <p14:sldId id="1005"/>
            <p14:sldId id="810"/>
            <p14:sldId id="798"/>
            <p14:sldId id="965"/>
            <p14:sldId id="801"/>
            <p14:sldId id="1006"/>
            <p14:sldId id="808"/>
            <p14:sldId id="967"/>
            <p14:sldId id="913"/>
            <p14:sldId id="914"/>
            <p14:sldId id="968"/>
            <p14:sldId id="969"/>
            <p14:sldId id="1066"/>
            <p14:sldId id="1055"/>
            <p14:sldId id="1056"/>
            <p14:sldId id="1057"/>
          </p14:sldIdLst>
        </p14:section>
        <p14:section name="Appendix" id="{A9654C76-1241-4991-9B7E-2CF19F411F93}">
          <p14:sldIdLst>
            <p14:sldId id="705"/>
            <p14:sldId id="971"/>
            <p14:sldId id="972"/>
            <p14:sldId id="1074"/>
            <p14:sldId id="1075"/>
            <p14:sldId id="1076"/>
            <p14:sldId id="976"/>
            <p14:sldId id="1078"/>
            <p14:sldId id="1079"/>
            <p14:sldId id="1080"/>
            <p14:sldId id="1081"/>
            <p14:sldId id="1082"/>
            <p14:sldId id="706"/>
            <p14:sldId id="981"/>
            <p14:sldId id="982"/>
            <p14:sldId id="717"/>
            <p14:sldId id="983"/>
            <p14:sldId id="1068"/>
            <p14:sldId id="1069"/>
            <p14:sldId id="1070"/>
            <p14:sldId id="1071"/>
            <p14:sldId id="1072"/>
            <p14:sldId id="1073"/>
            <p14:sldId id="1058"/>
            <p14:sldId id="1003"/>
            <p14:sldId id="1049"/>
            <p14:sldId id="1048"/>
            <p14:sldId id="1050"/>
            <p14:sldId id="1047"/>
            <p14:sldId id="1046"/>
            <p14:sldId id="1054"/>
            <p14:sldId id="1053"/>
            <p14:sldId id="1040"/>
            <p14:sldId id="1000"/>
            <p14:sldId id="1001"/>
            <p14:sldId id="1002"/>
          </p14:sldIdLst>
        </p14:section>
      </p14:sectionLst>
    </p:ext>
    <p:ext uri="{EFAFB233-063F-42B5-8137-9DF3F51BA10A}">
      <p15:sldGuideLst xmlns:p15="http://schemas.microsoft.com/office/powerpoint/2012/main" xmlns="">
        <p15:guide id="1" orient="horz" pos="236" userDrawn="1">
          <p15:clr>
            <a:srgbClr val="A4A3A4"/>
          </p15:clr>
        </p15:guide>
        <p15:guide id="2" orient="horz" pos="881" userDrawn="1">
          <p15:clr>
            <a:srgbClr val="A4A3A4"/>
          </p15:clr>
        </p15:guide>
        <p15:guide id="3" orient="horz" pos="3992" userDrawn="1">
          <p15:clr>
            <a:srgbClr val="A4A3A4"/>
          </p15:clr>
        </p15:guide>
        <p15:guide id="4" orient="horz" pos="4319">
          <p15:clr>
            <a:srgbClr val="A4A3A4"/>
          </p15:clr>
        </p15:guide>
        <p15:guide id="5" pos="288">
          <p15:clr>
            <a:srgbClr val="A4A3A4"/>
          </p15:clr>
        </p15:guide>
        <p15:guide id="6" pos="5765" userDrawn="1">
          <p15:clr>
            <a:srgbClr val="A4A3A4"/>
          </p15:clr>
        </p15:guide>
        <p15:guide id="7" orient="horz" pos="2024" userDrawn="1">
          <p15:clr>
            <a:srgbClr val="A4A3A4"/>
          </p15:clr>
        </p15:guide>
      </p15:sldGuideLst>
    </p:ext>
    <p:ext uri="{2D200454-40CA-4A62-9FC3-DE9A4176ACB9}">
      <p15:notes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AB3"/>
    <a:srgbClr val="E8F6E6"/>
    <a:srgbClr val="A6E2EF"/>
    <a:srgbClr val="FFCCCC"/>
    <a:srgbClr val="FCE0E2"/>
    <a:srgbClr val="FFFFCC"/>
    <a:srgbClr val="00A8C8"/>
    <a:srgbClr val="FF0000"/>
    <a:srgbClr val="BFBFBF"/>
    <a:srgbClr val="CCFF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839DD9DD-9E6C-4910-8AC0-68ADFF6A6AFC}">
  <a:tblStyle styleId="{839DD9DD-9E6C-4910-8AC0-68ADFF6A6AFC}" styleName="Oliver Wyman - default">
    <a:wholeTbl>
      <a:tcTxStyle>
        <a:fontRef idx="minor">
          <a:scrgbClr r="0" g="0" b="0"/>
        </a:fontRef>
        <a:schemeClr val="tx1"/>
      </a:tcTxStyle>
      <a:tcStyle>
        <a:tcBdr>
          <a:left>
            <a:ln>
              <a:noFill/>
            </a:ln>
          </a:left>
          <a:right>
            <a:ln>
              <a:noFill/>
            </a:ln>
          </a:right>
          <a:top>
            <a:ln>
              <a:noFill/>
            </a:ln>
          </a:top>
          <a:bottom>
            <a:ln w="9525" cap="flat" cmpd="sng" algn="ctr">
              <a:solidFill>
                <a:schemeClr val="accent4"/>
              </a:solidFill>
            </a:ln>
          </a:bottom>
          <a:insideH>
            <a:ln w="9525" cap="flat" cmpd="sng" algn="ctr">
              <a:solidFill>
                <a:schemeClr val="accent4"/>
              </a:solidFill>
            </a:ln>
          </a:insideH>
          <a:insideV>
            <a:ln>
              <a:noFill/>
            </a:ln>
          </a:insideV>
        </a:tcBdr>
        <a:fill>
          <a:noFill/>
        </a:fill>
      </a:tcStyle>
    </a:wholeTbl>
    <a:band1H>
      <a:tcStyle>
        <a:tcBdr/>
        <a:fill>
          <a:noFill/>
        </a:fill>
      </a:tcStyle>
    </a:band1H>
    <a:band2H>
      <a:tcStyle>
        <a:tcBdr/>
      </a:tcStyle>
    </a:band2H>
    <a:band1V>
      <a:tcStyle>
        <a:tcBdr/>
        <a:fill>
          <a:noFill/>
        </a:fill>
      </a:tcStyle>
    </a:band1V>
    <a:lastCol>
      <a:tcTxStyle b="on"/>
      <a:tcStyle>
        <a:tcBdr/>
      </a:tcStyle>
    </a:lastCol>
    <a:firstCol>
      <a:tcTxStyle b="on"/>
      <a:tcStyle>
        <a:tcBdr/>
      </a:tcStyle>
    </a:firstCol>
    <a:lastRow>
      <a:tcTxStyle b="on"/>
      <a:tcStyle>
        <a:tcBdr/>
        <a:fill>
          <a:noFill/>
        </a:fill>
      </a:tcStyle>
    </a:lastRow>
    <a:firstRow>
      <a:tcTxStyle b="on"/>
      <a:tcStyle>
        <a:tcBdr>
          <a:bottom>
            <a:ln w="9525" cap="flat" cmpd="sng" algn="ctr">
              <a:solidFill>
                <a:schemeClr val="accent4"/>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039" autoAdjust="0"/>
    <p:restoredTop sz="99858" autoAdjust="0"/>
  </p:normalViewPr>
  <p:slideViewPr>
    <p:cSldViewPr snapToGrid="0" showGuides="1">
      <p:cViewPr>
        <p:scale>
          <a:sx n="90" d="100"/>
          <a:sy n="90" d="100"/>
        </p:scale>
        <p:origin x="-1146" y="-66"/>
      </p:cViewPr>
      <p:guideLst>
        <p:guide orient="horz" pos="3989"/>
        <p:guide orient="horz" pos="78"/>
        <p:guide orient="horz" pos="1145"/>
        <p:guide orient="horz" pos="926"/>
        <p:guide orient="horz" pos="3930"/>
        <p:guide pos="1202"/>
        <p:guide pos="5825"/>
        <p:guide pos="3021"/>
        <p:guide pos="3249"/>
        <p:guide pos="2811"/>
        <p:guide pos="3892"/>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20" d="100"/>
        <a:sy n="120" d="100"/>
      </p:scale>
      <p:origin x="0" y="3222"/>
    </p:cViewPr>
  </p:sorterViewPr>
  <p:notesViewPr>
    <p:cSldViewPr snapToGrid="0" showGuides="1">
      <p:cViewPr>
        <p:scale>
          <a:sx n="75" d="100"/>
          <a:sy n="75" d="100"/>
        </p:scale>
        <p:origin x="-2802" y="-72"/>
      </p:cViewPr>
      <p:guideLst>
        <p:guide orient="horz" pos="2909"/>
        <p:guide pos="2197"/>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38" Type="http://schemas.openxmlformats.org/officeDocument/2006/relationships/slide" Target="slides/slide136.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28" Type="http://schemas.openxmlformats.org/officeDocument/2006/relationships/slide" Target="slides/slide126.xml"/><Relationship Id="rId144" Type="http://schemas.openxmlformats.org/officeDocument/2006/relationships/notesMaster" Target="notesMasters/notesMaster1.xml"/><Relationship Id="rId149" Type="http://schemas.openxmlformats.org/officeDocument/2006/relationships/theme" Target="theme/theme1.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slide" Target="slides/slide116.xml"/><Relationship Id="rId134" Type="http://schemas.openxmlformats.org/officeDocument/2006/relationships/slide" Target="slides/slide132.xml"/><Relationship Id="rId139" Type="http://schemas.openxmlformats.org/officeDocument/2006/relationships/slide" Target="slides/slide137.xml"/><Relationship Id="rId80" Type="http://schemas.openxmlformats.org/officeDocument/2006/relationships/slide" Target="slides/slide78.xml"/><Relationship Id="rId85" Type="http://schemas.openxmlformats.org/officeDocument/2006/relationships/slide" Target="slides/slide83.xml"/><Relationship Id="rId150" Type="http://schemas.openxmlformats.org/officeDocument/2006/relationships/tableStyles" Target="tableStyle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103" Type="http://schemas.openxmlformats.org/officeDocument/2006/relationships/slide" Target="slides/slide101.xml"/><Relationship Id="rId108" Type="http://schemas.openxmlformats.org/officeDocument/2006/relationships/slide" Target="slides/slide106.xml"/><Relationship Id="rId116" Type="http://schemas.openxmlformats.org/officeDocument/2006/relationships/slide" Target="slides/slide114.xml"/><Relationship Id="rId124" Type="http://schemas.openxmlformats.org/officeDocument/2006/relationships/slide" Target="slides/slide122.xml"/><Relationship Id="rId129" Type="http://schemas.openxmlformats.org/officeDocument/2006/relationships/slide" Target="slides/slide127.xml"/><Relationship Id="rId137" Type="http://schemas.openxmlformats.org/officeDocument/2006/relationships/slide" Target="slides/slide13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slide" Target="slides/slide94.xml"/><Relationship Id="rId111" Type="http://schemas.openxmlformats.org/officeDocument/2006/relationships/slide" Target="slides/slide109.xml"/><Relationship Id="rId132" Type="http://schemas.openxmlformats.org/officeDocument/2006/relationships/slide" Target="slides/slide130.xml"/><Relationship Id="rId140" Type="http://schemas.openxmlformats.org/officeDocument/2006/relationships/slide" Target="slides/slide138.xml"/><Relationship Id="rId145"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6" Type="http://schemas.openxmlformats.org/officeDocument/2006/relationships/slide" Target="slides/slide104.xml"/><Relationship Id="rId114" Type="http://schemas.openxmlformats.org/officeDocument/2006/relationships/slide" Target="slides/slide112.xml"/><Relationship Id="rId119" Type="http://schemas.openxmlformats.org/officeDocument/2006/relationships/slide" Target="slides/slide117.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30" Type="http://schemas.openxmlformats.org/officeDocument/2006/relationships/slide" Target="slides/slide128.xml"/><Relationship Id="rId135" Type="http://schemas.openxmlformats.org/officeDocument/2006/relationships/slide" Target="slides/slide133.xml"/><Relationship Id="rId143" Type="http://schemas.openxmlformats.org/officeDocument/2006/relationships/slide" Target="slides/slide141.xml"/><Relationship Id="rId148"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141" Type="http://schemas.openxmlformats.org/officeDocument/2006/relationships/slide" Target="slides/slide139.xml"/><Relationship Id="rId146" Type="http://schemas.openxmlformats.org/officeDocument/2006/relationships/tags" Target="tags/tag1.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slide" Target="slides/slide134.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s>
</file>

<file path=ppt/charts/_rels/chart1.xml.rels><?xml version="1.0" encoding="UTF-8" standalone="yes"?>
<Relationships xmlns="http://schemas.openxmlformats.org/package/2006/relationships"><Relationship Id="rId2" Type="http://schemas.openxmlformats.org/officeDocument/2006/relationships/package" Target="../embeddings/Microsoft_Excel_Worksheet1.xlsx"/><Relationship Id="rId1" Type="http://schemas.openxmlformats.org/officeDocument/2006/relationships/themeOverride" Target="../theme/themeOverride1.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5.4272185376375341E-2"/>
          <c:y val="0"/>
          <c:w val="0.79632541452040695"/>
          <c:h val="0.82749620901817933"/>
        </c:manualLayout>
      </c:layout>
      <c:barChart>
        <c:barDir val="col"/>
        <c:grouping val="stacked"/>
        <c:varyColors val="0"/>
        <c:ser>
          <c:idx val="0"/>
          <c:order val="0"/>
          <c:tx>
            <c:strRef>
              <c:f>Sheet1!$B$1</c:f>
              <c:strCache>
                <c:ptCount val="1"/>
                <c:pt idx="0">
                  <c:v>Actuals / target</c:v>
                </c:pt>
              </c:strCache>
            </c:strRef>
          </c:tx>
          <c:spPr>
            <a:solidFill>
              <a:srgbClr val="FF0000"/>
            </a:solidFill>
            <a:ln w="25400">
              <a:noFill/>
              <a:prstDash val="dash"/>
            </a:ln>
          </c:spPr>
          <c:invertIfNegative val="0"/>
          <c:dPt>
            <c:idx val="0"/>
            <c:invertIfNegative val="0"/>
            <c:bubble3D val="0"/>
            <c:spPr>
              <a:solidFill>
                <a:srgbClr val="FF0000"/>
              </a:solidFill>
              <a:ln w="25400">
                <a:noFill/>
                <a:prstDash val="solid"/>
              </a:ln>
            </c:spPr>
          </c:dPt>
          <c:dPt>
            <c:idx val="1"/>
            <c:invertIfNegative val="0"/>
            <c:bubble3D val="0"/>
            <c:spPr>
              <a:solidFill>
                <a:srgbClr val="FF0000"/>
              </a:solidFill>
              <a:ln w="38100">
                <a:noFill/>
                <a:prstDash val="dash"/>
              </a:ln>
            </c:spPr>
          </c:dPt>
          <c:dPt>
            <c:idx val="2"/>
            <c:invertIfNegative val="0"/>
            <c:bubble3D val="0"/>
          </c:dPt>
          <c:dPt>
            <c:idx val="3"/>
            <c:invertIfNegative val="0"/>
            <c:bubble3D val="0"/>
          </c:dPt>
          <c:dPt>
            <c:idx val="4"/>
            <c:invertIfNegative val="0"/>
            <c:bubble3D val="0"/>
          </c:dPt>
          <c:dPt>
            <c:idx val="5"/>
            <c:invertIfNegative val="0"/>
            <c:bubble3D val="0"/>
          </c:dPt>
          <c:dPt>
            <c:idx val="6"/>
            <c:invertIfNegative val="0"/>
            <c:bubble3D val="0"/>
          </c:dPt>
          <c:dLbls>
            <c:dLbl>
              <c:idx val="5"/>
              <c:layout>
                <c:manualLayout>
                  <c:x val="0"/>
                  <c:y val="-4.8698865319924005E-2"/>
                </c:manualLayout>
              </c:layout>
              <c:spPr/>
              <c:txPr>
                <a:bodyPr/>
                <a:lstStyle/>
                <a:p>
                  <a:pPr>
                    <a:defRPr sz="1200" b="0">
                      <a:solidFill>
                        <a:schemeClr val="tx1"/>
                      </a:solidFill>
                    </a:defRPr>
                  </a:pPr>
                  <a:endParaRPr lang="en-US"/>
                </a:p>
              </c:txPr>
              <c:showLegendKey val="0"/>
              <c:showVal val="1"/>
              <c:showCatName val="0"/>
              <c:showSerName val="0"/>
              <c:showPercent val="0"/>
              <c:showBubbleSize val="0"/>
            </c:dLbl>
            <c:txPr>
              <a:bodyPr/>
              <a:lstStyle/>
              <a:p>
                <a:pPr>
                  <a:defRPr sz="1200" b="0">
                    <a:solidFill>
                      <a:schemeClr val="bg1"/>
                    </a:solidFill>
                  </a:defRPr>
                </a:pPr>
                <a:endParaRPr lang="en-US"/>
              </a:p>
            </c:txPr>
            <c:showLegendKey val="0"/>
            <c:showVal val="1"/>
            <c:showCatName val="0"/>
            <c:showSerName val="0"/>
            <c:showPercent val="0"/>
            <c:showBubbleSize val="0"/>
            <c:showLeaderLines val="0"/>
          </c:dLbls>
          <c:cat>
            <c:strRef>
              <c:f>Sheet1!$A$2:$A$6</c:f>
              <c:strCache>
                <c:ptCount val="5"/>
                <c:pt idx="0">
                  <c:v>End of 
Q1 2016</c:v>
                </c:pt>
                <c:pt idx="1">
                  <c:v>End of 
Q2 2016</c:v>
                </c:pt>
                <c:pt idx="2">
                  <c:v>End of 
Q3 2016</c:v>
                </c:pt>
                <c:pt idx="3">
                  <c:v>End of 
Q4 2016</c:v>
                </c:pt>
                <c:pt idx="4">
                  <c:v>End of 
Q1 2017</c:v>
                </c:pt>
              </c:strCache>
            </c:strRef>
          </c:cat>
          <c:val>
            <c:numRef>
              <c:f>Sheet1!$B$2:$B$6</c:f>
              <c:numCache>
                <c:formatCode>General</c:formatCode>
                <c:ptCount val="5"/>
                <c:pt idx="0">
                  <c:v>47</c:v>
                </c:pt>
                <c:pt idx="1">
                  <c:v>36</c:v>
                </c:pt>
                <c:pt idx="2">
                  <c:v>33</c:v>
                </c:pt>
                <c:pt idx="3">
                  <c:v>15</c:v>
                </c:pt>
                <c:pt idx="4">
                  <c:v>0</c:v>
                </c:pt>
              </c:numCache>
            </c:numRef>
          </c:val>
        </c:ser>
        <c:dLbls>
          <c:showLegendKey val="0"/>
          <c:showVal val="0"/>
          <c:showCatName val="0"/>
          <c:showSerName val="0"/>
          <c:showPercent val="0"/>
          <c:showBubbleSize val="0"/>
        </c:dLbls>
        <c:gapWidth val="99"/>
        <c:overlap val="100"/>
        <c:axId val="443025664"/>
        <c:axId val="443035648"/>
      </c:barChart>
      <c:catAx>
        <c:axId val="443025664"/>
        <c:scaling>
          <c:orientation val="minMax"/>
        </c:scaling>
        <c:delete val="0"/>
        <c:axPos val="b"/>
        <c:majorTickMark val="none"/>
        <c:minorTickMark val="none"/>
        <c:tickLblPos val="nextTo"/>
        <c:txPr>
          <a:bodyPr/>
          <a:lstStyle/>
          <a:p>
            <a:pPr>
              <a:defRPr sz="1100"/>
            </a:pPr>
            <a:endParaRPr lang="en-US"/>
          </a:p>
        </c:txPr>
        <c:crossAx val="443035648"/>
        <c:crosses val="autoZero"/>
        <c:auto val="1"/>
        <c:lblAlgn val="ctr"/>
        <c:lblOffset val="100"/>
        <c:noMultiLvlLbl val="0"/>
      </c:catAx>
      <c:valAx>
        <c:axId val="443035648"/>
        <c:scaling>
          <c:orientation val="minMax"/>
          <c:min val="0"/>
        </c:scaling>
        <c:delete val="1"/>
        <c:axPos val="l"/>
        <c:numFmt formatCode="General" sourceLinked="1"/>
        <c:majorTickMark val="out"/>
        <c:minorTickMark val="none"/>
        <c:tickLblPos val="nextTo"/>
        <c:crossAx val="443025664"/>
        <c:crosses val="autoZero"/>
        <c:crossBetween val="between"/>
      </c:valAx>
    </c:plotArea>
    <c:plotVisOnly val="1"/>
    <c:dispBlanksAs val="gap"/>
    <c:showDLblsOverMax val="0"/>
  </c:chart>
  <c:txPr>
    <a:bodyPr/>
    <a:lstStyle/>
    <a:p>
      <a:pPr>
        <a:defRPr sz="1100"/>
      </a:pPr>
      <a:endParaRPr lang="en-US"/>
    </a:p>
  </c:txPr>
  <c:externalData r:id="rId2">
    <c:autoUpdate val="0"/>
  </c:externalData>
</c:chartSpace>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image" Target="../media/image1.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image" Target="../media/image1.emf"/></Relationships>
</file>

<file path=ppt/drawings/_rels/vmlDrawing14.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1.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6.v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image" Target="../media/image1.emf"/></Relationships>
</file>

<file path=ppt/drawings/_rels/vmlDrawing17.v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image" Target="../media/image1.emf"/></Relationships>
</file>

<file path=ppt/drawings/_rels/vmlDrawing18.v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image" Target="../media/image1.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20.v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image" Target="../media/image1.emf"/></Relationships>
</file>

<file path=ppt/drawings/_rels/vmlDrawing21.v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image" Target="../media/image1.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3.v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image" Target="../media/image1.emf"/></Relationships>
</file>

<file path=ppt/drawings/_rels/vmlDrawing24.v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image" Target="../media/image1.e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6.v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image" Target="../media/image1.emf"/></Relationships>
</file>

<file path=ppt/drawings/_rels/vmlDrawing27.v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image" Target="../media/image1.e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9.v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1.v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21.emf"/><Relationship Id="rId1" Type="http://schemas.openxmlformats.org/officeDocument/2006/relationships/image" Target="../media/image1.e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3.v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image" Target="../media/image1.emf"/></Relationships>
</file>

<file path=ppt/drawings/_rels/vmlDrawing3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5.v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4.emf"/><Relationship Id="rId1" Type="http://schemas.openxmlformats.org/officeDocument/2006/relationships/image" Target="../media/image1.emf"/></Relationships>
</file>

<file path=ppt/drawings/_rels/vmlDrawing36.v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image" Target="../media/image26.emf"/></Relationships>
</file>

<file path=ppt/drawings/_rels/vmlDrawing37.v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image" Target="../media/image26.emf"/></Relationships>
</file>

<file path=ppt/drawings/_rels/vmlDrawing38.v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image" Target="../media/image26.emf"/></Relationships>
</file>

<file path=ppt/drawings/_rels/vmlDrawing39.v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image" Target="../media/image4.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40.v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image" Target="../media/image4.emf"/></Relationships>
</file>

<file path=ppt/drawings/_rels/vmlDrawing41.v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image" Target="../media/image1.emf"/></Relationships>
</file>

<file path=ppt/drawings/_rels/vmlDrawing42.v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image" Target="../media/image26.emf"/></Relationships>
</file>

<file path=ppt/drawings/_rels/vmlDrawing43.v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image" Target="../media/image26.emf"/></Relationships>
</file>

<file path=ppt/drawings/_rels/vmlDrawing44.v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image" Target="../media/image35.emf"/><Relationship Id="rId1" Type="http://schemas.openxmlformats.org/officeDocument/2006/relationships/image" Target="../media/image1.emf"/></Relationships>
</file>

<file path=ppt/drawings/_rels/vmlDrawing4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6.v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image" Target="../media/image1.emf"/></Relationships>
</file>

<file path=ppt/drawings/_rels/vmlDrawing47.v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image" Target="../media/image26.emf"/></Relationships>
</file>

<file path=ppt/drawings/_rels/vmlDrawing48.v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image" Target="../media/image26.emf"/></Relationships>
</file>

<file path=ppt/drawings/_rels/vmlDrawing49.v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image" Target="../media/image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0.v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image" Target="../media/image1.emf"/></Relationships>
</file>

<file path=ppt/drawings/_rels/vmlDrawing51.v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image" Target="../media/image26.emf"/></Relationships>
</file>

<file path=ppt/drawings/_rels/vmlDrawing52.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53.v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image" Target="../media/image43.emf"/><Relationship Id="rId1" Type="http://schemas.openxmlformats.org/officeDocument/2006/relationships/image" Target="../media/image1.emf"/></Relationships>
</file>

<file path=ppt/drawings/_rels/vmlDrawing54.v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image" Target="../media/image45.emf"/><Relationship Id="rId1" Type="http://schemas.openxmlformats.org/officeDocument/2006/relationships/image" Target="../media/image1.emf"/></Relationships>
</file>

<file path=ppt/drawings/_rels/vmlDrawing55.v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image" Target="../media/image47.emf"/><Relationship Id="rId1" Type="http://schemas.openxmlformats.org/officeDocument/2006/relationships/image" Target="../media/image1.emf"/></Relationships>
</file>

<file path=ppt/drawings/_rels/vmlDrawing56.vml.rels><?xml version="1.0" encoding="UTF-8" standalone="yes"?>
<Relationships xmlns="http://schemas.openxmlformats.org/package/2006/relationships"><Relationship Id="rId2" Type="http://schemas.openxmlformats.org/officeDocument/2006/relationships/image" Target="../media/image49.emf"/><Relationship Id="rId1" Type="http://schemas.openxmlformats.org/officeDocument/2006/relationships/image" Target="../media/image1.emf"/></Relationships>
</file>

<file path=ppt/drawings/_rels/vmlDrawing5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8.vml.rels><?xml version="1.0" encoding="UTF-8" standalone="yes"?>
<Relationships xmlns="http://schemas.openxmlformats.org/package/2006/relationships"><Relationship Id="rId2" Type="http://schemas.openxmlformats.org/officeDocument/2006/relationships/image" Target="../media/image50.emf"/><Relationship Id="rId1" Type="http://schemas.openxmlformats.org/officeDocument/2006/relationships/image" Target="../media/image1.emf"/></Relationships>
</file>

<file path=ppt/drawings/_rels/vmlDrawing5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1.vml.rels><?xml version="1.0" encoding="UTF-8" standalone="yes"?>
<Relationships xmlns="http://schemas.openxmlformats.org/package/2006/relationships"><Relationship Id="rId2" Type="http://schemas.openxmlformats.org/officeDocument/2006/relationships/image" Target="../media/image51.emf"/><Relationship Id="rId1" Type="http://schemas.openxmlformats.org/officeDocument/2006/relationships/image" Target="../media/image1.emf"/></Relationships>
</file>

<file path=ppt/drawings/_rels/vmlDrawing62.v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image" Target="../media/image1.emf"/></Relationships>
</file>

<file path=ppt/drawings/_rels/vmlDrawing63.v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image" Target="../media/image53.emf"/><Relationship Id="rId1" Type="http://schemas.openxmlformats.org/officeDocument/2006/relationships/image" Target="../media/image1.emf"/></Relationships>
</file>

<file path=ppt/drawings/_rels/vmlDrawing64.v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image" Target="../media/image55.emf"/><Relationship Id="rId1" Type="http://schemas.openxmlformats.org/officeDocument/2006/relationships/image" Target="../media/image1.emf"/></Relationships>
</file>

<file path=ppt/drawings/_rels/vmlDrawing65.vml.rels><?xml version="1.0" encoding="UTF-8" standalone="yes"?>
<Relationships xmlns="http://schemas.openxmlformats.org/package/2006/relationships"><Relationship Id="rId2" Type="http://schemas.openxmlformats.org/officeDocument/2006/relationships/image" Target="../media/image57.emf"/><Relationship Id="rId1" Type="http://schemas.openxmlformats.org/officeDocument/2006/relationships/image" Target="../media/image1.e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image" Target="../media/image1.e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image" Target="../media/image1.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458" name="Rectangle 2"/>
          <p:cNvSpPr>
            <a:spLocks noGrp="1" noChangeArrowheads="1"/>
          </p:cNvSpPr>
          <p:nvPr>
            <p:ph type="hdr" sz="quarter"/>
          </p:nvPr>
        </p:nvSpPr>
        <p:spPr bwMode="auto">
          <a:xfrm>
            <a:off x="1" y="0"/>
            <a:ext cx="3021913" cy="4614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3921" tIns="46961" rIns="93921" bIns="46961" numCol="1" anchor="t" anchorCtr="0" compatLnSpc="1">
            <a:prstTxWarp prst="textNoShape">
              <a:avLst/>
            </a:prstTxWarp>
          </a:bodyPr>
          <a:lstStyle>
            <a:lvl1pPr algn="l" defTabSz="939424">
              <a:lnSpc>
                <a:spcPct val="100000"/>
              </a:lnSpc>
              <a:defRPr sz="1200"/>
            </a:lvl1pPr>
          </a:lstStyle>
          <a:p>
            <a:endParaRPr lang="en-GB" dirty="0">
              <a:latin typeface="+mn-lt"/>
              <a:ea typeface="+mn-lt"/>
              <a:sym typeface="Arial"/>
            </a:endParaRPr>
          </a:p>
        </p:txBody>
      </p:sp>
      <p:sp>
        <p:nvSpPr>
          <p:cNvPr id="19459" name="Rectangle 3"/>
          <p:cNvSpPr>
            <a:spLocks noGrp="1" noChangeArrowheads="1"/>
          </p:cNvSpPr>
          <p:nvPr>
            <p:ph type="dt" sz="quarter" idx="1"/>
          </p:nvPr>
        </p:nvSpPr>
        <p:spPr bwMode="auto">
          <a:xfrm>
            <a:off x="3950401" y="0"/>
            <a:ext cx="3021913" cy="4614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3921" tIns="46961" rIns="93921" bIns="46961" numCol="1" anchor="t" anchorCtr="0" compatLnSpc="1">
            <a:prstTxWarp prst="textNoShape">
              <a:avLst/>
            </a:prstTxWarp>
          </a:bodyPr>
          <a:lstStyle>
            <a:lvl1pPr algn="r" defTabSz="939424">
              <a:lnSpc>
                <a:spcPct val="100000"/>
              </a:lnSpc>
              <a:defRPr sz="1200"/>
            </a:lvl1pPr>
          </a:lstStyle>
          <a:p>
            <a:endParaRPr lang="en-GB" dirty="0">
              <a:latin typeface="+mn-lt"/>
              <a:ea typeface="+mn-lt"/>
              <a:sym typeface="Arial"/>
            </a:endParaRPr>
          </a:p>
        </p:txBody>
      </p:sp>
      <p:sp>
        <p:nvSpPr>
          <p:cNvPr id="19460" name="Rectangle 4"/>
          <p:cNvSpPr>
            <a:spLocks noGrp="1" noChangeArrowheads="1"/>
          </p:cNvSpPr>
          <p:nvPr>
            <p:ph type="ftr" sz="quarter" idx="2"/>
          </p:nvPr>
        </p:nvSpPr>
        <p:spPr bwMode="auto">
          <a:xfrm>
            <a:off x="1" y="8773012"/>
            <a:ext cx="3021913" cy="4614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3921" tIns="46961" rIns="93921" bIns="46961" numCol="1" anchor="b" anchorCtr="0" compatLnSpc="1">
            <a:prstTxWarp prst="textNoShape">
              <a:avLst/>
            </a:prstTxWarp>
          </a:bodyPr>
          <a:lstStyle>
            <a:lvl1pPr algn="l" defTabSz="939424">
              <a:lnSpc>
                <a:spcPct val="100000"/>
              </a:lnSpc>
              <a:defRPr sz="1200"/>
            </a:lvl1pPr>
          </a:lstStyle>
          <a:p>
            <a:endParaRPr lang="en-GB" dirty="0">
              <a:solidFill>
                <a:schemeClr val="accent3"/>
              </a:solidFill>
              <a:latin typeface="+mn-lt"/>
              <a:ea typeface="+mn-lt"/>
              <a:sym typeface="Arial"/>
            </a:endParaRPr>
          </a:p>
        </p:txBody>
      </p:sp>
      <p:sp>
        <p:nvSpPr>
          <p:cNvPr id="19461" name="Rectangle 5"/>
          <p:cNvSpPr>
            <a:spLocks noGrp="1" noChangeArrowheads="1"/>
          </p:cNvSpPr>
          <p:nvPr>
            <p:ph type="sldNum" sz="quarter" idx="3"/>
          </p:nvPr>
        </p:nvSpPr>
        <p:spPr bwMode="auto">
          <a:xfrm>
            <a:off x="3950401" y="8773012"/>
            <a:ext cx="3021913" cy="4614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3921" tIns="46961" rIns="93921" bIns="46961" numCol="1" anchor="b" anchorCtr="0" compatLnSpc="1">
            <a:prstTxWarp prst="textNoShape">
              <a:avLst/>
            </a:prstTxWarp>
          </a:bodyPr>
          <a:lstStyle>
            <a:lvl1pPr algn="r" defTabSz="939424">
              <a:lnSpc>
                <a:spcPct val="100000"/>
              </a:lnSpc>
              <a:defRPr sz="1200"/>
            </a:lvl1pPr>
          </a:lstStyle>
          <a:p>
            <a:fld id="{9BBE641A-A38A-4199-A515-2A762F6E34D5}" type="slidenum">
              <a:rPr lang="en-GB" smtClean="0">
                <a:solidFill>
                  <a:schemeClr val="accent3"/>
                </a:solidFill>
                <a:latin typeface="+mn-lt"/>
                <a:ea typeface="+mn-lt"/>
                <a:sym typeface="Arial"/>
              </a:rPr>
              <a:pPr/>
              <a:t>‹#›</a:t>
            </a:fld>
            <a:endParaRPr lang="en-GB" dirty="0">
              <a:solidFill>
                <a:schemeClr val="accent3"/>
              </a:solidFill>
              <a:latin typeface="+mn-lt"/>
              <a:ea typeface="+mn-lt"/>
              <a:sym typeface="Arial"/>
            </a:endParaRPr>
          </a:p>
        </p:txBody>
      </p:sp>
    </p:spTree>
    <p:extLst>
      <p:ext uri="{BB962C8B-B14F-4D97-AF65-F5344CB8AC3E}">
        <p14:creationId xmlns:p14="http://schemas.microsoft.com/office/powerpoint/2010/main" val="2783503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1" y="0"/>
            <a:ext cx="3021913" cy="4614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3921" tIns="46961" rIns="93921" bIns="46961" numCol="1" anchor="t" anchorCtr="0" compatLnSpc="1">
            <a:prstTxWarp prst="textNoShape">
              <a:avLst/>
            </a:prstTxWarp>
          </a:bodyPr>
          <a:lstStyle>
            <a:lvl1pPr algn="l" defTabSz="939424">
              <a:lnSpc>
                <a:spcPct val="100000"/>
              </a:lnSpc>
              <a:defRPr sz="1200">
                <a:latin typeface="+mn-lt"/>
                <a:ea typeface="+mn-ea"/>
                <a:sym typeface="+mn-lt"/>
              </a:defRPr>
            </a:lvl1pPr>
          </a:lstStyle>
          <a:p>
            <a:endParaRPr lang="en-GB" dirty="0"/>
          </a:p>
        </p:txBody>
      </p:sp>
      <p:sp>
        <p:nvSpPr>
          <p:cNvPr id="3075" name="Rectangle 3"/>
          <p:cNvSpPr>
            <a:spLocks noGrp="1" noChangeArrowheads="1"/>
          </p:cNvSpPr>
          <p:nvPr>
            <p:ph type="dt" idx="1"/>
          </p:nvPr>
        </p:nvSpPr>
        <p:spPr bwMode="auto">
          <a:xfrm>
            <a:off x="3950401" y="0"/>
            <a:ext cx="3021913" cy="4614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3921" tIns="46961" rIns="93921" bIns="46961" numCol="1" anchor="t" anchorCtr="0" compatLnSpc="1">
            <a:prstTxWarp prst="textNoShape">
              <a:avLst/>
            </a:prstTxWarp>
          </a:bodyPr>
          <a:lstStyle>
            <a:lvl1pPr algn="r" defTabSz="939424">
              <a:lnSpc>
                <a:spcPct val="100000"/>
              </a:lnSpc>
              <a:defRPr sz="1200">
                <a:latin typeface="+mn-lt"/>
                <a:ea typeface="+mn-ea"/>
                <a:sym typeface="+mn-lt"/>
              </a:defRPr>
            </a:lvl1pPr>
          </a:lstStyle>
          <a:p>
            <a:endParaRPr lang="en-GB" dirty="0"/>
          </a:p>
        </p:txBody>
      </p:sp>
      <p:sp>
        <p:nvSpPr>
          <p:cNvPr id="3076" name="Rectangle 4"/>
          <p:cNvSpPr>
            <a:spLocks noGrp="1" noRot="1" noChangeAspect="1" noChangeArrowheads="1" noTextEdit="1"/>
          </p:cNvSpPr>
          <p:nvPr>
            <p:ph type="sldImg" idx="2"/>
          </p:nvPr>
        </p:nvSpPr>
        <p:spPr bwMode="auto">
          <a:xfrm>
            <a:off x="1062038" y="692150"/>
            <a:ext cx="4851400" cy="3465513"/>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3077" name="Rectangle 5"/>
          <p:cNvSpPr>
            <a:spLocks noGrp="1" noChangeArrowheads="1"/>
          </p:cNvSpPr>
          <p:nvPr>
            <p:ph type="body" sz="quarter" idx="3"/>
          </p:nvPr>
        </p:nvSpPr>
        <p:spPr bwMode="auto">
          <a:xfrm>
            <a:off x="696761" y="4386507"/>
            <a:ext cx="5580371" cy="41565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marL="228600" lvl="0" indent="-228600" eaLnBrk="1" hangingPunct="1">
              <a:spcBef>
                <a:spcPct val="60000"/>
              </a:spcBef>
              <a:spcAft>
                <a:spcPts val="600"/>
              </a:spcAft>
              <a:buChar char="•"/>
            </a:pPr>
            <a:r>
              <a:rPr lang="en-GB" dirty="0" smtClean="0"/>
              <a:t>Click to edit Master text styles</a:t>
            </a:r>
          </a:p>
          <a:p>
            <a:pPr lvl="1" indent="-228600" eaLnBrk="1" hangingPunct="1">
              <a:spcBef>
                <a:spcPts val="0"/>
              </a:spcBef>
              <a:spcAft>
                <a:spcPts val="600"/>
              </a:spcAft>
              <a:buFont typeface="Arial" charset="0"/>
              <a:buChar char="–"/>
            </a:pPr>
            <a:r>
              <a:rPr lang="en-GB" dirty="0" smtClean="0"/>
              <a:t>2nd level</a:t>
            </a:r>
          </a:p>
          <a:p>
            <a:pPr marL="685800" lvl="2" indent="-228600" eaLnBrk="1" hangingPunct="1">
              <a:spcBef>
                <a:spcPts val="0"/>
              </a:spcBef>
              <a:spcAft>
                <a:spcPts val="600"/>
              </a:spcAft>
              <a:buFont typeface="Arial" charset="0"/>
              <a:buChar char="-"/>
            </a:pPr>
            <a:r>
              <a:rPr lang="en-GB" dirty="0" smtClean="0"/>
              <a:t>3rd level</a:t>
            </a:r>
          </a:p>
          <a:p>
            <a:pPr marL="914400" lvl="3" indent="-228600" eaLnBrk="1" hangingPunct="1">
              <a:spcBef>
                <a:spcPts val="0"/>
              </a:spcBef>
              <a:spcAft>
                <a:spcPts val="600"/>
              </a:spcAft>
              <a:buFont typeface="Arial" charset="0"/>
              <a:buChar char="-"/>
            </a:pPr>
            <a:r>
              <a:rPr lang="en-GB" dirty="0" smtClean="0"/>
              <a:t>4th level</a:t>
            </a:r>
          </a:p>
          <a:p>
            <a:pPr marL="1143000" lvl="4" indent="-228600" eaLnBrk="1" hangingPunct="1">
              <a:spcBef>
                <a:spcPts val="0"/>
              </a:spcBef>
              <a:spcAft>
                <a:spcPts val="600"/>
              </a:spcAft>
              <a:buFont typeface="Arial" panose="020B0604020202020204" pitchFamily="34" charset="0"/>
              <a:buChar char="-"/>
            </a:pPr>
            <a:r>
              <a:rPr lang="en-GB" dirty="0" smtClean="0"/>
              <a:t>5th level</a:t>
            </a:r>
          </a:p>
          <a:p>
            <a:pPr marL="1371600" lvl="5" indent="-228600" fontAlgn="base">
              <a:spcBef>
                <a:spcPts val="0"/>
              </a:spcBef>
              <a:spcAft>
                <a:spcPts val="600"/>
              </a:spcAft>
              <a:buFont typeface="Arial" charset="0"/>
              <a:buChar char="-"/>
            </a:pPr>
            <a:r>
              <a:rPr lang="en-GB" dirty="0" smtClean="0"/>
              <a:t>6th level</a:t>
            </a:r>
          </a:p>
          <a:p>
            <a:pPr marL="1600200" lvl="6" indent="-228600" fontAlgn="base">
              <a:spcBef>
                <a:spcPts val="0"/>
              </a:spcBef>
              <a:spcAft>
                <a:spcPts val="600"/>
              </a:spcAft>
              <a:buFont typeface="Arial" charset="0"/>
              <a:buChar char="-"/>
            </a:pPr>
            <a:r>
              <a:rPr lang="en-GB" dirty="0" smtClean="0"/>
              <a:t>7th level</a:t>
            </a:r>
          </a:p>
          <a:p>
            <a:pPr marL="1828800" lvl="7" indent="-228600" fontAlgn="base">
              <a:spcBef>
                <a:spcPts val="0"/>
              </a:spcBef>
              <a:spcAft>
                <a:spcPts val="600"/>
              </a:spcAft>
              <a:buFont typeface="Arial" charset="0"/>
              <a:buChar char="-"/>
            </a:pPr>
            <a:r>
              <a:rPr lang="en-GB" dirty="0" smtClean="0"/>
              <a:t>8th level</a:t>
            </a:r>
          </a:p>
          <a:p>
            <a:pPr marL="2057400" lvl="8" indent="-228600" fontAlgn="base">
              <a:spcBef>
                <a:spcPts val="0"/>
              </a:spcBef>
              <a:spcAft>
                <a:spcPts val="600"/>
              </a:spcAft>
              <a:buFont typeface="Arial" charset="0"/>
              <a:buChar char="-"/>
            </a:pPr>
            <a:r>
              <a:rPr lang="en-GB" dirty="0" smtClean="0"/>
              <a:t>9th level</a:t>
            </a:r>
          </a:p>
        </p:txBody>
      </p:sp>
      <p:sp>
        <p:nvSpPr>
          <p:cNvPr id="3078" name="Rectangle 6"/>
          <p:cNvSpPr>
            <a:spLocks noGrp="1" noChangeArrowheads="1"/>
          </p:cNvSpPr>
          <p:nvPr>
            <p:ph type="ftr" sz="quarter" idx="4"/>
          </p:nvPr>
        </p:nvSpPr>
        <p:spPr bwMode="auto">
          <a:xfrm>
            <a:off x="1" y="8773012"/>
            <a:ext cx="3021913" cy="4614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3921" tIns="46961" rIns="93921" bIns="46961" numCol="1" anchor="b" anchorCtr="0" compatLnSpc="1">
            <a:prstTxWarp prst="textNoShape">
              <a:avLst/>
            </a:prstTxWarp>
          </a:bodyPr>
          <a:lstStyle>
            <a:lvl1pPr algn="l" defTabSz="939424">
              <a:lnSpc>
                <a:spcPct val="100000"/>
              </a:lnSpc>
              <a:defRPr sz="1200">
                <a:solidFill>
                  <a:schemeClr val="accent3"/>
                </a:solidFill>
                <a:latin typeface="+mn-lt"/>
                <a:ea typeface="+mn-ea"/>
                <a:sym typeface="+mn-lt"/>
              </a:defRPr>
            </a:lvl1pPr>
          </a:lstStyle>
          <a:p>
            <a:endParaRPr lang="en-GB" dirty="0"/>
          </a:p>
        </p:txBody>
      </p:sp>
      <p:sp>
        <p:nvSpPr>
          <p:cNvPr id="3079" name="Rectangle 7"/>
          <p:cNvSpPr>
            <a:spLocks noGrp="1" noChangeArrowheads="1"/>
          </p:cNvSpPr>
          <p:nvPr>
            <p:ph type="sldNum" sz="quarter" idx="5"/>
          </p:nvPr>
        </p:nvSpPr>
        <p:spPr bwMode="auto">
          <a:xfrm>
            <a:off x="3950401" y="8773012"/>
            <a:ext cx="3021913" cy="4614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3921" tIns="46961" rIns="93921" bIns="46961" numCol="1" anchor="b" anchorCtr="0" compatLnSpc="1">
            <a:prstTxWarp prst="textNoShape">
              <a:avLst/>
            </a:prstTxWarp>
          </a:bodyPr>
          <a:lstStyle>
            <a:lvl1pPr algn="r" defTabSz="939424">
              <a:lnSpc>
                <a:spcPct val="100000"/>
              </a:lnSpc>
              <a:defRPr sz="1200">
                <a:solidFill>
                  <a:schemeClr val="accent3"/>
                </a:solidFill>
                <a:latin typeface="+mn-lt"/>
                <a:ea typeface="+mn-ea"/>
                <a:sym typeface="+mn-lt"/>
              </a:defRPr>
            </a:lvl1pPr>
          </a:lstStyle>
          <a:p>
            <a:fld id="{26BEA98B-8E54-4CD0-82BB-B61F2ACC55F5}" type="slidenum">
              <a:rPr lang="en-GB" smtClean="0"/>
              <a:pPr/>
              <a:t>‹#›</a:t>
            </a:fld>
            <a:endParaRPr lang="en-GB" dirty="0"/>
          </a:p>
        </p:txBody>
      </p:sp>
    </p:spTree>
    <p:extLst>
      <p:ext uri="{BB962C8B-B14F-4D97-AF65-F5344CB8AC3E}">
        <p14:creationId xmlns:p14="http://schemas.microsoft.com/office/powerpoint/2010/main" val="1171269755"/>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lang="en-GB" sz="1400" kern="1200" dirty="0" smtClean="0">
        <a:solidFill>
          <a:schemeClr val="tx1"/>
        </a:solidFill>
        <a:latin typeface="+mn-lt"/>
        <a:ea typeface="+mn-ea"/>
        <a:cs typeface="+mn-cs"/>
        <a:sym typeface="+mn-lt"/>
      </a:defRPr>
    </a:lvl1pPr>
    <a:lvl2pPr marL="457200" algn="l" rtl="0" fontAlgn="base">
      <a:spcBef>
        <a:spcPct val="30000"/>
      </a:spcBef>
      <a:spcAft>
        <a:spcPct val="0"/>
      </a:spcAft>
      <a:defRPr lang="en-GB" sz="1400" kern="1200" dirty="0" smtClean="0">
        <a:solidFill>
          <a:schemeClr val="tx1"/>
        </a:solidFill>
        <a:latin typeface="+mn-lt"/>
        <a:ea typeface="+mn-ea"/>
        <a:cs typeface="+mn-cs"/>
        <a:sym typeface="+mn-lt"/>
      </a:defRPr>
    </a:lvl2pPr>
    <a:lvl3pPr marL="914400" algn="l" rtl="0" fontAlgn="base">
      <a:spcBef>
        <a:spcPct val="30000"/>
      </a:spcBef>
      <a:spcAft>
        <a:spcPct val="0"/>
      </a:spcAft>
      <a:defRPr lang="en-GB" sz="1400" kern="1200" dirty="0" smtClean="0">
        <a:solidFill>
          <a:schemeClr val="tx1"/>
        </a:solidFill>
        <a:latin typeface="+mn-lt"/>
        <a:ea typeface="+mn-ea"/>
        <a:cs typeface="+mn-cs"/>
        <a:sym typeface="+mn-lt"/>
      </a:defRPr>
    </a:lvl3pPr>
    <a:lvl4pPr marL="1371600" algn="l" rtl="0" fontAlgn="base">
      <a:spcBef>
        <a:spcPct val="30000"/>
      </a:spcBef>
      <a:spcAft>
        <a:spcPct val="0"/>
      </a:spcAft>
      <a:defRPr lang="en-GB" sz="1400" kern="1200" dirty="0" smtClean="0">
        <a:solidFill>
          <a:schemeClr val="tx1"/>
        </a:solidFill>
        <a:latin typeface="+mn-lt"/>
        <a:ea typeface="+mn-ea"/>
        <a:cs typeface="+mn-cs"/>
        <a:sym typeface="+mn-lt"/>
      </a:defRPr>
    </a:lvl4pPr>
    <a:lvl5pPr marL="1828800" algn="l" rtl="0" fontAlgn="base">
      <a:spcBef>
        <a:spcPct val="30000"/>
      </a:spcBef>
      <a:spcAft>
        <a:spcPct val="0"/>
      </a:spcAft>
      <a:defRPr lang="en-GB" sz="1400" kern="1200" dirty="0" smtClean="0">
        <a:solidFill>
          <a:schemeClr val="tx1"/>
        </a:solidFill>
        <a:latin typeface="+mn-lt"/>
        <a:ea typeface="+mn-ea"/>
        <a:cs typeface="+mn-cs"/>
        <a:sym typeface="+mn-lt"/>
      </a:defRPr>
    </a:lvl5pPr>
    <a:lvl6pPr marL="2286000" algn="l" defTabSz="914400" rtl="0" eaLnBrk="1" latinLnBrk="0" hangingPunct="1">
      <a:defRPr lang="en-GB" sz="1400" kern="1200" baseline="0" dirty="0" smtClean="0">
        <a:solidFill>
          <a:schemeClr val="tx1"/>
        </a:solidFill>
        <a:latin typeface="+mn-lt"/>
        <a:ea typeface="+mn-ea"/>
        <a:cs typeface="+mn-cs"/>
        <a:sym typeface="+mn-lt"/>
      </a:defRPr>
    </a:lvl6pPr>
    <a:lvl7pPr marL="2743200" algn="l" defTabSz="914400" rtl="0" eaLnBrk="1" latinLnBrk="0" hangingPunct="1">
      <a:defRPr lang="en-GB" sz="1400" kern="1200" dirty="0" smtClean="0">
        <a:solidFill>
          <a:schemeClr val="tx1"/>
        </a:solidFill>
        <a:latin typeface="+mn-lt"/>
        <a:ea typeface="+mn-ea"/>
        <a:cs typeface="+mn-cs"/>
        <a:sym typeface="+mn-lt"/>
      </a:defRPr>
    </a:lvl7pPr>
    <a:lvl8pPr marL="3200400" algn="l" defTabSz="914400" rtl="0" eaLnBrk="1" latinLnBrk="0" hangingPunct="1">
      <a:defRPr lang="en-GB" sz="1400" kern="1200" dirty="0" smtClean="0">
        <a:solidFill>
          <a:schemeClr val="tx1"/>
        </a:solidFill>
        <a:latin typeface="+mn-lt"/>
        <a:ea typeface="+mn-ea"/>
        <a:cs typeface="+mn-cs"/>
        <a:sym typeface="+mn-lt"/>
      </a:defRPr>
    </a:lvl8pPr>
    <a:lvl9pPr marL="3657600" algn="l" defTabSz="914400" rtl="0" eaLnBrk="1" latinLnBrk="0" hangingPunct="1">
      <a:defRPr lang="en-GB" sz="1400" kern="1200" baseline="0" dirty="0" smtClean="0">
        <a:solidFill>
          <a:schemeClr val="tx1"/>
        </a:solidFill>
        <a:latin typeface="+mn-lt"/>
        <a:ea typeface="+mn-ea"/>
        <a:cs typeface="+mn-cs"/>
        <a:sym typeface="+mn-lt"/>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26BEA98B-8E54-4CD0-82BB-B61F2ACC55F5}" type="slidenum">
              <a:rPr lang="en-GB" smtClean="0">
                <a:solidFill>
                  <a:prstClr val="black"/>
                </a:solidFill>
              </a:rPr>
              <a:pPr/>
              <a:t>3</a:t>
            </a:fld>
            <a:endParaRPr lang="en-GB" dirty="0">
              <a:solidFill>
                <a:prstClr val="black"/>
              </a:solidFill>
            </a:endParaRPr>
          </a:p>
        </p:txBody>
      </p:sp>
    </p:spTree>
    <p:extLst>
      <p:ext uri="{BB962C8B-B14F-4D97-AF65-F5344CB8AC3E}">
        <p14:creationId xmlns:p14="http://schemas.microsoft.com/office/powerpoint/2010/main" val="22636688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26BEA98B-8E54-4CD0-82BB-B61F2ACC55F5}" type="slidenum">
              <a:rPr lang="en-GB" smtClean="0"/>
              <a:pPr/>
              <a:t>17</a:t>
            </a:fld>
            <a:endParaRPr lang="en-GB" dirty="0"/>
          </a:p>
        </p:txBody>
      </p:sp>
    </p:spTree>
    <p:extLst>
      <p:ext uri="{BB962C8B-B14F-4D97-AF65-F5344CB8AC3E}">
        <p14:creationId xmlns:p14="http://schemas.microsoft.com/office/powerpoint/2010/main" val="26582802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26BEA98B-8E54-4CD0-82BB-B61F2ACC55F5}" type="slidenum">
              <a:rPr lang="en-GB" smtClean="0"/>
              <a:pPr/>
              <a:t>23</a:t>
            </a:fld>
            <a:endParaRPr lang="en-GB" dirty="0"/>
          </a:p>
        </p:txBody>
      </p:sp>
    </p:spTree>
    <p:extLst>
      <p:ext uri="{BB962C8B-B14F-4D97-AF65-F5344CB8AC3E}">
        <p14:creationId xmlns:p14="http://schemas.microsoft.com/office/powerpoint/2010/main" val="15689673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26BEA98B-8E54-4CD0-82BB-B61F2ACC55F5}" type="slidenum">
              <a:rPr lang="en-GB" smtClean="0"/>
              <a:pPr/>
              <a:t>24</a:t>
            </a:fld>
            <a:endParaRPr lang="en-GB" dirty="0"/>
          </a:p>
        </p:txBody>
      </p:sp>
    </p:spTree>
    <p:extLst>
      <p:ext uri="{BB962C8B-B14F-4D97-AF65-F5344CB8AC3E}">
        <p14:creationId xmlns:p14="http://schemas.microsoft.com/office/powerpoint/2010/main" val="23393643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26BEA98B-8E54-4CD0-82BB-B61F2ACC55F5}" type="slidenum">
              <a:rPr lang="en-GB" smtClean="0"/>
              <a:pPr/>
              <a:t>26</a:t>
            </a:fld>
            <a:endParaRPr lang="en-GB" dirty="0"/>
          </a:p>
        </p:txBody>
      </p:sp>
    </p:spTree>
    <p:extLst>
      <p:ext uri="{BB962C8B-B14F-4D97-AF65-F5344CB8AC3E}">
        <p14:creationId xmlns:p14="http://schemas.microsoft.com/office/powerpoint/2010/main" val="37280030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26BEA98B-8E54-4CD0-82BB-B61F2ACC55F5}" type="slidenum">
              <a:rPr lang="en-GB" smtClean="0"/>
              <a:pPr/>
              <a:t>53</a:t>
            </a:fld>
            <a:endParaRPr lang="en-GB" dirty="0"/>
          </a:p>
        </p:txBody>
      </p:sp>
    </p:spTree>
    <p:extLst>
      <p:ext uri="{BB962C8B-B14F-4D97-AF65-F5344CB8AC3E}">
        <p14:creationId xmlns:p14="http://schemas.microsoft.com/office/powerpoint/2010/main" val="15122522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26BEA98B-8E54-4CD0-82BB-B61F2ACC55F5}" type="slidenum">
              <a:rPr lang="en-GB" smtClean="0"/>
              <a:pPr/>
              <a:t>54</a:t>
            </a:fld>
            <a:endParaRPr lang="en-GB" dirty="0"/>
          </a:p>
        </p:txBody>
      </p:sp>
    </p:spTree>
    <p:extLst>
      <p:ext uri="{BB962C8B-B14F-4D97-AF65-F5344CB8AC3E}">
        <p14:creationId xmlns:p14="http://schemas.microsoft.com/office/powerpoint/2010/main" val="38914249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26BEA98B-8E54-4CD0-82BB-B61F2ACC55F5}" type="slidenum">
              <a:rPr lang="en-GB" smtClean="0"/>
              <a:pPr/>
              <a:t>56</a:t>
            </a:fld>
            <a:endParaRPr lang="en-GB" dirty="0"/>
          </a:p>
        </p:txBody>
      </p:sp>
    </p:spTree>
    <p:extLst>
      <p:ext uri="{BB962C8B-B14F-4D97-AF65-F5344CB8AC3E}">
        <p14:creationId xmlns:p14="http://schemas.microsoft.com/office/powerpoint/2010/main" val="38914249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26BEA98B-8E54-4CD0-82BB-B61F2ACC55F5}" type="slidenum">
              <a:rPr lang="en-GB" smtClean="0"/>
              <a:pPr/>
              <a:t>59</a:t>
            </a:fld>
            <a:endParaRPr lang="en-GB" dirty="0"/>
          </a:p>
        </p:txBody>
      </p:sp>
    </p:spTree>
    <p:extLst>
      <p:ext uri="{BB962C8B-B14F-4D97-AF65-F5344CB8AC3E}">
        <p14:creationId xmlns:p14="http://schemas.microsoft.com/office/powerpoint/2010/main" val="15689673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26BEA98B-8E54-4CD0-82BB-B61F2ACC55F5}" type="slidenum">
              <a:rPr lang="en-GB" smtClean="0"/>
              <a:pPr/>
              <a:t>60</a:t>
            </a:fld>
            <a:endParaRPr lang="en-GB" dirty="0"/>
          </a:p>
        </p:txBody>
      </p:sp>
    </p:spTree>
    <p:extLst>
      <p:ext uri="{BB962C8B-B14F-4D97-AF65-F5344CB8AC3E}">
        <p14:creationId xmlns:p14="http://schemas.microsoft.com/office/powerpoint/2010/main" val="15689673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AEC77B0-5CA3-41C2-929D-21D4F7B19F40}" type="slidenum">
              <a:rPr lang="en-US"/>
              <a:pPr/>
              <a:t>63</a:t>
            </a:fld>
            <a:endParaRPr lang="en-US" dirty="0"/>
          </a:p>
        </p:txBody>
      </p:sp>
      <p:sp>
        <p:nvSpPr>
          <p:cNvPr id="296962" name="Rectangle 2"/>
          <p:cNvSpPr>
            <a:spLocks noGrp="1" noRot="1" noChangeAspect="1" noChangeArrowheads="1" noTextEdit="1"/>
          </p:cNvSpPr>
          <p:nvPr>
            <p:ph type="sldImg"/>
          </p:nvPr>
        </p:nvSpPr>
        <p:spPr>
          <a:ln/>
        </p:spPr>
      </p:sp>
      <p:sp>
        <p:nvSpPr>
          <p:cNvPr id="296963"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26BEA98B-8E54-4CD0-82BB-B61F2ACC55F5}" type="slidenum">
              <a:rPr lang="en-GB" smtClean="0"/>
              <a:pPr/>
              <a:t>7</a:t>
            </a:fld>
            <a:endParaRPr lang="en-GB" dirty="0"/>
          </a:p>
        </p:txBody>
      </p:sp>
    </p:spTree>
    <p:extLst>
      <p:ext uri="{BB962C8B-B14F-4D97-AF65-F5344CB8AC3E}">
        <p14:creationId xmlns:p14="http://schemas.microsoft.com/office/powerpoint/2010/main" val="156896739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AEC77B0-5CA3-41C2-929D-21D4F7B19F40}" type="slidenum">
              <a:rPr lang="en-US"/>
              <a:pPr/>
              <a:t>64</a:t>
            </a:fld>
            <a:endParaRPr lang="en-US" dirty="0"/>
          </a:p>
        </p:txBody>
      </p:sp>
      <p:sp>
        <p:nvSpPr>
          <p:cNvPr id="296962" name="Rectangle 2"/>
          <p:cNvSpPr>
            <a:spLocks noGrp="1" noRot="1" noChangeAspect="1" noChangeArrowheads="1" noTextEdit="1"/>
          </p:cNvSpPr>
          <p:nvPr>
            <p:ph type="sldImg"/>
          </p:nvPr>
        </p:nvSpPr>
        <p:spPr>
          <a:ln/>
        </p:spPr>
      </p:sp>
      <p:sp>
        <p:nvSpPr>
          <p:cNvPr id="296963"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AEC77B0-5CA3-41C2-929D-21D4F7B19F40}" type="slidenum">
              <a:rPr lang="en-US"/>
              <a:pPr/>
              <a:t>65</a:t>
            </a:fld>
            <a:endParaRPr lang="en-US" dirty="0"/>
          </a:p>
        </p:txBody>
      </p:sp>
      <p:sp>
        <p:nvSpPr>
          <p:cNvPr id="296962" name="Rectangle 2"/>
          <p:cNvSpPr>
            <a:spLocks noGrp="1" noRot="1" noChangeAspect="1" noChangeArrowheads="1" noTextEdit="1"/>
          </p:cNvSpPr>
          <p:nvPr>
            <p:ph type="sldImg"/>
          </p:nvPr>
        </p:nvSpPr>
        <p:spPr>
          <a:ln/>
        </p:spPr>
      </p:sp>
      <p:sp>
        <p:nvSpPr>
          <p:cNvPr id="296963"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26BEA98B-8E54-4CD0-82BB-B61F2ACC55F5}" type="slidenum">
              <a:rPr lang="en-GB" smtClean="0"/>
              <a:pPr/>
              <a:t>68</a:t>
            </a:fld>
            <a:endParaRPr lang="en-GB" dirty="0"/>
          </a:p>
        </p:txBody>
      </p:sp>
    </p:spTree>
    <p:extLst>
      <p:ext uri="{BB962C8B-B14F-4D97-AF65-F5344CB8AC3E}">
        <p14:creationId xmlns:p14="http://schemas.microsoft.com/office/powerpoint/2010/main" val="15689673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AEC77B0-5CA3-41C2-929D-21D4F7B19F40}" type="slidenum">
              <a:rPr lang="en-US"/>
              <a:pPr/>
              <a:t>72</a:t>
            </a:fld>
            <a:endParaRPr lang="en-US" dirty="0"/>
          </a:p>
        </p:txBody>
      </p:sp>
      <p:sp>
        <p:nvSpPr>
          <p:cNvPr id="296962" name="Rectangle 2"/>
          <p:cNvSpPr>
            <a:spLocks noGrp="1" noRot="1" noChangeAspect="1" noChangeArrowheads="1" noTextEdit="1"/>
          </p:cNvSpPr>
          <p:nvPr>
            <p:ph type="sldImg"/>
          </p:nvPr>
        </p:nvSpPr>
        <p:spPr>
          <a:ln/>
        </p:spPr>
      </p:sp>
      <p:sp>
        <p:nvSpPr>
          <p:cNvPr id="296963"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AEC77B0-5CA3-41C2-929D-21D4F7B19F40}" type="slidenum">
              <a:rPr lang="en-US"/>
              <a:pPr/>
              <a:t>73</a:t>
            </a:fld>
            <a:endParaRPr lang="en-US" dirty="0"/>
          </a:p>
        </p:txBody>
      </p:sp>
      <p:sp>
        <p:nvSpPr>
          <p:cNvPr id="296962" name="Rectangle 2"/>
          <p:cNvSpPr>
            <a:spLocks noGrp="1" noRot="1" noChangeAspect="1" noChangeArrowheads="1" noTextEdit="1"/>
          </p:cNvSpPr>
          <p:nvPr>
            <p:ph type="sldImg"/>
          </p:nvPr>
        </p:nvSpPr>
        <p:spPr>
          <a:ln/>
        </p:spPr>
      </p:sp>
      <p:sp>
        <p:nvSpPr>
          <p:cNvPr id="296963"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26BEA98B-8E54-4CD0-82BB-B61F2ACC55F5}" type="slidenum">
              <a:rPr lang="en-GB" smtClean="0"/>
              <a:pPr/>
              <a:t>76</a:t>
            </a:fld>
            <a:endParaRPr lang="en-GB" dirty="0"/>
          </a:p>
        </p:txBody>
      </p:sp>
    </p:spTree>
    <p:extLst>
      <p:ext uri="{BB962C8B-B14F-4D97-AF65-F5344CB8AC3E}">
        <p14:creationId xmlns:p14="http://schemas.microsoft.com/office/powerpoint/2010/main" val="156896739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26BEA98B-8E54-4CD0-82BB-B61F2ACC55F5}" type="slidenum">
              <a:rPr lang="en-GB" smtClean="0"/>
              <a:pPr/>
              <a:t>80</a:t>
            </a:fld>
            <a:endParaRPr lang="en-GB" dirty="0"/>
          </a:p>
        </p:txBody>
      </p:sp>
    </p:spTree>
    <p:extLst>
      <p:ext uri="{BB962C8B-B14F-4D97-AF65-F5344CB8AC3E}">
        <p14:creationId xmlns:p14="http://schemas.microsoft.com/office/powerpoint/2010/main" val="156896739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26BEA98B-8E54-4CD0-82BB-B61F2ACC55F5}" type="slidenum">
              <a:rPr lang="en-GB" smtClean="0"/>
              <a:pPr/>
              <a:t>85</a:t>
            </a:fld>
            <a:endParaRPr lang="en-GB" dirty="0"/>
          </a:p>
        </p:txBody>
      </p:sp>
    </p:spTree>
    <p:extLst>
      <p:ext uri="{BB962C8B-B14F-4D97-AF65-F5344CB8AC3E}">
        <p14:creationId xmlns:p14="http://schemas.microsoft.com/office/powerpoint/2010/main" val="156896739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AEC77B0-5CA3-41C2-929D-21D4F7B19F40}" type="slidenum">
              <a:rPr lang="en-US"/>
              <a:pPr/>
              <a:t>86</a:t>
            </a:fld>
            <a:endParaRPr lang="en-US" dirty="0"/>
          </a:p>
        </p:txBody>
      </p:sp>
      <p:sp>
        <p:nvSpPr>
          <p:cNvPr id="296962" name="Rectangle 2"/>
          <p:cNvSpPr>
            <a:spLocks noGrp="1" noRot="1" noChangeAspect="1" noChangeArrowheads="1" noTextEdit="1"/>
          </p:cNvSpPr>
          <p:nvPr>
            <p:ph type="sldImg"/>
          </p:nvPr>
        </p:nvSpPr>
        <p:spPr>
          <a:ln/>
        </p:spPr>
      </p:sp>
      <p:sp>
        <p:nvSpPr>
          <p:cNvPr id="296963"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AEC77B0-5CA3-41C2-929D-21D4F7B19F40}" type="slidenum">
              <a:rPr lang="en-US"/>
              <a:pPr/>
              <a:t>87</a:t>
            </a:fld>
            <a:endParaRPr lang="en-US" dirty="0"/>
          </a:p>
        </p:txBody>
      </p:sp>
      <p:sp>
        <p:nvSpPr>
          <p:cNvPr id="296962" name="Rectangle 2"/>
          <p:cNvSpPr>
            <a:spLocks noGrp="1" noRot="1" noChangeAspect="1" noChangeArrowheads="1" noTextEdit="1"/>
          </p:cNvSpPr>
          <p:nvPr>
            <p:ph type="sldImg"/>
          </p:nvPr>
        </p:nvSpPr>
        <p:spPr>
          <a:ln/>
        </p:spPr>
      </p:sp>
      <p:sp>
        <p:nvSpPr>
          <p:cNvPr id="296963"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26BEA98B-8E54-4CD0-82BB-B61F2ACC55F5}" type="slidenum">
              <a:rPr lang="en-GB" smtClean="0"/>
              <a:pPr/>
              <a:t>8</a:t>
            </a:fld>
            <a:endParaRPr lang="en-GB" dirty="0"/>
          </a:p>
        </p:txBody>
      </p:sp>
    </p:spTree>
    <p:extLst>
      <p:ext uri="{BB962C8B-B14F-4D97-AF65-F5344CB8AC3E}">
        <p14:creationId xmlns:p14="http://schemas.microsoft.com/office/powerpoint/2010/main" val="156896739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26BEA98B-8E54-4CD0-82BB-B61F2ACC55F5}" type="slidenum">
              <a:rPr lang="en-GB" smtClean="0"/>
              <a:pPr/>
              <a:t>90</a:t>
            </a:fld>
            <a:endParaRPr lang="en-GB" dirty="0"/>
          </a:p>
        </p:txBody>
      </p:sp>
    </p:spTree>
    <p:extLst>
      <p:ext uri="{BB962C8B-B14F-4D97-AF65-F5344CB8AC3E}">
        <p14:creationId xmlns:p14="http://schemas.microsoft.com/office/powerpoint/2010/main" val="156896739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6BEA98B-8E54-4CD0-82BB-B61F2ACC55F5}" type="slidenum">
              <a:rPr lang="en-US" smtClean="0"/>
              <a:pPr/>
              <a:t>91</a:t>
            </a:fld>
            <a:endParaRPr lang="en-US" dirty="0"/>
          </a:p>
        </p:txBody>
      </p:sp>
    </p:spTree>
    <p:extLst>
      <p:ext uri="{BB962C8B-B14F-4D97-AF65-F5344CB8AC3E}">
        <p14:creationId xmlns:p14="http://schemas.microsoft.com/office/powerpoint/2010/main" val="89421773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26BEA98B-8E54-4CD0-82BB-B61F2ACC55F5}" type="slidenum">
              <a:rPr lang="en-GB" smtClean="0"/>
              <a:pPr/>
              <a:t>95</a:t>
            </a:fld>
            <a:endParaRPr lang="en-GB" dirty="0"/>
          </a:p>
        </p:txBody>
      </p:sp>
    </p:spTree>
    <p:extLst>
      <p:ext uri="{BB962C8B-B14F-4D97-AF65-F5344CB8AC3E}">
        <p14:creationId xmlns:p14="http://schemas.microsoft.com/office/powerpoint/2010/main" val="156896739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AEC77B0-5CA3-41C2-929D-21D4F7B19F40}" type="slidenum">
              <a:rPr lang="en-US"/>
              <a:pPr/>
              <a:t>98</a:t>
            </a:fld>
            <a:endParaRPr lang="en-US" dirty="0"/>
          </a:p>
        </p:txBody>
      </p:sp>
      <p:sp>
        <p:nvSpPr>
          <p:cNvPr id="296962" name="Rectangle 2"/>
          <p:cNvSpPr>
            <a:spLocks noGrp="1" noRot="1" noChangeAspect="1" noChangeArrowheads="1" noTextEdit="1"/>
          </p:cNvSpPr>
          <p:nvPr>
            <p:ph type="sldImg"/>
          </p:nvPr>
        </p:nvSpPr>
        <p:spPr>
          <a:ln/>
        </p:spPr>
      </p:sp>
      <p:sp>
        <p:nvSpPr>
          <p:cNvPr id="296963"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26BEA98B-8E54-4CD0-82BB-B61F2ACC55F5}" type="slidenum">
              <a:rPr lang="en-GB" smtClean="0"/>
              <a:pPr/>
              <a:t>102</a:t>
            </a:fld>
            <a:endParaRPr lang="en-GB" dirty="0"/>
          </a:p>
        </p:txBody>
      </p:sp>
    </p:spTree>
    <p:extLst>
      <p:ext uri="{BB962C8B-B14F-4D97-AF65-F5344CB8AC3E}">
        <p14:creationId xmlns:p14="http://schemas.microsoft.com/office/powerpoint/2010/main" val="389142495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26BEA98B-8E54-4CD0-82BB-B61F2ACC55F5}" type="slidenum">
              <a:rPr lang="en-GB" smtClean="0"/>
              <a:pPr/>
              <a:t>103</a:t>
            </a:fld>
            <a:endParaRPr lang="en-GB" dirty="0"/>
          </a:p>
        </p:txBody>
      </p:sp>
    </p:spTree>
    <p:extLst>
      <p:ext uri="{BB962C8B-B14F-4D97-AF65-F5344CB8AC3E}">
        <p14:creationId xmlns:p14="http://schemas.microsoft.com/office/powerpoint/2010/main" val="389142495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26BEA98B-8E54-4CD0-82BB-B61F2ACC55F5}" type="slidenum">
              <a:rPr lang="en-GB" smtClean="0"/>
              <a:pPr/>
              <a:t>104</a:t>
            </a:fld>
            <a:endParaRPr lang="en-GB" dirty="0"/>
          </a:p>
        </p:txBody>
      </p:sp>
    </p:spTree>
    <p:extLst>
      <p:ext uri="{BB962C8B-B14F-4D97-AF65-F5344CB8AC3E}">
        <p14:creationId xmlns:p14="http://schemas.microsoft.com/office/powerpoint/2010/main" val="38914249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26BEA98B-8E54-4CD0-82BB-B61F2ACC55F5}" type="slidenum">
              <a:rPr lang="en-GB" smtClean="0"/>
              <a:pPr/>
              <a:t>10</a:t>
            </a:fld>
            <a:endParaRPr lang="en-GB" dirty="0"/>
          </a:p>
        </p:txBody>
      </p:sp>
    </p:spTree>
    <p:extLst>
      <p:ext uri="{BB962C8B-B14F-4D97-AF65-F5344CB8AC3E}">
        <p14:creationId xmlns:p14="http://schemas.microsoft.com/office/powerpoint/2010/main" val="15689673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26BEA98B-8E54-4CD0-82BB-B61F2ACC55F5}" type="slidenum">
              <a:rPr lang="en-GB" smtClean="0"/>
              <a:pPr/>
              <a:t>11</a:t>
            </a:fld>
            <a:endParaRPr lang="en-GB" dirty="0"/>
          </a:p>
        </p:txBody>
      </p:sp>
    </p:spTree>
    <p:extLst>
      <p:ext uri="{BB962C8B-B14F-4D97-AF65-F5344CB8AC3E}">
        <p14:creationId xmlns:p14="http://schemas.microsoft.com/office/powerpoint/2010/main" val="15689673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26BEA98B-8E54-4CD0-82BB-B61F2ACC55F5}" type="slidenum">
              <a:rPr lang="en-GB" smtClean="0"/>
              <a:pPr/>
              <a:t>12</a:t>
            </a:fld>
            <a:endParaRPr lang="en-GB" dirty="0"/>
          </a:p>
        </p:txBody>
      </p:sp>
    </p:spTree>
    <p:extLst>
      <p:ext uri="{BB962C8B-B14F-4D97-AF65-F5344CB8AC3E}">
        <p14:creationId xmlns:p14="http://schemas.microsoft.com/office/powerpoint/2010/main" val="15689673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26BEA98B-8E54-4CD0-82BB-B61F2ACC55F5}" type="slidenum">
              <a:rPr lang="en-GB" smtClean="0"/>
              <a:pPr/>
              <a:t>13</a:t>
            </a:fld>
            <a:endParaRPr lang="en-GB" dirty="0"/>
          </a:p>
        </p:txBody>
      </p:sp>
    </p:spTree>
    <p:extLst>
      <p:ext uri="{BB962C8B-B14F-4D97-AF65-F5344CB8AC3E}">
        <p14:creationId xmlns:p14="http://schemas.microsoft.com/office/powerpoint/2010/main" val="36196534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26BEA98B-8E54-4CD0-82BB-B61F2ACC55F5}" type="slidenum">
              <a:rPr lang="en-GB" smtClean="0"/>
              <a:pPr/>
              <a:t>15</a:t>
            </a:fld>
            <a:endParaRPr lang="en-GB" dirty="0"/>
          </a:p>
        </p:txBody>
      </p:sp>
    </p:spTree>
    <p:extLst>
      <p:ext uri="{BB962C8B-B14F-4D97-AF65-F5344CB8AC3E}">
        <p14:creationId xmlns:p14="http://schemas.microsoft.com/office/powerpoint/2010/main" val="38602021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26BEA98B-8E54-4CD0-82BB-B61F2ACC55F5}" type="slidenum">
              <a:rPr lang="en-GB" smtClean="0"/>
              <a:pPr/>
              <a:t>16</a:t>
            </a:fld>
            <a:endParaRPr lang="en-GB" dirty="0"/>
          </a:p>
        </p:txBody>
      </p:sp>
    </p:spTree>
    <p:extLst>
      <p:ext uri="{BB962C8B-B14F-4D97-AF65-F5344CB8AC3E}">
        <p14:creationId xmlns:p14="http://schemas.microsoft.com/office/powerpoint/2010/main" val="26582802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p:spTree>
      <p:nvGrpSpPr>
        <p:cNvPr id="1" name=""/>
        <p:cNvGrpSpPr/>
        <p:nvPr/>
      </p:nvGrpSpPr>
      <p:grpSpPr>
        <a:xfrm>
          <a:off x="0" y="0"/>
          <a:ext cx="0" cy="0"/>
          <a:chOff x="0" y="0"/>
          <a:chExt cx="0" cy="0"/>
        </a:xfrm>
      </p:grpSpPr>
      <p:sp>
        <p:nvSpPr>
          <p:cNvPr id="3" name="Line 19"/>
          <p:cNvSpPr>
            <a:spLocks noChangeShapeType="1"/>
          </p:cNvSpPr>
          <p:nvPr userDrawn="1"/>
        </p:nvSpPr>
        <p:spPr bwMode="auto">
          <a:xfrm>
            <a:off x="348435" y="2802939"/>
            <a:ext cx="1791588" cy="0"/>
          </a:xfrm>
          <a:prstGeom prst="line">
            <a:avLst/>
          </a:prstGeom>
          <a:noFill/>
          <a:ln w="57150" cmpd="sng">
            <a:solidFill>
              <a:schemeClr val="bg1">
                <a:lumMod val="5000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algn="l" eaLnBrk="0" fontAlgn="auto" hangingPunct="0">
              <a:lnSpc>
                <a:spcPct val="100000"/>
              </a:lnSpc>
              <a:spcBef>
                <a:spcPts val="0"/>
              </a:spcBef>
              <a:spcAft>
                <a:spcPts val="0"/>
              </a:spcAft>
              <a:defRPr/>
            </a:pPr>
            <a:endParaRPr lang="es-ES" sz="2400" dirty="0">
              <a:ln w="9525" cmpd="sng">
                <a:solidFill>
                  <a:prstClr val="black"/>
                </a:solidFill>
              </a:ln>
              <a:solidFill>
                <a:srgbClr val="DB0B11"/>
              </a:solidFill>
              <a:effectLst>
                <a:outerShdw blurRad="38100" dist="38100" dir="2700000" algn="tl">
                  <a:srgbClr val="000000">
                    <a:alpha val="43137"/>
                  </a:srgbClr>
                </a:outerShdw>
              </a:effectLst>
              <a:latin typeface="Calibri" panose="020F0502020204030204" pitchFamily="34" charset="0"/>
              <a:ea typeface="MS PGothic" pitchFamily="34" charset="-128"/>
            </a:endParaRPr>
          </a:p>
        </p:txBody>
      </p:sp>
    </p:spTree>
    <p:extLst>
      <p:ext uri="{BB962C8B-B14F-4D97-AF65-F5344CB8AC3E}">
        <p14:creationId xmlns:p14="http://schemas.microsoft.com/office/powerpoint/2010/main" val="1189279054"/>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asic Body Slide">
    <p:spTree>
      <p:nvGrpSpPr>
        <p:cNvPr id="1" name=""/>
        <p:cNvGrpSpPr/>
        <p:nvPr/>
      </p:nvGrpSpPr>
      <p:grpSpPr>
        <a:xfrm>
          <a:off x="0" y="0"/>
          <a:ext cx="0" cy="0"/>
          <a:chOff x="0" y="0"/>
          <a:chExt cx="0" cy="0"/>
        </a:xfrm>
      </p:grpSpPr>
      <p:sp>
        <p:nvSpPr>
          <p:cNvPr id="9" name="Slide Number Placeholder 3"/>
          <p:cNvSpPr txBox="1">
            <a:spLocks/>
          </p:cNvSpPr>
          <p:nvPr userDrawn="1"/>
        </p:nvSpPr>
        <p:spPr>
          <a:xfrm>
            <a:off x="8557883" y="99785"/>
            <a:ext cx="913599" cy="221441"/>
          </a:xfrm>
          <a:prstGeom prst="rect">
            <a:avLst/>
          </a:prstGeom>
        </p:spPr>
        <p:txBody>
          <a:bodyPr/>
          <a:lstStyle>
            <a:defPPr>
              <a:defRPr lang="en-US"/>
            </a:defPPr>
            <a:lvl1pPr algn="l" rtl="0" eaLnBrk="0" fontAlgn="base" hangingPunct="0">
              <a:spcBef>
                <a:spcPct val="0"/>
              </a:spcBef>
              <a:spcAft>
                <a:spcPct val="0"/>
              </a:spcAft>
              <a:defRPr sz="2400" kern="1200">
                <a:solidFill>
                  <a:schemeClr val="tx1"/>
                </a:solidFill>
                <a:latin typeface="Arial" charset="0"/>
                <a:ea typeface="MS PGothic" pitchFamily="34" charset="-128"/>
                <a:cs typeface="+mn-cs"/>
              </a:defRPr>
            </a:lvl1pPr>
            <a:lvl2pPr marL="457200" algn="l" rtl="0" eaLnBrk="0" fontAlgn="base" hangingPunct="0">
              <a:spcBef>
                <a:spcPct val="0"/>
              </a:spcBef>
              <a:spcAft>
                <a:spcPct val="0"/>
              </a:spcAft>
              <a:defRPr sz="2400" kern="1200">
                <a:solidFill>
                  <a:schemeClr val="tx1"/>
                </a:solidFill>
                <a:latin typeface="Arial" charset="0"/>
                <a:ea typeface="MS PGothic" pitchFamily="34" charset="-128"/>
                <a:cs typeface="+mn-cs"/>
              </a:defRPr>
            </a:lvl2pPr>
            <a:lvl3pPr marL="914400" algn="l" rtl="0" eaLnBrk="0" fontAlgn="base" hangingPunct="0">
              <a:spcBef>
                <a:spcPct val="0"/>
              </a:spcBef>
              <a:spcAft>
                <a:spcPct val="0"/>
              </a:spcAft>
              <a:defRPr sz="2400" kern="1200">
                <a:solidFill>
                  <a:schemeClr val="tx1"/>
                </a:solidFill>
                <a:latin typeface="Arial" charset="0"/>
                <a:ea typeface="MS PGothic" pitchFamily="34" charset="-128"/>
                <a:cs typeface="+mn-cs"/>
              </a:defRPr>
            </a:lvl3pPr>
            <a:lvl4pPr marL="1371600" algn="l" rtl="0" eaLnBrk="0" fontAlgn="base" hangingPunct="0">
              <a:spcBef>
                <a:spcPct val="0"/>
              </a:spcBef>
              <a:spcAft>
                <a:spcPct val="0"/>
              </a:spcAft>
              <a:defRPr sz="2400" kern="1200">
                <a:solidFill>
                  <a:schemeClr val="tx1"/>
                </a:solidFill>
                <a:latin typeface="Arial" charset="0"/>
                <a:ea typeface="MS PGothic" pitchFamily="34" charset="-128"/>
                <a:cs typeface="+mn-cs"/>
              </a:defRPr>
            </a:lvl4pPr>
            <a:lvl5pPr marL="1828800" algn="l" rtl="0" eaLnBrk="0" fontAlgn="base" hangingPunct="0">
              <a:spcBef>
                <a:spcPct val="0"/>
              </a:spcBef>
              <a:spcAft>
                <a:spcPct val="0"/>
              </a:spcAft>
              <a:defRPr sz="2400" kern="1200">
                <a:solidFill>
                  <a:schemeClr val="tx1"/>
                </a:solidFill>
                <a:latin typeface="Arial" charset="0"/>
                <a:ea typeface="MS PGothic" pitchFamily="34" charset="-128"/>
                <a:cs typeface="+mn-cs"/>
              </a:defRPr>
            </a:lvl5pPr>
            <a:lvl6pPr marL="2286000" algn="l" defTabSz="914400" rtl="0" eaLnBrk="1" latinLnBrk="0" hangingPunct="1">
              <a:defRPr sz="2400" kern="1200">
                <a:solidFill>
                  <a:schemeClr val="tx1"/>
                </a:solidFill>
                <a:latin typeface="Arial" charset="0"/>
                <a:ea typeface="MS PGothic" pitchFamily="34" charset="-128"/>
                <a:cs typeface="+mn-cs"/>
              </a:defRPr>
            </a:lvl6pPr>
            <a:lvl7pPr marL="2743200" algn="l" defTabSz="914400" rtl="0" eaLnBrk="1" latinLnBrk="0" hangingPunct="1">
              <a:defRPr sz="2400" kern="1200">
                <a:solidFill>
                  <a:schemeClr val="tx1"/>
                </a:solidFill>
                <a:latin typeface="Arial" charset="0"/>
                <a:ea typeface="MS PGothic" pitchFamily="34" charset="-128"/>
                <a:cs typeface="+mn-cs"/>
              </a:defRPr>
            </a:lvl7pPr>
            <a:lvl8pPr marL="3200400" algn="l" defTabSz="914400" rtl="0" eaLnBrk="1" latinLnBrk="0" hangingPunct="1">
              <a:defRPr sz="2400" kern="1200">
                <a:solidFill>
                  <a:schemeClr val="tx1"/>
                </a:solidFill>
                <a:latin typeface="Arial" charset="0"/>
                <a:ea typeface="MS PGothic" pitchFamily="34" charset="-128"/>
                <a:cs typeface="+mn-cs"/>
              </a:defRPr>
            </a:lvl8pPr>
            <a:lvl9pPr marL="3657600" algn="l" defTabSz="914400" rtl="0" eaLnBrk="1" latinLnBrk="0" hangingPunct="1">
              <a:defRPr sz="2400" kern="1200">
                <a:solidFill>
                  <a:schemeClr val="tx1"/>
                </a:solidFill>
                <a:latin typeface="Arial" charset="0"/>
                <a:ea typeface="MS PGothic" pitchFamily="34" charset="-128"/>
                <a:cs typeface="+mn-cs"/>
              </a:defRPr>
            </a:lvl9pPr>
          </a:lstStyle>
          <a:p>
            <a:pPr algn="r">
              <a:lnSpc>
                <a:spcPct val="100000"/>
              </a:lnSpc>
            </a:pPr>
            <a:fld id="{B98CC7B8-F110-4D3A-ACF6-8C19E354A8EE}" type="slidenum">
              <a:rPr lang="es-ES_tradnl" sz="1200" b="1" smtClean="0">
                <a:solidFill>
                  <a:srgbClr val="FF0000"/>
                </a:solidFill>
                <a:latin typeface="Arial"/>
                <a:cs typeface="Arial"/>
              </a:rPr>
              <a:pPr algn="r">
                <a:lnSpc>
                  <a:spcPct val="100000"/>
                </a:lnSpc>
              </a:pPr>
              <a:t>‹#›</a:t>
            </a:fld>
            <a:endParaRPr lang="es-ES_tradnl" sz="1200" b="1" dirty="0">
              <a:solidFill>
                <a:srgbClr val="FF0000"/>
              </a:solidFill>
              <a:latin typeface="Arial"/>
              <a:cs typeface="Arial"/>
            </a:endParaRPr>
          </a:p>
        </p:txBody>
      </p:sp>
      <p:pic>
        <p:nvPicPr>
          <p:cNvPr id="6146"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48437" y="888120"/>
            <a:ext cx="8885913" cy="12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Content Placeholder 2"/>
          <p:cNvSpPr>
            <a:spLocks noGrp="1"/>
          </p:cNvSpPr>
          <p:nvPr>
            <p:ph sz="quarter" idx="10" hasCustomPrompt="1"/>
          </p:nvPr>
        </p:nvSpPr>
        <p:spPr>
          <a:xfrm>
            <a:off x="348435" y="1460500"/>
            <a:ext cx="8829230" cy="4992687"/>
          </a:xfrm>
          <a:prstGeom prst="rect">
            <a:avLst/>
          </a:prstGeom>
        </p:spPr>
        <p:txBody>
          <a:bodyPr lIns="19431"/>
          <a:lstStyle>
            <a:lvl1pPr marL="0" indent="0">
              <a:buNone/>
              <a:defRPr sz="1400">
                <a:latin typeface="Arial" panose="020B0604020202020204" pitchFamily="34" charset="0"/>
                <a:cs typeface="Arial" panose="020B0604020202020204" pitchFamily="34" charset="0"/>
              </a:defRPr>
            </a:lvl1pPr>
            <a:lvl2pPr marL="457200" indent="0">
              <a:buNone/>
              <a:defRPr sz="1400">
                <a:latin typeface="Arial" panose="020B0604020202020204" pitchFamily="34" charset="0"/>
                <a:cs typeface="Arial" panose="020B0604020202020204" pitchFamily="34" charset="0"/>
              </a:defRPr>
            </a:lvl2pPr>
            <a:lvl3pPr marL="914400" indent="0">
              <a:buNone/>
              <a:defRPr sz="1400">
                <a:latin typeface="Arial" panose="020B0604020202020204" pitchFamily="34" charset="0"/>
                <a:cs typeface="Arial" panose="020B0604020202020204" pitchFamily="34" charset="0"/>
              </a:defRPr>
            </a:lvl3pPr>
            <a:lvl4pPr marL="1371600" indent="0">
              <a:buNone/>
              <a:defRPr sz="1400">
                <a:latin typeface="Arial" panose="020B0604020202020204" pitchFamily="34" charset="0"/>
                <a:cs typeface="Arial" panose="020B0604020202020204" pitchFamily="34" charset="0"/>
              </a:defRPr>
            </a:lvl4pPr>
            <a:lvl5pPr marL="1828800" indent="0">
              <a:buNone/>
              <a:defRPr sz="1400">
                <a:latin typeface="Arial" panose="020B0604020202020204" pitchFamily="34" charset="0"/>
                <a:cs typeface="Arial" panose="020B0604020202020204" pitchFamily="34" charset="0"/>
              </a:defRPr>
            </a:lvl5pPr>
          </a:lstStyle>
          <a:p>
            <a:pPr lvl="0"/>
            <a:r>
              <a:rPr lang="en-US" dirty="0" smtClean="0"/>
              <a:t>Text </a:t>
            </a:r>
          </a:p>
        </p:txBody>
      </p:sp>
      <p:sp>
        <p:nvSpPr>
          <p:cNvPr id="7" name="Content Placeholder 4"/>
          <p:cNvSpPr>
            <a:spLocks noGrp="1"/>
          </p:cNvSpPr>
          <p:nvPr>
            <p:ph sz="quarter" idx="11" hasCustomPrompt="1"/>
          </p:nvPr>
        </p:nvSpPr>
        <p:spPr>
          <a:xfrm>
            <a:off x="348437" y="452510"/>
            <a:ext cx="8666245" cy="435610"/>
          </a:xfrm>
          <a:prstGeom prst="rect">
            <a:avLst/>
          </a:prstGeom>
        </p:spPr>
        <p:txBody>
          <a:bodyPr lIns="0" tIns="0" rIns="0" bIns="0" anchor="ctr"/>
          <a:lstStyle>
            <a:lvl1pPr marL="0" indent="0">
              <a:spcBef>
                <a:spcPts val="0"/>
              </a:spcBef>
              <a:buNone/>
              <a:defRPr sz="2000" b="1">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smtClean="0"/>
              <a:t>Title (Arial 24pt Bold/Black)</a:t>
            </a:r>
          </a:p>
        </p:txBody>
      </p:sp>
    </p:spTree>
    <p:extLst>
      <p:ext uri="{BB962C8B-B14F-4D97-AF65-F5344CB8AC3E}">
        <p14:creationId xmlns:p14="http://schemas.microsoft.com/office/powerpoint/2010/main" val="1171577151"/>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Basic Body Slide">
    <p:spTree>
      <p:nvGrpSpPr>
        <p:cNvPr id="1" name=""/>
        <p:cNvGrpSpPr/>
        <p:nvPr/>
      </p:nvGrpSpPr>
      <p:grpSpPr>
        <a:xfrm>
          <a:off x="0" y="0"/>
          <a:ext cx="0" cy="0"/>
          <a:chOff x="0" y="0"/>
          <a:chExt cx="0" cy="0"/>
        </a:xfrm>
      </p:grpSpPr>
      <p:sp>
        <p:nvSpPr>
          <p:cNvPr id="9" name="Slide Number Placeholder 3"/>
          <p:cNvSpPr txBox="1">
            <a:spLocks/>
          </p:cNvSpPr>
          <p:nvPr userDrawn="1"/>
        </p:nvSpPr>
        <p:spPr>
          <a:xfrm>
            <a:off x="8557883" y="99785"/>
            <a:ext cx="913599" cy="221441"/>
          </a:xfrm>
          <a:prstGeom prst="rect">
            <a:avLst/>
          </a:prstGeom>
        </p:spPr>
        <p:txBody>
          <a:bodyPr/>
          <a:lstStyle>
            <a:defPPr>
              <a:defRPr lang="en-US"/>
            </a:defPPr>
            <a:lvl1pPr algn="l" rtl="0" eaLnBrk="0" fontAlgn="base" hangingPunct="0">
              <a:spcBef>
                <a:spcPct val="0"/>
              </a:spcBef>
              <a:spcAft>
                <a:spcPct val="0"/>
              </a:spcAft>
              <a:defRPr sz="2400" kern="1200">
                <a:solidFill>
                  <a:schemeClr val="tx1"/>
                </a:solidFill>
                <a:latin typeface="Arial" charset="0"/>
                <a:ea typeface="MS PGothic" pitchFamily="34" charset="-128"/>
                <a:cs typeface="+mn-cs"/>
              </a:defRPr>
            </a:lvl1pPr>
            <a:lvl2pPr marL="457200" algn="l" rtl="0" eaLnBrk="0" fontAlgn="base" hangingPunct="0">
              <a:spcBef>
                <a:spcPct val="0"/>
              </a:spcBef>
              <a:spcAft>
                <a:spcPct val="0"/>
              </a:spcAft>
              <a:defRPr sz="2400" kern="1200">
                <a:solidFill>
                  <a:schemeClr val="tx1"/>
                </a:solidFill>
                <a:latin typeface="Arial" charset="0"/>
                <a:ea typeface="MS PGothic" pitchFamily="34" charset="-128"/>
                <a:cs typeface="+mn-cs"/>
              </a:defRPr>
            </a:lvl2pPr>
            <a:lvl3pPr marL="914400" algn="l" rtl="0" eaLnBrk="0" fontAlgn="base" hangingPunct="0">
              <a:spcBef>
                <a:spcPct val="0"/>
              </a:spcBef>
              <a:spcAft>
                <a:spcPct val="0"/>
              </a:spcAft>
              <a:defRPr sz="2400" kern="1200">
                <a:solidFill>
                  <a:schemeClr val="tx1"/>
                </a:solidFill>
                <a:latin typeface="Arial" charset="0"/>
                <a:ea typeface="MS PGothic" pitchFamily="34" charset="-128"/>
                <a:cs typeface="+mn-cs"/>
              </a:defRPr>
            </a:lvl3pPr>
            <a:lvl4pPr marL="1371600" algn="l" rtl="0" eaLnBrk="0" fontAlgn="base" hangingPunct="0">
              <a:spcBef>
                <a:spcPct val="0"/>
              </a:spcBef>
              <a:spcAft>
                <a:spcPct val="0"/>
              </a:spcAft>
              <a:defRPr sz="2400" kern="1200">
                <a:solidFill>
                  <a:schemeClr val="tx1"/>
                </a:solidFill>
                <a:latin typeface="Arial" charset="0"/>
                <a:ea typeface="MS PGothic" pitchFamily="34" charset="-128"/>
                <a:cs typeface="+mn-cs"/>
              </a:defRPr>
            </a:lvl4pPr>
            <a:lvl5pPr marL="1828800" algn="l" rtl="0" eaLnBrk="0" fontAlgn="base" hangingPunct="0">
              <a:spcBef>
                <a:spcPct val="0"/>
              </a:spcBef>
              <a:spcAft>
                <a:spcPct val="0"/>
              </a:spcAft>
              <a:defRPr sz="2400" kern="1200">
                <a:solidFill>
                  <a:schemeClr val="tx1"/>
                </a:solidFill>
                <a:latin typeface="Arial" charset="0"/>
                <a:ea typeface="MS PGothic" pitchFamily="34" charset="-128"/>
                <a:cs typeface="+mn-cs"/>
              </a:defRPr>
            </a:lvl5pPr>
            <a:lvl6pPr marL="2286000" algn="l" defTabSz="914400" rtl="0" eaLnBrk="1" latinLnBrk="0" hangingPunct="1">
              <a:defRPr sz="2400" kern="1200">
                <a:solidFill>
                  <a:schemeClr val="tx1"/>
                </a:solidFill>
                <a:latin typeface="Arial" charset="0"/>
                <a:ea typeface="MS PGothic" pitchFamily="34" charset="-128"/>
                <a:cs typeface="+mn-cs"/>
              </a:defRPr>
            </a:lvl6pPr>
            <a:lvl7pPr marL="2743200" algn="l" defTabSz="914400" rtl="0" eaLnBrk="1" latinLnBrk="0" hangingPunct="1">
              <a:defRPr sz="2400" kern="1200">
                <a:solidFill>
                  <a:schemeClr val="tx1"/>
                </a:solidFill>
                <a:latin typeface="Arial" charset="0"/>
                <a:ea typeface="MS PGothic" pitchFamily="34" charset="-128"/>
                <a:cs typeface="+mn-cs"/>
              </a:defRPr>
            </a:lvl7pPr>
            <a:lvl8pPr marL="3200400" algn="l" defTabSz="914400" rtl="0" eaLnBrk="1" latinLnBrk="0" hangingPunct="1">
              <a:defRPr sz="2400" kern="1200">
                <a:solidFill>
                  <a:schemeClr val="tx1"/>
                </a:solidFill>
                <a:latin typeface="Arial" charset="0"/>
                <a:ea typeface="MS PGothic" pitchFamily="34" charset="-128"/>
                <a:cs typeface="+mn-cs"/>
              </a:defRPr>
            </a:lvl8pPr>
            <a:lvl9pPr marL="3657600" algn="l" defTabSz="914400" rtl="0" eaLnBrk="1" latinLnBrk="0" hangingPunct="1">
              <a:defRPr sz="2400" kern="1200">
                <a:solidFill>
                  <a:schemeClr val="tx1"/>
                </a:solidFill>
                <a:latin typeface="Arial" charset="0"/>
                <a:ea typeface="MS PGothic" pitchFamily="34" charset="-128"/>
                <a:cs typeface="+mn-cs"/>
              </a:defRPr>
            </a:lvl9pPr>
          </a:lstStyle>
          <a:p>
            <a:pPr algn="r">
              <a:lnSpc>
                <a:spcPct val="100000"/>
              </a:lnSpc>
            </a:pPr>
            <a:fld id="{B98CC7B8-F110-4D3A-ACF6-8C19E354A8EE}" type="slidenum">
              <a:rPr lang="es-ES_tradnl" sz="1200" b="1" smtClean="0">
                <a:solidFill>
                  <a:srgbClr val="FF0000"/>
                </a:solidFill>
                <a:latin typeface="Arial"/>
                <a:cs typeface="Arial"/>
              </a:rPr>
              <a:pPr algn="r">
                <a:lnSpc>
                  <a:spcPct val="100000"/>
                </a:lnSpc>
              </a:pPr>
              <a:t>‹#›</a:t>
            </a:fld>
            <a:endParaRPr lang="es-ES_tradnl" sz="1200" b="1" dirty="0">
              <a:solidFill>
                <a:srgbClr val="FF0000"/>
              </a:solidFill>
              <a:latin typeface="Arial"/>
              <a:cs typeface="Arial"/>
            </a:endParaRPr>
          </a:p>
        </p:txBody>
      </p:sp>
      <p:sp>
        <p:nvSpPr>
          <p:cNvPr id="5" name="Content Placeholder 4"/>
          <p:cNvSpPr>
            <a:spLocks noGrp="1"/>
          </p:cNvSpPr>
          <p:nvPr>
            <p:ph sz="quarter" idx="11" hasCustomPrompt="1"/>
          </p:nvPr>
        </p:nvSpPr>
        <p:spPr>
          <a:xfrm>
            <a:off x="348437" y="452510"/>
            <a:ext cx="8666245" cy="435610"/>
          </a:xfrm>
          <a:prstGeom prst="rect">
            <a:avLst/>
          </a:prstGeom>
        </p:spPr>
        <p:txBody>
          <a:bodyPr lIns="0" tIns="0" rIns="0" bIns="0" anchor="ctr"/>
          <a:lstStyle>
            <a:lvl1pPr marL="0" indent="0">
              <a:spcBef>
                <a:spcPts val="0"/>
              </a:spcBef>
              <a:buNone/>
              <a:defRPr sz="2000" b="1">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smtClean="0"/>
              <a:t>Title (Arial 24pt Bold/Black)</a:t>
            </a:r>
          </a:p>
        </p:txBody>
      </p:sp>
      <p:pic>
        <p:nvPicPr>
          <p:cNvPr id="7"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48437" y="888120"/>
            <a:ext cx="8885913" cy="12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0650031"/>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4" name="Content Placeholder 2"/>
          <p:cNvSpPr>
            <a:spLocks noGrp="1"/>
          </p:cNvSpPr>
          <p:nvPr>
            <p:ph sz="quarter" idx="10" hasCustomPrompt="1"/>
          </p:nvPr>
        </p:nvSpPr>
        <p:spPr>
          <a:xfrm>
            <a:off x="348435" y="2163204"/>
            <a:ext cx="4091188" cy="3921683"/>
          </a:xfrm>
          <a:prstGeom prst="rect">
            <a:avLst/>
          </a:prstGeom>
        </p:spPr>
        <p:txBody>
          <a:bodyPr lIns="19431"/>
          <a:lstStyle>
            <a:lvl1pPr marL="0" indent="0">
              <a:buNone/>
              <a:defRPr sz="1200">
                <a:latin typeface="Arial" panose="020B0604020202020204" pitchFamily="34" charset="0"/>
                <a:cs typeface="Arial" panose="020B0604020202020204" pitchFamily="34" charset="0"/>
              </a:defRPr>
            </a:lvl1pPr>
            <a:lvl2pPr marL="457200" indent="0">
              <a:buNone/>
              <a:defRPr sz="1400">
                <a:latin typeface="Arial" panose="020B0604020202020204" pitchFamily="34" charset="0"/>
                <a:cs typeface="Arial" panose="020B0604020202020204" pitchFamily="34" charset="0"/>
              </a:defRPr>
            </a:lvl2pPr>
            <a:lvl3pPr marL="914400" indent="0">
              <a:buNone/>
              <a:defRPr sz="1400">
                <a:latin typeface="Arial" panose="020B0604020202020204" pitchFamily="34" charset="0"/>
                <a:cs typeface="Arial" panose="020B0604020202020204" pitchFamily="34" charset="0"/>
              </a:defRPr>
            </a:lvl3pPr>
            <a:lvl4pPr marL="1371600" indent="0">
              <a:buNone/>
              <a:defRPr sz="1400">
                <a:latin typeface="Arial" panose="020B0604020202020204" pitchFamily="34" charset="0"/>
                <a:cs typeface="Arial" panose="020B0604020202020204" pitchFamily="34" charset="0"/>
              </a:defRPr>
            </a:lvl4pPr>
            <a:lvl5pPr marL="1828800" indent="0">
              <a:buNone/>
              <a:defRPr sz="1400">
                <a:latin typeface="Arial" panose="020B0604020202020204" pitchFamily="34" charset="0"/>
                <a:cs typeface="Arial" panose="020B0604020202020204" pitchFamily="34" charset="0"/>
              </a:defRPr>
            </a:lvl5pPr>
          </a:lstStyle>
          <a:p>
            <a:pPr lvl="0"/>
            <a:r>
              <a:rPr lang="en-US" dirty="0" smtClean="0"/>
              <a:t>Text</a:t>
            </a:r>
          </a:p>
        </p:txBody>
      </p:sp>
      <p:sp>
        <p:nvSpPr>
          <p:cNvPr id="7" name="Content Placeholder 2"/>
          <p:cNvSpPr>
            <a:spLocks noGrp="1"/>
          </p:cNvSpPr>
          <p:nvPr>
            <p:ph sz="quarter" idx="13" hasCustomPrompt="1"/>
          </p:nvPr>
        </p:nvSpPr>
        <p:spPr>
          <a:xfrm>
            <a:off x="348435" y="1470025"/>
            <a:ext cx="4091188" cy="487361"/>
          </a:xfrm>
          <a:prstGeom prst="rect">
            <a:avLst/>
          </a:prstGeom>
        </p:spPr>
        <p:txBody>
          <a:bodyPr lIns="19431" tIns="0" bIns="153733"/>
          <a:lstStyle>
            <a:lvl1pPr marL="0" indent="0">
              <a:buNone/>
              <a:defRPr sz="1400" b="1">
                <a:solidFill>
                  <a:srgbClr val="FF0000"/>
                </a:solidFill>
                <a:latin typeface="Arial" panose="020B0604020202020204" pitchFamily="34" charset="0"/>
                <a:cs typeface="Arial" panose="020B0604020202020204" pitchFamily="34" charset="0"/>
              </a:defRPr>
            </a:lvl1pPr>
            <a:lvl2pPr marL="457200" indent="0">
              <a:buNone/>
              <a:defRPr sz="1400">
                <a:latin typeface="Arial" panose="020B0604020202020204" pitchFamily="34" charset="0"/>
                <a:cs typeface="Arial" panose="020B0604020202020204" pitchFamily="34" charset="0"/>
              </a:defRPr>
            </a:lvl2pPr>
            <a:lvl3pPr marL="914400" indent="0">
              <a:buNone/>
              <a:defRPr sz="1400">
                <a:latin typeface="Arial" panose="020B0604020202020204" pitchFamily="34" charset="0"/>
                <a:cs typeface="Arial" panose="020B0604020202020204" pitchFamily="34" charset="0"/>
              </a:defRPr>
            </a:lvl3pPr>
            <a:lvl4pPr marL="1371600" indent="0">
              <a:buNone/>
              <a:defRPr sz="1400">
                <a:latin typeface="Arial" panose="020B0604020202020204" pitchFamily="34" charset="0"/>
                <a:cs typeface="Arial" panose="020B0604020202020204" pitchFamily="34" charset="0"/>
              </a:defRPr>
            </a:lvl4pPr>
            <a:lvl5pPr marL="1828800" indent="0">
              <a:buNone/>
              <a:defRPr sz="1400">
                <a:latin typeface="Arial" panose="020B0604020202020204" pitchFamily="34" charset="0"/>
                <a:cs typeface="Arial" panose="020B0604020202020204" pitchFamily="34" charset="0"/>
              </a:defRPr>
            </a:lvl5pPr>
          </a:lstStyle>
          <a:p>
            <a:pPr lvl="0"/>
            <a:r>
              <a:rPr lang="en-US" dirty="0" smtClean="0"/>
              <a:t>TEXT</a:t>
            </a:r>
          </a:p>
        </p:txBody>
      </p:sp>
      <p:sp>
        <p:nvSpPr>
          <p:cNvPr id="8" name="Content Placeholder 2"/>
          <p:cNvSpPr>
            <a:spLocks noGrp="1"/>
          </p:cNvSpPr>
          <p:nvPr>
            <p:ph sz="quarter" idx="14" hasCustomPrompt="1"/>
          </p:nvPr>
        </p:nvSpPr>
        <p:spPr>
          <a:xfrm>
            <a:off x="5168378" y="1470025"/>
            <a:ext cx="4091188" cy="487361"/>
          </a:xfrm>
          <a:prstGeom prst="rect">
            <a:avLst/>
          </a:prstGeom>
        </p:spPr>
        <p:txBody>
          <a:bodyPr lIns="19431" tIns="0" bIns="153733"/>
          <a:lstStyle>
            <a:lvl1pPr marL="0" indent="0">
              <a:buNone/>
              <a:defRPr sz="1400" b="1">
                <a:solidFill>
                  <a:srgbClr val="FF0000"/>
                </a:solidFill>
                <a:latin typeface="Arial" panose="020B0604020202020204" pitchFamily="34" charset="0"/>
                <a:cs typeface="Arial" panose="020B0604020202020204" pitchFamily="34" charset="0"/>
              </a:defRPr>
            </a:lvl1pPr>
            <a:lvl2pPr marL="457200" indent="0">
              <a:buNone/>
              <a:defRPr sz="1400">
                <a:latin typeface="Arial" panose="020B0604020202020204" pitchFamily="34" charset="0"/>
                <a:cs typeface="Arial" panose="020B0604020202020204" pitchFamily="34" charset="0"/>
              </a:defRPr>
            </a:lvl2pPr>
            <a:lvl3pPr marL="914400" indent="0">
              <a:buNone/>
              <a:defRPr sz="1400">
                <a:latin typeface="Arial" panose="020B0604020202020204" pitchFamily="34" charset="0"/>
                <a:cs typeface="Arial" panose="020B0604020202020204" pitchFamily="34" charset="0"/>
              </a:defRPr>
            </a:lvl3pPr>
            <a:lvl4pPr marL="1371600" indent="0">
              <a:buNone/>
              <a:defRPr sz="1400">
                <a:latin typeface="Arial" panose="020B0604020202020204" pitchFamily="34" charset="0"/>
                <a:cs typeface="Arial" panose="020B0604020202020204" pitchFamily="34" charset="0"/>
              </a:defRPr>
            </a:lvl4pPr>
            <a:lvl5pPr marL="1828800" indent="0">
              <a:buNone/>
              <a:defRPr sz="1400">
                <a:latin typeface="Arial" panose="020B0604020202020204" pitchFamily="34" charset="0"/>
                <a:cs typeface="Arial" panose="020B0604020202020204" pitchFamily="34" charset="0"/>
              </a:defRPr>
            </a:lvl5pPr>
          </a:lstStyle>
          <a:p>
            <a:pPr lvl="0"/>
            <a:r>
              <a:rPr lang="en-US" dirty="0" smtClean="0"/>
              <a:t>TEXT</a:t>
            </a:r>
          </a:p>
        </p:txBody>
      </p:sp>
      <p:sp>
        <p:nvSpPr>
          <p:cNvPr id="9" name="Slide Number Placeholder 3"/>
          <p:cNvSpPr txBox="1">
            <a:spLocks/>
          </p:cNvSpPr>
          <p:nvPr userDrawn="1"/>
        </p:nvSpPr>
        <p:spPr>
          <a:xfrm>
            <a:off x="8557883" y="99785"/>
            <a:ext cx="913599" cy="221441"/>
          </a:xfrm>
          <a:prstGeom prst="rect">
            <a:avLst/>
          </a:prstGeom>
        </p:spPr>
        <p:txBody>
          <a:bodyPr/>
          <a:lstStyle>
            <a:defPPr>
              <a:defRPr lang="en-US"/>
            </a:defPPr>
            <a:lvl1pPr algn="l" rtl="0" eaLnBrk="0" fontAlgn="base" hangingPunct="0">
              <a:spcBef>
                <a:spcPct val="0"/>
              </a:spcBef>
              <a:spcAft>
                <a:spcPct val="0"/>
              </a:spcAft>
              <a:defRPr sz="2400" kern="1200">
                <a:solidFill>
                  <a:schemeClr val="tx1"/>
                </a:solidFill>
                <a:latin typeface="Arial" charset="0"/>
                <a:ea typeface="MS PGothic" pitchFamily="34" charset="-128"/>
                <a:cs typeface="+mn-cs"/>
              </a:defRPr>
            </a:lvl1pPr>
            <a:lvl2pPr marL="457200" algn="l" rtl="0" eaLnBrk="0" fontAlgn="base" hangingPunct="0">
              <a:spcBef>
                <a:spcPct val="0"/>
              </a:spcBef>
              <a:spcAft>
                <a:spcPct val="0"/>
              </a:spcAft>
              <a:defRPr sz="2400" kern="1200">
                <a:solidFill>
                  <a:schemeClr val="tx1"/>
                </a:solidFill>
                <a:latin typeface="Arial" charset="0"/>
                <a:ea typeface="MS PGothic" pitchFamily="34" charset="-128"/>
                <a:cs typeface="+mn-cs"/>
              </a:defRPr>
            </a:lvl2pPr>
            <a:lvl3pPr marL="914400" algn="l" rtl="0" eaLnBrk="0" fontAlgn="base" hangingPunct="0">
              <a:spcBef>
                <a:spcPct val="0"/>
              </a:spcBef>
              <a:spcAft>
                <a:spcPct val="0"/>
              </a:spcAft>
              <a:defRPr sz="2400" kern="1200">
                <a:solidFill>
                  <a:schemeClr val="tx1"/>
                </a:solidFill>
                <a:latin typeface="Arial" charset="0"/>
                <a:ea typeface="MS PGothic" pitchFamily="34" charset="-128"/>
                <a:cs typeface="+mn-cs"/>
              </a:defRPr>
            </a:lvl3pPr>
            <a:lvl4pPr marL="1371600" algn="l" rtl="0" eaLnBrk="0" fontAlgn="base" hangingPunct="0">
              <a:spcBef>
                <a:spcPct val="0"/>
              </a:spcBef>
              <a:spcAft>
                <a:spcPct val="0"/>
              </a:spcAft>
              <a:defRPr sz="2400" kern="1200">
                <a:solidFill>
                  <a:schemeClr val="tx1"/>
                </a:solidFill>
                <a:latin typeface="Arial" charset="0"/>
                <a:ea typeface="MS PGothic" pitchFamily="34" charset="-128"/>
                <a:cs typeface="+mn-cs"/>
              </a:defRPr>
            </a:lvl4pPr>
            <a:lvl5pPr marL="1828800" algn="l" rtl="0" eaLnBrk="0" fontAlgn="base" hangingPunct="0">
              <a:spcBef>
                <a:spcPct val="0"/>
              </a:spcBef>
              <a:spcAft>
                <a:spcPct val="0"/>
              </a:spcAft>
              <a:defRPr sz="2400" kern="1200">
                <a:solidFill>
                  <a:schemeClr val="tx1"/>
                </a:solidFill>
                <a:latin typeface="Arial" charset="0"/>
                <a:ea typeface="MS PGothic" pitchFamily="34" charset="-128"/>
                <a:cs typeface="+mn-cs"/>
              </a:defRPr>
            </a:lvl5pPr>
            <a:lvl6pPr marL="2286000" algn="l" defTabSz="914400" rtl="0" eaLnBrk="1" latinLnBrk="0" hangingPunct="1">
              <a:defRPr sz="2400" kern="1200">
                <a:solidFill>
                  <a:schemeClr val="tx1"/>
                </a:solidFill>
                <a:latin typeface="Arial" charset="0"/>
                <a:ea typeface="MS PGothic" pitchFamily="34" charset="-128"/>
                <a:cs typeface="+mn-cs"/>
              </a:defRPr>
            </a:lvl6pPr>
            <a:lvl7pPr marL="2743200" algn="l" defTabSz="914400" rtl="0" eaLnBrk="1" latinLnBrk="0" hangingPunct="1">
              <a:defRPr sz="2400" kern="1200">
                <a:solidFill>
                  <a:schemeClr val="tx1"/>
                </a:solidFill>
                <a:latin typeface="Arial" charset="0"/>
                <a:ea typeface="MS PGothic" pitchFamily="34" charset="-128"/>
                <a:cs typeface="+mn-cs"/>
              </a:defRPr>
            </a:lvl7pPr>
            <a:lvl8pPr marL="3200400" algn="l" defTabSz="914400" rtl="0" eaLnBrk="1" latinLnBrk="0" hangingPunct="1">
              <a:defRPr sz="2400" kern="1200">
                <a:solidFill>
                  <a:schemeClr val="tx1"/>
                </a:solidFill>
                <a:latin typeface="Arial" charset="0"/>
                <a:ea typeface="MS PGothic" pitchFamily="34" charset="-128"/>
                <a:cs typeface="+mn-cs"/>
              </a:defRPr>
            </a:lvl8pPr>
            <a:lvl9pPr marL="3657600" algn="l" defTabSz="914400" rtl="0" eaLnBrk="1" latinLnBrk="0" hangingPunct="1">
              <a:defRPr sz="2400" kern="1200">
                <a:solidFill>
                  <a:schemeClr val="tx1"/>
                </a:solidFill>
                <a:latin typeface="Arial" charset="0"/>
                <a:ea typeface="MS PGothic" pitchFamily="34" charset="-128"/>
                <a:cs typeface="+mn-cs"/>
              </a:defRPr>
            </a:lvl9pPr>
          </a:lstStyle>
          <a:p>
            <a:pPr algn="r">
              <a:lnSpc>
                <a:spcPct val="100000"/>
              </a:lnSpc>
            </a:pPr>
            <a:fld id="{B98CC7B8-F110-4D3A-ACF6-8C19E354A8EE}" type="slidenum">
              <a:rPr lang="es-ES_tradnl" sz="1200" b="1" smtClean="0">
                <a:solidFill>
                  <a:srgbClr val="FF0000"/>
                </a:solidFill>
                <a:latin typeface="Arial"/>
                <a:cs typeface="Arial"/>
              </a:rPr>
              <a:pPr algn="r">
                <a:lnSpc>
                  <a:spcPct val="100000"/>
                </a:lnSpc>
              </a:pPr>
              <a:t>‹#›</a:t>
            </a:fld>
            <a:endParaRPr lang="es-ES_tradnl" sz="1200" b="1" dirty="0">
              <a:solidFill>
                <a:srgbClr val="FF0000"/>
              </a:solidFill>
              <a:latin typeface="Arial"/>
              <a:cs typeface="Arial"/>
            </a:endParaRPr>
          </a:p>
        </p:txBody>
      </p:sp>
      <p:pic>
        <p:nvPicPr>
          <p:cNvPr id="11"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48437" y="888120"/>
            <a:ext cx="8885913" cy="12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Content Placeholder 4"/>
          <p:cNvSpPr>
            <a:spLocks noGrp="1"/>
          </p:cNvSpPr>
          <p:nvPr>
            <p:ph sz="quarter" idx="11" hasCustomPrompt="1"/>
          </p:nvPr>
        </p:nvSpPr>
        <p:spPr>
          <a:xfrm>
            <a:off x="348437" y="452510"/>
            <a:ext cx="8666245" cy="435610"/>
          </a:xfrm>
          <a:prstGeom prst="rect">
            <a:avLst/>
          </a:prstGeom>
        </p:spPr>
        <p:txBody>
          <a:bodyPr lIns="0" tIns="0" rIns="0" bIns="0" anchor="ctr"/>
          <a:lstStyle>
            <a:lvl1pPr marL="0" indent="0">
              <a:spcBef>
                <a:spcPts val="0"/>
              </a:spcBef>
              <a:buNone/>
              <a:defRPr sz="2000" b="1">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smtClean="0"/>
              <a:t>Title (Arial 24pt Bold/Black)</a:t>
            </a:r>
          </a:p>
        </p:txBody>
      </p:sp>
      <p:sp>
        <p:nvSpPr>
          <p:cNvPr id="14" name="Content Placeholder 2"/>
          <p:cNvSpPr>
            <a:spLocks noGrp="1"/>
          </p:cNvSpPr>
          <p:nvPr>
            <p:ph sz="quarter" idx="15" hasCustomPrompt="1"/>
          </p:nvPr>
        </p:nvSpPr>
        <p:spPr>
          <a:xfrm>
            <a:off x="5162550" y="2163204"/>
            <a:ext cx="4091188" cy="3921683"/>
          </a:xfrm>
          <a:prstGeom prst="rect">
            <a:avLst/>
          </a:prstGeom>
        </p:spPr>
        <p:txBody>
          <a:bodyPr lIns="19431"/>
          <a:lstStyle>
            <a:lvl1pPr marL="0" indent="0">
              <a:buNone/>
              <a:defRPr sz="1200">
                <a:latin typeface="Arial" panose="020B0604020202020204" pitchFamily="34" charset="0"/>
                <a:cs typeface="Arial" panose="020B0604020202020204" pitchFamily="34" charset="0"/>
              </a:defRPr>
            </a:lvl1pPr>
            <a:lvl2pPr marL="457200" indent="0">
              <a:buNone/>
              <a:defRPr sz="1400">
                <a:latin typeface="Arial" panose="020B0604020202020204" pitchFamily="34" charset="0"/>
                <a:cs typeface="Arial" panose="020B0604020202020204" pitchFamily="34" charset="0"/>
              </a:defRPr>
            </a:lvl2pPr>
            <a:lvl3pPr marL="914400" indent="0">
              <a:buNone/>
              <a:defRPr sz="1400">
                <a:latin typeface="Arial" panose="020B0604020202020204" pitchFamily="34" charset="0"/>
                <a:cs typeface="Arial" panose="020B0604020202020204" pitchFamily="34" charset="0"/>
              </a:defRPr>
            </a:lvl3pPr>
            <a:lvl4pPr marL="1371600" indent="0">
              <a:buNone/>
              <a:defRPr sz="1400">
                <a:latin typeface="Arial" panose="020B0604020202020204" pitchFamily="34" charset="0"/>
                <a:cs typeface="Arial" panose="020B0604020202020204" pitchFamily="34" charset="0"/>
              </a:defRPr>
            </a:lvl4pPr>
            <a:lvl5pPr marL="1828800" indent="0">
              <a:buNone/>
              <a:defRPr sz="1400">
                <a:latin typeface="Arial" panose="020B0604020202020204" pitchFamily="34" charset="0"/>
                <a:cs typeface="Arial" panose="020B0604020202020204" pitchFamily="34" charset="0"/>
              </a:defRPr>
            </a:lvl5pPr>
          </a:lstStyle>
          <a:p>
            <a:pPr lvl="0"/>
            <a:r>
              <a:rPr lang="en-US" dirty="0" smtClean="0"/>
              <a:t>Text</a:t>
            </a:r>
          </a:p>
        </p:txBody>
      </p:sp>
    </p:spTree>
    <p:extLst>
      <p:ext uri="{BB962C8B-B14F-4D97-AF65-F5344CB8AC3E}">
        <p14:creationId xmlns:p14="http://schemas.microsoft.com/office/powerpoint/2010/main" val="3157768584"/>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4" name="Content Placeholder 2"/>
          <p:cNvSpPr>
            <a:spLocks noGrp="1"/>
          </p:cNvSpPr>
          <p:nvPr>
            <p:ph sz="quarter" idx="10" hasCustomPrompt="1"/>
          </p:nvPr>
        </p:nvSpPr>
        <p:spPr>
          <a:xfrm>
            <a:off x="6785970" y="1457159"/>
            <a:ext cx="2391695" cy="4614865"/>
          </a:xfrm>
          <a:prstGeom prst="rect">
            <a:avLst/>
          </a:prstGeom>
        </p:spPr>
        <p:txBody>
          <a:bodyPr lIns="19431"/>
          <a:lstStyle>
            <a:lvl1pPr marL="0" indent="0">
              <a:buNone/>
              <a:defRPr sz="1400">
                <a:latin typeface="Arial" panose="020B0604020202020204" pitchFamily="34" charset="0"/>
                <a:cs typeface="Arial" panose="020B0604020202020204" pitchFamily="34" charset="0"/>
              </a:defRPr>
            </a:lvl1pPr>
            <a:lvl2pPr marL="457200" indent="0">
              <a:buNone/>
              <a:defRPr sz="1400">
                <a:latin typeface="Arial" panose="020B0604020202020204" pitchFamily="34" charset="0"/>
                <a:cs typeface="Arial" panose="020B0604020202020204" pitchFamily="34" charset="0"/>
              </a:defRPr>
            </a:lvl2pPr>
            <a:lvl3pPr marL="914400" indent="0">
              <a:buNone/>
              <a:defRPr sz="1400">
                <a:latin typeface="Arial" panose="020B0604020202020204" pitchFamily="34" charset="0"/>
                <a:cs typeface="Arial" panose="020B0604020202020204" pitchFamily="34" charset="0"/>
              </a:defRPr>
            </a:lvl3pPr>
            <a:lvl4pPr marL="1371600" indent="0">
              <a:buNone/>
              <a:defRPr sz="1400">
                <a:latin typeface="Arial" panose="020B0604020202020204" pitchFamily="34" charset="0"/>
                <a:cs typeface="Arial" panose="020B0604020202020204" pitchFamily="34" charset="0"/>
              </a:defRPr>
            </a:lvl4pPr>
            <a:lvl5pPr marL="1828800" indent="0">
              <a:buNone/>
              <a:defRPr sz="1400">
                <a:latin typeface="Arial" panose="020B0604020202020204" pitchFamily="34" charset="0"/>
                <a:cs typeface="Arial" panose="020B0604020202020204" pitchFamily="34" charset="0"/>
              </a:defRPr>
            </a:lvl5pPr>
          </a:lstStyle>
          <a:p>
            <a:pPr lvl="0"/>
            <a:r>
              <a:rPr lang="en-US" dirty="0" smtClean="0"/>
              <a:t>Text </a:t>
            </a:r>
          </a:p>
        </p:txBody>
      </p:sp>
      <p:sp>
        <p:nvSpPr>
          <p:cNvPr id="6" name="Content Placeholder 2"/>
          <p:cNvSpPr>
            <a:spLocks noGrp="1"/>
          </p:cNvSpPr>
          <p:nvPr>
            <p:ph sz="quarter" idx="12" hasCustomPrompt="1"/>
          </p:nvPr>
        </p:nvSpPr>
        <p:spPr>
          <a:xfrm>
            <a:off x="348435" y="1457159"/>
            <a:ext cx="5837361" cy="4614865"/>
          </a:xfrm>
          <a:prstGeom prst="rect">
            <a:avLst/>
          </a:prstGeom>
        </p:spPr>
        <p:txBody>
          <a:bodyPr lIns="19431"/>
          <a:lstStyle>
            <a:lvl1pPr marL="0" indent="0">
              <a:buNone/>
              <a:defRPr sz="1400">
                <a:latin typeface="Arial" panose="020B0604020202020204" pitchFamily="34" charset="0"/>
                <a:cs typeface="Arial" panose="020B0604020202020204" pitchFamily="34" charset="0"/>
              </a:defRPr>
            </a:lvl1pPr>
            <a:lvl2pPr marL="457200" indent="0">
              <a:buNone/>
              <a:defRPr sz="1400">
                <a:latin typeface="Arial" panose="020B0604020202020204" pitchFamily="34" charset="0"/>
                <a:cs typeface="Arial" panose="020B0604020202020204" pitchFamily="34" charset="0"/>
              </a:defRPr>
            </a:lvl2pPr>
            <a:lvl3pPr marL="914400" indent="0">
              <a:buNone/>
              <a:defRPr sz="1400">
                <a:latin typeface="Arial" panose="020B0604020202020204" pitchFamily="34" charset="0"/>
                <a:cs typeface="Arial" panose="020B0604020202020204" pitchFamily="34" charset="0"/>
              </a:defRPr>
            </a:lvl3pPr>
            <a:lvl4pPr marL="1371600" indent="0">
              <a:buNone/>
              <a:defRPr sz="1400">
                <a:latin typeface="Arial" panose="020B0604020202020204" pitchFamily="34" charset="0"/>
                <a:cs typeface="Arial" panose="020B0604020202020204" pitchFamily="34" charset="0"/>
              </a:defRPr>
            </a:lvl4pPr>
            <a:lvl5pPr marL="1828800" indent="0">
              <a:buNone/>
              <a:defRPr sz="1400">
                <a:latin typeface="Arial" panose="020B0604020202020204" pitchFamily="34" charset="0"/>
                <a:cs typeface="Arial" panose="020B0604020202020204" pitchFamily="34" charset="0"/>
              </a:defRPr>
            </a:lvl5pPr>
          </a:lstStyle>
          <a:p>
            <a:pPr lvl="0"/>
            <a:r>
              <a:rPr lang="en-US" dirty="0" smtClean="0"/>
              <a:t>Text </a:t>
            </a:r>
          </a:p>
        </p:txBody>
      </p:sp>
      <p:sp>
        <p:nvSpPr>
          <p:cNvPr id="7" name="Slide Number Placeholder 3"/>
          <p:cNvSpPr txBox="1">
            <a:spLocks/>
          </p:cNvSpPr>
          <p:nvPr userDrawn="1"/>
        </p:nvSpPr>
        <p:spPr>
          <a:xfrm>
            <a:off x="8557883" y="99785"/>
            <a:ext cx="913599" cy="221441"/>
          </a:xfrm>
          <a:prstGeom prst="rect">
            <a:avLst/>
          </a:prstGeom>
        </p:spPr>
        <p:txBody>
          <a:bodyPr/>
          <a:lstStyle>
            <a:defPPr>
              <a:defRPr lang="en-US"/>
            </a:defPPr>
            <a:lvl1pPr algn="l" rtl="0" eaLnBrk="0" fontAlgn="base" hangingPunct="0">
              <a:spcBef>
                <a:spcPct val="0"/>
              </a:spcBef>
              <a:spcAft>
                <a:spcPct val="0"/>
              </a:spcAft>
              <a:defRPr sz="2400" kern="1200">
                <a:solidFill>
                  <a:schemeClr val="tx1"/>
                </a:solidFill>
                <a:latin typeface="Arial" charset="0"/>
                <a:ea typeface="MS PGothic" pitchFamily="34" charset="-128"/>
                <a:cs typeface="+mn-cs"/>
              </a:defRPr>
            </a:lvl1pPr>
            <a:lvl2pPr marL="457200" algn="l" rtl="0" eaLnBrk="0" fontAlgn="base" hangingPunct="0">
              <a:spcBef>
                <a:spcPct val="0"/>
              </a:spcBef>
              <a:spcAft>
                <a:spcPct val="0"/>
              </a:spcAft>
              <a:defRPr sz="2400" kern="1200">
                <a:solidFill>
                  <a:schemeClr val="tx1"/>
                </a:solidFill>
                <a:latin typeface="Arial" charset="0"/>
                <a:ea typeface="MS PGothic" pitchFamily="34" charset="-128"/>
                <a:cs typeface="+mn-cs"/>
              </a:defRPr>
            </a:lvl2pPr>
            <a:lvl3pPr marL="914400" algn="l" rtl="0" eaLnBrk="0" fontAlgn="base" hangingPunct="0">
              <a:spcBef>
                <a:spcPct val="0"/>
              </a:spcBef>
              <a:spcAft>
                <a:spcPct val="0"/>
              </a:spcAft>
              <a:defRPr sz="2400" kern="1200">
                <a:solidFill>
                  <a:schemeClr val="tx1"/>
                </a:solidFill>
                <a:latin typeface="Arial" charset="0"/>
                <a:ea typeface="MS PGothic" pitchFamily="34" charset="-128"/>
                <a:cs typeface="+mn-cs"/>
              </a:defRPr>
            </a:lvl3pPr>
            <a:lvl4pPr marL="1371600" algn="l" rtl="0" eaLnBrk="0" fontAlgn="base" hangingPunct="0">
              <a:spcBef>
                <a:spcPct val="0"/>
              </a:spcBef>
              <a:spcAft>
                <a:spcPct val="0"/>
              </a:spcAft>
              <a:defRPr sz="2400" kern="1200">
                <a:solidFill>
                  <a:schemeClr val="tx1"/>
                </a:solidFill>
                <a:latin typeface="Arial" charset="0"/>
                <a:ea typeface="MS PGothic" pitchFamily="34" charset="-128"/>
                <a:cs typeface="+mn-cs"/>
              </a:defRPr>
            </a:lvl4pPr>
            <a:lvl5pPr marL="1828800" algn="l" rtl="0" eaLnBrk="0" fontAlgn="base" hangingPunct="0">
              <a:spcBef>
                <a:spcPct val="0"/>
              </a:spcBef>
              <a:spcAft>
                <a:spcPct val="0"/>
              </a:spcAft>
              <a:defRPr sz="2400" kern="1200">
                <a:solidFill>
                  <a:schemeClr val="tx1"/>
                </a:solidFill>
                <a:latin typeface="Arial" charset="0"/>
                <a:ea typeface="MS PGothic" pitchFamily="34" charset="-128"/>
                <a:cs typeface="+mn-cs"/>
              </a:defRPr>
            </a:lvl5pPr>
            <a:lvl6pPr marL="2286000" algn="l" defTabSz="914400" rtl="0" eaLnBrk="1" latinLnBrk="0" hangingPunct="1">
              <a:defRPr sz="2400" kern="1200">
                <a:solidFill>
                  <a:schemeClr val="tx1"/>
                </a:solidFill>
                <a:latin typeface="Arial" charset="0"/>
                <a:ea typeface="MS PGothic" pitchFamily="34" charset="-128"/>
                <a:cs typeface="+mn-cs"/>
              </a:defRPr>
            </a:lvl6pPr>
            <a:lvl7pPr marL="2743200" algn="l" defTabSz="914400" rtl="0" eaLnBrk="1" latinLnBrk="0" hangingPunct="1">
              <a:defRPr sz="2400" kern="1200">
                <a:solidFill>
                  <a:schemeClr val="tx1"/>
                </a:solidFill>
                <a:latin typeface="Arial" charset="0"/>
                <a:ea typeface="MS PGothic" pitchFamily="34" charset="-128"/>
                <a:cs typeface="+mn-cs"/>
              </a:defRPr>
            </a:lvl7pPr>
            <a:lvl8pPr marL="3200400" algn="l" defTabSz="914400" rtl="0" eaLnBrk="1" latinLnBrk="0" hangingPunct="1">
              <a:defRPr sz="2400" kern="1200">
                <a:solidFill>
                  <a:schemeClr val="tx1"/>
                </a:solidFill>
                <a:latin typeface="Arial" charset="0"/>
                <a:ea typeface="MS PGothic" pitchFamily="34" charset="-128"/>
                <a:cs typeface="+mn-cs"/>
              </a:defRPr>
            </a:lvl8pPr>
            <a:lvl9pPr marL="3657600" algn="l" defTabSz="914400" rtl="0" eaLnBrk="1" latinLnBrk="0" hangingPunct="1">
              <a:defRPr sz="2400" kern="1200">
                <a:solidFill>
                  <a:schemeClr val="tx1"/>
                </a:solidFill>
                <a:latin typeface="Arial" charset="0"/>
                <a:ea typeface="MS PGothic" pitchFamily="34" charset="-128"/>
                <a:cs typeface="+mn-cs"/>
              </a:defRPr>
            </a:lvl9pPr>
          </a:lstStyle>
          <a:p>
            <a:pPr algn="r">
              <a:lnSpc>
                <a:spcPct val="100000"/>
              </a:lnSpc>
            </a:pPr>
            <a:fld id="{B98CC7B8-F110-4D3A-ACF6-8C19E354A8EE}" type="slidenum">
              <a:rPr lang="es-ES_tradnl" sz="1200" b="1" smtClean="0">
                <a:solidFill>
                  <a:srgbClr val="FF0000"/>
                </a:solidFill>
                <a:latin typeface="Arial"/>
                <a:cs typeface="Arial"/>
              </a:rPr>
              <a:pPr algn="r">
                <a:lnSpc>
                  <a:spcPct val="100000"/>
                </a:lnSpc>
              </a:pPr>
              <a:t>‹#›</a:t>
            </a:fld>
            <a:endParaRPr lang="es-ES_tradnl" sz="1200" b="1" dirty="0">
              <a:solidFill>
                <a:srgbClr val="FF0000"/>
              </a:solidFill>
              <a:latin typeface="Arial"/>
              <a:cs typeface="Arial"/>
            </a:endParaRPr>
          </a:p>
        </p:txBody>
      </p:sp>
      <p:pic>
        <p:nvPicPr>
          <p:cNvPr id="10"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48437" y="888120"/>
            <a:ext cx="8885913" cy="12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Content Placeholder 4"/>
          <p:cNvSpPr>
            <a:spLocks noGrp="1"/>
          </p:cNvSpPr>
          <p:nvPr>
            <p:ph sz="quarter" idx="11" hasCustomPrompt="1"/>
          </p:nvPr>
        </p:nvSpPr>
        <p:spPr>
          <a:xfrm>
            <a:off x="348437" y="452510"/>
            <a:ext cx="8666245" cy="435610"/>
          </a:xfrm>
          <a:prstGeom prst="rect">
            <a:avLst/>
          </a:prstGeom>
        </p:spPr>
        <p:txBody>
          <a:bodyPr lIns="0" tIns="0" rIns="0" bIns="0" anchor="ctr"/>
          <a:lstStyle>
            <a:lvl1pPr marL="0" indent="0">
              <a:spcBef>
                <a:spcPts val="0"/>
              </a:spcBef>
              <a:buNone/>
              <a:defRPr sz="2000" b="1">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smtClean="0"/>
              <a:t>Title (Arial 24pt Bold/Black)</a:t>
            </a:r>
          </a:p>
        </p:txBody>
      </p:sp>
    </p:spTree>
    <p:extLst>
      <p:ext uri="{BB962C8B-B14F-4D97-AF65-F5344CB8AC3E}">
        <p14:creationId xmlns:p14="http://schemas.microsoft.com/office/powerpoint/2010/main" val="1360059707"/>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4" name="Line 19"/>
          <p:cNvSpPr>
            <a:spLocks noChangeShapeType="1"/>
          </p:cNvSpPr>
          <p:nvPr userDrawn="1"/>
        </p:nvSpPr>
        <p:spPr bwMode="auto">
          <a:xfrm>
            <a:off x="348435" y="3804460"/>
            <a:ext cx="1791588" cy="0"/>
          </a:xfrm>
          <a:prstGeom prst="line">
            <a:avLst/>
          </a:prstGeom>
          <a:noFill/>
          <a:ln w="12700" cmpd="sng">
            <a:solidFill>
              <a:schemeClr val="accent2"/>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algn="l" eaLnBrk="0" fontAlgn="auto" hangingPunct="0">
              <a:lnSpc>
                <a:spcPct val="100000"/>
              </a:lnSpc>
              <a:spcBef>
                <a:spcPts val="0"/>
              </a:spcBef>
              <a:spcAft>
                <a:spcPts val="0"/>
              </a:spcAft>
              <a:defRPr/>
            </a:pPr>
            <a:endParaRPr lang="es-ES" sz="2400" dirty="0">
              <a:ln w="9525" cmpd="sng">
                <a:solidFill>
                  <a:srgbClr val="000000"/>
                </a:solidFill>
              </a:ln>
              <a:solidFill>
                <a:srgbClr val="DB0B11"/>
              </a:solidFill>
              <a:effectLst>
                <a:outerShdw blurRad="38100" dist="38100" dir="2700000" algn="tl">
                  <a:srgbClr val="000000">
                    <a:alpha val="43137"/>
                  </a:srgbClr>
                </a:outerShdw>
              </a:effectLst>
              <a:latin typeface="Calibri" panose="020F0502020204030204" pitchFamily="34" charset="0"/>
              <a:ea typeface="MS PGothic" pitchFamily="34" charset="-128"/>
            </a:endParaRPr>
          </a:p>
        </p:txBody>
      </p:sp>
      <p:sp>
        <p:nvSpPr>
          <p:cNvPr id="5" name="Text Placeholder 9"/>
          <p:cNvSpPr>
            <a:spLocks noGrp="1"/>
          </p:cNvSpPr>
          <p:nvPr>
            <p:ph type="body" sz="quarter" idx="10" hasCustomPrompt="1"/>
          </p:nvPr>
        </p:nvSpPr>
        <p:spPr>
          <a:xfrm>
            <a:off x="348437" y="2897188"/>
            <a:ext cx="8549149" cy="907272"/>
          </a:xfrm>
          <a:prstGeom prst="rect">
            <a:avLst/>
          </a:prstGeom>
        </p:spPr>
        <p:txBody>
          <a:bodyPr lIns="0" rIns="163449"/>
          <a:lstStyle>
            <a:lvl1pPr marL="0" marR="0" indent="0" algn="l" defTabSz="457200" rtl="0" eaLnBrk="1" fontAlgn="auto" latinLnBrk="0" hangingPunct="1">
              <a:lnSpc>
                <a:spcPct val="100000"/>
              </a:lnSpc>
              <a:spcBef>
                <a:spcPct val="20000"/>
              </a:spcBef>
              <a:spcAft>
                <a:spcPts val="0"/>
              </a:spcAft>
              <a:buClrTx/>
              <a:buSzTx/>
              <a:buFont typeface="Arial"/>
              <a:buNone/>
              <a:tabLst/>
              <a:defRPr sz="2400" b="0">
                <a:solidFill>
                  <a:schemeClr val="tx1"/>
                </a:solidFill>
                <a:latin typeface="Arial" panose="020B0604020202020204" pitchFamily="34" charset="0"/>
                <a:cs typeface="Arial" panose="020B0604020202020204" pitchFamily="34" charset="0"/>
              </a:defRPr>
            </a:lvl1pPr>
          </a:lstStyle>
          <a:p>
            <a:pPr lvl="0"/>
            <a:r>
              <a:rPr lang="en-GB" dirty="0" smtClean="0"/>
              <a:t>Appendix #</a:t>
            </a:r>
          </a:p>
        </p:txBody>
      </p:sp>
    </p:spTree>
    <p:extLst>
      <p:ext uri="{BB962C8B-B14F-4D97-AF65-F5344CB8AC3E}">
        <p14:creationId xmlns:p14="http://schemas.microsoft.com/office/powerpoint/2010/main" val="3922657136"/>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3_Basic Body Slide">
    <p:spTree>
      <p:nvGrpSpPr>
        <p:cNvPr id="1" name=""/>
        <p:cNvGrpSpPr/>
        <p:nvPr/>
      </p:nvGrpSpPr>
      <p:grpSpPr>
        <a:xfrm>
          <a:off x="0" y="0"/>
          <a:ext cx="0" cy="0"/>
          <a:chOff x="0" y="0"/>
          <a:chExt cx="0" cy="0"/>
        </a:xfrm>
      </p:grpSpPr>
      <p:cxnSp>
        <p:nvCxnSpPr>
          <p:cNvPr id="8" name="Straight Connector 7"/>
          <p:cNvCxnSpPr/>
          <p:nvPr userDrawn="1"/>
        </p:nvCxnSpPr>
        <p:spPr>
          <a:xfrm>
            <a:off x="348435" y="-2514783"/>
            <a:ext cx="8894248" cy="0"/>
          </a:xfrm>
          <a:prstGeom prst="line">
            <a:avLst/>
          </a:prstGeom>
          <a:ln w="12700" cmpd="sng">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9" name="Slide Number Placeholder 3"/>
          <p:cNvSpPr txBox="1">
            <a:spLocks/>
          </p:cNvSpPr>
          <p:nvPr userDrawn="1"/>
        </p:nvSpPr>
        <p:spPr>
          <a:xfrm>
            <a:off x="8557881" y="99784"/>
            <a:ext cx="913599" cy="221441"/>
          </a:xfrm>
          <a:prstGeom prst="rect">
            <a:avLst/>
          </a:prstGeom>
        </p:spPr>
        <p:txBody>
          <a:bodyPr/>
          <a:lstStyle>
            <a:defPPr>
              <a:defRPr lang="en-US"/>
            </a:defPPr>
            <a:lvl1pPr algn="l" rtl="0" eaLnBrk="0" fontAlgn="base" hangingPunct="0">
              <a:spcBef>
                <a:spcPct val="0"/>
              </a:spcBef>
              <a:spcAft>
                <a:spcPct val="0"/>
              </a:spcAft>
              <a:defRPr sz="2400" kern="1200">
                <a:solidFill>
                  <a:schemeClr val="tx1"/>
                </a:solidFill>
                <a:latin typeface="Arial" charset="0"/>
                <a:ea typeface="MS PGothic" pitchFamily="34" charset="-128"/>
                <a:cs typeface="+mn-cs"/>
              </a:defRPr>
            </a:lvl1pPr>
            <a:lvl2pPr marL="457200" algn="l" rtl="0" eaLnBrk="0" fontAlgn="base" hangingPunct="0">
              <a:spcBef>
                <a:spcPct val="0"/>
              </a:spcBef>
              <a:spcAft>
                <a:spcPct val="0"/>
              </a:spcAft>
              <a:defRPr sz="2400" kern="1200">
                <a:solidFill>
                  <a:schemeClr val="tx1"/>
                </a:solidFill>
                <a:latin typeface="Arial" charset="0"/>
                <a:ea typeface="MS PGothic" pitchFamily="34" charset="-128"/>
                <a:cs typeface="+mn-cs"/>
              </a:defRPr>
            </a:lvl2pPr>
            <a:lvl3pPr marL="914400" algn="l" rtl="0" eaLnBrk="0" fontAlgn="base" hangingPunct="0">
              <a:spcBef>
                <a:spcPct val="0"/>
              </a:spcBef>
              <a:spcAft>
                <a:spcPct val="0"/>
              </a:spcAft>
              <a:defRPr sz="2400" kern="1200">
                <a:solidFill>
                  <a:schemeClr val="tx1"/>
                </a:solidFill>
                <a:latin typeface="Arial" charset="0"/>
                <a:ea typeface="MS PGothic" pitchFamily="34" charset="-128"/>
                <a:cs typeface="+mn-cs"/>
              </a:defRPr>
            </a:lvl3pPr>
            <a:lvl4pPr marL="1371600" algn="l" rtl="0" eaLnBrk="0" fontAlgn="base" hangingPunct="0">
              <a:spcBef>
                <a:spcPct val="0"/>
              </a:spcBef>
              <a:spcAft>
                <a:spcPct val="0"/>
              </a:spcAft>
              <a:defRPr sz="2400" kern="1200">
                <a:solidFill>
                  <a:schemeClr val="tx1"/>
                </a:solidFill>
                <a:latin typeface="Arial" charset="0"/>
                <a:ea typeface="MS PGothic" pitchFamily="34" charset="-128"/>
                <a:cs typeface="+mn-cs"/>
              </a:defRPr>
            </a:lvl4pPr>
            <a:lvl5pPr marL="1828800" algn="l" rtl="0" eaLnBrk="0" fontAlgn="base" hangingPunct="0">
              <a:spcBef>
                <a:spcPct val="0"/>
              </a:spcBef>
              <a:spcAft>
                <a:spcPct val="0"/>
              </a:spcAft>
              <a:defRPr sz="2400" kern="1200">
                <a:solidFill>
                  <a:schemeClr val="tx1"/>
                </a:solidFill>
                <a:latin typeface="Arial" charset="0"/>
                <a:ea typeface="MS PGothic" pitchFamily="34" charset="-128"/>
                <a:cs typeface="+mn-cs"/>
              </a:defRPr>
            </a:lvl5pPr>
            <a:lvl6pPr marL="2286000" algn="l" defTabSz="914400" rtl="0" eaLnBrk="1" latinLnBrk="0" hangingPunct="1">
              <a:defRPr sz="2400" kern="1200">
                <a:solidFill>
                  <a:schemeClr val="tx1"/>
                </a:solidFill>
                <a:latin typeface="Arial" charset="0"/>
                <a:ea typeface="MS PGothic" pitchFamily="34" charset="-128"/>
                <a:cs typeface="+mn-cs"/>
              </a:defRPr>
            </a:lvl6pPr>
            <a:lvl7pPr marL="2743200" algn="l" defTabSz="914400" rtl="0" eaLnBrk="1" latinLnBrk="0" hangingPunct="1">
              <a:defRPr sz="2400" kern="1200">
                <a:solidFill>
                  <a:schemeClr val="tx1"/>
                </a:solidFill>
                <a:latin typeface="Arial" charset="0"/>
                <a:ea typeface="MS PGothic" pitchFamily="34" charset="-128"/>
                <a:cs typeface="+mn-cs"/>
              </a:defRPr>
            </a:lvl7pPr>
            <a:lvl8pPr marL="3200400" algn="l" defTabSz="914400" rtl="0" eaLnBrk="1" latinLnBrk="0" hangingPunct="1">
              <a:defRPr sz="2400" kern="1200">
                <a:solidFill>
                  <a:schemeClr val="tx1"/>
                </a:solidFill>
                <a:latin typeface="Arial" charset="0"/>
                <a:ea typeface="MS PGothic" pitchFamily="34" charset="-128"/>
                <a:cs typeface="+mn-cs"/>
              </a:defRPr>
            </a:lvl8pPr>
            <a:lvl9pPr marL="3657600" algn="l" defTabSz="914400" rtl="0" eaLnBrk="1" latinLnBrk="0" hangingPunct="1">
              <a:defRPr sz="2400" kern="1200">
                <a:solidFill>
                  <a:schemeClr val="tx1"/>
                </a:solidFill>
                <a:latin typeface="Arial" charset="0"/>
                <a:ea typeface="MS PGothic" pitchFamily="34" charset="-128"/>
                <a:cs typeface="+mn-cs"/>
              </a:defRPr>
            </a:lvl9pPr>
          </a:lstStyle>
          <a:p>
            <a:pPr algn="r"/>
            <a:fld id="{B98CC7B8-F110-4D3A-ACF6-8C19E354A8EE}" type="slidenum">
              <a:rPr lang="es-ES_tradnl" sz="1200" b="1" smtClean="0">
                <a:solidFill>
                  <a:srgbClr val="FF0000"/>
                </a:solidFill>
                <a:latin typeface="Arial"/>
                <a:cs typeface="Arial"/>
              </a:rPr>
              <a:pPr algn="r"/>
              <a:t>‹#›</a:t>
            </a:fld>
            <a:endParaRPr lang="es-ES_tradnl" sz="1200" b="1" dirty="0">
              <a:solidFill>
                <a:srgbClr val="FF0000"/>
              </a:solidFill>
              <a:latin typeface="Arial"/>
              <a:cs typeface="Arial"/>
            </a:endParaRPr>
          </a:p>
        </p:txBody>
      </p:sp>
      <p:pic>
        <p:nvPicPr>
          <p:cNvPr id="6146"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48435" y="646792"/>
            <a:ext cx="8885913" cy="12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87072880"/>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2_Basic Body Slide">
    <p:spTree>
      <p:nvGrpSpPr>
        <p:cNvPr id="1" name=""/>
        <p:cNvGrpSpPr/>
        <p:nvPr/>
      </p:nvGrpSpPr>
      <p:grpSpPr>
        <a:xfrm>
          <a:off x="0" y="0"/>
          <a:ext cx="0" cy="0"/>
          <a:chOff x="0" y="0"/>
          <a:chExt cx="0" cy="0"/>
        </a:xfrm>
      </p:grpSpPr>
      <p:cxnSp>
        <p:nvCxnSpPr>
          <p:cNvPr id="8" name="Straight Connector 7"/>
          <p:cNvCxnSpPr/>
          <p:nvPr userDrawn="1"/>
        </p:nvCxnSpPr>
        <p:spPr>
          <a:xfrm>
            <a:off x="348435" y="-2514783"/>
            <a:ext cx="8894248" cy="0"/>
          </a:xfrm>
          <a:prstGeom prst="line">
            <a:avLst/>
          </a:prstGeom>
          <a:ln w="12700" cmpd="sng">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9" name="Slide Number Placeholder 3"/>
          <p:cNvSpPr txBox="1">
            <a:spLocks/>
          </p:cNvSpPr>
          <p:nvPr userDrawn="1"/>
        </p:nvSpPr>
        <p:spPr>
          <a:xfrm>
            <a:off x="8557881" y="99784"/>
            <a:ext cx="913599" cy="221441"/>
          </a:xfrm>
          <a:prstGeom prst="rect">
            <a:avLst/>
          </a:prstGeom>
        </p:spPr>
        <p:txBody>
          <a:bodyPr/>
          <a:lstStyle>
            <a:defPPr>
              <a:defRPr lang="en-US"/>
            </a:defPPr>
            <a:lvl1pPr algn="l" rtl="0" eaLnBrk="0" fontAlgn="base" hangingPunct="0">
              <a:spcBef>
                <a:spcPct val="0"/>
              </a:spcBef>
              <a:spcAft>
                <a:spcPct val="0"/>
              </a:spcAft>
              <a:defRPr sz="2400" kern="1200">
                <a:solidFill>
                  <a:schemeClr val="tx1"/>
                </a:solidFill>
                <a:latin typeface="Arial" charset="0"/>
                <a:ea typeface="MS PGothic" pitchFamily="34" charset="-128"/>
                <a:cs typeface="+mn-cs"/>
              </a:defRPr>
            </a:lvl1pPr>
            <a:lvl2pPr marL="457200" algn="l" rtl="0" eaLnBrk="0" fontAlgn="base" hangingPunct="0">
              <a:spcBef>
                <a:spcPct val="0"/>
              </a:spcBef>
              <a:spcAft>
                <a:spcPct val="0"/>
              </a:spcAft>
              <a:defRPr sz="2400" kern="1200">
                <a:solidFill>
                  <a:schemeClr val="tx1"/>
                </a:solidFill>
                <a:latin typeface="Arial" charset="0"/>
                <a:ea typeface="MS PGothic" pitchFamily="34" charset="-128"/>
                <a:cs typeface="+mn-cs"/>
              </a:defRPr>
            </a:lvl2pPr>
            <a:lvl3pPr marL="914400" algn="l" rtl="0" eaLnBrk="0" fontAlgn="base" hangingPunct="0">
              <a:spcBef>
                <a:spcPct val="0"/>
              </a:spcBef>
              <a:spcAft>
                <a:spcPct val="0"/>
              </a:spcAft>
              <a:defRPr sz="2400" kern="1200">
                <a:solidFill>
                  <a:schemeClr val="tx1"/>
                </a:solidFill>
                <a:latin typeface="Arial" charset="0"/>
                <a:ea typeface="MS PGothic" pitchFamily="34" charset="-128"/>
                <a:cs typeface="+mn-cs"/>
              </a:defRPr>
            </a:lvl3pPr>
            <a:lvl4pPr marL="1371600" algn="l" rtl="0" eaLnBrk="0" fontAlgn="base" hangingPunct="0">
              <a:spcBef>
                <a:spcPct val="0"/>
              </a:spcBef>
              <a:spcAft>
                <a:spcPct val="0"/>
              </a:spcAft>
              <a:defRPr sz="2400" kern="1200">
                <a:solidFill>
                  <a:schemeClr val="tx1"/>
                </a:solidFill>
                <a:latin typeface="Arial" charset="0"/>
                <a:ea typeface="MS PGothic" pitchFamily="34" charset="-128"/>
                <a:cs typeface="+mn-cs"/>
              </a:defRPr>
            </a:lvl4pPr>
            <a:lvl5pPr marL="1828800" algn="l" rtl="0" eaLnBrk="0" fontAlgn="base" hangingPunct="0">
              <a:spcBef>
                <a:spcPct val="0"/>
              </a:spcBef>
              <a:spcAft>
                <a:spcPct val="0"/>
              </a:spcAft>
              <a:defRPr sz="2400" kern="1200">
                <a:solidFill>
                  <a:schemeClr val="tx1"/>
                </a:solidFill>
                <a:latin typeface="Arial" charset="0"/>
                <a:ea typeface="MS PGothic" pitchFamily="34" charset="-128"/>
                <a:cs typeface="+mn-cs"/>
              </a:defRPr>
            </a:lvl5pPr>
            <a:lvl6pPr marL="2286000" algn="l" defTabSz="914400" rtl="0" eaLnBrk="1" latinLnBrk="0" hangingPunct="1">
              <a:defRPr sz="2400" kern="1200">
                <a:solidFill>
                  <a:schemeClr val="tx1"/>
                </a:solidFill>
                <a:latin typeface="Arial" charset="0"/>
                <a:ea typeface="MS PGothic" pitchFamily="34" charset="-128"/>
                <a:cs typeface="+mn-cs"/>
              </a:defRPr>
            </a:lvl6pPr>
            <a:lvl7pPr marL="2743200" algn="l" defTabSz="914400" rtl="0" eaLnBrk="1" latinLnBrk="0" hangingPunct="1">
              <a:defRPr sz="2400" kern="1200">
                <a:solidFill>
                  <a:schemeClr val="tx1"/>
                </a:solidFill>
                <a:latin typeface="Arial" charset="0"/>
                <a:ea typeface="MS PGothic" pitchFamily="34" charset="-128"/>
                <a:cs typeface="+mn-cs"/>
              </a:defRPr>
            </a:lvl7pPr>
            <a:lvl8pPr marL="3200400" algn="l" defTabSz="914400" rtl="0" eaLnBrk="1" latinLnBrk="0" hangingPunct="1">
              <a:defRPr sz="2400" kern="1200">
                <a:solidFill>
                  <a:schemeClr val="tx1"/>
                </a:solidFill>
                <a:latin typeface="Arial" charset="0"/>
                <a:ea typeface="MS PGothic" pitchFamily="34" charset="-128"/>
                <a:cs typeface="+mn-cs"/>
              </a:defRPr>
            </a:lvl8pPr>
            <a:lvl9pPr marL="3657600" algn="l" defTabSz="914400" rtl="0" eaLnBrk="1" latinLnBrk="0" hangingPunct="1">
              <a:defRPr sz="2400" kern="1200">
                <a:solidFill>
                  <a:schemeClr val="tx1"/>
                </a:solidFill>
                <a:latin typeface="Arial" charset="0"/>
                <a:ea typeface="MS PGothic" pitchFamily="34" charset="-128"/>
                <a:cs typeface="+mn-cs"/>
              </a:defRPr>
            </a:lvl9pPr>
          </a:lstStyle>
          <a:p>
            <a:pPr algn="r"/>
            <a:fld id="{B98CC7B8-F110-4D3A-ACF6-8C19E354A8EE}" type="slidenum">
              <a:rPr lang="es-ES_tradnl" sz="1200" b="1" smtClean="0">
                <a:solidFill>
                  <a:srgbClr val="FF0000"/>
                </a:solidFill>
                <a:latin typeface="Arial"/>
                <a:cs typeface="Arial"/>
              </a:rPr>
              <a:pPr algn="r"/>
              <a:t>‹#›</a:t>
            </a:fld>
            <a:endParaRPr lang="es-ES_tradnl" sz="1200" b="1" dirty="0">
              <a:solidFill>
                <a:srgbClr val="FF0000"/>
              </a:solidFill>
              <a:latin typeface="Arial"/>
              <a:cs typeface="Arial"/>
            </a:endParaRPr>
          </a:p>
        </p:txBody>
      </p:sp>
      <p:pic>
        <p:nvPicPr>
          <p:cNvPr id="14"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48437" y="888120"/>
            <a:ext cx="8885913" cy="12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59488327"/>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7_Basic Body Slide">
    <p:spTree>
      <p:nvGrpSpPr>
        <p:cNvPr id="1" name=""/>
        <p:cNvGrpSpPr/>
        <p:nvPr/>
      </p:nvGrpSpPr>
      <p:grpSpPr>
        <a:xfrm>
          <a:off x="0" y="0"/>
          <a:ext cx="0" cy="0"/>
          <a:chOff x="0" y="0"/>
          <a:chExt cx="0" cy="0"/>
        </a:xfrm>
      </p:grpSpPr>
      <p:sp>
        <p:nvSpPr>
          <p:cNvPr id="9" name="Slide Number Placeholder 3"/>
          <p:cNvSpPr txBox="1">
            <a:spLocks/>
          </p:cNvSpPr>
          <p:nvPr userDrawn="1"/>
        </p:nvSpPr>
        <p:spPr>
          <a:xfrm>
            <a:off x="8557883" y="99785"/>
            <a:ext cx="913599" cy="221441"/>
          </a:xfrm>
          <a:prstGeom prst="rect">
            <a:avLst/>
          </a:prstGeom>
        </p:spPr>
        <p:txBody>
          <a:bodyPr/>
          <a:lstStyle>
            <a:defPPr>
              <a:defRPr lang="en-US"/>
            </a:defPPr>
            <a:lvl1pPr algn="l" rtl="0" eaLnBrk="0" fontAlgn="base" hangingPunct="0">
              <a:spcBef>
                <a:spcPct val="0"/>
              </a:spcBef>
              <a:spcAft>
                <a:spcPct val="0"/>
              </a:spcAft>
              <a:defRPr sz="2400" kern="1200">
                <a:solidFill>
                  <a:schemeClr val="tx1"/>
                </a:solidFill>
                <a:latin typeface="Arial" charset="0"/>
                <a:ea typeface="MS PGothic" pitchFamily="34" charset="-128"/>
                <a:cs typeface="+mn-cs"/>
              </a:defRPr>
            </a:lvl1pPr>
            <a:lvl2pPr marL="457200" algn="l" rtl="0" eaLnBrk="0" fontAlgn="base" hangingPunct="0">
              <a:spcBef>
                <a:spcPct val="0"/>
              </a:spcBef>
              <a:spcAft>
                <a:spcPct val="0"/>
              </a:spcAft>
              <a:defRPr sz="2400" kern="1200">
                <a:solidFill>
                  <a:schemeClr val="tx1"/>
                </a:solidFill>
                <a:latin typeface="Arial" charset="0"/>
                <a:ea typeface="MS PGothic" pitchFamily="34" charset="-128"/>
                <a:cs typeface="+mn-cs"/>
              </a:defRPr>
            </a:lvl2pPr>
            <a:lvl3pPr marL="914400" algn="l" rtl="0" eaLnBrk="0" fontAlgn="base" hangingPunct="0">
              <a:spcBef>
                <a:spcPct val="0"/>
              </a:spcBef>
              <a:spcAft>
                <a:spcPct val="0"/>
              </a:spcAft>
              <a:defRPr sz="2400" kern="1200">
                <a:solidFill>
                  <a:schemeClr val="tx1"/>
                </a:solidFill>
                <a:latin typeface="Arial" charset="0"/>
                <a:ea typeface="MS PGothic" pitchFamily="34" charset="-128"/>
                <a:cs typeface="+mn-cs"/>
              </a:defRPr>
            </a:lvl3pPr>
            <a:lvl4pPr marL="1371600" algn="l" rtl="0" eaLnBrk="0" fontAlgn="base" hangingPunct="0">
              <a:spcBef>
                <a:spcPct val="0"/>
              </a:spcBef>
              <a:spcAft>
                <a:spcPct val="0"/>
              </a:spcAft>
              <a:defRPr sz="2400" kern="1200">
                <a:solidFill>
                  <a:schemeClr val="tx1"/>
                </a:solidFill>
                <a:latin typeface="Arial" charset="0"/>
                <a:ea typeface="MS PGothic" pitchFamily="34" charset="-128"/>
                <a:cs typeface="+mn-cs"/>
              </a:defRPr>
            </a:lvl4pPr>
            <a:lvl5pPr marL="1828800" algn="l" rtl="0" eaLnBrk="0" fontAlgn="base" hangingPunct="0">
              <a:spcBef>
                <a:spcPct val="0"/>
              </a:spcBef>
              <a:spcAft>
                <a:spcPct val="0"/>
              </a:spcAft>
              <a:defRPr sz="2400" kern="1200">
                <a:solidFill>
                  <a:schemeClr val="tx1"/>
                </a:solidFill>
                <a:latin typeface="Arial" charset="0"/>
                <a:ea typeface="MS PGothic" pitchFamily="34" charset="-128"/>
                <a:cs typeface="+mn-cs"/>
              </a:defRPr>
            </a:lvl5pPr>
            <a:lvl6pPr marL="2286000" algn="l" defTabSz="914400" rtl="0" eaLnBrk="1" latinLnBrk="0" hangingPunct="1">
              <a:defRPr sz="2400" kern="1200">
                <a:solidFill>
                  <a:schemeClr val="tx1"/>
                </a:solidFill>
                <a:latin typeface="Arial" charset="0"/>
                <a:ea typeface="MS PGothic" pitchFamily="34" charset="-128"/>
                <a:cs typeface="+mn-cs"/>
              </a:defRPr>
            </a:lvl6pPr>
            <a:lvl7pPr marL="2743200" algn="l" defTabSz="914400" rtl="0" eaLnBrk="1" latinLnBrk="0" hangingPunct="1">
              <a:defRPr sz="2400" kern="1200">
                <a:solidFill>
                  <a:schemeClr val="tx1"/>
                </a:solidFill>
                <a:latin typeface="Arial" charset="0"/>
                <a:ea typeface="MS PGothic" pitchFamily="34" charset="-128"/>
                <a:cs typeface="+mn-cs"/>
              </a:defRPr>
            </a:lvl7pPr>
            <a:lvl8pPr marL="3200400" algn="l" defTabSz="914400" rtl="0" eaLnBrk="1" latinLnBrk="0" hangingPunct="1">
              <a:defRPr sz="2400" kern="1200">
                <a:solidFill>
                  <a:schemeClr val="tx1"/>
                </a:solidFill>
                <a:latin typeface="Arial" charset="0"/>
                <a:ea typeface="MS PGothic" pitchFamily="34" charset="-128"/>
                <a:cs typeface="+mn-cs"/>
              </a:defRPr>
            </a:lvl8pPr>
            <a:lvl9pPr marL="3657600" algn="l" defTabSz="914400" rtl="0" eaLnBrk="1" latinLnBrk="0" hangingPunct="1">
              <a:defRPr sz="2400" kern="1200">
                <a:solidFill>
                  <a:schemeClr val="tx1"/>
                </a:solidFill>
                <a:latin typeface="Arial" charset="0"/>
                <a:ea typeface="MS PGothic" pitchFamily="34" charset="-128"/>
                <a:cs typeface="+mn-cs"/>
              </a:defRPr>
            </a:lvl9pPr>
          </a:lstStyle>
          <a:p>
            <a:pPr algn="r">
              <a:lnSpc>
                <a:spcPct val="100000"/>
              </a:lnSpc>
            </a:pPr>
            <a:fld id="{B98CC7B8-F110-4D3A-ACF6-8C19E354A8EE}" type="slidenum">
              <a:rPr lang="es-ES_tradnl" sz="1200" b="1" smtClean="0">
                <a:solidFill>
                  <a:srgbClr val="FF0000"/>
                </a:solidFill>
                <a:latin typeface="Arial"/>
                <a:cs typeface="Arial"/>
              </a:rPr>
              <a:pPr algn="r">
                <a:lnSpc>
                  <a:spcPct val="100000"/>
                </a:lnSpc>
              </a:pPr>
              <a:t>‹#›</a:t>
            </a:fld>
            <a:endParaRPr lang="es-ES_tradnl" sz="1200" b="1" dirty="0">
              <a:solidFill>
                <a:srgbClr val="FF0000"/>
              </a:solidFill>
              <a:latin typeface="Arial"/>
              <a:cs typeface="Arial"/>
            </a:endParaRPr>
          </a:p>
        </p:txBody>
      </p:sp>
      <p:sp>
        <p:nvSpPr>
          <p:cNvPr id="5" name="Content Placeholder 4"/>
          <p:cNvSpPr>
            <a:spLocks noGrp="1"/>
          </p:cNvSpPr>
          <p:nvPr>
            <p:ph sz="quarter" idx="11" hasCustomPrompt="1"/>
          </p:nvPr>
        </p:nvSpPr>
        <p:spPr>
          <a:xfrm>
            <a:off x="348437" y="452510"/>
            <a:ext cx="8666245" cy="435610"/>
          </a:xfrm>
          <a:prstGeom prst="rect">
            <a:avLst/>
          </a:prstGeom>
        </p:spPr>
        <p:txBody>
          <a:bodyPr lIns="0" tIns="0" rIns="0" bIns="0" anchor="ctr"/>
          <a:lstStyle>
            <a:lvl1pPr marL="0" indent="0">
              <a:spcBef>
                <a:spcPts val="0"/>
              </a:spcBef>
              <a:buNone/>
              <a:defRPr sz="2000" b="1">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smtClean="0"/>
              <a:t>Title (Arial 24pt Bold/Black)</a:t>
            </a:r>
          </a:p>
        </p:txBody>
      </p:sp>
      <p:pic>
        <p:nvPicPr>
          <p:cNvPr id="7"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48437" y="888120"/>
            <a:ext cx="8885913" cy="12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30681378"/>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5_Basic Body Slide">
    <p:spTree>
      <p:nvGrpSpPr>
        <p:cNvPr id="1" name=""/>
        <p:cNvGrpSpPr/>
        <p:nvPr/>
      </p:nvGrpSpPr>
      <p:grpSpPr>
        <a:xfrm>
          <a:off x="0" y="0"/>
          <a:ext cx="0" cy="0"/>
          <a:chOff x="0" y="0"/>
          <a:chExt cx="0" cy="0"/>
        </a:xfrm>
      </p:grpSpPr>
      <p:cxnSp>
        <p:nvCxnSpPr>
          <p:cNvPr id="8" name="Straight Connector 7"/>
          <p:cNvCxnSpPr/>
          <p:nvPr userDrawn="1"/>
        </p:nvCxnSpPr>
        <p:spPr>
          <a:xfrm>
            <a:off x="348435" y="-2514783"/>
            <a:ext cx="8894248" cy="0"/>
          </a:xfrm>
          <a:prstGeom prst="line">
            <a:avLst/>
          </a:prstGeom>
          <a:ln w="12700" cmpd="sng">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9" name="Slide Number Placeholder 3"/>
          <p:cNvSpPr txBox="1">
            <a:spLocks/>
          </p:cNvSpPr>
          <p:nvPr userDrawn="1"/>
        </p:nvSpPr>
        <p:spPr>
          <a:xfrm>
            <a:off x="8557881" y="99784"/>
            <a:ext cx="913599" cy="221441"/>
          </a:xfrm>
          <a:prstGeom prst="rect">
            <a:avLst/>
          </a:prstGeom>
        </p:spPr>
        <p:txBody>
          <a:bodyPr/>
          <a:lstStyle>
            <a:defPPr>
              <a:defRPr lang="en-US"/>
            </a:defPPr>
            <a:lvl1pPr algn="l" rtl="0" eaLnBrk="0" fontAlgn="base" hangingPunct="0">
              <a:spcBef>
                <a:spcPct val="0"/>
              </a:spcBef>
              <a:spcAft>
                <a:spcPct val="0"/>
              </a:spcAft>
              <a:defRPr sz="2400" kern="1200">
                <a:solidFill>
                  <a:schemeClr val="tx1"/>
                </a:solidFill>
                <a:latin typeface="Arial" charset="0"/>
                <a:ea typeface="MS PGothic" pitchFamily="34" charset="-128"/>
                <a:cs typeface="+mn-cs"/>
              </a:defRPr>
            </a:lvl1pPr>
            <a:lvl2pPr marL="457200" algn="l" rtl="0" eaLnBrk="0" fontAlgn="base" hangingPunct="0">
              <a:spcBef>
                <a:spcPct val="0"/>
              </a:spcBef>
              <a:spcAft>
                <a:spcPct val="0"/>
              </a:spcAft>
              <a:defRPr sz="2400" kern="1200">
                <a:solidFill>
                  <a:schemeClr val="tx1"/>
                </a:solidFill>
                <a:latin typeface="Arial" charset="0"/>
                <a:ea typeface="MS PGothic" pitchFamily="34" charset="-128"/>
                <a:cs typeface="+mn-cs"/>
              </a:defRPr>
            </a:lvl2pPr>
            <a:lvl3pPr marL="914400" algn="l" rtl="0" eaLnBrk="0" fontAlgn="base" hangingPunct="0">
              <a:spcBef>
                <a:spcPct val="0"/>
              </a:spcBef>
              <a:spcAft>
                <a:spcPct val="0"/>
              </a:spcAft>
              <a:defRPr sz="2400" kern="1200">
                <a:solidFill>
                  <a:schemeClr val="tx1"/>
                </a:solidFill>
                <a:latin typeface="Arial" charset="0"/>
                <a:ea typeface="MS PGothic" pitchFamily="34" charset="-128"/>
                <a:cs typeface="+mn-cs"/>
              </a:defRPr>
            </a:lvl3pPr>
            <a:lvl4pPr marL="1371600" algn="l" rtl="0" eaLnBrk="0" fontAlgn="base" hangingPunct="0">
              <a:spcBef>
                <a:spcPct val="0"/>
              </a:spcBef>
              <a:spcAft>
                <a:spcPct val="0"/>
              </a:spcAft>
              <a:defRPr sz="2400" kern="1200">
                <a:solidFill>
                  <a:schemeClr val="tx1"/>
                </a:solidFill>
                <a:latin typeface="Arial" charset="0"/>
                <a:ea typeface="MS PGothic" pitchFamily="34" charset="-128"/>
                <a:cs typeface="+mn-cs"/>
              </a:defRPr>
            </a:lvl4pPr>
            <a:lvl5pPr marL="1828800" algn="l" rtl="0" eaLnBrk="0" fontAlgn="base" hangingPunct="0">
              <a:spcBef>
                <a:spcPct val="0"/>
              </a:spcBef>
              <a:spcAft>
                <a:spcPct val="0"/>
              </a:spcAft>
              <a:defRPr sz="2400" kern="1200">
                <a:solidFill>
                  <a:schemeClr val="tx1"/>
                </a:solidFill>
                <a:latin typeface="Arial" charset="0"/>
                <a:ea typeface="MS PGothic" pitchFamily="34" charset="-128"/>
                <a:cs typeface="+mn-cs"/>
              </a:defRPr>
            </a:lvl5pPr>
            <a:lvl6pPr marL="2286000" algn="l" defTabSz="914400" rtl="0" eaLnBrk="1" latinLnBrk="0" hangingPunct="1">
              <a:defRPr sz="2400" kern="1200">
                <a:solidFill>
                  <a:schemeClr val="tx1"/>
                </a:solidFill>
                <a:latin typeface="Arial" charset="0"/>
                <a:ea typeface="MS PGothic" pitchFamily="34" charset="-128"/>
                <a:cs typeface="+mn-cs"/>
              </a:defRPr>
            </a:lvl6pPr>
            <a:lvl7pPr marL="2743200" algn="l" defTabSz="914400" rtl="0" eaLnBrk="1" latinLnBrk="0" hangingPunct="1">
              <a:defRPr sz="2400" kern="1200">
                <a:solidFill>
                  <a:schemeClr val="tx1"/>
                </a:solidFill>
                <a:latin typeface="Arial" charset="0"/>
                <a:ea typeface="MS PGothic" pitchFamily="34" charset="-128"/>
                <a:cs typeface="+mn-cs"/>
              </a:defRPr>
            </a:lvl7pPr>
            <a:lvl8pPr marL="3200400" algn="l" defTabSz="914400" rtl="0" eaLnBrk="1" latinLnBrk="0" hangingPunct="1">
              <a:defRPr sz="2400" kern="1200">
                <a:solidFill>
                  <a:schemeClr val="tx1"/>
                </a:solidFill>
                <a:latin typeface="Arial" charset="0"/>
                <a:ea typeface="MS PGothic" pitchFamily="34" charset="-128"/>
                <a:cs typeface="+mn-cs"/>
              </a:defRPr>
            </a:lvl8pPr>
            <a:lvl9pPr marL="3657600" algn="l" defTabSz="914400" rtl="0" eaLnBrk="1" latinLnBrk="0" hangingPunct="1">
              <a:defRPr sz="2400" kern="1200">
                <a:solidFill>
                  <a:schemeClr val="tx1"/>
                </a:solidFill>
                <a:latin typeface="Arial" charset="0"/>
                <a:ea typeface="MS PGothic" pitchFamily="34" charset="-128"/>
                <a:cs typeface="+mn-cs"/>
              </a:defRPr>
            </a:lvl9pPr>
          </a:lstStyle>
          <a:p>
            <a:pPr algn="r">
              <a:lnSpc>
                <a:spcPct val="100000"/>
              </a:lnSpc>
            </a:pPr>
            <a:fld id="{B98CC7B8-F110-4D3A-ACF6-8C19E354A8EE}" type="slidenum">
              <a:rPr lang="es-ES_tradnl" sz="1200" b="1" smtClean="0">
                <a:solidFill>
                  <a:srgbClr val="FF0000"/>
                </a:solidFill>
                <a:latin typeface="Arial"/>
                <a:cs typeface="Arial"/>
              </a:rPr>
              <a:pPr algn="r">
                <a:lnSpc>
                  <a:spcPct val="100000"/>
                </a:lnSpc>
              </a:pPr>
              <a:t>‹#›</a:t>
            </a:fld>
            <a:endParaRPr lang="es-ES_tradnl" sz="1200" b="1" dirty="0">
              <a:solidFill>
                <a:srgbClr val="FF0000"/>
              </a:solidFill>
              <a:latin typeface="Arial"/>
              <a:cs typeface="Arial"/>
            </a:endParaRPr>
          </a:p>
        </p:txBody>
      </p:sp>
      <p:pic>
        <p:nvPicPr>
          <p:cNvPr id="5"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48437" y="888120"/>
            <a:ext cx="8885913" cy="12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Content Placeholder 4"/>
          <p:cNvSpPr>
            <a:spLocks noGrp="1"/>
          </p:cNvSpPr>
          <p:nvPr>
            <p:ph sz="quarter" idx="11" hasCustomPrompt="1"/>
          </p:nvPr>
        </p:nvSpPr>
        <p:spPr>
          <a:xfrm>
            <a:off x="348437" y="452510"/>
            <a:ext cx="8666245" cy="435610"/>
          </a:xfrm>
          <a:prstGeom prst="rect">
            <a:avLst/>
          </a:prstGeom>
        </p:spPr>
        <p:txBody>
          <a:bodyPr lIns="0" tIns="0" rIns="0" bIns="0" anchor="ctr"/>
          <a:lstStyle>
            <a:lvl1pPr marL="0" indent="0">
              <a:spcBef>
                <a:spcPts val="0"/>
              </a:spcBef>
              <a:buNone/>
              <a:defRPr sz="2000" b="1">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smtClean="0"/>
              <a:t>Title (Arial 24pt Bold/Black)</a:t>
            </a:r>
          </a:p>
        </p:txBody>
      </p:sp>
    </p:spTree>
    <p:extLst>
      <p:ext uri="{BB962C8B-B14F-4D97-AF65-F5344CB8AC3E}">
        <p14:creationId xmlns:p14="http://schemas.microsoft.com/office/powerpoint/2010/main" val="1182920708"/>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5_Basic Body Slide">
    <p:spTree>
      <p:nvGrpSpPr>
        <p:cNvPr id="1" name=""/>
        <p:cNvGrpSpPr/>
        <p:nvPr/>
      </p:nvGrpSpPr>
      <p:grpSpPr>
        <a:xfrm>
          <a:off x="0" y="0"/>
          <a:ext cx="0" cy="0"/>
          <a:chOff x="0" y="0"/>
          <a:chExt cx="0" cy="0"/>
        </a:xfrm>
      </p:grpSpPr>
      <p:sp>
        <p:nvSpPr>
          <p:cNvPr id="9" name="Slide Number Placeholder 3"/>
          <p:cNvSpPr txBox="1">
            <a:spLocks/>
          </p:cNvSpPr>
          <p:nvPr userDrawn="1"/>
        </p:nvSpPr>
        <p:spPr>
          <a:xfrm>
            <a:off x="8557883" y="99785"/>
            <a:ext cx="913599" cy="221441"/>
          </a:xfrm>
          <a:prstGeom prst="rect">
            <a:avLst/>
          </a:prstGeom>
        </p:spPr>
        <p:txBody>
          <a:bodyPr/>
          <a:lstStyle>
            <a:defPPr>
              <a:defRPr lang="en-US"/>
            </a:defPPr>
            <a:lvl1pPr algn="l" rtl="0" eaLnBrk="0" fontAlgn="base" hangingPunct="0">
              <a:spcBef>
                <a:spcPct val="0"/>
              </a:spcBef>
              <a:spcAft>
                <a:spcPct val="0"/>
              </a:spcAft>
              <a:defRPr sz="2400" kern="1200">
                <a:solidFill>
                  <a:schemeClr val="tx1"/>
                </a:solidFill>
                <a:latin typeface="Arial" charset="0"/>
                <a:ea typeface="MS PGothic" pitchFamily="34" charset="-128"/>
                <a:cs typeface="+mn-cs"/>
              </a:defRPr>
            </a:lvl1pPr>
            <a:lvl2pPr marL="457200" algn="l" rtl="0" eaLnBrk="0" fontAlgn="base" hangingPunct="0">
              <a:spcBef>
                <a:spcPct val="0"/>
              </a:spcBef>
              <a:spcAft>
                <a:spcPct val="0"/>
              </a:spcAft>
              <a:defRPr sz="2400" kern="1200">
                <a:solidFill>
                  <a:schemeClr val="tx1"/>
                </a:solidFill>
                <a:latin typeface="Arial" charset="0"/>
                <a:ea typeface="MS PGothic" pitchFamily="34" charset="-128"/>
                <a:cs typeface="+mn-cs"/>
              </a:defRPr>
            </a:lvl2pPr>
            <a:lvl3pPr marL="914400" algn="l" rtl="0" eaLnBrk="0" fontAlgn="base" hangingPunct="0">
              <a:spcBef>
                <a:spcPct val="0"/>
              </a:spcBef>
              <a:spcAft>
                <a:spcPct val="0"/>
              </a:spcAft>
              <a:defRPr sz="2400" kern="1200">
                <a:solidFill>
                  <a:schemeClr val="tx1"/>
                </a:solidFill>
                <a:latin typeface="Arial" charset="0"/>
                <a:ea typeface="MS PGothic" pitchFamily="34" charset="-128"/>
                <a:cs typeface="+mn-cs"/>
              </a:defRPr>
            </a:lvl3pPr>
            <a:lvl4pPr marL="1371600" algn="l" rtl="0" eaLnBrk="0" fontAlgn="base" hangingPunct="0">
              <a:spcBef>
                <a:spcPct val="0"/>
              </a:spcBef>
              <a:spcAft>
                <a:spcPct val="0"/>
              </a:spcAft>
              <a:defRPr sz="2400" kern="1200">
                <a:solidFill>
                  <a:schemeClr val="tx1"/>
                </a:solidFill>
                <a:latin typeface="Arial" charset="0"/>
                <a:ea typeface="MS PGothic" pitchFamily="34" charset="-128"/>
                <a:cs typeface="+mn-cs"/>
              </a:defRPr>
            </a:lvl4pPr>
            <a:lvl5pPr marL="1828800" algn="l" rtl="0" eaLnBrk="0" fontAlgn="base" hangingPunct="0">
              <a:spcBef>
                <a:spcPct val="0"/>
              </a:spcBef>
              <a:spcAft>
                <a:spcPct val="0"/>
              </a:spcAft>
              <a:defRPr sz="2400" kern="1200">
                <a:solidFill>
                  <a:schemeClr val="tx1"/>
                </a:solidFill>
                <a:latin typeface="Arial" charset="0"/>
                <a:ea typeface="MS PGothic" pitchFamily="34" charset="-128"/>
                <a:cs typeface="+mn-cs"/>
              </a:defRPr>
            </a:lvl5pPr>
            <a:lvl6pPr marL="2286000" algn="l" defTabSz="914400" rtl="0" eaLnBrk="1" latinLnBrk="0" hangingPunct="1">
              <a:defRPr sz="2400" kern="1200">
                <a:solidFill>
                  <a:schemeClr val="tx1"/>
                </a:solidFill>
                <a:latin typeface="Arial" charset="0"/>
                <a:ea typeface="MS PGothic" pitchFamily="34" charset="-128"/>
                <a:cs typeface="+mn-cs"/>
              </a:defRPr>
            </a:lvl6pPr>
            <a:lvl7pPr marL="2743200" algn="l" defTabSz="914400" rtl="0" eaLnBrk="1" latinLnBrk="0" hangingPunct="1">
              <a:defRPr sz="2400" kern="1200">
                <a:solidFill>
                  <a:schemeClr val="tx1"/>
                </a:solidFill>
                <a:latin typeface="Arial" charset="0"/>
                <a:ea typeface="MS PGothic" pitchFamily="34" charset="-128"/>
                <a:cs typeface="+mn-cs"/>
              </a:defRPr>
            </a:lvl7pPr>
            <a:lvl8pPr marL="3200400" algn="l" defTabSz="914400" rtl="0" eaLnBrk="1" latinLnBrk="0" hangingPunct="1">
              <a:defRPr sz="2400" kern="1200">
                <a:solidFill>
                  <a:schemeClr val="tx1"/>
                </a:solidFill>
                <a:latin typeface="Arial" charset="0"/>
                <a:ea typeface="MS PGothic" pitchFamily="34" charset="-128"/>
                <a:cs typeface="+mn-cs"/>
              </a:defRPr>
            </a:lvl8pPr>
            <a:lvl9pPr marL="3657600" algn="l" defTabSz="914400" rtl="0" eaLnBrk="1" latinLnBrk="0" hangingPunct="1">
              <a:defRPr sz="2400" kern="1200">
                <a:solidFill>
                  <a:schemeClr val="tx1"/>
                </a:solidFill>
                <a:latin typeface="Arial" charset="0"/>
                <a:ea typeface="MS PGothic" pitchFamily="34" charset="-128"/>
                <a:cs typeface="+mn-cs"/>
              </a:defRPr>
            </a:lvl9pPr>
          </a:lstStyle>
          <a:p>
            <a:pPr algn="r">
              <a:lnSpc>
                <a:spcPct val="100000"/>
              </a:lnSpc>
            </a:pPr>
            <a:fld id="{B98CC7B8-F110-4D3A-ACF6-8C19E354A8EE}" type="slidenum">
              <a:rPr lang="es-ES_tradnl" sz="1200" b="1" smtClean="0">
                <a:solidFill>
                  <a:srgbClr val="FF0000"/>
                </a:solidFill>
                <a:latin typeface="Arial"/>
                <a:cs typeface="Arial"/>
              </a:rPr>
              <a:pPr algn="r">
                <a:lnSpc>
                  <a:spcPct val="100000"/>
                </a:lnSpc>
              </a:pPr>
              <a:t>‹#›</a:t>
            </a:fld>
            <a:endParaRPr lang="es-ES_tradnl" sz="1200" b="1" dirty="0">
              <a:solidFill>
                <a:srgbClr val="FF0000"/>
              </a:solidFill>
              <a:latin typeface="Arial"/>
              <a:cs typeface="Arial"/>
            </a:endParaRPr>
          </a:p>
        </p:txBody>
      </p:sp>
      <p:sp>
        <p:nvSpPr>
          <p:cNvPr id="5" name="Content Placeholder 4"/>
          <p:cNvSpPr>
            <a:spLocks noGrp="1"/>
          </p:cNvSpPr>
          <p:nvPr>
            <p:ph sz="quarter" idx="11" hasCustomPrompt="1"/>
          </p:nvPr>
        </p:nvSpPr>
        <p:spPr>
          <a:xfrm>
            <a:off x="348437" y="452510"/>
            <a:ext cx="8666245" cy="435610"/>
          </a:xfrm>
          <a:prstGeom prst="rect">
            <a:avLst/>
          </a:prstGeom>
        </p:spPr>
        <p:txBody>
          <a:bodyPr lIns="0" tIns="0" rIns="0" bIns="0" anchor="ctr"/>
          <a:lstStyle>
            <a:lvl1pPr marL="0" indent="0">
              <a:spcBef>
                <a:spcPts val="0"/>
              </a:spcBef>
              <a:buNone/>
              <a:defRPr sz="2000" b="1">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smtClean="0"/>
              <a:t>Title (Arial 24pt Bold/Black)</a:t>
            </a:r>
          </a:p>
        </p:txBody>
      </p:sp>
      <p:pic>
        <p:nvPicPr>
          <p:cNvPr id="7"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48437" y="888120"/>
            <a:ext cx="8885913" cy="12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89948212"/>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asic Body Slide">
    <p:spTree>
      <p:nvGrpSpPr>
        <p:cNvPr id="1" name=""/>
        <p:cNvGrpSpPr/>
        <p:nvPr/>
      </p:nvGrpSpPr>
      <p:grpSpPr>
        <a:xfrm>
          <a:off x="0" y="0"/>
          <a:ext cx="0" cy="0"/>
          <a:chOff x="0" y="0"/>
          <a:chExt cx="0" cy="0"/>
        </a:xfrm>
      </p:grpSpPr>
      <p:cxnSp>
        <p:nvCxnSpPr>
          <p:cNvPr id="8" name="Straight Connector 7"/>
          <p:cNvCxnSpPr/>
          <p:nvPr userDrawn="1"/>
        </p:nvCxnSpPr>
        <p:spPr>
          <a:xfrm>
            <a:off x="348435" y="-2514783"/>
            <a:ext cx="8894248" cy="0"/>
          </a:xfrm>
          <a:prstGeom prst="line">
            <a:avLst/>
          </a:prstGeom>
          <a:ln w="12700" cmpd="sng">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9" name="Slide Number Placeholder 3"/>
          <p:cNvSpPr txBox="1">
            <a:spLocks/>
          </p:cNvSpPr>
          <p:nvPr userDrawn="1"/>
        </p:nvSpPr>
        <p:spPr>
          <a:xfrm>
            <a:off x="8557881" y="99784"/>
            <a:ext cx="913599" cy="221441"/>
          </a:xfrm>
          <a:prstGeom prst="rect">
            <a:avLst/>
          </a:prstGeom>
        </p:spPr>
        <p:txBody>
          <a:bodyPr/>
          <a:lstStyle>
            <a:defPPr>
              <a:defRPr lang="en-US"/>
            </a:defPPr>
            <a:lvl1pPr algn="l" rtl="0" eaLnBrk="0" fontAlgn="base" hangingPunct="0">
              <a:spcBef>
                <a:spcPct val="0"/>
              </a:spcBef>
              <a:spcAft>
                <a:spcPct val="0"/>
              </a:spcAft>
              <a:defRPr sz="2400" kern="1200">
                <a:solidFill>
                  <a:schemeClr val="tx1"/>
                </a:solidFill>
                <a:latin typeface="Arial" charset="0"/>
                <a:ea typeface="MS PGothic" pitchFamily="34" charset="-128"/>
                <a:cs typeface="+mn-cs"/>
              </a:defRPr>
            </a:lvl1pPr>
            <a:lvl2pPr marL="457200" algn="l" rtl="0" eaLnBrk="0" fontAlgn="base" hangingPunct="0">
              <a:spcBef>
                <a:spcPct val="0"/>
              </a:spcBef>
              <a:spcAft>
                <a:spcPct val="0"/>
              </a:spcAft>
              <a:defRPr sz="2400" kern="1200">
                <a:solidFill>
                  <a:schemeClr val="tx1"/>
                </a:solidFill>
                <a:latin typeface="Arial" charset="0"/>
                <a:ea typeface="MS PGothic" pitchFamily="34" charset="-128"/>
                <a:cs typeface="+mn-cs"/>
              </a:defRPr>
            </a:lvl2pPr>
            <a:lvl3pPr marL="914400" algn="l" rtl="0" eaLnBrk="0" fontAlgn="base" hangingPunct="0">
              <a:spcBef>
                <a:spcPct val="0"/>
              </a:spcBef>
              <a:spcAft>
                <a:spcPct val="0"/>
              </a:spcAft>
              <a:defRPr sz="2400" kern="1200">
                <a:solidFill>
                  <a:schemeClr val="tx1"/>
                </a:solidFill>
                <a:latin typeface="Arial" charset="0"/>
                <a:ea typeface="MS PGothic" pitchFamily="34" charset="-128"/>
                <a:cs typeface="+mn-cs"/>
              </a:defRPr>
            </a:lvl3pPr>
            <a:lvl4pPr marL="1371600" algn="l" rtl="0" eaLnBrk="0" fontAlgn="base" hangingPunct="0">
              <a:spcBef>
                <a:spcPct val="0"/>
              </a:spcBef>
              <a:spcAft>
                <a:spcPct val="0"/>
              </a:spcAft>
              <a:defRPr sz="2400" kern="1200">
                <a:solidFill>
                  <a:schemeClr val="tx1"/>
                </a:solidFill>
                <a:latin typeface="Arial" charset="0"/>
                <a:ea typeface="MS PGothic" pitchFamily="34" charset="-128"/>
                <a:cs typeface="+mn-cs"/>
              </a:defRPr>
            </a:lvl4pPr>
            <a:lvl5pPr marL="1828800" algn="l" rtl="0" eaLnBrk="0" fontAlgn="base" hangingPunct="0">
              <a:spcBef>
                <a:spcPct val="0"/>
              </a:spcBef>
              <a:spcAft>
                <a:spcPct val="0"/>
              </a:spcAft>
              <a:defRPr sz="2400" kern="1200">
                <a:solidFill>
                  <a:schemeClr val="tx1"/>
                </a:solidFill>
                <a:latin typeface="Arial" charset="0"/>
                <a:ea typeface="MS PGothic" pitchFamily="34" charset="-128"/>
                <a:cs typeface="+mn-cs"/>
              </a:defRPr>
            </a:lvl5pPr>
            <a:lvl6pPr marL="2286000" algn="l" defTabSz="914400" rtl="0" eaLnBrk="1" latinLnBrk="0" hangingPunct="1">
              <a:defRPr sz="2400" kern="1200">
                <a:solidFill>
                  <a:schemeClr val="tx1"/>
                </a:solidFill>
                <a:latin typeface="Arial" charset="0"/>
                <a:ea typeface="MS PGothic" pitchFamily="34" charset="-128"/>
                <a:cs typeface="+mn-cs"/>
              </a:defRPr>
            </a:lvl6pPr>
            <a:lvl7pPr marL="2743200" algn="l" defTabSz="914400" rtl="0" eaLnBrk="1" latinLnBrk="0" hangingPunct="1">
              <a:defRPr sz="2400" kern="1200">
                <a:solidFill>
                  <a:schemeClr val="tx1"/>
                </a:solidFill>
                <a:latin typeface="Arial" charset="0"/>
                <a:ea typeface="MS PGothic" pitchFamily="34" charset="-128"/>
                <a:cs typeface="+mn-cs"/>
              </a:defRPr>
            </a:lvl7pPr>
            <a:lvl8pPr marL="3200400" algn="l" defTabSz="914400" rtl="0" eaLnBrk="1" latinLnBrk="0" hangingPunct="1">
              <a:defRPr sz="2400" kern="1200">
                <a:solidFill>
                  <a:schemeClr val="tx1"/>
                </a:solidFill>
                <a:latin typeface="Arial" charset="0"/>
                <a:ea typeface="MS PGothic" pitchFamily="34" charset="-128"/>
                <a:cs typeface="+mn-cs"/>
              </a:defRPr>
            </a:lvl8pPr>
            <a:lvl9pPr marL="3657600" algn="l" defTabSz="914400" rtl="0" eaLnBrk="1" latinLnBrk="0" hangingPunct="1">
              <a:defRPr sz="2400" kern="1200">
                <a:solidFill>
                  <a:schemeClr val="tx1"/>
                </a:solidFill>
                <a:latin typeface="Arial" charset="0"/>
                <a:ea typeface="MS PGothic" pitchFamily="34" charset="-128"/>
                <a:cs typeface="+mn-cs"/>
              </a:defRPr>
            </a:lvl9pPr>
          </a:lstStyle>
          <a:p>
            <a:pPr algn="r">
              <a:lnSpc>
                <a:spcPct val="100000"/>
              </a:lnSpc>
            </a:pPr>
            <a:fld id="{B98CC7B8-F110-4D3A-ACF6-8C19E354A8EE}" type="slidenum">
              <a:rPr lang="es-ES_tradnl" sz="1200" b="1" smtClean="0">
                <a:solidFill>
                  <a:srgbClr val="FF0000"/>
                </a:solidFill>
                <a:latin typeface="Arial"/>
                <a:cs typeface="Arial"/>
              </a:rPr>
              <a:pPr algn="r">
                <a:lnSpc>
                  <a:spcPct val="100000"/>
                </a:lnSpc>
              </a:pPr>
              <a:t>‹#›</a:t>
            </a:fld>
            <a:endParaRPr lang="es-ES_tradnl" sz="1200" b="1" dirty="0">
              <a:solidFill>
                <a:srgbClr val="FF0000"/>
              </a:solidFill>
              <a:latin typeface="Arial"/>
              <a:cs typeface="Arial"/>
            </a:endParaRPr>
          </a:p>
        </p:txBody>
      </p:sp>
      <p:pic>
        <p:nvPicPr>
          <p:cNvPr id="5"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48437" y="888120"/>
            <a:ext cx="8885913" cy="12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Content Placeholder 4"/>
          <p:cNvSpPr>
            <a:spLocks noGrp="1"/>
          </p:cNvSpPr>
          <p:nvPr>
            <p:ph sz="quarter" idx="11" hasCustomPrompt="1"/>
          </p:nvPr>
        </p:nvSpPr>
        <p:spPr>
          <a:xfrm>
            <a:off x="348437" y="452510"/>
            <a:ext cx="8666245" cy="435610"/>
          </a:xfrm>
          <a:prstGeom prst="rect">
            <a:avLst/>
          </a:prstGeom>
        </p:spPr>
        <p:txBody>
          <a:bodyPr lIns="0" tIns="0" rIns="0" bIns="0" anchor="ctr"/>
          <a:lstStyle>
            <a:lvl1pPr marL="0" indent="0">
              <a:spcBef>
                <a:spcPts val="0"/>
              </a:spcBef>
              <a:buNone/>
              <a:defRPr sz="2000" b="1">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smtClean="0"/>
              <a:t>Title (Arial 24pt Bold/Black)</a:t>
            </a:r>
          </a:p>
        </p:txBody>
      </p:sp>
    </p:spTree>
    <p:extLst>
      <p:ext uri="{BB962C8B-B14F-4D97-AF65-F5344CB8AC3E}">
        <p14:creationId xmlns:p14="http://schemas.microsoft.com/office/powerpoint/2010/main" val="2436585846"/>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3" name="Text Placeholder 9"/>
          <p:cNvSpPr>
            <a:spLocks noGrp="1"/>
          </p:cNvSpPr>
          <p:nvPr>
            <p:ph type="body" sz="quarter" idx="11" hasCustomPrompt="1"/>
          </p:nvPr>
        </p:nvSpPr>
        <p:spPr>
          <a:xfrm>
            <a:off x="355938" y="3327400"/>
            <a:ext cx="8541647" cy="349250"/>
          </a:xfrm>
          <a:prstGeom prst="rect">
            <a:avLst/>
          </a:prstGeom>
        </p:spPr>
        <p:txBody>
          <a:bodyPr lIns="0" rIns="199453" anchor="ctr"/>
          <a:lstStyle>
            <a:lvl1pPr marL="0" indent="0">
              <a:buNone/>
              <a:defRPr sz="3200" b="1" baseline="0">
                <a:solidFill>
                  <a:schemeClr val="bg1">
                    <a:lumMod val="50000"/>
                  </a:schemeClr>
                </a:solidFill>
                <a:latin typeface="Arial" panose="020B0604020202020204" pitchFamily="34" charset="0"/>
                <a:cs typeface="Arial" panose="020B0604020202020204" pitchFamily="34" charset="0"/>
              </a:defRPr>
            </a:lvl1pPr>
          </a:lstStyle>
          <a:p>
            <a:pPr lvl="0"/>
            <a:r>
              <a:rPr lang="en-GB" dirty="0" smtClean="0"/>
              <a:t>Section #</a:t>
            </a:r>
            <a:endParaRPr lang="en-GB" dirty="0"/>
          </a:p>
        </p:txBody>
      </p:sp>
    </p:spTree>
    <p:extLst>
      <p:ext uri="{BB962C8B-B14F-4D97-AF65-F5344CB8AC3E}">
        <p14:creationId xmlns:p14="http://schemas.microsoft.com/office/powerpoint/2010/main" val="2322112422"/>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2_Basic Body Slide">
    <p:spTree>
      <p:nvGrpSpPr>
        <p:cNvPr id="1" name=""/>
        <p:cNvGrpSpPr/>
        <p:nvPr/>
      </p:nvGrpSpPr>
      <p:grpSpPr>
        <a:xfrm>
          <a:off x="0" y="0"/>
          <a:ext cx="0" cy="0"/>
          <a:chOff x="0" y="0"/>
          <a:chExt cx="0" cy="0"/>
        </a:xfrm>
      </p:grpSpPr>
      <p:cxnSp>
        <p:nvCxnSpPr>
          <p:cNvPr id="8" name="Straight Connector 7"/>
          <p:cNvCxnSpPr/>
          <p:nvPr userDrawn="1"/>
        </p:nvCxnSpPr>
        <p:spPr>
          <a:xfrm>
            <a:off x="348435" y="-2514783"/>
            <a:ext cx="8894248" cy="0"/>
          </a:xfrm>
          <a:prstGeom prst="line">
            <a:avLst/>
          </a:prstGeom>
          <a:ln w="12700" cmpd="sng">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9" name="Slide Number Placeholder 3"/>
          <p:cNvSpPr txBox="1">
            <a:spLocks/>
          </p:cNvSpPr>
          <p:nvPr userDrawn="1"/>
        </p:nvSpPr>
        <p:spPr>
          <a:xfrm>
            <a:off x="8557881" y="99784"/>
            <a:ext cx="913599" cy="221441"/>
          </a:xfrm>
          <a:prstGeom prst="rect">
            <a:avLst/>
          </a:prstGeom>
        </p:spPr>
        <p:txBody>
          <a:bodyPr/>
          <a:lstStyle>
            <a:defPPr>
              <a:defRPr lang="en-US"/>
            </a:defPPr>
            <a:lvl1pPr algn="l" rtl="0" eaLnBrk="0" fontAlgn="base" hangingPunct="0">
              <a:spcBef>
                <a:spcPct val="0"/>
              </a:spcBef>
              <a:spcAft>
                <a:spcPct val="0"/>
              </a:spcAft>
              <a:defRPr sz="2400" kern="1200">
                <a:solidFill>
                  <a:schemeClr val="tx1"/>
                </a:solidFill>
                <a:latin typeface="Arial" charset="0"/>
                <a:ea typeface="MS PGothic" pitchFamily="34" charset="-128"/>
                <a:cs typeface="+mn-cs"/>
              </a:defRPr>
            </a:lvl1pPr>
            <a:lvl2pPr marL="457200" algn="l" rtl="0" eaLnBrk="0" fontAlgn="base" hangingPunct="0">
              <a:spcBef>
                <a:spcPct val="0"/>
              </a:spcBef>
              <a:spcAft>
                <a:spcPct val="0"/>
              </a:spcAft>
              <a:defRPr sz="2400" kern="1200">
                <a:solidFill>
                  <a:schemeClr val="tx1"/>
                </a:solidFill>
                <a:latin typeface="Arial" charset="0"/>
                <a:ea typeface="MS PGothic" pitchFamily="34" charset="-128"/>
                <a:cs typeface="+mn-cs"/>
              </a:defRPr>
            </a:lvl2pPr>
            <a:lvl3pPr marL="914400" algn="l" rtl="0" eaLnBrk="0" fontAlgn="base" hangingPunct="0">
              <a:spcBef>
                <a:spcPct val="0"/>
              </a:spcBef>
              <a:spcAft>
                <a:spcPct val="0"/>
              </a:spcAft>
              <a:defRPr sz="2400" kern="1200">
                <a:solidFill>
                  <a:schemeClr val="tx1"/>
                </a:solidFill>
                <a:latin typeface="Arial" charset="0"/>
                <a:ea typeface="MS PGothic" pitchFamily="34" charset="-128"/>
                <a:cs typeface="+mn-cs"/>
              </a:defRPr>
            </a:lvl3pPr>
            <a:lvl4pPr marL="1371600" algn="l" rtl="0" eaLnBrk="0" fontAlgn="base" hangingPunct="0">
              <a:spcBef>
                <a:spcPct val="0"/>
              </a:spcBef>
              <a:spcAft>
                <a:spcPct val="0"/>
              </a:spcAft>
              <a:defRPr sz="2400" kern="1200">
                <a:solidFill>
                  <a:schemeClr val="tx1"/>
                </a:solidFill>
                <a:latin typeface="Arial" charset="0"/>
                <a:ea typeface="MS PGothic" pitchFamily="34" charset="-128"/>
                <a:cs typeface="+mn-cs"/>
              </a:defRPr>
            </a:lvl4pPr>
            <a:lvl5pPr marL="1828800" algn="l" rtl="0" eaLnBrk="0" fontAlgn="base" hangingPunct="0">
              <a:spcBef>
                <a:spcPct val="0"/>
              </a:spcBef>
              <a:spcAft>
                <a:spcPct val="0"/>
              </a:spcAft>
              <a:defRPr sz="2400" kern="1200">
                <a:solidFill>
                  <a:schemeClr val="tx1"/>
                </a:solidFill>
                <a:latin typeface="Arial" charset="0"/>
                <a:ea typeface="MS PGothic" pitchFamily="34" charset="-128"/>
                <a:cs typeface="+mn-cs"/>
              </a:defRPr>
            </a:lvl5pPr>
            <a:lvl6pPr marL="2286000" algn="l" defTabSz="914400" rtl="0" eaLnBrk="1" latinLnBrk="0" hangingPunct="1">
              <a:defRPr sz="2400" kern="1200">
                <a:solidFill>
                  <a:schemeClr val="tx1"/>
                </a:solidFill>
                <a:latin typeface="Arial" charset="0"/>
                <a:ea typeface="MS PGothic" pitchFamily="34" charset="-128"/>
                <a:cs typeface="+mn-cs"/>
              </a:defRPr>
            </a:lvl6pPr>
            <a:lvl7pPr marL="2743200" algn="l" defTabSz="914400" rtl="0" eaLnBrk="1" latinLnBrk="0" hangingPunct="1">
              <a:defRPr sz="2400" kern="1200">
                <a:solidFill>
                  <a:schemeClr val="tx1"/>
                </a:solidFill>
                <a:latin typeface="Arial" charset="0"/>
                <a:ea typeface="MS PGothic" pitchFamily="34" charset="-128"/>
                <a:cs typeface="+mn-cs"/>
              </a:defRPr>
            </a:lvl7pPr>
            <a:lvl8pPr marL="3200400" algn="l" defTabSz="914400" rtl="0" eaLnBrk="1" latinLnBrk="0" hangingPunct="1">
              <a:defRPr sz="2400" kern="1200">
                <a:solidFill>
                  <a:schemeClr val="tx1"/>
                </a:solidFill>
                <a:latin typeface="Arial" charset="0"/>
                <a:ea typeface="MS PGothic" pitchFamily="34" charset="-128"/>
                <a:cs typeface="+mn-cs"/>
              </a:defRPr>
            </a:lvl8pPr>
            <a:lvl9pPr marL="3657600" algn="l" defTabSz="914400" rtl="0" eaLnBrk="1" latinLnBrk="0" hangingPunct="1">
              <a:defRPr sz="2400" kern="1200">
                <a:solidFill>
                  <a:schemeClr val="tx1"/>
                </a:solidFill>
                <a:latin typeface="Arial" charset="0"/>
                <a:ea typeface="MS PGothic" pitchFamily="34" charset="-128"/>
                <a:cs typeface="+mn-cs"/>
              </a:defRPr>
            </a:lvl9pPr>
          </a:lstStyle>
          <a:p>
            <a:pPr algn="r"/>
            <a:fld id="{B98CC7B8-F110-4D3A-ACF6-8C19E354A8EE}" type="slidenum">
              <a:rPr lang="es-ES_tradnl" sz="1200" b="1" smtClean="0">
                <a:solidFill>
                  <a:srgbClr val="FF0000"/>
                </a:solidFill>
                <a:latin typeface="Arial"/>
                <a:cs typeface="Arial"/>
              </a:rPr>
              <a:pPr algn="r"/>
              <a:t>‹#›</a:t>
            </a:fld>
            <a:endParaRPr lang="es-ES_tradnl" sz="1200" b="1" dirty="0">
              <a:solidFill>
                <a:srgbClr val="FF0000"/>
              </a:solidFill>
              <a:latin typeface="Arial"/>
              <a:cs typeface="Arial"/>
            </a:endParaRPr>
          </a:p>
        </p:txBody>
      </p:sp>
      <p:pic>
        <p:nvPicPr>
          <p:cNvPr id="6146"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48435" y="646792"/>
            <a:ext cx="8885913" cy="12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389665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3_Basic Body Slide">
    <p:spTree>
      <p:nvGrpSpPr>
        <p:cNvPr id="1" name=""/>
        <p:cNvGrpSpPr/>
        <p:nvPr/>
      </p:nvGrpSpPr>
      <p:grpSpPr>
        <a:xfrm>
          <a:off x="0" y="0"/>
          <a:ext cx="0" cy="0"/>
          <a:chOff x="0" y="0"/>
          <a:chExt cx="0" cy="0"/>
        </a:xfrm>
      </p:grpSpPr>
      <p:cxnSp>
        <p:nvCxnSpPr>
          <p:cNvPr id="8" name="Straight Connector 7"/>
          <p:cNvCxnSpPr/>
          <p:nvPr userDrawn="1"/>
        </p:nvCxnSpPr>
        <p:spPr>
          <a:xfrm>
            <a:off x="348435" y="-2514783"/>
            <a:ext cx="8894248" cy="0"/>
          </a:xfrm>
          <a:prstGeom prst="line">
            <a:avLst/>
          </a:prstGeom>
          <a:ln w="12700" cmpd="sng">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9" name="Slide Number Placeholder 3"/>
          <p:cNvSpPr txBox="1">
            <a:spLocks/>
          </p:cNvSpPr>
          <p:nvPr userDrawn="1"/>
        </p:nvSpPr>
        <p:spPr>
          <a:xfrm>
            <a:off x="8557881" y="99784"/>
            <a:ext cx="913599" cy="221441"/>
          </a:xfrm>
          <a:prstGeom prst="rect">
            <a:avLst/>
          </a:prstGeom>
        </p:spPr>
        <p:txBody>
          <a:bodyPr/>
          <a:lstStyle>
            <a:defPPr>
              <a:defRPr lang="en-US"/>
            </a:defPPr>
            <a:lvl1pPr algn="l" rtl="0" eaLnBrk="0" fontAlgn="base" hangingPunct="0">
              <a:spcBef>
                <a:spcPct val="0"/>
              </a:spcBef>
              <a:spcAft>
                <a:spcPct val="0"/>
              </a:spcAft>
              <a:defRPr sz="2400" kern="1200">
                <a:solidFill>
                  <a:schemeClr val="tx1"/>
                </a:solidFill>
                <a:latin typeface="Arial" charset="0"/>
                <a:ea typeface="MS PGothic" pitchFamily="34" charset="-128"/>
                <a:cs typeface="+mn-cs"/>
              </a:defRPr>
            </a:lvl1pPr>
            <a:lvl2pPr marL="457200" algn="l" rtl="0" eaLnBrk="0" fontAlgn="base" hangingPunct="0">
              <a:spcBef>
                <a:spcPct val="0"/>
              </a:spcBef>
              <a:spcAft>
                <a:spcPct val="0"/>
              </a:spcAft>
              <a:defRPr sz="2400" kern="1200">
                <a:solidFill>
                  <a:schemeClr val="tx1"/>
                </a:solidFill>
                <a:latin typeface="Arial" charset="0"/>
                <a:ea typeface="MS PGothic" pitchFamily="34" charset="-128"/>
                <a:cs typeface="+mn-cs"/>
              </a:defRPr>
            </a:lvl2pPr>
            <a:lvl3pPr marL="914400" algn="l" rtl="0" eaLnBrk="0" fontAlgn="base" hangingPunct="0">
              <a:spcBef>
                <a:spcPct val="0"/>
              </a:spcBef>
              <a:spcAft>
                <a:spcPct val="0"/>
              </a:spcAft>
              <a:defRPr sz="2400" kern="1200">
                <a:solidFill>
                  <a:schemeClr val="tx1"/>
                </a:solidFill>
                <a:latin typeface="Arial" charset="0"/>
                <a:ea typeface="MS PGothic" pitchFamily="34" charset="-128"/>
                <a:cs typeface="+mn-cs"/>
              </a:defRPr>
            </a:lvl3pPr>
            <a:lvl4pPr marL="1371600" algn="l" rtl="0" eaLnBrk="0" fontAlgn="base" hangingPunct="0">
              <a:spcBef>
                <a:spcPct val="0"/>
              </a:spcBef>
              <a:spcAft>
                <a:spcPct val="0"/>
              </a:spcAft>
              <a:defRPr sz="2400" kern="1200">
                <a:solidFill>
                  <a:schemeClr val="tx1"/>
                </a:solidFill>
                <a:latin typeface="Arial" charset="0"/>
                <a:ea typeface="MS PGothic" pitchFamily="34" charset="-128"/>
                <a:cs typeface="+mn-cs"/>
              </a:defRPr>
            </a:lvl4pPr>
            <a:lvl5pPr marL="1828800" algn="l" rtl="0" eaLnBrk="0" fontAlgn="base" hangingPunct="0">
              <a:spcBef>
                <a:spcPct val="0"/>
              </a:spcBef>
              <a:spcAft>
                <a:spcPct val="0"/>
              </a:spcAft>
              <a:defRPr sz="2400" kern="1200">
                <a:solidFill>
                  <a:schemeClr val="tx1"/>
                </a:solidFill>
                <a:latin typeface="Arial" charset="0"/>
                <a:ea typeface="MS PGothic" pitchFamily="34" charset="-128"/>
                <a:cs typeface="+mn-cs"/>
              </a:defRPr>
            </a:lvl5pPr>
            <a:lvl6pPr marL="2286000" algn="l" defTabSz="914400" rtl="0" eaLnBrk="1" latinLnBrk="0" hangingPunct="1">
              <a:defRPr sz="2400" kern="1200">
                <a:solidFill>
                  <a:schemeClr val="tx1"/>
                </a:solidFill>
                <a:latin typeface="Arial" charset="0"/>
                <a:ea typeface="MS PGothic" pitchFamily="34" charset="-128"/>
                <a:cs typeface="+mn-cs"/>
              </a:defRPr>
            </a:lvl6pPr>
            <a:lvl7pPr marL="2743200" algn="l" defTabSz="914400" rtl="0" eaLnBrk="1" latinLnBrk="0" hangingPunct="1">
              <a:defRPr sz="2400" kern="1200">
                <a:solidFill>
                  <a:schemeClr val="tx1"/>
                </a:solidFill>
                <a:latin typeface="Arial" charset="0"/>
                <a:ea typeface="MS PGothic" pitchFamily="34" charset="-128"/>
                <a:cs typeface="+mn-cs"/>
              </a:defRPr>
            </a:lvl7pPr>
            <a:lvl8pPr marL="3200400" algn="l" defTabSz="914400" rtl="0" eaLnBrk="1" latinLnBrk="0" hangingPunct="1">
              <a:defRPr sz="2400" kern="1200">
                <a:solidFill>
                  <a:schemeClr val="tx1"/>
                </a:solidFill>
                <a:latin typeface="Arial" charset="0"/>
                <a:ea typeface="MS PGothic" pitchFamily="34" charset="-128"/>
                <a:cs typeface="+mn-cs"/>
              </a:defRPr>
            </a:lvl8pPr>
            <a:lvl9pPr marL="3657600" algn="l" defTabSz="914400" rtl="0" eaLnBrk="1" latinLnBrk="0" hangingPunct="1">
              <a:defRPr sz="2400" kern="1200">
                <a:solidFill>
                  <a:schemeClr val="tx1"/>
                </a:solidFill>
                <a:latin typeface="Arial" charset="0"/>
                <a:ea typeface="MS PGothic" pitchFamily="34" charset="-128"/>
                <a:cs typeface="+mn-cs"/>
              </a:defRPr>
            </a:lvl9pPr>
          </a:lstStyle>
          <a:p>
            <a:pPr algn="r"/>
            <a:fld id="{B98CC7B8-F110-4D3A-ACF6-8C19E354A8EE}" type="slidenum">
              <a:rPr lang="es-ES_tradnl" sz="1200" b="1" smtClean="0">
                <a:solidFill>
                  <a:srgbClr val="FF0000"/>
                </a:solidFill>
                <a:latin typeface="Arial"/>
                <a:cs typeface="Arial"/>
              </a:rPr>
              <a:pPr algn="r"/>
              <a:t>‹#›</a:t>
            </a:fld>
            <a:endParaRPr lang="es-ES_tradnl" sz="1200" b="1" dirty="0">
              <a:solidFill>
                <a:srgbClr val="FF0000"/>
              </a:solidFill>
              <a:latin typeface="Arial"/>
              <a:cs typeface="Arial"/>
            </a:endParaRPr>
          </a:p>
        </p:txBody>
      </p:sp>
      <p:pic>
        <p:nvPicPr>
          <p:cNvPr id="6146"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48435" y="646792"/>
            <a:ext cx="8885913" cy="12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895716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4_Basic Body Slide">
    <p:spTree>
      <p:nvGrpSpPr>
        <p:cNvPr id="1" name=""/>
        <p:cNvGrpSpPr/>
        <p:nvPr/>
      </p:nvGrpSpPr>
      <p:grpSpPr>
        <a:xfrm>
          <a:off x="0" y="0"/>
          <a:ext cx="0" cy="0"/>
          <a:chOff x="0" y="0"/>
          <a:chExt cx="0" cy="0"/>
        </a:xfrm>
      </p:grpSpPr>
      <p:cxnSp>
        <p:nvCxnSpPr>
          <p:cNvPr id="8" name="Straight Connector 7"/>
          <p:cNvCxnSpPr/>
          <p:nvPr userDrawn="1"/>
        </p:nvCxnSpPr>
        <p:spPr>
          <a:xfrm>
            <a:off x="348435" y="-2514783"/>
            <a:ext cx="8894248" cy="0"/>
          </a:xfrm>
          <a:prstGeom prst="line">
            <a:avLst/>
          </a:prstGeom>
          <a:ln w="12700" cmpd="sng">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9" name="Slide Number Placeholder 3"/>
          <p:cNvSpPr txBox="1">
            <a:spLocks/>
          </p:cNvSpPr>
          <p:nvPr userDrawn="1"/>
        </p:nvSpPr>
        <p:spPr>
          <a:xfrm>
            <a:off x="8557881" y="99784"/>
            <a:ext cx="913599" cy="221441"/>
          </a:xfrm>
          <a:prstGeom prst="rect">
            <a:avLst/>
          </a:prstGeom>
        </p:spPr>
        <p:txBody>
          <a:bodyPr/>
          <a:lstStyle>
            <a:defPPr>
              <a:defRPr lang="en-US"/>
            </a:defPPr>
            <a:lvl1pPr algn="l" rtl="0" eaLnBrk="0" fontAlgn="base" hangingPunct="0">
              <a:spcBef>
                <a:spcPct val="0"/>
              </a:spcBef>
              <a:spcAft>
                <a:spcPct val="0"/>
              </a:spcAft>
              <a:defRPr sz="2400" kern="1200">
                <a:solidFill>
                  <a:schemeClr val="tx1"/>
                </a:solidFill>
                <a:latin typeface="Arial" charset="0"/>
                <a:ea typeface="MS PGothic" pitchFamily="34" charset="-128"/>
                <a:cs typeface="+mn-cs"/>
              </a:defRPr>
            </a:lvl1pPr>
            <a:lvl2pPr marL="457200" algn="l" rtl="0" eaLnBrk="0" fontAlgn="base" hangingPunct="0">
              <a:spcBef>
                <a:spcPct val="0"/>
              </a:spcBef>
              <a:spcAft>
                <a:spcPct val="0"/>
              </a:spcAft>
              <a:defRPr sz="2400" kern="1200">
                <a:solidFill>
                  <a:schemeClr val="tx1"/>
                </a:solidFill>
                <a:latin typeface="Arial" charset="0"/>
                <a:ea typeface="MS PGothic" pitchFamily="34" charset="-128"/>
                <a:cs typeface="+mn-cs"/>
              </a:defRPr>
            </a:lvl2pPr>
            <a:lvl3pPr marL="914400" algn="l" rtl="0" eaLnBrk="0" fontAlgn="base" hangingPunct="0">
              <a:spcBef>
                <a:spcPct val="0"/>
              </a:spcBef>
              <a:spcAft>
                <a:spcPct val="0"/>
              </a:spcAft>
              <a:defRPr sz="2400" kern="1200">
                <a:solidFill>
                  <a:schemeClr val="tx1"/>
                </a:solidFill>
                <a:latin typeface="Arial" charset="0"/>
                <a:ea typeface="MS PGothic" pitchFamily="34" charset="-128"/>
                <a:cs typeface="+mn-cs"/>
              </a:defRPr>
            </a:lvl3pPr>
            <a:lvl4pPr marL="1371600" algn="l" rtl="0" eaLnBrk="0" fontAlgn="base" hangingPunct="0">
              <a:spcBef>
                <a:spcPct val="0"/>
              </a:spcBef>
              <a:spcAft>
                <a:spcPct val="0"/>
              </a:spcAft>
              <a:defRPr sz="2400" kern="1200">
                <a:solidFill>
                  <a:schemeClr val="tx1"/>
                </a:solidFill>
                <a:latin typeface="Arial" charset="0"/>
                <a:ea typeface="MS PGothic" pitchFamily="34" charset="-128"/>
                <a:cs typeface="+mn-cs"/>
              </a:defRPr>
            </a:lvl4pPr>
            <a:lvl5pPr marL="1828800" algn="l" rtl="0" eaLnBrk="0" fontAlgn="base" hangingPunct="0">
              <a:spcBef>
                <a:spcPct val="0"/>
              </a:spcBef>
              <a:spcAft>
                <a:spcPct val="0"/>
              </a:spcAft>
              <a:defRPr sz="2400" kern="1200">
                <a:solidFill>
                  <a:schemeClr val="tx1"/>
                </a:solidFill>
                <a:latin typeface="Arial" charset="0"/>
                <a:ea typeface="MS PGothic" pitchFamily="34" charset="-128"/>
                <a:cs typeface="+mn-cs"/>
              </a:defRPr>
            </a:lvl5pPr>
            <a:lvl6pPr marL="2286000" algn="l" defTabSz="914400" rtl="0" eaLnBrk="1" latinLnBrk="0" hangingPunct="1">
              <a:defRPr sz="2400" kern="1200">
                <a:solidFill>
                  <a:schemeClr val="tx1"/>
                </a:solidFill>
                <a:latin typeface="Arial" charset="0"/>
                <a:ea typeface="MS PGothic" pitchFamily="34" charset="-128"/>
                <a:cs typeface="+mn-cs"/>
              </a:defRPr>
            </a:lvl6pPr>
            <a:lvl7pPr marL="2743200" algn="l" defTabSz="914400" rtl="0" eaLnBrk="1" latinLnBrk="0" hangingPunct="1">
              <a:defRPr sz="2400" kern="1200">
                <a:solidFill>
                  <a:schemeClr val="tx1"/>
                </a:solidFill>
                <a:latin typeface="Arial" charset="0"/>
                <a:ea typeface="MS PGothic" pitchFamily="34" charset="-128"/>
                <a:cs typeface="+mn-cs"/>
              </a:defRPr>
            </a:lvl7pPr>
            <a:lvl8pPr marL="3200400" algn="l" defTabSz="914400" rtl="0" eaLnBrk="1" latinLnBrk="0" hangingPunct="1">
              <a:defRPr sz="2400" kern="1200">
                <a:solidFill>
                  <a:schemeClr val="tx1"/>
                </a:solidFill>
                <a:latin typeface="Arial" charset="0"/>
                <a:ea typeface="MS PGothic" pitchFamily="34" charset="-128"/>
                <a:cs typeface="+mn-cs"/>
              </a:defRPr>
            </a:lvl8pPr>
            <a:lvl9pPr marL="3657600" algn="l" defTabSz="914400" rtl="0" eaLnBrk="1" latinLnBrk="0" hangingPunct="1">
              <a:defRPr sz="2400" kern="1200">
                <a:solidFill>
                  <a:schemeClr val="tx1"/>
                </a:solidFill>
                <a:latin typeface="Arial" charset="0"/>
                <a:ea typeface="MS PGothic" pitchFamily="34" charset="-128"/>
                <a:cs typeface="+mn-cs"/>
              </a:defRPr>
            </a:lvl9pPr>
          </a:lstStyle>
          <a:p>
            <a:pPr algn="r"/>
            <a:fld id="{B98CC7B8-F110-4D3A-ACF6-8C19E354A8EE}" type="slidenum">
              <a:rPr lang="es-ES_tradnl" sz="1200" b="1" smtClean="0">
                <a:solidFill>
                  <a:srgbClr val="FF0000"/>
                </a:solidFill>
                <a:latin typeface="Arial"/>
                <a:cs typeface="Arial"/>
              </a:rPr>
              <a:pPr algn="r"/>
              <a:t>‹#›</a:t>
            </a:fld>
            <a:endParaRPr lang="es-ES_tradnl" sz="1200" b="1" dirty="0">
              <a:solidFill>
                <a:srgbClr val="FF0000"/>
              </a:solidFill>
              <a:latin typeface="Arial"/>
              <a:cs typeface="Arial"/>
            </a:endParaRPr>
          </a:p>
        </p:txBody>
      </p:sp>
      <p:pic>
        <p:nvPicPr>
          <p:cNvPr id="6146"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48435" y="646792"/>
            <a:ext cx="8885913" cy="12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814139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1_Basic Body Slide">
    <p:spTree>
      <p:nvGrpSpPr>
        <p:cNvPr id="1" name=""/>
        <p:cNvGrpSpPr/>
        <p:nvPr/>
      </p:nvGrpSpPr>
      <p:grpSpPr>
        <a:xfrm>
          <a:off x="0" y="0"/>
          <a:ext cx="0" cy="0"/>
          <a:chOff x="0" y="0"/>
          <a:chExt cx="0" cy="0"/>
        </a:xfrm>
      </p:grpSpPr>
      <p:sp>
        <p:nvSpPr>
          <p:cNvPr id="9" name="Slide Number Placeholder 3"/>
          <p:cNvSpPr txBox="1">
            <a:spLocks/>
          </p:cNvSpPr>
          <p:nvPr userDrawn="1"/>
        </p:nvSpPr>
        <p:spPr>
          <a:xfrm>
            <a:off x="8557883" y="99785"/>
            <a:ext cx="913599" cy="221441"/>
          </a:xfrm>
          <a:prstGeom prst="rect">
            <a:avLst/>
          </a:prstGeom>
        </p:spPr>
        <p:txBody>
          <a:bodyPr/>
          <a:lstStyle>
            <a:defPPr>
              <a:defRPr lang="en-US"/>
            </a:defPPr>
            <a:lvl1pPr algn="l" rtl="0" eaLnBrk="0" fontAlgn="base" hangingPunct="0">
              <a:spcBef>
                <a:spcPct val="0"/>
              </a:spcBef>
              <a:spcAft>
                <a:spcPct val="0"/>
              </a:spcAft>
              <a:defRPr sz="2400" kern="1200">
                <a:solidFill>
                  <a:schemeClr val="tx1"/>
                </a:solidFill>
                <a:latin typeface="Arial" charset="0"/>
                <a:ea typeface="MS PGothic" pitchFamily="34" charset="-128"/>
                <a:cs typeface="+mn-cs"/>
              </a:defRPr>
            </a:lvl1pPr>
            <a:lvl2pPr marL="457200" algn="l" rtl="0" eaLnBrk="0" fontAlgn="base" hangingPunct="0">
              <a:spcBef>
                <a:spcPct val="0"/>
              </a:spcBef>
              <a:spcAft>
                <a:spcPct val="0"/>
              </a:spcAft>
              <a:defRPr sz="2400" kern="1200">
                <a:solidFill>
                  <a:schemeClr val="tx1"/>
                </a:solidFill>
                <a:latin typeface="Arial" charset="0"/>
                <a:ea typeface="MS PGothic" pitchFamily="34" charset="-128"/>
                <a:cs typeface="+mn-cs"/>
              </a:defRPr>
            </a:lvl2pPr>
            <a:lvl3pPr marL="914400" algn="l" rtl="0" eaLnBrk="0" fontAlgn="base" hangingPunct="0">
              <a:spcBef>
                <a:spcPct val="0"/>
              </a:spcBef>
              <a:spcAft>
                <a:spcPct val="0"/>
              </a:spcAft>
              <a:defRPr sz="2400" kern="1200">
                <a:solidFill>
                  <a:schemeClr val="tx1"/>
                </a:solidFill>
                <a:latin typeface="Arial" charset="0"/>
                <a:ea typeface="MS PGothic" pitchFamily="34" charset="-128"/>
                <a:cs typeface="+mn-cs"/>
              </a:defRPr>
            </a:lvl3pPr>
            <a:lvl4pPr marL="1371600" algn="l" rtl="0" eaLnBrk="0" fontAlgn="base" hangingPunct="0">
              <a:spcBef>
                <a:spcPct val="0"/>
              </a:spcBef>
              <a:spcAft>
                <a:spcPct val="0"/>
              </a:spcAft>
              <a:defRPr sz="2400" kern="1200">
                <a:solidFill>
                  <a:schemeClr val="tx1"/>
                </a:solidFill>
                <a:latin typeface="Arial" charset="0"/>
                <a:ea typeface="MS PGothic" pitchFamily="34" charset="-128"/>
                <a:cs typeface="+mn-cs"/>
              </a:defRPr>
            </a:lvl4pPr>
            <a:lvl5pPr marL="1828800" algn="l" rtl="0" eaLnBrk="0" fontAlgn="base" hangingPunct="0">
              <a:spcBef>
                <a:spcPct val="0"/>
              </a:spcBef>
              <a:spcAft>
                <a:spcPct val="0"/>
              </a:spcAft>
              <a:defRPr sz="2400" kern="1200">
                <a:solidFill>
                  <a:schemeClr val="tx1"/>
                </a:solidFill>
                <a:latin typeface="Arial" charset="0"/>
                <a:ea typeface="MS PGothic" pitchFamily="34" charset="-128"/>
                <a:cs typeface="+mn-cs"/>
              </a:defRPr>
            </a:lvl5pPr>
            <a:lvl6pPr marL="2286000" algn="l" defTabSz="914400" rtl="0" eaLnBrk="1" latinLnBrk="0" hangingPunct="1">
              <a:defRPr sz="2400" kern="1200">
                <a:solidFill>
                  <a:schemeClr val="tx1"/>
                </a:solidFill>
                <a:latin typeface="Arial" charset="0"/>
                <a:ea typeface="MS PGothic" pitchFamily="34" charset="-128"/>
                <a:cs typeface="+mn-cs"/>
              </a:defRPr>
            </a:lvl6pPr>
            <a:lvl7pPr marL="2743200" algn="l" defTabSz="914400" rtl="0" eaLnBrk="1" latinLnBrk="0" hangingPunct="1">
              <a:defRPr sz="2400" kern="1200">
                <a:solidFill>
                  <a:schemeClr val="tx1"/>
                </a:solidFill>
                <a:latin typeface="Arial" charset="0"/>
                <a:ea typeface="MS PGothic" pitchFamily="34" charset="-128"/>
                <a:cs typeface="+mn-cs"/>
              </a:defRPr>
            </a:lvl7pPr>
            <a:lvl8pPr marL="3200400" algn="l" defTabSz="914400" rtl="0" eaLnBrk="1" latinLnBrk="0" hangingPunct="1">
              <a:defRPr sz="2400" kern="1200">
                <a:solidFill>
                  <a:schemeClr val="tx1"/>
                </a:solidFill>
                <a:latin typeface="Arial" charset="0"/>
                <a:ea typeface="MS PGothic" pitchFamily="34" charset="-128"/>
                <a:cs typeface="+mn-cs"/>
              </a:defRPr>
            </a:lvl8pPr>
            <a:lvl9pPr marL="3657600" algn="l" defTabSz="914400" rtl="0" eaLnBrk="1" latinLnBrk="0" hangingPunct="1">
              <a:defRPr sz="2400" kern="1200">
                <a:solidFill>
                  <a:schemeClr val="tx1"/>
                </a:solidFill>
                <a:latin typeface="Arial" charset="0"/>
                <a:ea typeface="MS PGothic" pitchFamily="34" charset="-128"/>
                <a:cs typeface="+mn-cs"/>
              </a:defRPr>
            </a:lvl9pPr>
          </a:lstStyle>
          <a:p>
            <a:pPr algn="r">
              <a:lnSpc>
                <a:spcPct val="100000"/>
              </a:lnSpc>
            </a:pPr>
            <a:fld id="{B98CC7B8-F110-4D3A-ACF6-8C19E354A8EE}" type="slidenum">
              <a:rPr lang="es-ES_tradnl" sz="1200" b="1" smtClean="0">
                <a:solidFill>
                  <a:srgbClr val="FF0000"/>
                </a:solidFill>
                <a:latin typeface="Arial"/>
                <a:cs typeface="Arial"/>
              </a:rPr>
              <a:pPr algn="r">
                <a:lnSpc>
                  <a:spcPct val="100000"/>
                </a:lnSpc>
              </a:pPr>
              <a:t>‹#›</a:t>
            </a:fld>
            <a:endParaRPr lang="es-ES_tradnl" sz="1200" b="1" dirty="0">
              <a:solidFill>
                <a:srgbClr val="FF0000"/>
              </a:solidFill>
              <a:latin typeface="Arial"/>
              <a:cs typeface="Arial"/>
            </a:endParaRPr>
          </a:p>
        </p:txBody>
      </p:sp>
      <p:sp>
        <p:nvSpPr>
          <p:cNvPr id="5" name="Content Placeholder 4"/>
          <p:cNvSpPr>
            <a:spLocks noGrp="1"/>
          </p:cNvSpPr>
          <p:nvPr>
            <p:ph sz="quarter" idx="11" hasCustomPrompt="1"/>
          </p:nvPr>
        </p:nvSpPr>
        <p:spPr>
          <a:xfrm>
            <a:off x="348437" y="452510"/>
            <a:ext cx="8666245" cy="435610"/>
          </a:xfrm>
          <a:prstGeom prst="rect">
            <a:avLst/>
          </a:prstGeom>
        </p:spPr>
        <p:txBody>
          <a:bodyPr lIns="0" tIns="0" rIns="0" bIns="0" anchor="ctr"/>
          <a:lstStyle>
            <a:lvl1pPr marL="0" indent="0">
              <a:spcBef>
                <a:spcPts val="0"/>
              </a:spcBef>
              <a:buNone/>
              <a:defRPr sz="2000" b="1">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smtClean="0"/>
              <a:t>Title (Arial 24pt Bold/Black)</a:t>
            </a:r>
          </a:p>
        </p:txBody>
      </p:sp>
      <p:pic>
        <p:nvPicPr>
          <p:cNvPr id="7"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48437" y="888120"/>
            <a:ext cx="8885913" cy="12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68375420"/>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3" name="Text Placeholder 9"/>
          <p:cNvSpPr>
            <a:spLocks noGrp="1"/>
          </p:cNvSpPr>
          <p:nvPr>
            <p:ph type="body" sz="quarter" idx="11" hasCustomPrompt="1"/>
          </p:nvPr>
        </p:nvSpPr>
        <p:spPr>
          <a:xfrm>
            <a:off x="355938" y="3327400"/>
            <a:ext cx="8541647" cy="349250"/>
          </a:xfrm>
          <a:prstGeom prst="rect">
            <a:avLst/>
          </a:prstGeom>
        </p:spPr>
        <p:txBody>
          <a:bodyPr lIns="0" rIns="199453" anchor="ctr"/>
          <a:lstStyle>
            <a:lvl1pPr marL="0" indent="0">
              <a:buNone/>
              <a:defRPr sz="3200" b="1" baseline="0">
                <a:solidFill>
                  <a:schemeClr val="bg1">
                    <a:lumMod val="50000"/>
                  </a:schemeClr>
                </a:solidFill>
                <a:latin typeface="Arial" panose="020B0604020202020204" pitchFamily="34" charset="0"/>
                <a:cs typeface="Arial" panose="020B0604020202020204" pitchFamily="34" charset="0"/>
              </a:defRPr>
            </a:lvl1pPr>
          </a:lstStyle>
          <a:p>
            <a:pPr lvl="0"/>
            <a:r>
              <a:rPr lang="en-GB" dirty="0" smtClean="0"/>
              <a:t>Section #</a:t>
            </a:r>
            <a:endParaRPr lang="en-GB" dirty="0"/>
          </a:p>
        </p:txBody>
      </p:sp>
    </p:spTree>
    <p:extLst>
      <p:ext uri="{BB962C8B-B14F-4D97-AF65-F5344CB8AC3E}">
        <p14:creationId xmlns:p14="http://schemas.microsoft.com/office/powerpoint/2010/main" val="2141625483"/>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ver Slide">
    <p:spTree>
      <p:nvGrpSpPr>
        <p:cNvPr id="1" name=""/>
        <p:cNvGrpSpPr/>
        <p:nvPr/>
      </p:nvGrpSpPr>
      <p:grpSpPr>
        <a:xfrm>
          <a:off x="0" y="0"/>
          <a:ext cx="0" cy="0"/>
          <a:chOff x="0" y="0"/>
          <a:chExt cx="0" cy="0"/>
        </a:xfrm>
      </p:grpSpPr>
      <p:sp>
        <p:nvSpPr>
          <p:cNvPr id="3" name="Line 19"/>
          <p:cNvSpPr>
            <a:spLocks noChangeShapeType="1"/>
          </p:cNvSpPr>
          <p:nvPr userDrawn="1"/>
        </p:nvSpPr>
        <p:spPr bwMode="auto">
          <a:xfrm>
            <a:off x="348435" y="2802939"/>
            <a:ext cx="1791588" cy="0"/>
          </a:xfrm>
          <a:prstGeom prst="line">
            <a:avLst/>
          </a:prstGeom>
          <a:noFill/>
          <a:ln w="57150" cmpd="sng">
            <a:solidFill>
              <a:schemeClr val="bg1">
                <a:lumMod val="5000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algn="l" eaLnBrk="0" fontAlgn="auto" hangingPunct="0">
              <a:lnSpc>
                <a:spcPct val="100000"/>
              </a:lnSpc>
              <a:spcBef>
                <a:spcPts val="0"/>
              </a:spcBef>
              <a:spcAft>
                <a:spcPts val="0"/>
              </a:spcAft>
              <a:defRPr/>
            </a:pPr>
            <a:endParaRPr lang="es-ES" sz="2400" dirty="0">
              <a:ln w="9525" cmpd="sng">
                <a:solidFill>
                  <a:srgbClr val="000000"/>
                </a:solidFill>
              </a:ln>
              <a:solidFill>
                <a:srgbClr val="DB0B11"/>
              </a:solidFill>
              <a:effectLst>
                <a:outerShdw blurRad="38100" dist="38100" dir="2700000" algn="tl">
                  <a:srgbClr val="000000">
                    <a:alpha val="43137"/>
                  </a:srgbClr>
                </a:outerShdw>
              </a:effectLst>
              <a:latin typeface="Calibri" panose="020F0502020204030204" pitchFamily="34" charset="0"/>
              <a:ea typeface="MS PGothic" pitchFamily="34" charset="-128"/>
            </a:endParaRPr>
          </a:p>
        </p:txBody>
      </p:sp>
      <p:sp>
        <p:nvSpPr>
          <p:cNvPr id="10" name="Text Placeholder 9"/>
          <p:cNvSpPr>
            <a:spLocks noGrp="1"/>
          </p:cNvSpPr>
          <p:nvPr>
            <p:ph type="body" sz="quarter" idx="10" hasCustomPrompt="1"/>
          </p:nvPr>
        </p:nvSpPr>
        <p:spPr>
          <a:xfrm>
            <a:off x="348437" y="2897188"/>
            <a:ext cx="8549149" cy="349250"/>
          </a:xfrm>
          <a:prstGeom prst="rect">
            <a:avLst/>
          </a:prstGeom>
        </p:spPr>
        <p:txBody>
          <a:bodyPr lIns="0" rIns="163449"/>
          <a:lstStyle>
            <a:lvl1pPr marL="0" indent="0">
              <a:buNone/>
              <a:defRPr sz="2400" b="1">
                <a:solidFill>
                  <a:srgbClr val="FF0000"/>
                </a:solidFill>
                <a:latin typeface="Arial" panose="020B0604020202020204" pitchFamily="34" charset="0"/>
                <a:cs typeface="Arial" panose="020B0604020202020204" pitchFamily="34" charset="0"/>
              </a:defRPr>
            </a:lvl1pPr>
          </a:lstStyle>
          <a:p>
            <a:pPr lvl="0"/>
            <a:r>
              <a:rPr lang="en-US" b="1" dirty="0" smtClean="0">
                <a:solidFill>
                  <a:srgbClr val="FF0000"/>
                </a:solidFill>
                <a:latin typeface="Arial"/>
                <a:cs typeface="Arial"/>
              </a:rPr>
              <a:t>SHUSA COMMITTEE/BOARD (Arial 24pt Bold/Red)</a:t>
            </a:r>
            <a:endParaRPr lang="en-GB" dirty="0"/>
          </a:p>
        </p:txBody>
      </p:sp>
      <p:sp>
        <p:nvSpPr>
          <p:cNvPr id="11" name="Text Placeholder 9"/>
          <p:cNvSpPr>
            <a:spLocks noGrp="1"/>
          </p:cNvSpPr>
          <p:nvPr>
            <p:ph type="body" sz="quarter" idx="11" hasCustomPrompt="1"/>
          </p:nvPr>
        </p:nvSpPr>
        <p:spPr>
          <a:xfrm>
            <a:off x="355938" y="3275665"/>
            <a:ext cx="8541647" cy="349250"/>
          </a:xfrm>
          <a:prstGeom prst="rect">
            <a:avLst/>
          </a:prstGeom>
        </p:spPr>
        <p:txBody>
          <a:bodyPr lIns="0" rIns="199453"/>
          <a:lstStyle>
            <a:lvl1pPr marL="0" marR="0" indent="0" algn="l" defTabSz="457200" rtl="0" eaLnBrk="1" fontAlgn="auto" latinLnBrk="0" hangingPunct="1">
              <a:lnSpc>
                <a:spcPct val="100000"/>
              </a:lnSpc>
              <a:spcBef>
                <a:spcPct val="20000"/>
              </a:spcBef>
              <a:spcAft>
                <a:spcPts val="0"/>
              </a:spcAft>
              <a:buClrTx/>
              <a:buSzTx/>
              <a:buFont typeface="Arial"/>
              <a:buNone/>
              <a:tabLst/>
              <a:defRPr sz="2000" b="1">
                <a:solidFill>
                  <a:schemeClr val="tx1"/>
                </a:solidFill>
                <a:latin typeface="Arial" panose="020B0604020202020204" pitchFamily="34" charset="0"/>
                <a:cs typeface="Arial" panose="020B0604020202020204" pitchFamily="34" charset="0"/>
              </a:defRPr>
            </a:lvl1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lang="en-GB" dirty="0" smtClean="0"/>
              <a:t>Title of Presentation </a:t>
            </a:r>
            <a:r>
              <a:rPr lang="en-US" sz="2000" b="1" dirty="0" smtClean="0">
                <a:solidFill>
                  <a:prstClr val="black"/>
                </a:solidFill>
                <a:latin typeface="Arial" panose="020B0604020202020204" pitchFamily="34" charset="0"/>
                <a:cs typeface="Arial" panose="020B0604020202020204" pitchFamily="34" charset="0"/>
              </a:rPr>
              <a:t>(Must match Agenda, Arial 20pt Bold/Black)</a:t>
            </a:r>
          </a:p>
        </p:txBody>
      </p:sp>
      <p:sp>
        <p:nvSpPr>
          <p:cNvPr id="13" name="Text Placeholder 12"/>
          <p:cNvSpPr>
            <a:spLocks noGrp="1"/>
          </p:cNvSpPr>
          <p:nvPr>
            <p:ph type="body" sz="quarter" idx="12" hasCustomPrompt="1"/>
          </p:nvPr>
        </p:nvSpPr>
        <p:spPr>
          <a:xfrm>
            <a:off x="355938" y="3706427"/>
            <a:ext cx="4547155" cy="430213"/>
          </a:xfrm>
          <a:prstGeom prst="rect">
            <a:avLst/>
          </a:prstGeom>
        </p:spPr>
        <p:txBody>
          <a:bodyPr lIns="0"/>
          <a:lstStyle>
            <a:lvl1pPr marL="0" indent="0">
              <a:buNone/>
              <a:defRPr sz="1800">
                <a:latin typeface="Arial" panose="020B0604020202020204" pitchFamily="34" charset="0"/>
                <a:cs typeface="Arial" panose="020B0604020202020204" pitchFamily="34" charset="0"/>
              </a:defRPr>
            </a:lvl1pPr>
          </a:lstStyle>
          <a:p>
            <a:pPr lvl="0"/>
            <a:r>
              <a:rPr lang="en-US" dirty="0" smtClean="0"/>
              <a:t>Date (Arial 18pt Black)</a:t>
            </a:r>
            <a:endParaRPr lang="en-GB" dirty="0"/>
          </a:p>
        </p:txBody>
      </p:sp>
      <p:sp>
        <p:nvSpPr>
          <p:cNvPr id="14" name="Text Placeholder 12"/>
          <p:cNvSpPr>
            <a:spLocks noGrp="1"/>
          </p:cNvSpPr>
          <p:nvPr>
            <p:ph type="body" sz="quarter" idx="13" hasCustomPrompt="1"/>
          </p:nvPr>
        </p:nvSpPr>
        <p:spPr>
          <a:xfrm>
            <a:off x="355935" y="4339840"/>
            <a:ext cx="8541648" cy="430213"/>
          </a:xfrm>
          <a:prstGeom prst="rect">
            <a:avLst/>
          </a:prstGeom>
        </p:spPr>
        <p:txBody>
          <a:bodyPr lIns="0"/>
          <a:lstStyle>
            <a:lvl1pPr marL="0" indent="0">
              <a:buNone/>
              <a:defRPr sz="1800" baseline="0">
                <a:solidFill>
                  <a:schemeClr val="bg1">
                    <a:lumMod val="50000"/>
                  </a:schemeClr>
                </a:solidFill>
                <a:latin typeface="Arial" panose="020B0604020202020204" pitchFamily="34" charset="0"/>
                <a:cs typeface="Arial" panose="020B0604020202020204" pitchFamily="34" charset="0"/>
              </a:defRPr>
            </a:lvl1pPr>
          </a:lstStyle>
          <a:p>
            <a:pPr lvl="0"/>
            <a:r>
              <a:rPr lang="en-US" dirty="0" smtClean="0"/>
              <a:t>Presenter: Name and Title (Arial 18pt Gray)</a:t>
            </a:r>
            <a:endParaRPr lang="en-GB" dirty="0"/>
          </a:p>
        </p:txBody>
      </p:sp>
    </p:spTree>
    <p:extLst>
      <p:ext uri="{BB962C8B-B14F-4D97-AF65-F5344CB8AC3E}">
        <p14:creationId xmlns:p14="http://schemas.microsoft.com/office/powerpoint/2010/main" val="2824795846"/>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13" Type="http://schemas.openxmlformats.org/officeDocument/2006/relationships/image" Target="../media/image2.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oleObject" Target="../embeddings/oleObject1.bin"/><Relationship Id="rId5" Type="http://schemas.openxmlformats.org/officeDocument/2006/relationships/slideLayout" Target="../slideLayouts/slideLayout5.xml"/><Relationship Id="rId10" Type="http://schemas.openxmlformats.org/officeDocument/2006/relationships/tags" Target="../tags/tag2.xml"/><Relationship Id="rId4" Type="http://schemas.openxmlformats.org/officeDocument/2006/relationships/slideLayout" Target="../slideLayouts/slideLayout4.xml"/><Relationship Id="rId9" Type="http://schemas.openxmlformats.org/officeDocument/2006/relationships/vmlDrawing" Target="../drawings/vmlDrawing1.v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5.xml"/><Relationship Id="rId13" Type="http://schemas.openxmlformats.org/officeDocument/2006/relationships/theme" Target="../theme/theme2.xml"/><Relationship Id="rId18" Type="http://schemas.openxmlformats.org/officeDocument/2006/relationships/image" Target="../media/image2.jpeg"/><Relationship Id="rId3" Type="http://schemas.openxmlformats.org/officeDocument/2006/relationships/slideLayout" Target="../slideLayouts/slideLayout10.xml"/><Relationship Id="rId7" Type="http://schemas.openxmlformats.org/officeDocument/2006/relationships/slideLayout" Target="../slideLayouts/slideLayout14.xml"/><Relationship Id="rId12" Type="http://schemas.openxmlformats.org/officeDocument/2006/relationships/slideLayout" Target="../slideLayouts/slideLayout19.xml"/><Relationship Id="rId17" Type="http://schemas.openxmlformats.org/officeDocument/2006/relationships/image" Target="../media/image4.emf"/><Relationship Id="rId2" Type="http://schemas.openxmlformats.org/officeDocument/2006/relationships/slideLayout" Target="../slideLayouts/slideLayout9.xml"/><Relationship Id="rId16" Type="http://schemas.openxmlformats.org/officeDocument/2006/relationships/oleObject" Target="../embeddings/oleObject2.bin"/><Relationship Id="rId1" Type="http://schemas.openxmlformats.org/officeDocument/2006/relationships/slideLayout" Target="../slideLayouts/slideLayout8.xml"/><Relationship Id="rId6" Type="http://schemas.openxmlformats.org/officeDocument/2006/relationships/slideLayout" Target="../slideLayouts/slideLayout13.xml"/><Relationship Id="rId11" Type="http://schemas.openxmlformats.org/officeDocument/2006/relationships/slideLayout" Target="../slideLayouts/slideLayout18.xml"/><Relationship Id="rId5" Type="http://schemas.openxmlformats.org/officeDocument/2006/relationships/slideLayout" Target="../slideLayouts/slideLayout12.xml"/><Relationship Id="rId15" Type="http://schemas.openxmlformats.org/officeDocument/2006/relationships/tags" Target="../tags/tag3.xml"/><Relationship Id="rId10" Type="http://schemas.openxmlformats.org/officeDocument/2006/relationships/slideLayout" Target="../slideLayouts/slideLayout17.xml"/><Relationship Id="rId4" Type="http://schemas.openxmlformats.org/officeDocument/2006/relationships/slideLayout" Target="../slideLayouts/slideLayout11.xml"/><Relationship Id="rId9" Type="http://schemas.openxmlformats.org/officeDocument/2006/relationships/slideLayout" Target="../slideLayouts/slideLayout16.xml"/><Relationship Id="rId14" Type="http://schemas.openxmlformats.org/officeDocument/2006/relationships/vmlDrawing" Target="../drawings/vmlDrawing2.v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10"/>
            </p:custDataLst>
            <p:extLst>
              <p:ext uri="{D42A27DB-BD31-4B8C-83A1-F6EECF244321}">
                <p14:modId xmlns:p14="http://schemas.microsoft.com/office/powerpoint/2010/main" val="2960143213"/>
              </p:ext>
            </p:extLst>
          </p:nvPr>
        </p:nvGraphicFramePr>
        <p:xfrm>
          <a:off x="1668" y="1589"/>
          <a:ext cx="1667" cy="1587"/>
        </p:xfrm>
        <a:graphic>
          <a:graphicData uri="http://schemas.openxmlformats.org/presentationml/2006/ole">
            <mc:AlternateContent xmlns:mc="http://schemas.openxmlformats.org/markup-compatibility/2006">
              <mc:Choice xmlns:v="urn:schemas-microsoft-com:vml" Requires="v">
                <p:oleObj spid="_x0000_s23332" name="think-cell Slide" r:id="rId11" imgW="270" imgH="270" progId="TCLayout.ActiveDocument.1">
                  <p:embed/>
                </p:oleObj>
              </mc:Choice>
              <mc:Fallback>
                <p:oleObj name="think-cell Slide" r:id="rId11" imgW="270" imgH="270" progId="TCLayout.ActiveDocument.1">
                  <p:embed/>
                  <p:pic>
                    <p:nvPicPr>
                      <p:cNvPr id="0" name=""/>
                      <p:cNvPicPr/>
                      <p:nvPr/>
                    </p:nvPicPr>
                    <p:blipFill>
                      <a:blip r:embed="rId12"/>
                      <a:stretch>
                        <a:fillRect/>
                      </a:stretch>
                    </p:blipFill>
                    <p:spPr>
                      <a:xfrm>
                        <a:off x="1668" y="1589"/>
                        <a:ext cx="1667" cy="1587"/>
                      </a:xfrm>
                      <a:prstGeom prst="rect">
                        <a:avLst/>
                      </a:prstGeom>
                    </p:spPr>
                  </p:pic>
                </p:oleObj>
              </mc:Fallback>
            </mc:AlternateContent>
          </a:graphicData>
        </a:graphic>
      </p:graphicFrame>
      <p:sp>
        <p:nvSpPr>
          <p:cNvPr id="9" name="Rectangle 8"/>
          <p:cNvSpPr/>
          <p:nvPr/>
        </p:nvSpPr>
        <p:spPr>
          <a:xfrm>
            <a:off x="7454130" y="6632624"/>
            <a:ext cx="1992086" cy="323165"/>
          </a:xfrm>
          <a:prstGeom prst="rect">
            <a:avLst/>
          </a:prstGeom>
        </p:spPr>
        <p:txBody>
          <a:bodyPr wrap="square">
            <a:spAutoFit/>
          </a:bodyPr>
          <a:lstStyle/>
          <a:p>
            <a:r>
              <a:rPr lang="en-US" sz="1500" b="1" baseline="30000" dirty="0">
                <a:solidFill>
                  <a:schemeClr val="tx1"/>
                </a:solidFill>
              </a:rPr>
              <a:t>Proprietary &amp; Confidential</a:t>
            </a:r>
            <a:endParaRPr lang="en-US" sz="1500" b="1" dirty="0">
              <a:solidFill>
                <a:schemeClr val="tx1"/>
              </a:solidFill>
            </a:endParaRPr>
          </a:p>
        </p:txBody>
      </p:sp>
      <p:pic>
        <p:nvPicPr>
          <p:cNvPr id="10" name="Picture 2" descr="C:\Users\n610821\Desktop\sant-MReg_positivo_RGB.300.jp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606469" y="6166951"/>
            <a:ext cx="1707505" cy="497642"/>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p:cNvSpPr/>
          <p:nvPr/>
        </p:nvSpPr>
        <p:spPr>
          <a:xfrm>
            <a:off x="235909" y="6321262"/>
            <a:ext cx="1747658" cy="323165"/>
          </a:xfrm>
          <a:prstGeom prst="rect">
            <a:avLst/>
          </a:prstGeom>
        </p:spPr>
        <p:txBody>
          <a:bodyPr wrap="none">
            <a:spAutoFit/>
          </a:bodyPr>
          <a:lstStyle/>
          <a:p>
            <a:r>
              <a:rPr lang="en-US" sz="1500" b="1" baseline="30000" dirty="0" smtClean="0">
                <a:solidFill>
                  <a:schemeClr val="tx1"/>
                </a:solidFill>
              </a:rPr>
              <a:t>Santander Holdings USA</a:t>
            </a:r>
            <a:r>
              <a:rPr lang="en-US" sz="1500" b="1" baseline="0" dirty="0" smtClean="0">
                <a:solidFill>
                  <a:schemeClr val="tx1"/>
                </a:solidFill>
              </a:rPr>
              <a:t> </a:t>
            </a:r>
            <a:endParaRPr lang="en-US" sz="1500" b="1" dirty="0">
              <a:solidFill>
                <a:schemeClr val="tx1"/>
              </a:solidFill>
            </a:endParaRPr>
          </a:p>
        </p:txBody>
      </p:sp>
    </p:spTree>
    <p:extLst>
      <p:ext uri="{BB962C8B-B14F-4D97-AF65-F5344CB8AC3E}">
        <p14:creationId xmlns:p14="http://schemas.microsoft.com/office/powerpoint/2010/main" val="251963105"/>
      </p:ext>
    </p:extLst>
  </p:cSld>
  <p:clrMap bg1="lt1" tx1="dk1" bg2="lt2" tx2="dk2" accent1="accent1" accent2="accent2" accent3="accent3" accent4="accent4" accent5="accent5" accent6="accent6" hlink="hlink" folHlink="folHlink"/>
  <p:sldLayoutIdLst>
    <p:sldLayoutId id="2147483765" r:id="rId1"/>
    <p:sldLayoutId id="2147483766" r:id="rId2"/>
    <p:sldLayoutId id="2147483777" r:id="rId3"/>
    <p:sldLayoutId id="2147483780" r:id="rId4"/>
    <p:sldLayoutId id="2147483790" r:id="rId5"/>
    <p:sldLayoutId id="2147483791" r:id="rId6"/>
    <p:sldLayoutId id="2147483795" r:id="rId7"/>
  </p:sldLayoutIdLst>
  <p:timing>
    <p:tnLst>
      <p:par>
        <p:cTn id="1" dur="indefinite" restart="never" nodeType="tmRoot"/>
      </p:par>
    </p:tnLst>
  </p:timing>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15"/>
            </p:custDataLst>
            <p:extLst>
              <p:ext uri="{D42A27DB-BD31-4B8C-83A1-F6EECF244321}">
                <p14:modId xmlns:p14="http://schemas.microsoft.com/office/powerpoint/2010/main" val="2866752203"/>
              </p:ext>
            </p:extLst>
          </p:nvPr>
        </p:nvGraphicFramePr>
        <p:xfrm>
          <a:off x="1670" y="1592"/>
          <a:ext cx="1667" cy="1587"/>
        </p:xfrm>
        <a:graphic>
          <a:graphicData uri="http://schemas.openxmlformats.org/presentationml/2006/ole">
            <mc:AlternateContent xmlns:mc="http://schemas.openxmlformats.org/markup-compatibility/2006">
              <mc:Choice xmlns:v="urn:schemas-microsoft-com:vml" Requires="v">
                <p:oleObj spid="_x0000_s145819" name="think-cell Slide" r:id="rId16" imgW="270" imgH="270" progId="TCLayout.ActiveDocument.1">
                  <p:embed/>
                </p:oleObj>
              </mc:Choice>
              <mc:Fallback>
                <p:oleObj name="think-cell Slide" r:id="rId16" imgW="270" imgH="270" progId="TCLayout.ActiveDocument.1">
                  <p:embed/>
                  <p:pic>
                    <p:nvPicPr>
                      <p:cNvPr id="0" name=""/>
                      <p:cNvPicPr/>
                      <p:nvPr/>
                    </p:nvPicPr>
                    <p:blipFill>
                      <a:blip r:embed="rId17"/>
                      <a:stretch>
                        <a:fillRect/>
                      </a:stretch>
                    </p:blipFill>
                    <p:spPr>
                      <a:xfrm>
                        <a:off x="1670" y="1592"/>
                        <a:ext cx="1667" cy="1587"/>
                      </a:xfrm>
                      <a:prstGeom prst="rect">
                        <a:avLst/>
                      </a:prstGeom>
                    </p:spPr>
                  </p:pic>
                </p:oleObj>
              </mc:Fallback>
            </mc:AlternateContent>
          </a:graphicData>
        </a:graphic>
      </p:graphicFrame>
      <p:sp>
        <p:nvSpPr>
          <p:cNvPr id="7" name="Rectangle 6"/>
          <p:cNvSpPr/>
          <p:nvPr/>
        </p:nvSpPr>
        <p:spPr>
          <a:xfrm>
            <a:off x="7454130" y="6632624"/>
            <a:ext cx="1992086" cy="323165"/>
          </a:xfrm>
          <a:prstGeom prst="rect">
            <a:avLst/>
          </a:prstGeom>
        </p:spPr>
        <p:txBody>
          <a:bodyPr wrap="square">
            <a:spAutoFit/>
          </a:bodyPr>
          <a:lstStyle/>
          <a:p>
            <a:r>
              <a:rPr lang="en-US" sz="1500" b="1" baseline="30000" dirty="0">
                <a:solidFill>
                  <a:schemeClr val="tx1"/>
                </a:solidFill>
              </a:rPr>
              <a:t>Proprietary &amp; Confidential</a:t>
            </a:r>
            <a:endParaRPr lang="en-US" sz="1500" b="1" dirty="0">
              <a:solidFill>
                <a:schemeClr val="tx1"/>
              </a:solidFill>
            </a:endParaRPr>
          </a:p>
        </p:txBody>
      </p:sp>
      <p:pic>
        <p:nvPicPr>
          <p:cNvPr id="8" name="Picture 2" descr="C:\Users\n610821\Desktop\sant-MReg_positivo_RGB.300.jpg"/>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606469" y="6166951"/>
            <a:ext cx="1707505" cy="497642"/>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p:cNvSpPr/>
          <p:nvPr/>
        </p:nvSpPr>
        <p:spPr>
          <a:xfrm>
            <a:off x="235909" y="6321262"/>
            <a:ext cx="1747658" cy="323165"/>
          </a:xfrm>
          <a:prstGeom prst="rect">
            <a:avLst/>
          </a:prstGeom>
        </p:spPr>
        <p:txBody>
          <a:bodyPr wrap="none">
            <a:spAutoFit/>
          </a:bodyPr>
          <a:lstStyle/>
          <a:p>
            <a:r>
              <a:rPr lang="en-US" sz="1500" b="1" baseline="30000" dirty="0" smtClean="0">
                <a:solidFill>
                  <a:schemeClr val="tx1"/>
                </a:solidFill>
              </a:rPr>
              <a:t>Santander Holdings USA</a:t>
            </a:r>
            <a:r>
              <a:rPr lang="en-US" sz="1500" b="1" baseline="0" dirty="0" smtClean="0">
                <a:solidFill>
                  <a:schemeClr val="tx1"/>
                </a:solidFill>
              </a:rPr>
              <a:t> </a:t>
            </a:r>
            <a:endParaRPr lang="en-US" sz="1500" b="1" dirty="0">
              <a:solidFill>
                <a:schemeClr val="tx1"/>
              </a:solidFill>
            </a:endParaRPr>
          </a:p>
        </p:txBody>
      </p:sp>
    </p:spTree>
    <p:extLst>
      <p:ext uri="{BB962C8B-B14F-4D97-AF65-F5344CB8AC3E}">
        <p14:creationId xmlns:p14="http://schemas.microsoft.com/office/powerpoint/2010/main" val="531575078"/>
      </p:ext>
    </p:extLst>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4" r:id="rId5"/>
    <p:sldLayoutId id="2147483775" r:id="rId6"/>
    <p:sldLayoutId id="2147483776" r:id="rId7"/>
    <p:sldLayoutId id="2147483779" r:id="rId8"/>
    <p:sldLayoutId id="2147483784" r:id="rId9"/>
    <p:sldLayoutId id="2147483788" r:id="rId10"/>
    <p:sldLayoutId id="2147483793" r:id="rId11"/>
    <p:sldLayoutId id="2147483796" r:id="rId12"/>
  </p:sldLayoutIdLst>
  <p:timing>
    <p:tnLst>
      <p:par>
        <p:cTn id="1" dur="indefinite" restart="never" nodeType="tmRoot"/>
      </p:par>
    </p:tnLst>
  </p:timing>
  <p:hf sldNum="0" hd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1.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tags" Target="../tags/tag745.xml"/><Relationship Id="rId1" Type="http://schemas.openxmlformats.org/officeDocument/2006/relationships/vmlDrawing" Target="../drawings/vmlDrawing52.vml"/><Relationship Id="rId5" Type="http://schemas.openxmlformats.org/officeDocument/2006/relationships/image" Target="../media/image4.emf"/><Relationship Id="rId4" Type="http://schemas.openxmlformats.org/officeDocument/2006/relationships/oleObject" Target="../embeddings/oleObject88.bin"/></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3.xml.rels><?xml version="1.0" encoding="UTF-8" standalone="yes"?>
<Relationships xmlns="http://schemas.openxmlformats.org/package/2006/relationships"><Relationship Id="rId13" Type="http://schemas.openxmlformats.org/officeDocument/2006/relationships/tags" Target="../tags/tag757.xml"/><Relationship Id="rId18" Type="http://schemas.openxmlformats.org/officeDocument/2006/relationships/tags" Target="../tags/tag762.xml"/><Relationship Id="rId26" Type="http://schemas.openxmlformats.org/officeDocument/2006/relationships/tags" Target="../tags/tag770.xml"/><Relationship Id="rId39" Type="http://schemas.openxmlformats.org/officeDocument/2006/relationships/tags" Target="../tags/tag783.xml"/><Relationship Id="rId21" Type="http://schemas.openxmlformats.org/officeDocument/2006/relationships/tags" Target="../tags/tag765.xml"/><Relationship Id="rId34" Type="http://schemas.openxmlformats.org/officeDocument/2006/relationships/tags" Target="../tags/tag778.xml"/><Relationship Id="rId42" Type="http://schemas.openxmlformats.org/officeDocument/2006/relationships/tags" Target="../tags/tag786.xml"/><Relationship Id="rId47" Type="http://schemas.openxmlformats.org/officeDocument/2006/relationships/tags" Target="../tags/tag791.xml"/><Relationship Id="rId50" Type="http://schemas.openxmlformats.org/officeDocument/2006/relationships/oleObject" Target="../embeddings/oleObject89.bin"/><Relationship Id="rId55" Type="http://schemas.openxmlformats.org/officeDocument/2006/relationships/image" Target="../media/image44.emf"/><Relationship Id="rId7" Type="http://schemas.openxmlformats.org/officeDocument/2006/relationships/tags" Target="../tags/tag751.xml"/><Relationship Id="rId12" Type="http://schemas.openxmlformats.org/officeDocument/2006/relationships/tags" Target="../tags/tag756.xml"/><Relationship Id="rId17" Type="http://schemas.openxmlformats.org/officeDocument/2006/relationships/tags" Target="../tags/tag761.xml"/><Relationship Id="rId25" Type="http://schemas.openxmlformats.org/officeDocument/2006/relationships/tags" Target="../tags/tag769.xml"/><Relationship Id="rId33" Type="http://schemas.openxmlformats.org/officeDocument/2006/relationships/tags" Target="../tags/tag777.xml"/><Relationship Id="rId38" Type="http://schemas.openxmlformats.org/officeDocument/2006/relationships/tags" Target="../tags/tag782.xml"/><Relationship Id="rId46" Type="http://schemas.openxmlformats.org/officeDocument/2006/relationships/tags" Target="../tags/tag790.xml"/><Relationship Id="rId2" Type="http://schemas.openxmlformats.org/officeDocument/2006/relationships/tags" Target="../tags/tag746.xml"/><Relationship Id="rId16" Type="http://schemas.openxmlformats.org/officeDocument/2006/relationships/tags" Target="../tags/tag760.xml"/><Relationship Id="rId20" Type="http://schemas.openxmlformats.org/officeDocument/2006/relationships/tags" Target="../tags/tag764.xml"/><Relationship Id="rId29" Type="http://schemas.openxmlformats.org/officeDocument/2006/relationships/tags" Target="../tags/tag773.xml"/><Relationship Id="rId41" Type="http://schemas.openxmlformats.org/officeDocument/2006/relationships/tags" Target="../tags/tag785.xml"/><Relationship Id="rId54" Type="http://schemas.openxmlformats.org/officeDocument/2006/relationships/oleObject" Target="../embeddings/oleObject91.bin"/><Relationship Id="rId1" Type="http://schemas.openxmlformats.org/officeDocument/2006/relationships/vmlDrawing" Target="../drawings/vmlDrawing53.vml"/><Relationship Id="rId6" Type="http://schemas.openxmlformats.org/officeDocument/2006/relationships/tags" Target="../tags/tag750.xml"/><Relationship Id="rId11" Type="http://schemas.openxmlformats.org/officeDocument/2006/relationships/tags" Target="../tags/tag755.xml"/><Relationship Id="rId24" Type="http://schemas.openxmlformats.org/officeDocument/2006/relationships/tags" Target="../tags/tag768.xml"/><Relationship Id="rId32" Type="http://schemas.openxmlformats.org/officeDocument/2006/relationships/tags" Target="../tags/tag776.xml"/><Relationship Id="rId37" Type="http://schemas.openxmlformats.org/officeDocument/2006/relationships/tags" Target="../tags/tag781.xml"/><Relationship Id="rId40" Type="http://schemas.openxmlformats.org/officeDocument/2006/relationships/tags" Target="../tags/tag784.xml"/><Relationship Id="rId45" Type="http://schemas.openxmlformats.org/officeDocument/2006/relationships/tags" Target="../tags/tag789.xml"/><Relationship Id="rId53" Type="http://schemas.openxmlformats.org/officeDocument/2006/relationships/image" Target="../media/image43.emf"/><Relationship Id="rId5" Type="http://schemas.openxmlformats.org/officeDocument/2006/relationships/tags" Target="../tags/tag749.xml"/><Relationship Id="rId15" Type="http://schemas.openxmlformats.org/officeDocument/2006/relationships/tags" Target="../tags/tag759.xml"/><Relationship Id="rId23" Type="http://schemas.openxmlformats.org/officeDocument/2006/relationships/tags" Target="../tags/tag767.xml"/><Relationship Id="rId28" Type="http://schemas.openxmlformats.org/officeDocument/2006/relationships/tags" Target="../tags/tag772.xml"/><Relationship Id="rId36" Type="http://schemas.openxmlformats.org/officeDocument/2006/relationships/tags" Target="../tags/tag780.xml"/><Relationship Id="rId49" Type="http://schemas.openxmlformats.org/officeDocument/2006/relationships/notesSlide" Target="../notesSlides/notesSlide34.xml"/><Relationship Id="rId10" Type="http://schemas.openxmlformats.org/officeDocument/2006/relationships/tags" Target="../tags/tag754.xml"/><Relationship Id="rId19" Type="http://schemas.openxmlformats.org/officeDocument/2006/relationships/tags" Target="../tags/tag763.xml"/><Relationship Id="rId31" Type="http://schemas.openxmlformats.org/officeDocument/2006/relationships/tags" Target="../tags/tag775.xml"/><Relationship Id="rId44" Type="http://schemas.openxmlformats.org/officeDocument/2006/relationships/tags" Target="../tags/tag788.xml"/><Relationship Id="rId52" Type="http://schemas.openxmlformats.org/officeDocument/2006/relationships/oleObject" Target="../embeddings/oleObject90.bin"/><Relationship Id="rId4" Type="http://schemas.openxmlformats.org/officeDocument/2006/relationships/tags" Target="../tags/tag748.xml"/><Relationship Id="rId9" Type="http://schemas.openxmlformats.org/officeDocument/2006/relationships/tags" Target="../tags/tag753.xml"/><Relationship Id="rId14" Type="http://schemas.openxmlformats.org/officeDocument/2006/relationships/tags" Target="../tags/tag758.xml"/><Relationship Id="rId22" Type="http://schemas.openxmlformats.org/officeDocument/2006/relationships/tags" Target="../tags/tag766.xml"/><Relationship Id="rId27" Type="http://schemas.openxmlformats.org/officeDocument/2006/relationships/tags" Target="../tags/tag771.xml"/><Relationship Id="rId30" Type="http://schemas.openxmlformats.org/officeDocument/2006/relationships/tags" Target="../tags/tag774.xml"/><Relationship Id="rId35" Type="http://schemas.openxmlformats.org/officeDocument/2006/relationships/tags" Target="../tags/tag779.xml"/><Relationship Id="rId43" Type="http://schemas.openxmlformats.org/officeDocument/2006/relationships/tags" Target="../tags/tag787.xml"/><Relationship Id="rId48" Type="http://schemas.openxmlformats.org/officeDocument/2006/relationships/slideLayout" Target="../slideLayouts/slideLayout10.xml"/><Relationship Id="rId8" Type="http://schemas.openxmlformats.org/officeDocument/2006/relationships/tags" Target="../tags/tag752.xml"/><Relationship Id="rId51" Type="http://schemas.openxmlformats.org/officeDocument/2006/relationships/image" Target="../media/image1.emf"/><Relationship Id="rId3" Type="http://schemas.openxmlformats.org/officeDocument/2006/relationships/tags" Target="../tags/tag747.xml"/></Relationships>
</file>

<file path=ppt/slides/_rels/slide104.xml.rels><?xml version="1.0" encoding="UTF-8" standalone="yes"?>
<Relationships xmlns="http://schemas.openxmlformats.org/package/2006/relationships"><Relationship Id="rId8" Type="http://schemas.openxmlformats.org/officeDocument/2006/relationships/tags" Target="../tags/tag798.xml"/><Relationship Id="rId13" Type="http://schemas.openxmlformats.org/officeDocument/2006/relationships/tags" Target="../tags/tag803.xml"/><Relationship Id="rId18" Type="http://schemas.openxmlformats.org/officeDocument/2006/relationships/tags" Target="../tags/tag808.xml"/><Relationship Id="rId26" Type="http://schemas.openxmlformats.org/officeDocument/2006/relationships/tags" Target="../tags/tag816.xml"/><Relationship Id="rId39" Type="http://schemas.openxmlformats.org/officeDocument/2006/relationships/image" Target="../media/image46.emf"/><Relationship Id="rId3" Type="http://schemas.openxmlformats.org/officeDocument/2006/relationships/tags" Target="../tags/tag793.xml"/><Relationship Id="rId21" Type="http://schemas.openxmlformats.org/officeDocument/2006/relationships/tags" Target="../tags/tag811.xml"/><Relationship Id="rId34" Type="http://schemas.openxmlformats.org/officeDocument/2006/relationships/oleObject" Target="../embeddings/oleObject92.bin"/><Relationship Id="rId7" Type="http://schemas.openxmlformats.org/officeDocument/2006/relationships/tags" Target="../tags/tag797.xml"/><Relationship Id="rId12" Type="http://schemas.openxmlformats.org/officeDocument/2006/relationships/tags" Target="../tags/tag802.xml"/><Relationship Id="rId17" Type="http://schemas.openxmlformats.org/officeDocument/2006/relationships/tags" Target="../tags/tag807.xml"/><Relationship Id="rId25" Type="http://schemas.openxmlformats.org/officeDocument/2006/relationships/tags" Target="../tags/tag815.xml"/><Relationship Id="rId33" Type="http://schemas.openxmlformats.org/officeDocument/2006/relationships/notesSlide" Target="../notesSlides/notesSlide35.xml"/><Relationship Id="rId38" Type="http://schemas.openxmlformats.org/officeDocument/2006/relationships/oleObject" Target="../embeddings/oleObject94.bin"/><Relationship Id="rId2" Type="http://schemas.openxmlformats.org/officeDocument/2006/relationships/tags" Target="../tags/tag792.xml"/><Relationship Id="rId16" Type="http://schemas.openxmlformats.org/officeDocument/2006/relationships/tags" Target="../tags/tag806.xml"/><Relationship Id="rId20" Type="http://schemas.openxmlformats.org/officeDocument/2006/relationships/tags" Target="../tags/tag810.xml"/><Relationship Id="rId29" Type="http://schemas.openxmlformats.org/officeDocument/2006/relationships/tags" Target="../tags/tag819.xml"/><Relationship Id="rId1" Type="http://schemas.openxmlformats.org/officeDocument/2006/relationships/vmlDrawing" Target="../drawings/vmlDrawing54.vml"/><Relationship Id="rId6" Type="http://schemas.openxmlformats.org/officeDocument/2006/relationships/tags" Target="../tags/tag796.xml"/><Relationship Id="rId11" Type="http://schemas.openxmlformats.org/officeDocument/2006/relationships/tags" Target="../tags/tag801.xml"/><Relationship Id="rId24" Type="http://schemas.openxmlformats.org/officeDocument/2006/relationships/tags" Target="../tags/tag814.xml"/><Relationship Id="rId32" Type="http://schemas.openxmlformats.org/officeDocument/2006/relationships/slideLayout" Target="../slideLayouts/slideLayout10.xml"/><Relationship Id="rId37" Type="http://schemas.openxmlformats.org/officeDocument/2006/relationships/image" Target="../media/image45.emf"/><Relationship Id="rId5" Type="http://schemas.openxmlformats.org/officeDocument/2006/relationships/tags" Target="../tags/tag795.xml"/><Relationship Id="rId15" Type="http://schemas.openxmlformats.org/officeDocument/2006/relationships/tags" Target="../tags/tag805.xml"/><Relationship Id="rId23" Type="http://schemas.openxmlformats.org/officeDocument/2006/relationships/tags" Target="../tags/tag813.xml"/><Relationship Id="rId28" Type="http://schemas.openxmlformats.org/officeDocument/2006/relationships/tags" Target="../tags/tag818.xml"/><Relationship Id="rId36" Type="http://schemas.openxmlformats.org/officeDocument/2006/relationships/oleObject" Target="../embeddings/oleObject93.bin"/><Relationship Id="rId10" Type="http://schemas.openxmlformats.org/officeDocument/2006/relationships/tags" Target="../tags/tag800.xml"/><Relationship Id="rId19" Type="http://schemas.openxmlformats.org/officeDocument/2006/relationships/tags" Target="../tags/tag809.xml"/><Relationship Id="rId31" Type="http://schemas.openxmlformats.org/officeDocument/2006/relationships/tags" Target="../tags/tag821.xml"/><Relationship Id="rId4" Type="http://schemas.openxmlformats.org/officeDocument/2006/relationships/tags" Target="../tags/tag794.xml"/><Relationship Id="rId9" Type="http://schemas.openxmlformats.org/officeDocument/2006/relationships/tags" Target="../tags/tag799.xml"/><Relationship Id="rId14" Type="http://schemas.openxmlformats.org/officeDocument/2006/relationships/tags" Target="../tags/tag804.xml"/><Relationship Id="rId22" Type="http://schemas.openxmlformats.org/officeDocument/2006/relationships/tags" Target="../tags/tag812.xml"/><Relationship Id="rId27" Type="http://schemas.openxmlformats.org/officeDocument/2006/relationships/tags" Target="../tags/tag817.xml"/><Relationship Id="rId30" Type="http://schemas.openxmlformats.org/officeDocument/2006/relationships/tags" Target="../tags/tag820.xml"/><Relationship Id="rId35" Type="http://schemas.openxmlformats.org/officeDocument/2006/relationships/image" Target="../media/image1.emf"/></Relationships>
</file>

<file path=ppt/slides/_rels/slide105.xml.rels><?xml version="1.0" encoding="UTF-8" standalone="yes"?>
<Relationships xmlns="http://schemas.openxmlformats.org/package/2006/relationships"><Relationship Id="rId13" Type="http://schemas.openxmlformats.org/officeDocument/2006/relationships/tags" Target="../tags/tag833.xml"/><Relationship Id="rId18" Type="http://schemas.openxmlformats.org/officeDocument/2006/relationships/tags" Target="../tags/tag838.xml"/><Relationship Id="rId26" Type="http://schemas.openxmlformats.org/officeDocument/2006/relationships/tags" Target="../tags/tag846.xml"/><Relationship Id="rId39" Type="http://schemas.openxmlformats.org/officeDocument/2006/relationships/tags" Target="../tags/tag859.xml"/><Relationship Id="rId3" Type="http://schemas.openxmlformats.org/officeDocument/2006/relationships/tags" Target="../tags/tag823.xml"/><Relationship Id="rId21" Type="http://schemas.openxmlformats.org/officeDocument/2006/relationships/tags" Target="../tags/tag841.xml"/><Relationship Id="rId34" Type="http://schemas.openxmlformats.org/officeDocument/2006/relationships/tags" Target="../tags/tag854.xml"/><Relationship Id="rId42" Type="http://schemas.openxmlformats.org/officeDocument/2006/relationships/tags" Target="../tags/tag862.xml"/><Relationship Id="rId47" Type="http://schemas.openxmlformats.org/officeDocument/2006/relationships/notesSlide" Target="../notesSlides/notesSlide36.xml"/><Relationship Id="rId50" Type="http://schemas.openxmlformats.org/officeDocument/2006/relationships/oleObject" Target="../embeddings/oleObject96.bin"/><Relationship Id="rId7" Type="http://schemas.openxmlformats.org/officeDocument/2006/relationships/tags" Target="../tags/tag827.xml"/><Relationship Id="rId12" Type="http://schemas.openxmlformats.org/officeDocument/2006/relationships/tags" Target="../tags/tag832.xml"/><Relationship Id="rId17" Type="http://schemas.openxmlformats.org/officeDocument/2006/relationships/tags" Target="../tags/tag837.xml"/><Relationship Id="rId25" Type="http://schemas.openxmlformats.org/officeDocument/2006/relationships/tags" Target="../tags/tag845.xml"/><Relationship Id="rId33" Type="http://schemas.openxmlformats.org/officeDocument/2006/relationships/tags" Target="../tags/tag853.xml"/><Relationship Id="rId38" Type="http://schemas.openxmlformats.org/officeDocument/2006/relationships/tags" Target="../tags/tag858.xml"/><Relationship Id="rId46" Type="http://schemas.openxmlformats.org/officeDocument/2006/relationships/slideLayout" Target="../slideLayouts/slideLayout10.xml"/><Relationship Id="rId2" Type="http://schemas.openxmlformats.org/officeDocument/2006/relationships/tags" Target="../tags/tag822.xml"/><Relationship Id="rId16" Type="http://schemas.openxmlformats.org/officeDocument/2006/relationships/tags" Target="../tags/tag836.xml"/><Relationship Id="rId20" Type="http://schemas.openxmlformats.org/officeDocument/2006/relationships/tags" Target="../tags/tag840.xml"/><Relationship Id="rId29" Type="http://schemas.openxmlformats.org/officeDocument/2006/relationships/tags" Target="../tags/tag849.xml"/><Relationship Id="rId41" Type="http://schemas.openxmlformats.org/officeDocument/2006/relationships/tags" Target="../tags/tag861.xml"/><Relationship Id="rId1" Type="http://schemas.openxmlformats.org/officeDocument/2006/relationships/vmlDrawing" Target="../drawings/vmlDrawing55.vml"/><Relationship Id="rId6" Type="http://schemas.openxmlformats.org/officeDocument/2006/relationships/tags" Target="../tags/tag826.xml"/><Relationship Id="rId11" Type="http://schemas.openxmlformats.org/officeDocument/2006/relationships/tags" Target="../tags/tag831.xml"/><Relationship Id="rId24" Type="http://schemas.openxmlformats.org/officeDocument/2006/relationships/tags" Target="../tags/tag844.xml"/><Relationship Id="rId32" Type="http://schemas.openxmlformats.org/officeDocument/2006/relationships/tags" Target="../tags/tag852.xml"/><Relationship Id="rId37" Type="http://schemas.openxmlformats.org/officeDocument/2006/relationships/tags" Target="../tags/tag857.xml"/><Relationship Id="rId40" Type="http://schemas.openxmlformats.org/officeDocument/2006/relationships/tags" Target="../tags/tag860.xml"/><Relationship Id="rId45" Type="http://schemas.openxmlformats.org/officeDocument/2006/relationships/tags" Target="../tags/tag865.xml"/><Relationship Id="rId53" Type="http://schemas.openxmlformats.org/officeDocument/2006/relationships/image" Target="../media/image48.emf"/><Relationship Id="rId5" Type="http://schemas.openxmlformats.org/officeDocument/2006/relationships/tags" Target="../tags/tag825.xml"/><Relationship Id="rId15" Type="http://schemas.openxmlformats.org/officeDocument/2006/relationships/tags" Target="../tags/tag835.xml"/><Relationship Id="rId23" Type="http://schemas.openxmlformats.org/officeDocument/2006/relationships/tags" Target="../tags/tag843.xml"/><Relationship Id="rId28" Type="http://schemas.openxmlformats.org/officeDocument/2006/relationships/tags" Target="../tags/tag848.xml"/><Relationship Id="rId36" Type="http://schemas.openxmlformats.org/officeDocument/2006/relationships/tags" Target="../tags/tag856.xml"/><Relationship Id="rId49" Type="http://schemas.openxmlformats.org/officeDocument/2006/relationships/image" Target="../media/image1.emf"/><Relationship Id="rId10" Type="http://schemas.openxmlformats.org/officeDocument/2006/relationships/tags" Target="../tags/tag830.xml"/><Relationship Id="rId19" Type="http://schemas.openxmlformats.org/officeDocument/2006/relationships/tags" Target="../tags/tag839.xml"/><Relationship Id="rId31" Type="http://schemas.openxmlformats.org/officeDocument/2006/relationships/tags" Target="../tags/tag851.xml"/><Relationship Id="rId44" Type="http://schemas.openxmlformats.org/officeDocument/2006/relationships/tags" Target="../tags/tag864.xml"/><Relationship Id="rId52" Type="http://schemas.openxmlformats.org/officeDocument/2006/relationships/oleObject" Target="../embeddings/oleObject97.bin"/><Relationship Id="rId4" Type="http://schemas.openxmlformats.org/officeDocument/2006/relationships/tags" Target="../tags/tag824.xml"/><Relationship Id="rId9" Type="http://schemas.openxmlformats.org/officeDocument/2006/relationships/tags" Target="../tags/tag829.xml"/><Relationship Id="rId14" Type="http://schemas.openxmlformats.org/officeDocument/2006/relationships/tags" Target="../tags/tag834.xml"/><Relationship Id="rId22" Type="http://schemas.openxmlformats.org/officeDocument/2006/relationships/tags" Target="../tags/tag842.xml"/><Relationship Id="rId27" Type="http://schemas.openxmlformats.org/officeDocument/2006/relationships/tags" Target="../tags/tag847.xml"/><Relationship Id="rId30" Type="http://schemas.openxmlformats.org/officeDocument/2006/relationships/tags" Target="../tags/tag850.xml"/><Relationship Id="rId35" Type="http://schemas.openxmlformats.org/officeDocument/2006/relationships/tags" Target="../tags/tag855.xml"/><Relationship Id="rId43" Type="http://schemas.openxmlformats.org/officeDocument/2006/relationships/tags" Target="../tags/tag863.xml"/><Relationship Id="rId48" Type="http://schemas.openxmlformats.org/officeDocument/2006/relationships/oleObject" Target="../embeddings/oleObject95.bin"/><Relationship Id="rId8" Type="http://schemas.openxmlformats.org/officeDocument/2006/relationships/tags" Target="../tags/tag828.xml"/><Relationship Id="rId51" Type="http://schemas.openxmlformats.org/officeDocument/2006/relationships/image" Target="../media/image47.emf"/></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tags" Target="../tags/tag7.xml"/><Relationship Id="rId1" Type="http://schemas.openxmlformats.org/officeDocument/2006/relationships/vmlDrawing" Target="../drawings/vmlDrawing5.vml"/><Relationship Id="rId6" Type="http://schemas.openxmlformats.org/officeDocument/2006/relationships/image" Target="../media/image1.emf"/><Relationship Id="rId5" Type="http://schemas.openxmlformats.org/officeDocument/2006/relationships/oleObject" Target="../embeddings/oleObject5.bin"/><Relationship Id="rId4" Type="http://schemas.openxmlformats.org/officeDocument/2006/relationships/notesSlide" Target="../notesSlides/notesSlide6.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1.xml.rels><?xml version="1.0" encoding="UTF-8" standalone="yes"?>
<Relationships xmlns="http://schemas.openxmlformats.org/package/2006/relationships"><Relationship Id="rId8" Type="http://schemas.openxmlformats.org/officeDocument/2006/relationships/tags" Target="../tags/tag872.xml"/><Relationship Id="rId13" Type="http://schemas.openxmlformats.org/officeDocument/2006/relationships/tags" Target="../tags/tag877.xml"/><Relationship Id="rId18" Type="http://schemas.openxmlformats.org/officeDocument/2006/relationships/tags" Target="../tags/tag882.xml"/><Relationship Id="rId26" Type="http://schemas.openxmlformats.org/officeDocument/2006/relationships/tags" Target="../tags/tag890.xml"/><Relationship Id="rId3" Type="http://schemas.openxmlformats.org/officeDocument/2006/relationships/tags" Target="../tags/tag867.xml"/><Relationship Id="rId21" Type="http://schemas.openxmlformats.org/officeDocument/2006/relationships/tags" Target="../tags/tag885.xml"/><Relationship Id="rId7" Type="http://schemas.openxmlformats.org/officeDocument/2006/relationships/tags" Target="../tags/tag871.xml"/><Relationship Id="rId12" Type="http://schemas.openxmlformats.org/officeDocument/2006/relationships/tags" Target="../tags/tag876.xml"/><Relationship Id="rId17" Type="http://schemas.openxmlformats.org/officeDocument/2006/relationships/tags" Target="../tags/tag881.xml"/><Relationship Id="rId25" Type="http://schemas.openxmlformats.org/officeDocument/2006/relationships/tags" Target="../tags/tag889.xml"/><Relationship Id="rId33" Type="http://schemas.openxmlformats.org/officeDocument/2006/relationships/image" Target="../media/image49.emf"/><Relationship Id="rId2" Type="http://schemas.openxmlformats.org/officeDocument/2006/relationships/tags" Target="../tags/tag866.xml"/><Relationship Id="rId16" Type="http://schemas.openxmlformats.org/officeDocument/2006/relationships/tags" Target="../tags/tag880.xml"/><Relationship Id="rId20" Type="http://schemas.openxmlformats.org/officeDocument/2006/relationships/tags" Target="../tags/tag884.xml"/><Relationship Id="rId29" Type="http://schemas.openxmlformats.org/officeDocument/2006/relationships/slideLayout" Target="../slideLayouts/slideLayout12.xml"/><Relationship Id="rId1" Type="http://schemas.openxmlformats.org/officeDocument/2006/relationships/vmlDrawing" Target="../drawings/vmlDrawing56.vml"/><Relationship Id="rId6" Type="http://schemas.openxmlformats.org/officeDocument/2006/relationships/tags" Target="../tags/tag870.xml"/><Relationship Id="rId11" Type="http://schemas.openxmlformats.org/officeDocument/2006/relationships/tags" Target="../tags/tag875.xml"/><Relationship Id="rId24" Type="http://schemas.openxmlformats.org/officeDocument/2006/relationships/tags" Target="../tags/tag888.xml"/><Relationship Id="rId32" Type="http://schemas.openxmlformats.org/officeDocument/2006/relationships/oleObject" Target="../embeddings/oleObject99.bin"/><Relationship Id="rId5" Type="http://schemas.openxmlformats.org/officeDocument/2006/relationships/tags" Target="../tags/tag869.xml"/><Relationship Id="rId15" Type="http://schemas.openxmlformats.org/officeDocument/2006/relationships/tags" Target="../tags/tag879.xml"/><Relationship Id="rId23" Type="http://schemas.openxmlformats.org/officeDocument/2006/relationships/tags" Target="../tags/tag887.xml"/><Relationship Id="rId28" Type="http://schemas.openxmlformats.org/officeDocument/2006/relationships/tags" Target="../tags/tag892.xml"/><Relationship Id="rId10" Type="http://schemas.openxmlformats.org/officeDocument/2006/relationships/tags" Target="../tags/tag874.xml"/><Relationship Id="rId19" Type="http://schemas.openxmlformats.org/officeDocument/2006/relationships/tags" Target="../tags/tag883.xml"/><Relationship Id="rId31" Type="http://schemas.openxmlformats.org/officeDocument/2006/relationships/image" Target="../media/image1.emf"/><Relationship Id="rId4" Type="http://schemas.openxmlformats.org/officeDocument/2006/relationships/tags" Target="../tags/tag868.xml"/><Relationship Id="rId9" Type="http://schemas.openxmlformats.org/officeDocument/2006/relationships/tags" Target="../tags/tag873.xml"/><Relationship Id="rId14" Type="http://schemas.openxmlformats.org/officeDocument/2006/relationships/tags" Target="../tags/tag878.xml"/><Relationship Id="rId22" Type="http://schemas.openxmlformats.org/officeDocument/2006/relationships/tags" Target="../tags/tag886.xml"/><Relationship Id="rId27" Type="http://schemas.openxmlformats.org/officeDocument/2006/relationships/tags" Target="../tags/tag891.xml"/><Relationship Id="rId30" Type="http://schemas.openxmlformats.org/officeDocument/2006/relationships/oleObject" Target="../embeddings/oleObject98.bin"/></Relationships>
</file>

<file path=ppt/slides/_rels/slide132.xml.rels><?xml version="1.0" encoding="UTF-8" standalone="yes"?>
<Relationships xmlns="http://schemas.openxmlformats.org/package/2006/relationships"><Relationship Id="rId3" Type="http://schemas.openxmlformats.org/officeDocument/2006/relationships/tags" Target="../tags/tag894.xml"/><Relationship Id="rId2" Type="http://schemas.openxmlformats.org/officeDocument/2006/relationships/tags" Target="../tags/tag893.xml"/><Relationship Id="rId1" Type="http://schemas.openxmlformats.org/officeDocument/2006/relationships/vmlDrawing" Target="../drawings/vmlDrawing57.vml"/><Relationship Id="rId6" Type="http://schemas.openxmlformats.org/officeDocument/2006/relationships/image" Target="../media/image1.emf"/><Relationship Id="rId5" Type="http://schemas.openxmlformats.org/officeDocument/2006/relationships/oleObject" Target="../embeddings/oleObject100.bin"/><Relationship Id="rId4" Type="http://schemas.openxmlformats.org/officeDocument/2006/relationships/slideLayout" Target="../slideLayouts/slideLayout12.xml"/></Relationships>
</file>

<file path=ppt/slides/_rels/slide133.xml.rels><?xml version="1.0" encoding="UTF-8" standalone="yes"?>
<Relationships xmlns="http://schemas.openxmlformats.org/package/2006/relationships"><Relationship Id="rId8" Type="http://schemas.openxmlformats.org/officeDocument/2006/relationships/tags" Target="../tags/tag901.xml"/><Relationship Id="rId13" Type="http://schemas.openxmlformats.org/officeDocument/2006/relationships/tags" Target="../tags/tag906.xml"/><Relationship Id="rId18" Type="http://schemas.openxmlformats.org/officeDocument/2006/relationships/tags" Target="../tags/tag911.xml"/><Relationship Id="rId26" Type="http://schemas.openxmlformats.org/officeDocument/2006/relationships/tags" Target="../tags/tag919.xml"/><Relationship Id="rId3" Type="http://schemas.openxmlformats.org/officeDocument/2006/relationships/tags" Target="../tags/tag896.xml"/><Relationship Id="rId21" Type="http://schemas.openxmlformats.org/officeDocument/2006/relationships/tags" Target="../tags/tag914.xml"/><Relationship Id="rId34" Type="http://schemas.openxmlformats.org/officeDocument/2006/relationships/oleObject" Target="../embeddings/oleObject101.bin"/><Relationship Id="rId7" Type="http://schemas.openxmlformats.org/officeDocument/2006/relationships/tags" Target="../tags/tag900.xml"/><Relationship Id="rId12" Type="http://schemas.openxmlformats.org/officeDocument/2006/relationships/tags" Target="../tags/tag905.xml"/><Relationship Id="rId17" Type="http://schemas.openxmlformats.org/officeDocument/2006/relationships/tags" Target="../tags/tag910.xml"/><Relationship Id="rId25" Type="http://schemas.openxmlformats.org/officeDocument/2006/relationships/tags" Target="../tags/tag918.xml"/><Relationship Id="rId33" Type="http://schemas.openxmlformats.org/officeDocument/2006/relationships/slideLayout" Target="../slideLayouts/slideLayout12.xml"/><Relationship Id="rId2" Type="http://schemas.openxmlformats.org/officeDocument/2006/relationships/tags" Target="../tags/tag895.xml"/><Relationship Id="rId16" Type="http://schemas.openxmlformats.org/officeDocument/2006/relationships/tags" Target="../tags/tag909.xml"/><Relationship Id="rId20" Type="http://schemas.openxmlformats.org/officeDocument/2006/relationships/tags" Target="../tags/tag913.xml"/><Relationship Id="rId29" Type="http://schemas.openxmlformats.org/officeDocument/2006/relationships/tags" Target="../tags/tag922.xml"/><Relationship Id="rId1" Type="http://schemas.openxmlformats.org/officeDocument/2006/relationships/vmlDrawing" Target="../drawings/vmlDrawing58.vml"/><Relationship Id="rId6" Type="http://schemas.openxmlformats.org/officeDocument/2006/relationships/tags" Target="../tags/tag899.xml"/><Relationship Id="rId11" Type="http://schemas.openxmlformats.org/officeDocument/2006/relationships/tags" Target="../tags/tag904.xml"/><Relationship Id="rId24" Type="http://schemas.openxmlformats.org/officeDocument/2006/relationships/tags" Target="../tags/tag917.xml"/><Relationship Id="rId32" Type="http://schemas.openxmlformats.org/officeDocument/2006/relationships/tags" Target="../tags/tag925.xml"/><Relationship Id="rId37" Type="http://schemas.openxmlformats.org/officeDocument/2006/relationships/image" Target="../media/image50.emf"/><Relationship Id="rId5" Type="http://schemas.openxmlformats.org/officeDocument/2006/relationships/tags" Target="../tags/tag898.xml"/><Relationship Id="rId15" Type="http://schemas.openxmlformats.org/officeDocument/2006/relationships/tags" Target="../tags/tag908.xml"/><Relationship Id="rId23" Type="http://schemas.openxmlformats.org/officeDocument/2006/relationships/tags" Target="../tags/tag916.xml"/><Relationship Id="rId28" Type="http://schemas.openxmlformats.org/officeDocument/2006/relationships/tags" Target="../tags/tag921.xml"/><Relationship Id="rId36" Type="http://schemas.openxmlformats.org/officeDocument/2006/relationships/oleObject" Target="../embeddings/oleObject102.bin"/><Relationship Id="rId10" Type="http://schemas.openxmlformats.org/officeDocument/2006/relationships/tags" Target="../tags/tag903.xml"/><Relationship Id="rId19" Type="http://schemas.openxmlformats.org/officeDocument/2006/relationships/tags" Target="../tags/tag912.xml"/><Relationship Id="rId31" Type="http://schemas.openxmlformats.org/officeDocument/2006/relationships/tags" Target="../tags/tag924.xml"/><Relationship Id="rId4" Type="http://schemas.openxmlformats.org/officeDocument/2006/relationships/tags" Target="../tags/tag897.xml"/><Relationship Id="rId9" Type="http://schemas.openxmlformats.org/officeDocument/2006/relationships/tags" Target="../tags/tag902.xml"/><Relationship Id="rId14" Type="http://schemas.openxmlformats.org/officeDocument/2006/relationships/tags" Target="../tags/tag907.xml"/><Relationship Id="rId22" Type="http://schemas.openxmlformats.org/officeDocument/2006/relationships/tags" Target="../tags/tag915.xml"/><Relationship Id="rId27" Type="http://schemas.openxmlformats.org/officeDocument/2006/relationships/tags" Target="../tags/tag920.xml"/><Relationship Id="rId30" Type="http://schemas.openxmlformats.org/officeDocument/2006/relationships/tags" Target="../tags/tag923.xml"/><Relationship Id="rId35" Type="http://schemas.openxmlformats.org/officeDocument/2006/relationships/image" Target="../media/image1.emf"/></Relationships>
</file>

<file path=ppt/slides/_rels/slide134.xml.rels><?xml version="1.0" encoding="UTF-8" standalone="yes"?>
<Relationships xmlns="http://schemas.openxmlformats.org/package/2006/relationships"><Relationship Id="rId3" Type="http://schemas.openxmlformats.org/officeDocument/2006/relationships/tags" Target="../tags/tag927.xml"/><Relationship Id="rId2" Type="http://schemas.openxmlformats.org/officeDocument/2006/relationships/tags" Target="../tags/tag926.xml"/><Relationship Id="rId1" Type="http://schemas.openxmlformats.org/officeDocument/2006/relationships/vmlDrawing" Target="../drawings/vmlDrawing59.vml"/><Relationship Id="rId6" Type="http://schemas.openxmlformats.org/officeDocument/2006/relationships/image" Target="../media/image1.emf"/><Relationship Id="rId5" Type="http://schemas.openxmlformats.org/officeDocument/2006/relationships/oleObject" Target="../embeddings/oleObject103.bin"/><Relationship Id="rId4" Type="http://schemas.openxmlformats.org/officeDocument/2006/relationships/slideLayout" Target="../slideLayouts/slideLayout12.xml"/></Relationships>
</file>

<file path=ppt/slides/_rels/slide135.xml.rels><?xml version="1.0" encoding="UTF-8" standalone="yes"?>
<Relationships xmlns="http://schemas.openxmlformats.org/package/2006/relationships"><Relationship Id="rId3" Type="http://schemas.openxmlformats.org/officeDocument/2006/relationships/tags" Target="../tags/tag929.xml"/><Relationship Id="rId2" Type="http://schemas.openxmlformats.org/officeDocument/2006/relationships/tags" Target="../tags/tag928.xml"/><Relationship Id="rId1" Type="http://schemas.openxmlformats.org/officeDocument/2006/relationships/vmlDrawing" Target="../drawings/vmlDrawing60.vml"/><Relationship Id="rId6" Type="http://schemas.openxmlformats.org/officeDocument/2006/relationships/image" Target="../media/image1.emf"/><Relationship Id="rId5" Type="http://schemas.openxmlformats.org/officeDocument/2006/relationships/oleObject" Target="../embeddings/oleObject104.bin"/><Relationship Id="rId4" Type="http://schemas.openxmlformats.org/officeDocument/2006/relationships/slideLayout" Target="../slideLayouts/slideLayout12.xml"/></Relationships>
</file>

<file path=ppt/slides/_rels/slide136.xml.rels><?xml version="1.0" encoding="UTF-8" standalone="yes"?>
<Relationships xmlns="http://schemas.openxmlformats.org/package/2006/relationships"><Relationship Id="rId8" Type="http://schemas.openxmlformats.org/officeDocument/2006/relationships/tags" Target="../tags/tag936.xml"/><Relationship Id="rId13" Type="http://schemas.openxmlformats.org/officeDocument/2006/relationships/tags" Target="../tags/tag941.xml"/><Relationship Id="rId18" Type="http://schemas.openxmlformats.org/officeDocument/2006/relationships/tags" Target="../tags/tag946.xml"/><Relationship Id="rId26" Type="http://schemas.openxmlformats.org/officeDocument/2006/relationships/tags" Target="../tags/tag954.xml"/><Relationship Id="rId39" Type="http://schemas.openxmlformats.org/officeDocument/2006/relationships/oleObject" Target="../embeddings/oleObject106.bin"/><Relationship Id="rId3" Type="http://schemas.openxmlformats.org/officeDocument/2006/relationships/tags" Target="../tags/tag931.xml"/><Relationship Id="rId21" Type="http://schemas.openxmlformats.org/officeDocument/2006/relationships/tags" Target="../tags/tag949.xml"/><Relationship Id="rId34" Type="http://schemas.openxmlformats.org/officeDocument/2006/relationships/tags" Target="../tags/tag962.xml"/><Relationship Id="rId7" Type="http://schemas.openxmlformats.org/officeDocument/2006/relationships/tags" Target="../tags/tag935.xml"/><Relationship Id="rId12" Type="http://schemas.openxmlformats.org/officeDocument/2006/relationships/tags" Target="../tags/tag940.xml"/><Relationship Id="rId17" Type="http://schemas.openxmlformats.org/officeDocument/2006/relationships/tags" Target="../tags/tag945.xml"/><Relationship Id="rId25" Type="http://schemas.openxmlformats.org/officeDocument/2006/relationships/tags" Target="../tags/tag953.xml"/><Relationship Id="rId33" Type="http://schemas.openxmlformats.org/officeDocument/2006/relationships/tags" Target="../tags/tag961.xml"/><Relationship Id="rId38" Type="http://schemas.openxmlformats.org/officeDocument/2006/relationships/image" Target="../media/image1.emf"/><Relationship Id="rId2" Type="http://schemas.openxmlformats.org/officeDocument/2006/relationships/tags" Target="../tags/tag930.xml"/><Relationship Id="rId16" Type="http://schemas.openxmlformats.org/officeDocument/2006/relationships/tags" Target="../tags/tag944.xml"/><Relationship Id="rId20" Type="http://schemas.openxmlformats.org/officeDocument/2006/relationships/tags" Target="../tags/tag948.xml"/><Relationship Id="rId29" Type="http://schemas.openxmlformats.org/officeDocument/2006/relationships/tags" Target="../tags/tag957.xml"/><Relationship Id="rId1" Type="http://schemas.openxmlformats.org/officeDocument/2006/relationships/vmlDrawing" Target="../drawings/vmlDrawing61.vml"/><Relationship Id="rId6" Type="http://schemas.openxmlformats.org/officeDocument/2006/relationships/tags" Target="../tags/tag934.xml"/><Relationship Id="rId11" Type="http://schemas.openxmlformats.org/officeDocument/2006/relationships/tags" Target="../tags/tag939.xml"/><Relationship Id="rId24" Type="http://schemas.openxmlformats.org/officeDocument/2006/relationships/tags" Target="../tags/tag952.xml"/><Relationship Id="rId32" Type="http://schemas.openxmlformats.org/officeDocument/2006/relationships/tags" Target="../tags/tag960.xml"/><Relationship Id="rId37" Type="http://schemas.openxmlformats.org/officeDocument/2006/relationships/oleObject" Target="../embeddings/oleObject105.bin"/><Relationship Id="rId40" Type="http://schemas.openxmlformats.org/officeDocument/2006/relationships/image" Target="../media/image51.emf"/><Relationship Id="rId5" Type="http://schemas.openxmlformats.org/officeDocument/2006/relationships/tags" Target="../tags/tag933.xml"/><Relationship Id="rId15" Type="http://schemas.openxmlformats.org/officeDocument/2006/relationships/tags" Target="../tags/tag943.xml"/><Relationship Id="rId23" Type="http://schemas.openxmlformats.org/officeDocument/2006/relationships/tags" Target="../tags/tag951.xml"/><Relationship Id="rId28" Type="http://schemas.openxmlformats.org/officeDocument/2006/relationships/tags" Target="../tags/tag956.xml"/><Relationship Id="rId36" Type="http://schemas.openxmlformats.org/officeDocument/2006/relationships/slideLayout" Target="../slideLayouts/slideLayout12.xml"/><Relationship Id="rId10" Type="http://schemas.openxmlformats.org/officeDocument/2006/relationships/tags" Target="../tags/tag938.xml"/><Relationship Id="rId19" Type="http://schemas.openxmlformats.org/officeDocument/2006/relationships/tags" Target="../tags/tag947.xml"/><Relationship Id="rId31" Type="http://schemas.openxmlformats.org/officeDocument/2006/relationships/tags" Target="../tags/tag959.xml"/><Relationship Id="rId4" Type="http://schemas.openxmlformats.org/officeDocument/2006/relationships/tags" Target="../tags/tag932.xml"/><Relationship Id="rId9" Type="http://schemas.openxmlformats.org/officeDocument/2006/relationships/tags" Target="../tags/tag937.xml"/><Relationship Id="rId14" Type="http://schemas.openxmlformats.org/officeDocument/2006/relationships/tags" Target="../tags/tag942.xml"/><Relationship Id="rId22" Type="http://schemas.openxmlformats.org/officeDocument/2006/relationships/tags" Target="../tags/tag950.xml"/><Relationship Id="rId27" Type="http://schemas.openxmlformats.org/officeDocument/2006/relationships/tags" Target="../tags/tag955.xml"/><Relationship Id="rId30" Type="http://schemas.openxmlformats.org/officeDocument/2006/relationships/tags" Target="../tags/tag958.xml"/><Relationship Id="rId35" Type="http://schemas.openxmlformats.org/officeDocument/2006/relationships/tags" Target="../tags/tag963.xml"/></Relationships>
</file>

<file path=ppt/slides/_rels/slide137.xml.rels><?xml version="1.0" encoding="UTF-8" standalone="yes"?>
<Relationships xmlns="http://schemas.openxmlformats.org/package/2006/relationships"><Relationship Id="rId8" Type="http://schemas.openxmlformats.org/officeDocument/2006/relationships/tags" Target="../tags/tag970.xml"/><Relationship Id="rId13" Type="http://schemas.openxmlformats.org/officeDocument/2006/relationships/tags" Target="../tags/tag975.xml"/><Relationship Id="rId18" Type="http://schemas.openxmlformats.org/officeDocument/2006/relationships/tags" Target="../tags/tag980.xml"/><Relationship Id="rId26" Type="http://schemas.openxmlformats.org/officeDocument/2006/relationships/tags" Target="../tags/tag988.xml"/><Relationship Id="rId3" Type="http://schemas.openxmlformats.org/officeDocument/2006/relationships/tags" Target="../tags/tag965.xml"/><Relationship Id="rId21" Type="http://schemas.openxmlformats.org/officeDocument/2006/relationships/tags" Target="../tags/tag983.xml"/><Relationship Id="rId34" Type="http://schemas.openxmlformats.org/officeDocument/2006/relationships/image" Target="../media/image1.emf"/><Relationship Id="rId7" Type="http://schemas.openxmlformats.org/officeDocument/2006/relationships/tags" Target="../tags/tag969.xml"/><Relationship Id="rId12" Type="http://schemas.openxmlformats.org/officeDocument/2006/relationships/tags" Target="../tags/tag974.xml"/><Relationship Id="rId17" Type="http://schemas.openxmlformats.org/officeDocument/2006/relationships/tags" Target="../tags/tag979.xml"/><Relationship Id="rId25" Type="http://schemas.openxmlformats.org/officeDocument/2006/relationships/tags" Target="../tags/tag987.xml"/><Relationship Id="rId33" Type="http://schemas.openxmlformats.org/officeDocument/2006/relationships/oleObject" Target="../embeddings/oleObject107.bin"/><Relationship Id="rId2" Type="http://schemas.openxmlformats.org/officeDocument/2006/relationships/tags" Target="../tags/tag964.xml"/><Relationship Id="rId16" Type="http://schemas.openxmlformats.org/officeDocument/2006/relationships/tags" Target="../tags/tag978.xml"/><Relationship Id="rId20" Type="http://schemas.openxmlformats.org/officeDocument/2006/relationships/tags" Target="../tags/tag982.xml"/><Relationship Id="rId29" Type="http://schemas.openxmlformats.org/officeDocument/2006/relationships/tags" Target="../tags/tag991.xml"/><Relationship Id="rId1" Type="http://schemas.openxmlformats.org/officeDocument/2006/relationships/vmlDrawing" Target="../drawings/vmlDrawing62.vml"/><Relationship Id="rId6" Type="http://schemas.openxmlformats.org/officeDocument/2006/relationships/tags" Target="../tags/tag968.xml"/><Relationship Id="rId11" Type="http://schemas.openxmlformats.org/officeDocument/2006/relationships/tags" Target="../tags/tag973.xml"/><Relationship Id="rId24" Type="http://schemas.openxmlformats.org/officeDocument/2006/relationships/tags" Target="../tags/tag986.xml"/><Relationship Id="rId32" Type="http://schemas.openxmlformats.org/officeDocument/2006/relationships/slideLayout" Target="../slideLayouts/slideLayout12.xml"/><Relationship Id="rId5" Type="http://schemas.openxmlformats.org/officeDocument/2006/relationships/tags" Target="../tags/tag967.xml"/><Relationship Id="rId15" Type="http://schemas.openxmlformats.org/officeDocument/2006/relationships/tags" Target="../tags/tag977.xml"/><Relationship Id="rId23" Type="http://schemas.openxmlformats.org/officeDocument/2006/relationships/tags" Target="../tags/tag985.xml"/><Relationship Id="rId28" Type="http://schemas.openxmlformats.org/officeDocument/2006/relationships/tags" Target="../tags/tag990.xml"/><Relationship Id="rId36" Type="http://schemas.openxmlformats.org/officeDocument/2006/relationships/image" Target="../media/image52.emf"/><Relationship Id="rId10" Type="http://schemas.openxmlformats.org/officeDocument/2006/relationships/tags" Target="../tags/tag972.xml"/><Relationship Id="rId19" Type="http://schemas.openxmlformats.org/officeDocument/2006/relationships/tags" Target="../tags/tag981.xml"/><Relationship Id="rId31" Type="http://schemas.openxmlformats.org/officeDocument/2006/relationships/tags" Target="../tags/tag993.xml"/><Relationship Id="rId4" Type="http://schemas.openxmlformats.org/officeDocument/2006/relationships/tags" Target="../tags/tag966.xml"/><Relationship Id="rId9" Type="http://schemas.openxmlformats.org/officeDocument/2006/relationships/tags" Target="../tags/tag971.xml"/><Relationship Id="rId14" Type="http://schemas.openxmlformats.org/officeDocument/2006/relationships/tags" Target="../tags/tag976.xml"/><Relationship Id="rId22" Type="http://schemas.openxmlformats.org/officeDocument/2006/relationships/tags" Target="../tags/tag984.xml"/><Relationship Id="rId27" Type="http://schemas.openxmlformats.org/officeDocument/2006/relationships/tags" Target="../tags/tag989.xml"/><Relationship Id="rId30" Type="http://schemas.openxmlformats.org/officeDocument/2006/relationships/tags" Target="../tags/tag992.xml"/><Relationship Id="rId35" Type="http://schemas.openxmlformats.org/officeDocument/2006/relationships/oleObject" Target="../embeddings/oleObject108.bin"/></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9.xml.rels><?xml version="1.0" encoding="UTF-8" standalone="yes"?>
<Relationships xmlns="http://schemas.openxmlformats.org/package/2006/relationships"><Relationship Id="rId13" Type="http://schemas.openxmlformats.org/officeDocument/2006/relationships/tags" Target="../tags/tag1005.xml"/><Relationship Id="rId18" Type="http://schemas.openxmlformats.org/officeDocument/2006/relationships/tags" Target="../tags/tag1010.xml"/><Relationship Id="rId26" Type="http://schemas.openxmlformats.org/officeDocument/2006/relationships/tags" Target="../tags/tag1018.xml"/><Relationship Id="rId39" Type="http://schemas.openxmlformats.org/officeDocument/2006/relationships/tags" Target="../tags/tag1031.xml"/><Relationship Id="rId21" Type="http://schemas.openxmlformats.org/officeDocument/2006/relationships/tags" Target="../tags/tag1013.xml"/><Relationship Id="rId34" Type="http://schemas.openxmlformats.org/officeDocument/2006/relationships/tags" Target="../tags/tag1026.xml"/><Relationship Id="rId42" Type="http://schemas.openxmlformats.org/officeDocument/2006/relationships/tags" Target="../tags/tag1034.xml"/><Relationship Id="rId47" Type="http://schemas.openxmlformats.org/officeDocument/2006/relationships/tags" Target="../tags/tag1039.xml"/><Relationship Id="rId50" Type="http://schemas.openxmlformats.org/officeDocument/2006/relationships/slideLayout" Target="../slideLayouts/slideLayout12.xml"/><Relationship Id="rId55" Type="http://schemas.openxmlformats.org/officeDocument/2006/relationships/oleObject" Target="../embeddings/oleObject111.bin"/><Relationship Id="rId7" Type="http://schemas.openxmlformats.org/officeDocument/2006/relationships/tags" Target="../tags/tag999.xml"/><Relationship Id="rId12" Type="http://schemas.openxmlformats.org/officeDocument/2006/relationships/tags" Target="../tags/tag1004.xml"/><Relationship Id="rId17" Type="http://schemas.openxmlformats.org/officeDocument/2006/relationships/tags" Target="../tags/tag1009.xml"/><Relationship Id="rId25" Type="http://schemas.openxmlformats.org/officeDocument/2006/relationships/tags" Target="../tags/tag1017.xml"/><Relationship Id="rId33" Type="http://schemas.openxmlformats.org/officeDocument/2006/relationships/tags" Target="../tags/tag1025.xml"/><Relationship Id="rId38" Type="http://schemas.openxmlformats.org/officeDocument/2006/relationships/tags" Target="../tags/tag1030.xml"/><Relationship Id="rId46" Type="http://schemas.openxmlformats.org/officeDocument/2006/relationships/tags" Target="../tags/tag1038.xml"/><Relationship Id="rId2" Type="http://schemas.openxmlformats.org/officeDocument/2006/relationships/tags" Target="../tags/tag994.xml"/><Relationship Id="rId16" Type="http://schemas.openxmlformats.org/officeDocument/2006/relationships/tags" Target="../tags/tag1008.xml"/><Relationship Id="rId20" Type="http://schemas.openxmlformats.org/officeDocument/2006/relationships/tags" Target="../tags/tag1012.xml"/><Relationship Id="rId29" Type="http://schemas.openxmlformats.org/officeDocument/2006/relationships/tags" Target="../tags/tag1021.xml"/><Relationship Id="rId41" Type="http://schemas.openxmlformats.org/officeDocument/2006/relationships/tags" Target="../tags/tag1033.xml"/><Relationship Id="rId54" Type="http://schemas.openxmlformats.org/officeDocument/2006/relationships/image" Target="../media/image53.emf"/><Relationship Id="rId1" Type="http://schemas.openxmlformats.org/officeDocument/2006/relationships/vmlDrawing" Target="../drawings/vmlDrawing63.vml"/><Relationship Id="rId6" Type="http://schemas.openxmlformats.org/officeDocument/2006/relationships/tags" Target="../tags/tag998.xml"/><Relationship Id="rId11" Type="http://schemas.openxmlformats.org/officeDocument/2006/relationships/tags" Target="../tags/tag1003.xml"/><Relationship Id="rId24" Type="http://schemas.openxmlformats.org/officeDocument/2006/relationships/tags" Target="../tags/tag1016.xml"/><Relationship Id="rId32" Type="http://schemas.openxmlformats.org/officeDocument/2006/relationships/tags" Target="../tags/tag1024.xml"/><Relationship Id="rId37" Type="http://schemas.openxmlformats.org/officeDocument/2006/relationships/tags" Target="../tags/tag1029.xml"/><Relationship Id="rId40" Type="http://schemas.openxmlformats.org/officeDocument/2006/relationships/tags" Target="../tags/tag1032.xml"/><Relationship Id="rId45" Type="http://schemas.openxmlformats.org/officeDocument/2006/relationships/tags" Target="../tags/tag1037.xml"/><Relationship Id="rId53" Type="http://schemas.openxmlformats.org/officeDocument/2006/relationships/oleObject" Target="../embeddings/oleObject110.bin"/><Relationship Id="rId5" Type="http://schemas.openxmlformats.org/officeDocument/2006/relationships/tags" Target="../tags/tag997.xml"/><Relationship Id="rId15" Type="http://schemas.openxmlformats.org/officeDocument/2006/relationships/tags" Target="../tags/tag1007.xml"/><Relationship Id="rId23" Type="http://schemas.openxmlformats.org/officeDocument/2006/relationships/tags" Target="../tags/tag1015.xml"/><Relationship Id="rId28" Type="http://schemas.openxmlformats.org/officeDocument/2006/relationships/tags" Target="../tags/tag1020.xml"/><Relationship Id="rId36" Type="http://schemas.openxmlformats.org/officeDocument/2006/relationships/tags" Target="../tags/tag1028.xml"/><Relationship Id="rId49" Type="http://schemas.openxmlformats.org/officeDocument/2006/relationships/tags" Target="../tags/tag1041.xml"/><Relationship Id="rId10" Type="http://schemas.openxmlformats.org/officeDocument/2006/relationships/tags" Target="../tags/tag1002.xml"/><Relationship Id="rId19" Type="http://schemas.openxmlformats.org/officeDocument/2006/relationships/tags" Target="../tags/tag1011.xml"/><Relationship Id="rId31" Type="http://schemas.openxmlformats.org/officeDocument/2006/relationships/tags" Target="../tags/tag1023.xml"/><Relationship Id="rId44" Type="http://schemas.openxmlformats.org/officeDocument/2006/relationships/tags" Target="../tags/tag1036.xml"/><Relationship Id="rId52" Type="http://schemas.openxmlformats.org/officeDocument/2006/relationships/image" Target="../media/image1.emf"/><Relationship Id="rId4" Type="http://schemas.openxmlformats.org/officeDocument/2006/relationships/tags" Target="../tags/tag996.xml"/><Relationship Id="rId9" Type="http://schemas.openxmlformats.org/officeDocument/2006/relationships/tags" Target="../tags/tag1001.xml"/><Relationship Id="rId14" Type="http://schemas.openxmlformats.org/officeDocument/2006/relationships/tags" Target="../tags/tag1006.xml"/><Relationship Id="rId22" Type="http://schemas.openxmlformats.org/officeDocument/2006/relationships/tags" Target="../tags/tag1014.xml"/><Relationship Id="rId27" Type="http://schemas.openxmlformats.org/officeDocument/2006/relationships/tags" Target="../tags/tag1019.xml"/><Relationship Id="rId30" Type="http://schemas.openxmlformats.org/officeDocument/2006/relationships/tags" Target="../tags/tag1022.xml"/><Relationship Id="rId35" Type="http://schemas.openxmlformats.org/officeDocument/2006/relationships/tags" Target="../tags/tag1027.xml"/><Relationship Id="rId43" Type="http://schemas.openxmlformats.org/officeDocument/2006/relationships/tags" Target="../tags/tag1035.xml"/><Relationship Id="rId48" Type="http://schemas.openxmlformats.org/officeDocument/2006/relationships/tags" Target="../tags/tag1040.xml"/><Relationship Id="rId56" Type="http://schemas.openxmlformats.org/officeDocument/2006/relationships/image" Target="../media/image54.emf"/><Relationship Id="rId8" Type="http://schemas.openxmlformats.org/officeDocument/2006/relationships/tags" Target="../tags/tag1000.xml"/><Relationship Id="rId51" Type="http://schemas.openxmlformats.org/officeDocument/2006/relationships/oleObject" Target="../embeddings/oleObject109.bin"/><Relationship Id="rId3" Type="http://schemas.openxmlformats.org/officeDocument/2006/relationships/tags" Target="../tags/tag995.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tags" Target="../tags/tag8.xml"/><Relationship Id="rId1" Type="http://schemas.openxmlformats.org/officeDocument/2006/relationships/vmlDrawing" Target="../drawings/vmlDrawing6.vml"/><Relationship Id="rId6" Type="http://schemas.openxmlformats.org/officeDocument/2006/relationships/image" Target="../media/image1.emf"/><Relationship Id="rId5" Type="http://schemas.openxmlformats.org/officeDocument/2006/relationships/oleObject" Target="../embeddings/oleObject6.bin"/><Relationship Id="rId4" Type="http://schemas.openxmlformats.org/officeDocument/2006/relationships/notesSlide" Target="../notesSlides/notesSlide7.xml"/></Relationships>
</file>

<file path=ppt/slides/_rels/slide140.xml.rels><?xml version="1.0" encoding="UTF-8" standalone="yes"?>
<Relationships xmlns="http://schemas.openxmlformats.org/package/2006/relationships"><Relationship Id="rId8" Type="http://schemas.openxmlformats.org/officeDocument/2006/relationships/tags" Target="../tags/tag1048.xml"/><Relationship Id="rId13" Type="http://schemas.openxmlformats.org/officeDocument/2006/relationships/tags" Target="../tags/tag1053.xml"/><Relationship Id="rId18" Type="http://schemas.openxmlformats.org/officeDocument/2006/relationships/tags" Target="../tags/tag1058.xml"/><Relationship Id="rId26" Type="http://schemas.openxmlformats.org/officeDocument/2006/relationships/tags" Target="../tags/tag1066.xml"/><Relationship Id="rId39" Type="http://schemas.openxmlformats.org/officeDocument/2006/relationships/image" Target="../media/image1.emf"/><Relationship Id="rId3" Type="http://schemas.openxmlformats.org/officeDocument/2006/relationships/tags" Target="../tags/tag1043.xml"/><Relationship Id="rId21" Type="http://schemas.openxmlformats.org/officeDocument/2006/relationships/tags" Target="../tags/tag1061.xml"/><Relationship Id="rId34" Type="http://schemas.openxmlformats.org/officeDocument/2006/relationships/tags" Target="../tags/tag1074.xml"/><Relationship Id="rId42" Type="http://schemas.openxmlformats.org/officeDocument/2006/relationships/oleObject" Target="../embeddings/oleObject114.bin"/><Relationship Id="rId7" Type="http://schemas.openxmlformats.org/officeDocument/2006/relationships/tags" Target="../tags/tag1047.xml"/><Relationship Id="rId12" Type="http://schemas.openxmlformats.org/officeDocument/2006/relationships/tags" Target="../tags/tag1052.xml"/><Relationship Id="rId17" Type="http://schemas.openxmlformats.org/officeDocument/2006/relationships/tags" Target="../tags/tag1057.xml"/><Relationship Id="rId25" Type="http://schemas.openxmlformats.org/officeDocument/2006/relationships/tags" Target="../tags/tag1065.xml"/><Relationship Id="rId33" Type="http://schemas.openxmlformats.org/officeDocument/2006/relationships/tags" Target="../tags/tag1073.xml"/><Relationship Id="rId38" Type="http://schemas.openxmlformats.org/officeDocument/2006/relationships/oleObject" Target="../embeddings/oleObject112.bin"/><Relationship Id="rId2" Type="http://schemas.openxmlformats.org/officeDocument/2006/relationships/tags" Target="../tags/tag1042.xml"/><Relationship Id="rId16" Type="http://schemas.openxmlformats.org/officeDocument/2006/relationships/tags" Target="../tags/tag1056.xml"/><Relationship Id="rId20" Type="http://schemas.openxmlformats.org/officeDocument/2006/relationships/tags" Target="../tags/tag1060.xml"/><Relationship Id="rId29" Type="http://schemas.openxmlformats.org/officeDocument/2006/relationships/tags" Target="../tags/tag1069.xml"/><Relationship Id="rId41" Type="http://schemas.openxmlformats.org/officeDocument/2006/relationships/image" Target="../media/image55.emf"/><Relationship Id="rId1" Type="http://schemas.openxmlformats.org/officeDocument/2006/relationships/vmlDrawing" Target="../drawings/vmlDrawing64.vml"/><Relationship Id="rId6" Type="http://schemas.openxmlformats.org/officeDocument/2006/relationships/tags" Target="../tags/tag1046.xml"/><Relationship Id="rId11" Type="http://schemas.openxmlformats.org/officeDocument/2006/relationships/tags" Target="../tags/tag1051.xml"/><Relationship Id="rId24" Type="http://schemas.openxmlformats.org/officeDocument/2006/relationships/tags" Target="../tags/tag1064.xml"/><Relationship Id="rId32" Type="http://schemas.openxmlformats.org/officeDocument/2006/relationships/tags" Target="../tags/tag1072.xml"/><Relationship Id="rId37" Type="http://schemas.openxmlformats.org/officeDocument/2006/relationships/slideLayout" Target="../slideLayouts/slideLayout12.xml"/><Relationship Id="rId40" Type="http://schemas.openxmlformats.org/officeDocument/2006/relationships/oleObject" Target="../embeddings/oleObject113.bin"/><Relationship Id="rId5" Type="http://schemas.openxmlformats.org/officeDocument/2006/relationships/tags" Target="../tags/tag1045.xml"/><Relationship Id="rId15" Type="http://schemas.openxmlformats.org/officeDocument/2006/relationships/tags" Target="../tags/tag1055.xml"/><Relationship Id="rId23" Type="http://schemas.openxmlformats.org/officeDocument/2006/relationships/tags" Target="../tags/tag1063.xml"/><Relationship Id="rId28" Type="http://schemas.openxmlformats.org/officeDocument/2006/relationships/tags" Target="../tags/tag1068.xml"/><Relationship Id="rId36" Type="http://schemas.openxmlformats.org/officeDocument/2006/relationships/tags" Target="../tags/tag1076.xml"/><Relationship Id="rId10" Type="http://schemas.openxmlformats.org/officeDocument/2006/relationships/tags" Target="../tags/tag1050.xml"/><Relationship Id="rId19" Type="http://schemas.openxmlformats.org/officeDocument/2006/relationships/tags" Target="../tags/tag1059.xml"/><Relationship Id="rId31" Type="http://schemas.openxmlformats.org/officeDocument/2006/relationships/tags" Target="../tags/tag1071.xml"/><Relationship Id="rId4" Type="http://schemas.openxmlformats.org/officeDocument/2006/relationships/tags" Target="../tags/tag1044.xml"/><Relationship Id="rId9" Type="http://schemas.openxmlformats.org/officeDocument/2006/relationships/tags" Target="../tags/tag1049.xml"/><Relationship Id="rId14" Type="http://schemas.openxmlformats.org/officeDocument/2006/relationships/tags" Target="../tags/tag1054.xml"/><Relationship Id="rId22" Type="http://schemas.openxmlformats.org/officeDocument/2006/relationships/tags" Target="../tags/tag1062.xml"/><Relationship Id="rId27" Type="http://schemas.openxmlformats.org/officeDocument/2006/relationships/tags" Target="../tags/tag1067.xml"/><Relationship Id="rId30" Type="http://schemas.openxmlformats.org/officeDocument/2006/relationships/tags" Target="../tags/tag1070.xml"/><Relationship Id="rId35" Type="http://schemas.openxmlformats.org/officeDocument/2006/relationships/tags" Target="../tags/tag1075.xml"/><Relationship Id="rId43" Type="http://schemas.openxmlformats.org/officeDocument/2006/relationships/image" Target="../media/image56.emf"/></Relationships>
</file>

<file path=ppt/slides/_rels/slide141.xml.rels><?xml version="1.0" encoding="UTF-8" standalone="yes"?>
<Relationships xmlns="http://schemas.openxmlformats.org/package/2006/relationships"><Relationship Id="rId8" Type="http://schemas.openxmlformats.org/officeDocument/2006/relationships/tags" Target="../tags/tag1083.xml"/><Relationship Id="rId13" Type="http://schemas.openxmlformats.org/officeDocument/2006/relationships/tags" Target="../tags/tag1088.xml"/><Relationship Id="rId18" Type="http://schemas.openxmlformats.org/officeDocument/2006/relationships/tags" Target="../tags/tag1093.xml"/><Relationship Id="rId26" Type="http://schemas.openxmlformats.org/officeDocument/2006/relationships/image" Target="../media/image1.emf"/><Relationship Id="rId3" Type="http://schemas.openxmlformats.org/officeDocument/2006/relationships/tags" Target="../tags/tag1078.xml"/><Relationship Id="rId21" Type="http://schemas.openxmlformats.org/officeDocument/2006/relationships/tags" Target="../tags/tag1096.xml"/><Relationship Id="rId7" Type="http://schemas.openxmlformats.org/officeDocument/2006/relationships/tags" Target="../tags/tag1082.xml"/><Relationship Id="rId12" Type="http://schemas.openxmlformats.org/officeDocument/2006/relationships/tags" Target="../tags/tag1087.xml"/><Relationship Id="rId17" Type="http://schemas.openxmlformats.org/officeDocument/2006/relationships/tags" Target="../tags/tag1092.xml"/><Relationship Id="rId25" Type="http://schemas.openxmlformats.org/officeDocument/2006/relationships/oleObject" Target="../embeddings/oleObject115.bin"/><Relationship Id="rId2" Type="http://schemas.openxmlformats.org/officeDocument/2006/relationships/tags" Target="../tags/tag1077.xml"/><Relationship Id="rId16" Type="http://schemas.openxmlformats.org/officeDocument/2006/relationships/tags" Target="../tags/tag1091.xml"/><Relationship Id="rId20" Type="http://schemas.openxmlformats.org/officeDocument/2006/relationships/tags" Target="../tags/tag1095.xml"/><Relationship Id="rId1" Type="http://schemas.openxmlformats.org/officeDocument/2006/relationships/vmlDrawing" Target="../drawings/vmlDrawing65.vml"/><Relationship Id="rId6" Type="http://schemas.openxmlformats.org/officeDocument/2006/relationships/tags" Target="../tags/tag1081.xml"/><Relationship Id="rId11" Type="http://schemas.openxmlformats.org/officeDocument/2006/relationships/tags" Target="../tags/tag1086.xml"/><Relationship Id="rId24" Type="http://schemas.openxmlformats.org/officeDocument/2006/relationships/slideLayout" Target="../slideLayouts/slideLayout12.xml"/><Relationship Id="rId5" Type="http://schemas.openxmlformats.org/officeDocument/2006/relationships/tags" Target="../tags/tag1080.xml"/><Relationship Id="rId15" Type="http://schemas.openxmlformats.org/officeDocument/2006/relationships/tags" Target="../tags/tag1090.xml"/><Relationship Id="rId23" Type="http://schemas.openxmlformats.org/officeDocument/2006/relationships/tags" Target="../tags/tag1098.xml"/><Relationship Id="rId28" Type="http://schemas.openxmlformats.org/officeDocument/2006/relationships/image" Target="../media/image57.emf"/><Relationship Id="rId10" Type="http://schemas.openxmlformats.org/officeDocument/2006/relationships/tags" Target="../tags/tag1085.xml"/><Relationship Id="rId19" Type="http://schemas.openxmlformats.org/officeDocument/2006/relationships/tags" Target="../tags/tag1094.xml"/><Relationship Id="rId4" Type="http://schemas.openxmlformats.org/officeDocument/2006/relationships/tags" Target="../tags/tag1079.xml"/><Relationship Id="rId9" Type="http://schemas.openxmlformats.org/officeDocument/2006/relationships/tags" Target="../tags/tag1084.xml"/><Relationship Id="rId14" Type="http://schemas.openxmlformats.org/officeDocument/2006/relationships/tags" Target="../tags/tag1089.xml"/><Relationship Id="rId22" Type="http://schemas.openxmlformats.org/officeDocument/2006/relationships/tags" Target="../tags/tag1097.xml"/><Relationship Id="rId27" Type="http://schemas.openxmlformats.org/officeDocument/2006/relationships/oleObject" Target="../embeddings/oleObject116.bin"/></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8" Type="http://schemas.openxmlformats.org/officeDocument/2006/relationships/tags" Target="../tags/tag15.xml"/><Relationship Id="rId13" Type="http://schemas.openxmlformats.org/officeDocument/2006/relationships/slideLayout" Target="../slideLayouts/slideLayout11.xml"/><Relationship Id="rId18" Type="http://schemas.openxmlformats.org/officeDocument/2006/relationships/image" Target="../media/image6.emf"/><Relationship Id="rId3" Type="http://schemas.openxmlformats.org/officeDocument/2006/relationships/tags" Target="../tags/tag10.xml"/><Relationship Id="rId7" Type="http://schemas.openxmlformats.org/officeDocument/2006/relationships/tags" Target="../tags/tag14.xml"/><Relationship Id="rId12" Type="http://schemas.openxmlformats.org/officeDocument/2006/relationships/tags" Target="../tags/tag19.xml"/><Relationship Id="rId17" Type="http://schemas.openxmlformats.org/officeDocument/2006/relationships/oleObject" Target="../embeddings/oleObject8.bin"/><Relationship Id="rId2" Type="http://schemas.openxmlformats.org/officeDocument/2006/relationships/tags" Target="../tags/tag9.xml"/><Relationship Id="rId16" Type="http://schemas.openxmlformats.org/officeDocument/2006/relationships/image" Target="../media/image1.emf"/><Relationship Id="rId1" Type="http://schemas.openxmlformats.org/officeDocument/2006/relationships/vmlDrawing" Target="../drawings/vmlDrawing7.vml"/><Relationship Id="rId6" Type="http://schemas.openxmlformats.org/officeDocument/2006/relationships/tags" Target="../tags/tag13.xml"/><Relationship Id="rId11" Type="http://schemas.openxmlformats.org/officeDocument/2006/relationships/tags" Target="../tags/tag18.xml"/><Relationship Id="rId5" Type="http://schemas.openxmlformats.org/officeDocument/2006/relationships/tags" Target="../tags/tag12.xml"/><Relationship Id="rId15" Type="http://schemas.openxmlformats.org/officeDocument/2006/relationships/oleObject" Target="../embeddings/oleObject7.bin"/><Relationship Id="rId10" Type="http://schemas.openxmlformats.org/officeDocument/2006/relationships/tags" Target="../tags/tag17.xml"/><Relationship Id="rId4" Type="http://schemas.openxmlformats.org/officeDocument/2006/relationships/tags" Target="../tags/tag11.xml"/><Relationship Id="rId9" Type="http://schemas.openxmlformats.org/officeDocument/2006/relationships/tags" Target="../tags/tag16.xml"/><Relationship Id="rId14" Type="http://schemas.openxmlformats.org/officeDocument/2006/relationships/notesSlide" Target="../notesSlides/notesSlide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8" Type="http://schemas.openxmlformats.org/officeDocument/2006/relationships/tags" Target="../tags/tag26.xml"/><Relationship Id="rId13" Type="http://schemas.openxmlformats.org/officeDocument/2006/relationships/tags" Target="../tags/tag31.xml"/><Relationship Id="rId18" Type="http://schemas.openxmlformats.org/officeDocument/2006/relationships/oleObject" Target="../embeddings/oleObject9.bin"/><Relationship Id="rId3" Type="http://schemas.openxmlformats.org/officeDocument/2006/relationships/tags" Target="../tags/tag21.xml"/><Relationship Id="rId21" Type="http://schemas.openxmlformats.org/officeDocument/2006/relationships/image" Target="../media/image7.emf"/><Relationship Id="rId7" Type="http://schemas.openxmlformats.org/officeDocument/2006/relationships/tags" Target="../tags/tag25.xml"/><Relationship Id="rId12" Type="http://schemas.openxmlformats.org/officeDocument/2006/relationships/tags" Target="../tags/tag30.xml"/><Relationship Id="rId17" Type="http://schemas.openxmlformats.org/officeDocument/2006/relationships/slideLayout" Target="../slideLayouts/slideLayout11.xml"/><Relationship Id="rId2" Type="http://schemas.openxmlformats.org/officeDocument/2006/relationships/tags" Target="../tags/tag20.xml"/><Relationship Id="rId16" Type="http://schemas.openxmlformats.org/officeDocument/2006/relationships/tags" Target="../tags/tag34.xml"/><Relationship Id="rId20" Type="http://schemas.openxmlformats.org/officeDocument/2006/relationships/oleObject" Target="../embeddings/oleObject10.bin"/><Relationship Id="rId1" Type="http://schemas.openxmlformats.org/officeDocument/2006/relationships/vmlDrawing" Target="../drawings/vmlDrawing8.vml"/><Relationship Id="rId6" Type="http://schemas.openxmlformats.org/officeDocument/2006/relationships/tags" Target="../tags/tag24.xml"/><Relationship Id="rId11" Type="http://schemas.openxmlformats.org/officeDocument/2006/relationships/tags" Target="../tags/tag29.xml"/><Relationship Id="rId5" Type="http://schemas.openxmlformats.org/officeDocument/2006/relationships/tags" Target="../tags/tag23.xml"/><Relationship Id="rId15" Type="http://schemas.openxmlformats.org/officeDocument/2006/relationships/tags" Target="../tags/tag33.xml"/><Relationship Id="rId10" Type="http://schemas.openxmlformats.org/officeDocument/2006/relationships/tags" Target="../tags/tag28.xml"/><Relationship Id="rId19" Type="http://schemas.openxmlformats.org/officeDocument/2006/relationships/image" Target="../media/image1.emf"/><Relationship Id="rId4" Type="http://schemas.openxmlformats.org/officeDocument/2006/relationships/tags" Target="../tags/tag22.xml"/><Relationship Id="rId9" Type="http://schemas.openxmlformats.org/officeDocument/2006/relationships/tags" Target="../tags/tag27.xml"/><Relationship Id="rId14" Type="http://schemas.openxmlformats.org/officeDocument/2006/relationships/tags" Target="../tags/tag3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tags" Target="../tags/tag35.xml"/><Relationship Id="rId1" Type="http://schemas.openxmlformats.org/officeDocument/2006/relationships/vmlDrawing" Target="../drawings/vmlDrawing9.vml"/><Relationship Id="rId5" Type="http://schemas.openxmlformats.org/officeDocument/2006/relationships/image" Target="../media/image1.emf"/><Relationship Id="rId4" Type="http://schemas.openxmlformats.org/officeDocument/2006/relationships/oleObject" Target="../embeddings/oleObject11.bin"/></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tags" Target="../tags/tag36.xml"/><Relationship Id="rId1" Type="http://schemas.openxmlformats.org/officeDocument/2006/relationships/vmlDrawing" Target="../drawings/vmlDrawing10.vml"/><Relationship Id="rId5" Type="http://schemas.openxmlformats.org/officeDocument/2006/relationships/image" Target="../media/image1.emf"/><Relationship Id="rId4" Type="http://schemas.openxmlformats.org/officeDocument/2006/relationships/oleObject" Target="../embeddings/oleObject12.bin"/></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8" Type="http://schemas.openxmlformats.org/officeDocument/2006/relationships/tags" Target="../tags/tag43.xml"/><Relationship Id="rId13" Type="http://schemas.openxmlformats.org/officeDocument/2006/relationships/tags" Target="../tags/tag48.xml"/><Relationship Id="rId18" Type="http://schemas.openxmlformats.org/officeDocument/2006/relationships/tags" Target="../tags/tag53.xml"/><Relationship Id="rId3" Type="http://schemas.openxmlformats.org/officeDocument/2006/relationships/tags" Target="../tags/tag38.xml"/><Relationship Id="rId21" Type="http://schemas.openxmlformats.org/officeDocument/2006/relationships/image" Target="../media/image1.emf"/><Relationship Id="rId7" Type="http://schemas.openxmlformats.org/officeDocument/2006/relationships/tags" Target="../tags/tag42.xml"/><Relationship Id="rId12" Type="http://schemas.openxmlformats.org/officeDocument/2006/relationships/tags" Target="../tags/tag47.xml"/><Relationship Id="rId17" Type="http://schemas.openxmlformats.org/officeDocument/2006/relationships/tags" Target="../tags/tag52.xml"/><Relationship Id="rId2" Type="http://schemas.openxmlformats.org/officeDocument/2006/relationships/tags" Target="../tags/tag37.xml"/><Relationship Id="rId16" Type="http://schemas.openxmlformats.org/officeDocument/2006/relationships/tags" Target="../tags/tag51.xml"/><Relationship Id="rId20" Type="http://schemas.openxmlformats.org/officeDocument/2006/relationships/oleObject" Target="../embeddings/oleObject13.bin"/><Relationship Id="rId1" Type="http://schemas.openxmlformats.org/officeDocument/2006/relationships/vmlDrawing" Target="../drawings/vmlDrawing11.vml"/><Relationship Id="rId6" Type="http://schemas.openxmlformats.org/officeDocument/2006/relationships/tags" Target="../tags/tag41.xml"/><Relationship Id="rId11" Type="http://schemas.openxmlformats.org/officeDocument/2006/relationships/tags" Target="../tags/tag46.xml"/><Relationship Id="rId5" Type="http://schemas.openxmlformats.org/officeDocument/2006/relationships/tags" Target="../tags/tag40.xml"/><Relationship Id="rId15" Type="http://schemas.openxmlformats.org/officeDocument/2006/relationships/tags" Target="../tags/tag50.xml"/><Relationship Id="rId23" Type="http://schemas.openxmlformats.org/officeDocument/2006/relationships/image" Target="../media/image8.emf"/><Relationship Id="rId10" Type="http://schemas.openxmlformats.org/officeDocument/2006/relationships/tags" Target="../tags/tag45.xml"/><Relationship Id="rId19" Type="http://schemas.openxmlformats.org/officeDocument/2006/relationships/slideLayout" Target="../slideLayouts/slideLayout11.xml"/><Relationship Id="rId4" Type="http://schemas.openxmlformats.org/officeDocument/2006/relationships/tags" Target="../tags/tag39.xml"/><Relationship Id="rId9" Type="http://schemas.openxmlformats.org/officeDocument/2006/relationships/tags" Target="../tags/tag44.xml"/><Relationship Id="rId14" Type="http://schemas.openxmlformats.org/officeDocument/2006/relationships/tags" Target="../tags/tag49.xml"/><Relationship Id="rId22" Type="http://schemas.openxmlformats.org/officeDocument/2006/relationships/oleObject" Target="../embeddings/oleObject14.bin"/></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tags" Target="../tags/tag4.xml"/><Relationship Id="rId1" Type="http://schemas.openxmlformats.org/officeDocument/2006/relationships/vmlDrawing" Target="../drawings/vmlDrawing3.vml"/><Relationship Id="rId5" Type="http://schemas.openxmlformats.org/officeDocument/2006/relationships/image" Target="../media/image1.emf"/><Relationship Id="rId4" Type="http://schemas.openxmlformats.org/officeDocument/2006/relationships/oleObject" Target="../embeddings/oleObject3.bin"/></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tags" Target="../tags/tag54.xml"/><Relationship Id="rId1" Type="http://schemas.openxmlformats.org/officeDocument/2006/relationships/vmlDrawing" Target="../drawings/vmlDrawing12.vml"/><Relationship Id="rId5" Type="http://schemas.openxmlformats.org/officeDocument/2006/relationships/image" Target="../media/image1.emf"/><Relationship Id="rId4" Type="http://schemas.openxmlformats.org/officeDocument/2006/relationships/oleObject" Target="../embeddings/oleObject15.bin"/></Relationships>
</file>

<file path=ppt/slides/_rels/slide31.xml.rels><?xml version="1.0" encoding="UTF-8" standalone="yes"?>
<Relationships xmlns="http://schemas.openxmlformats.org/package/2006/relationships"><Relationship Id="rId8" Type="http://schemas.openxmlformats.org/officeDocument/2006/relationships/tags" Target="../tags/tag61.xml"/><Relationship Id="rId13" Type="http://schemas.openxmlformats.org/officeDocument/2006/relationships/tags" Target="../tags/tag66.xml"/><Relationship Id="rId18" Type="http://schemas.openxmlformats.org/officeDocument/2006/relationships/tags" Target="../tags/tag71.xml"/><Relationship Id="rId26" Type="http://schemas.openxmlformats.org/officeDocument/2006/relationships/tags" Target="../tags/tag79.xml"/><Relationship Id="rId3" Type="http://schemas.openxmlformats.org/officeDocument/2006/relationships/tags" Target="../tags/tag56.xml"/><Relationship Id="rId21" Type="http://schemas.openxmlformats.org/officeDocument/2006/relationships/tags" Target="../tags/tag74.xml"/><Relationship Id="rId7" Type="http://schemas.openxmlformats.org/officeDocument/2006/relationships/tags" Target="../tags/tag60.xml"/><Relationship Id="rId12" Type="http://schemas.openxmlformats.org/officeDocument/2006/relationships/tags" Target="../tags/tag65.xml"/><Relationship Id="rId17" Type="http://schemas.openxmlformats.org/officeDocument/2006/relationships/tags" Target="../tags/tag70.xml"/><Relationship Id="rId25" Type="http://schemas.openxmlformats.org/officeDocument/2006/relationships/tags" Target="../tags/tag78.xml"/><Relationship Id="rId33" Type="http://schemas.openxmlformats.org/officeDocument/2006/relationships/image" Target="../media/image10.png"/><Relationship Id="rId2" Type="http://schemas.openxmlformats.org/officeDocument/2006/relationships/tags" Target="../tags/tag55.xml"/><Relationship Id="rId16" Type="http://schemas.openxmlformats.org/officeDocument/2006/relationships/tags" Target="../tags/tag69.xml"/><Relationship Id="rId20" Type="http://schemas.openxmlformats.org/officeDocument/2006/relationships/tags" Target="../tags/tag73.xml"/><Relationship Id="rId29" Type="http://schemas.openxmlformats.org/officeDocument/2006/relationships/oleObject" Target="../embeddings/oleObject16.bin"/><Relationship Id="rId1" Type="http://schemas.openxmlformats.org/officeDocument/2006/relationships/vmlDrawing" Target="../drawings/vmlDrawing13.vml"/><Relationship Id="rId6" Type="http://schemas.openxmlformats.org/officeDocument/2006/relationships/tags" Target="../tags/tag59.xml"/><Relationship Id="rId11" Type="http://schemas.openxmlformats.org/officeDocument/2006/relationships/tags" Target="../tags/tag64.xml"/><Relationship Id="rId24" Type="http://schemas.openxmlformats.org/officeDocument/2006/relationships/tags" Target="../tags/tag77.xml"/><Relationship Id="rId32" Type="http://schemas.openxmlformats.org/officeDocument/2006/relationships/image" Target="../media/image9.emf"/><Relationship Id="rId5" Type="http://schemas.openxmlformats.org/officeDocument/2006/relationships/tags" Target="../tags/tag58.xml"/><Relationship Id="rId15" Type="http://schemas.openxmlformats.org/officeDocument/2006/relationships/tags" Target="../tags/tag68.xml"/><Relationship Id="rId23" Type="http://schemas.openxmlformats.org/officeDocument/2006/relationships/tags" Target="../tags/tag76.xml"/><Relationship Id="rId28" Type="http://schemas.openxmlformats.org/officeDocument/2006/relationships/slideLayout" Target="../slideLayouts/slideLayout12.xml"/><Relationship Id="rId10" Type="http://schemas.openxmlformats.org/officeDocument/2006/relationships/tags" Target="../tags/tag63.xml"/><Relationship Id="rId19" Type="http://schemas.openxmlformats.org/officeDocument/2006/relationships/tags" Target="../tags/tag72.xml"/><Relationship Id="rId31" Type="http://schemas.openxmlformats.org/officeDocument/2006/relationships/oleObject" Target="../embeddings/oleObject17.bin"/><Relationship Id="rId4" Type="http://schemas.openxmlformats.org/officeDocument/2006/relationships/tags" Target="../tags/tag57.xml"/><Relationship Id="rId9" Type="http://schemas.openxmlformats.org/officeDocument/2006/relationships/tags" Target="../tags/tag62.xml"/><Relationship Id="rId14" Type="http://schemas.openxmlformats.org/officeDocument/2006/relationships/tags" Target="../tags/tag67.xml"/><Relationship Id="rId22" Type="http://schemas.openxmlformats.org/officeDocument/2006/relationships/tags" Target="../tags/tag75.xml"/><Relationship Id="rId27" Type="http://schemas.openxmlformats.org/officeDocument/2006/relationships/tags" Target="../tags/tag80.xml"/><Relationship Id="rId30" Type="http://schemas.openxmlformats.org/officeDocument/2006/relationships/image" Target="../media/image1.em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8" Type="http://schemas.openxmlformats.org/officeDocument/2006/relationships/tags" Target="../tags/tag87.xml"/><Relationship Id="rId13" Type="http://schemas.openxmlformats.org/officeDocument/2006/relationships/tags" Target="../tags/tag92.xml"/><Relationship Id="rId18" Type="http://schemas.openxmlformats.org/officeDocument/2006/relationships/tags" Target="../tags/tag97.xml"/><Relationship Id="rId3" Type="http://schemas.openxmlformats.org/officeDocument/2006/relationships/tags" Target="../tags/tag82.xml"/><Relationship Id="rId21" Type="http://schemas.openxmlformats.org/officeDocument/2006/relationships/image" Target="../media/image1.emf"/><Relationship Id="rId7" Type="http://schemas.openxmlformats.org/officeDocument/2006/relationships/tags" Target="../tags/tag86.xml"/><Relationship Id="rId12" Type="http://schemas.openxmlformats.org/officeDocument/2006/relationships/tags" Target="../tags/tag91.xml"/><Relationship Id="rId17" Type="http://schemas.openxmlformats.org/officeDocument/2006/relationships/tags" Target="../tags/tag96.xml"/><Relationship Id="rId2" Type="http://schemas.openxmlformats.org/officeDocument/2006/relationships/tags" Target="../tags/tag81.xml"/><Relationship Id="rId16" Type="http://schemas.openxmlformats.org/officeDocument/2006/relationships/tags" Target="../tags/tag95.xml"/><Relationship Id="rId20" Type="http://schemas.openxmlformats.org/officeDocument/2006/relationships/oleObject" Target="../embeddings/oleObject18.bin"/><Relationship Id="rId1" Type="http://schemas.openxmlformats.org/officeDocument/2006/relationships/vmlDrawing" Target="../drawings/vmlDrawing14.vml"/><Relationship Id="rId6" Type="http://schemas.openxmlformats.org/officeDocument/2006/relationships/tags" Target="../tags/tag85.xml"/><Relationship Id="rId11" Type="http://schemas.openxmlformats.org/officeDocument/2006/relationships/tags" Target="../tags/tag90.xml"/><Relationship Id="rId5" Type="http://schemas.openxmlformats.org/officeDocument/2006/relationships/tags" Target="../tags/tag84.xml"/><Relationship Id="rId15" Type="http://schemas.openxmlformats.org/officeDocument/2006/relationships/tags" Target="../tags/tag94.xml"/><Relationship Id="rId23" Type="http://schemas.openxmlformats.org/officeDocument/2006/relationships/image" Target="../media/image10.emf"/><Relationship Id="rId10" Type="http://schemas.openxmlformats.org/officeDocument/2006/relationships/tags" Target="../tags/tag89.xml"/><Relationship Id="rId19" Type="http://schemas.openxmlformats.org/officeDocument/2006/relationships/slideLayout" Target="../slideLayouts/slideLayout11.xml"/><Relationship Id="rId4" Type="http://schemas.openxmlformats.org/officeDocument/2006/relationships/tags" Target="../tags/tag83.xml"/><Relationship Id="rId9" Type="http://schemas.openxmlformats.org/officeDocument/2006/relationships/tags" Target="../tags/tag88.xml"/><Relationship Id="rId14" Type="http://schemas.openxmlformats.org/officeDocument/2006/relationships/tags" Target="../tags/tag93.xml"/><Relationship Id="rId22" Type="http://schemas.openxmlformats.org/officeDocument/2006/relationships/oleObject" Target="../embeddings/oleObject19.bin"/></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tags" Target="../tags/tag98.xml"/><Relationship Id="rId1" Type="http://schemas.openxmlformats.org/officeDocument/2006/relationships/vmlDrawing" Target="../drawings/vmlDrawing15.vml"/><Relationship Id="rId5" Type="http://schemas.openxmlformats.org/officeDocument/2006/relationships/image" Target="../media/image1.emf"/><Relationship Id="rId4" Type="http://schemas.openxmlformats.org/officeDocument/2006/relationships/oleObject" Target="../embeddings/oleObject20.bin"/></Relationships>
</file>

<file path=ppt/slides/_rels/slide35.xml.rels><?xml version="1.0" encoding="UTF-8" standalone="yes"?>
<Relationships xmlns="http://schemas.openxmlformats.org/package/2006/relationships"><Relationship Id="rId8" Type="http://schemas.openxmlformats.org/officeDocument/2006/relationships/tags" Target="../tags/tag105.xml"/><Relationship Id="rId13" Type="http://schemas.openxmlformats.org/officeDocument/2006/relationships/tags" Target="../tags/tag110.xml"/><Relationship Id="rId18" Type="http://schemas.openxmlformats.org/officeDocument/2006/relationships/tags" Target="../tags/tag115.xml"/><Relationship Id="rId26" Type="http://schemas.openxmlformats.org/officeDocument/2006/relationships/slideLayout" Target="../slideLayouts/slideLayout12.xml"/><Relationship Id="rId3" Type="http://schemas.openxmlformats.org/officeDocument/2006/relationships/tags" Target="../tags/tag100.xml"/><Relationship Id="rId21" Type="http://schemas.openxmlformats.org/officeDocument/2006/relationships/tags" Target="../tags/tag118.xml"/><Relationship Id="rId7" Type="http://schemas.openxmlformats.org/officeDocument/2006/relationships/tags" Target="../tags/tag104.xml"/><Relationship Id="rId12" Type="http://schemas.openxmlformats.org/officeDocument/2006/relationships/tags" Target="../tags/tag109.xml"/><Relationship Id="rId17" Type="http://schemas.openxmlformats.org/officeDocument/2006/relationships/tags" Target="../tags/tag114.xml"/><Relationship Id="rId25" Type="http://schemas.openxmlformats.org/officeDocument/2006/relationships/tags" Target="../tags/tag122.xml"/><Relationship Id="rId2" Type="http://schemas.openxmlformats.org/officeDocument/2006/relationships/tags" Target="../tags/tag99.xml"/><Relationship Id="rId16" Type="http://schemas.openxmlformats.org/officeDocument/2006/relationships/tags" Target="../tags/tag113.xml"/><Relationship Id="rId20" Type="http://schemas.openxmlformats.org/officeDocument/2006/relationships/tags" Target="../tags/tag117.xml"/><Relationship Id="rId29" Type="http://schemas.openxmlformats.org/officeDocument/2006/relationships/oleObject" Target="../embeddings/oleObject22.bin"/><Relationship Id="rId1" Type="http://schemas.openxmlformats.org/officeDocument/2006/relationships/vmlDrawing" Target="../drawings/vmlDrawing16.vml"/><Relationship Id="rId6" Type="http://schemas.openxmlformats.org/officeDocument/2006/relationships/tags" Target="../tags/tag103.xml"/><Relationship Id="rId11" Type="http://schemas.openxmlformats.org/officeDocument/2006/relationships/tags" Target="../tags/tag108.xml"/><Relationship Id="rId24" Type="http://schemas.openxmlformats.org/officeDocument/2006/relationships/tags" Target="../tags/tag121.xml"/><Relationship Id="rId5" Type="http://schemas.openxmlformats.org/officeDocument/2006/relationships/tags" Target="../tags/tag102.xml"/><Relationship Id="rId15" Type="http://schemas.openxmlformats.org/officeDocument/2006/relationships/tags" Target="../tags/tag112.xml"/><Relationship Id="rId23" Type="http://schemas.openxmlformats.org/officeDocument/2006/relationships/tags" Target="../tags/tag120.xml"/><Relationship Id="rId28" Type="http://schemas.openxmlformats.org/officeDocument/2006/relationships/image" Target="../media/image1.emf"/><Relationship Id="rId10" Type="http://schemas.openxmlformats.org/officeDocument/2006/relationships/tags" Target="../tags/tag107.xml"/><Relationship Id="rId19" Type="http://schemas.openxmlformats.org/officeDocument/2006/relationships/tags" Target="../tags/tag116.xml"/><Relationship Id="rId31" Type="http://schemas.openxmlformats.org/officeDocument/2006/relationships/image" Target="../media/image10.png"/><Relationship Id="rId4" Type="http://schemas.openxmlformats.org/officeDocument/2006/relationships/tags" Target="../tags/tag101.xml"/><Relationship Id="rId9" Type="http://schemas.openxmlformats.org/officeDocument/2006/relationships/tags" Target="../tags/tag106.xml"/><Relationship Id="rId14" Type="http://schemas.openxmlformats.org/officeDocument/2006/relationships/tags" Target="../tags/tag111.xml"/><Relationship Id="rId22" Type="http://schemas.openxmlformats.org/officeDocument/2006/relationships/tags" Target="../tags/tag119.xml"/><Relationship Id="rId27" Type="http://schemas.openxmlformats.org/officeDocument/2006/relationships/oleObject" Target="../embeddings/oleObject21.bin"/><Relationship Id="rId30" Type="http://schemas.openxmlformats.org/officeDocument/2006/relationships/image" Target="../media/image11.em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8" Type="http://schemas.openxmlformats.org/officeDocument/2006/relationships/tags" Target="../tags/tag129.xml"/><Relationship Id="rId13" Type="http://schemas.openxmlformats.org/officeDocument/2006/relationships/tags" Target="../tags/tag134.xml"/><Relationship Id="rId18" Type="http://schemas.openxmlformats.org/officeDocument/2006/relationships/tags" Target="../tags/tag139.xml"/><Relationship Id="rId3" Type="http://schemas.openxmlformats.org/officeDocument/2006/relationships/tags" Target="../tags/tag124.xml"/><Relationship Id="rId21" Type="http://schemas.openxmlformats.org/officeDocument/2006/relationships/image" Target="../media/image1.emf"/><Relationship Id="rId7" Type="http://schemas.openxmlformats.org/officeDocument/2006/relationships/tags" Target="../tags/tag128.xml"/><Relationship Id="rId12" Type="http://schemas.openxmlformats.org/officeDocument/2006/relationships/tags" Target="../tags/tag133.xml"/><Relationship Id="rId17" Type="http://schemas.openxmlformats.org/officeDocument/2006/relationships/tags" Target="../tags/tag138.xml"/><Relationship Id="rId2" Type="http://schemas.openxmlformats.org/officeDocument/2006/relationships/tags" Target="../tags/tag123.xml"/><Relationship Id="rId16" Type="http://schemas.openxmlformats.org/officeDocument/2006/relationships/tags" Target="../tags/tag137.xml"/><Relationship Id="rId20" Type="http://schemas.openxmlformats.org/officeDocument/2006/relationships/oleObject" Target="../embeddings/oleObject23.bin"/><Relationship Id="rId1" Type="http://schemas.openxmlformats.org/officeDocument/2006/relationships/vmlDrawing" Target="../drawings/vmlDrawing17.vml"/><Relationship Id="rId6" Type="http://schemas.openxmlformats.org/officeDocument/2006/relationships/tags" Target="../tags/tag127.xml"/><Relationship Id="rId11" Type="http://schemas.openxmlformats.org/officeDocument/2006/relationships/tags" Target="../tags/tag132.xml"/><Relationship Id="rId5" Type="http://schemas.openxmlformats.org/officeDocument/2006/relationships/tags" Target="../tags/tag126.xml"/><Relationship Id="rId15" Type="http://schemas.openxmlformats.org/officeDocument/2006/relationships/tags" Target="../tags/tag136.xml"/><Relationship Id="rId23" Type="http://schemas.openxmlformats.org/officeDocument/2006/relationships/image" Target="../media/image12.emf"/><Relationship Id="rId10" Type="http://schemas.openxmlformats.org/officeDocument/2006/relationships/tags" Target="../tags/tag131.xml"/><Relationship Id="rId19" Type="http://schemas.openxmlformats.org/officeDocument/2006/relationships/slideLayout" Target="../slideLayouts/slideLayout11.xml"/><Relationship Id="rId4" Type="http://schemas.openxmlformats.org/officeDocument/2006/relationships/tags" Target="../tags/tag125.xml"/><Relationship Id="rId9" Type="http://schemas.openxmlformats.org/officeDocument/2006/relationships/tags" Target="../tags/tag130.xml"/><Relationship Id="rId14" Type="http://schemas.openxmlformats.org/officeDocument/2006/relationships/tags" Target="../tags/tag135.xml"/><Relationship Id="rId22" Type="http://schemas.openxmlformats.org/officeDocument/2006/relationships/oleObject" Target="../embeddings/oleObject24.bin"/></Relationships>
</file>

<file path=ppt/slides/_rels/slide38.xml.rels><?xml version="1.0" encoding="UTF-8" standalone="yes"?>
<Relationships xmlns="http://schemas.openxmlformats.org/package/2006/relationships"><Relationship Id="rId8" Type="http://schemas.openxmlformats.org/officeDocument/2006/relationships/tags" Target="../tags/tag146.xml"/><Relationship Id="rId13" Type="http://schemas.openxmlformats.org/officeDocument/2006/relationships/tags" Target="../tags/tag151.xml"/><Relationship Id="rId18" Type="http://schemas.openxmlformats.org/officeDocument/2006/relationships/tags" Target="../tags/tag156.xml"/><Relationship Id="rId26" Type="http://schemas.openxmlformats.org/officeDocument/2006/relationships/tags" Target="../tags/tag164.xml"/><Relationship Id="rId3" Type="http://schemas.openxmlformats.org/officeDocument/2006/relationships/tags" Target="../tags/tag141.xml"/><Relationship Id="rId21" Type="http://schemas.openxmlformats.org/officeDocument/2006/relationships/tags" Target="../tags/tag159.xml"/><Relationship Id="rId7" Type="http://schemas.openxmlformats.org/officeDocument/2006/relationships/tags" Target="../tags/tag145.xml"/><Relationship Id="rId12" Type="http://schemas.openxmlformats.org/officeDocument/2006/relationships/tags" Target="../tags/tag150.xml"/><Relationship Id="rId17" Type="http://schemas.openxmlformats.org/officeDocument/2006/relationships/tags" Target="../tags/tag155.xml"/><Relationship Id="rId25" Type="http://schemas.openxmlformats.org/officeDocument/2006/relationships/tags" Target="../tags/tag163.xml"/><Relationship Id="rId33" Type="http://schemas.openxmlformats.org/officeDocument/2006/relationships/image" Target="../media/image13.emf"/><Relationship Id="rId2" Type="http://schemas.openxmlformats.org/officeDocument/2006/relationships/tags" Target="../tags/tag140.xml"/><Relationship Id="rId16" Type="http://schemas.openxmlformats.org/officeDocument/2006/relationships/tags" Target="../tags/tag154.xml"/><Relationship Id="rId20" Type="http://schemas.openxmlformats.org/officeDocument/2006/relationships/tags" Target="../tags/tag158.xml"/><Relationship Id="rId29" Type="http://schemas.openxmlformats.org/officeDocument/2006/relationships/slideLayout" Target="../slideLayouts/slideLayout11.xml"/><Relationship Id="rId1" Type="http://schemas.openxmlformats.org/officeDocument/2006/relationships/vmlDrawing" Target="../drawings/vmlDrawing18.vml"/><Relationship Id="rId6" Type="http://schemas.openxmlformats.org/officeDocument/2006/relationships/tags" Target="../tags/tag144.xml"/><Relationship Id="rId11" Type="http://schemas.openxmlformats.org/officeDocument/2006/relationships/tags" Target="../tags/tag149.xml"/><Relationship Id="rId24" Type="http://schemas.openxmlformats.org/officeDocument/2006/relationships/tags" Target="../tags/tag162.xml"/><Relationship Id="rId32" Type="http://schemas.openxmlformats.org/officeDocument/2006/relationships/oleObject" Target="../embeddings/oleObject26.bin"/><Relationship Id="rId5" Type="http://schemas.openxmlformats.org/officeDocument/2006/relationships/tags" Target="../tags/tag143.xml"/><Relationship Id="rId15" Type="http://schemas.openxmlformats.org/officeDocument/2006/relationships/tags" Target="../tags/tag153.xml"/><Relationship Id="rId23" Type="http://schemas.openxmlformats.org/officeDocument/2006/relationships/tags" Target="../tags/tag161.xml"/><Relationship Id="rId28" Type="http://schemas.openxmlformats.org/officeDocument/2006/relationships/tags" Target="../tags/tag166.xml"/><Relationship Id="rId10" Type="http://schemas.openxmlformats.org/officeDocument/2006/relationships/tags" Target="../tags/tag148.xml"/><Relationship Id="rId19" Type="http://schemas.openxmlformats.org/officeDocument/2006/relationships/tags" Target="../tags/tag157.xml"/><Relationship Id="rId31" Type="http://schemas.openxmlformats.org/officeDocument/2006/relationships/image" Target="../media/image1.emf"/><Relationship Id="rId4" Type="http://schemas.openxmlformats.org/officeDocument/2006/relationships/tags" Target="../tags/tag142.xml"/><Relationship Id="rId9" Type="http://schemas.openxmlformats.org/officeDocument/2006/relationships/tags" Target="../tags/tag147.xml"/><Relationship Id="rId14" Type="http://schemas.openxmlformats.org/officeDocument/2006/relationships/tags" Target="../tags/tag152.xml"/><Relationship Id="rId22" Type="http://schemas.openxmlformats.org/officeDocument/2006/relationships/tags" Target="../tags/tag160.xml"/><Relationship Id="rId27" Type="http://schemas.openxmlformats.org/officeDocument/2006/relationships/tags" Target="../tags/tag165.xml"/><Relationship Id="rId30" Type="http://schemas.openxmlformats.org/officeDocument/2006/relationships/oleObject" Target="../embeddings/oleObject25.bin"/></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tags" Target="../tags/tag167.xml"/><Relationship Id="rId1" Type="http://schemas.openxmlformats.org/officeDocument/2006/relationships/vmlDrawing" Target="../drawings/vmlDrawing19.vml"/><Relationship Id="rId5" Type="http://schemas.openxmlformats.org/officeDocument/2006/relationships/image" Target="../media/image1.emf"/><Relationship Id="rId4" Type="http://schemas.openxmlformats.org/officeDocument/2006/relationships/oleObject" Target="../embeddings/oleObject27.bin"/></Relationships>
</file>

<file path=ppt/slides/_rels/slide4.xml.rels><?xml version="1.0" encoding="UTF-8" standalone="yes"?>
<Relationships xmlns="http://schemas.openxmlformats.org/package/2006/relationships"><Relationship Id="rId3" Type="http://schemas.openxmlformats.org/officeDocument/2006/relationships/tags" Target="../tags/tag6.xml"/><Relationship Id="rId7" Type="http://schemas.openxmlformats.org/officeDocument/2006/relationships/image" Target="../media/image5.emf"/><Relationship Id="rId2" Type="http://schemas.openxmlformats.org/officeDocument/2006/relationships/tags" Target="../tags/tag5.xml"/><Relationship Id="rId1" Type="http://schemas.openxmlformats.org/officeDocument/2006/relationships/vmlDrawing" Target="../drawings/vmlDrawing4.vml"/><Relationship Id="rId6" Type="http://schemas.openxmlformats.org/officeDocument/2006/relationships/oleObject" Target="../embeddings/oleObject4.bin"/><Relationship Id="rId5" Type="http://schemas.openxmlformats.org/officeDocument/2006/relationships/notesSlide" Target="../notesSlides/notesSlide1.xml"/><Relationship Id="rId4"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8" Type="http://schemas.openxmlformats.org/officeDocument/2006/relationships/tags" Target="../tags/tag174.xml"/><Relationship Id="rId13" Type="http://schemas.openxmlformats.org/officeDocument/2006/relationships/tags" Target="../tags/tag179.xml"/><Relationship Id="rId18" Type="http://schemas.openxmlformats.org/officeDocument/2006/relationships/tags" Target="../tags/tag184.xml"/><Relationship Id="rId26" Type="http://schemas.openxmlformats.org/officeDocument/2006/relationships/oleObject" Target="../embeddings/oleObject28.bin"/><Relationship Id="rId3" Type="http://schemas.openxmlformats.org/officeDocument/2006/relationships/tags" Target="../tags/tag169.xml"/><Relationship Id="rId21" Type="http://schemas.openxmlformats.org/officeDocument/2006/relationships/tags" Target="../tags/tag187.xml"/><Relationship Id="rId7" Type="http://schemas.openxmlformats.org/officeDocument/2006/relationships/tags" Target="../tags/tag173.xml"/><Relationship Id="rId12" Type="http://schemas.openxmlformats.org/officeDocument/2006/relationships/tags" Target="../tags/tag178.xml"/><Relationship Id="rId17" Type="http://schemas.openxmlformats.org/officeDocument/2006/relationships/tags" Target="../tags/tag183.xml"/><Relationship Id="rId25" Type="http://schemas.openxmlformats.org/officeDocument/2006/relationships/slideLayout" Target="../slideLayouts/slideLayout12.xml"/><Relationship Id="rId2" Type="http://schemas.openxmlformats.org/officeDocument/2006/relationships/tags" Target="../tags/tag168.xml"/><Relationship Id="rId16" Type="http://schemas.openxmlformats.org/officeDocument/2006/relationships/tags" Target="../tags/tag182.xml"/><Relationship Id="rId20" Type="http://schemas.openxmlformats.org/officeDocument/2006/relationships/tags" Target="../tags/tag186.xml"/><Relationship Id="rId29" Type="http://schemas.openxmlformats.org/officeDocument/2006/relationships/image" Target="../media/image14.emf"/><Relationship Id="rId1" Type="http://schemas.openxmlformats.org/officeDocument/2006/relationships/vmlDrawing" Target="../drawings/vmlDrawing20.vml"/><Relationship Id="rId6" Type="http://schemas.openxmlformats.org/officeDocument/2006/relationships/tags" Target="../tags/tag172.xml"/><Relationship Id="rId11" Type="http://schemas.openxmlformats.org/officeDocument/2006/relationships/tags" Target="../tags/tag177.xml"/><Relationship Id="rId24" Type="http://schemas.openxmlformats.org/officeDocument/2006/relationships/tags" Target="../tags/tag190.xml"/><Relationship Id="rId5" Type="http://schemas.openxmlformats.org/officeDocument/2006/relationships/tags" Target="../tags/tag171.xml"/><Relationship Id="rId15" Type="http://schemas.openxmlformats.org/officeDocument/2006/relationships/tags" Target="../tags/tag181.xml"/><Relationship Id="rId23" Type="http://schemas.openxmlformats.org/officeDocument/2006/relationships/tags" Target="../tags/tag189.xml"/><Relationship Id="rId28" Type="http://schemas.openxmlformats.org/officeDocument/2006/relationships/oleObject" Target="../embeddings/oleObject29.bin"/><Relationship Id="rId10" Type="http://schemas.openxmlformats.org/officeDocument/2006/relationships/tags" Target="../tags/tag176.xml"/><Relationship Id="rId19" Type="http://schemas.openxmlformats.org/officeDocument/2006/relationships/tags" Target="../tags/tag185.xml"/><Relationship Id="rId4" Type="http://schemas.openxmlformats.org/officeDocument/2006/relationships/tags" Target="../tags/tag170.xml"/><Relationship Id="rId9" Type="http://schemas.openxmlformats.org/officeDocument/2006/relationships/tags" Target="../tags/tag175.xml"/><Relationship Id="rId14" Type="http://schemas.openxmlformats.org/officeDocument/2006/relationships/tags" Target="../tags/tag180.xml"/><Relationship Id="rId22" Type="http://schemas.openxmlformats.org/officeDocument/2006/relationships/tags" Target="../tags/tag188.xml"/><Relationship Id="rId27" Type="http://schemas.openxmlformats.org/officeDocument/2006/relationships/image" Target="../media/image1.emf"/><Relationship Id="rId30" Type="http://schemas.openxmlformats.org/officeDocument/2006/relationships/image" Target="../media/image1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8" Type="http://schemas.openxmlformats.org/officeDocument/2006/relationships/tags" Target="../tags/tag197.xml"/><Relationship Id="rId13" Type="http://schemas.openxmlformats.org/officeDocument/2006/relationships/tags" Target="../tags/tag202.xml"/><Relationship Id="rId18" Type="http://schemas.openxmlformats.org/officeDocument/2006/relationships/tags" Target="../tags/tag207.xml"/><Relationship Id="rId3" Type="http://schemas.openxmlformats.org/officeDocument/2006/relationships/tags" Target="../tags/tag192.xml"/><Relationship Id="rId21" Type="http://schemas.openxmlformats.org/officeDocument/2006/relationships/image" Target="../media/image1.emf"/><Relationship Id="rId7" Type="http://schemas.openxmlformats.org/officeDocument/2006/relationships/tags" Target="../tags/tag196.xml"/><Relationship Id="rId12" Type="http://schemas.openxmlformats.org/officeDocument/2006/relationships/tags" Target="../tags/tag201.xml"/><Relationship Id="rId17" Type="http://schemas.openxmlformats.org/officeDocument/2006/relationships/tags" Target="../tags/tag206.xml"/><Relationship Id="rId2" Type="http://schemas.openxmlformats.org/officeDocument/2006/relationships/tags" Target="../tags/tag191.xml"/><Relationship Id="rId16" Type="http://schemas.openxmlformats.org/officeDocument/2006/relationships/tags" Target="../tags/tag205.xml"/><Relationship Id="rId20" Type="http://schemas.openxmlformats.org/officeDocument/2006/relationships/oleObject" Target="../embeddings/oleObject30.bin"/><Relationship Id="rId1" Type="http://schemas.openxmlformats.org/officeDocument/2006/relationships/vmlDrawing" Target="../drawings/vmlDrawing21.vml"/><Relationship Id="rId6" Type="http://schemas.openxmlformats.org/officeDocument/2006/relationships/tags" Target="../tags/tag195.xml"/><Relationship Id="rId11" Type="http://schemas.openxmlformats.org/officeDocument/2006/relationships/tags" Target="../tags/tag200.xml"/><Relationship Id="rId5" Type="http://schemas.openxmlformats.org/officeDocument/2006/relationships/tags" Target="../tags/tag194.xml"/><Relationship Id="rId15" Type="http://schemas.openxmlformats.org/officeDocument/2006/relationships/tags" Target="../tags/tag204.xml"/><Relationship Id="rId23" Type="http://schemas.openxmlformats.org/officeDocument/2006/relationships/image" Target="../media/image15.emf"/><Relationship Id="rId10" Type="http://schemas.openxmlformats.org/officeDocument/2006/relationships/tags" Target="../tags/tag199.xml"/><Relationship Id="rId19" Type="http://schemas.openxmlformats.org/officeDocument/2006/relationships/slideLayout" Target="../slideLayouts/slideLayout11.xml"/><Relationship Id="rId4" Type="http://schemas.openxmlformats.org/officeDocument/2006/relationships/tags" Target="../tags/tag193.xml"/><Relationship Id="rId9" Type="http://schemas.openxmlformats.org/officeDocument/2006/relationships/tags" Target="../tags/tag198.xml"/><Relationship Id="rId14" Type="http://schemas.openxmlformats.org/officeDocument/2006/relationships/tags" Target="../tags/tag203.xml"/><Relationship Id="rId22" Type="http://schemas.openxmlformats.org/officeDocument/2006/relationships/oleObject" Target="../embeddings/oleObject31.bin"/></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tags" Target="../tags/tag208.xml"/><Relationship Id="rId1" Type="http://schemas.openxmlformats.org/officeDocument/2006/relationships/vmlDrawing" Target="../drawings/vmlDrawing22.vml"/><Relationship Id="rId5" Type="http://schemas.openxmlformats.org/officeDocument/2006/relationships/image" Target="../media/image1.emf"/><Relationship Id="rId4" Type="http://schemas.openxmlformats.org/officeDocument/2006/relationships/oleObject" Target="../embeddings/oleObject32.bin"/></Relationships>
</file>

<file path=ppt/slides/_rels/slide44.xml.rels><?xml version="1.0" encoding="UTF-8" standalone="yes"?>
<Relationships xmlns="http://schemas.openxmlformats.org/package/2006/relationships"><Relationship Id="rId8" Type="http://schemas.openxmlformats.org/officeDocument/2006/relationships/tags" Target="../tags/tag215.xml"/><Relationship Id="rId13" Type="http://schemas.openxmlformats.org/officeDocument/2006/relationships/tags" Target="../tags/tag220.xml"/><Relationship Id="rId18" Type="http://schemas.openxmlformats.org/officeDocument/2006/relationships/tags" Target="../tags/tag225.xml"/><Relationship Id="rId26" Type="http://schemas.openxmlformats.org/officeDocument/2006/relationships/oleObject" Target="../embeddings/oleObject33.bin"/><Relationship Id="rId3" Type="http://schemas.openxmlformats.org/officeDocument/2006/relationships/tags" Target="../tags/tag210.xml"/><Relationship Id="rId21" Type="http://schemas.openxmlformats.org/officeDocument/2006/relationships/tags" Target="../tags/tag228.xml"/><Relationship Id="rId7" Type="http://schemas.openxmlformats.org/officeDocument/2006/relationships/tags" Target="../tags/tag214.xml"/><Relationship Id="rId12" Type="http://schemas.openxmlformats.org/officeDocument/2006/relationships/tags" Target="../tags/tag219.xml"/><Relationship Id="rId17" Type="http://schemas.openxmlformats.org/officeDocument/2006/relationships/tags" Target="../tags/tag224.xml"/><Relationship Id="rId25" Type="http://schemas.openxmlformats.org/officeDocument/2006/relationships/slideLayout" Target="../slideLayouts/slideLayout12.xml"/><Relationship Id="rId2" Type="http://schemas.openxmlformats.org/officeDocument/2006/relationships/tags" Target="../tags/tag209.xml"/><Relationship Id="rId16" Type="http://schemas.openxmlformats.org/officeDocument/2006/relationships/tags" Target="../tags/tag223.xml"/><Relationship Id="rId20" Type="http://schemas.openxmlformats.org/officeDocument/2006/relationships/tags" Target="../tags/tag227.xml"/><Relationship Id="rId29" Type="http://schemas.openxmlformats.org/officeDocument/2006/relationships/image" Target="../media/image16.emf"/><Relationship Id="rId1" Type="http://schemas.openxmlformats.org/officeDocument/2006/relationships/vmlDrawing" Target="../drawings/vmlDrawing23.vml"/><Relationship Id="rId6" Type="http://schemas.openxmlformats.org/officeDocument/2006/relationships/tags" Target="../tags/tag213.xml"/><Relationship Id="rId11" Type="http://schemas.openxmlformats.org/officeDocument/2006/relationships/tags" Target="../tags/tag218.xml"/><Relationship Id="rId24" Type="http://schemas.openxmlformats.org/officeDocument/2006/relationships/tags" Target="../tags/tag231.xml"/><Relationship Id="rId5" Type="http://schemas.openxmlformats.org/officeDocument/2006/relationships/tags" Target="../tags/tag212.xml"/><Relationship Id="rId15" Type="http://schemas.openxmlformats.org/officeDocument/2006/relationships/tags" Target="../tags/tag222.xml"/><Relationship Id="rId23" Type="http://schemas.openxmlformats.org/officeDocument/2006/relationships/tags" Target="../tags/tag230.xml"/><Relationship Id="rId28" Type="http://schemas.openxmlformats.org/officeDocument/2006/relationships/oleObject" Target="../embeddings/oleObject34.bin"/><Relationship Id="rId10" Type="http://schemas.openxmlformats.org/officeDocument/2006/relationships/tags" Target="../tags/tag217.xml"/><Relationship Id="rId19" Type="http://schemas.openxmlformats.org/officeDocument/2006/relationships/tags" Target="../tags/tag226.xml"/><Relationship Id="rId4" Type="http://schemas.openxmlformats.org/officeDocument/2006/relationships/tags" Target="../tags/tag211.xml"/><Relationship Id="rId9" Type="http://schemas.openxmlformats.org/officeDocument/2006/relationships/tags" Target="../tags/tag216.xml"/><Relationship Id="rId14" Type="http://schemas.openxmlformats.org/officeDocument/2006/relationships/tags" Target="../tags/tag221.xml"/><Relationship Id="rId22" Type="http://schemas.openxmlformats.org/officeDocument/2006/relationships/tags" Target="../tags/tag229.xml"/><Relationship Id="rId27" Type="http://schemas.openxmlformats.org/officeDocument/2006/relationships/image" Target="../media/image1.emf"/><Relationship Id="rId30" Type="http://schemas.openxmlformats.org/officeDocument/2006/relationships/image" Target="../media/image1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6.xml.rels><?xml version="1.0" encoding="UTF-8" standalone="yes"?>
<Relationships xmlns="http://schemas.openxmlformats.org/package/2006/relationships"><Relationship Id="rId8" Type="http://schemas.openxmlformats.org/officeDocument/2006/relationships/tags" Target="../tags/tag238.xml"/><Relationship Id="rId13" Type="http://schemas.openxmlformats.org/officeDocument/2006/relationships/tags" Target="../tags/tag243.xml"/><Relationship Id="rId18" Type="http://schemas.openxmlformats.org/officeDocument/2006/relationships/tags" Target="../tags/tag248.xml"/><Relationship Id="rId3" Type="http://schemas.openxmlformats.org/officeDocument/2006/relationships/tags" Target="../tags/tag233.xml"/><Relationship Id="rId21" Type="http://schemas.openxmlformats.org/officeDocument/2006/relationships/image" Target="../media/image1.emf"/><Relationship Id="rId7" Type="http://schemas.openxmlformats.org/officeDocument/2006/relationships/tags" Target="../tags/tag237.xml"/><Relationship Id="rId12" Type="http://schemas.openxmlformats.org/officeDocument/2006/relationships/tags" Target="../tags/tag242.xml"/><Relationship Id="rId17" Type="http://schemas.openxmlformats.org/officeDocument/2006/relationships/tags" Target="../tags/tag247.xml"/><Relationship Id="rId2" Type="http://schemas.openxmlformats.org/officeDocument/2006/relationships/tags" Target="../tags/tag232.xml"/><Relationship Id="rId16" Type="http://schemas.openxmlformats.org/officeDocument/2006/relationships/tags" Target="../tags/tag246.xml"/><Relationship Id="rId20" Type="http://schemas.openxmlformats.org/officeDocument/2006/relationships/oleObject" Target="../embeddings/oleObject35.bin"/><Relationship Id="rId1" Type="http://schemas.openxmlformats.org/officeDocument/2006/relationships/vmlDrawing" Target="../drawings/vmlDrawing24.vml"/><Relationship Id="rId6" Type="http://schemas.openxmlformats.org/officeDocument/2006/relationships/tags" Target="../tags/tag236.xml"/><Relationship Id="rId11" Type="http://schemas.openxmlformats.org/officeDocument/2006/relationships/tags" Target="../tags/tag241.xml"/><Relationship Id="rId5" Type="http://schemas.openxmlformats.org/officeDocument/2006/relationships/tags" Target="../tags/tag235.xml"/><Relationship Id="rId15" Type="http://schemas.openxmlformats.org/officeDocument/2006/relationships/tags" Target="../tags/tag245.xml"/><Relationship Id="rId23" Type="http://schemas.openxmlformats.org/officeDocument/2006/relationships/image" Target="../media/image17.emf"/><Relationship Id="rId10" Type="http://schemas.openxmlformats.org/officeDocument/2006/relationships/tags" Target="../tags/tag240.xml"/><Relationship Id="rId19" Type="http://schemas.openxmlformats.org/officeDocument/2006/relationships/slideLayout" Target="../slideLayouts/slideLayout11.xml"/><Relationship Id="rId4" Type="http://schemas.openxmlformats.org/officeDocument/2006/relationships/tags" Target="../tags/tag234.xml"/><Relationship Id="rId9" Type="http://schemas.openxmlformats.org/officeDocument/2006/relationships/tags" Target="../tags/tag239.xml"/><Relationship Id="rId14" Type="http://schemas.openxmlformats.org/officeDocument/2006/relationships/tags" Target="../tags/tag244.xml"/><Relationship Id="rId22" Type="http://schemas.openxmlformats.org/officeDocument/2006/relationships/oleObject" Target="../embeddings/oleObject36.bin"/></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tags" Target="../tags/tag249.xml"/><Relationship Id="rId1" Type="http://schemas.openxmlformats.org/officeDocument/2006/relationships/vmlDrawing" Target="../drawings/vmlDrawing25.vml"/><Relationship Id="rId5" Type="http://schemas.openxmlformats.org/officeDocument/2006/relationships/image" Target="../media/image1.emf"/><Relationship Id="rId4" Type="http://schemas.openxmlformats.org/officeDocument/2006/relationships/oleObject" Target="../embeddings/oleObject37.bin"/></Relationships>
</file>

<file path=ppt/slides/_rels/slide48.xml.rels><?xml version="1.0" encoding="UTF-8" standalone="yes"?>
<Relationships xmlns="http://schemas.openxmlformats.org/package/2006/relationships"><Relationship Id="rId8" Type="http://schemas.openxmlformats.org/officeDocument/2006/relationships/tags" Target="../tags/tag256.xml"/><Relationship Id="rId13" Type="http://schemas.openxmlformats.org/officeDocument/2006/relationships/tags" Target="../tags/tag261.xml"/><Relationship Id="rId18" Type="http://schemas.openxmlformats.org/officeDocument/2006/relationships/tags" Target="../tags/tag266.xml"/><Relationship Id="rId26" Type="http://schemas.openxmlformats.org/officeDocument/2006/relationships/slideLayout" Target="../slideLayouts/slideLayout12.xml"/><Relationship Id="rId3" Type="http://schemas.openxmlformats.org/officeDocument/2006/relationships/tags" Target="../tags/tag251.xml"/><Relationship Id="rId21" Type="http://schemas.openxmlformats.org/officeDocument/2006/relationships/tags" Target="../tags/tag269.xml"/><Relationship Id="rId7" Type="http://schemas.openxmlformats.org/officeDocument/2006/relationships/tags" Target="../tags/tag255.xml"/><Relationship Id="rId12" Type="http://schemas.openxmlformats.org/officeDocument/2006/relationships/tags" Target="../tags/tag260.xml"/><Relationship Id="rId17" Type="http://schemas.openxmlformats.org/officeDocument/2006/relationships/tags" Target="../tags/tag265.xml"/><Relationship Id="rId25" Type="http://schemas.openxmlformats.org/officeDocument/2006/relationships/tags" Target="../tags/tag273.xml"/><Relationship Id="rId2" Type="http://schemas.openxmlformats.org/officeDocument/2006/relationships/tags" Target="../tags/tag250.xml"/><Relationship Id="rId16" Type="http://schemas.openxmlformats.org/officeDocument/2006/relationships/tags" Target="../tags/tag264.xml"/><Relationship Id="rId20" Type="http://schemas.openxmlformats.org/officeDocument/2006/relationships/tags" Target="../tags/tag268.xml"/><Relationship Id="rId29" Type="http://schemas.openxmlformats.org/officeDocument/2006/relationships/image" Target="../media/image20.png"/><Relationship Id="rId1" Type="http://schemas.openxmlformats.org/officeDocument/2006/relationships/vmlDrawing" Target="../drawings/vmlDrawing26.vml"/><Relationship Id="rId6" Type="http://schemas.openxmlformats.org/officeDocument/2006/relationships/tags" Target="../tags/tag254.xml"/><Relationship Id="rId11" Type="http://schemas.openxmlformats.org/officeDocument/2006/relationships/tags" Target="../tags/tag259.xml"/><Relationship Id="rId24" Type="http://schemas.openxmlformats.org/officeDocument/2006/relationships/tags" Target="../tags/tag272.xml"/><Relationship Id="rId5" Type="http://schemas.openxmlformats.org/officeDocument/2006/relationships/tags" Target="../tags/tag253.xml"/><Relationship Id="rId15" Type="http://schemas.openxmlformats.org/officeDocument/2006/relationships/tags" Target="../tags/tag263.xml"/><Relationship Id="rId23" Type="http://schemas.openxmlformats.org/officeDocument/2006/relationships/tags" Target="../tags/tag271.xml"/><Relationship Id="rId28" Type="http://schemas.openxmlformats.org/officeDocument/2006/relationships/image" Target="../media/image1.emf"/><Relationship Id="rId10" Type="http://schemas.openxmlformats.org/officeDocument/2006/relationships/tags" Target="../tags/tag258.xml"/><Relationship Id="rId19" Type="http://schemas.openxmlformats.org/officeDocument/2006/relationships/tags" Target="../tags/tag267.xml"/><Relationship Id="rId31" Type="http://schemas.openxmlformats.org/officeDocument/2006/relationships/image" Target="../media/image18.emf"/><Relationship Id="rId4" Type="http://schemas.openxmlformats.org/officeDocument/2006/relationships/tags" Target="../tags/tag252.xml"/><Relationship Id="rId9" Type="http://schemas.openxmlformats.org/officeDocument/2006/relationships/tags" Target="../tags/tag257.xml"/><Relationship Id="rId14" Type="http://schemas.openxmlformats.org/officeDocument/2006/relationships/tags" Target="../tags/tag262.xml"/><Relationship Id="rId22" Type="http://schemas.openxmlformats.org/officeDocument/2006/relationships/tags" Target="../tags/tag270.xml"/><Relationship Id="rId27" Type="http://schemas.openxmlformats.org/officeDocument/2006/relationships/oleObject" Target="../embeddings/oleObject38.bin"/><Relationship Id="rId30" Type="http://schemas.openxmlformats.org/officeDocument/2006/relationships/oleObject" Target="../embeddings/oleObject39.bin"/></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0.xml.rels><?xml version="1.0" encoding="UTF-8" standalone="yes"?>
<Relationships xmlns="http://schemas.openxmlformats.org/package/2006/relationships"><Relationship Id="rId8" Type="http://schemas.openxmlformats.org/officeDocument/2006/relationships/tags" Target="../tags/tag280.xml"/><Relationship Id="rId13" Type="http://schemas.openxmlformats.org/officeDocument/2006/relationships/tags" Target="../tags/tag285.xml"/><Relationship Id="rId18" Type="http://schemas.openxmlformats.org/officeDocument/2006/relationships/tags" Target="../tags/tag290.xml"/><Relationship Id="rId3" Type="http://schemas.openxmlformats.org/officeDocument/2006/relationships/tags" Target="../tags/tag275.xml"/><Relationship Id="rId21" Type="http://schemas.openxmlformats.org/officeDocument/2006/relationships/image" Target="../media/image1.emf"/><Relationship Id="rId7" Type="http://schemas.openxmlformats.org/officeDocument/2006/relationships/tags" Target="../tags/tag279.xml"/><Relationship Id="rId12" Type="http://schemas.openxmlformats.org/officeDocument/2006/relationships/tags" Target="../tags/tag284.xml"/><Relationship Id="rId17" Type="http://schemas.openxmlformats.org/officeDocument/2006/relationships/tags" Target="../tags/tag289.xml"/><Relationship Id="rId2" Type="http://schemas.openxmlformats.org/officeDocument/2006/relationships/tags" Target="../tags/tag274.xml"/><Relationship Id="rId16" Type="http://schemas.openxmlformats.org/officeDocument/2006/relationships/tags" Target="../tags/tag288.xml"/><Relationship Id="rId20" Type="http://schemas.openxmlformats.org/officeDocument/2006/relationships/oleObject" Target="../embeddings/oleObject40.bin"/><Relationship Id="rId1" Type="http://schemas.openxmlformats.org/officeDocument/2006/relationships/vmlDrawing" Target="../drawings/vmlDrawing27.vml"/><Relationship Id="rId6" Type="http://schemas.openxmlformats.org/officeDocument/2006/relationships/tags" Target="../tags/tag278.xml"/><Relationship Id="rId11" Type="http://schemas.openxmlformats.org/officeDocument/2006/relationships/tags" Target="../tags/tag283.xml"/><Relationship Id="rId5" Type="http://schemas.openxmlformats.org/officeDocument/2006/relationships/tags" Target="../tags/tag277.xml"/><Relationship Id="rId15" Type="http://schemas.openxmlformats.org/officeDocument/2006/relationships/tags" Target="../tags/tag287.xml"/><Relationship Id="rId23" Type="http://schemas.openxmlformats.org/officeDocument/2006/relationships/image" Target="../media/image19.emf"/><Relationship Id="rId10" Type="http://schemas.openxmlformats.org/officeDocument/2006/relationships/tags" Target="../tags/tag282.xml"/><Relationship Id="rId19" Type="http://schemas.openxmlformats.org/officeDocument/2006/relationships/slideLayout" Target="../slideLayouts/slideLayout11.xml"/><Relationship Id="rId4" Type="http://schemas.openxmlformats.org/officeDocument/2006/relationships/tags" Target="../tags/tag276.xml"/><Relationship Id="rId9" Type="http://schemas.openxmlformats.org/officeDocument/2006/relationships/tags" Target="../tags/tag281.xml"/><Relationship Id="rId14" Type="http://schemas.openxmlformats.org/officeDocument/2006/relationships/tags" Target="../tags/tag286.xml"/><Relationship Id="rId22" Type="http://schemas.openxmlformats.org/officeDocument/2006/relationships/oleObject" Target="../embeddings/oleObject41.bin"/></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tags" Target="../tags/tag291.xml"/><Relationship Id="rId1" Type="http://schemas.openxmlformats.org/officeDocument/2006/relationships/vmlDrawing" Target="../drawings/vmlDrawing28.vml"/><Relationship Id="rId5" Type="http://schemas.openxmlformats.org/officeDocument/2006/relationships/image" Target="../media/image1.emf"/><Relationship Id="rId4" Type="http://schemas.openxmlformats.org/officeDocument/2006/relationships/oleObject" Target="../embeddings/oleObject42.bin"/></Relationships>
</file>

<file path=ppt/slides/_rels/slide52.xml.rels><?xml version="1.0" encoding="UTF-8" standalone="yes"?>
<Relationships xmlns="http://schemas.openxmlformats.org/package/2006/relationships"><Relationship Id="rId8" Type="http://schemas.openxmlformats.org/officeDocument/2006/relationships/tags" Target="../tags/tag298.xml"/><Relationship Id="rId13" Type="http://schemas.openxmlformats.org/officeDocument/2006/relationships/tags" Target="../tags/tag303.xml"/><Relationship Id="rId18" Type="http://schemas.openxmlformats.org/officeDocument/2006/relationships/tags" Target="../tags/tag308.xml"/><Relationship Id="rId26" Type="http://schemas.openxmlformats.org/officeDocument/2006/relationships/tags" Target="../tags/tag316.xml"/><Relationship Id="rId39" Type="http://schemas.openxmlformats.org/officeDocument/2006/relationships/oleObject" Target="../embeddings/oleObject43.bin"/><Relationship Id="rId3" Type="http://schemas.openxmlformats.org/officeDocument/2006/relationships/tags" Target="../tags/tag293.xml"/><Relationship Id="rId21" Type="http://schemas.openxmlformats.org/officeDocument/2006/relationships/tags" Target="../tags/tag311.xml"/><Relationship Id="rId34" Type="http://schemas.openxmlformats.org/officeDocument/2006/relationships/tags" Target="../tags/tag324.xml"/><Relationship Id="rId42" Type="http://schemas.openxmlformats.org/officeDocument/2006/relationships/oleObject" Target="../embeddings/oleObject44.bin"/><Relationship Id="rId7" Type="http://schemas.openxmlformats.org/officeDocument/2006/relationships/tags" Target="../tags/tag297.xml"/><Relationship Id="rId12" Type="http://schemas.openxmlformats.org/officeDocument/2006/relationships/tags" Target="../tags/tag302.xml"/><Relationship Id="rId17" Type="http://schemas.openxmlformats.org/officeDocument/2006/relationships/tags" Target="../tags/tag307.xml"/><Relationship Id="rId25" Type="http://schemas.openxmlformats.org/officeDocument/2006/relationships/tags" Target="../tags/tag315.xml"/><Relationship Id="rId33" Type="http://schemas.openxmlformats.org/officeDocument/2006/relationships/tags" Target="../tags/tag323.xml"/><Relationship Id="rId38" Type="http://schemas.openxmlformats.org/officeDocument/2006/relationships/slideLayout" Target="../slideLayouts/slideLayout12.xml"/><Relationship Id="rId2" Type="http://schemas.openxmlformats.org/officeDocument/2006/relationships/tags" Target="../tags/tag292.xml"/><Relationship Id="rId16" Type="http://schemas.openxmlformats.org/officeDocument/2006/relationships/tags" Target="../tags/tag306.xml"/><Relationship Id="rId20" Type="http://schemas.openxmlformats.org/officeDocument/2006/relationships/tags" Target="../tags/tag310.xml"/><Relationship Id="rId29" Type="http://schemas.openxmlformats.org/officeDocument/2006/relationships/tags" Target="../tags/tag319.xml"/><Relationship Id="rId41" Type="http://schemas.openxmlformats.org/officeDocument/2006/relationships/image" Target="../media/image10.png"/><Relationship Id="rId1" Type="http://schemas.openxmlformats.org/officeDocument/2006/relationships/vmlDrawing" Target="../drawings/vmlDrawing29.vml"/><Relationship Id="rId6" Type="http://schemas.openxmlformats.org/officeDocument/2006/relationships/tags" Target="../tags/tag296.xml"/><Relationship Id="rId11" Type="http://schemas.openxmlformats.org/officeDocument/2006/relationships/tags" Target="../tags/tag301.xml"/><Relationship Id="rId24" Type="http://schemas.openxmlformats.org/officeDocument/2006/relationships/tags" Target="../tags/tag314.xml"/><Relationship Id="rId32" Type="http://schemas.openxmlformats.org/officeDocument/2006/relationships/tags" Target="../tags/tag322.xml"/><Relationship Id="rId37" Type="http://schemas.openxmlformats.org/officeDocument/2006/relationships/tags" Target="../tags/tag327.xml"/><Relationship Id="rId40" Type="http://schemas.openxmlformats.org/officeDocument/2006/relationships/image" Target="../media/image1.emf"/><Relationship Id="rId5" Type="http://schemas.openxmlformats.org/officeDocument/2006/relationships/tags" Target="../tags/tag295.xml"/><Relationship Id="rId15" Type="http://schemas.openxmlformats.org/officeDocument/2006/relationships/tags" Target="../tags/tag305.xml"/><Relationship Id="rId23" Type="http://schemas.openxmlformats.org/officeDocument/2006/relationships/tags" Target="../tags/tag313.xml"/><Relationship Id="rId28" Type="http://schemas.openxmlformats.org/officeDocument/2006/relationships/tags" Target="../tags/tag318.xml"/><Relationship Id="rId36" Type="http://schemas.openxmlformats.org/officeDocument/2006/relationships/tags" Target="../tags/tag326.xml"/><Relationship Id="rId10" Type="http://schemas.openxmlformats.org/officeDocument/2006/relationships/tags" Target="../tags/tag300.xml"/><Relationship Id="rId19" Type="http://schemas.openxmlformats.org/officeDocument/2006/relationships/tags" Target="../tags/tag309.xml"/><Relationship Id="rId31" Type="http://schemas.openxmlformats.org/officeDocument/2006/relationships/tags" Target="../tags/tag321.xml"/><Relationship Id="rId4" Type="http://schemas.openxmlformats.org/officeDocument/2006/relationships/tags" Target="../tags/tag294.xml"/><Relationship Id="rId9" Type="http://schemas.openxmlformats.org/officeDocument/2006/relationships/tags" Target="../tags/tag299.xml"/><Relationship Id="rId14" Type="http://schemas.openxmlformats.org/officeDocument/2006/relationships/tags" Target="../tags/tag304.xml"/><Relationship Id="rId22" Type="http://schemas.openxmlformats.org/officeDocument/2006/relationships/tags" Target="../tags/tag312.xml"/><Relationship Id="rId27" Type="http://schemas.openxmlformats.org/officeDocument/2006/relationships/tags" Target="../tags/tag317.xml"/><Relationship Id="rId30" Type="http://schemas.openxmlformats.org/officeDocument/2006/relationships/tags" Target="../tags/tag320.xml"/><Relationship Id="rId35" Type="http://schemas.openxmlformats.org/officeDocument/2006/relationships/tags" Target="../tags/tag325.xml"/><Relationship Id="rId43" Type="http://schemas.openxmlformats.org/officeDocument/2006/relationships/image" Target="../media/image20.emf"/></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tags" Target="../tags/tag328.xml"/><Relationship Id="rId1" Type="http://schemas.openxmlformats.org/officeDocument/2006/relationships/vmlDrawing" Target="../drawings/vmlDrawing30.vml"/><Relationship Id="rId6" Type="http://schemas.openxmlformats.org/officeDocument/2006/relationships/image" Target="../media/image1.emf"/><Relationship Id="rId5" Type="http://schemas.openxmlformats.org/officeDocument/2006/relationships/oleObject" Target="../embeddings/oleObject45.bin"/><Relationship Id="rId4" Type="http://schemas.openxmlformats.org/officeDocument/2006/relationships/notesSlide" Target="../notesSlides/notesSlide14.xml"/></Relationships>
</file>

<file path=ppt/slides/_rels/slide55.xml.rels><?xml version="1.0" encoding="UTF-8" standalone="yes"?>
<Relationships xmlns="http://schemas.openxmlformats.org/package/2006/relationships"><Relationship Id="rId8" Type="http://schemas.openxmlformats.org/officeDocument/2006/relationships/tags" Target="../tags/tag335.xml"/><Relationship Id="rId13" Type="http://schemas.openxmlformats.org/officeDocument/2006/relationships/tags" Target="../tags/tag340.xml"/><Relationship Id="rId18" Type="http://schemas.openxmlformats.org/officeDocument/2006/relationships/tags" Target="../tags/tag345.xml"/><Relationship Id="rId26" Type="http://schemas.openxmlformats.org/officeDocument/2006/relationships/tags" Target="../tags/tag353.xml"/><Relationship Id="rId39" Type="http://schemas.openxmlformats.org/officeDocument/2006/relationships/oleObject" Target="../embeddings/oleObject48.bin"/><Relationship Id="rId3" Type="http://schemas.openxmlformats.org/officeDocument/2006/relationships/tags" Target="../tags/tag330.xml"/><Relationship Id="rId21" Type="http://schemas.openxmlformats.org/officeDocument/2006/relationships/tags" Target="../tags/tag348.xml"/><Relationship Id="rId34" Type="http://schemas.openxmlformats.org/officeDocument/2006/relationships/notesSlide" Target="../notesSlides/notesSlide15.xml"/><Relationship Id="rId7" Type="http://schemas.openxmlformats.org/officeDocument/2006/relationships/tags" Target="../tags/tag334.xml"/><Relationship Id="rId12" Type="http://schemas.openxmlformats.org/officeDocument/2006/relationships/tags" Target="../tags/tag339.xml"/><Relationship Id="rId17" Type="http://schemas.openxmlformats.org/officeDocument/2006/relationships/tags" Target="../tags/tag344.xml"/><Relationship Id="rId25" Type="http://schemas.openxmlformats.org/officeDocument/2006/relationships/tags" Target="../tags/tag352.xml"/><Relationship Id="rId33" Type="http://schemas.openxmlformats.org/officeDocument/2006/relationships/slideLayout" Target="../slideLayouts/slideLayout10.xml"/><Relationship Id="rId38" Type="http://schemas.openxmlformats.org/officeDocument/2006/relationships/image" Target="../media/image21.emf"/><Relationship Id="rId2" Type="http://schemas.openxmlformats.org/officeDocument/2006/relationships/tags" Target="../tags/tag329.xml"/><Relationship Id="rId16" Type="http://schemas.openxmlformats.org/officeDocument/2006/relationships/tags" Target="../tags/tag343.xml"/><Relationship Id="rId20" Type="http://schemas.openxmlformats.org/officeDocument/2006/relationships/tags" Target="../tags/tag347.xml"/><Relationship Id="rId29" Type="http://schemas.openxmlformats.org/officeDocument/2006/relationships/tags" Target="../tags/tag356.xml"/><Relationship Id="rId1" Type="http://schemas.openxmlformats.org/officeDocument/2006/relationships/vmlDrawing" Target="../drawings/vmlDrawing31.vml"/><Relationship Id="rId6" Type="http://schemas.openxmlformats.org/officeDocument/2006/relationships/tags" Target="../tags/tag333.xml"/><Relationship Id="rId11" Type="http://schemas.openxmlformats.org/officeDocument/2006/relationships/tags" Target="../tags/tag338.xml"/><Relationship Id="rId24" Type="http://schemas.openxmlformats.org/officeDocument/2006/relationships/tags" Target="../tags/tag351.xml"/><Relationship Id="rId32" Type="http://schemas.openxmlformats.org/officeDocument/2006/relationships/tags" Target="../tags/tag359.xml"/><Relationship Id="rId37" Type="http://schemas.openxmlformats.org/officeDocument/2006/relationships/oleObject" Target="../embeddings/oleObject47.bin"/><Relationship Id="rId40" Type="http://schemas.openxmlformats.org/officeDocument/2006/relationships/image" Target="../media/image22.emf"/><Relationship Id="rId5" Type="http://schemas.openxmlformats.org/officeDocument/2006/relationships/tags" Target="../tags/tag332.xml"/><Relationship Id="rId15" Type="http://schemas.openxmlformats.org/officeDocument/2006/relationships/tags" Target="../tags/tag342.xml"/><Relationship Id="rId23" Type="http://schemas.openxmlformats.org/officeDocument/2006/relationships/tags" Target="../tags/tag350.xml"/><Relationship Id="rId28" Type="http://schemas.openxmlformats.org/officeDocument/2006/relationships/tags" Target="../tags/tag355.xml"/><Relationship Id="rId36" Type="http://schemas.openxmlformats.org/officeDocument/2006/relationships/image" Target="../media/image1.emf"/><Relationship Id="rId10" Type="http://schemas.openxmlformats.org/officeDocument/2006/relationships/tags" Target="../tags/tag337.xml"/><Relationship Id="rId19" Type="http://schemas.openxmlformats.org/officeDocument/2006/relationships/tags" Target="../tags/tag346.xml"/><Relationship Id="rId31" Type="http://schemas.openxmlformats.org/officeDocument/2006/relationships/tags" Target="../tags/tag358.xml"/><Relationship Id="rId4" Type="http://schemas.openxmlformats.org/officeDocument/2006/relationships/tags" Target="../tags/tag331.xml"/><Relationship Id="rId9" Type="http://schemas.openxmlformats.org/officeDocument/2006/relationships/tags" Target="../tags/tag336.xml"/><Relationship Id="rId14" Type="http://schemas.openxmlformats.org/officeDocument/2006/relationships/tags" Target="../tags/tag341.xml"/><Relationship Id="rId22" Type="http://schemas.openxmlformats.org/officeDocument/2006/relationships/tags" Target="../tags/tag349.xml"/><Relationship Id="rId27" Type="http://schemas.openxmlformats.org/officeDocument/2006/relationships/tags" Target="../tags/tag354.xml"/><Relationship Id="rId30" Type="http://schemas.openxmlformats.org/officeDocument/2006/relationships/tags" Target="../tags/tag357.xml"/><Relationship Id="rId35" Type="http://schemas.openxmlformats.org/officeDocument/2006/relationships/oleObject" Target="../embeddings/oleObject46.bin"/></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tags" Target="../tags/tag360.xml"/><Relationship Id="rId1" Type="http://schemas.openxmlformats.org/officeDocument/2006/relationships/vmlDrawing" Target="../drawings/vmlDrawing32.vml"/><Relationship Id="rId5" Type="http://schemas.openxmlformats.org/officeDocument/2006/relationships/image" Target="../media/image1.emf"/><Relationship Id="rId4" Type="http://schemas.openxmlformats.org/officeDocument/2006/relationships/oleObject" Target="../embeddings/oleObject49.bin"/></Relationships>
</file>

<file path=ppt/slides/_rels/slide57.xml.rels><?xml version="1.0" encoding="UTF-8" standalone="yes"?>
<Relationships xmlns="http://schemas.openxmlformats.org/package/2006/relationships"><Relationship Id="rId8" Type="http://schemas.openxmlformats.org/officeDocument/2006/relationships/tags" Target="../tags/tag367.xml"/><Relationship Id="rId13" Type="http://schemas.openxmlformats.org/officeDocument/2006/relationships/tags" Target="../tags/tag372.xml"/><Relationship Id="rId18" Type="http://schemas.openxmlformats.org/officeDocument/2006/relationships/tags" Target="../tags/tag377.xml"/><Relationship Id="rId26" Type="http://schemas.openxmlformats.org/officeDocument/2006/relationships/tags" Target="../tags/tag385.xml"/><Relationship Id="rId3" Type="http://schemas.openxmlformats.org/officeDocument/2006/relationships/tags" Target="../tags/tag362.xml"/><Relationship Id="rId21" Type="http://schemas.openxmlformats.org/officeDocument/2006/relationships/tags" Target="../tags/tag380.xml"/><Relationship Id="rId7" Type="http://schemas.openxmlformats.org/officeDocument/2006/relationships/tags" Target="../tags/tag366.xml"/><Relationship Id="rId12" Type="http://schemas.openxmlformats.org/officeDocument/2006/relationships/tags" Target="../tags/tag371.xml"/><Relationship Id="rId17" Type="http://schemas.openxmlformats.org/officeDocument/2006/relationships/tags" Target="../tags/tag376.xml"/><Relationship Id="rId25" Type="http://schemas.openxmlformats.org/officeDocument/2006/relationships/tags" Target="../tags/tag384.xml"/><Relationship Id="rId2" Type="http://schemas.openxmlformats.org/officeDocument/2006/relationships/tags" Target="../tags/tag361.xml"/><Relationship Id="rId16" Type="http://schemas.openxmlformats.org/officeDocument/2006/relationships/tags" Target="../tags/tag375.xml"/><Relationship Id="rId20" Type="http://schemas.openxmlformats.org/officeDocument/2006/relationships/tags" Target="../tags/tag379.xml"/><Relationship Id="rId29" Type="http://schemas.openxmlformats.org/officeDocument/2006/relationships/oleObject" Target="../embeddings/oleObject50.bin"/><Relationship Id="rId1" Type="http://schemas.openxmlformats.org/officeDocument/2006/relationships/vmlDrawing" Target="../drawings/vmlDrawing33.vml"/><Relationship Id="rId6" Type="http://schemas.openxmlformats.org/officeDocument/2006/relationships/tags" Target="../tags/tag365.xml"/><Relationship Id="rId11" Type="http://schemas.openxmlformats.org/officeDocument/2006/relationships/tags" Target="../tags/tag370.xml"/><Relationship Id="rId24" Type="http://schemas.openxmlformats.org/officeDocument/2006/relationships/tags" Target="../tags/tag383.xml"/><Relationship Id="rId32" Type="http://schemas.openxmlformats.org/officeDocument/2006/relationships/image" Target="../media/image23.emf"/><Relationship Id="rId5" Type="http://schemas.openxmlformats.org/officeDocument/2006/relationships/tags" Target="../tags/tag364.xml"/><Relationship Id="rId15" Type="http://schemas.openxmlformats.org/officeDocument/2006/relationships/tags" Target="../tags/tag374.xml"/><Relationship Id="rId23" Type="http://schemas.openxmlformats.org/officeDocument/2006/relationships/tags" Target="../tags/tag382.xml"/><Relationship Id="rId28" Type="http://schemas.openxmlformats.org/officeDocument/2006/relationships/notesSlide" Target="../notesSlides/notesSlide16.xml"/><Relationship Id="rId10" Type="http://schemas.openxmlformats.org/officeDocument/2006/relationships/tags" Target="../tags/tag369.xml"/><Relationship Id="rId19" Type="http://schemas.openxmlformats.org/officeDocument/2006/relationships/tags" Target="../tags/tag378.xml"/><Relationship Id="rId31" Type="http://schemas.openxmlformats.org/officeDocument/2006/relationships/oleObject" Target="../embeddings/oleObject51.bin"/><Relationship Id="rId4" Type="http://schemas.openxmlformats.org/officeDocument/2006/relationships/tags" Target="../tags/tag363.xml"/><Relationship Id="rId9" Type="http://schemas.openxmlformats.org/officeDocument/2006/relationships/tags" Target="../tags/tag368.xml"/><Relationship Id="rId14" Type="http://schemas.openxmlformats.org/officeDocument/2006/relationships/tags" Target="../tags/tag373.xml"/><Relationship Id="rId22" Type="http://schemas.openxmlformats.org/officeDocument/2006/relationships/tags" Target="../tags/tag381.xml"/><Relationship Id="rId27" Type="http://schemas.openxmlformats.org/officeDocument/2006/relationships/slideLayout" Target="../slideLayouts/slideLayout13.xml"/><Relationship Id="rId30" Type="http://schemas.openxmlformats.org/officeDocument/2006/relationships/image" Target="../media/image1.emf"/></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62.xml.rels><?xml version="1.0" encoding="UTF-8" standalone="yes"?>
<Relationships xmlns="http://schemas.openxmlformats.org/package/2006/relationships"><Relationship Id="rId3" Type="http://schemas.openxmlformats.org/officeDocument/2006/relationships/tags" Target="../tags/tag387.xml"/><Relationship Id="rId2" Type="http://schemas.openxmlformats.org/officeDocument/2006/relationships/tags" Target="../tags/tag386.xml"/><Relationship Id="rId1" Type="http://schemas.openxmlformats.org/officeDocument/2006/relationships/vmlDrawing" Target="../drawings/vmlDrawing34.vml"/><Relationship Id="rId6" Type="http://schemas.openxmlformats.org/officeDocument/2006/relationships/image" Target="../media/image1.emf"/><Relationship Id="rId5" Type="http://schemas.openxmlformats.org/officeDocument/2006/relationships/oleObject" Target="../embeddings/oleObject52.bin"/><Relationship Id="rId4" Type="http://schemas.openxmlformats.org/officeDocument/2006/relationships/slideLayout" Target="../slideLayouts/slideLayout11.xml"/></Relationships>
</file>

<file path=ppt/slides/_rels/slide63.xml.rels><?xml version="1.0" encoding="UTF-8" standalone="yes"?>
<Relationships xmlns="http://schemas.openxmlformats.org/package/2006/relationships"><Relationship Id="rId8" Type="http://schemas.openxmlformats.org/officeDocument/2006/relationships/tags" Target="../tags/tag394.xml"/><Relationship Id="rId13" Type="http://schemas.openxmlformats.org/officeDocument/2006/relationships/tags" Target="../tags/tag399.xml"/><Relationship Id="rId18" Type="http://schemas.openxmlformats.org/officeDocument/2006/relationships/tags" Target="../tags/tag404.xml"/><Relationship Id="rId26" Type="http://schemas.openxmlformats.org/officeDocument/2006/relationships/tags" Target="../tags/tag412.xml"/><Relationship Id="rId39" Type="http://schemas.openxmlformats.org/officeDocument/2006/relationships/image" Target="../media/image25.emf"/><Relationship Id="rId3" Type="http://schemas.openxmlformats.org/officeDocument/2006/relationships/tags" Target="../tags/tag389.xml"/><Relationship Id="rId21" Type="http://schemas.openxmlformats.org/officeDocument/2006/relationships/tags" Target="../tags/tag407.xml"/><Relationship Id="rId34" Type="http://schemas.openxmlformats.org/officeDocument/2006/relationships/oleObject" Target="../embeddings/oleObject53.bin"/><Relationship Id="rId7" Type="http://schemas.openxmlformats.org/officeDocument/2006/relationships/tags" Target="../tags/tag393.xml"/><Relationship Id="rId12" Type="http://schemas.openxmlformats.org/officeDocument/2006/relationships/tags" Target="../tags/tag398.xml"/><Relationship Id="rId17" Type="http://schemas.openxmlformats.org/officeDocument/2006/relationships/tags" Target="../tags/tag403.xml"/><Relationship Id="rId25" Type="http://schemas.openxmlformats.org/officeDocument/2006/relationships/tags" Target="../tags/tag411.xml"/><Relationship Id="rId33" Type="http://schemas.openxmlformats.org/officeDocument/2006/relationships/slideLayout" Target="../slideLayouts/slideLayout11.xml"/><Relationship Id="rId38" Type="http://schemas.openxmlformats.org/officeDocument/2006/relationships/oleObject" Target="../embeddings/oleObject55.bin"/><Relationship Id="rId2" Type="http://schemas.openxmlformats.org/officeDocument/2006/relationships/tags" Target="../tags/tag388.xml"/><Relationship Id="rId16" Type="http://schemas.openxmlformats.org/officeDocument/2006/relationships/tags" Target="../tags/tag402.xml"/><Relationship Id="rId20" Type="http://schemas.openxmlformats.org/officeDocument/2006/relationships/tags" Target="../tags/tag406.xml"/><Relationship Id="rId29" Type="http://schemas.openxmlformats.org/officeDocument/2006/relationships/tags" Target="../tags/tag415.xml"/><Relationship Id="rId1" Type="http://schemas.openxmlformats.org/officeDocument/2006/relationships/vmlDrawing" Target="../drawings/vmlDrawing35.vml"/><Relationship Id="rId6" Type="http://schemas.openxmlformats.org/officeDocument/2006/relationships/tags" Target="../tags/tag392.xml"/><Relationship Id="rId11" Type="http://schemas.openxmlformats.org/officeDocument/2006/relationships/tags" Target="../tags/tag397.xml"/><Relationship Id="rId24" Type="http://schemas.openxmlformats.org/officeDocument/2006/relationships/tags" Target="../tags/tag410.xml"/><Relationship Id="rId32" Type="http://schemas.openxmlformats.org/officeDocument/2006/relationships/tags" Target="../tags/tag418.xml"/><Relationship Id="rId37" Type="http://schemas.openxmlformats.org/officeDocument/2006/relationships/image" Target="../media/image24.emf"/><Relationship Id="rId5" Type="http://schemas.openxmlformats.org/officeDocument/2006/relationships/tags" Target="../tags/tag391.xml"/><Relationship Id="rId15" Type="http://schemas.openxmlformats.org/officeDocument/2006/relationships/tags" Target="../tags/tag401.xml"/><Relationship Id="rId23" Type="http://schemas.openxmlformats.org/officeDocument/2006/relationships/tags" Target="../tags/tag409.xml"/><Relationship Id="rId28" Type="http://schemas.openxmlformats.org/officeDocument/2006/relationships/tags" Target="../tags/tag414.xml"/><Relationship Id="rId36" Type="http://schemas.openxmlformats.org/officeDocument/2006/relationships/oleObject" Target="../embeddings/oleObject54.bin"/><Relationship Id="rId10" Type="http://schemas.openxmlformats.org/officeDocument/2006/relationships/tags" Target="../tags/tag396.xml"/><Relationship Id="rId19" Type="http://schemas.openxmlformats.org/officeDocument/2006/relationships/tags" Target="../tags/tag405.xml"/><Relationship Id="rId31" Type="http://schemas.openxmlformats.org/officeDocument/2006/relationships/tags" Target="../tags/tag417.xml"/><Relationship Id="rId4" Type="http://schemas.openxmlformats.org/officeDocument/2006/relationships/tags" Target="../tags/tag390.xml"/><Relationship Id="rId9" Type="http://schemas.openxmlformats.org/officeDocument/2006/relationships/tags" Target="../tags/tag395.xml"/><Relationship Id="rId14" Type="http://schemas.openxmlformats.org/officeDocument/2006/relationships/tags" Target="../tags/tag400.xml"/><Relationship Id="rId22" Type="http://schemas.openxmlformats.org/officeDocument/2006/relationships/tags" Target="../tags/tag408.xml"/><Relationship Id="rId27" Type="http://schemas.openxmlformats.org/officeDocument/2006/relationships/tags" Target="../tags/tag413.xml"/><Relationship Id="rId30" Type="http://schemas.openxmlformats.org/officeDocument/2006/relationships/tags" Target="../tags/tag416.xml"/><Relationship Id="rId35" Type="http://schemas.openxmlformats.org/officeDocument/2006/relationships/image" Target="../media/image1.emf"/></Relationships>
</file>

<file path=ppt/slides/_rels/slide64.xml.rels><?xml version="1.0" encoding="UTF-8" standalone="yes"?>
<Relationships xmlns="http://schemas.openxmlformats.org/package/2006/relationships"><Relationship Id="rId8" Type="http://schemas.openxmlformats.org/officeDocument/2006/relationships/tags" Target="../tags/tag425.xml"/><Relationship Id="rId13" Type="http://schemas.openxmlformats.org/officeDocument/2006/relationships/tags" Target="../tags/tag430.xml"/><Relationship Id="rId18" Type="http://schemas.openxmlformats.org/officeDocument/2006/relationships/tags" Target="../tags/tag435.xml"/><Relationship Id="rId26" Type="http://schemas.openxmlformats.org/officeDocument/2006/relationships/tags" Target="../tags/tag443.xml"/><Relationship Id="rId3" Type="http://schemas.openxmlformats.org/officeDocument/2006/relationships/tags" Target="../tags/tag420.xml"/><Relationship Id="rId21" Type="http://schemas.openxmlformats.org/officeDocument/2006/relationships/tags" Target="../tags/tag438.xml"/><Relationship Id="rId34" Type="http://schemas.openxmlformats.org/officeDocument/2006/relationships/image" Target="../media/image27.emf"/><Relationship Id="rId7" Type="http://schemas.openxmlformats.org/officeDocument/2006/relationships/tags" Target="../tags/tag424.xml"/><Relationship Id="rId12" Type="http://schemas.openxmlformats.org/officeDocument/2006/relationships/tags" Target="../tags/tag429.xml"/><Relationship Id="rId17" Type="http://schemas.openxmlformats.org/officeDocument/2006/relationships/tags" Target="../tags/tag434.xml"/><Relationship Id="rId25" Type="http://schemas.openxmlformats.org/officeDocument/2006/relationships/tags" Target="../tags/tag442.xml"/><Relationship Id="rId33" Type="http://schemas.openxmlformats.org/officeDocument/2006/relationships/oleObject" Target="../embeddings/oleObject57.bin"/><Relationship Id="rId2" Type="http://schemas.openxmlformats.org/officeDocument/2006/relationships/tags" Target="../tags/tag419.xml"/><Relationship Id="rId16" Type="http://schemas.openxmlformats.org/officeDocument/2006/relationships/tags" Target="../tags/tag433.xml"/><Relationship Id="rId20" Type="http://schemas.openxmlformats.org/officeDocument/2006/relationships/tags" Target="../tags/tag437.xml"/><Relationship Id="rId29" Type="http://schemas.openxmlformats.org/officeDocument/2006/relationships/slideLayout" Target="../slideLayouts/slideLayout12.xml"/><Relationship Id="rId1" Type="http://schemas.openxmlformats.org/officeDocument/2006/relationships/vmlDrawing" Target="../drawings/vmlDrawing36.vml"/><Relationship Id="rId6" Type="http://schemas.openxmlformats.org/officeDocument/2006/relationships/tags" Target="../tags/tag423.xml"/><Relationship Id="rId11" Type="http://schemas.openxmlformats.org/officeDocument/2006/relationships/tags" Target="../tags/tag428.xml"/><Relationship Id="rId24" Type="http://schemas.openxmlformats.org/officeDocument/2006/relationships/tags" Target="../tags/tag441.xml"/><Relationship Id="rId32" Type="http://schemas.openxmlformats.org/officeDocument/2006/relationships/image" Target="../media/image26.emf"/><Relationship Id="rId5" Type="http://schemas.openxmlformats.org/officeDocument/2006/relationships/tags" Target="../tags/tag422.xml"/><Relationship Id="rId15" Type="http://schemas.openxmlformats.org/officeDocument/2006/relationships/tags" Target="../tags/tag432.xml"/><Relationship Id="rId23" Type="http://schemas.openxmlformats.org/officeDocument/2006/relationships/tags" Target="../tags/tag440.xml"/><Relationship Id="rId28" Type="http://schemas.openxmlformats.org/officeDocument/2006/relationships/tags" Target="../tags/tag445.xml"/><Relationship Id="rId10" Type="http://schemas.openxmlformats.org/officeDocument/2006/relationships/tags" Target="../tags/tag427.xml"/><Relationship Id="rId19" Type="http://schemas.openxmlformats.org/officeDocument/2006/relationships/tags" Target="../tags/tag436.xml"/><Relationship Id="rId31" Type="http://schemas.openxmlformats.org/officeDocument/2006/relationships/oleObject" Target="../embeddings/oleObject56.bin"/><Relationship Id="rId4" Type="http://schemas.openxmlformats.org/officeDocument/2006/relationships/tags" Target="../tags/tag421.xml"/><Relationship Id="rId9" Type="http://schemas.openxmlformats.org/officeDocument/2006/relationships/tags" Target="../tags/tag426.xml"/><Relationship Id="rId14" Type="http://schemas.openxmlformats.org/officeDocument/2006/relationships/tags" Target="../tags/tag431.xml"/><Relationship Id="rId22" Type="http://schemas.openxmlformats.org/officeDocument/2006/relationships/tags" Target="../tags/tag439.xml"/><Relationship Id="rId27" Type="http://schemas.openxmlformats.org/officeDocument/2006/relationships/tags" Target="../tags/tag444.xml"/><Relationship Id="rId30" Type="http://schemas.openxmlformats.org/officeDocument/2006/relationships/notesSlide" Target="../notesSlides/notesSlide19.xml"/></Relationships>
</file>

<file path=ppt/slides/_rels/slide65.xml.rels><?xml version="1.0" encoding="UTF-8" standalone="yes"?>
<Relationships xmlns="http://schemas.openxmlformats.org/package/2006/relationships"><Relationship Id="rId8" Type="http://schemas.openxmlformats.org/officeDocument/2006/relationships/tags" Target="../tags/tag452.xml"/><Relationship Id="rId13" Type="http://schemas.openxmlformats.org/officeDocument/2006/relationships/tags" Target="../tags/tag457.xml"/><Relationship Id="rId18" Type="http://schemas.openxmlformats.org/officeDocument/2006/relationships/tags" Target="../tags/tag462.xml"/><Relationship Id="rId26" Type="http://schemas.openxmlformats.org/officeDocument/2006/relationships/notesSlide" Target="../notesSlides/notesSlide20.xml"/><Relationship Id="rId3" Type="http://schemas.openxmlformats.org/officeDocument/2006/relationships/tags" Target="../tags/tag447.xml"/><Relationship Id="rId21" Type="http://schemas.openxmlformats.org/officeDocument/2006/relationships/tags" Target="../tags/tag465.xml"/><Relationship Id="rId7" Type="http://schemas.openxmlformats.org/officeDocument/2006/relationships/tags" Target="../tags/tag451.xml"/><Relationship Id="rId12" Type="http://schemas.openxmlformats.org/officeDocument/2006/relationships/tags" Target="../tags/tag456.xml"/><Relationship Id="rId17" Type="http://schemas.openxmlformats.org/officeDocument/2006/relationships/tags" Target="../tags/tag461.xml"/><Relationship Id="rId25" Type="http://schemas.openxmlformats.org/officeDocument/2006/relationships/slideLayout" Target="../slideLayouts/slideLayout12.xml"/><Relationship Id="rId2" Type="http://schemas.openxmlformats.org/officeDocument/2006/relationships/tags" Target="../tags/tag446.xml"/><Relationship Id="rId16" Type="http://schemas.openxmlformats.org/officeDocument/2006/relationships/tags" Target="../tags/tag460.xml"/><Relationship Id="rId20" Type="http://schemas.openxmlformats.org/officeDocument/2006/relationships/tags" Target="../tags/tag464.xml"/><Relationship Id="rId29" Type="http://schemas.openxmlformats.org/officeDocument/2006/relationships/oleObject" Target="../embeddings/oleObject59.bin"/><Relationship Id="rId1" Type="http://schemas.openxmlformats.org/officeDocument/2006/relationships/vmlDrawing" Target="../drawings/vmlDrawing37.vml"/><Relationship Id="rId6" Type="http://schemas.openxmlformats.org/officeDocument/2006/relationships/tags" Target="../tags/tag450.xml"/><Relationship Id="rId11" Type="http://schemas.openxmlformats.org/officeDocument/2006/relationships/tags" Target="../tags/tag455.xml"/><Relationship Id="rId24" Type="http://schemas.openxmlformats.org/officeDocument/2006/relationships/tags" Target="../tags/tag468.xml"/><Relationship Id="rId5" Type="http://schemas.openxmlformats.org/officeDocument/2006/relationships/tags" Target="../tags/tag449.xml"/><Relationship Id="rId15" Type="http://schemas.openxmlformats.org/officeDocument/2006/relationships/tags" Target="../tags/tag459.xml"/><Relationship Id="rId23" Type="http://schemas.openxmlformats.org/officeDocument/2006/relationships/tags" Target="../tags/tag467.xml"/><Relationship Id="rId28" Type="http://schemas.openxmlformats.org/officeDocument/2006/relationships/image" Target="../media/image26.emf"/><Relationship Id="rId10" Type="http://schemas.openxmlformats.org/officeDocument/2006/relationships/tags" Target="../tags/tag454.xml"/><Relationship Id="rId19" Type="http://schemas.openxmlformats.org/officeDocument/2006/relationships/tags" Target="../tags/tag463.xml"/><Relationship Id="rId4" Type="http://schemas.openxmlformats.org/officeDocument/2006/relationships/tags" Target="../tags/tag448.xml"/><Relationship Id="rId9" Type="http://schemas.openxmlformats.org/officeDocument/2006/relationships/tags" Target="../tags/tag453.xml"/><Relationship Id="rId14" Type="http://schemas.openxmlformats.org/officeDocument/2006/relationships/tags" Target="../tags/tag458.xml"/><Relationship Id="rId22" Type="http://schemas.openxmlformats.org/officeDocument/2006/relationships/tags" Target="../tags/tag466.xml"/><Relationship Id="rId27" Type="http://schemas.openxmlformats.org/officeDocument/2006/relationships/oleObject" Target="../embeddings/oleObject58.bin"/><Relationship Id="rId30" Type="http://schemas.openxmlformats.org/officeDocument/2006/relationships/image" Target="../media/image28.emf"/></Relationships>
</file>

<file path=ppt/slides/_rels/slide66.xml.rels><?xml version="1.0" encoding="UTF-8" standalone="yes"?>
<Relationships xmlns="http://schemas.openxmlformats.org/package/2006/relationships"><Relationship Id="rId8" Type="http://schemas.openxmlformats.org/officeDocument/2006/relationships/tags" Target="../tags/tag475.xml"/><Relationship Id="rId13" Type="http://schemas.openxmlformats.org/officeDocument/2006/relationships/tags" Target="../tags/tag480.xml"/><Relationship Id="rId18" Type="http://schemas.openxmlformats.org/officeDocument/2006/relationships/oleObject" Target="../embeddings/oleObject61.bin"/><Relationship Id="rId3" Type="http://schemas.openxmlformats.org/officeDocument/2006/relationships/tags" Target="../tags/tag470.xml"/><Relationship Id="rId7" Type="http://schemas.openxmlformats.org/officeDocument/2006/relationships/tags" Target="../tags/tag474.xml"/><Relationship Id="rId12" Type="http://schemas.openxmlformats.org/officeDocument/2006/relationships/tags" Target="../tags/tag479.xml"/><Relationship Id="rId17" Type="http://schemas.openxmlformats.org/officeDocument/2006/relationships/image" Target="../media/image26.emf"/><Relationship Id="rId2" Type="http://schemas.openxmlformats.org/officeDocument/2006/relationships/tags" Target="../tags/tag469.xml"/><Relationship Id="rId16" Type="http://schemas.openxmlformats.org/officeDocument/2006/relationships/oleObject" Target="../embeddings/oleObject60.bin"/><Relationship Id="rId1" Type="http://schemas.openxmlformats.org/officeDocument/2006/relationships/vmlDrawing" Target="../drawings/vmlDrawing38.vml"/><Relationship Id="rId6" Type="http://schemas.openxmlformats.org/officeDocument/2006/relationships/tags" Target="../tags/tag473.xml"/><Relationship Id="rId11" Type="http://schemas.openxmlformats.org/officeDocument/2006/relationships/tags" Target="../tags/tag478.xml"/><Relationship Id="rId5" Type="http://schemas.openxmlformats.org/officeDocument/2006/relationships/tags" Target="../tags/tag472.xml"/><Relationship Id="rId15" Type="http://schemas.openxmlformats.org/officeDocument/2006/relationships/notesSlide" Target="../notesSlides/notesSlide21.xml"/><Relationship Id="rId10" Type="http://schemas.openxmlformats.org/officeDocument/2006/relationships/tags" Target="../tags/tag477.xml"/><Relationship Id="rId19" Type="http://schemas.openxmlformats.org/officeDocument/2006/relationships/image" Target="../media/image29.emf"/><Relationship Id="rId4" Type="http://schemas.openxmlformats.org/officeDocument/2006/relationships/tags" Target="../tags/tag471.xml"/><Relationship Id="rId9" Type="http://schemas.openxmlformats.org/officeDocument/2006/relationships/tags" Target="../tags/tag476.xml"/><Relationship Id="rId14"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8" Type="http://schemas.openxmlformats.org/officeDocument/2006/relationships/tags" Target="../tags/tag487.xml"/><Relationship Id="rId13" Type="http://schemas.openxmlformats.org/officeDocument/2006/relationships/slideLayout" Target="../slideLayouts/slideLayout11.xml"/><Relationship Id="rId3" Type="http://schemas.openxmlformats.org/officeDocument/2006/relationships/tags" Target="../tags/tag482.xml"/><Relationship Id="rId7" Type="http://schemas.openxmlformats.org/officeDocument/2006/relationships/tags" Target="../tags/tag486.xml"/><Relationship Id="rId12" Type="http://schemas.openxmlformats.org/officeDocument/2006/relationships/tags" Target="../tags/tag491.xml"/><Relationship Id="rId17" Type="http://schemas.openxmlformats.org/officeDocument/2006/relationships/image" Target="../media/image30.emf"/><Relationship Id="rId2" Type="http://schemas.openxmlformats.org/officeDocument/2006/relationships/tags" Target="../tags/tag481.xml"/><Relationship Id="rId16" Type="http://schemas.openxmlformats.org/officeDocument/2006/relationships/oleObject" Target="../embeddings/oleObject63.bin"/><Relationship Id="rId1" Type="http://schemas.openxmlformats.org/officeDocument/2006/relationships/vmlDrawing" Target="../drawings/vmlDrawing39.vml"/><Relationship Id="rId6" Type="http://schemas.openxmlformats.org/officeDocument/2006/relationships/tags" Target="../tags/tag485.xml"/><Relationship Id="rId11" Type="http://schemas.openxmlformats.org/officeDocument/2006/relationships/tags" Target="../tags/tag490.xml"/><Relationship Id="rId5" Type="http://schemas.openxmlformats.org/officeDocument/2006/relationships/tags" Target="../tags/tag484.xml"/><Relationship Id="rId15" Type="http://schemas.openxmlformats.org/officeDocument/2006/relationships/image" Target="../media/image4.emf"/><Relationship Id="rId10" Type="http://schemas.openxmlformats.org/officeDocument/2006/relationships/tags" Target="../tags/tag489.xml"/><Relationship Id="rId4" Type="http://schemas.openxmlformats.org/officeDocument/2006/relationships/tags" Target="../tags/tag483.xml"/><Relationship Id="rId9" Type="http://schemas.openxmlformats.org/officeDocument/2006/relationships/tags" Target="../tags/tag488.xml"/><Relationship Id="rId14" Type="http://schemas.openxmlformats.org/officeDocument/2006/relationships/oleObject" Target="../embeddings/oleObject62.bin"/></Relationships>
</file>

<file path=ppt/slides/_rels/slide71.xml.rels><?xml version="1.0" encoding="UTF-8" standalone="yes"?>
<Relationships xmlns="http://schemas.openxmlformats.org/package/2006/relationships"><Relationship Id="rId8" Type="http://schemas.openxmlformats.org/officeDocument/2006/relationships/tags" Target="../tags/tag498.xml"/><Relationship Id="rId13" Type="http://schemas.openxmlformats.org/officeDocument/2006/relationships/tags" Target="../tags/tag503.xml"/><Relationship Id="rId18" Type="http://schemas.openxmlformats.org/officeDocument/2006/relationships/tags" Target="../tags/tag508.xml"/><Relationship Id="rId3" Type="http://schemas.openxmlformats.org/officeDocument/2006/relationships/tags" Target="../tags/tag493.xml"/><Relationship Id="rId21" Type="http://schemas.openxmlformats.org/officeDocument/2006/relationships/image" Target="../media/image4.emf"/><Relationship Id="rId7" Type="http://schemas.openxmlformats.org/officeDocument/2006/relationships/tags" Target="../tags/tag497.xml"/><Relationship Id="rId12" Type="http://schemas.openxmlformats.org/officeDocument/2006/relationships/tags" Target="../tags/tag502.xml"/><Relationship Id="rId17" Type="http://schemas.openxmlformats.org/officeDocument/2006/relationships/tags" Target="../tags/tag507.xml"/><Relationship Id="rId2" Type="http://schemas.openxmlformats.org/officeDocument/2006/relationships/tags" Target="../tags/tag492.xml"/><Relationship Id="rId16" Type="http://schemas.openxmlformats.org/officeDocument/2006/relationships/tags" Target="../tags/tag506.xml"/><Relationship Id="rId20" Type="http://schemas.openxmlformats.org/officeDocument/2006/relationships/oleObject" Target="../embeddings/oleObject64.bin"/><Relationship Id="rId1" Type="http://schemas.openxmlformats.org/officeDocument/2006/relationships/vmlDrawing" Target="../drawings/vmlDrawing40.vml"/><Relationship Id="rId6" Type="http://schemas.openxmlformats.org/officeDocument/2006/relationships/tags" Target="../tags/tag496.xml"/><Relationship Id="rId11" Type="http://schemas.openxmlformats.org/officeDocument/2006/relationships/tags" Target="../tags/tag501.xml"/><Relationship Id="rId5" Type="http://schemas.openxmlformats.org/officeDocument/2006/relationships/tags" Target="../tags/tag495.xml"/><Relationship Id="rId15" Type="http://schemas.openxmlformats.org/officeDocument/2006/relationships/tags" Target="../tags/tag505.xml"/><Relationship Id="rId23" Type="http://schemas.openxmlformats.org/officeDocument/2006/relationships/image" Target="../media/image31.emf"/><Relationship Id="rId10" Type="http://schemas.openxmlformats.org/officeDocument/2006/relationships/tags" Target="../tags/tag500.xml"/><Relationship Id="rId19" Type="http://schemas.openxmlformats.org/officeDocument/2006/relationships/slideLayout" Target="../slideLayouts/slideLayout11.xml"/><Relationship Id="rId4" Type="http://schemas.openxmlformats.org/officeDocument/2006/relationships/tags" Target="../tags/tag494.xml"/><Relationship Id="rId9" Type="http://schemas.openxmlformats.org/officeDocument/2006/relationships/tags" Target="../tags/tag499.xml"/><Relationship Id="rId14" Type="http://schemas.openxmlformats.org/officeDocument/2006/relationships/tags" Target="../tags/tag504.xml"/><Relationship Id="rId22" Type="http://schemas.openxmlformats.org/officeDocument/2006/relationships/oleObject" Target="../embeddings/oleObject65.bin"/></Relationships>
</file>

<file path=ppt/slides/_rels/slide72.xml.rels><?xml version="1.0" encoding="UTF-8" standalone="yes"?>
<Relationships xmlns="http://schemas.openxmlformats.org/package/2006/relationships"><Relationship Id="rId8" Type="http://schemas.openxmlformats.org/officeDocument/2006/relationships/tags" Target="../tags/tag515.xml"/><Relationship Id="rId13" Type="http://schemas.openxmlformats.org/officeDocument/2006/relationships/slideLayout" Target="../slideLayouts/slideLayout12.xml"/><Relationship Id="rId3" Type="http://schemas.openxmlformats.org/officeDocument/2006/relationships/tags" Target="../tags/tag510.xml"/><Relationship Id="rId7" Type="http://schemas.openxmlformats.org/officeDocument/2006/relationships/tags" Target="../tags/tag514.xml"/><Relationship Id="rId12" Type="http://schemas.openxmlformats.org/officeDocument/2006/relationships/tags" Target="../tags/tag519.xml"/><Relationship Id="rId17" Type="http://schemas.openxmlformats.org/officeDocument/2006/relationships/image" Target="../media/image32.emf"/><Relationship Id="rId2" Type="http://schemas.openxmlformats.org/officeDocument/2006/relationships/tags" Target="../tags/tag509.xml"/><Relationship Id="rId16" Type="http://schemas.openxmlformats.org/officeDocument/2006/relationships/oleObject" Target="../embeddings/oleObject67.bin"/><Relationship Id="rId1" Type="http://schemas.openxmlformats.org/officeDocument/2006/relationships/vmlDrawing" Target="../drawings/vmlDrawing41.vml"/><Relationship Id="rId6" Type="http://schemas.openxmlformats.org/officeDocument/2006/relationships/tags" Target="../tags/tag513.xml"/><Relationship Id="rId11" Type="http://schemas.openxmlformats.org/officeDocument/2006/relationships/tags" Target="../tags/tag518.xml"/><Relationship Id="rId5" Type="http://schemas.openxmlformats.org/officeDocument/2006/relationships/tags" Target="../tags/tag512.xml"/><Relationship Id="rId15" Type="http://schemas.openxmlformats.org/officeDocument/2006/relationships/image" Target="../media/image1.emf"/><Relationship Id="rId10" Type="http://schemas.openxmlformats.org/officeDocument/2006/relationships/tags" Target="../tags/tag517.xml"/><Relationship Id="rId4" Type="http://schemas.openxmlformats.org/officeDocument/2006/relationships/tags" Target="../tags/tag511.xml"/><Relationship Id="rId9" Type="http://schemas.openxmlformats.org/officeDocument/2006/relationships/tags" Target="../tags/tag516.xml"/><Relationship Id="rId14" Type="http://schemas.openxmlformats.org/officeDocument/2006/relationships/oleObject" Target="../embeddings/oleObject66.bin"/></Relationships>
</file>

<file path=ppt/slides/_rels/slide73.xml.rels><?xml version="1.0" encoding="UTF-8" standalone="yes"?>
<Relationships xmlns="http://schemas.openxmlformats.org/package/2006/relationships"><Relationship Id="rId8" Type="http://schemas.openxmlformats.org/officeDocument/2006/relationships/tags" Target="../tags/tag526.xml"/><Relationship Id="rId13" Type="http://schemas.openxmlformats.org/officeDocument/2006/relationships/oleObject" Target="../embeddings/oleObject68.bin"/><Relationship Id="rId3" Type="http://schemas.openxmlformats.org/officeDocument/2006/relationships/tags" Target="../tags/tag521.xml"/><Relationship Id="rId7" Type="http://schemas.openxmlformats.org/officeDocument/2006/relationships/tags" Target="../tags/tag525.xml"/><Relationship Id="rId12" Type="http://schemas.openxmlformats.org/officeDocument/2006/relationships/notesSlide" Target="../notesSlides/notesSlide23.xml"/><Relationship Id="rId17" Type="http://schemas.openxmlformats.org/officeDocument/2006/relationships/image" Target="../media/image31.png"/><Relationship Id="rId2" Type="http://schemas.openxmlformats.org/officeDocument/2006/relationships/tags" Target="../tags/tag520.xml"/><Relationship Id="rId16" Type="http://schemas.openxmlformats.org/officeDocument/2006/relationships/image" Target="../media/image33.emf"/><Relationship Id="rId1" Type="http://schemas.openxmlformats.org/officeDocument/2006/relationships/vmlDrawing" Target="../drawings/vmlDrawing42.vml"/><Relationship Id="rId6" Type="http://schemas.openxmlformats.org/officeDocument/2006/relationships/tags" Target="../tags/tag524.xml"/><Relationship Id="rId11" Type="http://schemas.openxmlformats.org/officeDocument/2006/relationships/slideLayout" Target="../slideLayouts/slideLayout12.xml"/><Relationship Id="rId5" Type="http://schemas.openxmlformats.org/officeDocument/2006/relationships/tags" Target="../tags/tag523.xml"/><Relationship Id="rId15" Type="http://schemas.openxmlformats.org/officeDocument/2006/relationships/oleObject" Target="../embeddings/oleObject69.bin"/><Relationship Id="rId10" Type="http://schemas.openxmlformats.org/officeDocument/2006/relationships/tags" Target="../tags/tag528.xml"/><Relationship Id="rId4" Type="http://schemas.openxmlformats.org/officeDocument/2006/relationships/tags" Target="../tags/tag522.xml"/><Relationship Id="rId9" Type="http://schemas.openxmlformats.org/officeDocument/2006/relationships/tags" Target="../tags/tag527.xml"/><Relationship Id="rId14" Type="http://schemas.openxmlformats.org/officeDocument/2006/relationships/image" Target="../media/image26.emf"/></Relationships>
</file>

<file path=ppt/slides/_rels/slide74.xml.rels><?xml version="1.0" encoding="UTF-8" standalone="yes"?>
<Relationships xmlns="http://schemas.openxmlformats.org/package/2006/relationships"><Relationship Id="rId8" Type="http://schemas.openxmlformats.org/officeDocument/2006/relationships/tags" Target="../tags/tag535.xml"/><Relationship Id="rId13" Type="http://schemas.openxmlformats.org/officeDocument/2006/relationships/tags" Target="../tags/tag540.xml"/><Relationship Id="rId18" Type="http://schemas.openxmlformats.org/officeDocument/2006/relationships/slideLayout" Target="../slideLayouts/slideLayout12.xml"/><Relationship Id="rId3" Type="http://schemas.openxmlformats.org/officeDocument/2006/relationships/tags" Target="../tags/tag530.xml"/><Relationship Id="rId21" Type="http://schemas.openxmlformats.org/officeDocument/2006/relationships/image" Target="../media/image26.emf"/><Relationship Id="rId7" Type="http://schemas.openxmlformats.org/officeDocument/2006/relationships/tags" Target="../tags/tag534.xml"/><Relationship Id="rId12" Type="http://schemas.openxmlformats.org/officeDocument/2006/relationships/tags" Target="../tags/tag539.xml"/><Relationship Id="rId17" Type="http://schemas.openxmlformats.org/officeDocument/2006/relationships/tags" Target="../tags/tag544.xml"/><Relationship Id="rId2" Type="http://schemas.openxmlformats.org/officeDocument/2006/relationships/tags" Target="../tags/tag529.xml"/><Relationship Id="rId16" Type="http://schemas.openxmlformats.org/officeDocument/2006/relationships/tags" Target="../tags/tag543.xml"/><Relationship Id="rId20" Type="http://schemas.openxmlformats.org/officeDocument/2006/relationships/oleObject" Target="../embeddings/oleObject70.bin"/><Relationship Id="rId1" Type="http://schemas.openxmlformats.org/officeDocument/2006/relationships/vmlDrawing" Target="../drawings/vmlDrawing43.vml"/><Relationship Id="rId6" Type="http://schemas.openxmlformats.org/officeDocument/2006/relationships/tags" Target="../tags/tag533.xml"/><Relationship Id="rId11" Type="http://schemas.openxmlformats.org/officeDocument/2006/relationships/tags" Target="../tags/tag538.xml"/><Relationship Id="rId24" Type="http://schemas.openxmlformats.org/officeDocument/2006/relationships/image" Target="../media/image34.emf"/><Relationship Id="rId5" Type="http://schemas.openxmlformats.org/officeDocument/2006/relationships/tags" Target="../tags/tag532.xml"/><Relationship Id="rId15" Type="http://schemas.openxmlformats.org/officeDocument/2006/relationships/tags" Target="../tags/tag542.xml"/><Relationship Id="rId23" Type="http://schemas.openxmlformats.org/officeDocument/2006/relationships/oleObject" Target="../embeddings/oleObject71.bin"/><Relationship Id="rId10" Type="http://schemas.openxmlformats.org/officeDocument/2006/relationships/tags" Target="../tags/tag537.xml"/><Relationship Id="rId19" Type="http://schemas.openxmlformats.org/officeDocument/2006/relationships/notesSlide" Target="../notesSlides/notesSlide24.xml"/><Relationship Id="rId4" Type="http://schemas.openxmlformats.org/officeDocument/2006/relationships/tags" Target="../tags/tag531.xml"/><Relationship Id="rId9" Type="http://schemas.openxmlformats.org/officeDocument/2006/relationships/tags" Target="../tags/tag536.xml"/><Relationship Id="rId14" Type="http://schemas.openxmlformats.org/officeDocument/2006/relationships/tags" Target="../tags/tag541.xml"/><Relationship Id="rId22" Type="http://schemas.openxmlformats.org/officeDocument/2006/relationships/image" Target="../media/image38.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1.xml"/></Relationships>
</file>

<file path=ppt/slides/_rels/slide78.xml.rels><?xml version="1.0" encoding="UTF-8" standalone="yes"?>
<Relationships xmlns="http://schemas.openxmlformats.org/package/2006/relationships"><Relationship Id="rId13" Type="http://schemas.openxmlformats.org/officeDocument/2006/relationships/tags" Target="../tags/tag556.xml"/><Relationship Id="rId18" Type="http://schemas.openxmlformats.org/officeDocument/2006/relationships/tags" Target="../tags/tag561.xml"/><Relationship Id="rId26" Type="http://schemas.openxmlformats.org/officeDocument/2006/relationships/tags" Target="../tags/tag569.xml"/><Relationship Id="rId39" Type="http://schemas.openxmlformats.org/officeDocument/2006/relationships/tags" Target="../tags/tag582.xml"/><Relationship Id="rId21" Type="http://schemas.openxmlformats.org/officeDocument/2006/relationships/tags" Target="../tags/tag564.xml"/><Relationship Id="rId34" Type="http://schemas.openxmlformats.org/officeDocument/2006/relationships/tags" Target="../tags/tag577.xml"/><Relationship Id="rId42" Type="http://schemas.openxmlformats.org/officeDocument/2006/relationships/tags" Target="../tags/tag585.xml"/><Relationship Id="rId47" Type="http://schemas.openxmlformats.org/officeDocument/2006/relationships/tags" Target="../tags/tag590.xml"/><Relationship Id="rId50" Type="http://schemas.openxmlformats.org/officeDocument/2006/relationships/tags" Target="../tags/tag593.xml"/><Relationship Id="rId55" Type="http://schemas.openxmlformats.org/officeDocument/2006/relationships/tags" Target="../tags/tag598.xml"/><Relationship Id="rId63" Type="http://schemas.openxmlformats.org/officeDocument/2006/relationships/oleObject" Target="../embeddings/oleObject73.bin"/><Relationship Id="rId7" Type="http://schemas.openxmlformats.org/officeDocument/2006/relationships/tags" Target="../tags/tag550.xml"/><Relationship Id="rId2" Type="http://schemas.openxmlformats.org/officeDocument/2006/relationships/tags" Target="../tags/tag545.xml"/><Relationship Id="rId16" Type="http://schemas.openxmlformats.org/officeDocument/2006/relationships/tags" Target="../tags/tag559.xml"/><Relationship Id="rId20" Type="http://schemas.openxmlformats.org/officeDocument/2006/relationships/tags" Target="../tags/tag563.xml"/><Relationship Id="rId29" Type="http://schemas.openxmlformats.org/officeDocument/2006/relationships/tags" Target="../tags/tag572.xml"/><Relationship Id="rId41" Type="http://schemas.openxmlformats.org/officeDocument/2006/relationships/tags" Target="../tags/tag584.xml"/><Relationship Id="rId54" Type="http://schemas.openxmlformats.org/officeDocument/2006/relationships/tags" Target="../tags/tag597.xml"/><Relationship Id="rId62" Type="http://schemas.openxmlformats.org/officeDocument/2006/relationships/image" Target="../media/image1.emf"/><Relationship Id="rId1" Type="http://schemas.openxmlformats.org/officeDocument/2006/relationships/vmlDrawing" Target="../drawings/vmlDrawing44.vml"/><Relationship Id="rId6" Type="http://schemas.openxmlformats.org/officeDocument/2006/relationships/tags" Target="../tags/tag549.xml"/><Relationship Id="rId11" Type="http://schemas.openxmlformats.org/officeDocument/2006/relationships/tags" Target="../tags/tag554.xml"/><Relationship Id="rId24" Type="http://schemas.openxmlformats.org/officeDocument/2006/relationships/tags" Target="../tags/tag567.xml"/><Relationship Id="rId32" Type="http://schemas.openxmlformats.org/officeDocument/2006/relationships/tags" Target="../tags/tag575.xml"/><Relationship Id="rId37" Type="http://schemas.openxmlformats.org/officeDocument/2006/relationships/tags" Target="../tags/tag580.xml"/><Relationship Id="rId40" Type="http://schemas.openxmlformats.org/officeDocument/2006/relationships/tags" Target="../tags/tag583.xml"/><Relationship Id="rId45" Type="http://schemas.openxmlformats.org/officeDocument/2006/relationships/tags" Target="../tags/tag588.xml"/><Relationship Id="rId53" Type="http://schemas.openxmlformats.org/officeDocument/2006/relationships/tags" Target="../tags/tag596.xml"/><Relationship Id="rId58" Type="http://schemas.openxmlformats.org/officeDocument/2006/relationships/tags" Target="../tags/tag601.xml"/><Relationship Id="rId66" Type="http://schemas.openxmlformats.org/officeDocument/2006/relationships/image" Target="../media/image36.emf"/><Relationship Id="rId5" Type="http://schemas.openxmlformats.org/officeDocument/2006/relationships/tags" Target="../tags/tag548.xml"/><Relationship Id="rId15" Type="http://schemas.openxmlformats.org/officeDocument/2006/relationships/tags" Target="../tags/tag558.xml"/><Relationship Id="rId23" Type="http://schemas.openxmlformats.org/officeDocument/2006/relationships/tags" Target="../tags/tag566.xml"/><Relationship Id="rId28" Type="http://schemas.openxmlformats.org/officeDocument/2006/relationships/tags" Target="../tags/tag571.xml"/><Relationship Id="rId36" Type="http://schemas.openxmlformats.org/officeDocument/2006/relationships/tags" Target="../tags/tag579.xml"/><Relationship Id="rId49" Type="http://schemas.openxmlformats.org/officeDocument/2006/relationships/tags" Target="../tags/tag592.xml"/><Relationship Id="rId57" Type="http://schemas.openxmlformats.org/officeDocument/2006/relationships/tags" Target="../tags/tag600.xml"/><Relationship Id="rId61" Type="http://schemas.openxmlformats.org/officeDocument/2006/relationships/oleObject" Target="../embeddings/oleObject72.bin"/><Relationship Id="rId10" Type="http://schemas.openxmlformats.org/officeDocument/2006/relationships/tags" Target="../tags/tag553.xml"/><Relationship Id="rId19" Type="http://schemas.openxmlformats.org/officeDocument/2006/relationships/tags" Target="../tags/tag562.xml"/><Relationship Id="rId31" Type="http://schemas.openxmlformats.org/officeDocument/2006/relationships/tags" Target="../tags/tag574.xml"/><Relationship Id="rId44" Type="http://schemas.openxmlformats.org/officeDocument/2006/relationships/tags" Target="../tags/tag587.xml"/><Relationship Id="rId52" Type="http://schemas.openxmlformats.org/officeDocument/2006/relationships/tags" Target="../tags/tag595.xml"/><Relationship Id="rId60" Type="http://schemas.openxmlformats.org/officeDocument/2006/relationships/slideLayout" Target="../slideLayouts/slideLayout11.xml"/><Relationship Id="rId65" Type="http://schemas.openxmlformats.org/officeDocument/2006/relationships/oleObject" Target="../embeddings/oleObject74.bin"/><Relationship Id="rId4" Type="http://schemas.openxmlformats.org/officeDocument/2006/relationships/tags" Target="../tags/tag547.xml"/><Relationship Id="rId9" Type="http://schemas.openxmlformats.org/officeDocument/2006/relationships/tags" Target="../tags/tag552.xml"/><Relationship Id="rId14" Type="http://schemas.openxmlformats.org/officeDocument/2006/relationships/tags" Target="../tags/tag557.xml"/><Relationship Id="rId22" Type="http://schemas.openxmlformats.org/officeDocument/2006/relationships/tags" Target="../tags/tag565.xml"/><Relationship Id="rId27" Type="http://schemas.openxmlformats.org/officeDocument/2006/relationships/tags" Target="../tags/tag570.xml"/><Relationship Id="rId30" Type="http://schemas.openxmlformats.org/officeDocument/2006/relationships/tags" Target="../tags/tag573.xml"/><Relationship Id="rId35" Type="http://schemas.openxmlformats.org/officeDocument/2006/relationships/tags" Target="../tags/tag578.xml"/><Relationship Id="rId43" Type="http://schemas.openxmlformats.org/officeDocument/2006/relationships/tags" Target="../tags/tag586.xml"/><Relationship Id="rId48" Type="http://schemas.openxmlformats.org/officeDocument/2006/relationships/tags" Target="../tags/tag591.xml"/><Relationship Id="rId56" Type="http://schemas.openxmlformats.org/officeDocument/2006/relationships/tags" Target="../tags/tag599.xml"/><Relationship Id="rId64" Type="http://schemas.openxmlformats.org/officeDocument/2006/relationships/image" Target="../media/image35.emf"/><Relationship Id="rId8" Type="http://schemas.openxmlformats.org/officeDocument/2006/relationships/tags" Target="../tags/tag551.xml"/><Relationship Id="rId51" Type="http://schemas.openxmlformats.org/officeDocument/2006/relationships/tags" Target="../tags/tag594.xml"/><Relationship Id="rId3" Type="http://schemas.openxmlformats.org/officeDocument/2006/relationships/tags" Target="../tags/tag546.xml"/><Relationship Id="rId12" Type="http://schemas.openxmlformats.org/officeDocument/2006/relationships/tags" Target="../tags/tag555.xml"/><Relationship Id="rId17" Type="http://schemas.openxmlformats.org/officeDocument/2006/relationships/tags" Target="../tags/tag560.xml"/><Relationship Id="rId25" Type="http://schemas.openxmlformats.org/officeDocument/2006/relationships/tags" Target="../tags/tag568.xml"/><Relationship Id="rId33" Type="http://schemas.openxmlformats.org/officeDocument/2006/relationships/tags" Target="../tags/tag576.xml"/><Relationship Id="rId38" Type="http://schemas.openxmlformats.org/officeDocument/2006/relationships/tags" Target="../tags/tag581.xml"/><Relationship Id="rId46" Type="http://schemas.openxmlformats.org/officeDocument/2006/relationships/tags" Target="../tags/tag589.xml"/><Relationship Id="rId59" Type="http://schemas.openxmlformats.org/officeDocument/2006/relationships/tags" Target="../tags/tag60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1.xml"/></Relationships>
</file>

<file path=ppt/slides/_rels/slide82.xml.rels><?xml version="1.0" encoding="UTF-8" standalone="yes"?>
<Relationships xmlns="http://schemas.openxmlformats.org/package/2006/relationships"><Relationship Id="rId3" Type="http://schemas.openxmlformats.org/officeDocument/2006/relationships/tags" Target="../tags/tag604.xml"/><Relationship Id="rId2" Type="http://schemas.openxmlformats.org/officeDocument/2006/relationships/tags" Target="../tags/tag603.xml"/><Relationship Id="rId1" Type="http://schemas.openxmlformats.org/officeDocument/2006/relationships/vmlDrawing" Target="../drawings/vmlDrawing45.vml"/><Relationship Id="rId6" Type="http://schemas.openxmlformats.org/officeDocument/2006/relationships/image" Target="../media/image1.emf"/><Relationship Id="rId5" Type="http://schemas.openxmlformats.org/officeDocument/2006/relationships/oleObject" Target="../embeddings/oleObject75.bin"/><Relationship Id="rId4" Type="http://schemas.openxmlformats.org/officeDocument/2006/relationships/slideLayout" Target="../slideLayouts/slideLayout12.xml"/></Relationships>
</file>

<file path=ppt/slides/_rels/slide83.xml.rels><?xml version="1.0" encoding="UTF-8" standalone="yes"?>
<Relationships xmlns="http://schemas.openxmlformats.org/package/2006/relationships"><Relationship Id="rId13" Type="http://schemas.openxmlformats.org/officeDocument/2006/relationships/tags" Target="../tags/tag616.xml"/><Relationship Id="rId18" Type="http://schemas.openxmlformats.org/officeDocument/2006/relationships/tags" Target="../tags/tag621.xml"/><Relationship Id="rId26" Type="http://schemas.openxmlformats.org/officeDocument/2006/relationships/tags" Target="../tags/tag629.xml"/><Relationship Id="rId39" Type="http://schemas.openxmlformats.org/officeDocument/2006/relationships/tags" Target="../tags/tag642.xml"/><Relationship Id="rId21" Type="http://schemas.openxmlformats.org/officeDocument/2006/relationships/tags" Target="../tags/tag624.xml"/><Relationship Id="rId34" Type="http://schemas.openxmlformats.org/officeDocument/2006/relationships/tags" Target="../tags/tag637.xml"/><Relationship Id="rId42" Type="http://schemas.openxmlformats.org/officeDocument/2006/relationships/tags" Target="../tags/tag645.xml"/><Relationship Id="rId47" Type="http://schemas.openxmlformats.org/officeDocument/2006/relationships/tags" Target="../tags/tag650.xml"/><Relationship Id="rId50" Type="http://schemas.openxmlformats.org/officeDocument/2006/relationships/tags" Target="../tags/tag653.xml"/><Relationship Id="rId55" Type="http://schemas.openxmlformats.org/officeDocument/2006/relationships/tags" Target="../tags/tag658.xml"/><Relationship Id="rId63" Type="http://schemas.openxmlformats.org/officeDocument/2006/relationships/tags" Target="../tags/tag666.xml"/><Relationship Id="rId68" Type="http://schemas.openxmlformats.org/officeDocument/2006/relationships/oleObject" Target="../embeddings/oleObject77.bin"/><Relationship Id="rId7" Type="http://schemas.openxmlformats.org/officeDocument/2006/relationships/tags" Target="../tags/tag610.xml"/><Relationship Id="rId2" Type="http://schemas.openxmlformats.org/officeDocument/2006/relationships/tags" Target="../tags/tag605.xml"/><Relationship Id="rId16" Type="http://schemas.openxmlformats.org/officeDocument/2006/relationships/tags" Target="../tags/tag619.xml"/><Relationship Id="rId29" Type="http://schemas.openxmlformats.org/officeDocument/2006/relationships/tags" Target="../tags/tag632.xml"/><Relationship Id="rId1" Type="http://schemas.openxmlformats.org/officeDocument/2006/relationships/vmlDrawing" Target="../drawings/vmlDrawing46.vml"/><Relationship Id="rId6" Type="http://schemas.openxmlformats.org/officeDocument/2006/relationships/tags" Target="../tags/tag609.xml"/><Relationship Id="rId11" Type="http://schemas.openxmlformats.org/officeDocument/2006/relationships/tags" Target="../tags/tag614.xml"/><Relationship Id="rId24" Type="http://schemas.openxmlformats.org/officeDocument/2006/relationships/tags" Target="../tags/tag627.xml"/><Relationship Id="rId32" Type="http://schemas.openxmlformats.org/officeDocument/2006/relationships/tags" Target="../tags/tag635.xml"/><Relationship Id="rId37" Type="http://schemas.openxmlformats.org/officeDocument/2006/relationships/tags" Target="../tags/tag640.xml"/><Relationship Id="rId40" Type="http://schemas.openxmlformats.org/officeDocument/2006/relationships/tags" Target="../tags/tag643.xml"/><Relationship Id="rId45" Type="http://schemas.openxmlformats.org/officeDocument/2006/relationships/tags" Target="../tags/tag648.xml"/><Relationship Id="rId53" Type="http://schemas.openxmlformats.org/officeDocument/2006/relationships/tags" Target="../tags/tag656.xml"/><Relationship Id="rId58" Type="http://schemas.openxmlformats.org/officeDocument/2006/relationships/tags" Target="../tags/tag661.xml"/><Relationship Id="rId66" Type="http://schemas.openxmlformats.org/officeDocument/2006/relationships/oleObject" Target="../embeddings/oleObject76.bin"/><Relationship Id="rId5" Type="http://schemas.openxmlformats.org/officeDocument/2006/relationships/tags" Target="../tags/tag608.xml"/><Relationship Id="rId15" Type="http://schemas.openxmlformats.org/officeDocument/2006/relationships/tags" Target="../tags/tag618.xml"/><Relationship Id="rId23" Type="http://schemas.openxmlformats.org/officeDocument/2006/relationships/tags" Target="../tags/tag626.xml"/><Relationship Id="rId28" Type="http://schemas.openxmlformats.org/officeDocument/2006/relationships/tags" Target="../tags/tag631.xml"/><Relationship Id="rId36" Type="http://schemas.openxmlformats.org/officeDocument/2006/relationships/tags" Target="../tags/tag639.xml"/><Relationship Id="rId49" Type="http://schemas.openxmlformats.org/officeDocument/2006/relationships/tags" Target="../tags/tag652.xml"/><Relationship Id="rId57" Type="http://schemas.openxmlformats.org/officeDocument/2006/relationships/tags" Target="../tags/tag660.xml"/><Relationship Id="rId61" Type="http://schemas.openxmlformats.org/officeDocument/2006/relationships/tags" Target="../tags/tag664.xml"/><Relationship Id="rId10" Type="http://schemas.openxmlformats.org/officeDocument/2006/relationships/tags" Target="../tags/tag613.xml"/><Relationship Id="rId19" Type="http://schemas.openxmlformats.org/officeDocument/2006/relationships/tags" Target="../tags/tag622.xml"/><Relationship Id="rId31" Type="http://schemas.openxmlformats.org/officeDocument/2006/relationships/tags" Target="../tags/tag634.xml"/><Relationship Id="rId44" Type="http://schemas.openxmlformats.org/officeDocument/2006/relationships/tags" Target="../tags/tag647.xml"/><Relationship Id="rId52" Type="http://schemas.openxmlformats.org/officeDocument/2006/relationships/tags" Target="../tags/tag655.xml"/><Relationship Id="rId60" Type="http://schemas.openxmlformats.org/officeDocument/2006/relationships/tags" Target="../tags/tag663.xml"/><Relationship Id="rId65" Type="http://schemas.openxmlformats.org/officeDocument/2006/relationships/slideLayout" Target="../slideLayouts/slideLayout10.xml"/><Relationship Id="rId4" Type="http://schemas.openxmlformats.org/officeDocument/2006/relationships/tags" Target="../tags/tag607.xml"/><Relationship Id="rId9" Type="http://schemas.openxmlformats.org/officeDocument/2006/relationships/tags" Target="../tags/tag612.xml"/><Relationship Id="rId14" Type="http://schemas.openxmlformats.org/officeDocument/2006/relationships/tags" Target="../tags/tag617.xml"/><Relationship Id="rId22" Type="http://schemas.openxmlformats.org/officeDocument/2006/relationships/tags" Target="../tags/tag625.xml"/><Relationship Id="rId27" Type="http://schemas.openxmlformats.org/officeDocument/2006/relationships/tags" Target="../tags/tag630.xml"/><Relationship Id="rId30" Type="http://schemas.openxmlformats.org/officeDocument/2006/relationships/tags" Target="../tags/tag633.xml"/><Relationship Id="rId35" Type="http://schemas.openxmlformats.org/officeDocument/2006/relationships/tags" Target="../tags/tag638.xml"/><Relationship Id="rId43" Type="http://schemas.openxmlformats.org/officeDocument/2006/relationships/tags" Target="../tags/tag646.xml"/><Relationship Id="rId48" Type="http://schemas.openxmlformats.org/officeDocument/2006/relationships/tags" Target="../tags/tag651.xml"/><Relationship Id="rId56" Type="http://schemas.openxmlformats.org/officeDocument/2006/relationships/tags" Target="../tags/tag659.xml"/><Relationship Id="rId64" Type="http://schemas.openxmlformats.org/officeDocument/2006/relationships/tags" Target="../tags/tag667.xml"/><Relationship Id="rId69" Type="http://schemas.openxmlformats.org/officeDocument/2006/relationships/image" Target="../media/image37.emf"/><Relationship Id="rId8" Type="http://schemas.openxmlformats.org/officeDocument/2006/relationships/tags" Target="../tags/tag611.xml"/><Relationship Id="rId51" Type="http://schemas.openxmlformats.org/officeDocument/2006/relationships/tags" Target="../tags/tag654.xml"/><Relationship Id="rId3" Type="http://schemas.openxmlformats.org/officeDocument/2006/relationships/tags" Target="../tags/tag606.xml"/><Relationship Id="rId12" Type="http://schemas.openxmlformats.org/officeDocument/2006/relationships/tags" Target="../tags/tag615.xml"/><Relationship Id="rId17" Type="http://schemas.openxmlformats.org/officeDocument/2006/relationships/tags" Target="../tags/tag620.xml"/><Relationship Id="rId25" Type="http://schemas.openxmlformats.org/officeDocument/2006/relationships/tags" Target="../tags/tag628.xml"/><Relationship Id="rId33" Type="http://schemas.openxmlformats.org/officeDocument/2006/relationships/tags" Target="../tags/tag636.xml"/><Relationship Id="rId38" Type="http://schemas.openxmlformats.org/officeDocument/2006/relationships/tags" Target="../tags/tag641.xml"/><Relationship Id="rId46" Type="http://schemas.openxmlformats.org/officeDocument/2006/relationships/tags" Target="../tags/tag649.xml"/><Relationship Id="rId59" Type="http://schemas.openxmlformats.org/officeDocument/2006/relationships/tags" Target="../tags/tag662.xml"/><Relationship Id="rId67" Type="http://schemas.openxmlformats.org/officeDocument/2006/relationships/image" Target="../media/image1.emf"/><Relationship Id="rId20" Type="http://schemas.openxmlformats.org/officeDocument/2006/relationships/tags" Target="../tags/tag623.xml"/><Relationship Id="rId41" Type="http://schemas.openxmlformats.org/officeDocument/2006/relationships/tags" Target="../tags/tag644.xml"/><Relationship Id="rId54" Type="http://schemas.openxmlformats.org/officeDocument/2006/relationships/tags" Target="../tags/tag657.xml"/><Relationship Id="rId62" Type="http://schemas.openxmlformats.org/officeDocument/2006/relationships/tags" Target="../tags/tag665.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1.xml"/></Relationships>
</file>

<file path=ppt/slides/_rels/slide87.xml.rels><?xml version="1.0" encoding="UTF-8" standalone="yes"?>
<Relationships xmlns="http://schemas.openxmlformats.org/package/2006/relationships"><Relationship Id="rId8" Type="http://schemas.openxmlformats.org/officeDocument/2006/relationships/tags" Target="../tags/tag674.xml"/><Relationship Id="rId13" Type="http://schemas.openxmlformats.org/officeDocument/2006/relationships/tags" Target="../tags/tag679.xml"/><Relationship Id="rId18" Type="http://schemas.openxmlformats.org/officeDocument/2006/relationships/tags" Target="../tags/tag684.xml"/><Relationship Id="rId26" Type="http://schemas.openxmlformats.org/officeDocument/2006/relationships/image" Target="../media/image38.emf"/><Relationship Id="rId3" Type="http://schemas.openxmlformats.org/officeDocument/2006/relationships/tags" Target="../tags/tag669.xml"/><Relationship Id="rId21" Type="http://schemas.openxmlformats.org/officeDocument/2006/relationships/slideLayout" Target="../slideLayouts/slideLayout11.xml"/><Relationship Id="rId7" Type="http://schemas.openxmlformats.org/officeDocument/2006/relationships/tags" Target="../tags/tag673.xml"/><Relationship Id="rId12" Type="http://schemas.openxmlformats.org/officeDocument/2006/relationships/tags" Target="../tags/tag678.xml"/><Relationship Id="rId17" Type="http://schemas.openxmlformats.org/officeDocument/2006/relationships/tags" Target="../tags/tag683.xml"/><Relationship Id="rId25" Type="http://schemas.openxmlformats.org/officeDocument/2006/relationships/oleObject" Target="../embeddings/oleObject79.bin"/><Relationship Id="rId2" Type="http://schemas.openxmlformats.org/officeDocument/2006/relationships/tags" Target="../tags/tag668.xml"/><Relationship Id="rId16" Type="http://schemas.openxmlformats.org/officeDocument/2006/relationships/tags" Target="../tags/tag682.xml"/><Relationship Id="rId20" Type="http://schemas.openxmlformats.org/officeDocument/2006/relationships/tags" Target="../tags/tag686.xml"/><Relationship Id="rId1" Type="http://schemas.openxmlformats.org/officeDocument/2006/relationships/vmlDrawing" Target="../drawings/vmlDrawing47.vml"/><Relationship Id="rId6" Type="http://schemas.openxmlformats.org/officeDocument/2006/relationships/tags" Target="../tags/tag672.xml"/><Relationship Id="rId11" Type="http://schemas.openxmlformats.org/officeDocument/2006/relationships/tags" Target="../tags/tag677.xml"/><Relationship Id="rId24" Type="http://schemas.openxmlformats.org/officeDocument/2006/relationships/image" Target="../media/image26.emf"/><Relationship Id="rId5" Type="http://schemas.openxmlformats.org/officeDocument/2006/relationships/tags" Target="../tags/tag671.xml"/><Relationship Id="rId15" Type="http://schemas.openxmlformats.org/officeDocument/2006/relationships/tags" Target="../tags/tag681.xml"/><Relationship Id="rId23" Type="http://schemas.openxmlformats.org/officeDocument/2006/relationships/oleObject" Target="../embeddings/oleObject78.bin"/><Relationship Id="rId10" Type="http://schemas.openxmlformats.org/officeDocument/2006/relationships/tags" Target="../tags/tag676.xml"/><Relationship Id="rId19" Type="http://schemas.openxmlformats.org/officeDocument/2006/relationships/tags" Target="../tags/tag685.xml"/><Relationship Id="rId4" Type="http://schemas.openxmlformats.org/officeDocument/2006/relationships/tags" Target="../tags/tag670.xml"/><Relationship Id="rId9" Type="http://schemas.openxmlformats.org/officeDocument/2006/relationships/tags" Target="../tags/tag675.xml"/><Relationship Id="rId14" Type="http://schemas.openxmlformats.org/officeDocument/2006/relationships/tags" Target="../tags/tag680.xml"/><Relationship Id="rId22" Type="http://schemas.openxmlformats.org/officeDocument/2006/relationships/notesSlide" Target="../notesSlides/notesSlide28.xml"/></Relationships>
</file>

<file path=ppt/slides/_rels/slide88.xml.rels><?xml version="1.0" encoding="UTF-8" standalone="yes"?>
<Relationships xmlns="http://schemas.openxmlformats.org/package/2006/relationships"><Relationship Id="rId8" Type="http://schemas.openxmlformats.org/officeDocument/2006/relationships/tags" Target="../tags/tag693.xml"/><Relationship Id="rId13" Type="http://schemas.openxmlformats.org/officeDocument/2006/relationships/oleObject" Target="../embeddings/oleObject81.bin"/><Relationship Id="rId3" Type="http://schemas.openxmlformats.org/officeDocument/2006/relationships/tags" Target="../tags/tag688.xml"/><Relationship Id="rId7" Type="http://schemas.openxmlformats.org/officeDocument/2006/relationships/tags" Target="../tags/tag692.xml"/><Relationship Id="rId12" Type="http://schemas.openxmlformats.org/officeDocument/2006/relationships/image" Target="../media/image26.emf"/><Relationship Id="rId2" Type="http://schemas.openxmlformats.org/officeDocument/2006/relationships/tags" Target="../tags/tag687.xml"/><Relationship Id="rId1" Type="http://schemas.openxmlformats.org/officeDocument/2006/relationships/vmlDrawing" Target="../drawings/vmlDrawing48.vml"/><Relationship Id="rId6" Type="http://schemas.openxmlformats.org/officeDocument/2006/relationships/tags" Target="../tags/tag691.xml"/><Relationship Id="rId11" Type="http://schemas.openxmlformats.org/officeDocument/2006/relationships/oleObject" Target="../embeddings/oleObject80.bin"/><Relationship Id="rId5" Type="http://schemas.openxmlformats.org/officeDocument/2006/relationships/tags" Target="../tags/tag690.xml"/><Relationship Id="rId10" Type="http://schemas.openxmlformats.org/officeDocument/2006/relationships/notesSlide" Target="../notesSlides/notesSlide29.xml"/><Relationship Id="rId4" Type="http://schemas.openxmlformats.org/officeDocument/2006/relationships/tags" Target="../tags/tag689.xml"/><Relationship Id="rId9" Type="http://schemas.openxmlformats.org/officeDocument/2006/relationships/slideLayout" Target="../slideLayouts/slideLayout12.xml"/><Relationship Id="rId14" Type="http://schemas.openxmlformats.org/officeDocument/2006/relationships/image" Target="../media/image39.emf"/></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1.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1.xml"/></Relationships>
</file>

<file path=ppt/slides/_rels/slide93.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1.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1.xml"/></Relationships>
</file>

<file path=ppt/slides/_rels/slide97.xml.rels><?xml version="1.0" encoding="UTF-8" standalone="yes"?>
<Relationships xmlns="http://schemas.openxmlformats.org/package/2006/relationships"><Relationship Id="rId8" Type="http://schemas.openxmlformats.org/officeDocument/2006/relationships/tags" Target="../tags/tag700.xml"/><Relationship Id="rId13" Type="http://schemas.openxmlformats.org/officeDocument/2006/relationships/oleObject" Target="../embeddings/oleObject82.bin"/><Relationship Id="rId3" Type="http://schemas.openxmlformats.org/officeDocument/2006/relationships/tags" Target="../tags/tag695.xml"/><Relationship Id="rId7" Type="http://schemas.openxmlformats.org/officeDocument/2006/relationships/tags" Target="../tags/tag699.xml"/><Relationship Id="rId12" Type="http://schemas.openxmlformats.org/officeDocument/2006/relationships/slideLayout" Target="../slideLayouts/slideLayout13.xml"/><Relationship Id="rId2" Type="http://schemas.openxmlformats.org/officeDocument/2006/relationships/tags" Target="../tags/tag694.xml"/><Relationship Id="rId16" Type="http://schemas.openxmlformats.org/officeDocument/2006/relationships/image" Target="../media/image40.emf"/><Relationship Id="rId1" Type="http://schemas.openxmlformats.org/officeDocument/2006/relationships/vmlDrawing" Target="../drawings/vmlDrawing49.vml"/><Relationship Id="rId6" Type="http://schemas.openxmlformats.org/officeDocument/2006/relationships/tags" Target="../tags/tag698.xml"/><Relationship Id="rId11" Type="http://schemas.openxmlformats.org/officeDocument/2006/relationships/tags" Target="../tags/tag703.xml"/><Relationship Id="rId5" Type="http://schemas.openxmlformats.org/officeDocument/2006/relationships/tags" Target="../tags/tag697.xml"/><Relationship Id="rId15" Type="http://schemas.openxmlformats.org/officeDocument/2006/relationships/oleObject" Target="../embeddings/oleObject83.bin"/><Relationship Id="rId10" Type="http://schemas.openxmlformats.org/officeDocument/2006/relationships/tags" Target="../tags/tag702.xml"/><Relationship Id="rId4" Type="http://schemas.openxmlformats.org/officeDocument/2006/relationships/tags" Target="../tags/tag696.xml"/><Relationship Id="rId9" Type="http://schemas.openxmlformats.org/officeDocument/2006/relationships/tags" Target="../tags/tag701.xml"/><Relationship Id="rId14" Type="http://schemas.openxmlformats.org/officeDocument/2006/relationships/image" Target="../media/image1.emf"/></Relationships>
</file>

<file path=ppt/slides/_rels/slide98.xml.rels><?xml version="1.0" encoding="UTF-8" standalone="yes"?>
<Relationships xmlns="http://schemas.openxmlformats.org/package/2006/relationships"><Relationship Id="rId8" Type="http://schemas.openxmlformats.org/officeDocument/2006/relationships/tags" Target="../tags/tag710.xml"/><Relationship Id="rId13" Type="http://schemas.openxmlformats.org/officeDocument/2006/relationships/tags" Target="../tags/tag715.xml"/><Relationship Id="rId18" Type="http://schemas.openxmlformats.org/officeDocument/2006/relationships/image" Target="../media/image41.emf"/><Relationship Id="rId3" Type="http://schemas.openxmlformats.org/officeDocument/2006/relationships/tags" Target="../tags/tag705.xml"/><Relationship Id="rId7" Type="http://schemas.openxmlformats.org/officeDocument/2006/relationships/tags" Target="../tags/tag709.xml"/><Relationship Id="rId12" Type="http://schemas.openxmlformats.org/officeDocument/2006/relationships/tags" Target="../tags/tag714.xml"/><Relationship Id="rId17" Type="http://schemas.openxmlformats.org/officeDocument/2006/relationships/oleObject" Target="../embeddings/oleObject85.bin"/><Relationship Id="rId2" Type="http://schemas.openxmlformats.org/officeDocument/2006/relationships/tags" Target="../tags/tag704.xml"/><Relationship Id="rId16" Type="http://schemas.openxmlformats.org/officeDocument/2006/relationships/image" Target="../media/image1.emf"/><Relationship Id="rId1" Type="http://schemas.openxmlformats.org/officeDocument/2006/relationships/vmlDrawing" Target="../drawings/vmlDrawing50.vml"/><Relationship Id="rId6" Type="http://schemas.openxmlformats.org/officeDocument/2006/relationships/tags" Target="../tags/tag708.xml"/><Relationship Id="rId11" Type="http://schemas.openxmlformats.org/officeDocument/2006/relationships/tags" Target="../tags/tag713.xml"/><Relationship Id="rId5" Type="http://schemas.openxmlformats.org/officeDocument/2006/relationships/tags" Target="../tags/tag707.xml"/><Relationship Id="rId15" Type="http://schemas.openxmlformats.org/officeDocument/2006/relationships/oleObject" Target="../embeddings/oleObject84.bin"/><Relationship Id="rId10" Type="http://schemas.openxmlformats.org/officeDocument/2006/relationships/tags" Target="../tags/tag712.xml"/><Relationship Id="rId4" Type="http://schemas.openxmlformats.org/officeDocument/2006/relationships/tags" Target="../tags/tag706.xml"/><Relationship Id="rId9" Type="http://schemas.openxmlformats.org/officeDocument/2006/relationships/tags" Target="../tags/tag711.xml"/><Relationship Id="rId14" Type="http://schemas.openxmlformats.org/officeDocument/2006/relationships/slideLayout" Target="../slideLayouts/slideLayout12.xml"/></Relationships>
</file>

<file path=ppt/slides/_rels/slide99.xml.rels><?xml version="1.0" encoding="UTF-8" standalone="yes"?>
<Relationships xmlns="http://schemas.openxmlformats.org/package/2006/relationships"><Relationship Id="rId8" Type="http://schemas.openxmlformats.org/officeDocument/2006/relationships/tags" Target="../tags/tag722.xml"/><Relationship Id="rId13" Type="http://schemas.openxmlformats.org/officeDocument/2006/relationships/tags" Target="../tags/tag727.xml"/><Relationship Id="rId18" Type="http://schemas.openxmlformats.org/officeDocument/2006/relationships/tags" Target="../tags/tag732.xml"/><Relationship Id="rId26" Type="http://schemas.openxmlformats.org/officeDocument/2006/relationships/tags" Target="../tags/tag740.xml"/><Relationship Id="rId3" Type="http://schemas.openxmlformats.org/officeDocument/2006/relationships/tags" Target="../tags/tag717.xml"/><Relationship Id="rId21" Type="http://schemas.openxmlformats.org/officeDocument/2006/relationships/tags" Target="../tags/tag735.xml"/><Relationship Id="rId34" Type="http://schemas.openxmlformats.org/officeDocument/2006/relationships/image" Target="../media/image26.emf"/><Relationship Id="rId7" Type="http://schemas.openxmlformats.org/officeDocument/2006/relationships/tags" Target="../tags/tag721.xml"/><Relationship Id="rId12" Type="http://schemas.openxmlformats.org/officeDocument/2006/relationships/tags" Target="../tags/tag726.xml"/><Relationship Id="rId17" Type="http://schemas.openxmlformats.org/officeDocument/2006/relationships/tags" Target="../tags/tag731.xml"/><Relationship Id="rId25" Type="http://schemas.openxmlformats.org/officeDocument/2006/relationships/tags" Target="../tags/tag739.xml"/><Relationship Id="rId33" Type="http://schemas.openxmlformats.org/officeDocument/2006/relationships/oleObject" Target="../embeddings/oleObject86.bin"/><Relationship Id="rId2" Type="http://schemas.openxmlformats.org/officeDocument/2006/relationships/tags" Target="../tags/tag716.xml"/><Relationship Id="rId16" Type="http://schemas.openxmlformats.org/officeDocument/2006/relationships/tags" Target="../tags/tag730.xml"/><Relationship Id="rId20" Type="http://schemas.openxmlformats.org/officeDocument/2006/relationships/tags" Target="../tags/tag734.xml"/><Relationship Id="rId29" Type="http://schemas.openxmlformats.org/officeDocument/2006/relationships/tags" Target="../tags/tag743.xml"/><Relationship Id="rId1" Type="http://schemas.openxmlformats.org/officeDocument/2006/relationships/vmlDrawing" Target="../drawings/vmlDrawing51.vml"/><Relationship Id="rId6" Type="http://schemas.openxmlformats.org/officeDocument/2006/relationships/tags" Target="../tags/tag720.xml"/><Relationship Id="rId11" Type="http://schemas.openxmlformats.org/officeDocument/2006/relationships/tags" Target="../tags/tag725.xml"/><Relationship Id="rId24" Type="http://schemas.openxmlformats.org/officeDocument/2006/relationships/tags" Target="../tags/tag738.xml"/><Relationship Id="rId32" Type="http://schemas.openxmlformats.org/officeDocument/2006/relationships/notesSlide" Target="../notesSlides/notesSlide33.xml"/><Relationship Id="rId5" Type="http://schemas.openxmlformats.org/officeDocument/2006/relationships/tags" Target="../tags/tag719.xml"/><Relationship Id="rId15" Type="http://schemas.openxmlformats.org/officeDocument/2006/relationships/tags" Target="../tags/tag729.xml"/><Relationship Id="rId23" Type="http://schemas.openxmlformats.org/officeDocument/2006/relationships/tags" Target="../tags/tag737.xml"/><Relationship Id="rId28" Type="http://schemas.openxmlformats.org/officeDocument/2006/relationships/tags" Target="../tags/tag742.xml"/><Relationship Id="rId36" Type="http://schemas.openxmlformats.org/officeDocument/2006/relationships/image" Target="../media/image42.emf"/><Relationship Id="rId10" Type="http://schemas.openxmlformats.org/officeDocument/2006/relationships/tags" Target="../tags/tag724.xml"/><Relationship Id="rId19" Type="http://schemas.openxmlformats.org/officeDocument/2006/relationships/tags" Target="../tags/tag733.xml"/><Relationship Id="rId31" Type="http://schemas.openxmlformats.org/officeDocument/2006/relationships/slideLayout" Target="../slideLayouts/slideLayout12.xml"/><Relationship Id="rId4" Type="http://schemas.openxmlformats.org/officeDocument/2006/relationships/tags" Target="../tags/tag718.xml"/><Relationship Id="rId9" Type="http://schemas.openxmlformats.org/officeDocument/2006/relationships/tags" Target="../tags/tag723.xml"/><Relationship Id="rId14" Type="http://schemas.openxmlformats.org/officeDocument/2006/relationships/tags" Target="../tags/tag728.xml"/><Relationship Id="rId22" Type="http://schemas.openxmlformats.org/officeDocument/2006/relationships/tags" Target="../tags/tag736.xml"/><Relationship Id="rId27" Type="http://schemas.openxmlformats.org/officeDocument/2006/relationships/tags" Target="../tags/tag741.xml"/><Relationship Id="rId30" Type="http://schemas.openxmlformats.org/officeDocument/2006/relationships/tags" Target="../tags/tag744.xml"/><Relationship Id="rId35" Type="http://schemas.openxmlformats.org/officeDocument/2006/relationships/oleObject" Target="../embeddings/oleObject87.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latin typeface="Arial"/>
                <a:cs typeface="Arial"/>
              </a:rPr>
              <a:t>SBNA Risk Appetite Statement</a:t>
            </a:r>
            <a:endParaRPr lang="en-US" dirty="0">
              <a:latin typeface="Arial"/>
              <a:cs typeface="Arial"/>
            </a:endParaRPr>
          </a:p>
        </p:txBody>
      </p:sp>
      <p:sp>
        <p:nvSpPr>
          <p:cNvPr id="3" name="Text Placeholder 2"/>
          <p:cNvSpPr>
            <a:spLocks noGrp="1"/>
          </p:cNvSpPr>
          <p:nvPr>
            <p:ph type="body" sz="quarter" idx="11"/>
          </p:nvPr>
        </p:nvSpPr>
        <p:spPr/>
        <p:txBody>
          <a:bodyPr/>
          <a:lstStyle/>
          <a:p>
            <a:pPr eaLnBrk="0" hangingPunct="0">
              <a:lnSpc>
                <a:spcPts val="2700"/>
              </a:lnSpc>
              <a:spcAft>
                <a:spcPts val="600"/>
              </a:spcAft>
            </a:pPr>
            <a:r>
              <a:rPr lang="en-US" dirty="0">
                <a:solidFill>
                  <a:prstClr val="black"/>
                </a:solidFill>
              </a:rPr>
              <a:t>Supporting materials on metrics and limits</a:t>
            </a:r>
          </a:p>
          <a:p>
            <a:pPr eaLnBrk="0" hangingPunct="0">
              <a:lnSpc>
                <a:spcPts val="2700"/>
              </a:lnSpc>
              <a:spcAft>
                <a:spcPts val="600"/>
              </a:spcAft>
            </a:pPr>
            <a:r>
              <a:rPr lang="en-US" dirty="0">
                <a:solidFill>
                  <a:prstClr val="black"/>
                </a:solidFill>
              </a:rPr>
              <a:t>2016 </a:t>
            </a:r>
            <a:r>
              <a:rPr lang="en-US" dirty="0" smtClean="0">
                <a:solidFill>
                  <a:prstClr val="black"/>
                </a:solidFill>
              </a:rPr>
              <a:t>RAS recalibration</a:t>
            </a:r>
            <a:endParaRPr lang="en-US" dirty="0">
              <a:solidFill>
                <a:prstClr val="black"/>
              </a:solidFill>
            </a:endParaRPr>
          </a:p>
          <a:p>
            <a:endParaRPr lang="en-GB" dirty="0"/>
          </a:p>
        </p:txBody>
      </p:sp>
      <p:sp>
        <p:nvSpPr>
          <p:cNvPr id="4" name="Text Placeholder 3"/>
          <p:cNvSpPr>
            <a:spLocks noGrp="1"/>
          </p:cNvSpPr>
          <p:nvPr>
            <p:ph type="body" sz="quarter" idx="12"/>
          </p:nvPr>
        </p:nvSpPr>
        <p:spPr>
          <a:xfrm>
            <a:off x="355938" y="4773227"/>
            <a:ext cx="4547155" cy="430213"/>
          </a:xfrm>
        </p:spPr>
        <p:txBody>
          <a:bodyPr/>
          <a:lstStyle/>
          <a:p>
            <a:r>
              <a:rPr lang="en-GB" dirty="0" smtClean="0"/>
              <a:t>June 2016</a:t>
            </a:r>
            <a:endParaRPr lang="en-GB" dirty="0"/>
          </a:p>
        </p:txBody>
      </p:sp>
      <p:sp>
        <p:nvSpPr>
          <p:cNvPr id="5" name="Text Placeholder 4"/>
          <p:cNvSpPr>
            <a:spLocks noGrp="1"/>
          </p:cNvSpPr>
          <p:nvPr>
            <p:ph type="body" sz="quarter" idx="13"/>
          </p:nvPr>
        </p:nvSpPr>
        <p:spPr>
          <a:xfrm>
            <a:off x="355935" y="5406640"/>
            <a:ext cx="8541648" cy="430213"/>
          </a:xfrm>
        </p:spPr>
        <p:txBody>
          <a:bodyPr/>
          <a:lstStyle/>
          <a:p>
            <a:endParaRPr lang="en-GB" dirty="0"/>
          </a:p>
        </p:txBody>
      </p:sp>
    </p:spTree>
    <p:extLst>
      <p:ext uri="{BB962C8B-B14F-4D97-AF65-F5344CB8AC3E}">
        <p14:creationId xmlns:p14="http://schemas.microsoft.com/office/powerpoint/2010/main" val="127803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GB" dirty="0">
                <a:solidFill>
                  <a:srgbClr val="FF0000"/>
                </a:solidFill>
              </a:rPr>
              <a:t>1</a:t>
            </a:r>
            <a:r>
              <a:rPr lang="en-GB" dirty="0" smtClean="0">
                <a:solidFill>
                  <a:srgbClr val="FF0000"/>
                </a:solidFill>
              </a:rPr>
              <a:t>.</a:t>
            </a:r>
            <a:r>
              <a:rPr lang="en-GB" dirty="0" smtClean="0"/>
              <a:t> Capital adequacy risk</a:t>
            </a:r>
            <a:endParaRPr lang="en-GB" dirty="0"/>
          </a:p>
        </p:txBody>
      </p:sp>
    </p:spTree>
    <p:extLst>
      <p:ext uri="{BB962C8B-B14F-4D97-AF65-F5344CB8AC3E}">
        <p14:creationId xmlns:p14="http://schemas.microsoft.com/office/powerpoint/2010/main" val="1292579319"/>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GB" dirty="0" smtClean="0"/>
              <a:t>Additional </a:t>
            </a:r>
            <a:r>
              <a:rPr lang="en-GB" dirty="0" smtClean="0"/>
              <a:t>metrics</a:t>
            </a:r>
            <a:endParaRPr lang="en-GB" b="0" dirty="0"/>
          </a:p>
        </p:txBody>
      </p:sp>
    </p:spTree>
    <p:extLst>
      <p:ext uri="{BB962C8B-B14F-4D97-AF65-F5344CB8AC3E}">
        <p14:creationId xmlns:p14="http://schemas.microsoft.com/office/powerpoint/2010/main" val="3580629216"/>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extLst>
              <p:ext uri="{D42A27DB-BD31-4B8C-83A1-F6EECF244321}">
                <p14:modId xmlns:p14="http://schemas.microsoft.com/office/powerpoint/2010/main" val="1930294323"/>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89889"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3" name="Content Placeholder 2"/>
          <p:cNvSpPr>
            <a:spLocks noGrp="1"/>
          </p:cNvSpPr>
          <p:nvPr>
            <p:ph sz="quarter" idx="11"/>
          </p:nvPr>
        </p:nvSpPr>
        <p:spPr/>
        <p:txBody>
          <a:bodyPr/>
          <a:lstStyle/>
          <a:p>
            <a:r>
              <a:rPr lang="en-US" dirty="0" smtClean="0"/>
              <a:t>Process for Group-required </a:t>
            </a:r>
            <a:r>
              <a:rPr lang="en-US" dirty="0" smtClean="0"/>
              <a:t>Additional </a:t>
            </a:r>
            <a:r>
              <a:rPr lang="en-US" dirty="0" smtClean="0"/>
              <a:t>metrics</a:t>
            </a:r>
            <a:endParaRPr lang="en-GB" dirty="0"/>
          </a:p>
        </p:txBody>
      </p:sp>
      <p:sp>
        <p:nvSpPr>
          <p:cNvPr id="7" name="Footnote"/>
          <p:cNvSpPr/>
          <p:nvPr/>
        </p:nvSpPr>
        <p:spPr>
          <a:xfrm>
            <a:off x="1909528" y="6332539"/>
            <a:ext cx="5000958" cy="105863"/>
          </a:xfrm>
          <a:prstGeom prst="rect">
            <a:avLst/>
          </a:prstGeom>
          <a:extLst/>
        </p:spPr>
        <p:txBody>
          <a:bodyPr vert="horz" wrap="square" lIns="0" tIns="0" rIns="0" bIns="0" numCol="1" anchor="t" anchorCtr="0" compatLnSpc="1">
            <a:prstTxWarp prst="textNoShape">
              <a:avLst/>
            </a:prstTxWarp>
            <a:spAutoFit/>
          </a:bodyPr>
          <a:lstStyle/>
          <a:p>
            <a:pPr algn="l" eaLnBrk="1" hangingPunct="1"/>
            <a:r>
              <a:rPr lang="en-US" sz="800" dirty="0">
                <a:latin typeface="Arial"/>
                <a:ea typeface="ＭＳ Ｐゴシック"/>
                <a:sym typeface="Arial"/>
              </a:rPr>
              <a:t>See Metric Glossary in appendix for metric definitions</a:t>
            </a:r>
          </a:p>
        </p:txBody>
      </p:sp>
      <p:sp>
        <p:nvSpPr>
          <p:cNvPr id="10" name="Text Placeholder 9"/>
          <p:cNvSpPr txBox="1">
            <a:spLocks/>
          </p:cNvSpPr>
          <p:nvPr/>
        </p:nvSpPr>
        <p:spPr>
          <a:xfrm>
            <a:off x="366713" y="1463598"/>
            <a:ext cx="5646738" cy="335189"/>
          </a:xfrm>
          <a:prstGeom prst="rect">
            <a:avLst/>
          </a:prstGeom>
        </p:spPr>
        <p:txBody>
          <a:bodyPr lIns="0" tIns="0" rIns="0" bIns="0"/>
          <a:lstStyle>
            <a:lvl1pPr marL="0" indent="0" algn="l" rtl="0" eaLnBrk="1" fontAlgn="base" hangingPunct="1">
              <a:lnSpc>
                <a:spcPct val="100000"/>
              </a:lnSpc>
              <a:spcBef>
                <a:spcPts val="0"/>
              </a:spcBef>
              <a:spcAft>
                <a:spcPct val="0"/>
              </a:spcAft>
              <a:buNone/>
              <a:defRPr sz="1200" b="1">
                <a:solidFill>
                  <a:schemeClr val="tx2"/>
                </a:solidFill>
                <a:latin typeface="+mj-lt"/>
                <a:ea typeface="+mn-ea"/>
                <a:cs typeface="+mn-cs"/>
              </a:defRPr>
            </a:lvl1pPr>
            <a:lvl2pPr marL="0" indent="0" algn="l" rtl="0" eaLnBrk="1" fontAlgn="base" hangingPunct="1">
              <a:lnSpc>
                <a:spcPct val="100000"/>
              </a:lnSpc>
              <a:spcBef>
                <a:spcPts val="0"/>
              </a:spcBef>
              <a:spcAft>
                <a:spcPct val="0"/>
              </a:spcAft>
              <a:buClr>
                <a:schemeClr val="tx1"/>
              </a:buClr>
              <a:buFont typeface="Wingdings" pitchFamily="2" charset="2"/>
              <a:buNone/>
              <a:defRPr sz="1200">
                <a:solidFill>
                  <a:schemeClr val="tx2"/>
                </a:solidFill>
                <a:latin typeface="Arial" charset="0"/>
                <a:ea typeface="+mn-ea"/>
                <a:cs typeface="+mn-cs"/>
              </a:defRPr>
            </a:lvl2pPr>
            <a:lvl3pPr marL="625475" indent="-163513" algn="l" rtl="0" eaLnBrk="1" fontAlgn="base" hangingPunct="1">
              <a:lnSpc>
                <a:spcPct val="100000"/>
              </a:lnSpc>
              <a:spcBef>
                <a:spcPts val="350"/>
              </a:spcBef>
              <a:spcAft>
                <a:spcPct val="0"/>
              </a:spcAft>
              <a:buClr>
                <a:schemeClr val="tx1"/>
              </a:buClr>
              <a:buChar char="•"/>
              <a:defRPr sz="1000">
                <a:solidFill>
                  <a:schemeClr val="accent2"/>
                </a:solidFill>
                <a:latin typeface="Arial" charset="0"/>
                <a:ea typeface="+mn-ea"/>
                <a:cs typeface="+mn-cs"/>
              </a:defRPr>
            </a:lvl3pPr>
            <a:lvl4pPr marL="741363" indent="-115888" algn="l" rtl="0" eaLnBrk="1" fontAlgn="base" hangingPunct="1">
              <a:lnSpc>
                <a:spcPct val="100000"/>
              </a:lnSpc>
              <a:spcBef>
                <a:spcPts val="300"/>
              </a:spcBef>
              <a:spcAft>
                <a:spcPct val="0"/>
              </a:spcAft>
              <a:buClr>
                <a:schemeClr val="tx1"/>
              </a:buClr>
              <a:buChar char="–"/>
              <a:defRPr sz="1000">
                <a:solidFill>
                  <a:schemeClr val="accent2"/>
                </a:solidFill>
                <a:latin typeface="Arial" charset="0"/>
                <a:ea typeface="+mn-ea"/>
                <a:cs typeface="+mn-cs"/>
              </a:defRPr>
            </a:lvl4pPr>
            <a:lvl5pPr marL="912812" indent="-171450" algn="l" rtl="0" eaLnBrk="1" fontAlgn="base" hangingPunct="1">
              <a:lnSpc>
                <a:spcPct val="100000"/>
              </a:lnSpc>
              <a:spcBef>
                <a:spcPts val="250"/>
              </a:spcBef>
              <a:spcAft>
                <a:spcPct val="0"/>
              </a:spcAft>
              <a:buClr>
                <a:schemeClr val="tx1"/>
              </a:buClr>
              <a:buFont typeface="Courier New" panose="02070309020205020404" pitchFamily="49" charset="0"/>
              <a:buChar char="o"/>
              <a:defRPr sz="1000">
                <a:solidFill>
                  <a:schemeClr val="accent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0" marR="0" lvl="0" indent="0" algn="l" defTabSz="914400" rtl="0" eaLnBrk="1" fontAlgn="base" latinLnBrk="0" hangingPunct="1">
              <a:lnSpc>
                <a:spcPct val="100000"/>
              </a:lnSpc>
              <a:spcBef>
                <a:spcPts val="0"/>
              </a:spcBef>
              <a:spcAft>
                <a:spcPct val="0"/>
              </a:spcAft>
              <a:buClrTx/>
              <a:buSzTx/>
              <a:buFontTx/>
              <a:buNone/>
              <a:tabLst/>
              <a:defRPr/>
            </a:pPr>
            <a:r>
              <a:rPr kumimoji="0" lang="en-US" sz="1400" b="1" i="0" u="none" strike="noStrike" kern="0" cap="none" spc="0" normalizeH="0" baseline="0" noProof="0" dirty="0" smtClean="0">
                <a:ln>
                  <a:noFill/>
                </a:ln>
                <a:solidFill>
                  <a:srgbClr val="FF0000"/>
                </a:solidFill>
                <a:effectLst/>
                <a:uLnTx/>
                <a:uFillTx/>
                <a:latin typeface="Arial Bold"/>
                <a:ea typeface="ＭＳ Ｐゴシック"/>
              </a:rPr>
              <a:t>Additional</a:t>
            </a:r>
            <a:r>
              <a:rPr kumimoji="0" lang="en-US" sz="1400" b="1" i="0" u="none" strike="noStrike" kern="0" cap="none" spc="0" normalizeH="0" noProof="0" dirty="0" smtClean="0">
                <a:ln>
                  <a:noFill/>
                </a:ln>
                <a:solidFill>
                  <a:srgbClr val="FF0000"/>
                </a:solidFill>
                <a:effectLst/>
                <a:uLnTx/>
                <a:uFillTx/>
                <a:latin typeface="Arial Bold"/>
                <a:ea typeface="ＭＳ Ｐゴシック"/>
              </a:rPr>
              <a:t> </a:t>
            </a:r>
            <a:r>
              <a:rPr kumimoji="0" lang="en-US" sz="1400" b="1" i="0" u="none" strike="noStrike" kern="0" cap="none" spc="0" normalizeH="0" noProof="0" dirty="0" smtClean="0">
                <a:ln>
                  <a:noFill/>
                </a:ln>
                <a:solidFill>
                  <a:srgbClr val="FF0000"/>
                </a:solidFill>
                <a:effectLst/>
                <a:uLnTx/>
                <a:uFillTx/>
                <a:latin typeface="Arial Bold"/>
                <a:ea typeface="ＭＳ Ｐゴシック"/>
              </a:rPr>
              <a:t>metric rationale</a:t>
            </a:r>
            <a:endParaRPr kumimoji="0" lang="en-US" sz="1400" b="0" i="0" u="none" strike="noStrike" kern="0" cap="none" spc="0" normalizeH="0" baseline="0" noProof="0" dirty="0">
              <a:ln>
                <a:noFill/>
              </a:ln>
              <a:solidFill>
                <a:srgbClr val="FF0000"/>
              </a:solidFill>
              <a:effectLst/>
              <a:uLnTx/>
              <a:uFillTx/>
              <a:latin typeface="Arial"/>
              <a:ea typeface="ＭＳ Ｐゴシック"/>
            </a:endParaRPr>
          </a:p>
        </p:txBody>
      </p:sp>
      <p:sp>
        <p:nvSpPr>
          <p:cNvPr id="12" name="Text Placeholder 8"/>
          <p:cNvSpPr txBox="1">
            <a:spLocks/>
          </p:cNvSpPr>
          <p:nvPr/>
        </p:nvSpPr>
        <p:spPr>
          <a:xfrm>
            <a:off x="5163115" y="1467012"/>
            <a:ext cx="4041457" cy="326405"/>
          </a:xfrm>
          <a:prstGeom prst="rect">
            <a:avLst/>
          </a:prstGeom>
        </p:spPr>
        <p:txBody>
          <a:bodyPr lIns="0" tIns="0" rIns="0" bIns="0"/>
          <a:lstStyle>
            <a:lvl1pPr marL="0" indent="0" algn="l" rtl="0" eaLnBrk="1" fontAlgn="base" hangingPunct="1">
              <a:lnSpc>
                <a:spcPct val="100000"/>
              </a:lnSpc>
              <a:spcBef>
                <a:spcPts val="0"/>
              </a:spcBef>
              <a:spcAft>
                <a:spcPct val="0"/>
              </a:spcAft>
              <a:buNone/>
              <a:defRPr sz="1200" b="1">
                <a:solidFill>
                  <a:schemeClr val="tx2"/>
                </a:solidFill>
                <a:latin typeface="+mj-lt"/>
                <a:ea typeface="+mn-ea"/>
                <a:cs typeface="+mn-cs"/>
              </a:defRPr>
            </a:lvl1pPr>
            <a:lvl2pPr marL="0" indent="0" algn="l" rtl="0" eaLnBrk="1" fontAlgn="base" hangingPunct="1">
              <a:lnSpc>
                <a:spcPct val="100000"/>
              </a:lnSpc>
              <a:spcBef>
                <a:spcPts val="0"/>
              </a:spcBef>
              <a:spcAft>
                <a:spcPct val="0"/>
              </a:spcAft>
              <a:buClr>
                <a:schemeClr val="tx1"/>
              </a:buClr>
              <a:buFont typeface="Wingdings" pitchFamily="2" charset="2"/>
              <a:buNone/>
              <a:defRPr sz="1200">
                <a:solidFill>
                  <a:schemeClr val="tx2"/>
                </a:solidFill>
                <a:latin typeface="Arial" charset="0"/>
                <a:ea typeface="+mn-ea"/>
                <a:cs typeface="+mn-cs"/>
              </a:defRPr>
            </a:lvl2pPr>
            <a:lvl3pPr marL="625475" indent="-163513" algn="l" rtl="0" eaLnBrk="1" fontAlgn="base" hangingPunct="1">
              <a:lnSpc>
                <a:spcPct val="100000"/>
              </a:lnSpc>
              <a:spcBef>
                <a:spcPts val="350"/>
              </a:spcBef>
              <a:spcAft>
                <a:spcPct val="0"/>
              </a:spcAft>
              <a:buClr>
                <a:schemeClr val="tx1"/>
              </a:buClr>
              <a:buChar char="•"/>
              <a:defRPr sz="1000">
                <a:solidFill>
                  <a:schemeClr val="accent2"/>
                </a:solidFill>
                <a:latin typeface="Arial" charset="0"/>
                <a:ea typeface="+mn-ea"/>
                <a:cs typeface="+mn-cs"/>
              </a:defRPr>
            </a:lvl3pPr>
            <a:lvl4pPr marL="741363" indent="-115888" algn="l" rtl="0" eaLnBrk="1" fontAlgn="base" hangingPunct="1">
              <a:lnSpc>
                <a:spcPct val="100000"/>
              </a:lnSpc>
              <a:spcBef>
                <a:spcPts val="300"/>
              </a:spcBef>
              <a:spcAft>
                <a:spcPct val="0"/>
              </a:spcAft>
              <a:buClr>
                <a:schemeClr val="tx1"/>
              </a:buClr>
              <a:buChar char="–"/>
              <a:defRPr sz="1000">
                <a:solidFill>
                  <a:schemeClr val="accent2"/>
                </a:solidFill>
                <a:latin typeface="Arial" charset="0"/>
                <a:ea typeface="+mn-ea"/>
                <a:cs typeface="+mn-cs"/>
              </a:defRPr>
            </a:lvl4pPr>
            <a:lvl5pPr marL="912812" indent="-171450" algn="l" rtl="0" eaLnBrk="1" fontAlgn="base" hangingPunct="1">
              <a:lnSpc>
                <a:spcPct val="100000"/>
              </a:lnSpc>
              <a:spcBef>
                <a:spcPts val="250"/>
              </a:spcBef>
              <a:spcAft>
                <a:spcPct val="0"/>
              </a:spcAft>
              <a:buClr>
                <a:schemeClr val="tx1"/>
              </a:buClr>
              <a:buFont typeface="Courier New" panose="02070309020205020404" pitchFamily="49" charset="0"/>
              <a:buChar char="o"/>
              <a:defRPr sz="1000">
                <a:solidFill>
                  <a:schemeClr val="accent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0" marR="0" lvl="0" indent="0" algn="l" defTabSz="914400" rtl="0" eaLnBrk="1" fontAlgn="base" latinLnBrk="0" hangingPunct="1">
              <a:lnSpc>
                <a:spcPct val="100000"/>
              </a:lnSpc>
              <a:spcBef>
                <a:spcPts val="0"/>
              </a:spcBef>
              <a:spcAft>
                <a:spcPct val="0"/>
              </a:spcAft>
              <a:buClrTx/>
              <a:buSzTx/>
              <a:buFontTx/>
              <a:buNone/>
              <a:tabLst/>
              <a:defRPr/>
            </a:pPr>
            <a:r>
              <a:rPr lang="en-US" sz="1400" kern="0" dirty="0" smtClean="0">
                <a:solidFill>
                  <a:srgbClr val="FF0000"/>
                </a:solidFill>
                <a:latin typeface="Arial Bold"/>
                <a:ea typeface="ＭＳ Ｐゴシック"/>
              </a:rPr>
              <a:t>Review &amp; escalation process</a:t>
            </a:r>
            <a:endParaRPr kumimoji="0" lang="en-US" sz="1400" b="1" i="0" u="none" strike="noStrike" kern="0" cap="none" spc="0" normalizeH="0" baseline="0" noProof="0" dirty="0">
              <a:ln>
                <a:noFill/>
              </a:ln>
              <a:solidFill>
                <a:srgbClr val="FF0000"/>
              </a:solidFill>
              <a:effectLst/>
              <a:uLnTx/>
              <a:uFillTx/>
              <a:latin typeface="Arial Bold"/>
              <a:ea typeface="ＭＳ Ｐゴシック"/>
            </a:endParaRPr>
          </a:p>
        </p:txBody>
      </p:sp>
      <p:sp>
        <p:nvSpPr>
          <p:cNvPr id="13" name="Content Placeholder 4"/>
          <p:cNvSpPr txBox="1">
            <a:spLocks/>
          </p:cNvSpPr>
          <p:nvPr/>
        </p:nvSpPr>
        <p:spPr bwMode="gray">
          <a:xfrm>
            <a:off x="5163115" y="1972393"/>
            <a:ext cx="4055313" cy="1708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228600" marR="0" lvl="0" indent="-228600" algn="l" defTabSz="914400" rtl="0" eaLnBrk="1" fontAlgn="base" latinLnBrk="0" hangingPunct="1">
              <a:lnSpc>
                <a:spcPct val="100000"/>
              </a:lnSpc>
              <a:spcBef>
                <a:spcPts val="600"/>
              </a:spcBef>
              <a:spcAft>
                <a:spcPts val="0"/>
              </a:spcAft>
              <a:buClrTx/>
              <a:buSzTx/>
              <a:buFont typeface="+mj-lt"/>
              <a:buAutoNum type="arabicPeriod"/>
              <a:tabLst/>
              <a:defRPr/>
            </a:pPr>
            <a:r>
              <a:rPr kumimoji="0" lang="en-US" sz="1200" b="0" i="0" u="none" strike="noStrike" kern="0" cap="none" spc="0" normalizeH="0" baseline="0" noProof="0" dirty="0" smtClean="0">
                <a:ln>
                  <a:noFill/>
                </a:ln>
                <a:solidFill>
                  <a:srgbClr val="000000"/>
                </a:solidFill>
                <a:effectLst/>
                <a:uLnTx/>
                <a:uFillTx/>
                <a:latin typeface="Arial"/>
                <a:ea typeface="+mn-ea"/>
                <a:cs typeface="+mn-cs"/>
                <a:sym typeface="+mn-lt"/>
              </a:rPr>
              <a:t>Metrics collected monthly</a:t>
            </a:r>
            <a:r>
              <a:rPr kumimoji="0" lang="en-US" sz="1200" b="0" i="0" u="none" strike="noStrike" kern="0" cap="none" spc="0" normalizeH="0" noProof="0" dirty="0" smtClean="0">
                <a:ln>
                  <a:noFill/>
                </a:ln>
                <a:solidFill>
                  <a:srgbClr val="000000"/>
                </a:solidFill>
                <a:effectLst/>
                <a:uLnTx/>
                <a:uFillTx/>
                <a:latin typeface="Arial"/>
                <a:ea typeface="+mn-ea"/>
                <a:cs typeface="+mn-cs"/>
                <a:sym typeface="+mn-lt"/>
              </a:rPr>
              <a:t> by entities and reported to SHUSA RAS management team</a:t>
            </a:r>
          </a:p>
          <a:p>
            <a:pPr marL="228600" marR="0" lvl="0" indent="-228600" algn="l" defTabSz="914400" rtl="0" eaLnBrk="1" fontAlgn="base" latinLnBrk="0" hangingPunct="1">
              <a:lnSpc>
                <a:spcPct val="100000"/>
              </a:lnSpc>
              <a:spcBef>
                <a:spcPts val="600"/>
              </a:spcBef>
              <a:spcAft>
                <a:spcPts val="0"/>
              </a:spcAft>
              <a:buClrTx/>
              <a:buSzTx/>
              <a:buFont typeface="+mj-lt"/>
              <a:buAutoNum type="arabicPeriod"/>
              <a:tabLst/>
              <a:defRPr/>
            </a:pPr>
            <a:r>
              <a:rPr lang="en-US" sz="1200" kern="0" dirty="0" smtClean="0">
                <a:solidFill>
                  <a:srgbClr val="000000"/>
                </a:solidFill>
                <a:latin typeface="Arial"/>
              </a:rPr>
              <a:t>Breaches reviewed and discussed with entity and SHUSA ERM teams</a:t>
            </a:r>
          </a:p>
          <a:p>
            <a:pPr marL="228600" marR="0" lvl="0" indent="-228600" algn="l" defTabSz="914400" rtl="0" eaLnBrk="1" fontAlgn="base" latinLnBrk="0" hangingPunct="1">
              <a:lnSpc>
                <a:spcPct val="100000"/>
              </a:lnSpc>
              <a:spcBef>
                <a:spcPts val="600"/>
              </a:spcBef>
              <a:spcAft>
                <a:spcPts val="0"/>
              </a:spcAft>
              <a:buClrTx/>
              <a:buSzTx/>
              <a:buFont typeface="+mj-lt"/>
              <a:buAutoNum type="arabicPeriod"/>
              <a:tabLst/>
              <a:defRPr/>
            </a:pPr>
            <a:r>
              <a:rPr lang="en-US" sz="1200" kern="0" dirty="0" smtClean="0">
                <a:solidFill>
                  <a:srgbClr val="000000"/>
                </a:solidFill>
                <a:latin typeface="Arial"/>
              </a:rPr>
              <a:t>Valid breaches representing material business concern reported to Group</a:t>
            </a:r>
          </a:p>
          <a:p>
            <a:pPr marL="0" marR="0" lvl="0" indent="0" algn="l" defTabSz="914400" rtl="0" eaLnBrk="1" fontAlgn="base" latinLnBrk="0" hangingPunct="1">
              <a:lnSpc>
                <a:spcPct val="100000"/>
              </a:lnSpc>
              <a:spcBef>
                <a:spcPts val="600"/>
              </a:spcBef>
              <a:spcAft>
                <a:spcPts val="0"/>
              </a:spcAft>
              <a:buClrTx/>
              <a:buSzTx/>
              <a:buNone/>
              <a:tabLst/>
              <a:defRPr/>
            </a:pPr>
            <a:r>
              <a:rPr lang="en-US" sz="1200" b="1" kern="0" dirty="0" smtClean="0">
                <a:solidFill>
                  <a:srgbClr val="000000"/>
                </a:solidFill>
                <a:latin typeface="Arial"/>
                <a:ea typeface="ＭＳ Ｐゴシック" pitchFamily="-112" charset="-128"/>
                <a:cs typeface="ＭＳ Ｐゴシック" pitchFamily="-112" charset="-128"/>
              </a:rPr>
              <a:t>Note: </a:t>
            </a:r>
            <a:r>
              <a:rPr lang="en-US" sz="1200" b="1" kern="0" dirty="0" smtClean="0">
                <a:solidFill>
                  <a:srgbClr val="000000"/>
                </a:solidFill>
                <a:latin typeface="Arial"/>
                <a:ea typeface="ＭＳ Ｐゴシック" pitchFamily="-112" charset="-128"/>
                <a:cs typeface="ＭＳ Ｐゴシック" pitchFamily="-112" charset="-128"/>
              </a:rPr>
              <a:t>Additional </a:t>
            </a:r>
            <a:r>
              <a:rPr lang="en-US" sz="1200" b="1" kern="0" dirty="0" smtClean="0">
                <a:solidFill>
                  <a:srgbClr val="000000"/>
                </a:solidFill>
                <a:latin typeface="Arial"/>
                <a:ea typeface="ＭＳ Ｐゴシック" pitchFamily="-112" charset="-128"/>
                <a:cs typeface="ＭＳ Ｐゴシック" pitchFamily="-112" charset="-128"/>
              </a:rPr>
              <a:t>metric values not reported in monthly SHUSA and entity RAS presentations</a:t>
            </a:r>
            <a:endParaRPr lang="en-US" sz="1200" b="1" kern="0" dirty="0">
              <a:solidFill>
                <a:srgbClr val="000000"/>
              </a:solidFill>
              <a:latin typeface="Arial" charset="0"/>
              <a:ea typeface="ＭＳ Ｐゴシック" pitchFamily="-112" charset="-128"/>
              <a:cs typeface="ＭＳ Ｐゴシック" pitchFamily="-112" charset="-128"/>
            </a:endParaRPr>
          </a:p>
        </p:txBody>
      </p:sp>
      <p:sp>
        <p:nvSpPr>
          <p:cNvPr id="15" name="Content Placeholder 4"/>
          <p:cNvSpPr txBox="1">
            <a:spLocks/>
          </p:cNvSpPr>
          <p:nvPr/>
        </p:nvSpPr>
        <p:spPr bwMode="gray">
          <a:xfrm>
            <a:off x="366713" y="1972393"/>
            <a:ext cx="4095750" cy="32562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171450" marR="0" lvl="0" indent="-171450" algn="l" defTabSz="914400" rtl="0" eaLnBrk="1" fontAlgn="base" latinLnBrk="0" hangingPunct="1">
              <a:lnSpc>
                <a:spcPct val="100000"/>
              </a:lnSpc>
              <a:spcBef>
                <a:spcPts val="600"/>
              </a:spcBef>
              <a:spcAft>
                <a:spcPts val="0"/>
              </a:spcAft>
              <a:buClrTx/>
              <a:buSzTx/>
              <a:buFont typeface="Arial" panose="020B0604020202020204" pitchFamily="34" charset="0"/>
              <a:buChar char="•"/>
              <a:tabLst/>
              <a:defRPr/>
            </a:pPr>
            <a:r>
              <a:rPr kumimoji="0" lang="en-US" sz="1200" b="0" i="0" u="none" strike="noStrike" kern="0" cap="none" spc="0" normalizeH="0" baseline="0" noProof="0" dirty="0" smtClean="0">
                <a:ln>
                  <a:noFill/>
                </a:ln>
                <a:solidFill>
                  <a:srgbClr val="000000"/>
                </a:solidFill>
                <a:effectLst/>
                <a:uLnTx/>
                <a:uFillTx/>
                <a:latin typeface="Arial"/>
                <a:ea typeface="+mn-ea"/>
                <a:cs typeface="+mn-cs"/>
                <a:sym typeface="+mn-lt"/>
              </a:rPr>
              <a:t>Additional </a:t>
            </a:r>
            <a:r>
              <a:rPr kumimoji="0" lang="en-US" sz="1200" b="0" i="0" u="none" strike="noStrike" kern="0" cap="none" spc="0" normalizeH="0" noProof="0" dirty="0" smtClean="0">
                <a:ln>
                  <a:noFill/>
                </a:ln>
                <a:solidFill>
                  <a:srgbClr val="000000"/>
                </a:solidFill>
                <a:effectLst/>
                <a:uLnTx/>
                <a:uFillTx/>
                <a:latin typeface="Arial"/>
                <a:ea typeface="+mn-ea"/>
                <a:cs typeface="+mn-cs"/>
                <a:sym typeface="+mn-lt"/>
              </a:rPr>
              <a:t>metrics are metrics required </a:t>
            </a:r>
            <a:r>
              <a:rPr lang="en-US" sz="1200" kern="0" dirty="0" smtClean="0">
                <a:solidFill>
                  <a:srgbClr val="000000"/>
                </a:solidFill>
                <a:latin typeface="Arial"/>
              </a:rPr>
              <a:t>by Group for line of sight to the ECB, but not currently included in the SHUSA or entity level RASs</a:t>
            </a:r>
          </a:p>
          <a:p>
            <a:pPr marL="171450" lvl="0" indent="-171450">
              <a:lnSpc>
                <a:spcPct val="100000"/>
              </a:lnSpc>
              <a:spcBef>
                <a:spcPts val="600"/>
              </a:spcBef>
              <a:buFont typeface="Arial" panose="020B0604020202020204" pitchFamily="34" charset="0"/>
              <a:buChar char="•"/>
              <a:defRPr/>
            </a:pPr>
            <a:r>
              <a:rPr kumimoji="0" lang="en-US" sz="1200" b="0" i="0" u="none" strike="noStrike" kern="0" cap="none" spc="0" normalizeH="0" baseline="0" noProof="0" dirty="0" smtClean="0">
                <a:ln>
                  <a:noFill/>
                </a:ln>
                <a:solidFill>
                  <a:srgbClr val="000000"/>
                </a:solidFill>
                <a:effectLst/>
                <a:uLnTx/>
                <a:uFillTx/>
                <a:latin typeface="Arial"/>
                <a:ea typeface="+mn-ea"/>
                <a:cs typeface="+mn-cs"/>
                <a:sym typeface="+mn-lt"/>
              </a:rPr>
              <a:t>Metrics are deemed as</a:t>
            </a:r>
            <a:r>
              <a:rPr kumimoji="0" lang="en-US" sz="1200" b="0" i="0" u="none" strike="noStrike" kern="0" cap="none" spc="0" normalizeH="0" noProof="0" dirty="0" smtClean="0">
                <a:ln>
                  <a:noFill/>
                </a:ln>
                <a:solidFill>
                  <a:srgbClr val="000000"/>
                </a:solidFill>
                <a:effectLst/>
                <a:uLnTx/>
                <a:uFillTx/>
                <a:latin typeface="Arial"/>
                <a:ea typeface="+mn-ea"/>
                <a:cs typeface="+mn-cs"/>
                <a:sym typeface="+mn-lt"/>
              </a:rPr>
              <a:t> </a:t>
            </a:r>
            <a:r>
              <a:rPr kumimoji="0" lang="en-US" sz="1200" b="0" i="0" u="none" strike="noStrike" kern="0" cap="none" spc="0" normalizeH="0" noProof="0" dirty="0" smtClean="0">
                <a:ln>
                  <a:noFill/>
                </a:ln>
                <a:solidFill>
                  <a:srgbClr val="000000"/>
                </a:solidFill>
                <a:effectLst/>
                <a:uLnTx/>
                <a:uFillTx/>
                <a:latin typeface="Arial"/>
                <a:ea typeface="+mn-ea"/>
                <a:cs typeface="+mn-cs"/>
                <a:sym typeface="+mn-lt"/>
              </a:rPr>
              <a:t>‘</a:t>
            </a:r>
            <a:r>
              <a:rPr lang="en-US" sz="1200" dirty="0" smtClean="0">
                <a:solidFill>
                  <a:srgbClr val="000000"/>
                </a:solidFill>
                <a:latin typeface="Arial" charset="0"/>
                <a:ea typeface="Arial Unicode MS" pitchFamily="34" charset="-128"/>
                <a:cs typeface="Arial" charset="0"/>
              </a:rPr>
              <a:t>Additional</a:t>
            </a:r>
            <a:r>
              <a:rPr kumimoji="0" lang="en-US" sz="1200" b="0" i="0" u="none" strike="noStrike" kern="0" cap="none" spc="0" normalizeH="0" noProof="0" dirty="0" smtClean="0">
                <a:ln>
                  <a:noFill/>
                </a:ln>
                <a:solidFill>
                  <a:srgbClr val="000000"/>
                </a:solidFill>
                <a:effectLst/>
                <a:uLnTx/>
                <a:uFillTx/>
                <a:latin typeface="Arial"/>
                <a:ea typeface="+mn-ea"/>
                <a:cs typeface="+mn-cs"/>
                <a:sym typeface="+mn-lt"/>
              </a:rPr>
              <a:t>’ </a:t>
            </a:r>
            <a:r>
              <a:rPr kumimoji="0" lang="en-US" sz="1200" b="0" i="0" u="none" strike="noStrike" kern="0" cap="none" spc="0" normalizeH="0" noProof="0" dirty="0" smtClean="0">
                <a:ln>
                  <a:noFill/>
                </a:ln>
                <a:solidFill>
                  <a:srgbClr val="000000"/>
                </a:solidFill>
                <a:effectLst/>
                <a:uLnTx/>
                <a:uFillTx/>
                <a:latin typeface="Arial"/>
                <a:ea typeface="+mn-ea"/>
                <a:cs typeface="+mn-cs"/>
                <a:sym typeface="+mn-lt"/>
              </a:rPr>
              <a:t>for tracking only for various reasons including: </a:t>
            </a:r>
          </a:p>
          <a:p>
            <a:pPr marL="476250" lvl="2" indent="-285750" defTabSz="881063">
              <a:lnSpc>
                <a:spcPct val="100000"/>
              </a:lnSpc>
              <a:spcBef>
                <a:spcPct val="30000"/>
              </a:spcBef>
              <a:spcAft>
                <a:spcPct val="0"/>
              </a:spcAft>
              <a:buFont typeface="Arial"/>
              <a:buChar char="–"/>
              <a:defRPr/>
            </a:pPr>
            <a:r>
              <a:rPr lang="en-US" sz="1200" dirty="0" smtClean="0">
                <a:solidFill>
                  <a:srgbClr val="000000"/>
                </a:solidFill>
                <a:latin typeface="Arial" charset="0"/>
                <a:ea typeface="Arial Unicode MS" pitchFamily="34" charset="-128"/>
                <a:cs typeface="Arial" charset="0"/>
              </a:rPr>
              <a:t>Designated by Group as </a:t>
            </a:r>
            <a:r>
              <a:rPr lang="en-US" sz="1200" dirty="0" smtClean="0">
                <a:solidFill>
                  <a:srgbClr val="000000"/>
                </a:solidFill>
                <a:latin typeface="Arial" charset="0"/>
                <a:ea typeface="Arial Unicode MS" pitchFamily="34" charset="-128"/>
                <a:cs typeface="Arial" charset="0"/>
              </a:rPr>
              <a:t>‘Additional’ </a:t>
            </a:r>
            <a:endParaRPr lang="en-US" sz="1200" dirty="0" smtClean="0">
              <a:solidFill>
                <a:srgbClr val="000000"/>
              </a:solidFill>
              <a:latin typeface="Arial" charset="0"/>
              <a:ea typeface="Arial Unicode MS" pitchFamily="34" charset="-128"/>
              <a:cs typeface="Arial" charset="0"/>
            </a:endParaRPr>
          </a:p>
          <a:p>
            <a:pPr marL="476250" lvl="2" indent="-285750" defTabSz="881063">
              <a:lnSpc>
                <a:spcPct val="100000"/>
              </a:lnSpc>
              <a:spcBef>
                <a:spcPct val="30000"/>
              </a:spcBef>
              <a:spcAft>
                <a:spcPct val="0"/>
              </a:spcAft>
              <a:buFont typeface="Arial"/>
              <a:buChar char="–"/>
              <a:defRPr/>
            </a:pPr>
            <a:r>
              <a:rPr lang="en-US" sz="1200" dirty="0">
                <a:latin typeface="Arial" panose="020B0604020202020204" pitchFamily="34" charset="0"/>
                <a:cs typeface="Arial" panose="020B0604020202020204" pitchFamily="34" charset="0"/>
              </a:rPr>
              <a:t>Not material enough to merit inclusion</a:t>
            </a:r>
          </a:p>
          <a:p>
            <a:pPr marL="476250" lvl="2" indent="-285750" defTabSz="881063">
              <a:lnSpc>
                <a:spcPct val="100000"/>
              </a:lnSpc>
              <a:spcBef>
                <a:spcPct val="30000"/>
              </a:spcBef>
              <a:spcAft>
                <a:spcPct val="0"/>
              </a:spcAft>
              <a:buFont typeface="Arial"/>
              <a:buChar char="–"/>
              <a:defRPr/>
            </a:pPr>
            <a:r>
              <a:rPr lang="en-US" sz="1200" dirty="0">
                <a:latin typeface="Arial" panose="020B0604020202020204" pitchFamily="34" charset="0"/>
                <a:cs typeface="Arial" panose="020B0604020202020204" pitchFamily="34" charset="0"/>
              </a:rPr>
              <a:t>Calibration not </a:t>
            </a:r>
            <a:r>
              <a:rPr lang="en-US" sz="1200" dirty="0" smtClean="0">
                <a:latin typeface="Arial" panose="020B0604020202020204" pitchFamily="34" charset="0"/>
                <a:cs typeface="Arial" panose="020B0604020202020204" pitchFamily="34" charset="0"/>
              </a:rPr>
              <a:t>yet linked </a:t>
            </a:r>
            <a:r>
              <a:rPr lang="en-US" sz="1200" dirty="0">
                <a:latin typeface="Arial" panose="020B0604020202020204" pitchFamily="34" charset="0"/>
                <a:cs typeface="Arial" panose="020B0604020202020204" pitchFamily="34" charset="0"/>
              </a:rPr>
              <a:t>to CCAR and </a:t>
            </a:r>
            <a:r>
              <a:rPr lang="en-US" sz="1200" dirty="0" smtClean="0">
                <a:latin typeface="Arial" panose="020B0604020202020204" pitchFamily="34" charset="0"/>
                <a:cs typeface="Arial" panose="020B0604020202020204" pitchFamily="34" charset="0"/>
              </a:rPr>
              <a:t>other linked RAS metrics due to data constraints</a:t>
            </a:r>
            <a:endParaRPr lang="en-US" sz="1200" dirty="0">
              <a:latin typeface="Arial" panose="020B0604020202020204" pitchFamily="34" charset="0"/>
              <a:cs typeface="Arial" panose="020B0604020202020204" pitchFamily="34" charset="0"/>
            </a:endParaRPr>
          </a:p>
          <a:p>
            <a:pPr marL="476250" lvl="2" indent="-285750" defTabSz="881063">
              <a:lnSpc>
                <a:spcPct val="100000"/>
              </a:lnSpc>
              <a:spcBef>
                <a:spcPct val="30000"/>
              </a:spcBef>
              <a:spcAft>
                <a:spcPct val="0"/>
              </a:spcAft>
              <a:buFont typeface="Arial"/>
              <a:buChar char="–"/>
              <a:defRPr/>
            </a:pPr>
            <a:r>
              <a:rPr lang="en-US" sz="1200" dirty="0" smtClean="0">
                <a:solidFill>
                  <a:srgbClr val="000000"/>
                </a:solidFill>
                <a:latin typeface="Arial" charset="0"/>
                <a:ea typeface="Arial Unicode MS" pitchFamily="34" charset="-128"/>
                <a:cs typeface="Arial" charset="0"/>
              </a:rPr>
              <a:t>Insufficient understanding of metric behavior and corresponding appropriate limits</a:t>
            </a:r>
            <a:endParaRPr lang="en-US" sz="1200" dirty="0">
              <a:solidFill>
                <a:srgbClr val="000000"/>
              </a:solidFill>
              <a:latin typeface="Arial" charset="0"/>
              <a:ea typeface="Arial Unicode MS" pitchFamily="34" charset="-128"/>
              <a:cs typeface="Arial" charset="0"/>
            </a:endParaRPr>
          </a:p>
          <a:p>
            <a:pPr marL="476250" lvl="2" indent="-285750" defTabSz="881063">
              <a:lnSpc>
                <a:spcPct val="100000"/>
              </a:lnSpc>
              <a:spcBef>
                <a:spcPct val="30000"/>
              </a:spcBef>
              <a:spcAft>
                <a:spcPct val="0"/>
              </a:spcAft>
              <a:buFont typeface="Arial"/>
              <a:buChar char="–"/>
              <a:defRPr/>
            </a:pPr>
            <a:r>
              <a:rPr lang="en-US" sz="1200" dirty="0" smtClean="0">
                <a:solidFill>
                  <a:srgbClr val="000000"/>
                </a:solidFill>
                <a:latin typeface="Arial" charset="0"/>
                <a:ea typeface="Arial Unicode MS" pitchFamily="34" charset="-128"/>
                <a:cs typeface="Arial" charset="0"/>
              </a:rPr>
              <a:t>Limited data availability and concerns about data quality</a:t>
            </a:r>
          </a:p>
          <a:p>
            <a:pPr marL="476250" lvl="2" indent="-285750" defTabSz="881063">
              <a:lnSpc>
                <a:spcPct val="100000"/>
              </a:lnSpc>
              <a:spcBef>
                <a:spcPct val="30000"/>
              </a:spcBef>
              <a:spcAft>
                <a:spcPct val="0"/>
              </a:spcAft>
              <a:buFont typeface="Arial"/>
              <a:buChar char="–"/>
              <a:defRPr/>
            </a:pPr>
            <a:endParaRPr kumimoji="0" lang="en-US" sz="1200" b="0" i="0" u="none" strike="noStrike" kern="0" cap="none" spc="0" normalizeH="0" noProof="0" dirty="0" smtClean="0">
              <a:ln>
                <a:noFill/>
              </a:ln>
              <a:solidFill>
                <a:srgbClr val="000000"/>
              </a:solidFill>
              <a:effectLst/>
              <a:uLnTx/>
              <a:uFillTx/>
              <a:latin typeface="Arial"/>
              <a:ea typeface="+mn-ea"/>
              <a:cs typeface="+mn-cs"/>
              <a:sym typeface="+mn-lt"/>
            </a:endParaRPr>
          </a:p>
          <a:p>
            <a:pPr marL="180000" lvl="1" indent="0">
              <a:lnSpc>
                <a:spcPct val="100000"/>
              </a:lnSpc>
              <a:spcBef>
                <a:spcPts val="600"/>
              </a:spcBef>
              <a:buNone/>
              <a:defRPr/>
            </a:pPr>
            <a:endParaRPr kumimoji="0" lang="en-US" sz="1200" b="0" i="0" u="none" strike="noStrike" kern="0" cap="none" spc="0" normalizeH="0" noProof="0" dirty="0" smtClean="0">
              <a:ln>
                <a:noFill/>
              </a:ln>
              <a:solidFill>
                <a:srgbClr val="000000"/>
              </a:solidFill>
              <a:effectLst/>
              <a:uLnTx/>
              <a:uFillTx/>
              <a:latin typeface="Arial"/>
              <a:ea typeface="+mn-ea"/>
              <a:cs typeface="+mn-cs"/>
              <a:sym typeface="+mn-lt"/>
            </a:endParaRPr>
          </a:p>
        </p:txBody>
      </p:sp>
      <p:sp>
        <p:nvSpPr>
          <p:cNvPr id="11" name="Text Box 75"/>
          <p:cNvSpPr txBox="1">
            <a:spLocks noChangeArrowheads="1"/>
          </p:cNvSpPr>
          <p:nvPr/>
        </p:nvSpPr>
        <p:spPr bwMode="gray">
          <a:xfrm>
            <a:off x="366713" y="74355"/>
            <a:ext cx="1210268" cy="184666"/>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none" lIns="0" tIns="0" rIns="0" bIns="0">
            <a:spAutoFit/>
          </a:bodyPr>
          <a:lstStyle/>
          <a:p>
            <a:pPr algn="l">
              <a:lnSpc>
                <a:spcPct val="100000"/>
              </a:lnSpc>
            </a:pPr>
            <a:r>
              <a:rPr lang="en-US" sz="1200" dirty="0" smtClean="0">
                <a:solidFill>
                  <a:schemeClr val="accent6"/>
                </a:solidFill>
              </a:rPr>
              <a:t>Additional </a:t>
            </a:r>
            <a:r>
              <a:rPr lang="en-US" sz="1200" dirty="0" smtClean="0">
                <a:solidFill>
                  <a:schemeClr val="accent6"/>
                </a:solidFill>
              </a:rPr>
              <a:t>metrics</a:t>
            </a:r>
            <a:endParaRPr lang="en-US" sz="1200" dirty="0">
              <a:solidFill>
                <a:schemeClr val="accent6"/>
              </a:solidFill>
            </a:endParaRPr>
          </a:p>
        </p:txBody>
      </p:sp>
    </p:spTree>
    <p:extLst>
      <p:ext uri="{BB962C8B-B14F-4D97-AF65-F5344CB8AC3E}">
        <p14:creationId xmlns:p14="http://schemas.microsoft.com/office/powerpoint/2010/main" val="1273529885"/>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1"/>
          </p:nvPr>
        </p:nvSpPr>
        <p:spPr/>
        <p:txBody>
          <a:bodyPr/>
          <a:lstStyle/>
          <a:p>
            <a:r>
              <a:rPr lang="en-US" dirty="0" smtClean="0"/>
              <a:t>Additional </a:t>
            </a:r>
            <a:r>
              <a:rPr lang="en-US" dirty="0" smtClean="0"/>
              <a:t>metrics </a:t>
            </a:r>
            <a:r>
              <a:rPr lang="en-US" dirty="0"/>
              <a:t>required by Group </a:t>
            </a:r>
            <a:endParaRPr lang="en-GB" dirty="0"/>
          </a:p>
        </p:txBody>
      </p:sp>
      <p:graphicFrame>
        <p:nvGraphicFramePr>
          <p:cNvPr id="4" name="Table 3"/>
          <p:cNvGraphicFramePr>
            <a:graphicFrameLocks noGrp="1"/>
          </p:cNvGraphicFramePr>
          <p:nvPr>
            <p:extLst>
              <p:ext uri="{D42A27DB-BD31-4B8C-83A1-F6EECF244321}">
                <p14:modId xmlns:p14="http://schemas.microsoft.com/office/powerpoint/2010/main" val="3886782927"/>
              </p:ext>
            </p:extLst>
          </p:nvPr>
        </p:nvGraphicFramePr>
        <p:xfrm>
          <a:off x="365760" y="1463040"/>
          <a:ext cx="8891847" cy="4724400"/>
        </p:xfrm>
        <a:graphic>
          <a:graphicData uri="http://schemas.openxmlformats.org/drawingml/2006/table">
            <a:tbl>
              <a:tblPr firstRow="1" bandRow="1"/>
              <a:tblGrid>
                <a:gridCol w="1487562"/>
                <a:gridCol w="2664958"/>
                <a:gridCol w="1111238"/>
                <a:gridCol w="1029355"/>
                <a:gridCol w="1299367"/>
                <a:gridCol w="1299367"/>
              </a:tblGrid>
              <a:tr h="326349">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nSpc>
                          <a:spcPct val="100000"/>
                        </a:lnSpc>
                        <a:spcBef>
                          <a:spcPts val="200"/>
                        </a:spcBef>
                        <a:spcAft>
                          <a:spcPts val="200"/>
                        </a:spcAft>
                      </a:pPr>
                      <a:r>
                        <a:rPr lang="en-US" sz="1100" b="1" dirty="0" smtClean="0">
                          <a:solidFill>
                            <a:srgbClr val="FF0000"/>
                          </a:solidFill>
                          <a:latin typeface="Arial" panose="020B0604020202020204" pitchFamily="34" charset="0"/>
                          <a:cs typeface="Arial" panose="020B0604020202020204" pitchFamily="34" charset="0"/>
                        </a:rPr>
                        <a:t>Risk type</a:t>
                      </a:r>
                      <a:endParaRPr lang="en-US" sz="1100" b="1" dirty="0">
                        <a:solidFill>
                          <a:srgbClr val="FF0000"/>
                        </a:solidFill>
                        <a:latin typeface="Arial" panose="020B0604020202020204" pitchFamily="34" charset="0"/>
                        <a:cs typeface="Arial" panose="020B0604020202020204" pitchFamily="34" charset="0"/>
                      </a:endParaRPr>
                    </a:p>
                  </a:txBody>
                  <a:tcPr marL="0" marR="48014" anchor="b">
                    <a:lnL w="19050" cap="flat" cmpd="sng" algn="ctr">
                      <a:noFill/>
                      <a:prstDash val="solid"/>
                      <a:round/>
                      <a:headEnd type="none" w="med" len="med"/>
                      <a:tailEnd type="none" w="med" len="med"/>
                    </a:lnL>
                    <a:lnR>
                      <a:noFill/>
                    </a:lnR>
                    <a:lnT w="19050" cap="flat" cmpd="sng" algn="ctr">
                      <a:no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100000"/>
                        </a:lnSpc>
                        <a:spcBef>
                          <a:spcPts val="200"/>
                        </a:spcBef>
                        <a:spcAft>
                          <a:spcPts val="200"/>
                        </a:spcAft>
                      </a:pPr>
                      <a:r>
                        <a:rPr lang="en-US" sz="1100" b="1" dirty="0" smtClean="0">
                          <a:solidFill>
                            <a:srgbClr val="FF0000"/>
                          </a:solidFill>
                          <a:latin typeface="Arial" panose="020B0604020202020204" pitchFamily="34" charset="0"/>
                          <a:cs typeface="Arial" panose="020B0604020202020204" pitchFamily="34" charset="0"/>
                        </a:rPr>
                        <a:t>Metric</a:t>
                      </a:r>
                      <a:endParaRPr lang="en-US" sz="1100" b="1" dirty="0">
                        <a:solidFill>
                          <a:srgbClr val="FF0000"/>
                        </a:solidFill>
                        <a:latin typeface="Arial" panose="020B0604020202020204" pitchFamily="34" charset="0"/>
                        <a:cs typeface="Arial" panose="020B0604020202020204" pitchFamily="34" charset="0"/>
                      </a:endParaRPr>
                    </a:p>
                  </a:txBody>
                  <a:tcPr marL="48014" marR="48014" anchor="b">
                    <a:lnL>
                      <a:noFill/>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100" b="1" dirty="0" smtClean="0">
                          <a:solidFill>
                            <a:srgbClr val="FF0000"/>
                          </a:solidFill>
                          <a:latin typeface="Arial" panose="020B0604020202020204" pitchFamily="34" charset="0"/>
                          <a:cs typeface="Arial" panose="020B0604020202020204" pitchFamily="34" charset="0"/>
                        </a:rPr>
                        <a:t>Frequency</a:t>
                      </a:r>
                      <a:endParaRPr lang="en-US" sz="1100" b="1" dirty="0">
                        <a:solidFill>
                          <a:srgbClr val="FF0000"/>
                        </a:solidFill>
                        <a:latin typeface="Arial" panose="020B0604020202020204" pitchFamily="34" charset="0"/>
                        <a:cs typeface="Arial" panose="020B0604020202020204" pitchFamily="34" charset="0"/>
                      </a:endParaRPr>
                    </a:p>
                  </a:txBody>
                  <a:tcPr marL="48014" marR="48014" anchor="b">
                    <a:lnL>
                      <a:noFill/>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100" b="1" dirty="0" smtClean="0">
                          <a:solidFill>
                            <a:srgbClr val="FF0000"/>
                          </a:solidFill>
                          <a:latin typeface="Arial" panose="020B0604020202020204" pitchFamily="34" charset="0"/>
                          <a:cs typeface="Arial" panose="020B0604020202020204" pitchFamily="34" charset="0"/>
                        </a:rPr>
                        <a:t>Portfolio</a:t>
                      </a:r>
                      <a:endParaRPr lang="en-US" sz="1100" b="1" dirty="0">
                        <a:solidFill>
                          <a:srgbClr val="FF0000"/>
                        </a:solidFill>
                        <a:latin typeface="Arial" panose="020B0604020202020204" pitchFamily="34" charset="0"/>
                        <a:cs typeface="Arial" panose="020B0604020202020204" pitchFamily="34" charset="0"/>
                      </a:endParaRPr>
                    </a:p>
                  </a:txBody>
                  <a:tcPr marL="48014" marR="48014" anchor="b">
                    <a:lnL>
                      <a:noFill/>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457200" rtl="0" eaLnBrk="1" latinLnBrk="0" hangingPunct="1">
                        <a:lnSpc>
                          <a:spcPct val="100000"/>
                        </a:lnSpc>
                        <a:spcBef>
                          <a:spcPts val="200"/>
                        </a:spcBef>
                        <a:spcAft>
                          <a:spcPts val="200"/>
                        </a:spcAft>
                      </a:pPr>
                      <a:r>
                        <a:rPr lang="en-US" sz="1100" b="1" kern="1200" dirty="0" smtClean="0">
                          <a:solidFill>
                            <a:schemeClr val="tx1"/>
                          </a:solidFill>
                          <a:latin typeface="Arial" panose="020B0604020202020204" pitchFamily="34" charset="0"/>
                          <a:ea typeface="ＭＳ Ｐゴシック"/>
                          <a:cs typeface="Arial" panose="020B0604020202020204" pitchFamily="34" charset="0"/>
                        </a:rPr>
                        <a:t>Mar 16</a:t>
                      </a:r>
                      <a:endParaRPr lang="en-US" sz="1100" b="1" kern="1200" dirty="0">
                        <a:solidFill>
                          <a:schemeClr val="tx1"/>
                        </a:solidFill>
                        <a:latin typeface="Arial" panose="020B0604020202020204" pitchFamily="34" charset="0"/>
                        <a:ea typeface="ＭＳ Ｐゴシック"/>
                        <a:cs typeface="Arial" panose="020B0604020202020204" pitchFamily="34" charset="0"/>
                      </a:endParaRPr>
                    </a:p>
                  </a:txBody>
                  <a:tcPr marL="48014" marR="48014" anchor="b">
                    <a:lnL w="12700" cap="flat" cmpd="sng" algn="ctr">
                      <a:noFill/>
                      <a:prstDash val="solid"/>
                      <a:round/>
                      <a:headEnd type="none" w="med" len="med"/>
                      <a:tailEnd type="none" w="med" len="med"/>
                    </a:lnL>
                    <a:lnR w="12700" cmpd="sng">
                      <a:noFill/>
                      <a:prstDash val="solid"/>
                    </a:lnR>
                    <a:lnT w="19050" cap="flat" cmpd="sng" algn="ctr">
                      <a:no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algn="ctr" defTabSz="457200" rtl="0" eaLnBrk="1" latinLnBrk="0" hangingPunct="1">
                        <a:lnSpc>
                          <a:spcPct val="100000"/>
                        </a:lnSpc>
                        <a:spcBef>
                          <a:spcPts val="200"/>
                        </a:spcBef>
                        <a:spcAft>
                          <a:spcPts val="200"/>
                        </a:spcAft>
                      </a:pPr>
                      <a:r>
                        <a:rPr lang="en-US" sz="1100" b="1" kern="1200" dirty="0" smtClean="0">
                          <a:solidFill>
                            <a:schemeClr val="tx1"/>
                          </a:solidFill>
                          <a:latin typeface="Arial" panose="020B0604020202020204" pitchFamily="34" charset="0"/>
                          <a:ea typeface="ＭＳ Ｐゴシック"/>
                          <a:cs typeface="Arial" panose="020B0604020202020204" pitchFamily="34" charset="0"/>
                        </a:rPr>
                        <a:t>Additional </a:t>
                      </a:r>
                      <a:r>
                        <a:rPr lang="en-US" sz="1100" b="1" kern="1200" dirty="0" smtClean="0">
                          <a:solidFill>
                            <a:schemeClr val="tx1"/>
                          </a:solidFill>
                          <a:latin typeface="Arial" panose="020B0604020202020204" pitchFamily="34" charset="0"/>
                          <a:ea typeface="ＭＳ Ｐゴシック"/>
                          <a:cs typeface="Arial" panose="020B0604020202020204" pitchFamily="34" charset="0"/>
                        </a:rPr>
                        <a:t>metric threshold</a:t>
                      </a:r>
                      <a:endParaRPr lang="en-US" sz="1100" b="1" kern="1200" dirty="0">
                        <a:solidFill>
                          <a:schemeClr val="tx1"/>
                        </a:solidFill>
                        <a:latin typeface="Arial" panose="020B0604020202020204" pitchFamily="34" charset="0"/>
                        <a:ea typeface="ＭＳ Ｐゴシック"/>
                        <a:cs typeface="Arial" panose="020B0604020202020204" pitchFamily="34" charset="0"/>
                      </a:endParaRPr>
                    </a:p>
                  </a:txBody>
                  <a:tcPr marL="48014" marR="48014" anchor="b">
                    <a:lnL w="12700" cap="flat" cmpd="sng" algn="ctr">
                      <a:noFill/>
                      <a:prstDash val="solid"/>
                      <a:round/>
                      <a:headEnd type="none" w="med" len="med"/>
                      <a:tailEnd type="none" w="med" len="med"/>
                    </a:lnL>
                    <a:lnR w="12700" cmpd="sng">
                      <a:noFill/>
                      <a:prstDash val="solid"/>
                    </a:lnR>
                    <a:lnT w="19050" cap="flat" cmpd="sng" algn="ctr">
                      <a:no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r>
              <a:tr h="0">
                <a:tc rowSpan="9">
                  <a:txBody>
                    <a:bodyPr/>
                    <a:lstStyle/>
                    <a:p>
                      <a:pPr marL="0" marR="0" indent="0" algn="l" defTabSz="457200" rtl="0" eaLnBrk="1" fontAlgn="auto" latinLnBrk="0" hangingPunct="1">
                        <a:lnSpc>
                          <a:spcPct val="100000"/>
                        </a:lnSpc>
                        <a:spcBef>
                          <a:spcPts val="200"/>
                        </a:spcBef>
                        <a:spcAft>
                          <a:spcPts val="200"/>
                        </a:spcAft>
                        <a:buClrTx/>
                        <a:buSzTx/>
                        <a:buFontTx/>
                        <a:buNone/>
                        <a:tabLst/>
                        <a:defRPr/>
                      </a:pPr>
                      <a:r>
                        <a:rPr lang="en-US" sz="1100" b="1" dirty="0" smtClean="0">
                          <a:solidFill>
                            <a:schemeClr val="tx1"/>
                          </a:solidFill>
                          <a:latin typeface="Arial" panose="020B0604020202020204" pitchFamily="34" charset="0"/>
                          <a:cs typeface="Arial" panose="020B0604020202020204" pitchFamily="34" charset="0"/>
                        </a:rPr>
                        <a:t>Operational risk</a:t>
                      </a:r>
                    </a:p>
                  </a:txBody>
                  <a:tcPr marL="0" marR="48014">
                    <a:lnL w="19050" cap="flat" cmpd="sng" algn="ctr">
                      <a:noFill/>
                      <a:prstDash val="solid"/>
                      <a:round/>
                      <a:headEnd type="none" w="med" len="med"/>
                      <a:tailEnd type="none" w="med" len="med"/>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100000"/>
                        </a:lnSpc>
                        <a:spcBef>
                          <a:spcPts val="200"/>
                        </a:spcBef>
                        <a:spcAft>
                          <a:spcPts val="200"/>
                        </a:spcAft>
                      </a:pPr>
                      <a:r>
                        <a:rPr lang="en-US" sz="1100" b="0" i="0" dirty="0" smtClean="0">
                          <a:solidFill>
                            <a:schemeClr val="tx1"/>
                          </a:solidFill>
                          <a:latin typeface="Arial" panose="020B0604020202020204" pitchFamily="34" charset="0"/>
                          <a:cs typeface="Arial" panose="020B0604020202020204" pitchFamily="34" charset="0"/>
                        </a:rPr>
                        <a:t>Relevant OR Events R1 (number)</a:t>
                      </a:r>
                      <a:endParaRPr lang="en-US" sz="1100" b="0" i="0" dirty="0">
                        <a:solidFill>
                          <a:schemeClr val="tx1"/>
                        </a:solidFill>
                        <a:latin typeface="Arial" panose="020B0604020202020204" pitchFamily="34" charset="0"/>
                        <a:cs typeface="Arial" panose="020B0604020202020204" pitchFamily="34" charset="0"/>
                      </a:endParaRPr>
                    </a:p>
                  </a:txBody>
                  <a:tcPr marL="48014" marR="48014">
                    <a:lnL>
                      <a:noFill/>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100" b="0" dirty="0" smtClean="0">
                          <a:solidFill>
                            <a:schemeClr val="tx1"/>
                          </a:solidFill>
                          <a:latin typeface="Arial" panose="020B0604020202020204" pitchFamily="34" charset="0"/>
                          <a:cs typeface="Arial" panose="020B0604020202020204" pitchFamily="34" charset="0"/>
                        </a:rPr>
                        <a:t>Quarterly</a:t>
                      </a:r>
                      <a:endParaRPr lang="en-US" sz="1100" b="0" dirty="0">
                        <a:solidFill>
                          <a:schemeClr val="tx1"/>
                        </a:solidFill>
                        <a:latin typeface="Arial" panose="020B0604020202020204" pitchFamily="34" charset="0"/>
                        <a:cs typeface="Arial" panose="020B0604020202020204" pitchFamily="34" charset="0"/>
                      </a:endParaRPr>
                    </a:p>
                  </a:txBody>
                  <a:tcPr marL="48014" marR="48014">
                    <a:lnL>
                      <a:noFill/>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100" b="0" dirty="0" smtClean="0">
                          <a:solidFill>
                            <a:schemeClr val="tx1"/>
                          </a:solidFill>
                          <a:latin typeface="Arial" panose="020B0604020202020204" pitchFamily="34" charset="0"/>
                          <a:cs typeface="Arial" panose="020B0604020202020204" pitchFamily="34" charset="0"/>
                        </a:rPr>
                        <a:t>SBNA</a:t>
                      </a:r>
                      <a:endParaRPr lang="en-US" sz="1100" b="0" dirty="0">
                        <a:solidFill>
                          <a:schemeClr val="tx1"/>
                        </a:solidFill>
                        <a:latin typeface="Arial" panose="020B0604020202020204" pitchFamily="34" charset="0"/>
                        <a:cs typeface="Arial" panose="020B0604020202020204" pitchFamily="34" charset="0"/>
                      </a:endParaRPr>
                    </a:p>
                  </a:txBody>
                  <a:tcPr marL="48014" marR="48014">
                    <a:lnL>
                      <a:noFill/>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100" b="0" dirty="0" smtClean="0">
                          <a:solidFill>
                            <a:schemeClr val="tx1"/>
                          </a:solidFill>
                          <a:latin typeface="Arial" panose="020B0604020202020204" pitchFamily="34" charset="0"/>
                          <a:cs typeface="Arial" panose="020B0604020202020204" pitchFamily="34" charset="0"/>
                        </a:rPr>
                        <a:t>TBD</a:t>
                      </a:r>
                    </a:p>
                  </a:txBody>
                  <a:tcPr marL="48014" marR="48014">
                    <a:lnL w="12700" cap="flat" cmpd="sng" algn="ctr">
                      <a:noFill/>
                      <a:prstDash val="solid"/>
                      <a:round/>
                      <a:headEnd type="none" w="med" len="med"/>
                      <a:tailEnd type="none" w="med" len="med"/>
                    </a:lnL>
                    <a:lnR>
                      <a:noFill/>
                    </a:lnR>
                    <a:lnT w="12700" cap="flat" cmpd="sng" algn="ctr">
                      <a:solidFill>
                        <a:schemeClr val="accent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a:lnSpc>
                          <a:spcPct val="100000"/>
                        </a:lnSpc>
                        <a:spcBef>
                          <a:spcPts val="200"/>
                        </a:spcBef>
                        <a:spcAft>
                          <a:spcPts val="200"/>
                        </a:spcAft>
                      </a:pPr>
                      <a:r>
                        <a:rPr lang="en-US" sz="1100" b="0" strike="noStrike" baseline="0" dirty="0" smtClean="0">
                          <a:solidFill>
                            <a:schemeClr val="tx1"/>
                          </a:solidFill>
                          <a:latin typeface="Arial" panose="020B0604020202020204" pitchFamily="34" charset="0"/>
                          <a:cs typeface="Arial" panose="020B0604020202020204" pitchFamily="34" charset="0"/>
                        </a:rPr>
                        <a:t>TBD</a:t>
                      </a:r>
                    </a:p>
                  </a:txBody>
                  <a:tcPr marL="48014" marR="48014">
                    <a:lnL w="12700" cap="flat" cmpd="sng" algn="ctr">
                      <a:noFill/>
                      <a:prstDash val="solid"/>
                      <a:round/>
                      <a:headEnd type="none" w="med" len="med"/>
                      <a:tailEnd type="none" w="med" len="med"/>
                    </a:lnL>
                    <a:lnR>
                      <a:noFill/>
                    </a:lnR>
                    <a:lnT w="12700" cap="flat" cmpd="sng" algn="ctr">
                      <a:solidFill>
                        <a:schemeClr val="accent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r h="198141">
                <a:tc vMerge="1">
                  <a:txBody>
                    <a:bodyPr/>
                    <a:lstStyle/>
                    <a:p>
                      <a:endParaRPr lang="en-GB"/>
                    </a:p>
                  </a:txBody>
                  <a:tcPr/>
                </a:tc>
                <a:tc>
                  <a:txBody>
                    <a:bodyPr/>
                    <a:lstStyle/>
                    <a:p>
                      <a:pPr>
                        <a:lnSpc>
                          <a:spcPct val="100000"/>
                        </a:lnSpc>
                        <a:spcBef>
                          <a:spcPts val="200"/>
                        </a:spcBef>
                        <a:spcAft>
                          <a:spcPts val="200"/>
                        </a:spcAft>
                      </a:pPr>
                      <a:r>
                        <a:rPr lang="en-US" sz="1100" b="0" i="0" baseline="0" dirty="0" smtClean="0">
                          <a:solidFill>
                            <a:schemeClr val="tx1"/>
                          </a:solidFill>
                          <a:latin typeface="Arial" panose="020B0604020202020204" pitchFamily="34" charset="0"/>
                          <a:cs typeface="Arial" panose="020B0604020202020204" pitchFamily="34" charset="0"/>
                        </a:rPr>
                        <a:t>Credit Card $ Fraud Ratio</a:t>
                      </a:r>
                      <a:endParaRPr lang="en-US" sz="1100" b="0" i="0" dirty="0">
                        <a:solidFill>
                          <a:schemeClr val="tx1"/>
                        </a:solidFill>
                        <a:latin typeface="Arial" panose="020B0604020202020204" pitchFamily="34" charset="0"/>
                        <a:cs typeface="Arial" panose="020B0604020202020204" pitchFamily="34" charset="0"/>
                      </a:endParaRPr>
                    </a:p>
                  </a:txBody>
                  <a:tcPr marL="48014" marR="48014">
                    <a:lnL>
                      <a:noFill/>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100" b="0" dirty="0" smtClean="0">
                          <a:solidFill>
                            <a:schemeClr val="tx1"/>
                          </a:solidFill>
                          <a:latin typeface="Arial" panose="020B0604020202020204" pitchFamily="34" charset="0"/>
                          <a:cs typeface="Arial" panose="020B0604020202020204" pitchFamily="34" charset="0"/>
                        </a:rPr>
                        <a:t>Quarterly</a:t>
                      </a:r>
                      <a:endParaRPr lang="en-US" sz="1100" b="0" dirty="0">
                        <a:solidFill>
                          <a:schemeClr val="tx1"/>
                        </a:solidFill>
                        <a:latin typeface="Arial" panose="020B0604020202020204" pitchFamily="34" charset="0"/>
                        <a:cs typeface="Arial" panose="020B0604020202020204" pitchFamily="34" charset="0"/>
                      </a:endParaRPr>
                    </a:p>
                  </a:txBody>
                  <a:tcPr marL="48014" marR="48014">
                    <a:lnL>
                      <a:noFill/>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100" b="0" dirty="0" smtClean="0">
                          <a:solidFill>
                            <a:schemeClr val="tx1"/>
                          </a:solidFill>
                          <a:latin typeface="Arial" panose="020B0604020202020204" pitchFamily="34" charset="0"/>
                          <a:cs typeface="Arial" panose="020B0604020202020204" pitchFamily="34" charset="0"/>
                        </a:rPr>
                        <a:t>SBNA</a:t>
                      </a:r>
                      <a:endParaRPr lang="en-US" sz="1100" b="0" dirty="0">
                        <a:solidFill>
                          <a:schemeClr val="tx1"/>
                        </a:solidFill>
                        <a:latin typeface="Arial" panose="020B0604020202020204" pitchFamily="34" charset="0"/>
                        <a:cs typeface="Arial" panose="020B0604020202020204" pitchFamily="34" charset="0"/>
                      </a:endParaRPr>
                    </a:p>
                  </a:txBody>
                  <a:tcPr marL="48014" marR="48014">
                    <a:lnL>
                      <a:noFill/>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100" b="0" dirty="0" smtClean="0">
                          <a:solidFill>
                            <a:schemeClr val="tx1"/>
                          </a:solidFill>
                          <a:latin typeface="Arial" panose="020B0604020202020204" pitchFamily="34" charset="0"/>
                          <a:cs typeface="Arial" panose="020B0604020202020204" pitchFamily="34" charset="0"/>
                        </a:rPr>
                        <a:t>0.25%</a:t>
                      </a:r>
                    </a:p>
                  </a:txBody>
                  <a:tcPr marL="48014" marR="48014">
                    <a:lnL w="12700" cap="flat" cmpd="sng" algn="ctr">
                      <a:noFill/>
                      <a:prstDash val="solid"/>
                      <a:round/>
                      <a:headEnd type="none" w="med" len="med"/>
                      <a:tailEnd type="none" w="med" len="med"/>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a:lnSpc>
                          <a:spcPct val="100000"/>
                        </a:lnSpc>
                        <a:spcBef>
                          <a:spcPts val="200"/>
                        </a:spcBef>
                        <a:spcAft>
                          <a:spcPts val="200"/>
                        </a:spcAft>
                      </a:pPr>
                      <a:r>
                        <a:rPr lang="en-US" sz="1100" b="0" strike="noStrike" baseline="0" smtClean="0">
                          <a:solidFill>
                            <a:schemeClr val="tx1"/>
                          </a:solidFill>
                          <a:latin typeface="Arial" panose="020B0604020202020204" pitchFamily="34" charset="0"/>
                          <a:cs typeface="Arial" panose="020B0604020202020204" pitchFamily="34" charset="0"/>
                        </a:rPr>
                        <a:t>TBD</a:t>
                      </a:r>
                      <a:endParaRPr lang="en-US" sz="1100" b="0" strike="noStrike" baseline="0" dirty="0" smtClean="0">
                        <a:solidFill>
                          <a:schemeClr val="tx1"/>
                        </a:solidFill>
                        <a:latin typeface="Arial" panose="020B0604020202020204" pitchFamily="34" charset="0"/>
                        <a:cs typeface="Arial" panose="020B0604020202020204" pitchFamily="34" charset="0"/>
                      </a:endParaRPr>
                    </a:p>
                  </a:txBody>
                  <a:tcPr marL="48014" marR="48014">
                    <a:lnL w="12700" cap="flat" cmpd="sng" algn="ctr">
                      <a:noFill/>
                      <a:prstDash val="solid"/>
                      <a:round/>
                      <a:headEnd type="none" w="med" len="med"/>
                      <a:tailEnd type="none" w="med" len="med"/>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r h="198141">
                <a:tc vMerge="1">
                  <a:txBody>
                    <a:bodyPr/>
                    <a:lstStyle/>
                    <a:p>
                      <a:endParaRPr lang="en-GB"/>
                    </a:p>
                  </a:txBody>
                  <a:tcPr/>
                </a:tc>
                <a:tc>
                  <a:txBody>
                    <a:bodyPr/>
                    <a:lstStyle/>
                    <a:p>
                      <a:pPr>
                        <a:lnSpc>
                          <a:spcPct val="100000"/>
                        </a:lnSpc>
                        <a:spcBef>
                          <a:spcPts val="200"/>
                        </a:spcBef>
                        <a:spcAft>
                          <a:spcPts val="200"/>
                        </a:spcAft>
                      </a:pPr>
                      <a:r>
                        <a:rPr lang="en-US" sz="1100" b="0" i="0" dirty="0" smtClean="0">
                          <a:solidFill>
                            <a:schemeClr val="tx1"/>
                          </a:solidFill>
                          <a:latin typeface="Arial" panose="020B0604020202020204" pitchFamily="34" charset="0"/>
                          <a:cs typeface="Arial" panose="020B0604020202020204" pitchFamily="34" charset="0"/>
                        </a:rPr>
                        <a:t>Debit Card $ Fraud Ratio</a:t>
                      </a:r>
                      <a:endParaRPr lang="en-US" sz="1100" b="0" i="0" dirty="0">
                        <a:solidFill>
                          <a:schemeClr val="tx1"/>
                        </a:solidFill>
                        <a:latin typeface="Arial" panose="020B0604020202020204" pitchFamily="34" charset="0"/>
                        <a:cs typeface="Arial" panose="020B0604020202020204" pitchFamily="34" charset="0"/>
                      </a:endParaRPr>
                    </a:p>
                  </a:txBody>
                  <a:tcPr marL="48014" marR="48014">
                    <a:lnL>
                      <a:noFill/>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100" b="0" dirty="0" smtClean="0">
                          <a:solidFill>
                            <a:schemeClr val="tx1"/>
                          </a:solidFill>
                          <a:latin typeface="Arial" panose="020B0604020202020204" pitchFamily="34" charset="0"/>
                          <a:cs typeface="Arial" panose="020B0604020202020204" pitchFamily="34" charset="0"/>
                        </a:rPr>
                        <a:t>Quarterly</a:t>
                      </a:r>
                      <a:endParaRPr lang="en-US" sz="1100" b="0" dirty="0">
                        <a:solidFill>
                          <a:schemeClr val="tx1"/>
                        </a:solidFill>
                        <a:latin typeface="Arial" panose="020B0604020202020204" pitchFamily="34" charset="0"/>
                        <a:cs typeface="Arial" panose="020B0604020202020204" pitchFamily="34" charset="0"/>
                      </a:endParaRPr>
                    </a:p>
                  </a:txBody>
                  <a:tcPr marL="48014" marR="48014">
                    <a:lnL>
                      <a:noFill/>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100" b="0" dirty="0" smtClean="0">
                          <a:solidFill>
                            <a:schemeClr val="tx1"/>
                          </a:solidFill>
                          <a:latin typeface="Arial" panose="020B0604020202020204" pitchFamily="34" charset="0"/>
                          <a:cs typeface="Arial" panose="020B0604020202020204" pitchFamily="34" charset="0"/>
                        </a:rPr>
                        <a:t>SBNA</a:t>
                      </a:r>
                      <a:endParaRPr lang="en-US" sz="1100" b="0" dirty="0">
                        <a:solidFill>
                          <a:schemeClr val="tx1"/>
                        </a:solidFill>
                        <a:latin typeface="Arial" panose="020B0604020202020204" pitchFamily="34" charset="0"/>
                        <a:cs typeface="Arial" panose="020B0604020202020204" pitchFamily="34" charset="0"/>
                      </a:endParaRPr>
                    </a:p>
                  </a:txBody>
                  <a:tcPr marL="48014" marR="48014">
                    <a:lnL>
                      <a:noFill/>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100" b="0" dirty="0" smtClean="0">
                          <a:solidFill>
                            <a:schemeClr val="tx1"/>
                          </a:solidFill>
                          <a:latin typeface="Arial" panose="020B0604020202020204" pitchFamily="34" charset="0"/>
                          <a:cs typeface="Arial" panose="020B0604020202020204" pitchFamily="34" charset="0"/>
                        </a:rPr>
                        <a:t>0.07%</a:t>
                      </a:r>
                    </a:p>
                  </a:txBody>
                  <a:tcPr marL="48014" marR="48014">
                    <a:lnL w="12700" cap="flat" cmpd="sng" algn="ctr">
                      <a:noFill/>
                      <a:prstDash val="solid"/>
                      <a:round/>
                      <a:headEnd type="none" w="med" len="med"/>
                      <a:tailEnd type="none" w="med" len="med"/>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a:lnSpc>
                          <a:spcPct val="100000"/>
                        </a:lnSpc>
                        <a:spcBef>
                          <a:spcPts val="200"/>
                        </a:spcBef>
                        <a:spcAft>
                          <a:spcPts val="200"/>
                        </a:spcAft>
                      </a:pPr>
                      <a:r>
                        <a:rPr lang="en-US" sz="1100" b="0" strike="noStrike" baseline="0" smtClean="0">
                          <a:solidFill>
                            <a:schemeClr val="tx1"/>
                          </a:solidFill>
                          <a:latin typeface="Arial" panose="020B0604020202020204" pitchFamily="34" charset="0"/>
                          <a:cs typeface="Arial" panose="020B0604020202020204" pitchFamily="34" charset="0"/>
                        </a:rPr>
                        <a:t>TBD</a:t>
                      </a:r>
                      <a:endParaRPr lang="en-US" sz="1100" b="0" strike="noStrike" baseline="0" dirty="0" smtClean="0">
                        <a:solidFill>
                          <a:schemeClr val="tx1"/>
                        </a:solidFill>
                        <a:latin typeface="Arial" panose="020B0604020202020204" pitchFamily="34" charset="0"/>
                        <a:cs typeface="Arial" panose="020B0604020202020204" pitchFamily="34" charset="0"/>
                      </a:endParaRPr>
                    </a:p>
                  </a:txBody>
                  <a:tcPr marL="48014" marR="48014">
                    <a:lnL w="12700" cap="flat" cmpd="sng" algn="ctr">
                      <a:noFill/>
                      <a:prstDash val="solid"/>
                      <a:round/>
                      <a:headEnd type="none" w="med" len="med"/>
                      <a:tailEnd type="none" w="med" len="med"/>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r h="198141">
                <a:tc vMerge="1">
                  <a:txBody>
                    <a:bodyPr/>
                    <a:lstStyle/>
                    <a:p>
                      <a:endParaRPr lang="en-GB"/>
                    </a:p>
                  </a:txBody>
                  <a:tcPr/>
                </a:tc>
                <a:tc>
                  <a:txBody>
                    <a:bodyPr/>
                    <a:lstStyle/>
                    <a:p>
                      <a:pPr>
                        <a:lnSpc>
                          <a:spcPct val="100000"/>
                        </a:lnSpc>
                        <a:spcBef>
                          <a:spcPts val="200"/>
                        </a:spcBef>
                        <a:spcAft>
                          <a:spcPts val="200"/>
                        </a:spcAft>
                      </a:pPr>
                      <a:r>
                        <a:rPr lang="en-US" sz="1100" b="0" i="0" dirty="0" smtClean="0">
                          <a:solidFill>
                            <a:schemeClr val="tx1"/>
                          </a:solidFill>
                          <a:latin typeface="Arial" panose="020B0604020202020204" pitchFamily="34" charset="0"/>
                          <a:cs typeface="Arial" panose="020B0604020202020204" pitchFamily="34" charset="0"/>
                        </a:rPr>
                        <a:t>Online Banking Fraud</a:t>
                      </a:r>
                      <a:endParaRPr lang="en-US" sz="1100" b="0" i="0" dirty="0">
                        <a:solidFill>
                          <a:schemeClr val="tx1"/>
                        </a:solidFill>
                        <a:latin typeface="Arial" panose="020B0604020202020204" pitchFamily="34" charset="0"/>
                        <a:cs typeface="Arial" panose="020B0604020202020204" pitchFamily="34" charset="0"/>
                      </a:endParaRPr>
                    </a:p>
                  </a:txBody>
                  <a:tcPr marL="48014" marR="48014">
                    <a:lnL>
                      <a:noFill/>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100" b="0" dirty="0" smtClean="0">
                          <a:solidFill>
                            <a:schemeClr val="tx1"/>
                          </a:solidFill>
                          <a:latin typeface="Arial" panose="020B0604020202020204" pitchFamily="34" charset="0"/>
                          <a:cs typeface="Arial" panose="020B0604020202020204" pitchFamily="34" charset="0"/>
                        </a:rPr>
                        <a:t>Quarterly</a:t>
                      </a:r>
                      <a:endParaRPr lang="en-US" sz="1100" b="0" dirty="0">
                        <a:solidFill>
                          <a:schemeClr val="tx1"/>
                        </a:solidFill>
                        <a:latin typeface="Arial" panose="020B0604020202020204" pitchFamily="34" charset="0"/>
                        <a:cs typeface="Arial" panose="020B0604020202020204" pitchFamily="34" charset="0"/>
                      </a:endParaRPr>
                    </a:p>
                  </a:txBody>
                  <a:tcPr marL="48014" marR="48014">
                    <a:lnL>
                      <a:noFill/>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100" b="0" dirty="0" smtClean="0">
                          <a:solidFill>
                            <a:schemeClr val="tx1"/>
                          </a:solidFill>
                          <a:latin typeface="Arial" panose="020B0604020202020204" pitchFamily="34" charset="0"/>
                          <a:cs typeface="Arial" panose="020B0604020202020204" pitchFamily="34" charset="0"/>
                        </a:rPr>
                        <a:t>SBNA</a:t>
                      </a:r>
                      <a:endParaRPr lang="en-US" sz="1100" b="0" dirty="0">
                        <a:solidFill>
                          <a:schemeClr val="tx1"/>
                        </a:solidFill>
                        <a:latin typeface="Arial" panose="020B0604020202020204" pitchFamily="34" charset="0"/>
                        <a:cs typeface="Arial" panose="020B0604020202020204" pitchFamily="34" charset="0"/>
                      </a:endParaRPr>
                    </a:p>
                  </a:txBody>
                  <a:tcPr marL="48014" marR="48014">
                    <a:lnL>
                      <a:noFill/>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100" b="0" dirty="0" smtClean="0">
                          <a:solidFill>
                            <a:schemeClr val="tx1"/>
                          </a:solidFill>
                          <a:latin typeface="Arial" panose="020B0604020202020204" pitchFamily="34" charset="0"/>
                          <a:cs typeface="Arial" panose="020B0604020202020204" pitchFamily="34" charset="0"/>
                        </a:rPr>
                        <a:t>0</a:t>
                      </a:r>
                    </a:p>
                  </a:txBody>
                  <a:tcPr marL="48014" marR="48014">
                    <a:lnL w="12700" cap="flat" cmpd="sng" algn="ctr">
                      <a:noFill/>
                      <a:prstDash val="solid"/>
                      <a:round/>
                      <a:headEnd type="none" w="med" len="med"/>
                      <a:tailEnd type="none" w="med" len="med"/>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a:lnSpc>
                          <a:spcPct val="100000"/>
                        </a:lnSpc>
                        <a:spcBef>
                          <a:spcPts val="200"/>
                        </a:spcBef>
                        <a:spcAft>
                          <a:spcPts val="200"/>
                        </a:spcAft>
                      </a:pPr>
                      <a:r>
                        <a:rPr lang="en-US" sz="1100" b="0" strike="noStrike" baseline="0" smtClean="0">
                          <a:solidFill>
                            <a:schemeClr val="tx1"/>
                          </a:solidFill>
                          <a:latin typeface="Arial" panose="020B0604020202020204" pitchFamily="34" charset="0"/>
                          <a:cs typeface="Arial" panose="020B0604020202020204" pitchFamily="34" charset="0"/>
                        </a:rPr>
                        <a:t>TBD</a:t>
                      </a:r>
                      <a:endParaRPr lang="en-US" sz="1100" b="0" strike="sngStrike" baseline="0" dirty="0" smtClean="0">
                        <a:solidFill>
                          <a:schemeClr val="tx1"/>
                        </a:solidFill>
                        <a:latin typeface="Arial" panose="020B0604020202020204" pitchFamily="34" charset="0"/>
                        <a:cs typeface="Arial" panose="020B0604020202020204" pitchFamily="34" charset="0"/>
                      </a:endParaRPr>
                    </a:p>
                  </a:txBody>
                  <a:tcPr marL="48014" marR="48014">
                    <a:lnL w="12700" cap="flat" cmpd="sng" algn="ctr">
                      <a:noFill/>
                      <a:prstDash val="solid"/>
                      <a:round/>
                      <a:headEnd type="none" w="med" len="med"/>
                      <a:tailEnd type="none" w="med" len="med"/>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r h="198141">
                <a:tc vMerge="1">
                  <a:txBody>
                    <a:bodyPr/>
                    <a:lstStyle/>
                    <a:p>
                      <a:endParaRPr lang="en-GB"/>
                    </a:p>
                  </a:txBody>
                  <a:tcPr/>
                </a:tc>
                <a:tc>
                  <a:txBody>
                    <a:bodyPr/>
                    <a:lstStyle/>
                    <a:p>
                      <a:pPr>
                        <a:lnSpc>
                          <a:spcPct val="100000"/>
                        </a:lnSpc>
                        <a:spcBef>
                          <a:spcPts val="200"/>
                        </a:spcBef>
                        <a:spcAft>
                          <a:spcPts val="200"/>
                        </a:spcAft>
                      </a:pPr>
                      <a:r>
                        <a:rPr lang="en-US" sz="1100" b="0" i="0" dirty="0" smtClean="0">
                          <a:solidFill>
                            <a:schemeClr val="tx1"/>
                          </a:solidFill>
                          <a:latin typeface="Arial" panose="020B0604020202020204" pitchFamily="34" charset="0"/>
                          <a:cs typeface="Arial" panose="020B0604020202020204" pitchFamily="34" charset="0"/>
                        </a:rPr>
                        <a:t>IT Relevant Incidents</a:t>
                      </a:r>
                      <a:endParaRPr lang="en-US" sz="1100" b="0" i="0" dirty="0">
                        <a:solidFill>
                          <a:schemeClr val="tx1"/>
                        </a:solidFill>
                        <a:latin typeface="Arial" panose="020B0604020202020204" pitchFamily="34" charset="0"/>
                        <a:cs typeface="Arial" panose="020B0604020202020204" pitchFamily="34" charset="0"/>
                      </a:endParaRPr>
                    </a:p>
                  </a:txBody>
                  <a:tcPr marL="48014" marR="48014">
                    <a:lnL>
                      <a:noFill/>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100" b="0" dirty="0" smtClean="0">
                          <a:solidFill>
                            <a:schemeClr val="tx1"/>
                          </a:solidFill>
                          <a:latin typeface="Arial" panose="020B0604020202020204" pitchFamily="34" charset="0"/>
                          <a:cs typeface="Arial" panose="020B0604020202020204" pitchFamily="34" charset="0"/>
                        </a:rPr>
                        <a:t>Quarterly</a:t>
                      </a:r>
                      <a:endParaRPr lang="en-US" sz="1100" b="0" dirty="0">
                        <a:solidFill>
                          <a:schemeClr val="tx1"/>
                        </a:solidFill>
                        <a:latin typeface="Arial" panose="020B0604020202020204" pitchFamily="34" charset="0"/>
                        <a:cs typeface="Arial" panose="020B0604020202020204" pitchFamily="34" charset="0"/>
                      </a:endParaRPr>
                    </a:p>
                  </a:txBody>
                  <a:tcPr marL="48014" marR="48014">
                    <a:lnL>
                      <a:noFill/>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100" b="0" dirty="0" smtClean="0">
                          <a:solidFill>
                            <a:schemeClr val="tx1"/>
                          </a:solidFill>
                          <a:latin typeface="Arial" panose="020B0604020202020204" pitchFamily="34" charset="0"/>
                          <a:cs typeface="Arial" panose="020B0604020202020204" pitchFamily="34" charset="0"/>
                        </a:rPr>
                        <a:t>SBNA</a:t>
                      </a:r>
                      <a:endParaRPr lang="en-US" sz="1100" b="0" dirty="0">
                        <a:solidFill>
                          <a:schemeClr val="tx1"/>
                        </a:solidFill>
                        <a:latin typeface="Arial" panose="020B0604020202020204" pitchFamily="34" charset="0"/>
                        <a:cs typeface="Arial" panose="020B0604020202020204" pitchFamily="34" charset="0"/>
                      </a:endParaRPr>
                    </a:p>
                  </a:txBody>
                  <a:tcPr marL="48014" marR="48014">
                    <a:lnL>
                      <a:noFill/>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100" b="0" dirty="0" smtClean="0">
                          <a:solidFill>
                            <a:schemeClr val="tx1"/>
                          </a:solidFill>
                          <a:latin typeface="Arial" panose="020B0604020202020204" pitchFamily="34" charset="0"/>
                          <a:cs typeface="Arial" panose="020B0604020202020204" pitchFamily="34" charset="0"/>
                        </a:rPr>
                        <a:t>0</a:t>
                      </a:r>
                    </a:p>
                  </a:txBody>
                  <a:tcPr marL="48014" marR="48014">
                    <a:lnL w="12700" cap="flat" cmpd="sng" algn="ctr">
                      <a:noFill/>
                      <a:prstDash val="solid"/>
                      <a:round/>
                      <a:headEnd type="none" w="med" len="med"/>
                      <a:tailEnd type="none" w="med" len="med"/>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a:lnSpc>
                          <a:spcPct val="100000"/>
                        </a:lnSpc>
                        <a:spcBef>
                          <a:spcPts val="200"/>
                        </a:spcBef>
                        <a:spcAft>
                          <a:spcPts val="200"/>
                        </a:spcAft>
                      </a:pPr>
                      <a:r>
                        <a:rPr lang="en-US" sz="1100" b="0" strike="noStrike" baseline="0" smtClean="0">
                          <a:solidFill>
                            <a:schemeClr val="tx1"/>
                          </a:solidFill>
                          <a:latin typeface="Arial" panose="020B0604020202020204" pitchFamily="34" charset="0"/>
                          <a:cs typeface="Arial" panose="020B0604020202020204" pitchFamily="34" charset="0"/>
                        </a:rPr>
                        <a:t>TBD</a:t>
                      </a:r>
                      <a:endParaRPr lang="en-US" sz="1100" b="0" strike="sngStrike" baseline="0" dirty="0" smtClean="0">
                        <a:solidFill>
                          <a:schemeClr val="tx1"/>
                        </a:solidFill>
                        <a:latin typeface="Arial" panose="020B0604020202020204" pitchFamily="34" charset="0"/>
                        <a:cs typeface="Arial" panose="020B0604020202020204" pitchFamily="34" charset="0"/>
                      </a:endParaRPr>
                    </a:p>
                  </a:txBody>
                  <a:tcPr marL="48014" marR="48014">
                    <a:lnL w="12700" cap="flat" cmpd="sng" algn="ctr">
                      <a:noFill/>
                      <a:prstDash val="solid"/>
                      <a:round/>
                      <a:headEnd type="none" w="med" len="med"/>
                      <a:tailEnd type="none" w="med" len="med"/>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r h="198141">
                <a:tc vMerge="1">
                  <a:txBody>
                    <a:bodyPr/>
                    <a:lstStyle/>
                    <a:p>
                      <a:endParaRPr lang="en-GB"/>
                    </a:p>
                  </a:txBody>
                  <a:tcPr>
                    <a:lnL w="19050" cap="flat" cmpd="sng" algn="ctr">
                      <a:noFill/>
                      <a:prstDash val="solid"/>
                      <a:round/>
                      <a:headEnd type="none" w="med" len="med"/>
                      <a:tailEnd type="none" w="med" len="med"/>
                    </a:lnL>
                    <a:lnR>
                      <a:noFill/>
                    </a:lnR>
                    <a:lnT w="19050" cap="flat" cmpd="sng" algn="ctr">
                      <a:solidFill>
                        <a:schemeClr val="tx1">
                          <a:lumMod val="65000"/>
                          <a:lumOff val="35000"/>
                        </a:schemeClr>
                      </a:solidFill>
                      <a:prstDash val="solid"/>
                      <a:round/>
                      <a:headEnd type="none" w="med" len="med"/>
                      <a:tailEnd type="none" w="med" len="med"/>
                    </a:lnT>
                    <a:lnB w="1905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100000"/>
                        </a:lnSpc>
                        <a:spcBef>
                          <a:spcPts val="200"/>
                        </a:spcBef>
                        <a:spcAft>
                          <a:spcPts val="200"/>
                        </a:spcAft>
                      </a:pPr>
                      <a:r>
                        <a:rPr lang="en-US" sz="1100" b="0" i="0" dirty="0" smtClean="0">
                          <a:solidFill>
                            <a:schemeClr val="tx1"/>
                          </a:solidFill>
                          <a:latin typeface="Arial" panose="020B0604020202020204" pitchFamily="34" charset="0"/>
                          <a:cs typeface="Arial" panose="020B0604020202020204" pitchFamily="34" charset="0"/>
                        </a:rPr>
                        <a:t>IT</a:t>
                      </a:r>
                      <a:r>
                        <a:rPr lang="en-US" sz="1100" b="0" i="0" baseline="0" dirty="0" smtClean="0">
                          <a:solidFill>
                            <a:schemeClr val="tx1"/>
                          </a:solidFill>
                          <a:latin typeface="Arial" panose="020B0604020202020204" pitchFamily="34" charset="0"/>
                          <a:cs typeface="Arial" panose="020B0604020202020204" pitchFamily="34" charset="0"/>
                        </a:rPr>
                        <a:t> Systems Availability (%)</a:t>
                      </a:r>
                      <a:endParaRPr lang="en-US" sz="1100" b="0" i="0" dirty="0">
                        <a:solidFill>
                          <a:schemeClr val="tx1"/>
                        </a:solidFill>
                        <a:latin typeface="Arial" panose="020B0604020202020204" pitchFamily="34" charset="0"/>
                        <a:cs typeface="Arial" panose="020B0604020202020204" pitchFamily="34" charset="0"/>
                      </a:endParaRPr>
                    </a:p>
                  </a:txBody>
                  <a:tcPr marL="48014" marR="48014">
                    <a:lnL>
                      <a:noFill/>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100" b="0" dirty="0" smtClean="0">
                          <a:solidFill>
                            <a:schemeClr val="tx1"/>
                          </a:solidFill>
                          <a:latin typeface="Arial" panose="020B0604020202020204" pitchFamily="34" charset="0"/>
                          <a:cs typeface="Arial" panose="020B0604020202020204" pitchFamily="34" charset="0"/>
                        </a:rPr>
                        <a:t>Quarterly</a:t>
                      </a:r>
                      <a:endParaRPr lang="en-US" sz="1100" b="0" dirty="0">
                        <a:solidFill>
                          <a:schemeClr val="tx1"/>
                        </a:solidFill>
                        <a:latin typeface="Arial" panose="020B0604020202020204" pitchFamily="34" charset="0"/>
                        <a:cs typeface="Arial" panose="020B0604020202020204" pitchFamily="34" charset="0"/>
                      </a:endParaRPr>
                    </a:p>
                  </a:txBody>
                  <a:tcPr marL="48014" marR="48014">
                    <a:lnL>
                      <a:noFill/>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100" b="0" dirty="0" smtClean="0">
                          <a:solidFill>
                            <a:schemeClr val="tx1"/>
                          </a:solidFill>
                          <a:latin typeface="Arial" panose="020B0604020202020204" pitchFamily="34" charset="0"/>
                          <a:cs typeface="Arial" panose="020B0604020202020204" pitchFamily="34" charset="0"/>
                        </a:rPr>
                        <a:t>SBNA</a:t>
                      </a:r>
                      <a:endParaRPr lang="en-US" sz="1100" b="0" dirty="0">
                        <a:solidFill>
                          <a:schemeClr val="tx1"/>
                        </a:solidFill>
                        <a:latin typeface="Arial" panose="020B0604020202020204" pitchFamily="34" charset="0"/>
                        <a:cs typeface="Arial" panose="020B0604020202020204" pitchFamily="34" charset="0"/>
                      </a:endParaRPr>
                    </a:p>
                  </a:txBody>
                  <a:tcPr marL="48014" marR="48014">
                    <a:lnL>
                      <a:noFill/>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100" b="0" dirty="0" smtClean="0">
                          <a:solidFill>
                            <a:schemeClr val="tx1"/>
                          </a:solidFill>
                          <a:latin typeface="Arial" panose="020B0604020202020204" pitchFamily="34" charset="0"/>
                          <a:cs typeface="Arial" panose="020B0604020202020204" pitchFamily="34" charset="0"/>
                        </a:rPr>
                        <a:t>N/A</a:t>
                      </a:r>
                    </a:p>
                  </a:txBody>
                  <a:tcPr marL="48014" marR="48014">
                    <a:lnL w="12700" cap="flat" cmpd="sng" algn="ctr">
                      <a:noFill/>
                      <a:prstDash val="solid"/>
                      <a:round/>
                      <a:headEnd type="none" w="med" len="med"/>
                      <a:tailEnd type="none" w="med" len="med"/>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a:lnSpc>
                          <a:spcPct val="100000"/>
                        </a:lnSpc>
                        <a:spcBef>
                          <a:spcPts val="200"/>
                        </a:spcBef>
                        <a:spcAft>
                          <a:spcPts val="200"/>
                        </a:spcAft>
                      </a:pPr>
                      <a:r>
                        <a:rPr lang="en-US" sz="1100" b="0" strike="noStrike" baseline="0" smtClean="0">
                          <a:solidFill>
                            <a:schemeClr val="tx1"/>
                          </a:solidFill>
                          <a:latin typeface="Arial" panose="020B0604020202020204" pitchFamily="34" charset="0"/>
                          <a:cs typeface="Arial" panose="020B0604020202020204" pitchFamily="34" charset="0"/>
                        </a:rPr>
                        <a:t>TBD</a:t>
                      </a:r>
                      <a:endParaRPr lang="en-US" sz="1100" b="0" strike="sngStrike" baseline="0" dirty="0" smtClean="0">
                        <a:solidFill>
                          <a:schemeClr val="tx1"/>
                        </a:solidFill>
                        <a:latin typeface="Arial" panose="020B0604020202020204" pitchFamily="34" charset="0"/>
                        <a:cs typeface="Arial" panose="020B0604020202020204" pitchFamily="34" charset="0"/>
                      </a:endParaRPr>
                    </a:p>
                  </a:txBody>
                  <a:tcPr marL="48014" marR="48014">
                    <a:lnL w="12700" cap="flat" cmpd="sng" algn="ctr">
                      <a:noFill/>
                      <a:prstDash val="solid"/>
                      <a:round/>
                      <a:headEnd type="none" w="med" len="med"/>
                      <a:tailEnd type="none" w="med" len="med"/>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r h="326349">
                <a:tc vMerge="1">
                  <a:txBody>
                    <a:bodyPr/>
                    <a:lstStyle/>
                    <a:p>
                      <a:endParaRPr lang="en-GB"/>
                    </a:p>
                  </a:txBody>
                  <a:tcPr>
                    <a:lnL w="19050" cap="flat" cmpd="sng" algn="ctr">
                      <a:noFill/>
                      <a:prstDash val="solid"/>
                      <a:round/>
                      <a:headEnd type="none" w="med" len="med"/>
                      <a:tailEnd type="none" w="med" len="med"/>
                    </a:lnL>
                    <a:lnR>
                      <a:noFill/>
                    </a:lnR>
                    <a:lnT w="19050" cap="flat" cmpd="sng" algn="ctr">
                      <a:solidFill>
                        <a:schemeClr val="tx1">
                          <a:lumMod val="65000"/>
                          <a:lumOff val="35000"/>
                        </a:schemeClr>
                      </a:solidFill>
                      <a:prstDash val="solid"/>
                      <a:round/>
                      <a:headEnd type="none" w="med" len="med"/>
                      <a:tailEnd type="none" w="med" len="med"/>
                    </a:lnT>
                    <a:lnB w="1905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100000"/>
                        </a:lnSpc>
                        <a:spcBef>
                          <a:spcPts val="200"/>
                        </a:spcBef>
                        <a:spcAft>
                          <a:spcPts val="200"/>
                        </a:spcAft>
                      </a:pPr>
                      <a:r>
                        <a:rPr lang="en-US" sz="1100" b="0" i="0" dirty="0" smtClean="0">
                          <a:solidFill>
                            <a:schemeClr val="tx1"/>
                          </a:solidFill>
                          <a:latin typeface="Arial" panose="020B0604020202020204" pitchFamily="34" charset="0"/>
                          <a:cs typeface="Arial" panose="020B0604020202020204" pitchFamily="34" charset="0"/>
                        </a:rPr>
                        <a:t>Systems with Obsolete Operating Systems (%)</a:t>
                      </a:r>
                      <a:endParaRPr lang="en-US" sz="1100" b="0" i="0" dirty="0">
                        <a:solidFill>
                          <a:schemeClr val="tx1"/>
                        </a:solidFill>
                        <a:latin typeface="Arial" panose="020B0604020202020204" pitchFamily="34" charset="0"/>
                        <a:cs typeface="Arial" panose="020B0604020202020204" pitchFamily="34" charset="0"/>
                      </a:endParaRPr>
                    </a:p>
                  </a:txBody>
                  <a:tcPr marL="48014" marR="48014">
                    <a:lnL>
                      <a:noFill/>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100" b="0" dirty="0" smtClean="0">
                          <a:solidFill>
                            <a:schemeClr val="tx1"/>
                          </a:solidFill>
                          <a:latin typeface="Arial" panose="020B0604020202020204" pitchFamily="34" charset="0"/>
                          <a:cs typeface="Arial" panose="020B0604020202020204" pitchFamily="34" charset="0"/>
                        </a:rPr>
                        <a:t>Quarterly</a:t>
                      </a:r>
                      <a:endParaRPr lang="en-US" sz="1100" b="0" dirty="0">
                        <a:solidFill>
                          <a:schemeClr val="tx1"/>
                        </a:solidFill>
                        <a:latin typeface="Arial" panose="020B0604020202020204" pitchFamily="34" charset="0"/>
                        <a:cs typeface="Arial" panose="020B0604020202020204" pitchFamily="34" charset="0"/>
                      </a:endParaRPr>
                    </a:p>
                  </a:txBody>
                  <a:tcPr marL="48014" marR="48014">
                    <a:lnL>
                      <a:noFill/>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100" b="0" dirty="0" smtClean="0">
                          <a:solidFill>
                            <a:schemeClr val="tx1"/>
                          </a:solidFill>
                          <a:latin typeface="Arial" panose="020B0604020202020204" pitchFamily="34" charset="0"/>
                          <a:cs typeface="Arial" panose="020B0604020202020204" pitchFamily="34" charset="0"/>
                        </a:rPr>
                        <a:t>SBNA</a:t>
                      </a:r>
                      <a:endParaRPr lang="en-US" sz="1100" b="0" dirty="0">
                        <a:solidFill>
                          <a:schemeClr val="tx1"/>
                        </a:solidFill>
                        <a:latin typeface="Arial" panose="020B0604020202020204" pitchFamily="34" charset="0"/>
                        <a:cs typeface="Arial" panose="020B0604020202020204" pitchFamily="34" charset="0"/>
                      </a:endParaRPr>
                    </a:p>
                  </a:txBody>
                  <a:tcPr marL="48014" marR="48014">
                    <a:lnL>
                      <a:noFill/>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100" b="0" dirty="0" smtClean="0">
                          <a:solidFill>
                            <a:schemeClr val="tx1"/>
                          </a:solidFill>
                          <a:latin typeface="Arial" panose="020B0604020202020204" pitchFamily="34" charset="0"/>
                          <a:cs typeface="Arial" panose="020B0604020202020204" pitchFamily="34" charset="0"/>
                        </a:rPr>
                        <a:t>20%</a:t>
                      </a:r>
                    </a:p>
                  </a:txBody>
                  <a:tcPr marL="48014" marR="48014">
                    <a:lnL w="12700" cap="flat" cmpd="sng" algn="ctr">
                      <a:noFill/>
                      <a:prstDash val="solid"/>
                      <a:round/>
                      <a:headEnd type="none" w="med" len="med"/>
                      <a:tailEnd type="none" w="med" len="med"/>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a:lnSpc>
                          <a:spcPct val="100000"/>
                        </a:lnSpc>
                        <a:spcBef>
                          <a:spcPts val="200"/>
                        </a:spcBef>
                        <a:spcAft>
                          <a:spcPts val="200"/>
                        </a:spcAft>
                      </a:pPr>
                      <a:r>
                        <a:rPr lang="en-US" sz="1100" b="0" strike="noStrike" baseline="0" smtClean="0">
                          <a:solidFill>
                            <a:schemeClr val="tx1"/>
                          </a:solidFill>
                          <a:latin typeface="Arial" panose="020B0604020202020204" pitchFamily="34" charset="0"/>
                          <a:cs typeface="Arial" panose="020B0604020202020204" pitchFamily="34" charset="0"/>
                        </a:rPr>
                        <a:t>TBD</a:t>
                      </a:r>
                      <a:endParaRPr lang="en-US" sz="1100" b="0" strike="noStrike" baseline="0" dirty="0" smtClean="0">
                        <a:solidFill>
                          <a:schemeClr val="tx1"/>
                        </a:solidFill>
                        <a:latin typeface="Arial" panose="020B0604020202020204" pitchFamily="34" charset="0"/>
                        <a:cs typeface="Arial" panose="020B0604020202020204" pitchFamily="34" charset="0"/>
                      </a:endParaRPr>
                    </a:p>
                  </a:txBody>
                  <a:tcPr marL="48014" marR="48014">
                    <a:lnL w="12700" cap="flat" cmpd="sng" algn="ctr">
                      <a:noFill/>
                      <a:prstDash val="solid"/>
                      <a:round/>
                      <a:headEnd type="none" w="med" len="med"/>
                      <a:tailEnd type="none" w="med" len="med"/>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r h="198141">
                <a:tc vMerge="1">
                  <a:txBody>
                    <a:bodyPr/>
                    <a:lstStyle/>
                    <a:p>
                      <a:endParaRPr lang="en-GB"/>
                    </a:p>
                  </a:txBody>
                  <a:tcPr>
                    <a:lnL w="19050" cap="flat" cmpd="sng" algn="ctr">
                      <a:noFill/>
                      <a:prstDash val="solid"/>
                      <a:round/>
                      <a:headEnd type="none" w="med" len="med"/>
                      <a:tailEnd type="none" w="med" len="med"/>
                    </a:lnL>
                    <a:lnR>
                      <a:noFill/>
                    </a:lnR>
                    <a:lnT w="19050" cap="flat" cmpd="sng" algn="ctr">
                      <a:solidFill>
                        <a:schemeClr val="tx1">
                          <a:lumMod val="65000"/>
                          <a:lumOff val="35000"/>
                        </a:schemeClr>
                      </a:solidFill>
                      <a:prstDash val="solid"/>
                      <a:round/>
                      <a:headEnd type="none" w="med" len="med"/>
                      <a:tailEnd type="none" w="med" len="med"/>
                    </a:lnT>
                    <a:lnB w="1905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100000"/>
                        </a:lnSpc>
                        <a:spcBef>
                          <a:spcPts val="200"/>
                        </a:spcBef>
                        <a:spcAft>
                          <a:spcPts val="200"/>
                        </a:spcAft>
                      </a:pPr>
                      <a:r>
                        <a:rPr lang="en-US" sz="1100" b="0" i="0" dirty="0" smtClean="0">
                          <a:solidFill>
                            <a:schemeClr val="tx1"/>
                          </a:solidFill>
                          <a:latin typeface="Arial" panose="020B0604020202020204" pitchFamily="34" charset="0"/>
                          <a:cs typeface="Arial" panose="020B0604020202020204" pitchFamily="34" charset="0"/>
                        </a:rPr>
                        <a:t>Ethical Hacking Vulnerabilities</a:t>
                      </a:r>
                      <a:endParaRPr lang="en-US" sz="1100" b="0" i="0" dirty="0">
                        <a:solidFill>
                          <a:schemeClr val="tx1"/>
                        </a:solidFill>
                        <a:latin typeface="Arial" panose="020B0604020202020204" pitchFamily="34" charset="0"/>
                        <a:cs typeface="Arial" panose="020B0604020202020204" pitchFamily="34" charset="0"/>
                      </a:endParaRPr>
                    </a:p>
                  </a:txBody>
                  <a:tcPr marL="48014" marR="48014">
                    <a:lnL>
                      <a:noFill/>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100" b="0" dirty="0" smtClean="0">
                          <a:solidFill>
                            <a:schemeClr val="tx1"/>
                          </a:solidFill>
                          <a:latin typeface="Arial" panose="020B0604020202020204" pitchFamily="34" charset="0"/>
                          <a:cs typeface="Arial" panose="020B0604020202020204" pitchFamily="34" charset="0"/>
                        </a:rPr>
                        <a:t>Quarterly</a:t>
                      </a:r>
                      <a:endParaRPr lang="en-US" sz="1100" b="0" dirty="0">
                        <a:solidFill>
                          <a:schemeClr val="tx1"/>
                        </a:solidFill>
                        <a:latin typeface="Arial" panose="020B0604020202020204" pitchFamily="34" charset="0"/>
                        <a:cs typeface="Arial" panose="020B0604020202020204" pitchFamily="34" charset="0"/>
                      </a:endParaRPr>
                    </a:p>
                  </a:txBody>
                  <a:tcPr marL="48014" marR="48014">
                    <a:lnL>
                      <a:noFill/>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100" b="0" dirty="0" smtClean="0">
                          <a:solidFill>
                            <a:schemeClr val="tx1"/>
                          </a:solidFill>
                          <a:latin typeface="Arial" panose="020B0604020202020204" pitchFamily="34" charset="0"/>
                          <a:cs typeface="Arial" panose="020B0604020202020204" pitchFamily="34" charset="0"/>
                        </a:rPr>
                        <a:t>SBNA</a:t>
                      </a:r>
                      <a:endParaRPr lang="en-US" sz="1100" b="0" dirty="0">
                        <a:solidFill>
                          <a:schemeClr val="tx1"/>
                        </a:solidFill>
                        <a:latin typeface="Arial" panose="020B0604020202020204" pitchFamily="34" charset="0"/>
                        <a:cs typeface="Arial" panose="020B0604020202020204" pitchFamily="34" charset="0"/>
                      </a:endParaRPr>
                    </a:p>
                  </a:txBody>
                  <a:tcPr marL="48014" marR="48014">
                    <a:lnL>
                      <a:noFill/>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100" b="0" dirty="0" smtClean="0">
                          <a:solidFill>
                            <a:schemeClr val="tx1"/>
                          </a:solidFill>
                          <a:latin typeface="Arial" panose="020B0604020202020204" pitchFamily="34" charset="0"/>
                          <a:cs typeface="Arial" panose="020B0604020202020204" pitchFamily="34" charset="0"/>
                        </a:rPr>
                        <a:t>0</a:t>
                      </a:r>
                    </a:p>
                  </a:txBody>
                  <a:tcPr marL="48014" marR="48014">
                    <a:lnL w="12700" cap="flat" cmpd="sng" algn="ctr">
                      <a:noFill/>
                      <a:prstDash val="solid"/>
                      <a:round/>
                      <a:headEnd type="none" w="med" len="med"/>
                      <a:tailEnd type="none" w="med" len="med"/>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a:lnSpc>
                          <a:spcPct val="100000"/>
                        </a:lnSpc>
                        <a:spcBef>
                          <a:spcPts val="200"/>
                        </a:spcBef>
                        <a:spcAft>
                          <a:spcPts val="200"/>
                        </a:spcAft>
                      </a:pPr>
                      <a:r>
                        <a:rPr lang="en-US" sz="1100" b="0" strike="noStrike" baseline="0" smtClean="0">
                          <a:solidFill>
                            <a:schemeClr val="tx1"/>
                          </a:solidFill>
                          <a:latin typeface="Arial" panose="020B0604020202020204" pitchFamily="34" charset="0"/>
                          <a:cs typeface="Arial" panose="020B0604020202020204" pitchFamily="34" charset="0"/>
                        </a:rPr>
                        <a:t>TBD</a:t>
                      </a:r>
                      <a:endParaRPr lang="en-US" sz="1100" b="0" strike="sngStrike" baseline="0" dirty="0" smtClean="0">
                        <a:solidFill>
                          <a:schemeClr val="tx1"/>
                        </a:solidFill>
                        <a:latin typeface="Arial" panose="020B0604020202020204" pitchFamily="34" charset="0"/>
                        <a:cs typeface="Arial" panose="020B0604020202020204" pitchFamily="34" charset="0"/>
                      </a:endParaRPr>
                    </a:p>
                  </a:txBody>
                  <a:tcPr marL="48014" marR="48014">
                    <a:lnL w="12700" cap="flat" cmpd="sng" algn="ctr">
                      <a:noFill/>
                      <a:prstDash val="solid"/>
                      <a:round/>
                      <a:headEnd type="none" w="med" len="med"/>
                      <a:tailEnd type="none" w="med" len="med"/>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r h="326349">
                <a:tc vMerge="1">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100" b="1" dirty="0" smtClean="0">
                        <a:solidFill>
                          <a:srgbClr val="FF0000"/>
                        </a:solidFill>
                        <a:latin typeface="Arial" panose="020B0604020202020204" pitchFamily="34" charset="0"/>
                        <a:cs typeface="Arial" panose="020B0604020202020204" pitchFamily="34" charset="0"/>
                      </a:endParaRPr>
                    </a:p>
                  </a:txBody>
                  <a:tcPr marL="45720" marR="45720" anchor="ctr"/>
                </a:tc>
                <a:tc>
                  <a:txBody>
                    <a:bodyPr/>
                    <a:lstStyle/>
                    <a:p>
                      <a:pPr>
                        <a:lnSpc>
                          <a:spcPct val="100000"/>
                        </a:lnSpc>
                        <a:spcBef>
                          <a:spcPts val="200"/>
                        </a:spcBef>
                        <a:spcAft>
                          <a:spcPts val="200"/>
                        </a:spcAft>
                      </a:pPr>
                      <a:r>
                        <a:rPr lang="en-US" sz="1100" b="0" i="0" dirty="0" smtClean="0">
                          <a:solidFill>
                            <a:schemeClr val="tx1"/>
                          </a:solidFill>
                          <a:latin typeface="Arial" panose="020B0604020202020204" pitchFamily="34" charset="0"/>
                          <a:cs typeface="Arial" panose="020B0604020202020204" pitchFamily="34" charset="0"/>
                        </a:rPr>
                        <a:t>Servers with Security</a:t>
                      </a:r>
                      <a:r>
                        <a:rPr lang="en-US" sz="1100" b="0" i="0" baseline="0" dirty="0" smtClean="0">
                          <a:solidFill>
                            <a:schemeClr val="tx1"/>
                          </a:solidFill>
                          <a:latin typeface="Arial" panose="020B0604020202020204" pitchFamily="34" charset="0"/>
                          <a:cs typeface="Arial" panose="020B0604020202020204" pitchFamily="34" charset="0"/>
                        </a:rPr>
                        <a:t> Compliant Operating Systems</a:t>
                      </a:r>
                      <a:endParaRPr lang="en-US" sz="1100" b="0" i="0" dirty="0">
                        <a:solidFill>
                          <a:schemeClr val="tx1"/>
                        </a:solidFill>
                        <a:latin typeface="Arial" panose="020B0604020202020204" pitchFamily="34" charset="0"/>
                        <a:cs typeface="Arial" panose="020B0604020202020204" pitchFamily="34" charset="0"/>
                      </a:endParaRPr>
                    </a:p>
                  </a:txBody>
                  <a:tcPr marL="48014" marR="48014">
                    <a:lnL>
                      <a:noFill/>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100" b="0" dirty="0" smtClean="0">
                          <a:solidFill>
                            <a:schemeClr val="tx1"/>
                          </a:solidFill>
                          <a:latin typeface="Arial" panose="020B0604020202020204" pitchFamily="34" charset="0"/>
                          <a:cs typeface="Arial" panose="020B0604020202020204" pitchFamily="34" charset="0"/>
                        </a:rPr>
                        <a:t>Quarterly</a:t>
                      </a:r>
                      <a:endParaRPr lang="en-US" sz="1100" b="0" dirty="0">
                        <a:solidFill>
                          <a:schemeClr val="tx1"/>
                        </a:solidFill>
                        <a:latin typeface="Arial" panose="020B0604020202020204" pitchFamily="34" charset="0"/>
                        <a:cs typeface="Arial" panose="020B0604020202020204" pitchFamily="34" charset="0"/>
                      </a:endParaRPr>
                    </a:p>
                  </a:txBody>
                  <a:tcPr marL="48014" marR="48014">
                    <a:lnL>
                      <a:noFill/>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100" b="0" dirty="0" smtClean="0">
                          <a:solidFill>
                            <a:schemeClr val="tx1"/>
                          </a:solidFill>
                          <a:latin typeface="Arial" panose="020B0604020202020204" pitchFamily="34" charset="0"/>
                          <a:cs typeface="Arial" panose="020B0604020202020204" pitchFamily="34" charset="0"/>
                        </a:rPr>
                        <a:t>SBNA</a:t>
                      </a:r>
                      <a:endParaRPr lang="en-US" sz="1100" b="0" dirty="0">
                        <a:solidFill>
                          <a:schemeClr val="tx1"/>
                        </a:solidFill>
                        <a:latin typeface="Arial" panose="020B0604020202020204" pitchFamily="34" charset="0"/>
                        <a:cs typeface="Arial" panose="020B0604020202020204" pitchFamily="34" charset="0"/>
                      </a:endParaRPr>
                    </a:p>
                  </a:txBody>
                  <a:tcPr marL="48014" marR="48014">
                    <a:lnL>
                      <a:noFill/>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100" b="0" dirty="0" smtClean="0">
                          <a:solidFill>
                            <a:schemeClr val="tx1"/>
                          </a:solidFill>
                          <a:latin typeface="Arial" panose="020B0604020202020204" pitchFamily="34" charset="0"/>
                          <a:cs typeface="Arial" panose="020B0604020202020204" pitchFamily="34" charset="0"/>
                        </a:rPr>
                        <a:t>97%</a:t>
                      </a:r>
                    </a:p>
                  </a:txBody>
                  <a:tcPr marL="48014" marR="48014">
                    <a:lnL w="12700" cap="flat" cmpd="sng" algn="ctr">
                      <a:noFill/>
                      <a:prstDash val="solid"/>
                      <a:round/>
                      <a:headEnd type="none" w="med" len="med"/>
                      <a:tailEnd type="none" w="med" len="med"/>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a:lnSpc>
                          <a:spcPct val="100000"/>
                        </a:lnSpc>
                        <a:spcBef>
                          <a:spcPts val="200"/>
                        </a:spcBef>
                        <a:spcAft>
                          <a:spcPts val="200"/>
                        </a:spcAft>
                      </a:pPr>
                      <a:r>
                        <a:rPr lang="en-US" sz="1100" b="0" strike="noStrike" baseline="0" dirty="0" smtClean="0">
                          <a:solidFill>
                            <a:schemeClr val="tx1"/>
                          </a:solidFill>
                          <a:latin typeface="Arial" panose="020B0604020202020204" pitchFamily="34" charset="0"/>
                          <a:cs typeface="Arial" panose="020B0604020202020204" pitchFamily="34" charset="0"/>
                        </a:rPr>
                        <a:t>TBD</a:t>
                      </a:r>
                      <a:endParaRPr lang="en-US" sz="1100" b="0" strike="sngStrike" baseline="0" dirty="0" smtClean="0">
                        <a:solidFill>
                          <a:schemeClr val="tx1"/>
                        </a:solidFill>
                        <a:latin typeface="Arial" panose="020B0604020202020204" pitchFamily="34" charset="0"/>
                        <a:cs typeface="Arial" panose="020B0604020202020204" pitchFamily="34" charset="0"/>
                      </a:endParaRPr>
                    </a:p>
                  </a:txBody>
                  <a:tcPr marL="48014" marR="48014">
                    <a:lnL w="12700" cap="flat" cmpd="sng" algn="ctr">
                      <a:noFill/>
                      <a:prstDash val="solid"/>
                      <a:round/>
                      <a:headEnd type="none" w="med" len="med"/>
                      <a:tailEnd type="none" w="med" len="med"/>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r h="198141">
                <a:tc rowSpan="3">
                  <a:txBody>
                    <a:bodyPr/>
                    <a:lstStyle/>
                    <a:p>
                      <a:pPr marL="0" marR="0" indent="0" algn="l" defTabSz="457200" rtl="0" eaLnBrk="1" fontAlgn="auto" latinLnBrk="0" hangingPunct="1">
                        <a:lnSpc>
                          <a:spcPct val="100000"/>
                        </a:lnSpc>
                        <a:spcBef>
                          <a:spcPts val="200"/>
                        </a:spcBef>
                        <a:spcAft>
                          <a:spcPts val="200"/>
                        </a:spcAft>
                        <a:buClrTx/>
                        <a:buSzTx/>
                        <a:buFontTx/>
                        <a:buNone/>
                        <a:tabLst/>
                        <a:defRPr/>
                      </a:pPr>
                      <a:r>
                        <a:rPr lang="en-US" sz="1100" b="1" dirty="0" smtClean="0">
                          <a:solidFill>
                            <a:schemeClr val="tx1"/>
                          </a:solidFill>
                          <a:latin typeface="Arial" panose="020B0604020202020204" pitchFamily="34" charset="0"/>
                          <a:cs typeface="Arial" panose="020B0604020202020204" pitchFamily="34" charset="0"/>
                        </a:rPr>
                        <a:t>Credit risk</a:t>
                      </a:r>
                      <a:r>
                        <a:rPr lang="en-US" sz="1100" b="1" baseline="0" dirty="0" smtClean="0">
                          <a:solidFill>
                            <a:schemeClr val="tx1"/>
                          </a:solidFill>
                          <a:latin typeface="Arial" panose="020B0604020202020204" pitchFamily="34" charset="0"/>
                          <a:cs typeface="Arial" panose="020B0604020202020204" pitchFamily="34" charset="0"/>
                        </a:rPr>
                        <a:t> (losses)</a:t>
                      </a:r>
                      <a:endParaRPr lang="en-US" sz="1100" b="1" dirty="0" smtClean="0">
                        <a:solidFill>
                          <a:schemeClr val="tx1"/>
                        </a:solidFill>
                        <a:latin typeface="Arial" panose="020B0604020202020204" pitchFamily="34" charset="0"/>
                        <a:cs typeface="Arial" panose="020B0604020202020204" pitchFamily="34" charset="0"/>
                      </a:endParaRPr>
                    </a:p>
                  </a:txBody>
                  <a:tcPr marL="0" marR="48014">
                    <a:lnL w="19050" cap="flat" cmpd="sng" algn="ctr">
                      <a:noFill/>
                      <a:prstDash val="solid"/>
                      <a:round/>
                      <a:headEnd type="none" w="med" len="med"/>
                      <a:tailEnd type="none" w="med" len="med"/>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457200" rtl="0" eaLnBrk="1" fontAlgn="b" latinLnBrk="0" hangingPunct="1">
                        <a:lnSpc>
                          <a:spcPct val="100000"/>
                        </a:lnSpc>
                        <a:spcBef>
                          <a:spcPts val="200"/>
                        </a:spcBef>
                        <a:spcAft>
                          <a:spcPts val="200"/>
                        </a:spcAft>
                        <a:buClrTx/>
                        <a:buSzTx/>
                        <a:buFontTx/>
                        <a:buNone/>
                        <a:tabLst/>
                        <a:defRPr/>
                      </a:pPr>
                      <a:r>
                        <a:rPr lang="en-US" sz="1100" b="0" i="0" u="none" strike="noStrike" dirty="0" smtClean="0">
                          <a:solidFill>
                            <a:schemeClr val="tx1"/>
                          </a:solidFill>
                          <a:effectLst/>
                          <a:latin typeface="Arial" panose="020B0604020202020204" pitchFamily="34" charset="0"/>
                          <a:cs typeface="Arial" panose="020B0604020202020204" pitchFamily="34" charset="0"/>
                        </a:rPr>
                        <a:t>Cost</a:t>
                      </a:r>
                      <a:r>
                        <a:rPr lang="en-US" sz="1100" b="0" i="0" u="none" strike="noStrike" baseline="0" dirty="0" smtClean="0">
                          <a:solidFill>
                            <a:schemeClr val="tx1"/>
                          </a:solidFill>
                          <a:effectLst/>
                          <a:latin typeface="Arial" panose="020B0604020202020204" pitchFamily="34" charset="0"/>
                          <a:cs typeface="Arial" panose="020B0604020202020204" pitchFamily="34" charset="0"/>
                        </a:rPr>
                        <a:t> of Credit</a:t>
                      </a:r>
                      <a:endParaRPr lang="en-US" sz="1100" b="0" i="0" u="none" strike="noStrike" dirty="0" smtClean="0">
                        <a:solidFill>
                          <a:schemeClr val="tx1"/>
                        </a:solidFill>
                        <a:effectLst/>
                        <a:latin typeface="Arial" panose="020B0604020202020204" pitchFamily="34" charset="0"/>
                        <a:cs typeface="Arial" panose="020B0604020202020204" pitchFamily="34" charset="0"/>
                      </a:endParaRPr>
                    </a:p>
                  </a:txBody>
                  <a:tcPr marL="48014" marR="48014">
                    <a:lnL>
                      <a:noFill/>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100" b="0" dirty="0" smtClean="0">
                          <a:latin typeface="Arial" panose="020B0604020202020204" pitchFamily="34" charset="0"/>
                          <a:cs typeface="Arial" panose="020B0604020202020204" pitchFamily="34" charset="0"/>
                        </a:rPr>
                        <a:t>Quarterly</a:t>
                      </a:r>
                      <a:endParaRPr lang="en-US" sz="1100" b="0" dirty="0">
                        <a:latin typeface="Arial" panose="020B0604020202020204" pitchFamily="34" charset="0"/>
                        <a:cs typeface="Arial" panose="020B0604020202020204" pitchFamily="34" charset="0"/>
                      </a:endParaRPr>
                    </a:p>
                  </a:txBody>
                  <a:tcPr marL="48014" marR="48014">
                    <a:lnL>
                      <a:noFill/>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100" b="0" dirty="0" smtClean="0">
                          <a:latin typeface="Arial" panose="020B0604020202020204" pitchFamily="34" charset="0"/>
                          <a:cs typeface="Arial" panose="020B0604020202020204" pitchFamily="34" charset="0"/>
                        </a:rPr>
                        <a:t>SBNA</a:t>
                      </a:r>
                      <a:endParaRPr lang="en-US" sz="1100" b="0" dirty="0">
                        <a:latin typeface="Arial" panose="020B0604020202020204" pitchFamily="34" charset="0"/>
                        <a:cs typeface="Arial" panose="020B0604020202020204" pitchFamily="34" charset="0"/>
                      </a:endParaRPr>
                    </a:p>
                  </a:txBody>
                  <a:tcPr marL="48014" marR="48014">
                    <a:lnL>
                      <a:noFill/>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100" b="0" i="0" u="none" strike="noStrike" dirty="0" smtClean="0">
                          <a:solidFill>
                            <a:srgbClr val="000000"/>
                          </a:solidFill>
                          <a:effectLst/>
                          <a:latin typeface="Arial" panose="020B0604020202020204" pitchFamily="34" charset="0"/>
                          <a:cs typeface="Arial" panose="020B0604020202020204" pitchFamily="34" charset="0"/>
                        </a:rPr>
                        <a:t>0.38%</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lnL w="12700" cap="flat" cmpd="sng" algn="ctr">
                      <a:noFill/>
                      <a:prstDash val="solid"/>
                      <a:round/>
                      <a:headEnd type="none" w="med" len="med"/>
                      <a:tailEnd type="none" w="med" len="med"/>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fontAlgn="b"/>
                      <a:r>
                        <a:rPr lang="en-US" sz="1100" b="0" i="0" u="none" strike="noStrike" dirty="0" smtClean="0">
                          <a:solidFill>
                            <a:srgbClr val="000000"/>
                          </a:solidFill>
                          <a:effectLst/>
                          <a:latin typeface="Arial" panose="020B0604020202020204" pitchFamily="34" charset="0"/>
                          <a:cs typeface="Arial" panose="020B0604020202020204" pitchFamily="34" charset="0"/>
                        </a:rPr>
                        <a:t>&gt;=0.5%</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lnL w="12700" cap="flat" cmpd="sng" algn="ctr">
                      <a:noFill/>
                      <a:prstDash val="solid"/>
                      <a:round/>
                      <a:headEnd type="none" w="med" len="med"/>
                      <a:tailEnd type="none" w="med" len="med"/>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r h="198141">
                <a:tc vMerge="1">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100" b="1" dirty="0" smtClean="0">
                        <a:solidFill>
                          <a:srgbClr val="FF0000"/>
                        </a:solidFill>
                        <a:latin typeface="Arial" panose="020B0604020202020204" pitchFamily="34" charset="0"/>
                        <a:cs typeface="Arial" panose="020B0604020202020204" pitchFamily="34" charset="0"/>
                      </a:endParaRPr>
                    </a:p>
                  </a:txBody>
                  <a:tcPr marL="45720" marR="45720" anchor="ctr">
                    <a:lnL w="19050" cap="flat" cmpd="sng" algn="ctr">
                      <a:noFill/>
                      <a:prstDash val="solid"/>
                      <a:round/>
                      <a:headEnd type="none" w="med" len="med"/>
                      <a:tailEnd type="none" w="med" len="med"/>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457200" rtl="0" eaLnBrk="1" fontAlgn="b" latinLnBrk="0" hangingPunct="1">
                        <a:lnSpc>
                          <a:spcPct val="100000"/>
                        </a:lnSpc>
                        <a:spcBef>
                          <a:spcPts val="200"/>
                        </a:spcBef>
                        <a:spcAft>
                          <a:spcPts val="200"/>
                        </a:spcAft>
                        <a:buClrTx/>
                        <a:buSzTx/>
                        <a:buFontTx/>
                        <a:buNone/>
                        <a:tabLst/>
                        <a:defRPr/>
                      </a:pPr>
                      <a:r>
                        <a:rPr lang="en-US" sz="1100" b="0" i="0" u="none" strike="noStrike" kern="1200" dirty="0" smtClean="0">
                          <a:solidFill>
                            <a:schemeClr val="tx1"/>
                          </a:solidFill>
                          <a:effectLst/>
                          <a:latin typeface="Arial" panose="020B0604020202020204" pitchFamily="34" charset="0"/>
                          <a:ea typeface="+mn-ea"/>
                          <a:cs typeface="Arial" panose="020B0604020202020204" pitchFamily="34" charset="0"/>
                        </a:rPr>
                        <a:t>NPL Entries</a:t>
                      </a:r>
                      <a:r>
                        <a:rPr lang="en-US" sz="1100" b="0" i="0" u="none" strike="noStrike" kern="1200" baseline="0" dirty="0" smtClean="0">
                          <a:solidFill>
                            <a:schemeClr val="tx1"/>
                          </a:solidFill>
                          <a:effectLst/>
                          <a:latin typeface="Arial" panose="020B0604020202020204" pitchFamily="34" charset="0"/>
                          <a:ea typeface="+mn-ea"/>
                          <a:cs typeface="Arial" panose="020B0604020202020204" pitchFamily="34" charset="0"/>
                        </a:rPr>
                        <a:t> (VMG)</a:t>
                      </a:r>
                      <a:endParaRPr lang="en-US" sz="1100" b="0" i="0" u="none" strike="noStrike" kern="1200" dirty="0">
                        <a:solidFill>
                          <a:schemeClr val="tx1"/>
                        </a:solidFill>
                        <a:effectLst/>
                        <a:latin typeface="Arial" panose="020B0604020202020204" pitchFamily="34" charset="0"/>
                        <a:ea typeface="+mn-ea"/>
                        <a:cs typeface="Arial" panose="020B0604020202020204" pitchFamily="34" charset="0"/>
                      </a:endParaRPr>
                    </a:p>
                  </a:txBody>
                  <a:tcPr marL="48014" marR="48014">
                    <a:lnL>
                      <a:noFill/>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100" b="0" dirty="0" smtClean="0">
                          <a:latin typeface="Arial" panose="020B0604020202020204" pitchFamily="34" charset="0"/>
                          <a:cs typeface="Arial" panose="020B0604020202020204" pitchFamily="34" charset="0"/>
                        </a:rPr>
                        <a:t>Quarterly</a:t>
                      </a:r>
                      <a:endParaRPr lang="en-US" sz="1100" b="0" dirty="0">
                        <a:latin typeface="Arial" panose="020B0604020202020204" pitchFamily="34" charset="0"/>
                        <a:cs typeface="Arial" panose="020B0604020202020204" pitchFamily="34" charset="0"/>
                      </a:endParaRPr>
                    </a:p>
                  </a:txBody>
                  <a:tcPr marL="48014" marR="48014">
                    <a:lnL>
                      <a:noFill/>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100" b="0" dirty="0" smtClean="0">
                          <a:latin typeface="Arial" panose="020B0604020202020204" pitchFamily="34" charset="0"/>
                          <a:cs typeface="Arial" panose="020B0604020202020204" pitchFamily="34" charset="0"/>
                        </a:rPr>
                        <a:t>SBNA</a:t>
                      </a:r>
                      <a:endParaRPr lang="en-US" sz="1100" b="0" dirty="0">
                        <a:latin typeface="Arial" panose="020B0604020202020204" pitchFamily="34" charset="0"/>
                        <a:cs typeface="Arial" panose="020B0604020202020204" pitchFamily="34" charset="0"/>
                      </a:endParaRPr>
                    </a:p>
                  </a:txBody>
                  <a:tcPr marL="48014" marR="48014">
                    <a:lnL>
                      <a:noFill/>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100" b="0" i="0" u="none" strike="noStrike" dirty="0" smtClean="0">
                          <a:solidFill>
                            <a:srgbClr val="000000"/>
                          </a:solidFill>
                          <a:effectLst/>
                          <a:latin typeface="Arial" panose="020B0604020202020204" pitchFamily="34" charset="0"/>
                          <a:cs typeface="Arial" panose="020B0604020202020204" pitchFamily="34" charset="0"/>
                        </a:rPr>
                        <a:t>0.19%</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lnL w="12700" cap="flat" cmpd="sng" algn="ctr">
                      <a:noFill/>
                      <a:prstDash val="solid"/>
                      <a:round/>
                      <a:headEnd type="none" w="med" len="med"/>
                      <a:tailEnd type="none" w="med" len="med"/>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fontAlgn="b"/>
                      <a:r>
                        <a:rPr lang="en-US" sz="1100" b="0" i="0" u="none" strike="noStrike" dirty="0" smtClean="0">
                          <a:solidFill>
                            <a:srgbClr val="000000"/>
                          </a:solidFill>
                          <a:effectLst/>
                          <a:latin typeface="Arial" panose="020B0604020202020204" pitchFamily="34" charset="0"/>
                          <a:cs typeface="Arial" panose="020B0604020202020204" pitchFamily="34" charset="0"/>
                        </a:rPr>
                        <a:t>&gt;=0.25%</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lnL w="12700" cap="flat" cmpd="sng" algn="ctr">
                      <a:noFill/>
                      <a:prstDash val="solid"/>
                      <a:round/>
                      <a:headEnd type="none" w="med" len="med"/>
                      <a:tailEnd type="none" w="med" len="med"/>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r h="198141">
                <a:tc vMerge="1">
                  <a:txBody>
                    <a:bodyPr/>
                    <a:lstStyle/>
                    <a:p>
                      <a:endParaRPr lang="en-GB"/>
                    </a:p>
                  </a:txBody>
                  <a:tcPr>
                    <a:lnL w="19050" cap="flat" cmpd="sng" algn="ctr">
                      <a:noFill/>
                      <a:prstDash val="solid"/>
                      <a:round/>
                      <a:headEnd type="none" w="med" len="med"/>
                      <a:tailEnd type="none" w="med" len="med"/>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457200" rtl="0" eaLnBrk="1" fontAlgn="b" latinLnBrk="0" hangingPunct="1">
                        <a:lnSpc>
                          <a:spcPct val="100000"/>
                        </a:lnSpc>
                        <a:spcBef>
                          <a:spcPts val="200"/>
                        </a:spcBef>
                        <a:spcAft>
                          <a:spcPts val="200"/>
                        </a:spcAft>
                        <a:buClrTx/>
                        <a:buSzTx/>
                        <a:buFontTx/>
                        <a:buNone/>
                        <a:tabLst/>
                        <a:defRPr/>
                      </a:pPr>
                      <a:r>
                        <a:rPr lang="en-US" sz="1100" b="0" i="0" u="none" strike="noStrike" kern="1200" dirty="0" smtClean="0">
                          <a:solidFill>
                            <a:schemeClr val="tx1"/>
                          </a:solidFill>
                          <a:effectLst/>
                          <a:latin typeface="Arial" panose="020B0604020202020204" pitchFamily="34" charset="0"/>
                          <a:ea typeface="+mn-ea"/>
                          <a:cs typeface="Arial" panose="020B0604020202020204" pitchFamily="34" charset="0"/>
                        </a:rPr>
                        <a:t>NPL Coverage Ratio (%)</a:t>
                      </a:r>
                      <a:endParaRPr lang="en-US" sz="1100" b="0" i="0" u="none" strike="noStrike" kern="1200" dirty="0">
                        <a:solidFill>
                          <a:schemeClr val="tx1"/>
                        </a:solidFill>
                        <a:effectLst/>
                        <a:latin typeface="Arial" panose="020B0604020202020204" pitchFamily="34" charset="0"/>
                        <a:ea typeface="+mn-ea"/>
                        <a:cs typeface="Arial" panose="020B0604020202020204" pitchFamily="34" charset="0"/>
                      </a:endParaRPr>
                    </a:p>
                  </a:txBody>
                  <a:tcPr marL="48014" marR="48014">
                    <a:lnL>
                      <a:noFill/>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100" b="0" dirty="0" smtClean="0">
                          <a:latin typeface="Arial" panose="020B0604020202020204" pitchFamily="34" charset="0"/>
                          <a:cs typeface="Arial" panose="020B0604020202020204" pitchFamily="34" charset="0"/>
                        </a:rPr>
                        <a:t>Quarterly</a:t>
                      </a:r>
                      <a:endParaRPr lang="en-US" sz="1100" b="0" dirty="0">
                        <a:latin typeface="Arial" panose="020B0604020202020204" pitchFamily="34" charset="0"/>
                        <a:cs typeface="Arial" panose="020B0604020202020204" pitchFamily="34" charset="0"/>
                      </a:endParaRPr>
                    </a:p>
                  </a:txBody>
                  <a:tcPr marL="48014" marR="48014">
                    <a:lnL>
                      <a:noFill/>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100" b="0" dirty="0" smtClean="0">
                          <a:latin typeface="Arial" panose="020B0604020202020204" pitchFamily="34" charset="0"/>
                          <a:cs typeface="Arial" panose="020B0604020202020204" pitchFamily="34" charset="0"/>
                        </a:rPr>
                        <a:t>SBNA</a:t>
                      </a:r>
                      <a:endParaRPr lang="en-US" sz="1100" b="0" dirty="0">
                        <a:latin typeface="Arial" panose="020B0604020202020204" pitchFamily="34" charset="0"/>
                        <a:cs typeface="Arial" panose="020B0604020202020204" pitchFamily="34" charset="0"/>
                      </a:endParaRPr>
                    </a:p>
                  </a:txBody>
                  <a:tcPr marL="48014" marR="48014">
                    <a:lnL>
                      <a:noFill/>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100" b="0" i="0" u="none" strike="noStrike" dirty="0" smtClean="0">
                          <a:solidFill>
                            <a:srgbClr val="000000"/>
                          </a:solidFill>
                          <a:effectLst/>
                          <a:latin typeface="Arial" panose="020B0604020202020204" pitchFamily="34" charset="0"/>
                          <a:cs typeface="Arial" panose="020B0604020202020204" pitchFamily="34" charset="0"/>
                        </a:rPr>
                        <a:t>91%</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lnL w="12700" cap="flat" cmpd="sng" algn="ctr">
                      <a:noFill/>
                      <a:prstDash val="solid"/>
                      <a:round/>
                      <a:headEnd type="none" w="med" len="med"/>
                      <a:tailEnd type="none" w="med" len="med"/>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fontAlgn="b"/>
                      <a:r>
                        <a:rPr lang="en-US" sz="1100" b="0" i="0" u="none" strike="noStrike" dirty="0" smtClean="0">
                          <a:solidFill>
                            <a:srgbClr val="000000"/>
                          </a:solidFill>
                          <a:effectLst/>
                          <a:latin typeface="Arial" panose="020B0604020202020204" pitchFamily="34" charset="0"/>
                          <a:cs typeface="Arial" panose="020B0604020202020204" pitchFamily="34" charset="0"/>
                        </a:rPr>
                        <a:t>&lt;=80%</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lnL w="12700" cap="flat" cmpd="sng" algn="ctr">
                      <a:noFill/>
                      <a:prstDash val="solid"/>
                      <a:round/>
                      <a:headEnd type="none" w="med" len="med"/>
                      <a:tailEnd type="none" w="med" len="med"/>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r h="454558">
                <a:tc rowSpan="2">
                  <a:txBody>
                    <a:bodyPr/>
                    <a:lstStyle/>
                    <a:p>
                      <a:pPr marL="0" marR="0" indent="0" algn="l" defTabSz="457200" rtl="0" eaLnBrk="1" fontAlgn="auto" latinLnBrk="0" hangingPunct="1">
                        <a:lnSpc>
                          <a:spcPct val="100000"/>
                        </a:lnSpc>
                        <a:spcBef>
                          <a:spcPts val="200"/>
                        </a:spcBef>
                        <a:spcAft>
                          <a:spcPts val="200"/>
                        </a:spcAft>
                        <a:buClrTx/>
                        <a:buSzTx/>
                        <a:buFontTx/>
                        <a:buNone/>
                        <a:tabLst/>
                        <a:defRPr/>
                      </a:pPr>
                      <a:r>
                        <a:rPr lang="en-US" sz="1100" b="1" dirty="0" smtClean="0">
                          <a:solidFill>
                            <a:schemeClr val="tx1"/>
                          </a:solidFill>
                          <a:latin typeface="Arial" panose="020B0604020202020204" pitchFamily="34" charset="0"/>
                          <a:cs typeface="Arial" panose="020B0604020202020204" pitchFamily="34" charset="0"/>
                        </a:rPr>
                        <a:t>Credit</a:t>
                      </a:r>
                      <a:r>
                        <a:rPr lang="en-US" sz="1100" b="1" baseline="0" dirty="0" smtClean="0">
                          <a:solidFill>
                            <a:schemeClr val="tx1"/>
                          </a:solidFill>
                          <a:latin typeface="Arial" panose="020B0604020202020204" pitchFamily="34" charset="0"/>
                          <a:cs typeface="Arial" panose="020B0604020202020204" pitchFamily="34" charset="0"/>
                        </a:rPr>
                        <a:t> risk (concentration)</a:t>
                      </a:r>
                      <a:endParaRPr lang="en-US" sz="1100" b="1" dirty="0" smtClean="0">
                        <a:solidFill>
                          <a:schemeClr val="tx1"/>
                        </a:solidFill>
                        <a:latin typeface="Arial" panose="020B0604020202020204" pitchFamily="34" charset="0"/>
                        <a:cs typeface="Arial" panose="020B0604020202020204" pitchFamily="34" charset="0"/>
                      </a:endParaRPr>
                    </a:p>
                  </a:txBody>
                  <a:tcPr marL="0" marR="48014">
                    <a:lnL w="19050" cap="flat" cmpd="sng" algn="ctr">
                      <a:noFill/>
                      <a:prstDash val="solid"/>
                      <a:round/>
                      <a:headEnd type="none" w="med" len="med"/>
                      <a:tailEnd type="none" w="med" len="med"/>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457200" rtl="0" eaLnBrk="1" fontAlgn="auto" latinLnBrk="0" hangingPunct="1">
                        <a:lnSpc>
                          <a:spcPct val="100000"/>
                        </a:lnSpc>
                        <a:spcBef>
                          <a:spcPts val="200"/>
                        </a:spcBef>
                        <a:spcAft>
                          <a:spcPts val="200"/>
                        </a:spcAft>
                        <a:buClrTx/>
                        <a:buSzTx/>
                        <a:buFont typeface="+mj-lt"/>
                        <a:buNone/>
                        <a:tabLst/>
                        <a:defRPr/>
                      </a:pPr>
                      <a:r>
                        <a:rPr lang="en-US" sz="1100" dirty="0" smtClean="0">
                          <a:effectLst/>
                          <a:latin typeface="Arial" panose="020B0604020202020204" pitchFamily="34" charset="0"/>
                          <a:ea typeface="Calibri"/>
                          <a:cs typeface="Arial" panose="020B0604020202020204" pitchFamily="34" charset="0"/>
                        </a:rPr>
                        <a:t>Max exposure over equity (Financial Institutions Individual &amp; Top 20 Financial Institutions)</a:t>
                      </a:r>
                    </a:p>
                  </a:txBody>
                  <a:tcPr marL="45720" marR="45720">
                    <a:lnL>
                      <a:noFill/>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100" b="0" dirty="0" smtClean="0">
                          <a:latin typeface="Arial" panose="020B0604020202020204" pitchFamily="34" charset="0"/>
                          <a:cs typeface="Arial" panose="020B0604020202020204" pitchFamily="34" charset="0"/>
                        </a:rPr>
                        <a:t>Quarterly</a:t>
                      </a:r>
                      <a:endParaRPr lang="en-US" sz="1100" b="0" dirty="0">
                        <a:latin typeface="Arial" panose="020B0604020202020204" pitchFamily="34" charset="0"/>
                        <a:cs typeface="Arial" panose="020B0604020202020204" pitchFamily="34" charset="0"/>
                      </a:endParaRPr>
                    </a:p>
                  </a:txBody>
                  <a:tcPr marL="45720" marR="45720">
                    <a:lnL>
                      <a:noFill/>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100" b="0" dirty="0" smtClean="0">
                          <a:latin typeface="Arial" panose="020B0604020202020204" pitchFamily="34" charset="0"/>
                          <a:cs typeface="Arial" panose="020B0604020202020204" pitchFamily="34" charset="0"/>
                        </a:rPr>
                        <a:t>SBNA</a:t>
                      </a:r>
                      <a:endParaRPr lang="en-US" sz="1100" b="0" dirty="0">
                        <a:latin typeface="Arial" panose="020B0604020202020204" pitchFamily="34" charset="0"/>
                        <a:cs typeface="Arial" panose="020B0604020202020204" pitchFamily="34" charset="0"/>
                      </a:endParaRPr>
                    </a:p>
                  </a:txBody>
                  <a:tcPr marL="45720" marR="45720">
                    <a:lnL>
                      <a:noFill/>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100" dirty="0" smtClean="0">
                          <a:latin typeface="Arial" panose="020B0604020202020204" pitchFamily="34" charset="0"/>
                          <a:cs typeface="Arial" panose="020B0604020202020204" pitchFamily="34" charset="0"/>
                        </a:rPr>
                        <a:t>8.9%</a:t>
                      </a:r>
                    </a:p>
                  </a:txBody>
                  <a:tcPr marL="45720" marR="45720">
                    <a:lnL w="12700" cap="flat" cmpd="sng" algn="ctr">
                      <a:noFill/>
                      <a:prstDash val="solid"/>
                      <a:round/>
                      <a:headEnd type="none" w="med" len="med"/>
                      <a:tailEnd type="none" w="med" len="med"/>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a:lnSpc>
                          <a:spcPct val="100000"/>
                        </a:lnSpc>
                        <a:spcBef>
                          <a:spcPts val="200"/>
                        </a:spcBef>
                        <a:spcAft>
                          <a:spcPts val="200"/>
                        </a:spcAft>
                      </a:pPr>
                      <a:r>
                        <a:rPr lang="en-US" sz="1100" dirty="0" smtClean="0">
                          <a:latin typeface="Arial" panose="020B0604020202020204" pitchFamily="34" charset="0"/>
                          <a:cs typeface="Arial" panose="020B0604020202020204" pitchFamily="34" charset="0"/>
                        </a:rPr>
                        <a:t>&gt;7.0%</a:t>
                      </a:r>
                    </a:p>
                  </a:txBody>
                  <a:tcPr marL="45720" marR="45720">
                    <a:lnL w="12700" cap="flat" cmpd="sng" algn="ctr">
                      <a:noFill/>
                      <a:prstDash val="solid"/>
                      <a:round/>
                      <a:headEnd type="none" w="med" len="med"/>
                      <a:tailEnd type="none" w="med" len="med"/>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r h="198141">
                <a:tc vMerge="1">
                  <a:txBody>
                    <a:bodyPr/>
                    <a:lstStyle/>
                    <a:p>
                      <a:pPr marL="0" marR="0" indent="0" algn="l" defTabSz="457200" rtl="0" eaLnBrk="1" fontAlgn="auto" latinLnBrk="0" hangingPunct="1">
                        <a:lnSpc>
                          <a:spcPct val="100000"/>
                        </a:lnSpc>
                        <a:spcBef>
                          <a:spcPts val="200"/>
                        </a:spcBef>
                        <a:spcAft>
                          <a:spcPts val="200"/>
                        </a:spcAft>
                        <a:buClrTx/>
                        <a:buSzTx/>
                        <a:buFontTx/>
                        <a:buNone/>
                        <a:tabLst/>
                        <a:defRPr/>
                      </a:pPr>
                      <a:endParaRPr lang="en-US" sz="1100" b="1" dirty="0" smtClean="0">
                        <a:solidFill>
                          <a:schemeClr val="tx1"/>
                        </a:solidFill>
                        <a:latin typeface="Arial" panose="020B0604020202020204" pitchFamily="34" charset="0"/>
                        <a:cs typeface="Arial" panose="020B0604020202020204" pitchFamily="34" charset="0"/>
                      </a:endParaRPr>
                    </a:p>
                  </a:txBody>
                  <a:tcPr marL="0" marR="48014">
                    <a:lnL w="19050" cap="flat" cmpd="sng" algn="ctr">
                      <a:noFill/>
                      <a:prstDash val="solid"/>
                      <a:round/>
                      <a:headEnd type="none" w="med" len="med"/>
                      <a:tailEnd type="none" w="med" len="med"/>
                    </a:lnL>
                    <a:lnR>
                      <a:noFill/>
                    </a:lnR>
                    <a:lnT w="12700" cap="flat" cmpd="sng" algn="ctr">
                      <a:solidFill>
                        <a:schemeClr val="accent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457200" rtl="0" eaLnBrk="1" fontAlgn="b" latinLnBrk="0" hangingPunct="1">
                        <a:lnSpc>
                          <a:spcPct val="100000"/>
                        </a:lnSpc>
                        <a:spcBef>
                          <a:spcPts val="200"/>
                        </a:spcBef>
                        <a:spcAft>
                          <a:spcPts val="200"/>
                        </a:spcAft>
                        <a:buClrTx/>
                        <a:buSzTx/>
                        <a:buFontTx/>
                        <a:buNone/>
                        <a:tabLst/>
                        <a:defRPr/>
                      </a:pPr>
                      <a:r>
                        <a:rPr lang="en-US" sz="1100" b="0" i="0" u="none" strike="noStrike" kern="1200" dirty="0" smtClean="0">
                          <a:solidFill>
                            <a:schemeClr val="tx1"/>
                          </a:solidFill>
                          <a:effectLst/>
                          <a:latin typeface="Arial" panose="020B0604020202020204" pitchFamily="34" charset="0"/>
                          <a:ea typeface="+mn-ea"/>
                          <a:cs typeface="Arial" panose="020B0604020202020204" pitchFamily="34" charset="0"/>
                        </a:rPr>
                        <a:t>Large exposures</a:t>
                      </a:r>
                      <a:endParaRPr lang="en-US" sz="1100" b="0" i="0" u="none" strike="noStrike" kern="1200" dirty="0">
                        <a:solidFill>
                          <a:schemeClr val="tx1"/>
                        </a:solidFill>
                        <a:effectLst/>
                        <a:latin typeface="Arial" panose="020B0604020202020204" pitchFamily="34" charset="0"/>
                        <a:ea typeface="+mn-ea"/>
                        <a:cs typeface="Arial" panose="020B0604020202020204" pitchFamily="34" charset="0"/>
                      </a:endParaRPr>
                    </a:p>
                  </a:txBody>
                  <a:tcPr marL="48014" marR="48014">
                    <a:lnL>
                      <a:noFill/>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100" b="0" dirty="0" smtClean="0">
                          <a:latin typeface="Arial" panose="020B0604020202020204" pitchFamily="34" charset="0"/>
                          <a:cs typeface="Arial" panose="020B0604020202020204" pitchFamily="34" charset="0"/>
                        </a:rPr>
                        <a:t>Quarterly</a:t>
                      </a:r>
                      <a:endParaRPr lang="en-US" sz="1100" b="0" dirty="0">
                        <a:latin typeface="Arial" panose="020B0604020202020204" pitchFamily="34" charset="0"/>
                        <a:cs typeface="Arial" panose="020B0604020202020204" pitchFamily="34" charset="0"/>
                      </a:endParaRPr>
                    </a:p>
                  </a:txBody>
                  <a:tcPr marL="45720" marR="45720">
                    <a:lnL>
                      <a:noFill/>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100" b="0" dirty="0" smtClean="0">
                          <a:latin typeface="Arial" panose="020B0604020202020204" pitchFamily="34" charset="0"/>
                          <a:cs typeface="Arial" panose="020B0604020202020204" pitchFamily="34" charset="0"/>
                        </a:rPr>
                        <a:t>SBNA</a:t>
                      </a:r>
                      <a:endParaRPr lang="en-US" sz="1100" b="0" dirty="0">
                        <a:latin typeface="Arial" panose="020B0604020202020204" pitchFamily="34" charset="0"/>
                        <a:cs typeface="Arial" panose="020B0604020202020204" pitchFamily="34" charset="0"/>
                      </a:endParaRPr>
                    </a:p>
                  </a:txBody>
                  <a:tcPr marL="45720" marR="45720">
                    <a:lnL>
                      <a:noFill/>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457200" rtl="0" eaLnBrk="1" fontAlgn="b" latinLnBrk="0" hangingPunct="1">
                        <a:lnSpc>
                          <a:spcPct val="100000"/>
                        </a:lnSpc>
                        <a:spcBef>
                          <a:spcPts val="0"/>
                        </a:spcBef>
                        <a:spcAft>
                          <a:spcPts val="0"/>
                        </a:spcAft>
                        <a:buClrTx/>
                        <a:buSzTx/>
                        <a:buFontTx/>
                        <a:buNone/>
                        <a:tabLst/>
                        <a:defRPr/>
                      </a:pPr>
                      <a:r>
                        <a:rPr lang="en-US" sz="1100" b="0" i="0" u="none" strike="noStrike" dirty="0" smtClean="0">
                          <a:solidFill>
                            <a:srgbClr val="000000"/>
                          </a:solidFill>
                          <a:effectLst/>
                          <a:latin typeface="Arial" panose="020B0604020202020204" pitchFamily="34" charset="0"/>
                          <a:cs typeface="Arial" panose="020B0604020202020204" pitchFamily="34" charset="0"/>
                        </a:rPr>
                        <a:t>26.4%</a:t>
                      </a:r>
                    </a:p>
                  </a:txBody>
                  <a:tcPr marL="9525" marR="9525" marT="9525" marB="0">
                    <a:lnL w="12700" cap="flat" cmpd="sng" algn="ctr">
                      <a:noFill/>
                      <a:prstDash val="solid"/>
                      <a:round/>
                      <a:headEnd type="none" w="med" len="med"/>
                      <a:tailEnd type="none" w="med" len="med"/>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fontAlgn="b"/>
                      <a:r>
                        <a:rPr lang="en-US" sz="1100" b="0" i="0" u="none" strike="noStrike" dirty="0" smtClean="0">
                          <a:solidFill>
                            <a:srgbClr val="000000"/>
                          </a:solidFill>
                          <a:effectLst/>
                          <a:latin typeface="Arial" panose="020B0604020202020204" pitchFamily="34" charset="0"/>
                          <a:cs typeface="Arial" panose="020B0604020202020204" pitchFamily="34" charset="0"/>
                        </a:rPr>
                        <a:t>N/A</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lnL w="12700" cap="flat" cmpd="sng" algn="ctr">
                      <a:noFill/>
                      <a:prstDash val="solid"/>
                      <a:round/>
                      <a:headEnd type="none" w="med" len="med"/>
                      <a:tailEnd type="none" w="med" len="med"/>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bl>
          </a:graphicData>
        </a:graphic>
      </p:graphicFrame>
      <p:sp>
        <p:nvSpPr>
          <p:cNvPr id="8" name="Text Box 75"/>
          <p:cNvSpPr txBox="1">
            <a:spLocks noChangeArrowheads="1"/>
          </p:cNvSpPr>
          <p:nvPr/>
        </p:nvSpPr>
        <p:spPr bwMode="gray">
          <a:xfrm>
            <a:off x="366713" y="74355"/>
            <a:ext cx="1210268" cy="184666"/>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none" lIns="0" tIns="0" rIns="0" bIns="0">
            <a:spAutoFit/>
          </a:bodyPr>
          <a:lstStyle/>
          <a:p>
            <a:pPr algn="l">
              <a:lnSpc>
                <a:spcPct val="100000"/>
              </a:lnSpc>
            </a:pPr>
            <a:r>
              <a:rPr lang="en-US" sz="1200" dirty="0" smtClean="0">
                <a:solidFill>
                  <a:schemeClr val="accent6"/>
                </a:solidFill>
              </a:rPr>
              <a:t>Additional </a:t>
            </a:r>
            <a:r>
              <a:rPr lang="en-US" sz="1200" dirty="0" smtClean="0">
                <a:solidFill>
                  <a:schemeClr val="accent6"/>
                </a:solidFill>
              </a:rPr>
              <a:t>metrics</a:t>
            </a:r>
            <a:endParaRPr lang="en-US" sz="1200" dirty="0">
              <a:solidFill>
                <a:schemeClr val="accent6"/>
              </a:solidFill>
            </a:endParaRPr>
          </a:p>
        </p:txBody>
      </p:sp>
      <p:sp>
        <p:nvSpPr>
          <p:cNvPr id="5" name="Footnote"/>
          <p:cNvSpPr/>
          <p:nvPr/>
        </p:nvSpPr>
        <p:spPr bwMode="auto">
          <a:xfrm>
            <a:off x="1889851" y="6338685"/>
            <a:ext cx="6814003"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spAutoFit/>
          </a:bodyPr>
          <a:lstStyle/>
          <a:p>
            <a:pPr marL="0" lvl="1" algn="l">
              <a:lnSpc>
                <a:spcPct val="100000"/>
              </a:lnSpc>
              <a:spcBef>
                <a:spcPts val="0"/>
              </a:spcBef>
              <a:spcAft>
                <a:spcPts val="0"/>
              </a:spcAft>
            </a:pPr>
            <a:r>
              <a:rPr lang="en-US" sz="800" dirty="0">
                <a:sym typeface="Arial"/>
              </a:rPr>
              <a:t>Source: “Historical Data 2016 RAS V2 - 051716_w thresholds.xlsx” </a:t>
            </a:r>
          </a:p>
        </p:txBody>
      </p:sp>
    </p:spTree>
    <p:extLst>
      <p:ext uri="{BB962C8B-B14F-4D97-AF65-F5344CB8AC3E}">
        <p14:creationId xmlns:p14="http://schemas.microsoft.com/office/powerpoint/2010/main" val="289418001"/>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8" name="Object 27" hidden="1"/>
          <p:cNvGraphicFramePr>
            <a:graphicFrameLocks noChangeAspect="1"/>
          </p:cNvGraphicFramePr>
          <p:nvPr>
            <p:custDataLst>
              <p:tags r:id="rId2"/>
            </p:custDataLst>
            <p:extLst>
              <p:ext uri="{D42A27DB-BD31-4B8C-83A1-F6EECF244321}">
                <p14:modId xmlns:p14="http://schemas.microsoft.com/office/powerpoint/2010/main" val="2173188224"/>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27820" name="think-cell Slide" r:id="rId50" imgW="270" imgH="270" progId="TCLayout.ActiveDocument.1">
                  <p:embed/>
                </p:oleObj>
              </mc:Choice>
              <mc:Fallback>
                <p:oleObj name="think-cell Slide" r:id="rId50" imgW="270" imgH="270" progId="TCLayout.ActiveDocument.1">
                  <p:embed/>
                  <p:pic>
                    <p:nvPicPr>
                      <p:cNvPr id="0" name=""/>
                      <p:cNvPicPr/>
                      <p:nvPr/>
                    </p:nvPicPr>
                    <p:blipFill>
                      <a:blip r:embed="rId51"/>
                      <a:stretch>
                        <a:fillRect/>
                      </a:stretch>
                    </p:blipFill>
                    <p:spPr>
                      <a:xfrm>
                        <a:off x="1588" y="1588"/>
                        <a:ext cx="1587" cy="1587"/>
                      </a:xfrm>
                      <a:prstGeom prst="rect">
                        <a:avLst/>
                      </a:prstGeom>
                    </p:spPr>
                  </p:pic>
                </p:oleObj>
              </mc:Fallback>
            </mc:AlternateContent>
          </a:graphicData>
        </a:graphic>
      </p:graphicFrame>
      <p:sp>
        <p:nvSpPr>
          <p:cNvPr id="27" name="Rectangle 26" hidden="1"/>
          <p:cNvSpPr/>
          <p:nvPr>
            <p:custDataLst>
              <p:tags r:id="rId3"/>
            </p:custDataLst>
          </p:nvPr>
        </p:nvSpPr>
        <p:spPr bwMode="auto">
          <a:xfrm>
            <a:off x="0" y="0"/>
            <a:ext cx="158750" cy="158750"/>
          </a:xfrm>
          <a:prstGeom prst="rect">
            <a:avLst/>
          </a:prstGeom>
          <a:solidFill>
            <a:schemeClr val="bg1"/>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nSpc>
                <a:spcPct val="100000"/>
              </a:lnSpc>
            </a:pPr>
            <a:endParaRPr lang="en-GB" dirty="0" smtClean="0">
              <a:solidFill>
                <a:schemeClr val="tx1"/>
              </a:solidFill>
              <a:latin typeface="Arial"/>
              <a:cs typeface="Arial"/>
              <a:sym typeface="Arial"/>
            </a:endParaRPr>
          </a:p>
        </p:txBody>
      </p:sp>
      <p:sp>
        <p:nvSpPr>
          <p:cNvPr id="42" name="Rectangle 41"/>
          <p:cNvSpPr/>
          <p:nvPr/>
        </p:nvSpPr>
        <p:spPr>
          <a:xfrm>
            <a:off x="365760" y="1463040"/>
            <a:ext cx="4337050" cy="370614"/>
          </a:xfrm>
          <a:prstGeom prst="rect">
            <a:avLst/>
          </a:prstGeom>
        </p:spPr>
        <p:txBody>
          <a:bodyPr wrap="square" lIns="0" tIns="0" rIns="0" bIns="0">
            <a:spAutoFit/>
          </a:bodyPr>
          <a:lstStyle/>
          <a:p>
            <a:pPr algn="l"/>
            <a:r>
              <a:rPr lang="en-GB" sz="1400" b="1" dirty="0" smtClean="0">
                <a:solidFill>
                  <a:srgbClr val="FF0000"/>
                </a:solidFill>
                <a:latin typeface="Arial" panose="020B0604020202020204" pitchFamily="34" charset="0"/>
                <a:cs typeface="Arial" panose="020B0604020202020204" pitchFamily="34" charset="0"/>
              </a:rPr>
              <a:t>SBNA historical Cost of Credit </a:t>
            </a:r>
          </a:p>
          <a:p>
            <a:pPr algn="l"/>
            <a:r>
              <a:rPr lang="en-GB" sz="1400" kern="0" dirty="0" smtClean="0">
                <a:solidFill>
                  <a:srgbClr val="FF0000"/>
                </a:solidFill>
                <a:latin typeface="Arial" panose="020B0604020202020204" pitchFamily="34" charset="0"/>
                <a:ea typeface="ＭＳ Ｐゴシック"/>
                <a:cs typeface="Arial" panose="020B0604020202020204" pitchFamily="34" charset="0"/>
              </a:rPr>
              <a:t>Jan 2015 – Mar 2016 (%)</a:t>
            </a:r>
            <a:endParaRPr lang="en-GB" sz="1400" kern="0" dirty="0">
              <a:solidFill>
                <a:srgbClr val="FF0000"/>
              </a:solidFill>
              <a:latin typeface="Arial" panose="020B0604020202020204" pitchFamily="34" charset="0"/>
              <a:ea typeface="ＭＳ Ｐゴシック"/>
              <a:cs typeface="Arial" panose="020B0604020202020204" pitchFamily="34" charset="0"/>
            </a:endParaRPr>
          </a:p>
        </p:txBody>
      </p:sp>
      <p:graphicFrame>
        <p:nvGraphicFramePr>
          <p:cNvPr id="51" name="Object 50"/>
          <p:cNvGraphicFramePr>
            <a:graphicFrameLocks/>
          </p:cNvGraphicFramePr>
          <p:nvPr>
            <p:custDataLst>
              <p:tags r:id="rId4"/>
            </p:custDataLst>
            <p:extLst>
              <p:ext uri="{D42A27DB-BD31-4B8C-83A1-F6EECF244321}">
                <p14:modId xmlns:p14="http://schemas.microsoft.com/office/powerpoint/2010/main" val="2883568640"/>
              </p:ext>
            </p:extLst>
          </p:nvPr>
        </p:nvGraphicFramePr>
        <p:xfrm>
          <a:off x="457200" y="2019300"/>
          <a:ext cx="3867285" cy="3429000"/>
        </p:xfrm>
        <a:graphic>
          <a:graphicData uri="http://schemas.openxmlformats.org/presentationml/2006/ole">
            <mc:AlternateContent xmlns:mc="http://schemas.openxmlformats.org/markup-compatibility/2006">
              <mc:Choice xmlns:v="urn:schemas-microsoft-com:vml" Requires="v">
                <p:oleObj spid="_x0000_s327821" name="Chart" r:id="rId52" imgW="3867285" imgH="3429000" progId="MSGraph.Chart.8">
                  <p:embed followColorScheme="full"/>
                </p:oleObj>
              </mc:Choice>
              <mc:Fallback>
                <p:oleObj name="Chart" r:id="rId52" imgW="3867285" imgH="3429000" progId="MSGraph.Chart.8">
                  <p:embed followColorScheme="full"/>
                  <p:pic>
                    <p:nvPicPr>
                      <p:cNvPr id="0" name=""/>
                      <p:cNvPicPr/>
                      <p:nvPr/>
                    </p:nvPicPr>
                    <p:blipFill>
                      <a:blip r:embed="rId53"/>
                      <a:stretch>
                        <a:fillRect/>
                      </a:stretch>
                    </p:blipFill>
                    <p:spPr>
                      <a:xfrm>
                        <a:off x="457200" y="2019300"/>
                        <a:ext cx="3867285" cy="3429000"/>
                      </a:xfrm>
                      <a:prstGeom prst="rect">
                        <a:avLst/>
                      </a:prstGeom>
                    </p:spPr>
                  </p:pic>
                </p:oleObj>
              </mc:Fallback>
            </mc:AlternateContent>
          </a:graphicData>
        </a:graphic>
      </p:graphicFrame>
      <p:sp>
        <p:nvSpPr>
          <p:cNvPr id="68" name="Text Placeholder 15"/>
          <p:cNvSpPr>
            <a:spLocks noGrp="1"/>
          </p:cNvSpPr>
          <p:nvPr>
            <p:custDataLst>
              <p:tags r:id="rId5"/>
            </p:custDataLst>
          </p:nvPr>
        </p:nvSpPr>
        <p:spPr bwMode="auto">
          <a:xfrm>
            <a:off x="3905250" y="5318125"/>
            <a:ext cx="209550" cy="3048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B68688D7-4C90-418D-B588-3A78F361A04D}" type="datetime'''''O''c''''t'''''''' ''1''''''''''6'''''''">
              <a:rPr lang="en-US" sz="1000">
                <a:latin typeface="Arial"/>
                <a:cs typeface="Arial"/>
                <a:sym typeface="Arial"/>
              </a:rPr>
              <a:pPr marL="0" indent="0" algn="ctr">
                <a:lnSpc>
                  <a:spcPct val="100000"/>
                </a:lnSpc>
                <a:spcBef>
                  <a:spcPct val="0"/>
                </a:spcBef>
                <a:buNone/>
              </a:pPr>
              <a:t>Oct 16</a:t>
            </a:fld>
            <a:endParaRPr lang="en-GB" sz="1000" dirty="0">
              <a:latin typeface="Arial"/>
              <a:cs typeface="Arial"/>
              <a:sym typeface="Arial"/>
            </a:endParaRPr>
          </a:p>
        </p:txBody>
      </p:sp>
      <p:sp>
        <p:nvSpPr>
          <p:cNvPr id="66" name="Text Placeholder 14"/>
          <p:cNvSpPr>
            <a:spLocks noGrp="1"/>
          </p:cNvSpPr>
          <p:nvPr>
            <p:custDataLst>
              <p:tags r:id="rId6"/>
            </p:custDataLst>
          </p:nvPr>
        </p:nvSpPr>
        <p:spPr bwMode="auto">
          <a:xfrm>
            <a:off x="3646488" y="5318125"/>
            <a:ext cx="174625" cy="3048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8DCCC509-FB40-4369-B27B-739D60766BD1}" type="datetime'''''''''''''''''''''''''Ju''''l'' ''''''''''''1''''''6'''">
              <a:rPr lang="en-US" sz="1000">
                <a:latin typeface="Arial"/>
                <a:cs typeface="Arial"/>
                <a:sym typeface="Arial"/>
              </a:rPr>
              <a:pPr marL="0" indent="0" algn="ctr">
                <a:lnSpc>
                  <a:spcPct val="100000"/>
                </a:lnSpc>
                <a:spcBef>
                  <a:spcPct val="0"/>
                </a:spcBef>
                <a:buNone/>
              </a:pPr>
              <a:t>Jul 16</a:t>
            </a:fld>
            <a:endParaRPr lang="en-GB" sz="1000" dirty="0">
              <a:latin typeface="Arial"/>
              <a:cs typeface="Arial"/>
              <a:sym typeface="Arial"/>
            </a:endParaRPr>
          </a:p>
        </p:txBody>
      </p:sp>
      <p:sp>
        <p:nvSpPr>
          <p:cNvPr id="64" name="Text Placeholder 13"/>
          <p:cNvSpPr>
            <a:spLocks noGrp="1"/>
          </p:cNvSpPr>
          <p:nvPr>
            <p:custDataLst>
              <p:tags r:id="rId7"/>
            </p:custDataLst>
          </p:nvPr>
        </p:nvSpPr>
        <p:spPr bwMode="auto">
          <a:xfrm>
            <a:off x="3343275" y="5318125"/>
            <a:ext cx="209550" cy="3048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C9604A4A-CDAF-461B-9AC0-02EB43C37B39}" type="datetime'''''''Ap''''''''r'''''''''''''' 1''''''6'''''''''''">
              <a:rPr lang="en-US" sz="1000">
                <a:latin typeface="Arial"/>
                <a:cs typeface="Arial"/>
                <a:sym typeface="Arial"/>
              </a:rPr>
              <a:pPr marL="0" indent="0" algn="ctr">
                <a:lnSpc>
                  <a:spcPct val="100000"/>
                </a:lnSpc>
                <a:spcBef>
                  <a:spcPct val="0"/>
                </a:spcBef>
                <a:buNone/>
              </a:pPr>
              <a:t>Apr 16</a:t>
            </a:fld>
            <a:endParaRPr lang="en-GB" sz="1000" dirty="0">
              <a:latin typeface="Arial"/>
              <a:cs typeface="Arial"/>
              <a:sym typeface="Arial"/>
            </a:endParaRPr>
          </a:p>
        </p:txBody>
      </p:sp>
      <p:sp>
        <p:nvSpPr>
          <p:cNvPr id="62" name="Text Placeholder 12"/>
          <p:cNvSpPr>
            <a:spLocks noGrp="1"/>
          </p:cNvSpPr>
          <p:nvPr>
            <p:custDataLst>
              <p:tags r:id="rId8"/>
            </p:custDataLst>
          </p:nvPr>
        </p:nvSpPr>
        <p:spPr bwMode="auto">
          <a:xfrm>
            <a:off x="3054350" y="5318125"/>
            <a:ext cx="215900" cy="3048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9EF214DF-F2D5-4B19-8104-C1DDEFBCD538}" type="datetime'''J''a''''''n'''' ''''1''6'''''''''''''''''">
              <a:rPr lang="en-US" sz="1000">
                <a:latin typeface="Arial"/>
                <a:cs typeface="Arial"/>
                <a:sym typeface="Arial"/>
              </a:rPr>
              <a:pPr marL="0" indent="0" algn="ctr">
                <a:lnSpc>
                  <a:spcPct val="100000"/>
                </a:lnSpc>
                <a:spcBef>
                  <a:spcPct val="0"/>
                </a:spcBef>
                <a:buNone/>
              </a:pPr>
              <a:t>Jan 16</a:t>
            </a:fld>
            <a:endParaRPr lang="en-GB" sz="1000" dirty="0">
              <a:latin typeface="Arial"/>
              <a:cs typeface="Arial"/>
              <a:sym typeface="Arial"/>
            </a:endParaRPr>
          </a:p>
        </p:txBody>
      </p:sp>
      <p:sp>
        <p:nvSpPr>
          <p:cNvPr id="55" name="Text Placeholder 5"/>
          <p:cNvSpPr>
            <a:spLocks noGrp="1"/>
          </p:cNvSpPr>
          <p:nvPr>
            <p:custDataLst>
              <p:tags r:id="rId9"/>
            </p:custDataLst>
          </p:nvPr>
        </p:nvSpPr>
        <p:spPr bwMode="auto">
          <a:xfrm>
            <a:off x="1647825" y="5318125"/>
            <a:ext cx="209550" cy="3048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14FACB2E-D4A7-44AE-8698-BC57D8B753E9}" type="datetime'''''''''''''''''''O''''''''''''''''c''t'' ''''''''1''''4'">
              <a:rPr lang="en-US" sz="1000">
                <a:latin typeface="Arial"/>
                <a:cs typeface="Arial"/>
                <a:sym typeface="Arial"/>
              </a:rPr>
              <a:pPr marL="0" indent="0" algn="ctr">
                <a:lnSpc>
                  <a:spcPct val="100000"/>
                </a:lnSpc>
                <a:spcBef>
                  <a:spcPct val="0"/>
                </a:spcBef>
                <a:buNone/>
              </a:pPr>
              <a:t>Oct 14</a:t>
            </a:fld>
            <a:endParaRPr lang="en-GB" sz="1000" dirty="0">
              <a:latin typeface="Arial"/>
              <a:cs typeface="Arial"/>
              <a:sym typeface="Arial"/>
            </a:endParaRPr>
          </a:p>
        </p:txBody>
      </p:sp>
      <p:sp>
        <p:nvSpPr>
          <p:cNvPr id="61" name="Text Placeholder 11"/>
          <p:cNvSpPr>
            <a:spLocks noGrp="1"/>
          </p:cNvSpPr>
          <p:nvPr>
            <p:custDataLst>
              <p:tags r:id="rId10"/>
            </p:custDataLst>
          </p:nvPr>
        </p:nvSpPr>
        <p:spPr bwMode="auto">
          <a:xfrm>
            <a:off x="2781300" y="5318125"/>
            <a:ext cx="209550" cy="3048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2C65FAFC-51BB-4057-B05E-E4BF1E9B33BB}" type="datetime'''''''O''''''''c''''''''''''t ''''''''1''''''''''''''''''5'">
              <a:rPr lang="en-US" sz="1000">
                <a:latin typeface="Arial"/>
                <a:cs typeface="Arial"/>
                <a:sym typeface="Arial"/>
              </a:rPr>
              <a:pPr marL="0" indent="0" algn="ctr">
                <a:lnSpc>
                  <a:spcPct val="100000"/>
                </a:lnSpc>
                <a:spcBef>
                  <a:spcPct val="0"/>
                </a:spcBef>
                <a:buNone/>
              </a:pPr>
              <a:t>Oct 15</a:t>
            </a:fld>
            <a:endParaRPr lang="en-GB" sz="1000" dirty="0">
              <a:latin typeface="Arial"/>
              <a:cs typeface="Arial"/>
              <a:sym typeface="Arial"/>
            </a:endParaRPr>
          </a:p>
        </p:txBody>
      </p:sp>
      <p:sp>
        <p:nvSpPr>
          <p:cNvPr id="58" name="Text Placeholder 9"/>
          <p:cNvSpPr>
            <a:spLocks noGrp="1"/>
          </p:cNvSpPr>
          <p:nvPr>
            <p:custDataLst>
              <p:tags r:id="rId11"/>
            </p:custDataLst>
          </p:nvPr>
        </p:nvSpPr>
        <p:spPr bwMode="auto">
          <a:xfrm>
            <a:off x="2209800" y="5318125"/>
            <a:ext cx="209550" cy="3048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D1014DA6-1F2D-461B-928F-5F57B611298F}" type="datetime'''''''''A''''''''''p''r'''''''''''''' 1''''''''''''5'''''''">
              <a:rPr lang="en-US" sz="1000">
                <a:latin typeface="Arial"/>
                <a:cs typeface="Arial"/>
                <a:sym typeface="Arial"/>
              </a:rPr>
              <a:pPr marL="0" indent="0" algn="ctr">
                <a:lnSpc>
                  <a:spcPct val="100000"/>
                </a:lnSpc>
                <a:spcBef>
                  <a:spcPct val="0"/>
                </a:spcBef>
                <a:buNone/>
              </a:pPr>
              <a:t>Apr 15</a:t>
            </a:fld>
            <a:endParaRPr lang="en-GB" sz="1000" dirty="0">
              <a:latin typeface="Arial"/>
              <a:cs typeface="Arial"/>
              <a:sym typeface="Arial"/>
            </a:endParaRPr>
          </a:p>
        </p:txBody>
      </p:sp>
      <p:sp>
        <p:nvSpPr>
          <p:cNvPr id="56" name="Text Placeholder 7"/>
          <p:cNvSpPr>
            <a:spLocks noGrp="1"/>
          </p:cNvSpPr>
          <p:nvPr>
            <p:custDataLst>
              <p:tags r:id="rId12"/>
            </p:custDataLst>
          </p:nvPr>
        </p:nvSpPr>
        <p:spPr bwMode="auto">
          <a:xfrm>
            <a:off x="1930400" y="5318125"/>
            <a:ext cx="215900" cy="3048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A1584B67-A3E7-48D2-B21B-3CA833CB1638}" type="datetime'''''Jan'''''''''''''''''''''''''''' ''1''''''5'''''''''''">
              <a:rPr lang="en-US" sz="1000">
                <a:latin typeface="Arial"/>
                <a:cs typeface="Arial"/>
                <a:sym typeface="Arial"/>
              </a:rPr>
              <a:pPr marL="0" indent="0" algn="ctr">
                <a:lnSpc>
                  <a:spcPct val="100000"/>
                </a:lnSpc>
                <a:spcBef>
                  <a:spcPct val="0"/>
                </a:spcBef>
                <a:buNone/>
              </a:pPr>
              <a:t>Jan 15</a:t>
            </a:fld>
            <a:endParaRPr lang="en-GB" sz="1000" dirty="0">
              <a:latin typeface="Arial"/>
              <a:cs typeface="Arial"/>
              <a:sym typeface="Arial"/>
            </a:endParaRPr>
          </a:p>
        </p:txBody>
      </p:sp>
      <p:sp>
        <p:nvSpPr>
          <p:cNvPr id="59" name="Text Placeholder 10"/>
          <p:cNvSpPr>
            <a:spLocks noGrp="1"/>
          </p:cNvSpPr>
          <p:nvPr>
            <p:custDataLst>
              <p:tags r:id="rId13"/>
            </p:custDataLst>
          </p:nvPr>
        </p:nvSpPr>
        <p:spPr bwMode="auto">
          <a:xfrm>
            <a:off x="2513013" y="5318125"/>
            <a:ext cx="174625" cy="3048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F3FA2AB9-9648-4E10-A75D-72AD283999FB}" type="datetime'''''J''''u''''''l 1''''5'''''''''''''''''''">
              <a:rPr lang="en-US" sz="1000">
                <a:latin typeface="Arial"/>
                <a:cs typeface="Arial"/>
                <a:sym typeface="Arial"/>
              </a:rPr>
              <a:pPr marL="0" indent="0" algn="ctr">
                <a:lnSpc>
                  <a:spcPct val="100000"/>
                </a:lnSpc>
                <a:spcBef>
                  <a:spcPct val="0"/>
                </a:spcBef>
                <a:buNone/>
              </a:pPr>
              <a:t>Jul 15</a:t>
            </a:fld>
            <a:endParaRPr lang="en-GB" sz="1000" dirty="0">
              <a:latin typeface="Arial"/>
              <a:cs typeface="Arial"/>
              <a:sym typeface="Arial"/>
            </a:endParaRPr>
          </a:p>
        </p:txBody>
      </p:sp>
      <p:sp>
        <p:nvSpPr>
          <p:cNvPr id="53" name="Text Placeholder 4"/>
          <p:cNvSpPr>
            <a:spLocks noGrp="1"/>
          </p:cNvSpPr>
          <p:nvPr>
            <p:custDataLst>
              <p:tags r:id="rId14"/>
            </p:custDataLst>
          </p:nvPr>
        </p:nvSpPr>
        <p:spPr bwMode="auto">
          <a:xfrm>
            <a:off x="1347788" y="5318125"/>
            <a:ext cx="238125" cy="3048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77338629-EB5F-457D-AC53-F28B59F36995}" type="datetime'''''''''''''J''''''u''''''ly ''''''''''''14'''''''''''''''''''">
              <a:rPr lang="en-US" sz="1000">
                <a:latin typeface="Arial"/>
                <a:cs typeface="Arial"/>
                <a:sym typeface="Arial"/>
              </a:rPr>
              <a:pPr marL="0" indent="0" algn="ctr">
                <a:lnSpc>
                  <a:spcPct val="100000"/>
                </a:lnSpc>
                <a:spcBef>
                  <a:spcPct val="0"/>
                </a:spcBef>
                <a:buNone/>
              </a:pPr>
              <a:t>July 14</a:t>
            </a:fld>
            <a:endParaRPr lang="en-GB" sz="1000" dirty="0">
              <a:latin typeface="Arial"/>
              <a:cs typeface="Arial"/>
              <a:sym typeface="Arial"/>
            </a:endParaRPr>
          </a:p>
        </p:txBody>
      </p:sp>
      <p:sp>
        <p:nvSpPr>
          <p:cNvPr id="52" name="Text Placeholder 3"/>
          <p:cNvSpPr>
            <a:spLocks noGrp="1"/>
          </p:cNvSpPr>
          <p:nvPr>
            <p:custDataLst>
              <p:tags r:id="rId15"/>
            </p:custDataLst>
          </p:nvPr>
        </p:nvSpPr>
        <p:spPr bwMode="auto">
          <a:xfrm>
            <a:off x="1085850" y="5318125"/>
            <a:ext cx="209550" cy="3048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79686B9E-B151-4B84-BFF9-ED11E3D6CC5B}" type="datetime'''''''''''''''''''''''''A''p''r'''''' 1''''4'''''''''">
              <a:rPr lang="en-US" sz="1000">
                <a:latin typeface="Arial"/>
                <a:cs typeface="Arial"/>
                <a:sym typeface="Arial"/>
              </a:rPr>
              <a:pPr marL="0" indent="0" algn="ctr">
                <a:lnSpc>
                  <a:spcPct val="100000"/>
                </a:lnSpc>
                <a:spcBef>
                  <a:spcPct val="0"/>
                </a:spcBef>
                <a:buNone/>
              </a:pPr>
              <a:t>Apr 14</a:t>
            </a:fld>
            <a:endParaRPr lang="en-GB" sz="1000" dirty="0">
              <a:latin typeface="Arial"/>
              <a:cs typeface="Arial"/>
              <a:sym typeface="Arial"/>
            </a:endParaRPr>
          </a:p>
        </p:txBody>
      </p:sp>
      <p:sp>
        <p:nvSpPr>
          <p:cNvPr id="46" name="Text Placeholder 1"/>
          <p:cNvSpPr>
            <a:spLocks noGrp="1"/>
          </p:cNvSpPr>
          <p:nvPr>
            <p:custDataLst>
              <p:tags r:id="rId16"/>
            </p:custDataLst>
          </p:nvPr>
        </p:nvSpPr>
        <p:spPr bwMode="auto">
          <a:xfrm>
            <a:off x="796925" y="5318125"/>
            <a:ext cx="215900" cy="3048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E6B050FE-93F2-4B5D-B85B-D9BC9B932026}" type="datetime'''''''''''''J''''''''''a''n'''''''' ''''''''''1''''4'''">
              <a:rPr lang="en-US" sz="1000">
                <a:latin typeface="Arial"/>
                <a:cs typeface="Arial"/>
                <a:sym typeface="Arial"/>
              </a:rPr>
              <a:pPr marL="0" indent="0" algn="ctr">
                <a:lnSpc>
                  <a:spcPct val="100000"/>
                </a:lnSpc>
                <a:spcBef>
                  <a:spcPct val="0"/>
                </a:spcBef>
                <a:buNone/>
              </a:pPr>
              <a:t>Jan 14</a:t>
            </a:fld>
            <a:endParaRPr lang="en-GB" sz="1000" dirty="0">
              <a:latin typeface="Arial"/>
              <a:cs typeface="Arial"/>
              <a:sym typeface="Arial"/>
            </a:endParaRPr>
          </a:p>
        </p:txBody>
      </p:sp>
      <p:cxnSp>
        <p:nvCxnSpPr>
          <p:cNvPr id="65" name="Straight Connector 64"/>
          <p:cNvCxnSpPr/>
          <p:nvPr>
            <p:custDataLst>
              <p:tags r:id="rId17"/>
            </p:custDataLst>
          </p:nvPr>
        </p:nvCxnSpPr>
        <p:spPr bwMode="gray">
          <a:xfrm>
            <a:off x="2112963" y="5738813"/>
            <a:ext cx="328613" cy="0"/>
          </a:xfrm>
          <a:prstGeom prst="line">
            <a:avLst/>
          </a:prstGeom>
          <a:ln w="19050">
            <a:solidFill>
              <a:srgbClr val="41A44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custDataLst>
              <p:tags r:id="rId18"/>
            </p:custDataLst>
          </p:nvPr>
        </p:nvCxnSpPr>
        <p:spPr bwMode="gray">
          <a:xfrm>
            <a:off x="5500688" y="5738813"/>
            <a:ext cx="328613" cy="0"/>
          </a:xfrm>
          <a:prstGeom prst="line">
            <a:avLst/>
          </a:prstGeom>
          <a:ln w="19050">
            <a:solidFill>
              <a:srgbClr val="008AB3"/>
            </a:solidFill>
            <a:headEnd type="none"/>
            <a:tailEnd type="non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cxnSp>
        <p:nvCxnSpPr>
          <p:cNvPr id="69" name="Straight Connector 68"/>
          <p:cNvCxnSpPr/>
          <p:nvPr>
            <p:custDataLst>
              <p:tags r:id="rId19"/>
            </p:custDataLst>
          </p:nvPr>
        </p:nvCxnSpPr>
        <p:spPr bwMode="gray">
          <a:xfrm>
            <a:off x="4321175" y="5942013"/>
            <a:ext cx="328613" cy="0"/>
          </a:xfrm>
          <a:prstGeom prst="line">
            <a:avLst/>
          </a:prstGeom>
          <a:ln w="19050">
            <a:solidFill>
              <a:srgbClr val="FFBF27"/>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custDataLst>
              <p:tags r:id="rId20"/>
            </p:custDataLst>
          </p:nvPr>
        </p:nvCxnSpPr>
        <p:spPr bwMode="gray">
          <a:xfrm>
            <a:off x="2112963" y="5942013"/>
            <a:ext cx="328613" cy="0"/>
          </a:xfrm>
          <a:prstGeom prst="line">
            <a:avLst/>
          </a:prstGeom>
          <a:ln w="28575">
            <a:solidFill>
              <a:srgbClr val="FF0000"/>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custDataLst>
              <p:tags r:id="rId21"/>
            </p:custDataLst>
          </p:nvPr>
        </p:nvCxnSpPr>
        <p:spPr bwMode="gray">
          <a:xfrm>
            <a:off x="4321175" y="5738813"/>
            <a:ext cx="328612" cy="0"/>
          </a:xfrm>
          <a:prstGeom prst="line">
            <a:avLst/>
          </a:prstGeom>
          <a:ln w="19050">
            <a:solidFill>
              <a:srgbClr val="FF0000"/>
            </a:solidFill>
            <a:prstDash val="dash"/>
            <a:headEnd type="none"/>
            <a:tailEnd type="non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sp>
        <p:nvSpPr>
          <p:cNvPr id="54" name="Text Placeholder 1"/>
          <p:cNvSpPr>
            <a:spLocks noGrp="1"/>
          </p:cNvSpPr>
          <p:nvPr>
            <p:custDataLst>
              <p:tags r:id="rId22"/>
            </p:custDataLst>
          </p:nvPr>
        </p:nvSpPr>
        <p:spPr bwMode="auto">
          <a:xfrm>
            <a:off x="4700588" y="5668963"/>
            <a:ext cx="698500"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100000"/>
              </a:lnSpc>
              <a:spcBef>
                <a:spcPct val="0"/>
              </a:spcBef>
              <a:buNone/>
            </a:pPr>
            <a:fld id="{FC35DA02-AE36-401F-AEC9-7A47ACD31958}" type="datetime'+''''''2'' ''''S''''''''t''d.'''''' D''''e''''''v.'''''''''">
              <a:rPr lang="en-US" sz="1000">
                <a:latin typeface="Arial"/>
                <a:cs typeface="Arial"/>
                <a:sym typeface="Arial"/>
              </a:rPr>
              <a:pPr/>
              <a:t>+2 Std. Dev.</a:t>
            </a:fld>
            <a:endParaRPr lang="en-GB" sz="1000" dirty="0">
              <a:latin typeface="Arial"/>
              <a:cs typeface="Arial"/>
              <a:sym typeface="Arial"/>
            </a:endParaRPr>
          </a:p>
        </p:txBody>
      </p:sp>
      <p:sp>
        <p:nvSpPr>
          <p:cNvPr id="107" name="Text Placeholder 6153"/>
          <p:cNvSpPr>
            <a:spLocks noGrp="1"/>
          </p:cNvSpPr>
          <p:nvPr>
            <p:custDataLst>
              <p:tags r:id="rId23"/>
            </p:custDataLst>
          </p:nvPr>
        </p:nvSpPr>
        <p:spPr bwMode="auto">
          <a:xfrm>
            <a:off x="5880100" y="5668963"/>
            <a:ext cx="952500"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100000"/>
              </a:lnSpc>
              <a:spcBef>
                <a:spcPct val="0"/>
              </a:spcBef>
              <a:buNone/>
            </a:pPr>
            <a:fld id="{5A5B20FC-DA48-47D2-8243-6CA08E75B7D8}" type="datetime'''P''r''''''o''j''''ec''''''''t''e''''d'' budget'">
              <a:rPr lang="en-US" sz="1000">
                <a:latin typeface="Arial"/>
                <a:cs typeface="Arial"/>
                <a:sym typeface="Arial"/>
              </a:rPr>
              <a:pPr/>
              <a:t>Projected budget</a:t>
            </a:fld>
            <a:endParaRPr lang="en-GB" sz="1000" dirty="0">
              <a:latin typeface="Arial"/>
              <a:cs typeface="Arial"/>
              <a:sym typeface="Arial"/>
            </a:endParaRPr>
          </a:p>
        </p:txBody>
      </p:sp>
      <p:sp>
        <p:nvSpPr>
          <p:cNvPr id="78" name="Text Placeholder 6713"/>
          <p:cNvSpPr>
            <a:spLocks noGrp="1"/>
          </p:cNvSpPr>
          <p:nvPr>
            <p:custDataLst>
              <p:tags r:id="rId24"/>
            </p:custDataLst>
          </p:nvPr>
        </p:nvSpPr>
        <p:spPr bwMode="auto">
          <a:xfrm>
            <a:off x="4700588" y="5872163"/>
            <a:ext cx="666750"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spcCol="0" anchor="ctr"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nSpc>
                <a:spcPct val="100000"/>
              </a:lnSpc>
              <a:spcBef>
                <a:spcPct val="0"/>
              </a:spcBef>
              <a:spcAft>
                <a:spcPct val="0"/>
              </a:spcAft>
              <a:buNone/>
            </a:pPr>
            <a:fld id="{8A045B19-B6A5-47F7-AECB-591839D5A41B}" type="datetime'-2'''' ''S''''t''''d.'' ''''''D''ev''''.'''''''''''''''''''">
              <a:rPr lang="en-US" sz="1000">
                <a:latin typeface="Arial"/>
                <a:cs typeface="Arial"/>
                <a:sym typeface="Arial"/>
              </a:rPr>
              <a:pPr/>
              <a:t>-2 Std. Dev.</a:t>
            </a:fld>
            <a:endParaRPr lang="en-GB" sz="1000" dirty="0">
              <a:latin typeface="Arial"/>
              <a:cs typeface="Arial"/>
              <a:sym typeface="Arial"/>
            </a:endParaRPr>
          </a:p>
        </p:txBody>
      </p:sp>
      <p:sp>
        <p:nvSpPr>
          <p:cNvPr id="137" name="Text Placeholder 6154"/>
          <p:cNvSpPr>
            <a:spLocks noGrp="1"/>
          </p:cNvSpPr>
          <p:nvPr>
            <p:custDataLst>
              <p:tags r:id="rId25"/>
            </p:custDataLst>
          </p:nvPr>
        </p:nvSpPr>
        <p:spPr bwMode="auto">
          <a:xfrm>
            <a:off x="2492375" y="5872163"/>
            <a:ext cx="1727200"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spcCol="0" anchor="ctr"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nSpc>
                <a:spcPct val="100000"/>
              </a:lnSpc>
              <a:spcBef>
                <a:spcPct val="0"/>
              </a:spcBef>
              <a:spcAft>
                <a:spcPct val="0"/>
              </a:spcAft>
              <a:buNone/>
            </a:pPr>
            <a:fld id="{9859AC1C-84AC-466C-9270-6A8DE4DD4660}" type="datetime'Monitoring ''t''hres''ho''ld'''' (ro''u''n''ded'')'''''">
              <a:rPr lang="en-US" sz="1000">
                <a:latin typeface="Arial"/>
                <a:cs typeface="Arial"/>
                <a:sym typeface="Arial"/>
              </a:rPr>
              <a:pPr/>
              <a:t>Monitoring threshold (rounded)</a:t>
            </a:fld>
            <a:endParaRPr lang="en-GB" sz="1000" dirty="0">
              <a:latin typeface="Arial"/>
              <a:cs typeface="Arial"/>
              <a:sym typeface="Arial"/>
            </a:endParaRPr>
          </a:p>
        </p:txBody>
      </p:sp>
      <p:sp>
        <p:nvSpPr>
          <p:cNvPr id="76" name="Text Placeholder 6719"/>
          <p:cNvSpPr>
            <a:spLocks noGrp="1"/>
          </p:cNvSpPr>
          <p:nvPr>
            <p:custDataLst>
              <p:tags r:id="rId26"/>
            </p:custDataLst>
          </p:nvPr>
        </p:nvSpPr>
        <p:spPr bwMode="auto">
          <a:xfrm>
            <a:off x="2492375" y="5668963"/>
            <a:ext cx="1085850"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spcCol="0" anchor="ctr"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nSpc>
                <a:spcPct val="100000"/>
              </a:lnSpc>
              <a:spcBef>
                <a:spcPct val="0"/>
              </a:spcBef>
              <a:spcAft>
                <a:spcPct val="0"/>
              </a:spcAft>
              <a:buNone/>
            </a:pPr>
            <a:fld id="{B9F82C6B-3D0C-43BE-A638-0138D3270BBB}" type="datetime'''''Hi''''st''''orical ''(''mont''''''''hl''''''''y'''')'''">
              <a:rPr lang="en-US" sz="1000">
                <a:latin typeface="Arial"/>
                <a:cs typeface="Arial"/>
                <a:sym typeface="Arial"/>
              </a:rPr>
              <a:pPr/>
              <a:t>Historical (monthly)</a:t>
            </a:fld>
            <a:endParaRPr lang="en-GB" sz="1000" dirty="0">
              <a:latin typeface="Arial"/>
              <a:cs typeface="Arial"/>
              <a:sym typeface="Arial"/>
            </a:endParaRPr>
          </a:p>
        </p:txBody>
      </p:sp>
      <p:sp>
        <p:nvSpPr>
          <p:cNvPr id="80" name="Footnote"/>
          <p:cNvSpPr/>
          <p:nvPr/>
        </p:nvSpPr>
        <p:spPr>
          <a:xfrm>
            <a:off x="1900568" y="6341470"/>
            <a:ext cx="5530850" cy="246221"/>
          </a:xfrm>
          <a:prstGeom prst="rect">
            <a:avLst/>
          </a:prstGeom>
          <a:noFill/>
          <a:ln>
            <a:noFill/>
          </a:ln>
          <a:effectLst/>
          <a:extLst/>
        </p:spPr>
        <p:txBody>
          <a:bodyPr vert="horz" wrap="square" lIns="0" tIns="0" rIns="0" bIns="0" numCol="1" anchor="b" anchorCtr="0" compatLnSpc="1">
            <a:prstTxWarp prst="textNoShape">
              <a:avLst/>
            </a:prstTxWarp>
            <a:spAutoFit/>
          </a:bodyPr>
          <a:lstStyle/>
          <a:p>
            <a:pPr marL="0" lvl="1" algn="l">
              <a:lnSpc>
                <a:spcPct val="100000"/>
              </a:lnSpc>
              <a:spcBef>
                <a:spcPts val="0"/>
              </a:spcBef>
              <a:spcAft>
                <a:spcPts val="0"/>
              </a:spcAft>
            </a:pPr>
            <a:r>
              <a:rPr lang="en-US" sz="800" dirty="0">
                <a:sym typeface="Arial"/>
              </a:rPr>
              <a:t>Source: “Historical Data 2016 RAS V2 - 051716_w thresholds.xlsx” </a:t>
            </a:r>
            <a:endParaRPr lang="en-US" sz="800" dirty="0" smtClean="0">
              <a:solidFill>
                <a:schemeClr val="tx1"/>
              </a:solidFill>
              <a:latin typeface="Arial" panose="020B0604020202020204" pitchFamily="34" charset="0"/>
              <a:cs typeface="Arial" panose="020B0604020202020204" pitchFamily="34" charset="0"/>
              <a:sym typeface="+mn-lt"/>
            </a:endParaRPr>
          </a:p>
          <a:p>
            <a:pPr algn="l">
              <a:lnSpc>
                <a:spcPct val="100000"/>
              </a:lnSpc>
              <a:spcBef>
                <a:spcPts val="0"/>
              </a:spcBef>
              <a:spcAft>
                <a:spcPts val="0"/>
              </a:spcAft>
            </a:pPr>
            <a:r>
              <a:rPr lang="en-US" sz="800" dirty="0" smtClean="0">
                <a:solidFill>
                  <a:schemeClr val="tx1"/>
                </a:solidFill>
                <a:latin typeface="Arial" panose="020B0604020202020204" pitchFamily="34" charset="0"/>
                <a:cs typeface="Arial" panose="020B0604020202020204" pitchFamily="34" charset="0"/>
                <a:sym typeface="+mn-lt"/>
              </a:rPr>
              <a:t>Cost of Credit defined as: Total Provisions (rolling 12 month ) over average outstanding (rolling 12 months)</a:t>
            </a:r>
            <a:endParaRPr lang="en-GB" sz="800" dirty="0">
              <a:solidFill>
                <a:schemeClr val="tx1"/>
              </a:solidFill>
              <a:latin typeface="Arial" panose="020B0604020202020204" pitchFamily="34" charset="0"/>
              <a:cs typeface="Arial" panose="020B0604020202020204" pitchFamily="34" charset="0"/>
              <a:sym typeface="+mn-lt"/>
            </a:endParaRPr>
          </a:p>
        </p:txBody>
      </p:sp>
      <p:sp>
        <p:nvSpPr>
          <p:cNvPr id="130" name="Rectangle 129"/>
          <p:cNvSpPr/>
          <p:nvPr/>
        </p:nvSpPr>
        <p:spPr>
          <a:xfrm>
            <a:off x="5162550" y="1463040"/>
            <a:ext cx="4337050" cy="370614"/>
          </a:xfrm>
          <a:prstGeom prst="rect">
            <a:avLst/>
          </a:prstGeom>
        </p:spPr>
        <p:txBody>
          <a:bodyPr wrap="square" lIns="0" tIns="0" rIns="0" bIns="0">
            <a:spAutoFit/>
          </a:bodyPr>
          <a:lstStyle/>
          <a:p>
            <a:pPr algn="l"/>
            <a:r>
              <a:rPr lang="en-GB" sz="1400" b="1" dirty="0" smtClean="0">
                <a:solidFill>
                  <a:srgbClr val="FF0000"/>
                </a:solidFill>
                <a:latin typeface="Arial" panose="020B0604020202020204" pitchFamily="34" charset="0"/>
                <a:cs typeface="Arial" panose="020B0604020202020204" pitchFamily="34" charset="0"/>
              </a:rPr>
              <a:t>SC historical </a:t>
            </a:r>
            <a:r>
              <a:rPr lang="en-GB" sz="1400" b="1" dirty="0">
                <a:solidFill>
                  <a:srgbClr val="FF0000"/>
                </a:solidFill>
                <a:latin typeface="Arial" panose="020B0604020202020204" pitchFamily="34" charset="0"/>
                <a:cs typeface="Arial" panose="020B0604020202020204" pitchFamily="34" charset="0"/>
              </a:rPr>
              <a:t>Cost of Credit </a:t>
            </a:r>
          </a:p>
          <a:p>
            <a:pPr algn="l"/>
            <a:r>
              <a:rPr lang="en-GB" sz="1400" kern="0" dirty="0">
                <a:solidFill>
                  <a:srgbClr val="FF0000"/>
                </a:solidFill>
                <a:latin typeface="Arial" panose="020B0604020202020204" pitchFamily="34" charset="0"/>
                <a:ea typeface="ＭＳ Ｐゴシック"/>
                <a:cs typeface="Arial" panose="020B0604020202020204" pitchFamily="34" charset="0"/>
              </a:rPr>
              <a:t>Jan 2015 – Mar </a:t>
            </a:r>
            <a:r>
              <a:rPr lang="en-GB" sz="1400" kern="0" dirty="0" smtClean="0">
                <a:solidFill>
                  <a:srgbClr val="FF0000"/>
                </a:solidFill>
                <a:latin typeface="Arial" panose="020B0604020202020204" pitchFamily="34" charset="0"/>
                <a:ea typeface="ＭＳ Ｐゴシック"/>
                <a:cs typeface="Arial" panose="020B0604020202020204" pitchFamily="34" charset="0"/>
              </a:rPr>
              <a:t>2016 (%)</a:t>
            </a:r>
            <a:endParaRPr lang="en-GB" sz="1400" kern="0" dirty="0">
              <a:solidFill>
                <a:srgbClr val="FF0000"/>
              </a:solidFill>
              <a:latin typeface="Arial" panose="020B0604020202020204" pitchFamily="34" charset="0"/>
              <a:ea typeface="ＭＳ Ｐゴシック"/>
              <a:cs typeface="Arial" panose="020B0604020202020204" pitchFamily="34" charset="0"/>
            </a:endParaRPr>
          </a:p>
        </p:txBody>
      </p:sp>
      <p:sp>
        <p:nvSpPr>
          <p:cNvPr id="3" name="Content Placeholder 2"/>
          <p:cNvSpPr>
            <a:spLocks noGrp="1"/>
          </p:cNvSpPr>
          <p:nvPr>
            <p:ph sz="quarter" idx="11"/>
          </p:nvPr>
        </p:nvSpPr>
        <p:spPr>
          <a:xfrm>
            <a:off x="348437" y="458190"/>
            <a:ext cx="8666245" cy="435610"/>
          </a:xfrm>
        </p:spPr>
        <p:txBody>
          <a:bodyPr/>
          <a:lstStyle/>
          <a:p>
            <a:r>
              <a:rPr lang="en-US" dirty="0" smtClean="0"/>
              <a:t>Calibration: </a:t>
            </a:r>
            <a:r>
              <a:rPr lang="en-US" b="0" dirty="0" smtClean="0"/>
              <a:t>Cost of Credit</a:t>
            </a:r>
            <a:endParaRPr lang="en-US" b="0" dirty="0"/>
          </a:p>
        </p:txBody>
      </p:sp>
      <p:graphicFrame>
        <p:nvGraphicFramePr>
          <p:cNvPr id="102" name="Object 101"/>
          <p:cNvGraphicFramePr>
            <a:graphicFrameLocks/>
          </p:cNvGraphicFramePr>
          <p:nvPr>
            <p:custDataLst>
              <p:tags r:id="rId27"/>
            </p:custDataLst>
            <p:extLst>
              <p:ext uri="{D42A27DB-BD31-4B8C-83A1-F6EECF244321}">
                <p14:modId xmlns:p14="http://schemas.microsoft.com/office/powerpoint/2010/main" val="4275253300"/>
              </p:ext>
            </p:extLst>
          </p:nvPr>
        </p:nvGraphicFramePr>
        <p:xfrm>
          <a:off x="5676900" y="2171700"/>
          <a:ext cx="3533843" cy="3124110"/>
        </p:xfrm>
        <a:graphic>
          <a:graphicData uri="http://schemas.openxmlformats.org/presentationml/2006/ole">
            <mc:AlternateContent xmlns:mc="http://schemas.openxmlformats.org/markup-compatibility/2006">
              <mc:Choice xmlns:v="urn:schemas-microsoft-com:vml" Requires="v">
                <p:oleObj spid="_x0000_s327822" name="Chart" r:id="rId54" imgW="3533843" imgH="3124110" progId="MSGraph.Chart.8">
                  <p:embed followColorScheme="full"/>
                </p:oleObj>
              </mc:Choice>
              <mc:Fallback>
                <p:oleObj name="Chart" r:id="rId54" imgW="3533843" imgH="3124110" progId="MSGraph.Chart.8">
                  <p:embed followColorScheme="full"/>
                  <p:pic>
                    <p:nvPicPr>
                      <p:cNvPr id="0" name=""/>
                      <p:cNvPicPr/>
                      <p:nvPr/>
                    </p:nvPicPr>
                    <p:blipFill>
                      <a:blip r:embed="rId55"/>
                      <a:stretch>
                        <a:fillRect/>
                      </a:stretch>
                    </p:blipFill>
                    <p:spPr>
                      <a:xfrm>
                        <a:off x="5676900" y="2171700"/>
                        <a:ext cx="3533843" cy="3124110"/>
                      </a:xfrm>
                      <a:prstGeom prst="rect">
                        <a:avLst/>
                      </a:prstGeom>
                    </p:spPr>
                  </p:pic>
                </p:oleObj>
              </mc:Fallback>
            </mc:AlternateContent>
          </a:graphicData>
        </a:graphic>
      </p:graphicFrame>
      <p:sp>
        <p:nvSpPr>
          <p:cNvPr id="197" name="Text Placeholder 6236"/>
          <p:cNvSpPr>
            <a:spLocks noGrp="1"/>
          </p:cNvSpPr>
          <p:nvPr>
            <p:custDataLst>
              <p:tags r:id="rId28"/>
            </p:custDataLst>
          </p:nvPr>
        </p:nvSpPr>
        <p:spPr bwMode="gray">
          <a:xfrm>
            <a:off x="5454650" y="2876550"/>
            <a:ext cx="244475"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lnSpc>
                <a:spcPct val="100000"/>
              </a:lnSpc>
              <a:spcBef>
                <a:spcPct val="0"/>
              </a:spcBef>
              <a:buNone/>
            </a:pPr>
            <a:fld id="{DF3C44B2-25AE-433A-AF36-97E5934C3457}" type="datetime'''''''1''''''''''1.''''''''''''''''''''''''''''''''''''0'">
              <a:rPr lang="en-US" sz="1000">
                <a:latin typeface="Arial"/>
                <a:cs typeface="Arial"/>
                <a:sym typeface="Arial"/>
              </a:rPr>
              <a:pPr/>
              <a:t>11.0</a:t>
            </a:fld>
            <a:endParaRPr lang="en-GB" sz="1000" dirty="0">
              <a:latin typeface="Arial"/>
              <a:cs typeface="Arial"/>
              <a:sym typeface="Arial"/>
            </a:endParaRPr>
          </a:p>
        </p:txBody>
      </p:sp>
      <p:sp>
        <p:nvSpPr>
          <p:cNvPr id="202" name="Text Placeholder 6241"/>
          <p:cNvSpPr>
            <a:spLocks noGrp="1"/>
          </p:cNvSpPr>
          <p:nvPr>
            <p:custDataLst>
              <p:tags r:id="rId29"/>
            </p:custDataLst>
          </p:nvPr>
        </p:nvSpPr>
        <p:spPr bwMode="gray">
          <a:xfrm>
            <a:off x="5454650" y="3524250"/>
            <a:ext cx="244475"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lnSpc>
                <a:spcPct val="100000"/>
              </a:lnSpc>
              <a:spcBef>
                <a:spcPct val="0"/>
              </a:spcBef>
              <a:buNone/>
            </a:pPr>
            <a:fld id="{91113DEC-2C3D-4D06-B0A8-D26E173565A7}" type="datetime'''''1''''''''''''''0''.''''''0'''''''''''''''''">
              <a:rPr lang="en-US" sz="1000">
                <a:latin typeface="Arial"/>
                <a:cs typeface="Arial"/>
                <a:sym typeface="Arial"/>
              </a:rPr>
              <a:pPr/>
              <a:t>10.0</a:t>
            </a:fld>
            <a:endParaRPr lang="en-GB" sz="1000" dirty="0">
              <a:latin typeface="Arial"/>
              <a:cs typeface="Arial"/>
              <a:sym typeface="Arial"/>
            </a:endParaRPr>
          </a:p>
        </p:txBody>
      </p:sp>
      <p:sp>
        <p:nvSpPr>
          <p:cNvPr id="209" name="Text Placeholder 6248"/>
          <p:cNvSpPr>
            <a:spLocks noGrp="1"/>
          </p:cNvSpPr>
          <p:nvPr>
            <p:custDataLst>
              <p:tags r:id="rId30"/>
            </p:custDataLst>
          </p:nvPr>
        </p:nvSpPr>
        <p:spPr bwMode="gray">
          <a:xfrm>
            <a:off x="5454650" y="2219325"/>
            <a:ext cx="244475"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lnSpc>
                <a:spcPct val="100000"/>
              </a:lnSpc>
              <a:spcBef>
                <a:spcPct val="0"/>
              </a:spcBef>
              <a:buNone/>
            </a:pPr>
            <a:fld id="{6DF73737-FE23-4D61-9AFC-F5748BE1D1DD}" type="datetime'''''''''''''''''''''''''''1''2.''''''''''''''''0'''''''">
              <a:rPr lang="en-US" sz="1000">
                <a:latin typeface="Arial"/>
                <a:cs typeface="Arial"/>
                <a:sym typeface="Arial"/>
              </a:rPr>
              <a:pPr/>
              <a:t>12.0</a:t>
            </a:fld>
            <a:endParaRPr lang="en-GB" sz="1000" dirty="0">
              <a:latin typeface="Arial"/>
              <a:cs typeface="Arial"/>
              <a:sym typeface="Arial"/>
            </a:endParaRPr>
          </a:p>
        </p:txBody>
      </p:sp>
      <p:sp>
        <p:nvSpPr>
          <p:cNvPr id="201" name="Text Placeholder 6240"/>
          <p:cNvSpPr>
            <a:spLocks noGrp="1"/>
          </p:cNvSpPr>
          <p:nvPr>
            <p:custDataLst>
              <p:tags r:id="rId31"/>
            </p:custDataLst>
          </p:nvPr>
        </p:nvSpPr>
        <p:spPr bwMode="gray">
          <a:xfrm>
            <a:off x="5524500" y="4181475"/>
            <a:ext cx="174625"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lnSpc>
                <a:spcPct val="100000"/>
              </a:lnSpc>
              <a:spcBef>
                <a:spcPct val="0"/>
              </a:spcBef>
              <a:buNone/>
            </a:pPr>
            <a:fld id="{45AF65DF-1922-41AD-A6DB-81771AF6615F}" type="datetime'''''9''''''.''''''''''''''''''''''''''''''''''''''''''''0'''">
              <a:rPr lang="en-US" sz="1000">
                <a:latin typeface="Arial"/>
                <a:cs typeface="Arial"/>
                <a:sym typeface="Arial"/>
              </a:rPr>
              <a:pPr/>
              <a:t>9.0</a:t>
            </a:fld>
            <a:endParaRPr lang="en-GB" sz="1000" dirty="0">
              <a:latin typeface="Arial"/>
              <a:cs typeface="Arial"/>
              <a:sym typeface="Arial"/>
            </a:endParaRPr>
          </a:p>
        </p:txBody>
      </p:sp>
      <p:sp>
        <p:nvSpPr>
          <p:cNvPr id="207" name="Text Placeholder 6246"/>
          <p:cNvSpPr>
            <a:spLocks noGrp="1"/>
          </p:cNvSpPr>
          <p:nvPr>
            <p:custDataLst>
              <p:tags r:id="rId32"/>
            </p:custDataLst>
          </p:nvPr>
        </p:nvSpPr>
        <p:spPr bwMode="gray">
          <a:xfrm>
            <a:off x="5524500" y="5114925"/>
            <a:ext cx="174625"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lnSpc>
                <a:spcPct val="100000"/>
              </a:lnSpc>
              <a:spcBef>
                <a:spcPct val="0"/>
              </a:spcBef>
              <a:buNone/>
            </a:pPr>
            <a:fld id="{8DCA7CF9-1C32-4753-9493-29DFDC6B2088}" type="datetime'''''''''''''''0''''''''''''.''''''''''''''''''0'''''''''''''''">
              <a:rPr lang="en-US" sz="1000">
                <a:latin typeface="Arial"/>
                <a:cs typeface="Arial"/>
                <a:sym typeface="Arial"/>
              </a:rPr>
              <a:pPr/>
              <a:t>0.0</a:t>
            </a:fld>
            <a:endParaRPr lang="en-GB" sz="1000" dirty="0">
              <a:latin typeface="Arial"/>
              <a:cs typeface="Arial"/>
              <a:sym typeface="Arial"/>
            </a:endParaRPr>
          </a:p>
        </p:txBody>
      </p:sp>
      <p:sp useBgFill="1">
        <p:nvSpPr>
          <p:cNvPr id="10" name="Freeform 9"/>
          <p:cNvSpPr/>
          <p:nvPr>
            <p:custDataLst>
              <p:tags r:id="rId33"/>
            </p:custDataLst>
          </p:nvPr>
        </p:nvSpPr>
        <p:spPr bwMode="auto">
          <a:xfrm>
            <a:off x="5730875" y="4745038"/>
            <a:ext cx="146051" cy="96838"/>
          </a:xfrm>
          <a:custGeom>
            <a:avLst/>
            <a:gdLst/>
            <a:ahLst/>
            <a:cxnLst/>
            <a:rect l="0" t="0" r="0" b="0"/>
            <a:pathLst>
              <a:path w="146051" h="96838">
                <a:moveTo>
                  <a:pt x="0" y="39687"/>
                </a:moveTo>
                <a:lnTo>
                  <a:pt x="146050" y="0"/>
                </a:lnTo>
                <a:lnTo>
                  <a:pt x="146050" y="57150"/>
                </a:lnTo>
                <a:lnTo>
                  <a:pt x="0" y="96837"/>
                </a:lnTo>
                <a:close/>
              </a:path>
            </a:pathLst>
          </a:custGeom>
          <a:ln w="9525" cap="flat" cmpd="sng" algn="ctr">
            <a:noFill/>
            <a:prstDash val="solid"/>
          </a:ln>
          <a:effectLst/>
          <a:extLst>
            <a:ext uri="{91240B29-F687-4F45-9708-019B960494DF}">
              <a14:hiddenLine xmlns:a14="http://schemas.microsoft.com/office/drawing/2010/main" w="9525" cap="flat" cmpd="sng" algn="ctr">
                <a:solidFill>
                  <a:schemeClr val="tx1"/>
                </a:solidFill>
                <a:prstDash val="solid"/>
              </a14:hiddenLine>
            </a:ext>
          </a:ex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200" dirty="0" smtClean="0">
              <a:solidFill>
                <a:schemeClr val="tx1"/>
              </a:solidFill>
              <a:latin typeface="Arial" panose="020B0604020202020204" pitchFamily="34" charset="0"/>
              <a:cs typeface="Arial" panose="020B0604020202020204" pitchFamily="34" charset="0"/>
            </a:endParaRPr>
          </a:p>
        </p:txBody>
      </p:sp>
      <p:sp>
        <p:nvSpPr>
          <p:cNvPr id="9" name="Freeform 8"/>
          <p:cNvSpPr/>
          <p:nvPr>
            <p:custDataLst>
              <p:tags r:id="rId34"/>
            </p:custDataLst>
          </p:nvPr>
        </p:nvSpPr>
        <p:spPr bwMode="auto">
          <a:xfrm>
            <a:off x="5730875" y="4802188"/>
            <a:ext cx="146051" cy="39688"/>
          </a:xfrm>
          <a:custGeom>
            <a:avLst/>
            <a:gdLst/>
            <a:ahLst/>
            <a:cxnLst/>
            <a:rect l="0" t="0" r="0" b="0"/>
            <a:pathLst>
              <a:path w="146051" h="39688">
                <a:moveTo>
                  <a:pt x="0" y="39687"/>
                </a:moveTo>
                <a:lnTo>
                  <a:pt x="146050" y="0"/>
                </a:lnTo>
              </a:path>
            </a:pathLst>
          </a:custGeom>
          <a:ln w="9525">
            <a:solidFill>
              <a:srgbClr val="606060"/>
            </a:solidFill>
            <a:headEnd type="none"/>
            <a:tailEnd type="non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sp>
        <p:nvSpPr>
          <p:cNvPr id="8" name="Freeform 7"/>
          <p:cNvSpPr/>
          <p:nvPr>
            <p:custDataLst>
              <p:tags r:id="rId35"/>
            </p:custDataLst>
          </p:nvPr>
        </p:nvSpPr>
        <p:spPr bwMode="auto">
          <a:xfrm>
            <a:off x="5730875" y="4745038"/>
            <a:ext cx="146051" cy="39688"/>
          </a:xfrm>
          <a:custGeom>
            <a:avLst/>
            <a:gdLst/>
            <a:ahLst/>
            <a:cxnLst/>
            <a:rect l="0" t="0" r="0" b="0"/>
            <a:pathLst>
              <a:path w="146051" h="39688">
                <a:moveTo>
                  <a:pt x="0" y="39687"/>
                </a:moveTo>
                <a:lnTo>
                  <a:pt x="146050" y="0"/>
                </a:lnTo>
              </a:path>
            </a:pathLst>
          </a:custGeom>
          <a:ln w="9525">
            <a:solidFill>
              <a:srgbClr val="606060"/>
            </a:solidFill>
            <a:headEnd type="none"/>
            <a:tailEnd type="non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sp>
        <p:nvSpPr>
          <p:cNvPr id="121" name="Text Placeholder 6165"/>
          <p:cNvSpPr>
            <a:spLocks noGrp="1"/>
          </p:cNvSpPr>
          <p:nvPr>
            <p:custDataLst>
              <p:tags r:id="rId36"/>
            </p:custDataLst>
          </p:nvPr>
        </p:nvSpPr>
        <p:spPr bwMode="auto">
          <a:xfrm>
            <a:off x="8810625" y="5308600"/>
            <a:ext cx="209550" cy="3048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928CA83E-B2AD-4B69-A8F6-FA72D52DD643}" type="datetime'''O''c''''''''''''''''''''''''''''''''t'' 16'''''''''''''''">
              <a:rPr lang="en-US" sz="1000">
                <a:latin typeface="Arial"/>
                <a:cs typeface="Arial"/>
                <a:sym typeface="Arial"/>
              </a:rPr>
              <a:pPr marL="0" indent="0" algn="ctr">
                <a:lnSpc>
                  <a:spcPct val="100000"/>
                </a:lnSpc>
                <a:spcBef>
                  <a:spcPct val="0"/>
                </a:spcBef>
                <a:buNone/>
              </a:pPr>
              <a:t>Oct 16</a:t>
            </a:fld>
            <a:endParaRPr lang="en-GB" sz="1000" dirty="0">
              <a:latin typeface="Arial"/>
              <a:cs typeface="Arial"/>
              <a:sym typeface="Arial"/>
            </a:endParaRPr>
          </a:p>
        </p:txBody>
      </p:sp>
      <p:sp>
        <p:nvSpPr>
          <p:cNvPr id="119" name="Text Placeholder 6164"/>
          <p:cNvSpPr>
            <a:spLocks noGrp="1"/>
          </p:cNvSpPr>
          <p:nvPr>
            <p:custDataLst>
              <p:tags r:id="rId37"/>
            </p:custDataLst>
          </p:nvPr>
        </p:nvSpPr>
        <p:spPr bwMode="auto">
          <a:xfrm>
            <a:off x="8542338" y="5308600"/>
            <a:ext cx="174625" cy="3048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21B659EC-115C-4401-A70C-09218F26AC56}" type="datetime'''J''''''''''u''''l'' ''''''''''''''1''''''''6'''''''''">
              <a:rPr lang="en-US" sz="1000">
                <a:latin typeface="Arial"/>
                <a:cs typeface="Arial"/>
                <a:sym typeface="Arial"/>
              </a:rPr>
              <a:pPr marL="0" indent="0" algn="ctr">
                <a:lnSpc>
                  <a:spcPct val="100000"/>
                </a:lnSpc>
                <a:spcBef>
                  <a:spcPct val="0"/>
                </a:spcBef>
                <a:buNone/>
              </a:pPr>
              <a:t>Jul 16</a:t>
            </a:fld>
            <a:endParaRPr lang="en-GB" sz="1000" dirty="0">
              <a:latin typeface="Arial"/>
              <a:cs typeface="Arial"/>
              <a:sym typeface="Arial"/>
            </a:endParaRPr>
          </a:p>
        </p:txBody>
      </p:sp>
      <p:sp>
        <p:nvSpPr>
          <p:cNvPr id="118" name="Text Placeholder 6163"/>
          <p:cNvSpPr>
            <a:spLocks noGrp="1"/>
          </p:cNvSpPr>
          <p:nvPr>
            <p:custDataLst>
              <p:tags r:id="rId38"/>
            </p:custDataLst>
          </p:nvPr>
        </p:nvSpPr>
        <p:spPr bwMode="auto">
          <a:xfrm>
            <a:off x="8248650" y="5308600"/>
            <a:ext cx="209550" cy="3048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52F112BD-ED2F-4AD7-8B75-A74A1EF7935A}" type="datetime'''''Ap''''r ''''''''1''''''''6'''''''''">
              <a:rPr lang="en-US" sz="1000">
                <a:latin typeface="Arial"/>
                <a:cs typeface="Arial"/>
                <a:sym typeface="Arial"/>
              </a:rPr>
              <a:pPr marL="0" indent="0" algn="ctr">
                <a:lnSpc>
                  <a:spcPct val="100000"/>
                </a:lnSpc>
                <a:spcBef>
                  <a:spcPct val="0"/>
                </a:spcBef>
                <a:buNone/>
              </a:pPr>
              <a:t>Apr 16</a:t>
            </a:fld>
            <a:endParaRPr lang="en-GB" sz="1000" dirty="0">
              <a:latin typeface="Arial"/>
              <a:cs typeface="Arial"/>
              <a:sym typeface="Arial"/>
            </a:endParaRPr>
          </a:p>
        </p:txBody>
      </p:sp>
      <p:sp>
        <p:nvSpPr>
          <p:cNvPr id="117" name="Text Placeholder 6162"/>
          <p:cNvSpPr>
            <a:spLocks noGrp="1"/>
          </p:cNvSpPr>
          <p:nvPr>
            <p:custDataLst>
              <p:tags r:id="rId39"/>
            </p:custDataLst>
          </p:nvPr>
        </p:nvSpPr>
        <p:spPr bwMode="auto">
          <a:xfrm>
            <a:off x="7959725" y="5308600"/>
            <a:ext cx="215900" cy="3048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BF961BEC-E0BF-41CE-9F81-049A8FCCED1E}" type="datetime'''''''J''''''''''''''a''n 1''''''''''6'''''''''''">
              <a:rPr lang="en-US" sz="1000">
                <a:latin typeface="Arial"/>
                <a:cs typeface="Arial"/>
                <a:sym typeface="Arial"/>
              </a:rPr>
              <a:pPr marL="0" indent="0" algn="ctr">
                <a:lnSpc>
                  <a:spcPct val="100000"/>
                </a:lnSpc>
                <a:spcBef>
                  <a:spcPct val="0"/>
                </a:spcBef>
                <a:buNone/>
              </a:pPr>
              <a:t>Jan 16</a:t>
            </a:fld>
            <a:endParaRPr lang="en-GB" sz="1000" dirty="0">
              <a:latin typeface="Arial"/>
              <a:cs typeface="Arial"/>
              <a:sym typeface="Arial"/>
            </a:endParaRPr>
          </a:p>
        </p:txBody>
      </p:sp>
      <p:sp>
        <p:nvSpPr>
          <p:cNvPr id="115" name="Text Placeholder 6161"/>
          <p:cNvSpPr>
            <a:spLocks noGrp="1"/>
          </p:cNvSpPr>
          <p:nvPr>
            <p:custDataLst>
              <p:tags r:id="rId40"/>
            </p:custDataLst>
          </p:nvPr>
        </p:nvSpPr>
        <p:spPr bwMode="auto">
          <a:xfrm>
            <a:off x="7677150" y="5308600"/>
            <a:ext cx="209550" cy="3048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55C60378-3352-40FD-A652-DD7F1361D409}" type="datetime'''O''''''''''''c''''''''''''t'''''''''''' ''''''''''''15'''''">
              <a:rPr lang="en-US" sz="1000">
                <a:latin typeface="Arial"/>
                <a:cs typeface="Arial"/>
                <a:sym typeface="Arial"/>
              </a:rPr>
              <a:pPr marL="0" indent="0" algn="ctr">
                <a:lnSpc>
                  <a:spcPct val="100000"/>
                </a:lnSpc>
                <a:spcBef>
                  <a:spcPct val="0"/>
                </a:spcBef>
                <a:buNone/>
              </a:pPr>
              <a:t>Oct 15</a:t>
            </a:fld>
            <a:endParaRPr lang="en-GB" sz="1000" dirty="0">
              <a:latin typeface="Arial"/>
              <a:cs typeface="Arial"/>
              <a:sym typeface="Arial"/>
            </a:endParaRPr>
          </a:p>
        </p:txBody>
      </p:sp>
      <p:sp>
        <p:nvSpPr>
          <p:cNvPr id="114" name="Text Placeholder 6160"/>
          <p:cNvSpPr>
            <a:spLocks noGrp="1"/>
          </p:cNvSpPr>
          <p:nvPr>
            <p:custDataLst>
              <p:tags r:id="rId41"/>
            </p:custDataLst>
          </p:nvPr>
        </p:nvSpPr>
        <p:spPr bwMode="auto">
          <a:xfrm>
            <a:off x="7408863" y="5308600"/>
            <a:ext cx="174625" cy="3048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49537EF7-DB08-44EB-8A48-E39B7F0C859C}" type="datetime'''''''Ju''''l'''''' ''''''''''1''5'''''''''">
              <a:rPr lang="en-US" sz="1000">
                <a:latin typeface="Arial"/>
                <a:cs typeface="Arial"/>
                <a:sym typeface="Arial"/>
              </a:rPr>
              <a:pPr marL="0" indent="0" algn="ctr">
                <a:lnSpc>
                  <a:spcPct val="100000"/>
                </a:lnSpc>
                <a:spcBef>
                  <a:spcPct val="0"/>
                </a:spcBef>
                <a:buNone/>
              </a:pPr>
              <a:t>Jul 15</a:t>
            </a:fld>
            <a:endParaRPr lang="en-GB" sz="1000" dirty="0">
              <a:latin typeface="Arial"/>
              <a:cs typeface="Arial"/>
              <a:sym typeface="Arial"/>
            </a:endParaRPr>
          </a:p>
        </p:txBody>
      </p:sp>
      <p:sp>
        <p:nvSpPr>
          <p:cNvPr id="113" name="Text Placeholder 6159"/>
          <p:cNvSpPr>
            <a:spLocks noGrp="1"/>
          </p:cNvSpPr>
          <p:nvPr>
            <p:custDataLst>
              <p:tags r:id="rId42"/>
            </p:custDataLst>
          </p:nvPr>
        </p:nvSpPr>
        <p:spPr bwMode="auto">
          <a:xfrm>
            <a:off x="7115175" y="5308600"/>
            <a:ext cx="209550" cy="3048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03F46210-3802-468B-A106-D2964A47C375}" type="datetime'Ap''''''''r ''''''''''''''''''''''''1''''''''''5'''">
              <a:rPr lang="en-US" sz="1000">
                <a:latin typeface="Arial"/>
                <a:cs typeface="Arial"/>
                <a:sym typeface="Arial"/>
              </a:rPr>
              <a:pPr marL="0" indent="0" algn="ctr">
                <a:lnSpc>
                  <a:spcPct val="100000"/>
                </a:lnSpc>
                <a:spcBef>
                  <a:spcPct val="0"/>
                </a:spcBef>
                <a:buNone/>
              </a:pPr>
              <a:t>Apr 15</a:t>
            </a:fld>
            <a:endParaRPr lang="en-GB" sz="1000" dirty="0">
              <a:latin typeface="Arial"/>
              <a:cs typeface="Arial"/>
              <a:sym typeface="Arial"/>
            </a:endParaRPr>
          </a:p>
        </p:txBody>
      </p:sp>
      <p:sp>
        <p:nvSpPr>
          <p:cNvPr id="112" name="Text Placeholder 6158"/>
          <p:cNvSpPr>
            <a:spLocks noGrp="1"/>
          </p:cNvSpPr>
          <p:nvPr>
            <p:custDataLst>
              <p:tags r:id="rId43"/>
            </p:custDataLst>
          </p:nvPr>
        </p:nvSpPr>
        <p:spPr bwMode="auto">
          <a:xfrm>
            <a:off x="6826250" y="5308600"/>
            <a:ext cx="215900" cy="3048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31A5DA1D-8492-4684-8CC3-EAE210055B85}" type="datetime'''''''Ja''''''''''''''n'''''' ''''''1''''''5'''''''''''''">
              <a:rPr lang="en-US" sz="1000">
                <a:latin typeface="Arial"/>
                <a:cs typeface="Arial"/>
                <a:sym typeface="Arial"/>
              </a:rPr>
              <a:pPr marL="0" indent="0" algn="ctr">
                <a:lnSpc>
                  <a:spcPct val="100000"/>
                </a:lnSpc>
                <a:spcBef>
                  <a:spcPct val="0"/>
                </a:spcBef>
                <a:buNone/>
              </a:pPr>
              <a:t>Jan 15</a:t>
            </a:fld>
            <a:endParaRPr lang="en-GB" sz="1000" dirty="0">
              <a:latin typeface="Arial"/>
              <a:cs typeface="Arial"/>
              <a:sym typeface="Arial"/>
            </a:endParaRPr>
          </a:p>
        </p:txBody>
      </p:sp>
      <p:sp>
        <p:nvSpPr>
          <p:cNvPr id="111" name="Text Placeholder 6157"/>
          <p:cNvSpPr>
            <a:spLocks noGrp="1"/>
          </p:cNvSpPr>
          <p:nvPr>
            <p:custDataLst>
              <p:tags r:id="rId44"/>
            </p:custDataLst>
          </p:nvPr>
        </p:nvSpPr>
        <p:spPr bwMode="auto">
          <a:xfrm>
            <a:off x="6543675" y="5308600"/>
            <a:ext cx="209550" cy="3048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FC2FE4D3-67E9-4F74-BC2D-20B29DEFF400}" type="datetime'''''''''O''c''''t'' 1''''''''''''''''''''4'">
              <a:rPr lang="en-US" sz="1000">
                <a:latin typeface="Arial"/>
                <a:cs typeface="Arial"/>
                <a:sym typeface="Arial"/>
              </a:rPr>
              <a:pPr marL="0" indent="0" algn="ctr">
                <a:lnSpc>
                  <a:spcPct val="100000"/>
                </a:lnSpc>
                <a:spcBef>
                  <a:spcPct val="0"/>
                </a:spcBef>
                <a:buNone/>
              </a:pPr>
              <a:t>Oct 14</a:t>
            </a:fld>
            <a:endParaRPr lang="en-GB" sz="1000" dirty="0">
              <a:latin typeface="Arial"/>
              <a:cs typeface="Arial"/>
              <a:sym typeface="Arial"/>
            </a:endParaRPr>
          </a:p>
        </p:txBody>
      </p:sp>
      <p:sp>
        <p:nvSpPr>
          <p:cNvPr id="110" name="Text Placeholder 6156"/>
          <p:cNvSpPr>
            <a:spLocks noGrp="1"/>
          </p:cNvSpPr>
          <p:nvPr>
            <p:custDataLst>
              <p:tags r:id="rId45"/>
            </p:custDataLst>
          </p:nvPr>
        </p:nvSpPr>
        <p:spPr bwMode="auto">
          <a:xfrm>
            <a:off x="6243638" y="5308600"/>
            <a:ext cx="238125" cy="3048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4A7EC57D-331D-470C-AF3E-8D6A5320723E}" type="datetime'''''''''''''''''''''J''''u''''l''''''''''y 1''''''4'''''''">
              <a:rPr lang="en-US" sz="1000">
                <a:latin typeface="Arial"/>
                <a:cs typeface="Arial"/>
                <a:sym typeface="Arial"/>
              </a:rPr>
              <a:pPr marL="0" indent="0" algn="ctr">
                <a:lnSpc>
                  <a:spcPct val="100000"/>
                </a:lnSpc>
                <a:spcBef>
                  <a:spcPct val="0"/>
                </a:spcBef>
                <a:buNone/>
              </a:pPr>
              <a:t>July 14</a:t>
            </a:fld>
            <a:endParaRPr lang="en-GB" sz="1000" dirty="0">
              <a:latin typeface="Arial"/>
              <a:cs typeface="Arial"/>
              <a:sym typeface="Arial"/>
            </a:endParaRPr>
          </a:p>
        </p:txBody>
      </p:sp>
      <p:sp>
        <p:nvSpPr>
          <p:cNvPr id="109" name="Text Placeholder 6155"/>
          <p:cNvSpPr>
            <a:spLocks noGrp="1"/>
          </p:cNvSpPr>
          <p:nvPr>
            <p:custDataLst>
              <p:tags r:id="rId46"/>
            </p:custDataLst>
          </p:nvPr>
        </p:nvSpPr>
        <p:spPr bwMode="auto">
          <a:xfrm>
            <a:off x="5981700" y="5308600"/>
            <a:ext cx="209550" cy="3048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D26E2558-1E2E-4255-96A0-E3AAF5CD4659}" type="datetime'Ap''''r'''''''''' ''''1''''''''''''''''''''''''4'''''''''''">
              <a:rPr lang="en-US" sz="1000">
                <a:latin typeface="Arial"/>
                <a:cs typeface="Arial"/>
                <a:sym typeface="Arial"/>
              </a:rPr>
              <a:pPr marL="0" indent="0" algn="ctr">
                <a:lnSpc>
                  <a:spcPct val="100000"/>
                </a:lnSpc>
                <a:spcBef>
                  <a:spcPct val="0"/>
                </a:spcBef>
                <a:buNone/>
              </a:pPr>
              <a:t>Apr 14</a:t>
            </a:fld>
            <a:endParaRPr lang="en-GB" sz="1000" dirty="0">
              <a:latin typeface="Arial"/>
              <a:cs typeface="Arial"/>
              <a:sym typeface="Arial"/>
            </a:endParaRPr>
          </a:p>
        </p:txBody>
      </p:sp>
      <p:sp>
        <p:nvSpPr>
          <p:cNvPr id="108" name="Text Placeholder 6154"/>
          <p:cNvSpPr>
            <a:spLocks noGrp="1"/>
          </p:cNvSpPr>
          <p:nvPr>
            <p:custDataLst>
              <p:tags r:id="rId47"/>
            </p:custDataLst>
          </p:nvPr>
        </p:nvSpPr>
        <p:spPr bwMode="auto">
          <a:xfrm>
            <a:off x="5692775" y="5308600"/>
            <a:ext cx="215900" cy="3048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0CD1FD1C-CE82-457E-8848-372502B56BC7}" type="datetime'''''''''J''an'''''''''''''''''''''''''''''''''' 1''4'''">
              <a:rPr lang="en-US" sz="1000">
                <a:latin typeface="Arial"/>
                <a:cs typeface="Arial"/>
                <a:sym typeface="Arial"/>
              </a:rPr>
              <a:pPr marL="0" indent="0" algn="ctr">
                <a:lnSpc>
                  <a:spcPct val="100000"/>
                </a:lnSpc>
                <a:spcBef>
                  <a:spcPct val="0"/>
                </a:spcBef>
                <a:buNone/>
              </a:pPr>
              <a:t>Jan 14</a:t>
            </a:fld>
            <a:endParaRPr lang="en-GB" sz="1000" dirty="0">
              <a:latin typeface="Arial"/>
              <a:cs typeface="Arial"/>
              <a:sym typeface="Arial"/>
            </a:endParaRPr>
          </a:p>
        </p:txBody>
      </p:sp>
      <p:sp>
        <p:nvSpPr>
          <p:cNvPr id="72" name="Rectangular Callout 71"/>
          <p:cNvSpPr/>
          <p:nvPr/>
        </p:nvSpPr>
        <p:spPr>
          <a:xfrm>
            <a:off x="8185445" y="2488019"/>
            <a:ext cx="846137" cy="274475"/>
          </a:xfrm>
          <a:prstGeom prst="wedgeRectCallout">
            <a:avLst>
              <a:gd name="adj1" fmla="val -15908"/>
              <a:gd name="adj2" fmla="val 87727"/>
            </a:avLst>
          </a:prstGeom>
          <a:solidFill>
            <a:schemeClr val="bg1"/>
          </a:solidFill>
          <a:ln w="9525">
            <a:solidFill>
              <a:schemeClr val="bg2"/>
            </a:solidFill>
          </a:ln>
          <a:effectLst/>
        </p:spPr>
        <p:style>
          <a:lnRef idx="1">
            <a:schemeClr val="accent1"/>
          </a:lnRef>
          <a:fillRef idx="3">
            <a:schemeClr val="accent1"/>
          </a:fillRef>
          <a:effectRef idx="2">
            <a:schemeClr val="accent1"/>
          </a:effectRef>
          <a:fontRef idx="minor">
            <a:schemeClr val="lt1"/>
          </a:fontRef>
        </p:style>
        <p:txBody>
          <a:bodyPr lIns="72009" tIns="72009" rIns="72009" bIns="72009" rtlCol="0" anchor="ctr"/>
          <a:lstStyle/>
          <a:p>
            <a:pPr algn="ctr"/>
            <a:r>
              <a:rPr lang="en-GB" dirty="0" smtClean="0">
                <a:solidFill>
                  <a:schemeClr val="tx1"/>
                </a:solidFill>
                <a:latin typeface="Arial"/>
                <a:cs typeface="Arial" panose="020B0604020202020204" pitchFamily="34" charset="0"/>
                <a:sym typeface="Arial"/>
              </a:rPr>
              <a:t>Rounded</a:t>
            </a:r>
          </a:p>
        </p:txBody>
      </p:sp>
      <p:sp>
        <p:nvSpPr>
          <p:cNvPr id="73" name="Rectangular Callout 72"/>
          <p:cNvSpPr/>
          <p:nvPr/>
        </p:nvSpPr>
        <p:spPr>
          <a:xfrm>
            <a:off x="3310731" y="2208671"/>
            <a:ext cx="846137" cy="274475"/>
          </a:xfrm>
          <a:prstGeom prst="wedgeRectCallout">
            <a:avLst>
              <a:gd name="adj1" fmla="val -15908"/>
              <a:gd name="adj2" fmla="val 87727"/>
            </a:avLst>
          </a:prstGeom>
          <a:solidFill>
            <a:schemeClr val="bg1"/>
          </a:solidFill>
          <a:ln w="9525">
            <a:solidFill>
              <a:schemeClr val="bg2"/>
            </a:solidFill>
          </a:ln>
          <a:effectLst/>
        </p:spPr>
        <p:style>
          <a:lnRef idx="1">
            <a:schemeClr val="accent1"/>
          </a:lnRef>
          <a:fillRef idx="3">
            <a:schemeClr val="accent1"/>
          </a:fillRef>
          <a:effectRef idx="2">
            <a:schemeClr val="accent1"/>
          </a:effectRef>
          <a:fontRef idx="minor">
            <a:schemeClr val="lt1"/>
          </a:fontRef>
        </p:style>
        <p:txBody>
          <a:bodyPr lIns="72009" tIns="72009" rIns="72009" bIns="72009" rtlCol="0" anchor="ctr"/>
          <a:lstStyle/>
          <a:p>
            <a:pPr algn="ctr"/>
            <a:r>
              <a:rPr lang="en-GB" dirty="0" smtClean="0">
                <a:solidFill>
                  <a:schemeClr val="tx1"/>
                </a:solidFill>
                <a:latin typeface="Arial"/>
                <a:cs typeface="Arial" panose="020B0604020202020204" pitchFamily="34" charset="0"/>
                <a:sym typeface="Arial"/>
              </a:rPr>
              <a:t>Rounded</a:t>
            </a:r>
          </a:p>
        </p:txBody>
      </p:sp>
      <p:sp>
        <p:nvSpPr>
          <p:cNvPr id="57" name="Text Box 75"/>
          <p:cNvSpPr txBox="1">
            <a:spLocks noChangeArrowheads="1"/>
          </p:cNvSpPr>
          <p:nvPr/>
        </p:nvSpPr>
        <p:spPr bwMode="gray">
          <a:xfrm>
            <a:off x="366713" y="74355"/>
            <a:ext cx="2992807" cy="184666"/>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none" lIns="0" tIns="0" rIns="0" bIns="0">
            <a:spAutoFit/>
          </a:bodyPr>
          <a:lstStyle/>
          <a:p>
            <a:pPr algn="l">
              <a:lnSpc>
                <a:spcPct val="100000"/>
              </a:lnSpc>
            </a:pPr>
            <a:r>
              <a:rPr lang="en-US" sz="1200" dirty="0" smtClean="0">
                <a:solidFill>
                  <a:schemeClr val="accent6"/>
                </a:solidFill>
              </a:rPr>
              <a:t>Additional </a:t>
            </a:r>
            <a:r>
              <a:rPr lang="en-US" sz="1200" dirty="0" smtClean="0">
                <a:solidFill>
                  <a:schemeClr val="accent6"/>
                </a:solidFill>
              </a:rPr>
              <a:t>metrics – Credit metric calibration</a:t>
            </a:r>
            <a:endParaRPr lang="en-US" sz="1200" dirty="0">
              <a:solidFill>
                <a:schemeClr val="accent6"/>
              </a:solidFill>
            </a:endParaRPr>
          </a:p>
        </p:txBody>
      </p:sp>
    </p:spTree>
    <p:extLst>
      <p:ext uri="{BB962C8B-B14F-4D97-AF65-F5344CB8AC3E}">
        <p14:creationId xmlns:p14="http://schemas.microsoft.com/office/powerpoint/2010/main" val="2831681468"/>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8" name="Object 27" hidden="1"/>
          <p:cNvGraphicFramePr>
            <a:graphicFrameLocks noChangeAspect="1"/>
          </p:cNvGraphicFramePr>
          <p:nvPr>
            <p:custDataLst>
              <p:tags r:id="rId2"/>
            </p:custDataLst>
            <p:extLst>
              <p:ext uri="{D42A27DB-BD31-4B8C-83A1-F6EECF244321}">
                <p14:modId xmlns:p14="http://schemas.microsoft.com/office/powerpoint/2010/main" val="365928823"/>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28844" name="think-cell Slide" r:id="rId34" imgW="270" imgH="270" progId="TCLayout.ActiveDocument.1">
                  <p:embed/>
                </p:oleObj>
              </mc:Choice>
              <mc:Fallback>
                <p:oleObj name="think-cell Slide" r:id="rId34" imgW="270" imgH="270" progId="TCLayout.ActiveDocument.1">
                  <p:embed/>
                  <p:pic>
                    <p:nvPicPr>
                      <p:cNvPr id="0" name=""/>
                      <p:cNvPicPr/>
                      <p:nvPr/>
                    </p:nvPicPr>
                    <p:blipFill>
                      <a:blip r:embed="rId35"/>
                      <a:stretch>
                        <a:fillRect/>
                      </a:stretch>
                    </p:blipFill>
                    <p:spPr>
                      <a:xfrm>
                        <a:off x="1588" y="1588"/>
                        <a:ext cx="1587" cy="1587"/>
                      </a:xfrm>
                      <a:prstGeom prst="rect">
                        <a:avLst/>
                      </a:prstGeom>
                    </p:spPr>
                  </p:pic>
                </p:oleObj>
              </mc:Fallback>
            </mc:AlternateContent>
          </a:graphicData>
        </a:graphic>
      </p:graphicFrame>
      <p:sp>
        <p:nvSpPr>
          <p:cNvPr id="27" name="Rectangle 26" hidden="1"/>
          <p:cNvSpPr/>
          <p:nvPr>
            <p:custDataLst>
              <p:tags r:id="rId3"/>
            </p:custDataLst>
          </p:nvPr>
        </p:nvSpPr>
        <p:spPr bwMode="auto">
          <a:xfrm>
            <a:off x="0" y="0"/>
            <a:ext cx="158750" cy="158750"/>
          </a:xfrm>
          <a:prstGeom prst="rect">
            <a:avLst/>
          </a:prstGeom>
          <a:solidFill>
            <a:schemeClr val="bg1"/>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nSpc>
                <a:spcPct val="100000"/>
              </a:lnSpc>
            </a:pPr>
            <a:endParaRPr lang="en-GB" dirty="0" smtClean="0">
              <a:solidFill>
                <a:schemeClr val="tx1"/>
              </a:solidFill>
              <a:latin typeface="Arial"/>
              <a:cs typeface="Arial"/>
              <a:sym typeface="Arial"/>
            </a:endParaRPr>
          </a:p>
        </p:txBody>
      </p:sp>
      <p:sp>
        <p:nvSpPr>
          <p:cNvPr id="42" name="Rectangle 41"/>
          <p:cNvSpPr/>
          <p:nvPr/>
        </p:nvSpPr>
        <p:spPr>
          <a:xfrm>
            <a:off x="365760" y="1463040"/>
            <a:ext cx="4337050" cy="370614"/>
          </a:xfrm>
          <a:prstGeom prst="rect">
            <a:avLst/>
          </a:prstGeom>
        </p:spPr>
        <p:txBody>
          <a:bodyPr wrap="square" lIns="0" tIns="0" rIns="0" bIns="0">
            <a:spAutoFit/>
          </a:bodyPr>
          <a:lstStyle/>
          <a:p>
            <a:pPr algn="l"/>
            <a:r>
              <a:rPr lang="en-GB" sz="1400" b="1" dirty="0" smtClean="0">
                <a:solidFill>
                  <a:srgbClr val="FF0000"/>
                </a:solidFill>
                <a:latin typeface="Arial" panose="020B0604020202020204" pitchFamily="34" charset="0"/>
                <a:cs typeface="Arial" panose="020B0604020202020204" pitchFamily="34" charset="0"/>
              </a:rPr>
              <a:t>SBNA historical NPL VMG</a:t>
            </a:r>
          </a:p>
          <a:p>
            <a:pPr algn="l"/>
            <a:r>
              <a:rPr lang="en-GB" sz="1400" kern="0" dirty="0" smtClean="0">
                <a:solidFill>
                  <a:srgbClr val="FF0000"/>
                </a:solidFill>
                <a:latin typeface="Arial" panose="020B0604020202020204" pitchFamily="34" charset="0"/>
                <a:ea typeface="ＭＳ Ｐゴシック"/>
                <a:cs typeface="Arial" panose="020B0604020202020204" pitchFamily="34" charset="0"/>
              </a:rPr>
              <a:t>Jan 2015 – Mar 2016 (%)</a:t>
            </a:r>
            <a:endParaRPr lang="en-GB" sz="1400" kern="0" dirty="0">
              <a:solidFill>
                <a:srgbClr val="FF0000"/>
              </a:solidFill>
              <a:latin typeface="Arial" panose="020B0604020202020204" pitchFamily="34" charset="0"/>
              <a:ea typeface="ＭＳ Ｐゴシック"/>
              <a:cs typeface="Arial" panose="020B0604020202020204" pitchFamily="34" charset="0"/>
            </a:endParaRPr>
          </a:p>
        </p:txBody>
      </p:sp>
      <p:graphicFrame>
        <p:nvGraphicFramePr>
          <p:cNvPr id="51" name="Object 50"/>
          <p:cNvGraphicFramePr>
            <a:graphicFrameLocks/>
          </p:cNvGraphicFramePr>
          <p:nvPr>
            <p:custDataLst>
              <p:tags r:id="rId4"/>
            </p:custDataLst>
            <p:extLst>
              <p:ext uri="{D42A27DB-BD31-4B8C-83A1-F6EECF244321}">
                <p14:modId xmlns:p14="http://schemas.microsoft.com/office/powerpoint/2010/main" val="2127512826"/>
              </p:ext>
            </p:extLst>
          </p:nvPr>
        </p:nvGraphicFramePr>
        <p:xfrm>
          <a:off x="381000" y="2019300"/>
          <a:ext cx="3943485" cy="3429000"/>
        </p:xfrm>
        <a:graphic>
          <a:graphicData uri="http://schemas.openxmlformats.org/presentationml/2006/ole">
            <mc:AlternateContent xmlns:mc="http://schemas.openxmlformats.org/markup-compatibility/2006">
              <mc:Choice xmlns:v="urn:schemas-microsoft-com:vml" Requires="v">
                <p:oleObj spid="_x0000_s328845" name="Chart" r:id="rId36" imgW="3943485" imgH="3429000" progId="MSGraph.Chart.8">
                  <p:embed followColorScheme="full"/>
                </p:oleObj>
              </mc:Choice>
              <mc:Fallback>
                <p:oleObj name="Chart" r:id="rId36" imgW="3943485" imgH="3429000" progId="MSGraph.Chart.8">
                  <p:embed followColorScheme="full"/>
                  <p:pic>
                    <p:nvPicPr>
                      <p:cNvPr id="0" name=""/>
                      <p:cNvPicPr/>
                      <p:nvPr/>
                    </p:nvPicPr>
                    <p:blipFill>
                      <a:blip r:embed="rId37"/>
                      <a:stretch>
                        <a:fillRect/>
                      </a:stretch>
                    </p:blipFill>
                    <p:spPr>
                      <a:xfrm>
                        <a:off x="381000" y="2019300"/>
                        <a:ext cx="3943485" cy="3429000"/>
                      </a:xfrm>
                      <a:prstGeom prst="rect">
                        <a:avLst/>
                      </a:prstGeom>
                    </p:spPr>
                  </p:pic>
                </p:oleObj>
              </mc:Fallback>
            </mc:AlternateContent>
          </a:graphicData>
        </a:graphic>
      </p:graphicFrame>
      <p:sp>
        <p:nvSpPr>
          <p:cNvPr id="77" name="Text Placeholder 28"/>
          <p:cNvSpPr>
            <a:spLocks noGrp="1"/>
          </p:cNvSpPr>
          <p:nvPr>
            <p:custDataLst>
              <p:tags r:id="rId5"/>
            </p:custDataLst>
          </p:nvPr>
        </p:nvSpPr>
        <p:spPr bwMode="auto">
          <a:xfrm>
            <a:off x="3835400" y="5318125"/>
            <a:ext cx="215900" cy="3048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3E5C8FF1-E251-48E4-92BB-723CFE368F68}" type="datetime'''''''''''''''''''J''''''''''''a''''n'''''''' ''''1''''''''6'">
              <a:rPr lang="en-US" sz="1000">
                <a:latin typeface="Arial"/>
                <a:cs typeface="Arial"/>
                <a:sym typeface="Arial"/>
              </a:rPr>
              <a:pPr/>
              <a:t>Jan 16</a:t>
            </a:fld>
            <a:endParaRPr lang="en-GB" sz="1000" dirty="0">
              <a:latin typeface="Arial"/>
              <a:cs typeface="Arial"/>
              <a:sym typeface="Arial"/>
            </a:endParaRPr>
          </a:p>
        </p:txBody>
      </p:sp>
      <p:sp>
        <p:nvSpPr>
          <p:cNvPr id="73" name="Text Placeholder 25"/>
          <p:cNvSpPr>
            <a:spLocks noGrp="1"/>
          </p:cNvSpPr>
          <p:nvPr>
            <p:custDataLst>
              <p:tags r:id="rId6"/>
            </p:custDataLst>
          </p:nvPr>
        </p:nvSpPr>
        <p:spPr bwMode="auto">
          <a:xfrm>
            <a:off x="3457575" y="5318125"/>
            <a:ext cx="209550" cy="3048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3FDF871A-8E84-4BBB-AA89-5FAD1F8B22A4}" type="datetime'''''''O''''''''c''''''''''''t ''''''''1''''''''''''''''''5'">
              <a:rPr lang="en-US" sz="1000">
                <a:latin typeface="Arial"/>
                <a:cs typeface="Arial"/>
                <a:sym typeface="Arial"/>
              </a:rPr>
              <a:pPr marL="0" indent="0" algn="ctr">
                <a:lnSpc>
                  <a:spcPct val="100000"/>
                </a:lnSpc>
                <a:spcBef>
                  <a:spcPct val="0"/>
                </a:spcBef>
                <a:buNone/>
              </a:pPr>
              <a:t>Oct 15</a:t>
            </a:fld>
            <a:endParaRPr lang="en-GB" sz="1000" dirty="0">
              <a:latin typeface="Arial"/>
              <a:cs typeface="Arial"/>
              <a:sym typeface="Arial"/>
            </a:endParaRPr>
          </a:p>
        </p:txBody>
      </p:sp>
      <p:sp>
        <p:nvSpPr>
          <p:cNvPr id="67" name="Text Placeholder 22"/>
          <p:cNvSpPr>
            <a:spLocks noGrp="1"/>
          </p:cNvSpPr>
          <p:nvPr>
            <p:custDataLst>
              <p:tags r:id="rId7"/>
            </p:custDataLst>
          </p:nvPr>
        </p:nvSpPr>
        <p:spPr bwMode="auto">
          <a:xfrm>
            <a:off x="3103563" y="5318125"/>
            <a:ext cx="174625" cy="3048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4FEE60D1-5F45-4991-B666-71B2623E8E02}" type="datetime'''''J''''u''''''l 1''''5'''''''''''''''''''">
              <a:rPr lang="en-US" sz="1000">
                <a:latin typeface="Arial"/>
                <a:cs typeface="Arial"/>
                <a:sym typeface="Arial"/>
              </a:rPr>
              <a:pPr marL="0" indent="0" algn="ctr">
                <a:lnSpc>
                  <a:spcPct val="100000"/>
                </a:lnSpc>
                <a:spcBef>
                  <a:spcPct val="0"/>
                </a:spcBef>
                <a:buNone/>
              </a:pPr>
              <a:t>Jul 15</a:t>
            </a:fld>
            <a:endParaRPr lang="en-GB" sz="1000" dirty="0">
              <a:latin typeface="Arial"/>
              <a:cs typeface="Arial"/>
              <a:sym typeface="Arial"/>
            </a:endParaRPr>
          </a:p>
        </p:txBody>
      </p:sp>
      <p:sp>
        <p:nvSpPr>
          <p:cNvPr id="63" name="Text Placeholder 19"/>
          <p:cNvSpPr>
            <a:spLocks noGrp="1"/>
          </p:cNvSpPr>
          <p:nvPr>
            <p:custDataLst>
              <p:tags r:id="rId8"/>
            </p:custDataLst>
          </p:nvPr>
        </p:nvSpPr>
        <p:spPr bwMode="auto">
          <a:xfrm>
            <a:off x="2705100" y="5318125"/>
            <a:ext cx="209550" cy="3048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E03A7FD3-C543-4193-85D5-0B9813BCA677}" type="datetime'''''''''A''''''''''p''r'''''''''''''' 1''''''''''''5'''''''">
              <a:rPr lang="en-US" sz="1000">
                <a:latin typeface="Arial"/>
                <a:cs typeface="Arial"/>
                <a:sym typeface="Arial"/>
              </a:rPr>
              <a:pPr marL="0" indent="0" algn="ctr">
                <a:lnSpc>
                  <a:spcPct val="100000"/>
                </a:lnSpc>
                <a:spcBef>
                  <a:spcPct val="0"/>
                </a:spcBef>
                <a:buNone/>
              </a:pPr>
              <a:t>Apr 15</a:t>
            </a:fld>
            <a:endParaRPr lang="en-GB" sz="1000" dirty="0">
              <a:latin typeface="Arial"/>
              <a:cs typeface="Arial"/>
              <a:sym typeface="Arial"/>
            </a:endParaRPr>
          </a:p>
        </p:txBody>
      </p:sp>
      <p:sp>
        <p:nvSpPr>
          <p:cNvPr id="60" name="Text Placeholder 16"/>
          <p:cNvSpPr>
            <a:spLocks noGrp="1"/>
          </p:cNvSpPr>
          <p:nvPr>
            <p:custDataLst>
              <p:tags r:id="rId9"/>
            </p:custDataLst>
          </p:nvPr>
        </p:nvSpPr>
        <p:spPr bwMode="auto">
          <a:xfrm>
            <a:off x="2320925" y="5318125"/>
            <a:ext cx="215900" cy="3048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B319A7AA-A9F9-45A5-AAA8-FD7BDF1427A4}" type="datetime'''''Jan'''''''''''''''''''''''''''' ''1''''''5'''''''''''">
              <a:rPr lang="en-US" sz="1000">
                <a:latin typeface="Arial"/>
                <a:cs typeface="Arial"/>
                <a:sym typeface="Arial"/>
              </a:rPr>
              <a:pPr marL="0" indent="0" algn="ctr">
                <a:lnSpc>
                  <a:spcPct val="100000"/>
                </a:lnSpc>
                <a:spcBef>
                  <a:spcPct val="0"/>
                </a:spcBef>
                <a:buNone/>
              </a:pPr>
              <a:t>Jan 15</a:t>
            </a:fld>
            <a:endParaRPr lang="en-GB" sz="1000" dirty="0">
              <a:latin typeface="Arial"/>
              <a:cs typeface="Arial"/>
              <a:sym typeface="Arial"/>
            </a:endParaRPr>
          </a:p>
        </p:txBody>
      </p:sp>
      <p:sp>
        <p:nvSpPr>
          <p:cNvPr id="57" name="Text Placeholder 13"/>
          <p:cNvSpPr>
            <a:spLocks noGrp="1"/>
          </p:cNvSpPr>
          <p:nvPr>
            <p:custDataLst>
              <p:tags r:id="rId10"/>
            </p:custDataLst>
          </p:nvPr>
        </p:nvSpPr>
        <p:spPr bwMode="auto">
          <a:xfrm>
            <a:off x="1943100" y="5318125"/>
            <a:ext cx="209550" cy="3048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463F950F-8A90-429A-B26C-74BA8CCB1FBD}" type="datetime'''''''''''''''''''O''''''''''''''''c''t'' ''''''''1''''4'">
              <a:rPr lang="en-US" sz="1000">
                <a:latin typeface="Arial"/>
                <a:cs typeface="Arial"/>
                <a:sym typeface="Arial"/>
              </a:rPr>
              <a:pPr marL="0" indent="0" algn="ctr">
                <a:lnSpc>
                  <a:spcPct val="100000"/>
                </a:lnSpc>
                <a:spcBef>
                  <a:spcPct val="0"/>
                </a:spcBef>
                <a:buNone/>
              </a:pPr>
              <a:t>Oct 14</a:t>
            </a:fld>
            <a:endParaRPr lang="en-GB" sz="1000" dirty="0">
              <a:latin typeface="Arial"/>
              <a:cs typeface="Arial"/>
              <a:sym typeface="Arial"/>
            </a:endParaRPr>
          </a:p>
        </p:txBody>
      </p:sp>
      <p:sp>
        <p:nvSpPr>
          <p:cNvPr id="54" name="Text Placeholder 10"/>
          <p:cNvSpPr>
            <a:spLocks noGrp="1"/>
          </p:cNvSpPr>
          <p:nvPr>
            <p:custDataLst>
              <p:tags r:id="rId11"/>
            </p:custDataLst>
          </p:nvPr>
        </p:nvSpPr>
        <p:spPr bwMode="auto">
          <a:xfrm>
            <a:off x="1547813" y="5318125"/>
            <a:ext cx="238125" cy="3048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C1A7987A-F79F-4CEA-AFC2-75DFD4A92B49}" type="datetime'''''''''''''J''''''u''''''ly ''''''''''''14'''''''''''''''''''">
              <a:rPr lang="en-US" sz="1000">
                <a:latin typeface="Arial"/>
                <a:cs typeface="Arial"/>
                <a:sym typeface="Arial"/>
              </a:rPr>
              <a:pPr marL="0" indent="0" algn="ctr">
                <a:lnSpc>
                  <a:spcPct val="100000"/>
                </a:lnSpc>
                <a:spcBef>
                  <a:spcPct val="0"/>
                </a:spcBef>
                <a:buNone/>
              </a:pPr>
              <a:t>July 14</a:t>
            </a:fld>
            <a:endParaRPr lang="en-GB" sz="1000" dirty="0">
              <a:latin typeface="Arial"/>
              <a:cs typeface="Arial"/>
              <a:sym typeface="Arial"/>
            </a:endParaRPr>
          </a:p>
        </p:txBody>
      </p:sp>
      <p:sp>
        <p:nvSpPr>
          <p:cNvPr id="47" name="Text Placeholder 5"/>
          <p:cNvSpPr>
            <a:spLocks noGrp="1"/>
          </p:cNvSpPr>
          <p:nvPr>
            <p:custDataLst>
              <p:tags r:id="rId12"/>
            </p:custDataLst>
          </p:nvPr>
        </p:nvSpPr>
        <p:spPr bwMode="auto">
          <a:xfrm>
            <a:off x="1181100" y="5318125"/>
            <a:ext cx="209550" cy="3048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BD0932D4-20F2-42FA-847B-9250677C54AB}" type="datetime'''''''''''''''''''''''''A''p''r'''''' 1''''4'''''''''">
              <a:rPr lang="en-US" sz="1000">
                <a:latin typeface="Arial"/>
                <a:cs typeface="Arial"/>
                <a:sym typeface="Arial"/>
              </a:rPr>
              <a:pPr marL="0" indent="0" algn="ctr">
                <a:lnSpc>
                  <a:spcPct val="100000"/>
                </a:lnSpc>
                <a:spcBef>
                  <a:spcPct val="0"/>
                </a:spcBef>
                <a:buNone/>
              </a:pPr>
              <a:t>Apr 14</a:t>
            </a:fld>
            <a:endParaRPr lang="en-GB" sz="1000" dirty="0">
              <a:latin typeface="Arial"/>
              <a:cs typeface="Arial"/>
              <a:sym typeface="Arial"/>
            </a:endParaRPr>
          </a:p>
        </p:txBody>
      </p:sp>
      <p:sp>
        <p:nvSpPr>
          <p:cNvPr id="43" name="Text Placeholder 1"/>
          <p:cNvSpPr>
            <a:spLocks noGrp="1"/>
          </p:cNvSpPr>
          <p:nvPr>
            <p:custDataLst>
              <p:tags r:id="rId13"/>
            </p:custDataLst>
          </p:nvPr>
        </p:nvSpPr>
        <p:spPr bwMode="auto">
          <a:xfrm>
            <a:off x="796925" y="5318125"/>
            <a:ext cx="215900" cy="3048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C53C619F-CEA0-46F4-812A-0C07AEE212A1}" type="datetime'''''''''''''J''''''''''a''n'''''''' ''''''''''1''''4'''">
              <a:rPr lang="en-US" sz="1000">
                <a:latin typeface="Arial"/>
                <a:cs typeface="Arial"/>
                <a:sym typeface="Arial"/>
              </a:rPr>
              <a:pPr marL="0" indent="0" algn="ctr">
                <a:lnSpc>
                  <a:spcPct val="100000"/>
                </a:lnSpc>
                <a:spcBef>
                  <a:spcPct val="0"/>
                </a:spcBef>
                <a:buNone/>
              </a:pPr>
              <a:t>Jan 14</a:t>
            </a:fld>
            <a:endParaRPr lang="en-GB" sz="1000" dirty="0">
              <a:latin typeface="Arial"/>
              <a:cs typeface="Arial"/>
              <a:sym typeface="Arial"/>
            </a:endParaRPr>
          </a:p>
        </p:txBody>
      </p:sp>
      <p:cxnSp>
        <p:nvCxnSpPr>
          <p:cNvPr id="69" name="Straight Connector 68"/>
          <p:cNvCxnSpPr/>
          <p:nvPr>
            <p:custDataLst>
              <p:tags r:id="rId14"/>
            </p:custDataLst>
          </p:nvPr>
        </p:nvCxnSpPr>
        <p:spPr bwMode="gray">
          <a:xfrm>
            <a:off x="3716338" y="5749925"/>
            <a:ext cx="219075" cy="0"/>
          </a:xfrm>
          <a:prstGeom prst="line">
            <a:avLst/>
          </a:prstGeom>
          <a:ln w="19050">
            <a:solidFill>
              <a:srgbClr val="FFBF27"/>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custDataLst>
              <p:tags r:id="rId15"/>
            </p:custDataLst>
          </p:nvPr>
        </p:nvCxnSpPr>
        <p:spPr bwMode="gray">
          <a:xfrm>
            <a:off x="2259013" y="5953125"/>
            <a:ext cx="219075" cy="0"/>
          </a:xfrm>
          <a:prstGeom prst="line">
            <a:avLst/>
          </a:prstGeom>
          <a:ln w="19050">
            <a:solidFill>
              <a:srgbClr val="FF0000"/>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custDataLst>
              <p:tags r:id="rId16"/>
            </p:custDataLst>
          </p:nvPr>
        </p:nvCxnSpPr>
        <p:spPr bwMode="gray">
          <a:xfrm>
            <a:off x="2259013" y="5749925"/>
            <a:ext cx="219075" cy="0"/>
          </a:xfrm>
          <a:prstGeom prst="line">
            <a:avLst/>
          </a:prstGeom>
          <a:ln w="19050">
            <a:solidFill>
              <a:srgbClr val="41A44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 name="Straight Connector 1"/>
          <p:cNvCxnSpPr/>
          <p:nvPr>
            <p:custDataLst>
              <p:tags r:id="rId17"/>
            </p:custDataLst>
          </p:nvPr>
        </p:nvCxnSpPr>
        <p:spPr bwMode="gray">
          <a:xfrm>
            <a:off x="3716338" y="5953125"/>
            <a:ext cx="219075" cy="0"/>
          </a:xfrm>
          <a:prstGeom prst="line">
            <a:avLst/>
          </a:prstGeom>
          <a:ln w="19050">
            <a:solidFill>
              <a:srgbClr val="FF0000"/>
            </a:solidFill>
            <a:headEnd type="none"/>
            <a:tailEnd type="non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sp>
        <p:nvSpPr>
          <p:cNvPr id="38" name="Text Placeholder 4"/>
          <p:cNvSpPr>
            <a:spLocks noGrp="1"/>
          </p:cNvSpPr>
          <p:nvPr>
            <p:custDataLst>
              <p:tags r:id="rId18"/>
            </p:custDataLst>
          </p:nvPr>
        </p:nvSpPr>
        <p:spPr bwMode="auto">
          <a:xfrm>
            <a:off x="3986213" y="5883275"/>
            <a:ext cx="2366963"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100000"/>
              </a:lnSpc>
              <a:spcBef>
                <a:spcPct val="0"/>
              </a:spcBef>
              <a:buNone/>
            </a:pPr>
            <a:fld id="{BEAE9CC7-F5B3-470E-ABE4-7718370F41E4}" type="datetime'Monitoring thres''hold ''''(w/'''' ''m''an''agement'' a''dj)'">
              <a:rPr lang="en-US" sz="1000">
                <a:latin typeface="Arial"/>
                <a:cs typeface="Arial"/>
                <a:sym typeface="Arial"/>
              </a:rPr>
              <a:pPr marL="0" indent="0">
                <a:lnSpc>
                  <a:spcPct val="100000"/>
                </a:lnSpc>
                <a:spcBef>
                  <a:spcPct val="0"/>
                </a:spcBef>
                <a:buNone/>
              </a:pPr>
              <a:t>Monitoring threshold (w/ management adj)</a:t>
            </a:fld>
            <a:endParaRPr lang="en-GB" sz="1000" dirty="0">
              <a:latin typeface="Arial"/>
              <a:cs typeface="Arial"/>
              <a:sym typeface="Arial"/>
            </a:endParaRPr>
          </a:p>
        </p:txBody>
      </p:sp>
      <p:sp>
        <p:nvSpPr>
          <p:cNvPr id="78" name="Text Placeholder 6713"/>
          <p:cNvSpPr>
            <a:spLocks noGrp="1"/>
          </p:cNvSpPr>
          <p:nvPr>
            <p:custDataLst>
              <p:tags r:id="rId19"/>
            </p:custDataLst>
          </p:nvPr>
        </p:nvSpPr>
        <p:spPr bwMode="auto">
          <a:xfrm>
            <a:off x="3986213" y="5680075"/>
            <a:ext cx="666750"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spcCol="0" anchor="ctr"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nSpc>
                <a:spcPct val="100000"/>
              </a:lnSpc>
              <a:spcBef>
                <a:spcPct val="0"/>
              </a:spcBef>
              <a:spcAft>
                <a:spcPct val="0"/>
              </a:spcAft>
              <a:buNone/>
            </a:pPr>
            <a:fld id="{275B5261-6F45-403A-8F7E-736072EA87AF}" type="datetime'-''''''''''2'' ''''''S''''''''''td.'''''''''' D''e''''v.'''''">
              <a:rPr lang="en-US" sz="1000">
                <a:latin typeface="Arial"/>
                <a:cs typeface="Arial"/>
                <a:sym typeface="Arial"/>
              </a:rPr>
              <a:pPr/>
              <a:t>-2 Std. Dev.</a:t>
            </a:fld>
            <a:endParaRPr lang="en-GB" sz="1000" dirty="0">
              <a:latin typeface="Arial"/>
              <a:cs typeface="Arial"/>
              <a:sym typeface="Arial"/>
            </a:endParaRPr>
          </a:p>
        </p:txBody>
      </p:sp>
      <p:sp>
        <p:nvSpPr>
          <p:cNvPr id="137" name="Text Placeholder 6154"/>
          <p:cNvSpPr>
            <a:spLocks noGrp="1"/>
          </p:cNvSpPr>
          <p:nvPr>
            <p:custDataLst>
              <p:tags r:id="rId20"/>
            </p:custDataLst>
          </p:nvPr>
        </p:nvSpPr>
        <p:spPr bwMode="auto">
          <a:xfrm>
            <a:off x="2528888" y="5883275"/>
            <a:ext cx="698500"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spcCol="0" anchor="ctr"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nSpc>
                <a:spcPct val="100000"/>
              </a:lnSpc>
              <a:spcBef>
                <a:spcPct val="0"/>
              </a:spcBef>
              <a:spcAft>
                <a:spcPct val="0"/>
              </a:spcAft>
              <a:buNone/>
            </a:pPr>
            <a:fld id="{0310B1A6-79BE-4D24-8690-78C86D8081AF}" type="datetime'''+''''''''''2'''''' St''''d.'' ''D''ev''''''.'">
              <a:rPr lang="en-US" sz="1000">
                <a:latin typeface="Arial"/>
                <a:cs typeface="Arial"/>
                <a:sym typeface="Arial"/>
              </a:rPr>
              <a:pPr/>
              <a:t>+2 Std. Dev.</a:t>
            </a:fld>
            <a:endParaRPr lang="en-GB" sz="1000" dirty="0">
              <a:latin typeface="Arial"/>
              <a:cs typeface="Arial"/>
              <a:sym typeface="Arial"/>
            </a:endParaRPr>
          </a:p>
        </p:txBody>
      </p:sp>
      <p:sp>
        <p:nvSpPr>
          <p:cNvPr id="76" name="Text Placeholder 6719"/>
          <p:cNvSpPr>
            <a:spLocks noGrp="1"/>
          </p:cNvSpPr>
          <p:nvPr>
            <p:custDataLst>
              <p:tags r:id="rId21"/>
            </p:custDataLst>
          </p:nvPr>
        </p:nvSpPr>
        <p:spPr bwMode="auto">
          <a:xfrm>
            <a:off x="2528888" y="5680075"/>
            <a:ext cx="1085850"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spcCol="0" anchor="ctr"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nSpc>
                <a:spcPct val="100000"/>
              </a:lnSpc>
              <a:spcBef>
                <a:spcPct val="0"/>
              </a:spcBef>
              <a:spcAft>
                <a:spcPct val="0"/>
              </a:spcAft>
              <a:buNone/>
            </a:pPr>
            <a:fld id="{B9F82C6B-3D0C-43BE-A638-0138D3270BBB}" type="datetime'''''Hi''''st''''orical ''(''mont''''''''hl''''''''y'''')'''">
              <a:rPr lang="en-US" sz="1000">
                <a:latin typeface="Arial"/>
                <a:cs typeface="Arial"/>
                <a:sym typeface="Arial"/>
              </a:rPr>
              <a:pPr/>
              <a:t>Historical (monthly)</a:t>
            </a:fld>
            <a:endParaRPr lang="en-GB" sz="1000" dirty="0">
              <a:latin typeface="Arial"/>
              <a:cs typeface="Arial"/>
              <a:sym typeface="Arial"/>
            </a:endParaRPr>
          </a:p>
        </p:txBody>
      </p:sp>
      <p:sp>
        <p:nvSpPr>
          <p:cNvPr id="80" name="Footnote"/>
          <p:cNvSpPr/>
          <p:nvPr/>
        </p:nvSpPr>
        <p:spPr>
          <a:xfrm>
            <a:off x="1900568" y="6341470"/>
            <a:ext cx="5530850" cy="246221"/>
          </a:xfrm>
          <a:prstGeom prst="rect">
            <a:avLst/>
          </a:prstGeom>
          <a:noFill/>
          <a:ln>
            <a:noFill/>
          </a:ln>
          <a:effectLst/>
          <a:extLst/>
        </p:spPr>
        <p:txBody>
          <a:bodyPr vert="horz" wrap="square" lIns="0" tIns="0" rIns="0" bIns="0" numCol="1" anchor="b" anchorCtr="0" compatLnSpc="1">
            <a:prstTxWarp prst="textNoShape">
              <a:avLst/>
            </a:prstTxWarp>
            <a:spAutoFit/>
          </a:bodyPr>
          <a:lstStyle/>
          <a:p>
            <a:pPr marL="0" lvl="1" algn="l">
              <a:lnSpc>
                <a:spcPct val="100000"/>
              </a:lnSpc>
              <a:spcBef>
                <a:spcPts val="0"/>
              </a:spcBef>
              <a:spcAft>
                <a:spcPts val="0"/>
              </a:spcAft>
            </a:pPr>
            <a:r>
              <a:rPr lang="en-US" sz="800" dirty="0">
                <a:sym typeface="Arial"/>
              </a:rPr>
              <a:t>Source: “Historical Data 2016 RAS V2 - 051716_w thresholds.xlsx” </a:t>
            </a:r>
          </a:p>
          <a:p>
            <a:pPr algn="l">
              <a:lnSpc>
                <a:spcPct val="100000"/>
              </a:lnSpc>
              <a:spcBef>
                <a:spcPts val="0"/>
              </a:spcBef>
              <a:spcAft>
                <a:spcPts val="0"/>
              </a:spcAft>
            </a:pPr>
            <a:r>
              <a:rPr lang="en-US" sz="800" dirty="0" smtClean="0">
                <a:solidFill>
                  <a:schemeClr val="tx1"/>
                </a:solidFill>
                <a:latin typeface="Arial" panose="020B0604020202020204" pitchFamily="34" charset="0"/>
                <a:cs typeface="Arial" panose="020B0604020202020204" pitchFamily="34" charset="0"/>
                <a:sym typeface="+mn-lt"/>
              </a:rPr>
              <a:t>NPL VMG defined as: Net nonaccrual loans / total exposure </a:t>
            </a:r>
            <a:endParaRPr lang="en-GB" sz="800" dirty="0">
              <a:solidFill>
                <a:schemeClr val="tx1"/>
              </a:solidFill>
              <a:latin typeface="Arial" panose="020B0604020202020204" pitchFamily="34" charset="0"/>
              <a:cs typeface="Arial" panose="020B0604020202020204" pitchFamily="34" charset="0"/>
              <a:sym typeface="+mn-lt"/>
            </a:endParaRPr>
          </a:p>
        </p:txBody>
      </p:sp>
      <p:sp>
        <p:nvSpPr>
          <p:cNvPr id="130" name="Rectangle 129"/>
          <p:cNvSpPr/>
          <p:nvPr/>
        </p:nvSpPr>
        <p:spPr>
          <a:xfrm>
            <a:off x="5162550" y="1463040"/>
            <a:ext cx="4337050" cy="370614"/>
          </a:xfrm>
          <a:prstGeom prst="rect">
            <a:avLst/>
          </a:prstGeom>
        </p:spPr>
        <p:txBody>
          <a:bodyPr wrap="square" lIns="0" tIns="0" rIns="0" bIns="0">
            <a:spAutoFit/>
          </a:bodyPr>
          <a:lstStyle/>
          <a:p>
            <a:pPr algn="l"/>
            <a:r>
              <a:rPr lang="en-GB" sz="1400" b="1" dirty="0" smtClean="0">
                <a:solidFill>
                  <a:srgbClr val="FF0000"/>
                </a:solidFill>
                <a:latin typeface="Arial" panose="020B0604020202020204" pitchFamily="34" charset="0"/>
                <a:cs typeface="Arial" panose="020B0604020202020204" pitchFamily="34" charset="0"/>
              </a:rPr>
              <a:t>SC historical NPL VMG</a:t>
            </a:r>
            <a:endParaRPr lang="en-GB" sz="1400" b="1" dirty="0">
              <a:solidFill>
                <a:srgbClr val="FF0000"/>
              </a:solidFill>
              <a:latin typeface="Arial" panose="020B0604020202020204" pitchFamily="34" charset="0"/>
              <a:cs typeface="Arial" panose="020B0604020202020204" pitchFamily="34" charset="0"/>
            </a:endParaRPr>
          </a:p>
          <a:p>
            <a:pPr algn="l"/>
            <a:r>
              <a:rPr lang="en-GB" sz="1400" kern="0" dirty="0">
                <a:solidFill>
                  <a:srgbClr val="FF0000"/>
                </a:solidFill>
                <a:latin typeface="Arial" panose="020B0604020202020204" pitchFamily="34" charset="0"/>
                <a:ea typeface="ＭＳ Ｐゴシック"/>
                <a:cs typeface="Arial" panose="020B0604020202020204" pitchFamily="34" charset="0"/>
              </a:rPr>
              <a:t>Jan 2015 – Mar </a:t>
            </a:r>
            <a:r>
              <a:rPr lang="en-GB" sz="1400" kern="0" dirty="0" smtClean="0">
                <a:solidFill>
                  <a:srgbClr val="FF0000"/>
                </a:solidFill>
                <a:latin typeface="Arial" panose="020B0604020202020204" pitchFamily="34" charset="0"/>
                <a:ea typeface="ＭＳ Ｐゴシック"/>
                <a:cs typeface="Arial" panose="020B0604020202020204" pitchFamily="34" charset="0"/>
              </a:rPr>
              <a:t>2016 (%)</a:t>
            </a:r>
            <a:endParaRPr lang="en-GB" sz="1400" kern="0" dirty="0">
              <a:solidFill>
                <a:srgbClr val="FF0000"/>
              </a:solidFill>
              <a:latin typeface="Arial" panose="020B0604020202020204" pitchFamily="34" charset="0"/>
              <a:ea typeface="ＭＳ Ｐゴシック"/>
              <a:cs typeface="Arial" panose="020B0604020202020204" pitchFamily="34" charset="0"/>
            </a:endParaRPr>
          </a:p>
        </p:txBody>
      </p:sp>
      <p:sp>
        <p:nvSpPr>
          <p:cNvPr id="3" name="Content Placeholder 2"/>
          <p:cNvSpPr>
            <a:spLocks noGrp="1"/>
          </p:cNvSpPr>
          <p:nvPr>
            <p:ph sz="quarter" idx="11"/>
          </p:nvPr>
        </p:nvSpPr>
        <p:spPr>
          <a:xfrm>
            <a:off x="348437" y="458190"/>
            <a:ext cx="8666245" cy="435610"/>
          </a:xfrm>
        </p:spPr>
        <p:txBody>
          <a:bodyPr/>
          <a:lstStyle/>
          <a:p>
            <a:r>
              <a:rPr lang="en-US" dirty="0" smtClean="0"/>
              <a:t>Calibration: </a:t>
            </a:r>
            <a:r>
              <a:rPr lang="en-US" b="0" dirty="0" smtClean="0"/>
              <a:t>NPL VMG</a:t>
            </a:r>
            <a:endParaRPr lang="en-US" b="0" dirty="0"/>
          </a:p>
        </p:txBody>
      </p:sp>
      <p:graphicFrame>
        <p:nvGraphicFramePr>
          <p:cNvPr id="102" name="Object 101"/>
          <p:cNvGraphicFramePr>
            <a:graphicFrameLocks/>
          </p:cNvGraphicFramePr>
          <p:nvPr>
            <p:custDataLst>
              <p:tags r:id="rId22"/>
            </p:custDataLst>
            <p:extLst>
              <p:ext uri="{D42A27DB-BD31-4B8C-83A1-F6EECF244321}">
                <p14:modId xmlns:p14="http://schemas.microsoft.com/office/powerpoint/2010/main" val="89888422"/>
              </p:ext>
            </p:extLst>
          </p:nvPr>
        </p:nvGraphicFramePr>
        <p:xfrm>
          <a:off x="5334000" y="2019300"/>
          <a:ext cx="3876743" cy="3429000"/>
        </p:xfrm>
        <a:graphic>
          <a:graphicData uri="http://schemas.openxmlformats.org/presentationml/2006/ole">
            <mc:AlternateContent xmlns:mc="http://schemas.openxmlformats.org/markup-compatibility/2006">
              <mc:Choice xmlns:v="urn:schemas-microsoft-com:vml" Requires="v">
                <p:oleObj spid="_x0000_s328846" name="Chart" r:id="rId38" imgW="3876743" imgH="3429000" progId="MSGraph.Chart.8">
                  <p:embed followColorScheme="full"/>
                </p:oleObj>
              </mc:Choice>
              <mc:Fallback>
                <p:oleObj name="Chart" r:id="rId38" imgW="3876743" imgH="3429000" progId="MSGraph.Chart.8">
                  <p:embed followColorScheme="full"/>
                  <p:pic>
                    <p:nvPicPr>
                      <p:cNvPr id="0" name=""/>
                      <p:cNvPicPr/>
                      <p:nvPr/>
                    </p:nvPicPr>
                    <p:blipFill>
                      <a:blip r:embed="rId39"/>
                      <a:stretch>
                        <a:fillRect/>
                      </a:stretch>
                    </p:blipFill>
                    <p:spPr>
                      <a:xfrm>
                        <a:off x="5334000" y="2019300"/>
                        <a:ext cx="3876743" cy="3429000"/>
                      </a:xfrm>
                      <a:prstGeom prst="rect">
                        <a:avLst/>
                      </a:prstGeom>
                    </p:spPr>
                  </p:pic>
                </p:oleObj>
              </mc:Fallback>
            </mc:AlternateContent>
          </a:graphicData>
        </a:graphic>
      </p:graphicFrame>
      <p:sp>
        <p:nvSpPr>
          <p:cNvPr id="120" name="Text Placeholder 6170"/>
          <p:cNvSpPr>
            <a:spLocks noGrp="1"/>
          </p:cNvSpPr>
          <p:nvPr>
            <p:custDataLst>
              <p:tags r:id="rId23"/>
            </p:custDataLst>
          </p:nvPr>
        </p:nvSpPr>
        <p:spPr bwMode="auto">
          <a:xfrm>
            <a:off x="8721725" y="5318125"/>
            <a:ext cx="215900" cy="3048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36F0873E-50D1-41F1-AAA6-820945ECDD82}" type="datetime'J''''''''''a''''''''''''n'''' ''''''1''6'''''''''''''''">
              <a:rPr lang="en-US" sz="1000">
                <a:latin typeface="Arial"/>
                <a:cs typeface="Arial"/>
                <a:sym typeface="Arial"/>
              </a:rPr>
              <a:pPr/>
              <a:t>Jan 16</a:t>
            </a:fld>
            <a:endParaRPr lang="en-GB" sz="1000" dirty="0">
              <a:latin typeface="Arial"/>
              <a:cs typeface="Arial"/>
              <a:sym typeface="Arial"/>
            </a:endParaRPr>
          </a:p>
        </p:txBody>
      </p:sp>
      <p:sp>
        <p:nvSpPr>
          <p:cNvPr id="116" name="Text Placeholder 6167"/>
          <p:cNvSpPr>
            <a:spLocks noGrp="1"/>
          </p:cNvSpPr>
          <p:nvPr>
            <p:custDataLst>
              <p:tags r:id="rId24"/>
            </p:custDataLst>
          </p:nvPr>
        </p:nvSpPr>
        <p:spPr bwMode="auto">
          <a:xfrm>
            <a:off x="8343900" y="5318125"/>
            <a:ext cx="209550" cy="3048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ED9B1B47-F133-4DF8-BC04-234AA79AD712}" type="datetime'''O''''''''''''c''''''''''''t'''''''''''' ''''''''''''15'''''">
              <a:rPr lang="en-US" sz="1000">
                <a:latin typeface="Arial"/>
                <a:cs typeface="Arial"/>
                <a:sym typeface="Arial"/>
              </a:rPr>
              <a:pPr marL="0" indent="0" algn="ctr">
                <a:lnSpc>
                  <a:spcPct val="100000"/>
                </a:lnSpc>
                <a:spcBef>
                  <a:spcPct val="0"/>
                </a:spcBef>
                <a:buNone/>
              </a:pPr>
              <a:t>Oct 15</a:t>
            </a:fld>
            <a:endParaRPr lang="en-GB" sz="1000" dirty="0">
              <a:latin typeface="Arial"/>
              <a:cs typeface="Arial"/>
              <a:sym typeface="Arial"/>
            </a:endParaRPr>
          </a:p>
        </p:txBody>
      </p:sp>
      <p:sp>
        <p:nvSpPr>
          <p:cNvPr id="103" name="Text Placeholder 6164"/>
          <p:cNvSpPr>
            <a:spLocks noGrp="1"/>
          </p:cNvSpPr>
          <p:nvPr>
            <p:custDataLst>
              <p:tags r:id="rId25"/>
            </p:custDataLst>
          </p:nvPr>
        </p:nvSpPr>
        <p:spPr bwMode="auto">
          <a:xfrm>
            <a:off x="7989888" y="5318125"/>
            <a:ext cx="174625" cy="3048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2D51242F-9383-433F-A481-673F053F85B3}" type="datetime'''''''Ju''''l'''''' ''''''''''1''5'''''''''">
              <a:rPr lang="en-US" sz="1000">
                <a:latin typeface="Arial"/>
                <a:cs typeface="Arial"/>
                <a:sym typeface="Arial"/>
              </a:rPr>
              <a:pPr marL="0" indent="0" algn="ctr">
                <a:lnSpc>
                  <a:spcPct val="100000"/>
                </a:lnSpc>
                <a:spcBef>
                  <a:spcPct val="0"/>
                </a:spcBef>
                <a:buNone/>
              </a:pPr>
              <a:t>Jul 15</a:t>
            </a:fld>
            <a:endParaRPr lang="en-GB" sz="1000" dirty="0">
              <a:latin typeface="Arial"/>
              <a:cs typeface="Arial"/>
              <a:sym typeface="Arial"/>
            </a:endParaRPr>
          </a:p>
        </p:txBody>
      </p:sp>
      <p:sp>
        <p:nvSpPr>
          <p:cNvPr id="99" name="Text Placeholder 6161"/>
          <p:cNvSpPr>
            <a:spLocks noGrp="1"/>
          </p:cNvSpPr>
          <p:nvPr>
            <p:custDataLst>
              <p:tags r:id="rId26"/>
            </p:custDataLst>
          </p:nvPr>
        </p:nvSpPr>
        <p:spPr bwMode="auto">
          <a:xfrm>
            <a:off x="7591425" y="5318125"/>
            <a:ext cx="209550" cy="3048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BA3E61D4-B31C-462E-8279-CD80C6AA785A}" type="datetime'Ap''''''''r ''''''''''''''''''''''''1''''''''''5'''">
              <a:rPr lang="en-US" sz="1000">
                <a:latin typeface="Arial"/>
                <a:cs typeface="Arial"/>
                <a:sym typeface="Arial"/>
              </a:rPr>
              <a:pPr marL="0" indent="0" algn="ctr">
                <a:lnSpc>
                  <a:spcPct val="100000"/>
                </a:lnSpc>
                <a:spcBef>
                  <a:spcPct val="0"/>
                </a:spcBef>
                <a:buNone/>
              </a:pPr>
              <a:t>Apr 15</a:t>
            </a:fld>
            <a:endParaRPr lang="en-GB" sz="1000" dirty="0">
              <a:latin typeface="Arial"/>
              <a:cs typeface="Arial"/>
              <a:sym typeface="Arial"/>
            </a:endParaRPr>
          </a:p>
        </p:txBody>
      </p:sp>
      <p:sp>
        <p:nvSpPr>
          <p:cNvPr id="96" name="Text Placeholder 6158"/>
          <p:cNvSpPr>
            <a:spLocks noGrp="1"/>
          </p:cNvSpPr>
          <p:nvPr>
            <p:custDataLst>
              <p:tags r:id="rId27"/>
            </p:custDataLst>
          </p:nvPr>
        </p:nvSpPr>
        <p:spPr bwMode="auto">
          <a:xfrm>
            <a:off x="7207250" y="5318125"/>
            <a:ext cx="215900" cy="3048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6DCA58A1-39CB-4B57-80DA-667D562978C7}" type="datetime'''''''Ja''''''''''''''n'''''' ''''''1''''''5'''''''''''''">
              <a:rPr lang="en-US" sz="1000">
                <a:latin typeface="Arial"/>
                <a:cs typeface="Arial"/>
                <a:sym typeface="Arial"/>
              </a:rPr>
              <a:pPr marL="0" indent="0" algn="ctr">
                <a:lnSpc>
                  <a:spcPct val="100000"/>
                </a:lnSpc>
                <a:spcBef>
                  <a:spcPct val="0"/>
                </a:spcBef>
                <a:buNone/>
              </a:pPr>
              <a:t>Jan 15</a:t>
            </a:fld>
            <a:endParaRPr lang="en-GB" sz="1000" dirty="0">
              <a:latin typeface="Arial"/>
              <a:cs typeface="Arial"/>
              <a:sym typeface="Arial"/>
            </a:endParaRPr>
          </a:p>
        </p:txBody>
      </p:sp>
      <p:sp>
        <p:nvSpPr>
          <p:cNvPr id="93" name="Text Placeholder 6155"/>
          <p:cNvSpPr>
            <a:spLocks noGrp="1"/>
          </p:cNvSpPr>
          <p:nvPr>
            <p:custDataLst>
              <p:tags r:id="rId28"/>
            </p:custDataLst>
          </p:nvPr>
        </p:nvSpPr>
        <p:spPr bwMode="auto">
          <a:xfrm>
            <a:off x="6829425" y="5318125"/>
            <a:ext cx="209550" cy="3048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0E6F71AA-4E7B-4B12-8124-D2C0B1A2F029}" type="datetime'''''''''O''c''''t'' 1''''''''''''''''''''4'">
              <a:rPr lang="en-US" sz="1000">
                <a:latin typeface="Arial"/>
                <a:cs typeface="Arial"/>
                <a:sym typeface="Arial"/>
              </a:rPr>
              <a:pPr marL="0" indent="0" algn="ctr">
                <a:lnSpc>
                  <a:spcPct val="100000"/>
                </a:lnSpc>
                <a:spcBef>
                  <a:spcPct val="0"/>
                </a:spcBef>
                <a:buNone/>
              </a:pPr>
              <a:t>Oct 14</a:t>
            </a:fld>
            <a:endParaRPr lang="en-GB" sz="1000" dirty="0">
              <a:latin typeface="Arial"/>
              <a:cs typeface="Arial"/>
              <a:sym typeface="Arial"/>
            </a:endParaRPr>
          </a:p>
        </p:txBody>
      </p:sp>
      <p:sp>
        <p:nvSpPr>
          <p:cNvPr id="90" name="Text Placeholder 6152"/>
          <p:cNvSpPr>
            <a:spLocks noGrp="1"/>
          </p:cNvSpPr>
          <p:nvPr>
            <p:custDataLst>
              <p:tags r:id="rId29"/>
            </p:custDataLst>
          </p:nvPr>
        </p:nvSpPr>
        <p:spPr bwMode="auto">
          <a:xfrm>
            <a:off x="6434138" y="5318125"/>
            <a:ext cx="238125" cy="3048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70E506D6-5658-4476-9787-6C22291AF303}" type="datetime'''''''''''''''''''''J''''u''''l''''''''''y 1''''''4'''''''">
              <a:rPr lang="en-US" sz="1000">
                <a:latin typeface="Arial"/>
                <a:cs typeface="Arial"/>
                <a:sym typeface="Arial"/>
              </a:rPr>
              <a:pPr marL="0" indent="0" algn="ctr">
                <a:lnSpc>
                  <a:spcPct val="100000"/>
                </a:lnSpc>
                <a:spcBef>
                  <a:spcPct val="0"/>
                </a:spcBef>
                <a:buNone/>
              </a:pPr>
              <a:t>July 14</a:t>
            </a:fld>
            <a:endParaRPr lang="en-GB" sz="1000" dirty="0">
              <a:latin typeface="Arial"/>
              <a:cs typeface="Arial"/>
              <a:sym typeface="Arial"/>
            </a:endParaRPr>
          </a:p>
        </p:txBody>
      </p:sp>
      <p:sp>
        <p:nvSpPr>
          <p:cNvPr id="87" name="Text Placeholder 6149"/>
          <p:cNvSpPr>
            <a:spLocks noGrp="1"/>
          </p:cNvSpPr>
          <p:nvPr>
            <p:custDataLst>
              <p:tags r:id="rId30"/>
            </p:custDataLst>
          </p:nvPr>
        </p:nvSpPr>
        <p:spPr bwMode="auto">
          <a:xfrm>
            <a:off x="6067425" y="5318125"/>
            <a:ext cx="209550" cy="3048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F6949785-F59A-4E6B-A3D9-91F59FC1A31C}" type="datetime'Ap''''r'''''''''' ''''1''''''''''''''''''''''''4'''''''''''">
              <a:rPr lang="en-US" sz="1000">
                <a:latin typeface="Arial"/>
                <a:cs typeface="Arial"/>
                <a:sym typeface="Arial"/>
              </a:rPr>
              <a:pPr marL="0" indent="0" algn="ctr">
                <a:lnSpc>
                  <a:spcPct val="100000"/>
                </a:lnSpc>
                <a:spcBef>
                  <a:spcPct val="0"/>
                </a:spcBef>
                <a:buNone/>
              </a:pPr>
              <a:t>Apr 14</a:t>
            </a:fld>
            <a:endParaRPr lang="en-GB" sz="1000" dirty="0">
              <a:latin typeface="Arial"/>
              <a:cs typeface="Arial"/>
              <a:sym typeface="Arial"/>
            </a:endParaRPr>
          </a:p>
        </p:txBody>
      </p:sp>
      <p:sp>
        <p:nvSpPr>
          <p:cNvPr id="84" name="Text Placeholder 6146"/>
          <p:cNvSpPr>
            <a:spLocks noGrp="1"/>
          </p:cNvSpPr>
          <p:nvPr>
            <p:custDataLst>
              <p:tags r:id="rId31"/>
            </p:custDataLst>
          </p:nvPr>
        </p:nvSpPr>
        <p:spPr bwMode="auto">
          <a:xfrm>
            <a:off x="5683250" y="5318125"/>
            <a:ext cx="215900" cy="3048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34F61EA1-1C36-45F6-9362-320AD9C8DB7D}" type="datetime'''''''''J''an'''''''''''''''''''''''''''''''''' 1''4'''">
              <a:rPr lang="en-US" sz="1000">
                <a:latin typeface="Arial"/>
                <a:cs typeface="Arial"/>
                <a:sym typeface="Arial"/>
              </a:rPr>
              <a:pPr marL="0" indent="0" algn="ctr">
                <a:lnSpc>
                  <a:spcPct val="100000"/>
                </a:lnSpc>
                <a:spcBef>
                  <a:spcPct val="0"/>
                </a:spcBef>
                <a:buNone/>
              </a:pPr>
              <a:t>Jan 14</a:t>
            </a:fld>
            <a:endParaRPr lang="en-GB" sz="1000" dirty="0">
              <a:latin typeface="Arial"/>
              <a:cs typeface="Arial"/>
              <a:sym typeface="Arial"/>
            </a:endParaRPr>
          </a:p>
        </p:txBody>
      </p:sp>
      <p:sp>
        <p:nvSpPr>
          <p:cNvPr id="52" name="Rectangular Callout 51"/>
          <p:cNvSpPr/>
          <p:nvPr/>
        </p:nvSpPr>
        <p:spPr>
          <a:xfrm>
            <a:off x="2165055" y="2647802"/>
            <a:ext cx="1280160" cy="457200"/>
          </a:xfrm>
          <a:prstGeom prst="wedgeRectCallout">
            <a:avLst>
              <a:gd name="adj1" fmla="val 22669"/>
              <a:gd name="adj2" fmla="val -68105"/>
            </a:avLst>
          </a:prstGeom>
          <a:solidFill>
            <a:schemeClr val="bg1"/>
          </a:solidFill>
          <a:ln w="9525">
            <a:solidFill>
              <a:schemeClr val="bg2"/>
            </a:solidFill>
          </a:ln>
          <a:effectLst/>
        </p:spPr>
        <p:style>
          <a:lnRef idx="1">
            <a:schemeClr val="accent1"/>
          </a:lnRef>
          <a:fillRef idx="3">
            <a:schemeClr val="accent1"/>
          </a:fillRef>
          <a:effectRef idx="2">
            <a:schemeClr val="accent1"/>
          </a:effectRef>
          <a:fontRef idx="minor">
            <a:schemeClr val="lt1"/>
          </a:fontRef>
        </p:style>
        <p:txBody>
          <a:bodyPr lIns="72009" tIns="72009" rIns="72009" bIns="72009" rtlCol="0" anchor="ctr"/>
          <a:lstStyle/>
          <a:p>
            <a:pPr algn="ctr"/>
            <a:r>
              <a:rPr lang="en-GB" dirty="0" smtClean="0">
                <a:solidFill>
                  <a:schemeClr val="tx1"/>
                </a:solidFill>
                <a:latin typeface="Arial"/>
                <a:cs typeface="Arial" panose="020B0604020202020204" pitchFamily="34" charset="0"/>
                <a:sym typeface="Arial"/>
              </a:rPr>
              <a:t>Adjusted upwards based on recent trends</a:t>
            </a:r>
          </a:p>
        </p:txBody>
      </p:sp>
      <p:sp>
        <p:nvSpPr>
          <p:cNvPr id="53" name="Rectangular Callout 52"/>
          <p:cNvSpPr/>
          <p:nvPr/>
        </p:nvSpPr>
        <p:spPr>
          <a:xfrm>
            <a:off x="7696200" y="2844736"/>
            <a:ext cx="1295400" cy="390769"/>
          </a:xfrm>
          <a:prstGeom prst="wedgeRectCallout">
            <a:avLst>
              <a:gd name="adj1" fmla="val 22669"/>
              <a:gd name="adj2" fmla="val 81546"/>
            </a:avLst>
          </a:prstGeom>
          <a:solidFill>
            <a:schemeClr val="bg1"/>
          </a:solidFill>
          <a:ln w="9525">
            <a:solidFill>
              <a:schemeClr val="bg2"/>
            </a:solidFill>
          </a:ln>
          <a:effectLst/>
        </p:spPr>
        <p:style>
          <a:lnRef idx="1">
            <a:schemeClr val="accent1"/>
          </a:lnRef>
          <a:fillRef idx="3">
            <a:schemeClr val="accent1"/>
          </a:fillRef>
          <a:effectRef idx="2">
            <a:schemeClr val="accent1"/>
          </a:effectRef>
          <a:fontRef idx="minor">
            <a:schemeClr val="lt1"/>
          </a:fontRef>
        </p:style>
        <p:txBody>
          <a:bodyPr lIns="72009" tIns="72009" rIns="72009" bIns="72009" rtlCol="0" anchor="ctr"/>
          <a:lstStyle/>
          <a:p>
            <a:pPr algn="ctr"/>
            <a:r>
              <a:rPr lang="en-GB" dirty="0" smtClean="0">
                <a:solidFill>
                  <a:schemeClr val="tx1"/>
                </a:solidFill>
                <a:latin typeface="Arial"/>
                <a:cs typeface="Arial" panose="020B0604020202020204" pitchFamily="34" charset="0"/>
                <a:sym typeface="Arial"/>
              </a:rPr>
              <a:t>No adjustments made</a:t>
            </a:r>
          </a:p>
        </p:txBody>
      </p:sp>
      <p:sp>
        <p:nvSpPr>
          <p:cNvPr id="39" name="Text Box 75"/>
          <p:cNvSpPr txBox="1">
            <a:spLocks noChangeArrowheads="1"/>
          </p:cNvSpPr>
          <p:nvPr/>
        </p:nvSpPr>
        <p:spPr bwMode="gray">
          <a:xfrm>
            <a:off x="366713" y="74355"/>
            <a:ext cx="2992807" cy="184666"/>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none" lIns="0" tIns="0" rIns="0" bIns="0">
            <a:spAutoFit/>
          </a:bodyPr>
          <a:lstStyle/>
          <a:p>
            <a:pPr algn="l">
              <a:lnSpc>
                <a:spcPct val="100000"/>
              </a:lnSpc>
            </a:pPr>
            <a:r>
              <a:rPr lang="en-US" sz="1200" dirty="0" smtClean="0">
                <a:solidFill>
                  <a:schemeClr val="accent6"/>
                </a:solidFill>
              </a:rPr>
              <a:t>Additional </a:t>
            </a:r>
            <a:r>
              <a:rPr lang="en-US" sz="1200" dirty="0" smtClean="0">
                <a:solidFill>
                  <a:schemeClr val="accent6"/>
                </a:solidFill>
              </a:rPr>
              <a:t>metrics – Credit metric calibration</a:t>
            </a:r>
            <a:endParaRPr lang="en-US" sz="1200" dirty="0">
              <a:solidFill>
                <a:schemeClr val="accent6"/>
              </a:solidFill>
            </a:endParaRPr>
          </a:p>
        </p:txBody>
      </p:sp>
    </p:spTree>
    <p:extLst>
      <p:ext uri="{BB962C8B-B14F-4D97-AF65-F5344CB8AC3E}">
        <p14:creationId xmlns:p14="http://schemas.microsoft.com/office/powerpoint/2010/main" val="4055090959"/>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8" name="Object 27" hidden="1"/>
          <p:cNvGraphicFramePr>
            <a:graphicFrameLocks noChangeAspect="1"/>
          </p:cNvGraphicFramePr>
          <p:nvPr>
            <p:custDataLst>
              <p:tags r:id="rId2"/>
            </p:custDataLst>
            <p:extLst>
              <p:ext uri="{D42A27DB-BD31-4B8C-83A1-F6EECF244321}">
                <p14:modId xmlns:p14="http://schemas.microsoft.com/office/powerpoint/2010/main" val="4033605811"/>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29865" name="think-cell Slide" r:id="rId48" imgW="270" imgH="270" progId="TCLayout.ActiveDocument.1">
                  <p:embed/>
                </p:oleObj>
              </mc:Choice>
              <mc:Fallback>
                <p:oleObj name="think-cell Slide" r:id="rId48" imgW="270" imgH="270" progId="TCLayout.ActiveDocument.1">
                  <p:embed/>
                  <p:pic>
                    <p:nvPicPr>
                      <p:cNvPr id="0" name=""/>
                      <p:cNvPicPr/>
                      <p:nvPr/>
                    </p:nvPicPr>
                    <p:blipFill>
                      <a:blip r:embed="rId49"/>
                      <a:stretch>
                        <a:fillRect/>
                      </a:stretch>
                    </p:blipFill>
                    <p:spPr>
                      <a:xfrm>
                        <a:off x="1588" y="1588"/>
                        <a:ext cx="1587" cy="1587"/>
                      </a:xfrm>
                      <a:prstGeom prst="rect">
                        <a:avLst/>
                      </a:prstGeom>
                    </p:spPr>
                  </p:pic>
                </p:oleObj>
              </mc:Fallback>
            </mc:AlternateContent>
          </a:graphicData>
        </a:graphic>
      </p:graphicFrame>
      <p:sp>
        <p:nvSpPr>
          <p:cNvPr id="27" name="Rectangle 26" hidden="1"/>
          <p:cNvSpPr/>
          <p:nvPr>
            <p:custDataLst>
              <p:tags r:id="rId3"/>
            </p:custDataLst>
          </p:nvPr>
        </p:nvSpPr>
        <p:spPr bwMode="auto">
          <a:xfrm>
            <a:off x="0" y="0"/>
            <a:ext cx="158750" cy="158750"/>
          </a:xfrm>
          <a:prstGeom prst="rect">
            <a:avLst/>
          </a:prstGeom>
          <a:solidFill>
            <a:schemeClr val="bg1"/>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nSpc>
                <a:spcPct val="100000"/>
              </a:lnSpc>
            </a:pPr>
            <a:endParaRPr lang="en-GB" dirty="0" smtClean="0">
              <a:solidFill>
                <a:schemeClr val="tx1"/>
              </a:solidFill>
              <a:latin typeface="Arial"/>
              <a:cs typeface="Arial"/>
              <a:sym typeface="Arial"/>
            </a:endParaRPr>
          </a:p>
        </p:txBody>
      </p:sp>
      <p:sp>
        <p:nvSpPr>
          <p:cNvPr id="85" name="Oval 84"/>
          <p:cNvSpPr/>
          <p:nvPr/>
        </p:nvSpPr>
        <p:spPr>
          <a:xfrm>
            <a:off x="1274130" y="3508290"/>
            <a:ext cx="548640" cy="548640"/>
          </a:xfrm>
          <a:prstGeom prst="ellipse">
            <a:avLst/>
          </a:prstGeom>
          <a:solidFill>
            <a:schemeClr val="accent1">
              <a:lumMod val="20000"/>
              <a:lumOff val="8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200" dirty="0" smtClean="0">
              <a:solidFill>
                <a:schemeClr val="tx1"/>
              </a:solidFill>
              <a:latin typeface="Arial" panose="020B0604020202020204" pitchFamily="34" charset="0"/>
              <a:cs typeface="Arial" panose="020B0604020202020204" pitchFamily="34" charset="0"/>
            </a:endParaRPr>
          </a:p>
        </p:txBody>
      </p:sp>
      <p:sp>
        <p:nvSpPr>
          <p:cNvPr id="42" name="Rectangle 41"/>
          <p:cNvSpPr/>
          <p:nvPr/>
        </p:nvSpPr>
        <p:spPr>
          <a:xfrm>
            <a:off x="365760" y="1463040"/>
            <a:ext cx="4337050" cy="370614"/>
          </a:xfrm>
          <a:prstGeom prst="rect">
            <a:avLst/>
          </a:prstGeom>
        </p:spPr>
        <p:txBody>
          <a:bodyPr wrap="square" lIns="0" tIns="0" rIns="0" bIns="0">
            <a:spAutoFit/>
          </a:bodyPr>
          <a:lstStyle/>
          <a:p>
            <a:pPr algn="l"/>
            <a:r>
              <a:rPr lang="en-GB" sz="1400" b="1" dirty="0" smtClean="0">
                <a:solidFill>
                  <a:srgbClr val="FF0000"/>
                </a:solidFill>
                <a:latin typeface="Arial" panose="020B0604020202020204" pitchFamily="34" charset="0"/>
                <a:cs typeface="Arial" panose="020B0604020202020204" pitchFamily="34" charset="0"/>
              </a:rPr>
              <a:t>SBNA historical NPL Coverage</a:t>
            </a:r>
          </a:p>
          <a:p>
            <a:pPr algn="l"/>
            <a:r>
              <a:rPr lang="en-GB" sz="1400" kern="0" dirty="0" smtClean="0">
                <a:solidFill>
                  <a:srgbClr val="FF0000"/>
                </a:solidFill>
                <a:latin typeface="Arial" panose="020B0604020202020204" pitchFamily="34" charset="0"/>
                <a:ea typeface="ＭＳ Ｐゴシック"/>
                <a:cs typeface="Arial" panose="020B0604020202020204" pitchFamily="34" charset="0"/>
              </a:rPr>
              <a:t>Jan 2015 – Mar 2016 (%)</a:t>
            </a:r>
            <a:endParaRPr lang="en-GB" sz="1400" kern="0" dirty="0">
              <a:solidFill>
                <a:srgbClr val="FF0000"/>
              </a:solidFill>
              <a:latin typeface="Arial" panose="020B0604020202020204" pitchFamily="34" charset="0"/>
              <a:ea typeface="ＭＳ Ｐゴシック"/>
              <a:cs typeface="Arial" panose="020B0604020202020204" pitchFamily="34" charset="0"/>
            </a:endParaRPr>
          </a:p>
        </p:txBody>
      </p:sp>
      <p:graphicFrame>
        <p:nvGraphicFramePr>
          <p:cNvPr id="51" name="Object 50"/>
          <p:cNvGraphicFramePr>
            <a:graphicFrameLocks/>
          </p:cNvGraphicFramePr>
          <p:nvPr>
            <p:custDataLst>
              <p:tags r:id="rId4"/>
            </p:custDataLst>
            <p:extLst>
              <p:ext uri="{D42A27DB-BD31-4B8C-83A1-F6EECF244321}">
                <p14:modId xmlns:p14="http://schemas.microsoft.com/office/powerpoint/2010/main" val="299965316"/>
              </p:ext>
            </p:extLst>
          </p:nvPr>
        </p:nvGraphicFramePr>
        <p:xfrm>
          <a:off x="457200" y="2019300"/>
          <a:ext cx="3867285" cy="3429000"/>
        </p:xfrm>
        <a:graphic>
          <a:graphicData uri="http://schemas.openxmlformats.org/presentationml/2006/ole">
            <mc:AlternateContent xmlns:mc="http://schemas.openxmlformats.org/markup-compatibility/2006">
              <mc:Choice xmlns:v="urn:schemas-microsoft-com:vml" Requires="v">
                <p:oleObj spid="_x0000_s329866" name="Chart" r:id="rId50" imgW="3867285" imgH="3429000" progId="MSGraph.Chart.8">
                  <p:embed followColorScheme="full"/>
                </p:oleObj>
              </mc:Choice>
              <mc:Fallback>
                <p:oleObj name="Chart" r:id="rId50" imgW="3867285" imgH="3429000" progId="MSGraph.Chart.8">
                  <p:embed followColorScheme="full"/>
                  <p:pic>
                    <p:nvPicPr>
                      <p:cNvPr id="0" name=""/>
                      <p:cNvPicPr/>
                      <p:nvPr/>
                    </p:nvPicPr>
                    <p:blipFill>
                      <a:blip r:embed="rId51"/>
                      <a:stretch>
                        <a:fillRect/>
                      </a:stretch>
                    </p:blipFill>
                    <p:spPr>
                      <a:xfrm>
                        <a:off x="457200" y="2019300"/>
                        <a:ext cx="3867285" cy="3429000"/>
                      </a:xfrm>
                      <a:prstGeom prst="rect">
                        <a:avLst/>
                      </a:prstGeom>
                    </p:spPr>
                  </p:pic>
                </p:oleObj>
              </mc:Fallback>
            </mc:AlternateContent>
          </a:graphicData>
        </a:graphic>
      </p:graphicFrame>
      <p:sp>
        <p:nvSpPr>
          <p:cNvPr id="105" name="Text Placeholder 6221"/>
          <p:cNvSpPr>
            <a:spLocks noGrp="1"/>
          </p:cNvSpPr>
          <p:nvPr>
            <p:custDataLst>
              <p:tags r:id="rId5"/>
            </p:custDataLst>
          </p:nvPr>
        </p:nvSpPr>
        <p:spPr bwMode="auto">
          <a:xfrm>
            <a:off x="3905250" y="5318125"/>
            <a:ext cx="209550" cy="3048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02EEF5C3-E20E-4392-8613-771011C20C13}" type="datetime'O''''''''''''''c''''''''t'''''' 1''''''''''''''''''6'">
              <a:rPr lang="en-US" sz="1000">
                <a:latin typeface="Arial"/>
                <a:cs typeface="Arial"/>
                <a:sym typeface="Arial"/>
              </a:rPr>
              <a:pPr marL="0" indent="0" algn="ctr">
                <a:lnSpc>
                  <a:spcPct val="100000"/>
                </a:lnSpc>
                <a:spcBef>
                  <a:spcPct val="0"/>
                </a:spcBef>
                <a:buNone/>
              </a:pPr>
              <a:t>Oct 16</a:t>
            </a:fld>
            <a:endParaRPr lang="en-GB" sz="1000" dirty="0">
              <a:latin typeface="Arial"/>
              <a:cs typeface="Arial"/>
              <a:sym typeface="Arial"/>
            </a:endParaRPr>
          </a:p>
        </p:txBody>
      </p:sp>
      <p:sp>
        <p:nvSpPr>
          <p:cNvPr id="104" name="Text Placeholder 6220"/>
          <p:cNvSpPr>
            <a:spLocks noGrp="1"/>
          </p:cNvSpPr>
          <p:nvPr>
            <p:custDataLst>
              <p:tags r:id="rId6"/>
            </p:custDataLst>
          </p:nvPr>
        </p:nvSpPr>
        <p:spPr bwMode="auto">
          <a:xfrm>
            <a:off x="3646488" y="5318125"/>
            <a:ext cx="174625" cy="3048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CC04A501-F6E7-41C3-9B7B-22E75D8BFD2D}" type="datetime'''''''J''u''''''l'''''''''''' ''''''''1''''''6'''''''''''''">
              <a:rPr lang="en-US" sz="1000">
                <a:latin typeface="Arial"/>
                <a:cs typeface="Arial"/>
                <a:sym typeface="Arial"/>
              </a:rPr>
              <a:pPr marL="0" indent="0" algn="ctr">
                <a:lnSpc>
                  <a:spcPct val="100000"/>
                </a:lnSpc>
                <a:spcBef>
                  <a:spcPct val="0"/>
                </a:spcBef>
                <a:buNone/>
              </a:pPr>
              <a:t>Jul 16</a:t>
            </a:fld>
            <a:endParaRPr lang="en-GB" sz="1000" dirty="0">
              <a:latin typeface="Arial"/>
              <a:cs typeface="Arial"/>
              <a:sym typeface="Arial"/>
            </a:endParaRPr>
          </a:p>
        </p:txBody>
      </p:sp>
      <p:sp>
        <p:nvSpPr>
          <p:cNvPr id="101" name="Text Placeholder 6219"/>
          <p:cNvSpPr>
            <a:spLocks noGrp="1"/>
          </p:cNvSpPr>
          <p:nvPr>
            <p:custDataLst>
              <p:tags r:id="rId7"/>
            </p:custDataLst>
          </p:nvPr>
        </p:nvSpPr>
        <p:spPr bwMode="auto">
          <a:xfrm>
            <a:off x="3343275" y="5318125"/>
            <a:ext cx="209550" cy="3048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1232A73C-312B-4270-A1DE-7FC229A9BD7F}" type="datetime'A''p''''r ''''1''''''6'''''">
              <a:rPr lang="en-US" sz="1000">
                <a:latin typeface="Arial"/>
                <a:cs typeface="Arial"/>
                <a:sym typeface="Arial"/>
              </a:rPr>
              <a:pPr marL="0" indent="0" algn="ctr">
                <a:lnSpc>
                  <a:spcPct val="100000"/>
                </a:lnSpc>
                <a:spcBef>
                  <a:spcPct val="0"/>
                </a:spcBef>
                <a:buNone/>
              </a:pPr>
              <a:t>Apr 16</a:t>
            </a:fld>
            <a:endParaRPr lang="en-GB" sz="1000" dirty="0">
              <a:latin typeface="Arial"/>
              <a:cs typeface="Arial"/>
              <a:sym typeface="Arial"/>
            </a:endParaRPr>
          </a:p>
        </p:txBody>
      </p:sp>
      <p:sp>
        <p:nvSpPr>
          <p:cNvPr id="100" name="Text Placeholder 6218"/>
          <p:cNvSpPr>
            <a:spLocks noGrp="1"/>
          </p:cNvSpPr>
          <p:nvPr>
            <p:custDataLst>
              <p:tags r:id="rId8"/>
            </p:custDataLst>
          </p:nvPr>
        </p:nvSpPr>
        <p:spPr bwMode="auto">
          <a:xfrm>
            <a:off x="3054350" y="5318125"/>
            <a:ext cx="215900" cy="3048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CA3FAD90-D89C-4EA5-81E5-82000AEF7499}" type="datetime'J''a''n'''''''''''''''''''''''''''''' ''16'''''">
              <a:rPr lang="en-US" sz="1000">
                <a:latin typeface="Arial"/>
                <a:cs typeface="Arial"/>
                <a:sym typeface="Arial"/>
              </a:rPr>
              <a:pPr marL="0" indent="0" algn="ctr">
                <a:lnSpc>
                  <a:spcPct val="100000"/>
                </a:lnSpc>
                <a:spcBef>
                  <a:spcPct val="0"/>
                </a:spcBef>
                <a:buNone/>
              </a:pPr>
              <a:t>Jan 16</a:t>
            </a:fld>
            <a:endParaRPr lang="en-GB" sz="1000" dirty="0">
              <a:latin typeface="Arial"/>
              <a:cs typeface="Arial"/>
              <a:sym typeface="Arial"/>
            </a:endParaRPr>
          </a:p>
        </p:txBody>
      </p:sp>
      <p:sp>
        <p:nvSpPr>
          <p:cNvPr id="98" name="Text Placeholder 6217"/>
          <p:cNvSpPr>
            <a:spLocks noGrp="1"/>
          </p:cNvSpPr>
          <p:nvPr>
            <p:custDataLst>
              <p:tags r:id="rId9"/>
            </p:custDataLst>
          </p:nvPr>
        </p:nvSpPr>
        <p:spPr bwMode="auto">
          <a:xfrm>
            <a:off x="2781300" y="5318125"/>
            <a:ext cx="209550" cy="3048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FD9C0EFD-7039-4330-9FFF-6E859E97F638}" type="datetime'''O''''''c''''''''''''''''''t'''''' ''''1''''''''''5'''''''">
              <a:rPr lang="en-US" sz="1000">
                <a:latin typeface="Arial"/>
                <a:cs typeface="Arial"/>
                <a:sym typeface="Arial"/>
              </a:rPr>
              <a:pPr marL="0" indent="0" algn="ctr">
                <a:lnSpc>
                  <a:spcPct val="100000"/>
                </a:lnSpc>
                <a:spcBef>
                  <a:spcPct val="0"/>
                </a:spcBef>
                <a:buNone/>
              </a:pPr>
              <a:t>Oct 15</a:t>
            </a:fld>
            <a:endParaRPr lang="en-GB" sz="1000" dirty="0">
              <a:latin typeface="Arial"/>
              <a:cs typeface="Arial"/>
              <a:sym typeface="Arial"/>
            </a:endParaRPr>
          </a:p>
        </p:txBody>
      </p:sp>
      <p:sp>
        <p:nvSpPr>
          <p:cNvPr id="97" name="Text Placeholder 6216"/>
          <p:cNvSpPr>
            <a:spLocks noGrp="1"/>
          </p:cNvSpPr>
          <p:nvPr>
            <p:custDataLst>
              <p:tags r:id="rId10"/>
            </p:custDataLst>
          </p:nvPr>
        </p:nvSpPr>
        <p:spPr bwMode="auto">
          <a:xfrm>
            <a:off x="2513013" y="5318125"/>
            <a:ext cx="174625" cy="3048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3B7ED61C-EE25-49BD-B9F9-3C5D65AA9000}" type="datetime'''''''''J''''''''''u''''''''l'''''''' ''''''''1''5'''''''''''">
              <a:rPr lang="en-US" sz="1000">
                <a:latin typeface="Arial"/>
                <a:cs typeface="Arial"/>
                <a:sym typeface="Arial"/>
              </a:rPr>
              <a:pPr marL="0" indent="0" algn="ctr">
                <a:lnSpc>
                  <a:spcPct val="100000"/>
                </a:lnSpc>
                <a:spcBef>
                  <a:spcPct val="0"/>
                </a:spcBef>
                <a:buNone/>
              </a:pPr>
              <a:t>Jul 15</a:t>
            </a:fld>
            <a:endParaRPr lang="en-GB" sz="1000" dirty="0">
              <a:latin typeface="Arial"/>
              <a:cs typeface="Arial"/>
              <a:sym typeface="Arial"/>
            </a:endParaRPr>
          </a:p>
        </p:txBody>
      </p:sp>
      <p:sp>
        <p:nvSpPr>
          <p:cNvPr id="95" name="Text Placeholder 6215"/>
          <p:cNvSpPr>
            <a:spLocks noGrp="1"/>
          </p:cNvSpPr>
          <p:nvPr>
            <p:custDataLst>
              <p:tags r:id="rId11"/>
            </p:custDataLst>
          </p:nvPr>
        </p:nvSpPr>
        <p:spPr bwMode="auto">
          <a:xfrm>
            <a:off x="2209800" y="5318125"/>
            <a:ext cx="209550" cy="3048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4206C1B7-0595-45E4-8CDE-01CCD3D3D41D}" type="datetime'''Ap''''''r ''''''''''''''''''1''''''''''5'''''''''''">
              <a:rPr lang="en-US" sz="1000">
                <a:latin typeface="Arial"/>
                <a:cs typeface="Arial"/>
                <a:sym typeface="Arial"/>
              </a:rPr>
              <a:pPr marL="0" indent="0" algn="ctr">
                <a:lnSpc>
                  <a:spcPct val="100000"/>
                </a:lnSpc>
                <a:spcBef>
                  <a:spcPct val="0"/>
                </a:spcBef>
                <a:buNone/>
              </a:pPr>
              <a:t>Apr 15</a:t>
            </a:fld>
            <a:endParaRPr lang="en-GB" sz="1000" dirty="0">
              <a:latin typeface="Arial"/>
              <a:cs typeface="Arial"/>
              <a:sym typeface="Arial"/>
            </a:endParaRPr>
          </a:p>
        </p:txBody>
      </p:sp>
      <p:sp>
        <p:nvSpPr>
          <p:cNvPr id="94" name="Text Placeholder 6214"/>
          <p:cNvSpPr>
            <a:spLocks noGrp="1"/>
          </p:cNvSpPr>
          <p:nvPr>
            <p:custDataLst>
              <p:tags r:id="rId12"/>
            </p:custDataLst>
          </p:nvPr>
        </p:nvSpPr>
        <p:spPr bwMode="auto">
          <a:xfrm>
            <a:off x="1930400" y="5318125"/>
            <a:ext cx="215900" cy="3048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599FFDB1-848A-4018-A840-B2DF4F077AF2}" type="datetime'''''''''''''''''''''''J''''''''''''an'' 1''''''''''''5'">
              <a:rPr lang="en-US" sz="1000">
                <a:latin typeface="Arial"/>
                <a:cs typeface="Arial"/>
                <a:sym typeface="Arial"/>
              </a:rPr>
              <a:pPr marL="0" indent="0" algn="ctr">
                <a:lnSpc>
                  <a:spcPct val="100000"/>
                </a:lnSpc>
                <a:spcBef>
                  <a:spcPct val="0"/>
                </a:spcBef>
                <a:buNone/>
              </a:pPr>
              <a:t>Jan 15</a:t>
            </a:fld>
            <a:endParaRPr lang="en-GB" sz="1000" dirty="0">
              <a:latin typeface="Arial"/>
              <a:cs typeface="Arial"/>
              <a:sym typeface="Arial"/>
            </a:endParaRPr>
          </a:p>
        </p:txBody>
      </p:sp>
      <p:sp>
        <p:nvSpPr>
          <p:cNvPr id="92" name="Text Placeholder 6213"/>
          <p:cNvSpPr>
            <a:spLocks noGrp="1"/>
          </p:cNvSpPr>
          <p:nvPr>
            <p:custDataLst>
              <p:tags r:id="rId13"/>
            </p:custDataLst>
          </p:nvPr>
        </p:nvSpPr>
        <p:spPr bwMode="auto">
          <a:xfrm>
            <a:off x="1647825" y="5318125"/>
            <a:ext cx="209550" cy="3048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4FE1D12C-B47B-4CA0-9FCC-B9E3A1D9ADC0}" type="datetime'''''''''O''''''c''''''''t'''''' ''''''''''1''''4'''">
              <a:rPr lang="en-US" sz="1000">
                <a:latin typeface="Arial"/>
                <a:cs typeface="Arial"/>
                <a:sym typeface="Arial"/>
              </a:rPr>
              <a:pPr marL="0" indent="0" algn="ctr">
                <a:lnSpc>
                  <a:spcPct val="100000"/>
                </a:lnSpc>
                <a:spcBef>
                  <a:spcPct val="0"/>
                </a:spcBef>
                <a:buNone/>
              </a:pPr>
              <a:t>Oct 14</a:t>
            </a:fld>
            <a:endParaRPr lang="en-GB" sz="1000" dirty="0">
              <a:latin typeface="Arial"/>
              <a:cs typeface="Arial"/>
              <a:sym typeface="Arial"/>
            </a:endParaRPr>
          </a:p>
        </p:txBody>
      </p:sp>
      <p:sp>
        <p:nvSpPr>
          <p:cNvPr id="91" name="Text Placeholder 6212"/>
          <p:cNvSpPr>
            <a:spLocks noGrp="1"/>
          </p:cNvSpPr>
          <p:nvPr>
            <p:custDataLst>
              <p:tags r:id="rId14"/>
            </p:custDataLst>
          </p:nvPr>
        </p:nvSpPr>
        <p:spPr bwMode="auto">
          <a:xfrm>
            <a:off x="1347788" y="5318125"/>
            <a:ext cx="238125" cy="3048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A78CC35D-12E6-40F6-8B68-E68ECF069EC2}" type="datetime'J''''''''''''u''l''''''''y'''''''' ''1''''4'''''''''''''''''''">
              <a:rPr lang="en-US" sz="1000">
                <a:latin typeface="Arial"/>
                <a:cs typeface="Arial"/>
                <a:sym typeface="Arial"/>
              </a:rPr>
              <a:pPr marL="0" indent="0" algn="ctr">
                <a:lnSpc>
                  <a:spcPct val="100000"/>
                </a:lnSpc>
                <a:spcBef>
                  <a:spcPct val="0"/>
                </a:spcBef>
                <a:buNone/>
              </a:pPr>
              <a:t>July 14</a:t>
            </a:fld>
            <a:endParaRPr lang="en-GB" sz="1000" dirty="0">
              <a:latin typeface="Arial"/>
              <a:cs typeface="Arial"/>
              <a:sym typeface="Arial"/>
            </a:endParaRPr>
          </a:p>
        </p:txBody>
      </p:sp>
      <p:sp>
        <p:nvSpPr>
          <p:cNvPr id="89" name="Text Placeholder 6211"/>
          <p:cNvSpPr>
            <a:spLocks noGrp="1"/>
          </p:cNvSpPr>
          <p:nvPr>
            <p:custDataLst>
              <p:tags r:id="rId15"/>
            </p:custDataLst>
          </p:nvPr>
        </p:nvSpPr>
        <p:spPr bwMode="auto">
          <a:xfrm>
            <a:off x="1085850" y="5318125"/>
            <a:ext cx="209550" cy="3048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B2A50B1C-1698-46BC-953B-A34ECCF293E5}" type="datetime'''''''''A''''''''p''''r ''1''''''''4'''''''''''''''">
              <a:rPr lang="en-US" sz="1000">
                <a:latin typeface="Arial"/>
                <a:cs typeface="Arial"/>
                <a:sym typeface="Arial"/>
              </a:rPr>
              <a:pPr marL="0" indent="0" algn="ctr">
                <a:lnSpc>
                  <a:spcPct val="100000"/>
                </a:lnSpc>
                <a:spcBef>
                  <a:spcPct val="0"/>
                </a:spcBef>
                <a:buNone/>
              </a:pPr>
              <a:t>Apr 14</a:t>
            </a:fld>
            <a:endParaRPr lang="en-GB" sz="1000" dirty="0">
              <a:latin typeface="Arial"/>
              <a:cs typeface="Arial"/>
              <a:sym typeface="Arial"/>
            </a:endParaRPr>
          </a:p>
        </p:txBody>
      </p:sp>
      <p:sp>
        <p:nvSpPr>
          <p:cNvPr id="88" name="Text Placeholder 6210"/>
          <p:cNvSpPr>
            <a:spLocks noGrp="1"/>
          </p:cNvSpPr>
          <p:nvPr>
            <p:custDataLst>
              <p:tags r:id="rId16"/>
            </p:custDataLst>
          </p:nvPr>
        </p:nvSpPr>
        <p:spPr bwMode="auto">
          <a:xfrm>
            <a:off x="796925" y="5318125"/>
            <a:ext cx="215900" cy="3048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8184F3F3-120D-41B4-94B2-E6C010690640}" type="datetime'''''''Ja''n'''' ''''''''''1''''''''''''4'''''''">
              <a:rPr lang="en-US" sz="1000">
                <a:latin typeface="Arial"/>
                <a:cs typeface="Arial"/>
                <a:sym typeface="Arial"/>
              </a:rPr>
              <a:pPr marL="0" indent="0" algn="ctr">
                <a:lnSpc>
                  <a:spcPct val="100000"/>
                </a:lnSpc>
                <a:spcBef>
                  <a:spcPct val="0"/>
                </a:spcBef>
                <a:buNone/>
              </a:pPr>
              <a:t>Jan 14</a:t>
            </a:fld>
            <a:endParaRPr lang="en-GB" sz="1000" dirty="0">
              <a:latin typeface="Arial"/>
              <a:cs typeface="Arial"/>
              <a:sym typeface="Arial"/>
            </a:endParaRPr>
          </a:p>
        </p:txBody>
      </p:sp>
      <p:cxnSp>
        <p:nvCxnSpPr>
          <p:cNvPr id="2" name="Straight Connector 1"/>
          <p:cNvCxnSpPr/>
          <p:nvPr>
            <p:custDataLst>
              <p:tags r:id="rId17"/>
            </p:custDataLst>
          </p:nvPr>
        </p:nvCxnSpPr>
        <p:spPr bwMode="gray">
          <a:xfrm>
            <a:off x="2976563" y="5953125"/>
            <a:ext cx="219075" cy="0"/>
          </a:xfrm>
          <a:prstGeom prst="line">
            <a:avLst/>
          </a:prstGeom>
          <a:ln w="19050">
            <a:solidFill>
              <a:srgbClr val="008AB3"/>
            </a:solidFill>
            <a:headEnd type="none"/>
            <a:tailEnd type="non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cxnSp>
        <p:nvCxnSpPr>
          <p:cNvPr id="69" name="Straight Connector 68"/>
          <p:cNvCxnSpPr/>
          <p:nvPr>
            <p:custDataLst>
              <p:tags r:id="rId18"/>
            </p:custDataLst>
          </p:nvPr>
        </p:nvCxnSpPr>
        <p:spPr bwMode="gray">
          <a:xfrm>
            <a:off x="2976563" y="5749925"/>
            <a:ext cx="219075" cy="0"/>
          </a:xfrm>
          <a:prstGeom prst="line">
            <a:avLst/>
          </a:prstGeom>
          <a:ln w="19050">
            <a:solidFill>
              <a:srgbClr val="FF0000"/>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custDataLst>
              <p:tags r:id="rId19"/>
            </p:custDataLst>
          </p:nvPr>
        </p:nvCxnSpPr>
        <p:spPr bwMode="gray">
          <a:xfrm>
            <a:off x="1519238" y="5953125"/>
            <a:ext cx="219075" cy="0"/>
          </a:xfrm>
          <a:prstGeom prst="line">
            <a:avLst/>
          </a:prstGeom>
          <a:ln w="19050">
            <a:solidFill>
              <a:srgbClr val="FFBF27"/>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custDataLst>
              <p:tags r:id="rId20"/>
            </p:custDataLst>
          </p:nvPr>
        </p:nvCxnSpPr>
        <p:spPr bwMode="gray">
          <a:xfrm>
            <a:off x="1519238" y="5749925"/>
            <a:ext cx="219075" cy="0"/>
          </a:xfrm>
          <a:prstGeom prst="line">
            <a:avLst/>
          </a:prstGeom>
          <a:ln w="19050">
            <a:solidFill>
              <a:srgbClr val="41A44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custDataLst>
              <p:tags r:id="rId21"/>
            </p:custDataLst>
          </p:nvPr>
        </p:nvCxnSpPr>
        <p:spPr bwMode="gray">
          <a:xfrm>
            <a:off x="4300538" y="5749925"/>
            <a:ext cx="219075" cy="0"/>
          </a:xfrm>
          <a:prstGeom prst="line">
            <a:avLst/>
          </a:prstGeom>
          <a:ln w="19050">
            <a:solidFill>
              <a:srgbClr val="FF0000"/>
            </a:solidFill>
            <a:headEnd type="none"/>
            <a:tailEnd type="non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sp>
        <p:nvSpPr>
          <p:cNvPr id="55" name="Text Placeholder 3"/>
          <p:cNvSpPr>
            <a:spLocks noGrp="1"/>
          </p:cNvSpPr>
          <p:nvPr>
            <p:custDataLst>
              <p:tags r:id="rId22"/>
            </p:custDataLst>
          </p:nvPr>
        </p:nvSpPr>
        <p:spPr bwMode="auto">
          <a:xfrm>
            <a:off x="4570413" y="5680075"/>
            <a:ext cx="2898775"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100000"/>
              </a:lnSpc>
              <a:spcBef>
                <a:spcPct val="0"/>
              </a:spcBef>
              <a:buNone/>
            </a:pPr>
            <a:fld id="{B0E4A24D-F0EB-46A7-BA1B-CCE6251BF3CB}" type="datetime'Monitor''ing'' threshold ''(rounde''d w''/ management'' adj.)'">
              <a:rPr lang="en-US" sz="1000">
                <a:latin typeface="Arial"/>
                <a:cs typeface="Arial"/>
                <a:sym typeface="Arial"/>
              </a:rPr>
              <a:pPr/>
              <a:t>Monitoring threshold (rounded w/ management adj.)</a:t>
            </a:fld>
            <a:endParaRPr lang="en-GB" sz="1000" dirty="0">
              <a:latin typeface="Arial"/>
              <a:cs typeface="Arial"/>
              <a:sym typeface="Arial"/>
            </a:endParaRPr>
          </a:p>
        </p:txBody>
      </p:sp>
      <p:sp>
        <p:nvSpPr>
          <p:cNvPr id="52" name="Text Placeholder 6194"/>
          <p:cNvSpPr>
            <a:spLocks noGrp="1"/>
          </p:cNvSpPr>
          <p:nvPr>
            <p:custDataLst>
              <p:tags r:id="rId23"/>
            </p:custDataLst>
          </p:nvPr>
        </p:nvSpPr>
        <p:spPr bwMode="auto">
          <a:xfrm>
            <a:off x="3246438" y="5883275"/>
            <a:ext cx="952500"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100000"/>
              </a:lnSpc>
              <a:spcBef>
                <a:spcPct val="0"/>
              </a:spcBef>
              <a:buNone/>
            </a:pPr>
            <a:fld id="{2AB31A41-CE65-4B82-AEF1-A7530AE078CB}" type="datetime'''''Pr''''''o''j''''ec''''''''ted ''''b''''u''dge''t'''">
              <a:rPr lang="en-US" sz="1000">
                <a:latin typeface="Arial"/>
                <a:cs typeface="Arial"/>
                <a:sym typeface="Arial"/>
              </a:rPr>
              <a:pPr/>
              <a:t>Projected budget</a:t>
            </a:fld>
            <a:endParaRPr lang="en-GB" sz="1000" dirty="0">
              <a:latin typeface="Arial"/>
              <a:cs typeface="Arial"/>
              <a:sym typeface="Arial"/>
            </a:endParaRPr>
          </a:p>
        </p:txBody>
      </p:sp>
      <p:sp>
        <p:nvSpPr>
          <p:cNvPr id="78" name="Text Placeholder 6713"/>
          <p:cNvSpPr>
            <a:spLocks noGrp="1"/>
          </p:cNvSpPr>
          <p:nvPr>
            <p:custDataLst>
              <p:tags r:id="rId24"/>
            </p:custDataLst>
          </p:nvPr>
        </p:nvSpPr>
        <p:spPr bwMode="auto">
          <a:xfrm>
            <a:off x="3246438" y="5680075"/>
            <a:ext cx="666750"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spcCol="0" anchor="ctr"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nSpc>
                <a:spcPct val="100000"/>
              </a:lnSpc>
              <a:spcBef>
                <a:spcPct val="0"/>
              </a:spcBef>
              <a:spcAft>
                <a:spcPct val="0"/>
              </a:spcAft>
              <a:buNone/>
            </a:pPr>
            <a:fld id="{BF8EC85B-EE56-4866-9826-1F4C306FA34A}" type="datetime'''''''-''2 St''d''''''''''.'' ''D''e''''v''''''''''.'''''''">
              <a:rPr lang="en-US" sz="1000">
                <a:latin typeface="Arial"/>
                <a:cs typeface="Arial"/>
                <a:sym typeface="Arial"/>
              </a:rPr>
              <a:pPr/>
              <a:t>-2 Std. Dev.</a:t>
            </a:fld>
            <a:endParaRPr lang="en-GB" sz="1000" dirty="0">
              <a:latin typeface="Arial"/>
              <a:cs typeface="Arial"/>
              <a:sym typeface="Arial"/>
            </a:endParaRPr>
          </a:p>
        </p:txBody>
      </p:sp>
      <p:sp>
        <p:nvSpPr>
          <p:cNvPr id="137" name="Text Placeholder 6154"/>
          <p:cNvSpPr>
            <a:spLocks noGrp="1"/>
          </p:cNvSpPr>
          <p:nvPr>
            <p:custDataLst>
              <p:tags r:id="rId25"/>
            </p:custDataLst>
          </p:nvPr>
        </p:nvSpPr>
        <p:spPr bwMode="auto">
          <a:xfrm>
            <a:off x="1789113" y="5883275"/>
            <a:ext cx="733425"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spcCol="0" anchor="ctr"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nSpc>
                <a:spcPct val="100000"/>
              </a:lnSpc>
              <a:spcBef>
                <a:spcPct val="0"/>
              </a:spcBef>
              <a:spcAft>
                <a:spcPct val="0"/>
              </a:spcAft>
              <a:buNone/>
            </a:pPr>
            <a:fld id="{420DF4B6-6F66-4CE5-803A-E2EF74F2CAFE}" type="datetime'''''''+2'''''''' S''''''t''d''''.'' ''D''''''''ev''''''.'''' '">
              <a:rPr lang="en-US" sz="1000">
                <a:latin typeface="Arial"/>
                <a:cs typeface="Arial"/>
                <a:sym typeface="Arial"/>
              </a:rPr>
              <a:pPr/>
              <a:t>+2 Std. Dev. </a:t>
            </a:fld>
            <a:endParaRPr lang="en-GB" sz="1000" dirty="0">
              <a:latin typeface="Arial"/>
              <a:cs typeface="Arial"/>
              <a:sym typeface="Arial"/>
            </a:endParaRPr>
          </a:p>
        </p:txBody>
      </p:sp>
      <p:sp>
        <p:nvSpPr>
          <p:cNvPr id="76" name="Text Placeholder 6719"/>
          <p:cNvSpPr>
            <a:spLocks noGrp="1"/>
          </p:cNvSpPr>
          <p:nvPr>
            <p:custDataLst>
              <p:tags r:id="rId26"/>
            </p:custDataLst>
          </p:nvPr>
        </p:nvSpPr>
        <p:spPr bwMode="auto">
          <a:xfrm>
            <a:off x="1789113" y="5680075"/>
            <a:ext cx="1085850"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spcCol="0" anchor="ctr"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nSpc>
                <a:spcPct val="100000"/>
              </a:lnSpc>
              <a:spcBef>
                <a:spcPct val="0"/>
              </a:spcBef>
              <a:spcAft>
                <a:spcPct val="0"/>
              </a:spcAft>
              <a:buNone/>
            </a:pPr>
            <a:fld id="{B9F82C6B-3D0C-43BE-A638-0138D3270BBB}" type="datetime'''''Hi''''st''''orical ''(''mont''''''''hl''''''''y'''')'''">
              <a:rPr lang="en-US" sz="1000">
                <a:latin typeface="Arial"/>
                <a:cs typeface="Arial"/>
                <a:sym typeface="Arial"/>
              </a:rPr>
              <a:pPr/>
              <a:t>Historical (monthly)</a:t>
            </a:fld>
            <a:endParaRPr lang="en-GB" sz="1000" dirty="0">
              <a:latin typeface="Arial"/>
              <a:cs typeface="Arial"/>
              <a:sym typeface="Arial"/>
            </a:endParaRPr>
          </a:p>
        </p:txBody>
      </p:sp>
      <p:sp>
        <p:nvSpPr>
          <p:cNvPr id="80" name="Footnote"/>
          <p:cNvSpPr/>
          <p:nvPr/>
        </p:nvSpPr>
        <p:spPr>
          <a:xfrm>
            <a:off x="1889935" y="6341470"/>
            <a:ext cx="5530850" cy="246221"/>
          </a:xfrm>
          <a:prstGeom prst="rect">
            <a:avLst/>
          </a:prstGeom>
          <a:noFill/>
          <a:ln>
            <a:noFill/>
          </a:ln>
          <a:effectLst/>
          <a:extLst/>
        </p:spPr>
        <p:txBody>
          <a:bodyPr vert="horz" wrap="square" lIns="0" tIns="0" rIns="0" bIns="0" numCol="1" anchor="b" anchorCtr="0" compatLnSpc="1">
            <a:prstTxWarp prst="textNoShape">
              <a:avLst/>
            </a:prstTxWarp>
            <a:spAutoFit/>
          </a:bodyPr>
          <a:lstStyle/>
          <a:p>
            <a:pPr marL="0" lvl="1" algn="l">
              <a:lnSpc>
                <a:spcPct val="100000"/>
              </a:lnSpc>
              <a:spcBef>
                <a:spcPts val="0"/>
              </a:spcBef>
              <a:spcAft>
                <a:spcPts val="0"/>
              </a:spcAft>
            </a:pPr>
            <a:r>
              <a:rPr lang="en-US" sz="800" dirty="0">
                <a:sym typeface="Arial"/>
              </a:rPr>
              <a:t>Source: “Historical Data 2016 RAS V2 - 051716_w thresholds.xlsx” </a:t>
            </a:r>
          </a:p>
          <a:p>
            <a:pPr algn="l">
              <a:lnSpc>
                <a:spcPct val="100000"/>
              </a:lnSpc>
              <a:spcBef>
                <a:spcPts val="0"/>
              </a:spcBef>
              <a:spcAft>
                <a:spcPts val="0"/>
              </a:spcAft>
            </a:pPr>
            <a:r>
              <a:rPr lang="en-US" sz="800" dirty="0" smtClean="0">
                <a:solidFill>
                  <a:schemeClr val="tx1"/>
                </a:solidFill>
                <a:latin typeface="Arial" panose="020B0604020202020204" pitchFamily="34" charset="0"/>
                <a:cs typeface="Arial" panose="020B0604020202020204" pitchFamily="34" charset="0"/>
                <a:sym typeface="+mn-lt"/>
              </a:rPr>
              <a:t>NPL Coverage defined as: ALLL / nonaccrual loans</a:t>
            </a:r>
            <a:endParaRPr lang="en-GB" sz="800" dirty="0">
              <a:solidFill>
                <a:schemeClr val="tx1"/>
              </a:solidFill>
              <a:latin typeface="Arial" panose="020B0604020202020204" pitchFamily="34" charset="0"/>
              <a:cs typeface="Arial" panose="020B0604020202020204" pitchFamily="34" charset="0"/>
              <a:sym typeface="+mn-lt"/>
            </a:endParaRPr>
          </a:p>
        </p:txBody>
      </p:sp>
      <p:sp>
        <p:nvSpPr>
          <p:cNvPr id="130" name="Rectangle 129"/>
          <p:cNvSpPr/>
          <p:nvPr/>
        </p:nvSpPr>
        <p:spPr>
          <a:xfrm>
            <a:off x="5162550" y="1463040"/>
            <a:ext cx="4337050" cy="370614"/>
          </a:xfrm>
          <a:prstGeom prst="rect">
            <a:avLst/>
          </a:prstGeom>
        </p:spPr>
        <p:txBody>
          <a:bodyPr wrap="square" lIns="0" tIns="0" rIns="0" bIns="0">
            <a:spAutoFit/>
          </a:bodyPr>
          <a:lstStyle/>
          <a:p>
            <a:pPr algn="l"/>
            <a:r>
              <a:rPr lang="en-GB" sz="1400" b="1" dirty="0" smtClean="0">
                <a:solidFill>
                  <a:srgbClr val="FF0000"/>
                </a:solidFill>
                <a:latin typeface="Arial" panose="020B0604020202020204" pitchFamily="34" charset="0"/>
                <a:cs typeface="Arial" panose="020B0604020202020204" pitchFamily="34" charset="0"/>
              </a:rPr>
              <a:t>SC historical NPL Coverage</a:t>
            </a:r>
            <a:endParaRPr lang="en-GB" sz="1400" b="1" dirty="0">
              <a:solidFill>
                <a:srgbClr val="FF0000"/>
              </a:solidFill>
              <a:latin typeface="Arial" panose="020B0604020202020204" pitchFamily="34" charset="0"/>
              <a:cs typeface="Arial" panose="020B0604020202020204" pitchFamily="34" charset="0"/>
            </a:endParaRPr>
          </a:p>
          <a:p>
            <a:pPr algn="l"/>
            <a:r>
              <a:rPr lang="en-GB" sz="1400" kern="0" dirty="0">
                <a:solidFill>
                  <a:srgbClr val="FF0000"/>
                </a:solidFill>
                <a:latin typeface="Arial" panose="020B0604020202020204" pitchFamily="34" charset="0"/>
                <a:ea typeface="ＭＳ Ｐゴシック"/>
                <a:cs typeface="Arial" panose="020B0604020202020204" pitchFamily="34" charset="0"/>
              </a:rPr>
              <a:t>Jan 2015 – Mar </a:t>
            </a:r>
            <a:r>
              <a:rPr lang="en-GB" sz="1400" kern="0" dirty="0" smtClean="0">
                <a:solidFill>
                  <a:srgbClr val="FF0000"/>
                </a:solidFill>
                <a:latin typeface="Arial" panose="020B0604020202020204" pitchFamily="34" charset="0"/>
                <a:ea typeface="ＭＳ Ｐゴシック"/>
                <a:cs typeface="Arial" panose="020B0604020202020204" pitchFamily="34" charset="0"/>
              </a:rPr>
              <a:t>2016 (%)</a:t>
            </a:r>
            <a:endParaRPr lang="en-GB" sz="1400" kern="0" dirty="0">
              <a:solidFill>
                <a:srgbClr val="FF0000"/>
              </a:solidFill>
              <a:latin typeface="Arial" panose="020B0604020202020204" pitchFamily="34" charset="0"/>
              <a:ea typeface="ＭＳ Ｐゴシック"/>
              <a:cs typeface="Arial" panose="020B0604020202020204" pitchFamily="34" charset="0"/>
            </a:endParaRPr>
          </a:p>
        </p:txBody>
      </p:sp>
      <p:sp>
        <p:nvSpPr>
          <p:cNvPr id="3" name="Content Placeholder 2"/>
          <p:cNvSpPr>
            <a:spLocks noGrp="1"/>
          </p:cNvSpPr>
          <p:nvPr>
            <p:ph sz="quarter" idx="11"/>
          </p:nvPr>
        </p:nvSpPr>
        <p:spPr>
          <a:xfrm>
            <a:off x="348437" y="458190"/>
            <a:ext cx="8666245" cy="435610"/>
          </a:xfrm>
        </p:spPr>
        <p:txBody>
          <a:bodyPr/>
          <a:lstStyle/>
          <a:p>
            <a:r>
              <a:rPr lang="en-US" dirty="0" smtClean="0"/>
              <a:t>Calibration: </a:t>
            </a:r>
            <a:r>
              <a:rPr lang="en-US" b="0" dirty="0" smtClean="0"/>
              <a:t>NPL Coverage</a:t>
            </a:r>
            <a:endParaRPr lang="en-US" b="0" dirty="0"/>
          </a:p>
        </p:txBody>
      </p:sp>
      <p:graphicFrame>
        <p:nvGraphicFramePr>
          <p:cNvPr id="102" name="Object 101"/>
          <p:cNvGraphicFramePr>
            <a:graphicFrameLocks/>
          </p:cNvGraphicFramePr>
          <p:nvPr>
            <p:custDataLst>
              <p:tags r:id="rId27"/>
            </p:custDataLst>
            <p:extLst>
              <p:ext uri="{D42A27DB-BD31-4B8C-83A1-F6EECF244321}">
                <p14:modId xmlns:p14="http://schemas.microsoft.com/office/powerpoint/2010/main" val="1794528295"/>
              </p:ext>
            </p:extLst>
          </p:nvPr>
        </p:nvGraphicFramePr>
        <p:xfrm>
          <a:off x="5676900" y="2171700"/>
          <a:ext cx="3533843" cy="3105240"/>
        </p:xfrm>
        <a:graphic>
          <a:graphicData uri="http://schemas.openxmlformats.org/presentationml/2006/ole">
            <mc:AlternateContent xmlns:mc="http://schemas.openxmlformats.org/markup-compatibility/2006">
              <mc:Choice xmlns:v="urn:schemas-microsoft-com:vml" Requires="v">
                <p:oleObj spid="_x0000_s329867" name="Chart" r:id="rId52" imgW="3533843" imgH="3105240" progId="MSGraph.Chart.8">
                  <p:embed followColorScheme="full"/>
                </p:oleObj>
              </mc:Choice>
              <mc:Fallback>
                <p:oleObj name="Chart" r:id="rId52" imgW="3533843" imgH="3105240" progId="MSGraph.Chart.8">
                  <p:embed followColorScheme="full"/>
                  <p:pic>
                    <p:nvPicPr>
                      <p:cNvPr id="0" name=""/>
                      <p:cNvPicPr/>
                      <p:nvPr/>
                    </p:nvPicPr>
                    <p:blipFill>
                      <a:blip r:embed="rId53"/>
                      <a:stretch>
                        <a:fillRect/>
                      </a:stretch>
                    </p:blipFill>
                    <p:spPr>
                      <a:xfrm>
                        <a:off x="5676900" y="2171700"/>
                        <a:ext cx="3533843" cy="3105240"/>
                      </a:xfrm>
                      <a:prstGeom prst="rect">
                        <a:avLst/>
                      </a:prstGeom>
                    </p:spPr>
                  </p:pic>
                </p:oleObj>
              </mc:Fallback>
            </mc:AlternateContent>
          </a:graphicData>
        </a:graphic>
      </p:graphicFrame>
      <p:sp>
        <p:nvSpPr>
          <p:cNvPr id="82" name="Text Placeholder 6266"/>
          <p:cNvSpPr>
            <a:spLocks noGrp="1"/>
          </p:cNvSpPr>
          <p:nvPr>
            <p:custDataLst>
              <p:tags r:id="rId28"/>
            </p:custDataLst>
          </p:nvPr>
        </p:nvSpPr>
        <p:spPr bwMode="gray">
          <a:xfrm>
            <a:off x="5489575" y="2209800"/>
            <a:ext cx="209550"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lnSpc>
                <a:spcPct val="100000"/>
              </a:lnSpc>
              <a:spcBef>
                <a:spcPct val="0"/>
              </a:spcBef>
              <a:buNone/>
            </a:pPr>
            <a:fld id="{ADC905E3-A360-4433-BB90-69A392FE7BB6}" type="datetime'''''4''''''''50'''''''''''''''''''">
              <a:rPr lang="en-US" sz="1000">
                <a:latin typeface="Arial"/>
                <a:cs typeface="Arial"/>
                <a:sym typeface="Arial"/>
              </a:rPr>
              <a:pPr/>
              <a:t>450</a:t>
            </a:fld>
            <a:endParaRPr lang="en-GB" sz="1000" dirty="0">
              <a:latin typeface="Arial"/>
              <a:cs typeface="Arial"/>
              <a:sym typeface="Arial"/>
            </a:endParaRPr>
          </a:p>
        </p:txBody>
      </p:sp>
      <p:sp>
        <p:nvSpPr>
          <p:cNvPr id="71" name="Text Placeholder 6261"/>
          <p:cNvSpPr>
            <a:spLocks noGrp="1"/>
          </p:cNvSpPr>
          <p:nvPr>
            <p:custDataLst>
              <p:tags r:id="rId29"/>
            </p:custDataLst>
          </p:nvPr>
        </p:nvSpPr>
        <p:spPr bwMode="gray">
          <a:xfrm>
            <a:off x="5489575" y="2695575"/>
            <a:ext cx="209550"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lnSpc>
                <a:spcPct val="100000"/>
              </a:lnSpc>
              <a:spcBef>
                <a:spcPct val="0"/>
              </a:spcBef>
              <a:buNone/>
            </a:pPr>
            <a:fld id="{CCB2984B-2DD7-42D0-A81C-7BCC7B60D74B}" type="datetime'''''''''''''''''''''''''''''''''''''4''''''''''0''''''0'''''''">
              <a:rPr lang="en-US" sz="1000">
                <a:latin typeface="Arial"/>
                <a:cs typeface="Arial"/>
                <a:sym typeface="Arial"/>
              </a:rPr>
              <a:pPr/>
              <a:t>400</a:t>
            </a:fld>
            <a:endParaRPr lang="en-GB" sz="1000" dirty="0">
              <a:latin typeface="Arial"/>
              <a:cs typeface="Arial"/>
              <a:sym typeface="Arial"/>
            </a:endParaRPr>
          </a:p>
        </p:txBody>
      </p:sp>
      <p:sp>
        <p:nvSpPr>
          <p:cNvPr id="207" name="Text Placeholder 6246"/>
          <p:cNvSpPr>
            <a:spLocks noGrp="1"/>
          </p:cNvSpPr>
          <p:nvPr>
            <p:custDataLst>
              <p:tags r:id="rId30"/>
            </p:custDataLst>
          </p:nvPr>
        </p:nvSpPr>
        <p:spPr bwMode="gray">
          <a:xfrm>
            <a:off x="5629275" y="5105400"/>
            <a:ext cx="69850"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lnSpc>
                <a:spcPct val="100000"/>
              </a:lnSpc>
              <a:spcBef>
                <a:spcPct val="0"/>
              </a:spcBef>
              <a:buNone/>
            </a:pPr>
            <a:fld id="{2A0127CF-1125-4376-A7A0-932F3617B2C9}" type="datetime'''''''''''''''0'''">
              <a:rPr lang="en-US" sz="1000">
                <a:latin typeface="Arial"/>
                <a:cs typeface="Arial"/>
                <a:sym typeface="Arial"/>
              </a:rPr>
              <a:pPr/>
              <a:t>0</a:t>
            </a:fld>
            <a:endParaRPr lang="en-GB" sz="1000" dirty="0">
              <a:latin typeface="Arial"/>
              <a:cs typeface="Arial"/>
              <a:sym typeface="Arial"/>
            </a:endParaRPr>
          </a:p>
        </p:txBody>
      </p:sp>
      <p:sp>
        <p:nvSpPr>
          <p:cNvPr id="81" name="Text Placeholder 6265"/>
          <p:cNvSpPr>
            <a:spLocks noGrp="1"/>
          </p:cNvSpPr>
          <p:nvPr>
            <p:custDataLst>
              <p:tags r:id="rId31"/>
            </p:custDataLst>
          </p:nvPr>
        </p:nvSpPr>
        <p:spPr bwMode="gray">
          <a:xfrm>
            <a:off x="5489575" y="3181350"/>
            <a:ext cx="209550"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lnSpc>
                <a:spcPct val="100000"/>
              </a:lnSpc>
              <a:spcBef>
                <a:spcPct val="0"/>
              </a:spcBef>
              <a:buNone/>
            </a:pPr>
            <a:fld id="{EE66EE63-4EF4-4714-BAF8-DE2B8244E2B1}" type="datetime'''''''''''''''''3''''''''''''5''''''''''''''''''0'''''''">
              <a:rPr lang="en-US" sz="1000">
                <a:latin typeface="Arial"/>
                <a:cs typeface="Arial"/>
                <a:sym typeface="Arial"/>
              </a:rPr>
              <a:pPr/>
              <a:t>350</a:t>
            </a:fld>
            <a:endParaRPr lang="en-GB" sz="1000" dirty="0">
              <a:latin typeface="Arial"/>
              <a:cs typeface="Arial"/>
              <a:sym typeface="Arial"/>
            </a:endParaRPr>
          </a:p>
        </p:txBody>
      </p:sp>
      <p:sp>
        <p:nvSpPr>
          <p:cNvPr id="61" name="Text Placeholder 6256"/>
          <p:cNvSpPr>
            <a:spLocks noGrp="1"/>
          </p:cNvSpPr>
          <p:nvPr>
            <p:custDataLst>
              <p:tags r:id="rId32"/>
            </p:custDataLst>
          </p:nvPr>
        </p:nvSpPr>
        <p:spPr bwMode="gray">
          <a:xfrm>
            <a:off x="5489575" y="3676650"/>
            <a:ext cx="209550"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lnSpc>
                <a:spcPct val="100000"/>
              </a:lnSpc>
              <a:spcBef>
                <a:spcPct val="0"/>
              </a:spcBef>
              <a:buNone/>
            </a:pPr>
            <a:fld id="{C1456FF0-00B8-46EA-AF9F-0F9DA4746272}" type="datetime'''''''''''30''''''''''''''''''''''0'''''''''''''''">
              <a:rPr lang="en-US" sz="1000">
                <a:latin typeface="Arial"/>
                <a:cs typeface="Arial"/>
                <a:sym typeface="Arial"/>
              </a:rPr>
              <a:pPr/>
              <a:t>300</a:t>
            </a:fld>
            <a:endParaRPr lang="en-GB" sz="1000" dirty="0">
              <a:latin typeface="Arial"/>
              <a:cs typeface="Arial"/>
              <a:sym typeface="Arial"/>
            </a:endParaRPr>
          </a:p>
        </p:txBody>
      </p:sp>
      <p:sp>
        <p:nvSpPr>
          <p:cNvPr id="79" name="Text Placeholder 6264"/>
          <p:cNvSpPr>
            <a:spLocks noGrp="1"/>
          </p:cNvSpPr>
          <p:nvPr>
            <p:custDataLst>
              <p:tags r:id="rId33"/>
            </p:custDataLst>
          </p:nvPr>
        </p:nvSpPr>
        <p:spPr bwMode="gray">
          <a:xfrm>
            <a:off x="5489575" y="4162425"/>
            <a:ext cx="209550"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lnSpc>
                <a:spcPct val="100000"/>
              </a:lnSpc>
              <a:spcBef>
                <a:spcPct val="0"/>
              </a:spcBef>
              <a:buNone/>
            </a:pPr>
            <a:fld id="{3E1F761B-9450-4DA9-A8D2-84D728702CF6}" type="datetime'''''''''''''2''''''''''''''''''''5''0'''''''''''''''''''''''''">
              <a:rPr lang="en-US" sz="1000">
                <a:latin typeface="Arial"/>
                <a:cs typeface="Arial"/>
                <a:sym typeface="Arial"/>
              </a:rPr>
              <a:pPr/>
              <a:t>250</a:t>
            </a:fld>
            <a:endParaRPr lang="en-GB" sz="1000" dirty="0">
              <a:latin typeface="Arial"/>
              <a:cs typeface="Arial"/>
              <a:sym typeface="Arial"/>
            </a:endParaRPr>
          </a:p>
        </p:txBody>
      </p:sp>
      <p:sp useBgFill="1">
        <p:nvSpPr>
          <p:cNvPr id="6" name="Freeform 5"/>
          <p:cNvSpPr/>
          <p:nvPr>
            <p:custDataLst>
              <p:tags r:id="rId34"/>
            </p:custDataLst>
          </p:nvPr>
        </p:nvSpPr>
        <p:spPr bwMode="auto">
          <a:xfrm>
            <a:off x="5730875" y="4722813"/>
            <a:ext cx="146051" cy="96838"/>
          </a:xfrm>
          <a:custGeom>
            <a:avLst/>
            <a:gdLst/>
            <a:ahLst/>
            <a:cxnLst/>
            <a:rect l="0" t="0" r="0" b="0"/>
            <a:pathLst>
              <a:path w="146051" h="96838">
                <a:moveTo>
                  <a:pt x="0" y="39687"/>
                </a:moveTo>
                <a:lnTo>
                  <a:pt x="146050" y="0"/>
                </a:lnTo>
                <a:lnTo>
                  <a:pt x="146050" y="57150"/>
                </a:lnTo>
                <a:lnTo>
                  <a:pt x="0" y="96837"/>
                </a:lnTo>
                <a:close/>
              </a:path>
            </a:pathLst>
          </a:custGeom>
          <a:ln w="9525" cap="flat" cmpd="sng" algn="ctr">
            <a:noFill/>
            <a:prstDash val="solid"/>
          </a:ln>
          <a:effectLst/>
          <a:extLst>
            <a:ext uri="{91240B29-F687-4F45-9708-019B960494DF}">
              <a14:hiddenLine xmlns:a14="http://schemas.microsoft.com/office/drawing/2010/main" w="9525" cap="flat" cmpd="sng" algn="ctr">
                <a:solidFill>
                  <a:schemeClr val="tx1"/>
                </a:solidFill>
                <a:prstDash val="solid"/>
              </a14:hiddenLine>
            </a:ext>
          </a:ex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200" dirty="0" smtClean="0">
              <a:solidFill>
                <a:schemeClr val="tx1"/>
              </a:solidFill>
              <a:latin typeface="Arial" panose="020B0604020202020204" pitchFamily="34" charset="0"/>
              <a:cs typeface="Arial" panose="020B0604020202020204" pitchFamily="34" charset="0"/>
            </a:endParaRPr>
          </a:p>
        </p:txBody>
      </p:sp>
      <p:sp>
        <p:nvSpPr>
          <p:cNvPr id="5" name="Freeform 4"/>
          <p:cNvSpPr/>
          <p:nvPr>
            <p:custDataLst>
              <p:tags r:id="rId35"/>
            </p:custDataLst>
          </p:nvPr>
        </p:nvSpPr>
        <p:spPr bwMode="auto">
          <a:xfrm>
            <a:off x="5730875" y="4779963"/>
            <a:ext cx="146051" cy="39688"/>
          </a:xfrm>
          <a:custGeom>
            <a:avLst/>
            <a:gdLst/>
            <a:ahLst/>
            <a:cxnLst/>
            <a:rect l="0" t="0" r="0" b="0"/>
            <a:pathLst>
              <a:path w="146051" h="39688">
                <a:moveTo>
                  <a:pt x="0" y="39687"/>
                </a:moveTo>
                <a:lnTo>
                  <a:pt x="146050" y="0"/>
                </a:lnTo>
              </a:path>
            </a:pathLst>
          </a:custGeom>
          <a:ln w="9525">
            <a:solidFill>
              <a:srgbClr val="606060"/>
            </a:solidFill>
            <a:headEnd type="none"/>
            <a:tailEnd type="non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sp>
        <p:nvSpPr>
          <p:cNvPr id="4" name="Freeform 3"/>
          <p:cNvSpPr/>
          <p:nvPr>
            <p:custDataLst>
              <p:tags r:id="rId36"/>
            </p:custDataLst>
          </p:nvPr>
        </p:nvSpPr>
        <p:spPr bwMode="auto">
          <a:xfrm>
            <a:off x="5730875" y="4722813"/>
            <a:ext cx="146051" cy="39688"/>
          </a:xfrm>
          <a:custGeom>
            <a:avLst/>
            <a:gdLst/>
            <a:ahLst/>
            <a:cxnLst/>
            <a:rect l="0" t="0" r="0" b="0"/>
            <a:pathLst>
              <a:path w="146051" h="39688">
                <a:moveTo>
                  <a:pt x="0" y="39687"/>
                </a:moveTo>
                <a:lnTo>
                  <a:pt x="146050" y="0"/>
                </a:lnTo>
              </a:path>
            </a:pathLst>
          </a:custGeom>
          <a:ln w="9525">
            <a:solidFill>
              <a:srgbClr val="606060"/>
            </a:solidFill>
            <a:headEnd type="none"/>
            <a:tailEnd type="non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sp>
        <p:nvSpPr>
          <p:cNvPr id="120" name="Text Placeholder 6170"/>
          <p:cNvSpPr>
            <a:spLocks noGrp="1"/>
          </p:cNvSpPr>
          <p:nvPr>
            <p:custDataLst>
              <p:tags r:id="rId37"/>
            </p:custDataLst>
          </p:nvPr>
        </p:nvSpPr>
        <p:spPr bwMode="auto">
          <a:xfrm>
            <a:off x="8740775" y="5299075"/>
            <a:ext cx="215900" cy="3048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B7357595-BD92-46FF-9CD7-FE77307CA91D}" type="datetime'''J''''''''''a''n'''''''''''''' ''''''''''''16'''">
              <a:rPr lang="en-US" sz="1000">
                <a:latin typeface="Arial"/>
                <a:cs typeface="Arial"/>
                <a:sym typeface="Arial"/>
              </a:rPr>
              <a:pPr/>
              <a:t>Jan 16</a:t>
            </a:fld>
            <a:endParaRPr lang="en-GB" sz="1000" dirty="0">
              <a:latin typeface="Arial"/>
              <a:cs typeface="Arial"/>
              <a:sym typeface="Arial"/>
            </a:endParaRPr>
          </a:p>
        </p:txBody>
      </p:sp>
      <p:sp>
        <p:nvSpPr>
          <p:cNvPr id="116" name="Text Placeholder 6167"/>
          <p:cNvSpPr>
            <a:spLocks noGrp="1"/>
          </p:cNvSpPr>
          <p:nvPr>
            <p:custDataLst>
              <p:tags r:id="rId38"/>
            </p:custDataLst>
          </p:nvPr>
        </p:nvSpPr>
        <p:spPr bwMode="auto">
          <a:xfrm>
            <a:off x="8362950" y="5299075"/>
            <a:ext cx="209550" cy="3048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ED9B1B47-F133-4DF8-BC04-234AA79AD712}" type="datetime'''O''''''''''''c''''''''''''t'''''''''''' ''''''''''''15'''''">
              <a:rPr lang="en-US" sz="1000">
                <a:latin typeface="Arial"/>
                <a:cs typeface="Arial"/>
                <a:sym typeface="Arial"/>
              </a:rPr>
              <a:pPr marL="0" indent="0" algn="ctr">
                <a:lnSpc>
                  <a:spcPct val="100000"/>
                </a:lnSpc>
                <a:spcBef>
                  <a:spcPct val="0"/>
                </a:spcBef>
                <a:buNone/>
              </a:pPr>
              <a:t>Oct 15</a:t>
            </a:fld>
            <a:endParaRPr lang="en-GB" sz="1000" dirty="0">
              <a:latin typeface="Arial"/>
              <a:cs typeface="Arial"/>
              <a:sym typeface="Arial"/>
            </a:endParaRPr>
          </a:p>
        </p:txBody>
      </p:sp>
      <p:sp>
        <p:nvSpPr>
          <p:cNvPr id="103" name="Text Placeholder 6164"/>
          <p:cNvSpPr>
            <a:spLocks noGrp="1"/>
          </p:cNvSpPr>
          <p:nvPr>
            <p:custDataLst>
              <p:tags r:id="rId39"/>
            </p:custDataLst>
          </p:nvPr>
        </p:nvSpPr>
        <p:spPr bwMode="auto">
          <a:xfrm>
            <a:off x="7999413" y="5299075"/>
            <a:ext cx="174625" cy="3048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2D51242F-9383-433F-A481-673F053F85B3}" type="datetime'''''''Ju''''l'''''' ''''''''''1''5'''''''''">
              <a:rPr lang="en-US" sz="1000">
                <a:latin typeface="Arial"/>
                <a:cs typeface="Arial"/>
                <a:sym typeface="Arial"/>
              </a:rPr>
              <a:pPr marL="0" indent="0" algn="ctr">
                <a:lnSpc>
                  <a:spcPct val="100000"/>
                </a:lnSpc>
                <a:spcBef>
                  <a:spcPct val="0"/>
                </a:spcBef>
                <a:buNone/>
              </a:pPr>
              <a:t>Jul 15</a:t>
            </a:fld>
            <a:endParaRPr lang="en-GB" sz="1000" dirty="0">
              <a:latin typeface="Arial"/>
              <a:cs typeface="Arial"/>
              <a:sym typeface="Arial"/>
            </a:endParaRPr>
          </a:p>
        </p:txBody>
      </p:sp>
      <p:sp>
        <p:nvSpPr>
          <p:cNvPr id="99" name="Text Placeholder 6161"/>
          <p:cNvSpPr>
            <a:spLocks noGrp="1"/>
          </p:cNvSpPr>
          <p:nvPr>
            <p:custDataLst>
              <p:tags r:id="rId40"/>
            </p:custDataLst>
          </p:nvPr>
        </p:nvSpPr>
        <p:spPr bwMode="auto">
          <a:xfrm>
            <a:off x="7600950" y="5299075"/>
            <a:ext cx="209550" cy="3048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BA3E61D4-B31C-462E-8279-CD80C6AA785A}" type="datetime'Ap''''''''r ''''''''''''''''''''''''1''''''''''5'''">
              <a:rPr lang="en-US" sz="1000">
                <a:latin typeface="Arial"/>
                <a:cs typeface="Arial"/>
                <a:sym typeface="Arial"/>
              </a:rPr>
              <a:pPr marL="0" indent="0" algn="ctr">
                <a:lnSpc>
                  <a:spcPct val="100000"/>
                </a:lnSpc>
                <a:spcBef>
                  <a:spcPct val="0"/>
                </a:spcBef>
                <a:buNone/>
              </a:pPr>
              <a:t>Apr 15</a:t>
            </a:fld>
            <a:endParaRPr lang="en-GB" sz="1000" dirty="0">
              <a:latin typeface="Arial"/>
              <a:cs typeface="Arial"/>
              <a:sym typeface="Arial"/>
            </a:endParaRPr>
          </a:p>
        </p:txBody>
      </p:sp>
      <p:sp>
        <p:nvSpPr>
          <p:cNvPr id="96" name="Text Placeholder 6158"/>
          <p:cNvSpPr>
            <a:spLocks noGrp="1"/>
          </p:cNvSpPr>
          <p:nvPr>
            <p:custDataLst>
              <p:tags r:id="rId41"/>
            </p:custDataLst>
          </p:nvPr>
        </p:nvSpPr>
        <p:spPr bwMode="auto">
          <a:xfrm>
            <a:off x="7216775" y="5299075"/>
            <a:ext cx="215900" cy="3048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6DCA58A1-39CB-4B57-80DA-667D562978C7}" type="datetime'''''''Ja''''''''''''''n'''''' ''''''1''''''5'''''''''''''">
              <a:rPr lang="en-US" sz="1000">
                <a:latin typeface="Arial"/>
                <a:cs typeface="Arial"/>
                <a:sym typeface="Arial"/>
              </a:rPr>
              <a:pPr marL="0" indent="0" algn="ctr">
                <a:lnSpc>
                  <a:spcPct val="100000"/>
                </a:lnSpc>
                <a:spcBef>
                  <a:spcPct val="0"/>
                </a:spcBef>
                <a:buNone/>
              </a:pPr>
              <a:t>Jan 15</a:t>
            </a:fld>
            <a:endParaRPr lang="en-GB" sz="1000" dirty="0">
              <a:latin typeface="Arial"/>
              <a:cs typeface="Arial"/>
              <a:sym typeface="Arial"/>
            </a:endParaRPr>
          </a:p>
        </p:txBody>
      </p:sp>
      <p:sp>
        <p:nvSpPr>
          <p:cNvPr id="93" name="Text Placeholder 6155"/>
          <p:cNvSpPr>
            <a:spLocks noGrp="1"/>
          </p:cNvSpPr>
          <p:nvPr>
            <p:custDataLst>
              <p:tags r:id="rId42"/>
            </p:custDataLst>
          </p:nvPr>
        </p:nvSpPr>
        <p:spPr bwMode="auto">
          <a:xfrm>
            <a:off x="6838950" y="5299075"/>
            <a:ext cx="209550" cy="3048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0E6F71AA-4E7B-4B12-8124-D2C0B1A2F029}" type="datetime'''''''''O''c''''t'' 1''''''''''''''''''''4'">
              <a:rPr lang="en-US" sz="1000">
                <a:latin typeface="Arial"/>
                <a:cs typeface="Arial"/>
                <a:sym typeface="Arial"/>
              </a:rPr>
              <a:pPr marL="0" indent="0" algn="ctr">
                <a:lnSpc>
                  <a:spcPct val="100000"/>
                </a:lnSpc>
                <a:spcBef>
                  <a:spcPct val="0"/>
                </a:spcBef>
                <a:buNone/>
              </a:pPr>
              <a:t>Oct 14</a:t>
            </a:fld>
            <a:endParaRPr lang="en-GB" sz="1000" dirty="0">
              <a:latin typeface="Arial"/>
              <a:cs typeface="Arial"/>
              <a:sym typeface="Arial"/>
            </a:endParaRPr>
          </a:p>
        </p:txBody>
      </p:sp>
      <p:sp>
        <p:nvSpPr>
          <p:cNvPr id="90" name="Text Placeholder 6152"/>
          <p:cNvSpPr>
            <a:spLocks noGrp="1"/>
          </p:cNvSpPr>
          <p:nvPr>
            <p:custDataLst>
              <p:tags r:id="rId43"/>
            </p:custDataLst>
          </p:nvPr>
        </p:nvSpPr>
        <p:spPr bwMode="auto">
          <a:xfrm>
            <a:off x="6443663" y="5299075"/>
            <a:ext cx="238125" cy="3048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70E506D6-5658-4476-9787-6C22291AF303}" type="datetime'''''''''''''''''''''J''''u''''l''''''''''y 1''''''4'''''''">
              <a:rPr lang="en-US" sz="1000">
                <a:latin typeface="Arial"/>
                <a:cs typeface="Arial"/>
                <a:sym typeface="Arial"/>
              </a:rPr>
              <a:pPr marL="0" indent="0" algn="ctr">
                <a:lnSpc>
                  <a:spcPct val="100000"/>
                </a:lnSpc>
                <a:spcBef>
                  <a:spcPct val="0"/>
                </a:spcBef>
                <a:buNone/>
              </a:pPr>
              <a:t>July 14</a:t>
            </a:fld>
            <a:endParaRPr lang="en-GB" sz="1000" dirty="0">
              <a:latin typeface="Arial"/>
              <a:cs typeface="Arial"/>
              <a:sym typeface="Arial"/>
            </a:endParaRPr>
          </a:p>
        </p:txBody>
      </p:sp>
      <p:sp>
        <p:nvSpPr>
          <p:cNvPr id="87" name="Text Placeholder 6149"/>
          <p:cNvSpPr>
            <a:spLocks noGrp="1"/>
          </p:cNvSpPr>
          <p:nvPr>
            <p:custDataLst>
              <p:tags r:id="rId44"/>
            </p:custDataLst>
          </p:nvPr>
        </p:nvSpPr>
        <p:spPr bwMode="auto">
          <a:xfrm>
            <a:off x="6076950" y="5299075"/>
            <a:ext cx="209550" cy="3048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F6949785-F59A-4E6B-A3D9-91F59FC1A31C}" type="datetime'Ap''''r'''''''''' ''''1''''''''''''''''''''''''4'''''''''''">
              <a:rPr lang="en-US" sz="1000">
                <a:latin typeface="Arial"/>
                <a:cs typeface="Arial"/>
                <a:sym typeface="Arial"/>
              </a:rPr>
              <a:pPr marL="0" indent="0" algn="ctr">
                <a:lnSpc>
                  <a:spcPct val="100000"/>
                </a:lnSpc>
                <a:spcBef>
                  <a:spcPct val="0"/>
                </a:spcBef>
                <a:buNone/>
              </a:pPr>
              <a:t>Apr 14</a:t>
            </a:fld>
            <a:endParaRPr lang="en-GB" sz="1000" dirty="0">
              <a:latin typeface="Arial"/>
              <a:cs typeface="Arial"/>
              <a:sym typeface="Arial"/>
            </a:endParaRPr>
          </a:p>
        </p:txBody>
      </p:sp>
      <p:sp>
        <p:nvSpPr>
          <p:cNvPr id="84" name="Text Placeholder 6146"/>
          <p:cNvSpPr>
            <a:spLocks noGrp="1"/>
          </p:cNvSpPr>
          <p:nvPr>
            <p:custDataLst>
              <p:tags r:id="rId45"/>
            </p:custDataLst>
          </p:nvPr>
        </p:nvSpPr>
        <p:spPr bwMode="auto">
          <a:xfrm>
            <a:off x="5692775" y="5299075"/>
            <a:ext cx="215900" cy="3048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34F61EA1-1C36-45F6-9362-320AD9C8DB7D}" type="datetime'''''''''J''an'''''''''''''''''''''''''''''''''' 1''4'''">
              <a:rPr lang="en-US" sz="1000">
                <a:latin typeface="Arial"/>
                <a:cs typeface="Arial"/>
                <a:sym typeface="Arial"/>
              </a:rPr>
              <a:pPr marL="0" indent="0" algn="ctr">
                <a:lnSpc>
                  <a:spcPct val="100000"/>
                </a:lnSpc>
                <a:spcBef>
                  <a:spcPct val="0"/>
                </a:spcBef>
                <a:buNone/>
              </a:pPr>
              <a:t>Jan 14</a:t>
            </a:fld>
            <a:endParaRPr lang="en-GB" sz="1000" dirty="0">
              <a:latin typeface="Arial"/>
              <a:cs typeface="Arial"/>
              <a:sym typeface="Arial"/>
            </a:endParaRPr>
          </a:p>
        </p:txBody>
      </p:sp>
      <p:sp>
        <p:nvSpPr>
          <p:cNvPr id="14" name="Rectangular Callout 13"/>
          <p:cNvSpPr/>
          <p:nvPr/>
        </p:nvSpPr>
        <p:spPr>
          <a:xfrm>
            <a:off x="2513013" y="4119439"/>
            <a:ext cx="1295400" cy="457200"/>
          </a:xfrm>
          <a:prstGeom prst="wedgeRectCallout">
            <a:avLst>
              <a:gd name="adj1" fmla="val -12625"/>
              <a:gd name="adj2" fmla="val -87151"/>
            </a:avLst>
          </a:prstGeom>
          <a:solidFill>
            <a:schemeClr val="bg1"/>
          </a:solidFill>
          <a:ln w="9525">
            <a:solidFill>
              <a:schemeClr val="bg2"/>
            </a:solidFill>
          </a:ln>
          <a:effectLst/>
        </p:spPr>
        <p:style>
          <a:lnRef idx="1">
            <a:schemeClr val="accent1"/>
          </a:lnRef>
          <a:fillRef idx="3">
            <a:schemeClr val="accent1"/>
          </a:fillRef>
          <a:effectRef idx="2">
            <a:schemeClr val="accent1"/>
          </a:effectRef>
          <a:fontRef idx="minor">
            <a:schemeClr val="lt1"/>
          </a:fontRef>
        </p:style>
        <p:txBody>
          <a:bodyPr lIns="72009" tIns="72009" rIns="72009" bIns="72009" rtlCol="0" anchor="ctr"/>
          <a:lstStyle/>
          <a:p>
            <a:pPr algn="ctr"/>
            <a:r>
              <a:rPr lang="en-GB" dirty="0" smtClean="0">
                <a:solidFill>
                  <a:schemeClr val="tx1"/>
                </a:solidFill>
                <a:latin typeface="Arial"/>
                <a:cs typeface="Arial" panose="020B0604020202020204" pitchFamily="34" charset="0"/>
                <a:sym typeface="Arial"/>
              </a:rPr>
              <a:t>Adjusted upwards based on recent trends</a:t>
            </a:r>
          </a:p>
        </p:txBody>
      </p:sp>
      <p:sp>
        <p:nvSpPr>
          <p:cNvPr id="66" name="Rectangular Callout 65"/>
          <p:cNvSpPr/>
          <p:nvPr/>
        </p:nvSpPr>
        <p:spPr>
          <a:xfrm>
            <a:off x="7600950" y="4547272"/>
            <a:ext cx="742950" cy="252535"/>
          </a:xfrm>
          <a:prstGeom prst="wedgeRectCallout">
            <a:avLst>
              <a:gd name="adj1" fmla="val -12625"/>
              <a:gd name="adj2" fmla="val -87151"/>
            </a:avLst>
          </a:prstGeom>
          <a:solidFill>
            <a:schemeClr val="bg1"/>
          </a:solidFill>
          <a:ln w="9525">
            <a:solidFill>
              <a:schemeClr val="bg2"/>
            </a:solidFill>
          </a:ln>
          <a:effectLst/>
        </p:spPr>
        <p:style>
          <a:lnRef idx="1">
            <a:schemeClr val="accent1"/>
          </a:lnRef>
          <a:fillRef idx="3">
            <a:schemeClr val="accent1"/>
          </a:fillRef>
          <a:effectRef idx="2">
            <a:schemeClr val="accent1"/>
          </a:effectRef>
          <a:fontRef idx="minor">
            <a:schemeClr val="lt1"/>
          </a:fontRef>
        </p:style>
        <p:txBody>
          <a:bodyPr lIns="72009" tIns="72009" rIns="72009" bIns="72009" rtlCol="0" anchor="ctr"/>
          <a:lstStyle/>
          <a:p>
            <a:pPr algn="ctr"/>
            <a:r>
              <a:rPr lang="en-GB" dirty="0" smtClean="0">
                <a:solidFill>
                  <a:schemeClr val="tx1"/>
                </a:solidFill>
                <a:latin typeface="Arial"/>
                <a:cs typeface="Arial" panose="020B0604020202020204" pitchFamily="34" charset="0"/>
                <a:sym typeface="Arial"/>
              </a:rPr>
              <a:t>Rounded</a:t>
            </a:r>
          </a:p>
        </p:txBody>
      </p:sp>
      <p:sp>
        <p:nvSpPr>
          <p:cNvPr id="57" name="Text Box 75"/>
          <p:cNvSpPr txBox="1">
            <a:spLocks noChangeArrowheads="1"/>
          </p:cNvSpPr>
          <p:nvPr/>
        </p:nvSpPr>
        <p:spPr bwMode="gray">
          <a:xfrm>
            <a:off x="366713" y="74355"/>
            <a:ext cx="2992807" cy="184666"/>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none" lIns="0" tIns="0" rIns="0" bIns="0">
            <a:spAutoFit/>
          </a:bodyPr>
          <a:lstStyle/>
          <a:p>
            <a:pPr algn="l">
              <a:lnSpc>
                <a:spcPct val="100000"/>
              </a:lnSpc>
            </a:pPr>
            <a:r>
              <a:rPr lang="en-US" sz="1200" dirty="0" smtClean="0">
                <a:solidFill>
                  <a:schemeClr val="accent6"/>
                </a:solidFill>
              </a:rPr>
              <a:t>Additional </a:t>
            </a:r>
            <a:r>
              <a:rPr lang="en-US" sz="1200" dirty="0" smtClean="0">
                <a:solidFill>
                  <a:schemeClr val="accent6"/>
                </a:solidFill>
              </a:rPr>
              <a:t>metrics – Credit metric calibration</a:t>
            </a:r>
            <a:endParaRPr lang="en-US" sz="1200" dirty="0">
              <a:solidFill>
                <a:schemeClr val="accent6"/>
              </a:solidFill>
            </a:endParaRPr>
          </a:p>
        </p:txBody>
      </p:sp>
    </p:spTree>
    <p:extLst>
      <p:ext uri="{BB962C8B-B14F-4D97-AF65-F5344CB8AC3E}">
        <p14:creationId xmlns:p14="http://schemas.microsoft.com/office/powerpoint/2010/main" val="1065932554"/>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GB" sz="3200" b="1" dirty="0" smtClean="0">
                <a:solidFill>
                  <a:srgbClr val="FF0000"/>
                </a:solidFill>
              </a:rPr>
              <a:t>Appendix</a:t>
            </a:r>
            <a:endParaRPr lang="en-GB" sz="3200" b="1" dirty="0">
              <a:solidFill>
                <a:srgbClr val="FF0000"/>
              </a:solidFill>
            </a:endParaRPr>
          </a:p>
        </p:txBody>
      </p:sp>
    </p:spTree>
    <p:extLst>
      <p:ext uri="{BB962C8B-B14F-4D97-AF65-F5344CB8AC3E}">
        <p14:creationId xmlns:p14="http://schemas.microsoft.com/office/powerpoint/2010/main" val="2889826236"/>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lstStyle/>
          <a:p>
            <a:r>
              <a:rPr lang="en-US" dirty="0" smtClean="0"/>
              <a:t>Appendix contents</a:t>
            </a:r>
            <a:endParaRPr lang="en-GB" dirty="0"/>
          </a:p>
        </p:txBody>
      </p:sp>
      <p:sp>
        <p:nvSpPr>
          <p:cNvPr id="6" name="Content Placeholder 3"/>
          <p:cNvSpPr txBox="1">
            <a:spLocks/>
          </p:cNvSpPr>
          <p:nvPr/>
        </p:nvSpPr>
        <p:spPr bwMode="gray">
          <a:xfrm>
            <a:off x="348437" y="1758857"/>
            <a:ext cx="5988863" cy="2862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defPPr>
              <a:defRPr lang="en-GB"/>
            </a:defPPr>
            <a:lvl1pPr marL="180000" indent="-180000" algn="l" eaLnBrk="1" hangingPunct="1">
              <a:lnSpc>
                <a:spcPct val="100000"/>
              </a:lnSpc>
              <a:spcBef>
                <a:spcPts val="700"/>
              </a:spcBef>
              <a:spcAft>
                <a:spcPts val="0"/>
              </a:spcAft>
              <a:buChar char="•"/>
              <a:defRPr sz="1200" kern="0">
                <a:latin typeface="+mn-lt"/>
              </a:defRPr>
            </a:lvl1pPr>
            <a:lvl2pPr marL="360000" lvl="1" indent="-180000" algn="l" eaLnBrk="1" hangingPunct="1">
              <a:lnSpc>
                <a:spcPct val="100000"/>
              </a:lnSpc>
              <a:spcBef>
                <a:spcPts val="300"/>
              </a:spcBef>
              <a:spcAft>
                <a:spcPts val="0"/>
              </a:spcAft>
              <a:buFont typeface="Arial" charset="0"/>
              <a:buChar char="–"/>
              <a:defRPr sz="1200" kern="0" baseline="0">
                <a:latin typeface="+mn-lt"/>
              </a:defRPr>
            </a:lvl2pPr>
            <a:lvl3pPr marL="540000" lvl="2" indent="-179388" algn="l" eaLnBrk="1" hangingPunct="1">
              <a:lnSpc>
                <a:spcPct val="100000"/>
              </a:lnSpc>
              <a:spcBef>
                <a:spcPts val="300"/>
              </a:spcBef>
              <a:spcAft>
                <a:spcPts val="0"/>
              </a:spcAft>
              <a:buFont typeface="Arial" charset="0"/>
              <a:buChar char="-"/>
              <a:defRPr sz="1200" kern="0">
                <a:latin typeface="+mn-lt"/>
              </a:defRPr>
            </a:lvl3pPr>
            <a:lvl4pPr marL="720000" lvl="3" indent="-179388" algn="l" eaLnBrk="1" hangingPunct="1">
              <a:lnSpc>
                <a:spcPct val="100000"/>
              </a:lnSpc>
              <a:spcBef>
                <a:spcPts val="300"/>
              </a:spcBef>
              <a:spcAft>
                <a:spcPts val="0"/>
              </a:spcAft>
              <a:buFont typeface="Arial" charset="0"/>
              <a:buChar char="-"/>
              <a:defRPr sz="1200" kern="0">
                <a:latin typeface="+mn-lt"/>
              </a:defRPr>
            </a:lvl4pPr>
            <a:lvl5pPr marL="900000" lvl="4" indent="-180000" algn="l" eaLnBrk="1" hangingPunct="1">
              <a:lnSpc>
                <a:spcPct val="100000"/>
              </a:lnSpc>
              <a:spcBef>
                <a:spcPts val="300"/>
              </a:spcBef>
              <a:spcAft>
                <a:spcPts val="0"/>
              </a:spcAft>
              <a:buFont typeface="Arial" panose="020B0604020202020204" pitchFamily="34" charset="0"/>
              <a:buChar char="-"/>
              <a:defRPr sz="1200" kern="0">
                <a:latin typeface="+mn-lt"/>
              </a:defRPr>
            </a:lvl5pPr>
            <a:lvl6pPr marL="1080000" indent="-180000" fontAlgn="base">
              <a:spcBef>
                <a:spcPts val="300"/>
              </a:spcBef>
              <a:spcAft>
                <a:spcPts val="0"/>
              </a:spcAft>
              <a:buFont typeface="Arial" charset="0"/>
              <a:buChar char="-"/>
              <a:defRPr sz="1400" baseline="0">
                <a:latin typeface="+mn-lt"/>
              </a:defRPr>
            </a:lvl6pPr>
            <a:lvl7pPr marL="1260000" indent="-180000" fontAlgn="base">
              <a:spcBef>
                <a:spcPts val="300"/>
              </a:spcBef>
              <a:spcAft>
                <a:spcPts val="0"/>
              </a:spcAft>
              <a:buFont typeface="Arial" charset="0"/>
              <a:buChar char="-"/>
              <a:defRPr sz="1400">
                <a:latin typeface="+mn-lt"/>
              </a:defRPr>
            </a:lvl7pPr>
            <a:lvl8pPr marL="1440000" indent="-180000" fontAlgn="base">
              <a:spcBef>
                <a:spcPts val="300"/>
              </a:spcBef>
              <a:spcAft>
                <a:spcPts val="0"/>
              </a:spcAft>
              <a:buFont typeface="Arial" charset="0"/>
              <a:buChar char="-"/>
              <a:defRPr sz="1400">
                <a:latin typeface="+mn-lt"/>
              </a:defRPr>
            </a:lvl8pPr>
            <a:lvl9pPr marL="1620000" indent="-180000" fontAlgn="base">
              <a:spcBef>
                <a:spcPts val="300"/>
              </a:spcBef>
              <a:spcAft>
                <a:spcPts val="0"/>
              </a:spcAft>
              <a:buFont typeface="Arial" charset="0"/>
              <a:buChar char="-"/>
              <a:defRPr sz="1400" baseline="0">
                <a:latin typeface="+mn-lt"/>
              </a:defRPr>
            </a:lvl9pPr>
          </a:lstStyle>
          <a:p>
            <a:pPr marL="460375" indent="-342900">
              <a:spcBef>
                <a:spcPts val="1200"/>
              </a:spcBef>
              <a:buFont typeface="+mj-lt"/>
              <a:buAutoNum type="alphaUcPeriod"/>
            </a:pPr>
            <a:r>
              <a:rPr lang="en-GB" sz="1800" dirty="0">
                <a:latin typeface="Arial" panose="020B0604020202020204" pitchFamily="34" charset="0"/>
                <a:cs typeface="Arial" panose="020B0604020202020204" pitchFamily="34" charset="0"/>
              </a:rPr>
              <a:t>2016 </a:t>
            </a:r>
            <a:r>
              <a:rPr lang="en-GB" sz="1800" dirty="0" smtClean="0">
                <a:latin typeface="Arial" panose="020B0604020202020204" pitchFamily="34" charset="0"/>
                <a:cs typeface="Arial" panose="020B0604020202020204" pitchFamily="34" charset="0"/>
              </a:rPr>
              <a:t>RAS</a:t>
            </a:r>
            <a:endParaRPr lang="en-GB" sz="1800" dirty="0">
              <a:latin typeface="Arial" panose="020B0604020202020204" pitchFamily="34" charset="0"/>
              <a:cs typeface="Arial" panose="020B0604020202020204" pitchFamily="34" charset="0"/>
            </a:endParaRPr>
          </a:p>
          <a:p>
            <a:pPr marL="460375" indent="-342900">
              <a:spcBef>
                <a:spcPts val="1200"/>
              </a:spcBef>
              <a:buFont typeface="+mj-lt"/>
              <a:buAutoNum type="alphaUcPeriod"/>
            </a:pPr>
            <a:r>
              <a:rPr lang="en-GB" sz="1800" dirty="0" smtClean="0">
                <a:latin typeface="Arial" panose="020B0604020202020204" pitchFamily="34" charset="0"/>
                <a:cs typeface="Arial" panose="020B0604020202020204" pitchFamily="34" charset="0"/>
              </a:rPr>
              <a:t>Changes from 2015</a:t>
            </a:r>
          </a:p>
          <a:p>
            <a:pPr marL="460375" indent="-342900">
              <a:spcBef>
                <a:spcPts val="1200"/>
              </a:spcBef>
              <a:buFont typeface="+mj-lt"/>
              <a:buAutoNum type="alphaUcPeriod"/>
            </a:pPr>
            <a:r>
              <a:rPr lang="en-GB" sz="1800" dirty="0" smtClean="0">
                <a:latin typeface="Arial" panose="020B0604020202020204" pitchFamily="34" charset="0"/>
                <a:cs typeface="Arial" panose="020B0604020202020204" pitchFamily="34" charset="0"/>
              </a:rPr>
              <a:t>Qualitative </a:t>
            </a:r>
            <a:r>
              <a:rPr lang="en-GB" sz="1800" dirty="0">
                <a:latin typeface="Arial" panose="020B0604020202020204" pitchFamily="34" charset="0"/>
                <a:cs typeface="Arial" panose="020B0604020202020204" pitchFamily="34" charset="0"/>
              </a:rPr>
              <a:t>statements</a:t>
            </a:r>
          </a:p>
          <a:p>
            <a:pPr marL="460375" indent="-342900">
              <a:spcBef>
                <a:spcPts val="1200"/>
              </a:spcBef>
              <a:buFont typeface="+mj-lt"/>
              <a:buAutoNum type="alphaUcPeriod"/>
            </a:pPr>
            <a:r>
              <a:rPr lang="en-GB" sz="1800" dirty="0">
                <a:latin typeface="Arial" panose="020B0604020202020204" pitchFamily="34" charset="0"/>
                <a:cs typeface="Arial" panose="020B0604020202020204" pitchFamily="34" charset="0"/>
              </a:rPr>
              <a:t>Glossary </a:t>
            </a:r>
            <a:endParaRPr lang="en-GB" sz="1800" dirty="0" smtClean="0">
              <a:latin typeface="Arial" panose="020B0604020202020204" pitchFamily="34" charset="0"/>
              <a:cs typeface="Arial" panose="020B0604020202020204" pitchFamily="34" charset="0"/>
            </a:endParaRPr>
          </a:p>
          <a:p>
            <a:pPr marL="460375" indent="-342900">
              <a:spcBef>
                <a:spcPts val="1200"/>
              </a:spcBef>
              <a:buFont typeface="+mj-lt"/>
              <a:buAutoNum type="alphaUcPeriod"/>
            </a:pPr>
            <a:r>
              <a:rPr lang="en-GB" sz="1800" dirty="0" smtClean="0">
                <a:latin typeface="Arial" panose="020B0604020202020204" pitchFamily="34" charset="0"/>
                <a:cs typeface="Arial" panose="020B0604020202020204" pitchFamily="34" charset="0"/>
              </a:rPr>
              <a:t>Sub-portfolio NCO scalar review</a:t>
            </a:r>
          </a:p>
          <a:p>
            <a:pPr marL="460375" indent="-342900">
              <a:spcBef>
                <a:spcPts val="1200"/>
              </a:spcBef>
              <a:buFont typeface="+mj-lt"/>
              <a:buAutoNum type="alphaUcPeriod"/>
            </a:pPr>
            <a:r>
              <a:rPr lang="en-GB" sz="1800" dirty="0">
                <a:latin typeface="Arial" panose="020B0604020202020204" pitchFamily="34" charset="0"/>
                <a:cs typeface="Arial" panose="020B0604020202020204" pitchFamily="34" charset="0"/>
              </a:rPr>
              <a:t>Sub-portfolio </a:t>
            </a:r>
            <a:r>
              <a:rPr lang="en-GB" sz="1800" dirty="0" smtClean="0">
                <a:latin typeface="Arial" panose="020B0604020202020204" pitchFamily="34" charset="0"/>
                <a:cs typeface="Arial" panose="020B0604020202020204" pitchFamily="34" charset="0"/>
              </a:rPr>
              <a:t>back-testing for DPD anchor points</a:t>
            </a:r>
          </a:p>
          <a:p>
            <a:pPr marL="460375" indent="-342900">
              <a:spcBef>
                <a:spcPts val="1200"/>
              </a:spcBef>
              <a:buFont typeface="+mj-lt"/>
              <a:buAutoNum type="alphaUcPeriod"/>
            </a:pPr>
            <a:endParaRPr lang="en-GB" sz="1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40377960"/>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GB" dirty="0">
                <a:solidFill>
                  <a:srgbClr val="FF0000"/>
                </a:solidFill>
              </a:rPr>
              <a:t>A</a:t>
            </a:r>
            <a:r>
              <a:rPr lang="en-GB" dirty="0" smtClean="0">
                <a:solidFill>
                  <a:srgbClr val="FF0000"/>
                </a:solidFill>
              </a:rPr>
              <a:t>.</a:t>
            </a:r>
            <a:r>
              <a:rPr lang="en-GB" dirty="0" smtClean="0"/>
              <a:t> 2016 RAS</a:t>
            </a:r>
            <a:endParaRPr lang="en-GB" b="0" dirty="0"/>
          </a:p>
        </p:txBody>
      </p:sp>
    </p:spTree>
    <p:extLst>
      <p:ext uri="{BB962C8B-B14F-4D97-AF65-F5344CB8AC3E}">
        <p14:creationId xmlns:p14="http://schemas.microsoft.com/office/powerpoint/2010/main" val="1096287627"/>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1441605319"/>
              </p:ext>
            </p:extLst>
          </p:nvPr>
        </p:nvGraphicFramePr>
        <p:xfrm>
          <a:off x="365760" y="1463040"/>
          <a:ext cx="8891853" cy="1722120"/>
        </p:xfrm>
        <a:graphic>
          <a:graphicData uri="http://schemas.openxmlformats.org/drawingml/2006/table">
            <a:tbl>
              <a:tblPr firstRow="1" bandRow="1"/>
              <a:tblGrid>
                <a:gridCol w="835632"/>
                <a:gridCol w="1978385"/>
                <a:gridCol w="925381"/>
                <a:gridCol w="736065"/>
                <a:gridCol w="736065"/>
                <a:gridCol w="736065"/>
                <a:gridCol w="736065"/>
                <a:gridCol w="736065"/>
                <a:gridCol w="736065"/>
                <a:gridCol w="736065"/>
              </a:tblGrid>
              <a:tr h="0">
                <a:tc>
                  <a:txBody>
                    <a:bodyPr/>
                    <a:lstStyle/>
                    <a:p>
                      <a:endParaRPr lang="en-US" sz="1100" b="1" dirty="0">
                        <a:solidFill>
                          <a:schemeClr val="tx1"/>
                        </a:solidFill>
                        <a:latin typeface="Arial" panose="020B0604020202020204" pitchFamily="34" charset="0"/>
                        <a:cs typeface="Arial" panose="020B0604020202020204" pitchFamily="34" charset="0"/>
                      </a:endParaRPr>
                    </a:p>
                  </a:txBody>
                  <a:tcPr marL="48014" marR="48014" anchor="b">
                    <a:lnL w="19050" cap="flat" cmpd="sng" algn="ctr">
                      <a:noFill/>
                      <a:prstDash val="solid"/>
                      <a:round/>
                      <a:headEnd type="none" w="med" len="med"/>
                      <a:tailEnd type="none" w="med" len="med"/>
                    </a:lnL>
                    <a:lnR>
                      <a:noFill/>
                    </a:lnR>
                    <a:lnT w="190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100" b="1" dirty="0">
                        <a:solidFill>
                          <a:schemeClr val="tx1"/>
                        </a:solidFill>
                        <a:latin typeface="Arial" panose="020B0604020202020204" pitchFamily="34" charset="0"/>
                        <a:cs typeface="Arial" panose="020B0604020202020204" pitchFamily="34" charset="0"/>
                      </a:endParaRPr>
                    </a:p>
                  </a:txBody>
                  <a:tcPr marL="48014" marR="48014" anchor="b">
                    <a:lnL>
                      <a:noFill/>
                    </a:lnL>
                    <a:lnR>
                      <a:noFill/>
                    </a:lnR>
                    <a:lnT w="190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100" b="1" dirty="0">
                        <a:solidFill>
                          <a:schemeClr val="tx1"/>
                        </a:solidFill>
                        <a:latin typeface="Arial" panose="020B0604020202020204" pitchFamily="34" charset="0"/>
                        <a:cs typeface="Arial" panose="020B0604020202020204" pitchFamily="34" charset="0"/>
                      </a:endParaRPr>
                    </a:p>
                  </a:txBody>
                  <a:tcPr marL="48014" marR="48014" anchor="b">
                    <a:lnL>
                      <a:noFill/>
                    </a:lnL>
                    <a:lnR>
                      <a:noFill/>
                    </a:lnR>
                    <a:lnT w="190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4">
                  <a:txBody>
                    <a:bodyPr/>
                    <a:lstStyle/>
                    <a:p>
                      <a:pPr marL="0" algn="ctr" defTabSz="457200" rtl="0" eaLnBrk="1" latinLnBrk="0" hangingPunct="1"/>
                      <a:r>
                        <a:rPr lang="en-US" sz="1100" b="1" kern="1200" dirty="0" smtClean="0">
                          <a:solidFill>
                            <a:srgbClr val="FF0000"/>
                          </a:solidFill>
                          <a:latin typeface="Arial" panose="020B0604020202020204" pitchFamily="34" charset="0"/>
                          <a:ea typeface="+mn-ea"/>
                          <a:cs typeface="Arial" panose="020B0604020202020204" pitchFamily="34" charset="0"/>
                        </a:rPr>
                        <a:t>Baseline scenario</a:t>
                      </a:r>
                      <a:endParaRPr lang="en-US" sz="1100" b="1" kern="1200" dirty="0">
                        <a:solidFill>
                          <a:srgbClr val="FF0000"/>
                        </a:solidFill>
                        <a:latin typeface="Arial" panose="020B0604020202020204" pitchFamily="34" charset="0"/>
                        <a:ea typeface="+mn-ea"/>
                        <a:cs typeface="Arial" panose="020B0604020202020204" pitchFamily="34" charset="0"/>
                      </a:endParaRPr>
                    </a:p>
                  </a:txBody>
                  <a:tcPr marL="48014" marR="48014">
                    <a:lnL w="19050" cap="flat" cmpd="sng" algn="ctr">
                      <a:noFill/>
                      <a:prstDash val="solid"/>
                      <a:round/>
                      <a:headEnd type="none" w="med" len="med"/>
                      <a:tailEnd type="none" w="med" len="med"/>
                    </a:lnL>
                    <a:lnR w="12700" cmpd="sng">
                      <a:noFill/>
                      <a:prstDash val="solid"/>
                    </a:lnR>
                    <a:lnT w="190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GB"/>
                    </a:p>
                  </a:txBody>
                  <a:tcPr/>
                </a:tc>
                <a:tc hMerge="1">
                  <a:txBody>
                    <a:bodyPr/>
                    <a:lstStyle/>
                    <a:p>
                      <a:pPr marL="0" algn="ctr" defTabSz="457200" rtl="0" eaLnBrk="1" latinLnBrk="0" hangingPunct="1"/>
                      <a:endParaRPr lang="en-US" sz="1100" b="1" kern="1200" dirty="0">
                        <a:solidFill>
                          <a:schemeClr val="tx1"/>
                        </a:solidFill>
                        <a:latin typeface="Arial" panose="020B0604020202020204" pitchFamily="34" charset="0"/>
                        <a:ea typeface="+mn-ea"/>
                        <a:cs typeface="Arial" panose="020B0604020202020204" pitchFamily="34" charset="0"/>
                      </a:endParaRPr>
                    </a:p>
                  </a:txBody>
                  <a:tcPr marL="45720" marR="45720">
                    <a:lnL w="12700" cmpd="sng">
                      <a:noFill/>
                      <a:prstDash val="solid"/>
                    </a:lnL>
                    <a:lnR w="12700" cmpd="sng">
                      <a:noFill/>
                      <a:prstDash val="solid"/>
                    </a:lnR>
                    <a:lnT w="19050" cap="flat" cmpd="sng" algn="ctr">
                      <a:noFill/>
                      <a:prstDash val="solid"/>
                      <a:round/>
                      <a:headEnd type="none" w="med" len="med"/>
                      <a:tailEnd type="none" w="med" len="med"/>
                    </a:lnT>
                    <a:lnB w="1905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hMerge="1">
                  <a:txBody>
                    <a:bodyPr/>
                    <a:lstStyle/>
                    <a:p>
                      <a:pPr marL="0" indent="0" algn="ctr" defTabSz="457200" rtl="0" eaLnBrk="1" latinLnBrk="0" hangingPunct="1">
                        <a:buFont typeface="Arial" panose="020B0604020202020204" pitchFamily="34" charset="0"/>
                        <a:buNone/>
                      </a:pPr>
                      <a:endParaRPr lang="en-US" sz="1100" b="1" kern="1200" dirty="0">
                        <a:solidFill>
                          <a:schemeClr val="bg1"/>
                        </a:solidFill>
                        <a:latin typeface="Arial" panose="020B0604020202020204" pitchFamily="34" charset="0"/>
                        <a:ea typeface="+mn-ea"/>
                        <a:cs typeface="Arial" panose="020B0604020202020204" pitchFamily="34" charset="0"/>
                      </a:endParaRPr>
                    </a:p>
                  </a:txBody>
                  <a:tcPr marL="45720" marR="45720">
                    <a:lnL w="12700" cmpd="sng">
                      <a:noFill/>
                      <a:prstDash val="solid"/>
                    </a:lnL>
                    <a:lnR w="12700" cmpd="sng">
                      <a:noFill/>
                      <a:prstDash val="solid"/>
                    </a:lnR>
                    <a:lnT w="19050" cap="flat" cmpd="sng" algn="ctr">
                      <a:noFill/>
                      <a:prstDash val="solid"/>
                      <a:round/>
                      <a:headEnd type="none" w="med" len="med"/>
                      <a:tailEnd type="none" w="med" len="med"/>
                    </a:lnT>
                    <a:lnB w="1905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gridSpan="3">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100" b="1" kern="1200" dirty="0" smtClean="0">
                          <a:solidFill>
                            <a:srgbClr val="FF0000"/>
                          </a:solidFill>
                          <a:latin typeface="Arial" panose="020B0604020202020204" pitchFamily="34" charset="0"/>
                          <a:ea typeface="+mn-ea"/>
                          <a:cs typeface="Arial" panose="020B0604020202020204" pitchFamily="34" charset="0"/>
                        </a:rPr>
                        <a:t>BHC Stress scenario</a:t>
                      </a:r>
                    </a:p>
                  </a:txBody>
                  <a:tcPr marL="48014" marR="48014">
                    <a:lnL w="12700" cmpd="sng">
                      <a:noFill/>
                      <a:prstDash val="solid"/>
                    </a:lnL>
                    <a:lnR w="12700" cmpd="sng">
                      <a:noFill/>
                      <a:prstDash val="solid"/>
                    </a:lnR>
                    <a:lnT w="190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algn="ctr" defTabSz="457200" rtl="0" eaLnBrk="1" latinLnBrk="0" hangingPunct="1"/>
                      <a:endParaRPr lang="en-US" sz="1100" b="1" kern="1200" dirty="0">
                        <a:solidFill>
                          <a:schemeClr val="tx1"/>
                        </a:solidFill>
                        <a:latin typeface="Arial" panose="020B0604020202020204" pitchFamily="34" charset="0"/>
                        <a:ea typeface="+mn-ea"/>
                        <a:cs typeface="Arial" panose="020B0604020202020204" pitchFamily="34" charset="0"/>
                      </a:endParaRPr>
                    </a:p>
                  </a:txBody>
                  <a:tcPr marL="45720" marR="45720">
                    <a:lnL w="12700" cmpd="sng">
                      <a:noFill/>
                      <a:prstDash val="solid"/>
                    </a:lnL>
                    <a:lnR w="12700" cmpd="sng">
                      <a:noFill/>
                      <a:prstDash val="solid"/>
                    </a:lnR>
                    <a:lnT w="19050" cap="flat" cmpd="sng" algn="ctr">
                      <a:noFill/>
                      <a:prstDash val="solid"/>
                      <a:round/>
                      <a:headEnd type="none" w="med" len="med"/>
                      <a:tailEnd type="none" w="med" len="med"/>
                    </a:lnT>
                    <a:lnB w="1905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hMerge="1">
                  <a:txBody>
                    <a:bodyPr/>
                    <a:lstStyle/>
                    <a:p>
                      <a:pPr marL="0" indent="0" algn="ctr" defTabSz="457200" rtl="0" eaLnBrk="1" latinLnBrk="0" hangingPunct="1">
                        <a:buFont typeface="Arial" panose="020B0604020202020204" pitchFamily="34" charset="0"/>
                        <a:buNone/>
                      </a:pPr>
                      <a:endParaRPr lang="en-US" sz="1100" b="1" kern="1200" dirty="0">
                        <a:solidFill>
                          <a:schemeClr val="bg1"/>
                        </a:solidFill>
                        <a:latin typeface="Arial" panose="020B0604020202020204" pitchFamily="34" charset="0"/>
                        <a:ea typeface="+mn-ea"/>
                        <a:cs typeface="Arial" panose="020B0604020202020204" pitchFamily="34" charset="0"/>
                      </a:endParaRPr>
                    </a:p>
                  </a:txBody>
                  <a:tcPr marL="45720" marR="45720">
                    <a:lnL w="12700" cmpd="sng">
                      <a:noFill/>
                      <a:prstDash val="soli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r>
              <a:tr h="0">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r>
                        <a:rPr lang="en-US" sz="1100" b="1" dirty="0" smtClean="0">
                          <a:solidFill>
                            <a:srgbClr val="FF0000"/>
                          </a:solidFill>
                          <a:latin typeface="Arial" panose="020B0604020202020204" pitchFamily="34" charset="0"/>
                          <a:cs typeface="Arial" panose="020B0604020202020204" pitchFamily="34" charset="0"/>
                        </a:rPr>
                        <a:t>Risk type</a:t>
                      </a:r>
                      <a:endParaRPr lang="en-US" sz="1100" b="1" dirty="0">
                        <a:solidFill>
                          <a:srgbClr val="FF0000"/>
                        </a:solidFill>
                        <a:latin typeface="Arial" panose="020B0604020202020204" pitchFamily="34" charset="0"/>
                        <a:cs typeface="Arial" panose="020B0604020202020204" pitchFamily="34" charset="0"/>
                      </a:endParaRPr>
                    </a:p>
                  </a:txBody>
                  <a:tcPr marL="0" marR="48014" anchor="b">
                    <a:lnL w="1905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100" b="1" dirty="0" smtClean="0">
                          <a:solidFill>
                            <a:srgbClr val="FF0000"/>
                          </a:solidFill>
                          <a:latin typeface="Arial" panose="020B0604020202020204" pitchFamily="34" charset="0"/>
                          <a:cs typeface="Arial" panose="020B0604020202020204" pitchFamily="34" charset="0"/>
                        </a:rPr>
                        <a:t>Ratio</a:t>
                      </a:r>
                      <a:endParaRPr lang="en-US" sz="1100" b="1" dirty="0">
                        <a:solidFill>
                          <a:srgbClr val="FF0000"/>
                        </a:solidFill>
                        <a:latin typeface="Arial" panose="020B0604020202020204" pitchFamily="34" charset="0"/>
                        <a:cs typeface="Arial" panose="020B0604020202020204" pitchFamily="34" charset="0"/>
                      </a:endParaRPr>
                    </a:p>
                  </a:txBody>
                  <a:tcPr marL="48014" marR="48014" anchor="b">
                    <a:lnL>
                      <a:noFill/>
                    </a:lnL>
                    <a:lnR>
                      <a:noFill/>
                    </a:lnR>
                    <a:lnT w="1270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b="1" dirty="0" smtClean="0">
                          <a:solidFill>
                            <a:srgbClr val="FF0000"/>
                          </a:solidFill>
                          <a:latin typeface="Arial" panose="020B0604020202020204" pitchFamily="34" charset="0"/>
                          <a:cs typeface="Arial" panose="020B0604020202020204" pitchFamily="34" charset="0"/>
                        </a:rPr>
                        <a:t>Frequency</a:t>
                      </a:r>
                      <a:endParaRPr lang="en-US" sz="1100" b="1" dirty="0">
                        <a:solidFill>
                          <a:srgbClr val="FF0000"/>
                        </a:solidFill>
                        <a:latin typeface="Arial" panose="020B0604020202020204" pitchFamily="34" charset="0"/>
                        <a:cs typeface="Arial" panose="020B0604020202020204" pitchFamily="34" charset="0"/>
                      </a:endParaRPr>
                    </a:p>
                  </a:txBody>
                  <a:tcPr marL="48014" marR="48014" anchor="b">
                    <a:lnL>
                      <a:noFill/>
                    </a:lnL>
                    <a:lnR>
                      <a:noFill/>
                    </a:lnR>
                    <a:lnT w="1270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algn="ctr" defTabSz="457200" rtl="0" eaLnBrk="1" latinLnBrk="0" hangingPunct="1"/>
                      <a:r>
                        <a:rPr lang="en-US" sz="1100" b="1" kern="1200" dirty="0" smtClean="0">
                          <a:solidFill>
                            <a:schemeClr val="tx1"/>
                          </a:solidFill>
                          <a:latin typeface="Arial" panose="020B0604020202020204" pitchFamily="34" charset="0"/>
                          <a:ea typeface="+mn-ea"/>
                          <a:cs typeface="Arial" panose="020B0604020202020204" pitchFamily="34" charset="0"/>
                        </a:rPr>
                        <a:t>Mar 16</a:t>
                      </a:r>
                      <a:endParaRPr lang="en-US" sz="1100" b="1" kern="1200" dirty="0">
                        <a:solidFill>
                          <a:schemeClr val="tx1"/>
                        </a:solidFill>
                        <a:latin typeface="Arial" panose="020B0604020202020204" pitchFamily="34" charset="0"/>
                        <a:ea typeface="+mn-ea"/>
                        <a:cs typeface="Arial" panose="020B0604020202020204" pitchFamily="34" charset="0"/>
                      </a:endParaRPr>
                    </a:p>
                  </a:txBody>
                  <a:tcPr marL="48014" marR="48014" anchor="b">
                    <a:lnL w="19050" cap="flat" cmpd="sng" algn="ctr">
                      <a:noFill/>
                      <a:prstDash val="solid"/>
                      <a:round/>
                      <a:headEnd type="none" w="med" len="med"/>
                      <a:tailEnd type="none" w="med" len="med"/>
                    </a:lnL>
                    <a:lnR w="12700" cmpd="sng">
                      <a:noFill/>
                      <a:prstDash val="solid"/>
                    </a:lnR>
                    <a:lnT w="1270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algn="ctr" defTabSz="457200" rtl="0" eaLnBrk="1" latinLnBrk="0" hangingPunct="1"/>
                      <a:r>
                        <a:rPr lang="en-US" sz="1100" b="1" kern="1200" dirty="0" smtClean="0">
                          <a:solidFill>
                            <a:schemeClr val="tx1"/>
                          </a:solidFill>
                          <a:latin typeface="Arial" panose="020B0604020202020204" pitchFamily="34" charset="0"/>
                          <a:ea typeface="+mn-ea"/>
                          <a:cs typeface="Arial" panose="020B0604020202020204" pitchFamily="34" charset="0"/>
                        </a:rPr>
                        <a:t>Base</a:t>
                      </a:r>
                    </a:p>
                  </a:txBody>
                  <a:tcPr marL="48014" marR="48014" anchor="b">
                    <a:lnL w="19050" cap="flat" cmpd="sng" algn="ctr">
                      <a:noFill/>
                      <a:prstDash val="solid"/>
                      <a:round/>
                      <a:headEnd type="none" w="med" len="med"/>
                      <a:tailEnd type="none" w="med" len="med"/>
                    </a:lnL>
                    <a:lnR w="12700" cmpd="sng">
                      <a:noFill/>
                      <a:prstDash val="solid"/>
                    </a:lnR>
                    <a:lnT w="1270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algn="ctr" defTabSz="457200" rtl="0" eaLnBrk="1" latinLnBrk="0" hangingPunct="1"/>
                      <a:r>
                        <a:rPr lang="en-US" sz="1100" b="1" kern="1200" dirty="0" smtClean="0">
                          <a:solidFill>
                            <a:schemeClr val="tx1"/>
                          </a:solidFill>
                          <a:latin typeface="Arial" panose="020B0604020202020204" pitchFamily="34" charset="0"/>
                          <a:ea typeface="+mn-ea"/>
                          <a:cs typeface="Arial" panose="020B0604020202020204" pitchFamily="34" charset="0"/>
                        </a:rPr>
                        <a:t>Amber trigger</a:t>
                      </a:r>
                      <a:endParaRPr lang="en-US" sz="1100" b="1" kern="1200" dirty="0">
                        <a:solidFill>
                          <a:schemeClr val="tx1"/>
                        </a:solidFill>
                        <a:latin typeface="Arial" panose="020B0604020202020204" pitchFamily="34" charset="0"/>
                        <a:ea typeface="+mn-ea"/>
                        <a:cs typeface="Arial" panose="020B0604020202020204" pitchFamily="34" charset="0"/>
                      </a:endParaRPr>
                    </a:p>
                  </a:txBody>
                  <a:tcPr marL="48014" marR="48014" anchor="b">
                    <a:lnL w="12700" cmpd="sng">
                      <a:noFill/>
                      <a:prstDash val="solid"/>
                    </a:lnL>
                    <a:lnR w="12700" cmpd="sng">
                      <a:noFill/>
                      <a:prstDash val="solid"/>
                    </a:lnR>
                    <a:lnT w="1270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indent="0" algn="ctr" defTabSz="457200" rtl="0" eaLnBrk="1" latinLnBrk="0" hangingPunct="1">
                        <a:buFont typeface="Arial" panose="020B0604020202020204" pitchFamily="34" charset="0"/>
                        <a:buNone/>
                      </a:pPr>
                      <a:r>
                        <a:rPr lang="en-US" sz="1100" b="1" kern="1200" dirty="0" smtClean="0">
                          <a:solidFill>
                            <a:schemeClr val="bg1"/>
                          </a:solidFill>
                          <a:latin typeface="Arial" panose="020B0604020202020204" pitchFamily="34" charset="0"/>
                          <a:ea typeface="+mn-ea"/>
                          <a:cs typeface="Arial" panose="020B0604020202020204" pitchFamily="34" charset="0"/>
                        </a:rPr>
                        <a:t>Red limit</a:t>
                      </a:r>
                      <a:endParaRPr lang="en-US" sz="1100" b="1" kern="1200" dirty="0">
                        <a:solidFill>
                          <a:schemeClr val="bg1"/>
                        </a:solidFill>
                        <a:latin typeface="Arial" panose="020B0604020202020204" pitchFamily="34" charset="0"/>
                        <a:ea typeface="+mn-ea"/>
                        <a:cs typeface="Arial" panose="020B0604020202020204" pitchFamily="34" charset="0"/>
                      </a:endParaRPr>
                    </a:p>
                  </a:txBody>
                  <a:tcPr marL="48014" marR="48014" anchor="b">
                    <a:lnL w="12700" cmpd="sng">
                      <a:noFill/>
                      <a:prstDash val="solid"/>
                    </a:lnL>
                    <a:lnR w="12700" cmpd="sng">
                      <a:noFill/>
                      <a:prstDash val="solid"/>
                    </a:lnR>
                    <a:lnT w="1270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100" b="1" kern="1200" dirty="0" smtClean="0">
                          <a:solidFill>
                            <a:schemeClr val="tx1"/>
                          </a:solidFill>
                          <a:latin typeface="Arial" panose="020B0604020202020204" pitchFamily="34" charset="0"/>
                          <a:ea typeface="+mn-ea"/>
                          <a:cs typeface="Arial" panose="020B0604020202020204" pitchFamily="34" charset="0"/>
                        </a:rPr>
                        <a:t>BHC Stress</a:t>
                      </a:r>
                    </a:p>
                  </a:txBody>
                  <a:tcPr marL="48014" marR="48014" anchor="b">
                    <a:lnL w="12700" cmpd="sng">
                      <a:noFill/>
                      <a:prstDash val="solid"/>
                    </a:lnL>
                    <a:lnR w="12700" cmpd="sng">
                      <a:noFill/>
                      <a:prstDash val="solid"/>
                    </a:lnR>
                    <a:lnT w="1270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algn="ctr" defTabSz="457200" rtl="0" eaLnBrk="1" latinLnBrk="0" hangingPunct="1"/>
                      <a:r>
                        <a:rPr lang="en-US" sz="1100" b="1" kern="1200" dirty="0" smtClean="0">
                          <a:solidFill>
                            <a:schemeClr val="tx1"/>
                          </a:solidFill>
                          <a:latin typeface="Arial" panose="020B0604020202020204" pitchFamily="34" charset="0"/>
                          <a:ea typeface="+mn-ea"/>
                          <a:cs typeface="Arial" panose="020B0604020202020204" pitchFamily="34" charset="0"/>
                        </a:rPr>
                        <a:t>Amber trigger</a:t>
                      </a:r>
                      <a:endParaRPr lang="en-US" sz="1100" b="1" kern="1200" dirty="0">
                        <a:solidFill>
                          <a:schemeClr val="tx1"/>
                        </a:solidFill>
                        <a:latin typeface="Arial" panose="020B0604020202020204" pitchFamily="34" charset="0"/>
                        <a:ea typeface="+mn-ea"/>
                        <a:cs typeface="Arial" panose="020B0604020202020204" pitchFamily="34" charset="0"/>
                      </a:endParaRPr>
                    </a:p>
                  </a:txBody>
                  <a:tcPr marL="48014" marR="48014" anchor="b">
                    <a:lnL w="12700" cmpd="sng">
                      <a:noFill/>
                      <a:prstDash val="solid"/>
                    </a:lnL>
                    <a:lnR w="12700" cmpd="sng">
                      <a:noFill/>
                      <a:prstDash val="solid"/>
                    </a:lnR>
                    <a:lnT w="1270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indent="0" algn="ctr" defTabSz="457200" rtl="0" eaLnBrk="1" latinLnBrk="0" hangingPunct="1">
                        <a:buFont typeface="Arial" panose="020B0604020202020204" pitchFamily="34" charset="0"/>
                        <a:buNone/>
                      </a:pPr>
                      <a:r>
                        <a:rPr lang="en-US" sz="1100" b="1" kern="1200" dirty="0" smtClean="0">
                          <a:solidFill>
                            <a:schemeClr val="bg1"/>
                          </a:solidFill>
                          <a:latin typeface="Arial" panose="020B0604020202020204" pitchFamily="34" charset="0"/>
                          <a:ea typeface="+mn-ea"/>
                          <a:cs typeface="Arial" panose="020B0604020202020204" pitchFamily="34" charset="0"/>
                        </a:rPr>
                        <a:t>Red limit</a:t>
                      </a:r>
                      <a:endParaRPr lang="en-US" sz="1100" b="1" kern="1200" dirty="0">
                        <a:solidFill>
                          <a:schemeClr val="bg1"/>
                        </a:solidFill>
                        <a:latin typeface="Arial" panose="020B0604020202020204" pitchFamily="34" charset="0"/>
                        <a:ea typeface="+mn-ea"/>
                        <a:cs typeface="Arial" panose="020B0604020202020204" pitchFamily="34" charset="0"/>
                      </a:endParaRPr>
                    </a:p>
                  </a:txBody>
                  <a:tcPr marL="48014" marR="48014" anchor="b">
                    <a:lnL w="12700" cmpd="sng">
                      <a:noFill/>
                      <a:prstDash val="soli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r>
              <a:tr h="0">
                <a:tc rowSpan="4">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100" b="1" dirty="0" smtClean="0">
                          <a:solidFill>
                            <a:schemeClr val="tx1"/>
                          </a:solidFill>
                          <a:latin typeface="Arial" panose="020B0604020202020204" pitchFamily="34" charset="0"/>
                          <a:cs typeface="Arial" panose="020B0604020202020204" pitchFamily="34" charset="0"/>
                        </a:rPr>
                        <a:t>Capital</a:t>
                      </a:r>
                      <a:r>
                        <a:rPr lang="en-US" sz="1100" b="1" baseline="0" dirty="0" smtClean="0">
                          <a:solidFill>
                            <a:schemeClr val="tx1"/>
                          </a:solidFill>
                          <a:latin typeface="Arial" panose="020B0604020202020204" pitchFamily="34" charset="0"/>
                          <a:cs typeface="Arial" panose="020B0604020202020204" pitchFamily="34" charset="0"/>
                        </a:rPr>
                        <a:t> adequacy (ratio)</a:t>
                      </a:r>
                      <a:endParaRPr lang="en-US" sz="1100" b="1" dirty="0" smtClean="0">
                        <a:solidFill>
                          <a:schemeClr val="tx1"/>
                        </a:solidFill>
                        <a:latin typeface="Arial" panose="020B0604020202020204" pitchFamily="34" charset="0"/>
                        <a:cs typeface="Arial" panose="020B0604020202020204" pitchFamily="34" charset="0"/>
                      </a:endParaRPr>
                    </a:p>
                  </a:txBody>
                  <a:tcPr marL="0" marR="48014">
                    <a:lnL w="1905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100" b="0" i="1" dirty="0" smtClean="0">
                          <a:solidFill>
                            <a:schemeClr val="tx1"/>
                          </a:solidFill>
                          <a:latin typeface="Arial" panose="020B0604020202020204" pitchFamily="34" charset="0"/>
                          <a:cs typeface="Arial" panose="020B0604020202020204" pitchFamily="34" charset="0"/>
                        </a:rPr>
                        <a:t>*Common Equity</a:t>
                      </a:r>
                      <a:r>
                        <a:rPr lang="en-US" sz="1100" b="0" i="1" baseline="0" dirty="0" smtClean="0">
                          <a:solidFill>
                            <a:schemeClr val="tx1"/>
                          </a:solidFill>
                          <a:latin typeface="Arial" panose="020B0604020202020204" pitchFamily="34" charset="0"/>
                          <a:cs typeface="Arial" panose="020B0604020202020204" pitchFamily="34" charset="0"/>
                        </a:rPr>
                        <a:t> Tier 1</a:t>
                      </a:r>
                      <a:endParaRPr lang="en-US" sz="1100" b="0" i="1" dirty="0" smtClean="0">
                        <a:solidFill>
                          <a:schemeClr val="tx1"/>
                        </a:solidFill>
                        <a:latin typeface="Arial" panose="020B0604020202020204" pitchFamily="34" charset="0"/>
                        <a:cs typeface="Arial" panose="020B0604020202020204" pitchFamily="34" charset="0"/>
                      </a:endParaRPr>
                    </a:p>
                  </a:txBody>
                  <a:tcPr marL="48014"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100" dirty="0" smtClean="0">
                          <a:latin typeface="Arial" panose="020B0604020202020204" pitchFamily="34" charset="0"/>
                          <a:cs typeface="Arial" panose="020B0604020202020204" pitchFamily="34" charset="0"/>
                        </a:rPr>
                        <a:t>Monthly</a:t>
                      </a:r>
                      <a:endParaRPr lang="en-US" sz="1100" b="0" dirty="0" smtClean="0">
                        <a:solidFill>
                          <a:schemeClr val="tx1"/>
                        </a:solidFill>
                        <a:latin typeface="Arial" panose="020B0604020202020204" pitchFamily="34" charset="0"/>
                        <a:cs typeface="Arial" panose="020B0604020202020204" pitchFamily="34" charset="0"/>
                      </a:endParaRPr>
                    </a:p>
                  </a:txBody>
                  <a:tcPr marL="48014"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ctr">
                        <a:lnSpc>
                          <a:spcPts val="1000"/>
                        </a:lnSpc>
                      </a:pPr>
                      <a:r>
                        <a:rPr lang="en-US" sz="1100" dirty="0" smtClean="0">
                          <a:latin typeface="Arial" panose="020B0604020202020204" pitchFamily="34" charset="0"/>
                          <a:cs typeface="Arial" panose="020B0604020202020204" pitchFamily="34" charset="0"/>
                        </a:rPr>
                        <a:t>13.87%</a:t>
                      </a:r>
                      <a:endParaRPr lang="en-US" sz="1100" dirty="0">
                        <a:latin typeface="Arial" panose="020B0604020202020204" pitchFamily="34" charset="0"/>
                        <a:cs typeface="Arial" panose="020B0604020202020204" pitchFamily="34" charset="0"/>
                      </a:endParaRPr>
                    </a:p>
                  </a:txBody>
                  <a:tcPr marL="48014" marR="48014">
                    <a:lnL w="1905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a:lnSpc>
                          <a:spcPct val="100000"/>
                        </a:lnSpc>
                      </a:pPr>
                      <a:r>
                        <a:rPr lang="en-US" sz="1100" b="0" dirty="0" smtClean="0">
                          <a:latin typeface="Arial" panose="020B0604020202020204" pitchFamily="34" charset="0"/>
                          <a:cs typeface="Arial" panose="020B0604020202020204" pitchFamily="34" charset="0"/>
                        </a:rPr>
                        <a:t>13.74%</a:t>
                      </a:r>
                      <a:endParaRPr lang="en-US" sz="1100" b="0" dirty="0">
                        <a:latin typeface="Arial" panose="020B0604020202020204" pitchFamily="34" charset="0"/>
                        <a:cs typeface="Arial" panose="020B0604020202020204" pitchFamily="34" charset="0"/>
                      </a:endParaRPr>
                    </a:p>
                  </a:txBody>
                  <a:tcPr marL="48014" marR="48014">
                    <a:lnL w="1905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marR="0" lvl="1" indent="0" algn="ctr" defTabSz="457200" rtl="0" eaLnBrk="1" fontAlgn="auto" latinLnBrk="0" hangingPunct="1">
                        <a:lnSpc>
                          <a:spcPts val="1000"/>
                        </a:lnSpc>
                        <a:spcBef>
                          <a:spcPts val="0"/>
                        </a:spcBef>
                        <a:spcAft>
                          <a:spcPts val="0"/>
                        </a:spcAft>
                        <a:buClr>
                          <a:schemeClr val="tx1"/>
                        </a:buClr>
                        <a:buSzTx/>
                        <a:buFont typeface="Arial" panose="020B0604020202020204" pitchFamily="34" charset="0"/>
                        <a:buNone/>
                        <a:tabLst/>
                        <a:defRPr/>
                      </a:pPr>
                      <a:r>
                        <a:rPr lang="en-US" sz="1100" dirty="0" smtClean="0">
                          <a:latin typeface="Arial" panose="020B0604020202020204" pitchFamily="34" charset="0"/>
                          <a:cs typeface="Arial" panose="020B0604020202020204" pitchFamily="34" charset="0"/>
                        </a:rPr>
                        <a:t>&lt;=</a:t>
                      </a:r>
                      <a:r>
                        <a:rPr lang="en-US" sz="1100" b="0" i="0" kern="1200" dirty="0" smtClean="0">
                          <a:solidFill>
                            <a:schemeClr val="tx1"/>
                          </a:solidFill>
                          <a:latin typeface="Arial" panose="020B0604020202020204" pitchFamily="34" charset="0"/>
                          <a:ea typeface="+mn-ea"/>
                          <a:cs typeface="Arial" panose="020B0604020202020204" pitchFamily="34" charset="0"/>
                        </a:rPr>
                        <a:t>11.00%</a:t>
                      </a:r>
                    </a:p>
                  </a:txBody>
                  <a:tcPr marL="48014"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marR="0" lvl="1" indent="0" algn="ctr" defTabSz="457200" rtl="0" eaLnBrk="1" fontAlgn="auto" latinLnBrk="0" hangingPunct="1">
                        <a:lnSpc>
                          <a:spcPts val="1000"/>
                        </a:lnSpc>
                        <a:spcBef>
                          <a:spcPts val="0"/>
                        </a:spcBef>
                        <a:spcAft>
                          <a:spcPts val="0"/>
                        </a:spcAft>
                        <a:buClr>
                          <a:schemeClr val="tx1"/>
                        </a:buClr>
                        <a:buSzTx/>
                        <a:buFont typeface="Arial" panose="020B0604020202020204" pitchFamily="34" charset="0"/>
                        <a:buNone/>
                        <a:tabLst/>
                        <a:defRPr/>
                      </a:pPr>
                      <a:r>
                        <a:rPr lang="en-US" sz="1100" dirty="0" smtClean="0">
                          <a:latin typeface="Arial" panose="020B0604020202020204" pitchFamily="34" charset="0"/>
                          <a:cs typeface="Arial" panose="020B0604020202020204" pitchFamily="34" charset="0"/>
                        </a:rPr>
                        <a:t>&lt;=</a:t>
                      </a:r>
                      <a:r>
                        <a:rPr lang="en-US" sz="1100" b="0" i="0" kern="1200" dirty="0" smtClean="0">
                          <a:solidFill>
                            <a:schemeClr val="tx1"/>
                          </a:solidFill>
                          <a:latin typeface="Arial" panose="020B0604020202020204" pitchFamily="34" charset="0"/>
                          <a:ea typeface="+mn-ea"/>
                          <a:cs typeface="Arial" panose="020B0604020202020204" pitchFamily="34" charset="0"/>
                        </a:rPr>
                        <a:t>10.50%</a:t>
                      </a:r>
                    </a:p>
                  </a:txBody>
                  <a:tcPr marL="48014"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c>
                  <a:txBody>
                    <a:bodyPr/>
                    <a:lstStyle/>
                    <a:p>
                      <a:pPr algn="ctr" rtl="0" fontAlgn="ctr"/>
                      <a:r>
                        <a:rPr lang="en-US" sz="1100" b="0" i="0" u="none" strike="noStrike" dirty="0" smtClean="0">
                          <a:solidFill>
                            <a:srgbClr val="000000"/>
                          </a:solidFill>
                          <a:effectLst/>
                          <a:latin typeface="Arial"/>
                        </a:rPr>
                        <a:t>11.61%</a:t>
                      </a:r>
                      <a:endParaRPr lang="en-US" sz="1100" b="0" i="0" u="none" strike="noStrike" dirty="0">
                        <a:solidFill>
                          <a:srgbClr val="000000"/>
                        </a:solidFill>
                        <a:effectLst/>
                        <a:latin typeface="Arial"/>
                      </a:endParaRPr>
                    </a:p>
                  </a:txBody>
                  <a:tcPr marL="48014"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sz="1100" dirty="0" smtClean="0">
                          <a:latin typeface="Arial" panose="020B0604020202020204" pitchFamily="34" charset="0"/>
                          <a:cs typeface="Arial" panose="020B0604020202020204" pitchFamily="34" charset="0"/>
                        </a:rPr>
                        <a:t>&lt;=</a:t>
                      </a:r>
                      <a:r>
                        <a:rPr lang="en-US" sz="1100" b="0" i="0" u="none" strike="noStrike" dirty="0" smtClean="0">
                          <a:solidFill>
                            <a:srgbClr val="000000"/>
                          </a:solidFill>
                          <a:effectLst/>
                          <a:latin typeface="Arial"/>
                        </a:rPr>
                        <a:t>7.15%</a:t>
                      </a:r>
                      <a:endParaRPr lang="en-US" sz="1100" b="0" i="0" u="none" strike="noStrike" dirty="0">
                        <a:solidFill>
                          <a:srgbClr val="000000"/>
                        </a:solidFill>
                        <a:effectLst/>
                        <a:latin typeface="Arial"/>
                      </a:endParaRPr>
                    </a:p>
                  </a:txBody>
                  <a:tcPr marL="48014"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rtl="0" fontAlgn="ctr"/>
                      <a:r>
                        <a:rPr lang="en-US" sz="1100" dirty="0" smtClean="0">
                          <a:latin typeface="Arial" panose="020B0604020202020204" pitchFamily="34" charset="0"/>
                          <a:cs typeface="Arial" panose="020B0604020202020204" pitchFamily="34" charset="0"/>
                        </a:rPr>
                        <a:t>&lt;=</a:t>
                      </a:r>
                      <a:r>
                        <a:rPr lang="en-US" sz="1100" b="0" i="0" u="none" strike="noStrike" dirty="0" smtClean="0">
                          <a:solidFill>
                            <a:srgbClr val="000000"/>
                          </a:solidFill>
                          <a:effectLst/>
                          <a:latin typeface="Arial"/>
                        </a:rPr>
                        <a:t>6.65%</a:t>
                      </a:r>
                      <a:endParaRPr lang="en-US" sz="1100" b="0" i="0" u="none" strike="noStrike" dirty="0">
                        <a:solidFill>
                          <a:srgbClr val="000000"/>
                        </a:solidFill>
                        <a:effectLst/>
                        <a:latin typeface="Arial"/>
                      </a:endParaRPr>
                    </a:p>
                  </a:txBody>
                  <a:tcPr marL="48014" marR="48014">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0000">
                        <a:lumMod val="20000"/>
                        <a:lumOff val="80000"/>
                      </a:srgbClr>
                    </a:solidFill>
                  </a:tcPr>
                </a:tc>
              </a:tr>
              <a:tr h="0">
                <a:tc vMerge="1">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100" b="1" dirty="0" smtClean="0">
                        <a:solidFill>
                          <a:schemeClr val="tx1"/>
                        </a:solidFill>
                        <a:latin typeface="+mn-lt"/>
                      </a:endParaRPr>
                    </a:p>
                  </a:txBody>
                  <a:tcPr marL="45720" marR="45720">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100" b="0" i="1" dirty="0" smtClean="0">
                          <a:latin typeface="Arial" panose="020B0604020202020204" pitchFamily="34" charset="0"/>
                          <a:cs typeface="Arial" panose="020B0604020202020204" pitchFamily="34" charset="0"/>
                        </a:rPr>
                        <a:t>*Total Risk-based Capital</a:t>
                      </a:r>
                    </a:p>
                  </a:txBody>
                  <a:tcPr marL="48014"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100" dirty="0" smtClean="0">
                          <a:latin typeface="Arial" panose="020B0604020202020204" pitchFamily="34" charset="0"/>
                          <a:cs typeface="Arial" panose="020B0604020202020204" pitchFamily="34" charset="0"/>
                        </a:rPr>
                        <a:t>Monthly</a:t>
                      </a:r>
                      <a:endParaRPr lang="en-US" sz="1100" b="0" dirty="0" smtClean="0">
                        <a:solidFill>
                          <a:schemeClr val="tx1"/>
                        </a:solidFill>
                        <a:latin typeface="Arial" panose="020B0604020202020204" pitchFamily="34" charset="0"/>
                        <a:cs typeface="Arial" panose="020B0604020202020204" pitchFamily="34" charset="0"/>
                      </a:endParaRPr>
                    </a:p>
                  </a:txBody>
                  <a:tcPr marL="48014"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ctr">
                        <a:lnSpc>
                          <a:spcPts val="1000"/>
                        </a:lnSpc>
                      </a:pPr>
                      <a:r>
                        <a:rPr lang="en-US" sz="1100" dirty="0" smtClean="0">
                          <a:latin typeface="Arial" panose="020B0604020202020204" pitchFamily="34" charset="0"/>
                          <a:cs typeface="Arial" panose="020B0604020202020204" pitchFamily="34" charset="0"/>
                        </a:rPr>
                        <a:t>15.31%</a:t>
                      </a:r>
                      <a:endParaRPr lang="en-US" sz="1100" dirty="0">
                        <a:latin typeface="Arial" panose="020B0604020202020204" pitchFamily="34" charset="0"/>
                        <a:cs typeface="Arial" panose="020B0604020202020204" pitchFamily="34" charset="0"/>
                      </a:endParaRPr>
                    </a:p>
                  </a:txBody>
                  <a:tcPr marL="48014" marR="48014">
                    <a:lnL w="1905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a:lnSpc>
                          <a:spcPct val="100000"/>
                        </a:lnSpc>
                      </a:pPr>
                      <a:r>
                        <a:rPr lang="en-US" sz="1100" b="0" dirty="0" smtClean="0">
                          <a:latin typeface="Arial" panose="020B0604020202020204" pitchFamily="34" charset="0"/>
                          <a:cs typeface="Arial" panose="020B0604020202020204" pitchFamily="34" charset="0"/>
                        </a:rPr>
                        <a:t>14.69%</a:t>
                      </a:r>
                      <a:endParaRPr lang="en-US" sz="1100" b="0" dirty="0">
                        <a:latin typeface="Arial" panose="020B0604020202020204" pitchFamily="34" charset="0"/>
                        <a:cs typeface="Arial" panose="020B0604020202020204" pitchFamily="34" charset="0"/>
                      </a:endParaRPr>
                    </a:p>
                  </a:txBody>
                  <a:tcPr marL="48014" marR="48014">
                    <a:lnL w="1905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ctr">
                        <a:lnSpc>
                          <a:spcPts val="1000"/>
                        </a:lnSpc>
                      </a:pPr>
                      <a:r>
                        <a:rPr lang="en-US" sz="1100" dirty="0" smtClean="0">
                          <a:latin typeface="Arial" panose="020B0604020202020204" pitchFamily="34" charset="0"/>
                          <a:cs typeface="Arial" panose="020B0604020202020204" pitchFamily="34" charset="0"/>
                        </a:rPr>
                        <a:t>&lt;=14.25%</a:t>
                      </a:r>
                    </a:p>
                  </a:txBody>
                  <a:tcPr marL="48014"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ctr">
                        <a:lnSpc>
                          <a:spcPts val="1000"/>
                        </a:lnSpc>
                      </a:pPr>
                      <a:r>
                        <a:rPr lang="en-US" sz="1100" dirty="0" smtClean="0">
                          <a:latin typeface="Arial" panose="020B0604020202020204" pitchFamily="34" charset="0"/>
                          <a:cs typeface="Arial" panose="020B0604020202020204" pitchFamily="34" charset="0"/>
                        </a:rPr>
                        <a:t>&lt;=14.00%</a:t>
                      </a:r>
                    </a:p>
                  </a:txBody>
                  <a:tcPr marL="48014"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c>
                  <a:txBody>
                    <a:bodyPr/>
                    <a:lstStyle/>
                    <a:p>
                      <a:pPr algn="ctr" rtl="0" fontAlgn="ctr"/>
                      <a:r>
                        <a:rPr lang="en-US" sz="1100" b="0" i="0" u="none" strike="noStrike" dirty="0" smtClean="0">
                          <a:solidFill>
                            <a:srgbClr val="000000"/>
                          </a:solidFill>
                          <a:effectLst/>
                          <a:latin typeface="Arial"/>
                        </a:rPr>
                        <a:t>12.87%</a:t>
                      </a:r>
                    </a:p>
                  </a:txBody>
                  <a:tcPr marL="48014"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sz="1100" dirty="0" smtClean="0">
                          <a:latin typeface="Arial" panose="020B0604020202020204" pitchFamily="34" charset="0"/>
                          <a:cs typeface="Arial" panose="020B0604020202020204" pitchFamily="34" charset="0"/>
                        </a:rPr>
                        <a:t>&lt;=</a:t>
                      </a:r>
                      <a:r>
                        <a:rPr lang="en-US" sz="1100" b="0" i="0" u="none" strike="noStrike" dirty="0" smtClean="0">
                          <a:solidFill>
                            <a:srgbClr val="000000"/>
                          </a:solidFill>
                          <a:effectLst/>
                          <a:latin typeface="Arial"/>
                        </a:rPr>
                        <a:t>10.65%</a:t>
                      </a:r>
                      <a:endParaRPr lang="en-US" sz="1100" b="0" i="0" u="none" strike="noStrike" dirty="0">
                        <a:solidFill>
                          <a:srgbClr val="000000"/>
                        </a:solidFill>
                        <a:effectLst/>
                        <a:latin typeface="Arial"/>
                      </a:endParaRPr>
                    </a:p>
                  </a:txBody>
                  <a:tcPr marL="48014"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rtl="0" fontAlgn="ctr"/>
                      <a:r>
                        <a:rPr lang="en-US" sz="1100" dirty="0" smtClean="0">
                          <a:latin typeface="Arial" panose="020B0604020202020204" pitchFamily="34" charset="0"/>
                          <a:cs typeface="Arial" panose="020B0604020202020204" pitchFamily="34" charset="0"/>
                        </a:rPr>
                        <a:t>&lt;=</a:t>
                      </a:r>
                      <a:r>
                        <a:rPr lang="en-US" sz="1100" b="0" i="0" u="none" strike="noStrike" dirty="0" smtClean="0">
                          <a:solidFill>
                            <a:srgbClr val="000000"/>
                          </a:solidFill>
                          <a:effectLst/>
                          <a:latin typeface="Arial"/>
                        </a:rPr>
                        <a:t>10.40%</a:t>
                      </a:r>
                      <a:endParaRPr lang="en-US" sz="1100" b="0" i="0" u="none" strike="noStrike" dirty="0">
                        <a:solidFill>
                          <a:srgbClr val="000000"/>
                        </a:solidFill>
                        <a:effectLst/>
                        <a:latin typeface="Arial"/>
                      </a:endParaRPr>
                    </a:p>
                  </a:txBody>
                  <a:tcPr marL="48014" marR="48014">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0000">
                        <a:lumMod val="20000"/>
                        <a:lumOff val="80000"/>
                      </a:srgbClr>
                    </a:solidFill>
                  </a:tcPr>
                </a:tc>
              </a:tr>
              <a:tr h="0">
                <a:tc vMerge="1">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100" b="1" dirty="0" smtClean="0">
                        <a:solidFill>
                          <a:schemeClr val="tx1"/>
                        </a:solidFill>
                        <a:latin typeface="+mn-lt"/>
                      </a:endParaRPr>
                    </a:p>
                  </a:txBody>
                  <a:tcPr marL="45720" marR="45720">
                    <a:lnR>
                      <a:noFill/>
                    </a:lnR>
                    <a:lnT w="12700" cap="flat" cmpd="sng" algn="ctr">
                      <a:solidFill>
                        <a:schemeClr val="bg2"/>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100" b="0" i="1" dirty="0" smtClean="0">
                          <a:latin typeface="Arial" panose="020B0604020202020204" pitchFamily="34" charset="0"/>
                          <a:cs typeface="Arial" panose="020B0604020202020204" pitchFamily="34" charset="0"/>
                        </a:rPr>
                        <a:t>*Tier</a:t>
                      </a:r>
                      <a:r>
                        <a:rPr lang="en-US" sz="1100" b="0" i="1" baseline="0" dirty="0" smtClean="0">
                          <a:latin typeface="Arial" panose="020B0604020202020204" pitchFamily="34" charset="0"/>
                          <a:cs typeface="Arial" panose="020B0604020202020204" pitchFamily="34" charset="0"/>
                        </a:rPr>
                        <a:t> 1 Leverage</a:t>
                      </a:r>
                      <a:endParaRPr lang="en-US" sz="1100" b="0" i="1" dirty="0" smtClean="0">
                        <a:latin typeface="Arial" panose="020B0604020202020204" pitchFamily="34" charset="0"/>
                        <a:cs typeface="Arial" panose="020B0604020202020204" pitchFamily="34" charset="0"/>
                      </a:endParaRPr>
                    </a:p>
                  </a:txBody>
                  <a:tcPr marL="48014"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100" dirty="0" smtClean="0">
                          <a:latin typeface="Arial" panose="020B0604020202020204" pitchFamily="34" charset="0"/>
                          <a:cs typeface="Arial" panose="020B0604020202020204" pitchFamily="34" charset="0"/>
                        </a:rPr>
                        <a:t>Monthly</a:t>
                      </a:r>
                      <a:endParaRPr lang="en-US" sz="1100" b="0" dirty="0" smtClean="0">
                        <a:solidFill>
                          <a:schemeClr val="tx1"/>
                        </a:solidFill>
                        <a:latin typeface="Arial" panose="020B0604020202020204" pitchFamily="34" charset="0"/>
                        <a:cs typeface="Arial" panose="020B0604020202020204" pitchFamily="34" charset="0"/>
                      </a:endParaRPr>
                    </a:p>
                  </a:txBody>
                  <a:tcPr marL="48014"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ctr">
                        <a:lnSpc>
                          <a:spcPts val="1000"/>
                        </a:lnSpc>
                      </a:pPr>
                      <a:r>
                        <a:rPr lang="en-US" sz="1100" dirty="0" smtClean="0">
                          <a:latin typeface="Arial" panose="020B0604020202020204" pitchFamily="34" charset="0"/>
                          <a:cs typeface="Arial" panose="020B0604020202020204" pitchFamily="34" charset="0"/>
                        </a:rPr>
                        <a:t>11.25%</a:t>
                      </a:r>
                    </a:p>
                  </a:txBody>
                  <a:tcPr marL="48014" marR="48014">
                    <a:lnL w="1905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a:lnSpc>
                          <a:spcPct val="100000"/>
                        </a:lnSpc>
                      </a:pPr>
                      <a:r>
                        <a:rPr lang="en-US" sz="1100" b="0" dirty="0" smtClean="0">
                          <a:latin typeface="Arial" panose="020B0604020202020204" pitchFamily="34" charset="0"/>
                          <a:cs typeface="Arial" panose="020B0604020202020204" pitchFamily="34" charset="0"/>
                        </a:rPr>
                        <a:t>10.83%</a:t>
                      </a:r>
                      <a:endParaRPr lang="en-US" sz="1100" b="0" dirty="0">
                        <a:latin typeface="Arial" panose="020B0604020202020204" pitchFamily="34" charset="0"/>
                        <a:cs typeface="Arial" panose="020B0604020202020204" pitchFamily="34" charset="0"/>
                      </a:endParaRPr>
                    </a:p>
                  </a:txBody>
                  <a:tcPr marL="48014" marR="48014">
                    <a:lnL w="1905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ctr">
                        <a:lnSpc>
                          <a:spcPts val="1000"/>
                        </a:lnSpc>
                      </a:pPr>
                      <a:r>
                        <a:rPr lang="en-US" sz="1100" dirty="0" smtClean="0">
                          <a:latin typeface="Arial" panose="020B0604020202020204" pitchFamily="34" charset="0"/>
                          <a:cs typeface="Arial" panose="020B0604020202020204" pitchFamily="34" charset="0"/>
                        </a:rPr>
                        <a:t>&lt;=10.25%</a:t>
                      </a:r>
                      <a:endParaRPr lang="en-US" sz="1100" dirty="0">
                        <a:latin typeface="Arial" panose="020B0604020202020204" pitchFamily="34" charset="0"/>
                        <a:cs typeface="Arial" panose="020B0604020202020204" pitchFamily="34" charset="0"/>
                      </a:endParaRPr>
                    </a:p>
                  </a:txBody>
                  <a:tcPr marL="48014"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ctr">
                        <a:lnSpc>
                          <a:spcPts val="1000"/>
                        </a:lnSpc>
                      </a:pPr>
                      <a:r>
                        <a:rPr lang="en-US" sz="1100" dirty="0" smtClean="0">
                          <a:latin typeface="Arial" panose="020B0604020202020204" pitchFamily="34" charset="0"/>
                          <a:cs typeface="Arial" panose="020B0604020202020204" pitchFamily="34" charset="0"/>
                        </a:rPr>
                        <a:t>&lt;=10.00%</a:t>
                      </a:r>
                      <a:endParaRPr lang="en-US" sz="1100" dirty="0">
                        <a:latin typeface="Arial" panose="020B0604020202020204" pitchFamily="34" charset="0"/>
                        <a:cs typeface="Arial" panose="020B0604020202020204" pitchFamily="34" charset="0"/>
                      </a:endParaRPr>
                    </a:p>
                  </a:txBody>
                  <a:tcPr marL="48014"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c>
                  <a:txBody>
                    <a:bodyPr/>
                    <a:lstStyle/>
                    <a:p>
                      <a:pPr algn="ctr" rtl="0" fontAlgn="ctr"/>
                      <a:r>
                        <a:rPr lang="en-US" sz="1100" b="0" i="0" u="none" strike="noStrike" dirty="0" smtClean="0">
                          <a:solidFill>
                            <a:srgbClr val="000000"/>
                          </a:solidFill>
                          <a:effectLst/>
                          <a:latin typeface="Arial" panose="020B0604020202020204" pitchFamily="34" charset="0"/>
                          <a:cs typeface="Arial" panose="020B0604020202020204" pitchFamily="34" charset="0"/>
                        </a:rPr>
                        <a:t>9.41%</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48014"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sz="1100" dirty="0" smtClean="0">
                          <a:latin typeface="Arial" panose="020B0604020202020204" pitchFamily="34" charset="0"/>
                          <a:cs typeface="Arial" panose="020B0604020202020204" pitchFamily="34" charset="0"/>
                        </a:rPr>
                        <a:t>&lt;=</a:t>
                      </a:r>
                      <a:r>
                        <a:rPr lang="en-US" sz="1100" b="0" i="0" u="none" strike="noStrike" dirty="0" smtClean="0">
                          <a:solidFill>
                            <a:srgbClr val="000000"/>
                          </a:solidFill>
                          <a:effectLst/>
                          <a:latin typeface="Arial" panose="020B0604020202020204" pitchFamily="34" charset="0"/>
                          <a:cs typeface="Arial" panose="020B0604020202020204" pitchFamily="34" charset="0"/>
                        </a:rPr>
                        <a:t>6.65%</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48014"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rtl="0" fontAlgn="ctr"/>
                      <a:r>
                        <a:rPr lang="en-US" sz="1100" dirty="0" smtClean="0">
                          <a:latin typeface="Arial" panose="020B0604020202020204" pitchFamily="34" charset="0"/>
                          <a:cs typeface="Arial" panose="020B0604020202020204" pitchFamily="34" charset="0"/>
                        </a:rPr>
                        <a:t>&lt;=</a:t>
                      </a:r>
                      <a:r>
                        <a:rPr lang="en-US" sz="1100" b="0" i="0" u="none" strike="noStrike" dirty="0" smtClean="0">
                          <a:solidFill>
                            <a:srgbClr val="000000"/>
                          </a:solidFill>
                          <a:effectLst/>
                          <a:latin typeface="Arial" panose="020B0604020202020204" pitchFamily="34" charset="0"/>
                          <a:cs typeface="Arial" panose="020B0604020202020204" pitchFamily="34" charset="0"/>
                        </a:rPr>
                        <a:t>6.40%</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48014" marR="48014">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0000">
                        <a:lumMod val="20000"/>
                        <a:lumOff val="80000"/>
                      </a:srgbClr>
                    </a:solidFill>
                  </a:tcPr>
                </a:tc>
              </a:tr>
              <a:tr h="0">
                <a:tc vMerge="1">
                  <a:txBody>
                    <a:bodyPr/>
                    <a:lstStyle/>
                    <a:p>
                      <a:endParaRPr lang="en-GB"/>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100" b="0" i="1" dirty="0" smtClean="0">
                          <a:latin typeface="Arial" panose="020B0604020202020204" pitchFamily="34" charset="0"/>
                          <a:cs typeface="Arial" panose="020B0604020202020204" pitchFamily="34" charset="0"/>
                        </a:rPr>
                        <a:t>*Tier 1 Risk-based Capital</a:t>
                      </a:r>
                    </a:p>
                  </a:txBody>
                  <a:tcPr marL="48014"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100" dirty="0" smtClean="0">
                          <a:latin typeface="Arial" panose="020B0604020202020204" pitchFamily="34" charset="0"/>
                          <a:cs typeface="Arial" panose="020B0604020202020204" pitchFamily="34" charset="0"/>
                        </a:rPr>
                        <a:t>Monthly</a:t>
                      </a:r>
                      <a:endParaRPr lang="en-US" sz="1100" b="0" dirty="0" smtClean="0">
                        <a:solidFill>
                          <a:schemeClr val="tx1"/>
                        </a:solidFill>
                        <a:latin typeface="Arial" panose="020B0604020202020204" pitchFamily="34" charset="0"/>
                        <a:cs typeface="Arial" panose="020B0604020202020204" pitchFamily="34" charset="0"/>
                      </a:endParaRPr>
                    </a:p>
                  </a:txBody>
                  <a:tcPr marL="48014"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1000"/>
                        </a:lnSpc>
                      </a:pPr>
                      <a:r>
                        <a:rPr lang="en-US" sz="1100" dirty="0" smtClean="0">
                          <a:latin typeface="Arial" panose="020B0604020202020204" pitchFamily="34" charset="0"/>
                          <a:cs typeface="Arial" panose="020B0604020202020204" pitchFamily="34" charset="0"/>
                        </a:rPr>
                        <a:t>13.87%</a:t>
                      </a:r>
                    </a:p>
                  </a:txBody>
                  <a:tcPr marL="48014" marR="48014">
                    <a:lnL w="1905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a:lnSpc>
                          <a:spcPct val="100000"/>
                        </a:lnSpc>
                      </a:pPr>
                      <a:r>
                        <a:rPr lang="en-US" sz="1100" b="0" dirty="0" smtClean="0">
                          <a:latin typeface="Arial" panose="020B0604020202020204" pitchFamily="34" charset="0"/>
                          <a:cs typeface="Arial" panose="020B0604020202020204" pitchFamily="34" charset="0"/>
                        </a:rPr>
                        <a:t>13.74%</a:t>
                      </a:r>
                      <a:endParaRPr lang="en-US" sz="1100" b="0" dirty="0">
                        <a:latin typeface="Arial" panose="020B0604020202020204" pitchFamily="34" charset="0"/>
                        <a:cs typeface="Arial" panose="020B0604020202020204" pitchFamily="34" charset="0"/>
                      </a:endParaRPr>
                    </a:p>
                  </a:txBody>
                  <a:tcPr marL="48014" marR="48014">
                    <a:lnL w="1905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1000"/>
                        </a:lnSpc>
                      </a:pPr>
                      <a:r>
                        <a:rPr lang="en-US" sz="1100" dirty="0" smtClean="0">
                          <a:latin typeface="Arial" panose="020B0604020202020204" pitchFamily="34" charset="0"/>
                          <a:cs typeface="Arial" panose="020B0604020202020204" pitchFamily="34" charset="0"/>
                        </a:rPr>
                        <a:t>&lt;=12.50%</a:t>
                      </a:r>
                      <a:endParaRPr lang="en-US" sz="1100" dirty="0">
                        <a:latin typeface="Arial" panose="020B0604020202020204" pitchFamily="34" charset="0"/>
                        <a:cs typeface="Arial" panose="020B0604020202020204" pitchFamily="34" charset="0"/>
                      </a:endParaRPr>
                    </a:p>
                  </a:txBody>
                  <a:tcPr marL="48014"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a:lnSpc>
                          <a:spcPts val="1000"/>
                        </a:lnSpc>
                      </a:pPr>
                      <a:r>
                        <a:rPr lang="en-US" sz="1100" dirty="0" smtClean="0">
                          <a:latin typeface="Arial" panose="020B0604020202020204" pitchFamily="34" charset="0"/>
                          <a:cs typeface="Arial" panose="020B0604020202020204" pitchFamily="34" charset="0"/>
                        </a:rPr>
                        <a:t>&lt;=12.00%</a:t>
                      </a:r>
                      <a:endParaRPr lang="en-US" sz="1100" dirty="0">
                        <a:latin typeface="Arial" panose="020B0604020202020204" pitchFamily="34" charset="0"/>
                        <a:cs typeface="Arial" panose="020B0604020202020204" pitchFamily="34" charset="0"/>
                      </a:endParaRPr>
                    </a:p>
                  </a:txBody>
                  <a:tcPr marL="48014"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c>
                  <a:txBody>
                    <a:bodyPr/>
                    <a:lstStyle/>
                    <a:p>
                      <a:pPr marL="0" marR="0" indent="0" algn="ctr" defTabSz="457200" rtl="0" eaLnBrk="1" fontAlgn="ctr" latinLnBrk="0" hangingPunct="1">
                        <a:lnSpc>
                          <a:spcPct val="100000"/>
                        </a:lnSpc>
                        <a:spcBef>
                          <a:spcPts val="0"/>
                        </a:spcBef>
                        <a:spcAft>
                          <a:spcPts val="0"/>
                        </a:spcAft>
                        <a:buClrTx/>
                        <a:buSzTx/>
                        <a:buFontTx/>
                        <a:buNone/>
                        <a:tabLst/>
                        <a:defRPr/>
                      </a:pPr>
                      <a:r>
                        <a:rPr lang="en-US" sz="1100" b="0" i="0" u="none" strike="noStrike" dirty="0" smtClean="0">
                          <a:solidFill>
                            <a:srgbClr val="000000"/>
                          </a:solidFill>
                          <a:effectLst/>
                          <a:latin typeface="Arial"/>
                        </a:rPr>
                        <a:t>11.61%</a:t>
                      </a:r>
                    </a:p>
                  </a:txBody>
                  <a:tcPr marL="48014"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sz="1100" dirty="0" smtClean="0">
                          <a:latin typeface="Arial" panose="020B0604020202020204" pitchFamily="34" charset="0"/>
                          <a:cs typeface="Arial" panose="020B0604020202020204" pitchFamily="34" charset="0"/>
                        </a:rPr>
                        <a:t>&lt;=</a:t>
                      </a:r>
                      <a:r>
                        <a:rPr lang="en-US" sz="1100" b="0" i="0" u="none" strike="noStrike" dirty="0" smtClean="0">
                          <a:solidFill>
                            <a:srgbClr val="000000"/>
                          </a:solidFill>
                          <a:effectLst/>
                          <a:latin typeface="Arial" panose="020B0604020202020204" pitchFamily="34" charset="0"/>
                          <a:cs typeface="Arial" panose="020B0604020202020204" pitchFamily="34" charset="0"/>
                        </a:rPr>
                        <a:t>8.75%</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48014"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rtl="0" fontAlgn="ctr"/>
                      <a:r>
                        <a:rPr lang="en-US" sz="1100" dirty="0" smtClean="0">
                          <a:latin typeface="Arial" panose="020B0604020202020204" pitchFamily="34" charset="0"/>
                          <a:cs typeface="Arial" panose="020B0604020202020204" pitchFamily="34" charset="0"/>
                        </a:rPr>
                        <a:t>&lt;=</a:t>
                      </a:r>
                      <a:r>
                        <a:rPr lang="en-US" sz="1100" b="0" i="0" u="none" strike="noStrike" dirty="0" smtClean="0">
                          <a:solidFill>
                            <a:srgbClr val="000000"/>
                          </a:solidFill>
                          <a:effectLst/>
                          <a:latin typeface="Arial" panose="020B0604020202020204" pitchFamily="34" charset="0"/>
                          <a:cs typeface="Arial" panose="020B0604020202020204" pitchFamily="34" charset="0"/>
                        </a:rPr>
                        <a:t>8.25%</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48014" marR="48014">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0000">
                        <a:lumMod val="20000"/>
                        <a:lumOff val="80000"/>
                      </a:srgbClr>
                    </a:solidFill>
                  </a:tcPr>
                </a:tc>
              </a:tr>
            </a:tbl>
          </a:graphicData>
        </a:graphic>
      </p:graphicFrame>
      <p:sp>
        <p:nvSpPr>
          <p:cNvPr id="3" name="Content Placeholder 2"/>
          <p:cNvSpPr>
            <a:spLocks noGrp="1"/>
          </p:cNvSpPr>
          <p:nvPr>
            <p:ph sz="quarter" idx="11"/>
          </p:nvPr>
        </p:nvSpPr>
        <p:spPr/>
        <p:txBody>
          <a:bodyPr/>
          <a:lstStyle/>
          <a:p>
            <a:r>
              <a:rPr lang="en-GB" dirty="0"/>
              <a:t>2016 SBNA RAS – Proposed metric limits (1/3</a:t>
            </a:r>
            <a:r>
              <a:rPr lang="en-GB" dirty="0" smtClean="0"/>
              <a:t>)</a:t>
            </a:r>
            <a:endParaRPr lang="en-GB" dirty="0"/>
          </a:p>
        </p:txBody>
      </p:sp>
      <p:sp>
        <p:nvSpPr>
          <p:cNvPr id="11" name="Footnote"/>
          <p:cNvSpPr/>
          <p:nvPr/>
        </p:nvSpPr>
        <p:spPr>
          <a:xfrm>
            <a:off x="1898895" y="6332539"/>
            <a:ext cx="5000958" cy="246221"/>
          </a:xfrm>
          <a:prstGeom prst="rect">
            <a:avLst/>
          </a:prstGeom>
          <a:extLst/>
        </p:spPr>
        <p:txBody>
          <a:bodyPr vert="horz" wrap="square" lIns="0" tIns="0" rIns="0" bIns="0" numCol="1" anchor="t" anchorCtr="0" compatLnSpc="1">
            <a:prstTxWarp prst="textNoShape">
              <a:avLst/>
            </a:prstTxWarp>
            <a:spAutoFit/>
          </a:bodyPr>
          <a:lstStyle/>
          <a:p>
            <a:pPr algn="l" eaLnBrk="1" hangingPunct="1">
              <a:lnSpc>
                <a:spcPct val="100000"/>
              </a:lnSpc>
              <a:spcBef>
                <a:spcPts val="0"/>
              </a:spcBef>
              <a:spcAft>
                <a:spcPts val="0"/>
              </a:spcAft>
            </a:pPr>
            <a:r>
              <a:rPr lang="en-US" sz="800" dirty="0">
                <a:solidFill>
                  <a:srgbClr val="000000"/>
                </a:solidFill>
                <a:latin typeface="Arial" panose="020B0604020202020204" pitchFamily="34" charset="0"/>
                <a:cs typeface="Arial" panose="020B0604020202020204" pitchFamily="34" charset="0"/>
                <a:sym typeface="+mn-lt"/>
              </a:rPr>
              <a:t>See Metric Glossary in appendix for metric </a:t>
            </a:r>
            <a:r>
              <a:rPr lang="en-US" sz="800" dirty="0" smtClean="0">
                <a:solidFill>
                  <a:srgbClr val="000000"/>
                </a:solidFill>
                <a:latin typeface="Arial" panose="020B0604020202020204" pitchFamily="34" charset="0"/>
                <a:cs typeface="Arial" panose="020B0604020202020204" pitchFamily="34" charset="0"/>
                <a:sym typeface="+mn-lt"/>
              </a:rPr>
              <a:t>definitions</a:t>
            </a:r>
          </a:p>
          <a:p>
            <a:pPr algn="l">
              <a:lnSpc>
                <a:spcPct val="100000"/>
              </a:lnSpc>
              <a:spcBef>
                <a:spcPts val="0"/>
              </a:spcBef>
              <a:spcAft>
                <a:spcPts val="0"/>
              </a:spcAft>
            </a:pPr>
            <a:r>
              <a:rPr lang="en-US" sz="800" kern="0" dirty="0"/>
              <a:t>Source: SHUSA RAS March Monthly </a:t>
            </a:r>
            <a:r>
              <a:rPr lang="en-US" sz="800" kern="0" dirty="0" smtClean="0"/>
              <a:t>Report</a:t>
            </a:r>
            <a:endParaRPr lang="en-US" sz="800" kern="0" dirty="0"/>
          </a:p>
        </p:txBody>
      </p:sp>
      <p:grpSp>
        <p:nvGrpSpPr>
          <p:cNvPr id="12" name="Group 11"/>
          <p:cNvGrpSpPr/>
          <p:nvPr/>
        </p:nvGrpSpPr>
        <p:grpSpPr>
          <a:xfrm>
            <a:off x="372254" y="6145406"/>
            <a:ext cx="3676170" cy="125740"/>
            <a:chOff x="372254" y="5975278"/>
            <a:chExt cx="3676170" cy="125740"/>
          </a:xfrm>
        </p:grpSpPr>
        <p:sp>
          <p:nvSpPr>
            <p:cNvPr id="13" name="TextBox 12"/>
            <p:cNvSpPr txBox="1"/>
            <p:nvPr/>
          </p:nvSpPr>
          <p:spPr>
            <a:xfrm>
              <a:off x="2188941" y="5981883"/>
              <a:ext cx="1859483" cy="119135"/>
            </a:xfrm>
            <a:prstGeom prst="rect">
              <a:avLst/>
            </a:prstGeom>
            <a:noFill/>
          </p:spPr>
          <p:txBody>
            <a:bodyPr wrap="square" lIns="0" tIns="0" rIns="0" bIns="0" rtlCol="0">
              <a:spAutoFit/>
            </a:bodyPr>
            <a:lstStyle/>
            <a:p>
              <a:pPr eaLnBrk="1" hangingPunct="1">
                <a:lnSpc>
                  <a:spcPct val="86000"/>
                </a:lnSpc>
              </a:pPr>
              <a:r>
                <a:rPr lang="en-US" sz="900" dirty="0" smtClean="0">
                  <a:solidFill>
                    <a:srgbClr val="000000"/>
                  </a:solidFill>
                  <a:ea typeface="ＭＳ Ｐゴシック"/>
                </a:rPr>
                <a:t>* </a:t>
              </a:r>
              <a:r>
                <a:rPr lang="en-US" sz="900" dirty="0">
                  <a:solidFill>
                    <a:srgbClr val="000000"/>
                  </a:solidFill>
                  <a:ea typeface="ＭＳ Ｐゴシック"/>
                </a:rPr>
                <a:t>R</a:t>
              </a:r>
              <a:r>
                <a:rPr lang="en-US" sz="900" dirty="0" smtClean="0">
                  <a:solidFill>
                    <a:srgbClr val="000000"/>
                  </a:solidFill>
                  <a:ea typeface="ＭＳ Ｐゴシック"/>
                </a:rPr>
                <a:t>eported in Santander Group RAS</a:t>
              </a:r>
              <a:endParaRPr lang="en-US" sz="900" dirty="0">
                <a:solidFill>
                  <a:srgbClr val="000000"/>
                </a:solidFill>
                <a:ea typeface="ＭＳ Ｐゴシック"/>
              </a:endParaRPr>
            </a:p>
          </p:txBody>
        </p:sp>
        <p:grpSp>
          <p:nvGrpSpPr>
            <p:cNvPr id="14" name="Group 13"/>
            <p:cNvGrpSpPr/>
            <p:nvPr/>
          </p:nvGrpSpPr>
          <p:grpSpPr>
            <a:xfrm>
              <a:off x="372254" y="5975278"/>
              <a:ext cx="1731805" cy="119135"/>
              <a:chOff x="372254" y="5494048"/>
              <a:chExt cx="1731805" cy="119135"/>
            </a:xfrm>
          </p:grpSpPr>
          <p:sp>
            <p:nvSpPr>
              <p:cNvPr id="15" name="TextBox 14"/>
              <p:cNvSpPr txBox="1"/>
              <p:nvPr/>
            </p:nvSpPr>
            <p:spPr>
              <a:xfrm>
                <a:off x="372254" y="5494048"/>
                <a:ext cx="593022" cy="119135"/>
              </a:xfrm>
              <a:prstGeom prst="rect">
                <a:avLst/>
              </a:prstGeom>
              <a:noFill/>
            </p:spPr>
            <p:txBody>
              <a:bodyPr wrap="square" lIns="0" tIns="0" rIns="0" bIns="0" rtlCol="0">
                <a:spAutoFit/>
              </a:bodyPr>
              <a:lstStyle/>
              <a:p>
                <a:pPr algn="l"/>
                <a:r>
                  <a:rPr lang="en-GB" sz="900" b="1" dirty="0" smtClean="0"/>
                  <a:t>Legend</a:t>
                </a:r>
                <a:endParaRPr lang="en-GB" sz="900" b="1" dirty="0"/>
              </a:p>
            </p:txBody>
          </p:sp>
          <p:sp>
            <p:nvSpPr>
              <p:cNvPr id="22" name="TextBox 21"/>
              <p:cNvSpPr txBox="1"/>
              <p:nvPr/>
            </p:nvSpPr>
            <p:spPr>
              <a:xfrm>
                <a:off x="898601" y="5494048"/>
                <a:ext cx="1205458" cy="119135"/>
              </a:xfrm>
              <a:prstGeom prst="rect">
                <a:avLst/>
              </a:prstGeom>
              <a:noFill/>
            </p:spPr>
            <p:txBody>
              <a:bodyPr wrap="none" lIns="0" tIns="0" rIns="0" bIns="0" rtlCol="0">
                <a:spAutoFit/>
              </a:bodyPr>
              <a:lstStyle/>
              <a:p>
                <a:pPr algn="l" eaLnBrk="1" hangingPunct="1"/>
                <a:r>
                  <a:rPr lang="en-US" sz="900" dirty="0">
                    <a:solidFill>
                      <a:srgbClr val="008AB3"/>
                    </a:solidFill>
                    <a:ea typeface="ＭＳ Ｐゴシック"/>
                  </a:rPr>
                  <a:t>New </a:t>
                </a:r>
                <a:r>
                  <a:rPr lang="en-US" sz="900" dirty="0" smtClean="0">
                    <a:solidFill>
                      <a:srgbClr val="008AB3"/>
                    </a:solidFill>
                    <a:ea typeface="ＭＳ Ｐゴシック"/>
                  </a:rPr>
                  <a:t>metric or definition</a:t>
                </a:r>
                <a:endParaRPr lang="en-US" sz="900" dirty="0">
                  <a:solidFill>
                    <a:srgbClr val="008AB3"/>
                  </a:solidFill>
                  <a:ea typeface="ＭＳ Ｐゴシック"/>
                </a:endParaRPr>
              </a:p>
            </p:txBody>
          </p:sp>
        </p:grpSp>
      </p:grpSp>
      <p:sp>
        <p:nvSpPr>
          <p:cNvPr id="23" name="TextBox 22"/>
          <p:cNvSpPr txBox="1"/>
          <p:nvPr/>
        </p:nvSpPr>
        <p:spPr>
          <a:xfrm>
            <a:off x="4126393" y="6143336"/>
            <a:ext cx="3210065" cy="119135"/>
          </a:xfrm>
          <a:prstGeom prst="rect">
            <a:avLst/>
          </a:prstGeom>
          <a:noFill/>
        </p:spPr>
        <p:txBody>
          <a:bodyPr wrap="square" lIns="0" tIns="0" rIns="0" bIns="0" rtlCol="0">
            <a:spAutoFit/>
          </a:bodyPr>
          <a:lstStyle/>
          <a:p>
            <a:pPr eaLnBrk="1" hangingPunct="1">
              <a:lnSpc>
                <a:spcPct val="86000"/>
              </a:lnSpc>
            </a:pPr>
            <a:r>
              <a:rPr lang="en-US" sz="900" i="1" dirty="0" smtClean="0">
                <a:solidFill>
                  <a:srgbClr val="000000"/>
                </a:solidFill>
                <a:ea typeface="ＭＳ Ｐゴシック"/>
              </a:rPr>
              <a:t>Updated limit from 2015 </a:t>
            </a:r>
            <a:r>
              <a:rPr lang="en-US" sz="900" dirty="0" smtClean="0">
                <a:solidFill>
                  <a:srgbClr val="000000"/>
                </a:solidFill>
                <a:ea typeface="ＭＳ Ｐゴシック"/>
              </a:rPr>
              <a:t>(see appendix for comparison)</a:t>
            </a:r>
            <a:endParaRPr lang="en-US" sz="900" dirty="0">
              <a:solidFill>
                <a:srgbClr val="000000"/>
              </a:solidFill>
              <a:ea typeface="ＭＳ Ｐゴシック"/>
            </a:endParaRPr>
          </a:p>
        </p:txBody>
      </p:sp>
      <p:grpSp>
        <p:nvGrpSpPr>
          <p:cNvPr id="16" name="Group 15"/>
          <p:cNvGrpSpPr/>
          <p:nvPr/>
        </p:nvGrpSpPr>
        <p:grpSpPr>
          <a:xfrm>
            <a:off x="436880" y="69852"/>
            <a:ext cx="1656833" cy="189008"/>
            <a:chOff x="457200" y="19052"/>
            <a:chExt cx="1656833" cy="189008"/>
          </a:xfrm>
        </p:grpSpPr>
        <p:sp>
          <p:nvSpPr>
            <p:cNvPr id="17" name="Oval 16"/>
            <p:cNvSpPr/>
            <p:nvPr/>
          </p:nvSpPr>
          <p:spPr bwMode="auto">
            <a:xfrm>
              <a:off x="457200" y="19052"/>
              <a:ext cx="189008" cy="189008"/>
            </a:xfrm>
            <a:prstGeom prst="ellipse">
              <a:avLst/>
            </a:prstGeom>
            <a:solidFill>
              <a:schemeClr val="accent6">
                <a:lumMod val="60000"/>
                <a:lumOff val="4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lang="en-US" b="1" dirty="0">
                  <a:solidFill>
                    <a:schemeClr val="bg1"/>
                  </a:solidFill>
                  <a:latin typeface="Arial" panose="020B0604020202020204" pitchFamily="34" charset="0"/>
                  <a:ea typeface="ＭＳ Ｐゴシック" pitchFamily="-112" charset="-128"/>
                  <a:cs typeface="Arial" panose="020B0604020202020204" pitchFamily="34" charset="0"/>
                </a:rPr>
                <a:t>A</a:t>
              </a:r>
              <a:endParaRPr kumimoji="0" lang="en-US" b="1" i="0" u="none" strike="noStrike" cap="none" normalizeH="0" baseline="0" dirty="0">
                <a:ln>
                  <a:noFill/>
                </a:ln>
                <a:solidFill>
                  <a:schemeClr val="bg1"/>
                </a:solidFill>
                <a:effectLst/>
                <a:latin typeface="Arial" panose="020B0604020202020204" pitchFamily="34" charset="0"/>
                <a:ea typeface="ＭＳ Ｐゴシック" pitchFamily="-112" charset="-128"/>
                <a:cs typeface="Arial" panose="020B0604020202020204" pitchFamily="34" charset="0"/>
              </a:endParaRPr>
            </a:p>
          </p:txBody>
        </p:sp>
        <p:sp>
          <p:nvSpPr>
            <p:cNvPr id="18" name="Text Box 75"/>
            <p:cNvSpPr txBox="1">
              <a:spLocks noChangeArrowheads="1"/>
            </p:cNvSpPr>
            <p:nvPr/>
          </p:nvSpPr>
          <p:spPr bwMode="gray">
            <a:xfrm>
              <a:off x="690566" y="20638"/>
              <a:ext cx="1423467" cy="184666"/>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none" lIns="0" tIns="0" rIns="0" bIns="0" anchor="ctr">
              <a:spAutoFit/>
            </a:bodyPr>
            <a:lstStyle/>
            <a:p>
              <a:pPr algn="l">
                <a:lnSpc>
                  <a:spcPct val="100000"/>
                </a:lnSpc>
              </a:pPr>
              <a:r>
                <a:rPr lang="en-US" sz="1200" dirty="0" smtClean="0">
                  <a:solidFill>
                    <a:schemeClr val="bg1">
                      <a:lumMod val="50000"/>
                    </a:schemeClr>
                  </a:solidFill>
                </a:rPr>
                <a:t>Appendix: 2016 RAS</a:t>
              </a:r>
              <a:endParaRPr lang="en-US" sz="1200" dirty="0">
                <a:solidFill>
                  <a:schemeClr val="bg1">
                    <a:lumMod val="50000"/>
                  </a:schemeClr>
                </a:solidFill>
              </a:endParaRPr>
            </a:p>
          </p:txBody>
        </p:sp>
      </p:grpSp>
    </p:spTree>
    <p:extLst>
      <p:ext uri="{BB962C8B-B14F-4D97-AF65-F5344CB8AC3E}">
        <p14:creationId xmlns:p14="http://schemas.microsoft.com/office/powerpoint/2010/main" val="202762310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a:spLocks noGrp="1"/>
          </p:cNvSpPr>
          <p:nvPr>
            <p:ph sz="quarter" idx="11"/>
          </p:nvPr>
        </p:nvSpPr>
        <p:spPr>
          <a:prstGeom prst="rect">
            <a:avLst/>
          </a:prstGeom>
        </p:spPr>
        <p:txBody>
          <a:bodyPr/>
          <a:lstStyle/>
          <a:p>
            <a:r>
              <a:rPr lang="en-US" sz="2000" dirty="0" smtClean="0">
                <a:ea typeface="ＭＳ Ｐゴシック" pitchFamily="-112" charset="-128"/>
                <a:cs typeface="ＭＳ Ｐゴシック" pitchFamily="-112" charset="-128"/>
              </a:rPr>
              <a:t>Limit overview: </a:t>
            </a:r>
            <a:r>
              <a:rPr lang="en-US" sz="2000" b="0" dirty="0">
                <a:ea typeface="ＭＳ Ｐゴシック" pitchFamily="-112" charset="-128"/>
                <a:cs typeface="ＭＳ Ｐゴシック" pitchFamily="-112" charset="-128"/>
              </a:rPr>
              <a:t>Capital Adequacy </a:t>
            </a:r>
            <a:r>
              <a:rPr lang="en-US" sz="2000" b="0" dirty="0" smtClean="0">
                <a:ea typeface="ＭＳ Ｐゴシック" pitchFamily="-112" charset="-128"/>
                <a:cs typeface="ＭＳ Ｐゴシック" pitchFamily="-112" charset="-128"/>
              </a:rPr>
              <a:t>risk</a:t>
            </a:r>
            <a:endParaRPr lang="en-US" sz="2000" b="0" dirty="0">
              <a:ea typeface="ＭＳ Ｐゴシック" pitchFamily="-112" charset="-128"/>
              <a:cs typeface="ＭＳ Ｐゴシック" pitchFamily="-112" charset="-128"/>
            </a:endParaRPr>
          </a:p>
        </p:txBody>
      </p:sp>
      <p:grpSp>
        <p:nvGrpSpPr>
          <p:cNvPr id="8" name="Group 7"/>
          <p:cNvGrpSpPr/>
          <p:nvPr/>
        </p:nvGrpSpPr>
        <p:grpSpPr>
          <a:xfrm>
            <a:off x="443921" y="72184"/>
            <a:ext cx="2755994" cy="189008"/>
            <a:chOff x="403281" y="164517"/>
            <a:chExt cx="2755994" cy="189008"/>
          </a:xfrm>
        </p:grpSpPr>
        <p:sp>
          <p:nvSpPr>
            <p:cNvPr id="12" name="Text Box 75"/>
            <p:cNvSpPr txBox="1">
              <a:spLocks noChangeArrowheads="1"/>
            </p:cNvSpPr>
            <p:nvPr/>
          </p:nvSpPr>
          <p:spPr bwMode="gray">
            <a:xfrm>
              <a:off x="636148" y="166688"/>
              <a:ext cx="2523127" cy="184666"/>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none" lIns="0" tIns="0" rIns="0" bIns="0">
              <a:spAutoFit/>
            </a:bodyPr>
            <a:lstStyle/>
            <a:p>
              <a:pPr algn="l">
                <a:lnSpc>
                  <a:spcPct val="100000"/>
                </a:lnSpc>
              </a:pPr>
              <a:r>
                <a:rPr lang="en-US" sz="1200" dirty="0" smtClean="0">
                  <a:solidFill>
                    <a:schemeClr val="accent1"/>
                  </a:solidFill>
                </a:rPr>
                <a:t>Capital adequacy risk: Limit overview</a:t>
              </a:r>
              <a:endParaRPr lang="en-US" sz="1200" dirty="0">
                <a:solidFill>
                  <a:schemeClr val="accent1"/>
                </a:solidFill>
              </a:endParaRPr>
            </a:p>
          </p:txBody>
        </p:sp>
        <p:sp>
          <p:nvSpPr>
            <p:cNvPr id="13" name="Oval 12"/>
            <p:cNvSpPr/>
            <p:nvPr/>
          </p:nvSpPr>
          <p:spPr bwMode="auto">
            <a:xfrm>
              <a:off x="403281" y="164517"/>
              <a:ext cx="189008" cy="189008"/>
            </a:xfrm>
            <a:prstGeom prst="ellipse">
              <a:avLst/>
            </a:prstGeom>
            <a:solidFill>
              <a:schemeClr val="accent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b="1" i="0" u="none" strike="noStrike" cap="none" normalizeH="0" baseline="0" dirty="0" smtClean="0">
                  <a:ln>
                    <a:noFill/>
                  </a:ln>
                  <a:solidFill>
                    <a:schemeClr val="bg1"/>
                  </a:solidFill>
                  <a:effectLst/>
                  <a:latin typeface="Arial" charset="0"/>
                  <a:ea typeface="ＭＳ Ｐゴシック" pitchFamily="-112" charset="-128"/>
                  <a:cs typeface="ＭＳ Ｐゴシック" pitchFamily="-112" charset="-128"/>
                </a:rPr>
                <a:t>1</a:t>
              </a:r>
              <a:endParaRPr kumimoji="0" lang="en-US" b="1" i="0" u="none" strike="noStrike" cap="none" normalizeH="0" baseline="0" dirty="0">
                <a:ln>
                  <a:noFill/>
                </a:ln>
                <a:solidFill>
                  <a:schemeClr val="bg1"/>
                </a:solidFill>
                <a:effectLst/>
                <a:latin typeface="Arial" charset="0"/>
                <a:ea typeface="ＭＳ Ｐゴシック" pitchFamily="-112" charset="-128"/>
                <a:cs typeface="ＭＳ Ｐゴシック" pitchFamily="-112" charset="-128"/>
              </a:endParaRPr>
            </a:p>
          </p:txBody>
        </p:sp>
      </p:grpSp>
      <p:graphicFrame>
        <p:nvGraphicFramePr>
          <p:cNvPr id="14" name="Table 13"/>
          <p:cNvGraphicFramePr>
            <a:graphicFrameLocks noGrp="1"/>
          </p:cNvGraphicFramePr>
          <p:nvPr>
            <p:extLst>
              <p:ext uri="{D42A27DB-BD31-4B8C-83A1-F6EECF244321}">
                <p14:modId xmlns:p14="http://schemas.microsoft.com/office/powerpoint/2010/main" val="774475447"/>
              </p:ext>
            </p:extLst>
          </p:nvPr>
        </p:nvGraphicFramePr>
        <p:xfrm>
          <a:off x="366713" y="1463040"/>
          <a:ext cx="8882393" cy="3161548"/>
        </p:xfrm>
        <a:graphic>
          <a:graphicData uri="http://schemas.openxmlformats.org/drawingml/2006/table">
            <a:tbl>
              <a:tblPr firstRow="1" bandRow="1"/>
              <a:tblGrid>
                <a:gridCol w="685910"/>
                <a:gridCol w="1010093"/>
                <a:gridCol w="574158"/>
                <a:gridCol w="641025"/>
                <a:gridCol w="641025"/>
                <a:gridCol w="641025"/>
                <a:gridCol w="641025"/>
                <a:gridCol w="641025"/>
                <a:gridCol w="638944"/>
                <a:gridCol w="638944"/>
                <a:gridCol w="638944"/>
                <a:gridCol w="638944"/>
                <a:gridCol w="851331"/>
              </a:tblGrid>
              <a:tr h="246898">
                <a:tc>
                  <a:txBody>
                    <a:bodyPr/>
                    <a:lstStyle/>
                    <a:p>
                      <a:pPr algn="ctr"/>
                      <a:endParaRPr lang="en-US" sz="1000" b="1" dirty="0">
                        <a:solidFill>
                          <a:schemeClr val="tx1"/>
                        </a:solidFill>
                        <a:latin typeface="Arial" panose="020B0604020202020204" pitchFamily="34" charset="0"/>
                        <a:cs typeface="Arial" panose="020B0604020202020204" pitchFamily="34" charset="0"/>
                      </a:endParaRPr>
                    </a:p>
                  </a:txBody>
                  <a:tcPr marL="45720" marR="45720" anchor="ctr">
                    <a:lnL w="19050" cap="flat" cmpd="sng" algn="ctr">
                      <a:noFill/>
                      <a:prstDash val="solid"/>
                      <a:round/>
                      <a:headEnd type="none" w="med" len="med"/>
                      <a:tailEnd type="none" w="med" len="med"/>
                    </a:lnL>
                    <a:lnR>
                      <a:noFill/>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1" dirty="0">
                        <a:solidFill>
                          <a:schemeClr val="tx1"/>
                        </a:solidFill>
                        <a:latin typeface="Arial" panose="020B0604020202020204" pitchFamily="34" charset="0"/>
                        <a:cs typeface="Arial" panose="020B0604020202020204" pitchFamily="34" charset="0"/>
                      </a:endParaRPr>
                    </a:p>
                  </a:txBody>
                  <a:tcPr marL="45720" marR="45720" anchor="ctr">
                    <a:lnL>
                      <a:noFill/>
                    </a:lnL>
                    <a:lnR>
                      <a:noFill/>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1" dirty="0">
                        <a:solidFill>
                          <a:schemeClr val="tx1"/>
                        </a:solidFill>
                        <a:latin typeface="Arial" panose="020B0604020202020204" pitchFamily="34" charset="0"/>
                        <a:cs typeface="Arial" panose="020B0604020202020204" pitchFamily="34" charset="0"/>
                      </a:endParaRPr>
                    </a:p>
                  </a:txBody>
                  <a:tcPr marL="45720" marR="45720" anchor="ctr">
                    <a:lnL>
                      <a:noFill/>
                    </a:lnL>
                    <a:lnR>
                      <a:noFill/>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gridSpan="5">
                  <a:txBody>
                    <a:bodyPr/>
                    <a:lstStyle/>
                    <a:p>
                      <a:pPr marL="0" algn="ctr" defTabSz="457200" rtl="0" eaLnBrk="1" latinLnBrk="0" hangingPunct="1"/>
                      <a:r>
                        <a:rPr lang="en-US" sz="1000" b="1" kern="1200" dirty="0" smtClean="0">
                          <a:solidFill>
                            <a:srgbClr val="FF0000"/>
                          </a:solidFill>
                          <a:latin typeface="Arial" panose="020B0604020202020204" pitchFamily="34" charset="0"/>
                          <a:ea typeface="+mn-ea"/>
                          <a:cs typeface="Arial" panose="020B0604020202020204" pitchFamily="34" charset="0"/>
                        </a:rPr>
                        <a:t>Baseline scenario</a:t>
                      </a:r>
                      <a:endParaRPr lang="en-US" sz="1000" b="1" kern="1200" dirty="0">
                        <a:solidFill>
                          <a:srgbClr val="FF0000"/>
                        </a:solidFill>
                        <a:latin typeface="Arial" panose="020B0604020202020204" pitchFamily="34" charset="0"/>
                        <a:ea typeface="+mn-ea"/>
                        <a:cs typeface="Arial" panose="020B0604020202020204" pitchFamily="34" charset="0"/>
                      </a:endParaRPr>
                    </a:p>
                  </a:txBody>
                  <a:tcPr marL="45720" marR="45720" anchor="ctr">
                    <a:lnL w="19050" cap="flat" cmpd="sng" algn="ctr">
                      <a:noFill/>
                      <a:prstDash val="solid"/>
                      <a:round/>
                      <a:headEnd type="none" w="med" len="med"/>
                      <a:tailEnd type="none" w="med" len="med"/>
                    </a:lnL>
                    <a:lnR w="12700" cmpd="sng">
                      <a:noFill/>
                      <a:prstDash val="soli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algn="ctr" defTabSz="457200" rtl="0" eaLnBrk="1" latinLnBrk="0" hangingPunct="1"/>
                      <a:endParaRPr lang="en-US" sz="1100" b="1" kern="1200" dirty="0">
                        <a:solidFill>
                          <a:schemeClr val="tx1"/>
                        </a:solidFill>
                        <a:latin typeface="Arial" panose="020B0604020202020204" pitchFamily="34" charset="0"/>
                        <a:ea typeface="+mn-ea"/>
                        <a:cs typeface="Arial" panose="020B0604020202020204" pitchFamily="34" charset="0"/>
                      </a:endParaRPr>
                    </a:p>
                  </a:txBody>
                  <a:tcPr marL="45720" marR="45720">
                    <a:lnL w="12700" cmpd="sng">
                      <a:noFill/>
                      <a:prstDash val="solid"/>
                    </a:lnL>
                    <a:lnR w="12700" cmpd="sng">
                      <a:noFill/>
                      <a:prstDash val="solid"/>
                    </a:lnR>
                    <a:lnT w="19050" cap="flat" cmpd="sng" algn="ctr">
                      <a:noFill/>
                      <a:prstDash val="solid"/>
                      <a:round/>
                      <a:headEnd type="none" w="med" len="med"/>
                      <a:tailEnd type="none" w="med" len="med"/>
                    </a:lnT>
                    <a:lnB w="1905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hMerge="1">
                  <a:txBody>
                    <a:bodyPr/>
                    <a:lstStyle/>
                    <a:p>
                      <a:endParaRPr lang="en-US"/>
                    </a:p>
                  </a:txBody>
                  <a:tcPr/>
                </a:tc>
                <a:tc hMerge="1">
                  <a:txBody>
                    <a:bodyPr/>
                    <a:lstStyle/>
                    <a:p>
                      <a:pPr marL="0" indent="0" algn="ctr" defTabSz="457200" rtl="0" eaLnBrk="1" latinLnBrk="0" hangingPunct="1">
                        <a:buFont typeface="Arial" panose="020B0604020202020204" pitchFamily="34" charset="0"/>
                        <a:buNone/>
                      </a:pPr>
                      <a:endParaRPr lang="en-US" sz="1100" b="1" kern="1200" dirty="0">
                        <a:solidFill>
                          <a:schemeClr val="bg1"/>
                        </a:solidFill>
                        <a:latin typeface="Arial" panose="020B0604020202020204" pitchFamily="34" charset="0"/>
                        <a:ea typeface="+mn-ea"/>
                        <a:cs typeface="Arial" panose="020B0604020202020204" pitchFamily="34" charset="0"/>
                      </a:endParaRPr>
                    </a:p>
                  </a:txBody>
                  <a:tcPr marL="45720" marR="45720">
                    <a:lnL w="12700" cmpd="sng">
                      <a:noFill/>
                      <a:prstDash val="solid"/>
                    </a:lnL>
                    <a:lnR w="12700" cmpd="sng">
                      <a:noFill/>
                      <a:prstDash val="solid"/>
                    </a:lnR>
                    <a:lnT w="19050" cap="flat" cmpd="sng" algn="ctr">
                      <a:noFill/>
                      <a:prstDash val="solid"/>
                      <a:round/>
                      <a:headEnd type="none" w="med" len="med"/>
                      <a:tailEnd type="none" w="med" len="med"/>
                    </a:lnT>
                    <a:lnB w="1905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hMerge="1">
                  <a:txBody>
                    <a:bodyPr/>
                    <a:lstStyle/>
                    <a:p>
                      <a:endParaRPr lang="en-US"/>
                    </a:p>
                  </a:txBody>
                  <a:tcPr/>
                </a:tc>
                <a:tc gridSpan="4">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000" b="1" kern="1200" dirty="0" smtClean="0">
                          <a:solidFill>
                            <a:srgbClr val="FF0000"/>
                          </a:solidFill>
                          <a:latin typeface="Arial" panose="020B0604020202020204" pitchFamily="34" charset="0"/>
                          <a:ea typeface="+mn-ea"/>
                          <a:cs typeface="Arial" panose="020B0604020202020204" pitchFamily="34" charset="0"/>
                        </a:rPr>
                        <a:t>Stress scenario</a:t>
                      </a:r>
                    </a:p>
                  </a:txBody>
                  <a:tcPr marL="45720" marR="45720" anchor="ctr">
                    <a:lnL w="12700" cmpd="sng">
                      <a:noFill/>
                      <a:prstDash val="solid"/>
                    </a:lnL>
                    <a:lnR w="12700" cmpd="sng">
                      <a:noFill/>
                      <a:prstDash val="soli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tc>
                <a:tc hMerge="1">
                  <a:txBody>
                    <a:bodyPr/>
                    <a:lstStyle/>
                    <a:p>
                      <a:pPr marL="0" indent="0" algn="ctr" defTabSz="457200" rtl="0" eaLnBrk="1" latinLnBrk="0" hangingPunct="1">
                        <a:buFont typeface="Arial" panose="020B0604020202020204" pitchFamily="34" charset="0"/>
                        <a:buNone/>
                      </a:pPr>
                      <a:endParaRPr lang="en-US" sz="1100" b="1" kern="1200" dirty="0">
                        <a:solidFill>
                          <a:schemeClr val="bg1"/>
                        </a:solidFill>
                        <a:latin typeface="Arial" panose="020B0604020202020204" pitchFamily="34" charset="0"/>
                        <a:ea typeface="+mn-ea"/>
                        <a:cs typeface="Arial" panose="020B0604020202020204" pitchFamily="34" charset="0"/>
                      </a:endParaRPr>
                    </a:p>
                  </a:txBody>
                  <a:tcPr marL="45720" marR="45720">
                    <a:lnL w="12700" cmpd="sng">
                      <a:noFill/>
                      <a:prstDash val="soli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hMerge="1">
                  <a:txBody>
                    <a:bodyPr/>
                    <a:lstStyle/>
                    <a:p>
                      <a:endParaRPr lang="en-US"/>
                    </a:p>
                  </a:txBody>
                  <a:tcPr/>
                </a:tc>
                <a:tc>
                  <a:txBody>
                    <a:bodyPr/>
                    <a:lstStyle/>
                    <a:p>
                      <a:pPr marL="0" marR="0" indent="0" algn="ctr" defTabSz="4572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000" b="1" kern="1200" dirty="0" smtClean="0">
                        <a:solidFill>
                          <a:schemeClr val="tx1"/>
                        </a:solidFill>
                        <a:latin typeface="Arial" panose="020B0604020202020204" pitchFamily="34" charset="0"/>
                        <a:ea typeface="+mn-ea"/>
                        <a:cs typeface="Arial" panose="020B0604020202020204" pitchFamily="34" charset="0"/>
                      </a:endParaRPr>
                    </a:p>
                  </a:txBody>
                  <a:tcPr marL="45720" marR="45720" anchor="ctr">
                    <a:lnL w="12700" cmpd="sng">
                      <a:noFill/>
                      <a:prstDash val="solid"/>
                    </a:lnL>
                    <a:lnR w="12700" cmpd="sng">
                      <a:noFill/>
                      <a:prstDash val="solid"/>
                    </a:lnR>
                    <a:lnT w="19050" cap="flat" cmpd="sng" algn="ctr">
                      <a:no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297180">
                <a:tc rowSpan="2">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a:r>
                        <a:rPr lang="en-US" sz="1000" b="1" dirty="0" smtClean="0">
                          <a:solidFill>
                            <a:srgbClr val="FF0000"/>
                          </a:solidFill>
                          <a:latin typeface="Arial" panose="020B0604020202020204" pitchFamily="34" charset="0"/>
                          <a:cs typeface="Arial" panose="020B0604020202020204" pitchFamily="34" charset="0"/>
                        </a:rPr>
                        <a:t>Risk type</a:t>
                      </a:r>
                      <a:endParaRPr lang="en-US" sz="1000" b="1" dirty="0">
                        <a:solidFill>
                          <a:srgbClr val="FF0000"/>
                        </a:solidFill>
                        <a:latin typeface="Arial" panose="020B0604020202020204" pitchFamily="34" charset="0"/>
                        <a:cs typeface="Arial" panose="020B0604020202020204" pitchFamily="34" charset="0"/>
                      </a:endParaRPr>
                    </a:p>
                  </a:txBody>
                  <a:tcPr marL="45720" marR="45720" anchor="ctr">
                    <a:lnL w="19050" cap="flat" cmpd="sng" algn="ctr">
                      <a:noFill/>
                      <a:prstDash val="solid"/>
                      <a:round/>
                      <a:headEnd type="none" w="med" len="med"/>
                      <a:tailEnd type="none" w="med" len="med"/>
                    </a:lnL>
                    <a:lnR>
                      <a:noFill/>
                    </a:lnR>
                    <a:lnT w="1905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algn="l"/>
                      <a:r>
                        <a:rPr lang="en-US" sz="1000" b="1" dirty="0" smtClean="0">
                          <a:solidFill>
                            <a:srgbClr val="FF0000"/>
                          </a:solidFill>
                          <a:latin typeface="Arial" panose="020B0604020202020204" pitchFamily="34" charset="0"/>
                          <a:cs typeface="Arial" panose="020B0604020202020204" pitchFamily="34" charset="0"/>
                        </a:rPr>
                        <a:t>Ratio / Metric</a:t>
                      </a:r>
                      <a:endParaRPr lang="en-US" sz="1000" b="1" dirty="0">
                        <a:solidFill>
                          <a:srgbClr val="FF0000"/>
                        </a:solidFill>
                        <a:latin typeface="Arial" panose="020B0604020202020204" pitchFamily="34" charset="0"/>
                        <a:cs typeface="Arial" panose="020B0604020202020204" pitchFamily="34" charset="0"/>
                      </a:endParaRPr>
                    </a:p>
                  </a:txBody>
                  <a:tcPr marL="45720" marR="45720" anchor="ctr">
                    <a:lnL>
                      <a:noFill/>
                    </a:lnL>
                    <a:lnR>
                      <a:noFill/>
                    </a:lnR>
                    <a:lnT w="1905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algn="l"/>
                      <a:r>
                        <a:rPr lang="en-US" sz="1000" b="1" dirty="0" smtClean="0">
                          <a:solidFill>
                            <a:srgbClr val="FF0000"/>
                          </a:solidFill>
                          <a:latin typeface="Arial" panose="020B0604020202020204" pitchFamily="34" charset="0"/>
                          <a:cs typeface="Arial" panose="020B0604020202020204" pitchFamily="34" charset="0"/>
                        </a:rPr>
                        <a:t>Entity</a:t>
                      </a:r>
                      <a:endParaRPr lang="en-US" sz="1000" b="1" dirty="0">
                        <a:solidFill>
                          <a:srgbClr val="FF0000"/>
                        </a:solidFill>
                        <a:latin typeface="Arial" panose="020B0604020202020204" pitchFamily="34" charset="0"/>
                        <a:cs typeface="Arial" panose="020B0604020202020204" pitchFamily="34" charset="0"/>
                      </a:endParaRPr>
                    </a:p>
                  </a:txBody>
                  <a:tcPr marL="45720" marR="45720" anchor="ctr">
                    <a:lnL>
                      <a:noFill/>
                    </a:lnL>
                    <a:lnR>
                      <a:noFill/>
                    </a:lnR>
                    <a:lnT w="1905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algn="ctr" defTabSz="457200" rtl="0" eaLnBrk="1" latinLnBrk="0" hangingPunct="1"/>
                      <a:r>
                        <a:rPr lang="en-US" sz="1000" b="1" kern="1200" dirty="0" smtClean="0">
                          <a:solidFill>
                            <a:schemeClr val="tx1"/>
                          </a:solidFill>
                          <a:latin typeface="Arial" panose="020B0604020202020204" pitchFamily="34" charset="0"/>
                          <a:ea typeface="+mn-ea"/>
                          <a:cs typeface="Arial" panose="020B0604020202020204" pitchFamily="34" charset="0"/>
                        </a:rPr>
                        <a:t>Mar 16</a:t>
                      </a:r>
                      <a:endParaRPr lang="en-US" sz="1000" b="1" kern="1200" dirty="0">
                        <a:solidFill>
                          <a:schemeClr val="tx1"/>
                        </a:solidFill>
                        <a:latin typeface="Arial" panose="020B0604020202020204" pitchFamily="34" charset="0"/>
                        <a:ea typeface="+mn-ea"/>
                        <a:cs typeface="Arial" panose="020B0604020202020204" pitchFamily="34" charset="0"/>
                      </a:endParaRPr>
                    </a:p>
                  </a:txBody>
                  <a:tcPr marL="45720" marR="45720" anchor="ctr">
                    <a:lnL w="19050" cap="flat" cmpd="sng" algn="ctr">
                      <a:noFill/>
                      <a:prstDash val="solid"/>
                      <a:round/>
                      <a:headEnd type="none" w="med" len="med"/>
                      <a:tailEnd type="none" w="med" len="med"/>
                    </a:lnL>
                    <a:lnR w="12700" cmpd="sng">
                      <a:noFill/>
                      <a:prstDash val="solid"/>
                    </a:lnR>
                    <a:lnT w="1905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gridSpan="2">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algn="ctr" defTabSz="457200" rtl="0" eaLnBrk="1" latinLnBrk="0" hangingPunct="1"/>
                      <a:r>
                        <a:rPr lang="en-US" sz="1000" b="1" kern="1200" dirty="0" smtClean="0">
                          <a:solidFill>
                            <a:schemeClr val="tx1"/>
                          </a:solidFill>
                          <a:latin typeface="Arial" panose="020B0604020202020204" pitchFamily="34" charset="0"/>
                          <a:ea typeface="+mn-ea"/>
                          <a:cs typeface="Arial" panose="020B0604020202020204" pitchFamily="34" charset="0"/>
                        </a:rPr>
                        <a:t>Amber trigger</a:t>
                      </a:r>
                      <a:endParaRPr lang="en-US" sz="1000" b="1" kern="1200" dirty="0">
                        <a:solidFill>
                          <a:schemeClr val="tx1"/>
                        </a:solidFill>
                        <a:latin typeface="Arial" panose="020B0604020202020204" pitchFamily="34" charset="0"/>
                        <a:ea typeface="+mn-ea"/>
                        <a:cs typeface="Arial" panose="020B0604020202020204" pitchFamily="34" charset="0"/>
                      </a:endParaRPr>
                    </a:p>
                  </a:txBody>
                  <a:tcPr marL="45720" marR="45720" anchor="ctr">
                    <a:lnL w="12700" cmpd="sng">
                      <a:noFill/>
                      <a:prstDash val="solid"/>
                    </a:lnL>
                    <a:lnR w="12700" cmpd="sng">
                      <a:noFill/>
                      <a:prstDash val="solid"/>
                    </a:lnR>
                    <a:lnT w="1905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hMerge="1">
                  <a:txBody>
                    <a:bodyPr/>
                    <a:lstStyle/>
                    <a:p>
                      <a:endParaRPr lang="en-US"/>
                    </a:p>
                  </a:txBody>
                  <a:tcPr/>
                </a:tc>
                <a:tc gridSpan="2">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indent="0" algn="ctr" defTabSz="457200" rtl="0" eaLnBrk="1" latinLnBrk="0" hangingPunct="1">
                        <a:buFont typeface="Arial" panose="020B0604020202020204" pitchFamily="34" charset="0"/>
                        <a:buNone/>
                      </a:pPr>
                      <a:r>
                        <a:rPr lang="en-US" sz="1000" b="1" kern="1200" dirty="0" smtClean="0">
                          <a:solidFill>
                            <a:schemeClr val="bg1"/>
                          </a:solidFill>
                          <a:latin typeface="Arial" panose="020B0604020202020204" pitchFamily="34" charset="0"/>
                          <a:ea typeface="+mn-ea"/>
                          <a:cs typeface="Arial" panose="020B0604020202020204" pitchFamily="34" charset="0"/>
                        </a:rPr>
                        <a:t>Red limit</a:t>
                      </a:r>
                      <a:endParaRPr lang="en-US" sz="1000" b="1" kern="1200" dirty="0">
                        <a:solidFill>
                          <a:schemeClr val="bg1"/>
                        </a:solidFill>
                        <a:latin typeface="Arial" panose="020B0604020202020204" pitchFamily="34" charset="0"/>
                        <a:ea typeface="+mn-ea"/>
                        <a:cs typeface="Arial" panose="020B0604020202020204" pitchFamily="34" charset="0"/>
                      </a:endParaRPr>
                    </a:p>
                  </a:txBody>
                  <a:tcPr marL="45720" marR="45720" anchor="ctr">
                    <a:lnL w="12700" cmpd="sng">
                      <a:noFill/>
                      <a:prstDash val="solid"/>
                    </a:lnL>
                    <a:lnR w="12700" cmpd="sng">
                      <a:noFill/>
                      <a:prstDash val="solid"/>
                    </a:lnR>
                    <a:lnT w="1905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hMerge="1">
                  <a:txBody>
                    <a:bodyPr/>
                    <a:lstStyle/>
                    <a:p>
                      <a:endParaRPr lang="en-US"/>
                    </a:p>
                  </a:txBody>
                  <a:tcPr/>
                </a:tc>
                <a:tc gridSpan="2">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algn="ctr" defTabSz="457200" rtl="0" eaLnBrk="1" latinLnBrk="0" hangingPunct="1"/>
                      <a:r>
                        <a:rPr lang="en-US" sz="1000" b="1" kern="1200" dirty="0" smtClean="0">
                          <a:solidFill>
                            <a:schemeClr val="tx1"/>
                          </a:solidFill>
                          <a:latin typeface="Arial" panose="020B0604020202020204" pitchFamily="34" charset="0"/>
                          <a:ea typeface="+mn-ea"/>
                          <a:cs typeface="Arial" panose="020B0604020202020204" pitchFamily="34" charset="0"/>
                        </a:rPr>
                        <a:t>Amber trigger</a:t>
                      </a:r>
                      <a:endParaRPr lang="en-US" sz="1000" b="1" kern="1200" dirty="0">
                        <a:solidFill>
                          <a:schemeClr val="tx1"/>
                        </a:solidFill>
                        <a:latin typeface="Arial" panose="020B0604020202020204" pitchFamily="34" charset="0"/>
                        <a:ea typeface="+mn-ea"/>
                        <a:cs typeface="Arial" panose="020B0604020202020204" pitchFamily="34" charset="0"/>
                      </a:endParaRPr>
                    </a:p>
                  </a:txBody>
                  <a:tcPr marL="45720" marR="45720" anchor="ctr">
                    <a:lnL w="12700" cmpd="sng">
                      <a:noFill/>
                      <a:prstDash val="solid"/>
                    </a:lnL>
                    <a:lnR w="12700" cmpd="sng">
                      <a:noFill/>
                      <a:prstDash val="solid"/>
                    </a:lnR>
                    <a:lnT w="1905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hMerge="1">
                  <a:txBody>
                    <a:bodyPr/>
                    <a:lstStyle/>
                    <a:p>
                      <a:endParaRPr lang="en-US"/>
                    </a:p>
                  </a:txBody>
                  <a:tcPr/>
                </a:tc>
                <a:tc gridSpan="2">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indent="0" algn="ctr" defTabSz="457200" rtl="0" eaLnBrk="1" latinLnBrk="0" hangingPunct="1">
                        <a:buFont typeface="Arial" panose="020B0604020202020204" pitchFamily="34" charset="0"/>
                        <a:buNone/>
                      </a:pPr>
                      <a:r>
                        <a:rPr lang="en-US" sz="1000" b="1" kern="1200" dirty="0" smtClean="0">
                          <a:solidFill>
                            <a:schemeClr val="bg1"/>
                          </a:solidFill>
                          <a:latin typeface="Arial" panose="020B0604020202020204" pitchFamily="34" charset="0"/>
                          <a:ea typeface="+mn-ea"/>
                          <a:cs typeface="Arial" panose="020B0604020202020204" pitchFamily="34" charset="0"/>
                        </a:rPr>
                        <a:t>Red limit</a:t>
                      </a:r>
                      <a:endParaRPr lang="en-US" sz="1000" b="1" kern="1200" dirty="0">
                        <a:solidFill>
                          <a:schemeClr val="bg1"/>
                        </a:solidFill>
                        <a:latin typeface="Arial" panose="020B0604020202020204" pitchFamily="34" charset="0"/>
                        <a:ea typeface="+mn-ea"/>
                        <a:cs typeface="Arial" panose="020B0604020202020204" pitchFamily="34" charset="0"/>
                      </a:endParaRPr>
                    </a:p>
                  </a:txBody>
                  <a:tcPr marL="45720" marR="45720" anchor="ctr">
                    <a:lnL w="12700" cmpd="sng">
                      <a:noFill/>
                      <a:prstDash val="soli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hMerge="1">
                  <a:txBody>
                    <a:bodyPr/>
                    <a:lstStyle/>
                    <a:p>
                      <a:endParaRPr lang="en-US"/>
                    </a:p>
                  </a:txBody>
                  <a:tcPr/>
                </a:tc>
                <a:tc rowSpan="2">
                  <a:txBody>
                    <a:bodyPr/>
                    <a:lstStyle/>
                    <a:p>
                      <a:pPr marL="0" marR="0" indent="0" algn="ctr"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000" b="1" kern="1200" dirty="0" smtClean="0">
                          <a:solidFill>
                            <a:srgbClr val="FF0000"/>
                          </a:solidFill>
                          <a:latin typeface="Arial" panose="020B0604020202020204" pitchFamily="34" charset="0"/>
                          <a:ea typeface="+mn-ea"/>
                          <a:cs typeface="Arial" panose="020B0604020202020204" pitchFamily="34" charset="0"/>
                        </a:rPr>
                        <a:t>Justification for changes</a:t>
                      </a:r>
                    </a:p>
                  </a:txBody>
                  <a:tcPr marL="45720" marR="45720" anchor="ctr">
                    <a:lnL w="12700" cmpd="sng">
                      <a:noFill/>
                      <a:prstDash val="solid"/>
                    </a:lnL>
                    <a:lnR w="12700" cmpd="sng">
                      <a:noFill/>
                      <a:prstDash val="solid"/>
                    </a:lnR>
                    <a:lnT w="1905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297180">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algn="ctr" defTabSz="457200" rtl="0" eaLnBrk="1" latinLnBrk="0" hangingPunct="1"/>
                      <a:r>
                        <a:rPr lang="en-US" sz="1000" b="1" kern="1200" dirty="0" smtClean="0">
                          <a:solidFill>
                            <a:schemeClr val="tx1"/>
                          </a:solidFill>
                          <a:latin typeface="Arial" panose="020B0604020202020204" pitchFamily="34" charset="0"/>
                          <a:ea typeface="+mn-ea"/>
                          <a:cs typeface="Arial" panose="020B0604020202020204" pitchFamily="34" charset="0"/>
                        </a:rPr>
                        <a:t>2016</a:t>
                      </a:r>
                      <a:endParaRPr lang="en-US" sz="1000" b="1" kern="1200" dirty="0">
                        <a:solidFill>
                          <a:schemeClr val="tx1"/>
                        </a:solidFill>
                        <a:latin typeface="Arial" panose="020B0604020202020204" pitchFamily="34" charset="0"/>
                        <a:ea typeface="+mn-ea"/>
                        <a:cs typeface="Arial" panose="020B0604020202020204" pitchFamily="34" charset="0"/>
                      </a:endParaRPr>
                    </a:p>
                  </a:txBody>
                  <a:tcPr marL="45720" marR="45720" anchor="ctr">
                    <a:lnL w="12700" cmpd="sng">
                      <a:noFill/>
                      <a:prstDash val="solid"/>
                    </a:lnL>
                    <a:lnR w="12700" cmpd="sng">
                      <a:no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algn="ctr" defTabSz="457200" rtl="0" eaLnBrk="1" latinLnBrk="0" hangingPunct="1"/>
                      <a:r>
                        <a:rPr lang="en-US" sz="1000" b="1" kern="1200" dirty="0" smtClean="0">
                          <a:solidFill>
                            <a:schemeClr val="tx1"/>
                          </a:solidFill>
                          <a:latin typeface="Arial" panose="020B0604020202020204" pitchFamily="34" charset="0"/>
                          <a:ea typeface="+mn-ea"/>
                          <a:cs typeface="Arial" panose="020B0604020202020204" pitchFamily="34" charset="0"/>
                        </a:rPr>
                        <a:t>2015</a:t>
                      </a:r>
                      <a:endParaRPr lang="en-US" sz="1000" b="1" kern="1200" dirty="0">
                        <a:solidFill>
                          <a:schemeClr val="tx1"/>
                        </a:solidFill>
                        <a:latin typeface="Arial" panose="020B0604020202020204" pitchFamily="34" charset="0"/>
                        <a:ea typeface="+mn-ea"/>
                        <a:cs typeface="Arial" panose="020B0604020202020204" pitchFamily="34" charset="0"/>
                      </a:endParaRPr>
                    </a:p>
                  </a:txBody>
                  <a:tcPr marL="45720" marR="45720" anchor="ctr">
                    <a:lnL w="12700" cmpd="sng">
                      <a:noFill/>
                      <a:prstDash val="solid"/>
                    </a:lnL>
                    <a:lnR w="12700" cmpd="sng">
                      <a:no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ctr" defTabSz="457200" rtl="0" eaLnBrk="1" latinLnBrk="0" hangingPunct="1"/>
                      <a:r>
                        <a:rPr lang="en-US" sz="1000" b="1" kern="1200" dirty="0" smtClean="0">
                          <a:solidFill>
                            <a:schemeClr val="tx1"/>
                          </a:solidFill>
                          <a:latin typeface="Arial" panose="020B0604020202020204" pitchFamily="34" charset="0"/>
                          <a:ea typeface="+mn-ea"/>
                          <a:cs typeface="Arial" panose="020B0604020202020204" pitchFamily="34" charset="0"/>
                        </a:rPr>
                        <a:t>2016</a:t>
                      </a:r>
                      <a:endParaRPr lang="en-US" sz="1000" b="1" kern="1200" dirty="0">
                        <a:solidFill>
                          <a:schemeClr val="tx1"/>
                        </a:solidFill>
                        <a:latin typeface="Arial" panose="020B0604020202020204" pitchFamily="34" charset="0"/>
                        <a:ea typeface="+mn-ea"/>
                        <a:cs typeface="Arial" panose="020B0604020202020204" pitchFamily="34" charset="0"/>
                      </a:endParaRPr>
                    </a:p>
                  </a:txBody>
                  <a:tcPr marL="45720" marR="45720" anchor="ctr">
                    <a:lnL w="12700" cmpd="sng">
                      <a:noFill/>
                      <a:prstDash val="solid"/>
                    </a:lnL>
                    <a:lnR w="12700" cmpd="sng">
                      <a:no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marL="0" algn="ctr" defTabSz="457200" rtl="0" eaLnBrk="1" latinLnBrk="0" hangingPunct="1"/>
                      <a:r>
                        <a:rPr lang="en-US" sz="1000" b="1" kern="1200" dirty="0" smtClean="0">
                          <a:solidFill>
                            <a:schemeClr val="tx1"/>
                          </a:solidFill>
                          <a:latin typeface="Arial" panose="020B0604020202020204" pitchFamily="34" charset="0"/>
                          <a:ea typeface="+mn-ea"/>
                          <a:cs typeface="Arial" panose="020B0604020202020204" pitchFamily="34" charset="0"/>
                        </a:rPr>
                        <a:t>2015</a:t>
                      </a:r>
                      <a:endParaRPr lang="en-US" sz="1000" b="1" kern="1200" dirty="0">
                        <a:solidFill>
                          <a:schemeClr val="tx1"/>
                        </a:solidFill>
                        <a:latin typeface="Arial" panose="020B0604020202020204" pitchFamily="34" charset="0"/>
                        <a:ea typeface="+mn-ea"/>
                        <a:cs typeface="Arial" panose="020B0604020202020204" pitchFamily="34" charset="0"/>
                      </a:endParaRPr>
                    </a:p>
                  </a:txBody>
                  <a:tcPr marL="45720" marR="45720" anchor="ctr">
                    <a:lnL w="12700" cmpd="sng">
                      <a:noFill/>
                      <a:prstDash val="solid"/>
                    </a:lnL>
                    <a:lnR w="12700" cmpd="sng">
                      <a:no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ctr" defTabSz="457200" rtl="0" eaLnBrk="1" latinLnBrk="0" hangingPunct="1"/>
                      <a:r>
                        <a:rPr lang="en-US" sz="1000" b="1" kern="1200" dirty="0" smtClean="0">
                          <a:solidFill>
                            <a:schemeClr val="tx1"/>
                          </a:solidFill>
                          <a:latin typeface="Arial" panose="020B0604020202020204" pitchFamily="34" charset="0"/>
                          <a:ea typeface="+mn-ea"/>
                          <a:cs typeface="Arial" panose="020B0604020202020204" pitchFamily="34" charset="0"/>
                        </a:rPr>
                        <a:t>2016</a:t>
                      </a:r>
                      <a:endParaRPr lang="en-US" sz="1000" b="1" kern="1200" dirty="0">
                        <a:solidFill>
                          <a:schemeClr val="tx1"/>
                        </a:solidFill>
                        <a:latin typeface="Arial" panose="020B0604020202020204" pitchFamily="34" charset="0"/>
                        <a:ea typeface="+mn-ea"/>
                        <a:cs typeface="Arial" panose="020B0604020202020204" pitchFamily="34" charset="0"/>
                      </a:endParaRPr>
                    </a:p>
                  </a:txBody>
                  <a:tcPr marL="45720" marR="45720" anchor="ctr">
                    <a:lnL w="12700" cmpd="sng">
                      <a:noFill/>
                      <a:prstDash val="solid"/>
                    </a:lnL>
                    <a:lnR w="12700" cmpd="sng">
                      <a:no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algn="ctr" defTabSz="457200" rtl="0" eaLnBrk="1" latinLnBrk="0" hangingPunct="1"/>
                      <a:r>
                        <a:rPr lang="en-US" sz="1000" b="1" kern="1200" dirty="0" smtClean="0">
                          <a:solidFill>
                            <a:schemeClr val="tx1"/>
                          </a:solidFill>
                          <a:latin typeface="Arial" panose="020B0604020202020204" pitchFamily="34" charset="0"/>
                          <a:ea typeface="+mn-ea"/>
                          <a:cs typeface="Arial" panose="020B0604020202020204" pitchFamily="34" charset="0"/>
                        </a:rPr>
                        <a:t>2015</a:t>
                      </a:r>
                      <a:endParaRPr lang="en-US" sz="1000" b="1" kern="1200" dirty="0">
                        <a:solidFill>
                          <a:schemeClr val="tx1"/>
                        </a:solidFill>
                        <a:latin typeface="Arial" panose="020B0604020202020204" pitchFamily="34" charset="0"/>
                        <a:ea typeface="+mn-ea"/>
                        <a:cs typeface="Arial" panose="020B0604020202020204" pitchFamily="34" charset="0"/>
                      </a:endParaRPr>
                    </a:p>
                  </a:txBody>
                  <a:tcPr marL="45720" marR="45720" anchor="ctr">
                    <a:lnL w="12700" cmpd="sng">
                      <a:noFill/>
                      <a:prstDash val="solid"/>
                    </a:lnL>
                    <a:lnR w="12700" cmpd="sng">
                      <a:no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ctr" defTabSz="457200" rtl="0" eaLnBrk="1" latinLnBrk="0" hangingPunct="1"/>
                      <a:r>
                        <a:rPr lang="en-US" sz="1000" b="1" kern="1200" dirty="0" smtClean="0">
                          <a:solidFill>
                            <a:schemeClr val="tx1"/>
                          </a:solidFill>
                          <a:latin typeface="Arial" panose="020B0604020202020204" pitchFamily="34" charset="0"/>
                          <a:ea typeface="+mn-ea"/>
                          <a:cs typeface="Arial" panose="020B0604020202020204" pitchFamily="34" charset="0"/>
                        </a:rPr>
                        <a:t>2016</a:t>
                      </a:r>
                      <a:endParaRPr lang="en-US" sz="1000" b="1" kern="1200" dirty="0">
                        <a:solidFill>
                          <a:schemeClr val="tx1"/>
                        </a:solidFill>
                        <a:latin typeface="Arial" panose="020B0604020202020204" pitchFamily="34" charset="0"/>
                        <a:ea typeface="+mn-ea"/>
                        <a:cs typeface="Arial" panose="020B0604020202020204" pitchFamily="34" charset="0"/>
                      </a:endParaRPr>
                    </a:p>
                  </a:txBody>
                  <a:tcPr marL="45720" marR="45720" anchor="ctr">
                    <a:lnL w="12700" cmpd="sng">
                      <a:noFill/>
                      <a:prstDash val="solid"/>
                    </a:lnL>
                    <a:lnR w="1905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marL="0" algn="ctr" defTabSz="457200" rtl="0" eaLnBrk="1" latinLnBrk="0" hangingPunct="1"/>
                      <a:r>
                        <a:rPr lang="en-US" sz="1000" b="1" kern="1200" dirty="0" smtClean="0">
                          <a:solidFill>
                            <a:schemeClr val="tx1"/>
                          </a:solidFill>
                          <a:latin typeface="Arial" panose="020B0604020202020204" pitchFamily="34" charset="0"/>
                          <a:ea typeface="+mn-ea"/>
                          <a:cs typeface="Arial" panose="020B0604020202020204" pitchFamily="34" charset="0"/>
                        </a:rPr>
                        <a:t>2015</a:t>
                      </a:r>
                      <a:endParaRPr lang="en-US" sz="1000" b="1" kern="1200" dirty="0">
                        <a:solidFill>
                          <a:schemeClr val="tx1"/>
                        </a:solidFill>
                        <a:latin typeface="Arial" panose="020B0604020202020204" pitchFamily="34" charset="0"/>
                        <a:ea typeface="+mn-ea"/>
                        <a:cs typeface="Arial" panose="020B0604020202020204" pitchFamily="34" charset="0"/>
                      </a:endParaRPr>
                    </a:p>
                  </a:txBody>
                  <a:tcPr marL="45720" marR="45720" anchor="ctr">
                    <a:lnL w="12700" cmpd="sng">
                      <a:noFill/>
                      <a:prstDash val="solid"/>
                    </a:lnL>
                    <a:lnR w="1905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vMerge="1">
                  <a:txBody>
                    <a:bodyPr/>
                    <a:lstStyle/>
                    <a:p>
                      <a:endParaRPr lang="en-US"/>
                    </a:p>
                  </a:txBody>
                  <a:tcPr/>
                </a:tc>
              </a:tr>
              <a:tr h="404198">
                <a:tc rowSpan="5">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a:lnSpc>
                          <a:spcPct val="100000"/>
                        </a:lnSpc>
                        <a:spcBef>
                          <a:spcPts val="200"/>
                        </a:spcBef>
                        <a:spcAft>
                          <a:spcPts val="200"/>
                        </a:spcAft>
                      </a:pPr>
                      <a:r>
                        <a:rPr lang="en-GB" sz="1000" b="1" dirty="0" smtClean="0">
                          <a:solidFill>
                            <a:schemeClr val="tx1"/>
                          </a:solidFill>
                          <a:latin typeface="Arial" panose="020B0604020202020204" pitchFamily="34" charset="0"/>
                          <a:cs typeface="Arial" panose="020B0604020202020204" pitchFamily="34" charset="0"/>
                        </a:rPr>
                        <a:t>Capital adequacy</a:t>
                      </a:r>
                    </a:p>
                  </a:txBody>
                  <a:tcPr marL="45720" marR="45720" anchor="ctr">
                    <a:lnL w="19050" cap="flat" cmpd="sng" algn="ctr">
                      <a:no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000" b="0" i="0" dirty="0" smtClean="0">
                          <a:solidFill>
                            <a:schemeClr val="tx1"/>
                          </a:solidFill>
                          <a:latin typeface="Arial" panose="020B0604020202020204" pitchFamily="34" charset="0"/>
                          <a:cs typeface="Arial" panose="020B0604020202020204" pitchFamily="34" charset="0"/>
                        </a:rPr>
                        <a:t>*Common Equity</a:t>
                      </a:r>
                      <a:r>
                        <a:rPr lang="en-US" sz="1000" b="0" i="0" baseline="0" dirty="0" smtClean="0">
                          <a:solidFill>
                            <a:schemeClr val="tx1"/>
                          </a:solidFill>
                          <a:latin typeface="Arial" panose="020B0604020202020204" pitchFamily="34" charset="0"/>
                          <a:cs typeface="Arial" panose="020B0604020202020204" pitchFamily="34" charset="0"/>
                        </a:rPr>
                        <a:t> Tier 1</a:t>
                      </a:r>
                      <a:endParaRPr lang="en-US" sz="1000" b="0" i="0" dirty="0" smtClean="0">
                        <a:solidFill>
                          <a:schemeClr val="tx1"/>
                        </a:solidFill>
                        <a:latin typeface="Arial" panose="020B0604020202020204" pitchFamily="34" charset="0"/>
                        <a:cs typeface="Arial" panose="020B0604020202020204" pitchFamily="34" charset="0"/>
                      </a:endParaRPr>
                    </a:p>
                  </a:txBody>
                  <a:tcPr marL="45720" marR="45720" anchor="ctr">
                    <a:lnL>
                      <a:noFill/>
                    </a:lnL>
                    <a:lnR>
                      <a:noFill/>
                    </a:lnR>
                    <a:lnT w="12700" cap="flat" cmpd="sng" algn="ctr">
                      <a:solidFill>
                        <a:schemeClr val="tx1"/>
                      </a:solidFill>
                      <a:prstDash val="solid"/>
                      <a:round/>
                      <a:headEnd type="none" w="med" len="med"/>
                      <a:tailEnd type="none" w="med" len="med"/>
                    </a:lnT>
                    <a:lnB w="12700" cap="flat" cmpd="sng" algn="ctr">
                      <a:solidFill>
                        <a:schemeClr val="bg1">
                          <a:lumMod val="50000"/>
                        </a:schemeClr>
                      </a:solidFill>
                      <a:prstDash val="sysDash"/>
                      <a:round/>
                      <a:headEnd type="none" w="med" len="med"/>
                      <a:tailEnd type="none" w="med" len="med"/>
                    </a:lnB>
                    <a:lnTlToBr w="12700" cmpd="sng">
                      <a:noFill/>
                      <a:prstDash val="solid"/>
                    </a:lnTlToBr>
                    <a:lnBlToTr w="12700" cmpd="sng">
                      <a:noFill/>
                      <a:prstDash val="solid"/>
                    </a:lnBlToTr>
                    <a:noFill/>
                  </a:tcPr>
                </a:tc>
                <a:tc rowSpan="4">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000" b="0" i="0" dirty="0" smtClean="0">
                          <a:solidFill>
                            <a:schemeClr val="tx1"/>
                          </a:solidFill>
                          <a:latin typeface="Arial" panose="020B0604020202020204" pitchFamily="34" charset="0"/>
                          <a:cs typeface="Arial" panose="020B0604020202020204" pitchFamily="34" charset="0"/>
                        </a:rPr>
                        <a:t>SBNA</a:t>
                      </a:r>
                    </a:p>
                  </a:txBody>
                  <a:tcPr marL="45720" marR="4572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ctr">
                        <a:lnSpc>
                          <a:spcPts val="1000"/>
                        </a:lnSpc>
                      </a:pPr>
                      <a:r>
                        <a:rPr lang="en-US" sz="1000" dirty="0" smtClean="0">
                          <a:latin typeface="Arial" panose="020B0604020202020204" pitchFamily="34" charset="0"/>
                          <a:cs typeface="Arial" panose="020B0604020202020204" pitchFamily="34" charset="0"/>
                        </a:rPr>
                        <a:t>13.87%</a:t>
                      </a:r>
                      <a:endParaRPr lang="en-US" sz="1000" dirty="0">
                        <a:latin typeface="Arial" panose="020B0604020202020204" pitchFamily="34" charset="0"/>
                        <a:cs typeface="Arial" panose="020B0604020202020204" pitchFamily="34" charset="0"/>
                      </a:endParaRPr>
                    </a:p>
                  </a:txBody>
                  <a:tcPr marL="48014" marR="48014" anchor="ctr">
                    <a:lnL w="19050" cap="flat" cmpd="sng" algn="ctr">
                      <a:no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bg1">
                          <a:lumMod val="50000"/>
                        </a:schemeClr>
                      </a:solidFill>
                      <a:prstDash val="sysDash"/>
                      <a:round/>
                      <a:headEnd type="none" w="med" len="med"/>
                      <a:tailEnd type="none" w="med" len="med"/>
                    </a:lnB>
                    <a:lnTlToBr w="12700" cmpd="sng">
                      <a:noFill/>
                      <a:prstDash val="solid"/>
                    </a:lnTlToBr>
                    <a:lnBlToTr w="12700" cmpd="sng">
                      <a:noFill/>
                      <a:prstDash val="solid"/>
                    </a:lnBlToTr>
                    <a:solidFill>
                      <a:srgbClr val="E8F6E6"/>
                    </a:solid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marR="0" lvl="1" indent="0" algn="ctr" defTabSz="457200" rtl="0" eaLnBrk="1" fontAlgn="auto" latinLnBrk="0" hangingPunct="1">
                        <a:lnSpc>
                          <a:spcPts val="1000"/>
                        </a:lnSpc>
                        <a:spcBef>
                          <a:spcPts val="0"/>
                        </a:spcBef>
                        <a:spcAft>
                          <a:spcPts val="0"/>
                        </a:spcAft>
                        <a:buClr>
                          <a:schemeClr val="tx1"/>
                        </a:buClr>
                        <a:buSzTx/>
                        <a:buFont typeface="Arial" panose="020B0604020202020204" pitchFamily="34" charset="0"/>
                        <a:buNone/>
                        <a:tabLst/>
                        <a:defRPr/>
                      </a:pPr>
                      <a:r>
                        <a:rPr lang="en-US" sz="1000" b="0" i="0" kern="1200" dirty="0" smtClean="0">
                          <a:solidFill>
                            <a:schemeClr val="tx1"/>
                          </a:solidFill>
                          <a:latin typeface="Arial" panose="020B0604020202020204" pitchFamily="34" charset="0"/>
                          <a:ea typeface="+mn-ea"/>
                          <a:cs typeface="Arial" panose="020B0604020202020204" pitchFamily="34" charset="0"/>
                        </a:rPr>
                        <a:t>11.00%</a:t>
                      </a:r>
                    </a:p>
                  </a:txBody>
                  <a:tcPr marL="48014" marR="48014" anchor="ctr">
                    <a:lnL>
                      <a:noFill/>
                    </a:lnL>
                    <a:lnR>
                      <a:noFill/>
                    </a:lnR>
                    <a:lnT w="12700" cap="flat" cmpd="sng" algn="ctr">
                      <a:solidFill>
                        <a:schemeClr val="tx1"/>
                      </a:solidFill>
                      <a:prstDash val="solid"/>
                      <a:round/>
                      <a:headEnd type="none" w="med" len="med"/>
                      <a:tailEnd type="none" w="med" len="med"/>
                    </a:lnT>
                    <a:lnB w="12700" cap="flat" cmpd="sng" algn="ctr">
                      <a:solidFill>
                        <a:schemeClr val="bg1">
                          <a:lumMod val="50000"/>
                        </a:schemeClr>
                      </a:solidFill>
                      <a:prstDash val="sysDash"/>
                      <a:round/>
                      <a:headEnd type="none" w="med" len="med"/>
                      <a:tailEnd type="none" w="med" len="med"/>
                    </a:lnB>
                    <a:lnTlToBr w="12700" cmpd="sng">
                      <a:noFill/>
                      <a:prstDash val="solid"/>
                    </a:lnTlToBr>
                    <a:lnBlToTr w="12700" cmpd="sng">
                      <a:noFill/>
                      <a:prstDash val="solid"/>
                    </a:lnBlToTr>
                    <a:solidFill>
                      <a:srgbClr val="FFFFCC"/>
                    </a:solid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marR="0" lvl="1" indent="0" algn="ctr" defTabSz="457200" rtl="0" eaLnBrk="1" fontAlgn="auto" latinLnBrk="0" hangingPunct="1">
                        <a:lnSpc>
                          <a:spcPts val="1000"/>
                        </a:lnSpc>
                        <a:spcBef>
                          <a:spcPts val="0"/>
                        </a:spcBef>
                        <a:spcAft>
                          <a:spcPts val="0"/>
                        </a:spcAft>
                        <a:buClr>
                          <a:schemeClr val="tx1"/>
                        </a:buClr>
                        <a:buSzTx/>
                        <a:buFont typeface="Arial" panose="020B0604020202020204" pitchFamily="34" charset="0"/>
                        <a:buNone/>
                        <a:tabLst/>
                        <a:defRPr/>
                      </a:pPr>
                      <a:r>
                        <a:rPr lang="en-US" sz="1000" b="0" i="0" kern="1200" dirty="0" smtClean="0">
                          <a:solidFill>
                            <a:schemeClr val="tx1"/>
                          </a:solidFill>
                          <a:latin typeface="Arial" panose="020B0604020202020204" pitchFamily="34" charset="0"/>
                          <a:ea typeface="+mn-ea"/>
                          <a:cs typeface="Arial" panose="020B0604020202020204" pitchFamily="34" charset="0"/>
                        </a:rPr>
                        <a:t>11.00%</a:t>
                      </a:r>
                    </a:p>
                  </a:txBody>
                  <a:tcPr marL="48014" marR="48014" anchor="ctr">
                    <a:lnL>
                      <a:noFill/>
                    </a:lnL>
                    <a:lnR>
                      <a:noFill/>
                    </a:lnR>
                    <a:lnT w="12700" cap="flat" cmpd="sng" algn="ctr">
                      <a:solidFill>
                        <a:schemeClr val="tx1"/>
                      </a:solidFill>
                      <a:prstDash val="solid"/>
                      <a:round/>
                      <a:headEnd type="none" w="med" len="med"/>
                      <a:tailEnd type="none" w="med" len="med"/>
                    </a:lnT>
                    <a:lnB w="12700" cap="flat" cmpd="sng" algn="ctr">
                      <a:solidFill>
                        <a:schemeClr val="bg1">
                          <a:lumMod val="50000"/>
                        </a:schemeClr>
                      </a:solidFill>
                      <a:prstDash val="sysDash"/>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marR="0" lvl="1" indent="0" algn="ctr" defTabSz="457200" rtl="0" eaLnBrk="1" fontAlgn="auto" latinLnBrk="0" hangingPunct="1">
                        <a:lnSpc>
                          <a:spcPts val="1000"/>
                        </a:lnSpc>
                        <a:spcBef>
                          <a:spcPts val="0"/>
                        </a:spcBef>
                        <a:spcAft>
                          <a:spcPts val="0"/>
                        </a:spcAft>
                        <a:buClr>
                          <a:schemeClr val="tx1"/>
                        </a:buClr>
                        <a:buSzTx/>
                        <a:buFont typeface="Arial" panose="020B0604020202020204" pitchFamily="34" charset="0"/>
                        <a:buNone/>
                        <a:tabLst/>
                        <a:defRPr/>
                      </a:pPr>
                      <a:r>
                        <a:rPr lang="en-US" sz="1000" b="0" i="0" kern="1200" dirty="0" smtClean="0">
                          <a:solidFill>
                            <a:schemeClr val="tx1"/>
                          </a:solidFill>
                          <a:latin typeface="Arial" panose="020B0604020202020204" pitchFamily="34" charset="0"/>
                          <a:ea typeface="+mn-ea"/>
                          <a:cs typeface="Arial" panose="020B0604020202020204" pitchFamily="34" charset="0"/>
                        </a:rPr>
                        <a:t>10.50%</a:t>
                      </a:r>
                    </a:p>
                  </a:txBody>
                  <a:tcPr marL="48014" marR="48014" anchor="ctr">
                    <a:lnL>
                      <a:noFill/>
                    </a:lnL>
                    <a:lnR>
                      <a:noFill/>
                    </a:lnR>
                    <a:lnT w="12700" cap="flat" cmpd="sng" algn="ctr">
                      <a:solidFill>
                        <a:schemeClr val="tx1"/>
                      </a:solidFill>
                      <a:prstDash val="solid"/>
                      <a:round/>
                      <a:headEnd type="none" w="med" len="med"/>
                      <a:tailEnd type="none" w="med" len="med"/>
                    </a:lnT>
                    <a:lnB w="12700" cap="flat" cmpd="sng" algn="ctr">
                      <a:solidFill>
                        <a:schemeClr val="bg1">
                          <a:lumMod val="50000"/>
                        </a:schemeClr>
                      </a:solidFill>
                      <a:prstDash val="sysDash"/>
                      <a:round/>
                      <a:headEnd type="none" w="med" len="med"/>
                      <a:tailEnd type="none" w="med" len="med"/>
                    </a:lnB>
                    <a:lnTlToBr w="12700" cmpd="sng">
                      <a:noFill/>
                      <a:prstDash val="solid"/>
                    </a:lnTlToBr>
                    <a:lnBlToTr w="12700" cmpd="sng">
                      <a:noFill/>
                      <a:prstDash val="solid"/>
                    </a:lnBlToTr>
                    <a:solidFill>
                      <a:srgbClr val="FFCCCC"/>
                    </a:solidFill>
                  </a:tcPr>
                </a:tc>
                <a:tc>
                  <a:txBody>
                    <a:bodyPr/>
                    <a:lstStyle/>
                    <a:p>
                      <a:pPr marL="0" marR="0" lvl="1" indent="0" algn="ctr" defTabSz="457200" rtl="0" eaLnBrk="1" fontAlgn="auto" latinLnBrk="0" hangingPunct="1">
                        <a:lnSpc>
                          <a:spcPct val="100000"/>
                        </a:lnSpc>
                        <a:spcBef>
                          <a:spcPts val="200"/>
                        </a:spcBef>
                        <a:spcAft>
                          <a:spcPts val="200"/>
                        </a:spcAft>
                        <a:buClrTx/>
                        <a:buSzTx/>
                        <a:buFontTx/>
                        <a:buNone/>
                        <a:tabLst/>
                        <a:defRPr/>
                      </a:pPr>
                      <a:r>
                        <a:rPr lang="en-US" sz="1000" b="0" i="0" kern="1200" dirty="0" smtClean="0">
                          <a:solidFill>
                            <a:schemeClr val="tx1"/>
                          </a:solidFill>
                          <a:latin typeface="Arial" panose="020B0604020202020204" pitchFamily="34" charset="0"/>
                          <a:ea typeface="+mn-ea"/>
                          <a:cs typeface="Arial" panose="020B0604020202020204" pitchFamily="34" charset="0"/>
                        </a:rPr>
                        <a:t>10.75%</a:t>
                      </a:r>
                    </a:p>
                  </a:txBody>
                  <a:tcPr marL="36570" marR="36570" marT="36576" marB="36576" anchor="ctr">
                    <a:lnL>
                      <a:noFill/>
                    </a:lnL>
                    <a:lnR>
                      <a:noFill/>
                    </a:lnR>
                    <a:lnT w="12700" cap="flat" cmpd="sng" algn="ctr">
                      <a:solidFill>
                        <a:schemeClr val="tx1"/>
                      </a:solidFill>
                      <a:prstDash val="solid"/>
                      <a:round/>
                      <a:headEnd type="none" w="med" len="med"/>
                      <a:tailEnd type="none" w="med" len="med"/>
                    </a:lnT>
                    <a:lnB w="12700" cap="flat" cmpd="sng" algn="ctr">
                      <a:solidFill>
                        <a:schemeClr val="bg1">
                          <a:lumMod val="50000"/>
                        </a:schemeClr>
                      </a:solidFill>
                      <a:prstDash val="sysDash"/>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rtl="0" fontAlgn="ctr"/>
                      <a:r>
                        <a:rPr lang="en-US" sz="1000" b="0" i="0" u="none" strike="noStrike" dirty="0" smtClean="0">
                          <a:solidFill>
                            <a:srgbClr val="000000"/>
                          </a:solidFill>
                          <a:effectLst/>
                          <a:latin typeface="Arial" panose="020B0604020202020204" pitchFamily="34" charset="0"/>
                          <a:cs typeface="Arial" panose="020B0604020202020204" pitchFamily="34" charset="0"/>
                        </a:rPr>
                        <a:t>7.15%</a:t>
                      </a:r>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48014" marR="48014" anchor="ctr">
                    <a:lnL>
                      <a:noFill/>
                    </a:lnL>
                    <a:lnR>
                      <a:noFill/>
                    </a:lnR>
                    <a:lnT w="12700" cap="flat" cmpd="sng" algn="ctr">
                      <a:solidFill>
                        <a:schemeClr val="tx1"/>
                      </a:solidFill>
                      <a:prstDash val="solid"/>
                      <a:round/>
                      <a:headEnd type="none" w="med" len="med"/>
                      <a:tailEnd type="none" w="med" len="med"/>
                    </a:lnT>
                    <a:lnB w="12700" cap="flat" cmpd="sng" algn="ctr">
                      <a:solidFill>
                        <a:schemeClr val="bg1">
                          <a:lumMod val="50000"/>
                        </a:schemeClr>
                      </a:solidFill>
                      <a:prstDash val="sysDash"/>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rtl="0" fontAlgn="ctr"/>
                      <a:r>
                        <a:rPr lang="en-US" sz="1000" b="0" i="0" u="none" strike="noStrike" dirty="0" smtClean="0">
                          <a:solidFill>
                            <a:srgbClr val="000000"/>
                          </a:solidFill>
                          <a:effectLst/>
                          <a:latin typeface="Arial" panose="020B0604020202020204" pitchFamily="34" charset="0"/>
                          <a:cs typeface="Arial" panose="020B0604020202020204" pitchFamily="34" charset="0"/>
                        </a:rPr>
                        <a:t>7.55%</a:t>
                      </a:r>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45712" marR="45712" anchor="ctr">
                    <a:lnL>
                      <a:noFill/>
                    </a:lnL>
                    <a:lnR>
                      <a:noFill/>
                    </a:lnR>
                    <a:lnT w="12700" cap="flat" cmpd="sng" algn="ctr">
                      <a:solidFill>
                        <a:schemeClr val="tx1"/>
                      </a:solidFill>
                      <a:prstDash val="solid"/>
                      <a:round/>
                      <a:headEnd type="none" w="med" len="med"/>
                      <a:tailEnd type="none" w="med" len="med"/>
                    </a:lnT>
                    <a:lnB w="12700" cap="flat" cmpd="sng" algn="ctr">
                      <a:solidFill>
                        <a:schemeClr val="bg1">
                          <a:lumMod val="50000"/>
                        </a:schemeClr>
                      </a:solidFill>
                      <a:prstDash val="sysDash"/>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rtl="0" fontAlgn="ctr"/>
                      <a:r>
                        <a:rPr lang="en-US" sz="1000" b="0" i="0" u="none" strike="noStrike" dirty="0" smtClean="0">
                          <a:solidFill>
                            <a:srgbClr val="000000"/>
                          </a:solidFill>
                          <a:effectLst/>
                          <a:latin typeface="Arial" panose="020B0604020202020204" pitchFamily="34" charset="0"/>
                          <a:cs typeface="Arial" panose="020B0604020202020204" pitchFamily="34" charset="0"/>
                        </a:rPr>
                        <a:t>6.65%</a:t>
                      </a:r>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48014" marR="48014" anchor="ctr">
                    <a:lnL>
                      <a:noFill/>
                    </a:lnL>
                    <a:lnR w="1905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50000"/>
                        </a:schemeClr>
                      </a:solidFill>
                      <a:prstDash val="sysDash"/>
                      <a:round/>
                      <a:headEnd type="none" w="med" len="med"/>
                      <a:tailEnd type="none" w="med" len="med"/>
                    </a:lnB>
                    <a:lnTlToBr w="12700" cmpd="sng">
                      <a:noFill/>
                      <a:prstDash val="solid"/>
                    </a:lnTlToBr>
                    <a:lnBlToTr w="12700" cmpd="sng">
                      <a:noFill/>
                      <a:prstDash val="solid"/>
                    </a:lnBlToTr>
                    <a:solidFill>
                      <a:srgbClr val="FFCCCC"/>
                    </a:solidFill>
                  </a:tcPr>
                </a:tc>
                <a:tc>
                  <a:txBody>
                    <a:bodyPr/>
                    <a:lstStyle/>
                    <a:p>
                      <a:pPr algn="ctr" rtl="0" fontAlgn="ctr"/>
                      <a:r>
                        <a:rPr lang="en-US" sz="1000" b="0" i="0" u="none" strike="noStrike" dirty="0" smtClean="0">
                          <a:solidFill>
                            <a:srgbClr val="000000"/>
                          </a:solidFill>
                          <a:effectLst/>
                          <a:latin typeface="Arial" panose="020B0604020202020204" pitchFamily="34" charset="0"/>
                          <a:cs typeface="Arial" panose="020B0604020202020204" pitchFamily="34" charset="0"/>
                        </a:rPr>
                        <a:t>6.50%</a:t>
                      </a:r>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45720" marR="45720" anchor="ctr">
                    <a:lnL>
                      <a:noFill/>
                    </a:lnL>
                    <a:lnR w="1905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50000"/>
                        </a:schemeClr>
                      </a:solidFill>
                      <a:prstDash val="sysDash"/>
                      <a:round/>
                      <a:headEnd type="none" w="med" len="med"/>
                      <a:tailEnd type="none" w="med" len="med"/>
                    </a:lnB>
                    <a:lnTlToBr w="12700" cmpd="sng">
                      <a:noFill/>
                      <a:prstDash val="solid"/>
                    </a:lnTlToBr>
                    <a:lnBlToTr w="12700" cmpd="sng">
                      <a:noFill/>
                      <a:prstDash val="solid"/>
                    </a:lnBlToTr>
                    <a:solidFill>
                      <a:schemeClr val="bg1">
                        <a:lumMod val="85000"/>
                      </a:schemeClr>
                    </a:solidFill>
                  </a:tcPr>
                </a:tc>
                <a:tc rowSpan="4">
                  <a:txBody>
                    <a:bodyPr/>
                    <a:lstStyle/>
                    <a:p>
                      <a:pPr marL="0" marR="0" indent="0" algn="l" defTabSz="457200" rtl="0" eaLnBrk="1" fontAlgn="ctr" latinLnBrk="0" hangingPunct="1">
                        <a:lnSpc>
                          <a:spcPct val="100000"/>
                        </a:lnSpc>
                        <a:spcBef>
                          <a:spcPts val="0"/>
                        </a:spcBef>
                        <a:spcAft>
                          <a:spcPts val="0"/>
                        </a:spcAft>
                        <a:buClrTx/>
                        <a:buSzTx/>
                        <a:buFontTx/>
                        <a:buNone/>
                        <a:tabLst/>
                        <a:defRPr/>
                      </a:pPr>
                      <a:r>
                        <a:rPr lang="en-GB" sz="1000" b="0" dirty="0" smtClean="0">
                          <a:solidFill>
                            <a:schemeClr val="tx1"/>
                          </a:solidFill>
                          <a:latin typeface="Arial" panose="020B0604020202020204" pitchFamily="34" charset="0"/>
                          <a:cs typeface="Arial" panose="020B0604020202020204" pitchFamily="34" charset="0"/>
                        </a:rPr>
                        <a:t>Aligned with 2016 </a:t>
                      </a:r>
                      <a:br>
                        <a:rPr lang="en-GB" sz="1000" b="0" dirty="0" smtClean="0">
                          <a:solidFill>
                            <a:schemeClr val="tx1"/>
                          </a:solidFill>
                          <a:latin typeface="Arial" panose="020B0604020202020204" pitchFamily="34" charset="0"/>
                          <a:cs typeface="Arial" panose="020B0604020202020204" pitchFamily="34" charset="0"/>
                        </a:rPr>
                      </a:br>
                      <a:r>
                        <a:rPr lang="en-GB" sz="1000" b="0" dirty="0" smtClean="0">
                          <a:solidFill>
                            <a:schemeClr val="tx1"/>
                          </a:solidFill>
                          <a:latin typeface="Arial" panose="020B0604020202020204" pitchFamily="34" charset="0"/>
                          <a:cs typeface="Arial" panose="020B0604020202020204" pitchFamily="34" charset="0"/>
                        </a:rPr>
                        <a:t>Capital Policy</a:t>
                      </a:r>
                    </a:p>
                  </a:txBody>
                  <a:tcPr marL="45720" marR="45720" anchor="ctr">
                    <a:lnL>
                      <a:noFill/>
                    </a:lnL>
                    <a:lnR w="1905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404198">
                <a:tc vMerge="1">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100" b="1" dirty="0" smtClean="0">
                        <a:solidFill>
                          <a:schemeClr val="tx1"/>
                        </a:solidFill>
                        <a:latin typeface="+mn-lt"/>
                      </a:endParaRPr>
                    </a:p>
                  </a:txBody>
                  <a:tcPr marL="45720" marR="45720">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000" b="0" i="0" dirty="0" smtClean="0">
                          <a:solidFill>
                            <a:schemeClr val="tx1"/>
                          </a:solidFill>
                          <a:latin typeface="Arial" panose="020B0604020202020204" pitchFamily="34" charset="0"/>
                          <a:cs typeface="Arial" panose="020B0604020202020204" pitchFamily="34" charset="0"/>
                        </a:rPr>
                        <a:t>*Total Risk-based Capital</a:t>
                      </a:r>
                    </a:p>
                  </a:txBody>
                  <a:tcPr marL="45720" marR="45720" anchor="ctr">
                    <a:lnL>
                      <a:noFill/>
                    </a:lnL>
                    <a:lnR>
                      <a:noFill/>
                    </a:lnR>
                    <a:lnT w="12700" cap="flat" cmpd="sng" algn="ctr">
                      <a:solidFill>
                        <a:schemeClr val="bg1">
                          <a:lumMod val="50000"/>
                        </a:schemeClr>
                      </a:solidFill>
                      <a:prstDash val="sysDash"/>
                      <a:round/>
                      <a:headEnd type="none" w="med" len="med"/>
                      <a:tailEnd type="none" w="med" len="med"/>
                    </a:lnT>
                    <a:lnB w="12700" cap="flat" cmpd="sng" algn="ctr">
                      <a:solidFill>
                        <a:schemeClr val="bg1">
                          <a:lumMod val="50000"/>
                        </a:schemeClr>
                      </a:solidFill>
                      <a:prstDash val="sysDash"/>
                      <a:round/>
                      <a:headEnd type="none" w="med" len="med"/>
                      <a:tailEnd type="none" w="med" len="med"/>
                    </a:lnB>
                    <a:lnTlToBr w="12700" cmpd="sng">
                      <a:noFill/>
                      <a:prstDash val="solid"/>
                    </a:lnTlToBr>
                    <a:lnBlToTr w="12700" cmpd="sng">
                      <a:noFill/>
                      <a:prstDash val="solid"/>
                    </a:lnBlToTr>
                    <a:noFill/>
                  </a:tcPr>
                </a:tc>
                <a:tc vMerge="1">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100" b="0" i="0" dirty="0" smtClean="0">
                        <a:solidFill>
                          <a:schemeClr val="tx1"/>
                        </a:solidFill>
                        <a:latin typeface="Arial" panose="020B0604020202020204" pitchFamily="34" charset="0"/>
                        <a:cs typeface="Arial" panose="020B0604020202020204" pitchFamily="34" charset="0"/>
                      </a:endParaRPr>
                    </a:p>
                  </a:txBody>
                  <a:tcPr marL="45720" marR="45720" anchor="ctr">
                    <a:lnL>
                      <a:noFill/>
                    </a:lnL>
                    <a:lnR>
                      <a:noFill/>
                    </a:lnR>
                    <a:lnT w="12700" cap="flat" cmpd="sng" algn="ctr">
                      <a:solidFill>
                        <a:schemeClr val="bg1">
                          <a:lumMod val="50000"/>
                        </a:schemeClr>
                      </a:solidFill>
                      <a:prstDash val="sysDash"/>
                      <a:round/>
                      <a:headEnd type="none" w="med" len="med"/>
                      <a:tailEnd type="none" w="med" len="med"/>
                    </a:lnT>
                    <a:lnB w="12700" cap="flat" cmpd="sng" algn="ctr">
                      <a:solidFill>
                        <a:schemeClr val="bg1">
                          <a:lumMod val="5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ctr">
                        <a:lnSpc>
                          <a:spcPts val="1000"/>
                        </a:lnSpc>
                      </a:pPr>
                      <a:r>
                        <a:rPr lang="en-US" sz="1000" dirty="0" smtClean="0">
                          <a:latin typeface="Arial" panose="020B0604020202020204" pitchFamily="34" charset="0"/>
                          <a:cs typeface="Arial" panose="020B0604020202020204" pitchFamily="34" charset="0"/>
                        </a:rPr>
                        <a:t>15.31%</a:t>
                      </a:r>
                      <a:endParaRPr lang="en-US" sz="1000" dirty="0">
                        <a:latin typeface="Arial" panose="020B0604020202020204" pitchFamily="34" charset="0"/>
                        <a:cs typeface="Arial" panose="020B0604020202020204" pitchFamily="34" charset="0"/>
                      </a:endParaRPr>
                    </a:p>
                  </a:txBody>
                  <a:tcPr marL="48014" marR="48014" anchor="ctr">
                    <a:lnL w="19050" cap="flat" cmpd="sng" algn="ctr">
                      <a:noFill/>
                      <a:prstDash val="solid"/>
                      <a:round/>
                      <a:headEnd type="none" w="med" len="med"/>
                      <a:tailEnd type="none" w="med" len="med"/>
                    </a:lnL>
                    <a:lnR>
                      <a:noFill/>
                    </a:lnR>
                    <a:lnT w="12700" cap="flat" cmpd="sng" algn="ctr">
                      <a:solidFill>
                        <a:schemeClr val="bg1">
                          <a:lumMod val="50000"/>
                        </a:schemeClr>
                      </a:solidFill>
                      <a:prstDash val="sysDash"/>
                      <a:round/>
                      <a:headEnd type="none" w="med" len="med"/>
                      <a:tailEnd type="none" w="med" len="med"/>
                    </a:lnT>
                    <a:lnB w="12700" cap="flat" cmpd="sng" algn="ctr">
                      <a:solidFill>
                        <a:schemeClr val="bg1">
                          <a:lumMod val="50000"/>
                        </a:schemeClr>
                      </a:solidFill>
                      <a:prstDash val="sysDash"/>
                      <a:round/>
                      <a:headEnd type="none" w="med" len="med"/>
                      <a:tailEnd type="none" w="med" len="med"/>
                    </a:lnB>
                    <a:lnTlToBr w="12700" cmpd="sng">
                      <a:noFill/>
                      <a:prstDash val="solid"/>
                    </a:lnTlToBr>
                    <a:lnBlToTr w="12700" cmpd="sng">
                      <a:noFill/>
                      <a:prstDash val="solid"/>
                    </a:lnBlToTr>
                    <a:solidFill>
                      <a:srgbClr val="E8F6E6"/>
                    </a:solid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ctr">
                        <a:lnSpc>
                          <a:spcPts val="1000"/>
                        </a:lnSpc>
                      </a:pPr>
                      <a:r>
                        <a:rPr lang="en-US" sz="1000" dirty="0" smtClean="0">
                          <a:latin typeface="Arial" panose="020B0604020202020204" pitchFamily="34" charset="0"/>
                          <a:cs typeface="Arial" panose="020B0604020202020204" pitchFamily="34" charset="0"/>
                        </a:rPr>
                        <a:t>14.25%</a:t>
                      </a:r>
                    </a:p>
                  </a:txBody>
                  <a:tcPr marL="48014" marR="48014" anchor="ctr">
                    <a:lnL>
                      <a:noFill/>
                    </a:lnL>
                    <a:lnR>
                      <a:noFill/>
                    </a:lnR>
                    <a:lnT w="12700" cap="flat" cmpd="sng" algn="ctr">
                      <a:solidFill>
                        <a:schemeClr val="bg1">
                          <a:lumMod val="50000"/>
                        </a:schemeClr>
                      </a:solidFill>
                      <a:prstDash val="sysDash"/>
                      <a:round/>
                      <a:headEnd type="none" w="med" len="med"/>
                      <a:tailEnd type="none" w="med" len="med"/>
                    </a:lnT>
                    <a:lnB w="12700" cap="flat" cmpd="sng" algn="ctr">
                      <a:solidFill>
                        <a:schemeClr val="bg1">
                          <a:lumMod val="50000"/>
                        </a:schemeClr>
                      </a:solidFill>
                      <a:prstDash val="sysDash"/>
                      <a:round/>
                      <a:headEnd type="none" w="med" len="med"/>
                      <a:tailEnd type="none" w="med" len="med"/>
                    </a:lnB>
                    <a:lnTlToBr w="12700" cmpd="sng">
                      <a:noFill/>
                      <a:prstDash val="solid"/>
                    </a:lnTlToBr>
                    <a:lnBlToTr w="12700" cmpd="sng">
                      <a:noFill/>
                      <a:prstDash val="solid"/>
                    </a:lnBlToTr>
                    <a:solidFill>
                      <a:srgbClr val="FFFFCC"/>
                    </a:solid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ctr">
                        <a:lnSpc>
                          <a:spcPts val="1000"/>
                        </a:lnSpc>
                      </a:pPr>
                      <a:r>
                        <a:rPr lang="en-US" sz="1000" dirty="0" smtClean="0">
                          <a:latin typeface="Arial" panose="020B0604020202020204" pitchFamily="34" charset="0"/>
                          <a:cs typeface="Arial" panose="020B0604020202020204" pitchFamily="34" charset="0"/>
                        </a:rPr>
                        <a:t>14.30%</a:t>
                      </a:r>
                    </a:p>
                  </a:txBody>
                  <a:tcPr marL="48014" marR="48014" anchor="ctr">
                    <a:lnL>
                      <a:noFill/>
                    </a:lnL>
                    <a:lnR>
                      <a:noFill/>
                    </a:lnR>
                    <a:lnT w="12700" cap="flat" cmpd="sng" algn="ctr">
                      <a:solidFill>
                        <a:schemeClr val="bg1">
                          <a:lumMod val="50000"/>
                        </a:schemeClr>
                      </a:solidFill>
                      <a:prstDash val="sysDash"/>
                      <a:round/>
                      <a:headEnd type="none" w="med" len="med"/>
                      <a:tailEnd type="none" w="med" len="med"/>
                    </a:lnT>
                    <a:lnB w="12700" cap="flat" cmpd="sng" algn="ctr">
                      <a:solidFill>
                        <a:schemeClr val="bg1">
                          <a:lumMod val="50000"/>
                        </a:schemeClr>
                      </a:solidFill>
                      <a:prstDash val="sysDash"/>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ctr">
                        <a:lnSpc>
                          <a:spcPts val="1000"/>
                        </a:lnSpc>
                      </a:pPr>
                      <a:r>
                        <a:rPr lang="en-US" sz="1000" dirty="0" smtClean="0">
                          <a:latin typeface="Arial" panose="020B0604020202020204" pitchFamily="34" charset="0"/>
                          <a:cs typeface="Arial" panose="020B0604020202020204" pitchFamily="34" charset="0"/>
                        </a:rPr>
                        <a:t>14.00%</a:t>
                      </a:r>
                    </a:p>
                  </a:txBody>
                  <a:tcPr marL="48014" marR="48014" anchor="ctr">
                    <a:lnL>
                      <a:noFill/>
                    </a:lnL>
                    <a:lnR>
                      <a:noFill/>
                    </a:lnR>
                    <a:lnT w="12700" cap="flat" cmpd="sng" algn="ctr">
                      <a:solidFill>
                        <a:schemeClr val="bg1">
                          <a:lumMod val="50000"/>
                        </a:schemeClr>
                      </a:solidFill>
                      <a:prstDash val="sysDash"/>
                      <a:round/>
                      <a:headEnd type="none" w="med" len="med"/>
                      <a:tailEnd type="none" w="med" len="med"/>
                    </a:lnT>
                    <a:lnB w="12700" cap="flat" cmpd="sng" algn="ctr">
                      <a:solidFill>
                        <a:schemeClr val="bg1">
                          <a:lumMod val="50000"/>
                        </a:schemeClr>
                      </a:solidFill>
                      <a:prstDash val="sysDash"/>
                      <a:round/>
                      <a:headEnd type="none" w="med" len="med"/>
                      <a:tailEnd type="none" w="med" len="med"/>
                    </a:lnB>
                    <a:lnTlToBr w="12700" cmpd="sng">
                      <a:noFill/>
                      <a:prstDash val="solid"/>
                    </a:lnTlToBr>
                    <a:lnBlToTr w="12700" cmpd="sng">
                      <a:noFill/>
                      <a:prstDash val="solid"/>
                    </a:lnBlToTr>
                    <a:solidFill>
                      <a:srgbClr val="FFCCCC"/>
                    </a:solidFill>
                  </a:tcPr>
                </a:tc>
                <a:tc>
                  <a:txBody>
                    <a:bodyPr/>
                    <a:lstStyle/>
                    <a:p>
                      <a:pPr marL="0" marR="0" indent="0" algn="ctr" defTabSz="457200" rtl="0" eaLnBrk="1" fontAlgn="auto" latinLnBrk="0" hangingPunct="1">
                        <a:lnSpc>
                          <a:spcPct val="100000"/>
                        </a:lnSpc>
                        <a:spcBef>
                          <a:spcPts val="200"/>
                        </a:spcBef>
                        <a:spcAft>
                          <a:spcPts val="200"/>
                        </a:spcAft>
                        <a:buClrTx/>
                        <a:buSzTx/>
                        <a:buFontTx/>
                        <a:buNone/>
                        <a:tabLst/>
                        <a:defRPr/>
                      </a:pPr>
                      <a:r>
                        <a:rPr lang="en-US" sz="1000" dirty="0" smtClean="0">
                          <a:latin typeface="Arial" panose="020B0604020202020204" pitchFamily="34" charset="0"/>
                          <a:cs typeface="Arial" panose="020B0604020202020204" pitchFamily="34" charset="0"/>
                        </a:rPr>
                        <a:t>14.05%</a:t>
                      </a:r>
                    </a:p>
                  </a:txBody>
                  <a:tcPr marL="36570" marR="36570" marT="36576" marB="36576" anchor="ctr">
                    <a:lnL>
                      <a:noFill/>
                    </a:lnL>
                    <a:lnR>
                      <a:noFill/>
                    </a:lnR>
                    <a:lnT w="12700" cap="flat" cmpd="sng" algn="ctr">
                      <a:solidFill>
                        <a:schemeClr val="bg1">
                          <a:lumMod val="50000"/>
                        </a:schemeClr>
                      </a:solidFill>
                      <a:prstDash val="sysDash"/>
                      <a:round/>
                      <a:headEnd type="none" w="med" len="med"/>
                      <a:tailEnd type="none" w="med" len="med"/>
                    </a:lnT>
                    <a:lnB w="12700" cap="flat" cmpd="sng" algn="ctr">
                      <a:solidFill>
                        <a:schemeClr val="bg1">
                          <a:lumMod val="50000"/>
                        </a:schemeClr>
                      </a:solidFill>
                      <a:prstDash val="sysDash"/>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rtl="0" fontAlgn="ctr"/>
                      <a:r>
                        <a:rPr lang="en-US" sz="1000" b="0" i="0" u="none" strike="noStrike" dirty="0" smtClean="0">
                          <a:solidFill>
                            <a:srgbClr val="000000"/>
                          </a:solidFill>
                          <a:effectLst/>
                          <a:latin typeface="Arial" panose="020B0604020202020204" pitchFamily="34" charset="0"/>
                          <a:cs typeface="Arial" panose="020B0604020202020204" pitchFamily="34" charset="0"/>
                        </a:rPr>
                        <a:t>10.65%</a:t>
                      </a:r>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48014" marR="48014" anchor="ctr">
                    <a:lnL>
                      <a:noFill/>
                    </a:lnL>
                    <a:lnR>
                      <a:noFill/>
                    </a:lnR>
                    <a:lnT w="12700" cap="flat" cmpd="sng" algn="ctr">
                      <a:solidFill>
                        <a:schemeClr val="bg1">
                          <a:lumMod val="50000"/>
                        </a:schemeClr>
                      </a:solidFill>
                      <a:prstDash val="sysDash"/>
                      <a:round/>
                      <a:headEnd type="none" w="med" len="med"/>
                      <a:tailEnd type="none" w="med" len="med"/>
                    </a:lnT>
                    <a:lnB w="12700" cap="flat" cmpd="sng" algn="ctr">
                      <a:solidFill>
                        <a:schemeClr val="bg1">
                          <a:lumMod val="50000"/>
                        </a:schemeClr>
                      </a:solidFill>
                      <a:prstDash val="sysDash"/>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rtl="0" fontAlgn="ctr"/>
                      <a:r>
                        <a:rPr lang="en-US" sz="1000" b="0" i="0" u="none" strike="noStrike" dirty="0" smtClean="0">
                          <a:solidFill>
                            <a:srgbClr val="000000"/>
                          </a:solidFill>
                          <a:effectLst/>
                          <a:latin typeface="Arial" panose="020B0604020202020204" pitchFamily="34" charset="0"/>
                          <a:cs typeface="Arial" panose="020B0604020202020204" pitchFamily="34" charset="0"/>
                        </a:rPr>
                        <a:t>11.05%</a:t>
                      </a:r>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45712" marR="45712" anchor="ctr">
                    <a:lnL>
                      <a:noFill/>
                    </a:lnL>
                    <a:lnR>
                      <a:noFill/>
                    </a:lnR>
                    <a:lnT w="12700" cap="flat" cmpd="sng" algn="ctr">
                      <a:solidFill>
                        <a:schemeClr val="bg1">
                          <a:lumMod val="50000"/>
                        </a:schemeClr>
                      </a:solidFill>
                      <a:prstDash val="sysDash"/>
                      <a:round/>
                      <a:headEnd type="none" w="med" len="med"/>
                      <a:tailEnd type="none" w="med" len="med"/>
                    </a:lnT>
                    <a:lnB w="12700" cap="flat" cmpd="sng" algn="ctr">
                      <a:solidFill>
                        <a:schemeClr val="bg1">
                          <a:lumMod val="50000"/>
                        </a:schemeClr>
                      </a:solidFill>
                      <a:prstDash val="sysDash"/>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rtl="0" fontAlgn="ctr"/>
                      <a:r>
                        <a:rPr lang="en-US" sz="1000" b="0" i="0" u="none" strike="noStrike" dirty="0" smtClean="0">
                          <a:solidFill>
                            <a:srgbClr val="000000"/>
                          </a:solidFill>
                          <a:effectLst/>
                          <a:latin typeface="Arial" panose="020B0604020202020204" pitchFamily="34" charset="0"/>
                          <a:cs typeface="Arial" panose="020B0604020202020204" pitchFamily="34" charset="0"/>
                        </a:rPr>
                        <a:t>10.40%</a:t>
                      </a:r>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48014" marR="48014" anchor="ctr">
                    <a:lnL>
                      <a:noFill/>
                    </a:lnL>
                    <a:lnR w="19050" cap="flat" cmpd="sng" algn="ctr">
                      <a:noFill/>
                      <a:prstDash val="solid"/>
                      <a:round/>
                      <a:headEnd type="none" w="med" len="med"/>
                      <a:tailEnd type="none" w="med" len="med"/>
                    </a:lnR>
                    <a:lnT w="12700" cap="flat" cmpd="sng" algn="ctr">
                      <a:solidFill>
                        <a:schemeClr val="bg1">
                          <a:lumMod val="50000"/>
                        </a:schemeClr>
                      </a:solidFill>
                      <a:prstDash val="sysDash"/>
                      <a:round/>
                      <a:headEnd type="none" w="med" len="med"/>
                      <a:tailEnd type="none" w="med" len="med"/>
                    </a:lnT>
                    <a:lnB w="12700" cap="flat" cmpd="sng" algn="ctr">
                      <a:solidFill>
                        <a:schemeClr val="bg1">
                          <a:lumMod val="50000"/>
                        </a:schemeClr>
                      </a:solidFill>
                      <a:prstDash val="sysDash"/>
                      <a:round/>
                      <a:headEnd type="none" w="med" len="med"/>
                      <a:tailEnd type="none" w="med" len="med"/>
                    </a:lnB>
                    <a:lnTlToBr w="12700" cmpd="sng">
                      <a:noFill/>
                      <a:prstDash val="solid"/>
                    </a:lnTlToBr>
                    <a:lnBlToTr w="12700" cmpd="sng">
                      <a:noFill/>
                      <a:prstDash val="solid"/>
                    </a:lnBlToTr>
                    <a:solidFill>
                      <a:srgbClr val="FFCCCC"/>
                    </a:solidFill>
                  </a:tcPr>
                </a:tc>
                <a:tc>
                  <a:txBody>
                    <a:bodyPr/>
                    <a:lstStyle/>
                    <a:p>
                      <a:pPr algn="ctr" rtl="0" fontAlgn="ctr"/>
                      <a:r>
                        <a:rPr lang="en-US" sz="1000" b="0" i="0" u="none" strike="noStrike" dirty="0" smtClean="0">
                          <a:solidFill>
                            <a:srgbClr val="000000"/>
                          </a:solidFill>
                          <a:effectLst/>
                          <a:latin typeface="Arial" panose="020B0604020202020204" pitchFamily="34" charset="0"/>
                          <a:cs typeface="Arial" panose="020B0604020202020204" pitchFamily="34" charset="0"/>
                        </a:rPr>
                        <a:t>10.00%</a:t>
                      </a:r>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45720" marR="45720" anchor="ctr">
                    <a:lnL>
                      <a:noFill/>
                    </a:lnL>
                    <a:lnR w="19050" cap="flat" cmpd="sng" algn="ctr">
                      <a:noFill/>
                      <a:prstDash val="solid"/>
                      <a:round/>
                      <a:headEnd type="none" w="med" len="med"/>
                      <a:tailEnd type="none" w="med" len="med"/>
                    </a:lnR>
                    <a:lnT w="12700" cap="flat" cmpd="sng" algn="ctr">
                      <a:solidFill>
                        <a:schemeClr val="bg1">
                          <a:lumMod val="50000"/>
                        </a:schemeClr>
                      </a:solidFill>
                      <a:prstDash val="sysDash"/>
                      <a:round/>
                      <a:headEnd type="none" w="med" len="med"/>
                      <a:tailEnd type="none" w="med" len="med"/>
                    </a:lnT>
                    <a:lnB w="12700" cap="flat" cmpd="sng" algn="ctr">
                      <a:solidFill>
                        <a:schemeClr val="bg1">
                          <a:lumMod val="50000"/>
                        </a:schemeClr>
                      </a:solidFill>
                      <a:prstDash val="sysDash"/>
                      <a:round/>
                      <a:headEnd type="none" w="med" len="med"/>
                      <a:tailEnd type="none" w="med" len="med"/>
                    </a:lnB>
                    <a:lnTlToBr w="12700" cmpd="sng">
                      <a:noFill/>
                      <a:prstDash val="solid"/>
                    </a:lnTlToBr>
                    <a:lnBlToTr w="12700" cmpd="sng">
                      <a:noFill/>
                      <a:prstDash val="solid"/>
                    </a:lnBlToTr>
                    <a:solidFill>
                      <a:schemeClr val="bg1">
                        <a:lumMod val="85000"/>
                      </a:schemeClr>
                    </a:solidFill>
                  </a:tcPr>
                </a:tc>
                <a:tc vMerge="1">
                  <a:txBody>
                    <a:bodyPr/>
                    <a:lstStyle/>
                    <a:p>
                      <a:pPr algn="ctr" rtl="0" fontAlgn="ctr"/>
                      <a:endParaRPr lang="en-US" sz="1000" b="0" i="0" u="none" strike="noStrike" dirty="0">
                        <a:solidFill>
                          <a:schemeClr val="tx1"/>
                        </a:solidFill>
                        <a:effectLst/>
                        <a:latin typeface="Arial"/>
                      </a:endParaRPr>
                    </a:p>
                  </a:txBody>
                  <a:tcPr marL="45720" marR="45720" anchor="ctr">
                    <a:lnL>
                      <a:noFill/>
                    </a:lnL>
                    <a:lnR w="19050" cap="flat" cmpd="sng" algn="ctr">
                      <a:noFill/>
                      <a:prstDash val="solid"/>
                      <a:round/>
                      <a:headEnd type="none" w="med" len="med"/>
                      <a:tailEnd type="none" w="med" len="med"/>
                    </a:lnR>
                    <a:lnT w="12700" cap="flat" cmpd="sng" algn="ctr">
                      <a:solidFill>
                        <a:schemeClr val="bg1">
                          <a:lumMod val="50000"/>
                        </a:schemeClr>
                      </a:solidFill>
                      <a:prstDash val="sysDash"/>
                      <a:round/>
                      <a:headEnd type="none" w="med" len="med"/>
                      <a:tailEnd type="none" w="med" len="med"/>
                    </a:lnT>
                    <a:lnB w="12700" cap="flat" cmpd="sng" algn="ctr">
                      <a:solidFill>
                        <a:schemeClr val="bg1">
                          <a:lumMod val="50000"/>
                        </a:schemeClr>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tr>
              <a:tr h="406656">
                <a:tc vMerge="1">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100" b="1" dirty="0" smtClean="0">
                        <a:solidFill>
                          <a:schemeClr val="tx1"/>
                        </a:solidFill>
                        <a:latin typeface="+mn-lt"/>
                      </a:endParaRPr>
                    </a:p>
                  </a:txBody>
                  <a:tcPr marL="45720" marR="45720">
                    <a:lnR>
                      <a:noFill/>
                    </a:lnR>
                    <a:lnT w="12700" cap="flat" cmpd="sng" algn="ctr">
                      <a:solidFill>
                        <a:schemeClr val="bg2"/>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000" b="0" i="0" dirty="0" smtClean="0">
                          <a:solidFill>
                            <a:schemeClr val="tx1"/>
                          </a:solidFill>
                          <a:latin typeface="Arial" panose="020B0604020202020204" pitchFamily="34" charset="0"/>
                          <a:cs typeface="Arial" panose="020B0604020202020204" pitchFamily="34" charset="0"/>
                        </a:rPr>
                        <a:t>*Tier</a:t>
                      </a:r>
                      <a:r>
                        <a:rPr lang="en-US" sz="1000" b="0" i="0" baseline="0" dirty="0" smtClean="0">
                          <a:solidFill>
                            <a:schemeClr val="tx1"/>
                          </a:solidFill>
                          <a:latin typeface="Arial" panose="020B0604020202020204" pitchFamily="34" charset="0"/>
                          <a:cs typeface="Arial" panose="020B0604020202020204" pitchFamily="34" charset="0"/>
                        </a:rPr>
                        <a:t> 1 Leverage</a:t>
                      </a:r>
                      <a:endParaRPr lang="en-US" sz="1000" b="0" i="0" dirty="0" smtClean="0">
                        <a:solidFill>
                          <a:schemeClr val="tx1"/>
                        </a:solidFill>
                        <a:latin typeface="Arial" panose="020B0604020202020204" pitchFamily="34" charset="0"/>
                        <a:cs typeface="Arial" panose="020B0604020202020204" pitchFamily="34" charset="0"/>
                      </a:endParaRPr>
                    </a:p>
                  </a:txBody>
                  <a:tcPr marL="45720" marR="45720" anchor="ctr">
                    <a:lnL>
                      <a:noFill/>
                    </a:lnL>
                    <a:lnR>
                      <a:noFill/>
                    </a:lnR>
                    <a:lnT w="12700" cap="flat" cmpd="sng" algn="ctr">
                      <a:solidFill>
                        <a:schemeClr val="bg1">
                          <a:lumMod val="50000"/>
                        </a:schemeClr>
                      </a:solidFill>
                      <a:prstDash val="sysDash"/>
                      <a:round/>
                      <a:headEnd type="none" w="med" len="med"/>
                      <a:tailEnd type="none" w="med" len="med"/>
                    </a:lnT>
                    <a:lnB w="12700" cap="flat" cmpd="sng" algn="ctr">
                      <a:solidFill>
                        <a:schemeClr val="bg1">
                          <a:lumMod val="50000"/>
                        </a:schemeClr>
                      </a:solidFill>
                      <a:prstDash val="sysDash"/>
                      <a:round/>
                      <a:headEnd type="none" w="med" len="med"/>
                      <a:tailEnd type="none" w="med" len="med"/>
                    </a:lnB>
                    <a:lnTlToBr w="12700" cmpd="sng">
                      <a:noFill/>
                      <a:prstDash val="solid"/>
                    </a:lnTlToBr>
                    <a:lnBlToTr w="12700" cmpd="sng">
                      <a:noFill/>
                      <a:prstDash val="solid"/>
                    </a:lnBlToTr>
                    <a:noFill/>
                  </a:tcPr>
                </a:tc>
                <a:tc vMerge="1">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100" b="0" i="0" dirty="0" smtClean="0">
                        <a:solidFill>
                          <a:schemeClr val="tx1"/>
                        </a:solidFill>
                        <a:latin typeface="Arial" panose="020B0604020202020204" pitchFamily="34" charset="0"/>
                        <a:cs typeface="Arial" panose="020B0604020202020204" pitchFamily="34" charset="0"/>
                      </a:endParaRPr>
                    </a:p>
                  </a:txBody>
                  <a:tcPr marL="45720" marR="45720" anchor="ctr">
                    <a:lnL>
                      <a:noFill/>
                    </a:lnL>
                    <a:lnR>
                      <a:noFill/>
                    </a:lnR>
                    <a:lnT w="12700" cap="flat" cmpd="sng" algn="ctr">
                      <a:solidFill>
                        <a:schemeClr val="bg1">
                          <a:lumMod val="50000"/>
                        </a:schemeClr>
                      </a:solidFill>
                      <a:prstDash val="sysDash"/>
                      <a:round/>
                      <a:headEnd type="none" w="med" len="med"/>
                      <a:tailEnd type="none" w="med" len="med"/>
                    </a:lnT>
                    <a:lnB w="12700" cap="flat" cmpd="sng" algn="ctr">
                      <a:solidFill>
                        <a:schemeClr val="bg1">
                          <a:lumMod val="5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ctr">
                        <a:lnSpc>
                          <a:spcPts val="1000"/>
                        </a:lnSpc>
                      </a:pPr>
                      <a:r>
                        <a:rPr lang="en-US" sz="1000" dirty="0" smtClean="0">
                          <a:latin typeface="Arial" panose="020B0604020202020204" pitchFamily="34" charset="0"/>
                          <a:cs typeface="Arial" panose="020B0604020202020204" pitchFamily="34" charset="0"/>
                        </a:rPr>
                        <a:t>11.25%</a:t>
                      </a:r>
                    </a:p>
                  </a:txBody>
                  <a:tcPr marL="48014" marR="48014" anchor="ctr">
                    <a:lnL w="19050" cap="flat" cmpd="sng" algn="ctr">
                      <a:noFill/>
                      <a:prstDash val="solid"/>
                      <a:round/>
                      <a:headEnd type="none" w="med" len="med"/>
                      <a:tailEnd type="none" w="med" len="med"/>
                    </a:lnL>
                    <a:lnR>
                      <a:noFill/>
                    </a:lnR>
                    <a:lnT w="12700" cap="flat" cmpd="sng" algn="ctr">
                      <a:solidFill>
                        <a:schemeClr val="bg1">
                          <a:lumMod val="50000"/>
                        </a:schemeClr>
                      </a:solidFill>
                      <a:prstDash val="sysDash"/>
                      <a:round/>
                      <a:headEnd type="none" w="med" len="med"/>
                      <a:tailEnd type="none" w="med" len="med"/>
                    </a:lnT>
                    <a:lnB w="12700" cap="flat" cmpd="sng" algn="ctr">
                      <a:solidFill>
                        <a:schemeClr val="bg1">
                          <a:lumMod val="50000"/>
                        </a:schemeClr>
                      </a:solidFill>
                      <a:prstDash val="sysDash"/>
                      <a:round/>
                      <a:headEnd type="none" w="med" len="med"/>
                      <a:tailEnd type="none" w="med" len="med"/>
                    </a:lnB>
                    <a:lnTlToBr w="12700" cmpd="sng">
                      <a:noFill/>
                      <a:prstDash val="solid"/>
                    </a:lnTlToBr>
                    <a:lnBlToTr w="12700" cmpd="sng">
                      <a:noFill/>
                      <a:prstDash val="solid"/>
                    </a:lnBlToTr>
                    <a:solidFill>
                      <a:srgbClr val="E8F6E6"/>
                    </a:solid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ctr">
                        <a:lnSpc>
                          <a:spcPts val="1000"/>
                        </a:lnSpc>
                      </a:pPr>
                      <a:r>
                        <a:rPr lang="en-US" sz="1000" dirty="0" smtClean="0">
                          <a:latin typeface="Arial" panose="020B0604020202020204" pitchFamily="34" charset="0"/>
                          <a:cs typeface="Arial" panose="020B0604020202020204" pitchFamily="34" charset="0"/>
                        </a:rPr>
                        <a:t>10.25%</a:t>
                      </a:r>
                      <a:endParaRPr lang="en-US" sz="1000" dirty="0">
                        <a:latin typeface="Arial" panose="020B0604020202020204" pitchFamily="34" charset="0"/>
                        <a:cs typeface="Arial" panose="020B0604020202020204" pitchFamily="34" charset="0"/>
                      </a:endParaRPr>
                    </a:p>
                  </a:txBody>
                  <a:tcPr marL="48014" marR="48014" anchor="ctr">
                    <a:lnL>
                      <a:noFill/>
                    </a:lnL>
                    <a:lnR>
                      <a:noFill/>
                    </a:lnR>
                    <a:lnT w="12700" cap="flat" cmpd="sng" algn="ctr">
                      <a:solidFill>
                        <a:schemeClr val="bg1">
                          <a:lumMod val="50000"/>
                        </a:schemeClr>
                      </a:solidFill>
                      <a:prstDash val="sysDash"/>
                      <a:round/>
                      <a:headEnd type="none" w="med" len="med"/>
                      <a:tailEnd type="none" w="med" len="med"/>
                    </a:lnT>
                    <a:lnB w="12700" cap="flat" cmpd="sng" algn="ctr">
                      <a:solidFill>
                        <a:schemeClr val="bg1">
                          <a:lumMod val="50000"/>
                        </a:schemeClr>
                      </a:solidFill>
                      <a:prstDash val="sysDash"/>
                      <a:round/>
                      <a:headEnd type="none" w="med" len="med"/>
                      <a:tailEnd type="none" w="med" len="med"/>
                    </a:lnB>
                    <a:lnTlToBr w="12700" cmpd="sng">
                      <a:noFill/>
                      <a:prstDash val="solid"/>
                    </a:lnTlToBr>
                    <a:lnBlToTr w="12700" cmpd="sng">
                      <a:noFill/>
                      <a:prstDash val="solid"/>
                    </a:lnBlToTr>
                    <a:solidFill>
                      <a:srgbClr val="FFFFCC"/>
                    </a:solid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9.95%</a:t>
                      </a:r>
                      <a:endParaRPr lang="en-US" sz="1000" dirty="0">
                        <a:latin typeface="Arial" panose="020B0604020202020204" pitchFamily="34" charset="0"/>
                        <a:cs typeface="Arial" panose="020B0604020202020204" pitchFamily="34" charset="0"/>
                      </a:endParaRPr>
                    </a:p>
                  </a:txBody>
                  <a:tcPr marL="36570" marR="36570" marT="36576" marB="36576" anchor="ctr">
                    <a:lnL>
                      <a:noFill/>
                    </a:lnL>
                    <a:lnR>
                      <a:noFill/>
                    </a:lnR>
                    <a:lnT w="12700" cap="flat" cmpd="sng" algn="ctr">
                      <a:solidFill>
                        <a:schemeClr val="bg1">
                          <a:lumMod val="50000"/>
                        </a:schemeClr>
                      </a:solidFill>
                      <a:prstDash val="sysDash"/>
                      <a:round/>
                      <a:headEnd type="none" w="med" len="med"/>
                      <a:tailEnd type="none" w="med" len="med"/>
                    </a:lnT>
                    <a:lnB w="12700" cap="flat" cmpd="sng" algn="ctr">
                      <a:solidFill>
                        <a:schemeClr val="bg1">
                          <a:lumMod val="50000"/>
                        </a:schemeClr>
                      </a:solidFill>
                      <a:prstDash val="sysDash"/>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ctr">
                        <a:lnSpc>
                          <a:spcPts val="1000"/>
                        </a:lnSpc>
                      </a:pPr>
                      <a:r>
                        <a:rPr lang="en-US" sz="1000" dirty="0" smtClean="0">
                          <a:latin typeface="Arial" panose="020B0604020202020204" pitchFamily="34" charset="0"/>
                          <a:cs typeface="Arial" panose="020B0604020202020204" pitchFamily="34" charset="0"/>
                        </a:rPr>
                        <a:t>10.00%</a:t>
                      </a:r>
                      <a:endParaRPr lang="en-US" sz="1000" dirty="0">
                        <a:latin typeface="Arial" panose="020B0604020202020204" pitchFamily="34" charset="0"/>
                        <a:cs typeface="Arial" panose="020B0604020202020204" pitchFamily="34" charset="0"/>
                      </a:endParaRPr>
                    </a:p>
                  </a:txBody>
                  <a:tcPr marL="48014" marR="48014" anchor="ctr">
                    <a:lnL>
                      <a:noFill/>
                    </a:lnL>
                    <a:lnR>
                      <a:noFill/>
                    </a:lnR>
                    <a:lnT w="12700" cap="flat" cmpd="sng" algn="ctr">
                      <a:solidFill>
                        <a:schemeClr val="bg1">
                          <a:lumMod val="50000"/>
                        </a:schemeClr>
                      </a:solidFill>
                      <a:prstDash val="sysDash"/>
                      <a:round/>
                      <a:headEnd type="none" w="med" len="med"/>
                      <a:tailEnd type="none" w="med" len="med"/>
                    </a:lnT>
                    <a:lnB w="12700" cap="flat" cmpd="sng" algn="ctr">
                      <a:solidFill>
                        <a:schemeClr val="bg1">
                          <a:lumMod val="50000"/>
                        </a:schemeClr>
                      </a:solidFill>
                      <a:prstDash val="sysDash"/>
                      <a:round/>
                      <a:headEnd type="none" w="med" len="med"/>
                      <a:tailEnd type="none" w="med" len="med"/>
                    </a:lnB>
                    <a:lnTlToBr w="12700" cmpd="sng">
                      <a:noFill/>
                      <a:prstDash val="solid"/>
                    </a:lnTlToBr>
                    <a:lnBlToTr w="12700" cmpd="sng">
                      <a:noFill/>
                      <a:prstDash val="solid"/>
                    </a:lnBlToTr>
                    <a:solidFill>
                      <a:srgbClr val="FFCCCC"/>
                    </a:solidFill>
                  </a:tcPr>
                </a:tc>
                <a:tc>
                  <a:txBody>
                    <a:bodyPr/>
                    <a:lstStyle/>
                    <a:p>
                      <a:pPr marL="0" marR="0" indent="0" algn="ctr" defTabSz="457200" rtl="0" eaLnBrk="1" fontAlgn="auto" latinLnBrk="0" hangingPunct="1">
                        <a:lnSpc>
                          <a:spcPct val="100000"/>
                        </a:lnSpc>
                        <a:spcBef>
                          <a:spcPts val="200"/>
                        </a:spcBef>
                        <a:spcAft>
                          <a:spcPts val="200"/>
                        </a:spcAft>
                        <a:buClrTx/>
                        <a:buSzTx/>
                        <a:buFontTx/>
                        <a:buNone/>
                        <a:tabLst/>
                        <a:defRPr/>
                      </a:pPr>
                      <a:r>
                        <a:rPr lang="en-US" sz="1000" dirty="0" smtClean="0">
                          <a:latin typeface="Arial" panose="020B0604020202020204" pitchFamily="34" charset="0"/>
                          <a:cs typeface="Arial" panose="020B0604020202020204" pitchFamily="34" charset="0"/>
                        </a:rPr>
                        <a:t>9.70%</a:t>
                      </a:r>
                    </a:p>
                  </a:txBody>
                  <a:tcPr marL="36570" marR="36570" marT="36576" marB="36576" anchor="ctr">
                    <a:lnL>
                      <a:noFill/>
                    </a:lnL>
                    <a:lnR>
                      <a:noFill/>
                    </a:lnR>
                    <a:lnT w="12700" cap="flat" cmpd="sng" algn="ctr">
                      <a:solidFill>
                        <a:schemeClr val="bg1">
                          <a:lumMod val="50000"/>
                        </a:schemeClr>
                      </a:solidFill>
                      <a:prstDash val="sysDash"/>
                      <a:round/>
                      <a:headEnd type="none" w="med" len="med"/>
                      <a:tailEnd type="none" w="med" len="med"/>
                    </a:lnT>
                    <a:lnB w="12700" cap="flat" cmpd="sng" algn="ctr">
                      <a:solidFill>
                        <a:schemeClr val="bg1">
                          <a:lumMod val="50000"/>
                        </a:schemeClr>
                      </a:solidFill>
                      <a:prstDash val="sysDash"/>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rtl="0" fontAlgn="ctr"/>
                      <a:r>
                        <a:rPr lang="en-US" sz="1000" b="0" i="0" u="none" strike="noStrike" dirty="0" smtClean="0">
                          <a:solidFill>
                            <a:srgbClr val="000000"/>
                          </a:solidFill>
                          <a:effectLst/>
                          <a:latin typeface="Arial" panose="020B0604020202020204" pitchFamily="34" charset="0"/>
                          <a:cs typeface="Arial" panose="020B0604020202020204" pitchFamily="34" charset="0"/>
                        </a:rPr>
                        <a:t>6.65%</a:t>
                      </a:r>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48014" marR="48014" anchor="ctr">
                    <a:lnL>
                      <a:noFill/>
                    </a:lnL>
                    <a:lnR>
                      <a:noFill/>
                    </a:lnR>
                    <a:lnT w="12700" cap="flat" cmpd="sng" algn="ctr">
                      <a:solidFill>
                        <a:schemeClr val="bg1">
                          <a:lumMod val="50000"/>
                        </a:schemeClr>
                      </a:solidFill>
                      <a:prstDash val="sysDash"/>
                      <a:round/>
                      <a:headEnd type="none" w="med" len="med"/>
                      <a:tailEnd type="none" w="med" len="med"/>
                    </a:lnT>
                    <a:lnB w="12700" cap="flat" cmpd="sng" algn="ctr">
                      <a:solidFill>
                        <a:schemeClr val="bg1">
                          <a:lumMod val="50000"/>
                        </a:schemeClr>
                      </a:solidFill>
                      <a:prstDash val="sysDash"/>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rtl="0" fontAlgn="ctr"/>
                      <a:r>
                        <a:rPr lang="en-US" sz="1000" b="0" i="0" u="none" strike="noStrike" dirty="0" smtClean="0">
                          <a:solidFill>
                            <a:srgbClr val="000000"/>
                          </a:solidFill>
                          <a:effectLst/>
                          <a:latin typeface="Arial" panose="020B0604020202020204" pitchFamily="34" charset="0"/>
                          <a:cs typeface="Arial" panose="020B0604020202020204" pitchFamily="34" charset="0"/>
                        </a:rPr>
                        <a:t>7.05%</a:t>
                      </a:r>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45712" marR="45712" anchor="ctr">
                    <a:lnL>
                      <a:noFill/>
                    </a:lnL>
                    <a:lnR>
                      <a:noFill/>
                    </a:lnR>
                    <a:lnT w="12700" cap="flat" cmpd="sng" algn="ctr">
                      <a:solidFill>
                        <a:schemeClr val="bg1">
                          <a:lumMod val="50000"/>
                        </a:schemeClr>
                      </a:solidFill>
                      <a:prstDash val="sysDash"/>
                      <a:round/>
                      <a:headEnd type="none" w="med" len="med"/>
                      <a:tailEnd type="none" w="med" len="med"/>
                    </a:lnT>
                    <a:lnB w="12700" cap="flat" cmpd="sng" algn="ctr">
                      <a:solidFill>
                        <a:schemeClr val="bg1">
                          <a:lumMod val="50000"/>
                        </a:schemeClr>
                      </a:solidFill>
                      <a:prstDash val="sysDash"/>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rtl="0" fontAlgn="ctr"/>
                      <a:r>
                        <a:rPr lang="en-US" sz="1000" b="0" i="0" u="none" strike="noStrike" dirty="0" smtClean="0">
                          <a:solidFill>
                            <a:srgbClr val="000000"/>
                          </a:solidFill>
                          <a:effectLst/>
                          <a:latin typeface="Arial" panose="020B0604020202020204" pitchFamily="34" charset="0"/>
                          <a:cs typeface="Arial" panose="020B0604020202020204" pitchFamily="34" charset="0"/>
                        </a:rPr>
                        <a:t>6.40%</a:t>
                      </a:r>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48014" marR="48014" anchor="ctr">
                    <a:lnL>
                      <a:noFill/>
                    </a:lnL>
                    <a:lnR w="19050" cap="flat" cmpd="sng" algn="ctr">
                      <a:noFill/>
                      <a:prstDash val="solid"/>
                      <a:round/>
                      <a:headEnd type="none" w="med" len="med"/>
                      <a:tailEnd type="none" w="med" len="med"/>
                    </a:lnR>
                    <a:lnT w="12700" cap="flat" cmpd="sng" algn="ctr">
                      <a:solidFill>
                        <a:schemeClr val="bg1">
                          <a:lumMod val="50000"/>
                        </a:schemeClr>
                      </a:solidFill>
                      <a:prstDash val="sysDash"/>
                      <a:round/>
                      <a:headEnd type="none" w="med" len="med"/>
                      <a:tailEnd type="none" w="med" len="med"/>
                    </a:lnT>
                    <a:lnB w="12700" cap="flat" cmpd="sng" algn="ctr">
                      <a:solidFill>
                        <a:schemeClr val="bg1">
                          <a:lumMod val="50000"/>
                        </a:schemeClr>
                      </a:solidFill>
                      <a:prstDash val="sysDash"/>
                      <a:round/>
                      <a:headEnd type="none" w="med" len="med"/>
                      <a:tailEnd type="none" w="med" len="med"/>
                    </a:lnB>
                    <a:lnTlToBr w="12700" cmpd="sng">
                      <a:noFill/>
                      <a:prstDash val="solid"/>
                    </a:lnTlToBr>
                    <a:lnBlToTr w="12700" cmpd="sng">
                      <a:noFill/>
                      <a:prstDash val="solid"/>
                    </a:lnBlToTr>
                    <a:solidFill>
                      <a:srgbClr val="FFCCCC"/>
                    </a:solidFill>
                  </a:tcPr>
                </a:tc>
                <a:tc>
                  <a:txBody>
                    <a:bodyPr/>
                    <a:lstStyle/>
                    <a:p>
                      <a:pPr algn="ctr" rtl="0" fontAlgn="ctr"/>
                      <a:r>
                        <a:rPr lang="en-US" sz="1000" b="0" i="0" u="none" strike="noStrike" dirty="0" smtClean="0">
                          <a:solidFill>
                            <a:srgbClr val="000000"/>
                          </a:solidFill>
                          <a:effectLst/>
                          <a:latin typeface="Arial" panose="020B0604020202020204" pitchFamily="34" charset="0"/>
                          <a:cs typeface="Arial" panose="020B0604020202020204" pitchFamily="34" charset="0"/>
                        </a:rPr>
                        <a:t>5.00%</a:t>
                      </a:r>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45720" marR="45720" anchor="ctr">
                    <a:lnL>
                      <a:noFill/>
                    </a:lnL>
                    <a:lnR w="19050" cap="flat" cmpd="sng" algn="ctr">
                      <a:noFill/>
                      <a:prstDash val="solid"/>
                      <a:round/>
                      <a:headEnd type="none" w="med" len="med"/>
                      <a:tailEnd type="none" w="med" len="med"/>
                    </a:lnR>
                    <a:lnT w="12700" cap="flat" cmpd="sng" algn="ctr">
                      <a:solidFill>
                        <a:schemeClr val="bg1">
                          <a:lumMod val="50000"/>
                        </a:schemeClr>
                      </a:solidFill>
                      <a:prstDash val="sysDash"/>
                      <a:round/>
                      <a:headEnd type="none" w="med" len="med"/>
                      <a:tailEnd type="none" w="med" len="med"/>
                    </a:lnT>
                    <a:lnB w="12700" cap="flat" cmpd="sng" algn="ctr">
                      <a:solidFill>
                        <a:schemeClr val="bg1">
                          <a:lumMod val="50000"/>
                        </a:schemeClr>
                      </a:solidFill>
                      <a:prstDash val="sysDash"/>
                      <a:round/>
                      <a:headEnd type="none" w="med" len="med"/>
                      <a:tailEnd type="none" w="med" len="med"/>
                    </a:lnB>
                    <a:lnTlToBr w="12700" cmpd="sng">
                      <a:noFill/>
                      <a:prstDash val="solid"/>
                    </a:lnTlToBr>
                    <a:lnBlToTr w="12700" cmpd="sng">
                      <a:noFill/>
                      <a:prstDash val="solid"/>
                    </a:lnBlToTr>
                    <a:solidFill>
                      <a:schemeClr val="bg1">
                        <a:lumMod val="85000"/>
                      </a:schemeClr>
                    </a:solidFill>
                  </a:tcPr>
                </a:tc>
                <a:tc vMerge="1">
                  <a:txBody>
                    <a:bodyPr/>
                    <a:lstStyle/>
                    <a:p>
                      <a:pPr algn="ctr" rtl="0" fontAlgn="ctr"/>
                      <a:endParaRPr lang="en-US" sz="1000" b="0" i="0" u="none" strike="noStrike" dirty="0">
                        <a:solidFill>
                          <a:schemeClr val="tx1"/>
                        </a:solidFill>
                        <a:effectLst/>
                        <a:latin typeface="Arial" panose="020B0604020202020204" pitchFamily="34" charset="0"/>
                        <a:cs typeface="Arial" panose="020B0604020202020204" pitchFamily="34" charset="0"/>
                      </a:endParaRPr>
                    </a:p>
                  </a:txBody>
                  <a:tcPr marL="45720" marR="45720" anchor="ctr">
                    <a:lnL>
                      <a:noFill/>
                    </a:lnL>
                    <a:lnR w="19050" cap="flat" cmpd="sng" algn="ctr">
                      <a:noFill/>
                      <a:prstDash val="solid"/>
                      <a:round/>
                      <a:headEnd type="none" w="med" len="med"/>
                      <a:tailEnd type="none" w="med" len="med"/>
                    </a:lnR>
                    <a:lnT w="12700" cap="flat" cmpd="sng" algn="ctr">
                      <a:solidFill>
                        <a:schemeClr val="bg1">
                          <a:lumMod val="50000"/>
                        </a:schemeClr>
                      </a:solidFill>
                      <a:prstDash val="sysDash"/>
                      <a:round/>
                      <a:headEnd type="none" w="med" len="med"/>
                      <a:tailEnd type="none" w="med" len="med"/>
                    </a:lnT>
                    <a:lnB w="12700" cap="flat" cmpd="sng" algn="ctr">
                      <a:solidFill>
                        <a:schemeClr val="bg1">
                          <a:lumMod val="50000"/>
                        </a:schemeClr>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tr>
              <a:tr h="404198">
                <a:tc vMerge="1">
                  <a:txBody>
                    <a:bodyPr/>
                    <a:lstStyle/>
                    <a:p>
                      <a:endParaRPr lang="en-GB"/>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000" b="0" i="0" dirty="0" smtClean="0">
                          <a:solidFill>
                            <a:schemeClr val="tx1"/>
                          </a:solidFill>
                          <a:latin typeface="Arial" panose="020B0604020202020204" pitchFamily="34" charset="0"/>
                          <a:cs typeface="Arial" panose="020B0604020202020204" pitchFamily="34" charset="0"/>
                        </a:rPr>
                        <a:t>*Tier 1 Risk-based</a:t>
                      </a:r>
                      <a:r>
                        <a:rPr lang="en-US" sz="1000" b="0" i="0" baseline="0" dirty="0" smtClean="0">
                          <a:solidFill>
                            <a:schemeClr val="tx1"/>
                          </a:solidFill>
                          <a:latin typeface="Arial" panose="020B0604020202020204" pitchFamily="34" charset="0"/>
                          <a:cs typeface="Arial" panose="020B0604020202020204" pitchFamily="34" charset="0"/>
                        </a:rPr>
                        <a:t> Capital</a:t>
                      </a:r>
                      <a:endParaRPr lang="en-US" sz="1000" b="0" i="0" dirty="0" smtClean="0">
                        <a:solidFill>
                          <a:schemeClr val="tx1"/>
                        </a:solidFill>
                        <a:latin typeface="Arial" panose="020B0604020202020204" pitchFamily="34" charset="0"/>
                        <a:cs typeface="Arial" panose="020B0604020202020204" pitchFamily="34" charset="0"/>
                      </a:endParaRPr>
                    </a:p>
                  </a:txBody>
                  <a:tcPr marL="45720" marR="45720" anchor="ctr">
                    <a:lnL>
                      <a:noFill/>
                    </a:lnL>
                    <a:lnR>
                      <a:noFill/>
                    </a:lnR>
                    <a:lnT w="12700" cap="flat" cmpd="sng" algn="ctr">
                      <a:solidFill>
                        <a:schemeClr val="bg1">
                          <a:lumMod val="50000"/>
                        </a:schemeClr>
                      </a:solidFill>
                      <a:prstDash val="sysDash"/>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100" b="0" i="0" dirty="0" smtClean="0">
                        <a:solidFill>
                          <a:schemeClr val="tx1"/>
                        </a:solidFill>
                        <a:latin typeface="Arial" panose="020B0604020202020204" pitchFamily="34" charset="0"/>
                        <a:cs typeface="Arial" panose="020B0604020202020204" pitchFamily="34" charset="0"/>
                      </a:endParaRPr>
                    </a:p>
                  </a:txBody>
                  <a:tcPr marL="45720" marR="45720" anchor="ctr">
                    <a:lnL>
                      <a:noFill/>
                    </a:lnL>
                    <a:lnR>
                      <a:noFill/>
                    </a:lnR>
                    <a:lnT w="12700" cap="flat" cmpd="sng" algn="ctr">
                      <a:solidFill>
                        <a:schemeClr val="bg1">
                          <a:lumMod val="50000"/>
                        </a:schemeClr>
                      </a:solidFill>
                      <a:prstDash val="sysDash"/>
                      <a:round/>
                      <a:headEnd type="none" w="med" len="med"/>
                      <a:tailEnd type="none" w="med" len="med"/>
                    </a:lnT>
                    <a:lnB w="12700" cap="flat" cmpd="sng" algn="ctr">
                      <a:solidFill>
                        <a:schemeClr val="bg1">
                          <a:lumMod val="5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ctr">
                        <a:lnSpc>
                          <a:spcPts val="1000"/>
                        </a:lnSpc>
                      </a:pPr>
                      <a:r>
                        <a:rPr lang="en-US" sz="1000" dirty="0" smtClean="0">
                          <a:latin typeface="Arial" panose="020B0604020202020204" pitchFamily="34" charset="0"/>
                          <a:cs typeface="Arial" panose="020B0604020202020204" pitchFamily="34" charset="0"/>
                        </a:rPr>
                        <a:t>13.87%</a:t>
                      </a:r>
                    </a:p>
                  </a:txBody>
                  <a:tcPr marL="48014" marR="48014" anchor="ctr">
                    <a:lnL w="19050" cap="flat" cmpd="sng" algn="ctr">
                      <a:noFill/>
                      <a:prstDash val="solid"/>
                      <a:round/>
                      <a:headEnd type="none" w="med" len="med"/>
                      <a:tailEnd type="none" w="med" len="med"/>
                    </a:lnL>
                    <a:lnR>
                      <a:noFill/>
                    </a:lnR>
                    <a:lnT w="12700" cap="flat" cmpd="sng" algn="ctr">
                      <a:solidFill>
                        <a:schemeClr val="bg1">
                          <a:lumMod val="50000"/>
                        </a:schemeClr>
                      </a:solidFill>
                      <a:prstDash val="sysDash"/>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a:lnSpc>
                          <a:spcPts val="1000"/>
                        </a:lnSpc>
                      </a:pPr>
                      <a:r>
                        <a:rPr lang="en-US" sz="1000" dirty="0" smtClean="0">
                          <a:latin typeface="Arial" panose="020B0604020202020204" pitchFamily="34" charset="0"/>
                          <a:cs typeface="Arial" panose="020B0604020202020204" pitchFamily="34" charset="0"/>
                        </a:rPr>
                        <a:t>12.50%</a:t>
                      </a:r>
                      <a:endParaRPr lang="en-US" sz="1000" dirty="0">
                        <a:latin typeface="Arial" panose="020B0604020202020204" pitchFamily="34" charset="0"/>
                        <a:cs typeface="Arial" panose="020B0604020202020204" pitchFamily="34" charset="0"/>
                      </a:endParaRPr>
                    </a:p>
                  </a:txBody>
                  <a:tcPr marL="48014" marR="48014" anchor="ctr">
                    <a:lnL>
                      <a:noFill/>
                    </a:lnL>
                    <a:lnR>
                      <a:noFill/>
                    </a:lnR>
                    <a:lnT w="12700" cap="flat" cmpd="sng" algn="ctr">
                      <a:solidFill>
                        <a:schemeClr val="bg1">
                          <a:lumMod val="50000"/>
                        </a:schemeClr>
                      </a:solidFill>
                      <a:prstDash val="sysDash"/>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marL="0" marR="0" indent="0" algn="ctr" defTabSz="457200" rtl="0" eaLnBrk="1" fontAlgn="auto" latinLnBrk="0" hangingPunct="1">
                        <a:lnSpc>
                          <a:spcPct val="100000"/>
                        </a:lnSpc>
                        <a:spcBef>
                          <a:spcPts val="200"/>
                        </a:spcBef>
                        <a:spcAft>
                          <a:spcPts val="200"/>
                        </a:spcAft>
                        <a:buClrTx/>
                        <a:buSzTx/>
                        <a:buFontTx/>
                        <a:buNone/>
                        <a:tabLst/>
                        <a:defRPr/>
                      </a:pPr>
                      <a:r>
                        <a:rPr lang="en-US" sz="1000" dirty="0" smtClean="0">
                          <a:latin typeface="Arial" panose="020B0604020202020204" pitchFamily="34" charset="0"/>
                          <a:cs typeface="Arial" panose="020B0604020202020204" pitchFamily="34" charset="0"/>
                        </a:rPr>
                        <a:t>12.50%</a:t>
                      </a:r>
                    </a:p>
                  </a:txBody>
                  <a:tcPr marL="36570" marR="36570" marT="36576" marB="36576" anchor="ctr">
                    <a:lnL>
                      <a:noFill/>
                    </a:lnL>
                    <a:lnR>
                      <a:noFill/>
                    </a:lnR>
                    <a:lnT w="12700" cap="flat" cmpd="sng" algn="ctr">
                      <a:solidFill>
                        <a:schemeClr val="bg1">
                          <a:lumMod val="50000"/>
                        </a:schemeClr>
                      </a:solidFill>
                      <a:prstDash val="sysDash"/>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lnSpc>
                          <a:spcPts val="1000"/>
                        </a:lnSpc>
                      </a:pPr>
                      <a:r>
                        <a:rPr lang="en-US" sz="1000" dirty="0" smtClean="0">
                          <a:latin typeface="Arial" panose="020B0604020202020204" pitchFamily="34" charset="0"/>
                          <a:cs typeface="Arial" panose="020B0604020202020204" pitchFamily="34" charset="0"/>
                        </a:rPr>
                        <a:t>12.00%</a:t>
                      </a:r>
                      <a:endParaRPr lang="en-US" sz="1000" dirty="0">
                        <a:latin typeface="Arial" panose="020B0604020202020204" pitchFamily="34" charset="0"/>
                        <a:cs typeface="Arial" panose="020B0604020202020204" pitchFamily="34" charset="0"/>
                      </a:endParaRPr>
                    </a:p>
                  </a:txBody>
                  <a:tcPr marL="48014" marR="48014" anchor="ctr">
                    <a:lnL>
                      <a:noFill/>
                    </a:lnL>
                    <a:lnR>
                      <a:noFill/>
                    </a:lnR>
                    <a:lnT w="12700" cap="flat" cmpd="sng" algn="ctr">
                      <a:solidFill>
                        <a:schemeClr val="bg1">
                          <a:lumMod val="50000"/>
                        </a:schemeClr>
                      </a:solidFill>
                      <a:prstDash val="sysDash"/>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c>
                  <a:txBody>
                    <a:bodyPr/>
                    <a:lstStyle/>
                    <a:p>
                      <a:pPr marL="0" marR="0" indent="0" algn="ctr" defTabSz="457200" rtl="0" eaLnBrk="1" fontAlgn="auto" latinLnBrk="0" hangingPunct="1">
                        <a:lnSpc>
                          <a:spcPct val="100000"/>
                        </a:lnSpc>
                        <a:spcBef>
                          <a:spcPts val="200"/>
                        </a:spcBef>
                        <a:spcAft>
                          <a:spcPts val="200"/>
                        </a:spcAft>
                        <a:buClrTx/>
                        <a:buSzTx/>
                        <a:buFontTx/>
                        <a:buNone/>
                        <a:tabLst/>
                        <a:defRPr/>
                      </a:pPr>
                      <a:r>
                        <a:rPr lang="en-US" sz="1000" b="0" i="0" kern="1200" dirty="0" smtClean="0">
                          <a:solidFill>
                            <a:sysClr val="windowText" lastClr="000000"/>
                          </a:solidFill>
                          <a:latin typeface="Arial" panose="020B0604020202020204" pitchFamily="34" charset="0"/>
                          <a:ea typeface="+mn-ea"/>
                          <a:cs typeface="Arial" panose="020B0604020202020204" pitchFamily="34" charset="0"/>
                        </a:rPr>
                        <a:t>12.25%</a:t>
                      </a:r>
                    </a:p>
                  </a:txBody>
                  <a:tcPr marL="36570" marR="36570" marT="36576" marB="36576" anchor="ctr">
                    <a:lnL>
                      <a:noFill/>
                    </a:lnL>
                    <a:lnR>
                      <a:noFill/>
                    </a:lnR>
                    <a:lnT w="12700" cap="flat" cmpd="sng" algn="ctr">
                      <a:solidFill>
                        <a:schemeClr val="bg1">
                          <a:lumMod val="50000"/>
                        </a:schemeClr>
                      </a:solidFill>
                      <a:prstDash val="sysDash"/>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rtl="0" fontAlgn="ctr"/>
                      <a:r>
                        <a:rPr lang="en-US" sz="1000" b="0" i="0" u="none" strike="noStrike" dirty="0" smtClean="0">
                          <a:solidFill>
                            <a:srgbClr val="000000"/>
                          </a:solidFill>
                          <a:effectLst/>
                          <a:latin typeface="Arial" panose="020B0604020202020204" pitchFamily="34" charset="0"/>
                          <a:cs typeface="Arial" panose="020B0604020202020204" pitchFamily="34" charset="0"/>
                        </a:rPr>
                        <a:t>8.75%</a:t>
                      </a:r>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48014" marR="48014" anchor="ctr">
                    <a:lnL>
                      <a:noFill/>
                    </a:lnL>
                    <a:lnR>
                      <a:noFill/>
                    </a:lnR>
                    <a:lnT w="12700" cap="flat" cmpd="sng" algn="ctr">
                      <a:solidFill>
                        <a:schemeClr val="bg1">
                          <a:lumMod val="50000"/>
                        </a:schemeClr>
                      </a:solidFill>
                      <a:prstDash val="sysDash"/>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fontAlgn="ctr"/>
                      <a:r>
                        <a:rPr lang="en-US" sz="1000" b="0" i="0" u="none" strike="noStrike" dirty="0" smtClean="0">
                          <a:solidFill>
                            <a:srgbClr val="000000"/>
                          </a:solidFill>
                          <a:effectLst/>
                          <a:latin typeface="Arial" panose="020B0604020202020204" pitchFamily="34" charset="0"/>
                          <a:cs typeface="Arial" panose="020B0604020202020204" pitchFamily="34" charset="0"/>
                        </a:rPr>
                        <a:t>9.05%</a:t>
                      </a:r>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45712" marR="45712" anchor="ctr">
                    <a:lnL>
                      <a:noFill/>
                    </a:lnL>
                    <a:lnR>
                      <a:noFill/>
                    </a:lnR>
                    <a:lnT w="12700" cap="flat" cmpd="sng" algn="ctr">
                      <a:solidFill>
                        <a:schemeClr val="bg1">
                          <a:lumMod val="50000"/>
                        </a:schemeClr>
                      </a:solidFill>
                      <a:prstDash val="sysDash"/>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rtl="0" fontAlgn="ctr"/>
                      <a:r>
                        <a:rPr lang="en-US" sz="1000" b="0" i="0" u="none" strike="noStrike" dirty="0" smtClean="0">
                          <a:solidFill>
                            <a:srgbClr val="000000"/>
                          </a:solidFill>
                          <a:effectLst/>
                          <a:latin typeface="Arial" panose="020B0604020202020204" pitchFamily="34" charset="0"/>
                          <a:cs typeface="Arial" panose="020B0604020202020204" pitchFamily="34" charset="0"/>
                        </a:rPr>
                        <a:t>8.25%</a:t>
                      </a:r>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48014" marR="48014" anchor="ctr">
                    <a:lnL>
                      <a:noFill/>
                    </a:lnL>
                    <a:lnR w="19050" cap="flat" cmpd="sng" algn="ctr">
                      <a:noFill/>
                      <a:prstDash val="solid"/>
                      <a:round/>
                      <a:headEnd type="none" w="med" len="med"/>
                      <a:tailEnd type="none" w="med" len="med"/>
                    </a:lnR>
                    <a:lnT w="12700" cap="flat" cmpd="sng" algn="ctr">
                      <a:solidFill>
                        <a:schemeClr val="bg1">
                          <a:lumMod val="50000"/>
                        </a:schemeClr>
                      </a:solidFill>
                      <a:prstDash val="sysDash"/>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c>
                  <a:txBody>
                    <a:bodyPr/>
                    <a:lstStyle/>
                    <a:p>
                      <a:pPr algn="ctr" fontAlgn="ctr"/>
                      <a:r>
                        <a:rPr lang="en-US" sz="1000" b="0" i="0" u="none" strike="noStrike" dirty="0" smtClean="0">
                          <a:solidFill>
                            <a:srgbClr val="000000"/>
                          </a:solidFill>
                          <a:effectLst/>
                          <a:latin typeface="Arial" panose="020B0604020202020204" pitchFamily="34" charset="0"/>
                          <a:cs typeface="Arial" panose="020B0604020202020204" pitchFamily="34" charset="0"/>
                        </a:rPr>
                        <a:t>8.00%</a:t>
                      </a:r>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45720" marR="45720" anchor="ctr">
                    <a:lnL>
                      <a:noFill/>
                    </a:lnL>
                    <a:lnR w="19050" cap="flat" cmpd="sng" algn="ctr">
                      <a:noFill/>
                      <a:prstDash val="solid"/>
                      <a:round/>
                      <a:headEnd type="none" w="med" len="med"/>
                      <a:tailEnd type="none" w="med" len="med"/>
                    </a:lnR>
                    <a:lnT w="12700" cap="flat" cmpd="sng" algn="ctr">
                      <a:solidFill>
                        <a:schemeClr val="bg1">
                          <a:lumMod val="50000"/>
                        </a:schemeClr>
                      </a:solidFill>
                      <a:prstDash val="sysDash"/>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vMerge="1">
                  <a:txBody>
                    <a:bodyPr/>
                    <a:lstStyle/>
                    <a:p>
                      <a:pPr algn="ctr" fontAlgn="ctr"/>
                      <a:endParaRPr lang="en-US" sz="1000" b="0" i="0" u="none" strike="noStrike" dirty="0">
                        <a:solidFill>
                          <a:schemeClr val="tx1"/>
                        </a:solidFill>
                        <a:effectLst/>
                        <a:latin typeface="Arial" panose="020B0604020202020204" pitchFamily="34" charset="0"/>
                        <a:cs typeface="Arial" panose="020B0604020202020204" pitchFamily="34" charset="0"/>
                      </a:endParaRPr>
                    </a:p>
                  </a:txBody>
                  <a:tcPr marL="45720" marR="45720" anchor="ctr">
                    <a:lnL>
                      <a:noFill/>
                    </a:lnL>
                    <a:lnR w="19050" cap="flat" cmpd="sng" algn="ctr">
                      <a:noFill/>
                      <a:prstDash val="solid"/>
                      <a:round/>
                      <a:headEnd type="none" w="med" len="med"/>
                      <a:tailEnd type="none" w="med" len="med"/>
                    </a:lnR>
                    <a:lnT w="12700" cap="flat" cmpd="sng" algn="ctr">
                      <a:solidFill>
                        <a:schemeClr val="bg1">
                          <a:lumMod val="50000"/>
                        </a:schemeClr>
                      </a:solidFill>
                      <a:prstDash val="sysDash"/>
                      <a:round/>
                      <a:headEnd type="none" w="med" len="med"/>
                      <a:tailEnd type="none" w="med" len="med"/>
                    </a:lnT>
                    <a:lnB w="12700" cap="flat" cmpd="sng" algn="ctr">
                      <a:solidFill>
                        <a:schemeClr val="bg1">
                          <a:lumMod val="50000"/>
                        </a:schemeClr>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tr>
              <a:tr h="404198">
                <a:tc vMerge="1">
                  <a:txBody>
                    <a:bodyPr/>
                    <a:lstStyle/>
                    <a:p>
                      <a:pPr algn="l">
                        <a:lnSpc>
                          <a:spcPct val="100000"/>
                        </a:lnSpc>
                        <a:spcBef>
                          <a:spcPts val="200"/>
                        </a:spcBef>
                        <a:spcAft>
                          <a:spcPts val="200"/>
                        </a:spcAft>
                      </a:pPr>
                      <a:endParaRPr lang="en-GB" sz="1000" b="1" dirty="0" smtClean="0">
                        <a:solidFill>
                          <a:schemeClr val="tx1"/>
                        </a:solidFill>
                        <a:latin typeface="Arial" panose="020B0604020202020204" pitchFamily="34" charset="0"/>
                        <a:cs typeface="Arial" panose="020B0604020202020204" pitchFamily="34" charset="0"/>
                      </a:endParaRPr>
                    </a:p>
                  </a:txBody>
                  <a:tcPr marL="36576" marR="36576" marT="36576" marB="36576" anchor="ctr">
                    <a:lnL w="19050" cap="flat" cmpd="sng" algn="ctr">
                      <a:no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457200" rtl="0" eaLnBrk="1" fontAlgn="auto" latinLnBrk="0" hangingPunct="1">
                        <a:lnSpc>
                          <a:spcPct val="100000"/>
                        </a:lnSpc>
                        <a:spcBef>
                          <a:spcPts val="200"/>
                        </a:spcBef>
                        <a:spcAft>
                          <a:spcPts val="200"/>
                        </a:spcAft>
                        <a:buClrTx/>
                        <a:buSzTx/>
                        <a:buFontTx/>
                        <a:buNone/>
                        <a:tabLst/>
                        <a:defRPr/>
                      </a:pPr>
                      <a:r>
                        <a:rPr lang="en-US" sz="1000" b="0" dirty="0" smtClean="0">
                          <a:latin typeface="Arial" panose="020B0604020202020204" pitchFamily="34" charset="0"/>
                          <a:cs typeface="Arial" panose="020B0604020202020204" pitchFamily="34" charset="0"/>
                        </a:rPr>
                        <a:t>PPNR Impairment</a:t>
                      </a:r>
                    </a:p>
                  </a:txBody>
                  <a:tcPr marL="36576" marR="36576" marT="36576" marB="36576"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457200" rtl="0" eaLnBrk="1" fontAlgn="auto" latinLnBrk="0" hangingPunct="1">
                        <a:lnSpc>
                          <a:spcPct val="100000"/>
                        </a:lnSpc>
                        <a:spcBef>
                          <a:spcPts val="200"/>
                        </a:spcBef>
                        <a:spcAft>
                          <a:spcPts val="200"/>
                        </a:spcAft>
                        <a:buClrTx/>
                        <a:buSzTx/>
                        <a:buFont typeface="Arial" panose="020B0604020202020204" pitchFamily="34" charset="0"/>
                        <a:buNone/>
                        <a:tabLst/>
                        <a:defRPr/>
                      </a:pPr>
                      <a:r>
                        <a:rPr lang="en-GB" sz="1000" b="0" baseline="0" dirty="0" smtClean="0">
                          <a:solidFill>
                            <a:schemeClr val="tx1"/>
                          </a:solidFill>
                          <a:latin typeface="Arial" panose="020B0604020202020204" pitchFamily="34" charset="0"/>
                          <a:cs typeface="Arial" panose="020B0604020202020204" pitchFamily="34" charset="0"/>
                        </a:rPr>
                        <a:t>SBNA</a:t>
                      </a:r>
                    </a:p>
                  </a:txBody>
                  <a:tcPr marL="36576" marR="36576" marT="36576" marB="36576"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0"/>
                        </a:spcBef>
                        <a:spcAft>
                          <a:spcPts val="0"/>
                        </a:spcAft>
                      </a:pPr>
                      <a:r>
                        <a:rPr lang="en-US" sz="1000" dirty="0" smtClean="0">
                          <a:latin typeface="Arial" panose="020B0604020202020204" pitchFamily="34" charset="0"/>
                          <a:cs typeface="Arial" panose="020B0604020202020204" pitchFamily="34" charset="0"/>
                        </a:rPr>
                        <a:t>$1,069M</a:t>
                      </a:r>
                    </a:p>
                  </a:txBody>
                  <a:tcPr marL="0" marR="0" marT="0" marB="0" anchor="ctr">
                    <a:lnL w="19050" cap="flat" cmpd="sng" algn="ctr">
                      <a:no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000" dirty="0" smtClean="0">
                          <a:latin typeface="Arial" panose="020B0604020202020204" pitchFamily="34" charset="0"/>
                          <a:cs typeface="Arial" panose="020B0604020202020204" pitchFamily="34" charset="0"/>
                        </a:rPr>
                        <a:t>$1,722M</a:t>
                      </a:r>
                    </a:p>
                  </a:txBody>
                  <a:tcPr marL="0" marR="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000" b="0" i="0" kern="1200" dirty="0" smtClean="0">
                          <a:solidFill>
                            <a:schemeClr val="tx1"/>
                          </a:solidFill>
                          <a:latin typeface="Arial" panose="020B0604020202020204" pitchFamily="34" charset="0"/>
                          <a:ea typeface="+mn-ea"/>
                          <a:cs typeface="Arial" panose="020B0604020202020204" pitchFamily="34" charset="0"/>
                        </a:rPr>
                        <a:t> $1,250 M</a:t>
                      </a:r>
                    </a:p>
                  </a:txBody>
                  <a:tcPr marL="0" marR="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000" dirty="0" smtClean="0">
                          <a:latin typeface="Arial" panose="020B0604020202020204" pitchFamily="34" charset="0"/>
                          <a:cs typeface="Arial" panose="020B0604020202020204" pitchFamily="34" charset="0"/>
                        </a:rPr>
                        <a:t>$1,795M</a:t>
                      </a:r>
                    </a:p>
                  </a:txBody>
                  <a:tcPr marL="0" marR="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000" b="0" i="0" kern="1200" dirty="0" smtClean="0">
                          <a:solidFill>
                            <a:schemeClr val="tx1"/>
                          </a:solidFill>
                          <a:latin typeface="Arial" panose="020B0604020202020204" pitchFamily="34" charset="0"/>
                          <a:ea typeface="+mn-ea"/>
                          <a:cs typeface="Arial" panose="020B0604020202020204" pitchFamily="34" charset="0"/>
                        </a:rPr>
                        <a:t> $1,350 M</a:t>
                      </a:r>
                    </a:p>
                  </a:txBody>
                  <a:tcPr marL="0" marR="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gridSpan="4">
                  <a:txBody>
                    <a:bodyPr/>
                    <a:lstStyle/>
                    <a:p>
                      <a:pPr algn="ctr" fontAlgn="ctr"/>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45712" marR="45712"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65000"/>
                      </a:schemeClr>
                    </a:solidFill>
                  </a:tcPr>
                </a:tc>
                <a:tc hMerge="1">
                  <a:txBody>
                    <a:bodyPr/>
                    <a:lstStyle/>
                    <a:p>
                      <a:pPr algn="ctr" fontAlgn="ctr"/>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45712" marR="45712" anchor="ctr">
                    <a:lnL>
                      <a:noFill/>
                    </a:lnL>
                    <a:lnR>
                      <a:noFill/>
                    </a:lnR>
                    <a:lnT w="12700" cap="flat" cmpd="sng" algn="ctr">
                      <a:solidFill>
                        <a:schemeClr val="bg1">
                          <a:lumMod val="50000"/>
                        </a:schemeClr>
                      </a:solidFill>
                      <a:prstDash val="sysDash"/>
                      <a:round/>
                      <a:headEnd type="none" w="med" len="med"/>
                      <a:tailEnd type="none" w="med" len="med"/>
                    </a:lnT>
                    <a:lnB w="12700" cap="flat" cmpd="sng" algn="ctr">
                      <a:solidFill>
                        <a:schemeClr val="bg1">
                          <a:lumMod val="50000"/>
                        </a:schemeClr>
                      </a:solidFill>
                      <a:prstDash val="sysDash"/>
                      <a:round/>
                      <a:headEnd type="none" w="med" len="med"/>
                      <a:tailEnd type="none" w="med" len="med"/>
                    </a:lnB>
                    <a:lnTlToBr w="12700" cmpd="sng">
                      <a:noFill/>
                      <a:prstDash val="solid"/>
                    </a:lnTlToBr>
                    <a:lnBlToTr w="12700" cmpd="sng">
                      <a:noFill/>
                      <a:prstDash val="solid"/>
                    </a:lnBlToTr>
                    <a:solidFill>
                      <a:schemeClr val="bg1">
                        <a:lumMod val="85000"/>
                      </a:schemeClr>
                    </a:solidFill>
                  </a:tcPr>
                </a:tc>
                <a:tc hMerge="1">
                  <a:txBody>
                    <a:bodyPr/>
                    <a:lstStyle/>
                    <a:p>
                      <a:pPr algn="ctr" fontAlgn="ctr"/>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45712" marR="45712" anchor="ctr">
                    <a:lnL>
                      <a:noFill/>
                    </a:lnL>
                    <a:lnR w="19050" cap="flat" cmpd="sng" algn="ctr">
                      <a:noFill/>
                      <a:prstDash val="solid"/>
                      <a:round/>
                      <a:headEnd type="none" w="med" len="med"/>
                      <a:tailEnd type="none" w="med" len="med"/>
                    </a:lnR>
                    <a:lnT w="12700" cap="flat" cmpd="sng" algn="ctr">
                      <a:solidFill>
                        <a:schemeClr val="bg1">
                          <a:lumMod val="50000"/>
                        </a:schemeClr>
                      </a:solidFill>
                      <a:prstDash val="sysDash"/>
                      <a:round/>
                      <a:headEnd type="none" w="med" len="med"/>
                      <a:tailEnd type="none" w="med" len="med"/>
                    </a:lnT>
                    <a:lnB w="12700" cap="flat" cmpd="sng" algn="ctr">
                      <a:solidFill>
                        <a:schemeClr val="bg1">
                          <a:lumMod val="50000"/>
                        </a:schemeClr>
                      </a:solidFill>
                      <a:prstDash val="sysDash"/>
                      <a:round/>
                      <a:headEnd type="none" w="med" len="med"/>
                      <a:tailEnd type="none" w="med" len="med"/>
                    </a:lnB>
                    <a:lnTlToBr w="12700" cmpd="sng">
                      <a:noFill/>
                      <a:prstDash val="solid"/>
                    </a:lnTlToBr>
                    <a:lnBlToTr w="12700" cmpd="sng">
                      <a:noFill/>
                      <a:prstDash val="solid"/>
                    </a:lnBlToTr>
                    <a:solidFill>
                      <a:srgbClr val="FFCCCC"/>
                    </a:solidFill>
                  </a:tcPr>
                </a:tc>
                <a:tc hMerge="1">
                  <a:txBody>
                    <a:bodyPr/>
                    <a:lstStyle/>
                    <a:p>
                      <a:pPr algn="ctr" fontAlgn="ctr"/>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45720" marR="45720" anchor="ctr">
                    <a:lnL>
                      <a:noFill/>
                    </a:lnL>
                    <a:lnR w="19050" cap="flat" cmpd="sng" algn="ctr">
                      <a:noFill/>
                      <a:prstDash val="solid"/>
                      <a:round/>
                      <a:headEnd type="none" w="med" len="med"/>
                      <a:tailEnd type="none" w="med" len="med"/>
                    </a:lnR>
                    <a:lnT w="12700" cap="flat" cmpd="sng" algn="ctr">
                      <a:solidFill>
                        <a:schemeClr val="bg1">
                          <a:lumMod val="50000"/>
                        </a:schemeClr>
                      </a:solidFill>
                      <a:prstDash val="sysDash"/>
                      <a:round/>
                      <a:headEnd type="none" w="med" len="med"/>
                      <a:tailEnd type="none" w="med" len="med"/>
                    </a:lnT>
                    <a:lnB w="12700" cap="flat" cmpd="sng" algn="ctr">
                      <a:solidFill>
                        <a:schemeClr val="bg1">
                          <a:lumMod val="50000"/>
                        </a:schemeClr>
                      </a:solidFill>
                      <a:prstDash val="sysDash"/>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indent="0" algn="l" defTabSz="457200" rtl="0" eaLnBrk="1" fontAlgn="ctr" latinLnBrk="0" hangingPunct="1">
                        <a:lnSpc>
                          <a:spcPct val="100000"/>
                        </a:lnSpc>
                        <a:spcBef>
                          <a:spcPts val="0"/>
                        </a:spcBef>
                        <a:spcAft>
                          <a:spcPts val="0"/>
                        </a:spcAft>
                        <a:buClrTx/>
                        <a:buSzTx/>
                        <a:buFontTx/>
                        <a:buNone/>
                        <a:tabLst/>
                        <a:defRPr/>
                      </a:pPr>
                      <a:r>
                        <a:rPr lang="en-GB" sz="1000" b="0" dirty="0" smtClean="0">
                          <a:solidFill>
                            <a:schemeClr val="tx1"/>
                          </a:solidFill>
                          <a:latin typeface="Arial" panose="020B0604020202020204" pitchFamily="34" charset="0"/>
                          <a:cs typeface="Arial" panose="020B0604020202020204" pitchFamily="34" charset="0"/>
                        </a:rPr>
                        <a:t>Updated</a:t>
                      </a:r>
                      <a:r>
                        <a:rPr lang="en-GB" sz="1000" b="0" baseline="0" dirty="0" smtClean="0">
                          <a:solidFill>
                            <a:schemeClr val="tx1"/>
                          </a:solidFill>
                          <a:latin typeface="Arial" panose="020B0604020202020204" pitchFamily="34" charset="0"/>
                          <a:cs typeface="Arial" panose="020B0604020202020204" pitchFamily="34" charset="0"/>
                        </a:rPr>
                        <a:t>  models and  2016 CCAR projections</a:t>
                      </a:r>
                    </a:p>
                  </a:txBody>
                  <a:tcPr marL="45720" marR="45720" anchor="ctr">
                    <a:lnL>
                      <a:noFill/>
                    </a:lnL>
                    <a:lnR w="1905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bl>
          </a:graphicData>
        </a:graphic>
      </p:graphicFrame>
      <p:sp>
        <p:nvSpPr>
          <p:cNvPr id="15" name="Footnote"/>
          <p:cNvSpPr/>
          <p:nvPr/>
        </p:nvSpPr>
        <p:spPr bwMode="auto">
          <a:xfrm>
            <a:off x="1912188" y="6336434"/>
            <a:ext cx="5071231" cy="105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spAutoFit/>
          </a:bodyPr>
          <a:lstStyle/>
          <a:p>
            <a:pPr algn="l" eaLnBrk="1" hangingPunct="1"/>
            <a:r>
              <a:rPr lang="en-US" sz="800" dirty="0" smtClean="0">
                <a:latin typeface="Arial"/>
                <a:ea typeface="ＭＳ Ｐゴシック"/>
                <a:sym typeface="Arial"/>
              </a:rPr>
              <a:t>Source</a:t>
            </a:r>
            <a:r>
              <a:rPr lang="en-US" sz="800" dirty="0">
                <a:latin typeface="Arial"/>
                <a:ea typeface="ＭＳ Ｐゴシック"/>
                <a:sym typeface="Arial"/>
              </a:rPr>
              <a:t>: SHUSA RAS March Monthly </a:t>
            </a:r>
            <a:r>
              <a:rPr lang="en-US" sz="800" dirty="0" smtClean="0">
                <a:latin typeface="Arial"/>
                <a:ea typeface="ＭＳ Ｐゴシック"/>
                <a:sym typeface="Arial"/>
              </a:rPr>
              <a:t>Report; CCAR 2016 results</a:t>
            </a:r>
            <a:endParaRPr lang="en-US" sz="800" dirty="0">
              <a:latin typeface="Arial"/>
              <a:ea typeface="ＭＳ Ｐゴシック"/>
              <a:sym typeface="Arial"/>
            </a:endParaRPr>
          </a:p>
        </p:txBody>
      </p:sp>
      <p:sp>
        <p:nvSpPr>
          <p:cNvPr id="16" name="TextBox 15"/>
          <p:cNvSpPr txBox="1"/>
          <p:nvPr/>
        </p:nvSpPr>
        <p:spPr>
          <a:xfrm>
            <a:off x="1960393" y="954773"/>
            <a:ext cx="2044149" cy="211468"/>
          </a:xfrm>
          <a:prstGeom prst="rect">
            <a:avLst/>
          </a:prstGeom>
          <a:noFill/>
        </p:spPr>
        <p:txBody>
          <a:bodyPr wrap="none" rtlCol="0">
            <a:spAutoFit/>
          </a:bodyPr>
          <a:lstStyle/>
          <a:p>
            <a:pPr eaLnBrk="1" hangingPunct="1">
              <a:lnSpc>
                <a:spcPct val="86000"/>
              </a:lnSpc>
            </a:pPr>
            <a:r>
              <a:rPr lang="en-US" sz="900" dirty="0" smtClean="0">
                <a:solidFill>
                  <a:srgbClr val="000000"/>
                </a:solidFill>
                <a:ea typeface="ＭＳ Ｐゴシック"/>
              </a:rPr>
              <a:t>* </a:t>
            </a:r>
            <a:r>
              <a:rPr lang="en-US" sz="900" dirty="0">
                <a:solidFill>
                  <a:srgbClr val="000000"/>
                </a:solidFill>
                <a:ea typeface="ＭＳ Ｐゴシック"/>
              </a:rPr>
              <a:t>R</a:t>
            </a:r>
            <a:r>
              <a:rPr lang="en-US" sz="900" dirty="0" smtClean="0">
                <a:solidFill>
                  <a:srgbClr val="000000"/>
                </a:solidFill>
                <a:ea typeface="ＭＳ Ｐゴシック"/>
              </a:rPr>
              <a:t>eported in Santander Group RAS</a:t>
            </a:r>
            <a:endParaRPr lang="en-US" sz="900" dirty="0">
              <a:solidFill>
                <a:srgbClr val="000000"/>
              </a:solidFill>
              <a:ea typeface="ＭＳ Ｐゴシック"/>
            </a:endParaRPr>
          </a:p>
        </p:txBody>
      </p:sp>
      <p:sp>
        <p:nvSpPr>
          <p:cNvPr id="17" name="TextBox 16"/>
          <p:cNvSpPr txBox="1"/>
          <p:nvPr/>
        </p:nvSpPr>
        <p:spPr>
          <a:xfrm>
            <a:off x="-22549" y="954773"/>
            <a:ext cx="1278294" cy="230832"/>
          </a:xfrm>
          <a:prstGeom prst="rect">
            <a:avLst/>
          </a:prstGeom>
          <a:noFill/>
        </p:spPr>
        <p:txBody>
          <a:bodyPr wrap="square" rtlCol="0">
            <a:spAutoFit/>
          </a:bodyPr>
          <a:lstStyle/>
          <a:p>
            <a:r>
              <a:rPr lang="en-GB" sz="900" b="1" dirty="0" smtClean="0"/>
              <a:t>Legend</a:t>
            </a:r>
            <a:endParaRPr lang="en-GB" sz="900" b="1" dirty="0"/>
          </a:p>
        </p:txBody>
      </p:sp>
      <p:sp>
        <p:nvSpPr>
          <p:cNvPr id="18" name="TextBox 17"/>
          <p:cNvSpPr txBox="1"/>
          <p:nvPr/>
        </p:nvSpPr>
        <p:spPr>
          <a:xfrm>
            <a:off x="1018048" y="954773"/>
            <a:ext cx="864339" cy="211468"/>
          </a:xfrm>
          <a:prstGeom prst="rect">
            <a:avLst/>
          </a:prstGeom>
          <a:noFill/>
        </p:spPr>
        <p:txBody>
          <a:bodyPr wrap="none" rtlCol="0">
            <a:spAutoFit/>
          </a:bodyPr>
          <a:lstStyle/>
          <a:p>
            <a:pPr eaLnBrk="1" hangingPunct="1">
              <a:lnSpc>
                <a:spcPct val="86000"/>
              </a:lnSpc>
            </a:pPr>
            <a:r>
              <a:rPr lang="en-US" sz="900" b="1" i="1" dirty="0" smtClean="0">
                <a:solidFill>
                  <a:srgbClr val="008AB3"/>
                </a:solidFill>
                <a:ea typeface="ＭＳ Ｐゴシック"/>
              </a:rPr>
              <a:t>New metrics</a:t>
            </a:r>
          </a:p>
        </p:txBody>
      </p:sp>
    </p:spTree>
    <p:extLst>
      <p:ext uri="{BB962C8B-B14F-4D97-AF65-F5344CB8AC3E}">
        <p14:creationId xmlns:p14="http://schemas.microsoft.com/office/powerpoint/2010/main" val="233118439"/>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1"/>
          </p:nvPr>
        </p:nvSpPr>
        <p:spPr/>
        <p:txBody>
          <a:bodyPr/>
          <a:lstStyle/>
          <a:p>
            <a:r>
              <a:rPr lang="en-GB" dirty="0"/>
              <a:t>2016 SBNA RAS – Proposed metric limits (2/3</a:t>
            </a:r>
            <a:r>
              <a:rPr lang="en-GB" dirty="0" smtClean="0"/>
              <a:t>)</a:t>
            </a:r>
            <a:endParaRPr lang="en-GB" dirty="0"/>
          </a:p>
        </p:txBody>
      </p:sp>
      <p:sp>
        <p:nvSpPr>
          <p:cNvPr id="11" name="Footnote"/>
          <p:cNvSpPr/>
          <p:nvPr/>
        </p:nvSpPr>
        <p:spPr>
          <a:xfrm>
            <a:off x="1903226" y="6332539"/>
            <a:ext cx="5613990" cy="461665"/>
          </a:xfrm>
          <a:prstGeom prst="rect">
            <a:avLst/>
          </a:prstGeom>
          <a:extLst/>
        </p:spPr>
        <p:txBody>
          <a:bodyPr vert="horz" wrap="square" lIns="0" tIns="0" rIns="0" bIns="0" numCol="1" anchor="t" anchorCtr="0" compatLnSpc="1">
            <a:prstTxWarp prst="textNoShape">
              <a:avLst/>
            </a:prstTxWarp>
            <a:spAutoFit/>
          </a:bodyPr>
          <a:lstStyle/>
          <a:p>
            <a:pPr algn="l" eaLnBrk="1" hangingPunct="1">
              <a:lnSpc>
                <a:spcPts val="900"/>
              </a:lnSpc>
              <a:spcBef>
                <a:spcPts val="0"/>
              </a:spcBef>
              <a:spcAft>
                <a:spcPts val="0"/>
              </a:spcAft>
            </a:pPr>
            <a:r>
              <a:rPr lang="en-US" sz="800" dirty="0">
                <a:solidFill>
                  <a:srgbClr val="000000"/>
                </a:solidFill>
                <a:latin typeface="Arial" panose="020B0604020202020204" pitchFamily="34" charset="0"/>
                <a:cs typeface="Arial" panose="020B0604020202020204" pitchFamily="34" charset="0"/>
                <a:sym typeface="+mn-lt"/>
              </a:rPr>
              <a:t>See Metric Glossary in appendix for metric </a:t>
            </a:r>
            <a:r>
              <a:rPr lang="en-US" sz="800" dirty="0" smtClean="0">
                <a:solidFill>
                  <a:srgbClr val="000000"/>
                </a:solidFill>
                <a:latin typeface="Arial" panose="020B0604020202020204" pitchFamily="34" charset="0"/>
                <a:cs typeface="Arial" panose="020B0604020202020204" pitchFamily="34" charset="0"/>
                <a:sym typeface="+mn-lt"/>
              </a:rPr>
              <a:t>definitions</a:t>
            </a:r>
          </a:p>
          <a:p>
            <a:pPr marL="228600" indent="-228600" algn="l">
              <a:lnSpc>
                <a:spcPts val="900"/>
              </a:lnSpc>
              <a:spcBef>
                <a:spcPts val="0"/>
              </a:spcBef>
              <a:spcAft>
                <a:spcPts val="0"/>
              </a:spcAft>
              <a:buAutoNum type="arabicPeriod"/>
            </a:pPr>
            <a:r>
              <a:rPr lang="en-US" sz="800" dirty="0" smtClean="0">
                <a:solidFill>
                  <a:srgbClr val="000000"/>
                </a:solidFill>
                <a:latin typeface="Arial" panose="020B0604020202020204" pitchFamily="34" charset="0"/>
                <a:cs typeface="Arial" panose="020B0604020202020204" pitchFamily="34" charset="0"/>
              </a:rPr>
              <a:t>Number </a:t>
            </a:r>
            <a:r>
              <a:rPr lang="en-US" sz="800" dirty="0">
                <a:solidFill>
                  <a:srgbClr val="000000"/>
                </a:solidFill>
                <a:latin typeface="Arial" panose="020B0604020202020204" pitchFamily="34" charset="0"/>
                <a:cs typeface="Arial" panose="020B0604020202020204" pitchFamily="34" charset="0"/>
              </a:rPr>
              <a:t>of </a:t>
            </a:r>
            <a:r>
              <a:rPr lang="en-US" sz="800" dirty="0" smtClean="0">
                <a:solidFill>
                  <a:srgbClr val="000000"/>
                </a:solidFill>
                <a:latin typeface="Arial" panose="020B0604020202020204" pitchFamily="34" charset="0"/>
                <a:cs typeface="Arial" panose="020B0604020202020204" pitchFamily="34" charset="0"/>
              </a:rPr>
              <a:t>single obligor counterparties </a:t>
            </a:r>
            <a:r>
              <a:rPr lang="en-US" sz="800" dirty="0">
                <a:solidFill>
                  <a:srgbClr val="000000"/>
                </a:solidFill>
                <a:latin typeface="Arial" panose="020B0604020202020204" pitchFamily="34" charset="0"/>
                <a:cs typeface="Arial" panose="020B0604020202020204" pitchFamily="34" charset="0"/>
              </a:rPr>
              <a:t>with exposure &gt;$100M: </a:t>
            </a:r>
            <a:r>
              <a:rPr lang="en-US" sz="800" dirty="0" smtClean="0">
                <a:solidFill>
                  <a:srgbClr val="000000"/>
                </a:solidFill>
                <a:latin typeface="Arial" panose="020B0604020202020204" pitchFamily="34" charset="0"/>
                <a:cs typeface="Arial" panose="020B0604020202020204" pitchFamily="34" charset="0"/>
              </a:rPr>
              <a:t>Santander Risk Rating (internal) &lt; 5.0</a:t>
            </a:r>
          </a:p>
          <a:p>
            <a:pPr marL="228600" indent="-228600" algn="l">
              <a:lnSpc>
                <a:spcPts val="900"/>
              </a:lnSpc>
              <a:spcBef>
                <a:spcPts val="0"/>
              </a:spcBef>
              <a:spcAft>
                <a:spcPts val="0"/>
              </a:spcAft>
              <a:buAutoNum type="arabicPeriod"/>
            </a:pPr>
            <a:r>
              <a:rPr lang="en-US" sz="800" kern="0" dirty="0" smtClean="0"/>
              <a:t>By </a:t>
            </a:r>
            <a:r>
              <a:rPr lang="en-US" sz="800" kern="0" dirty="0"/>
              <a:t>OCC group </a:t>
            </a:r>
            <a:endParaRPr lang="en-US" sz="800" kern="0" dirty="0" smtClean="0"/>
          </a:p>
          <a:p>
            <a:pPr marL="228600" indent="-228600" algn="l">
              <a:lnSpc>
                <a:spcPts val="900"/>
              </a:lnSpc>
              <a:spcBef>
                <a:spcPts val="0"/>
              </a:spcBef>
              <a:spcAft>
                <a:spcPts val="0"/>
              </a:spcAft>
              <a:buAutoNum type="arabicPeriod"/>
            </a:pPr>
            <a:r>
              <a:rPr lang="en-US" sz="800" kern="0" dirty="0" smtClean="0"/>
              <a:t>Excluding </a:t>
            </a:r>
            <a:r>
              <a:rPr lang="en-US" sz="800" kern="0" dirty="0"/>
              <a:t>Multifamily</a:t>
            </a:r>
          </a:p>
        </p:txBody>
      </p:sp>
      <p:grpSp>
        <p:nvGrpSpPr>
          <p:cNvPr id="18" name="Group 17"/>
          <p:cNvGrpSpPr/>
          <p:nvPr/>
        </p:nvGrpSpPr>
        <p:grpSpPr>
          <a:xfrm>
            <a:off x="372254" y="6145406"/>
            <a:ext cx="3676170" cy="125740"/>
            <a:chOff x="372254" y="5975278"/>
            <a:chExt cx="3676170" cy="125740"/>
          </a:xfrm>
        </p:grpSpPr>
        <p:sp>
          <p:nvSpPr>
            <p:cNvPr id="19" name="TextBox 18"/>
            <p:cNvSpPr txBox="1"/>
            <p:nvPr/>
          </p:nvSpPr>
          <p:spPr>
            <a:xfrm>
              <a:off x="2188941" y="5981883"/>
              <a:ext cx="1859483" cy="119135"/>
            </a:xfrm>
            <a:prstGeom prst="rect">
              <a:avLst/>
            </a:prstGeom>
            <a:noFill/>
          </p:spPr>
          <p:txBody>
            <a:bodyPr wrap="square" lIns="0" tIns="0" rIns="0" bIns="0" rtlCol="0">
              <a:spAutoFit/>
            </a:bodyPr>
            <a:lstStyle/>
            <a:p>
              <a:pPr eaLnBrk="1" hangingPunct="1">
                <a:lnSpc>
                  <a:spcPct val="86000"/>
                </a:lnSpc>
              </a:pPr>
              <a:r>
                <a:rPr lang="en-US" sz="900" dirty="0" smtClean="0">
                  <a:solidFill>
                    <a:srgbClr val="000000"/>
                  </a:solidFill>
                  <a:ea typeface="ＭＳ Ｐゴシック"/>
                </a:rPr>
                <a:t>* </a:t>
              </a:r>
              <a:r>
                <a:rPr lang="en-US" sz="900" dirty="0">
                  <a:solidFill>
                    <a:srgbClr val="000000"/>
                  </a:solidFill>
                  <a:ea typeface="ＭＳ Ｐゴシック"/>
                </a:rPr>
                <a:t>R</a:t>
              </a:r>
              <a:r>
                <a:rPr lang="en-US" sz="900" dirty="0" smtClean="0">
                  <a:solidFill>
                    <a:srgbClr val="000000"/>
                  </a:solidFill>
                  <a:ea typeface="ＭＳ Ｐゴシック"/>
                </a:rPr>
                <a:t>eported in Santander Group RAS</a:t>
              </a:r>
              <a:endParaRPr lang="en-US" sz="900" dirty="0">
                <a:solidFill>
                  <a:srgbClr val="000000"/>
                </a:solidFill>
                <a:ea typeface="ＭＳ Ｐゴシック"/>
              </a:endParaRPr>
            </a:p>
          </p:txBody>
        </p:sp>
        <p:grpSp>
          <p:nvGrpSpPr>
            <p:cNvPr id="20" name="Group 19"/>
            <p:cNvGrpSpPr/>
            <p:nvPr/>
          </p:nvGrpSpPr>
          <p:grpSpPr>
            <a:xfrm>
              <a:off x="372254" y="5975278"/>
              <a:ext cx="1731805" cy="119135"/>
              <a:chOff x="372254" y="5494048"/>
              <a:chExt cx="1731805" cy="119135"/>
            </a:xfrm>
          </p:grpSpPr>
          <p:sp>
            <p:nvSpPr>
              <p:cNvPr id="21" name="TextBox 20"/>
              <p:cNvSpPr txBox="1"/>
              <p:nvPr/>
            </p:nvSpPr>
            <p:spPr>
              <a:xfrm>
                <a:off x="372254" y="5494048"/>
                <a:ext cx="593022" cy="119135"/>
              </a:xfrm>
              <a:prstGeom prst="rect">
                <a:avLst/>
              </a:prstGeom>
              <a:noFill/>
            </p:spPr>
            <p:txBody>
              <a:bodyPr wrap="square" lIns="0" tIns="0" rIns="0" bIns="0" rtlCol="0">
                <a:spAutoFit/>
              </a:bodyPr>
              <a:lstStyle/>
              <a:p>
                <a:pPr algn="l"/>
                <a:r>
                  <a:rPr lang="en-GB" sz="900" b="1" dirty="0" smtClean="0"/>
                  <a:t>Legend</a:t>
                </a:r>
                <a:endParaRPr lang="en-GB" sz="900" b="1" dirty="0"/>
              </a:p>
            </p:txBody>
          </p:sp>
          <p:sp>
            <p:nvSpPr>
              <p:cNvPr id="22" name="TextBox 21"/>
              <p:cNvSpPr txBox="1"/>
              <p:nvPr/>
            </p:nvSpPr>
            <p:spPr>
              <a:xfrm>
                <a:off x="898601" y="5494048"/>
                <a:ext cx="1205458" cy="119135"/>
              </a:xfrm>
              <a:prstGeom prst="rect">
                <a:avLst/>
              </a:prstGeom>
              <a:noFill/>
            </p:spPr>
            <p:txBody>
              <a:bodyPr wrap="none" lIns="0" tIns="0" rIns="0" bIns="0" rtlCol="0">
                <a:spAutoFit/>
              </a:bodyPr>
              <a:lstStyle/>
              <a:p>
                <a:pPr algn="l" eaLnBrk="1" hangingPunct="1"/>
                <a:r>
                  <a:rPr lang="en-US" sz="900" dirty="0">
                    <a:solidFill>
                      <a:srgbClr val="008AB3"/>
                    </a:solidFill>
                    <a:ea typeface="ＭＳ Ｐゴシック"/>
                  </a:rPr>
                  <a:t>New </a:t>
                </a:r>
                <a:r>
                  <a:rPr lang="en-US" sz="900" dirty="0" smtClean="0">
                    <a:solidFill>
                      <a:srgbClr val="008AB3"/>
                    </a:solidFill>
                    <a:ea typeface="ＭＳ Ｐゴシック"/>
                  </a:rPr>
                  <a:t>metric or definition</a:t>
                </a:r>
                <a:endParaRPr lang="en-US" sz="900" dirty="0">
                  <a:solidFill>
                    <a:srgbClr val="008AB3"/>
                  </a:solidFill>
                  <a:ea typeface="ＭＳ Ｐゴシック"/>
                </a:endParaRPr>
              </a:p>
            </p:txBody>
          </p:sp>
        </p:grpSp>
      </p:grpSp>
      <p:sp>
        <p:nvSpPr>
          <p:cNvPr id="23" name="TextBox 22"/>
          <p:cNvSpPr txBox="1"/>
          <p:nvPr/>
        </p:nvSpPr>
        <p:spPr>
          <a:xfrm>
            <a:off x="4126393" y="6143336"/>
            <a:ext cx="3210065" cy="119135"/>
          </a:xfrm>
          <a:prstGeom prst="rect">
            <a:avLst/>
          </a:prstGeom>
          <a:noFill/>
        </p:spPr>
        <p:txBody>
          <a:bodyPr wrap="square" lIns="0" tIns="0" rIns="0" bIns="0" rtlCol="0">
            <a:spAutoFit/>
          </a:bodyPr>
          <a:lstStyle/>
          <a:p>
            <a:pPr eaLnBrk="1" hangingPunct="1">
              <a:lnSpc>
                <a:spcPct val="86000"/>
              </a:lnSpc>
            </a:pPr>
            <a:r>
              <a:rPr lang="en-US" sz="900" i="1" dirty="0" smtClean="0">
                <a:solidFill>
                  <a:srgbClr val="000000"/>
                </a:solidFill>
                <a:ea typeface="ＭＳ Ｐゴシック"/>
              </a:rPr>
              <a:t>Updated limit from 2015 </a:t>
            </a:r>
            <a:r>
              <a:rPr lang="en-US" sz="900" dirty="0" smtClean="0">
                <a:solidFill>
                  <a:srgbClr val="000000"/>
                </a:solidFill>
                <a:ea typeface="ＭＳ Ｐゴシック"/>
              </a:rPr>
              <a:t>(see appendix for comparison)</a:t>
            </a:r>
            <a:endParaRPr lang="en-US" sz="900" dirty="0">
              <a:solidFill>
                <a:srgbClr val="000000"/>
              </a:solidFill>
              <a:ea typeface="ＭＳ Ｐゴシック"/>
            </a:endParaRPr>
          </a:p>
        </p:txBody>
      </p:sp>
      <p:grpSp>
        <p:nvGrpSpPr>
          <p:cNvPr id="12" name="Group 11"/>
          <p:cNvGrpSpPr/>
          <p:nvPr/>
        </p:nvGrpSpPr>
        <p:grpSpPr>
          <a:xfrm>
            <a:off x="436880" y="69852"/>
            <a:ext cx="1656833" cy="189008"/>
            <a:chOff x="457200" y="19052"/>
            <a:chExt cx="1656833" cy="189008"/>
          </a:xfrm>
        </p:grpSpPr>
        <p:sp>
          <p:nvSpPr>
            <p:cNvPr id="13" name="Oval 12"/>
            <p:cNvSpPr/>
            <p:nvPr/>
          </p:nvSpPr>
          <p:spPr bwMode="auto">
            <a:xfrm>
              <a:off x="457200" y="19052"/>
              <a:ext cx="189008" cy="189008"/>
            </a:xfrm>
            <a:prstGeom prst="ellipse">
              <a:avLst/>
            </a:prstGeom>
            <a:solidFill>
              <a:schemeClr val="accent6">
                <a:lumMod val="60000"/>
                <a:lumOff val="4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lang="en-US" b="1" dirty="0">
                  <a:solidFill>
                    <a:schemeClr val="bg1"/>
                  </a:solidFill>
                  <a:latin typeface="Arial" panose="020B0604020202020204" pitchFamily="34" charset="0"/>
                  <a:ea typeface="ＭＳ Ｐゴシック" pitchFamily="-112" charset="-128"/>
                  <a:cs typeface="Arial" panose="020B0604020202020204" pitchFamily="34" charset="0"/>
                </a:rPr>
                <a:t>A</a:t>
              </a:r>
              <a:endParaRPr kumimoji="0" lang="en-US" b="1" i="0" u="none" strike="noStrike" cap="none" normalizeH="0" baseline="0" dirty="0">
                <a:ln>
                  <a:noFill/>
                </a:ln>
                <a:solidFill>
                  <a:schemeClr val="bg1"/>
                </a:solidFill>
                <a:effectLst/>
                <a:latin typeface="Arial" panose="020B0604020202020204" pitchFamily="34" charset="0"/>
                <a:ea typeface="ＭＳ Ｐゴシック" pitchFamily="-112" charset="-128"/>
                <a:cs typeface="Arial" panose="020B0604020202020204" pitchFamily="34" charset="0"/>
              </a:endParaRPr>
            </a:p>
          </p:txBody>
        </p:sp>
        <p:sp>
          <p:nvSpPr>
            <p:cNvPr id="14" name="Text Box 75"/>
            <p:cNvSpPr txBox="1">
              <a:spLocks noChangeArrowheads="1"/>
            </p:cNvSpPr>
            <p:nvPr/>
          </p:nvSpPr>
          <p:spPr bwMode="gray">
            <a:xfrm>
              <a:off x="690566" y="20638"/>
              <a:ext cx="1423467" cy="184666"/>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none" lIns="0" tIns="0" rIns="0" bIns="0" anchor="ctr">
              <a:spAutoFit/>
            </a:bodyPr>
            <a:lstStyle/>
            <a:p>
              <a:pPr algn="l">
                <a:lnSpc>
                  <a:spcPct val="100000"/>
                </a:lnSpc>
              </a:pPr>
              <a:r>
                <a:rPr lang="en-US" sz="1200" dirty="0" smtClean="0">
                  <a:solidFill>
                    <a:schemeClr val="bg1">
                      <a:lumMod val="50000"/>
                    </a:schemeClr>
                  </a:solidFill>
                </a:rPr>
                <a:t>Appendix: 2016 RAS</a:t>
              </a:r>
              <a:endParaRPr lang="en-US" sz="1200" dirty="0">
                <a:solidFill>
                  <a:schemeClr val="bg1">
                    <a:lumMod val="50000"/>
                  </a:schemeClr>
                </a:solidFill>
              </a:endParaRPr>
            </a:p>
          </p:txBody>
        </p:sp>
      </p:grpSp>
      <p:graphicFrame>
        <p:nvGraphicFramePr>
          <p:cNvPr id="15" name="Table 14"/>
          <p:cNvGraphicFramePr>
            <a:graphicFrameLocks noGrp="1"/>
          </p:cNvGraphicFramePr>
          <p:nvPr>
            <p:extLst>
              <p:ext uri="{D42A27DB-BD31-4B8C-83A1-F6EECF244321}">
                <p14:modId xmlns:p14="http://schemas.microsoft.com/office/powerpoint/2010/main" val="2374843644"/>
              </p:ext>
            </p:extLst>
          </p:nvPr>
        </p:nvGraphicFramePr>
        <p:xfrm>
          <a:off x="363538" y="1463040"/>
          <a:ext cx="8883650" cy="4466336"/>
        </p:xfrm>
        <a:graphic>
          <a:graphicData uri="http://schemas.openxmlformats.org/drawingml/2006/table">
            <a:tbl>
              <a:tblPr firstRow="1" bandRow="1"/>
              <a:tblGrid>
                <a:gridCol w="1260870"/>
                <a:gridCol w="1809282"/>
                <a:gridCol w="899180"/>
                <a:gridCol w="1536156"/>
                <a:gridCol w="1126054"/>
                <a:gridCol w="1126054"/>
                <a:gridCol w="1126054"/>
              </a:tblGrid>
              <a:tr h="0">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nSpc>
                          <a:spcPct val="100000"/>
                        </a:lnSpc>
                        <a:spcBef>
                          <a:spcPts val="200"/>
                        </a:spcBef>
                        <a:spcAft>
                          <a:spcPts val="200"/>
                        </a:spcAft>
                      </a:pPr>
                      <a:r>
                        <a:rPr lang="en-US" sz="1000" b="1" dirty="0" smtClean="0">
                          <a:solidFill>
                            <a:srgbClr val="FF0000"/>
                          </a:solidFill>
                          <a:latin typeface="Arial" panose="020B0604020202020204" pitchFamily="34" charset="0"/>
                          <a:cs typeface="Arial" panose="020B0604020202020204" pitchFamily="34" charset="0"/>
                        </a:rPr>
                        <a:t>Risk type</a:t>
                      </a:r>
                      <a:endParaRPr lang="en-US" sz="1000" b="1" dirty="0">
                        <a:solidFill>
                          <a:srgbClr val="FF0000"/>
                        </a:solidFill>
                        <a:latin typeface="Arial" panose="020B0604020202020204" pitchFamily="34" charset="0"/>
                        <a:cs typeface="Arial" panose="020B0604020202020204" pitchFamily="34" charset="0"/>
                      </a:endParaRPr>
                    </a:p>
                  </a:txBody>
                  <a:tcPr marL="0" marR="18288" marT="18288" marB="18288" anchor="b">
                    <a:lnL w="19050" cap="flat" cmpd="sng" algn="ctr">
                      <a:noFill/>
                      <a:prstDash val="solid"/>
                      <a:round/>
                      <a:headEnd type="none" w="med" len="med"/>
                      <a:tailEnd type="none" w="med" len="med"/>
                    </a:lnL>
                    <a:lnR>
                      <a:noFill/>
                    </a:lnR>
                    <a:lnT w="1905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100000"/>
                        </a:lnSpc>
                        <a:spcBef>
                          <a:spcPts val="200"/>
                        </a:spcBef>
                        <a:spcAft>
                          <a:spcPts val="200"/>
                        </a:spcAft>
                      </a:pPr>
                      <a:r>
                        <a:rPr lang="en-US" sz="1000" b="1" dirty="0" smtClean="0">
                          <a:solidFill>
                            <a:srgbClr val="FF0000"/>
                          </a:solidFill>
                          <a:latin typeface="Arial" panose="020B0604020202020204" pitchFamily="34" charset="0"/>
                          <a:cs typeface="Arial" panose="020B0604020202020204" pitchFamily="34" charset="0"/>
                        </a:rPr>
                        <a:t>Metric</a:t>
                      </a:r>
                      <a:endParaRPr lang="en-US" sz="1000" b="1" dirty="0">
                        <a:solidFill>
                          <a:srgbClr val="FF0000"/>
                        </a:solidFill>
                        <a:latin typeface="Arial" panose="020B0604020202020204" pitchFamily="34" charset="0"/>
                        <a:cs typeface="Arial" panose="020B0604020202020204" pitchFamily="34" charset="0"/>
                      </a:endParaRPr>
                    </a:p>
                  </a:txBody>
                  <a:tcPr marL="18288" marR="18288" marT="18288" marB="18288" anchor="b">
                    <a:lnL>
                      <a:noFill/>
                    </a:lnL>
                    <a:lnR>
                      <a:noFill/>
                    </a:lnR>
                    <a:lnT w="1905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000" b="1" dirty="0" smtClean="0">
                          <a:solidFill>
                            <a:srgbClr val="FF0000"/>
                          </a:solidFill>
                          <a:latin typeface="Arial" panose="020B0604020202020204" pitchFamily="34" charset="0"/>
                          <a:cs typeface="Arial" panose="020B0604020202020204" pitchFamily="34" charset="0"/>
                        </a:rPr>
                        <a:t>Frequency</a:t>
                      </a:r>
                      <a:endParaRPr lang="en-US" sz="1000" b="1" dirty="0">
                        <a:solidFill>
                          <a:srgbClr val="FF0000"/>
                        </a:solidFill>
                        <a:latin typeface="Arial" panose="020B0604020202020204" pitchFamily="34" charset="0"/>
                        <a:cs typeface="Arial" panose="020B0604020202020204" pitchFamily="34" charset="0"/>
                      </a:endParaRPr>
                    </a:p>
                  </a:txBody>
                  <a:tcPr marL="18288" marR="18288" marT="18288" marB="18288" anchor="b">
                    <a:lnL>
                      <a:noFill/>
                    </a:lnL>
                    <a:lnR>
                      <a:noFill/>
                    </a:lnR>
                    <a:lnT w="1905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000" b="1" dirty="0" smtClean="0">
                          <a:solidFill>
                            <a:srgbClr val="FF0000"/>
                          </a:solidFill>
                          <a:latin typeface="Arial" panose="020B0604020202020204" pitchFamily="34" charset="0"/>
                          <a:cs typeface="Arial" panose="020B0604020202020204" pitchFamily="34" charset="0"/>
                        </a:rPr>
                        <a:t>Portfolio</a:t>
                      </a:r>
                      <a:endParaRPr lang="en-US" sz="1000" b="1" dirty="0">
                        <a:solidFill>
                          <a:srgbClr val="FF0000"/>
                        </a:solidFill>
                        <a:latin typeface="Arial" panose="020B0604020202020204" pitchFamily="34" charset="0"/>
                        <a:cs typeface="Arial" panose="020B0604020202020204" pitchFamily="34" charset="0"/>
                      </a:endParaRPr>
                    </a:p>
                  </a:txBody>
                  <a:tcPr marL="18288" marR="18288" marT="18288" marB="18288" anchor="b">
                    <a:lnL>
                      <a:noFill/>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algn="ctr" defTabSz="457200" rtl="0" eaLnBrk="1" latinLnBrk="0" hangingPunct="1">
                        <a:lnSpc>
                          <a:spcPct val="100000"/>
                        </a:lnSpc>
                        <a:spcBef>
                          <a:spcPts val="200"/>
                        </a:spcBef>
                        <a:spcAft>
                          <a:spcPts val="200"/>
                        </a:spcAft>
                      </a:pPr>
                      <a:r>
                        <a:rPr lang="en-US" sz="1000" b="1" kern="1200" dirty="0" smtClean="0">
                          <a:solidFill>
                            <a:schemeClr val="tx1"/>
                          </a:solidFill>
                          <a:latin typeface="Arial" panose="020B0604020202020204" pitchFamily="34" charset="0"/>
                          <a:ea typeface="+mn-ea"/>
                          <a:cs typeface="Arial" panose="020B0604020202020204" pitchFamily="34" charset="0"/>
                        </a:rPr>
                        <a:t>Mar 16</a:t>
                      </a:r>
                      <a:endParaRPr lang="en-US" sz="1000" b="1" kern="1200" dirty="0">
                        <a:solidFill>
                          <a:schemeClr val="tx1"/>
                        </a:solidFill>
                        <a:latin typeface="Arial" panose="020B0604020202020204" pitchFamily="34" charset="0"/>
                        <a:ea typeface="+mn-ea"/>
                        <a:cs typeface="Arial" panose="020B0604020202020204" pitchFamily="34" charset="0"/>
                      </a:endParaRPr>
                    </a:p>
                  </a:txBody>
                  <a:tcPr marL="18288" marR="18288" marT="18288" marB="18288">
                    <a:lnL w="19050" cap="flat" cmpd="sng" algn="ctr">
                      <a:noFill/>
                      <a:prstDash val="solid"/>
                      <a:round/>
                      <a:headEnd type="none" w="med" len="med"/>
                      <a:tailEnd type="none" w="med" len="med"/>
                    </a:lnL>
                    <a:lnR w="12700" cmpd="sng">
                      <a:noFill/>
                      <a:prstDash val="solid"/>
                    </a:lnR>
                    <a:lnT w="1905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algn="ctr" defTabSz="457200" rtl="0" eaLnBrk="1" latinLnBrk="0" hangingPunct="1">
                        <a:lnSpc>
                          <a:spcPct val="100000"/>
                        </a:lnSpc>
                        <a:spcBef>
                          <a:spcPts val="200"/>
                        </a:spcBef>
                        <a:spcAft>
                          <a:spcPts val="200"/>
                        </a:spcAft>
                      </a:pPr>
                      <a:r>
                        <a:rPr lang="en-US" sz="1000" b="1" kern="1200" dirty="0" smtClean="0">
                          <a:solidFill>
                            <a:schemeClr val="tx1"/>
                          </a:solidFill>
                          <a:latin typeface="Arial" panose="020B0604020202020204" pitchFamily="34" charset="0"/>
                          <a:ea typeface="+mn-ea"/>
                          <a:cs typeface="Arial" panose="020B0604020202020204" pitchFamily="34" charset="0"/>
                        </a:rPr>
                        <a:t>Amber trigger</a:t>
                      </a:r>
                      <a:endParaRPr lang="en-US" sz="1000" b="1" kern="1200" dirty="0">
                        <a:solidFill>
                          <a:schemeClr val="tx1"/>
                        </a:solidFill>
                        <a:latin typeface="Arial" panose="020B0604020202020204" pitchFamily="34" charset="0"/>
                        <a:ea typeface="+mn-ea"/>
                        <a:cs typeface="Arial" panose="020B0604020202020204" pitchFamily="34" charset="0"/>
                      </a:endParaRPr>
                    </a:p>
                  </a:txBody>
                  <a:tcPr marL="18288" marR="18288" marT="18288" marB="18288">
                    <a:lnL w="12700" cmpd="sng">
                      <a:noFill/>
                      <a:prstDash val="solid"/>
                    </a:lnL>
                    <a:lnR w="12700" cmpd="sng">
                      <a:noFill/>
                      <a:prstDash val="solid"/>
                    </a:lnR>
                    <a:lnT w="1905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indent="0" algn="ctr" defTabSz="457200" rtl="0" eaLnBrk="1" latinLnBrk="0" hangingPunct="1">
                        <a:lnSpc>
                          <a:spcPct val="100000"/>
                        </a:lnSpc>
                        <a:spcBef>
                          <a:spcPts val="200"/>
                        </a:spcBef>
                        <a:spcAft>
                          <a:spcPts val="200"/>
                        </a:spcAft>
                        <a:buFont typeface="Arial" panose="020B0604020202020204" pitchFamily="34" charset="0"/>
                        <a:buNone/>
                      </a:pPr>
                      <a:r>
                        <a:rPr lang="en-US" sz="1000" b="1" kern="1200" dirty="0" smtClean="0">
                          <a:solidFill>
                            <a:schemeClr val="bg1"/>
                          </a:solidFill>
                          <a:latin typeface="Arial" panose="020B0604020202020204" pitchFamily="34" charset="0"/>
                          <a:ea typeface="+mn-ea"/>
                          <a:cs typeface="Arial" panose="020B0604020202020204" pitchFamily="34" charset="0"/>
                        </a:rPr>
                        <a:t>Red limit</a:t>
                      </a:r>
                      <a:endParaRPr lang="en-US" sz="1000" b="1" kern="1200" dirty="0">
                        <a:solidFill>
                          <a:schemeClr val="bg1"/>
                        </a:solidFill>
                        <a:latin typeface="Arial" panose="020B0604020202020204" pitchFamily="34" charset="0"/>
                        <a:ea typeface="+mn-ea"/>
                        <a:cs typeface="Arial" panose="020B0604020202020204" pitchFamily="34" charset="0"/>
                      </a:endParaRPr>
                    </a:p>
                  </a:txBody>
                  <a:tcPr marL="18288" marR="18288" marT="18288" marB="18288">
                    <a:lnL w="12700" cmpd="sng">
                      <a:noFill/>
                      <a:prstDash val="soli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r>
              <a:tr h="128686">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marR="0" indent="0" algn="l" defTabSz="457200" rtl="0" eaLnBrk="1" fontAlgn="auto" latinLnBrk="0" hangingPunct="1">
                        <a:lnSpc>
                          <a:spcPct val="100000"/>
                        </a:lnSpc>
                        <a:spcBef>
                          <a:spcPts val="200"/>
                        </a:spcBef>
                        <a:spcAft>
                          <a:spcPts val="200"/>
                        </a:spcAft>
                        <a:buClrTx/>
                        <a:buSzTx/>
                        <a:buFontTx/>
                        <a:buNone/>
                        <a:tabLst/>
                        <a:defRPr/>
                      </a:pPr>
                      <a:r>
                        <a:rPr lang="en-US" sz="1000" b="1" dirty="0" smtClean="0">
                          <a:solidFill>
                            <a:schemeClr val="tx1"/>
                          </a:solidFill>
                          <a:latin typeface="Arial" panose="020B0604020202020204" pitchFamily="34" charset="0"/>
                          <a:cs typeface="Arial" panose="020B0604020202020204" pitchFamily="34" charset="0"/>
                        </a:rPr>
                        <a:t>Capital</a:t>
                      </a:r>
                      <a:r>
                        <a:rPr lang="en-US" sz="1000" b="1" baseline="0" dirty="0" smtClean="0">
                          <a:solidFill>
                            <a:schemeClr val="tx1"/>
                          </a:solidFill>
                          <a:latin typeface="Arial" panose="020B0604020202020204" pitchFamily="34" charset="0"/>
                          <a:cs typeface="Arial" panose="020B0604020202020204" pitchFamily="34" charset="0"/>
                        </a:rPr>
                        <a:t> adequacy (other)</a:t>
                      </a:r>
                      <a:endParaRPr lang="en-US" sz="1000" b="1" dirty="0" smtClean="0">
                        <a:solidFill>
                          <a:schemeClr val="tx1"/>
                        </a:solidFill>
                        <a:latin typeface="Arial" panose="020B0604020202020204" pitchFamily="34" charset="0"/>
                        <a:cs typeface="Arial" panose="020B0604020202020204" pitchFamily="34" charset="0"/>
                      </a:endParaRPr>
                    </a:p>
                  </a:txBody>
                  <a:tcPr marL="0" marR="18288" marT="18288" marB="18288">
                    <a:lnL w="1905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lnSpc>
                          <a:spcPct val="100000"/>
                        </a:lnSpc>
                        <a:spcBef>
                          <a:spcPts val="200"/>
                        </a:spcBef>
                        <a:spcAft>
                          <a:spcPts val="200"/>
                        </a:spcAft>
                      </a:pPr>
                      <a:r>
                        <a:rPr lang="en-US" sz="1000" i="1" u="none" strike="noStrike" dirty="0">
                          <a:effectLst/>
                          <a:latin typeface="Arial" panose="020B0604020202020204" pitchFamily="34" charset="0"/>
                          <a:cs typeface="Arial" panose="020B0604020202020204" pitchFamily="34" charset="0"/>
                        </a:rPr>
                        <a:t>Impairment to </a:t>
                      </a:r>
                      <a:r>
                        <a:rPr lang="en-US" sz="1000" i="1" u="none" strike="noStrike" dirty="0" smtClean="0">
                          <a:effectLst/>
                          <a:latin typeface="Arial" panose="020B0604020202020204" pitchFamily="34" charset="0"/>
                          <a:cs typeface="Arial" panose="020B0604020202020204" pitchFamily="34" charset="0"/>
                        </a:rPr>
                        <a:t>Pre-Provision </a:t>
                      </a:r>
                      <a:r>
                        <a:rPr lang="en-US" sz="1000" i="1" u="none" strike="noStrike" dirty="0">
                          <a:effectLst/>
                          <a:latin typeface="Arial" panose="020B0604020202020204" pitchFamily="34" charset="0"/>
                          <a:cs typeface="Arial" panose="020B0604020202020204" pitchFamily="34" charset="0"/>
                        </a:rPr>
                        <a:t>N</a:t>
                      </a:r>
                      <a:r>
                        <a:rPr lang="en-US" sz="1000" i="1" u="none" strike="noStrike" dirty="0" smtClean="0">
                          <a:effectLst/>
                          <a:latin typeface="Arial" panose="020B0604020202020204" pitchFamily="34" charset="0"/>
                          <a:cs typeface="Arial" panose="020B0604020202020204" pitchFamily="34" charset="0"/>
                        </a:rPr>
                        <a:t>et </a:t>
                      </a:r>
                      <a:r>
                        <a:rPr lang="en-US" sz="1000" i="1" u="none" strike="noStrike" dirty="0">
                          <a:effectLst/>
                          <a:latin typeface="Arial" panose="020B0604020202020204" pitchFamily="34" charset="0"/>
                          <a:cs typeface="Arial" panose="020B0604020202020204" pitchFamily="34" charset="0"/>
                        </a:rPr>
                        <a:t>R</a:t>
                      </a:r>
                      <a:r>
                        <a:rPr lang="en-US" sz="1000" i="1" u="none" strike="noStrike" dirty="0" smtClean="0">
                          <a:effectLst/>
                          <a:latin typeface="Arial" panose="020B0604020202020204" pitchFamily="34" charset="0"/>
                          <a:cs typeface="Arial" panose="020B0604020202020204" pitchFamily="34" charset="0"/>
                        </a:rPr>
                        <a:t>evenue </a:t>
                      </a:r>
                      <a:r>
                        <a:rPr lang="en-US" sz="1000" i="1" u="none" strike="noStrike" dirty="0">
                          <a:effectLst/>
                          <a:latin typeface="Arial" panose="020B0604020202020204" pitchFamily="34" charset="0"/>
                          <a:cs typeface="Arial" panose="020B0604020202020204" pitchFamily="34" charset="0"/>
                        </a:rPr>
                        <a:t>(PPNR) </a:t>
                      </a:r>
                      <a:endParaRPr lang="en-US" sz="1000" b="0" i="1" u="none" strike="noStrike" dirty="0">
                        <a:solidFill>
                          <a:srgbClr val="000000"/>
                        </a:solidFill>
                        <a:effectLst/>
                        <a:latin typeface="Arial" panose="020B0604020202020204" pitchFamily="34" charset="0"/>
                        <a:cs typeface="Arial" panose="020B0604020202020204" pitchFamily="34" charset="0"/>
                      </a:endParaRPr>
                    </a:p>
                  </a:txBody>
                  <a:tcPr marL="18288" marR="18288" marT="18288" marB="18288">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000" b="0" dirty="0" smtClean="0">
                          <a:latin typeface="Arial" panose="020B0604020202020204" pitchFamily="34" charset="0"/>
                          <a:cs typeface="Arial" panose="020B0604020202020204" pitchFamily="34" charset="0"/>
                        </a:rPr>
                        <a:t>Annual</a:t>
                      </a:r>
                    </a:p>
                    <a:p>
                      <a:pPr marL="0" marR="0" indent="0" algn="ctr" defTabSz="457200" rtl="0" eaLnBrk="1" fontAlgn="auto" latinLnBrk="0" hangingPunct="1">
                        <a:lnSpc>
                          <a:spcPct val="100000"/>
                        </a:lnSpc>
                        <a:spcBef>
                          <a:spcPts val="200"/>
                        </a:spcBef>
                        <a:spcAft>
                          <a:spcPts val="200"/>
                        </a:spcAft>
                        <a:buClrTx/>
                        <a:buSzTx/>
                        <a:buFontTx/>
                        <a:buNone/>
                        <a:tabLst/>
                        <a:defRPr/>
                      </a:pPr>
                      <a:r>
                        <a:rPr lang="en-US" sz="1000" dirty="0" smtClean="0">
                          <a:latin typeface="Arial" panose="020B0604020202020204" pitchFamily="34" charset="0"/>
                          <a:cs typeface="Arial" panose="020B0604020202020204" pitchFamily="34" charset="0"/>
                        </a:rPr>
                        <a:t>(CCAR</a:t>
                      </a:r>
                      <a:r>
                        <a:rPr lang="en-US" sz="1000" baseline="0" dirty="0" smtClean="0">
                          <a:latin typeface="Arial" panose="020B0604020202020204" pitchFamily="34" charset="0"/>
                          <a:cs typeface="Arial" panose="020B0604020202020204" pitchFamily="34" charset="0"/>
                        </a:rPr>
                        <a:t> 9Q)</a:t>
                      </a:r>
                      <a:endParaRPr lang="en-US" sz="1000" dirty="0" smtClean="0">
                        <a:latin typeface="Arial" panose="020B0604020202020204" pitchFamily="34" charset="0"/>
                        <a:cs typeface="Arial" panose="020B0604020202020204" pitchFamily="34" charset="0"/>
                      </a:endParaRPr>
                    </a:p>
                  </a:txBody>
                  <a:tcPr marL="18288" marR="18288" marT="18288" marB="18288">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000" b="0" dirty="0" smtClean="0">
                          <a:latin typeface="Arial" panose="020B0604020202020204" pitchFamily="34" charset="0"/>
                          <a:cs typeface="Arial" panose="020B0604020202020204" pitchFamily="34" charset="0"/>
                        </a:rPr>
                        <a:t>SBNA</a:t>
                      </a:r>
                      <a:endParaRPr lang="en-US" sz="1000" b="0" dirty="0">
                        <a:latin typeface="Arial" panose="020B0604020202020204" pitchFamily="34" charset="0"/>
                        <a:cs typeface="Arial" panose="020B0604020202020204" pitchFamily="34" charset="0"/>
                      </a:endParaRPr>
                    </a:p>
                  </a:txBody>
                  <a:tcPr marL="18288" marR="18288" marT="18288" marB="18288">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1000"/>
                        </a:lnSpc>
                      </a:pPr>
                      <a:r>
                        <a:rPr lang="en-US" sz="1000" dirty="0" smtClean="0">
                          <a:latin typeface="Arial" panose="020B0604020202020204" pitchFamily="34" charset="0"/>
                          <a:cs typeface="Arial" panose="020B0604020202020204" pitchFamily="34" charset="0"/>
                        </a:rPr>
                        <a:t>$1,069M</a:t>
                      </a:r>
                    </a:p>
                  </a:txBody>
                  <a:tcPr marL="48014" marR="48014">
                    <a:lnL w="1905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&gt;=$1,722M</a:t>
                      </a:r>
                      <a:endParaRPr lang="en-US" sz="1000" dirty="0">
                        <a:latin typeface="Arial" panose="020B0604020202020204" pitchFamily="34" charset="0"/>
                        <a:cs typeface="Arial" panose="020B0604020202020204" pitchFamily="34" charset="0"/>
                      </a:endParaRPr>
                    </a:p>
                  </a:txBody>
                  <a:tcPr marL="18288" marR="18288" marT="18288" marB="18288">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&gt;=$1,795M</a:t>
                      </a:r>
                      <a:endParaRPr lang="en-US" sz="1000" dirty="0">
                        <a:latin typeface="Arial" panose="020B0604020202020204" pitchFamily="34" charset="0"/>
                        <a:cs typeface="Arial" panose="020B0604020202020204" pitchFamily="34" charset="0"/>
                      </a:endParaRPr>
                    </a:p>
                  </a:txBody>
                  <a:tcPr marL="18288" marR="18288" marT="18288" marB="18288">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0000">
                        <a:lumMod val="20000"/>
                        <a:lumOff val="80000"/>
                      </a:srgbClr>
                    </a:solidFill>
                  </a:tcPr>
                </a:tc>
              </a:tr>
              <a:tr h="0">
                <a:tc rowSpan="8">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marR="0" indent="0" algn="l" defTabSz="457200" rtl="0" eaLnBrk="1" fontAlgn="auto" latinLnBrk="0" hangingPunct="1">
                        <a:lnSpc>
                          <a:spcPct val="100000"/>
                        </a:lnSpc>
                        <a:spcBef>
                          <a:spcPts val="200"/>
                        </a:spcBef>
                        <a:spcAft>
                          <a:spcPts val="200"/>
                        </a:spcAft>
                        <a:buClrTx/>
                        <a:buSzTx/>
                        <a:buFontTx/>
                        <a:buNone/>
                        <a:tabLst/>
                        <a:defRPr/>
                      </a:pPr>
                      <a:r>
                        <a:rPr lang="en-US" sz="1000" b="1" dirty="0" smtClean="0">
                          <a:solidFill>
                            <a:schemeClr val="tx1"/>
                          </a:solidFill>
                          <a:latin typeface="Arial" panose="020B0604020202020204" pitchFamily="34" charset="0"/>
                          <a:cs typeface="Arial" panose="020B0604020202020204" pitchFamily="34" charset="0"/>
                        </a:rPr>
                        <a:t>Credit risk (losses)</a:t>
                      </a:r>
                    </a:p>
                  </a:txBody>
                  <a:tcPr marL="0" marR="18288" marT="18288" marB="18288">
                    <a:lnL w="1905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1" indent="0" algn="l" defTabSz="457200" rtl="0" eaLnBrk="1" fontAlgn="auto" latinLnBrk="0" hangingPunct="1">
                        <a:lnSpc>
                          <a:spcPct val="100000"/>
                        </a:lnSpc>
                        <a:spcBef>
                          <a:spcPts val="200"/>
                        </a:spcBef>
                        <a:spcAft>
                          <a:spcPts val="200"/>
                        </a:spcAft>
                        <a:buClrTx/>
                        <a:buSzTx/>
                        <a:buFontTx/>
                        <a:buNone/>
                        <a:tabLst/>
                        <a:defRPr/>
                      </a:pPr>
                      <a:r>
                        <a:rPr lang="en-US" sz="1000" b="0" i="1" kern="1200" dirty="0" smtClean="0">
                          <a:solidFill>
                            <a:schemeClr val="tx1"/>
                          </a:solidFill>
                          <a:latin typeface="Arial" panose="020B0604020202020204" pitchFamily="34" charset="0"/>
                          <a:ea typeface="+mn-ea"/>
                          <a:cs typeface="Arial" panose="020B0604020202020204" pitchFamily="34" charset="0"/>
                        </a:rPr>
                        <a:t>Total Credit Losses</a:t>
                      </a:r>
                    </a:p>
                  </a:txBody>
                  <a:tcPr marL="18288" marR="18288" marT="18288" marB="18288">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Annual</a:t>
                      </a:r>
                    </a:p>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(CCAR</a:t>
                      </a:r>
                      <a:r>
                        <a:rPr lang="en-US" sz="1000" baseline="0" dirty="0" smtClean="0">
                          <a:latin typeface="Arial" panose="020B0604020202020204" pitchFamily="34" charset="0"/>
                          <a:cs typeface="Arial" panose="020B0604020202020204" pitchFamily="34" charset="0"/>
                        </a:rPr>
                        <a:t> 9Q)</a:t>
                      </a:r>
                      <a:endParaRPr lang="en-US" sz="1000" dirty="0">
                        <a:latin typeface="Arial" panose="020B0604020202020204" pitchFamily="34" charset="0"/>
                        <a:cs typeface="Arial" panose="020B0604020202020204" pitchFamily="34" charset="0"/>
                      </a:endParaRPr>
                    </a:p>
                  </a:txBody>
                  <a:tcPr marL="18288" marR="18288" marT="18288" marB="18288">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000" b="0" dirty="0" smtClean="0">
                          <a:latin typeface="Arial" panose="020B0604020202020204" pitchFamily="34" charset="0"/>
                          <a:cs typeface="Arial" panose="020B0604020202020204" pitchFamily="34" charset="0"/>
                        </a:rPr>
                        <a:t>SBNA</a:t>
                      </a:r>
                      <a:endParaRPr lang="en-US" sz="1000" b="0" dirty="0">
                        <a:latin typeface="Arial" panose="020B0604020202020204" pitchFamily="34" charset="0"/>
                        <a:cs typeface="Arial" panose="020B0604020202020204" pitchFamily="34" charset="0"/>
                      </a:endParaRPr>
                    </a:p>
                  </a:txBody>
                  <a:tcPr marL="18288" marR="18288" marT="18288" marB="18288">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marR="0" lvl="1" indent="0" algn="ctr" defTabSz="457200" rtl="0" eaLnBrk="1" fontAlgn="auto" latinLnBrk="0" hangingPunct="1">
                        <a:lnSpc>
                          <a:spcPts val="1000"/>
                        </a:lnSpc>
                        <a:spcBef>
                          <a:spcPts val="0"/>
                        </a:spcBef>
                        <a:spcAft>
                          <a:spcPts val="0"/>
                        </a:spcAft>
                        <a:buClrTx/>
                        <a:buSzTx/>
                        <a:buFontTx/>
                        <a:buNone/>
                        <a:tabLst/>
                        <a:defRPr/>
                      </a:pPr>
                      <a:r>
                        <a:rPr lang="en-US" sz="1000" b="0" i="0" kern="1200" dirty="0" smtClean="0">
                          <a:solidFill>
                            <a:schemeClr val="tx1"/>
                          </a:solidFill>
                          <a:latin typeface="Arial" panose="020B0604020202020204" pitchFamily="34" charset="0"/>
                          <a:ea typeface="ＭＳ Ｐゴシック"/>
                          <a:cs typeface="Arial" panose="020B0604020202020204" pitchFamily="34" charset="0"/>
                        </a:rPr>
                        <a:t>$1,263M</a:t>
                      </a:r>
                    </a:p>
                  </a:txBody>
                  <a:tcPr marL="48014" marR="48014">
                    <a:lnL w="1905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marR="0" lvl="1" indent="0" algn="ctr" defTabSz="457200" rtl="0" eaLnBrk="1" fontAlgn="auto" latinLnBrk="0" hangingPunct="1">
                        <a:lnSpc>
                          <a:spcPct val="100000"/>
                        </a:lnSpc>
                        <a:spcBef>
                          <a:spcPts val="200"/>
                        </a:spcBef>
                        <a:spcAft>
                          <a:spcPts val="200"/>
                        </a:spcAft>
                        <a:buClr>
                          <a:schemeClr val="tx1"/>
                        </a:buClr>
                        <a:buSzTx/>
                        <a:buFont typeface="Arial" panose="020B0604020202020204" pitchFamily="34" charset="0"/>
                        <a:buNone/>
                        <a:tabLst/>
                        <a:defRPr/>
                      </a:pPr>
                      <a:r>
                        <a:rPr lang="en-US" sz="1000" dirty="0" smtClean="0">
                          <a:latin typeface="Arial" panose="020B0604020202020204" pitchFamily="34" charset="0"/>
                          <a:cs typeface="Arial" panose="020B0604020202020204" pitchFamily="34" charset="0"/>
                        </a:rPr>
                        <a:t>&gt;=</a:t>
                      </a:r>
                      <a:r>
                        <a:rPr lang="en-US" sz="1000" b="0" i="0" kern="1200" dirty="0" smtClean="0">
                          <a:solidFill>
                            <a:schemeClr val="tx1"/>
                          </a:solidFill>
                          <a:latin typeface="Arial" panose="020B0604020202020204" pitchFamily="34" charset="0"/>
                          <a:ea typeface="+mn-ea"/>
                          <a:cs typeface="Arial" panose="020B0604020202020204" pitchFamily="34" charset="0"/>
                        </a:rPr>
                        <a:t>$2,034M</a:t>
                      </a:r>
                    </a:p>
                  </a:txBody>
                  <a:tcPr marL="18288" marR="18288" marT="18288" marB="18288">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marR="0" lvl="1" indent="0" algn="ctr" defTabSz="457200" rtl="0" eaLnBrk="1" fontAlgn="auto" latinLnBrk="0" hangingPunct="1">
                        <a:lnSpc>
                          <a:spcPct val="100000"/>
                        </a:lnSpc>
                        <a:spcBef>
                          <a:spcPts val="200"/>
                        </a:spcBef>
                        <a:spcAft>
                          <a:spcPts val="200"/>
                        </a:spcAft>
                        <a:buClr>
                          <a:schemeClr val="tx1"/>
                        </a:buClr>
                        <a:buSzTx/>
                        <a:buFont typeface="Arial" panose="020B0604020202020204" pitchFamily="34" charset="0"/>
                        <a:buNone/>
                        <a:tabLst/>
                        <a:defRPr/>
                      </a:pPr>
                      <a:r>
                        <a:rPr lang="en-US" sz="1000" dirty="0" smtClean="0">
                          <a:latin typeface="Arial" panose="020B0604020202020204" pitchFamily="34" charset="0"/>
                          <a:cs typeface="Arial" panose="020B0604020202020204" pitchFamily="34" charset="0"/>
                        </a:rPr>
                        <a:t>&gt;=</a:t>
                      </a:r>
                      <a:r>
                        <a:rPr lang="en-US" sz="1000" b="0" i="0" kern="1200" dirty="0" smtClean="0">
                          <a:solidFill>
                            <a:schemeClr val="tx1"/>
                          </a:solidFill>
                          <a:latin typeface="Arial" panose="020B0604020202020204" pitchFamily="34" charset="0"/>
                          <a:ea typeface="+mn-ea"/>
                          <a:cs typeface="Arial" panose="020B0604020202020204" pitchFamily="34" charset="0"/>
                        </a:rPr>
                        <a:t>$2,120M</a:t>
                      </a:r>
                    </a:p>
                  </a:txBody>
                  <a:tcPr marL="18288" marR="18288" marT="18288" marB="18288">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0000">
                        <a:lumMod val="20000"/>
                        <a:lumOff val="80000"/>
                      </a:srgbClr>
                    </a:solidFill>
                  </a:tcPr>
                </a:tc>
              </a:tr>
              <a:tr h="0">
                <a:tc vMerge="1">
                  <a:txBody>
                    <a:bodyPr/>
                    <a:lstStyle/>
                    <a:p>
                      <a:endParaRPr lang="en-US"/>
                    </a:p>
                  </a:txBody>
                  <a:tcPr>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rowSpan="6">
                  <a:txBody>
                    <a:bodyPr/>
                    <a:lstStyle/>
                    <a:p>
                      <a:pPr>
                        <a:lnSpc>
                          <a:spcPct val="100000"/>
                        </a:lnSpc>
                        <a:spcBef>
                          <a:spcPts val="200"/>
                        </a:spcBef>
                        <a:spcAft>
                          <a:spcPts val="200"/>
                        </a:spcAft>
                      </a:pPr>
                      <a:r>
                        <a:rPr lang="en-US" sz="1000" b="0" i="1" dirty="0" smtClean="0">
                          <a:latin typeface="Arial" panose="020B0604020202020204" pitchFamily="34" charset="0"/>
                          <a:cs typeface="Arial" panose="020B0604020202020204" pitchFamily="34" charset="0"/>
                        </a:rPr>
                        <a:t>Net Charge-off Rate</a:t>
                      </a:r>
                      <a:endParaRPr lang="en-US" sz="1000" b="0" i="1" dirty="0">
                        <a:latin typeface="Arial" panose="020B0604020202020204" pitchFamily="34" charset="0"/>
                        <a:cs typeface="Arial" panose="020B0604020202020204" pitchFamily="34" charset="0"/>
                      </a:endParaRPr>
                    </a:p>
                  </a:txBody>
                  <a:tcPr marL="18288" marR="18288" marT="18288" marB="18288">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rowSpan="6">
                  <a:txBody>
                    <a:body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Monthly </a:t>
                      </a:r>
                    </a:p>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(trailing 12m)</a:t>
                      </a:r>
                      <a:endParaRPr lang="en-US" sz="1000" b="0" dirty="0">
                        <a:latin typeface="Arial" panose="020B0604020202020204" pitchFamily="34" charset="0"/>
                        <a:cs typeface="Arial" panose="020B0604020202020204" pitchFamily="34" charset="0"/>
                      </a:endParaRPr>
                    </a:p>
                  </a:txBody>
                  <a:tcPr marL="18288" marR="18288" marT="18288" marB="18288">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000" b="0" dirty="0" smtClean="0">
                          <a:latin typeface="Arial" panose="020B0604020202020204" pitchFamily="34" charset="0"/>
                          <a:cs typeface="Arial" panose="020B0604020202020204" pitchFamily="34" charset="0"/>
                        </a:rPr>
                        <a:t>Retail</a:t>
                      </a:r>
                      <a:endParaRPr lang="en-US" sz="1000" b="0" dirty="0">
                        <a:latin typeface="Arial" panose="020B0604020202020204" pitchFamily="34" charset="0"/>
                        <a:cs typeface="Arial" panose="020B0604020202020204" pitchFamily="34" charset="0"/>
                      </a:endParaRPr>
                    </a:p>
                  </a:txBody>
                  <a:tcPr marL="18288" marR="18288" marT="18288" marB="18288">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ctr">
                        <a:lnSpc>
                          <a:spcPts val="1000"/>
                        </a:lnSpc>
                      </a:pPr>
                      <a:r>
                        <a:rPr lang="en-US" sz="1000" dirty="0" smtClean="0">
                          <a:latin typeface="Arial" panose="020B0604020202020204" pitchFamily="34" charset="0"/>
                          <a:cs typeface="Arial" panose="020B0604020202020204" pitchFamily="34" charset="0"/>
                        </a:rPr>
                        <a:t>0.53%</a:t>
                      </a:r>
                      <a:endParaRPr lang="en-US" sz="1000" dirty="0">
                        <a:latin typeface="Arial" panose="020B0604020202020204" pitchFamily="34" charset="0"/>
                        <a:cs typeface="Arial" panose="020B0604020202020204" pitchFamily="34" charset="0"/>
                      </a:endParaRPr>
                    </a:p>
                  </a:txBody>
                  <a:tcPr marL="48014" marR="48014">
                    <a:lnL w="1905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&gt;=0.7%</a:t>
                      </a:r>
                      <a:endParaRPr lang="en-US" sz="1000" dirty="0">
                        <a:latin typeface="Arial" panose="020B0604020202020204" pitchFamily="34" charset="0"/>
                        <a:cs typeface="Arial" panose="020B0604020202020204" pitchFamily="34" charset="0"/>
                      </a:endParaRPr>
                    </a:p>
                  </a:txBody>
                  <a:tcPr marL="18288" marR="18288" marT="18288" marB="18288">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&gt;=0.9%</a:t>
                      </a:r>
                      <a:endParaRPr lang="en-US" sz="1000" dirty="0">
                        <a:latin typeface="Arial" panose="020B0604020202020204" pitchFamily="34" charset="0"/>
                        <a:cs typeface="Arial" panose="020B0604020202020204" pitchFamily="34" charset="0"/>
                      </a:endParaRPr>
                    </a:p>
                  </a:txBody>
                  <a:tcPr marL="18288" marR="18288" marT="18288" marB="18288">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0000">
                        <a:lumMod val="20000"/>
                        <a:lumOff val="80000"/>
                      </a:srgbClr>
                    </a:solidFill>
                  </a:tcPr>
                </a:tc>
              </a:tr>
              <a:tr h="0">
                <a:tc vMerge="1">
                  <a:txBody>
                    <a:bodyPr/>
                    <a:lstStyle/>
                    <a:p>
                      <a:endParaRPr lang="en-GB"/>
                    </a:p>
                  </a:txBody>
                  <a:tcPr/>
                </a:tc>
                <a:tc vMerge="1">
                  <a:txBody>
                    <a:bodyPr/>
                    <a:lstStyle/>
                    <a:p>
                      <a:endParaRPr lang="en-GB"/>
                    </a:p>
                  </a:txBody>
                  <a:tcPr/>
                </a:tc>
                <a:tc vMerge="1">
                  <a:txBody>
                    <a:bodyPr/>
                    <a:lstStyle/>
                    <a:p>
                      <a:endParaRPr lang="en-GB"/>
                    </a:p>
                  </a:txBody>
                  <a:tcPr/>
                </a:tc>
                <a:tc>
                  <a:txBody>
                    <a:bodyPr/>
                    <a:lstStyle/>
                    <a:p>
                      <a:pPr algn="ctr">
                        <a:lnSpc>
                          <a:spcPct val="100000"/>
                        </a:lnSpc>
                        <a:spcBef>
                          <a:spcPts val="200"/>
                        </a:spcBef>
                        <a:spcAft>
                          <a:spcPts val="200"/>
                        </a:spcAft>
                      </a:pPr>
                      <a:r>
                        <a:rPr lang="en-US" sz="1000" b="0" dirty="0" smtClean="0">
                          <a:latin typeface="Arial" panose="020B0604020202020204" pitchFamily="34" charset="0"/>
                          <a:cs typeface="Arial" panose="020B0604020202020204" pitchFamily="34" charset="0"/>
                        </a:rPr>
                        <a:t>BB</a:t>
                      </a:r>
                      <a:endParaRPr lang="en-US" sz="1000" b="0" dirty="0">
                        <a:latin typeface="Arial" panose="020B0604020202020204" pitchFamily="34" charset="0"/>
                        <a:cs typeface="Arial" panose="020B0604020202020204" pitchFamily="34" charset="0"/>
                      </a:endParaRPr>
                    </a:p>
                  </a:txBody>
                  <a:tcPr marL="18288" marR="18288" marT="18288" marB="18288">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1000"/>
                        </a:lnSpc>
                      </a:pPr>
                      <a:r>
                        <a:rPr lang="en-US" sz="1000" dirty="0" smtClean="0">
                          <a:latin typeface="Arial" panose="020B0604020202020204" pitchFamily="34" charset="0"/>
                          <a:cs typeface="Arial" panose="020B0604020202020204" pitchFamily="34" charset="0"/>
                        </a:rPr>
                        <a:t>0.50%</a:t>
                      </a:r>
                      <a:endParaRPr lang="en-US" sz="1000" dirty="0">
                        <a:latin typeface="Arial" panose="020B0604020202020204" pitchFamily="34" charset="0"/>
                        <a:cs typeface="Arial" panose="020B0604020202020204" pitchFamily="34" charset="0"/>
                      </a:endParaRPr>
                    </a:p>
                  </a:txBody>
                  <a:tcPr marL="48014" marR="48014">
                    <a:lnL w="1905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&gt;=1.3%</a:t>
                      </a:r>
                      <a:endParaRPr lang="en-US" sz="1000" dirty="0">
                        <a:latin typeface="Arial" panose="020B0604020202020204" pitchFamily="34" charset="0"/>
                        <a:cs typeface="Arial" panose="020B0604020202020204" pitchFamily="34" charset="0"/>
                      </a:endParaRPr>
                    </a:p>
                  </a:txBody>
                  <a:tcPr marL="18288" marR="18288" marT="18288" marB="18288">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&gt;=1.5%</a:t>
                      </a:r>
                      <a:endParaRPr lang="en-US" sz="1000" dirty="0">
                        <a:latin typeface="Arial" panose="020B0604020202020204" pitchFamily="34" charset="0"/>
                        <a:cs typeface="Arial" panose="020B0604020202020204" pitchFamily="34" charset="0"/>
                      </a:endParaRPr>
                    </a:p>
                  </a:txBody>
                  <a:tcPr marL="18288" marR="18288" marT="18288" marB="18288">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0000">
                        <a:lumMod val="20000"/>
                        <a:lumOff val="80000"/>
                      </a:srgbClr>
                    </a:solidFill>
                  </a:tcPr>
                </a:tc>
              </a:tr>
              <a:tr h="0">
                <a:tc vMerge="1">
                  <a:txBody>
                    <a:bodyPr/>
                    <a:lstStyle/>
                    <a:p>
                      <a:endParaRPr lang="en-GB"/>
                    </a:p>
                  </a:txBody>
                  <a:tcPr/>
                </a:tc>
                <a:tc vMerge="1">
                  <a:txBody>
                    <a:bodyPr/>
                    <a:lstStyle/>
                    <a:p>
                      <a:endParaRPr lang="en-GB"/>
                    </a:p>
                  </a:txBody>
                  <a:tcPr/>
                </a:tc>
                <a:tc vMerge="1">
                  <a:txBody>
                    <a:bodyPr/>
                    <a:lstStyle/>
                    <a:p>
                      <a:endParaRPr lang="en-GB"/>
                    </a:p>
                  </a:txBody>
                  <a:tcPr/>
                </a:tc>
                <a:tc>
                  <a:txBody>
                    <a:bodyPr/>
                    <a:lstStyle/>
                    <a:p>
                      <a:pPr algn="ctr">
                        <a:lnSpc>
                          <a:spcPct val="100000"/>
                        </a:lnSpc>
                        <a:spcBef>
                          <a:spcPts val="200"/>
                        </a:spcBef>
                        <a:spcAft>
                          <a:spcPts val="200"/>
                        </a:spcAft>
                      </a:pPr>
                      <a:r>
                        <a:rPr lang="en-US" sz="1000" b="0" dirty="0" smtClean="0">
                          <a:latin typeface="Arial" panose="020B0604020202020204" pitchFamily="34" charset="0"/>
                          <a:cs typeface="Arial" panose="020B0604020202020204" pitchFamily="34" charset="0"/>
                        </a:rPr>
                        <a:t>C&amp;I</a:t>
                      </a:r>
                      <a:endParaRPr lang="en-US" sz="1000" b="0" dirty="0">
                        <a:latin typeface="Arial" panose="020B0604020202020204" pitchFamily="34" charset="0"/>
                        <a:cs typeface="Arial" panose="020B0604020202020204" pitchFamily="34" charset="0"/>
                      </a:endParaRPr>
                    </a:p>
                  </a:txBody>
                  <a:tcPr marL="18288" marR="18288" marT="18288" marB="18288">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1000"/>
                        </a:lnSpc>
                      </a:pPr>
                      <a:r>
                        <a:rPr lang="en-US" sz="1000" dirty="0" smtClean="0">
                          <a:latin typeface="Arial" panose="020B0604020202020204" pitchFamily="34" charset="0"/>
                          <a:cs typeface="Arial" panose="020B0604020202020204" pitchFamily="34" charset="0"/>
                        </a:rPr>
                        <a:t>0.10%</a:t>
                      </a:r>
                      <a:endParaRPr lang="en-US" sz="1000" dirty="0">
                        <a:latin typeface="Arial" panose="020B0604020202020204" pitchFamily="34" charset="0"/>
                        <a:cs typeface="Arial" panose="020B0604020202020204" pitchFamily="34" charset="0"/>
                      </a:endParaRPr>
                    </a:p>
                  </a:txBody>
                  <a:tcPr marL="48014" marR="48014">
                    <a:lnL w="1905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&gt;=0.5%</a:t>
                      </a:r>
                      <a:endParaRPr lang="en-US" sz="1000" dirty="0">
                        <a:latin typeface="Arial" panose="020B0604020202020204" pitchFamily="34" charset="0"/>
                        <a:cs typeface="Arial" panose="020B0604020202020204" pitchFamily="34" charset="0"/>
                      </a:endParaRPr>
                    </a:p>
                  </a:txBody>
                  <a:tcPr marL="18288" marR="18288" marT="18288" marB="18288">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&gt;=0.7%</a:t>
                      </a:r>
                      <a:endParaRPr lang="en-US" sz="1000" dirty="0">
                        <a:latin typeface="Arial" panose="020B0604020202020204" pitchFamily="34" charset="0"/>
                        <a:cs typeface="Arial" panose="020B0604020202020204" pitchFamily="34" charset="0"/>
                      </a:endParaRPr>
                    </a:p>
                  </a:txBody>
                  <a:tcPr marL="18288" marR="18288" marT="18288" marB="18288">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0000">
                        <a:lumMod val="20000"/>
                        <a:lumOff val="80000"/>
                      </a:srgbClr>
                    </a:solidFill>
                  </a:tcPr>
                </a:tc>
              </a:tr>
              <a:tr h="0">
                <a:tc vMerge="1">
                  <a:txBody>
                    <a:bodyPr/>
                    <a:lstStyle/>
                    <a:p>
                      <a:endParaRPr lang="en-GB"/>
                    </a:p>
                  </a:txBody>
                  <a:tcPr/>
                </a:tc>
                <a:tc vMerge="1">
                  <a:txBody>
                    <a:bodyPr/>
                    <a:lstStyle/>
                    <a:p>
                      <a:endParaRPr lang="en-GB"/>
                    </a:p>
                  </a:txBody>
                  <a:tcPr/>
                </a:tc>
                <a:tc vMerge="1">
                  <a:txBody>
                    <a:bodyPr/>
                    <a:lstStyle/>
                    <a:p>
                      <a:endParaRPr lang="en-GB"/>
                    </a:p>
                  </a:txBody>
                  <a:tcPr/>
                </a:tc>
                <a:tc>
                  <a:txBody>
                    <a:bodyPr/>
                    <a:lstStyle/>
                    <a:p>
                      <a:pPr algn="ctr">
                        <a:lnSpc>
                          <a:spcPct val="100000"/>
                        </a:lnSpc>
                        <a:spcBef>
                          <a:spcPts val="200"/>
                        </a:spcBef>
                        <a:spcAft>
                          <a:spcPts val="200"/>
                        </a:spcAft>
                      </a:pPr>
                      <a:r>
                        <a:rPr lang="en-US" sz="1000" b="0" dirty="0" smtClean="0">
                          <a:latin typeface="Arial" panose="020B0604020202020204" pitchFamily="34" charset="0"/>
                          <a:cs typeface="Arial" panose="020B0604020202020204" pitchFamily="34" charset="0"/>
                        </a:rPr>
                        <a:t>CRE</a:t>
                      </a:r>
                      <a:endParaRPr lang="en-US" sz="1000" b="0" dirty="0">
                        <a:latin typeface="Arial" panose="020B0604020202020204" pitchFamily="34" charset="0"/>
                        <a:cs typeface="Arial" panose="020B0604020202020204" pitchFamily="34" charset="0"/>
                      </a:endParaRPr>
                    </a:p>
                  </a:txBody>
                  <a:tcPr marL="18288" marR="18288" marT="18288" marB="18288">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1000"/>
                        </a:lnSpc>
                      </a:pPr>
                      <a:r>
                        <a:rPr lang="en-US" sz="1000" dirty="0" smtClean="0">
                          <a:latin typeface="Arial" panose="020B0604020202020204" pitchFamily="34" charset="0"/>
                          <a:cs typeface="Arial" panose="020B0604020202020204" pitchFamily="34" charset="0"/>
                        </a:rPr>
                        <a:t>0.09%</a:t>
                      </a:r>
                      <a:endParaRPr lang="en-US" sz="1000" dirty="0">
                        <a:latin typeface="Arial" panose="020B0604020202020204" pitchFamily="34" charset="0"/>
                        <a:cs typeface="Arial" panose="020B0604020202020204" pitchFamily="34" charset="0"/>
                      </a:endParaRPr>
                    </a:p>
                  </a:txBody>
                  <a:tcPr marL="48014" marR="48014">
                    <a:lnL w="1905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&gt;=0.3%</a:t>
                      </a:r>
                      <a:endParaRPr lang="en-US" sz="1000" dirty="0">
                        <a:latin typeface="Arial" panose="020B0604020202020204" pitchFamily="34" charset="0"/>
                        <a:cs typeface="Arial" panose="020B0604020202020204" pitchFamily="34" charset="0"/>
                      </a:endParaRPr>
                    </a:p>
                  </a:txBody>
                  <a:tcPr marL="18288" marR="18288" marT="18288" marB="18288">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&gt;=0.5%</a:t>
                      </a:r>
                      <a:endParaRPr lang="en-US" sz="1000" dirty="0">
                        <a:latin typeface="Arial" panose="020B0604020202020204" pitchFamily="34" charset="0"/>
                        <a:cs typeface="Arial" panose="020B0604020202020204" pitchFamily="34" charset="0"/>
                      </a:endParaRPr>
                    </a:p>
                  </a:txBody>
                  <a:tcPr marL="18288" marR="18288" marT="18288" marB="18288">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0000">
                        <a:lumMod val="20000"/>
                        <a:lumOff val="80000"/>
                      </a:srgbClr>
                    </a:solidFill>
                  </a:tcPr>
                </a:tc>
              </a:tr>
              <a:tr h="0">
                <a:tc vMerge="1">
                  <a:txBody>
                    <a:bodyPr/>
                    <a:lstStyle/>
                    <a:p>
                      <a:endParaRPr lang="en-GB"/>
                    </a:p>
                  </a:txBody>
                  <a:tcPr>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a:lnSpc>
                          <a:spcPts val="1000"/>
                        </a:lnSpc>
                      </a:pPr>
                      <a:endParaRPr lang="en-US" sz="1100" dirty="0">
                        <a:latin typeface="Arial" panose="020B0604020202020204" pitchFamily="34" charset="0"/>
                        <a:cs typeface="Arial" panose="020B0604020202020204" pitchFamily="34" charset="0"/>
                      </a:endParaRPr>
                    </a:p>
                  </a:txBody>
                  <a:tcPr marL="45720" marR="45720">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a:lnSpc>
                          <a:spcPts val="1000"/>
                        </a:lnSpc>
                      </a:pPr>
                      <a:endParaRPr lang="en-US" sz="1000" dirty="0">
                        <a:latin typeface="Arial" panose="020B0604020202020204" pitchFamily="34" charset="0"/>
                        <a:cs typeface="Arial" panose="020B0604020202020204" pitchFamily="34" charset="0"/>
                      </a:endParaRPr>
                    </a:p>
                  </a:txBody>
                  <a:tcPr marL="45720" marR="45720">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000" b="0" dirty="0" smtClean="0">
                          <a:latin typeface="Arial" panose="020B0604020202020204" pitchFamily="34" charset="0"/>
                          <a:cs typeface="Arial" panose="020B0604020202020204" pitchFamily="34" charset="0"/>
                        </a:rPr>
                        <a:t>GCB – Large Corporates</a:t>
                      </a:r>
                      <a:endParaRPr lang="en-US" sz="1000" b="0" dirty="0">
                        <a:latin typeface="Arial" panose="020B0604020202020204" pitchFamily="34" charset="0"/>
                        <a:cs typeface="Arial" panose="020B0604020202020204" pitchFamily="34" charset="0"/>
                      </a:endParaRPr>
                    </a:p>
                  </a:txBody>
                  <a:tcPr marL="18288" marR="18288" marT="18288" marB="18288">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1000"/>
                        </a:lnSpc>
                      </a:pPr>
                      <a:r>
                        <a:rPr lang="en-US" sz="1000" dirty="0" smtClean="0">
                          <a:latin typeface="Arial" panose="020B0604020202020204" pitchFamily="34" charset="0"/>
                          <a:cs typeface="Arial" panose="020B0604020202020204" pitchFamily="34" charset="0"/>
                        </a:rPr>
                        <a:t>0.68%</a:t>
                      </a:r>
                      <a:endParaRPr lang="en-US" sz="1000" dirty="0">
                        <a:latin typeface="Arial" panose="020B0604020202020204" pitchFamily="34" charset="0"/>
                        <a:cs typeface="Arial" panose="020B0604020202020204" pitchFamily="34" charset="0"/>
                      </a:endParaRPr>
                    </a:p>
                  </a:txBody>
                  <a:tcPr marL="48014" marR="48014">
                    <a:lnL w="1905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c>
                  <a:txBody>
                    <a:body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&gt;=0.2%</a:t>
                      </a:r>
                      <a:endParaRPr lang="en-US" sz="1000" dirty="0">
                        <a:latin typeface="Arial" panose="020B0604020202020204" pitchFamily="34" charset="0"/>
                        <a:cs typeface="Arial" panose="020B0604020202020204" pitchFamily="34" charset="0"/>
                      </a:endParaRPr>
                    </a:p>
                  </a:txBody>
                  <a:tcPr marL="18288" marR="18288" marT="18288" marB="18288">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&gt;=0.4%</a:t>
                      </a:r>
                      <a:endParaRPr lang="en-US" sz="1000" dirty="0">
                        <a:latin typeface="Arial" panose="020B0604020202020204" pitchFamily="34" charset="0"/>
                        <a:cs typeface="Arial" panose="020B0604020202020204" pitchFamily="34" charset="0"/>
                      </a:endParaRPr>
                    </a:p>
                  </a:txBody>
                  <a:tcPr marL="18288" marR="18288" marT="18288" marB="18288">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0000">
                        <a:lumMod val="20000"/>
                        <a:lumOff val="80000"/>
                      </a:srgbClr>
                    </a:solidFill>
                  </a:tcPr>
                </a:tc>
              </a:tr>
              <a:tr h="0">
                <a:tc vMerge="1">
                  <a:txBody>
                    <a:bodyPr/>
                    <a:lstStyle/>
                    <a:p>
                      <a:endParaRPr lang="en-GB"/>
                    </a:p>
                  </a:txBody>
                  <a:tcPr/>
                </a:tc>
                <a:tc vMerge="1">
                  <a:txBody>
                    <a:bodyPr/>
                    <a:lstStyle/>
                    <a:p>
                      <a:pPr>
                        <a:lnSpc>
                          <a:spcPts val="1000"/>
                        </a:lnSpc>
                      </a:pPr>
                      <a:endParaRPr lang="en-US" sz="1000" b="0" dirty="0">
                        <a:latin typeface="Arial" panose="020B0604020202020204" pitchFamily="34" charset="0"/>
                        <a:cs typeface="Arial" panose="020B0604020202020204" pitchFamily="34" charset="0"/>
                      </a:endParaRPr>
                    </a:p>
                  </a:txBody>
                  <a:tcPr marL="48014" marR="48014" anchor="ctr">
                    <a:lnL>
                      <a:noFill/>
                    </a:lnL>
                    <a:lnR>
                      <a:noFill/>
                    </a:lnR>
                    <a:lnT w="12700" cap="flat" cmpd="sng" algn="ctr">
                      <a:solidFill>
                        <a:schemeClr val="bg1">
                          <a:lumMod val="50000"/>
                        </a:schemeClr>
                      </a:solidFill>
                      <a:prstDash val="sysDash"/>
                      <a:round/>
                      <a:headEnd type="none" w="med" len="med"/>
                      <a:tailEnd type="none" w="med" len="med"/>
                    </a:lnT>
                    <a:lnB w="12700" cap="flat" cmpd="sng" algn="ctr">
                      <a:solidFill>
                        <a:schemeClr val="bg1">
                          <a:lumMod val="50000"/>
                        </a:schemeClr>
                      </a:solidFill>
                      <a:prstDash val="sysDash"/>
                      <a:round/>
                      <a:headEnd type="none" w="med" len="med"/>
                      <a:tailEnd type="none" w="med" len="med"/>
                    </a:lnB>
                    <a:lnTlToBr w="12700" cmpd="sng">
                      <a:noFill/>
                      <a:prstDash val="solid"/>
                    </a:lnTlToBr>
                    <a:lnBlToTr w="12700" cmpd="sng">
                      <a:noFill/>
                      <a:prstDash val="solid"/>
                    </a:lnBlToTr>
                    <a:noFill/>
                  </a:tcPr>
                </a:tc>
                <a:tc vMerge="1">
                  <a:txBody>
                    <a:bodyPr/>
                    <a:lstStyle/>
                    <a:p>
                      <a:pPr>
                        <a:lnSpc>
                          <a:spcPts val="1000"/>
                        </a:lnSpc>
                      </a:pPr>
                      <a:endParaRPr lang="en-US" sz="1000" b="0" dirty="0">
                        <a:latin typeface="Arial" panose="020B0604020202020204" pitchFamily="34" charset="0"/>
                        <a:cs typeface="Arial" panose="020B0604020202020204" pitchFamily="34" charset="0"/>
                      </a:endParaRPr>
                    </a:p>
                  </a:txBody>
                  <a:tcPr marL="48014" marR="48014" anchor="ctr">
                    <a:lnL>
                      <a:noFill/>
                    </a:lnL>
                    <a:lnR>
                      <a:noFill/>
                    </a:lnR>
                    <a:lnT w="12700" cap="flat" cmpd="sng" algn="ctr">
                      <a:solidFill>
                        <a:schemeClr val="bg1">
                          <a:lumMod val="50000"/>
                        </a:schemeClr>
                      </a:solidFill>
                      <a:prstDash val="sysDash"/>
                      <a:round/>
                      <a:headEnd type="none" w="med" len="med"/>
                      <a:tailEnd type="none" w="med" len="med"/>
                    </a:lnT>
                    <a:lnB w="12700" cap="flat" cmpd="sng" algn="ctr">
                      <a:solidFill>
                        <a:schemeClr val="bg1">
                          <a:lumMod val="5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000" b="0" dirty="0" smtClean="0">
                          <a:latin typeface="Arial" panose="020B0604020202020204" pitchFamily="34" charset="0"/>
                          <a:cs typeface="Arial" panose="020B0604020202020204" pitchFamily="34" charset="0"/>
                        </a:rPr>
                        <a:t>GCB - MRG</a:t>
                      </a:r>
                      <a:endParaRPr lang="en-US" sz="1000" b="0" dirty="0">
                        <a:latin typeface="Arial" panose="020B0604020202020204" pitchFamily="34" charset="0"/>
                        <a:cs typeface="Arial" panose="020B0604020202020204" pitchFamily="34" charset="0"/>
                      </a:endParaRPr>
                    </a:p>
                  </a:txBody>
                  <a:tcPr marL="18288" marR="18288" marT="18288" marB="18288">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1000"/>
                        </a:lnSpc>
                      </a:pPr>
                      <a:r>
                        <a:rPr lang="en-US" sz="1000" dirty="0" smtClean="0">
                          <a:latin typeface="Arial" panose="020B0604020202020204" pitchFamily="34" charset="0"/>
                          <a:cs typeface="Arial" panose="020B0604020202020204" pitchFamily="34" charset="0"/>
                        </a:rPr>
                        <a:t>0.02%</a:t>
                      </a:r>
                      <a:endParaRPr lang="en-US" sz="1000" dirty="0">
                        <a:latin typeface="Arial" panose="020B0604020202020204" pitchFamily="34" charset="0"/>
                        <a:cs typeface="Arial" panose="020B0604020202020204" pitchFamily="34" charset="0"/>
                      </a:endParaRPr>
                    </a:p>
                  </a:txBody>
                  <a:tcPr marL="48014" marR="48014">
                    <a:lnL w="1905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c>
                  <a:txBody>
                    <a:body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&gt;0%</a:t>
                      </a:r>
                      <a:endParaRPr lang="en-US" sz="1000" dirty="0">
                        <a:latin typeface="Arial" panose="020B0604020202020204" pitchFamily="34" charset="0"/>
                        <a:cs typeface="Arial" panose="020B0604020202020204" pitchFamily="34" charset="0"/>
                      </a:endParaRPr>
                    </a:p>
                  </a:txBody>
                  <a:tcPr marL="18288" marR="18288" marT="18288" marB="18288">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&gt;0%</a:t>
                      </a:r>
                      <a:endParaRPr lang="en-US" sz="1000" dirty="0">
                        <a:latin typeface="Arial" panose="020B0604020202020204" pitchFamily="34" charset="0"/>
                        <a:cs typeface="Arial" panose="020B0604020202020204" pitchFamily="34" charset="0"/>
                      </a:endParaRPr>
                    </a:p>
                  </a:txBody>
                  <a:tcPr marL="18288" marR="18288" marT="18288" marB="18288">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0000">
                        <a:lumMod val="20000"/>
                        <a:lumOff val="80000"/>
                      </a:srgbClr>
                    </a:solidFill>
                  </a:tcPr>
                </a:tc>
              </a:tr>
              <a:tr h="0">
                <a:tc vMerge="1">
                  <a:txBody>
                    <a:bodyPr/>
                    <a:lstStyle/>
                    <a:p>
                      <a:endParaRPr lang="en-GB"/>
                    </a:p>
                  </a:txBody>
                  <a:tcPr/>
                </a:tc>
                <a:tc>
                  <a:txBody>
                    <a:bodyPr/>
                    <a:lstStyle/>
                    <a:p>
                      <a:pPr marL="0" marR="0" indent="0" algn="l" defTabSz="457200" rtl="0" eaLnBrk="1" fontAlgn="auto" latinLnBrk="0" hangingPunct="1">
                        <a:lnSpc>
                          <a:spcPct val="100000"/>
                        </a:lnSpc>
                        <a:spcBef>
                          <a:spcPts val="200"/>
                        </a:spcBef>
                        <a:spcAft>
                          <a:spcPts val="200"/>
                        </a:spcAft>
                        <a:buClrTx/>
                        <a:buSzTx/>
                        <a:buFontTx/>
                        <a:buNone/>
                        <a:tabLst/>
                        <a:defRPr/>
                      </a:pPr>
                      <a:r>
                        <a:rPr lang="en-US" sz="1000" i="1" u="none" strike="noStrike" dirty="0" smtClean="0">
                          <a:effectLst/>
                          <a:latin typeface="Arial" panose="020B0604020202020204" pitchFamily="34" charset="0"/>
                          <a:cs typeface="Arial" panose="020B0604020202020204" pitchFamily="34" charset="0"/>
                        </a:rPr>
                        <a:t>60+ DPD</a:t>
                      </a:r>
                      <a:endParaRPr lang="en-US" sz="1000" b="0" i="1" u="none" strike="noStrike" dirty="0" smtClean="0">
                        <a:solidFill>
                          <a:srgbClr val="000000"/>
                        </a:solidFill>
                        <a:effectLst/>
                        <a:latin typeface="Arial" panose="020B0604020202020204" pitchFamily="34" charset="0"/>
                        <a:cs typeface="Arial" panose="020B0604020202020204" pitchFamily="34" charset="0"/>
                      </a:endParaRPr>
                    </a:p>
                  </a:txBody>
                  <a:tcPr marL="18288" marR="18288" marT="18288" marB="18288">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Monthly</a:t>
                      </a:r>
                      <a:endParaRPr lang="en-US" sz="1000" dirty="0">
                        <a:latin typeface="Arial" panose="020B0604020202020204" pitchFamily="34" charset="0"/>
                        <a:cs typeface="Arial" panose="020B0604020202020204" pitchFamily="34" charset="0"/>
                      </a:endParaRPr>
                    </a:p>
                  </a:txBody>
                  <a:tcPr marL="18288" marR="18288" marT="18288" marB="18288">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000" b="0" dirty="0" smtClean="0">
                          <a:latin typeface="Arial" panose="020B0604020202020204" pitchFamily="34" charset="0"/>
                          <a:cs typeface="Arial" panose="020B0604020202020204" pitchFamily="34" charset="0"/>
                        </a:rPr>
                        <a:t>Retail</a:t>
                      </a:r>
                      <a:endParaRPr lang="en-US" sz="1000" b="0" dirty="0">
                        <a:latin typeface="Arial" panose="020B0604020202020204" pitchFamily="34" charset="0"/>
                        <a:cs typeface="Arial" panose="020B0604020202020204" pitchFamily="34" charset="0"/>
                      </a:endParaRPr>
                    </a:p>
                  </a:txBody>
                  <a:tcPr marL="18288" marR="18288" marT="18288" marB="18288">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1000"/>
                        </a:lnSpc>
                      </a:pPr>
                      <a:r>
                        <a:rPr lang="en-US" sz="1000" dirty="0" smtClean="0">
                          <a:latin typeface="Arial" panose="020B0604020202020204" pitchFamily="34" charset="0"/>
                          <a:cs typeface="Arial" panose="020B0604020202020204" pitchFamily="34" charset="0"/>
                        </a:rPr>
                        <a:t>2.06%</a:t>
                      </a:r>
                    </a:p>
                  </a:txBody>
                  <a:tcPr marL="48014" marR="48014">
                    <a:lnL w="1905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&gt;=2.84%</a:t>
                      </a:r>
                      <a:endParaRPr lang="en-US" sz="1000" dirty="0">
                        <a:latin typeface="Arial" panose="020B0604020202020204" pitchFamily="34" charset="0"/>
                        <a:cs typeface="Arial" panose="020B0604020202020204" pitchFamily="34" charset="0"/>
                      </a:endParaRPr>
                    </a:p>
                  </a:txBody>
                  <a:tcPr marL="18288" marR="18288" marT="18288" marB="18288">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&gt;=3.10%</a:t>
                      </a:r>
                      <a:endParaRPr lang="en-US" sz="1000" dirty="0">
                        <a:latin typeface="Arial" panose="020B0604020202020204" pitchFamily="34" charset="0"/>
                        <a:cs typeface="Arial" panose="020B0604020202020204" pitchFamily="34" charset="0"/>
                      </a:endParaRPr>
                    </a:p>
                  </a:txBody>
                  <a:tcPr marL="18288" marR="18288" marT="18288" marB="18288">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0000">
                        <a:lumMod val="20000"/>
                        <a:lumOff val="80000"/>
                      </a:srgbClr>
                    </a:solidFill>
                  </a:tcPr>
                </a:tc>
              </a:tr>
              <a:tr h="0">
                <a:tc rowSpan="8">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marR="0" indent="0" algn="l" defTabSz="457200" rtl="0" eaLnBrk="1" fontAlgn="auto" latinLnBrk="0" hangingPunct="1">
                        <a:lnSpc>
                          <a:spcPct val="100000"/>
                        </a:lnSpc>
                        <a:spcBef>
                          <a:spcPts val="200"/>
                        </a:spcBef>
                        <a:spcAft>
                          <a:spcPts val="200"/>
                        </a:spcAft>
                        <a:buClrTx/>
                        <a:buSzTx/>
                        <a:buFontTx/>
                        <a:buNone/>
                        <a:tabLst/>
                        <a:defRPr/>
                      </a:pPr>
                      <a:r>
                        <a:rPr lang="en-US" sz="1000" b="1" dirty="0" smtClean="0">
                          <a:solidFill>
                            <a:schemeClr val="tx1"/>
                          </a:solidFill>
                          <a:latin typeface="Arial" panose="020B0604020202020204" pitchFamily="34" charset="0"/>
                          <a:cs typeface="Arial" panose="020B0604020202020204" pitchFamily="34" charset="0"/>
                        </a:rPr>
                        <a:t>Credit risk (concentration)</a:t>
                      </a:r>
                    </a:p>
                  </a:txBody>
                  <a:tcPr marL="0" marR="18288" marT="18288" marB="18288">
                    <a:lnL w="1905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1" indent="0" algn="l" defTabSz="457200" rtl="0" eaLnBrk="1" fontAlgn="auto" latinLnBrk="0" hangingPunct="1">
                        <a:lnSpc>
                          <a:spcPct val="100000"/>
                        </a:lnSpc>
                        <a:spcBef>
                          <a:spcPts val="200"/>
                        </a:spcBef>
                        <a:spcAft>
                          <a:spcPts val="200"/>
                        </a:spcAft>
                        <a:buClrTx/>
                        <a:buSzTx/>
                        <a:buFontTx/>
                        <a:buNone/>
                        <a:tabLst/>
                        <a:defRPr/>
                      </a:pPr>
                      <a:r>
                        <a:rPr lang="en-US" sz="1000" b="0" i="0" kern="1200" dirty="0" smtClean="0">
                          <a:solidFill>
                            <a:srgbClr val="008AB3"/>
                          </a:solidFill>
                          <a:latin typeface="Arial" panose="020B0604020202020204" pitchFamily="34" charset="0"/>
                          <a:ea typeface="+mn-ea"/>
                          <a:cs typeface="Arial" panose="020B0604020202020204" pitchFamily="34" charset="0"/>
                        </a:rPr>
                        <a:t>*Single Obligor</a:t>
                      </a:r>
                      <a:r>
                        <a:rPr lang="en-US" sz="1000" b="0" i="0" kern="1200" baseline="0" dirty="0" smtClean="0">
                          <a:solidFill>
                            <a:srgbClr val="008AB3"/>
                          </a:solidFill>
                          <a:latin typeface="Arial" panose="020B0604020202020204" pitchFamily="34" charset="0"/>
                          <a:ea typeface="+mn-ea"/>
                          <a:cs typeface="Arial" panose="020B0604020202020204" pitchFamily="34" charset="0"/>
                        </a:rPr>
                        <a:t> Exposure (Corporates &amp; FIs)</a:t>
                      </a:r>
                      <a:endParaRPr lang="en-US" sz="1000" b="0" i="0" kern="1200" dirty="0" smtClean="0">
                        <a:solidFill>
                          <a:srgbClr val="008AB3"/>
                        </a:solidFill>
                        <a:latin typeface="Arial" panose="020B0604020202020204" pitchFamily="34" charset="0"/>
                        <a:ea typeface="+mn-ea"/>
                        <a:cs typeface="Arial" panose="020B0604020202020204" pitchFamily="34" charset="0"/>
                      </a:endParaRPr>
                    </a:p>
                  </a:txBody>
                  <a:tcPr marL="18288" marR="18288" marT="18288" marB="18288">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Monthly</a:t>
                      </a:r>
                      <a:endParaRPr lang="en-US" sz="1000" dirty="0">
                        <a:latin typeface="Arial" panose="020B0604020202020204" pitchFamily="34" charset="0"/>
                        <a:cs typeface="Arial" panose="020B0604020202020204" pitchFamily="34" charset="0"/>
                      </a:endParaRPr>
                    </a:p>
                  </a:txBody>
                  <a:tcPr marL="18288" marR="18288" marT="18288" marB="18288">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000" b="0" dirty="0" smtClean="0">
                          <a:latin typeface="Arial" panose="020B0604020202020204" pitchFamily="34" charset="0"/>
                          <a:cs typeface="Arial" panose="020B0604020202020204" pitchFamily="34" charset="0"/>
                        </a:rPr>
                        <a:t>SBNA</a:t>
                      </a:r>
                      <a:endParaRPr lang="en-US" sz="1000" b="0" dirty="0">
                        <a:latin typeface="Arial" panose="020B0604020202020204" pitchFamily="34" charset="0"/>
                        <a:cs typeface="Arial" panose="020B0604020202020204" pitchFamily="34" charset="0"/>
                      </a:endParaRPr>
                    </a:p>
                  </a:txBody>
                  <a:tcPr marL="18288" marR="18288" marT="18288" marB="18288">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ctr">
                        <a:lnSpc>
                          <a:spcPts val="1000"/>
                        </a:lnSpc>
                      </a:pPr>
                      <a:r>
                        <a:rPr lang="en-US" sz="1000" dirty="0" smtClean="0">
                          <a:latin typeface="Arial" panose="020B0604020202020204" pitchFamily="34" charset="0"/>
                          <a:cs typeface="Arial" panose="020B0604020202020204" pitchFamily="34" charset="0"/>
                        </a:rPr>
                        <a:t>$500M</a:t>
                      </a:r>
                    </a:p>
                  </a:txBody>
                  <a:tcPr marL="48014" marR="48014">
                    <a:lnL w="1905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marR="0" lvl="1" indent="0" algn="ctr" defTabSz="457200" rtl="0" eaLnBrk="1" fontAlgn="auto" latinLnBrk="0" hangingPunct="1">
                        <a:lnSpc>
                          <a:spcPct val="100000"/>
                        </a:lnSpc>
                        <a:spcBef>
                          <a:spcPts val="200"/>
                        </a:spcBef>
                        <a:spcAft>
                          <a:spcPts val="200"/>
                        </a:spcAft>
                        <a:buClr>
                          <a:schemeClr val="tx1"/>
                        </a:buClr>
                        <a:buSzTx/>
                        <a:buFont typeface="Arial" panose="020B0604020202020204" pitchFamily="34" charset="0"/>
                        <a:buNone/>
                        <a:tabLst/>
                        <a:defRPr/>
                      </a:pPr>
                      <a:r>
                        <a:rPr lang="en-US" sz="1000" b="0" i="0" kern="1200" dirty="0" smtClean="0">
                          <a:solidFill>
                            <a:schemeClr val="tx1"/>
                          </a:solidFill>
                          <a:latin typeface="Arial" panose="020B0604020202020204" pitchFamily="34" charset="0"/>
                          <a:ea typeface="+mn-ea"/>
                          <a:cs typeface="Arial" panose="020B0604020202020204" pitchFamily="34" charset="0"/>
                        </a:rPr>
                        <a:t>N/A</a:t>
                      </a:r>
                    </a:p>
                  </a:txBody>
                  <a:tcPr marL="18288" marR="18288" marT="18288" marB="18288">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marR="0" lvl="1" indent="0" algn="ctr" defTabSz="457200" rtl="0" eaLnBrk="1" fontAlgn="auto" latinLnBrk="0" hangingPunct="1">
                        <a:lnSpc>
                          <a:spcPct val="100000"/>
                        </a:lnSpc>
                        <a:spcBef>
                          <a:spcPts val="200"/>
                        </a:spcBef>
                        <a:spcAft>
                          <a:spcPts val="200"/>
                        </a:spcAft>
                        <a:buClr>
                          <a:schemeClr val="tx1"/>
                        </a:buClr>
                        <a:buSzTx/>
                        <a:buFont typeface="Arial" panose="020B0604020202020204" pitchFamily="34" charset="0"/>
                        <a:buNone/>
                        <a:tabLst/>
                        <a:defRPr/>
                      </a:pPr>
                      <a:r>
                        <a:rPr lang="en-US" sz="1000" b="0" i="0" kern="1200" dirty="0" smtClean="0">
                          <a:solidFill>
                            <a:schemeClr val="tx1"/>
                          </a:solidFill>
                          <a:latin typeface="Arial" panose="020B0604020202020204" pitchFamily="34" charset="0"/>
                          <a:ea typeface="+mn-ea"/>
                          <a:cs typeface="Arial" panose="020B0604020202020204" pitchFamily="34" charset="0"/>
                        </a:rPr>
                        <a:t>&gt;$500M</a:t>
                      </a:r>
                    </a:p>
                  </a:txBody>
                  <a:tcPr marL="18288" marR="18288" marT="18288" marB="18288">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0000">
                        <a:lumMod val="20000"/>
                        <a:lumOff val="80000"/>
                      </a:srgbClr>
                    </a:solidFill>
                  </a:tcPr>
                </a:tc>
              </a:tr>
              <a:tr h="0">
                <a:tc vMerge="1">
                  <a:txBody>
                    <a:bodyPr/>
                    <a:lstStyle/>
                    <a:p>
                      <a:endParaRPr lang="en-GB"/>
                    </a:p>
                  </a:txBody>
                  <a:tcPr/>
                </a:tc>
                <a:tc>
                  <a:txBody>
                    <a:bodyPr/>
                    <a:lstStyle/>
                    <a:p>
                      <a:pPr>
                        <a:lnSpc>
                          <a:spcPct val="100000"/>
                        </a:lnSpc>
                        <a:spcBef>
                          <a:spcPts val="200"/>
                        </a:spcBef>
                        <a:spcAft>
                          <a:spcPts val="200"/>
                        </a:spcAft>
                      </a:pPr>
                      <a:r>
                        <a:rPr lang="en-US" sz="1000" b="0" i="0" dirty="0" smtClean="0">
                          <a:solidFill>
                            <a:schemeClr val="tx1"/>
                          </a:solidFill>
                          <a:latin typeface="Arial" panose="020B0604020202020204" pitchFamily="34" charset="0"/>
                          <a:cs typeface="Arial" panose="020B0604020202020204" pitchFamily="34" charset="0"/>
                        </a:rPr>
                        <a:t>*Top 20 Corporates Exposure</a:t>
                      </a:r>
                      <a:endParaRPr lang="en-US" sz="1000" b="0" i="0" dirty="0">
                        <a:solidFill>
                          <a:schemeClr val="tx1"/>
                        </a:solidFill>
                        <a:latin typeface="Arial" panose="020B0604020202020204" pitchFamily="34" charset="0"/>
                        <a:cs typeface="Arial" panose="020B0604020202020204" pitchFamily="34" charset="0"/>
                      </a:endParaRPr>
                    </a:p>
                  </a:txBody>
                  <a:tcPr marL="18288" marR="18288" marT="18288" marB="18288">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Monthly</a:t>
                      </a:r>
                      <a:endParaRPr lang="en-US" sz="1000" dirty="0">
                        <a:latin typeface="Arial" panose="020B0604020202020204" pitchFamily="34" charset="0"/>
                        <a:cs typeface="Arial" panose="020B0604020202020204" pitchFamily="34" charset="0"/>
                      </a:endParaRPr>
                    </a:p>
                  </a:txBody>
                  <a:tcPr marL="18288" marR="18288" marT="18288" marB="18288">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000" b="0" dirty="0" smtClean="0">
                          <a:latin typeface="Arial" panose="020B0604020202020204" pitchFamily="34" charset="0"/>
                          <a:cs typeface="Arial" panose="020B0604020202020204" pitchFamily="34" charset="0"/>
                        </a:rPr>
                        <a:t>SBNA</a:t>
                      </a:r>
                      <a:endParaRPr lang="en-US" sz="1000" b="0" dirty="0">
                        <a:latin typeface="Arial" panose="020B0604020202020204" pitchFamily="34" charset="0"/>
                        <a:cs typeface="Arial" panose="020B0604020202020204" pitchFamily="34" charset="0"/>
                      </a:endParaRPr>
                    </a:p>
                  </a:txBody>
                  <a:tcPr marL="18288" marR="18288" marT="18288" marB="18288">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1000"/>
                        </a:lnSpc>
                      </a:pPr>
                      <a:r>
                        <a:rPr lang="en-US" sz="1000" dirty="0" smtClean="0">
                          <a:latin typeface="Arial" panose="020B0604020202020204" pitchFamily="34" charset="0"/>
                          <a:cs typeface="Arial" panose="020B0604020202020204" pitchFamily="34" charset="0"/>
                        </a:rPr>
                        <a:t>$6.17B</a:t>
                      </a:r>
                      <a:endParaRPr lang="en-US" sz="1000" dirty="0">
                        <a:latin typeface="Arial" panose="020B0604020202020204" pitchFamily="34" charset="0"/>
                        <a:cs typeface="Arial" panose="020B0604020202020204" pitchFamily="34" charset="0"/>
                      </a:endParaRPr>
                    </a:p>
                  </a:txBody>
                  <a:tcPr marL="48014" marR="48014">
                    <a:lnL w="1905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&gt;=$7.0B</a:t>
                      </a:r>
                      <a:endParaRPr lang="en-US" sz="1000" dirty="0">
                        <a:latin typeface="Arial" panose="020B0604020202020204" pitchFamily="34" charset="0"/>
                        <a:cs typeface="Arial" panose="020B0604020202020204" pitchFamily="34" charset="0"/>
                      </a:endParaRPr>
                    </a:p>
                  </a:txBody>
                  <a:tcPr marL="18288" marR="18288" marT="18288" marB="18288">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&gt;=$8.0B</a:t>
                      </a:r>
                      <a:endParaRPr lang="en-US" sz="1000" dirty="0">
                        <a:latin typeface="Arial" panose="020B0604020202020204" pitchFamily="34" charset="0"/>
                        <a:cs typeface="Arial" panose="020B0604020202020204" pitchFamily="34" charset="0"/>
                      </a:endParaRPr>
                    </a:p>
                  </a:txBody>
                  <a:tcPr marL="18288" marR="18288" marT="18288" marB="18288">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0000">
                        <a:lumMod val="20000"/>
                        <a:lumOff val="80000"/>
                      </a:srgbClr>
                    </a:solidFill>
                  </a:tcPr>
                </a:tc>
              </a:tr>
              <a:tr h="0">
                <a:tc vMerge="1">
                  <a:txBody>
                    <a:bodyPr/>
                    <a:lstStyle/>
                    <a:p>
                      <a:endParaRPr lang="en-GB"/>
                    </a:p>
                  </a:txBody>
                  <a:tcPr/>
                </a:tc>
                <a:tc>
                  <a:txBody>
                    <a:bodyPr/>
                    <a:lstStyle/>
                    <a:p>
                      <a:pPr>
                        <a:lnSpc>
                          <a:spcPct val="100000"/>
                        </a:lnSpc>
                        <a:spcBef>
                          <a:spcPts val="200"/>
                        </a:spcBef>
                        <a:spcAft>
                          <a:spcPts val="200"/>
                        </a:spcAft>
                      </a:pPr>
                      <a:r>
                        <a:rPr lang="en-US" sz="1000" b="0" dirty="0" smtClean="0">
                          <a:solidFill>
                            <a:schemeClr val="tx1"/>
                          </a:solidFill>
                          <a:latin typeface="Arial" panose="020B0604020202020204" pitchFamily="34" charset="0"/>
                          <a:cs typeface="Arial" panose="020B0604020202020204" pitchFamily="34" charset="0"/>
                        </a:rPr>
                        <a:t>Obligor</a:t>
                      </a:r>
                      <a:r>
                        <a:rPr lang="en-US" sz="1000" b="0" baseline="0" dirty="0" smtClean="0">
                          <a:solidFill>
                            <a:schemeClr val="tx1"/>
                          </a:solidFill>
                          <a:latin typeface="Arial" panose="020B0604020202020204" pitchFamily="34" charset="0"/>
                          <a:cs typeface="Arial" panose="020B0604020202020204" pitchFamily="34" charset="0"/>
                        </a:rPr>
                        <a:t> Rating Exposure</a:t>
                      </a:r>
                      <a:r>
                        <a:rPr lang="en-US" sz="1000" b="0" baseline="30000" dirty="0" smtClean="0">
                          <a:solidFill>
                            <a:schemeClr val="tx1"/>
                          </a:solidFill>
                          <a:latin typeface="Arial" panose="020B0604020202020204" pitchFamily="34" charset="0"/>
                          <a:cs typeface="Arial" panose="020B0604020202020204" pitchFamily="34" charset="0"/>
                        </a:rPr>
                        <a:t>1</a:t>
                      </a:r>
                      <a:endParaRPr lang="en-US" sz="1000" b="0" dirty="0">
                        <a:solidFill>
                          <a:schemeClr val="tx1"/>
                        </a:solidFill>
                        <a:latin typeface="Arial" panose="020B0604020202020204" pitchFamily="34" charset="0"/>
                        <a:cs typeface="Arial" panose="020B0604020202020204" pitchFamily="34" charset="0"/>
                      </a:endParaRPr>
                    </a:p>
                  </a:txBody>
                  <a:tcPr marL="18288" marR="18288" marT="18288" marB="18288">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Monthly</a:t>
                      </a:r>
                      <a:endParaRPr lang="en-US" sz="1000" b="0" dirty="0">
                        <a:latin typeface="Arial" panose="020B0604020202020204" pitchFamily="34" charset="0"/>
                        <a:cs typeface="Arial" panose="020B0604020202020204" pitchFamily="34" charset="0"/>
                      </a:endParaRPr>
                    </a:p>
                  </a:txBody>
                  <a:tcPr marL="18288" marR="18288" marT="18288" marB="18288">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000" b="0" dirty="0" smtClean="0">
                          <a:latin typeface="Arial" panose="020B0604020202020204" pitchFamily="34" charset="0"/>
                          <a:cs typeface="Arial" panose="020B0604020202020204" pitchFamily="34" charset="0"/>
                        </a:rPr>
                        <a:t>SBNA</a:t>
                      </a:r>
                      <a:endParaRPr lang="en-US" sz="1000" b="0" dirty="0">
                        <a:latin typeface="Arial" panose="020B0604020202020204" pitchFamily="34" charset="0"/>
                        <a:cs typeface="Arial" panose="020B0604020202020204" pitchFamily="34" charset="0"/>
                      </a:endParaRPr>
                    </a:p>
                  </a:txBody>
                  <a:tcPr marL="18288" marR="18288" marT="18288" marB="18288">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ctr">
                        <a:lnSpc>
                          <a:spcPts val="1000"/>
                        </a:lnSpc>
                      </a:pPr>
                      <a:r>
                        <a:rPr lang="en-US" sz="1000" dirty="0" smtClean="0">
                          <a:latin typeface="Arial" panose="020B0604020202020204" pitchFamily="34" charset="0"/>
                          <a:cs typeface="Arial" panose="020B0604020202020204" pitchFamily="34" charset="0"/>
                        </a:rPr>
                        <a:t>10</a:t>
                      </a:r>
                    </a:p>
                  </a:txBody>
                  <a:tcPr marL="48014" marR="48014">
                    <a:lnL w="1905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N/A</a:t>
                      </a:r>
                      <a:endParaRPr lang="en-US" sz="1000" dirty="0">
                        <a:latin typeface="Arial" panose="020B0604020202020204" pitchFamily="34" charset="0"/>
                        <a:cs typeface="Arial" panose="020B0604020202020204" pitchFamily="34" charset="0"/>
                      </a:endParaRPr>
                    </a:p>
                  </a:txBody>
                  <a:tcPr marL="18288" marR="18288" marT="18288" marB="18288">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&gt;0</a:t>
                      </a:r>
                      <a:endParaRPr lang="en-US" sz="1000" dirty="0">
                        <a:latin typeface="Arial" panose="020B0604020202020204" pitchFamily="34" charset="0"/>
                        <a:cs typeface="Arial" panose="020B0604020202020204" pitchFamily="34" charset="0"/>
                      </a:endParaRPr>
                    </a:p>
                  </a:txBody>
                  <a:tcPr marL="18288" marR="18288" marT="18288" marB="18288">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0000">
                        <a:lumMod val="20000"/>
                        <a:lumOff val="80000"/>
                      </a:srgbClr>
                    </a:solidFill>
                  </a:tcPr>
                </a:tc>
              </a:tr>
              <a:tr h="0">
                <a:tc vMerge="1">
                  <a:txBody>
                    <a:bodyPr/>
                    <a:lstStyle/>
                    <a:p>
                      <a:endParaRPr lang="en-GB"/>
                    </a:p>
                  </a:txBody>
                  <a:tcPr/>
                </a:tc>
                <a:tc>
                  <a:txBody>
                    <a:bodyPr/>
                    <a:lstStyle/>
                    <a:p>
                      <a:pP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*Industry Exposure</a:t>
                      </a:r>
                      <a:r>
                        <a:rPr lang="en-US" sz="1000" baseline="30000" dirty="0" smtClean="0">
                          <a:latin typeface="Arial" panose="020B0604020202020204" pitchFamily="34" charset="0"/>
                          <a:cs typeface="Arial" panose="020B0604020202020204" pitchFamily="34" charset="0"/>
                        </a:rPr>
                        <a:t>2</a:t>
                      </a:r>
                      <a:endParaRPr lang="en-US" sz="1000" dirty="0">
                        <a:latin typeface="Arial" panose="020B0604020202020204" pitchFamily="34" charset="0"/>
                        <a:cs typeface="Arial" panose="020B0604020202020204" pitchFamily="34" charset="0"/>
                      </a:endParaRPr>
                    </a:p>
                  </a:txBody>
                  <a:tcPr marL="18288" marR="18288" marT="18288" marB="18288">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Monthly</a:t>
                      </a:r>
                      <a:endParaRPr lang="en-US" sz="1000" dirty="0">
                        <a:latin typeface="Arial" panose="020B0604020202020204" pitchFamily="34" charset="0"/>
                        <a:cs typeface="Arial" panose="020B0604020202020204" pitchFamily="34" charset="0"/>
                      </a:endParaRPr>
                    </a:p>
                  </a:txBody>
                  <a:tcPr marL="18288" marR="18288" marT="18288" marB="18288">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000" b="0" dirty="0" smtClean="0">
                          <a:latin typeface="Arial" panose="020B0604020202020204" pitchFamily="34" charset="0"/>
                          <a:cs typeface="Arial" panose="020B0604020202020204" pitchFamily="34" charset="0"/>
                        </a:rPr>
                        <a:t>SBNA</a:t>
                      </a:r>
                      <a:endParaRPr lang="en-US" sz="1000" b="0" dirty="0">
                        <a:latin typeface="Arial" panose="020B0604020202020204" pitchFamily="34" charset="0"/>
                        <a:cs typeface="Arial" panose="020B0604020202020204" pitchFamily="34" charset="0"/>
                      </a:endParaRPr>
                    </a:p>
                  </a:txBody>
                  <a:tcPr marL="18288" marR="18288" marT="18288" marB="18288">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$4.8B</a:t>
                      </a:r>
                    </a:p>
                  </a:txBody>
                  <a:tcPr marL="18288" marR="18288" marT="18288" marB="18288">
                    <a:lnL w="1905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&gt;=$4.5B</a:t>
                      </a:r>
                      <a:endParaRPr lang="en-US" sz="1000" dirty="0">
                        <a:latin typeface="Arial" panose="020B0604020202020204" pitchFamily="34" charset="0"/>
                        <a:cs typeface="Arial" panose="020B0604020202020204" pitchFamily="34" charset="0"/>
                      </a:endParaRPr>
                    </a:p>
                  </a:txBody>
                  <a:tcPr marL="18288" marR="18288" marT="18288" marB="18288">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&gt;=$5.0B</a:t>
                      </a:r>
                      <a:endParaRPr lang="en-US" sz="1000" dirty="0">
                        <a:latin typeface="Arial" panose="020B0604020202020204" pitchFamily="34" charset="0"/>
                        <a:cs typeface="Arial" panose="020B0604020202020204" pitchFamily="34" charset="0"/>
                      </a:endParaRPr>
                    </a:p>
                  </a:txBody>
                  <a:tcPr marL="18288" marR="18288" marT="18288" marB="18288">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0000">
                        <a:lumMod val="20000"/>
                        <a:lumOff val="80000"/>
                      </a:srgbClr>
                    </a:solidFill>
                  </a:tcPr>
                </a:tc>
              </a:tr>
              <a:tr h="0">
                <a:tc vMerge="1">
                  <a:txBody>
                    <a:bodyPr/>
                    <a:lstStyle/>
                    <a:p>
                      <a:endParaRPr lang="en-GB"/>
                    </a:p>
                  </a:txBody>
                  <a:tcPr/>
                </a:tc>
                <a:tc>
                  <a:txBody>
                    <a:bodyPr/>
                    <a:lstStyle/>
                    <a:p>
                      <a:pPr marL="0" marR="0" lvl="1" indent="0" algn="l" defTabSz="457200" rtl="0" eaLnBrk="1" fontAlgn="auto" latinLnBrk="0" hangingPunct="1">
                        <a:lnSpc>
                          <a:spcPct val="100000"/>
                        </a:lnSpc>
                        <a:spcBef>
                          <a:spcPts val="200"/>
                        </a:spcBef>
                        <a:spcAft>
                          <a:spcPts val="200"/>
                        </a:spcAft>
                        <a:buClr>
                          <a:schemeClr val="tx1"/>
                        </a:buClr>
                        <a:buSzTx/>
                        <a:buFont typeface="Arial" panose="020B0604020202020204" pitchFamily="34" charset="0"/>
                        <a:buNone/>
                        <a:tabLst/>
                        <a:defRPr/>
                      </a:pPr>
                      <a:r>
                        <a:rPr lang="en-US" sz="1000" b="0" i="0" u="none" strike="noStrike" dirty="0" smtClean="0">
                          <a:solidFill>
                            <a:srgbClr val="008AB3"/>
                          </a:solidFill>
                          <a:effectLst/>
                          <a:latin typeface="Arial" panose="020B0604020202020204" pitchFamily="34" charset="0"/>
                          <a:cs typeface="Arial" panose="020B0604020202020204" pitchFamily="34" charset="0"/>
                        </a:rPr>
                        <a:t>*Financial &amp; Insurance Exposure</a:t>
                      </a:r>
                    </a:p>
                  </a:txBody>
                  <a:tcPr marL="18288" marR="18288" marT="18288" marB="18288">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Monthly</a:t>
                      </a:r>
                      <a:endParaRPr lang="en-US" sz="1000" dirty="0">
                        <a:latin typeface="Arial" panose="020B0604020202020204" pitchFamily="34" charset="0"/>
                        <a:cs typeface="Arial" panose="020B0604020202020204" pitchFamily="34" charset="0"/>
                      </a:endParaRPr>
                    </a:p>
                  </a:txBody>
                  <a:tcPr marL="18288" marR="18288" marT="18288" marB="18288">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000" b="0" dirty="0" smtClean="0">
                          <a:latin typeface="Arial" panose="020B0604020202020204" pitchFamily="34" charset="0"/>
                          <a:cs typeface="Arial" panose="020B0604020202020204" pitchFamily="34" charset="0"/>
                        </a:rPr>
                        <a:t>SBNA</a:t>
                      </a:r>
                      <a:endParaRPr lang="en-US" sz="1000" b="0" dirty="0">
                        <a:latin typeface="Arial" panose="020B0604020202020204" pitchFamily="34" charset="0"/>
                        <a:cs typeface="Arial" panose="020B0604020202020204" pitchFamily="34" charset="0"/>
                      </a:endParaRPr>
                    </a:p>
                  </a:txBody>
                  <a:tcPr marL="18288" marR="18288" marT="18288" marB="18288">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$5.1B</a:t>
                      </a:r>
                    </a:p>
                  </a:txBody>
                  <a:tcPr marL="18288" marR="18288" marT="18288" marB="18288">
                    <a:lnL w="1905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&gt;=$5.0B</a:t>
                      </a:r>
                      <a:endParaRPr lang="en-US" sz="1000" dirty="0">
                        <a:latin typeface="Arial" panose="020B0604020202020204" pitchFamily="34" charset="0"/>
                        <a:cs typeface="Arial" panose="020B0604020202020204" pitchFamily="34" charset="0"/>
                      </a:endParaRPr>
                    </a:p>
                  </a:txBody>
                  <a:tcPr marL="18288" marR="18288" marT="18288" marB="18288">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&gt;=$5.5B</a:t>
                      </a:r>
                      <a:endParaRPr lang="en-US" sz="1000" dirty="0">
                        <a:latin typeface="Arial" panose="020B0604020202020204" pitchFamily="34" charset="0"/>
                        <a:cs typeface="Arial" panose="020B0604020202020204" pitchFamily="34" charset="0"/>
                      </a:endParaRPr>
                    </a:p>
                  </a:txBody>
                  <a:tcPr marL="18288" marR="18288" marT="18288" marB="18288">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0000">
                        <a:lumMod val="20000"/>
                        <a:lumOff val="80000"/>
                      </a:srgbClr>
                    </a:solidFill>
                  </a:tcPr>
                </a:tc>
              </a:tr>
              <a:tr h="0">
                <a:tc vMerge="1">
                  <a:txBody>
                    <a:bodyPr/>
                    <a:lstStyle/>
                    <a:p>
                      <a:endParaRPr lang="en-GB"/>
                    </a:p>
                  </a:txBody>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marR="0" lvl="1" indent="0" algn="l" defTabSz="457200" rtl="0" eaLnBrk="1" fontAlgn="auto" latinLnBrk="0" hangingPunct="1">
                        <a:lnSpc>
                          <a:spcPct val="100000"/>
                        </a:lnSpc>
                        <a:spcBef>
                          <a:spcPts val="200"/>
                        </a:spcBef>
                        <a:spcAft>
                          <a:spcPts val="200"/>
                        </a:spcAft>
                        <a:buClr>
                          <a:schemeClr val="tx1"/>
                        </a:buClr>
                        <a:buSzTx/>
                        <a:buFont typeface="Arial" panose="020B0604020202020204" pitchFamily="34" charset="0"/>
                        <a:buNone/>
                        <a:tabLst/>
                        <a:defRPr/>
                      </a:pPr>
                      <a:r>
                        <a:rPr lang="en-US" sz="1000" b="0" i="1" kern="1200" dirty="0" smtClean="0">
                          <a:solidFill>
                            <a:schemeClr val="tx1"/>
                          </a:solidFill>
                          <a:latin typeface="Arial" panose="020B0604020202020204" pitchFamily="34" charset="0"/>
                          <a:ea typeface="+mn-ea"/>
                          <a:cs typeface="Arial" panose="020B0604020202020204" pitchFamily="34" charset="0"/>
                        </a:rPr>
                        <a:t>*CRE Exposure</a:t>
                      </a:r>
                      <a:r>
                        <a:rPr lang="en-US" sz="1000" b="0" i="1" kern="1200" baseline="30000" dirty="0" smtClean="0">
                          <a:solidFill>
                            <a:schemeClr val="tx1"/>
                          </a:solidFill>
                          <a:latin typeface="Arial" panose="020B0604020202020204" pitchFamily="34" charset="0"/>
                          <a:ea typeface="+mn-ea"/>
                          <a:cs typeface="Arial" panose="020B0604020202020204" pitchFamily="34" charset="0"/>
                        </a:rPr>
                        <a:t>3</a:t>
                      </a:r>
                      <a:endParaRPr lang="en-US" sz="1000" b="0" i="1" kern="1200" dirty="0" smtClean="0">
                        <a:solidFill>
                          <a:schemeClr val="tx1"/>
                        </a:solidFill>
                        <a:latin typeface="Arial" panose="020B0604020202020204" pitchFamily="34" charset="0"/>
                        <a:ea typeface="+mn-ea"/>
                        <a:cs typeface="Arial" panose="020B0604020202020204" pitchFamily="34" charset="0"/>
                      </a:endParaRPr>
                    </a:p>
                  </a:txBody>
                  <a:tcPr marL="18288" marR="18288" marT="18288" marB="18288">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Monthly</a:t>
                      </a:r>
                      <a:endParaRPr lang="en-US" sz="1000" b="0" dirty="0">
                        <a:latin typeface="Arial" panose="020B0604020202020204" pitchFamily="34" charset="0"/>
                        <a:cs typeface="Arial" panose="020B0604020202020204" pitchFamily="34" charset="0"/>
                      </a:endParaRPr>
                    </a:p>
                  </a:txBody>
                  <a:tcPr marL="18288" marR="18288" marT="18288" marB="18288">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000" b="0" dirty="0" smtClean="0">
                          <a:latin typeface="Arial" panose="020B0604020202020204" pitchFamily="34" charset="0"/>
                          <a:cs typeface="Arial" panose="020B0604020202020204" pitchFamily="34" charset="0"/>
                        </a:rPr>
                        <a:t>SBNA</a:t>
                      </a:r>
                      <a:endParaRPr lang="en-US" sz="1000" b="0" dirty="0">
                        <a:latin typeface="Arial" panose="020B0604020202020204" pitchFamily="34" charset="0"/>
                        <a:cs typeface="Arial" panose="020B0604020202020204" pitchFamily="34" charset="0"/>
                      </a:endParaRPr>
                    </a:p>
                  </a:txBody>
                  <a:tcPr marL="18288" marR="18288" marT="18288" marB="18288">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1000"/>
                        </a:lnSpc>
                      </a:pPr>
                      <a:r>
                        <a:rPr lang="en-US" sz="1000" dirty="0" smtClean="0">
                          <a:latin typeface="Arial" panose="020B0604020202020204" pitchFamily="34" charset="0"/>
                          <a:cs typeface="Arial" panose="020B0604020202020204" pitchFamily="34" charset="0"/>
                        </a:rPr>
                        <a:t>$9.1B</a:t>
                      </a:r>
                    </a:p>
                  </a:txBody>
                  <a:tcPr marL="48014" marR="48014">
                    <a:lnL w="1905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&gt;=$10.1B</a:t>
                      </a:r>
                      <a:endParaRPr lang="en-US" sz="1000" dirty="0">
                        <a:latin typeface="Arial" panose="020B0604020202020204" pitchFamily="34" charset="0"/>
                        <a:cs typeface="Arial" panose="020B0604020202020204" pitchFamily="34" charset="0"/>
                      </a:endParaRPr>
                    </a:p>
                  </a:txBody>
                  <a:tcPr marL="18288" marR="18288" marT="18288" marB="18288">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&gt;=$10.6B</a:t>
                      </a:r>
                      <a:endParaRPr lang="en-US" sz="1000" dirty="0">
                        <a:latin typeface="Arial" panose="020B0604020202020204" pitchFamily="34" charset="0"/>
                        <a:cs typeface="Arial" panose="020B0604020202020204" pitchFamily="34" charset="0"/>
                      </a:endParaRPr>
                    </a:p>
                  </a:txBody>
                  <a:tcPr marL="18288" marR="18288" marT="18288" marB="18288">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0000">
                        <a:lumMod val="20000"/>
                        <a:lumOff val="80000"/>
                      </a:srgbClr>
                    </a:solidFill>
                  </a:tcPr>
                </a:tc>
              </a:tr>
              <a:tr h="0">
                <a:tc vMerge="1">
                  <a:txBody>
                    <a:bodyPr/>
                    <a:lstStyle/>
                    <a:p>
                      <a:endParaRPr lang="en-GB"/>
                    </a:p>
                  </a:txBody>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marR="0" lvl="1" indent="0" algn="l" defTabSz="457200" rtl="0" eaLnBrk="1" fontAlgn="auto" latinLnBrk="0" hangingPunct="1">
                        <a:lnSpc>
                          <a:spcPct val="100000"/>
                        </a:lnSpc>
                        <a:spcBef>
                          <a:spcPts val="200"/>
                        </a:spcBef>
                        <a:spcAft>
                          <a:spcPts val="200"/>
                        </a:spcAft>
                        <a:buClr>
                          <a:schemeClr val="tx1"/>
                        </a:buClr>
                        <a:buSzTx/>
                        <a:buFont typeface="Arial" panose="020B0604020202020204" pitchFamily="34" charset="0"/>
                        <a:buNone/>
                        <a:tabLst/>
                        <a:defRPr/>
                      </a:pPr>
                      <a:r>
                        <a:rPr lang="en-US" sz="1000" b="0" i="0" kern="1200" dirty="0" smtClean="0">
                          <a:solidFill>
                            <a:srgbClr val="008AB3"/>
                          </a:solidFill>
                          <a:latin typeface="Arial" panose="020B0604020202020204" pitchFamily="34" charset="0"/>
                          <a:ea typeface="+mn-ea"/>
                          <a:cs typeface="Arial" panose="020B0604020202020204" pitchFamily="34" charset="0"/>
                        </a:rPr>
                        <a:t>*Project Finance Exposure</a:t>
                      </a:r>
                    </a:p>
                  </a:txBody>
                  <a:tcPr marL="18288" marR="18288" marT="18288" marB="18288">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457200" rtl="0" eaLnBrk="1" fontAlgn="auto" latinLnBrk="0" hangingPunct="1">
                        <a:lnSpc>
                          <a:spcPct val="100000"/>
                        </a:lnSpc>
                        <a:spcBef>
                          <a:spcPts val="200"/>
                        </a:spcBef>
                        <a:spcAft>
                          <a:spcPts val="200"/>
                        </a:spcAft>
                        <a:buClrTx/>
                        <a:buSzTx/>
                        <a:buFontTx/>
                        <a:buNone/>
                        <a:tabLst/>
                        <a:defRPr/>
                      </a:pPr>
                      <a:r>
                        <a:rPr lang="en-US" sz="1000" dirty="0" smtClean="0">
                          <a:latin typeface="Arial" panose="020B0604020202020204" pitchFamily="34" charset="0"/>
                          <a:cs typeface="Arial" panose="020B0604020202020204" pitchFamily="34" charset="0"/>
                        </a:rPr>
                        <a:t>Monthly</a:t>
                      </a:r>
                      <a:endParaRPr lang="en-US" sz="1000" b="0" dirty="0" smtClean="0">
                        <a:latin typeface="Arial" panose="020B0604020202020204" pitchFamily="34" charset="0"/>
                        <a:cs typeface="Arial" panose="020B0604020202020204" pitchFamily="34" charset="0"/>
                      </a:endParaRPr>
                    </a:p>
                  </a:txBody>
                  <a:tcPr marL="18288" marR="18288" marT="18288" marB="18288">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000" b="0" dirty="0" smtClean="0">
                          <a:latin typeface="Arial" panose="020B0604020202020204" pitchFamily="34" charset="0"/>
                          <a:cs typeface="Arial" panose="020B0604020202020204" pitchFamily="34" charset="0"/>
                        </a:rPr>
                        <a:t>SBNA</a:t>
                      </a:r>
                      <a:endParaRPr lang="en-US" sz="1000" b="0" dirty="0">
                        <a:latin typeface="Arial" panose="020B0604020202020204" pitchFamily="34" charset="0"/>
                        <a:cs typeface="Arial" panose="020B0604020202020204" pitchFamily="34" charset="0"/>
                      </a:endParaRPr>
                    </a:p>
                  </a:txBody>
                  <a:tcPr marL="18288" marR="18288" marT="18288" marB="18288">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1000"/>
                        </a:lnSpc>
                      </a:pPr>
                      <a:r>
                        <a:rPr lang="en-US" sz="1000" dirty="0" smtClean="0">
                          <a:latin typeface="Arial" panose="020B0604020202020204" pitchFamily="34" charset="0"/>
                          <a:cs typeface="Arial" panose="020B0604020202020204" pitchFamily="34" charset="0"/>
                        </a:rPr>
                        <a:t>$2.9B</a:t>
                      </a:r>
                    </a:p>
                  </a:txBody>
                  <a:tcPr marL="48014" marR="48014">
                    <a:lnL w="1905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&gt;=$3.75B</a:t>
                      </a:r>
                      <a:endParaRPr lang="en-US" sz="1000" dirty="0">
                        <a:latin typeface="Arial" panose="020B0604020202020204" pitchFamily="34" charset="0"/>
                        <a:cs typeface="Arial" panose="020B0604020202020204" pitchFamily="34" charset="0"/>
                      </a:endParaRPr>
                    </a:p>
                  </a:txBody>
                  <a:tcPr marL="18288" marR="18288" marT="18288" marB="18288">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&gt;=$4.25B</a:t>
                      </a:r>
                      <a:endParaRPr lang="en-US" sz="1000" dirty="0">
                        <a:latin typeface="Arial" panose="020B0604020202020204" pitchFamily="34" charset="0"/>
                        <a:cs typeface="Arial" panose="020B0604020202020204" pitchFamily="34" charset="0"/>
                      </a:endParaRPr>
                    </a:p>
                  </a:txBody>
                  <a:tcPr marL="18288" marR="18288" marT="18288" marB="18288">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0000">
                        <a:lumMod val="20000"/>
                        <a:lumOff val="80000"/>
                      </a:srgbClr>
                    </a:solidFill>
                  </a:tcPr>
                </a:tc>
              </a:tr>
              <a:tr h="0">
                <a:tc vMerge="1">
                  <a:txBody>
                    <a:bodyPr/>
                    <a:lstStyle/>
                    <a:p>
                      <a:endParaRPr lang="en-GB"/>
                    </a:p>
                  </a:txBody>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marR="0" lvl="1" indent="0" algn="l" defTabSz="457200" rtl="0" eaLnBrk="1" fontAlgn="auto" latinLnBrk="0" hangingPunct="1">
                        <a:lnSpc>
                          <a:spcPct val="100000"/>
                        </a:lnSpc>
                        <a:spcBef>
                          <a:spcPts val="200"/>
                        </a:spcBef>
                        <a:spcAft>
                          <a:spcPts val="200"/>
                        </a:spcAft>
                        <a:buClr>
                          <a:schemeClr val="tx1"/>
                        </a:buClr>
                        <a:buSzTx/>
                        <a:buFont typeface="Arial" panose="020B0604020202020204" pitchFamily="34" charset="0"/>
                        <a:buNone/>
                        <a:tabLst/>
                        <a:defRPr/>
                      </a:pPr>
                      <a:r>
                        <a:rPr lang="en-US" sz="1000" b="0" i="1" kern="1200" dirty="0" smtClean="0">
                          <a:solidFill>
                            <a:schemeClr val="tx1"/>
                          </a:solidFill>
                          <a:latin typeface="Arial" panose="020B0604020202020204" pitchFamily="34" charset="0"/>
                          <a:ea typeface="+mn-ea"/>
                          <a:cs typeface="Arial" panose="020B0604020202020204" pitchFamily="34" charset="0"/>
                        </a:rPr>
                        <a:t>*Multifamily Exposure</a:t>
                      </a:r>
                    </a:p>
                  </a:txBody>
                  <a:tcPr marL="18288" marR="18288" marT="18288" marB="18288">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Monthly</a:t>
                      </a:r>
                      <a:endParaRPr lang="en-US" sz="1000" b="0" dirty="0">
                        <a:latin typeface="Arial" panose="020B0604020202020204" pitchFamily="34" charset="0"/>
                        <a:cs typeface="Arial" panose="020B0604020202020204" pitchFamily="34" charset="0"/>
                      </a:endParaRPr>
                    </a:p>
                  </a:txBody>
                  <a:tcPr marL="18288" marR="18288" marT="18288" marB="18288">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000" b="0" dirty="0" smtClean="0">
                          <a:latin typeface="Arial" panose="020B0604020202020204" pitchFamily="34" charset="0"/>
                          <a:cs typeface="Arial" panose="020B0604020202020204" pitchFamily="34" charset="0"/>
                        </a:rPr>
                        <a:t>SBNA</a:t>
                      </a:r>
                      <a:endParaRPr lang="en-US" sz="1000" b="0" dirty="0">
                        <a:latin typeface="Arial" panose="020B0604020202020204" pitchFamily="34" charset="0"/>
                        <a:cs typeface="Arial" panose="020B0604020202020204" pitchFamily="34" charset="0"/>
                      </a:endParaRPr>
                    </a:p>
                  </a:txBody>
                  <a:tcPr marL="18288" marR="18288" marT="18288" marB="18288">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1000"/>
                        </a:lnSpc>
                      </a:pPr>
                      <a:r>
                        <a:rPr lang="en-US" sz="1000" dirty="0" smtClean="0">
                          <a:latin typeface="Arial" panose="020B0604020202020204" pitchFamily="34" charset="0"/>
                          <a:cs typeface="Arial" panose="020B0604020202020204" pitchFamily="34" charset="0"/>
                        </a:rPr>
                        <a:t>$10.5B</a:t>
                      </a:r>
                    </a:p>
                  </a:txBody>
                  <a:tcPr marL="48014" marR="48014">
                    <a:lnL w="1905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&gt;=$10.6B</a:t>
                      </a:r>
                      <a:endParaRPr lang="en-US" sz="1000" dirty="0">
                        <a:latin typeface="Arial" panose="020B0604020202020204" pitchFamily="34" charset="0"/>
                        <a:cs typeface="Arial" panose="020B0604020202020204" pitchFamily="34" charset="0"/>
                      </a:endParaRPr>
                    </a:p>
                  </a:txBody>
                  <a:tcPr marL="18288" marR="18288" marT="18288" marB="18288">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&gt;=$11.1B</a:t>
                      </a:r>
                      <a:endParaRPr lang="en-US" sz="1000" dirty="0">
                        <a:latin typeface="Arial" panose="020B0604020202020204" pitchFamily="34" charset="0"/>
                        <a:cs typeface="Arial" panose="020B0604020202020204" pitchFamily="34" charset="0"/>
                      </a:endParaRPr>
                    </a:p>
                  </a:txBody>
                  <a:tcPr marL="18288" marR="18288" marT="18288" marB="18288">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0000">
                        <a:lumMod val="20000"/>
                        <a:lumOff val="80000"/>
                      </a:srgbClr>
                    </a:solidFill>
                  </a:tcPr>
                </a:tc>
              </a:tr>
            </a:tbl>
          </a:graphicData>
        </a:graphic>
      </p:graphicFrame>
    </p:spTree>
    <p:extLst>
      <p:ext uri="{BB962C8B-B14F-4D97-AF65-F5344CB8AC3E}">
        <p14:creationId xmlns:p14="http://schemas.microsoft.com/office/powerpoint/2010/main" val="2148960874"/>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1"/>
          </p:nvPr>
        </p:nvSpPr>
        <p:spPr/>
        <p:txBody>
          <a:bodyPr/>
          <a:lstStyle/>
          <a:p>
            <a:r>
              <a:rPr lang="en-GB" dirty="0"/>
              <a:t>2016 SBNA RAS – Proposed metric limits (3/3</a:t>
            </a:r>
            <a:r>
              <a:rPr lang="en-GB" dirty="0" smtClean="0"/>
              <a:t>)</a:t>
            </a:r>
            <a:endParaRPr lang="en-GB" dirty="0"/>
          </a:p>
        </p:txBody>
      </p:sp>
      <p:sp>
        <p:nvSpPr>
          <p:cNvPr id="11" name="Footnote"/>
          <p:cNvSpPr/>
          <p:nvPr/>
        </p:nvSpPr>
        <p:spPr>
          <a:xfrm>
            <a:off x="1898895" y="6332539"/>
            <a:ext cx="5000958" cy="440698"/>
          </a:xfrm>
          <a:prstGeom prst="rect">
            <a:avLst/>
          </a:prstGeom>
          <a:extLst/>
        </p:spPr>
        <p:txBody>
          <a:bodyPr vert="horz" wrap="square" lIns="0" tIns="0" rIns="0" bIns="0" numCol="1" anchor="t" anchorCtr="0" compatLnSpc="1">
            <a:prstTxWarp prst="textNoShape">
              <a:avLst/>
            </a:prstTxWarp>
            <a:spAutoFit/>
          </a:bodyPr>
          <a:lstStyle/>
          <a:p>
            <a:pPr algn="l" eaLnBrk="1" hangingPunct="1">
              <a:lnSpc>
                <a:spcPct val="100000"/>
              </a:lnSpc>
              <a:spcBef>
                <a:spcPts val="0"/>
              </a:spcBef>
              <a:spcAft>
                <a:spcPts val="0"/>
              </a:spcAft>
            </a:pPr>
            <a:r>
              <a:rPr lang="en-US" sz="800" dirty="0">
                <a:solidFill>
                  <a:srgbClr val="000000"/>
                </a:solidFill>
                <a:latin typeface="Arial" panose="020B0604020202020204" pitchFamily="34" charset="0"/>
                <a:cs typeface="Arial" panose="020B0604020202020204" pitchFamily="34" charset="0"/>
                <a:sym typeface="+mn-lt"/>
              </a:rPr>
              <a:t>See Metric Glossary in appendix for metric </a:t>
            </a:r>
            <a:r>
              <a:rPr lang="en-US" sz="800" dirty="0" smtClean="0">
                <a:solidFill>
                  <a:srgbClr val="000000"/>
                </a:solidFill>
                <a:latin typeface="Arial" panose="020B0604020202020204" pitchFamily="34" charset="0"/>
                <a:cs typeface="Arial" panose="020B0604020202020204" pitchFamily="34" charset="0"/>
                <a:sym typeface="+mn-lt"/>
              </a:rPr>
              <a:t>definitions</a:t>
            </a:r>
          </a:p>
          <a:p>
            <a:pPr algn="l"/>
            <a:r>
              <a:rPr lang="en-US" sz="800" kern="0" dirty="0"/>
              <a:t>1. NII: Net Interest Income</a:t>
            </a:r>
          </a:p>
          <a:p>
            <a:pPr algn="l"/>
            <a:r>
              <a:rPr lang="en-US" sz="800" kern="0" dirty="0"/>
              <a:t>2. MVE: Market Value of Equity</a:t>
            </a:r>
          </a:p>
          <a:p>
            <a:pPr algn="l"/>
            <a:r>
              <a:rPr lang="en-US" sz="800" kern="0" dirty="0"/>
              <a:t>3. As of February </a:t>
            </a:r>
            <a:r>
              <a:rPr lang="en-US" sz="800" kern="0" dirty="0" smtClean="0"/>
              <a:t>2016</a:t>
            </a:r>
            <a:endParaRPr lang="en-US" sz="800" kern="0" dirty="0"/>
          </a:p>
        </p:txBody>
      </p:sp>
      <p:grpSp>
        <p:nvGrpSpPr>
          <p:cNvPr id="17" name="Group 16"/>
          <p:cNvGrpSpPr/>
          <p:nvPr/>
        </p:nvGrpSpPr>
        <p:grpSpPr>
          <a:xfrm>
            <a:off x="372254" y="6145406"/>
            <a:ext cx="3676170" cy="125740"/>
            <a:chOff x="372254" y="5975278"/>
            <a:chExt cx="3676170" cy="125740"/>
          </a:xfrm>
        </p:grpSpPr>
        <p:sp>
          <p:nvSpPr>
            <p:cNvPr id="18" name="TextBox 17"/>
            <p:cNvSpPr txBox="1"/>
            <p:nvPr/>
          </p:nvSpPr>
          <p:spPr>
            <a:xfrm>
              <a:off x="2188941" y="5981883"/>
              <a:ext cx="1859483" cy="119135"/>
            </a:xfrm>
            <a:prstGeom prst="rect">
              <a:avLst/>
            </a:prstGeom>
            <a:noFill/>
          </p:spPr>
          <p:txBody>
            <a:bodyPr wrap="square" lIns="0" tIns="0" rIns="0" bIns="0" rtlCol="0">
              <a:spAutoFit/>
            </a:bodyPr>
            <a:lstStyle/>
            <a:p>
              <a:pPr eaLnBrk="1" hangingPunct="1">
                <a:lnSpc>
                  <a:spcPct val="86000"/>
                </a:lnSpc>
              </a:pPr>
              <a:r>
                <a:rPr lang="en-US" sz="900" dirty="0" smtClean="0">
                  <a:solidFill>
                    <a:srgbClr val="000000"/>
                  </a:solidFill>
                  <a:ea typeface="ＭＳ Ｐゴシック"/>
                </a:rPr>
                <a:t>* </a:t>
              </a:r>
              <a:r>
                <a:rPr lang="en-US" sz="900" dirty="0">
                  <a:solidFill>
                    <a:srgbClr val="000000"/>
                  </a:solidFill>
                  <a:ea typeface="ＭＳ Ｐゴシック"/>
                </a:rPr>
                <a:t>R</a:t>
              </a:r>
              <a:r>
                <a:rPr lang="en-US" sz="900" dirty="0" smtClean="0">
                  <a:solidFill>
                    <a:srgbClr val="000000"/>
                  </a:solidFill>
                  <a:ea typeface="ＭＳ Ｐゴシック"/>
                </a:rPr>
                <a:t>eported in Santander Group RAS</a:t>
              </a:r>
              <a:endParaRPr lang="en-US" sz="900" dirty="0">
                <a:solidFill>
                  <a:srgbClr val="000000"/>
                </a:solidFill>
                <a:ea typeface="ＭＳ Ｐゴシック"/>
              </a:endParaRPr>
            </a:p>
          </p:txBody>
        </p:sp>
        <p:grpSp>
          <p:nvGrpSpPr>
            <p:cNvPr id="19" name="Group 18"/>
            <p:cNvGrpSpPr/>
            <p:nvPr/>
          </p:nvGrpSpPr>
          <p:grpSpPr>
            <a:xfrm>
              <a:off x="372254" y="5975278"/>
              <a:ext cx="1731805" cy="119135"/>
              <a:chOff x="372254" y="5494048"/>
              <a:chExt cx="1731805" cy="119135"/>
            </a:xfrm>
          </p:grpSpPr>
          <p:sp>
            <p:nvSpPr>
              <p:cNvPr id="20" name="TextBox 19"/>
              <p:cNvSpPr txBox="1"/>
              <p:nvPr/>
            </p:nvSpPr>
            <p:spPr>
              <a:xfrm>
                <a:off x="372254" y="5494048"/>
                <a:ext cx="593022" cy="119135"/>
              </a:xfrm>
              <a:prstGeom prst="rect">
                <a:avLst/>
              </a:prstGeom>
              <a:noFill/>
            </p:spPr>
            <p:txBody>
              <a:bodyPr wrap="square" lIns="0" tIns="0" rIns="0" bIns="0" rtlCol="0">
                <a:spAutoFit/>
              </a:bodyPr>
              <a:lstStyle/>
              <a:p>
                <a:pPr algn="l"/>
                <a:r>
                  <a:rPr lang="en-GB" sz="900" b="1" dirty="0" smtClean="0"/>
                  <a:t>Legend</a:t>
                </a:r>
                <a:endParaRPr lang="en-GB" sz="900" b="1" dirty="0"/>
              </a:p>
            </p:txBody>
          </p:sp>
          <p:sp>
            <p:nvSpPr>
              <p:cNvPr id="21" name="TextBox 20"/>
              <p:cNvSpPr txBox="1"/>
              <p:nvPr/>
            </p:nvSpPr>
            <p:spPr>
              <a:xfrm>
                <a:off x="898601" y="5494048"/>
                <a:ext cx="1205458" cy="119135"/>
              </a:xfrm>
              <a:prstGeom prst="rect">
                <a:avLst/>
              </a:prstGeom>
              <a:noFill/>
            </p:spPr>
            <p:txBody>
              <a:bodyPr wrap="none" lIns="0" tIns="0" rIns="0" bIns="0" rtlCol="0">
                <a:spAutoFit/>
              </a:bodyPr>
              <a:lstStyle/>
              <a:p>
                <a:pPr algn="l" eaLnBrk="1" hangingPunct="1"/>
                <a:r>
                  <a:rPr lang="en-US" sz="900" dirty="0">
                    <a:solidFill>
                      <a:srgbClr val="008AB3"/>
                    </a:solidFill>
                    <a:ea typeface="ＭＳ Ｐゴシック"/>
                  </a:rPr>
                  <a:t>New </a:t>
                </a:r>
                <a:r>
                  <a:rPr lang="en-US" sz="900" dirty="0" smtClean="0">
                    <a:solidFill>
                      <a:srgbClr val="008AB3"/>
                    </a:solidFill>
                    <a:ea typeface="ＭＳ Ｐゴシック"/>
                  </a:rPr>
                  <a:t>metric or definition</a:t>
                </a:r>
                <a:endParaRPr lang="en-US" sz="900" dirty="0">
                  <a:solidFill>
                    <a:srgbClr val="008AB3"/>
                  </a:solidFill>
                  <a:ea typeface="ＭＳ Ｐゴシック"/>
                </a:endParaRPr>
              </a:p>
            </p:txBody>
          </p:sp>
        </p:grpSp>
      </p:grpSp>
      <p:sp>
        <p:nvSpPr>
          <p:cNvPr id="23" name="TextBox 22"/>
          <p:cNvSpPr txBox="1"/>
          <p:nvPr/>
        </p:nvSpPr>
        <p:spPr>
          <a:xfrm>
            <a:off x="4126393" y="6143336"/>
            <a:ext cx="3210065" cy="119135"/>
          </a:xfrm>
          <a:prstGeom prst="rect">
            <a:avLst/>
          </a:prstGeom>
          <a:noFill/>
        </p:spPr>
        <p:txBody>
          <a:bodyPr wrap="square" lIns="0" tIns="0" rIns="0" bIns="0" rtlCol="0">
            <a:spAutoFit/>
          </a:bodyPr>
          <a:lstStyle/>
          <a:p>
            <a:pPr eaLnBrk="1" hangingPunct="1">
              <a:lnSpc>
                <a:spcPct val="86000"/>
              </a:lnSpc>
            </a:pPr>
            <a:r>
              <a:rPr lang="en-US" sz="900" i="1" dirty="0" smtClean="0">
                <a:solidFill>
                  <a:srgbClr val="000000"/>
                </a:solidFill>
                <a:ea typeface="ＭＳ Ｐゴシック"/>
              </a:rPr>
              <a:t>Updated limit from 2015 </a:t>
            </a:r>
            <a:r>
              <a:rPr lang="en-US" sz="900" dirty="0" smtClean="0">
                <a:solidFill>
                  <a:srgbClr val="000000"/>
                </a:solidFill>
                <a:ea typeface="ＭＳ Ｐゴシック"/>
              </a:rPr>
              <a:t>(see appendix for comparison)</a:t>
            </a:r>
            <a:endParaRPr lang="en-US" sz="900" dirty="0">
              <a:solidFill>
                <a:srgbClr val="000000"/>
              </a:solidFill>
              <a:ea typeface="ＭＳ Ｐゴシック"/>
            </a:endParaRPr>
          </a:p>
        </p:txBody>
      </p:sp>
      <p:grpSp>
        <p:nvGrpSpPr>
          <p:cNvPr id="12" name="Group 11"/>
          <p:cNvGrpSpPr/>
          <p:nvPr/>
        </p:nvGrpSpPr>
        <p:grpSpPr>
          <a:xfrm>
            <a:off x="436880" y="69852"/>
            <a:ext cx="1656833" cy="189008"/>
            <a:chOff x="457200" y="19052"/>
            <a:chExt cx="1656833" cy="189008"/>
          </a:xfrm>
        </p:grpSpPr>
        <p:sp>
          <p:nvSpPr>
            <p:cNvPr id="13" name="Oval 12"/>
            <p:cNvSpPr/>
            <p:nvPr/>
          </p:nvSpPr>
          <p:spPr bwMode="auto">
            <a:xfrm>
              <a:off x="457200" y="19052"/>
              <a:ext cx="189008" cy="189008"/>
            </a:xfrm>
            <a:prstGeom prst="ellipse">
              <a:avLst/>
            </a:prstGeom>
            <a:solidFill>
              <a:schemeClr val="accent6">
                <a:lumMod val="60000"/>
                <a:lumOff val="4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lang="en-US" b="1" dirty="0">
                  <a:solidFill>
                    <a:schemeClr val="bg1"/>
                  </a:solidFill>
                  <a:latin typeface="Arial" panose="020B0604020202020204" pitchFamily="34" charset="0"/>
                  <a:ea typeface="ＭＳ Ｐゴシック" pitchFamily="-112" charset="-128"/>
                  <a:cs typeface="Arial" panose="020B0604020202020204" pitchFamily="34" charset="0"/>
                </a:rPr>
                <a:t>A</a:t>
              </a:r>
              <a:endParaRPr kumimoji="0" lang="en-US" b="1" i="0" u="none" strike="noStrike" cap="none" normalizeH="0" baseline="0" dirty="0">
                <a:ln>
                  <a:noFill/>
                </a:ln>
                <a:solidFill>
                  <a:schemeClr val="bg1"/>
                </a:solidFill>
                <a:effectLst/>
                <a:latin typeface="Arial" panose="020B0604020202020204" pitchFamily="34" charset="0"/>
                <a:ea typeface="ＭＳ Ｐゴシック" pitchFamily="-112" charset="-128"/>
                <a:cs typeface="Arial" panose="020B0604020202020204" pitchFamily="34" charset="0"/>
              </a:endParaRPr>
            </a:p>
          </p:txBody>
        </p:sp>
        <p:sp>
          <p:nvSpPr>
            <p:cNvPr id="14" name="Text Box 75"/>
            <p:cNvSpPr txBox="1">
              <a:spLocks noChangeArrowheads="1"/>
            </p:cNvSpPr>
            <p:nvPr/>
          </p:nvSpPr>
          <p:spPr bwMode="gray">
            <a:xfrm>
              <a:off x="690566" y="20638"/>
              <a:ext cx="1423467" cy="184666"/>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none" lIns="0" tIns="0" rIns="0" bIns="0" anchor="ctr">
              <a:spAutoFit/>
            </a:bodyPr>
            <a:lstStyle/>
            <a:p>
              <a:pPr algn="l">
                <a:lnSpc>
                  <a:spcPct val="100000"/>
                </a:lnSpc>
              </a:pPr>
              <a:r>
                <a:rPr lang="en-US" sz="1200" dirty="0" smtClean="0">
                  <a:solidFill>
                    <a:schemeClr val="bg1">
                      <a:lumMod val="50000"/>
                    </a:schemeClr>
                  </a:solidFill>
                </a:rPr>
                <a:t>Appendix: 2016 RAS</a:t>
              </a:r>
              <a:endParaRPr lang="en-US" sz="1200" dirty="0">
                <a:solidFill>
                  <a:schemeClr val="bg1">
                    <a:lumMod val="50000"/>
                  </a:schemeClr>
                </a:solidFill>
              </a:endParaRPr>
            </a:p>
          </p:txBody>
        </p:sp>
      </p:grpSp>
      <p:graphicFrame>
        <p:nvGraphicFramePr>
          <p:cNvPr id="15" name="Table 14"/>
          <p:cNvGraphicFramePr>
            <a:graphicFrameLocks noGrp="1"/>
          </p:cNvGraphicFramePr>
          <p:nvPr>
            <p:extLst>
              <p:ext uri="{D42A27DB-BD31-4B8C-83A1-F6EECF244321}">
                <p14:modId xmlns:p14="http://schemas.microsoft.com/office/powerpoint/2010/main" val="3343688780"/>
              </p:ext>
            </p:extLst>
          </p:nvPr>
        </p:nvGraphicFramePr>
        <p:xfrm>
          <a:off x="363538" y="1463040"/>
          <a:ext cx="8883650" cy="4492752"/>
        </p:xfrm>
        <a:graphic>
          <a:graphicData uri="http://schemas.openxmlformats.org/drawingml/2006/table">
            <a:tbl>
              <a:tblPr firstRow="1" bandRow="1"/>
              <a:tblGrid>
                <a:gridCol w="1039960"/>
                <a:gridCol w="2094614"/>
                <a:gridCol w="834758"/>
                <a:gridCol w="1536156"/>
                <a:gridCol w="1126054"/>
                <a:gridCol w="1126054"/>
                <a:gridCol w="1126054"/>
              </a:tblGrid>
              <a:tr h="0">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nSpc>
                          <a:spcPct val="100000"/>
                        </a:lnSpc>
                        <a:spcBef>
                          <a:spcPts val="200"/>
                        </a:spcBef>
                        <a:spcAft>
                          <a:spcPts val="200"/>
                        </a:spcAft>
                      </a:pPr>
                      <a:r>
                        <a:rPr lang="en-US" sz="1000" b="1" dirty="0" smtClean="0">
                          <a:solidFill>
                            <a:srgbClr val="FF0000"/>
                          </a:solidFill>
                          <a:latin typeface="Arial" panose="020B0604020202020204" pitchFamily="34" charset="0"/>
                          <a:cs typeface="Arial" panose="020B0604020202020204" pitchFamily="34" charset="0"/>
                        </a:rPr>
                        <a:t>Risk type</a:t>
                      </a:r>
                      <a:endParaRPr lang="en-US" sz="1000" b="1" dirty="0">
                        <a:solidFill>
                          <a:srgbClr val="FF0000"/>
                        </a:solidFill>
                        <a:latin typeface="Arial" panose="020B0604020202020204" pitchFamily="34" charset="0"/>
                        <a:cs typeface="Arial" panose="020B0604020202020204" pitchFamily="34" charset="0"/>
                      </a:endParaRPr>
                    </a:p>
                  </a:txBody>
                  <a:tcPr marL="0" marR="18288" marT="18288" marB="18288" anchor="b">
                    <a:lnL w="19050" cap="flat" cmpd="sng" algn="ctr">
                      <a:noFill/>
                      <a:prstDash val="solid"/>
                      <a:round/>
                      <a:headEnd type="none" w="med" len="med"/>
                      <a:tailEnd type="none" w="med" len="med"/>
                    </a:lnL>
                    <a:lnR>
                      <a:noFill/>
                    </a:lnR>
                    <a:lnT w="1905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100000"/>
                        </a:lnSpc>
                        <a:spcBef>
                          <a:spcPts val="200"/>
                        </a:spcBef>
                        <a:spcAft>
                          <a:spcPts val="200"/>
                        </a:spcAft>
                      </a:pPr>
                      <a:r>
                        <a:rPr lang="en-US" sz="1000" b="1" dirty="0" smtClean="0">
                          <a:solidFill>
                            <a:srgbClr val="FF0000"/>
                          </a:solidFill>
                          <a:latin typeface="Arial" panose="020B0604020202020204" pitchFamily="34" charset="0"/>
                          <a:cs typeface="Arial" panose="020B0604020202020204" pitchFamily="34" charset="0"/>
                        </a:rPr>
                        <a:t>Metric</a:t>
                      </a:r>
                      <a:endParaRPr lang="en-US" sz="1000" b="1" dirty="0">
                        <a:solidFill>
                          <a:srgbClr val="FF0000"/>
                        </a:solidFill>
                        <a:latin typeface="Arial" panose="020B0604020202020204" pitchFamily="34" charset="0"/>
                        <a:cs typeface="Arial" panose="020B0604020202020204" pitchFamily="34" charset="0"/>
                      </a:endParaRPr>
                    </a:p>
                  </a:txBody>
                  <a:tcPr marL="18288" marR="18288" marT="18288" marB="18288" anchor="b">
                    <a:lnL>
                      <a:noFill/>
                    </a:lnL>
                    <a:lnR>
                      <a:noFill/>
                    </a:lnR>
                    <a:lnT w="1905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000" b="1" dirty="0" smtClean="0">
                          <a:solidFill>
                            <a:srgbClr val="FF0000"/>
                          </a:solidFill>
                          <a:latin typeface="Arial" panose="020B0604020202020204" pitchFamily="34" charset="0"/>
                          <a:cs typeface="Arial" panose="020B0604020202020204" pitchFamily="34" charset="0"/>
                        </a:rPr>
                        <a:t>Frequency</a:t>
                      </a:r>
                      <a:endParaRPr lang="en-US" sz="1000" b="1" dirty="0">
                        <a:solidFill>
                          <a:srgbClr val="FF0000"/>
                        </a:solidFill>
                        <a:latin typeface="Arial" panose="020B0604020202020204" pitchFamily="34" charset="0"/>
                        <a:cs typeface="Arial" panose="020B0604020202020204" pitchFamily="34" charset="0"/>
                      </a:endParaRPr>
                    </a:p>
                  </a:txBody>
                  <a:tcPr marL="18288" marR="18288" marT="18288" marB="18288" anchor="b">
                    <a:lnL>
                      <a:noFill/>
                    </a:lnL>
                    <a:lnR>
                      <a:noFill/>
                    </a:lnR>
                    <a:lnT w="1905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000" b="1" dirty="0" smtClean="0">
                          <a:solidFill>
                            <a:srgbClr val="FF0000"/>
                          </a:solidFill>
                          <a:latin typeface="Arial" panose="020B0604020202020204" pitchFamily="34" charset="0"/>
                          <a:cs typeface="Arial" panose="020B0604020202020204" pitchFamily="34" charset="0"/>
                        </a:rPr>
                        <a:t>Portfolio</a:t>
                      </a:r>
                      <a:endParaRPr lang="en-US" sz="1000" b="1" dirty="0">
                        <a:solidFill>
                          <a:srgbClr val="FF0000"/>
                        </a:solidFill>
                        <a:latin typeface="Arial" panose="020B0604020202020204" pitchFamily="34" charset="0"/>
                        <a:cs typeface="Arial" panose="020B0604020202020204" pitchFamily="34" charset="0"/>
                      </a:endParaRPr>
                    </a:p>
                  </a:txBody>
                  <a:tcPr marL="18288" marR="18288" marT="18288" marB="18288" anchor="b">
                    <a:lnL>
                      <a:noFill/>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algn="ctr" defTabSz="457200" rtl="0" eaLnBrk="1" latinLnBrk="0" hangingPunct="1">
                        <a:lnSpc>
                          <a:spcPct val="100000"/>
                        </a:lnSpc>
                        <a:spcBef>
                          <a:spcPts val="200"/>
                        </a:spcBef>
                        <a:spcAft>
                          <a:spcPts val="200"/>
                        </a:spcAft>
                      </a:pPr>
                      <a:r>
                        <a:rPr lang="en-US" sz="1000" b="1" kern="1200" dirty="0" smtClean="0">
                          <a:solidFill>
                            <a:schemeClr val="tx1"/>
                          </a:solidFill>
                          <a:latin typeface="Arial" panose="020B0604020202020204" pitchFamily="34" charset="0"/>
                          <a:ea typeface="ＭＳ Ｐゴシック"/>
                          <a:cs typeface="Arial" panose="020B0604020202020204" pitchFamily="34" charset="0"/>
                        </a:rPr>
                        <a:t>Mar 16</a:t>
                      </a:r>
                      <a:endParaRPr lang="en-US" sz="1000" b="1" kern="1200" dirty="0">
                        <a:solidFill>
                          <a:schemeClr val="tx1"/>
                        </a:solidFill>
                        <a:latin typeface="Arial" panose="020B0604020202020204" pitchFamily="34" charset="0"/>
                        <a:ea typeface="ＭＳ Ｐゴシック"/>
                        <a:cs typeface="Arial" panose="020B0604020202020204" pitchFamily="34" charset="0"/>
                      </a:endParaRPr>
                    </a:p>
                  </a:txBody>
                  <a:tcPr marL="18288" marR="18288" marT="18288" marB="18288">
                    <a:lnL w="19050" cap="flat" cmpd="sng" algn="ctr">
                      <a:noFill/>
                      <a:prstDash val="solid"/>
                      <a:round/>
                      <a:headEnd type="none" w="med" len="med"/>
                      <a:tailEnd type="none" w="med" len="med"/>
                    </a:lnL>
                    <a:lnR w="12700" cmpd="sng">
                      <a:noFill/>
                      <a:prstDash val="solid"/>
                    </a:lnR>
                    <a:lnT w="1905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algn="ctr" defTabSz="457200" rtl="0" eaLnBrk="1" latinLnBrk="0" hangingPunct="1">
                        <a:lnSpc>
                          <a:spcPct val="100000"/>
                        </a:lnSpc>
                        <a:spcBef>
                          <a:spcPts val="200"/>
                        </a:spcBef>
                        <a:spcAft>
                          <a:spcPts val="200"/>
                        </a:spcAft>
                      </a:pPr>
                      <a:r>
                        <a:rPr lang="en-US" sz="1000" b="1" kern="1200" dirty="0" smtClean="0">
                          <a:solidFill>
                            <a:schemeClr val="tx1"/>
                          </a:solidFill>
                          <a:latin typeface="Arial" panose="020B0604020202020204" pitchFamily="34" charset="0"/>
                          <a:ea typeface="+mn-ea"/>
                          <a:cs typeface="Arial" panose="020B0604020202020204" pitchFamily="34" charset="0"/>
                        </a:rPr>
                        <a:t>Amber trigger</a:t>
                      </a:r>
                      <a:endParaRPr lang="en-US" sz="1000" b="1" kern="1200" dirty="0">
                        <a:solidFill>
                          <a:schemeClr val="tx1"/>
                        </a:solidFill>
                        <a:latin typeface="Arial" panose="020B0604020202020204" pitchFamily="34" charset="0"/>
                        <a:ea typeface="+mn-ea"/>
                        <a:cs typeface="Arial" panose="020B0604020202020204" pitchFamily="34" charset="0"/>
                      </a:endParaRPr>
                    </a:p>
                  </a:txBody>
                  <a:tcPr marL="18288" marR="18288" marT="18288" marB="18288">
                    <a:lnL w="12700" cmpd="sng">
                      <a:noFill/>
                      <a:prstDash val="solid"/>
                    </a:lnL>
                    <a:lnR w="12700" cmpd="sng">
                      <a:noFill/>
                      <a:prstDash val="solid"/>
                    </a:lnR>
                    <a:lnT w="1905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indent="0" algn="ctr" defTabSz="457200" rtl="0" eaLnBrk="1" latinLnBrk="0" hangingPunct="1">
                        <a:lnSpc>
                          <a:spcPct val="100000"/>
                        </a:lnSpc>
                        <a:spcBef>
                          <a:spcPts val="200"/>
                        </a:spcBef>
                        <a:spcAft>
                          <a:spcPts val="200"/>
                        </a:spcAft>
                        <a:buFont typeface="Arial" panose="020B0604020202020204" pitchFamily="34" charset="0"/>
                        <a:buNone/>
                      </a:pPr>
                      <a:r>
                        <a:rPr lang="en-US" sz="1000" b="1" kern="1200" dirty="0" smtClean="0">
                          <a:solidFill>
                            <a:schemeClr val="bg1"/>
                          </a:solidFill>
                          <a:latin typeface="Arial" panose="020B0604020202020204" pitchFamily="34" charset="0"/>
                          <a:ea typeface="+mn-ea"/>
                          <a:cs typeface="Arial" panose="020B0604020202020204" pitchFamily="34" charset="0"/>
                        </a:rPr>
                        <a:t>Red limit</a:t>
                      </a:r>
                      <a:endParaRPr lang="en-US" sz="1000" b="1" kern="1200" dirty="0">
                        <a:solidFill>
                          <a:schemeClr val="bg1"/>
                        </a:solidFill>
                        <a:latin typeface="Arial" panose="020B0604020202020204" pitchFamily="34" charset="0"/>
                        <a:ea typeface="+mn-ea"/>
                        <a:cs typeface="Arial" panose="020B0604020202020204" pitchFamily="34" charset="0"/>
                      </a:endParaRPr>
                    </a:p>
                  </a:txBody>
                  <a:tcPr marL="18288" marR="18288" marT="18288" marB="18288">
                    <a:lnL w="12700" cmpd="sng">
                      <a:noFill/>
                      <a:prstDash val="soli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r>
              <a:tr h="128686">
                <a:tc rowSpan="5">
                  <a:txBody>
                    <a:bodyPr/>
                    <a:lstStyle/>
                    <a:p>
                      <a:pPr marL="0" marR="0" indent="0" algn="l" defTabSz="457200" rtl="0" eaLnBrk="1" fontAlgn="auto" latinLnBrk="0" hangingPunct="1">
                        <a:lnSpc>
                          <a:spcPct val="100000"/>
                        </a:lnSpc>
                        <a:spcBef>
                          <a:spcPts val="200"/>
                        </a:spcBef>
                        <a:spcAft>
                          <a:spcPts val="200"/>
                        </a:spcAft>
                        <a:buClrTx/>
                        <a:buSzTx/>
                        <a:buFontTx/>
                        <a:buNone/>
                        <a:tabLst/>
                        <a:defRPr/>
                      </a:pPr>
                      <a:r>
                        <a:rPr lang="en-US" sz="1000" b="1" dirty="0" smtClean="0">
                          <a:solidFill>
                            <a:schemeClr val="tx1"/>
                          </a:solidFill>
                          <a:latin typeface="Arial" panose="020B0604020202020204" pitchFamily="34" charset="0"/>
                          <a:cs typeface="Arial" panose="020B0604020202020204" pitchFamily="34" charset="0"/>
                        </a:rPr>
                        <a:t>Liquidity / funding risk</a:t>
                      </a:r>
                    </a:p>
                  </a:txBody>
                  <a:tcPr marL="0" marR="18288" marT="18288" marB="18288">
                    <a:lnL w="1905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lnSpc>
                          <a:spcPct val="100000"/>
                        </a:lnSpc>
                        <a:spcBef>
                          <a:spcPts val="200"/>
                        </a:spcBef>
                        <a:spcAft>
                          <a:spcPts val="200"/>
                        </a:spcAft>
                      </a:pPr>
                      <a:r>
                        <a:rPr lang="en-US" sz="1000" i="1" u="none" strike="noStrike" dirty="0" smtClean="0">
                          <a:effectLst/>
                          <a:latin typeface="Arial" panose="020B0604020202020204" pitchFamily="34" charset="0"/>
                          <a:cs typeface="Arial" panose="020B0604020202020204" pitchFamily="34" charset="0"/>
                        </a:rPr>
                        <a:t>*Stressed </a:t>
                      </a:r>
                      <a:r>
                        <a:rPr lang="en-US" sz="1000" i="1" u="none" strike="noStrike" dirty="0">
                          <a:effectLst/>
                          <a:latin typeface="Arial" panose="020B0604020202020204" pitchFamily="34" charset="0"/>
                          <a:cs typeface="Arial" panose="020B0604020202020204" pitchFamily="34" charset="0"/>
                        </a:rPr>
                        <a:t>Survival </a:t>
                      </a:r>
                      <a:r>
                        <a:rPr lang="en-US" sz="1000" i="1" u="none" strike="noStrike" dirty="0" smtClean="0">
                          <a:effectLst/>
                          <a:latin typeface="Arial" panose="020B0604020202020204" pitchFamily="34" charset="0"/>
                          <a:cs typeface="Arial" panose="020B0604020202020204" pitchFamily="34" charset="0"/>
                        </a:rPr>
                        <a:t>Period </a:t>
                      </a:r>
                      <a:r>
                        <a:rPr lang="en-US" sz="1000" i="1" u="none" strike="noStrike" dirty="0">
                          <a:effectLst/>
                          <a:latin typeface="Arial" panose="020B0604020202020204" pitchFamily="34" charset="0"/>
                          <a:cs typeface="Arial" panose="020B0604020202020204" pitchFamily="34" charset="0"/>
                        </a:rPr>
                        <a:t>(days)</a:t>
                      </a:r>
                      <a:endParaRPr lang="en-US" sz="1000" b="0" i="1" u="none" strike="noStrike" dirty="0">
                        <a:solidFill>
                          <a:srgbClr val="000000"/>
                        </a:solidFill>
                        <a:effectLst/>
                        <a:latin typeface="Arial" panose="020B0604020202020204" pitchFamily="34" charset="0"/>
                        <a:cs typeface="Arial" panose="020B0604020202020204" pitchFamily="34" charset="0"/>
                      </a:endParaRPr>
                    </a:p>
                  </a:txBody>
                  <a:tcPr marL="18288" marR="18288" marT="18288" marB="18288">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000" b="0" dirty="0" smtClean="0">
                          <a:latin typeface="Arial" panose="020B0604020202020204" pitchFamily="34" charset="0"/>
                          <a:cs typeface="Arial" panose="020B0604020202020204" pitchFamily="34" charset="0"/>
                        </a:rPr>
                        <a:t>Monthly</a:t>
                      </a:r>
                      <a:endParaRPr lang="en-US" sz="1000" b="0" dirty="0">
                        <a:latin typeface="Arial" panose="020B0604020202020204" pitchFamily="34" charset="0"/>
                        <a:cs typeface="Arial" panose="020B0604020202020204" pitchFamily="34" charset="0"/>
                      </a:endParaRPr>
                    </a:p>
                  </a:txBody>
                  <a:tcPr marL="18288" marR="18288" marT="18288" marB="18288">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000" b="0" dirty="0" smtClean="0">
                          <a:latin typeface="Arial" panose="020B0604020202020204" pitchFamily="34" charset="0"/>
                          <a:cs typeface="Arial" panose="020B0604020202020204" pitchFamily="34" charset="0"/>
                        </a:rPr>
                        <a:t>SBNA</a:t>
                      </a:r>
                      <a:endParaRPr lang="en-US" sz="1000" b="0" dirty="0">
                        <a:latin typeface="Arial" panose="020B0604020202020204" pitchFamily="34" charset="0"/>
                        <a:cs typeface="Arial" panose="020B0604020202020204" pitchFamily="34" charset="0"/>
                      </a:endParaRPr>
                    </a:p>
                  </a:txBody>
                  <a:tcPr marL="18288" marR="18288" marT="18288" marB="18288">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1000"/>
                        </a:lnSpc>
                      </a:pPr>
                      <a:r>
                        <a:rPr lang="en-US" sz="1000" dirty="0" smtClean="0">
                          <a:latin typeface="Arial" panose="020B0604020202020204" pitchFamily="34" charset="0"/>
                          <a:cs typeface="Arial" panose="020B0604020202020204" pitchFamily="34" charset="0"/>
                        </a:rPr>
                        <a:t>120 days</a:t>
                      </a:r>
                      <a:r>
                        <a:rPr lang="en-US" sz="1000" baseline="30000" dirty="0" smtClean="0">
                          <a:latin typeface="Arial" panose="020B0604020202020204" pitchFamily="34" charset="0"/>
                          <a:cs typeface="Arial" panose="020B0604020202020204" pitchFamily="34" charset="0"/>
                        </a:rPr>
                        <a:t>3</a:t>
                      </a:r>
                      <a:endParaRPr lang="en-US" sz="1000" dirty="0" smtClean="0">
                        <a:latin typeface="Arial" panose="020B0604020202020204" pitchFamily="34" charset="0"/>
                        <a:cs typeface="Arial" panose="020B0604020202020204" pitchFamily="34" charset="0"/>
                      </a:endParaRPr>
                    </a:p>
                  </a:txBody>
                  <a:tcPr marL="48014" marR="48014">
                    <a:lnL w="1905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a:lnSpc>
                          <a:spcPct val="100000"/>
                        </a:lnSpc>
                      </a:pPr>
                      <a:r>
                        <a:rPr lang="en-US" sz="1000" dirty="0" smtClean="0">
                          <a:latin typeface="Arial" panose="020B0604020202020204" pitchFamily="34" charset="0"/>
                          <a:cs typeface="Arial" panose="020B0604020202020204" pitchFamily="34" charset="0"/>
                        </a:rPr>
                        <a:t>&lt;=75</a:t>
                      </a:r>
                      <a:endParaRPr lang="en-US" sz="1000" dirty="0">
                        <a:latin typeface="Arial" panose="020B0604020202020204" pitchFamily="34" charset="0"/>
                        <a:cs typeface="Arial" panose="020B0604020202020204" pitchFamily="34" charset="0"/>
                      </a:endParaRPr>
                    </a:p>
                  </a:txBody>
                  <a:tcPr marL="18288" marR="18288" marT="18288" marB="18288">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&lt;=45</a:t>
                      </a:r>
                      <a:endParaRPr lang="en-US" sz="1000" dirty="0">
                        <a:latin typeface="Arial" panose="020B0604020202020204" pitchFamily="34" charset="0"/>
                        <a:cs typeface="Arial" panose="020B0604020202020204" pitchFamily="34" charset="0"/>
                      </a:endParaRPr>
                    </a:p>
                  </a:txBody>
                  <a:tcPr marL="18288" marR="18288" marT="18288" marB="18288">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0000">
                        <a:lumMod val="20000"/>
                        <a:lumOff val="80000"/>
                      </a:srgbClr>
                    </a:solidFill>
                  </a:tcPr>
                </a:tc>
              </a:tr>
              <a:tr h="0">
                <a:tc vMerge="1">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100" b="1" dirty="0" smtClean="0">
                        <a:solidFill>
                          <a:srgbClr val="FF0000"/>
                        </a:solidFill>
                        <a:latin typeface="Arial" panose="020B0604020202020204" pitchFamily="34" charset="0"/>
                        <a:cs typeface="Arial" panose="020B0604020202020204" pitchFamily="34" charset="0"/>
                      </a:endParaRPr>
                    </a:p>
                  </a:txBody>
                  <a:tcPr marL="45720" marR="45720" anchor="ctr">
                    <a:lnL w="1905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lnSpc>
                          <a:spcPct val="100000"/>
                        </a:lnSpc>
                        <a:spcBef>
                          <a:spcPts val="200"/>
                        </a:spcBef>
                        <a:spcAft>
                          <a:spcPts val="200"/>
                        </a:spcAft>
                      </a:pPr>
                      <a:r>
                        <a:rPr lang="en-US" sz="1000" i="1" u="none" strike="noStrike" dirty="0" smtClean="0">
                          <a:effectLst/>
                          <a:latin typeface="Arial" panose="020B0604020202020204" pitchFamily="34" charset="0"/>
                          <a:cs typeface="Arial" panose="020B0604020202020204" pitchFamily="34" charset="0"/>
                        </a:rPr>
                        <a:t>*Liquidity </a:t>
                      </a:r>
                      <a:r>
                        <a:rPr lang="en-US" sz="1000" i="1" u="none" strike="noStrike" dirty="0">
                          <a:effectLst/>
                          <a:latin typeface="Arial" panose="020B0604020202020204" pitchFamily="34" charset="0"/>
                          <a:cs typeface="Arial" panose="020B0604020202020204" pitchFamily="34" charset="0"/>
                        </a:rPr>
                        <a:t>Coverage Ratio </a:t>
                      </a:r>
                      <a:r>
                        <a:rPr lang="en-US" sz="1000" i="1" u="none" strike="noStrike" dirty="0" smtClean="0">
                          <a:effectLst/>
                          <a:latin typeface="Arial" panose="020B0604020202020204" pitchFamily="34" charset="0"/>
                          <a:cs typeface="Arial" panose="020B0604020202020204" pitchFamily="34" charset="0"/>
                        </a:rPr>
                        <a:t>(%, US</a:t>
                      </a:r>
                      <a:r>
                        <a:rPr lang="en-US" sz="1000" i="1" u="none" strike="noStrike" baseline="0" dirty="0" smtClean="0">
                          <a:effectLst/>
                          <a:latin typeface="Arial" panose="020B0604020202020204" pitchFamily="34" charset="0"/>
                          <a:cs typeface="Arial" panose="020B0604020202020204" pitchFamily="34" charset="0"/>
                        </a:rPr>
                        <a:t> Modified</a:t>
                      </a:r>
                      <a:r>
                        <a:rPr lang="en-US" sz="1000" i="1" u="none" strike="noStrike" dirty="0" smtClean="0">
                          <a:effectLst/>
                          <a:latin typeface="Arial" panose="020B0604020202020204" pitchFamily="34" charset="0"/>
                          <a:cs typeface="Arial" panose="020B0604020202020204" pitchFamily="34" charset="0"/>
                        </a:rPr>
                        <a:t>)</a:t>
                      </a:r>
                      <a:endParaRPr lang="en-US" sz="1000" b="0" i="1" u="none" strike="noStrike" dirty="0">
                        <a:solidFill>
                          <a:srgbClr val="000000"/>
                        </a:solidFill>
                        <a:effectLst/>
                        <a:latin typeface="Arial" panose="020B0604020202020204" pitchFamily="34" charset="0"/>
                        <a:cs typeface="Arial" panose="020B0604020202020204" pitchFamily="34" charset="0"/>
                      </a:endParaRPr>
                    </a:p>
                  </a:txBody>
                  <a:tcPr marL="18288" marR="18288" marT="18288" marB="18288">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000" b="0" dirty="0" smtClean="0">
                          <a:latin typeface="Arial" panose="020B0604020202020204" pitchFamily="34" charset="0"/>
                          <a:cs typeface="Arial" panose="020B0604020202020204" pitchFamily="34" charset="0"/>
                        </a:rPr>
                        <a:t>Monthly</a:t>
                      </a:r>
                      <a:endParaRPr lang="en-US" sz="1000" b="0" dirty="0">
                        <a:latin typeface="Arial" panose="020B0604020202020204" pitchFamily="34" charset="0"/>
                        <a:cs typeface="Arial" panose="020B0604020202020204" pitchFamily="34" charset="0"/>
                      </a:endParaRPr>
                    </a:p>
                  </a:txBody>
                  <a:tcPr marL="18288" marR="18288" marT="18288" marB="18288">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000" b="0" dirty="0" smtClean="0">
                          <a:latin typeface="Arial" panose="020B0604020202020204" pitchFamily="34" charset="0"/>
                          <a:cs typeface="Arial" panose="020B0604020202020204" pitchFamily="34" charset="0"/>
                        </a:rPr>
                        <a:t>SBNA</a:t>
                      </a:r>
                      <a:endParaRPr lang="en-US" sz="1000" b="0" dirty="0">
                        <a:latin typeface="Arial" panose="020B0604020202020204" pitchFamily="34" charset="0"/>
                        <a:cs typeface="Arial" panose="020B0604020202020204" pitchFamily="34" charset="0"/>
                      </a:endParaRPr>
                    </a:p>
                  </a:txBody>
                  <a:tcPr marL="18288" marR="18288" marT="18288" marB="18288">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1000"/>
                        </a:lnSpc>
                      </a:pPr>
                      <a:r>
                        <a:rPr lang="en-US" sz="1000" dirty="0" smtClean="0">
                          <a:latin typeface="Arial" panose="020B0604020202020204" pitchFamily="34" charset="0"/>
                          <a:cs typeface="Arial" panose="020B0604020202020204" pitchFamily="34" charset="0"/>
                        </a:rPr>
                        <a:t>154%</a:t>
                      </a:r>
                    </a:p>
                  </a:txBody>
                  <a:tcPr marL="48014" marR="48014">
                    <a:lnL w="1905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&lt;=105%</a:t>
                      </a:r>
                      <a:endParaRPr lang="en-US" sz="1000" dirty="0">
                        <a:latin typeface="Arial" panose="020B0604020202020204" pitchFamily="34" charset="0"/>
                        <a:cs typeface="Arial" panose="020B0604020202020204" pitchFamily="34" charset="0"/>
                      </a:endParaRPr>
                    </a:p>
                  </a:txBody>
                  <a:tcPr marL="18288" marR="18288" marT="18288" marB="18288">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&lt;=100%</a:t>
                      </a:r>
                      <a:endParaRPr lang="en-US" sz="1000" dirty="0">
                        <a:latin typeface="Arial" panose="020B0604020202020204" pitchFamily="34" charset="0"/>
                        <a:cs typeface="Arial" panose="020B0604020202020204" pitchFamily="34" charset="0"/>
                      </a:endParaRPr>
                    </a:p>
                  </a:txBody>
                  <a:tcPr marL="18288" marR="18288" marT="18288" marB="18288">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0000">
                        <a:lumMod val="20000"/>
                        <a:lumOff val="80000"/>
                      </a:srgbClr>
                    </a:solidFill>
                  </a:tcPr>
                </a:tc>
              </a:tr>
              <a:tr h="0">
                <a:tc vMerge="1">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100" b="1" dirty="0" smtClean="0">
                        <a:solidFill>
                          <a:srgbClr val="FF0000"/>
                        </a:solidFill>
                        <a:latin typeface="Arial" panose="020B0604020202020204" pitchFamily="34" charset="0"/>
                        <a:cs typeface="Arial" panose="020B0604020202020204" pitchFamily="34" charset="0"/>
                      </a:endParaRPr>
                    </a:p>
                  </a:txBody>
                  <a:tcPr marL="45720" marR="45720" anchor="ctr">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lnSpc>
                          <a:spcPct val="100000"/>
                        </a:lnSpc>
                        <a:spcBef>
                          <a:spcPts val="200"/>
                        </a:spcBef>
                        <a:spcAft>
                          <a:spcPts val="200"/>
                        </a:spcAft>
                      </a:pPr>
                      <a:r>
                        <a:rPr lang="en-US" sz="1000" i="1" u="none" strike="noStrike" dirty="0" smtClean="0">
                          <a:effectLst/>
                          <a:latin typeface="Arial" panose="020B0604020202020204" pitchFamily="34" charset="0"/>
                          <a:cs typeface="Arial" panose="020B0604020202020204" pitchFamily="34" charset="0"/>
                        </a:rPr>
                        <a:t>*Structural Funding </a:t>
                      </a:r>
                      <a:r>
                        <a:rPr lang="en-US" sz="1000" i="1" u="none" strike="noStrike" dirty="0">
                          <a:effectLst/>
                          <a:latin typeface="Arial" panose="020B0604020202020204" pitchFamily="34" charset="0"/>
                          <a:cs typeface="Arial" panose="020B0604020202020204" pitchFamily="34" charset="0"/>
                        </a:rPr>
                        <a:t>R</a:t>
                      </a:r>
                      <a:r>
                        <a:rPr lang="en-US" sz="1000" i="1" u="none" strike="noStrike" dirty="0" smtClean="0">
                          <a:effectLst/>
                          <a:latin typeface="Arial" panose="020B0604020202020204" pitchFamily="34" charset="0"/>
                          <a:cs typeface="Arial" panose="020B0604020202020204" pitchFamily="34" charset="0"/>
                        </a:rPr>
                        <a:t>atio </a:t>
                      </a:r>
                      <a:r>
                        <a:rPr lang="en-US" sz="1000" i="1" u="none" strike="noStrike" dirty="0">
                          <a:effectLst/>
                          <a:latin typeface="Arial" panose="020B0604020202020204" pitchFamily="34" charset="0"/>
                          <a:cs typeface="Arial" panose="020B0604020202020204" pitchFamily="34" charset="0"/>
                        </a:rPr>
                        <a:t>(%)</a:t>
                      </a:r>
                      <a:endParaRPr lang="en-US" sz="1000" b="0" i="1" u="none" strike="noStrike" dirty="0">
                        <a:solidFill>
                          <a:srgbClr val="000000"/>
                        </a:solidFill>
                        <a:effectLst/>
                        <a:latin typeface="Arial" panose="020B0604020202020204" pitchFamily="34" charset="0"/>
                        <a:cs typeface="Arial" panose="020B0604020202020204" pitchFamily="34" charset="0"/>
                      </a:endParaRPr>
                    </a:p>
                  </a:txBody>
                  <a:tcPr marL="18288" marR="18288" marT="18288" marB="18288">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000" b="0" dirty="0" smtClean="0">
                          <a:latin typeface="Arial" panose="020B0604020202020204" pitchFamily="34" charset="0"/>
                          <a:cs typeface="Arial" panose="020B0604020202020204" pitchFamily="34" charset="0"/>
                        </a:rPr>
                        <a:t>Monthly</a:t>
                      </a:r>
                      <a:endParaRPr lang="en-US" sz="1000" b="0" dirty="0">
                        <a:latin typeface="Arial" panose="020B0604020202020204" pitchFamily="34" charset="0"/>
                        <a:cs typeface="Arial" panose="020B0604020202020204" pitchFamily="34" charset="0"/>
                      </a:endParaRPr>
                    </a:p>
                  </a:txBody>
                  <a:tcPr marL="18288" marR="18288" marT="18288" marB="18288">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000" b="0" dirty="0" smtClean="0">
                          <a:latin typeface="Arial" panose="020B0604020202020204" pitchFamily="34" charset="0"/>
                          <a:cs typeface="Arial" panose="020B0604020202020204" pitchFamily="34" charset="0"/>
                        </a:rPr>
                        <a:t>SBNA</a:t>
                      </a:r>
                      <a:endParaRPr lang="en-US" sz="1000" b="0" dirty="0">
                        <a:latin typeface="Arial" panose="020B0604020202020204" pitchFamily="34" charset="0"/>
                        <a:cs typeface="Arial" panose="020B0604020202020204" pitchFamily="34" charset="0"/>
                      </a:endParaRPr>
                    </a:p>
                  </a:txBody>
                  <a:tcPr marL="18288" marR="18288" marT="18288" marB="18288">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1000"/>
                        </a:lnSpc>
                      </a:pPr>
                      <a:r>
                        <a:rPr lang="en-US" sz="1000" dirty="0" smtClean="0">
                          <a:latin typeface="Arial" panose="020B0604020202020204" pitchFamily="34" charset="0"/>
                          <a:cs typeface="Arial" panose="020B0604020202020204" pitchFamily="34" charset="0"/>
                        </a:rPr>
                        <a:t>124%</a:t>
                      </a:r>
                    </a:p>
                  </a:txBody>
                  <a:tcPr marL="48014" marR="48014">
                    <a:lnL w="1905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&lt;=103%</a:t>
                      </a:r>
                      <a:endParaRPr lang="en-US" sz="1000" dirty="0">
                        <a:latin typeface="Arial" panose="020B0604020202020204" pitchFamily="34" charset="0"/>
                        <a:cs typeface="Arial" panose="020B0604020202020204" pitchFamily="34" charset="0"/>
                      </a:endParaRPr>
                    </a:p>
                  </a:txBody>
                  <a:tcPr marL="18288" marR="18288" marT="18288" marB="18288">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&lt;=100%</a:t>
                      </a:r>
                      <a:endParaRPr lang="en-US" sz="1000" dirty="0">
                        <a:latin typeface="Arial" panose="020B0604020202020204" pitchFamily="34" charset="0"/>
                        <a:cs typeface="Arial" panose="020B0604020202020204" pitchFamily="34" charset="0"/>
                      </a:endParaRPr>
                    </a:p>
                  </a:txBody>
                  <a:tcPr marL="18288" marR="18288" marT="18288" marB="18288">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0000">
                        <a:lumMod val="20000"/>
                        <a:lumOff val="80000"/>
                      </a:srgbClr>
                    </a:solidFill>
                  </a:tcPr>
                </a:tc>
              </a:tr>
              <a:tr h="0">
                <a:tc vMerge="1">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100" b="1" dirty="0" smtClean="0">
                        <a:solidFill>
                          <a:srgbClr val="FF0000"/>
                        </a:solidFill>
                        <a:latin typeface="Arial" panose="020B0604020202020204" pitchFamily="34" charset="0"/>
                        <a:cs typeface="Arial" panose="020B0604020202020204" pitchFamily="34" charset="0"/>
                      </a:endParaRPr>
                    </a:p>
                  </a:txBody>
                  <a:tcPr marL="45720" marR="45720" anchor="ctr"/>
                </a:tc>
                <a:tc>
                  <a:txBody>
                    <a:bodyPr/>
                    <a:lstStyle/>
                    <a:p>
                      <a:pPr algn="l" fontAlgn="b">
                        <a:lnSpc>
                          <a:spcPct val="100000"/>
                        </a:lnSpc>
                        <a:spcBef>
                          <a:spcPts val="200"/>
                        </a:spcBef>
                        <a:spcAft>
                          <a:spcPts val="200"/>
                        </a:spcAft>
                      </a:pPr>
                      <a:r>
                        <a:rPr lang="en-US" sz="1000" b="0" i="0" u="none" strike="noStrike" dirty="0" smtClean="0">
                          <a:solidFill>
                            <a:srgbClr val="008AB3"/>
                          </a:solidFill>
                          <a:effectLst/>
                          <a:latin typeface="Arial" panose="020B0604020202020204" pitchFamily="34" charset="0"/>
                          <a:cs typeface="Arial" panose="020B0604020202020204" pitchFamily="34" charset="0"/>
                        </a:rPr>
                        <a:t>*Asset Encumbrance (%)</a:t>
                      </a:r>
                      <a:endParaRPr lang="en-US" sz="1000" b="0" i="0" u="none" strike="noStrike" dirty="0">
                        <a:solidFill>
                          <a:srgbClr val="008AB3"/>
                        </a:solidFill>
                        <a:effectLst/>
                        <a:latin typeface="Arial" panose="020B0604020202020204" pitchFamily="34" charset="0"/>
                        <a:cs typeface="Arial" panose="020B0604020202020204" pitchFamily="34" charset="0"/>
                      </a:endParaRPr>
                    </a:p>
                  </a:txBody>
                  <a:tcPr marL="18288" marR="18288" marT="18288" marB="18288">
                    <a:lnL w="12700" cmpd="sng">
                      <a:noFill/>
                      <a:prstDash val="solid"/>
                    </a:lnL>
                    <a:lnR w="12700" cmpd="sng">
                      <a:noFill/>
                      <a:prstDash val="soli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00000"/>
                        </a:lnSpc>
                        <a:spcBef>
                          <a:spcPts val="200"/>
                        </a:spcBef>
                        <a:spcAft>
                          <a:spcPts val="200"/>
                        </a:spcAft>
                      </a:pPr>
                      <a:r>
                        <a:rPr lang="en-US" sz="1000" b="0" dirty="0" smtClean="0">
                          <a:latin typeface="Arial" panose="020B0604020202020204" pitchFamily="34" charset="0"/>
                          <a:cs typeface="Arial" panose="020B0604020202020204" pitchFamily="34" charset="0"/>
                        </a:rPr>
                        <a:t>Monthly</a:t>
                      </a:r>
                      <a:endParaRPr lang="en-US" sz="1000" b="0" dirty="0">
                        <a:latin typeface="Arial" panose="020B0604020202020204" pitchFamily="34" charset="0"/>
                        <a:cs typeface="Arial" panose="020B0604020202020204" pitchFamily="34" charset="0"/>
                      </a:endParaRPr>
                    </a:p>
                  </a:txBody>
                  <a:tcPr marL="18288" marR="18288" marT="18288" marB="18288">
                    <a:lnL w="12700" cmpd="sng">
                      <a:noFill/>
                      <a:prstDash val="solid"/>
                    </a:lnL>
                    <a:lnR w="12700" cmpd="sng">
                      <a:noFill/>
                      <a:prstDash val="soli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00000"/>
                        </a:lnSpc>
                        <a:spcBef>
                          <a:spcPts val="200"/>
                        </a:spcBef>
                        <a:spcAft>
                          <a:spcPts val="200"/>
                        </a:spcAft>
                      </a:pPr>
                      <a:r>
                        <a:rPr lang="en-US" sz="1000" b="0" dirty="0" smtClean="0">
                          <a:latin typeface="Arial" panose="020B0604020202020204" pitchFamily="34" charset="0"/>
                          <a:cs typeface="Arial" panose="020B0604020202020204" pitchFamily="34" charset="0"/>
                        </a:rPr>
                        <a:t>SBNA</a:t>
                      </a:r>
                      <a:endParaRPr lang="en-US" sz="1000" b="0" dirty="0">
                        <a:latin typeface="Arial" panose="020B0604020202020204" pitchFamily="34" charset="0"/>
                        <a:cs typeface="Arial" panose="020B0604020202020204" pitchFamily="34" charset="0"/>
                      </a:endParaRPr>
                    </a:p>
                  </a:txBody>
                  <a:tcPr marL="18288" marR="18288" marT="18288" marB="18288">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1000"/>
                        </a:lnSpc>
                      </a:pPr>
                      <a:r>
                        <a:rPr lang="en-US" sz="1000" dirty="0" smtClean="0">
                          <a:latin typeface="Arial" panose="020B0604020202020204" pitchFamily="34" charset="0"/>
                          <a:cs typeface="Arial" panose="020B0604020202020204" pitchFamily="34" charset="0"/>
                        </a:rPr>
                        <a:t>31.5%</a:t>
                      </a:r>
                    </a:p>
                  </a:txBody>
                  <a:tcPr marL="48014" marR="48014">
                    <a:lnL w="1905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&gt;=35%</a:t>
                      </a:r>
                      <a:endParaRPr lang="en-US" sz="1000" dirty="0">
                        <a:latin typeface="Arial" panose="020B0604020202020204" pitchFamily="34" charset="0"/>
                        <a:cs typeface="Arial" panose="020B0604020202020204" pitchFamily="34" charset="0"/>
                      </a:endParaRPr>
                    </a:p>
                  </a:txBody>
                  <a:tcPr marL="18288" marR="18288" marT="18288" marB="18288">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&gt;=40%</a:t>
                      </a:r>
                      <a:endParaRPr lang="en-US" sz="1000" dirty="0">
                        <a:latin typeface="Arial" panose="020B0604020202020204" pitchFamily="34" charset="0"/>
                        <a:cs typeface="Arial" panose="020B0604020202020204" pitchFamily="34" charset="0"/>
                      </a:endParaRPr>
                    </a:p>
                  </a:txBody>
                  <a:tcPr marL="18288" marR="18288" marT="18288" marB="18288">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0000">
                        <a:lumMod val="20000"/>
                        <a:lumOff val="80000"/>
                      </a:srgbClr>
                    </a:solidFill>
                  </a:tcPr>
                </a:tc>
              </a:tr>
              <a:tr h="0">
                <a:tc vMerge="1">
                  <a:txBody>
                    <a:bodyPr/>
                    <a:lstStyle/>
                    <a:p>
                      <a:pPr marL="0" marR="0" indent="0" algn="l" defTabSz="457200" rtl="0" eaLnBrk="1" fontAlgn="auto" latinLnBrk="0" hangingPunct="1">
                        <a:lnSpc>
                          <a:spcPct val="100000"/>
                        </a:lnSpc>
                        <a:spcBef>
                          <a:spcPts val="200"/>
                        </a:spcBef>
                        <a:spcAft>
                          <a:spcPts val="200"/>
                        </a:spcAft>
                        <a:buClrTx/>
                        <a:buSzTx/>
                        <a:buFontTx/>
                        <a:buNone/>
                        <a:tabLst/>
                        <a:defRPr/>
                      </a:pPr>
                      <a:endParaRPr lang="en-US" sz="1000" b="1" dirty="0" smtClean="0">
                        <a:solidFill>
                          <a:schemeClr val="tx1"/>
                        </a:solidFill>
                        <a:latin typeface="Arial" panose="020B0604020202020204" pitchFamily="34" charset="0"/>
                        <a:cs typeface="Arial" panose="020B0604020202020204" pitchFamily="34" charset="0"/>
                      </a:endParaRPr>
                    </a:p>
                  </a:txBody>
                  <a:tcPr marL="0" marR="18288" marT="18288" marB="18288">
                    <a:lnL w="1905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lnSpc>
                          <a:spcPct val="100000"/>
                        </a:lnSpc>
                        <a:spcBef>
                          <a:spcPts val="200"/>
                        </a:spcBef>
                        <a:spcAft>
                          <a:spcPts val="200"/>
                        </a:spcAft>
                      </a:pPr>
                      <a:r>
                        <a:rPr lang="en-US" sz="1000" b="0" i="0" u="none" strike="noStrike" dirty="0" smtClean="0">
                          <a:solidFill>
                            <a:srgbClr val="008AB3"/>
                          </a:solidFill>
                          <a:effectLst/>
                          <a:latin typeface="Arial" panose="020B0604020202020204" pitchFamily="34" charset="0"/>
                          <a:cs typeface="Arial" panose="020B0604020202020204" pitchFamily="34" charset="0"/>
                        </a:rPr>
                        <a:t>Loan to</a:t>
                      </a:r>
                      <a:r>
                        <a:rPr lang="en-US" sz="1000" b="0" i="0" u="none" strike="noStrike" baseline="0" dirty="0" smtClean="0">
                          <a:solidFill>
                            <a:srgbClr val="008AB3"/>
                          </a:solidFill>
                          <a:effectLst/>
                          <a:latin typeface="Arial" panose="020B0604020202020204" pitchFamily="34" charset="0"/>
                          <a:cs typeface="Arial" panose="020B0604020202020204" pitchFamily="34" charset="0"/>
                        </a:rPr>
                        <a:t> Deposit Ratio (%)</a:t>
                      </a:r>
                      <a:endParaRPr lang="en-US" sz="1000" b="0" i="0" u="none" strike="noStrike" dirty="0">
                        <a:solidFill>
                          <a:srgbClr val="008AB3"/>
                        </a:solidFill>
                        <a:effectLst/>
                        <a:latin typeface="Arial" panose="020B0604020202020204" pitchFamily="34" charset="0"/>
                        <a:cs typeface="Arial" panose="020B0604020202020204" pitchFamily="34" charset="0"/>
                      </a:endParaRPr>
                    </a:p>
                  </a:txBody>
                  <a:tcPr marL="18288" marR="18288" marT="18288" marB="18288">
                    <a:lnL w="12700" cmpd="sng">
                      <a:noFill/>
                      <a:prstDash val="solid"/>
                    </a:lnL>
                    <a:lnR w="12700" cmpd="sng">
                      <a:noFill/>
                      <a:prstDash val="soli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00000"/>
                        </a:lnSpc>
                        <a:spcBef>
                          <a:spcPts val="200"/>
                        </a:spcBef>
                        <a:spcAft>
                          <a:spcPts val="200"/>
                        </a:spcAft>
                      </a:pPr>
                      <a:r>
                        <a:rPr lang="en-US" sz="1000" b="0" dirty="0" smtClean="0">
                          <a:latin typeface="Arial" panose="020B0604020202020204" pitchFamily="34" charset="0"/>
                          <a:cs typeface="Arial" panose="020B0604020202020204" pitchFamily="34" charset="0"/>
                        </a:rPr>
                        <a:t>Monthly</a:t>
                      </a:r>
                      <a:endParaRPr lang="en-US" sz="1000" b="0" dirty="0">
                        <a:latin typeface="Arial" panose="020B0604020202020204" pitchFamily="34" charset="0"/>
                        <a:cs typeface="Arial" panose="020B0604020202020204" pitchFamily="34" charset="0"/>
                      </a:endParaRPr>
                    </a:p>
                  </a:txBody>
                  <a:tcPr marL="18288" marR="18288" marT="18288" marB="18288">
                    <a:lnL w="12700" cmpd="sng">
                      <a:noFill/>
                      <a:prstDash val="solid"/>
                    </a:lnL>
                    <a:lnR w="12700" cmpd="sng">
                      <a:noFill/>
                      <a:prstDash val="soli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00000"/>
                        </a:lnSpc>
                        <a:spcBef>
                          <a:spcPts val="200"/>
                        </a:spcBef>
                        <a:spcAft>
                          <a:spcPts val="200"/>
                        </a:spcAft>
                      </a:pPr>
                      <a:r>
                        <a:rPr lang="en-US" sz="1000" b="0" dirty="0" smtClean="0">
                          <a:latin typeface="Arial" panose="020B0604020202020204" pitchFamily="34" charset="0"/>
                          <a:cs typeface="Arial" panose="020B0604020202020204" pitchFamily="34" charset="0"/>
                        </a:rPr>
                        <a:t>SBNA</a:t>
                      </a:r>
                      <a:endParaRPr lang="en-US" sz="1000" b="0" dirty="0">
                        <a:latin typeface="Arial" panose="020B0604020202020204" pitchFamily="34" charset="0"/>
                        <a:cs typeface="Arial" panose="020B0604020202020204" pitchFamily="34" charset="0"/>
                      </a:endParaRPr>
                    </a:p>
                  </a:txBody>
                  <a:tcPr marL="18288" marR="18288" marT="18288" marB="18288">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1000"/>
                        </a:lnSpc>
                      </a:pPr>
                      <a:r>
                        <a:rPr lang="en-US" sz="1000" dirty="0" smtClean="0">
                          <a:latin typeface="Arial" panose="020B0604020202020204" pitchFamily="34" charset="0"/>
                          <a:cs typeface="Arial" panose="020B0604020202020204" pitchFamily="34" charset="0"/>
                        </a:rPr>
                        <a:t>94%</a:t>
                      </a:r>
                    </a:p>
                  </a:txBody>
                  <a:tcPr marL="48014" marR="48014">
                    <a:lnL w="1905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&gt;=97.5%</a:t>
                      </a:r>
                      <a:endParaRPr lang="en-US" sz="1000" dirty="0">
                        <a:latin typeface="Arial" panose="020B0604020202020204" pitchFamily="34" charset="0"/>
                        <a:cs typeface="Arial" panose="020B0604020202020204" pitchFamily="34" charset="0"/>
                      </a:endParaRPr>
                    </a:p>
                  </a:txBody>
                  <a:tcPr marL="18288" marR="18288" marT="18288" marB="18288">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&gt;=100%</a:t>
                      </a:r>
                      <a:endParaRPr lang="en-US" sz="1000" dirty="0">
                        <a:latin typeface="Arial" panose="020B0604020202020204" pitchFamily="34" charset="0"/>
                        <a:cs typeface="Arial" panose="020B0604020202020204" pitchFamily="34" charset="0"/>
                      </a:endParaRPr>
                    </a:p>
                  </a:txBody>
                  <a:tcPr marL="18288" marR="18288" marT="18288" marB="18288">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0000">
                        <a:lumMod val="20000"/>
                        <a:lumOff val="80000"/>
                      </a:srgbClr>
                    </a:solidFill>
                  </a:tcPr>
                </a:tc>
              </a:tr>
              <a:tr h="0">
                <a:tc rowSpan="2">
                  <a:txBody>
                    <a:bodyPr/>
                    <a:lstStyle/>
                    <a:p>
                      <a:pPr marL="0" marR="0" indent="0" algn="l" defTabSz="457200" rtl="0" eaLnBrk="1" fontAlgn="auto" latinLnBrk="0" hangingPunct="1">
                        <a:lnSpc>
                          <a:spcPct val="100000"/>
                        </a:lnSpc>
                        <a:spcBef>
                          <a:spcPts val="200"/>
                        </a:spcBef>
                        <a:spcAft>
                          <a:spcPts val="200"/>
                        </a:spcAft>
                        <a:buClrTx/>
                        <a:buSzTx/>
                        <a:buFontTx/>
                        <a:buNone/>
                        <a:tabLst/>
                        <a:defRPr/>
                      </a:pPr>
                      <a:r>
                        <a:rPr lang="en-US" sz="1000" b="1" dirty="0" smtClean="0">
                          <a:solidFill>
                            <a:schemeClr val="tx1"/>
                          </a:solidFill>
                          <a:latin typeface="Arial" panose="020B0604020202020204" pitchFamily="34" charset="0"/>
                          <a:cs typeface="Arial" panose="020B0604020202020204" pitchFamily="34" charset="0"/>
                        </a:rPr>
                        <a:t>Interest rate</a:t>
                      </a:r>
                      <a:r>
                        <a:rPr lang="en-US" sz="1000" b="1" baseline="0" dirty="0" smtClean="0">
                          <a:solidFill>
                            <a:schemeClr val="tx1"/>
                          </a:solidFill>
                          <a:latin typeface="Arial" panose="020B0604020202020204" pitchFamily="34" charset="0"/>
                          <a:cs typeface="Arial" panose="020B0604020202020204" pitchFamily="34" charset="0"/>
                        </a:rPr>
                        <a:t> risk</a:t>
                      </a:r>
                      <a:endParaRPr lang="en-US" sz="1000" b="1" dirty="0" smtClean="0">
                        <a:solidFill>
                          <a:schemeClr val="tx1"/>
                        </a:solidFill>
                        <a:latin typeface="Arial" panose="020B0604020202020204" pitchFamily="34" charset="0"/>
                        <a:cs typeface="Arial" panose="020B0604020202020204" pitchFamily="34" charset="0"/>
                      </a:endParaRPr>
                    </a:p>
                  </a:txBody>
                  <a:tcPr marL="0" marR="18288" marT="18288" marB="18288">
                    <a:lnL w="12700" cmpd="sng">
                      <a:noFill/>
                      <a:prstDash val="solid"/>
                    </a:lnL>
                    <a:lnR w="12700" cmpd="sng">
                      <a:noFill/>
                      <a:prstDash val="soli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marR="0" lvl="1" indent="0" algn="l" defTabSz="457200" rtl="0" eaLnBrk="1" fontAlgn="auto" latinLnBrk="0" hangingPunct="1">
                        <a:lnSpc>
                          <a:spcPct val="100000"/>
                        </a:lnSpc>
                        <a:spcBef>
                          <a:spcPts val="200"/>
                        </a:spcBef>
                        <a:spcAft>
                          <a:spcPts val="200"/>
                        </a:spcAft>
                        <a:buClrTx/>
                        <a:buSzTx/>
                        <a:buFontTx/>
                        <a:buNone/>
                        <a:tabLst/>
                        <a:defRPr/>
                      </a:pPr>
                      <a:r>
                        <a:rPr lang="en-US" sz="1000" b="0" i="1" kern="1200" dirty="0" smtClean="0">
                          <a:solidFill>
                            <a:schemeClr val="tx1"/>
                          </a:solidFill>
                          <a:latin typeface="Arial" panose="020B0604020202020204" pitchFamily="34" charset="0"/>
                          <a:ea typeface="+mn-ea"/>
                          <a:cs typeface="Arial" panose="020B0604020202020204" pitchFamily="34" charset="0"/>
                        </a:rPr>
                        <a:t>*NII</a:t>
                      </a:r>
                      <a:r>
                        <a:rPr lang="en-US" sz="1000" b="0" i="1" kern="1200" baseline="30000" dirty="0" smtClean="0">
                          <a:solidFill>
                            <a:schemeClr val="tx1"/>
                          </a:solidFill>
                          <a:latin typeface="Arial" panose="020B0604020202020204" pitchFamily="34" charset="0"/>
                          <a:ea typeface="+mn-ea"/>
                          <a:cs typeface="Arial" panose="020B0604020202020204" pitchFamily="34" charset="0"/>
                        </a:rPr>
                        <a:t>1</a:t>
                      </a:r>
                      <a:r>
                        <a:rPr lang="en-US" sz="1000" b="0" i="1" kern="1200" baseline="0" dirty="0" smtClean="0">
                          <a:solidFill>
                            <a:schemeClr val="tx1"/>
                          </a:solidFill>
                          <a:latin typeface="Arial" panose="020B0604020202020204" pitchFamily="34" charset="0"/>
                          <a:ea typeface="+mn-ea"/>
                          <a:cs typeface="Arial" panose="020B0604020202020204" pitchFamily="34" charset="0"/>
                        </a:rPr>
                        <a:t>Sensitivity</a:t>
                      </a:r>
                      <a:r>
                        <a:rPr lang="en-US" sz="1000" b="0" i="1" kern="1200" dirty="0" smtClean="0">
                          <a:solidFill>
                            <a:schemeClr val="tx1"/>
                          </a:solidFill>
                          <a:latin typeface="Arial" panose="020B0604020202020204" pitchFamily="34" charset="0"/>
                          <a:ea typeface="+mn-ea"/>
                          <a:cs typeface="Arial" panose="020B0604020202020204" pitchFamily="34" charset="0"/>
                        </a:rPr>
                        <a:t>(+/- 100bps)</a:t>
                      </a:r>
                    </a:p>
                  </a:txBody>
                  <a:tcPr marL="18288" marR="18288" marT="18288" marB="18288">
                    <a:lnL w="12700" cmpd="sng">
                      <a:noFill/>
                      <a:prstDash val="solid"/>
                    </a:lnL>
                    <a:lnR w="12700" cmpd="sng">
                      <a:noFill/>
                      <a:prstDash val="soli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Monthly</a:t>
                      </a:r>
                      <a:endParaRPr lang="en-US" sz="1000" b="0" dirty="0">
                        <a:latin typeface="Arial" panose="020B0604020202020204" pitchFamily="34" charset="0"/>
                        <a:cs typeface="Arial" panose="020B0604020202020204" pitchFamily="34" charset="0"/>
                      </a:endParaRPr>
                    </a:p>
                  </a:txBody>
                  <a:tcPr marL="18288" marR="18288" marT="18288" marB="18288">
                    <a:lnL w="12700" cmpd="sng">
                      <a:noFill/>
                      <a:prstDash val="solid"/>
                    </a:lnL>
                    <a:lnR w="12700" cmpd="sng">
                      <a:noFill/>
                      <a:prstDash val="soli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00000"/>
                        </a:lnSpc>
                        <a:spcBef>
                          <a:spcPts val="200"/>
                        </a:spcBef>
                        <a:spcAft>
                          <a:spcPts val="200"/>
                        </a:spcAft>
                      </a:pPr>
                      <a:r>
                        <a:rPr lang="en-US" sz="1000" b="0" dirty="0" smtClean="0">
                          <a:latin typeface="Arial" panose="020B0604020202020204" pitchFamily="34" charset="0"/>
                          <a:cs typeface="Arial" panose="020B0604020202020204" pitchFamily="34" charset="0"/>
                        </a:rPr>
                        <a:t>SBNA</a:t>
                      </a:r>
                      <a:endParaRPr lang="en-US" sz="1000" b="0" dirty="0">
                        <a:latin typeface="Arial" panose="020B0604020202020204" pitchFamily="34" charset="0"/>
                        <a:cs typeface="Arial" panose="020B0604020202020204" pitchFamily="34" charset="0"/>
                      </a:endParaRPr>
                    </a:p>
                  </a:txBody>
                  <a:tcPr marL="18288" marR="18288" marT="18288" marB="18288">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1000"/>
                        </a:lnSpc>
                      </a:pPr>
                      <a:r>
                        <a:rPr lang="en-US" sz="1000" dirty="0" smtClean="0">
                          <a:latin typeface="Arial" panose="020B0604020202020204" pitchFamily="34" charset="0"/>
                          <a:cs typeface="Arial" panose="020B0604020202020204" pitchFamily="34" charset="0"/>
                        </a:rPr>
                        <a:t>-5.76%</a:t>
                      </a:r>
                    </a:p>
                  </a:txBody>
                  <a:tcPr marL="48014" marR="48014">
                    <a:lnL w="1905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&lt;=-10.0%</a:t>
                      </a:r>
                      <a:endParaRPr lang="en-US" sz="1000" dirty="0">
                        <a:latin typeface="Arial" panose="020B0604020202020204" pitchFamily="34" charset="0"/>
                        <a:cs typeface="Arial" panose="020B0604020202020204" pitchFamily="34" charset="0"/>
                      </a:endParaRPr>
                    </a:p>
                  </a:txBody>
                  <a:tcPr marL="18288" marR="18288" marT="18288" marB="18288">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&lt;=-11.0%</a:t>
                      </a:r>
                      <a:endParaRPr lang="en-US" sz="1000" dirty="0">
                        <a:latin typeface="Arial" panose="020B0604020202020204" pitchFamily="34" charset="0"/>
                        <a:cs typeface="Arial" panose="020B0604020202020204" pitchFamily="34" charset="0"/>
                      </a:endParaRPr>
                    </a:p>
                  </a:txBody>
                  <a:tcPr marL="18288" marR="18288" marT="18288" marB="18288">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0000">
                        <a:lumMod val="20000"/>
                        <a:lumOff val="80000"/>
                      </a:srgbClr>
                    </a:solidFill>
                  </a:tcPr>
                </a:tc>
              </a:tr>
              <a:tr h="0">
                <a:tc vMerge="1">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100" b="1" dirty="0" smtClean="0">
                        <a:solidFill>
                          <a:srgbClr val="FF0000"/>
                        </a:solidFill>
                        <a:latin typeface="Arial" panose="020B0604020202020204" pitchFamily="34" charset="0"/>
                        <a:cs typeface="Arial" panose="020B0604020202020204" pitchFamily="34" charset="0"/>
                      </a:endParaRPr>
                    </a:p>
                  </a:txBody>
                  <a:tcPr marL="45720" marR="45720" anchor="ct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marR="0" lvl="1" indent="0" algn="l" defTabSz="457200" rtl="0" eaLnBrk="1" fontAlgn="auto" latinLnBrk="0" hangingPunct="1">
                        <a:lnSpc>
                          <a:spcPct val="100000"/>
                        </a:lnSpc>
                        <a:spcBef>
                          <a:spcPts val="200"/>
                        </a:spcBef>
                        <a:spcAft>
                          <a:spcPts val="200"/>
                        </a:spcAft>
                        <a:buClrTx/>
                        <a:buSzTx/>
                        <a:buFontTx/>
                        <a:buNone/>
                        <a:tabLst/>
                        <a:defRPr/>
                      </a:pPr>
                      <a:r>
                        <a:rPr lang="en-US" sz="1000" b="0" i="1" kern="1200" dirty="0" smtClean="0">
                          <a:solidFill>
                            <a:srgbClr val="008AB3"/>
                          </a:solidFill>
                          <a:latin typeface="Arial" panose="020B0604020202020204" pitchFamily="34" charset="0"/>
                          <a:ea typeface="+mn-ea"/>
                          <a:cs typeface="Arial" panose="020B0604020202020204" pitchFamily="34" charset="0"/>
                        </a:rPr>
                        <a:t>*MVE</a:t>
                      </a:r>
                      <a:r>
                        <a:rPr lang="en-US" sz="1000" b="0" i="1" kern="1200" baseline="30000" dirty="0" smtClean="0">
                          <a:solidFill>
                            <a:srgbClr val="008AB3"/>
                          </a:solidFill>
                          <a:latin typeface="Arial" panose="020B0604020202020204" pitchFamily="34" charset="0"/>
                          <a:ea typeface="+mn-ea"/>
                          <a:cs typeface="Arial" panose="020B0604020202020204" pitchFamily="34" charset="0"/>
                        </a:rPr>
                        <a:t>2</a:t>
                      </a:r>
                      <a:r>
                        <a:rPr lang="en-US" sz="1000" b="0" i="1" kern="1200" dirty="0" smtClean="0">
                          <a:solidFill>
                            <a:srgbClr val="008AB3"/>
                          </a:solidFill>
                          <a:latin typeface="Arial" panose="020B0604020202020204" pitchFamily="34" charset="0"/>
                          <a:ea typeface="+mn-ea"/>
                          <a:cs typeface="Arial" panose="020B0604020202020204" pitchFamily="34" charset="0"/>
                        </a:rPr>
                        <a:t> Sensitivity(+/- 100bps)</a:t>
                      </a:r>
                    </a:p>
                  </a:txBody>
                  <a:tcPr marL="18288" marR="18288" marT="18288" marB="18288">
                    <a:lnL w="12700" cmpd="sng">
                      <a:noFill/>
                      <a:prstDash val="solid"/>
                    </a:lnL>
                    <a:lnR w="12700" cmpd="sng">
                      <a:noFill/>
                      <a:prstDash val="soli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Monthly</a:t>
                      </a:r>
                      <a:endParaRPr lang="en-US" sz="1000" b="0" dirty="0">
                        <a:latin typeface="Arial" panose="020B0604020202020204" pitchFamily="34" charset="0"/>
                        <a:cs typeface="Arial" panose="020B0604020202020204" pitchFamily="34" charset="0"/>
                      </a:endParaRPr>
                    </a:p>
                  </a:txBody>
                  <a:tcPr marL="18288" marR="18288" marT="18288" marB="18288">
                    <a:lnL w="12700" cmpd="sng">
                      <a:noFill/>
                      <a:prstDash val="solid"/>
                    </a:lnL>
                    <a:lnR w="12700" cmpd="sng">
                      <a:noFill/>
                      <a:prstDash val="soli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00000"/>
                        </a:lnSpc>
                        <a:spcBef>
                          <a:spcPts val="200"/>
                        </a:spcBef>
                        <a:spcAft>
                          <a:spcPts val="200"/>
                        </a:spcAft>
                      </a:pPr>
                      <a:r>
                        <a:rPr lang="en-US" sz="1000" b="0" dirty="0" smtClean="0">
                          <a:latin typeface="Arial" panose="020B0604020202020204" pitchFamily="34" charset="0"/>
                          <a:cs typeface="Arial" panose="020B0604020202020204" pitchFamily="34" charset="0"/>
                        </a:rPr>
                        <a:t>SBNA</a:t>
                      </a:r>
                      <a:endParaRPr lang="en-US" sz="1000" b="0" dirty="0">
                        <a:latin typeface="Arial" panose="020B0604020202020204" pitchFamily="34" charset="0"/>
                        <a:cs typeface="Arial" panose="020B0604020202020204" pitchFamily="34" charset="0"/>
                      </a:endParaRPr>
                    </a:p>
                  </a:txBody>
                  <a:tcPr marL="18288" marR="18288" marT="18288" marB="18288">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1000"/>
                        </a:lnSpc>
                      </a:pPr>
                      <a:r>
                        <a:rPr lang="en-US" sz="1000" dirty="0" smtClean="0">
                          <a:latin typeface="Arial" panose="020B0604020202020204" pitchFamily="34" charset="0"/>
                          <a:cs typeface="Arial" panose="020B0604020202020204" pitchFamily="34" charset="0"/>
                        </a:rPr>
                        <a:t>-7.74%</a:t>
                      </a:r>
                    </a:p>
                  </a:txBody>
                  <a:tcPr marL="48014" marR="48014">
                    <a:lnL w="1905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&lt;=-9.0%</a:t>
                      </a:r>
                      <a:endParaRPr lang="en-US" sz="1000" dirty="0">
                        <a:latin typeface="Arial" panose="020B0604020202020204" pitchFamily="34" charset="0"/>
                        <a:cs typeface="Arial" panose="020B0604020202020204" pitchFamily="34" charset="0"/>
                      </a:endParaRPr>
                    </a:p>
                  </a:txBody>
                  <a:tcPr marL="18288" marR="18288" marT="18288" marB="18288">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&lt;=-10.0%</a:t>
                      </a:r>
                      <a:endParaRPr lang="en-US" sz="1000" dirty="0">
                        <a:latin typeface="Arial" panose="020B0604020202020204" pitchFamily="34" charset="0"/>
                        <a:cs typeface="Arial" panose="020B0604020202020204" pitchFamily="34" charset="0"/>
                      </a:endParaRPr>
                    </a:p>
                  </a:txBody>
                  <a:tcPr marL="18288" marR="18288" marT="18288" marB="18288">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0000">
                        <a:lumMod val="20000"/>
                        <a:lumOff val="80000"/>
                      </a:srgbClr>
                    </a:solidFill>
                  </a:tcPr>
                </a:tc>
              </a:tr>
              <a:tr h="0">
                <a:tc>
                  <a:txBody>
                    <a:bodyPr/>
                    <a:lstStyle/>
                    <a:p>
                      <a:pPr marL="0" marR="0" indent="0" algn="l" defTabSz="457200" rtl="0" eaLnBrk="1" fontAlgn="auto" latinLnBrk="0" hangingPunct="1">
                        <a:lnSpc>
                          <a:spcPct val="100000"/>
                        </a:lnSpc>
                        <a:spcBef>
                          <a:spcPts val="200"/>
                        </a:spcBef>
                        <a:spcAft>
                          <a:spcPts val="200"/>
                        </a:spcAft>
                        <a:buClrTx/>
                        <a:buSzTx/>
                        <a:buFontTx/>
                        <a:buNone/>
                        <a:tabLst/>
                        <a:defRPr/>
                      </a:pPr>
                      <a:r>
                        <a:rPr lang="en-US" sz="1000" b="1" dirty="0" smtClean="0">
                          <a:solidFill>
                            <a:schemeClr val="tx1"/>
                          </a:solidFill>
                          <a:latin typeface="Arial" panose="020B0604020202020204" pitchFamily="34" charset="0"/>
                          <a:cs typeface="Arial" panose="020B0604020202020204" pitchFamily="34" charset="0"/>
                        </a:rPr>
                        <a:t>MTM risk</a:t>
                      </a:r>
                    </a:p>
                  </a:txBody>
                  <a:tcPr marL="0" marR="18288" marT="18288" marB="18288">
                    <a:lnL w="1270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457200" rtl="0" eaLnBrk="1" fontAlgn="ctr" latinLnBrk="0" hangingPunct="1">
                        <a:lnSpc>
                          <a:spcPct val="100000"/>
                        </a:lnSpc>
                        <a:spcBef>
                          <a:spcPts val="200"/>
                        </a:spcBef>
                        <a:spcAft>
                          <a:spcPts val="200"/>
                        </a:spcAft>
                        <a:buClrTx/>
                        <a:buSzTx/>
                        <a:buFontTx/>
                        <a:buNone/>
                        <a:tabLst/>
                        <a:defRPr/>
                      </a:pPr>
                      <a:r>
                        <a:rPr lang="en-US" sz="1000" b="0" i="0" kern="1200" dirty="0" smtClean="0">
                          <a:solidFill>
                            <a:srgbClr val="008AB3"/>
                          </a:solidFill>
                          <a:latin typeface="Arial" panose="020B0604020202020204" pitchFamily="34" charset="0"/>
                          <a:ea typeface="+mn-ea"/>
                          <a:cs typeface="Arial" panose="020B0604020202020204" pitchFamily="34" charset="0"/>
                        </a:rPr>
                        <a:t>Mark</a:t>
                      </a:r>
                      <a:r>
                        <a:rPr lang="en-US" sz="1000" b="0" i="0" kern="1200" baseline="0" dirty="0" smtClean="0">
                          <a:solidFill>
                            <a:srgbClr val="008AB3"/>
                          </a:solidFill>
                          <a:latin typeface="Arial" panose="020B0604020202020204" pitchFamily="34" charset="0"/>
                          <a:ea typeface="+mn-ea"/>
                          <a:cs typeface="Arial" panose="020B0604020202020204" pitchFamily="34" charset="0"/>
                        </a:rPr>
                        <a:t>-to-Market Value at Risk (VaR)</a:t>
                      </a:r>
                      <a:endParaRPr lang="en-US" sz="1000" b="0" i="0" kern="1200" dirty="0" smtClean="0">
                        <a:solidFill>
                          <a:srgbClr val="008AB3"/>
                        </a:solidFill>
                        <a:latin typeface="Arial" panose="020B0604020202020204" pitchFamily="34" charset="0"/>
                        <a:ea typeface="+mn-ea"/>
                        <a:cs typeface="Arial" panose="020B0604020202020204" pitchFamily="34" charset="0"/>
                      </a:endParaRPr>
                    </a:p>
                  </a:txBody>
                  <a:tcPr marL="18288" marR="18288" marT="18288" marB="18288">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Monthly</a:t>
                      </a:r>
                      <a:endParaRPr lang="en-US" sz="1000" b="0" dirty="0">
                        <a:latin typeface="Arial" panose="020B0604020202020204" pitchFamily="34" charset="0"/>
                        <a:cs typeface="Arial" panose="020B0604020202020204" pitchFamily="34" charset="0"/>
                      </a:endParaRPr>
                    </a:p>
                  </a:txBody>
                  <a:tcPr marL="18288" marR="18288" marT="18288" marB="18288">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000" b="0" dirty="0" smtClean="0">
                          <a:latin typeface="Arial" panose="020B0604020202020204" pitchFamily="34" charset="0"/>
                          <a:cs typeface="Arial" panose="020B0604020202020204" pitchFamily="34" charset="0"/>
                        </a:rPr>
                        <a:t>SBNA</a:t>
                      </a:r>
                      <a:endParaRPr lang="en-US" sz="1000" b="0" dirty="0">
                        <a:latin typeface="Arial" panose="020B0604020202020204" pitchFamily="34" charset="0"/>
                        <a:cs typeface="Arial" panose="020B0604020202020204" pitchFamily="34" charset="0"/>
                      </a:endParaRPr>
                    </a:p>
                  </a:txBody>
                  <a:tcPr marL="18288" marR="18288" marT="18288" marB="18288">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1000"/>
                        </a:lnSpc>
                      </a:pPr>
                      <a:r>
                        <a:rPr lang="en-US" sz="1000" dirty="0" smtClean="0">
                          <a:latin typeface="Arial" panose="020B0604020202020204" pitchFamily="34" charset="0"/>
                          <a:cs typeface="Arial" panose="020B0604020202020204" pitchFamily="34" charset="0"/>
                        </a:rPr>
                        <a:t>$2.6M</a:t>
                      </a:r>
                    </a:p>
                  </a:txBody>
                  <a:tcPr marL="48014" marR="48014">
                    <a:lnL w="1905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&gt;=$5.4M</a:t>
                      </a:r>
                      <a:endParaRPr lang="en-US" sz="1000" dirty="0">
                        <a:latin typeface="Arial" panose="020B0604020202020204" pitchFamily="34" charset="0"/>
                        <a:cs typeface="Arial" panose="020B0604020202020204" pitchFamily="34" charset="0"/>
                      </a:endParaRPr>
                    </a:p>
                  </a:txBody>
                  <a:tcPr marL="18288" marR="18288" marT="18288" marB="18288">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&gt;=$7.0M</a:t>
                      </a:r>
                      <a:endParaRPr lang="en-US" sz="1000" dirty="0">
                        <a:latin typeface="Arial" panose="020B0604020202020204" pitchFamily="34" charset="0"/>
                        <a:cs typeface="Arial" panose="020B0604020202020204" pitchFamily="34" charset="0"/>
                      </a:endParaRPr>
                    </a:p>
                  </a:txBody>
                  <a:tcPr marL="18288" marR="18288" marT="18288" marB="18288">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0000">
                        <a:lumMod val="20000"/>
                        <a:lumOff val="80000"/>
                      </a:srgbClr>
                    </a:solidFill>
                  </a:tcPr>
                </a:tc>
              </a:tr>
              <a:tr h="0">
                <a:tc rowSpan="2">
                  <a:txBody>
                    <a:bodyPr/>
                    <a:lstStyle/>
                    <a:p>
                      <a:pPr marL="0" marR="0" indent="0" algn="l" defTabSz="457200" rtl="0" eaLnBrk="1" fontAlgn="auto" latinLnBrk="0" hangingPunct="1">
                        <a:lnSpc>
                          <a:spcPct val="100000"/>
                        </a:lnSpc>
                        <a:spcBef>
                          <a:spcPts val="200"/>
                        </a:spcBef>
                        <a:spcAft>
                          <a:spcPts val="200"/>
                        </a:spcAft>
                        <a:buClrTx/>
                        <a:buSzTx/>
                        <a:buFontTx/>
                        <a:buNone/>
                        <a:tabLst/>
                        <a:defRPr/>
                      </a:pPr>
                      <a:r>
                        <a:rPr lang="en-US" sz="1000" b="1" dirty="0" smtClean="0">
                          <a:solidFill>
                            <a:schemeClr val="tx1"/>
                          </a:solidFill>
                          <a:latin typeface="Arial" panose="020B0604020202020204" pitchFamily="34" charset="0"/>
                          <a:cs typeface="Arial" panose="020B0604020202020204" pitchFamily="34" charset="0"/>
                        </a:rPr>
                        <a:t>Operational risk</a:t>
                      </a:r>
                    </a:p>
                  </a:txBody>
                  <a:tcPr marL="0" marR="18288" marT="18288" marB="18288">
                    <a:lnL w="12700" cmpd="sng">
                      <a:noFill/>
                      <a:prstDash val="solid"/>
                    </a:lnL>
                    <a:lnR w="12700" cmpd="sng">
                      <a:noFill/>
                      <a:prstDash val="soli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lnSpc>
                          <a:spcPct val="100000"/>
                        </a:lnSpc>
                        <a:spcBef>
                          <a:spcPts val="200"/>
                        </a:spcBef>
                        <a:spcAft>
                          <a:spcPts val="200"/>
                        </a:spcAft>
                      </a:pPr>
                      <a:r>
                        <a:rPr lang="en-US" sz="1000" i="1" u="none" strike="noStrike" dirty="0" smtClean="0">
                          <a:solidFill>
                            <a:srgbClr val="008AB3"/>
                          </a:solidFill>
                          <a:effectLst/>
                          <a:latin typeface="Arial" panose="020B0604020202020204" pitchFamily="34" charset="0"/>
                          <a:cs typeface="Arial" panose="020B0604020202020204" pitchFamily="34" charset="0"/>
                        </a:rPr>
                        <a:t>*Gross Operational</a:t>
                      </a:r>
                      <a:r>
                        <a:rPr lang="en-US" sz="1000" i="1" u="none" strike="noStrike" baseline="0" dirty="0" smtClean="0">
                          <a:solidFill>
                            <a:srgbClr val="008AB3"/>
                          </a:solidFill>
                          <a:effectLst/>
                          <a:latin typeface="Arial" panose="020B0604020202020204" pitchFamily="34" charset="0"/>
                          <a:cs typeface="Arial" panose="020B0604020202020204" pitchFamily="34" charset="0"/>
                        </a:rPr>
                        <a:t> Risk L</a:t>
                      </a:r>
                      <a:r>
                        <a:rPr lang="en-US" sz="1000" i="1" u="none" strike="noStrike" dirty="0" smtClean="0">
                          <a:solidFill>
                            <a:srgbClr val="008AB3"/>
                          </a:solidFill>
                          <a:effectLst/>
                          <a:latin typeface="Arial" panose="020B0604020202020204" pitchFamily="34" charset="0"/>
                          <a:cs typeface="Arial" panose="020B0604020202020204" pitchFamily="34" charset="0"/>
                        </a:rPr>
                        <a:t>osses </a:t>
                      </a:r>
                      <a:r>
                        <a:rPr lang="en-US" sz="1000" i="1" u="none" strike="noStrike" dirty="0">
                          <a:solidFill>
                            <a:srgbClr val="008AB3"/>
                          </a:solidFill>
                          <a:effectLst/>
                          <a:latin typeface="Arial" panose="020B0604020202020204" pitchFamily="34" charset="0"/>
                          <a:cs typeface="Arial" panose="020B0604020202020204" pitchFamily="34" charset="0"/>
                        </a:rPr>
                        <a:t>/ </a:t>
                      </a:r>
                      <a:r>
                        <a:rPr lang="en-US" sz="1000" i="1" u="none" strike="noStrike" dirty="0" smtClean="0">
                          <a:solidFill>
                            <a:srgbClr val="008AB3"/>
                          </a:solidFill>
                          <a:effectLst/>
                          <a:latin typeface="Arial" panose="020B0604020202020204" pitchFamily="34" charset="0"/>
                          <a:cs typeface="Arial" panose="020B0604020202020204" pitchFamily="34" charset="0"/>
                        </a:rPr>
                        <a:t>Gross Margin (Net Revenue)</a:t>
                      </a:r>
                      <a:endParaRPr lang="en-US" sz="1000" b="0" i="1" u="none" strike="noStrike" dirty="0">
                        <a:solidFill>
                          <a:srgbClr val="008AB3"/>
                        </a:solidFill>
                        <a:effectLst/>
                        <a:latin typeface="Arial" panose="020B0604020202020204" pitchFamily="34" charset="0"/>
                        <a:cs typeface="Arial" panose="020B0604020202020204" pitchFamily="34" charset="0"/>
                      </a:endParaRPr>
                    </a:p>
                  </a:txBody>
                  <a:tcPr marL="18288" marR="18288" marT="18288" marB="18288">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000" b="0" dirty="0" smtClean="0">
                          <a:latin typeface="Arial" panose="020B0604020202020204" pitchFamily="34" charset="0"/>
                          <a:cs typeface="Arial" panose="020B0604020202020204" pitchFamily="34" charset="0"/>
                        </a:rPr>
                        <a:t>Quarterly</a:t>
                      </a:r>
                      <a:endParaRPr lang="en-US" sz="1000" b="0" dirty="0">
                        <a:latin typeface="Arial" panose="020B0604020202020204" pitchFamily="34" charset="0"/>
                        <a:cs typeface="Arial" panose="020B0604020202020204" pitchFamily="34" charset="0"/>
                      </a:endParaRPr>
                    </a:p>
                    <a:p>
                      <a:pPr algn="ctr">
                        <a:lnSpc>
                          <a:spcPct val="100000"/>
                        </a:lnSpc>
                        <a:spcBef>
                          <a:spcPts val="200"/>
                        </a:spcBef>
                        <a:spcAft>
                          <a:spcPts val="200"/>
                        </a:spcAft>
                      </a:pPr>
                      <a:r>
                        <a:rPr lang="en-US" sz="1000" b="0" dirty="0" smtClean="0">
                          <a:latin typeface="Arial" panose="020B0604020202020204" pitchFamily="34" charset="0"/>
                          <a:cs typeface="Arial" panose="020B0604020202020204" pitchFamily="34" charset="0"/>
                        </a:rPr>
                        <a:t>(trailing</a:t>
                      </a:r>
                      <a:r>
                        <a:rPr lang="en-US" sz="1000" b="0" baseline="0" dirty="0" smtClean="0">
                          <a:latin typeface="Arial" panose="020B0604020202020204" pitchFamily="34" charset="0"/>
                          <a:cs typeface="Arial" panose="020B0604020202020204" pitchFamily="34" charset="0"/>
                        </a:rPr>
                        <a:t> 12m)</a:t>
                      </a:r>
                      <a:endParaRPr lang="en-US" sz="1000" b="0" dirty="0" smtClean="0">
                        <a:latin typeface="Arial" panose="020B0604020202020204" pitchFamily="34" charset="0"/>
                        <a:cs typeface="Arial" panose="020B0604020202020204" pitchFamily="34" charset="0"/>
                      </a:endParaRPr>
                    </a:p>
                  </a:txBody>
                  <a:tcPr marL="18288" marR="18288" marT="18288" marB="18288">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000" b="0" dirty="0" smtClean="0">
                          <a:latin typeface="Arial" panose="020B0604020202020204" pitchFamily="34" charset="0"/>
                          <a:cs typeface="Arial" panose="020B0604020202020204" pitchFamily="34" charset="0"/>
                        </a:rPr>
                        <a:t>SBNA</a:t>
                      </a:r>
                      <a:endParaRPr lang="en-US" sz="1000" b="0" dirty="0">
                        <a:latin typeface="Arial" panose="020B0604020202020204" pitchFamily="34" charset="0"/>
                        <a:cs typeface="Arial" panose="020B0604020202020204" pitchFamily="34" charset="0"/>
                      </a:endParaRPr>
                    </a:p>
                  </a:txBody>
                  <a:tcPr marL="18288" marR="18288" marT="18288" marB="18288">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1000"/>
                        </a:lnSpc>
                      </a:pPr>
                      <a:r>
                        <a:rPr lang="en-US" sz="1000" dirty="0" smtClean="0">
                          <a:latin typeface="Arial" panose="020B0604020202020204" pitchFamily="34" charset="0"/>
                          <a:cs typeface="Arial" panose="020B0604020202020204" pitchFamily="34" charset="0"/>
                        </a:rPr>
                        <a:t>1.92%</a:t>
                      </a:r>
                    </a:p>
                  </a:txBody>
                  <a:tcPr marL="48014" marR="48014">
                    <a:lnL w="1905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&gt;=1.5%</a:t>
                      </a:r>
                      <a:endParaRPr lang="en-US" sz="1000" dirty="0">
                        <a:latin typeface="Arial" panose="020B0604020202020204" pitchFamily="34" charset="0"/>
                        <a:cs typeface="Arial" panose="020B0604020202020204" pitchFamily="34" charset="0"/>
                      </a:endParaRPr>
                    </a:p>
                  </a:txBody>
                  <a:tcPr marL="18288" marR="18288" marT="18288" marB="18288">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&gt;=2.0%</a:t>
                      </a:r>
                      <a:endParaRPr lang="en-US" sz="1000" dirty="0">
                        <a:latin typeface="Arial" panose="020B0604020202020204" pitchFamily="34" charset="0"/>
                        <a:cs typeface="Arial" panose="020B0604020202020204" pitchFamily="34" charset="0"/>
                      </a:endParaRPr>
                    </a:p>
                  </a:txBody>
                  <a:tcPr marL="18288" marR="18288" marT="18288" marB="18288">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0000">
                        <a:lumMod val="20000"/>
                        <a:lumOff val="80000"/>
                      </a:srgbClr>
                    </a:solidFill>
                  </a:tcPr>
                </a:tc>
              </a:tr>
              <a:tr h="0">
                <a:tc vMerge="1">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100" b="1" dirty="0" smtClean="0">
                        <a:solidFill>
                          <a:srgbClr val="FF0000"/>
                        </a:solidFill>
                        <a:latin typeface="Arial" panose="020B0604020202020204" pitchFamily="34" charset="0"/>
                        <a:cs typeface="Arial" panose="020B0604020202020204" pitchFamily="34" charset="0"/>
                      </a:endParaRPr>
                    </a:p>
                  </a:txBody>
                  <a:tcPr marL="45720" marR="45720" anchor="ctr"/>
                </a:tc>
                <a:tc>
                  <a:txBody>
                    <a:bodyPr/>
                    <a:lstStyle/>
                    <a:p>
                      <a:pPr algn="l" fontAlgn="b">
                        <a:lnSpc>
                          <a:spcPct val="100000"/>
                        </a:lnSpc>
                        <a:spcBef>
                          <a:spcPts val="200"/>
                        </a:spcBef>
                        <a:spcAft>
                          <a:spcPts val="200"/>
                        </a:spcAft>
                      </a:pPr>
                      <a:r>
                        <a:rPr lang="en-US" sz="1000" b="0" i="1" u="none" strike="noStrike" dirty="0" smtClean="0">
                          <a:solidFill>
                            <a:srgbClr val="008AB3"/>
                          </a:solidFill>
                          <a:effectLst/>
                          <a:latin typeface="Arial" panose="020B0604020202020204" pitchFamily="34" charset="0"/>
                          <a:cs typeface="Arial" panose="020B0604020202020204" pitchFamily="34" charset="0"/>
                        </a:rPr>
                        <a:t>Material</a:t>
                      </a:r>
                      <a:r>
                        <a:rPr lang="en-US" sz="1000" b="0" i="1" u="none" strike="noStrike" baseline="0" dirty="0" smtClean="0">
                          <a:solidFill>
                            <a:srgbClr val="008AB3"/>
                          </a:solidFill>
                          <a:effectLst/>
                          <a:latin typeface="Arial" panose="020B0604020202020204" pitchFamily="34" charset="0"/>
                          <a:cs typeface="Arial" panose="020B0604020202020204" pitchFamily="34" charset="0"/>
                        </a:rPr>
                        <a:t> Operational Risk E</a:t>
                      </a:r>
                      <a:r>
                        <a:rPr lang="en-US" sz="1000" b="0" i="1" u="none" strike="noStrike" dirty="0" smtClean="0">
                          <a:solidFill>
                            <a:srgbClr val="008AB3"/>
                          </a:solidFill>
                          <a:effectLst/>
                          <a:latin typeface="Arial" panose="020B0604020202020204" pitchFamily="34" charset="0"/>
                          <a:cs typeface="Arial" panose="020B0604020202020204" pitchFamily="34" charset="0"/>
                        </a:rPr>
                        <a:t>vents</a:t>
                      </a:r>
                      <a:endParaRPr lang="en-US" sz="1000" b="0" i="1" u="none" strike="noStrike" dirty="0">
                        <a:solidFill>
                          <a:srgbClr val="008AB3"/>
                        </a:solidFill>
                        <a:effectLst/>
                        <a:latin typeface="Arial" panose="020B0604020202020204" pitchFamily="34" charset="0"/>
                        <a:cs typeface="Arial" panose="020B0604020202020204" pitchFamily="34" charset="0"/>
                      </a:endParaRPr>
                    </a:p>
                  </a:txBody>
                  <a:tcPr marL="18288" marR="18288" marT="18288" marB="18288">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000" b="0" dirty="0" smtClean="0">
                          <a:latin typeface="Arial" panose="020B0604020202020204" pitchFamily="34" charset="0"/>
                          <a:cs typeface="Arial" panose="020B0604020202020204" pitchFamily="34" charset="0"/>
                        </a:rPr>
                        <a:t>Quarterly</a:t>
                      </a:r>
                      <a:endParaRPr lang="en-US" sz="1000" b="0" dirty="0">
                        <a:latin typeface="Arial" panose="020B0604020202020204" pitchFamily="34" charset="0"/>
                        <a:cs typeface="Arial" panose="020B0604020202020204" pitchFamily="34" charset="0"/>
                      </a:endParaRPr>
                    </a:p>
                  </a:txBody>
                  <a:tcPr marL="18288" marR="18288" marT="18288" marB="18288">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000" b="0" dirty="0" smtClean="0">
                          <a:latin typeface="Arial" panose="020B0604020202020204" pitchFamily="34" charset="0"/>
                          <a:cs typeface="Arial" panose="020B0604020202020204" pitchFamily="34" charset="0"/>
                        </a:rPr>
                        <a:t>SBNA</a:t>
                      </a:r>
                      <a:endParaRPr lang="en-US" sz="1000" b="0" dirty="0">
                        <a:latin typeface="Arial" panose="020B0604020202020204" pitchFamily="34" charset="0"/>
                        <a:cs typeface="Arial" panose="020B0604020202020204" pitchFamily="34" charset="0"/>
                      </a:endParaRPr>
                    </a:p>
                  </a:txBody>
                  <a:tcPr marL="18288" marR="18288" marT="18288" marB="18288">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1000"/>
                        </a:lnSpc>
                      </a:pPr>
                      <a:r>
                        <a:rPr lang="en-US" sz="1000" dirty="0" smtClean="0">
                          <a:latin typeface="Arial" panose="020B0604020202020204" pitchFamily="34" charset="0"/>
                          <a:cs typeface="Arial" panose="020B0604020202020204" pitchFamily="34" charset="0"/>
                        </a:rPr>
                        <a:t>4</a:t>
                      </a:r>
                    </a:p>
                  </a:txBody>
                  <a:tcPr marL="48014" marR="48014">
                    <a:lnL w="1905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&gt;3</a:t>
                      </a:r>
                      <a:endParaRPr lang="en-US" sz="1000" dirty="0">
                        <a:latin typeface="Arial" panose="020B0604020202020204" pitchFamily="34" charset="0"/>
                        <a:cs typeface="Arial" panose="020B0604020202020204" pitchFamily="34" charset="0"/>
                      </a:endParaRPr>
                    </a:p>
                  </a:txBody>
                  <a:tcPr marL="18288" marR="18288" marT="18288" marB="18288">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&gt;4</a:t>
                      </a:r>
                      <a:endParaRPr lang="en-US" sz="1000" dirty="0">
                        <a:latin typeface="Arial" panose="020B0604020202020204" pitchFamily="34" charset="0"/>
                        <a:cs typeface="Arial" panose="020B0604020202020204" pitchFamily="34" charset="0"/>
                      </a:endParaRPr>
                    </a:p>
                  </a:txBody>
                  <a:tcPr marL="18288" marR="18288" marT="18288" marB="18288">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0000">
                        <a:lumMod val="20000"/>
                        <a:lumOff val="80000"/>
                      </a:srgbClr>
                    </a:solidFill>
                  </a:tcPr>
                </a:tc>
              </a:tr>
              <a:tr h="0">
                <a:tc>
                  <a:txBody>
                    <a:bodyPr/>
                    <a:lstStyle/>
                    <a:p>
                      <a:pPr marL="0" marR="0" indent="0" algn="l" defTabSz="457200" rtl="0" eaLnBrk="1" fontAlgn="auto" latinLnBrk="0" hangingPunct="1">
                        <a:lnSpc>
                          <a:spcPct val="100000"/>
                        </a:lnSpc>
                        <a:spcBef>
                          <a:spcPts val="200"/>
                        </a:spcBef>
                        <a:spcAft>
                          <a:spcPts val="200"/>
                        </a:spcAft>
                        <a:buClrTx/>
                        <a:buSzTx/>
                        <a:buFontTx/>
                        <a:buNone/>
                        <a:tabLst/>
                        <a:defRPr/>
                      </a:pPr>
                      <a:r>
                        <a:rPr lang="en-US" sz="1000" b="1" dirty="0" smtClean="0">
                          <a:solidFill>
                            <a:schemeClr val="tx1"/>
                          </a:solidFill>
                          <a:latin typeface="Arial" panose="020B0604020202020204" pitchFamily="34" charset="0"/>
                          <a:cs typeface="Arial" panose="020B0604020202020204" pitchFamily="34" charset="0"/>
                        </a:rPr>
                        <a:t>Model risk</a:t>
                      </a:r>
                    </a:p>
                  </a:txBody>
                  <a:tcPr marL="0" marR="18288" marT="18288" marB="18288">
                    <a:lnL w="1905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457200" rtl="0" eaLnBrk="1" fontAlgn="b" latinLnBrk="0" hangingPunct="1">
                        <a:lnSpc>
                          <a:spcPct val="100000"/>
                        </a:lnSpc>
                        <a:spcBef>
                          <a:spcPts val="200"/>
                        </a:spcBef>
                        <a:spcAft>
                          <a:spcPts val="200"/>
                        </a:spcAft>
                        <a:buClrTx/>
                        <a:buSzTx/>
                        <a:buFontTx/>
                        <a:buNone/>
                        <a:tabLst/>
                        <a:defRPr/>
                      </a:pPr>
                      <a:r>
                        <a:rPr lang="en-US" sz="1000" u="none" strike="noStrike" dirty="0" smtClean="0">
                          <a:effectLst/>
                          <a:latin typeface="Arial" panose="020B0604020202020204" pitchFamily="34" charset="0"/>
                          <a:cs typeface="Arial" panose="020B0604020202020204" pitchFamily="34" charset="0"/>
                        </a:rPr>
                        <a:t>Legacy Tier 1 Models in Production w/o Appropriate Approval</a:t>
                      </a:r>
                      <a:endParaRPr lang="en-US" sz="1000" b="0" i="0" u="none" strike="noStrike" dirty="0" smtClean="0">
                        <a:solidFill>
                          <a:srgbClr val="000000"/>
                        </a:solidFill>
                        <a:effectLst/>
                        <a:latin typeface="Arial" panose="020B0604020202020204" pitchFamily="34" charset="0"/>
                        <a:cs typeface="Arial" panose="020B0604020202020204" pitchFamily="34" charset="0"/>
                      </a:endParaRPr>
                    </a:p>
                  </a:txBody>
                  <a:tcPr marL="18288" marR="18288" marT="18288" marB="18288">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000" b="0" dirty="0" smtClean="0">
                          <a:latin typeface="Arial" panose="020B0604020202020204" pitchFamily="34" charset="0"/>
                          <a:cs typeface="Arial" panose="020B0604020202020204" pitchFamily="34" charset="0"/>
                        </a:rPr>
                        <a:t>Monthly</a:t>
                      </a:r>
                      <a:endParaRPr lang="en-US" sz="1000" b="0" dirty="0">
                        <a:latin typeface="Arial" panose="020B0604020202020204" pitchFamily="34" charset="0"/>
                        <a:cs typeface="Arial" panose="020B0604020202020204" pitchFamily="34" charset="0"/>
                      </a:endParaRPr>
                    </a:p>
                  </a:txBody>
                  <a:tcPr marL="18288" marR="18288" marT="18288" marB="18288">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000" b="0" dirty="0" smtClean="0">
                          <a:latin typeface="Arial" panose="020B0604020202020204" pitchFamily="34" charset="0"/>
                          <a:cs typeface="Arial" panose="020B0604020202020204" pitchFamily="34" charset="0"/>
                        </a:rPr>
                        <a:t>SBNA</a:t>
                      </a:r>
                      <a:endParaRPr lang="en-US" sz="1000" b="0" dirty="0">
                        <a:latin typeface="Arial" panose="020B0604020202020204" pitchFamily="34" charset="0"/>
                        <a:cs typeface="Arial" panose="020B0604020202020204" pitchFamily="34" charset="0"/>
                      </a:endParaRPr>
                    </a:p>
                  </a:txBody>
                  <a:tcPr marL="18288" marR="18288" marT="18288" marB="18288">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1000"/>
                        </a:lnSpc>
                      </a:pPr>
                      <a:r>
                        <a:rPr lang="en-US" sz="1000" dirty="0" smtClean="0">
                          <a:latin typeface="Arial" panose="020B0604020202020204" pitchFamily="34" charset="0"/>
                          <a:cs typeface="Arial" panose="020B0604020202020204" pitchFamily="34" charset="0"/>
                        </a:rPr>
                        <a:t>27</a:t>
                      </a:r>
                    </a:p>
                  </a:txBody>
                  <a:tcPr marL="48014" marR="48014">
                    <a:lnL w="1905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N/A</a:t>
                      </a:r>
                      <a:endParaRPr lang="en-US" sz="1000" dirty="0">
                        <a:latin typeface="Arial" panose="020B0604020202020204" pitchFamily="34" charset="0"/>
                        <a:cs typeface="Arial" panose="020B0604020202020204" pitchFamily="34" charset="0"/>
                      </a:endParaRPr>
                    </a:p>
                  </a:txBody>
                  <a:tcPr marL="18288" marR="18288" marT="18288" marB="18288">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a:lnSpc>
                          <a:spcPct val="100000"/>
                        </a:lnSpc>
                        <a:spcBef>
                          <a:spcPts val="0"/>
                        </a:spcBef>
                        <a:spcAft>
                          <a:spcPts val="0"/>
                        </a:spcAft>
                      </a:pPr>
                      <a:r>
                        <a:rPr lang="en-US" sz="1000" dirty="0" smtClean="0">
                          <a:latin typeface="Arial" panose="020B0604020202020204" pitchFamily="34" charset="0"/>
                          <a:cs typeface="Arial" panose="020B0604020202020204" pitchFamily="34" charset="0"/>
                        </a:rPr>
                        <a:t>1Q2016 – 47</a:t>
                      </a:r>
                    </a:p>
                    <a:p>
                      <a:pPr algn="ctr">
                        <a:lnSpc>
                          <a:spcPct val="100000"/>
                        </a:lnSpc>
                        <a:spcBef>
                          <a:spcPts val="0"/>
                        </a:spcBef>
                        <a:spcAft>
                          <a:spcPts val="0"/>
                        </a:spcAft>
                      </a:pPr>
                      <a:r>
                        <a:rPr lang="en-US" sz="1000" dirty="0" smtClean="0">
                          <a:latin typeface="Arial" panose="020B0604020202020204" pitchFamily="34" charset="0"/>
                          <a:cs typeface="Arial" panose="020B0604020202020204" pitchFamily="34" charset="0"/>
                        </a:rPr>
                        <a:t>2Q2016 – 36</a:t>
                      </a:r>
                    </a:p>
                    <a:p>
                      <a:pPr algn="ctr">
                        <a:lnSpc>
                          <a:spcPct val="100000"/>
                        </a:lnSpc>
                        <a:spcBef>
                          <a:spcPts val="0"/>
                        </a:spcBef>
                        <a:spcAft>
                          <a:spcPts val="0"/>
                        </a:spcAft>
                      </a:pPr>
                      <a:r>
                        <a:rPr lang="en-US" sz="1000" dirty="0" smtClean="0">
                          <a:latin typeface="Arial" panose="020B0604020202020204" pitchFamily="34" charset="0"/>
                          <a:cs typeface="Arial" panose="020B0604020202020204" pitchFamily="34" charset="0"/>
                        </a:rPr>
                        <a:t>3Q2016</a:t>
                      </a:r>
                      <a:r>
                        <a:rPr lang="en-US" sz="1000" baseline="0" dirty="0" smtClean="0">
                          <a:latin typeface="Arial" panose="020B0604020202020204" pitchFamily="34" charset="0"/>
                          <a:cs typeface="Arial" panose="020B0604020202020204" pitchFamily="34" charset="0"/>
                        </a:rPr>
                        <a:t> – 33</a:t>
                      </a:r>
                    </a:p>
                    <a:p>
                      <a:pPr algn="ctr">
                        <a:lnSpc>
                          <a:spcPct val="100000"/>
                        </a:lnSpc>
                        <a:spcBef>
                          <a:spcPts val="0"/>
                        </a:spcBef>
                        <a:spcAft>
                          <a:spcPts val="0"/>
                        </a:spcAft>
                      </a:pPr>
                      <a:r>
                        <a:rPr lang="en-US" sz="1000" baseline="0" dirty="0" smtClean="0">
                          <a:latin typeface="Arial" panose="020B0604020202020204" pitchFamily="34" charset="0"/>
                          <a:cs typeface="Arial" panose="020B0604020202020204" pitchFamily="34" charset="0"/>
                        </a:rPr>
                        <a:t>4Q2016 – 15</a:t>
                      </a:r>
                    </a:p>
                    <a:p>
                      <a:pPr algn="ctr">
                        <a:lnSpc>
                          <a:spcPct val="100000"/>
                        </a:lnSpc>
                        <a:spcBef>
                          <a:spcPts val="0"/>
                        </a:spcBef>
                        <a:spcAft>
                          <a:spcPts val="0"/>
                        </a:spcAft>
                      </a:pPr>
                      <a:r>
                        <a:rPr lang="en-US" sz="1000" baseline="0" dirty="0" smtClean="0">
                          <a:latin typeface="Arial" panose="020B0604020202020204" pitchFamily="34" charset="0"/>
                          <a:cs typeface="Arial" panose="020B0604020202020204" pitchFamily="34" charset="0"/>
                        </a:rPr>
                        <a:t>1Q2017 – 0</a:t>
                      </a:r>
                    </a:p>
                  </a:txBody>
                  <a:tcPr marL="18288" marR="18288" marT="18288" marB="18288">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0000">
                        <a:lumMod val="20000"/>
                        <a:lumOff val="80000"/>
                      </a:srgbClr>
                    </a:solidFill>
                  </a:tcPr>
                </a:tc>
              </a:tr>
              <a:tr h="0">
                <a:tc rowSpan="3">
                  <a:txBody>
                    <a:bodyPr/>
                    <a:lstStyle/>
                    <a:p>
                      <a:pPr marL="0" marR="0" indent="0" algn="l" defTabSz="457200" rtl="0" eaLnBrk="1" fontAlgn="auto" latinLnBrk="0" hangingPunct="1">
                        <a:lnSpc>
                          <a:spcPct val="100000"/>
                        </a:lnSpc>
                        <a:spcBef>
                          <a:spcPts val="200"/>
                        </a:spcBef>
                        <a:spcAft>
                          <a:spcPts val="200"/>
                        </a:spcAft>
                        <a:buClrTx/>
                        <a:buSzTx/>
                        <a:buFontTx/>
                        <a:buNone/>
                        <a:tabLst/>
                        <a:defRPr/>
                      </a:pPr>
                      <a:r>
                        <a:rPr lang="en-US" sz="1000" b="1" dirty="0" smtClean="0">
                          <a:solidFill>
                            <a:schemeClr val="tx1"/>
                          </a:solidFill>
                          <a:latin typeface="Arial" panose="020B0604020202020204" pitchFamily="34" charset="0"/>
                          <a:cs typeface="Arial" panose="020B0604020202020204" pitchFamily="34" charset="0"/>
                        </a:rPr>
                        <a:t>Compliance risk</a:t>
                      </a:r>
                    </a:p>
                  </a:txBody>
                  <a:tcPr marL="0" marR="18288" marT="18288" marB="18288">
                    <a:lnL w="12700" cmpd="sng">
                      <a:noFill/>
                      <a:prstDash val="solid"/>
                    </a:lnL>
                    <a:lnR w="12700" cmpd="sng">
                      <a:noFill/>
                      <a:prstDash val="soli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marR="0" lvl="1"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000" b="0" i="0" kern="1200" baseline="0" dirty="0" smtClean="0">
                          <a:solidFill>
                            <a:schemeClr val="tx1"/>
                          </a:solidFill>
                          <a:latin typeface="Arial" panose="020B0604020202020204" pitchFamily="34" charset="0"/>
                          <a:ea typeface="ＭＳ Ｐゴシック"/>
                          <a:cs typeface="Arial" panose="020B0604020202020204" pitchFamily="34" charset="0"/>
                        </a:rPr>
                        <a:t>Open MRIAs and other equivalent matters (OCC Enforcement Actions)</a:t>
                      </a:r>
                    </a:p>
                  </a:txBody>
                  <a:tcPr marL="18288" marR="18288" marT="18288" marB="18288">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Monthly</a:t>
                      </a:r>
                      <a:endParaRPr lang="en-US" sz="1000" b="0" dirty="0">
                        <a:latin typeface="Arial" panose="020B0604020202020204" pitchFamily="34" charset="0"/>
                        <a:cs typeface="Arial" panose="020B0604020202020204" pitchFamily="34" charset="0"/>
                      </a:endParaRPr>
                    </a:p>
                  </a:txBody>
                  <a:tcPr marL="18288" marR="18288" marT="18288" marB="18288">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000" b="0" dirty="0" smtClean="0">
                          <a:latin typeface="Arial" panose="020B0604020202020204" pitchFamily="34" charset="0"/>
                          <a:cs typeface="Arial" panose="020B0604020202020204" pitchFamily="34" charset="0"/>
                        </a:rPr>
                        <a:t>SBNA</a:t>
                      </a:r>
                      <a:endParaRPr lang="en-US" sz="1000" b="0" dirty="0">
                        <a:latin typeface="Arial" panose="020B0604020202020204" pitchFamily="34" charset="0"/>
                        <a:cs typeface="Arial" panose="020B0604020202020204" pitchFamily="34" charset="0"/>
                      </a:endParaRPr>
                    </a:p>
                  </a:txBody>
                  <a:tcPr marL="18288" marR="18288" marT="18288" marB="18288">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1000"/>
                        </a:lnSpc>
                      </a:pPr>
                      <a:r>
                        <a:rPr lang="en-US" sz="1000" dirty="0" smtClean="0">
                          <a:latin typeface="Arial" panose="020B0604020202020204" pitchFamily="34" charset="0"/>
                          <a:cs typeface="Arial" panose="020B0604020202020204" pitchFamily="34" charset="0"/>
                        </a:rPr>
                        <a:t>3</a:t>
                      </a:r>
                    </a:p>
                  </a:txBody>
                  <a:tcPr marL="48014" marR="48014">
                    <a:lnL w="1905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c>
                  <a:txBody>
                    <a:body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N/A</a:t>
                      </a:r>
                      <a:endParaRPr lang="en-US" sz="1000" dirty="0">
                        <a:latin typeface="Arial" panose="020B0604020202020204" pitchFamily="34" charset="0"/>
                        <a:cs typeface="Arial" panose="020B0604020202020204" pitchFamily="34" charset="0"/>
                      </a:endParaRPr>
                    </a:p>
                  </a:txBody>
                  <a:tcPr marL="18288" marR="18288" marT="18288" marB="18288">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&gt;0</a:t>
                      </a:r>
                      <a:endParaRPr lang="en-US" sz="1000" dirty="0">
                        <a:latin typeface="Arial" panose="020B0604020202020204" pitchFamily="34" charset="0"/>
                        <a:cs typeface="Arial" panose="020B0604020202020204" pitchFamily="34" charset="0"/>
                      </a:endParaRPr>
                    </a:p>
                  </a:txBody>
                  <a:tcPr marL="18288" marR="18288" marT="18288" marB="18288">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0000">
                        <a:lumMod val="20000"/>
                        <a:lumOff val="80000"/>
                      </a:srgbClr>
                    </a:solidFill>
                  </a:tcPr>
                </a:tc>
              </a:tr>
              <a:tr h="0">
                <a:tc vMerge="1">
                  <a:txBody>
                    <a:bodyPr/>
                    <a:lstStyle/>
                    <a:p>
                      <a:endParaRPr lang="en-GB"/>
                    </a:p>
                  </a:txBody>
                  <a:tcPr/>
                </a:tc>
                <a:tc>
                  <a:txBody>
                    <a:bodyPr/>
                    <a:lstStyle/>
                    <a:p>
                      <a:pPr marL="0" marR="0" lvl="1"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000" b="0" i="0" kern="1200" baseline="0" dirty="0" smtClean="0">
                          <a:solidFill>
                            <a:schemeClr val="tx1"/>
                          </a:solidFill>
                          <a:latin typeface="Arial" panose="020B0604020202020204" pitchFamily="34" charset="0"/>
                          <a:ea typeface="ＭＳ Ｐゴシック"/>
                          <a:cs typeface="Arial" panose="020B0604020202020204" pitchFamily="34" charset="0"/>
                        </a:rPr>
                        <a:t>Federal Regulator Complaints (CFPB)</a:t>
                      </a:r>
                      <a:endParaRPr lang="en-US" sz="1000" b="0" i="0" kern="1200" baseline="0" dirty="0">
                        <a:solidFill>
                          <a:schemeClr val="tx1"/>
                        </a:solidFill>
                        <a:latin typeface="Arial" panose="020B0604020202020204" pitchFamily="34" charset="0"/>
                        <a:ea typeface="ＭＳ Ｐゴシック"/>
                        <a:cs typeface="Arial" panose="020B0604020202020204" pitchFamily="34" charset="0"/>
                      </a:endParaRPr>
                    </a:p>
                  </a:txBody>
                  <a:tcPr marL="18288" marR="18288" marT="18288" marB="18288">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000" b="0" dirty="0" smtClean="0">
                          <a:latin typeface="Arial" panose="020B0604020202020204" pitchFamily="34" charset="0"/>
                          <a:cs typeface="Arial" panose="020B0604020202020204" pitchFamily="34" charset="0"/>
                        </a:rPr>
                        <a:t>Monthly</a:t>
                      </a:r>
                      <a:endParaRPr lang="en-US" sz="1000" b="0" dirty="0">
                        <a:latin typeface="Arial" panose="020B0604020202020204" pitchFamily="34" charset="0"/>
                        <a:cs typeface="Arial" panose="020B0604020202020204" pitchFamily="34" charset="0"/>
                      </a:endParaRPr>
                    </a:p>
                  </a:txBody>
                  <a:tcPr marL="18288" marR="18288" marT="18288" marB="18288">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000" b="0" dirty="0" smtClean="0">
                          <a:latin typeface="Arial" panose="020B0604020202020204" pitchFamily="34" charset="0"/>
                          <a:cs typeface="Arial" panose="020B0604020202020204" pitchFamily="34" charset="0"/>
                        </a:rPr>
                        <a:t>SBNA</a:t>
                      </a:r>
                      <a:endParaRPr lang="en-US" sz="1000" b="0" dirty="0">
                        <a:latin typeface="Arial" panose="020B0604020202020204" pitchFamily="34" charset="0"/>
                        <a:cs typeface="Arial" panose="020B0604020202020204" pitchFamily="34" charset="0"/>
                      </a:endParaRPr>
                    </a:p>
                  </a:txBody>
                  <a:tcPr marL="18288" marR="18288" marT="18288" marB="18288">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1000"/>
                        </a:lnSpc>
                      </a:pPr>
                      <a:r>
                        <a:rPr lang="en-US" sz="1000" dirty="0" smtClean="0">
                          <a:latin typeface="Arial" panose="020B0604020202020204" pitchFamily="34" charset="0"/>
                          <a:cs typeface="Arial" panose="020B0604020202020204" pitchFamily="34" charset="0"/>
                        </a:rPr>
                        <a:t>30</a:t>
                      </a:r>
                    </a:p>
                  </a:txBody>
                  <a:tcPr marL="48014" marR="48014">
                    <a:lnL w="1905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&gt;=35</a:t>
                      </a:r>
                      <a:endParaRPr lang="en-US" sz="1000" dirty="0">
                        <a:latin typeface="Arial" panose="020B0604020202020204" pitchFamily="34" charset="0"/>
                        <a:cs typeface="Arial" panose="020B0604020202020204" pitchFamily="34" charset="0"/>
                      </a:endParaRPr>
                    </a:p>
                  </a:txBody>
                  <a:tcPr marL="18288" marR="18288" marT="18288" marB="18288">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&gt;=40</a:t>
                      </a:r>
                      <a:endParaRPr lang="en-US" sz="1000" dirty="0">
                        <a:latin typeface="Arial" panose="020B0604020202020204" pitchFamily="34" charset="0"/>
                        <a:cs typeface="Arial" panose="020B0604020202020204" pitchFamily="34" charset="0"/>
                      </a:endParaRPr>
                    </a:p>
                  </a:txBody>
                  <a:tcPr marL="18288" marR="18288" marT="18288" marB="18288">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0000">
                        <a:lumMod val="20000"/>
                        <a:lumOff val="80000"/>
                      </a:srgbClr>
                    </a:solidFill>
                  </a:tcPr>
                </a:tc>
              </a:tr>
              <a:tr h="0">
                <a:tc vMerge="1">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100" b="1" dirty="0" smtClean="0">
                        <a:solidFill>
                          <a:srgbClr val="FF0000"/>
                        </a:solidFill>
                        <a:latin typeface="Arial" panose="020B0604020202020204" pitchFamily="34" charset="0"/>
                        <a:cs typeface="Arial" panose="020B0604020202020204" pitchFamily="34" charset="0"/>
                      </a:endParaRPr>
                    </a:p>
                  </a:txBody>
                  <a:tcPr marL="45720" marR="45720" anchor="ctr"/>
                </a:tc>
                <a:tc>
                  <a:txBody>
                    <a:bodyPr/>
                    <a:lstStyle/>
                    <a:p>
                      <a:pPr marL="0" marR="0" lvl="1" indent="0" algn="l" defTabSz="457200" rtl="0" eaLnBrk="1" fontAlgn="auto" latinLnBrk="0" hangingPunct="1">
                        <a:lnSpc>
                          <a:spcPct val="100000"/>
                        </a:lnSpc>
                        <a:spcBef>
                          <a:spcPts val="200"/>
                        </a:spcBef>
                        <a:spcAft>
                          <a:spcPts val="200"/>
                        </a:spcAft>
                        <a:buClr>
                          <a:schemeClr val="tx1"/>
                        </a:buClr>
                        <a:buSzTx/>
                        <a:buFont typeface="Arial" panose="020B0604020202020204" pitchFamily="34" charset="0"/>
                        <a:buNone/>
                        <a:tabLst/>
                        <a:defRPr/>
                      </a:pPr>
                      <a:r>
                        <a:rPr lang="en-US" sz="1000" b="0" i="0" u="none" strike="noStrike" dirty="0" smtClean="0">
                          <a:solidFill>
                            <a:srgbClr val="008AB3"/>
                          </a:solidFill>
                          <a:effectLst/>
                          <a:latin typeface="Arial" panose="020B0604020202020204" pitchFamily="34" charset="0"/>
                          <a:cs typeface="Arial" panose="020B0604020202020204" pitchFamily="34" charset="0"/>
                        </a:rPr>
                        <a:t>High risk customers as % of total customers</a:t>
                      </a:r>
                    </a:p>
                  </a:txBody>
                  <a:tcPr marL="18288" marR="18288" marT="18288" marB="18288">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000" b="0" dirty="0" smtClean="0">
                          <a:latin typeface="Arial" panose="020B0604020202020204" pitchFamily="34" charset="0"/>
                          <a:cs typeface="Arial" panose="020B0604020202020204" pitchFamily="34" charset="0"/>
                        </a:rPr>
                        <a:t>Monthly</a:t>
                      </a:r>
                      <a:endParaRPr lang="en-US" sz="1000" b="0" dirty="0">
                        <a:latin typeface="Arial" panose="020B0604020202020204" pitchFamily="34" charset="0"/>
                        <a:cs typeface="Arial" panose="020B0604020202020204" pitchFamily="34" charset="0"/>
                      </a:endParaRPr>
                    </a:p>
                  </a:txBody>
                  <a:tcPr marL="18288" marR="18288" marT="18288" marB="18288">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000" b="0" dirty="0" smtClean="0">
                          <a:latin typeface="Arial" panose="020B0604020202020204" pitchFamily="34" charset="0"/>
                          <a:cs typeface="Arial" panose="020B0604020202020204" pitchFamily="34" charset="0"/>
                        </a:rPr>
                        <a:t>SBNA</a:t>
                      </a:r>
                      <a:endParaRPr lang="en-US" sz="1000" b="0" dirty="0">
                        <a:latin typeface="Arial" panose="020B0604020202020204" pitchFamily="34" charset="0"/>
                        <a:cs typeface="Arial" panose="020B0604020202020204" pitchFamily="34" charset="0"/>
                      </a:endParaRPr>
                    </a:p>
                  </a:txBody>
                  <a:tcPr marL="18288" marR="18288" marT="18288" marB="18288">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1000"/>
                        </a:lnSpc>
                      </a:pPr>
                      <a:r>
                        <a:rPr lang="en-US" sz="1000" dirty="0" smtClean="0">
                          <a:latin typeface="Arial" panose="020B0604020202020204" pitchFamily="34" charset="0"/>
                          <a:cs typeface="Arial" panose="020B0604020202020204" pitchFamily="34" charset="0"/>
                        </a:rPr>
                        <a:t>1.1%</a:t>
                      </a:r>
                    </a:p>
                  </a:txBody>
                  <a:tcPr marL="48014" marR="48014">
                    <a:lnL w="1905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&gt;=2.0%</a:t>
                      </a:r>
                      <a:endParaRPr lang="en-US" sz="1000" dirty="0">
                        <a:latin typeface="Arial" panose="020B0604020202020204" pitchFamily="34" charset="0"/>
                        <a:cs typeface="Arial" panose="020B0604020202020204" pitchFamily="34" charset="0"/>
                      </a:endParaRPr>
                    </a:p>
                  </a:txBody>
                  <a:tcPr marL="18288" marR="18288" marT="18288" marB="18288">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&gt;=3.0%</a:t>
                      </a:r>
                      <a:endParaRPr lang="en-US" sz="1000" dirty="0">
                        <a:latin typeface="Arial" panose="020B0604020202020204" pitchFamily="34" charset="0"/>
                        <a:cs typeface="Arial" panose="020B0604020202020204" pitchFamily="34" charset="0"/>
                      </a:endParaRPr>
                    </a:p>
                  </a:txBody>
                  <a:tcPr marL="18288" marR="18288" marT="18288" marB="18288">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0000">
                        <a:lumMod val="20000"/>
                        <a:lumOff val="80000"/>
                      </a:srgbClr>
                    </a:solidFill>
                  </a:tcPr>
                </a:tc>
              </a:tr>
            </a:tbl>
          </a:graphicData>
        </a:graphic>
      </p:graphicFrame>
    </p:spTree>
    <p:extLst>
      <p:ext uri="{BB962C8B-B14F-4D97-AF65-F5344CB8AC3E}">
        <p14:creationId xmlns:p14="http://schemas.microsoft.com/office/powerpoint/2010/main" val="1094139984"/>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GB" dirty="0" smtClean="0">
                <a:solidFill>
                  <a:srgbClr val="FF0000"/>
                </a:solidFill>
              </a:rPr>
              <a:t>B.</a:t>
            </a:r>
            <a:r>
              <a:rPr lang="en-GB" dirty="0" smtClean="0"/>
              <a:t> Changes from 2015</a:t>
            </a:r>
            <a:endParaRPr lang="en-GB" b="0" dirty="0"/>
          </a:p>
        </p:txBody>
      </p:sp>
    </p:spTree>
    <p:extLst>
      <p:ext uri="{BB962C8B-B14F-4D97-AF65-F5344CB8AC3E}">
        <p14:creationId xmlns:p14="http://schemas.microsoft.com/office/powerpoint/2010/main" val="2938589553"/>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 Placeholder 2"/>
          <p:cNvSpPr txBox="1">
            <a:spLocks/>
          </p:cNvSpPr>
          <p:nvPr/>
        </p:nvSpPr>
        <p:spPr bwMode="auto">
          <a:xfrm>
            <a:off x="351387" y="1463504"/>
            <a:ext cx="2591735" cy="205482"/>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0" indent="0" algn="l" rtl="0" eaLnBrk="1" fontAlgn="base" hangingPunct="1">
              <a:spcBef>
                <a:spcPts val="0"/>
              </a:spcBef>
              <a:spcAft>
                <a:spcPct val="0"/>
              </a:spcAft>
              <a:buNone/>
              <a:defRPr sz="1200" b="1">
                <a:solidFill>
                  <a:srgbClr val="FF0000"/>
                </a:solidFill>
                <a:latin typeface="+mj-lt"/>
                <a:ea typeface="+mn-ea"/>
                <a:cs typeface="+mn-cs"/>
              </a:defRPr>
            </a:lvl1pPr>
            <a:lvl2pPr marL="0" indent="0" algn="l" rtl="0" eaLnBrk="1" fontAlgn="base" hangingPunct="1">
              <a:lnSpc>
                <a:spcPct val="120000"/>
              </a:lnSpc>
              <a:spcBef>
                <a:spcPts val="0"/>
              </a:spcBef>
              <a:spcAft>
                <a:spcPct val="0"/>
              </a:spcAft>
              <a:buClr>
                <a:schemeClr val="tx1"/>
              </a:buClr>
              <a:buFont typeface="Wingdings" pitchFamily="2" charset="2"/>
              <a:buNone/>
              <a:defRPr sz="1200">
                <a:solidFill>
                  <a:srgbClr val="FF0000"/>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000">
                <a:solidFill>
                  <a:schemeClr val="accent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accent2"/>
                </a:solidFill>
                <a:latin typeface="Arial" charset="0"/>
                <a:ea typeface="+mn-ea"/>
                <a:cs typeface="+mn-cs"/>
              </a:defRPr>
            </a:lvl4pPr>
            <a:lvl5pPr marL="857250" indent="-115888" algn="l" rtl="0" eaLnBrk="1" fontAlgn="base" hangingPunct="1">
              <a:spcBef>
                <a:spcPct val="20000"/>
              </a:spcBef>
              <a:spcAft>
                <a:spcPct val="0"/>
              </a:spcAft>
              <a:buClr>
                <a:schemeClr val="tx1"/>
              </a:buClr>
              <a:defRPr sz="1000">
                <a:solidFill>
                  <a:schemeClr val="accent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0" marR="0" lvl="0" indent="0" defTabSz="914400" rtl="0" eaLnBrk="1" fontAlgn="base" latinLnBrk="0" hangingPunct="1">
              <a:lnSpc>
                <a:spcPct val="100000"/>
              </a:lnSpc>
              <a:spcBef>
                <a:spcPts val="0"/>
              </a:spcBef>
              <a:spcAft>
                <a:spcPts val="0"/>
              </a:spcAft>
              <a:buClrTx/>
              <a:buSzTx/>
              <a:buFontTx/>
              <a:buNone/>
              <a:tabLst/>
              <a:defRPr/>
            </a:pPr>
            <a:r>
              <a:rPr kumimoji="0" lang="en-US" sz="1400" u="none" strike="noStrike" kern="1200" cap="none" spc="0" normalizeH="0" baseline="0" noProof="0" dirty="0" smtClean="0">
                <a:ln>
                  <a:noFill/>
                </a:ln>
                <a:effectLst/>
                <a:uLnTx/>
                <a:uFillTx/>
                <a:latin typeface="Arial" panose="020B0604020202020204" pitchFamily="34" charset="0"/>
                <a:ea typeface="ＭＳ Ｐゴシック"/>
                <a:cs typeface="Arial" panose="020B0604020202020204" pitchFamily="34" charset="0"/>
              </a:rPr>
              <a:t>RAS risk taxonomy</a:t>
            </a:r>
            <a:endParaRPr kumimoji="0" lang="en-US" sz="1400" u="none" strike="noStrike" kern="1200" cap="none" spc="0" normalizeH="0" baseline="0" noProof="0" dirty="0">
              <a:ln>
                <a:noFill/>
              </a:ln>
              <a:effectLst/>
              <a:uLnTx/>
              <a:uFillTx/>
              <a:latin typeface="Arial" panose="020B0604020202020204" pitchFamily="34" charset="0"/>
              <a:ea typeface="ＭＳ Ｐゴシック"/>
              <a:cs typeface="Arial" panose="020B0604020202020204" pitchFamily="34" charset="0"/>
            </a:endParaRPr>
          </a:p>
        </p:txBody>
      </p:sp>
      <p:sp>
        <p:nvSpPr>
          <p:cNvPr id="25" name="Text Placeholder 2"/>
          <p:cNvSpPr txBox="1">
            <a:spLocks/>
          </p:cNvSpPr>
          <p:nvPr/>
        </p:nvSpPr>
        <p:spPr bwMode="auto">
          <a:xfrm>
            <a:off x="4064433" y="1463538"/>
            <a:ext cx="2591735" cy="205482"/>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0" indent="0" algn="l" rtl="0" eaLnBrk="1" fontAlgn="base" hangingPunct="1">
              <a:spcBef>
                <a:spcPts val="0"/>
              </a:spcBef>
              <a:spcAft>
                <a:spcPct val="0"/>
              </a:spcAft>
              <a:buNone/>
              <a:defRPr sz="1200" b="1">
                <a:solidFill>
                  <a:srgbClr val="FF0000"/>
                </a:solidFill>
                <a:latin typeface="+mj-lt"/>
                <a:ea typeface="+mn-ea"/>
                <a:cs typeface="+mn-cs"/>
              </a:defRPr>
            </a:lvl1pPr>
            <a:lvl2pPr marL="0" indent="0" algn="l" rtl="0" eaLnBrk="1" fontAlgn="base" hangingPunct="1">
              <a:lnSpc>
                <a:spcPct val="120000"/>
              </a:lnSpc>
              <a:spcBef>
                <a:spcPts val="0"/>
              </a:spcBef>
              <a:spcAft>
                <a:spcPct val="0"/>
              </a:spcAft>
              <a:buClr>
                <a:schemeClr val="tx1"/>
              </a:buClr>
              <a:buFont typeface="Wingdings" pitchFamily="2" charset="2"/>
              <a:buNone/>
              <a:defRPr sz="1200">
                <a:solidFill>
                  <a:srgbClr val="FF0000"/>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000">
                <a:solidFill>
                  <a:schemeClr val="accent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accent2"/>
                </a:solidFill>
                <a:latin typeface="Arial" charset="0"/>
                <a:ea typeface="+mn-ea"/>
                <a:cs typeface="+mn-cs"/>
              </a:defRPr>
            </a:lvl4pPr>
            <a:lvl5pPr marL="857250" indent="-115888" algn="l" rtl="0" eaLnBrk="1" fontAlgn="base" hangingPunct="1">
              <a:spcBef>
                <a:spcPct val="20000"/>
              </a:spcBef>
              <a:spcAft>
                <a:spcPct val="0"/>
              </a:spcAft>
              <a:buClr>
                <a:schemeClr val="tx1"/>
              </a:buClr>
              <a:defRPr sz="1000">
                <a:solidFill>
                  <a:schemeClr val="accent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lvl="0">
              <a:spcAft>
                <a:spcPts val="0"/>
              </a:spcAft>
              <a:defRPr/>
            </a:pPr>
            <a:r>
              <a:rPr lang="en-US" sz="1400" dirty="0">
                <a:latin typeface="Arial" panose="020B0604020202020204" pitchFamily="34" charset="0"/>
                <a:ea typeface="ＭＳ Ｐゴシック"/>
                <a:cs typeface="Arial" panose="020B0604020202020204" pitchFamily="34" charset="0"/>
              </a:rPr>
              <a:t>Metric specific changes</a:t>
            </a:r>
          </a:p>
        </p:txBody>
      </p:sp>
      <p:graphicFrame>
        <p:nvGraphicFramePr>
          <p:cNvPr id="3" name="Table 2"/>
          <p:cNvGraphicFramePr>
            <a:graphicFrameLocks noGrp="1"/>
          </p:cNvGraphicFramePr>
          <p:nvPr>
            <p:extLst>
              <p:ext uri="{D42A27DB-BD31-4B8C-83A1-F6EECF244321}">
                <p14:modId xmlns:p14="http://schemas.microsoft.com/office/powerpoint/2010/main" val="357380243"/>
              </p:ext>
            </p:extLst>
          </p:nvPr>
        </p:nvGraphicFramePr>
        <p:xfrm>
          <a:off x="4455260" y="1759375"/>
          <a:ext cx="4791928" cy="4535062"/>
        </p:xfrm>
        <a:graphic>
          <a:graphicData uri="http://schemas.openxmlformats.org/drawingml/2006/table">
            <a:tbl>
              <a:tblPr firstRow="1" bandRow="1">
                <a:tableStyleId>{5C22544A-7EE6-4342-B048-85BDC9FD1C3A}</a:tableStyleId>
              </a:tblPr>
              <a:tblGrid>
                <a:gridCol w="4791928"/>
              </a:tblGrid>
              <a:tr h="561537">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GB" sz="1200" b="1" dirty="0" smtClean="0">
                          <a:solidFill>
                            <a:schemeClr val="tx1"/>
                          </a:solidFill>
                          <a:latin typeface="Arial" panose="020B0604020202020204" pitchFamily="34" charset="0"/>
                          <a:cs typeface="Arial" panose="020B0604020202020204" pitchFamily="34" charset="0"/>
                        </a:rPr>
                        <a:t>Capital adequacy </a:t>
                      </a:r>
                      <a:r>
                        <a:rPr lang="en-GB" sz="1200" dirty="0" smtClean="0">
                          <a:solidFill>
                            <a:schemeClr val="tx1"/>
                          </a:solidFill>
                          <a:latin typeface="Arial" panose="020B0604020202020204" pitchFamily="34" charset="0"/>
                          <a:cs typeface="Arial" panose="020B0604020202020204" pitchFamily="34" charset="0"/>
                        </a:rPr>
                        <a:t>limits</a:t>
                      </a:r>
                      <a:r>
                        <a:rPr lang="en-GB" sz="1200" b="1" dirty="0" smtClean="0">
                          <a:solidFill>
                            <a:schemeClr val="tx1"/>
                          </a:solidFill>
                          <a:latin typeface="Arial" panose="020B0604020202020204" pitchFamily="34" charset="0"/>
                          <a:cs typeface="Arial" panose="020B0604020202020204" pitchFamily="34" charset="0"/>
                        </a:rPr>
                        <a:t> </a:t>
                      </a:r>
                      <a:r>
                        <a:rPr lang="en-GB" sz="1200" b="0" dirty="0" smtClean="0">
                          <a:solidFill>
                            <a:schemeClr val="tx1"/>
                          </a:solidFill>
                          <a:latin typeface="Arial" panose="020B0604020202020204" pitchFamily="34" charset="0"/>
                          <a:cs typeface="Arial" panose="020B0604020202020204" pitchFamily="34" charset="0"/>
                        </a:rPr>
                        <a:t>aligned to the 2016 Capital Policy</a:t>
                      </a:r>
                    </a:p>
                  </a:txBody>
                  <a:tcPr marL="96028" marR="96028" anchor="ctr">
                    <a:lnL w="12700" cmpd="sng">
                      <a:noFill/>
                    </a:lnL>
                    <a:lnR w="12700" cmpd="sng">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561537">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GB" sz="1200" b="1" dirty="0" smtClean="0">
                          <a:latin typeface="Arial" panose="020B0604020202020204" pitchFamily="34" charset="0"/>
                          <a:cs typeface="Arial" panose="020B0604020202020204" pitchFamily="34" charset="0"/>
                        </a:rPr>
                        <a:t>Credit risk </a:t>
                      </a:r>
                      <a:r>
                        <a:rPr lang="en-GB" sz="1200" dirty="0" smtClean="0">
                          <a:latin typeface="Arial" panose="020B0604020202020204" pitchFamily="34" charset="0"/>
                          <a:cs typeface="Arial" panose="020B0604020202020204" pitchFamily="34" charset="0"/>
                        </a:rPr>
                        <a:t>concentration</a:t>
                      </a:r>
                      <a:r>
                        <a:rPr lang="en-GB" sz="1200" b="1" dirty="0" smtClean="0">
                          <a:latin typeface="Arial" panose="020B0604020202020204" pitchFamily="34" charset="0"/>
                          <a:cs typeface="Arial" panose="020B0604020202020204" pitchFamily="34" charset="0"/>
                        </a:rPr>
                        <a:t> </a:t>
                      </a:r>
                      <a:r>
                        <a:rPr lang="en-GB" sz="1200" b="0" dirty="0" smtClean="0">
                          <a:latin typeface="Arial" panose="020B0604020202020204" pitchFamily="34" charset="0"/>
                          <a:cs typeface="Arial" panose="020B0604020202020204" pitchFamily="34" charset="0"/>
                        </a:rPr>
                        <a:t>metrics broken down by material portfolio</a:t>
                      </a:r>
                    </a:p>
                  </a:txBody>
                  <a:tcPr marL="96028" marR="96028" anchor="ctr">
                    <a:lnL w="12700" cmpd="sng">
                      <a:noFill/>
                    </a:lnL>
                    <a:lnR w="12700" cmpd="sng">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561537">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GB" sz="1200" b="1" dirty="0" smtClean="0">
                          <a:latin typeface="Arial" panose="020B0604020202020204" pitchFamily="34" charset="0"/>
                          <a:cs typeface="Arial" panose="020B0604020202020204" pitchFamily="34" charset="0"/>
                        </a:rPr>
                        <a:t>Liquidity / funding risk </a:t>
                      </a:r>
                      <a:r>
                        <a:rPr lang="en-GB" sz="1200" dirty="0" smtClean="0">
                          <a:latin typeface="Arial" panose="020B0604020202020204" pitchFamily="34" charset="0"/>
                          <a:cs typeface="Arial" panose="020B0604020202020204" pitchFamily="34" charset="0"/>
                        </a:rPr>
                        <a:t>metric added as requested by Group</a:t>
                      </a:r>
                      <a:endParaRPr lang="en-GB" sz="1200" b="0" dirty="0" smtClean="0">
                        <a:latin typeface="Arial" panose="020B0604020202020204" pitchFamily="34" charset="0"/>
                        <a:cs typeface="Arial" panose="020B0604020202020204" pitchFamily="34" charset="0"/>
                      </a:endParaRPr>
                    </a:p>
                  </a:txBody>
                  <a:tcPr marL="96028" marR="96028" anchor="ctr">
                    <a:lnL w="12700" cmpd="sng">
                      <a:noFill/>
                    </a:lnL>
                    <a:lnR w="12700" cmpd="sng">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561537">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GB" sz="1200" b="1" dirty="0" smtClean="0">
                          <a:latin typeface="Arial" panose="020B0604020202020204" pitchFamily="34" charset="0"/>
                          <a:cs typeface="Arial" panose="020B0604020202020204" pitchFamily="34" charset="0"/>
                        </a:rPr>
                        <a:t>Interest rate risk </a:t>
                      </a:r>
                      <a:r>
                        <a:rPr lang="en-GB" sz="1200" dirty="0" smtClean="0">
                          <a:latin typeface="Arial" panose="020B0604020202020204" pitchFamily="34" charset="0"/>
                          <a:cs typeface="Arial" panose="020B0604020202020204" pitchFamily="34" charset="0"/>
                        </a:rPr>
                        <a:t>metric aligned with Group definition</a:t>
                      </a:r>
                    </a:p>
                  </a:txBody>
                  <a:tcPr marL="96028" marR="96028" anchor="ctr">
                    <a:lnL w="12700" cmpd="sng">
                      <a:noFill/>
                    </a:lnL>
                    <a:lnR w="12700" cmpd="sng">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561537">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GB" sz="1200" b="1" dirty="0" smtClean="0">
                          <a:latin typeface="Arial" panose="020B0604020202020204" pitchFamily="34" charset="0"/>
                          <a:cs typeface="Arial" panose="020B0604020202020204" pitchFamily="34" charset="0"/>
                        </a:rPr>
                        <a:t>Mark-to-market</a:t>
                      </a:r>
                      <a:r>
                        <a:rPr lang="en-GB" sz="1200" b="1" baseline="0" dirty="0" smtClean="0">
                          <a:latin typeface="Arial" panose="020B0604020202020204" pitchFamily="34" charset="0"/>
                          <a:cs typeface="Arial" panose="020B0604020202020204" pitchFamily="34" charset="0"/>
                        </a:rPr>
                        <a:t> risk </a:t>
                      </a:r>
                      <a:r>
                        <a:rPr lang="en-GB" sz="1200" b="0" baseline="0" dirty="0" smtClean="0">
                          <a:latin typeface="Arial" panose="020B0604020202020204" pitchFamily="34" charset="0"/>
                          <a:cs typeface="Arial" panose="020B0604020202020204" pitchFamily="34" charset="0"/>
                        </a:rPr>
                        <a:t>metric added to track Value at Risk (VaR) based on Board request</a:t>
                      </a:r>
                      <a:endParaRPr lang="en-GB" sz="1200" b="0" dirty="0" smtClean="0">
                        <a:latin typeface="Arial" panose="020B0604020202020204" pitchFamily="34" charset="0"/>
                        <a:cs typeface="Arial" panose="020B0604020202020204" pitchFamily="34" charset="0"/>
                      </a:endParaRPr>
                    </a:p>
                  </a:txBody>
                  <a:tcPr marL="96028" marR="96028" anchor="ctr">
                    <a:lnL w="12700" cmpd="sng">
                      <a:noFill/>
                    </a:lnL>
                    <a:lnR w="12700" cmpd="sng">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561537">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GB" sz="1200" b="1" dirty="0" smtClean="0">
                          <a:latin typeface="Arial" panose="020B0604020202020204" pitchFamily="34" charset="0"/>
                          <a:cs typeface="Arial" panose="020B0604020202020204" pitchFamily="34" charset="0"/>
                        </a:rPr>
                        <a:t>Strategic risk </a:t>
                      </a:r>
                      <a:r>
                        <a:rPr lang="en-GB" sz="1200" b="0" dirty="0" smtClean="0">
                          <a:latin typeface="Arial" panose="020B0604020202020204" pitchFamily="34" charset="0"/>
                          <a:cs typeface="Arial" panose="020B0604020202020204" pitchFamily="34" charset="0"/>
                        </a:rPr>
                        <a:t>includes qualitative statements only</a:t>
                      </a:r>
                    </a:p>
                  </a:txBody>
                  <a:tcPr marL="96028" marR="96028" anchor="ctr">
                    <a:lnL w="12700" cmpd="sng">
                      <a:noFill/>
                    </a:lnL>
                    <a:lnR w="12700" cmpd="sng">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58292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GB" sz="1200" b="1" dirty="0" smtClean="0">
                          <a:latin typeface="Arial" panose="020B0604020202020204" pitchFamily="34" charset="0"/>
                          <a:cs typeface="Arial" panose="020B0604020202020204" pitchFamily="34" charset="0"/>
                        </a:rPr>
                        <a:t>Operational risk </a:t>
                      </a:r>
                      <a:r>
                        <a:rPr lang="en-GB" sz="1200" b="0" dirty="0" smtClean="0">
                          <a:latin typeface="Arial" panose="020B0604020202020204" pitchFamily="34" charset="0"/>
                          <a:cs typeface="Arial" panose="020B0604020202020204" pitchFamily="34" charset="0"/>
                        </a:rPr>
                        <a:t>metrics recalibrated</a:t>
                      </a:r>
                      <a:r>
                        <a:rPr lang="en-GB" sz="1200" b="0" baseline="0" dirty="0" smtClean="0">
                          <a:latin typeface="Arial" panose="020B0604020202020204" pitchFamily="34" charset="0"/>
                          <a:cs typeface="Arial" panose="020B0604020202020204" pitchFamily="34" charset="0"/>
                        </a:rPr>
                        <a:t> </a:t>
                      </a:r>
                      <a:r>
                        <a:rPr lang="en-GB" sz="1200" b="0" dirty="0" smtClean="0">
                          <a:latin typeface="Arial" panose="020B0604020202020204" pitchFamily="34" charset="0"/>
                          <a:cs typeface="Arial" panose="020B0604020202020204" pitchFamily="34" charset="0"/>
                        </a:rPr>
                        <a:t>and shifted conservatively in line with supervisory feedback</a:t>
                      </a:r>
                    </a:p>
                  </a:txBody>
                  <a:tcPr marL="96028" marR="96028" anchor="ctr">
                    <a:lnL w="12700" cmpd="sng">
                      <a:noFill/>
                    </a:lnL>
                    <a:lnR w="12700" cmpd="sng">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58292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GB" sz="1200" b="1" dirty="0" smtClean="0">
                          <a:latin typeface="Arial" panose="020B0604020202020204" pitchFamily="34" charset="0"/>
                          <a:cs typeface="Arial" panose="020B0604020202020204" pitchFamily="34" charset="0"/>
                        </a:rPr>
                        <a:t>Compliance</a:t>
                      </a:r>
                      <a:r>
                        <a:rPr lang="en-GB" sz="1200" b="1" baseline="0" dirty="0" smtClean="0">
                          <a:latin typeface="Arial" panose="020B0604020202020204" pitchFamily="34" charset="0"/>
                          <a:cs typeface="Arial" panose="020B0604020202020204" pitchFamily="34" charset="0"/>
                        </a:rPr>
                        <a:t> risk </a:t>
                      </a:r>
                      <a:r>
                        <a:rPr lang="en-GB" sz="1200" b="0" baseline="0" dirty="0" smtClean="0">
                          <a:latin typeface="Arial" panose="020B0604020202020204" pitchFamily="34" charset="0"/>
                          <a:cs typeface="Arial" panose="020B0604020202020204" pitchFamily="34" charset="0"/>
                        </a:rPr>
                        <a:t>metric added to track high risk customers based on Board request</a:t>
                      </a:r>
                      <a:endParaRPr lang="en-GB" sz="1200" b="0" dirty="0" smtClean="0">
                        <a:latin typeface="Arial" panose="020B0604020202020204" pitchFamily="34" charset="0"/>
                        <a:cs typeface="Arial" panose="020B0604020202020204" pitchFamily="34" charset="0"/>
                      </a:endParaRPr>
                    </a:p>
                  </a:txBody>
                  <a:tcPr marL="96028" marR="96028" anchor="ctr">
                    <a:lnL w="12700" cmpd="sng">
                      <a:noFill/>
                    </a:lnL>
                    <a:lnR w="12700" cmpd="sng">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bl>
          </a:graphicData>
        </a:graphic>
      </p:graphicFrame>
      <p:sp>
        <p:nvSpPr>
          <p:cNvPr id="33" name="Rectangle 32"/>
          <p:cNvSpPr>
            <a:spLocks noChangeArrowheads="1"/>
          </p:cNvSpPr>
          <p:nvPr/>
        </p:nvSpPr>
        <p:spPr bwMode="gray">
          <a:xfrm>
            <a:off x="549789" y="1797475"/>
            <a:ext cx="834800" cy="2658535"/>
          </a:xfrm>
          <a:prstGeom prst="rect">
            <a:avLst/>
          </a:prstGeom>
          <a:solidFill>
            <a:srgbClr val="FFDDDD"/>
          </a:solidFill>
          <a:ln w="9525" algn="ctr">
            <a:solidFill>
              <a:srgbClr val="FF0000"/>
            </a:solidFill>
            <a:miter lim="800000"/>
            <a:headEnd/>
            <a:tailEnd/>
          </a:ln>
          <a:effectLst/>
          <a:extLst/>
        </p:spPr>
        <p:txBody>
          <a:bodyPr lIns="36576" tIns="36576" rIns="36576" bIns="36576" anchor="ctr"/>
          <a:lstStyle/>
          <a:p>
            <a:pPr marL="0" marR="0" lvl="0" indent="0" algn="ctr" defTabSz="914400" eaLnBrk="1" fontAlgn="auto" latinLnBrk="0" hangingPunct="1">
              <a:lnSpc>
                <a:spcPct val="100000"/>
              </a:lnSpc>
              <a:spcBef>
                <a:spcPts val="0"/>
              </a:spcBef>
              <a:spcAft>
                <a:spcPts val="0"/>
              </a:spcAft>
              <a:buClrTx/>
              <a:buSzTx/>
              <a:buFontTx/>
              <a:buNone/>
              <a:tabLst>
                <a:tab pos="517525" algn="r"/>
              </a:tabLst>
              <a:defRPr/>
            </a:pPr>
            <a:r>
              <a:rPr kumimoji="0" lang="en-US" altLang="zh-CN" sz="1100" b="0" i="0" u="none" strike="noStrike" kern="0" cap="none" spc="0" normalizeH="0" baseline="0" noProof="0" dirty="0" smtClean="0">
                <a:ln>
                  <a:noFill/>
                </a:ln>
                <a:solidFill>
                  <a:srgbClr val="000000"/>
                </a:solidFill>
                <a:effectLst/>
                <a:uLnTx/>
                <a:uFillTx/>
                <a:ea typeface="SimSun" pitchFamily="2" charset="-122"/>
              </a:rPr>
              <a:t>Capital adequacy</a:t>
            </a:r>
          </a:p>
        </p:txBody>
      </p:sp>
      <p:sp>
        <p:nvSpPr>
          <p:cNvPr id="34" name="Rectangle 13"/>
          <p:cNvSpPr>
            <a:spLocks noChangeArrowheads="1"/>
          </p:cNvSpPr>
          <p:nvPr/>
        </p:nvSpPr>
        <p:spPr bwMode="gray">
          <a:xfrm>
            <a:off x="1587756" y="2714585"/>
            <a:ext cx="1558214" cy="365760"/>
          </a:xfrm>
          <a:prstGeom prst="rect">
            <a:avLst/>
          </a:prstGeom>
          <a:solidFill>
            <a:srgbClr val="FFDDDD"/>
          </a:solidFill>
          <a:ln w="9525" algn="ctr">
            <a:solidFill>
              <a:srgbClr val="FF0000"/>
            </a:solidFill>
            <a:miter lim="800000"/>
            <a:headEnd/>
            <a:tailEnd/>
          </a:ln>
          <a:effectLst/>
          <a:extLst/>
        </p:spPr>
        <p:txBody>
          <a:bodyPr lIns="182880" tIns="36576" rIns="91440" bIns="36576" anchor="ctr"/>
          <a:lstStyle/>
          <a:p>
            <a:pPr algn="ctr">
              <a:tabLst>
                <a:tab pos="517525" algn="r"/>
              </a:tabLst>
            </a:pPr>
            <a:r>
              <a:rPr lang="en-US" altLang="zh-CN" sz="1100" dirty="0" smtClean="0">
                <a:solidFill>
                  <a:srgbClr val="000000"/>
                </a:solidFill>
                <a:ea typeface="SimSun" pitchFamily="2" charset="-122"/>
              </a:rPr>
              <a:t>Liquidity/</a:t>
            </a:r>
            <a:br>
              <a:rPr lang="en-US" altLang="zh-CN" sz="1100" dirty="0" smtClean="0">
                <a:solidFill>
                  <a:srgbClr val="000000"/>
                </a:solidFill>
                <a:ea typeface="SimSun" pitchFamily="2" charset="-122"/>
              </a:rPr>
            </a:br>
            <a:r>
              <a:rPr lang="en-US" altLang="zh-CN" sz="1100" dirty="0" smtClean="0">
                <a:solidFill>
                  <a:srgbClr val="000000"/>
                </a:solidFill>
                <a:ea typeface="SimSun" pitchFamily="2" charset="-122"/>
              </a:rPr>
              <a:t>funding risk</a:t>
            </a:r>
            <a:endParaRPr lang="en-US" altLang="zh-CN" sz="1100" dirty="0">
              <a:solidFill>
                <a:srgbClr val="000000"/>
              </a:solidFill>
              <a:ea typeface="SimSun" pitchFamily="2" charset="-122"/>
            </a:endParaRPr>
          </a:p>
        </p:txBody>
      </p:sp>
      <p:sp>
        <p:nvSpPr>
          <p:cNvPr id="35" name="Rectangle 13"/>
          <p:cNvSpPr>
            <a:spLocks noChangeArrowheads="1"/>
          </p:cNvSpPr>
          <p:nvPr/>
        </p:nvSpPr>
        <p:spPr bwMode="gray">
          <a:xfrm>
            <a:off x="1587756" y="3173140"/>
            <a:ext cx="1558214" cy="365760"/>
          </a:xfrm>
          <a:prstGeom prst="rect">
            <a:avLst/>
          </a:prstGeom>
          <a:solidFill>
            <a:srgbClr val="FFDDDD"/>
          </a:solidFill>
          <a:ln w="9525" algn="ctr">
            <a:solidFill>
              <a:srgbClr val="FF0000"/>
            </a:solidFill>
            <a:miter lim="800000"/>
            <a:headEnd/>
            <a:tailEnd/>
          </a:ln>
          <a:effectLst/>
          <a:extLst/>
        </p:spPr>
        <p:txBody>
          <a:bodyPr lIns="36576" tIns="36576" rIns="36576" bIns="36576" anchor="ctr"/>
          <a:lstStyle/>
          <a:p>
            <a:pPr algn="ctr">
              <a:tabLst>
                <a:tab pos="517525" algn="r"/>
              </a:tabLst>
            </a:pPr>
            <a:r>
              <a:rPr lang="en-US" altLang="zh-CN" sz="1100" dirty="0" smtClean="0">
                <a:solidFill>
                  <a:srgbClr val="000000"/>
                </a:solidFill>
                <a:ea typeface="SimSun" pitchFamily="2" charset="-122"/>
              </a:rPr>
              <a:t>Interest rate risk</a:t>
            </a:r>
            <a:endParaRPr lang="en-US" altLang="zh-CN" sz="1100" dirty="0">
              <a:solidFill>
                <a:srgbClr val="000000"/>
              </a:solidFill>
              <a:ea typeface="SimSun" pitchFamily="2" charset="-122"/>
            </a:endParaRPr>
          </a:p>
        </p:txBody>
      </p:sp>
      <p:sp>
        <p:nvSpPr>
          <p:cNvPr id="36" name="Rectangle 13"/>
          <p:cNvSpPr>
            <a:spLocks noChangeArrowheads="1"/>
          </p:cNvSpPr>
          <p:nvPr/>
        </p:nvSpPr>
        <p:spPr bwMode="gray">
          <a:xfrm>
            <a:off x="1587756" y="2256030"/>
            <a:ext cx="1558214" cy="365760"/>
          </a:xfrm>
          <a:prstGeom prst="rect">
            <a:avLst/>
          </a:prstGeom>
          <a:solidFill>
            <a:srgbClr val="FFDDDD"/>
          </a:solidFill>
          <a:ln w="9525" algn="ctr">
            <a:solidFill>
              <a:srgbClr val="FF0000"/>
            </a:solidFill>
            <a:miter lim="800000"/>
            <a:headEnd/>
            <a:tailEnd/>
          </a:ln>
          <a:effectLst/>
          <a:extLst/>
        </p:spPr>
        <p:txBody>
          <a:bodyPr lIns="36576" tIns="36576" rIns="36576" bIns="36576" anchor="ctr"/>
          <a:lstStyle/>
          <a:p>
            <a:pPr marL="0" marR="0" lvl="0" indent="0" algn="ctr" defTabSz="914400" eaLnBrk="1" fontAlgn="auto" latinLnBrk="0" hangingPunct="1">
              <a:lnSpc>
                <a:spcPct val="100000"/>
              </a:lnSpc>
              <a:spcBef>
                <a:spcPts val="0"/>
              </a:spcBef>
              <a:spcAft>
                <a:spcPts val="0"/>
              </a:spcAft>
              <a:buClrTx/>
              <a:buSzTx/>
              <a:buFontTx/>
              <a:buNone/>
              <a:tabLst>
                <a:tab pos="517525" algn="r"/>
              </a:tabLst>
              <a:defRPr/>
            </a:pPr>
            <a:r>
              <a:rPr kumimoji="0" lang="en-US" altLang="zh-CN" sz="1100" b="0" i="0" u="none" strike="noStrike" kern="0" cap="none" spc="0" normalizeH="0" baseline="0" noProof="0" dirty="0" smtClean="0">
                <a:ln>
                  <a:noFill/>
                </a:ln>
                <a:solidFill>
                  <a:srgbClr val="000000"/>
                </a:solidFill>
                <a:effectLst/>
                <a:uLnTx/>
                <a:uFillTx/>
                <a:ea typeface="SimSun" pitchFamily="2" charset="-122"/>
              </a:rPr>
              <a:t>Residual value risk</a:t>
            </a:r>
          </a:p>
        </p:txBody>
      </p:sp>
      <p:sp>
        <p:nvSpPr>
          <p:cNvPr id="37" name="Rectangle 19"/>
          <p:cNvSpPr>
            <a:spLocks noChangeArrowheads="1"/>
          </p:cNvSpPr>
          <p:nvPr/>
        </p:nvSpPr>
        <p:spPr bwMode="gray">
          <a:xfrm>
            <a:off x="549788" y="4548805"/>
            <a:ext cx="2595637" cy="365760"/>
          </a:xfrm>
          <a:prstGeom prst="rect">
            <a:avLst/>
          </a:prstGeom>
          <a:solidFill>
            <a:srgbClr val="FFDDDD"/>
          </a:solidFill>
          <a:ln w="9525" algn="ctr">
            <a:solidFill>
              <a:srgbClr val="FF0000"/>
            </a:solidFill>
            <a:miter lim="800000"/>
            <a:headEnd/>
            <a:tailEnd/>
          </a:ln>
          <a:effectLst/>
          <a:extLst/>
        </p:spPr>
        <p:txBody>
          <a:bodyPr lIns="36576" tIns="36576" rIns="36576" bIns="36576" anchor="ctr"/>
          <a:lstStyle/>
          <a:p>
            <a:pPr marL="0" marR="0" lvl="0" indent="0" algn="ctr" defTabSz="914400" eaLnBrk="1" fontAlgn="auto" latinLnBrk="0" hangingPunct="1">
              <a:lnSpc>
                <a:spcPct val="100000"/>
              </a:lnSpc>
              <a:spcBef>
                <a:spcPts val="0"/>
              </a:spcBef>
              <a:spcAft>
                <a:spcPts val="0"/>
              </a:spcAft>
              <a:buClrTx/>
              <a:buSzTx/>
              <a:buFontTx/>
              <a:buNone/>
              <a:tabLst>
                <a:tab pos="517525" algn="r"/>
              </a:tabLst>
              <a:defRPr/>
            </a:pPr>
            <a:r>
              <a:rPr kumimoji="0" lang="en-US" altLang="zh-CN" sz="1100" b="0" i="0" u="none" strike="noStrike" kern="0" cap="none" spc="0" normalizeH="0" baseline="0" noProof="0" dirty="0" smtClean="0">
                <a:ln>
                  <a:noFill/>
                </a:ln>
                <a:solidFill>
                  <a:srgbClr val="000000"/>
                </a:solidFill>
                <a:effectLst/>
                <a:uLnTx/>
                <a:uFillTx/>
                <a:ea typeface="SimSun" pitchFamily="2" charset="-122"/>
              </a:rPr>
              <a:t>Operational risk</a:t>
            </a:r>
          </a:p>
        </p:txBody>
      </p:sp>
      <p:sp>
        <p:nvSpPr>
          <p:cNvPr id="39" name="Rectangle 20"/>
          <p:cNvSpPr>
            <a:spLocks noChangeArrowheads="1"/>
          </p:cNvSpPr>
          <p:nvPr/>
        </p:nvSpPr>
        <p:spPr bwMode="gray">
          <a:xfrm>
            <a:off x="557886" y="5465915"/>
            <a:ext cx="2595637" cy="365760"/>
          </a:xfrm>
          <a:prstGeom prst="rect">
            <a:avLst/>
          </a:prstGeom>
          <a:solidFill>
            <a:srgbClr val="FFDDDD"/>
          </a:solidFill>
          <a:ln w="9525" algn="ctr">
            <a:solidFill>
              <a:srgbClr val="FF0000"/>
            </a:solidFill>
            <a:miter lim="800000"/>
            <a:headEnd/>
            <a:tailEnd/>
          </a:ln>
          <a:effectLst/>
          <a:extLst/>
        </p:spPr>
        <p:txBody>
          <a:bodyPr lIns="36576" tIns="36576" rIns="36576" bIns="36576" anchor="ctr"/>
          <a:lstStyle/>
          <a:p>
            <a:pPr marL="0" marR="0" lvl="0" indent="0" algn="ctr" defTabSz="914400" eaLnBrk="1" fontAlgn="auto" latinLnBrk="0" hangingPunct="1">
              <a:lnSpc>
                <a:spcPct val="100000"/>
              </a:lnSpc>
              <a:spcBef>
                <a:spcPts val="0"/>
              </a:spcBef>
              <a:spcAft>
                <a:spcPts val="0"/>
              </a:spcAft>
              <a:buClrTx/>
              <a:buSzTx/>
              <a:buFontTx/>
              <a:buNone/>
              <a:tabLst>
                <a:tab pos="517525" algn="r"/>
              </a:tabLst>
              <a:defRPr/>
            </a:pPr>
            <a:r>
              <a:rPr kumimoji="0" lang="en-US" altLang="zh-CN" sz="1100" b="0" i="0" u="none" strike="noStrike" kern="0" cap="none" spc="0" normalizeH="0" baseline="0" noProof="0" dirty="0" smtClean="0">
                <a:ln>
                  <a:noFill/>
                </a:ln>
                <a:solidFill>
                  <a:srgbClr val="000000"/>
                </a:solidFill>
                <a:effectLst/>
                <a:uLnTx/>
                <a:uFillTx/>
                <a:ea typeface="SimSun" pitchFamily="2" charset="-122"/>
              </a:rPr>
              <a:t>Compliance and reputational risk</a:t>
            </a:r>
          </a:p>
        </p:txBody>
      </p:sp>
      <p:sp>
        <p:nvSpPr>
          <p:cNvPr id="40" name="Rectangle 20"/>
          <p:cNvSpPr>
            <a:spLocks noChangeArrowheads="1"/>
          </p:cNvSpPr>
          <p:nvPr/>
        </p:nvSpPr>
        <p:spPr bwMode="gray">
          <a:xfrm>
            <a:off x="549788" y="5007360"/>
            <a:ext cx="2595637" cy="365760"/>
          </a:xfrm>
          <a:prstGeom prst="rect">
            <a:avLst/>
          </a:prstGeom>
          <a:solidFill>
            <a:srgbClr val="FFDDDD"/>
          </a:solidFill>
          <a:ln w="9525" algn="ctr">
            <a:solidFill>
              <a:srgbClr val="FF0000"/>
            </a:solidFill>
            <a:miter lim="800000"/>
            <a:headEnd/>
            <a:tailEnd/>
          </a:ln>
          <a:effectLst/>
          <a:extLst/>
        </p:spPr>
        <p:txBody>
          <a:bodyPr lIns="36576" tIns="36576" rIns="36576" bIns="36576" anchor="ctr"/>
          <a:lstStyle/>
          <a:p>
            <a:pPr algn="ctr">
              <a:tabLst>
                <a:tab pos="517525" algn="r"/>
              </a:tabLst>
            </a:pPr>
            <a:r>
              <a:rPr lang="en-US" altLang="zh-CN" sz="1100" dirty="0" smtClean="0">
                <a:solidFill>
                  <a:srgbClr val="000000"/>
                </a:solidFill>
                <a:ea typeface="SimSun" pitchFamily="2" charset="-122"/>
              </a:rPr>
              <a:t>Model risk</a:t>
            </a:r>
            <a:endParaRPr lang="en-US" altLang="zh-CN" sz="1100" dirty="0">
              <a:solidFill>
                <a:srgbClr val="000000"/>
              </a:solidFill>
              <a:ea typeface="SimSun" pitchFamily="2" charset="-122"/>
            </a:endParaRPr>
          </a:p>
        </p:txBody>
      </p:sp>
      <p:sp>
        <p:nvSpPr>
          <p:cNvPr id="42" name="Rectangle 13"/>
          <p:cNvSpPr>
            <a:spLocks noChangeArrowheads="1"/>
          </p:cNvSpPr>
          <p:nvPr/>
        </p:nvSpPr>
        <p:spPr bwMode="gray">
          <a:xfrm>
            <a:off x="1587756" y="3631695"/>
            <a:ext cx="1558214" cy="365760"/>
          </a:xfrm>
          <a:prstGeom prst="rect">
            <a:avLst/>
          </a:prstGeom>
          <a:solidFill>
            <a:srgbClr val="FFDDDD"/>
          </a:solidFill>
          <a:ln w="9525" algn="ctr">
            <a:solidFill>
              <a:srgbClr val="FF0000"/>
            </a:solidFill>
            <a:miter lim="800000"/>
            <a:headEnd/>
            <a:tailEnd/>
          </a:ln>
          <a:effectLst/>
          <a:extLst/>
        </p:spPr>
        <p:txBody>
          <a:bodyPr lIns="91440" tIns="36576" rIns="91440" bIns="36576" anchor="ctr"/>
          <a:lstStyle/>
          <a:p>
            <a:pPr algn="ctr">
              <a:tabLst>
                <a:tab pos="517525" algn="r"/>
              </a:tabLst>
            </a:pPr>
            <a:r>
              <a:rPr lang="en-US" altLang="zh-CN" sz="1100" dirty="0" smtClean="0">
                <a:solidFill>
                  <a:srgbClr val="000000"/>
                </a:solidFill>
                <a:ea typeface="SimSun" pitchFamily="2" charset="-122"/>
              </a:rPr>
              <a:t>Mark-to-market </a:t>
            </a:r>
          </a:p>
          <a:p>
            <a:pPr algn="ctr">
              <a:tabLst>
                <a:tab pos="517525" algn="r"/>
              </a:tabLst>
            </a:pPr>
            <a:r>
              <a:rPr lang="en-US" altLang="zh-CN" sz="1100" dirty="0" smtClean="0">
                <a:solidFill>
                  <a:srgbClr val="000000"/>
                </a:solidFill>
                <a:ea typeface="SimSun" pitchFamily="2" charset="-122"/>
              </a:rPr>
              <a:t>portfolio risk</a:t>
            </a:r>
            <a:endParaRPr lang="en-US" altLang="zh-CN" sz="1100" dirty="0">
              <a:solidFill>
                <a:srgbClr val="000000"/>
              </a:solidFill>
              <a:ea typeface="SimSun" pitchFamily="2" charset="-122"/>
            </a:endParaRPr>
          </a:p>
        </p:txBody>
      </p:sp>
      <p:sp>
        <p:nvSpPr>
          <p:cNvPr id="49" name="Oval 48"/>
          <p:cNvSpPr/>
          <p:nvPr/>
        </p:nvSpPr>
        <p:spPr bwMode="auto">
          <a:xfrm>
            <a:off x="433973" y="1763771"/>
            <a:ext cx="290610" cy="276726"/>
          </a:xfrm>
          <a:prstGeom prst="ellipse">
            <a:avLst/>
          </a:prstGeom>
          <a:solidFill>
            <a:schemeClr val="tx1">
              <a:lumMod val="50000"/>
              <a:lumOff val="5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100" b="1" kern="0" dirty="0">
                <a:solidFill>
                  <a:srgbClr val="FFFFFF"/>
                </a:solidFill>
                <a:ea typeface="ＭＳ Ｐゴシック" pitchFamily="-112" charset="-128"/>
                <a:cs typeface="ＭＳ Ｐゴシック" pitchFamily="-112" charset="-128"/>
              </a:rPr>
              <a:t>A</a:t>
            </a:r>
            <a:endPar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endParaRPr>
          </a:p>
        </p:txBody>
      </p:sp>
      <p:sp>
        <p:nvSpPr>
          <p:cNvPr id="50" name="Oval 49"/>
          <p:cNvSpPr/>
          <p:nvPr/>
        </p:nvSpPr>
        <p:spPr bwMode="auto">
          <a:xfrm>
            <a:off x="1442448" y="3113277"/>
            <a:ext cx="290610" cy="276726"/>
          </a:xfrm>
          <a:prstGeom prst="ellipse">
            <a:avLst/>
          </a:prstGeom>
          <a:solidFill>
            <a:schemeClr val="tx1">
              <a:lumMod val="50000"/>
              <a:lumOff val="5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D</a:t>
            </a:r>
          </a:p>
        </p:txBody>
      </p:sp>
      <p:sp>
        <p:nvSpPr>
          <p:cNvPr id="52" name="Oval 51"/>
          <p:cNvSpPr/>
          <p:nvPr/>
        </p:nvSpPr>
        <p:spPr bwMode="auto">
          <a:xfrm>
            <a:off x="412581" y="4500287"/>
            <a:ext cx="290610" cy="276726"/>
          </a:xfrm>
          <a:prstGeom prst="ellipse">
            <a:avLst/>
          </a:prstGeom>
          <a:solidFill>
            <a:schemeClr val="tx1">
              <a:lumMod val="50000"/>
              <a:lumOff val="5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100" b="1" kern="0" dirty="0">
                <a:solidFill>
                  <a:srgbClr val="FFFFFF"/>
                </a:solidFill>
                <a:ea typeface="ＭＳ Ｐゴシック" pitchFamily="-112" charset="-128"/>
                <a:cs typeface="ＭＳ Ｐゴシック" pitchFamily="-112" charset="-128"/>
              </a:rPr>
              <a:t>G</a:t>
            </a:r>
            <a:endPar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endParaRPr>
          </a:p>
        </p:txBody>
      </p:sp>
      <p:sp>
        <p:nvSpPr>
          <p:cNvPr id="55" name="Rectangle 13"/>
          <p:cNvSpPr>
            <a:spLocks noChangeArrowheads="1"/>
          </p:cNvSpPr>
          <p:nvPr/>
        </p:nvSpPr>
        <p:spPr bwMode="gray">
          <a:xfrm>
            <a:off x="1587756" y="1797475"/>
            <a:ext cx="1558214" cy="365760"/>
          </a:xfrm>
          <a:prstGeom prst="rect">
            <a:avLst/>
          </a:prstGeom>
          <a:solidFill>
            <a:srgbClr val="FFDDDD"/>
          </a:solidFill>
          <a:ln w="9525" algn="ctr">
            <a:solidFill>
              <a:srgbClr val="FF0000"/>
            </a:solidFill>
            <a:miter lim="800000"/>
            <a:headEnd/>
            <a:tailEnd/>
          </a:ln>
          <a:effectLst/>
          <a:extLst/>
        </p:spPr>
        <p:txBody>
          <a:bodyPr lIns="36576" tIns="36576" rIns="36576" bIns="36576" anchor="ctr"/>
          <a:lstStyle/>
          <a:p>
            <a:pPr marL="0" marR="0" lvl="0" indent="0" algn="ctr" defTabSz="914400" eaLnBrk="1" fontAlgn="auto" latinLnBrk="0" hangingPunct="1">
              <a:lnSpc>
                <a:spcPct val="100000"/>
              </a:lnSpc>
              <a:spcBef>
                <a:spcPts val="0"/>
              </a:spcBef>
              <a:spcAft>
                <a:spcPts val="0"/>
              </a:spcAft>
              <a:buClrTx/>
              <a:buSzTx/>
              <a:buFontTx/>
              <a:buNone/>
              <a:tabLst>
                <a:tab pos="517525" algn="r"/>
              </a:tabLst>
              <a:defRPr/>
            </a:pPr>
            <a:r>
              <a:rPr kumimoji="0" lang="en-US" altLang="zh-CN" sz="1100" b="0" i="0" u="none" strike="noStrike" kern="0" cap="none" spc="0" normalizeH="0" baseline="0" noProof="0" dirty="0" smtClean="0">
                <a:ln>
                  <a:noFill/>
                </a:ln>
                <a:solidFill>
                  <a:srgbClr val="000000"/>
                </a:solidFill>
                <a:effectLst/>
                <a:uLnTx/>
                <a:uFillTx/>
                <a:ea typeface="SimSun" pitchFamily="2" charset="-122"/>
              </a:rPr>
              <a:t>Credit risk</a:t>
            </a:r>
          </a:p>
        </p:txBody>
      </p:sp>
      <p:sp>
        <p:nvSpPr>
          <p:cNvPr id="56" name="Oval 55"/>
          <p:cNvSpPr/>
          <p:nvPr/>
        </p:nvSpPr>
        <p:spPr bwMode="auto">
          <a:xfrm>
            <a:off x="1442448" y="1752543"/>
            <a:ext cx="290610" cy="276726"/>
          </a:xfrm>
          <a:prstGeom prst="ellipse">
            <a:avLst/>
          </a:prstGeom>
          <a:solidFill>
            <a:schemeClr val="tx1">
              <a:lumMod val="50000"/>
              <a:lumOff val="5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B</a:t>
            </a:r>
          </a:p>
        </p:txBody>
      </p:sp>
      <p:sp>
        <p:nvSpPr>
          <p:cNvPr id="58" name="Oval 57"/>
          <p:cNvSpPr/>
          <p:nvPr/>
        </p:nvSpPr>
        <p:spPr bwMode="auto">
          <a:xfrm>
            <a:off x="1442448" y="2650306"/>
            <a:ext cx="290610" cy="276726"/>
          </a:xfrm>
          <a:prstGeom prst="ellipse">
            <a:avLst/>
          </a:prstGeom>
          <a:solidFill>
            <a:schemeClr val="tx1">
              <a:lumMod val="50000"/>
              <a:lumOff val="5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100" b="1" kern="0" dirty="0" smtClean="0">
                <a:solidFill>
                  <a:srgbClr val="FFFFFF"/>
                </a:solidFill>
                <a:ea typeface="ＭＳ Ｐゴシック" pitchFamily="-112" charset="-128"/>
                <a:cs typeface="ＭＳ Ｐゴシック" pitchFamily="-112" charset="-128"/>
              </a:rPr>
              <a:t>C</a:t>
            </a:r>
            <a:endPar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endParaRPr>
          </a:p>
        </p:txBody>
      </p:sp>
      <p:sp>
        <p:nvSpPr>
          <p:cNvPr id="59" name="Rectangle 13"/>
          <p:cNvSpPr>
            <a:spLocks noChangeArrowheads="1"/>
          </p:cNvSpPr>
          <p:nvPr/>
        </p:nvSpPr>
        <p:spPr bwMode="gray">
          <a:xfrm>
            <a:off x="1587756" y="4090250"/>
            <a:ext cx="1558214" cy="365760"/>
          </a:xfrm>
          <a:prstGeom prst="rect">
            <a:avLst/>
          </a:prstGeom>
          <a:solidFill>
            <a:srgbClr val="FFDDDD"/>
          </a:solidFill>
          <a:ln w="9525" algn="ctr">
            <a:solidFill>
              <a:srgbClr val="FF0000"/>
            </a:solidFill>
            <a:miter lim="800000"/>
            <a:headEnd/>
            <a:tailEnd/>
          </a:ln>
          <a:effectLst/>
          <a:extLst/>
        </p:spPr>
        <p:txBody>
          <a:bodyPr lIns="36576" tIns="36576" rIns="36576" bIns="36576" anchor="ctr"/>
          <a:lstStyle/>
          <a:p>
            <a:pPr marL="0" marR="0" lvl="0" indent="0" algn="ctr" defTabSz="914400" eaLnBrk="1" fontAlgn="auto" latinLnBrk="0" hangingPunct="1">
              <a:lnSpc>
                <a:spcPct val="100000"/>
              </a:lnSpc>
              <a:spcBef>
                <a:spcPts val="0"/>
              </a:spcBef>
              <a:spcAft>
                <a:spcPts val="0"/>
              </a:spcAft>
              <a:buClrTx/>
              <a:buSzTx/>
              <a:buFontTx/>
              <a:buNone/>
              <a:tabLst>
                <a:tab pos="517525" algn="r"/>
              </a:tabLst>
              <a:defRPr/>
            </a:pPr>
            <a:r>
              <a:rPr kumimoji="0" lang="en-US" altLang="zh-CN" sz="1100" b="0" i="0" u="none" strike="noStrike" kern="0" cap="none" spc="0" normalizeH="0" baseline="0" noProof="0" dirty="0" smtClean="0">
                <a:ln>
                  <a:noFill/>
                </a:ln>
                <a:solidFill>
                  <a:srgbClr val="000000"/>
                </a:solidFill>
                <a:effectLst/>
                <a:uLnTx/>
                <a:uFillTx/>
                <a:ea typeface="SimSun" pitchFamily="2" charset="-122"/>
              </a:rPr>
              <a:t>Strategic risk</a:t>
            </a:r>
          </a:p>
        </p:txBody>
      </p:sp>
      <p:sp>
        <p:nvSpPr>
          <p:cNvPr id="60" name="Oval 59"/>
          <p:cNvSpPr/>
          <p:nvPr/>
        </p:nvSpPr>
        <p:spPr bwMode="auto">
          <a:xfrm>
            <a:off x="1442448" y="4031268"/>
            <a:ext cx="290610" cy="276726"/>
          </a:xfrm>
          <a:prstGeom prst="ellipse">
            <a:avLst/>
          </a:prstGeom>
          <a:solidFill>
            <a:schemeClr val="tx1">
              <a:lumMod val="50000"/>
              <a:lumOff val="5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100" b="1" kern="0" noProof="0" dirty="0" smtClean="0">
                <a:solidFill>
                  <a:srgbClr val="FFFFFF"/>
                </a:solidFill>
                <a:ea typeface="ＭＳ Ｐゴシック" pitchFamily="-112" charset="-128"/>
                <a:cs typeface="ＭＳ Ｐゴシック" pitchFamily="-112" charset="-128"/>
              </a:rPr>
              <a:t>F</a:t>
            </a:r>
            <a:endPar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endParaRPr>
          </a:p>
        </p:txBody>
      </p:sp>
      <p:sp>
        <p:nvSpPr>
          <p:cNvPr id="61" name="Rectangle 20"/>
          <p:cNvSpPr>
            <a:spLocks noChangeArrowheads="1"/>
          </p:cNvSpPr>
          <p:nvPr/>
        </p:nvSpPr>
        <p:spPr bwMode="gray">
          <a:xfrm>
            <a:off x="553985" y="5924467"/>
            <a:ext cx="2595637" cy="365760"/>
          </a:xfrm>
          <a:prstGeom prst="rect">
            <a:avLst/>
          </a:prstGeom>
          <a:solidFill>
            <a:srgbClr val="FFDDDD"/>
          </a:solidFill>
          <a:ln w="9525" algn="ctr">
            <a:solidFill>
              <a:srgbClr val="FF0000"/>
            </a:solidFill>
            <a:miter lim="800000"/>
            <a:headEnd/>
            <a:tailEnd/>
          </a:ln>
          <a:effectLst/>
          <a:extLst/>
        </p:spPr>
        <p:txBody>
          <a:bodyPr lIns="36576" tIns="36576" rIns="36576" bIns="36576" anchor="ctr"/>
          <a:lstStyle/>
          <a:p>
            <a:pPr marL="0" marR="0" lvl="0" indent="0" algn="ctr" defTabSz="914400" eaLnBrk="1" fontAlgn="auto" latinLnBrk="0" hangingPunct="1">
              <a:lnSpc>
                <a:spcPct val="100000"/>
              </a:lnSpc>
              <a:spcBef>
                <a:spcPts val="0"/>
              </a:spcBef>
              <a:spcAft>
                <a:spcPts val="0"/>
              </a:spcAft>
              <a:buClrTx/>
              <a:buSzTx/>
              <a:buFontTx/>
              <a:buNone/>
              <a:tabLst>
                <a:tab pos="517525" algn="r"/>
              </a:tabLst>
              <a:defRPr/>
            </a:pPr>
            <a:r>
              <a:rPr kumimoji="0" lang="en-US" altLang="zh-CN" sz="1100" b="0" i="0" u="none" strike="noStrike" kern="0" cap="none" spc="0" normalizeH="0" baseline="0" noProof="0" dirty="0" smtClean="0">
                <a:ln>
                  <a:noFill/>
                </a:ln>
                <a:solidFill>
                  <a:srgbClr val="000000"/>
                </a:solidFill>
                <a:effectLst/>
                <a:uLnTx/>
                <a:uFillTx/>
                <a:ea typeface="SimSun" pitchFamily="2" charset="-122"/>
              </a:rPr>
              <a:t>Fiduciary risk</a:t>
            </a:r>
          </a:p>
        </p:txBody>
      </p:sp>
      <p:sp>
        <p:nvSpPr>
          <p:cNvPr id="64" name="Oval 63"/>
          <p:cNvSpPr/>
          <p:nvPr/>
        </p:nvSpPr>
        <p:spPr bwMode="auto">
          <a:xfrm>
            <a:off x="4142344" y="1906222"/>
            <a:ext cx="290610" cy="276726"/>
          </a:xfrm>
          <a:prstGeom prst="ellipse">
            <a:avLst/>
          </a:prstGeom>
          <a:solidFill>
            <a:schemeClr val="tx1">
              <a:lumMod val="50000"/>
              <a:lumOff val="5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100" b="1" kern="0" dirty="0">
                <a:solidFill>
                  <a:srgbClr val="FFFFFF"/>
                </a:solidFill>
                <a:ea typeface="ＭＳ Ｐゴシック" pitchFamily="-112" charset="-128"/>
                <a:cs typeface="ＭＳ Ｐゴシック" pitchFamily="-112" charset="-128"/>
              </a:rPr>
              <a:t>A</a:t>
            </a:r>
            <a:endPar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endParaRPr>
          </a:p>
        </p:txBody>
      </p:sp>
      <p:sp>
        <p:nvSpPr>
          <p:cNvPr id="66" name="Oval 65"/>
          <p:cNvSpPr/>
          <p:nvPr/>
        </p:nvSpPr>
        <p:spPr bwMode="auto">
          <a:xfrm>
            <a:off x="4142344" y="2467655"/>
            <a:ext cx="290610" cy="276726"/>
          </a:xfrm>
          <a:prstGeom prst="ellipse">
            <a:avLst/>
          </a:prstGeom>
          <a:solidFill>
            <a:schemeClr val="tx1">
              <a:lumMod val="50000"/>
              <a:lumOff val="5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100" b="1" kern="0" dirty="0" smtClean="0">
                <a:solidFill>
                  <a:srgbClr val="FFFFFF"/>
                </a:solidFill>
                <a:ea typeface="ＭＳ Ｐゴシック" pitchFamily="-112" charset="-128"/>
                <a:cs typeface="ＭＳ Ｐゴシック" pitchFamily="-112" charset="-128"/>
              </a:rPr>
              <a:t>B</a:t>
            </a:r>
            <a:endPar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endParaRPr>
          </a:p>
        </p:txBody>
      </p:sp>
      <p:sp>
        <p:nvSpPr>
          <p:cNvPr id="67" name="Oval 66"/>
          <p:cNvSpPr/>
          <p:nvPr/>
        </p:nvSpPr>
        <p:spPr bwMode="auto">
          <a:xfrm>
            <a:off x="4142344" y="3029088"/>
            <a:ext cx="290610" cy="276726"/>
          </a:xfrm>
          <a:prstGeom prst="ellipse">
            <a:avLst/>
          </a:prstGeom>
          <a:solidFill>
            <a:schemeClr val="tx1">
              <a:lumMod val="50000"/>
              <a:lumOff val="5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100" b="1" kern="0" dirty="0" smtClean="0">
                <a:solidFill>
                  <a:srgbClr val="FFFFFF"/>
                </a:solidFill>
                <a:ea typeface="ＭＳ Ｐゴシック" pitchFamily="-112" charset="-128"/>
                <a:cs typeface="ＭＳ Ｐゴシック" pitchFamily="-112" charset="-128"/>
              </a:rPr>
              <a:t>C</a:t>
            </a:r>
            <a:endPar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endParaRPr>
          </a:p>
        </p:txBody>
      </p:sp>
      <p:sp>
        <p:nvSpPr>
          <p:cNvPr id="68" name="Oval 67"/>
          <p:cNvSpPr/>
          <p:nvPr/>
        </p:nvSpPr>
        <p:spPr bwMode="auto">
          <a:xfrm>
            <a:off x="4142344" y="3590521"/>
            <a:ext cx="290610" cy="276726"/>
          </a:xfrm>
          <a:prstGeom prst="ellipse">
            <a:avLst/>
          </a:prstGeom>
          <a:solidFill>
            <a:schemeClr val="tx1">
              <a:lumMod val="50000"/>
              <a:lumOff val="5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100" b="1" kern="0" noProof="0" dirty="0">
                <a:solidFill>
                  <a:srgbClr val="FFFFFF"/>
                </a:solidFill>
                <a:ea typeface="ＭＳ Ｐゴシック" pitchFamily="-112" charset="-128"/>
                <a:cs typeface="ＭＳ Ｐゴシック" pitchFamily="-112" charset="-128"/>
              </a:rPr>
              <a:t>D</a:t>
            </a:r>
            <a:endPar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endParaRPr>
          </a:p>
        </p:txBody>
      </p:sp>
      <p:sp>
        <p:nvSpPr>
          <p:cNvPr id="69" name="Oval 68"/>
          <p:cNvSpPr/>
          <p:nvPr/>
        </p:nvSpPr>
        <p:spPr bwMode="auto">
          <a:xfrm>
            <a:off x="4142344" y="4151954"/>
            <a:ext cx="290610" cy="276726"/>
          </a:xfrm>
          <a:prstGeom prst="ellipse">
            <a:avLst/>
          </a:prstGeom>
          <a:solidFill>
            <a:schemeClr val="tx1">
              <a:lumMod val="50000"/>
              <a:lumOff val="5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E</a:t>
            </a:r>
          </a:p>
        </p:txBody>
      </p:sp>
      <p:sp>
        <p:nvSpPr>
          <p:cNvPr id="70" name="Oval 69"/>
          <p:cNvSpPr/>
          <p:nvPr/>
        </p:nvSpPr>
        <p:spPr bwMode="auto">
          <a:xfrm>
            <a:off x="4142344" y="4713387"/>
            <a:ext cx="290610" cy="276726"/>
          </a:xfrm>
          <a:prstGeom prst="ellipse">
            <a:avLst/>
          </a:prstGeom>
          <a:solidFill>
            <a:schemeClr val="tx1">
              <a:lumMod val="50000"/>
              <a:lumOff val="5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F</a:t>
            </a:r>
          </a:p>
        </p:txBody>
      </p:sp>
      <p:sp>
        <p:nvSpPr>
          <p:cNvPr id="32" name="Oval 31"/>
          <p:cNvSpPr/>
          <p:nvPr/>
        </p:nvSpPr>
        <p:spPr bwMode="auto">
          <a:xfrm>
            <a:off x="1442451" y="3560166"/>
            <a:ext cx="290610" cy="276726"/>
          </a:xfrm>
          <a:prstGeom prst="ellipse">
            <a:avLst/>
          </a:prstGeom>
          <a:solidFill>
            <a:schemeClr val="tx1">
              <a:lumMod val="50000"/>
              <a:lumOff val="5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100" b="1" kern="0" dirty="0" smtClean="0">
                <a:solidFill>
                  <a:srgbClr val="FFFFFF"/>
                </a:solidFill>
                <a:ea typeface="ＭＳ Ｐゴシック" pitchFamily="-112" charset="-128"/>
                <a:cs typeface="ＭＳ Ｐゴシック" pitchFamily="-112" charset="-128"/>
              </a:rPr>
              <a:t>E</a:t>
            </a:r>
            <a:endPar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endParaRPr>
          </a:p>
        </p:txBody>
      </p:sp>
      <p:sp>
        <p:nvSpPr>
          <p:cNvPr id="41" name="Oval 40"/>
          <p:cNvSpPr/>
          <p:nvPr/>
        </p:nvSpPr>
        <p:spPr bwMode="auto">
          <a:xfrm>
            <a:off x="412581" y="5416070"/>
            <a:ext cx="290610" cy="276726"/>
          </a:xfrm>
          <a:prstGeom prst="ellipse">
            <a:avLst/>
          </a:prstGeom>
          <a:solidFill>
            <a:schemeClr val="tx1">
              <a:lumMod val="50000"/>
              <a:lumOff val="5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H</a:t>
            </a:r>
          </a:p>
        </p:txBody>
      </p:sp>
      <p:sp>
        <p:nvSpPr>
          <p:cNvPr id="43" name="Oval 42"/>
          <p:cNvSpPr/>
          <p:nvPr/>
        </p:nvSpPr>
        <p:spPr bwMode="auto">
          <a:xfrm>
            <a:off x="4149439" y="5274820"/>
            <a:ext cx="290610" cy="276726"/>
          </a:xfrm>
          <a:prstGeom prst="ellipse">
            <a:avLst/>
          </a:prstGeom>
          <a:solidFill>
            <a:schemeClr val="tx1">
              <a:lumMod val="50000"/>
              <a:lumOff val="5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100" b="1" kern="0" dirty="0" smtClean="0">
                <a:solidFill>
                  <a:srgbClr val="FFFFFF"/>
                </a:solidFill>
                <a:ea typeface="ＭＳ Ｐゴシック" pitchFamily="-112" charset="-128"/>
                <a:cs typeface="ＭＳ Ｐゴシック" pitchFamily="-112" charset="-128"/>
              </a:rPr>
              <a:t>G</a:t>
            </a:r>
            <a:endPar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endParaRPr>
          </a:p>
        </p:txBody>
      </p:sp>
      <p:sp>
        <p:nvSpPr>
          <p:cNvPr id="44" name="Oval 43"/>
          <p:cNvSpPr/>
          <p:nvPr/>
        </p:nvSpPr>
        <p:spPr bwMode="auto">
          <a:xfrm>
            <a:off x="4149439" y="5836256"/>
            <a:ext cx="290610" cy="276726"/>
          </a:xfrm>
          <a:prstGeom prst="ellipse">
            <a:avLst/>
          </a:prstGeom>
          <a:solidFill>
            <a:schemeClr val="tx1">
              <a:lumMod val="50000"/>
              <a:lumOff val="5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H</a:t>
            </a:r>
          </a:p>
        </p:txBody>
      </p:sp>
      <p:cxnSp>
        <p:nvCxnSpPr>
          <p:cNvPr id="45" name="Straight Connector 44"/>
          <p:cNvCxnSpPr/>
          <p:nvPr/>
        </p:nvCxnSpPr>
        <p:spPr>
          <a:xfrm>
            <a:off x="3605201" y="1463538"/>
            <a:ext cx="0" cy="4869034"/>
          </a:xfrm>
          <a:prstGeom prst="line">
            <a:avLst/>
          </a:prstGeom>
          <a:ln w="9525">
            <a:solidFill>
              <a:schemeClr val="accent2"/>
            </a:solidFill>
          </a:ln>
          <a:effectLst/>
        </p:spPr>
        <p:style>
          <a:lnRef idx="2">
            <a:schemeClr val="accent1"/>
          </a:lnRef>
          <a:fillRef idx="0">
            <a:schemeClr val="accent1"/>
          </a:fillRef>
          <a:effectRef idx="1">
            <a:schemeClr val="accent1"/>
          </a:effectRef>
          <a:fontRef idx="minor">
            <a:schemeClr val="tx1"/>
          </a:fontRef>
        </p:style>
      </p:cxnSp>
      <p:sp>
        <p:nvSpPr>
          <p:cNvPr id="2" name="Content Placeholder 1"/>
          <p:cNvSpPr>
            <a:spLocks noGrp="1"/>
          </p:cNvSpPr>
          <p:nvPr>
            <p:ph sz="quarter" idx="11"/>
          </p:nvPr>
        </p:nvSpPr>
        <p:spPr/>
        <p:txBody>
          <a:bodyPr/>
          <a:lstStyle/>
          <a:p>
            <a:r>
              <a:rPr lang="en-GB" dirty="0"/>
              <a:t>2016 SBNA RAS </a:t>
            </a:r>
            <a:r>
              <a:rPr lang="en-GB" dirty="0" smtClean="0"/>
              <a:t>– </a:t>
            </a:r>
            <a:r>
              <a:rPr lang="en-GB" dirty="0"/>
              <a:t>Changes from 2015</a:t>
            </a:r>
          </a:p>
        </p:txBody>
      </p:sp>
      <p:grpSp>
        <p:nvGrpSpPr>
          <p:cNvPr id="53" name="Group 52"/>
          <p:cNvGrpSpPr/>
          <p:nvPr/>
        </p:nvGrpSpPr>
        <p:grpSpPr>
          <a:xfrm>
            <a:off x="436880" y="69852"/>
            <a:ext cx="2304446" cy="189008"/>
            <a:chOff x="457200" y="19052"/>
            <a:chExt cx="2304446" cy="189008"/>
          </a:xfrm>
        </p:grpSpPr>
        <p:sp>
          <p:nvSpPr>
            <p:cNvPr id="54" name="Oval 53"/>
            <p:cNvSpPr/>
            <p:nvPr/>
          </p:nvSpPr>
          <p:spPr bwMode="auto">
            <a:xfrm>
              <a:off x="457200" y="19052"/>
              <a:ext cx="189008" cy="189008"/>
            </a:xfrm>
            <a:prstGeom prst="ellipse">
              <a:avLst/>
            </a:prstGeom>
            <a:solidFill>
              <a:schemeClr val="accent6">
                <a:lumMod val="60000"/>
                <a:lumOff val="4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b="1" i="0" u="none" strike="noStrike" cap="none" normalizeH="0" baseline="0" dirty="0" smtClean="0">
                  <a:ln>
                    <a:noFill/>
                  </a:ln>
                  <a:solidFill>
                    <a:schemeClr val="bg1"/>
                  </a:solidFill>
                  <a:effectLst/>
                  <a:latin typeface="Arial" panose="020B0604020202020204" pitchFamily="34" charset="0"/>
                  <a:ea typeface="ＭＳ Ｐゴシック" pitchFamily="-112" charset="-128"/>
                  <a:cs typeface="Arial" panose="020B0604020202020204" pitchFamily="34" charset="0"/>
                </a:rPr>
                <a:t>B</a:t>
              </a:r>
              <a:endParaRPr kumimoji="0" lang="en-US" b="1" i="0" u="none" strike="noStrike" cap="none" normalizeH="0" baseline="0" dirty="0">
                <a:ln>
                  <a:noFill/>
                </a:ln>
                <a:solidFill>
                  <a:schemeClr val="bg1"/>
                </a:solidFill>
                <a:effectLst/>
                <a:latin typeface="Arial" panose="020B0604020202020204" pitchFamily="34" charset="0"/>
                <a:ea typeface="ＭＳ Ｐゴシック" pitchFamily="-112" charset="-128"/>
                <a:cs typeface="Arial" panose="020B0604020202020204" pitchFamily="34" charset="0"/>
              </a:endParaRPr>
            </a:p>
          </p:txBody>
        </p:sp>
        <p:sp>
          <p:nvSpPr>
            <p:cNvPr id="57" name="Text Box 75"/>
            <p:cNvSpPr txBox="1">
              <a:spLocks noChangeArrowheads="1"/>
            </p:cNvSpPr>
            <p:nvPr/>
          </p:nvSpPr>
          <p:spPr bwMode="gray">
            <a:xfrm>
              <a:off x="690566" y="20638"/>
              <a:ext cx="2071080" cy="184666"/>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none" lIns="0" tIns="0" rIns="0" bIns="0" anchor="ctr">
              <a:spAutoFit/>
            </a:bodyPr>
            <a:lstStyle/>
            <a:p>
              <a:pPr algn="l">
                <a:lnSpc>
                  <a:spcPct val="100000"/>
                </a:lnSpc>
              </a:pPr>
              <a:r>
                <a:rPr lang="en-US" sz="1200" dirty="0" smtClean="0">
                  <a:solidFill>
                    <a:schemeClr val="bg1">
                      <a:lumMod val="50000"/>
                    </a:schemeClr>
                  </a:solidFill>
                </a:rPr>
                <a:t>Appendix: Changes from 2015</a:t>
              </a:r>
              <a:endParaRPr lang="en-US" sz="1200" dirty="0">
                <a:solidFill>
                  <a:schemeClr val="bg1">
                    <a:lumMod val="50000"/>
                  </a:schemeClr>
                </a:solidFill>
              </a:endParaRPr>
            </a:p>
          </p:txBody>
        </p:sp>
      </p:grpSp>
    </p:spTree>
    <p:extLst>
      <p:ext uri="{BB962C8B-B14F-4D97-AF65-F5344CB8AC3E}">
        <p14:creationId xmlns:p14="http://schemas.microsoft.com/office/powerpoint/2010/main" val="2295301760"/>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Table 15"/>
          <p:cNvGraphicFramePr>
            <a:graphicFrameLocks noGrp="1"/>
          </p:cNvGraphicFramePr>
          <p:nvPr>
            <p:extLst>
              <p:ext uri="{D42A27DB-BD31-4B8C-83A1-F6EECF244321}">
                <p14:modId xmlns:p14="http://schemas.microsoft.com/office/powerpoint/2010/main" val="2696232679"/>
              </p:ext>
            </p:extLst>
          </p:nvPr>
        </p:nvGraphicFramePr>
        <p:xfrm>
          <a:off x="365760" y="1463040"/>
          <a:ext cx="8896348" cy="4820920"/>
        </p:xfrm>
        <a:graphic>
          <a:graphicData uri="http://schemas.openxmlformats.org/drawingml/2006/table">
            <a:tbl>
              <a:tblPr firstRow="1" bandRow="1">
                <a:tableStyleId>{2D5ABB26-0587-4C30-8999-92F81FD0307C}</a:tableStyleId>
              </a:tblPr>
              <a:tblGrid>
                <a:gridCol w="1127245"/>
                <a:gridCol w="1387782"/>
                <a:gridCol w="843344"/>
                <a:gridCol w="1868167"/>
                <a:gridCol w="733962"/>
                <a:gridCol w="733962"/>
                <a:gridCol w="733962"/>
                <a:gridCol w="733962"/>
                <a:gridCol w="733962"/>
              </a:tblGrid>
              <a:tr h="86126">
                <a:tc rowSpan="2">
                  <a:txBody>
                    <a:bodyPr/>
                    <a:lstStyle/>
                    <a:p>
                      <a:pPr marL="0" marR="0" indent="0" algn="l" defTabSz="457200" rtl="0" eaLnBrk="1" fontAlgn="auto" latinLnBrk="0" hangingPunct="1">
                        <a:lnSpc>
                          <a:spcPct val="100000"/>
                        </a:lnSpc>
                        <a:spcBef>
                          <a:spcPts val="200"/>
                        </a:spcBef>
                        <a:spcAft>
                          <a:spcPts val="200"/>
                        </a:spcAft>
                        <a:buClrTx/>
                        <a:buSzTx/>
                        <a:buFontTx/>
                        <a:buNone/>
                        <a:tabLst/>
                        <a:defRPr/>
                      </a:pPr>
                      <a:r>
                        <a:rPr lang="en-GB" sz="1000" b="1" dirty="0" smtClean="0">
                          <a:solidFill>
                            <a:srgbClr val="FF0000"/>
                          </a:solidFill>
                          <a:latin typeface="Arial" panose="020B0604020202020204" pitchFamily="34" charset="0"/>
                          <a:cs typeface="Arial" panose="020B0604020202020204" pitchFamily="34" charset="0"/>
                        </a:rPr>
                        <a:t>Risk types</a:t>
                      </a:r>
                    </a:p>
                  </a:txBody>
                  <a:tcPr marL="0" marR="18288" marT="18288" marB="18288"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2">
                  <a:txBody>
                    <a:bodyPr/>
                    <a:lstStyle/>
                    <a:p>
                      <a:pPr>
                        <a:lnSpc>
                          <a:spcPct val="100000"/>
                        </a:lnSpc>
                        <a:spcBef>
                          <a:spcPts val="200"/>
                        </a:spcBef>
                        <a:spcAft>
                          <a:spcPts val="200"/>
                        </a:spcAft>
                      </a:pPr>
                      <a:r>
                        <a:rPr lang="en-GB" sz="1000" b="1" dirty="0" smtClean="0">
                          <a:solidFill>
                            <a:srgbClr val="FF0000"/>
                          </a:solidFill>
                          <a:latin typeface="Arial" panose="020B0604020202020204" pitchFamily="34" charset="0"/>
                          <a:cs typeface="Arial" panose="020B0604020202020204" pitchFamily="34" charset="0"/>
                        </a:rPr>
                        <a:t>Metric</a:t>
                      </a:r>
                      <a:endParaRPr lang="en-GB" sz="1000" b="1" dirty="0">
                        <a:solidFill>
                          <a:srgbClr val="FF0000"/>
                        </a:solidFill>
                        <a:latin typeface="Arial" panose="020B0604020202020204" pitchFamily="34" charset="0"/>
                        <a:cs typeface="Arial" panose="020B0604020202020204" pitchFamily="34" charset="0"/>
                      </a:endParaRPr>
                    </a:p>
                  </a:txBody>
                  <a:tcPr marL="18288" marR="18288" marT="18288" marB="18288"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2">
                  <a:txBody>
                    <a:bodyPr/>
                    <a:lstStyle/>
                    <a:p>
                      <a:pPr>
                        <a:lnSpc>
                          <a:spcPct val="100000"/>
                        </a:lnSpc>
                        <a:spcBef>
                          <a:spcPts val="200"/>
                        </a:spcBef>
                        <a:spcAft>
                          <a:spcPts val="200"/>
                        </a:spcAft>
                      </a:pPr>
                      <a:r>
                        <a:rPr lang="en-GB" sz="1000" b="1" dirty="0" smtClean="0">
                          <a:solidFill>
                            <a:srgbClr val="FF0000"/>
                          </a:solidFill>
                          <a:latin typeface="Arial" panose="020B0604020202020204" pitchFamily="34" charset="0"/>
                          <a:cs typeface="Arial" panose="020B0604020202020204" pitchFamily="34" charset="0"/>
                        </a:rPr>
                        <a:t>Granularity</a:t>
                      </a:r>
                      <a:endParaRPr lang="en-GB" sz="1000" b="1" dirty="0">
                        <a:solidFill>
                          <a:srgbClr val="FF0000"/>
                        </a:solidFill>
                        <a:latin typeface="Arial" panose="020B0604020202020204" pitchFamily="34" charset="0"/>
                        <a:cs typeface="Arial" panose="020B0604020202020204" pitchFamily="34" charset="0"/>
                      </a:endParaRPr>
                    </a:p>
                  </a:txBody>
                  <a:tcPr marL="18288" marR="18288" marT="18288" marB="18288"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rowSpan="2">
                  <a:txBody>
                    <a:bodyPr/>
                    <a:lstStyle/>
                    <a:p>
                      <a:pPr>
                        <a:lnSpc>
                          <a:spcPct val="100000"/>
                        </a:lnSpc>
                        <a:spcBef>
                          <a:spcPts val="200"/>
                        </a:spcBef>
                        <a:spcAft>
                          <a:spcPts val="200"/>
                        </a:spcAft>
                      </a:pPr>
                      <a:r>
                        <a:rPr lang="en-GB" sz="1000" b="1" dirty="0" smtClean="0">
                          <a:solidFill>
                            <a:srgbClr val="FF0000"/>
                          </a:solidFill>
                          <a:latin typeface="Arial" panose="020B0604020202020204" pitchFamily="34" charset="0"/>
                          <a:cs typeface="Arial" panose="020B0604020202020204" pitchFamily="34" charset="0"/>
                        </a:rPr>
                        <a:t>Justification</a:t>
                      </a:r>
                      <a:endParaRPr lang="en-GB" sz="1000" b="1" dirty="0">
                        <a:solidFill>
                          <a:srgbClr val="FF0000"/>
                        </a:solidFill>
                        <a:latin typeface="Arial" panose="020B0604020202020204" pitchFamily="34" charset="0"/>
                        <a:cs typeface="Arial" panose="020B0604020202020204" pitchFamily="34" charset="0"/>
                      </a:endParaRPr>
                    </a:p>
                  </a:txBody>
                  <a:tcPr marL="18288" marR="18288" marT="18288" marB="18288"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rowSpan="2">
                  <a:txBody>
                    <a:bodyPr/>
                    <a:lstStyle/>
                    <a:p>
                      <a:pPr algn="ctr">
                        <a:lnSpc>
                          <a:spcPct val="100000"/>
                        </a:lnSpc>
                        <a:spcBef>
                          <a:spcPts val="200"/>
                        </a:spcBef>
                        <a:spcAft>
                          <a:spcPts val="200"/>
                        </a:spcAft>
                      </a:pPr>
                      <a:r>
                        <a:rPr lang="en-GB" sz="1000" b="1" dirty="0" smtClean="0">
                          <a:solidFill>
                            <a:schemeClr val="tx1"/>
                          </a:solidFill>
                          <a:latin typeface="Arial" panose="020B0604020202020204" pitchFamily="34" charset="0"/>
                          <a:cs typeface="Arial" panose="020B0604020202020204" pitchFamily="34" charset="0"/>
                        </a:rPr>
                        <a:t>Mar 16</a:t>
                      </a:r>
                      <a:endParaRPr lang="en-GB" sz="1000" b="1" dirty="0">
                        <a:solidFill>
                          <a:schemeClr val="tx1"/>
                        </a:solidFill>
                        <a:latin typeface="Arial" panose="020B0604020202020204" pitchFamily="34" charset="0"/>
                        <a:cs typeface="Arial" panose="020B0604020202020204" pitchFamily="34" charset="0"/>
                      </a:endParaRPr>
                    </a:p>
                  </a:txBody>
                  <a:tcPr marL="18288" marR="18288" marT="18288" marB="18288"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gridSpan="2">
                  <a:txBody>
                    <a:bodyPr/>
                    <a:lstStyle/>
                    <a:p>
                      <a:pPr algn="ctr">
                        <a:lnSpc>
                          <a:spcPct val="100000"/>
                        </a:lnSpc>
                        <a:spcBef>
                          <a:spcPts val="200"/>
                        </a:spcBef>
                        <a:spcAft>
                          <a:spcPts val="200"/>
                        </a:spcAft>
                      </a:pPr>
                      <a:r>
                        <a:rPr lang="en-GB" sz="1000" b="1" dirty="0" smtClean="0">
                          <a:solidFill>
                            <a:schemeClr val="tx1"/>
                          </a:solidFill>
                          <a:latin typeface="Arial" panose="020B0604020202020204" pitchFamily="34" charset="0"/>
                          <a:cs typeface="Arial" panose="020B0604020202020204" pitchFamily="34" charset="0"/>
                        </a:rPr>
                        <a:t>Amber trigger</a:t>
                      </a:r>
                      <a:endParaRPr lang="en-GB" sz="1000" b="1" dirty="0">
                        <a:solidFill>
                          <a:schemeClr val="tx1"/>
                        </a:solidFill>
                        <a:latin typeface="Arial" panose="020B0604020202020204" pitchFamily="34" charset="0"/>
                        <a:cs typeface="Arial" panose="020B0604020202020204" pitchFamily="34" charset="0"/>
                      </a:endParaRP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hMerge="1">
                  <a:txBody>
                    <a:bodyPr/>
                    <a:lstStyle/>
                    <a:p>
                      <a:endParaRPr lang="en-GB" sz="1000" b="1" dirty="0">
                        <a:solidFill>
                          <a:schemeClr val="tx1"/>
                        </a:solidFill>
                        <a:latin typeface="Arial" panose="020B0604020202020204" pitchFamily="34" charset="0"/>
                        <a:cs typeface="Arial" panose="020B0604020202020204" pitchFamily="34" charset="0"/>
                      </a:endParaRPr>
                    </a:p>
                  </a:txBody>
                  <a:tcPr marL="45720" marR="45720">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solidFill>
                      <a:schemeClr val="bg1">
                        <a:lumMod val="85000"/>
                      </a:schemeClr>
                    </a:solidFill>
                  </a:tcPr>
                </a:tc>
                <a:tc gridSpan="2">
                  <a:txBody>
                    <a:bodyPr/>
                    <a:lstStyle/>
                    <a:p>
                      <a:pPr algn="ctr">
                        <a:lnSpc>
                          <a:spcPct val="100000"/>
                        </a:lnSpc>
                        <a:spcBef>
                          <a:spcPts val="200"/>
                        </a:spcBef>
                        <a:spcAft>
                          <a:spcPts val="200"/>
                        </a:spcAft>
                      </a:pPr>
                      <a:r>
                        <a:rPr lang="en-GB" sz="1000" b="1" dirty="0" smtClean="0">
                          <a:solidFill>
                            <a:schemeClr val="bg1"/>
                          </a:solidFill>
                          <a:latin typeface="Arial" panose="020B0604020202020204" pitchFamily="34" charset="0"/>
                          <a:cs typeface="Arial" panose="020B0604020202020204" pitchFamily="34" charset="0"/>
                        </a:rPr>
                        <a:t>Red</a:t>
                      </a:r>
                      <a:r>
                        <a:rPr lang="en-GB" sz="1000" b="1" baseline="0" dirty="0" smtClean="0">
                          <a:solidFill>
                            <a:schemeClr val="bg1"/>
                          </a:solidFill>
                          <a:latin typeface="Arial" panose="020B0604020202020204" pitchFamily="34" charset="0"/>
                          <a:cs typeface="Arial" panose="020B0604020202020204" pitchFamily="34" charset="0"/>
                        </a:rPr>
                        <a:t> limits</a:t>
                      </a:r>
                      <a:endParaRPr lang="en-GB" sz="1000" b="1" dirty="0">
                        <a:solidFill>
                          <a:schemeClr val="bg1"/>
                        </a:solidFill>
                        <a:latin typeface="Arial" panose="020B0604020202020204" pitchFamily="34" charset="0"/>
                        <a:cs typeface="Arial" panose="020B0604020202020204" pitchFamily="34" charset="0"/>
                      </a:endParaRP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hMerge="1">
                  <a:txBody>
                    <a:bodyPr/>
                    <a:lstStyle/>
                    <a:p>
                      <a:endParaRPr lang="en-GB" sz="1000" b="1" dirty="0">
                        <a:solidFill>
                          <a:schemeClr val="tx1"/>
                        </a:solidFill>
                        <a:latin typeface="Arial" panose="020B0604020202020204" pitchFamily="34" charset="0"/>
                        <a:cs typeface="Arial" panose="020B0604020202020204" pitchFamily="34" charset="0"/>
                      </a:endParaRPr>
                    </a:p>
                  </a:txBody>
                  <a:tcPr marL="45720" marR="45720">
                    <a:lnL w="19050" cap="flat" cmpd="sng" algn="ctr">
                      <a:noFill/>
                      <a:prstDash val="solid"/>
                      <a:round/>
                      <a:headEnd type="none" w="med" len="med"/>
                      <a:tailEnd type="none" w="med" len="med"/>
                    </a:lnL>
                    <a:lnR w="19050" cap="flat" cmpd="sng" algn="ctr">
                      <a:noFill/>
                      <a:prstDash val="sysDash"/>
                      <a:round/>
                      <a:headEnd type="none" w="med" len="med"/>
                      <a:tailEnd type="none" w="med" len="med"/>
                    </a:lnR>
                    <a:lnT w="19050" cap="flat" cmpd="sng" algn="ctr">
                      <a:no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solidFill>
                      <a:schemeClr val="bg1">
                        <a:lumMod val="85000"/>
                      </a:schemeClr>
                    </a:solidFill>
                  </a:tcPr>
                </a:tc>
              </a:tr>
              <a:tr h="86126">
                <a:tc vMerge="1">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GB" sz="1000" b="1" dirty="0" smtClean="0">
                        <a:solidFill>
                          <a:srgbClr val="FF0000"/>
                        </a:solidFill>
                        <a:latin typeface="Arial" panose="020B0604020202020204" pitchFamily="34" charset="0"/>
                        <a:cs typeface="Arial" panose="020B0604020202020204" pitchFamily="34" charset="0"/>
                      </a:endParaRPr>
                    </a:p>
                  </a:txBody>
                  <a:tcPr marL="45720" marR="45720">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solidFill>
                      <a:schemeClr val="bg1"/>
                    </a:solidFill>
                  </a:tcPr>
                </a:tc>
                <a:tc vMerge="1">
                  <a:txBody>
                    <a:bodyPr/>
                    <a:lstStyle/>
                    <a:p>
                      <a:endParaRPr lang="en-GB" sz="1000" b="1" dirty="0">
                        <a:solidFill>
                          <a:srgbClr val="FF0000"/>
                        </a:solidFill>
                        <a:latin typeface="Arial" panose="020B0604020202020204" pitchFamily="34" charset="0"/>
                        <a:cs typeface="Arial" panose="020B0604020202020204" pitchFamily="34" charset="0"/>
                      </a:endParaRPr>
                    </a:p>
                  </a:txBody>
                  <a:tcPr marL="45720" marR="45720">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solidFill>
                      <a:schemeClr val="bg1"/>
                    </a:solidFill>
                  </a:tcPr>
                </a:tc>
                <a:tc vMerge="1">
                  <a:txBody>
                    <a:bodyPr/>
                    <a:lstStyle/>
                    <a:p>
                      <a:endParaRPr lang="en-GB" sz="1000" b="1" dirty="0">
                        <a:solidFill>
                          <a:srgbClr val="FF0000"/>
                        </a:solidFill>
                        <a:latin typeface="Arial" panose="020B0604020202020204" pitchFamily="34" charset="0"/>
                        <a:cs typeface="Arial" panose="020B0604020202020204" pitchFamily="34" charset="0"/>
                      </a:endParaRPr>
                    </a:p>
                  </a:txBody>
                  <a:tcPr marL="45720" marR="45720">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tcPr>
                </a:tc>
                <a:tc vMerge="1">
                  <a:txBody>
                    <a:bodyPr/>
                    <a:lstStyle/>
                    <a:p>
                      <a:endParaRPr lang="en-GB" sz="1000" b="1" dirty="0">
                        <a:solidFill>
                          <a:srgbClr val="FF0000"/>
                        </a:solidFill>
                        <a:latin typeface="Arial" panose="020B0604020202020204" pitchFamily="34" charset="0"/>
                        <a:cs typeface="Arial" panose="020B0604020202020204" pitchFamily="34" charset="0"/>
                      </a:endParaRPr>
                    </a:p>
                  </a:txBody>
                  <a:tcPr marL="45720" marR="45720">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tcPr>
                </a:tc>
                <a:tc vMerge="1">
                  <a:txBody>
                    <a:bodyPr/>
                    <a:lstStyle/>
                    <a:p>
                      <a:pPr algn="ctr"/>
                      <a:endParaRPr lang="en-GB" sz="1100" b="1" dirty="0">
                        <a:solidFill>
                          <a:schemeClr val="tx1"/>
                        </a:solidFill>
                        <a:latin typeface="Arial" panose="020B0604020202020204" pitchFamily="34" charset="0"/>
                        <a:cs typeface="Arial" panose="020B0604020202020204" pitchFamily="34" charset="0"/>
                      </a:endParaRPr>
                    </a:p>
                  </a:txBody>
                  <a:tcPr marL="48014" marR="48014">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solidFill>
                      <a:srgbClr val="FFC000"/>
                    </a:solidFill>
                  </a:tcPr>
                </a:tc>
                <a:tc>
                  <a:txBody>
                    <a:bodyPr/>
                    <a:lstStyle/>
                    <a:p>
                      <a:pPr algn="ctr">
                        <a:lnSpc>
                          <a:spcPct val="100000"/>
                        </a:lnSpc>
                        <a:spcBef>
                          <a:spcPts val="200"/>
                        </a:spcBef>
                        <a:spcAft>
                          <a:spcPts val="200"/>
                        </a:spcAft>
                      </a:pPr>
                      <a:r>
                        <a:rPr lang="en-GB" sz="1000" b="1" dirty="0" smtClean="0">
                          <a:solidFill>
                            <a:schemeClr val="tx1"/>
                          </a:solidFill>
                          <a:latin typeface="Arial" panose="020B0604020202020204" pitchFamily="34" charset="0"/>
                          <a:cs typeface="Arial" panose="020B0604020202020204" pitchFamily="34" charset="0"/>
                        </a:rPr>
                        <a:t>2016</a:t>
                      </a:r>
                      <a:endParaRPr lang="en-GB" sz="1000" b="1" dirty="0">
                        <a:solidFill>
                          <a:schemeClr val="tx1"/>
                        </a:solidFill>
                        <a:latin typeface="Arial" panose="020B0604020202020204" pitchFamily="34" charset="0"/>
                        <a:cs typeface="Arial" panose="020B0604020202020204" pitchFamily="34" charset="0"/>
                      </a:endParaRP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algn="ctr">
                        <a:lnSpc>
                          <a:spcPct val="100000"/>
                        </a:lnSpc>
                        <a:spcBef>
                          <a:spcPts val="200"/>
                        </a:spcBef>
                        <a:spcAft>
                          <a:spcPts val="200"/>
                        </a:spcAft>
                      </a:pPr>
                      <a:r>
                        <a:rPr lang="en-GB" sz="1000" b="1" dirty="0" smtClean="0">
                          <a:solidFill>
                            <a:schemeClr val="tx1"/>
                          </a:solidFill>
                          <a:latin typeface="Arial" panose="020B0604020202020204" pitchFamily="34" charset="0"/>
                          <a:cs typeface="Arial" panose="020B0604020202020204" pitchFamily="34" charset="0"/>
                        </a:rPr>
                        <a:t>2015</a:t>
                      </a:r>
                      <a:endParaRPr lang="en-GB" sz="1000" b="1" dirty="0">
                        <a:solidFill>
                          <a:schemeClr val="tx1"/>
                        </a:solidFill>
                        <a:latin typeface="Arial" panose="020B0604020202020204" pitchFamily="34" charset="0"/>
                        <a:cs typeface="Arial" panose="020B0604020202020204" pitchFamily="34" charset="0"/>
                      </a:endParaRP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lnSpc>
                          <a:spcPct val="100000"/>
                        </a:lnSpc>
                        <a:spcBef>
                          <a:spcPts val="200"/>
                        </a:spcBef>
                        <a:spcAft>
                          <a:spcPts val="200"/>
                        </a:spcAft>
                      </a:pPr>
                      <a:r>
                        <a:rPr lang="en-GB" sz="1000" b="1" dirty="0" smtClean="0">
                          <a:solidFill>
                            <a:schemeClr val="bg1"/>
                          </a:solidFill>
                          <a:latin typeface="Arial" panose="020B0604020202020204" pitchFamily="34" charset="0"/>
                          <a:cs typeface="Arial" panose="020B0604020202020204" pitchFamily="34" charset="0"/>
                        </a:rPr>
                        <a:t>2016</a:t>
                      </a:r>
                      <a:endParaRPr lang="en-GB" sz="1000" b="1" dirty="0">
                        <a:solidFill>
                          <a:schemeClr val="bg1"/>
                        </a:solidFill>
                        <a:latin typeface="Arial" panose="020B0604020202020204" pitchFamily="34" charset="0"/>
                        <a:cs typeface="Arial" panose="020B0604020202020204" pitchFamily="34" charset="0"/>
                      </a:endParaRP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algn="ctr">
                        <a:lnSpc>
                          <a:spcPct val="100000"/>
                        </a:lnSpc>
                        <a:spcBef>
                          <a:spcPts val="200"/>
                        </a:spcBef>
                        <a:spcAft>
                          <a:spcPts val="200"/>
                        </a:spcAft>
                      </a:pPr>
                      <a:r>
                        <a:rPr lang="en-GB" sz="1000" b="1" dirty="0" smtClean="0">
                          <a:solidFill>
                            <a:schemeClr val="tx1"/>
                          </a:solidFill>
                          <a:latin typeface="Arial" panose="020B0604020202020204" pitchFamily="34" charset="0"/>
                          <a:cs typeface="Arial" panose="020B0604020202020204" pitchFamily="34" charset="0"/>
                        </a:rPr>
                        <a:t>2015</a:t>
                      </a:r>
                      <a:endParaRPr lang="en-GB" sz="1000" b="1" dirty="0">
                        <a:solidFill>
                          <a:schemeClr val="tx1"/>
                        </a:solidFill>
                        <a:latin typeface="Arial" panose="020B0604020202020204" pitchFamily="34" charset="0"/>
                        <a:cs typeface="Arial" panose="020B0604020202020204" pitchFamily="34" charset="0"/>
                      </a:endParaRPr>
                    </a:p>
                  </a:txBody>
                  <a:tcPr marL="18288" marR="18288" marT="18288" marB="18288">
                    <a:lnL w="19050" cap="flat" cmpd="sng" algn="ctr">
                      <a:noFill/>
                      <a:prstDash val="solid"/>
                      <a:round/>
                      <a:headEnd type="none" w="med" len="med"/>
                      <a:tailEnd type="none" w="med" len="med"/>
                    </a:lnL>
                    <a:lnR w="19050" cap="flat" cmpd="sng" algn="ctr">
                      <a:noFill/>
                      <a:prstDash val="sysDash"/>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r>
              <a:tr h="86126">
                <a:tc rowSpan="5">
                  <a:txBody>
                    <a:bodyPr/>
                    <a:lstStyle/>
                    <a:p>
                      <a:pPr algn="l">
                        <a:lnSpc>
                          <a:spcPct val="100000"/>
                        </a:lnSpc>
                        <a:spcBef>
                          <a:spcPts val="200"/>
                        </a:spcBef>
                        <a:spcAft>
                          <a:spcPts val="200"/>
                        </a:spcAft>
                      </a:pPr>
                      <a:r>
                        <a:rPr lang="en-GB" sz="1000" b="1" dirty="0" smtClean="0">
                          <a:solidFill>
                            <a:schemeClr val="tx1"/>
                          </a:solidFill>
                          <a:latin typeface="Arial" panose="020B0604020202020204" pitchFamily="34" charset="0"/>
                          <a:cs typeface="Arial" panose="020B0604020202020204" pitchFamily="34" charset="0"/>
                        </a:rPr>
                        <a:t>Capital adequacy</a:t>
                      </a:r>
                    </a:p>
                  </a:txBody>
                  <a:tcPr marL="0"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t">
                        <a:lnSpc>
                          <a:spcPct val="100000"/>
                        </a:lnSpc>
                        <a:spcBef>
                          <a:spcPts val="200"/>
                        </a:spcBef>
                        <a:spcAft>
                          <a:spcPts val="200"/>
                        </a:spcAft>
                      </a:pPr>
                      <a:r>
                        <a:rPr lang="en-US" sz="1000" b="0" i="0" u="none" strike="noStrike" dirty="0">
                          <a:solidFill>
                            <a:srgbClr val="000000"/>
                          </a:solidFill>
                          <a:effectLst/>
                          <a:latin typeface="Arial" panose="020B0604020202020204" pitchFamily="34" charset="0"/>
                          <a:cs typeface="Arial" panose="020B0604020202020204" pitchFamily="34" charset="0"/>
                        </a:rPr>
                        <a:t>Common Equity Tier </a:t>
                      </a:r>
                      <a:r>
                        <a:rPr lang="en-US" sz="1000" b="0" i="0" u="none" strike="noStrike" dirty="0" smtClean="0">
                          <a:solidFill>
                            <a:srgbClr val="000000"/>
                          </a:solidFill>
                          <a:effectLst/>
                          <a:latin typeface="Arial" panose="020B0604020202020204" pitchFamily="34" charset="0"/>
                          <a:cs typeface="Arial" panose="020B0604020202020204" pitchFamily="34" charset="0"/>
                        </a:rPr>
                        <a:t>1</a:t>
                      </a:r>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GB" sz="1000" b="0" dirty="0" smtClean="0">
                          <a:solidFill>
                            <a:schemeClr val="tx1"/>
                          </a:solidFill>
                          <a:latin typeface="Arial" panose="020B0604020202020204" pitchFamily="34" charset="0"/>
                          <a:cs typeface="Arial" panose="020B0604020202020204" pitchFamily="34" charset="0"/>
                        </a:rPr>
                        <a:t>SBNA</a:t>
                      </a:r>
                      <a:endParaRPr lang="en-GB" sz="1000" b="0" dirty="0">
                        <a:solidFill>
                          <a:schemeClr val="tx1"/>
                        </a:solidFill>
                        <a:latin typeface="Arial" panose="020B0604020202020204" pitchFamily="34" charset="0"/>
                        <a:cs typeface="Arial" panose="020B0604020202020204" pitchFamily="34" charset="0"/>
                      </a:endParaRP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rowSpan="4">
                  <a:txBody>
                    <a:bodyPr/>
                    <a:lstStyle/>
                    <a:p>
                      <a:pPr marL="0" marR="0" indent="0" algn="l" defTabSz="457200" rtl="0" eaLnBrk="1" fontAlgn="auto" latinLnBrk="0" hangingPunct="1">
                        <a:lnSpc>
                          <a:spcPct val="100000"/>
                        </a:lnSpc>
                        <a:spcBef>
                          <a:spcPts val="200"/>
                        </a:spcBef>
                        <a:spcAft>
                          <a:spcPts val="200"/>
                        </a:spcAft>
                        <a:buClrTx/>
                        <a:buSzTx/>
                        <a:buFontTx/>
                        <a:buNone/>
                        <a:tabLst/>
                        <a:defRPr/>
                      </a:pPr>
                      <a:r>
                        <a:rPr lang="en-GB" sz="1000" b="0" dirty="0" smtClean="0">
                          <a:solidFill>
                            <a:schemeClr val="tx1"/>
                          </a:solidFill>
                          <a:latin typeface="Arial" panose="020B0604020202020204" pitchFamily="34" charset="0"/>
                          <a:cs typeface="Arial" panose="020B0604020202020204" pitchFamily="34" charset="0"/>
                        </a:rPr>
                        <a:t>Aligned with 2016 Capital Policy</a:t>
                      </a: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13.87%</a:t>
                      </a:r>
                      <a:endParaRPr lang="en-US" sz="1000" dirty="0">
                        <a:latin typeface="Arial" panose="020B0604020202020204" pitchFamily="34" charset="0"/>
                        <a:cs typeface="Arial" panose="020B0604020202020204" pitchFamily="34" charset="0"/>
                      </a:endParaRP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rtl="0" fontAlgn="t">
                        <a:lnSpc>
                          <a:spcPct val="100000"/>
                        </a:lnSpc>
                        <a:spcBef>
                          <a:spcPts val="200"/>
                        </a:spcBef>
                        <a:spcAft>
                          <a:spcPts val="200"/>
                        </a:spcAft>
                      </a:pPr>
                      <a:r>
                        <a:rPr lang="en-US" sz="1000" b="0" i="0" u="none" strike="noStrike" dirty="0">
                          <a:solidFill>
                            <a:srgbClr val="000000"/>
                          </a:solidFill>
                          <a:effectLst/>
                          <a:latin typeface="Arial" panose="020B0604020202020204" pitchFamily="34" charset="0"/>
                          <a:cs typeface="Arial" panose="020B0604020202020204" pitchFamily="34" charset="0"/>
                        </a:rPr>
                        <a:t>11.00%</a:t>
                      </a: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rtl="0" fontAlgn="t">
                        <a:lnSpc>
                          <a:spcPct val="100000"/>
                        </a:lnSpc>
                        <a:spcBef>
                          <a:spcPts val="200"/>
                        </a:spcBef>
                        <a:spcAft>
                          <a:spcPts val="200"/>
                        </a:spcAft>
                      </a:pPr>
                      <a:r>
                        <a:rPr lang="en-US" sz="1000" b="0" i="0" u="none" strike="noStrike" dirty="0">
                          <a:solidFill>
                            <a:srgbClr val="000000"/>
                          </a:solidFill>
                          <a:effectLst/>
                          <a:latin typeface="Arial" panose="020B0604020202020204" pitchFamily="34" charset="0"/>
                          <a:cs typeface="Arial" panose="020B0604020202020204" pitchFamily="34" charset="0"/>
                        </a:rPr>
                        <a:t>11.00%</a:t>
                      </a: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rtl="0" fontAlgn="t">
                        <a:lnSpc>
                          <a:spcPct val="100000"/>
                        </a:lnSpc>
                        <a:spcBef>
                          <a:spcPts val="200"/>
                        </a:spcBef>
                        <a:spcAft>
                          <a:spcPts val="200"/>
                        </a:spcAft>
                      </a:pPr>
                      <a:r>
                        <a:rPr lang="en-US" sz="1000" b="0" i="0" u="none" strike="noStrike" dirty="0">
                          <a:solidFill>
                            <a:srgbClr val="000000"/>
                          </a:solidFill>
                          <a:effectLst/>
                          <a:latin typeface="Arial" panose="020B0604020202020204" pitchFamily="34" charset="0"/>
                          <a:cs typeface="Arial" panose="020B0604020202020204" pitchFamily="34" charset="0"/>
                        </a:rPr>
                        <a:t>10.50%</a:t>
                      </a: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c>
                  <a:txBody>
                    <a:bodyPr/>
                    <a:lstStyle/>
                    <a:p>
                      <a:pPr algn="ctr" rtl="0" fontAlgn="t">
                        <a:lnSpc>
                          <a:spcPct val="100000"/>
                        </a:lnSpc>
                        <a:spcBef>
                          <a:spcPts val="200"/>
                        </a:spcBef>
                        <a:spcAft>
                          <a:spcPts val="200"/>
                        </a:spcAft>
                      </a:pPr>
                      <a:r>
                        <a:rPr lang="en-US" sz="1000" b="0" i="0" u="none" strike="noStrike" dirty="0">
                          <a:solidFill>
                            <a:srgbClr val="000000"/>
                          </a:solidFill>
                          <a:effectLst/>
                          <a:latin typeface="Arial" panose="020B0604020202020204" pitchFamily="34" charset="0"/>
                          <a:cs typeface="Arial" panose="020B0604020202020204" pitchFamily="34" charset="0"/>
                        </a:rPr>
                        <a:t>10.75%</a:t>
                      </a:r>
                    </a:p>
                  </a:txBody>
                  <a:tcPr marL="18288" marR="18288" marT="18288" marB="18288">
                    <a:lnL w="19050" cap="flat" cmpd="sng" algn="ctr">
                      <a:noFill/>
                      <a:prstDash val="solid"/>
                      <a:round/>
                      <a:headEnd type="none" w="med" len="med"/>
                      <a:tailEnd type="none" w="med" len="med"/>
                    </a:lnL>
                    <a:lnR w="19050" cap="flat" cmpd="sng" algn="ctr">
                      <a:noFill/>
                      <a:prstDash val="sysDash"/>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r>
              <a:tr h="155583">
                <a:tc vMerge="1">
                  <a:txBody>
                    <a:bodyPr/>
                    <a:lstStyle/>
                    <a:p>
                      <a:endParaRPr lang="en-GB"/>
                    </a:p>
                  </a:txBody>
                  <a:tcPr/>
                </a:tc>
                <a:tc>
                  <a:txBody>
                    <a:bodyPr/>
                    <a:lstStyle/>
                    <a:p>
                      <a:pPr algn="l" rtl="0" fontAlgn="t">
                        <a:lnSpc>
                          <a:spcPct val="100000"/>
                        </a:lnSpc>
                        <a:spcBef>
                          <a:spcPts val="200"/>
                        </a:spcBef>
                        <a:spcAft>
                          <a:spcPts val="200"/>
                        </a:spcAft>
                      </a:pPr>
                      <a:r>
                        <a:rPr lang="en-US" sz="1000" b="0" i="0" u="none" strike="noStrike" dirty="0">
                          <a:solidFill>
                            <a:srgbClr val="000000"/>
                          </a:solidFill>
                          <a:effectLst/>
                          <a:latin typeface="Arial" panose="020B0604020202020204" pitchFamily="34" charset="0"/>
                          <a:cs typeface="Arial" panose="020B0604020202020204" pitchFamily="34" charset="0"/>
                        </a:rPr>
                        <a:t>Total </a:t>
                      </a:r>
                      <a:r>
                        <a:rPr lang="en-US" sz="1000" b="0" i="0" u="none" strike="noStrike" kern="1200" dirty="0" smtClean="0">
                          <a:solidFill>
                            <a:srgbClr val="000000"/>
                          </a:solidFill>
                          <a:effectLst/>
                          <a:latin typeface="Arial" panose="020B0604020202020204" pitchFamily="34" charset="0"/>
                          <a:ea typeface="+mn-ea"/>
                          <a:cs typeface="Arial" panose="020B0604020202020204" pitchFamily="34" charset="0"/>
                        </a:rPr>
                        <a:t>Risk-based </a:t>
                      </a:r>
                      <a:r>
                        <a:rPr lang="en-US" sz="1000" b="0" i="0" u="none" strike="noStrike" dirty="0" smtClean="0">
                          <a:solidFill>
                            <a:srgbClr val="000000"/>
                          </a:solidFill>
                          <a:effectLst/>
                          <a:latin typeface="Arial" panose="020B0604020202020204" pitchFamily="34" charset="0"/>
                          <a:cs typeface="Arial" panose="020B0604020202020204" pitchFamily="34" charset="0"/>
                        </a:rPr>
                        <a:t>Capital</a:t>
                      </a:r>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GB" sz="1000" b="0" dirty="0" smtClean="0">
                          <a:solidFill>
                            <a:schemeClr val="tx1"/>
                          </a:solidFill>
                          <a:latin typeface="Arial" panose="020B0604020202020204" pitchFamily="34" charset="0"/>
                          <a:cs typeface="Arial" panose="020B0604020202020204" pitchFamily="34" charset="0"/>
                        </a:rPr>
                        <a:t>SBNA</a:t>
                      </a:r>
                      <a:endParaRPr lang="en-GB" sz="1000" b="0" dirty="0">
                        <a:solidFill>
                          <a:schemeClr val="tx1"/>
                        </a:solidFill>
                        <a:latin typeface="Arial" panose="020B0604020202020204" pitchFamily="34" charset="0"/>
                        <a:cs typeface="Arial" panose="020B0604020202020204" pitchFamily="34" charset="0"/>
                      </a:endParaRP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vMerge="1">
                  <a:txBody>
                    <a:bodyPr/>
                    <a:lstStyle/>
                    <a:p>
                      <a:endParaRPr lang="en-GB"/>
                    </a:p>
                  </a:txBody>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15.31%</a:t>
                      </a:r>
                      <a:endParaRPr lang="en-US" sz="1000" dirty="0">
                        <a:latin typeface="Arial" panose="020B0604020202020204" pitchFamily="34" charset="0"/>
                        <a:cs typeface="Arial" panose="020B0604020202020204" pitchFamily="34" charset="0"/>
                      </a:endParaRP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rtl="0" fontAlgn="t">
                        <a:lnSpc>
                          <a:spcPct val="100000"/>
                        </a:lnSpc>
                        <a:spcBef>
                          <a:spcPts val="200"/>
                        </a:spcBef>
                        <a:spcAft>
                          <a:spcPts val="200"/>
                        </a:spcAft>
                      </a:pPr>
                      <a:r>
                        <a:rPr lang="en-US" sz="1000" b="0" i="0" u="none" strike="noStrike" dirty="0">
                          <a:solidFill>
                            <a:srgbClr val="000000"/>
                          </a:solidFill>
                          <a:effectLst/>
                          <a:latin typeface="Arial" panose="020B0604020202020204" pitchFamily="34" charset="0"/>
                          <a:cs typeface="Arial" panose="020B0604020202020204" pitchFamily="34" charset="0"/>
                        </a:rPr>
                        <a:t>14.25%</a:t>
                      </a: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rtl="0" fontAlgn="t">
                        <a:lnSpc>
                          <a:spcPct val="100000"/>
                        </a:lnSpc>
                        <a:spcBef>
                          <a:spcPts val="200"/>
                        </a:spcBef>
                        <a:spcAft>
                          <a:spcPts val="200"/>
                        </a:spcAft>
                      </a:pPr>
                      <a:r>
                        <a:rPr lang="en-US" sz="1000" b="0" i="0" u="none" strike="noStrike" dirty="0">
                          <a:solidFill>
                            <a:srgbClr val="000000"/>
                          </a:solidFill>
                          <a:effectLst/>
                          <a:latin typeface="Arial" panose="020B0604020202020204" pitchFamily="34" charset="0"/>
                          <a:cs typeface="Arial" panose="020B0604020202020204" pitchFamily="34" charset="0"/>
                        </a:rPr>
                        <a:t>14.30%</a:t>
                      </a: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rtl="0" fontAlgn="t">
                        <a:lnSpc>
                          <a:spcPct val="100000"/>
                        </a:lnSpc>
                        <a:spcBef>
                          <a:spcPts val="200"/>
                        </a:spcBef>
                        <a:spcAft>
                          <a:spcPts val="200"/>
                        </a:spcAft>
                      </a:pPr>
                      <a:r>
                        <a:rPr lang="en-US" sz="1000" b="0" i="0" u="none" strike="noStrike" dirty="0">
                          <a:solidFill>
                            <a:srgbClr val="000000"/>
                          </a:solidFill>
                          <a:effectLst/>
                          <a:latin typeface="Arial" panose="020B0604020202020204" pitchFamily="34" charset="0"/>
                          <a:cs typeface="Arial" panose="020B0604020202020204" pitchFamily="34" charset="0"/>
                        </a:rPr>
                        <a:t>14.00%</a:t>
                      </a: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c>
                  <a:txBody>
                    <a:bodyPr/>
                    <a:lstStyle/>
                    <a:p>
                      <a:pPr algn="ctr" rtl="0" fontAlgn="t">
                        <a:lnSpc>
                          <a:spcPct val="100000"/>
                        </a:lnSpc>
                        <a:spcBef>
                          <a:spcPts val="200"/>
                        </a:spcBef>
                        <a:spcAft>
                          <a:spcPts val="200"/>
                        </a:spcAft>
                      </a:pPr>
                      <a:r>
                        <a:rPr lang="en-US" sz="1000" b="0" i="0" u="none" strike="noStrike" dirty="0">
                          <a:solidFill>
                            <a:srgbClr val="000000"/>
                          </a:solidFill>
                          <a:effectLst/>
                          <a:latin typeface="Arial" panose="020B0604020202020204" pitchFamily="34" charset="0"/>
                          <a:cs typeface="Arial" panose="020B0604020202020204" pitchFamily="34" charset="0"/>
                        </a:rPr>
                        <a:t>14.05%</a:t>
                      </a:r>
                    </a:p>
                  </a:txBody>
                  <a:tcPr marL="18288" marR="18288" marT="18288" marB="18288">
                    <a:lnL w="19050" cap="flat" cmpd="sng" algn="ctr">
                      <a:noFill/>
                      <a:prstDash val="solid"/>
                      <a:round/>
                      <a:headEnd type="none" w="med" len="med"/>
                      <a:tailEnd type="none" w="med" len="med"/>
                    </a:lnL>
                    <a:lnR w="19050" cap="flat" cmpd="sng" algn="ctr">
                      <a:noFill/>
                      <a:prstDash val="sysDash"/>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r>
              <a:tr h="86126">
                <a:tc vMerge="1">
                  <a:txBody>
                    <a:bodyPr/>
                    <a:lstStyle/>
                    <a:p>
                      <a:endParaRPr lang="en-GB"/>
                    </a:p>
                  </a:txBody>
                  <a:tcPr/>
                </a:tc>
                <a:tc>
                  <a:txBody>
                    <a:bodyPr/>
                    <a:lstStyle/>
                    <a:p>
                      <a:pPr algn="l" rtl="0" fontAlgn="t">
                        <a:lnSpc>
                          <a:spcPct val="100000"/>
                        </a:lnSpc>
                        <a:spcBef>
                          <a:spcPts val="200"/>
                        </a:spcBef>
                        <a:spcAft>
                          <a:spcPts val="200"/>
                        </a:spcAft>
                      </a:pPr>
                      <a:r>
                        <a:rPr lang="en-US" sz="1000" b="0" i="0" u="none" strike="noStrike" dirty="0">
                          <a:solidFill>
                            <a:srgbClr val="000000"/>
                          </a:solidFill>
                          <a:effectLst/>
                          <a:latin typeface="Arial" panose="020B0604020202020204" pitchFamily="34" charset="0"/>
                          <a:cs typeface="Arial" panose="020B0604020202020204" pitchFamily="34" charset="0"/>
                        </a:rPr>
                        <a:t>Tier 1 </a:t>
                      </a:r>
                      <a:r>
                        <a:rPr lang="en-US" sz="1000" b="0" i="0" u="none" strike="noStrike" dirty="0" smtClean="0">
                          <a:solidFill>
                            <a:srgbClr val="000000"/>
                          </a:solidFill>
                          <a:effectLst/>
                          <a:latin typeface="Arial" panose="020B0604020202020204" pitchFamily="34" charset="0"/>
                          <a:cs typeface="Arial" panose="020B0604020202020204" pitchFamily="34" charset="0"/>
                        </a:rPr>
                        <a:t>Leverage</a:t>
                      </a:r>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GB" sz="1000" b="0" dirty="0" smtClean="0">
                          <a:solidFill>
                            <a:schemeClr val="tx1"/>
                          </a:solidFill>
                          <a:latin typeface="Arial" panose="020B0604020202020204" pitchFamily="34" charset="0"/>
                          <a:cs typeface="Arial" panose="020B0604020202020204" pitchFamily="34" charset="0"/>
                        </a:rPr>
                        <a:t>SBNA</a:t>
                      </a:r>
                      <a:endParaRPr lang="en-GB" sz="1000" b="0" dirty="0">
                        <a:solidFill>
                          <a:schemeClr val="tx1"/>
                        </a:solidFill>
                        <a:latin typeface="Arial" panose="020B0604020202020204" pitchFamily="34" charset="0"/>
                        <a:cs typeface="Arial" panose="020B0604020202020204" pitchFamily="34" charset="0"/>
                      </a:endParaRP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vMerge="1">
                  <a:txBody>
                    <a:bodyPr/>
                    <a:lstStyle/>
                    <a:p>
                      <a:endParaRPr lang="en-GB"/>
                    </a:p>
                  </a:txBody>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11.25%</a:t>
                      </a: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rtl="0" fontAlgn="t">
                        <a:lnSpc>
                          <a:spcPct val="100000"/>
                        </a:lnSpc>
                        <a:spcBef>
                          <a:spcPts val="200"/>
                        </a:spcBef>
                        <a:spcAft>
                          <a:spcPts val="200"/>
                        </a:spcAft>
                      </a:pPr>
                      <a:r>
                        <a:rPr lang="en-US" sz="1000" b="0" i="0" u="none" strike="noStrike" dirty="0">
                          <a:solidFill>
                            <a:srgbClr val="000000"/>
                          </a:solidFill>
                          <a:effectLst/>
                          <a:latin typeface="Arial" panose="020B0604020202020204" pitchFamily="34" charset="0"/>
                          <a:cs typeface="Arial" panose="020B0604020202020204" pitchFamily="34" charset="0"/>
                        </a:rPr>
                        <a:t>10.25%</a:t>
                      </a: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rtl="0" fontAlgn="t">
                        <a:lnSpc>
                          <a:spcPct val="100000"/>
                        </a:lnSpc>
                        <a:spcBef>
                          <a:spcPts val="200"/>
                        </a:spcBef>
                        <a:spcAft>
                          <a:spcPts val="200"/>
                        </a:spcAft>
                      </a:pPr>
                      <a:r>
                        <a:rPr lang="en-US" sz="1000" b="0" i="0" u="none" strike="noStrike" dirty="0">
                          <a:solidFill>
                            <a:srgbClr val="000000"/>
                          </a:solidFill>
                          <a:effectLst/>
                          <a:latin typeface="Arial" panose="020B0604020202020204" pitchFamily="34" charset="0"/>
                          <a:cs typeface="Arial" panose="020B0604020202020204" pitchFamily="34" charset="0"/>
                        </a:rPr>
                        <a:t>9.95%</a:t>
                      </a: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rtl="0" fontAlgn="t">
                        <a:lnSpc>
                          <a:spcPct val="100000"/>
                        </a:lnSpc>
                        <a:spcBef>
                          <a:spcPts val="200"/>
                        </a:spcBef>
                        <a:spcAft>
                          <a:spcPts val="200"/>
                        </a:spcAft>
                      </a:pPr>
                      <a:r>
                        <a:rPr lang="en-US" sz="1000" b="0" i="0" u="none" strike="noStrike" dirty="0">
                          <a:solidFill>
                            <a:srgbClr val="000000"/>
                          </a:solidFill>
                          <a:effectLst/>
                          <a:latin typeface="Arial" panose="020B0604020202020204" pitchFamily="34" charset="0"/>
                          <a:cs typeface="Arial" panose="020B0604020202020204" pitchFamily="34" charset="0"/>
                        </a:rPr>
                        <a:t>10.00%</a:t>
                      </a: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c>
                  <a:txBody>
                    <a:bodyPr/>
                    <a:lstStyle/>
                    <a:p>
                      <a:pPr algn="ctr" rtl="0" fontAlgn="t">
                        <a:lnSpc>
                          <a:spcPct val="100000"/>
                        </a:lnSpc>
                        <a:spcBef>
                          <a:spcPts val="200"/>
                        </a:spcBef>
                        <a:spcAft>
                          <a:spcPts val="200"/>
                        </a:spcAft>
                      </a:pPr>
                      <a:r>
                        <a:rPr lang="en-US" sz="1000" b="0" i="0" u="none" strike="noStrike" dirty="0">
                          <a:solidFill>
                            <a:srgbClr val="000000"/>
                          </a:solidFill>
                          <a:effectLst/>
                          <a:latin typeface="Arial" panose="020B0604020202020204" pitchFamily="34" charset="0"/>
                          <a:cs typeface="Arial" panose="020B0604020202020204" pitchFamily="34" charset="0"/>
                        </a:rPr>
                        <a:t>9.70%</a:t>
                      </a:r>
                    </a:p>
                  </a:txBody>
                  <a:tcPr marL="18288" marR="18288" marT="18288" marB="18288">
                    <a:lnL w="19050" cap="flat" cmpd="sng" algn="ctr">
                      <a:noFill/>
                      <a:prstDash val="solid"/>
                      <a:round/>
                      <a:headEnd type="none" w="med" len="med"/>
                      <a:tailEnd type="none" w="med" len="med"/>
                    </a:lnL>
                    <a:lnR w="19050" cap="flat" cmpd="sng" algn="ctr">
                      <a:noFill/>
                      <a:prstDash val="sysDash"/>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r>
              <a:tr h="155583">
                <a:tc vMerge="1">
                  <a:txBody>
                    <a:bodyPr/>
                    <a:lstStyle/>
                    <a:p>
                      <a:pPr algn="l"/>
                      <a:endParaRPr lang="en-GB" sz="1000" b="1" dirty="0" smtClean="0">
                        <a:solidFill>
                          <a:schemeClr val="tx1"/>
                        </a:solidFill>
                        <a:latin typeface="Arial" panose="020B0604020202020204" pitchFamily="34" charset="0"/>
                        <a:cs typeface="Arial" panose="020B0604020202020204" pitchFamily="34" charset="0"/>
                      </a:endParaRPr>
                    </a:p>
                  </a:txBody>
                  <a:tcPr marL="19206" marR="19206" marT="18288" marB="18288"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noFill/>
                  </a:tcPr>
                </a:tc>
                <a:tc>
                  <a:txBody>
                    <a:bodyPr/>
                    <a:lstStyle/>
                    <a:p>
                      <a:pPr algn="l" rtl="0" fontAlgn="t">
                        <a:lnSpc>
                          <a:spcPct val="100000"/>
                        </a:lnSpc>
                        <a:spcBef>
                          <a:spcPts val="200"/>
                        </a:spcBef>
                        <a:spcAft>
                          <a:spcPts val="200"/>
                        </a:spcAft>
                      </a:pPr>
                      <a:r>
                        <a:rPr lang="en-US" sz="1000" b="0" i="0" u="none" strike="noStrike" dirty="0">
                          <a:solidFill>
                            <a:srgbClr val="000000"/>
                          </a:solidFill>
                          <a:effectLst/>
                          <a:latin typeface="Arial" panose="020B0604020202020204" pitchFamily="34" charset="0"/>
                          <a:cs typeface="Arial" panose="020B0604020202020204" pitchFamily="34" charset="0"/>
                        </a:rPr>
                        <a:t>Tier 1 Risk-based </a:t>
                      </a:r>
                      <a:r>
                        <a:rPr lang="en-US" sz="1000" b="0" i="0" u="none" strike="noStrike" dirty="0" smtClean="0">
                          <a:solidFill>
                            <a:srgbClr val="000000"/>
                          </a:solidFill>
                          <a:effectLst/>
                          <a:latin typeface="Arial" panose="020B0604020202020204" pitchFamily="34" charset="0"/>
                          <a:cs typeface="Arial" panose="020B0604020202020204" pitchFamily="34" charset="0"/>
                        </a:rPr>
                        <a:t>Capital</a:t>
                      </a:r>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GB" sz="1000" b="0" dirty="0" smtClean="0">
                          <a:solidFill>
                            <a:schemeClr val="tx1"/>
                          </a:solidFill>
                          <a:latin typeface="Arial" panose="020B0604020202020204" pitchFamily="34" charset="0"/>
                          <a:cs typeface="Arial" panose="020B0604020202020204" pitchFamily="34" charset="0"/>
                        </a:rPr>
                        <a:t>SBNA</a:t>
                      </a:r>
                      <a:endParaRPr lang="en-GB" sz="1000" b="0" dirty="0">
                        <a:solidFill>
                          <a:schemeClr val="tx1"/>
                        </a:solidFill>
                        <a:latin typeface="Arial" panose="020B0604020202020204" pitchFamily="34" charset="0"/>
                        <a:cs typeface="Arial" panose="020B0604020202020204" pitchFamily="34" charset="0"/>
                      </a:endParaRP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vMerge="1">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GB" sz="1000" b="0" dirty="0" smtClean="0">
                        <a:solidFill>
                          <a:schemeClr val="tx1"/>
                        </a:solidFill>
                        <a:latin typeface="Arial" panose="020B0604020202020204" pitchFamily="34" charset="0"/>
                        <a:cs typeface="Arial" panose="020B0604020202020204" pitchFamily="34" charset="0"/>
                      </a:endParaRPr>
                    </a:p>
                  </a:txBody>
                  <a:tcPr marL="19206" marR="19206" marT="18288" marB="18288"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13.87%</a:t>
                      </a: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rtl="0" fontAlgn="t">
                        <a:lnSpc>
                          <a:spcPct val="100000"/>
                        </a:lnSpc>
                        <a:spcBef>
                          <a:spcPts val="200"/>
                        </a:spcBef>
                        <a:spcAft>
                          <a:spcPts val="200"/>
                        </a:spcAft>
                      </a:pPr>
                      <a:r>
                        <a:rPr lang="en-US" sz="1000" b="0" i="0" u="none" strike="noStrike" dirty="0">
                          <a:solidFill>
                            <a:srgbClr val="000000"/>
                          </a:solidFill>
                          <a:effectLst/>
                          <a:latin typeface="Arial" panose="020B0604020202020204" pitchFamily="34" charset="0"/>
                          <a:cs typeface="Arial" panose="020B0604020202020204" pitchFamily="34" charset="0"/>
                        </a:rPr>
                        <a:t>12.50%</a:t>
                      </a: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rtl="0" fontAlgn="t">
                        <a:lnSpc>
                          <a:spcPct val="100000"/>
                        </a:lnSpc>
                        <a:spcBef>
                          <a:spcPts val="200"/>
                        </a:spcBef>
                        <a:spcAft>
                          <a:spcPts val="200"/>
                        </a:spcAft>
                      </a:pPr>
                      <a:r>
                        <a:rPr lang="en-US" sz="1000" b="0" i="0" u="none" strike="noStrike" dirty="0">
                          <a:solidFill>
                            <a:srgbClr val="000000"/>
                          </a:solidFill>
                          <a:effectLst/>
                          <a:latin typeface="Arial" panose="020B0604020202020204" pitchFamily="34" charset="0"/>
                          <a:cs typeface="Arial" panose="020B0604020202020204" pitchFamily="34" charset="0"/>
                        </a:rPr>
                        <a:t>12.50%</a:t>
                      </a: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rtl="0" fontAlgn="t">
                        <a:lnSpc>
                          <a:spcPct val="100000"/>
                        </a:lnSpc>
                        <a:spcBef>
                          <a:spcPts val="200"/>
                        </a:spcBef>
                        <a:spcAft>
                          <a:spcPts val="200"/>
                        </a:spcAft>
                      </a:pPr>
                      <a:r>
                        <a:rPr lang="en-US" sz="1000" b="0" i="0" u="none" strike="noStrike" dirty="0">
                          <a:solidFill>
                            <a:srgbClr val="000000"/>
                          </a:solidFill>
                          <a:effectLst/>
                          <a:latin typeface="Arial" panose="020B0604020202020204" pitchFamily="34" charset="0"/>
                          <a:cs typeface="Arial" panose="020B0604020202020204" pitchFamily="34" charset="0"/>
                        </a:rPr>
                        <a:t>12.00%</a:t>
                      </a: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c>
                  <a:txBody>
                    <a:bodyPr/>
                    <a:lstStyle/>
                    <a:p>
                      <a:pPr algn="ctr" rtl="0" fontAlgn="t">
                        <a:lnSpc>
                          <a:spcPct val="100000"/>
                        </a:lnSpc>
                        <a:spcBef>
                          <a:spcPts val="200"/>
                        </a:spcBef>
                        <a:spcAft>
                          <a:spcPts val="200"/>
                        </a:spcAft>
                      </a:pPr>
                      <a:r>
                        <a:rPr lang="en-US" sz="1000" b="0" i="0" u="none" strike="noStrike" dirty="0">
                          <a:solidFill>
                            <a:srgbClr val="000000"/>
                          </a:solidFill>
                          <a:effectLst/>
                          <a:latin typeface="Arial" panose="020B0604020202020204" pitchFamily="34" charset="0"/>
                          <a:cs typeface="Arial" panose="020B0604020202020204" pitchFamily="34" charset="0"/>
                        </a:rPr>
                        <a:t>12.25%</a:t>
                      </a:r>
                    </a:p>
                  </a:txBody>
                  <a:tcPr marL="18288" marR="18288" marT="18288" marB="18288">
                    <a:lnL w="19050" cap="flat" cmpd="sng" algn="ctr">
                      <a:noFill/>
                      <a:prstDash val="solid"/>
                      <a:round/>
                      <a:headEnd type="none" w="med" len="med"/>
                      <a:tailEnd type="none" w="med" len="med"/>
                    </a:lnL>
                    <a:lnR w="19050" cap="flat" cmpd="sng" algn="ctr">
                      <a:noFill/>
                      <a:prstDash val="sysDash"/>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r>
              <a:tr h="86126">
                <a:tc vMerge="1">
                  <a:txBody>
                    <a:bodyPr/>
                    <a:lstStyle/>
                    <a:p>
                      <a:pPr algn="l"/>
                      <a:endParaRPr lang="en-GB" sz="1000" b="1" dirty="0" smtClean="0">
                        <a:solidFill>
                          <a:schemeClr val="tx1"/>
                        </a:solidFill>
                        <a:latin typeface="Arial" panose="020B0604020202020204" pitchFamily="34" charset="0"/>
                        <a:cs typeface="Arial" panose="020B0604020202020204" pitchFamily="34" charset="0"/>
                      </a:endParaRPr>
                    </a:p>
                  </a:txBody>
                  <a:tcPr marL="19206" marR="19206" marT="18288" marB="18288"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noFill/>
                  </a:tcPr>
                </a:tc>
                <a:tc>
                  <a:txBody>
                    <a:bodyPr/>
                    <a:lstStyle/>
                    <a:p>
                      <a:pPr marL="0" marR="0" indent="0" algn="l" defTabSz="457200" rtl="0" eaLnBrk="1" fontAlgn="auto" latinLnBrk="0" hangingPunct="1">
                        <a:lnSpc>
                          <a:spcPct val="100000"/>
                        </a:lnSpc>
                        <a:spcBef>
                          <a:spcPts val="200"/>
                        </a:spcBef>
                        <a:spcAft>
                          <a:spcPts val="200"/>
                        </a:spcAft>
                        <a:buClrTx/>
                        <a:buSzTx/>
                        <a:buFontTx/>
                        <a:buNone/>
                        <a:tabLst/>
                        <a:defRPr/>
                      </a:pPr>
                      <a:r>
                        <a:rPr lang="en-GB" sz="1000" b="0" dirty="0" smtClean="0">
                          <a:solidFill>
                            <a:schemeClr val="tx1"/>
                          </a:solidFill>
                          <a:latin typeface="Arial" panose="020B0604020202020204" pitchFamily="34" charset="0"/>
                          <a:cs typeface="Arial" panose="020B0604020202020204" pitchFamily="34" charset="0"/>
                        </a:rPr>
                        <a:t>PPNR Impairment </a:t>
                      </a:r>
                      <a:r>
                        <a:rPr lang="en-US" sz="1000" dirty="0" smtClean="0">
                          <a:latin typeface="Arial" panose="020B0604020202020204" pitchFamily="34" charset="0"/>
                          <a:cs typeface="Arial" panose="020B0604020202020204" pitchFamily="34" charset="0"/>
                        </a:rPr>
                        <a:t>(CCAR</a:t>
                      </a:r>
                      <a:r>
                        <a:rPr lang="en-US" sz="1000" baseline="0" dirty="0" smtClean="0">
                          <a:latin typeface="Arial" panose="020B0604020202020204" pitchFamily="34" charset="0"/>
                          <a:cs typeface="Arial" panose="020B0604020202020204" pitchFamily="34" charset="0"/>
                        </a:rPr>
                        <a:t> 9Q)</a:t>
                      </a:r>
                      <a:endParaRPr lang="en-US" sz="1000" dirty="0" smtClean="0">
                        <a:latin typeface="Arial" panose="020B0604020202020204" pitchFamily="34" charset="0"/>
                        <a:cs typeface="Arial" panose="020B0604020202020204" pitchFamily="34" charset="0"/>
                      </a:endParaRP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GB" sz="1000" b="0" dirty="0" smtClean="0">
                          <a:solidFill>
                            <a:schemeClr val="tx1"/>
                          </a:solidFill>
                          <a:latin typeface="Arial" panose="020B0604020202020204" pitchFamily="34" charset="0"/>
                          <a:cs typeface="Arial" panose="020B0604020202020204" pitchFamily="34" charset="0"/>
                        </a:rPr>
                        <a:t>SBNA</a:t>
                      </a:r>
                      <a:endParaRPr lang="en-GB" sz="1000" b="0" dirty="0">
                        <a:solidFill>
                          <a:schemeClr val="tx1"/>
                        </a:solidFill>
                        <a:latin typeface="Arial" panose="020B0604020202020204" pitchFamily="34" charset="0"/>
                        <a:cs typeface="Arial" panose="020B0604020202020204" pitchFamily="34" charset="0"/>
                      </a:endParaRP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rowSpan="5">
                  <a:txBody>
                    <a:bodyPr/>
                    <a:lstStyle/>
                    <a:p>
                      <a:pPr algn="l" defTabSz="457200" fontAlgn="auto">
                        <a:lnSpc>
                          <a:spcPct val="100000"/>
                        </a:lnSpc>
                        <a:spcBef>
                          <a:spcPts val="200"/>
                        </a:spcBef>
                        <a:spcAft>
                          <a:spcPts val="200"/>
                        </a:spcAft>
                        <a:defRPr/>
                      </a:pPr>
                      <a:r>
                        <a:rPr lang="en-GB" sz="1000" dirty="0" smtClean="0">
                          <a:latin typeface="Arial" panose="020B0604020202020204" pitchFamily="34" charset="0"/>
                          <a:cs typeface="Arial" panose="020B0604020202020204" pitchFamily="34" charset="0"/>
                        </a:rPr>
                        <a:t>Changes driven by </a:t>
                      </a:r>
                      <a:r>
                        <a:rPr lang="en-GB" sz="1000" b="1" dirty="0" smtClean="0">
                          <a:latin typeface="Arial" panose="020B0604020202020204" pitchFamily="34" charset="0"/>
                          <a:cs typeface="Arial" panose="020B0604020202020204" pitchFamily="34" charset="0"/>
                        </a:rPr>
                        <a:t>2016 CCAR results for SBNA</a:t>
                      </a:r>
                      <a:r>
                        <a:rPr lang="en-GB" sz="1000" dirty="0" smtClean="0">
                          <a:latin typeface="Arial" panose="020B0604020202020204" pitchFamily="34" charset="0"/>
                          <a:cs typeface="Arial" panose="020B0604020202020204" pitchFamily="34" charset="0"/>
                        </a:rPr>
                        <a:t>:</a:t>
                      </a:r>
                    </a:p>
                    <a:p>
                      <a:pPr marL="171450" indent="-171450" algn="l" defTabSz="457200" fontAlgn="auto">
                        <a:lnSpc>
                          <a:spcPct val="100000"/>
                        </a:lnSpc>
                        <a:spcBef>
                          <a:spcPts val="200"/>
                        </a:spcBef>
                        <a:spcAft>
                          <a:spcPts val="200"/>
                        </a:spcAft>
                        <a:buFont typeface="Arial" panose="020B0604020202020204" pitchFamily="34" charset="0"/>
                        <a:buChar char="•"/>
                        <a:defRPr/>
                      </a:pPr>
                      <a:r>
                        <a:rPr lang="en-GB" sz="1000" dirty="0" smtClean="0">
                          <a:latin typeface="Arial" panose="020B0604020202020204" pitchFamily="34" charset="0"/>
                          <a:cs typeface="Arial" panose="020B0604020202020204" pitchFamily="34" charset="0"/>
                        </a:rPr>
                        <a:t>Updated 2016 Capital Policy</a:t>
                      </a:r>
                    </a:p>
                    <a:p>
                      <a:pPr marL="171450" indent="-171450" algn="l" defTabSz="457200" fontAlgn="auto">
                        <a:lnSpc>
                          <a:spcPct val="100000"/>
                        </a:lnSpc>
                        <a:spcBef>
                          <a:spcPts val="200"/>
                        </a:spcBef>
                        <a:spcAft>
                          <a:spcPts val="200"/>
                        </a:spcAft>
                        <a:buFont typeface="Arial" panose="020B0604020202020204" pitchFamily="34" charset="0"/>
                        <a:buChar char="•"/>
                        <a:defRPr/>
                      </a:pPr>
                      <a:r>
                        <a:rPr lang="en-GB" sz="1000" dirty="0" smtClean="0">
                          <a:latin typeface="Arial" panose="020B0604020202020204" pitchFamily="34" charset="0"/>
                          <a:cs typeface="Arial" panose="020B0604020202020204" pitchFamily="34" charset="0"/>
                        </a:rPr>
                        <a:t>Increased macroeconomic sensitivity and granularity of CCAR models</a:t>
                      </a:r>
                    </a:p>
                    <a:p>
                      <a:pPr marL="171450" marR="0" indent="-171450" algn="l" defTabSz="4572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000" b="0" baseline="0" dirty="0" smtClean="0">
                          <a:solidFill>
                            <a:schemeClr val="tx1"/>
                          </a:solidFill>
                          <a:latin typeface="Arial" panose="020B0604020202020204" pitchFamily="34" charset="0"/>
                          <a:cs typeface="Arial" panose="020B0604020202020204" pitchFamily="34" charset="0"/>
                        </a:rPr>
                        <a:t>Designed idiosyncratic events focused on SC, reducing losses in SBNA CRE &amp; GCB </a:t>
                      </a:r>
                      <a:endParaRPr lang="en-GB" sz="1000" b="0" baseline="0" dirty="0" smtClean="0">
                        <a:solidFill>
                          <a:schemeClr val="tx1"/>
                        </a:solidFill>
                        <a:latin typeface="Arial" panose="020B0604020202020204" pitchFamily="34" charset="0"/>
                        <a:cs typeface="Arial" panose="020B0604020202020204" pitchFamily="34" charset="0"/>
                      </a:endParaRPr>
                    </a:p>
                    <a:p>
                      <a:pPr marL="171450" marR="0" indent="-171450" algn="l" defTabSz="4572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GB" sz="1000" b="0" dirty="0" smtClean="0">
                          <a:solidFill>
                            <a:schemeClr val="tx1"/>
                          </a:solidFill>
                          <a:latin typeface="Arial" panose="020B0604020202020204" pitchFamily="34" charset="0"/>
                          <a:cs typeface="Arial" panose="020B0604020202020204" pitchFamily="34" charset="0"/>
                        </a:rPr>
                        <a:t>Portfolio breakdown to align</a:t>
                      </a:r>
                      <a:r>
                        <a:rPr lang="en-GB" sz="1000" b="0" baseline="0" dirty="0" smtClean="0">
                          <a:solidFill>
                            <a:schemeClr val="tx1"/>
                          </a:solidFill>
                          <a:latin typeface="Arial" panose="020B0604020202020204" pitchFamily="34" charset="0"/>
                          <a:cs typeface="Arial" panose="020B0604020202020204" pitchFamily="34" charset="0"/>
                        </a:rPr>
                        <a:t> with business reporting </a:t>
                      </a: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$1,069M</a:t>
                      </a: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marL="0" marR="0" indent="0" algn="ctr" defTabSz="457200" rtl="0" eaLnBrk="1" fontAlgn="auto" latinLnBrk="0" hangingPunct="1">
                        <a:lnSpc>
                          <a:spcPct val="100000"/>
                        </a:lnSpc>
                        <a:spcBef>
                          <a:spcPts val="200"/>
                        </a:spcBef>
                        <a:spcAft>
                          <a:spcPts val="200"/>
                        </a:spcAft>
                        <a:buClrTx/>
                        <a:buSzTx/>
                        <a:buFontTx/>
                        <a:buNone/>
                        <a:tabLst/>
                        <a:defRPr/>
                      </a:pPr>
                      <a:r>
                        <a:rPr lang="en-US" sz="1000" dirty="0" smtClean="0">
                          <a:latin typeface="Arial" panose="020B0604020202020204" pitchFamily="34" charset="0"/>
                          <a:cs typeface="Arial" panose="020B0604020202020204" pitchFamily="34" charset="0"/>
                        </a:rPr>
                        <a:t>$1,722M</a:t>
                      </a: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rtl="0" fontAlgn="t">
                        <a:lnSpc>
                          <a:spcPct val="100000"/>
                        </a:lnSpc>
                        <a:spcBef>
                          <a:spcPts val="200"/>
                        </a:spcBef>
                        <a:spcAft>
                          <a:spcPts val="200"/>
                        </a:spcAft>
                      </a:pPr>
                      <a:r>
                        <a:rPr lang="en-US" sz="1000" b="0" i="0" u="none" strike="noStrike" dirty="0">
                          <a:solidFill>
                            <a:srgbClr val="000000"/>
                          </a:solidFill>
                          <a:effectLst/>
                          <a:latin typeface="Arial" panose="020B0604020202020204" pitchFamily="34" charset="0"/>
                          <a:cs typeface="Arial" panose="020B0604020202020204" pitchFamily="34" charset="0"/>
                        </a:rPr>
                        <a:t> $1,250MM </a:t>
                      </a: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indent="0" algn="ctr" defTabSz="457200" rtl="0" eaLnBrk="1" fontAlgn="auto" latinLnBrk="0" hangingPunct="1">
                        <a:lnSpc>
                          <a:spcPct val="100000"/>
                        </a:lnSpc>
                        <a:spcBef>
                          <a:spcPts val="200"/>
                        </a:spcBef>
                        <a:spcAft>
                          <a:spcPts val="200"/>
                        </a:spcAft>
                        <a:buClrTx/>
                        <a:buSzTx/>
                        <a:buFontTx/>
                        <a:buNone/>
                        <a:tabLst/>
                        <a:defRPr/>
                      </a:pPr>
                      <a:r>
                        <a:rPr lang="en-US" sz="1000" dirty="0" smtClean="0">
                          <a:latin typeface="Arial" panose="020B0604020202020204" pitchFamily="34" charset="0"/>
                          <a:cs typeface="Arial" panose="020B0604020202020204" pitchFamily="34" charset="0"/>
                        </a:rPr>
                        <a:t>$1,795M</a:t>
                      </a: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c>
                  <a:txBody>
                    <a:bodyPr/>
                    <a:lstStyle/>
                    <a:p>
                      <a:pPr algn="ctr" rtl="0" fontAlgn="t">
                        <a:lnSpc>
                          <a:spcPct val="100000"/>
                        </a:lnSpc>
                        <a:spcBef>
                          <a:spcPts val="200"/>
                        </a:spcBef>
                        <a:spcAft>
                          <a:spcPts val="200"/>
                        </a:spcAft>
                      </a:pPr>
                      <a:r>
                        <a:rPr lang="en-US" sz="1000" b="0" i="0" u="none" strike="noStrike" dirty="0">
                          <a:solidFill>
                            <a:srgbClr val="000000"/>
                          </a:solidFill>
                          <a:effectLst/>
                          <a:latin typeface="Arial" panose="020B0604020202020204" pitchFamily="34" charset="0"/>
                          <a:cs typeface="Arial" panose="020B0604020202020204" pitchFamily="34" charset="0"/>
                        </a:rPr>
                        <a:t> $1,350MM </a:t>
                      </a:r>
                    </a:p>
                  </a:txBody>
                  <a:tcPr marL="18288" marR="18288" marT="18288" marB="18288">
                    <a:lnL w="19050" cap="flat" cmpd="sng" algn="ctr">
                      <a:noFill/>
                      <a:prstDash val="solid"/>
                      <a:round/>
                      <a:headEnd type="none" w="med" len="med"/>
                      <a:tailEnd type="none" w="med" len="med"/>
                    </a:lnL>
                    <a:lnR w="19050" cap="flat" cmpd="sng" algn="ctr">
                      <a:noFill/>
                      <a:prstDash val="sysDash"/>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r>
              <a:tr h="86126">
                <a:tc rowSpan="4">
                  <a:txBody>
                    <a:bodyPr/>
                    <a:lstStyle/>
                    <a:p>
                      <a:pPr algn="l">
                        <a:lnSpc>
                          <a:spcPct val="100000"/>
                        </a:lnSpc>
                        <a:spcBef>
                          <a:spcPts val="200"/>
                        </a:spcBef>
                        <a:spcAft>
                          <a:spcPts val="200"/>
                        </a:spcAft>
                      </a:pPr>
                      <a:r>
                        <a:rPr lang="en-GB" sz="1000" b="1" dirty="0" smtClean="0">
                          <a:solidFill>
                            <a:schemeClr val="tx1"/>
                          </a:solidFill>
                          <a:latin typeface="Arial" panose="020B0604020202020204" pitchFamily="34" charset="0"/>
                          <a:cs typeface="Arial" panose="020B0604020202020204" pitchFamily="34" charset="0"/>
                        </a:rPr>
                        <a:t>Credit risk (losses)</a:t>
                      </a:r>
                    </a:p>
                  </a:txBody>
                  <a:tcPr marL="0"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457200" rtl="0" eaLnBrk="1" fontAlgn="auto" latinLnBrk="0" hangingPunct="1">
                        <a:lnSpc>
                          <a:spcPct val="100000"/>
                        </a:lnSpc>
                        <a:spcBef>
                          <a:spcPts val="200"/>
                        </a:spcBef>
                        <a:spcAft>
                          <a:spcPts val="200"/>
                        </a:spcAft>
                        <a:buClrTx/>
                        <a:buSzTx/>
                        <a:buFontTx/>
                        <a:buNone/>
                        <a:tabLst/>
                        <a:defRPr/>
                      </a:pPr>
                      <a:r>
                        <a:rPr lang="en-GB" sz="1000" b="0" dirty="0" smtClean="0">
                          <a:solidFill>
                            <a:schemeClr val="tx1"/>
                          </a:solidFill>
                          <a:latin typeface="Arial" panose="020B0604020202020204" pitchFamily="34" charset="0"/>
                          <a:cs typeface="Arial" panose="020B0604020202020204" pitchFamily="34" charset="0"/>
                        </a:rPr>
                        <a:t>Total Credit Losses </a:t>
                      </a:r>
                      <a:r>
                        <a:rPr lang="en-US" sz="1000" dirty="0" smtClean="0">
                          <a:latin typeface="Arial" panose="020B0604020202020204" pitchFamily="34" charset="0"/>
                          <a:cs typeface="Arial" panose="020B0604020202020204" pitchFamily="34" charset="0"/>
                        </a:rPr>
                        <a:t>(CCAR</a:t>
                      </a:r>
                      <a:r>
                        <a:rPr lang="en-US" sz="1000" baseline="0" dirty="0" smtClean="0">
                          <a:latin typeface="Arial" panose="020B0604020202020204" pitchFamily="34" charset="0"/>
                          <a:cs typeface="Arial" panose="020B0604020202020204" pitchFamily="34" charset="0"/>
                        </a:rPr>
                        <a:t> 9Q)</a:t>
                      </a:r>
                      <a:endParaRPr lang="en-US" sz="1000" dirty="0" smtClean="0">
                        <a:latin typeface="Arial" panose="020B0604020202020204" pitchFamily="34" charset="0"/>
                        <a:cs typeface="Arial" panose="020B0604020202020204" pitchFamily="34" charset="0"/>
                      </a:endParaRP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000" b="0" dirty="0" smtClean="0">
                          <a:latin typeface="Arial" panose="020B0604020202020204" pitchFamily="34" charset="0"/>
                          <a:cs typeface="Arial" panose="020B0604020202020204" pitchFamily="34" charset="0"/>
                        </a:rPr>
                        <a:t>SBNA</a:t>
                      </a:r>
                      <a:endParaRPr lang="en-US" sz="1000" b="0" dirty="0">
                        <a:latin typeface="Arial" panose="020B0604020202020204" pitchFamily="34" charset="0"/>
                        <a:cs typeface="Arial" panose="020B0604020202020204" pitchFamily="34" charset="0"/>
                      </a:endParaRP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vMerge="1">
                  <a:txBody>
                    <a:bodyPr/>
                    <a:lstStyle/>
                    <a:p>
                      <a:pPr algn="l" defTabSz="457200" fontAlgn="auto">
                        <a:lnSpc>
                          <a:spcPct val="100000"/>
                        </a:lnSpc>
                        <a:spcBef>
                          <a:spcPts val="0"/>
                        </a:spcBef>
                        <a:spcAft>
                          <a:spcPts val="0"/>
                        </a:spcAft>
                        <a:defRPr/>
                      </a:pPr>
                      <a:endParaRPr lang="en-GB" sz="1000" b="0" baseline="0" dirty="0" smtClean="0">
                        <a:solidFill>
                          <a:schemeClr val="tx1"/>
                        </a:solidFill>
                        <a:latin typeface="Arial" panose="020B0604020202020204" pitchFamily="34" charset="0"/>
                        <a:cs typeface="Arial" panose="020B0604020202020204" pitchFamily="34" charset="0"/>
                      </a:endParaRPr>
                    </a:p>
                  </a:txBody>
                  <a:tcPr marL="19206" marR="19206" marT="18288" marB="18288"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solidFill>
                      <a:schemeClr val="bg1"/>
                    </a:solid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marR="0" lvl="1" indent="0" algn="ctr" defTabSz="457200" rtl="0" eaLnBrk="1" fontAlgn="auto" latinLnBrk="0" hangingPunct="1">
                        <a:lnSpc>
                          <a:spcPct val="100000"/>
                        </a:lnSpc>
                        <a:spcBef>
                          <a:spcPts val="200"/>
                        </a:spcBef>
                        <a:spcAft>
                          <a:spcPts val="200"/>
                        </a:spcAft>
                        <a:buClrTx/>
                        <a:buSzTx/>
                        <a:buFontTx/>
                        <a:buNone/>
                        <a:tabLst/>
                        <a:defRPr/>
                      </a:pPr>
                      <a:r>
                        <a:rPr lang="en-US" sz="1000" b="0" i="0" kern="1200" dirty="0" smtClean="0">
                          <a:solidFill>
                            <a:schemeClr val="tx1"/>
                          </a:solidFill>
                          <a:latin typeface="Arial" panose="020B0604020202020204" pitchFamily="34" charset="0"/>
                          <a:ea typeface="ＭＳ Ｐゴシック"/>
                          <a:cs typeface="Arial" panose="020B0604020202020204" pitchFamily="34" charset="0"/>
                        </a:rPr>
                        <a:t>$1,263M</a:t>
                      </a: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marL="0" marR="0" indent="0" algn="ctr" defTabSz="457200" rtl="0" eaLnBrk="1" fontAlgn="auto" latinLnBrk="0" hangingPunct="1">
                        <a:lnSpc>
                          <a:spcPct val="100000"/>
                        </a:lnSpc>
                        <a:spcBef>
                          <a:spcPts val="200"/>
                        </a:spcBef>
                        <a:spcAft>
                          <a:spcPts val="200"/>
                        </a:spcAft>
                        <a:buClrTx/>
                        <a:buSzTx/>
                        <a:buFontTx/>
                        <a:buNone/>
                        <a:tabLst/>
                        <a:defRPr/>
                      </a:pPr>
                      <a:r>
                        <a:rPr lang="en-US" sz="1000" b="0" i="0" kern="1200" dirty="0" smtClean="0">
                          <a:solidFill>
                            <a:sysClr val="windowText" lastClr="000000"/>
                          </a:solidFill>
                          <a:latin typeface="Arial" panose="020B0604020202020204" pitchFamily="34" charset="0"/>
                          <a:ea typeface="+mn-ea"/>
                          <a:cs typeface="Arial" panose="020B0604020202020204" pitchFamily="34" charset="0"/>
                        </a:rPr>
                        <a:t>$2,034M</a:t>
                      </a: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marL="0" marR="0" indent="0" algn="ctr" defTabSz="457200" rtl="0" eaLnBrk="1" fontAlgn="auto" latinLnBrk="0" hangingPunct="1">
                        <a:lnSpc>
                          <a:spcPct val="100000"/>
                        </a:lnSpc>
                        <a:spcBef>
                          <a:spcPts val="200"/>
                        </a:spcBef>
                        <a:spcAft>
                          <a:spcPts val="200"/>
                        </a:spcAft>
                        <a:buClrTx/>
                        <a:buSzTx/>
                        <a:buFontTx/>
                        <a:buNone/>
                        <a:tabLst/>
                        <a:defRPr/>
                      </a:pPr>
                      <a:r>
                        <a:rPr lang="en-US" sz="1000" b="0" i="0" kern="1200" dirty="0" smtClean="0">
                          <a:solidFill>
                            <a:sysClr val="windowText" lastClr="000000"/>
                          </a:solidFill>
                          <a:latin typeface="Arial" panose="020B0604020202020204" pitchFamily="34" charset="0"/>
                          <a:ea typeface="+mn-ea"/>
                          <a:cs typeface="Arial" panose="020B0604020202020204" pitchFamily="34" charset="0"/>
                        </a:rPr>
                        <a:t>$2,300M</a:t>
                      </a: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indent="0" algn="ctr" defTabSz="457200" rtl="0" eaLnBrk="1" fontAlgn="auto" latinLnBrk="0" hangingPunct="1">
                        <a:lnSpc>
                          <a:spcPct val="100000"/>
                        </a:lnSpc>
                        <a:spcBef>
                          <a:spcPts val="200"/>
                        </a:spcBef>
                        <a:spcAft>
                          <a:spcPts val="200"/>
                        </a:spcAft>
                        <a:buClrTx/>
                        <a:buSzTx/>
                        <a:buFontTx/>
                        <a:buNone/>
                        <a:tabLst/>
                        <a:defRPr/>
                      </a:pPr>
                      <a:r>
                        <a:rPr lang="en-US" sz="1000" b="0" i="0" kern="1200" dirty="0" smtClean="0">
                          <a:solidFill>
                            <a:sysClr val="windowText" lastClr="000000"/>
                          </a:solidFill>
                          <a:latin typeface="Arial" panose="020B0604020202020204" pitchFamily="34" charset="0"/>
                          <a:ea typeface="+mn-ea"/>
                          <a:cs typeface="Arial" panose="020B0604020202020204" pitchFamily="34" charset="0"/>
                        </a:rPr>
                        <a:t>$2,120M</a:t>
                      </a: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c>
                  <a:txBody>
                    <a:bodyPr/>
                    <a:lstStyle/>
                    <a:p>
                      <a:pPr marL="0" marR="0" indent="0" algn="ctr" defTabSz="457200" rtl="0" eaLnBrk="1" fontAlgn="auto" latinLnBrk="0" hangingPunct="1">
                        <a:lnSpc>
                          <a:spcPct val="100000"/>
                        </a:lnSpc>
                        <a:spcBef>
                          <a:spcPts val="200"/>
                        </a:spcBef>
                        <a:spcAft>
                          <a:spcPts val="200"/>
                        </a:spcAft>
                        <a:buClrTx/>
                        <a:buSzTx/>
                        <a:buFontTx/>
                        <a:buNone/>
                        <a:tabLst/>
                        <a:defRPr/>
                      </a:pPr>
                      <a:r>
                        <a:rPr lang="en-US" sz="1000" b="0" i="0" kern="1200" dirty="0" smtClean="0">
                          <a:solidFill>
                            <a:sysClr val="windowText" lastClr="000000"/>
                          </a:solidFill>
                          <a:latin typeface="Arial" panose="020B0604020202020204" pitchFamily="34" charset="0"/>
                          <a:ea typeface="+mn-ea"/>
                          <a:cs typeface="Arial" panose="020B0604020202020204" pitchFamily="34" charset="0"/>
                        </a:rPr>
                        <a:t>$2,475M</a:t>
                      </a:r>
                    </a:p>
                  </a:txBody>
                  <a:tcPr marL="18288" marR="18288" marT="18288" marB="18288">
                    <a:lnL w="19050" cap="flat" cmpd="sng" algn="ctr">
                      <a:noFill/>
                      <a:prstDash val="solid"/>
                      <a:round/>
                      <a:headEnd type="none" w="med" len="med"/>
                      <a:tailEnd type="none" w="med" len="med"/>
                    </a:lnL>
                    <a:lnR w="19050" cap="flat" cmpd="sng" algn="ctr">
                      <a:noFill/>
                      <a:prstDash val="sysDash"/>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r>
              <a:tr h="86126">
                <a:tc vMerge="1">
                  <a:txBody>
                    <a:bodyPr/>
                    <a:lstStyle/>
                    <a:p>
                      <a:pPr algn="l"/>
                      <a:endParaRPr lang="en-GB" sz="1000" b="1" dirty="0" smtClean="0">
                        <a:solidFill>
                          <a:schemeClr val="tx1"/>
                        </a:solidFill>
                        <a:latin typeface="Arial" panose="020B0604020202020204" pitchFamily="34" charset="0"/>
                        <a:cs typeface="Arial" panose="020B0604020202020204" pitchFamily="34" charset="0"/>
                      </a:endParaRPr>
                    </a:p>
                  </a:txBody>
                  <a:tcPr marL="19206" marR="19206" marT="18288" marB="18288"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noFill/>
                  </a:tcPr>
                </a:tc>
                <a:tc rowSpan="2">
                  <a:txBody>
                    <a:bodyPr/>
                    <a:lstStyle/>
                    <a:p>
                      <a:pPr algn="l">
                        <a:lnSpc>
                          <a:spcPct val="100000"/>
                        </a:lnSpc>
                        <a:spcBef>
                          <a:spcPts val="200"/>
                        </a:spcBef>
                        <a:spcAft>
                          <a:spcPts val="200"/>
                        </a:spcAft>
                      </a:pPr>
                      <a:r>
                        <a:rPr lang="en-GB" sz="1000" b="0" dirty="0" smtClean="0">
                          <a:solidFill>
                            <a:schemeClr val="tx1"/>
                          </a:solidFill>
                          <a:latin typeface="Arial" panose="020B0604020202020204" pitchFamily="34" charset="0"/>
                          <a:cs typeface="Arial" panose="020B0604020202020204" pitchFamily="34" charset="0"/>
                        </a:rPr>
                        <a:t>Net</a:t>
                      </a:r>
                      <a:r>
                        <a:rPr lang="en-GB" sz="1000" b="0" baseline="0" dirty="0" smtClean="0">
                          <a:solidFill>
                            <a:schemeClr val="tx1"/>
                          </a:solidFill>
                          <a:latin typeface="Arial" panose="020B0604020202020204" pitchFamily="34" charset="0"/>
                          <a:cs typeface="Arial" panose="020B0604020202020204" pitchFamily="34" charset="0"/>
                        </a:rPr>
                        <a:t> Charge-off Rate</a:t>
                      </a:r>
                      <a:endParaRPr lang="en-GB" sz="1000" b="0" dirty="0" smtClean="0">
                        <a:solidFill>
                          <a:schemeClr val="tx1"/>
                        </a:solidFill>
                        <a:latin typeface="Arial" panose="020B0604020202020204" pitchFamily="34" charset="0"/>
                        <a:cs typeface="Arial" panose="020B0604020202020204" pitchFamily="34" charset="0"/>
                      </a:endParaRP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000" b="0" dirty="0" smtClean="0">
                          <a:latin typeface="Arial" panose="020B0604020202020204" pitchFamily="34" charset="0"/>
                          <a:cs typeface="Arial" panose="020B0604020202020204" pitchFamily="34" charset="0"/>
                        </a:rPr>
                        <a:t>Retail</a:t>
                      </a:r>
                      <a:endParaRPr lang="en-US" sz="1000" b="0" dirty="0">
                        <a:latin typeface="Arial" panose="020B0604020202020204" pitchFamily="34" charset="0"/>
                        <a:cs typeface="Arial" panose="020B0604020202020204" pitchFamily="34" charset="0"/>
                      </a:endParaRP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vMerge="1">
                  <a:txBody>
                    <a:bodyPr/>
                    <a:lstStyle/>
                    <a:p>
                      <a:pPr algn="l" defTabSz="457200" fontAlgn="auto">
                        <a:lnSpc>
                          <a:spcPct val="100000"/>
                        </a:lnSpc>
                        <a:spcBef>
                          <a:spcPts val="0"/>
                        </a:spcBef>
                        <a:spcAft>
                          <a:spcPts val="0"/>
                        </a:spcAft>
                        <a:defRPr/>
                      </a:pPr>
                      <a:endParaRPr lang="en-GB" sz="1000" b="0" baseline="0" dirty="0" smtClean="0">
                        <a:solidFill>
                          <a:schemeClr val="tx1"/>
                        </a:solidFill>
                        <a:latin typeface="Arial" panose="020B0604020202020204" pitchFamily="34" charset="0"/>
                        <a:cs typeface="Arial" panose="020B0604020202020204" pitchFamily="34" charset="0"/>
                      </a:endParaRPr>
                    </a:p>
                  </a:txBody>
                  <a:tcPr marL="19206" marR="19206" marT="18288" marB="18288"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solidFill>
                      <a:schemeClr val="bg1"/>
                    </a:solid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0.53%</a:t>
                      </a:r>
                      <a:endParaRPr lang="en-US" sz="1000" dirty="0">
                        <a:latin typeface="Arial" panose="020B0604020202020204" pitchFamily="34" charset="0"/>
                        <a:cs typeface="Arial" panose="020B0604020202020204" pitchFamily="34" charset="0"/>
                      </a:endParaRP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0.7%</a:t>
                      </a:r>
                      <a:endParaRPr lang="en-US" sz="1000" dirty="0">
                        <a:latin typeface="Arial" panose="020B0604020202020204" pitchFamily="34" charset="0"/>
                        <a:cs typeface="Arial" panose="020B0604020202020204" pitchFamily="34" charset="0"/>
                      </a:endParaRP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marL="0" marR="0" indent="0" algn="ctr" defTabSz="457200" rtl="0" eaLnBrk="1" fontAlgn="auto" latinLnBrk="0" hangingPunct="1">
                        <a:lnSpc>
                          <a:spcPct val="100000"/>
                        </a:lnSpc>
                        <a:spcBef>
                          <a:spcPts val="200"/>
                        </a:spcBef>
                        <a:spcAft>
                          <a:spcPts val="200"/>
                        </a:spcAft>
                        <a:buClrTx/>
                        <a:buSzTx/>
                        <a:buFontTx/>
                        <a:buNone/>
                        <a:tabLst/>
                        <a:defRPr/>
                      </a:pPr>
                      <a:r>
                        <a:rPr lang="en-US" sz="1000" b="0" i="0" kern="1200" dirty="0" smtClean="0">
                          <a:solidFill>
                            <a:sysClr val="windowText" lastClr="000000"/>
                          </a:solidFill>
                          <a:latin typeface="Arial" panose="020B0604020202020204" pitchFamily="34" charset="0"/>
                          <a:ea typeface="+mn-ea"/>
                          <a:cs typeface="Arial" panose="020B0604020202020204" pitchFamily="34" charset="0"/>
                        </a:rPr>
                        <a:t>1.0%</a:t>
                      </a: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0.9%</a:t>
                      </a:r>
                      <a:endParaRPr lang="en-US" sz="1000" dirty="0">
                        <a:latin typeface="Arial" panose="020B0604020202020204" pitchFamily="34" charset="0"/>
                        <a:cs typeface="Arial" panose="020B0604020202020204" pitchFamily="34" charset="0"/>
                      </a:endParaRP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c>
                  <a:txBody>
                    <a:bodyPr/>
                    <a:lstStyle/>
                    <a:p>
                      <a:pPr marL="0" marR="0" indent="0" algn="ctr" defTabSz="457200" rtl="0" eaLnBrk="1" fontAlgn="auto" latinLnBrk="0" hangingPunct="1">
                        <a:lnSpc>
                          <a:spcPct val="100000"/>
                        </a:lnSpc>
                        <a:spcBef>
                          <a:spcPts val="200"/>
                        </a:spcBef>
                        <a:spcAft>
                          <a:spcPts val="200"/>
                        </a:spcAft>
                        <a:buClrTx/>
                        <a:buSzTx/>
                        <a:buFontTx/>
                        <a:buNone/>
                        <a:tabLst/>
                        <a:defRPr/>
                      </a:pPr>
                      <a:r>
                        <a:rPr lang="en-US" sz="1000" b="0" i="0" kern="1200" dirty="0" smtClean="0">
                          <a:solidFill>
                            <a:sysClr val="windowText" lastClr="000000"/>
                          </a:solidFill>
                          <a:latin typeface="Arial" panose="020B0604020202020204" pitchFamily="34" charset="0"/>
                          <a:ea typeface="+mn-ea"/>
                          <a:cs typeface="Arial" panose="020B0604020202020204" pitchFamily="34" charset="0"/>
                        </a:rPr>
                        <a:t>1.3%</a:t>
                      </a:r>
                    </a:p>
                  </a:txBody>
                  <a:tcPr marL="18288" marR="18288" marT="18288" marB="18288">
                    <a:lnL w="19050" cap="flat" cmpd="sng" algn="ctr">
                      <a:noFill/>
                      <a:prstDash val="solid"/>
                      <a:round/>
                      <a:headEnd type="none" w="med" len="med"/>
                      <a:tailEnd type="none" w="med" len="med"/>
                    </a:lnL>
                    <a:lnR w="19050" cap="flat" cmpd="sng" algn="ctr">
                      <a:noFill/>
                      <a:prstDash val="sysDash"/>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r>
              <a:tr h="86126">
                <a:tc vMerge="1">
                  <a:txBody>
                    <a:bodyPr/>
                    <a:lstStyle/>
                    <a:p>
                      <a:endParaRPr lang="en-GB"/>
                    </a:p>
                  </a:txBody>
                  <a:tcPr/>
                </a:tc>
                <a:tc vMerge="1">
                  <a:txBody>
                    <a:bodyPr/>
                    <a:lstStyle/>
                    <a:p>
                      <a:endParaRPr lang="en-GB"/>
                    </a:p>
                  </a:txBody>
                  <a:tcPr/>
                </a:tc>
                <a:tc>
                  <a:txBody>
                    <a:bodyPr/>
                    <a:lstStyle/>
                    <a:p>
                      <a:pPr algn="ctr">
                        <a:lnSpc>
                          <a:spcPct val="100000"/>
                        </a:lnSpc>
                        <a:spcBef>
                          <a:spcPts val="200"/>
                        </a:spcBef>
                        <a:spcAft>
                          <a:spcPts val="200"/>
                        </a:spcAft>
                      </a:pPr>
                      <a:r>
                        <a:rPr lang="en-US" sz="1000" b="0" dirty="0" smtClean="0">
                          <a:latin typeface="Arial" panose="020B0604020202020204" pitchFamily="34" charset="0"/>
                          <a:cs typeface="Arial" panose="020B0604020202020204" pitchFamily="34" charset="0"/>
                        </a:rPr>
                        <a:t>BB</a:t>
                      </a:r>
                      <a:endParaRPr lang="en-US" sz="1000" b="0" dirty="0">
                        <a:latin typeface="Arial" panose="020B0604020202020204" pitchFamily="34" charset="0"/>
                        <a:cs typeface="Arial" panose="020B0604020202020204" pitchFamily="34" charset="0"/>
                      </a:endParaRP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vMerge="1">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GB" sz="1000" b="0" dirty="0" smtClean="0">
                        <a:solidFill>
                          <a:schemeClr val="tx1"/>
                        </a:solidFill>
                        <a:latin typeface="Arial" panose="020B0604020202020204" pitchFamily="34" charset="0"/>
                        <a:cs typeface="Arial" panose="020B0604020202020204" pitchFamily="34" charset="0"/>
                      </a:endParaRPr>
                    </a:p>
                  </a:txBody>
                  <a:tcPr marL="45720" marR="4572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0.50%</a:t>
                      </a:r>
                      <a:endParaRPr lang="en-US" sz="1000" dirty="0">
                        <a:latin typeface="Arial" panose="020B0604020202020204" pitchFamily="34" charset="0"/>
                        <a:cs typeface="Arial" panose="020B0604020202020204" pitchFamily="34" charset="0"/>
                      </a:endParaRP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1.3%</a:t>
                      </a:r>
                      <a:endParaRPr lang="en-US" sz="1000" dirty="0">
                        <a:latin typeface="Arial" panose="020B0604020202020204" pitchFamily="34" charset="0"/>
                        <a:cs typeface="Arial" panose="020B0604020202020204" pitchFamily="34" charset="0"/>
                      </a:endParaRP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marL="0" marR="0" indent="0" algn="ctr" defTabSz="457200" rtl="0" eaLnBrk="1" fontAlgn="auto" latinLnBrk="0" hangingPunct="1">
                        <a:lnSpc>
                          <a:spcPct val="100000"/>
                        </a:lnSpc>
                        <a:spcBef>
                          <a:spcPts val="200"/>
                        </a:spcBef>
                        <a:spcAft>
                          <a:spcPts val="200"/>
                        </a:spcAft>
                        <a:buClrTx/>
                        <a:buSzTx/>
                        <a:buFontTx/>
                        <a:buNone/>
                        <a:tabLst/>
                        <a:defRPr/>
                      </a:pPr>
                      <a:r>
                        <a:rPr lang="en-US" sz="1000" b="0" i="0" kern="1200" dirty="0" smtClean="0">
                          <a:solidFill>
                            <a:sysClr val="windowText" lastClr="000000"/>
                          </a:solidFill>
                          <a:latin typeface="Arial" panose="020B0604020202020204" pitchFamily="34" charset="0"/>
                          <a:ea typeface="+mn-ea"/>
                          <a:cs typeface="Arial" panose="020B0604020202020204" pitchFamily="34" charset="0"/>
                        </a:rPr>
                        <a:t>0.7%</a:t>
                      </a: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1.5%</a:t>
                      </a:r>
                      <a:endParaRPr lang="en-US" sz="1000" dirty="0">
                        <a:latin typeface="Arial" panose="020B0604020202020204" pitchFamily="34" charset="0"/>
                        <a:cs typeface="Arial" panose="020B0604020202020204" pitchFamily="34" charset="0"/>
                      </a:endParaRP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c>
                  <a:txBody>
                    <a:bodyPr/>
                    <a:lstStyle/>
                    <a:p>
                      <a:pPr marL="0" marR="0" indent="0" algn="ctr" defTabSz="457200" rtl="0" eaLnBrk="1" fontAlgn="auto" latinLnBrk="0" hangingPunct="1">
                        <a:lnSpc>
                          <a:spcPct val="100000"/>
                        </a:lnSpc>
                        <a:spcBef>
                          <a:spcPts val="200"/>
                        </a:spcBef>
                        <a:spcAft>
                          <a:spcPts val="200"/>
                        </a:spcAft>
                        <a:buClrTx/>
                        <a:buSzTx/>
                        <a:buFontTx/>
                        <a:buNone/>
                        <a:tabLst/>
                        <a:defRPr/>
                      </a:pPr>
                      <a:r>
                        <a:rPr lang="en-US" sz="1000" b="0" i="0" kern="1200" dirty="0" smtClean="0">
                          <a:solidFill>
                            <a:sysClr val="windowText" lastClr="000000"/>
                          </a:solidFill>
                          <a:latin typeface="Arial" panose="020B0604020202020204" pitchFamily="34" charset="0"/>
                          <a:ea typeface="+mn-ea"/>
                          <a:cs typeface="Arial" panose="020B0604020202020204" pitchFamily="34" charset="0"/>
                        </a:rPr>
                        <a:t>0.9%</a:t>
                      </a:r>
                    </a:p>
                  </a:txBody>
                  <a:tcPr marL="18288" marR="18288" marT="18288" marB="18288">
                    <a:lnL w="19050" cap="flat" cmpd="sng" algn="ctr">
                      <a:noFill/>
                      <a:prstDash val="solid"/>
                      <a:round/>
                      <a:headEnd type="none" w="med" len="med"/>
                      <a:tailEnd type="none" w="med" len="med"/>
                    </a:lnL>
                    <a:lnR w="19050" cap="flat" cmpd="sng" algn="ctr">
                      <a:noFill/>
                      <a:prstDash val="sysDash"/>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r>
              <a:tr h="598252">
                <a:tc vMerge="1">
                  <a:txBody>
                    <a:bodyPr/>
                    <a:lstStyle/>
                    <a:p>
                      <a:pPr algn="l"/>
                      <a:endParaRPr lang="en-GB" sz="1000" b="1" dirty="0" smtClean="0">
                        <a:solidFill>
                          <a:schemeClr val="tx1"/>
                        </a:solidFill>
                        <a:latin typeface="Arial" panose="020B0604020202020204" pitchFamily="34" charset="0"/>
                        <a:cs typeface="Arial" panose="020B0604020202020204" pitchFamily="34" charset="0"/>
                      </a:endParaRPr>
                    </a:p>
                  </a:txBody>
                  <a:tcPr marL="19206" marR="19206" marT="18288" marB="18288"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noFill/>
                  </a:tcPr>
                </a:tc>
                <a:tc>
                  <a:txBody>
                    <a:bodyPr/>
                    <a:lstStyle/>
                    <a:p>
                      <a:pPr algn="l">
                        <a:lnSpc>
                          <a:spcPct val="100000"/>
                        </a:lnSpc>
                        <a:spcBef>
                          <a:spcPts val="200"/>
                        </a:spcBef>
                        <a:spcAft>
                          <a:spcPts val="200"/>
                        </a:spcAft>
                      </a:pPr>
                      <a:r>
                        <a:rPr lang="en-GB" sz="1000" b="0" dirty="0" smtClean="0">
                          <a:solidFill>
                            <a:schemeClr val="tx1"/>
                          </a:solidFill>
                          <a:latin typeface="Arial" panose="020B0604020202020204" pitchFamily="34" charset="0"/>
                          <a:cs typeface="Arial" panose="020B0604020202020204" pitchFamily="34" charset="0"/>
                        </a:rPr>
                        <a:t>60+</a:t>
                      </a:r>
                      <a:r>
                        <a:rPr lang="en-GB" sz="1000" b="0" baseline="0" dirty="0" smtClean="0">
                          <a:solidFill>
                            <a:schemeClr val="tx1"/>
                          </a:solidFill>
                          <a:latin typeface="Arial" panose="020B0604020202020204" pitchFamily="34" charset="0"/>
                          <a:cs typeface="Arial" panose="020B0604020202020204" pitchFamily="34" charset="0"/>
                        </a:rPr>
                        <a:t> </a:t>
                      </a:r>
                      <a:r>
                        <a:rPr lang="en-GB" sz="1000" b="0" dirty="0" smtClean="0">
                          <a:solidFill>
                            <a:schemeClr val="tx1"/>
                          </a:solidFill>
                          <a:latin typeface="Arial" panose="020B0604020202020204" pitchFamily="34" charset="0"/>
                          <a:cs typeface="Arial" panose="020B0604020202020204" pitchFamily="34" charset="0"/>
                        </a:rPr>
                        <a:t>DPD</a:t>
                      </a: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000" b="0" dirty="0" smtClean="0">
                          <a:latin typeface="Arial" panose="020B0604020202020204" pitchFamily="34" charset="0"/>
                          <a:cs typeface="Arial" panose="020B0604020202020204" pitchFamily="34" charset="0"/>
                        </a:rPr>
                        <a:t>Retail</a:t>
                      </a:r>
                      <a:endParaRPr lang="en-US" sz="1000" b="0" dirty="0">
                        <a:latin typeface="Arial" panose="020B0604020202020204" pitchFamily="34" charset="0"/>
                        <a:cs typeface="Arial" panose="020B0604020202020204" pitchFamily="34" charset="0"/>
                      </a:endParaRP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vMerge="1">
                  <a:txBody>
                    <a:bodyPr/>
                    <a:lstStyle/>
                    <a:p>
                      <a:pPr marL="171450" marR="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GB" sz="1000" b="0" baseline="0" dirty="0" smtClean="0">
                        <a:solidFill>
                          <a:schemeClr val="tx1"/>
                        </a:solidFill>
                        <a:latin typeface="Arial" panose="020B0604020202020204" pitchFamily="34" charset="0"/>
                        <a:cs typeface="Arial" panose="020B0604020202020204" pitchFamily="34" charset="0"/>
                      </a:endParaRPr>
                    </a:p>
                  </a:txBody>
                  <a:tcPr marL="19206" marR="19206" marT="18288" marB="18288"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indent="0" algn="ctr" defTabSz="914400" rtl="0" eaLnBrk="1" fontAlgn="auto" latinLnBrk="0" hangingPunct="1">
                        <a:lnSpc>
                          <a:spcPct val="100000"/>
                        </a:lnSpc>
                        <a:spcBef>
                          <a:spcPts val="200"/>
                        </a:spcBef>
                        <a:spcAft>
                          <a:spcPts val="200"/>
                        </a:spcAft>
                        <a:buClrTx/>
                        <a:buSzTx/>
                        <a:buFontTx/>
                        <a:buNone/>
                        <a:tabLst/>
                        <a:defRPr/>
                      </a:pPr>
                      <a:r>
                        <a:rPr lang="en-US" sz="1000" dirty="0" smtClean="0">
                          <a:latin typeface="Arial" panose="020B0604020202020204" pitchFamily="34" charset="0"/>
                          <a:cs typeface="Arial" panose="020B0604020202020204" pitchFamily="34" charset="0"/>
                        </a:rPr>
                        <a:t>2.06%</a:t>
                      </a: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2.84%</a:t>
                      </a:r>
                      <a:endParaRPr lang="en-US" sz="1000" dirty="0">
                        <a:latin typeface="Arial" panose="020B0604020202020204" pitchFamily="34" charset="0"/>
                        <a:cs typeface="Arial" panose="020B0604020202020204" pitchFamily="34" charset="0"/>
                      </a:endParaRP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marL="0" marR="0" indent="0" algn="ctr" defTabSz="457200" rtl="0" eaLnBrk="1" fontAlgn="auto" latinLnBrk="0" hangingPunct="1">
                        <a:lnSpc>
                          <a:spcPct val="100000"/>
                        </a:lnSpc>
                        <a:spcBef>
                          <a:spcPts val="200"/>
                        </a:spcBef>
                        <a:spcAft>
                          <a:spcPts val="200"/>
                        </a:spcAft>
                        <a:buClrTx/>
                        <a:buSzTx/>
                        <a:buFontTx/>
                        <a:buNone/>
                        <a:tabLst/>
                        <a:defRPr/>
                      </a:pPr>
                      <a:r>
                        <a:rPr lang="en-US" sz="1000" b="0" i="0" kern="1200" dirty="0" smtClean="0">
                          <a:solidFill>
                            <a:sysClr val="windowText" lastClr="000000"/>
                          </a:solidFill>
                          <a:latin typeface="Arial" panose="020B0604020202020204" pitchFamily="34" charset="0"/>
                          <a:ea typeface="+mn-ea"/>
                          <a:cs typeface="Arial" panose="020B0604020202020204" pitchFamily="34" charset="0"/>
                        </a:rPr>
                        <a:t>5.0%</a:t>
                      </a: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3.10%</a:t>
                      </a:r>
                      <a:endParaRPr lang="en-US" sz="1000" dirty="0">
                        <a:latin typeface="Arial" panose="020B0604020202020204" pitchFamily="34" charset="0"/>
                        <a:cs typeface="Arial" panose="020B0604020202020204" pitchFamily="34" charset="0"/>
                      </a:endParaRP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c>
                  <a:txBody>
                    <a:bodyPr/>
                    <a:lstStyle/>
                    <a:p>
                      <a:pPr marL="0" marR="0" indent="0" algn="ctr" defTabSz="457200" rtl="0" eaLnBrk="1" fontAlgn="auto" latinLnBrk="0" hangingPunct="1">
                        <a:lnSpc>
                          <a:spcPct val="100000"/>
                        </a:lnSpc>
                        <a:spcBef>
                          <a:spcPts val="200"/>
                        </a:spcBef>
                        <a:spcAft>
                          <a:spcPts val="200"/>
                        </a:spcAft>
                        <a:buClrTx/>
                        <a:buSzTx/>
                        <a:buFontTx/>
                        <a:buNone/>
                        <a:tabLst/>
                        <a:defRPr/>
                      </a:pPr>
                      <a:r>
                        <a:rPr lang="en-US" sz="1000" b="0" i="0" kern="1200" dirty="0" smtClean="0">
                          <a:solidFill>
                            <a:sysClr val="windowText" lastClr="000000"/>
                          </a:solidFill>
                          <a:latin typeface="Arial" panose="020B0604020202020204" pitchFamily="34" charset="0"/>
                          <a:ea typeface="+mn-ea"/>
                          <a:cs typeface="Arial" panose="020B0604020202020204" pitchFamily="34" charset="0"/>
                        </a:rPr>
                        <a:t>7.0%</a:t>
                      </a:r>
                    </a:p>
                  </a:txBody>
                  <a:tcPr marL="18288" marR="18288" marT="18288" marB="18288">
                    <a:lnL w="19050" cap="flat" cmpd="sng" algn="ctr">
                      <a:noFill/>
                      <a:prstDash val="solid"/>
                      <a:round/>
                      <a:headEnd type="none" w="med" len="med"/>
                      <a:tailEnd type="none" w="med" len="med"/>
                    </a:lnL>
                    <a:lnR w="19050" cap="flat" cmpd="sng" algn="ctr">
                      <a:noFill/>
                      <a:prstDash val="sysDash"/>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r>
              <a:tr h="86126">
                <a:tc rowSpan="3">
                  <a:txBody>
                    <a:bodyPr/>
                    <a:lstStyle/>
                    <a:p>
                      <a:pPr algn="l">
                        <a:lnSpc>
                          <a:spcPct val="100000"/>
                        </a:lnSpc>
                        <a:spcBef>
                          <a:spcPts val="200"/>
                        </a:spcBef>
                        <a:spcAft>
                          <a:spcPts val="200"/>
                        </a:spcAft>
                      </a:pPr>
                      <a:r>
                        <a:rPr lang="en-GB" sz="1000" b="1" dirty="0" smtClean="0">
                          <a:solidFill>
                            <a:schemeClr val="tx1"/>
                          </a:solidFill>
                          <a:latin typeface="Arial" panose="020B0604020202020204" pitchFamily="34" charset="0"/>
                          <a:cs typeface="Arial" panose="020B0604020202020204" pitchFamily="34" charset="0"/>
                        </a:rPr>
                        <a:t>Credit risk (concentration)</a:t>
                      </a:r>
                    </a:p>
                  </a:txBody>
                  <a:tcPr marL="0"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marR="0" lvl="1" indent="0" algn="l" defTabSz="457200" rtl="0" eaLnBrk="1" fontAlgn="auto" latinLnBrk="0" hangingPunct="1">
                        <a:lnSpc>
                          <a:spcPct val="100000"/>
                        </a:lnSpc>
                        <a:spcBef>
                          <a:spcPts val="200"/>
                        </a:spcBef>
                        <a:spcAft>
                          <a:spcPts val="200"/>
                        </a:spcAft>
                        <a:buClr>
                          <a:schemeClr val="tx1"/>
                        </a:buClr>
                        <a:buSzTx/>
                        <a:buFont typeface="Arial" panose="020B0604020202020204" pitchFamily="34" charset="0"/>
                        <a:buNone/>
                        <a:tabLst/>
                        <a:defRPr/>
                      </a:pPr>
                      <a:r>
                        <a:rPr lang="en-US" sz="1000" b="0" i="0" kern="1200" dirty="0" smtClean="0">
                          <a:solidFill>
                            <a:schemeClr val="tx1"/>
                          </a:solidFill>
                          <a:latin typeface="Arial" panose="020B0604020202020204" pitchFamily="34" charset="0"/>
                          <a:ea typeface="+mn-ea"/>
                          <a:cs typeface="Arial" panose="020B0604020202020204" pitchFamily="34" charset="0"/>
                        </a:rPr>
                        <a:t>CRE Exposure</a:t>
                      </a: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000" b="0" dirty="0" smtClean="0">
                          <a:latin typeface="Arial" panose="020B0604020202020204" pitchFamily="34" charset="0"/>
                          <a:cs typeface="Arial" panose="020B0604020202020204" pitchFamily="34" charset="0"/>
                        </a:rPr>
                        <a:t>SBNA</a:t>
                      </a:r>
                      <a:endParaRPr lang="en-US" sz="1000" b="0" dirty="0">
                        <a:latin typeface="Arial" panose="020B0604020202020204" pitchFamily="34" charset="0"/>
                        <a:cs typeface="Arial" panose="020B0604020202020204" pitchFamily="34" charset="0"/>
                      </a:endParaRP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rowSpan="3">
                  <a:txBody>
                    <a:bodyPr/>
                    <a:lstStyle/>
                    <a:p>
                      <a:pPr algn="l">
                        <a:lnSpc>
                          <a:spcPct val="100000"/>
                        </a:lnSpc>
                        <a:spcBef>
                          <a:spcPts val="200"/>
                        </a:spcBef>
                        <a:spcAft>
                          <a:spcPts val="200"/>
                        </a:spcAft>
                      </a:pPr>
                      <a:r>
                        <a:rPr lang="en-US" sz="1000" b="0" dirty="0" smtClean="0">
                          <a:latin typeface="Arial" panose="020B0604020202020204" pitchFamily="34" charset="0"/>
                          <a:cs typeface="Arial" panose="020B0604020202020204" pitchFamily="34" charset="0"/>
                        </a:rPr>
                        <a:t>Updated based on calibration</a:t>
                      </a:r>
                      <a:r>
                        <a:rPr lang="en-US" sz="1000" b="0" baseline="0" dirty="0" smtClean="0">
                          <a:latin typeface="Arial" panose="020B0604020202020204" pitchFamily="34" charset="0"/>
                          <a:cs typeface="Arial" panose="020B0604020202020204" pitchFamily="34" charset="0"/>
                        </a:rPr>
                        <a:t> formula (% of CET1)</a:t>
                      </a:r>
                      <a:endParaRPr lang="en-US" sz="1000" b="0" dirty="0">
                        <a:latin typeface="Arial" panose="020B0604020202020204" pitchFamily="34" charset="0"/>
                        <a:cs typeface="Arial" panose="020B0604020202020204" pitchFamily="34" charset="0"/>
                      </a:endParaRP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2">
                  <a:txBody>
                    <a:bodyPr/>
                    <a:lstStyle/>
                    <a:p>
                      <a:pPr algn="ctr">
                        <a:lnSpc>
                          <a:spcPts val="1000"/>
                        </a:lnSpc>
                      </a:pPr>
                      <a:r>
                        <a:rPr lang="en-US" sz="1000" dirty="0" smtClean="0">
                          <a:latin typeface="Arial" panose="020B0604020202020204" pitchFamily="34" charset="0"/>
                          <a:cs typeface="Arial" panose="020B0604020202020204" pitchFamily="34" charset="0"/>
                        </a:rPr>
                        <a:t>$9.1B</a:t>
                      </a:r>
                    </a:p>
                  </a:txBody>
                  <a:tcPr marL="48014" marR="48014">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rowSpan="2">
                  <a:txBody>
                    <a:body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$10.1B</a:t>
                      </a:r>
                      <a:endParaRPr lang="en-US" sz="1000" dirty="0">
                        <a:latin typeface="Arial" panose="020B0604020202020204" pitchFamily="34" charset="0"/>
                        <a:cs typeface="Arial" panose="020B0604020202020204" pitchFamily="34" charset="0"/>
                      </a:endParaRP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rowSpan="2">
                  <a:txBody>
                    <a:body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$10.0B</a:t>
                      </a:r>
                      <a:endParaRPr lang="en-US" sz="1000" dirty="0">
                        <a:latin typeface="Arial" panose="020B0604020202020204" pitchFamily="34" charset="0"/>
                        <a:cs typeface="Arial" panose="020B0604020202020204" pitchFamily="34" charset="0"/>
                      </a:endParaRP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rowSpan="2">
                  <a:txBody>
                    <a:body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$10.6B</a:t>
                      </a:r>
                      <a:endParaRPr lang="en-US" sz="1000" dirty="0">
                        <a:latin typeface="Arial" panose="020B0604020202020204" pitchFamily="34" charset="0"/>
                        <a:cs typeface="Arial" panose="020B0604020202020204" pitchFamily="34" charset="0"/>
                      </a:endParaRP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c rowSpan="2">
                  <a:txBody>
                    <a:body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$10.5B</a:t>
                      </a:r>
                      <a:endParaRPr lang="en-US" sz="1000" dirty="0">
                        <a:latin typeface="Arial" panose="020B0604020202020204" pitchFamily="34" charset="0"/>
                        <a:cs typeface="Arial" panose="020B0604020202020204" pitchFamily="34" charset="0"/>
                      </a:endParaRPr>
                    </a:p>
                  </a:txBody>
                  <a:tcPr marL="18288" marR="18288" marT="18288" marB="18288">
                    <a:lnL w="19050" cap="flat" cmpd="sng" algn="ctr">
                      <a:noFill/>
                      <a:prstDash val="solid"/>
                      <a:round/>
                      <a:headEnd type="none" w="med" len="med"/>
                      <a:tailEnd type="none" w="med" len="med"/>
                    </a:lnL>
                    <a:lnR w="19050" cap="flat" cmpd="sng" algn="ctr">
                      <a:noFill/>
                      <a:prstDash val="sysDash"/>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r>
              <a:tr h="0">
                <a:tc vMerge="1">
                  <a:txBody>
                    <a:bodyPr/>
                    <a:lstStyle/>
                    <a:p>
                      <a:endParaRPr lang="en-GB"/>
                    </a:p>
                  </a:txBody>
                  <a:tcPr/>
                </a:tc>
                <a:tc rowSpan="2">
                  <a:txBody>
                    <a:bodyPr/>
                    <a:lstStyle/>
                    <a:p>
                      <a:pPr marL="0" marR="0" lvl="1" indent="0" algn="l" defTabSz="457200" rtl="0" eaLnBrk="1" fontAlgn="auto" latinLnBrk="0" hangingPunct="1">
                        <a:lnSpc>
                          <a:spcPct val="100000"/>
                        </a:lnSpc>
                        <a:spcBef>
                          <a:spcPts val="200"/>
                        </a:spcBef>
                        <a:spcAft>
                          <a:spcPts val="200"/>
                        </a:spcAft>
                        <a:buClr>
                          <a:schemeClr val="tx1"/>
                        </a:buClr>
                        <a:buSzTx/>
                        <a:buFont typeface="Arial" panose="020B0604020202020204" pitchFamily="34" charset="0"/>
                        <a:buNone/>
                        <a:tabLst/>
                        <a:defRPr/>
                      </a:pPr>
                      <a:r>
                        <a:rPr lang="en-US" sz="1000" b="0" i="0" kern="1200" dirty="0" smtClean="0">
                          <a:solidFill>
                            <a:schemeClr val="tx1"/>
                          </a:solidFill>
                          <a:latin typeface="Arial" panose="020B0604020202020204" pitchFamily="34" charset="0"/>
                          <a:ea typeface="+mn-ea"/>
                          <a:cs typeface="Arial" panose="020B0604020202020204" pitchFamily="34" charset="0"/>
                        </a:rPr>
                        <a:t>Multifamily Exposure</a:t>
                      </a: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algn="ctr">
                        <a:lnSpc>
                          <a:spcPct val="100000"/>
                        </a:lnSpc>
                        <a:spcBef>
                          <a:spcPts val="200"/>
                        </a:spcBef>
                        <a:spcAft>
                          <a:spcPts val="200"/>
                        </a:spcAft>
                      </a:pPr>
                      <a:r>
                        <a:rPr lang="en-US" sz="1000" b="0" dirty="0" smtClean="0">
                          <a:latin typeface="Arial" panose="020B0604020202020204" pitchFamily="34" charset="0"/>
                          <a:cs typeface="Arial" panose="020B0604020202020204" pitchFamily="34" charset="0"/>
                        </a:rPr>
                        <a:t>SBNA</a:t>
                      </a:r>
                      <a:endParaRPr lang="en-US" sz="1000" b="0" dirty="0">
                        <a:latin typeface="Arial" panose="020B0604020202020204" pitchFamily="34" charset="0"/>
                        <a:cs typeface="Arial" panose="020B0604020202020204" pitchFamily="34" charset="0"/>
                      </a:endParaRP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vMerge="1">
                  <a:txBody>
                    <a:bodyPr/>
                    <a:lstStyle/>
                    <a:p>
                      <a:endParaRPr lang="en-GB"/>
                    </a:p>
                  </a:txBody>
                  <a:tcPr/>
                </a:tc>
                <a:tc vMerge="1">
                  <a:txBody>
                    <a:bodyPr/>
                    <a:lstStyle/>
                    <a:p>
                      <a:endParaRPr lang="en-GB"/>
                    </a:p>
                  </a:txBody>
                  <a:tcPr/>
                </a:tc>
                <a:tc vMerge="1">
                  <a:txBody>
                    <a:bodyPr/>
                    <a:lstStyle/>
                    <a:p>
                      <a:endParaRPr lang="en-GB"/>
                    </a:p>
                  </a:txBody>
                  <a:tcPr/>
                </a:tc>
                <a:tc vMerge="1">
                  <a:txBody>
                    <a:bodyPr/>
                    <a:lstStyle/>
                    <a:p>
                      <a:endParaRPr lang="en-GB"/>
                    </a:p>
                  </a:txBody>
                  <a:tcPr/>
                </a:tc>
                <a:tc vMerge="1">
                  <a:txBody>
                    <a:bodyPr/>
                    <a:lstStyle/>
                    <a:p>
                      <a:endParaRPr lang="en-GB"/>
                    </a:p>
                  </a:txBody>
                  <a:tcPr/>
                </a:tc>
                <a:tc vMerge="1">
                  <a:txBody>
                    <a:bodyPr/>
                    <a:lstStyle/>
                    <a:p>
                      <a:endParaRPr lang="en-GB"/>
                    </a:p>
                  </a:txBody>
                  <a:tcPr/>
                </a:tc>
              </a:tr>
              <a:tr h="0">
                <a:tc vMerge="1">
                  <a:txBody>
                    <a:bodyPr/>
                    <a:lstStyle/>
                    <a:p>
                      <a:endParaRPr lang="en-GB"/>
                    </a:p>
                  </a:txBody>
                  <a:tcPr/>
                </a:tc>
                <a:tc vMerge="1">
                  <a:txBody>
                    <a:bodyPr/>
                    <a:lstStyle/>
                    <a:p>
                      <a:endParaRPr lang="en-GB"/>
                    </a:p>
                  </a:txBody>
                  <a:tcPr/>
                </a:tc>
                <a:tc vMerge="1">
                  <a:txBody>
                    <a:bodyPr/>
                    <a:lstStyle/>
                    <a:p>
                      <a:endParaRPr lang="en-GB"/>
                    </a:p>
                  </a:txBody>
                  <a:tcPr/>
                </a:tc>
                <a:tc vMerge="1">
                  <a:txBody>
                    <a:bodyPr/>
                    <a:lstStyle/>
                    <a:p>
                      <a:endParaRPr lang="en-GB"/>
                    </a:p>
                  </a:txBody>
                  <a:tcPr/>
                </a:tc>
                <a:tc>
                  <a:txBody>
                    <a:bodyPr/>
                    <a:lstStyle/>
                    <a:p>
                      <a:pPr algn="ctr">
                        <a:lnSpc>
                          <a:spcPts val="1000"/>
                        </a:lnSpc>
                      </a:pPr>
                      <a:r>
                        <a:rPr lang="en-US" sz="1000" dirty="0" smtClean="0">
                          <a:latin typeface="Arial" panose="020B0604020202020204" pitchFamily="34" charset="0"/>
                          <a:cs typeface="Arial" panose="020B0604020202020204" pitchFamily="34" charset="0"/>
                        </a:rPr>
                        <a:t>$10.5B</a:t>
                      </a:r>
                    </a:p>
                  </a:txBody>
                  <a:tcPr marL="48014" marR="48014">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$10.6B</a:t>
                      </a:r>
                      <a:endParaRPr lang="en-US" sz="1000" dirty="0">
                        <a:latin typeface="Arial" panose="020B0604020202020204" pitchFamily="34" charset="0"/>
                        <a:cs typeface="Arial" panose="020B0604020202020204" pitchFamily="34" charset="0"/>
                      </a:endParaRP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$10.5B</a:t>
                      </a:r>
                      <a:endParaRPr lang="en-US" sz="1000" dirty="0">
                        <a:latin typeface="Arial" panose="020B0604020202020204" pitchFamily="34" charset="0"/>
                        <a:cs typeface="Arial" panose="020B0604020202020204" pitchFamily="34" charset="0"/>
                      </a:endParaRP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$11.1B</a:t>
                      </a:r>
                      <a:endParaRPr lang="en-US" sz="1000" dirty="0">
                        <a:latin typeface="Arial" panose="020B0604020202020204" pitchFamily="34" charset="0"/>
                        <a:cs typeface="Arial" panose="020B0604020202020204" pitchFamily="34" charset="0"/>
                      </a:endParaRP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c>
                  <a:txBody>
                    <a:body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$11.0B</a:t>
                      </a:r>
                      <a:endParaRPr lang="en-US" sz="1000" dirty="0">
                        <a:latin typeface="Arial" panose="020B0604020202020204" pitchFamily="34" charset="0"/>
                        <a:cs typeface="Arial" panose="020B0604020202020204" pitchFamily="34" charset="0"/>
                      </a:endParaRPr>
                    </a:p>
                  </a:txBody>
                  <a:tcPr marL="18288" marR="18288" marT="18288" marB="18288">
                    <a:lnL w="19050" cap="flat" cmpd="sng" algn="ctr">
                      <a:noFill/>
                      <a:prstDash val="solid"/>
                      <a:round/>
                      <a:headEnd type="none" w="med" len="med"/>
                      <a:tailEnd type="none" w="med" len="med"/>
                    </a:lnL>
                    <a:lnR w="19050" cap="flat" cmpd="sng" algn="ctr">
                      <a:noFill/>
                      <a:prstDash val="sysDash"/>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r>
              <a:tr h="155583">
                <a:tc rowSpan="2">
                  <a:txBody>
                    <a:bodyPr/>
                    <a:lstStyle/>
                    <a:p>
                      <a:pPr algn="l">
                        <a:lnSpc>
                          <a:spcPct val="100000"/>
                        </a:lnSpc>
                        <a:spcBef>
                          <a:spcPts val="200"/>
                        </a:spcBef>
                        <a:spcAft>
                          <a:spcPts val="200"/>
                        </a:spcAft>
                      </a:pPr>
                      <a:r>
                        <a:rPr lang="en-GB" sz="1000" b="1" dirty="0" smtClean="0">
                          <a:solidFill>
                            <a:schemeClr val="tx1"/>
                          </a:solidFill>
                          <a:latin typeface="Arial" panose="020B0604020202020204" pitchFamily="34" charset="0"/>
                          <a:cs typeface="Arial" panose="020B0604020202020204" pitchFamily="34" charset="0"/>
                        </a:rPr>
                        <a:t>Operational risk</a:t>
                      </a:r>
                    </a:p>
                  </a:txBody>
                  <a:tcPr marL="0"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lnSpc>
                          <a:spcPct val="100000"/>
                        </a:lnSpc>
                        <a:spcBef>
                          <a:spcPts val="200"/>
                        </a:spcBef>
                        <a:spcAft>
                          <a:spcPts val="200"/>
                        </a:spcAft>
                      </a:pPr>
                      <a:r>
                        <a:rPr lang="en-GB" sz="1000" b="0" dirty="0" smtClean="0">
                          <a:solidFill>
                            <a:schemeClr val="tx1"/>
                          </a:solidFill>
                          <a:latin typeface="Arial" panose="020B0604020202020204" pitchFamily="34" charset="0"/>
                          <a:cs typeface="Arial" panose="020B0604020202020204" pitchFamily="34" charset="0"/>
                        </a:rPr>
                        <a:t>Gross OpRisk Losses / Gross Margin</a:t>
                      </a:r>
                      <a:r>
                        <a:rPr lang="en-GB" sz="1000" b="0" baseline="0" dirty="0" smtClean="0">
                          <a:solidFill>
                            <a:schemeClr val="tx1"/>
                          </a:solidFill>
                          <a:latin typeface="Arial" panose="020B0604020202020204" pitchFamily="34" charset="0"/>
                          <a:cs typeface="Arial" panose="020B0604020202020204" pitchFamily="34" charset="0"/>
                        </a:rPr>
                        <a:t> (</a:t>
                      </a:r>
                      <a:r>
                        <a:rPr lang="en-GB" sz="1000" b="0" dirty="0" smtClean="0">
                          <a:solidFill>
                            <a:schemeClr val="tx1"/>
                          </a:solidFill>
                          <a:latin typeface="Arial" panose="020B0604020202020204" pitchFamily="34" charset="0"/>
                          <a:cs typeface="Arial" panose="020B0604020202020204" pitchFamily="34" charset="0"/>
                        </a:rPr>
                        <a:t>Net Revenue)</a:t>
                      </a: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GB" sz="1000" b="0" dirty="0" smtClean="0">
                          <a:solidFill>
                            <a:schemeClr val="tx1"/>
                          </a:solidFill>
                          <a:latin typeface="Arial" panose="020B0604020202020204" pitchFamily="34" charset="0"/>
                          <a:cs typeface="Arial" panose="020B0604020202020204" pitchFamily="34" charset="0"/>
                        </a:rPr>
                        <a:t>SBNA</a:t>
                      </a:r>
                      <a:endParaRPr lang="en-GB" sz="1000" b="0" dirty="0">
                        <a:solidFill>
                          <a:schemeClr val="tx1"/>
                        </a:solidFill>
                        <a:latin typeface="Arial" panose="020B0604020202020204" pitchFamily="34" charset="0"/>
                        <a:cs typeface="Arial" panose="020B0604020202020204" pitchFamily="34" charset="0"/>
                      </a:endParaRP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rowSpan="2">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GB" sz="1000" b="0" dirty="0" smtClean="0">
                          <a:solidFill>
                            <a:schemeClr val="tx1"/>
                          </a:solidFill>
                          <a:latin typeface="Arial" panose="020B0604020202020204" pitchFamily="34" charset="0"/>
                          <a:cs typeface="Arial" panose="020B0604020202020204" pitchFamily="34" charset="0"/>
                        </a:rPr>
                        <a:t>Supervisory </a:t>
                      </a:r>
                      <a:r>
                        <a:rPr lang="en-GB" sz="1000" b="0" baseline="0" dirty="0" smtClean="0">
                          <a:solidFill>
                            <a:schemeClr val="tx1"/>
                          </a:solidFill>
                          <a:latin typeface="Arial" panose="020B0604020202020204" pitchFamily="34" charset="0"/>
                          <a:cs typeface="Arial" panose="020B0604020202020204" pitchFamily="34" charset="0"/>
                        </a:rPr>
                        <a:t>feedback suggested last year’s limits were too high compared to industry standard; new limits set conservatively vs </a:t>
                      </a:r>
                      <a:r>
                        <a:rPr lang="en-GB" sz="1000" b="0" strike="noStrike" baseline="0" dirty="0" smtClean="0">
                          <a:solidFill>
                            <a:schemeClr val="tx1"/>
                          </a:solidFill>
                          <a:latin typeface="Arial" panose="020B0604020202020204" pitchFamily="34" charset="0"/>
                          <a:cs typeface="Arial" panose="020B0604020202020204" pitchFamily="34" charset="0"/>
                        </a:rPr>
                        <a:t>historical performance</a:t>
                      </a:r>
                      <a:endParaRPr lang="en-GB" sz="1000" b="0" strike="sngStrike" baseline="0" dirty="0" smtClean="0">
                        <a:solidFill>
                          <a:schemeClr val="tx1"/>
                        </a:solidFill>
                        <a:latin typeface="Arial" panose="020B0604020202020204" pitchFamily="34" charset="0"/>
                        <a:cs typeface="Arial" panose="020B0604020202020204" pitchFamily="34" charset="0"/>
                      </a:endParaRP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457200" rtl="0" eaLnBrk="1" fontAlgn="auto" latinLnBrk="0" hangingPunct="1">
                        <a:lnSpc>
                          <a:spcPct val="100000"/>
                        </a:lnSpc>
                        <a:spcBef>
                          <a:spcPts val="200"/>
                        </a:spcBef>
                        <a:spcAft>
                          <a:spcPts val="200"/>
                        </a:spcAft>
                        <a:buClrTx/>
                        <a:buSzTx/>
                        <a:buFontTx/>
                        <a:buNone/>
                        <a:tabLst/>
                        <a:defRPr/>
                      </a:pPr>
                      <a:r>
                        <a:rPr lang="en-US" sz="1000" dirty="0" smtClean="0">
                          <a:latin typeface="Arial" panose="020B0604020202020204" pitchFamily="34" charset="0"/>
                          <a:cs typeface="Arial" panose="020B0604020202020204" pitchFamily="34" charset="0"/>
                        </a:rPr>
                        <a:t>1.92%</a:t>
                      </a: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marL="0" marR="0" indent="0" algn="ctr" defTabSz="457200" rtl="0" eaLnBrk="1" fontAlgn="auto" latinLnBrk="0" hangingPunct="1">
                        <a:lnSpc>
                          <a:spcPct val="100000"/>
                        </a:lnSpc>
                        <a:spcBef>
                          <a:spcPts val="200"/>
                        </a:spcBef>
                        <a:spcAft>
                          <a:spcPts val="200"/>
                        </a:spcAft>
                        <a:buClrTx/>
                        <a:buSzTx/>
                        <a:buFontTx/>
                        <a:buNone/>
                        <a:tabLst/>
                        <a:defRPr/>
                      </a:pPr>
                      <a:r>
                        <a:rPr lang="en-US" sz="1000" b="0" i="0" u="none" strike="noStrike" dirty="0" smtClean="0">
                          <a:solidFill>
                            <a:sysClr val="windowText" lastClr="000000"/>
                          </a:solidFill>
                          <a:effectLst/>
                          <a:latin typeface="Arial" panose="020B0604020202020204" pitchFamily="34" charset="0"/>
                          <a:cs typeface="Arial" panose="020B0604020202020204" pitchFamily="34" charset="0"/>
                        </a:rPr>
                        <a:t>1.5%</a:t>
                      </a: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marL="0" marR="0" indent="0" algn="ctr" defTabSz="457200" rtl="0" eaLnBrk="1" fontAlgn="auto" latinLnBrk="0" hangingPunct="1">
                        <a:lnSpc>
                          <a:spcPct val="100000"/>
                        </a:lnSpc>
                        <a:spcBef>
                          <a:spcPts val="200"/>
                        </a:spcBef>
                        <a:spcAft>
                          <a:spcPts val="200"/>
                        </a:spcAft>
                        <a:buClrTx/>
                        <a:buSzTx/>
                        <a:buFontTx/>
                        <a:buNone/>
                        <a:tabLst/>
                        <a:defRPr/>
                      </a:pPr>
                      <a:r>
                        <a:rPr lang="en-US" sz="1000" b="0" i="0" kern="1200" dirty="0" smtClean="0">
                          <a:solidFill>
                            <a:sysClr val="windowText" lastClr="000000"/>
                          </a:solidFill>
                          <a:latin typeface="Arial" panose="020B0604020202020204" pitchFamily="34" charset="0"/>
                          <a:ea typeface="+mn-ea"/>
                          <a:cs typeface="Arial" panose="020B0604020202020204" pitchFamily="34" charset="0"/>
                        </a:rPr>
                        <a:t>3.0%</a:t>
                      </a: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indent="0" algn="ctr" defTabSz="457200" rtl="0" eaLnBrk="1" fontAlgn="auto" latinLnBrk="0" hangingPunct="1">
                        <a:lnSpc>
                          <a:spcPct val="100000"/>
                        </a:lnSpc>
                        <a:spcBef>
                          <a:spcPts val="200"/>
                        </a:spcBef>
                        <a:spcAft>
                          <a:spcPts val="200"/>
                        </a:spcAft>
                        <a:buClrTx/>
                        <a:buSzTx/>
                        <a:buFontTx/>
                        <a:buNone/>
                        <a:tabLst/>
                        <a:defRPr/>
                      </a:pPr>
                      <a:r>
                        <a:rPr lang="en-US" sz="1000" b="0" i="0" u="none" strike="noStrike" dirty="0" smtClean="0">
                          <a:solidFill>
                            <a:sysClr val="windowText" lastClr="000000"/>
                          </a:solidFill>
                          <a:effectLst/>
                          <a:latin typeface="Arial" panose="020B0604020202020204" pitchFamily="34" charset="0"/>
                          <a:cs typeface="Arial" panose="020B0604020202020204" pitchFamily="34" charset="0"/>
                        </a:rPr>
                        <a:t>2.0%</a:t>
                      </a: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c>
                  <a:txBody>
                    <a:bodyPr/>
                    <a:lstStyle/>
                    <a:p>
                      <a:pPr marL="0" marR="0" indent="0" algn="ctr" defTabSz="457200" rtl="0" eaLnBrk="1" fontAlgn="auto" latinLnBrk="0" hangingPunct="1">
                        <a:lnSpc>
                          <a:spcPct val="100000"/>
                        </a:lnSpc>
                        <a:spcBef>
                          <a:spcPts val="200"/>
                        </a:spcBef>
                        <a:spcAft>
                          <a:spcPts val="200"/>
                        </a:spcAft>
                        <a:buClrTx/>
                        <a:buSzTx/>
                        <a:buFontTx/>
                        <a:buNone/>
                        <a:tabLst/>
                        <a:defRPr/>
                      </a:pPr>
                      <a:r>
                        <a:rPr lang="en-US" sz="1000" b="0" i="0" kern="1200" dirty="0" smtClean="0">
                          <a:solidFill>
                            <a:sysClr val="windowText" lastClr="000000"/>
                          </a:solidFill>
                          <a:latin typeface="Arial" panose="020B0604020202020204" pitchFamily="34" charset="0"/>
                          <a:ea typeface="+mn-ea"/>
                          <a:cs typeface="Arial" panose="020B0604020202020204" pitchFamily="34" charset="0"/>
                        </a:rPr>
                        <a:t>5.0%</a:t>
                      </a:r>
                    </a:p>
                  </a:txBody>
                  <a:tcPr marL="18288" marR="18288" marT="18288" marB="18288">
                    <a:lnL w="19050" cap="flat" cmpd="sng" algn="ctr">
                      <a:noFill/>
                      <a:prstDash val="solid"/>
                      <a:round/>
                      <a:headEnd type="none" w="med" len="med"/>
                      <a:tailEnd type="none" w="med" len="med"/>
                    </a:lnL>
                    <a:lnR w="19050" cap="flat" cmpd="sng" algn="ctr">
                      <a:noFill/>
                      <a:prstDash val="sysDash"/>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r>
              <a:tr h="155583">
                <a:tc vMerge="1">
                  <a:txBody>
                    <a:bodyPr/>
                    <a:lstStyle/>
                    <a:p>
                      <a:pPr algn="l"/>
                      <a:endParaRPr lang="en-GB" sz="1000" b="1" dirty="0" smtClean="0">
                        <a:solidFill>
                          <a:schemeClr val="tx1"/>
                        </a:solidFill>
                        <a:latin typeface="Arial" panose="020B0604020202020204" pitchFamily="34" charset="0"/>
                        <a:cs typeface="Arial" panose="020B0604020202020204" pitchFamily="34" charset="0"/>
                      </a:endParaRPr>
                    </a:p>
                  </a:txBody>
                  <a:tcPr marL="19206" marR="19206" marT="18288" marB="18288"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200"/>
                        </a:spcBef>
                        <a:spcAft>
                          <a:spcPts val="200"/>
                        </a:spcAft>
                        <a:buClrTx/>
                        <a:buSzTx/>
                        <a:buFontTx/>
                        <a:buNone/>
                        <a:tabLst/>
                        <a:defRPr/>
                      </a:pPr>
                      <a:r>
                        <a:rPr lang="en-GB" sz="1000" b="0" dirty="0" smtClean="0">
                          <a:solidFill>
                            <a:schemeClr val="tx1"/>
                          </a:solidFill>
                          <a:latin typeface="Arial" panose="020B0604020202020204" pitchFamily="34" charset="0"/>
                          <a:cs typeface="Arial" panose="020B0604020202020204" pitchFamily="34" charset="0"/>
                        </a:rPr>
                        <a:t>Material Operational Risk Events</a:t>
                      </a: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000" b="0" dirty="0" smtClean="0">
                          <a:latin typeface="Arial" panose="020B0604020202020204" pitchFamily="34" charset="0"/>
                          <a:cs typeface="Arial" panose="020B0604020202020204" pitchFamily="34" charset="0"/>
                        </a:rPr>
                        <a:t>SBNA</a:t>
                      </a:r>
                      <a:endParaRPr lang="en-US" sz="1000" b="0" dirty="0">
                        <a:latin typeface="Arial" panose="020B0604020202020204" pitchFamily="34" charset="0"/>
                        <a:cs typeface="Arial" panose="020B0604020202020204" pitchFamily="34" charset="0"/>
                      </a:endParaRP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vMerge="1">
                  <a:txBody>
                    <a:bodyPr/>
                    <a:lstStyle/>
                    <a:p>
                      <a:pPr marL="0" marR="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GB" sz="1000" b="0" baseline="0" dirty="0" smtClean="0">
                        <a:solidFill>
                          <a:schemeClr val="tx1"/>
                        </a:solidFill>
                        <a:latin typeface="Arial" panose="020B0604020202020204" pitchFamily="34" charset="0"/>
                        <a:cs typeface="Arial" panose="020B0604020202020204" pitchFamily="34" charset="0"/>
                      </a:endParaRPr>
                    </a:p>
                  </a:txBody>
                  <a:tcPr marL="19206" marR="19206" marT="18288" marB="18288"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4</a:t>
                      </a:r>
                      <a:endParaRPr lang="en-US" sz="1000" dirty="0">
                        <a:latin typeface="Arial" panose="020B0604020202020204" pitchFamily="34" charset="0"/>
                        <a:cs typeface="Arial" panose="020B0604020202020204" pitchFamily="34" charset="0"/>
                      </a:endParaRP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&gt;3</a:t>
                      </a:r>
                      <a:endParaRPr lang="en-US" sz="1000" dirty="0">
                        <a:latin typeface="Arial" panose="020B0604020202020204" pitchFamily="34" charset="0"/>
                        <a:cs typeface="Arial" panose="020B0604020202020204" pitchFamily="34" charset="0"/>
                      </a:endParaRP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marL="0" marR="0" indent="0" algn="ctr" defTabSz="457200" rtl="0" eaLnBrk="1" fontAlgn="auto" latinLnBrk="0" hangingPunct="1">
                        <a:lnSpc>
                          <a:spcPct val="100000"/>
                        </a:lnSpc>
                        <a:spcBef>
                          <a:spcPts val="200"/>
                        </a:spcBef>
                        <a:spcAft>
                          <a:spcPts val="200"/>
                        </a:spcAft>
                        <a:buClrTx/>
                        <a:buSzTx/>
                        <a:buFontTx/>
                        <a:buNone/>
                        <a:tabLst/>
                        <a:defRPr/>
                      </a:pPr>
                      <a:r>
                        <a:rPr lang="en-US" sz="1000" b="0" i="0" kern="1200" dirty="0" smtClean="0">
                          <a:solidFill>
                            <a:sysClr val="windowText" lastClr="000000"/>
                          </a:solidFill>
                          <a:latin typeface="Arial" panose="020B0604020202020204" pitchFamily="34" charset="0"/>
                          <a:ea typeface="+mn-ea"/>
                          <a:cs typeface="Arial" panose="020B0604020202020204" pitchFamily="34" charset="0"/>
                        </a:rPr>
                        <a:t>6</a:t>
                      </a: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&gt;4</a:t>
                      </a:r>
                      <a:endParaRPr lang="en-US" sz="1000" dirty="0">
                        <a:latin typeface="Arial" panose="020B0604020202020204" pitchFamily="34" charset="0"/>
                        <a:cs typeface="Arial" panose="020B0604020202020204" pitchFamily="34" charset="0"/>
                      </a:endParaRP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c>
                  <a:txBody>
                    <a:bodyPr/>
                    <a:lstStyle/>
                    <a:p>
                      <a:pPr marL="0" marR="0" indent="0" algn="ctr" defTabSz="457200" rtl="0" eaLnBrk="1" fontAlgn="auto" latinLnBrk="0" hangingPunct="1">
                        <a:lnSpc>
                          <a:spcPct val="100000"/>
                        </a:lnSpc>
                        <a:spcBef>
                          <a:spcPts val="200"/>
                        </a:spcBef>
                        <a:spcAft>
                          <a:spcPts val="200"/>
                        </a:spcAft>
                        <a:buClrTx/>
                        <a:buSzTx/>
                        <a:buFontTx/>
                        <a:buNone/>
                        <a:tabLst/>
                        <a:defRPr/>
                      </a:pPr>
                      <a:r>
                        <a:rPr lang="en-US" sz="1000" b="0" i="0" kern="1200" dirty="0" smtClean="0">
                          <a:solidFill>
                            <a:sysClr val="windowText" lastClr="000000"/>
                          </a:solidFill>
                          <a:latin typeface="Arial" panose="020B0604020202020204" pitchFamily="34" charset="0"/>
                          <a:ea typeface="+mn-ea"/>
                          <a:cs typeface="Arial" panose="020B0604020202020204" pitchFamily="34" charset="0"/>
                        </a:rPr>
                        <a:t>10</a:t>
                      </a:r>
                    </a:p>
                  </a:txBody>
                  <a:tcPr marL="18288" marR="18288" marT="18288" marB="18288">
                    <a:lnL w="19050" cap="flat" cmpd="sng" algn="ctr">
                      <a:noFill/>
                      <a:prstDash val="solid"/>
                      <a:round/>
                      <a:headEnd type="none" w="med" len="med"/>
                      <a:tailEnd type="none" w="med" len="med"/>
                    </a:lnL>
                    <a:lnR w="19050" cap="flat" cmpd="sng" algn="ctr">
                      <a:noFill/>
                      <a:prstDash val="sysDash"/>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r>
            </a:tbl>
          </a:graphicData>
        </a:graphic>
      </p:graphicFrame>
      <p:sp>
        <p:nvSpPr>
          <p:cNvPr id="2" name="Content Placeholder 1"/>
          <p:cNvSpPr>
            <a:spLocks noGrp="1"/>
          </p:cNvSpPr>
          <p:nvPr>
            <p:ph sz="quarter" idx="11"/>
          </p:nvPr>
        </p:nvSpPr>
        <p:spPr/>
        <p:txBody>
          <a:bodyPr/>
          <a:lstStyle/>
          <a:p>
            <a:r>
              <a:rPr lang="en-US" dirty="0"/>
              <a:t>2016 SBNA RAS – Changes compared to 2015 RAS </a:t>
            </a:r>
            <a:r>
              <a:rPr lang="en-US" dirty="0" smtClean="0"/>
              <a:t>limits (1/2)</a:t>
            </a:r>
            <a:endParaRPr lang="en-GB" dirty="0"/>
          </a:p>
        </p:txBody>
      </p:sp>
      <p:sp>
        <p:nvSpPr>
          <p:cNvPr id="4" name="Footnote"/>
          <p:cNvSpPr/>
          <p:nvPr/>
        </p:nvSpPr>
        <p:spPr>
          <a:xfrm>
            <a:off x="1909528" y="6332539"/>
            <a:ext cx="5000958" cy="123111"/>
          </a:xfrm>
          <a:prstGeom prst="rect">
            <a:avLst/>
          </a:prstGeom>
          <a:extLst/>
        </p:spPr>
        <p:txBody>
          <a:bodyPr vert="horz" wrap="square" lIns="0" tIns="0" rIns="0" bIns="0" numCol="1" anchor="t" anchorCtr="0" compatLnSpc="1">
            <a:prstTxWarp prst="textNoShape">
              <a:avLst/>
            </a:prstTxWarp>
            <a:spAutoFit/>
          </a:bodyPr>
          <a:lstStyle/>
          <a:p>
            <a:pPr algn="l" eaLnBrk="1" hangingPunct="1">
              <a:lnSpc>
                <a:spcPct val="100000"/>
              </a:lnSpc>
              <a:spcBef>
                <a:spcPts val="0"/>
              </a:spcBef>
              <a:spcAft>
                <a:spcPts val="0"/>
              </a:spcAft>
            </a:pPr>
            <a:r>
              <a:rPr lang="en-US" sz="800" dirty="0">
                <a:solidFill>
                  <a:srgbClr val="000000"/>
                </a:solidFill>
                <a:latin typeface="Arial" panose="020B0604020202020204" pitchFamily="34" charset="0"/>
                <a:cs typeface="Arial" panose="020B0604020202020204" pitchFamily="34" charset="0"/>
                <a:sym typeface="+mn-lt"/>
              </a:rPr>
              <a:t>See Metric Glossary in appendix for metric </a:t>
            </a:r>
            <a:r>
              <a:rPr lang="en-US" sz="800" dirty="0" smtClean="0">
                <a:solidFill>
                  <a:srgbClr val="000000"/>
                </a:solidFill>
                <a:latin typeface="Arial" panose="020B0604020202020204" pitchFamily="34" charset="0"/>
                <a:cs typeface="Arial" panose="020B0604020202020204" pitchFamily="34" charset="0"/>
                <a:sym typeface="+mn-lt"/>
              </a:rPr>
              <a:t>definitions</a:t>
            </a:r>
          </a:p>
        </p:txBody>
      </p:sp>
      <p:grpSp>
        <p:nvGrpSpPr>
          <p:cNvPr id="10" name="Group 9"/>
          <p:cNvGrpSpPr/>
          <p:nvPr/>
        </p:nvGrpSpPr>
        <p:grpSpPr>
          <a:xfrm>
            <a:off x="436880" y="69852"/>
            <a:ext cx="2304446" cy="189008"/>
            <a:chOff x="457200" y="19052"/>
            <a:chExt cx="2304446" cy="189008"/>
          </a:xfrm>
        </p:grpSpPr>
        <p:sp>
          <p:nvSpPr>
            <p:cNvPr id="11" name="Oval 10"/>
            <p:cNvSpPr/>
            <p:nvPr/>
          </p:nvSpPr>
          <p:spPr bwMode="auto">
            <a:xfrm>
              <a:off x="457200" y="19052"/>
              <a:ext cx="189008" cy="189008"/>
            </a:xfrm>
            <a:prstGeom prst="ellipse">
              <a:avLst/>
            </a:prstGeom>
            <a:solidFill>
              <a:schemeClr val="accent6">
                <a:lumMod val="60000"/>
                <a:lumOff val="4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b="1" i="0" u="none" strike="noStrike" cap="none" normalizeH="0" baseline="0" dirty="0" smtClean="0">
                  <a:ln>
                    <a:noFill/>
                  </a:ln>
                  <a:solidFill>
                    <a:schemeClr val="bg1"/>
                  </a:solidFill>
                  <a:effectLst/>
                  <a:latin typeface="Arial" panose="020B0604020202020204" pitchFamily="34" charset="0"/>
                  <a:ea typeface="ＭＳ Ｐゴシック" pitchFamily="-112" charset="-128"/>
                  <a:cs typeface="Arial" panose="020B0604020202020204" pitchFamily="34" charset="0"/>
                </a:rPr>
                <a:t>B</a:t>
              </a:r>
              <a:endParaRPr kumimoji="0" lang="en-US" b="1" i="0" u="none" strike="noStrike" cap="none" normalizeH="0" baseline="0" dirty="0">
                <a:ln>
                  <a:noFill/>
                </a:ln>
                <a:solidFill>
                  <a:schemeClr val="bg1"/>
                </a:solidFill>
                <a:effectLst/>
                <a:latin typeface="Arial" panose="020B0604020202020204" pitchFamily="34" charset="0"/>
                <a:ea typeface="ＭＳ Ｐゴシック" pitchFamily="-112" charset="-128"/>
                <a:cs typeface="Arial" panose="020B0604020202020204" pitchFamily="34" charset="0"/>
              </a:endParaRPr>
            </a:p>
          </p:txBody>
        </p:sp>
        <p:sp>
          <p:nvSpPr>
            <p:cNvPr id="12" name="Text Box 75"/>
            <p:cNvSpPr txBox="1">
              <a:spLocks noChangeArrowheads="1"/>
            </p:cNvSpPr>
            <p:nvPr/>
          </p:nvSpPr>
          <p:spPr bwMode="gray">
            <a:xfrm>
              <a:off x="690566" y="20638"/>
              <a:ext cx="2071080" cy="184666"/>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none" lIns="0" tIns="0" rIns="0" bIns="0" anchor="ctr">
              <a:spAutoFit/>
            </a:bodyPr>
            <a:lstStyle/>
            <a:p>
              <a:pPr algn="l">
                <a:lnSpc>
                  <a:spcPct val="100000"/>
                </a:lnSpc>
              </a:pPr>
              <a:r>
                <a:rPr lang="en-US" sz="1200" dirty="0" smtClean="0">
                  <a:solidFill>
                    <a:schemeClr val="bg1">
                      <a:lumMod val="50000"/>
                    </a:schemeClr>
                  </a:solidFill>
                </a:rPr>
                <a:t>Appendix: Changes from 2015</a:t>
              </a:r>
              <a:endParaRPr lang="en-US" sz="1200" dirty="0">
                <a:solidFill>
                  <a:schemeClr val="bg1">
                    <a:lumMod val="50000"/>
                  </a:schemeClr>
                </a:solidFill>
              </a:endParaRPr>
            </a:p>
          </p:txBody>
        </p:sp>
      </p:grpSp>
    </p:spTree>
    <p:extLst>
      <p:ext uri="{BB962C8B-B14F-4D97-AF65-F5344CB8AC3E}">
        <p14:creationId xmlns:p14="http://schemas.microsoft.com/office/powerpoint/2010/main" val="2804881802"/>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Table 15"/>
          <p:cNvGraphicFramePr>
            <a:graphicFrameLocks noGrp="1"/>
          </p:cNvGraphicFramePr>
          <p:nvPr>
            <p:extLst>
              <p:ext uri="{D42A27DB-BD31-4B8C-83A1-F6EECF244321}">
                <p14:modId xmlns:p14="http://schemas.microsoft.com/office/powerpoint/2010/main" val="2737688782"/>
              </p:ext>
            </p:extLst>
          </p:nvPr>
        </p:nvGraphicFramePr>
        <p:xfrm>
          <a:off x="365760" y="1463040"/>
          <a:ext cx="8896348" cy="1794256"/>
        </p:xfrm>
        <a:graphic>
          <a:graphicData uri="http://schemas.openxmlformats.org/drawingml/2006/table">
            <a:tbl>
              <a:tblPr firstRow="1" bandRow="1">
                <a:tableStyleId>{2D5ABB26-0587-4C30-8999-92F81FD0307C}</a:tableStyleId>
              </a:tblPr>
              <a:tblGrid>
                <a:gridCol w="1127245"/>
                <a:gridCol w="1387782"/>
                <a:gridCol w="843344"/>
                <a:gridCol w="1868167"/>
                <a:gridCol w="733962"/>
                <a:gridCol w="733962"/>
                <a:gridCol w="733962"/>
                <a:gridCol w="733962"/>
                <a:gridCol w="733962"/>
              </a:tblGrid>
              <a:tr h="86067">
                <a:tc rowSpan="2">
                  <a:txBody>
                    <a:bodyPr/>
                    <a:lstStyle/>
                    <a:p>
                      <a:pPr marL="0" marR="0" indent="0" algn="l" defTabSz="457200" rtl="0" eaLnBrk="1" fontAlgn="auto" latinLnBrk="0" hangingPunct="1">
                        <a:lnSpc>
                          <a:spcPct val="100000"/>
                        </a:lnSpc>
                        <a:spcBef>
                          <a:spcPts val="200"/>
                        </a:spcBef>
                        <a:spcAft>
                          <a:spcPts val="200"/>
                        </a:spcAft>
                        <a:buClrTx/>
                        <a:buSzTx/>
                        <a:buFontTx/>
                        <a:buNone/>
                        <a:tabLst/>
                        <a:defRPr/>
                      </a:pPr>
                      <a:r>
                        <a:rPr lang="en-GB" sz="1000" b="1" dirty="0" smtClean="0">
                          <a:solidFill>
                            <a:srgbClr val="FF0000"/>
                          </a:solidFill>
                          <a:latin typeface="Arial" panose="020B0604020202020204" pitchFamily="34" charset="0"/>
                          <a:cs typeface="Arial" panose="020B0604020202020204" pitchFamily="34" charset="0"/>
                        </a:rPr>
                        <a:t>Risk types</a:t>
                      </a:r>
                    </a:p>
                  </a:txBody>
                  <a:tcPr marL="0" marR="18288" marT="18288" marB="18288"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2">
                  <a:txBody>
                    <a:bodyPr/>
                    <a:lstStyle/>
                    <a:p>
                      <a:pPr>
                        <a:lnSpc>
                          <a:spcPct val="100000"/>
                        </a:lnSpc>
                        <a:spcBef>
                          <a:spcPts val="200"/>
                        </a:spcBef>
                        <a:spcAft>
                          <a:spcPts val="200"/>
                        </a:spcAft>
                      </a:pPr>
                      <a:r>
                        <a:rPr lang="en-GB" sz="1000" b="1" dirty="0" smtClean="0">
                          <a:solidFill>
                            <a:srgbClr val="FF0000"/>
                          </a:solidFill>
                          <a:latin typeface="Arial" panose="020B0604020202020204" pitchFamily="34" charset="0"/>
                          <a:cs typeface="Arial" panose="020B0604020202020204" pitchFamily="34" charset="0"/>
                        </a:rPr>
                        <a:t>Metric</a:t>
                      </a:r>
                      <a:endParaRPr lang="en-GB" sz="1000" b="1" dirty="0">
                        <a:solidFill>
                          <a:srgbClr val="FF0000"/>
                        </a:solidFill>
                        <a:latin typeface="Arial" panose="020B0604020202020204" pitchFamily="34" charset="0"/>
                        <a:cs typeface="Arial" panose="020B0604020202020204" pitchFamily="34" charset="0"/>
                      </a:endParaRPr>
                    </a:p>
                  </a:txBody>
                  <a:tcPr marL="18288" marR="18288" marT="18288" marB="18288"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2">
                  <a:txBody>
                    <a:bodyPr/>
                    <a:lstStyle/>
                    <a:p>
                      <a:pPr>
                        <a:lnSpc>
                          <a:spcPct val="100000"/>
                        </a:lnSpc>
                        <a:spcBef>
                          <a:spcPts val="200"/>
                        </a:spcBef>
                        <a:spcAft>
                          <a:spcPts val="200"/>
                        </a:spcAft>
                      </a:pPr>
                      <a:r>
                        <a:rPr lang="en-GB" sz="1000" b="1" dirty="0" smtClean="0">
                          <a:solidFill>
                            <a:srgbClr val="FF0000"/>
                          </a:solidFill>
                          <a:latin typeface="Arial" panose="020B0604020202020204" pitchFamily="34" charset="0"/>
                          <a:cs typeface="Arial" panose="020B0604020202020204" pitchFamily="34" charset="0"/>
                        </a:rPr>
                        <a:t>Granularity</a:t>
                      </a:r>
                      <a:endParaRPr lang="en-GB" sz="1000" b="1" dirty="0">
                        <a:solidFill>
                          <a:srgbClr val="FF0000"/>
                        </a:solidFill>
                        <a:latin typeface="Arial" panose="020B0604020202020204" pitchFamily="34" charset="0"/>
                        <a:cs typeface="Arial" panose="020B0604020202020204" pitchFamily="34" charset="0"/>
                      </a:endParaRPr>
                    </a:p>
                  </a:txBody>
                  <a:tcPr marL="18288" marR="18288" marT="18288" marB="18288"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rowSpan="2">
                  <a:txBody>
                    <a:bodyPr/>
                    <a:lstStyle/>
                    <a:p>
                      <a:pPr>
                        <a:lnSpc>
                          <a:spcPct val="100000"/>
                        </a:lnSpc>
                        <a:spcBef>
                          <a:spcPts val="200"/>
                        </a:spcBef>
                        <a:spcAft>
                          <a:spcPts val="200"/>
                        </a:spcAft>
                      </a:pPr>
                      <a:r>
                        <a:rPr lang="en-GB" sz="1000" b="1" dirty="0" smtClean="0">
                          <a:solidFill>
                            <a:srgbClr val="FF0000"/>
                          </a:solidFill>
                          <a:latin typeface="Arial" panose="020B0604020202020204" pitchFamily="34" charset="0"/>
                          <a:cs typeface="Arial" panose="020B0604020202020204" pitchFamily="34" charset="0"/>
                        </a:rPr>
                        <a:t>Justification</a:t>
                      </a:r>
                      <a:endParaRPr lang="en-GB" sz="1000" b="1" dirty="0">
                        <a:solidFill>
                          <a:srgbClr val="FF0000"/>
                        </a:solidFill>
                        <a:latin typeface="Arial" panose="020B0604020202020204" pitchFamily="34" charset="0"/>
                        <a:cs typeface="Arial" panose="020B0604020202020204" pitchFamily="34" charset="0"/>
                      </a:endParaRPr>
                    </a:p>
                  </a:txBody>
                  <a:tcPr marL="18288" marR="18288" marT="18288" marB="18288"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rowSpan="2">
                  <a:txBody>
                    <a:bodyPr/>
                    <a:lstStyle/>
                    <a:p>
                      <a:pPr algn="ctr">
                        <a:lnSpc>
                          <a:spcPct val="100000"/>
                        </a:lnSpc>
                        <a:spcBef>
                          <a:spcPts val="200"/>
                        </a:spcBef>
                        <a:spcAft>
                          <a:spcPts val="200"/>
                        </a:spcAft>
                      </a:pPr>
                      <a:r>
                        <a:rPr lang="en-GB" sz="1000" b="1" dirty="0" smtClean="0">
                          <a:solidFill>
                            <a:schemeClr val="tx1"/>
                          </a:solidFill>
                          <a:latin typeface="Arial" panose="020B0604020202020204" pitchFamily="34" charset="0"/>
                          <a:cs typeface="Arial" panose="020B0604020202020204" pitchFamily="34" charset="0"/>
                        </a:rPr>
                        <a:t>Mar 16</a:t>
                      </a:r>
                      <a:endParaRPr lang="en-GB" sz="1000" b="1" dirty="0">
                        <a:solidFill>
                          <a:schemeClr val="tx1"/>
                        </a:solidFill>
                        <a:latin typeface="Arial" panose="020B0604020202020204" pitchFamily="34" charset="0"/>
                        <a:cs typeface="Arial" panose="020B0604020202020204" pitchFamily="34" charset="0"/>
                      </a:endParaRPr>
                    </a:p>
                  </a:txBody>
                  <a:tcPr marL="18288" marR="18288" marT="18288" marB="18288"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gridSpan="2">
                  <a:txBody>
                    <a:bodyPr/>
                    <a:lstStyle/>
                    <a:p>
                      <a:pPr algn="ctr">
                        <a:lnSpc>
                          <a:spcPct val="100000"/>
                        </a:lnSpc>
                        <a:spcBef>
                          <a:spcPts val="200"/>
                        </a:spcBef>
                        <a:spcAft>
                          <a:spcPts val="200"/>
                        </a:spcAft>
                      </a:pPr>
                      <a:r>
                        <a:rPr lang="en-GB" sz="1000" b="1" dirty="0" smtClean="0">
                          <a:solidFill>
                            <a:schemeClr val="tx1"/>
                          </a:solidFill>
                          <a:latin typeface="Arial" panose="020B0604020202020204" pitchFamily="34" charset="0"/>
                          <a:cs typeface="Arial" panose="020B0604020202020204" pitchFamily="34" charset="0"/>
                        </a:rPr>
                        <a:t>Amber trigger</a:t>
                      </a:r>
                      <a:endParaRPr lang="en-GB" sz="1000" b="1" dirty="0">
                        <a:solidFill>
                          <a:schemeClr val="tx1"/>
                        </a:solidFill>
                        <a:latin typeface="Arial" panose="020B0604020202020204" pitchFamily="34" charset="0"/>
                        <a:cs typeface="Arial" panose="020B0604020202020204" pitchFamily="34" charset="0"/>
                      </a:endParaRP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hMerge="1">
                  <a:txBody>
                    <a:bodyPr/>
                    <a:lstStyle/>
                    <a:p>
                      <a:endParaRPr lang="en-GB" sz="1000" b="1" dirty="0">
                        <a:solidFill>
                          <a:schemeClr val="tx1"/>
                        </a:solidFill>
                        <a:latin typeface="Arial" panose="020B0604020202020204" pitchFamily="34" charset="0"/>
                        <a:cs typeface="Arial" panose="020B0604020202020204" pitchFamily="34" charset="0"/>
                      </a:endParaRPr>
                    </a:p>
                  </a:txBody>
                  <a:tcPr marL="45720" marR="45720">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solidFill>
                      <a:schemeClr val="bg1">
                        <a:lumMod val="85000"/>
                      </a:schemeClr>
                    </a:solidFill>
                  </a:tcPr>
                </a:tc>
                <a:tc gridSpan="2">
                  <a:txBody>
                    <a:bodyPr/>
                    <a:lstStyle/>
                    <a:p>
                      <a:pPr algn="ctr">
                        <a:lnSpc>
                          <a:spcPct val="100000"/>
                        </a:lnSpc>
                        <a:spcBef>
                          <a:spcPts val="200"/>
                        </a:spcBef>
                        <a:spcAft>
                          <a:spcPts val="200"/>
                        </a:spcAft>
                      </a:pPr>
                      <a:r>
                        <a:rPr lang="en-GB" sz="1000" b="1" dirty="0" smtClean="0">
                          <a:solidFill>
                            <a:schemeClr val="bg1"/>
                          </a:solidFill>
                          <a:latin typeface="Arial" panose="020B0604020202020204" pitchFamily="34" charset="0"/>
                          <a:cs typeface="Arial" panose="020B0604020202020204" pitchFamily="34" charset="0"/>
                        </a:rPr>
                        <a:t>Red</a:t>
                      </a:r>
                      <a:r>
                        <a:rPr lang="en-GB" sz="1000" b="1" baseline="0" dirty="0" smtClean="0">
                          <a:solidFill>
                            <a:schemeClr val="bg1"/>
                          </a:solidFill>
                          <a:latin typeface="Arial" panose="020B0604020202020204" pitchFamily="34" charset="0"/>
                          <a:cs typeface="Arial" panose="020B0604020202020204" pitchFamily="34" charset="0"/>
                        </a:rPr>
                        <a:t> limits</a:t>
                      </a:r>
                      <a:endParaRPr lang="en-GB" sz="1000" b="1" dirty="0">
                        <a:solidFill>
                          <a:schemeClr val="bg1"/>
                        </a:solidFill>
                        <a:latin typeface="Arial" panose="020B0604020202020204" pitchFamily="34" charset="0"/>
                        <a:cs typeface="Arial" panose="020B0604020202020204" pitchFamily="34" charset="0"/>
                      </a:endParaRP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hMerge="1">
                  <a:txBody>
                    <a:bodyPr/>
                    <a:lstStyle/>
                    <a:p>
                      <a:endParaRPr lang="en-GB" sz="1000" b="1" dirty="0">
                        <a:solidFill>
                          <a:schemeClr val="tx1"/>
                        </a:solidFill>
                        <a:latin typeface="Arial" panose="020B0604020202020204" pitchFamily="34" charset="0"/>
                        <a:cs typeface="Arial" panose="020B0604020202020204" pitchFamily="34" charset="0"/>
                      </a:endParaRPr>
                    </a:p>
                  </a:txBody>
                  <a:tcPr marL="45720" marR="45720">
                    <a:lnL w="19050" cap="flat" cmpd="sng" algn="ctr">
                      <a:noFill/>
                      <a:prstDash val="solid"/>
                      <a:round/>
                      <a:headEnd type="none" w="med" len="med"/>
                      <a:tailEnd type="none" w="med" len="med"/>
                    </a:lnL>
                    <a:lnR w="19050" cap="flat" cmpd="sng" algn="ctr">
                      <a:noFill/>
                      <a:prstDash val="sysDash"/>
                      <a:round/>
                      <a:headEnd type="none" w="med" len="med"/>
                      <a:tailEnd type="none" w="med" len="med"/>
                    </a:lnR>
                    <a:lnT w="19050" cap="flat" cmpd="sng" algn="ctr">
                      <a:no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solidFill>
                      <a:schemeClr val="bg1">
                        <a:lumMod val="85000"/>
                      </a:schemeClr>
                    </a:solidFill>
                  </a:tcPr>
                </a:tc>
              </a:tr>
              <a:tr h="86067">
                <a:tc vMerge="1">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GB" sz="1000" b="1" dirty="0" smtClean="0">
                        <a:solidFill>
                          <a:srgbClr val="FF0000"/>
                        </a:solidFill>
                        <a:latin typeface="Arial" panose="020B0604020202020204" pitchFamily="34" charset="0"/>
                        <a:cs typeface="Arial" panose="020B0604020202020204" pitchFamily="34" charset="0"/>
                      </a:endParaRPr>
                    </a:p>
                  </a:txBody>
                  <a:tcPr marL="45720" marR="45720">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solidFill>
                      <a:schemeClr val="bg1"/>
                    </a:solidFill>
                  </a:tcPr>
                </a:tc>
                <a:tc vMerge="1">
                  <a:txBody>
                    <a:bodyPr/>
                    <a:lstStyle/>
                    <a:p>
                      <a:endParaRPr lang="en-GB" sz="1000" b="1" dirty="0">
                        <a:solidFill>
                          <a:srgbClr val="FF0000"/>
                        </a:solidFill>
                        <a:latin typeface="Arial" panose="020B0604020202020204" pitchFamily="34" charset="0"/>
                        <a:cs typeface="Arial" panose="020B0604020202020204" pitchFamily="34" charset="0"/>
                      </a:endParaRPr>
                    </a:p>
                  </a:txBody>
                  <a:tcPr marL="45720" marR="45720">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solidFill>
                      <a:schemeClr val="bg1"/>
                    </a:solidFill>
                  </a:tcPr>
                </a:tc>
                <a:tc vMerge="1">
                  <a:txBody>
                    <a:bodyPr/>
                    <a:lstStyle/>
                    <a:p>
                      <a:endParaRPr lang="en-GB" sz="1000" b="1" dirty="0">
                        <a:solidFill>
                          <a:srgbClr val="FF0000"/>
                        </a:solidFill>
                        <a:latin typeface="Arial" panose="020B0604020202020204" pitchFamily="34" charset="0"/>
                        <a:cs typeface="Arial" panose="020B0604020202020204" pitchFamily="34" charset="0"/>
                      </a:endParaRPr>
                    </a:p>
                  </a:txBody>
                  <a:tcPr marL="45720" marR="45720">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tcPr>
                </a:tc>
                <a:tc vMerge="1">
                  <a:txBody>
                    <a:bodyPr/>
                    <a:lstStyle/>
                    <a:p>
                      <a:endParaRPr lang="en-GB" sz="1000" b="1" dirty="0">
                        <a:solidFill>
                          <a:srgbClr val="FF0000"/>
                        </a:solidFill>
                        <a:latin typeface="Arial" panose="020B0604020202020204" pitchFamily="34" charset="0"/>
                        <a:cs typeface="Arial" panose="020B0604020202020204" pitchFamily="34" charset="0"/>
                      </a:endParaRPr>
                    </a:p>
                  </a:txBody>
                  <a:tcPr marL="45720" marR="45720">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tcPr>
                </a:tc>
                <a:tc vMerge="1">
                  <a:txBody>
                    <a:bodyPr/>
                    <a:lstStyle/>
                    <a:p>
                      <a:pPr algn="ctr"/>
                      <a:endParaRPr lang="en-GB" sz="1100" b="1" dirty="0">
                        <a:solidFill>
                          <a:schemeClr val="tx1"/>
                        </a:solidFill>
                        <a:latin typeface="Arial" panose="020B0604020202020204" pitchFamily="34" charset="0"/>
                        <a:cs typeface="Arial" panose="020B0604020202020204" pitchFamily="34" charset="0"/>
                      </a:endParaRPr>
                    </a:p>
                  </a:txBody>
                  <a:tcPr marL="48014" marR="48014">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solidFill>
                      <a:srgbClr val="FFC000"/>
                    </a:solidFill>
                  </a:tcPr>
                </a:tc>
                <a:tc>
                  <a:txBody>
                    <a:bodyPr/>
                    <a:lstStyle/>
                    <a:p>
                      <a:pPr algn="ctr">
                        <a:lnSpc>
                          <a:spcPct val="100000"/>
                        </a:lnSpc>
                        <a:spcBef>
                          <a:spcPts val="200"/>
                        </a:spcBef>
                        <a:spcAft>
                          <a:spcPts val="200"/>
                        </a:spcAft>
                      </a:pPr>
                      <a:r>
                        <a:rPr lang="en-GB" sz="1000" b="1" dirty="0" smtClean="0">
                          <a:solidFill>
                            <a:schemeClr val="tx1"/>
                          </a:solidFill>
                          <a:latin typeface="Arial" panose="020B0604020202020204" pitchFamily="34" charset="0"/>
                          <a:cs typeface="Arial" panose="020B0604020202020204" pitchFamily="34" charset="0"/>
                        </a:rPr>
                        <a:t>2016</a:t>
                      </a:r>
                      <a:endParaRPr lang="en-GB" sz="1000" b="1" dirty="0">
                        <a:solidFill>
                          <a:schemeClr val="tx1"/>
                        </a:solidFill>
                        <a:latin typeface="Arial" panose="020B0604020202020204" pitchFamily="34" charset="0"/>
                        <a:cs typeface="Arial" panose="020B0604020202020204" pitchFamily="34" charset="0"/>
                      </a:endParaRP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algn="ctr">
                        <a:lnSpc>
                          <a:spcPct val="100000"/>
                        </a:lnSpc>
                        <a:spcBef>
                          <a:spcPts val="200"/>
                        </a:spcBef>
                        <a:spcAft>
                          <a:spcPts val="200"/>
                        </a:spcAft>
                      </a:pPr>
                      <a:r>
                        <a:rPr lang="en-GB" sz="1000" b="1" dirty="0" smtClean="0">
                          <a:solidFill>
                            <a:schemeClr val="tx1"/>
                          </a:solidFill>
                          <a:latin typeface="Arial" panose="020B0604020202020204" pitchFamily="34" charset="0"/>
                          <a:cs typeface="Arial" panose="020B0604020202020204" pitchFamily="34" charset="0"/>
                        </a:rPr>
                        <a:t>2015</a:t>
                      </a:r>
                      <a:endParaRPr lang="en-GB" sz="1000" b="1" dirty="0">
                        <a:solidFill>
                          <a:schemeClr val="tx1"/>
                        </a:solidFill>
                        <a:latin typeface="Arial" panose="020B0604020202020204" pitchFamily="34" charset="0"/>
                        <a:cs typeface="Arial" panose="020B0604020202020204" pitchFamily="34" charset="0"/>
                      </a:endParaRP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lnSpc>
                          <a:spcPct val="100000"/>
                        </a:lnSpc>
                        <a:spcBef>
                          <a:spcPts val="200"/>
                        </a:spcBef>
                        <a:spcAft>
                          <a:spcPts val="200"/>
                        </a:spcAft>
                      </a:pPr>
                      <a:r>
                        <a:rPr lang="en-GB" sz="1000" b="1" dirty="0" smtClean="0">
                          <a:solidFill>
                            <a:schemeClr val="bg1"/>
                          </a:solidFill>
                          <a:latin typeface="Arial" panose="020B0604020202020204" pitchFamily="34" charset="0"/>
                          <a:cs typeface="Arial" panose="020B0604020202020204" pitchFamily="34" charset="0"/>
                        </a:rPr>
                        <a:t>2016</a:t>
                      </a:r>
                      <a:endParaRPr lang="en-GB" sz="1000" b="1" dirty="0">
                        <a:solidFill>
                          <a:schemeClr val="bg1"/>
                        </a:solidFill>
                        <a:latin typeface="Arial" panose="020B0604020202020204" pitchFamily="34" charset="0"/>
                        <a:cs typeface="Arial" panose="020B0604020202020204" pitchFamily="34" charset="0"/>
                      </a:endParaRP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algn="ctr">
                        <a:lnSpc>
                          <a:spcPct val="100000"/>
                        </a:lnSpc>
                        <a:spcBef>
                          <a:spcPts val="200"/>
                        </a:spcBef>
                        <a:spcAft>
                          <a:spcPts val="200"/>
                        </a:spcAft>
                      </a:pPr>
                      <a:r>
                        <a:rPr lang="en-GB" sz="1000" b="1" dirty="0" smtClean="0">
                          <a:solidFill>
                            <a:schemeClr val="tx1"/>
                          </a:solidFill>
                          <a:latin typeface="Arial" panose="020B0604020202020204" pitchFamily="34" charset="0"/>
                          <a:cs typeface="Arial" panose="020B0604020202020204" pitchFamily="34" charset="0"/>
                        </a:rPr>
                        <a:t>2015</a:t>
                      </a:r>
                      <a:endParaRPr lang="en-GB" sz="1000" b="1" dirty="0">
                        <a:solidFill>
                          <a:schemeClr val="tx1"/>
                        </a:solidFill>
                        <a:latin typeface="Arial" panose="020B0604020202020204" pitchFamily="34" charset="0"/>
                        <a:cs typeface="Arial" panose="020B0604020202020204" pitchFamily="34" charset="0"/>
                      </a:endParaRPr>
                    </a:p>
                  </a:txBody>
                  <a:tcPr marL="18288" marR="18288" marT="18288" marB="18288">
                    <a:lnL w="19050" cap="flat" cmpd="sng" algn="ctr">
                      <a:noFill/>
                      <a:prstDash val="solid"/>
                      <a:round/>
                      <a:headEnd type="none" w="med" len="med"/>
                      <a:tailEnd type="none" w="med" len="med"/>
                    </a:lnL>
                    <a:lnR w="19050" cap="flat" cmpd="sng" algn="ctr">
                      <a:noFill/>
                      <a:prstDash val="sysDash"/>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r>
              <a:tr h="86067">
                <a:tc>
                  <a:txBody>
                    <a:bodyPr/>
                    <a:lstStyle/>
                    <a:p>
                      <a:pPr algn="l">
                        <a:lnSpc>
                          <a:spcPct val="100000"/>
                        </a:lnSpc>
                        <a:spcBef>
                          <a:spcPts val="200"/>
                        </a:spcBef>
                        <a:spcAft>
                          <a:spcPts val="200"/>
                        </a:spcAft>
                      </a:pPr>
                      <a:r>
                        <a:rPr lang="en-GB" sz="1000" b="1" dirty="0" smtClean="0">
                          <a:solidFill>
                            <a:schemeClr val="tx1"/>
                          </a:solidFill>
                          <a:latin typeface="Arial" panose="020B0604020202020204" pitchFamily="34" charset="0"/>
                          <a:cs typeface="Arial" panose="020B0604020202020204" pitchFamily="34" charset="0"/>
                        </a:rPr>
                        <a:t>Compliance &amp; Reputational risk</a:t>
                      </a:r>
                    </a:p>
                  </a:txBody>
                  <a:tcPr marL="0"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lnSpc>
                          <a:spcPct val="100000"/>
                        </a:lnSpc>
                        <a:spcBef>
                          <a:spcPts val="200"/>
                        </a:spcBef>
                        <a:spcAft>
                          <a:spcPts val="200"/>
                        </a:spcAft>
                      </a:pPr>
                      <a:r>
                        <a:rPr lang="en-GB" sz="1000" b="0" dirty="0" smtClean="0">
                          <a:solidFill>
                            <a:schemeClr val="tx1"/>
                          </a:solidFill>
                          <a:latin typeface="Arial" panose="020B0604020202020204" pitchFamily="34" charset="0"/>
                          <a:cs typeface="Arial" panose="020B0604020202020204" pitchFamily="34" charset="0"/>
                        </a:rPr>
                        <a:t>Federal Regulator </a:t>
                      </a:r>
                      <a:r>
                        <a:rPr lang="en-GB" sz="1000" b="0" baseline="0" dirty="0" smtClean="0">
                          <a:solidFill>
                            <a:schemeClr val="tx1"/>
                          </a:solidFill>
                          <a:latin typeface="Arial" panose="020B0604020202020204" pitchFamily="34" charset="0"/>
                          <a:cs typeface="Arial" panose="020B0604020202020204" pitchFamily="34" charset="0"/>
                        </a:rPr>
                        <a:t>Complaints (CFPB)</a:t>
                      </a:r>
                      <a:endParaRPr lang="en-GB" sz="1000" b="0" dirty="0" smtClean="0">
                        <a:solidFill>
                          <a:schemeClr val="tx1"/>
                        </a:solidFill>
                        <a:latin typeface="Arial" panose="020B0604020202020204" pitchFamily="34" charset="0"/>
                        <a:cs typeface="Arial" panose="020B0604020202020204" pitchFamily="34" charset="0"/>
                      </a:endParaRP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000" b="0" dirty="0" smtClean="0">
                          <a:latin typeface="Arial" panose="020B0604020202020204" pitchFamily="34" charset="0"/>
                          <a:cs typeface="Arial" panose="020B0604020202020204" pitchFamily="34" charset="0"/>
                        </a:rPr>
                        <a:t>SBNA</a:t>
                      </a:r>
                      <a:endParaRPr lang="en-US" sz="1000" b="0" dirty="0">
                        <a:latin typeface="Arial" panose="020B0604020202020204" pitchFamily="34" charset="0"/>
                        <a:cs typeface="Arial" panose="020B0604020202020204" pitchFamily="34" charset="0"/>
                      </a:endParaRP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457200" rtl="0" eaLnBrk="1" fontAlgn="auto" latinLnBrk="0" hangingPunct="1">
                        <a:lnSpc>
                          <a:spcPct val="100000"/>
                        </a:lnSpc>
                        <a:spcBef>
                          <a:spcPts val="200"/>
                        </a:spcBef>
                        <a:spcAft>
                          <a:spcPts val="200"/>
                        </a:spcAft>
                        <a:buClrTx/>
                        <a:buSzTx/>
                        <a:buFont typeface="Arial" panose="020B0604020202020204" pitchFamily="34" charset="0"/>
                        <a:buNone/>
                        <a:tabLst/>
                        <a:defRPr/>
                      </a:pPr>
                      <a:r>
                        <a:rPr lang="en-GB" sz="1000" b="0" baseline="0" dirty="0" smtClean="0">
                          <a:solidFill>
                            <a:schemeClr val="tx1"/>
                          </a:solidFill>
                          <a:latin typeface="Arial" panose="020B0604020202020204" pitchFamily="34" charset="0"/>
                          <a:cs typeface="Arial" panose="020B0604020202020204" pitchFamily="34" charset="0"/>
                        </a:rPr>
                        <a:t>Limits updated based on recent trend &amp; industry benchmarks</a:t>
                      </a: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30</a:t>
                      </a:r>
                      <a:endParaRPr lang="en-US" sz="1000" dirty="0">
                        <a:latin typeface="Arial" panose="020B0604020202020204" pitchFamily="34" charset="0"/>
                        <a:cs typeface="Arial" panose="020B0604020202020204" pitchFamily="34" charset="0"/>
                      </a:endParaRP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35</a:t>
                      </a:r>
                      <a:endParaRPr lang="en-US" sz="1000" dirty="0">
                        <a:latin typeface="Arial" panose="020B0604020202020204" pitchFamily="34" charset="0"/>
                        <a:cs typeface="Arial" panose="020B0604020202020204" pitchFamily="34" charset="0"/>
                      </a:endParaRP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marL="0" marR="0" indent="0" algn="ctr" defTabSz="457200" rtl="0" eaLnBrk="1" fontAlgn="auto" latinLnBrk="0" hangingPunct="1">
                        <a:lnSpc>
                          <a:spcPct val="100000"/>
                        </a:lnSpc>
                        <a:spcBef>
                          <a:spcPts val="200"/>
                        </a:spcBef>
                        <a:spcAft>
                          <a:spcPts val="200"/>
                        </a:spcAft>
                        <a:buClrTx/>
                        <a:buSzTx/>
                        <a:buFontTx/>
                        <a:buNone/>
                        <a:tabLst/>
                        <a:defRPr/>
                      </a:pPr>
                      <a:r>
                        <a:rPr lang="en-US" sz="1000" b="0" i="0" kern="1200" dirty="0" smtClean="0">
                          <a:solidFill>
                            <a:sysClr val="windowText" lastClr="000000"/>
                          </a:solidFill>
                          <a:latin typeface="Arial" panose="020B0604020202020204" pitchFamily="34" charset="0"/>
                          <a:ea typeface="+mn-ea"/>
                          <a:cs typeface="Arial" panose="020B0604020202020204" pitchFamily="34" charset="0"/>
                        </a:rPr>
                        <a:t>36</a:t>
                      </a: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40</a:t>
                      </a:r>
                      <a:endParaRPr lang="en-US" sz="1000" dirty="0">
                        <a:latin typeface="Arial" panose="020B0604020202020204" pitchFamily="34" charset="0"/>
                        <a:cs typeface="Arial" panose="020B0604020202020204" pitchFamily="34" charset="0"/>
                      </a:endParaRP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c>
                  <a:txBody>
                    <a:bodyPr/>
                    <a:lstStyle/>
                    <a:p>
                      <a:pPr marL="0" marR="0" indent="0" algn="ctr" defTabSz="457200" rtl="0" eaLnBrk="1" fontAlgn="auto" latinLnBrk="0" hangingPunct="1">
                        <a:lnSpc>
                          <a:spcPct val="100000"/>
                        </a:lnSpc>
                        <a:spcBef>
                          <a:spcPts val="200"/>
                        </a:spcBef>
                        <a:spcAft>
                          <a:spcPts val="200"/>
                        </a:spcAft>
                        <a:buClrTx/>
                        <a:buSzTx/>
                        <a:buFontTx/>
                        <a:buNone/>
                        <a:tabLst/>
                        <a:defRPr/>
                      </a:pPr>
                      <a:r>
                        <a:rPr lang="en-US" sz="1000" b="0" i="0" kern="1200" dirty="0" smtClean="0">
                          <a:solidFill>
                            <a:sysClr val="windowText" lastClr="000000"/>
                          </a:solidFill>
                          <a:latin typeface="Arial" panose="020B0604020202020204" pitchFamily="34" charset="0"/>
                          <a:ea typeface="+mn-ea"/>
                          <a:cs typeface="Arial" panose="020B0604020202020204" pitchFamily="34" charset="0"/>
                        </a:rPr>
                        <a:t>41</a:t>
                      </a:r>
                    </a:p>
                  </a:txBody>
                  <a:tcPr marL="18288" marR="18288" marT="18288" marB="18288">
                    <a:lnL w="19050" cap="flat" cmpd="sng" algn="ctr">
                      <a:noFill/>
                      <a:prstDash val="solid"/>
                      <a:round/>
                      <a:headEnd type="none" w="med" len="med"/>
                      <a:tailEnd type="none" w="med" len="med"/>
                    </a:lnL>
                    <a:lnR w="19050" cap="flat" cmpd="sng" algn="ctr">
                      <a:noFill/>
                      <a:prstDash val="sysDash"/>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r>
              <a:tr h="0">
                <a:tc rowSpan="2">
                  <a:txBody>
                    <a:bodyPr/>
                    <a:lstStyle/>
                    <a:p>
                      <a:pPr marL="0" marR="0" indent="0" algn="l" defTabSz="457200" rtl="0" eaLnBrk="1" fontAlgn="auto" latinLnBrk="0" hangingPunct="1">
                        <a:lnSpc>
                          <a:spcPct val="100000"/>
                        </a:lnSpc>
                        <a:spcBef>
                          <a:spcPts val="200"/>
                        </a:spcBef>
                        <a:spcAft>
                          <a:spcPts val="200"/>
                        </a:spcAft>
                        <a:buClrTx/>
                        <a:buSzTx/>
                        <a:buFontTx/>
                        <a:buNone/>
                        <a:tabLst/>
                        <a:defRPr/>
                      </a:pPr>
                      <a:r>
                        <a:rPr lang="en-US" sz="1000" b="1" dirty="0" smtClean="0">
                          <a:solidFill>
                            <a:schemeClr val="tx1"/>
                          </a:solidFill>
                          <a:latin typeface="Arial" panose="020B0604020202020204" pitchFamily="34" charset="0"/>
                          <a:cs typeface="Arial" panose="020B0604020202020204" pitchFamily="34" charset="0"/>
                        </a:rPr>
                        <a:t>Liquidity / funding risk</a:t>
                      </a:r>
                    </a:p>
                  </a:txBody>
                  <a:tcPr marL="0"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lnSpc>
                          <a:spcPct val="100000"/>
                        </a:lnSpc>
                        <a:spcBef>
                          <a:spcPts val="200"/>
                        </a:spcBef>
                        <a:spcAft>
                          <a:spcPts val="200"/>
                        </a:spcAft>
                      </a:pPr>
                      <a:r>
                        <a:rPr lang="en-US" sz="1000" u="none" strike="noStrike" dirty="0">
                          <a:effectLst/>
                          <a:latin typeface="Arial" panose="020B0604020202020204" pitchFamily="34" charset="0"/>
                          <a:cs typeface="Arial" panose="020B0604020202020204" pitchFamily="34" charset="0"/>
                        </a:rPr>
                        <a:t>Stressed Survival </a:t>
                      </a:r>
                      <a:r>
                        <a:rPr lang="en-US" sz="1000" u="none" strike="noStrike" dirty="0" smtClean="0">
                          <a:effectLst/>
                          <a:latin typeface="Arial" panose="020B0604020202020204" pitchFamily="34" charset="0"/>
                          <a:cs typeface="Arial" panose="020B0604020202020204" pitchFamily="34" charset="0"/>
                        </a:rPr>
                        <a:t>Period </a:t>
                      </a:r>
                      <a:r>
                        <a:rPr lang="en-US" sz="1000" u="none" strike="noStrike" dirty="0">
                          <a:effectLst/>
                          <a:latin typeface="Arial" panose="020B0604020202020204" pitchFamily="34" charset="0"/>
                          <a:cs typeface="Arial" panose="020B0604020202020204" pitchFamily="34" charset="0"/>
                        </a:rPr>
                        <a:t>(days)</a:t>
                      </a:r>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000" b="0" dirty="0" smtClean="0">
                          <a:latin typeface="Arial" panose="020B0604020202020204" pitchFamily="34" charset="0"/>
                          <a:cs typeface="Arial" panose="020B0604020202020204" pitchFamily="34" charset="0"/>
                        </a:rPr>
                        <a:t>SBNA</a:t>
                      </a:r>
                      <a:endParaRPr lang="en-US" sz="1000" b="0" dirty="0">
                        <a:latin typeface="Arial" panose="020B0604020202020204" pitchFamily="34" charset="0"/>
                        <a:cs typeface="Arial" panose="020B0604020202020204" pitchFamily="34" charset="0"/>
                      </a:endParaRP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rowSpan="3">
                  <a:txBody>
                    <a:bodyPr/>
                    <a:lstStyle/>
                    <a:p>
                      <a:pPr algn="l">
                        <a:lnSpc>
                          <a:spcPct val="100000"/>
                        </a:lnSpc>
                        <a:spcBef>
                          <a:spcPts val="200"/>
                        </a:spcBef>
                        <a:spcAft>
                          <a:spcPts val="200"/>
                        </a:spcAft>
                      </a:pPr>
                      <a:r>
                        <a:rPr lang="en-US" sz="1000" b="0" dirty="0" smtClean="0">
                          <a:latin typeface="Arial" panose="020B0604020202020204" pitchFamily="34" charset="0"/>
                          <a:cs typeface="Arial" panose="020B0604020202020204" pitchFamily="34" charset="0"/>
                        </a:rPr>
                        <a:t>Recalibration</a:t>
                      </a:r>
                      <a:r>
                        <a:rPr lang="en-US" sz="1000" b="0" baseline="0" dirty="0" smtClean="0">
                          <a:latin typeface="Arial" panose="020B0604020202020204" pitchFamily="34" charset="0"/>
                          <a:cs typeface="Arial" panose="020B0604020202020204" pitchFamily="34" charset="0"/>
                        </a:rPr>
                        <a:t> based on historical data and management judgment</a:t>
                      </a:r>
                      <a:endParaRPr lang="en-US" sz="1000" b="0" dirty="0">
                        <a:latin typeface="Arial" panose="020B0604020202020204" pitchFamily="34" charset="0"/>
                        <a:cs typeface="Arial" panose="020B0604020202020204" pitchFamily="34" charset="0"/>
                      </a:endParaRP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1000"/>
                        </a:lnSpc>
                      </a:pPr>
                      <a:r>
                        <a:rPr lang="en-US" sz="1000" dirty="0" smtClean="0">
                          <a:latin typeface="Arial" panose="020B0604020202020204" pitchFamily="34" charset="0"/>
                          <a:cs typeface="Arial" panose="020B0604020202020204" pitchFamily="34" charset="0"/>
                        </a:rPr>
                        <a:t>120 days</a:t>
                      </a:r>
                      <a:r>
                        <a:rPr lang="en-US" sz="1000" baseline="30000" dirty="0" smtClean="0">
                          <a:latin typeface="Arial" panose="020B0604020202020204" pitchFamily="34" charset="0"/>
                          <a:cs typeface="Arial" panose="020B0604020202020204" pitchFamily="34" charset="0"/>
                        </a:rPr>
                        <a:t>1</a:t>
                      </a:r>
                      <a:endParaRPr lang="en-US" sz="1000" dirty="0" smtClean="0">
                        <a:latin typeface="Arial" panose="020B0604020202020204" pitchFamily="34" charset="0"/>
                        <a:cs typeface="Arial" panose="020B0604020202020204" pitchFamily="34" charset="0"/>
                      </a:endParaRPr>
                    </a:p>
                  </a:txBody>
                  <a:tcPr marL="48014" marR="48014">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70</a:t>
                      </a:r>
                      <a:endParaRPr lang="en-US" sz="1000" dirty="0">
                        <a:latin typeface="Arial" panose="020B0604020202020204" pitchFamily="34" charset="0"/>
                        <a:cs typeface="Arial" panose="020B0604020202020204" pitchFamily="34" charset="0"/>
                      </a:endParaRP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90</a:t>
                      </a:r>
                      <a:endParaRPr lang="en-US" sz="1000" dirty="0">
                        <a:latin typeface="Arial" panose="020B0604020202020204" pitchFamily="34" charset="0"/>
                        <a:cs typeface="Arial" panose="020B0604020202020204" pitchFamily="34" charset="0"/>
                      </a:endParaRP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45</a:t>
                      </a:r>
                      <a:endParaRPr lang="en-US" sz="1000" dirty="0">
                        <a:latin typeface="Arial" panose="020B0604020202020204" pitchFamily="34" charset="0"/>
                        <a:cs typeface="Arial" panose="020B0604020202020204" pitchFamily="34" charset="0"/>
                      </a:endParaRP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c>
                  <a:txBody>
                    <a:body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60</a:t>
                      </a:r>
                      <a:endParaRPr lang="en-US" sz="1000" dirty="0">
                        <a:latin typeface="Arial" panose="020B0604020202020204" pitchFamily="34" charset="0"/>
                        <a:cs typeface="Arial" panose="020B0604020202020204" pitchFamily="34" charset="0"/>
                      </a:endParaRPr>
                    </a:p>
                  </a:txBody>
                  <a:tcPr marL="18288" marR="18288" marT="18288" marB="18288">
                    <a:lnL w="19050" cap="flat" cmpd="sng" algn="ctr">
                      <a:noFill/>
                      <a:prstDash val="solid"/>
                      <a:round/>
                      <a:headEnd type="none" w="med" len="med"/>
                      <a:tailEnd type="none" w="med" len="med"/>
                    </a:lnL>
                    <a:lnR w="19050" cap="flat" cmpd="sng" algn="ctr">
                      <a:noFill/>
                      <a:prstDash val="sysDash"/>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r>
              <a:tr h="0">
                <a:tc vMerge="1">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100" b="1" dirty="0" smtClean="0">
                        <a:solidFill>
                          <a:srgbClr val="FF0000"/>
                        </a:solidFill>
                        <a:latin typeface="Arial" panose="020B0604020202020204" pitchFamily="34" charset="0"/>
                        <a:cs typeface="Arial" panose="020B0604020202020204" pitchFamily="34" charset="0"/>
                      </a:endParaRPr>
                    </a:p>
                  </a:txBody>
                  <a:tcPr marL="45720" marR="45720" anchor="ctr"/>
                </a:tc>
                <a:tc>
                  <a:txBody>
                    <a:bodyPr/>
                    <a:lstStyle/>
                    <a:p>
                      <a:pPr algn="l" fontAlgn="b">
                        <a:lnSpc>
                          <a:spcPct val="100000"/>
                        </a:lnSpc>
                        <a:spcBef>
                          <a:spcPts val="200"/>
                        </a:spcBef>
                        <a:spcAft>
                          <a:spcPts val="200"/>
                        </a:spcAft>
                      </a:pPr>
                      <a:r>
                        <a:rPr lang="en-US" sz="1000" u="none" strike="noStrike" dirty="0">
                          <a:effectLst/>
                          <a:latin typeface="Arial" panose="020B0604020202020204" pitchFamily="34" charset="0"/>
                          <a:cs typeface="Arial" panose="020B0604020202020204" pitchFamily="34" charset="0"/>
                        </a:rPr>
                        <a:t>Structural </a:t>
                      </a:r>
                      <a:r>
                        <a:rPr lang="en-US" sz="1000" u="none" strike="noStrike" dirty="0" smtClean="0">
                          <a:effectLst/>
                          <a:latin typeface="Arial" panose="020B0604020202020204" pitchFamily="34" charset="0"/>
                          <a:cs typeface="Arial" panose="020B0604020202020204" pitchFamily="34" charset="0"/>
                        </a:rPr>
                        <a:t>Funding </a:t>
                      </a:r>
                      <a:r>
                        <a:rPr lang="en-US" sz="1000" u="none" strike="noStrike" dirty="0">
                          <a:effectLst/>
                          <a:latin typeface="Arial" panose="020B0604020202020204" pitchFamily="34" charset="0"/>
                          <a:cs typeface="Arial" panose="020B0604020202020204" pitchFamily="34" charset="0"/>
                        </a:rPr>
                        <a:t>R</a:t>
                      </a:r>
                      <a:r>
                        <a:rPr lang="en-US" sz="1000" u="none" strike="noStrike" dirty="0" smtClean="0">
                          <a:effectLst/>
                          <a:latin typeface="Arial" panose="020B0604020202020204" pitchFamily="34" charset="0"/>
                          <a:cs typeface="Arial" panose="020B0604020202020204" pitchFamily="34" charset="0"/>
                        </a:rPr>
                        <a:t>atio </a:t>
                      </a:r>
                      <a:r>
                        <a:rPr lang="en-US" sz="1000" u="none" strike="noStrike" dirty="0">
                          <a:effectLst/>
                          <a:latin typeface="Arial" panose="020B0604020202020204" pitchFamily="34" charset="0"/>
                          <a:cs typeface="Arial" panose="020B0604020202020204" pitchFamily="34" charset="0"/>
                        </a:rPr>
                        <a:t>(%)</a:t>
                      </a:r>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000" b="0" dirty="0" smtClean="0">
                          <a:latin typeface="Arial" panose="020B0604020202020204" pitchFamily="34" charset="0"/>
                          <a:cs typeface="Arial" panose="020B0604020202020204" pitchFamily="34" charset="0"/>
                        </a:rPr>
                        <a:t>SBNA</a:t>
                      </a:r>
                      <a:endParaRPr lang="en-US" sz="1000" b="0" dirty="0">
                        <a:latin typeface="Arial" panose="020B0604020202020204" pitchFamily="34" charset="0"/>
                        <a:cs typeface="Arial" panose="020B0604020202020204" pitchFamily="34" charset="0"/>
                      </a:endParaRP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vMerge="1">
                  <a:txBody>
                    <a:bodyPr/>
                    <a:lstStyle/>
                    <a:p>
                      <a:pPr algn="ctr">
                        <a:lnSpc>
                          <a:spcPct val="100000"/>
                        </a:lnSpc>
                        <a:spcBef>
                          <a:spcPts val="200"/>
                        </a:spcBef>
                        <a:spcAft>
                          <a:spcPts val="200"/>
                        </a:spcAft>
                      </a:pPr>
                      <a:endParaRPr lang="en-US" sz="1000" b="0" dirty="0">
                        <a:latin typeface="Arial" panose="020B0604020202020204" pitchFamily="34" charset="0"/>
                        <a:cs typeface="Arial" panose="020B0604020202020204" pitchFamily="34" charset="0"/>
                      </a:endParaRPr>
                    </a:p>
                  </a:txBody>
                  <a:tcPr marL="18288" marR="18288" marT="18288" marB="18288">
                    <a:lnL>
                      <a:noFill/>
                    </a:lnL>
                  </a:tcPr>
                </a:tc>
                <a:tc>
                  <a:txBody>
                    <a:bodyPr/>
                    <a:lstStyle/>
                    <a:p>
                      <a:pPr algn="ctr">
                        <a:lnSpc>
                          <a:spcPts val="1000"/>
                        </a:lnSpc>
                      </a:pPr>
                      <a:r>
                        <a:rPr lang="en-US" sz="1000" dirty="0" smtClean="0">
                          <a:latin typeface="Arial" panose="020B0604020202020204" pitchFamily="34" charset="0"/>
                          <a:cs typeface="Arial" panose="020B0604020202020204" pitchFamily="34" charset="0"/>
                        </a:rPr>
                        <a:t>124%</a:t>
                      </a:r>
                    </a:p>
                  </a:txBody>
                  <a:tcPr marL="48014" marR="48014">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103%</a:t>
                      </a:r>
                      <a:endParaRPr lang="en-US" sz="1000" dirty="0">
                        <a:latin typeface="Arial" panose="020B0604020202020204" pitchFamily="34" charset="0"/>
                        <a:cs typeface="Arial" panose="020B0604020202020204" pitchFamily="34" charset="0"/>
                      </a:endParaRP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105%</a:t>
                      </a:r>
                      <a:endParaRPr lang="en-US" sz="1000" dirty="0">
                        <a:latin typeface="Arial" panose="020B0604020202020204" pitchFamily="34" charset="0"/>
                        <a:cs typeface="Arial" panose="020B0604020202020204" pitchFamily="34" charset="0"/>
                      </a:endParaRP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100%</a:t>
                      </a:r>
                      <a:endParaRPr lang="en-US" sz="1000" dirty="0">
                        <a:latin typeface="Arial" panose="020B0604020202020204" pitchFamily="34" charset="0"/>
                        <a:cs typeface="Arial" panose="020B0604020202020204" pitchFamily="34" charset="0"/>
                      </a:endParaRP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c>
                  <a:txBody>
                    <a:body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100%</a:t>
                      </a:r>
                      <a:endParaRPr lang="en-US" sz="1000" dirty="0">
                        <a:latin typeface="Arial" panose="020B0604020202020204" pitchFamily="34" charset="0"/>
                        <a:cs typeface="Arial" panose="020B0604020202020204" pitchFamily="34" charset="0"/>
                      </a:endParaRPr>
                    </a:p>
                  </a:txBody>
                  <a:tcPr marL="18288" marR="18288" marT="18288" marB="18288">
                    <a:lnL w="19050" cap="flat" cmpd="sng" algn="ctr">
                      <a:noFill/>
                      <a:prstDash val="solid"/>
                      <a:round/>
                      <a:headEnd type="none" w="med" len="med"/>
                      <a:tailEnd type="none" w="med" len="med"/>
                    </a:lnL>
                    <a:lnR w="19050" cap="flat" cmpd="sng" algn="ctr">
                      <a:noFill/>
                      <a:prstDash val="sysDash"/>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r>
              <a:tr h="0">
                <a:tc>
                  <a:txBody>
                    <a:bodyPr/>
                    <a:lstStyle/>
                    <a:p>
                      <a:pPr marL="0" marR="0" indent="0" algn="l" defTabSz="457200" rtl="0" eaLnBrk="1" fontAlgn="auto" latinLnBrk="0" hangingPunct="1">
                        <a:lnSpc>
                          <a:spcPct val="100000"/>
                        </a:lnSpc>
                        <a:spcBef>
                          <a:spcPts val="200"/>
                        </a:spcBef>
                        <a:spcAft>
                          <a:spcPts val="200"/>
                        </a:spcAft>
                        <a:buClrTx/>
                        <a:buSzTx/>
                        <a:buFontTx/>
                        <a:buNone/>
                        <a:tabLst/>
                        <a:defRPr/>
                      </a:pPr>
                      <a:r>
                        <a:rPr lang="en-US" sz="1000" b="1" dirty="0" smtClean="0">
                          <a:solidFill>
                            <a:schemeClr val="tx1"/>
                          </a:solidFill>
                          <a:latin typeface="Arial" panose="020B0604020202020204" pitchFamily="34" charset="0"/>
                          <a:cs typeface="Arial" panose="020B0604020202020204" pitchFamily="34" charset="0"/>
                        </a:rPr>
                        <a:t>Interest rate</a:t>
                      </a:r>
                      <a:r>
                        <a:rPr lang="en-US" sz="1000" b="1" baseline="0" dirty="0" smtClean="0">
                          <a:solidFill>
                            <a:schemeClr val="tx1"/>
                          </a:solidFill>
                          <a:latin typeface="Arial" panose="020B0604020202020204" pitchFamily="34" charset="0"/>
                          <a:cs typeface="Arial" panose="020B0604020202020204" pitchFamily="34" charset="0"/>
                        </a:rPr>
                        <a:t> risk</a:t>
                      </a:r>
                      <a:endParaRPr lang="en-US" sz="1000" b="1" dirty="0" smtClean="0">
                        <a:solidFill>
                          <a:schemeClr val="tx1"/>
                        </a:solidFill>
                        <a:latin typeface="Arial" panose="020B0604020202020204" pitchFamily="34" charset="0"/>
                        <a:cs typeface="Arial" panose="020B0604020202020204" pitchFamily="34" charset="0"/>
                      </a:endParaRPr>
                    </a:p>
                  </a:txBody>
                  <a:tcPr marL="0"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marR="0" lvl="1" indent="0" algn="l" defTabSz="457200" rtl="0" eaLnBrk="1" fontAlgn="auto" latinLnBrk="0" hangingPunct="1">
                        <a:lnSpc>
                          <a:spcPct val="100000"/>
                        </a:lnSpc>
                        <a:spcBef>
                          <a:spcPts val="200"/>
                        </a:spcBef>
                        <a:spcAft>
                          <a:spcPts val="200"/>
                        </a:spcAft>
                        <a:buClrTx/>
                        <a:buSzTx/>
                        <a:buFontTx/>
                        <a:buNone/>
                        <a:tabLst/>
                        <a:defRPr/>
                      </a:pPr>
                      <a:r>
                        <a:rPr lang="en-US" sz="1000" b="0" i="0" kern="1200" dirty="0" smtClean="0">
                          <a:solidFill>
                            <a:schemeClr val="tx1"/>
                          </a:solidFill>
                          <a:latin typeface="Arial" panose="020B0604020202020204" pitchFamily="34" charset="0"/>
                          <a:ea typeface="+mn-ea"/>
                          <a:cs typeface="Arial" panose="020B0604020202020204" pitchFamily="34" charset="0"/>
                        </a:rPr>
                        <a:t>NII</a:t>
                      </a:r>
                      <a:r>
                        <a:rPr lang="en-US" sz="1000" b="0" i="0" kern="1200" baseline="30000" dirty="0" smtClean="0">
                          <a:solidFill>
                            <a:schemeClr val="tx1"/>
                          </a:solidFill>
                          <a:latin typeface="Arial" panose="020B0604020202020204" pitchFamily="34" charset="0"/>
                          <a:ea typeface="+mn-ea"/>
                          <a:cs typeface="Arial" panose="020B0604020202020204" pitchFamily="34" charset="0"/>
                        </a:rPr>
                        <a:t>2</a:t>
                      </a:r>
                      <a:r>
                        <a:rPr lang="en-US" sz="1000" b="0" i="0" kern="1200" baseline="0" dirty="0" smtClean="0">
                          <a:solidFill>
                            <a:schemeClr val="tx1"/>
                          </a:solidFill>
                          <a:latin typeface="Arial" panose="020B0604020202020204" pitchFamily="34" charset="0"/>
                          <a:ea typeface="+mn-ea"/>
                          <a:cs typeface="Arial" panose="020B0604020202020204" pitchFamily="34" charset="0"/>
                        </a:rPr>
                        <a:t> Sensitivity</a:t>
                      </a:r>
                      <a:r>
                        <a:rPr lang="en-US" sz="1000" b="0" i="0" kern="1200" dirty="0" smtClean="0">
                          <a:solidFill>
                            <a:schemeClr val="tx1"/>
                          </a:solidFill>
                          <a:latin typeface="Arial" panose="020B0604020202020204" pitchFamily="34" charset="0"/>
                          <a:ea typeface="+mn-ea"/>
                          <a:cs typeface="Arial" panose="020B0604020202020204" pitchFamily="34" charset="0"/>
                        </a:rPr>
                        <a:t>(+/- 100bps)</a:t>
                      </a: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000" b="0" dirty="0" smtClean="0">
                          <a:latin typeface="Arial" panose="020B0604020202020204" pitchFamily="34" charset="0"/>
                          <a:cs typeface="Arial" panose="020B0604020202020204" pitchFamily="34" charset="0"/>
                        </a:rPr>
                        <a:t>SBNA</a:t>
                      </a:r>
                      <a:endParaRPr lang="en-US" sz="1000" b="0" dirty="0">
                        <a:latin typeface="Arial" panose="020B0604020202020204" pitchFamily="34" charset="0"/>
                        <a:cs typeface="Arial" panose="020B0604020202020204" pitchFamily="34" charset="0"/>
                      </a:endParaRP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vMerge="1">
                  <a:txBody>
                    <a:bodyPr/>
                    <a:lstStyle/>
                    <a:p>
                      <a:pPr algn="ctr">
                        <a:lnSpc>
                          <a:spcPct val="100000"/>
                        </a:lnSpc>
                        <a:spcBef>
                          <a:spcPts val="200"/>
                        </a:spcBef>
                        <a:spcAft>
                          <a:spcPts val="200"/>
                        </a:spcAft>
                      </a:pPr>
                      <a:endParaRPr lang="en-US" sz="1000" b="0" dirty="0">
                        <a:latin typeface="Arial" panose="020B0604020202020204" pitchFamily="34" charset="0"/>
                        <a:cs typeface="Arial" panose="020B0604020202020204" pitchFamily="34" charset="0"/>
                      </a:endParaRP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1000"/>
                        </a:lnSpc>
                      </a:pPr>
                      <a:r>
                        <a:rPr lang="en-US" sz="1000" dirty="0" smtClean="0">
                          <a:latin typeface="Arial" panose="020B0604020202020204" pitchFamily="34" charset="0"/>
                          <a:cs typeface="Arial" panose="020B0604020202020204" pitchFamily="34" charset="0"/>
                        </a:rPr>
                        <a:t>-5.76%</a:t>
                      </a:r>
                    </a:p>
                  </a:txBody>
                  <a:tcPr marL="48014" marR="48014">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-10.0%</a:t>
                      </a: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-$150M</a:t>
                      </a:r>
                      <a:endParaRPr lang="en-US" sz="1000" dirty="0">
                        <a:latin typeface="Arial" panose="020B0604020202020204" pitchFamily="34" charset="0"/>
                        <a:cs typeface="Arial" panose="020B0604020202020204" pitchFamily="34" charset="0"/>
                      </a:endParaRP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-11.0%</a:t>
                      </a: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c>
                  <a:txBody>
                    <a:body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-$200M</a:t>
                      </a:r>
                    </a:p>
                    <a:p>
                      <a:pPr algn="ctr">
                        <a:lnSpc>
                          <a:spcPct val="100000"/>
                        </a:lnSpc>
                        <a:spcBef>
                          <a:spcPts val="200"/>
                        </a:spcBef>
                        <a:spcAft>
                          <a:spcPts val="200"/>
                        </a:spcAft>
                      </a:pPr>
                      <a:r>
                        <a:rPr lang="en-US" sz="1000" dirty="0" smtClean="0">
                          <a:solidFill>
                            <a:schemeClr val="bg1">
                              <a:lumMod val="50000"/>
                            </a:schemeClr>
                          </a:solidFill>
                          <a:latin typeface="Arial" panose="020B0604020202020204" pitchFamily="34" charset="0"/>
                          <a:cs typeface="Arial" panose="020B0604020202020204" pitchFamily="34" charset="0"/>
                        </a:rPr>
                        <a:t>[-10.5%]</a:t>
                      </a:r>
                      <a:endParaRPr lang="en-US" sz="1000" dirty="0">
                        <a:solidFill>
                          <a:schemeClr val="bg1">
                            <a:lumMod val="50000"/>
                          </a:schemeClr>
                        </a:solidFill>
                        <a:latin typeface="Arial" panose="020B0604020202020204" pitchFamily="34" charset="0"/>
                        <a:cs typeface="Arial" panose="020B0604020202020204" pitchFamily="34" charset="0"/>
                      </a:endParaRPr>
                    </a:p>
                  </a:txBody>
                  <a:tcPr marL="18288" marR="18288" marT="18288" marB="18288">
                    <a:lnL w="19050" cap="flat" cmpd="sng" algn="ctr">
                      <a:noFill/>
                      <a:prstDash val="solid"/>
                      <a:round/>
                      <a:headEnd type="none" w="med" len="med"/>
                      <a:tailEnd type="none" w="med" len="med"/>
                    </a:lnL>
                    <a:lnR w="19050" cap="flat" cmpd="sng" algn="ctr">
                      <a:noFill/>
                      <a:prstDash val="sysDash"/>
                      <a:round/>
                      <a:headEnd type="none" w="med" len="med"/>
                      <a:tailEnd type="none" w="med" len="med"/>
                    </a:lnR>
                    <a:lnT w="9525" cap="flat" cmpd="sng" algn="ctr">
                      <a:solidFill>
                        <a:schemeClr val="accent2"/>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r>
            </a:tbl>
          </a:graphicData>
        </a:graphic>
      </p:graphicFrame>
      <p:sp>
        <p:nvSpPr>
          <p:cNvPr id="2" name="Content Placeholder 1"/>
          <p:cNvSpPr>
            <a:spLocks noGrp="1"/>
          </p:cNvSpPr>
          <p:nvPr>
            <p:ph sz="quarter" idx="11"/>
          </p:nvPr>
        </p:nvSpPr>
        <p:spPr/>
        <p:txBody>
          <a:bodyPr/>
          <a:lstStyle/>
          <a:p>
            <a:r>
              <a:rPr lang="en-US" dirty="0"/>
              <a:t>2016 SBNA RAS – Changes compared to 2015 RAS </a:t>
            </a:r>
            <a:r>
              <a:rPr lang="en-US" dirty="0" smtClean="0"/>
              <a:t>limits (2/2)</a:t>
            </a:r>
            <a:endParaRPr lang="en-GB" dirty="0"/>
          </a:p>
        </p:txBody>
      </p:sp>
      <p:sp>
        <p:nvSpPr>
          <p:cNvPr id="4" name="Footnote"/>
          <p:cNvSpPr/>
          <p:nvPr/>
        </p:nvSpPr>
        <p:spPr>
          <a:xfrm>
            <a:off x="1898895" y="6332539"/>
            <a:ext cx="5000958" cy="246221"/>
          </a:xfrm>
          <a:prstGeom prst="rect">
            <a:avLst/>
          </a:prstGeom>
          <a:extLst/>
        </p:spPr>
        <p:txBody>
          <a:bodyPr vert="horz" wrap="square" lIns="0" tIns="0" rIns="0" bIns="0" numCol="1" anchor="t" anchorCtr="0" compatLnSpc="1">
            <a:prstTxWarp prst="textNoShape">
              <a:avLst/>
            </a:prstTxWarp>
            <a:spAutoFit/>
          </a:bodyPr>
          <a:lstStyle/>
          <a:p>
            <a:pPr algn="l" eaLnBrk="1" hangingPunct="1">
              <a:lnSpc>
                <a:spcPct val="100000"/>
              </a:lnSpc>
              <a:spcBef>
                <a:spcPts val="0"/>
              </a:spcBef>
              <a:spcAft>
                <a:spcPts val="0"/>
              </a:spcAft>
            </a:pPr>
            <a:r>
              <a:rPr lang="en-US" sz="800" dirty="0">
                <a:solidFill>
                  <a:srgbClr val="000000"/>
                </a:solidFill>
                <a:latin typeface="Arial" panose="020B0604020202020204" pitchFamily="34" charset="0"/>
                <a:cs typeface="Arial" panose="020B0604020202020204" pitchFamily="34" charset="0"/>
                <a:sym typeface="+mn-lt"/>
              </a:rPr>
              <a:t>See Metric Glossary in appendix for metric </a:t>
            </a:r>
            <a:r>
              <a:rPr lang="en-US" sz="800" dirty="0" smtClean="0">
                <a:solidFill>
                  <a:srgbClr val="000000"/>
                </a:solidFill>
                <a:latin typeface="Arial" panose="020B0604020202020204" pitchFamily="34" charset="0"/>
                <a:cs typeface="Arial" panose="020B0604020202020204" pitchFamily="34" charset="0"/>
                <a:sym typeface="+mn-lt"/>
              </a:rPr>
              <a:t>definitions</a:t>
            </a:r>
          </a:p>
          <a:p>
            <a:pPr algn="l" eaLnBrk="1" hangingPunct="1">
              <a:lnSpc>
                <a:spcPct val="100000"/>
              </a:lnSpc>
              <a:spcBef>
                <a:spcPts val="0"/>
              </a:spcBef>
              <a:spcAft>
                <a:spcPts val="0"/>
              </a:spcAft>
            </a:pPr>
            <a:r>
              <a:rPr lang="en-US" sz="800" kern="0" dirty="0" smtClean="0"/>
              <a:t>1. </a:t>
            </a:r>
            <a:r>
              <a:rPr lang="en-US" sz="800" kern="0" dirty="0"/>
              <a:t>As of February </a:t>
            </a:r>
            <a:r>
              <a:rPr lang="en-US" sz="800" kern="0" dirty="0" smtClean="0"/>
              <a:t>2016</a:t>
            </a:r>
            <a:endParaRPr lang="en-US" sz="800" kern="0" dirty="0"/>
          </a:p>
        </p:txBody>
      </p:sp>
      <p:grpSp>
        <p:nvGrpSpPr>
          <p:cNvPr id="10" name="Group 9"/>
          <p:cNvGrpSpPr/>
          <p:nvPr/>
        </p:nvGrpSpPr>
        <p:grpSpPr>
          <a:xfrm>
            <a:off x="436880" y="69852"/>
            <a:ext cx="2304446" cy="189008"/>
            <a:chOff x="457200" y="19052"/>
            <a:chExt cx="2304446" cy="189008"/>
          </a:xfrm>
        </p:grpSpPr>
        <p:sp>
          <p:nvSpPr>
            <p:cNvPr id="11" name="Oval 10"/>
            <p:cNvSpPr/>
            <p:nvPr/>
          </p:nvSpPr>
          <p:spPr bwMode="auto">
            <a:xfrm>
              <a:off x="457200" y="19052"/>
              <a:ext cx="189008" cy="189008"/>
            </a:xfrm>
            <a:prstGeom prst="ellipse">
              <a:avLst/>
            </a:prstGeom>
            <a:solidFill>
              <a:schemeClr val="accent6">
                <a:lumMod val="60000"/>
                <a:lumOff val="4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b="1" i="0" u="none" strike="noStrike" cap="none" normalizeH="0" baseline="0" dirty="0" smtClean="0">
                  <a:ln>
                    <a:noFill/>
                  </a:ln>
                  <a:solidFill>
                    <a:schemeClr val="bg1"/>
                  </a:solidFill>
                  <a:effectLst/>
                  <a:latin typeface="Arial" panose="020B0604020202020204" pitchFamily="34" charset="0"/>
                  <a:ea typeface="ＭＳ Ｐゴシック" pitchFamily="-112" charset="-128"/>
                  <a:cs typeface="Arial" panose="020B0604020202020204" pitchFamily="34" charset="0"/>
                </a:rPr>
                <a:t>B</a:t>
              </a:r>
              <a:endParaRPr kumimoji="0" lang="en-US" b="1" i="0" u="none" strike="noStrike" cap="none" normalizeH="0" baseline="0" dirty="0">
                <a:ln>
                  <a:noFill/>
                </a:ln>
                <a:solidFill>
                  <a:schemeClr val="bg1"/>
                </a:solidFill>
                <a:effectLst/>
                <a:latin typeface="Arial" panose="020B0604020202020204" pitchFamily="34" charset="0"/>
                <a:ea typeface="ＭＳ Ｐゴシック" pitchFamily="-112" charset="-128"/>
                <a:cs typeface="Arial" panose="020B0604020202020204" pitchFamily="34" charset="0"/>
              </a:endParaRPr>
            </a:p>
          </p:txBody>
        </p:sp>
        <p:sp>
          <p:nvSpPr>
            <p:cNvPr id="12" name="Text Box 75"/>
            <p:cNvSpPr txBox="1">
              <a:spLocks noChangeArrowheads="1"/>
            </p:cNvSpPr>
            <p:nvPr/>
          </p:nvSpPr>
          <p:spPr bwMode="gray">
            <a:xfrm>
              <a:off x="690566" y="20638"/>
              <a:ext cx="2071080" cy="184666"/>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none" lIns="0" tIns="0" rIns="0" bIns="0" anchor="ctr">
              <a:spAutoFit/>
            </a:bodyPr>
            <a:lstStyle/>
            <a:p>
              <a:pPr algn="l">
                <a:lnSpc>
                  <a:spcPct val="100000"/>
                </a:lnSpc>
              </a:pPr>
              <a:r>
                <a:rPr lang="en-US" sz="1200" dirty="0" smtClean="0">
                  <a:solidFill>
                    <a:schemeClr val="bg1">
                      <a:lumMod val="50000"/>
                    </a:schemeClr>
                  </a:solidFill>
                </a:rPr>
                <a:t>Appendix: Changes from 2015</a:t>
              </a:r>
              <a:endParaRPr lang="en-US" sz="1200" dirty="0">
                <a:solidFill>
                  <a:schemeClr val="bg1">
                    <a:lumMod val="50000"/>
                  </a:schemeClr>
                </a:solidFill>
              </a:endParaRPr>
            </a:p>
          </p:txBody>
        </p:sp>
      </p:grpSp>
    </p:spTree>
    <p:extLst>
      <p:ext uri="{BB962C8B-B14F-4D97-AF65-F5344CB8AC3E}">
        <p14:creationId xmlns:p14="http://schemas.microsoft.com/office/powerpoint/2010/main" val="4159639851"/>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4072220640"/>
              </p:ext>
            </p:extLst>
          </p:nvPr>
        </p:nvGraphicFramePr>
        <p:xfrm>
          <a:off x="365760" y="1460501"/>
          <a:ext cx="8904286" cy="3624072"/>
        </p:xfrm>
        <a:graphic>
          <a:graphicData uri="http://schemas.openxmlformats.org/drawingml/2006/table">
            <a:tbl>
              <a:tblPr firstRow="1" bandRow="1">
                <a:tableStyleId>{2D5ABB26-0587-4C30-8999-92F81FD0307C}</a:tableStyleId>
              </a:tblPr>
              <a:tblGrid>
                <a:gridCol w="1976259"/>
                <a:gridCol w="2609951"/>
                <a:gridCol w="4318076"/>
              </a:tblGrid>
              <a:tr h="0">
                <a:tc>
                  <a:txBody>
                    <a:bodyPr/>
                    <a:lstStyle/>
                    <a:p>
                      <a:pPr>
                        <a:spcBef>
                          <a:spcPts val="200"/>
                        </a:spcBef>
                        <a:spcAft>
                          <a:spcPts val="200"/>
                        </a:spcAft>
                      </a:pPr>
                      <a:r>
                        <a:rPr lang="en-GB" sz="1100" b="1" dirty="0" smtClean="0">
                          <a:solidFill>
                            <a:srgbClr val="FF0000"/>
                          </a:solidFill>
                          <a:latin typeface="Arial" panose="020B0604020202020204" pitchFamily="34" charset="0"/>
                          <a:cs typeface="Arial" panose="020B0604020202020204" pitchFamily="34" charset="0"/>
                        </a:rPr>
                        <a:t>Risk</a:t>
                      </a:r>
                      <a:r>
                        <a:rPr lang="en-GB" sz="1100" b="1" baseline="0" dirty="0" smtClean="0">
                          <a:solidFill>
                            <a:srgbClr val="FF0000"/>
                          </a:solidFill>
                          <a:latin typeface="Arial" panose="020B0604020202020204" pitchFamily="34" charset="0"/>
                          <a:cs typeface="Arial" panose="020B0604020202020204" pitchFamily="34" charset="0"/>
                        </a:rPr>
                        <a:t> type</a:t>
                      </a:r>
                      <a:endParaRPr lang="en-GB" sz="1100" b="1" dirty="0">
                        <a:solidFill>
                          <a:srgbClr val="FF0000"/>
                        </a:solidFill>
                        <a:latin typeface="Arial" panose="020B0604020202020204" pitchFamily="34" charset="0"/>
                        <a:cs typeface="Arial" panose="020B0604020202020204" pitchFamily="34" charset="0"/>
                      </a:endParaRPr>
                    </a:p>
                  </a:txBody>
                  <a:tcPr marL="0"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spcBef>
                          <a:spcPts val="200"/>
                        </a:spcBef>
                        <a:spcAft>
                          <a:spcPts val="200"/>
                        </a:spcAft>
                      </a:pPr>
                      <a:r>
                        <a:rPr lang="en-GB" sz="1100" b="1" dirty="0" smtClean="0">
                          <a:solidFill>
                            <a:srgbClr val="FF0000"/>
                          </a:solidFill>
                          <a:latin typeface="Arial" panose="020B0604020202020204" pitchFamily="34" charset="0"/>
                          <a:cs typeface="Arial" panose="020B0604020202020204" pitchFamily="34" charset="0"/>
                        </a:rPr>
                        <a:t>Metric</a:t>
                      </a:r>
                      <a:endParaRPr lang="en-GB" sz="1100" b="1" dirty="0">
                        <a:solidFill>
                          <a:srgbClr val="FF0000"/>
                        </a:solidFill>
                        <a:latin typeface="Arial" panose="020B0604020202020204" pitchFamily="34" charset="0"/>
                        <a:cs typeface="Arial" panose="020B0604020202020204" pitchFamily="34" charset="0"/>
                      </a:endParaRP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spcBef>
                          <a:spcPts val="200"/>
                        </a:spcBef>
                        <a:spcAft>
                          <a:spcPts val="200"/>
                        </a:spcAft>
                      </a:pPr>
                      <a:r>
                        <a:rPr lang="en-GB" sz="1100" b="1" dirty="0" smtClean="0">
                          <a:solidFill>
                            <a:srgbClr val="FF0000"/>
                          </a:solidFill>
                          <a:latin typeface="Arial" panose="020B0604020202020204" pitchFamily="34" charset="0"/>
                          <a:cs typeface="Arial" panose="020B0604020202020204" pitchFamily="34" charset="0"/>
                        </a:rPr>
                        <a:t>Justification</a:t>
                      </a:r>
                      <a:endParaRPr lang="en-GB" sz="1100" b="1" dirty="0">
                        <a:solidFill>
                          <a:srgbClr val="FF0000"/>
                        </a:solidFill>
                        <a:latin typeface="Arial" panose="020B0604020202020204" pitchFamily="34" charset="0"/>
                        <a:cs typeface="Arial" panose="020B0604020202020204" pitchFamily="34" charset="0"/>
                      </a:endParaRP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r>
              <a:tr h="0">
                <a:tc>
                  <a:txBody>
                    <a:bodyPr/>
                    <a:lstStyle/>
                    <a:p>
                      <a:pPr algn="l" rtl="0" fontAlgn="ctr">
                        <a:spcBef>
                          <a:spcPts val="200"/>
                        </a:spcBef>
                        <a:spcAft>
                          <a:spcPts val="200"/>
                        </a:spcAft>
                      </a:pPr>
                      <a:r>
                        <a:rPr lang="en-US" sz="1100" b="1" i="0" u="none" strike="noStrike" dirty="0" smtClean="0">
                          <a:solidFill>
                            <a:srgbClr val="000000"/>
                          </a:solidFill>
                          <a:effectLst/>
                          <a:latin typeface="Arial" panose="020B0604020202020204" pitchFamily="34" charset="0"/>
                          <a:cs typeface="Arial" panose="020B0604020202020204" pitchFamily="34" charset="0"/>
                        </a:rPr>
                        <a:t>Credit risk (losses)</a:t>
                      </a:r>
                      <a:endParaRPr lang="en-US" sz="1100" b="1" i="0" u="none" strike="noStrike" dirty="0">
                        <a:solidFill>
                          <a:srgbClr val="000000"/>
                        </a:solidFill>
                        <a:effectLst/>
                        <a:latin typeface="Arial" panose="020B0604020202020204" pitchFamily="34" charset="0"/>
                        <a:cs typeface="Arial" panose="020B0604020202020204" pitchFamily="34" charset="0"/>
                      </a:endParaRPr>
                    </a:p>
                  </a:txBody>
                  <a:tcPr marL="0"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rtl="0" fontAlgn="ctr">
                        <a:spcBef>
                          <a:spcPts val="200"/>
                        </a:spcBef>
                        <a:spcAft>
                          <a:spcPts val="200"/>
                        </a:spcAft>
                      </a:pPr>
                      <a:r>
                        <a:rPr lang="en-US" sz="1100" b="0" i="0" u="none" strike="noStrike" dirty="0" smtClean="0">
                          <a:solidFill>
                            <a:schemeClr val="tx1"/>
                          </a:solidFill>
                          <a:effectLst/>
                          <a:latin typeface="Arial" panose="020B0604020202020204" pitchFamily="34" charset="0"/>
                          <a:cs typeface="Arial" panose="020B0604020202020204" pitchFamily="34" charset="0"/>
                        </a:rPr>
                        <a:t>Net</a:t>
                      </a:r>
                      <a:r>
                        <a:rPr lang="en-US" sz="1100" b="0" i="0" u="none" strike="noStrike" baseline="0" dirty="0" smtClean="0">
                          <a:solidFill>
                            <a:schemeClr val="tx1"/>
                          </a:solidFill>
                          <a:effectLst/>
                          <a:latin typeface="Arial" panose="020B0604020202020204" pitchFamily="34" charset="0"/>
                          <a:cs typeface="Arial" panose="020B0604020202020204" pitchFamily="34" charset="0"/>
                        </a:rPr>
                        <a:t> Charge-off Rate (GCB)</a:t>
                      </a:r>
                      <a:endParaRPr lang="en-US" sz="1100" b="0" i="0" u="none" strike="noStrike" dirty="0">
                        <a:solidFill>
                          <a:schemeClr val="tx1"/>
                        </a:solidFill>
                        <a:effectLst/>
                        <a:latin typeface="Arial" panose="020B0604020202020204" pitchFamily="34" charset="0"/>
                        <a:cs typeface="Arial" panose="020B0604020202020204" pitchFamily="34" charset="0"/>
                      </a:endParaRP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rtl="0" fontAlgn="t">
                        <a:spcBef>
                          <a:spcPts val="200"/>
                        </a:spcBef>
                        <a:spcAft>
                          <a:spcPts val="200"/>
                        </a:spcAft>
                      </a:pPr>
                      <a:r>
                        <a:rPr lang="en-US" sz="1100" b="0" i="0" u="none" strike="noStrike" kern="1200" dirty="0" smtClean="0">
                          <a:solidFill>
                            <a:srgbClr val="000000"/>
                          </a:solidFill>
                          <a:effectLst/>
                          <a:latin typeface="Arial" panose="020B0604020202020204" pitchFamily="34" charset="0"/>
                          <a:ea typeface="+mn-ea"/>
                          <a:cs typeface="Arial" panose="020B0604020202020204" pitchFamily="34" charset="0"/>
                        </a:rPr>
                        <a:t>Split GCB</a:t>
                      </a:r>
                      <a:r>
                        <a:rPr lang="en-US" sz="1100" b="0" i="0" u="none" strike="noStrike" kern="1200" baseline="0" dirty="0" smtClean="0">
                          <a:solidFill>
                            <a:srgbClr val="000000"/>
                          </a:solidFill>
                          <a:effectLst/>
                          <a:latin typeface="Arial" panose="020B0604020202020204" pitchFamily="34" charset="0"/>
                          <a:ea typeface="+mn-ea"/>
                          <a:cs typeface="Arial" panose="020B0604020202020204" pitchFamily="34" charset="0"/>
                        </a:rPr>
                        <a:t> limit by portfolio (Large Corporates vs MRG) based on difference in forward looking default expectations</a:t>
                      </a:r>
                      <a:endParaRPr lang="en-US" sz="1100" b="0" i="0" u="none" strike="noStrike" kern="1200" dirty="0">
                        <a:solidFill>
                          <a:srgbClr val="000000"/>
                        </a:solidFill>
                        <a:effectLst/>
                        <a:latin typeface="Arial" panose="020B0604020202020204" pitchFamily="34" charset="0"/>
                        <a:ea typeface="+mn-ea"/>
                        <a:cs typeface="Arial" panose="020B0604020202020204" pitchFamily="34" charset="0"/>
                      </a:endParaRP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0">
                <a:tc rowSpan="3">
                  <a:txBody>
                    <a:bodyPr/>
                    <a:lstStyle/>
                    <a:p>
                      <a:pPr algn="l" rtl="0" fontAlgn="ctr">
                        <a:spcBef>
                          <a:spcPts val="200"/>
                        </a:spcBef>
                        <a:spcAft>
                          <a:spcPts val="200"/>
                        </a:spcAft>
                      </a:pPr>
                      <a:r>
                        <a:rPr lang="en-US" sz="1100" b="1" i="0" u="none" strike="noStrike" dirty="0" smtClean="0">
                          <a:solidFill>
                            <a:srgbClr val="000000"/>
                          </a:solidFill>
                          <a:effectLst/>
                          <a:latin typeface="Arial" panose="020B0604020202020204" pitchFamily="34" charset="0"/>
                          <a:cs typeface="Arial" panose="020B0604020202020204" pitchFamily="34" charset="0"/>
                        </a:rPr>
                        <a:t>Credit risk (concentration)</a:t>
                      </a:r>
                      <a:endParaRPr lang="en-US" sz="1100" b="1" i="0" u="none" strike="noStrike" dirty="0">
                        <a:solidFill>
                          <a:srgbClr val="000000"/>
                        </a:solidFill>
                        <a:effectLst/>
                        <a:latin typeface="Arial" panose="020B0604020202020204" pitchFamily="34" charset="0"/>
                        <a:cs typeface="Arial" panose="020B0604020202020204" pitchFamily="34" charset="0"/>
                      </a:endParaRPr>
                    </a:p>
                  </a:txBody>
                  <a:tcPr marL="0"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rtl="0" fontAlgn="ctr">
                        <a:spcBef>
                          <a:spcPts val="200"/>
                        </a:spcBef>
                        <a:spcAft>
                          <a:spcPts val="200"/>
                        </a:spcAft>
                      </a:pPr>
                      <a:r>
                        <a:rPr lang="en-US" sz="1100" b="0" i="0" u="none" strike="noStrike" dirty="0" smtClean="0">
                          <a:solidFill>
                            <a:schemeClr val="tx1"/>
                          </a:solidFill>
                          <a:effectLst/>
                          <a:latin typeface="Arial" panose="020B0604020202020204" pitchFamily="34" charset="0"/>
                          <a:cs typeface="Arial" panose="020B0604020202020204" pitchFamily="34" charset="0"/>
                        </a:rPr>
                        <a:t>Single Obligor (Corporates</a:t>
                      </a:r>
                      <a:r>
                        <a:rPr lang="en-US" sz="1100" b="0" i="0" u="none" strike="noStrike" baseline="0" dirty="0" smtClean="0">
                          <a:solidFill>
                            <a:schemeClr val="tx1"/>
                          </a:solidFill>
                          <a:effectLst/>
                          <a:latin typeface="Arial" panose="020B0604020202020204" pitchFamily="34" charset="0"/>
                          <a:cs typeface="Arial" panose="020B0604020202020204" pitchFamily="34" charset="0"/>
                        </a:rPr>
                        <a:t> &amp; FIs)</a:t>
                      </a:r>
                      <a:endParaRPr lang="en-US" sz="1100" b="0" i="0" u="none" strike="noStrike" dirty="0">
                        <a:solidFill>
                          <a:schemeClr val="tx1"/>
                        </a:solidFill>
                        <a:effectLst/>
                        <a:latin typeface="Arial" panose="020B0604020202020204" pitchFamily="34" charset="0"/>
                        <a:cs typeface="Arial" panose="020B0604020202020204" pitchFamily="34" charset="0"/>
                      </a:endParaRP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457200" rtl="0" eaLnBrk="1" fontAlgn="auto" latinLnBrk="0" hangingPunct="1">
                        <a:lnSpc>
                          <a:spcPct val="100000"/>
                        </a:lnSpc>
                        <a:spcBef>
                          <a:spcPts val="200"/>
                        </a:spcBef>
                        <a:spcAft>
                          <a:spcPts val="200"/>
                        </a:spcAft>
                        <a:buClrTx/>
                        <a:buSzTx/>
                        <a:buFontTx/>
                        <a:buNone/>
                        <a:tabLst/>
                        <a:defRPr/>
                      </a:pPr>
                      <a:r>
                        <a:rPr lang="en-GB" sz="1100" b="0" dirty="0" smtClean="0">
                          <a:solidFill>
                            <a:schemeClr val="tx1"/>
                          </a:solidFill>
                          <a:latin typeface="Arial" panose="020B0604020202020204" pitchFamily="34" charset="0"/>
                          <a:cs typeface="Arial" panose="020B0604020202020204" pitchFamily="34" charset="0"/>
                        </a:rPr>
                        <a:t>Financial Institutions added for</a:t>
                      </a:r>
                      <a:r>
                        <a:rPr lang="en-GB" sz="1100" b="0" baseline="0" dirty="0" smtClean="0">
                          <a:solidFill>
                            <a:schemeClr val="tx1"/>
                          </a:solidFill>
                          <a:latin typeface="Arial" panose="020B0604020202020204" pitchFamily="34" charset="0"/>
                          <a:cs typeface="Arial" panose="020B0604020202020204" pitchFamily="34" charset="0"/>
                        </a:rPr>
                        <a:t> assessment of </a:t>
                      </a:r>
                      <a:r>
                        <a:rPr lang="en-GB" sz="1100" b="0" dirty="0" smtClean="0">
                          <a:solidFill>
                            <a:schemeClr val="tx1"/>
                          </a:solidFill>
                          <a:latin typeface="Arial" panose="020B0604020202020204" pitchFamily="34" charset="0"/>
                          <a:cs typeface="Arial" panose="020B0604020202020204" pitchFamily="34" charset="0"/>
                        </a:rPr>
                        <a:t>Single</a:t>
                      </a:r>
                      <a:r>
                        <a:rPr lang="en-GB" sz="1100" b="0" baseline="0" dirty="0" smtClean="0">
                          <a:solidFill>
                            <a:schemeClr val="tx1"/>
                          </a:solidFill>
                          <a:latin typeface="Arial" panose="020B0604020202020204" pitchFamily="34" charset="0"/>
                          <a:cs typeface="Arial" panose="020B0604020202020204" pitchFamily="34" charset="0"/>
                        </a:rPr>
                        <a:t> Obligor metric using the same limit as Corporates </a:t>
                      </a:r>
                      <a:r>
                        <a:rPr lang="en-GB" sz="1100" b="0" dirty="0" smtClean="0">
                          <a:solidFill>
                            <a:schemeClr val="tx1"/>
                          </a:solidFill>
                          <a:latin typeface="Arial" panose="020B0604020202020204" pitchFamily="34" charset="0"/>
                          <a:cs typeface="Arial" panose="020B0604020202020204" pitchFamily="34" charset="0"/>
                        </a:rPr>
                        <a:t>(requested by Group)</a:t>
                      </a: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0">
                <a:tc vMerge="1">
                  <a:txBody>
                    <a:bodyPr/>
                    <a:lstStyle/>
                    <a:p>
                      <a:pPr algn="l" rtl="0" fontAlgn="ctr">
                        <a:spcBef>
                          <a:spcPts val="200"/>
                        </a:spcBef>
                        <a:spcAft>
                          <a:spcPts val="200"/>
                        </a:spcAft>
                      </a:pPr>
                      <a:endParaRPr lang="en-US" sz="1100" b="1" i="0" u="none" strike="noStrike" dirty="0">
                        <a:solidFill>
                          <a:srgbClr val="000000"/>
                        </a:solidFill>
                        <a:effectLst/>
                        <a:latin typeface="Arial" panose="020B0604020202020204" pitchFamily="34" charset="0"/>
                        <a:cs typeface="Arial" panose="020B0604020202020204" pitchFamily="34" charset="0"/>
                      </a:endParaRPr>
                    </a:p>
                  </a:txBody>
                  <a:tcPr marL="0"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rtl="0" fontAlgn="ctr">
                        <a:spcBef>
                          <a:spcPts val="200"/>
                        </a:spcBef>
                        <a:spcAft>
                          <a:spcPts val="200"/>
                        </a:spcAft>
                      </a:pPr>
                      <a:r>
                        <a:rPr lang="en-US" sz="1100" b="0" i="0" u="none" strike="noStrike" dirty="0" smtClean="0">
                          <a:solidFill>
                            <a:srgbClr val="008AB3"/>
                          </a:solidFill>
                          <a:effectLst/>
                          <a:latin typeface="Arial" panose="020B0604020202020204" pitchFamily="34" charset="0"/>
                          <a:cs typeface="Arial" panose="020B0604020202020204" pitchFamily="34" charset="0"/>
                        </a:rPr>
                        <a:t>Financial &amp; Insurance Exposure</a:t>
                      </a:r>
                      <a:endParaRPr lang="en-US" sz="1100" b="0" i="0" u="none" strike="noStrike" dirty="0">
                        <a:solidFill>
                          <a:srgbClr val="008AB3"/>
                        </a:solidFill>
                        <a:effectLst/>
                        <a:latin typeface="Arial" panose="020B0604020202020204" pitchFamily="34" charset="0"/>
                        <a:cs typeface="Arial" panose="020B0604020202020204" pitchFamily="34" charset="0"/>
                      </a:endParaRP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457200" rtl="0" eaLnBrk="1" fontAlgn="auto" latinLnBrk="0" hangingPunct="1">
                        <a:lnSpc>
                          <a:spcPct val="100000"/>
                        </a:lnSpc>
                        <a:spcBef>
                          <a:spcPts val="200"/>
                        </a:spcBef>
                        <a:spcAft>
                          <a:spcPts val="200"/>
                        </a:spcAft>
                        <a:buClrTx/>
                        <a:buSzTx/>
                        <a:buFontTx/>
                        <a:buNone/>
                        <a:tabLst/>
                        <a:defRPr/>
                      </a:pPr>
                      <a:r>
                        <a:rPr lang="en-GB" sz="1100" b="0" dirty="0" smtClean="0">
                          <a:solidFill>
                            <a:schemeClr val="tx1"/>
                          </a:solidFill>
                          <a:latin typeface="Arial" panose="020B0604020202020204" pitchFamily="34" charset="0"/>
                          <a:cs typeface="Arial" panose="020B0604020202020204" pitchFamily="34" charset="0"/>
                        </a:rPr>
                        <a:t>Growth</a:t>
                      </a:r>
                      <a:r>
                        <a:rPr lang="en-GB" sz="1100" b="0" baseline="0" dirty="0" smtClean="0">
                          <a:solidFill>
                            <a:schemeClr val="tx1"/>
                          </a:solidFill>
                          <a:latin typeface="Arial" panose="020B0604020202020204" pitchFamily="34" charset="0"/>
                          <a:cs typeface="Arial" panose="020B0604020202020204" pitchFamily="34" charset="0"/>
                        </a:rPr>
                        <a:t> above existing general industry exposure limits requires a separate limit</a:t>
                      </a:r>
                      <a:endParaRPr lang="en-GB" sz="1100" b="0" dirty="0" smtClean="0">
                        <a:solidFill>
                          <a:schemeClr val="tx1"/>
                        </a:solidFill>
                        <a:latin typeface="Arial" panose="020B0604020202020204" pitchFamily="34" charset="0"/>
                        <a:cs typeface="Arial" panose="020B0604020202020204" pitchFamily="34" charset="0"/>
                      </a:endParaRP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0">
                <a:tc vMerge="1">
                  <a:txBody>
                    <a:bodyPr/>
                    <a:lstStyle/>
                    <a:p>
                      <a:pPr algn="l" rtl="0" fontAlgn="ctr"/>
                      <a:endParaRPr lang="en-US" sz="1000" b="1" i="0" u="none" strike="noStrike" dirty="0">
                        <a:solidFill>
                          <a:srgbClr val="000000"/>
                        </a:solidFill>
                        <a:effectLst/>
                        <a:latin typeface="Arial"/>
                      </a:endParaRPr>
                    </a:p>
                  </a:txBody>
                  <a:tcPr marL="48014" marR="48014"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solidFill>
                      <a:schemeClr val="bg1"/>
                    </a:solidFill>
                  </a:tcPr>
                </a:tc>
                <a:tc>
                  <a:txBody>
                    <a:bodyPr/>
                    <a:lstStyle/>
                    <a:p>
                      <a:pPr algn="l" rtl="0" fontAlgn="ctr">
                        <a:spcBef>
                          <a:spcPts val="200"/>
                        </a:spcBef>
                        <a:spcAft>
                          <a:spcPts val="200"/>
                        </a:spcAft>
                      </a:pPr>
                      <a:r>
                        <a:rPr lang="en-US" sz="1100" b="0" i="0" u="none" strike="noStrike" dirty="0" smtClean="0">
                          <a:solidFill>
                            <a:srgbClr val="008AB3"/>
                          </a:solidFill>
                          <a:effectLst/>
                          <a:latin typeface="Arial" panose="020B0604020202020204" pitchFamily="34" charset="0"/>
                          <a:cs typeface="Arial" panose="020B0604020202020204" pitchFamily="34" charset="0"/>
                        </a:rPr>
                        <a:t>Project Finance Exposure</a:t>
                      </a:r>
                      <a:endParaRPr lang="en-US" sz="1100" b="0" i="0" u="none" strike="noStrike" dirty="0">
                        <a:solidFill>
                          <a:srgbClr val="008AB3"/>
                        </a:solidFill>
                        <a:effectLst/>
                        <a:latin typeface="Arial" panose="020B0604020202020204" pitchFamily="34" charset="0"/>
                        <a:cs typeface="Arial" panose="020B0604020202020204" pitchFamily="34" charset="0"/>
                      </a:endParaRP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457200" rtl="0" eaLnBrk="1" fontAlgn="auto" latinLnBrk="0" hangingPunct="1">
                        <a:lnSpc>
                          <a:spcPct val="100000"/>
                        </a:lnSpc>
                        <a:spcBef>
                          <a:spcPts val="200"/>
                        </a:spcBef>
                        <a:spcAft>
                          <a:spcPts val="200"/>
                        </a:spcAft>
                        <a:buClrTx/>
                        <a:buSzTx/>
                        <a:buFontTx/>
                        <a:buNone/>
                        <a:tabLst/>
                        <a:defRPr/>
                      </a:pPr>
                      <a:r>
                        <a:rPr lang="en-GB" sz="1100" b="0" dirty="0" smtClean="0">
                          <a:solidFill>
                            <a:schemeClr val="tx1"/>
                          </a:solidFill>
                          <a:latin typeface="Arial" panose="020B0604020202020204" pitchFamily="34" charset="0"/>
                          <a:cs typeface="Arial" panose="020B0604020202020204" pitchFamily="34" charset="0"/>
                        </a:rPr>
                        <a:t>Group requirement</a:t>
                      </a: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0">
                <a:tc rowSpan="3">
                  <a:txBody>
                    <a:bodyPr/>
                    <a:lstStyle/>
                    <a:p>
                      <a:pPr algn="l" rtl="0" fontAlgn="ctr">
                        <a:spcBef>
                          <a:spcPts val="200"/>
                        </a:spcBef>
                        <a:spcAft>
                          <a:spcPts val="200"/>
                        </a:spcAft>
                      </a:pPr>
                      <a:r>
                        <a:rPr lang="en-US" sz="1100" b="1" i="0" u="none" strike="noStrike" dirty="0" smtClean="0">
                          <a:solidFill>
                            <a:srgbClr val="000000"/>
                          </a:solidFill>
                          <a:effectLst/>
                          <a:latin typeface="Arial" panose="020B0604020202020204" pitchFamily="34" charset="0"/>
                          <a:cs typeface="Arial" panose="020B0604020202020204" pitchFamily="34" charset="0"/>
                        </a:rPr>
                        <a:t>Liquidity / funding risk</a:t>
                      </a:r>
                      <a:endParaRPr lang="en-US" sz="1100" b="1" i="0" u="none" strike="noStrike" dirty="0">
                        <a:solidFill>
                          <a:srgbClr val="000000"/>
                        </a:solidFill>
                        <a:effectLst/>
                        <a:latin typeface="Arial" panose="020B0604020202020204" pitchFamily="34" charset="0"/>
                        <a:cs typeface="Arial" panose="020B0604020202020204" pitchFamily="34" charset="0"/>
                      </a:endParaRPr>
                    </a:p>
                  </a:txBody>
                  <a:tcPr marL="0"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lnSpc>
                          <a:spcPct val="100000"/>
                        </a:lnSpc>
                        <a:spcBef>
                          <a:spcPts val="200"/>
                        </a:spcBef>
                        <a:spcAft>
                          <a:spcPts val="200"/>
                        </a:spcAft>
                      </a:pPr>
                      <a:r>
                        <a:rPr lang="en-US" sz="1100" u="none" strike="noStrike" dirty="0" smtClean="0">
                          <a:effectLst/>
                          <a:latin typeface="Arial" panose="020B0604020202020204" pitchFamily="34" charset="0"/>
                          <a:cs typeface="Arial" panose="020B0604020202020204" pitchFamily="34" charset="0"/>
                        </a:rPr>
                        <a:t>Liquidity Coverage Ratio (%)</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457200" rtl="0" eaLnBrk="1" fontAlgn="auto" latinLnBrk="0" hangingPunct="1">
                        <a:lnSpc>
                          <a:spcPct val="100000"/>
                        </a:lnSpc>
                        <a:spcBef>
                          <a:spcPts val="200"/>
                        </a:spcBef>
                        <a:spcAft>
                          <a:spcPts val="200"/>
                        </a:spcAft>
                        <a:buClrTx/>
                        <a:buSzTx/>
                        <a:buFontTx/>
                        <a:buNone/>
                        <a:tabLst/>
                        <a:defRPr/>
                      </a:pPr>
                      <a:r>
                        <a:rPr lang="en-GB" sz="1100" b="0" dirty="0" smtClean="0">
                          <a:solidFill>
                            <a:schemeClr val="tx1"/>
                          </a:solidFill>
                          <a:latin typeface="Arial" panose="020B0604020202020204" pitchFamily="34" charset="0"/>
                          <a:cs typeface="Arial" panose="020B0604020202020204" pitchFamily="34" charset="0"/>
                        </a:rPr>
                        <a:t>Definition</a:t>
                      </a:r>
                      <a:r>
                        <a:rPr lang="en-GB" sz="1100" b="0" baseline="0" dirty="0" smtClean="0">
                          <a:solidFill>
                            <a:schemeClr val="tx1"/>
                          </a:solidFill>
                          <a:latin typeface="Arial" panose="020B0604020202020204" pitchFamily="34" charset="0"/>
                          <a:cs typeface="Arial" panose="020B0604020202020204" pitchFamily="34" charset="0"/>
                        </a:rPr>
                        <a:t> shifted from EUR Basel definition to US Modified</a:t>
                      </a:r>
                      <a:endParaRPr lang="en-GB" sz="1100" b="0" dirty="0" smtClean="0">
                        <a:solidFill>
                          <a:schemeClr val="tx1"/>
                        </a:solidFill>
                        <a:latin typeface="Arial" panose="020B0604020202020204" pitchFamily="34" charset="0"/>
                        <a:cs typeface="Arial" panose="020B0604020202020204" pitchFamily="34" charset="0"/>
                      </a:endParaRP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0">
                <a:tc vMerge="1">
                  <a:txBody>
                    <a:bodyPr/>
                    <a:lstStyle/>
                    <a:p>
                      <a:pPr algn="l" rtl="0" fontAlgn="ctr">
                        <a:spcBef>
                          <a:spcPts val="200"/>
                        </a:spcBef>
                        <a:spcAft>
                          <a:spcPts val="200"/>
                        </a:spcAft>
                      </a:pPr>
                      <a:endParaRPr lang="en-US" sz="1100" b="1" i="0" u="none" strike="noStrike" dirty="0">
                        <a:solidFill>
                          <a:srgbClr val="000000"/>
                        </a:solidFill>
                        <a:effectLst/>
                        <a:latin typeface="Arial" panose="020B0604020202020204" pitchFamily="34" charset="0"/>
                        <a:cs typeface="Arial" panose="020B0604020202020204" pitchFamily="34" charset="0"/>
                      </a:endParaRPr>
                    </a:p>
                  </a:txBody>
                  <a:tcPr marL="0"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rtl="0" fontAlgn="ctr">
                        <a:spcBef>
                          <a:spcPts val="200"/>
                        </a:spcBef>
                        <a:spcAft>
                          <a:spcPts val="200"/>
                        </a:spcAft>
                      </a:pPr>
                      <a:r>
                        <a:rPr lang="en-US" sz="1100" b="0" i="0" u="none" strike="noStrike" dirty="0" smtClean="0">
                          <a:solidFill>
                            <a:srgbClr val="008AB3"/>
                          </a:solidFill>
                          <a:effectLst/>
                          <a:latin typeface="Arial" panose="020B0604020202020204" pitchFamily="34" charset="0"/>
                          <a:cs typeface="Arial" panose="020B0604020202020204" pitchFamily="34" charset="0"/>
                        </a:rPr>
                        <a:t>Asset encumbrance</a:t>
                      </a:r>
                      <a:endParaRPr lang="en-US" sz="1100" b="0" i="0" u="none" strike="noStrike" dirty="0">
                        <a:solidFill>
                          <a:srgbClr val="008AB3"/>
                        </a:solidFill>
                        <a:effectLst/>
                        <a:latin typeface="Arial" panose="020B0604020202020204" pitchFamily="34" charset="0"/>
                        <a:cs typeface="Arial" panose="020B0604020202020204" pitchFamily="34" charset="0"/>
                      </a:endParaRP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457200" rtl="0" eaLnBrk="1" fontAlgn="auto" latinLnBrk="0" hangingPunct="1">
                        <a:lnSpc>
                          <a:spcPct val="100000"/>
                        </a:lnSpc>
                        <a:spcBef>
                          <a:spcPts val="200"/>
                        </a:spcBef>
                        <a:spcAft>
                          <a:spcPts val="200"/>
                        </a:spcAft>
                        <a:buClrTx/>
                        <a:buSzTx/>
                        <a:buFontTx/>
                        <a:buNone/>
                        <a:tabLst/>
                        <a:defRPr/>
                      </a:pPr>
                      <a:r>
                        <a:rPr lang="en-GB" sz="1100" b="0" dirty="0" smtClean="0">
                          <a:solidFill>
                            <a:schemeClr val="tx1"/>
                          </a:solidFill>
                          <a:latin typeface="Arial" panose="020B0604020202020204" pitchFamily="34" charset="0"/>
                          <a:cs typeface="Arial" panose="020B0604020202020204" pitchFamily="34" charset="0"/>
                        </a:rPr>
                        <a:t>Group</a:t>
                      </a:r>
                      <a:r>
                        <a:rPr lang="en-GB" sz="1100" b="0" baseline="0" dirty="0" smtClean="0">
                          <a:solidFill>
                            <a:schemeClr val="tx1"/>
                          </a:solidFill>
                          <a:latin typeface="Arial" panose="020B0604020202020204" pitchFamily="34" charset="0"/>
                          <a:cs typeface="Arial" panose="020B0604020202020204" pitchFamily="34" charset="0"/>
                        </a:rPr>
                        <a:t> requirement</a:t>
                      </a:r>
                      <a:endParaRPr lang="en-GB" sz="1100" b="0" dirty="0" smtClean="0">
                        <a:solidFill>
                          <a:schemeClr val="tx1"/>
                        </a:solidFill>
                        <a:latin typeface="Arial" panose="020B0604020202020204" pitchFamily="34" charset="0"/>
                        <a:cs typeface="Arial" panose="020B0604020202020204" pitchFamily="34" charset="0"/>
                      </a:endParaRP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0">
                <a:tc vMerge="1">
                  <a:txBody>
                    <a:bodyPr/>
                    <a:lstStyle/>
                    <a:p>
                      <a:pPr algn="l" rtl="0" fontAlgn="ctr">
                        <a:spcBef>
                          <a:spcPts val="200"/>
                        </a:spcBef>
                        <a:spcAft>
                          <a:spcPts val="200"/>
                        </a:spcAft>
                      </a:pPr>
                      <a:endParaRPr lang="en-US" sz="1100" b="1" i="0" u="none" strike="noStrike" dirty="0">
                        <a:solidFill>
                          <a:srgbClr val="000000"/>
                        </a:solidFill>
                        <a:effectLst/>
                        <a:latin typeface="Arial" panose="020B0604020202020204" pitchFamily="34" charset="0"/>
                        <a:cs typeface="Arial" panose="020B0604020202020204" pitchFamily="34" charset="0"/>
                      </a:endParaRPr>
                    </a:p>
                  </a:txBody>
                  <a:tcPr marL="0"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rtl="0" fontAlgn="ctr">
                        <a:spcBef>
                          <a:spcPts val="200"/>
                        </a:spcBef>
                        <a:spcAft>
                          <a:spcPts val="200"/>
                        </a:spcAft>
                      </a:pPr>
                      <a:r>
                        <a:rPr lang="en-US" sz="1100" b="0" i="0" u="none" strike="noStrike" dirty="0" smtClean="0">
                          <a:solidFill>
                            <a:srgbClr val="008AB3"/>
                          </a:solidFill>
                          <a:effectLst/>
                          <a:latin typeface="Arial" panose="020B0604020202020204" pitchFamily="34" charset="0"/>
                          <a:cs typeface="Arial" panose="020B0604020202020204" pitchFamily="34" charset="0"/>
                        </a:rPr>
                        <a:t>Loan</a:t>
                      </a:r>
                      <a:r>
                        <a:rPr lang="en-US" sz="1100" b="0" i="0" u="none" strike="noStrike" baseline="0" dirty="0" smtClean="0">
                          <a:solidFill>
                            <a:srgbClr val="008AB3"/>
                          </a:solidFill>
                          <a:effectLst/>
                          <a:latin typeface="Arial" panose="020B0604020202020204" pitchFamily="34" charset="0"/>
                          <a:cs typeface="Arial" panose="020B0604020202020204" pitchFamily="34" charset="0"/>
                        </a:rPr>
                        <a:t> to Deposit ratio</a:t>
                      </a:r>
                      <a:endParaRPr lang="en-US" sz="1100" b="0" i="0" u="none" strike="noStrike" dirty="0">
                        <a:solidFill>
                          <a:srgbClr val="008AB3"/>
                        </a:solidFill>
                        <a:effectLst/>
                        <a:latin typeface="Arial" panose="020B0604020202020204" pitchFamily="34" charset="0"/>
                        <a:cs typeface="Arial" panose="020B0604020202020204" pitchFamily="34" charset="0"/>
                      </a:endParaRP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457200" rtl="0" eaLnBrk="1" fontAlgn="auto" latinLnBrk="0" hangingPunct="1">
                        <a:lnSpc>
                          <a:spcPct val="100000"/>
                        </a:lnSpc>
                        <a:spcBef>
                          <a:spcPts val="200"/>
                        </a:spcBef>
                        <a:spcAft>
                          <a:spcPts val="200"/>
                        </a:spcAft>
                        <a:buClrTx/>
                        <a:buSzTx/>
                        <a:buFontTx/>
                        <a:buNone/>
                        <a:tabLst/>
                        <a:defRPr/>
                      </a:pPr>
                      <a:r>
                        <a:rPr lang="en-GB" sz="1100" b="0" dirty="0" smtClean="0">
                          <a:solidFill>
                            <a:schemeClr val="tx1"/>
                          </a:solidFill>
                          <a:latin typeface="Arial" panose="020B0604020202020204" pitchFamily="34" charset="0"/>
                          <a:cs typeface="Arial" panose="020B0604020202020204" pitchFamily="34" charset="0"/>
                        </a:rPr>
                        <a:t>Recommended by Market Risk team</a:t>
                      </a: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0">
                <a:tc>
                  <a:txBody>
                    <a:bodyPr/>
                    <a:lstStyle/>
                    <a:p>
                      <a:pPr algn="l" rtl="0" fontAlgn="ctr">
                        <a:spcBef>
                          <a:spcPts val="200"/>
                        </a:spcBef>
                        <a:spcAft>
                          <a:spcPts val="200"/>
                        </a:spcAft>
                      </a:pPr>
                      <a:r>
                        <a:rPr lang="en-US" sz="1100" b="1" i="0" u="none" strike="noStrike" dirty="0" smtClean="0">
                          <a:solidFill>
                            <a:srgbClr val="000000"/>
                          </a:solidFill>
                          <a:effectLst/>
                          <a:latin typeface="Arial" panose="020B0604020202020204" pitchFamily="34" charset="0"/>
                          <a:cs typeface="Arial" panose="020B0604020202020204" pitchFamily="34" charset="0"/>
                        </a:rPr>
                        <a:t>MTM risk</a:t>
                      </a:r>
                      <a:endParaRPr lang="en-US" sz="1100" b="1" i="0" u="none" strike="noStrike" dirty="0">
                        <a:solidFill>
                          <a:srgbClr val="000000"/>
                        </a:solidFill>
                        <a:effectLst/>
                        <a:latin typeface="Arial" panose="020B0604020202020204" pitchFamily="34" charset="0"/>
                        <a:cs typeface="Arial" panose="020B0604020202020204" pitchFamily="34" charset="0"/>
                      </a:endParaRPr>
                    </a:p>
                  </a:txBody>
                  <a:tcPr marL="0"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rtl="0" fontAlgn="ctr">
                        <a:spcBef>
                          <a:spcPts val="200"/>
                        </a:spcBef>
                        <a:spcAft>
                          <a:spcPts val="200"/>
                        </a:spcAft>
                      </a:pPr>
                      <a:r>
                        <a:rPr lang="en-US" sz="1100" b="0" i="0" u="none" strike="noStrike" dirty="0" smtClean="0">
                          <a:solidFill>
                            <a:srgbClr val="008AB3"/>
                          </a:solidFill>
                          <a:effectLst/>
                          <a:latin typeface="Arial" panose="020B0604020202020204" pitchFamily="34" charset="0"/>
                          <a:cs typeface="Arial" panose="020B0604020202020204" pitchFamily="34" charset="0"/>
                        </a:rPr>
                        <a:t>Mark-to-Market</a:t>
                      </a:r>
                      <a:r>
                        <a:rPr lang="en-US" sz="1100" b="0" i="0" u="none" strike="noStrike" baseline="0" dirty="0" smtClean="0">
                          <a:solidFill>
                            <a:srgbClr val="008AB3"/>
                          </a:solidFill>
                          <a:effectLst/>
                          <a:latin typeface="Arial" panose="020B0604020202020204" pitchFamily="34" charset="0"/>
                          <a:cs typeface="Arial" panose="020B0604020202020204" pitchFamily="34" charset="0"/>
                        </a:rPr>
                        <a:t> Value at Risk (VaR)</a:t>
                      </a:r>
                      <a:endParaRPr lang="en-US" sz="1100" b="0" i="0" u="none" strike="noStrike" dirty="0">
                        <a:solidFill>
                          <a:srgbClr val="008AB3"/>
                        </a:solidFill>
                        <a:effectLst/>
                        <a:latin typeface="Arial" panose="020B0604020202020204" pitchFamily="34" charset="0"/>
                        <a:cs typeface="Arial" panose="020B0604020202020204" pitchFamily="34" charset="0"/>
                      </a:endParaRP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457200" rtl="0" eaLnBrk="1" fontAlgn="auto" latinLnBrk="0" hangingPunct="1">
                        <a:lnSpc>
                          <a:spcPct val="100000"/>
                        </a:lnSpc>
                        <a:spcBef>
                          <a:spcPts val="200"/>
                        </a:spcBef>
                        <a:spcAft>
                          <a:spcPts val="200"/>
                        </a:spcAft>
                        <a:buClrTx/>
                        <a:buSzTx/>
                        <a:buFontTx/>
                        <a:buNone/>
                        <a:tabLst/>
                        <a:defRPr/>
                      </a:pPr>
                      <a:r>
                        <a:rPr lang="en-GB" sz="1100" b="0" dirty="0" smtClean="0">
                          <a:solidFill>
                            <a:schemeClr val="tx1"/>
                          </a:solidFill>
                          <a:latin typeface="Arial" panose="020B0604020202020204" pitchFamily="34" charset="0"/>
                          <a:cs typeface="Arial" panose="020B0604020202020204" pitchFamily="34" charset="0"/>
                        </a:rPr>
                        <a:t>Board request</a:t>
                      </a: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0">
                <a:tc>
                  <a:txBody>
                    <a:bodyPr/>
                    <a:lstStyle/>
                    <a:p>
                      <a:pPr algn="l" rtl="0" fontAlgn="ctr">
                        <a:spcBef>
                          <a:spcPts val="200"/>
                        </a:spcBef>
                        <a:spcAft>
                          <a:spcPts val="200"/>
                        </a:spcAft>
                      </a:pPr>
                      <a:r>
                        <a:rPr lang="en-US" sz="1100" b="1" i="0" u="none" strike="noStrike" dirty="0" smtClean="0">
                          <a:solidFill>
                            <a:srgbClr val="000000"/>
                          </a:solidFill>
                          <a:effectLst/>
                          <a:latin typeface="Arial" panose="020B0604020202020204" pitchFamily="34" charset="0"/>
                          <a:cs typeface="Arial" panose="020B0604020202020204" pitchFamily="34" charset="0"/>
                        </a:rPr>
                        <a:t>Compliance</a:t>
                      </a:r>
                      <a:r>
                        <a:rPr lang="en-US" sz="1100" b="1" i="0" u="none" strike="noStrike" baseline="0" dirty="0" smtClean="0">
                          <a:solidFill>
                            <a:srgbClr val="000000"/>
                          </a:solidFill>
                          <a:effectLst/>
                          <a:latin typeface="Arial" panose="020B0604020202020204" pitchFamily="34" charset="0"/>
                          <a:cs typeface="Arial" panose="020B0604020202020204" pitchFamily="34" charset="0"/>
                        </a:rPr>
                        <a:t> risk</a:t>
                      </a:r>
                      <a:endParaRPr lang="en-US" sz="1100" b="1" i="0" u="none" strike="noStrike" dirty="0">
                        <a:solidFill>
                          <a:srgbClr val="000000"/>
                        </a:solidFill>
                        <a:effectLst/>
                        <a:latin typeface="Arial" panose="020B0604020202020204" pitchFamily="34" charset="0"/>
                        <a:cs typeface="Arial" panose="020B0604020202020204" pitchFamily="34" charset="0"/>
                      </a:endParaRPr>
                    </a:p>
                  </a:txBody>
                  <a:tcPr marL="0"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rtl="0" fontAlgn="ctr">
                        <a:spcBef>
                          <a:spcPts val="200"/>
                        </a:spcBef>
                        <a:spcAft>
                          <a:spcPts val="200"/>
                        </a:spcAft>
                      </a:pPr>
                      <a:r>
                        <a:rPr lang="en-US" sz="1100" b="0" i="0" u="none" strike="noStrike" dirty="0" smtClean="0">
                          <a:solidFill>
                            <a:srgbClr val="008AB3"/>
                          </a:solidFill>
                          <a:effectLst/>
                          <a:latin typeface="Arial" panose="020B0604020202020204" pitchFamily="34" charset="0"/>
                          <a:cs typeface="Arial" panose="020B0604020202020204" pitchFamily="34" charset="0"/>
                        </a:rPr>
                        <a:t>High risk customers as % of total customers</a:t>
                      </a: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spcBef>
                          <a:spcPts val="200"/>
                        </a:spcBef>
                        <a:spcAft>
                          <a:spcPts val="200"/>
                        </a:spcAft>
                      </a:pPr>
                      <a:r>
                        <a:rPr lang="en-GB" sz="1100" b="0" dirty="0" smtClean="0">
                          <a:solidFill>
                            <a:schemeClr val="tx1"/>
                          </a:solidFill>
                          <a:latin typeface="Arial" panose="020B0604020202020204" pitchFamily="34" charset="0"/>
                          <a:cs typeface="Arial" panose="020B0604020202020204" pitchFamily="34" charset="0"/>
                        </a:rPr>
                        <a:t>Board request</a:t>
                      </a: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0">
                <a:tc>
                  <a:txBody>
                    <a:bodyPr/>
                    <a:lstStyle/>
                    <a:p>
                      <a:pPr algn="l" rtl="0" fontAlgn="ctr">
                        <a:spcBef>
                          <a:spcPts val="200"/>
                        </a:spcBef>
                        <a:spcAft>
                          <a:spcPts val="200"/>
                        </a:spcAft>
                      </a:pPr>
                      <a:r>
                        <a:rPr lang="en-US" sz="1100" b="1" i="0" u="none" strike="noStrike" dirty="0" smtClean="0">
                          <a:solidFill>
                            <a:srgbClr val="000000"/>
                          </a:solidFill>
                          <a:effectLst/>
                          <a:latin typeface="Arial" panose="020B0604020202020204" pitchFamily="34" charset="0"/>
                          <a:cs typeface="Arial" panose="020B0604020202020204" pitchFamily="34" charset="0"/>
                        </a:rPr>
                        <a:t>Operational</a:t>
                      </a:r>
                      <a:r>
                        <a:rPr lang="en-US" sz="1100" b="1" i="0" u="none" strike="noStrike" baseline="0" dirty="0" smtClean="0">
                          <a:solidFill>
                            <a:srgbClr val="000000"/>
                          </a:solidFill>
                          <a:effectLst/>
                          <a:latin typeface="Arial" panose="020B0604020202020204" pitchFamily="34" charset="0"/>
                          <a:cs typeface="Arial" panose="020B0604020202020204" pitchFamily="34" charset="0"/>
                        </a:rPr>
                        <a:t> risk</a:t>
                      </a:r>
                      <a:endParaRPr lang="en-US" sz="1100" b="1" i="0" u="none" strike="noStrike" dirty="0">
                        <a:solidFill>
                          <a:srgbClr val="000000"/>
                        </a:solidFill>
                        <a:effectLst/>
                        <a:latin typeface="Arial" panose="020B0604020202020204" pitchFamily="34" charset="0"/>
                        <a:cs typeface="Arial" panose="020B0604020202020204" pitchFamily="34" charset="0"/>
                      </a:endParaRPr>
                    </a:p>
                  </a:txBody>
                  <a:tcPr marL="0"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457200" rtl="0" eaLnBrk="1" fontAlgn="ctr" latinLnBrk="0" hangingPunct="1">
                        <a:lnSpc>
                          <a:spcPct val="100000"/>
                        </a:lnSpc>
                        <a:spcBef>
                          <a:spcPts val="200"/>
                        </a:spcBef>
                        <a:spcAft>
                          <a:spcPts val="200"/>
                        </a:spcAft>
                        <a:buClrTx/>
                        <a:buSzTx/>
                        <a:buFontTx/>
                        <a:buNone/>
                        <a:tabLst/>
                        <a:defRPr/>
                      </a:pPr>
                      <a:r>
                        <a:rPr lang="en-US" sz="1100" b="0" i="0" u="none" strike="noStrike" dirty="0" smtClean="0">
                          <a:solidFill>
                            <a:srgbClr val="000000"/>
                          </a:solidFill>
                          <a:effectLst/>
                          <a:latin typeface="Arial" panose="020B0604020202020204" pitchFamily="34" charset="0"/>
                          <a:cs typeface="Arial" panose="020B0604020202020204" pitchFamily="34" charset="0"/>
                        </a:rPr>
                        <a:t>Material Operational</a:t>
                      </a:r>
                      <a:r>
                        <a:rPr lang="en-US" sz="1100" b="0" i="0" u="none" strike="noStrike" baseline="0" dirty="0" smtClean="0">
                          <a:solidFill>
                            <a:srgbClr val="000000"/>
                          </a:solidFill>
                          <a:effectLst/>
                          <a:latin typeface="Arial" panose="020B0604020202020204" pitchFamily="34" charset="0"/>
                          <a:cs typeface="Arial" panose="020B0604020202020204" pitchFamily="34" charset="0"/>
                        </a:rPr>
                        <a:t> R</a:t>
                      </a:r>
                      <a:r>
                        <a:rPr lang="en-US" sz="1100" b="0" i="0" u="none" strike="noStrike" dirty="0" smtClean="0">
                          <a:solidFill>
                            <a:srgbClr val="000000"/>
                          </a:solidFill>
                          <a:effectLst/>
                          <a:latin typeface="Arial" panose="020B0604020202020204" pitchFamily="34" charset="0"/>
                          <a:cs typeface="Arial" panose="020B0604020202020204" pitchFamily="34" charset="0"/>
                        </a:rPr>
                        <a:t>isk Events </a:t>
                      </a: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spcBef>
                          <a:spcPts val="200"/>
                        </a:spcBef>
                        <a:spcAft>
                          <a:spcPts val="200"/>
                        </a:spcAft>
                      </a:pPr>
                      <a:r>
                        <a:rPr lang="en-GB" sz="1100" b="0" dirty="0" smtClean="0">
                          <a:solidFill>
                            <a:schemeClr val="tx1"/>
                          </a:solidFill>
                          <a:latin typeface="Arial" panose="020B0604020202020204" pitchFamily="34" charset="0"/>
                          <a:cs typeface="Arial" panose="020B0604020202020204" pitchFamily="34" charset="0"/>
                        </a:rPr>
                        <a:t>Aligned with new SHUSA material event impact thresholds</a:t>
                      </a:r>
                      <a:r>
                        <a:rPr lang="en-GB" sz="1100" b="0" baseline="0" dirty="0" smtClean="0">
                          <a:solidFill>
                            <a:schemeClr val="tx1"/>
                          </a:solidFill>
                          <a:latin typeface="Arial" panose="020B0604020202020204" pitchFamily="34" charset="0"/>
                          <a:cs typeface="Arial" panose="020B0604020202020204" pitchFamily="34" charset="0"/>
                        </a:rPr>
                        <a:t>; Includes non-financially impacting material events (i.e. customer, regulatory, reputational) </a:t>
                      </a:r>
                      <a:endParaRPr lang="en-GB" sz="1100" b="0" strike="sngStrike" dirty="0" smtClean="0">
                        <a:solidFill>
                          <a:schemeClr val="tx1"/>
                        </a:solidFill>
                        <a:latin typeface="Arial" panose="020B0604020202020204" pitchFamily="34" charset="0"/>
                        <a:cs typeface="Arial" panose="020B0604020202020204" pitchFamily="34" charset="0"/>
                      </a:endParaRP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0">
                <a:tc>
                  <a:txBody>
                    <a:bodyPr/>
                    <a:lstStyle/>
                    <a:p>
                      <a:pPr marL="0" marR="0" indent="0" algn="l" defTabSz="457200" rtl="0" eaLnBrk="1" fontAlgn="ctr" latinLnBrk="0" hangingPunct="1">
                        <a:lnSpc>
                          <a:spcPct val="100000"/>
                        </a:lnSpc>
                        <a:spcBef>
                          <a:spcPts val="200"/>
                        </a:spcBef>
                        <a:spcAft>
                          <a:spcPts val="200"/>
                        </a:spcAft>
                        <a:buClrTx/>
                        <a:buSzTx/>
                        <a:buFontTx/>
                        <a:buNone/>
                        <a:tabLst/>
                        <a:defRPr/>
                      </a:pPr>
                      <a:r>
                        <a:rPr lang="en-US" sz="1100" b="1" dirty="0" smtClean="0">
                          <a:solidFill>
                            <a:schemeClr val="tx1"/>
                          </a:solidFill>
                          <a:latin typeface="Arial" panose="020B0604020202020204" pitchFamily="34" charset="0"/>
                          <a:cs typeface="Arial" panose="020B0604020202020204" pitchFamily="34" charset="0"/>
                        </a:rPr>
                        <a:t>Interest rate</a:t>
                      </a:r>
                      <a:r>
                        <a:rPr lang="en-US" sz="1100" b="1" baseline="0" dirty="0" smtClean="0">
                          <a:solidFill>
                            <a:schemeClr val="tx1"/>
                          </a:solidFill>
                          <a:latin typeface="Arial" panose="020B0604020202020204" pitchFamily="34" charset="0"/>
                          <a:cs typeface="Arial" panose="020B0604020202020204" pitchFamily="34" charset="0"/>
                        </a:rPr>
                        <a:t> risk</a:t>
                      </a:r>
                      <a:endParaRPr lang="en-US" sz="1100" b="1" dirty="0" smtClean="0">
                        <a:solidFill>
                          <a:schemeClr val="tx1"/>
                        </a:solidFill>
                        <a:latin typeface="Arial" panose="020B0604020202020204" pitchFamily="34" charset="0"/>
                        <a:cs typeface="Arial" panose="020B0604020202020204" pitchFamily="34" charset="0"/>
                      </a:endParaRPr>
                    </a:p>
                  </a:txBody>
                  <a:tcPr marL="0"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1" indent="0" algn="l" defTabSz="457200" rtl="0" eaLnBrk="1" fontAlgn="ctr" latinLnBrk="0" hangingPunct="1">
                        <a:lnSpc>
                          <a:spcPct val="100000"/>
                        </a:lnSpc>
                        <a:spcBef>
                          <a:spcPts val="200"/>
                        </a:spcBef>
                        <a:spcAft>
                          <a:spcPts val="200"/>
                        </a:spcAft>
                        <a:buClrTx/>
                        <a:buSzTx/>
                        <a:buFontTx/>
                        <a:buNone/>
                        <a:tabLst/>
                        <a:defRPr/>
                      </a:pPr>
                      <a:r>
                        <a:rPr lang="en-US" sz="1100" b="0" i="0" kern="1200" dirty="0" smtClean="0">
                          <a:solidFill>
                            <a:schemeClr val="tx1"/>
                          </a:solidFill>
                          <a:latin typeface="Arial" panose="020B0604020202020204" pitchFamily="34" charset="0"/>
                          <a:ea typeface="+mn-ea"/>
                          <a:cs typeface="Arial" panose="020B0604020202020204" pitchFamily="34" charset="0"/>
                        </a:rPr>
                        <a:t>MVE</a:t>
                      </a:r>
                      <a:r>
                        <a:rPr lang="en-US" sz="1100" b="0" i="0" kern="1200" baseline="30000" dirty="0" smtClean="0">
                          <a:solidFill>
                            <a:schemeClr val="tx1"/>
                          </a:solidFill>
                          <a:latin typeface="Arial" panose="020B0604020202020204" pitchFamily="34" charset="0"/>
                          <a:ea typeface="+mn-ea"/>
                          <a:cs typeface="Arial" panose="020B0604020202020204" pitchFamily="34" charset="0"/>
                        </a:rPr>
                        <a:t>1</a:t>
                      </a:r>
                      <a:r>
                        <a:rPr lang="en-US" sz="1100" b="0" i="0" kern="1200" dirty="0" smtClean="0">
                          <a:solidFill>
                            <a:schemeClr val="tx1"/>
                          </a:solidFill>
                          <a:latin typeface="Arial" panose="020B0604020202020204" pitchFamily="34" charset="0"/>
                          <a:ea typeface="+mn-ea"/>
                          <a:cs typeface="Arial" panose="020B0604020202020204" pitchFamily="34" charset="0"/>
                        </a:rPr>
                        <a:t> Sensitivity(+/- 100bps)</a:t>
                      </a: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spcBef>
                          <a:spcPts val="200"/>
                        </a:spcBef>
                        <a:spcAft>
                          <a:spcPts val="200"/>
                        </a:spcAft>
                      </a:pPr>
                      <a:r>
                        <a:rPr lang="en-GB" sz="1100" b="0" dirty="0" smtClean="0">
                          <a:solidFill>
                            <a:schemeClr val="tx1"/>
                          </a:solidFill>
                          <a:latin typeface="Arial" panose="020B0604020202020204" pitchFamily="34" charset="0"/>
                          <a:cs typeface="Arial" panose="020B0604020202020204" pitchFamily="34" charset="0"/>
                        </a:rPr>
                        <a:t>Alignment with new SHUSA standard</a:t>
                      </a:r>
                      <a:r>
                        <a:rPr lang="en-GB" sz="1100" b="0" baseline="0" dirty="0" smtClean="0">
                          <a:solidFill>
                            <a:schemeClr val="tx1"/>
                          </a:solidFill>
                          <a:latin typeface="Arial" panose="020B0604020202020204" pitchFamily="34" charset="0"/>
                          <a:cs typeface="Arial" panose="020B0604020202020204" pitchFamily="34" charset="0"/>
                        </a:rPr>
                        <a:t> definition of shock (from 200 bps to 100 bps) and from dollar to </a:t>
                      </a:r>
                      <a:r>
                        <a:rPr lang="en-US" sz="1100" b="0" baseline="0" dirty="0" smtClean="0">
                          <a:solidFill>
                            <a:schemeClr val="tx1"/>
                          </a:solidFill>
                          <a:latin typeface="Arial" panose="020B0604020202020204" pitchFamily="34" charset="0"/>
                          <a:cs typeface="Arial" panose="020B0604020202020204" pitchFamily="34" charset="0"/>
                        </a:rPr>
                        <a:t>percentage</a:t>
                      </a:r>
                      <a:endParaRPr lang="en-GB" sz="1100" b="0" dirty="0" smtClean="0">
                        <a:solidFill>
                          <a:schemeClr val="tx1"/>
                        </a:solidFill>
                        <a:latin typeface="Arial" panose="020B0604020202020204" pitchFamily="34" charset="0"/>
                        <a:cs typeface="Arial" panose="020B0604020202020204" pitchFamily="34" charset="0"/>
                      </a:endParaRP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3" name="Content Placeholder 2"/>
          <p:cNvSpPr>
            <a:spLocks noGrp="1"/>
          </p:cNvSpPr>
          <p:nvPr>
            <p:ph sz="quarter" idx="11"/>
          </p:nvPr>
        </p:nvSpPr>
        <p:spPr/>
        <p:txBody>
          <a:bodyPr/>
          <a:lstStyle/>
          <a:p>
            <a:r>
              <a:rPr lang="en-US" dirty="0"/>
              <a:t>2016 SBNA RAS – New metrics and revised </a:t>
            </a:r>
            <a:r>
              <a:rPr lang="en-US" dirty="0" smtClean="0"/>
              <a:t>definitions</a:t>
            </a:r>
            <a:endParaRPr lang="en-GB" dirty="0"/>
          </a:p>
        </p:txBody>
      </p:sp>
      <p:sp>
        <p:nvSpPr>
          <p:cNvPr id="9" name="Footnote"/>
          <p:cNvSpPr/>
          <p:nvPr/>
        </p:nvSpPr>
        <p:spPr>
          <a:xfrm>
            <a:off x="1898895" y="6332539"/>
            <a:ext cx="5000958" cy="246221"/>
          </a:xfrm>
          <a:prstGeom prst="rect">
            <a:avLst/>
          </a:prstGeom>
          <a:extLst/>
        </p:spPr>
        <p:txBody>
          <a:bodyPr vert="horz" wrap="square" lIns="0" tIns="0" rIns="0" bIns="0" numCol="1" anchor="t" anchorCtr="0" compatLnSpc="1">
            <a:prstTxWarp prst="textNoShape">
              <a:avLst/>
            </a:prstTxWarp>
            <a:spAutoFit/>
          </a:bodyPr>
          <a:lstStyle/>
          <a:p>
            <a:pPr algn="l" eaLnBrk="1" hangingPunct="1">
              <a:lnSpc>
                <a:spcPct val="100000"/>
              </a:lnSpc>
              <a:spcBef>
                <a:spcPts val="0"/>
              </a:spcBef>
              <a:spcAft>
                <a:spcPts val="0"/>
              </a:spcAft>
            </a:pPr>
            <a:r>
              <a:rPr lang="en-US" sz="800" dirty="0">
                <a:solidFill>
                  <a:srgbClr val="000000"/>
                </a:solidFill>
                <a:latin typeface="Arial" panose="020B0604020202020204" pitchFamily="34" charset="0"/>
                <a:cs typeface="Arial" panose="020B0604020202020204" pitchFamily="34" charset="0"/>
                <a:sym typeface="+mn-lt"/>
              </a:rPr>
              <a:t>See Metric Glossary in appendix for metric </a:t>
            </a:r>
            <a:r>
              <a:rPr lang="en-US" sz="800" dirty="0" smtClean="0">
                <a:solidFill>
                  <a:srgbClr val="000000"/>
                </a:solidFill>
                <a:latin typeface="Arial" panose="020B0604020202020204" pitchFamily="34" charset="0"/>
                <a:cs typeface="Arial" panose="020B0604020202020204" pitchFamily="34" charset="0"/>
                <a:sym typeface="+mn-lt"/>
              </a:rPr>
              <a:t>definitions</a:t>
            </a:r>
          </a:p>
          <a:p>
            <a:pPr algn="l">
              <a:lnSpc>
                <a:spcPct val="100000"/>
              </a:lnSpc>
              <a:spcBef>
                <a:spcPts val="0"/>
              </a:spcBef>
              <a:spcAft>
                <a:spcPts val="0"/>
              </a:spcAft>
            </a:pPr>
            <a:r>
              <a:rPr lang="en-US" sz="800" kern="0" dirty="0"/>
              <a:t>1. MVE: Market Value of </a:t>
            </a:r>
            <a:r>
              <a:rPr lang="en-US" sz="800" kern="0" dirty="0" smtClean="0"/>
              <a:t>Equity</a:t>
            </a:r>
            <a:endParaRPr lang="en-US" sz="800" kern="0" dirty="0"/>
          </a:p>
        </p:txBody>
      </p:sp>
      <p:grpSp>
        <p:nvGrpSpPr>
          <p:cNvPr id="10" name="Group 9"/>
          <p:cNvGrpSpPr/>
          <p:nvPr/>
        </p:nvGrpSpPr>
        <p:grpSpPr>
          <a:xfrm>
            <a:off x="372254" y="5975278"/>
            <a:ext cx="1231668" cy="132344"/>
            <a:chOff x="372254" y="5494048"/>
            <a:chExt cx="1231668" cy="132344"/>
          </a:xfrm>
        </p:grpSpPr>
        <p:sp>
          <p:nvSpPr>
            <p:cNvPr id="14" name="TextBox 13"/>
            <p:cNvSpPr txBox="1"/>
            <p:nvPr/>
          </p:nvSpPr>
          <p:spPr>
            <a:xfrm>
              <a:off x="372254" y="5494048"/>
              <a:ext cx="593022" cy="132344"/>
            </a:xfrm>
            <a:prstGeom prst="rect">
              <a:avLst/>
            </a:prstGeom>
            <a:noFill/>
          </p:spPr>
          <p:txBody>
            <a:bodyPr wrap="square" lIns="0" tIns="0" rIns="0" bIns="0" rtlCol="0">
              <a:spAutoFit/>
            </a:bodyPr>
            <a:lstStyle/>
            <a:p>
              <a:pPr algn="l"/>
              <a:r>
                <a:rPr lang="en-GB" b="1" dirty="0" smtClean="0"/>
                <a:t>Legend</a:t>
              </a:r>
              <a:endParaRPr lang="en-GB" b="1" dirty="0"/>
            </a:p>
          </p:txBody>
        </p:sp>
        <p:sp>
          <p:nvSpPr>
            <p:cNvPr id="17" name="TextBox 16"/>
            <p:cNvSpPr txBox="1"/>
            <p:nvPr/>
          </p:nvSpPr>
          <p:spPr>
            <a:xfrm>
              <a:off x="898601" y="5494048"/>
              <a:ext cx="705321" cy="132344"/>
            </a:xfrm>
            <a:prstGeom prst="rect">
              <a:avLst/>
            </a:prstGeom>
            <a:noFill/>
          </p:spPr>
          <p:txBody>
            <a:bodyPr wrap="none" lIns="0" tIns="0" rIns="0" bIns="0" rtlCol="0">
              <a:spAutoFit/>
            </a:bodyPr>
            <a:lstStyle/>
            <a:p>
              <a:pPr algn="l" eaLnBrk="1" hangingPunct="1"/>
              <a:r>
                <a:rPr lang="en-US" dirty="0">
                  <a:solidFill>
                    <a:srgbClr val="008AB3"/>
                  </a:solidFill>
                  <a:ea typeface="ＭＳ Ｐゴシック"/>
                </a:rPr>
                <a:t>New metrics</a:t>
              </a:r>
            </a:p>
          </p:txBody>
        </p:sp>
      </p:grpSp>
      <p:grpSp>
        <p:nvGrpSpPr>
          <p:cNvPr id="16" name="Group 15"/>
          <p:cNvGrpSpPr/>
          <p:nvPr/>
        </p:nvGrpSpPr>
        <p:grpSpPr>
          <a:xfrm>
            <a:off x="436880" y="69852"/>
            <a:ext cx="2304446" cy="189008"/>
            <a:chOff x="457200" y="19052"/>
            <a:chExt cx="2304446" cy="189008"/>
          </a:xfrm>
        </p:grpSpPr>
        <p:sp>
          <p:nvSpPr>
            <p:cNvPr id="18" name="Oval 17"/>
            <p:cNvSpPr/>
            <p:nvPr/>
          </p:nvSpPr>
          <p:spPr bwMode="auto">
            <a:xfrm>
              <a:off x="457200" y="19052"/>
              <a:ext cx="189008" cy="189008"/>
            </a:xfrm>
            <a:prstGeom prst="ellipse">
              <a:avLst/>
            </a:prstGeom>
            <a:solidFill>
              <a:schemeClr val="accent6">
                <a:lumMod val="60000"/>
                <a:lumOff val="4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b="1" i="0" u="none" strike="noStrike" cap="none" normalizeH="0" baseline="0" dirty="0" smtClean="0">
                  <a:ln>
                    <a:noFill/>
                  </a:ln>
                  <a:solidFill>
                    <a:schemeClr val="bg1"/>
                  </a:solidFill>
                  <a:effectLst/>
                  <a:latin typeface="Arial" panose="020B0604020202020204" pitchFamily="34" charset="0"/>
                  <a:ea typeface="ＭＳ Ｐゴシック" pitchFamily="-112" charset="-128"/>
                  <a:cs typeface="Arial" panose="020B0604020202020204" pitchFamily="34" charset="0"/>
                </a:rPr>
                <a:t>B</a:t>
              </a:r>
              <a:endParaRPr kumimoji="0" lang="en-US" b="1" i="0" u="none" strike="noStrike" cap="none" normalizeH="0" baseline="0" dirty="0">
                <a:ln>
                  <a:noFill/>
                </a:ln>
                <a:solidFill>
                  <a:schemeClr val="bg1"/>
                </a:solidFill>
                <a:effectLst/>
                <a:latin typeface="Arial" panose="020B0604020202020204" pitchFamily="34" charset="0"/>
                <a:ea typeface="ＭＳ Ｐゴシック" pitchFamily="-112" charset="-128"/>
                <a:cs typeface="Arial" panose="020B0604020202020204" pitchFamily="34" charset="0"/>
              </a:endParaRPr>
            </a:p>
          </p:txBody>
        </p:sp>
        <p:sp>
          <p:nvSpPr>
            <p:cNvPr id="19" name="Text Box 75"/>
            <p:cNvSpPr txBox="1">
              <a:spLocks noChangeArrowheads="1"/>
            </p:cNvSpPr>
            <p:nvPr/>
          </p:nvSpPr>
          <p:spPr bwMode="gray">
            <a:xfrm>
              <a:off x="690566" y="20638"/>
              <a:ext cx="2071080" cy="184666"/>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none" lIns="0" tIns="0" rIns="0" bIns="0" anchor="ctr">
              <a:spAutoFit/>
            </a:bodyPr>
            <a:lstStyle/>
            <a:p>
              <a:pPr algn="l">
                <a:lnSpc>
                  <a:spcPct val="100000"/>
                </a:lnSpc>
              </a:pPr>
              <a:r>
                <a:rPr lang="en-US" sz="1200" dirty="0" smtClean="0">
                  <a:solidFill>
                    <a:schemeClr val="bg1">
                      <a:lumMod val="50000"/>
                    </a:schemeClr>
                  </a:solidFill>
                </a:rPr>
                <a:t>Appendix: Changes from 2015</a:t>
              </a:r>
              <a:endParaRPr lang="en-US" sz="1200" dirty="0">
                <a:solidFill>
                  <a:schemeClr val="bg1">
                    <a:lumMod val="50000"/>
                  </a:schemeClr>
                </a:solidFill>
              </a:endParaRPr>
            </a:p>
          </p:txBody>
        </p:sp>
      </p:grpSp>
    </p:spTree>
    <p:extLst>
      <p:ext uri="{BB962C8B-B14F-4D97-AF65-F5344CB8AC3E}">
        <p14:creationId xmlns:p14="http://schemas.microsoft.com/office/powerpoint/2010/main" val="3342701081"/>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Table 10"/>
          <p:cNvGraphicFramePr>
            <a:graphicFrameLocks noGrp="1"/>
          </p:cNvGraphicFramePr>
          <p:nvPr>
            <p:extLst>
              <p:ext uri="{D42A27DB-BD31-4B8C-83A1-F6EECF244321}">
                <p14:modId xmlns:p14="http://schemas.microsoft.com/office/powerpoint/2010/main" val="2883227037"/>
              </p:ext>
            </p:extLst>
          </p:nvPr>
        </p:nvGraphicFramePr>
        <p:xfrm>
          <a:off x="365760" y="1463040"/>
          <a:ext cx="8896348" cy="518160"/>
        </p:xfrm>
        <a:graphic>
          <a:graphicData uri="http://schemas.openxmlformats.org/drawingml/2006/table">
            <a:tbl>
              <a:tblPr firstRow="1" bandRow="1">
                <a:tableStyleId>{2D5ABB26-0587-4C30-8999-92F81FD0307C}</a:tableStyleId>
              </a:tblPr>
              <a:tblGrid>
                <a:gridCol w="2224087"/>
                <a:gridCol w="2224087"/>
                <a:gridCol w="2224087"/>
                <a:gridCol w="2224087"/>
              </a:tblGrid>
              <a:tr h="0">
                <a:tc>
                  <a:txBody>
                    <a:bodyPr/>
                    <a:lstStyle/>
                    <a:p>
                      <a:r>
                        <a:rPr lang="en-GB" sz="1100" b="1" dirty="0" smtClean="0">
                          <a:solidFill>
                            <a:srgbClr val="FF0000"/>
                          </a:solidFill>
                          <a:latin typeface="Arial" panose="020B0604020202020204" pitchFamily="34" charset="0"/>
                          <a:cs typeface="Arial" panose="020B0604020202020204" pitchFamily="34" charset="0"/>
                        </a:rPr>
                        <a:t>Risk</a:t>
                      </a:r>
                      <a:r>
                        <a:rPr lang="en-GB" sz="1100" b="1" baseline="0" dirty="0" smtClean="0">
                          <a:solidFill>
                            <a:srgbClr val="FF0000"/>
                          </a:solidFill>
                          <a:latin typeface="Arial" panose="020B0604020202020204" pitchFamily="34" charset="0"/>
                          <a:cs typeface="Arial" panose="020B0604020202020204" pitchFamily="34" charset="0"/>
                        </a:rPr>
                        <a:t> type</a:t>
                      </a:r>
                      <a:endParaRPr lang="en-GB" sz="1100" b="1" dirty="0">
                        <a:solidFill>
                          <a:srgbClr val="FF0000"/>
                        </a:solidFill>
                        <a:latin typeface="Arial" panose="020B0604020202020204" pitchFamily="34" charset="0"/>
                        <a:cs typeface="Arial" panose="020B0604020202020204" pitchFamily="34" charset="0"/>
                      </a:endParaRPr>
                    </a:p>
                  </a:txBody>
                  <a:tcPr marL="0" marR="45720">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GB" sz="1100" b="1" dirty="0" smtClean="0">
                          <a:solidFill>
                            <a:srgbClr val="FF0000"/>
                          </a:solidFill>
                          <a:latin typeface="Arial" panose="020B0604020202020204" pitchFamily="34" charset="0"/>
                          <a:cs typeface="Arial" panose="020B0604020202020204" pitchFamily="34" charset="0"/>
                        </a:rPr>
                        <a:t>Metric</a:t>
                      </a:r>
                      <a:endParaRPr lang="en-GB" sz="1100" b="1" dirty="0">
                        <a:solidFill>
                          <a:srgbClr val="FF0000"/>
                        </a:solidFill>
                        <a:latin typeface="Arial" panose="020B0604020202020204" pitchFamily="34" charset="0"/>
                        <a:cs typeface="Arial" panose="020B0604020202020204" pitchFamily="34" charset="0"/>
                      </a:endParaRPr>
                    </a:p>
                  </a:txBody>
                  <a:tcPr marL="45720" marR="45720">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GB" sz="1100" b="1" dirty="0" smtClean="0">
                          <a:solidFill>
                            <a:srgbClr val="FF0000"/>
                          </a:solidFill>
                          <a:latin typeface="Arial" panose="020B0604020202020204" pitchFamily="34" charset="0"/>
                          <a:cs typeface="Arial" panose="020B0604020202020204" pitchFamily="34" charset="0"/>
                        </a:rPr>
                        <a:t>Granularity</a:t>
                      </a:r>
                      <a:endParaRPr lang="en-GB" sz="1100" b="1" dirty="0">
                        <a:solidFill>
                          <a:srgbClr val="FF0000"/>
                        </a:solidFill>
                        <a:latin typeface="Arial" panose="020B0604020202020204" pitchFamily="34" charset="0"/>
                        <a:cs typeface="Arial" panose="020B0604020202020204" pitchFamily="34" charset="0"/>
                      </a:endParaRPr>
                    </a:p>
                  </a:txBody>
                  <a:tcPr marL="45720" marR="45720">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GB" sz="1100" b="1" dirty="0" smtClean="0">
                          <a:solidFill>
                            <a:srgbClr val="FF0000"/>
                          </a:solidFill>
                          <a:latin typeface="Arial" panose="020B0604020202020204" pitchFamily="34" charset="0"/>
                          <a:cs typeface="Arial" panose="020B0604020202020204" pitchFamily="34" charset="0"/>
                        </a:rPr>
                        <a:t>Rationale for removal</a:t>
                      </a:r>
                      <a:endParaRPr lang="en-GB" sz="1100" b="1" dirty="0">
                        <a:solidFill>
                          <a:srgbClr val="FF0000"/>
                        </a:solidFill>
                        <a:latin typeface="Arial" panose="020B0604020202020204" pitchFamily="34" charset="0"/>
                        <a:cs typeface="Arial" panose="020B0604020202020204" pitchFamily="34" charset="0"/>
                      </a:endParaRPr>
                    </a:p>
                  </a:txBody>
                  <a:tcPr marL="45720" marR="45720">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r>
              <a:tr h="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100" b="1" dirty="0" smtClean="0">
                          <a:solidFill>
                            <a:schemeClr val="tx1"/>
                          </a:solidFill>
                          <a:latin typeface="Arial" panose="020B0604020202020204" pitchFamily="34" charset="0"/>
                          <a:cs typeface="Arial" panose="020B0604020202020204" pitchFamily="34" charset="0"/>
                        </a:rPr>
                        <a:t>Capital adequacy</a:t>
                      </a:r>
                    </a:p>
                  </a:txBody>
                  <a:tcPr marL="0" marR="45720">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US" sz="1100" b="0" i="0" kern="1200" dirty="0" smtClean="0">
                          <a:solidFill>
                            <a:schemeClr val="tx1"/>
                          </a:solidFill>
                          <a:latin typeface="Arial" panose="020B0604020202020204" pitchFamily="34" charset="0"/>
                          <a:ea typeface="+mn-ea"/>
                          <a:cs typeface="Arial" panose="020B0604020202020204" pitchFamily="34" charset="0"/>
                        </a:rPr>
                        <a:t>Tangible</a:t>
                      </a:r>
                      <a:r>
                        <a:rPr lang="en-US" sz="1100" b="0" i="0" kern="1200" baseline="0" dirty="0" smtClean="0">
                          <a:solidFill>
                            <a:schemeClr val="tx1"/>
                          </a:solidFill>
                          <a:latin typeface="Arial" panose="020B0604020202020204" pitchFamily="34" charset="0"/>
                          <a:ea typeface="+mn-ea"/>
                          <a:cs typeface="Arial" panose="020B0604020202020204" pitchFamily="34" charset="0"/>
                        </a:rPr>
                        <a:t> Common Equity Ratio</a:t>
                      </a:r>
                      <a:endParaRPr lang="en-US" sz="1100" b="0" i="0" kern="1200" dirty="0" smtClean="0">
                        <a:solidFill>
                          <a:schemeClr val="tx1"/>
                        </a:solidFill>
                        <a:latin typeface="Arial" panose="020B0604020202020204" pitchFamily="34" charset="0"/>
                        <a:ea typeface="+mn-ea"/>
                        <a:cs typeface="Arial" panose="020B0604020202020204" pitchFamily="34" charset="0"/>
                      </a:endParaRPr>
                    </a:p>
                  </a:txBody>
                  <a:tcPr marL="45720" marR="45720">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GB" sz="1100" b="0" dirty="0" smtClean="0">
                          <a:solidFill>
                            <a:schemeClr val="tx1"/>
                          </a:solidFill>
                          <a:latin typeface="Arial" panose="020B0604020202020204" pitchFamily="34" charset="0"/>
                          <a:cs typeface="Arial" panose="020B0604020202020204" pitchFamily="34" charset="0"/>
                        </a:rPr>
                        <a:t>SBNA</a:t>
                      </a:r>
                      <a:endParaRPr lang="en-GB" sz="1100" b="0" dirty="0">
                        <a:solidFill>
                          <a:schemeClr val="tx1"/>
                        </a:solidFill>
                        <a:latin typeface="Arial" panose="020B0604020202020204" pitchFamily="34" charset="0"/>
                        <a:cs typeface="Arial" panose="020B0604020202020204" pitchFamily="34" charset="0"/>
                      </a:endParaRPr>
                    </a:p>
                  </a:txBody>
                  <a:tcPr marL="45720" marR="45720">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GB" sz="1100" b="0" dirty="0" smtClean="0">
                          <a:solidFill>
                            <a:schemeClr val="tx1"/>
                          </a:solidFill>
                          <a:latin typeface="Arial" panose="020B0604020202020204" pitchFamily="34" charset="0"/>
                          <a:cs typeface="Arial" panose="020B0604020202020204" pitchFamily="34" charset="0"/>
                        </a:rPr>
                        <a:t>Removed from Capital Policy</a:t>
                      </a:r>
                      <a:endParaRPr lang="en-GB" sz="1100" b="0" dirty="0">
                        <a:solidFill>
                          <a:schemeClr val="tx1"/>
                        </a:solidFill>
                        <a:latin typeface="Arial" panose="020B0604020202020204" pitchFamily="34" charset="0"/>
                        <a:cs typeface="Arial" panose="020B0604020202020204" pitchFamily="34" charset="0"/>
                      </a:endParaRPr>
                    </a:p>
                  </a:txBody>
                  <a:tcPr marL="45720" marR="45720">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2" name="Content Placeholder 1"/>
          <p:cNvSpPr>
            <a:spLocks noGrp="1"/>
          </p:cNvSpPr>
          <p:nvPr>
            <p:ph sz="quarter" idx="11"/>
          </p:nvPr>
        </p:nvSpPr>
        <p:spPr/>
        <p:txBody>
          <a:bodyPr/>
          <a:lstStyle/>
          <a:p>
            <a:r>
              <a:rPr lang="en-US" dirty="0"/>
              <a:t>2016 SBNA RAS – Metrics to be </a:t>
            </a:r>
            <a:r>
              <a:rPr lang="en-US" dirty="0" smtClean="0"/>
              <a:t>removed</a:t>
            </a:r>
            <a:endParaRPr lang="en-GB" dirty="0"/>
          </a:p>
        </p:txBody>
      </p:sp>
      <p:grpSp>
        <p:nvGrpSpPr>
          <p:cNvPr id="15" name="Group 14"/>
          <p:cNvGrpSpPr/>
          <p:nvPr/>
        </p:nvGrpSpPr>
        <p:grpSpPr>
          <a:xfrm>
            <a:off x="436880" y="69852"/>
            <a:ext cx="2304446" cy="189008"/>
            <a:chOff x="457200" y="19052"/>
            <a:chExt cx="2304446" cy="189008"/>
          </a:xfrm>
        </p:grpSpPr>
        <p:sp>
          <p:nvSpPr>
            <p:cNvPr id="16" name="Oval 15"/>
            <p:cNvSpPr/>
            <p:nvPr/>
          </p:nvSpPr>
          <p:spPr bwMode="auto">
            <a:xfrm>
              <a:off x="457200" y="19052"/>
              <a:ext cx="189008" cy="189008"/>
            </a:xfrm>
            <a:prstGeom prst="ellipse">
              <a:avLst/>
            </a:prstGeom>
            <a:solidFill>
              <a:schemeClr val="accent6">
                <a:lumMod val="60000"/>
                <a:lumOff val="4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b="1" i="0" u="none" strike="noStrike" cap="none" normalizeH="0" baseline="0" dirty="0" smtClean="0">
                  <a:ln>
                    <a:noFill/>
                  </a:ln>
                  <a:solidFill>
                    <a:schemeClr val="bg1"/>
                  </a:solidFill>
                  <a:effectLst/>
                  <a:latin typeface="Arial" panose="020B0604020202020204" pitchFamily="34" charset="0"/>
                  <a:ea typeface="ＭＳ Ｐゴシック" pitchFamily="-112" charset="-128"/>
                  <a:cs typeface="Arial" panose="020B0604020202020204" pitchFamily="34" charset="0"/>
                </a:rPr>
                <a:t>B</a:t>
              </a:r>
              <a:endParaRPr kumimoji="0" lang="en-US" b="1" i="0" u="none" strike="noStrike" cap="none" normalizeH="0" baseline="0" dirty="0">
                <a:ln>
                  <a:noFill/>
                </a:ln>
                <a:solidFill>
                  <a:schemeClr val="bg1"/>
                </a:solidFill>
                <a:effectLst/>
                <a:latin typeface="Arial" panose="020B0604020202020204" pitchFamily="34" charset="0"/>
                <a:ea typeface="ＭＳ Ｐゴシック" pitchFamily="-112" charset="-128"/>
                <a:cs typeface="Arial" panose="020B0604020202020204" pitchFamily="34" charset="0"/>
              </a:endParaRPr>
            </a:p>
          </p:txBody>
        </p:sp>
        <p:sp>
          <p:nvSpPr>
            <p:cNvPr id="17" name="Text Box 75"/>
            <p:cNvSpPr txBox="1">
              <a:spLocks noChangeArrowheads="1"/>
            </p:cNvSpPr>
            <p:nvPr/>
          </p:nvSpPr>
          <p:spPr bwMode="gray">
            <a:xfrm>
              <a:off x="690566" y="20638"/>
              <a:ext cx="2071080" cy="184666"/>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none" lIns="0" tIns="0" rIns="0" bIns="0" anchor="ctr">
              <a:spAutoFit/>
            </a:bodyPr>
            <a:lstStyle/>
            <a:p>
              <a:pPr algn="l">
                <a:lnSpc>
                  <a:spcPct val="100000"/>
                </a:lnSpc>
              </a:pPr>
              <a:r>
                <a:rPr lang="en-US" sz="1200" dirty="0" smtClean="0">
                  <a:solidFill>
                    <a:schemeClr val="bg1">
                      <a:lumMod val="50000"/>
                    </a:schemeClr>
                  </a:solidFill>
                </a:rPr>
                <a:t>Appendix: Changes from 2015</a:t>
              </a:r>
              <a:endParaRPr lang="en-US" sz="1200" dirty="0">
                <a:solidFill>
                  <a:schemeClr val="bg1">
                    <a:lumMod val="50000"/>
                  </a:schemeClr>
                </a:solidFill>
              </a:endParaRPr>
            </a:p>
          </p:txBody>
        </p:sp>
      </p:grpSp>
    </p:spTree>
    <p:extLst>
      <p:ext uri="{BB962C8B-B14F-4D97-AF65-F5344CB8AC3E}">
        <p14:creationId xmlns:p14="http://schemas.microsoft.com/office/powerpoint/2010/main" val="3898035674"/>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GB" dirty="0">
                <a:solidFill>
                  <a:srgbClr val="FF0000"/>
                </a:solidFill>
              </a:rPr>
              <a:t>C</a:t>
            </a:r>
            <a:r>
              <a:rPr lang="en-GB" dirty="0" smtClean="0">
                <a:solidFill>
                  <a:srgbClr val="FF0000"/>
                </a:solidFill>
              </a:rPr>
              <a:t>.</a:t>
            </a:r>
            <a:r>
              <a:rPr lang="en-GB" dirty="0" smtClean="0"/>
              <a:t> Qualitative statements</a:t>
            </a:r>
            <a:endParaRPr lang="en-GB" b="0" dirty="0"/>
          </a:p>
        </p:txBody>
      </p:sp>
    </p:spTree>
    <p:extLst>
      <p:ext uri="{BB962C8B-B14F-4D97-AF65-F5344CB8AC3E}">
        <p14:creationId xmlns:p14="http://schemas.microsoft.com/office/powerpoint/2010/main" val="2914883287"/>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2775716951"/>
              </p:ext>
            </p:extLst>
          </p:nvPr>
        </p:nvGraphicFramePr>
        <p:xfrm>
          <a:off x="365760" y="1463040"/>
          <a:ext cx="8896350" cy="4512564"/>
        </p:xfrm>
        <a:graphic>
          <a:graphicData uri="http://schemas.openxmlformats.org/drawingml/2006/table">
            <a:tbl>
              <a:tblPr>
                <a:tableStyleId>{839DD9DD-9E6C-4910-8AC0-68ADFF6A6AFC}</a:tableStyleId>
              </a:tblPr>
              <a:tblGrid>
                <a:gridCol w="1028580"/>
                <a:gridCol w="7867770"/>
              </a:tblGrid>
              <a:tr h="0">
                <a:tc>
                  <a:txBody>
                    <a:bodyPr/>
                    <a:lstStyle/>
                    <a:p>
                      <a:pPr algn="l" rtl="0" fontAlgn="ctr">
                        <a:spcBef>
                          <a:spcPts val="200"/>
                        </a:spcBef>
                        <a:spcAft>
                          <a:spcPts val="200"/>
                        </a:spcAft>
                      </a:pPr>
                      <a:r>
                        <a:rPr lang="en-US" sz="1050" b="1" i="0" u="none" strike="noStrike" dirty="0" smtClean="0">
                          <a:solidFill>
                            <a:srgbClr val="FF0000"/>
                          </a:solidFill>
                          <a:effectLst/>
                          <a:latin typeface="Arial" panose="020B0604020202020204" pitchFamily="34" charset="0"/>
                          <a:cs typeface="Arial" panose="020B0604020202020204" pitchFamily="34" charset="0"/>
                        </a:rPr>
                        <a:t>Risk type</a:t>
                      </a:r>
                      <a:endParaRPr lang="en-US" sz="1050" b="1" i="0" u="none" strike="noStrike" dirty="0">
                        <a:solidFill>
                          <a:srgbClr val="FF0000"/>
                        </a:solidFill>
                        <a:effectLst/>
                        <a:latin typeface="Arial" panose="020B0604020202020204" pitchFamily="34" charset="0"/>
                        <a:cs typeface="Arial" panose="020B0604020202020204" pitchFamily="34" charset="0"/>
                      </a:endParaRPr>
                    </a:p>
                  </a:txBody>
                  <a:tcPr marL="0" marR="18288" marT="18288" marB="18288" anchor="ctr">
                    <a:lnL>
                      <a:noFill/>
                    </a:lnL>
                    <a:lnR>
                      <a:noFill/>
                    </a:lnR>
                    <a:lnT>
                      <a:noFill/>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spcBef>
                          <a:spcPts val="200"/>
                        </a:spcBef>
                        <a:spcAft>
                          <a:spcPts val="200"/>
                        </a:spcAft>
                      </a:pPr>
                      <a:r>
                        <a:rPr lang="en-US" sz="1050" b="1" i="0" u="none" strike="noStrike" dirty="0" smtClean="0">
                          <a:solidFill>
                            <a:srgbClr val="FF0000"/>
                          </a:solidFill>
                          <a:effectLst/>
                          <a:latin typeface="Arial" panose="020B0604020202020204" pitchFamily="34" charset="0"/>
                          <a:cs typeface="Arial" panose="020B0604020202020204" pitchFamily="34" charset="0"/>
                        </a:rPr>
                        <a:t>Qualitative statement</a:t>
                      </a:r>
                      <a:endParaRPr lang="en-US" sz="1050" b="1" i="0" u="none" strike="noStrike" dirty="0">
                        <a:solidFill>
                          <a:srgbClr val="FF0000"/>
                        </a:solidFill>
                        <a:effectLst/>
                        <a:latin typeface="Arial" panose="020B0604020202020204" pitchFamily="34" charset="0"/>
                        <a:cs typeface="Arial" panose="020B0604020202020204" pitchFamily="34" charset="0"/>
                      </a:endParaRPr>
                    </a:p>
                  </a:txBody>
                  <a:tcPr marL="18288" marR="18288" marT="18288" marB="18288" anchor="ctr">
                    <a:lnL>
                      <a:noFill/>
                    </a:lnL>
                    <a:lnR>
                      <a:noFill/>
                    </a:lnR>
                    <a:lnT>
                      <a:noFill/>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r>
              <a:tr h="205677">
                <a:tc>
                  <a:txBody>
                    <a:bodyPr/>
                    <a:lstStyle/>
                    <a:p>
                      <a:pPr algn="l" rtl="0" fontAlgn="ctr">
                        <a:spcBef>
                          <a:spcPts val="200"/>
                        </a:spcBef>
                        <a:spcAft>
                          <a:spcPts val="200"/>
                        </a:spcAft>
                      </a:pPr>
                      <a:r>
                        <a:rPr lang="en-US" sz="1050" b="1" i="0" u="none" strike="noStrike" dirty="0" smtClean="0">
                          <a:solidFill>
                            <a:schemeClr val="tx1"/>
                          </a:solidFill>
                          <a:effectLst/>
                          <a:latin typeface="Arial" panose="020B0604020202020204" pitchFamily="34" charset="0"/>
                          <a:cs typeface="Arial" panose="020B0604020202020204" pitchFamily="34" charset="0"/>
                        </a:rPr>
                        <a:t>Capital</a:t>
                      </a:r>
                      <a:r>
                        <a:rPr lang="en-US" sz="1050" b="1" i="0" u="none" strike="noStrike" baseline="0" dirty="0" smtClean="0">
                          <a:solidFill>
                            <a:schemeClr val="tx1"/>
                          </a:solidFill>
                          <a:effectLst/>
                          <a:latin typeface="Arial" panose="020B0604020202020204" pitchFamily="34" charset="0"/>
                          <a:cs typeface="Arial" panose="020B0604020202020204" pitchFamily="34" charset="0"/>
                        </a:rPr>
                        <a:t> adequacy</a:t>
                      </a:r>
                      <a:endParaRPr lang="en-US" sz="1050" b="1" i="0" u="none" strike="noStrike" dirty="0">
                        <a:solidFill>
                          <a:schemeClr val="tx1"/>
                        </a:solidFill>
                        <a:effectLst/>
                        <a:latin typeface="Arial" panose="020B0604020202020204" pitchFamily="34" charset="0"/>
                        <a:cs typeface="Arial" panose="020B0604020202020204" pitchFamily="34" charset="0"/>
                      </a:endParaRPr>
                    </a:p>
                  </a:txBody>
                  <a:tcPr marL="0" marR="18288" marT="18288" marB="18288">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spcBef>
                          <a:spcPts val="200"/>
                        </a:spcBef>
                        <a:spcAft>
                          <a:spcPts val="200"/>
                        </a:spcAft>
                      </a:pPr>
                      <a:r>
                        <a:rPr lang="en-US" sz="1050" b="0" i="0" u="none" strike="noStrike" dirty="0" smtClean="0">
                          <a:solidFill>
                            <a:srgbClr val="000000"/>
                          </a:solidFill>
                          <a:effectLst/>
                          <a:latin typeface="Arial" panose="020B0604020202020204" pitchFamily="34" charset="0"/>
                          <a:cs typeface="Arial" panose="020B0604020202020204" pitchFamily="34" charset="0"/>
                        </a:rPr>
                        <a:t>SBNA </a:t>
                      </a:r>
                      <a:r>
                        <a:rPr lang="en-US" sz="1050" b="0" i="0" u="none" strike="noStrike" dirty="0">
                          <a:solidFill>
                            <a:srgbClr val="000000"/>
                          </a:solidFill>
                          <a:effectLst/>
                          <a:latin typeface="Arial" panose="020B0604020202020204" pitchFamily="34" charset="0"/>
                          <a:cs typeface="Arial" panose="020B0604020202020204" pitchFamily="34" charset="0"/>
                        </a:rPr>
                        <a:t>will hold sufficient capital to act as a source of strength, to satisfy current and future regulatory and internal capital requirements, to ensure continuous access to capital markets, and to withstand the impact of potential losses in an economic downturn.</a:t>
                      </a:r>
                    </a:p>
                  </a:txBody>
                  <a:tcPr marL="18288" marR="18288" marT="18288" marB="18288">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r>
              <a:tr h="79560">
                <a:tc rowSpan="4">
                  <a:txBody>
                    <a:bodyPr/>
                    <a:lstStyle/>
                    <a:p>
                      <a:pPr algn="l" rtl="0" fontAlgn="ctr">
                        <a:spcBef>
                          <a:spcPts val="200"/>
                        </a:spcBef>
                        <a:spcAft>
                          <a:spcPts val="200"/>
                        </a:spcAft>
                      </a:pPr>
                      <a:r>
                        <a:rPr lang="en-US" sz="1050" b="1" i="0" u="none" strike="noStrike" dirty="0" smtClean="0">
                          <a:solidFill>
                            <a:schemeClr val="tx1"/>
                          </a:solidFill>
                          <a:effectLst/>
                          <a:latin typeface="Arial" panose="020B0604020202020204" pitchFamily="34" charset="0"/>
                          <a:cs typeface="Arial" panose="020B0604020202020204" pitchFamily="34" charset="0"/>
                        </a:rPr>
                        <a:t>Credit risk</a:t>
                      </a:r>
                      <a:endParaRPr lang="en-US" sz="1050" b="1" i="0" u="none" strike="noStrike" dirty="0">
                        <a:solidFill>
                          <a:schemeClr val="tx1"/>
                        </a:solidFill>
                        <a:effectLst/>
                        <a:latin typeface="Arial" panose="020B0604020202020204" pitchFamily="34" charset="0"/>
                        <a:cs typeface="Arial" panose="020B0604020202020204" pitchFamily="34" charset="0"/>
                      </a:endParaRPr>
                    </a:p>
                  </a:txBody>
                  <a:tcPr marL="0" marR="18288" marT="18288" marB="18288">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spcBef>
                          <a:spcPts val="200"/>
                        </a:spcBef>
                        <a:spcAft>
                          <a:spcPts val="200"/>
                        </a:spcAft>
                      </a:pPr>
                      <a:r>
                        <a:rPr lang="en-US" sz="1050" b="0" i="0" u="none" strike="noStrike" dirty="0">
                          <a:solidFill>
                            <a:srgbClr val="000000"/>
                          </a:solidFill>
                          <a:effectLst/>
                          <a:latin typeface="Arial" panose="020B0604020202020204" pitchFamily="34" charset="0"/>
                          <a:cs typeface="Arial" panose="020B0604020202020204" pitchFamily="34" charset="0"/>
                        </a:rPr>
                        <a:t>SBNA is willing to take credit risks that it understands and that fall within its risk appetite.</a:t>
                      </a:r>
                    </a:p>
                  </a:txBody>
                  <a:tcPr marL="18288" marR="18288" marT="18288" marB="18288">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r>
              <a:tr h="141766">
                <a:tc vMerge="1">
                  <a:txBody>
                    <a:bodyPr/>
                    <a:lstStyle/>
                    <a:p>
                      <a:pPr algn="l" rtl="0" fontAlgn="ctr"/>
                      <a:endParaRPr lang="en-US" sz="1100" b="1" i="0" u="none" strike="noStrike" dirty="0">
                        <a:solidFill>
                          <a:schemeClr val="tx1"/>
                        </a:solidFill>
                        <a:effectLst/>
                        <a:latin typeface="+mj-lt"/>
                      </a:endParaRPr>
                    </a:p>
                  </a:txBody>
                  <a:tcPr marL="171450" marR="9525" marT="9525" marB="0" anchor="ctr"/>
                </a:tc>
                <a:tc>
                  <a:txBody>
                    <a:bodyPr/>
                    <a:lstStyle/>
                    <a:p>
                      <a:pPr algn="l" rtl="0" fontAlgn="ctr">
                        <a:spcBef>
                          <a:spcPts val="200"/>
                        </a:spcBef>
                        <a:spcAft>
                          <a:spcPts val="200"/>
                        </a:spcAft>
                      </a:pPr>
                      <a:r>
                        <a:rPr lang="en-US" sz="1050" b="0" i="0" u="none" strike="noStrike" dirty="0">
                          <a:solidFill>
                            <a:srgbClr val="000000"/>
                          </a:solidFill>
                          <a:effectLst/>
                          <a:latin typeface="Arial" panose="020B0604020202020204" pitchFamily="34" charset="0"/>
                          <a:cs typeface="Arial" panose="020B0604020202020204" pitchFamily="34" charset="0"/>
                        </a:rPr>
                        <a:t>SBNA will focus on lending products for which in-house knowledge and skills exist from a risk perspective and on which credit risk can be measured and managed.</a:t>
                      </a:r>
                    </a:p>
                  </a:txBody>
                  <a:tcPr marL="18288" marR="18288" marT="18288" marB="18288">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r>
              <a:tr h="141766">
                <a:tc vMerge="1">
                  <a:txBody>
                    <a:bodyPr/>
                    <a:lstStyle/>
                    <a:p>
                      <a:pPr algn="l" rtl="0" fontAlgn="ctr"/>
                      <a:endParaRPr lang="en-US" sz="1100" b="1" i="0" u="none" strike="noStrike" dirty="0">
                        <a:solidFill>
                          <a:schemeClr val="tx1"/>
                        </a:solidFill>
                        <a:effectLst/>
                        <a:latin typeface="+mj-lt"/>
                      </a:endParaRPr>
                    </a:p>
                  </a:txBody>
                  <a:tcPr marL="171450" marR="9525" marT="9525" marB="0" anchor="ctr"/>
                </a:tc>
                <a:tc>
                  <a:txBody>
                    <a:bodyPr/>
                    <a:lstStyle/>
                    <a:p>
                      <a:pPr algn="l" rtl="0" fontAlgn="ctr">
                        <a:spcBef>
                          <a:spcPts val="200"/>
                        </a:spcBef>
                        <a:spcAft>
                          <a:spcPts val="200"/>
                        </a:spcAft>
                      </a:pPr>
                      <a:r>
                        <a:rPr lang="en-US" sz="1050" b="0" i="0" u="none" strike="noStrike" dirty="0">
                          <a:solidFill>
                            <a:srgbClr val="000000"/>
                          </a:solidFill>
                          <a:effectLst/>
                          <a:latin typeface="Arial" panose="020B0604020202020204" pitchFamily="34" charset="0"/>
                          <a:cs typeface="Arial" panose="020B0604020202020204" pitchFamily="34" charset="0"/>
                        </a:rPr>
                        <a:t>SBNA will monitor and manage portfolio quality and concentrations, including borrower and collateral quality, portfolio diversification across product, industry, geography, collateral type, and client segment.</a:t>
                      </a:r>
                    </a:p>
                  </a:txBody>
                  <a:tcPr marL="18288" marR="18288" marT="18288" marB="18288">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r>
              <a:tr h="141766">
                <a:tc vMerge="1">
                  <a:txBody>
                    <a:bodyPr/>
                    <a:lstStyle/>
                    <a:p>
                      <a:pPr algn="l" rtl="0" fontAlgn="ctr"/>
                      <a:endParaRPr lang="en-US" sz="1100" b="1" i="0" u="none" strike="noStrike" dirty="0">
                        <a:solidFill>
                          <a:schemeClr val="tx1"/>
                        </a:solidFill>
                        <a:effectLst/>
                        <a:latin typeface="+mj-lt"/>
                      </a:endParaRPr>
                    </a:p>
                  </a:txBody>
                  <a:tcPr marL="171450" marR="9525" marT="9525" marB="0" anchor="ctr"/>
                </a:tc>
                <a:tc>
                  <a:txBody>
                    <a:bodyPr/>
                    <a:lstStyle/>
                    <a:p>
                      <a:pPr algn="l" rtl="0" fontAlgn="ctr">
                        <a:spcBef>
                          <a:spcPts val="200"/>
                        </a:spcBef>
                        <a:spcAft>
                          <a:spcPts val="200"/>
                        </a:spcAft>
                      </a:pPr>
                      <a:r>
                        <a:rPr lang="en-US" sz="1050" b="0" i="0" u="none" strike="noStrike" dirty="0">
                          <a:solidFill>
                            <a:srgbClr val="000000"/>
                          </a:solidFill>
                          <a:effectLst/>
                          <a:latin typeface="Arial" panose="020B0604020202020204" pitchFamily="34" charset="0"/>
                          <a:cs typeface="Arial" panose="020B0604020202020204" pitchFamily="34" charset="0"/>
                        </a:rPr>
                        <a:t>SBNA will ensure that the volume of realized and projected loan losses under both baseline and stress does not threaten its capital position and its ability to meet its regulatory requirements.</a:t>
                      </a:r>
                    </a:p>
                  </a:txBody>
                  <a:tcPr marL="18288" marR="18288" marT="18288" marB="18288">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r>
              <a:tr h="141766">
                <a:tc rowSpan="2">
                  <a:txBody>
                    <a:bodyPr/>
                    <a:lstStyle/>
                    <a:p>
                      <a:pPr algn="l" rtl="0" fontAlgn="ctr">
                        <a:spcBef>
                          <a:spcPts val="200"/>
                        </a:spcBef>
                        <a:spcAft>
                          <a:spcPts val="200"/>
                        </a:spcAft>
                      </a:pPr>
                      <a:r>
                        <a:rPr lang="en-US" sz="1050" b="1" i="0" u="none" strike="noStrike" dirty="0" smtClean="0">
                          <a:solidFill>
                            <a:schemeClr val="tx1"/>
                          </a:solidFill>
                          <a:effectLst/>
                          <a:latin typeface="Arial" panose="020B0604020202020204" pitchFamily="34" charset="0"/>
                          <a:cs typeface="Arial" panose="020B0604020202020204" pitchFamily="34" charset="0"/>
                        </a:rPr>
                        <a:t>Liquidity/</a:t>
                      </a:r>
                      <a:br>
                        <a:rPr lang="en-US" sz="1050" b="1" i="0" u="none" strike="noStrike" dirty="0" smtClean="0">
                          <a:solidFill>
                            <a:schemeClr val="tx1"/>
                          </a:solidFill>
                          <a:effectLst/>
                          <a:latin typeface="Arial" panose="020B0604020202020204" pitchFamily="34" charset="0"/>
                          <a:cs typeface="Arial" panose="020B0604020202020204" pitchFamily="34" charset="0"/>
                        </a:rPr>
                      </a:br>
                      <a:r>
                        <a:rPr lang="en-US" sz="1050" b="1" i="0" u="none" strike="noStrike" dirty="0" smtClean="0">
                          <a:solidFill>
                            <a:schemeClr val="tx1"/>
                          </a:solidFill>
                          <a:effectLst/>
                          <a:latin typeface="Arial" panose="020B0604020202020204" pitchFamily="34" charset="0"/>
                          <a:cs typeface="Arial" panose="020B0604020202020204" pitchFamily="34" charset="0"/>
                        </a:rPr>
                        <a:t>Funding</a:t>
                      </a:r>
                      <a:r>
                        <a:rPr lang="en-US" sz="1050" b="1" i="0" u="none" strike="noStrike" baseline="0" dirty="0" smtClean="0">
                          <a:solidFill>
                            <a:schemeClr val="tx1"/>
                          </a:solidFill>
                          <a:effectLst/>
                          <a:latin typeface="Arial" panose="020B0604020202020204" pitchFamily="34" charset="0"/>
                          <a:cs typeface="Arial" panose="020B0604020202020204" pitchFamily="34" charset="0"/>
                        </a:rPr>
                        <a:t> risk</a:t>
                      </a:r>
                      <a:endParaRPr lang="en-US" sz="1050" b="1" i="0" u="none" strike="noStrike" dirty="0">
                        <a:solidFill>
                          <a:schemeClr val="tx1"/>
                        </a:solidFill>
                        <a:effectLst/>
                        <a:latin typeface="Arial" panose="020B0604020202020204" pitchFamily="34" charset="0"/>
                        <a:cs typeface="Arial" panose="020B0604020202020204" pitchFamily="34" charset="0"/>
                      </a:endParaRPr>
                    </a:p>
                  </a:txBody>
                  <a:tcPr marL="0" marR="18288" marT="18288" marB="18288">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rtl="0" fontAlgn="ctr">
                        <a:spcBef>
                          <a:spcPts val="200"/>
                        </a:spcBef>
                        <a:spcAft>
                          <a:spcPts val="200"/>
                        </a:spcAft>
                      </a:pPr>
                      <a:r>
                        <a:rPr lang="en-US" sz="1050" b="0" i="0" u="none" strike="noStrike" dirty="0">
                          <a:solidFill>
                            <a:srgbClr val="000000"/>
                          </a:solidFill>
                          <a:effectLst/>
                          <a:latin typeface="Arial" panose="020B0604020202020204" pitchFamily="34" charset="0"/>
                          <a:cs typeface="Arial" panose="020B0604020202020204" pitchFamily="34" charset="0"/>
                        </a:rPr>
                        <a:t>SBNA will ensure that it holds sufficient High Quality Liquid Assets and has an effective Contingency Funding Plan to withstand liquidity shortfalls in a severe stress scenario.</a:t>
                      </a:r>
                    </a:p>
                  </a:txBody>
                  <a:tcPr marL="18288" marR="18288" marT="18288" marB="18288">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79560">
                <a:tc vMerge="1">
                  <a:txBody>
                    <a:bodyPr/>
                    <a:lstStyle/>
                    <a:p>
                      <a:pPr algn="l" rtl="0" fontAlgn="ctr"/>
                      <a:endParaRPr lang="en-US" sz="1100" b="1" i="0" u="none" strike="noStrike" dirty="0">
                        <a:solidFill>
                          <a:schemeClr val="tx1"/>
                        </a:solidFill>
                        <a:effectLst/>
                        <a:latin typeface="+mj-lt"/>
                      </a:endParaRPr>
                    </a:p>
                  </a:txBody>
                  <a:tcPr marL="171450" marR="9525" marT="9525" marB="0" anchor="ctr">
                    <a:solidFill>
                      <a:schemeClr val="bg1"/>
                    </a:solidFill>
                  </a:tcPr>
                </a:tc>
                <a:tc>
                  <a:txBody>
                    <a:bodyPr/>
                    <a:lstStyle/>
                    <a:p>
                      <a:pPr algn="l" rtl="0" fontAlgn="ctr">
                        <a:spcBef>
                          <a:spcPts val="200"/>
                        </a:spcBef>
                        <a:spcAft>
                          <a:spcPts val="200"/>
                        </a:spcAft>
                      </a:pPr>
                      <a:r>
                        <a:rPr lang="en-US" sz="1050" b="0" i="0" u="none" strike="noStrike" dirty="0">
                          <a:solidFill>
                            <a:srgbClr val="000000"/>
                          </a:solidFill>
                          <a:effectLst/>
                          <a:latin typeface="Arial" panose="020B0604020202020204" pitchFamily="34" charset="0"/>
                          <a:cs typeface="Arial" panose="020B0604020202020204" pitchFamily="34" charset="0"/>
                        </a:rPr>
                        <a:t>SBNA will diversify its funding sources and minimize its dependence on capital markets.</a:t>
                      </a:r>
                    </a:p>
                  </a:txBody>
                  <a:tcPr marL="18288" marR="18288" marT="18288" marB="18288">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141766">
                <a:tc rowSpan="2">
                  <a:txBody>
                    <a:bodyPr/>
                    <a:lstStyle/>
                    <a:p>
                      <a:pPr algn="l" rtl="0" fontAlgn="ctr">
                        <a:spcBef>
                          <a:spcPts val="200"/>
                        </a:spcBef>
                        <a:spcAft>
                          <a:spcPts val="200"/>
                        </a:spcAft>
                      </a:pPr>
                      <a:r>
                        <a:rPr lang="en-US" sz="1050" b="1" i="0" u="none" strike="noStrike" dirty="0" smtClean="0">
                          <a:solidFill>
                            <a:schemeClr val="tx1"/>
                          </a:solidFill>
                          <a:effectLst/>
                          <a:latin typeface="Arial" panose="020B0604020202020204" pitchFamily="34" charset="0"/>
                          <a:cs typeface="Arial" panose="020B0604020202020204" pitchFamily="34" charset="0"/>
                        </a:rPr>
                        <a:t>Interest Rate risk</a:t>
                      </a:r>
                      <a:endParaRPr lang="en-US" sz="1050" b="1" i="0" u="none" strike="noStrike" dirty="0">
                        <a:solidFill>
                          <a:schemeClr val="tx1"/>
                        </a:solidFill>
                        <a:effectLst/>
                        <a:latin typeface="Arial" panose="020B0604020202020204" pitchFamily="34" charset="0"/>
                        <a:cs typeface="Arial" panose="020B0604020202020204" pitchFamily="34" charset="0"/>
                      </a:endParaRPr>
                    </a:p>
                  </a:txBody>
                  <a:tcPr marL="0" marR="18288" marT="18288" marB="18288">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rtl="0" fontAlgn="ctr">
                        <a:spcBef>
                          <a:spcPts val="200"/>
                        </a:spcBef>
                        <a:spcAft>
                          <a:spcPts val="200"/>
                        </a:spcAft>
                      </a:pPr>
                      <a:r>
                        <a:rPr lang="en-US" sz="1050" b="0" i="0" u="none" strike="noStrike" dirty="0">
                          <a:solidFill>
                            <a:srgbClr val="000000"/>
                          </a:solidFill>
                          <a:effectLst/>
                          <a:latin typeface="Arial" panose="020B0604020202020204" pitchFamily="34" charset="0"/>
                          <a:cs typeface="Arial" panose="020B0604020202020204" pitchFamily="34" charset="0"/>
                        </a:rPr>
                        <a:t>SBNA will conservatively manage its Interest Rate Risk exposures, setting a maximum for the sensitivity of the net interest income and market value of equity to interest rates.</a:t>
                      </a:r>
                    </a:p>
                  </a:txBody>
                  <a:tcPr marL="18288" marR="18288" marT="18288" marB="18288">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79560">
                <a:tc vMerge="1">
                  <a:txBody>
                    <a:bodyPr/>
                    <a:lstStyle/>
                    <a:p>
                      <a:pPr algn="l" rtl="0" fontAlgn="ctr"/>
                      <a:endParaRPr lang="en-US" sz="1100" b="1" i="0" u="none" strike="noStrike" dirty="0">
                        <a:solidFill>
                          <a:schemeClr val="tx1"/>
                        </a:solidFill>
                        <a:effectLst/>
                        <a:latin typeface="+mj-lt"/>
                      </a:endParaRPr>
                    </a:p>
                  </a:txBody>
                  <a:tcPr marL="171450" marR="9525" marT="9525" marB="0" anchor="ctr">
                    <a:solidFill>
                      <a:schemeClr val="bg1"/>
                    </a:solidFill>
                  </a:tcPr>
                </a:tc>
                <a:tc>
                  <a:txBody>
                    <a:bodyPr/>
                    <a:lstStyle/>
                    <a:p>
                      <a:pPr algn="l" rtl="0" fontAlgn="ctr">
                        <a:spcBef>
                          <a:spcPts val="200"/>
                        </a:spcBef>
                        <a:spcAft>
                          <a:spcPts val="200"/>
                        </a:spcAft>
                      </a:pPr>
                      <a:r>
                        <a:rPr lang="en-US" sz="1050" b="0" i="0" u="none" strike="noStrike" dirty="0">
                          <a:solidFill>
                            <a:srgbClr val="000000"/>
                          </a:solidFill>
                          <a:effectLst/>
                          <a:latin typeface="Arial" panose="020B0604020202020204" pitchFamily="34" charset="0"/>
                          <a:cs typeface="Arial" panose="020B0604020202020204" pitchFamily="34" charset="0"/>
                        </a:rPr>
                        <a:t>To minimize its exposure to Interest Rate Risk, SBNA will hedge via instruments that it understands.</a:t>
                      </a:r>
                    </a:p>
                  </a:txBody>
                  <a:tcPr marL="18288" marR="18288" marT="18288" marB="18288">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205677">
                <a:tc>
                  <a:txBody>
                    <a:bodyPr/>
                    <a:lstStyle/>
                    <a:p>
                      <a:pPr algn="l" rtl="0" fontAlgn="ctr">
                        <a:spcBef>
                          <a:spcPts val="200"/>
                        </a:spcBef>
                        <a:spcAft>
                          <a:spcPts val="200"/>
                        </a:spcAft>
                      </a:pPr>
                      <a:r>
                        <a:rPr lang="en-US" sz="1050" b="1" i="0" u="none" strike="noStrike" dirty="0" smtClean="0">
                          <a:solidFill>
                            <a:schemeClr val="tx1"/>
                          </a:solidFill>
                          <a:effectLst/>
                          <a:latin typeface="Arial" panose="020B0604020202020204" pitchFamily="34" charset="0"/>
                          <a:cs typeface="Arial" panose="020B0604020202020204" pitchFamily="34" charset="0"/>
                        </a:rPr>
                        <a:t>Mark-to-Market Portfolio risk</a:t>
                      </a:r>
                      <a:endParaRPr lang="en-US" sz="1050" b="1" i="0" u="none" strike="noStrike" dirty="0">
                        <a:solidFill>
                          <a:schemeClr val="tx1"/>
                        </a:solidFill>
                        <a:effectLst/>
                        <a:latin typeface="Arial" panose="020B0604020202020204" pitchFamily="34" charset="0"/>
                        <a:cs typeface="Arial" panose="020B0604020202020204" pitchFamily="34" charset="0"/>
                      </a:endParaRPr>
                    </a:p>
                  </a:txBody>
                  <a:tcPr marL="0" marR="18288" marT="18288" marB="18288">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rtl="0" fontAlgn="ctr">
                        <a:spcBef>
                          <a:spcPts val="200"/>
                        </a:spcBef>
                        <a:spcAft>
                          <a:spcPts val="200"/>
                        </a:spcAft>
                      </a:pPr>
                      <a:r>
                        <a:rPr lang="en-US" sz="1050" b="0" i="0" u="none" strike="noStrike" dirty="0" smtClean="0">
                          <a:solidFill>
                            <a:srgbClr val="000000"/>
                          </a:solidFill>
                          <a:effectLst/>
                          <a:latin typeface="Arial" panose="020B0604020202020204" pitchFamily="34" charset="0"/>
                          <a:cs typeface="Arial" panose="020B0604020202020204" pitchFamily="34" charset="0"/>
                        </a:rPr>
                        <a:t>SBNA </a:t>
                      </a:r>
                      <a:r>
                        <a:rPr lang="en-US" sz="1050" b="0" i="0" u="none" strike="noStrike" dirty="0">
                          <a:solidFill>
                            <a:srgbClr val="000000"/>
                          </a:solidFill>
                          <a:effectLst/>
                          <a:latin typeface="Arial" panose="020B0604020202020204" pitchFamily="34" charset="0"/>
                          <a:cs typeface="Arial" panose="020B0604020202020204" pitchFamily="34" charset="0"/>
                        </a:rPr>
                        <a:t>will only participate in trading for purposes of client facilitation and will maintain a low risk profile on all fair value activities to protect against losses due to adverse market movements.</a:t>
                      </a:r>
                    </a:p>
                  </a:txBody>
                  <a:tcPr marL="18288" marR="18288" marT="18288" marB="18288">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141766">
                <a:tc rowSpan="3">
                  <a:txBody>
                    <a:bodyPr/>
                    <a:lstStyle/>
                    <a:p>
                      <a:pPr algn="l" rtl="0" fontAlgn="ctr">
                        <a:spcBef>
                          <a:spcPts val="200"/>
                        </a:spcBef>
                        <a:spcAft>
                          <a:spcPts val="200"/>
                        </a:spcAft>
                      </a:pPr>
                      <a:r>
                        <a:rPr lang="en-US" sz="1050" b="1" i="0" u="none" strike="noStrike" dirty="0" smtClean="0">
                          <a:solidFill>
                            <a:schemeClr val="tx1"/>
                          </a:solidFill>
                          <a:effectLst/>
                          <a:latin typeface="Arial" panose="020B0604020202020204" pitchFamily="34" charset="0"/>
                          <a:cs typeface="Arial" panose="020B0604020202020204" pitchFamily="34" charset="0"/>
                        </a:rPr>
                        <a:t>Strategic risk</a:t>
                      </a:r>
                      <a:endParaRPr lang="en-US" sz="1050" b="1" i="0" u="none" strike="noStrike" dirty="0">
                        <a:solidFill>
                          <a:schemeClr val="tx1"/>
                        </a:solidFill>
                        <a:effectLst/>
                        <a:latin typeface="Arial" panose="020B0604020202020204" pitchFamily="34" charset="0"/>
                        <a:cs typeface="Arial" panose="020B0604020202020204" pitchFamily="34" charset="0"/>
                      </a:endParaRPr>
                    </a:p>
                  </a:txBody>
                  <a:tcPr marL="0" marR="18288" marT="18288" marB="18288">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rtl="0" fontAlgn="ctr">
                        <a:spcBef>
                          <a:spcPts val="200"/>
                        </a:spcBef>
                        <a:spcAft>
                          <a:spcPts val="200"/>
                        </a:spcAft>
                      </a:pPr>
                      <a:r>
                        <a:rPr lang="en-US" sz="1050" b="0" i="0" u="none" strike="noStrike" dirty="0">
                          <a:solidFill>
                            <a:srgbClr val="000000"/>
                          </a:solidFill>
                          <a:effectLst/>
                          <a:latin typeface="Arial" panose="020B0604020202020204" pitchFamily="34" charset="0"/>
                          <a:cs typeface="Arial" panose="020B0604020202020204" pitchFamily="34" charset="0"/>
                        </a:rPr>
                        <a:t>SBNA strives to deliver consistent performance through pragmatic risk-taking. SBNA will not place an undue amount of earnings or capital at risk for an entity of its size, complexity, and risk profile in any stress scenario.</a:t>
                      </a:r>
                    </a:p>
                  </a:txBody>
                  <a:tcPr marL="18288" marR="18288" marT="18288" marB="18288">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141766">
                <a:tc vMerge="1">
                  <a:txBody>
                    <a:bodyPr/>
                    <a:lstStyle/>
                    <a:p>
                      <a:pPr algn="l" rtl="0" fontAlgn="ctr"/>
                      <a:endParaRPr lang="en-US" sz="1100" b="1" i="0" u="none" strike="noStrike" dirty="0">
                        <a:solidFill>
                          <a:schemeClr val="tx1"/>
                        </a:solidFill>
                        <a:effectLst/>
                        <a:latin typeface="+mj-lt"/>
                      </a:endParaRPr>
                    </a:p>
                  </a:txBody>
                  <a:tcPr marL="171450" marR="9525" marT="9525" marB="0" anchor="ctr">
                    <a:solidFill>
                      <a:schemeClr val="bg1"/>
                    </a:solidFill>
                  </a:tcPr>
                </a:tc>
                <a:tc>
                  <a:txBody>
                    <a:bodyPr/>
                    <a:lstStyle/>
                    <a:p>
                      <a:pPr algn="l" rtl="0" fontAlgn="ctr">
                        <a:spcBef>
                          <a:spcPts val="200"/>
                        </a:spcBef>
                        <a:spcAft>
                          <a:spcPts val="200"/>
                        </a:spcAft>
                      </a:pPr>
                      <a:r>
                        <a:rPr lang="en-US" sz="1050" b="0" i="0" u="none" strike="noStrike" dirty="0">
                          <a:solidFill>
                            <a:srgbClr val="000000"/>
                          </a:solidFill>
                          <a:effectLst/>
                          <a:latin typeface="Arial" panose="020B0604020202020204" pitchFamily="34" charset="0"/>
                          <a:cs typeface="Arial" panose="020B0604020202020204" pitchFamily="34" charset="0"/>
                        </a:rPr>
                        <a:t>SBNA will ensure that adequate governance and oversight processes and controls are in place for all business activities, products, and services.</a:t>
                      </a:r>
                    </a:p>
                  </a:txBody>
                  <a:tcPr marL="18288" marR="18288" marT="18288" marB="18288">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141766">
                <a:tc vMerge="1">
                  <a:txBody>
                    <a:bodyPr/>
                    <a:lstStyle/>
                    <a:p>
                      <a:pPr algn="l" rtl="0" fontAlgn="ctr"/>
                      <a:endParaRPr lang="en-US" sz="1100" b="1" i="0" u="none" strike="noStrike" dirty="0">
                        <a:solidFill>
                          <a:schemeClr val="tx1"/>
                        </a:solidFill>
                        <a:effectLst/>
                        <a:latin typeface="+mj-lt"/>
                      </a:endParaRPr>
                    </a:p>
                  </a:txBody>
                  <a:tcPr marL="171450" marR="9525" marT="9525" marB="0" anchor="ctr">
                    <a:solidFill>
                      <a:schemeClr val="bg1"/>
                    </a:solidFill>
                  </a:tcPr>
                </a:tc>
                <a:tc>
                  <a:txBody>
                    <a:bodyPr/>
                    <a:lstStyle/>
                    <a:p>
                      <a:pPr algn="l" rtl="0" fontAlgn="ctr">
                        <a:spcBef>
                          <a:spcPts val="200"/>
                        </a:spcBef>
                        <a:spcAft>
                          <a:spcPts val="200"/>
                        </a:spcAft>
                      </a:pPr>
                      <a:r>
                        <a:rPr lang="en-US" sz="1050" b="0" i="0" u="none" strike="noStrike" dirty="0">
                          <a:solidFill>
                            <a:srgbClr val="000000"/>
                          </a:solidFill>
                          <a:effectLst/>
                          <a:latin typeface="Arial" panose="020B0604020202020204" pitchFamily="34" charset="0"/>
                          <a:cs typeface="Arial" panose="020B0604020202020204" pitchFamily="34" charset="0"/>
                        </a:rPr>
                        <a:t>SBNA’s strategic planning process will both consider and work with the risk appetite setting, capital planning, and recovery and resolution planning processes.</a:t>
                      </a:r>
                    </a:p>
                  </a:txBody>
                  <a:tcPr marL="18288" marR="18288" marT="18288" marB="18288">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bl>
          </a:graphicData>
        </a:graphic>
      </p:graphicFrame>
      <p:sp>
        <p:nvSpPr>
          <p:cNvPr id="4" name="Content Placeholder 3"/>
          <p:cNvSpPr>
            <a:spLocks noGrp="1"/>
          </p:cNvSpPr>
          <p:nvPr>
            <p:ph sz="quarter" idx="11"/>
          </p:nvPr>
        </p:nvSpPr>
        <p:spPr/>
        <p:txBody>
          <a:bodyPr/>
          <a:lstStyle/>
          <a:p>
            <a:r>
              <a:rPr lang="en-GB" dirty="0"/>
              <a:t>2016 SBNA RAS – Qualitative statements (1/2</a:t>
            </a:r>
            <a:r>
              <a:rPr lang="en-GB" dirty="0" smtClean="0"/>
              <a:t>)</a:t>
            </a:r>
            <a:endParaRPr lang="en-GB" dirty="0"/>
          </a:p>
        </p:txBody>
      </p:sp>
      <p:grpSp>
        <p:nvGrpSpPr>
          <p:cNvPr id="5" name="Group 4"/>
          <p:cNvGrpSpPr/>
          <p:nvPr/>
        </p:nvGrpSpPr>
        <p:grpSpPr>
          <a:xfrm>
            <a:off x="436880" y="69852"/>
            <a:ext cx="2503218" cy="189008"/>
            <a:chOff x="457200" y="19052"/>
            <a:chExt cx="2503218" cy="189008"/>
          </a:xfrm>
        </p:grpSpPr>
        <p:sp>
          <p:nvSpPr>
            <p:cNvPr id="6" name="Oval 5"/>
            <p:cNvSpPr/>
            <p:nvPr/>
          </p:nvSpPr>
          <p:spPr bwMode="auto">
            <a:xfrm>
              <a:off x="457200" y="19052"/>
              <a:ext cx="189008" cy="189008"/>
            </a:xfrm>
            <a:prstGeom prst="ellipse">
              <a:avLst/>
            </a:prstGeom>
            <a:solidFill>
              <a:schemeClr val="accent6">
                <a:lumMod val="60000"/>
                <a:lumOff val="4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lang="en-US" b="1" dirty="0">
                  <a:solidFill>
                    <a:schemeClr val="bg1"/>
                  </a:solidFill>
                  <a:latin typeface="Arial" panose="020B0604020202020204" pitchFamily="34" charset="0"/>
                  <a:ea typeface="ＭＳ Ｐゴシック" pitchFamily="-112" charset="-128"/>
                  <a:cs typeface="Arial" panose="020B0604020202020204" pitchFamily="34" charset="0"/>
                </a:rPr>
                <a:t>C</a:t>
              </a:r>
              <a:endParaRPr kumimoji="0" lang="en-US" b="1" i="0" u="none" strike="noStrike" cap="none" normalizeH="0" baseline="0" dirty="0">
                <a:ln>
                  <a:noFill/>
                </a:ln>
                <a:solidFill>
                  <a:schemeClr val="bg1"/>
                </a:solidFill>
                <a:effectLst/>
                <a:latin typeface="Arial" panose="020B0604020202020204" pitchFamily="34" charset="0"/>
                <a:ea typeface="ＭＳ Ｐゴシック" pitchFamily="-112" charset="-128"/>
                <a:cs typeface="Arial" panose="020B0604020202020204" pitchFamily="34" charset="0"/>
              </a:endParaRPr>
            </a:p>
          </p:txBody>
        </p:sp>
        <p:sp>
          <p:nvSpPr>
            <p:cNvPr id="7" name="Text Box 75"/>
            <p:cNvSpPr txBox="1">
              <a:spLocks noChangeArrowheads="1"/>
            </p:cNvSpPr>
            <p:nvPr/>
          </p:nvSpPr>
          <p:spPr bwMode="gray">
            <a:xfrm>
              <a:off x="690566" y="20638"/>
              <a:ext cx="2269852" cy="184666"/>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none" lIns="0" tIns="0" rIns="0" bIns="0" anchor="ctr">
              <a:spAutoFit/>
            </a:bodyPr>
            <a:lstStyle/>
            <a:p>
              <a:pPr algn="l">
                <a:lnSpc>
                  <a:spcPct val="100000"/>
                </a:lnSpc>
              </a:pPr>
              <a:r>
                <a:rPr lang="en-US" sz="1200" dirty="0">
                  <a:solidFill>
                    <a:schemeClr val="bg1">
                      <a:lumMod val="50000"/>
                    </a:schemeClr>
                  </a:solidFill>
                </a:rPr>
                <a:t>Appendix: </a:t>
              </a:r>
              <a:r>
                <a:rPr lang="en-US" sz="1200" dirty="0" smtClean="0">
                  <a:solidFill>
                    <a:schemeClr val="bg1">
                      <a:lumMod val="50000"/>
                    </a:schemeClr>
                  </a:solidFill>
                </a:rPr>
                <a:t>Qualitative </a:t>
              </a:r>
              <a:r>
                <a:rPr lang="en-US" sz="1200" dirty="0">
                  <a:solidFill>
                    <a:schemeClr val="bg1">
                      <a:lumMod val="50000"/>
                    </a:schemeClr>
                  </a:solidFill>
                </a:rPr>
                <a:t>Statements</a:t>
              </a:r>
            </a:p>
          </p:txBody>
        </p:sp>
      </p:grpSp>
    </p:spTree>
    <p:extLst>
      <p:ext uri="{BB962C8B-B14F-4D97-AF65-F5344CB8AC3E}">
        <p14:creationId xmlns:p14="http://schemas.microsoft.com/office/powerpoint/2010/main" val="51659376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Content Placeholder 12"/>
          <p:cNvGraphicFramePr>
            <a:graphicFrameLocks/>
          </p:cNvGraphicFramePr>
          <p:nvPr>
            <p:extLst>
              <p:ext uri="{D42A27DB-BD31-4B8C-83A1-F6EECF244321}">
                <p14:modId xmlns:p14="http://schemas.microsoft.com/office/powerpoint/2010/main" val="191309013"/>
              </p:ext>
            </p:extLst>
          </p:nvPr>
        </p:nvGraphicFramePr>
        <p:xfrm>
          <a:off x="360998" y="1463040"/>
          <a:ext cx="8821737" cy="3295016"/>
        </p:xfrm>
        <a:graphic>
          <a:graphicData uri="http://schemas.openxmlformats.org/drawingml/2006/table">
            <a:tbl>
              <a:tblPr firstRow="1" bandRow="1">
                <a:tableStyleId>{839DD9DD-9E6C-4910-8AC0-68ADFF6A6AFC}</a:tableStyleId>
              </a:tblPr>
              <a:tblGrid>
                <a:gridCol w="3190276"/>
                <a:gridCol w="871870"/>
                <a:gridCol w="4759591"/>
              </a:tblGrid>
              <a:tr h="236857">
                <a:tc>
                  <a:txBody>
                    <a:bodyPr/>
                    <a:lstStyle/>
                    <a:p>
                      <a:pPr algn="l"/>
                      <a:r>
                        <a:rPr lang="en-US" sz="1100" b="1" dirty="0" smtClean="0">
                          <a:solidFill>
                            <a:srgbClr val="FF0000"/>
                          </a:solidFill>
                          <a:latin typeface="Arial" panose="020B0604020202020204" pitchFamily="34" charset="0"/>
                          <a:cs typeface="Arial" panose="020B0604020202020204" pitchFamily="34" charset="0"/>
                        </a:rPr>
                        <a:t>Metrics included in the SHUSA RAS</a:t>
                      </a:r>
                    </a:p>
                  </a:txBody>
                  <a:tcPr marL="45720" marR="4572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100" b="1" dirty="0" smtClean="0">
                          <a:solidFill>
                            <a:srgbClr val="FF0000"/>
                          </a:solidFill>
                          <a:latin typeface="Arial" panose="020B0604020202020204" pitchFamily="34" charset="0"/>
                          <a:cs typeface="Arial" panose="020B0604020202020204" pitchFamily="34" charset="0"/>
                        </a:rPr>
                        <a:t>Portfolio</a:t>
                      </a:r>
                    </a:p>
                  </a:txBody>
                  <a:tcPr marL="45720" marR="4572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100" b="1" dirty="0" smtClean="0">
                          <a:solidFill>
                            <a:srgbClr val="FF0000"/>
                          </a:solidFill>
                          <a:latin typeface="Arial" panose="020B0604020202020204" pitchFamily="34" charset="0"/>
                          <a:cs typeface="Arial" panose="020B0604020202020204" pitchFamily="34" charset="0"/>
                        </a:rPr>
                        <a:t>Rationale/commentary</a:t>
                      </a:r>
                    </a:p>
                  </a:txBody>
                  <a:tcPr marL="45720" marR="4572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r>
              <a:tr h="370364">
                <a:tc>
                  <a:txBody>
                    <a:bodyPr/>
                    <a:lstStyle/>
                    <a:p>
                      <a:pPr marL="0" marR="0" lvl="1" indent="0"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1100" dirty="0" smtClean="0">
                          <a:solidFill>
                            <a:schemeClr val="tx1"/>
                          </a:solidFill>
                          <a:latin typeface="Arial" panose="020B0604020202020204" pitchFamily="34" charset="0"/>
                          <a:cs typeface="Arial" panose="020B0604020202020204" pitchFamily="34" charset="0"/>
                        </a:rPr>
                        <a:t>Common Equity Tier 1 ratio  </a:t>
                      </a:r>
                      <a:r>
                        <a:rPr lang="en-US" sz="1100" kern="1200" baseline="0" dirty="0" smtClean="0">
                          <a:solidFill>
                            <a:schemeClr val="tx1"/>
                          </a:solidFill>
                          <a:latin typeface="Arial" panose="020B0604020202020204" pitchFamily="34" charset="0"/>
                          <a:ea typeface="+mn-ea"/>
                          <a:cs typeface="Arial" panose="020B0604020202020204" pitchFamily="34" charset="0"/>
                        </a:rPr>
                        <a:t>(baseline &amp; stress)</a:t>
                      </a:r>
                      <a:endParaRPr lang="en-US" sz="1100" dirty="0" smtClean="0">
                        <a:solidFill>
                          <a:schemeClr val="tx1"/>
                        </a:solidFill>
                        <a:latin typeface="Arial" panose="020B0604020202020204" pitchFamily="34" charset="0"/>
                        <a:cs typeface="Arial" panose="020B0604020202020204" pitchFamily="34" charset="0"/>
                      </a:endParaRPr>
                    </a:p>
                  </a:txBody>
                  <a:tcPr marL="45720" marR="4572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1" indent="0"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1100" i="0" kern="1200" dirty="0" smtClean="0">
                          <a:solidFill>
                            <a:schemeClr val="tx1"/>
                          </a:solidFill>
                          <a:latin typeface="Arial" panose="020B0604020202020204" pitchFamily="34" charset="0"/>
                          <a:ea typeface="+mn-ea"/>
                          <a:cs typeface="Arial" panose="020B0604020202020204" pitchFamily="34" charset="0"/>
                        </a:rPr>
                        <a:t>SBNA</a:t>
                      </a:r>
                    </a:p>
                  </a:txBody>
                  <a:tcPr marL="45720" marR="4572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4">
                  <a:txBody>
                    <a:bodyPr/>
                    <a:lstStyle/>
                    <a:p>
                      <a:pPr marL="119063" marR="0" lvl="1" indent="-119063"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Char char="•"/>
                        <a:tabLst/>
                        <a:defRPr/>
                      </a:pPr>
                      <a:r>
                        <a:rPr lang="en-US" sz="1100" i="0" kern="1200" baseline="0" dirty="0" smtClean="0">
                          <a:solidFill>
                            <a:schemeClr val="tx1"/>
                          </a:solidFill>
                          <a:latin typeface="Arial" panose="020B0604020202020204" pitchFamily="34" charset="0"/>
                          <a:ea typeface="+mn-ea"/>
                          <a:cs typeface="Arial" panose="020B0604020202020204" pitchFamily="34" charset="0"/>
                        </a:rPr>
                        <a:t>All of these metrics are outlined in SBNA’s Capital Policy standards</a:t>
                      </a:r>
                    </a:p>
                    <a:p>
                      <a:pPr marL="119063" marR="0" lvl="1" indent="-119063"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Char char="•"/>
                        <a:tabLst/>
                        <a:defRPr/>
                      </a:pPr>
                      <a:r>
                        <a:rPr lang="en-US" sz="1100" i="0" kern="1200" baseline="0" dirty="0" smtClean="0">
                          <a:solidFill>
                            <a:schemeClr val="tx1"/>
                          </a:solidFill>
                          <a:latin typeface="Arial" panose="020B0604020202020204" pitchFamily="34" charset="0"/>
                          <a:ea typeface="+mn-ea"/>
                          <a:cs typeface="Arial" panose="020B0604020202020204" pitchFamily="34" charset="0"/>
                        </a:rPr>
                        <a:t>The RAS capital adequacy metrics are intended to reflect metrics that are important to external stakeholders when making decisions regarding SBNA in either normal or stressful economic environments</a:t>
                      </a:r>
                    </a:p>
                  </a:txBody>
                  <a:tcPr marL="45720" marR="45720">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370364">
                <a:tc>
                  <a:txBody>
                    <a:bodyPr/>
                    <a:lstStyle/>
                    <a:p>
                      <a:pPr marL="0" marR="0" lvl="1" indent="0"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1100" kern="1200" dirty="0" smtClean="0">
                          <a:solidFill>
                            <a:schemeClr val="tx1"/>
                          </a:solidFill>
                          <a:latin typeface="Arial" panose="020B0604020202020204" pitchFamily="34" charset="0"/>
                          <a:ea typeface="+mn-ea"/>
                          <a:cs typeface="Arial" panose="020B0604020202020204" pitchFamily="34" charset="0"/>
                        </a:rPr>
                        <a:t>Tier 1 Risk-Based Capital ratio</a:t>
                      </a:r>
                      <a:r>
                        <a:rPr lang="en-US" sz="1100" kern="1200" baseline="0" dirty="0" smtClean="0">
                          <a:solidFill>
                            <a:schemeClr val="tx1"/>
                          </a:solidFill>
                          <a:latin typeface="Arial" panose="020B0604020202020204" pitchFamily="34" charset="0"/>
                          <a:ea typeface="+mn-ea"/>
                          <a:cs typeface="Arial" panose="020B0604020202020204" pitchFamily="34" charset="0"/>
                        </a:rPr>
                        <a:t> (baseline &amp; stress)</a:t>
                      </a:r>
                      <a:endParaRPr lang="en-US" sz="1100" kern="1200" dirty="0" smtClean="0">
                        <a:solidFill>
                          <a:schemeClr val="tx1"/>
                        </a:solidFill>
                        <a:latin typeface="Arial" panose="020B0604020202020204" pitchFamily="34" charset="0"/>
                        <a:ea typeface="+mn-ea"/>
                        <a:cs typeface="Arial" panose="020B0604020202020204" pitchFamily="34" charset="0"/>
                      </a:endParaRPr>
                    </a:p>
                  </a:txBody>
                  <a:tcPr marL="45720" marR="4572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1" indent="0"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1100" i="0" kern="1200" dirty="0" smtClean="0">
                          <a:solidFill>
                            <a:schemeClr val="tx1"/>
                          </a:solidFill>
                          <a:latin typeface="Arial" panose="020B0604020202020204" pitchFamily="34" charset="0"/>
                          <a:ea typeface="+mn-ea"/>
                          <a:cs typeface="Arial" panose="020B0604020202020204" pitchFamily="34" charset="0"/>
                        </a:rPr>
                        <a:t>SBNA</a:t>
                      </a:r>
                    </a:p>
                  </a:txBody>
                  <a:tcPr marL="45720" marR="4572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marL="171450" marR="0" lvl="1" indent="-171450"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Char char="•"/>
                        <a:tabLst/>
                        <a:defRPr/>
                      </a:pPr>
                      <a:endParaRPr lang="en-US" sz="1000" i="0" kern="1200" baseline="0" dirty="0" smtClean="0">
                        <a:solidFill>
                          <a:schemeClr val="tx1"/>
                        </a:solidFill>
                        <a:latin typeface="+mn-lt"/>
                        <a:ea typeface="+mn-ea"/>
                        <a:cs typeface="+mn-cs"/>
                      </a:endParaRPr>
                    </a:p>
                  </a:txBody>
                  <a:tcPr marL="45720" marR="45720">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370364">
                <a:tc>
                  <a:txBody>
                    <a:bodyPr/>
                    <a:lstStyle/>
                    <a:p>
                      <a:pPr marL="0" marR="0" lvl="1" indent="0"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1100" kern="1200" dirty="0" smtClean="0">
                          <a:solidFill>
                            <a:schemeClr val="tx1"/>
                          </a:solidFill>
                          <a:latin typeface="Arial" panose="020B0604020202020204" pitchFamily="34" charset="0"/>
                          <a:ea typeface="+mn-ea"/>
                          <a:cs typeface="Arial" panose="020B0604020202020204" pitchFamily="34" charset="0"/>
                        </a:rPr>
                        <a:t>Total Risk-based Capital rati</a:t>
                      </a:r>
                      <a:r>
                        <a:rPr lang="en-US" sz="1100" kern="1200" baseline="0" dirty="0" smtClean="0">
                          <a:solidFill>
                            <a:schemeClr val="tx1"/>
                          </a:solidFill>
                          <a:latin typeface="Arial" panose="020B0604020202020204" pitchFamily="34" charset="0"/>
                          <a:ea typeface="+mn-ea"/>
                          <a:cs typeface="Arial" panose="020B0604020202020204" pitchFamily="34" charset="0"/>
                        </a:rPr>
                        <a:t>o (baseline &amp; stress)</a:t>
                      </a:r>
                      <a:endParaRPr lang="en-US" sz="1100" kern="1200" dirty="0" smtClean="0">
                        <a:solidFill>
                          <a:schemeClr val="tx1"/>
                        </a:solidFill>
                        <a:latin typeface="Arial" panose="020B0604020202020204" pitchFamily="34" charset="0"/>
                        <a:ea typeface="+mn-ea"/>
                        <a:cs typeface="Arial" panose="020B0604020202020204" pitchFamily="34" charset="0"/>
                      </a:endParaRPr>
                    </a:p>
                  </a:txBody>
                  <a:tcPr marL="45720" marR="4572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1" indent="0"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1100" i="0" kern="1200" dirty="0" smtClean="0">
                          <a:solidFill>
                            <a:schemeClr val="tx1"/>
                          </a:solidFill>
                          <a:latin typeface="Arial" panose="020B0604020202020204" pitchFamily="34" charset="0"/>
                          <a:ea typeface="+mn-ea"/>
                          <a:cs typeface="Arial" panose="020B0604020202020204" pitchFamily="34" charset="0"/>
                        </a:rPr>
                        <a:t>SBNA</a:t>
                      </a:r>
                    </a:p>
                  </a:txBody>
                  <a:tcPr marL="45720" marR="4572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marL="171450" marR="0" lvl="1" indent="-171450"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Char char="•"/>
                        <a:tabLst/>
                        <a:defRPr/>
                      </a:pPr>
                      <a:endParaRPr lang="en-US" sz="1000" i="0" kern="1200" baseline="0" dirty="0" smtClean="0">
                        <a:solidFill>
                          <a:schemeClr val="tx1"/>
                        </a:solidFill>
                        <a:latin typeface="+mn-lt"/>
                        <a:ea typeface="+mn-ea"/>
                        <a:cs typeface="+mn-cs"/>
                      </a:endParaRPr>
                    </a:p>
                  </a:txBody>
                  <a:tcPr marL="45720" marR="45720">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370364">
                <a:tc>
                  <a:txBody>
                    <a:bodyPr/>
                    <a:lstStyle/>
                    <a:p>
                      <a:pPr marL="0" marR="0" lvl="1" indent="0"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1100" kern="1200" dirty="0" smtClean="0">
                          <a:solidFill>
                            <a:schemeClr val="tx1"/>
                          </a:solidFill>
                          <a:latin typeface="Arial" panose="020B0604020202020204" pitchFamily="34" charset="0"/>
                          <a:ea typeface="+mn-ea"/>
                          <a:cs typeface="Arial" panose="020B0604020202020204" pitchFamily="34" charset="0"/>
                        </a:rPr>
                        <a:t>Tier 1 Leverage</a:t>
                      </a:r>
                      <a:r>
                        <a:rPr lang="en-US" sz="1100" kern="1200" baseline="0" dirty="0" smtClean="0">
                          <a:solidFill>
                            <a:schemeClr val="tx1"/>
                          </a:solidFill>
                          <a:latin typeface="Arial" panose="020B0604020202020204" pitchFamily="34" charset="0"/>
                          <a:ea typeface="+mn-ea"/>
                          <a:cs typeface="Arial" panose="020B0604020202020204" pitchFamily="34" charset="0"/>
                        </a:rPr>
                        <a:t> ratio (baseline &amp; stress)</a:t>
                      </a:r>
                      <a:endParaRPr lang="en-US" sz="1100" kern="1200" dirty="0" smtClean="0">
                        <a:solidFill>
                          <a:schemeClr val="tx1"/>
                        </a:solidFill>
                        <a:latin typeface="Arial" panose="020B0604020202020204" pitchFamily="34" charset="0"/>
                        <a:ea typeface="+mn-ea"/>
                        <a:cs typeface="Arial" panose="020B0604020202020204" pitchFamily="34" charset="0"/>
                      </a:endParaRPr>
                    </a:p>
                  </a:txBody>
                  <a:tcPr marL="45720" marR="4572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1" indent="0"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1100" i="0" kern="1200" dirty="0" smtClean="0">
                          <a:solidFill>
                            <a:schemeClr val="tx1"/>
                          </a:solidFill>
                          <a:latin typeface="Arial" panose="020B0604020202020204" pitchFamily="34" charset="0"/>
                          <a:ea typeface="+mn-ea"/>
                          <a:cs typeface="Arial" panose="020B0604020202020204" pitchFamily="34" charset="0"/>
                        </a:rPr>
                        <a:t>SBNA</a:t>
                      </a:r>
                    </a:p>
                  </a:txBody>
                  <a:tcPr marL="45720" marR="4572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marL="171450" marR="0" lvl="1" indent="-171450"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Char char="•"/>
                        <a:tabLst/>
                        <a:defRPr/>
                      </a:pPr>
                      <a:endParaRPr lang="en-US" sz="1000" i="0" kern="1200" baseline="0" dirty="0" smtClean="0">
                        <a:solidFill>
                          <a:schemeClr val="tx1"/>
                        </a:solidFill>
                        <a:latin typeface="+mn-lt"/>
                        <a:ea typeface="+mn-ea"/>
                        <a:cs typeface="+mn-cs"/>
                      </a:endParaRPr>
                    </a:p>
                  </a:txBody>
                  <a:tcPr marL="45720" marR="45720">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1554480">
                <a:tc>
                  <a:txBody>
                    <a:bodyPr/>
                    <a:lstStyle/>
                    <a:p>
                      <a:pPr marL="0" marR="0" lvl="1" indent="0"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1100" u="none" strike="noStrike" dirty="0" smtClean="0">
                          <a:effectLst/>
                          <a:latin typeface="Arial" panose="020B0604020202020204" pitchFamily="34" charset="0"/>
                          <a:cs typeface="Arial" panose="020B0604020202020204" pitchFamily="34" charset="0"/>
                        </a:rPr>
                        <a:t>Impairment to Pre-Provision Net Revenue (PPNR) </a:t>
                      </a:r>
                      <a:endParaRPr lang="en-US" sz="1100" b="0" i="0" u="none" strike="noStrike" dirty="0" smtClean="0">
                        <a:solidFill>
                          <a:srgbClr val="000000"/>
                        </a:solidFill>
                        <a:effectLst/>
                        <a:latin typeface="Arial" panose="020B0604020202020204" pitchFamily="34" charset="0"/>
                        <a:cs typeface="Arial" panose="020B0604020202020204" pitchFamily="34" charset="0"/>
                      </a:endParaRPr>
                    </a:p>
                  </a:txBody>
                  <a:tcPr marL="45720" marR="4572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1" indent="0"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1100" i="0" kern="1200" dirty="0" smtClean="0">
                          <a:solidFill>
                            <a:schemeClr val="tx1"/>
                          </a:solidFill>
                          <a:latin typeface="Arial" panose="020B0604020202020204" pitchFamily="34" charset="0"/>
                          <a:ea typeface="+mn-ea"/>
                          <a:cs typeface="Arial" panose="020B0604020202020204" pitchFamily="34" charset="0"/>
                        </a:rPr>
                        <a:t>SBNA</a:t>
                      </a:r>
                    </a:p>
                  </a:txBody>
                  <a:tcPr marL="45720" marR="4572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marR="0" lvl="1" indent="-171450"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Char char="•"/>
                        <a:tabLst/>
                        <a:defRPr/>
                      </a:pPr>
                      <a:r>
                        <a:rPr lang="en-US" sz="1100" i="0" kern="1200" dirty="0" smtClean="0">
                          <a:solidFill>
                            <a:schemeClr val="tx1"/>
                          </a:solidFill>
                          <a:latin typeface="Arial" panose="020B0604020202020204" pitchFamily="34" charset="0"/>
                          <a:ea typeface="+mn-ea"/>
                          <a:cs typeface="Arial" panose="020B0604020202020204" pitchFamily="34" charset="0"/>
                        </a:rPr>
                        <a:t>The RAS is</a:t>
                      </a:r>
                      <a:r>
                        <a:rPr lang="en-US" sz="1100" i="0" kern="1200" baseline="0" dirty="0" smtClean="0">
                          <a:solidFill>
                            <a:schemeClr val="tx1"/>
                          </a:solidFill>
                          <a:latin typeface="Arial" panose="020B0604020202020204" pitchFamily="34" charset="0"/>
                          <a:ea typeface="+mn-ea"/>
                          <a:cs typeface="Arial" panose="020B0604020202020204" pitchFamily="34" charset="0"/>
                        </a:rPr>
                        <a:t> tied to the objective of </a:t>
                      </a:r>
                      <a:r>
                        <a:rPr lang="en-US" sz="1100" baseline="0" dirty="0" smtClean="0">
                          <a:latin typeface="Arial" panose="020B0604020202020204" pitchFamily="34" charset="0"/>
                          <a:cs typeface="Arial" panose="020B0604020202020204" pitchFamily="34" charset="0"/>
                        </a:rPr>
                        <a:t>quantitatively passing CCAR</a:t>
                      </a:r>
                      <a:endParaRPr lang="en-US" sz="1100" i="0" kern="1200" baseline="0" dirty="0" smtClean="0">
                        <a:solidFill>
                          <a:schemeClr val="tx1"/>
                        </a:solidFill>
                        <a:latin typeface="Arial" panose="020B0604020202020204" pitchFamily="34" charset="0"/>
                        <a:ea typeface="+mn-ea"/>
                        <a:cs typeface="Arial" panose="020B0604020202020204" pitchFamily="34" charset="0"/>
                      </a:endParaRPr>
                    </a:p>
                    <a:p>
                      <a:pPr marL="171450" marR="0" lvl="1" indent="-171450"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Char char="•"/>
                        <a:tabLst/>
                        <a:defRPr/>
                      </a:pPr>
                      <a:r>
                        <a:rPr lang="en-US" sz="1100" baseline="0" dirty="0" smtClean="0">
                          <a:latin typeface="Arial" panose="020B0604020202020204" pitchFamily="34" charset="0"/>
                          <a:cs typeface="Arial" panose="020B0604020202020204" pitchFamily="34" charset="0"/>
                        </a:rPr>
                        <a:t>The PPNR impairment metric allows SBNA’s Board to compare projected PPNR impairment under stress against the maximum impairment the bank can afford (and still pass CCAR)</a:t>
                      </a:r>
                      <a:endParaRPr lang="en-US" sz="1100" dirty="0" smtClean="0">
                        <a:latin typeface="Arial" panose="020B0604020202020204" pitchFamily="34" charset="0"/>
                        <a:cs typeface="Arial" panose="020B0604020202020204" pitchFamily="34" charset="0"/>
                      </a:endParaRPr>
                    </a:p>
                    <a:p>
                      <a:pPr marL="171450" marR="0" lvl="1" indent="-171450"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Char char="•"/>
                        <a:tabLst/>
                        <a:defRPr/>
                      </a:pPr>
                      <a:r>
                        <a:rPr lang="en-US" sz="1100" i="0" kern="1200" baseline="0" dirty="0" smtClean="0">
                          <a:solidFill>
                            <a:schemeClr val="tx1"/>
                          </a:solidFill>
                          <a:latin typeface="Arial" panose="020B0604020202020204" pitchFamily="34" charset="0"/>
                          <a:ea typeface="+mn-ea"/>
                          <a:cs typeface="Arial" panose="020B0604020202020204" pitchFamily="34" charset="0"/>
                        </a:rPr>
                        <a:t>In order to quantitatively pass CCAR, SHUSA must not drop below their internal capital ratio minima </a:t>
                      </a:r>
                    </a:p>
                    <a:p>
                      <a:pPr marL="171450" marR="0" lvl="1" indent="-171450"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Char char="•"/>
                        <a:tabLst/>
                        <a:defRPr/>
                      </a:pPr>
                      <a:r>
                        <a:rPr lang="en-US" sz="1100" i="0" kern="1200" baseline="0" dirty="0" smtClean="0">
                          <a:solidFill>
                            <a:schemeClr val="tx1"/>
                          </a:solidFill>
                          <a:latin typeface="Arial" panose="020B0604020202020204" pitchFamily="34" charset="0"/>
                          <a:ea typeface="+mn-ea"/>
                          <a:cs typeface="Arial" panose="020B0604020202020204" pitchFamily="34" charset="0"/>
                        </a:rPr>
                        <a:t>SHUSA must ensure its PPNR impairment is not so large as to lead to this type of breach under the BHC Stress scenario</a:t>
                      </a:r>
                    </a:p>
                  </a:txBody>
                  <a:tcPr marL="45720" marR="45720">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bl>
          </a:graphicData>
        </a:graphic>
      </p:graphicFrame>
      <p:sp>
        <p:nvSpPr>
          <p:cNvPr id="7" name="TextBox 6"/>
          <p:cNvSpPr txBox="1"/>
          <p:nvPr/>
        </p:nvSpPr>
        <p:spPr>
          <a:xfrm>
            <a:off x="266744" y="529476"/>
            <a:ext cx="9336044" cy="357021"/>
          </a:xfrm>
          <a:prstGeom prst="rect">
            <a:avLst/>
          </a:prstGeom>
          <a:noFill/>
        </p:spPr>
        <p:txBody>
          <a:bodyPr wrap="square" rtlCol="0">
            <a:spAutoFit/>
          </a:bodyPr>
          <a:lstStyle/>
          <a:p>
            <a:pPr algn="l"/>
            <a:r>
              <a:rPr lang="en-US" sz="2000" b="1" dirty="0"/>
              <a:t>Metric selection: </a:t>
            </a:r>
            <a:r>
              <a:rPr lang="en-US" sz="2000" dirty="0" smtClean="0"/>
              <a:t>Capital </a:t>
            </a:r>
            <a:r>
              <a:rPr lang="en-US" sz="2000" dirty="0"/>
              <a:t>adequacy </a:t>
            </a:r>
            <a:r>
              <a:rPr lang="en-US" sz="2000" dirty="0" smtClean="0"/>
              <a:t>metrics (CCAR-linked)</a:t>
            </a:r>
            <a:endParaRPr lang="en-US" sz="2000" dirty="0"/>
          </a:p>
        </p:txBody>
      </p:sp>
      <p:grpSp>
        <p:nvGrpSpPr>
          <p:cNvPr id="9" name="Group 8"/>
          <p:cNvGrpSpPr/>
          <p:nvPr/>
        </p:nvGrpSpPr>
        <p:grpSpPr>
          <a:xfrm>
            <a:off x="443921" y="72184"/>
            <a:ext cx="2850571" cy="189008"/>
            <a:chOff x="403281" y="164517"/>
            <a:chExt cx="2850571" cy="189008"/>
          </a:xfrm>
        </p:grpSpPr>
        <p:sp>
          <p:nvSpPr>
            <p:cNvPr id="10" name="Text Box 75"/>
            <p:cNvSpPr txBox="1">
              <a:spLocks noChangeArrowheads="1"/>
            </p:cNvSpPr>
            <p:nvPr/>
          </p:nvSpPr>
          <p:spPr bwMode="gray">
            <a:xfrm>
              <a:off x="636148" y="166688"/>
              <a:ext cx="2617704" cy="184666"/>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none" lIns="0" tIns="0" rIns="0" bIns="0">
              <a:spAutoFit/>
            </a:bodyPr>
            <a:lstStyle/>
            <a:p>
              <a:pPr algn="l">
                <a:lnSpc>
                  <a:spcPct val="100000"/>
                </a:lnSpc>
              </a:pPr>
              <a:r>
                <a:rPr lang="en-US" sz="1200" dirty="0" smtClean="0">
                  <a:solidFill>
                    <a:schemeClr val="accent1"/>
                  </a:solidFill>
                </a:rPr>
                <a:t>Capital adequacy risk: Metric selection</a:t>
              </a:r>
              <a:endParaRPr lang="en-US" sz="1200" dirty="0">
                <a:solidFill>
                  <a:schemeClr val="accent1"/>
                </a:solidFill>
              </a:endParaRPr>
            </a:p>
          </p:txBody>
        </p:sp>
        <p:sp>
          <p:nvSpPr>
            <p:cNvPr id="11" name="Oval 10"/>
            <p:cNvSpPr/>
            <p:nvPr/>
          </p:nvSpPr>
          <p:spPr bwMode="auto">
            <a:xfrm>
              <a:off x="403281" y="164517"/>
              <a:ext cx="189008" cy="189008"/>
            </a:xfrm>
            <a:prstGeom prst="ellipse">
              <a:avLst/>
            </a:prstGeom>
            <a:solidFill>
              <a:schemeClr val="accent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b="1" i="0" u="none" strike="noStrike" cap="none" normalizeH="0" baseline="0" dirty="0" smtClean="0">
                  <a:ln>
                    <a:noFill/>
                  </a:ln>
                  <a:solidFill>
                    <a:schemeClr val="bg1"/>
                  </a:solidFill>
                  <a:effectLst/>
                  <a:latin typeface="Arial" charset="0"/>
                  <a:ea typeface="ＭＳ Ｐゴシック" pitchFamily="-112" charset="-128"/>
                  <a:cs typeface="ＭＳ Ｐゴシック" pitchFamily="-112" charset="-128"/>
                </a:rPr>
                <a:t>1</a:t>
              </a:r>
              <a:endParaRPr kumimoji="0" lang="en-US" b="1" i="0" u="none" strike="noStrike" cap="none" normalizeH="0" baseline="0" dirty="0">
                <a:ln>
                  <a:noFill/>
                </a:ln>
                <a:solidFill>
                  <a:schemeClr val="bg1"/>
                </a:solidFill>
                <a:effectLst/>
                <a:latin typeface="Arial" charset="0"/>
                <a:ea typeface="ＭＳ Ｐゴシック" pitchFamily="-112" charset="-128"/>
                <a:cs typeface="ＭＳ Ｐゴシック" pitchFamily="-112" charset="-128"/>
              </a:endParaRPr>
            </a:p>
          </p:txBody>
        </p:sp>
      </p:grpSp>
    </p:spTree>
    <p:extLst>
      <p:ext uri="{BB962C8B-B14F-4D97-AF65-F5344CB8AC3E}">
        <p14:creationId xmlns:p14="http://schemas.microsoft.com/office/powerpoint/2010/main" val="2251133477"/>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1"/>
          </p:nvPr>
        </p:nvSpPr>
        <p:spPr/>
        <p:txBody>
          <a:bodyPr/>
          <a:lstStyle/>
          <a:p>
            <a:r>
              <a:rPr lang="en-GB" dirty="0"/>
              <a:t>2016 SBNA RAS – Qualitative statements (2/2</a:t>
            </a:r>
            <a:r>
              <a:rPr lang="en-GB" dirty="0" smtClean="0"/>
              <a:t>)</a:t>
            </a:r>
            <a:endParaRPr lang="en-GB" dirty="0"/>
          </a:p>
        </p:txBody>
      </p:sp>
      <p:graphicFrame>
        <p:nvGraphicFramePr>
          <p:cNvPr id="5" name="Table 4"/>
          <p:cNvGraphicFramePr>
            <a:graphicFrameLocks noGrp="1"/>
          </p:cNvGraphicFramePr>
          <p:nvPr>
            <p:extLst>
              <p:ext uri="{D42A27DB-BD31-4B8C-83A1-F6EECF244321}">
                <p14:modId xmlns:p14="http://schemas.microsoft.com/office/powerpoint/2010/main" val="2112074616"/>
              </p:ext>
            </p:extLst>
          </p:nvPr>
        </p:nvGraphicFramePr>
        <p:xfrm>
          <a:off x="365760" y="1463040"/>
          <a:ext cx="8896350" cy="3205715"/>
        </p:xfrm>
        <a:graphic>
          <a:graphicData uri="http://schemas.openxmlformats.org/drawingml/2006/table">
            <a:tbl>
              <a:tblPr>
                <a:tableStyleId>{839DD9DD-9E6C-4910-8AC0-68ADFF6A6AFC}</a:tableStyleId>
              </a:tblPr>
              <a:tblGrid>
                <a:gridCol w="1028580"/>
                <a:gridCol w="7867770"/>
              </a:tblGrid>
              <a:tr h="0">
                <a:tc>
                  <a:txBody>
                    <a:bodyPr/>
                    <a:lstStyle/>
                    <a:p>
                      <a:pPr algn="l" rtl="0" fontAlgn="ctr">
                        <a:spcBef>
                          <a:spcPts val="200"/>
                        </a:spcBef>
                        <a:spcAft>
                          <a:spcPts val="200"/>
                        </a:spcAft>
                      </a:pPr>
                      <a:r>
                        <a:rPr lang="en-US" sz="1050" b="1" i="0" u="none" strike="noStrike" dirty="0" smtClean="0">
                          <a:solidFill>
                            <a:srgbClr val="FF0000"/>
                          </a:solidFill>
                          <a:effectLst/>
                          <a:latin typeface="Arial" panose="020B0604020202020204" pitchFamily="34" charset="0"/>
                          <a:cs typeface="Arial" panose="020B0604020202020204" pitchFamily="34" charset="0"/>
                        </a:rPr>
                        <a:t>Risk type</a:t>
                      </a:r>
                      <a:endParaRPr lang="en-US" sz="1050" b="1" i="0" u="none" strike="noStrike" dirty="0">
                        <a:solidFill>
                          <a:srgbClr val="FF0000"/>
                        </a:solidFill>
                        <a:effectLst/>
                        <a:latin typeface="Arial" panose="020B0604020202020204" pitchFamily="34" charset="0"/>
                        <a:cs typeface="Arial" panose="020B0604020202020204" pitchFamily="34" charset="0"/>
                      </a:endParaRPr>
                    </a:p>
                  </a:txBody>
                  <a:tcPr marL="0" marR="18288" marT="18288" marB="18288" anchor="ctr">
                    <a:lnL>
                      <a:noFill/>
                    </a:lnL>
                    <a:lnR>
                      <a:noFill/>
                    </a:lnR>
                    <a:lnT>
                      <a:noFill/>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spcBef>
                          <a:spcPts val="200"/>
                        </a:spcBef>
                        <a:spcAft>
                          <a:spcPts val="200"/>
                        </a:spcAft>
                      </a:pPr>
                      <a:r>
                        <a:rPr lang="en-US" sz="1050" b="1" i="0" u="none" strike="noStrike" dirty="0" smtClean="0">
                          <a:solidFill>
                            <a:srgbClr val="FF0000"/>
                          </a:solidFill>
                          <a:effectLst/>
                          <a:latin typeface="Arial" panose="020B0604020202020204" pitchFamily="34" charset="0"/>
                          <a:cs typeface="Arial" panose="020B0604020202020204" pitchFamily="34" charset="0"/>
                        </a:rPr>
                        <a:t>Qualitative statement</a:t>
                      </a:r>
                      <a:endParaRPr lang="en-US" sz="1050" b="1" i="0" u="none" strike="noStrike" dirty="0">
                        <a:solidFill>
                          <a:srgbClr val="FF0000"/>
                        </a:solidFill>
                        <a:effectLst/>
                        <a:latin typeface="Arial" panose="020B0604020202020204" pitchFamily="34" charset="0"/>
                        <a:cs typeface="Arial" panose="020B0604020202020204" pitchFamily="34" charset="0"/>
                      </a:endParaRPr>
                    </a:p>
                  </a:txBody>
                  <a:tcPr marL="18288" marR="18288" marT="18288" marB="18288" anchor="ctr">
                    <a:lnL>
                      <a:noFill/>
                    </a:lnL>
                    <a:lnR>
                      <a:noFill/>
                    </a:lnR>
                    <a:lnT>
                      <a:noFill/>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r>
              <a:tr h="339117">
                <a:tc rowSpan="2">
                  <a:txBody>
                    <a:bodyPr/>
                    <a:lstStyle/>
                    <a:p>
                      <a:pPr algn="l" rtl="0" fontAlgn="ctr">
                        <a:spcBef>
                          <a:spcPts val="200"/>
                        </a:spcBef>
                        <a:spcAft>
                          <a:spcPts val="200"/>
                        </a:spcAft>
                      </a:pPr>
                      <a:r>
                        <a:rPr lang="en-US" sz="1050" b="1" i="0" u="none" strike="noStrike" dirty="0" smtClean="0">
                          <a:solidFill>
                            <a:schemeClr val="tx1"/>
                          </a:solidFill>
                          <a:effectLst/>
                          <a:latin typeface="Arial" panose="020B0604020202020204" pitchFamily="34" charset="0"/>
                          <a:cs typeface="Arial" panose="020B0604020202020204" pitchFamily="34" charset="0"/>
                        </a:rPr>
                        <a:t>Operational</a:t>
                      </a:r>
                      <a:r>
                        <a:rPr lang="en-US" sz="1050" b="1" i="0" u="none" strike="noStrike" baseline="0" dirty="0" smtClean="0">
                          <a:solidFill>
                            <a:schemeClr val="tx1"/>
                          </a:solidFill>
                          <a:effectLst/>
                          <a:latin typeface="Arial" panose="020B0604020202020204" pitchFamily="34" charset="0"/>
                          <a:cs typeface="Arial" panose="020B0604020202020204" pitchFamily="34" charset="0"/>
                        </a:rPr>
                        <a:t> risk</a:t>
                      </a:r>
                      <a:endParaRPr lang="en-US" sz="1050" b="1" i="0" u="none" strike="noStrike" dirty="0">
                        <a:solidFill>
                          <a:schemeClr val="tx1"/>
                        </a:solidFill>
                        <a:effectLst/>
                        <a:latin typeface="Arial" panose="020B0604020202020204" pitchFamily="34" charset="0"/>
                        <a:cs typeface="Arial" panose="020B0604020202020204" pitchFamily="34" charset="0"/>
                      </a:endParaRPr>
                    </a:p>
                  </a:txBody>
                  <a:tcPr marL="0" marR="18288" marT="18288" marB="18288">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spcBef>
                          <a:spcPts val="200"/>
                        </a:spcBef>
                        <a:spcAft>
                          <a:spcPts val="200"/>
                        </a:spcAft>
                      </a:pPr>
                      <a:r>
                        <a:rPr lang="en-US" sz="1050" b="0" i="0" u="none" strike="noStrike" dirty="0">
                          <a:solidFill>
                            <a:srgbClr val="000000"/>
                          </a:solidFill>
                          <a:effectLst/>
                          <a:latin typeface="Arial" panose="020B0604020202020204" pitchFamily="34" charset="0"/>
                          <a:cs typeface="Arial" panose="020B0604020202020204" pitchFamily="34" charset="0"/>
                        </a:rPr>
                        <a:t>SBNA has a risk-averse approach to operational risk but recognizes that it is inherent in all products, activities, processes, and systems and must be adequately managed to meet business objectives.</a:t>
                      </a:r>
                    </a:p>
                  </a:txBody>
                  <a:tcPr marL="18288" marR="18288" marT="18288" marB="18288">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r>
              <a:tr h="208688">
                <a:tc vMerge="1">
                  <a:txBody>
                    <a:bodyPr/>
                    <a:lstStyle/>
                    <a:p>
                      <a:pPr algn="l" rtl="0" fontAlgn="ctr"/>
                      <a:endParaRPr lang="en-US" sz="1100" b="1" i="0" u="none" strike="noStrike" dirty="0">
                        <a:solidFill>
                          <a:schemeClr val="tx1"/>
                        </a:solidFill>
                        <a:effectLst/>
                        <a:latin typeface="+mj-lt"/>
                      </a:endParaRPr>
                    </a:p>
                  </a:txBody>
                  <a:tcPr marL="171450" marR="9525" marT="9525" marB="0" anchor="ctr">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spcBef>
                          <a:spcPts val="200"/>
                        </a:spcBef>
                        <a:spcAft>
                          <a:spcPts val="200"/>
                        </a:spcAft>
                      </a:pPr>
                      <a:r>
                        <a:rPr lang="en-US" sz="1050" b="0" i="0" u="none" strike="noStrike" dirty="0" smtClean="0">
                          <a:solidFill>
                            <a:srgbClr val="000000"/>
                          </a:solidFill>
                          <a:effectLst/>
                          <a:latin typeface="Arial" panose="020B0604020202020204" pitchFamily="34" charset="0"/>
                          <a:cs typeface="Arial" panose="020B0604020202020204" pitchFamily="34" charset="0"/>
                        </a:rPr>
                        <a:t>SBNA </a:t>
                      </a:r>
                      <a:r>
                        <a:rPr lang="en-US" sz="1050" b="0" i="0" u="none" strike="noStrike" dirty="0">
                          <a:solidFill>
                            <a:srgbClr val="000000"/>
                          </a:solidFill>
                          <a:effectLst/>
                          <a:latin typeface="Arial" panose="020B0604020202020204" pitchFamily="34" charset="0"/>
                          <a:cs typeface="Arial" panose="020B0604020202020204" pitchFamily="34" charset="0"/>
                        </a:rPr>
                        <a:t>has a risk-averse approach to operational risk but recognizes that it is inherent in all products, activities, processes, and systems and must be adequately managed to meet business objectives.</a:t>
                      </a:r>
                    </a:p>
                  </a:txBody>
                  <a:tcPr marL="18288" marR="18288" marT="18288" marB="18288">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r>
              <a:tr h="339117">
                <a:tc rowSpan="3">
                  <a:txBody>
                    <a:bodyPr/>
                    <a:lstStyle/>
                    <a:p>
                      <a:pPr algn="l" rtl="0" fontAlgn="ctr">
                        <a:spcBef>
                          <a:spcPts val="200"/>
                        </a:spcBef>
                        <a:spcAft>
                          <a:spcPts val="200"/>
                        </a:spcAft>
                      </a:pPr>
                      <a:r>
                        <a:rPr lang="en-US" sz="1050" b="1" i="0" u="none" strike="noStrike" dirty="0" smtClean="0">
                          <a:solidFill>
                            <a:schemeClr val="tx1"/>
                          </a:solidFill>
                          <a:effectLst/>
                          <a:latin typeface="Arial" panose="020B0604020202020204" pitchFamily="34" charset="0"/>
                          <a:cs typeface="Arial" panose="020B0604020202020204" pitchFamily="34" charset="0"/>
                        </a:rPr>
                        <a:t>Model risk</a:t>
                      </a:r>
                      <a:endParaRPr lang="en-US" sz="1050" b="1" i="0" u="none" strike="noStrike" dirty="0">
                        <a:solidFill>
                          <a:schemeClr val="tx1"/>
                        </a:solidFill>
                        <a:effectLst/>
                        <a:latin typeface="Arial" panose="020B0604020202020204" pitchFamily="34" charset="0"/>
                        <a:cs typeface="Arial" panose="020B0604020202020204" pitchFamily="34" charset="0"/>
                      </a:endParaRPr>
                    </a:p>
                  </a:txBody>
                  <a:tcPr marL="0" marR="18288" marT="18288" marB="18288">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spcBef>
                          <a:spcPts val="200"/>
                        </a:spcBef>
                        <a:spcAft>
                          <a:spcPts val="200"/>
                        </a:spcAft>
                      </a:pPr>
                      <a:r>
                        <a:rPr lang="en-US" sz="1050" b="0" i="0" u="none" strike="noStrike" dirty="0">
                          <a:solidFill>
                            <a:srgbClr val="000000"/>
                          </a:solidFill>
                          <a:effectLst/>
                          <a:latin typeface="Arial" panose="020B0604020202020204" pitchFamily="34" charset="0"/>
                          <a:cs typeface="Arial" panose="020B0604020202020204" pitchFamily="34" charset="0"/>
                        </a:rPr>
                        <a:t>SBNA will enforce model monitoring standards in line with industry practices and regulatory requirements.</a:t>
                      </a:r>
                    </a:p>
                  </a:txBody>
                  <a:tcPr marL="18288" marR="18288" marT="18288" marB="18288">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r>
              <a:tr h="339117">
                <a:tc vMerge="1">
                  <a:txBody>
                    <a:bodyPr/>
                    <a:lstStyle/>
                    <a:p>
                      <a:pPr algn="l" rtl="0" fontAlgn="ctr"/>
                      <a:endParaRPr lang="en-US" sz="1100" b="1" i="0" u="none" strike="noStrike" dirty="0">
                        <a:solidFill>
                          <a:schemeClr val="tx1"/>
                        </a:solidFill>
                        <a:effectLst/>
                        <a:latin typeface="+mj-lt"/>
                      </a:endParaRPr>
                    </a:p>
                  </a:txBody>
                  <a:tcPr marL="171450" marR="9525" marT="9525" marB="0" anchor="ctr"/>
                </a:tc>
                <a:tc>
                  <a:txBody>
                    <a:bodyPr/>
                    <a:lstStyle/>
                    <a:p>
                      <a:pPr algn="l" rtl="0" fontAlgn="ctr">
                        <a:spcBef>
                          <a:spcPts val="200"/>
                        </a:spcBef>
                        <a:spcAft>
                          <a:spcPts val="200"/>
                        </a:spcAft>
                      </a:pPr>
                      <a:r>
                        <a:rPr lang="en-US" sz="1050" b="0" i="0" u="none" strike="noStrike" dirty="0">
                          <a:solidFill>
                            <a:srgbClr val="000000"/>
                          </a:solidFill>
                          <a:effectLst/>
                          <a:latin typeface="Arial" panose="020B0604020202020204" pitchFamily="34" charset="0"/>
                          <a:cs typeface="Arial" panose="020B0604020202020204" pitchFamily="34" charset="0"/>
                        </a:rPr>
                        <a:t>SBNA will allocate more resources to those models with the highest risk level (Tier 1).</a:t>
                      </a:r>
                    </a:p>
                  </a:txBody>
                  <a:tcPr marL="18288" marR="18288" marT="18288" marB="18288">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r>
              <a:tr h="339117">
                <a:tc vMerge="1">
                  <a:txBody>
                    <a:bodyPr/>
                    <a:lstStyle/>
                    <a:p>
                      <a:pPr algn="l" rtl="0" fontAlgn="ctr"/>
                      <a:endParaRPr lang="en-US" sz="1100" b="1" i="0" u="none" strike="noStrike" dirty="0">
                        <a:solidFill>
                          <a:schemeClr val="tx1"/>
                        </a:solidFill>
                        <a:effectLst/>
                        <a:latin typeface="+mj-lt"/>
                      </a:endParaRPr>
                    </a:p>
                  </a:txBody>
                  <a:tcPr marL="171450" marR="9525" marT="9525" marB="0" anchor="ctr"/>
                </a:tc>
                <a:tc>
                  <a:txBody>
                    <a:bodyPr/>
                    <a:lstStyle/>
                    <a:p>
                      <a:pPr algn="l" rtl="0" fontAlgn="ctr">
                        <a:spcBef>
                          <a:spcPts val="200"/>
                        </a:spcBef>
                        <a:spcAft>
                          <a:spcPts val="200"/>
                        </a:spcAft>
                      </a:pPr>
                      <a:r>
                        <a:rPr lang="en-US" sz="1050" b="0" i="0" u="none" strike="noStrike" dirty="0">
                          <a:solidFill>
                            <a:srgbClr val="000000"/>
                          </a:solidFill>
                          <a:effectLst/>
                          <a:latin typeface="Arial" panose="020B0604020202020204" pitchFamily="34" charset="0"/>
                          <a:cs typeface="Arial" panose="020B0604020202020204" pitchFamily="34" charset="0"/>
                        </a:rPr>
                        <a:t>SBNA will ensure no new models are used or put into production without the appropriate approval.</a:t>
                      </a:r>
                    </a:p>
                  </a:txBody>
                  <a:tcPr marL="18288" marR="18288" marT="18288" marB="18288">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r>
              <a:tr h="339117">
                <a:tc rowSpan="4">
                  <a:txBody>
                    <a:bodyPr/>
                    <a:lstStyle/>
                    <a:p>
                      <a:pPr algn="l" rtl="0" fontAlgn="ctr">
                        <a:spcBef>
                          <a:spcPts val="200"/>
                        </a:spcBef>
                        <a:spcAft>
                          <a:spcPts val="200"/>
                        </a:spcAft>
                      </a:pPr>
                      <a:r>
                        <a:rPr lang="en-US" sz="1050" b="1" i="0" u="none" strike="noStrike" kern="1200" dirty="0" smtClean="0">
                          <a:solidFill>
                            <a:schemeClr val="tx1"/>
                          </a:solidFill>
                          <a:effectLst/>
                          <a:latin typeface="Arial" panose="020B0604020202020204" pitchFamily="34" charset="0"/>
                          <a:ea typeface="+mn-ea"/>
                          <a:cs typeface="Arial" panose="020B0604020202020204" pitchFamily="34" charset="0"/>
                        </a:rPr>
                        <a:t>Compliance &amp; Reputational</a:t>
                      </a:r>
                      <a:r>
                        <a:rPr lang="en-US" sz="1050" b="1" i="0" u="none" strike="noStrike" kern="1200" baseline="0" dirty="0" smtClean="0">
                          <a:solidFill>
                            <a:schemeClr val="tx1"/>
                          </a:solidFill>
                          <a:effectLst/>
                          <a:latin typeface="Arial" panose="020B0604020202020204" pitchFamily="34" charset="0"/>
                          <a:ea typeface="+mn-ea"/>
                          <a:cs typeface="Arial" panose="020B0604020202020204" pitchFamily="34" charset="0"/>
                        </a:rPr>
                        <a:t> risk</a:t>
                      </a:r>
                      <a:endParaRPr lang="en-US" sz="1050" b="1" i="0" u="none" strike="noStrike" kern="1200" dirty="0">
                        <a:solidFill>
                          <a:schemeClr val="tx1"/>
                        </a:solidFill>
                        <a:effectLst/>
                        <a:latin typeface="Arial" panose="020B0604020202020204" pitchFamily="34" charset="0"/>
                        <a:ea typeface="+mn-ea"/>
                        <a:cs typeface="Arial" panose="020B0604020202020204" pitchFamily="34" charset="0"/>
                      </a:endParaRPr>
                    </a:p>
                  </a:txBody>
                  <a:tcPr marL="0" marR="18288" marT="18288" marB="18288">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rtl="0" fontAlgn="ctr">
                        <a:spcBef>
                          <a:spcPts val="200"/>
                        </a:spcBef>
                        <a:spcAft>
                          <a:spcPts val="200"/>
                        </a:spcAft>
                      </a:pPr>
                      <a:r>
                        <a:rPr lang="en-US" sz="1050" b="0" i="0" u="none" strike="noStrike" dirty="0">
                          <a:solidFill>
                            <a:srgbClr val="000000"/>
                          </a:solidFill>
                          <a:effectLst/>
                          <a:latin typeface="Arial" panose="020B0604020202020204" pitchFamily="34" charset="0"/>
                          <a:cs typeface="Arial" panose="020B0604020202020204" pitchFamily="34" charset="0"/>
                        </a:rPr>
                        <a:t>SBNA aims to comply fully with the letter and spirit of all applicable laws and regulatory standards that apply to its operations and it will ensure the timely remediation of any regulatory finding.</a:t>
                      </a:r>
                    </a:p>
                  </a:txBody>
                  <a:tcPr marL="18288" marR="18288" marT="18288" marB="18288">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208688">
                <a:tc vMerge="1">
                  <a:txBody>
                    <a:bodyPr/>
                    <a:lstStyle/>
                    <a:p>
                      <a:pPr algn="l" rtl="0" fontAlgn="ctr"/>
                      <a:endParaRPr lang="en-US" sz="1100" b="1" i="0" u="none" strike="noStrike" dirty="0">
                        <a:solidFill>
                          <a:schemeClr val="tx1"/>
                        </a:solidFill>
                        <a:effectLst/>
                        <a:latin typeface="+mj-lt"/>
                      </a:endParaRPr>
                    </a:p>
                  </a:txBody>
                  <a:tcPr marL="171450" marR="9525" marT="9525" marB="0" anchor="ctr">
                    <a:solidFill>
                      <a:schemeClr val="bg1"/>
                    </a:solidFill>
                  </a:tcPr>
                </a:tc>
                <a:tc>
                  <a:txBody>
                    <a:bodyPr/>
                    <a:lstStyle/>
                    <a:p>
                      <a:pPr algn="l" rtl="0" fontAlgn="ctr">
                        <a:spcBef>
                          <a:spcPts val="200"/>
                        </a:spcBef>
                        <a:spcAft>
                          <a:spcPts val="200"/>
                        </a:spcAft>
                      </a:pPr>
                      <a:r>
                        <a:rPr lang="en-US" sz="1050" b="0" i="0" u="none" strike="noStrike" dirty="0">
                          <a:solidFill>
                            <a:srgbClr val="000000"/>
                          </a:solidFill>
                          <a:effectLst/>
                          <a:latin typeface="Arial" panose="020B0604020202020204" pitchFamily="34" charset="0"/>
                          <a:cs typeface="Arial" panose="020B0604020202020204" pitchFamily="34" charset="0"/>
                        </a:rPr>
                        <a:t>SBNA will treat its customers fairly, abide by consumer protection laws and regulations and will not pursue any business or maintain any practices that may damage its reputation with customers, employees, or other stakeholders.</a:t>
                      </a:r>
                    </a:p>
                  </a:txBody>
                  <a:tcPr marL="18288" marR="18288" marT="18288" marB="18288">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339117">
                <a:tc vMerge="1">
                  <a:txBody>
                    <a:bodyPr/>
                    <a:lstStyle/>
                    <a:p>
                      <a:pPr algn="l" rtl="0" fontAlgn="ctr"/>
                      <a:endParaRPr lang="en-US" sz="1100" b="1" i="0" u="none" strike="noStrike" dirty="0">
                        <a:solidFill>
                          <a:schemeClr val="tx1"/>
                        </a:solidFill>
                        <a:effectLst/>
                        <a:latin typeface="+mj-lt"/>
                      </a:endParaRPr>
                    </a:p>
                  </a:txBody>
                  <a:tcPr marL="171450" marR="9525" marT="9525" marB="0" anchor="ctr">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rtl="0" fontAlgn="ctr">
                        <a:spcBef>
                          <a:spcPts val="200"/>
                        </a:spcBef>
                        <a:spcAft>
                          <a:spcPts val="200"/>
                        </a:spcAft>
                      </a:pPr>
                      <a:r>
                        <a:rPr lang="en-US" sz="1050" b="0" i="0" u="none" strike="noStrike" dirty="0">
                          <a:solidFill>
                            <a:srgbClr val="000000"/>
                          </a:solidFill>
                          <a:effectLst/>
                          <a:latin typeface="Arial" panose="020B0604020202020204" pitchFamily="34" charset="0"/>
                          <a:cs typeface="Arial" panose="020B0604020202020204" pitchFamily="34" charset="0"/>
                        </a:rPr>
                        <a:t>SBNA will not knowingly conduct business with individuals or entities it believes to be engaged in inappropriate behavior, money laundering, terrorist financing, corruption or other illicit financial activities.</a:t>
                      </a:r>
                    </a:p>
                  </a:txBody>
                  <a:tcPr marL="18288" marR="18288" marT="18288" marB="18288">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208688">
                <a:tc vMerge="1">
                  <a:txBody>
                    <a:bodyPr/>
                    <a:lstStyle/>
                    <a:p>
                      <a:pPr algn="l" rtl="0" fontAlgn="ctr"/>
                      <a:endParaRPr lang="en-US" sz="1100" b="1" i="0" u="none" strike="noStrike" dirty="0">
                        <a:solidFill>
                          <a:schemeClr val="tx1"/>
                        </a:solidFill>
                        <a:effectLst/>
                        <a:latin typeface="+mj-lt"/>
                      </a:endParaRPr>
                    </a:p>
                  </a:txBody>
                  <a:tcPr marL="171450" marR="9525" marT="9525" marB="0" anchor="ctr">
                    <a:solidFill>
                      <a:schemeClr val="bg1"/>
                    </a:solidFill>
                  </a:tcPr>
                </a:tc>
                <a:tc>
                  <a:txBody>
                    <a:bodyPr/>
                    <a:lstStyle/>
                    <a:p>
                      <a:pPr algn="l" rtl="0" fontAlgn="ctr">
                        <a:spcBef>
                          <a:spcPts val="200"/>
                        </a:spcBef>
                        <a:spcAft>
                          <a:spcPts val="200"/>
                        </a:spcAft>
                      </a:pPr>
                      <a:r>
                        <a:rPr lang="en-US" sz="1050" b="0" i="0" u="none" strike="noStrike" dirty="0">
                          <a:solidFill>
                            <a:srgbClr val="000000"/>
                          </a:solidFill>
                          <a:effectLst/>
                          <a:latin typeface="Arial" panose="020B0604020202020204" pitchFamily="34" charset="0"/>
                          <a:cs typeface="Arial" panose="020B0604020202020204" pitchFamily="34" charset="0"/>
                        </a:rPr>
                        <a:t>SBNA expects that its employees will act with the highest ethical standards at all times.</a:t>
                      </a:r>
                    </a:p>
                  </a:txBody>
                  <a:tcPr marL="18288" marR="18288" marT="18288" marB="18288">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bl>
          </a:graphicData>
        </a:graphic>
      </p:graphicFrame>
      <p:grpSp>
        <p:nvGrpSpPr>
          <p:cNvPr id="6" name="Group 5"/>
          <p:cNvGrpSpPr/>
          <p:nvPr/>
        </p:nvGrpSpPr>
        <p:grpSpPr>
          <a:xfrm>
            <a:off x="436880" y="69852"/>
            <a:ext cx="2503218" cy="189008"/>
            <a:chOff x="457200" y="19052"/>
            <a:chExt cx="2503218" cy="189008"/>
          </a:xfrm>
        </p:grpSpPr>
        <p:sp>
          <p:nvSpPr>
            <p:cNvPr id="7" name="Oval 6"/>
            <p:cNvSpPr/>
            <p:nvPr/>
          </p:nvSpPr>
          <p:spPr bwMode="auto">
            <a:xfrm>
              <a:off x="457200" y="19052"/>
              <a:ext cx="189008" cy="189008"/>
            </a:xfrm>
            <a:prstGeom prst="ellipse">
              <a:avLst/>
            </a:prstGeom>
            <a:solidFill>
              <a:schemeClr val="accent6">
                <a:lumMod val="60000"/>
                <a:lumOff val="4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lang="en-US" b="1" dirty="0">
                  <a:solidFill>
                    <a:schemeClr val="bg1"/>
                  </a:solidFill>
                  <a:latin typeface="Arial" panose="020B0604020202020204" pitchFamily="34" charset="0"/>
                  <a:ea typeface="ＭＳ Ｐゴシック" pitchFamily="-112" charset="-128"/>
                  <a:cs typeface="Arial" panose="020B0604020202020204" pitchFamily="34" charset="0"/>
                </a:rPr>
                <a:t>C</a:t>
              </a:r>
              <a:endParaRPr kumimoji="0" lang="en-US" b="1" i="0" u="none" strike="noStrike" cap="none" normalizeH="0" baseline="0" dirty="0">
                <a:ln>
                  <a:noFill/>
                </a:ln>
                <a:solidFill>
                  <a:schemeClr val="bg1"/>
                </a:solidFill>
                <a:effectLst/>
                <a:latin typeface="Arial" panose="020B0604020202020204" pitchFamily="34" charset="0"/>
                <a:ea typeface="ＭＳ Ｐゴシック" pitchFamily="-112" charset="-128"/>
                <a:cs typeface="Arial" panose="020B0604020202020204" pitchFamily="34" charset="0"/>
              </a:endParaRPr>
            </a:p>
          </p:txBody>
        </p:sp>
        <p:sp>
          <p:nvSpPr>
            <p:cNvPr id="8" name="Text Box 75"/>
            <p:cNvSpPr txBox="1">
              <a:spLocks noChangeArrowheads="1"/>
            </p:cNvSpPr>
            <p:nvPr/>
          </p:nvSpPr>
          <p:spPr bwMode="gray">
            <a:xfrm>
              <a:off x="690566" y="20638"/>
              <a:ext cx="2269852" cy="184666"/>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none" lIns="0" tIns="0" rIns="0" bIns="0" anchor="ctr">
              <a:spAutoFit/>
            </a:bodyPr>
            <a:lstStyle/>
            <a:p>
              <a:pPr algn="l">
                <a:lnSpc>
                  <a:spcPct val="100000"/>
                </a:lnSpc>
              </a:pPr>
              <a:r>
                <a:rPr lang="en-US" sz="1200" dirty="0">
                  <a:solidFill>
                    <a:schemeClr val="bg1">
                      <a:lumMod val="50000"/>
                    </a:schemeClr>
                  </a:solidFill>
                </a:rPr>
                <a:t>Appendix: </a:t>
              </a:r>
              <a:r>
                <a:rPr lang="en-US" sz="1200" dirty="0" smtClean="0">
                  <a:solidFill>
                    <a:schemeClr val="bg1">
                      <a:lumMod val="50000"/>
                    </a:schemeClr>
                  </a:solidFill>
                </a:rPr>
                <a:t>Qualitative </a:t>
              </a:r>
              <a:r>
                <a:rPr lang="en-US" sz="1200" dirty="0">
                  <a:solidFill>
                    <a:schemeClr val="bg1">
                      <a:lumMod val="50000"/>
                    </a:schemeClr>
                  </a:solidFill>
                </a:rPr>
                <a:t>Statements</a:t>
              </a:r>
            </a:p>
          </p:txBody>
        </p:sp>
      </p:grpSp>
    </p:spTree>
    <p:extLst>
      <p:ext uri="{BB962C8B-B14F-4D97-AF65-F5344CB8AC3E}">
        <p14:creationId xmlns:p14="http://schemas.microsoft.com/office/powerpoint/2010/main" val="2181301884"/>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GB" dirty="0">
                <a:solidFill>
                  <a:srgbClr val="FF0000"/>
                </a:solidFill>
              </a:rPr>
              <a:t>D</a:t>
            </a:r>
            <a:r>
              <a:rPr lang="en-GB" dirty="0" smtClean="0">
                <a:solidFill>
                  <a:srgbClr val="FF0000"/>
                </a:solidFill>
              </a:rPr>
              <a:t>.</a:t>
            </a:r>
            <a:r>
              <a:rPr lang="en-GB" dirty="0" smtClean="0"/>
              <a:t> Metric glossary</a:t>
            </a:r>
            <a:endParaRPr lang="en-GB" b="0" dirty="0"/>
          </a:p>
        </p:txBody>
      </p:sp>
    </p:spTree>
    <p:extLst>
      <p:ext uri="{BB962C8B-B14F-4D97-AF65-F5344CB8AC3E}">
        <p14:creationId xmlns:p14="http://schemas.microsoft.com/office/powerpoint/2010/main" val="4011798226"/>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100172258"/>
              </p:ext>
            </p:extLst>
          </p:nvPr>
        </p:nvGraphicFramePr>
        <p:xfrm>
          <a:off x="366713" y="1463040"/>
          <a:ext cx="8880474" cy="3291840"/>
        </p:xfrm>
        <a:graphic>
          <a:graphicData uri="http://schemas.openxmlformats.org/drawingml/2006/table">
            <a:tbl>
              <a:tblPr firstRow="1" bandRow="1"/>
              <a:tblGrid>
                <a:gridCol w="875659"/>
                <a:gridCol w="3564578"/>
                <a:gridCol w="875659"/>
                <a:gridCol w="3564578"/>
              </a:tblGrid>
              <a:tr h="164042">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spcBef>
                          <a:spcPts val="200"/>
                        </a:spcBef>
                        <a:spcAft>
                          <a:spcPts val="200"/>
                        </a:spcAft>
                      </a:pPr>
                      <a:r>
                        <a:rPr lang="en-US" sz="1200" b="1" i="0" u="none" strike="noStrike" dirty="0" smtClean="0">
                          <a:solidFill>
                            <a:srgbClr val="000000"/>
                          </a:solidFill>
                          <a:effectLst/>
                          <a:latin typeface="Arial" panose="020B0604020202020204" pitchFamily="34" charset="0"/>
                          <a:cs typeface="Arial" panose="020B0604020202020204" pitchFamily="34" charset="0"/>
                        </a:rPr>
                        <a:t>AuM</a:t>
                      </a:r>
                      <a:endParaRPr lang="en-US" sz="1200" b="1" i="0" u="none" strike="noStrike" dirty="0">
                        <a:solidFill>
                          <a:srgbClr val="000000"/>
                        </a:solidFill>
                        <a:effectLst/>
                        <a:latin typeface="Arial" panose="020B0604020202020204" pitchFamily="34" charset="0"/>
                        <a:cs typeface="Arial" panose="020B0604020202020204" pitchFamily="34" charset="0"/>
                      </a:endParaRPr>
                    </a:p>
                  </a:txBody>
                  <a:tcPr marL="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spcBef>
                          <a:spcPts val="200"/>
                        </a:spcBef>
                        <a:spcAft>
                          <a:spcPts val="200"/>
                        </a:spcAft>
                      </a:pPr>
                      <a:r>
                        <a:rPr lang="en-US" sz="1200" b="0" i="0" u="none" strike="noStrike" dirty="0" smtClean="0">
                          <a:solidFill>
                            <a:srgbClr val="000000"/>
                          </a:solidFill>
                          <a:effectLst/>
                          <a:latin typeface="Arial" panose="020B0604020202020204" pitchFamily="34" charset="0"/>
                          <a:cs typeface="Arial" panose="020B0604020202020204" pitchFamily="34" charset="0"/>
                        </a:rPr>
                        <a:t>Assets under Management</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spcBef>
                          <a:spcPts val="200"/>
                        </a:spcBef>
                        <a:spcAft>
                          <a:spcPts val="200"/>
                        </a:spcAft>
                      </a:pPr>
                      <a:r>
                        <a:rPr lang="en-US" sz="1200" b="1" i="0" u="none" strike="noStrike" dirty="0" smtClean="0">
                          <a:solidFill>
                            <a:srgbClr val="000000"/>
                          </a:solidFill>
                          <a:effectLst/>
                          <a:latin typeface="Arial" panose="020B0604020202020204" pitchFamily="34" charset="0"/>
                          <a:cs typeface="Arial" panose="020B0604020202020204" pitchFamily="34" charset="0"/>
                        </a:rPr>
                        <a:t>NPL</a:t>
                      </a:r>
                      <a:endParaRPr lang="en-US" sz="1200" b="1" i="0" u="none" strike="noStrike" dirty="0">
                        <a:solidFill>
                          <a:srgbClr val="000000"/>
                        </a:solidFill>
                        <a:effectLst/>
                        <a:latin typeface="Arial" panose="020B0604020202020204" pitchFamily="34" charset="0"/>
                        <a:cs typeface="Arial" panose="020B0604020202020204" pitchFamily="34" charset="0"/>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spcBef>
                          <a:spcPts val="200"/>
                        </a:spcBef>
                        <a:spcAft>
                          <a:spcPts val="200"/>
                        </a:spcAft>
                      </a:pPr>
                      <a:r>
                        <a:rPr lang="en-US" sz="1200" b="0" i="0" u="none" strike="noStrike" dirty="0" smtClean="0">
                          <a:solidFill>
                            <a:srgbClr val="000000"/>
                          </a:solidFill>
                          <a:effectLst/>
                          <a:latin typeface="Arial" panose="020B0604020202020204" pitchFamily="34" charset="0"/>
                          <a:cs typeface="Arial" panose="020B0604020202020204" pitchFamily="34" charset="0"/>
                        </a:rPr>
                        <a:t>Non-performing</a:t>
                      </a:r>
                      <a:r>
                        <a:rPr lang="en-US" sz="1200" b="0" i="0" u="none" strike="noStrike" baseline="0" dirty="0" smtClean="0">
                          <a:solidFill>
                            <a:srgbClr val="000000"/>
                          </a:solidFill>
                          <a:effectLst/>
                          <a:latin typeface="Arial" panose="020B0604020202020204" pitchFamily="34" charset="0"/>
                          <a:cs typeface="Arial" panose="020B0604020202020204" pitchFamily="34" charset="0"/>
                        </a:rPr>
                        <a:t> Loan</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164042">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spcBef>
                          <a:spcPts val="200"/>
                        </a:spcBef>
                        <a:spcAft>
                          <a:spcPts val="200"/>
                        </a:spcAft>
                      </a:pPr>
                      <a:r>
                        <a:rPr lang="en-US" sz="1200" b="1" i="0" u="none" strike="noStrike" dirty="0">
                          <a:solidFill>
                            <a:srgbClr val="000000"/>
                          </a:solidFill>
                          <a:effectLst/>
                          <a:latin typeface="Arial" panose="020B0604020202020204" pitchFamily="34" charset="0"/>
                          <a:cs typeface="Arial" panose="020B0604020202020204" pitchFamily="34" charset="0"/>
                        </a:rPr>
                        <a:t>BHC</a:t>
                      </a:r>
                    </a:p>
                  </a:txBody>
                  <a:tcPr marL="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spcBef>
                          <a:spcPts val="200"/>
                        </a:spcBef>
                        <a:spcAft>
                          <a:spcPts val="200"/>
                        </a:spcAft>
                      </a:pPr>
                      <a:r>
                        <a:rPr lang="en-US" sz="1200" b="0" i="0" u="none" strike="noStrike" dirty="0">
                          <a:solidFill>
                            <a:srgbClr val="000000"/>
                          </a:solidFill>
                          <a:effectLst/>
                          <a:latin typeface="Arial" panose="020B0604020202020204" pitchFamily="34" charset="0"/>
                          <a:cs typeface="Arial" panose="020B0604020202020204" pitchFamily="34" charset="0"/>
                        </a:rPr>
                        <a:t>Bank Holding Company</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spcBef>
                          <a:spcPts val="200"/>
                        </a:spcBef>
                        <a:spcAft>
                          <a:spcPts val="200"/>
                        </a:spcAft>
                      </a:pPr>
                      <a:r>
                        <a:rPr lang="en-US" sz="1200" b="1" i="0" u="none" strike="noStrike" dirty="0">
                          <a:solidFill>
                            <a:srgbClr val="000000"/>
                          </a:solidFill>
                          <a:effectLst/>
                          <a:latin typeface="Arial" panose="020B0604020202020204" pitchFamily="34" charset="0"/>
                          <a:cs typeface="Arial" panose="020B0604020202020204" pitchFamily="34" charset="0"/>
                        </a:rPr>
                        <a:t>P&amp;L</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spcBef>
                          <a:spcPts val="200"/>
                        </a:spcBef>
                        <a:spcAft>
                          <a:spcPts val="200"/>
                        </a:spcAft>
                      </a:pPr>
                      <a:r>
                        <a:rPr lang="en-US" sz="1200" b="0" i="0" u="none" strike="noStrike" dirty="0">
                          <a:solidFill>
                            <a:srgbClr val="000000"/>
                          </a:solidFill>
                          <a:effectLst/>
                          <a:latin typeface="Arial" panose="020B0604020202020204" pitchFamily="34" charset="0"/>
                          <a:cs typeface="Arial" panose="020B0604020202020204" pitchFamily="34" charset="0"/>
                        </a:rPr>
                        <a:t>Profit and Loss</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164042">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spcBef>
                          <a:spcPts val="200"/>
                        </a:spcBef>
                        <a:spcAft>
                          <a:spcPts val="200"/>
                        </a:spcAft>
                      </a:pPr>
                      <a:r>
                        <a:rPr lang="en-US" sz="1200" b="1" i="0" u="none" strike="noStrike" dirty="0">
                          <a:solidFill>
                            <a:srgbClr val="000000"/>
                          </a:solidFill>
                          <a:effectLst/>
                          <a:latin typeface="Arial" panose="020B0604020202020204" pitchFamily="34" charset="0"/>
                          <a:cs typeface="Arial" panose="020B0604020202020204" pitchFamily="34" charset="0"/>
                        </a:rPr>
                        <a:t>C&amp;I</a:t>
                      </a:r>
                    </a:p>
                  </a:txBody>
                  <a:tcPr marL="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spcBef>
                          <a:spcPts val="200"/>
                        </a:spcBef>
                        <a:spcAft>
                          <a:spcPts val="200"/>
                        </a:spcAft>
                      </a:pPr>
                      <a:r>
                        <a:rPr lang="en-US" sz="1200" b="0" i="0" u="none" strike="noStrike" dirty="0">
                          <a:solidFill>
                            <a:srgbClr val="000000"/>
                          </a:solidFill>
                          <a:effectLst/>
                          <a:latin typeface="Arial" panose="020B0604020202020204" pitchFamily="34" charset="0"/>
                          <a:cs typeface="Arial" panose="020B0604020202020204" pitchFamily="34" charset="0"/>
                        </a:rPr>
                        <a:t>Commercial &amp; Industrial</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spcBef>
                          <a:spcPts val="200"/>
                        </a:spcBef>
                        <a:spcAft>
                          <a:spcPts val="200"/>
                        </a:spcAft>
                      </a:pPr>
                      <a:r>
                        <a:rPr lang="en-US" sz="1200" b="1" i="0" u="none" strike="noStrike" dirty="0">
                          <a:solidFill>
                            <a:srgbClr val="000000"/>
                          </a:solidFill>
                          <a:effectLst/>
                          <a:latin typeface="Arial" panose="020B0604020202020204" pitchFamily="34" charset="0"/>
                          <a:cs typeface="Arial" panose="020B0604020202020204" pitchFamily="34" charset="0"/>
                        </a:rPr>
                        <a:t>PBT</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spcBef>
                          <a:spcPts val="200"/>
                        </a:spcBef>
                        <a:spcAft>
                          <a:spcPts val="200"/>
                        </a:spcAft>
                      </a:pPr>
                      <a:r>
                        <a:rPr lang="en-US" sz="1200" b="0" i="0" u="none" strike="noStrike" dirty="0">
                          <a:solidFill>
                            <a:srgbClr val="000000"/>
                          </a:solidFill>
                          <a:effectLst/>
                          <a:latin typeface="Arial" panose="020B0604020202020204" pitchFamily="34" charset="0"/>
                          <a:cs typeface="Arial" panose="020B0604020202020204" pitchFamily="34" charset="0"/>
                        </a:rPr>
                        <a:t>Profit before Tax</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164042">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spcBef>
                          <a:spcPts val="200"/>
                        </a:spcBef>
                        <a:spcAft>
                          <a:spcPts val="200"/>
                        </a:spcAft>
                      </a:pPr>
                      <a:r>
                        <a:rPr lang="en-US" sz="1200" b="1" i="0" u="none" strike="noStrike" dirty="0">
                          <a:solidFill>
                            <a:srgbClr val="000000"/>
                          </a:solidFill>
                          <a:effectLst/>
                          <a:latin typeface="Arial" panose="020B0604020202020204" pitchFamily="34" charset="0"/>
                          <a:cs typeface="Arial" panose="020B0604020202020204" pitchFamily="34" charset="0"/>
                        </a:rPr>
                        <a:t>CCAR</a:t>
                      </a:r>
                    </a:p>
                  </a:txBody>
                  <a:tcPr marL="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spcBef>
                          <a:spcPts val="200"/>
                        </a:spcBef>
                        <a:spcAft>
                          <a:spcPts val="200"/>
                        </a:spcAft>
                      </a:pPr>
                      <a:r>
                        <a:rPr lang="en-US" sz="1200" b="0" i="0" u="none" strike="noStrike" dirty="0">
                          <a:solidFill>
                            <a:srgbClr val="000000"/>
                          </a:solidFill>
                          <a:effectLst/>
                          <a:latin typeface="Arial" panose="020B0604020202020204" pitchFamily="34" charset="0"/>
                          <a:cs typeface="Arial" panose="020B0604020202020204" pitchFamily="34" charset="0"/>
                        </a:rPr>
                        <a:t>Comprehensive Capital Analysis and Review</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spcBef>
                          <a:spcPts val="200"/>
                        </a:spcBef>
                        <a:spcAft>
                          <a:spcPts val="200"/>
                        </a:spcAft>
                      </a:pPr>
                      <a:r>
                        <a:rPr lang="en-US" sz="1200" b="1" i="0" u="none" strike="noStrike" dirty="0">
                          <a:solidFill>
                            <a:srgbClr val="000000"/>
                          </a:solidFill>
                          <a:effectLst/>
                          <a:latin typeface="Arial" panose="020B0604020202020204" pitchFamily="34" charset="0"/>
                          <a:cs typeface="Arial" panose="020B0604020202020204" pitchFamily="34" charset="0"/>
                        </a:rPr>
                        <a:t>PCA</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spcBef>
                          <a:spcPts val="200"/>
                        </a:spcBef>
                        <a:spcAft>
                          <a:spcPts val="200"/>
                        </a:spcAft>
                      </a:pPr>
                      <a:r>
                        <a:rPr lang="en-US" sz="1200" b="0" i="0" u="none" strike="noStrike" dirty="0">
                          <a:solidFill>
                            <a:srgbClr val="000000"/>
                          </a:solidFill>
                          <a:effectLst/>
                          <a:latin typeface="Arial" panose="020B0604020202020204" pitchFamily="34" charset="0"/>
                          <a:cs typeface="Arial" panose="020B0604020202020204" pitchFamily="34" charset="0"/>
                        </a:rPr>
                        <a:t>Prompt Corrective Action</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164042">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spcBef>
                          <a:spcPts val="200"/>
                        </a:spcBef>
                        <a:spcAft>
                          <a:spcPts val="200"/>
                        </a:spcAft>
                      </a:pPr>
                      <a:r>
                        <a:rPr lang="en-US" sz="1200" b="1" i="0" u="none" strike="noStrike" dirty="0">
                          <a:solidFill>
                            <a:srgbClr val="000000"/>
                          </a:solidFill>
                          <a:effectLst/>
                          <a:latin typeface="Arial" panose="020B0604020202020204" pitchFamily="34" charset="0"/>
                          <a:cs typeface="Arial" panose="020B0604020202020204" pitchFamily="34" charset="0"/>
                        </a:rPr>
                        <a:t>CRO</a:t>
                      </a:r>
                    </a:p>
                  </a:txBody>
                  <a:tcPr marL="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spcBef>
                          <a:spcPts val="200"/>
                        </a:spcBef>
                        <a:spcAft>
                          <a:spcPts val="200"/>
                        </a:spcAft>
                      </a:pPr>
                      <a:r>
                        <a:rPr lang="en-US" sz="1200" b="0" i="0" u="none" strike="noStrike" dirty="0">
                          <a:solidFill>
                            <a:srgbClr val="000000"/>
                          </a:solidFill>
                          <a:effectLst/>
                          <a:latin typeface="Arial" panose="020B0604020202020204" pitchFamily="34" charset="0"/>
                          <a:cs typeface="Arial" panose="020B0604020202020204" pitchFamily="34" charset="0"/>
                        </a:rPr>
                        <a:t>Chief Risk Officer</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spcBef>
                          <a:spcPts val="200"/>
                        </a:spcBef>
                        <a:spcAft>
                          <a:spcPts val="200"/>
                        </a:spcAft>
                      </a:pPr>
                      <a:r>
                        <a:rPr lang="en-US" sz="1200" b="1" i="0" u="none" strike="noStrike" dirty="0">
                          <a:solidFill>
                            <a:srgbClr val="000000"/>
                          </a:solidFill>
                          <a:effectLst/>
                          <a:latin typeface="Arial" panose="020B0604020202020204" pitchFamily="34" charset="0"/>
                          <a:cs typeface="Arial" panose="020B0604020202020204" pitchFamily="34" charset="0"/>
                        </a:rPr>
                        <a:t>PPNR</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spcBef>
                          <a:spcPts val="200"/>
                        </a:spcBef>
                        <a:spcAft>
                          <a:spcPts val="200"/>
                        </a:spcAft>
                      </a:pPr>
                      <a:r>
                        <a:rPr lang="en-US" sz="1200" b="0" i="0" u="none" strike="noStrike" dirty="0">
                          <a:solidFill>
                            <a:srgbClr val="000000"/>
                          </a:solidFill>
                          <a:effectLst/>
                          <a:latin typeface="Arial" panose="020B0604020202020204" pitchFamily="34" charset="0"/>
                          <a:cs typeface="Arial" panose="020B0604020202020204" pitchFamily="34" charset="0"/>
                        </a:rPr>
                        <a:t>Pre-Provision Net Revenue</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164042">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spcBef>
                          <a:spcPts val="200"/>
                        </a:spcBef>
                        <a:spcAft>
                          <a:spcPts val="200"/>
                        </a:spcAft>
                      </a:pPr>
                      <a:r>
                        <a:rPr lang="en-US" sz="1200" b="1" i="0" u="none" strike="noStrike" dirty="0">
                          <a:solidFill>
                            <a:srgbClr val="000000"/>
                          </a:solidFill>
                          <a:effectLst/>
                          <a:latin typeface="Arial" panose="020B0604020202020204" pitchFamily="34" charset="0"/>
                          <a:cs typeface="Arial" panose="020B0604020202020204" pitchFamily="34" charset="0"/>
                        </a:rPr>
                        <a:t>DPD</a:t>
                      </a:r>
                    </a:p>
                  </a:txBody>
                  <a:tcPr marL="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spcBef>
                          <a:spcPts val="200"/>
                        </a:spcBef>
                        <a:spcAft>
                          <a:spcPts val="200"/>
                        </a:spcAft>
                      </a:pPr>
                      <a:r>
                        <a:rPr lang="en-US" sz="1200" b="0" i="0" u="none" strike="noStrike" dirty="0">
                          <a:solidFill>
                            <a:srgbClr val="000000"/>
                          </a:solidFill>
                          <a:effectLst/>
                          <a:latin typeface="Arial" panose="020B0604020202020204" pitchFamily="34" charset="0"/>
                          <a:cs typeface="Arial" panose="020B0604020202020204" pitchFamily="34" charset="0"/>
                        </a:rPr>
                        <a:t>Days Past Due</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spcBef>
                          <a:spcPts val="200"/>
                        </a:spcBef>
                        <a:spcAft>
                          <a:spcPts val="200"/>
                        </a:spcAft>
                      </a:pPr>
                      <a:r>
                        <a:rPr lang="en-US" sz="1200" b="1" i="0" u="none" strike="noStrike" dirty="0">
                          <a:solidFill>
                            <a:srgbClr val="000000"/>
                          </a:solidFill>
                          <a:effectLst/>
                          <a:latin typeface="Arial" panose="020B0604020202020204" pitchFamily="34" charset="0"/>
                          <a:cs typeface="Arial" panose="020B0604020202020204" pitchFamily="34" charset="0"/>
                        </a:rPr>
                        <a:t>RWA</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spcBef>
                          <a:spcPts val="200"/>
                        </a:spcBef>
                        <a:spcAft>
                          <a:spcPts val="200"/>
                        </a:spcAft>
                      </a:pPr>
                      <a:r>
                        <a:rPr lang="en-US" sz="1200" b="0" i="0" u="none" strike="noStrike" dirty="0">
                          <a:solidFill>
                            <a:srgbClr val="000000"/>
                          </a:solidFill>
                          <a:effectLst/>
                          <a:latin typeface="Arial" panose="020B0604020202020204" pitchFamily="34" charset="0"/>
                          <a:cs typeface="Arial" panose="020B0604020202020204" pitchFamily="34" charset="0"/>
                        </a:rPr>
                        <a:t>Risk Weighted Assets</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164042">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spcBef>
                          <a:spcPts val="200"/>
                        </a:spcBef>
                        <a:spcAft>
                          <a:spcPts val="200"/>
                        </a:spcAft>
                      </a:pPr>
                      <a:r>
                        <a:rPr lang="en-US" sz="1200" b="1" i="0" u="none" strike="noStrike" dirty="0">
                          <a:solidFill>
                            <a:srgbClr val="000000"/>
                          </a:solidFill>
                          <a:effectLst/>
                          <a:latin typeface="Arial" panose="020B0604020202020204" pitchFamily="34" charset="0"/>
                          <a:cs typeface="Arial" panose="020B0604020202020204" pitchFamily="34" charset="0"/>
                        </a:rPr>
                        <a:t>ERMC</a:t>
                      </a:r>
                    </a:p>
                  </a:txBody>
                  <a:tcPr marL="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spcBef>
                          <a:spcPts val="200"/>
                        </a:spcBef>
                        <a:spcAft>
                          <a:spcPts val="200"/>
                        </a:spcAft>
                      </a:pPr>
                      <a:r>
                        <a:rPr lang="en-US" sz="1200" b="0" i="0" u="none" strike="noStrike" dirty="0">
                          <a:solidFill>
                            <a:srgbClr val="000000"/>
                          </a:solidFill>
                          <a:effectLst/>
                          <a:latin typeface="Arial" panose="020B0604020202020204" pitchFamily="34" charset="0"/>
                          <a:cs typeface="Arial" panose="020B0604020202020204" pitchFamily="34" charset="0"/>
                        </a:rPr>
                        <a:t>Executive Risk Management Committee</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spcBef>
                          <a:spcPts val="200"/>
                        </a:spcBef>
                        <a:spcAft>
                          <a:spcPts val="200"/>
                        </a:spcAft>
                      </a:pPr>
                      <a:r>
                        <a:rPr lang="en-US" sz="1200" b="1" i="0" u="none" strike="noStrike" dirty="0">
                          <a:solidFill>
                            <a:srgbClr val="000000"/>
                          </a:solidFill>
                          <a:effectLst/>
                          <a:latin typeface="Arial" panose="020B0604020202020204" pitchFamily="34" charset="0"/>
                          <a:cs typeface="Arial" panose="020B0604020202020204" pitchFamily="34" charset="0"/>
                        </a:rPr>
                        <a:t>SDART</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spcBef>
                          <a:spcPts val="200"/>
                        </a:spcBef>
                        <a:spcAft>
                          <a:spcPts val="200"/>
                        </a:spcAft>
                      </a:pPr>
                      <a:r>
                        <a:rPr lang="en-US" sz="1200" b="0" i="0" u="none" strike="noStrike" dirty="0">
                          <a:solidFill>
                            <a:srgbClr val="000000"/>
                          </a:solidFill>
                          <a:effectLst/>
                          <a:latin typeface="Arial" panose="020B0604020202020204" pitchFamily="34" charset="0"/>
                          <a:cs typeface="Arial" panose="020B0604020202020204" pitchFamily="34" charset="0"/>
                        </a:rPr>
                        <a:t>Santander Drive Auto Receivables Trust</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164042">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spcBef>
                          <a:spcPts val="200"/>
                        </a:spcBef>
                        <a:spcAft>
                          <a:spcPts val="200"/>
                        </a:spcAft>
                      </a:pPr>
                      <a:r>
                        <a:rPr lang="en-US" sz="1200" b="1" i="0" u="none" strike="noStrike" dirty="0">
                          <a:solidFill>
                            <a:srgbClr val="000000"/>
                          </a:solidFill>
                          <a:effectLst/>
                          <a:latin typeface="Arial" panose="020B0604020202020204" pitchFamily="34" charset="0"/>
                          <a:cs typeface="Arial" panose="020B0604020202020204" pitchFamily="34" charset="0"/>
                        </a:rPr>
                        <a:t>FRB / Fed</a:t>
                      </a:r>
                    </a:p>
                  </a:txBody>
                  <a:tcPr marL="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spcBef>
                          <a:spcPts val="200"/>
                        </a:spcBef>
                        <a:spcAft>
                          <a:spcPts val="200"/>
                        </a:spcAft>
                      </a:pPr>
                      <a:r>
                        <a:rPr lang="en-US" sz="1200" b="0" i="0" u="none" strike="noStrike" dirty="0">
                          <a:solidFill>
                            <a:srgbClr val="000000"/>
                          </a:solidFill>
                          <a:effectLst/>
                          <a:latin typeface="Arial" panose="020B0604020202020204" pitchFamily="34" charset="0"/>
                          <a:cs typeface="Arial" panose="020B0604020202020204" pitchFamily="34" charset="0"/>
                        </a:rPr>
                        <a:t>Federal Reserve Bank</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spcBef>
                          <a:spcPts val="200"/>
                        </a:spcBef>
                        <a:spcAft>
                          <a:spcPts val="200"/>
                        </a:spcAft>
                      </a:pPr>
                      <a:r>
                        <a:rPr lang="en-US" sz="1200" b="1" i="0" u="none" strike="noStrike" dirty="0">
                          <a:solidFill>
                            <a:srgbClr val="000000"/>
                          </a:solidFill>
                          <a:effectLst/>
                          <a:latin typeface="Arial" panose="020B0604020202020204" pitchFamily="34" charset="0"/>
                          <a:cs typeface="Arial" panose="020B0604020202020204" pitchFamily="34" charset="0"/>
                        </a:rPr>
                        <a:t>TBD</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spcBef>
                          <a:spcPts val="200"/>
                        </a:spcBef>
                        <a:spcAft>
                          <a:spcPts val="200"/>
                        </a:spcAft>
                      </a:pPr>
                      <a:r>
                        <a:rPr lang="en-US" sz="1200" b="0" i="0" u="none" strike="noStrike" dirty="0">
                          <a:solidFill>
                            <a:srgbClr val="000000"/>
                          </a:solidFill>
                          <a:effectLst/>
                          <a:latin typeface="Arial" panose="020B0604020202020204" pitchFamily="34" charset="0"/>
                          <a:cs typeface="Arial" panose="020B0604020202020204" pitchFamily="34" charset="0"/>
                        </a:rPr>
                        <a:t>To be defined</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164042">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spcBef>
                          <a:spcPts val="200"/>
                        </a:spcBef>
                        <a:spcAft>
                          <a:spcPts val="200"/>
                        </a:spcAft>
                      </a:pPr>
                      <a:r>
                        <a:rPr lang="en-US" sz="1200" b="1" i="0" u="none" strike="noStrike" dirty="0">
                          <a:solidFill>
                            <a:srgbClr val="000000"/>
                          </a:solidFill>
                          <a:effectLst/>
                          <a:latin typeface="Arial" panose="020B0604020202020204" pitchFamily="34" charset="0"/>
                          <a:cs typeface="Arial" panose="020B0604020202020204" pitchFamily="34" charset="0"/>
                        </a:rPr>
                        <a:t>GBM</a:t>
                      </a:r>
                    </a:p>
                  </a:txBody>
                  <a:tcPr marL="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spcBef>
                          <a:spcPts val="200"/>
                        </a:spcBef>
                        <a:spcAft>
                          <a:spcPts val="200"/>
                        </a:spcAft>
                      </a:pPr>
                      <a:r>
                        <a:rPr lang="en-US" sz="1200" b="0" i="0" u="none" strike="noStrike" dirty="0">
                          <a:solidFill>
                            <a:srgbClr val="000000"/>
                          </a:solidFill>
                          <a:effectLst/>
                          <a:latin typeface="Arial" panose="020B0604020202020204" pitchFamily="34" charset="0"/>
                          <a:cs typeface="Arial" panose="020B0604020202020204" pitchFamily="34" charset="0"/>
                        </a:rPr>
                        <a:t>Global Banking and Markets</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spcBef>
                          <a:spcPts val="200"/>
                        </a:spcBef>
                        <a:spcAft>
                          <a:spcPts val="200"/>
                        </a:spcAft>
                      </a:pPr>
                      <a:r>
                        <a:rPr lang="en-US" sz="1200" b="1" i="0" u="none" strike="noStrike" dirty="0">
                          <a:solidFill>
                            <a:srgbClr val="000000"/>
                          </a:solidFill>
                          <a:effectLst/>
                          <a:latin typeface="Arial" panose="020B0604020202020204" pitchFamily="34" charset="0"/>
                          <a:cs typeface="Arial" panose="020B0604020202020204" pitchFamily="34" charset="0"/>
                        </a:rPr>
                        <a:t>14As</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spcBef>
                          <a:spcPts val="200"/>
                        </a:spcBef>
                        <a:spcAft>
                          <a:spcPts val="200"/>
                        </a:spcAft>
                      </a:pPr>
                      <a:r>
                        <a:rPr lang="en-US" sz="1200" b="0" i="0" u="none" strike="noStrike" dirty="0">
                          <a:solidFill>
                            <a:srgbClr val="000000"/>
                          </a:solidFill>
                          <a:effectLst/>
                          <a:latin typeface="Arial" panose="020B0604020202020204" pitchFamily="34" charset="0"/>
                          <a:cs typeface="Arial" panose="020B0604020202020204" pitchFamily="34" charset="0"/>
                        </a:rPr>
                        <a:t>CCAR output report</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164042">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spcBef>
                          <a:spcPts val="200"/>
                        </a:spcBef>
                        <a:spcAft>
                          <a:spcPts val="200"/>
                        </a:spcAft>
                      </a:pPr>
                      <a:r>
                        <a:rPr lang="en-US" sz="1200" b="1" i="0" u="none" strike="noStrike" dirty="0">
                          <a:solidFill>
                            <a:srgbClr val="000000"/>
                          </a:solidFill>
                          <a:effectLst/>
                          <a:latin typeface="Arial" panose="020B0604020202020204" pitchFamily="34" charset="0"/>
                          <a:cs typeface="Arial" panose="020B0604020202020204" pitchFamily="34" charset="0"/>
                        </a:rPr>
                        <a:t>ICAAP </a:t>
                      </a:r>
                    </a:p>
                  </a:txBody>
                  <a:tcPr marL="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spcBef>
                          <a:spcPts val="200"/>
                        </a:spcBef>
                        <a:spcAft>
                          <a:spcPts val="200"/>
                        </a:spcAft>
                      </a:pPr>
                      <a:r>
                        <a:rPr lang="en-US" sz="1200" b="0" i="0" u="none" strike="noStrike" dirty="0">
                          <a:solidFill>
                            <a:srgbClr val="000000"/>
                          </a:solidFill>
                          <a:effectLst/>
                          <a:latin typeface="Arial" panose="020B0604020202020204" pitchFamily="34" charset="0"/>
                          <a:cs typeface="Arial" panose="020B0604020202020204" pitchFamily="34" charset="0"/>
                        </a:rPr>
                        <a:t>Internal Capital Adequacy Assessment Process</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spcBef>
                          <a:spcPts val="200"/>
                        </a:spcBef>
                        <a:spcAft>
                          <a:spcPts val="200"/>
                        </a:spcAft>
                      </a:pPr>
                      <a:r>
                        <a:rPr lang="en-US" sz="1200" b="1" i="0" u="none" strike="noStrike" dirty="0">
                          <a:solidFill>
                            <a:srgbClr val="000000"/>
                          </a:solidFill>
                          <a:effectLst/>
                          <a:latin typeface="Arial" panose="020B0604020202020204" pitchFamily="34" charset="0"/>
                          <a:cs typeface="Arial" panose="020B0604020202020204" pitchFamily="34" charset="0"/>
                        </a:rPr>
                        <a:t>424B3</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spcBef>
                          <a:spcPts val="200"/>
                        </a:spcBef>
                        <a:spcAft>
                          <a:spcPts val="200"/>
                        </a:spcAft>
                      </a:pPr>
                      <a:r>
                        <a:rPr lang="en-US" sz="1200" b="0" i="0" u="none" strike="noStrike" dirty="0">
                          <a:solidFill>
                            <a:srgbClr val="000000"/>
                          </a:solidFill>
                          <a:effectLst/>
                          <a:latin typeface="Arial" panose="020B0604020202020204" pitchFamily="34" charset="0"/>
                          <a:cs typeface="Arial" panose="020B0604020202020204" pitchFamily="34" charset="0"/>
                        </a:rPr>
                        <a:t>SDART regulatory filing report</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164042">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spcBef>
                          <a:spcPts val="200"/>
                        </a:spcBef>
                        <a:spcAft>
                          <a:spcPts val="200"/>
                        </a:spcAft>
                      </a:pPr>
                      <a:r>
                        <a:rPr lang="en-US" sz="1200" b="1" i="0" u="none" strike="noStrike" dirty="0">
                          <a:solidFill>
                            <a:srgbClr val="000000"/>
                          </a:solidFill>
                          <a:effectLst/>
                          <a:latin typeface="Arial" panose="020B0604020202020204" pitchFamily="34" charset="0"/>
                          <a:cs typeface="Arial" panose="020B0604020202020204" pitchFamily="34" charset="0"/>
                        </a:rPr>
                        <a:t>LCR</a:t>
                      </a:r>
                    </a:p>
                  </a:txBody>
                  <a:tcPr marL="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spcBef>
                          <a:spcPts val="200"/>
                        </a:spcBef>
                        <a:spcAft>
                          <a:spcPts val="200"/>
                        </a:spcAft>
                      </a:pPr>
                      <a:r>
                        <a:rPr lang="en-US" sz="1200" b="0" i="0" u="none" strike="noStrike" dirty="0">
                          <a:solidFill>
                            <a:srgbClr val="000000"/>
                          </a:solidFill>
                          <a:effectLst/>
                          <a:latin typeface="Arial" panose="020B0604020202020204" pitchFamily="34" charset="0"/>
                          <a:cs typeface="Arial" panose="020B0604020202020204" pitchFamily="34" charset="0"/>
                        </a:rPr>
                        <a:t>Liquidity Coverage Ratio</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spcBef>
                          <a:spcPts val="200"/>
                        </a:spcBef>
                        <a:spcAft>
                          <a:spcPts val="200"/>
                        </a:spcAft>
                      </a:pPr>
                      <a:r>
                        <a:rPr lang="en-US" sz="1200" b="1" i="0" u="none" strike="noStrike" dirty="0">
                          <a:solidFill>
                            <a:srgbClr val="000000"/>
                          </a:solidFill>
                          <a:effectLst/>
                          <a:latin typeface="Arial" panose="020B0604020202020204" pitchFamily="34" charset="0"/>
                          <a:cs typeface="Arial" panose="020B0604020202020204" pitchFamily="34" charset="0"/>
                        </a:rPr>
                        <a:t>9Q</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spcBef>
                          <a:spcPts val="200"/>
                        </a:spcBef>
                        <a:spcAft>
                          <a:spcPts val="200"/>
                        </a:spcAft>
                      </a:pPr>
                      <a:r>
                        <a:rPr lang="en-US" sz="1200" b="0" i="0" u="none" strike="noStrike" dirty="0">
                          <a:solidFill>
                            <a:srgbClr val="000000"/>
                          </a:solidFill>
                          <a:effectLst/>
                          <a:latin typeface="Arial" panose="020B0604020202020204" pitchFamily="34" charset="0"/>
                          <a:cs typeface="Arial" panose="020B0604020202020204" pitchFamily="34" charset="0"/>
                        </a:rPr>
                        <a:t>9 Quarters</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164042">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spcBef>
                          <a:spcPts val="200"/>
                        </a:spcBef>
                        <a:spcAft>
                          <a:spcPts val="200"/>
                        </a:spcAft>
                      </a:pPr>
                      <a:r>
                        <a:rPr lang="en-US" sz="1200" b="1" i="0" u="none" strike="noStrike" dirty="0">
                          <a:solidFill>
                            <a:srgbClr val="000000"/>
                          </a:solidFill>
                          <a:effectLst/>
                          <a:latin typeface="Arial" panose="020B0604020202020204" pitchFamily="34" charset="0"/>
                          <a:cs typeface="Arial" panose="020B0604020202020204" pitchFamily="34" charset="0"/>
                        </a:rPr>
                        <a:t>NCO</a:t>
                      </a:r>
                    </a:p>
                  </a:txBody>
                  <a:tcPr marL="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spcBef>
                          <a:spcPts val="200"/>
                        </a:spcBef>
                        <a:spcAft>
                          <a:spcPts val="200"/>
                        </a:spcAft>
                      </a:pPr>
                      <a:r>
                        <a:rPr lang="en-US" sz="1200" b="0" i="0" u="none" strike="noStrike" dirty="0">
                          <a:solidFill>
                            <a:srgbClr val="000000"/>
                          </a:solidFill>
                          <a:effectLst/>
                          <a:latin typeface="Arial" panose="020B0604020202020204" pitchFamily="34" charset="0"/>
                          <a:cs typeface="Arial" panose="020B0604020202020204" pitchFamily="34" charset="0"/>
                        </a:rPr>
                        <a:t>Net Charge Off</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spcBef>
                          <a:spcPts val="200"/>
                        </a:spcBef>
                        <a:spcAft>
                          <a:spcPts val="200"/>
                        </a:spcAft>
                      </a:pPr>
                      <a:endParaRPr lang="en-US" sz="1200" b="1" i="0" u="none" strike="noStrike" dirty="0">
                        <a:solidFill>
                          <a:srgbClr val="000000"/>
                        </a:solidFill>
                        <a:effectLst/>
                        <a:latin typeface="Arial" panose="020B0604020202020204" pitchFamily="34" charset="0"/>
                        <a:cs typeface="Arial" panose="020B0604020202020204" pitchFamily="34" charset="0"/>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spcBef>
                          <a:spcPts val="200"/>
                        </a:spcBef>
                        <a:spcAft>
                          <a:spcPts val="200"/>
                        </a:spcAft>
                      </a:pP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2" name="Content Placeholder 1"/>
          <p:cNvSpPr>
            <a:spLocks noGrp="1"/>
          </p:cNvSpPr>
          <p:nvPr>
            <p:ph sz="quarter" idx="11"/>
          </p:nvPr>
        </p:nvSpPr>
        <p:spPr/>
        <p:txBody>
          <a:bodyPr/>
          <a:lstStyle/>
          <a:p>
            <a:r>
              <a:rPr lang="en-GB" dirty="0" smtClean="0"/>
              <a:t>Glossary</a:t>
            </a:r>
            <a:endParaRPr lang="en-GB" dirty="0"/>
          </a:p>
        </p:txBody>
      </p:sp>
      <p:grpSp>
        <p:nvGrpSpPr>
          <p:cNvPr id="4" name="Group 3"/>
          <p:cNvGrpSpPr/>
          <p:nvPr/>
        </p:nvGrpSpPr>
        <p:grpSpPr>
          <a:xfrm>
            <a:off x="436880" y="69852"/>
            <a:ext cx="1563858" cy="189008"/>
            <a:chOff x="457200" y="19052"/>
            <a:chExt cx="1563858" cy="189008"/>
          </a:xfrm>
        </p:grpSpPr>
        <p:sp>
          <p:nvSpPr>
            <p:cNvPr id="5" name="Oval 4"/>
            <p:cNvSpPr/>
            <p:nvPr/>
          </p:nvSpPr>
          <p:spPr bwMode="auto">
            <a:xfrm>
              <a:off x="457200" y="19052"/>
              <a:ext cx="189008" cy="189008"/>
            </a:xfrm>
            <a:prstGeom prst="ellipse">
              <a:avLst/>
            </a:prstGeom>
            <a:solidFill>
              <a:schemeClr val="accent6">
                <a:lumMod val="60000"/>
                <a:lumOff val="4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lang="en-US" b="1" dirty="0" smtClean="0">
                  <a:solidFill>
                    <a:schemeClr val="bg1"/>
                  </a:solidFill>
                  <a:latin typeface="Arial" panose="020B0604020202020204" pitchFamily="34" charset="0"/>
                  <a:ea typeface="ＭＳ Ｐゴシック" pitchFamily="-112" charset="-128"/>
                  <a:cs typeface="Arial" panose="020B0604020202020204" pitchFamily="34" charset="0"/>
                </a:rPr>
                <a:t>D</a:t>
              </a:r>
              <a:endParaRPr kumimoji="0" lang="en-US" b="1" i="0" u="none" strike="noStrike" cap="none" normalizeH="0" baseline="0" dirty="0">
                <a:ln>
                  <a:noFill/>
                </a:ln>
                <a:solidFill>
                  <a:schemeClr val="bg1"/>
                </a:solidFill>
                <a:effectLst/>
                <a:latin typeface="Arial" panose="020B0604020202020204" pitchFamily="34" charset="0"/>
                <a:ea typeface="ＭＳ Ｐゴシック" pitchFamily="-112" charset="-128"/>
                <a:cs typeface="Arial" panose="020B0604020202020204" pitchFamily="34" charset="0"/>
              </a:endParaRPr>
            </a:p>
          </p:txBody>
        </p:sp>
        <p:sp>
          <p:nvSpPr>
            <p:cNvPr id="6" name="Text Box 75"/>
            <p:cNvSpPr txBox="1">
              <a:spLocks noChangeArrowheads="1"/>
            </p:cNvSpPr>
            <p:nvPr/>
          </p:nvSpPr>
          <p:spPr bwMode="gray">
            <a:xfrm>
              <a:off x="690566" y="20638"/>
              <a:ext cx="1330492" cy="184666"/>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none" lIns="0" tIns="0" rIns="0" bIns="0" anchor="ctr">
              <a:spAutoFit/>
            </a:bodyPr>
            <a:lstStyle/>
            <a:p>
              <a:pPr algn="l">
                <a:lnSpc>
                  <a:spcPct val="100000"/>
                </a:lnSpc>
              </a:pPr>
              <a:r>
                <a:rPr lang="en-US" sz="1200" dirty="0">
                  <a:solidFill>
                    <a:schemeClr val="bg1">
                      <a:lumMod val="50000"/>
                    </a:schemeClr>
                  </a:solidFill>
                </a:rPr>
                <a:t>Appendix: </a:t>
              </a:r>
              <a:r>
                <a:rPr lang="en-US" sz="1200" dirty="0" smtClean="0">
                  <a:solidFill>
                    <a:schemeClr val="bg1">
                      <a:lumMod val="50000"/>
                    </a:schemeClr>
                  </a:solidFill>
                </a:rPr>
                <a:t>Glossary</a:t>
              </a:r>
              <a:endParaRPr lang="en-US" sz="1200" dirty="0">
                <a:solidFill>
                  <a:schemeClr val="bg1">
                    <a:lumMod val="50000"/>
                  </a:schemeClr>
                </a:solidFill>
              </a:endParaRPr>
            </a:p>
          </p:txBody>
        </p:sp>
      </p:grpSp>
    </p:spTree>
    <p:extLst>
      <p:ext uri="{BB962C8B-B14F-4D97-AF65-F5344CB8AC3E}">
        <p14:creationId xmlns:p14="http://schemas.microsoft.com/office/powerpoint/2010/main" val="3631990333"/>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2145165386"/>
              </p:ext>
            </p:extLst>
          </p:nvPr>
        </p:nvGraphicFramePr>
        <p:xfrm>
          <a:off x="365760" y="1463040"/>
          <a:ext cx="8896349" cy="2656332"/>
        </p:xfrm>
        <a:graphic>
          <a:graphicData uri="http://schemas.openxmlformats.org/drawingml/2006/table">
            <a:tbl>
              <a:tblPr firstRow="1" bandRow="1"/>
              <a:tblGrid>
                <a:gridCol w="1465449"/>
                <a:gridCol w="2982727"/>
                <a:gridCol w="4448173"/>
              </a:tblGrid>
              <a:tr h="0">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spcBef>
                          <a:spcPts val="200"/>
                        </a:spcBef>
                        <a:spcAft>
                          <a:spcPts val="200"/>
                        </a:spcAft>
                      </a:pPr>
                      <a:r>
                        <a:rPr lang="en-US" sz="1050" b="1" i="0" u="none" strike="noStrike" dirty="0" smtClean="0">
                          <a:solidFill>
                            <a:srgbClr val="FF0000"/>
                          </a:solidFill>
                          <a:effectLst/>
                          <a:latin typeface="Arial" panose="020B0604020202020204" pitchFamily="34" charset="0"/>
                          <a:cs typeface="Arial" panose="020B0604020202020204" pitchFamily="34" charset="0"/>
                        </a:rPr>
                        <a:t>Risk type</a:t>
                      </a:r>
                      <a:endParaRPr lang="en-US" sz="1050" b="1" i="0" u="none" strike="noStrike" dirty="0">
                        <a:solidFill>
                          <a:srgbClr val="FF0000"/>
                        </a:solidFill>
                        <a:effectLst/>
                        <a:latin typeface="Arial" panose="020B0604020202020204" pitchFamily="34" charset="0"/>
                        <a:cs typeface="Arial" panose="020B0604020202020204" pitchFamily="34" charset="0"/>
                      </a:endParaRPr>
                    </a:p>
                  </a:txBody>
                  <a:tcPr marL="0" marR="18288" marT="18288" marB="1828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spcBef>
                          <a:spcPts val="200"/>
                        </a:spcBef>
                        <a:spcAft>
                          <a:spcPts val="200"/>
                        </a:spcAft>
                      </a:pPr>
                      <a:r>
                        <a:rPr lang="en-US" sz="1050" b="1" i="0" u="none" strike="noStrike" dirty="0" smtClean="0">
                          <a:solidFill>
                            <a:srgbClr val="FF0000"/>
                          </a:solidFill>
                          <a:effectLst/>
                          <a:latin typeface="Arial" panose="020B0604020202020204" pitchFamily="34" charset="0"/>
                          <a:cs typeface="Arial" panose="020B0604020202020204" pitchFamily="34" charset="0"/>
                        </a:rPr>
                        <a:t>Metric</a:t>
                      </a:r>
                      <a:endParaRPr lang="en-US" sz="1050" b="1" i="0" u="none" strike="noStrike" dirty="0">
                        <a:solidFill>
                          <a:srgbClr val="FF0000"/>
                        </a:solidFill>
                        <a:effectLst/>
                        <a:latin typeface="Arial" panose="020B0604020202020204" pitchFamily="34" charset="0"/>
                        <a:cs typeface="Arial" panose="020B0604020202020204" pitchFamily="34" charset="0"/>
                      </a:endParaRPr>
                    </a:p>
                  </a:txBody>
                  <a:tcPr marL="18288" marR="18288" marT="18288" marB="1828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spcBef>
                          <a:spcPts val="200"/>
                        </a:spcBef>
                        <a:spcAft>
                          <a:spcPts val="200"/>
                        </a:spcAft>
                      </a:pPr>
                      <a:r>
                        <a:rPr lang="en-US" sz="1050" b="1" i="0" u="none" strike="noStrike" dirty="0" smtClean="0">
                          <a:solidFill>
                            <a:srgbClr val="FF0000"/>
                          </a:solidFill>
                          <a:effectLst/>
                          <a:latin typeface="Arial" panose="020B0604020202020204" pitchFamily="34" charset="0"/>
                          <a:cs typeface="Arial" panose="020B0604020202020204" pitchFamily="34" charset="0"/>
                        </a:rPr>
                        <a:t>Definition</a:t>
                      </a:r>
                      <a:endParaRPr lang="en-US" sz="1050" b="1" i="0" u="none" strike="noStrike" dirty="0">
                        <a:solidFill>
                          <a:srgbClr val="FF0000"/>
                        </a:solidFill>
                        <a:effectLst/>
                        <a:latin typeface="Arial" panose="020B0604020202020204" pitchFamily="34" charset="0"/>
                        <a:cs typeface="Arial" panose="020B0604020202020204" pitchFamily="34" charset="0"/>
                      </a:endParaRPr>
                    </a:p>
                  </a:txBody>
                  <a:tcPr marL="18288" marR="18288" marT="18288" marB="1828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0">
                <a:tc rowSpan="6">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spcBef>
                          <a:spcPts val="200"/>
                        </a:spcBef>
                        <a:spcAft>
                          <a:spcPts val="200"/>
                        </a:spcAft>
                      </a:pPr>
                      <a:r>
                        <a:rPr lang="en-US" sz="1050" b="1" i="0" u="none" strike="noStrike" dirty="0" smtClean="0">
                          <a:solidFill>
                            <a:srgbClr val="000000"/>
                          </a:solidFill>
                          <a:effectLst/>
                          <a:latin typeface="Arial" panose="020B0604020202020204" pitchFamily="34" charset="0"/>
                          <a:cs typeface="Arial" panose="020B0604020202020204" pitchFamily="34" charset="0"/>
                        </a:rPr>
                        <a:t>Capital adequacy</a:t>
                      </a:r>
                      <a:endParaRPr lang="en-US" sz="1050" b="1" i="0" u="none" strike="noStrike" dirty="0">
                        <a:solidFill>
                          <a:srgbClr val="000000"/>
                        </a:solidFill>
                        <a:effectLst/>
                        <a:latin typeface="Arial" panose="020B0604020202020204" pitchFamily="34" charset="0"/>
                        <a:cs typeface="Arial" panose="020B0604020202020204" pitchFamily="34" charset="0"/>
                      </a:endParaRPr>
                    </a:p>
                  </a:txBody>
                  <a:tcPr marL="0"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spcBef>
                          <a:spcPts val="200"/>
                        </a:spcBef>
                        <a:spcAft>
                          <a:spcPts val="200"/>
                        </a:spcAft>
                      </a:pPr>
                      <a:r>
                        <a:rPr lang="en-US" sz="1050" b="0" i="0" u="none" strike="noStrike" dirty="0" smtClean="0">
                          <a:effectLst/>
                          <a:latin typeface="Arial" panose="020B0604020202020204" pitchFamily="34" charset="0"/>
                          <a:cs typeface="Arial" panose="020B0604020202020204" pitchFamily="34" charset="0"/>
                        </a:rPr>
                        <a:t>Impairment to Pre-Provision Net Revenue (PPNR)</a:t>
                      </a:r>
                      <a:endParaRPr lang="en-US" sz="1050" b="0" i="0" u="none" strike="noStrike" dirty="0">
                        <a:effectLst/>
                        <a:latin typeface="Arial" panose="020B0604020202020204" pitchFamily="34" charset="0"/>
                        <a:cs typeface="Arial" panose="020B0604020202020204" pitchFamily="34" charset="0"/>
                      </a:endParaRP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spcBef>
                          <a:spcPts val="200"/>
                        </a:spcBef>
                        <a:spcAft>
                          <a:spcPts val="200"/>
                        </a:spcAft>
                      </a:pPr>
                      <a:r>
                        <a:rPr lang="en-US" sz="1050" b="0" i="0" u="none" strike="noStrike" dirty="0" smtClean="0">
                          <a:solidFill>
                            <a:srgbClr val="000000"/>
                          </a:solidFill>
                          <a:effectLst/>
                          <a:latin typeface="Arial" panose="020B0604020202020204" pitchFamily="34" charset="0"/>
                          <a:cs typeface="Arial" panose="020B0604020202020204" pitchFamily="34" charset="0"/>
                        </a:rPr>
                        <a:t>The projected 9Q cumulative increase in PPNR impairment between the CCAR BHC Stress and BHC Baseline scenarios and any available capital surplus under the CCAR BHC Stress scenario </a:t>
                      </a:r>
                      <a:endParaRPr lang="en-US" sz="1050" b="0" i="0" u="none" strike="noStrike" dirty="0">
                        <a:solidFill>
                          <a:srgbClr val="000000"/>
                        </a:solidFill>
                        <a:effectLst/>
                        <a:latin typeface="Arial" panose="020B0604020202020204" pitchFamily="34" charset="0"/>
                        <a:cs typeface="Arial" panose="020B0604020202020204" pitchFamily="34" charset="0"/>
                      </a:endParaRP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0">
                <a:tc vMerge="1">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spcBef>
                          <a:spcPts val="200"/>
                        </a:spcBef>
                        <a:spcAft>
                          <a:spcPts val="200"/>
                        </a:spcAft>
                      </a:pPr>
                      <a:endParaRPr lang="en-US" sz="1050" b="1" i="0" u="none" strike="noStrike" dirty="0">
                        <a:solidFill>
                          <a:srgbClr val="000000"/>
                        </a:solidFill>
                        <a:effectLst/>
                        <a:latin typeface="Arial" panose="020B0604020202020204" pitchFamily="34" charset="0"/>
                        <a:cs typeface="Arial" panose="020B0604020202020204" pitchFamily="34" charset="0"/>
                      </a:endParaRPr>
                    </a:p>
                  </a:txBody>
                  <a:tcPr marL="0"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spcBef>
                          <a:spcPts val="200"/>
                        </a:spcBef>
                        <a:spcAft>
                          <a:spcPts val="200"/>
                        </a:spcAft>
                      </a:pPr>
                      <a:r>
                        <a:rPr lang="en-US" sz="1050" b="0" i="0" u="none" strike="noStrike" dirty="0" smtClean="0">
                          <a:effectLst/>
                          <a:latin typeface="Arial" panose="020B0604020202020204" pitchFamily="34" charset="0"/>
                          <a:cs typeface="Arial" panose="020B0604020202020204" pitchFamily="34" charset="0"/>
                        </a:rPr>
                        <a:t>Loss in Stress</a:t>
                      </a:r>
                      <a:endParaRPr lang="en-US" sz="1050" b="0" i="0" u="none" strike="noStrike" dirty="0">
                        <a:effectLst/>
                        <a:latin typeface="Arial" panose="020B0604020202020204" pitchFamily="34" charset="0"/>
                        <a:cs typeface="Arial" panose="020B0604020202020204" pitchFamily="34" charset="0"/>
                      </a:endParaRP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spcBef>
                          <a:spcPts val="200"/>
                        </a:spcBef>
                        <a:spcAft>
                          <a:spcPts val="200"/>
                        </a:spcAft>
                      </a:pPr>
                      <a:r>
                        <a:rPr lang="en-US" sz="1050" b="0" i="0" u="none" strike="noStrike" dirty="0" smtClean="0">
                          <a:solidFill>
                            <a:srgbClr val="000000"/>
                          </a:solidFill>
                          <a:effectLst/>
                          <a:latin typeface="Arial" panose="020B0604020202020204" pitchFamily="34" charset="0"/>
                          <a:cs typeface="Arial" panose="020B0604020202020204" pitchFamily="34" charset="0"/>
                        </a:rPr>
                        <a:t>The impact to Profit before Tax (“PBT”) that SHUSA is willing and able to assume – expressed as the percentage of the annual PBT that would be at risk, based on an adverse stressed scenario affecting the relevant risks</a:t>
                      </a:r>
                      <a:endParaRPr lang="en-US" sz="1050" b="0" i="0" u="none" strike="noStrike" dirty="0">
                        <a:solidFill>
                          <a:srgbClr val="000000"/>
                        </a:solidFill>
                        <a:effectLst/>
                        <a:latin typeface="Arial" panose="020B0604020202020204" pitchFamily="34" charset="0"/>
                        <a:cs typeface="Arial" panose="020B0604020202020204" pitchFamily="34" charset="0"/>
                      </a:endParaRP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0">
                <a:tc vMerge="1">
                  <a:txBody>
                    <a:bodyPr/>
                    <a:lstStyle/>
                    <a:p>
                      <a:pPr algn="l" rtl="0" fontAlgn="ctr">
                        <a:spcBef>
                          <a:spcPts val="200"/>
                        </a:spcBef>
                        <a:spcAft>
                          <a:spcPts val="200"/>
                        </a:spcAft>
                      </a:pPr>
                      <a:endParaRPr lang="en-US" sz="1050" b="1" i="0" u="none" strike="noStrike" dirty="0">
                        <a:solidFill>
                          <a:srgbClr val="000000"/>
                        </a:solidFill>
                        <a:effectLst/>
                        <a:latin typeface="Arial" panose="020B0604020202020204" pitchFamily="34" charset="0"/>
                        <a:cs typeface="Arial" panose="020B0604020202020204" pitchFamily="34" charset="0"/>
                      </a:endParaRPr>
                    </a:p>
                  </a:txBody>
                  <a:tcPr marL="0"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spcBef>
                          <a:spcPts val="200"/>
                        </a:spcBef>
                        <a:spcAft>
                          <a:spcPts val="200"/>
                        </a:spcAft>
                      </a:pPr>
                      <a:r>
                        <a:rPr lang="en-US" sz="1050" b="0" i="0" u="none" strike="noStrike" dirty="0" smtClean="0">
                          <a:effectLst/>
                          <a:latin typeface="Arial" panose="020B0604020202020204" pitchFamily="34" charset="0"/>
                          <a:cs typeface="Arial" panose="020B0604020202020204" pitchFamily="34" charset="0"/>
                        </a:rPr>
                        <a:t>Common Equity Tier 1 (CET1) ratio</a:t>
                      </a:r>
                      <a:endParaRPr lang="en-US" sz="1050" b="0" i="0" u="none" strike="noStrike" dirty="0">
                        <a:effectLst/>
                        <a:latin typeface="Arial" panose="020B0604020202020204" pitchFamily="34" charset="0"/>
                        <a:cs typeface="Arial" panose="020B0604020202020204" pitchFamily="34" charset="0"/>
                      </a:endParaRP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spcBef>
                          <a:spcPts val="200"/>
                        </a:spcBef>
                        <a:spcAft>
                          <a:spcPts val="200"/>
                        </a:spcAft>
                      </a:pPr>
                      <a:r>
                        <a:rPr lang="en-US" sz="1050" b="0" i="0" u="none" strike="noStrike" dirty="0" smtClean="0">
                          <a:solidFill>
                            <a:srgbClr val="000000"/>
                          </a:solidFill>
                          <a:effectLst/>
                          <a:latin typeface="Arial" panose="020B0604020202020204" pitchFamily="34" charset="0"/>
                          <a:cs typeface="Arial" panose="020B0604020202020204" pitchFamily="34" charset="0"/>
                        </a:rPr>
                        <a:t>The minimum ratio of CET1 to Total Risk-Weighted Assets (RWAs) required under BHC Baseline and Stressed conditions</a:t>
                      </a:r>
                      <a:endParaRPr lang="en-US" sz="1050" b="0" i="0" u="none" strike="noStrike" dirty="0">
                        <a:solidFill>
                          <a:srgbClr val="000000"/>
                        </a:solidFill>
                        <a:effectLst/>
                        <a:latin typeface="Arial" panose="020B0604020202020204" pitchFamily="34" charset="0"/>
                        <a:cs typeface="Arial" panose="020B0604020202020204" pitchFamily="34" charset="0"/>
                      </a:endParaRP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0">
                <a:tc vMerge="1">
                  <a:txBody>
                    <a:bodyPr/>
                    <a:lstStyle/>
                    <a:p>
                      <a:pPr algn="l" rtl="0" fontAlgn="ctr">
                        <a:spcBef>
                          <a:spcPts val="200"/>
                        </a:spcBef>
                        <a:spcAft>
                          <a:spcPts val="200"/>
                        </a:spcAft>
                      </a:pPr>
                      <a:endParaRPr lang="en-US" sz="1050" b="1" i="0" u="none" strike="noStrike" dirty="0">
                        <a:solidFill>
                          <a:srgbClr val="000000"/>
                        </a:solidFill>
                        <a:effectLst/>
                        <a:latin typeface="Arial" panose="020B0604020202020204" pitchFamily="34" charset="0"/>
                        <a:cs typeface="Arial" panose="020B0604020202020204" pitchFamily="34" charset="0"/>
                      </a:endParaRPr>
                    </a:p>
                  </a:txBody>
                  <a:tcPr marL="0"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spcBef>
                          <a:spcPts val="200"/>
                        </a:spcBef>
                        <a:spcAft>
                          <a:spcPts val="200"/>
                        </a:spcAft>
                      </a:pPr>
                      <a:r>
                        <a:rPr lang="en-US" sz="1050" b="0" i="0" u="none" strike="noStrike" dirty="0" smtClean="0">
                          <a:effectLst/>
                          <a:latin typeface="Arial" panose="020B0604020202020204" pitchFamily="34" charset="0"/>
                          <a:cs typeface="Arial" panose="020B0604020202020204" pitchFamily="34" charset="0"/>
                        </a:rPr>
                        <a:t>Tier 1 Leverage (T1L) ratio</a:t>
                      </a:r>
                      <a:endParaRPr lang="en-US" sz="1050" b="0" i="0" u="none" strike="noStrike" dirty="0">
                        <a:effectLst/>
                        <a:latin typeface="Arial" panose="020B0604020202020204" pitchFamily="34" charset="0"/>
                        <a:cs typeface="Arial" panose="020B0604020202020204" pitchFamily="34" charset="0"/>
                      </a:endParaRP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spcBef>
                          <a:spcPts val="200"/>
                        </a:spcBef>
                        <a:spcAft>
                          <a:spcPts val="200"/>
                        </a:spcAft>
                      </a:pPr>
                      <a:r>
                        <a:rPr lang="en-US" sz="1050" b="0" i="0" u="none" strike="noStrike" dirty="0" smtClean="0">
                          <a:solidFill>
                            <a:srgbClr val="000000"/>
                          </a:solidFill>
                          <a:effectLst/>
                          <a:latin typeface="Arial" panose="020B0604020202020204" pitchFamily="34" charset="0"/>
                          <a:cs typeface="Arial" panose="020B0604020202020204" pitchFamily="34" charset="0"/>
                        </a:rPr>
                        <a:t>The minimum ratio of T1L to Adjusted Average Assets under Baseline and Stressed conditions</a:t>
                      </a:r>
                      <a:endParaRPr lang="en-US" sz="1050" b="0" i="0" u="none" strike="noStrike" dirty="0">
                        <a:solidFill>
                          <a:srgbClr val="000000"/>
                        </a:solidFill>
                        <a:effectLst/>
                        <a:latin typeface="Arial" panose="020B0604020202020204" pitchFamily="34" charset="0"/>
                        <a:cs typeface="Arial" panose="020B0604020202020204" pitchFamily="34" charset="0"/>
                      </a:endParaRP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0">
                <a:tc vMerge="1">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spcBef>
                          <a:spcPts val="200"/>
                        </a:spcBef>
                        <a:spcAft>
                          <a:spcPts val="200"/>
                        </a:spcAft>
                      </a:pPr>
                      <a:endParaRPr lang="en-US" sz="1050" b="1" i="0" u="none" strike="noStrike" dirty="0">
                        <a:solidFill>
                          <a:srgbClr val="000000"/>
                        </a:solidFill>
                        <a:effectLst/>
                        <a:latin typeface="Arial" panose="020B0604020202020204" pitchFamily="34" charset="0"/>
                        <a:cs typeface="Arial" panose="020B0604020202020204" pitchFamily="34" charset="0"/>
                      </a:endParaRPr>
                    </a:p>
                  </a:txBody>
                  <a:tcPr marL="0"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spcBef>
                          <a:spcPts val="200"/>
                        </a:spcBef>
                        <a:spcAft>
                          <a:spcPts val="200"/>
                        </a:spcAft>
                      </a:pPr>
                      <a:r>
                        <a:rPr lang="en-US" sz="1050" b="0" i="0" u="none" strike="noStrike" dirty="0" smtClean="0">
                          <a:effectLst/>
                          <a:latin typeface="Arial" panose="020B0604020202020204" pitchFamily="34" charset="0"/>
                          <a:cs typeface="Arial" panose="020B0604020202020204" pitchFamily="34" charset="0"/>
                        </a:rPr>
                        <a:t>Tier 1 Risk-based Capital (T1RBC) ratio</a:t>
                      </a:r>
                      <a:endParaRPr lang="en-US" sz="1050" b="0" i="0" u="none" strike="noStrike" dirty="0">
                        <a:effectLst/>
                        <a:latin typeface="Arial" panose="020B0604020202020204" pitchFamily="34" charset="0"/>
                        <a:cs typeface="Arial" panose="020B0604020202020204" pitchFamily="34" charset="0"/>
                      </a:endParaRP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spcBef>
                          <a:spcPts val="200"/>
                        </a:spcBef>
                        <a:spcAft>
                          <a:spcPts val="200"/>
                        </a:spcAft>
                      </a:pPr>
                      <a:r>
                        <a:rPr lang="en-US" sz="1050" b="0" i="0" u="none" strike="noStrike" dirty="0" smtClean="0">
                          <a:solidFill>
                            <a:srgbClr val="000000"/>
                          </a:solidFill>
                          <a:effectLst/>
                          <a:latin typeface="Arial" panose="020B0604020202020204" pitchFamily="34" charset="0"/>
                          <a:cs typeface="Arial" panose="020B0604020202020204" pitchFamily="34" charset="0"/>
                        </a:rPr>
                        <a:t>The minimum ratio of T1RBC to Total Risk-Weighted Assets (RWAs) under Baseline and Stressed conditions</a:t>
                      </a:r>
                      <a:endParaRPr lang="en-US" sz="1050" b="0" i="0" u="none" strike="noStrike" dirty="0">
                        <a:solidFill>
                          <a:srgbClr val="000000"/>
                        </a:solidFill>
                        <a:effectLst/>
                        <a:latin typeface="Arial" panose="020B0604020202020204" pitchFamily="34" charset="0"/>
                        <a:cs typeface="Arial" panose="020B0604020202020204" pitchFamily="34" charset="0"/>
                      </a:endParaRP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0">
                <a:tc vMerge="1">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spcBef>
                          <a:spcPts val="200"/>
                        </a:spcBef>
                        <a:spcAft>
                          <a:spcPts val="200"/>
                        </a:spcAft>
                      </a:pPr>
                      <a:endParaRPr lang="en-US" sz="1050" b="1" i="0" u="none" strike="noStrike" dirty="0">
                        <a:solidFill>
                          <a:srgbClr val="000000"/>
                        </a:solidFill>
                        <a:effectLst/>
                        <a:latin typeface="Arial" panose="020B0604020202020204" pitchFamily="34" charset="0"/>
                        <a:cs typeface="Arial" panose="020B0604020202020204" pitchFamily="34" charset="0"/>
                      </a:endParaRPr>
                    </a:p>
                  </a:txBody>
                  <a:tcPr marL="0"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spcBef>
                          <a:spcPts val="200"/>
                        </a:spcBef>
                        <a:spcAft>
                          <a:spcPts val="200"/>
                        </a:spcAft>
                      </a:pPr>
                      <a:r>
                        <a:rPr lang="en-US" sz="1050" b="0" i="0" u="none" strike="noStrike" dirty="0" smtClean="0">
                          <a:effectLst/>
                          <a:latin typeface="Arial" panose="020B0604020202020204" pitchFamily="34" charset="0"/>
                          <a:cs typeface="Arial" panose="020B0604020202020204" pitchFamily="34" charset="0"/>
                        </a:rPr>
                        <a:t>Total Risk-based</a:t>
                      </a:r>
                      <a:r>
                        <a:rPr lang="en-US" sz="1050" b="0" i="0" u="none" strike="noStrike" baseline="0" dirty="0" smtClean="0">
                          <a:effectLst/>
                          <a:latin typeface="Arial" panose="020B0604020202020204" pitchFamily="34" charset="0"/>
                          <a:cs typeface="Arial" panose="020B0604020202020204" pitchFamily="34" charset="0"/>
                        </a:rPr>
                        <a:t> </a:t>
                      </a:r>
                      <a:r>
                        <a:rPr lang="en-US" sz="1050" b="0" i="0" u="none" strike="noStrike" dirty="0" smtClean="0">
                          <a:effectLst/>
                          <a:latin typeface="Arial" panose="020B0604020202020204" pitchFamily="34" charset="0"/>
                          <a:cs typeface="Arial" panose="020B0604020202020204" pitchFamily="34" charset="0"/>
                        </a:rPr>
                        <a:t>Capital (TRBC) ratio</a:t>
                      </a:r>
                      <a:endParaRPr lang="en-US" sz="1050" b="0" i="0" u="none" strike="noStrike" dirty="0">
                        <a:effectLst/>
                        <a:latin typeface="Arial" panose="020B0604020202020204" pitchFamily="34" charset="0"/>
                        <a:cs typeface="Arial" panose="020B0604020202020204" pitchFamily="34" charset="0"/>
                      </a:endParaRP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spcBef>
                          <a:spcPts val="200"/>
                        </a:spcBef>
                        <a:spcAft>
                          <a:spcPts val="200"/>
                        </a:spcAft>
                      </a:pPr>
                      <a:r>
                        <a:rPr lang="en-US" sz="1050" b="0" i="0" u="none" strike="noStrike" dirty="0" smtClean="0">
                          <a:solidFill>
                            <a:srgbClr val="000000"/>
                          </a:solidFill>
                          <a:effectLst/>
                          <a:latin typeface="Arial" panose="020B0604020202020204" pitchFamily="34" charset="0"/>
                          <a:cs typeface="Arial" panose="020B0604020202020204" pitchFamily="34" charset="0"/>
                        </a:rPr>
                        <a:t>The minimum ratio of TRBC to Total Risk-Weighted Assets (RWAs) under Baseline and Stressed conditions</a:t>
                      </a:r>
                      <a:endParaRPr lang="en-US" sz="1050" b="0" i="0" u="none" strike="noStrike" dirty="0">
                        <a:solidFill>
                          <a:srgbClr val="000000"/>
                        </a:solidFill>
                        <a:effectLst/>
                        <a:latin typeface="Arial" panose="020B0604020202020204" pitchFamily="34" charset="0"/>
                        <a:cs typeface="Arial" panose="020B0604020202020204" pitchFamily="34" charset="0"/>
                      </a:endParaRP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2" name="Content Placeholder 1"/>
          <p:cNvSpPr>
            <a:spLocks noGrp="1"/>
          </p:cNvSpPr>
          <p:nvPr>
            <p:ph sz="quarter" idx="11"/>
          </p:nvPr>
        </p:nvSpPr>
        <p:spPr/>
        <p:txBody>
          <a:bodyPr/>
          <a:lstStyle/>
          <a:p>
            <a:r>
              <a:rPr lang="en-GB" dirty="0"/>
              <a:t>Metrics Glossary (</a:t>
            </a:r>
            <a:r>
              <a:rPr lang="en-GB" dirty="0" smtClean="0"/>
              <a:t>1/6)</a:t>
            </a:r>
            <a:endParaRPr lang="en-GB" dirty="0"/>
          </a:p>
        </p:txBody>
      </p:sp>
      <p:grpSp>
        <p:nvGrpSpPr>
          <p:cNvPr id="4" name="Group 3"/>
          <p:cNvGrpSpPr/>
          <p:nvPr/>
        </p:nvGrpSpPr>
        <p:grpSpPr>
          <a:xfrm>
            <a:off x="436880" y="69852"/>
            <a:ext cx="1563858" cy="189008"/>
            <a:chOff x="457200" y="19052"/>
            <a:chExt cx="1563858" cy="189008"/>
          </a:xfrm>
        </p:grpSpPr>
        <p:sp>
          <p:nvSpPr>
            <p:cNvPr id="5" name="Oval 4"/>
            <p:cNvSpPr/>
            <p:nvPr/>
          </p:nvSpPr>
          <p:spPr bwMode="auto">
            <a:xfrm>
              <a:off x="457200" y="19052"/>
              <a:ext cx="189008" cy="189008"/>
            </a:xfrm>
            <a:prstGeom prst="ellipse">
              <a:avLst/>
            </a:prstGeom>
            <a:solidFill>
              <a:schemeClr val="accent6">
                <a:lumMod val="60000"/>
                <a:lumOff val="4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lang="en-US" b="1" dirty="0" smtClean="0">
                  <a:solidFill>
                    <a:schemeClr val="bg1"/>
                  </a:solidFill>
                  <a:latin typeface="Arial" panose="020B0604020202020204" pitchFamily="34" charset="0"/>
                  <a:ea typeface="ＭＳ Ｐゴシック" pitchFamily="-112" charset="-128"/>
                  <a:cs typeface="Arial" panose="020B0604020202020204" pitchFamily="34" charset="0"/>
                </a:rPr>
                <a:t>D</a:t>
              </a:r>
              <a:endParaRPr kumimoji="0" lang="en-US" b="1" i="0" u="none" strike="noStrike" cap="none" normalizeH="0" baseline="0" dirty="0">
                <a:ln>
                  <a:noFill/>
                </a:ln>
                <a:solidFill>
                  <a:schemeClr val="bg1"/>
                </a:solidFill>
                <a:effectLst/>
                <a:latin typeface="Arial" panose="020B0604020202020204" pitchFamily="34" charset="0"/>
                <a:ea typeface="ＭＳ Ｐゴシック" pitchFamily="-112" charset="-128"/>
                <a:cs typeface="Arial" panose="020B0604020202020204" pitchFamily="34" charset="0"/>
              </a:endParaRPr>
            </a:p>
          </p:txBody>
        </p:sp>
        <p:sp>
          <p:nvSpPr>
            <p:cNvPr id="6" name="Text Box 75"/>
            <p:cNvSpPr txBox="1">
              <a:spLocks noChangeArrowheads="1"/>
            </p:cNvSpPr>
            <p:nvPr/>
          </p:nvSpPr>
          <p:spPr bwMode="gray">
            <a:xfrm>
              <a:off x="690566" y="20638"/>
              <a:ext cx="1330492" cy="184666"/>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none" lIns="0" tIns="0" rIns="0" bIns="0" anchor="ctr">
              <a:spAutoFit/>
            </a:bodyPr>
            <a:lstStyle/>
            <a:p>
              <a:pPr algn="l">
                <a:lnSpc>
                  <a:spcPct val="100000"/>
                </a:lnSpc>
              </a:pPr>
              <a:r>
                <a:rPr lang="en-US" sz="1200" dirty="0">
                  <a:solidFill>
                    <a:schemeClr val="bg1">
                      <a:lumMod val="50000"/>
                    </a:schemeClr>
                  </a:solidFill>
                </a:rPr>
                <a:t>Appendix: </a:t>
              </a:r>
              <a:r>
                <a:rPr lang="en-US" sz="1200" dirty="0" smtClean="0">
                  <a:solidFill>
                    <a:schemeClr val="bg1">
                      <a:lumMod val="50000"/>
                    </a:schemeClr>
                  </a:solidFill>
                </a:rPr>
                <a:t>Glossary</a:t>
              </a:r>
              <a:endParaRPr lang="en-US" sz="1200" dirty="0">
                <a:solidFill>
                  <a:schemeClr val="bg1">
                    <a:lumMod val="50000"/>
                  </a:schemeClr>
                </a:solidFill>
              </a:endParaRPr>
            </a:p>
          </p:txBody>
        </p:sp>
      </p:grpSp>
    </p:spTree>
    <p:extLst>
      <p:ext uri="{BB962C8B-B14F-4D97-AF65-F5344CB8AC3E}">
        <p14:creationId xmlns:p14="http://schemas.microsoft.com/office/powerpoint/2010/main" val="395619010"/>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2817793126"/>
              </p:ext>
            </p:extLst>
          </p:nvPr>
        </p:nvGraphicFramePr>
        <p:xfrm>
          <a:off x="365760" y="1463040"/>
          <a:ext cx="8896349" cy="3369564"/>
        </p:xfrm>
        <a:graphic>
          <a:graphicData uri="http://schemas.openxmlformats.org/drawingml/2006/table">
            <a:tbl>
              <a:tblPr firstRow="1" bandRow="1"/>
              <a:tblGrid>
                <a:gridCol w="1465449"/>
                <a:gridCol w="2982727"/>
                <a:gridCol w="4448173"/>
              </a:tblGrid>
              <a:tr h="0">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spcBef>
                          <a:spcPts val="200"/>
                        </a:spcBef>
                        <a:spcAft>
                          <a:spcPts val="200"/>
                        </a:spcAft>
                      </a:pPr>
                      <a:r>
                        <a:rPr lang="en-US" sz="1050" b="1" i="0" u="none" strike="noStrike" dirty="0" smtClean="0">
                          <a:solidFill>
                            <a:srgbClr val="FF0000"/>
                          </a:solidFill>
                          <a:effectLst/>
                          <a:latin typeface="Arial" panose="020B0604020202020204" pitchFamily="34" charset="0"/>
                          <a:cs typeface="Arial" panose="020B0604020202020204" pitchFamily="34" charset="0"/>
                        </a:rPr>
                        <a:t>Risk type</a:t>
                      </a:r>
                      <a:endParaRPr lang="en-US" sz="1050" b="1" i="0" u="none" strike="noStrike" dirty="0">
                        <a:solidFill>
                          <a:srgbClr val="FF0000"/>
                        </a:solidFill>
                        <a:effectLst/>
                        <a:latin typeface="Arial" panose="020B0604020202020204" pitchFamily="34" charset="0"/>
                        <a:cs typeface="Arial" panose="020B0604020202020204" pitchFamily="34" charset="0"/>
                      </a:endParaRPr>
                    </a:p>
                  </a:txBody>
                  <a:tcPr marL="0" marR="18288" marT="18288" marB="1828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spcBef>
                          <a:spcPts val="200"/>
                        </a:spcBef>
                        <a:spcAft>
                          <a:spcPts val="200"/>
                        </a:spcAft>
                      </a:pPr>
                      <a:r>
                        <a:rPr lang="en-US" sz="1050" b="1" i="0" u="none" strike="noStrike" dirty="0" smtClean="0">
                          <a:solidFill>
                            <a:srgbClr val="FF0000"/>
                          </a:solidFill>
                          <a:effectLst/>
                          <a:latin typeface="Arial" panose="020B0604020202020204" pitchFamily="34" charset="0"/>
                          <a:cs typeface="Arial" panose="020B0604020202020204" pitchFamily="34" charset="0"/>
                        </a:rPr>
                        <a:t>Metric</a:t>
                      </a:r>
                      <a:endParaRPr lang="en-US" sz="1050" b="1" i="0" u="none" strike="noStrike" dirty="0">
                        <a:solidFill>
                          <a:srgbClr val="FF0000"/>
                        </a:solidFill>
                        <a:effectLst/>
                        <a:latin typeface="Arial" panose="020B0604020202020204" pitchFamily="34" charset="0"/>
                        <a:cs typeface="Arial" panose="020B0604020202020204" pitchFamily="34" charset="0"/>
                      </a:endParaRPr>
                    </a:p>
                  </a:txBody>
                  <a:tcPr marL="18288" marR="18288" marT="18288" marB="1828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spcBef>
                          <a:spcPts val="200"/>
                        </a:spcBef>
                        <a:spcAft>
                          <a:spcPts val="200"/>
                        </a:spcAft>
                      </a:pPr>
                      <a:r>
                        <a:rPr lang="en-US" sz="1050" b="1" i="0" u="none" strike="noStrike" dirty="0" smtClean="0">
                          <a:solidFill>
                            <a:srgbClr val="FF0000"/>
                          </a:solidFill>
                          <a:effectLst/>
                          <a:latin typeface="Arial" panose="020B0604020202020204" pitchFamily="34" charset="0"/>
                          <a:cs typeface="Arial" panose="020B0604020202020204" pitchFamily="34" charset="0"/>
                        </a:rPr>
                        <a:t>Definition</a:t>
                      </a:r>
                      <a:endParaRPr lang="en-US" sz="1050" b="1" i="0" u="none" strike="noStrike" dirty="0">
                        <a:solidFill>
                          <a:srgbClr val="FF0000"/>
                        </a:solidFill>
                        <a:effectLst/>
                        <a:latin typeface="Arial" panose="020B0604020202020204" pitchFamily="34" charset="0"/>
                        <a:cs typeface="Arial" panose="020B0604020202020204" pitchFamily="34" charset="0"/>
                      </a:endParaRPr>
                    </a:p>
                  </a:txBody>
                  <a:tcPr marL="18288" marR="18288" marT="18288" marB="1828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0">
                <a:tc rowSpan="3">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spcBef>
                          <a:spcPts val="200"/>
                        </a:spcBef>
                        <a:spcAft>
                          <a:spcPts val="200"/>
                        </a:spcAft>
                      </a:pPr>
                      <a:r>
                        <a:rPr lang="en-US" sz="1050" b="1" i="0" u="none" strike="noStrike" dirty="0" smtClean="0">
                          <a:solidFill>
                            <a:srgbClr val="000000"/>
                          </a:solidFill>
                          <a:effectLst/>
                          <a:latin typeface="Arial" panose="020B0604020202020204" pitchFamily="34" charset="0"/>
                          <a:cs typeface="Arial" panose="020B0604020202020204" pitchFamily="34" charset="0"/>
                        </a:rPr>
                        <a:t>Credit risk</a:t>
                      </a:r>
                      <a:r>
                        <a:rPr lang="en-US" sz="1050" b="1" i="0" u="none" strike="noStrike" baseline="0" dirty="0" smtClean="0">
                          <a:solidFill>
                            <a:srgbClr val="000000"/>
                          </a:solidFill>
                          <a:effectLst/>
                          <a:latin typeface="Arial" panose="020B0604020202020204" pitchFamily="34" charset="0"/>
                          <a:cs typeface="Arial" panose="020B0604020202020204" pitchFamily="34" charset="0"/>
                        </a:rPr>
                        <a:t> (losses)</a:t>
                      </a:r>
                      <a:endParaRPr lang="en-US" sz="1050" b="1" i="0" u="none" strike="noStrike" dirty="0">
                        <a:solidFill>
                          <a:srgbClr val="000000"/>
                        </a:solidFill>
                        <a:effectLst/>
                        <a:latin typeface="Arial" panose="020B0604020202020204" pitchFamily="34" charset="0"/>
                        <a:cs typeface="Arial" panose="020B0604020202020204" pitchFamily="34" charset="0"/>
                      </a:endParaRPr>
                    </a:p>
                  </a:txBody>
                  <a:tcPr marL="0"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spcBef>
                          <a:spcPts val="200"/>
                        </a:spcBef>
                        <a:spcAft>
                          <a:spcPts val="200"/>
                        </a:spcAft>
                      </a:pPr>
                      <a:r>
                        <a:rPr lang="en-US" sz="1050" b="0" i="0" u="none" strike="noStrike" dirty="0">
                          <a:effectLst/>
                          <a:latin typeface="Arial" panose="020B0604020202020204" pitchFamily="34" charset="0"/>
                          <a:cs typeface="Arial" panose="020B0604020202020204" pitchFamily="34" charset="0"/>
                        </a:rPr>
                        <a:t>60/61+ DPD Rate</a:t>
                      </a: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spcBef>
                          <a:spcPts val="200"/>
                        </a:spcBef>
                        <a:spcAft>
                          <a:spcPts val="200"/>
                        </a:spcAft>
                      </a:pPr>
                      <a:r>
                        <a:rPr lang="en-US" sz="1050" b="0" i="0" u="none" strike="noStrike" dirty="0" smtClean="0">
                          <a:solidFill>
                            <a:srgbClr val="000000"/>
                          </a:solidFill>
                          <a:effectLst/>
                          <a:latin typeface="Arial" panose="020B0604020202020204" pitchFamily="34" charset="0"/>
                          <a:cs typeface="Arial" panose="020B0604020202020204" pitchFamily="34" charset="0"/>
                        </a:rPr>
                        <a:t>The percentage of total outstanding balances 60+ / 61+ days delinquent. SBNA and BSPR track delinquencies at 60+ days; SC tracks delinquency at 61+ days</a:t>
                      </a:r>
                      <a:endParaRPr lang="en-US" sz="1050" b="0" i="0" u="none" strike="noStrike" dirty="0">
                        <a:solidFill>
                          <a:srgbClr val="000000"/>
                        </a:solidFill>
                        <a:effectLst/>
                        <a:latin typeface="Arial" panose="020B0604020202020204" pitchFamily="34" charset="0"/>
                        <a:cs typeface="Arial" panose="020B0604020202020204" pitchFamily="34" charset="0"/>
                      </a:endParaRP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0">
                <a:tc vMerge="1">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spcBef>
                          <a:spcPts val="200"/>
                        </a:spcBef>
                        <a:spcAft>
                          <a:spcPts val="200"/>
                        </a:spcAft>
                      </a:pPr>
                      <a:endParaRPr lang="en-US" sz="1050" b="1" i="0" u="none" strike="noStrike" dirty="0">
                        <a:solidFill>
                          <a:srgbClr val="000000"/>
                        </a:solidFill>
                        <a:effectLst/>
                        <a:latin typeface="Arial" panose="020B0604020202020204" pitchFamily="34" charset="0"/>
                        <a:cs typeface="Arial" panose="020B0604020202020204" pitchFamily="34" charset="0"/>
                      </a:endParaRPr>
                    </a:p>
                  </a:txBody>
                  <a:tcPr marL="0"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spcBef>
                          <a:spcPts val="200"/>
                        </a:spcBef>
                        <a:spcAft>
                          <a:spcPts val="200"/>
                        </a:spcAft>
                      </a:pPr>
                      <a:r>
                        <a:rPr lang="en-US" sz="1050" b="0" i="0" u="none" strike="noStrike" dirty="0">
                          <a:effectLst/>
                          <a:latin typeface="Arial" panose="020B0604020202020204" pitchFamily="34" charset="0"/>
                          <a:cs typeface="Arial" panose="020B0604020202020204" pitchFamily="34" charset="0"/>
                        </a:rPr>
                        <a:t>Net Charge-off Rate</a:t>
                      </a: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spcBef>
                          <a:spcPts val="200"/>
                        </a:spcBef>
                        <a:spcAft>
                          <a:spcPts val="200"/>
                        </a:spcAft>
                      </a:pPr>
                      <a:r>
                        <a:rPr lang="en-US" sz="1050" b="0" i="0" u="none" strike="noStrike" dirty="0" smtClean="0">
                          <a:solidFill>
                            <a:srgbClr val="000000"/>
                          </a:solidFill>
                          <a:effectLst/>
                          <a:latin typeface="Arial" panose="020B0604020202020204" pitchFamily="34" charset="0"/>
                          <a:cs typeface="Arial" panose="020B0604020202020204" pitchFamily="34" charset="0"/>
                        </a:rPr>
                        <a:t>12-month trailing net charge-offs (NCOs) as a percentage of 12-month trailing</a:t>
                      </a:r>
                      <a:r>
                        <a:rPr lang="en-US" sz="1050" b="0" i="0" u="none" strike="noStrike" baseline="0" dirty="0" smtClean="0">
                          <a:solidFill>
                            <a:srgbClr val="000000"/>
                          </a:solidFill>
                          <a:effectLst/>
                          <a:latin typeface="Arial" panose="020B0604020202020204" pitchFamily="34" charset="0"/>
                          <a:cs typeface="Arial" panose="020B0604020202020204" pitchFamily="34" charset="0"/>
                        </a:rPr>
                        <a:t> average </a:t>
                      </a:r>
                      <a:r>
                        <a:rPr lang="en-US" sz="1050" b="0" i="0" u="none" strike="noStrike" dirty="0" smtClean="0">
                          <a:solidFill>
                            <a:srgbClr val="000000"/>
                          </a:solidFill>
                          <a:effectLst/>
                          <a:latin typeface="Arial" panose="020B0604020202020204" pitchFamily="34" charset="0"/>
                          <a:cs typeface="Arial" panose="020B0604020202020204" pitchFamily="34" charset="0"/>
                        </a:rPr>
                        <a:t>outstanding balances</a:t>
                      </a:r>
                      <a:endParaRPr lang="en-US" sz="1050" b="0" i="0" u="none" strike="noStrike" dirty="0">
                        <a:solidFill>
                          <a:srgbClr val="000000"/>
                        </a:solidFill>
                        <a:effectLst/>
                        <a:latin typeface="Arial" panose="020B0604020202020204" pitchFamily="34" charset="0"/>
                        <a:cs typeface="Arial" panose="020B0604020202020204" pitchFamily="34" charset="0"/>
                      </a:endParaRP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0">
                <a:tc vMerge="1">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spcBef>
                          <a:spcPts val="200"/>
                        </a:spcBef>
                        <a:spcAft>
                          <a:spcPts val="200"/>
                        </a:spcAft>
                      </a:pPr>
                      <a:endParaRPr lang="en-US" sz="1050" b="1" i="0" u="none" strike="noStrike" dirty="0">
                        <a:solidFill>
                          <a:srgbClr val="000000"/>
                        </a:solidFill>
                        <a:effectLst/>
                        <a:latin typeface="Arial" panose="020B0604020202020204" pitchFamily="34" charset="0"/>
                        <a:cs typeface="Arial" panose="020B0604020202020204" pitchFamily="34" charset="0"/>
                      </a:endParaRPr>
                    </a:p>
                  </a:txBody>
                  <a:tcPr marL="0"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spcBef>
                          <a:spcPts val="200"/>
                        </a:spcBef>
                        <a:spcAft>
                          <a:spcPts val="200"/>
                        </a:spcAft>
                      </a:pPr>
                      <a:r>
                        <a:rPr lang="en-US" sz="1050" b="0" i="0" u="none" strike="noStrike" dirty="0">
                          <a:effectLst/>
                          <a:latin typeface="Arial" panose="020B0604020202020204" pitchFamily="34" charset="0"/>
                          <a:cs typeface="Arial" panose="020B0604020202020204" pitchFamily="34" charset="0"/>
                        </a:rPr>
                        <a:t>Total Credit Losses</a:t>
                      </a: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spcBef>
                          <a:spcPts val="200"/>
                        </a:spcBef>
                        <a:spcAft>
                          <a:spcPts val="200"/>
                        </a:spcAft>
                      </a:pPr>
                      <a:r>
                        <a:rPr lang="en-US" sz="1050" b="0" i="0" u="none" strike="noStrike" dirty="0" smtClean="0">
                          <a:solidFill>
                            <a:srgbClr val="000000"/>
                          </a:solidFill>
                          <a:effectLst/>
                          <a:latin typeface="Arial" panose="020B0604020202020204" pitchFamily="34" charset="0"/>
                          <a:cs typeface="Arial" panose="020B0604020202020204" pitchFamily="34" charset="0"/>
                        </a:rPr>
                        <a:t>9Q stressed cumulative credit losses and any available capital surplus under the CCAR BHC Stress scenario</a:t>
                      </a:r>
                      <a:endParaRPr lang="en-US" sz="1050" b="0" i="0" u="none" strike="noStrike" dirty="0">
                        <a:solidFill>
                          <a:srgbClr val="000000"/>
                        </a:solidFill>
                        <a:effectLst/>
                        <a:latin typeface="Arial" panose="020B0604020202020204" pitchFamily="34" charset="0"/>
                        <a:cs typeface="Arial" panose="020B0604020202020204" pitchFamily="34" charset="0"/>
                      </a:endParaRP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0">
                <a:tc rowSpan="5">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spcBef>
                          <a:spcPts val="200"/>
                        </a:spcBef>
                        <a:spcAft>
                          <a:spcPts val="200"/>
                        </a:spcAft>
                      </a:pPr>
                      <a:r>
                        <a:rPr lang="en-US" sz="1050" b="1" i="0" u="none" strike="noStrike" dirty="0" smtClean="0">
                          <a:solidFill>
                            <a:srgbClr val="000000"/>
                          </a:solidFill>
                          <a:effectLst/>
                          <a:latin typeface="Arial" panose="020B0604020202020204" pitchFamily="34" charset="0"/>
                          <a:cs typeface="Arial" panose="020B0604020202020204" pitchFamily="34" charset="0"/>
                        </a:rPr>
                        <a:t>Credit risk</a:t>
                      </a:r>
                      <a:r>
                        <a:rPr lang="en-US" sz="1050" b="1" i="0" u="none" strike="noStrike" baseline="0" dirty="0" smtClean="0">
                          <a:solidFill>
                            <a:srgbClr val="000000"/>
                          </a:solidFill>
                          <a:effectLst/>
                          <a:latin typeface="Arial" panose="020B0604020202020204" pitchFamily="34" charset="0"/>
                          <a:cs typeface="Arial" panose="020B0604020202020204" pitchFamily="34" charset="0"/>
                        </a:rPr>
                        <a:t> (concentration)</a:t>
                      </a:r>
                      <a:endParaRPr lang="en-US" sz="1050" b="1" i="0" u="none" strike="noStrike" dirty="0">
                        <a:solidFill>
                          <a:srgbClr val="000000"/>
                        </a:solidFill>
                        <a:effectLst/>
                        <a:latin typeface="Arial" panose="020B0604020202020204" pitchFamily="34" charset="0"/>
                        <a:cs typeface="Arial" panose="020B0604020202020204" pitchFamily="34" charset="0"/>
                      </a:endParaRPr>
                    </a:p>
                  </a:txBody>
                  <a:tcPr marL="0"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spcBef>
                          <a:spcPts val="200"/>
                        </a:spcBef>
                        <a:spcAft>
                          <a:spcPts val="200"/>
                        </a:spcAft>
                      </a:pPr>
                      <a:r>
                        <a:rPr lang="en-US" sz="1050" b="0" i="0" u="none" strike="noStrike" dirty="0">
                          <a:effectLst/>
                          <a:latin typeface="Arial" panose="020B0604020202020204" pitchFamily="34" charset="0"/>
                          <a:cs typeface="Arial" panose="020B0604020202020204" pitchFamily="34" charset="0"/>
                        </a:rPr>
                        <a:t>CRE Exposure</a:t>
                      </a: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spcBef>
                          <a:spcPts val="200"/>
                        </a:spcBef>
                        <a:spcAft>
                          <a:spcPts val="200"/>
                        </a:spcAft>
                      </a:pPr>
                      <a:r>
                        <a:rPr lang="en-US" sz="1050" b="0" i="0" u="none" strike="noStrike" dirty="0" smtClean="0">
                          <a:solidFill>
                            <a:srgbClr val="000000"/>
                          </a:solidFill>
                          <a:effectLst/>
                          <a:latin typeface="Arial" panose="020B0604020202020204" pitchFamily="34" charset="0"/>
                          <a:cs typeface="Arial" panose="020B0604020202020204" pitchFamily="34" charset="0"/>
                        </a:rPr>
                        <a:t>The total dollar value of Commercial Real Estate exposure, excluding the exposure to Multifamily real estate</a:t>
                      </a:r>
                      <a:endParaRPr lang="en-US" sz="1050" b="0" i="0" u="none" strike="noStrike" dirty="0">
                        <a:solidFill>
                          <a:srgbClr val="000000"/>
                        </a:solidFill>
                        <a:effectLst/>
                        <a:latin typeface="Arial" panose="020B0604020202020204" pitchFamily="34" charset="0"/>
                        <a:cs typeface="Arial" panose="020B0604020202020204" pitchFamily="34" charset="0"/>
                      </a:endParaRP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0">
                <a:tc vMerge="1">
                  <a:txBody>
                    <a:bodyPr/>
                    <a:lstStyle/>
                    <a:p>
                      <a:pPr algn="l" rtl="0" fontAlgn="ctr">
                        <a:spcBef>
                          <a:spcPts val="200"/>
                        </a:spcBef>
                        <a:spcAft>
                          <a:spcPts val="200"/>
                        </a:spcAft>
                      </a:pPr>
                      <a:endParaRPr lang="en-US" sz="1050" b="1" i="0" u="none" strike="noStrike" dirty="0">
                        <a:solidFill>
                          <a:srgbClr val="000000"/>
                        </a:solidFill>
                        <a:effectLst/>
                        <a:latin typeface="Arial" panose="020B0604020202020204" pitchFamily="34" charset="0"/>
                        <a:cs typeface="Arial" panose="020B0604020202020204" pitchFamily="34" charset="0"/>
                      </a:endParaRPr>
                    </a:p>
                  </a:txBody>
                  <a:tcPr marL="0"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spcBef>
                          <a:spcPts val="200"/>
                        </a:spcBef>
                        <a:spcAft>
                          <a:spcPts val="200"/>
                        </a:spcAft>
                      </a:pPr>
                      <a:r>
                        <a:rPr lang="en-US" sz="1050" b="0" i="0" u="none" strike="noStrike" dirty="0">
                          <a:effectLst/>
                          <a:latin typeface="Arial" panose="020B0604020202020204" pitchFamily="34" charset="0"/>
                          <a:cs typeface="Arial" panose="020B0604020202020204" pitchFamily="34" charset="0"/>
                        </a:rPr>
                        <a:t>Financial &amp; Insurance Exposure</a:t>
                      </a: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spcBef>
                          <a:spcPts val="200"/>
                        </a:spcBef>
                        <a:spcAft>
                          <a:spcPts val="200"/>
                        </a:spcAft>
                      </a:pPr>
                      <a:r>
                        <a:rPr lang="en-US" sz="1050" b="0" i="0" u="none" strike="noStrike" dirty="0" smtClean="0">
                          <a:solidFill>
                            <a:srgbClr val="000000"/>
                          </a:solidFill>
                          <a:effectLst/>
                          <a:latin typeface="Arial" panose="020B0604020202020204" pitchFamily="34" charset="0"/>
                          <a:cs typeface="Arial" panose="020B0604020202020204" pitchFamily="34" charset="0"/>
                        </a:rPr>
                        <a:t>The total dollar value exposure for all counterparties within Financial</a:t>
                      </a:r>
                      <a:r>
                        <a:rPr lang="en-US" sz="1050" b="0" i="0" u="none" strike="noStrike" baseline="0" dirty="0" smtClean="0">
                          <a:solidFill>
                            <a:srgbClr val="000000"/>
                          </a:solidFill>
                          <a:effectLst/>
                          <a:latin typeface="Arial" panose="020B0604020202020204" pitchFamily="34" charset="0"/>
                          <a:cs typeface="Arial" panose="020B0604020202020204" pitchFamily="34" charset="0"/>
                        </a:rPr>
                        <a:t> and Insurance</a:t>
                      </a:r>
                      <a:r>
                        <a:rPr lang="en-US" sz="1050" b="0" i="0" u="none" strike="noStrike" dirty="0" smtClean="0">
                          <a:solidFill>
                            <a:srgbClr val="000000"/>
                          </a:solidFill>
                          <a:effectLst/>
                          <a:latin typeface="Arial" panose="020B0604020202020204" pitchFamily="34" charset="0"/>
                          <a:cs typeface="Arial" panose="020B0604020202020204" pitchFamily="34" charset="0"/>
                        </a:rPr>
                        <a:t> industries</a:t>
                      </a:r>
                      <a:endParaRPr lang="en-US" sz="1050" b="0" i="0" u="none" strike="noStrike" dirty="0">
                        <a:solidFill>
                          <a:srgbClr val="000000"/>
                        </a:solidFill>
                        <a:effectLst/>
                        <a:latin typeface="Arial" panose="020B0604020202020204" pitchFamily="34" charset="0"/>
                        <a:cs typeface="Arial" panose="020B0604020202020204" pitchFamily="34" charset="0"/>
                      </a:endParaRP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0">
                <a:tc vMerge="1">
                  <a:txBody>
                    <a:bodyPr/>
                    <a:lstStyle/>
                    <a:p>
                      <a:pPr algn="l" rtl="0" fontAlgn="ctr">
                        <a:spcBef>
                          <a:spcPts val="200"/>
                        </a:spcBef>
                        <a:spcAft>
                          <a:spcPts val="200"/>
                        </a:spcAft>
                      </a:pPr>
                      <a:endParaRPr lang="en-US" sz="1050" b="1" i="0" u="none" strike="noStrike" dirty="0">
                        <a:solidFill>
                          <a:srgbClr val="000000"/>
                        </a:solidFill>
                        <a:effectLst/>
                        <a:latin typeface="Arial" panose="020B0604020202020204" pitchFamily="34" charset="0"/>
                        <a:cs typeface="Arial" panose="020B0604020202020204" pitchFamily="34" charset="0"/>
                      </a:endParaRPr>
                    </a:p>
                  </a:txBody>
                  <a:tcPr marL="0"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spcBef>
                          <a:spcPts val="200"/>
                        </a:spcBef>
                        <a:spcAft>
                          <a:spcPts val="200"/>
                        </a:spcAft>
                      </a:pPr>
                      <a:r>
                        <a:rPr lang="en-US" sz="1050" b="0" i="0" u="none" strike="noStrike" dirty="0">
                          <a:effectLst/>
                          <a:latin typeface="Arial" panose="020B0604020202020204" pitchFamily="34" charset="0"/>
                          <a:cs typeface="Arial" panose="020B0604020202020204" pitchFamily="34" charset="0"/>
                        </a:rPr>
                        <a:t>Industry Exposure (by OCC Group)</a:t>
                      </a: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spcBef>
                          <a:spcPts val="200"/>
                        </a:spcBef>
                        <a:spcAft>
                          <a:spcPts val="200"/>
                        </a:spcAft>
                      </a:pPr>
                      <a:r>
                        <a:rPr lang="en-US" sz="1050" b="0" i="0" u="none" strike="noStrike" dirty="0" smtClean="0">
                          <a:solidFill>
                            <a:srgbClr val="000000"/>
                          </a:solidFill>
                          <a:effectLst/>
                          <a:latin typeface="Arial" panose="020B0604020202020204" pitchFamily="34" charset="0"/>
                          <a:cs typeface="Arial" panose="020B0604020202020204" pitchFamily="34" charset="0"/>
                        </a:rPr>
                        <a:t>The total dollar value exposure for all counterparties within one industry type, according to the OCC industry classification. Sectors / Industries are defined at the highest aggregation level for OCC industry codes</a:t>
                      </a:r>
                      <a:endParaRPr lang="en-US" sz="1050" b="0" i="0" u="none" strike="noStrike" dirty="0">
                        <a:solidFill>
                          <a:srgbClr val="000000"/>
                        </a:solidFill>
                        <a:effectLst/>
                        <a:latin typeface="Arial" panose="020B0604020202020204" pitchFamily="34" charset="0"/>
                        <a:cs typeface="Arial" panose="020B0604020202020204" pitchFamily="34" charset="0"/>
                      </a:endParaRP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0">
                <a:tc vMerge="1">
                  <a:txBody>
                    <a:bodyPr/>
                    <a:lstStyle/>
                    <a:p>
                      <a:pPr algn="l" rtl="0" fontAlgn="ctr">
                        <a:spcBef>
                          <a:spcPts val="200"/>
                        </a:spcBef>
                        <a:spcAft>
                          <a:spcPts val="200"/>
                        </a:spcAft>
                      </a:pPr>
                      <a:endParaRPr lang="en-US" sz="1050" b="1" i="0" u="none" strike="noStrike" dirty="0">
                        <a:solidFill>
                          <a:srgbClr val="000000"/>
                        </a:solidFill>
                        <a:effectLst/>
                        <a:latin typeface="Arial" panose="020B0604020202020204" pitchFamily="34" charset="0"/>
                        <a:cs typeface="Arial" panose="020B0604020202020204" pitchFamily="34" charset="0"/>
                      </a:endParaRPr>
                    </a:p>
                  </a:txBody>
                  <a:tcPr marL="0"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spcBef>
                          <a:spcPts val="200"/>
                        </a:spcBef>
                        <a:spcAft>
                          <a:spcPts val="200"/>
                        </a:spcAft>
                      </a:pPr>
                      <a:r>
                        <a:rPr lang="en-US" sz="1050" b="0" i="0" u="none" strike="noStrike" dirty="0">
                          <a:effectLst/>
                          <a:latin typeface="Arial" panose="020B0604020202020204" pitchFamily="34" charset="0"/>
                          <a:cs typeface="Arial" panose="020B0604020202020204" pitchFamily="34" charset="0"/>
                        </a:rPr>
                        <a:t>Large Exposures</a:t>
                      </a: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spcBef>
                          <a:spcPts val="200"/>
                        </a:spcBef>
                        <a:spcAft>
                          <a:spcPts val="200"/>
                        </a:spcAft>
                      </a:pPr>
                      <a:r>
                        <a:rPr lang="en-US" sz="1050" b="0" i="0" u="none" strike="noStrike" dirty="0" smtClean="0">
                          <a:solidFill>
                            <a:srgbClr val="000000"/>
                          </a:solidFill>
                          <a:effectLst/>
                          <a:latin typeface="Arial" panose="020B0604020202020204" pitchFamily="34" charset="0"/>
                          <a:cs typeface="Arial" panose="020B0604020202020204" pitchFamily="34" charset="0"/>
                        </a:rPr>
                        <a:t>Weight on the Bank’s equity of the aggregate exposure with customers and counterparties rated as “large exposures” (excludes public sector exposures)</a:t>
                      </a:r>
                      <a:endParaRPr lang="en-US" sz="1050" b="0" i="0" u="none" strike="noStrike" dirty="0">
                        <a:solidFill>
                          <a:srgbClr val="000000"/>
                        </a:solidFill>
                        <a:effectLst/>
                        <a:latin typeface="Arial" panose="020B0604020202020204" pitchFamily="34" charset="0"/>
                        <a:cs typeface="Arial" panose="020B0604020202020204" pitchFamily="34" charset="0"/>
                      </a:endParaRP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0">
                <a:tc vMerge="1">
                  <a:txBody>
                    <a:bodyPr/>
                    <a:lstStyle/>
                    <a:p>
                      <a:pPr algn="l" rtl="0" fontAlgn="ctr">
                        <a:spcBef>
                          <a:spcPts val="200"/>
                        </a:spcBef>
                        <a:spcAft>
                          <a:spcPts val="200"/>
                        </a:spcAft>
                      </a:pPr>
                      <a:endParaRPr lang="en-US" sz="1050" b="1" i="0" u="none" strike="noStrike" dirty="0">
                        <a:solidFill>
                          <a:srgbClr val="000000"/>
                        </a:solidFill>
                        <a:effectLst/>
                        <a:latin typeface="Arial" panose="020B0604020202020204" pitchFamily="34" charset="0"/>
                        <a:cs typeface="Arial" panose="020B0604020202020204" pitchFamily="34" charset="0"/>
                      </a:endParaRPr>
                    </a:p>
                  </a:txBody>
                  <a:tcPr marL="0"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spcBef>
                          <a:spcPts val="200"/>
                        </a:spcBef>
                        <a:spcAft>
                          <a:spcPts val="200"/>
                        </a:spcAft>
                      </a:pPr>
                      <a:r>
                        <a:rPr lang="en-US" sz="1050" b="0" i="0" u="none" strike="noStrike" dirty="0">
                          <a:effectLst/>
                          <a:latin typeface="Arial" panose="020B0604020202020204" pitchFamily="34" charset="0"/>
                          <a:cs typeface="Arial" panose="020B0604020202020204" pitchFamily="34" charset="0"/>
                        </a:rPr>
                        <a:t>Multifamily Exposure</a:t>
                      </a: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spcBef>
                          <a:spcPts val="200"/>
                        </a:spcBef>
                        <a:spcAft>
                          <a:spcPts val="200"/>
                        </a:spcAft>
                      </a:pPr>
                      <a:r>
                        <a:rPr lang="en-US" sz="1050" b="0" i="0" u="none" strike="noStrike" dirty="0" smtClean="0">
                          <a:solidFill>
                            <a:srgbClr val="000000"/>
                          </a:solidFill>
                          <a:effectLst/>
                          <a:latin typeface="Arial" panose="020B0604020202020204" pitchFamily="34" charset="0"/>
                          <a:cs typeface="Arial" panose="020B0604020202020204" pitchFamily="34" charset="0"/>
                        </a:rPr>
                        <a:t>The total dollar value of Multifamily real estate exposure</a:t>
                      </a:r>
                      <a:endParaRPr lang="en-US" sz="1050" b="0" i="0" u="none" strike="noStrike" dirty="0">
                        <a:solidFill>
                          <a:srgbClr val="000000"/>
                        </a:solidFill>
                        <a:effectLst/>
                        <a:latin typeface="Arial" panose="020B0604020202020204" pitchFamily="34" charset="0"/>
                        <a:cs typeface="Arial" panose="020B0604020202020204" pitchFamily="34" charset="0"/>
                      </a:endParaRP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2" name="Content Placeholder 1"/>
          <p:cNvSpPr>
            <a:spLocks noGrp="1"/>
          </p:cNvSpPr>
          <p:nvPr>
            <p:ph sz="quarter" idx="11"/>
          </p:nvPr>
        </p:nvSpPr>
        <p:spPr/>
        <p:txBody>
          <a:bodyPr/>
          <a:lstStyle/>
          <a:p>
            <a:r>
              <a:rPr lang="en-GB" dirty="0"/>
              <a:t>Metrics Glossary (</a:t>
            </a:r>
            <a:r>
              <a:rPr lang="en-GB" dirty="0" smtClean="0"/>
              <a:t>2/6)</a:t>
            </a:r>
            <a:endParaRPr lang="en-GB" dirty="0"/>
          </a:p>
        </p:txBody>
      </p:sp>
      <p:grpSp>
        <p:nvGrpSpPr>
          <p:cNvPr id="4" name="Group 3"/>
          <p:cNvGrpSpPr/>
          <p:nvPr/>
        </p:nvGrpSpPr>
        <p:grpSpPr>
          <a:xfrm>
            <a:off x="436880" y="69852"/>
            <a:ext cx="1563858" cy="189008"/>
            <a:chOff x="457200" y="19052"/>
            <a:chExt cx="1563858" cy="189008"/>
          </a:xfrm>
        </p:grpSpPr>
        <p:sp>
          <p:nvSpPr>
            <p:cNvPr id="5" name="Oval 4"/>
            <p:cNvSpPr/>
            <p:nvPr/>
          </p:nvSpPr>
          <p:spPr bwMode="auto">
            <a:xfrm>
              <a:off x="457200" y="19052"/>
              <a:ext cx="189008" cy="189008"/>
            </a:xfrm>
            <a:prstGeom prst="ellipse">
              <a:avLst/>
            </a:prstGeom>
            <a:solidFill>
              <a:schemeClr val="accent6">
                <a:lumMod val="60000"/>
                <a:lumOff val="4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lang="en-US" b="1" dirty="0" smtClean="0">
                  <a:solidFill>
                    <a:schemeClr val="bg1"/>
                  </a:solidFill>
                  <a:latin typeface="Arial" panose="020B0604020202020204" pitchFamily="34" charset="0"/>
                  <a:ea typeface="ＭＳ Ｐゴシック" pitchFamily="-112" charset="-128"/>
                  <a:cs typeface="Arial" panose="020B0604020202020204" pitchFamily="34" charset="0"/>
                </a:rPr>
                <a:t>D</a:t>
              </a:r>
              <a:endParaRPr kumimoji="0" lang="en-US" b="1" i="0" u="none" strike="noStrike" cap="none" normalizeH="0" baseline="0" dirty="0">
                <a:ln>
                  <a:noFill/>
                </a:ln>
                <a:solidFill>
                  <a:schemeClr val="bg1"/>
                </a:solidFill>
                <a:effectLst/>
                <a:latin typeface="Arial" panose="020B0604020202020204" pitchFamily="34" charset="0"/>
                <a:ea typeface="ＭＳ Ｐゴシック" pitchFamily="-112" charset="-128"/>
                <a:cs typeface="Arial" panose="020B0604020202020204" pitchFamily="34" charset="0"/>
              </a:endParaRPr>
            </a:p>
          </p:txBody>
        </p:sp>
        <p:sp>
          <p:nvSpPr>
            <p:cNvPr id="6" name="Text Box 75"/>
            <p:cNvSpPr txBox="1">
              <a:spLocks noChangeArrowheads="1"/>
            </p:cNvSpPr>
            <p:nvPr/>
          </p:nvSpPr>
          <p:spPr bwMode="gray">
            <a:xfrm>
              <a:off x="690566" y="20638"/>
              <a:ext cx="1330492" cy="184666"/>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none" lIns="0" tIns="0" rIns="0" bIns="0" anchor="ctr">
              <a:spAutoFit/>
            </a:bodyPr>
            <a:lstStyle/>
            <a:p>
              <a:pPr algn="l">
                <a:lnSpc>
                  <a:spcPct val="100000"/>
                </a:lnSpc>
              </a:pPr>
              <a:r>
                <a:rPr lang="en-US" sz="1200" dirty="0">
                  <a:solidFill>
                    <a:schemeClr val="bg1">
                      <a:lumMod val="50000"/>
                    </a:schemeClr>
                  </a:solidFill>
                </a:rPr>
                <a:t>Appendix: </a:t>
              </a:r>
              <a:r>
                <a:rPr lang="en-US" sz="1200" dirty="0" smtClean="0">
                  <a:solidFill>
                    <a:schemeClr val="bg1">
                      <a:lumMod val="50000"/>
                    </a:schemeClr>
                  </a:solidFill>
                </a:rPr>
                <a:t>Glossary</a:t>
              </a:r>
              <a:endParaRPr lang="en-US" sz="1200" dirty="0">
                <a:solidFill>
                  <a:schemeClr val="bg1">
                    <a:lumMod val="50000"/>
                  </a:schemeClr>
                </a:solidFill>
              </a:endParaRPr>
            </a:p>
          </p:txBody>
        </p:sp>
      </p:grpSp>
    </p:spTree>
    <p:extLst>
      <p:ext uri="{BB962C8B-B14F-4D97-AF65-F5344CB8AC3E}">
        <p14:creationId xmlns:p14="http://schemas.microsoft.com/office/powerpoint/2010/main" val="1816651720"/>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3519858905"/>
              </p:ext>
            </p:extLst>
          </p:nvPr>
        </p:nvGraphicFramePr>
        <p:xfrm>
          <a:off x="365760" y="1463040"/>
          <a:ext cx="8896349" cy="2459736"/>
        </p:xfrm>
        <a:graphic>
          <a:graphicData uri="http://schemas.openxmlformats.org/drawingml/2006/table">
            <a:tbl>
              <a:tblPr firstRow="1" bandRow="1"/>
              <a:tblGrid>
                <a:gridCol w="1465449"/>
                <a:gridCol w="2982727"/>
                <a:gridCol w="4448173"/>
              </a:tblGrid>
              <a:tr h="0">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spcBef>
                          <a:spcPts val="200"/>
                        </a:spcBef>
                        <a:spcAft>
                          <a:spcPts val="200"/>
                        </a:spcAft>
                      </a:pPr>
                      <a:r>
                        <a:rPr lang="en-US" sz="1050" b="1" i="0" u="none" strike="noStrike" dirty="0" smtClean="0">
                          <a:solidFill>
                            <a:srgbClr val="FF0000"/>
                          </a:solidFill>
                          <a:effectLst/>
                          <a:latin typeface="Arial" panose="020B0604020202020204" pitchFamily="34" charset="0"/>
                          <a:cs typeface="Arial" panose="020B0604020202020204" pitchFamily="34" charset="0"/>
                        </a:rPr>
                        <a:t>Risk type</a:t>
                      </a:r>
                      <a:endParaRPr lang="en-US" sz="1050" b="1" i="0" u="none" strike="noStrike" dirty="0">
                        <a:solidFill>
                          <a:srgbClr val="FF0000"/>
                        </a:solidFill>
                        <a:effectLst/>
                        <a:latin typeface="Arial" panose="020B0604020202020204" pitchFamily="34" charset="0"/>
                        <a:cs typeface="Arial" panose="020B0604020202020204" pitchFamily="34" charset="0"/>
                      </a:endParaRPr>
                    </a:p>
                  </a:txBody>
                  <a:tcPr marL="0"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spcBef>
                          <a:spcPts val="200"/>
                        </a:spcBef>
                        <a:spcAft>
                          <a:spcPts val="200"/>
                        </a:spcAft>
                      </a:pPr>
                      <a:r>
                        <a:rPr lang="en-US" sz="1050" b="1" i="0" u="none" strike="noStrike" dirty="0" smtClean="0">
                          <a:solidFill>
                            <a:srgbClr val="FF0000"/>
                          </a:solidFill>
                          <a:effectLst/>
                          <a:latin typeface="Arial" panose="020B0604020202020204" pitchFamily="34" charset="0"/>
                          <a:cs typeface="Arial" panose="020B0604020202020204" pitchFamily="34" charset="0"/>
                        </a:rPr>
                        <a:t>Metric</a:t>
                      </a:r>
                      <a:endParaRPr lang="en-US" sz="1050" b="1" i="0" u="none" strike="noStrike" dirty="0">
                        <a:solidFill>
                          <a:srgbClr val="FF0000"/>
                        </a:solidFill>
                        <a:effectLst/>
                        <a:latin typeface="Arial" panose="020B0604020202020204" pitchFamily="34" charset="0"/>
                        <a:cs typeface="Arial" panose="020B0604020202020204" pitchFamily="34" charset="0"/>
                      </a:endParaRP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spcBef>
                          <a:spcPts val="200"/>
                        </a:spcBef>
                        <a:spcAft>
                          <a:spcPts val="200"/>
                        </a:spcAft>
                      </a:pPr>
                      <a:r>
                        <a:rPr lang="en-US" sz="1050" b="1" i="0" u="none" strike="noStrike" dirty="0" smtClean="0">
                          <a:solidFill>
                            <a:srgbClr val="FF0000"/>
                          </a:solidFill>
                          <a:effectLst/>
                          <a:latin typeface="Arial" panose="020B0604020202020204" pitchFamily="34" charset="0"/>
                          <a:cs typeface="Arial" panose="020B0604020202020204" pitchFamily="34" charset="0"/>
                        </a:rPr>
                        <a:t>Definition</a:t>
                      </a:r>
                      <a:endParaRPr lang="en-US" sz="1050" b="1" i="0" u="none" strike="noStrike" dirty="0">
                        <a:solidFill>
                          <a:srgbClr val="FF0000"/>
                        </a:solidFill>
                        <a:effectLst/>
                        <a:latin typeface="Arial" panose="020B0604020202020204" pitchFamily="34" charset="0"/>
                        <a:cs typeface="Arial" panose="020B0604020202020204" pitchFamily="34" charset="0"/>
                      </a:endParaRP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0">
                <a:tc rowSpan="5">
                  <a:txBody>
                    <a:bodyPr/>
                    <a:lstStyle/>
                    <a:p>
                      <a:pPr algn="l" rtl="0" fontAlgn="ctr">
                        <a:spcBef>
                          <a:spcPts val="200"/>
                        </a:spcBef>
                        <a:spcAft>
                          <a:spcPts val="200"/>
                        </a:spcAft>
                      </a:pPr>
                      <a:r>
                        <a:rPr lang="en-US" sz="1050" b="1" i="0" u="none" strike="noStrike" dirty="0" smtClean="0">
                          <a:solidFill>
                            <a:srgbClr val="000000"/>
                          </a:solidFill>
                          <a:effectLst/>
                          <a:latin typeface="Arial" panose="020B0604020202020204" pitchFamily="34" charset="0"/>
                          <a:cs typeface="Arial" panose="020B0604020202020204" pitchFamily="34" charset="0"/>
                        </a:rPr>
                        <a:t>Credit risk</a:t>
                      </a:r>
                      <a:r>
                        <a:rPr lang="en-US" sz="1050" b="1" i="0" u="none" strike="noStrike" baseline="0" dirty="0" smtClean="0">
                          <a:solidFill>
                            <a:srgbClr val="000000"/>
                          </a:solidFill>
                          <a:effectLst/>
                          <a:latin typeface="Arial" panose="020B0604020202020204" pitchFamily="34" charset="0"/>
                          <a:cs typeface="Arial" panose="020B0604020202020204" pitchFamily="34" charset="0"/>
                        </a:rPr>
                        <a:t> (concentration)</a:t>
                      </a:r>
                      <a:endParaRPr lang="en-US" sz="1050" b="1" i="0" u="none" strike="noStrike" dirty="0">
                        <a:solidFill>
                          <a:srgbClr val="000000"/>
                        </a:solidFill>
                        <a:effectLst/>
                        <a:latin typeface="Arial" panose="020B0604020202020204" pitchFamily="34" charset="0"/>
                        <a:cs typeface="Arial" panose="020B0604020202020204" pitchFamily="34" charset="0"/>
                      </a:endParaRPr>
                    </a:p>
                  </a:txBody>
                  <a:tcPr marL="0"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spcBef>
                          <a:spcPts val="200"/>
                        </a:spcBef>
                        <a:spcAft>
                          <a:spcPts val="200"/>
                        </a:spcAft>
                      </a:pPr>
                      <a:r>
                        <a:rPr lang="en-US" sz="1050" b="0" i="0" u="none" strike="noStrike" dirty="0">
                          <a:effectLst/>
                          <a:latin typeface="Arial" panose="020B0604020202020204" pitchFamily="34" charset="0"/>
                          <a:cs typeface="Arial" panose="020B0604020202020204" pitchFamily="34" charset="0"/>
                        </a:rPr>
                        <a:t>Obligor Rating Exposure</a:t>
                      </a: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spcBef>
                          <a:spcPts val="200"/>
                        </a:spcBef>
                        <a:spcAft>
                          <a:spcPts val="200"/>
                        </a:spcAft>
                      </a:pPr>
                      <a:r>
                        <a:rPr lang="en-US" sz="1050" b="0" i="0" u="none" strike="noStrike" dirty="0" smtClean="0">
                          <a:solidFill>
                            <a:srgbClr val="000000"/>
                          </a:solidFill>
                          <a:effectLst/>
                          <a:latin typeface="Arial" panose="020B0604020202020204" pitchFamily="34" charset="0"/>
                          <a:cs typeface="Arial" panose="020B0604020202020204" pitchFamily="34" charset="0"/>
                        </a:rPr>
                        <a:t>The total number of individual obligor counterparties of lower credit quality (defined as internal Santander</a:t>
                      </a:r>
                      <a:r>
                        <a:rPr lang="en-US" sz="1050" b="0" i="0" u="none" strike="noStrike" baseline="0" dirty="0" smtClean="0">
                          <a:solidFill>
                            <a:srgbClr val="000000"/>
                          </a:solidFill>
                          <a:effectLst/>
                          <a:latin typeface="Arial" panose="020B0604020202020204" pitchFamily="34" charset="0"/>
                          <a:cs typeface="Arial" panose="020B0604020202020204" pitchFamily="34" charset="0"/>
                        </a:rPr>
                        <a:t> R</a:t>
                      </a:r>
                      <a:r>
                        <a:rPr lang="en-US" sz="1050" b="0" i="0" u="none" strike="noStrike" dirty="0" smtClean="0">
                          <a:solidFill>
                            <a:srgbClr val="000000"/>
                          </a:solidFill>
                          <a:effectLst/>
                          <a:latin typeface="Arial" panose="020B0604020202020204" pitchFamily="34" charset="0"/>
                          <a:cs typeface="Arial" panose="020B0604020202020204" pitchFamily="34" charset="0"/>
                        </a:rPr>
                        <a:t>isk Rating &lt; 5.0) with exposure &gt; $100M</a:t>
                      </a:r>
                      <a:endParaRPr lang="en-US" sz="1050" dirty="0" smtClean="0">
                        <a:solidFill>
                          <a:srgbClr val="000000"/>
                        </a:solidFill>
                        <a:latin typeface="Arial" panose="020B0604020202020204" pitchFamily="34" charset="0"/>
                        <a:cs typeface="Arial" panose="020B0604020202020204" pitchFamily="34" charset="0"/>
                      </a:endParaRP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0">
                <a:tc vMerge="1">
                  <a:txBody>
                    <a:bodyPr/>
                    <a:lstStyle/>
                    <a:p>
                      <a:pPr algn="l" rtl="0" fontAlgn="ctr">
                        <a:spcBef>
                          <a:spcPts val="200"/>
                        </a:spcBef>
                        <a:spcAft>
                          <a:spcPts val="200"/>
                        </a:spcAft>
                      </a:pPr>
                      <a:endParaRPr lang="en-US" sz="1050" b="1" i="0" u="none" strike="noStrike" dirty="0">
                        <a:solidFill>
                          <a:srgbClr val="000000"/>
                        </a:solidFill>
                        <a:effectLst/>
                        <a:latin typeface="Arial" panose="020B0604020202020204" pitchFamily="34" charset="0"/>
                        <a:cs typeface="Arial" panose="020B0604020202020204" pitchFamily="34" charset="0"/>
                      </a:endParaRPr>
                    </a:p>
                  </a:txBody>
                  <a:tcPr marL="0"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spcBef>
                          <a:spcPts val="200"/>
                        </a:spcBef>
                        <a:spcAft>
                          <a:spcPts val="200"/>
                        </a:spcAft>
                      </a:pPr>
                      <a:r>
                        <a:rPr lang="en-US" sz="1050" b="0" i="0" u="none" strike="noStrike" dirty="0">
                          <a:effectLst/>
                          <a:latin typeface="Arial" panose="020B0604020202020204" pitchFamily="34" charset="0"/>
                          <a:cs typeface="Arial" panose="020B0604020202020204" pitchFamily="34" charset="0"/>
                        </a:rPr>
                        <a:t>Project Finance Exposure</a:t>
                      </a: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spcBef>
                          <a:spcPts val="200"/>
                        </a:spcBef>
                        <a:spcAft>
                          <a:spcPts val="200"/>
                        </a:spcAft>
                      </a:pPr>
                      <a:r>
                        <a:rPr lang="en-US" sz="1050" b="0" i="0" u="none" strike="noStrike" dirty="0" smtClean="0">
                          <a:solidFill>
                            <a:srgbClr val="000000"/>
                          </a:solidFill>
                          <a:effectLst/>
                          <a:latin typeface="Arial" panose="020B0604020202020204" pitchFamily="34" charset="0"/>
                          <a:cs typeface="Arial" panose="020B0604020202020204" pitchFamily="34" charset="0"/>
                        </a:rPr>
                        <a:t>Measures the maximum exposure with specialized lending portfolios relative to CET1 plus ACL</a:t>
                      </a:r>
                      <a:endParaRPr lang="en-US" sz="1050" b="0" i="0" u="none" strike="noStrike" dirty="0">
                        <a:solidFill>
                          <a:srgbClr val="000000"/>
                        </a:solidFill>
                        <a:effectLst/>
                        <a:latin typeface="Arial" panose="020B0604020202020204" pitchFamily="34" charset="0"/>
                        <a:cs typeface="Arial" panose="020B0604020202020204" pitchFamily="34" charset="0"/>
                      </a:endParaRP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0">
                <a:tc vMerge="1">
                  <a:txBody>
                    <a:bodyPr/>
                    <a:lstStyle/>
                    <a:p>
                      <a:pPr algn="l" rtl="0" fontAlgn="ctr">
                        <a:spcBef>
                          <a:spcPts val="200"/>
                        </a:spcBef>
                        <a:spcAft>
                          <a:spcPts val="200"/>
                        </a:spcAft>
                      </a:pPr>
                      <a:endParaRPr lang="en-US" sz="1050" b="1" i="0" u="none" strike="noStrike" dirty="0">
                        <a:solidFill>
                          <a:srgbClr val="000000"/>
                        </a:solidFill>
                        <a:effectLst/>
                        <a:latin typeface="Arial" panose="020B0604020202020204" pitchFamily="34" charset="0"/>
                        <a:cs typeface="Arial" panose="020B0604020202020204" pitchFamily="34" charset="0"/>
                      </a:endParaRPr>
                    </a:p>
                  </a:txBody>
                  <a:tcPr marL="0"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spcBef>
                          <a:spcPts val="200"/>
                        </a:spcBef>
                        <a:spcAft>
                          <a:spcPts val="200"/>
                        </a:spcAft>
                      </a:pPr>
                      <a:r>
                        <a:rPr lang="en-US" sz="1050" b="0" i="0" u="none" strike="noStrike" dirty="0">
                          <a:effectLst/>
                          <a:latin typeface="Arial" panose="020B0604020202020204" pitchFamily="34" charset="0"/>
                          <a:cs typeface="Arial" panose="020B0604020202020204" pitchFamily="34" charset="0"/>
                        </a:rPr>
                        <a:t>Single Obligor (Corp. and </a:t>
                      </a:r>
                      <a:r>
                        <a:rPr lang="en-US" sz="1050" b="0" i="0" u="none" strike="noStrike" dirty="0" smtClean="0">
                          <a:effectLst/>
                          <a:latin typeface="Arial" panose="020B0604020202020204" pitchFamily="34" charset="0"/>
                          <a:cs typeface="Arial" panose="020B0604020202020204" pitchFamily="34" charset="0"/>
                        </a:rPr>
                        <a:t>FIs</a:t>
                      </a:r>
                      <a:r>
                        <a:rPr lang="en-US" sz="1050" b="0" i="0" u="none" strike="noStrike" dirty="0">
                          <a:effectLst/>
                          <a:latin typeface="Arial" panose="020B0604020202020204" pitchFamily="34" charset="0"/>
                          <a:cs typeface="Arial" panose="020B0604020202020204" pitchFamily="34" charset="0"/>
                        </a:rPr>
                        <a:t>) Exposure</a:t>
                      </a: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spcBef>
                          <a:spcPts val="200"/>
                        </a:spcBef>
                        <a:spcAft>
                          <a:spcPts val="200"/>
                        </a:spcAft>
                      </a:pPr>
                      <a:r>
                        <a:rPr lang="en-US" sz="1050" b="0" i="0" u="none" strike="noStrike" dirty="0" smtClean="0">
                          <a:solidFill>
                            <a:srgbClr val="000000"/>
                          </a:solidFill>
                          <a:effectLst/>
                          <a:latin typeface="Arial" panose="020B0604020202020204" pitchFamily="34" charset="0"/>
                          <a:cs typeface="Arial" panose="020B0604020202020204" pitchFamily="34" charset="0"/>
                        </a:rPr>
                        <a:t>The dollar value of total exposure to any individual customer (or aggregated to guarantor) in Financial Institutions, Insurers, Global Corporate Banking, Middle Market, Auto or Specialty Lending</a:t>
                      </a:r>
                      <a:endParaRPr lang="en-US" sz="1050" b="0" i="0" u="none" strike="noStrike" dirty="0">
                        <a:solidFill>
                          <a:srgbClr val="000000"/>
                        </a:solidFill>
                        <a:effectLst/>
                        <a:latin typeface="Arial" panose="020B0604020202020204" pitchFamily="34" charset="0"/>
                        <a:cs typeface="Arial" panose="020B0604020202020204" pitchFamily="34" charset="0"/>
                      </a:endParaRP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0">
                <a:tc vMerge="1">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spcBef>
                          <a:spcPts val="200"/>
                        </a:spcBef>
                        <a:spcAft>
                          <a:spcPts val="200"/>
                        </a:spcAft>
                      </a:pPr>
                      <a:endParaRPr lang="en-US" sz="1050" b="1" i="0" u="none" strike="noStrike" dirty="0">
                        <a:solidFill>
                          <a:srgbClr val="000000"/>
                        </a:solidFill>
                        <a:effectLst/>
                        <a:latin typeface="Arial" panose="020B0604020202020204" pitchFamily="34" charset="0"/>
                        <a:cs typeface="Arial" panose="020B0604020202020204" pitchFamily="34" charset="0"/>
                      </a:endParaRPr>
                    </a:p>
                  </a:txBody>
                  <a:tcPr marL="0"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spcBef>
                          <a:spcPts val="200"/>
                        </a:spcBef>
                        <a:spcAft>
                          <a:spcPts val="200"/>
                        </a:spcAft>
                      </a:pPr>
                      <a:r>
                        <a:rPr lang="en-US" sz="1050" b="0" i="0" u="none" strike="noStrike" dirty="0">
                          <a:effectLst/>
                          <a:latin typeface="Arial" panose="020B0604020202020204" pitchFamily="34" charset="0"/>
                          <a:cs typeface="Arial" panose="020B0604020202020204" pitchFamily="34" charset="0"/>
                        </a:rPr>
                        <a:t>Top 20 </a:t>
                      </a:r>
                      <a:r>
                        <a:rPr lang="en-US" sz="1050" b="0" i="0" u="none" strike="noStrike" dirty="0" smtClean="0">
                          <a:effectLst/>
                          <a:latin typeface="Arial" panose="020B0604020202020204" pitchFamily="34" charset="0"/>
                          <a:cs typeface="Arial" panose="020B0604020202020204" pitchFamily="34" charset="0"/>
                        </a:rPr>
                        <a:t>Financial Institutions</a:t>
                      </a:r>
                      <a:endParaRPr lang="en-US" sz="1050" b="0" i="0" u="none" strike="noStrike" dirty="0">
                        <a:effectLst/>
                        <a:latin typeface="Arial" panose="020B0604020202020204" pitchFamily="34" charset="0"/>
                        <a:cs typeface="Arial" panose="020B0604020202020204" pitchFamily="34" charset="0"/>
                      </a:endParaRP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spcBef>
                          <a:spcPts val="200"/>
                        </a:spcBef>
                        <a:spcAft>
                          <a:spcPts val="200"/>
                        </a:spcAft>
                      </a:pPr>
                      <a:r>
                        <a:rPr lang="en-US" sz="1050" b="0" i="0" u="none" strike="noStrike" dirty="0" smtClean="0">
                          <a:solidFill>
                            <a:srgbClr val="000000"/>
                          </a:solidFill>
                          <a:effectLst/>
                          <a:latin typeface="Arial" panose="020B0604020202020204" pitchFamily="34" charset="0"/>
                          <a:cs typeface="Arial" panose="020B0604020202020204" pitchFamily="34" charset="0"/>
                        </a:rPr>
                        <a:t>The sum of the value of total exposure to any individual customer (or aggregated to guarantor) of a Financial Institution (excludes mortgage clearing houses) relative to equity, defined as CET1 plus ACL</a:t>
                      </a:r>
                      <a:endParaRPr lang="en-US" sz="1050" b="0" i="0" u="none" strike="noStrike" dirty="0">
                        <a:solidFill>
                          <a:srgbClr val="000000"/>
                        </a:solidFill>
                        <a:effectLst/>
                        <a:latin typeface="Arial" panose="020B0604020202020204" pitchFamily="34" charset="0"/>
                        <a:cs typeface="Arial" panose="020B0604020202020204" pitchFamily="34" charset="0"/>
                      </a:endParaRP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0">
                <a:tc vMerge="1">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spcBef>
                          <a:spcPts val="200"/>
                        </a:spcBef>
                        <a:spcAft>
                          <a:spcPts val="200"/>
                        </a:spcAft>
                      </a:pPr>
                      <a:endParaRPr lang="en-US" sz="1050" b="1" i="0" u="none" strike="noStrike" dirty="0">
                        <a:solidFill>
                          <a:srgbClr val="000000"/>
                        </a:solidFill>
                        <a:effectLst/>
                        <a:latin typeface="Arial" panose="020B0604020202020204" pitchFamily="34" charset="0"/>
                        <a:cs typeface="Arial" panose="020B0604020202020204" pitchFamily="34" charset="0"/>
                      </a:endParaRPr>
                    </a:p>
                  </a:txBody>
                  <a:tcPr marL="0"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spcBef>
                          <a:spcPts val="200"/>
                        </a:spcBef>
                        <a:spcAft>
                          <a:spcPts val="200"/>
                        </a:spcAft>
                      </a:pPr>
                      <a:r>
                        <a:rPr lang="en-US" sz="1050" b="0" i="0" u="none" strike="noStrike" dirty="0">
                          <a:effectLst/>
                          <a:latin typeface="Arial" panose="020B0604020202020204" pitchFamily="34" charset="0"/>
                          <a:cs typeface="Arial" panose="020B0604020202020204" pitchFamily="34" charset="0"/>
                        </a:rPr>
                        <a:t>Top 20 Corporates Exposure</a:t>
                      </a: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spcBef>
                          <a:spcPts val="200"/>
                        </a:spcBef>
                        <a:spcAft>
                          <a:spcPts val="200"/>
                        </a:spcAft>
                      </a:pPr>
                      <a:r>
                        <a:rPr lang="en-US" sz="1050" b="0" i="0" u="none" strike="noStrike" dirty="0" smtClean="0">
                          <a:solidFill>
                            <a:srgbClr val="000000"/>
                          </a:solidFill>
                          <a:effectLst/>
                          <a:latin typeface="Arial" panose="020B0604020202020204" pitchFamily="34" charset="0"/>
                          <a:cs typeface="Arial" panose="020B0604020202020204" pitchFamily="34" charset="0"/>
                        </a:rPr>
                        <a:t>The sum of the dollar value of total exposure to any individual customer (or aggregated to guarantor) in Global Corporate Banking, Middle Market, Auto or Specialty Lending</a:t>
                      </a:r>
                      <a:endParaRPr lang="en-US" sz="1050" b="0" i="0" u="none" strike="noStrike" dirty="0">
                        <a:solidFill>
                          <a:srgbClr val="000000"/>
                        </a:solidFill>
                        <a:effectLst/>
                        <a:latin typeface="Arial" panose="020B0604020202020204" pitchFamily="34" charset="0"/>
                        <a:cs typeface="Arial" panose="020B0604020202020204" pitchFamily="34" charset="0"/>
                      </a:endParaRP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2" name="Content Placeholder 1"/>
          <p:cNvSpPr>
            <a:spLocks noGrp="1"/>
          </p:cNvSpPr>
          <p:nvPr>
            <p:ph sz="quarter" idx="11"/>
          </p:nvPr>
        </p:nvSpPr>
        <p:spPr/>
        <p:txBody>
          <a:bodyPr/>
          <a:lstStyle/>
          <a:p>
            <a:r>
              <a:rPr lang="en-GB" dirty="0"/>
              <a:t>Metrics Glossary (</a:t>
            </a:r>
            <a:r>
              <a:rPr lang="en-GB" dirty="0" smtClean="0"/>
              <a:t>3/6)</a:t>
            </a:r>
            <a:endParaRPr lang="en-GB" dirty="0"/>
          </a:p>
        </p:txBody>
      </p:sp>
      <p:grpSp>
        <p:nvGrpSpPr>
          <p:cNvPr id="4" name="Group 3"/>
          <p:cNvGrpSpPr/>
          <p:nvPr/>
        </p:nvGrpSpPr>
        <p:grpSpPr>
          <a:xfrm>
            <a:off x="436880" y="69852"/>
            <a:ext cx="1563858" cy="189008"/>
            <a:chOff x="457200" y="19052"/>
            <a:chExt cx="1563858" cy="189008"/>
          </a:xfrm>
        </p:grpSpPr>
        <p:sp>
          <p:nvSpPr>
            <p:cNvPr id="5" name="Oval 4"/>
            <p:cNvSpPr/>
            <p:nvPr/>
          </p:nvSpPr>
          <p:spPr bwMode="auto">
            <a:xfrm>
              <a:off x="457200" y="19052"/>
              <a:ext cx="189008" cy="189008"/>
            </a:xfrm>
            <a:prstGeom prst="ellipse">
              <a:avLst/>
            </a:prstGeom>
            <a:solidFill>
              <a:schemeClr val="accent6">
                <a:lumMod val="60000"/>
                <a:lumOff val="4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lang="en-US" b="1" dirty="0" smtClean="0">
                  <a:solidFill>
                    <a:schemeClr val="bg1"/>
                  </a:solidFill>
                  <a:latin typeface="Arial" panose="020B0604020202020204" pitchFamily="34" charset="0"/>
                  <a:ea typeface="ＭＳ Ｐゴシック" pitchFamily="-112" charset="-128"/>
                  <a:cs typeface="Arial" panose="020B0604020202020204" pitchFamily="34" charset="0"/>
                </a:rPr>
                <a:t>D</a:t>
              </a:r>
              <a:endParaRPr kumimoji="0" lang="en-US" b="1" i="0" u="none" strike="noStrike" cap="none" normalizeH="0" baseline="0" dirty="0">
                <a:ln>
                  <a:noFill/>
                </a:ln>
                <a:solidFill>
                  <a:schemeClr val="bg1"/>
                </a:solidFill>
                <a:effectLst/>
                <a:latin typeface="Arial" panose="020B0604020202020204" pitchFamily="34" charset="0"/>
                <a:ea typeface="ＭＳ Ｐゴシック" pitchFamily="-112" charset="-128"/>
                <a:cs typeface="Arial" panose="020B0604020202020204" pitchFamily="34" charset="0"/>
              </a:endParaRPr>
            </a:p>
          </p:txBody>
        </p:sp>
        <p:sp>
          <p:nvSpPr>
            <p:cNvPr id="6" name="Text Box 75"/>
            <p:cNvSpPr txBox="1">
              <a:spLocks noChangeArrowheads="1"/>
            </p:cNvSpPr>
            <p:nvPr/>
          </p:nvSpPr>
          <p:spPr bwMode="gray">
            <a:xfrm>
              <a:off x="690566" y="20638"/>
              <a:ext cx="1330492" cy="184666"/>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none" lIns="0" tIns="0" rIns="0" bIns="0" anchor="ctr">
              <a:spAutoFit/>
            </a:bodyPr>
            <a:lstStyle/>
            <a:p>
              <a:pPr algn="l">
                <a:lnSpc>
                  <a:spcPct val="100000"/>
                </a:lnSpc>
              </a:pPr>
              <a:r>
                <a:rPr lang="en-US" sz="1200" dirty="0">
                  <a:solidFill>
                    <a:schemeClr val="bg1">
                      <a:lumMod val="50000"/>
                    </a:schemeClr>
                  </a:solidFill>
                </a:rPr>
                <a:t>Appendix: </a:t>
              </a:r>
              <a:r>
                <a:rPr lang="en-US" sz="1200" dirty="0" smtClean="0">
                  <a:solidFill>
                    <a:schemeClr val="bg1">
                      <a:lumMod val="50000"/>
                    </a:schemeClr>
                  </a:solidFill>
                </a:rPr>
                <a:t>Glossary</a:t>
              </a:r>
              <a:endParaRPr lang="en-US" sz="1200" dirty="0">
                <a:solidFill>
                  <a:schemeClr val="bg1">
                    <a:lumMod val="50000"/>
                  </a:schemeClr>
                </a:solidFill>
              </a:endParaRPr>
            </a:p>
          </p:txBody>
        </p:sp>
      </p:grpSp>
    </p:spTree>
    <p:extLst>
      <p:ext uri="{BB962C8B-B14F-4D97-AF65-F5344CB8AC3E}">
        <p14:creationId xmlns:p14="http://schemas.microsoft.com/office/powerpoint/2010/main" val="950223387"/>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3200975343"/>
              </p:ext>
            </p:extLst>
          </p:nvPr>
        </p:nvGraphicFramePr>
        <p:xfrm>
          <a:off x="365760" y="1463040"/>
          <a:ext cx="8896349" cy="4133088"/>
        </p:xfrm>
        <a:graphic>
          <a:graphicData uri="http://schemas.openxmlformats.org/drawingml/2006/table">
            <a:tbl>
              <a:tblPr firstRow="1" bandRow="1"/>
              <a:tblGrid>
                <a:gridCol w="1465449"/>
                <a:gridCol w="2982727"/>
                <a:gridCol w="4448173"/>
              </a:tblGrid>
              <a:tr h="86624">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spcBef>
                          <a:spcPts val="200"/>
                        </a:spcBef>
                        <a:spcAft>
                          <a:spcPts val="200"/>
                        </a:spcAft>
                      </a:pPr>
                      <a:r>
                        <a:rPr lang="en-US" sz="1050" b="1" i="0" u="none" strike="noStrike" dirty="0" smtClean="0">
                          <a:solidFill>
                            <a:srgbClr val="FF0000"/>
                          </a:solidFill>
                          <a:effectLst/>
                          <a:latin typeface="Arial" panose="020B0604020202020204" pitchFamily="34" charset="0"/>
                          <a:cs typeface="Arial" panose="020B0604020202020204" pitchFamily="34" charset="0"/>
                        </a:rPr>
                        <a:t>Risk type</a:t>
                      </a:r>
                      <a:endParaRPr lang="en-US" sz="1050" b="1" i="0" u="none" strike="noStrike" dirty="0">
                        <a:solidFill>
                          <a:srgbClr val="FF0000"/>
                        </a:solidFill>
                        <a:effectLst/>
                        <a:latin typeface="Arial" panose="020B0604020202020204" pitchFamily="34" charset="0"/>
                        <a:cs typeface="Arial" panose="020B0604020202020204" pitchFamily="34" charset="0"/>
                      </a:endParaRPr>
                    </a:p>
                  </a:txBody>
                  <a:tcPr marL="0" marR="18288" marT="18288" marB="1828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spcBef>
                          <a:spcPts val="200"/>
                        </a:spcBef>
                        <a:spcAft>
                          <a:spcPts val="200"/>
                        </a:spcAft>
                      </a:pPr>
                      <a:r>
                        <a:rPr lang="en-US" sz="1050" b="1" i="0" u="none" strike="noStrike" dirty="0" smtClean="0">
                          <a:solidFill>
                            <a:srgbClr val="FF0000"/>
                          </a:solidFill>
                          <a:effectLst/>
                          <a:latin typeface="Arial" panose="020B0604020202020204" pitchFamily="34" charset="0"/>
                          <a:cs typeface="Arial" panose="020B0604020202020204" pitchFamily="34" charset="0"/>
                        </a:rPr>
                        <a:t>Metric</a:t>
                      </a:r>
                      <a:endParaRPr lang="en-US" sz="1050" b="1" i="0" u="none" strike="noStrike" dirty="0">
                        <a:solidFill>
                          <a:srgbClr val="FF0000"/>
                        </a:solidFill>
                        <a:effectLst/>
                        <a:latin typeface="Arial" panose="020B0604020202020204" pitchFamily="34" charset="0"/>
                        <a:cs typeface="Arial" panose="020B0604020202020204" pitchFamily="34" charset="0"/>
                      </a:endParaRPr>
                    </a:p>
                  </a:txBody>
                  <a:tcPr marL="18288" marR="18288" marT="18288" marB="1828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spcBef>
                          <a:spcPts val="200"/>
                        </a:spcBef>
                        <a:spcAft>
                          <a:spcPts val="200"/>
                        </a:spcAft>
                      </a:pPr>
                      <a:r>
                        <a:rPr lang="en-US" sz="1050" b="1" i="0" u="none" strike="noStrike" dirty="0" smtClean="0">
                          <a:solidFill>
                            <a:srgbClr val="FF0000"/>
                          </a:solidFill>
                          <a:effectLst/>
                          <a:latin typeface="Arial" panose="020B0604020202020204" pitchFamily="34" charset="0"/>
                          <a:cs typeface="Arial" panose="020B0604020202020204" pitchFamily="34" charset="0"/>
                        </a:rPr>
                        <a:t>Definition</a:t>
                      </a:r>
                      <a:endParaRPr lang="en-US" sz="1050" b="1" i="0" u="none" strike="noStrike" dirty="0">
                        <a:solidFill>
                          <a:srgbClr val="FF0000"/>
                        </a:solidFill>
                        <a:effectLst/>
                        <a:latin typeface="Arial" panose="020B0604020202020204" pitchFamily="34" charset="0"/>
                        <a:cs typeface="Arial" panose="020B0604020202020204" pitchFamily="34" charset="0"/>
                      </a:endParaRPr>
                    </a:p>
                  </a:txBody>
                  <a:tcPr marL="18288" marR="18288" marT="18288" marB="1828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186708">
                <a:tc rowSpan="5">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spcBef>
                          <a:spcPts val="200"/>
                        </a:spcBef>
                        <a:spcAft>
                          <a:spcPts val="200"/>
                        </a:spcAft>
                      </a:pPr>
                      <a:r>
                        <a:rPr lang="en-US" sz="1050" b="1" i="0" u="none" strike="noStrike" dirty="0" smtClean="0">
                          <a:solidFill>
                            <a:srgbClr val="000000"/>
                          </a:solidFill>
                          <a:effectLst/>
                          <a:latin typeface="Arial" panose="020B0604020202020204" pitchFamily="34" charset="0"/>
                          <a:cs typeface="Arial" panose="020B0604020202020204" pitchFamily="34" charset="0"/>
                        </a:rPr>
                        <a:t>Liquidity / funding</a:t>
                      </a:r>
                      <a:r>
                        <a:rPr lang="en-US" sz="1050" b="1" i="0" u="none" strike="noStrike" baseline="0" dirty="0" smtClean="0">
                          <a:solidFill>
                            <a:srgbClr val="000000"/>
                          </a:solidFill>
                          <a:effectLst/>
                          <a:latin typeface="Arial" panose="020B0604020202020204" pitchFamily="34" charset="0"/>
                          <a:cs typeface="Arial" panose="020B0604020202020204" pitchFamily="34" charset="0"/>
                        </a:rPr>
                        <a:t> </a:t>
                      </a:r>
                      <a:br>
                        <a:rPr lang="en-US" sz="1050" b="1" i="0" u="none" strike="noStrike" baseline="0" dirty="0" smtClean="0">
                          <a:solidFill>
                            <a:srgbClr val="000000"/>
                          </a:solidFill>
                          <a:effectLst/>
                          <a:latin typeface="Arial" panose="020B0604020202020204" pitchFamily="34" charset="0"/>
                          <a:cs typeface="Arial" panose="020B0604020202020204" pitchFamily="34" charset="0"/>
                        </a:rPr>
                      </a:br>
                      <a:r>
                        <a:rPr lang="en-US" sz="1050" b="1" i="0" u="none" strike="noStrike" baseline="0" dirty="0" smtClean="0">
                          <a:solidFill>
                            <a:srgbClr val="000000"/>
                          </a:solidFill>
                          <a:effectLst/>
                          <a:latin typeface="Arial" panose="020B0604020202020204" pitchFamily="34" charset="0"/>
                          <a:cs typeface="Arial" panose="020B0604020202020204" pitchFamily="34" charset="0"/>
                        </a:rPr>
                        <a:t>risk</a:t>
                      </a:r>
                      <a:endParaRPr lang="en-US" sz="1050" b="1" i="0" u="none" strike="noStrike" dirty="0">
                        <a:solidFill>
                          <a:srgbClr val="000000"/>
                        </a:solidFill>
                        <a:effectLst/>
                        <a:latin typeface="Arial" panose="020B0604020202020204" pitchFamily="34" charset="0"/>
                        <a:cs typeface="Arial" panose="020B0604020202020204" pitchFamily="34" charset="0"/>
                      </a:endParaRPr>
                    </a:p>
                  </a:txBody>
                  <a:tcPr marL="0"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spcBef>
                          <a:spcPts val="200"/>
                        </a:spcBef>
                        <a:spcAft>
                          <a:spcPts val="200"/>
                        </a:spcAft>
                      </a:pPr>
                      <a:r>
                        <a:rPr lang="en-US" sz="1050" b="0" i="0" u="none" strike="noStrike" dirty="0">
                          <a:effectLst/>
                          <a:latin typeface="Arial" panose="020B0604020202020204" pitchFamily="34" charset="0"/>
                          <a:cs typeface="Arial" panose="020B0604020202020204" pitchFamily="34" charset="0"/>
                        </a:rPr>
                        <a:t>Asset Encumbrance (%)</a:t>
                      </a: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spcBef>
                          <a:spcPts val="200"/>
                        </a:spcBef>
                        <a:spcAft>
                          <a:spcPts val="200"/>
                        </a:spcAft>
                      </a:pPr>
                      <a:r>
                        <a:rPr lang="en-US" sz="1050" b="0" i="0" u="none" strike="noStrike" dirty="0" smtClean="0">
                          <a:solidFill>
                            <a:srgbClr val="000000"/>
                          </a:solidFill>
                          <a:effectLst/>
                          <a:latin typeface="Arial" panose="020B0604020202020204" pitchFamily="34" charset="0"/>
                          <a:cs typeface="Arial" panose="020B0604020202020204" pitchFamily="34" charset="0"/>
                        </a:rPr>
                        <a:t>Assets encumbered by guarantees contributed in mid- and long-term financing operations in order to finance balance sheet commercial activity (covered bonds, securitizations and TLTRO) as a percentage of total assets</a:t>
                      </a:r>
                      <a:endParaRPr lang="en-US" sz="1050" b="0" i="0" u="none" strike="noStrike" dirty="0">
                        <a:solidFill>
                          <a:srgbClr val="000000"/>
                        </a:solidFill>
                        <a:effectLst/>
                        <a:latin typeface="Arial" panose="020B0604020202020204" pitchFamily="34" charset="0"/>
                        <a:cs typeface="Arial" panose="020B0604020202020204" pitchFamily="34" charset="0"/>
                      </a:endParaRP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96268">
                <a:tc vMerge="1">
                  <a:txBody>
                    <a:bodyPr/>
                    <a:lstStyle/>
                    <a:p>
                      <a:pPr algn="l" rtl="0" fontAlgn="ctr">
                        <a:spcBef>
                          <a:spcPts val="200"/>
                        </a:spcBef>
                        <a:spcAft>
                          <a:spcPts val="200"/>
                        </a:spcAft>
                      </a:pPr>
                      <a:endParaRPr lang="en-US" sz="1050" b="1" i="0" u="none" strike="noStrike" dirty="0">
                        <a:solidFill>
                          <a:srgbClr val="000000"/>
                        </a:solidFill>
                        <a:effectLst/>
                        <a:latin typeface="Arial" panose="020B0604020202020204" pitchFamily="34" charset="0"/>
                        <a:cs typeface="Arial" panose="020B0604020202020204" pitchFamily="34" charset="0"/>
                      </a:endParaRPr>
                    </a:p>
                  </a:txBody>
                  <a:tcPr marL="0"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spcBef>
                          <a:spcPts val="200"/>
                        </a:spcBef>
                        <a:spcAft>
                          <a:spcPts val="200"/>
                        </a:spcAft>
                      </a:pPr>
                      <a:r>
                        <a:rPr lang="en-US" sz="1050" b="0" i="0" u="none" strike="noStrike" dirty="0">
                          <a:effectLst/>
                          <a:latin typeface="Arial" panose="020B0604020202020204" pitchFamily="34" charset="0"/>
                          <a:cs typeface="Arial" panose="020B0604020202020204" pitchFamily="34" charset="0"/>
                        </a:rPr>
                        <a:t>Liquidity Coverage Ratio (%)</a:t>
                      </a: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spcBef>
                          <a:spcPts val="200"/>
                        </a:spcBef>
                        <a:spcAft>
                          <a:spcPts val="200"/>
                        </a:spcAft>
                      </a:pPr>
                      <a:r>
                        <a:rPr lang="en-US" sz="1050" b="0" i="0" u="none" strike="noStrike" dirty="0" smtClean="0">
                          <a:solidFill>
                            <a:srgbClr val="000000"/>
                          </a:solidFill>
                          <a:effectLst/>
                          <a:latin typeface="Arial" panose="020B0604020202020204" pitchFamily="34" charset="0"/>
                          <a:cs typeface="Arial" panose="020B0604020202020204" pitchFamily="34" charset="0"/>
                        </a:rPr>
                        <a:t>A measurement of the resilience of a firm to a short term (30 days) liquidity crisis, on the basis of its High Quality Liquid Assets</a:t>
                      </a:r>
                      <a:endParaRPr lang="en-US" sz="1050" b="0" i="0" u="none" strike="noStrike" dirty="0">
                        <a:solidFill>
                          <a:srgbClr val="000000"/>
                        </a:solidFill>
                        <a:effectLst/>
                        <a:latin typeface="Arial" panose="020B0604020202020204" pitchFamily="34" charset="0"/>
                        <a:cs typeface="Arial" panose="020B0604020202020204" pitchFamily="34" charset="0"/>
                      </a:endParaRP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96268">
                <a:tc vMerge="1">
                  <a:txBody>
                    <a:bodyPr/>
                    <a:lstStyle/>
                    <a:p>
                      <a:endParaRPr lang="en-GB"/>
                    </a:p>
                  </a:txBody>
                  <a:tcPr/>
                </a:tc>
                <a:tc>
                  <a:txBody>
                    <a:bodyPr/>
                    <a:lstStyle/>
                    <a:p>
                      <a:pPr algn="l" fontAlgn="b">
                        <a:spcBef>
                          <a:spcPts val="200"/>
                        </a:spcBef>
                        <a:spcAft>
                          <a:spcPts val="200"/>
                        </a:spcAft>
                      </a:pPr>
                      <a:r>
                        <a:rPr lang="en-US" sz="1050" b="0" i="0" u="none" strike="noStrike" dirty="0" smtClean="0">
                          <a:effectLst/>
                          <a:latin typeface="Arial" panose="020B0604020202020204" pitchFamily="34" charset="0"/>
                          <a:cs typeface="Arial" panose="020B0604020202020204" pitchFamily="34" charset="0"/>
                        </a:rPr>
                        <a:t>Loan to Deposit</a:t>
                      </a:r>
                      <a:r>
                        <a:rPr lang="en-US" sz="1050" b="0" i="0" u="none" strike="noStrike" baseline="0" dirty="0" smtClean="0">
                          <a:effectLst/>
                          <a:latin typeface="Arial" panose="020B0604020202020204" pitchFamily="34" charset="0"/>
                          <a:cs typeface="Arial" panose="020B0604020202020204" pitchFamily="34" charset="0"/>
                        </a:rPr>
                        <a:t> Ratio</a:t>
                      </a:r>
                      <a:endParaRPr lang="en-US" sz="1050" b="0" i="0" u="none" strike="noStrike" dirty="0">
                        <a:effectLst/>
                        <a:latin typeface="Arial" panose="020B0604020202020204" pitchFamily="34" charset="0"/>
                        <a:cs typeface="Arial" panose="020B0604020202020204" pitchFamily="34" charset="0"/>
                      </a:endParaRP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spcBef>
                          <a:spcPts val="200"/>
                        </a:spcBef>
                        <a:spcAft>
                          <a:spcPts val="200"/>
                        </a:spcAft>
                      </a:pPr>
                      <a:r>
                        <a:rPr lang="en-US" sz="1050" b="0" i="0" u="none" strike="noStrike" kern="1200" dirty="0" smtClean="0">
                          <a:solidFill>
                            <a:srgbClr val="000000"/>
                          </a:solidFill>
                          <a:effectLst/>
                          <a:latin typeface="Arial" panose="020B0604020202020204" pitchFamily="34" charset="0"/>
                          <a:ea typeface="+mn-ea"/>
                          <a:cs typeface="Arial" panose="020B0604020202020204" pitchFamily="34" charset="0"/>
                        </a:rPr>
                        <a:t>Measures the level of loans funded by total deposits to ensure that a minimum amount of the loan portfolio is funded by the deposits of the Bank. Equal to Total Loans over Total Deposits (excluding deposits placed by SHUSA)</a:t>
                      </a:r>
                      <a:endParaRPr lang="en-US" sz="1050" b="0" i="0" u="none" strike="noStrike" kern="1200" dirty="0">
                        <a:solidFill>
                          <a:srgbClr val="000000"/>
                        </a:solidFill>
                        <a:effectLst/>
                        <a:latin typeface="Arial" panose="020B0604020202020204" pitchFamily="34" charset="0"/>
                        <a:ea typeface="+mn-ea"/>
                        <a:cs typeface="Arial" panose="020B0604020202020204" pitchFamily="34" charset="0"/>
                      </a:endParaRP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96268">
                <a:tc vMerge="1">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spcBef>
                          <a:spcPts val="200"/>
                        </a:spcBef>
                        <a:spcAft>
                          <a:spcPts val="200"/>
                        </a:spcAft>
                      </a:pPr>
                      <a:endParaRPr lang="en-US" sz="1050" b="1" i="0" u="none" strike="noStrike" dirty="0">
                        <a:solidFill>
                          <a:srgbClr val="000000"/>
                        </a:solidFill>
                        <a:effectLst/>
                        <a:latin typeface="Arial" panose="020B0604020202020204" pitchFamily="34" charset="0"/>
                        <a:cs typeface="Arial" panose="020B0604020202020204" pitchFamily="34" charset="0"/>
                      </a:endParaRPr>
                    </a:p>
                  </a:txBody>
                  <a:tcPr marL="0"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spcBef>
                          <a:spcPts val="200"/>
                        </a:spcBef>
                        <a:spcAft>
                          <a:spcPts val="200"/>
                        </a:spcAft>
                      </a:pPr>
                      <a:r>
                        <a:rPr lang="en-US" sz="1050" b="0" i="0" u="none" strike="noStrike" dirty="0">
                          <a:effectLst/>
                          <a:latin typeface="Arial" panose="020B0604020202020204" pitchFamily="34" charset="0"/>
                          <a:cs typeface="Arial" panose="020B0604020202020204" pitchFamily="34" charset="0"/>
                        </a:rPr>
                        <a:t>Stressed Survival Period (days)</a:t>
                      </a: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spcBef>
                          <a:spcPts val="200"/>
                        </a:spcBef>
                        <a:spcAft>
                          <a:spcPts val="200"/>
                        </a:spcAft>
                      </a:pPr>
                      <a:r>
                        <a:rPr lang="en-US" sz="1050" b="0" i="0" u="none" strike="noStrike" dirty="0" smtClean="0">
                          <a:solidFill>
                            <a:srgbClr val="000000"/>
                          </a:solidFill>
                          <a:effectLst/>
                          <a:latin typeface="Arial" panose="020B0604020202020204" pitchFamily="34" charset="0"/>
                          <a:cs typeface="Arial" panose="020B0604020202020204" pitchFamily="34" charset="0"/>
                        </a:rPr>
                        <a:t>The amount of days remaining until SHUSA and its subsidiaries will have a cash shortfall under stressed conditions</a:t>
                      </a:r>
                      <a:endParaRPr lang="en-US" sz="1050" b="0" i="0" u="none" strike="noStrike" dirty="0">
                        <a:solidFill>
                          <a:srgbClr val="000000"/>
                        </a:solidFill>
                        <a:effectLst/>
                        <a:latin typeface="Arial" panose="020B0604020202020204" pitchFamily="34" charset="0"/>
                        <a:cs typeface="Arial" panose="020B0604020202020204" pitchFamily="34" charset="0"/>
                      </a:endParaRP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128073">
                <a:tc vMerge="1">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spcBef>
                          <a:spcPts val="200"/>
                        </a:spcBef>
                        <a:spcAft>
                          <a:spcPts val="200"/>
                        </a:spcAft>
                      </a:pPr>
                      <a:endParaRPr lang="en-US" sz="1050" b="1" i="0" u="none" strike="noStrike" dirty="0">
                        <a:solidFill>
                          <a:srgbClr val="000000"/>
                        </a:solidFill>
                        <a:effectLst/>
                        <a:latin typeface="Arial" panose="020B0604020202020204" pitchFamily="34" charset="0"/>
                        <a:cs typeface="Arial" panose="020B0604020202020204" pitchFamily="34" charset="0"/>
                      </a:endParaRPr>
                    </a:p>
                  </a:txBody>
                  <a:tcPr marL="0"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spcBef>
                          <a:spcPts val="200"/>
                        </a:spcBef>
                        <a:spcAft>
                          <a:spcPts val="200"/>
                        </a:spcAft>
                      </a:pPr>
                      <a:r>
                        <a:rPr lang="en-US" sz="1050" b="0" i="0" u="none" strike="noStrike" dirty="0">
                          <a:effectLst/>
                          <a:latin typeface="Arial" panose="020B0604020202020204" pitchFamily="34" charset="0"/>
                          <a:cs typeface="Arial" panose="020B0604020202020204" pitchFamily="34" charset="0"/>
                        </a:rPr>
                        <a:t>Structural funding ratio (%)</a:t>
                      </a: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spcBef>
                          <a:spcPts val="200"/>
                        </a:spcBef>
                        <a:spcAft>
                          <a:spcPts val="200"/>
                        </a:spcAft>
                      </a:pPr>
                      <a:r>
                        <a:rPr lang="en-US" sz="1050" b="0" dirty="0" smtClean="0">
                          <a:latin typeface="Arial" panose="020B0604020202020204" pitchFamily="34" charset="0"/>
                          <a:cs typeface="Arial" panose="020B0604020202020204" pitchFamily="34" charset="0"/>
                        </a:rPr>
                        <a:t>The percentage of structural assets that are funded with medium and long term liabilities</a:t>
                      </a:r>
                      <a:endParaRPr lang="en-GB" sz="1050" b="0" dirty="0">
                        <a:latin typeface="Arial" panose="020B0604020202020204" pitchFamily="34" charset="0"/>
                        <a:cs typeface="Arial" panose="020B0604020202020204" pitchFamily="34" charset="0"/>
                      </a:endParaRP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140652">
                <a:tc rowSpan="2">
                  <a:txBody>
                    <a:bodyPr/>
                    <a:lstStyle/>
                    <a:p>
                      <a:pPr algn="l" rtl="0" fontAlgn="ctr">
                        <a:spcBef>
                          <a:spcPts val="200"/>
                        </a:spcBef>
                        <a:spcAft>
                          <a:spcPts val="200"/>
                        </a:spcAft>
                      </a:pPr>
                      <a:r>
                        <a:rPr lang="en-US" sz="1050" b="1" i="0" u="none" strike="noStrike" dirty="0" smtClean="0">
                          <a:solidFill>
                            <a:srgbClr val="000000"/>
                          </a:solidFill>
                          <a:effectLst/>
                          <a:latin typeface="Arial" panose="020B0604020202020204" pitchFamily="34" charset="0"/>
                          <a:cs typeface="Arial" panose="020B0604020202020204" pitchFamily="34" charset="0"/>
                        </a:rPr>
                        <a:t>Interest</a:t>
                      </a:r>
                      <a:r>
                        <a:rPr lang="en-US" sz="1050" b="1" i="0" u="none" strike="noStrike" baseline="0" dirty="0" smtClean="0">
                          <a:solidFill>
                            <a:srgbClr val="000000"/>
                          </a:solidFill>
                          <a:effectLst/>
                          <a:latin typeface="Arial" panose="020B0604020202020204" pitchFamily="34" charset="0"/>
                          <a:cs typeface="Arial" panose="020B0604020202020204" pitchFamily="34" charset="0"/>
                        </a:rPr>
                        <a:t> rate risk metrics</a:t>
                      </a:r>
                      <a:endParaRPr lang="en-US" sz="1050" b="1" i="0" u="none" strike="noStrike" dirty="0">
                        <a:solidFill>
                          <a:srgbClr val="000000"/>
                        </a:solidFill>
                        <a:effectLst/>
                        <a:latin typeface="Arial" panose="020B0604020202020204" pitchFamily="34" charset="0"/>
                        <a:cs typeface="Arial" panose="020B0604020202020204" pitchFamily="34" charset="0"/>
                      </a:endParaRPr>
                    </a:p>
                  </a:txBody>
                  <a:tcPr marL="0"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spcBef>
                          <a:spcPts val="200"/>
                        </a:spcBef>
                        <a:spcAft>
                          <a:spcPts val="200"/>
                        </a:spcAft>
                      </a:pPr>
                      <a:r>
                        <a:rPr lang="en-US" sz="1050" b="0" i="0" u="none" strike="noStrike" dirty="0" smtClean="0">
                          <a:effectLst/>
                          <a:latin typeface="Arial" panose="020B0604020202020204" pitchFamily="34" charset="0"/>
                          <a:cs typeface="Arial" panose="020B0604020202020204" pitchFamily="34" charset="0"/>
                        </a:rPr>
                        <a:t>Net Interest Income (NII)</a:t>
                      </a:r>
                      <a:r>
                        <a:rPr lang="en-US" sz="1050" b="0" i="0" u="none" strike="noStrike" baseline="0" dirty="0" smtClean="0">
                          <a:effectLst/>
                          <a:latin typeface="Arial" panose="020B0604020202020204" pitchFamily="34" charset="0"/>
                          <a:cs typeface="Arial" panose="020B0604020202020204" pitchFamily="34" charset="0"/>
                        </a:rPr>
                        <a:t> Sensitivity (+/- 100bps)</a:t>
                      </a:r>
                      <a:endParaRPr lang="en-US" sz="1050" b="0" i="0" u="none" strike="noStrike" dirty="0">
                        <a:effectLst/>
                        <a:latin typeface="Arial" panose="020B0604020202020204" pitchFamily="34" charset="0"/>
                        <a:cs typeface="Arial" panose="020B0604020202020204" pitchFamily="34" charset="0"/>
                      </a:endParaRP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spcBef>
                          <a:spcPts val="200"/>
                        </a:spcBef>
                        <a:spcAft>
                          <a:spcPts val="200"/>
                        </a:spcAft>
                      </a:pPr>
                      <a:r>
                        <a:rPr lang="en-US" sz="1050" b="0" dirty="0" smtClean="0">
                          <a:latin typeface="Arial" panose="020B0604020202020204" pitchFamily="34" charset="0"/>
                          <a:cs typeface="Arial" panose="020B0604020202020204" pitchFamily="34" charset="0"/>
                        </a:rPr>
                        <a:t>A measurement of the directional sensitivity of earnings at risk (NII) due to the repricing interaction of the existing assets and liabilities over time resulting from a particular yield curve shift</a:t>
                      </a:r>
                      <a:endParaRPr lang="en-GB" sz="1050" b="0" dirty="0">
                        <a:latin typeface="Arial" panose="020B0604020202020204" pitchFamily="34" charset="0"/>
                        <a:cs typeface="Arial" panose="020B0604020202020204" pitchFamily="34" charset="0"/>
                      </a:endParaRP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232764">
                <a:tc vMerge="1">
                  <a:txBody>
                    <a:bodyPr/>
                    <a:lstStyle/>
                    <a:p>
                      <a:pPr algn="l" rtl="0" fontAlgn="ctr">
                        <a:spcBef>
                          <a:spcPts val="200"/>
                        </a:spcBef>
                        <a:spcAft>
                          <a:spcPts val="200"/>
                        </a:spcAft>
                      </a:pPr>
                      <a:endParaRPr lang="en-US" sz="1050" b="1" i="0" u="none" strike="noStrike" dirty="0">
                        <a:solidFill>
                          <a:srgbClr val="000000"/>
                        </a:solidFill>
                        <a:effectLst/>
                        <a:latin typeface="Arial" panose="020B0604020202020204" pitchFamily="34" charset="0"/>
                        <a:cs typeface="Arial" panose="020B0604020202020204" pitchFamily="34" charset="0"/>
                      </a:endParaRPr>
                    </a:p>
                  </a:txBody>
                  <a:tcPr marL="0"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spcBef>
                          <a:spcPts val="200"/>
                        </a:spcBef>
                        <a:spcAft>
                          <a:spcPts val="200"/>
                        </a:spcAft>
                      </a:pPr>
                      <a:r>
                        <a:rPr lang="en-US" sz="1050" b="0" i="0" u="none" strike="noStrike" dirty="0" smtClean="0">
                          <a:effectLst/>
                          <a:latin typeface="Arial" panose="020B0604020202020204" pitchFamily="34" charset="0"/>
                          <a:cs typeface="Arial" panose="020B0604020202020204" pitchFamily="34" charset="0"/>
                        </a:rPr>
                        <a:t>Market Value of</a:t>
                      </a:r>
                      <a:r>
                        <a:rPr lang="en-US" sz="1050" b="0" i="0" u="none" strike="noStrike" baseline="0" dirty="0" smtClean="0">
                          <a:effectLst/>
                          <a:latin typeface="Arial" panose="020B0604020202020204" pitchFamily="34" charset="0"/>
                          <a:cs typeface="Arial" panose="020B0604020202020204" pitchFamily="34" charset="0"/>
                        </a:rPr>
                        <a:t> Equity (MVE) Sensitivity</a:t>
                      </a:r>
                      <a:br>
                        <a:rPr lang="en-US" sz="1050" b="0" i="0" u="none" strike="noStrike" baseline="0" dirty="0" smtClean="0">
                          <a:effectLst/>
                          <a:latin typeface="Arial" panose="020B0604020202020204" pitchFamily="34" charset="0"/>
                          <a:cs typeface="Arial" panose="020B0604020202020204" pitchFamily="34" charset="0"/>
                        </a:rPr>
                      </a:br>
                      <a:r>
                        <a:rPr lang="en-US" sz="1050" b="0" i="0" u="none" strike="noStrike" baseline="0" dirty="0" smtClean="0">
                          <a:effectLst/>
                          <a:latin typeface="Arial" panose="020B0604020202020204" pitchFamily="34" charset="0"/>
                          <a:cs typeface="Arial" panose="020B0604020202020204" pitchFamily="34" charset="0"/>
                        </a:rPr>
                        <a:t>(+/- 100bps)</a:t>
                      </a:r>
                      <a:endParaRPr lang="en-US" sz="1050" b="0" i="0" u="none" strike="noStrike" dirty="0">
                        <a:effectLst/>
                        <a:latin typeface="Arial" panose="020B0604020202020204" pitchFamily="34" charset="0"/>
                        <a:cs typeface="Arial" panose="020B0604020202020204" pitchFamily="34" charset="0"/>
                      </a:endParaRP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spcBef>
                          <a:spcPts val="200"/>
                        </a:spcBef>
                        <a:spcAft>
                          <a:spcPts val="200"/>
                        </a:spcAft>
                      </a:pPr>
                      <a:r>
                        <a:rPr lang="en-US" sz="1050" b="0" dirty="0" smtClean="0">
                          <a:latin typeface="Arial" panose="020B0604020202020204" pitchFamily="34" charset="0"/>
                          <a:cs typeface="Arial" panose="020B0604020202020204" pitchFamily="34" charset="0"/>
                        </a:rPr>
                        <a:t>A measurement of the directional sensitivity of the market value of equity (MVE) due to the repricing interaction of the existing assets and liabilities over time resulting from a particular yield curve shift.</a:t>
                      </a:r>
                      <a:r>
                        <a:rPr lang="en-US" sz="1050" b="0" baseline="0" dirty="0" smtClean="0">
                          <a:latin typeface="Arial" panose="020B0604020202020204" pitchFamily="34" charset="0"/>
                          <a:cs typeface="Arial" panose="020B0604020202020204" pitchFamily="34" charset="0"/>
                        </a:rPr>
                        <a:t> MVE measures the difference between the current fair value of an asset and the current fair value of liabilities; it serves as a proxy to the market value of SHUSA’s balance sheet</a:t>
                      </a:r>
                      <a:endParaRPr lang="en-GB" sz="1050" b="0" dirty="0">
                        <a:latin typeface="Arial" panose="020B0604020202020204" pitchFamily="34" charset="0"/>
                        <a:cs typeface="Arial" panose="020B0604020202020204" pitchFamily="34" charset="0"/>
                      </a:endParaRP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2" name="Content Placeholder 1"/>
          <p:cNvSpPr>
            <a:spLocks noGrp="1"/>
          </p:cNvSpPr>
          <p:nvPr>
            <p:ph sz="quarter" idx="11"/>
          </p:nvPr>
        </p:nvSpPr>
        <p:spPr/>
        <p:txBody>
          <a:bodyPr/>
          <a:lstStyle/>
          <a:p>
            <a:r>
              <a:rPr lang="en-GB" dirty="0"/>
              <a:t>Metrics Glossary (</a:t>
            </a:r>
            <a:r>
              <a:rPr lang="en-GB" dirty="0" smtClean="0"/>
              <a:t>4/6)</a:t>
            </a:r>
            <a:endParaRPr lang="en-GB" dirty="0"/>
          </a:p>
        </p:txBody>
      </p:sp>
      <p:grpSp>
        <p:nvGrpSpPr>
          <p:cNvPr id="4" name="Group 3"/>
          <p:cNvGrpSpPr/>
          <p:nvPr/>
        </p:nvGrpSpPr>
        <p:grpSpPr>
          <a:xfrm>
            <a:off x="436880" y="69852"/>
            <a:ext cx="1563858" cy="189008"/>
            <a:chOff x="457200" y="19052"/>
            <a:chExt cx="1563858" cy="189008"/>
          </a:xfrm>
        </p:grpSpPr>
        <p:sp>
          <p:nvSpPr>
            <p:cNvPr id="5" name="Oval 4"/>
            <p:cNvSpPr/>
            <p:nvPr/>
          </p:nvSpPr>
          <p:spPr bwMode="auto">
            <a:xfrm>
              <a:off x="457200" y="19052"/>
              <a:ext cx="189008" cy="189008"/>
            </a:xfrm>
            <a:prstGeom prst="ellipse">
              <a:avLst/>
            </a:prstGeom>
            <a:solidFill>
              <a:schemeClr val="accent6">
                <a:lumMod val="60000"/>
                <a:lumOff val="4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lang="en-US" b="1" dirty="0" smtClean="0">
                  <a:solidFill>
                    <a:schemeClr val="bg1"/>
                  </a:solidFill>
                  <a:latin typeface="Arial" panose="020B0604020202020204" pitchFamily="34" charset="0"/>
                  <a:ea typeface="ＭＳ Ｐゴシック" pitchFamily="-112" charset="-128"/>
                  <a:cs typeface="Arial" panose="020B0604020202020204" pitchFamily="34" charset="0"/>
                </a:rPr>
                <a:t>D</a:t>
              </a:r>
              <a:endParaRPr kumimoji="0" lang="en-US" b="1" i="0" u="none" strike="noStrike" cap="none" normalizeH="0" baseline="0" dirty="0">
                <a:ln>
                  <a:noFill/>
                </a:ln>
                <a:solidFill>
                  <a:schemeClr val="bg1"/>
                </a:solidFill>
                <a:effectLst/>
                <a:latin typeface="Arial" panose="020B0604020202020204" pitchFamily="34" charset="0"/>
                <a:ea typeface="ＭＳ Ｐゴシック" pitchFamily="-112" charset="-128"/>
                <a:cs typeface="Arial" panose="020B0604020202020204" pitchFamily="34" charset="0"/>
              </a:endParaRPr>
            </a:p>
          </p:txBody>
        </p:sp>
        <p:sp>
          <p:nvSpPr>
            <p:cNvPr id="6" name="Text Box 75"/>
            <p:cNvSpPr txBox="1">
              <a:spLocks noChangeArrowheads="1"/>
            </p:cNvSpPr>
            <p:nvPr/>
          </p:nvSpPr>
          <p:spPr bwMode="gray">
            <a:xfrm>
              <a:off x="690566" y="20638"/>
              <a:ext cx="1330492" cy="184666"/>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none" lIns="0" tIns="0" rIns="0" bIns="0" anchor="ctr">
              <a:spAutoFit/>
            </a:bodyPr>
            <a:lstStyle/>
            <a:p>
              <a:pPr algn="l">
                <a:lnSpc>
                  <a:spcPct val="100000"/>
                </a:lnSpc>
              </a:pPr>
              <a:r>
                <a:rPr lang="en-US" sz="1200" dirty="0">
                  <a:solidFill>
                    <a:schemeClr val="bg1">
                      <a:lumMod val="50000"/>
                    </a:schemeClr>
                  </a:solidFill>
                </a:rPr>
                <a:t>Appendix: </a:t>
              </a:r>
              <a:r>
                <a:rPr lang="en-US" sz="1200" dirty="0" smtClean="0">
                  <a:solidFill>
                    <a:schemeClr val="bg1">
                      <a:lumMod val="50000"/>
                    </a:schemeClr>
                  </a:solidFill>
                </a:rPr>
                <a:t>Glossary</a:t>
              </a:r>
              <a:endParaRPr lang="en-US" sz="1200" dirty="0">
                <a:solidFill>
                  <a:schemeClr val="bg1">
                    <a:lumMod val="50000"/>
                  </a:schemeClr>
                </a:solidFill>
              </a:endParaRPr>
            </a:p>
          </p:txBody>
        </p:sp>
      </p:grpSp>
    </p:spTree>
    <p:extLst>
      <p:ext uri="{BB962C8B-B14F-4D97-AF65-F5344CB8AC3E}">
        <p14:creationId xmlns:p14="http://schemas.microsoft.com/office/powerpoint/2010/main" val="843887146"/>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2389295288"/>
              </p:ext>
            </p:extLst>
          </p:nvPr>
        </p:nvGraphicFramePr>
        <p:xfrm>
          <a:off x="365760" y="1463040"/>
          <a:ext cx="8896349" cy="4636008"/>
        </p:xfrm>
        <a:graphic>
          <a:graphicData uri="http://schemas.openxmlformats.org/drawingml/2006/table">
            <a:tbl>
              <a:tblPr firstRow="1" bandRow="1"/>
              <a:tblGrid>
                <a:gridCol w="1465449"/>
                <a:gridCol w="2982727"/>
                <a:gridCol w="4448173"/>
              </a:tblGrid>
              <a:tr h="110540">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spcBef>
                          <a:spcPts val="200"/>
                        </a:spcBef>
                        <a:spcAft>
                          <a:spcPts val="200"/>
                        </a:spcAft>
                      </a:pPr>
                      <a:r>
                        <a:rPr lang="en-US" sz="1050" b="1" i="0" u="none" strike="noStrike" dirty="0" smtClean="0">
                          <a:solidFill>
                            <a:srgbClr val="FF0000"/>
                          </a:solidFill>
                          <a:effectLst/>
                          <a:latin typeface="Arial" panose="020B0604020202020204" pitchFamily="34" charset="0"/>
                          <a:cs typeface="Arial" panose="020B0604020202020204" pitchFamily="34" charset="0"/>
                        </a:rPr>
                        <a:t>Risk type</a:t>
                      </a:r>
                      <a:endParaRPr lang="en-US" sz="1050" b="1" i="0" u="none" strike="noStrike" dirty="0">
                        <a:solidFill>
                          <a:srgbClr val="FF0000"/>
                        </a:solidFill>
                        <a:effectLst/>
                        <a:latin typeface="Arial" panose="020B0604020202020204" pitchFamily="34" charset="0"/>
                        <a:cs typeface="Arial" panose="020B0604020202020204" pitchFamily="34" charset="0"/>
                      </a:endParaRPr>
                    </a:p>
                  </a:txBody>
                  <a:tcPr marL="0" marR="18288" marT="18288" marB="1828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spcBef>
                          <a:spcPts val="200"/>
                        </a:spcBef>
                        <a:spcAft>
                          <a:spcPts val="200"/>
                        </a:spcAft>
                      </a:pPr>
                      <a:r>
                        <a:rPr lang="en-US" sz="1050" b="1" i="0" u="none" strike="noStrike" dirty="0" smtClean="0">
                          <a:solidFill>
                            <a:srgbClr val="FF0000"/>
                          </a:solidFill>
                          <a:effectLst/>
                          <a:latin typeface="Arial" panose="020B0604020202020204" pitchFamily="34" charset="0"/>
                          <a:cs typeface="Arial" panose="020B0604020202020204" pitchFamily="34" charset="0"/>
                        </a:rPr>
                        <a:t>Metric</a:t>
                      </a:r>
                      <a:endParaRPr lang="en-US" sz="1050" b="1" i="0" u="none" strike="noStrike" dirty="0">
                        <a:solidFill>
                          <a:srgbClr val="FF0000"/>
                        </a:solidFill>
                        <a:effectLst/>
                        <a:latin typeface="Arial" panose="020B0604020202020204" pitchFamily="34" charset="0"/>
                        <a:cs typeface="Arial" panose="020B0604020202020204" pitchFamily="34" charset="0"/>
                      </a:endParaRPr>
                    </a:p>
                  </a:txBody>
                  <a:tcPr marL="18288" marR="18288" marT="18288" marB="1828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spcBef>
                          <a:spcPts val="200"/>
                        </a:spcBef>
                        <a:spcAft>
                          <a:spcPts val="200"/>
                        </a:spcAft>
                      </a:pPr>
                      <a:r>
                        <a:rPr lang="en-US" sz="1050" b="1" i="0" u="none" strike="noStrike" dirty="0" smtClean="0">
                          <a:solidFill>
                            <a:srgbClr val="FF0000"/>
                          </a:solidFill>
                          <a:effectLst/>
                          <a:latin typeface="Arial" panose="020B0604020202020204" pitchFamily="34" charset="0"/>
                          <a:cs typeface="Arial" panose="020B0604020202020204" pitchFamily="34" charset="0"/>
                        </a:rPr>
                        <a:t>Definition</a:t>
                      </a:r>
                      <a:endParaRPr lang="en-US" sz="1050" b="1" i="0" u="none" strike="noStrike" dirty="0">
                        <a:solidFill>
                          <a:srgbClr val="FF0000"/>
                        </a:solidFill>
                        <a:effectLst/>
                        <a:latin typeface="Arial" panose="020B0604020202020204" pitchFamily="34" charset="0"/>
                        <a:cs typeface="Arial" panose="020B0604020202020204" pitchFamily="34" charset="0"/>
                      </a:endParaRPr>
                    </a:p>
                  </a:txBody>
                  <a:tcPr marL="18288" marR="18288" marT="18288" marB="1828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129797">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marR="0" indent="0" algn="l" defTabSz="457200" rtl="0" eaLnBrk="1" fontAlgn="ctr" latinLnBrk="0" hangingPunct="1">
                        <a:lnSpc>
                          <a:spcPct val="100000"/>
                        </a:lnSpc>
                        <a:spcBef>
                          <a:spcPts val="200"/>
                        </a:spcBef>
                        <a:spcAft>
                          <a:spcPts val="200"/>
                        </a:spcAft>
                        <a:buClrTx/>
                        <a:buSzTx/>
                        <a:buFontTx/>
                        <a:buNone/>
                        <a:tabLst/>
                        <a:defRPr/>
                      </a:pPr>
                      <a:r>
                        <a:rPr lang="en-US" sz="1050" b="1" i="0" u="none" strike="noStrike" dirty="0" smtClean="0">
                          <a:solidFill>
                            <a:srgbClr val="000000"/>
                          </a:solidFill>
                          <a:effectLst/>
                          <a:latin typeface="Arial" panose="020B0604020202020204" pitchFamily="34" charset="0"/>
                          <a:cs typeface="Arial" panose="020B0604020202020204" pitchFamily="34" charset="0"/>
                        </a:rPr>
                        <a:t>Mark-to-market</a:t>
                      </a:r>
                      <a:r>
                        <a:rPr lang="en-US" sz="1050" b="1" i="0" u="none" strike="noStrike" baseline="0" dirty="0" smtClean="0">
                          <a:solidFill>
                            <a:srgbClr val="000000"/>
                          </a:solidFill>
                          <a:effectLst/>
                          <a:latin typeface="Arial" panose="020B0604020202020204" pitchFamily="34" charset="0"/>
                          <a:cs typeface="Arial" panose="020B0604020202020204" pitchFamily="34" charset="0"/>
                        </a:rPr>
                        <a:t> portfolio risk</a:t>
                      </a:r>
                      <a:endParaRPr lang="en-US" sz="1050" b="1" i="0" u="none" strike="noStrike" dirty="0" smtClean="0">
                        <a:solidFill>
                          <a:srgbClr val="000000"/>
                        </a:solidFill>
                        <a:effectLst/>
                        <a:latin typeface="Arial" panose="020B0604020202020204" pitchFamily="34" charset="0"/>
                        <a:cs typeface="Arial" panose="020B0604020202020204" pitchFamily="34" charset="0"/>
                      </a:endParaRPr>
                    </a:p>
                  </a:txBody>
                  <a:tcPr marL="0"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spcBef>
                          <a:spcPts val="200"/>
                        </a:spcBef>
                        <a:spcAft>
                          <a:spcPts val="200"/>
                        </a:spcAft>
                      </a:pPr>
                      <a:r>
                        <a:rPr lang="en-US" sz="1050" b="0" i="0" u="none" strike="noStrike" dirty="0" smtClean="0">
                          <a:effectLst/>
                          <a:latin typeface="Arial" panose="020B0604020202020204" pitchFamily="34" charset="0"/>
                          <a:cs typeface="Arial" panose="020B0604020202020204" pitchFamily="34" charset="0"/>
                        </a:rPr>
                        <a:t>MTM Value at Risk (VaR)</a:t>
                      </a:r>
                      <a:endParaRPr lang="en-US" sz="1050" b="0" i="0" u="none" strike="noStrike" dirty="0">
                        <a:effectLst/>
                        <a:latin typeface="Arial" panose="020B0604020202020204" pitchFamily="34" charset="0"/>
                        <a:cs typeface="Arial" panose="020B0604020202020204" pitchFamily="34" charset="0"/>
                      </a:endParaRP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spcBef>
                          <a:spcPts val="200"/>
                        </a:spcBef>
                        <a:spcAft>
                          <a:spcPts val="200"/>
                        </a:spcAft>
                      </a:pPr>
                      <a:r>
                        <a:rPr lang="en-US" sz="1050" b="0" i="0" u="none" strike="noStrike" dirty="0" smtClean="0">
                          <a:solidFill>
                            <a:srgbClr val="000000"/>
                          </a:solidFill>
                          <a:effectLst/>
                          <a:latin typeface="Arial" panose="020B0604020202020204" pitchFamily="34" charset="0"/>
                          <a:cs typeface="Arial" panose="020B0604020202020204" pitchFamily="34" charset="0"/>
                        </a:rPr>
                        <a:t>The MTM VaR metric covers the market risk in all material trading portfolios</a:t>
                      </a:r>
                      <a:endParaRPr lang="en-US" sz="1050" b="0" i="0" u="none" strike="noStrike" dirty="0">
                        <a:solidFill>
                          <a:srgbClr val="000000"/>
                        </a:solidFill>
                        <a:effectLst/>
                        <a:latin typeface="Arial" panose="020B0604020202020204" pitchFamily="34" charset="0"/>
                        <a:cs typeface="Arial" panose="020B0604020202020204" pitchFamily="34" charset="0"/>
                      </a:endParaRP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120713">
                <a:tc rowSpan="11">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spcBef>
                          <a:spcPts val="200"/>
                        </a:spcBef>
                        <a:spcAft>
                          <a:spcPts val="200"/>
                        </a:spcAft>
                      </a:pPr>
                      <a:r>
                        <a:rPr lang="en-US" sz="1050" b="1" i="0" u="none" strike="noStrike" dirty="0" smtClean="0">
                          <a:solidFill>
                            <a:srgbClr val="000000"/>
                          </a:solidFill>
                          <a:effectLst/>
                          <a:latin typeface="Arial" panose="020B0604020202020204" pitchFamily="34" charset="0"/>
                          <a:cs typeface="Arial" panose="020B0604020202020204" pitchFamily="34" charset="0"/>
                        </a:rPr>
                        <a:t>Operational risk</a:t>
                      </a:r>
                      <a:endParaRPr lang="en-US" sz="1050" b="1" i="0" u="none" strike="noStrike" dirty="0">
                        <a:solidFill>
                          <a:srgbClr val="000000"/>
                        </a:solidFill>
                        <a:effectLst/>
                        <a:latin typeface="Arial" panose="020B0604020202020204" pitchFamily="34" charset="0"/>
                        <a:cs typeface="Arial" panose="020B0604020202020204" pitchFamily="34" charset="0"/>
                      </a:endParaRPr>
                    </a:p>
                  </a:txBody>
                  <a:tcPr marL="0"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spcBef>
                          <a:spcPts val="200"/>
                        </a:spcBef>
                        <a:spcAft>
                          <a:spcPts val="200"/>
                        </a:spcAft>
                      </a:pPr>
                      <a:r>
                        <a:rPr lang="en-US" sz="1050" b="0" i="0" u="none" strike="noStrike" dirty="0">
                          <a:effectLst/>
                          <a:latin typeface="Arial" panose="020B0604020202020204" pitchFamily="34" charset="0"/>
                          <a:cs typeface="Arial" panose="020B0604020202020204" pitchFamily="34" charset="0"/>
                        </a:rPr>
                        <a:t>Credit/Debit Card # Fraud </a:t>
                      </a:r>
                      <a:r>
                        <a:rPr lang="en-US" sz="1050" b="0" i="0" u="none" strike="noStrike" dirty="0" smtClean="0">
                          <a:effectLst/>
                          <a:latin typeface="Arial" panose="020B0604020202020204" pitchFamily="34" charset="0"/>
                          <a:cs typeface="Arial" panose="020B0604020202020204" pitchFamily="34" charset="0"/>
                        </a:rPr>
                        <a:t>Ratio</a:t>
                      </a:r>
                      <a:endParaRPr lang="en-US" sz="1050" b="0" i="0" u="none" strike="noStrike" dirty="0">
                        <a:effectLst/>
                        <a:latin typeface="Arial" panose="020B0604020202020204" pitchFamily="34" charset="0"/>
                        <a:cs typeface="Arial" panose="020B0604020202020204" pitchFamily="34" charset="0"/>
                      </a:endParaRP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spcBef>
                          <a:spcPts val="200"/>
                        </a:spcBef>
                        <a:spcAft>
                          <a:spcPts val="200"/>
                        </a:spcAft>
                      </a:pPr>
                      <a:r>
                        <a:rPr lang="en-US" sz="1050" b="0" i="0" u="none" strike="noStrike" dirty="0" smtClean="0">
                          <a:solidFill>
                            <a:srgbClr val="000000"/>
                          </a:solidFill>
                          <a:effectLst/>
                          <a:latin typeface="Arial" panose="020B0604020202020204" pitchFamily="34" charset="0"/>
                          <a:cs typeface="Arial" panose="020B0604020202020204" pitchFamily="34" charset="0"/>
                        </a:rPr>
                        <a:t>The total number of credit/ debit card fraud cases as a percent of the total number of active credit/ debit cards</a:t>
                      </a:r>
                      <a:endParaRPr lang="en-US" sz="1050" b="0" i="0" u="none" strike="noStrike" dirty="0">
                        <a:solidFill>
                          <a:srgbClr val="000000"/>
                        </a:solidFill>
                        <a:effectLst/>
                        <a:latin typeface="Arial" panose="020B0604020202020204" pitchFamily="34" charset="0"/>
                        <a:cs typeface="Arial" panose="020B0604020202020204" pitchFamily="34" charset="0"/>
                      </a:endParaRP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120713">
                <a:tc vMerge="1">
                  <a:txBody>
                    <a:bodyPr/>
                    <a:lstStyle/>
                    <a:p>
                      <a:pPr algn="l" rtl="0" fontAlgn="ctr">
                        <a:spcBef>
                          <a:spcPts val="200"/>
                        </a:spcBef>
                        <a:spcAft>
                          <a:spcPts val="200"/>
                        </a:spcAft>
                      </a:pPr>
                      <a:endParaRPr lang="en-US" sz="1050" b="1" i="0" u="none" strike="noStrike" dirty="0">
                        <a:solidFill>
                          <a:srgbClr val="000000"/>
                        </a:solidFill>
                        <a:effectLst/>
                        <a:latin typeface="Arial" panose="020B0604020202020204" pitchFamily="34" charset="0"/>
                        <a:cs typeface="Arial" panose="020B0604020202020204" pitchFamily="34" charset="0"/>
                      </a:endParaRPr>
                    </a:p>
                  </a:txBody>
                  <a:tcPr marL="0"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spcBef>
                          <a:spcPts val="200"/>
                        </a:spcBef>
                        <a:spcAft>
                          <a:spcPts val="200"/>
                        </a:spcAft>
                      </a:pPr>
                      <a:r>
                        <a:rPr lang="en-US" sz="1050" b="0" i="0" u="none" strike="noStrike" dirty="0">
                          <a:effectLst/>
                          <a:latin typeface="Arial" panose="020B0604020202020204" pitchFamily="34" charset="0"/>
                          <a:cs typeface="Arial" panose="020B0604020202020204" pitchFamily="34" charset="0"/>
                        </a:rPr>
                        <a:t>Credit/Debit Card $ Fraud </a:t>
                      </a:r>
                      <a:r>
                        <a:rPr lang="en-US" sz="1050" b="0" i="0" u="none" strike="noStrike" dirty="0" smtClean="0">
                          <a:effectLst/>
                          <a:latin typeface="Arial" panose="020B0604020202020204" pitchFamily="34" charset="0"/>
                          <a:cs typeface="Arial" panose="020B0604020202020204" pitchFamily="34" charset="0"/>
                        </a:rPr>
                        <a:t>Ratio</a:t>
                      </a:r>
                      <a:endParaRPr lang="en-US" sz="1050" b="0" i="0" u="none" strike="noStrike" dirty="0">
                        <a:effectLst/>
                        <a:latin typeface="Arial" panose="020B0604020202020204" pitchFamily="34" charset="0"/>
                        <a:cs typeface="Arial" panose="020B0604020202020204" pitchFamily="34" charset="0"/>
                      </a:endParaRP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spcBef>
                          <a:spcPts val="200"/>
                        </a:spcBef>
                        <a:spcAft>
                          <a:spcPts val="200"/>
                        </a:spcAft>
                      </a:pPr>
                      <a:r>
                        <a:rPr lang="en-US" sz="1050" b="0" i="0" u="none" strike="noStrike" dirty="0" smtClean="0">
                          <a:solidFill>
                            <a:srgbClr val="000000"/>
                          </a:solidFill>
                          <a:effectLst/>
                          <a:latin typeface="Arial" panose="020B0604020202020204" pitchFamily="34" charset="0"/>
                          <a:cs typeface="Arial" panose="020B0604020202020204" pitchFamily="34" charset="0"/>
                        </a:rPr>
                        <a:t>The total amount</a:t>
                      </a:r>
                      <a:r>
                        <a:rPr lang="en-US" sz="1050" b="0" i="0" u="none" strike="noStrike" baseline="0" dirty="0" smtClean="0">
                          <a:solidFill>
                            <a:srgbClr val="000000"/>
                          </a:solidFill>
                          <a:effectLst/>
                          <a:latin typeface="Arial" panose="020B0604020202020204" pitchFamily="34" charset="0"/>
                          <a:cs typeface="Arial" panose="020B0604020202020204" pitchFamily="34" charset="0"/>
                        </a:rPr>
                        <a:t> ($)</a:t>
                      </a:r>
                      <a:r>
                        <a:rPr lang="en-US" sz="1050" b="0" i="0" u="none" strike="noStrike" dirty="0" smtClean="0">
                          <a:solidFill>
                            <a:srgbClr val="000000"/>
                          </a:solidFill>
                          <a:effectLst/>
                          <a:latin typeface="Arial" panose="020B0604020202020204" pitchFamily="34" charset="0"/>
                          <a:cs typeface="Arial" panose="020B0604020202020204" pitchFamily="34" charset="0"/>
                        </a:rPr>
                        <a:t> of credit/ debit card fraud</a:t>
                      </a:r>
                      <a:r>
                        <a:rPr lang="en-US" sz="1050" b="0" i="0" u="none" strike="noStrike" baseline="0" dirty="0" smtClean="0">
                          <a:solidFill>
                            <a:srgbClr val="000000"/>
                          </a:solidFill>
                          <a:effectLst/>
                          <a:latin typeface="Arial" panose="020B0604020202020204" pitchFamily="34" charset="0"/>
                          <a:cs typeface="Arial" panose="020B0604020202020204" pitchFamily="34" charset="0"/>
                        </a:rPr>
                        <a:t> as a percent of the total amount ($) of credit/ debit card sales</a:t>
                      </a:r>
                      <a:endParaRPr lang="en-US" sz="1050" b="0" i="0" u="none" strike="noStrike" dirty="0">
                        <a:solidFill>
                          <a:srgbClr val="000000"/>
                        </a:solidFill>
                        <a:effectLst/>
                        <a:latin typeface="Arial" panose="020B0604020202020204" pitchFamily="34" charset="0"/>
                        <a:cs typeface="Arial" panose="020B0604020202020204" pitchFamily="34" charset="0"/>
                      </a:endParaRP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179486">
                <a:tc vMerge="1">
                  <a:txBody>
                    <a:bodyPr/>
                    <a:lstStyle/>
                    <a:p>
                      <a:pPr algn="l" rtl="0" fontAlgn="ctr">
                        <a:spcBef>
                          <a:spcPts val="200"/>
                        </a:spcBef>
                        <a:spcAft>
                          <a:spcPts val="200"/>
                        </a:spcAft>
                      </a:pPr>
                      <a:endParaRPr lang="en-US" sz="1050" b="1" i="0" u="none" strike="noStrike" dirty="0">
                        <a:solidFill>
                          <a:srgbClr val="000000"/>
                        </a:solidFill>
                        <a:effectLst/>
                        <a:latin typeface="Arial" panose="020B0604020202020204" pitchFamily="34" charset="0"/>
                        <a:cs typeface="Arial" panose="020B0604020202020204" pitchFamily="34" charset="0"/>
                      </a:endParaRPr>
                    </a:p>
                  </a:txBody>
                  <a:tcPr marL="0"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spcBef>
                          <a:spcPts val="200"/>
                        </a:spcBef>
                        <a:spcAft>
                          <a:spcPts val="200"/>
                        </a:spcAft>
                      </a:pPr>
                      <a:r>
                        <a:rPr lang="en-US" sz="1050" b="0" i="0" u="none" strike="noStrike" dirty="0">
                          <a:effectLst/>
                          <a:latin typeface="Arial" panose="020B0604020202020204" pitchFamily="34" charset="0"/>
                          <a:cs typeface="Arial" panose="020B0604020202020204" pitchFamily="34" charset="0"/>
                        </a:rPr>
                        <a:t>Ethical Hacking Vulnerabilities</a:t>
                      </a: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spcBef>
                          <a:spcPts val="200"/>
                        </a:spcBef>
                        <a:spcAft>
                          <a:spcPts val="200"/>
                        </a:spcAft>
                      </a:pPr>
                      <a:r>
                        <a:rPr lang="en-US" sz="1050" b="0" i="0" u="none" strike="noStrike" dirty="0" smtClean="0">
                          <a:solidFill>
                            <a:srgbClr val="000000"/>
                          </a:solidFill>
                          <a:effectLst/>
                          <a:latin typeface="Arial" panose="020B0604020202020204" pitchFamily="34" charset="0"/>
                          <a:cs typeface="Arial" panose="020B0604020202020204" pitchFamily="34" charset="0"/>
                        </a:rPr>
                        <a:t>The number of high-risk vulnerabilities detected in the tests conducted by the Ethical Hacking service that have not been corrected for more than three months</a:t>
                      </a:r>
                      <a:endParaRPr lang="en-US" sz="1050" b="0" i="0" u="none" strike="noStrike" dirty="0">
                        <a:solidFill>
                          <a:srgbClr val="000000"/>
                        </a:solidFill>
                        <a:effectLst/>
                        <a:latin typeface="Arial" panose="020B0604020202020204" pitchFamily="34" charset="0"/>
                        <a:cs typeface="Arial" panose="020B0604020202020204" pitchFamily="34" charset="0"/>
                      </a:endParaRP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179486">
                <a:tc vMerge="1">
                  <a:txBody>
                    <a:bodyPr/>
                    <a:lstStyle/>
                    <a:p>
                      <a:pPr algn="l" rtl="0" fontAlgn="ctr">
                        <a:spcBef>
                          <a:spcPts val="200"/>
                        </a:spcBef>
                        <a:spcAft>
                          <a:spcPts val="200"/>
                        </a:spcAft>
                      </a:pPr>
                      <a:endParaRPr lang="en-US" sz="1050" b="1" i="0" u="none" strike="noStrike" dirty="0">
                        <a:solidFill>
                          <a:srgbClr val="000000"/>
                        </a:solidFill>
                        <a:effectLst/>
                        <a:latin typeface="Arial" panose="020B0604020202020204" pitchFamily="34" charset="0"/>
                        <a:cs typeface="Arial" panose="020B0604020202020204" pitchFamily="34" charset="0"/>
                      </a:endParaRPr>
                    </a:p>
                  </a:txBody>
                  <a:tcPr marL="0"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spcBef>
                          <a:spcPts val="200"/>
                        </a:spcBef>
                        <a:spcAft>
                          <a:spcPts val="200"/>
                        </a:spcAft>
                      </a:pPr>
                      <a:r>
                        <a:rPr lang="en-US" sz="1050" b="0" i="0" u="none" strike="noStrike" dirty="0" smtClean="0">
                          <a:effectLst/>
                          <a:latin typeface="Arial" panose="020B0604020202020204" pitchFamily="34" charset="0"/>
                          <a:cs typeface="Arial" panose="020B0604020202020204" pitchFamily="34" charset="0"/>
                        </a:rPr>
                        <a:t>Material Operational</a:t>
                      </a:r>
                      <a:r>
                        <a:rPr lang="en-US" sz="1050" b="0" i="0" u="none" strike="noStrike" baseline="0" dirty="0" smtClean="0">
                          <a:effectLst/>
                          <a:latin typeface="Arial" panose="020B0604020202020204" pitchFamily="34" charset="0"/>
                          <a:cs typeface="Arial" panose="020B0604020202020204" pitchFamily="34" charset="0"/>
                        </a:rPr>
                        <a:t> R</a:t>
                      </a:r>
                      <a:r>
                        <a:rPr lang="en-US" sz="1050" b="0" i="0" u="none" strike="noStrike" dirty="0" smtClean="0">
                          <a:effectLst/>
                          <a:latin typeface="Arial" panose="020B0604020202020204" pitchFamily="34" charset="0"/>
                          <a:cs typeface="Arial" panose="020B0604020202020204" pitchFamily="34" charset="0"/>
                        </a:rPr>
                        <a:t>isk </a:t>
                      </a:r>
                      <a:r>
                        <a:rPr lang="en-US" sz="1050" b="0" i="0" u="none" strike="noStrike" dirty="0">
                          <a:effectLst/>
                          <a:latin typeface="Arial" panose="020B0604020202020204" pitchFamily="34" charset="0"/>
                          <a:cs typeface="Arial" panose="020B0604020202020204" pitchFamily="34" charset="0"/>
                        </a:rPr>
                        <a:t>events</a:t>
                      </a: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spcBef>
                          <a:spcPts val="200"/>
                        </a:spcBef>
                        <a:spcAft>
                          <a:spcPts val="200"/>
                        </a:spcAft>
                      </a:pPr>
                      <a:r>
                        <a:rPr lang="en-GB" sz="1050" b="0" dirty="0" smtClean="0">
                          <a:solidFill>
                            <a:schemeClr val="tx1"/>
                          </a:solidFill>
                          <a:latin typeface="Arial" panose="020B0604020202020204" pitchFamily="34" charset="0"/>
                          <a:cs typeface="Arial" panose="020B0604020202020204" pitchFamily="34" charset="0"/>
                        </a:rPr>
                        <a:t>Aligned with new SHUSA material event impact thresholds; </a:t>
                      </a:r>
                      <a:r>
                        <a:rPr lang="en-GB" sz="1050" b="0" strike="noStrike" baseline="0" dirty="0" smtClean="0">
                          <a:solidFill>
                            <a:schemeClr val="tx1"/>
                          </a:solidFill>
                          <a:latin typeface="Arial" panose="020B0604020202020204" pitchFamily="34" charset="0"/>
                          <a:cs typeface="Arial" panose="020B0604020202020204" pitchFamily="34" charset="0"/>
                        </a:rPr>
                        <a:t>Includes non financially impacting material events (i.e. customer, regulatory, reputation)</a:t>
                      </a:r>
                      <a:endParaRPr lang="en-GB" sz="1050" b="0" strike="sngStrike" dirty="0" smtClean="0">
                        <a:solidFill>
                          <a:schemeClr val="tx1"/>
                        </a:solidFill>
                        <a:latin typeface="Arial" panose="020B0604020202020204" pitchFamily="34" charset="0"/>
                        <a:cs typeface="Arial" panose="020B0604020202020204" pitchFamily="34" charset="0"/>
                      </a:endParaRP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120713">
                <a:tc vMerge="1">
                  <a:txBody>
                    <a:bodyPr/>
                    <a:lstStyle/>
                    <a:p>
                      <a:pPr algn="l" rtl="0" fontAlgn="ctr">
                        <a:spcBef>
                          <a:spcPts val="200"/>
                        </a:spcBef>
                        <a:spcAft>
                          <a:spcPts val="200"/>
                        </a:spcAft>
                      </a:pPr>
                      <a:endParaRPr lang="en-US" sz="1050" b="1" i="0" u="none" strike="noStrike" dirty="0">
                        <a:solidFill>
                          <a:srgbClr val="000000"/>
                        </a:solidFill>
                        <a:effectLst/>
                        <a:latin typeface="Arial" panose="020B0604020202020204" pitchFamily="34" charset="0"/>
                        <a:cs typeface="Arial" panose="020B0604020202020204" pitchFamily="34" charset="0"/>
                      </a:endParaRPr>
                    </a:p>
                  </a:txBody>
                  <a:tcPr marL="0"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spcBef>
                          <a:spcPts val="200"/>
                        </a:spcBef>
                        <a:spcAft>
                          <a:spcPts val="200"/>
                        </a:spcAft>
                      </a:pPr>
                      <a:r>
                        <a:rPr lang="en-US" sz="1050" b="0" i="0" u="none" strike="noStrike" dirty="0">
                          <a:effectLst/>
                          <a:latin typeface="Arial" panose="020B0604020202020204" pitchFamily="34" charset="0"/>
                          <a:cs typeface="Arial" panose="020B0604020202020204" pitchFamily="34" charset="0"/>
                        </a:rPr>
                        <a:t>Gross operational risk losses / gross margin</a:t>
                      </a: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spcBef>
                          <a:spcPts val="200"/>
                        </a:spcBef>
                        <a:spcAft>
                          <a:spcPts val="200"/>
                        </a:spcAft>
                      </a:pPr>
                      <a:r>
                        <a:rPr lang="en-US" sz="1050" b="0" i="0" u="none" strike="noStrike" dirty="0" smtClean="0">
                          <a:solidFill>
                            <a:srgbClr val="000000"/>
                          </a:solidFill>
                          <a:effectLst/>
                          <a:latin typeface="Arial" panose="020B0604020202020204" pitchFamily="34" charset="0"/>
                          <a:cs typeface="Arial" panose="020B0604020202020204" pitchFamily="34" charset="0"/>
                        </a:rPr>
                        <a:t>Gross operational risk losses as a percentage of gross margin within the same period</a:t>
                      </a:r>
                      <a:endParaRPr lang="en-US" sz="1050" b="0" i="0" u="none" strike="noStrike" dirty="0">
                        <a:solidFill>
                          <a:srgbClr val="000000"/>
                        </a:solidFill>
                        <a:effectLst/>
                        <a:latin typeface="Arial" panose="020B0604020202020204" pitchFamily="34" charset="0"/>
                        <a:cs typeface="Arial" panose="020B0604020202020204" pitchFamily="34" charset="0"/>
                      </a:endParaRP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120713">
                <a:tc vMerge="1">
                  <a:txBody>
                    <a:bodyPr/>
                    <a:lstStyle/>
                    <a:p>
                      <a:pPr algn="l" rtl="0" fontAlgn="ctr">
                        <a:spcBef>
                          <a:spcPts val="200"/>
                        </a:spcBef>
                        <a:spcAft>
                          <a:spcPts val="200"/>
                        </a:spcAft>
                      </a:pPr>
                      <a:endParaRPr lang="en-US" sz="1050" b="1" i="0" u="none" strike="noStrike" dirty="0">
                        <a:solidFill>
                          <a:srgbClr val="000000"/>
                        </a:solidFill>
                        <a:effectLst/>
                        <a:latin typeface="Arial" panose="020B0604020202020204" pitchFamily="34" charset="0"/>
                        <a:cs typeface="Arial" panose="020B0604020202020204" pitchFamily="34" charset="0"/>
                      </a:endParaRPr>
                    </a:p>
                  </a:txBody>
                  <a:tcPr marL="0"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spcBef>
                          <a:spcPts val="200"/>
                        </a:spcBef>
                        <a:spcAft>
                          <a:spcPts val="200"/>
                        </a:spcAft>
                      </a:pPr>
                      <a:r>
                        <a:rPr lang="en-US" sz="1050" b="0" i="0" u="none" strike="noStrike" dirty="0">
                          <a:effectLst/>
                          <a:latin typeface="Arial" panose="020B0604020202020204" pitchFamily="34" charset="0"/>
                          <a:cs typeface="Arial" panose="020B0604020202020204" pitchFamily="34" charset="0"/>
                        </a:rPr>
                        <a:t>IT Relevant Incidents</a:t>
                      </a: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spcBef>
                          <a:spcPts val="200"/>
                        </a:spcBef>
                        <a:spcAft>
                          <a:spcPts val="200"/>
                        </a:spcAft>
                      </a:pPr>
                      <a:r>
                        <a:rPr lang="en-US" sz="1050" b="0" i="0" u="none" strike="noStrike" dirty="0" smtClean="0">
                          <a:solidFill>
                            <a:srgbClr val="000000"/>
                          </a:solidFill>
                          <a:effectLst/>
                          <a:latin typeface="Arial" panose="020B0604020202020204" pitchFamily="34" charset="0"/>
                          <a:cs typeface="Arial" panose="020B0604020202020204" pitchFamily="34" charset="0"/>
                        </a:rPr>
                        <a:t>The number of infrastructure and software incidents classified as P1 and P2 in the month</a:t>
                      </a:r>
                      <a:endParaRPr lang="en-US" sz="1050" b="0" i="0" u="none" strike="noStrike" dirty="0">
                        <a:solidFill>
                          <a:srgbClr val="000000"/>
                        </a:solidFill>
                        <a:effectLst/>
                        <a:latin typeface="Arial" panose="020B0604020202020204" pitchFamily="34" charset="0"/>
                        <a:cs typeface="Arial" panose="020B0604020202020204" pitchFamily="34" charset="0"/>
                      </a:endParaRP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110540">
                <a:tc vMerge="1">
                  <a:txBody>
                    <a:bodyPr/>
                    <a:lstStyle/>
                    <a:p>
                      <a:pPr algn="l" rtl="0" fontAlgn="ctr">
                        <a:spcBef>
                          <a:spcPts val="200"/>
                        </a:spcBef>
                        <a:spcAft>
                          <a:spcPts val="200"/>
                        </a:spcAft>
                      </a:pPr>
                      <a:endParaRPr lang="en-US" sz="1050" b="1" i="0" u="none" strike="noStrike" dirty="0">
                        <a:solidFill>
                          <a:srgbClr val="000000"/>
                        </a:solidFill>
                        <a:effectLst/>
                        <a:latin typeface="Arial" panose="020B0604020202020204" pitchFamily="34" charset="0"/>
                        <a:cs typeface="Arial" panose="020B0604020202020204" pitchFamily="34" charset="0"/>
                      </a:endParaRPr>
                    </a:p>
                  </a:txBody>
                  <a:tcPr marL="0"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spcBef>
                          <a:spcPts val="200"/>
                        </a:spcBef>
                        <a:spcAft>
                          <a:spcPts val="200"/>
                        </a:spcAft>
                      </a:pPr>
                      <a:r>
                        <a:rPr lang="en-US" sz="1050" b="0" i="0" u="none" strike="noStrike" dirty="0">
                          <a:effectLst/>
                          <a:latin typeface="Arial" panose="020B0604020202020204" pitchFamily="34" charset="0"/>
                          <a:cs typeface="Arial" panose="020B0604020202020204" pitchFamily="34" charset="0"/>
                        </a:rPr>
                        <a:t>IT Systems Availability (%)</a:t>
                      </a: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spcBef>
                          <a:spcPts val="200"/>
                        </a:spcBef>
                        <a:spcAft>
                          <a:spcPts val="200"/>
                        </a:spcAft>
                      </a:pPr>
                      <a:r>
                        <a:rPr lang="en-US" sz="1050" b="0" i="0" u="none" strike="noStrike" dirty="0" smtClean="0">
                          <a:solidFill>
                            <a:srgbClr val="000000"/>
                          </a:solidFill>
                          <a:effectLst/>
                          <a:latin typeface="Arial" panose="020B0604020202020204" pitchFamily="34" charset="0"/>
                          <a:cs typeface="Arial" panose="020B0604020202020204" pitchFamily="34" charset="0"/>
                        </a:rPr>
                        <a:t>The availability of critical systems during the month</a:t>
                      </a:r>
                      <a:endParaRPr lang="en-US" sz="1050" b="0" i="0" u="none" strike="noStrike" dirty="0">
                        <a:solidFill>
                          <a:srgbClr val="000000"/>
                        </a:solidFill>
                        <a:effectLst/>
                        <a:latin typeface="Arial" panose="020B0604020202020204" pitchFamily="34" charset="0"/>
                        <a:cs typeface="Arial" panose="020B0604020202020204" pitchFamily="34" charset="0"/>
                      </a:endParaRP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120713">
                <a:tc vMerge="1">
                  <a:txBody>
                    <a:bodyPr/>
                    <a:lstStyle/>
                    <a:p>
                      <a:pPr algn="l" rtl="0" fontAlgn="ctr">
                        <a:spcBef>
                          <a:spcPts val="200"/>
                        </a:spcBef>
                        <a:spcAft>
                          <a:spcPts val="200"/>
                        </a:spcAft>
                      </a:pPr>
                      <a:endParaRPr lang="en-US" sz="1050" b="1" i="0" u="none" strike="noStrike" dirty="0">
                        <a:solidFill>
                          <a:srgbClr val="000000"/>
                        </a:solidFill>
                        <a:effectLst/>
                        <a:latin typeface="Arial" panose="020B0604020202020204" pitchFamily="34" charset="0"/>
                        <a:cs typeface="Arial" panose="020B0604020202020204" pitchFamily="34" charset="0"/>
                      </a:endParaRPr>
                    </a:p>
                  </a:txBody>
                  <a:tcPr marL="0"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spcBef>
                          <a:spcPts val="200"/>
                        </a:spcBef>
                        <a:spcAft>
                          <a:spcPts val="200"/>
                        </a:spcAft>
                      </a:pPr>
                      <a:r>
                        <a:rPr lang="en-US" sz="1050" b="0" i="0" u="none" strike="noStrike" dirty="0">
                          <a:effectLst/>
                          <a:latin typeface="Arial" panose="020B0604020202020204" pitchFamily="34" charset="0"/>
                          <a:cs typeface="Arial" panose="020B0604020202020204" pitchFamily="34" charset="0"/>
                        </a:rPr>
                        <a:t>Online Banking Fraud</a:t>
                      </a: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spcBef>
                          <a:spcPts val="200"/>
                        </a:spcBef>
                        <a:spcAft>
                          <a:spcPts val="200"/>
                        </a:spcAft>
                      </a:pPr>
                      <a:r>
                        <a:rPr lang="en-US" sz="1050" b="0" i="0" u="none" strike="noStrike" dirty="0" smtClean="0">
                          <a:solidFill>
                            <a:srgbClr val="000000"/>
                          </a:solidFill>
                          <a:effectLst/>
                          <a:latin typeface="Arial" panose="020B0604020202020204" pitchFamily="34" charset="0"/>
                          <a:cs typeface="Arial" panose="020B0604020202020204" pitchFamily="34" charset="0"/>
                        </a:rPr>
                        <a:t>The number of fraud cases in Online Banking as</a:t>
                      </a:r>
                      <a:r>
                        <a:rPr lang="en-US" sz="1050" b="0" i="0" u="none" strike="noStrike" baseline="0" dirty="0" smtClean="0">
                          <a:solidFill>
                            <a:srgbClr val="000000"/>
                          </a:solidFill>
                          <a:effectLst/>
                          <a:latin typeface="Arial" panose="020B0604020202020204" pitchFamily="34" charset="0"/>
                          <a:cs typeface="Arial" panose="020B0604020202020204" pitchFamily="34" charset="0"/>
                        </a:rPr>
                        <a:t> a percentage of</a:t>
                      </a:r>
                      <a:r>
                        <a:rPr lang="en-US" sz="1050" b="0" i="0" u="none" strike="noStrike" dirty="0" smtClean="0">
                          <a:solidFill>
                            <a:srgbClr val="000000"/>
                          </a:solidFill>
                          <a:effectLst/>
                          <a:latin typeface="Arial" panose="020B0604020202020204" pitchFamily="34" charset="0"/>
                          <a:cs typeface="Arial" panose="020B0604020202020204" pitchFamily="34" charset="0"/>
                        </a:rPr>
                        <a:t> the total users of Online Banking</a:t>
                      </a:r>
                      <a:endParaRPr lang="en-US" sz="1050" b="0" i="0" u="none" strike="noStrike" dirty="0">
                        <a:solidFill>
                          <a:srgbClr val="000000"/>
                        </a:solidFill>
                        <a:effectLst/>
                        <a:latin typeface="Arial" panose="020B0604020202020204" pitchFamily="34" charset="0"/>
                        <a:cs typeface="Arial" panose="020B0604020202020204" pitchFamily="34" charset="0"/>
                      </a:endParaRP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179486">
                <a:tc vMerge="1">
                  <a:txBody>
                    <a:bodyPr/>
                    <a:lstStyle/>
                    <a:p>
                      <a:pPr algn="l" rtl="0" fontAlgn="ctr">
                        <a:spcBef>
                          <a:spcPts val="200"/>
                        </a:spcBef>
                        <a:spcAft>
                          <a:spcPts val="200"/>
                        </a:spcAft>
                      </a:pPr>
                      <a:endParaRPr lang="en-US" sz="1050" b="1" i="0" u="none" strike="noStrike" dirty="0">
                        <a:solidFill>
                          <a:srgbClr val="000000"/>
                        </a:solidFill>
                        <a:effectLst/>
                        <a:latin typeface="Arial" panose="020B0604020202020204" pitchFamily="34" charset="0"/>
                        <a:cs typeface="Arial" panose="020B0604020202020204" pitchFamily="34" charset="0"/>
                      </a:endParaRPr>
                    </a:p>
                  </a:txBody>
                  <a:tcPr marL="0"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spcBef>
                          <a:spcPts val="200"/>
                        </a:spcBef>
                        <a:spcAft>
                          <a:spcPts val="200"/>
                        </a:spcAft>
                      </a:pPr>
                      <a:r>
                        <a:rPr lang="en-US" sz="1050" b="0" i="0" u="none" strike="noStrike" dirty="0">
                          <a:effectLst/>
                          <a:latin typeface="Arial" panose="020B0604020202020204" pitchFamily="34" charset="0"/>
                          <a:cs typeface="Arial" panose="020B0604020202020204" pitchFamily="34" charset="0"/>
                        </a:rPr>
                        <a:t>Relevant OR events R1 (number)</a:t>
                      </a: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spcBef>
                          <a:spcPts val="200"/>
                        </a:spcBef>
                        <a:spcAft>
                          <a:spcPts val="200"/>
                        </a:spcAft>
                      </a:pPr>
                      <a:r>
                        <a:rPr lang="en-US" sz="1050" b="0" i="0" u="none" strike="noStrike" dirty="0" smtClean="0">
                          <a:solidFill>
                            <a:srgbClr val="000000"/>
                          </a:solidFill>
                          <a:effectLst/>
                          <a:latin typeface="Arial" panose="020B0604020202020204" pitchFamily="34" charset="0"/>
                          <a:cs typeface="Arial" panose="020B0604020202020204" pitchFamily="34" charset="0"/>
                        </a:rPr>
                        <a:t>Measures the concentration of significant events on a trailing 12 month basis; proportion of events exceeding extreme losses (as defined by SHUSA) to events exceeding significant</a:t>
                      </a:r>
                      <a:r>
                        <a:rPr lang="en-US" sz="1050" b="0" i="0" u="none" strike="noStrike" baseline="0" dirty="0" smtClean="0">
                          <a:solidFill>
                            <a:srgbClr val="000000"/>
                          </a:solidFill>
                          <a:effectLst/>
                          <a:latin typeface="Arial" panose="020B0604020202020204" pitchFamily="34" charset="0"/>
                          <a:cs typeface="Arial" panose="020B0604020202020204" pitchFamily="34" charset="0"/>
                        </a:rPr>
                        <a:t> losses (as defined by SHUSA)</a:t>
                      </a:r>
                      <a:endParaRPr lang="en-US" sz="1050" b="0" i="0" u="none" strike="noStrike" dirty="0">
                        <a:solidFill>
                          <a:srgbClr val="000000"/>
                        </a:solidFill>
                        <a:effectLst/>
                        <a:latin typeface="Arial" panose="020B0604020202020204" pitchFamily="34" charset="0"/>
                        <a:cs typeface="Arial" panose="020B0604020202020204" pitchFamily="34" charset="0"/>
                      </a:endParaRP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110540">
                <a:tc vMerge="1">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spcBef>
                          <a:spcPts val="200"/>
                        </a:spcBef>
                        <a:spcAft>
                          <a:spcPts val="200"/>
                        </a:spcAft>
                      </a:pPr>
                      <a:endParaRPr lang="en-US" sz="1050" b="1" i="0" u="none" strike="noStrike" dirty="0">
                        <a:solidFill>
                          <a:srgbClr val="000000"/>
                        </a:solidFill>
                        <a:effectLst/>
                        <a:latin typeface="Arial" panose="020B0604020202020204" pitchFamily="34" charset="0"/>
                        <a:cs typeface="Arial" panose="020B0604020202020204" pitchFamily="34" charset="0"/>
                      </a:endParaRPr>
                    </a:p>
                  </a:txBody>
                  <a:tcPr marL="0"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spcBef>
                          <a:spcPts val="200"/>
                        </a:spcBef>
                        <a:spcAft>
                          <a:spcPts val="200"/>
                        </a:spcAft>
                      </a:pPr>
                      <a:r>
                        <a:rPr lang="en-US" sz="1050" b="0" i="0" u="none" strike="noStrike" dirty="0">
                          <a:effectLst/>
                          <a:latin typeface="Arial" panose="020B0604020202020204" pitchFamily="34" charset="0"/>
                          <a:cs typeface="Arial" panose="020B0604020202020204" pitchFamily="34" charset="0"/>
                        </a:rPr>
                        <a:t>Servers with Security Compliant Operating Systems</a:t>
                      </a: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spcBef>
                          <a:spcPts val="200"/>
                        </a:spcBef>
                        <a:spcAft>
                          <a:spcPts val="200"/>
                        </a:spcAft>
                      </a:pPr>
                      <a:r>
                        <a:rPr lang="en-US" sz="1050" b="0" i="0" u="none" strike="noStrike" dirty="0" smtClean="0">
                          <a:solidFill>
                            <a:srgbClr val="000000"/>
                          </a:solidFill>
                          <a:effectLst/>
                          <a:latin typeface="Arial" panose="020B0604020202020204" pitchFamily="34" charset="0"/>
                          <a:cs typeface="Arial" panose="020B0604020202020204" pitchFamily="34" charset="0"/>
                        </a:rPr>
                        <a:t>Number of operating systems that are compliant with the security policy</a:t>
                      </a:r>
                      <a:endParaRPr lang="en-US" sz="1050" b="0" i="0" u="none" strike="noStrike" dirty="0">
                        <a:solidFill>
                          <a:srgbClr val="000000"/>
                        </a:solidFill>
                        <a:effectLst/>
                        <a:latin typeface="Arial" panose="020B0604020202020204" pitchFamily="34" charset="0"/>
                        <a:cs typeface="Arial" panose="020B0604020202020204" pitchFamily="34" charset="0"/>
                      </a:endParaRP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117410">
                <a:tc vMerge="1">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spcBef>
                          <a:spcPts val="200"/>
                        </a:spcBef>
                        <a:spcAft>
                          <a:spcPts val="200"/>
                        </a:spcAft>
                      </a:pPr>
                      <a:endParaRPr lang="en-US" sz="1050" b="1" i="0" u="none" strike="noStrike" dirty="0">
                        <a:solidFill>
                          <a:srgbClr val="000000"/>
                        </a:solidFill>
                        <a:effectLst/>
                        <a:latin typeface="Arial" panose="020B0604020202020204" pitchFamily="34" charset="0"/>
                        <a:cs typeface="Arial" panose="020B0604020202020204" pitchFamily="34" charset="0"/>
                      </a:endParaRPr>
                    </a:p>
                  </a:txBody>
                  <a:tcPr marL="0"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spcBef>
                          <a:spcPts val="200"/>
                        </a:spcBef>
                        <a:spcAft>
                          <a:spcPts val="200"/>
                        </a:spcAft>
                      </a:pPr>
                      <a:r>
                        <a:rPr lang="en-US" sz="1050" b="0" i="0" u="none" strike="noStrike" dirty="0">
                          <a:effectLst/>
                          <a:latin typeface="Arial" panose="020B0604020202020204" pitchFamily="34" charset="0"/>
                          <a:cs typeface="Arial" panose="020B0604020202020204" pitchFamily="34" charset="0"/>
                        </a:rPr>
                        <a:t>Systems with Obsolete Operating Systems (%)</a:t>
                      </a: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spcBef>
                          <a:spcPts val="200"/>
                        </a:spcBef>
                        <a:spcAft>
                          <a:spcPts val="200"/>
                        </a:spcAft>
                      </a:pPr>
                      <a:r>
                        <a:rPr lang="en-GB" sz="1050" b="0" dirty="0" smtClean="0">
                          <a:latin typeface="Arial" panose="020B0604020202020204" pitchFamily="34" charset="0"/>
                          <a:cs typeface="Arial" panose="020B0604020202020204" pitchFamily="34" charset="0"/>
                        </a:rPr>
                        <a:t>The </a:t>
                      </a:r>
                      <a:r>
                        <a:rPr lang="en-US" sz="1050" b="0" dirty="0" smtClean="0">
                          <a:latin typeface="Arial" panose="020B0604020202020204" pitchFamily="34" charset="0"/>
                          <a:cs typeface="Arial" panose="020B0604020202020204" pitchFamily="34" charset="0"/>
                        </a:rPr>
                        <a:t>percentage of servers currently working with obsolete operating systems</a:t>
                      </a:r>
                      <a:endParaRPr lang="en-GB" sz="1050" b="0" dirty="0">
                        <a:latin typeface="Arial" panose="020B0604020202020204" pitchFamily="34" charset="0"/>
                        <a:cs typeface="Arial" panose="020B0604020202020204" pitchFamily="34" charset="0"/>
                      </a:endParaRP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2" name="Content Placeholder 1"/>
          <p:cNvSpPr>
            <a:spLocks noGrp="1"/>
          </p:cNvSpPr>
          <p:nvPr>
            <p:ph sz="quarter" idx="11"/>
          </p:nvPr>
        </p:nvSpPr>
        <p:spPr/>
        <p:txBody>
          <a:bodyPr/>
          <a:lstStyle/>
          <a:p>
            <a:r>
              <a:rPr lang="en-GB" dirty="0"/>
              <a:t>Metrics Glossary (</a:t>
            </a:r>
            <a:r>
              <a:rPr lang="en-GB" dirty="0" smtClean="0"/>
              <a:t>5/6)</a:t>
            </a:r>
            <a:endParaRPr lang="en-GB" dirty="0"/>
          </a:p>
        </p:txBody>
      </p:sp>
      <p:grpSp>
        <p:nvGrpSpPr>
          <p:cNvPr id="4" name="Group 3"/>
          <p:cNvGrpSpPr/>
          <p:nvPr/>
        </p:nvGrpSpPr>
        <p:grpSpPr>
          <a:xfrm>
            <a:off x="436880" y="69852"/>
            <a:ext cx="1563858" cy="189008"/>
            <a:chOff x="457200" y="19052"/>
            <a:chExt cx="1563858" cy="189008"/>
          </a:xfrm>
        </p:grpSpPr>
        <p:sp>
          <p:nvSpPr>
            <p:cNvPr id="5" name="Oval 4"/>
            <p:cNvSpPr/>
            <p:nvPr/>
          </p:nvSpPr>
          <p:spPr bwMode="auto">
            <a:xfrm>
              <a:off x="457200" y="19052"/>
              <a:ext cx="189008" cy="189008"/>
            </a:xfrm>
            <a:prstGeom prst="ellipse">
              <a:avLst/>
            </a:prstGeom>
            <a:solidFill>
              <a:schemeClr val="accent6">
                <a:lumMod val="60000"/>
                <a:lumOff val="4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lang="en-US" b="1" dirty="0" smtClean="0">
                  <a:solidFill>
                    <a:schemeClr val="bg1"/>
                  </a:solidFill>
                  <a:latin typeface="Arial" panose="020B0604020202020204" pitchFamily="34" charset="0"/>
                  <a:ea typeface="ＭＳ Ｐゴシック" pitchFamily="-112" charset="-128"/>
                  <a:cs typeface="Arial" panose="020B0604020202020204" pitchFamily="34" charset="0"/>
                </a:rPr>
                <a:t>D</a:t>
              </a:r>
              <a:endParaRPr kumimoji="0" lang="en-US" b="1" i="0" u="none" strike="noStrike" cap="none" normalizeH="0" baseline="0" dirty="0">
                <a:ln>
                  <a:noFill/>
                </a:ln>
                <a:solidFill>
                  <a:schemeClr val="bg1"/>
                </a:solidFill>
                <a:effectLst/>
                <a:latin typeface="Arial" panose="020B0604020202020204" pitchFamily="34" charset="0"/>
                <a:ea typeface="ＭＳ Ｐゴシック" pitchFamily="-112" charset="-128"/>
                <a:cs typeface="Arial" panose="020B0604020202020204" pitchFamily="34" charset="0"/>
              </a:endParaRPr>
            </a:p>
          </p:txBody>
        </p:sp>
        <p:sp>
          <p:nvSpPr>
            <p:cNvPr id="6" name="Text Box 75"/>
            <p:cNvSpPr txBox="1">
              <a:spLocks noChangeArrowheads="1"/>
            </p:cNvSpPr>
            <p:nvPr/>
          </p:nvSpPr>
          <p:spPr bwMode="gray">
            <a:xfrm>
              <a:off x="690566" y="20638"/>
              <a:ext cx="1330492" cy="184666"/>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none" lIns="0" tIns="0" rIns="0" bIns="0" anchor="ctr">
              <a:spAutoFit/>
            </a:bodyPr>
            <a:lstStyle/>
            <a:p>
              <a:pPr algn="l">
                <a:lnSpc>
                  <a:spcPct val="100000"/>
                </a:lnSpc>
              </a:pPr>
              <a:r>
                <a:rPr lang="en-US" sz="1200" dirty="0">
                  <a:solidFill>
                    <a:schemeClr val="bg1">
                      <a:lumMod val="50000"/>
                    </a:schemeClr>
                  </a:solidFill>
                </a:rPr>
                <a:t>Appendix: </a:t>
              </a:r>
              <a:r>
                <a:rPr lang="en-US" sz="1200" dirty="0" smtClean="0">
                  <a:solidFill>
                    <a:schemeClr val="bg1">
                      <a:lumMod val="50000"/>
                    </a:schemeClr>
                  </a:solidFill>
                </a:rPr>
                <a:t>Glossary</a:t>
              </a:r>
              <a:endParaRPr lang="en-US" sz="1200" dirty="0">
                <a:solidFill>
                  <a:schemeClr val="bg1">
                    <a:lumMod val="50000"/>
                  </a:schemeClr>
                </a:solidFill>
              </a:endParaRPr>
            </a:p>
          </p:txBody>
        </p:sp>
      </p:grpSp>
    </p:spTree>
    <p:extLst>
      <p:ext uri="{BB962C8B-B14F-4D97-AF65-F5344CB8AC3E}">
        <p14:creationId xmlns:p14="http://schemas.microsoft.com/office/powerpoint/2010/main" val="3301280643"/>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3562399831"/>
              </p:ext>
            </p:extLst>
          </p:nvPr>
        </p:nvGraphicFramePr>
        <p:xfrm>
          <a:off x="365760" y="1463040"/>
          <a:ext cx="8896349" cy="2423160"/>
        </p:xfrm>
        <a:graphic>
          <a:graphicData uri="http://schemas.openxmlformats.org/drawingml/2006/table">
            <a:tbl>
              <a:tblPr firstRow="1" bandRow="1"/>
              <a:tblGrid>
                <a:gridCol w="1465449"/>
                <a:gridCol w="2982727"/>
                <a:gridCol w="4448173"/>
              </a:tblGrid>
              <a:tr h="0">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spcBef>
                          <a:spcPts val="200"/>
                        </a:spcBef>
                        <a:spcAft>
                          <a:spcPts val="200"/>
                        </a:spcAft>
                      </a:pPr>
                      <a:r>
                        <a:rPr lang="en-US" sz="1050" b="1" i="0" u="none" strike="noStrike" dirty="0" smtClean="0">
                          <a:solidFill>
                            <a:srgbClr val="FF0000"/>
                          </a:solidFill>
                          <a:effectLst/>
                          <a:latin typeface="Arial"/>
                        </a:rPr>
                        <a:t>Risk type</a:t>
                      </a:r>
                      <a:endParaRPr lang="en-US" sz="1050" b="1" i="0" u="none" strike="noStrike" dirty="0">
                        <a:solidFill>
                          <a:srgbClr val="FF0000"/>
                        </a:solidFill>
                        <a:effectLst/>
                        <a:latin typeface="Arial"/>
                      </a:endParaRPr>
                    </a:p>
                  </a:txBody>
                  <a:tcPr marL="0" marR="18288" marT="18288" marB="1828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spcBef>
                          <a:spcPts val="200"/>
                        </a:spcBef>
                        <a:spcAft>
                          <a:spcPts val="200"/>
                        </a:spcAft>
                      </a:pPr>
                      <a:r>
                        <a:rPr lang="en-US" sz="1050" b="1" i="0" u="none" strike="noStrike" dirty="0" smtClean="0">
                          <a:solidFill>
                            <a:srgbClr val="FF0000"/>
                          </a:solidFill>
                          <a:effectLst/>
                          <a:latin typeface="Arial"/>
                        </a:rPr>
                        <a:t>Metric</a:t>
                      </a:r>
                      <a:endParaRPr lang="en-US" sz="1050" b="1" i="0" u="none" strike="noStrike" dirty="0">
                        <a:solidFill>
                          <a:srgbClr val="FF0000"/>
                        </a:solidFill>
                        <a:effectLst/>
                        <a:latin typeface="Arial"/>
                      </a:endParaRPr>
                    </a:p>
                  </a:txBody>
                  <a:tcPr marL="18288" marR="18288" marT="18288" marB="1828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spcBef>
                          <a:spcPts val="200"/>
                        </a:spcBef>
                        <a:spcAft>
                          <a:spcPts val="200"/>
                        </a:spcAft>
                      </a:pPr>
                      <a:r>
                        <a:rPr lang="en-US" sz="1050" b="1" i="0" u="none" strike="noStrike" dirty="0" smtClean="0">
                          <a:solidFill>
                            <a:srgbClr val="FF0000"/>
                          </a:solidFill>
                          <a:effectLst/>
                          <a:latin typeface="Arial"/>
                        </a:rPr>
                        <a:t>Definition</a:t>
                      </a:r>
                      <a:endParaRPr lang="en-US" sz="1050" b="1" i="0" u="none" strike="noStrike" dirty="0">
                        <a:solidFill>
                          <a:srgbClr val="FF0000"/>
                        </a:solidFill>
                        <a:effectLst/>
                        <a:latin typeface="Arial"/>
                      </a:endParaRPr>
                    </a:p>
                  </a:txBody>
                  <a:tcPr marL="18288" marR="18288" marT="18288" marB="1828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0">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marR="0" indent="0" algn="l" defTabSz="457200" rtl="0" eaLnBrk="1" fontAlgn="ctr" latinLnBrk="0" hangingPunct="1">
                        <a:lnSpc>
                          <a:spcPct val="100000"/>
                        </a:lnSpc>
                        <a:spcBef>
                          <a:spcPts val="200"/>
                        </a:spcBef>
                        <a:spcAft>
                          <a:spcPts val="200"/>
                        </a:spcAft>
                        <a:buClrTx/>
                        <a:buSzTx/>
                        <a:buFontTx/>
                        <a:buNone/>
                        <a:tabLst/>
                        <a:defRPr/>
                      </a:pPr>
                      <a:r>
                        <a:rPr lang="en-US" sz="1050" b="1" i="0" u="none" strike="noStrike" dirty="0" smtClean="0">
                          <a:solidFill>
                            <a:srgbClr val="000000"/>
                          </a:solidFill>
                          <a:effectLst/>
                          <a:latin typeface="Arial"/>
                        </a:rPr>
                        <a:t>Model risk</a:t>
                      </a:r>
                    </a:p>
                  </a:txBody>
                  <a:tcPr marL="0"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457200" rtl="0" eaLnBrk="1" fontAlgn="b" latinLnBrk="0" hangingPunct="1">
                        <a:lnSpc>
                          <a:spcPct val="100000"/>
                        </a:lnSpc>
                        <a:spcBef>
                          <a:spcPts val="200"/>
                        </a:spcBef>
                        <a:spcAft>
                          <a:spcPts val="200"/>
                        </a:spcAft>
                        <a:buClrTx/>
                        <a:buSzTx/>
                        <a:buFontTx/>
                        <a:buNone/>
                        <a:tabLst/>
                        <a:defRPr/>
                      </a:pPr>
                      <a:r>
                        <a:rPr lang="en-US" sz="1050" u="none" strike="noStrike" dirty="0" smtClean="0">
                          <a:effectLst/>
                          <a:latin typeface="Arial" panose="020B0604020202020204" pitchFamily="34" charset="0"/>
                          <a:cs typeface="Arial" panose="020B0604020202020204" pitchFamily="34" charset="0"/>
                        </a:rPr>
                        <a:t>Legacy Tier 1 Models in Production w/o Appropriate Approval</a:t>
                      </a:r>
                      <a:endParaRPr lang="en-US" sz="1050" b="0" i="0" u="none" strike="noStrike" dirty="0" smtClean="0">
                        <a:solidFill>
                          <a:srgbClr val="000000"/>
                        </a:solidFill>
                        <a:effectLst/>
                        <a:latin typeface="Arial" panose="020B0604020202020204" pitchFamily="34" charset="0"/>
                        <a:cs typeface="Arial" panose="020B0604020202020204" pitchFamily="34" charset="0"/>
                      </a:endParaRP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spcBef>
                          <a:spcPts val="200"/>
                        </a:spcBef>
                        <a:spcAft>
                          <a:spcPts val="200"/>
                        </a:spcAft>
                      </a:pPr>
                      <a:r>
                        <a:rPr lang="en-US" sz="1050" b="0" i="0" u="none" strike="noStrike" dirty="0" smtClean="0">
                          <a:solidFill>
                            <a:srgbClr val="000000"/>
                          </a:solidFill>
                          <a:effectLst/>
                          <a:latin typeface="Arial"/>
                        </a:rPr>
                        <a:t>The number of legacy Tier 1 models used in production without appropriate approvals</a:t>
                      </a:r>
                      <a:endParaRPr lang="en-US" sz="1050" b="0" i="0" u="none" strike="noStrike" dirty="0">
                        <a:solidFill>
                          <a:srgbClr val="000000"/>
                        </a:solidFill>
                        <a:effectLst/>
                        <a:latin typeface="Arial"/>
                      </a:endParaRP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0">
                <a:tc rowSpan="3">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spcBef>
                          <a:spcPts val="200"/>
                        </a:spcBef>
                        <a:spcAft>
                          <a:spcPts val="200"/>
                        </a:spcAft>
                      </a:pPr>
                      <a:r>
                        <a:rPr lang="en-US" sz="1050" b="1" i="0" u="none" strike="noStrike" dirty="0" smtClean="0">
                          <a:solidFill>
                            <a:srgbClr val="000000"/>
                          </a:solidFill>
                          <a:effectLst/>
                          <a:latin typeface="Arial"/>
                        </a:rPr>
                        <a:t>Compliance risk</a:t>
                      </a:r>
                      <a:endParaRPr lang="en-US" sz="1050" b="1" i="0" u="none" strike="noStrike" dirty="0">
                        <a:solidFill>
                          <a:srgbClr val="000000"/>
                        </a:solidFill>
                        <a:effectLst/>
                        <a:latin typeface="Arial"/>
                      </a:endParaRPr>
                    </a:p>
                  </a:txBody>
                  <a:tcPr marL="0"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spcBef>
                          <a:spcPts val="200"/>
                        </a:spcBef>
                        <a:spcAft>
                          <a:spcPts val="200"/>
                        </a:spcAft>
                      </a:pPr>
                      <a:r>
                        <a:rPr lang="en-US" sz="1050" b="0" i="0" u="none" strike="noStrike" dirty="0" smtClean="0">
                          <a:effectLst/>
                          <a:latin typeface="Arial"/>
                        </a:rPr>
                        <a:t>Federal Regulator Complaints (CFPB)</a:t>
                      </a:r>
                      <a:endParaRPr lang="en-US" sz="1050" b="0" i="0" u="none" strike="noStrike" dirty="0">
                        <a:effectLst/>
                        <a:latin typeface="Arial"/>
                      </a:endParaRP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spcBef>
                          <a:spcPts val="200"/>
                        </a:spcBef>
                        <a:spcAft>
                          <a:spcPts val="200"/>
                        </a:spcAft>
                      </a:pPr>
                      <a:r>
                        <a:rPr lang="en-US" sz="1050" b="0" i="0" u="none" strike="noStrike" dirty="0" smtClean="0">
                          <a:solidFill>
                            <a:srgbClr val="000000"/>
                          </a:solidFill>
                          <a:effectLst/>
                          <a:latin typeface="Arial"/>
                        </a:rPr>
                        <a:t>For</a:t>
                      </a:r>
                      <a:r>
                        <a:rPr lang="en-US" sz="1050" b="0" i="0" u="none" strike="noStrike" baseline="0" dirty="0" smtClean="0">
                          <a:solidFill>
                            <a:srgbClr val="000000"/>
                          </a:solidFill>
                          <a:effectLst/>
                          <a:latin typeface="Arial"/>
                        </a:rPr>
                        <a:t> SBNA, t</a:t>
                      </a:r>
                      <a:r>
                        <a:rPr lang="en-US" sz="1050" b="0" i="0" u="none" strike="noStrike" dirty="0" smtClean="0">
                          <a:solidFill>
                            <a:srgbClr val="000000"/>
                          </a:solidFill>
                          <a:effectLst/>
                          <a:latin typeface="Arial"/>
                        </a:rPr>
                        <a:t>he</a:t>
                      </a:r>
                      <a:r>
                        <a:rPr lang="en-US" sz="1050" b="0" i="0" u="none" strike="noStrike" baseline="0" dirty="0" smtClean="0">
                          <a:solidFill>
                            <a:srgbClr val="000000"/>
                          </a:solidFill>
                          <a:effectLst/>
                          <a:latin typeface="Arial"/>
                        </a:rPr>
                        <a:t> CFPB provides consumers the ability to share their complaints with financial companies. CFPB provides access to all complaint data on its website. Consumer complaints include bank account, credit card, credit reporting, debt collection, money transfer, and mortgage complaints</a:t>
                      </a:r>
                      <a:endParaRPr lang="en-US" sz="1050" b="0" i="0" u="none" strike="noStrike" dirty="0">
                        <a:solidFill>
                          <a:srgbClr val="000000"/>
                        </a:solidFill>
                        <a:effectLst/>
                        <a:latin typeface="Arial"/>
                      </a:endParaRP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0">
                <a:tc vMerge="1">
                  <a:txBody>
                    <a:bodyPr/>
                    <a:lstStyle/>
                    <a:p>
                      <a:pPr algn="l" rtl="0" fontAlgn="ctr">
                        <a:spcBef>
                          <a:spcPts val="200"/>
                        </a:spcBef>
                        <a:spcAft>
                          <a:spcPts val="200"/>
                        </a:spcAft>
                      </a:pPr>
                      <a:endParaRPr lang="en-US" sz="1050" b="1" i="0" u="none" strike="noStrike" dirty="0">
                        <a:solidFill>
                          <a:srgbClr val="000000"/>
                        </a:solidFill>
                        <a:effectLst/>
                        <a:latin typeface="Arial"/>
                      </a:endParaRPr>
                    </a:p>
                  </a:txBody>
                  <a:tcPr marL="0"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spcBef>
                          <a:spcPts val="200"/>
                        </a:spcBef>
                        <a:spcAft>
                          <a:spcPts val="200"/>
                        </a:spcAft>
                      </a:pPr>
                      <a:r>
                        <a:rPr lang="en-US" sz="1050" b="0" i="0" u="none" strike="noStrike" dirty="0">
                          <a:effectLst/>
                          <a:latin typeface="Arial"/>
                        </a:rPr>
                        <a:t>High Risk Customers as % of Total New Customers</a:t>
                      </a: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spcBef>
                          <a:spcPts val="200"/>
                        </a:spcBef>
                        <a:spcAft>
                          <a:spcPts val="200"/>
                        </a:spcAft>
                      </a:pPr>
                      <a:r>
                        <a:rPr lang="en-US" sz="1050" b="0" i="0" u="none" strike="noStrike" dirty="0" smtClean="0">
                          <a:solidFill>
                            <a:srgbClr val="000000"/>
                          </a:solidFill>
                          <a:effectLst/>
                          <a:latin typeface="Arial"/>
                        </a:rPr>
                        <a:t>The number of customers classified as “high</a:t>
                      </a:r>
                      <a:r>
                        <a:rPr lang="en-US" sz="1050" b="0" i="0" u="none" strike="noStrike" baseline="0" dirty="0" smtClean="0">
                          <a:solidFill>
                            <a:srgbClr val="000000"/>
                          </a:solidFill>
                          <a:effectLst/>
                          <a:latin typeface="Arial"/>
                        </a:rPr>
                        <a:t> risk” (based on internal policies) as a percentage of the total number of new customers</a:t>
                      </a:r>
                      <a:endParaRPr lang="en-US" sz="1050" b="0" i="0" u="none" strike="noStrike" dirty="0">
                        <a:solidFill>
                          <a:srgbClr val="000000"/>
                        </a:solidFill>
                        <a:effectLst/>
                        <a:latin typeface="Arial"/>
                      </a:endParaRP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0">
                <a:tc vMerge="1">
                  <a:txBody>
                    <a:bodyPr/>
                    <a:lstStyle/>
                    <a:p>
                      <a:pPr algn="l" rtl="0" fontAlgn="ctr">
                        <a:spcBef>
                          <a:spcPts val="200"/>
                        </a:spcBef>
                        <a:spcAft>
                          <a:spcPts val="200"/>
                        </a:spcAft>
                      </a:pPr>
                      <a:endParaRPr lang="en-US" sz="1050" b="1" i="0" u="none" strike="noStrike" dirty="0">
                        <a:solidFill>
                          <a:srgbClr val="000000"/>
                        </a:solidFill>
                        <a:effectLst/>
                        <a:latin typeface="Arial"/>
                      </a:endParaRPr>
                    </a:p>
                  </a:txBody>
                  <a:tcPr marL="0"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1" indent="0" algn="l" defTabSz="457200" rtl="0" eaLnBrk="1" fontAlgn="b" latinLnBrk="0" hangingPunct="1">
                        <a:lnSpc>
                          <a:spcPct val="100000"/>
                        </a:lnSpc>
                        <a:spcBef>
                          <a:spcPts val="200"/>
                        </a:spcBef>
                        <a:spcAft>
                          <a:spcPts val="200"/>
                        </a:spcAft>
                        <a:buClrTx/>
                        <a:buSzTx/>
                        <a:buFont typeface="Arial" panose="020B0604020202020204" pitchFamily="34" charset="0"/>
                        <a:buNone/>
                        <a:tabLst/>
                        <a:defRPr/>
                      </a:pPr>
                      <a:r>
                        <a:rPr lang="en-US" sz="1050" b="0" i="0" u="none" strike="noStrike" kern="1200" dirty="0" smtClean="0">
                          <a:solidFill>
                            <a:schemeClr val="tx1"/>
                          </a:solidFill>
                          <a:effectLst/>
                          <a:latin typeface="Arial"/>
                          <a:ea typeface="+mn-ea"/>
                          <a:cs typeface="+mn-cs"/>
                        </a:rPr>
                        <a:t>Open MRIAs and other equivalent matters (OCC Enforcement</a:t>
                      </a:r>
                      <a:r>
                        <a:rPr lang="en-US" sz="1050" b="0" i="0" u="none" strike="noStrike" kern="1200" baseline="0" dirty="0" smtClean="0">
                          <a:solidFill>
                            <a:schemeClr val="tx1"/>
                          </a:solidFill>
                          <a:effectLst/>
                          <a:latin typeface="Arial"/>
                          <a:ea typeface="+mn-ea"/>
                          <a:cs typeface="+mn-cs"/>
                        </a:rPr>
                        <a:t> Actions)</a:t>
                      </a:r>
                      <a:endParaRPr lang="en-US" sz="1050" b="0" i="0" u="none" strike="noStrike" kern="1200" dirty="0" smtClean="0">
                        <a:solidFill>
                          <a:schemeClr val="tx1"/>
                        </a:solidFill>
                        <a:effectLst/>
                        <a:latin typeface="Arial"/>
                        <a:ea typeface="+mn-ea"/>
                        <a:cs typeface="+mn-cs"/>
                      </a:endParaRP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spcBef>
                          <a:spcPts val="200"/>
                        </a:spcBef>
                        <a:spcAft>
                          <a:spcPts val="200"/>
                        </a:spcAft>
                      </a:pPr>
                      <a:r>
                        <a:rPr lang="en-US" sz="1050" b="0" i="0" u="none" strike="noStrike" dirty="0" smtClean="0">
                          <a:solidFill>
                            <a:srgbClr val="000000"/>
                          </a:solidFill>
                          <a:effectLst/>
                          <a:latin typeface="Arial"/>
                        </a:rPr>
                        <a:t>The total number of open MRIAs issued by the Federal Reserve to all Santander entities operating in the US and over which the FRB has jurisdiction or other equivalent regulatory matters requiring</a:t>
                      </a:r>
                      <a:r>
                        <a:rPr lang="en-US" sz="1050" b="0" i="0" u="none" strike="noStrike" baseline="0" dirty="0" smtClean="0">
                          <a:solidFill>
                            <a:srgbClr val="000000"/>
                          </a:solidFill>
                          <a:effectLst/>
                          <a:latin typeface="Arial"/>
                        </a:rPr>
                        <a:t> immediate attention. For SBNA, this will largely be OCC Enforcement Actions</a:t>
                      </a:r>
                      <a:endParaRPr lang="en-US" sz="1050" b="0" i="0" u="none" strike="noStrike" dirty="0">
                        <a:solidFill>
                          <a:srgbClr val="000000"/>
                        </a:solidFill>
                        <a:effectLst/>
                        <a:latin typeface="Arial"/>
                      </a:endParaRP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2" name="Content Placeholder 1"/>
          <p:cNvSpPr>
            <a:spLocks noGrp="1"/>
          </p:cNvSpPr>
          <p:nvPr>
            <p:ph sz="quarter" idx="11"/>
          </p:nvPr>
        </p:nvSpPr>
        <p:spPr/>
        <p:txBody>
          <a:bodyPr/>
          <a:lstStyle/>
          <a:p>
            <a:r>
              <a:rPr lang="en-GB" dirty="0"/>
              <a:t>Metrics Glossary (</a:t>
            </a:r>
            <a:r>
              <a:rPr lang="en-GB" dirty="0" smtClean="0"/>
              <a:t>6/6)</a:t>
            </a:r>
            <a:endParaRPr lang="en-GB" dirty="0"/>
          </a:p>
        </p:txBody>
      </p:sp>
      <p:grpSp>
        <p:nvGrpSpPr>
          <p:cNvPr id="4" name="Group 3"/>
          <p:cNvGrpSpPr/>
          <p:nvPr/>
        </p:nvGrpSpPr>
        <p:grpSpPr>
          <a:xfrm>
            <a:off x="436880" y="69852"/>
            <a:ext cx="1563858" cy="189008"/>
            <a:chOff x="457200" y="19052"/>
            <a:chExt cx="1563858" cy="189008"/>
          </a:xfrm>
        </p:grpSpPr>
        <p:sp>
          <p:nvSpPr>
            <p:cNvPr id="5" name="Oval 4"/>
            <p:cNvSpPr/>
            <p:nvPr/>
          </p:nvSpPr>
          <p:spPr bwMode="auto">
            <a:xfrm>
              <a:off x="457200" y="19052"/>
              <a:ext cx="189008" cy="189008"/>
            </a:xfrm>
            <a:prstGeom prst="ellipse">
              <a:avLst/>
            </a:prstGeom>
            <a:solidFill>
              <a:schemeClr val="accent6">
                <a:lumMod val="60000"/>
                <a:lumOff val="4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lang="en-US" b="1" dirty="0" smtClean="0">
                  <a:solidFill>
                    <a:schemeClr val="bg1"/>
                  </a:solidFill>
                  <a:latin typeface="Arial" panose="020B0604020202020204" pitchFamily="34" charset="0"/>
                  <a:ea typeface="ＭＳ Ｐゴシック" pitchFamily="-112" charset="-128"/>
                  <a:cs typeface="Arial" panose="020B0604020202020204" pitchFamily="34" charset="0"/>
                </a:rPr>
                <a:t>D</a:t>
              </a:r>
              <a:endParaRPr kumimoji="0" lang="en-US" b="1" i="0" u="none" strike="noStrike" cap="none" normalizeH="0" baseline="0" dirty="0">
                <a:ln>
                  <a:noFill/>
                </a:ln>
                <a:solidFill>
                  <a:schemeClr val="bg1"/>
                </a:solidFill>
                <a:effectLst/>
                <a:latin typeface="Arial" panose="020B0604020202020204" pitchFamily="34" charset="0"/>
                <a:ea typeface="ＭＳ Ｐゴシック" pitchFamily="-112" charset="-128"/>
                <a:cs typeface="Arial" panose="020B0604020202020204" pitchFamily="34" charset="0"/>
              </a:endParaRPr>
            </a:p>
          </p:txBody>
        </p:sp>
        <p:sp>
          <p:nvSpPr>
            <p:cNvPr id="6" name="Text Box 75"/>
            <p:cNvSpPr txBox="1">
              <a:spLocks noChangeArrowheads="1"/>
            </p:cNvSpPr>
            <p:nvPr/>
          </p:nvSpPr>
          <p:spPr bwMode="gray">
            <a:xfrm>
              <a:off x="690566" y="20638"/>
              <a:ext cx="1330492" cy="184666"/>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none" lIns="0" tIns="0" rIns="0" bIns="0" anchor="ctr">
              <a:spAutoFit/>
            </a:bodyPr>
            <a:lstStyle/>
            <a:p>
              <a:pPr algn="l">
                <a:lnSpc>
                  <a:spcPct val="100000"/>
                </a:lnSpc>
              </a:pPr>
              <a:r>
                <a:rPr lang="en-US" sz="1200" dirty="0">
                  <a:solidFill>
                    <a:schemeClr val="bg1">
                      <a:lumMod val="50000"/>
                    </a:schemeClr>
                  </a:solidFill>
                </a:rPr>
                <a:t>Appendix: </a:t>
              </a:r>
              <a:r>
                <a:rPr lang="en-US" sz="1200" dirty="0" smtClean="0">
                  <a:solidFill>
                    <a:schemeClr val="bg1">
                      <a:lumMod val="50000"/>
                    </a:schemeClr>
                  </a:solidFill>
                </a:rPr>
                <a:t>Glossary</a:t>
              </a:r>
              <a:endParaRPr lang="en-US" sz="1200" dirty="0">
                <a:solidFill>
                  <a:schemeClr val="bg1">
                    <a:lumMod val="50000"/>
                  </a:schemeClr>
                </a:solidFill>
              </a:endParaRPr>
            </a:p>
          </p:txBody>
        </p:sp>
      </p:grpSp>
    </p:spTree>
    <p:extLst>
      <p:ext uri="{BB962C8B-B14F-4D97-AF65-F5344CB8AC3E}">
        <p14:creationId xmlns:p14="http://schemas.microsoft.com/office/powerpoint/2010/main" val="2666442094"/>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lstStyle/>
          <a:p>
            <a:r>
              <a:rPr lang="en-GB" dirty="0" smtClean="0"/>
              <a:t>SHUSA definition of “Material” Operational Risk events</a:t>
            </a:r>
            <a:endParaRPr lang="en-GB" dirty="0"/>
          </a:p>
        </p:txBody>
      </p:sp>
      <p:grpSp>
        <p:nvGrpSpPr>
          <p:cNvPr id="4" name="Group 3"/>
          <p:cNvGrpSpPr/>
          <p:nvPr/>
        </p:nvGrpSpPr>
        <p:grpSpPr>
          <a:xfrm>
            <a:off x="436880" y="69852"/>
            <a:ext cx="1563858" cy="189008"/>
            <a:chOff x="457200" y="19052"/>
            <a:chExt cx="1563858" cy="189008"/>
          </a:xfrm>
        </p:grpSpPr>
        <p:sp>
          <p:nvSpPr>
            <p:cNvPr id="5" name="Oval 4"/>
            <p:cNvSpPr/>
            <p:nvPr/>
          </p:nvSpPr>
          <p:spPr bwMode="auto">
            <a:xfrm>
              <a:off x="457200" y="19052"/>
              <a:ext cx="189008" cy="189008"/>
            </a:xfrm>
            <a:prstGeom prst="ellipse">
              <a:avLst/>
            </a:prstGeom>
            <a:solidFill>
              <a:schemeClr val="accent6">
                <a:lumMod val="60000"/>
                <a:lumOff val="4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lang="en-US" b="1" dirty="0" smtClean="0">
                  <a:solidFill>
                    <a:schemeClr val="bg1"/>
                  </a:solidFill>
                  <a:latin typeface="Arial" panose="020B0604020202020204" pitchFamily="34" charset="0"/>
                  <a:ea typeface="ＭＳ Ｐゴシック" pitchFamily="-112" charset="-128"/>
                  <a:cs typeface="Arial" panose="020B0604020202020204" pitchFamily="34" charset="0"/>
                </a:rPr>
                <a:t>D</a:t>
              </a:r>
              <a:endParaRPr kumimoji="0" lang="en-US" b="1" i="0" u="none" strike="noStrike" cap="none" normalizeH="0" baseline="0" dirty="0">
                <a:ln>
                  <a:noFill/>
                </a:ln>
                <a:solidFill>
                  <a:schemeClr val="bg1"/>
                </a:solidFill>
                <a:effectLst/>
                <a:latin typeface="Arial" panose="020B0604020202020204" pitchFamily="34" charset="0"/>
                <a:ea typeface="ＭＳ Ｐゴシック" pitchFamily="-112" charset="-128"/>
                <a:cs typeface="Arial" panose="020B0604020202020204" pitchFamily="34" charset="0"/>
              </a:endParaRPr>
            </a:p>
          </p:txBody>
        </p:sp>
        <p:sp>
          <p:nvSpPr>
            <p:cNvPr id="6" name="Text Box 75"/>
            <p:cNvSpPr txBox="1">
              <a:spLocks noChangeArrowheads="1"/>
            </p:cNvSpPr>
            <p:nvPr/>
          </p:nvSpPr>
          <p:spPr bwMode="gray">
            <a:xfrm>
              <a:off x="690566" y="20638"/>
              <a:ext cx="1330492" cy="184666"/>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none" lIns="0" tIns="0" rIns="0" bIns="0" anchor="ctr">
              <a:spAutoFit/>
            </a:bodyPr>
            <a:lstStyle/>
            <a:p>
              <a:pPr algn="l">
                <a:lnSpc>
                  <a:spcPct val="100000"/>
                </a:lnSpc>
              </a:pPr>
              <a:r>
                <a:rPr lang="en-US" sz="1200" dirty="0">
                  <a:solidFill>
                    <a:schemeClr val="bg1">
                      <a:lumMod val="50000"/>
                    </a:schemeClr>
                  </a:solidFill>
                </a:rPr>
                <a:t>Appendix: </a:t>
              </a:r>
              <a:r>
                <a:rPr lang="en-US" sz="1200" dirty="0" smtClean="0">
                  <a:solidFill>
                    <a:schemeClr val="bg1">
                      <a:lumMod val="50000"/>
                    </a:schemeClr>
                  </a:solidFill>
                </a:rPr>
                <a:t>Glossary</a:t>
              </a:r>
              <a:endParaRPr lang="en-US" sz="1200" dirty="0">
                <a:solidFill>
                  <a:schemeClr val="bg1">
                    <a:lumMod val="50000"/>
                  </a:schemeClr>
                </a:solidFill>
              </a:endParaRPr>
            </a:p>
          </p:txBody>
        </p:sp>
      </p:grpSp>
      <p:graphicFrame>
        <p:nvGraphicFramePr>
          <p:cNvPr id="7" name="Table 6"/>
          <p:cNvGraphicFramePr>
            <a:graphicFrameLocks noGrp="1"/>
          </p:cNvGraphicFramePr>
          <p:nvPr>
            <p:extLst>
              <p:ext uri="{D42A27DB-BD31-4B8C-83A1-F6EECF244321}">
                <p14:modId xmlns:p14="http://schemas.microsoft.com/office/powerpoint/2010/main" val="2814087888"/>
              </p:ext>
            </p:extLst>
          </p:nvPr>
        </p:nvGraphicFramePr>
        <p:xfrm>
          <a:off x="365760" y="1817688"/>
          <a:ext cx="8880475" cy="4227514"/>
        </p:xfrm>
        <a:graphic>
          <a:graphicData uri="http://schemas.openxmlformats.org/drawingml/2006/table">
            <a:tbl>
              <a:tblPr firstRow="1" firstCol="1" bandRow="1">
                <a:tableStyleId>{839DD9DD-9E6C-4910-8AC0-68ADFF6A6AFC}</a:tableStyleId>
              </a:tblPr>
              <a:tblGrid>
                <a:gridCol w="1614487"/>
                <a:gridCol w="3800827"/>
                <a:gridCol w="3465161"/>
              </a:tblGrid>
              <a:tr h="274689">
                <a:tc>
                  <a:txBody>
                    <a:bodyPr/>
                    <a:lstStyle/>
                    <a:p>
                      <a:pPr marL="0" marR="0" algn="l">
                        <a:spcBef>
                          <a:spcPts val="0"/>
                        </a:spcBef>
                        <a:spcAft>
                          <a:spcPts val="0"/>
                        </a:spcAft>
                      </a:pPr>
                      <a:r>
                        <a:rPr lang="en-GB" sz="1200" dirty="0">
                          <a:solidFill>
                            <a:schemeClr val="accent1"/>
                          </a:solidFill>
                          <a:effectLst/>
                          <a:latin typeface="Arial" panose="020B0604020202020204" pitchFamily="34" charset="0"/>
                          <a:cs typeface="Arial" panose="020B0604020202020204" pitchFamily="34" charset="0"/>
                        </a:rPr>
                        <a:t>Type of Impact</a:t>
                      </a:r>
                      <a:endParaRPr lang="en-US" sz="1200" dirty="0">
                        <a:solidFill>
                          <a:schemeClr val="accent1"/>
                        </a:solidFill>
                        <a:effectLst/>
                        <a:latin typeface="Arial" panose="020B0604020202020204" pitchFamily="34" charset="0"/>
                        <a:ea typeface="Calibri"/>
                        <a:cs typeface="Arial" panose="020B0604020202020204" pitchFamily="34" charset="0"/>
                      </a:endParaRPr>
                    </a:p>
                  </a:txBody>
                  <a:tcPr marL="56930" marR="56930" marT="0" marB="0" anchor="ctr"/>
                </a:tc>
                <a:tc>
                  <a:txBody>
                    <a:bodyPr/>
                    <a:lstStyle/>
                    <a:p>
                      <a:pPr marL="0" marR="0" algn="l">
                        <a:spcBef>
                          <a:spcPts val="0"/>
                        </a:spcBef>
                        <a:spcAft>
                          <a:spcPts val="0"/>
                        </a:spcAft>
                      </a:pPr>
                      <a:r>
                        <a:rPr lang="en-GB" sz="1200" b="1" dirty="0">
                          <a:solidFill>
                            <a:schemeClr val="accent1"/>
                          </a:solidFill>
                          <a:effectLst/>
                          <a:latin typeface="Arial" panose="020B0604020202020204" pitchFamily="34" charset="0"/>
                          <a:cs typeface="Arial" panose="020B0604020202020204" pitchFamily="34" charset="0"/>
                        </a:rPr>
                        <a:t>Material Event</a:t>
                      </a:r>
                      <a:endParaRPr lang="en-US" sz="1200" b="1" dirty="0">
                        <a:solidFill>
                          <a:schemeClr val="accent1"/>
                        </a:solidFill>
                        <a:effectLst/>
                        <a:latin typeface="Arial" panose="020B0604020202020204" pitchFamily="34" charset="0"/>
                        <a:ea typeface="Calibri"/>
                        <a:cs typeface="Arial" panose="020B0604020202020204" pitchFamily="34" charset="0"/>
                      </a:endParaRPr>
                    </a:p>
                  </a:txBody>
                  <a:tcPr marL="56930" marR="56930" marT="0" marB="0" anchor="ctr"/>
                </a:tc>
                <a:tc>
                  <a:txBody>
                    <a:bodyPr/>
                    <a:lstStyle/>
                    <a:p>
                      <a:pPr marL="0" marR="0" algn="l">
                        <a:spcBef>
                          <a:spcPts val="0"/>
                        </a:spcBef>
                        <a:spcAft>
                          <a:spcPts val="0"/>
                        </a:spcAft>
                      </a:pPr>
                      <a:r>
                        <a:rPr lang="en-GB" sz="1200" b="1" dirty="0">
                          <a:solidFill>
                            <a:schemeClr val="accent1"/>
                          </a:solidFill>
                          <a:effectLst/>
                          <a:latin typeface="Arial" panose="020B0604020202020204" pitchFamily="34" charset="0"/>
                          <a:cs typeface="Arial" panose="020B0604020202020204" pitchFamily="34" charset="0"/>
                        </a:rPr>
                        <a:t>Significant Event </a:t>
                      </a:r>
                      <a:endParaRPr lang="en-US" sz="1200" b="1" dirty="0">
                        <a:solidFill>
                          <a:schemeClr val="accent1"/>
                        </a:solidFill>
                        <a:effectLst/>
                        <a:latin typeface="Arial" panose="020B0604020202020204" pitchFamily="34" charset="0"/>
                        <a:ea typeface="Calibri"/>
                        <a:cs typeface="Arial" panose="020B0604020202020204" pitchFamily="34" charset="0"/>
                      </a:endParaRPr>
                    </a:p>
                  </a:txBody>
                  <a:tcPr marL="56930" marR="56930" marT="0" marB="0" anchor="ctr"/>
                </a:tc>
              </a:tr>
              <a:tr h="974425">
                <a:tc>
                  <a:txBody>
                    <a:bodyPr/>
                    <a:lstStyle/>
                    <a:p>
                      <a:pPr marL="0" marR="0" algn="l">
                        <a:spcBef>
                          <a:spcPts val="0"/>
                        </a:spcBef>
                        <a:spcAft>
                          <a:spcPts val="0"/>
                        </a:spcAft>
                      </a:pPr>
                      <a:r>
                        <a:rPr lang="en-GB" sz="1200" dirty="0">
                          <a:effectLst/>
                          <a:latin typeface="Arial" panose="020B0604020202020204" pitchFamily="34" charset="0"/>
                          <a:cs typeface="Arial" panose="020B0604020202020204" pitchFamily="34" charset="0"/>
                        </a:rPr>
                        <a:t>Economic/Financial</a:t>
                      </a:r>
                      <a:endParaRPr lang="en-US" sz="1200" dirty="0">
                        <a:effectLst/>
                        <a:latin typeface="Arial" panose="020B0604020202020204" pitchFamily="34" charset="0"/>
                        <a:ea typeface="Calibri"/>
                        <a:cs typeface="Arial" panose="020B0604020202020204" pitchFamily="34" charset="0"/>
                      </a:endParaRPr>
                    </a:p>
                  </a:txBody>
                  <a:tcPr marL="56930" marR="56930" marT="0" marB="0"/>
                </a:tc>
                <a:tc>
                  <a:txBody>
                    <a:bodyPr/>
                    <a:lstStyle/>
                    <a:p>
                      <a:pPr marL="342900" marR="0" lvl="0" indent="-342900" algn="l">
                        <a:spcBef>
                          <a:spcPts val="0"/>
                        </a:spcBef>
                        <a:spcAft>
                          <a:spcPts val="0"/>
                        </a:spcAft>
                        <a:buFont typeface="Symbol"/>
                        <a:buChar char=""/>
                      </a:pPr>
                      <a:r>
                        <a:rPr lang="en-GB" sz="1200" dirty="0">
                          <a:effectLst/>
                          <a:latin typeface="Arial" panose="020B0604020202020204" pitchFamily="34" charset="0"/>
                          <a:cs typeface="Arial" panose="020B0604020202020204" pitchFamily="34" charset="0"/>
                        </a:rPr>
                        <a:t>Real or potential loss &gt;= $</a:t>
                      </a:r>
                      <a:r>
                        <a:rPr lang="en-GB" sz="1200" dirty="0" smtClean="0">
                          <a:effectLst/>
                          <a:latin typeface="Arial" panose="020B0604020202020204" pitchFamily="34" charset="0"/>
                          <a:cs typeface="Arial" panose="020B0604020202020204" pitchFamily="34" charset="0"/>
                        </a:rPr>
                        <a:t>500K</a:t>
                      </a:r>
                      <a:endParaRPr lang="en-US" sz="1200" dirty="0">
                        <a:effectLst/>
                        <a:latin typeface="Arial" panose="020B0604020202020204" pitchFamily="34" charset="0"/>
                        <a:cs typeface="Arial" panose="020B0604020202020204" pitchFamily="34" charset="0"/>
                      </a:endParaRPr>
                    </a:p>
                    <a:p>
                      <a:pPr marL="342900" marR="0" lvl="0" indent="-342900" algn="l">
                        <a:spcBef>
                          <a:spcPts val="0"/>
                        </a:spcBef>
                        <a:spcAft>
                          <a:spcPts val="0"/>
                        </a:spcAft>
                        <a:buFont typeface="Symbol"/>
                        <a:buChar char=""/>
                      </a:pPr>
                      <a:r>
                        <a:rPr lang="en-GB" sz="1200" dirty="0">
                          <a:effectLst/>
                          <a:latin typeface="Arial" panose="020B0604020202020204" pitchFamily="34" charset="0"/>
                          <a:cs typeface="Arial" panose="020B0604020202020204" pitchFamily="34" charset="0"/>
                        </a:rPr>
                        <a:t>P&amp;L Impact &gt;= $</a:t>
                      </a:r>
                      <a:r>
                        <a:rPr lang="en-GB" sz="1200" dirty="0" smtClean="0">
                          <a:effectLst/>
                          <a:latin typeface="Arial" panose="020B0604020202020204" pitchFamily="34" charset="0"/>
                          <a:cs typeface="Arial" panose="020B0604020202020204" pitchFamily="34" charset="0"/>
                        </a:rPr>
                        <a:t>500K</a:t>
                      </a:r>
                      <a:endParaRPr lang="en-US" sz="1200" dirty="0">
                        <a:effectLst/>
                        <a:latin typeface="Arial" panose="020B0604020202020204" pitchFamily="34" charset="0"/>
                        <a:cs typeface="Arial" panose="020B0604020202020204" pitchFamily="34" charset="0"/>
                      </a:endParaRPr>
                    </a:p>
                    <a:p>
                      <a:pPr marL="342900" marR="0" lvl="0" indent="-342900" algn="l">
                        <a:spcBef>
                          <a:spcPts val="0"/>
                        </a:spcBef>
                        <a:spcAft>
                          <a:spcPts val="0"/>
                        </a:spcAft>
                        <a:buFont typeface="Symbol"/>
                        <a:buChar char=""/>
                      </a:pPr>
                      <a:r>
                        <a:rPr lang="en-GB" sz="1200" dirty="0">
                          <a:effectLst/>
                          <a:latin typeface="Arial" panose="020B0604020202020204" pitchFamily="34" charset="0"/>
                          <a:cs typeface="Arial" panose="020B0604020202020204" pitchFamily="34" charset="0"/>
                        </a:rPr>
                        <a:t>Incidents with the same root cause whose aggregate amount over the last 12 months exceeds $</a:t>
                      </a:r>
                      <a:r>
                        <a:rPr lang="en-GB" sz="1200" dirty="0" smtClean="0">
                          <a:effectLst/>
                          <a:latin typeface="Arial" panose="020B0604020202020204" pitchFamily="34" charset="0"/>
                          <a:cs typeface="Arial" panose="020B0604020202020204" pitchFamily="34" charset="0"/>
                        </a:rPr>
                        <a:t>500K</a:t>
                      </a:r>
                      <a:endParaRPr lang="en-US" sz="1200" dirty="0">
                        <a:effectLst/>
                        <a:latin typeface="Arial" panose="020B0604020202020204" pitchFamily="34" charset="0"/>
                        <a:cs typeface="Arial" panose="020B0604020202020204" pitchFamily="34" charset="0"/>
                      </a:endParaRPr>
                    </a:p>
                  </a:txBody>
                  <a:tcPr marL="56930" marR="56930" marT="0" marB="0"/>
                </a:tc>
                <a:tc>
                  <a:txBody>
                    <a:bodyPr/>
                    <a:lstStyle/>
                    <a:p>
                      <a:pPr marL="342900" marR="0" lvl="0" indent="-342900" algn="l">
                        <a:spcBef>
                          <a:spcPts val="0"/>
                        </a:spcBef>
                        <a:spcAft>
                          <a:spcPts val="0"/>
                        </a:spcAft>
                        <a:buFont typeface="Symbol"/>
                        <a:buChar char=""/>
                      </a:pPr>
                      <a:r>
                        <a:rPr lang="en-GB" sz="1200" dirty="0">
                          <a:effectLst/>
                          <a:latin typeface="Arial" panose="020B0604020202020204" pitchFamily="34" charset="0"/>
                          <a:cs typeface="Arial" panose="020B0604020202020204" pitchFamily="34" charset="0"/>
                        </a:rPr>
                        <a:t>Real or potential loss &gt;= $100K and &lt;$</a:t>
                      </a:r>
                      <a:r>
                        <a:rPr lang="en-GB" sz="1200" dirty="0" smtClean="0">
                          <a:effectLst/>
                          <a:latin typeface="Arial" panose="020B0604020202020204" pitchFamily="34" charset="0"/>
                          <a:cs typeface="Arial" panose="020B0604020202020204" pitchFamily="34" charset="0"/>
                        </a:rPr>
                        <a:t>500K</a:t>
                      </a:r>
                      <a:endParaRPr lang="en-US" sz="1200" dirty="0">
                        <a:effectLst/>
                        <a:latin typeface="Arial" panose="020B0604020202020204" pitchFamily="34" charset="0"/>
                        <a:cs typeface="Arial" panose="020B0604020202020204" pitchFamily="34" charset="0"/>
                      </a:endParaRPr>
                    </a:p>
                    <a:p>
                      <a:pPr marL="342900" marR="0" lvl="0" indent="-342900" algn="l">
                        <a:spcBef>
                          <a:spcPts val="0"/>
                        </a:spcBef>
                        <a:spcAft>
                          <a:spcPts val="0"/>
                        </a:spcAft>
                        <a:buFont typeface="Symbol"/>
                        <a:buChar char=""/>
                      </a:pPr>
                      <a:r>
                        <a:rPr lang="en-GB" sz="1200" dirty="0">
                          <a:effectLst/>
                          <a:latin typeface="Arial" panose="020B0604020202020204" pitchFamily="34" charset="0"/>
                          <a:cs typeface="Arial" panose="020B0604020202020204" pitchFamily="34" charset="0"/>
                        </a:rPr>
                        <a:t>P&amp;L Impact &gt;= $100K and &lt;$</a:t>
                      </a:r>
                      <a:r>
                        <a:rPr lang="en-GB" sz="1200" dirty="0" smtClean="0">
                          <a:effectLst/>
                          <a:latin typeface="Arial" panose="020B0604020202020204" pitchFamily="34" charset="0"/>
                          <a:cs typeface="Arial" panose="020B0604020202020204" pitchFamily="34" charset="0"/>
                        </a:rPr>
                        <a:t>500K</a:t>
                      </a:r>
                      <a:endParaRPr lang="en-US" sz="1200" dirty="0">
                        <a:effectLst/>
                        <a:latin typeface="Arial" panose="020B0604020202020204" pitchFamily="34" charset="0"/>
                        <a:cs typeface="Arial" panose="020B0604020202020204" pitchFamily="34" charset="0"/>
                      </a:endParaRPr>
                    </a:p>
                    <a:p>
                      <a:pPr marL="342900" marR="0" lvl="0" indent="-342900" algn="l">
                        <a:spcBef>
                          <a:spcPts val="0"/>
                        </a:spcBef>
                        <a:spcAft>
                          <a:spcPts val="0"/>
                        </a:spcAft>
                        <a:buFont typeface="Symbol"/>
                        <a:buChar char=""/>
                      </a:pPr>
                      <a:r>
                        <a:rPr lang="en-GB" sz="1200" dirty="0">
                          <a:effectLst/>
                          <a:latin typeface="Arial" panose="020B0604020202020204" pitchFamily="34" charset="0"/>
                          <a:cs typeface="Arial" panose="020B0604020202020204" pitchFamily="34" charset="0"/>
                        </a:rPr>
                        <a:t>Incidents with the same root cause whose aggregate amount over the last 12 months exceeds $100K</a:t>
                      </a:r>
                      <a:endParaRPr lang="en-US" sz="1200" dirty="0">
                        <a:solidFill>
                          <a:srgbClr val="1F497D"/>
                        </a:solidFill>
                        <a:effectLst/>
                        <a:latin typeface="Arial" panose="020B0604020202020204" pitchFamily="34" charset="0"/>
                        <a:ea typeface="Calibri"/>
                        <a:cs typeface="Arial" panose="020B0604020202020204" pitchFamily="34" charset="0"/>
                      </a:endParaRPr>
                    </a:p>
                  </a:txBody>
                  <a:tcPr marL="56930" marR="56930" marT="0" marB="0"/>
                </a:tc>
              </a:tr>
              <a:tr h="1169310">
                <a:tc>
                  <a:txBody>
                    <a:bodyPr/>
                    <a:lstStyle/>
                    <a:p>
                      <a:pPr marL="0" marR="0" algn="l">
                        <a:spcBef>
                          <a:spcPts val="0"/>
                        </a:spcBef>
                        <a:spcAft>
                          <a:spcPts val="0"/>
                        </a:spcAft>
                      </a:pPr>
                      <a:r>
                        <a:rPr lang="en-GB" sz="1200" dirty="0">
                          <a:effectLst/>
                          <a:latin typeface="Arial" panose="020B0604020202020204" pitchFamily="34" charset="0"/>
                          <a:cs typeface="Arial" panose="020B0604020202020204" pitchFamily="34" charset="0"/>
                        </a:rPr>
                        <a:t>Regulatory</a:t>
                      </a:r>
                      <a:endParaRPr lang="en-US" sz="1200" dirty="0">
                        <a:effectLst/>
                        <a:latin typeface="Arial" panose="020B0604020202020204" pitchFamily="34" charset="0"/>
                        <a:ea typeface="Calibri"/>
                        <a:cs typeface="Arial" panose="020B0604020202020204" pitchFamily="34" charset="0"/>
                      </a:endParaRPr>
                    </a:p>
                  </a:txBody>
                  <a:tcPr marL="56930" marR="56930" marT="0" marB="0"/>
                </a:tc>
                <a:tc>
                  <a:txBody>
                    <a:bodyPr/>
                    <a:lstStyle/>
                    <a:p>
                      <a:pPr marL="342900" marR="0" lvl="0" indent="-342900" algn="l">
                        <a:spcBef>
                          <a:spcPts val="0"/>
                        </a:spcBef>
                        <a:spcAft>
                          <a:spcPts val="0"/>
                        </a:spcAft>
                        <a:buFont typeface="Symbol"/>
                        <a:buChar char=""/>
                      </a:pPr>
                      <a:r>
                        <a:rPr lang="en-GB" sz="1200" dirty="0">
                          <a:effectLst/>
                          <a:latin typeface="Arial" panose="020B0604020202020204" pitchFamily="34" charset="0"/>
                          <a:cs typeface="Arial" panose="020B0604020202020204" pitchFamily="34" charset="0"/>
                        </a:rPr>
                        <a:t>Severe regulatory attention including the potential for  investigation leading to enforcement actions such as Memorandum of Understanding, Consent Order, Cease and </a:t>
                      </a:r>
                      <a:r>
                        <a:rPr lang="en-GB" sz="1200" dirty="0" smtClean="0">
                          <a:effectLst/>
                          <a:latin typeface="Arial" panose="020B0604020202020204" pitchFamily="34" charset="0"/>
                          <a:cs typeface="Arial" panose="020B0604020202020204" pitchFamily="34" charset="0"/>
                        </a:rPr>
                        <a:t>Desist</a:t>
                      </a:r>
                      <a:endParaRPr lang="en-US" sz="1200" dirty="0">
                        <a:effectLst/>
                        <a:latin typeface="Arial" panose="020B0604020202020204" pitchFamily="34" charset="0"/>
                        <a:cs typeface="Arial" panose="020B0604020202020204" pitchFamily="34" charset="0"/>
                      </a:endParaRPr>
                    </a:p>
                    <a:p>
                      <a:pPr marL="342900" marR="0" lvl="0" indent="-342900" algn="l">
                        <a:spcBef>
                          <a:spcPts val="0"/>
                        </a:spcBef>
                        <a:spcAft>
                          <a:spcPts val="0"/>
                        </a:spcAft>
                        <a:buFont typeface="Symbol"/>
                        <a:buChar char=""/>
                      </a:pPr>
                      <a:r>
                        <a:rPr lang="en-GB" sz="1200" dirty="0">
                          <a:effectLst/>
                          <a:latin typeface="Arial" panose="020B0604020202020204" pitchFamily="34" charset="0"/>
                          <a:cs typeface="Arial" panose="020B0604020202020204" pitchFamily="34" charset="0"/>
                        </a:rPr>
                        <a:t>Potential cessation of major business, operation or strategic action</a:t>
                      </a:r>
                      <a:endParaRPr lang="en-US" sz="1200" dirty="0">
                        <a:effectLst/>
                        <a:latin typeface="Arial" panose="020B0604020202020204" pitchFamily="34" charset="0"/>
                        <a:ea typeface="Calibri"/>
                        <a:cs typeface="Arial" panose="020B0604020202020204" pitchFamily="34" charset="0"/>
                      </a:endParaRPr>
                    </a:p>
                  </a:txBody>
                  <a:tcPr marL="56930" marR="56930" marT="0" marB="0"/>
                </a:tc>
                <a:tc>
                  <a:txBody>
                    <a:bodyPr/>
                    <a:lstStyle/>
                    <a:p>
                      <a:pPr marL="342900" marR="0" lvl="0" indent="-342900" algn="l">
                        <a:spcBef>
                          <a:spcPts val="0"/>
                        </a:spcBef>
                        <a:spcAft>
                          <a:spcPts val="0"/>
                        </a:spcAft>
                        <a:buFont typeface="Symbol"/>
                        <a:buChar char=""/>
                      </a:pPr>
                      <a:r>
                        <a:rPr lang="en-GB" sz="1200">
                          <a:effectLst/>
                          <a:latin typeface="Arial" panose="020B0604020202020204" pitchFamily="34" charset="0"/>
                          <a:cs typeface="Arial" panose="020B0604020202020204" pitchFamily="34" charset="0"/>
                        </a:rPr>
                        <a:t>Significant regulatory attention, including the potential for investigation leading to MRA, MRIA and/or Board Resolution</a:t>
                      </a:r>
                      <a:endParaRPr lang="en-US" sz="1200">
                        <a:effectLst/>
                        <a:latin typeface="Arial" panose="020B0604020202020204" pitchFamily="34" charset="0"/>
                        <a:cs typeface="Arial" panose="020B0604020202020204" pitchFamily="34" charset="0"/>
                      </a:endParaRPr>
                    </a:p>
                    <a:p>
                      <a:pPr marL="0" marR="0" algn="l">
                        <a:spcBef>
                          <a:spcPts val="0"/>
                        </a:spcBef>
                        <a:spcAft>
                          <a:spcPts val="0"/>
                        </a:spcAft>
                      </a:pPr>
                      <a:r>
                        <a:rPr lang="en-GB" sz="1200">
                          <a:effectLst/>
                          <a:latin typeface="Arial" panose="020B0604020202020204" pitchFamily="34" charset="0"/>
                          <a:cs typeface="Arial" panose="020B0604020202020204" pitchFamily="34" charset="0"/>
                        </a:rPr>
                        <a:t> </a:t>
                      </a:r>
                      <a:endParaRPr lang="en-US" sz="1200">
                        <a:effectLst/>
                        <a:latin typeface="Arial" panose="020B0604020202020204" pitchFamily="34" charset="0"/>
                        <a:cs typeface="Arial" panose="020B0604020202020204" pitchFamily="34" charset="0"/>
                      </a:endParaRPr>
                    </a:p>
                    <a:p>
                      <a:pPr marL="342900" marR="0" lvl="0" indent="-342900" algn="l">
                        <a:spcBef>
                          <a:spcPts val="0"/>
                        </a:spcBef>
                        <a:spcAft>
                          <a:spcPts val="0"/>
                        </a:spcAft>
                        <a:buFont typeface="Symbol"/>
                        <a:buChar char=""/>
                      </a:pPr>
                      <a:r>
                        <a:rPr lang="en-GB" sz="1200">
                          <a:effectLst/>
                          <a:latin typeface="Arial" panose="020B0604020202020204" pitchFamily="34" charset="0"/>
                          <a:cs typeface="Arial" panose="020B0604020202020204" pitchFamily="34" charset="0"/>
                        </a:rPr>
                        <a:t>Potential for violations/fines</a:t>
                      </a:r>
                      <a:endParaRPr lang="en-US" sz="1200">
                        <a:effectLst/>
                        <a:latin typeface="Arial" panose="020B0604020202020204" pitchFamily="34" charset="0"/>
                        <a:ea typeface="Calibri"/>
                        <a:cs typeface="Arial" panose="020B0604020202020204" pitchFamily="34" charset="0"/>
                      </a:endParaRPr>
                    </a:p>
                  </a:txBody>
                  <a:tcPr marL="56930" marR="56930" marT="0" marB="0"/>
                </a:tc>
              </a:tr>
              <a:tr h="389770">
                <a:tc>
                  <a:txBody>
                    <a:bodyPr/>
                    <a:lstStyle/>
                    <a:p>
                      <a:pPr marL="0" marR="0" algn="l">
                        <a:spcBef>
                          <a:spcPts val="0"/>
                        </a:spcBef>
                        <a:spcAft>
                          <a:spcPts val="0"/>
                        </a:spcAft>
                      </a:pPr>
                      <a:r>
                        <a:rPr lang="en-GB" sz="1200" dirty="0">
                          <a:effectLst/>
                          <a:latin typeface="Arial" panose="020B0604020202020204" pitchFamily="34" charset="0"/>
                          <a:cs typeface="Arial" panose="020B0604020202020204" pitchFamily="34" charset="0"/>
                        </a:rPr>
                        <a:t>Reputational and Media </a:t>
                      </a:r>
                      <a:r>
                        <a:rPr lang="en-GB" sz="1200" dirty="0" smtClean="0">
                          <a:effectLst/>
                          <a:latin typeface="Arial" panose="020B0604020202020204" pitchFamily="34" charset="0"/>
                          <a:cs typeface="Arial" panose="020B0604020202020204" pitchFamily="34" charset="0"/>
                        </a:rPr>
                        <a:t>Impact</a:t>
                      </a:r>
                      <a:endParaRPr lang="en-US" sz="1200" dirty="0">
                        <a:effectLst/>
                        <a:latin typeface="Arial" panose="020B0604020202020204" pitchFamily="34" charset="0"/>
                        <a:cs typeface="Arial" panose="020B0604020202020204" pitchFamily="34" charset="0"/>
                      </a:endParaRPr>
                    </a:p>
                  </a:txBody>
                  <a:tcPr marL="56930" marR="56930" marT="0" marB="0"/>
                </a:tc>
                <a:tc>
                  <a:txBody>
                    <a:bodyPr/>
                    <a:lstStyle/>
                    <a:p>
                      <a:pPr marL="342900" marR="0" lvl="0" indent="-342900" algn="l">
                        <a:spcBef>
                          <a:spcPts val="0"/>
                        </a:spcBef>
                        <a:spcAft>
                          <a:spcPts val="0"/>
                        </a:spcAft>
                        <a:buFont typeface="Symbol"/>
                        <a:buChar char=""/>
                      </a:pPr>
                      <a:r>
                        <a:rPr lang="en-US" sz="1200" dirty="0">
                          <a:effectLst/>
                          <a:latin typeface="Arial" panose="020B0604020202020204" pitchFamily="34" charset="0"/>
                          <a:cs typeface="Arial" panose="020B0604020202020204" pitchFamily="34" charset="0"/>
                        </a:rPr>
                        <a:t>Event results in negative or unfavorable regional, national or international media coverage</a:t>
                      </a:r>
                      <a:endParaRPr lang="en-US" sz="1200" dirty="0">
                        <a:solidFill>
                          <a:srgbClr val="1F497D"/>
                        </a:solidFill>
                        <a:effectLst/>
                        <a:latin typeface="Arial" panose="020B0604020202020204" pitchFamily="34" charset="0"/>
                        <a:ea typeface="Calibri"/>
                        <a:cs typeface="Arial" panose="020B0604020202020204" pitchFamily="34" charset="0"/>
                      </a:endParaRPr>
                    </a:p>
                  </a:txBody>
                  <a:tcPr marL="56930" marR="56930" marT="0" marB="0"/>
                </a:tc>
                <a:tc>
                  <a:txBody>
                    <a:bodyPr/>
                    <a:lstStyle/>
                    <a:p>
                      <a:pPr marL="342900" marR="0" lvl="0" indent="-342900" algn="l">
                        <a:spcBef>
                          <a:spcPts val="0"/>
                        </a:spcBef>
                        <a:spcAft>
                          <a:spcPts val="0"/>
                        </a:spcAft>
                        <a:buFont typeface="Symbol"/>
                        <a:buChar char=""/>
                      </a:pPr>
                      <a:r>
                        <a:rPr lang="en-US" sz="1200" dirty="0">
                          <a:effectLst/>
                          <a:latin typeface="Arial" panose="020B0604020202020204" pitchFamily="34" charset="0"/>
                          <a:cs typeface="Arial" panose="020B0604020202020204" pitchFamily="34" charset="0"/>
                        </a:rPr>
                        <a:t>Event results in negative or unfavorable local media coverage</a:t>
                      </a:r>
                      <a:endParaRPr lang="en-US" sz="1200" dirty="0">
                        <a:solidFill>
                          <a:srgbClr val="1F497D"/>
                        </a:solidFill>
                        <a:effectLst/>
                        <a:latin typeface="Arial" panose="020B0604020202020204" pitchFamily="34" charset="0"/>
                        <a:ea typeface="Calibri"/>
                        <a:cs typeface="Arial" panose="020B0604020202020204" pitchFamily="34" charset="0"/>
                      </a:endParaRPr>
                    </a:p>
                  </a:txBody>
                  <a:tcPr marL="56930" marR="56930" marT="0" marB="0"/>
                </a:tc>
              </a:tr>
              <a:tr h="974425">
                <a:tc>
                  <a:txBody>
                    <a:bodyPr/>
                    <a:lstStyle/>
                    <a:p>
                      <a:pPr marL="0" marR="0" algn="l">
                        <a:spcBef>
                          <a:spcPts val="0"/>
                        </a:spcBef>
                        <a:spcAft>
                          <a:spcPts val="0"/>
                        </a:spcAft>
                      </a:pPr>
                      <a:r>
                        <a:rPr lang="en-US" sz="1200" dirty="0">
                          <a:effectLst/>
                          <a:latin typeface="Arial" panose="020B0604020202020204" pitchFamily="34" charset="0"/>
                          <a:cs typeface="Arial" panose="020B0604020202020204" pitchFamily="34" charset="0"/>
                        </a:rPr>
                        <a:t>Clients and Service</a:t>
                      </a:r>
                      <a:endParaRPr lang="en-US" sz="1200" dirty="0">
                        <a:effectLst/>
                        <a:latin typeface="Arial" panose="020B0604020202020204" pitchFamily="34" charset="0"/>
                        <a:ea typeface="Calibri"/>
                        <a:cs typeface="Arial" panose="020B0604020202020204" pitchFamily="34" charset="0"/>
                      </a:endParaRPr>
                    </a:p>
                  </a:txBody>
                  <a:tcPr marL="56930" marR="56930" marT="0" marB="0"/>
                </a:tc>
                <a:tc>
                  <a:txBody>
                    <a:bodyPr/>
                    <a:lstStyle/>
                    <a:p>
                      <a:pPr marL="342900" marR="0" lvl="0" indent="-342900" algn="l">
                        <a:spcBef>
                          <a:spcPts val="0"/>
                        </a:spcBef>
                        <a:spcAft>
                          <a:spcPts val="0"/>
                        </a:spcAft>
                        <a:buFont typeface="Symbol"/>
                        <a:buChar char=""/>
                      </a:pPr>
                      <a:r>
                        <a:rPr lang="en-GB" sz="1200" dirty="0">
                          <a:effectLst/>
                          <a:latin typeface="Arial" panose="020B0604020202020204" pitchFamily="34" charset="0"/>
                          <a:cs typeface="Arial" panose="020B0604020202020204" pitchFamily="34" charset="0"/>
                        </a:rPr>
                        <a:t>Technological incidents classified as P0, P1 or </a:t>
                      </a:r>
                      <a:r>
                        <a:rPr lang="en-GB" sz="1200" dirty="0" smtClean="0">
                          <a:effectLst/>
                          <a:latin typeface="Arial" panose="020B0604020202020204" pitchFamily="34" charset="0"/>
                          <a:cs typeface="Arial" panose="020B0604020202020204" pitchFamily="34" charset="0"/>
                        </a:rPr>
                        <a:t>P2</a:t>
                      </a:r>
                      <a:endParaRPr lang="en-US" sz="1200" dirty="0">
                        <a:effectLst/>
                        <a:latin typeface="Arial" panose="020B0604020202020204" pitchFamily="34" charset="0"/>
                        <a:cs typeface="Arial" panose="020B0604020202020204" pitchFamily="34" charset="0"/>
                      </a:endParaRPr>
                    </a:p>
                    <a:p>
                      <a:pPr marL="342900" marR="0" lvl="0" indent="-342900" algn="l">
                        <a:spcBef>
                          <a:spcPts val="0"/>
                        </a:spcBef>
                        <a:spcAft>
                          <a:spcPts val="0"/>
                        </a:spcAft>
                        <a:buFont typeface="Symbol"/>
                        <a:buChar char=""/>
                      </a:pPr>
                      <a:r>
                        <a:rPr lang="en-GB" sz="1200" dirty="0">
                          <a:effectLst/>
                          <a:latin typeface="Arial" panose="020B0604020202020204" pitchFamily="34" charset="0"/>
                          <a:cs typeface="Arial" panose="020B0604020202020204" pitchFamily="34" charset="0"/>
                        </a:rPr>
                        <a:t>Affecting more than 1% of the clients, or 5,000 in absolute value, and impacted </a:t>
                      </a:r>
                      <a:r>
                        <a:rPr lang="en-GB" sz="1200" dirty="0" smtClean="0">
                          <a:effectLst/>
                          <a:latin typeface="Arial" panose="020B0604020202020204" pitchFamily="34" charset="0"/>
                          <a:cs typeface="Arial" panose="020B0604020202020204" pitchFamily="34" charset="0"/>
                        </a:rPr>
                        <a:t>detrimentally</a:t>
                      </a:r>
                      <a:endParaRPr lang="en-US" sz="1200" dirty="0">
                        <a:effectLst/>
                        <a:latin typeface="Arial" panose="020B0604020202020204" pitchFamily="34" charset="0"/>
                        <a:cs typeface="Arial" panose="020B0604020202020204" pitchFamily="34" charset="0"/>
                      </a:endParaRPr>
                    </a:p>
                    <a:p>
                      <a:pPr marL="342900" marR="0" lvl="0" indent="-342900" algn="l">
                        <a:spcBef>
                          <a:spcPts val="0"/>
                        </a:spcBef>
                        <a:spcAft>
                          <a:spcPts val="0"/>
                        </a:spcAft>
                        <a:buFont typeface="Symbol"/>
                        <a:buChar char=""/>
                      </a:pPr>
                      <a:r>
                        <a:rPr lang="en-GB" sz="1200" dirty="0">
                          <a:effectLst/>
                          <a:latin typeface="Arial" panose="020B0604020202020204" pitchFamily="34" charset="0"/>
                          <a:cs typeface="Arial" panose="020B0604020202020204" pitchFamily="34" charset="0"/>
                        </a:rPr>
                        <a:t>Affecting 10 or more strategic, commercial or institutional </a:t>
                      </a:r>
                      <a:r>
                        <a:rPr lang="en-GB" sz="1200" dirty="0" smtClean="0">
                          <a:effectLst/>
                          <a:latin typeface="Arial" panose="020B0604020202020204" pitchFamily="34" charset="0"/>
                          <a:cs typeface="Arial" panose="020B0604020202020204" pitchFamily="34" charset="0"/>
                        </a:rPr>
                        <a:t>clients</a:t>
                      </a:r>
                      <a:endParaRPr lang="en-US" sz="1200" dirty="0">
                        <a:effectLst/>
                        <a:latin typeface="Arial" panose="020B0604020202020204" pitchFamily="34" charset="0"/>
                        <a:cs typeface="Arial" panose="020B0604020202020204" pitchFamily="34" charset="0"/>
                      </a:endParaRPr>
                    </a:p>
                  </a:txBody>
                  <a:tcPr marL="56930" marR="56930" marT="0" marB="0"/>
                </a:tc>
                <a:tc>
                  <a:txBody>
                    <a:bodyPr/>
                    <a:lstStyle/>
                    <a:p>
                      <a:pPr marL="342900" marR="0" lvl="0" indent="-342900" algn="l">
                        <a:spcBef>
                          <a:spcPts val="0"/>
                        </a:spcBef>
                        <a:spcAft>
                          <a:spcPts val="0"/>
                        </a:spcAft>
                        <a:buFont typeface="Symbol"/>
                        <a:buChar char=""/>
                      </a:pPr>
                      <a:r>
                        <a:rPr lang="en-GB" sz="1200" dirty="0">
                          <a:effectLst/>
                          <a:latin typeface="Arial" panose="020B0604020202020204" pitchFamily="34" charset="0"/>
                          <a:cs typeface="Arial" panose="020B0604020202020204" pitchFamily="34" charset="0"/>
                        </a:rPr>
                        <a:t>Technological incidents classified as P3+ or </a:t>
                      </a:r>
                      <a:r>
                        <a:rPr lang="en-GB" sz="1200" dirty="0" smtClean="0">
                          <a:effectLst/>
                          <a:latin typeface="Arial" panose="020B0604020202020204" pitchFamily="34" charset="0"/>
                          <a:cs typeface="Arial" panose="020B0604020202020204" pitchFamily="34" charset="0"/>
                        </a:rPr>
                        <a:t>P3</a:t>
                      </a:r>
                      <a:endParaRPr lang="en-US" sz="1200" dirty="0">
                        <a:effectLst/>
                        <a:latin typeface="Arial" panose="020B0604020202020204" pitchFamily="34" charset="0"/>
                        <a:cs typeface="Arial" panose="020B0604020202020204" pitchFamily="34" charset="0"/>
                      </a:endParaRPr>
                    </a:p>
                    <a:p>
                      <a:pPr marL="342900" marR="0" lvl="0" indent="-342900" algn="l">
                        <a:spcBef>
                          <a:spcPts val="0"/>
                        </a:spcBef>
                        <a:spcAft>
                          <a:spcPts val="0"/>
                        </a:spcAft>
                        <a:buFont typeface="Symbol"/>
                        <a:buChar char=""/>
                      </a:pPr>
                      <a:r>
                        <a:rPr lang="en-GB" sz="1200" dirty="0">
                          <a:effectLst/>
                          <a:latin typeface="Arial" panose="020B0604020202020204" pitchFamily="34" charset="0"/>
                          <a:cs typeface="Arial" panose="020B0604020202020204" pitchFamily="34" charset="0"/>
                        </a:rPr>
                        <a:t>Affecting less  than 1% of the clients, or 1,000 in absolute value, and impacted </a:t>
                      </a:r>
                      <a:r>
                        <a:rPr lang="en-GB" sz="1200" dirty="0" smtClean="0">
                          <a:effectLst/>
                          <a:latin typeface="Arial" panose="020B0604020202020204" pitchFamily="34" charset="0"/>
                          <a:cs typeface="Arial" panose="020B0604020202020204" pitchFamily="34" charset="0"/>
                        </a:rPr>
                        <a:t>detrimentally</a:t>
                      </a:r>
                      <a:endParaRPr lang="en-US" sz="1200" dirty="0">
                        <a:effectLst/>
                        <a:latin typeface="Arial" panose="020B0604020202020204" pitchFamily="34" charset="0"/>
                        <a:cs typeface="Arial" panose="020B0604020202020204" pitchFamily="34" charset="0"/>
                      </a:endParaRPr>
                    </a:p>
                  </a:txBody>
                  <a:tcPr marL="56930" marR="56930" marT="0" marB="0"/>
                </a:tc>
              </a:tr>
              <a:tr h="444895">
                <a:tc>
                  <a:txBody>
                    <a:bodyPr/>
                    <a:lstStyle/>
                    <a:p>
                      <a:pPr marL="0" marR="0" algn="l">
                        <a:spcBef>
                          <a:spcPts val="0"/>
                        </a:spcBef>
                        <a:spcAft>
                          <a:spcPts val="0"/>
                        </a:spcAft>
                      </a:pPr>
                      <a:r>
                        <a:rPr lang="en-GB" sz="1200">
                          <a:effectLst/>
                          <a:latin typeface="Arial" panose="020B0604020202020204" pitchFamily="34" charset="0"/>
                          <a:cs typeface="Arial" panose="020B0604020202020204" pitchFamily="34" charset="0"/>
                        </a:rPr>
                        <a:t>Others</a:t>
                      </a:r>
                      <a:endParaRPr lang="en-US" sz="1200">
                        <a:effectLst/>
                        <a:latin typeface="Arial" panose="020B0604020202020204" pitchFamily="34" charset="0"/>
                        <a:cs typeface="Arial" panose="020B0604020202020204" pitchFamily="34" charset="0"/>
                      </a:endParaRPr>
                    </a:p>
                    <a:p>
                      <a:pPr marL="0" marR="0" algn="l">
                        <a:spcBef>
                          <a:spcPts val="0"/>
                        </a:spcBef>
                        <a:spcAft>
                          <a:spcPts val="0"/>
                        </a:spcAft>
                      </a:pPr>
                      <a:r>
                        <a:rPr lang="en-GB" sz="1200">
                          <a:effectLst/>
                          <a:latin typeface="Arial" panose="020B0604020202020204" pitchFamily="34" charset="0"/>
                          <a:cs typeface="Arial" panose="020B0604020202020204" pitchFamily="34" charset="0"/>
                        </a:rPr>
                        <a:t> </a:t>
                      </a:r>
                      <a:endParaRPr lang="en-US" sz="1200">
                        <a:effectLst/>
                        <a:latin typeface="Arial" panose="020B0604020202020204" pitchFamily="34" charset="0"/>
                        <a:ea typeface="Calibri"/>
                        <a:cs typeface="Arial" panose="020B0604020202020204" pitchFamily="34" charset="0"/>
                      </a:endParaRPr>
                    </a:p>
                  </a:txBody>
                  <a:tcPr marL="56930" marR="56930" marT="0" marB="0"/>
                </a:tc>
                <a:tc>
                  <a:txBody>
                    <a:bodyPr/>
                    <a:lstStyle/>
                    <a:p>
                      <a:pPr marL="342900" marR="0" lvl="0" indent="-342900" algn="l">
                        <a:spcBef>
                          <a:spcPts val="0"/>
                        </a:spcBef>
                        <a:spcAft>
                          <a:spcPts val="0"/>
                        </a:spcAft>
                        <a:buFont typeface="Symbol"/>
                        <a:buChar char=""/>
                      </a:pPr>
                      <a:r>
                        <a:rPr lang="en-US" sz="1200" dirty="0">
                          <a:effectLst/>
                          <a:latin typeface="Arial" panose="020B0604020202020204" pitchFamily="34" charset="0"/>
                          <a:cs typeface="Arial" panose="020B0604020202020204" pitchFamily="34" charset="0"/>
                        </a:rPr>
                        <a:t>Loss of or exposure to confidential or restricted information </a:t>
                      </a:r>
                    </a:p>
                  </a:txBody>
                  <a:tcPr marL="56930" marR="56930" marT="0" marB="0"/>
                </a:tc>
                <a:tc>
                  <a:txBody>
                    <a:bodyPr/>
                    <a:lstStyle/>
                    <a:p>
                      <a:pPr marL="342900" marR="0" lvl="0" indent="-342900" algn="l">
                        <a:spcBef>
                          <a:spcPts val="0"/>
                        </a:spcBef>
                        <a:spcAft>
                          <a:spcPts val="0"/>
                        </a:spcAft>
                        <a:buFont typeface="Symbol"/>
                        <a:buChar char=""/>
                      </a:pPr>
                      <a:r>
                        <a:rPr lang="en-US" sz="1200" dirty="0">
                          <a:effectLst/>
                          <a:latin typeface="Arial" panose="020B0604020202020204" pitchFamily="34" charset="0"/>
                          <a:cs typeface="Arial" panose="020B0604020202020204" pitchFamily="34" charset="0"/>
                        </a:rPr>
                        <a:t>Loss of or exposure to internal information </a:t>
                      </a:r>
                      <a:endParaRPr lang="en-US" sz="1200" dirty="0">
                        <a:solidFill>
                          <a:srgbClr val="1F497D"/>
                        </a:solidFill>
                        <a:effectLst/>
                        <a:latin typeface="Arial" panose="020B0604020202020204" pitchFamily="34" charset="0"/>
                        <a:ea typeface="Calibri"/>
                        <a:cs typeface="Arial" panose="020B0604020202020204" pitchFamily="34" charset="0"/>
                      </a:endParaRPr>
                    </a:p>
                  </a:txBody>
                  <a:tcPr marL="56930" marR="56930" marT="0" marB="0"/>
                </a:tc>
              </a:tr>
            </a:tbl>
          </a:graphicData>
        </a:graphic>
      </p:graphicFrame>
      <p:sp>
        <p:nvSpPr>
          <p:cNvPr id="8" name="Rectangle 7"/>
          <p:cNvSpPr/>
          <p:nvPr/>
        </p:nvSpPr>
        <p:spPr>
          <a:xfrm>
            <a:off x="366713" y="1463040"/>
            <a:ext cx="3356432" cy="185307"/>
          </a:xfrm>
          <a:prstGeom prst="rect">
            <a:avLst/>
          </a:prstGeom>
        </p:spPr>
        <p:txBody>
          <a:bodyPr wrap="none" lIns="0" tIns="0" rIns="0" bIns="0">
            <a:spAutoFit/>
          </a:bodyPr>
          <a:lstStyle/>
          <a:p>
            <a:pPr marL="0" marR="0" algn="l">
              <a:spcBef>
                <a:spcPts val="0"/>
              </a:spcBef>
              <a:spcAft>
                <a:spcPts val="0"/>
              </a:spcAft>
            </a:pPr>
            <a:r>
              <a:rPr lang="en-GB" sz="1400" b="1" dirty="0">
                <a:solidFill>
                  <a:schemeClr val="accent1"/>
                </a:solidFill>
                <a:latin typeface="Arial" panose="020B0604020202020204" pitchFamily="34" charset="0"/>
                <a:cs typeface="Arial" panose="020B0604020202020204" pitchFamily="34" charset="0"/>
              </a:rPr>
              <a:t>SHUSA – Escalation Impact Thresholds</a:t>
            </a:r>
            <a:endParaRPr lang="en-US" sz="1400" b="1" dirty="0">
              <a:solidFill>
                <a:schemeClr val="accent1"/>
              </a:solidFill>
              <a:latin typeface="Arial" panose="020B0604020202020204" pitchFamily="34" charset="0"/>
              <a:ea typeface="Calibri"/>
              <a:cs typeface="Arial" panose="020B0604020202020204" pitchFamily="34" charset="0"/>
            </a:endParaRPr>
          </a:p>
        </p:txBody>
      </p:sp>
    </p:spTree>
    <p:extLst>
      <p:ext uri="{BB962C8B-B14F-4D97-AF65-F5344CB8AC3E}">
        <p14:creationId xmlns:p14="http://schemas.microsoft.com/office/powerpoint/2010/main" val="86256706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5" name="Object 44" hidden="1"/>
          <p:cNvGraphicFramePr>
            <a:graphicFrameLocks noChangeAspect="1"/>
          </p:cNvGraphicFramePr>
          <p:nvPr>
            <p:custDataLst>
              <p:tags r:id="rId2"/>
            </p:custDataLst>
            <p:extLst>
              <p:ext uri="{D42A27DB-BD31-4B8C-83A1-F6EECF244321}">
                <p14:modId xmlns:p14="http://schemas.microsoft.com/office/powerpoint/2010/main" val="79077362"/>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48858"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9" name="Text Placeholder 6"/>
          <p:cNvSpPr txBox="1">
            <a:spLocks/>
          </p:cNvSpPr>
          <p:nvPr/>
        </p:nvSpPr>
        <p:spPr>
          <a:xfrm>
            <a:off x="3548781" y="1463040"/>
            <a:ext cx="567459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defPPr>
              <a:defRPr lang="en-GB"/>
            </a:defPPr>
            <a:lvl1pPr marL="0" marR="0" lvl="0" indent="0" algn="l" defTabSz="914400" eaLnBrk="1" latinLnBrk="0" hangingPunct="1">
              <a:lnSpc>
                <a:spcPct val="100000"/>
              </a:lnSpc>
              <a:spcBef>
                <a:spcPts val="0"/>
              </a:spcBef>
              <a:buClrTx/>
              <a:buSzTx/>
              <a:buFontTx/>
              <a:buNone/>
              <a:tabLst/>
              <a:defRPr kumimoji="0" sz="1200" b="1" i="0" u="none" strike="noStrike" kern="0" cap="none" spc="0" normalizeH="0" baseline="0">
                <a:ln>
                  <a:noFill/>
                </a:ln>
                <a:solidFill>
                  <a:srgbClr val="FF0000"/>
                </a:solidFill>
                <a:effectLst/>
                <a:uLnTx/>
                <a:uFillTx/>
                <a:latin typeface="Arial"/>
              </a:defRPr>
            </a:lvl1pPr>
            <a:lvl2pPr marL="0" indent="0" algn="l" eaLnBrk="1" hangingPunct="1">
              <a:lnSpc>
                <a:spcPct val="100000"/>
              </a:lnSpc>
              <a:spcBef>
                <a:spcPts val="0"/>
              </a:spcBef>
              <a:buFont typeface="Arial" charset="0"/>
              <a:buNone/>
              <a:defRPr sz="1200" baseline="0">
                <a:solidFill>
                  <a:schemeClr val="accent1"/>
                </a:solidFill>
                <a:latin typeface="+mn-lt"/>
              </a:defRPr>
            </a:lvl2pPr>
            <a:lvl3pPr marL="540000" indent="-179388" algn="l" eaLnBrk="1" hangingPunct="1">
              <a:spcBef>
                <a:spcPts val="300"/>
              </a:spcBef>
              <a:spcAft>
                <a:spcPts val="0"/>
              </a:spcAft>
              <a:buFont typeface="Arial" charset="0"/>
              <a:buChar char="-"/>
              <a:defRPr>
                <a:solidFill>
                  <a:schemeClr val="accent2"/>
                </a:solidFill>
                <a:latin typeface="+mn-lt"/>
              </a:defRPr>
            </a:lvl3pPr>
            <a:lvl4pPr marL="720000" indent="-179388" algn="l" eaLnBrk="1" hangingPunct="1">
              <a:spcBef>
                <a:spcPts val="300"/>
              </a:spcBef>
              <a:spcAft>
                <a:spcPts val="0"/>
              </a:spcAft>
              <a:buFont typeface="Arial" charset="0"/>
              <a:buChar char="-"/>
              <a:defRPr>
                <a:solidFill>
                  <a:schemeClr val="accent2"/>
                </a:solidFill>
                <a:latin typeface="+mn-lt"/>
              </a:defRPr>
            </a:lvl4pPr>
            <a:lvl5pPr marL="900000" indent="-180000" algn="l" eaLnBrk="1" hangingPunct="1">
              <a:spcBef>
                <a:spcPts val="300"/>
              </a:spcBef>
              <a:spcAft>
                <a:spcPts val="0"/>
              </a:spcAft>
              <a:buFont typeface="Arial" panose="020B0604020202020204" pitchFamily="34" charset="0"/>
              <a:buChar char="-"/>
              <a:defRPr>
                <a:solidFill>
                  <a:schemeClr val="accent2"/>
                </a:solidFill>
                <a:latin typeface="+mn-lt"/>
              </a:defRPr>
            </a:lvl5pPr>
            <a:lvl6pPr marL="1080000" indent="-180000" fontAlgn="base">
              <a:spcBef>
                <a:spcPts val="300"/>
              </a:spcBef>
              <a:spcAft>
                <a:spcPts val="0"/>
              </a:spcAft>
              <a:buFont typeface="Arial" charset="0"/>
              <a:buChar char="-"/>
              <a:defRPr sz="1400" baseline="0">
                <a:latin typeface="+mn-lt"/>
              </a:defRPr>
            </a:lvl6pPr>
            <a:lvl7pPr marL="1260000" indent="-180000" fontAlgn="base">
              <a:spcBef>
                <a:spcPts val="300"/>
              </a:spcBef>
              <a:spcAft>
                <a:spcPts val="0"/>
              </a:spcAft>
              <a:buFont typeface="Arial" charset="0"/>
              <a:buChar char="-"/>
              <a:defRPr sz="1400">
                <a:latin typeface="+mn-lt"/>
              </a:defRPr>
            </a:lvl7pPr>
            <a:lvl8pPr marL="1440000" indent="-180000" fontAlgn="base">
              <a:spcBef>
                <a:spcPts val="300"/>
              </a:spcBef>
              <a:spcAft>
                <a:spcPts val="0"/>
              </a:spcAft>
              <a:buFont typeface="Arial" charset="0"/>
              <a:buChar char="-"/>
              <a:defRPr sz="1400">
                <a:latin typeface="+mn-lt"/>
              </a:defRPr>
            </a:lvl8pPr>
            <a:lvl9pPr marL="1620000" indent="-180000" fontAlgn="base">
              <a:spcBef>
                <a:spcPts val="300"/>
              </a:spcBef>
              <a:spcAft>
                <a:spcPts val="0"/>
              </a:spcAft>
              <a:buFont typeface="Arial" charset="0"/>
              <a:buChar char="-"/>
              <a:defRPr sz="1400" baseline="0">
                <a:latin typeface="+mn-lt"/>
              </a:defRPr>
            </a:lvl9pPr>
          </a:lstStyle>
          <a:p>
            <a:r>
              <a:rPr lang="en-US" sz="1400" dirty="0"/>
              <a:t>Metric </a:t>
            </a:r>
            <a:r>
              <a:rPr lang="en-US" sz="1400" dirty="0" smtClean="0"/>
              <a:t>calibration</a:t>
            </a:r>
            <a:endParaRPr lang="en-US" sz="1400" b="0" dirty="0"/>
          </a:p>
          <a:p>
            <a:r>
              <a:rPr lang="en-US" sz="1400" b="0" dirty="0" smtClean="0"/>
              <a:t>Example based on Tier 1 Risk-based Capital ratio</a:t>
            </a:r>
            <a:endParaRPr lang="en-US" sz="1400" b="0" dirty="0"/>
          </a:p>
        </p:txBody>
      </p:sp>
      <p:sp>
        <p:nvSpPr>
          <p:cNvPr id="11" name="TextBox 10"/>
          <p:cNvSpPr txBox="1"/>
          <p:nvPr/>
        </p:nvSpPr>
        <p:spPr>
          <a:xfrm>
            <a:off x="363595" y="5449711"/>
            <a:ext cx="2633605" cy="507831"/>
          </a:xfrm>
          <a:prstGeom prst="rect">
            <a:avLst/>
          </a:prstGeom>
          <a:noFill/>
        </p:spPr>
        <p:txBody>
          <a:bodyPr wrap="square" lIns="0" tIns="0" rIns="0" bIns="0" rtlCol="0">
            <a:spAutoFit/>
          </a:bodyPr>
          <a:lstStyle/>
          <a:p>
            <a:pPr indent="-285750" defTabSz="881063">
              <a:lnSpc>
                <a:spcPct val="100000"/>
              </a:lnSpc>
              <a:spcBef>
                <a:spcPct val="30000"/>
              </a:spcBef>
              <a:buFont typeface="Arial"/>
            </a:pPr>
            <a:r>
              <a:rPr lang="en-US" sz="1100" dirty="0" smtClean="0">
                <a:solidFill>
                  <a:srgbClr val="FF0000"/>
                </a:solidFill>
                <a:ea typeface="Arial Unicode MS" pitchFamily="34" charset="-128"/>
                <a:cs typeface="Arial" charset="0"/>
              </a:rPr>
              <a:t>Same as 2015 RAS, </a:t>
            </a:r>
            <a:r>
              <a:rPr lang="en-US" sz="1100" dirty="0">
                <a:solidFill>
                  <a:srgbClr val="FF0000"/>
                </a:solidFill>
                <a:ea typeface="Arial Unicode MS" pitchFamily="34" charset="-128"/>
                <a:cs typeface="Arial" charset="0"/>
              </a:rPr>
              <a:t>w</a:t>
            </a:r>
            <a:r>
              <a:rPr lang="en-US" sz="1100" dirty="0" smtClean="0">
                <a:solidFill>
                  <a:srgbClr val="FF0000"/>
                </a:solidFill>
                <a:ea typeface="Arial Unicode MS" pitchFamily="34" charset="-128"/>
                <a:cs typeface="Arial" charset="0"/>
              </a:rPr>
              <a:t>e have selected the </a:t>
            </a:r>
            <a:r>
              <a:rPr lang="en-US" sz="1100" b="1" dirty="0" smtClean="0">
                <a:solidFill>
                  <a:srgbClr val="FF0000"/>
                </a:solidFill>
                <a:ea typeface="Arial Unicode MS" pitchFamily="34" charset="-128"/>
                <a:cs typeface="Arial" charset="0"/>
              </a:rPr>
              <a:t>BHC Stress </a:t>
            </a:r>
            <a:r>
              <a:rPr lang="en-US" sz="1100" dirty="0" smtClean="0">
                <a:solidFill>
                  <a:srgbClr val="FF0000"/>
                </a:solidFill>
                <a:ea typeface="Arial Unicode MS" pitchFamily="34" charset="-128"/>
                <a:cs typeface="Arial" charset="0"/>
              </a:rPr>
              <a:t>scenario as it is appropriately severe and tailored to SBNA</a:t>
            </a:r>
          </a:p>
        </p:txBody>
      </p:sp>
      <p:grpSp>
        <p:nvGrpSpPr>
          <p:cNvPr id="39" name="Group 38"/>
          <p:cNvGrpSpPr/>
          <p:nvPr/>
        </p:nvGrpSpPr>
        <p:grpSpPr>
          <a:xfrm>
            <a:off x="443921" y="72184"/>
            <a:ext cx="3581541" cy="189008"/>
            <a:chOff x="403281" y="164517"/>
            <a:chExt cx="3581541" cy="189008"/>
          </a:xfrm>
        </p:grpSpPr>
        <p:sp>
          <p:nvSpPr>
            <p:cNvPr id="40" name="Text Box 75"/>
            <p:cNvSpPr txBox="1">
              <a:spLocks noChangeArrowheads="1"/>
            </p:cNvSpPr>
            <p:nvPr/>
          </p:nvSpPr>
          <p:spPr bwMode="gray">
            <a:xfrm>
              <a:off x="636148" y="166688"/>
              <a:ext cx="3348674" cy="184666"/>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none" lIns="0" tIns="0" rIns="0" bIns="0">
              <a:spAutoFit/>
            </a:bodyPr>
            <a:lstStyle/>
            <a:p>
              <a:pPr algn="l">
                <a:lnSpc>
                  <a:spcPct val="100000"/>
                </a:lnSpc>
              </a:pPr>
              <a:r>
                <a:rPr lang="en-US" sz="1200" dirty="0" smtClean="0">
                  <a:solidFill>
                    <a:srgbClr val="FF0000"/>
                  </a:solidFill>
                </a:rPr>
                <a:t>Capital adequacy risk: </a:t>
              </a:r>
              <a:r>
                <a:rPr lang="en-US" sz="1200" dirty="0">
                  <a:solidFill>
                    <a:schemeClr val="accent1"/>
                  </a:solidFill>
                </a:rPr>
                <a:t>Calibration – </a:t>
              </a:r>
              <a:r>
                <a:rPr lang="en-US" sz="1200" dirty="0" smtClean="0">
                  <a:solidFill>
                    <a:srgbClr val="FF0000"/>
                  </a:solidFill>
                </a:rPr>
                <a:t>Capital ratios</a:t>
              </a:r>
              <a:endParaRPr lang="en-US" sz="1200" dirty="0">
                <a:solidFill>
                  <a:srgbClr val="FF0000"/>
                </a:solidFill>
              </a:endParaRPr>
            </a:p>
          </p:txBody>
        </p:sp>
        <p:sp>
          <p:nvSpPr>
            <p:cNvPr id="41" name="Oval 40"/>
            <p:cNvSpPr/>
            <p:nvPr/>
          </p:nvSpPr>
          <p:spPr bwMode="auto">
            <a:xfrm>
              <a:off x="403281" y="164517"/>
              <a:ext cx="189008" cy="189008"/>
            </a:xfrm>
            <a:prstGeom prst="ellipse">
              <a:avLst/>
            </a:prstGeom>
            <a:solidFill>
              <a:srgbClr val="FF000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b="1" i="0" u="none" strike="noStrike" cap="none" normalizeH="0" baseline="0" dirty="0" smtClean="0">
                  <a:ln>
                    <a:noFill/>
                  </a:ln>
                  <a:solidFill>
                    <a:schemeClr val="bg1"/>
                  </a:solidFill>
                  <a:effectLst/>
                  <a:latin typeface="Arial" charset="0"/>
                  <a:ea typeface="ＭＳ Ｐゴシック" pitchFamily="-112" charset="-128"/>
                  <a:cs typeface="ＭＳ Ｐゴシック" pitchFamily="-112" charset="-128"/>
                </a:rPr>
                <a:t>1</a:t>
              </a:r>
              <a:endParaRPr kumimoji="0" lang="en-US" b="1" i="0" u="none" strike="noStrike" cap="none" normalizeH="0" baseline="0" dirty="0">
                <a:ln>
                  <a:noFill/>
                </a:ln>
                <a:solidFill>
                  <a:schemeClr val="bg1"/>
                </a:solidFill>
                <a:effectLst/>
                <a:latin typeface="Arial" charset="0"/>
                <a:ea typeface="ＭＳ Ｐゴシック" pitchFamily="-112" charset="-128"/>
                <a:cs typeface="ＭＳ Ｐゴシック" pitchFamily="-112" charset="-128"/>
              </a:endParaRPr>
            </a:p>
          </p:txBody>
        </p:sp>
      </p:grpSp>
      <p:sp>
        <p:nvSpPr>
          <p:cNvPr id="44" name="Content Placeholder 43"/>
          <p:cNvSpPr>
            <a:spLocks noGrp="1"/>
          </p:cNvSpPr>
          <p:nvPr>
            <p:ph sz="quarter" idx="11"/>
          </p:nvPr>
        </p:nvSpPr>
        <p:spPr>
          <a:prstGeom prst="rect">
            <a:avLst/>
          </a:prstGeom>
        </p:spPr>
        <p:txBody>
          <a:bodyPr/>
          <a:lstStyle/>
          <a:p>
            <a:r>
              <a:rPr lang="en-US" sz="2000" dirty="0"/>
              <a:t>Calibration: </a:t>
            </a:r>
            <a:r>
              <a:rPr lang="en-US" sz="2000" b="0" dirty="0"/>
              <a:t>Use of the </a:t>
            </a:r>
            <a:r>
              <a:rPr lang="en-US" sz="2000" b="0" dirty="0" smtClean="0"/>
              <a:t>2016 </a:t>
            </a:r>
            <a:r>
              <a:rPr lang="en-US" sz="2000" b="0" dirty="0"/>
              <a:t>Capital Policy to derive capital adequacy limits</a:t>
            </a:r>
            <a:endParaRPr lang="en-GB" sz="2000" dirty="0"/>
          </a:p>
        </p:txBody>
      </p:sp>
      <p:sp>
        <p:nvSpPr>
          <p:cNvPr id="47" name="Content Placeholder 2"/>
          <p:cNvSpPr txBox="1">
            <a:spLocks/>
          </p:cNvSpPr>
          <p:nvPr/>
        </p:nvSpPr>
        <p:spPr bwMode="gray">
          <a:xfrm>
            <a:off x="363594" y="1886556"/>
            <a:ext cx="2514600" cy="33055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marR="0" lvl="0" indent="-285750" algn="l" defTabSz="881063" rtl="0" eaLnBrk="1" fontAlgn="base" latinLnBrk="0" hangingPunct="1">
              <a:lnSpc>
                <a:spcPct val="100000"/>
              </a:lnSpc>
              <a:spcBef>
                <a:spcPct val="30000"/>
              </a:spcBef>
              <a:spcAft>
                <a:spcPts val="0"/>
              </a:spcAft>
              <a:buClrTx/>
              <a:buSzTx/>
              <a:buFontTx/>
              <a:buNone/>
              <a:tabLst/>
              <a:defRPr/>
            </a:pPr>
            <a:r>
              <a:rPr kumimoji="0" lang="en-US" sz="1200" b="0" i="0" u="none" strike="noStrike" kern="1200" cap="none" spc="0" normalizeH="0" baseline="0" noProof="0" dirty="0" smtClean="0">
                <a:ln>
                  <a:noFill/>
                </a:ln>
                <a:solidFill>
                  <a:srgbClr val="000000"/>
                </a:solidFill>
                <a:effectLst/>
                <a:uLnTx/>
                <a:uFillTx/>
                <a:latin typeface="Arial" charset="0"/>
                <a:ea typeface="Arial Unicode MS" pitchFamily="34" charset="-128"/>
                <a:cs typeface="Arial" charset="0"/>
                <a:sym typeface="+mn-lt"/>
              </a:rPr>
              <a:t>Following scenario characteristics must be considered</a:t>
            </a:r>
          </a:p>
          <a:p>
            <a:pPr marL="180000" marR="0" lvl="0" indent="-180000" algn="l" defTabSz="881063" rtl="0" eaLnBrk="1" fontAlgn="base" latinLnBrk="0" hangingPunct="1">
              <a:lnSpc>
                <a:spcPct val="100000"/>
              </a:lnSpc>
              <a:spcBef>
                <a:spcPct val="30000"/>
              </a:spcBef>
              <a:spcAft>
                <a:spcPts val="0"/>
              </a:spcAft>
              <a:buClrTx/>
              <a:buSzTx/>
              <a:buFontTx/>
              <a:buChar char="•"/>
              <a:tabLst/>
              <a:defRPr/>
            </a:pPr>
            <a:r>
              <a:rPr kumimoji="0" lang="en-US" sz="1200" b="1" i="0" u="none" strike="noStrike" kern="1200" cap="none" spc="0" normalizeH="0" baseline="0" noProof="0" dirty="0" smtClean="0">
                <a:ln>
                  <a:noFill/>
                </a:ln>
                <a:solidFill>
                  <a:srgbClr val="000000"/>
                </a:solidFill>
                <a:effectLst/>
                <a:uLnTx/>
                <a:uFillTx/>
                <a:latin typeface="Arial" charset="0"/>
                <a:ea typeface="Arial Unicode MS" pitchFamily="34" charset="-128"/>
                <a:cs typeface="Arial" charset="0"/>
                <a:sym typeface="+mn-lt"/>
              </a:rPr>
              <a:t>Appropriately severe:</a:t>
            </a:r>
            <a:r>
              <a:rPr kumimoji="0" lang="en-US" sz="1200" b="0" i="0" u="none" strike="noStrike" kern="1200" cap="none" spc="0" normalizeH="0" baseline="0" noProof="0" dirty="0" smtClean="0">
                <a:ln>
                  <a:noFill/>
                </a:ln>
                <a:solidFill>
                  <a:srgbClr val="000000"/>
                </a:solidFill>
                <a:effectLst/>
                <a:uLnTx/>
                <a:uFillTx/>
                <a:latin typeface="Arial" charset="0"/>
                <a:ea typeface="Arial Unicode MS" pitchFamily="34" charset="-128"/>
                <a:cs typeface="Arial" charset="0"/>
                <a:sym typeface="+mn-lt"/>
              </a:rPr>
              <a:t> SBNA should use an appropriately severe stress scenario in order to understand “how much they can lose” in an economic downturn </a:t>
            </a:r>
          </a:p>
          <a:p>
            <a:pPr marL="180000" marR="0" lvl="0" indent="-180000" algn="l" defTabSz="881063" rtl="0" eaLnBrk="1" fontAlgn="base" latinLnBrk="0" hangingPunct="1">
              <a:lnSpc>
                <a:spcPct val="100000"/>
              </a:lnSpc>
              <a:spcBef>
                <a:spcPct val="30000"/>
              </a:spcBef>
              <a:spcAft>
                <a:spcPts val="0"/>
              </a:spcAft>
              <a:buClrTx/>
              <a:buSzTx/>
              <a:buFontTx/>
              <a:buChar char="•"/>
              <a:tabLst/>
              <a:defRPr/>
            </a:pPr>
            <a:r>
              <a:rPr kumimoji="0" lang="en-US" sz="1200" b="1" i="0" u="none" strike="noStrike" kern="1200" cap="none" spc="0" normalizeH="0" baseline="0" noProof="0" dirty="0" smtClean="0">
                <a:ln>
                  <a:noFill/>
                </a:ln>
                <a:solidFill>
                  <a:srgbClr val="000000"/>
                </a:solidFill>
                <a:effectLst/>
                <a:uLnTx/>
                <a:uFillTx/>
                <a:latin typeface="Arial" charset="0"/>
                <a:ea typeface="Arial Unicode MS" pitchFamily="34" charset="-128"/>
                <a:cs typeface="Arial" charset="0"/>
                <a:sym typeface="+mn-lt"/>
              </a:rPr>
              <a:t>Tailored to SBNA</a:t>
            </a:r>
            <a:r>
              <a:rPr kumimoji="0" lang="en-US" sz="1200" b="0" i="0" u="none" strike="noStrike" kern="1200" cap="none" spc="0" normalizeH="0" baseline="0" noProof="0" dirty="0" smtClean="0">
                <a:ln>
                  <a:noFill/>
                </a:ln>
                <a:solidFill>
                  <a:srgbClr val="000000"/>
                </a:solidFill>
                <a:effectLst/>
                <a:uLnTx/>
                <a:uFillTx/>
                <a:latin typeface="Arial" charset="0"/>
                <a:ea typeface="Arial Unicode MS" pitchFamily="34" charset="-128"/>
                <a:cs typeface="Arial" charset="0"/>
                <a:sym typeface="+mn-lt"/>
              </a:rPr>
              <a:t>: SBNA should use a scenario that has been </a:t>
            </a:r>
            <a:r>
              <a:rPr kumimoji="0" lang="en-US" sz="1200" b="0" i="0" u="none" strike="noStrike" kern="1200" cap="none" spc="0" normalizeH="0" baseline="0" noProof="0" dirty="0" smtClean="0">
                <a:ln>
                  <a:noFill/>
                </a:ln>
                <a:solidFill>
                  <a:srgbClr val="000000"/>
                </a:solidFill>
                <a:effectLst/>
                <a:uLnTx/>
                <a:uFillTx/>
                <a:latin typeface="Arial" charset="0"/>
                <a:ea typeface="+mn-ea"/>
                <a:cs typeface="+mn-cs"/>
                <a:sym typeface="+mn-lt"/>
              </a:rPr>
              <a:t>tailored to SBNA’s</a:t>
            </a:r>
            <a:r>
              <a:rPr kumimoji="0" lang="en-US" sz="1200" b="0" i="0" u="none" strike="noStrike" kern="1200" cap="none" spc="0" normalizeH="0" noProof="0" dirty="0" smtClean="0">
                <a:ln>
                  <a:noFill/>
                </a:ln>
                <a:solidFill>
                  <a:srgbClr val="000000"/>
                </a:solidFill>
                <a:effectLst/>
                <a:uLnTx/>
                <a:uFillTx/>
                <a:latin typeface="Arial" charset="0"/>
                <a:ea typeface="+mn-ea"/>
                <a:cs typeface="+mn-cs"/>
                <a:sym typeface="+mn-lt"/>
              </a:rPr>
              <a:t> </a:t>
            </a:r>
            <a:r>
              <a:rPr kumimoji="0" lang="en-US" sz="1200" b="0" i="0" u="none" strike="noStrike" kern="1200" cap="none" spc="0" normalizeH="0" baseline="0" noProof="0" dirty="0" smtClean="0">
                <a:ln>
                  <a:noFill/>
                </a:ln>
                <a:solidFill>
                  <a:srgbClr val="000000"/>
                </a:solidFill>
                <a:effectLst/>
                <a:uLnTx/>
                <a:uFillTx/>
                <a:latin typeface="Arial" charset="0"/>
                <a:ea typeface="+mn-ea"/>
                <a:cs typeface="+mn-cs"/>
                <a:sym typeface="+mn-lt"/>
              </a:rPr>
              <a:t>business and risks and corresponding vulnerabilities </a:t>
            </a:r>
            <a:r>
              <a:rPr kumimoji="0" lang="en-US" sz="1200" b="0" i="0" u="none" strike="noStrike" kern="1200" cap="none" spc="0" normalizeH="0" baseline="0" noProof="0" dirty="0" smtClean="0">
                <a:ln>
                  <a:noFill/>
                </a:ln>
                <a:solidFill>
                  <a:srgbClr val="000000"/>
                </a:solidFill>
                <a:effectLst/>
                <a:uLnTx/>
                <a:uFillTx/>
                <a:latin typeface="Arial" charset="0"/>
                <a:ea typeface="Arial Unicode MS" pitchFamily="34" charset="-128"/>
                <a:cs typeface="Arial" charset="0"/>
                <a:sym typeface="+mn-lt"/>
              </a:rPr>
              <a:t>(e.g., BHC Stress)</a:t>
            </a:r>
          </a:p>
          <a:p>
            <a:pPr marL="180000" marR="0" lvl="0" indent="-180000" algn="l" defTabSz="881063" rtl="0" eaLnBrk="1" fontAlgn="base" latinLnBrk="0" hangingPunct="1">
              <a:lnSpc>
                <a:spcPct val="100000"/>
              </a:lnSpc>
              <a:spcBef>
                <a:spcPct val="30000"/>
              </a:spcBef>
              <a:spcAft>
                <a:spcPts val="0"/>
              </a:spcAft>
              <a:buClrTx/>
              <a:buSzTx/>
              <a:buFontTx/>
              <a:buChar char="•"/>
              <a:tabLst/>
              <a:defRPr/>
            </a:pPr>
            <a:r>
              <a:rPr kumimoji="0" lang="en-US" sz="1200" b="1" i="0" u="none" strike="noStrike" kern="1200" cap="none" spc="0" normalizeH="0" baseline="0" noProof="0" dirty="0" smtClean="0">
                <a:ln>
                  <a:noFill/>
                </a:ln>
                <a:solidFill>
                  <a:srgbClr val="000000"/>
                </a:solidFill>
                <a:effectLst/>
                <a:uLnTx/>
                <a:uFillTx/>
                <a:latin typeface="Arial" charset="0"/>
                <a:ea typeface="Arial Unicode MS" pitchFamily="34" charset="-128"/>
                <a:cs typeface="Arial" charset="0"/>
                <a:sym typeface="+mn-lt"/>
              </a:rPr>
              <a:t>Consistent over time: </a:t>
            </a:r>
            <a:r>
              <a:rPr kumimoji="0" lang="en-US" sz="1200" b="0" i="0" u="none" strike="noStrike" kern="1200" cap="none" spc="0" normalizeH="0" baseline="0" noProof="0" dirty="0" smtClean="0">
                <a:ln>
                  <a:noFill/>
                </a:ln>
                <a:solidFill>
                  <a:srgbClr val="000000"/>
                </a:solidFill>
                <a:effectLst/>
                <a:uLnTx/>
                <a:uFillTx/>
                <a:latin typeface="Arial" charset="0"/>
                <a:ea typeface="Arial Unicode MS" pitchFamily="34" charset="-128"/>
                <a:cs typeface="Arial" charset="0"/>
                <a:sym typeface="+mn-lt"/>
              </a:rPr>
              <a:t>FRB SA scenario remains relatively consistent over time, in terms of magnitude of stress and which portfolios are stressed</a:t>
            </a:r>
            <a:endParaRPr kumimoji="0" lang="en-GB" sz="1200" b="0" i="0" u="none" strike="noStrike" kern="0" cap="none" spc="0" normalizeH="0" baseline="0" noProof="0" dirty="0">
              <a:ln>
                <a:noFill/>
              </a:ln>
              <a:solidFill>
                <a:srgbClr val="000000"/>
              </a:solidFill>
              <a:effectLst/>
              <a:uLnTx/>
              <a:uFillTx/>
              <a:latin typeface="Arial"/>
              <a:ea typeface="+mn-ea"/>
              <a:cs typeface="+mn-cs"/>
              <a:sym typeface="+mn-lt"/>
            </a:endParaRPr>
          </a:p>
        </p:txBody>
      </p:sp>
      <p:sp>
        <p:nvSpPr>
          <p:cNvPr id="49" name="Text Placeholder 4"/>
          <p:cNvSpPr txBox="1">
            <a:spLocks/>
          </p:cNvSpPr>
          <p:nvPr/>
        </p:nvSpPr>
        <p:spPr bwMode="gray">
          <a:xfrm>
            <a:off x="365759" y="1463040"/>
            <a:ext cx="2764817"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indent="0" algn="l" rtl="0" eaLnBrk="1" fontAlgn="base" hangingPunct="1">
              <a:lnSpc>
                <a:spcPct val="100000"/>
              </a:lnSpc>
              <a:spcBef>
                <a:spcPts val="0"/>
              </a:spcBef>
              <a:spcAft>
                <a:spcPct val="0"/>
              </a:spcAft>
              <a:buNone/>
              <a:defRPr sz="1200" b="1">
                <a:solidFill>
                  <a:schemeClr val="accent1"/>
                </a:solidFill>
                <a:latin typeface="+mn-lt"/>
                <a:ea typeface="+mn-ea"/>
                <a:cs typeface="+mn-cs"/>
                <a:sym typeface="+mn-lt"/>
              </a:defRPr>
            </a:lvl1pPr>
            <a:lvl2pPr marL="0" indent="0" algn="l" rtl="0" eaLnBrk="1" fontAlgn="base" hangingPunct="1">
              <a:lnSpc>
                <a:spcPct val="100000"/>
              </a:lnSpc>
              <a:spcBef>
                <a:spcPts val="0"/>
              </a:spcBef>
              <a:spcAft>
                <a:spcPct val="0"/>
              </a:spcAft>
              <a:buFont typeface="Arial" charset="0"/>
              <a:buNone/>
              <a:defRPr sz="1200" baseline="0">
                <a:solidFill>
                  <a:schemeClr val="accent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000">
                <a:solidFill>
                  <a:schemeClr val="accent2"/>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000">
                <a:solidFill>
                  <a:schemeClr val="accent2"/>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000">
                <a:solidFill>
                  <a:schemeClr val="accent2"/>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marR="0" lvl="0" indent="0" algn="l" defTabSz="914400" rtl="0" eaLnBrk="1" fontAlgn="base" latinLnBrk="0" hangingPunct="1">
              <a:lnSpc>
                <a:spcPct val="100000"/>
              </a:lnSpc>
              <a:spcBef>
                <a:spcPts val="0"/>
              </a:spcBef>
              <a:spcAft>
                <a:spcPct val="0"/>
              </a:spcAft>
              <a:buClrTx/>
              <a:buSzTx/>
              <a:buFontTx/>
              <a:buNone/>
              <a:tabLst/>
              <a:defRPr/>
            </a:pPr>
            <a:r>
              <a:rPr kumimoji="0" lang="en-US" sz="1400" b="1" i="0" u="none" strike="noStrike" kern="0" cap="none" spc="0" normalizeH="0" baseline="0" noProof="0" dirty="0" smtClean="0">
                <a:ln>
                  <a:noFill/>
                </a:ln>
                <a:solidFill>
                  <a:srgbClr val="FF0000"/>
                </a:solidFill>
                <a:effectLst/>
                <a:uLnTx/>
                <a:uFillTx/>
                <a:latin typeface="Arial"/>
                <a:ea typeface="+mn-ea"/>
                <a:cs typeface="+mn-cs"/>
                <a:sym typeface="+mn-lt"/>
              </a:rPr>
              <a:t>Metric definition</a:t>
            </a:r>
          </a:p>
          <a:p>
            <a:pPr marL="0" marR="0" lvl="0" indent="0" algn="l" defTabSz="914400" rtl="0" eaLnBrk="1" fontAlgn="base" latinLnBrk="0" hangingPunct="1">
              <a:lnSpc>
                <a:spcPct val="100000"/>
              </a:lnSpc>
              <a:spcBef>
                <a:spcPts val="0"/>
              </a:spcBef>
              <a:spcAft>
                <a:spcPct val="0"/>
              </a:spcAft>
              <a:buClrTx/>
              <a:buSzTx/>
              <a:buFontTx/>
              <a:buNone/>
              <a:tabLst/>
              <a:defRPr/>
            </a:pPr>
            <a:r>
              <a:rPr kumimoji="0" lang="en-US" sz="1400" b="0" i="0" u="none" strike="noStrike" kern="0" cap="none" spc="0" normalizeH="0" baseline="0" noProof="0" dirty="0" smtClean="0">
                <a:ln>
                  <a:noFill/>
                </a:ln>
                <a:solidFill>
                  <a:srgbClr val="FF0000"/>
                </a:solidFill>
                <a:effectLst/>
                <a:uLnTx/>
                <a:uFillTx/>
                <a:latin typeface="Arial"/>
                <a:ea typeface="+mn-ea"/>
                <a:cs typeface="+mn-cs"/>
                <a:sym typeface="+mn-lt"/>
              </a:rPr>
              <a:t>CCAR scenario evaluation</a:t>
            </a:r>
            <a:endParaRPr kumimoji="0" lang="en-US" sz="1400" b="0" i="0" u="none" strike="noStrike" kern="0" cap="none" spc="0" normalizeH="0" baseline="0" noProof="0" dirty="0">
              <a:ln>
                <a:noFill/>
              </a:ln>
              <a:solidFill>
                <a:srgbClr val="FF0000"/>
              </a:solidFill>
              <a:effectLst/>
              <a:uLnTx/>
              <a:uFillTx/>
              <a:latin typeface="Arial"/>
              <a:ea typeface="+mn-ea"/>
              <a:cs typeface="+mn-cs"/>
              <a:sym typeface="+mn-lt"/>
            </a:endParaRPr>
          </a:p>
        </p:txBody>
      </p:sp>
      <p:sp>
        <p:nvSpPr>
          <p:cNvPr id="52" name="Freeform 51"/>
          <p:cNvSpPr/>
          <p:nvPr/>
        </p:nvSpPr>
        <p:spPr bwMode="auto">
          <a:xfrm rot="5400000">
            <a:off x="1493713" y="5157845"/>
            <a:ext cx="206690" cy="411230"/>
          </a:xfrm>
          <a:custGeom>
            <a:avLst/>
            <a:gdLst/>
            <a:ahLst/>
            <a:cxnLst/>
            <a:rect l="0" t="0" r="0" b="0"/>
            <a:pathLst>
              <a:path w="284164" h="539751">
                <a:moveTo>
                  <a:pt x="0" y="0"/>
                </a:moveTo>
                <a:lnTo>
                  <a:pt x="0" y="133350"/>
                </a:lnTo>
                <a:lnTo>
                  <a:pt x="138113" y="269875"/>
                </a:lnTo>
                <a:lnTo>
                  <a:pt x="0" y="412750"/>
                </a:lnTo>
                <a:lnTo>
                  <a:pt x="0" y="539750"/>
                </a:lnTo>
                <a:lnTo>
                  <a:pt x="284163" y="269875"/>
                </a:lnTo>
                <a:close/>
              </a:path>
            </a:pathLst>
          </a:custGeom>
          <a:solidFill>
            <a:schemeClr val="bg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100" b="0" i="0" u="none" strike="noStrike" cap="none" normalizeH="0" baseline="0" dirty="0">
              <a:ln>
                <a:noFill/>
              </a:ln>
              <a:solidFill>
                <a:schemeClr val="tx1"/>
              </a:solidFill>
              <a:effectLst/>
              <a:latin typeface="Arial" charset="0"/>
              <a:ea typeface="ＭＳ Ｐゴシック" pitchFamily="-112" charset="-128"/>
              <a:cs typeface="ＭＳ Ｐゴシック" pitchFamily="-112" charset="-128"/>
            </a:endParaRPr>
          </a:p>
        </p:txBody>
      </p:sp>
      <p:cxnSp>
        <p:nvCxnSpPr>
          <p:cNvPr id="53" name="Straight Connector 52"/>
          <p:cNvCxnSpPr/>
          <p:nvPr/>
        </p:nvCxnSpPr>
        <p:spPr>
          <a:xfrm>
            <a:off x="3206777" y="1489970"/>
            <a:ext cx="0" cy="4712057"/>
          </a:xfrm>
          <a:prstGeom prst="line">
            <a:avLst/>
          </a:prstGeom>
          <a:ln>
            <a:solidFill>
              <a:schemeClr val="bg2"/>
            </a:solidFill>
            <a:tailEnd type="none"/>
          </a:ln>
        </p:spPr>
        <p:style>
          <a:lnRef idx="1">
            <a:schemeClr val="accent1"/>
          </a:lnRef>
          <a:fillRef idx="0">
            <a:schemeClr val="accent1"/>
          </a:fillRef>
          <a:effectRef idx="0">
            <a:schemeClr val="accent1"/>
          </a:effectRef>
          <a:fontRef idx="minor">
            <a:schemeClr val="tx1"/>
          </a:fontRef>
        </p:style>
      </p:cxnSp>
      <p:sp>
        <p:nvSpPr>
          <p:cNvPr id="56" name="Content Placeholder 5"/>
          <p:cNvSpPr txBox="1">
            <a:spLocks/>
          </p:cNvSpPr>
          <p:nvPr/>
        </p:nvSpPr>
        <p:spPr bwMode="gray">
          <a:xfrm>
            <a:off x="3548781" y="1886556"/>
            <a:ext cx="5699994" cy="10130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lvl="0">
              <a:lnSpc>
                <a:spcPct val="100000"/>
              </a:lnSpc>
              <a:defRPr/>
            </a:pPr>
            <a:r>
              <a:rPr lang="en-US" sz="1200" kern="0" dirty="0">
                <a:solidFill>
                  <a:srgbClr val="000000"/>
                </a:solidFill>
                <a:latin typeface="Arial"/>
              </a:rPr>
              <a:t>Limits were anchored on </a:t>
            </a:r>
            <a:r>
              <a:rPr lang="en-US" sz="1200" kern="0" dirty="0" smtClean="0">
                <a:solidFill>
                  <a:srgbClr val="000000"/>
                </a:solidFill>
                <a:latin typeface="Arial"/>
              </a:rPr>
              <a:t>SBNA’s Capital </a:t>
            </a:r>
            <a:r>
              <a:rPr lang="en-US" sz="1200" kern="0" dirty="0">
                <a:solidFill>
                  <a:srgbClr val="000000"/>
                </a:solidFill>
                <a:latin typeface="Arial"/>
              </a:rPr>
              <a:t>Expectations, outlined in the 2016 Capital Policy</a:t>
            </a:r>
          </a:p>
          <a:p>
            <a:pPr lvl="0">
              <a:lnSpc>
                <a:spcPct val="100000"/>
              </a:lnSpc>
              <a:defRPr/>
            </a:pPr>
            <a:r>
              <a:rPr lang="en-US" sz="1200" kern="0" dirty="0">
                <a:solidFill>
                  <a:srgbClr val="000000"/>
                </a:solidFill>
                <a:latin typeface="Arial"/>
              </a:rPr>
              <a:t>The 2016 Capital Policy includes an updated post-stress minimum used for the red limit, which allows for a corresponding amber trigger using management </a:t>
            </a:r>
            <a:r>
              <a:rPr lang="en-US" sz="1200" kern="0" dirty="0" smtClean="0">
                <a:solidFill>
                  <a:srgbClr val="000000"/>
                </a:solidFill>
                <a:latin typeface="Arial"/>
              </a:rPr>
              <a:t>adjustments</a:t>
            </a:r>
            <a:endParaRPr lang="en-US" sz="1200" kern="0" dirty="0">
              <a:solidFill>
                <a:srgbClr val="000000"/>
              </a:solidFill>
              <a:latin typeface="Arial"/>
            </a:endParaRPr>
          </a:p>
        </p:txBody>
      </p:sp>
      <p:sp>
        <p:nvSpPr>
          <p:cNvPr id="43" name="Rectangle 42"/>
          <p:cNvSpPr/>
          <p:nvPr/>
        </p:nvSpPr>
        <p:spPr bwMode="auto">
          <a:xfrm>
            <a:off x="4443677" y="3941691"/>
            <a:ext cx="685800" cy="206462"/>
          </a:xfrm>
          <a:prstGeom prst="rect">
            <a:avLst/>
          </a:prstGeom>
          <a:solidFill>
            <a:srgbClr val="FFC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chemeClr val="tx1"/>
                </a:solidFill>
                <a:effectLst/>
                <a:latin typeface="Arial" panose="020B0604020202020204" pitchFamily="34" charset="0"/>
                <a:ea typeface="ＭＳ Ｐゴシック" pitchFamily="-112" charset="-128"/>
                <a:cs typeface="Arial" panose="020B0604020202020204" pitchFamily="34" charset="0"/>
              </a:rPr>
              <a:t>0.50%</a:t>
            </a:r>
            <a:endParaRPr kumimoji="0" lang="en-US" b="0" i="0" u="none" strike="noStrike" cap="none" normalizeH="0" baseline="0" dirty="0">
              <a:ln>
                <a:noFill/>
              </a:ln>
              <a:solidFill>
                <a:schemeClr val="tx1"/>
              </a:solidFill>
              <a:effectLst/>
              <a:latin typeface="Arial" panose="020B0604020202020204" pitchFamily="34" charset="0"/>
              <a:ea typeface="ＭＳ Ｐゴシック" pitchFamily="-112" charset="-128"/>
              <a:cs typeface="Arial" panose="020B0604020202020204" pitchFamily="34" charset="0"/>
            </a:endParaRPr>
          </a:p>
        </p:txBody>
      </p:sp>
      <p:sp>
        <p:nvSpPr>
          <p:cNvPr id="46" name="TextBox 45"/>
          <p:cNvSpPr txBox="1"/>
          <p:nvPr/>
        </p:nvSpPr>
        <p:spPr>
          <a:xfrm>
            <a:off x="3251478" y="3896148"/>
            <a:ext cx="1150621" cy="276999"/>
          </a:xfrm>
          <a:prstGeom prst="rect">
            <a:avLst/>
          </a:prstGeom>
          <a:noFill/>
        </p:spPr>
        <p:txBody>
          <a:bodyPr wrap="square" lIns="0" tIns="0" rIns="0" bIns="0" rtlCol="0">
            <a:spAutoFit/>
          </a:bodyPr>
          <a:lstStyle/>
          <a:p>
            <a:pPr algn="r">
              <a:lnSpc>
                <a:spcPct val="100000"/>
              </a:lnSpc>
            </a:pPr>
            <a:r>
              <a:rPr lang="en-US" sz="900" dirty="0" smtClean="0">
                <a:latin typeface="Arial" panose="020B0604020202020204" pitchFamily="34" charset="0"/>
                <a:cs typeface="Arial" panose="020B0604020202020204" pitchFamily="34" charset="0"/>
              </a:rPr>
              <a:t>Management adjustment </a:t>
            </a:r>
            <a:endParaRPr lang="en-US" sz="900" dirty="0">
              <a:latin typeface="Arial" panose="020B0604020202020204" pitchFamily="34" charset="0"/>
              <a:cs typeface="Arial" panose="020B0604020202020204" pitchFamily="34" charset="0"/>
            </a:endParaRPr>
          </a:p>
        </p:txBody>
      </p:sp>
      <p:cxnSp>
        <p:nvCxnSpPr>
          <p:cNvPr id="48" name="Straight Connector 47"/>
          <p:cNvCxnSpPr/>
          <p:nvPr/>
        </p:nvCxnSpPr>
        <p:spPr bwMode="auto">
          <a:xfrm>
            <a:off x="4446694" y="3918852"/>
            <a:ext cx="898063" cy="0"/>
          </a:xfrm>
          <a:prstGeom prst="line">
            <a:avLst/>
          </a:prstGeom>
          <a:solidFill>
            <a:schemeClr val="accent1"/>
          </a:solidFill>
          <a:ln w="19050" cap="flat" cmpd="sng" algn="ctr">
            <a:solidFill>
              <a:srgbClr val="FFC000"/>
            </a:solidFill>
            <a:prstDash val="dash"/>
            <a:round/>
            <a:headEnd type="none" w="med" len="med"/>
            <a:tailEnd type="triangle" w="med" len="med"/>
          </a:ln>
          <a:effectLst/>
        </p:spPr>
      </p:cxnSp>
      <p:cxnSp>
        <p:nvCxnSpPr>
          <p:cNvPr id="50" name="Straight Connector 49"/>
          <p:cNvCxnSpPr/>
          <p:nvPr/>
        </p:nvCxnSpPr>
        <p:spPr bwMode="auto">
          <a:xfrm>
            <a:off x="4446694" y="4192977"/>
            <a:ext cx="898063" cy="0"/>
          </a:xfrm>
          <a:prstGeom prst="line">
            <a:avLst/>
          </a:prstGeom>
          <a:solidFill>
            <a:schemeClr val="accent1"/>
          </a:solidFill>
          <a:ln w="19050" cap="flat" cmpd="sng" algn="ctr">
            <a:solidFill>
              <a:schemeClr val="accent1"/>
            </a:solidFill>
            <a:prstDash val="dash"/>
            <a:round/>
            <a:headEnd type="none" w="med" len="med"/>
            <a:tailEnd type="triangle" w="med" len="med"/>
          </a:ln>
          <a:effectLst/>
        </p:spPr>
      </p:cxnSp>
      <p:sp>
        <p:nvSpPr>
          <p:cNvPr id="51" name="TextBox 50"/>
          <p:cNvSpPr txBox="1"/>
          <p:nvPr/>
        </p:nvSpPr>
        <p:spPr>
          <a:xfrm>
            <a:off x="4997610" y="4129430"/>
            <a:ext cx="1585629" cy="415498"/>
          </a:xfrm>
          <a:prstGeom prst="rect">
            <a:avLst/>
          </a:prstGeom>
          <a:noFill/>
        </p:spPr>
        <p:txBody>
          <a:bodyPr wrap="square" lIns="0" tIns="0" rIns="0" bIns="0" rtlCol="0">
            <a:spAutoFit/>
          </a:bodyPr>
          <a:lstStyle/>
          <a:p>
            <a:pPr>
              <a:lnSpc>
                <a:spcPct val="100000"/>
              </a:lnSpc>
            </a:pPr>
            <a:r>
              <a:rPr lang="en-US" sz="900" b="1" dirty="0" smtClean="0">
                <a:solidFill>
                  <a:schemeClr val="accent1"/>
                </a:solidFill>
                <a:latin typeface="Arial" panose="020B0604020202020204" pitchFamily="34" charset="0"/>
                <a:cs typeface="Arial" panose="020B0604020202020204" pitchFamily="34" charset="0"/>
              </a:rPr>
              <a:t>Red: 8.25%</a:t>
            </a:r>
          </a:p>
          <a:p>
            <a:pPr>
              <a:lnSpc>
                <a:spcPct val="100000"/>
              </a:lnSpc>
            </a:pPr>
            <a:r>
              <a:rPr lang="en-US" sz="900" b="1" dirty="0" smtClean="0">
                <a:latin typeface="Arial" panose="020B0604020202020204" pitchFamily="34" charset="0"/>
                <a:cs typeface="Arial" panose="020B0604020202020204" pitchFamily="34" charset="0"/>
              </a:rPr>
              <a:t>Internal post-stress minimum</a:t>
            </a:r>
            <a:endParaRPr lang="en-US" sz="900" b="1" dirty="0">
              <a:latin typeface="Arial" panose="020B0604020202020204" pitchFamily="34" charset="0"/>
              <a:cs typeface="Arial" panose="020B0604020202020204" pitchFamily="34" charset="0"/>
            </a:endParaRPr>
          </a:p>
        </p:txBody>
      </p:sp>
      <p:sp>
        <p:nvSpPr>
          <p:cNvPr id="54" name="TextBox 53"/>
          <p:cNvSpPr txBox="1"/>
          <p:nvPr/>
        </p:nvSpPr>
        <p:spPr>
          <a:xfrm>
            <a:off x="4997610" y="3834944"/>
            <a:ext cx="1585629" cy="276999"/>
          </a:xfrm>
          <a:prstGeom prst="rect">
            <a:avLst/>
          </a:prstGeom>
          <a:noFill/>
        </p:spPr>
        <p:txBody>
          <a:bodyPr wrap="square" lIns="0" tIns="0" rIns="0" bIns="0" rtlCol="0">
            <a:spAutoFit/>
          </a:bodyPr>
          <a:lstStyle/>
          <a:p>
            <a:pPr>
              <a:lnSpc>
                <a:spcPct val="100000"/>
              </a:lnSpc>
            </a:pPr>
            <a:r>
              <a:rPr lang="en-US" sz="900" b="1" dirty="0" smtClean="0">
                <a:solidFill>
                  <a:srgbClr val="FFC000"/>
                </a:solidFill>
                <a:latin typeface="Arial" panose="020B0604020202020204" pitchFamily="34" charset="0"/>
                <a:cs typeface="Arial" panose="020B0604020202020204" pitchFamily="34" charset="0"/>
              </a:rPr>
              <a:t>Amber: 8.75%</a:t>
            </a:r>
          </a:p>
          <a:p>
            <a:pPr>
              <a:lnSpc>
                <a:spcPct val="100000"/>
              </a:lnSpc>
            </a:pPr>
            <a:r>
              <a:rPr lang="en-US" sz="900" b="1" dirty="0" smtClean="0">
                <a:latin typeface="Arial" panose="020B0604020202020204" pitchFamily="34" charset="0"/>
                <a:cs typeface="Arial" panose="020B0604020202020204" pitchFamily="34" charset="0"/>
              </a:rPr>
              <a:t>Management adjusted</a:t>
            </a:r>
            <a:endParaRPr lang="en-US" sz="900" b="1" dirty="0">
              <a:latin typeface="Arial" panose="020B0604020202020204" pitchFamily="34" charset="0"/>
              <a:cs typeface="Arial" panose="020B0604020202020204" pitchFamily="34" charset="0"/>
            </a:endParaRPr>
          </a:p>
        </p:txBody>
      </p:sp>
      <p:cxnSp>
        <p:nvCxnSpPr>
          <p:cNvPr id="55" name="Straight Connector 54"/>
          <p:cNvCxnSpPr/>
          <p:nvPr/>
        </p:nvCxnSpPr>
        <p:spPr bwMode="auto">
          <a:xfrm>
            <a:off x="3889315" y="5926131"/>
            <a:ext cx="5168960" cy="0"/>
          </a:xfrm>
          <a:prstGeom prst="line">
            <a:avLst/>
          </a:prstGeom>
          <a:solidFill>
            <a:schemeClr val="accent1"/>
          </a:solidFill>
          <a:ln w="9525" cap="flat" cmpd="sng" algn="ctr">
            <a:solidFill>
              <a:schemeClr val="bg2"/>
            </a:solidFill>
            <a:prstDash val="solid"/>
            <a:round/>
            <a:headEnd type="none" w="med" len="med"/>
            <a:tailEnd type="none" w="med" len="med"/>
          </a:ln>
          <a:effectLst/>
        </p:spPr>
      </p:cxnSp>
      <p:sp>
        <p:nvSpPr>
          <p:cNvPr id="57" name="Rectangle 56"/>
          <p:cNvSpPr/>
          <p:nvPr/>
        </p:nvSpPr>
        <p:spPr bwMode="auto">
          <a:xfrm>
            <a:off x="4443679" y="4764198"/>
            <a:ext cx="685800" cy="1161288"/>
          </a:xfrm>
          <a:prstGeom prst="rect">
            <a:avLst/>
          </a:prstGeom>
          <a:solidFill>
            <a:schemeClr val="bg1">
              <a:lumMod val="6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eaLnBrk="0" hangingPunct="0">
              <a:lnSpc>
                <a:spcPct val="100000"/>
              </a:lnSpc>
            </a:pPr>
            <a:r>
              <a:rPr lang="en-US" dirty="0">
                <a:solidFill>
                  <a:schemeClr val="bg1"/>
                </a:solidFill>
                <a:latin typeface="Arial" panose="020B0604020202020204" pitchFamily="34" charset="0"/>
                <a:ea typeface="ＭＳ Ｐゴシック" pitchFamily="-112" charset="-128"/>
                <a:cs typeface="Arial" panose="020B0604020202020204" pitchFamily="34" charset="0"/>
              </a:rPr>
              <a:t>6.00%</a:t>
            </a:r>
          </a:p>
        </p:txBody>
      </p:sp>
      <p:sp>
        <p:nvSpPr>
          <p:cNvPr id="58" name="Rectangle 57"/>
          <p:cNvSpPr/>
          <p:nvPr/>
        </p:nvSpPr>
        <p:spPr bwMode="auto">
          <a:xfrm>
            <a:off x="7393148" y="3250178"/>
            <a:ext cx="685800" cy="964065"/>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lang="en-US" dirty="0" smtClean="0">
                <a:solidFill>
                  <a:schemeClr val="bg1"/>
                </a:solidFill>
                <a:latin typeface="Arial" panose="020B0604020202020204" pitchFamily="34" charset="0"/>
                <a:ea typeface="ＭＳ Ｐゴシック" pitchFamily="-112" charset="-128"/>
                <a:cs typeface="Arial" panose="020B0604020202020204" pitchFamily="34" charset="0"/>
              </a:rPr>
              <a:t>3.75%</a:t>
            </a:r>
            <a:endParaRPr kumimoji="0" lang="en-US" b="0" i="0" u="none" strike="noStrike" cap="none" normalizeH="0" baseline="0" dirty="0">
              <a:ln>
                <a:noFill/>
              </a:ln>
              <a:solidFill>
                <a:schemeClr val="bg1"/>
              </a:solidFill>
              <a:effectLst/>
              <a:latin typeface="Arial" panose="020B0604020202020204" pitchFamily="34" charset="0"/>
              <a:ea typeface="ＭＳ Ｐゴシック" pitchFamily="-112" charset="-128"/>
              <a:cs typeface="Arial" panose="020B0604020202020204" pitchFamily="34" charset="0"/>
            </a:endParaRPr>
          </a:p>
        </p:txBody>
      </p:sp>
      <p:sp>
        <p:nvSpPr>
          <p:cNvPr id="59" name="TextBox 58"/>
          <p:cNvSpPr txBox="1"/>
          <p:nvPr/>
        </p:nvSpPr>
        <p:spPr>
          <a:xfrm>
            <a:off x="6649921" y="3538815"/>
            <a:ext cx="714445" cy="276999"/>
          </a:xfrm>
          <a:prstGeom prst="rect">
            <a:avLst/>
          </a:prstGeom>
          <a:noFill/>
        </p:spPr>
        <p:txBody>
          <a:bodyPr wrap="square" lIns="0" tIns="0" rIns="0" bIns="0" rtlCol="0">
            <a:spAutoFit/>
          </a:bodyPr>
          <a:lstStyle/>
          <a:p>
            <a:pPr algn="r">
              <a:lnSpc>
                <a:spcPct val="100000"/>
              </a:lnSpc>
            </a:pPr>
            <a:r>
              <a:rPr lang="en-US" sz="900" dirty="0" smtClean="0">
                <a:latin typeface="Arial" panose="020B0604020202020204" pitchFamily="34" charset="0"/>
                <a:cs typeface="Arial" panose="020B0604020202020204" pitchFamily="34" charset="0"/>
              </a:rPr>
              <a:t>Stress</a:t>
            </a:r>
          </a:p>
          <a:p>
            <a:pPr algn="r">
              <a:lnSpc>
                <a:spcPct val="100000"/>
              </a:lnSpc>
            </a:pPr>
            <a:r>
              <a:rPr lang="en-US" sz="900" dirty="0" smtClean="0">
                <a:latin typeface="Arial" panose="020B0604020202020204" pitchFamily="34" charset="0"/>
                <a:cs typeface="Arial" panose="020B0604020202020204" pitchFamily="34" charset="0"/>
              </a:rPr>
              <a:t> absorption</a:t>
            </a:r>
            <a:endParaRPr lang="en-US" sz="900" dirty="0">
              <a:latin typeface="Arial" panose="020B0604020202020204" pitchFamily="34" charset="0"/>
              <a:cs typeface="Arial" panose="020B0604020202020204" pitchFamily="34" charset="0"/>
            </a:endParaRPr>
          </a:p>
        </p:txBody>
      </p:sp>
      <p:cxnSp>
        <p:nvCxnSpPr>
          <p:cNvPr id="60" name="Straight Connector 59"/>
          <p:cNvCxnSpPr/>
          <p:nvPr/>
        </p:nvCxnSpPr>
        <p:spPr bwMode="auto">
          <a:xfrm>
            <a:off x="7386382" y="3215866"/>
            <a:ext cx="898063" cy="0"/>
          </a:xfrm>
          <a:prstGeom prst="line">
            <a:avLst/>
          </a:prstGeom>
          <a:solidFill>
            <a:schemeClr val="accent1"/>
          </a:solidFill>
          <a:ln w="19050" cap="flat" cmpd="sng" algn="ctr">
            <a:solidFill>
              <a:schemeClr val="accent1"/>
            </a:solidFill>
            <a:prstDash val="dash"/>
            <a:round/>
            <a:headEnd type="none" w="med" len="med"/>
            <a:tailEnd type="triangle" w="med" len="med"/>
          </a:ln>
          <a:effectLst/>
        </p:spPr>
      </p:cxnSp>
      <p:sp>
        <p:nvSpPr>
          <p:cNvPr id="61" name="TextBox 60"/>
          <p:cNvSpPr txBox="1"/>
          <p:nvPr/>
        </p:nvSpPr>
        <p:spPr>
          <a:xfrm>
            <a:off x="8115834" y="3253919"/>
            <a:ext cx="1191306" cy="415498"/>
          </a:xfrm>
          <a:prstGeom prst="rect">
            <a:avLst/>
          </a:prstGeom>
          <a:noFill/>
        </p:spPr>
        <p:txBody>
          <a:bodyPr wrap="square" lIns="0" tIns="0" rIns="0" bIns="0" rtlCol="0">
            <a:spAutoFit/>
          </a:bodyPr>
          <a:lstStyle/>
          <a:p>
            <a:pPr>
              <a:lnSpc>
                <a:spcPct val="100000"/>
              </a:lnSpc>
            </a:pPr>
            <a:r>
              <a:rPr lang="en-US" sz="900" b="1" dirty="0" smtClean="0">
                <a:solidFill>
                  <a:schemeClr val="accent1"/>
                </a:solidFill>
                <a:latin typeface="Arial" panose="020B0604020202020204" pitchFamily="34" charset="0"/>
                <a:cs typeface="Arial" panose="020B0604020202020204" pitchFamily="34" charset="0"/>
              </a:rPr>
              <a:t>Red: 12.0%</a:t>
            </a:r>
          </a:p>
          <a:p>
            <a:pPr>
              <a:lnSpc>
                <a:spcPct val="100000"/>
              </a:lnSpc>
            </a:pPr>
            <a:r>
              <a:rPr lang="en-US" sz="900" b="1" dirty="0" smtClean="0">
                <a:latin typeface="Arial" panose="020B0604020202020204" pitchFamily="34" charset="0"/>
                <a:cs typeface="Arial" panose="020B0604020202020204" pitchFamily="34" charset="0"/>
              </a:rPr>
              <a:t>Business-as-usual minimum</a:t>
            </a:r>
            <a:endParaRPr lang="en-US" sz="900" b="1" dirty="0">
              <a:latin typeface="Arial" panose="020B0604020202020204" pitchFamily="34" charset="0"/>
              <a:cs typeface="Arial" panose="020B0604020202020204" pitchFamily="34" charset="0"/>
            </a:endParaRPr>
          </a:p>
        </p:txBody>
      </p:sp>
      <p:sp>
        <p:nvSpPr>
          <p:cNvPr id="62" name="Rectangle 61"/>
          <p:cNvSpPr/>
          <p:nvPr/>
        </p:nvSpPr>
        <p:spPr bwMode="auto">
          <a:xfrm>
            <a:off x="7393147" y="2968081"/>
            <a:ext cx="685800" cy="206462"/>
          </a:xfrm>
          <a:prstGeom prst="rect">
            <a:avLst/>
          </a:prstGeom>
          <a:solidFill>
            <a:srgbClr val="FFC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chemeClr val="tx1"/>
                </a:solidFill>
                <a:effectLst/>
                <a:latin typeface="Arial" panose="020B0604020202020204" pitchFamily="34" charset="0"/>
                <a:ea typeface="ＭＳ Ｐゴシック" pitchFamily="-112" charset="-128"/>
                <a:cs typeface="Arial" panose="020B0604020202020204" pitchFamily="34" charset="0"/>
              </a:rPr>
              <a:t>0.50%</a:t>
            </a:r>
            <a:endParaRPr kumimoji="0" lang="en-US" b="0" i="0" u="none" strike="noStrike" cap="none" normalizeH="0" baseline="0" dirty="0">
              <a:ln>
                <a:noFill/>
              </a:ln>
              <a:solidFill>
                <a:schemeClr val="tx1"/>
              </a:solidFill>
              <a:effectLst/>
              <a:latin typeface="Arial" panose="020B0604020202020204" pitchFamily="34" charset="0"/>
              <a:ea typeface="ＭＳ Ｐゴシック" pitchFamily="-112" charset="-128"/>
              <a:cs typeface="Arial" panose="020B0604020202020204" pitchFamily="34" charset="0"/>
            </a:endParaRPr>
          </a:p>
        </p:txBody>
      </p:sp>
      <p:sp>
        <p:nvSpPr>
          <p:cNvPr id="63" name="TextBox 62"/>
          <p:cNvSpPr txBox="1"/>
          <p:nvPr/>
        </p:nvSpPr>
        <p:spPr>
          <a:xfrm>
            <a:off x="8125360" y="2897544"/>
            <a:ext cx="1191306" cy="276999"/>
          </a:xfrm>
          <a:prstGeom prst="rect">
            <a:avLst/>
          </a:prstGeom>
          <a:noFill/>
        </p:spPr>
        <p:txBody>
          <a:bodyPr wrap="square" lIns="0" tIns="0" rIns="0" bIns="0" rtlCol="0">
            <a:spAutoFit/>
          </a:bodyPr>
          <a:lstStyle/>
          <a:p>
            <a:pPr>
              <a:lnSpc>
                <a:spcPct val="100000"/>
              </a:lnSpc>
            </a:pPr>
            <a:r>
              <a:rPr lang="en-US" sz="900" b="1" dirty="0" smtClean="0">
                <a:solidFill>
                  <a:srgbClr val="FFC000"/>
                </a:solidFill>
                <a:latin typeface="Arial" panose="020B0604020202020204" pitchFamily="34" charset="0"/>
                <a:cs typeface="Arial" panose="020B0604020202020204" pitchFamily="34" charset="0"/>
              </a:rPr>
              <a:t>Amber: 12.5%</a:t>
            </a:r>
          </a:p>
          <a:p>
            <a:pPr>
              <a:lnSpc>
                <a:spcPct val="100000"/>
              </a:lnSpc>
            </a:pPr>
            <a:r>
              <a:rPr lang="en-US" sz="900" b="1" dirty="0" smtClean="0">
                <a:latin typeface="Arial" panose="020B0604020202020204" pitchFamily="34" charset="0"/>
                <a:cs typeface="Arial" panose="020B0604020202020204" pitchFamily="34" charset="0"/>
              </a:rPr>
              <a:t>Planned capital hold</a:t>
            </a:r>
            <a:endParaRPr lang="en-US" sz="900" b="1" dirty="0">
              <a:latin typeface="Arial" panose="020B0604020202020204" pitchFamily="34" charset="0"/>
              <a:cs typeface="Arial" panose="020B0604020202020204" pitchFamily="34" charset="0"/>
            </a:endParaRPr>
          </a:p>
        </p:txBody>
      </p:sp>
      <p:cxnSp>
        <p:nvCxnSpPr>
          <p:cNvPr id="64" name="Straight Connector 63"/>
          <p:cNvCxnSpPr/>
          <p:nvPr/>
        </p:nvCxnSpPr>
        <p:spPr bwMode="auto">
          <a:xfrm>
            <a:off x="7384425" y="2945733"/>
            <a:ext cx="898063" cy="0"/>
          </a:xfrm>
          <a:prstGeom prst="line">
            <a:avLst/>
          </a:prstGeom>
          <a:solidFill>
            <a:schemeClr val="accent1"/>
          </a:solidFill>
          <a:ln w="19050" cap="flat" cmpd="sng" algn="ctr">
            <a:solidFill>
              <a:srgbClr val="FFC000"/>
            </a:solidFill>
            <a:prstDash val="dash"/>
            <a:round/>
            <a:headEnd type="none" w="med" len="med"/>
            <a:tailEnd type="triangle" w="med" len="med"/>
          </a:ln>
          <a:effectLst/>
        </p:spPr>
      </p:cxnSp>
      <p:sp>
        <p:nvSpPr>
          <p:cNvPr id="65" name="TextBox 64"/>
          <p:cNvSpPr txBox="1"/>
          <p:nvPr/>
        </p:nvSpPr>
        <p:spPr>
          <a:xfrm>
            <a:off x="6213745" y="2914587"/>
            <a:ext cx="1150621" cy="276999"/>
          </a:xfrm>
          <a:prstGeom prst="rect">
            <a:avLst/>
          </a:prstGeom>
          <a:noFill/>
        </p:spPr>
        <p:txBody>
          <a:bodyPr wrap="square" lIns="0" tIns="0" rIns="0" bIns="0" rtlCol="0">
            <a:spAutoFit/>
          </a:bodyPr>
          <a:lstStyle/>
          <a:p>
            <a:pPr algn="r">
              <a:lnSpc>
                <a:spcPct val="100000"/>
              </a:lnSpc>
            </a:pPr>
            <a:r>
              <a:rPr lang="en-US" sz="900" dirty="0" smtClean="0">
                <a:latin typeface="Arial" panose="020B0604020202020204" pitchFamily="34" charset="0"/>
                <a:cs typeface="Arial" panose="020B0604020202020204" pitchFamily="34" charset="0"/>
              </a:rPr>
              <a:t>Management adjustment</a:t>
            </a:r>
            <a:endParaRPr lang="en-US" sz="900" dirty="0">
              <a:latin typeface="Arial" panose="020B0604020202020204" pitchFamily="34" charset="0"/>
              <a:cs typeface="Arial" panose="020B0604020202020204" pitchFamily="34" charset="0"/>
            </a:endParaRPr>
          </a:p>
        </p:txBody>
      </p:sp>
      <p:sp>
        <p:nvSpPr>
          <p:cNvPr id="66" name="TextBox 65"/>
          <p:cNvSpPr txBox="1"/>
          <p:nvPr/>
        </p:nvSpPr>
        <p:spPr>
          <a:xfrm>
            <a:off x="4177607" y="5940749"/>
            <a:ext cx="1150621" cy="153888"/>
          </a:xfrm>
          <a:prstGeom prst="rect">
            <a:avLst/>
          </a:prstGeom>
          <a:noFill/>
        </p:spPr>
        <p:txBody>
          <a:bodyPr wrap="square" lIns="0" tIns="0" rIns="0" bIns="0" rtlCol="0">
            <a:spAutoFit/>
          </a:bodyPr>
          <a:lstStyle/>
          <a:p>
            <a:pPr>
              <a:lnSpc>
                <a:spcPct val="100000"/>
              </a:lnSpc>
            </a:pPr>
            <a:r>
              <a:rPr lang="en-US" b="1" i="1" dirty="0" smtClean="0">
                <a:latin typeface="Arial" panose="020B0604020202020204" pitchFamily="34" charset="0"/>
                <a:cs typeface="Arial" panose="020B0604020202020204" pitchFamily="34" charset="0"/>
              </a:rPr>
              <a:t>Stress scenario</a:t>
            </a:r>
            <a:endParaRPr lang="en-US" b="1" i="1" dirty="0">
              <a:latin typeface="Arial" panose="020B0604020202020204" pitchFamily="34" charset="0"/>
              <a:cs typeface="Arial" panose="020B0604020202020204" pitchFamily="34" charset="0"/>
            </a:endParaRPr>
          </a:p>
        </p:txBody>
      </p:sp>
      <p:sp>
        <p:nvSpPr>
          <p:cNvPr id="67" name="TextBox 66"/>
          <p:cNvSpPr txBox="1"/>
          <p:nvPr/>
        </p:nvSpPr>
        <p:spPr>
          <a:xfrm>
            <a:off x="7112558" y="5940749"/>
            <a:ext cx="1249653" cy="307777"/>
          </a:xfrm>
          <a:prstGeom prst="rect">
            <a:avLst/>
          </a:prstGeom>
          <a:noFill/>
        </p:spPr>
        <p:txBody>
          <a:bodyPr wrap="square" lIns="0" tIns="0" rIns="0" bIns="0" rtlCol="0">
            <a:spAutoFit/>
          </a:bodyPr>
          <a:lstStyle/>
          <a:p>
            <a:pPr>
              <a:lnSpc>
                <a:spcPct val="100000"/>
              </a:lnSpc>
            </a:pPr>
            <a:r>
              <a:rPr lang="en-US" b="1" i="1" dirty="0" smtClean="0">
                <a:latin typeface="Arial" panose="020B0604020202020204" pitchFamily="34" charset="0"/>
                <a:cs typeface="Arial" panose="020B0604020202020204" pitchFamily="34" charset="0"/>
              </a:rPr>
              <a:t>Baseline scenario </a:t>
            </a:r>
          </a:p>
          <a:p>
            <a:pPr>
              <a:lnSpc>
                <a:spcPct val="100000"/>
              </a:lnSpc>
            </a:pPr>
            <a:r>
              <a:rPr lang="en-US" b="1" i="1" dirty="0" smtClean="0">
                <a:latin typeface="Arial" panose="020B0604020202020204" pitchFamily="34" charset="0"/>
                <a:cs typeface="Arial" panose="020B0604020202020204" pitchFamily="34" charset="0"/>
              </a:rPr>
              <a:t>&amp; Business-as-usual</a:t>
            </a:r>
            <a:endParaRPr lang="en-US" b="1" i="1" dirty="0">
              <a:latin typeface="Arial" panose="020B0604020202020204" pitchFamily="34" charset="0"/>
              <a:cs typeface="Arial" panose="020B0604020202020204" pitchFamily="34" charset="0"/>
            </a:endParaRPr>
          </a:p>
        </p:txBody>
      </p:sp>
      <p:sp>
        <p:nvSpPr>
          <p:cNvPr id="68" name="Rectangle 67"/>
          <p:cNvSpPr/>
          <p:nvPr/>
        </p:nvSpPr>
        <p:spPr bwMode="auto">
          <a:xfrm>
            <a:off x="4448150" y="4231892"/>
            <a:ext cx="685800" cy="235159"/>
          </a:xfrm>
          <a:prstGeom prst="rect">
            <a:avLst/>
          </a:prstGeom>
          <a:solidFill>
            <a:srgbClr val="FCE0E2"/>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lang="en-US" dirty="0" smtClean="0">
                <a:latin typeface="Arial" panose="020B0604020202020204" pitchFamily="34" charset="0"/>
                <a:ea typeface="ＭＳ Ｐゴシック" pitchFamily="-112" charset="-128"/>
                <a:cs typeface="Arial" panose="020B0604020202020204" pitchFamily="34" charset="0"/>
              </a:rPr>
              <a:t>0.25%</a:t>
            </a:r>
            <a:endParaRPr kumimoji="0" lang="en-US" b="0" i="0" u="none" strike="noStrike" cap="none" normalizeH="0" baseline="0" dirty="0">
              <a:ln>
                <a:noFill/>
              </a:ln>
              <a:effectLst/>
              <a:latin typeface="Arial" panose="020B0604020202020204" pitchFamily="34" charset="0"/>
              <a:ea typeface="ＭＳ Ｐゴシック" pitchFamily="-112" charset="-128"/>
              <a:cs typeface="Arial" panose="020B0604020202020204" pitchFamily="34" charset="0"/>
            </a:endParaRPr>
          </a:p>
        </p:txBody>
      </p:sp>
      <p:sp>
        <p:nvSpPr>
          <p:cNvPr id="69" name="Rectangle 68"/>
          <p:cNvSpPr/>
          <p:nvPr/>
        </p:nvSpPr>
        <p:spPr bwMode="auto">
          <a:xfrm>
            <a:off x="4448150" y="4497140"/>
            <a:ext cx="685800" cy="235159"/>
          </a:xfrm>
          <a:prstGeom prst="rect">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lang="en-US" dirty="0">
                <a:latin typeface="Arial" panose="020B0604020202020204" pitchFamily="34" charset="0"/>
                <a:ea typeface="ＭＳ Ｐゴシック" pitchFamily="-112" charset="-128"/>
                <a:cs typeface="Arial" panose="020B0604020202020204" pitchFamily="34" charset="0"/>
              </a:rPr>
              <a:t>1</a:t>
            </a:r>
            <a:r>
              <a:rPr lang="en-US" dirty="0" smtClean="0">
                <a:latin typeface="Arial" panose="020B0604020202020204" pitchFamily="34" charset="0"/>
                <a:ea typeface="ＭＳ Ｐゴシック" pitchFamily="-112" charset="-128"/>
                <a:cs typeface="Arial" panose="020B0604020202020204" pitchFamily="34" charset="0"/>
              </a:rPr>
              <a:t>.75%</a:t>
            </a:r>
            <a:endParaRPr kumimoji="0" lang="en-US" b="0" i="0" u="none" strike="noStrike" cap="none" normalizeH="0" baseline="0" dirty="0">
              <a:ln>
                <a:noFill/>
              </a:ln>
              <a:effectLst/>
              <a:latin typeface="Arial" panose="020B0604020202020204" pitchFamily="34" charset="0"/>
              <a:ea typeface="ＭＳ Ｐゴシック" pitchFamily="-112" charset="-128"/>
              <a:cs typeface="Arial" panose="020B0604020202020204" pitchFamily="34" charset="0"/>
            </a:endParaRPr>
          </a:p>
        </p:txBody>
      </p:sp>
      <p:sp>
        <p:nvSpPr>
          <p:cNvPr id="70" name="TextBox 69"/>
          <p:cNvSpPr txBox="1"/>
          <p:nvPr/>
        </p:nvSpPr>
        <p:spPr>
          <a:xfrm>
            <a:off x="3643280" y="5139513"/>
            <a:ext cx="739954" cy="276999"/>
          </a:xfrm>
          <a:prstGeom prst="rect">
            <a:avLst/>
          </a:prstGeom>
          <a:noFill/>
        </p:spPr>
        <p:txBody>
          <a:bodyPr wrap="square" lIns="0" tIns="0" rIns="0" bIns="0" rtlCol="0">
            <a:spAutoFit/>
          </a:bodyPr>
          <a:lstStyle/>
          <a:p>
            <a:pPr algn="r">
              <a:lnSpc>
                <a:spcPct val="100000"/>
              </a:lnSpc>
            </a:pPr>
            <a:r>
              <a:rPr lang="en-US" sz="900" dirty="0" smtClean="0">
                <a:latin typeface="Arial" panose="020B0604020202020204" pitchFamily="34" charset="0"/>
                <a:cs typeface="Arial" panose="020B0604020202020204" pitchFamily="34" charset="0"/>
              </a:rPr>
              <a:t>Adequately </a:t>
            </a:r>
          </a:p>
          <a:p>
            <a:pPr algn="r">
              <a:lnSpc>
                <a:spcPct val="100000"/>
              </a:lnSpc>
            </a:pPr>
            <a:r>
              <a:rPr lang="en-US" sz="900" dirty="0" smtClean="0">
                <a:latin typeface="Arial" panose="020B0604020202020204" pitchFamily="34" charset="0"/>
                <a:cs typeface="Arial" panose="020B0604020202020204" pitchFamily="34" charset="0"/>
              </a:rPr>
              <a:t>capitalized</a:t>
            </a:r>
          </a:p>
        </p:txBody>
      </p:sp>
      <p:sp>
        <p:nvSpPr>
          <p:cNvPr id="71" name="TextBox 70"/>
          <p:cNvSpPr txBox="1"/>
          <p:nvPr/>
        </p:nvSpPr>
        <p:spPr>
          <a:xfrm>
            <a:off x="3641271" y="4203925"/>
            <a:ext cx="741963" cy="276999"/>
          </a:xfrm>
          <a:prstGeom prst="rect">
            <a:avLst/>
          </a:prstGeom>
          <a:noFill/>
        </p:spPr>
        <p:txBody>
          <a:bodyPr wrap="square" lIns="0" tIns="0" rIns="0" bIns="0" rtlCol="0">
            <a:spAutoFit/>
          </a:bodyPr>
          <a:lstStyle/>
          <a:p>
            <a:pPr algn="r">
              <a:lnSpc>
                <a:spcPct val="100000"/>
              </a:lnSpc>
            </a:pPr>
            <a:r>
              <a:rPr lang="en-US" sz="900" dirty="0">
                <a:latin typeface="Arial" panose="020B0604020202020204" pitchFamily="34" charset="0"/>
                <a:cs typeface="Arial" panose="020B0604020202020204" pitchFamily="34" charset="0"/>
              </a:rPr>
              <a:t>Operating volatility</a:t>
            </a:r>
          </a:p>
        </p:txBody>
      </p:sp>
      <p:sp>
        <p:nvSpPr>
          <p:cNvPr id="72" name="TextBox 71"/>
          <p:cNvSpPr txBox="1"/>
          <p:nvPr/>
        </p:nvSpPr>
        <p:spPr>
          <a:xfrm>
            <a:off x="3641271" y="4505871"/>
            <a:ext cx="741963" cy="276999"/>
          </a:xfrm>
          <a:prstGeom prst="rect">
            <a:avLst/>
          </a:prstGeom>
          <a:noFill/>
        </p:spPr>
        <p:txBody>
          <a:bodyPr wrap="square" lIns="0" tIns="0" rIns="0" bIns="0" rtlCol="0">
            <a:spAutoFit/>
          </a:bodyPr>
          <a:lstStyle/>
          <a:p>
            <a:pPr algn="r">
              <a:lnSpc>
                <a:spcPct val="100000"/>
              </a:lnSpc>
            </a:pPr>
            <a:r>
              <a:rPr lang="en-US" sz="900" dirty="0" smtClean="0">
                <a:latin typeface="Arial" panose="020B0604020202020204" pitchFamily="34" charset="0"/>
                <a:cs typeface="Arial" panose="020B0604020202020204" pitchFamily="34" charset="0"/>
              </a:rPr>
              <a:t>Market funding</a:t>
            </a:r>
            <a:endParaRPr lang="en-US" sz="900" dirty="0">
              <a:latin typeface="Arial" panose="020B0604020202020204" pitchFamily="34" charset="0"/>
              <a:cs typeface="Arial" panose="020B0604020202020204" pitchFamily="34" charset="0"/>
            </a:endParaRPr>
          </a:p>
        </p:txBody>
      </p:sp>
      <p:sp>
        <p:nvSpPr>
          <p:cNvPr id="73" name="Rectangle 72"/>
          <p:cNvSpPr/>
          <p:nvPr/>
        </p:nvSpPr>
        <p:spPr bwMode="auto">
          <a:xfrm>
            <a:off x="7393148" y="4764198"/>
            <a:ext cx="685800" cy="1161288"/>
          </a:xfrm>
          <a:prstGeom prst="rect">
            <a:avLst/>
          </a:prstGeom>
          <a:solidFill>
            <a:schemeClr val="bg1">
              <a:lumMod val="6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eaLnBrk="0" hangingPunct="0">
              <a:lnSpc>
                <a:spcPct val="100000"/>
              </a:lnSpc>
            </a:pPr>
            <a:r>
              <a:rPr lang="en-US" dirty="0">
                <a:solidFill>
                  <a:schemeClr val="bg1"/>
                </a:solidFill>
                <a:latin typeface="Arial" panose="020B0604020202020204" pitchFamily="34" charset="0"/>
                <a:ea typeface="ＭＳ Ｐゴシック" pitchFamily="-112" charset="-128"/>
                <a:cs typeface="Arial" panose="020B0604020202020204" pitchFamily="34" charset="0"/>
              </a:rPr>
              <a:t>6.00%</a:t>
            </a:r>
          </a:p>
        </p:txBody>
      </p:sp>
      <p:sp>
        <p:nvSpPr>
          <p:cNvPr id="74" name="Rectangle 73"/>
          <p:cNvSpPr/>
          <p:nvPr/>
        </p:nvSpPr>
        <p:spPr bwMode="auto">
          <a:xfrm>
            <a:off x="7393427" y="4231892"/>
            <a:ext cx="685800" cy="235159"/>
          </a:xfrm>
          <a:prstGeom prst="rect">
            <a:avLst/>
          </a:prstGeom>
          <a:solidFill>
            <a:srgbClr val="FCE0E2"/>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lang="en-US" dirty="0" smtClean="0">
                <a:latin typeface="Arial" panose="020B0604020202020204" pitchFamily="34" charset="0"/>
                <a:ea typeface="ＭＳ Ｐゴシック" pitchFamily="-112" charset="-128"/>
                <a:cs typeface="Arial" panose="020B0604020202020204" pitchFamily="34" charset="0"/>
              </a:rPr>
              <a:t>0.25%</a:t>
            </a:r>
            <a:endParaRPr kumimoji="0" lang="en-US" b="0" i="0" u="none" strike="noStrike" cap="none" normalizeH="0" baseline="0" dirty="0">
              <a:ln>
                <a:noFill/>
              </a:ln>
              <a:effectLst/>
              <a:latin typeface="Arial" panose="020B0604020202020204" pitchFamily="34" charset="0"/>
              <a:ea typeface="ＭＳ Ｐゴシック" pitchFamily="-112" charset="-128"/>
              <a:cs typeface="Arial" panose="020B0604020202020204" pitchFamily="34" charset="0"/>
            </a:endParaRPr>
          </a:p>
        </p:txBody>
      </p:sp>
      <p:sp>
        <p:nvSpPr>
          <p:cNvPr id="75" name="Rectangle 74"/>
          <p:cNvSpPr/>
          <p:nvPr/>
        </p:nvSpPr>
        <p:spPr bwMode="auto">
          <a:xfrm>
            <a:off x="7393427" y="4497140"/>
            <a:ext cx="685800" cy="235159"/>
          </a:xfrm>
          <a:prstGeom prst="rect">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lang="en-US" dirty="0">
                <a:latin typeface="Arial" panose="020B0604020202020204" pitchFamily="34" charset="0"/>
                <a:ea typeface="ＭＳ Ｐゴシック" pitchFamily="-112" charset="-128"/>
                <a:cs typeface="Arial" panose="020B0604020202020204" pitchFamily="34" charset="0"/>
              </a:rPr>
              <a:t>1</a:t>
            </a:r>
            <a:r>
              <a:rPr lang="en-US" dirty="0" smtClean="0">
                <a:latin typeface="Arial" panose="020B0604020202020204" pitchFamily="34" charset="0"/>
                <a:ea typeface="ＭＳ Ｐゴシック" pitchFamily="-112" charset="-128"/>
                <a:cs typeface="Arial" panose="020B0604020202020204" pitchFamily="34" charset="0"/>
              </a:rPr>
              <a:t>.75%</a:t>
            </a:r>
            <a:endParaRPr kumimoji="0" lang="en-US" b="0" i="0" u="none" strike="noStrike" cap="none" normalizeH="0" baseline="0" dirty="0">
              <a:ln>
                <a:noFill/>
              </a:ln>
              <a:effectLst/>
              <a:latin typeface="Arial" panose="020B0604020202020204" pitchFamily="34" charset="0"/>
              <a:ea typeface="ＭＳ Ｐゴシック" pitchFamily="-112" charset="-128"/>
              <a:cs typeface="Arial" panose="020B0604020202020204" pitchFamily="34" charset="0"/>
            </a:endParaRPr>
          </a:p>
        </p:txBody>
      </p:sp>
      <p:sp>
        <p:nvSpPr>
          <p:cNvPr id="76" name="TextBox 75"/>
          <p:cNvSpPr txBox="1"/>
          <p:nvPr/>
        </p:nvSpPr>
        <p:spPr>
          <a:xfrm>
            <a:off x="6597560" y="5139513"/>
            <a:ext cx="739954" cy="276999"/>
          </a:xfrm>
          <a:prstGeom prst="rect">
            <a:avLst/>
          </a:prstGeom>
          <a:noFill/>
        </p:spPr>
        <p:txBody>
          <a:bodyPr wrap="square" lIns="0" tIns="0" rIns="0" bIns="0" rtlCol="0">
            <a:spAutoFit/>
          </a:bodyPr>
          <a:lstStyle/>
          <a:p>
            <a:pPr algn="r">
              <a:lnSpc>
                <a:spcPct val="100000"/>
              </a:lnSpc>
            </a:pPr>
            <a:r>
              <a:rPr lang="en-US" sz="900" dirty="0" smtClean="0">
                <a:latin typeface="Arial" panose="020B0604020202020204" pitchFamily="34" charset="0"/>
                <a:cs typeface="Arial" panose="020B0604020202020204" pitchFamily="34" charset="0"/>
              </a:rPr>
              <a:t>Adequately </a:t>
            </a:r>
          </a:p>
          <a:p>
            <a:pPr algn="r">
              <a:lnSpc>
                <a:spcPct val="100000"/>
              </a:lnSpc>
            </a:pPr>
            <a:r>
              <a:rPr lang="en-US" sz="900" dirty="0" smtClean="0">
                <a:latin typeface="Arial" panose="020B0604020202020204" pitchFamily="34" charset="0"/>
                <a:cs typeface="Arial" panose="020B0604020202020204" pitchFamily="34" charset="0"/>
              </a:rPr>
              <a:t>capitalized</a:t>
            </a:r>
          </a:p>
        </p:txBody>
      </p:sp>
      <p:sp>
        <p:nvSpPr>
          <p:cNvPr id="77" name="TextBox 76"/>
          <p:cNvSpPr txBox="1"/>
          <p:nvPr/>
        </p:nvSpPr>
        <p:spPr>
          <a:xfrm>
            <a:off x="6595551" y="4203925"/>
            <a:ext cx="741963" cy="276999"/>
          </a:xfrm>
          <a:prstGeom prst="rect">
            <a:avLst/>
          </a:prstGeom>
          <a:noFill/>
        </p:spPr>
        <p:txBody>
          <a:bodyPr wrap="square" lIns="0" tIns="0" rIns="0" bIns="0" rtlCol="0">
            <a:spAutoFit/>
          </a:bodyPr>
          <a:lstStyle/>
          <a:p>
            <a:pPr algn="r">
              <a:lnSpc>
                <a:spcPct val="100000"/>
              </a:lnSpc>
            </a:pPr>
            <a:r>
              <a:rPr lang="en-US" sz="900" dirty="0">
                <a:latin typeface="Arial" panose="020B0604020202020204" pitchFamily="34" charset="0"/>
                <a:cs typeface="Arial" panose="020B0604020202020204" pitchFamily="34" charset="0"/>
              </a:rPr>
              <a:t>Operating volatility</a:t>
            </a:r>
          </a:p>
        </p:txBody>
      </p:sp>
      <p:sp>
        <p:nvSpPr>
          <p:cNvPr id="78" name="TextBox 77"/>
          <p:cNvSpPr txBox="1"/>
          <p:nvPr/>
        </p:nvSpPr>
        <p:spPr>
          <a:xfrm>
            <a:off x="6595551" y="4505871"/>
            <a:ext cx="741963" cy="276999"/>
          </a:xfrm>
          <a:prstGeom prst="rect">
            <a:avLst/>
          </a:prstGeom>
          <a:noFill/>
        </p:spPr>
        <p:txBody>
          <a:bodyPr wrap="square" lIns="0" tIns="0" rIns="0" bIns="0" rtlCol="0">
            <a:spAutoFit/>
          </a:bodyPr>
          <a:lstStyle/>
          <a:p>
            <a:pPr algn="r">
              <a:lnSpc>
                <a:spcPct val="100000"/>
              </a:lnSpc>
            </a:pPr>
            <a:r>
              <a:rPr lang="en-US" sz="900" dirty="0" smtClean="0">
                <a:latin typeface="Arial" panose="020B0604020202020204" pitchFamily="34" charset="0"/>
                <a:cs typeface="Arial" panose="020B0604020202020204" pitchFamily="34" charset="0"/>
              </a:rPr>
              <a:t>Market funding</a:t>
            </a:r>
            <a:endParaRPr lang="en-US" sz="900" dirty="0">
              <a:latin typeface="Arial" panose="020B0604020202020204" pitchFamily="34" charset="0"/>
              <a:cs typeface="Arial" panose="020B0604020202020204" pitchFamily="34" charset="0"/>
            </a:endParaRPr>
          </a:p>
        </p:txBody>
      </p:sp>
      <p:sp>
        <p:nvSpPr>
          <p:cNvPr id="80" name="TextBox 79"/>
          <p:cNvSpPr txBox="1"/>
          <p:nvPr/>
        </p:nvSpPr>
        <p:spPr>
          <a:xfrm>
            <a:off x="1900111" y="6333348"/>
            <a:ext cx="2564805" cy="246221"/>
          </a:xfrm>
          <a:prstGeom prst="rect">
            <a:avLst/>
          </a:prstGeom>
          <a:noFill/>
        </p:spPr>
        <p:txBody>
          <a:bodyPr wrap="none" lIns="0" tIns="0" rIns="0" bIns="0" rtlCol="0">
            <a:spAutoFit/>
          </a:bodyPr>
          <a:lstStyle/>
          <a:p>
            <a:pPr algn="l">
              <a:lnSpc>
                <a:spcPct val="100000"/>
              </a:lnSpc>
            </a:pPr>
            <a:r>
              <a:rPr lang="en-GB" sz="800" dirty="0" smtClean="0"/>
              <a:t>Source: 2016 SBNA Capital </a:t>
            </a:r>
            <a:r>
              <a:rPr lang="en-US" sz="800" dirty="0">
                <a:latin typeface="Arial"/>
                <a:sym typeface="Arial"/>
              </a:rPr>
              <a:t>Policy</a:t>
            </a:r>
          </a:p>
          <a:p>
            <a:pPr marL="228600" indent="-228600" algn="l">
              <a:lnSpc>
                <a:spcPct val="100000"/>
              </a:lnSpc>
              <a:buFont typeface="+mj-lt"/>
              <a:buAutoNum type="arabicPeriod"/>
            </a:pPr>
            <a:r>
              <a:rPr lang="en-US" sz="800" dirty="0">
                <a:latin typeface="Arial"/>
                <a:sym typeface="Arial"/>
              </a:rPr>
              <a:t> Strategic capital not included (0% for SBNA ratios</a:t>
            </a:r>
            <a:r>
              <a:rPr lang="en-US" sz="800" dirty="0" smtClean="0">
                <a:latin typeface="Arial"/>
                <a:sym typeface="Arial"/>
              </a:rPr>
              <a:t>)</a:t>
            </a:r>
            <a:endParaRPr lang="en-US" sz="800" dirty="0">
              <a:latin typeface="Arial"/>
              <a:sym typeface="Arial"/>
            </a:endParaRPr>
          </a:p>
        </p:txBody>
      </p:sp>
    </p:spTree>
    <p:extLst>
      <p:ext uri="{BB962C8B-B14F-4D97-AF65-F5344CB8AC3E}">
        <p14:creationId xmlns:p14="http://schemas.microsoft.com/office/powerpoint/2010/main" val="2251133477"/>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GB" dirty="0">
                <a:solidFill>
                  <a:srgbClr val="FF0000"/>
                </a:solidFill>
              </a:rPr>
              <a:t>E</a:t>
            </a:r>
            <a:r>
              <a:rPr lang="en-GB" dirty="0" smtClean="0">
                <a:solidFill>
                  <a:srgbClr val="FF0000"/>
                </a:solidFill>
              </a:rPr>
              <a:t>.</a:t>
            </a:r>
            <a:r>
              <a:rPr lang="en-GB" dirty="0" smtClean="0"/>
              <a:t> Sub-portfolio NCO scalar review</a:t>
            </a:r>
            <a:endParaRPr lang="en-GB" b="0" dirty="0"/>
          </a:p>
        </p:txBody>
      </p:sp>
    </p:spTree>
    <p:extLst>
      <p:ext uri="{BB962C8B-B14F-4D97-AF65-F5344CB8AC3E}">
        <p14:creationId xmlns:p14="http://schemas.microsoft.com/office/powerpoint/2010/main" val="2102123637"/>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0" name="Object 39" hidden="1"/>
          <p:cNvGraphicFramePr>
            <a:graphicFrameLocks noChangeAspect="1"/>
          </p:cNvGraphicFramePr>
          <p:nvPr>
            <p:custDataLst>
              <p:tags r:id="rId2"/>
            </p:custDataLst>
            <p:extLst>
              <p:ext uri="{D42A27DB-BD31-4B8C-83A1-F6EECF244321}">
                <p14:modId xmlns:p14="http://schemas.microsoft.com/office/powerpoint/2010/main" val="2569136622"/>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20608" name="think-cell Slide" r:id="rId30" imgW="270" imgH="270" progId="TCLayout.ActiveDocument.1">
                  <p:embed/>
                </p:oleObj>
              </mc:Choice>
              <mc:Fallback>
                <p:oleObj name="think-cell Slide" r:id="rId30" imgW="270" imgH="270" progId="TCLayout.ActiveDocument.1">
                  <p:embed/>
                  <p:pic>
                    <p:nvPicPr>
                      <p:cNvPr id="0" name=""/>
                      <p:cNvPicPr/>
                      <p:nvPr/>
                    </p:nvPicPr>
                    <p:blipFill>
                      <a:blip r:embed="rId31"/>
                      <a:stretch>
                        <a:fillRect/>
                      </a:stretch>
                    </p:blipFill>
                    <p:spPr>
                      <a:xfrm>
                        <a:off x="1588" y="1588"/>
                        <a:ext cx="1587" cy="1587"/>
                      </a:xfrm>
                      <a:prstGeom prst="rect">
                        <a:avLst/>
                      </a:prstGeom>
                    </p:spPr>
                  </p:pic>
                </p:oleObj>
              </mc:Fallback>
            </mc:AlternateContent>
          </a:graphicData>
        </a:graphic>
      </p:graphicFrame>
      <p:sp>
        <p:nvSpPr>
          <p:cNvPr id="6" name="Rectangle 5" hidden="1"/>
          <p:cNvSpPr/>
          <p:nvPr>
            <p:custDataLst>
              <p:tags r:id="rId3"/>
            </p:custDataLst>
          </p:nvPr>
        </p:nvSpPr>
        <p:spPr bwMode="auto">
          <a:xfrm>
            <a:off x="0" y="0"/>
            <a:ext cx="158750" cy="158750"/>
          </a:xfrm>
          <a:prstGeom prst="rect">
            <a:avLst/>
          </a:prstGeom>
          <a:solidFill>
            <a:schemeClr val="accent1">
              <a:lumMod val="20000"/>
              <a:lumOff val="8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vert="horz" wrap="none" lIns="0" tIns="0" rIns="0" bIns="0" numCol="1" spcCol="0" rtlCol="0" anchor="ctr" anchorCtr="0">
            <a:noAutofit/>
          </a:bodyPr>
          <a:lstStyle/>
          <a:p>
            <a:pPr>
              <a:lnSpc>
                <a:spcPct val="100000"/>
              </a:lnSpc>
            </a:pPr>
            <a:endParaRPr lang="en-US" dirty="0" smtClean="0">
              <a:solidFill>
                <a:schemeClr val="tx1"/>
              </a:solidFill>
              <a:latin typeface="Arial"/>
              <a:cs typeface="Arial"/>
              <a:sym typeface="Arial"/>
            </a:endParaRPr>
          </a:p>
        </p:txBody>
      </p:sp>
      <p:grpSp>
        <p:nvGrpSpPr>
          <p:cNvPr id="75" name="Group 74"/>
          <p:cNvGrpSpPr/>
          <p:nvPr/>
        </p:nvGrpSpPr>
        <p:grpSpPr>
          <a:xfrm>
            <a:off x="436880" y="69852"/>
            <a:ext cx="3149229" cy="189008"/>
            <a:chOff x="457200" y="19052"/>
            <a:chExt cx="3149229" cy="189008"/>
          </a:xfrm>
        </p:grpSpPr>
        <p:sp>
          <p:nvSpPr>
            <p:cNvPr id="79" name="Oval 78"/>
            <p:cNvSpPr/>
            <p:nvPr/>
          </p:nvSpPr>
          <p:spPr bwMode="auto">
            <a:xfrm>
              <a:off x="457200" y="19052"/>
              <a:ext cx="189008" cy="189008"/>
            </a:xfrm>
            <a:prstGeom prst="ellipse">
              <a:avLst/>
            </a:prstGeom>
            <a:solidFill>
              <a:schemeClr val="accent6">
                <a:lumMod val="60000"/>
                <a:lumOff val="4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lang="en-US" b="1" dirty="0" smtClean="0">
                  <a:solidFill>
                    <a:schemeClr val="bg1"/>
                  </a:solidFill>
                  <a:latin typeface="Arial" panose="020B0604020202020204" pitchFamily="34" charset="0"/>
                  <a:ea typeface="ＭＳ Ｐゴシック" pitchFamily="-112" charset="-128"/>
                  <a:cs typeface="Arial" panose="020B0604020202020204" pitchFamily="34" charset="0"/>
                </a:rPr>
                <a:t>E</a:t>
              </a:r>
              <a:endParaRPr kumimoji="0" lang="en-US" b="1" i="0" u="none" strike="noStrike" cap="none" normalizeH="0" baseline="0" dirty="0">
                <a:ln>
                  <a:noFill/>
                </a:ln>
                <a:solidFill>
                  <a:schemeClr val="bg1"/>
                </a:solidFill>
                <a:effectLst/>
                <a:latin typeface="Arial" panose="020B0604020202020204" pitchFamily="34" charset="0"/>
                <a:ea typeface="ＭＳ Ｐゴシック" pitchFamily="-112" charset="-128"/>
                <a:cs typeface="Arial" panose="020B0604020202020204" pitchFamily="34" charset="0"/>
              </a:endParaRPr>
            </a:p>
          </p:txBody>
        </p:sp>
        <p:sp>
          <p:nvSpPr>
            <p:cNvPr id="80" name="Text Box 75"/>
            <p:cNvSpPr txBox="1">
              <a:spLocks noChangeArrowheads="1"/>
            </p:cNvSpPr>
            <p:nvPr/>
          </p:nvSpPr>
          <p:spPr bwMode="gray">
            <a:xfrm>
              <a:off x="690566" y="20638"/>
              <a:ext cx="2915863" cy="184666"/>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none" lIns="0" tIns="0" rIns="0" bIns="0" anchor="ctr">
              <a:spAutoFit/>
            </a:bodyPr>
            <a:lstStyle/>
            <a:p>
              <a:pPr algn="l">
                <a:lnSpc>
                  <a:spcPct val="100000"/>
                </a:lnSpc>
              </a:pPr>
              <a:r>
                <a:rPr lang="en-US" sz="1200" dirty="0">
                  <a:solidFill>
                    <a:schemeClr val="bg1">
                      <a:lumMod val="50000"/>
                    </a:schemeClr>
                  </a:solidFill>
                </a:rPr>
                <a:t>Appendix: </a:t>
              </a:r>
              <a:r>
                <a:rPr lang="en-US" sz="1200" dirty="0" smtClean="0">
                  <a:solidFill>
                    <a:schemeClr val="bg1">
                      <a:lumMod val="50000"/>
                    </a:schemeClr>
                  </a:solidFill>
                </a:rPr>
                <a:t>Sub-portfolio NCO scalar review</a:t>
              </a:r>
              <a:endParaRPr lang="en-US" sz="1200" dirty="0">
                <a:solidFill>
                  <a:schemeClr val="bg1">
                    <a:lumMod val="50000"/>
                  </a:schemeClr>
                </a:solidFill>
              </a:endParaRPr>
            </a:p>
          </p:txBody>
        </p:sp>
      </p:grpSp>
      <p:sp>
        <p:nvSpPr>
          <p:cNvPr id="3" name="Content Placeholder 2"/>
          <p:cNvSpPr>
            <a:spLocks noGrp="1"/>
          </p:cNvSpPr>
          <p:nvPr>
            <p:ph sz="quarter" idx="11"/>
          </p:nvPr>
        </p:nvSpPr>
        <p:spPr/>
        <p:txBody>
          <a:bodyPr/>
          <a:lstStyle/>
          <a:p>
            <a:r>
              <a:rPr lang="en-US" dirty="0"/>
              <a:t>Historical scalars for </a:t>
            </a:r>
            <a:r>
              <a:rPr lang="en-US" dirty="0" smtClean="0"/>
              <a:t>CRE scalar </a:t>
            </a:r>
            <a:r>
              <a:rPr lang="en-US" dirty="0"/>
              <a:t>review</a:t>
            </a:r>
          </a:p>
        </p:txBody>
      </p:sp>
      <p:sp>
        <p:nvSpPr>
          <p:cNvPr id="22" name="Text Placeholder 9"/>
          <p:cNvSpPr txBox="1">
            <a:spLocks/>
          </p:cNvSpPr>
          <p:nvPr/>
        </p:nvSpPr>
        <p:spPr>
          <a:xfrm>
            <a:off x="365760" y="1463040"/>
            <a:ext cx="3941769" cy="336550"/>
          </a:xfrm>
          <a:prstGeom prst="rect">
            <a:avLst/>
          </a:prstGeom>
        </p:spPr>
        <p:txBody>
          <a:bodyPr lIns="0" tIns="0" rIns="0" bIns="0"/>
          <a:lstStyle>
            <a:lvl1pPr marL="0" indent="0" algn="l" rtl="0" eaLnBrk="1" fontAlgn="base" hangingPunct="1">
              <a:lnSpc>
                <a:spcPct val="100000"/>
              </a:lnSpc>
              <a:spcBef>
                <a:spcPts val="0"/>
              </a:spcBef>
              <a:spcAft>
                <a:spcPct val="0"/>
              </a:spcAft>
              <a:buNone/>
              <a:defRPr sz="1200" b="1">
                <a:solidFill>
                  <a:srgbClr val="FF0000"/>
                </a:solidFill>
                <a:latin typeface="+mj-lt"/>
                <a:ea typeface="+mn-ea"/>
                <a:cs typeface="+mn-cs"/>
              </a:defRPr>
            </a:lvl1pPr>
            <a:lvl2pPr marL="0" indent="0" algn="l" rtl="0" eaLnBrk="1" fontAlgn="base" hangingPunct="1">
              <a:lnSpc>
                <a:spcPct val="100000"/>
              </a:lnSpc>
              <a:spcBef>
                <a:spcPts val="0"/>
              </a:spcBef>
              <a:spcAft>
                <a:spcPct val="0"/>
              </a:spcAft>
              <a:buClr>
                <a:schemeClr val="tx1"/>
              </a:buClr>
              <a:buFont typeface="Wingdings" pitchFamily="2" charset="2"/>
              <a:buNone/>
              <a:defRPr sz="1200">
                <a:solidFill>
                  <a:srgbClr val="FF0000"/>
                </a:solidFill>
                <a:latin typeface="Arial" charset="0"/>
                <a:ea typeface="+mn-ea"/>
                <a:cs typeface="+mn-cs"/>
              </a:defRPr>
            </a:lvl2pPr>
            <a:lvl3pPr marL="625475" indent="-163513" algn="l" rtl="0" eaLnBrk="1" fontAlgn="base" hangingPunct="1">
              <a:lnSpc>
                <a:spcPct val="100000"/>
              </a:lnSpc>
              <a:spcBef>
                <a:spcPts val="350"/>
              </a:spcBef>
              <a:spcAft>
                <a:spcPct val="0"/>
              </a:spcAft>
              <a:buClr>
                <a:schemeClr val="tx1"/>
              </a:buClr>
              <a:buChar char="•"/>
              <a:defRPr sz="1000">
                <a:solidFill>
                  <a:schemeClr val="accent2"/>
                </a:solidFill>
                <a:latin typeface="Arial" charset="0"/>
                <a:ea typeface="+mn-ea"/>
                <a:cs typeface="+mn-cs"/>
              </a:defRPr>
            </a:lvl3pPr>
            <a:lvl4pPr marL="741363" indent="-115888" algn="l" rtl="0" eaLnBrk="1" fontAlgn="base" hangingPunct="1">
              <a:lnSpc>
                <a:spcPct val="100000"/>
              </a:lnSpc>
              <a:spcBef>
                <a:spcPts val="300"/>
              </a:spcBef>
              <a:spcAft>
                <a:spcPct val="0"/>
              </a:spcAft>
              <a:buClr>
                <a:schemeClr val="tx1"/>
              </a:buClr>
              <a:buChar char="–"/>
              <a:defRPr sz="1000">
                <a:solidFill>
                  <a:schemeClr val="accent2"/>
                </a:solidFill>
                <a:latin typeface="Arial" charset="0"/>
                <a:ea typeface="+mn-ea"/>
                <a:cs typeface="+mn-cs"/>
              </a:defRPr>
            </a:lvl4pPr>
            <a:lvl5pPr marL="912812" indent="-171450" algn="l" rtl="0" eaLnBrk="1" fontAlgn="base" hangingPunct="1">
              <a:lnSpc>
                <a:spcPct val="100000"/>
              </a:lnSpc>
              <a:spcBef>
                <a:spcPts val="250"/>
              </a:spcBef>
              <a:spcAft>
                <a:spcPct val="0"/>
              </a:spcAft>
              <a:buClr>
                <a:schemeClr val="tx1"/>
              </a:buClr>
              <a:buFont typeface="Courier New" panose="02070309020205020404" pitchFamily="49" charset="0"/>
              <a:buChar char="o"/>
              <a:defRPr sz="1000">
                <a:solidFill>
                  <a:schemeClr val="accent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lvl="0">
              <a:defRPr/>
            </a:pPr>
            <a:r>
              <a:rPr lang="en-GB" sz="1400" dirty="0">
                <a:latin typeface="Arial" panose="020B0604020202020204" pitchFamily="34" charset="0"/>
                <a:cs typeface="Arial" panose="020B0604020202020204" pitchFamily="34" charset="0"/>
              </a:rPr>
              <a:t>Historical CRE </a:t>
            </a:r>
            <a:r>
              <a:rPr lang="en-GB" sz="1400" dirty="0" smtClean="0">
                <a:latin typeface="Arial" panose="020B0604020202020204" pitchFamily="34" charset="0"/>
                <a:cs typeface="Arial" panose="020B0604020202020204" pitchFamily="34" charset="0"/>
              </a:rPr>
              <a:t>n</a:t>
            </a:r>
            <a:r>
              <a:rPr kumimoji="0" lang="en-GB" sz="1400" b="1" i="0" u="none" strike="noStrike" kern="0" cap="none" spc="0" normalizeH="0" baseline="0" noProof="0" dirty="0" smtClean="0">
                <a:ln>
                  <a:noFill/>
                </a:ln>
                <a:solidFill>
                  <a:srgbClr val="FF0000"/>
                </a:solidFill>
                <a:effectLst/>
                <a:uLnTx/>
                <a:uFillTx/>
                <a:latin typeface="Arial Bold"/>
                <a:ea typeface="ＭＳ Ｐゴシック"/>
              </a:rPr>
              <a:t>et charge-off rate </a:t>
            </a:r>
          </a:p>
          <a:p>
            <a:pPr marL="0" marR="0" lvl="0" indent="0" algn="l" defTabSz="914400" rtl="0" eaLnBrk="1" fontAlgn="base" latinLnBrk="0" hangingPunct="1">
              <a:lnSpc>
                <a:spcPct val="100000"/>
              </a:lnSpc>
              <a:spcBef>
                <a:spcPts val="0"/>
              </a:spcBef>
              <a:spcAft>
                <a:spcPct val="0"/>
              </a:spcAft>
              <a:buClrTx/>
              <a:buSzTx/>
              <a:buFontTx/>
              <a:buNone/>
              <a:tabLst/>
              <a:defRPr/>
            </a:pPr>
            <a:r>
              <a:rPr kumimoji="0" lang="en-GB" sz="1400" b="0" i="0" u="none" strike="noStrike" kern="0" cap="none" spc="0" normalizeH="0" baseline="0" noProof="0" dirty="0" smtClean="0">
                <a:ln>
                  <a:noFill/>
                </a:ln>
                <a:solidFill>
                  <a:srgbClr val="FF0000"/>
                </a:solidFill>
                <a:effectLst/>
                <a:uLnTx/>
                <a:uFillTx/>
                <a:latin typeface="Arial"/>
                <a:ea typeface="ＭＳ Ｐゴシック"/>
              </a:rPr>
              <a:t>%, 1Q2006 – 4Q2015</a:t>
            </a:r>
            <a:endParaRPr kumimoji="0" lang="en-GB" sz="1400" b="0" i="0" u="none" strike="noStrike" kern="0" cap="none" spc="0" normalizeH="0" baseline="0" noProof="0" dirty="0">
              <a:ln>
                <a:noFill/>
              </a:ln>
              <a:solidFill>
                <a:srgbClr val="FF0000"/>
              </a:solidFill>
              <a:effectLst/>
              <a:uLnTx/>
              <a:uFillTx/>
              <a:latin typeface="Arial"/>
              <a:ea typeface="ＭＳ Ｐゴシック"/>
            </a:endParaRPr>
          </a:p>
        </p:txBody>
      </p:sp>
      <p:sp>
        <p:nvSpPr>
          <p:cNvPr id="24" name="Footnote"/>
          <p:cNvSpPr/>
          <p:nvPr/>
        </p:nvSpPr>
        <p:spPr bwMode="auto">
          <a:xfrm>
            <a:off x="1898203" y="6332379"/>
            <a:ext cx="5549900"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spAutoFit/>
          </a:bodyPr>
          <a:lstStyle/>
          <a:p>
            <a:pPr algn="l">
              <a:lnSpc>
                <a:spcPct val="100000"/>
              </a:lnSpc>
            </a:pPr>
            <a:r>
              <a:rPr lang="en-US" sz="800" dirty="0" smtClean="0">
                <a:latin typeface="Arial"/>
                <a:ea typeface="ＭＳ Ｐゴシック"/>
                <a:sym typeface="Arial"/>
              </a:rPr>
              <a:t>Source: </a:t>
            </a:r>
            <a:r>
              <a:rPr lang="en-US" sz="800" dirty="0">
                <a:latin typeface="Arial"/>
                <a:ea typeface="ＭＳ Ｐゴシック"/>
                <a:sym typeface="Arial"/>
              </a:rPr>
              <a:t>SNL Financial Regulated Depositories Bank Regulatory Financials database; Federal Reserve Board historical data: charge-off rates on loans and leases at 100 largest commercial banks</a:t>
            </a:r>
            <a:endParaRPr lang="en-US" sz="800" dirty="0">
              <a:latin typeface="Wingdings"/>
              <a:ea typeface="ＭＳ Ｐゴシック"/>
              <a:sym typeface="Arial"/>
            </a:endParaRPr>
          </a:p>
        </p:txBody>
      </p:sp>
      <p:sp>
        <p:nvSpPr>
          <p:cNvPr id="26" name="Rectangle 25"/>
          <p:cNvSpPr/>
          <p:nvPr/>
        </p:nvSpPr>
        <p:spPr>
          <a:xfrm>
            <a:off x="4936443" y="4755995"/>
            <a:ext cx="4005530" cy="646331"/>
          </a:xfrm>
          <a:prstGeom prst="rect">
            <a:avLst/>
          </a:prstGeom>
          <a:solidFill>
            <a:schemeClr val="bg1"/>
          </a:solidFill>
        </p:spPr>
        <p:txBody>
          <a:bodyPr wrap="square">
            <a:spAutoFit/>
          </a:bodyPr>
          <a:lstStyle/>
          <a:p>
            <a:pPr marL="171450" indent="-171450" algn="l" fontAlgn="b">
              <a:lnSpc>
                <a:spcPct val="100000"/>
              </a:lnSpc>
              <a:spcBef>
                <a:spcPts val="0"/>
              </a:spcBef>
              <a:spcAft>
                <a:spcPts val="400"/>
              </a:spcAft>
              <a:buFont typeface="Arial" panose="020B0604020202020204" pitchFamily="34" charset="0"/>
              <a:buChar char="•"/>
              <a:defRPr/>
            </a:pPr>
            <a:r>
              <a:rPr lang="en-US" sz="1200" dirty="0" smtClean="0"/>
              <a:t>Industry data provides comparable benchmark for SBNA CRE portfolio, and is used, in conjunction with CCAR output, to determine stress scalar</a:t>
            </a:r>
          </a:p>
        </p:txBody>
      </p:sp>
      <p:sp>
        <p:nvSpPr>
          <p:cNvPr id="27" name="Text Placeholder 10"/>
          <p:cNvSpPr txBox="1">
            <a:spLocks/>
          </p:cNvSpPr>
          <p:nvPr/>
        </p:nvSpPr>
        <p:spPr>
          <a:xfrm>
            <a:off x="4936443" y="4444845"/>
            <a:ext cx="3944938" cy="336550"/>
          </a:xfrm>
          <a:prstGeom prst="rect">
            <a:avLst/>
          </a:prstGeom>
        </p:spPr>
        <p:txBody>
          <a:bodyPr lIns="0" tIns="0" rIns="0" bIns="0"/>
          <a:lstStyle>
            <a:lvl1pPr marL="0" indent="0" algn="l" rtl="0" eaLnBrk="1" fontAlgn="base" hangingPunct="1">
              <a:lnSpc>
                <a:spcPct val="100000"/>
              </a:lnSpc>
              <a:spcBef>
                <a:spcPts val="0"/>
              </a:spcBef>
              <a:spcAft>
                <a:spcPct val="0"/>
              </a:spcAft>
              <a:buNone/>
              <a:defRPr sz="1200" b="1">
                <a:solidFill>
                  <a:srgbClr val="FF0000"/>
                </a:solidFill>
                <a:latin typeface="+mj-lt"/>
                <a:ea typeface="+mn-ea"/>
                <a:cs typeface="+mn-cs"/>
              </a:defRPr>
            </a:lvl1pPr>
            <a:lvl2pPr marL="0" indent="0" algn="l" rtl="0" eaLnBrk="1" fontAlgn="base" hangingPunct="1">
              <a:lnSpc>
                <a:spcPct val="100000"/>
              </a:lnSpc>
              <a:spcBef>
                <a:spcPts val="0"/>
              </a:spcBef>
              <a:spcAft>
                <a:spcPct val="0"/>
              </a:spcAft>
              <a:buClr>
                <a:schemeClr val="tx1"/>
              </a:buClr>
              <a:buFont typeface="Wingdings" pitchFamily="2" charset="2"/>
              <a:buNone/>
              <a:defRPr sz="1200">
                <a:solidFill>
                  <a:srgbClr val="FF0000"/>
                </a:solidFill>
                <a:latin typeface="Arial" charset="0"/>
                <a:ea typeface="+mn-ea"/>
                <a:cs typeface="+mn-cs"/>
              </a:defRPr>
            </a:lvl2pPr>
            <a:lvl3pPr marL="625475" indent="-163513" algn="l" rtl="0" eaLnBrk="1" fontAlgn="base" hangingPunct="1">
              <a:lnSpc>
                <a:spcPct val="100000"/>
              </a:lnSpc>
              <a:spcBef>
                <a:spcPts val="350"/>
              </a:spcBef>
              <a:spcAft>
                <a:spcPct val="0"/>
              </a:spcAft>
              <a:buClr>
                <a:schemeClr val="tx1"/>
              </a:buClr>
              <a:buChar char="•"/>
              <a:defRPr sz="1000">
                <a:solidFill>
                  <a:schemeClr val="accent2"/>
                </a:solidFill>
                <a:latin typeface="Arial" charset="0"/>
                <a:ea typeface="+mn-ea"/>
                <a:cs typeface="+mn-cs"/>
              </a:defRPr>
            </a:lvl3pPr>
            <a:lvl4pPr marL="741363" indent="-115888" algn="l" rtl="0" eaLnBrk="1" fontAlgn="base" hangingPunct="1">
              <a:lnSpc>
                <a:spcPct val="100000"/>
              </a:lnSpc>
              <a:spcBef>
                <a:spcPts val="300"/>
              </a:spcBef>
              <a:spcAft>
                <a:spcPct val="0"/>
              </a:spcAft>
              <a:buClr>
                <a:schemeClr val="tx1"/>
              </a:buClr>
              <a:buChar char="–"/>
              <a:defRPr sz="1000">
                <a:solidFill>
                  <a:schemeClr val="accent2"/>
                </a:solidFill>
                <a:latin typeface="Arial" charset="0"/>
                <a:ea typeface="+mn-ea"/>
                <a:cs typeface="+mn-cs"/>
              </a:defRPr>
            </a:lvl4pPr>
            <a:lvl5pPr marL="912812" indent="-171450" algn="l" rtl="0" eaLnBrk="1" fontAlgn="base" hangingPunct="1">
              <a:lnSpc>
                <a:spcPct val="100000"/>
              </a:lnSpc>
              <a:spcBef>
                <a:spcPts val="250"/>
              </a:spcBef>
              <a:spcAft>
                <a:spcPct val="0"/>
              </a:spcAft>
              <a:buClr>
                <a:schemeClr val="tx1"/>
              </a:buClr>
              <a:buFont typeface="Courier New" panose="02070309020205020404" pitchFamily="49" charset="0"/>
              <a:buChar char="o"/>
              <a:defRPr sz="1000">
                <a:solidFill>
                  <a:schemeClr val="accent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0" marR="0" lvl="0" indent="0" algn="l" defTabSz="914400" rtl="0" eaLnBrk="1" fontAlgn="base" latinLnBrk="0" hangingPunct="1">
              <a:lnSpc>
                <a:spcPct val="100000"/>
              </a:lnSpc>
              <a:spcBef>
                <a:spcPts val="0"/>
              </a:spcBef>
              <a:spcAft>
                <a:spcPct val="0"/>
              </a:spcAft>
              <a:buClrTx/>
              <a:buSzTx/>
              <a:buFontTx/>
              <a:buNone/>
              <a:tabLst/>
              <a:defRPr/>
            </a:pPr>
            <a:r>
              <a:rPr kumimoji="0" lang="en-US" sz="1400" b="1" i="0" u="none" strike="noStrike" kern="0" cap="none" spc="0" normalizeH="0" baseline="0" noProof="0" dirty="0" smtClean="0">
                <a:ln>
                  <a:noFill/>
                </a:ln>
                <a:solidFill>
                  <a:srgbClr val="FF0000"/>
                </a:solidFill>
                <a:effectLst/>
                <a:uLnTx/>
                <a:uFillTx/>
                <a:latin typeface="Arial Bold"/>
                <a:ea typeface="ＭＳ Ｐゴシック"/>
              </a:rPr>
              <a:t>Evaluation</a:t>
            </a:r>
          </a:p>
          <a:p>
            <a:pPr marL="0" marR="0" lvl="0" indent="0" algn="l" defTabSz="914400" rtl="0" eaLnBrk="1" fontAlgn="base" latinLnBrk="0" hangingPunct="1">
              <a:lnSpc>
                <a:spcPct val="100000"/>
              </a:lnSpc>
              <a:spcBef>
                <a:spcPts val="0"/>
              </a:spcBef>
              <a:spcAft>
                <a:spcPct val="0"/>
              </a:spcAft>
              <a:buClrTx/>
              <a:buSzTx/>
              <a:buFontTx/>
              <a:buNone/>
              <a:tabLst/>
              <a:defRPr/>
            </a:pPr>
            <a:endParaRPr kumimoji="0" lang="en-GB" sz="1400" b="1" i="0" u="none" strike="noStrike" kern="0" cap="none" spc="0" normalizeH="0" baseline="0" noProof="0" dirty="0">
              <a:ln>
                <a:noFill/>
              </a:ln>
              <a:solidFill>
                <a:srgbClr val="FF0000"/>
              </a:solidFill>
              <a:effectLst/>
              <a:uLnTx/>
              <a:uFillTx/>
              <a:latin typeface="Arial Bold"/>
              <a:ea typeface="ＭＳ Ｐゴシック"/>
            </a:endParaRPr>
          </a:p>
        </p:txBody>
      </p:sp>
      <p:graphicFrame>
        <p:nvGraphicFramePr>
          <p:cNvPr id="28" name="Object 27"/>
          <p:cNvGraphicFramePr>
            <a:graphicFrameLocks/>
          </p:cNvGraphicFramePr>
          <p:nvPr>
            <p:custDataLst>
              <p:tags r:id="rId4"/>
            </p:custDataLst>
            <p:extLst>
              <p:ext uri="{D42A27DB-BD31-4B8C-83A1-F6EECF244321}">
                <p14:modId xmlns:p14="http://schemas.microsoft.com/office/powerpoint/2010/main" val="486956456"/>
              </p:ext>
            </p:extLst>
          </p:nvPr>
        </p:nvGraphicFramePr>
        <p:xfrm>
          <a:off x="533400" y="2171700"/>
          <a:ext cx="4162357" cy="3524160"/>
        </p:xfrm>
        <a:graphic>
          <a:graphicData uri="http://schemas.openxmlformats.org/presentationml/2006/ole">
            <mc:AlternateContent xmlns:mc="http://schemas.openxmlformats.org/markup-compatibility/2006">
              <mc:Choice xmlns:v="urn:schemas-microsoft-com:vml" Requires="v">
                <p:oleObj spid="_x0000_s320609" name="Chart" r:id="rId32" imgW="4162357" imgH="3524160" progId="MSGraph.Chart.8">
                  <p:embed followColorScheme="full"/>
                </p:oleObj>
              </mc:Choice>
              <mc:Fallback>
                <p:oleObj name="Chart" r:id="rId32" imgW="4162357" imgH="3524160" progId="MSGraph.Chart.8">
                  <p:embed followColorScheme="full"/>
                  <p:pic>
                    <p:nvPicPr>
                      <p:cNvPr id="0" name=""/>
                      <p:cNvPicPr/>
                      <p:nvPr/>
                    </p:nvPicPr>
                    <p:blipFill>
                      <a:blip r:embed="rId33"/>
                      <a:stretch>
                        <a:fillRect/>
                      </a:stretch>
                    </p:blipFill>
                    <p:spPr>
                      <a:xfrm>
                        <a:off x="533400" y="2171700"/>
                        <a:ext cx="4162357" cy="3524160"/>
                      </a:xfrm>
                      <a:prstGeom prst="rect">
                        <a:avLst/>
                      </a:prstGeom>
                    </p:spPr>
                  </p:pic>
                </p:oleObj>
              </mc:Fallback>
            </mc:AlternateContent>
          </a:graphicData>
        </a:graphic>
      </p:graphicFrame>
      <p:sp>
        <p:nvSpPr>
          <p:cNvPr id="29" name="Text Placeholder 35"/>
          <p:cNvSpPr>
            <a:spLocks noGrp="1"/>
          </p:cNvSpPr>
          <p:nvPr>
            <p:custDataLst>
              <p:tags r:id="rId5"/>
            </p:custDataLst>
          </p:nvPr>
        </p:nvSpPr>
        <p:spPr bwMode="gray">
          <a:xfrm>
            <a:off x="371475" y="3581400"/>
            <a:ext cx="174625" cy="152400"/>
          </a:xfrm>
          <a:prstGeom prst="rect">
            <a:avLst/>
          </a:prstGeom>
          <a:noFill/>
          <a:ln w="9525">
            <a:noFill/>
            <a:miter lim="800000"/>
            <a:headEnd/>
            <a:tailEnd/>
          </a:ln>
          <a:extLst>
            <a:ext uri="{909E8E84-426E-40DD-AFC4-6F175D3DCCD1}">
              <a14:hiddenFill xmlns:a14="http://schemas.microsoft.com/office/drawing/2010/main">
                <a:solidFill>
                  <a:scrgbClr r="0" g="0" b="0"/>
                </a:solidFill>
              </a14:hiddenFill>
            </a:ext>
          </a:extLst>
        </p:spPr>
        <p:txBody>
          <a:bodyPr vert="horz" wrap="none" lIns="0" tIns="0" rIns="0" bIns="0" numCol="1" spcCol="0" anchor="ctr" anchorCtr="0" compatLnSpc="1">
            <a:prstTxWarp prst="textNoShape">
              <a:avLst/>
            </a:prstTxWarp>
            <a:noAutofit/>
          </a:bodyPr>
          <a:lstStyle>
            <a:lvl1pPr marL="153988" indent="-153988" algn="l" rtl="0" eaLnBrk="1" fontAlgn="base" hangingPunct="1">
              <a:spcBef>
                <a:spcPct val="20000"/>
              </a:spcBef>
              <a:spcAft>
                <a:spcPct val="0"/>
              </a:spcAft>
              <a:defRPr sz="1600">
                <a:solidFill>
                  <a:schemeClr val="tx2"/>
                </a:solidFill>
                <a:latin typeface="+mn-lt"/>
                <a:ea typeface="+mn-ea"/>
                <a:cs typeface="+mn-cs"/>
              </a:defRPr>
            </a:lvl1pPr>
            <a:lvl2pPr marL="461963" indent="-231775" algn="l" rtl="0" eaLnBrk="1" fontAlgn="base" hangingPunct="1">
              <a:lnSpc>
                <a:spcPct val="120000"/>
              </a:lnSpc>
              <a:spcBef>
                <a:spcPct val="20000"/>
              </a:spcBef>
              <a:spcAft>
                <a:spcPct val="0"/>
              </a:spcAft>
              <a:buClr>
                <a:schemeClr val="tx1"/>
              </a:buClr>
              <a:buFont typeface="Wingdings" pitchFamily="2" charset="2"/>
              <a:buChar char="§"/>
              <a:defRPr sz="1400">
                <a:solidFill>
                  <a:schemeClr val="tx2"/>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200">
                <a:solidFill>
                  <a:schemeClr val="tx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tx2"/>
                </a:solidFill>
                <a:latin typeface="Arial" charset="0"/>
                <a:ea typeface="+mn-ea"/>
                <a:cs typeface="+mn-cs"/>
              </a:defRPr>
            </a:lvl4pPr>
            <a:lvl5pPr marL="857250" indent="-115888" algn="l" rtl="0" eaLnBrk="1" fontAlgn="base" hangingPunct="1">
              <a:spcBef>
                <a:spcPct val="20000"/>
              </a:spcBef>
              <a:spcAft>
                <a:spcPct val="0"/>
              </a:spcAft>
              <a:buClr>
                <a:schemeClr val="tx1"/>
              </a:buClr>
              <a:defRPr sz="800">
                <a:solidFill>
                  <a:schemeClr val="tx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0" indent="0" algn="r">
              <a:lnSpc>
                <a:spcPct val="100000"/>
              </a:lnSpc>
              <a:spcBef>
                <a:spcPct val="0"/>
              </a:spcBef>
            </a:pPr>
            <a:fld id="{432E24D8-2FD6-4C5B-9382-C67BD1A986B7}" type="datetime'''''''''''''''''''''2''''.''''''''''''''''''''''''0'">
              <a:rPr lang="en-US" sz="1000">
                <a:solidFill>
                  <a:schemeClr val="tx1"/>
                </a:solidFill>
                <a:latin typeface="Arial"/>
                <a:cs typeface="Arial"/>
                <a:sym typeface="Arial"/>
              </a:rPr>
              <a:pPr/>
              <a:t>2.0</a:t>
            </a:fld>
            <a:endParaRPr lang="en-US" sz="1000" dirty="0">
              <a:solidFill>
                <a:schemeClr val="tx1"/>
              </a:solidFill>
              <a:latin typeface="Arial"/>
              <a:cs typeface="Arial"/>
              <a:sym typeface="Arial"/>
            </a:endParaRPr>
          </a:p>
        </p:txBody>
      </p:sp>
      <p:sp>
        <p:nvSpPr>
          <p:cNvPr id="30" name="Text Placeholder 88"/>
          <p:cNvSpPr>
            <a:spLocks noGrp="1"/>
          </p:cNvSpPr>
          <p:nvPr>
            <p:custDataLst>
              <p:tags r:id="rId6"/>
            </p:custDataLst>
          </p:nvPr>
        </p:nvSpPr>
        <p:spPr bwMode="gray">
          <a:xfrm>
            <a:off x="371475" y="5391150"/>
            <a:ext cx="174625" cy="152400"/>
          </a:xfrm>
          <a:prstGeom prst="rect">
            <a:avLst/>
          </a:prstGeom>
          <a:noFill/>
          <a:ln w="9525">
            <a:noFill/>
            <a:miter lim="800000"/>
            <a:headEnd/>
            <a:tailEnd/>
          </a:ln>
          <a:extLst>
            <a:ext uri="{909E8E84-426E-40DD-AFC4-6F175D3DCCD1}">
              <a14:hiddenFill xmlns:a14="http://schemas.microsoft.com/office/drawing/2010/main">
                <a:solidFill>
                  <a:scrgbClr r="0" g="0" b="0"/>
                </a:solidFill>
              </a14:hiddenFill>
            </a:ext>
          </a:extLst>
        </p:spPr>
        <p:txBody>
          <a:bodyPr vert="horz" wrap="none" lIns="0" tIns="0" rIns="0" bIns="0" numCol="1" spcCol="0" anchor="ctr" anchorCtr="0" compatLnSpc="1">
            <a:prstTxWarp prst="textNoShape">
              <a:avLst/>
            </a:prstTxWarp>
            <a:noAutofit/>
          </a:bodyPr>
          <a:lstStyle>
            <a:lvl1pPr marL="153988" indent="-153988" algn="l" rtl="0" eaLnBrk="1" fontAlgn="base" hangingPunct="1">
              <a:spcBef>
                <a:spcPct val="20000"/>
              </a:spcBef>
              <a:spcAft>
                <a:spcPct val="0"/>
              </a:spcAft>
              <a:defRPr sz="1600">
                <a:solidFill>
                  <a:schemeClr val="tx2"/>
                </a:solidFill>
                <a:latin typeface="+mn-lt"/>
                <a:ea typeface="+mn-ea"/>
                <a:cs typeface="+mn-cs"/>
              </a:defRPr>
            </a:lvl1pPr>
            <a:lvl2pPr marL="461963" indent="-231775" algn="l" rtl="0" eaLnBrk="1" fontAlgn="base" hangingPunct="1">
              <a:lnSpc>
                <a:spcPct val="120000"/>
              </a:lnSpc>
              <a:spcBef>
                <a:spcPct val="20000"/>
              </a:spcBef>
              <a:spcAft>
                <a:spcPct val="0"/>
              </a:spcAft>
              <a:buClr>
                <a:schemeClr val="tx1"/>
              </a:buClr>
              <a:buFont typeface="Wingdings" pitchFamily="2" charset="2"/>
              <a:buChar char="§"/>
              <a:defRPr sz="1400">
                <a:solidFill>
                  <a:schemeClr val="tx2"/>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200">
                <a:solidFill>
                  <a:schemeClr val="tx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tx2"/>
                </a:solidFill>
                <a:latin typeface="Arial" charset="0"/>
                <a:ea typeface="+mn-ea"/>
                <a:cs typeface="+mn-cs"/>
              </a:defRPr>
            </a:lvl4pPr>
            <a:lvl5pPr marL="857250" indent="-115888" algn="l" rtl="0" eaLnBrk="1" fontAlgn="base" hangingPunct="1">
              <a:spcBef>
                <a:spcPct val="20000"/>
              </a:spcBef>
              <a:spcAft>
                <a:spcPct val="0"/>
              </a:spcAft>
              <a:buClr>
                <a:schemeClr val="tx1"/>
              </a:buClr>
              <a:defRPr sz="800">
                <a:solidFill>
                  <a:schemeClr val="tx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0" indent="0" algn="r">
              <a:lnSpc>
                <a:spcPct val="100000"/>
              </a:lnSpc>
              <a:spcBef>
                <a:spcPct val="0"/>
              </a:spcBef>
            </a:pPr>
            <a:fld id="{2FE840E9-6C4A-4883-8803-D45CE6334833}" type="datetime'0''''''''''''''''''''''''''''''''''''''.''0'''''''''''''''''">
              <a:rPr lang="en-US" sz="1000">
                <a:solidFill>
                  <a:schemeClr val="tx1"/>
                </a:solidFill>
                <a:latin typeface="Arial"/>
                <a:cs typeface="Arial"/>
                <a:sym typeface="Arial"/>
              </a:rPr>
              <a:pPr/>
              <a:t>0.0</a:t>
            </a:fld>
            <a:endParaRPr lang="en-US" sz="1000" dirty="0">
              <a:solidFill>
                <a:schemeClr val="tx1"/>
              </a:solidFill>
              <a:latin typeface="Arial"/>
              <a:ea typeface="ＭＳ Ｐゴシック"/>
              <a:cs typeface="Arial"/>
              <a:sym typeface="Arial"/>
            </a:endParaRPr>
          </a:p>
        </p:txBody>
      </p:sp>
      <p:sp>
        <p:nvSpPr>
          <p:cNvPr id="31" name="Text Placeholder 23"/>
          <p:cNvSpPr>
            <a:spLocks noGrp="1"/>
          </p:cNvSpPr>
          <p:nvPr>
            <p:custDataLst>
              <p:tags r:id="rId7"/>
            </p:custDataLst>
          </p:nvPr>
        </p:nvSpPr>
        <p:spPr bwMode="gray">
          <a:xfrm>
            <a:off x="371475" y="4486275"/>
            <a:ext cx="174625"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spcCol="0" anchor="ctr"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gn="r">
              <a:lnSpc>
                <a:spcPct val="100000"/>
              </a:lnSpc>
              <a:spcBef>
                <a:spcPct val="0"/>
              </a:spcBef>
              <a:spcAft>
                <a:spcPct val="0"/>
              </a:spcAft>
              <a:buNone/>
            </a:pPr>
            <a:fld id="{9356DFF4-2330-4A5A-8E6B-756FD948FF74}" type="datetime'''''''''''''''''''''''''''''''''''''''''''''1.''''''0'''''''''">
              <a:rPr lang="en-US" sz="1000">
                <a:latin typeface="Arial"/>
                <a:cs typeface="Arial"/>
                <a:sym typeface="Arial"/>
              </a:rPr>
              <a:pPr/>
              <a:t>1.0</a:t>
            </a:fld>
            <a:endParaRPr lang="en-GB" sz="1000" dirty="0">
              <a:latin typeface="Arial"/>
              <a:cs typeface="Arial"/>
              <a:sym typeface="Arial"/>
            </a:endParaRPr>
          </a:p>
        </p:txBody>
      </p:sp>
      <p:sp>
        <p:nvSpPr>
          <p:cNvPr id="32" name="Text Placeholder 22"/>
          <p:cNvSpPr>
            <a:spLocks noGrp="1"/>
          </p:cNvSpPr>
          <p:nvPr>
            <p:custDataLst>
              <p:tags r:id="rId8"/>
            </p:custDataLst>
          </p:nvPr>
        </p:nvSpPr>
        <p:spPr bwMode="gray">
          <a:xfrm>
            <a:off x="371475" y="4933950"/>
            <a:ext cx="174625"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spcCol="0" anchor="ctr"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gn="r">
              <a:lnSpc>
                <a:spcPct val="100000"/>
              </a:lnSpc>
              <a:spcBef>
                <a:spcPct val="0"/>
              </a:spcBef>
              <a:spcAft>
                <a:spcPct val="0"/>
              </a:spcAft>
              <a:buNone/>
            </a:pPr>
            <a:fld id="{013267F6-EE14-4628-99AE-FFF1B9B22642}" type="datetime'''''''''0''''''''''''.''''''''''5'''''''''''">
              <a:rPr lang="en-US" sz="1000">
                <a:latin typeface="Arial"/>
                <a:cs typeface="Arial"/>
                <a:sym typeface="Arial"/>
              </a:rPr>
              <a:pPr/>
              <a:t>0.5</a:t>
            </a:fld>
            <a:endParaRPr lang="en-GB" sz="1000" dirty="0">
              <a:latin typeface="Arial"/>
              <a:cs typeface="Arial"/>
              <a:sym typeface="Arial"/>
            </a:endParaRPr>
          </a:p>
        </p:txBody>
      </p:sp>
      <p:sp>
        <p:nvSpPr>
          <p:cNvPr id="34" name="Text Placeholder 24"/>
          <p:cNvSpPr>
            <a:spLocks noGrp="1"/>
          </p:cNvSpPr>
          <p:nvPr>
            <p:custDataLst>
              <p:tags r:id="rId9"/>
            </p:custDataLst>
          </p:nvPr>
        </p:nvSpPr>
        <p:spPr bwMode="gray">
          <a:xfrm>
            <a:off x="371475" y="4029075"/>
            <a:ext cx="174625"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spcCol="0" anchor="ctr"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gn="r">
              <a:lnSpc>
                <a:spcPct val="100000"/>
              </a:lnSpc>
              <a:spcBef>
                <a:spcPct val="0"/>
              </a:spcBef>
              <a:spcAft>
                <a:spcPct val="0"/>
              </a:spcAft>
              <a:buNone/>
            </a:pPr>
            <a:fld id="{F3099FE5-3BF0-4E4D-AC95-F9D46508BF63}" type="datetime'''''''''''''''''''''''''''''''''''1''''''''''.''5'">
              <a:rPr lang="en-US" sz="1000">
                <a:latin typeface="Arial"/>
                <a:cs typeface="Arial"/>
                <a:sym typeface="Arial"/>
              </a:rPr>
              <a:pPr/>
              <a:t>1.5</a:t>
            </a:fld>
            <a:endParaRPr lang="en-GB" sz="1000" dirty="0">
              <a:latin typeface="Arial"/>
              <a:cs typeface="Arial"/>
              <a:sym typeface="Arial"/>
            </a:endParaRPr>
          </a:p>
        </p:txBody>
      </p:sp>
      <p:sp>
        <p:nvSpPr>
          <p:cNvPr id="44" name="Text Placeholder 25"/>
          <p:cNvSpPr>
            <a:spLocks noGrp="1"/>
          </p:cNvSpPr>
          <p:nvPr>
            <p:custDataLst>
              <p:tags r:id="rId10"/>
            </p:custDataLst>
          </p:nvPr>
        </p:nvSpPr>
        <p:spPr bwMode="gray">
          <a:xfrm>
            <a:off x="371475" y="3124200"/>
            <a:ext cx="174625"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spcCol="0" anchor="ctr"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gn="r">
              <a:lnSpc>
                <a:spcPct val="100000"/>
              </a:lnSpc>
              <a:spcBef>
                <a:spcPct val="0"/>
              </a:spcBef>
              <a:spcAft>
                <a:spcPct val="0"/>
              </a:spcAft>
              <a:buNone/>
            </a:pPr>
            <a:fld id="{EF730F97-4598-4C37-BD13-7C71C2233677}" type="datetime'''''''''''''''''''''''''''''''''''''''''''2''.''5'''''">
              <a:rPr lang="en-US" sz="1000">
                <a:latin typeface="Arial"/>
                <a:cs typeface="Arial"/>
                <a:sym typeface="Arial"/>
              </a:rPr>
              <a:pPr/>
              <a:t>2.5</a:t>
            </a:fld>
            <a:endParaRPr lang="en-GB" sz="1000" dirty="0">
              <a:latin typeface="Arial"/>
              <a:cs typeface="Arial"/>
              <a:sym typeface="Arial"/>
            </a:endParaRPr>
          </a:p>
        </p:txBody>
      </p:sp>
      <p:sp>
        <p:nvSpPr>
          <p:cNvPr id="45" name="Text Placeholder 26"/>
          <p:cNvSpPr>
            <a:spLocks noGrp="1"/>
          </p:cNvSpPr>
          <p:nvPr>
            <p:custDataLst>
              <p:tags r:id="rId11"/>
            </p:custDataLst>
          </p:nvPr>
        </p:nvSpPr>
        <p:spPr bwMode="gray">
          <a:xfrm>
            <a:off x="371475" y="2676525"/>
            <a:ext cx="174625"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spcCol="0" anchor="ctr"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gn="r">
              <a:lnSpc>
                <a:spcPct val="100000"/>
              </a:lnSpc>
              <a:spcBef>
                <a:spcPct val="0"/>
              </a:spcBef>
              <a:spcAft>
                <a:spcPct val="0"/>
              </a:spcAft>
              <a:buNone/>
            </a:pPr>
            <a:fld id="{2DD4E72E-11FC-44DE-AE65-8C4FFA8191EE}" type="datetime'''''''''''''''''''''3''''''''''''''''.''''''''''''''0'''''">
              <a:rPr lang="en-US" sz="1000">
                <a:latin typeface="Arial"/>
                <a:cs typeface="Arial"/>
                <a:sym typeface="Arial"/>
              </a:rPr>
              <a:pPr/>
              <a:t>3.0</a:t>
            </a:fld>
            <a:endParaRPr lang="en-GB" sz="1000" dirty="0">
              <a:latin typeface="Arial"/>
              <a:cs typeface="Arial"/>
              <a:sym typeface="Arial"/>
            </a:endParaRPr>
          </a:p>
        </p:txBody>
      </p:sp>
      <p:sp>
        <p:nvSpPr>
          <p:cNvPr id="46" name="Text Placeholder 27"/>
          <p:cNvSpPr>
            <a:spLocks noGrp="1"/>
          </p:cNvSpPr>
          <p:nvPr>
            <p:custDataLst>
              <p:tags r:id="rId12"/>
            </p:custDataLst>
          </p:nvPr>
        </p:nvSpPr>
        <p:spPr bwMode="gray">
          <a:xfrm>
            <a:off x="371475" y="2219325"/>
            <a:ext cx="174625"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spcCol="0" anchor="ctr"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gn="r">
              <a:lnSpc>
                <a:spcPct val="100000"/>
              </a:lnSpc>
              <a:spcBef>
                <a:spcPct val="0"/>
              </a:spcBef>
              <a:spcAft>
                <a:spcPct val="0"/>
              </a:spcAft>
              <a:buNone/>
            </a:pPr>
            <a:fld id="{F505C338-93EA-48E2-A25C-87145AAE6101}" type="datetime'''''''''''''''''''''''''3''''''''''.''''''''''5'''''''''''''">
              <a:rPr lang="en-US" sz="1000">
                <a:latin typeface="Arial"/>
                <a:cs typeface="Arial"/>
                <a:sym typeface="Arial"/>
              </a:rPr>
              <a:pPr/>
              <a:t>3.5</a:t>
            </a:fld>
            <a:endParaRPr lang="en-GB" sz="1000" dirty="0">
              <a:latin typeface="Arial"/>
              <a:cs typeface="Arial"/>
              <a:sym typeface="Arial"/>
            </a:endParaRPr>
          </a:p>
        </p:txBody>
      </p:sp>
      <p:sp>
        <p:nvSpPr>
          <p:cNvPr id="47" name="Text Placeholder 37"/>
          <p:cNvSpPr>
            <a:spLocks noGrp="1"/>
          </p:cNvSpPr>
          <p:nvPr>
            <p:custDataLst>
              <p:tags r:id="rId13"/>
            </p:custDataLst>
          </p:nvPr>
        </p:nvSpPr>
        <p:spPr bwMode="auto">
          <a:xfrm>
            <a:off x="3749675" y="5699125"/>
            <a:ext cx="292100" cy="152400"/>
          </a:xfrm>
          <a:prstGeom prst="rect">
            <a:avLst/>
          </a:prstGeom>
          <a:noFill/>
          <a:ln w="9525">
            <a:noFill/>
            <a:miter lim="800000"/>
            <a:headEnd/>
            <a:tailEnd/>
          </a:ln>
          <a:extLst>
            <a:ext uri="{909E8E84-426E-40DD-AFC4-6F175D3DCCD1}">
              <a14:hiddenFill xmlns:a14="http://schemas.microsoft.com/office/drawing/2010/main">
                <a:solidFill>
                  <a:scrgbClr r="0" g="0" b="0"/>
                </a:solidFill>
              </a14:hiddenFill>
            </a:ext>
          </a:extLst>
        </p:spPr>
        <p:txBody>
          <a:bodyPr vert="horz" wrap="square" lIns="0" tIns="0" rIns="0" bIns="0" numCol="1" spcCol="0" anchor="t" anchorCtr="0" compatLnSpc="1">
            <a:prstTxWarp prst="textNoShape">
              <a:avLst/>
            </a:prstTxWarp>
            <a:noAutofit/>
          </a:bodyPr>
          <a:lstStyle>
            <a:lvl1pPr marL="153988" indent="-153988" algn="l" rtl="0" eaLnBrk="1" fontAlgn="base" hangingPunct="1">
              <a:spcBef>
                <a:spcPct val="20000"/>
              </a:spcBef>
              <a:spcAft>
                <a:spcPct val="0"/>
              </a:spcAft>
              <a:defRPr sz="1600">
                <a:solidFill>
                  <a:schemeClr val="tx2"/>
                </a:solidFill>
                <a:latin typeface="+mn-lt"/>
                <a:ea typeface="+mn-ea"/>
                <a:cs typeface="+mn-cs"/>
              </a:defRPr>
            </a:lvl1pPr>
            <a:lvl2pPr marL="461963" indent="-231775" algn="l" rtl="0" eaLnBrk="1" fontAlgn="base" hangingPunct="1">
              <a:lnSpc>
                <a:spcPct val="120000"/>
              </a:lnSpc>
              <a:spcBef>
                <a:spcPct val="20000"/>
              </a:spcBef>
              <a:spcAft>
                <a:spcPct val="0"/>
              </a:spcAft>
              <a:buClr>
                <a:schemeClr val="tx1"/>
              </a:buClr>
              <a:buFont typeface="Wingdings" pitchFamily="2" charset="2"/>
              <a:buChar char="§"/>
              <a:defRPr sz="1400">
                <a:solidFill>
                  <a:schemeClr val="tx2"/>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200">
                <a:solidFill>
                  <a:schemeClr val="tx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tx2"/>
                </a:solidFill>
                <a:latin typeface="Arial" charset="0"/>
                <a:ea typeface="+mn-ea"/>
                <a:cs typeface="+mn-cs"/>
              </a:defRPr>
            </a:lvl4pPr>
            <a:lvl5pPr marL="857250" indent="-115888" algn="l" rtl="0" eaLnBrk="1" fontAlgn="base" hangingPunct="1">
              <a:spcBef>
                <a:spcPct val="20000"/>
              </a:spcBef>
              <a:spcAft>
                <a:spcPct val="0"/>
              </a:spcAft>
              <a:buClr>
                <a:schemeClr val="tx1"/>
              </a:buClr>
              <a:defRPr sz="800">
                <a:solidFill>
                  <a:schemeClr val="tx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0" indent="0" algn="ctr">
              <a:lnSpc>
                <a:spcPct val="100000"/>
              </a:lnSpc>
              <a:spcBef>
                <a:spcPct val="0"/>
              </a:spcBef>
            </a:pPr>
            <a:fld id="{AC0992FD-CECE-46E3-8287-B54CAC244268}" type="datetime'''''''''''2''''''0''''''''''''''''''''''''14'''''''''''">
              <a:rPr lang="en-US" sz="1000">
                <a:solidFill>
                  <a:schemeClr val="tx1"/>
                </a:solidFill>
                <a:latin typeface="Arial"/>
                <a:cs typeface="Arial"/>
                <a:sym typeface="Arial"/>
              </a:rPr>
              <a:pPr/>
              <a:t>2014</a:t>
            </a:fld>
            <a:endParaRPr lang="en-US" sz="1000" dirty="0">
              <a:solidFill>
                <a:schemeClr val="tx1"/>
              </a:solidFill>
              <a:latin typeface="Arial"/>
              <a:cs typeface="Arial"/>
              <a:sym typeface="Arial"/>
            </a:endParaRPr>
          </a:p>
        </p:txBody>
      </p:sp>
      <p:sp>
        <p:nvSpPr>
          <p:cNvPr id="48" name="Text Placeholder 38"/>
          <p:cNvSpPr>
            <a:spLocks noGrp="1"/>
          </p:cNvSpPr>
          <p:nvPr>
            <p:custDataLst>
              <p:tags r:id="rId14"/>
            </p:custDataLst>
          </p:nvPr>
        </p:nvSpPr>
        <p:spPr bwMode="auto">
          <a:xfrm>
            <a:off x="4149725" y="5699125"/>
            <a:ext cx="292100" cy="152400"/>
          </a:xfrm>
          <a:prstGeom prst="rect">
            <a:avLst/>
          </a:prstGeom>
          <a:noFill/>
          <a:ln w="9525">
            <a:noFill/>
            <a:miter lim="800000"/>
            <a:headEnd/>
            <a:tailEnd/>
          </a:ln>
          <a:extLst>
            <a:ext uri="{909E8E84-426E-40DD-AFC4-6F175D3DCCD1}">
              <a14:hiddenFill xmlns:a14="http://schemas.microsoft.com/office/drawing/2010/main">
                <a:solidFill>
                  <a:scrgbClr r="0" g="0" b="0"/>
                </a:solidFill>
              </a14:hiddenFill>
            </a:ext>
          </a:extLst>
        </p:spPr>
        <p:txBody>
          <a:bodyPr vert="horz" wrap="square" lIns="0" tIns="0" rIns="0" bIns="0" numCol="1" spcCol="0" anchor="t" anchorCtr="0" compatLnSpc="1">
            <a:prstTxWarp prst="textNoShape">
              <a:avLst/>
            </a:prstTxWarp>
            <a:noAutofit/>
          </a:bodyPr>
          <a:lstStyle>
            <a:lvl1pPr marL="153988" indent="-153988" algn="l" rtl="0" eaLnBrk="1" fontAlgn="base" hangingPunct="1">
              <a:spcBef>
                <a:spcPct val="20000"/>
              </a:spcBef>
              <a:spcAft>
                <a:spcPct val="0"/>
              </a:spcAft>
              <a:defRPr sz="1600">
                <a:solidFill>
                  <a:schemeClr val="tx2"/>
                </a:solidFill>
                <a:latin typeface="+mn-lt"/>
                <a:ea typeface="+mn-ea"/>
                <a:cs typeface="+mn-cs"/>
              </a:defRPr>
            </a:lvl1pPr>
            <a:lvl2pPr marL="461963" indent="-231775" algn="l" rtl="0" eaLnBrk="1" fontAlgn="base" hangingPunct="1">
              <a:lnSpc>
                <a:spcPct val="120000"/>
              </a:lnSpc>
              <a:spcBef>
                <a:spcPct val="20000"/>
              </a:spcBef>
              <a:spcAft>
                <a:spcPct val="0"/>
              </a:spcAft>
              <a:buClr>
                <a:schemeClr val="tx1"/>
              </a:buClr>
              <a:buFont typeface="Wingdings" pitchFamily="2" charset="2"/>
              <a:buChar char="§"/>
              <a:defRPr sz="1400">
                <a:solidFill>
                  <a:schemeClr val="tx2"/>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200">
                <a:solidFill>
                  <a:schemeClr val="tx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tx2"/>
                </a:solidFill>
                <a:latin typeface="Arial" charset="0"/>
                <a:ea typeface="+mn-ea"/>
                <a:cs typeface="+mn-cs"/>
              </a:defRPr>
            </a:lvl4pPr>
            <a:lvl5pPr marL="857250" indent="-115888" algn="l" rtl="0" eaLnBrk="1" fontAlgn="base" hangingPunct="1">
              <a:spcBef>
                <a:spcPct val="20000"/>
              </a:spcBef>
              <a:spcAft>
                <a:spcPct val="0"/>
              </a:spcAft>
              <a:buClr>
                <a:schemeClr val="tx1"/>
              </a:buClr>
              <a:defRPr sz="800">
                <a:solidFill>
                  <a:schemeClr val="tx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0" indent="0" algn="ctr">
              <a:lnSpc>
                <a:spcPct val="100000"/>
              </a:lnSpc>
              <a:spcBef>
                <a:spcPct val="0"/>
              </a:spcBef>
            </a:pPr>
            <a:fld id="{D39D96FD-67D6-4784-B8BE-4B2881FED100}" type="datetime'''2''0''''''''''''''''''''''''''''''15'''''''''">
              <a:rPr lang="en-US" sz="1000">
                <a:solidFill>
                  <a:schemeClr val="tx1"/>
                </a:solidFill>
                <a:latin typeface="Arial"/>
                <a:cs typeface="Arial"/>
                <a:sym typeface="Arial"/>
              </a:rPr>
              <a:pPr/>
              <a:t>2015</a:t>
            </a:fld>
            <a:endParaRPr lang="en-US" sz="1000" dirty="0">
              <a:solidFill>
                <a:schemeClr val="tx1"/>
              </a:solidFill>
              <a:latin typeface="Arial"/>
              <a:cs typeface="Arial"/>
              <a:sym typeface="Arial"/>
            </a:endParaRPr>
          </a:p>
        </p:txBody>
      </p:sp>
      <p:sp>
        <p:nvSpPr>
          <p:cNvPr id="49" name="Text Placeholder 36"/>
          <p:cNvSpPr>
            <a:spLocks noGrp="1"/>
          </p:cNvSpPr>
          <p:nvPr>
            <p:custDataLst>
              <p:tags r:id="rId15"/>
            </p:custDataLst>
          </p:nvPr>
        </p:nvSpPr>
        <p:spPr bwMode="auto">
          <a:xfrm>
            <a:off x="3340100" y="5699125"/>
            <a:ext cx="292100" cy="152400"/>
          </a:xfrm>
          <a:prstGeom prst="rect">
            <a:avLst/>
          </a:prstGeom>
          <a:noFill/>
          <a:ln w="9525">
            <a:noFill/>
            <a:miter lim="800000"/>
            <a:headEnd/>
            <a:tailEnd/>
          </a:ln>
          <a:extLst>
            <a:ext uri="{909E8E84-426E-40DD-AFC4-6F175D3DCCD1}">
              <a14:hiddenFill xmlns:a14="http://schemas.microsoft.com/office/drawing/2010/main">
                <a:solidFill>
                  <a:scrgbClr r="0" g="0" b="0"/>
                </a:solidFill>
              </a14:hiddenFill>
            </a:ext>
          </a:extLst>
        </p:spPr>
        <p:txBody>
          <a:bodyPr vert="horz" wrap="square" lIns="0" tIns="0" rIns="0" bIns="0" numCol="1" spcCol="0" anchor="t" anchorCtr="0" compatLnSpc="1">
            <a:prstTxWarp prst="textNoShape">
              <a:avLst/>
            </a:prstTxWarp>
            <a:noAutofit/>
          </a:bodyPr>
          <a:lstStyle>
            <a:lvl1pPr marL="153988" indent="-153988" algn="l" rtl="0" eaLnBrk="1" fontAlgn="base" hangingPunct="1">
              <a:spcBef>
                <a:spcPct val="20000"/>
              </a:spcBef>
              <a:spcAft>
                <a:spcPct val="0"/>
              </a:spcAft>
              <a:defRPr sz="1600">
                <a:solidFill>
                  <a:schemeClr val="tx2"/>
                </a:solidFill>
                <a:latin typeface="+mn-lt"/>
                <a:ea typeface="+mn-ea"/>
                <a:cs typeface="+mn-cs"/>
              </a:defRPr>
            </a:lvl1pPr>
            <a:lvl2pPr marL="461963" indent="-231775" algn="l" rtl="0" eaLnBrk="1" fontAlgn="base" hangingPunct="1">
              <a:lnSpc>
                <a:spcPct val="120000"/>
              </a:lnSpc>
              <a:spcBef>
                <a:spcPct val="20000"/>
              </a:spcBef>
              <a:spcAft>
                <a:spcPct val="0"/>
              </a:spcAft>
              <a:buClr>
                <a:schemeClr val="tx1"/>
              </a:buClr>
              <a:buFont typeface="Wingdings" pitchFamily="2" charset="2"/>
              <a:buChar char="§"/>
              <a:defRPr sz="1400">
                <a:solidFill>
                  <a:schemeClr val="tx2"/>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200">
                <a:solidFill>
                  <a:schemeClr val="tx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tx2"/>
                </a:solidFill>
                <a:latin typeface="Arial" charset="0"/>
                <a:ea typeface="+mn-ea"/>
                <a:cs typeface="+mn-cs"/>
              </a:defRPr>
            </a:lvl4pPr>
            <a:lvl5pPr marL="857250" indent="-115888" algn="l" rtl="0" eaLnBrk="1" fontAlgn="base" hangingPunct="1">
              <a:spcBef>
                <a:spcPct val="20000"/>
              </a:spcBef>
              <a:spcAft>
                <a:spcPct val="0"/>
              </a:spcAft>
              <a:buClr>
                <a:schemeClr val="tx1"/>
              </a:buClr>
              <a:defRPr sz="800">
                <a:solidFill>
                  <a:schemeClr val="tx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0" indent="0" algn="ctr">
              <a:lnSpc>
                <a:spcPct val="100000"/>
              </a:lnSpc>
              <a:spcBef>
                <a:spcPct val="0"/>
              </a:spcBef>
            </a:pPr>
            <a:fld id="{3AE295D1-2586-415D-8900-BC9971E0BD08}" type="datetime'''''''''''20''1''''''''''''''''''''''''''''''''''3'''''''''">
              <a:rPr lang="en-US" sz="1000">
                <a:solidFill>
                  <a:schemeClr val="tx1"/>
                </a:solidFill>
                <a:latin typeface="Arial"/>
                <a:cs typeface="Arial"/>
                <a:sym typeface="Arial"/>
              </a:rPr>
              <a:pPr/>
              <a:t>2013</a:t>
            </a:fld>
            <a:endParaRPr lang="en-US" sz="1000" dirty="0">
              <a:solidFill>
                <a:schemeClr val="tx1"/>
              </a:solidFill>
              <a:latin typeface="Arial"/>
              <a:cs typeface="Arial"/>
              <a:sym typeface="Arial"/>
            </a:endParaRPr>
          </a:p>
        </p:txBody>
      </p:sp>
      <p:sp>
        <p:nvSpPr>
          <p:cNvPr id="50" name="Text Placeholder 35"/>
          <p:cNvSpPr>
            <a:spLocks noGrp="1"/>
          </p:cNvSpPr>
          <p:nvPr>
            <p:custDataLst>
              <p:tags r:id="rId16"/>
            </p:custDataLst>
          </p:nvPr>
        </p:nvSpPr>
        <p:spPr bwMode="auto">
          <a:xfrm>
            <a:off x="2930525" y="5699125"/>
            <a:ext cx="292100" cy="152400"/>
          </a:xfrm>
          <a:prstGeom prst="rect">
            <a:avLst/>
          </a:prstGeom>
          <a:noFill/>
          <a:ln w="9525">
            <a:noFill/>
            <a:miter lim="800000"/>
            <a:headEnd/>
            <a:tailEnd/>
          </a:ln>
          <a:extLst>
            <a:ext uri="{909E8E84-426E-40DD-AFC4-6F175D3DCCD1}">
              <a14:hiddenFill xmlns:a14="http://schemas.microsoft.com/office/drawing/2010/main">
                <a:solidFill>
                  <a:scrgbClr r="0" g="0" b="0"/>
                </a:solidFill>
              </a14:hiddenFill>
            </a:ext>
          </a:extLst>
        </p:spPr>
        <p:txBody>
          <a:bodyPr vert="horz" wrap="square" lIns="0" tIns="0" rIns="0" bIns="0" numCol="1" spcCol="0" anchor="t" anchorCtr="0" compatLnSpc="1">
            <a:prstTxWarp prst="textNoShape">
              <a:avLst/>
            </a:prstTxWarp>
            <a:noAutofit/>
          </a:bodyPr>
          <a:lstStyle>
            <a:lvl1pPr marL="153988" indent="-153988" algn="l" rtl="0" eaLnBrk="1" fontAlgn="base" hangingPunct="1">
              <a:spcBef>
                <a:spcPct val="20000"/>
              </a:spcBef>
              <a:spcAft>
                <a:spcPct val="0"/>
              </a:spcAft>
              <a:defRPr sz="1600">
                <a:solidFill>
                  <a:schemeClr val="tx2"/>
                </a:solidFill>
                <a:latin typeface="+mn-lt"/>
                <a:ea typeface="+mn-ea"/>
                <a:cs typeface="+mn-cs"/>
              </a:defRPr>
            </a:lvl1pPr>
            <a:lvl2pPr marL="461963" indent="-231775" algn="l" rtl="0" eaLnBrk="1" fontAlgn="base" hangingPunct="1">
              <a:lnSpc>
                <a:spcPct val="120000"/>
              </a:lnSpc>
              <a:spcBef>
                <a:spcPct val="20000"/>
              </a:spcBef>
              <a:spcAft>
                <a:spcPct val="0"/>
              </a:spcAft>
              <a:buClr>
                <a:schemeClr val="tx1"/>
              </a:buClr>
              <a:buFont typeface="Wingdings" pitchFamily="2" charset="2"/>
              <a:buChar char="§"/>
              <a:defRPr sz="1400">
                <a:solidFill>
                  <a:schemeClr val="tx2"/>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200">
                <a:solidFill>
                  <a:schemeClr val="tx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tx2"/>
                </a:solidFill>
                <a:latin typeface="Arial" charset="0"/>
                <a:ea typeface="+mn-ea"/>
                <a:cs typeface="+mn-cs"/>
              </a:defRPr>
            </a:lvl4pPr>
            <a:lvl5pPr marL="857250" indent="-115888" algn="l" rtl="0" eaLnBrk="1" fontAlgn="base" hangingPunct="1">
              <a:spcBef>
                <a:spcPct val="20000"/>
              </a:spcBef>
              <a:spcAft>
                <a:spcPct val="0"/>
              </a:spcAft>
              <a:buClr>
                <a:schemeClr val="tx1"/>
              </a:buClr>
              <a:defRPr sz="800">
                <a:solidFill>
                  <a:schemeClr val="tx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0" indent="0" algn="ctr">
              <a:lnSpc>
                <a:spcPct val="100000"/>
              </a:lnSpc>
              <a:spcBef>
                <a:spcPct val="0"/>
              </a:spcBef>
            </a:pPr>
            <a:fld id="{4A25A566-E0C4-42E1-96DA-9183ABFCC8BB}" type="datetime'''''''''''''2''''''0''''''1''''''''''''''''''''''''''2'''">
              <a:rPr lang="en-US" sz="1000">
                <a:solidFill>
                  <a:schemeClr val="tx1"/>
                </a:solidFill>
                <a:latin typeface="Arial"/>
                <a:cs typeface="Arial"/>
                <a:sym typeface="Arial"/>
              </a:rPr>
              <a:pPr/>
              <a:t>2012</a:t>
            </a:fld>
            <a:endParaRPr lang="en-US" sz="1000" dirty="0">
              <a:solidFill>
                <a:schemeClr val="tx1"/>
              </a:solidFill>
              <a:latin typeface="Arial"/>
              <a:cs typeface="Arial"/>
              <a:sym typeface="Arial"/>
            </a:endParaRPr>
          </a:p>
        </p:txBody>
      </p:sp>
      <p:sp>
        <p:nvSpPr>
          <p:cNvPr id="51" name="Text Placeholder 34"/>
          <p:cNvSpPr>
            <a:spLocks noGrp="1"/>
          </p:cNvSpPr>
          <p:nvPr>
            <p:custDataLst>
              <p:tags r:id="rId17"/>
            </p:custDataLst>
          </p:nvPr>
        </p:nvSpPr>
        <p:spPr bwMode="auto">
          <a:xfrm>
            <a:off x="2530475" y="5699125"/>
            <a:ext cx="292100" cy="152400"/>
          </a:xfrm>
          <a:prstGeom prst="rect">
            <a:avLst/>
          </a:prstGeom>
          <a:noFill/>
          <a:ln w="9525">
            <a:noFill/>
            <a:miter lim="800000"/>
            <a:headEnd/>
            <a:tailEnd/>
          </a:ln>
          <a:extLst>
            <a:ext uri="{909E8E84-426E-40DD-AFC4-6F175D3DCCD1}">
              <a14:hiddenFill xmlns:a14="http://schemas.microsoft.com/office/drawing/2010/main">
                <a:solidFill>
                  <a:scrgbClr r="0" g="0" b="0"/>
                </a:solidFill>
              </a14:hiddenFill>
            </a:ext>
          </a:extLst>
        </p:spPr>
        <p:txBody>
          <a:bodyPr vert="horz" wrap="square" lIns="0" tIns="0" rIns="0" bIns="0" numCol="1" spcCol="0" anchor="t" anchorCtr="0" compatLnSpc="1">
            <a:prstTxWarp prst="textNoShape">
              <a:avLst/>
            </a:prstTxWarp>
            <a:noAutofit/>
          </a:bodyPr>
          <a:lstStyle>
            <a:lvl1pPr marL="153988" indent="-153988" algn="l" rtl="0" eaLnBrk="1" fontAlgn="base" hangingPunct="1">
              <a:spcBef>
                <a:spcPct val="20000"/>
              </a:spcBef>
              <a:spcAft>
                <a:spcPct val="0"/>
              </a:spcAft>
              <a:defRPr sz="1600">
                <a:solidFill>
                  <a:schemeClr val="tx2"/>
                </a:solidFill>
                <a:latin typeface="+mn-lt"/>
                <a:ea typeface="+mn-ea"/>
                <a:cs typeface="+mn-cs"/>
              </a:defRPr>
            </a:lvl1pPr>
            <a:lvl2pPr marL="461963" indent="-231775" algn="l" rtl="0" eaLnBrk="1" fontAlgn="base" hangingPunct="1">
              <a:lnSpc>
                <a:spcPct val="120000"/>
              </a:lnSpc>
              <a:spcBef>
                <a:spcPct val="20000"/>
              </a:spcBef>
              <a:spcAft>
                <a:spcPct val="0"/>
              </a:spcAft>
              <a:buClr>
                <a:schemeClr val="tx1"/>
              </a:buClr>
              <a:buFont typeface="Wingdings" pitchFamily="2" charset="2"/>
              <a:buChar char="§"/>
              <a:defRPr sz="1400">
                <a:solidFill>
                  <a:schemeClr val="tx2"/>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200">
                <a:solidFill>
                  <a:schemeClr val="tx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tx2"/>
                </a:solidFill>
                <a:latin typeface="Arial" charset="0"/>
                <a:ea typeface="+mn-ea"/>
                <a:cs typeface="+mn-cs"/>
              </a:defRPr>
            </a:lvl4pPr>
            <a:lvl5pPr marL="857250" indent="-115888" algn="l" rtl="0" eaLnBrk="1" fontAlgn="base" hangingPunct="1">
              <a:spcBef>
                <a:spcPct val="20000"/>
              </a:spcBef>
              <a:spcAft>
                <a:spcPct val="0"/>
              </a:spcAft>
              <a:buClr>
                <a:schemeClr val="tx1"/>
              </a:buClr>
              <a:defRPr sz="800">
                <a:solidFill>
                  <a:schemeClr val="tx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0" indent="0" algn="ctr">
              <a:lnSpc>
                <a:spcPct val="100000"/>
              </a:lnSpc>
              <a:spcBef>
                <a:spcPct val="0"/>
              </a:spcBef>
            </a:pPr>
            <a:fld id="{A27F2330-C671-4D60-A9D1-F82079DD5136}" type="datetime'''''''''''2''''''01''''1'''''''''">
              <a:rPr lang="en-US" sz="1000">
                <a:solidFill>
                  <a:schemeClr val="tx1"/>
                </a:solidFill>
                <a:latin typeface="Arial"/>
                <a:cs typeface="Arial"/>
                <a:sym typeface="Arial"/>
              </a:rPr>
              <a:pPr/>
              <a:t>2011</a:t>
            </a:fld>
            <a:endParaRPr lang="en-US" sz="1000" dirty="0">
              <a:solidFill>
                <a:schemeClr val="tx1"/>
              </a:solidFill>
              <a:latin typeface="Arial"/>
              <a:cs typeface="Arial"/>
              <a:sym typeface="Arial"/>
            </a:endParaRPr>
          </a:p>
        </p:txBody>
      </p:sp>
      <p:sp>
        <p:nvSpPr>
          <p:cNvPr id="52" name="Text Placeholder 31"/>
          <p:cNvSpPr>
            <a:spLocks noGrp="1"/>
          </p:cNvSpPr>
          <p:nvPr>
            <p:custDataLst>
              <p:tags r:id="rId18"/>
            </p:custDataLst>
          </p:nvPr>
        </p:nvSpPr>
        <p:spPr bwMode="auto">
          <a:xfrm>
            <a:off x="1311275" y="5699125"/>
            <a:ext cx="292100" cy="152400"/>
          </a:xfrm>
          <a:prstGeom prst="rect">
            <a:avLst/>
          </a:prstGeom>
          <a:noFill/>
          <a:ln w="9525">
            <a:noFill/>
            <a:miter lim="800000"/>
            <a:headEnd/>
            <a:tailEnd/>
          </a:ln>
          <a:extLst>
            <a:ext uri="{909E8E84-426E-40DD-AFC4-6F175D3DCCD1}">
              <a14:hiddenFill xmlns:a14="http://schemas.microsoft.com/office/drawing/2010/main">
                <a:solidFill>
                  <a:scrgbClr r="0" g="0" b="0"/>
                </a:solidFill>
              </a14:hiddenFill>
            </a:ext>
          </a:extLst>
        </p:spPr>
        <p:txBody>
          <a:bodyPr vert="horz" wrap="square" lIns="0" tIns="0" rIns="0" bIns="0" numCol="1" spcCol="0" anchor="t" anchorCtr="0" compatLnSpc="1">
            <a:prstTxWarp prst="textNoShape">
              <a:avLst/>
            </a:prstTxWarp>
            <a:noAutofit/>
          </a:bodyPr>
          <a:lstStyle>
            <a:lvl1pPr marL="153988" indent="-153988" algn="l" rtl="0" eaLnBrk="1" fontAlgn="base" hangingPunct="1">
              <a:spcBef>
                <a:spcPct val="20000"/>
              </a:spcBef>
              <a:spcAft>
                <a:spcPct val="0"/>
              </a:spcAft>
              <a:defRPr sz="1600">
                <a:solidFill>
                  <a:schemeClr val="tx2"/>
                </a:solidFill>
                <a:latin typeface="+mn-lt"/>
                <a:ea typeface="+mn-ea"/>
                <a:cs typeface="+mn-cs"/>
              </a:defRPr>
            </a:lvl1pPr>
            <a:lvl2pPr marL="461963" indent="-231775" algn="l" rtl="0" eaLnBrk="1" fontAlgn="base" hangingPunct="1">
              <a:lnSpc>
                <a:spcPct val="120000"/>
              </a:lnSpc>
              <a:spcBef>
                <a:spcPct val="20000"/>
              </a:spcBef>
              <a:spcAft>
                <a:spcPct val="0"/>
              </a:spcAft>
              <a:buClr>
                <a:schemeClr val="tx1"/>
              </a:buClr>
              <a:buFont typeface="Wingdings" pitchFamily="2" charset="2"/>
              <a:buChar char="§"/>
              <a:defRPr sz="1400">
                <a:solidFill>
                  <a:schemeClr val="tx2"/>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200">
                <a:solidFill>
                  <a:schemeClr val="tx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tx2"/>
                </a:solidFill>
                <a:latin typeface="Arial" charset="0"/>
                <a:ea typeface="+mn-ea"/>
                <a:cs typeface="+mn-cs"/>
              </a:defRPr>
            </a:lvl4pPr>
            <a:lvl5pPr marL="857250" indent="-115888" algn="l" rtl="0" eaLnBrk="1" fontAlgn="base" hangingPunct="1">
              <a:spcBef>
                <a:spcPct val="20000"/>
              </a:spcBef>
              <a:spcAft>
                <a:spcPct val="0"/>
              </a:spcAft>
              <a:buClr>
                <a:schemeClr val="tx1"/>
              </a:buClr>
              <a:defRPr sz="800">
                <a:solidFill>
                  <a:schemeClr val="tx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0" indent="0" algn="ctr">
              <a:lnSpc>
                <a:spcPct val="100000"/>
              </a:lnSpc>
              <a:spcBef>
                <a:spcPct val="0"/>
              </a:spcBef>
            </a:pPr>
            <a:fld id="{6086A3F5-3D4B-40EE-A00F-BD719A59545F}" type="datetime'''2''''''''''''''''''''''''''''''''0''''''0''''''''''8'''">
              <a:rPr lang="en-US" sz="1000">
                <a:solidFill>
                  <a:schemeClr val="tx1"/>
                </a:solidFill>
                <a:latin typeface="Arial"/>
                <a:cs typeface="Arial"/>
                <a:sym typeface="Arial"/>
              </a:rPr>
              <a:pPr/>
              <a:t>2008</a:t>
            </a:fld>
            <a:endParaRPr lang="en-US" sz="1000" dirty="0">
              <a:solidFill>
                <a:schemeClr val="tx1"/>
              </a:solidFill>
              <a:latin typeface="Arial"/>
              <a:cs typeface="Arial"/>
              <a:sym typeface="Arial"/>
            </a:endParaRPr>
          </a:p>
        </p:txBody>
      </p:sp>
      <p:sp>
        <p:nvSpPr>
          <p:cNvPr id="53" name="Text Placeholder 30"/>
          <p:cNvSpPr>
            <a:spLocks noGrp="1"/>
          </p:cNvSpPr>
          <p:nvPr>
            <p:custDataLst>
              <p:tags r:id="rId19"/>
            </p:custDataLst>
          </p:nvPr>
        </p:nvSpPr>
        <p:spPr bwMode="auto">
          <a:xfrm>
            <a:off x="911225" y="5699125"/>
            <a:ext cx="292100" cy="152400"/>
          </a:xfrm>
          <a:prstGeom prst="rect">
            <a:avLst/>
          </a:prstGeom>
          <a:noFill/>
          <a:ln w="9525">
            <a:noFill/>
            <a:miter lim="800000"/>
            <a:headEnd/>
            <a:tailEnd/>
          </a:ln>
          <a:extLst>
            <a:ext uri="{909E8E84-426E-40DD-AFC4-6F175D3DCCD1}">
              <a14:hiddenFill xmlns:a14="http://schemas.microsoft.com/office/drawing/2010/main">
                <a:solidFill>
                  <a:scrgbClr r="0" g="0" b="0"/>
                </a:solidFill>
              </a14:hiddenFill>
            </a:ext>
          </a:extLst>
        </p:spPr>
        <p:txBody>
          <a:bodyPr vert="horz" wrap="square" lIns="0" tIns="0" rIns="0" bIns="0" numCol="1" spcCol="0" anchor="t" anchorCtr="0" compatLnSpc="1">
            <a:prstTxWarp prst="textNoShape">
              <a:avLst/>
            </a:prstTxWarp>
            <a:noAutofit/>
          </a:bodyPr>
          <a:lstStyle>
            <a:lvl1pPr marL="153988" indent="-153988" algn="l" rtl="0" eaLnBrk="1" fontAlgn="base" hangingPunct="1">
              <a:spcBef>
                <a:spcPct val="20000"/>
              </a:spcBef>
              <a:spcAft>
                <a:spcPct val="0"/>
              </a:spcAft>
              <a:defRPr sz="1600">
                <a:solidFill>
                  <a:schemeClr val="tx2"/>
                </a:solidFill>
                <a:latin typeface="+mn-lt"/>
                <a:ea typeface="+mn-ea"/>
                <a:cs typeface="+mn-cs"/>
              </a:defRPr>
            </a:lvl1pPr>
            <a:lvl2pPr marL="461963" indent="-231775" algn="l" rtl="0" eaLnBrk="1" fontAlgn="base" hangingPunct="1">
              <a:lnSpc>
                <a:spcPct val="120000"/>
              </a:lnSpc>
              <a:spcBef>
                <a:spcPct val="20000"/>
              </a:spcBef>
              <a:spcAft>
                <a:spcPct val="0"/>
              </a:spcAft>
              <a:buClr>
                <a:schemeClr val="tx1"/>
              </a:buClr>
              <a:buFont typeface="Wingdings" pitchFamily="2" charset="2"/>
              <a:buChar char="§"/>
              <a:defRPr sz="1400">
                <a:solidFill>
                  <a:schemeClr val="tx2"/>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200">
                <a:solidFill>
                  <a:schemeClr val="tx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tx2"/>
                </a:solidFill>
                <a:latin typeface="Arial" charset="0"/>
                <a:ea typeface="+mn-ea"/>
                <a:cs typeface="+mn-cs"/>
              </a:defRPr>
            </a:lvl4pPr>
            <a:lvl5pPr marL="857250" indent="-115888" algn="l" rtl="0" eaLnBrk="1" fontAlgn="base" hangingPunct="1">
              <a:spcBef>
                <a:spcPct val="20000"/>
              </a:spcBef>
              <a:spcAft>
                <a:spcPct val="0"/>
              </a:spcAft>
              <a:buClr>
                <a:schemeClr val="tx1"/>
              </a:buClr>
              <a:defRPr sz="800">
                <a:solidFill>
                  <a:schemeClr val="tx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0" indent="0" algn="ctr">
              <a:lnSpc>
                <a:spcPct val="100000"/>
              </a:lnSpc>
              <a:spcBef>
                <a:spcPct val="0"/>
              </a:spcBef>
            </a:pPr>
            <a:fld id="{9A8FBC01-A0F0-4639-8C4A-8C2140A338C1}" type="datetime'''2''''''00''''''7'''''''">
              <a:rPr lang="en-US" sz="1000">
                <a:solidFill>
                  <a:schemeClr val="tx1"/>
                </a:solidFill>
                <a:latin typeface="Arial"/>
                <a:cs typeface="Arial"/>
                <a:sym typeface="Arial"/>
              </a:rPr>
              <a:pPr/>
              <a:t>2007</a:t>
            </a:fld>
            <a:endParaRPr lang="en-US" sz="1000" dirty="0">
              <a:solidFill>
                <a:schemeClr val="tx1"/>
              </a:solidFill>
              <a:latin typeface="Arial"/>
              <a:cs typeface="Arial"/>
              <a:sym typeface="Arial"/>
            </a:endParaRPr>
          </a:p>
        </p:txBody>
      </p:sp>
      <p:sp>
        <p:nvSpPr>
          <p:cNvPr id="54" name="Text Placeholder 29"/>
          <p:cNvSpPr>
            <a:spLocks noGrp="1"/>
          </p:cNvSpPr>
          <p:nvPr>
            <p:custDataLst>
              <p:tags r:id="rId20"/>
            </p:custDataLst>
          </p:nvPr>
        </p:nvSpPr>
        <p:spPr bwMode="auto">
          <a:xfrm>
            <a:off x="501650" y="5699125"/>
            <a:ext cx="292100" cy="152400"/>
          </a:xfrm>
          <a:prstGeom prst="rect">
            <a:avLst/>
          </a:prstGeom>
          <a:noFill/>
          <a:ln w="9525">
            <a:noFill/>
            <a:miter lim="800000"/>
            <a:headEnd/>
            <a:tailEnd/>
          </a:ln>
          <a:extLst>
            <a:ext uri="{909E8E84-426E-40DD-AFC4-6F175D3DCCD1}">
              <a14:hiddenFill xmlns:a14="http://schemas.microsoft.com/office/drawing/2010/main">
                <a:solidFill>
                  <a:scrgbClr r="0" g="0" b="0"/>
                </a:solidFill>
              </a14:hiddenFill>
            </a:ext>
          </a:extLst>
        </p:spPr>
        <p:txBody>
          <a:bodyPr vert="horz" wrap="square" lIns="0" tIns="0" rIns="0" bIns="0" numCol="1" spcCol="0" anchor="t" anchorCtr="0" compatLnSpc="1">
            <a:prstTxWarp prst="textNoShape">
              <a:avLst/>
            </a:prstTxWarp>
            <a:noAutofit/>
          </a:bodyPr>
          <a:lstStyle>
            <a:lvl1pPr marL="153988" indent="-153988" algn="l" rtl="0" eaLnBrk="1" fontAlgn="base" hangingPunct="1">
              <a:spcBef>
                <a:spcPct val="20000"/>
              </a:spcBef>
              <a:spcAft>
                <a:spcPct val="0"/>
              </a:spcAft>
              <a:defRPr sz="1600">
                <a:solidFill>
                  <a:schemeClr val="tx2"/>
                </a:solidFill>
                <a:latin typeface="+mn-lt"/>
                <a:ea typeface="+mn-ea"/>
                <a:cs typeface="+mn-cs"/>
              </a:defRPr>
            </a:lvl1pPr>
            <a:lvl2pPr marL="461963" indent="-231775" algn="l" rtl="0" eaLnBrk="1" fontAlgn="base" hangingPunct="1">
              <a:lnSpc>
                <a:spcPct val="120000"/>
              </a:lnSpc>
              <a:spcBef>
                <a:spcPct val="20000"/>
              </a:spcBef>
              <a:spcAft>
                <a:spcPct val="0"/>
              </a:spcAft>
              <a:buClr>
                <a:schemeClr val="tx1"/>
              </a:buClr>
              <a:buFont typeface="Wingdings" pitchFamily="2" charset="2"/>
              <a:buChar char="§"/>
              <a:defRPr sz="1400">
                <a:solidFill>
                  <a:schemeClr val="tx2"/>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200">
                <a:solidFill>
                  <a:schemeClr val="tx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tx2"/>
                </a:solidFill>
                <a:latin typeface="Arial" charset="0"/>
                <a:ea typeface="+mn-ea"/>
                <a:cs typeface="+mn-cs"/>
              </a:defRPr>
            </a:lvl4pPr>
            <a:lvl5pPr marL="857250" indent="-115888" algn="l" rtl="0" eaLnBrk="1" fontAlgn="base" hangingPunct="1">
              <a:spcBef>
                <a:spcPct val="20000"/>
              </a:spcBef>
              <a:spcAft>
                <a:spcPct val="0"/>
              </a:spcAft>
              <a:buClr>
                <a:schemeClr val="tx1"/>
              </a:buClr>
              <a:defRPr sz="800">
                <a:solidFill>
                  <a:schemeClr val="tx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0" indent="0" algn="ctr">
              <a:lnSpc>
                <a:spcPct val="100000"/>
              </a:lnSpc>
              <a:spcBef>
                <a:spcPct val="0"/>
              </a:spcBef>
            </a:pPr>
            <a:fld id="{75EE77B4-1F2A-40BD-85C6-16D528206E22}" type="datetime'''''''''''''''''''''''2''''''''''00''''''''6'''''''''''''">
              <a:rPr lang="en-US" sz="1000">
                <a:solidFill>
                  <a:schemeClr val="tx1"/>
                </a:solidFill>
                <a:latin typeface="Arial"/>
                <a:cs typeface="Arial"/>
                <a:sym typeface="Arial"/>
              </a:rPr>
              <a:pPr/>
              <a:t>2006</a:t>
            </a:fld>
            <a:endParaRPr lang="en-US" sz="1000" dirty="0">
              <a:solidFill>
                <a:schemeClr val="tx1"/>
              </a:solidFill>
              <a:latin typeface="Arial"/>
              <a:cs typeface="Arial"/>
              <a:sym typeface="Arial"/>
            </a:endParaRPr>
          </a:p>
        </p:txBody>
      </p:sp>
      <p:sp>
        <p:nvSpPr>
          <p:cNvPr id="55" name="Text Placeholder 33"/>
          <p:cNvSpPr>
            <a:spLocks noGrp="1"/>
          </p:cNvSpPr>
          <p:nvPr>
            <p:custDataLst>
              <p:tags r:id="rId21"/>
            </p:custDataLst>
          </p:nvPr>
        </p:nvSpPr>
        <p:spPr bwMode="auto">
          <a:xfrm>
            <a:off x="2120900" y="5699125"/>
            <a:ext cx="292100" cy="152400"/>
          </a:xfrm>
          <a:prstGeom prst="rect">
            <a:avLst/>
          </a:prstGeom>
          <a:noFill/>
          <a:ln w="9525">
            <a:noFill/>
            <a:miter lim="800000"/>
            <a:headEnd/>
            <a:tailEnd/>
          </a:ln>
          <a:extLst>
            <a:ext uri="{909E8E84-426E-40DD-AFC4-6F175D3DCCD1}">
              <a14:hiddenFill xmlns:a14="http://schemas.microsoft.com/office/drawing/2010/main">
                <a:solidFill>
                  <a:scrgbClr r="0" g="0" b="0"/>
                </a:solidFill>
              </a14:hiddenFill>
            </a:ext>
          </a:extLst>
        </p:spPr>
        <p:txBody>
          <a:bodyPr vert="horz" wrap="square" lIns="0" tIns="0" rIns="0" bIns="0" numCol="1" spcCol="0" anchor="t" anchorCtr="0" compatLnSpc="1">
            <a:prstTxWarp prst="textNoShape">
              <a:avLst/>
            </a:prstTxWarp>
            <a:noAutofit/>
          </a:bodyPr>
          <a:lstStyle>
            <a:lvl1pPr marL="153988" indent="-153988" algn="l" rtl="0" eaLnBrk="1" fontAlgn="base" hangingPunct="1">
              <a:spcBef>
                <a:spcPct val="20000"/>
              </a:spcBef>
              <a:spcAft>
                <a:spcPct val="0"/>
              </a:spcAft>
              <a:defRPr sz="1600">
                <a:solidFill>
                  <a:schemeClr val="tx2"/>
                </a:solidFill>
                <a:latin typeface="+mn-lt"/>
                <a:ea typeface="+mn-ea"/>
                <a:cs typeface="+mn-cs"/>
              </a:defRPr>
            </a:lvl1pPr>
            <a:lvl2pPr marL="461963" indent="-231775" algn="l" rtl="0" eaLnBrk="1" fontAlgn="base" hangingPunct="1">
              <a:lnSpc>
                <a:spcPct val="120000"/>
              </a:lnSpc>
              <a:spcBef>
                <a:spcPct val="20000"/>
              </a:spcBef>
              <a:spcAft>
                <a:spcPct val="0"/>
              </a:spcAft>
              <a:buClr>
                <a:schemeClr val="tx1"/>
              </a:buClr>
              <a:buFont typeface="Wingdings" pitchFamily="2" charset="2"/>
              <a:buChar char="§"/>
              <a:defRPr sz="1400">
                <a:solidFill>
                  <a:schemeClr val="tx2"/>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200">
                <a:solidFill>
                  <a:schemeClr val="tx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tx2"/>
                </a:solidFill>
                <a:latin typeface="Arial" charset="0"/>
                <a:ea typeface="+mn-ea"/>
                <a:cs typeface="+mn-cs"/>
              </a:defRPr>
            </a:lvl4pPr>
            <a:lvl5pPr marL="857250" indent="-115888" algn="l" rtl="0" eaLnBrk="1" fontAlgn="base" hangingPunct="1">
              <a:spcBef>
                <a:spcPct val="20000"/>
              </a:spcBef>
              <a:spcAft>
                <a:spcPct val="0"/>
              </a:spcAft>
              <a:buClr>
                <a:schemeClr val="tx1"/>
              </a:buClr>
              <a:defRPr sz="800">
                <a:solidFill>
                  <a:schemeClr val="tx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0" indent="0" algn="ctr">
              <a:lnSpc>
                <a:spcPct val="100000"/>
              </a:lnSpc>
              <a:spcBef>
                <a:spcPct val="0"/>
              </a:spcBef>
            </a:pPr>
            <a:fld id="{5C4362A0-7029-4974-988C-01CC47A2AC2C}" type="datetime'''''''''''''''''''2''''''0''''1''0'''">
              <a:rPr lang="en-US" sz="1000">
                <a:solidFill>
                  <a:schemeClr val="tx1"/>
                </a:solidFill>
                <a:latin typeface="Arial"/>
                <a:cs typeface="Arial"/>
                <a:sym typeface="Arial"/>
              </a:rPr>
              <a:pPr/>
              <a:t>2010</a:t>
            </a:fld>
            <a:endParaRPr lang="en-US" sz="1000" dirty="0">
              <a:solidFill>
                <a:schemeClr val="tx1"/>
              </a:solidFill>
              <a:latin typeface="Arial"/>
              <a:cs typeface="Arial"/>
              <a:sym typeface="Arial"/>
            </a:endParaRPr>
          </a:p>
        </p:txBody>
      </p:sp>
      <p:sp>
        <p:nvSpPr>
          <p:cNvPr id="56" name="Text Placeholder 32"/>
          <p:cNvSpPr>
            <a:spLocks noGrp="1"/>
          </p:cNvSpPr>
          <p:nvPr>
            <p:custDataLst>
              <p:tags r:id="rId22"/>
            </p:custDataLst>
          </p:nvPr>
        </p:nvSpPr>
        <p:spPr bwMode="auto">
          <a:xfrm>
            <a:off x="1720850" y="5699125"/>
            <a:ext cx="292100" cy="152400"/>
          </a:xfrm>
          <a:prstGeom prst="rect">
            <a:avLst/>
          </a:prstGeom>
          <a:noFill/>
          <a:ln w="9525">
            <a:noFill/>
            <a:miter lim="800000"/>
            <a:headEnd/>
            <a:tailEnd/>
          </a:ln>
          <a:extLst>
            <a:ext uri="{909E8E84-426E-40DD-AFC4-6F175D3DCCD1}">
              <a14:hiddenFill xmlns:a14="http://schemas.microsoft.com/office/drawing/2010/main">
                <a:solidFill>
                  <a:scrgbClr r="0" g="0" b="0"/>
                </a:solidFill>
              </a14:hiddenFill>
            </a:ext>
          </a:extLst>
        </p:spPr>
        <p:txBody>
          <a:bodyPr vert="horz" wrap="square" lIns="0" tIns="0" rIns="0" bIns="0" numCol="1" spcCol="0" anchor="t" anchorCtr="0" compatLnSpc="1">
            <a:prstTxWarp prst="textNoShape">
              <a:avLst/>
            </a:prstTxWarp>
            <a:noAutofit/>
          </a:bodyPr>
          <a:lstStyle>
            <a:lvl1pPr marL="153988" indent="-153988" algn="l" rtl="0" eaLnBrk="1" fontAlgn="base" hangingPunct="1">
              <a:spcBef>
                <a:spcPct val="20000"/>
              </a:spcBef>
              <a:spcAft>
                <a:spcPct val="0"/>
              </a:spcAft>
              <a:defRPr sz="1600">
                <a:solidFill>
                  <a:schemeClr val="tx2"/>
                </a:solidFill>
                <a:latin typeface="+mn-lt"/>
                <a:ea typeface="+mn-ea"/>
                <a:cs typeface="+mn-cs"/>
              </a:defRPr>
            </a:lvl1pPr>
            <a:lvl2pPr marL="461963" indent="-231775" algn="l" rtl="0" eaLnBrk="1" fontAlgn="base" hangingPunct="1">
              <a:lnSpc>
                <a:spcPct val="120000"/>
              </a:lnSpc>
              <a:spcBef>
                <a:spcPct val="20000"/>
              </a:spcBef>
              <a:spcAft>
                <a:spcPct val="0"/>
              </a:spcAft>
              <a:buClr>
                <a:schemeClr val="tx1"/>
              </a:buClr>
              <a:buFont typeface="Wingdings" pitchFamily="2" charset="2"/>
              <a:buChar char="§"/>
              <a:defRPr sz="1400">
                <a:solidFill>
                  <a:schemeClr val="tx2"/>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200">
                <a:solidFill>
                  <a:schemeClr val="tx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tx2"/>
                </a:solidFill>
                <a:latin typeface="Arial" charset="0"/>
                <a:ea typeface="+mn-ea"/>
                <a:cs typeface="+mn-cs"/>
              </a:defRPr>
            </a:lvl4pPr>
            <a:lvl5pPr marL="857250" indent="-115888" algn="l" rtl="0" eaLnBrk="1" fontAlgn="base" hangingPunct="1">
              <a:spcBef>
                <a:spcPct val="20000"/>
              </a:spcBef>
              <a:spcAft>
                <a:spcPct val="0"/>
              </a:spcAft>
              <a:buClr>
                <a:schemeClr val="tx1"/>
              </a:buClr>
              <a:defRPr sz="800">
                <a:solidFill>
                  <a:schemeClr val="tx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0" indent="0" algn="ctr">
              <a:lnSpc>
                <a:spcPct val="100000"/>
              </a:lnSpc>
              <a:spcBef>
                <a:spcPct val="0"/>
              </a:spcBef>
            </a:pPr>
            <a:fld id="{6A4EB171-B5B9-4129-B91C-D4588276BBE8}" type="datetime'''''''''2''''''''''''0''''''''0''''''''''''''''9'''''''''">
              <a:rPr lang="en-US" sz="1000">
                <a:solidFill>
                  <a:schemeClr val="tx1"/>
                </a:solidFill>
                <a:latin typeface="Arial"/>
                <a:cs typeface="Arial"/>
                <a:sym typeface="Arial"/>
              </a:rPr>
              <a:pPr/>
              <a:t>2009</a:t>
            </a:fld>
            <a:endParaRPr lang="en-US" sz="1000" dirty="0">
              <a:solidFill>
                <a:schemeClr val="tx1"/>
              </a:solidFill>
              <a:latin typeface="Arial"/>
              <a:cs typeface="Arial"/>
              <a:sym typeface="Arial"/>
            </a:endParaRPr>
          </a:p>
        </p:txBody>
      </p:sp>
      <p:cxnSp>
        <p:nvCxnSpPr>
          <p:cNvPr id="57" name="Straight Connector 56"/>
          <p:cNvCxnSpPr/>
          <p:nvPr>
            <p:custDataLst>
              <p:tags r:id="rId23"/>
            </p:custDataLst>
          </p:nvPr>
        </p:nvCxnSpPr>
        <p:spPr bwMode="gray">
          <a:xfrm>
            <a:off x="966788" y="6243638"/>
            <a:ext cx="219075" cy="0"/>
          </a:xfrm>
          <a:prstGeom prst="line">
            <a:avLst/>
          </a:prstGeom>
          <a:solidFill>
            <a:schemeClr val="accent1"/>
          </a:solidFill>
          <a:ln w="19050" cap="flat" cmpd="sng" algn="ctr">
            <a:solidFill>
              <a:srgbClr val="606060"/>
            </a:solidFill>
            <a:prstDash val="solid"/>
            <a:round/>
            <a:headEnd type="none" w="med" len="med"/>
            <a:tailEnd type="none" w="med" len="med"/>
          </a:ln>
          <a:effectLst/>
        </p:spPr>
      </p:cxnSp>
      <p:cxnSp>
        <p:nvCxnSpPr>
          <p:cNvPr id="58" name="Straight Connector 57"/>
          <p:cNvCxnSpPr/>
          <p:nvPr>
            <p:custDataLst>
              <p:tags r:id="rId24"/>
            </p:custDataLst>
          </p:nvPr>
        </p:nvCxnSpPr>
        <p:spPr bwMode="gray">
          <a:xfrm>
            <a:off x="2622550" y="6040438"/>
            <a:ext cx="219075" cy="0"/>
          </a:xfrm>
          <a:prstGeom prst="line">
            <a:avLst/>
          </a:prstGeom>
          <a:solidFill>
            <a:schemeClr val="accent1"/>
          </a:solidFill>
          <a:ln w="9525" cap="flat" cmpd="sng" algn="ctr">
            <a:solidFill>
              <a:srgbClr val="EB0326"/>
            </a:solidFill>
            <a:prstDash val="lgDash"/>
            <a:round/>
            <a:headEnd type="none" w="med" len="med"/>
            <a:tailEnd type="none" w="med" len="med"/>
          </a:ln>
          <a:effectLst/>
        </p:spPr>
      </p:cxnSp>
      <p:cxnSp>
        <p:nvCxnSpPr>
          <p:cNvPr id="59" name="Straight Connector 58"/>
          <p:cNvCxnSpPr/>
          <p:nvPr>
            <p:custDataLst>
              <p:tags r:id="rId25"/>
            </p:custDataLst>
          </p:nvPr>
        </p:nvCxnSpPr>
        <p:spPr bwMode="gray">
          <a:xfrm>
            <a:off x="966788" y="6040438"/>
            <a:ext cx="219075" cy="0"/>
          </a:xfrm>
          <a:prstGeom prst="line">
            <a:avLst/>
          </a:prstGeom>
          <a:solidFill>
            <a:schemeClr val="accent1"/>
          </a:solidFill>
          <a:ln w="19050" cap="flat" cmpd="sng" algn="ctr">
            <a:solidFill>
              <a:srgbClr val="EB0326"/>
            </a:solidFill>
            <a:prstDash val="solid"/>
            <a:round/>
            <a:headEnd type="none" w="med" len="med"/>
            <a:tailEnd type="none" w="med" len="med"/>
          </a:ln>
          <a:effectLst/>
        </p:spPr>
      </p:cxnSp>
      <p:sp>
        <p:nvSpPr>
          <p:cNvPr id="60" name="Text Placeholder 13"/>
          <p:cNvSpPr>
            <a:spLocks noGrp="1"/>
          </p:cNvSpPr>
          <p:nvPr>
            <p:custDataLst>
              <p:tags r:id="rId26"/>
            </p:custDataLst>
          </p:nvPr>
        </p:nvSpPr>
        <p:spPr bwMode="auto">
          <a:xfrm>
            <a:off x="1236663" y="6173788"/>
            <a:ext cx="1284288" cy="152400"/>
          </a:xfrm>
          <a:prstGeom prst="rect">
            <a:avLst/>
          </a:prstGeom>
          <a:noFill/>
          <a:ln w="9525">
            <a:noFill/>
            <a:miter lim="800000"/>
            <a:headEnd/>
            <a:tailEnd/>
          </a:ln>
          <a:extLst>
            <a:ext uri="{909E8E84-426E-40DD-AFC4-6F175D3DCCD1}">
              <a14:hiddenFill xmlns:a14="http://schemas.microsoft.com/office/drawing/2010/main">
                <a:solidFill>
                  <a:scrgbClr r="0" g="0" b="0"/>
                </a:solidFill>
              </a14:hiddenFill>
            </a:ext>
          </a:extLst>
        </p:spPr>
        <p:txBody>
          <a:bodyPr vert="horz" wrap="none" lIns="0" tIns="0" rIns="0" bIns="0" numCol="1" spcCol="0" anchor="ctr" anchorCtr="0" compatLnSpc="1">
            <a:prstTxWarp prst="textNoShape">
              <a:avLst/>
            </a:prstTxWarp>
            <a:noAutofit/>
          </a:bodyPr>
          <a:lstStyle>
            <a:lvl1pPr marL="153988" indent="-153988" algn="l" rtl="0" eaLnBrk="1" fontAlgn="base" hangingPunct="1">
              <a:spcBef>
                <a:spcPct val="20000"/>
              </a:spcBef>
              <a:spcAft>
                <a:spcPct val="0"/>
              </a:spcAft>
              <a:defRPr sz="1600">
                <a:solidFill>
                  <a:schemeClr val="tx2"/>
                </a:solidFill>
                <a:latin typeface="+mn-lt"/>
                <a:ea typeface="+mn-ea"/>
                <a:cs typeface="+mn-cs"/>
              </a:defRPr>
            </a:lvl1pPr>
            <a:lvl2pPr marL="461963" indent="-231775" algn="l" rtl="0" eaLnBrk="1" fontAlgn="base" hangingPunct="1">
              <a:lnSpc>
                <a:spcPct val="120000"/>
              </a:lnSpc>
              <a:spcBef>
                <a:spcPct val="20000"/>
              </a:spcBef>
              <a:spcAft>
                <a:spcPct val="0"/>
              </a:spcAft>
              <a:buClr>
                <a:schemeClr val="tx1"/>
              </a:buClr>
              <a:buFont typeface="Wingdings" pitchFamily="2" charset="2"/>
              <a:buChar char="§"/>
              <a:defRPr sz="1400">
                <a:solidFill>
                  <a:schemeClr val="tx2"/>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200">
                <a:solidFill>
                  <a:schemeClr val="tx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tx2"/>
                </a:solidFill>
                <a:latin typeface="Arial" charset="0"/>
                <a:ea typeface="+mn-ea"/>
                <a:cs typeface="+mn-cs"/>
              </a:defRPr>
            </a:lvl4pPr>
            <a:lvl5pPr marL="857250" indent="-115888" algn="l" rtl="0" eaLnBrk="1" fontAlgn="base" hangingPunct="1">
              <a:spcBef>
                <a:spcPct val="20000"/>
              </a:spcBef>
              <a:spcAft>
                <a:spcPct val="0"/>
              </a:spcAft>
              <a:buClr>
                <a:schemeClr val="tx1"/>
              </a:buClr>
              <a:defRPr sz="800">
                <a:solidFill>
                  <a:schemeClr val="tx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0" indent="0">
              <a:lnSpc>
                <a:spcPct val="100000"/>
              </a:lnSpc>
              <a:spcBef>
                <a:spcPct val="0"/>
              </a:spcBef>
            </a:pPr>
            <a:fld id="{DB090AD5-ABE8-4D0B-9D19-ED9FD2213844}" type="datetime'''''F''R''B'' 1''00 l''''a''''r''''gest ''ba''n''''''k''s'''''">
              <a:rPr lang="en-US" sz="1000">
                <a:solidFill>
                  <a:schemeClr val="tx1"/>
                </a:solidFill>
                <a:latin typeface="Arial"/>
                <a:cs typeface="Arial"/>
                <a:sym typeface="Arial"/>
              </a:rPr>
              <a:pPr/>
              <a:t>FRB 100 largest banks</a:t>
            </a:fld>
            <a:endParaRPr lang="en-US" sz="1000" dirty="0">
              <a:solidFill>
                <a:schemeClr val="tx1"/>
              </a:solidFill>
              <a:latin typeface="Arial"/>
              <a:cs typeface="Arial"/>
              <a:sym typeface="Arial"/>
            </a:endParaRPr>
          </a:p>
        </p:txBody>
      </p:sp>
      <p:sp>
        <p:nvSpPr>
          <p:cNvPr id="61" name="Text Placeholder 15"/>
          <p:cNvSpPr>
            <a:spLocks noGrp="1"/>
          </p:cNvSpPr>
          <p:nvPr>
            <p:custDataLst>
              <p:tags r:id="rId27"/>
            </p:custDataLst>
          </p:nvPr>
        </p:nvSpPr>
        <p:spPr bwMode="auto">
          <a:xfrm>
            <a:off x="2892425" y="5970588"/>
            <a:ext cx="1397000" cy="152400"/>
          </a:xfrm>
          <a:prstGeom prst="rect">
            <a:avLst/>
          </a:prstGeom>
          <a:noFill/>
          <a:ln w="9525">
            <a:noFill/>
            <a:miter lim="800000"/>
            <a:headEnd/>
            <a:tailEnd/>
          </a:ln>
          <a:extLst>
            <a:ext uri="{909E8E84-426E-40DD-AFC4-6F175D3DCCD1}">
              <a14:hiddenFill xmlns:a14="http://schemas.microsoft.com/office/drawing/2010/main">
                <a:solidFill>
                  <a:scrgbClr r="0" g="0" b="0"/>
                </a:solidFill>
              </a14:hiddenFill>
            </a:ext>
          </a:extLst>
        </p:spPr>
        <p:txBody>
          <a:bodyPr vert="horz" wrap="none" lIns="0" tIns="0" rIns="0" bIns="0" numCol="1" spcCol="0" anchor="ctr" anchorCtr="0" compatLnSpc="1">
            <a:prstTxWarp prst="textNoShape">
              <a:avLst/>
            </a:prstTxWarp>
            <a:noAutofit/>
          </a:bodyPr>
          <a:lstStyle>
            <a:lvl1pPr marL="153988" indent="-153988" algn="l" rtl="0" eaLnBrk="1" fontAlgn="base" hangingPunct="1">
              <a:spcBef>
                <a:spcPct val="20000"/>
              </a:spcBef>
              <a:spcAft>
                <a:spcPct val="0"/>
              </a:spcAft>
              <a:defRPr sz="1600">
                <a:solidFill>
                  <a:schemeClr val="tx2"/>
                </a:solidFill>
                <a:latin typeface="+mn-lt"/>
                <a:ea typeface="+mn-ea"/>
                <a:cs typeface="+mn-cs"/>
              </a:defRPr>
            </a:lvl1pPr>
            <a:lvl2pPr marL="461963" indent="-231775" algn="l" rtl="0" eaLnBrk="1" fontAlgn="base" hangingPunct="1">
              <a:lnSpc>
                <a:spcPct val="120000"/>
              </a:lnSpc>
              <a:spcBef>
                <a:spcPct val="20000"/>
              </a:spcBef>
              <a:spcAft>
                <a:spcPct val="0"/>
              </a:spcAft>
              <a:buClr>
                <a:schemeClr val="tx1"/>
              </a:buClr>
              <a:buFont typeface="Wingdings" pitchFamily="2" charset="2"/>
              <a:buChar char="§"/>
              <a:defRPr sz="1400">
                <a:solidFill>
                  <a:schemeClr val="tx2"/>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200">
                <a:solidFill>
                  <a:schemeClr val="tx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tx2"/>
                </a:solidFill>
                <a:latin typeface="Arial" charset="0"/>
                <a:ea typeface="+mn-ea"/>
                <a:cs typeface="+mn-cs"/>
              </a:defRPr>
            </a:lvl4pPr>
            <a:lvl5pPr marL="857250" indent="-115888" algn="l" rtl="0" eaLnBrk="1" fontAlgn="base" hangingPunct="1">
              <a:spcBef>
                <a:spcPct val="20000"/>
              </a:spcBef>
              <a:spcAft>
                <a:spcPct val="0"/>
              </a:spcAft>
              <a:buClr>
                <a:schemeClr val="tx1"/>
              </a:buClr>
              <a:defRPr sz="800">
                <a:solidFill>
                  <a:schemeClr val="tx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0" indent="0">
              <a:lnSpc>
                <a:spcPct val="100000"/>
              </a:lnSpc>
              <a:spcBef>
                <a:spcPct val="0"/>
              </a:spcBef>
            </a:pPr>
            <a:fld id="{57ECA112-0C21-475E-99B0-522997E3E8C4}" type="datetime'Sov''erei''gn ''(pr''i''''o''r'' ''t''''''o'' ''''''2''01''2)'">
              <a:rPr lang="en-US" sz="1000">
                <a:solidFill>
                  <a:schemeClr val="tx1"/>
                </a:solidFill>
                <a:latin typeface="Arial"/>
                <a:cs typeface="Arial"/>
                <a:sym typeface="Arial"/>
              </a:rPr>
              <a:pPr/>
              <a:t>Sovereign (prior to 2012)</a:t>
            </a:fld>
            <a:endParaRPr lang="en-US" sz="1000" dirty="0">
              <a:solidFill>
                <a:schemeClr val="tx1"/>
              </a:solidFill>
              <a:latin typeface="Arial"/>
              <a:cs typeface="Arial"/>
              <a:sym typeface="Arial"/>
            </a:endParaRPr>
          </a:p>
        </p:txBody>
      </p:sp>
      <p:sp>
        <p:nvSpPr>
          <p:cNvPr id="62" name="Text Placeholder 14"/>
          <p:cNvSpPr>
            <a:spLocks noGrp="1"/>
          </p:cNvSpPr>
          <p:nvPr>
            <p:custDataLst>
              <p:tags r:id="rId28"/>
            </p:custDataLst>
          </p:nvPr>
        </p:nvSpPr>
        <p:spPr bwMode="auto">
          <a:xfrm>
            <a:off x="1236663" y="5970588"/>
            <a:ext cx="436563" cy="152400"/>
          </a:xfrm>
          <a:prstGeom prst="rect">
            <a:avLst/>
          </a:prstGeom>
          <a:noFill/>
          <a:ln w="9525">
            <a:noFill/>
            <a:miter lim="800000"/>
            <a:headEnd/>
            <a:tailEnd/>
          </a:ln>
          <a:extLst>
            <a:ext uri="{909E8E84-426E-40DD-AFC4-6F175D3DCCD1}">
              <a14:hiddenFill xmlns:a14="http://schemas.microsoft.com/office/drawing/2010/main">
                <a:solidFill>
                  <a:scrgbClr r="0" g="0" b="0"/>
                </a:solidFill>
              </a14:hiddenFill>
            </a:ext>
          </a:extLst>
        </p:spPr>
        <p:txBody>
          <a:bodyPr vert="horz" wrap="none" lIns="0" tIns="0" rIns="0" bIns="0" numCol="1" spcCol="0" anchor="ctr" anchorCtr="0" compatLnSpc="1">
            <a:prstTxWarp prst="textNoShape">
              <a:avLst/>
            </a:prstTxWarp>
            <a:noAutofit/>
          </a:bodyPr>
          <a:lstStyle>
            <a:lvl1pPr marL="153988" indent="-153988" algn="l" rtl="0" eaLnBrk="1" fontAlgn="base" hangingPunct="1">
              <a:spcBef>
                <a:spcPct val="20000"/>
              </a:spcBef>
              <a:spcAft>
                <a:spcPct val="0"/>
              </a:spcAft>
              <a:defRPr sz="1600">
                <a:solidFill>
                  <a:schemeClr val="tx2"/>
                </a:solidFill>
                <a:latin typeface="+mn-lt"/>
                <a:ea typeface="+mn-ea"/>
                <a:cs typeface="+mn-cs"/>
              </a:defRPr>
            </a:lvl1pPr>
            <a:lvl2pPr marL="461963" indent="-231775" algn="l" rtl="0" eaLnBrk="1" fontAlgn="base" hangingPunct="1">
              <a:lnSpc>
                <a:spcPct val="120000"/>
              </a:lnSpc>
              <a:spcBef>
                <a:spcPct val="20000"/>
              </a:spcBef>
              <a:spcAft>
                <a:spcPct val="0"/>
              </a:spcAft>
              <a:buClr>
                <a:schemeClr val="tx1"/>
              </a:buClr>
              <a:buFont typeface="Wingdings" pitchFamily="2" charset="2"/>
              <a:buChar char="§"/>
              <a:defRPr sz="1400">
                <a:solidFill>
                  <a:schemeClr val="tx2"/>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200">
                <a:solidFill>
                  <a:schemeClr val="tx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tx2"/>
                </a:solidFill>
                <a:latin typeface="Arial" charset="0"/>
                <a:ea typeface="+mn-ea"/>
                <a:cs typeface="+mn-cs"/>
              </a:defRPr>
            </a:lvl4pPr>
            <a:lvl5pPr marL="857250" indent="-115888" algn="l" rtl="0" eaLnBrk="1" fontAlgn="base" hangingPunct="1">
              <a:spcBef>
                <a:spcPct val="20000"/>
              </a:spcBef>
              <a:spcAft>
                <a:spcPct val="0"/>
              </a:spcAft>
              <a:buClr>
                <a:schemeClr val="tx1"/>
              </a:buClr>
              <a:defRPr sz="800">
                <a:solidFill>
                  <a:schemeClr val="tx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0" indent="0">
              <a:lnSpc>
                <a:spcPct val="100000"/>
              </a:lnSpc>
              <a:spcBef>
                <a:spcPct val="0"/>
              </a:spcBef>
            </a:pPr>
            <a:fld id="{A1336B36-4D96-4F92-84F0-C9967457F850}" type="datetime'''''''''''''S''''H''U''''S''''A'''''''''''''''''''''''''''''''">
              <a:rPr lang="en-US" sz="1000">
                <a:solidFill>
                  <a:schemeClr val="tx1"/>
                </a:solidFill>
                <a:latin typeface="Arial"/>
                <a:cs typeface="Arial"/>
                <a:sym typeface="Arial"/>
              </a:rPr>
              <a:pPr/>
              <a:t>SHUSA</a:t>
            </a:fld>
            <a:endParaRPr lang="en-US" sz="1000" dirty="0">
              <a:solidFill>
                <a:schemeClr val="tx1"/>
              </a:solidFill>
              <a:latin typeface="Arial"/>
              <a:cs typeface="Arial"/>
              <a:sym typeface="Arial"/>
            </a:endParaRPr>
          </a:p>
        </p:txBody>
      </p:sp>
      <p:sp>
        <p:nvSpPr>
          <p:cNvPr id="63" name="Rectangle 62"/>
          <p:cNvSpPr/>
          <p:nvPr/>
        </p:nvSpPr>
        <p:spPr bwMode="auto">
          <a:xfrm>
            <a:off x="1432113" y="2222500"/>
            <a:ext cx="1299974" cy="3373347"/>
          </a:xfrm>
          <a:prstGeom prst="rect">
            <a:avLst/>
          </a:prstGeom>
          <a:solidFill>
            <a:srgbClr val="FF0000">
              <a:lumMod val="75000"/>
              <a:alpha val="10196"/>
            </a:srgbClr>
          </a:solidFill>
          <a:ln w="9525" cap="flat" cmpd="sng" algn="ctr">
            <a:noFill/>
            <a:prstDash val="solid"/>
            <a:round/>
            <a:headEnd type="none" w="med" len="med"/>
            <a:tailEnd type="none" w="med" len="med"/>
          </a:ln>
          <a:effectLst/>
        </p:spPr>
        <p:txBody>
          <a:bodyPr vert="horz" wrap="square" lIns="91440" tIns="45720" rIns="91440" bIns="45720" numCol="1" rtlCol="0" anchor="b" anchorCtr="0" compatLnSpc="1">
            <a:prstTxWarp prst="textNoShape">
              <a:avLst/>
            </a:prstTxWarp>
          </a:bodyPr>
          <a:lstStyle/>
          <a:p>
            <a:pPr marL="0" marR="0" lvl="0" indent="0" defTabSz="914400" eaLnBrk="0" fontAlgn="auto" latinLnBrk="0" hangingPunct="0">
              <a:lnSpc>
                <a:spcPct val="100000"/>
              </a:lnSpc>
              <a:spcBef>
                <a:spcPts val="0"/>
              </a:spcBef>
              <a:spcAft>
                <a:spcPts val="0"/>
              </a:spcAft>
              <a:buClrTx/>
              <a:buSzTx/>
              <a:buFontTx/>
              <a:buNone/>
              <a:tabLst/>
              <a:defRPr/>
            </a:pPr>
            <a:endParaRPr kumimoji="0" lang="en-US" sz="800" b="0" i="1" u="none" strike="noStrike" kern="0" cap="none" spc="0" normalizeH="0" baseline="0" noProof="0" dirty="0" smtClean="0">
              <a:ln>
                <a:noFill/>
              </a:ln>
              <a:solidFill>
                <a:srgbClr val="000000"/>
              </a:solidFill>
              <a:effectLst/>
              <a:uLnTx/>
              <a:uFillTx/>
              <a:ea typeface="ＭＳ Ｐゴシック" pitchFamily="-112" charset="-128"/>
              <a:cs typeface="ＭＳ Ｐゴシック" pitchFamily="-112" charset="-128"/>
            </a:endParaRPr>
          </a:p>
        </p:txBody>
      </p:sp>
      <p:sp>
        <p:nvSpPr>
          <p:cNvPr id="64" name="Rectangle 63"/>
          <p:cNvSpPr/>
          <p:nvPr/>
        </p:nvSpPr>
        <p:spPr bwMode="auto">
          <a:xfrm>
            <a:off x="2732087" y="2222500"/>
            <a:ext cx="1867165" cy="3373346"/>
          </a:xfrm>
          <a:prstGeom prst="rect">
            <a:avLst/>
          </a:prstGeom>
          <a:solidFill>
            <a:srgbClr val="404040">
              <a:alpha val="10196"/>
            </a:srgbClr>
          </a:solidFill>
          <a:ln w="9525" cap="flat" cmpd="sng" algn="ctr">
            <a:noFill/>
            <a:prstDash val="solid"/>
            <a:round/>
            <a:headEnd type="none" w="med" len="med"/>
            <a:tailEnd type="none" w="med" len="med"/>
          </a:ln>
          <a:effectLst/>
        </p:spPr>
        <p:txBody>
          <a:bodyPr vert="horz" wrap="square" lIns="91440" tIns="45720" rIns="91440" bIns="45720" numCol="1" rtlCol="0" anchor="b" anchorCtr="0" compatLnSpc="1">
            <a:prstTxWarp prst="textNoShape">
              <a:avLst/>
            </a:prstTxWarp>
          </a:bodyPr>
          <a:lstStyle/>
          <a:p>
            <a:pPr eaLnBrk="0" hangingPunct="0">
              <a:lnSpc>
                <a:spcPct val="100000"/>
              </a:lnSpc>
            </a:pPr>
            <a:endParaRPr lang="en-US" sz="800" i="1" dirty="0">
              <a:solidFill>
                <a:srgbClr val="000000"/>
              </a:solidFill>
              <a:ea typeface="ＭＳ Ｐゴシック" pitchFamily="-112" charset="-128"/>
              <a:cs typeface="ＭＳ Ｐゴシック" pitchFamily="-112" charset="-128"/>
            </a:endParaRPr>
          </a:p>
        </p:txBody>
      </p:sp>
      <p:sp>
        <p:nvSpPr>
          <p:cNvPr id="65" name="TextBox 64"/>
          <p:cNvSpPr txBox="1"/>
          <p:nvPr/>
        </p:nvSpPr>
        <p:spPr>
          <a:xfrm>
            <a:off x="1333739" y="2251655"/>
            <a:ext cx="847725" cy="400110"/>
          </a:xfrm>
          <a:prstGeom prst="rect">
            <a:avLst/>
          </a:prstGeom>
          <a:noFill/>
        </p:spPr>
        <p:txBody>
          <a:bodyPr wrap="square" rtlCol="0">
            <a:spAutoFit/>
          </a:bodyPr>
          <a:lstStyle/>
          <a:p>
            <a:pPr>
              <a:lnSpc>
                <a:spcPct val="100000"/>
              </a:lnSpc>
            </a:pPr>
            <a:r>
              <a:rPr lang="en-US" i="1" dirty="0">
                <a:solidFill>
                  <a:srgbClr val="000000"/>
                </a:solidFill>
                <a:ea typeface="ＭＳ Ｐゴシック"/>
              </a:rPr>
              <a:t>C</a:t>
            </a:r>
            <a:r>
              <a:rPr lang="en-US" i="1" dirty="0" smtClean="0">
                <a:solidFill>
                  <a:srgbClr val="000000"/>
                </a:solidFill>
                <a:ea typeface="ＭＳ Ｐゴシック"/>
              </a:rPr>
              <a:t>risis</a:t>
            </a:r>
          </a:p>
          <a:p>
            <a:pPr>
              <a:lnSpc>
                <a:spcPct val="100000"/>
              </a:lnSpc>
            </a:pPr>
            <a:r>
              <a:rPr lang="en-US" i="1" dirty="0" smtClean="0">
                <a:solidFill>
                  <a:srgbClr val="000000"/>
                </a:solidFill>
                <a:ea typeface="ＭＳ Ｐゴシック"/>
              </a:rPr>
              <a:t>conditions</a:t>
            </a:r>
            <a:endParaRPr lang="en-US" i="1" baseline="30000" dirty="0" smtClean="0">
              <a:solidFill>
                <a:srgbClr val="000000"/>
              </a:solidFill>
              <a:ea typeface="ＭＳ Ｐゴシック"/>
            </a:endParaRPr>
          </a:p>
        </p:txBody>
      </p:sp>
      <p:sp>
        <p:nvSpPr>
          <p:cNvPr id="66" name="TextBox 65"/>
          <p:cNvSpPr txBox="1"/>
          <p:nvPr/>
        </p:nvSpPr>
        <p:spPr>
          <a:xfrm>
            <a:off x="3266410" y="2242130"/>
            <a:ext cx="847725" cy="400110"/>
          </a:xfrm>
          <a:prstGeom prst="rect">
            <a:avLst/>
          </a:prstGeom>
          <a:noFill/>
        </p:spPr>
        <p:txBody>
          <a:bodyPr wrap="square" rtlCol="0">
            <a:spAutoFit/>
          </a:bodyPr>
          <a:lstStyle/>
          <a:p>
            <a:pPr>
              <a:lnSpc>
                <a:spcPct val="100000"/>
              </a:lnSpc>
            </a:pPr>
            <a:r>
              <a:rPr lang="en-US" i="1" dirty="0" smtClean="0">
                <a:solidFill>
                  <a:srgbClr val="000000"/>
                </a:solidFill>
                <a:ea typeface="ＭＳ Ｐゴシック"/>
              </a:rPr>
              <a:t>Normal </a:t>
            </a:r>
          </a:p>
          <a:p>
            <a:pPr>
              <a:lnSpc>
                <a:spcPct val="100000"/>
              </a:lnSpc>
            </a:pPr>
            <a:r>
              <a:rPr lang="en-US" i="1" dirty="0" smtClean="0">
                <a:solidFill>
                  <a:srgbClr val="000000"/>
                </a:solidFill>
                <a:ea typeface="ＭＳ Ｐゴシック"/>
              </a:rPr>
              <a:t>conditions</a:t>
            </a:r>
            <a:endParaRPr lang="en-US" i="1" baseline="30000" dirty="0">
              <a:solidFill>
                <a:srgbClr val="000000"/>
              </a:solidFill>
              <a:ea typeface="ＭＳ Ｐゴシック"/>
            </a:endParaRPr>
          </a:p>
        </p:txBody>
      </p:sp>
      <p:sp>
        <p:nvSpPr>
          <p:cNvPr id="67" name="Rectangle 66"/>
          <p:cNvSpPr/>
          <p:nvPr/>
        </p:nvSpPr>
        <p:spPr bwMode="auto">
          <a:xfrm>
            <a:off x="1432113" y="2219325"/>
            <a:ext cx="834837" cy="3373347"/>
          </a:xfrm>
          <a:prstGeom prst="rect">
            <a:avLst/>
          </a:prstGeom>
          <a:solidFill>
            <a:srgbClr val="FF0000">
              <a:lumMod val="75000"/>
              <a:alpha val="10196"/>
            </a:srgbClr>
          </a:solidFill>
          <a:ln w="9525" cap="flat" cmpd="sng" algn="ctr">
            <a:noFill/>
            <a:prstDash val="solid"/>
            <a:round/>
            <a:headEnd type="none" w="med" len="med"/>
            <a:tailEnd type="none" w="med" len="med"/>
          </a:ln>
          <a:effectLst/>
        </p:spPr>
        <p:txBody>
          <a:bodyPr vert="horz" wrap="square" lIns="91440" tIns="45720" rIns="91440" bIns="45720" numCol="1" rtlCol="0" anchor="b" anchorCtr="0" compatLnSpc="1">
            <a:prstTxWarp prst="textNoShape">
              <a:avLst/>
            </a:prstTxWarp>
          </a:bodyPr>
          <a:lstStyle/>
          <a:p>
            <a:pPr marL="0" marR="0" lvl="0" indent="0" defTabSz="914400" eaLnBrk="0" fontAlgn="auto" latinLnBrk="0" hangingPunct="0">
              <a:lnSpc>
                <a:spcPct val="100000"/>
              </a:lnSpc>
              <a:spcBef>
                <a:spcPts val="0"/>
              </a:spcBef>
              <a:spcAft>
                <a:spcPts val="0"/>
              </a:spcAft>
              <a:buClrTx/>
              <a:buSzTx/>
              <a:buFontTx/>
              <a:buNone/>
              <a:tabLst/>
              <a:defRPr/>
            </a:pPr>
            <a:endParaRPr kumimoji="0" lang="en-US" sz="800" b="0" i="1" u="none" strike="noStrike" kern="0" cap="none" spc="0" normalizeH="0" baseline="0" noProof="0" dirty="0" smtClean="0">
              <a:ln>
                <a:noFill/>
              </a:ln>
              <a:solidFill>
                <a:srgbClr val="000000"/>
              </a:solidFill>
              <a:effectLst/>
              <a:uLnTx/>
              <a:uFillTx/>
              <a:ea typeface="ＭＳ Ｐゴシック" pitchFamily="-112" charset="-128"/>
              <a:cs typeface="ＭＳ Ｐゴシック" pitchFamily="-112" charset="-128"/>
            </a:endParaRPr>
          </a:p>
        </p:txBody>
      </p:sp>
      <p:graphicFrame>
        <p:nvGraphicFramePr>
          <p:cNvPr id="68" name="Content Placeholder 12"/>
          <p:cNvGraphicFramePr>
            <a:graphicFrameLocks/>
          </p:cNvGraphicFramePr>
          <p:nvPr>
            <p:extLst>
              <p:ext uri="{D42A27DB-BD31-4B8C-83A1-F6EECF244321}">
                <p14:modId xmlns:p14="http://schemas.microsoft.com/office/powerpoint/2010/main" val="4043165879"/>
              </p:ext>
            </p:extLst>
          </p:nvPr>
        </p:nvGraphicFramePr>
        <p:xfrm>
          <a:off x="4881564" y="2101254"/>
          <a:ext cx="4251806" cy="2238272"/>
        </p:xfrm>
        <a:graphic>
          <a:graphicData uri="http://schemas.openxmlformats.org/drawingml/2006/table">
            <a:tbl>
              <a:tblPr firstRow="1" bandRow="1"/>
              <a:tblGrid>
                <a:gridCol w="1497971"/>
                <a:gridCol w="1158949"/>
                <a:gridCol w="1020725"/>
                <a:gridCol w="574161"/>
              </a:tblGrid>
              <a:tr h="226774">
                <a:tc rowSpan="3">
                  <a:txBody>
                    <a:bodyPr/>
                    <a:lstStyle/>
                    <a:p>
                      <a:pPr marL="0" marR="0" lvl="0" indent="0" algn="ctr" defTabSz="939800" rtl="0" eaLnBrk="1" fontAlgn="base" latinLnBrk="0" hangingPunct="1">
                        <a:lnSpc>
                          <a:spcPct val="100000"/>
                        </a:lnSpc>
                        <a:spcBef>
                          <a:spcPct val="30000"/>
                        </a:spcBef>
                        <a:spcAft>
                          <a:spcPct val="0"/>
                        </a:spcAft>
                        <a:buClrTx/>
                        <a:buSzTx/>
                        <a:buFontTx/>
                        <a:buNone/>
                        <a:tabLst/>
                      </a:pPr>
                      <a:r>
                        <a:rPr kumimoji="0" lang="en-US" sz="1100" b="1" i="0" u="none" strike="noStrike" kern="1200" cap="none" normalizeH="0" baseline="0" dirty="0" smtClean="0">
                          <a:ln>
                            <a:noFill/>
                          </a:ln>
                          <a:solidFill>
                            <a:schemeClr val="tx1"/>
                          </a:solidFill>
                          <a:effectLst/>
                          <a:latin typeface="Arial" panose="020B0604020202020204" pitchFamily="34" charset="0"/>
                          <a:ea typeface="Arial Unicode MS" pitchFamily="34" charset="-128"/>
                          <a:cs typeface="Arial" panose="020B0604020202020204" pitchFamily="34" charset="0"/>
                        </a:rPr>
                        <a:t>Source</a:t>
                      </a:r>
                    </a:p>
                  </a:txBody>
                  <a:tcPr marL="45720" marR="45720" anchor="b">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gridSpan="2">
                  <a:txBody>
                    <a:bodyPr/>
                    <a:lstStyle/>
                    <a:p>
                      <a:pPr marL="0" marR="0" lvl="0" indent="0" algn="ctr" defTabSz="939800" rtl="0" eaLnBrk="1" fontAlgn="base" latinLnBrk="0" hangingPunct="1">
                        <a:lnSpc>
                          <a:spcPct val="100000"/>
                        </a:lnSpc>
                        <a:spcBef>
                          <a:spcPct val="30000"/>
                        </a:spcBef>
                        <a:spcAft>
                          <a:spcPct val="0"/>
                        </a:spcAft>
                        <a:buClrTx/>
                        <a:buSzTx/>
                        <a:buFontTx/>
                        <a:buNone/>
                        <a:tabLst/>
                      </a:pPr>
                      <a:r>
                        <a:rPr kumimoji="0" lang="en-US" sz="1100" b="1" i="0" u="none" strike="noStrike" kern="1200" cap="none" normalizeH="0" baseline="0" dirty="0" smtClean="0">
                          <a:ln>
                            <a:noFill/>
                          </a:ln>
                          <a:solidFill>
                            <a:schemeClr val="tx1"/>
                          </a:solidFill>
                          <a:effectLst/>
                          <a:latin typeface="Arial" panose="020B0604020202020204" pitchFamily="34" charset="0"/>
                          <a:ea typeface="Arial Unicode MS" pitchFamily="34" charset="-128"/>
                          <a:cs typeface="Arial" panose="020B0604020202020204" pitchFamily="34" charset="0"/>
                        </a:rPr>
                        <a:t>Average annual loss rate</a:t>
                      </a:r>
                    </a:p>
                  </a:txBody>
                  <a:tcPr marL="45720" marR="4572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hMerge="1">
                  <a:txBody>
                    <a:bodyPr/>
                    <a:lstStyle/>
                    <a:p>
                      <a:pPr marL="0" marR="0" lvl="0" indent="0" algn="ctr" defTabSz="939800" rtl="0" eaLnBrk="1" fontAlgn="base" latinLnBrk="0" hangingPunct="1">
                        <a:lnSpc>
                          <a:spcPct val="100000"/>
                        </a:lnSpc>
                        <a:spcBef>
                          <a:spcPct val="30000"/>
                        </a:spcBef>
                        <a:spcAft>
                          <a:spcPct val="0"/>
                        </a:spcAft>
                        <a:buClrTx/>
                        <a:buSzTx/>
                        <a:buFontTx/>
                        <a:buNone/>
                        <a:tabLst/>
                      </a:pPr>
                      <a:endParaRPr kumimoji="0" lang="en-US" sz="1200" b="1" i="0" u="none" strike="noStrike" kern="1200" cap="none" normalizeH="0" baseline="0" dirty="0" smtClean="0">
                        <a:ln>
                          <a:noFill/>
                        </a:ln>
                        <a:solidFill>
                          <a:schemeClr val="tx1"/>
                        </a:solidFill>
                        <a:effectLst/>
                        <a:latin typeface="+mj-lt"/>
                        <a:ea typeface="Arial Unicode MS" pitchFamily="34" charset="-128"/>
                        <a:cs typeface="Arial" charset="0"/>
                      </a:endParaRPr>
                    </a:p>
                  </a:txBody>
                  <a:tcPr marL="9525" marR="9525"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solidFill>
                      <a:srgbClr val="C0C0C0">
                        <a:lumMod val="40000"/>
                        <a:lumOff val="60000"/>
                      </a:srgbClr>
                    </a:solidFill>
                  </a:tcPr>
                </a:tc>
                <a:tc rowSpan="2">
                  <a:txBody>
                    <a:bodyPr/>
                    <a:lstStyle/>
                    <a:p>
                      <a:pPr marL="0" marR="0" lvl="0" indent="0" algn="ctr" defTabSz="939800" rtl="0" eaLnBrk="1" fontAlgn="base" latinLnBrk="0" hangingPunct="1">
                        <a:lnSpc>
                          <a:spcPct val="100000"/>
                        </a:lnSpc>
                        <a:spcBef>
                          <a:spcPct val="30000"/>
                        </a:spcBef>
                        <a:spcAft>
                          <a:spcPct val="0"/>
                        </a:spcAft>
                        <a:buClrTx/>
                        <a:buSzTx/>
                        <a:buFontTx/>
                        <a:buNone/>
                        <a:tabLst/>
                      </a:pPr>
                      <a:r>
                        <a:rPr kumimoji="0" lang="en-US" sz="1100" b="1" i="0" u="none" strike="noStrike" kern="1200" cap="none" normalizeH="0" baseline="0" dirty="0" smtClean="0">
                          <a:ln>
                            <a:noFill/>
                          </a:ln>
                          <a:solidFill>
                            <a:schemeClr val="tx1"/>
                          </a:solidFill>
                          <a:effectLst/>
                          <a:latin typeface="Arial" panose="020B0604020202020204" pitchFamily="34" charset="0"/>
                          <a:ea typeface="Arial Unicode MS" pitchFamily="34" charset="-128"/>
                          <a:cs typeface="Arial" panose="020B0604020202020204" pitchFamily="34" charset="0"/>
                        </a:rPr>
                        <a:t>Stress scalar </a:t>
                      </a:r>
                    </a:p>
                  </a:txBody>
                  <a:tcPr marL="9525" marR="9525"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r>
              <a:tr h="373509">
                <a:tc vMerge="1">
                  <a:txBody>
                    <a:bodyPr/>
                    <a:lstStyle/>
                    <a:p>
                      <a:pPr marL="0" marR="0" lvl="0" indent="0" algn="ctr" defTabSz="939800" rtl="0" eaLnBrk="1" fontAlgn="base" latinLnBrk="0" hangingPunct="1">
                        <a:lnSpc>
                          <a:spcPct val="100000"/>
                        </a:lnSpc>
                        <a:spcBef>
                          <a:spcPct val="30000"/>
                        </a:spcBef>
                        <a:spcAft>
                          <a:spcPct val="0"/>
                        </a:spcAft>
                        <a:buClrTx/>
                        <a:buSzTx/>
                        <a:buFontTx/>
                        <a:buNone/>
                        <a:tabLst/>
                      </a:pPr>
                      <a:endParaRPr kumimoji="0" lang="en-US" sz="1100" b="1" i="0" u="none" strike="noStrike" kern="1200" cap="none" normalizeH="0" baseline="0" dirty="0" smtClean="0">
                        <a:ln>
                          <a:noFill/>
                        </a:ln>
                        <a:solidFill>
                          <a:schemeClr val="tx1"/>
                        </a:solidFill>
                        <a:effectLst/>
                        <a:latin typeface="Arial"/>
                        <a:ea typeface="Arial Unicode MS" pitchFamily="34" charset="-128"/>
                        <a:cs typeface="Arial" charset="0"/>
                      </a:endParaRPr>
                    </a:p>
                  </a:txBody>
                  <a:tcPr marL="45720" marR="45720" anchor="b">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solidFill>
                      <a:srgbClr val="C0C0C0">
                        <a:lumMod val="40000"/>
                        <a:lumOff val="60000"/>
                      </a:srgbClr>
                    </a:solidFill>
                  </a:tcPr>
                </a:tc>
                <a:tc>
                  <a:txBody>
                    <a:bodyPr/>
                    <a:lstStyle>
                      <a:lvl1pPr marL="0" algn="l" defTabSz="914400" rtl="0" eaLnBrk="1" latinLnBrk="0" hangingPunct="1">
                        <a:defRPr sz="1200" b="1" kern="1200">
                          <a:solidFill>
                            <a:schemeClr val="tx1"/>
                          </a:solidFill>
                          <a:latin typeface="Arial"/>
                          <a:ea typeface="ＭＳ Ｐゴシック"/>
                          <a:cs typeface="ＭＳ Ｐゴシック"/>
                        </a:defRPr>
                      </a:lvl1pPr>
                      <a:lvl2pPr marL="457200" algn="l" defTabSz="914400" rtl="0" eaLnBrk="1" latinLnBrk="0" hangingPunct="1">
                        <a:defRPr sz="1200" b="1" kern="1200">
                          <a:solidFill>
                            <a:schemeClr val="tx1"/>
                          </a:solidFill>
                          <a:latin typeface="Arial"/>
                          <a:ea typeface="ＭＳ Ｐゴシック"/>
                          <a:cs typeface="ＭＳ Ｐゴシック"/>
                        </a:defRPr>
                      </a:lvl2pPr>
                      <a:lvl3pPr marL="914400" algn="l" defTabSz="914400" rtl="0" eaLnBrk="1" latinLnBrk="0" hangingPunct="1">
                        <a:defRPr sz="1200" b="1" kern="1200">
                          <a:solidFill>
                            <a:schemeClr val="tx1"/>
                          </a:solidFill>
                          <a:latin typeface="Arial"/>
                          <a:ea typeface="ＭＳ Ｐゴシック"/>
                          <a:cs typeface="ＭＳ Ｐゴシック"/>
                        </a:defRPr>
                      </a:lvl3pPr>
                      <a:lvl4pPr marL="1371600" algn="l" defTabSz="914400" rtl="0" eaLnBrk="1" latinLnBrk="0" hangingPunct="1">
                        <a:defRPr sz="1200" b="1" kern="1200">
                          <a:solidFill>
                            <a:schemeClr val="tx1"/>
                          </a:solidFill>
                          <a:latin typeface="Arial"/>
                          <a:ea typeface="ＭＳ Ｐゴシック"/>
                          <a:cs typeface="ＭＳ Ｐゴシック"/>
                        </a:defRPr>
                      </a:lvl4pPr>
                      <a:lvl5pPr marL="1828800" algn="l" defTabSz="914400" rtl="0" eaLnBrk="1" latinLnBrk="0" hangingPunct="1">
                        <a:defRPr sz="1200" b="1" kern="1200">
                          <a:solidFill>
                            <a:schemeClr val="tx1"/>
                          </a:solidFill>
                          <a:latin typeface="Arial"/>
                          <a:ea typeface="ＭＳ Ｐゴシック"/>
                          <a:cs typeface="ＭＳ Ｐゴシック"/>
                        </a:defRPr>
                      </a:lvl5pPr>
                      <a:lvl6pPr marL="2286000" algn="l" defTabSz="914400" rtl="0" eaLnBrk="1" latinLnBrk="0" hangingPunct="1">
                        <a:defRPr sz="1200" b="1" kern="1200">
                          <a:solidFill>
                            <a:schemeClr val="tx1"/>
                          </a:solidFill>
                          <a:latin typeface="Arial"/>
                          <a:ea typeface="ＭＳ Ｐゴシック"/>
                          <a:cs typeface="ＭＳ Ｐゴシック"/>
                        </a:defRPr>
                      </a:lvl6pPr>
                      <a:lvl7pPr marL="2743200" algn="l" defTabSz="914400" rtl="0" eaLnBrk="1" latinLnBrk="0" hangingPunct="1">
                        <a:defRPr sz="1200" b="1" kern="1200">
                          <a:solidFill>
                            <a:schemeClr val="tx1"/>
                          </a:solidFill>
                          <a:latin typeface="Arial"/>
                          <a:ea typeface="ＭＳ Ｐゴシック"/>
                          <a:cs typeface="ＭＳ Ｐゴシック"/>
                        </a:defRPr>
                      </a:lvl7pPr>
                      <a:lvl8pPr marL="3200400" algn="l" defTabSz="914400" rtl="0" eaLnBrk="1" latinLnBrk="0" hangingPunct="1">
                        <a:defRPr sz="1200" b="1" kern="1200">
                          <a:solidFill>
                            <a:schemeClr val="tx1"/>
                          </a:solidFill>
                          <a:latin typeface="Arial"/>
                          <a:ea typeface="ＭＳ Ｐゴシック"/>
                          <a:cs typeface="ＭＳ Ｐゴシック"/>
                        </a:defRPr>
                      </a:lvl8pPr>
                      <a:lvl9pPr marL="3657600" algn="l" defTabSz="914400" rtl="0" eaLnBrk="1" latinLnBrk="0" hangingPunct="1">
                        <a:defRPr sz="1800" b="1" kern="1200">
                          <a:solidFill>
                            <a:schemeClr val="tx1"/>
                          </a:solidFill>
                          <a:latin typeface="Arial"/>
                          <a:ea typeface="ＭＳ Ｐゴシック"/>
                          <a:cs typeface="ＭＳ Ｐゴシック"/>
                        </a:defRPr>
                      </a:lvl9pPr>
                    </a:lstStyle>
                    <a:p>
                      <a:pPr marL="0" marR="0" lvl="0" indent="0" algn="ctr" defTabSz="939800" rtl="0" eaLnBrk="1" fontAlgn="base" latinLnBrk="0" hangingPunct="1">
                        <a:lnSpc>
                          <a:spcPct val="100000"/>
                        </a:lnSpc>
                        <a:spcBef>
                          <a:spcPct val="30000"/>
                        </a:spcBef>
                        <a:spcAft>
                          <a:spcPct val="0"/>
                        </a:spcAft>
                        <a:buClrTx/>
                        <a:buSzTx/>
                        <a:buFontTx/>
                        <a:buNone/>
                        <a:tabLst/>
                      </a:pPr>
                      <a:r>
                        <a:rPr kumimoji="0" lang="en-US" sz="1100" b="1" i="0" u="none" strike="noStrike" kern="1200" cap="none" normalizeH="0" baseline="0" dirty="0" smtClean="0">
                          <a:ln>
                            <a:noFill/>
                          </a:ln>
                          <a:solidFill>
                            <a:schemeClr val="tx1"/>
                          </a:solidFill>
                          <a:effectLst/>
                          <a:latin typeface="Arial" panose="020B0604020202020204" pitchFamily="34" charset="0"/>
                          <a:ea typeface="Arial Unicode MS" pitchFamily="34" charset="-128"/>
                          <a:cs typeface="Arial" panose="020B0604020202020204" pitchFamily="34" charset="0"/>
                        </a:rPr>
                        <a:t>Normal conditions</a:t>
                      </a:r>
                    </a:p>
                  </a:txBody>
                  <a:tcPr marL="45720" marR="4572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0" marR="0" lvl="0" indent="0" algn="ctr" defTabSz="939800" rtl="0" eaLnBrk="1" fontAlgn="base" latinLnBrk="0" hangingPunct="1">
                        <a:lnSpc>
                          <a:spcPct val="100000"/>
                        </a:lnSpc>
                        <a:spcBef>
                          <a:spcPct val="30000"/>
                        </a:spcBef>
                        <a:spcAft>
                          <a:spcPct val="0"/>
                        </a:spcAft>
                        <a:buClrTx/>
                        <a:buSzTx/>
                        <a:buFontTx/>
                        <a:buNone/>
                        <a:tabLst/>
                      </a:pPr>
                      <a:r>
                        <a:rPr kumimoji="0" lang="en-US" sz="1100" b="1" i="0" u="none" strike="noStrike" kern="1200" cap="none" normalizeH="0" baseline="0" dirty="0" smtClean="0">
                          <a:ln>
                            <a:noFill/>
                          </a:ln>
                          <a:solidFill>
                            <a:schemeClr val="tx1"/>
                          </a:solidFill>
                          <a:effectLst/>
                          <a:latin typeface="Arial" panose="020B0604020202020204" pitchFamily="34" charset="0"/>
                          <a:ea typeface="Arial Unicode MS" pitchFamily="34" charset="-128"/>
                          <a:cs typeface="Arial" panose="020B0604020202020204" pitchFamily="34" charset="0"/>
                        </a:rPr>
                        <a:t>Crisis      conditions</a:t>
                      </a:r>
                    </a:p>
                  </a:txBody>
                  <a:tcPr marL="9525" marR="9525"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vMerge="1">
                  <a:txBody>
                    <a:bodyPr/>
                    <a:lstStyle/>
                    <a:p>
                      <a:endParaRPr lang="en-GB"/>
                    </a:p>
                  </a:txBody>
                  <a:tcPr/>
                </a:tc>
              </a:tr>
              <a:tr h="226774">
                <a:tc vMerge="1">
                  <a:txBody>
                    <a:bodyPr/>
                    <a:lstStyle/>
                    <a:p>
                      <a:pPr marL="0" marR="0" lvl="0" indent="0" algn="l" defTabSz="939800" rtl="0" eaLnBrk="1" fontAlgn="base" latinLnBrk="0" hangingPunct="1">
                        <a:lnSpc>
                          <a:spcPct val="100000"/>
                        </a:lnSpc>
                        <a:spcBef>
                          <a:spcPct val="30000"/>
                        </a:spcBef>
                        <a:spcAft>
                          <a:spcPct val="0"/>
                        </a:spcAft>
                        <a:buClrTx/>
                        <a:buSzTx/>
                        <a:buFontTx/>
                        <a:buNone/>
                        <a:tabLst/>
                        <a:defRPr/>
                      </a:pPr>
                      <a:endParaRPr kumimoji="0" lang="en-US" sz="1100" b="1" i="0" u="none" strike="noStrike" kern="1200" cap="none" normalizeH="0" baseline="0" dirty="0" smtClean="0">
                        <a:ln>
                          <a:noFill/>
                        </a:ln>
                        <a:solidFill>
                          <a:schemeClr val="tx1"/>
                        </a:solidFill>
                        <a:effectLst/>
                        <a:latin typeface="Arial"/>
                        <a:ea typeface="Arial Unicode MS" pitchFamily="34" charset="-128"/>
                        <a:cs typeface="Arial" charset="0"/>
                      </a:endParaRPr>
                    </a:p>
                  </a:txBody>
                  <a:tcPr marL="45720" marR="45720" anchor="ctr" horzOverflow="overflow">
                    <a:lnL w="12700" cap="flat" cmpd="sng" algn="ctr">
                      <a:solidFill>
                        <a:schemeClr val="tx1"/>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lvl1pPr marL="0" algn="l" defTabSz="914400" rtl="0" eaLnBrk="1" latinLnBrk="0" hangingPunct="1">
                        <a:defRPr sz="1200" kern="1200">
                          <a:solidFill>
                            <a:schemeClr val="tx1"/>
                          </a:solidFill>
                          <a:latin typeface="Arial"/>
                          <a:ea typeface="ＭＳ Ｐゴシック"/>
                          <a:cs typeface="ＭＳ Ｐゴシック"/>
                        </a:defRPr>
                      </a:lvl1pPr>
                      <a:lvl2pPr marL="457200" algn="l" defTabSz="914400" rtl="0" eaLnBrk="1" latinLnBrk="0" hangingPunct="1">
                        <a:defRPr sz="1200" kern="1200">
                          <a:solidFill>
                            <a:schemeClr val="tx1"/>
                          </a:solidFill>
                          <a:latin typeface="Arial"/>
                          <a:ea typeface="ＭＳ Ｐゴシック"/>
                          <a:cs typeface="ＭＳ Ｐゴシック"/>
                        </a:defRPr>
                      </a:lvl2pPr>
                      <a:lvl3pPr marL="914400" algn="l" defTabSz="914400" rtl="0" eaLnBrk="1" latinLnBrk="0" hangingPunct="1">
                        <a:defRPr sz="1200" kern="1200">
                          <a:solidFill>
                            <a:schemeClr val="tx1"/>
                          </a:solidFill>
                          <a:latin typeface="Arial"/>
                          <a:ea typeface="ＭＳ Ｐゴシック"/>
                          <a:cs typeface="ＭＳ Ｐゴシック"/>
                        </a:defRPr>
                      </a:lvl3pPr>
                      <a:lvl4pPr marL="1371600" algn="l" defTabSz="914400" rtl="0" eaLnBrk="1" latinLnBrk="0" hangingPunct="1">
                        <a:defRPr sz="1200" kern="1200">
                          <a:solidFill>
                            <a:schemeClr val="tx1"/>
                          </a:solidFill>
                          <a:latin typeface="Arial"/>
                          <a:ea typeface="ＭＳ Ｐゴシック"/>
                          <a:cs typeface="ＭＳ Ｐゴシック"/>
                        </a:defRPr>
                      </a:lvl4pPr>
                      <a:lvl5pPr marL="1828800" algn="l" defTabSz="914400" rtl="0" eaLnBrk="1" latinLnBrk="0" hangingPunct="1">
                        <a:defRPr sz="1200" kern="1200">
                          <a:solidFill>
                            <a:schemeClr val="tx1"/>
                          </a:solidFill>
                          <a:latin typeface="Arial"/>
                          <a:ea typeface="ＭＳ Ｐゴシック"/>
                          <a:cs typeface="ＭＳ Ｐゴシック"/>
                        </a:defRPr>
                      </a:lvl5pPr>
                      <a:lvl6pPr marL="2286000" algn="l" defTabSz="914400" rtl="0" eaLnBrk="1" latinLnBrk="0" hangingPunct="1">
                        <a:defRPr sz="1200" kern="1200">
                          <a:solidFill>
                            <a:schemeClr val="tx1"/>
                          </a:solidFill>
                          <a:latin typeface="Arial"/>
                          <a:ea typeface="ＭＳ Ｐゴシック"/>
                          <a:cs typeface="ＭＳ Ｐゴシック"/>
                        </a:defRPr>
                      </a:lvl6pPr>
                      <a:lvl7pPr marL="2743200" algn="l" defTabSz="914400" rtl="0" eaLnBrk="1" latinLnBrk="0" hangingPunct="1">
                        <a:defRPr sz="1200" kern="1200">
                          <a:solidFill>
                            <a:schemeClr val="tx1"/>
                          </a:solidFill>
                          <a:latin typeface="Arial"/>
                          <a:ea typeface="ＭＳ Ｐゴシック"/>
                          <a:cs typeface="ＭＳ Ｐゴシック"/>
                        </a:defRPr>
                      </a:lvl7pPr>
                      <a:lvl8pPr marL="3200400" algn="l" defTabSz="914400" rtl="0" eaLnBrk="1" latinLnBrk="0" hangingPunct="1">
                        <a:defRPr sz="1200" kern="1200">
                          <a:solidFill>
                            <a:schemeClr val="tx1"/>
                          </a:solidFill>
                          <a:latin typeface="Arial"/>
                          <a:ea typeface="ＭＳ Ｐゴシック"/>
                          <a:cs typeface="ＭＳ Ｐゴシック"/>
                        </a:defRPr>
                      </a:lvl8pPr>
                      <a:lvl9pPr marL="3657600" algn="l" defTabSz="914400" rtl="0" eaLnBrk="1" latinLnBrk="0" hangingPunct="1">
                        <a:defRPr sz="1800" kern="1200">
                          <a:solidFill>
                            <a:schemeClr val="tx1"/>
                          </a:solidFill>
                          <a:latin typeface="Arial"/>
                          <a:ea typeface="ＭＳ Ｐゴシック"/>
                          <a:cs typeface="ＭＳ Ｐゴシック"/>
                        </a:defRPr>
                      </a:lvl9pPr>
                    </a:lstStyle>
                    <a:p>
                      <a:pPr marL="0" marR="0" lvl="0" indent="0" algn="l" defTabSz="939800" rtl="0" eaLnBrk="1" fontAlgn="base" latinLnBrk="0" hangingPunct="1">
                        <a:lnSpc>
                          <a:spcPct val="100000"/>
                        </a:lnSpc>
                        <a:spcBef>
                          <a:spcPct val="30000"/>
                        </a:spcBef>
                        <a:spcAft>
                          <a:spcPct val="0"/>
                        </a:spcAft>
                        <a:buClrTx/>
                        <a:buSzTx/>
                        <a:buFontTx/>
                        <a:buNone/>
                        <a:tabLst/>
                        <a:defRPr/>
                      </a:pPr>
                      <a:r>
                        <a:rPr kumimoji="0" lang="en-US" sz="1100" b="1" i="0" u="none" strike="noStrike" kern="1200" cap="none" normalizeH="0" baseline="0" dirty="0" smtClean="0">
                          <a:ln>
                            <a:noFill/>
                          </a:ln>
                          <a:solidFill>
                            <a:schemeClr val="tx1"/>
                          </a:solidFill>
                          <a:effectLst/>
                          <a:latin typeface="Arial" panose="020B0604020202020204" pitchFamily="34" charset="0"/>
                          <a:ea typeface="Arial Unicode MS" pitchFamily="34" charset="-128"/>
                          <a:cs typeface="Arial" panose="020B0604020202020204" pitchFamily="34" charset="0"/>
                        </a:rPr>
                        <a:t>Q12011-Q42015</a:t>
                      </a:r>
                    </a:p>
                  </a:txBody>
                  <a:tcPr marL="45720" marR="45720" anchor="ctr" horzOverflow="overflow">
                    <a:lnL w="28575" cap="flat" cmpd="sng" algn="ctr">
                      <a:solidFill>
                        <a:schemeClr val="accent3">
                          <a:lumMod val="20000"/>
                          <a:lumOff val="80000"/>
                        </a:schemeClr>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gridSpan="2">
                  <a:txBody>
                    <a:bodyPr/>
                    <a:lstStyle/>
                    <a:p>
                      <a:pPr marL="0" marR="0" lvl="0" indent="0" algn="l" defTabSz="939800" rtl="0" eaLnBrk="1" fontAlgn="base" latinLnBrk="0" hangingPunct="1">
                        <a:lnSpc>
                          <a:spcPct val="100000"/>
                        </a:lnSpc>
                        <a:spcBef>
                          <a:spcPct val="30000"/>
                        </a:spcBef>
                        <a:spcAft>
                          <a:spcPct val="0"/>
                        </a:spcAft>
                        <a:buClrTx/>
                        <a:buSzTx/>
                        <a:buFontTx/>
                        <a:buNone/>
                        <a:tabLst/>
                        <a:defRPr/>
                      </a:pPr>
                      <a:r>
                        <a:rPr kumimoji="0" lang="en-US" sz="1100" b="1" i="0" u="none" strike="noStrike" cap="none" normalizeH="0" baseline="0" dirty="0" smtClean="0">
                          <a:ln>
                            <a:noFill/>
                          </a:ln>
                          <a:solidFill>
                            <a:schemeClr val="bg1"/>
                          </a:solidFill>
                          <a:effectLst/>
                          <a:latin typeface="Arial" panose="020B0604020202020204" pitchFamily="34" charset="0"/>
                          <a:ea typeface="Arial Unicode MS" pitchFamily="34" charset="-128"/>
                          <a:cs typeface="Arial" panose="020B0604020202020204" pitchFamily="34" charset="0"/>
                        </a:rPr>
                        <a:t>Q12008-Q42009</a:t>
                      </a:r>
                    </a:p>
                  </a:txBody>
                  <a:tcPr marL="45720" marR="45720" anchor="ctr" horzOverflow="overflow">
                    <a:lnL w="12700" cap="flat" cmpd="sng" algn="ctr">
                      <a:solidFill>
                        <a:schemeClr val="accent4"/>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solidFill>
                      <a:srgbClr val="FF0000">
                        <a:lumMod val="40000"/>
                        <a:lumOff val="60000"/>
                      </a:srgbClr>
                    </a:solidFill>
                  </a:tcPr>
                </a:tc>
                <a:tc hMerge="1">
                  <a:txBody>
                    <a:bodyPr/>
                    <a:lstStyle/>
                    <a:p>
                      <a:endParaRPr lang="en-GB"/>
                    </a:p>
                  </a:txBody>
                  <a:tcPr/>
                </a:tc>
              </a:tr>
              <a:tr h="258578">
                <a:tc>
                  <a:txBody>
                    <a:bodyPr/>
                    <a:lstStyle/>
                    <a:p>
                      <a:pPr marL="0" algn="ctr" defTabSz="457200" rtl="0" eaLnBrk="1" fontAlgn="b" latinLnBrk="0" hangingPunct="1"/>
                      <a:r>
                        <a:rPr lang="en-US" sz="1100" b="0" i="0" u="none" strike="noStrike" kern="1200" dirty="0" smtClean="0">
                          <a:solidFill>
                            <a:srgbClr val="000000"/>
                          </a:solidFill>
                          <a:effectLst/>
                          <a:latin typeface="Arial" panose="020B0604020202020204" pitchFamily="34" charset="0"/>
                          <a:ea typeface="+mn-ea"/>
                          <a:cs typeface="Arial" panose="020B0604020202020204" pitchFamily="34" charset="0"/>
                        </a:rPr>
                        <a:t>SHUSA / Sovereign</a:t>
                      </a:r>
                      <a:endParaRPr lang="en-US" sz="1100" b="0" i="0" u="none" strike="noStrike" kern="1200" dirty="0">
                        <a:solidFill>
                          <a:srgbClr val="000000"/>
                        </a:solidFill>
                        <a:effectLst/>
                        <a:latin typeface="Arial" panose="020B0604020202020204" pitchFamily="34" charset="0"/>
                        <a:ea typeface="+mn-ea"/>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algn="ctr" defTabSz="457200" rtl="0" eaLnBrk="1" fontAlgn="b" latinLnBrk="0" hangingPunct="1"/>
                      <a:r>
                        <a:rPr lang="en-US" sz="1100" b="0" i="0" u="none" strike="noStrike" kern="1200" dirty="0" smtClean="0">
                          <a:solidFill>
                            <a:srgbClr val="000000"/>
                          </a:solidFill>
                          <a:effectLst/>
                          <a:latin typeface="Arial" panose="020B0604020202020204" pitchFamily="34" charset="0"/>
                          <a:ea typeface="+mn-ea"/>
                          <a:cs typeface="Arial" panose="020B0604020202020204" pitchFamily="34" charset="0"/>
                        </a:rPr>
                        <a:t>0.49%</a:t>
                      </a:r>
                      <a:endParaRPr lang="en-US" sz="1100" b="0" i="0" u="none" strike="noStrike" kern="1200" dirty="0">
                        <a:solidFill>
                          <a:srgbClr val="000000"/>
                        </a:solidFill>
                        <a:effectLst/>
                        <a:latin typeface="Arial" panose="020B0604020202020204" pitchFamily="34" charset="0"/>
                        <a:ea typeface="+mn-ea"/>
                        <a:cs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algn="ctr" defTabSz="457200" rtl="0" eaLnBrk="1" fontAlgn="b" latinLnBrk="0" hangingPunct="1"/>
                      <a:r>
                        <a:rPr lang="en-US" sz="1100" b="0" i="0" u="none" strike="noStrike" kern="1200" dirty="0" smtClean="0">
                          <a:solidFill>
                            <a:srgbClr val="000000"/>
                          </a:solidFill>
                          <a:effectLst/>
                          <a:latin typeface="Arial" panose="020B0604020202020204" pitchFamily="34" charset="0"/>
                          <a:ea typeface="+mn-ea"/>
                          <a:cs typeface="Arial" panose="020B0604020202020204" pitchFamily="34" charset="0"/>
                        </a:rPr>
                        <a:t>0.79%</a:t>
                      </a:r>
                      <a:endParaRPr lang="en-US" sz="1100" b="0" i="0" u="none" strike="noStrike" kern="1200" dirty="0">
                        <a:solidFill>
                          <a:srgbClr val="000000"/>
                        </a:solidFill>
                        <a:effectLst/>
                        <a:latin typeface="Arial" panose="020B0604020202020204" pitchFamily="34" charset="0"/>
                        <a:ea typeface="+mn-ea"/>
                        <a:cs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algn="ctr" defTabSz="457200" rtl="0" eaLnBrk="1" fontAlgn="b" latinLnBrk="0" hangingPunct="1"/>
                      <a:r>
                        <a:rPr lang="en-US" sz="1100" b="1" i="0" u="none" strike="noStrike" kern="1200" dirty="0" smtClean="0">
                          <a:solidFill>
                            <a:schemeClr val="bg1"/>
                          </a:solidFill>
                          <a:effectLst/>
                          <a:latin typeface="Arial" panose="020B0604020202020204" pitchFamily="34" charset="0"/>
                          <a:ea typeface="+mn-ea"/>
                          <a:cs typeface="Arial" panose="020B0604020202020204" pitchFamily="34" charset="0"/>
                        </a:rPr>
                        <a:t>1.60</a:t>
                      </a:r>
                      <a:endParaRPr lang="en-US" sz="1100" b="1" i="0" u="none" strike="noStrike" kern="1200" dirty="0">
                        <a:solidFill>
                          <a:schemeClr val="bg1"/>
                        </a:solidFill>
                        <a:effectLst/>
                        <a:latin typeface="Arial" panose="020B0604020202020204" pitchFamily="34" charset="0"/>
                        <a:ea typeface="+mn-ea"/>
                        <a:cs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r>
              <a:tr h="258578">
                <a:tc>
                  <a:txBody>
                    <a:bodyPr/>
                    <a:lstStyle/>
                    <a:p>
                      <a:pPr marL="0" algn="ctr" defTabSz="457200" rtl="0" eaLnBrk="1" fontAlgn="b" latinLnBrk="0" hangingPunct="1"/>
                      <a:r>
                        <a:rPr lang="en-US" sz="1100" b="0" i="0" u="none" strike="noStrike" kern="1200" dirty="0" smtClean="0">
                          <a:solidFill>
                            <a:srgbClr val="000000"/>
                          </a:solidFill>
                          <a:effectLst/>
                          <a:latin typeface="Arial" panose="020B0604020202020204" pitchFamily="34" charset="0"/>
                          <a:ea typeface="+mn-ea"/>
                          <a:cs typeface="Arial" panose="020B0604020202020204" pitchFamily="34" charset="0"/>
                        </a:rPr>
                        <a:t>FRB 100</a:t>
                      </a:r>
                      <a:r>
                        <a:rPr lang="en-US" sz="1100" b="0" i="0" u="none" strike="noStrike" kern="1200" baseline="0" dirty="0" smtClean="0">
                          <a:solidFill>
                            <a:srgbClr val="000000"/>
                          </a:solidFill>
                          <a:effectLst/>
                          <a:latin typeface="Arial" panose="020B0604020202020204" pitchFamily="34" charset="0"/>
                          <a:ea typeface="+mn-ea"/>
                          <a:cs typeface="Arial" panose="020B0604020202020204" pitchFamily="34" charset="0"/>
                        </a:rPr>
                        <a:t> largest banks</a:t>
                      </a:r>
                      <a:endParaRPr lang="en-US" sz="1100" b="0" i="0" u="none" strike="noStrike" kern="1200" dirty="0">
                        <a:solidFill>
                          <a:srgbClr val="000000"/>
                        </a:solidFill>
                        <a:effectLst/>
                        <a:latin typeface="Arial" panose="020B0604020202020204" pitchFamily="34" charset="0"/>
                        <a:ea typeface="+mn-ea"/>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algn="ctr" defTabSz="457200" rtl="0" eaLnBrk="1" fontAlgn="b" latinLnBrk="0" hangingPunct="1"/>
                      <a:r>
                        <a:rPr lang="en-US" sz="1100" b="0" i="0" u="none" strike="noStrike" kern="1200" dirty="0" smtClean="0">
                          <a:solidFill>
                            <a:srgbClr val="000000"/>
                          </a:solidFill>
                          <a:effectLst/>
                          <a:latin typeface="Arial" panose="020B0604020202020204" pitchFamily="34" charset="0"/>
                          <a:ea typeface="+mn-ea"/>
                          <a:cs typeface="Arial" panose="020B0604020202020204" pitchFamily="34" charset="0"/>
                        </a:rPr>
                        <a:t>0.45%</a:t>
                      </a:r>
                      <a:endParaRPr lang="en-US" sz="1100" b="0" i="0" u="none" strike="noStrike" kern="1200" dirty="0">
                        <a:solidFill>
                          <a:srgbClr val="000000"/>
                        </a:solidFill>
                        <a:effectLst/>
                        <a:latin typeface="Arial" panose="020B0604020202020204" pitchFamily="34" charset="0"/>
                        <a:ea typeface="+mn-ea"/>
                        <a:cs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algn="ctr" defTabSz="457200" rtl="0" eaLnBrk="1" fontAlgn="b" latinLnBrk="0" hangingPunct="1"/>
                      <a:r>
                        <a:rPr lang="en-US" sz="1100" b="0" i="0" u="none" strike="noStrike" kern="1200" dirty="0" smtClean="0">
                          <a:solidFill>
                            <a:srgbClr val="000000"/>
                          </a:solidFill>
                          <a:effectLst/>
                          <a:latin typeface="Arial" panose="020B0604020202020204" pitchFamily="34" charset="0"/>
                          <a:ea typeface="+mn-ea"/>
                          <a:cs typeface="Arial" panose="020B0604020202020204" pitchFamily="34" charset="0"/>
                        </a:rPr>
                        <a:t>1.90%</a:t>
                      </a:r>
                      <a:endParaRPr lang="en-US" sz="1100" b="0" i="0" u="none" strike="noStrike" kern="1200" dirty="0">
                        <a:solidFill>
                          <a:srgbClr val="000000"/>
                        </a:solidFill>
                        <a:effectLst/>
                        <a:latin typeface="Arial" panose="020B0604020202020204" pitchFamily="34" charset="0"/>
                        <a:ea typeface="+mn-ea"/>
                        <a:cs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algn="ctr" defTabSz="457200" rtl="0" eaLnBrk="1" fontAlgn="b" latinLnBrk="0" hangingPunct="1"/>
                      <a:r>
                        <a:rPr lang="en-US" sz="1100" b="1" i="0" u="none" strike="noStrike" kern="1200" dirty="0" smtClean="0">
                          <a:solidFill>
                            <a:schemeClr val="bg1"/>
                          </a:solidFill>
                          <a:effectLst/>
                          <a:latin typeface="Arial" panose="020B0604020202020204" pitchFamily="34" charset="0"/>
                          <a:ea typeface="+mn-ea"/>
                          <a:cs typeface="Arial" panose="020B0604020202020204" pitchFamily="34" charset="0"/>
                        </a:rPr>
                        <a:t>4.20</a:t>
                      </a:r>
                      <a:endParaRPr lang="en-US" sz="1100" b="1" i="0" u="none" strike="noStrike" kern="1200" dirty="0">
                        <a:solidFill>
                          <a:schemeClr val="bg1"/>
                        </a:solidFill>
                        <a:effectLst/>
                        <a:latin typeface="Arial" panose="020B0604020202020204" pitchFamily="34" charset="0"/>
                        <a:ea typeface="+mn-ea"/>
                        <a:cs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r>
              <a:tr h="226774">
                <a:tc>
                  <a:txBody>
                    <a:bodyPr/>
                    <a:lstStyle/>
                    <a:p>
                      <a:pPr marL="0" marR="0" lvl="0" indent="0" algn="ctr" defTabSz="939800" rtl="0" eaLnBrk="1" fontAlgn="base" latinLnBrk="0" hangingPunct="1">
                        <a:lnSpc>
                          <a:spcPct val="100000"/>
                        </a:lnSpc>
                        <a:spcBef>
                          <a:spcPct val="30000"/>
                        </a:spcBef>
                        <a:spcAft>
                          <a:spcPct val="0"/>
                        </a:spcAft>
                        <a:buClrTx/>
                        <a:buSzTx/>
                        <a:buFontTx/>
                        <a:buNone/>
                        <a:tabLst/>
                        <a:defRPr/>
                      </a:pPr>
                      <a:endParaRPr kumimoji="0" lang="en-US" sz="1100" b="1" i="0" u="none" strike="noStrike" kern="1200" cap="none" normalizeH="0" baseline="0" dirty="0" smtClean="0">
                        <a:ln>
                          <a:noFill/>
                        </a:ln>
                        <a:solidFill>
                          <a:schemeClr val="tx1"/>
                        </a:solidFill>
                        <a:effectLst/>
                        <a:latin typeface="Arial" panose="020B0604020202020204" pitchFamily="34" charset="0"/>
                        <a:ea typeface="Arial Unicode MS" pitchFamily="34" charset="-128"/>
                        <a:cs typeface="Arial" panose="020B0604020202020204" pitchFamily="34" charset="0"/>
                      </a:endParaRPr>
                    </a:p>
                  </a:txBody>
                  <a:tcPr marL="45720" marR="45720" anchor="ctr" horzOverflow="overflow">
                    <a:lnL w="12700" cap="flat" cmpd="sng" algn="ctr">
                      <a:solidFill>
                        <a:schemeClr val="tx1"/>
                      </a:solidFill>
                      <a:prstDash val="solid"/>
                      <a:round/>
                      <a:headEnd type="none" w="med" len="med"/>
                      <a:tailEnd type="none" w="med" len="med"/>
                    </a:lnL>
                    <a:lnR w="28575" cap="flat" cmpd="sng" algn="ctr">
                      <a:solidFill>
                        <a:schemeClr val="accent3">
                          <a:lumMod val="20000"/>
                          <a:lumOff val="80000"/>
                        </a:schemeClr>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lvl1pPr marL="0" algn="l" defTabSz="914400" rtl="0" eaLnBrk="1" latinLnBrk="0" hangingPunct="1">
                        <a:defRPr sz="1200" kern="1200">
                          <a:solidFill>
                            <a:schemeClr val="tx1"/>
                          </a:solidFill>
                          <a:latin typeface="Arial"/>
                          <a:ea typeface="ＭＳ Ｐゴシック"/>
                          <a:cs typeface="ＭＳ Ｐゴシック"/>
                        </a:defRPr>
                      </a:lvl1pPr>
                      <a:lvl2pPr marL="457200" algn="l" defTabSz="914400" rtl="0" eaLnBrk="1" latinLnBrk="0" hangingPunct="1">
                        <a:defRPr sz="1200" kern="1200">
                          <a:solidFill>
                            <a:schemeClr val="tx1"/>
                          </a:solidFill>
                          <a:latin typeface="Arial"/>
                          <a:ea typeface="ＭＳ Ｐゴシック"/>
                          <a:cs typeface="ＭＳ Ｐゴシック"/>
                        </a:defRPr>
                      </a:lvl2pPr>
                      <a:lvl3pPr marL="914400" algn="l" defTabSz="914400" rtl="0" eaLnBrk="1" latinLnBrk="0" hangingPunct="1">
                        <a:defRPr sz="1200" kern="1200">
                          <a:solidFill>
                            <a:schemeClr val="tx1"/>
                          </a:solidFill>
                          <a:latin typeface="Arial"/>
                          <a:ea typeface="ＭＳ Ｐゴシック"/>
                          <a:cs typeface="ＭＳ Ｐゴシック"/>
                        </a:defRPr>
                      </a:lvl3pPr>
                      <a:lvl4pPr marL="1371600" algn="l" defTabSz="914400" rtl="0" eaLnBrk="1" latinLnBrk="0" hangingPunct="1">
                        <a:defRPr sz="1200" kern="1200">
                          <a:solidFill>
                            <a:schemeClr val="tx1"/>
                          </a:solidFill>
                          <a:latin typeface="Arial"/>
                          <a:ea typeface="ＭＳ Ｐゴシック"/>
                          <a:cs typeface="ＭＳ Ｐゴシック"/>
                        </a:defRPr>
                      </a:lvl4pPr>
                      <a:lvl5pPr marL="1828800" algn="l" defTabSz="914400" rtl="0" eaLnBrk="1" latinLnBrk="0" hangingPunct="1">
                        <a:defRPr sz="1200" kern="1200">
                          <a:solidFill>
                            <a:schemeClr val="tx1"/>
                          </a:solidFill>
                          <a:latin typeface="Arial"/>
                          <a:ea typeface="ＭＳ Ｐゴシック"/>
                          <a:cs typeface="ＭＳ Ｐゴシック"/>
                        </a:defRPr>
                      </a:lvl5pPr>
                      <a:lvl6pPr marL="2286000" algn="l" defTabSz="914400" rtl="0" eaLnBrk="1" latinLnBrk="0" hangingPunct="1">
                        <a:defRPr sz="1200" kern="1200">
                          <a:solidFill>
                            <a:schemeClr val="tx1"/>
                          </a:solidFill>
                          <a:latin typeface="Arial"/>
                          <a:ea typeface="ＭＳ Ｐゴシック"/>
                          <a:cs typeface="ＭＳ Ｐゴシック"/>
                        </a:defRPr>
                      </a:lvl6pPr>
                      <a:lvl7pPr marL="2743200" algn="l" defTabSz="914400" rtl="0" eaLnBrk="1" latinLnBrk="0" hangingPunct="1">
                        <a:defRPr sz="1200" kern="1200">
                          <a:solidFill>
                            <a:schemeClr val="tx1"/>
                          </a:solidFill>
                          <a:latin typeface="Arial"/>
                          <a:ea typeface="ＭＳ Ｐゴシック"/>
                          <a:cs typeface="ＭＳ Ｐゴシック"/>
                        </a:defRPr>
                      </a:lvl7pPr>
                      <a:lvl8pPr marL="3200400" algn="l" defTabSz="914400" rtl="0" eaLnBrk="1" latinLnBrk="0" hangingPunct="1">
                        <a:defRPr sz="1200" kern="1200">
                          <a:solidFill>
                            <a:schemeClr val="tx1"/>
                          </a:solidFill>
                          <a:latin typeface="Arial"/>
                          <a:ea typeface="ＭＳ Ｐゴシック"/>
                          <a:cs typeface="ＭＳ Ｐゴシック"/>
                        </a:defRPr>
                      </a:lvl8pPr>
                      <a:lvl9pPr marL="3657600" algn="l" defTabSz="914400" rtl="0" eaLnBrk="1" latinLnBrk="0" hangingPunct="1">
                        <a:defRPr sz="1800" kern="1200">
                          <a:solidFill>
                            <a:schemeClr val="tx1"/>
                          </a:solidFill>
                          <a:latin typeface="Arial"/>
                          <a:ea typeface="ＭＳ Ｐゴシック"/>
                          <a:cs typeface="ＭＳ Ｐゴシック"/>
                        </a:defRPr>
                      </a:lvl9pPr>
                    </a:lstStyle>
                    <a:p>
                      <a:pPr marL="0" marR="0" lvl="0" indent="0" algn="l" defTabSz="939800" rtl="0" eaLnBrk="1" fontAlgn="base" latinLnBrk="0" hangingPunct="1">
                        <a:lnSpc>
                          <a:spcPct val="100000"/>
                        </a:lnSpc>
                        <a:spcBef>
                          <a:spcPct val="30000"/>
                        </a:spcBef>
                        <a:spcAft>
                          <a:spcPct val="0"/>
                        </a:spcAft>
                        <a:buClrTx/>
                        <a:buSzTx/>
                        <a:buFontTx/>
                        <a:buNone/>
                        <a:tabLst/>
                        <a:defRPr/>
                      </a:pPr>
                      <a:r>
                        <a:rPr kumimoji="0" lang="en-US" sz="1100" b="1" i="0" u="none" strike="noStrike" kern="1200" cap="none" normalizeH="0" baseline="0" dirty="0" smtClean="0">
                          <a:ln>
                            <a:noFill/>
                          </a:ln>
                          <a:solidFill>
                            <a:schemeClr val="tx1"/>
                          </a:solidFill>
                          <a:effectLst/>
                          <a:latin typeface="Arial" panose="020B0604020202020204" pitchFamily="34" charset="0"/>
                          <a:ea typeface="Arial Unicode MS" pitchFamily="34" charset="-128"/>
                          <a:cs typeface="Arial" panose="020B0604020202020204" pitchFamily="34" charset="0"/>
                        </a:rPr>
                        <a:t>Q12011-Q42015</a:t>
                      </a:r>
                    </a:p>
                  </a:txBody>
                  <a:tcPr marL="45720" marR="45720" anchor="ctr" horzOverflow="overflow">
                    <a:lnL w="28575" cap="flat" cmpd="sng" algn="ctr">
                      <a:solidFill>
                        <a:schemeClr val="accent3">
                          <a:lumMod val="20000"/>
                          <a:lumOff val="80000"/>
                        </a:schemeClr>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gridSpan="2">
                  <a:txBody>
                    <a:bodyPr/>
                    <a:lstStyle/>
                    <a:p>
                      <a:pPr marL="0" marR="0" lvl="0" indent="0" algn="l" defTabSz="939800" rtl="0" eaLnBrk="1" fontAlgn="base" latinLnBrk="0" hangingPunct="1">
                        <a:lnSpc>
                          <a:spcPct val="100000"/>
                        </a:lnSpc>
                        <a:spcBef>
                          <a:spcPct val="30000"/>
                        </a:spcBef>
                        <a:spcAft>
                          <a:spcPct val="0"/>
                        </a:spcAft>
                        <a:buClrTx/>
                        <a:buSzTx/>
                        <a:buFontTx/>
                        <a:buNone/>
                        <a:tabLst/>
                        <a:defRPr/>
                      </a:pPr>
                      <a:r>
                        <a:rPr kumimoji="0" lang="en-US" sz="1100" b="1" i="0" u="none" strike="noStrike" cap="none" normalizeH="0" baseline="0" dirty="0" smtClean="0">
                          <a:ln>
                            <a:noFill/>
                          </a:ln>
                          <a:solidFill>
                            <a:schemeClr val="tx1"/>
                          </a:solidFill>
                          <a:effectLst/>
                          <a:latin typeface="Arial" panose="020B0604020202020204" pitchFamily="34" charset="0"/>
                          <a:ea typeface="Arial Unicode MS" pitchFamily="34" charset="-128"/>
                          <a:cs typeface="Arial" panose="020B0604020202020204" pitchFamily="34" charset="0"/>
                        </a:rPr>
                        <a:t>Q12008-Q42010</a:t>
                      </a:r>
                    </a:p>
                  </a:txBody>
                  <a:tcPr marL="45720" marR="45720" anchor="ctr" horzOverflow="overflow">
                    <a:lnL w="12700" cap="flat" cmpd="sng" algn="ctr">
                      <a:solidFill>
                        <a:schemeClr val="accent4"/>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solidFill>
                      <a:srgbClr val="FFDDDD"/>
                    </a:solidFill>
                  </a:tcPr>
                </a:tc>
                <a:tc hMerge="1">
                  <a:txBody>
                    <a:bodyPr/>
                    <a:lstStyle/>
                    <a:p>
                      <a:endParaRPr lang="en-GB"/>
                    </a:p>
                  </a:txBody>
                  <a:tcPr/>
                </a:tc>
              </a:tr>
              <a:tr h="258578">
                <a:tc>
                  <a:txBody>
                    <a:bodyPr/>
                    <a:lstStyle/>
                    <a:p>
                      <a:pPr marL="0" algn="ctr" defTabSz="457200" rtl="0" eaLnBrk="1" fontAlgn="b" latinLnBrk="0" hangingPunct="1"/>
                      <a:r>
                        <a:rPr lang="en-US" sz="1100" b="0" i="0" u="none" strike="noStrike" kern="1200" dirty="0" smtClean="0">
                          <a:solidFill>
                            <a:srgbClr val="000000"/>
                          </a:solidFill>
                          <a:effectLst/>
                          <a:latin typeface="Arial" panose="020B0604020202020204" pitchFamily="34" charset="0"/>
                          <a:ea typeface="+mn-ea"/>
                          <a:cs typeface="Arial" panose="020B0604020202020204" pitchFamily="34" charset="0"/>
                        </a:rPr>
                        <a:t>SHUSA / Sovereign</a:t>
                      </a:r>
                      <a:endParaRPr lang="en-US" sz="1100" b="0" i="0" u="none" strike="noStrike" kern="1200" dirty="0">
                        <a:solidFill>
                          <a:srgbClr val="000000"/>
                        </a:solidFill>
                        <a:effectLst/>
                        <a:latin typeface="Arial" panose="020B0604020202020204" pitchFamily="34" charset="0"/>
                        <a:ea typeface="+mn-ea"/>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algn="ctr" defTabSz="457200" rtl="0" eaLnBrk="1" fontAlgn="b" latinLnBrk="0" hangingPunct="1"/>
                      <a:r>
                        <a:rPr lang="en-US" sz="1100" b="0" i="0" u="none" strike="noStrike" kern="1200" dirty="0" smtClean="0">
                          <a:solidFill>
                            <a:srgbClr val="000000"/>
                          </a:solidFill>
                          <a:effectLst/>
                          <a:latin typeface="Arial" panose="020B0604020202020204" pitchFamily="34" charset="0"/>
                          <a:ea typeface="+mn-ea"/>
                          <a:cs typeface="Arial" panose="020B0604020202020204" pitchFamily="34" charset="0"/>
                        </a:rPr>
                        <a:t>0.49%</a:t>
                      </a:r>
                      <a:endParaRPr lang="en-US" sz="1100" b="0" i="0" u="none" strike="noStrike" kern="1200" dirty="0">
                        <a:solidFill>
                          <a:srgbClr val="000000"/>
                        </a:solidFill>
                        <a:effectLst/>
                        <a:latin typeface="Arial" panose="020B0604020202020204" pitchFamily="34" charset="0"/>
                        <a:ea typeface="+mn-ea"/>
                        <a:cs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algn="ctr" defTabSz="457200" rtl="0" eaLnBrk="1" fontAlgn="b" latinLnBrk="0" hangingPunct="1"/>
                      <a:r>
                        <a:rPr lang="en-US" sz="1100" b="0" i="0" u="none" strike="noStrike" kern="1200" dirty="0" smtClean="0">
                          <a:solidFill>
                            <a:srgbClr val="000000"/>
                          </a:solidFill>
                          <a:effectLst/>
                          <a:latin typeface="Arial" panose="020B0604020202020204" pitchFamily="34" charset="0"/>
                          <a:ea typeface="+mn-ea"/>
                          <a:cs typeface="Arial" panose="020B0604020202020204" pitchFamily="34" charset="0"/>
                        </a:rPr>
                        <a:t>1.12%</a:t>
                      </a:r>
                      <a:endParaRPr lang="en-US" sz="1100" b="0" i="0" u="none" strike="noStrike" kern="1200" dirty="0">
                        <a:solidFill>
                          <a:srgbClr val="000000"/>
                        </a:solidFill>
                        <a:effectLst/>
                        <a:latin typeface="Arial" panose="020B0604020202020204" pitchFamily="34" charset="0"/>
                        <a:ea typeface="+mn-ea"/>
                        <a:cs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algn="ctr" defTabSz="457200" rtl="0" eaLnBrk="1" fontAlgn="b" latinLnBrk="0" hangingPunct="1"/>
                      <a:r>
                        <a:rPr lang="en-US" sz="1100" b="1" i="0" u="none" strike="noStrike" kern="1200" dirty="0" smtClean="0">
                          <a:solidFill>
                            <a:schemeClr val="bg1"/>
                          </a:solidFill>
                          <a:effectLst/>
                          <a:latin typeface="Arial" panose="020B0604020202020204" pitchFamily="34" charset="0"/>
                          <a:ea typeface="+mn-ea"/>
                          <a:cs typeface="Arial" panose="020B0604020202020204" pitchFamily="34" charset="0"/>
                        </a:rPr>
                        <a:t>2.27</a:t>
                      </a:r>
                      <a:endParaRPr lang="en-US" sz="1100" b="1" i="0" u="none" strike="noStrike" kern="1200" dirty="0">
                        <a:solidFill>
                          <a:schemeClr val="bg1"/>
                        </a:solidFill>
                        <a:effectLst/>
                        <a:latin typeface="Arial" panose="020B0604020202020204" pitchFamily="34" charset="0"/>
                        <a:ea typeface="+mn-ea"/>
                        <a:cs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r>
              <a:tr h="258578">
                <a:tc>
                  <a:txBody>
                    <a:bodyPr/>
                    <a:lstStyle/>
                    <a:p>
                      <a:pPr marL="0" algn="ctr" defTabSz="457200" rtl="0" eaLnBrk="1" fontAlgn="b" latinLnBrk="0" hangingPunct="1"/>
                      <a:r>
                        <a:rPr lang="en-US" sz="1100" b="0" i="0" u="none" strike="noStrike" kern="1200" dirty="0" smtClean="0">
                          <a:solidFill>
                            <a:srgbClr val="000000"/>
                          </a:solidFill>
                          <a:effectLst/>
                          <a:latin typeface="Arial" panose="020B0604020202020204" pitchFamily="34" charset="0"/>
                          <a:ea typeface="+mn-ea"/>
                          <a:cs typeface="Arial" panose="020B0604020202020204" pitchFamily="34" charset="0"/>
                        </a:rPr>
                        <a:t>FRB 100</a:t>
                      </a:r>
                      <a:r>
                        <a:rPr lang="en-US" sz="1100" b="0" i="0" u="none" strike="noStrike" kern="1200" baseline="0" dirty="0" smtClean="0">
                          <a:solidFill>
                            <a:srgbClr val="000000"/>
                          </a:solidFill>
                          <a:effectLst/>
                          <a:latin typeface="Arial" panose="020B0604020202020204" pitchFamily="34" charset="0"/>
                          <a:ea typeface="+mn-ea"/>
                          <a:cs typeface="Arial" panose="020B0604020202020204" pitchFamily="34" charset="0"/>
                        </a:rPr>
                        <a:t> largest banks</a:t>
                      </a:r>
                      <a:endParaRPr lang="en-US" sz="1100" b="0" i="0" u="none" strike="noStrike" kern="1200" dirty="0">
                        <a:solidFill>
                          <a:srgbClr val="000000"/>
                        </a:solidFill>
                        <a:effectLst/>
                        <a:latin typeface="Arial" panose="020B0604020202020204" pitchFamily="34" charset="0"/>
                        <a:ea typeface="+mn-ea"/>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algn="ctr" defTabSz="457200" rtl="0" eaLnBrk="1" fontAlgn="b" latinLnBrk="0" hangingPunct="1"/>
                      <a:r>
                        <a:rPr lang="en-US" sz="1100" b="0" i="0" u="none" strike="noStrike" kern="1200" dirty="0" smtClean="0">
                          <a:solidFill>
                            <a:srgbClr val="000000"/>
                          </a:solidFill>
                          <a:effectLst/>
                          <a:latin typeface="Arial" panose="020B0604020202020204" pitchFamily="34" charset="0"/>
                          <a:ea typeface="+mn-ea"/>
                          <a:cs typeface="Arial" panose="020B0604020202020204" pitchFamily="34" charset="0"/>
                        </a:rPr>
                        <a:t>0.45%</a:t>
                      </a:r>
                      <a:endParaRPr lang="en-US" sz="1100" b="0" i="0" u="none" strike="noStrike" kern="1200" dirty="0">
                        <a:solidFill>
                          <a:srgbClr val="000000"/>
                        </a:solidFill>
                        <a:effectLst/>
                        <a:latin typeface="Arial" panose="020B0604020202020204" pitchFamily="34" charset="0"/>
                        <a:ea typeface="+mn-ea"/>
                        <a:cs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algn="ctr" defTabSz="457200" rtl="0" eaLnBrk="1" fontAlgn="b" latinLnBrk="0" hangingPunct="1"/>
                      <a:r>
                        <a:rPr lang="en-US" sz="1100" b="0" i="0" u="none" strike="noStrike" kern="1200" dirty="0" smtClean="0">
                          <a:solidFill>
                            <a:srgbClr val="000000"/>
                          </a:solidFill>
                          <a:effectLst/>
                          <a:latin typeface="Arial" panose="020B0604020202020204" pitchFamily="34" charset="0"/>
                          <a:ea typeface="+mn-ea"/>
                          <a:cs typeface="Arial" panose="020B0604020202020204" pitchFamily="34" charset="0"/>
                        </a:rPr>
                        <a:t>2.16%</a:t>
                      </a:r>
                      <a:endParaRPr lang="en-US" sz="1100" b="0" i="0" u="none" strike="noStrike" kern="1200" dirty="0">
                        <a:solidFill>
                          <a:srgbClr val="000000"/>
                        </a:solidFill>
                        <a:effectLst/>
                        <a:latin typeface="Arial" panose="020B0604020202020204" pitchFamily="34" charset="0"/>
                        <a:ea typeface="+mn-ea"/>
                        <a:cs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algn="ctr" defTabSz="457200" rtl="0" eaLnBrk="1" fontAlgn="b" latinLnBrk="0" hangingPunct="1"/>
                      <a:r>
                        <a:rPr lang="en-US" sz="1100" b="1" i="0" u="none" strike="noStrike" kern="1200" dirty="0" smtClean="0">
                          <a:solidFill>
                            <a:schemeClr val="bg1"/>
                          </a:solidFill>
                          <a:effectLst/>
                          <a:latin typeface="Arial" panose="020B0604020202020204" pitchFamily="34" charset="0"/>
                          <a:ea typeface="+mn-ea"/>
                          <a:cs typeface="Arial" panose="020B0604020202020204" pitchFamily="34" charset="0"/>
                        </a:rPr>
                        <a:t>4.76</a:t>
                      </a:r>
                      <a:endParaRPr lang="en-US" sz="1100" b="1" i="0" u="none" strike="noStrike" kern="1200" dirty="0">
                        <a:solidFill>
                          <a:schemeClr val="bg1"/>
                        </a:solidFill>
                        <a:effectLst/>
                        <a:latin typeface="Arial" panose="020B0604020202020204" pitchFamily="34" charset="0"/>
                        <a:ea typeface="+mn-ea"/>
                        <a:cs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r>
            </a:tbl>
          </a:graphicData>
        </a:graphic>
      </p:graphicFrame>
      <p:sp>
        <p:nvSpPr>
          <p:cNvPr id="69" name="Text Placeholder 10"/>
          <p:cNvSpPr txBox="1">
            <a:spLocks/>
          </p:cNvSpPr>
          <p:nvPr/>
        </p:nvSpPr>
        <p:spPr>
          <a:xfrm>
            <a:off x="4856705" y="1463040"/>
            <a:ext cx="3944938" cy="336550"/>
          </a:xfrm>
          <a:prstGeom prst="rect">
            <a:avLst/>
          </a:prstGeom>
        </p:spPr>
        <p:txBody>
          <a:bodyPr lIns="0" tIns="0" rIns="0" bIns="0"/>
          <a:lstStyle>
            <a:lvl1pPr marL="0" indent="0" algn="l" rtl="0" eaLnBrk="1" fontAlgn="base" hangingPunct="1">
              <a:lnSpc>
                <a:spcPct val="100000"/>
              </a:lnSpc>
              <a:spcBef>
                <a:spcPts val="0"/>
              </a:spcBef>
              <a:spcAft>
                <a:spcPct val="0"/>
              </a:spcAft>
              <a:buNone/>
              <a:defRPr sz="1200" b="1">
                <a:solidFill>
                  <a:srgbClr val="FF0000"/>
                </a:solidFill>
                <a:latin typeface="+mj-lt"/>
                <a:ea typeface="+mn-ea"/>
                <a:cs typeface="+mn-cs"/>
              </a:defRPr>
            </a:lvl1pPr>
            <a:lvl2pPr marL="0" indent="0" algn="l" rtl="0" eaLnBrk="1" fontAlgn="base" hangingPunct="1">
              <a:lnSpc>
                <a:spcPct val="100000"/>
              </a:lnSpc>
              <a:spcBef>
                <a:spcPts val="0"/>
              </a:spcBef>
              <a:spcAft>
                <a:spcPct val="0"/>
              </a:spcAft>
              <a:buClr>
                <a:schemeClr val="tx1"/>
              </a:buClr>
              <a:buFont typeface="Wingdings" pitchFamily="2" charset="2"/>
              <a:buNone/>
              <a:defRPr sz="1200">
                <a:solidFill>
                  <a:srgbClr val="FF0000"/>
                </a:solidFill>
                <a:latin typeface="Arial" charset="0"/>
                <a:ea typeface="+mn-ea"/>
                <a:cs typeface="+mn-cs"/>
              </a:defRPr>
            </a:lvl2pPr>
            <a:lvl3pPr marL="625475" indent="-163513" algn="l" rtl="0" eaLnBrk="1" fontAlgn="base" hangingPunct="1">
              <a:lnSpc>
                <a:spcPct val="100000"/>
              </a:lnSpc>
              <a:spcBef>
                <a:spcPts val="350"/>
              </a:spcBef>
              <a:spcAft>
                <a:spcPct val="0"/>
              </a:spcAft>
              <a:buClr>
                <a:schemeClr val="tx1"/>
              </a:buClr>
              <a:buChar char="•"/>
              <a:defRPr sz="1000">
                <a:solidFill>
                  <a:schemeClr val="accent2"/>
                </a:solidFill>
                <a:latin typeface="Arial" charset="0"/>
                <a:ea typeface="+mn-ea"/>
                <a:cs typeface="+mn-cs"/>
              </a:defRPr>
            </a:lvl3pPr>
            <a:lvl4pPr marL="741363" indent="-115888" algn="l" rtl="0" eaLnBrk="1" fontAlgn="base" hangingPunct="1">
              <a:lnSpc>
                <a:spcPct val="100000"/>
              </a:lnSpc>
              <a:spcBef>
                <a:spcPts val="300"/>
              </a:spcBef>
              <a:spcAft>
                <a:spcPct val="0"/>
              </a:spcAft>
              <a:buClr>
                <a:schemeClr val="tx1"/>
              </a:buClr>
              <a:buChar char="–"/>
              <a:defRPr sz="1000">
                <a:solidFill>
                  <a:schemeClr val="accent2"/>
                </a:solidFill>
                <a:latin typeface="Arial" charset="0"/>
                <a:ea typeface="+mn-ea"/>
                <a:cs typeface="+mn-cs"/>
              </a:defRPr>
            </a:lvl4pPr>
            <a:lvl5pPr marL="912812" indent="-171450" algn="l" rtl="0" eaLnBrk="1" fontAlgn="base" hangingPunct="1">
              <a:lnSpc>
                <a:spcPct val="100000"/>
              </a:lnSpc>
              <a:spcBef>
                <a:spcPts val="250"/>
              </a:spcBef>
              <a:spcAft>
                <a:spcPct val="0"/>
              </a:spcAft>
              <a:buClr>
                <a:schemeClr val="tx1"/>
              </a:buClr>
              <a:buFont typeface="Courier New" panose="02070309020205020404" pitchFamily="49" charset="0"/>
              <a:buChar char="o"/>
              <a:defRPr sz="1000">
                <a:solidFill>
                  <a:schemeClr val="accent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0" marR="0" lvl="0" indent="0" algn="l" defTabSz="914400" rtl="0" eaLnBrk="1" fontAlgn="base" latinLnBrk="0" hangingPunct="1">
              <a:lnSpc>
                <a:spcPct val="100000"/>
              </a:lnSpc>
              <a:spcBef>
                <a:spcPts val="0"/>
              </a:spcBef>
              <a:spcAft>
                <a:spcPct val="0"/>
              </a:spcAft>
              <a:buClrTx/>
              <a:buSzTx/>
              <a:buFontTx/>
              <a:buNone/>
              <a:tabLst/>
              <a:defRPr/>
            </a:pPr>
            <a:r>
              <a:rPr kumimoji="0" lang="en-US" sz="1400" b="1" i="0" u="none" strike="noStrike" kern="0" cap="none" spc="0" normalizeH="0" baseline="0" noProof="0" dirty="0" smtClean="0">
                <a:ln>
                  <a:noFill/>
                </a:ln>
                <a:solidFill>
                  <a:srgbClr val="FF0000"/>
                </a:solidFill>
                <a:effectLst/>
                <a:uLnTx/>
                <a:uFillTx/>
                <a:latin typeface="Arial Bold"/>
                <a:ea typeface="ＭＳ Ｐゴシック"/>
              </a:rPr>
              <a:t>Scalar derived from historical loss rates</a:t>
            </a:r>
          </a:p>
          <a:p>
            <a:pPr marL="0" marR="0" lvl="0" indent="0" algn="l" defTabSz="914400" rtl="0" eaLnBrk="1" fontAlgn="base" latinLnBrk="0" hangingPunct="1">
              <a:lnSpc>
                <a:spcPct val="100000"/>
              </a:lnSpc>
              <a:spcBef>
                <a:spcPts val="0"/>
              </a:spcBef>
              <a:spcAft>
                <a:spcPct val="0"/>
              </a:spcAft>
              <a:buClrTx/>
              <a:buSzTx/>
              <a:buFontTx/>
              <a:buNone/>
              <a:tabLst/>
              <a:defRPr/>
            </a:pPr>
            <a:endParaRPr kumimoji="0" lang="en-GB" sz="1400" b="1" i="0" u="none" strike="noStrike" kern="0" cap="none" spc="0" normalizeH="0" baseline="0" noProof="0" dirty="0">
              <a:ln>
                <a:noFill/>
              </a:ln>
              <a:solidFill>
                <a:srgbClr val="FF0000"/>
              </a:solidFill>
              <a:effectLst/>
              <a:uLnTx/>
              <a:uFillTx/>
              <a:latin typeface="Arial Bold"/>
              <a:ea typeface="ＭＳ Ｐゴシック"/>
            </a:endParaRPr>
          </a:p>
        </p:txBody>
      </p:sp>
    </p:spTree>
    <p:extLst>
      <p:ext uri="{BB962C8B-B14F-4D97-AF65-F5344CB8AC3E}">
        <p14:creationId xmlns:p14="http://schemas.microsoft.com/office/powerpoint/2010/main" val="4085218096"/>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0" name="Object 39" hidden="1"/>
          <p:cNvGraphicFramePr>
            <a:graphicFrameLocks noChangeAspect="1"/>
          </p:cNvGraphicFramePr>
          <p:nvPr>
            <p:custDataLst>
              <p:tags r:id="rId2"/>
            </p:custDataLst>
            <p:extLst>
              <p:ext uri="{D42A27DB-BD31-4B8C-83A1-F6EECF244321}">
                <p14:modId xmlns:p14="http://schemas.microsoft.com/office/powerpoint/2010/main" val="1157777459"/>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21585"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6" name="Rectangle 5" hidden="1"/>
          <p:cNvSpPr/>
          <p:nvPr>
            <p:custDataLst>
              <p:tags r:id="rId3"/>
            </p:custDataLst>
          </p:nvPr>
        </p:nvSpPr>
        <p:spPr bwMode="auto">
          <a:xfrm>
            <a:off x="0" y="0"/>
            <a:ext cx="158750" cy="158750"/>
          </a:xfrm>
          <a:prstGeom prst="rect">
            <a:avLst/>
          </a:prstGeom>
          <a:solidFill>
            <a:schemeClr val="accent1">
              <a:lumMod val="20000"/>
              <a:lumOff val="8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vert="horz" wrap="none" lIns="0" tIns="0" rIns="0" bIns="0" numCol="1" spcCol="0" rtlCol="0" anchor="ctr" anchorCtr="0">
            <a:noAutofit/>
          </a:bodyPr>
          <a:lstStyle/>
          <a:p>
            <a:pPr>
              <a:lnSpc>
                <a:spcPct val="100000"/>
              </a:lnSpc>
            </a:pPr>
            <a:endParaRPr lang="en-US" dirty="0" smtClean="0">
              <a:solidFill>
                <a:schemeClr val="tx1"/>
              </a:solidFill>
              <a:latin typeface="Arial"/>
              <a:cs typeface="Arial"/>
              <a:sym typeface="Arial"/>
            </a:endParaRPr>
          </a:p>
        </p:txBody>
      </p:sp>
      <p:grpSp>
        <p:nvGrpSpPr>
          <p:cNvPr id="75" name="Group 74"/>
          <p:cNvGrpSpPr/>
          <p:nvPr/>
        </p:nvGrpSpPr>
        <p:grpSpPr>
          <a:xfrm>
            <a:off x="436880" y="69852"/>
            <a:ext cx="3149229" cy="189008"/>
            <a:chOff x="457200" y="19052"/>
            <a:chExt cx="3149229" cy="189008"/>
          </a:xfrm>
        </p:grpSpPr>
        <p:sp>
          <p:nvSpPr>
            <p:cNvPr id="79" name="Oval 78"/>
            <p:cNvSpPr/>
            <p:nvPr/>
          </p:nvSpPr>
          <p:spPr bwMode="auto">
            <a:xfrm>
              <a:off x="457200" y="19052"/>
              <a:ext cx="189008" cy="189008"/>
            </a:xfrm>
            <a:prstGeom prst="ellipse">
              <a:avLst/>
            </a:prstGeom>
            <a:solidFill>
              <a:schemeClr val="accent6">
                <a:lumMod val="60000"/>
                <a:lumOff val="4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lang="en-US" b="1" dirty="0" smtClean="0">
                  <a:solidFill>
                    <a:schemeClr val="bg1"/>
                  </a:solidFill>
                  <a:latin typeface="Arial" panose="020B0604020202020204" pitchFamily="34" charset="0"/>
                  <a:ea typeface="ＭＳ Ｐゴシック" pitchFamily="-112" charset="-128"/>
                  <a:cs typeface="Arial" panose="020B0604020202020204" pitchFamily="34" charset="0"/>
                </a:rPr>
                <a:t>E</a:t>
              </a:r>
              <a:endParaRPr kumimoji="0" lang="en-US" b="1" i="0" u="none" strike="noStrike" cap="none" normalizeH="0" baseline="0" dirty="0">
                <a:ln>
                  <a:noFill/>
                </a:ln>
                <a:solidFill>
                  <a:schemeClr val="bg1"/>
                </a:solidFill>
                <a:effectLst/>
                <a:latin typeface="Arial" panose="020B0604020202020204" pitchFamily="34" charset="0"/>
                <a:ea typeface="ＭＳ Ｐゴシック" pitchFamily="-112" charset="-128"/>
                <a:cs typeface="Arial" panose="020B0604020202020204" pitchFamily="34" charset="0"/>
              </a:endParaRPr>
            </a:p>
          </p:txBody>
        </p:sp>
        <p:sp>
          <p:nvSpPr>
            <p:cNvPr id="80" name="Text Box 75"/>
            <p:cNvSpPr txBox="1">
              <a:spLocks noChangeArrowheads="1"/>
            </p:cNvSpPr>
            <p:nvPr/>
          </p:nvSpPr>
          <p:spPr bwMode="gray">
            <a:xfrm>
              <a:off x="690566" y="20638"/>
              <a:ext cx="2915863" cy="184666"/>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none" lIns="0" tIns="0" rIns="0" bIns="0" anchor="ctr">
              <a:spAutoFit/>
            </a:bodyPr>
            <a:lstStyle/>
            <a:p>
              <a:pPr algn="l">
                <a:lnSpc>
                  <a:spcPct val="100000"/>
                </a:lnSpc>
              </a:pPr>
              <a:r>
                <a:rPr lang="en-US" sz="1200" dirty="0">
                  <a:solidFill>
                    <a:schemeClr val="bg1">
                      <a:lumMod val="50000"/>
                    </a:schemeClr>
                  </a:solidFill>
                </a:rPr>
                <a:t>Appendix: </a:t>
              </a:r>
              <a:r>
                <a:rPr lang="en-US" sz="1200" dirty="0" smtClean="0">
                  <a:solidFill>
                    <a:schemeClr val="bg1">
                      <a:lumMod val="50000"/>
                    </a:schemeClr>
                  </a:solidFill>
                </a:rPr>
                <a:t>Sub-portfolio NCO scalar review</a:t>
              </a:r>
              <a:endParaRPr lang="en-US" sz="1200" dirty="0">
                <a:solidFill>
                  <a:schemeClr val="bg1">
                    <a:lumMod val="50000"/>
                  </a:schemeClr>
                </a:solidFill>
              </a:endParaRPr>
            </a:p>
          </p:txBody>
        </p:sp>
      </p:grpSp>
      <p:sp>
        <p:nvSpPr>
          <p:cNvPr id="3" name="Content Placeholder 2"/>
          <p:cNvSpPr>
            <a:spLocks noGrp="1"/>
          </p:cNvSpPr>
          <p:nvPr>
            <p:ph sz="quarter" idx="11"/>
          </p:nvPr>
        </p:nvSpPr>
        <p:spPr/>
        <p:txBody>
          <a:bodyPr/>
          <a:lstStyle/>
          <a:p>
            <a:r>
              <a:rPr lang="en-US" dirty="0"/>
              <a:t>SBNA </a:t>
            </a:r>
            <a:r>
              <a:rPr lang="en-US" dirty="0" smtClean="0"/>
              <a:t>CRE</a:t>
            </a:r>
            <a:endParaRPr lang="en-US" dirty="0"/>
          </a:p>
        </p:txBody>
      </p:sp>
      <p:sp>
        <p:nvSpPr>
          <p:cNvPr id="19" name="Rectangle 18"/>
          <p:cNvSpPr/>
          <p:nvPr/>
        </p:nvSpPr>
        <p:spPr>
          <a:xfrm>
            <a:off x="457200" y="4062489"/>
            <a:ext cx="4005530" cy="646331"/>
          </a:xfrm>
          <a:prstGeom prst="rect">
            <a:avLst/>
          </a:prstGeom>
        </p:spPr>
        <p:txBody>
          <a:bodyPr wrap="square">
            <a:spAutoFit/>
          </a:bodyPr>
          <a:lstStyle/>
          <a:p>
            <a:pPr marL="171450" indent="-171450" algn="l" fontAlgn="b">
              <a:lnSpc>
                <a:spcPct val="100000"/>
              </a:lnSpc>
              <a:spcBef>
                <a:spcPts val="0"/>
              </a:spcBef>
              <a:spcAft>
                <a:spcPts val="0"/>
              </a:spcAft>
              <a:buFont typeface="Wingdings" panose="05000000000000000000" pitchFamily="2" charset="2"/>
              <a:buChar char="ü"/>
              <a:defRPr/>
            </a:pPr>
            <a:r>
              <a:rPr lang="en-US" sz="1200" dirty="0" smtClean="0">
                <a:solidFill>
                  <a:srgbClr val="41A441"/>
                </a:solidFill>
              </a:rPr>
              <a:t>Improved modeling in CCAR 2016 reflects stress relationship more accurately, providing a reliable relativity scalar</a:t>
            </a:r>
            <a:endParaRPr lang="en-US" sz="1200" dirty="0">
              <a:solidFill>
                <a:srgbClr val="41A441"/>
              </a:solidFill>
            </a:endParaRPr>
          </a:p>
        </p:txBody>
      </p:sp>
      <p:sp>
        <p:nvSpPr>
          <p:cNvPr id="20" name="Freeform 19"/>
          <p:cNvSpPr>
            <a:spLocks noChangeAspect="1"/>
          </p:cNvSpPr>
          <p:nvPr/>
        </p:nvSpPr>
        <p:spPr>
          <a:xfrm rot="5400000">
            <a:off x="4736353" y="4725311"/>
            <a:ext cx="240703" cy="457200"/>
          </a:xfrm>
          <a:custGeom>
            <a:avLst/>
            <a:gdLst/>
            <a:ahLst/>
            <a:cxnLst/>
            <a:rect l="0" t="0" r="0" b="0"/>
            <a:pathLst>
              <a:path w="284164" h="539751">
                <a:moveTo>
                  <a:pt x="0" y="0"/>
                </a:moveTo>
                <a:lnTo>
                  <a:pt x="0" y="133350"/>
                </a:lnTo>
                <a:lnTo>
                  <a:pt x="138113" y="269875"/>
                </a:lnTo>
                <a:lnTo>
                  <a:pt x="0" y="412750"/>
                </a:lnTo>
                <a:lnTo>
                  <a:pt x="0" y="539750"/>
                </a:lnTo>
                <a:lnTo>
                  <a:pt x="284163" y="269875"/>
                </a:lnTo>
                <a:close/>
              </a:path>
            </a:pathLst>
          </a:custGeom>
          <a:solidFill>
            <a:schemeClr val="accent3"/>
          </a:solidFill>
          <a:ln w="9525" cap="flat" cmpd="sng" algn="ctr">
            <a:noFill/>
            <a:prstDash val="solid"/>
          </a:ln>
          <a:effectLst/>
          <a:extLst>
            <a:ext uri="{91240B29-F687-4F45-9708-019B960494DF}">
              <a14:hiddenLine xmlns:a14="http://schemas.microsoft.com/office/drawing/2010/main" w="9525" cap="flat" cmpd="sng" algn="ctr">
                <a:solidFill>
                  <a:schemeClr val="accent3"/>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noAutofit/>
          </a:bodyPr>
          <a:lstStyle/>
          <a:p>
            <a:pPr algn="ctr">
              <a:lnSpc>
                <a:spcPct val="100000"/>
              </a:lnSpc>
            </a:pPr>
            <a:endParaRPr lang="en-GB" dirty="0" smtClean="0">
              <a:solidFill>
                <a:schemeClr val="tx1"/>
              </a:solidFill>
            </a:endParaRPr>
          </a:p>
        </p:txBody>
      </p:sp>
      <p:graphicFrame>
        <p:nvGraphicFramePr>
          <p:cNvPr id="23" name="Table 22"/>
          <p:cNvGraphicFramePr>
            <a:graphicFrameLocks noGrp="1"/>
          </p:cNvGraphicFramePr>
          <p:nvPr>
            <p:extLst>
              <p:ext uri="{D42A27DB-BD31-4B8C-83A1-F6EECF244321}">
                <p14:modId xmlns:p14="http://schemas.microsoft.com/office/powerpoint/2010/main" val="1101585071"/>
              </p:ext>
            </p:extLst>
          </p:nvPr>
        </p:nvGraphicFramePr>
        <p:xfrm>
          <a:off x="3636787" y="5143500"/>
          <a:ext cx="2439834" cy="1047984"/>
        </p:xfrm>
        <a:graphic>
          <a:graphicData uri="http://schemas.openxmlformats.org/drawingml/2006/table">
            <a:tbl>
              <a:tblPr firstRow="1" bandRow="1"/>
              <a:tblGrid>
                <a:gridCol w="989641"/>
                <a:gridCol w="1450193"/>
              </a:tblGrid>
              <a:tr h="349328">
                <a:tc gridSpan="2">
                  <a:txBody>
                    <a:bodyPr/>
                    <a:lstStyle/>
                    <a:p>
                      <a:pPr marL="0" algn="ctr" defTabSz="457200" rtl="0" eaLnBrk="1" fontAlgn="b" latinLnBrk="0" hangingPunct="1"/>
                      <a:r>
                        <a:rPr lang="en-US" sz="1200" b="1" i="0" u="none" strike="noStrike" kern="1200" dirty="0" smtClean="0">
                          <a:solidFill>
                            <a:schemeClr val="tx1"/>
                          </a:solidFill>
                          <a:effectLst/>
                          <a:latin typeface="Arial" panose="020B0604020202020204" pitchFamily="34" charset="0"/>
                          <a:ea typeface="+mn-ea"/>
                          <a:cs typeface="Arial" panose="020B0604020202020204" pitchFamily="34" charset="0"/>
                        </a:rPr>
                        <a:t>Derived scalar</a:t>
                      </a:r>
                    </a:p>
                  </a:txBody>
                  <a:tcPr marL="45530"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hMerge="1">
                  <a:txBody>
                    <a:bodyPr/>
                    <a:lstStyle/>
                    <a:p>
                      <a:endParaRPr lang="en-GB"/>
                    </a:p>
                  </a:txBody>
                  <a:tcPr/>
                </a:tc>
              </a:tr>
              <a:tr h="349328">
                <a:tc>
                  <a:txBody>
                    <a:bodyPr/>
                    <a:lstStyle>
                      <a:lvl1pPr marL="0" algn="l" defTabSz="914400" rtl="0" eaLnBrk="1" latinLnBrk="0" hangingPunct="1">
                        <a:defRPr sz="1200" b="1" kern="1200">
                          <a:solidFill>
                            <a:schemeClr val="tx1"/>
                          </a:solidFill>
                          <a:latin typeface="Arial"/>
                          <a:ea typeface="ＭＳ Ｐゴシック"/>
                          <a:cs typeface="ＭＳ Ｐゴシック"/>
                        </a:defRPr>
                      </a:lvl1pPr>
                      <a:lvl2pPr marL="457200" algn="l" defTabSz="914400" rtl="0" eaLnBrk="1" latinLnBrk="0" hangingPunct="1">
                        <a:defRPr sz="1200" b="1" kern="1200">
                          <a:solidFill>
                            <a:schemeClr val="tx1"/>
                          </a:solidFill>
                          <a:latin typeface="Arial"/>
                          <a:ea typeface="ＭＳ Ｐゴシック"/>
                          <a:cs typeface="ＭＳ Ｐゴシック"/>
                        </a:defRPr>
                      </a:lvl2pPr>
                      <a:lvl3pPr marL="914400" algn="l" defTabSz="914400" rtl="0" eaLnBrk="1" latinLnBrk="0" hangingPunct="1">
                        <a:defRPr sz="1200" b="1" kern="1200">
                          <a:solidFill>
                            <a:schemeClr val="tx1"/>
                          </a:solidFill>
                          <a:latin typeface="Arial"/>
                          <a:ea typeface="ＭＳ Ｐゴシック"/>
                          <a:cs typeface="ＭＳ Ｐゴシック"/>
                        </a:defRPr>
                      </a:lvl3pPr>
                      <a:lvl4pPr marL="1371600" algn="l" defTabSz="914400" rtl="0" eaLnBrk="1" latinLnBrk="0" hangingPunct="1">
                        <a:defRPr sz="1200" b="1" kern="1200">
                          <a:solidFill>
                            <a:schemeClr val="tx1"/>
                          </a:solidFill>
                          <a:latin typeface="Arial"/>
                          <a:ea typeface="ＭＳ Ｐゴシック"/>
                          <a:cs typeface="ＭＳ Ｐゴシック"/>
                        </a:defRPr>
                      </a:lvl4pPr>
                      <a:lvl5pPr marL="1828800" algn="l" defTabSz="914400" rtl="0" eaLnBrk="1" latinLnBrk="0" hangingPunct="1">
                        <a:defRPr sz="1200" b="1" kern="1200">
                          <a:solidFill>
                            <a:schemeClr val="tx1"/>
                          </a:solidFill>
                          <a:latin typeface="Arial"/>
                          <a:ea typeface="ＭＳ Ｐゴシック"/>
                          <a:cs typeface="ＭＳ Ｐゴシック"/>
                        </a:defRPr>
                      </a:lvl5pPr>
                      <a:lvl6pPr marL="2286000" algn="l" defTabSz="914400" rtl="0" eaLnBrk="1" latinLnBrk="0" hangingPunct="1">
                        <a:defRPr sz="1200" b="1" kern="1200">
                          <a:solidFill>
                            <a:schemeClr val="tx1"/>
                          </a:solidFill>
                          <a:latin typeface="Arial"/>
                          <a:ea typeface="ＭＳ Ｐゴシック"/>
                          <a:cs typeface="ＭＳ Ｐゴシック"/>
                        </a:defRPr>
                      </a:lvl6pPr>
                      <a:lvl7pPr marL="2743200" algn="l" defTabSz="914400" rtl="0" eaLnBrk="1" latinLnBrk="0" hangingPunct="1">
                        <a:defRPr sz="1200" b="1" kern="1200">
                          <a:solidFill>
                            <a:schemeClr val="tx1"/>
                          </a:solidFill>
                          <a:latin typeface="Arial"/>
                          <a:ea typeface="ＭＳ Ｐゴシック"/>
                          <a:cs typeface="ＭＳ Ｐゴシック"/>
                        </a:defRPr>
                      </a:lvl7pPr>
                      <a:lvl8pPr marL="3200400" algn="l" defTabSz="914400" rtl="0" eaLnBrk="1" latinLnBrk="0" hangingPunct="1">
                        <a:defRPr sz="1200" b="1" kern="1200">
                          <a:solidFill>
                            <a:schemeClr val="tx1"/>
                          </a:solidFill>
                          <a:latin typeface="Arial"/>
                          <a:ea typeface="ＭＳ Ｐゴシック"/>
                          <a:cs typeface="ＭＳ Ｐゴシック"/>
                        </a:defRPr>
                      </a:lvl8pPr>
                      <a:lvl9pPr marL="3657600" algn="l" defTabSz="914400" rtl="0" eaLnBrk="1" latinLnBrk="0" hangingPunct="1">
                        <a:defRPr sz="1800" b="1" kern="1200">
                          <a:solidFill>
                            <a:schemeClr val="tx1"/>
                          </a:solidFill>
                          <a:latin typeface="Arial"/>
                          <a:ea typeface="ＭＳ Ｐゴシック"/>
                          <a:cs typeface="ＭＳ Ｐゴシック"/>
                        </a:defRPr>
                      </a:lvl9pPr>
                    </a:lstStyle>
                    <a:p>
                      <a:pPr marL="0" algn="l" defTabSz="457200" rtl="0" eaLnBrk="1" fontAlgn="b" latinLnBrk="0" hangingPunct="1"/>
                      <a:r>
                        <a:rPr lang="en-US" sz="1200" b="1" i="0" u="none" strike="noStrike" kern="1200" dirty="0" smtClean="0">
                          <a:solidFill>
                            <a:srgbClr val="000000"/>
                          </a:solidFill>
                          <a:effectLst/>
                          <a:latin typeface="Arial" panose="020B0604020202020204" pitchFamily="34" charset="0"/>
                          <a:ea typeface="+mn-ea"/>
                          <a:cs typeface="Arial" panose="020B0604020202020204" pitchFamily="34" charset="0"/>
                        </a:rPr>
                        <a:t>2016</a:t>
                      </a:r>
                    </a:p>
                  </a:txBody>
                  <a:tcPr marL="45530" marR="9525" marT="9525" marB="0" anchor="ctr">
                    <a:lnL w="12700" cap="flat" cmpd="sng" algn="ctr">
                      <a:solidFill>
                        <a:srgbClr val="000000"/>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indent="0" algn="ctr" defTabSz="457200" rtl="0" eaLnBrk="1" fontAlgn="b" latinLnBrk="0" hangingPunct="1">
                        <a:lnSpc>
                          <a:spcPct val="100000"/>
                        </a:lnSpc>
                        <a:spcBef>
                          <a:spcPts val="0"/>
                        </a:spcBef>
                        <a:spcAft>
                          <a:spcPts val="0"/>
                        </a:spcAft>
                        <a:buClrTx/>
                        <a:buSzTx/>
                        <a:buFontTx/>
                        <a:buNone/>
                        <a:tabLst/>
                        <a:defRPr/>
                      </a:pPr>
                      <a:r>
                        <a:rPr lang="en-US" sz="1200" b="1" i="0" u="none" strike="noStrike" kern="1200" dirty="0" smtClean="0">
                          <a:solidFill>
                            <a:schemeClr val="bg1"/>
                          </a:solidFill>
                          <a:effectLst/>
                          <a:latin typeface="Arial" panose="020B0604020202020204" pitchFamily="34" charset="0"/>
                          <a:ea typeface="+mn-ea"/>
                          <a:cs typeface="Arial" panose="020B0604020202020204" pitchFamily="34" charset="0"/>
                        </a:rPr>
                        <a:t>~4.2x</a:t>
                      </a:r>
                    </a:p>
                  </a:txBody>
                  <a:tcPr marL="9525" marR="9525" marT="9525" marB="0" anchor="ctr">
                    <a:lnL w="12700" cap="flat" cmpd="sng" algn="ctr">
                      <a:no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r>
              <a:tr h="349328">
                <a:tc>
                  <a:txBody>
                    <a:bodyPr/>
                    <a:lstStyle/>
                    <a:p>
                      <a:pPr marL="0" algn="l" defTabSz="457200" rtl="0" eaLnBrk="1" fontAlgn="b" latinLnBrk="0" hangingPunct="1"/>
                      <a:r>
                        <a:rPr lang="en-US" sz="1200" b="1" i="0" u="none" strike="noStrike" kern="1200" dirty="0" smtClean="0">
                          <a:solidFill>
                            <a:schemeClr val="bg1">
                              <a:lumMod val="50000"/>
                            </a:schemeClr>
                          </a:solidFill>
                          <a:effectLst/>
                          <a:latin typeface="Arial" panose="020B0604020202020204" pitchFamily="34" charset="0"/>
                          <a:ea typeface="+mn-ea"/>
                          <a:cs typeface="Arial" panose="020B0604020202020204" pitchFamily="34" charset="0"/>
                        </a:rPr>
                        <a:t>2015</a:t>
                      </a:r>
                      <a:r>
                        <a:rPr lang="en-US" sz="1200" b="1" i="0" u="none" strike="noStrike" kern="1200" baseline="30000" dirty="0" smtClean="0">
                          <a:solidFill>
                            <a:schemeClr val="bg1">
                              <a:lumMod val="50000"/>
                            </a:schemeClr>
                          </a:solidFill>
                          <a:effectLst/>
                          <a:latin typeface="Arial" panose="020B0604020202020204" pitchFamily="34" charset="0"/>
                          <a:ea typeface="+mn-ea"/>
                          <a:cs typeface="Arial" panose="020B0604020202020204" pitchFamily="34" charset="0"/>
                        </a:rPr>
                        <a:t>1</a:t>
                      </a:r>
                      <a:endParaRPr lang="en-US" sz="1200" b="1" i="0" u="none" strike="noStrike" kern="1200" dirty="0" smtClean="0">
                        <a:solidFill>
                          <a:schemeClr val="bg1">
                            <a:lumMod val="50000"/>
                          </a:schemeClr>
                        </a:solidFill>
                        <a:effectLst/>
                        <a:latin typeface="Arial" panose="020B0604020202020204" pitchFamily="34" charset="0"/>
                        <a:ea typeface="+mn-ea"/>
                        <a:cs typeface="Arial" panose="020B0604020202020204" pitchFamily="34" charset="0"/>
                      </a:endParaRPr>
                    </a:p>
                  </a:txBody>
                  <a:tcPr marL="45530" marR="9525" marT="9525" marB="0" anchor="ctr">
                    <a:lnL w="12700" cap="flat" cmpd="sng" algn="ctr">
                      <a:solidFill>
                        <a:srgbClr val="000000"/>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algn="ctr" defTabSz="457200" rtl="0" eaLnBrk="1" fontAlgn="b" latinLnBrk="0" hangingPunct="1"/>
                      <a:r>
                        <a:rPr lang="en-US" sz="1200" b="1" i="0" u="none" strike="noStrike" kern="1200" dirty="0" smtClean="0">
                          <a:solidFill>
                            <a:schemeClr val="bg1">
                              <a:lumMod val="50000"/>
                            </a:schemeClr>
                          </a:solidFill>
                          <a:effectLst/>
                          <a:latin typeface="Arial" panose="020B0604020202020204" pitchFamily="34" charset="0"/>
                          <a:ea typeface="+mn-ea"/>
                          <a:cs typeface="Arial" panose="020B0604020202020204" pitchFamily="34" charset="0"/>
                        </a:rPr>
                        <a:t>~2.7x</a:t>
                      </a:r>
                    </a:p>
                  </a:txBody>
                  <a:tcPr marL="9525" marR="9525" marT="9525" marB="0" anchor="ctr">
                    <a:lnL w="12700" cap="flat" cmpd="sng" algn="ctr">
                      <a:no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r>
            </a:tbl>
          </a:graphicData>
        </a:graphic>
      </p:graphicFrame>
      <p:sp>
        <p:nvSpPr>
          <p:cNvPr id="33" name="Right Bracket 32"/>
          <p:cNvSpPr/>
          <p:nvPr/>
        </p:nvSpPr>
        <p:spPr>
          <a:xfrm rot="5400000">
            <a:off x="4700128" y="498315"/>
            <a:ext cx="182880" cy="8668738"/>
          </a:xfrm>
          <a:prstGeom prst="rightBracket">
            <a:avLst>
              <a:gd name="adj" fmla="val 0"/>
            </a:avLst>
          </a:prstGeom>
          <a:ln w="9525">
            <a:solidFill>
              <a:schemeClr val="accent3"/>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aphicFrame>
        <p:nvGraphicFramePr>
          <p:cNvPr id="35" name="Table 34"/>
          <p:cNvGraphicFramePr>
            <a:graphicFrameLocks noGrp="1"/>
          </p:cNvGraphicFramePr>
          <p:nvPr>
            <p:extLst>
              <p:ext uri="{D42A27DB-BD31-4B8C-83A1-F6EECF244321}">
                <p14:modId xmlns:p14="http://schemas.microsoft.com/office/powerpoint/2010/main" val="2536773569"/>
              </p:ext>
            </p:extLst>
          </p:nvPr>
        </p:nvGraphicFramePr>
        <p:xfrm>
          <a:off x="457200" y="1817422"/>
          <a:ext cx="4005526" cy="1870823"/>
        </p:xfrm>
        <a:graphic>
          <a:graphicData uri="http://schemas.openxmlformats.org/drawingml/2006/table">
            <a:tbl>
              <a:tblPr firstRow="1" bandRow="1">
                <a:tableStyleId>{5C22544A-7EE6-4342-B048-85BDC9FD1C3A}</a:tableStyleId>
              </a:tblPr>
              <a:tblGrid>
                <a:gridCol w="572218"/>
                <a:gridCol w="572218"/>
                <a:gridCol w="572218"/>
                <a:gridCol w="572218"/>
                <a:gridCol w="572218"/>
                <a:gridCol w="572218"/>
                <a:gridCol w="572218"/>
              </a:tblGrid>
              <a:tr h="318218">
                <a:tc rowSpan="2">
                  <a:txBody>
                    <a:bodyPr/>
                    <a:lstStyle/>
                    <a:p>
                      <a:pPr algn="ctr"/>
                      <a:endParaRPr lang="en-US" sz="1200" b="1" dirty="0" smtClean="0">
                        <a:solidFill>
                          <a:schemeClr val="bg1"/>
                        </a:solidFill>
                        <a:latin typeface="Arial" panose="020B0604020202020204" pitchFamily="34" charset="0"/>
                        <a:cs typeface="Arial" panose="020B0604020202020204" pitchFamily="34" charset="0"/>
                      </a:endParaRPr>
                    </a:p>
                  </a:txBody>
                  <a:tcPr marL="9144" marR="18288" marT="27432" marB="27432" anchor="ctr">
                    <a:lnL w="12700" cap="flat" cmpd="sng" algn="ctr">
                      <a:noFill/>
                      <a:prstDash val="solid"/>
                      <a:round/>
                      <a:headEnd type="none" w="med" len="med"/>
                      <a:tailEnd type="none" w="med" len="med"/>
                    </a:lnL>
                    <a:lnR w="12700" cap="flat" cmpd="sng" algn="ctr">
                      <a:solidFill>
                        <a:schemeClr val="bg1">
                          <a:lumMod val="50000"/>
                        </a:schemeClr>
                      </a:solidFill>
                      <a:prstDash val="sysDash"/>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gridSpan="3">
                  <a:txBody>
                    <a:bodyPr/>
                    <a:lstStyle/>
                    <a:p>
                      <a:pPr algn="ctr"/>
                      <a:r>
                        <a:rPr lang="en-US" sz="1200" b="1" dirty="0" smtClean="0">
                          <a:solidFill>
                            <a:schemeClr val="bg1"/>
                          </a:solidFill>
                          <a:latin typeface="Arial" panose="020B0604020202020204" pitchFamily="34" charset="0"/>
                          <a:cs typeface="Arial" panose="020B0604020202020204" pitchFamily="34" charset="0"/>
                        </a:rPr>
                        <a:t>Cumulative $</a:t>
                      </a:r>
                      <a:r>
                        <a:rPr lang="en-US" sz="1200" b="1" baseline="0" dirty="0" smtClean="0">
                          <a:solidFill>
                            <a:schemeClr val="bg1"/>
                          </a:solidFill>
                          <a:latin typeface="Arial" panose="020B0604020202020204" pitchFamily="34" charset="0"/>
                          <a:cs typeface="Arial" panose="020B0604020202020204" pitchFamily="34" charset="0"/>
                        </a:rPr>
                        <a:t> </a:t>
                      </a:r>
                      <a:r>
                        <a:rPr lang="en-US" sz="1200" b="1" dirty="0" smtClean="0">
                          <a:solidFill>
                            <a:schemeClr val="bg1"/>
                          </a:solidFill>
                          <a:latin typeface="Arial" panose="020B0604020202020204" pitchFamily="34" charset="0"/>
                          <a:cs typeface="Arial" panose="020B0604020202020204" pitchFamily="34" charset="0"/>
                        </a:rPr>
                        <a:t>Losses</a:t>
                      </a:r>
                    </a:p>
                  </a:txBody>
                  <a:tcPr marL="9144" marR="18288" marT="27432" marB="27432" anchor="ctr">
                    <a:lnL w="12700" cap="flat" cmpd="sng" algn="ctr">
                      <a:solidFill>
                        <a:schemeClr val="bg1">
                          <a:lumMod val="50000"/>
                        </a:schemeClr>
                      </a:solidFill>
                      <a:prstDash val="sysDash"/>
                      <a:round/>
                      <a:headEnd type="none" w="med" len="med"/>
                      <a:tailEnd type="none" w="med" len="med"/>
                    </a:lnL>
                    <a:lnR w="12700" cap="flat" cmpd="sng" algn="ctr">
                      <a:solidFill>
                        <a:schemeClr val="bg1">
                          <a:lumMod val="50000"/>
                        </a:schemeClr>
                      </a:solidFill>
                      <a:prstDash val="sysDash"/>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0000"/>
                    </a:solidFill>
                  </a:tcPr>
                </a:tc>
                <a:tc hMerge="1">
                  <a:txBody>
                    <a:bodyPr/>
                    <a:lstStyle/>
                    <a:p>
                      <a:endParaRPr lang="en-GB"/>
                    </a:p>
                  </a:txBody>
                  <a:tcPr/>
                </a:tc>
                <a:tc hMerge="1">
                  <a:txBody>
                    <a:bodyPr/>
                    <a:lstStyle/>
                    <a:p>
                      <a:pPr algn="ctr"/>
                      <a:endParaRPr lang="en-US" sz="1100" b="1" dirty="0">
                        <a:solidFill>
                          <a:srgbClr val="FF0000"/>
                        </a:solidFill>
                        <a:latin typeface="Arial" panose="020B0604020202020204" pitchFamily="34" charset="0"/>
                        <a:cs typeface="Arial" panose="020B0604020202020204" pitchFamily="34" charset="0"/>
                      </a:endParaRPr>
                    </a:p>
                  </a:txBody>
                  <a:tcPr marL="36576" marR="36576" marT="27432" marB="27432" anchor="ctr">
                    <a:lnL w="12700" cap="flat" cmpd="sng" algn="ctr">
                      <a:solidFill>
                        <a:schemeClr val="bg1">
                          <a:lumMod val="50000"/>
                        </a:schemeClr>
                      </a:solidFill>
                      <a:prstDash val="sysDash"/>
                      <a:round/>
                      <a:headEnd type="none" w="med" len="med"/>
                      <a:tailEnd type="none" w="med" len="med"/>
                    </a:lnL>
                    <a:lnR w="12700" cap="flat" cmpd="sng" algn="ctr">
                      <a:solidFill>
                        <a:schemeClr val="bg1">
                          <a:lumMod val="50000"/>
                        </a:schemeClr>
                      </a:solidFill>
                      <a:prstDash val="sysDash"/>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gridSpan="3">
                  <a:txBody>
                    <a:bodyPr/>
                    <a:lstStyle/>
                    <a:p>
                      <a:pPr algn="ctr"/>
                      <a:r>
                        <a:rPr lang="en-US" sz="1200" b="1" kern="1200" dirty="0" smtClean="0">
                          <a:solidFill>
                            <a:schemeClr val="bg1"/>
                          </a:solidFill>
                          <a:latin typeface="Arial" panose="020B0604020202020204" pitchFamily="34" charset="0"/>
                          <a:ea typeface="+mn-ea"/>
                          <a:cs typeface="Arial" panose="020B0604020202020204" pitchFamily="34" charset="0"/>
                        </a:rPr>
                        <a:t>Cumulative %</a:t>
                      </a:r>
                      <a:r>
                        <a:rPr lang="en-US" sz="1200" b="1" kern="1200" baseline="0" dirty="0" smtClean="0">
                          <a:solidFill>
                            <a:schemeClr val="bg1"/>
                          </a:solidFill>
                          <a:latin typeface="Arial" panose="020B0604020202020204" pitchFamily="34" charset="0"/>
                          <a:ea typeface="+mn-ea"/>
                          <a:cs typeface="Arial" panose="020B0604020202020204" pitchFamily="34" charset="0"/>
                        </a:rPr>
                        <a:t> </a:t>
                      </a:r>
                      <a:r>
                        <a:rPr lang="en-US" sz="1200" b="1" kern="1200" dirty="0" smtClean="0">
                          <a:solidFill>
                            <a:schemeClr val="bg1"/>
                          </a:solidFill>
                          <a:latin typeface="Arial" panose="020B0604020202020204" pitchFamily="34" charset="0"/>
                          <a:ea typeface="+mn-ea"/>
                          <a:cs typeface="Arial" panose="020B0604020202020204" pitchFamily="34" charset="0"/>
                        </a:rPr>
                        <a:t>Losses</a:t>
                      </a:r>
                    </a:p>
                  </a:txBody>
                  <a:tcPr marL="9144" marR="18288" marT="27432" marB="27432" anchor="ctr">
                    <a:lnL w="12700" cap="flat" cmpd="sng" algn="ctr">
                      <a:solidFill>
                        <a:schemeClr val="bg1">
                          <a:lumMod val="50000"/>
                        </a:schemeClr>
                      </a:solidFill>
                      <a:prstDash val="sysDash"/>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0000"/>
                    </a:solidFill>
                  </a:tcPr>
                </a:tc>
                <a:tc hMerge="1">
                  <a:txBody>
                    <a:bodyPr/>
                    <a:lstStyle/>
                    <a:p>
                      <a:endParaRPr lang="en-GB"/>
                    </a:p>
                  </a:txBody>
                  <a:tcPr>
                    <a:lnL w="12700" cap="flat" cmpd="sng" algn="ctr">
                      <a:solidFill>
                        <a:schemeClr val="bg1">
                          <a:lumMod val="50000"/>
                        </a:schemeClr>
                      </a:solidFill>
                      <a:prstDash val="sysDash"/>
                      <a:round/>
                      <a:headEnd type="none" w="med" len="med"/>
                      <a:tailEnd type="none" w="med" len="med"/>
                    </a:lnL>
                    <a:lnR w="12700" cap="flat" cmpd="sng" algn="ctr">
                      <a:solidFill>
                        <a:schemeClr val="bg1">
                          <a:lumMod val="50000"/>
                        </a:schemeClr>
                      </a:solidFill>
                      <a:prstDash val="sysDash"/>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hMerge="1">
                  <a:txBody>
                    <a:bodyPr/>
                    <a:lstStyle/>
                    <a:p>
                      <a:pPr algn="ctr"/>
                      <a:endParaRPr lang="en-US" sz="1100" b="1" dirty="0">
                        <a:solidFill>
                          <a:srgbClr val="FF0000"/>
                        </a:solidFill>
                        <a:latin typeface="Arial" panose="020B0604020202020204" pitchFamily="34" charset="0"/>
                        <a:cs typeface="Arial" panose="020B0604020202020204" pitchFamily="34" charset="0"/>
                      </a:endParaRPr>
                    </a:p>
                  </a:txBody>
                  <a:tcPr marL="36576" marR="36576" marT="27432" marB="27432" anchor="ctr">
                    <a:lnL w="12700" cap="flat" cmpd="sng" algn="ctr">
                      <a:solidFill>
                        <a:schemeClr val="bg1">
                          <a:lumMod val="50000"/>
                        </a:schemeClr>
                      </a:solidFill>
                      <a:prstDash val="sysDash"/>
                      <a:round/>
                      <a:headEnd type="none" w="med" len="med"/>
                      <a:tailEnd type="none" w="med" len="med"/>
                    </a:lnL>
                    <a:lnR w="12700" cap="flat" cmpd="sng" algn="ctr">
                      <a:solidFill>
                        <a:schemeClr val="bg1">
                          <a:lumMod val="50000"/>
                        </a:schemeClr>
                      </a:solidFill>
                      <a:prstDash val="sysDash"/>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r>
              <a:tr h="187326">
                <a:tc vMerge="1">
                  <a:txBody>
                    <a:bodyPr/>
                    <a:lstStyle/>
                    <a:p>
                      <a:pPr algn="ctr"/>
                      <a:endParaRPr lang="en-GB" sz="1200" b="1" i="1" dirty="0">
                        <a:solidFill>
                          <a:schemeClr val="bg1">
                            <a:lumMod val="50000"/>
                          </a:schemeClr>
                        </a:solidFill>
                        <a:latin typeface="+mj-lt"/>
                      </a:endParaRPr>
                    </a:p>
                  </a:txBody>
                  <a:tcPr marL="9144" marR="18288" marT="27432" marB="27432" anchor="ctr">
                    <a:lnL w="12700" cap="flat" cmpd="sng" algn="ctr">
                      <a:solidFill>
                        <a:schemeClr val="bg1">
                          <a:lumMod val="50000"/>
                        </a:schemeClr>
                      </a:solidFill>
                      <a:prstDash val="sysDash"/>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GB" sz="1200" b="1" i="1" dirty="0" smtClean="0">
                          <a:solidFill>
                            <a:schemeClr val="bg1">
                              <a:lumMod val="50000"/>
                            </a:schemeClr>
                          </a:solidFill>
                          <a:latin typeface="Arial" panose="020B0604020202020204" pitchFamily="34" charset="0"/>
                          <a:cs typeface="Arial" panose="020B0604020202020204" pitchFamily="34" charset="0"/>
                        </a:rPr>
                        <a:t>‘15</a:t>
                      </a:r>
                      <a:endParaRPr lang="en-GB" sz="1200" b="1" i="1" dirty="0">
                        <a:solidFill>
                          <a:schemeClr val="bg1">
                            <a:lumMod val="50000"/>
                          </a:schemeClr>
                        </a:solidFill>
                        <a:latin typeface="Arial" panose="020B0604020202020204" pitchFamily="34" charset="0"/>
                        <a:cs typeface="Arial" panose="020B0604020202020204" pitchFamily="34" charset="0"/>
                      </a:endParaRPr>
                    </a:p>
                  </a:txBody>
                  <a:tcPr marL="9144" marR="18288" marT="27432" marB="27432"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US" sz="1200" b="1" i="1" baseline="0" dirty="0" smtClean="0">
                          <a:solidFill>
                            <a:schemeClr val="bg1">
                              <a:lumMod val="50000"/>
                            </a:schemeClr>
                          </a:solidFill>
                          <a:latin typeface="Arial" panose="020B0604020202020204" pitchFamily="34" charset="0"/>
                          <a:cs typeface="Arial" panose="020B0604020202020204" pitchFamily="34" charset="0"/>
                        </a:rPr>
                        <a:t>‘16</a:t>
                      </a:r>
                    </a:p>
                  </a:txBody>
                  <a:tcPr marL="9144" marR="18288" marT="27432" marB="27432"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US" sz="1200" b="1" i="1" baseline="0" dirty="0" smtClean="0">
                          <a:solidFill>
                            <a:schemeClr val="bg1">
                              <a:lumMod val="50000"/>
                            </a:schemeClr>
                          </a:solidFill>
                          <a:latin typeface="Arial" panose="020B0604020202020204" pitchFamily="34" charset="0"/>
                          <a:cs typeface="Arial" panose="020B0604020202020204" pitchFamily="34" charset="0"/>
                        </a:rPr>
                        <a:t>%</a:t>
                      </a:r>
                      <a:r>
                        <a:rPr lang="el-GR" sz="1200" b="1" i="1" baseline="0" dirty="0" smtClean="0">
                          <a:solidFill>
                            <a:schemeClr val="bg1">
                              <a:lumMod val="50000"/>
                            </a:schemeClr>
                          </a:solidFill>
                          <a:latin typeface="Arial" panose="020B0604020202020204" pitchFamily="34" charset="0"/>
                          <a:cs typeface="Arial" panose="020B0604020202020204" pitchFamily="34" charset="0"/>
                        </a:rPr>
                        <a:t>Δ</a:t>
                      </a:r>
                      <a:endParaRPr lang="en-US" sz="1200" b="1" i="1" baseline="0" dirty="0" smtClean="0">
                        <a:solidFill>
                          <a:schemeClr val="bg1">
                            <a:lumMod val="50000"/>
                          </a:schemeClr>
                        </a:solidFill>
                        <a:latin typeface="Arial" panose="020B0604020202020204" pitchFamily="34" charset="0"/>
                        <a:cs typeface="Arial" panose="020B0604020202020204" pitchFamily="34" charset="0"/>
                      </a:endParaRPr>
                    </a:p>
                  </a:txBody>
                  <a:tcPr marL="9144" marR="18288" marT="27432" marB="27432"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ysDash"/>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GB" sz="1200" b="1" i="1" dirty="0" smtClean="0">
                          <a:solidFill>
                            <a:schemeClr val="bg1">
                              <a:lumMod val="50000"/>
                            </a:schemeClr>
                          </a:solidFill>
                          <a:latin typeface="Arial" panose="020B0604020202020204" pitchFamily="34" charset="0"/>
                          <a:cs typeface="Arial" panose="020B0604020202020204" pitchFamily="34" charset="0"/>
                        </a:rPr>
                        <a:t>‘15</a:t>
                      </a:r>
                      <a:endParaRPr lang="en-GB" sz="1200" b="1" i="1" dirty="0">
                        <a:solidFill>
                          <a:schemeClr val="bg1">
                            <a:lumMod val="50000"/>
                          </a:schemeClr>
                        </a:solidFill>
                        <a:latin typeface="Arial" panose="020B0604020202020204" pitchFamily="34" charset="0"/>
                        <a:cs typeface="Arial" panose="020B0604020202020204" pitchFamily="34" charset="0"/>
                      </a:endParaRPr>
                    </a:p>
                  </a:txBody>
                  <a:tcPr marL="9144" marR="18288" marT="27432" marB="27432" anchor="ctr">
                    <a:lnL w="12700" cap="flat" cmpd="sng" algn="ctr">
                      <a:solidFill>
                        <a:schemeClr val="bg1">
                          <a:lumMod val="50000"/>
                        </a:schemeClr>
                      </a:solidFill>
                      <a:prstDash val="sysDash"/>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US" sz="1200" b="1" i="1" baseline="0" dirty="0" smtClean="0">
                          <a:solidFill>
                            <a:schemeClr val="bg1">
                              <a:lumMod val="50000"/>
                            </a:schemeClr>
                          </a:solidFill>
                          <a:latin typeface="Arial" panose="020B0604020202020204" pitchFamily="34" charset="0"/>
                          <a:cs typeface="Arial" panose="020B0604020202020204" pitchFamily="34" charset="0"/>
                        </a:rPr>
                        <a:t>‘16</a:t>
                      </a:r>
                    </a:p>
                  </a:txBody>
                  <a:tcPr marL="9144" marR="18288" marT="27432" marB="27432"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US" sz="1200" b="1" i="1" baseline="0" dirty="0" smtClean="0">
                          <a:solidFill>
                            <a:schemeClr val="bg1">
                              <a:lumMod val="50000"/>
                            </a:schemeClr>
                          </a:solidFill>
                          <a:latin typeface="Arial" panose="020B0604020202020204" pitchFamily="34" charset="0"/>
                          <a:cs typeface="Arial" panose="020B0604020202020204" pitchFamily="34" charset="0"/>
                        </a:rPr>
                        <a:t>%</a:t>
                      </a:r>
                      <a:r>
                        <a:rPr lang="el-GR" sz="1200" b="1" i="1" baseline="0" dirty="0" smtClean="0">
                          <a:solidFill>
                            <a:schemeClr val="bg1">
                              <a:lumMod val="50000"/>
                            </a:schemeClr>
                          </a:solidFill>
                          <a:latin typeface="Arial" panose="020B0604020202020204" pitchFamily="34" charset="0"/>
                          <a:cs typeface="Arial" panose="020B0604020202020204" pitchFamily="34" charset="0"/>
                        </a:rPr>
                        <a:t>Δ</a:t>
                      </a:r>
                      <a:endParaRPr lang="en-US" sz="1200" b="1" i="1" baseline="0" dirty="0" smtClean="0">
                        <a:solidFill>
                          <a:schemeClr val="bg1">
                            <a:lumMod val="50000"/>
                          </a:schemeClr>
                        </a:solidFill>
                        <a:latin typeface="Arial" panose="020B0604020202020204" pitchFamily="34" charset="0"/>
                        <a:cs typeface="Arial" panose="020B0604020202020204" pitchFamily="34" charset="0"/>
                      </a:endParaRPr>
                    </a:p>
                  </a:txBody>
                  <a:tcPr marL="9144" marR="18288" marT="27432" marB="27432"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r>
              <a:tr h="438287">
                <a:tc>
                  <a:txBody>
                    <a:bodyPr/>
                    <a:lstStyle/>
                    <a:p>
                      <a:pPr algn="ctr"/>
                      <a:r>
                        <a:rPr lang="en-US" sz="1200" b="1" i="0" baseline="0" dirty="0" smtClean="0">
                          <a:solidFill>
                            <a:schemeClr val="tx1"/>
                          </a:solidFill>
                          <a:latin typeface="Arial" panose="020B0604020202020204" pitchFamily="34" charset="0"/>
                          <a:cs typeface="Arial" panose="020B0604020202020204" pitchFamily="34" charset="0"/>
                        </a:rPr>
                        <a:t>BHC Stress</a:t>
                      </a:r>
                      <a:endParaRPr lang="en-US" sz="1200" b="1" i="0" baseline="0" dirty="0">
                        <a:solidFill>
                          <a:schemeClr val="tx1"/>
                        </a:solidFill>
                        <a:latin typeface="Arial" panose="020B0604020202020204" pitchFamily="34" charset="0"/>
                        <a:cs typeface="Arial" panose="020B0604020202020204" pitchFamily="34" charset="0"/>
                      </a:endParaRPr>
                    </a:p>
                  </a:txBody>
                  <a:tcPr marL="9144" marR="18288" marT="27432" marB="27432"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ysDash"/>
                      <a:round/>
                      <a:headEnd type="none" w="med" len="med"/>
                      <a:tailEnd type="none" w="med" len="med"/>
                    </a:lnB>
                    <a:solidFill>
                      <a:schemeClr val="accent3">
                        <a:lumMod val="20000"/>
                        <a:lumOff val="80000"/>
                      </a:schemeClr>
                    </a:solidFill>
                  </a:tcPr>
                </a:tc>
                <a:tc>
                  <a:txBody>
                    <a:bodyPr/>
                    <a:lstStyle/>
                    <a:p>
                      <a:pPr algn="ctr" rtl="0" fontAlgn="b"/>
                      <a:r>
                        <a:rPr lang="en-US" sz="1200" b="0" i="0" u="none" strike="noStrike" dirty="0" smtClean="0">
                          <a:solidFill>
                            <a:srgbClr val="000000"/>
                          </a:solidFill>
                          <a:effectLst/>
                          <a:latin typeface="Arial" panose="020B0604020202020204" pitchFamily="34" charset="0"/>
                          <a:cs typeface="Arial" panose="020B0604020202020204" pitchFamily="34" charset="0"/>
                        </a:rPr>
                        <a:t>0.93</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9144" marR="18288"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ysDash"/>
                      <a:round/>
                      <a:headEnd type="none" w="med" len="med"/>
                      <a:tailEnd type="none" w="med" len="med"/>
                    </a:lnB>
                    <a:solidFill>
                      <a:schemeClr val="bg1"/>
                    </a:solidFill>
                  </a:tcPr>
                </a:tc>
                <a:tc>
                  <a:txBody>
                    <a:bodyPr/>
                    <a:lstStyle/>
                    <a:p>
                      <a:pPr algn="ctr" rtl="0" fontAlgn="b"/>
                      <a:r>
                        <a:rPr lang="en-US" sz="1200" b="1" i="0" u="none" strike="noStrike" dirty="0" smtClean="0">
                          <a:solidFill>
                            <a:srgbClr val="000000"/>
                          </a:solidFill>
                          <a:effectLst/>
                          <a:latin typeface="Arial" panose="020B0604020202020204" pitchFamily="34" charset="0"/>
                          <a:cs typeface="Arial" panose="020B0604020202020204" pitchFamily="34" charset="0"/>
                        </a:rPr>
                        <a:t>0.30</a:t>
                      </a:r>
                      <a:endParaRPr lang="en-US" sz="1200" b="1" i="0" u="none" strike="noStrike" dirty="0">
                        <a:solidFill>
                          <a:srgbClr val="000000"/>
                        </a:solidFill>
                        <a:effectLst/>
                        <a:latin typeface="Arial" panose="020B0604020202020204" pitchFamily="34" charset="0"/>
                        <a:cs typeface="Arial" panose="020B0604020202020204" pitchFamily="34" charset="0"/>
                      </a:endParaRPr>
                    </a:p>
                  </a:txBody>
                  <a:tcPr marL="9144" marR="18288"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ysDash"/>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ysDash"/>
                      <a:round/>
                      <a:headEnd type="none" w="med" len="med"/>
                      <a:tailEnd type="none" w="med" len="med"/>
                    </a:lnB>
                    <a:solidFill>
                      <a:schemeClr val="bg1"/>
                    </a:solidFill>
                  </a:tcP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en-US" sz="1200" b="1" i="1" u="none" strike="noStrike" kern="1200" dirty="0" smtClean="0">
                          <a:solidFill>
                            <a:srgbClr val="FFC000"/>
                          </a:solidFill>
                          <a:effectLst/>
                          <a:latin typeface="Arial" panose="020B0604020202020204" pitchFamily="34" charset="0"/>
                          <a:ea typeface="+mn-ea"/>
                          <a:cs typeface="Arial" panose="020B0604020202020204" pitchFamily="34" charset="0"/>
                        </a:rPr>
                        <a:t>-68%</a:t>
                      </a:r>
                    </a:p>
                  </a:txBody>
                  <a:tcPr marL="9144" marR="18288" marT="0" marB="0" anchor="ctr">
                    <a:lnL w="12700" cap="flat" cmpd="sng" algn="ctr">
                      <a:solidFill>
                        <a:schemeClr val="bg1"/>
                      </a:solidFill>
                      <a:prstDash val="sysDash"/>
                      <a:round/>
                      <a:headEnd type="none" w="med" len="med"/>
                      <a:tailEnd type="none" w="med" len="med"/>
                    </a:lnL>
                    <a:lnR w="12700" cap="flat" cmpd="sng" algn="ctr">
                      <a:solidFill>
                        <a:schemeClr val="bg1">
                          <a:lumMod val="50000"/>
                        </a:schemeClr>
                      </a:solidFill>
                      <a:prstDash val="sysDash"/>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ysDash"/>
                      <a:round/>
                      <a:headEnd type="none" w="med" len="med"/>
                      <a:tailEnd type="none" w="med" len="med"/>
                    </a:lnB>
                    <a:solidFill>
                      <a:schemeClr val="bg1"/>
                    </a:solidFill>
                  </a:tcPr>
                </a:tc>
                <a:tc>
                  <a:txBody>
                    <a:bodyPr/>
                    <a:lstStyle/>
                    <a:p>
                      <a:pPr algn="ctr" rtl="0" fontAlgn="b"/>
                      <a:r>
                        <a:rPr lang="en-US" sz="1200" b="0" i="0" u="none" strike="noStrike" dirty="0" smtClean="0">
                          <a:solidFill>
                            <a:srgbClr val="000000"/>
                          </a:solidFill>
                          <a:effectLst/>
                          <a:latin typeface="Arial" panose="020B0604020202020204" pitchFamily="34" charset="0"/>
                          <a:cs typeface="Arial" panose="020B0604020202020204" pitchFamily="34" charset="0"/>
                        </a:rPr>
                        <a:t>2.6%</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9144" marR="18288" marT="0" marB="0" anchor="ctr">
                    <a:lnL w="12700" cap="flat" cmpd="sng" algn="ctr">
                      <a:solidFill>
                        <a:schemeClr val="bg1">
                          <a:lumMod val="50000"/>
                        </a:schemeClr>
                      </a:solidFill>
                      <a:prstDash val="sysDash"/>
                      <a:round/>
                      <a:headEnd type="none" w="med" len="med"/>
                      <a:tailEnd type="none" w="med" len="med"/>
                    </a:lnL>
                    <a:lnR w="12700" cap="flat" cmpd="sng" algn="ctr">
                      <a:solidFill>
                        <a:schemeClr val="bg1"/>
                      </a:solidFill>
                      <a:prstDash val="sysDash"/>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ysDash"/>
                      <a:round/>
                      <a:headEnd type="none" w="med" len="med"/>
                      <a:tailEnd type="none" w="med" len="med"/>
                    </a:lnB>
                    <a:solidFill>
                      <a:schemeClr val="bg1"/>
                    </a:solidFill>
                  </a:tcPr>
                </a:tc>
                <a:tc>
                  <a:txBody>
                    <a:bodyPr/>
                    <a:lstStyle/>
                    <a:p>
                      <a:pPr algn="ctr" rtl="0" fontAlgn="b"/>
                      <a:r>
                        <a:rPr lang="en-US" sz="1200" b="1" i="0" u="none" strike="noStrike" dirty="0" smtClean="0">
                          <a:solidFill>
                            <a:srgbClr val="000000"/>
                          </a:solidFill>
                          <a:effectLst/>
                          <a:latin typeface="Arial" panose="020B0604020202020204" pitchFamily="34" charset="0"/>
                          <a:cs typeface="Arial" panose="020B0604020202020204" pitchFamily="34" charset="0"/>
                        </a:rPr>
                        <a:t>0.9%</a:t>
                      </a:r>
                      <a:endParaRPr lang="en-US" sz="1200" b="1" i="0" u="none" strike="noStrike" dirty="0">
                        <a:solidFill>
                          <a:srgbClr val="000000"/>
                        </a:solidFill>
                        <a:effectLst/>
                        <a:latin typeface="Arial" panose="020B0604020202020204" pitchFamily="34" charset="0"/>
                        <a:cs typeface="Arial" panose="020B0604020202020204" pitchFamily="34" charset="0"/>
                      </a:endParaRPr>
                    </a:p>
                  </a:txBody>
                  <a:tcPr marL="9144" marR="18288" marT="0" marB="0" anchor="ctr">
                    <a:lnL w="12700" cap="flat" cmpd="sng" algn="ctr">
                      <a:solidFill>
                        <a:schemeClr val="bg1"/>
                      </a:solidFill>
                      <a:prstDash val="sysDash"/>
                      <a:round/>
                      <a:headEnd type="none" w="med" len="med"/>
                      <a:tailEnd type="none" w="med" len="med"/>
                    </a:lnL>
                    <a:lnR w="12700" cap="flat" cmpd="sng" algn="ctr">
                      <a:solidFill>
                        <a:schemeClr val="bg1"/>
                      </a:solidFill>
                      <a:prstDash val="sysDash"/>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ysDash"/>
                      <a:round/>
                      <a:headEnd type="none" w="med" len="med"/>
                      <a:tailEnd type="none" w="med" len="med"/>
                    </a:lnB>
                    <a:solidFill>
                      <a:schemeClr val="bg1"/>
                    </a:solidFill>
                  </a:tcP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en-US" sz="1200" b="1" i="1" u="none" strike="noStrike" kern="1200" dirty="0" smtClean="0">
                          <a:solidFill>
                            <a:srgbClr val="FFC000"/>
                          </a:solidFill>
                          <a:effectLst/>
                          <a:latin typeface="Arial" panose="020B0604020202020204" pitchFamily="34" charset="0"/>
                          <a:ea typeface="+mn-ea"/>
                          <a:cs typeface="Arial" panose="020B0604020202020204" pitchFamily="34" charset="0"/>
                        </a:rPr>
                        <a:t>-64%</a:t>
                      </a:r>
                    </a:p>
                  </a:txBody>
                  <a:tcPr marL="9144" marR="18288" marT="0" marB="0" anchor="ctr">
                    <a:lnL w="12700" cap="flat" cmpd="sng" algn="ctr">
                      <a:solidFill>
                        <a:schemeClr val="bg1"/>
                      </a:solidFill>
                      <a:prstDash val="sysDash"/>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ysDash"/>
                      <a:round/>
                      <a:headEnd type="none" w="med" len="med"/>
                      <a:tailEnd type="none" w="med" len="med"/>
                    </a:lnB>
                    <a:solidFill>
                      <a:schemeClr val="bg1"/>
                    </a:solidFill>
                  </a:tcPr>
                </a:tc>
              </a:tr>
              <a:tr h="438287">
                <a:tc>
                  <a:txBody>
                    <a:bodyPr/>
                    <a:lstStyle/>
                    <a:p>
                      <a:pPr algn="ctr"/>
                      <a:r>
                        <a:rPr lang="en-US" sz="1200" b="1" i="0" baseline="0" dirty="0" smtClean="0">
                          <a:solidFill>
                            <a:schemeClr val="tx1"/>
                          </a:solidFill>
                          <a:latin typeface="Arial" panose="020B0604020202020204" pitchFamily="34" charset="0"/>
                          <a:cs typeface="Arial" panose="020B0604020202020204" pitchFamily="34" charset="0"/>
                        </a:rPr>
                        <a:t>Base</a:t>
                      </a:r>
                      <a:endParaRPr lang="en-US" sz="1200" b="1" i="0" baseline="0" dirty="0">
                        <a:solidFill>
                          <a:schemeClr val="tx1"/>
                        </a:solidFill>
                        <a:latin typeface="Arial" panose="020B0604020202020204" pitchFamily="34" charset="0"/>
                        <a:cs typeface="Arial" panose="020B0604020202020204" pitchFamily="34" charset="0"/>
                      </a:endParaRPr>
                    </a:p>
                  </a:txBody>
                  <a:tcPr marL="9144" marR="18288" marT="27432" marB="27432"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ysDash"/>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3">
                        <a:lumMod val="20000"/>
                        <a:lumOff val="80000"/>
                      </a:schemeClr>
                    </a:solidFill>
                  </a:tcPr>
                </a:tc>
                <a:tc>
                  <a:txBody>
                    <a:bodyPr/>
                    <a:lstStyle/>
                    <a:p>
                      <a:pPr algn="ctr" rtl="0" fontAlgn="b"/>
                      <a:r>
                        <a:rPr lang="en-US" sz="1200" b="0" i="0" u="none" strike="noStrike" dirty="0" smtClean="0">
                          <a:solidFill>
                            <a:srgbClr val="000000"/>
                          </a:solidFill>
                          <a:effectLst/>
                          <a:latin typeface="Arial" panose="020B0604020202020204" pitchFamily="34" charset="0"/>
                          <a:cs typeface="Arial" panose="020B0604020202020204" pitchFamily="34" charset="0"/>
                        </a:rPr>
                        <a:t>0.18</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9144" marR="18288"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50000"/>
                        </a:schemeClr>
                      </a:solidFill>
                      <a:prstDash val="sysDash"/>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rtl="0" fontAlgn="b"/>
                      <a:r>
                        <a:rPr lang="en-US" sz="1200" b="1" i="0" u="none" strike="noStrike" dirty="0" smtClean="0">
                          <a:solidFill>
                            <a:srgbClr val="000000"/>
                          </a:solidFill>
                          <a:effectLst/>
                          <a:latin typeface="Arial" panose="020B0604020202020204" pitchFamily="34" charset="0"/>
                          <a:cs typeface="Arial" panose="020B0604020202020204" pitchFamily="34" charset="0"/>
                        </a:rPr>
                        <a:t>0.05</a:t>
                      </a:r>
                      <a:endParaRPr lang="en-US" sz="1200" b="1" i="0" u="none" strike="noStrike" dirty="0">
                        <a:solidFill>
                          <a:srgbClr val="000000"/>
                        </a:solidFill>
                        <a:effectLst/>
                        <a:latin typeface="Arial" panose="020B0604020202020204" pitchFamily="34" charset="0"/>
                        <a:cs typeface="Arial" panose="020B0604020202020204" pitchFamily="34" charset="0"/>
                      </a:endParaRPr>
                    </a:p>
                  </a:txBody>
                  <a:tcPr marL="9144" marR="18288"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ysDash"/>
                      <a:round/>
                      <a:headEnd type="none" w="med" len="med"/>
                      <a:tailEnd type="none" w="med" len="med"/>
                    </a:lnR>
                    <a:lnT w="12700" cap="flat" cmpd="sng" algn="ctr">
                      <a:solidFill>
                        <a:schemeClr val="bg1">
                          <a:lumMod val="50000"/>
                        </a:schemeClr>
                      </a:solidFill>
                      <a:prstDash val="sysDash"/>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en-US" sz="1200" b="1" i="1" u="none" strike="noStrike" kern="1200" dirty="0" smtClean="0">
                          <a:solidFill>
                            <a:srgbClr val="FFC000"/>
                          </a:solidFill>
                          <a:effectLst/>
                          <a:latin typeface="Arial" panose="020B0604020202020204" pitchFamily="34" charset="0"/>
                          <a:ea typeface="+mn-ea"/>
                          <a:cs typeface="Arial" panose="020B0604020202020204" pitchFamily="34" charset="0"/>
                        </a:rPr>
                        <a:t>-75%</a:t>
                      </a:r>
                    </a:p>
                  </a:txBody>
                  <a:tcPr marL="9144" marR="18288" marT="0" marB="0" anchor="ctr">
                    <a:lnL w="12700" cap="flat" cmpd="sng" algn="ctr">
                      <a:solidFill>
                        <a:schemeClr val="bg1"/>
                      </a:solidFill>
                      <a:prstDash val="sysDash"/>
                      <a:round/>
                      <a:headEnd type="none" w="med" len="med"/>
                      <a:tailEnd type="none" w="med" len="med"/>
                    </a:lnL>
                    <a:lnR w="12700" cap="flat" cmpd="sng" algn="ctr">
                      <a:solidFill>
                        <a:schemeClr val="bg1">
                          <a:lumMod val="50000"/>
                        </a:schemeClr>
                      </a:solidFill>
                      <a:prstDash val="sysDash"/>
                      <a:round/>
                      <a:headEnd type="none" w="med" len="med"/>
                      <a:tailEnd type="none" w="med" len="med"/>
                    </a:lnR>
                    <a:lnT w="12700" cap="flat" cmpd="sng" algn="ctr">
                      <a:solidFill>
                        <a:schemeClr val="bg1">
                          <a:lumMod val="50000"/>
                        </a:schemeClr>
                      </a:solidFill>
                      <a:prstDash val="sysDash"/>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rtl="0" fontAlgn="b"/>
                      <a:r>
                        <a:rPr lang="en-US" sz="1200" b="0" i="0" u="none" strike="noStrike" dirty="0" smtClean="0">
                          <a:solidFill>
                            <a:srgbClr val="000000"/>
                          </a:solidFill>
                          <a:effectLst/>
                          <a:latin typeface="Arial" panose="020B0604020202020204" pitchFamily="34" charset="0"/>
                          <a:cs typeface="Arial" panose="020B0604020202020204" pitchFamily="34" charset="0"/>
                        </a:rPr>
                        <a:t>0.5%</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9144" marR="18288" marT="0" marB="0" anchor="ctr">
                    <a:lnL w="12700" cap="flat" cmpd="sng" algn="ctr">
                      <a:solidFill>
                        <a:schemeClr val="bg1">
                          <a:lumMod val="50000"/>
                        </a:schemeClr>
                      </a:solidFill>
                      <a:prstDash val="sysDash"/>
                      <a:round/>
                      <a:headEnd type="none" w="med" len="med"/>
                      <a:tailEnd type="none" w="med" len="med"/>
                    </a:lnL>
                    <a:lnR w="12700" cap="flat" cmpd="sng" algn="ctr">
                      <a:solidFill>
                        <a:schemeClr val="bg1"/>
                      </a:solidFill>
                      <a:prstDash val="sysDash"/>
                      <a:round/>
                      <a:headEnd type="none" w="med" len="med"/>
                      <a:tailEnd type="none" w="med" len="med"/>
                    </a:lnR>
                    <a:lnT w="12700" cap="flat" cmpd="sng" algn="ctr">
                      <a:solidFill>
                        <a:schemeClr val="bg1">
                          <a:lumMod val="50000"/>
                        </a:schemeClr>
                      </a:solidFill>
                      <a:prstDash val="sysDash"/>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rtl="0" fontAlgn="b"/>
                      <a:r>
                        <a:rPr lang="en-US" sz="1200" b="1" i="0" u="none" strike="noStrike" dirty="0" smtClean="0">
                          <a:solidFill>
                            <a:srgbClr val="000000"/>
                          </a:solidFill>
                          <a:effectLst/>
                          <a:latin typeface="Arial" panose="020B0604020202020204" pitchFamily="34" charset="0"/>
                          <a:cs typeface="Arial" panose="020B0604020202020204" pitchFamily="34" charset="0"/>
                        </a:rPr>
                        <a:t>0.1%</a:t>
                      </a:r>
                      <a:endParaRPr lang="en-US" sz="1200" b="1" i="0" u="none" strike="noStrike" dirty="0">
                        <a:solidFill>
                          <a:srgbClr val="000000"/>
                        </a:solidFill>
                        <a:effectLst/>
                        <a:latin typeface="Arial" panose="020B0604020202020204" pitchFamily="34" charset="0"/>
                        <a:cs typeface="Arial" panose="020B0604020202020204" pitchFamily="34" charset="0"/>
                      </a:endParaRPr>
                    </a:p>
                  </a:txBody>
                  <a:tcPr marL="9144" marR="18288" marT="0" marB="0" anchor="ctr">
                    <a:lnL w="12700" cap="flat" cmpd="sng" algn="ctr">
                      <a:solidFill>
                        <a:schemeClr val="bg1"/>
                      </a:solidFill>
                      <a:prstDash val="sysDash"/>
                      <a:round/>
                      <a:headEnd type="none" w="med" len="med"/>
                      <a:tailEnd type="none" w="med" len="med"/>
                    </a:lnL>
                    <a:lnR w="12700" cap="flat" cmpd="sng" algn="ctr">
                      <a:solidFill>
                        <a:schemeClr val="bg1"/>
                      </a:solidFill>
                      <a:prstDash val="sysDash"/>
                      <a:round/>
                      <a:headEnd type="none" w="med" len="med"/>
                      <a:tailEnd type="none" w="med" len="med"/>
                    </a:lnR>
                    <a:lnT w="12700" cap="flat" cmpd="sng" algn="ctr">
                      <a:solidFill>
                        <a:schemeClr val="bg1">
                          <a:lumMod val="50000"/>
                        </a:schemeClr>
                      </a:solidFill>
                      <a:prstDash val="sysDash"/>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en-US" sz="1200" b="1" i="1" u="none" strike="noStrike" kern="1200" dirty="0" smtClean="0">
                          <a:solidFill>
                            <a:srgbClr val="FFC000"/>
                          </a:solidFill>
                          <a:effectLst/>
                          <a:latin typeface="Arial" panose="020B0604020202020204" pitchFamily="34" charset="0"/>
                          <a:ea typeface="+mn-ea"/>
                          <a:cs typeface="Arial" panose="020B0604020202020204" pitchFamily="34" charset="0"/>
                        </a:rPr>
                        <a:t>-73%</a:t>
                      </a:r>
                    </a:p>
                  </a:txBody>
                  <a:tcPr marL="9144" marR="18288" marT="0" marB="0" anchor="ctr">
                    <a:lnL w="12700" cap="flat" cmpd="sng" algn="ctr">
                      <a:solidFill>
                        <a:schemeClr val="bg1"/>
                      </a:solidFill>
                      <a:prstDash val="sysDash"/>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ysDash"/>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r>
              <a:tr h="438287">
                <a:tc>
                  <a:txBody>
                    <a:bodyPr/>
                    <a:lstStyle/>
                    <a:p>
                      <a:pPr algn="ctr"/>
                      <a:r>
                        <a:rPr lang="en-US" sz="1200" b="1" i="0" baseline="0" dirty="0" smtClean="0">
                          <a:solidFill>
                            <a:schemeClr val="tx1"/>
                          </a:solidFill>
                          <a:latin typeface="Arial" panose="020B0604020202020204" pitchFamily="34" charset="0"/>
                          <a:cs typeface="Arial" panose="020B0604020202020204" pitchFamily="34" charset="0"/>
                        </a:rPr>
                        <a:t>Scalar</a:t>
                      </a:r>
                      <a:endParaRPr lang="en-US" sz="1200" b="1" i="0" baseline="0" dirty="0">
                        <a:solidFill>
                          <a:schemeClr val="tx1"/>
                        </a:solidFill>
                        <a:latin typeface="Arial" panose="020B0604020202020204" pitchFamily="34" charset="0"/>
                        <a:cs typeface="Arial" panose="020B0604020202020204" pitchFamily="34" charset="0"/>
                      </a:endParaRPr>
                    </a:p>
                  </a:txBody>
                  <a:tcPr marL="9144" marR="18288" marT="27432" marB="27432"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3">
                        <a:lumMod val="20000"/>
                        <a:lumOff val="80000"/>
                      </a:schemeClr>
                    </a:solidFill>
                  </a:tcPr>
                </a:tc>
                <a:tc>
                  <a:txBody>
                    <a:bodyPr/>
                    <a:lstStyle/>
                    <a:p>
                      <a:pPr algn="ctr"/>
                      <a:r>
                        <a:rPr lang="en-US" sz="1200" b="0" i="0" baseline="0" dirty="0" smtClean="0">
                          <a:solidFill>
                            <a:schemeClr val="tx1"/>
                          </a:solidFill>
                          <a:latin typeface="Arial" panose="020B0604020202020204" pitchFamily="34" charset="0"/>
                          <a:cs typeface="Arial" panose="020B0604020202020204" pitchFamily="34" charset="0"/>
                        </a:rPr>
                        <a:t>5.14x</a:t>
                      </a:r>
                      <a:endParaRPr lang="en-US" sz="1200" b="0" i="0" baseline="0" dirty="0">
                        <a:solidFill>
                          <a:schemeClr val="tx1"/>
                        </a:solidFill>
                        <a:latin typeface="Arial" panose="020B0604020202020204" pitchFamily="34" charset="0"/>
                        <a:cs typeface="Arial" panose="020B0604020202020204" pitchFamily="34" charset="0"/>
                      </a:endParaRPr>
                    </a:p>
                  </a:txBody>
                  <a:tcPr marL="9144" marR="18288" marT="27432" marB="27432" anchor="ctr">
                    <a:lnL w="12700" cap="flat" cmpd="sng" algn="ctr">
                      <a:solidFill>
                        <a:schemeClr val="bg1">
                          <a:lumMod val="50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GB" sz="1200" b="1" i="0" dirty="0" smtClean="0">
                          <a:solidFill>
                            <a:schemeClr val="tx1"/>
                          </a:solidFill>
                          <a:latin typeface="Arial" panose="020B0604020202020204" pitchFamily="34" charset="0"/>
                          <a:cs typeface="Arial" panose="020B0604020202020204" pitchFamily="34" charset="0"/>
                        </a:rPr>
                        <a:t>6.64x</a:t>
                      </a:r>
                      <a:endParaRPr lang="en-GB" sz="1200" b="1" i="0" dirty="0">
                        <a:solidFill>
                          <a:schemeClr val="tx1"/>
                        </a:solidFill>
                        <a:latin typeface="Arial" panose="020B0604020202020204" pitchFamily="34" charset="0"/>
                        <a:cs typeface="Arial" panose="020B0604020202020204" pitchFamily="34" charset="0"/>
                      </a:endParaRPr>
                    </a:p>
                  </a:txBody>
                  <a:tcPr marL="9144" marR="18288"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ysDash"/>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rtl="0" fontAlgn="b"/>
                      <a:r>
                        <a:rPr lang="en-US" sz="1200" b="1" i="1" u="none" strike="noStrike" dirty="0" smtClean="0">
                          <a:solidFill>
                            <a:srgbClr val="41A441"/>
                          </a:solidFill>
                          <a:effectLst/>
                          <a:latin typeface="Arial" panose="020B0604020202020204" pitchFamily="34" charset="0"/>
                          <a:cs typeface="Arial" panose="020B0604020202020204" pitchFamily="34" charset="0"/>
                        </a:rPr>
                        <a:t>+29%</a:t>
                      </a:r>
                      <a:endParaRPr lang="en-US" sz="1200" b="1" i="1" u="none" strike="noStrike" dirty="0">
                        <a:solidFill>
                          <a:srgbClr val="41A441"/>
                        </a:solidFill>
                        <a:effectLst/>
                        <a:latin typeface="Arial" panose="020B0604020202020204" pitchFamily="34" charset="0"/>
                        <a:cs typeface="Arial" panose="020B0604020202020204" pitchFamily="34" charset="0"/>
                      </a:endParaRPr>
                    </a:p>
                  </a:txBody>
                  <a:tcPr marL="9144" marR="18288" marT="0" marB="0" anchor="ctr">
                    <a:lnL w="12700" cap="flat" cmpd="sng" algn="ctr">
                      <a:solidFill>
                        <a:schemeClr val="bg1"/>
                      </a:solidFill>
                      <a:prstDash val="sysDash"/>
                      <a:round/>
                      <a:headEnd type="none" w="med" len="med"/>
                      <a:tailEnd type="none" w="med" len="med"/>
                    </a:lnL>
                    <a:lnR w="12700" cap="flat" cmpd="sng" algn="ctr">
                      <a:solidFill>
                        <a:schemeClr val="bg1">
                          <a:lumMod val="50000"/>
                        </a:schemeClr>
                      </a:solidFill>
                      <a:prstDash val="sysDash"/>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rtl="0" fontAlgn="b"/>
                      <a:r>
                        <a:rPr lang="en-US" sz="1200" b="0" i="0" u="none" strike="noStrike" dirty="0" smtClean="0">
                          <a:solidFill>
                            <a:srgbClr val="000000"/>
                          </a:solidFill>
                          <a:effectLst/>
                          <a:latin typeface="Arial" panose="020B0604020202020204" pitchFamily="34" charset="0"/>
                          <a:cs typeface="Arial" panose="020B0604020202020204" pitchFamily="34" charset="0"/>
                        </a:rPr>
                        <a:t>5.03x</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9144" marR="18288" marT="0" marB="0" anchor="ctr">
                    <a:lnL w="12700" cap="flat" cmpd="sng" algn="ctr">
                      <a:solidFill>
                        <a:schemeClr val="bg1">
                          <a:lumMod val="50000"/>
                        </a:schemeClr>
                      </a:solidFill>
                      <a:prstDash val="sysDash"/>
                      <a:round/>
                      <a:headEnd type="none" w="med" len="med"/>
                      <a:tailEnd type="none" w="med" len="med"/>
                    </a:lnL>
                    <a:lnR w="12700" cap="flat" cmpd="sng" algn="ctr">
                      <a:solidFill>
                        <a:schemeClr val="bg1"/>
                      </a:solidFill>
                      <a:prstDash val="sysDash"/>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rtl="0" fontAlgn="b"/>
                      <a:r>
                        <a:rPr lang="en-US" sz="1200" b="1" i="0" u="none" strike="noStrike" dirty="0" smtClean="0">
                          <a:solidFill>
                            <a:srgbClr val="000000"/>
                          </a:solidFill>
                          <a:effectLst/>
                          <a:latin typeface="Arial" panose="020B0604020202020204" pitchFamily="34" charset="0"/>
                          <a:cs typeface="Arial" panose="020B0604020202020204" pitchFamily="34" charset="0"/>
                        </a:rPr>
                        <a:t>6.77x</a:t>
                      </a:r>
                      <a:endParaRPr lang="en-US" sz="1200" b="1" i="0" u="none" strike="noStrike" dirty="0">
                        <a:solidFill>
                          <a:srgbClr val="000000"/>
                        </a:solidFill>
                        <a:effectLst/>
                        <a:latin typeface="Arial" panose="020B0604020202020204" pitchFamily="34" charset="0"/>
                        <a:cs typeface="Arial" panose="020B0604020202020204" pitchFamily="34" charset="0"/>
                      </a:endParaRPr>
                    </a:p>
                  </a:txBody>
                  <a:tcPr marL="9144" marR="18288" marT="0" marB="0" anchor="ctr">
                    <a:lnL w="12700" cap="flat" cmpd="sng" algn="ctr">
                      <a:solidFill>
                        <a:schemeClr val="bg1"/>
                      </a:solidFill>
                      <a:prstDash val="sysDash"/>
                      <a:round/>
                      <a:headEnd type="none" w="med" len="med"/>
                      <a:tailEnd type="none" w="med" len="med"/>
                    </a:lnL>
                    <a:lnR w="12700" cap="flat" cmpd="sng" algn="ctr">
                      <a:solidFill>
                        <a:schemeClr val="bg1"/>
                      </a:solidFill>
                      <a:prstDash val="sysDash"/>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rtl="0" fontAlgn="b"/>
                      <a:r>
                        <a:rPr lang="en-US" sz="1200" b="1" i="1" u="none" strike="noStrike" dirty="0" smtClean="0">
                          <a:solidFill>
                            <a:srgbClr val="41A441"/>
                          </a:solidFill>
                          <a:effectLst/>
                          <a:latin typeface="Arial" panose="020B0604020202020204" pitchFamily="34" charset="0"/>
                          <a:cs typeface="Arial" panose="020B0604020202020204" pitchFamily="34" charset="0"/>
                        </a:rPr>
                        <a:t>+35%</a:t>
                      </a:r>
                      <a:endParaRPr lang="en-US" sz="1200" b="1" i="1" u="none" strike="noStrike" dirty="0">
                        <a:solidFill>
                          <a:srgbClr val="41A441"/>
                        </a:solidFill>
                        <a:effectLst/>
                        <a:latin typeface="Arial" panose="020B0604020202020204" pitchFamily="34" charset="0"/>
                        <a:cs typeface="Arial" panose="020B0604020202020204" pitchFamily="34" charset="0"/>
                      </a:endParaRPr>
                    </a:p>
                  </a:txBody>
                  <a:tcPr marL="9144" marR="18288" marT="0" marB="0" anchor="ctr">
                    <a:lnL w="12700" cap="flat" cmpd="sng" algn="ctr">
                      <a:solidFill>
                        <a:schemeClr val="bg1"/>
                      </a:solidFill>
                      <a:prstDash val="sysDash"/>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r>
            </a:tbl>
          </a:graphicData>
        </a:graphic>
      </p:graphicFrame>
      <p:sp>
        <p:nvSpPr>
          <p:cNvPr id="36" name="TextBox 35"/>
          <p:cNvSpPr txBox="1"/>
          <p:nvPr/>
        </p:nvSpPr>
        <p:spPr>
          <a:xfrm>
            <a:off x="463831" y="3751675"/>
            <a:ext cx="3818353" cy="153888"/>
          </a:xfrm>
          <a:prstGeom prst="rect">
            <a:avLst/>
          </a:prstGeom>
          <a:noFill/>
        </p:spPr>
        <p:txBody>
          <a:bodyPr wrap="none" lIns="0" tIns="0" rIns="0" bIns="0" rtlCol="0">
            <a:spAutoFit/>
          </a:bodyPr>
          <a:lstStyle/>
          <a:p>
            <a:pPr algn="l">
              <a:lnSpc>
                <a:spcPct val="100000"/>
              </a:lnSpc>
            </a:pPr>
            <a:r>
              <a:rPr lang="en-GB" i="1" dirty="0" smtClean="0"/>
              <a:t>See Credit losses – SBNA CRE  page for explanation of differences</a:t>
            </a:r>
          </a:p>
        </p:txBody>
      </p:sp>
      <p:sp>
        <p:nvSpPr>
          <p:cNvPr id="37" name="Footnote"/>
          <p:cNvSpPr/>
          <p:nvPr/>
        </p:nvSpPr>
        <p:spPr bwMode="auto">
          <a:xfrm>
            <a:off x="1900567" y="6334323"/>
            <a:ext cx="5207001"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spAutoFit/>
          </a:bodyPr>
          <a:lstStyle/>
          <a:p>
            <a:pPr algn="l">
              <a:lnSpc>
                <a:spcPct val="100000"/>
              </a:lnSpc>
            </a:pPr>
            <a:r>
              <a:rPr lang="en-US" sz="800" dirty="0" smtClean="0">
                <a:latin typeface="Arial"/>
                <a:ea typeface="ＭＳ Ｐゴシック"/>
                <a:sym typeface="Arial"/>
              </a:rPr>
              <a:t>1. 2015 scalar was calculated in two components: a stress loss scalar of 3.00 and a balance scalar of 0.91 together provided an overall scalar of 2.7</a:t>
            </a:r>
            <a:endParaRPr lang="en-US" sz="800" dirty="0">
              <a:latin typeface="Wingdings"/>
              <a:ea typeface="ＭＳ Ｐゴシック"/>
              <a:sym typeface="Arial"/>
            </a:endParaRPr>
          </a:p>
        </p:txBody>
      </p:sp>
      <p:graphicFrame>
        <p:nvGraphicFramePr>
          <p:cNvPr id="38" name="Content Placeholder 12"/>
          <p:cNvGraphicFramePr>
            <a:graphicFrameLocks/>
          </p:cNvGraphicFramePr>
          <p:nvPr>
            <p:extLst>
              <p:ext uri="{D42A27DB-BD31-4B8C-83A1-F6EECF244321}">
                <p14:modId xmlns:p14="http://schemas.microsoft.com/office/powerpoint/2010/main" val="412804469"/>
              </p:ext>
            </p:extLst>
          </p:nvPr>
        </p:nvGraphicFramePr>
        <p:xfrm>
          <a:off x="4881564" y="1828055"/>
          <a:ext cx="4251806" cy="2238272"/>
        </p:xfrm>
        <a:graphic>
          <a:graphicData uri="http://schemas.openxmlformats.org/drawingml/2006/table">
            <a:tbl>
              <a:tblPr firstRow="1" bandRow="1"/>
              <a:tblGrid>
                <a:gridCol w="1497971"/>
                <a:gridCol w="1158949"/>
                <a:gridCol w="1020725"/>
                <a:gridCol w="574161"/>
              </a:tblGrid>
              <a:tr h="226774">
                <a:tc rowSpan="3">
                  <a:txBody>
                    <a:bodyPr/>
                    <a:lstStyle/>
                    <a:p>
                      <a:pPr marL="0" marR="0" lvl="0" indent="0" algn="ctr" defTabSz="939800" rtl="0" eaLnBrk="1" fontAlgn="base" latinLnBrk="0" hangingPunct="1">
                        <a:lnSpc>
                          <a:spcPct val="100000"/>
                        </a:lnSpc>
                        <a:spcBef>
                          <a:spcPct val="30000"/>
                        </a:spcBef>
                        <a:spcAft>
                          <a:spcPct val="0"/>
                        </a:spcAft>
                        <a:buClrTx/>
                        <a:buSzTx/>
                        <a:buFontTx/>
                        <a:buNone/>
                        <a:tabLst/>
                      </a:pPr>
                      <a:r>
                        <a:rPr kumimoji="0" lang="en-US" sz="1100" b="1" i="0" u="none" strike="noStrike" kern="1200" cap="none" normalizeH="0" baseline="0" dirty="0" smtClean="0">
                          <a:ln>
                            <a:noFill/>
                          </a:ln>
                          <a:solidFill>
                            <a:schemeClr val="tx1"/>
                          </a:solidFill>
                          <a:effectLst/>
                          <a:latin typeface="Arial" panose="020B0604020202020204" pitchFamily="34" charset="0"/>
                          <a:ea typeface="Arial Unicode MS" pitchFamily="34" charset="-128"/>
                          <a:cs typeface="Arial" panose="020B0604020202020204" pitchFamily="34" charset="0"/>
                        </a:rPr>
                        <a:t>Source</a:t>
                      </a:r>
                    </a:p>
                  </a:txBody>
                  <a:tcPr marL="45720" marR="45720" anchor="b">
                    <a:lnL w="12700" cap="flat" cmpd="sng" algn="ctr">
                      <a:solidFill>
                        <a:schemeClr val="bg1">
                          <a:lumMod val="50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9525"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gridSpan="2">
                  <a:txBody>
                    <a:bodyPr/>
                    <a:lstStyle/>
                    <a:p>
                      <a:pPr marL="0" marR="0" lvl="0" indent="0" algn="ctr" defTabSz="939800" rtl="0" eaLnBrk="1" fontAlgn="base" latinLnBrk="0" hangingPunct="1">
                        <a:lnSpc>
                          <a:spcPct val="100000"/>
                        </a:lnSpc>
                        <a:spcBef>
                          <a:spcPct val="30000"/>
                        </a:spcBef>
                        <a:spcAft>
                          <a:spcPct val="0"/>
                        </a:spcAft>
                        <a:buClrTx/>
                        <a:buSzTx/>
                        <a:buFontTx/>
                        <a:buNone/>
                        <a:tabLst/>
                      </a:pPr>
                      <a:r>
                        <a:rPr kumimoji="0" lang="en-US" sz="1100" b="1" i="0" u="none" strike="noStrike" kern="1200" cap="none" normalizeH="0" baseline="0" dirty="0" smtClean="0">
                          <a:ln>
                            <a:noFill/>
                          </a:ln>
                          <a:solidFill>
                            <a:schemeClr val="tx1"/>
                          </a:solidFill>
                          <a:effectLst/>
                          <a:latin typeface="Arial" panose="020B0604020202020204" pitchFamily="34" charset="0"/>
                          <a:ea typeface="Arial Unicode MS" pitchFamily="34" charset="-128"/>
                          <a:cs typeface="Arial" panose="020B0604020202020204" pitchFamily="34" charset="0"/>
                        </a:rPr>
                        <a:t>Average annual loss rate</a:t>
                      </a:r>
                    </a:p>
                  </a:txBody>
                  <a:tcPr marL="45720" marR="4572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9525"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hMerge="1">
                  <a:txBody>
                    <a:bodyPr/>
                    <a:lstStyle/>
                    <a:p>
                      <a:pPr marL="0" marR="0" lvl="0" indent="0" algn="ctr" defTabSz="939800" rtl="0" eaLnBrk="1" fontAlgn="base" latinLnBrk="0" hangingPunct="1">
                        <a:lnSpc>
                          <a:spcPct val="100000"/>
                        </a:lnSpc>
                        <a:spcBef>
                          <a:spcPct val="30000"/>
                        </a:spcBef>
                        <a:spcAft>
                          <a:spcPct val="0"/>
                        </a:spcAft>
                        <a:buClrTx/>
                        <a:buSzTx/>
                        <a:buFontTx/>
                        <a:buNone/>
                        <a:tabLst/>
                      </a:pPr>
                      <a:endParaRPr kumimoji="0" lang="en-US" sz="1200" b="1" i="0" u="none" strike="noStrike" kern="1200" cap="none" normalizeH="0" baseline="0" dirty="0" smtClean="0">
                        <a:ln>
                          <a:noFill/>
                        </a:ln>
                        <a:solidFill>
                          <a:schemeClr val="tx1"/>
                        </a:solidFill>
                        <a:effectLst/>
                        <a:latin typeface="+mj-lt"/>
                        <a:ea typeface="Arial Unicode MS" pitchFamily="34" charset="-128"/>
                        <a:cs typeface="Arial" charset="0"/>
                      </a:endParaRPr>
                    </a:p>
                  </a:txBody>
                  <a:tcPr marL="9525" marR="9525"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solidFill>
                      <a:srgbClr val="C0C0C0">
                        <a:lumMod val="40000"/>
                        <a:lumOff val="60000"/>
                      </a:srgbClr>
                    </a:solidFill>
                  </a:tcPr>
                </a:tc>
                <a:tc rowSpan="2">
                  <a:txBody>
                    <a:bodyPr/>
                    <a:lstStyle/>
                    <a:p>
                      <a:pPr marL="0" marR="0" lvl="0" indent="0" algn="ctr" defTabSz="939800" rtl="0" eaLnBrk="1" fontAlgn="base" latinLnBrk="0" hangingPunct="1">
                        <a:lnSpc>
                          <a:spcPct val="100000"/>
                        </a:lnSpc>
                        <a:spcBef>
                          <a:spcPct val="30000"/>
                        </a:spcBef>
                        <a:spcAft>
                          <a:spcPct val="0"/>
                        </a:spcAft>
                        <a:buClrTx/>
                        <a:buSzTx/>
                        <a:buFontTx/>
                        <a:buNone/>
                        <a:tabLst/>
                      </a:pPr>
                      <a:r>
                        <a:rPr kumimoji="0" lang="en-US" sz="1100" b="1" i="0" u="none" strike="noStrike" kern="1200" cap="none" normalizeH="0" baseline="0" dirty="0" smtClean="0">
                          <a:ln>
                            <a:noFill/>
                          </a:ln>
                          <a:solidFill>
                            <a:schemeClr val="tx1"/>
                          </a:solidFill>
                          <a:effectLst/>
                          <a:latin typeface="Arial" panose="020B0604020202020204" pitchFamily="34" charset="0"/>
                          <a:ea typeface="Arial Unicode MS" pitchFamily="34" charset="-128"/>
                          <a:cs typeface="Arial" panose="020B0604020202020204" pitchFamily="34" charset="0"/>
                        </a:rPr>
                        <a:t>Stress scalar </a:t>
                      </a:r>
                    </a:p>
                  </a:txBody>
                  <a:tcPr marL="9525" marR="9525" anchor="b">
                    <a:lnL w="12700" cap="flat" cmpd="sng" algn="ctr">
                      <a:no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9525"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r>
              <a:tr h="373509">
                <a:tc vMerge="1">
                  <a:txBody>
                    <a:bodyPr/>
                    <a:lstStyle/>
                    <a:p>
                      <a:pPr marL="0" marR="0" lvl="0" indent="0" algn="ctr" defTabSz="939800" rtl="0" eaLnBrk="1" fontAlgn="base" latinLnBrk="0" hangingPunct="1">
                        <a:lnSpc>
                          <a:spcPct val="100000"/>
                        </a:lnSpc>
                        <a:spcBef>
                          <a:spcPct val="30000"/>
                        </a:spcBef>
                        <a:spcAft>
                          <a:spcPct val="0"/>
                        </a:spcAft>
                        <a:buClrTx/>
                        <a:buSzTx/>
                        <a:buFontTx/>
                        <a:buNone/>
                        <a:tabLst/>
                      </a:pPr>
                      <a:endParaRPr kumimoji="0" lang="en-US" sz="1100" b="1" i="0" u="none" strike="noStrike" kern="1200" cap="none" normalizeH="0" baseline="0" dirty="0" smtClean="0">
                        <a:ln>
                          <a:noFill/>
                        </a:ln>
                        <a:solidFill>
                          <a:schemeClr val="tx1"/>
                        </a:solidFill>
                        <a:effectLst/>
                        <a:latin typeface="Arial"/>
                        <a:ea typeface="Arial Unicode MS" pitchFamily="34" charset="-128"/>
                        <a:cs typeface="Arial" charset="0"/>
                      </a:endParaRPr>
                    </a:p>
                  </a:txBody>
                  <a:tcPr marL="45720" marR="45720" anchor="b">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solidFill>
                      <a:srgbClr val="C0C0C0">
                        <a:lumMod val="40000"/>
                        <a:lumOff val="60000"/>
                      </a:srgbClr>
                    </a:solidFill>
                  </a:tcPr>
                </a:tc>
                <a:tc>
                  <a:txBody>
                    <a:bodyPr/>
                    <a:lstStyle>
                      <a:lvl1pPr marL="0" algn="l" defTabSz="914400" rtl="0" eaLnBrk="1" latinLnBrk="0" hangingPunct="1">
                        <a:defRPr sz="1200" b="1" kern="1200">
                          <a:solidFill>
                            <a:schemeClr val="tx1"/>
                          </a:solidFill>
                          <a:latin typeface="Arial"/>
                          <a:ea typeface="ＭＳ Ｐゴシック"/>
                          <a:cs typeface="ＭＳ Ｐゴシック"/>
                        </a:defRPr>
                      </a:lvl1pPr>
                      <a:lvl2pPr marL="457200" algn="l" defTabSz="914400" rtl="0" eaLnBrk="1" latinLnBrk="0" hangingPunct="1">
                        <a:defRPr sz="1200" b="1" kern="1200">
                          <a:solidFill>
                            <a:schemeClr val="tx1"/>
                          </a:solidFill>
                          <a:latin typeface="Arial"/>
                          <a:ea typeface="ＭＳ Ｐゴシック"/>
                          <a:cs typeface="ＭＳ Ｐゴシック"/>
                        </a:defRPr>
                      </a:lvl2pPr>
                      <a:lvl3pPr marL="914400" algn="l" defTabSz="914400" rtl="0" eaLnBrk="1" latinLnBrk="0" hangingPunct="1">
                        <a:defRPr sz="1200" b="1" kern="1200">
                          <a:solidFill>
                            <a:schemeClr val="tx1"/>
                          </a:solidFill>
                          <a:latin typeface="Arial"/>
                          <a:ea typeface="ＭＳ Ｐゴシック"/>
                          <a:cs typeface="ＭＳ Ｐゴシック"/>
                        </a:defRPr>
                      </a:lvl3pPr>
                      <a:lvl4pPr marL="1371600" algn="l" defTabSz="914400" rtl="0" eaLnBrk="1" latinLnBrk="0" hangingPunct="1">
                        <a:defRPr sz="1200" b="1" kern="1200">
                          <a:solidFill>
                            <a:schemeClr val="tx1"/>
                          </a:solidFill>
                          <a:latin typeface="Arial"/>
                          <a:ea typeface="ＭＳ Ｐゴシック"/>
                          <a:cs typeface="ＭＳ Ｐゴシック"/>
                        </a:defRPr>
                      </a:lvl4pPr>
                      <a:lvl5pPr marL="1828800" algn="l" defTabSz="914400" rtl="0" eaLnBrk="1" latinLnBrk="0" hangingPunct="1">
                        <a:defRPr sz="1200" b="1" kern="1200">
                          <a:solidFill>
                            <a:schemeClr val="tx1"/>
                          </a:solidFill>
                          <a:latin typeface="Arial"/>
                          <a:ea typeface="ＭＳ Ｐゴシック"/>
                          <a:cs typeface="ＭＳ Ｐゴシック"/>
                        </a:defRPr>
                      </a:lvl5pPr>
                      <a:lvl6pPr marL="2286000" algn="l" defTabSz="914400" rtl="0" eaLnBrk="1" latinLnBrk="0" hangingPunct="1">
                        <a:defRPr sz="1200" b="1" kern="1200">
                          <a:solidFill>
                            <a:schemeClr val="tx1"/>
                          </a:solidFill>
                          <a:latin typeface="Arial"/>
                          <a:ea typeface="ＭＳ Ｐゴシック"/>
                          <a:cs typeface="ＭＳ Ｐゴシック"/>
                        </a:defRPr>
                      </a:lvl6pPr>
                      <a:lvl7pPr marL="2743200" algn="l" defTabSz="914400" rtl="0" eaLnBrk="1" latinLnBrk="0" hangingPunct="1">
                        <a:defRPr sz="1200" b="1" kern="1200">
                          <a:solidFill>
                            <a:schemeClr val="tx1"/>
                          </a:solidFill>
                          <a:latin typeface="Arial"/>
                          <a:ea typeface="ＭＳ Ｐゴシック"/>
                          <a:cs typeface="ＭＳ Ｐゴシック"/>
                        </a:defRPr>
                      </a:lvl7pPr>
                      <a:lvl8pPr marL="3200400" algn="l" defTabSz="914400" rtl="0" eaLnBrk="1" latinLnBrk="0" hangingPunct="1">
                        <a:defRPr sz="1200" b="1" kern="1200">
                          <a:solidFill>
                            <a:schemeClr val="tx1"/>
                          </a:solidFill>
                          <a:latin typeface="Arial"/>
                          <a:ea typeface="ＭＳ Ｐゴシック"/>
                          <a:cs typeface="ＭＳ Ｐゴシック"/>
                        </a:defRPr>
                      </a:lvl8pPr>
                      <a:lvl9pPr marL="3657600" algn="l" defTabSz="914400" rtl="0" eaLnBrk="1" latinLnBrk="0" hangingPunct="1">
                        <a:defRPr sz="1800" b="1" kern="1200">
                          <a:solidFill>
                            <a:schemeClr val="tx1"/>
                          </a:solidFill>
                          <a:latin typeface="Arial"/>
                          <a:ea typeface="ＭＳ Ｐゴシック"/>
                          <a:cs typeface="ＭＳ Ｐゴシック"/>
                        </a:defRPr>
                      </a:lvl9pPr>
                    </a:lstStyle>
                    <a:p>
                      <a:pPr marL="0" marR="0" lvl="0" indent="0" algn="ctr" defTabSz="939800" rtl="0" eaLnBrk="1" fontAlgn="base" latinLnBrk="0" hangingPunct="1">
                        <a:lnSpc>
                          <a:spcPct val="100000"/>
                        </a:lnSpc>
                        <a:spcBef>
                          <a:spcPct val="30000"/>
                        </a:spcBef>
                        <a:spcAft>
                          <a:spcPct val="0"/>
                        </a:spcAft>
                        <a:buClrTx/>
                        <a:buSzTx/>
                        <a:buFontTx/>
                        <a:buNone/>
                        <a:tabLst/>
                      </a:pPr>
                      <a:r>
                        <a:rPr kumimoji="0" lang="en-US" sz="1100" b="1" i="0" u="none" strike="noStrike" kern="1200" cap="none" normalizeH="0" baseline="0" dirty="0" smtClean="0">
                          <a:ln>
                            <a:noFill/>
                          </a:ln>
                          <a:solidFill>
                            <a:schemeClr val="tx1"/>
                          </a:solidFill>
                          <a:effectLst/>
                          <a:latin typeface="Arial" panose="020B0604020202020204" pitchFamily="34" charset="0"/>
                          <a:ea typeface="Arial Unicode MS" pitchFamily="34" charset="-128"/>
                          <a:cs typeface="Arial" panose="020B0604020202020204" pitchFamily="34" charset="0"/>
                        </a:rPr>
                        <a:t>Normal conditions</a:t>
                      </a:r>
                    </a:p>
                  </a:txBody>
                  <a:tcPr marL="45720" marR="4572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0" marR="0" lvl="0" indent="0" algn="ctr" defTabSz="939800" rtl="0" eaLnBrk="1" fontAlgn="base" latinLnBrk="0" hangingPunct="1">
                        <a:lnSpc>
                          <a:spcPct val="100000"/>
                        </a:lnSpc>
                        <a:spcBef>
                          <a:spcPct val="30000"/>
                        </a:spcBef>
                        <a:spcAft>
                          <a:spcPct val="0"/>
                        </a:spcAft>
                        <a:buClrTx/>
                        <a:buSzTx/>
                        <a:buFontTx/>
                        <a:buNone/>
                        <a:tabLst/>
                      </a:pPr>
                      <a:r>
                        <a:rPr kumimoji="0" lang="en-US" sz="1100" b="1" i="0" u="none" strike="noStrike" kern="1200" cap="none" normalizeH="0" baseline="0" dirty="0" smtClean="0">
                          <a:ln>
                            <a:noFill/>
                          </a:ln>
                          <a:solidFill>
                            <a:schemeClr val="tx1"/>
                          </a:solidFill>
                          <a:effectLst/>
                          <a:latin typeface="Arial" panose="020B0604020202020204" pitchFamily="34" charset="0"/>
                          <a:ea typeface="Arial Unicode MS" pitchFamily="34" charset="-128"/>
                          <a:cs typeface="Arial" panose="020B0604020202020204" pitchFamily="34" charset="0"/>
                        </a:rPr>
                        <a:t>Crisis      conditions</a:t>
                      </a:r>
                    </a:p>
                  </a:txBody>
                  <a:tcPr marL="9525" marR="9525"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vMerge="1">
                  <a:txBody>
                    <a:bodyPr/>
                    <a:lstStyle/>
                    <a:p>
                      <a:endParaRPr lang="en-GB"/>
                    </a:p>
                  </a:txBody>
                  <a:tcPr/>
                </a:tc>
              </a:tr>
              <a:tr h="226774">
                <a:tc vMerge="1">
                  <a:txBody>
                    <a:bodyPr/>
                    <a:lstStyle/>
                    <a:p>
                      <a:pPr marL="0" marR="0" lvl="0" indent="0" algn="l" defTabSz="939800" rtl="0" eaLnBrk="1" fontAlgn="base" latinLnBrk="0" hangingPunct="1">
                        <a:lnSpc>
                          <a:spcPct val="100000"/>
                        </a:lnSpc>
                        <a:spcBef>
                          <a:spcPct val="30000"/>
                        </a:spcBef>
                        <a:spcAft>
                          <a:spcPct val="0"/>
                        </a:spcAft>
                        <a:buClrTx/>
                        <a:buSzTx/>
                        <a:buFontTx/>
                        <a:buNone/>
                        <a:tabLst/>
                        <a:defRPr/>
                      </a:pPr>
                      <a:endParaRPr kumimoji="0" lang="en-US" sz="1100" b="1" i="0" u="none" strike="noStrike" kern="1200" cap="none" normalizeH="0" baseline="0" dirty="0" smtClean="0">
                        <a:ln>
                          <a:noFill/>
                        </a:ln>
                        <a:solidFill>
                          <a:schemeClr val="tx1"/>
                        </a:solidFill>
                        <a:effectLst/>
                        <a:latin typeface="Arial"/>
                        <a:ea typeface="Arial Unicode MS" pitchFamily="34" charset="-128"/>
                        <a:cs typeface="Arial" charset="0"/>
                      </a:endParaRPr>
                    </a:p>
                  </a:txBody>
                  <a:tcPr marL="45720" marR="45720" anchor="ctr" horzOverflow="overflow">
                    <a:lnL w="12700" cap="flat" cmpd="sng" algn="ctr">
                      <a:solidFill>
                        <a:schemeClr val="tx1"/>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lvl1pPr marL="0" algn="l" defTabSz="914400" rtl="0" eaLnBrk="1" latinLnBrk="0" hangingPunct="1">
                        <a:defRPr sz="1200" kern="1200">
                          <a:solidFill>
                            <a:schemeClr val="tx1"/>
                          </a:solidFill>
                          <a:latin typeface="Arial"/>
                          <a:ea typeface="ＭＳ Ｐゴシック"/>
                          <a:cs typeface="ＭＳ Ｐゴシック"/>
                        </a:defRPr>
                      </a:lvl1pPr>
                      <a:lvl2pPr marL="457200" algn="l" defTabSz="914400" rtl="0" eaLnBrk="1" latinLnBrk="0" hangingPunct="1">
                        <a:defRPr sz="1200" kern="1200">
                          <a:solidFill>
                            <a:schemeClr val="tx1"/>
                          </a:solidFill>
                          <a:latin typeface="Arial"/>
                          <a:ea typeface="ＭＳ Ｐゴシック"/>
                          <a:cs typeface="ＭＳ Ｐゴシック"/>
                        </a:defRPr>
                      </a:lvl2pPr>
                      <a:lvl3pPr marL="914400" algn="l" defTabSz="914400" rtl="0" eaLnBrk="1" latinLnBrk="0" hangingPunct="1">
                        <a:defRPr sz="1200" kern="1200">
                          <a:solidFill>
                            <a:schemeClr val="tx1"/>
                          </a:solidFill>
                          <a:latin typeface="Arial"/>
                          <a:ea typeface="ＭＳ Ｐゴシック"/>
                          <a:cs typeface="ＭＳ Ｐゴシック"/>
                        </a:defRPr>
                      </a:lvl3pPr>
                      <a:lvl4pPr marL="1371600" algn="l" defTabSz="914400" rtl="0" eaLnBrk="1" latinLnBrk="0" hangingPunct="1">
                        <a:defRPr sz="1200" kern="1200">
                          <a:solidFill>
                            <a:schemeClr val="tx1"/>
                          </a:solidFill>
                          <a:latin typeface="Arial"/>
                          <a:ea typeface="ＭＳ Ｐゴシック"/>
                          <a:cs typeface="ＭＳ Ｐゴシック"/>
                        </a:defRPr>
                      </a:lvl4pPr>
                      <a:lvl5pPr marL="1828800" algn="l" defTabSz="914400" rtl="0" eaLnBrk="1" latinLnBrk="0" hangingPunct="1">
                        <a:defRPr sz="1200" kern="1200">
                          <a:solidFill>
                            <a:schemeClr val="tx1"/>
                          </a:solidFill>
                          <a:latin typeface="Arial"/>
                          <a:ea typeface="ＭＳ Ｐゴシック"/>
                          <a:cs typeface="ＭＳ Ｐゴシック"/>
                        </a:defRPr>
                      </a:lvl5pPr>
                      <a:lvl6pPr marL="2286000" algn="l" defTabSz="914400" rtl="0" eaLnBrk="1" latinLnBrk="0" hangingPunct="1">
                        <a:defRPr sz="1200" kern="1200">
                          <a:solidFill>
                            <a:schemeClr val="tx1"/>
                          </a:solidFill>
                          <a:latin typeface="Arial"/>
                          <a:ea typeface="ＭＳ Ｐゴシック"/>
                          <a:cs typeface="ＭＳ Ｐゴシック"/>
                        </a:defRPr>
                      </a:lvl6pPr>
                      <a:lvl7pPr marL="2743200" algn="l" defTabSz="914400" rtl="0" eaLnBrk="1" latinLnBrk="0" hangingPunct="1">
                        <a:defRPr sz="1200" kern="1200">
                          <a:solidFill>
                            <a:schemeClr val="tx1"/>
                          </a:solidFill>
                          <a:latin typeface="Arial"/>
                          <a:ea typeface="ＭＳ Ｐゴシック"/>
                          <a:cs typeface="ＭＳ Ｐゴシック"/>
                        </a:defRPr>
                      </a:lvl7pPr>
                      <a:lvl8pPr marL="3200400" algn="l" defTabSz="914400" rtl="0" eaLnBrk="1" latinLnBrk="0" hangingPunct="1">
                        <a:defRPr sz="1200" kern="1200">
                          <a:solidFill>
                            <a:schemeClr val="tx1"/>
                          </a:solidFill>
                          <a:latin typeface="Arial"/>
                          <a:ea typeface="ＭＳ Ｐゴシック"/>
                          <a:cs typeface="ＭＳ Ｐゴシック"/>
                        </a:defRPr>
                      </a:lvl8pPr>
                      <a:lvl9pPr marL="3657600" algn="l" defTabSz="914400" rtl="0" eaLnBrk="1" latinLnBrk="0" hangingPunct="1">
                        <a:defRPr sz="1800" kern="1200">
                          <a:solidFill>
                            <a:schemeClr val="tx1"/>
                          </a:solidFill>
                          <a:latin typeface="Arial"/>
                          <a:ea typeface="ＭＳ Ｐゴシック"/>
                          <a:cs typeface="ＭＳ Ｐゴシック"/>
                        </a:defRPr>
                      </a:lvl9pPr>
                    </a:lstStyle>
                    <a:p>
                      <a:pPr marL="0" marR="0" lvl="0" indent="0" algn="l" defTabSz="939800" rtl="0" eaLnBrk="1" fontAlgn="base" latinLnBrk="0" hangingPunct="1">
                        <a:lnSpc>
                          <a:spcPct val="100000"/>
                        </a:lnSpc>
                        <a:spcBef>
                          <a:spcPct val="30000"/>
                        </a:spcBef>
                        <a:spcAft>
                          <a:spcPct val="0"/>
                        </a:spcAft>
                        <a:buClrTx/>
                        <a:buSzTx/>
                        <a:buFontTx/>
                        <a:buNone/>
                        <a:tabLst/>
                        <a:defRPr/>
                      </a:pPr>
                      <a:r>
                        <a:rPr kumimoji="0" lang="en-US" sz="1100" b="1" i="0" u="none" strike="noStrike" kern="1200" cap="none" normalizeH="0" baseline="0" dirty="0" smtClean="0">
                          <a:ln>
                            <a:noFill/>
                          </a:ln>
                          <a:solidFill>
                            <a:schemeClr val="tx1"/>
                          </a:solidFill>
                          <a:effectLst/>
                          <a:latin typeface="Arial" panose="020B0604020202020204" pitchFamily="34" charset="0"/>
                          <a:ea typeface="Arial Unicode MS" pitchFamily="34" charset="-128"/>
                          <a:cs typeface="Arial" panose="020B0604020202020204" pitchFamily="34" charset="0"/>
                        </a:rPr>
                        <a:t>Q12011-Q42015</a:t>
                      </a:r>
                    </a:p>
                  </a:txBody>
                  <a:tcPr marL="45720" marR="45720" anchor="ctr" horzOverflow="overflow">
                    <a:lnL w="28575" cap="flat" cmpd="sng" algn="ctr">
                      <a:solidFill>
                        <a:schemeClr val="accent3">
                          <a:lumMod val="20000"/>
                          <a:lumOff val="80000"/>
                        </a:schemeClr>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gridSpan="2">
                  <a:txBody>
                    <a:bodyPr/>
                    <a:lstStyle/>
                    <a:p>
                      <a:pPr marL="0" marR="0" lvl="0" indent="0" algn="l" defTabSz="939800" rtl="0" eaLnBrk="1" fontAlgn="base" latinLnBrk="0" hangingPunct="1">
                        <a:lnSpc>
                          <a:spcPct val="100000"/>
                        </a:lnSpc>
                        <a:spcBef>
                          <a:spcPct val="30000"/>
                        </a:spcBef>
                        <a:spcAft>
                          <a:spcPct val="0"/>
                        </a:spcAft>
                        <a:buClrTx/>
                        <a:buSzTx/>
                        <a:buFontTx/>
                        <a:buNone/>
                        <a:tabLst/>
                        <a:defRPr/>
                      </a:pPr>
                      <a:r>
                        <a:rPr kumimoji="0" lang="en-US" sz="1100" b="1" i="0" u="none" strike="noStrike" cap="none" normalizeH="0" baseline="0" dirty="0" smtClean="0">
                          <a:ln>
                            <a:noFill/>
                          </a:ln>
                          <a:solidFill>
                            <a:schemeClr val="bg1"/>
                          </a:solidFill>
                          <a:effectLst/>
                          <a:latin typeface="Arial" panose="020B0604020202020204" pitchFamily="34" charset="0"/>
                          <a:ea typeface="Arial Unicode MS" pitchFamily="34" charset="-128"/>
                          <a:cs typeface="Arial" panose="020B0604020202020204" pitchFamily="34" charset="0"/>
                        </a:rPr>
                        <a:t>Q12008-Q42009</a:t>
                      </a:r>
                    </a:p>
                  </a:txBody>
                  <a:tcPr marL="45720" marR="45720" anchor="ctr" horzOverflow="overflow">
                    <a:lnL w="12700" cap="flat" cmpd="sng" algn="ctr">
                      <a:solidFill>
                        <a:schemeClr val="accent4"/>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solidFill>
                      <a:srgbClr val="FF0000">
                        <a:lumMod val="40000"/>
                        <a:lumOff val="60000"/>
                      </a:srgbClr>
                    </a:solidFill>
                  </a:tcPr>
                </a:tc>
                <a:tc hMerge="1">
                  <a:txBody>
                    <a:bodyPr/>
                    <a:lstStyle/>
                    <a:p>
                      <a:endParaRPr lang="en-GB"/>
                    </a:p>
                  </a:txBody>
                  <a:tcPr/>
                </a:tc>
              </a:tr>
              <a:tr h="258578">
                <a:tc>
                  <a:txBody>
                    <a:bodyPr/>
                    <a:lstStyle/>
                    <a:p>
                      <a:pPr marL="0" algn="ctr" defTabSz="457200" rtl="0" eaLnBrk="1" fontAlgn="b" latinLnBrk="0" hangingPunct="1"/>
                      <a:r>
                        <a:rPr lang="en-US" sz="1100" b="0" i="0" u="none" strike="noStrike" kern="1200" dirty="0" smtClean="0">
                          <a:solidFill>
                            <a:srgbClr val="000000"/>
                          </a:solidFill>
                          <a:effectLst/>
                          <a:latin typeface="Arial" panose="020B0604020202020204" pitchFamily="34" charset="0"/>
                          <a:ea typeface="+mn-ea"/>
                          <a:cs typeface="Arial" panose="020B0604020202020204" pitchFamily="34" charset="0"/>
                        </a:rPr>
                        <a:t>SHUSA / Sovereign</a:t>
                      </a:r>
                      <a:endParaRPr lang="en-US" sz="1100" b="0" i="0" u="none" strike="noStrike" kern="1200" dirty="0">
                        <a:solidFill>
                          <a:srgbClr val="000000"/>
                        </a:solidFill>
                        <a:effectLst/>
                        <a:latin typeface="Arial" panose="020B0604020202020204" pitchFamily="34" charset="0"/>
                        <a:ea typeface="+mn-ea"/>
                        <a:cs typeface="Arial" panose="020B0604020202020204" pitchFamily="34" charset="0"/>
                      </a:endParaRPr>
                    </a:p>
                  </a:txBody>
                  <a:tcPr marL="9525" marR="9525" marT="9525" marB="0" anchor="ctr">
                    <a:lnL w="12700" cap="flat" cmpd="sng" algn="ctr">
                      <a:solidFill>
                        <a:schemeClr val="bg1">
                          <a:lumMod val="50000"/>
                        </a:schemeClr>
                      </a:solid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algn="ctr" defTabSz="457200" rtl="0" eaLnBrk="1" fontAlgn="b" latinLnBrk="0" hangingPunct="1"/>
                      <a:r>
                        <a:rPr lang="en-US" sz="1100" b="0" i="0" u="none" strike="noStrike" kern="1200" dirty="0" smtClean="0">
                          <a:solidFill>
                            <a:srgbClr val="000000"/>
                          </a:solidFill>
                          <a:effectLst/>
                          <a:latin typeface="Arial" panose="020B0604020202020204" pitchFamily="34" charset="0"/>
                          <a:ea typeface="+mn-ea"/>
                          <a:cs typeface="Arial" panose="020B0604020202020204" pitchFamily="34" charset="0"/>
                        </a:rPr>
                        <a:t>0.49%</a:t>
                      </a:r>
                      <a:endParaRPr lang="en-US" sz="1100" b="0" i="0" u="none" strike="noStrike" kern="1200" dirty="0">
                        <a:solidFill>
                          <a:srgbClr val="000000"/>
                        </a:solidFill>
                        <a:effectLst/>
                        <a:latin typeface="Arial" panose="020B0604020202020204" pitchFamily="34" charset="0"/>
                        <a:ea typeface="+mn-ea"/>
                        <a:cs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algn="ctr" defTabSz="457200" rtl="0" eaLnBrk="1" fontAlgn="b" latinLnBrk="0" hangingPunct="1"/>
                      <a:r>
                        <a:rPr lang="en-US" sz="1100" b="0" i="0" u="none" strike="noStrike" kern="1200" dirty="0" smtClean="0">
                          <a:solidFill>
                            <a:srgbClr val="000000"/>
                          </a:solidFill>
                          <a:effectLst/>
                          <a:latin typeface="Arial" panose="020B0604020202020204" pitchFamily="34" charset="0"/>
                          <a:ea typeface="+mn-ea"/>
                          <a:cs typeface="Arial" panose="020B0604020202020204" pitchFamily="34" charset="0"/>
                        </a:rPr>
                        <a:t>0.79%</a:t>
                      </a:r>
                      <a:endParaRPr lang="en-US" sz="1100" b="0" i="0" u="none" strike="noStrike" kern="1200" dirty="0">
                        <a:solidFill>
                          <a:srgbClr val="000000"/>
                        </a:solidFill>
                        <a:effectLst/>
                        <a:latin typeface="Arial" panose="020B0604020202020204" pitchFamily="34" charset="0"/>
                        <a:ea typeface="+mn-ea"/>
                        <a:cs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algn="ctr" defTabSz="457200" rtl="0" eaLnBrk="1" fontAlgn="b" latinLnBrk="0" hangingPunct="1"/>
                      <a:r>
                        <a:rPr lang="en-US" sz="1100" b="1" i="0" u="none" strike="noStrike" kern="1200" dirty="0" smtClean="0">
                          <a:solidFill>
                            <a:schemeClr val="bg1"/>
                          </a:solidFill>
                          <a:effectLst/>
                          <a:latin typeface="Arial" panose="020B0604020202020204" pitchFamily="34" charset="0"/>
                          <a:ea typeface="+mn-ea"/>
                          <a:cs typeface="Arial" panose="020B0604020202020204" pitchFamily="34" charset="0"/>
                        </a:rPr>
                        <a:t>1.60</a:t>
                      </a:r>
                      <a:endParaRPr lang="en-US" sz="1100" b="1" i="0" u="none" strike="noStrike" kern="1200" dirty="0">
                        <a:solidFill>
                          <a:schemeClr val="bg1"/>
                        </a:solidFill>
                        <a:effectLst/>
                        <a:latin typeface="Arial" panose="020B0604020202020204" pitchFamily="34" charset="0"/>
                        <a:ea typeface="+mn-ea"/>
                        <a:cs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r>
              <a:tr h="258578">
                <a:tc>
                  <a:txBody>
                    <a:bodyPr/>
                    <a:lstStyle/>
                    <a:p>
                      <a:pPr marL="0" algn="ctr" defTabSz="457200" rtl="0" eaLnBrk="1" fontAlgn="b" latinLnBrk="0" hangingPunct="1"/>
                      <a:r>
                        <a:rPr lang="en-US" sz="1100" b="0" i="0" u="none" strike="noStrike" kern="1200" dirty="0" smtClean="0">
                          <a:solidFill>
                            <a:srgbClr val="000000"/>
                          </a:solidFill>
                          <a:effectLst/>
                          <a:latin typeface="Arial" panose="020B0604020202020204" pitchFamily="34" charset="0"/>
                          <a:ea typeface="+mn-ea"/>
                          <a:cs typeface="Arial" panose="020B0604020202020204" pitchFamily="34" charset="0"/>
                        </a:rPr>
                        <a:t>FRB 100</a:t>
                      </a:r>
                      <a:r>
                        <a:rPr lang="en-US" sz="1100" b="0" i="0" u="none" strike="noStrike" kern="1200" baseline="0" dirty="0" smtClean="0">
                          <a:solidFill>
                            <a:srgbClr val="000000"/>
                          </a:solidFill>
                          <a:effectLst/>
                          <a:latin typeface="Arial" panose="020B0604020202020204" pitchFamily="34" charset="0"/>
                          <a:ea typeface="+mn-ea"/>
                          <a:cs typeface="Arial" panose="020B0604020202020204" pitchFamily="34" charset="0"/>
                        </a:rPr>
                        <a:t> largest banks</a:t>
                      </a:r>
                      <a:endParaRPr lang="en-US" sz="1100" b="0" i="0" u="none" strike="noStrike" kern="1200" dirty="0">
                        <a:solidFill>
                          <a:srgbClr val="000000"/>
                        </a:solidFill>
                        <a:effectLst/>
                        <a:latin typeface="Arial" panose="020B0604020202020204" pitchFamily="34" charset="0"/>
                        <a:ea typeface="+mn-ea"/>
                        <a:cs typeface="Arial" panose="020B0604020202020204" pitchFamily="34" charset="0"/>
                      </a:endParaRPr>
                    </a:p>
                  </a:txBody>
                  <a:tcPr marL="9525" marR="9525" marT="9525" marB="0" anchor="ctr">
                    <a:lnL w="12700" cap="flat" cmpd="sng" algn="ctr">
                      <a:solidFill>
                        <a:schemeClr val="bg1">
                          <a:lumMod val="50000"/>
                        </a:schemeClr>
                      </a:solid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algn="ctr" defTabSz="457200" rtl="0" eaLnBrk="1" fontAlgn="b" latinLnBrk="0" hangingPunct="1"/>
                      <a:r>
                        <a:rPr lang="en-US" sz="1100" b="0" i="0" u="none" strike="noStrike" kern="1200" dirty="0" smtClean="0">
                          <a:solidFill>
                            <a:srgbClr val="000000"/>
                          </a:solidFill>
                          <a:effectLst/>
                          <a:latin typeface="Arial" panose="020B0604020202020204" pitchFamily="34" charset="0"/>
                          <a:ea typeface="+mn-ea"/>
                          <a:cs typeface="Arial" panose="020B0604020202020204" pitchFamily="34" charset="0"/>
                        </a:rPr>
                        <a:t>0.45%</a:t>
                      </a:r>
                      <a:endParaRPr lang="en-US" sz="1100" b="0" i="0" u="none" strike="noStrike" kern="1200" dirty="0">
                        <a:solidFill>
                          <a:srgbClr val="000000"/>
                        </a:solidFill>
                        <a:effectLst/>
                        <a:latin typeface="Arial" panose="020B0604020202020204" pitchFamily="34" charset="0"/>
                        <a:ea typeface="+mn-ea"/>
                        <a:cs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algn="ctr" defTabSz="457200" rtl="0" eaLnBrk="1" fontAlgn="b" latinLnBrk="0" hangingPunct="1"/>
                      <a:r>
                        <a:rPr lang="en-US" sz="1100" b="0" i="0" u="none" strike="noStrike" kern="1200" dirty="0" smtClean="0">
                          <a:solidFill>
                            <a:srgbClr val="000000"/>
                          </a:solidFill>
                          <a:effectLst/>
                          <a:latin typeface="Arial" panose="020B0604020202020204" pitchFamily="34" charset="0"/>
                          <a:ea typeface="+mn-ea"/>
                          <a:cs typeface="Arial" panose="020B0604020202020204" pitchFamily="34" charset="0"/>
                        </a:rPr>
                        <a:t>1.90%</a:t>
                      </a:r>
                      <a:endParaRPr lang="en-US" sz="1100" b="0" i="0" u="none" strike="noStrike" kern="1200" dirty="0">
                        <a:solidFill>
                          <a:srgbClr val="000000"/>
                        </a:solidFill>
                        <a:effectLst/>
                        <a:latin typeface="Arial" panose="020B0604020202020204" pitchFamily="34" charset="0"/>
                        <a:ea typeface="+mn-ea"/>
                        <a:cs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algn="ctr" defTabSz="457200" rtl="0" eaLnBrk="1" fontAlgn="b" latinLnBrk="0" hangingPunct="1"/>
                      <a:r>
                        <a:rPr lang="en-US" sz="1100" b="1" i="0" u="none" strike="noStrike" kern="1200" dirty="0" smtClean="0">
                          <a:solidFill>
                            <a:schemeClr val="bg1"/>
                          </a:solidFill>
                          <a:effectLst/>
                          <a:latin typeface="Arial" panose="020B0604020202020204" pitchFamily="34" charset="0"/>
                          <a:ea typeface="+mn-ea"/>
                          <a:cs typeface="Arial" panose="020B0604020202020204" pitchFamily="34" charset="0"/>
                        </a:rPr>
                        <a:t>4.20</a:t>
                      </a:r>
                      <a:endParaRPr lang="en-US" sz="1100" b="1" i="0" u="none" strike="noStrike" kern="1200" dirty="0">
                        <a:solidFill>
                          <a:schemeClr val="bg1"/>
                        </a:solidFill>
                        <a:effectLst/>
                        <a:latin typeface="Arial" panose="020B0604020202020204" pitchFamily="34" charset="0"/>
                        <a:ea typeface="+mn-ea"/>
                        <a:cs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r>
              <a:tr h="226774">
                <a:tc>
                  <a:txBody>
                    <a:bodyPr/>
                    <a:lstStyle/>
                    <a:p>
                      <a:pPr marL="0" marR="0" lvl="0" indent="0" algn="ctr" defTabSz="939800" rtl="0" eaLnBrk="1" fontAlgn="base" latinLnBrk="0" hangingPunct="1">
                        <a:lnSpc>
                          <a:spcPct val="100000"/>
                        </a:lnSpc>
                        <a:spcBef>
                          <a:spcPct val="30000"/>
                        </a:spcBef>
                        <a:spcAft>
                          <a:spcPct val="0"/>
                        </a:spcAft>
                        <a:buClrTx/>
                        <a:buSzTx/>
                        <a:buFontTx/>
                        <a:buNone/>
                        <a:tabLst/>
                        <a:defRPr/>
                      </a:pPr>
                      <a:endParaRPr kumimoji="0" lang="en-US" sz="1100" b="1" i="0" u="none" strike="noStrike" kern="1200" cap="none" normalizeH="0" baseline="0" dirty="0" smtClean="0">
                        <a:ln>
                          <a:noFill/>
                        </a:ln>
                        <a:solidFill>
                          <a:schemeClr val="tx1"/>
                        </a:solidFill>
                        <a:effectLst/>
                        <a:latin typeface="Arial" panose="020B0604020202020204" pitchFamily="34" charset="0"/>
                        <a:ea typeface="Arial Unicode MS" pitchFamily="34" charset="-128"/>
                        <a:cs typeface="Arial" panose="020B0604020202020204" pitchFamily="34" charset="0"/>
                      </a:endParaRPr>
                    </a:p>
                  </a:txBody>
                  <a:tcPr marL="45720" marR="45720" anchor="ctr" horzOverflow="overflow">
                    <a:lnL w="12700" cap="flat" cmpd="sng" algn="ctr">
                      <a:solidFill>
                        <a:schemeClr val="bg1">
                          <a:lumMod val="50000"/>
                        </a:schemeClr>
                      </a:solidFill>
                      <a:prstDash val="solid"/>
                      <a:round/>
                      <a:headEnd type="none" w="med" len="med"/>
                      <a:tailEnd type="none" w="med" len="med"/>
                    </a:lnL>
                    <a:lnR w="28575" cap="flat" cmpd="sng" algn="ctr">
                      <a:solidFill>
                        <a:schemeClr val="accent3">
                          <a:lumMod val="20000"/>
                          <a:lumOff val="80000"/>
                        </a:schemeClr>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lvl1pPr marL="0" algn="l" defTabSz="914400" rtl="0" eaLnBrk="1" latinLnBrk="0" hangingPunct="1">
                        <a:defRPr sz="1200" kern="1200">
                          <a:solidFill>
                            <a:schemeClr val="tx1"/>
                          </a:solidFill>
                          <a:latin typeface="Arial"/>
                          <a:ea typeface="ＭＳ Ｐゴシック"/>
                          <a:cs typeface="ＭＳ Ｐゴシック"/>
                        </a:defRPr>
                      </a:lvl1pPr>
                      <a:lvl2pPr marL="457200" algn="l" defTabSz="914400" rtl="0" eaLnBrk="1" latinLnBrk="0" hangingPunct="1">
                        <a:defRPr sz="1200" kern="1200">
                          <a:solidFill>
                            <a:schemeClr val="tx1"/>
                          </a:solidFill>
                          <a:latin typeface="Arial"/>
                          <a:ea typeface="ＭＳ Ｐゴシック"/>
                          <a:cs typeface="ＭＳ Ｐゴシック"/>
                        </a:defRPr>
                      </a:lvl2pPr>
                      <a:lvl3pPr marL="914400" algn="l" defTabSz="914400" rtl="0" eaLnBrk="1" latinLnBrk="0" hangingPunct="1">
                        <a:defRPr sz="1200" kern="1200">
                          <a:solidFill>
                            <a:schemeClr val="tx1"/>
                          </a:solidFill>
                          <a:latin typeface="Arial"/>
                          <a:ea typeface="ＭＳ Ｐゴシック"/>
                          <a:cs typeface="ＭＳ Ｐゴシック"/>
                        </a:defRPr>
                      </a:lvl3pPr>
                      <a:lvl4pPr marL="1371600" algn="l" defTabSz="914400" rtl="0" eaLnBrk="1" latinLnBrk="0" hangingPunct="1">
                        <a:defRPr sz="1200" kern="1200">
                          <a:solidFill>
                            <a:schemeClr val="tx1"/>
                          </a:solidFill>
                          <a:latin typeface="Arial"/>
                          <a:ea typeface="ＭＳ Ｐゴシック"/>
                          <a:cs typeface="ＭＳ Ｐゴシック"/>
                        </a:defRPr>
                      </a:lvl4pPr>
                      <a:lvl5pPr marL="1828800" algn="l" defTabSz="914400" rtl="0" eaLnBrk="1" latinLnBrk="0" hangingPunct="1">
                        <a:defRPr sz="1200" kern="1200">
                          <a:solidFill>
                            <a:schemeClr val="tx1"/>
                          </a:solidFill>
                          <a:latin typeface="Arial"/>
                          <a:ea typeface="ＭＳ Ｐゴシック"/>
                          <a:cs typeface="ＭＳ Ｐゴシック"/>
                        </a:defRPr>
                      </a:lvl5pPr>
                      <a:lvl6pPr marL="2286000" algn="l" defTabSz="914400" rtl="0" eaLnBrk="1" latinLnBrk="0" hangingPunct="1">
                        <a:defRPr sz="1200" kern="1200">
                          <a:solidFill>
                            <a:schemeClr val="tx1"/>
                          </a:solidFill>
                          <a:latin typeface="Arial"/>
                          <a:ea typeface="ＭＳ Ｐゴシック"/>
                          <a:cs typeface="ＭＳ Ｐゴシック"/>
                        </a:defRPr>
                      </a:lvl6pPr>
                      <a:lvl7pPr marL="2743200" algn="l" defTabSz="914400" rtl="0" eaLnBrk="1" latinLnBrk="0" hangingPunct="1">
                        <a:defRPr sz="1200" kern="1200">
                          <a:solidFill>
                            <a:schemeClr val="tx1"/>
                          </a:solidFill>
                          <a:latin typeface="Arial"/>
                          <a:ea typeface="ＭＳ Ｐゴシック"/>
                          <a:cs typeface="ＭＳ Ｐゴシック"/>
                        </a:defRPr>
                      </a:lvl7pPr>
                      <a:lvl8pPr marL="3200400" algn="l" defTabSz="914400" rtl="0" eaLnBrk="1" latinLnBrk="0" hangingPunct="1">
                        <a:defRPr sz="1200" kern="1200">
                          <a:solidFill>
                            <a:schemeClr val="tx1"/>
                          </a:solidFill>
                          <a:latin typeface="Arial"/>
                          <a:ea typeface="ＭＳ Ｐゴシック"/>
                          <a:cs typeface="ＭＳ Ｐゴシック"/>
                        </a:defRPr>
                      </a:lvl8pPr>
                      <a:lvl9pPr marL="3657600" algn="l" defTabSz="914400" rtl="0" eaLnBrk="1" latinLnBrk="0" hangingPunct="1">
                        <a:defRPr sz="1800" kern="1200">
                          <a:solidFill>
                            <a:schemeClr val="tx1"/>
                          </a:solidFill>
                          <a:latin typeface="Arial"/>
                          <a:ea typeface="ＭＳ Ｐゴシック"/>
                          <a:cs typeface="ＭＳ Ｐゴシック"/>
                        </a:defRPr>
                      </a:lvl9pPr>
                    </a:lstStyle>
                    <a:p>
                      <a:pPr marL="0" marR="0" lvl="0" indent="0" algn="l" defTabSz="939800" rtl="0" eaLnBrk="1" fontAlgn="base" latinLnBrk="0" hangingPunct="1">
                        <a:lnSpc>
                          <a:spcPct val="100000"/>
                        </a:lnSpc>
                        <a:spcBef>
                          <a:spcPct val="30000"/>
                        </a:spcBef>
                        <a:spcAft>
                          <a:spcPct val="0"/>
                        </a:spcAft>
                        <a:buClrTx/>
                        <a:buSzTx/>
                        <a:buFontTx/>
                        <a:buNone/>
                        <a:tabLst/>
                        <a:defRPr/>
                      </a:pPr>
                      <a:r>
                        <a:rPr kumimoji="0" lang="en-US" sz="1100" b="1" i="0" u="none" strike="noStrike" kern="1200" cap="none" normalizeH="0" baseline="0" dirty="0" smtClean="0">
                          <a:ln>
                            <a:noFill/>
                          </a:ln>
                          <a:solidFill>
                            <a:schemeClr val="tx1"/>
                          </a:solidFill>
                          <a:effectLst/>
                          <a:latin typeface="Arial" panose="020B0604020202020204" pitchFamily="34" charset="0"/>
                          <a:ea typeface="Arial Unicode MS" pitchFamily="34" charset="-128"/>
                          <a:cs typeface="Arial" panose="020B0604020202020204" pitchFamily="34" charset="0"/>
                        </a:rPr>
                        <a:t>Q12011-Q42015</a:t>
                      </a:r>
                    </a:p>
                  </a:txBody>
                  <a:tcPr marL="45720" marR="45720" anchor="ctr" horzOverflow="overflow">
                    <a:lnL w="28575" cap="flat" cmpd="sng" algn="ctr">
                      <a:solidFill>
                        <a:schemeClr val="accent3">
                          <a:lumMod val="20000"/>
                          <a:lumOff val="80000"/>
                        </a:schemeClr>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gridSpan="2">
                  <a:txBody>
                    <a:bodyPr/>
                    <a:lstStyle/>
                    <a:p>
                      <a:pPr marL="0" marR="0" lvl="0" indent="0" algn="l" defTabSz="939800" rtl="0" eaLnBrk="1" fontAlgn="base" latinLnBrk="0" hangingPunct="1">
                        <a:lnSpc>
                          <a:spcPct val="100000"/>
                        </a:lnSpc>
                        <a:spcBef>
                          <a:spcPct val="30000"/>
                        </a:spcBef>
                        <a:spcAft>
                          <a:spcPct val="0"/>
                        </a:spcAft>
                        <a:buClrTx/>
                        <a:buSzTx/>
                        <a:buFontTx/>
                        <a:buNone/>
                        <a:tabLst/>
                        <a:defRPr/>
                      </a:pPr>
                      <a:r>
                        <a:rPr kumimoji="0" lang="en-US" sz="1100" b="1" i="0" u="none" strike="noStrike" cap="none" normalizeH="0" baseline="0" dirty="0" smtClean="0">
                          <a:ln>
                            <a:noFill/>
                          </a:ln>
                          <a:solidFill>
                            <a:schemeClr val="tx1"/>
                          </a:solidFill>
                          <a:effectLst/>
                          <a:latin typeface="Arial" panose="020B0604020202020204" pitchFamily="34" charset="0"/>
                          <a:ea typeface="Arial Unicode MS" pitchFamily="34" charset="-128"/>
                          <a:cs typeface="Arial" panose="020B0604020202020204" pitchFamily="34" charset="0"/>
                        </a:rPr>
                        <a:t>Q12008-Q42010</a:t>
                      </a:r>
                    </a:p>
                  </a:txBody>
                  <a:tcPr marL="45720" marR="45720" anchor="ctr" horzOverflow="overflow">
                    <a:lnL w="12700" cap="flat" cmpd="sng" algn="ctr">
                      <a:solidFill>
                        <a:schemeClr val="accent4"/>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solidFill>
                      <a:srgbClr val="FFDDDD"/>
                    </a:solidFill>
                  </a:tcPr>
                </a:tc>
                <a:tc hMerge="1">
                  <a:txBody>
                    <a:bodyPr/>
                    <a:lstStyle/>
                    <a:p>
                      <a:endParaRPr lang="en-GB"/>
                    </a:p>
                  </a:txBody>
                  <a:tcPr/>
                </a:tc>
              </a:tr>
              <a:tr h="258578">
                <a:tc>
                  <a:txBody>
                    <a:bodyPr/>
                    <a:lstStyle/>
                    <a:p>
                      <a:pPr marL="0" algn="ctr" defTabSz="457200" rtl="0" eaLnBrk="1" fontAlgn="b" latinLnBrk="0" hangingPunct="1"/>
                      <a:r>
                        <a:rPr lang="en-US" sz="1100" b="0" i="0" u="none" strike="noStrike" kern="1200" dirty="0" smtClean="0">
                          <a:solidFill>
                            <a:srgbClr val="000000"/>
                          </a:solidFill>
                          <a:effectLst/>
                          <a:latin typeface="Arial" panose="020B0604020202020204" pitchFamily="34" charset="0"/>
                          <a:ea typeface="+mn-ea"/>
                          <a:cs typeface="Arial" panose="020B0604020202020204" pitchFamily="34" charset="0"/>
                        </a:rPr>
                        <a:t>SHUSA / Sovereign</a:t>
                      </a:r>
                      <a:endParaRPr lang="en-US" sz="1100" b="0" i="0" u="none" strike="noStrike" kern="1200" dirty="0">
                        <a:solidFill>
                          <a:srgbClr val="000000"/>
                        </a:solidFill>
                        <a:effectLst/>
                        <a:latin typeface="Arial" panose="020B0604020202020204" pitchFamily="34" charset="0"/>
                        <a:ea typeface="+mn-ea"/>
                        <a:cs typeface="Arial" panose="020B0604020202020204" pitchFamily="34" charset="0"/>
                      </a:endParaRPr>
                    </a:p>
                  </a:txBody>
                  <a:tcPr marL="9525" marR="9525" marT="9525" marB="0" anchor="ctr">
                    <a:lnL w="12700" cap="flat" cmpd="sng" algn="ctr">
                      <a:solidFill>
                        <a:schemeClr val="bg1">
                          <a:lumMod val="50000"/>
                        </a:schemeClr>
                      </a:solid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algn="ctr" defTabSz="457200" rtl="0" eaLnBrk="1" fontAlgn="b" latinLnBrk="0" hangingPunct="1"/>
                      <a:r>
                        <a:rPr lang="en-US" sz="1100" b="0" i="0" u="none" strike="noStrike" kern="1200" dirty="0" smtClean="0">
                          <a:solidFill>
                            <a:srgbClr val="000000"/>
                          </a:solidFill>
                          <a:effectLst/>
                          <a:latin typeface="Arial" panose="020B0604020202020204" pitchFamily="34" charset="0"/>
                          <a:ea typeface="+mn-ea"/>
                          <a:cs typeface="Arial" panose="020B0604020202020204" pitchFamily="34" charset="0"/>
                        </a:rPr>
                        <a:t>0.49%</a:t>
                      </a:r>
                      <a:endParaRPr lang="en-US" sz="1100" b="0" i="0" u="none" strike="noStrike" kern="1200" dirty="0">
                        <a:solidFill>
                          <a:srgbClr val="000000"/>
                        </a:solidFill>
                        <a:effectLst/>
                        <a:latin typeface="Arial" panose="020B0604020202020204" pitchFamily="34" charset="0"/>
                        <a:ea typeface="+mn-ea"/>
                        <a:cs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algn="ctr" defTabSz="457200" rtl="0" eaLnBrk="1" fontAlgn="b" latinLnBrk="0" hangingPunct="1"/>
                      <a:r>
                        <a:rPr lang="en-US" sz="1100" b="0" i="0" u="none" strike="noStrike" kern="1200" dirty="0" smtClean="0">
                          <a:solidFill>
                            <a:srgbClr val="000000"/>
                          </a:solidFill>
                          <a:effectLst/>
                          <a:latin typeface="Arial" panose="020B0604020202020204" pitchFamily="34" charset="0"/>
                          <a:ea typeface="+mn-ea"/>
                          <a:cs typeface="Arial" panose="020B0604020202020204" pitchFamily="34" charset="0"/>
                        </a:rPr>
                        <a:t>1.12%</a:t>
                      </a:r>
                      <a:endParaRPr lang="en-US" sz="1100" b="0" i="0" u="none" strike="noStrike" kern="1200" dirty="0">
                        <a:solidFill>
                          <a:srgbClr val="000000"/>
                        </a:solidFill>
                        <a:effectLst/>
                        <a:latin typeface="Arial" panose="020B0604020202020204" pitchFamily="34" charset="0"/>
                        <a:ea typeface="+mn-ea"/>
                        <a:cs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algn="ctr" defTabSz="457200" rtl="0" eaLnBrk="1" fontAlgn="b" latinLnBrk="0" hangingPunct="1"/>
                      <a:r>
                        <a:rPr lang="en-US" sz="1100" b="1" i="0" u="none" strike="noStrike" kern="1200" dirty="0" smtClean="0">
                          <a:solidFill>
                            <a:schemeClr val="bg1"/>
                          </a:solidFill>
                          <a:effectLst/>
                          <a:latin typeface="Arial" panose="020B0604020202020204" pitchFamily="34" charset="0"/>
                          <a:ea typeface="+mn-ea"/>
                          <a:cs typeface="Arial" panose="020B0604020202020204" pitchFamily="34" charset="0"/>
                        </a:rPr>
                        <a:t>2.27</a:t>
                      </a:r>
                      <a:endParaRPr lang="en-US" sz="1100" b="1" i="0" u="none" strike="noStrike" kern="1200" dirty="0">
                        <a:solidFill>
                          <a:schemeClr val="bg1"/>
                        </a:solidFill>
                        <a:effectLst/>
                        <a:latin typeface="Arial" panose="020B0604020202020204" pitchFamily="34" charset="0"/>
                        <a:ea typeface="+mn-ea"/>
                        <a:cs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r>
              <a:tr h="258578">
                <a:tc>
                  <a:txBody>
                    <a:bodyPr/>
                    <a:lstStyle/>
                    <a:p>
                      <a:pPr marL="0" algn="ctr" defTabSz="457200" rtl="0" eaLnBrk="1" fontAlgn="b" latinLnBrk="0" hangingPunct="1"/>
                      <a:r>
                        <a:rPr lang="en-US" sz="1100" b="0" i="0" u="none" strike="noStrike" kern="1200" dirty="0" smtClean="0">
                          <a:solidFill>
                            <a:srgbClr val="000000"/>
                          </a:solidFill>
                          <a:effectLst/>
                          <a:latin typeface="Arial" panose="020B0604020202020204" pitchFamily="34" charset="0"/>
                          <a:ea typeface="+mn-ea"/>
                          <a:cs typeface="Arial" panose="020B0604020202020204" pitchFamily="34" charset="0"/>
                        </a:rPr>
                        <a:t>FRB 100</a:t>
                      </a:r>
                      <a:r>
                        <a:rPr lang="en-US" sz="1100" b="0" i="0" u="none" strike="noStrike" kern="1200" baseline="0" dirty="0" smtClean="0">
                          <a:solidFill>
                            <a:srgbClr val="000000"/>
                          </a:solidFill>
                          <a:effectLst/>
                          <a:latin typeface="Arial" panose="020B0604020202020204" pitchFamily="34" charset="0"/>
                          <a:ea typeface="+mn-ea"/>
                          <a:cs typeface="Arial" panose="020B0604020202020204" pitchFamily="34" charset="0"/>
                        </a:rPr>
                        <a:t> largest banks</a:t>
                      </a:r>
                      <a:endParaRPr lang="en-US" sz="1100" b="0" i="0" u="none" strike="noStrike" kern="1200" dirty="0">
                        <a:solidFill>
                          <a:srgbClr val="000000"/>
                        </a:solidFill>
                        <a:effectLst/>
                        <a:latin typeface="Arial" panose="020B0604020202020204" pitchFamily="34" charset="0"/>
                        <a:ea typeface="+mn-ea"/>
                        <a:cs typeface="Arial" panose="020B0604020202020204" pitchFamily="34" charset="0"/>
                      </a:endParaRPr>
                    </a:p>
                  </a:txBody>
                  <a:tcPr marL="9525" marR="9525" marT="9525" marB="0" anchor="ctr">
                    <a:lnL w="12700" cap="flat" cmpd="sng" algn="ctr">
                      <a:solidFill>
                        <a:schemeClr val="bg1">
                          <a:lumMod val="50000"/>
                        </a:schemeClr>
                      </a:solid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808080"/>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algn="ctr" defTabSz="457200" rtl="0" eaLnBrk="1" fontAlgn="b" latinLnBrk="0" hangingPunct="1"/>
                      <a:r>
                        <a:rPr lang="en-US" sz="1100" b="0" i="0" u="none" strike="noStrike" kern="1200" dirty="0" smtClean="0">
                          <a:solidFill>
                            <a:srgbClr val="000000"/>
                          </a:solidFill>
                          <a:effectLst/>
                          <a:latin typeface="Arial" panose="020B0604020202020204" pitchFamily="34" charset="0"/>
                          <a:ea typeface="+mn-ea"/>
                          <a:cs typeface="Arial" panose="020B0604020202020204" pitchFamily="34" charset="0"/>
                        </a:rPr>
                        <a:t>0.45%</a:t>
                      </a:r>
                      <a:endParaRPr lang="en-US" sz="1100" b="0" i="0" u="none" strike="noStrike" kern="1200" dirty="0">
                        <a:solidFill>
                          <a:srgbClr val="000000"/>
                        </a:solidFill>
                        <a:effectLst/>
                        <a:latin typeface="Arial" panose="020B0604020202020204" pitchFamily="34" charset="0"/>
                        <a:ea typeface="+mn-ea"/>
                        <a:cs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808080"/>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algn="ctr" defTabSz="457200" rtl="0" eaLnBrk="1" fontAlgn="b" latinLnBrk="0" hangingPunct="1"/>
                      <a:r>
                        <a:rPr lang="en-US" sz="1100" b="0" i="0" u="none" strike="noStrike" kern="1200" dirty="0" smtClean="0">
                          <a:solidFill>
                            <a:srgbClr val="000000"/>
                          </a:solidFill>
                          <a:effectLst/>
                          <a:latin typeface="Arial" panose="020B0604020202020204" pitchFamily="34" charset="0"/>
                          <a:ea typeface="+mn-ea"/>
                          <a:cs typeface="Arial" panose="020B0604020202020204" pitchFamily="34" charset="0"/>
                        </a:rPr>
                        <a:t>2.16%</a:t>
                      </a:r>
                      <a:endParaRPr lang="en-US" sz="1100" b="0" i="0" u="none" strike="noStrike" kern="1200" dirty="0">
                        <a:solidFill>
                          <a:srgbClr val="000000"/>
                        </a:solidFill>
                        <a:effectLst/>
                        <a:latin typeface="Arial" panose="020B0604020202020204" pitchFamily="34" charset="0"/>
                        <a:ea typeface="+mn-ea"/>
                        <a:cs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808080"/>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algn="ctr" defTabSz="457200" rtl="0" eaLnBrk="1" fontAlgn="b" latinLnBrk="0" hangingPunct="1"/>
                      <a:r>
                        <a:rPr lang="en-US" sz="1100" b="1" i="0" u="none" strike="noStrike" kern="1200" dirty="0" smtClean="0">
                          <a:solidFill>
                            <a:schemeClr val="bg1"/>
                          </a:solidFill>
                          <a:effectLst/>
                          <a:latin typeface="Arial" panose="020B0604020202020204" pitchFamily="34" charset="0"/>
                          <a:ea typeface="+mn-ea"/>
                          <a:cs typeface="Arial" panose="020B0604020202020204" pitchFamily="34" charset="0"/>
                        </a:rPr>
                        <a:t>4.76</a:t>
                      </a:r>
                      <a:endParaRPr lang="en-US" sz="1100" b="1" i="0" u="none" strike="noStrike" kern="1200" dirty="0">
                        <a:solidFill>
                          <a:schemeClr val="bg1"/>
                        </a:solidFill>
                        <a:effectLst/>
                        <a:latin typeface="Arial" panose="020B0604020202020204" pitchFamily="34" charset="0"/>
                        <a:ea typeface="+mn-ea"/>
                        <a:cs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9525" cap="flat" cmpd="sng" algn="ctr">
                      <a:solidFill>
                        <a:srgbClr val="808080"/>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r>
            </a:tbl>
          </a:graphicData>
        </a:graphic>
      </p:graphicFrame>
      <p:sp>
        <p:nvSpPr>
          <p:cNvPr id="39" name="Rectangular Callout 38"/>
          <p:cNvSpPr/>
          <p:nvPr/>
        </p:nvSpPr>
        <p:spPr bwMode="auto">
          <a:xfrm>
            <a:off x="1219201" y="5348472"/>
            <a:ext cx="2138230" cy="738138"/>
          </a:xfrm>
          <a:prstGeom prst="wedgeRectCallout">
            <a:avLst>
              <a:gd name="adj1" fmla="val 60532"/>
              <a:gd name="adj2" fmla="val -1756"/>
            </a:avLst>
          </a:prstGeom>
          <a:solidFill>
            <a:schemeClr val="bg1"/>
          </a:solidFill>
          <a:ln w="9525" cap="flat" cmpd="sng" algn="ctr">
            <a:solidFill>
              <a:schemeClr val="tx1"/>
            </a:solidFill>
            <a:prstDash val="solid"/>
            <a:round/>
            <a:headEnd type="none" w="med" len="med"/>
            <a:tailEnd type="none" w="med" len="med"/>
          </a:ln>
          <a:effectLst/>
        </p:spPr>
        <p:txBody>
          <a:bodyPr vert="horz" wrap="square" lIns="63500" tIns="63500" rIns="63500" bIns="63500" numCol="1" rtlCol="0" anchor="t" anchorCtr="0" compatLnSpc="1">
            <a:prstTxWarp prst="textNoShape">
              <a:avLst/>
            </a:prstTxWarp>
          </a:bodyPr>
          <a:lstStyle/>
          <a:p>
            <a:pPr algn="l">
              <a:lnSpc>
                <a:spcPct val="100000"/>
              </a:lnSpc>
            </a:pPr>
            <a:r>
              <a:rPr lang="en-US" sz="1100" dirty="0" smtClean="0"/>
              <a:t>Recommend a ~4.2x scalar to represent the range of scalars derived from both historical loss rates and CCAR 2016 losses</a:t>
            </a:r>
            <a:endParaRPr lang="en-US" sz="1100" dirty="0"/>
          </a:p>
        </p:txBody>
      </p:sp>
      <p:sp>
        <p:nvSpPr>
          <p:cNvPr id="41" name="Rectangle 40"/>
          <p:cNvSpPr/>
          <p:nvPr/>
        </p:nvSpPr>
        <p:spPr>
          <a:xfrm>
            <a:off x="4881562" y="4136920"/>
            <a:ext cx="4201845" cy="461665"/>
          </a:xfrm>
          <a:prstGeom prst="rect">
            <a:avLst/>
          </a:prstGeom>
        </p:spPr>
        <p:txBody>
          <a:bodyPr wrap="square">
            <a:spAutoFit/>
          </a:bodyPr>
          <a:lstStyle/>
          <a:p>
            <a:pPr marL="171450" indent="-171450" algn="l" fontAlgn="b">
              <a:lnSpc>
                <a:spcPct val="100000"/>
              </a:lnSpc>
              <a:spcBef>
                <a:spcPts val="0"/>
              </a:spcBef>
              <a:spcAft>
                <a:spcPts val="0"/>
              </a:spcAft>
              <a:buFont typeface="Wingdings" panose="05000000000000000000" pitchFamily="2" charset="2"/>
              <a:buChar char="ü"/>
              <a:defRPr/>
            </a:pPr>
            <a:r>
              <a:rPr lang="en-US" sz="1200" dirty="0" smtClean="0">
                <a:solidFill>
                  <a:srgbClr val="41A441"/>
                </a:solidFill>
              </a:rPr>
              <a:t>External </a:t>
            </a:r>
            <a:r>
              <a:rPr lang="en-US" sz="1200" dirty="0">
                <a:solidFill>
                  <a:srgbClr val="41A441"/>
                </a:solidFill>
              </a:rPr>
              <a:t>and internal </a:t>
            </a:r>
            <a:r>
              <a:rPr lang="en-US" sz="1200" dirty="0" smtClean="0">
                <a:solidFill>
                  <a:srgbClr val="41A441"/>
                </a:solidFill>
              </a:rPr>
              <a:t>historical data provide comparable benchmarks for CRE portfolio</a:t>
            </a:r>
            <a:endParaRPr lang="en-US" sz="1200" dirty="0">
              <a:solidFill>
                <a:srgbClr val="41A441"/>
              </a:solidFill>
            </a:endParaRPr>
          </a:p>
        </p:txBody>
      </p:sp>
      <p:sp>
        <p:nvSpPr>
          <p:cNvPr id="42" name="Text Placeholder 9"/>
          <p:cNvSpPr txBox="1">
            <a:spLocks/>
          </p:cNvSpPr>
          <p:nvPr/>
        </p:nvSpPr>
        <p:spPr>
          <a:xfrm>
            <a:off x="365760" y="1463040"/>
            <a:ext cx="3941769" cy="336550"/>
          </a:xfrm>
          <a:prstGeom prst="rect">
            <a:avLst/>
          </a:prstGeom>
        </p:spPr>
        <p:txBody>
          <a:bodyPr lIns="0" tIns="0" rIns="0" bIns="0"/>
          <a:lstStyle>
            <a:lvl1pPr marL="0" indent="0" algn="l" rtl="0" eaLnBrk="1" fontAlgn="base" hangingPunct="1">
              <a:lnSpc>
                <a:spcPct val="100000"/>
              </a:lnSpc>
              <a:spcBef>
                <a:spcPts val="0"/>
              </a:spcBef>
              <a:spcAft>
                <a:spcPct val="0"/>
              </a:spcAft>
              <a:buNone/>
              <a:defRPr sz="1200" b="1">
                <a:solidFill>
                  <a:srgbClr val="FF0000"/>
                </a:solidFill>
                <a:latin typeface="+mj-lt"/>
                <a:ea typeface="+mn-ea"/>
                <a:cs typeface="+mn-cs"/>
              </a:defRPr>
            </a:lvl1pPr>
            <a:lvl2pPr marL="0" indent="0" algn="l" rtl="0" eaLnBrk="1" fontAlgn="base" hangingPunct="1">
              <a:lnSpc>
                <a:spcPct val="100000"/>
              </a:lnSpc>
              <a:spcBef>
                <a:spcPts val="0"/>
              </a:spcBef>
              <a:spcAft>
                <a:spcPct val="0"/>
              </a:spcAft>
              <a:buClr>
                <a:schemeClr val="tx1"/>
              </a:buClr>
              <a:buFont typeface="Wingdings" pitchFamily="2" charset="2"/>
              <a:buNone/>
              <a:defRPr sz="1200">
                <a:solidFill>
                  <a:srgbClr val="FF0000"/>
                </a:solidFill>
                <a:latin typeface="Arial" charset="0"/>
                <a:ea typeface="+mn-ea"/>
                <a:cs typeface="+mn-cs"/>
              </a:defRPr>
            </a:lvl2pPr>
            <a:lvl3pPr marL="625475" indent="-163513" algn="l" rtl="0" eaLnBrk="1" fontAlgn="base" hangingPunct="1">
              <a:lnSpc>
                <a:spcPct val="100000"/>
              </a:lnSpc>
              <a:spcBef>
                <a:spcPts val="350"/>
              </a:spcBef>
              <a:spcAft>
                <a:spcPct val="0"/>
              </a:spcAft>
              <a:buClr>
                <a:schemeClr val="tx1"/>
              </a:buClr>
              <a:buChar char="•"/>
              <a:defRPr sz="1000">
                <a:solidFill>
                  <a:schemeClr val="accent2"/>
                </a:solidFill>
                <a:latin typeface="Arial" charset="0"/>
                <a:ea typeface="+mn-ea"/>
                <a:cs typeface="+mn-cs"/>
              </a:defRPr>
            </a:lvl3pPr>
            <a:lvl4pPr marL="741363" indent="-115888" algn="l" rtl="0" eaLnBrk="1" fontAlgn="base" hangingPunct="1">
              <a:lnSpc>
                <a:spcPct val="100000"/>
              </a:lnSpc>
              <a:spcBef>
                <a:spcPts val="300"/>
              </a:spcBef>
              <a:spcAft>
                <a:spcPct val="0"/>
              </a:spcAft>
              <a:buClr>
                <a:schemeClr val="tx1"/>
              </a:buClr>
              <a:buChar char="–"/>
              <a:defRPr sz="1000">
                <a:solidFill>
                  <a:schemeClr val="accent2"/>
                </a:solidFill>
                <a:latin typeface="Arial" charset="0"/>
                <a:ea typeface="+mn-ea"/>
                <a:cs typeface="+mn-cs"/>
              </a:defRPr>
            </a:lvl4pPr>
            <a:lvl5pPr marL="912812" indent="-171450" algn="l" rtl="0" eaLnBrk="1" fontAlgn="base" hangingPunct="1">
              <a:lnSpc>
                <a:spcPct val="100000"/>
              </a:lnSpc>
              <a:spcBef>
                <a:spcPts val="250"/>
              </a:spcBef>
              <a:spcAft>
                <a:spcPct val="0"/>
              </a:spcAft>
              <a:buClr>
                <a:schemeClr val="tx1"/>
              </a:buClr>
              <a:buFont typeface="Courier New" panose="02070309020205020404" pitchFamily="49" charset="0"/>
              <a:buChar char="o"/>
              <a:defRPr sz="1000">
                <a:solidFill>
                  <a:schemeClr val="accent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0" marR="0" lvl="0" indent="0" algn="l" defTabSz="914400" rtl="0" eaLnBrk="1" fontAlgn="base" latinLnBrk="0" hangingPunct="1">
              <a:lnSpc>
                <a:spcPct val="100000"/>
              </a:lnSpc>
              <a:spcBef>
                <a:spcPts val="0"/>
              </a:spcBef>
              <a:spcAft>
                <a:spcPct val="0"/>
              </a:spcAft>
              <a:buClrTx/>
              <a:buSzTx/>
              <a:buFontTx/>
              <a:buNone/>
              <a:tabLst/>
              <a:defRPr/>
            </a:pPr>
            <a:r>
              <a:rPr kumimoji="0" lang="en-GB" sz="1400" b="1" i="0" u="none" strike="noStrike" kern="0" cap="none" spc="0" normalizeH="0" baseline="0" noProof="0" dirty="0" smtClean="0">
                <a:ln>
                  <a:noFill/>
                </a:ln>
                <a:solidFill>
                  <a:srgbClr val="FF0000"/>
                </a:solidFill>
                <a:effectLst/>
                <a:uLnTx/>
                <a:uFillTx/>
                <a:latin typeface="Arial Bold"/>
                <a:ea typeface="ＭＳ Ｐゴシック"/>
              </a:rPr>
              <a:t>Scalar derived from CCAR 2016</a:t>
            </a:r>
          </a:p>
          <a:p>
            <a:pPr marL="0" marR="0" lvl="0" indent="0" algn="l" defTabSz="914400" rtl="0" eaLnBrk="1" fontAlgn="base" latinLnBrk="0" hangingPunct="1">
              <a:lnSpc>
                <a:spcPct val="100000"/>
              </a:lnSpc>
              <a:spcBef>
                <a:spcPts val="0"/>
              </a:spcBef>
              <a:spcAft>
                <a:spcPct val="0"/>
              </a:spcAft>
              <a:buClrTx/>
              <a:buSzTx/>
              <a:buFontTx/>
              <a:buNone/>
              <a:tabLst/>
              <a:defRPr/>
            </a:pPr>
            <a:endParaRPr kumimoji="0" lang="en-GB" sz="1400" b="0" i="0" u="none" strike="noStrike" kern="0" cap="none" spc="0" normalizeH="0" baseline="0" noProof="0" dirty="0">
              <a:ln>
                <a:noFill/>
              </a:ln>
              <a:solidFill>
                <a:srgbClr val="FF0000"/>
              </a:solidFill>
              <a:effectLst/>
              <a:uLnTx/>
              <a:uFillTx/>
              <a:latin typeface="Arial"/>
              <a:ea typeface="ＭＳ Ｐゴシック"/>
            </a:endParaRPr>
          </a:p>
        </p:txBody>
      </p:sp>
      <p:sp>
        <p:nvSpPr>
          <p:cNvPr id="43" name="Text Placeholder 10"/>
          <p:cNvSpPr txBox="1">
            <a:spLocks/>
          </p:cNvSpPr>
          <p:nvPr/>
        </p:nvSpPr>
        <p:spPr>
          <a:xfrm>
            <a:off x="4856705" y="1463040"/>
            <a:ext cx="3944938" cy="336550"/>
          </a:xfrm>
          <a:prstGeom prst="rect">
            <a:avLst/>
          </a:prstGeom>
        </p:spPr>
        <p:txBody>
          <a:bodyPr lIns="0" tIns="0" rIns="0" bIns="0"/>
          <a:lstStyle>
            <a:lvl1pPr marL="0" indent="0" algn="l" rtl="0" eaLnBrk="1" fontAlgn="base" hangingPunct="1">
              <a:lnSpc>
                <a:spcPct val="100000"/>
              </a:lnSpc>
              <a:spcBef>
                <a:spcPts val="0"/>
              </a:spcBef>
              <a:spcAft>
                <a:spcPct val="0"/>
              </a:spcAft>
              <a:buNone/>
              <a:defRPr sz="1200" b="1">
                <a:solidFill>
                  <a:srgbClr val="FF0000"/>
                </a:solidFill>
                <a:latin typeface="+mj-lt"/>
                <a:ea typeface="+mn-ea"/>
                <a:cs typeface="+mn-cs"/>
              </a:defRPr>
            </a:lvl1pPr>
            <a:lvl2pPr marL="0" indent="0" algn="l" rtl="0" eaLnBrk="1" fontAlgn="base" hangingPunct="1">
              <a:lnSpc>
                <a:spcPct val="100000"/>
              </a:lnSpc>
              <a:spcBef>
                <a:spcPts val="0"/>
              </a:spcBef>
              <a:spcAft>
                <a:spcPct val="0"/>
              </a:spcAft>
              <a:buClr>
                <a:schemeClr val="tx1"/>
              </a:buClr>
              <a:buFont typeface="Wingdings" pitchFamily="2" charset="2"/>
              <a:buNone/>
              <a:defRPr sz="1200">
                <a:solidFill>
                  <a:srgbClr val="FF0000"/>
                </a:solidFill>
                <a:latin typeface="Arial" charset="0"/>
                <a:ea typeface="+mn-ea"/>
                <a:cs typeface="+mn-cs"/>
              </a:defRPr>
            </a:lvl2pPr>
            <a:lvl3pPr marL="625475" indent="-163513" algn="l" rtl="0" eaLnBrk="1" fontAlgn="base" hangingPunct="1">
              <a:lnSpc>
                <a:spcPct val="100000"/>
              </a:lnSpc>
              <a:spcBef>
                <a:spcPts val="350"/>
              </a:spcBef>
              <a:spcAft>
                <a:spcPct val="0"/>
              </a:spcAft>
              <a:buClr>
                <a:schemeClr val="tx1"/>
              </a:buClr>
              <a:buChar char="•"/>
              <a:defRPr sz="1000">
                <a:solidFill>
                  <a:schemeClr val="accent2"/>
                </a:solidFill>
                <a:latin typeface="Arial" charset="0"/>
                <a:ea typeface="+mn-ea"/>
                <a:cs typeface="+mn-cs"/>
              </a:defRPr>
            </a:lvl3pPr>
            <a:lvl4pPr marL="741363" indent="-115888" algn="l" rtl="0" eaLnBrk="1" fontAlgn="base" hangingPunct="1">
              <a:lnSpc>
                <a:spcPct val="100000"/>
              </a:lnSpc>
              <a:spcBef>
                <a:spcPts val="300"/>
              </a:spcBef>
              <a:spcAft>
                <a:spcPct val="0"/>
              </a:spcAft>
              <a:buClr>
                <a:schemeClr val="tx1"/>
              </a:buClr>
              <a:buChar char="–"/>
              <a:defRPr sz="1000">
                <a:solidFill>
                  <a:schemeClr val="accent2"/>
                </a:solidFill>
                <a:latin typeface="Arial" charset="0"/>
                <a:ea typeface="+mn-ea"/>
                <a:cs typeface="+mn-cs"/>
              </a:defRPr>
            </a:lvl4pPr>
            <a:lvl5pPr marL="912812" indent="-171450" algn="l" rtl="0" eaLnBrk="1" fontAlgn="base" hangingPunct="1">
              <a:lnSpc>
                <a:spcPct val="100000"/>
              </a:lnSpc>
              <a:spcBef>
                <a:spcPts val="250"/>
              </a:spcBef>
              <a:spcAft>
                <a:spcPct val="0"/>
              </a:spcAft>
              <a:buClr>
                <a:schemeClr val="tx1"/>
              </a:buClr>
              <a:buFont typeface="Courier New" panose="02070309020205020404" pitchFamily="49" charset="0"/>
              <a:buChar char="o"/>
              <a:defRPr sz="1000">
                <a:solidFill>
                  <a:schemeClr val="accent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0" marR="0" lvl="0" indent="0" algn="l" defTabSz="914400" rtl="0" eaLnBrk="1" fontAlgn="base" latinLnBrk="0" hangingPunct="1">
              <a:lnSpc>
                <a:spcPct val="100000"/>
              </a:lnSpc>
              <a:spcBef>
                <a:spcPts val="0"/>
              </a:spcBef>
              <a:spcAft>
                <a:spcPct val="0"/>
              </a:spcAft>
              <a:buClrTx/>
              <a:buSzTx/>
              <a:buFontTx/>
              <a:buNone/>
              <a:tabLst/>
              <a:defRPr/>
            </a:pPr>
            <a:r>
              <a:rPr kumimoji="0" lang="en-US" sz="1400" b="1" i="0" u="none" strike="noStrike" kern="0" cap="none" spc="0" normalizeH="0" baseline="0" noProof="0" dirty="0" smtClean="0">
                <a:ln>
                  <a:noFill/>
                </a:ln>
                <a:solidFill>
                  <a:srgbClr val="FF0000"/>
                </a:solidFill>
                <a:effectLst/>
                <a:uLnTx/>
                <a:uFillTx/>
                <a:latin typeface="Arial Bold"/>
                <a:ea typeface="ＭＳ Ｐゴシック"/>
              </a:rPr>
              <a:t>Scalar derived from historical loss rates</a:t>
            </a:r>
          </a:p>
          <a:p>
            <a:pPr marL="0" marR="0" lvl="0" indent="0" algn="l" defTabSz="914400" rtl="0" eaLnBrk="1" fontAlgn="base" latinLnBrk="0" hangingPunct="1">
              <a:lnSpc>
                <a:spcPct val="100000"/>
              </a:lnSpc>
              <a:spcBef>
                <a:spcPts val="0"/>
              </a:spcBef>
              <a:spcAft>
                <a:spcPct val="0"/>
              </a:spcAft>
              <a:buClrTx/>
              <a:buSzTx/>
              <a:buFontTx/>
              <a:buNone/>
              <a:tabLst/>
              <a:defRPr/>
            </a:pPr>
            <a:endParaRPr kumimoji="0" lang="en-GB" sz="1400" b="1" i="0" u="none" strike="noStrike" kern="0" cap="none" spc="0" normalizeH="0" baseline="0" noProof="0" dirty="0">
              <a:ln>
                <a:noFill/>
              </a:ln>
              <a:solidFill>
                <a:srgbClr val="FF0000"/>
              </a:solidFill>
              <a:effectLst/>
              <a:uLnTx/>
              <a:uFillTx/>
              <a:latin typeface="Arial Bold"/>
              <a:ea typeface="ＭＳ Ｐゴシック"/>
            </a:endParaRPr>
          </a:p>
        </p:txBody>
      </p:sp>
    </p:spTree>
    <p:extLst>
      <p:ext uri="{BB962C8B-B14F-4D97-AF65-F5344CB8AC3E}">
        <p14:creationId xmlns:p14="http://schemas.microsoft.com/office/powerpoint/2010/main" val="1590027650"/>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0" name="Object 39" hidden="1"/>
          <p:cNvGraphicFramePr>
            <a:graphicFrameLocks noChangeAspect="1"/>
          </p:cNvGraphicFramePr>
          <p:nvPr>
            <p:custDataLst>
              <p:tags r:id="rId2"/>
            </p:custDataLst>
            <p:extLst>
              <p:ext uri="{D42A27DB-BD31-4B8C-83A1-F6EECF244321}">
                <p14:modId xmlns:p14="http://schemas.microsoft.com/office/powerpoint/2010/main" val="2301036638"/>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22656" name="think-cell Slide" r:id="rId34" imgW="270" imgH="270" progId="TCLayout.ActiveDocument.1">
                  <p:embed/>
                </p:oleObj>
              </mc:Choice>
              <mc:Fallback>
                <p:oleObj name="think-cell Slide" r:id="rId34" imgW="270" imgH="270" progId="TCLayout.ActiveDocument.1">
                  <p:embed/>
                  <p:pic>
                    <p:nvPicPr>
                      <p:cNvPr id="0" name=""/>
                      <p:cNvPicPr/>
                      <p:nvPr/>
                    </p:nvPicPr>
                    <p:blipFill>
                      <a:blip r:embed="rId35"/>
                      <a:stretch>
                        <a:fillRect/>
                      </a:stretch>
                    </p:blipFill>
                    <p:spPr>
                      <a:xfrm>
                        <a:off x="1588" y="1588"/>
                        <a:ext cx="1587" cy="1587"/>
                      </a:xfrm>
                      <a:prstGeom prst="rect">
                        <a:avLst/>
                      </a:prstGeom>
                    </p:spPr>
                  </p:pic>
                </p:oleObj>
              </mc:Fallback>
            </mc:AlternateContent>
          </a:graphicData>
        </a:graphic>
      </p:graphicFrame>
      <p:sp>
        <p:nvSpPr>
          <p:cNvPr id="6" name="Rectangle 5" hidden="1"/>
          <p:cNvSpPr/>
          <p:nvPr>
            <p:custDataLst>
              <p:tags r:id="rId3"/>
            </p:custDataLst>
          </p:nvPr>
        </p:nvSpPr>
        <p:spPr bwMode="auto">
          <a:xfrm>
            <a:off x="0" y="0"/>
            <a:ext cx="158750" cy="158750"/>
          </a:xfrm>
          <a:prstGeom prst="rect">
            <a:avLst/>
          </a:prstGeom>
          <a:solidFill>
            <a:schemeClr val="accent1">
              <a:lumMod val="20000"/>
              <a:lumOff val="8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vert="horz" wrap="none" lIns="0" tIns="0" rIns="0" bIns="0" numCol="1" spcCol="0" rtlCol="0" anchor="ctr" anchorCtr="0">
            <a:noAutofit/>
          </a:bodyPr>
          <a:lstStyle/>
          <a:p>
            <a:pPr>
              <a:lnSpc>
                <a:spcPct val="100000"/>
              </a:lnSpc>
            </a:pPr>
            <a:endParaRPr lang="en-US" dirty="0" smtClean="0">
              <a:solidFill>
                <a:schemeClr val="tx1"/>
              </a:solidFill>
              <a:latin typeface="Arial"/>
              <a:cs typeface="Arial"/>
              <a:sym typeface="Arial"/>
            </a:endParaRPr>
          </a:p>
        </p:txBody>
      </p:sp>
      <p:grpSp>
        <p:nvGrpSpPr>
          <p:cNvPr id="75" name="Group 74"/>
          <p:cNvGrpSpPr/>
          <p:nvPr/>
        </p:nvGrpSpPr>
        <p:grpSpPr>
          <a:xfrm>
            <a:off x="436880" y="69852"/>
            <a:ext cx="3149229" cy="189008"/>
            <a:chOff x="457200" y="19052"/>
            <a:chExt cx="3149229" cy="189008"/>
          </a:xfrm>
        </p:grpSpPr>
        <p:sp>
          <p:nvSpPr>
            <p:cNvPr id="79" name="Oval 78"/>
            <p:cNvSpPr/>
            <p:nvPr/>
          </p:nvSpPr>
          <p:spPr bwMode="auto">
            <a:xfrm>
              <a:off x="457200" y="19052"/>
              <a:ext cx="189008" cy="189008"/>
            </a:xfrm>
            <a:prstGeom prst="ellipse">
              <a:avLst/>
            </a:prstGeom>
            <a:solidFill>
              <a:schemeClr val="accent6">
                <a:lumMod val="60000"/>
                <a:lumOff val="4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lang="en-US" b="1" dirty="0" smtClean="0">
                  <a:solidFill>
                    <a:schemeClr val="bg1"/>
                  </a:solidFill>
                  <a:latin typeface="Arial" panose="020B0604020202020204" pitchFamily="34" charset="0"/>
                  <a:ea typeface="ＭＳ Ｐゴシック" pitchFamily="-112" charset="-128"/>
                  <a:cs typeface="Arial" panose="020B0604020202020204" pitchFamily="34" charset="0"/>
                </a:rPr>
                <a:t>E</a:t>
              </a:r>
              <a:endParaRPr kumimoji="0" lang="en-US" b="1" i="0" u="none" strike="noStrike" cap="none" normalizeH="0" baseline="0" dirty="0">
                <a:ln>
                  <a:noFill/>
                </a:ln>
                <a:solidFill>
                  <a:schemeClr val="bg1"/>
                </a:solidFill>
                <a:effectLst/>
                <a:latin typeface="Arial" panose="020B0604020202020204" pitchFamily="34" charset="0"/>
                <a:ea typeface="ＭＳ Ｐゴシック" pitchFamily="-112" charset="-128"/>
                <a:cs typeface="Arial" panose="020B0604020202020204" pitchFamily="34" charset="0"/>
              </a:endParaRPr>
            </a:p>
          </p:txBody>
        </p:sp>
        <p:sp>
          <p:nvSpPr>
            <p:cNvPr id="80" name="Text Box 75"/>
            <p:cNvSpPr txBox="1">
              <a:spLocks noChangeArrowheads="1"/>
            </p:cNvSpPr>
            <p:nvPr/>
          </p:nvSpPr>
          <p:spPr bwMode="gray">
            <a:xfrm>
              <a:off x="690566" y="20638"/>
              <a:ext cx="2915863" cy="184666"/>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none" lIns="0" tIns="0" rIns="0" bIns="0" anchor="ctr">
              <a:spAutoFit/>
            </a:bodyPr>
            <a:lstStyle/>
            <a:p>
              <a:pPr algn="l">
                <a:lnSpc>
                  <a:spcPct val="100000"/>
                </a:lnSpc>
              </a:pPr>
              <a:r>
                <a:rPr lang="en-US" sz="1200" dirty="0">
                  <a:solidFill>
                    <a:schemeClr val="bg1">
                      <a:lumMod val="50000"/>
                    </a:schemeClr>
                  </a:solidFill>
                </a:rPr>
                <a:t>Appendix: </a:t>
              </a:r>
              <a:r>
                <a:rPr lang="en-US" sz="1200" dirty="0" smtClean="0">
                  <a:solidFill>
                    <a:schemeClr val="bg1">
                      <a:lumMod val="50000"/>
                    </a:schemeClr>
                  </a:solidFill>
                </a:rPr>
                <a:t>Sub-portfolio NCO scalar review</a:t>
              </a:r>
              <a:endParaRPr lang="en-US" sz="1200" dirty="0">
                <a:solidFill>
                  <a:schemeClr val="bg1">
                    <a:lumMod val="50000"/>
                  </a:schemeClr>
                </a:solidFill>
              </a:endParaRPr>
            </a:p>
          </p:txBody>
        </p:sp>
      </p:grpSp>
      <p:sp>
        <p:nvSpPr>
          <p:cNvPr id="3" name="Content Placeholder 2"/>
          <p:cNvSpPr>
            <a:spLocks noGrp="1"/>
          </p:cNvSpPr>
          <p:nvPr>
            <p:ph sz="quarter" idx="11"/>
          </p:nvPr>
        </p:nvSpPr>
        <p:spPr/>
        <p:txBody>
          <a:bodyPr/>
          <a:lstStyle/>
          <a:p>
            <a:r>
              <a:rPr lang="en-US" dirty="0" smtClean="0"/>
              <a:t>Historical scalars for C&amp;I and GCB scalar review</a:t>
            </a:r>
            <a:endParaRPr lang="en-US" dirty="0"/>
          </a:p>
        </p:txBody>
      </p:sp>
      <p:sp>
        <p:nvSpPr>
          <p:cNvPr id="23" name="Text Placeholder 9"/>
          <p:cNvSpPr txBox="1">
            <a:spLocks/>
          </p:cNvSpPr>
          <p:nvPr/>
        </p:nvSpPr>
        <p:spPr>
          <a:xfrm>
            <a:off x="365760" y="1463040"/>
            <a:ext cx="3941769" cy="336550"/>
          </a:xfrm>
          <a:prstGeom prst="rect">
            <a:avLst/>
          </a:prstGeom>
        </p:spPr>
        <p:txBody>
          <a:bodyPr lIns="0" tIns="0" rIns="0" bIns="0"/>
          <a:lstStyle>
            <a:lvl1pPr marL="0" indent="0" algn="l" rtl="0" eaLnBrk="1" fontAlgn="base" hangingPunct="1">
              <a:lnSpc>
                <a:spcPct val="100000"/>
              </a:lnSpc>
              <a:spcBef>
                <a:spcPts val="0"/>
              </a:spcBef>
              <a:spcAft>
                <a:spcPct val="0"/>
              </a:spcAft>
              <a:buNone/>
              <a:defRPr sz="1200" b="1">
                <a:solidFill>
                  <a:srgbClr val="FF0000"/>
                </a:solidFill>
                <a:latin typeface="+mj-lt"/>
                <a:ea typeface="+mn-ea"/>
                <a:cs typeface="+mn-cs"/>
              </a:defRPr>
            </a:lvl1pPr>
            <a:lvl2pPr marL="0" indent="0" algn="l" rtl="0" eaLnBrk="1" fontAlgn="base" hangingPunct="1">
              <a:lnSpc>
                <a:spcPct val="100000"/>
              </a:lnSpc>
              <a:spcBef>
                <a:spcPts val="0"/>
              </a:spcBef>
              <a:spcAft>
                <a:spcPct val="0"/>
              </a:spcAft>
              <a:buClr>
                <a:schemeClr val="tx1"/>
              </a:buClr>
              <a:buFont typeface="Wingdings" pitchFamily="2" charset="2"/>
              <a:buNone/>
              <a:defRPr sz="1200">
                <a:solidFill>
                  <a:srgbClr val="FF0000"/>
                </a:solidFill>
                <a:latin typeface="Arial" charset="0"/>
                <a:ea typeface="+mn-ea"/>
                <a:cs typeface="+mn-cs"/>
              </a:defRPr>
            </a:lvl2pPr>
            <a:lvl3pPr marL="625475" indent="-163513" algn="l" rtl="0" eaLnBrk="1" fontAlgn="base" hangingPunct="1">
              <a:lnSpc>
                <a:spcPct val="100000"/>
              </a:lnSpc>
              <a:spcBef>
                <a:spcPts val="350"/>
              </a:spcBef>
              <a:spcAft>
                <a:spcPct val="0"/>
              </a:spcAft>
              <a:buClr>
                <a:schemeClr val="tx1"/>
              </a:buClr>
              <a:buChar char="•"/>
              <a:defRPr sz="1000">
                <a:solidFill>
                  <a:schemeClr val="accent2"/>
                </a:solidFill>
                <a:latin typeface="Arial" charset="0"/>
                <a:ea typeface="+mn-ea"/>
                <a:cs typeface="+mn-cs"/>
              </a:defRPr>
            </a:lvl3pPr>
            <a:lvl4pPr marL="741363" indent="-115888" algn="l" rtl="0" eaLnBrk="1" fontAlgn="base" hangingPunct="1">
              <a:lnSpc>
                <a:spcPct val="100000"/>
              </a:lnSpc>
              <a:spcBef>
                <a:spcPts val="300"/>
              </a:spcBef>
              <a:spcAft>
                <a:spcPct val="0"/>
              </a:spcAft>
              <a:buClr>
                <a:schemeClr val="tx1"/>
              </a:buClr>
              <a:buChar char="–"/>
              <a:defRPr sz="1000">
                <a:solidFill>
                  <a:schemeClr val="accent2"/>
                </a:solidFill>
                <a:latin typeface="Arial" charset="0"/>
                <a:ea typeface="+mn-ea"/>
                <a:cs typeface="+mn-cs"/>
              </a:defRPr>
            </a:lvl4pPr>
            <a:lvl5pPr marL="912812" indent="-171450" algn="l" rtl="0" eaLnBrk="1" fontAlgn="base" hangingPunct="1">
              <a:lnSpc>
                <a:spcPct val="100000"/>
              </a:lnSpc>
              <a:spcBef>
                <a:spcPts val="250"/>
              </a:spcBef>
              <a:spcAft>
                <a:spcPct val="0"/>
              </a:spcAft>
              <a:buClr>
                <a:schemeClr val="tx1"/>
              </a:buClr>
              <a:buFont typeface="Courier New" panose="02070309020205020404" pitchFamily="49" charset="0"/>
              <a:buChar char="o"/>
              <a:defRPr sz="1000">
                <a:solidFill>
                  <a:schemeClr val="accent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lvl="0">
              <a:defRPr/>
            </a:pPr>
            <a:r>
              <a:rPr lang="en-GB" sz="1400" dirty="0">
                <a:latin typeface="Arial" panose="020B0604020202020204" pitchFamily="34" charset="0"/>
                <a:cs typeface="Arial" panose="020B0604020202020204" pitchFamily="34" charset="0"/>
              </a:rPr>
              <a:t>Historical C&amp;I (</a:t>
            </a:r>
            <a:r>
              <a:rPr lang="en-GB" sz="1400" dirty="0" smtClean="0">
                <a:latin typeface="Arial" panose="020B0604020202020204" pitchFamily="34" charset="0"/>
                <a:cs typeface="Arial" panose="020B0604020202020204" pitchFamily="34" charset="0"/>
              </a:rPr>
              <a:t>incl. </a:t>
            </a:r>
            <a:r>
              <a:rPr lang="en-GB" sz="1400" dirty="0">
                <a:latin typeface="Arial" panose="020B0604020202020204" pitchFamily="34" charset="0"/>
                <a:cs typeface="Arial" panose="020B0604020202020204" pitchFamily="34" charset="0"/>
              </a:rPr>
              <a:t>GCB) </a:t>
            </a:r>
            <a:r>
              <a:rPr lang="en-GB" sz="1400" dirty="0" smtClean="0">
                <a:latin typeface="Arial" panose="020B0604020202020204" pitchFamily="34" charset="0"/>
                <a:cs typeface="Arial" panose="020B0604020202020204" pitchFamily="34" charset="0"/>
              </a:rPr>
              <a:t>n</a:t>
            </a:r>
            <a:r>
              <a:rPr kumimoji="0" lang="en-GB" sz="1400" b="1" i="0" u="none" strike="noStrike" kern="0" cap="none" spc="0" normalizeH="0" baseline="0" noProof="0" dirty="0" smtClean="0">
                <a:ln>
                  <a:noFill/>
                </a:ln>
                <a:solidFill>
                  <a:srgbClr val="FF0000"/>
                </a:solidFill>
                <a:effectLst/>
                <a:uLnTx/>
                <a:uFillTx/>
                <a:latin typeface="Arial Bold"/>
                <a:ea typeface="ＭＳ Ｐゴシック"/>
              </a:rPr>
              <a:t>et charge-off rate </a:t>
            </a:r>
          </a:p>
          <a:p>
            <a:pPr marL="0" marR="0" lvl="0" indent="0" algn="l" defTabSz="914400" rtl="0" eaLnBrk="1" fontAlgn="base" latinLnBrk="0" hangingPunct="1">
              <a:lnSpc>
                <a:spcPct val="100000"/>
              </a:lnSpc>
              <a:spcBef>
                <a:spcPts val="0"/>
              </a:spcBef>
              <a:spcAft>
                <a:spcPct val="0"/>
              </a:spcAft>
              <a:buClrTx/>
              <a:buSzTx/>
              <a:buFontTx/>
              <a:buNone/>
              <a:tabLst/>
              <a:defRPr/>
            </a:pPr>
            <a:r>
              <a:rPr kumimoji="0" lang="en-GB" sz="1400" b="0" i="0" u="none" strike="noStrike" kern="0" cap="none" spc="0" normalizeH="0" baseline="0" noProof="0" dirty="0" smtClean="0">
                <a:ln>
                  <a:noFill/>
                </a:ln>
                <a:solidFill>
                  <a:srgbClr val="FF0000"/>
                </a:solidFill>
                <a:effectLst/>
                <a:uLnTx/>
                <a:uFillTx/>
                <a:latin typeface="Arial"/>
                <a:ea typeface="ＭＳ Ｐゴシック"/>
              </a:rPr>
              <a:t>%, 1Q2006 – 4Q2015</a:t>
            </a:r>
            <a:endParaRPr kumimoji="0" lang="en-GB" sz="1400" b="0" i="0" u="none" strike="noStrike" kern="0" cap="none" spc="0" normalizeH="0" baseline="0" noProof="0" dirty="0">
              <a:ln>
                <a:noFill/>
              </a:ln>
              <a:solidFill>
                <a:srgbClr val="FF0000"/>
              </a:solidFill>
              <a:effectLst/>
              <a:uLnTx/>
              <a:uFillTx/>
              <a:latin typeface="Arial"/>
              <a:ea typeface="ＭＳ Ｐゴシック"/>
            </a:endParaRPr>
          </a:p>
        </p:txBody>
      </p:sp>
      <p:sp>
        <p:nvSpPr>
          <p:cNvPr id="34" name="Footnote"/>
          <p:cNvSpPr/>
          <p:nvPr/>
        </p:nvSpPr>
        <p:spPr bwMode="auto">
          <a:xfrm>
            <a:off x="1898981" y="6338590"/>
            <a:ext cx="451392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spAutoFit/>
          </a:bodyPr>
          <a:lstStyle/>
          <a:p>
            <a:pPr algn="l">
              <a:lnSpc>
                <a:spcPct val="100000"/>
              </a:lnSpc>
            </a:pPr>
            <a:r>
              <a:rPr lang="en-US" sz="800" dirty="0" smtClean="0">
                <a:latin typeface="Arial"/>
                <a:ea typeface="ＭＳ Ｐゴシック"/>
                <a:sym typeface="Arial"/>
              </a:rPr>
              <a:t>Source: </a:t>
            </a:r>
            <a:r>
              <a:rPr lang="en-US" sz="800" dirty="0">
                <a:latin typeface="Arial"/>
                <a:ea typeface="ＭＳ Ｐゴシック"/>
                <a:sym typeface="Arial"/>
              </a:rPr>
              <a:t>SNL Financial Regulated Depositories Bank Regulatory Financials database; Federal Reserve Board historical data: charge-off rates on loans and leases at 100 largest commercial banks, FRB 2014 Shared National Credit </a:t>
            </a:r>
            <a:r>
              <a:rPr lang="en-US" sz="800" dirty="0" smtClean="0">
                <a:latin typeface="Arial"/>
                <a:ea typeface="ＭＳ Ｐゴシック"/>
                <a:sym typeface="Arial"/>
              </a:rPr>
              <a:t>Report</a:t>
            </a:r>
          </a:p>
        </p:txBody>
      </p:sp>
      <p:sp>
        <p:nvSpPr>
          <p:cNvPr id="36" name="Rectangle 35"/>
          <p:cNvSpPr/>
          <p:nvPr/>
        </p:nvSpPr>
        <p:spPr>
          <a:xfrm>
            <a:off x="4856705" y="5271616"/>
            <a:ext cx="4287295" cy="646331"/>
          </a:xfrm>
          <a:prstGeom prst="rect">
            <a:avLst/>
          </a:prstGeom>
        </p:spPr>
        <p:txBody>
          <a:bodyPr wrap="square">
            <a:spAutoFit/>
          </a:bodyPr>
          <a:lstStyle/>
          <a:p>
            <a:pPr marL="171450" indent="-171450" algn="l" fontAlgn="b">
              <a:lnSpc>
                <a:spcPct val="100000"/>
              </a:lnSpc>
              <a:spcBef>
                <a:spcPts val="0"/>
              </a:spcBef>
              <a:spcAft>
                <a:spcPts val="400"/>
              </a:spcAft>
              <a:buFont typeface="Arial" panose="020B0604020202020204" pitchFamily="34" charset="0"/>
              <a:buChar char="•"/>
              <a:defRPr/>
            </a:pPr>
            <a:r>
              <a:rPr lang="en-US" sz="1200" dirty="0" smtClean="0"/>
              <a:t>Differences in portfolio breakdown (e.g., inclusion of GCB) of data provide less comparable dataset than CCAR output</a:t>
            </a:r>
          </a:p>
        </p:txBody>
      </p:sp>
      <p:sp>
        <p:nvSpPr>
          <p:cNvPr id="37" name="Text Placeholder 10"/>
          <p:cNvSpPr txBox="1">
            <a:spLocks/>
          </p:cNvSpPr>
          <p:nvPr/>
        </p:nvSpPr>
        <p:spPr>
          <a:xfrm>
            <a:off x="4856705" y="5027741"/>
            <a:ext cx="3944938" cy="336550"/>
          </a:xfrm>
          <a:prstGeom prst="rect">
            <a:avLst/>
          </a:prstGeom>
        </p:spPr>
        <p:txBody>
          <a:bodyPr lIns="0" tIns="0" rIns="0" bIns="0"/>
          <a:lstStyle>
            <a:lvl1pPr marL="0" indent="0" algn="l" rtl="0" eaLnBrk="1" fontAlgn="base" hangingPunct="1">
              <a:lnSpc>
                <a:spcPct val="100000"/>
              </a:lnSpc>
              <a:spcBef>
                <a:spcPts val="0"/>
              </a:spcBef>
              <a:spcAft>
                <a:spcPct val="0"/>
              </a:spcAft>
              <a:buNone/>
              <a:defRPr sz="1200" b="1">
                <a:solidFill>
                  <a:srgbClr val="FF0000"/>
                </a:solidFill>
                <a:latin typeface="+mj-lt"/>
                <a:ea typeface="+mn-ea"/>
                <a:cs typeface="+mn-cs"/>
              </a:defRPr>
            </a:lvl1pPr>
            <a:lvl2pPr marL="0" indent="0" algn="l" rtl="0" eaLnBrk="1" fontAlgn="base" hangingPunct="1">
              <a:lnSpc>
                <a:spcPct val="100000"/>
              </a:lnSpc>
              <a:spcBef>
                <a:spcPts val="0"/>
              </a:spcBef>
              <a:spcAft>
                <a:spcPct val="0"/>
              </a:spcAft>
              <a:buClr>
                <a:schemeClr val="tx1"/>
              </a:buClr>
              <a:buFont typeface="Wingdings" pitchFamily="2" charset="2"/>
              <a:buNone/>
              <a:defRPr sz="1200">
                <a:solidFill>
                  <a:srgbClr val="FF0000"/>
                </a:solidFill>
                <a:latin typeface="Arial" charset="0"/>
                <a:ea typeface="+mn-ea"/>
                <a:cs typeface="+mn-cs"/>
              </a:defRPr>
            </a:lvl2pPr>
            <a:lvl3pPr marL="625475" indent="-163513" algn="l" rtl="0" eaLnBrk="1" fontAlgn="base" hangingPunct="1">
              <a:lnSpc>
                <a:spcPct val="100000"/>
              </a:lnSpc>
              <a:spcBef>
                <a:spcPts val="350"/>
              </a:spcBef>
              <a:spcAft>
                <a:spcPct val="0"/>
              </a:spcAft>
              <a:buClr>
                <a:schemeClr val="tx1"/>
              </a:buClr>
              <a:buChar char="•"/>
              <a:defRPr sz="1000">
                <a:solidFill>
                  <a:schemeClr val="accent2"/>
                </a:solidFill>
                <a:latin typeface="Arial" charset="0"/>
                <a:ea typeface="+mn-ea"/>
                <a:cs typeface="+mn-cs"/>
              </a:defRPr>
            </a:lvl3pPr>
            <a:lvl4pPr marL="741363" indent="-115888" algn="l" rtl="0" eaLnBrk="1" fontAlgn="base" hangingPunct="1">
              <a:lnSpc>
                <a:spcPct val="100000"/>
              </a:lnSpc>
              <a:spcBef>
                <a:spcPts val="300"/>
              </a:spcBef>
              <a:spcAft>
                <a:spcPct val="0"/>
              </a:spcAft>
              <a:buClr>
                <a:schemeClr val="tx1"/>
              </a:buClr>
              <a:buChar char="–"/>
              <a:defRPr sz="1000">
                <a:solidFill>
                  <a:schemeClr val="accent2"/>
                </a:solidFill>
                <a:latin typeface="Arial" charset="0"/>
                <a:ea typeface="+mn-ea"/>
                <a:cs typeface="+mn-cs"/>
              </a:defRPr>
            </a:lvl4pPr>
            <a:lvl5pPr marL="912812" indent="-171450" algn="l" rtl="0" eaLnBrk="1" fontAlgn="base" hangingPunct="1">
              <a:lnSpc>
                <a:spcPct val="100000"/>
              </a:lnSpc>
              <a:spcBef>
                <a:spcPts val="250"/>
              </a:spcBef>
              <a:spcAft>
                <a:spcPct val="0"/>
              </a:spcAft>
              <a:buClr>
                <a:schemeClr val="tx1"/>
              </a:buClr>
              <a:buFont typeface="Courier New" panose="02070309020205020404" pitchFamily="49" charset="0"/>
              <a:buChar char="o"/>
              <a:defRPr sz="1000">
                <a:solidFill>
                  <a:schemeClr val="accent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0" marR="0" lvl="0" indent="0" algn="l" defTabSz="914400" rtl="0" eaLnBrk="1" fontAlgn="base" latinLnBrk="0" hangingPunct="1">
              <a:lnSpc>
                <a:spcPct val="100000"/>
              </a:lnSpc>
              <a:spcBef>
                <a:spcPts val="0"/>
              </a:spcBef>
              <a:spcAft>
                <a:spcPct val="0"/>
              </a:spcAft>
              <a:buClrTx/>
              <a:buSzTx/>
              <a:buFontTx/>
              <a:buNone/>
              <a:tabLst/>
              <a:defRPr/>
            </a:pPr>
            <a:r>
              <a:rPr kumimoji="0" lang="en-US" sz="1400" b="1" i="0" u="none" strike="noStrike" kern="0" cap="none" spc="0" normalizeH="0" baseline="0" noProof="0" dirty="0" smtClean="0">
                <a:ln>
                  <a:noFill/>
                </a:ln>
                <a:solidFill>
                  <a:srgbClr val="FF0000"/>
                </a:solidFill>
                <a:effectLst/>
                <a:uLnTx/>
                <a:uFillTx/>
                <a:latin typeface="Arial Bold"/>
                <a:ea typeface="ＭＳ Ｐゴシック"/>
              </a:rPr>
              <a:t>Evaluation</a:t>
            </a:r>
          </a:p>
          <a:p>
            <a:pPr marL="0" marR="0" lvl="0" indent="0" algn="l" defTabSz="914400" rtl="0" eaLnBrk="1" fontAlgn="base" latinLnBrk="0" hangingPunct="1">
              <a:lnSpc>
                <a:spcPct val="100000"/>
              </a:lnSpc>
              <a:spcBef>
                <a:spcPts val="0"/>
              </a:spcBef>
              <a:spcAft>
                <a:spcPct val="0"/>
              </a:spcAft>
              <a:buClrTx/>
              <a:buSzTx/>
              <a:buFontTx/>
              <a:buNone/>
              <a:tabLst/>
              <a:defRPr/>
            </a:pPr>
            <a:endParaRPr kumimoji="0" lang="en-GB" sz="1400" b="1" i="0" u="none" strike="noStrike" kern="0" cap="none" spc="0" normalizeH="0" baseline="0" noProof="0" dirty="0">
              <a:ln>
                <a:noFill/>
              </a:ln>
              <a:solidFill>
                <a:srgbClr val="FF0000"/>
              </a:solidFill>
              <a:effectLst/>
              <a:uLnTx/>
              <a:uFillTx/>
              <a:latin typeface="Arial Bold"/>
              <a:ea typeface="ＭＳ Ｐゴシック"/>
            </a:endParaRPr>
          </a:p>
        </p:txBody>
      </p:sp>
      <p:graphicFrame>
        <p:nvGraphicFramePr>
          <p:cNvPr id="38" name="Object 37"/>
          <p:cNvGraphicFramePr>
            <a:graphicFrameLocks/>
          </p:cNvGraphicFramePr>
          <p:nvPr>
            <p:custDataLst>
              <p:tags r:id="rId4"/>
            </p:custDataLst>
            <p:extLst>
              <p:ext uri="{D42A27DB-BD31-4B8C-83A1-F6EECF244321}">
                <p14:modId xmlns:p14="http://schemas.microsoft.com/office/powerpoint/2010/main" val="660113848"/>
              </p:ext>
            </p:extLst>
          </p:nvPr>
        </p:nvGraphicFramePr>
        <p:xfrm>
          <a:off x="571500" y="2171700"/>
          <a:ext cx="4152900" cy="3514725"/>
        </p:xfrm>
        <a:graphic>
          <a:graphicData uri="http://schemas.openxmlformats.org/presentationml/2006/ole">
            <mc:AlternateContent xmlns:mc="http://schemas.openxmlformats.org/markup-compatibility/2006">
              <mc:Choice xmlns:v="urn:schemas-microsoft-com:vml" Requires="v">
                <p:oleObj spid="_x0000_s322657" name="Chart" r:id="rId36" imgW="4152900" imgH="3514725" progId="MSGraph.Chart.8">
                  <p:embed followColorScheme="full"/>
                </p:oleObj>
              </mc:Choice>
              <mc:Fallback>
                <p:oleObj name="Chart" r:id="rId36" imgW="4152900" imgH="3514725" progId="MSGraph.Chart.8">
                  <p:embed followColorScheme="full"/>
                  <p:pic>
                    <p:nvPicPr>
                      <p:cNvPr id="0" name=""/>
                      <p:cNvPicPr/>
                      <p:nvPr/>
                    </p:nvPicPr>
                    <p:blipFill>
                      <a:blip r:embed="rId37"/>
                      <a:stretch>
                        <a:fillRect/>
                      </a:stretch>
                    </p:blipFill>
                    <p:spPr>
                      <a:xfrm>
                        <a:off x="571500" y="2171700"/>
                        <a:ext cx="4152900" cy="3514725"/>
                      </a:xfrm>
                      <a:prstGeom prst="rect">
                        <a:avLst/>
                      </a:prstGeom>
                    </p:spPr>
                  </p:pic>
                </p:oleObj>
              </mc:Fallback>
            </mc:AlternateContent>
          </a:graphicData>
        </a:graphic>
      </p:graphicFrame>
      <p:sp>
        <p:nvSpPr>
          <p:cNvPr id="39" name="Text Placeholder 71"/>
          <p:cNvSpPr>
            <a:spLocks noGrp="1"/>
          </p:cNvSpPr>
          <p:nvPr>
            <p:custDataLst>
              <p:tags r:id="rId5"/>
            </p:custDataLst>
          </p:nvPr>
        </p:nvSpPr>
        <p:spPr bwMode="gray">
          <a:xfrm>
            <a:off x="390525" y="2590800"/>
            <a:ext cx="174625" cy="152400"/>
          </a:xfrm>
          <a:prstGeom prst="rect">
            <a:avLst/>
          </a:prstGeom>
          <a:noFill/>
          <a:ln w="9525">
            <a:noFill/>
            <a:miter lim="800000"/>
            <a:headEnd/>
            <a:tailEnd/>
          </a:ln>
          <a:extLst>
            <a:ext uri="{909E8E84-426E-40DD-AFC4-6F175D3DCCD1}">
              <a14:hiddenFill xmlns:a14="http://schemas.microsoft.com/office/drawing/2010/main">
                <a:solidFill>
                  <a:scrgbClr r="0" g="0" b="0"/>
                </a:solidFill>
              </a14:hiddenFill>
            </a:ext>
          </a:extLst>
        </p:spPr>
        <p:txBody>
          <a:bodyPr vert="horz" wrap="none" lIns="0" tIns="0" rIns="0" bIns="0" numCol="1" spcCol="0" anchor="ctr" anchorCtr="0" compatLnSpc="1">
            <a:prstTxWarp prst="textNoShape">
              <a:avLst/>
            </a:prstTxWarp>
            <a:noAutofit/>
          </a:bodyPr>
          <a:lstStyle>
            <a:lvl1pPr marL="153988" indent="-153988" algn="l" rtl="0" eaLnBrk="1" fontAlgn="base" hangingPunct="1">
              <a:spcBef>
                <a:spcPct val="20000"/>
              </a:spcBef>
              <a:spcAft>
                <a:spcPct val="0"/>
              </a:spcAft>
              <a:defRPr sz="1600">
                <a:solidFill>
                  <a:schemeClr val="tx2"/>
                </a:solidFill>
                <a:latin typeface="+mn-lt"/>
                <a:ea typeface="+mn-ea"/>
                <a:cs typeface="+mn-cs"/>
              </a:defRPr>
            </a:lvl1pPr>
            <a:lvl2pPr marL="461963" indent="-231775" algn="l" rtl="0" eaLnBrk="1" fontAlgn="base" hangingPunct="1">
              <a:lnSpc>
                <a:spcPct val="120000"/>
              </a:lnSpc>
              <a:spcBef>
                <a:spcPct val="20000"/>
              </a:spcBef>
              <a:spcAft>
                <a:spcPct val="0"/>
              </a:spcAft>
              <a:buClr>
                <a:schemeClr val="tx1"/>
              </a:buClr>
              <a:buFont typeface="Wingdings" pitchFamily="2" charset="2"/>
              <a:buChar char="§"/>
              <a:defRPr sz="1400">
                <a:solidFill>
                  <a:schemeClr val="tx2"/>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200">
                <a:solidFill>
                  <a:schemeClr val="tx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tx2"/>
                </a:solidFill>
                <a:latin typeface="Arial" charset="0"/>
                <a:ea typeface="+mn-ea"/>
                <a:cs typeface="+mn-cs"/>
              </a:defRPr>
            </a:lvl4pPr>
            <a:lvl5pPr marL="857250" indent="-115888" algn="l" rtl="0" eaLnBrk="1" fontAlgn="base" hangingPunct="1">
              <a:spcBef>
                <a:spcPct val="20000"/>
              </a:spcBef>
              <a:spcAft>
                <a:spcPct val="0"/>
              </a:spcAft>
              <a:buClr>
                <a:schemeClr val="tx1"/>
              </a:buClr>
              <a:defRPr sz="800">
                <a:solidFill>
                  <a:schemeClr val="tx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0" indent="0" algn="r">
              <a:lnSpc>
                <a:spcPct val="100000"/>
              </a:lnSpc>
              <a:spcBef>
                <a:spcPct val="0"/>
              </a:spcBef>
            </a:pPr>
            <a:fld id="{34752D38-AF53-4BCB-AA7B-1F501CA2D678}" type="datetime'''''''4''''''''''''''''''''.''''''''''''''''''''''0'''''''''">
              <a:rPr lang="en-US" sz="1000">
                <a:solidFill>
                  <a:schemeClr val="tx1"/>
                </a:solidFill>
                <a:latin typeface="Arial"/>
                <a:cs typeface="Arial"/>
                <a:sym typeface="Arial"/>
              </a:rPr>
              <a:pPr/>
              <a:t>4.0</a:t>
            </a:fld>
            <a:endParaRPr lang="en-US" sz="1000" dirty="0">
              <a:solidFill>
                <a:schemeClr val="tx1"/>
              </a:solidFill>
              <a:latin typeface="Arial"/>
              <a:cs typeface="Arial"/>
              <a:sym typeface="Arial"/>
            </a:endParaRPr>
          </a:p>
        </p:txBody>
      </p:sp>
      <p:sp>
        <p:nvSpPr>
          <p:cNvPr id="41" name="Text Placeholder 70"/>
          <p:cNvSpPr>
            <a:spLocks noGrp="1"/>
          </p:cNvSpPr>
          <p:nvPr>
            <p:custDataLst>
              <p:tags r:id="rId6"/>
            </p:custDataLst>
          </p:nvPr>
        </p:nvSpPr>
        <p:spPr bwMode="gray">
          <a:xfrm>
            <a:off x="390525" y="2952750"/>
            <a:ext cx="174625" cy="152400"/>
          </a:xfrm>
          <a:prstGeom prst="rect">
            <a:avLst/>
          </a:prstGeom>
          <a:noFill/>
          <a:ln w="9525">
            <a:noFill/>
            <a:miter lim="800000"/>
            <a:headEnd/>
            <a:tailEnd/>
          </a:ln>
          <a:extLst>
            <a:ext uri="{909E8E84-426E-40DD-AFC4-6F175D3DCCD1}">
              <a14:hiddenFill xmlns:a14="http://schemas.microsoft.com/office/drawing/2010/main">
                <a:solidFill>
                  <a:scrgbClr r="0" g="0" b="0"/>
                </a:solidFill>
              </a14:hiddenFill>
            </a:ext>
          </a:extLst>
        </p:spPr>
        <p:txBody>
          <a:bodyPr vert="horz" wrap="none" lIns="0" tIns="0" rIns="0" bIns="0" numCol="1" spcCol="0" anchor="ctr" anchorCtr="0" compatLnSpc="1">
            <a:prstTxWarp prst="textNoShape">
              <a:avLst/>
            </a:prstTxWarp>
            <a:noAutofit/>
          </a:bodyPr>
          <a:lstStyle>
            <a:lvl1pPr marL="153988" indent="-153988" algn="l" rtl="0" eaLnBrk="1" fontAlgn="base" hangingPunct="1">
              <a:spcBef>
                <a:spcPct val="20000"/>
              </a:spcBef>
              <a:spcAft>
                <a:spcPct val="0"/>
              </a:spcAft>
              <a:defRPr sz="1600">
                <a:solidFill>
                  <a:schemeClr val="tx2"/>
                </a:solidFill>
                <a:latin typeface="+mn-lt"/>
                <a:ea typeface="+mn-ea"/>
                <a:cs typeface="+mn-cs"/>
              </a:defRPr>
            </a:lvl1pPr>
            <a:lvl2pPr marL="461963" indent="-231775" algn="l" rtl="0" eaLnBrk="1" fontAlgn="base" hangingPunct="1">
              <a:lnSpc>
                <a:spcPct val="120000"/>
              </a:lnSpc>
              <a:spcBef>
                <a:spcPct val="20000"/>
              </a:spcBef>
              <a:spcAft>
                <a:spcPct val="0"/>
              </a:spcAft>
              <a:buClr>
                <a:schemeClr val="tx1"/>
              </a:buClr>
              <a:buFont typeface="Wingdings" pitchFamily="2" charset="2"/>
              <a:buChar char="§"/>
              <a:defRPr sz="1400">
                <a:solidFill>
                  <a:schemeClr val="tx2"/>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200">
                <a:solidFill>
                  <a:schemeClr val="tx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tx2"/>
                </a:solidFill>
                <a:latin typeface="Arial" charset="0"/>
                <a:ea typeface="+mn-ea"/>
                <a:cs typeface="+mn-cs"/>
              </a:defRPr>
            </a:lvl4pPr>
            <a:lvl5pPr marL="857250" indent="-115888" algn="l" rtl="0" eaLnBrk="1" fontAlgn="base" hangingPunct="1">
              <a:spcBef>
                <a:spcPct val="20000"/>
              </a:spcBef>
              <a:spcAft>
                <a:spcPct val="0"/>
              </a:spcAft>
              <a:buClr>
                <a:schemeClr val="tx1"/>
              </a:buClr>
              <a:defRPr sz="800">
                <a:solidFill>
                  <a:schemeClr val="tx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0" indent="0" algn="r">
              <a:lnSpc>
                <a:spcPct val="100000"/>
              </a:lnSpc>
              <a:spcBef>
                <a:spcPct val="0"/>
              </a:spcBef>
            </a:pPr>
            <a:fld id="{A1700E7D-1CBD-4608-B578-CB55067EA844}" type="datetime'''''3''''''.''''''5'''''''''''''''''''''''">
              <a:rPr lang="en-US" sz="1000">
                <a:solidFill>
                  <a:schemeClr val="tx1"/>
                </a:solidFill>
                <a:latin typeface="Arial"/>
                <a:cs typeface="Arial"/>
                <a:sym typeface="Arial"/>
              </a:rPr>
              <a:pPr/>
              <a:t>3.5</a:t>
            </a:fld>
            <a:endParaRPr lang="en-US" sz="1000" dirty="0">
              <a:solidFill>
                <a:schemeClr val="tx1"/>
              </a:solidFill>
              <a:latin typeface="Arial"/>
              <a:cs typeface="Arial"/>
              <a:sym typeface="Arial"/>
            </a:endParaRPr>
          </a:p>
        </p:txBody>
      </p:sp>
      <p:sp>
        <p:nvSpPr>
          <p:cNvPr id="42" name="Text Placeholder 40"/>
          <p:cNvSpPr>
            <a:spLocks noGrp="1"/>
          </p:cNvSpPr>
          <p:nvPr>
            <p:custDataLst>
              <p:tags r:id="rId7"/>
            </p:custDataLst>
          </p:nvPr>
        </p:nvSpPr>
        <p:spPr bwMode="gray">
          <a:xfrm>
            <a:off x="390525" y="3324225"/>
            <a:ext cx="174625" cy="152400"/>
          </a:xfrm>
          <a:prstGeom prst="rect">
            <a:avLst/>
          </a:prstGeom>
          <a:noFill/>
          <a:ln w="9525">
            <a:noFill/>
            <a:miter lim="800000"/>
            <a:headEnd/>
            <a:tailEnd/>
          </a:ln>
          <a:extLst>
            <a:ext uri="{909E8E84-426E-40DD-AFC4-6F175D3DCCD1}">
              <a14:hiddenFill xmlns:a14="http://schemas.microsoft.com/office/drawing/2010/main">
                <a:solidFill>
                  <a:scrgbClr r="0" g="0" b="0"/>
                </a:solidFill>
              </a14:hiddenFill>
            </a:ext>
          </a:extLst>
        </p:spPr>
        <p:txBody>
          <a:bodyPr vert="horz" wrap="none" lIns="0" tIns="0" rIns="0" bIns="0" numCol="1" spcCol="0" anchor="ctr" anchorCtr="0" compatLnSpc="1">
            <a:prstTxWarp prst="textNoShape">
              <a:avLst/>
            </a:prstTxWarp>
            <a:noAutofit/>
          </a:bodyPr>
          <a:lstStyle>
            <a:lvl1pPr marL="153988" indent="-153988" algn="l" rtl="0" eaLnBrk="1" fontAlgn="base" hangingPunct="1">
              <a:spcBef>
                <a:spcPct val="20000"/>
              </a:spcBef>
              <a:spcAft>
                <a:spcPct val="0"/>
              </a:spcAft>
              <a:defRPr sz="1600">
                <a:solidFill>
                  <a:schemeClr val="tx2"/>
                </a:solidFill>
                <a:latin typeface="+mn-lt"/>
                <a:ea typeface="+mn-ea"/>
                <a:cs typeface="+mn-cs"/>
              </a:defRPr>
            </a:lvl1pPr>
            <a:lvl2pPr marL="461963" indent="-231775" algn="l" rtl="0" eaLnBrk="1" fontAlgn="base" hangingPunct="1">
              <a:lnSpc>
                <a:spcPct val="120000"/>
              </a:lnSpc>
              <a:spcBef>
                <a:spcPct val="20000"/>
              </a:spcBef>
              <a:spcAft>
                <a:spcPct val="0"/>
              </a:spcAft>
              <a:buClr>
                <a:schemeClr val="tx1"/>
              </a:buClr>
              <a:buFont typeface="Wingdings" pitchFamily="2" charset="2"/>
              <a:buChar char="§"/>
              <a:defRPr sz="1400">
                <a:solidFill>
                  <a:schemeClr val="tx2"/>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200">
                <a:solidFill>
                  <a:schemeClr val="tx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tx2"/>
                </a:solidFill>
                <a:latin typeface="Arial" charset="0"/>
                <a:ea typeface="+mn-ea"/>
                <a:cs typeface="+mn-cs"/>
              </a:defRPr>
            </a:lvl4pPr>
            <a:lvl5pPr marL="857250" indent="-115888" algn="l" rtl="0" eaLnBrk="1" fontAlgn="base" hangingPunct="1">
              <a:spcBef>
                <a:spcPct val="20000"/>
              </a:spcBef>
              <a:spcAft>
                <a:spcPct val="0"/>
              </a:spcAft>
              <a:buClr>
                <a:schemeClr val="tx1"/>
              </a:buClr>
              <a:defRPr sz="800">
                <a:solidFill>
                  <a:schemeClr val="tx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0" indent="0" algn="r">
              <a:lnSpc>
                <a:spcPct val="100000"/>
              </a:lnSpc>
              <a:spcBef>
                <a:spcPct val="0"/>
              </a:spcBef>
            </a:pPr>
            <a:fld id="{6A956321-E594-4370-BE1A-E99C599231D6}" type="datetime'''''''''''3''''''''''.0'''''''''''''''''''''''''''">
              <a:rPr lang="en-US" sz="1000">
                <a:solidFill>
                  <a:schemeClr val="tx1"/>
                </a:solidFill>
                <a:latin typeface="Arial"/>
                <a:cs typeface="Arial"/>
                <a:sym typeface="Arial"/>
              </a:rPr>
              <a:pPr/>
              <a:t>3.0</a:t>
            </a:fld>
            <a:endParaRPr lang="en-US" sz="1000" dirty="0">
              <a:solidFill>
                <a:schemeClr val="tx1"/>
              </a:solidFill>
              <a:latin typeface="Arial"/>
              <a:cs typeface="Arial"/>
              <a:sym typeface="Arial"/>
            </a:endParaRPr>
          </a:p>
        </p:txBody>
      </p:sp>
      <p:sp>
        <p:nvSpPr>
          <p:cNvPr id="43" name="Text Placeholder 69"/>
          <p:cNvSpPr>
            <a:spLocks noGrp="1"/>
          </p:cNvSpPr>
          <p:nvPr>
            <p:custDataLst>
              <p:tags r:id="rId8"/>
            </p:custDataLst>
          </p:nvPr>
        </p:nvSpPr>
        <p:spPr bwMode="gray">
          <a:xfrm>
            <a:off x="390525" y="3686175"/>
            <a:ext cx="174625" cy="152400"/>
          </a:xfrm>
          <a:prstGeom prst="rect">
            <a:avLst/>
          </a:prstGeom>
          <a:noFill/>
          <a:ln w="9525">
            <a:noFill/>
            <a:miter lim="800000"/>
            <a:headEnd/>
            <a:tailEnd/>
          </a:ln>
          <a:extLst>
            <a:ext uri="{909E8E84-426E-40DD-AFC4-6F175D3DCCD1}">
              <a14:hiddenFill xmlns:a14="http://schemas.microsoft.com/office/drawing/2010/main">
                <a:solidFill>
                  <a:scrgbClr r="0" g="0" b="0"/>
                </a:solidFill>
              </a14:hiddenFill>
            </a:ext>
          </a:extLst>
        </p:spPr>
        <p:txBody>
          <a:bodyPr vert="horz" wrap="none" lIns="0" tIns="0" rIns="0" bIns="0" numCol="1" spcCol="0" anchor="ctr" anchorCtr="0" compatLnSpc="1">
            <a:prstTxWarp prst="textNoShape">
              <a:avLst/>
            </a:prstTxWarp>
            <a:noAutofit/>
          </a:bodyPr>
          <a:lstStyle>
            <a:lvl1pPr marL="153988" indent="-153988" algn="l" rtl="0" eaLnBrk="1" fontAlgn="base" hangingPunct="1">
              <a:spcBef>
                <a:spcPct val="20000"/>
              </a:spcBef>
              <a:spcAft>
                <a:spcPct val="0"/>
              </a:spcAft>
              <a:defRPr sz="1600">
                <a:solidFill>
                  <a:schemeClr val="tx2"/>
                </a:solidFill>
                <a:latin typeface="+mn-lt"/>
                <a:ea typeface="+mn-ea"/>
                <a:cs typeface="+mn-cs"/>
              </a:defRPr>
            </a:lvl1pPr>
            <a:lvl2pPr marL="461963" indent="-231775" algn="l" rtl="0" eaLnBrk="1" fontAlgn="base" hangingPunct="1">
              <a:lnSpc>
                <a:spcPct val="120000"/>
              </a:lnSpc>
              <a:spcBef>
                <a:spcPct val="20000"/>
              </a:spcBef>
              <a:spcAft>
                <a:spcPct val="0"/>
              </a:spcAft>
              <a:buClr>
                <a:schemeClr val="tx1"/>
              </a:buClr>
              <a:buFont typeface="Wingdings" pitchFamily="2" charset="2"/>
              <a:buChar char="§"/>
              <a:defRPr sz="1400">
                <a:solidFill>
                  <a:schemeClr val="tx2"/>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200">
                <a:solidFill>
                  <a:schemeClr val="tx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tx2"/>
                </a:solidFill>
                <a:latin typeface="Arial" charset="0"/>
                <a:ea typeface="+mn-ea"/>
                <a:cs typeface="+mn-cs"/>
              </a:defRPr>
            </a:lvl4pPr>
            <a:lvl5pPr marL="857250" indent="-115888" algn="l" rtl="0" eaLnBrk="1" fontAlgn="base" hangingPunct="1">
              <a:spcBef>
                <a:spcPct val="20000"/>
              </a:spcBef>
              <a:spcAft>
                <a:spcPct val="0"/>
              </a:spcAft>
              <a:buClr>
                <a:schemeClr val="tx1"/>
              </a:buClr>
              <a:defRPr sz="800">
                <a:solidFill>
                  <a:schemeClr val="tx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0" indent="0" algn="r">
              <a:lnSpc>
                <a:spcPct val="100000"/>
              </a:lnSpc>
              <a:spcBef>
                <a:spcPct val="0"/>
              </a:spcBef>
            </a:pPr>
            <a:fld id="{062BB82F-1787-4F27-8F28-2C2B991D103C}" type="datetime'''''''''''2''''''''''.''''''''''''''''''''''''''''''''''''5'">
              <a:rPr lang="en-US" sz="1000">
                <a:solidFill>
                  <a:schemeClr val="tx1"/>
                </a:solidFill>
                <a:latin typeface="Arial"/>
                <a:cs typeface="Arial"/>
                <a:sym typeface="Arial"/>
              </a:rPr>
              <a:pPr/>
              <a:t>2.5</a:t>
            </a:fld>
            <a:endParaRPr lang="en-US" sz="1000" dirty="0">
              <a:solidFill>
                <a:schemeClr val="tx1"/>
              </a:solidFill>
              <a:latin typeface="Arial"/>
              <a:cs typeface="Arial"/>
              <a:sym typeface="Arial"/>
            </a:endParaRPr>
          </a:p>
        </p:txBody>
      </p:sp>
      <p:sp>
        <p:nvSpPr>
          <p:cNvPr id="44" name="Text Placeholder 35"/>
          <p:cNvSpPr>
            <a:spLocks noGrp="1"/>
          </p:cNvSpPr>
          <p:nvPr>
            <p:custDataLst>
              <p:tags r:id="rId9"/>
            </p:custDataLst>
          </p:nvPr>
        </p:nvSpPr>
        <p:spPr bwMode="gray">
          <a:xfrm>
            <a:off x="390525" y="4048125"/>
            <a:ext cx="174625" cy="152400"/>
          </a:xfrm>
          <a:prstGeom prst="rect">
            <a:avLst/>
          </a:prstGeom>
          <a:noFill/>
          <a:ln w="9525">
            <a:noFill/>
            <a:miter lim="800000"/>
            <a:headEnd/>
            <a:tailEnd/>
          </a:ln>
          <a:extLst>
            <a:ext uri="{909E8E84-426E-40DD-AFC4-6F175D3DCCD1}">
              <a14:hiddenFill xmlns:a14="http://schemas.microsoft.com/office/drawing/2010/main">
                <a:solidFill>
                  <a:scrgbClr r="0" g="0" b="0"/>
                </a:solidFill>
              </a14:hiddenFill>
            </a:ext>
          </a:extLst>
        </p:spPr>
        <p:txBody>
          <a:bodyPr vert="horz" wrap="none" lIns="0" tIns="0" rIns="0" bIns="0" numCol="1" spcCol="0" anchor="ctr" anchorCtr="0" compatLnSpc="1">
            <a:prstTxWarp prst="textNoShape">
              <a:avLst/>
            </a:prstTxWarp>
            <a:noAutofit/>
          </a:bodyPr>
          <a:lstStyle>
            <a:lvl1pPr marL="153988" indent="-153988" algn="l" rtl="0" eaLnBrk="1" fontAlgn="base" hangingPunct="1">
              <a:spcBef>
                <a:spcPct val="20000"/>
              </a:spcBef>
              <a:spcAft>
                <a:spcPct val="0"/>
              </a:spcAft>
              <a:defRPr sz="1600">
                <a:solidFill>
                  <a:schemeClr val="tx2"/>
                </a:solidFill>
                <a:latin typeface="+mn-lt"/>
                <a:ea typeface="+mn-ea"/>
                <a:cs typeface="+mn-cs"/>
              </a:defRPr>
            </a:lvl1pPr>
            <a:lvl2pPr marL="461963" indent="-231775" algn="l" rtl="0" eaLnBrk="1" fontAlgn="base" hangingPunct="1">
              <a:lnSpc>
                <a:spcPct val="120000"/>
              </a:lnSpc>
              <a:spcBef>
                <a:spcPct val="20000"/>
              </a:spcBef>
              <a:spcAft>
                <a:spcPct val="0"/>
              </a:spcAft>
              <a:buClr>
                <a:schemeClr val="tx1"/>
              </a:buClr>
              <a:buFont typeface="Wingdings" pitchFamily="2" charset="2"/>
              <a:buChar char="§"/>
              <a:defRPr sz="1400">
                <a:solidFill>
                  <a:schemeClr val="tx2"/>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200">
                <a:solidFill>
                  <a:schemeClr val="tx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tx2"/>
                </a:solidFill>
                <a:latin typeface="Arial" charset="0"/>
                <a:ea typeface="+mn-ea"/>
                <a:cs typeface="+mn-cs"/>
              </a:defRPr>
            </a:lvl4pPr>
            <a:lvl5pPr marL="857250" indent="-115888" algn="l" rtl="0" eaLnBrk="1" fontAlgn="base" hangingPunct="1">
              <a:spcBef>
                <a:spcPct val="20000"/>
              </a:spcBef>
              <a:spcAft>
                <a:spcPct val="0"/>
              </a:spcAft>
              <a:buClr>
                <a:schemeClr val="tx1"/>
              </a:buClr>
              <a:defRPr sz="800">
                <a:solidFill>
                  <a:schemeClr val="tx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0" indent="0" algn="r">
              <a:lnSpc>
                <a:spcPct val="100000"/>
              </a:lnSpc>
              <a:spcBef>
                <a:spcPct val="0"/>
              </a:spcBef>
            </a:pPr>
            <a:fld id="{3AE8D27B-5FBC-4425-A651-18F997E85EBD}" type="datetime'''''''''''''''''2''''''''''''''''''''.0'''''">
              <a:rPr lang="en-US" sz="1000">
                <a:solidFill>
                  <a:schemeClr val="tx1"/>
                </a:solidFill>
                <a:latin typeface="Arial"/>
                <a:cs typeface="Arial"/>
                <a:sym typeface="Arial"/>
              </a:rPr>
              <a:pPr/>
              <a:t>2.0</a:t>
            </a:fld>
            <a:endParaRPr lang="en-US" sz="1000" dirty="0">
              <a:solidFill>
                <a:schemeClr val="tx1"/>
              </a:solidFill>
              <a:latin typeface="Arial"/>
              <a:cs typeface="Arial"/>
              <a:sym typeface="Arial"/>
            </a:endParaRPr>
          </a:p>
        </p:txBody>
      </p:sp>
      <p:sp>
        <p:nvSpPr>
          <p:cNvPr id="45" name="Text Placeholder 68"/>
          <p:cNvSpPr>
            <a:spLocks noGrp="1"/>
          </p:cNvSpPr>
          <p:nvPr>
            <p:custDataLst>
              <p:tags r:id="rId10"/>
            </p:custDataLst>
          </p:nvPr>
        </p:nvSpPr>
        <p:spPr bwMode="gray">
          <a:xfrm>
            <a:off x="390525" y="4410075"/>
            <a:ext cx="174625" cy="152400"/>
          </a:xfrm>
          <a:prstGeom prst="rect">
            <a:avLst/>
          </a:prstGeom>
          <a:noFill/>
          <a:ln w="9525">
            <a:noFill/>
            <a:miter lim="800000"/>
            <a:headEnd/>
            <a:tailEnd/>
          </a:ln>
          <a:extLst>
            <a:ext uri="{909E8E84-426E-40DD-AFC4-6F175D3DCCD1}">
              <a14:hiddenFill xmlns:a14="http://schemas.microsoft.com/office/drawing/2010/main">
                <a:solidFill>
                  <a:scrgbClr r="0" g="0" b="0"/>
                </a:solidFill>
              </a14:hiddenFill>
            </a:ext>
          </a:extLst>
        </p:spPr>
        <p:txBody>
          <a:bodyPr vert="horz" wrap="none" lIns="0" tIns="0" rIns="0" bIns="0" numCol="1" spcCol="0" anchor="ctr" anchorCtr="0" compatLnSpc="1">
            <a:prstTxWarp prst="textNoShape">
              <a:avLst/>
            </a:prstTxWarp>
            <a:noAutofit/>
          </a:bodyPr>
          <a:lstStyle>
            <a:lvl1pPr marL="153988" indent="-153988" algn="l" rtl="0" eaLnBrk="1" fontAlgn="base" hangingPunct="1">
              <a:spcBef>
                <a:spcPct val="20000"/>
              </a:spcBef>
              <a:spcAft>
                <a:spcPct val="0"/>
              </a:spcAft>
              <a:defRPr sz="1600">
                <a:solidFill>
                  <a:schemeClr val="tx2"/>
                </a:solidFill>
                <a:latin typeface="+mn-lt"/>
                <a:ea typeface="+mn-ea"/>
                <a:cs typeface="+mn-cs"/>
              </a:defRPr>
            </a:lvl1pPr>
            <a:lvl2pPr marL="461963" indent="-231775" algn="l" rtl="0" eaLnBrk="1" fontAlgn="base" hangingPunct="1">
              <a:lnSpc>
                <a:spcPct val="120000"/>
              </a:lnSpc>
              <a:spcBef>
                <a:spcPct val="20000"/>
              </a:spcBef>
              <a:spcAft>
                <a:spcPct val="0"/>
              </a:spcAft>
              <a:buClr>
                <a:schemeClr val="tx1"/>
              </a:buClr>
              <a:buFont typeface="Wingdings" pitchFamily="2" charset="2"/>
              <a:buChar char="§"/>
              <a:defRPr sz="1400">
                <a:solidFill>
                  <a:schemeClr val="tx2"/>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200">
                <a:solidFill>
                  <a:schemeClr val="tx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tx2"/>
                </a:solidFill>
                <a:latin typeface="Arial" charset="0"/>
                <a:ea typeface="+mn-ea"/>
                <a:cs typeface="+mn-cs"/>
              </a:defRPr>
            </a:lvl4pPr>
            <a:lvl5pPr marL="857250" indent="-115888" algn="l" rtl="0" eaLnBrk="1" fontAlgn="base" hangingPunct="1">
              <a:spcBef>
                <a:spcPct val="20000"/>
              </a:spcBef>
              <a:spcAft>
                <a:spcPct val="0"/>
              </a:spcAft>
              <a:buClr>
                <a:schemeClr val="tx1"/>
              </a:buClr>
              <a:defRPr sz="800">
                <a:solidFill>
                  <a:schemeClr val="tx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0" indent="0" algn="r">
              <a:lnSpc>
                <a:spcPct val="100000"/>
              </a:lnSpc>
              <a:spcBef>
                <a:spcPct val="0"/>
              </a:spcBef>
            </a:pPr>
            <a:fld id="{1D5C847E-6651-4980-904D-2D29ADAF62EB}" type="datetime'1.''''''''''''''''5'''''''">
              <a:rPr lang="en-US" sz="1000">
                <a:solidFill>
                  <a:schemeClr val="tx1"/>
                </a:solidFill>
                <a:latin typeface="Arial"/>
                <a:cs typeface="Arial"/>
                <a:sym typeface="Arial"/>
              </a:rPr>
              <a:pPr/>
              <a:t>1.5</a:t>
            </a:fld>
            <a:endParaRPr lang="en-US" sz="1000" dirty="0">
              <a:solidFill>
                <a:schemeClr val="tx1"/>
              </a:solidFill>
              <a:latin typeface="Arial"/>
              <a:cs typeface="Arial"/>
              <a:sym typeface="Arial"/>
            </a:endParaRPr>
          </a:p>
        </p:txBody>
      </p:sp>
      <p:sp>
        <p:nvSpPr>
          <p:cNvPr id="46" name="Text Placeholder 30"/>
          <p:cNvSpPr>
            <a:spLocks noGrp="1"/>
          </p:cNvSpPr>
          <p:nvPr>
            <p:custDataLst>
              <p:tags r:id="rId11"/>
            </p:custDataLst>
          </p:nvPr>
        </p:nvSpPr>
        <p:spPr bwMode="gray">
          <a:xfrm>
            <a:off x="390525" y="4772025"/>
            <a:ext cx="174625" cy="152400"/>
          </a:xfrm>
          <a:prstGeom prst="rect">
            <a:avLst/>
          </a:prstGeom>
          <a:noFill/>
          <a:ln w="9525">
            <a:noFill/>
            <a:miter lim="800000"/>
            <a:headEnd/>
            <a:tailEnd/>
          </a:ln>
          <a:extLst>
            <a:ext uri="{909E8E84-426E-40DD-AFC4-6F175D3DCCD1}">
              <a14:hiddenFill xmlns:a14="http://schemas.microsoft.com/office/drawing/2010/main">
                <a:solidFill>
                  <a:scrgbClr r="0" g="0" b="0"/>
                </a:solidFill>
              </a14:hiddenFill>
            </a:ext>
          </a:extLst>
        </p:spPr>
        <p:txBody>
          <a:bodyPr vert="horz" wrap="none" lIns="0" tIns="0" rIns="0" bIns="0" numCol="1" spcCol="0" anchor="ctr" anchorCtr="0" compatLnSpc="1">
            <a:prstTxWarp prst="textNoShape">
              <a:avLst/>
            </a:prstTxWarp>
            <a:noAutofit/>
          </a:bodyPr>
          <a:lstStyle>
            <a:lvl1pPr marL="153988" indent="-153988" algn="l" rtl="0" eaLnBrk="1" fontAlgn="base" hangingPunct="1">
              <a:spcBef>
                <a:spcPct val="20000"/>
              </a:spcBef>
              <a:spcAft>
                <a:spcPct val="0"/>
              </a:spcAft>
              <a:defRPr sz="1600">
                <a:solidFill>
                  <a:schemeClr val="tx2"/>
                </a:solidFill>
                <a:latin typeface="+mn-lt"/>
                <a:ea typeface="+mn-ea"/>
                <a:cs typeface="+mn-cs"/>
              </a:defRPr>
            </a:lvl1pPr>
            <a:lvl2pPr marL="461963" indent="-231775" algn="l" rtl="0" eaLnBrk="1" fontAlgn="base" hangingPunct="1">
              <a:lnSpc>
                <a:spcPct val="120000"/>
              </a:lnSpc>
              <a:spcBef>
                <a:spcPct val="20000"/>
              </a:spcBef>
              <a:spcAft>
                <a:spcPct val="0"/>
              </a:spcAft>
              <a:buClr>
                <a:schemeClr val="tx1"/>
              </a:buClr>
              <a:buFont typeface="Wingdings" pitchFamily="2" charset="2"/>
              <a:buChar char="§"/>
              <a:defRPr sz="1400">
                <a:solidFill>
                  <a:schemeClr val="tx2"/>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200">
                <a:solidFill>
                  <a:schemeClr val="tx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tx2"/>
                </a:solidFill>
                <a:latin typeface="Arial" charset="0"/>
                <a:ea typeface="+mn-ea"/>
                <a:cs typeface="+mn-cs"/>
              </a:defRPr>
            </a:lvl4pPr>
            <a:lvl5pPr marL="857250" indent="-115888" algn="l" rtl="0" eaLnBrk="1" fontAlgn="base" hangingPunct="1">
              <a:spcBef>
                <a:spcPct val="20000"/>
              </a:spcBef>
              <a:spcAft>
                <a:spcPct val="0"/>
              </a:spcAft>
              <a:buClr>
                <a:schemeClr val="tx1"/>
              </a:buClr>
              <a:defRPr sz="800">
                <a:solidFill>
                  <a:schemeClr val="tx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0" indent="0" algn="r">
              <a:lnSpc>
                <a:spcPct val="100000"/>
              </a:lnSpc>
              <a:spcBef>
                <a:spcPct val="0"/>
              </a:spcBef>
            </a:pPr>
            <a:fld id="{0894CC6E-1477-4C8C-B0DD-3669C5CF5357}" type="datetime'''''''''''''''''''''1''''.0'''''''''''''''''''''''''''''''''''">
              <a:rPr lang="en-US" sz="1000">
                <a:solidFill>
                  <a:schemeClr val="tx1"/>
                </a:solidFill>
                <a:latin typeface="Arial"/>
                <a:cs typeface="Arial"/>
                <a:sym typeface="Arial"/>
              </a:rPr>
              <a:pPr/>
              <a:t>1.0</a:t>
            </a:fld>
            <a:endParaRPr lang="en-US" sz="1000" dirty="0">
              <a:solidFill>
                <a:schemeClr val="tx1"/>
              </a:solidFill>
              <a:latin typeface="Arial"/>
              <a:cs typeface="Arial"/>
              <a:sym typeface="Arial"/>
            </a:endParaRPr>
          </a:p>
        </p:txBody>
      </p:sp>
      <p:sp>
        <p:nvSpPr>
          <p:cNvPr id="47" name="Text Placeholder 67"/>
          <p:cNvSpPr>
            <a:spLocks noGrp="1"/>
          </p:cNvSpPr>
          <p:nvPr>
            <p:custDataLst>
              <p:tags r:id="rId12"/>
            </p:custDataLst>
          </p:nvPr>
        </p:nvSpPr>
        <p:spPr bwMode="gray">
          <a:xfrm>
            <a:off x="390525" y="5143500"/>
            <a:ext cx="174625" cy="152400"/>
          </a:xfrm>
          <a:prstGeom prst="rect">
            <a:avLst/>
          </a:prstGeom>
          <a:noFill/>
          <a:ln w="9525">
            <a:noFill/>
            <a:miter lim="800000"/>
            <a:headEnd/>
            <a:tailEnd/>
          </a:ln>
          <a:extLst>
            <a:ext uri="{909E8E84-426E-40DD-AFC4-6F175D3DCCD1}">
              <a14:hiddenFill xmlns:a14="http://schemas.microsoft.com/office/drawing/2010/main">
                <a:solidFill>
                  <a:scrgbClr r="0" g="0" b="0"/>
                </a:solidFill>
              </a14:hiddenFill>
            </a:ext>
          </a:extLst>
        </p:spPr>
        <p:txBody>
          <a:bodyPr vert="horz" wrap="none" lIns="0" tIns="0" rIns="0" bIns="0" numCol="1" spcCol="0" anchor="ctr" anchorCtr="0" compatLnSpc="1">
            <a:prstTxWarp prst="textNoShape">
              <a:avLst/>
            </a:prstTxWarp>
            <a:noAutofit/>
          </a:bodyPr>
          <a:lstStyle>
            <a:lvl1pPr marL="153988" indent="-153988" algn="l" rtl="0" eaLnBrk="1" fontAlgn="base" hangingPunct="1">
              <a:spcBef>
                <a:spcPct val="20000"/>
              </a:spcBef>
              <a:spcAft>
                <a:spcPct val="0"/>
              </a:spcAft>
              <a:defRPr sz="1600">
                <a:solidFill>
                  <a:schemeClr val="tx2"/>
                </a:solidFill>
                <a:latin typeface="+mn-lt"/>
                <a:ea typeface="+mn-ea"/>
                <a:cs typeface="+mn-cs"/>
              </a:defRPr>
            </a:lvl1pPr>
            <a:lvl2pPr marL="461963" indent="-231775" algn="l" rtl="0" eaLnBrk="1" fontAlgn="base" hangingPunct="1">
              <a:lnSpc>
                <a:spcPct val="120000"/>
              </a:lnSpc>
              <a:spcBef>
                <a:spcPct val="20000"/>
              </a:spcBef>
              <a:spcAft>
                <a:spcPct val="0"/>
              </a:spcAft>
              <a:buClr>
                <a:schemeClr val="tx1"/>
              </a:buClr>
              <a:buFont typeface="Wingdings" pitchFamily="2" charset="2"/>
              <a:buChar char="§"/>
              <a:defRPr sz="1400">
                <a:solidFill>
                  <a:schemeClr val="tx2"/>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200">
                <a:solidFill>
                  <a:schemeClr val="tx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tx2"/>
                </a:solidFill>
                <a:latin typeface="Arial" charset="0"/>
                <a:ea typeface="+mn-ea"/>
                <a:cs typeface="+mn-cs"/>
              </a:defRPr>
            </a:lvl4pPr>
            <a:lvl5pPr marL="857250" indent="-115888" algn="l" rtl="0" eaLnBrk="1" fontAlgn="base" hangingPunct="1">
              <a:spcBef>
                <a:spcPct val="20000"/>
              </a:spcBef>
              <a:spcAft>
                <a:spcPct val="0"/>
              </a:spcAft>
              <a:buClr>
                <a:schemeClr val="tx1"/>
              </a:buClr>
              <a:defRPr sz="800">
                <a:solidFill>
                  <a:schemeClr val="tx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0" indent="0" algn="r">
              <a:lnSpc>
                <a:spcPct val="100000"/>
              </a:lnSpc>
              <a:spcBef>
                <a:spcPct val="0"/>
              </a:spcBef>
            </a:pPr>
            <a:fld id="{D876E9BC-BB29-4041-9D75-B8F73D457CA2}" type="datetime'0''''''''''.''''''''''''''''5'''''''''">
              <a:rPr lang="en-US" sz="1000">
                <a:solidFill>
                  <a:schemeClr val="tx1"/>
                </a:solidFill>
                <a:latin typeface="Arial"/>
                <a:cs typeface="Arial"/>
                <a:sym typeface="Arial"/>
              </a:rPr>
              <a:pPr/>
              <a:t>0.5</a:t>
            </a:fld>
            <a:endParaRPr lang="en-US" sz="1000" dirty="0">
              <a:solidFill>
                <a:schemeClr val="tx1"/>
              </a:solidFill>
              <a:latin typeface="Arial"/>
              <a:cs typeface="Arial"/>
              <a:sym typeface="Arial"/>
            </a:endParaRPr>
          </a:p>
        </p:txBody>
      </p:sp>
      <p:sp>
        <p:nvSpPr>
          <p:cNvPr id="48" name="Text Placeholder 88"/>
          <p:cNvSpPr>
            <a:spLocks noGrp="1"/>
          </p:cNvSpPr>
          <p:nvPr>
            <p:custDataLst>
              <p:tags r:id="rId13"/>
            </p:custDataLst>
          </p:nvPr>
        </p:nvSpPr>
        <p:spPr bwMode="gray">
          <a:xfrm>
            <a:off x="390525" y="5505450"/>
            <a:ext cx="174625" cy="152400"/>
          </a:xfrm>
          <a:prstGeom prst="rect">
            <a:avLst/>
          </a:prstGeom>
          <a:noFill/>
          <a:ln w="9525">
            <a:noFill/>
            <a:miter lim="800000"/>
            <a:headEnd/>
            <a:tailEnd/>
          </a:ln>
          <a:extLst>
            <a:ext uri="{909E8E84-426E-40DD-AFC4-6F175D3DCCD1}">
              <a14:hiddenFill xmlns:a14="http://schemas.microsoft.com/office/drawing/2010/main">
                <a:solidFill>
                  <a:scrgbClr r="0" g="0" b="0"/>
                </a:solidFill>
              </a14:hiddenFill>
            </a:ext>
          </a:extLst>
        </p:spPr>
        <p:txBody>
          <a:bodyPr vert="horz" wrap="none" lIns="0" tIns="0" rIns="0" bIns="0" numCol="1" spcCol="0" anchor="ctr" anchorCtr="0" compatLnSpc="1">
            <a:prstTxWarp prst="textNoShape">
              <a:avLst/>
            </a:prstTxWarp>
            <a:noAutofit/>
          </a:bodyPr>
          <a:lstStyle>
            <a:lvl1pPr marL="153988" indent="-153988" algn="l" rtl="0" eaLnBrk="1" fontAlgn="base" hangingPunct="1">
              <a:spcBef>
                <a:spcPct val="20000"/>
              </a:spcBef>
              <a:spcAft>
                <a:spcPct val="0"/>
              </a:spcAft>
              <a:defRPr sz="1600">
                <a:solidFill>
                  <a:schemeClr val="tx2"/>
                </a:solidFill>
                <a:latin typeface="+mn-lt"/>
                <a:ea typeface="+mn-ea"/>
                <a:cs typeface="+mn-cs"/>
              </a:defRPr>
            </a:lvl1pPr>
            <a:lvl2pPr marL="461963" indent="-231775" algn="l" rtl="0" eaLnBrk="1" fontAlgn="base" hangingPunct="1">
              <a:lnSpc>
                <a:spcPct val="120000"/>
              </a:lnSpc>
              <a:spcBef>
                <a:spcPct val="20000"/>
              </a:spcBef>
              <a:spcAft>
                <a:spcPct val="0"/>
              </a:spcAft>
              <a:buClr>
                <a:schemeClr val="tx1"/>
              </a:buClr>
              <a:buFont typeface="Wingdings" pitchFamily="2" charset="2"/>
              <a:buChar char="§"/>
              <a:defRPr sz="1400">
                <a:solidFill>
                  <a:schemeClr val="tx2"/>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200">
                <a:solidFill>
                  <a:schemeClr val="tx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tx2"/>
                </a:solidFill>
                <a:latin typeface="Arial" charset="0"/>
                <a:ea typeface="+mn-ea"/>
                <a:cs typeface="+mn-cs"/>
              </a:defRPr>
            </a:lvl4pPr>
            <a:lvl5pPr marL="857250" indent="-115888" algn="l" rtl="0" eaLnBrk="1" fontAlgn="base" hangingPunct="1">
              <a:spcBef>
                <a:spcPct val="20000"/>
              </a:spcBef>
              <a:spcAft>
                <a:spcPct val="0"/>
              </a:spcAft>
              <a:buClr>
                <a:schemeClr val="tx1"/>
              </a:buClr>
              <a:defRPr sz="800">
                <a:solidFill>
                  <a:schemeClr val="tx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0" indent="0" algn="r">
              <a:lnSpc>
                <a:spcPct val="100000"/>
              </a:lnSpc>
              <a:spcBef>
                <a:spcPct val="0"/>
              </a:spcBef>
            </a:pPr>
            <a:fld id="{6ACCD830-FEB9-4AC1-8F47-1AEB48EC554A}" type="datetime'''''''''''''''''''''''''''''''''''''''0''''''.''''''0'">
              <a:rPr lang="en-US" sz="1000">
                <a:solidFill>
                  <a:schemeClr val="tx1"/>
                </a:solidFill>
                <a:latin typeface="Arial"/>
                <a:cs typeface="Arial"/>
                <a:sym typeface="Arial"/>
              </a:rPr>
              <a:pPr/>
              <a:t>0.0</a:t>
            </a:fld>
            <a:endParaRPr lang="en-US" sz="1000" dirty="0">
              <a:solidFill>
                <a:schemeClr val="tx1"/>
              </a:solidFill>
              <a:latin typeface="Arial"/>
              <a:ea typeface="ＭＳ Ｐゴシック"/>
              <a:cs typeface="Arial"/>
              <a:sym typeface="Arial"/>
            </a:endParaRPr>
          </a:p>
        </p:txBody>
      </p:sp>
      <p:sp>
        <p:nvSpPr>
          <p:cNvPr id="49" name="Text Placeholder 72"/>
          <p:cNvSpPr>
            <a:spLocks noGrp="1"/>
          </p:cNvSpPr>
          <p:nvPr>
            <p:custDataLst>
              <p:tags r:id="rId14"/>
            </p:custDataLst>
          </p:nvPr>
        </p:nvSpPr>
        <p:spPr bwMode="gray">
          <a:xfrm>
            <a:off x="390525" y="2228850"/>
            <a:ext cx="174625" cy="152400"/>
          </a:xfrm>
          <a:prstGeom prst="rect">
            <a:avLst/>
          </a:prstGeom>
          <a:noFill/>
          <a:ln w="9525">
            <a:noFill/>
            <a:miter lim="800000"/>
            <a:headEnd/>
            <a:tailEnd/>
          </a:ln>
          <a:extLst>
            <a:ext uri="{909E8E84-426E-40DD-AFC4-6F175D3DCCD1}">
              <a14:hiddenFill xmlns:a14="http://schemas.microsoft.com/office/drawing/2010/main">
                <a:solidFill>
                  <a:scrgbClr r="0" g="0" b="0"/>
                </a:solidFill>
              </a14:hiddenFill>
            </a:ext>
          </a:extLst>
        </p:spPr>
        <p:txBody>
          <a:bodyPr vert="horz" wrap="none" lIns="0" tIns="0" rIns="0" bIns="0" numCol="1" spcCol="0" anchor="ctr" anchorCtr="0" compatLnSpc="1">
            <a:prstTxWarp prst="textNoShape">
              <a:avLst/>
            </a:prstTxWarp>
            <a:noAutofit/>
          </a:bodyPr>
          <a:lstStyle>
            <a:lvl1pPr marL="153988" indent="-153988" algn="l" rtl="0" eaLnBrk="1" fontAlgn="base" hangingPunct="1">
              <a:spcBef>
                <a:spcPct val="20000"/>
              </a:spcBef>
              <a:spcAft>
                <a:spcPct val="0"/>
              </a:spcAft>
              <a:defRPr sz="1600">
                <a:solidFill>
                  <a:schemeClr val="tx2"/>
                </a:solidFill>
                <a:latin typeface="+mn-lt"/>
                <a:ea typeface="+mn-ea"/>
                <a:cs typeface="+mn-cs"/>
              </a:defRPr>
            </a:lvl1pPr>
            <a:lvl2pPr marL="461963" indent="-231775" algn="l" rtl="0" eaLnBrk="1" fontAlgn="base" hangingPunct="1">
              <a:lnSpc>
                <a:spcPct val="120000"/>
              </a:lnSpc>
              <a:spcBef>
                <a:spcPct val="20000"/>
              </a:spcBef>
              <a:spcAft>
                <a:spcPct val="0"/>
              </a:spcAft>
              <a:buClr>
                <a:schemeClr val="tx1"/>
              </a:buClr>
              <a:buFont typeface="Wingdings" pitchFamily="2" charset="2"/>
              <a:buChar char="§"/>
              <a:defRPr sz="1400">
                <a:solidFill>
                  <a:schemeClr val="tx2"/>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200">
                <a:solidFill>
                  <a:schemeClr val="tx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tx2"/>
                </a:solidFill>
                <a:latin typeface="Arial" charset="0"/>
                <a:ea typeface="+mn-ea"/>
                <a:cs typeface="+mn-cs"/>
              </a:defRPr>
            </a:lvl4pPr>
            <a:lvl5pPr marL="857250" indent="-115888" algn="l" rtl="0" eaLnBrk="1" fontAlgn="base" hangingPunct="1">
              <a:spcBef>
                <a:spcPct val="20000"/>
              </a:spcBef>
              <a:spcAft>
                <a:spcPct val="0"/>
              </a:spcAft>
              <a:buClr>
                <a:schemeClr val="tx1"/>
              </a:buClr>
              <a:defRPr sz="800">
                <a:solidFill>
                  <a:schemeClr val="tx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0" indent="0" algn="r">
              <a:lnSpc>
                <a:spcPct val="100000"/>
              </a:lnSpc>
              <a:spcBef>
                <a:spcPct val="0"/>
              </a:spcBef>
            </a:pPr>
            <a:fld id="{492CE4CA-D183-4EBA-8E99-7D66991B811C}" type="datetime'''''4''''''''''''''''''''.''''5'''''''''''''''''''''''''''''''">
              <a:rPr lang="en-US" sz="1000">
                <a:solidFill>
                  <a:schemeClr val="tx1"/>
                </a:solidFill>
                <a:latin typeface="Arial"/>
                <a:cs typeface="Arial"/>
                <a:sym typeface="Arial"/>
              </a:rPr>
              <a:pPr/>
              <a:t>4.5</a:t>
            </a:fld>
            <a:endParaRPr lang="en-US" sz="1000" dirty="0">
              <a:solidFill>
                <a:schemeClr val="tx1"/>
              </a:solidFill>
              <a:latin typeface="Arial"/>
              <a:cs typeface="Arial"/>
              <a:sym typeface="Arial"/>
            </a:endParaRPr>
          </a:p>
        </p:txBody>
      </p:sp>
      <p:sp>
        <p:nvSpPr>
          <p:cNvPr id="50" name="Text Placeholder 38"/>
          <p:cNvSpPr>
            <a:spLocks noGrp="1"/>
          </p:cNvSpPr>
          <p:nvPr>
            <p:custDataLst>
              <p:tags r:id="rId15"/>
            </p:custDataLst>
          </p:nvPr>
        </p:nvSpPr>
        <p:spPr bwMode="auto">
          <a:xfrm>
            <a:off x="4168775" y="5699125"/>
            <a:ext cx="292100" cy="152400"/>
          </a:xfrm>
          <a:prstGeom prst="rect">
            <a:avLst/>
          </a:prstGeom>
          <a:noFill/>
          <a:ln w="9525">
            <a:noFill/>
            <a:miter lim="800000"/>
            <a:headEnd/>
            <a:tailEnd/>
          </a:ln>
          <a:extLst>
            <a:ext uri="{909E8E84-426E-40DD-AFC4-6F175D3DCCD1}">
              <a14:hiddenFill xmlns:a14="http://schemas.microsoft.com/office/drawing/2010/main">
                <a:solidFill>
                  <a:scrgbClr r="0" g="0" b="0"/>
                </a:solidFill>
              </a14:hiddenFill>
            </a:ext>
          </a:extLst>
        </p:spPr>
        <p:txBody>
          <a:bodyPr vert="horz" wrap="square" lIns="0" tIns="0" rIns="0" bIns="0" numCol="1" spcCol="0" anchor="t" anchorCtr="0" compatLnSpc="1">
            <a:prstTxWarp prst="textNoShape">
              <a:avLst/>
            </a:prstTxWarp>
            <a:noAutofit/>
          </a:bodyPr>
          <a:lstStyle>
            <a:lvl1pPr marL="153988" indent="-153988" algn="l" rtl="0" eaLnBrk="1" fontAlgn="base" hangingPunct="1">
              <a:spcBef>
                <a:spcPct val="20000"/>
              </a:spcBef>
              <a:spcAft>
                <a:spcPct val="0"/>
              </a:spcAft>
              <a:defRPr sz="1600">
                <a:solidFill>
                  <a:schemeClr val="tx2"/>
                </a:solidFill>
                <a:latin typeface="+mn-lt"/>
                <a:ea typeface="+mn-ea"/>
                <a:cs typeface="+mn-cs"/>
              </a:defRPr>
            </a:lvl1pPr>
            <a:lvl2pPr marL="461963" indent="-231775" algn="l" rtl="0" eaLnBrk="1" fontAlgn="base" hangingPunct="1">
              <a:lnSpc>
                <a:spcPct val="120000"/>
              </a:lnSpc>
              <a:spcBef>
                <a:spcPct val="20000"/>
              </a:spcBef>
              <a:spcAft>
                <a:spcPct val="0"/>
              </a:spcAft>
              <a:buClr>
                <a:schemeClr val="tx1"/>
              </a:buClr>
              <a:buFont typeface="Wingdings" pitchFamily="2" charset="2"/>
              <a:buChar char="§"/>
              <a:defRPr sz="1400">
                <a:solidFill>
                  <a:schemeClr val="tx2"/>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200">
                <a:solidFill>
                  <a:schemeClr val="tx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tx2"/>
                </a:solidFill>
                <a:latin typeface="Arial" charset="0"/>
                <a:ea typeface="+mn-ea"/>
                <a:cs typeface="+mn-cs"/>
              </a:defRPr>
            </a:lvl4pPr>
            <a:lvl5pPr marL="857250" indent="-115888" algn="l" rtl="0" eaLnBrk="1" fontAlgn="base" hangingPunct="1">
              <a:spcBef>
                <a:spcPct val="20000"/>
              </a:spcBef>
              <a:spcAft>
                <a:spcPct val="0"/>
              </a:spcAft>
              <a:buClr>
                <a:schemeClr val="tx1"/>
              </a:buClr>
              <a:defRPr sz="800">
                <a:solidFill>
                  <a:schemeClr val="tx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0" indent="0" algn="ctr">
              <a:lnSpc>
                <a:spcPct val="100000"/>
              </a:lnSpc>
              <a:spcBef>
                <a:spcPct val="0"/>
              </a:spcBef>
            </a:pPr>
            <a:fld id="{DE37FC8C-DA37-40B8-9C4F-6762D7E424F5}" type="datetime'''2''''''''''''''0''''''1''''''''''''5'''''''''''''">
              <a:rPr lang="en-US" sz="1000">
                <a:solidFill>
                  <a:schemeClr val="tx1"/>
                </a:solidFill>
                <a:latin typeface="Arial"/>
                <a:cs typeface="Arial"/>
                <a:sym typeface="Arial"/>
              </a:rPr>
              <a:pPr/>
              <a:t>2015</a:t>
            </a:fld>
            <a:endParaRPr lang="en-US" sz="1000" dirty="0">
              <a:solidFill>
                <a:schemeClr val="tx1"/>
              </a:solidFill>
              <a:latin typeface="Arial"/>
              <a:cs typeface="Arial"/>
              <a:sym typeface="Arial"/>
            </a:endParaRPr>
          </a:p>
        </p:txBody>
      </p:sp>
      <p:sp>
        <p:nvSpPr>
          <p:cNvPr id="51" name="Text Placeholder 37"/>
          <p:cNvSpPr>
            <a:spLocks noGrp="1"/>
          </p:cNvSpPr>
          <p:nvPr>
            <p:custDataLst>
              <p:tags r:id="rId16"/>
            </p:custDataLst>
          </p:nvPr>
        </p:nvSpPr>
        <p:spPr bwMode="auto">
          <a:xfrm>
            <a:off x="3768725" y="5699125"/>
            <a:ext cx="292100" cy="152400"/>
          </a:xfrm>
          <a:prstGeom prst="rect">
            <a:avLst/>
          </a:prstGeom>
          <a:noFill/>
          <a:ln w="9525">
            <a:noFill/>
            <a:miter lim="800000"/>
            <a:headEnd/>
            <a:tailEnd/>
          </a:ln>
          <a:extLst>
            <a:ext uri="{909E8E84-426E-40DD-AFC4-6F175D3DCCD1}">
              <a14:hiddenFill xmlns:a14="http://schemas.microsoft.com/office/drawing/2010/main">
                <a:solidFill>
                  <a:scrgbClr r="0" g="0" b="0"/>
                </a:solidFill>
              </a14:hiddenFill>
            </a:ext>
          </a:extLst>
        </p:spPr>
        <p:txBody>
          <a:bodyPr vert="horz" wrap="square" lIns="0" tIns="0" rIns="0" bIns="0" numCol="1" spcCol="0" anchor="t" anchorCtr="0" compatLnSpc="1">
            <a:prstTxWarp prst="textNoShape">
              <a:avLst/>
            </a:prstTxWarp>
            <a:noAutofit/>
          </a:bodyPr>
          <a:lstStyle>
            <a:lvl1pPr marL="153988" indent="-153988" algn="l" rtl="0" eaLnBrk="1" fontAlgn="base" hangingPunct="1">
              <a:spcBef>
                <a:spcPct val="20000"/>
              </a:spcBef>
              <a:spcAft>
                <a:spcPct val="0"/>
              </a:spcAft>
              <a:defRPr sz="1600">
                <a:solidFill>
                  <a:schemeClr val="tx2"/>
                </a:solidFill>
                <a:latin typeface="+mn-lt"/>
                <a:ea typeface="+mn-ea"/>
                <a:cs typeface="+mn-cs"/>
              </a:defRPr>
            </a:lvl1pPr>
            <a:lvl2pPr marL="461963" indent="-231775" algn="l" rtl="0" eaLnBrk="1" fontAlgn="base" hangingPunct="1">
              <a:lnSpc>
                <a:spcPct val="120000"/>
              </a:lnSpc>
              <a:spcBef>
                <a:spcPct val="20000"/>
              </a:spcBef>
              <a:spcAft>
                <a:spcPct val="0"/>
              </a:spcAft>
              <a:buClr>
                <a:schemeClr val="tx1"/>
              </a:buClr>
              <a:buFont typeface="Wingdings" pitchFamily="2" charset="2"/>
              <a:buChar char="§"/>
              <a:defRPr sz="1400">
                <a:solidFill>
                  <a:schemeClr val="tx2"/>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200">
                <a:solidFill>
                  <a:schemeClr val="tx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tx2"/>
                </a:solidFill>
                <a:latin typeface="Arial" charset="0"/>
                <a:ea typeface="+mn-ea"/>
                <a:cs typeface="+mn-cs"/>
              </a:defRPr>
            </a:lvl4pPr>
            <a:lvl5pPr marL="857250" indent="-115888" algn="l" rtl="0" eaLnBrk="1" fontAlgn="base" hangingPunct="1">
              <a:spcBef>
                <a:spcPct val="20000"/>
              </a:spcBef>
              <a:spcAft>
                <a:spcPct val="0"/>
              </a:spcAft>
              <a:buClr>
                <a:schemeClr val="tx1"/>
              </a:buClr>
              <a:defRPr sz="800">
                <a:solidFill>
                  <a:schemeClr val="tx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0" indent="0" algn="ctr">
              <a:lnSpc>
                <a:spcPct val="100000"/>
              </a:lnSpc>
              <a:spcBef>
                <a:spcPct val="0"/>
              </a:spcBef>
            </a:pPr>
            <a:fld id="{4DCA8279-C620-46E3-9B9D-A242179B5D15}" type="datetime'''''''''2''01''''''4'''''''''''''''''''''''''''''''''''''''">
              <a:rPr lang="en-US" sz="1000">
                <a:solidFill>
                  <a:schemeClr val="tx1"/>
                </a:solidFill>
                <a:latin typeface="Arial"/>
                <a:cs typeface="Arial"/>
                <a:sym typeface="Arial"/>
              </a:rPr>
              <a:pPr/>
              <a:t>2014</a:t>
            </a:fld>
            <a:endParaRPr lang="en-US" sz="1000" dirty="0">
              <a:solidFill>
                <a:schemeClr val="tx1"/>
              </a:solidFill>
              <a:latin typeface="Arial"/>
              <a:cs typeface="Arial"/>
              <a:sym typeface="Arial"/>
            </a:endParaRPr>
          </a:p>
        </p:txBody>
      </p:sp>
      <p:sp>
        <p:nvSpPr>
          <p:cNvPr id="52" name="Text Placeholder 36"/>
          <p:cNvSpPr>
            <a:spLocks noGrp="1"/>
          </p:cNvSpPr>
          <p:nvPr>
            <p:custDataLst>
              <p:tags r:id="rId17"/>
            </p:custDataLst>
          </p:nvPr>
        </p:nvSpPr>
        <p:spPr bwMode="auto">
          <a:xfrm>
            <a:off x="3359150" y="5699125"/>
            <a:ext cx="292100" cy="152400"/>
          </a:xfrm>
          <a:prstGeom prst="rect">
            <a:avLst/>
          </a:prstGeom>
          <a:noFill/>
          <a:ln w="9525">
            <a:noFill/>
            <a:miter lim="800000"/>
            <a:headEnd/>
            <a:tailEnd/>
          </a:ln>
          <a:extLst>
            <a:ext uri="{909E8E84-426E-40DD-AFC4-6F175D3DCCD1}">
              <a14:hiddenFill xmlns:a14="http://schemas.microsoft.com/office/drawing/2010/main">
                <a:solidFill>
                  <a:scrgbClr r="0" g="0" b="0"/>
                </a:solidFill>
              </a14:hiddenFill>
            </a:ext>
          </a:extLst>
        </p:spPr>
        <p:txBody>
          <a:bodyPr vert="horz" wrap="square" lIns="0" tIns="0" rIns="0" bIns="0" numCol="1" spcCol="0" anchor="t" anchorCtr="0" compatLnSpc="1">
            <a:prstTxWarp prst="textNoShape">
              <a:avLst/>
            </a:prstTxWarp>
            <a:noAutofit/>
          </a:bodyPr>
          <a:lstStyle>
            <a:lvl1pPr marL="153988" indent="-153988" algn="l" rtl="0" eaLnBrk="1" fontAlgn="base" hangingPunct="1">
              <a:spcBef>
                <a:spcPct val="20000"/>
              </a:spcBef>
              <a:spcAft>
                <a:spcPct val="0"/>
              </a:spcAft>
              <a:defRPr sz="1600">
                <a:solidFill>
                  <a:schemeClr val="tx2"/>
                </a:solidFill>
                <a:latin typeface="+mn-lt"/>
                <a:ea typeface="+mn-ea"/>
                <a:cs typeface="+mn-cs"/>
              </a:defRPr>
            </a:lvl1pPr>
            <a:lvl2pPr marL="461963" indent="-231775" algn="l" rtl="0" eaLnBrk="1" fontAlgn="base" hangingPunct="1">
              <a:lnSpc>
                <a:spcPct val="120000"/>
              </a:lnSpc>
              <a:spcBef>
                <a:spcPct val="20000"/>
              </a:spcBef>
              <a:spcAft>
                <a:spcPct val="0"/>
              </a:spcAft>
              <a:buClr>
                <a:schemeClr val="tx1"/>
              </a:buClr>
              <a:buFont typeface="Wingdings" pitchFamily="2" charset="2"/>
              <a:buChar char="§"/>
              <a:defRPr sz="1400">
                <a:solidFill>
                  <a:schemeClr val="tx2"/>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200">
                <a:solidFill>
                  <a:schemeClr val="tx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tx2"/>
                </a:solidFill>
                <a:latin typeface="Arial" charset="0"/>
                <a:ea typeface="+mn-ea"/>
                <a:cs typeface="+mn-cs"/>
              </a:defRPr>
            </a:lvl4pPr>
            <a:lvl5pPr marL="857250" indent="-115888" algn="l" rtl="0" eaLnBrk="1" fontAlgn="base" hangingPunct="1">
              <a:spcBef>
                <a:spcPct val="20000"/>
              </a:spcBef>
              <a:spcAft>
                <a:spcPct val="0"/>
              </a:spcAft>
              <a:buClr>
                <a:schemeClr val="tx1"/>
              </a:buClr>
              <a:defRPr sz="800">
                <a:solidFill>
                  <a:schemeClr val="tx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0" indent="0" algn="ctr">
              <a:lnSpc>
                <a:spcPct val="100000"/>
              </a:lnSpc>
              <a:spcBef>
                <a:spcPct val="0"/>
              </a:spcBef>
            </a:pPr>
            <a:fld id="{826F0A1D-E070-4929-98BA-12F8E11D94E4}" type="datetime'''2''''''''''''''''''''''''''''0''''''1''''''''3'''''">
              <a:rPr lang="en-US" sz="1000">
                <a:solidFill>
                  <a:schemeClr val="tx1"/>
                </a:solidFill>
                <a:latin typeface="Arial"/>
                <a:cs typeface="Arial"/>
                <a:sym typeface="Arial"/>
              </a:rPr>
              <a:pPr/>
              <a:t>2013</a:t>
            </a:fld>
            <a:endParaRPr lang="en-US" sz="1000" dirty="0">
              <a:solidFill>
                <a:schemeClr val="tx1"/>
              </a:solidFill>
              <a:latin typeface="Arial"/>
              <a:cs typeface="Arial"/>
              <a:sym typeface="Arial"/>
            </a:endParaRPr>
          </a:p>
        </p:txBody>
      </p:sp>
      <p:sp>
        <p:nvSpPr>
          <p:cNvPr id="53" name="Text Placeholder 35"/>
          <p:cNvSpPr>
            <a:spLocks noGrp="1"/>
          </p:cNvSpPr>
          <p:nvPr>
            <p:custDataLst>
              <p:tags r:id="rId18"/>
            </p:custDataLst>
          </p:nvPr>
        </p:nvSpPr>
        <p:spPr bwMode="auto">
          <a:xfrm>
            <a:off x="2949575" y="5699125"/>
            <a:ext cx="292100" cy="152400"/>
          </a:xfrm>
          <a:prstGeom prst="rect">
            <a:avLst/>
          </a:prstGeom>
          <a:noFill/>
          <a:ln w="9525">
            <a:noFill/>
            <a:miter lim="800000"/>
            <a:headEnd/>
            <a:tailEnd/>
          </a:ln>
          <a:extLst>
            <a:ext uri="{909E8E84-426E-40DD-AFC4-6F175D3DCCD1}">
              <a14:hiddenFill xmlns:a14="http://schemas.microsoft.com/office/drawing/2010/main">
                <a:solidFill>
                  <a:scrgbClr r="0" g="0" b="0"/>
                </a:solidFill>
              </a14:hiddenFill>
            </a:ext>
          </a:extLst>
        </p:spPr>
        <p:txBody>
          <a:bodyPr vert="horz" wrap="square" lIns="0" tIns="0" rIns="0" bIns="0" numCol="1" spcCol="0" anchor="t" anchorCtr="0" compatLnSpc="1">
            <a:prstTxWarp prst="textNoShape">
              <a:avLst/>
            </a:prstTxWarp>
            <a:noAutofit/>
          </a:bodyPr>
          <a:lstStyle>
            <a:lvl1pPr marL="153988" indent="-153988" algn="l" rtl="0" eaLnBrk="1" fontAlgn="base" hangingPunct="1">
              <a:spcBef>
                <a:spcPct val="20000"/>
              </a:spcBef>
              <a:spcAft>
                <a:spcPct val="0"/>
              </a:spcAft>
              <a:defRPr sz="1600">
                <a:solidFill>
                  <a:schemeClr val="tx2"/>
                </a:solidFill>
                <a:latin typeface="+mn-lt"/>
                <a:ea typeface="+mn-ea"/>
                <a:cs typeface="+mn-cs"/>
              </a:defRPr>
            </a:lvl1pPr>
            <a:lvl2pPr marL="461963" indent="-231775" algn="l" rtl="0" eaLnBrk="1" fontAlgn="base" hangingPunct="1">
              <a:lnSpc>
                <a:spcPct val="120000"/>
              </a:lnSpc>
              <a:spcBef>
                <a:spcPct val="20000"/>
              </a:spcBef>
              <a:spcAft>
                <a:spcPct val="0"/>
              </a:spcAft>
              <a:buClr>
                <a:schemeClr val="tx1"/>
              </a:buClr>
              <a:buFont typeface="Wingdings" pitchFamily="2" charset="2"/>
              <a:buChar char="§"/>
              <a:defRPr sz="1400">
                <a:solidFill>
                  <a:schemeClr val="tx2"/>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200">
                <a:solidFill>
                  <a:schemeClr val="tx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tx2"/>
                </a:solidFill>
                <a:latin typeface="Arial" charset="0"/>
                <a:ea typeface="+mn-ea"/>
                <a:cs typeface="+mn-cs"/>
              </a:defRPr>
            </a:lvl4pPr>
            <a:lvl5pPr marL="857250" indent="-115888" algn="l" rtl="0" eaLnBrk="1" fontAlgn="base" hangingPunct="1">
              <a:spcBef>
                <a:spcPct val="20000"/>
              </a:spcBef>
              <a:spcAft>
                <a:spcPct val="0"/>
              </a:spcAft>
              <a:buClr>
                <a:schemeClr val="tx1"/>
              </a:buClr>
              <a:defRPr sz="800">
                <a:solidFill>
                  <a:schemeClr val="tx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0" indent="0" algn="ctr">
              <a:lnSpc>
                <a:spcPct val="100000"/>
              </a:lnSpc>
              <a:spcBef>
                <a:spcPct val="0"/>
              </a:spcBef>
            </a:pPr>
            <a:fld id="{FDCEA65B-8FDB-4399-95F8-70981AE87578}" type="datetime'''''''''''''''2''''''''0''''''''''''''''''''''''''1''''''''2'">
              <a:rPr lang="en-US" sz="1000">
                <a:solidFill>
                  <a:schemeClr val="tx1"/>
                </a:solidFill>
                <a:latin typeface="Arial"/>
                <a:cs typeface="Arial"/>
                <a:sym typeface="Arial"/>
              </a:rPr>
              <a:pPr/>
              <a:t>2012</a:t>
            </a:fld>
            <a:endParaRPr lang="en-US" sz="1000" dirty="0">
              <a:solidFill>
                <a:schemeClr val="tx1"/>
              </a:solidFill>
              <a:latin typeface="Arial"/>
              <a:cs typeface="Arial"/>
              <a:sym typeface="Arial"/>
            </a:endParaRPr>
          </a:p>
        </p:txBody>
      </p:sp>
      <p:sp>
        <p:nvSpPr>
          <p:cNvPr id="54" name="Text Placeholder 34"/>
          <p:cNvSpPr>
            <a:spLocks noGrp="1"/>
          </p:cNvSpPr>
          <p:nvPr>
            <p:custDataLst>
              <p:tags r:id="rId19"/>
            </p:custDataLst>
          </p:nvPr>
        </p:nvSpPr>
        <p:spPr bwMode="auto">
          <a:xfrm>
            <a:off x="2549525" y="5699125"/>
            <a:ext cx="292100" cy="152400"/>
          </a:xfrm>
          <a:prstGeom prst="rect">
            <a:avLst/>
          </a:prstGeom>
          <a:noFill/>
          <a:ln w="9525">
            <a:noFill/>
            <a:miter lim="800000"/>
            <a:headEnd/>
            <a:tailEnd/>
          </a:ln>
          <a:extLst>
            <a:ext uri="{909E8E84-426E-40DD-AFC4-6F175D3DCCD1}">
              <a14:hiddenFill xmlns:a14="http://schemas.microsoft.com/office/drawing/2010/main">
                <a:solidFill>
                  <a:scrgbClr r="0" g="0" b="0"/>
                </a:solidFill>
              </a14:hiddenFill>
            </a:ext>
          </a:extLst>
        </p:spPr>
        <p:txBody>
          <a:bodyPr vert="horz" wrap="square" lIns="0" tIns="0" rIns="0" bIns="0" numCol="1" spcCol="0" anchor="t" anchorCtr="0" compatLnSpc="1">
            <a:prstTxWarp prst="textNoShape">
              <a:avLst/>
            </a:prstTxWarp>
            <a:noAutofit/>
          </a:bodyPr>
          <a:lstStyle>
            <a:lvl1pPr marL="153988" indent="-153988" algn="l" rtl="0" eaLnBrk="1" fontAlgn="base" hangingPunct="1">
              <a:spcBef>
                <a:spcPct val="20000"/>
              </a:spcBef>
              <a:spcAft>
                <a:spcPct val="0"/>
              </a:spcAft>
              <a:defRPr sz="1600">
                <a:solidFill>
                  <a:schemeClr val="tx2"/>
                </a:solidFill>
                <a:latin typeface="+mn-lt"/>
                <a:ea typeface="+mn-ea"/>
                <a:cs typeface="+mn-cs"/>
              </a:defRPr>
            </a:lvl1pPr>
            <a:lvl2pPr marL="461963" indent="-231775" algn="l" rtl="0" eaLnBrk="1" fontAlgn="base" hangingPunct="1">
              <a:lnSpc>
                <a:spcPct val="120000"/>
              </a:lnSpc>
              <a:spcBef>
                <a:spcPct val="20000"/>
              </a:spcBef>
              <a:spcAft>
                <a:spcPct val="0"/>
              </a:spcAft>
              <a:buClr>
                <a:schemeClr val="tx1"/>
              </a:buClr>
              <a:buFont typeface="Wingdings" pitchFamily="2" charset="2"/>
              <a:buChar char="§"/>
              <a:defRPr sz="1400">
                <a:solidFill>
                  <a:schemeClr val="tx2"/>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200">
                <a:solidFill>
                  <a:schemeClr val="tx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tx2"/>
                </a:solidFill>
                <a:latin typeface="Arial" charset="0"/>
                <a:ea typeface="+mn-ea"/>
                <a:cs typeface="+mn-cs"/>
              </a:defRPr>
            </a:lvl4pPr>
            <a:lvl5pPr marL="857250" indent="-115888" algn="l" rtl="0" eaLnBrk="1" fontAlgn="base" hangingPunct="1">
              <a:spcBef>
                <a:spcPct val="20000"/>
              </a:spcBef>
              <a:spcAft>
                <a:spcPct val="0"/>
              </a:spcAft>
              <a:buClr>
                <a:schemeClr val="tx1"/>
              </a:buClr>
              <a:defRPr sz="800">
                <a:solidFill>
                  <a:schemeClr val="tx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0" indent="0" algn="ctr">
              <a:lnSpc>
                <a:spcPct val="100000"/>
              </a:lnSpc>
              <a:spcBef>
                <a:spcPct val="0"/>
              </a:spcBef>
            </a:pPr>
            <a:fld id="{850509B2-2D5E-4336-9ECE-439E6DA7DC08}" type="datetime'''''''''''''2''''''''''0''''''1''''''1'''''''''''''''''''''''">
              <a:rPr lang="en-US" sz="1000">
                <a:solidFill>
                  <a:schemeClr val="tx1"/>
                </a:solidFill>
                <a:latin typeface="Arial"/>
                <a:cs typeface="Arial"/>
                <a:sym typeface="Arial"/>
              </a:rPr>
              <a:pPr/>
              <a:t>2011</a:t>
            </a:fld>
            <a:endParaRPr lang="en-US" sz="1000" dirty="0">
              <a:solidFill>
                <a:schemeClr val="tx1"/>
              </a:solidFill>
              <a:latin typeface="Arial"/>
              <a:cs typeface="Arial"/>
              <a:sym typeface="Arial"/>
            </a:endParaRPr>
          </a:p>
        </p:txBody>
      </p:sp>
      <p:sp>
        <p:nvSpPr>
          <p:cNvPr id="55" name="Text Placeholder 33"/>
          <p:cNvSpPr>
            <a:spLocks noGrp="1"/>
          </p:cNvSpPr>
          <p:nvPr>
            <p:custDataLst>
              <p:tags r:id="rId20"/>
            </p:custDataLst>
          </p:nvPr>
        </p:nvSpPr>
        <p:spPr bwMode="auto">
          <a:xfrm>
            <a:off x="2139950" y="5699125"/>
            <a:ext cx="292100" cy="152400"/>
          </a:xfrm>
          <a:prstGeom prst="rect">
            <a:avLst/>
          </a:prstGeom>
          <a:noFill/>
          <a:ln w="9525">
            <a:noFill/>
            <a:miter lim="800000"/>
            <a:headEnd/>
            <a:tailEnd/>
          </a:ln>
          <a:extLst>
            <a:ext uri="{909E8E84-426E-40DD-AFC4-6F175D3DCCD1}">
              <a14:hiddenFill xmlns:a14="http://schemas.microsoft.com/office/drawing/2010/main">
                <a:solidFill>
                  <a:scrgbClr r="0" g="0" b="0"/>
                </a:solidFill>
              </a14:hiddenFill>
            </a:ext>
          </a:extLst>
        </p:spPr>
        <p:txBody>
          <a:bodyPr vert="horz" wrap="square" lIns="0" tIns="0" rIns="0" bIns="0" numCol="1" spcCol="0" anchor="t" anchorCtr="0" compatLnSpc="1">
            <a:prstTxWarp prst="textNoShape">
              <a:avLst/>
            </a:prstTxWarp>
            <a:noAutofit/>
          </a:bodyPr>
          <a:lstStyle>
            <a:lvl1pPr marL="153988" indent="-153988" algn="l" rtl="0" eaLnBrk="1" fontAlgn="base" hangingPunct="1">
              <a:spcBef>
                <a:spcPct val="20000"/>
              </a:spcBef>
              <a:spcAft>
                <a:spcPct val="0"/>
              </a:spcAft>
              <a:defRPr sz="1600">
                <a:solidFill>
                  <a:schemeClr val="tx2"/>
                </a:solidFill>
                <a:latin typeface="+mn-lt"/>
                <a:ea typeface="+mn-ea"/>
                <a:cs typeface="+mn-cs"/>
              </a:defRPr>
            </a:lvl1pPr>
            <a:lvl2pPr marL="461963" indent="-231775" algn="l" rtl="0" eaLnBrk="1" fontAlgn="base" hangingPunct="1">
              <a:lnSpc>
                <a:spcPct val="120000"/>
              </a:lnSpc>
              <a:spcBef>
                <a:spcPct val="20000"/>
              </a:spcBef>
              <a:spcAft>
                <a:spcPct val="0"/>
              </a:spcAft>
              <a:buClr>
                <a:schemeClr val="tx1"/>
              </a:buClr>
              <a:buFont typeface="Wingdings" pitchFamily="2" charset="2"/>
              <a:buChar char="§"/>
              <a:defRPr sz="1400">
                <a:solidFill>
                  <a:schemeClr val="tx2"/>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200">
                <a:solidFill>
                  <a:schemeClr val="tx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tx2"/>
                </a:solidFill>
                <a:latin typeface="Arial" charset="0"/>
                <a:ea typeface="+mn-ea"/>
                <a:cs typeface="+mn-cs"/>
              </a:defRPr>
            </a:lvl4pPr>
            <a:lvl5pPr marL="857250" indent="-115888" algn="l" rtl="0" eaLnBrk="1" fontAlgn="base" hangingPunct="1">
              <a:spcBef>
                <a:spcPct val="20000"/>
              </a:spcBef>
              <a:spcAft>
                <a:spcPct val="0"/>
              </a:spcAft>
              <a:buClr>
                <a:schemeClr val="tx1"/>
              </a:buClr>
              <a:defRPr sz="800">
                <a:solidFill>
                  <a:schemeClr val="tx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0" indent="0" algn="ctr">
              <a:lnSpc>
                <a:spcPct val="100000"/>
              </a:lnSpc>
              <a:spcBef>
                <a:spcPct val="0"/>
              </a:spcBef>
            </a:pPr>
            <a:fld id="{D3ED7EEF-3561-4AAF-9710-620B71312878}" type="datetime'''''''''''2''''0''''1''''''''''''''0'''''''''">
              <a:rPr lang="en-US" sz="1000">
                <a:solidFill>
                  <a:schemeClr val="tx1"/>
                </a:solidFill>
                <a:latin typeface="Arial"/>
                <a:cs typeface="Arial"/>
                <a:sym typeface="Arial"/>
              </a:rPr>
              <a:pPr/>
              <a:t>2010</a:t>
            </a:fld>
            <a:endParaRPr lang="en-US" sz="1000" dirty="0">
              <a:solidFill>
                <a:schemeClr val="tx1"/>
              </a:solidFill>
              <a:latin typeface="Arial"/>
              <a:cs typeface="Arial"/>
              <a:sym typeface="Arial"/>
            </a:endParaRPr>
          </a:p>
        </p:txBody>
      </p:sp>
      <p:sp>
        <p:nvSpPr>
          <p:cNvPr id="56" name="Text Placeholder 32"/>
          <p:cNvSpPr>
            <a:spLocks noGrp="1"/>
          </p:cNvSpPr>
          <p:nvPr>
            <p:custDataLst>
              <p:tags r:id="rId21"/>
            </p:custDataLst>
          </p:nvPr>
        </p:nvSpPr>
        <p:spPr bwMode="auto">
          <a:xfrm>
            <a:off x="1739900" y="5699125"/>
            <a:ext cx="292100" cy="152400"/>
          </a:xfrm>
          <a:prstGeom prst="rect">
            <a:avLst/>
          </a:prstGeom>
          <a:noFill/>
          <a:ln w="9525">
            <a:noFill/>
            <a:miter lim="800000"/>
            <a:headEnd/>
            <a:tailEnd/>
          </a:ln>
          <a:extLst>
            <a:ext uri="{909E8E84-426E-40DD-AFC4-6F175D3DCCD1}">
              <a14:hiddenFill xmlns:a14="http://schemas.microsoft.com/office/drawing/2010/main">
                <a:solidFill>
                  <a:scrgbClr r="0" g="0" b="0"/>
                </a:solidFill>
              </a14:hiddenFill>
            </a:ext>
          </a:extLst>
        </p:spPr>
        <p:txBody>
          <a:bodyPr vert="horz" wrap="square" lIns="0" tIns="0" rIns="0" bIns="0" numCol="1" spcCol="0" anchor="t" anchorCtr="0" compatLnSpc="1">
            <a:prstTxWarp prst="textNoShape">
              <a:avLst/>
            </a:prstTxWarp>
            <a:noAutofit/>
          </a:bodyPr>
          <a:lstStyle>
            <a:lvl1pPr marL="153988" indent="-153988" algn="l" rtl="0" eaLnBrk="1" fontAlgn="base" hangingPunct="1">
              <a:spcBef>
                <a:spcPct val="20000"/>
              </a:spcBef>
              <a:spcAft>
                <a:spcPct val="0"/>
              </a:spcAft>
              <a:defRPr sz="1600">
                <a:solidFill>
                  <a:schemeClr val="tx2"/>
                </a:solidFill>
                <a:latin typeface="+mn-lt"/>
                <a:ea typeface="+mn-ea"/>
                <a:cs typeface="+mn-cs"/>
              </a:defRPr>
            </a:lvl1pPr>
            <a:lvl2pPr marL="461963" indent="-231775" algn="l" rtl="0" eaLnBrk="1" fontAlgn="base" hangingPunct="1">
              <a:lnSpc>
                <a:spcPct val="120000"/>
              </a:lnSpc>
              <a:spcBef>
                <a:spcPct val="20000"/>
              </a:spcBef>
              <a:spcAft>
                <a:spcPct val="0"/>
              </a:spcAft>
              <a:buClr>
                <a:schemeClr val="tx1"/>
              </a:buClr>
              <a:buFont typeface="Wingdings" pitchFamily="2" charset="2"/>
              <a:buChar char="§"/>
              <a:defRPr sz="1400">
                <a:solidFill>
                  <a:schemeClr val="tx2"/>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200">
                <a:solidFill>
                  <a:schemeClr val="tx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tx2"/>
                </a:solidFill>
                <a:latin typeface="Arial" charset="0"/>
                <a:ea typeface="+mn-ea"/>
                <a:cs typeface="+mn-cs"/>
              </a:defRPr>
            </a:lvl4pPr>
            <a:lvl5pPr marL="857250" indent="-115888" algn="l" rtl="0" eaLnBrk="1" fontAlgn="base" hangingPunct="1">
              <a:spcBef>
                <a:spcPct val="20000"/>
              </a:spcBef>
              <a:spcAft>
                <a:spcPct val="0"/>
              </a:spcAft>
              <a:buClr>
                <a:schemeClr val="tx1"/>
              </a:buClr>
              <a:defRPr sz="800">
                <a:solidFill>
                  <a:schemeClr val="tx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0" indent="0" algn="ctr">
              <a:lnSpc>
                <a:spcPct val="100000"/>
              </a:lnSpc>
              <a:spcBef>
                <a:spcPct val="0"/>
              </a:spcBef>
            </a:pPr>
            <a:fld id="{DF24BB95-708B-4A12-AE8F-8CFBC03BE9C5}" type="datetime'''''2''''''0''''''0''''''''''''''9'''''''''''''''''''''">
              <a:rPr lang="en-US" sz="1000">
                <a:solidFill>
                  <a:schemeClr val="tx1"/>
                </a:solidFill>
                <a:latin typeface="Arial"/>
                <a:cs typeface="Arial"/>
                <a:sym typeface="Arial"/>
              </a:rPr>
              <a:pPr/>
              <a:t>2009</a:t>
            </a:fld>
            <a:endParaRPr lang="en-US" sz="1000" dirty="0">
              <a:solidFill>
                <a:schemeClr val="tx1"/>
              </a:solidFill>
              <a:latin typeface="Arial"/>
              <a:cs typeface="Arial"/>
              <a:sym typeface="Arial"/>
            </a:endParaRPr>
          </a:p>
        </p:txBody>
      </p:sp>
      <p:sp>
        <p:nvSpPr>
          <p:cNvPr id="57" name="Text Placeholder 31"/>
          <p:cNvSpPr>
            <a:spLocks noGrp="1"/>
          </p:cNvSpPr>
          <p:nvPr>
            <p:custDataLst>
              <p:tags r:id="rId22"/>
            </p:custDataLst>
          </p:nvPr>
        </p:nvSpPr>
        <p:spPr bwMode="auto">
          <a:xfrm>
            <a:off x="1330325" y="5699125"/>
            <a:ext cx="292100" cy="152400"/>
          </a:xfrm>
          <a:prstGeom prst="rect">
            <a:avLst/>
          </a:prstGeom>
          <a:noFill/>
          <a:ln w="9525">
            <a:noFill/>
            <a:miter lim="800000"/>
            <a:headEnd/>
            <a:tailEnd/>
          </a:ln>
          <a:extLst>
            <a:ext uri="{909E8E84-426E-40DD-AFC4-6F175D3DCCD1}">
              <a14:hiddenFill xmlns:a14="http://schemas.microsoft.com/office/drawing/2010/main">
                <a:solidFill>
                  <a:scrgbClr r="0" g="0" b="0"/>
                </a:solidFill>
              </a14:hiddenFill>
            </a:ext>
          </a:extLst>
        </p:spPr>
        <p:txBody>
          <a:bodyPr vert="horz" wrap="square" lIns="0" tIns="0" rIns="0" bIns="0" numCol="1" spcCol="0" anchor="t" anchorCtr="0" compatLnSpc="1">
            <a:prstTxWarp prst="textNoShape">
              <a:avLst/>
            </a:prstTxWarp>
            <a:noAutofit/>
          </a:bodyPr>
          <a:lstStyle>
            <a:lvl1pPr marL="153988" indent="-153988" algn="l" rtl="0" eaLnBrk="1" fontAlgn="base" hangingPunct="1">
              <a:spcBef>
                <a:spcPct val="20000"/>
              </a:spcBef>
              <a:spcAft>
                <a:spcPct val="0"/>
              </a:spcAft>
              <a:defRPr sz="1600">
                <a:solidFill>
                  <a:schemeClr val="tx2"/>
                </a:solidFill>
                <a:latin typeface="+mn-lt"/>
                <a:ea typeface="+mn-ea"/>
                <a:cs typeface="+mn-cs"/>
              </a:defRPr>
            </a:lvl1pPr>
            <a:lvl2pPr marL="461963" indent="-231775" algn="l" rtl="0" eaLnBrk="1" fontAlgn="base" hangingPunct="1">
              <a:lnSpc>
                <a:spcPct val="120000"/>
              </a:lnSpc>
              <a:spcBef>
                <a:spcPct val="20000"/>
              </a:spcBef>
              <a:spcAft>
                <a:spcPct val="0"/>
              </a:spcAft>
              <a:buClr>
                <a:schemeClr val="tx1"/>
              </a:buClr>
              <a:buFont typeface="Wingdings" pitchFamily="2" charset="2"/>
              <a:buChar char="§"/>
              <a:defRPr sz="1400">
                <a:solidFill>
                  <a:schemeClr val="tx2"/>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200">
                <a:solidFill>
                  <a:schemeClr val="tx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tx2"/>
                </a:solidFill>
                <a:latin typeface="Arial" charset="0"/>
                <a:ea typeface="+mn-ea"/>
                <a:cs typeface="+mn-cs"/>
              </a:defRPr>
            </a:lvl4pPr>
            <a:lvl5pPr marL="857250" indent="-115888" algn="l" rtl="0" eaLnBrk="1" fontAlgn="base" hangingPunct="1">
              <a:spcBef>
                <a:spcPct val="20000"/>
              </a:spcBef>
              <a:spcAft>
                <a:spcPct val="0"/>
              </a:spcAft>
              <a:buClr>
                <a:schemeClr val="tx1"/>
              </a:buClr>
              <a:defRPr sz="800">
                <a:solidFill>
                  <a:schemeClr val="tx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0" indent="0" algn="ctr">
              <a:lnSpc>
                <a:spcPct val="100000"/>
              </a:lnSpc>
              <a:spcBef>
                <a:spcPct val="0"/>
              </a:spcBef>
            </a:pPr>
            <a:fld id="{DB748B71-8837-4CE1-A946-BAFDAE14ED0A}" type="datetime'''''''2''''''''''''0''''''''''''''''''0''8'''''''''''">
              <a:rPr lang="en-US" sz="1000">
                <a:solidFill>
                  <a:schemeClr val="tx1"/>
                </a:solidFill>
                <a:latin typeface="Arial"/>
                <a:cs typeface="Arial"/>
                <a:sym typeface="Arial"/>
              </a:rPr>
              <a:pPr/>
              <a:t>2008</a:t>
            </a:fld>
            <a:endParaRPr lang="en-US" sz="1000" dirty="0">
              <a:solidFill>
                <a:schemeClr val="tx1"/>
              </a:solidFill>
              <a:latin typeface="Arial"/>
              <a:cs typeface="Arial"/>
              <a:sym typeface="Arial"/>
            </a:endParaRPr>
          </a:p>
        </p:txBody>
      </p:sp>
      <p:sp>
        <p:nvSpPr>
          <p:cNvPr id="58" name="Text Placeholder 30"/>
          <p:cNvSpPr>
            <a:spLocks noGrp="1"/>
          </p:cNvSpPr>
          <p:nvPr>
            <p:custDataLst>
              <p:tags r:id="rId23"/>
            </p:custDataLst>
          </p:nvPr>
        </p:nvSpPr>
        <p:spPr bwMode="auto">
          <a:xfrm>
            <a:off x="930275" y="5699125"/>
            <a:ext cx="292100" cy="152400"/>
          </a:xfrm>
          <a:prstGeom prst="rect">
            <a:avLst/>
          </a:prstGeom>
          <a:noFill/>
          <a:ln w="9525">
            <a:noFill/>
            <a:miter lim="800000"/>
            <a:headEnd/>
            <a:tailEnd/>
          </a:ln>
          <a:extLst>
            <a:ext uri="{909E8E84-426E-40DD-AFC4-6F175D3DCCD1}">
              <a14:hiddenFill xmlns:a14="http://schemas.microsoft.com/office/drawing/2010/main">
                <a:solidFill>
                  <a:scrgbClr r="0" g="0" b="0"/>
                </a:solidFill>
              </a14:hiddenFill>
            </a:ext>
          </a:extLst>
        </p:spPr>
        <p:txBody>
          <a:bodyPr vert="horz" wrap="square" lIns="0" tIns="0" rIns="0" bIns="0" numCol="1" spcCol="0" anchor="t" anchorCtr="0" compatLnSpc="1">
            <a:prstTxWarp prst="textNoShape">
              <a:avLst/>
            </a:prstTxWarp>
            <a:noAutofit/>
          </a:bodyPr>
          <a:lstStyle>
            <a:lvl1pPr marL="153988" indent="-153988" algn="l" rtl="0" eaLnBrk="1" fontAlgn="base" hangingPunct="1">
              <a:spcBef>
                <a:spcPct val="20000"/>
              </a:spcBef>
              <a:spcAft>
                <a:spcPct val="0"/>
              </a:spcAft>
              <a:defRPr sz="1600">
                <a:solidFill>
                  <a:schemeClr val="tx2"/>
                </a:solidFill>
                <a:latin typeface="+mn-lt"/>
                <a:ea typeface="+mn-ea"/>
                <a:cs typeface="+mn-cs"/>
              </a:defRPr>
            </a:lvl1pPr>
            <a:lvl2pPr marL="461963" indent="-231775" algn="l" rtl="0" eaLnBrk="1" fontAlgn="base" hangingPunct="1">
              <a:lnSpc>
                <a:spcPct val="120000"/>
              </a:lnSpc>
              <a:spcBef>
                <a:spcPct val="20000"/>
              </a:spcBef>
              <a:spcAft>
                <a:spcPct val="0"/>
              </a:spcAft>
              <a:buClr>
                <a:schemeClr val="tx1"/>
              </a:buClr>
              <a:buFont typeface="Wingdings" pitchFamily="2" charset="2"/>
              <a:buChar char="§"/>
              <a:defRPr sz="1400">
                <a:solidFill>
                  <a:schemeClr val="tx2"/>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200">
                <a:solidFill>
                  <a:schemeClr val="tx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tx2"/>
                </a:solidFill>
                <a:latin typeface="Arial" charset="0"/>
                <a:ea typeface="+mn-ea"/>
                <a:cs typeface="+mn-cs"/>
              </a:defRPr>
            </a:lvl4pPr>
            <a:lvl5pPr marL="857250" indent="-115888" algn="l" rtl="0" eaLnBrk="1" fontAlgn="base" hangingPunct="1">
              <a:spcBef>
                <a:spcPct val="20000"/>
              </a:spcBef>
              <a:spcAft>
                <a:spcPct val="0"/>
              </a:spcAft>
              <a:buClr>
                <a:schemeClr val="tx1"/>
              </a:buClr>
              <a:defRPr sz="800">
                <a:solidFill>
                  <a:schemeClr val="tx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0" indent="0" algn="ctr">
              <a:lnSpc>
                <a:spcPct val="100000"/>
              </a:lnSpc>
              <a:spcBef>
                <a:spcPct val="0"/>
              </a:spcBef>
            </a:pPr>
            <a:fld id="{393AF43A-0E1C-4FD8-B54B-7F6D073F7607}" type="datetime'''''''''''''''''''2''00''''''''''''''''''''''''''''7'''''">
              <a:rPr lang="en-US" sz="1000">
                <a:solidFill>
                  <a:schemeClr val="tx1"/>
                </a:solidFill>
                <a:latin typeface="Arial"/>
                <a:cs typeface="Arial"/>
                <a:sym typeface="Arial"/>
              </a:rPr>
              <a:pPr/>
              <a:t>2007</a:t>
            </a:fld>
            <a:endParaRPr lang="en-US" sz="1000" dirty="0">
              <a:solidFill>
                <a:schemeClr val="tx1"/>
              </a:solidFill>
              <a:latin typeface="Arial"/>
              <a:cs typeface="Arial"/>
              <a:sym typeface="Arial"/>
            </a:endParaRPr>
          </a:p>
        </p:txBody>
      </p:sp>
      <p:sp>
        <p:nvSpPr>
          <p:cNvPr id="59" name="Text Placeholder 29"/>
          <p:cNvSpPr>
            <a:spLocks noGrp="1"/>
          </p:cNvSpPr>
          <p:nvPr>
            <p:custDataLst>
              <p:tags r:id="rId24"/>
            </p:custDataLst>
          </p:nvPr>
        </p:nvSpPr>
        <p:spPr bwMode="auto">
          <a:xfrm>
            <a:off x="520700" y="5699125"/>
            <a:ext cx="292100" cy="152400"/>
          </a:xfrm>
          <a:prstGeom prst="rect">
            <a:avLst/>
          </a:prstGeom>
          <a:noFill/>
          <a:ln w="9525">
            <a:noFill/>
            <a:miter lim="800000"/>
            <a:headEnd/>
            <a:tailEnd/>
          </a:ln>
          <a:extLst>
            <a:ext uri="{909E8E84-426E-40DD-AFC4-6F175D3DCCD1}">
              <a14:hiddenFill xmlns:a14="http://schemas.microsoft.com/office/drawing/2010/main">
                <a:solidFill>
                  <a:scrgbClr r="0" g="0" b="0"/>
                </a:solidFill>
              </a14:hiddenFill>
            </a:ext>
          </a:extLst>
        </p:spPr>
        <p:txBody>
          <a:bodyPr vert="horz" wrap="square" lIns="0" tIns="0" rIns="0" bIns="0" numCol="1" spcCol="0" anchor="t" anchorCtr="0" compatLnSpc="1">
            <a:prstTxWarp prst="textNoShape">
              <a:avLst/>
            </a:prstTxWarp>
            <a:noAutofit/>
          </a:bodyPr>
          <a:lstStyle>
            <a:lvl1pPr marL="153988" indent="-153988" algn="l" rtl="0" eaLnBrk="1" fontAlgn="base" hangingPunct="1">
              <a:spcBef>
                <a:spcPct val="20000"/>
              </a:spcBef>
              <a:spcAft>
                <a:spcPct val="0"/>
              </a:spcAft>
              <a:defRPr sz="1600">
                <a:solidFill>
                  <a:schemeClr val="tx2"/>
                </a:solidFill>
                <a:latin typeface="+mn-lt"/>
                <a:ea typeface="+mn-ea"/>
                <a:cs typeface="+mn-cs"/>
              </a:defRPr>
            </a:lvl1pPr>
            <a:lvl2pPr marL="461963" indent="-231775" algn="l" rtl="0" eaLnBrk="1" fontAlgn="base" hangingPunct="1">
              <a:lnSpc>
                <a:spcPct val="120000"/>
              </a:lnSpc>
              <a:spcBef>
                <a:spcPct val="20000"/>
              </a:spcBef>
              <a:spcAft>
                <a:spcPct val="0"/>
              </a:spcAft>
              <a:buClr>
                <a:schemeClr val="tx1"/>
              </a:buClr>
              <a:buFont typeface="Wingdings" pitchFamily="2" charset="2"/>
              <a:buChar char="§"/>
              <a:defRPr sz="1400">
                <a:solidFill>
                  <a:schemeClr val="tx2"/>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200">
                <a:solidFill>
                  <a:schemeClr val="tx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tx2"/>
                </a:solidFill>
                <a:latin typeface="Arial" charset="0"/>
                <a:ea typeface="+mn-ea"/>
                <a:cs typeface="+mn-cs"/>
              </a:defRPr>
            </a:lvl4pPr>
            <a:lvl5pPr marL="857250" indent="-115888" algn="l" rtl="0" eaLnBrk="1" fontAlgn="base" hangingPunct="1">
              <a:spcBef>
                <a:spcPct val="20000"/>
              </a:spcBef>
              <a:spcAft>
                <a:spcPct val="0"/>
              </a:spcAft>
              <a:buClr>
                <a:schemeClr val="tx1"/>
              </a:buClr>
              <a:defRPr sz="800">
                <a:solidFill>
                  <a:schemeClr val="tx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0" indent="0" algn="ctr">
              <a:lnSpc>
                <a:spcPct val="100000"/>
              </a:lnSpc>
              <a:spcBef>
                <a:spcPct val="0"/>
              </a:spcBef>
            </a:pPr>
            <a:fld id="{2BA9380D-8413-447E-88E6-B21439470842}" type="datetime'20''''06'''''''''''''''''''''''''''''''">
              <a:rPr lang="en-US" sz="1000">
                <a:solidFill>
                  <a:schemeClr val="tx1"/>
                </a:solidFill>
                <a:latin typeface="Arial"/>
                <a:cs typeface="Arial"/>
                <a:sym typeface="Arial"/>
              </a:rPr>
              <a:pPr/>
              <a:t>2006</a:t>
            </a:fld>
            <a:endParaRPr lang="en-US" sz="1000" dirty="0">
              <a:solidFill>
                <a:schemeClr val="tx1"/>
              </a:solidFill>
              <a:latin typeface="Arial"/>
              <a:cs typeface="Arial"/>
              <a:sym typeface="Arial"/>
            </a:endParaRPr>
          </a:p>
        </p:txBody>
      </p:sp>
      <p:cxnSp>
        <p:nvCxnSpPr>
          <p:cNvPr id="60" name="Straight Connector 59"/>
          <p:cNvCxnSpPr/>
          <p:nvPr>
            <p:custDataLst>
              <p:tags r:id="rId25"/>
            </p:custDataLst>
          </p:nvPr>
        </p:nvCxnSpPr>
        <p:spPr bwMode="gray">
          <a:xfrm>
            <a:off x="2225675" y="6215063"/>
            <a:ext cx="219075" cy="0"/>
          </a:xfrm>
          <a:prstGeom prst="line">
            <a:avLst/>
          </a:prstGeom>
          <a:ln w="19050">
            <a:solidFill>
              <a:srgbClr val="41A44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custDataLst>
              <p:tags r:id="rId26"/>
            </p:custDataLst>
          </p:nvPr>
        </p:nvCxnSpPr>
        <p:spPr bwMode="gray">
          <a:xfrm>
            <a:off x="2225675" y="6011863"/>
            <a:ext cx="219075" cy="0"/>
          </a:xfrm>
          <a:prstGeom prst="line">
            <a:avLst/>
          </a:prstGeom>
          <a:solidFill>
            <a:schemeClr val="accent1"/>
          </a:solidFill>
          <a:ln w="9525" cap="flat" cmpd="sng" algn="ctr">
            <a:solidFill>
              <a:srgbClr val="EB0326"/>
            </a:solidFill>
            <a:prstDash val="lgDash"/>
            <a:round/>
            <a:headEnd type="none" w="med" len="med"/>
            <a:tailEnd type="none" w="med" len="med"/>
          </a:ln>
          <a:effectLst/>
        </p:spPr>
      </p:cxnSp>
      <p:cxnSp>
        <p:nvCxnSpPr>
          <p:cNvPr id="62" name="Straight Connector 61"/>
          <p:cNvCxnSpPr/>
          <p:nvPr>
            <p:custDataLst>
              <p:tags r:id="rId27"/>
            </p:custDataLst>
          </p:nvPr>
        </p:nvCxnSpPr>
        <p:spPr bwMode="gray">
          <a:xfrm>
            <a:off x="569913" y="6215063"/>
            <a:ext cx="219075" cy="0"/>
          </a:xfrm>
          <a:prstGeom prst="line">
            <a:avLst/>
          </a:prstGeom>
          <a:solidFill>
            <a:schemeClr val="accent1"/>
          </a:solidFill>
          <a:ln w="19050" cap="flat" cmpd="sng" algn="ctr">
            <a:solidFill>
              <a:srgbClr val="606060"/>
            </a:solidFill>
            <a:prstDash val="solid"/>
            <a:round/>
            <a:headEnd type="none" w="med" len="med"/>
            <a:tailEnd type="none" w="med" len="med"/>
          </a:ln>
          <a:effectLst/>
        </p:spPr>
      </p:cxnSp>
      <p:cxnSp>
        <p:nvCxnSpPr>
          <p:cNvPr id="63" name="Straight Connector 62"/>
          <p:cNvCxnSpPr/>
          <p:nvPr>
            <p:custDataLst>
              <p:tags r:id="rId28"/>
            </p:custDataLst>
          </p:nvPr>
        </p:nvCxnSpPr>
        <p:spPr bwMode="gray">
          <a:xfrm>
            <a:off x="569913" y="6011863"/>
            <a:ext cx="219075" cy="0"/>
          </a:xfrm>
          <a:prstGeom prst="line">
            <a:avLst/>
          </a:prstGeom>
          <a:solidFill>
            <a:schemeClr val="accent1"/>
          </a:solidFill>
          <a:ln w="19050" cap="flat" cmpd="sng" algn="ctr">
            <a:solidFill>
              <a:srgbClr val="EB0326"/>
            </a:solidFill>
            <a:prstDash val="solid"/>
            <a:round/>
            <a:headEnd type="none" w="med" len="med"/>
            <a:tailEnd type="none" w="med" len="med"/>
          </a:ln>
          <a:effectLst/>
        </p:spPr>
      </p:cxnSp>
      <p:sp>
        <p:nvSpPr>
          <p:cNvPr id="64" name="Text Placeholder 6143"/>
          <p:cNvSpPr>
            <a:spLocks noGrp="1"/>
          </p:cNvSpPr>
          <p:nvPr>
            <p:custDataLst>
              <p:tags r:id="rId29"/>
            </p:custDataLst>
          </p:nvPr>
        </p:nvSpPr>
        <p:spPr bwMode="auto">
          <a:xfrm>
            <a:off x="2495550" y="6145213"/>
            <a:ext cx="2157413"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spcCol="0" anchor="ctr"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nSpc>
                <a:spcPct val="100000"/>
              </a:lnSpc>
              <a:spcBef>
                <a:spcPct val="0"/>
              </a:spcBef>
              <a:spcAft>
                <a:spcPct val="0"/>
              </a:spcAft>
              <a:buNone/>
            </a:pPr>
            <a:fld id="{645BBA0E-DA94-4E7B-87BC-34EBBD1CD1B4}" type="datetime'''''Sha''red Nati''on''al'''' Cre''''dit Report (gros''s'') '">
              <a:rPr lang="en-US" sz="1000">
                <a:latin typeface="Arial"/>
                <a:cs typeface="Arial"/>
                <a:sym typeface="Arial"/>
              </a:rPr>
              <a:pPr/>
              <a:t>Shared National Credit Report (gross) </a:t>
            </a:fld>
            <a:endParaRPr lang="en-GB" sz="1000" dirty="0">
              <a:latin typeface="Arial"/>
              <a:cs typeface="Arial"/>
              <a:sym typeface="Arial"/>
            </a:endParaRPr>
          </a:p>
        </p:txBody>
      </p:sp>
      <p:sp>
        <p:nvSpPr>
          <p:cNvPr id="65" name="Text Placeholder 13"/>
          <p:cNvSpPr>
            <a:spLocks noGrp="1"/>
          </p:cNvSpPr>
          <p:nvPr>
            <p:custDataLst>
              <p:tags r:id="rId30"/>
            </p:custDataLst>
          </p:nvPr>
        </p:nvSpPr>
        <p:spPr bwMode="auto">
          <a:xfrm>
            <a:off x="839787" y="6145213"/>
            <a:ext cx="1284288" cy="152400"/>
          </a:xfrm>
          <a:prstGeom prst="rect">
            <a:avLst/>
          </a:prstGeom>
          <a:noFill/>
          <a:ln w="9525">
            <a:noFill/>
            <a:miter lim="800000"/>
            <a:headEnd/>
            <a:tailEnd/>
          </a:ln>
          <a:extLst>
            <a:ext uri="{909E8E84-426E-40DD-AFC4-6F175D3DCCD1}">
              <a14:hiddenFill xmlns:a14="http://schemas.microsoft.com/office/drawing/2010/main">
                <a:solidFill>
                  <a:scrgbClr r="0" g="0" b="0"/>
                </a:solidFill>
              </a14:hiddenFill>
            </a:ext>
          </a:extLst>
        </p:spPr>
        <p:txBody>
          <a:bodyPr vert="horz" wrap="none" lIns="0" tIns="0" rIns="0" bIns="0" numCol="1" spcCol="0" anchor="ctr" anchorCtr="0" compatLnSpc="1">
            <a:prstTxWarp prst="textNoShape">
              <a:avLst/>
            </a:prstTxWarp>
            <a:noAutofit/>
          </a:bodyPr>
          <a:lstStyle>
            <a:lvl1pPr marL="153988" indent="-153988" algn="l" rtl="0" eaLnBrk="1" fontAlgn="base" hangingPunct="1">
              <a:spcBef>
                <a:spcPct val="20000"/>
              </a:spcBef>
              <a:spcAft>
                <a:spcPct val="0"/>
              </a:spcAft>
              <a:defRPr sz="1600">
                <a:solidFill>
                  <a:schemeClr val="tx2"/>
                </a:solidFill>
                <a:latin typeface="+mn-lt"/>
                <a:ea typeface="+mn-ea"/>
                <a:cs typeface="+mn-cs"/>
              </a:defRPr>
            </a:lvl1pPr>
            <a:lvl2pPr marL="461963" indent="-231775" algn="l" rtl="0" eaLnBrk="1" fontAlgn="base" hangingPunct="1">
              <a:lnSpc>
                <a:spcPct val="120000"/>
              </a:lnSpc>
              <a:spcBef>
                <a:spcPct val="20000"/>
              </a:spcBef>
              <a:spcAft>
                <a:spcPct val="0"/>
              </a:spcAft>
              <a:buClr>
                <a:schemeClr val="tx1"/>
              </a:buClr>
              <a:buFont typeface="Wingdings" pitchFamily="2" charset="2"/>
              <a:buChar char="§"/>
              <a:defRPr sz="1400">
                <a:solidFill>
                  <a:schemeClr val="tx2"/>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200">
                <a:solidFill>
                  <a:schemeClr val="tx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tx2"/>
                </a:solidFill>
                <a:latin typeface="Arial" charset="0"/>
                <a:ea typeface="+mn-ea"/>
                <a:cs typeface="+mn-cs"/>
              </a:defRPr>
            </a:lvl4pPr>
            <a:lvl5pPr marL="857250" indent="-115888" algn="l" rtl="0" eaLnBrk="1" fontAlgn="base" hangingPunct="1">
              <a:spcBef>
                <a:spcPct val="20000"/>
              </a:spcBef>
              <a:spcAft>
                <a:spcPct val="0"/>
              </a:spcAft>
              <a:buClr>
                <a:schemeClr val="tx1"/>
              </a:buClr>
              <a:defRPr sz="800">
                <a:solidFill>
                  <a:schemeClr val="tx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0" indent="0">
              <a:lnSpc>
                <a:spcPct val="100000"/>
              </a:lnSpc>
              <a:spcBef>
                <a:spcPct val="0"/>
              </a:spcBef>
            </a:pPr>
            <a:r>
              <a:rPr lang="en-US" sz="1000" dirty="0" smtClean="0">
                <a:solidFill>
                  <a:schemeClr val="tx1"/>
                </a:solidFill>
                <a:latin typeface="Arial"/>
                <a:cs typeface="Arial"/>
                <a:sym typeface="Arial"/>
              </a:rPr>
              <a:t>FRB 100 largest banks</a:t>
            </a:r>
            <a:endParaRPr lang="en-US" sz="1000" dirty="0">
              <a:solidFill>
                <a:schemeClr val="tx1"/>
              </a:solidFill>
              <a:latin typeface="Arial"/>
              <a:cs typeface="Arial"/>
              <a:sym typeface="Arial"/>
            </a:endParaRPr>
          </a:p>
        </p:txBody>
      </p:sp>
      <p:sp>
        <p:nvSpPr>
          <p:cNvPr id="66" name="Text Placeholder 15"/>
          <p:cNvSpPr>
            <a:spLocks noGrp="1"/>
          </p:cNvSpPr>
          <p:nvPr>
            <p:custDataLst>
              <p:tags r:id="rId31"/>
            </p:custDataLst>
          </p:nvPr>
        </p:nvSpPr>
        <p:spPr bwMode="auto">
          <a:xfrm>
            <a:off x="2495550" y="5942013"/>
            <a:ext cx="1397000" cy="152400"/>
          </a:xfrm>
          <a:prstGeom prst="rect">
            <a:avLst/>
          </a:prstGeom>
          <a:noFill/>
          <a:ln w="9525">
            <a:noFill/>
            <a:miter lim="800000"/>
            <a:headEnd/>
            <a:tailEnd/>
          </a:ln>
          <a:extLst>
            <a:ext uri="{909E8E84-426E-40DD-AFC4-6F175D3DCCD1}">
              <a14:hiddenFill xmlns:a14="http://schemas.microsoft.com/office/drawing/2010/main">
                <a:solidFill>
                  <a:scrgbClr r="0" g="0" b="0"/>
                </a:solidFill>
              </a14:hiddenFill>
            </a:ext>
          </a:extLst>
        </p:spPr>
        <p:txBody>
          <a:bodyPr vert="horz" wrap="none" lIns="0" tIns="0" rIns="0" bIns="0" numCol="1" spcCol="0" anchor="ctr" anchorCtr="0" compatLnSpc="1">
            <a:prstTxWarp prst="textNoShape">
              <a:avLst/>
            </a:prstTxWarp>
            <a:noAutofit/>
          </a:bodyPr>
          <a:lstStyle>
            <a:lvl1pPr marL="153988" indent="-153988" algn="l" rtl="0" eaLnBrk="1" fontAlgn="base" hangingPunct="1">
              <a:spcBef>
                <a:spcPct val="20000"/>
              </a:spcBef>
              <a:spcAft>
                <a:spcPct val="0"/>
              </a:spcAft>
              <a:defRPr sz="1600">
                <a:solidFill>
                  <a:schemeClr val="tx2"/>
                </a:solidFill>
                <a:latin typeface="+mn-lt"/>
                <a:ea typeface="+mn-ea"/>
                <a:cs typeface="+mn-cs"/>
              </a:defRPr>
            </a:lvl1pPr>
            <a:lvl2pPr marL="461963" indent="-231775" algn="l" rtl="0" eaLnBrk="1" fontAlgn="base" hangingPunct="1">
              <a:lnSpc>
                <a:spcPct val="120000"/>
              </a:lnSpc>
              <a:spcBef>
                <a:spcPct val="20000"/>
              </a:spcBef>
              <a:spcAft>
                <a:spcPct val="0"/>
              </a:spcAft>
              <a:buClr>
                <a:schemeClr val="tx1"/>
              </a:buClr>
              <a:buFont typeface="Wingdings" pitchFamily="2" charset="2"/>
              <a:buChar char="§"/>
              <a:defRPr sz="1400">
                <a:solidFill>
                  <a:schemeClr val="tx2"/>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200">
                <a:solidFill>
                  <a:schemeClr val="tx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tx2"/>
                </a:solidFill>
                <a:latin typeface="Arial" charset="0"/>
                <a:ea typeface="+mn-ea"/>
                <a:cs typeface="+mn-cs"/>
              </a:defRPr>
            </a:lvl4pPr>
            <a:lvl5pPr marL="857250" indent="-115888" algn="l" rtl="0" eaLnBrk="1" fontAlgn="base" hangingPunct="1">
              <a:spcBef>
                <a:spcPct val="20000"/>
              </a:spcBef>
              <a:spcAft>
                <a:spcPct val="0"/>
              </a:spcAft>
              <a:buClr>
                <a:schemeClr val="tx1"/>
              </a:buClr>
              <a:defRPr sz="800">
                <a:solidFill>
                  <a:schemeClr val="tx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0" indent="0">
              <a:lnSpc>
                <a:spcPct val="100000"/>
              </a:lnSpc>
              <a:spcBef>
                <a:spcPct val="0"/>
              </a:spcBef>
            </a:pPr>
            <a:fld id="{CF2C067D-AE48-4E53-ABC2-0C7C3B1CC260}" type="datetime'''S''''''''ov''er''''eign ''(pr''ior ''''''to ''20''''''12)'''">
              <a:rPr lang="en-US" sz="1000">
                <a:solidFill>
                  <a:schemeClr val="tx1"/>
                </a:solidFill>
                <a:latin typeface="Arial"/>
                <a:cs typeface="Arial"/>
                <a:sym typeface="Arial"/>
              </a:rPr>
              <a:pPr/>
              <a:t>Sovereign (prior to 2012)</a:t>
            </a:fld>
            <a:endParaRPr lang="en-US" sz="1000" dirty="0">
              <a:solidFill>
                <a:schemeClr val="tx1"/>
              </a:solidFill>
              <a:latin typeface="Arial"/>
              <a:cs typeface="Arial"/>
              <a:sym typeface="Arial"/>
            </a:endParaRPr>
          </a:p>
        </p:txBody>
      </p:sp>
      <p:sp>
        <p:nvSpPr>
          <p:cNvPr id="67" name="Text Placeholder 14"/>
          <p:cNvSpPr>
            <a:spLocks noGrp="1"/>
          </p:cNvSpPr>
          <p:nvPr>
            <p:custDataLst>
              <p:tags r:id="rId32"/>
            </p:custDataLst>
          </p:nvPr>
        </p:nvSpPr>
        <p:spPr bwMode="auto">
          <a:xfrm>
            <a:off x="839788" y="5942013"/>
            <a:ext cx="436563" cy="152400"/>
          </a:xfrm>
          <a:prstGeom prst="rect">
            <a:avLst/>
          </a:prstGeom>
          <a:noFill/>
          <a:ln w="9525">
            <a:noFill/>
            <a:miter lim="800000"/>
            <a:headEnd/>
            <a:tailEnd/>
          </a:ln>
          <a:extLst>
            <a:ext uri="{909E8E84-426E-40DD-AFC4-6F175D3DCCD1}">
              <a14:hiddenFill xmlns:a14="http://schemas.microsoft.com/office/drawing/2010/main">
                <a:solidFill>
                  <a:scrgbClr r="0" g="0" b="0"/>
                </a:solidFill>
              </a14:hiddenFill>
            </a:ext>
          </a:extLst>
        </p:spPr>
        <p:txBody>
          <a:bodyPr vert="horz" wrap="none" lIns="0" tIns="0" rIns="0" bIns="0" numCol="1" spcCol="0" anchor="ctr" anchorCtr="0" compatLnSpc="1">
            <a:prstTxWarp prst="textNoShape">
              <a:avLst/>
            </a:prstTxWarp>
            <a:noAutofit/>
          </a:bodyPr>
          <a:lstStyle>
            <a:lvl1pPr marL="153988" indent="-153988" algn="l" rtl="0" eaLnBrk="1" fontAlgn="base" hangingPunct="1">
              <a:spcBef>
                <a:spcPct val="20000"/>
              </a:spcBef>
              <a:spcAft>
                <a:spcPct val="0"/>
              </a:spcAft>
              <a:defRPr sz="1600">
                <a:solidFill>
                  <a:schemeClr val="tx2"/>
                </a:solidFill>
                <a:latin typeface="+mn-lt"/>
                <a:ea typeface="+mn-ea"/>
                <a:cs typeface="+mn-cs"/>
              </a:defRPr>
            </a:lvl1pPr>
            <a:lvl2pPr marL="461963" indent="-231775" algn="l" rtl="0" eaLnBrk="1" fontAlgn="base" hangingPunct="1">
              <a:lnSpc>
                <a:spcPct val="120000"/>
              </a:lnSpc>
              <a:spcBef>
                <a:spcPct val="20000"/>
              </a:spcBef>
              <a:spcAft>
                <a:spcPct val="0"/>
              </a:spcAft>
              <a:buClr>
                <a:schemeClr val="tx1"/>
              </a:buClr>
              <a:buFont typeface="Wingdings" pitchFamily="2" charset="2"/>
              <a:buChar char="§"/>
              <a:defRPr sz="1400">
                <a:solidFill>
                  <a:schemeClr val="tx2"/>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200">
                <a:solidFill>
                  <a:schemeClr val="tx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tx2"/>
                </a:solidFill>
                <a:latin typeface="Arial" charset="0"/>
                <a:ea typeface="+mn-ea"/>
                <a:cs typeface="+mn-cs"/>
              </a:defRPr>
            </a:lvl4pPr>
            <a:lvl5pPr marL="857250" indent="-115888" algn="l" rtl="0" eaLnBrk="1" fontAlgn="base" hangingPunct="1">
              <a:spcBef>
                <a:spcPct val="20000"/>
              </a:spcBef>
              <a:spcAft>
                <a:spcPct val="0"/>
              </a:spcAft>
              <a:buClr>
                <a:schemeClr val="tx1"/>
              </a:buClr>
              <a:defRPr sz="800">
                <a:solidFill>
                  <a:schemeClr val="tx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0" indent="0">
              <a:lnSpc>
                <a:spcPct val="100000"/>
              </a:lnSpc>
              <a:spcBef>
                <a:spcPct val="0"/>
              </a:spcBef>
            </a:pPr>
            <a:fld id="{0EB463D8-E300-4346-8ADD-3C1B1956C166}" type="datetime'''''''S''''''''''''H''''''''''''''''''U''''S''A'">
              <a:rPr lang="en-US" sz="1000">
                <a:solidFill>
                  <a:schemeClr val="tx1"/>
                </a:solidFill>
                <a:latin typeface="Arial"/>
                <a:cs typeface="Arial"/>
                <a:sym typeface="Arial"/>
              </a:rPr>
              <a:pPr/>
              <a:t>SHUSA</a:t>
            </a:fld>
            <a:endParaRPr lang="en-US" sz="1000" dirty="0">
              <a:solidFill>
                <a:schemeClr val="tx1"/>
              </a:solidFill>
              <a:latin typeface="Arial"/>
              <a:cs typeface="Arial"/>
              <a:sym typeface="Arial"/>
            </a:endParaRPr>
          </a:p>
        </p:txBody>
      </p:sp>
      <p:sp>
        <p:nvSpPr>
          <p:cNvPr id="68" name="TextBox 67"/>
          <p:cNvSpPr txBox="1"/>
          <p:nvPr/>
        </p:nvSpPr>
        <p:spPr>
          <a:xfrm>
            <a:off x="1430519" y="2225214"/>
            <a:ext cx="847725" cy="400110"/>
          </a:xfrm>
          <a:prstGeom prst="rect">
            <a:avLst/>
          </a:prstGeom>
          <a:noFill/>
        </p:spPr>
        <p:txBody>
          <a:bodyPr wrap="square" rtlCol="0">
            <a:spAutoFit/>
          </a:bodyPr>
          <a:lstStyle/>
          <a:p>
            <a:pPr>
              <a:lnSpc>
                <a:spcPct val="100000"/>
              </a:lnSpc>
            </a:pPr>
            <a:r>
              <a:rPr lang="en-US" i="1" dirty="0">
                <a:solidFill>
                  <a:srgbClr val="000000"/>
                </a:solidFill>
                <a:ea typeface="ＭＳ Ｐゴシック"/>
              </a:rPr>
              <a:t>C</a:t>
            </a:r>
            <a:r>
              <a:rPr lang="en-US" i="1" dirty="0" smtClean="0">
                <a:solidFill>
                  <a:srgbClr val="000000"/>
                </a:solidFill>
                <a:ea typeface="ＭＳ Ｐゴシック"/>
              </a:rPr>
              <a:t>risis</a:t>
            </a:r>
          </a:p>
          <a:p>
            <a:pPr>
              <a:lnSpc>
                <a:spcPct val="100000"/>
              </a:lnSpc>
            </a:pPr>
            <a:r>
              <a:rPr lang="en-US" i="1" dirty="0" smtClean="0">
                <a:solidFill>
                  <a:srgbClr val="000000"/>
                </a:solidFill>
                <a:ea typeface="ＭＳ Ｐゴシック"/>
              </a:rPr>
              <a:t>conditions</a:t>
            </a:r>
            <a:endParaRPr lang="en-US" i="1" baseline="30000" dirty="0" smtClean="0">
              <a:solidFill>
                <a:srgbClr val="000000"/>
              </a:solidFill>
              <a:ea typeface="ＭＳ Ｐゴシック"/>
            </a:endParaRPr>
          </a:p>
        </p:txBody>
      </p:sp>
      <p:sp>
        <p:nvSpPr>
          <p:cNvPr id="69" name="TextBox 68"/>
          <p:cNvSpPr txBox="1"/>
          <p:nvPr/>
        </p:nvSpPr>
        <p:spPr>
          <a:xfrm>
            <a:off x="3317875" y="2215689"/>
            <a:ext cx="847725" cy="400110"/>
          </a:xfrm>
          <a:prstGeom prst="rect">
            <a:avLst/>
          </a:prstGeom>
          <a:noFill/>
        </p:spPr>
        <p:txBody>
          <a:bodyPr wrap="square" rtlCol="0">
            <a:spAutoFit/>
          </a:bodyPr>
          <a:lstStyle/>
          <a:p>
            <a:pPr>
              <a:lnSpc>
                <a:spcPct val="100000"/>
              </a:lnSpc>
            </a:pPr>
            <a:r>
              <a:rPr lang="en-US" i="1" dirty="0" smtClean="0">
                <a:solidFill>
                  <a:srgbClr val="000000"/>
                </a:solidFill>
                <a:ea typeface="ＭＳ Ｐゴシック"/>
              </a:rPr>
              <a:t>Normal </a:t>
            </a:r>
          </a:p>
          <a:p>
            <a:pPr>
              <a:lnSpc>
                <a:spcPct val="100000"/>
              </a:lnSpc>
            </a:pPr>
            <a:r>
              <a:rPr lang="en-US" i="1" dirty="0" smtClean="0">
                <a:solidFill>
                  <a:srgbClr val="000000"/>
                </a:solidFill>
                <a:ea typeface="ＭＳ Ｐゴシック"/>
              </a:rPr>
              <a:t>conditions</a:t>
            </a:r>
            <a:endParaRPr lang="en-US" i="1" baseline="30000" dirty="0">
              <a:solidFill>
                <a:srgbClr val="000000"/>
              </a:solidFill>
              <a:ea typeface="ＭＳ Ｐゴシック"/>
            </a:endParaRPr>
          </a:p>
        </p:txBody>
      </p:sp>
      <p:graphicFrame>
        <p:nvGraphicFramePr>
          <p:cNvPr id="70" name="Content Placeholder 12"/>
          <p:cNvGraphicFramePr>
            <a:graphicFrameLocks/>
          </p:cNvGraphicFramePr>
          <p:nvPr>
            <p:extLst>
              <p:ext uri="{D42A27DB-BD31-4B8C-83A1-F6EECF244321}">
                <p14:modId xmlns:p14="http://schemas.microsoft.com/office/powerpoint/2010/main" val="766206507"/>
              </p:ext>
            </p:extLst>
          </p:nvPr>
        </p:nvGraphicFramePr>
        <p:xfrm>
          <a:off x="4856705" y="1993560"/>
          <a:ext cx="4276666" cy="2794572"/>
        </p:xfrm>
        <a:graphic>
          <a:graphicData uri="http://schemas.openxmlformats.org/drawingml/2006/table">
            <a:tbl>
              <a:tblPr firstRow="1" bandRow="1"/>
              <a:tblGrid>
                <a:gridCol w="1072410"/>
                <a:gridCol w="1261662"/>
                <a:gridCol w="1261662"/>
                <a:gridCol w="680932"/>
              </a:tblGrid>
              <a:tr h="197883">
                <a:tc rowSpan="3">
                  <a:txBody>
                    <a:bodyPr/>
                    <a:lstStyle/>
                    <a:p>
                      <a:pPr marL="0" marR="0" lvl="0" indent="0" algn="ctr" defTabSz="939800" rtl="0" eaLnBrk="1" fontAlgn="base" latinLnBrk="0" hangingPunct="1">
                        <a:lnSpc>
                          <a:spcPct val="100000"/>
                        </a:lnSpc>
                        <a:spcBef>
                          <a:spcPct val="30000"/>
                        </a:spcBef>
                        <a:spcAft>
                          <a:spcPct val="0"/>
                        </a:spcAft>
                        <a:buClrTx/>
                        <a:buSzTx/>
                        <a:buFontTx/>
                        <a:buNone/>
                        <a:tabLst/>
                      </a:pPr>
                      <a:r>
                        <a:rPr kumimoji="0" lang="en-US" sz="1000" b="1" i="0" u="none" strike="noStrike" kern="1200" cap="none" normalizeH="0" baseline="0" dirty="0" smtClean="0">
                          <a:ln>
                            <a:noFill/>
                          </a:ln>
                          <a:solidFill>
                            <a:schemeClr val="tx1"/>
                          </a:solidFill>
                          <a:effectLst/>
                          <a:latin typeface="Arial" panose="020B0604020202020204" pitchFamily="34" charset="0"/>
                          <a:ea typeface="Arial Unicode MS" pitchFamily="34" charset="-128"/>
                          <a:cs typeface="Arial" panose="020B0604020202020204" pitchFamily="34" charset="0"/>
                        </a:rPr>
                        <a:t>Source</a:t>
                      </a:r>
                    </a:p>
                  </a:txBody>
                  <a:tcPr marL="45720" marR="45720" anchor="b">
                    <a:lnL w="12700" cap="flat" cmpd="sng" algn="ctr">
                      <a:solidFill>
                        <a:schemeClr val="bg1">
                          <a:lumMod val="50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9525"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gridSpan="2">
                  <a:txBody>
                    <a:bodyPr/>
                    <a:lstStyle/>
                    <a:p>
                      <a:pPr marL="0" marR="0" lvl="0" indent="0" algn="ctr" defTabSz="939800" rtl="0" eaLnBrk="1" fontAlgn="base" latinLnBrk="0" hangingPunct="1">
                        <a:lnSpc>
                          <a:spcPct val="100000"/>
                        </a:lnSpc>
                        <a:spcBef>
                          <a:spcPct val="30000"/>
                        </a:spcBef>
                        <a:spcAft>
                          <a:spcPct val="0"/>
                        </a:spcAft>
                        <a:buClrTx/>
                        <a:buSzTx/>
                        <a:buFontTx/>
                        <a:buNone/>
                        <a:tabLst/>
                      </a:pPr>
                      <a:r>
                        <a:rPr kumimoji="0" lang="en-US" sz="1000" b="1" i="0" u="none" strike="noStrike" kern="1200" cap="none" normalizeH="0" baseline="0" dirty="0" smtClean="0">
                          <a:ln>
                            <a:noFill/>
                          </a:ln>
                          <a:solidFill>
                            <a:schemeClr val="tx1"/>
                          </a:solidFill>
                          <a:effectLst/>
                          <a:latin typeface="Arial" panose="020B0604020202020204" pitchFamily="34" charset="0"/>
                          <a:ea typeface="Arial Unicode MS" pitchFamily="34" charset="-128"/>
                          <a:cs typeface="Arial" panose="020B0604020202020204" pitchFamily="34" charset="0"/>
                        </a:rPr>
                        <a:t>Average annual loss rate</a:t>
                      </a:r>
                    </a:p>
                  </a:txBody>
                  <a:tcPr marL="45720" marR="4572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9525"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hMerge="1">
                  <a:txBody>
                    <a:bodyPr/>
                    <a:lstStyle/>
                    <a:p>
                      <a:pPr marL="0" marR="0" lvl="0" indent="0" algn="ctr" defTabSz="939800" rtl="0" eaLnBrk="1" fontAlgn="base" latinLnBrk="0" hangingPunct="1">
                        <a:lnSpc>
                          <a:spcPct val="100000"/>
                        </a:lnSpc>
                        <a:spcBef>
                          <a:spcPct val="30000"/>
                        </a:spcBef>
                        <a:spcAft>
                          <a:spcPct val="0"/>
                        </a:spcAft>
                        <a:buClrTx/>
                        <a:buSzTx/>
                        <a:buFontTx/>
                        <a:buNone/>
                        <a:tabLst/>
                      </a:pPr>
                      <a:endParaRPr kumimoji="0" lang="en-US" sz="1200" b="1" i="0" u="none" strike="noStrike" kern="1200" cap="none" normalizeH="0" baseline="0" dirty="0" smtClean="0">
                        <a:ln>
                          <a:noFill/>
                        </a:ln>
                        <a:solidFill>
                          <a:schemeClr val="tx1"/>
                        </a:solidFill>
                        <a:effectLst/>
                        <a:latin typeface="+mj-lt"/>
                        <a:ea typeface="Arial Unicode MS" pitchFamily="34" charset="-128"/>
                        <a:cs typeface="Arial" charset="0"/>
                      </a:endParaRPr>
                    </a:p>
                  </a:txBody>
                  <a:tcPr marL="9525" marR="9525"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solidFill>
                      <a:srgbClr val="C0C0C0">
                        <a:lumMod val="40000"/>
                        <a:lumOff val="60000"/>
                      </a:srgbClr>
                    </a:solidFill>
                  </a:tcPr>
                </a:tc>
                <a:tc rowSpan="2">
                  <a:txBody>
                    <a:bodyPr/>
                    <a:lstStyle/>
                    <a:p>
                      <a:pPr marL="0" marR="0" lvl="0" indent="0" algn="ctr" defTabSz="939800" rtl="0" eaLnBrk="1" fontAlgn="base" latinLnBrk="0" hangingPunct="1">
                        <a:lnSpc>
                          <a:spcPct val="100000"/>
                        </a:lnSpc>
                        <a:spcBef>
                          <a:spcPct val="30000"/>
                        </a:spcBef>
                        <a:spcAft>
                          <a:spcPct val="0"/>
                        </a:spcAft>
                        <a:buClrTx/>
                        <a:buSzTx/>
                        <a:buFontTx/>
                        <a:buNone/>
                        <a:tabLst/>
                      </a:pPr>
                      <a:r>
                        <a:rPr kumimoji="0" lang="en-US" sz="1000" b="1" i="0" u="none" strike="noStrike" kern="1200" cap="none" normalizeH="0" baseline="0" dirty="0" smtClean="0">
                          <a:ln>
                            <a:noFill/>
                          </a:ln>
                          <a:solidFill>
                            <a:schemeClr val="tx1"/>
                          </a:solidFill>
                          <a:effectLst/>
                          <a:latin typeface="Arial" panose="020B0604020202020204" pitchFamily="34" charset="0"/>
                          <a:ea typeface="Arial Unicode MS" pitchFamily="34" charset="-128"/>
                          <a:cs typeface="Arial" panose="020B0604020202020204" pitchFamily="34" charset="0"/>
                        </a:rPr>
                        <a:t>Stress scalar </a:t>
                      </a:r>
                    </a:p>
                  </a:txBody>
                  <a:tcPr marL="9525" marR="9525" anchor="b">
                    <a:lnL w="12700" cap="flat" cmpd="sng" algn="ctr">
                      <a:no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9525"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r>
              <a:tr h="226697">
                <a:tc vMerge="1">
                  <a:txBody>
                    <a:bodyPr/>
                    <a:lstStyle/>
                    <a:p>
                      <a:pPr marL="0" marR="0" lvl="0" indent="0" algn="ctr" defTabSz="939800" rtl="0" eaLnBrk="1" fontAlgn="base" latinLnBrk="0" hangingPunct="1">
                        <a:lnSpc>
                          <a:spcPct val="100000"/>
                        </a:lnSpc>
                        <a:spcBef>
                          <a:spcPct val="30000"/>
                        </a:spcBef>
                        <a:spcAft>
                          <a:spcPct val="0"/>
                        </a:spcAft>
                        <a:buClrTx/>
                        <a:buSzTx/>
                        <a:buFontTx/>
                        <a:buNone/>
                        <a:tabLst/>
                      </a:pPr>
                      <a:endParaRPr kumimoji="0" lang="en-US" sz="1100" b="1" i="0" u="none" strike="noStrike" kern="1200" cap="none" normalizeH="0" baseline="0" dirty="0" smtClean="0">
                        <a:ln>
                          <a:noFill/>
                        </a:ln>
                        <a:solidFill>
                          <a:schemeClr val="tx1"/>
                        </a:solidFill>
                        <a:effectLst/>
                        <a:latin typeface="Arial"/>
                        <a:ea typeface="Arial Unicode MS" pitchFamily="34" charset="-128"/>
                        <a:cs typeface="Arial" charset="0"/>
                      </a:endParaRPr>
                    </a:p>
                  </a:txBody>
                  <a:tcPr marL="45720" marR="45720" anchor="b">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solidFill>
                      <a:srgbClr val="C0C0C0">
                        <a:lumMod val="40000"/>
                        <a:lumOff val="60000"/>
                      </a:srgbClr>
                    </a:solidFill>
                  </a:tcPr>
                </a:tc>
                <a:tc>
                  <a:txBody>
                    <a:bodyPr/>
                    <a:lstStyle>
                      <a:lvl1pPr marL="0" algn="l" defTabSz="914400" rtl="0" eaLnBrk="1" latinLnBrk="0" hangingPunct="1">
                        <a:defRPr sz="1200" b="1" kern="1200">
                          <a:solidFill>
                            <a:schemeClr val="tx1"/>
                          </a:solidFill>
                          <a:latin typeface="Arial"/>
                          <a:ea typeface="ＭＳ Ｐゴシック"/>
                          <a:cs typeface="ＭＳ Ｐゴシック"/>
                        </a:defRPr>
                      </a:lvl1pPr>
                      <a:lvl2pPr marL="457200" algn="l" defTabSz="914400" rtl="0" eaLnBrk="1" latinLnBrk="0" hangingPunct="1">
                        <a:defRPr sz="1200" b="1" kern="1200">
                          <a:solidFill>
                            <a:schemeClr val="tx1"/>
                          </a:solidFill>
                          <a:latin typeface="Arial"/>
                          <a:ea typeface="ＭＳ Ｐゴシック"/>
                          <a:cs typeface="ＭＳ Ｐゴシック"/>
                        </a:defRPr>
                      </a:lvl2pPr>
                      <a:lvl3pPr marL="914400" algn="l" defTabSz="914400" rtl="0" eaLnBrk="1" latinLnBrk="0" hangingPunct="1">
                        <a:defRPr sz="1200" b="1" kern="1200">
                          <a:solidFill>
                            <a:schemeClr val="tx1"/>
                          </a:solidFill>
                          <a:latin typeface="Arial"/>
                          <a:ea typeface="ＭＳ Ｐゴシック"/>
                          <a:cs typeface="ＭＳ Ｐゴシック"/>
                        </a:defRPr>
                      </a:lvl3pPr>
                      <a:lvl4pPr marL="1371600" algn="l" defTabSz="914400" rtl="0" eaLnBrk="1" latinLnBrk="0" hangingPunct="1">
                        <a:defRPr sz="1200" b="1" kern="1200">
                          <a:solidFill>
                            <a:schemeClr val="tx1"/>
                          </a:solidFill>
                          <a:latin typeface="Arial"/>
                          <a:ea typeface="ＭＳ Ｐゴシック"/>
                          <a:cs typeface="ＭＳ Ｐゴシック"/>
                        </a:defRPr>
                      </a:lvl4pPr>
                      <a:lvl5pPr marL="1828800" algn="l" defTabSz="914400" rtl="0" eaLnBrk="1" latinLnBrk="0" hangingPunct="1">
                        <a:defRPr sz="1200" b="1" kern="1200">
                          <a:solidFill>
                            <a:schemeClr val="tx1"/>
                          </a:solidFill>
                          <a:latin typeface="Arial"/>
                          <a:ea typeface="ＭＳ Ｐゴシック"/>
                          <a:cs typeface="ＭＳ Ｐゴシック"/>
                        </a:defRPr>
                      </a:lvl5pPr>
                      <a:lvl6pPr marL="2286000" algn="l" defTabSz="914400" rtl="0" eaLnBrk="1" latinLnBrk="0" hangingPunct="1">
                        <a:defRPr sz="1200" b="1" kern="1200">
                          <a:solidFill>
                            <a:schemeClr val="tx1"/>
                          </a:solidFill>
                          <a:latin typeface="Arial"/>
                          <a:ea typeface="ＭＳ Ｐゴシック"/>
                          <a:cs typeface="ＭＳ Ｐゴシック"/>
                        </a:defRPr>
                      </a:lvl6pPr>
                      <a:lvl7pPr marL="2743200" algn="l" defTabSz="914400" rtl="0" eaLnBrk="1" latinLnBrk="0" hangingPunct="1">
                        <a:defRPr sz="1200" b="1" kern="1200">
                          <a:solidFill>
                            <a:schemeClr val="tx1"/>
                          </a:solidFill>
                          <a:latin typeface="Arial"/>
                          <a:ea typeface="ＭＳ Ｐゴシック"/>
                          <a:cs typeface="ＭＳ Ｐゴシック"/>
                        </a:defRPr>
                      </a:lvl7pPr>
                      <a:lvl8pPr marL="3200400" algn="l" defTabSz="914400" rtl="0" eaLnBrk="1" latinLnBrk="0" hangingPunct="1">
                        <a:defRPr sz="1200" b="1" kern="1200">
                          <a:solidFill>
                            <a:schemeClr val="tx1"/>
                          </a:solidFill>
                          <a:latin typeface="Arial"/>
                          <a:ea typeface="ＭＳ Ｐゴシック"/>
                          <a:cs typeface="ＭＳ Ｐゴシック"/>
                        </a:defRPr>
                      </a:lvl8pPr>
                      <a:lvl9pPr marL="3657600" algn="l" defTabSz="914400" rtl="0" eaLnBrk="1" latinLnBrk="0" hangingPunct="1">
                        <a:defRPr sz="1800" b="1" kern="1200">
                          <a:solidFill>
                            <a:schemeClr val="tx1"/>
                          </a:solidFill>
                          <a:latin typeface="Arial"/>
                          <a:ea typeface="ＭＳ Ｐゴシック"/>
                          <a:cs typeface="ＭＳ Ｐゴシック"/>
                        </a:defRPr>
                      </a:lvl9pPr>
                    </a:lstStyle>
                    <a:p>
                      <a:pPr marL="0" marR="0" lvl="0" indent="0" algn="ctr" defTabSz="939800" rtl="0" eaLnBrk="1" fontAlgn="base" latinLnBrk="0" hangingPunct="1">
                        <a:lnSpc>
                          <a:spcPct val="100000"/>
                        </a:lnSpc>
                        <a:spcBef>
                          <a:spcPct val="30000"/>
                        </a:spcBef>
                        <a:spcAft>
                          <a:spcPct val="0"/>
                        </a:spcAft>
                        <a:buClrTx/>
                        <a:buSzTx/>
                        <a:buFontTx/>
                        <a:buNone/>
                        <a:tabLst/>
                      </a:pPr>
                      <a:r>
                        <a:rPr kumimoji="0" lang="en-US" sz="1000" b="1" i="0" u="none" strike="noStrike" kern="1200" cap="none" normalizeH="0" baseline="0" dirty="0" smtClean="0">
                          <a:ln>
                            <a:noFill/>
                          </a:ln>
                          <a:solidFill>
                            <a:schemeClr val="tx1"/>
                          </a:solidFill>
                          <a:effectLst/>
                          <a:latin typeface="Arial" panose="020B0604020202020204" pitchFamily="34" charset="0"/>
                          <a:ea typeface="Arial Unicode MS" pitchFamily="34" charset="-128"/>
                          <a:cs typeface="Arial" panose="020B0604020202020204" pitchFamily="34" charset="0"/>
                        </a:rPr>
                        <a:t>Normal conditions</a:t>
                      </a:r>
                    </a:p>
                  </a:txBody>
                  <a:tcPr marL="45720" marR="4572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0" marR="0" lvl="0" indent="0" algn="ctr" defTabSz="939800" rtl="0" eaLnBrk="1" fontAlgn="base" latinLnBrk="0" hangingPunct="1">
                        <a:lnSpc>
                          <a:spcPct val="100000"/>
                        </a:lnSpc>
                        <a:spcBef>
                          <a:spcPct val="30000"/>
                        </a:spcBef>
                        <a:spcAft>
                          <a:spcPct val="0"/>
                        </a:spcAft>
                        <a:buClrTx/>
                        <a:buSzTx/>
                        <a:buFontTx/>
                        <a:buNone/>
                        <a:tabLst/>
                      </a:pPr>
                      <a:r>
                        <a:rPr kumimoji="0" lang="en-US" sz="1000" b="1" i="0" u="none" strike="noStrike" kern="1200" cap="none" normalizeH="0" baseline="0" dirty="0" smtClean="0">
                          <a:ln>
                            <a:noFill/>
                          </a:ln>
                          <a:solidFill>
                            <a:schemeClr val="tx1"/>
                          </a:solidFill>
                          <a:effectLst/>
                          <a:latin typeface="Arial" panose="020B0604020202020204" pitchFamily="34" charset="0"/>
                          <a:ea typeface="Arial Unicode MS" pitchFamily="34" charset="-128"/>
                          <a:cs typeface="Arial" panose="020B0604020202020204" pitchFamily="34" charset="0"/>
                        </a:rPr>
                        <a:t>Crisis conditions </a:t>
                      </a:r>
                    </a:p>
                  </a:txBody>
                  <a:tcPr marL="9525" marR="9525"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vMerge="1">
                  <a:txBody>
                    <a:bodyPr/>
                    <a:lstStyle/>
                    <a:p>
                      <a:endParaRPr lang="en-GB"/>
                    </a:p>
                  </a:txBody>
                  <a:tcPr/>
                </a:tc>
              </a:tr>
              <a:tr h="197883">
                <a:tc vMerge="1">
                  <a:txBody>
                    <a:bodyPr/>
                    <a:lstStyle/>
                    <a:p>
                      <a:pPr marL="0" marR="0" lvl="0" indent="0" algn="l" defTabSz="939800" rtl="0" eaLnBrk="1" fontAlgn="base" latinLnBrk="0" hangingPunct="1">
                        <a:lnSpc>
                          <a:spcPct val="100000"/>
                        </a:lnSpc>
                        <a:spcBef>
                          <a:spcPct val="30000"/>
                        </a:spcBef>
                        <a:spcAft>
                          <a:spcPct val="0"/>
                        </a:spcAft>
                        <a:buClrTx/>
                        <a:buSzTx/>
                        <a:buFontTx/>
                        <a:buNone/>
                        <a:tabLst/>
                        <a:defRPr/>
                      </a:pPr>
                      <a:endParaRPr kumimoji="0" lang="en-US" sz="1100" b="1" i="0" u="none" strike="noStrike" kern="1200" cap="none" normalizeH="0" baseline="0" dirty="0" smtClean="0">
                        <a:ln>
                          <a:noFill/>
                        </a:ln>
                        <a:solidFill>
                          <a:schemeClr val="tx1"/>
                        </a:solidFill>
                        <a:effectLst/>
                        <a:latin typeface="Arial"/>
                        <a:ea typeface="Arial Unicode MS" pitchFamily="34" charset="-128"/>
                        <a:cs typeface="Arial" charset="0"/>
                      </a:endParaRPr>
                    </a:p>
                  </a:txBody>
                  <a:tcPr marL="45720" marR="45720" anchor="ctr" horzOverflow="overflow">
                    <a:lnL w="12700" cap="flat" cmpd="sng" algn="ctr">
                      <a:solidFill>
                        <a:schemeClr val="tx1"/>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lvl1pPr marL="0" algn="l" defTabSz="914400" rtl="0" eaLnBrk="1" latinLnBrk="0" hangingPunct="1">
                        <a:defRPr sz="1200" kern="1200">
                          <a:solidFill>
                            <a:schemeClr val="tx1"/>
                          </a:solidFill>
                          <a:latin typeface="Arial"/>
                          <a:ea typeface="ＭＳ Ｐゴシック"/>
                          <a:cs typeface="ＭＳ Ｐゴシック"/>
                        </a:defRPr>
                      </a:lvl1pPr>
                      <a:lvl2pPr marL="457200" algn="l" defTabSz="914400" rtl="0" eaLnBrk="1" latinLnBrk="0" hangingPunct="1">
                        <a:defRPr sz="1200" kern="1200">
                          <a:solidFill>
                            <a:schemeClr val="tx1"/>
                          </a:solidFill>
                          <a:latin typeface="Arial"/>
                          <a:ea typeface="ＭＳ Ｐゴシック"/>
                          <a:cs typeface="ＭＳ Ｐゴシック"/>
                        </a:defRPr>
                      </a:lvl2pPr>
                      <a:lvl3pPr marL="914400" algn="l" defTabSz="914400" rtl="0" eaLnBrk="1" latinLnBrk="0" hangingPunct="1">
                        <a:defRPr sz="1200" kern="1200">
                          <a:solidFill>
                            <a:schemeClr val="tx1"/>
                          </a:solidFill>
                          <a:latin typeface="Arial"/>
                          <a:ea typeface="ＭＳ Ｐゴシック"/>
                          <a:cs typeface="ＭＳ Ｐゴシック"/>
                        </a:defRPr>
                      </a:lvl3pPr>
                      <a:lvl4pPr marL="1371600" algn="l" defTabSz="914400" rtl="0" eaLnBrk="1" latinLnBrk="0" hangingPunct="1">
                        <a:defRPr sz="1200" kern="1200">
                          <a:solidFill>
                            <a:schemeClr val="tx1"/>
                          </a:solidFill>
                          <a:latin typeface="Arial"/>
                          <a:ea typeface="ＭＳ Ｐゴシック"/>
                          <a:cs typeface="ＭＳ Ｐゴシック"/>
                        </a:defRPr>
                      </a:lvl4pPr>
                      <a:lvl5pPr marL="1828800" algn="l" defTabSz="914400" rtl="0" eaLnBrk="1" latinLnBrk="0" hangingPunct="1">
                        <a:defRPr sz="1200" kern="1200">
                          <a:solidFill>
                            <a:schemeClr val="tx1"/>
                          </a:solidFill>
                          <a:latin typeface="Arial"/>
                          <a:ea typeface="ＭＳ Ｐゴシック"/>
                          <a:cs typeface="ＭＳ Ｐゴシック"/>
                        </a:defRPr>
                      </a:lvl5pPr>
                      <a:lvl6pPr marL="2286000" algn="l" defTabSz="914400" rtl="0" eaLnBrk="1" latinLnBrk="0" hangingPunct="1">
                        <a:defRPr sz="1200" kern="1200">
                          <a:solidFill>
                            <a:schemeClr val="tx1"/>
                          </a:solidFill>
                          <a:latin typeface="Arial"/>
                          <a:ea typeface="ＭＳ Ｐゴシック"/>
                          <a:cs typeface="ＭＳ Ｐゴシック"/>
                        </a:defRPr>
                      </a:lvl6pPr>
                      <a:lvl7pPr marL="2743200" algn="l" defTabSz="914400" rtl="0" eaLnBrk="1" latinLnBrk="0" hangingPunct="1">
                        <a:defRPr sz="1200" kern="1200">
                          <a:solidFill>
                            <a:schemeClr val="tx1"/>
                          </a:solidFill>
                          <a:latin typeface="Arial"/>
                          <a:ea typeface="ＭＳ Ｐゴシック"/>
                          <a:cs typeface="ＭＳ Ｐゴシック"/>
                        </a:defRPr>
                      </a:lvl7pPr>
                      <a:lvl8pPr marL="3200400" algn="l" defTabSz="914400" rtl="0" eaLnBrk="1" latinLnBrk="0" hangingPunct="1">
                        <a:defRPr sz="1200" kern="1200">
                          <a:solidFill>
                            <a:schemeClr val="tx1"/>
                          </a:solidFill>
                          <a:latin typeface="Arial"/>
                          <a:ea typeface="ＭＳ Ｐゴシック"/>
                          <a:cs typeface="ＭＳ Ｐゴシック"/>
                        </a:defRPr>
                      </a:lvl8pPr>
                      <a:lvl9pPr marL="3657600" algn="l" defTabSz="914400" rtl="0" eaLnBrk="1" latinLnBrk="0" hangingPunct="1">
                        <a:defRPr sz="1800" kern="1200">
                          <a:solidFill>
                            <a:schemeClr val="tx1"/>
                          </a:solidFill>
                          <a:latin typeface="Arial"/>
                          <a:ea typeface="ＭＳ Ｐゴシック"/>
                          <a:cs typeface="ＭＳ Ｐゴシック"/>
                        </a:defRPr>
                      </a:lvl9pPr>
                    </a:lstStyle>
                    <a:p>
                      <a:pPr marL="0" marR="0" lvl="0" indent="0" algn="l" defTabSz="939800" rtl="0" eaLnBrk="1" fontAlgn="base" latinLnBrk="0" hangingPunct="1">
                        <a:lnSpc>
                          <a:spcPct val="100000"/>
                        </a:lnSpc>
                        <a:spcBef>
                          <a:spcPct val="30000"/>
                        </a:spcBef>
                        <a:spcAft>
                          <a:spcPct val="0"/>
                        </a:spcAft>
                        <a:buClrTx/>
                        <a:buSzTx/>
                        <a:buFontTx/>
                        <a:buNone/>
                        <a:tabLst/>
                        <a:defRPr/>
                      </a:pPr>
                      <a:r>
                        <a:rPr kumimoji="0" lang="en-US" sz="1000" b="1" i="0" u="none" strike="noStrike" kern="1200" cap="none" normalizeH="0" baseline="0" dirty="0" smtClean="0">
                          <a:ln>
                            <a:noFill/>
                          </a:ln>
                          <a:solidFill>
                            <a:schemeClr val="tx1"/>
                          </a:solidFill>
                          <a:effectLst/>
                          <a:latin typeface="Arial" panose="020B0604020202020204" pitchFamily="34" charset="0"/>
                          <a:ea typeface="Arial Unicode MS" pitchFamily="34" charset="-128"/>
                          <a:cs typeface="Arial" panose="020B0604020202020204" pitchFamily="34" charset="0"/>
                        </a:rPr>
                        <a:t>Q12011-Q42015</a:t>
                      </a:r>
                    </a:p>
                  </a:txBody>
                  <a:tcPr marL="45720" marR="45720" anchor="ctr" horzOverflow="overflow">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gridSpan="2">
                  <a:txBody>
                    <a:bodyPr/>
                    <a:lstStyle/>
                    <a:p>
                      <a:pPr marL="0" marR="0" lvl="0" indent="0" algn="l" defTabSz="939800" rtl="0" eaLnBrk="1" fontAlgn="base" latinLnBrk="0" hangingPunct="1">
                        <a:lnSpc>
                          <a:spcPct val="100000"/>
                        </a:lnSpc>
                        <a:spcBef>
                          <a:spcPct val="30000"/>
                        </a:spcBef>
                        <a:spcAft>
                          <a:spcPct val="0"/>
                        </a:spcAft>
                        <a:buClrTx/>
                        <a:buSzTx/>
                        <a:buFontTx/>
                        <a:buNone/>
                        <a:tabLst/>
                        <a:defRPr/>
                      </a:pPr>
                      <a:r>
                        <a:rPr kumimoji="0" lang="en-US" sz="1000" b="1" i="0" u="none" strike="noStrike" cap="none" normalizeH="0" baseline="0" dirty="0" smtClean="0">
                          <a:ln>
                            <a:noFill/>
                          </a:ln>
                          <a:solidFill>
                            <a:schemeClr val="bg1"/>
                          </a:solidFill>
                          <a:effectLst/>
                          <a:latin typeface="Arial" panose="020B0604020202020204" pitchFamily="34" charset="0"/>
                          <a:ea typeface="Arial Unicode MS" pitchFamily="34" charset="-128"/>
                          <a:cs typeface="Arial" panose="020B0604020202020204" pitchFamily="34" charset="0"/>
                        </a:rPr>
                        <a:t>Q12008-Q42009</a:t>
                      </a:r>
                    </a:p>
                  </a:txBody>
                  <a:tcPr marL="45720" marR="45720" anchor="ctr" horzOverflow="overflow">
                    <a:lnL w="12700" cap="flat" cmpd="sng" algn="ctr">
                      <a:solidFill>
                        <a:schemeClr val="accent4"/>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solidFill>
                      <a:srgbClr val="FF0000">
                        <a:lumMod val="40000"/>
                        <a:lumOff val="60000"/>
                      </a:srgbClr>
                    </a:solidFill>
                  </a:tcPr>
                </a:tc>
                <a:tc hMerge="1">
                  <a:txBody>
                    <a:bodyPr/>
                    <a:lstStyle/>
                    <a:p>
                      <a:endParaRPr lang="en-GB"/>
                    </a:p>
                  </a:txBody>
                  <a:tcPr/>
                </a:tc>
              </a:tr>
              <a:tr h="255083">
                <a:tc>
                  <a:txBody>
                    <a:bodyPr/>
                    <a:lstStyle/>
                    <a:p>
                      <a:pPr marL="0" algn="ctr" defTabSz="457200" rtl="0" eaLnBrk="1" fontAlgn="b" latinLnBrk="0" hangingPunct="1"/>
                      <a:r>
                        <a:rPr lang="en-US" sz="1000" b="0" i="0" u="none" strike="noStrike" kern="1200" dirty="0" smtClean="0">
                          <a:solidFill>
                            <a:srgbClr val="000000"/>
                          </a:solidFill>
                          <a:effectLst/>
                          <a:latin typeface="Arial" panose="020B0604020202020204" pitchFamily="34" charset="0"/>
                          <a:ea typeface="+mn-ea"/>
                          <a:cs typeface="Arial" panose="020B0604020202020204" pitchFamily="34" charset="0"/>
                        </a:rPr>
                        <a:t>SHUSA / Sovereign</a:t>
                      </a:r>
                      <a:endParaRPr lang="en-US" sz="1000" b="0" i="0" u="none" strike="noStrike" kern="1200" dirty="0">
                        <a:solidFill>
                          <a:srgbClr val="000000"/>
                        </a:solidFill>
                        <a:effectLst/>
                        <a:latin typeface="Arial" panose="020B0604020202020204" pitchFamily="34" charset="0"/>
                        <a:ea typeface="+mn-ea"/>
                        <a:cs typeface="Arial" panose="020B0604020202020204" pitchFamily="34" charset="0"/>
                      </a:endParaRPr>
                    </a:p>
                  </a:txBody>
                  <a:tcPr marL="9525" marR="9525" marT="9525" marB="0" anchor="ctr">
                    <a:lnL w="12700" cap="flat" cmpd="sng" algn="ctr">
                      <a:solidFill>
                        <a:schemeClr val="bg1">
                          <a:lumMod val="50000"/>
                        </a:schemeClr>
                      </a:solid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algn="ctr" defTabSz="457200" rtl="0" eaLnBrk="1" fontAlgn="b" latinLnBrk="0" hangingPunct="1"/>
                      <a:r>
                        <a:rPr lang="en-US" sz="1000" b="0" i="0" u="none" strike="noStrike" kern="1200" dirty="0" smtClean="0">
                          <a:solidFill>
                            <a:srgbClr val="000000"/>
                          </a:solidFill>
                          <a:effectLst/>
                          <a:latin typeface="Arial" panose="020B0604020202020204" pitchFamily="34" charset="0"/>
                          <a:ea typeface="+mn-ea"/>
                          <a:cs typeface="Arial" panose="020B0604020202020204" pitchFamily="34" charset="0"/>
                        </a:rPr>
                        <a:t>0.97%</a:t>
                      </a:r>
                      <a:endParaRPr lang="en-US" sz="1000" b="0" i="0" u="none" strike="noStrike" kern="1200" dirty="0">
                        <a:solidFill>
                          <a:srgbClr val="000000"/>
                        </a:solidFill>
                        <a:effectLst/>
                        <a:latin typeface="Arial" panose="020B0604020202020204" pitchFamily="34" charset="0"/>
                        <a:ea typeface="+mn-ea"/>
                        <a:cs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algn="ctr" defTabSz="457200" rtl="0" eaLnBrk="1" fontAlgn="b" latinLnBrk="0" hangingPunct="1"/>
                      <a:r>
                        <a:rPr lang="en-US" sz="1000" b="0" i="0" u="none" strike="noStrike" kern="1200" dirty="0" smtClean="0">
                          <a:solidFill>
                            <a:srgbClr val="000000"/>
                          </a:solidFill>
                          <a:effectLst/>
                          <a:latin typeface="Arial" panose="020B0604020202020204" pitchFamily="34" charset="0"/>
                          <a:ea typeface="+mn-ea"/>
                          <a:cs typeface="Arial" panose="020B0604020202020204" pitchFamily="34" charset="0"/>
                        </a:rPr>
                        <a:t>1.90%</a:t>
                      </a:r>
                      <a:endParaRPr lang="en-US" sz="1000" b="0" i="0" u="none" strike="noStrike" kern="1200" dirty="0">
                        <a:solidFill>
                          <a:srgbClr val="000000"/>
                        </a:solidFill>
                        <a:effectLst/>
                        <a:latin typeface="Arial" panose="020B0604020202020204" pitchFamily="34" charset="0"/>
                        <a:ea typeface="+mn-ea"/>
                        <a:cs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algn="ctr" defTabSz="457200" rtl="0" eaLnBrk="1" fontAlgn="b" latinLnBrk="0" hangingPunct="1"/>
                      <a:r>
                        <a:rPr lang="en-US" sz="1000" b="1" i="0" u="none" strike="noStrike" kern="1200" dirty="0" smtClean="0">
                          <a:solidFill>
                            <a:schemeClr val="bg1"/>
                          </a:solidFill>
                          <a:effectLst/>
                          <a:latin typeface="Arial" panose="020B0604020202020204" pitchFamily="34" charset="0"/>
                          <a:ea typeface="+mn-ea"/>
                          <a:cs typeface="Arial" panose="020B0604020202020204" pitchFamily="34" charset="0"/>
                        </a:rPr>
                        <a:t>1.95</a:t>
                      </a:r>
                      <a:endParaRPr lang="en-US" sz="1000" b="1" i="0" u="none" strike="noStrike" kern="1200" dirty="0">
                        <a:solidFill>
                          <a:schemeClr val="bg1"/>
                        </a:solidFill>
                        <a:effectLst/>
                        <a:latin typeface="Arial" panose="020B0604020202020204" pitchFamily="34" charset="0"/>
                        <a:ea typeface="+mn-ea"/>
                        <a:cs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r>
              <a:tr h="255083">
                <a:tc>
                  <a:txBody>
                    <a:bodyPr/>
                    <a:lstStyle/>
                    <a:p>
                      <a:pPr marL="0" algn="ctr" defTabSz="457200" rtl="0" eaLnBrk="1" fontAlgn="b" latinLnBrk="0" hangingPunct="1"/>
                      <a:r>
                        <a:rPr lang="en-US" sz="1000" b="0" i="0" u="none" strike="noStrike" kern="1200" dirty="0" smtClean="0">
                          <a:solidFill>
                            <a:srgbClr val="000000"/>
                          </a:solidFill>
                          <a:effectLst/>
                          <a:latin typeface="Arial" panose="020B0604020202020204" pitchFamily="34" charset="0"/>
                          <a:ea typeface="+mn-ea"/>
                          <a:cs typeface="Arial" panose="020B0604020202020204" pitchFamily="34" charset="0"/>
                        </a:rPr>
                        <a:t>FRB 100 largest</a:t>
                      </a:r>
                      <a:r>
                        <a:rPr lang="en-US" sz="1000" b="0" i="0" u="none" strike="noStrike" kern="1200" baseline="0" dirty="0" smtClean="0">
                          <a:solidFill>
                            <a:srgbClr val="000000"/>
                          </a:solidFill>
                          <a:effectLst/>
                          <a:latin typeface="Arial" panose="020B0604020202020204" pitchFamily="34" charset="0"/>
                          <a:ea typeface="+mn-ea"/>
                          <a:cs typeface="Arial" panose="020B0604020202020204" pitchFamily="34" charset="0"/>
                        </a:rPr>
                        <a:t> </a:t>
                      </a:r>
                      <a:r>
                        <a:rPr lang="en-US" sz="1000" b="0" i="0" u="none" strike="noStrike" kern="1200" dirty="0" smtClean="0">
                          <a:solidFill>
                            <a:srgbClr val="000000"/>
                          </a:solidFill>
                          <a:effectLst/>
                          <a:latin typeface="Arial" panose="020B0604020202020204" pitchFamily="34" charset="0"/>
                          <a:ea typeface="+mn-ea"/>
                          <a:cs typeface="Arial" panose="020B0604020202020204" pitchFamily="34" charset="0"/>
                        </a:rPr>
                        <a:t>banks</a:t>
                      </a:r>
                      <a:endParaRPr lang="en-US" sz="1000" b="0" i="0" u="none" strike="noStrike" kern="1200" dirty="0">
                        <a:solidFill>
                          <a:srgbClr val="000000"/>
                        </a:solidFill>
                        <a:effectLst/>
                        <a:latin typeface="Arial" panose="020B0604020202020204" pitchFamily="34" charset="0"/>
                        <a:ea typeface="+mn-ea"/>
                        <a:cs typeface="Arial" panose="020B0604020202020204" pitchFamily="34" charset="0"/>
                      </a:endParaRPr>
                    </a:p>
                  </a:txBody>
                  <a:tcPr marL="9525" marR="9525" marT="9525" marB="0" anchor="ctr">
                    <a:lnL w="12700" cap="flat" cmpd="sng" algn="ctr">
                      <a:solidFill>
                        <a:schemeClr val="bg1">
                          <a:lumMod val="50000"/>
                        </a:schemeClr>
                      </a:solid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algn="ctr" defTabSz="457200" rtl="0" eaLnBrk="1" fontAlgn="b" latinLnBrk="0" hangingPunct="1"/>
                      <a:r>
                        <a:rPr lang="en-US" sz="1000" b="0" i="0" u="none" strike="noStrike" kern="1200" dirty="0" smtClean="0">
                          <a:solidFill>
                            <a:srgbClr val="000000"/>
                          </a:solidFill>
                          <a:effectLst/>
                          <a:latin typeface="Arial" panose="020B0604020202020204" pitchFamily="34" charset="0"/>
                          <a:ea typeface="+mn-ea"/>
                          <a:cs typeface="Arial" panose="020B0604020202020204" pitchFamily="34" charset="0"/>
                        </a:rPr>
                        <a:t>0.38%</a:t>
                      </a:r>
                      <a:endParaRPr lang="en-US" sz="1000" b="0" i="0" u="none" strike="noStrike" kern="1200" dirty="0">
                        <a:solidFill>
                          <a:srgbClr val="000000"/>
                        </a:solidFill>
                        <a:effectLst/>
                        <a:latin typeface="Arial" panose="020B0604020202020204" pitchFamily="34" charset="0"/>
                        <a:ea typeface="+mn-ea"/>
                        <a:cs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algn="ctr" defTabSz="457200" rtl="0" eaLnBrk="1" fontAlgn="b" latinLnBrk="0" hangingPunct="1"/>
                      <a:r>
                        <a:rPr lang="en-US" sz="1000" b="0" i="0" u="none" strike="noStrike" kern="1200" dirty="0" smtClean="0">
                          <a:solidFill>
                            <a:srgbClr val="000000"/>
                          </a:solidFill>
                          <a:effectLst/>
                          <a:latin typeface="Arial" panose="020B0604020202020204" pitchFamily="34" charset="0"/>
                          <a:ea typeface="+mn-ea"/>
                          <a:cs typeface="Arial" panose="020B0604020202020204" pitchFamily="34" charset="0"/>
                        </a:rPr>
                        <a:t>1.67%</a:t>
                      </a:r>
                      <a:endParaRPr lang="en-US" sz="1000" b="0" i="0" u="none" strike="noStrike" kern="1200" dirty="0">
                        <a:solidFill>
                          <a:srgbClr val="000000"/>
                        </a:solidFill>
                        <a:effectLst/>
                        <a:latin typeface="Arial" panose="020B0604020202020204" pitchFamily="34" charset="0"/>
                        <a:ea typeface="+mn-ea"/>
                        <a:cs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algn="ctr" defTabSz="457200" rtl="0" eaLnBrk="1" fontAlgn="b" latinLnBrk="0" hangingPunct="1"/>
                      <a:r>
                        <a:rPr lang="en-US" sz="1000" b="1" i="0" u="none" strike="noStrike" kern="1200" dirty="0" smtClean="0">
                          <a:solidFill>
                            <a:schemeClr val="bg1"/>
                          </a:solidFill>
                          <a:effectLst/>
                          <a:latin typeface="Arial" panose="020B0604020202020204" pitchFamily="34" charset="0"/>
                          <a:ea typeface="+mn-ea"/>
                          <a:cs typeface="Arial" panose="020B0604020202020204" pitchFamily="34" charset="0"/>
                        </a:rPr>
                        <a:t>4.37</a:t>
                      </a:r>
                      <a:endParaRPr lang="en-US" sz="1000" b="1" i="0" u="none" strike="noStrike" kern="1200" dirty="0">
                        <a:solidFill>
                          <a:schemeClr val="bg1"/>
                        </a:solidFill>
                        <a:effectLst/>
                        <a:latin typeface="Arial" panose="020B0604020202020204" pitchFamily="34" charset="0"/>
                        <a:ea typeface="+mn-ea"/>
                        <a:cs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r>
              <a:tr h="287245">
                <a:tc>
                  <a:txBody>
                    <a:bodyPr/>
                    <a:lstStyle/>
                    <a:p>
                      <a:pPr marL="0" algn="ctr" defTabSz="457200" rtl="0" eaLnBrk="1" fontAlgn="b" latinLnBrk="0" hangingPunct="1"/>
                      <a:r>
                        <a:rPr lang="en-US" sz="1000" b="0" i="0" u="none" strike="noStrike" kern="1200" dirty="0" smtClean="0">
                          <a:solidFill>
                            <a:srgbClr val="000000"/>
                          </a:solidFill>
                          <a:effectLst/>
                          <a:latin typeface="Arial" panose="020B0604020202020204" pitchFamily="34" charset="0"/>
                          <a:ea typeface="+mn-ea"/>
                          <a:cs typeface="Arial" panose="020B0604020202020204" pitchFamily="34" charset="0"/>
                        </a:rPr>
                        <a:t>SNC Report</a:t>
                      </a:r>
                      <a:endParaRPr lang="en-US" sz="1000" b="0" i="0" u="none" strike="noStrike" kern="1200" dirty="0">
                        <a:solidFill>
                          <a:srgbClr val="000000"/>
                        </a:solidFill>
                        <a:effectLst/>
                        <a:latin typeface="Arial" panose="020B0604020202020204" pitchFamily="34" charset="0"/>
                        <a:ea typeface="+mn-ea"/>
                        <a:cs typeface="Arial" panose="020B0604020202020204" pitchFamily="34" charset="0"/>
                      </a:endParaRPr>
                    </a:p>
                  </a:txBody>
                  <a:tcPr marL="9525" marR="9525" marT="9525" marB="0" anchor="ctr">
                    <a:lnL w="12700" cap="flat" cmpd="sng" algn="ctr">
                      <a:solidFill>
                        <a:schemeClr val="bg1">
                          <a:lumMod val="50000"/>
                        </a:schemeClr>
                      </a:solid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algn="ctr" defTabSz="457200" rtl="0" eaLnBrk="1" fontAlgn="b" latinLnBrk="0" hangingPunct="1"/>
                      <a:r>
                        <a:rPr lang="en-US" sz="1000" b="0" i="0" u="none" strike="noStrike" kern="1200" dirty="0" smtClean="0">
                          <a:solidFill>
                            <a:srgbClr val="000000"/>
                          </a:solidFill>
                          <a:effectLst/>
                          <a:latin typeface="Arial" panose="020B0604020202020204" pitchFamily="34" charset="0"/>
                          <a:ea typeface="+mn-ea"/>
                          <a:cs typeface="Arial" panose="020B0604020202020204" pitchFamily="34" charset="0"/>
                        </a:rPr>
                        <a:t>0.52%</a:t>
                      </a:r>
                      <a:endParaRPr lang="en-US" sz="1000" b="0" i="0" u="none" strike="noStrike" kern="1200" dirty="0">
                        <a:solidFill>
                          <a:srgbClr val="000000"/>
                        </a:solidFill>
                        <a:effectLst/>
                        <a:latin typeface="Arial" panose="020B0604020202020204" pitchFamily="34" charset="0"/>
                        <a:ea typeface="+mn-ea"/>
                        <a:cs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algn="ctr" defTabSz="457200" rtl="0" eaLnBrk="1" fontAlgn="b" latinLnBrk="0" hangingPunct="1"/>
                      <a:r>
                        <a:rPr lang="en-US" sz="1000" b="0" i="0" u="none" strike="noStrike" kern="1200" dirty="0" smtClean="0">
                          <a:solidFill>
                            <a:srgbClr val="000000"/>
                          </a:solidFill>
                          <a:effectLst/>
                          <a:latin typeface="Arial" panose="020B0604020202020204" pitchFamily="34" charset="0"/>
                          <a:ea typeface="+mn-ea"/>
                          <a:cs typeface="Arial" panose="020B0604020202020204" pitchFamily="34" charset="0"/>
                        </a:rPr>
                        <a:t>1.81%</a:t>
                      </a:r>
                      <a:endParaRPr lang="en-US" sz="1000" b="0" i="0" u="none" strike="noStrike" kern="1200" dirty="0">
                        <a:solidFill>
                          <a:srgbClr val="000000"/>
                        </a:solidFill>
                        <a:effectLst/>
                        <a:latin typeface="Arial" panose="020B0604020202020204" pitchFamily="34" charset="0"/>
                        <a:ea typeface="+mn-ea"/>
                        <a:cs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algn="ctr" defTabSz="457200" rtl="0" eaLnBrk="1" fontAlgn="b" latinLnBrk="0" hangingPunct="1"/>
                      <a:r>
                        <a:rPr lang="en-US" sz="1000" b="1" i="0" u="none" strike="noStrike" kern="1200" dirty="0" smtClean="0">
                          <a:solidFill>
                            <a:schemeClr val="bg1"/>
                          </a:solidFill>
                          <a:effectLst/>
                          <a:latin typeface="Arial" panose="020B0604020202020204" pitchFamily="34" charset="0"/>
                          <a:ea typeface="+mn-ea"/>
                          <a:cs typeface="Arial" panose="020B0604020202020204" pitchFamily="34" charset="0"/>
                        </a:rPr>
                        <a:t>3.50</a:t>
                      </a:r>
                      <a:endParaRPr lang="en-US" sz="1000" b="1" i="0" u="none" strike="noStrike" kern="1200" dirty="0">
                        <a:solidFill>
                          <a:schemeClr val="bg1"/>
                        </a:solidFill>
                        <a:effectLst/>
                        <a:latin typeface="Arial" panose="020B0604020202020204" pitchFamily="34" charset="0"/>
                        <a:ea typeface="+mn-ea"/>
                        <a:cs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r>
              <a:tr h="197883">
                <a:tc>
                  <a:txBody>
                    <a:bodyPr/>
                    <a:lstStyle/>
                    <a:p>
                      <a:pPr marL="0" marR="0" lvl="0" indent="0" algn="ctr" defTabSz="939800" rtl="0" eaLnBrk="1" fontAlgn="base" latinLnBrk="0" hangingPunct="1">
                        <a:lnSpc>
                          <a:spcPct val="100000"/>
                        </a:lnSpc>
                        <a:spcBef>
                          <a:spcPct val="30000"/>
                        </a:spcBef>
                        <a:spcAft>
                          <a:spcPct val="0"/>
                        </a:spcAft>
                        <a:buClrTx/>
                        <a:buSzTx/>
                        <a:buFontTx/>
                        <a:buNone/>
                        <a:tabLst/>
                        <a:defRPr/>
                      </a:pPr>
                      <a:endParaRPr kumimoji="0" lang="en-US" sz="1000" b="1" i="0" u="none" strike="noStrike" kern="1200" cap="none" normalizeH="0" baseline="0" dirty="0" smtClean="0">
                        <a:ln>
                          <a:noFill/>
                        </a:ln>
                        <a:solidFill>
                          <a:schemeClr val="tx1"/>
                        </a:solidFill>
                        <a:effectLst/>
                        <a:latin typeface="Arial" panose="020B0604020202020204" pitchFamily="34" charset="0"/>
                        <a:ea typeface="Arial Unicode MS" pitchFamily="34" charset="-128"/>
                        <a:cs typeface="Arial" panose="020B0604020202020204" pitchFamily="34" charset="0"/>
                      </a:endParaRPr>
                    </a:p>
                  </a:txBody>
                  <a:tcPr marL="45720" marR="45720" anchor="ctr" horzOverflow="overflow">
                    <a:lnL w="12700" cap="flat" cmpd="sng" algn="ctr">
                      <a:solidFill>
                        <a:schemeClr val="bg1">
                          <a:lumMod val="50000"/>
                        </a:schemeClr>
                      </a:solidFill>
                      <a:prstDash val="solid"/>
                      <a:round/>
                      <a:headEnd type="none" w="med" len="med"/>
                      <a:tailEnd type="none" w="med" len="med"/>
                    </a:lnL>
                    <a:lnR w="28575" cap="flat" cmpd="sng" algn="ctr">
                      <a:solidFill>
                        <a:schemeClr val="accent3">
                          <a:lumMod val="20000"/>
                          <a:lumOff val="80000"/>
                        </a:schemeClr>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lvl1pPr marL="0" algn="l" defTabSz="914400" rtl="0" eaLnBrk="1" latinLnBrk="0" hangingPunct="1">
                        <a:defRPr sz="1200" kern="1200">
                          <a:solidFill>
                            <a:schemeClr val="tx1"/>
                          </a:solidFill>
                          <a:latin typeface="Arial"/>
                          <a:ea typeface="ＭＳ Ｐゴシック"/>
                          <a:cs typeface="ＭＳ Ｐゴシック"/>
                        </a:defRPr>
                      </a:lvl1pPr>
                      <a:lvl2pPr marL="457200" algn="l" defTabSz="914400" rtl="0" eaLnBrk="1" latinLnBrk="0" hangingPunct="1">
                        <a:defRPr sz="1200" kern="1200">
                          <a:solidFill>
                            <a:schemeClr val="tx1"/>
                          </a:solidFill>
                          <a:latin typeface="Arial"/>
                          <a:ea typeface="ＭＳ Ｐゴシック"/>
                          <a:cs typeface="ＭＳ Ｐゴシック"/>
                        </a:defRPr>
                      </a:lvl2pPr>
                      <a:lvl3pPr marL="914400" algn="l" defTabSz="914400" rtl="0" eaLnBrk="1" latinLnBrk="0" hangingPunct="1">
                        <a:defRPr sz="1200" kern="1200">
                          <a:solidFill>
                            <a:schemeClr val="tx1"/>
                          </a:solidFill>
                          <a:latin typeface="Arial"/>
                          <a:ea typeface="ＭＳ Ｐゴシック"/>
                          <a:cs typeface="ＭＳ Ｐゴシック"/>
                        </a:defRPr>
                      </a:lvl3pPr>
                      <a:lvl4pPr marL="1371600" algn="l" defTabSz="914400" rtl="0" eaLnBrk="1" latinLnBrk="0" hangingPunct="1">
                        <a:defRPr sz="1200" kern="1200">
                          <a:solidFill>
                            <a:schemeClr val="tx1"/>
                          </a:solidFill>
                          <a:latin typeface="Arial"/>
                          <a:ea typeface="ＭＳ Ｐゴシック"/>
                          <a:cs typeface="ＭＳ Ｐゴシック"/>
                        </a:defRPr>
                      </a:lvl4pPr>
                      <a:lvl5pPr marL="1828800" algn="l" defTabSz="914400" rtl="0" eaLnBrk="1" latinLnBrk="0" hangingPunct="1">
                        <a:defRPr sz="1200" kern="1200">
                          <a:solidFill>
                            <a:schemeClr val="tx1"/>
                          </a:solidFill>
                          <a:latin typeface="Arial"/>
                          <a:ea typeface="ＭＳ Ｐゴシック"/>
                          <a:cs typeface="ＭＳ Ｐゴシック"/>
                        </a:defRPr>
                      </a:lvl5pPr>
                      <a:lvl6pPr marL="2286000" algn="l" defTabSz="914400" rtl="0" eaLnBrk="1" latinLnBrk="0" hangingPunct="1">
                        <a:defRPr sz="1200" kern="1200">
                          <a:solidFill>
                            <a:schemeClr val="tx1"/>
                          </a:solidFill>
                          <a:latin typeface="Arial"/>
                          <a:ea typeface="ＭＳ Ｐゴシック"/>
                          <a:cs typeface="ＭＳ Ｐゴシック"/>
                        </a:defRPr>
                      </a:lvl6pPr>
                      <a:lvl7pPr marL="2743200" algn="l" defTabSz="914400" rtl="0" eaLnBrk="1" latinLnBrk="0" hangingPunct="1">
                        <a:defRPr sz="1200" kern="1200">
                          <a:solidFill>
                            <a:schemeClr val="tx1"/>
                          </a:solidFill>
                          <a:latin typeface="Arial"/>
                          <a:ea typeface="ＭＳ Ｐゴシック"/>
                          <a:cs typeface="ＭＳ Ｐゴシック"/>
                        </a:defRPr>
                      </a:lvl7pPr>
                      <a:lvl8pPr marL="3200400" algn="l" defTabSz="914400" rtl="0" eaLnBrk="1" latinLnBrk="0" hangingPunct="1">
                        <a:defRPr sz="1200" kern="1200">
                          <a:solidFill>
                            <a:schemeClr val="tx1"/>
                          </a:solidFill>
                          <a:latin typeface="Arial"/>
                          <a:ea typeface="ＭＳ Ｐゴシック"/>
                          <a:cs typeface="ＭＳ Ｐゴシック"/>
                        </a:defRPr>
                      </a:lvl8pPr>
                      <a:lvl9pPr marL="3657600" algn="l" defTabSz="914400" rtl="0" eaLnBrk="1" latinLnBrk="0" hangingPunct="1">
                        <a:defRPr sz="1800" kern="1200">
                          <a:solidFill>
                            <a:schemeClr val="tx1"/>
                          </a:solidFill>
                          <a:latin typeface="Arial"/>
                          <a:ea typeface="ＭＳ Ｐゴシック"/>
                          <a:cs typeface="ＭＳ Ｐゴシック"/>
                        </a:defRPr>
                      </a:lvl9pPr>
                    </a:lstStyle>
                    <a:p>
                      <a:pPr marL="0" marR="0" lvl="0" indent="0" algn="l" defTabSz="939800" rtl="0" eaLnBrk="1" fontAlgn="base" latinLnBrk="0" hangingPunct="1">
                        <a:lnSpc>
                          <a:spcPct val="100000"/>
                        </a:lnSpc>
                        <a:spcBef>
                          <a:spcPct val="30000"/>
                        </a:spcBef>
                        <a:spcAft>
                          <a:spcPct val="0"/>
                        </a:spcAft>
                        <a:buClrTx/>
                        <a:buSzTx/>
                        <a:buFontTx/>
                        <a:buNone/>
                        <a:tabLst/>
                        <a:defRPr/>
                      </a:pPr>
                      <a:r>
                        <a:rPr kumimoji="0" lang="en-US" sz="1000" b="1" i="0" u="none" strike="noStrike" kern="1200" cap="none" normalizeH="0" baseline="0" dirty="0" smtClean="0">
                          <a:ln>
                            <a:noFill/>
                          </a:ln>
                          <a:solidFill>
                            <a:schemeClr val="tx1"/>
                          </a:solidFill>
                          <a:effectLst/>
                          <a:latin typeface="Arial" panose="020B0604020202020204" pitchFamily="34" charset="0"/>
                          <a:ea typeface="Arial Unicode MS" pitchFamily="34" charset="-128"/>
                          <a:cs typeface="Arial" panose="020B0604020202020204" pitchFamily="34" charset="0"/>
                        </a:rPr>
                        <a:t>Q12011-Q42015</a:t>
                      </a:r>
                    </a:p>
                  </a:txBody>
                  <a:tcPr marL="45720" marR="45720" anchor="ctr" horzOverflow="overflow">
                    <a:lnL w="28575" cap="flat" cmpd="sng" algn="ctr">
                      <a:solidFill>
                        <a:schemeClr val="accent3">
                          <a:lumMod val="20000"/>
                          <a:lumOff val="80000"/>
                        </a:schemeClr>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gridSpan="2">
                  <a:txBody>
                    <a:bodyPr/>
                    <a:lstStyle/>
                    <a:p>
                      <a:pPr marL="0" marR="0" lvl="0" indent="0" algn="l" defTabSz="939800" rtl="0" eaLnBrk="1" fontAlgn="base" latinLnBrk="0" hangingPunct="1">
                        <a:lnSpc>
                          <a:spcPct val="100000"/>
                        </a:lnSpc>
                        <a:spcBef>
                          <a:spcPct val="30000"/>
                        </a:spcBef>
                        <a:spcAft>
                          <a:spcPct val="0"/>
                        </a:spcAft>
                        <a:buClrTx/>
                        <a:buSzTx/>
                        <a:buFontTx/>
                        <a:buNone/>
                        <a:tabLst/>
                        <a:defRPr/>
                      </a:pPr>
                      <a:r>
                        <a:rPr kumimoji="0" lang="en-US" sz="1000" b="1" i="0" u="none" strike="noStrike" cap="none" normalizeH="0" baseline="0" dirty="0" smtClean="0">
                          <a:ln>
                            <a:noFill/>
                          </a:ln>
                          <a:solidFill>
                            <a:schemeClr val="tx1"/>
                          </a:solidFill>
                          <a:effectLst/>
                          <a:latin typeface="Arial" panose="020B0604020202020204" pitchFamily="34" charset="0"/>
                          <a:ea typeface="Arial Unicode MS" pitchFamily="34" charset="-128"/>
                          <a:cs typeface="Arial" panose="020B0604020202020204" pitchFamily="34" charset="0"/>
                        </a:rPr>
                        <a:t>Q12008-Q42010</a:t>
                      </a:r>
                    </a:p>
                  </a:txBody>
                  <a:tcPr marL="45720" marR="45720" anchor="ctr" horzOverflow="overflow">
                    <a:lnL w="12700" cap="flat" cmpd="sng" algn="ctr">
                      <a:solidFill>
                        <a:schemeClr val="accent4"/>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solidFill>
                      <a:srgbClr val="FFDDDD"/>
                    </a:solidFill>
                  </a:tcPr>
                </a:tc>
                <a:tc hMerge="1">
                  <a:txBody>
                    <a:bodyPr/>
                    <a:lstStyle/>
                    <a:p>
                      <a:endParaRPr lang="en-GB"/>
                    </a:p>
                  </a:txBody>
                  <a:tcPr/>
                </a:tc>
              </a:tr>
              <a:tr h="255083">
                <a:tc>
                  <a:txBody>
                    <a:bodyPr/>
                    <a:lstStyle/>
                    <a:p>
                      <a:pPr marL="0" algn="ctr" defTabSz="457200" rtl="0" eaLnBrk="1" fontAlgn="b" latinLnBrk="0" hangingPunct="1"/>
                      <a:r>
                        <a:rPr lang="en-US" sz="1000" b="0" i="0" u="none" strike="noStrike" kern="1200" dirty="0" smtClean="0">
                          <a:solidFill>
                            <a:srgbClr val="000000"/>
                          </a:solidFill>
                          <a:effectLst/>
                          <a:latin typeface="Arial" panose="020B0604020202020204" pitchFamily="34" charset="0"/>
                          <a:ea typeface="+mn-ea"/>
                          <a:cs typeface="Arial" panose="020B0604020202020204" pitchFamily="34" charset="0"/>
                        </a:rPr>
                        <a:t>SHUSA / Sovereign</a:t>
                      </a:r>
                      <a:endParaRPr lang="en-US" sz="1000" b="0" i="0" u="none" strike="noStrike" kern="1200" dirty="0">
                        <a:solidFill>
                          <a:srgbClr val="000000"/>
                        </a:solidFill>
                        <a:effectLst/>
                        <a:latin typeface="Arial" panose="020B0604020202020204" pitchFamily="34" charset="0"/>
                        <a:ea typeface="+mn-ea"/>
                        <a:cs typeface="Arial" panose="020B0604020202020204" pitchFamily="34" charset="0"/>
                      </a:endParaRPr>
                    </a:p>
                  </a:txBody>
                  <a:tcPr marL="9525" marR="9525" marT="9525" marB="0" anchor="ctr">
                    <a:lnL w="12700" cap="flat" cmpd="sng" algn="ctr">
                      <a:solidFill>
                        <a:schemeClr val="bg1">
                          <a:lumMod val="50000"/>
                        </a:schemeClr>
                      </a:solid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algn="ctr" defTabSz="457200" rtl="0" eaLnBrk="1" fontAlgn="b" latinLnBrk="0" hangingPunct="1"/>
                      <a:r>
                        <a:rPr lang="en-US" sz="1000" b="0" i="0" u="none" strike="noStrike" kern="1200" dirty="0" smtClean="0">
                          <a:solidFill>
                            <a:srgbClr val="000000"/>
                          </a:solidFill>
                          <a:effectLst/>
                          <a:latin typeface="Arial" panose="020B0604020202020204" pitchFamily="34" charset="0"/>
                          <a:ea typeface="+mn-ea"/>
                          <a:cs typeface="Arial" panose="020B0604020202020204" pitchFamily="34" charset="0"/>
                        </a:rPr>
                        <a:t>0.97%</a:t>
                      </a:r>
                      <a:endParaRPr lang="en-US" sz="1000" b="0" i="0" u="none" strike="noStrike" kern="1200" dirty="0">
                        <a:solidFill>
                          <a:srgbClr val="000000"/>
                        </a:solidFill>
                        <a:effectLst/>
                        <a:latin typeface="Arial" panose="020B0604020202020204" pitchFamily="34" charset="0"/>
                        <a:ea typeface="+mn-ea"/>
                        <a:cs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algn="ctr" defTabSz="457200" rtl="0" eaLnBrk="1" fontAlgn="b" latinLnBrk="0" hangingPunct="1"/>
                      <a:r>
                        <a:rPr lang="en-US" sz="1000" b="0" i="0" u="none" strike="noStrike" kern="1200" dirty="0" smtClean="0">
                          <a:solidFill>
                            <a:srgbClr val="000000"/>
                          </a:solidFill>
                          <a:effectLst/>
                          <a:latin typeface="Arial" panose="020B0604020202020204" pitchFamily="34" charset="0"/>
                          <a:ea typeface="+mn-ea"/>
                          <a:cs typeface="Arial" panose="020B0604020202020204" pitchFamily="34" charset="0"/>
                        </a:rPr>
                        <a:t>2.17%</a:t>
                      </a:r>
                      <a:endParaRPr lang="en-US" sz="1000" b="0" i="0" u="none" strike="noStrike" kern="1200" dirty="0">
                        <a:solidFill>
                          <a:srgbClr val="000000"/>
                        </a:solidFill>
                        <a:effectLst/>
                        <a:latin typeface="Arial" panose="020B0604020202020204" pitchFamily="34" charset="0"/>
                        <a:ea typeface="+mn-ea"/>
                        <a:cs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algn="ctr" defTabSz="457200" rtl="0" eaLnBrk="1" fontAlgn="b" latinLnBrk="0" hangingPunct="1"/>
                      <a:r>
                        <a:rPr lang="en-US" sz="1000" b="1" i="0" u="none" strike="noStrike" kern="1200" dirty="0" smtClean="0">
                          <a:solidFill>
                            <a:schemeClr val="bg1"/>
                          </a:solidFill>
                          <a:effectLst/>
                          <a:latin typeface="Arial" panose="020B0604020202020204" pitchFamily="34" charset="0"/>
                          <a:ea typeface="+mn-ea"/>
                          <a:cs typeface="Arial" panose="020B0604020202020204" pitchFamily="34" charset="0"/>
                        </a:rPr>
                        <a:t>2.23</a:t>
                      </a:r>
                      <a:endParaRPr lang="en-US" sz="1000" b="1" i="0" u="none" strike="noStrike" kern="1200" dirty="0">
                        <a:solidFill>
                          <a:schemeClr val="bg1"/>
                        </a:solidFill>
                        <a:effectLst/>
                        <a:latin typeface="Arial" panose="020B0604020202020204" pitchFamily="34" charset="0"/>
                        <a:ea typeface="+mn-ea"/>
                        <a:cs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r>
              <a:tr h="255083">
                <a:tc>
                  <a:txBody>
                    <a:bodyPr/>
                    <a:lstStyle/>
                    <a:p>
                      <a:pPr marL="0" algn="ctr" defTabSz="457200" rtl="0" eaLnBrk="1" fontAlgn="b" latinLnBrk="0" hangingPunct="1"/>
                      <a:r>
                        <a:rPr lang="en-US" sz="1000" b="0" i="0" u="none" strike="noStrike" kern="1200" dirty="0" smtClean="0">
                          <a:solidFill>
                            <a:srgbClr val="000000"/>
                          </a:solidFill>
                          <a:effectLst/>
                          <a:latin typeface="Arial" panose="020B0604020202020204" pitchFamily="34" charset="0"/>
                          <a:ea typeface="+mn-ea"/>
                          <a:cs typeface="Arial" panose="020B0604020202020204" pitchFamily="34" charset="0"/>
                        </a:rPr>
                        <a:t>FRB 100 largest</a:t>
                      </a:r>
                      <a:r>
                        <a:rPr lang="en-US" sz="1000" b="0" i="0" u="none" strike="noStrike" kern="1200" baseline="0" dirty="0" smtClean="0">
                          <a:solidFill>
                            <a:srgbClr val="000000"/>
                          </a:solidFill>
                          <a:effectLst/>
                          <a:latin typeface="Arial" panose="020B0604020202020204" pitchFamily="34" charset="0"/>
                          <a:ea typeface="+mn-ea"/>
                          <a:cs typeface="Arial" panose="020B0604020202020204" pitchFamily="34" charset="0"/>
                        </a:rPr>
                        <a:t> </a:t>
                      </a:r>
                      <a:r>
                        <a:rPr lang="en-US" sz="1000" b="0" i="0" u="none" strike="noStrike" kern="1200" dirty="0" smtClean="0">
                          <a:solidFill>
                            <a:srgbClr val="000000"/>
                          </a:solidFill>
                          <a:effectLst/>
                          <a:latin typeface="Arial" panose="020B0604020202020204" pitchFamily="34" charset="0"/>
                          <a:ea typeface="+mn-ea"/>
                          <a:cs typeface="Arial" panose="020B0604020202020204" pitchFamily="34" charset="0"/>
                        </a:rPr>
                        <a:t>banks</a:t>
                      </a:r>
                      <a:endParaRPr lang="en-US" sz="1000" b="0" i="0" u="none" strike="noStrike" kern="1200" dirty="0">
                        <a:solidFill>
                          <a:srgbClr val="000000"/>
                        </a:solidFill>
                        <a:effectLst/>
                        <a:latin typeface="Arial" panose="020B0604020202020204" pitchFamily="34" charset="0"/>
                        <a:ea typeface="+mn-ea"/>
                        <a:cs typeface="Arial" panose="020B0604020202020204" pitchFamily="34" charset="0"/>
                      </a:endParaRPr>
                    </a:p>
                  </a:txBody>
                  <a:tcPr marL="9525" marR="9525" marT="9525" marB="0" anchor="ctr">
                    <a:lnL w="12700" cap="flat" cmpd="sng" algn="ctr">
                      <a:solidFill>
                        <a:schemeClr val="bg1">
                          <a:lumMod val="50000"/>
                        </a:schemeClr>
                      </a:solid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algn="ctr" defTabSz="457200" rtl="0" eaLnBrk="1" fontAlgn="b" latinLnBrk="0" hangingPunct="1"/>
                      <a:r>
                        <a:rPr lang="en-US" sz="1000" b="0" i="0" u="none" strike="noStrike" kern="1200" dirty="0" smtClean="0">
                          <a:solidFill>
                            <a:srgbClr val="000000"/>
                          </a:solidFill>
                          <a:effectLst/>
                          <a:latin typeface="Arial" panose="020B0604020202020204" pitchFamily="34" charset="0"/>
                          <a:ea typeface="+mn-ea"/>
                          <a:cs typeface="Arial" panose="020B0604020202020204" pitchFamily="34" charset="0"/>
                        </a:rPr>
                        <a:t>0.38%</a:t>
                      </a:r>
                      <a:endParaRPr lang="en-US" sz="1000" b="0" i="0" u="none" strike="noStrike" kern="1200" dirty="0">
                        <a:solidFill>
                          <a:srgbClr val="000000"/>
                        </a:solidFill>
                        <a:effectLst/>
                        <a:latin typeface="Arial" panose="020B0604020202020204" pitchFamily="34" charset="0"/>
                        <a:ea typeface="+mn-ea"/>
                        <a:cs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algn="ctr" defTabSz="457200" rtl="0" eaLnBrk="1" fontAlgn="b" latinLnBrk="0" hangingPunct="1"/>
                      <a:r>
                        <a:rPr lang="en-US" sz="1000" b="0" i="0" u="none" strike="noStrike" kern="1200" dirty="0" smtClean="0">
                          <a:solidFill>
                            <a:srgbClr val="000000"/>
                          </a:solidFill>
                          <a:effectLst/>
                          <a:latin typeface="Arial" panose="020B0604020202020204" pitchFamily="34" charset="0"/>
                          <a:ea typeface="+mn-ea"/>
                          <a:cs typeface="Arial" panose="020B0604020202020204" pitchFamily="34" charset="0"/>
                        </a:rPr>
                        <a:t>1.68%</a:t>
                      </a:r>
                      <a:endParaRPr lang="en-US" sz="1000" b="0" i="0" u="none" strike="noStrike" kern="1200" dirty="0">
                        <a:solidFill>
                          <a:srgbClr val="000000"/>
                        </a:solidFill>
                        <a:effectLst/>
                        <a:latin typeface="Arial" panose="020B0604020202020204" pitchFamily="34" charset="0"/>
                        <a:ea typeface="+mn-ea"/>
                        <a:cs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algn="ctr" defTabSz="457200" rtl="0" eaLnBrk="1" fontAlgn="b" latinLnBrk="0" hangingPunct="1"/>
                      <a:r>
                        <a:rPr lang="en-US" sz="1000" b="1" i="0" u="none" strike="noStrike" kern="1200" dirty="0" smtClean="0">
                          <a:solidFill>
                            <a:schemeClr val="bg1"/>
                          </a:solidFill>
                          <a:effectLst/>
                          <a:latin typeface="Arial" panose="020B0604020202020204" pitchFamily="34" charset="0"/>
                          <a:ea typeface="+mn-ea"/>
                          <a:cs typeface="Arial" panose="020B0604020202020204" pitchFamily="34" charset="0"/>
                        </a:rPr>
                        <a:t>4.41</a:t>
                      </a:r>
                      <a:endParaRPr lang="en-US" sz="1000" b="1" i="0" u="none" strike="noStrike" kern="1200" dirty="0">
                        <a:solidFill>
                          <a:schemeClr val="bg1"/>
                        </a:solidFill>
                        <a:effectLst/>
                        <a:latin typeface="Arial" panose="020B0604020202020204" pitchFamily="34" charset="0"/>
                        <a:ea typeface="+mn-ea"/>
                        <a:cs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r>
              <a:tr h="274667">
                <a:tc>
                  <a:txBody>
                    <a:bodyPr/>
                    <a:lstStyle/>
                    <a:p>
                      <a:pPr marL="0" algn="ctr" defTabSz="457200" rtl="0" eaLnBrk="1" fontAlgn="b" latinLnBrk="0" hangingPunct="1"/>
                      <a:r>
                        <a:rPr lang="en-US" sz="1000" b="0" i="0" u="none" strike="noStrike" kern="1200" dirty="0" smtClean="0">
                          <a:solidFill>
                            <a:srgbClr val="000000"/>
                          </a:solidFill>
                          <a:effectLst/>
                          <a:latin typeface="Arial" panose="020B0604020202020204" pitchFamily="34" charset="0"/>
                          <a:ea typeface="+mn-ea"/>
                          <a:cs typeface="Arial" panose="020B0604020202020204" pitchFamily="34" charset="0"/>
                        </a:rPr>
                        <a:t>SNC Report</a:t>
                      </a:r>
                      <a:endParaRPr lang="en-US" sz="1000" b="0" i="0" u="none" strike="noStrike" kern="1200" dirty="0">
                        <a:solidFill>
                          <a:srgbClr val="000000"/>
                        </a:solidFill>
                        <a:effectLst/>
                        <a:latin typeface="Arial" panose="020B0604020202020204" pitchFamily="34" charset="0"/>
                        <a:ea typeface="+mn-ea"/>
                        <a:cs typeface="Arial" panose="020B0604020202020204" pitchFamily="34" charset="0"/>
                      </a:endParaRPr>
                    </a:p>
                  </a:txBody>
                  <a:tcPr marL="9525" marR="9525" marT="9525" marB="0" anchor="ctr">
                    <a:lnL w="12700" cap="flat" cmpd="sng" algn="ctr">
                      <a:solidFill>
                        <a:schemeClr val="bg1">
                          <a:lumMod val="50000"/>
                        </a:schemeClr>
                      </a:solid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808080"/>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algn="ctr" defTabSz="457200" rtl="0" eaLnBrk="1" fontAlgn="b" latinLnBrk="0" hangingPunct="1"/>
                      <a:r>
                        <a:rPr lang="en-US" sz="1000" b="0" i="0" u="none" strike="noStrike" kern="1200" dirty="0" smtClean="0">
                          <a:solidFill>
                            <a:srgbClr val="000000"/>
                          </a:solidFill>
                          <a:effectLst/>
                          <a:latin typeface="Arial" panose="020B0604020202020204" pitchFamily="34" charset="0"/>
                          <a:ea typeface="+mn-ea"/>
                          <a:cs typeface="Arial" panose="020B0604020202020204" pitchFamily="34" charset="0"/>
                        </a:rPr>
                        <a:t>0.52%</a:t>
                      </a:r>
                      <a:endParaRPr lang="en-US" sz="1000" b="0" i="0" u="none" strike="noStrike" kern="1200" dirty="0">
                        <a:solidFill>
                          <a:srgbClr val="000000"/>
                        </a:solidFill>
                        <a:effectLst/>
                        <a:latin typeface="Arial" panose="020B0604020202020204" pitchFamily="34" charset="0"/>
                        <a:ea typeface="+mn-ea"/>
                        <a:cs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808080"/>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algn="ctr" defTabSz="457200" rtl="0" eaLnBrk="1" fontAlgn="b" latinLnBrk="0" hangingPunct="1"/>
                      <a:r>
                        <a:rPr lang="en-US" sz="1000" b="0" i="0" u="none" strike="noStrike" kern="1200" dirty="0" smtClean="0">
                          <a:solidFill>
                            <a:srgbClr val="000000"/>
                          </a:solidFill>
                          <a:effectLst/>
                          <a:latin typeface="Arial" panose="020B0604020202020204" pitchFamily="34" charset="0"/>
                          <a:ea typeface="+mn-ea"/>
                          <a:cs typeface="Arial" panose="020B0604020202020204" pitchFamily="34" charset="0"/>
                        </a:rPr>
                        <a:t>1.63%</a:t>
                      </a:r>
                      <a:endParaRPr lang="en-US" sz="1000" b="0" i="0" u="none" strike="noStrike" kern="1200" dirty="0">
                        <a:solidFill>
                          <a:srgbClr val="000000"/>
                        </a:solidFill>
                        <a:effectLst/>
                        <a:latin typeface="Arial" panose="020B0604020202020204" pitchFamily="34" charset="0"/>
                        <a:ea typeface="+mn-ea"/>
                        <a:cs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808080"/>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algn="ctr" defTabSz="457200" rtl="0" eaLnBrk="1" fontAlgn="b" latinLnBrk="0" hangingPunct="1"/>
                      <a:r>
                        <a:rPr lang="en-US" sz="1000" b="1" i="0" u="none" strike="noStrike" kern="1200" dirty="0" smtClean="0">
                          <a:solidFill>
                            <a:schemeClr val="bg1"/>
                          </a:solidFill>
                          <a:effectLst/>
                          <a:latin typeface="Arial" panose="020B0604020202020204" pitchFamily="34" charset="0"/>
                          <a:ea typeface="+mn-ea"/>
                          <a:cs typeface="Arial" panose="020B0604020202020204" pitchFamily="34" charset="0"/>
                        </a:rPr>
                        <a:t>3.16</a:t>
                      </a:r>
                      <a:endParaRPr lang="en-US" sz="1000" b="1" i="0" u="none" strike="noStrike" kern="1200" dirty="0">
                        <a:solidFill>
                          <a:schemeClr val="bg1"/>
                        </a:solidFill>
                        <a:effectLst/>
                        <a:latin typeface="Arial" panose="020B0604020202020204" pitchFamily="34" charset="0"/>
                        <a:ea typeface="+mn-ea"/>
                        <a:cs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9525" cap="flat" cmpd="sng" algn="ctr">
                      <a:solidFill>
                        <a:srgbClr val="808080"/>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r>
            </a:tbl>
          </a:graphicData>
        </a:graphic>
      </p:graphicFrame>
      <p:sp>
        <p:nvSpPr>
          <p:cNvPr id="71" name="Rectangle 70"/>
          <p:cNvSpPr/>
          <p:nvPr/>
        </p:nvSpPr>
        <p:spPr bwMode="auto">
          <a:xfrm>
            <a:off x="1432113" y="2222500"/>
            <a:ext cx="1299974" cy="3373347"/>
          </a:xfrm>
          <a:prstGeom prst="rect">
            <a:avLst/>
          </a:prstGeom>
          <a:solidFill>
            <a:srgbClr val="FF0000">
              <a:lumMod val="75000"/>
              <a:alpha val="10196"/>
            </a:srgbClr>
          </a:solidFill>
          <a:ln w="9525" cap="flat" cmpd="sng" algn="ctr">
            <a:noFill/>
            <a:prstDash val="solid"/>
            <a:round/>
            <a:headEnd type="none" w="med" len="med"/>
            <a:tailEnd type="none" w="med" len="med"/>
          </a:ln>
          <a:effectLst/>
        </p:spPr>
        <p:txBody>
          <a:bodyPr vert="horz" wrap="square" lIns="91440" tIns="45720" rIns="91440" bIns="45720" numCol="1" rtlCol="0" anchor="b" anchorCtr="0" compatLnSpc="1">
            <a:prstTxWarp prst="textNoShape">
              <a:avLst/>
            </a:prstTxWarp>
          </a:bodyPr>
          <a:lstStyle/>
          <a:p>
            <a:pPr marL="0" marR="0" lvl="0" indent="0" defTabSz="914400" eaLnBrk="0" fontAlgn="auto" latinLnBrk="0" hangingPunct="0">
              <a:lnSpc>
                <a:spcPct val="100000"/>
              </a:lnSpc>
              <a:spcBef>
                <a:spcPts val="0"/>
              </a:spcBef>
              <a:spcAft>
                <a:spcPts val="0"/>
              </a:spcAft>
              <a:buClrTx/>
              <a:buSzTx/>
              <a:buFontTx/>
              <a:buNone/>
              <a:tabLst/>
              <a:defRPr/>
            </a:pPr>
            <a:endParaRPr kumimoji="0" lang="en-US" sz="800" b="0" i="1" u="none" strike="noStrike" kern="0" cap="none" spc="0" normalizeH="0" baseline="0" noProof="0" dirty="0" smtClean="0">
              <a:ln>
                <a:noFill/>
              </a:ln>
              <a:solidFill>
                <a:srgbClr val="000000"/>
              </a:solidFill>
              <a:effectLst/>
              <a:uLnTx/>
              <a:uFillTx/>
              <a:ea typeface="ＭＳ Ｐゴシック" pitchFamily="-112" charset="-128"/>
              <a:cs typeface="ＭＳ Ｐゴシック" pitchFamily="-112" charset="-128"/>
            </a:endParaRPr>
          </a:p>
        </p:txBody>
      </p:sp>
      <p:sp>
        <p:nvSpPr>
          <p:cNvPr id="72" name="Rectangle 71"/>
          <p:cNvSpPr/>
          <p:nvPr/>
        </p:nvSpPr>
        <p:spPr bwMode="auto">
          <a:xfrm>
            <a:off x="2732087" y="2222500"/>
            <a:ext cx="1867165" cy="3373346"/>
          </a:xfrm>
          <a:prstGeom prst="rect">
            <a:avLst/>
          </a:prstGeom>
          <a:solidFill>
            <a:srgbClr val="404040">
              <a:alpha val="10196"/>
            </a:srgbClr>
          </a:solidFill>
          <a:ln w="9525" cap="flat" cmpd="sng" algn="ctr">
            <a:noFill/>
            <a:prstDash val="solid"/>
            <a:round/>
            <a:headEnd type="none" w="med" len="med"/>
            <a:tailEnd type="none" w="med" len="med"/>
          </a:ln>
          <a:effectLst/>
        </p:spPr>
        <p:txBody>
          <a:bodyPr vert="horz" wrap="square" lIns="91440" tIns="45720" rIns="91440" bIns="45720" numCol="1" rtlCol="0" anchor="b" anchorCtr="0" compatLnSpc="1">
            <a:prstTxWarp prst="textNoShape">
              <a:avLst/>
            </a:prstTxWarp>
          </a:bodyPr>
          <a:lstStyle/>
          <a:p>
            <a:pPr eaLnBrk="0" hangingPunct="0">
              <a:lnSpc>
                <a:spcPct val="100000"/>
              </a:lnSpc>
            </a:pPr>
            <a:endParaRPr lang="en-US" sz="800" i="1" dirty="0">
              <a:solidFill>
                <a:srgbClr val="000000"/>
              </a:solidFill>
              <a:ea typeface="ＭＳ Ｐゴシック" pitchFamily="-112" charset="-128"/>
              <a:cs typeface="ＭＳ Ｐゴシック" pitchFamily="-112" charset="-128"/>
            </a:endParaRPr>
          </a:p>
        </p:txBody>
      </p:sp>
      <p:sp>
        <p:nvSpPr>
          <p:cNvPr id="73" name="Rectangle 72"/>
          <p:cNvSpPr/>
          <p:nvPr/>
        </p:nvSpPr>
        <p:spPr bwMode="auto">
          <a:xfrm>
            <a:off x="1432113" y="2219325"/>
            <a:ext cx="834837" cy="3373347"/>
          </a:xfrm>
          <a:prstGeom prst="rect">
            <a:avLst/>
          </a:prstGeom>
          <a:solidFill>
            <a:srgbClr val="FF0000">
              <a:lumMod val="75000"/>
              <a:alpha val="10196"/>
            </a:srgbClr>
          </a:solidFill>
          <a:ln w="9525" cap="flat" cmpd="sng" algn="ctr">
            <a:noFill/>
            <a:prstDash val="solid"/>
            <a:round/>
            <a:headEnd type="none" w="med" len="med"/>
            <a:tailEnd type="none" w="med" len="med"/>
          </a:ln>
          <a:effectLst/>
        </p:spPr>
        <p:txBody>
          <a:bodyPr vert="horz" wrap="square" lIns="91440" tIns="45720" rIns="91440" bIns="45720" numCol="1" rtlCol="0" anchor="b" anchorCtr="0" compatLnSpc="1">
            <a:prstTxWarp prst="textNoShape">
              <a:avLst/>
            </a:prstTxWarp>
          </a:bodyPr>
          <a:lstStyle/>
          <a:p>
            <a:pPr marL="0" marR="0" lvl="0" indent="0" defTabSz="914400" eaLnBrk="0" fontAlgn="auto" latinLnBrk="0" hangingPunct="0">
              <a:lnSpc>
                <a:spcPct val="100000"/>
              </a:lnSpc>
              <a:spcBef>
                <a:spcPts val="0"/>
              </a:spcBef>
              <a:spcAft>
                <a:spcPts val="0"/>
              </a:spcAft>
              <a:buClrTx/>
              <a:buSzTx/>
              <a:buFontTx/>
              <a:buNone/>
              <a:tabLst/>
              <a:defRPr/>
            </a:pPr>
            <a:endParaRPr kumimoji="0" lang="en-US" sz="800" b="0" i="1" u="none" strike="noStrike" kern="0" cap="none" spc="0" normalizeH="0" baseline="0" noProof="0" dirty="0" smtClean="0">
              <a:ln>
                <a:noFill/>
              </a:ln>
              <a:solidFill>
                <a:srgbClr val="000000"/>
              </a:solidFill>
              <a:effectLst/>
              <a:uLnTx/>
              <a:uFillTx/>
              <a:ea typeface="ＭＳ Ｐゴシック" pitchFamily="-112" charset="-128"/>
              <a:cs typeface="ＭＳ Ｐゴシック" pitchFamily="-112" charset="-128"/>
            </a:endParaRPr>
          </a:p>
        </p:txBody>
      </p:sp>
      <p:sp>
        <p:nvSpPr>
          <p:cNvPr id="74" name="Text Placeholder 10"/>
          <p:cNvSpPr txBox="1">
            <a:spLocks/>
          </p:cNvSpPr>
          <p:nvPr/>
        </p:nvSpPr>
        <p:spPr>
          <a:xfrm>
            <a:off x="4856705" y="1463040"/>
            <a:ext cx="3944938" cy="336550"/>
          </a:xfrm>
          <a:prstGeom prst="rect">
            <a:avLst/>
          </a:prstGeom>
        </p:spPr>
        <p:txBody>
          <a:bodyPr lIns="0" tIns="0" rIns="0" bIns="0"/>
          <a:lstStyle>
            <a:lvl1pPr marL="0" indent="0" algn="l" rtl="0" eaLnBrk="1" fontAlgn="base" hangingPunct="1">
              <a:lnSpc>
                <a:spcPct val="100000"/>
              </a:lnSpc>
              <a:spcBef>
                <a:spcPts val="0"/>
              </a:spcBef>
              <a:spcAft>
                <a:spcPct val="0"/>
              </a:spcAft>
              <a:buNone/>
              <a:defRPr sz="1200" b="1">
                <a:solidFill>
                  <a:srgbClr val="FF0000"/>
                </a:solidFill>
                <a:latin typeface="+mj-lt"/>
                <a:ea typeface="+mn-ea"/>
                <a:cs typeface="+mn-cs"/>
              </a:defRPr>
            </a:lvl1pPr>
            <a:lvl2pPr marL="0" indent="0" algn="l" rtl="0" eaLnBrk="1" fontAlgn="base" hangingPunct="1">
              <a:lnSpc>
                <a:spcPct val="100000"/>
              </a:lnSpc>
              <a:spcBef>
                <a:spcPts val="0"/>
              </a:spcBef>
              <a:spcAft>
                <a:spcPct val="0"/>
              </a:spcAft>
              <a:buClr>
                <a:schemeClr val="tx1"/>
              </a:buClr>
              <a:buFont typeface="Wingdings" pitchFamily="2" charset="2"/>
              <a:buNone/>
              <a:defRPr sz="1200">
                <a:solidFill>
                  <a:srgbClr val="FF0000"/>
                </a:solidFill>
                <a:latin typeface="Arial" charset="0"/>
                <a:ea typeface="+mn-ea"/>
                <a:cs typeface="+mn-cs"/>
              </a:defRPr>
            </a:lvl2pPr>
            <a:lvl3pPr marL="625475" indent="-163513" algn="l" rtl="0" eaLnBrk="1" fontAlgn="base" hangingPunct="1">
              <a:lnSpc>
                <a:spcPct val="100000"/>
              </a:lnSpc>
              <a:spcBef>
                <a:spcPts val="350"/>
              </a:spcBef>
              <a:spcAft>
                <a:spcPct val="0"/>
              </a:spcAft>
              <a:buClr>
                <a:schemeClr val="tx1"/>
              </a:buClr>
              <a:buChar char="•"/>
              <a:defRPr sz="1000">
                <a:solidFill>
                  <a:schemeClr val="accent2"/>
                </a:solidFill>
                <a:latin typeface="Arial" charset="0"/>
                <a:ea typeface="+mn-ea"/>
                <a:cs typeface="+mn-cs"/>
              </a:defRPr>
            </a:lvl3pPr>
            <a:lvl4pPr marL="741363" indent="-115888" algn="l" rtl="0" eaLnBrk="1" fontAlgn="base" hangingPunct="1">
              <a:lnSpc>
                <a:spcPct val="100000"/>
              </a:lnSpc>
              <a:spcBef>
                <a:spcPts val="300"/>
              </a:spcBef>
              <a:spcAft>
                <a:spcPct val="0"/>
              </a:spcAft>
              <a:buClr>
                <a:schemeClr val="tx1"/>
              </a:buClr>
              <a:buChar char="–"/>
              <a:defRPr sz="1000">
                <a:solidFill>
                  <a:schemeClr val="accent2"/>
                </a:solidFill>
                <a:latin typeface="Arial" charset="0"/>
                <a:ea typeface="+mn-ea"/>
                <a:cs typeface="+mn-cs"/>
              </a:defRPr>
            </a:lvl4pPr>
            <a:lvl5pPr marL="912812" indent="-171450" algn="l" rtl="0" eaLnBrk="1" fontAlgn="base" hangingPunct="1">
              <a:lnSpc>
                <a:spcPct val="100000"/>
              </a:lnSpc>
              <a:spcBef>
                <a:spcPts val="250"/>
              </a:spcBef>
              <a:spcAft>
                <a:spcPct val="0"/>
              </a:spcAft>
              <a:buClr>
                <a:schemeClr val="tx1"/>
              </a:buClr>
              <a:buFont typeface="Courier New" panose="02070309020205020404" pitchFamily="49" charset="0"/>
              <a:buChar char="o"/>
              <a:defRPr sz="1000">
                <a:solidFill>
                  <a:schemeClr val="accent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0" marR="0" lvl="0" indent="0" algn="l" defTabSz="914400" rtl="0" eaLnBrk="1" fontAlgn="base" latinLnBrk="0" hangingPunct="1">
              <a:lnSpc>
                <a:spcPct val="100000"/>
              </a:lnSpc>
              <a:spcBef>
                <a:spcPts val="0"/>
              </a:spcBef>
              <a:spcAft>
                <a:spcPct val="0"/>
              </a:spcAft>
              <a:buClrTx/>
              <a:buSzTx/>
              <a:buFontTx/>
              <a:buNone/>
              <a:tabLst/>
              <a:defRPr/>
            </a:pPr>
            <a:r>
              <a:rPr kumimoji="0" lang="en-US" sz="1400" b="1" i="0" u="none" strike="noStrike" kern="0" cap="none" spc="0" normalizeH="0" baseline="0" noProof="0" dirty="0" smtClean="0">
                <a:ln>
                  <a:noFill/>
                </a:ln>
                <a:solidFill>
                  <a:srgbClr val="FF0000"/>
                </a:solidFill>
                <a:effectLst/>
                <a:uLnTx/>
                <a:uFillTx/>
                <a:latin typeface="Arial Bold"/>
                <a:ea typeface="ＭＳ Ｐゴシック"/>
              </a:rPr>
              <a:t>Scalar derived from historical loss rates</a:t>
            </a:r>
          </a:p>
          <a:p>
            <a:pPr marL="0" marR="0" lvl="0" indent="0" algn="l" defTabSz="914400" rtl="0" eaLnBrk="1" fontAlgn="base" latinLnBrk="0" hangingPunct="1">
              <a:lnSpc>
                <a:spcPct val="100000"/>
              </a:lnSpc>
              <a:spcBef>
                <a:spcPts val="0"/>
              </a:spcBef>
              <a:spcAft>
                <a:spcPct val="0"/>
              </a:spcAft>
              <a:buClrTx/>
              <a:buSzTx/>
              <a:buFontTx/>
              <a:buNone/>
              <a:tabLst/>
              <a:defRPr/>
            </a:pPr>
            <a:endParaRPr kumimoji="0" lang="en-GB" sz="1400" b="1" i="0" u="none" strike="noStrike" kern="0" cap="none" spc="0" normalizeH="0" baseline="0" noProof="0" dirty="0">
              <a:ln>
                <a:noFill/>
              </a:ln>
              <a:solidFill>
                <a:srgbClr val="FF0000"/>
              </a:solidFill>
              <a:effectLst/>
              <a:uLnTx/>
              <a:uFillTx/>
              <a:latin typeface="Arial Bold"/>
              <a:ea typeface="ＭＳ Ｐゴシック"/>
            </a:endParaRPr>
          </a:p>
        </p:txBody>
      </p:sp>
    </p:spTree>
    <p:extLst>
      <p:ext uri="{BB962C8B-B14F-4D97-AF65-F5344CB8AC3E}">
        <p14:creationId xmlns:p14="http://schemas.microsoft.com/office/powerpoint/2010/main" val="2754616607"/>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0" name="Object 39" hidden="1"/>
          <p:cNvGraphicFramePr>
            <a:graphicFrameLocks noChangeAspect="1"/>
          </p:cNvGraphicFramePr>
          <p:nvPr>
            <p:custDataLst>
              <p:tags r:id="rId2"/>
            </p:custDataLst>
            <p:extLst>
              <p:ext uri="{D42A27DB-BD31-4B8C-83A1-F6EECF244321}">
                <p14:modId xmlns:p14="http://schemas.microsoft.com/office/powerpoint/2010/main" val="680430777"/>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23633"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6" name="Rectangle 5" hidden="1"/>
          <p:cNvSpPr/>
          <p:nvPr>
            <p:custDataLst>
              <p:tags r:id="rId3"/>
            </p:custDataLst>
          </p:nvPr>
        </p:nvSpPr>
        <p:spPr bwMode="auto">
          <a:xfrm>
            <a:off x="0" y="0"/>
            <a:ext cx="158750" cy="158750"/>
          </a:xfrm>
          <a:prstGeom prst="rect">
            <a:avLst/>
          </a:prstGeom>
          <a:solidFill>
            <a:schemeClr val="accent1">
              <a:lumMod val="20000"/>
              <a:lumOff val="8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vert="horz" wrap="none" lIns="0" tIns="0" rIns="0" bIns="0" numCol="1" spcCol="0" rtlCol="0" anchor="ctr" anchorCtr="0">
            <a:noAutofit/>
          </a:bodyPr>
          <a:lstStyle/>
          <a:p>
            <a:pPr>
              <a:lnSpc>
                <a:spcPct val="100000"/>
              </a:lnSpc>
            </a:pPr>
            <a:endParaRPr lang="en-US" dirty="0" smtClean="0">
              <a:solidFill>
                <a:schemeClr val="tx1"/>
              </a:solidFill>
              <a:latin typeface="Arial"/>
              <a:cs typeface="Arial"/>
              <a:sym typeface="Arial"/>
            </a:endParaRPr>
          </a:p>
        </p:txBody>
      </p:sp>
      <p:grpSp>
        <p:nvGrpSpPr>
          <p:cNvPr id="75" name="Group 74"/>
          <p:cNvGrpSpPr/>
          <p:nvPr/>
        </p:nvGrpSpPr>
        <p:grpSpPr>
          <a:xfrm>
            <a:off x="436880" y="69852"/>
            <a:ext cx="3149229" cy="189008"/>
            <a:chOff x="457200" y="19052"/>
            <a:chExt cx="3149229" cy="189008"/>
          </a:xfrm>
        </p:grpSpPr>
        <p:sp>
          <p:nvSpPr>
            <p:cNvPr id="79" name="Oval 78"/>
            <p:cNvSpPr/>
            <p:nvPr/>
          </p:nvSpPr>
          <p:spPr bwMode="auto">
            <a:xfrm>
              <a:off x="457200" y="19052"/>
              <a:ext cx="189008" cy="189008"/>
            </a:xfrm>
            <a:prstGeom prst="ellipse">
              <a:avLst/>
            </a:prstGeom>
            <a:solidFill>
              <a:schemeClr val="accent6">
                <a:lumMod val="60000"/>
                <a:lumOff val="4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lang="en-US" b="1" dirty="0" smtClean="0">
                  <a:solidFill>
                    <a:schemeClr val="bg1"/>
                  </a:solidFill>
                  <a:latin typeface="Arial" panose="020B0604020202020204" pitchFamily="34" charset="0"/>
                  <a:ea typeface="ＭＳ Ｐゴシック" pitchFamily="-112" charset="-128"/>
                  <a:cs typeface="Arial" panose="020B0604020202020204" pitchFamily="34" charset="0"/>
                </a:rPr>
                <a:t>E</a:t>
              </a:r>
              <a:endParaRPr kumimoji="0" lang="en-US" b="1" i="0" u="none" strike="noStrike" cap="none" normalizeH="0" baseline="0" dirty="0">
                <a:ln>
                  <a:noFill/>
                </a:ln>
                <a:solidFill>
                  <a:schemeClr val="bg1"/>
                </a:solidFill>
                <a:effectLst/>
                <a:latin typeface="Arial" panose="020B0604020202020204" pitchFamily="34" charset="0"/>
                <a:ea typeface="ＭＳ Ｐゴシック" pitchFamily="-112" charset="-128"/>
                <a:cs typeface="Arial" panose="020B0604020202020204" pitchFamily="34" charset="0"/>
              </a:endParaRPr>
            </a:p>
          </p:txBody>
        </p:sp>
        <p:sp>
          <p:nvSpPr>
            <p:cNvPr id="80" name="Text Box 75"/>
            <p:cNvSpPr txBox="1">
              <a:spLocks noChangeArrowheads="1"/>
            </p:cNvSpPr>
            <p:nvPr/>
          </p:nvSpPr>
          <p:spPr bwMode="gray">
            <a:xfrm>
              <a:off x="690566" y="20638"/>
              <a:ext cx="2915863" cy="184666"/>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none" lIns="0" tIns="0" rIns="0" bIns="0" anchor="ctr">
              <a:spAutoFit/>
            </a:bodyPr>
            <a:lstStyle/>
            <a:p>
              <a:pPr algn="l">
                <a:lnSpc>
                  <a:spcPct val="100000"/>
                </a:lnSpc>
              </a:pPr>
              <a:r>
                <a:rPr lang="en-US" sz="1200" dirty="0">
                  <a:solidFill>
                    <a:schemeClr val="bg1">
                      <a:lumMod val="50000"/>
                    </a:schemeClr>
                  </a:solidFill>
                </a:rPr>
                <a:t>Appendix: </a:t>
              </a:r>
              <a:r>
                <a:rPr lang="en-US" sz="1200" dirty="0" smtClean="0">
                  <a:solidFill>
                    <a:schemeClr val="bg1">
                      <a:lumMod val="50000"/>
                    </a:schemeClr>
                  </a:solidFill>
                </a:rPr>
                <a:t>Sub-portfolio NCO scalar review</a:t>
              </a:r>
              <a:endParaRPr lang="en-US" sz="1200" dirty="0">
                <a:solidFill>
                  <a:schemeClr val="bg1">
                    <a:lumMod val="50000"/>
                  </a:schemeClr>
                </a:solidFill>
              </a:endParaRPr>
            </a:p>
          </p:txBody>
        </p:sp>
      </p:grpSp>
      <p:sp>
        <p:nvSpPr>
          <p:cNvPr id="3" name="Content Placeholder 2"/>
          <p:cNvSpPr>
            <a:spLocks noGrp="1"/>
          </p:cNvSpPr>
          <p:nvPr>
            <p:ph sz="quarter" idx="11"/>
          </p:nvPr>
        </p:nvSpPr>
        <p:spPr/>
        <p:txBody>
          <a:bodyPr/>
          <a:lstStyle/>
          <a:p>
            <a:r>
              <a:rPr lang="en-US" dirty="0"/>
              <a:t>SBNA </a:t>
            </a:r>
            <a:r>
              <a:rPr lang="en-US" dirty="0" smtClean="0"/>
              <a:t>C&amp;I</a:t>
            </a:r>
            <a:endParaRPr lang="en-US" dirty="0"/>
          </a:p>
        </p:txBody>
      </p:sp>
      <p:sp>
        <p:nvSpPr>
          <p:cNvPr id="21" name="Rectangle 20"/>
          <p:cNvSpPr/>
          <p:nvPr/>
        </p:nvSpPr>
        <p:spPr>
          <a:xfrm>
            <a:off x="440266" y="3915622"/>
            <a:ext cx="4005530" cy="646331"/>
          </a:xfrm>
          <a:prstGeom prst="rect">
            <a:avLst/>
          </a:prstGeom>
        </p:spPr>
        <p:txBody>
          <a:bodyPr wrap="square">
            <a:spAutoFit/>
          </a:bodyPr>
          <a:lstStyle/>
          <a:p>
            <a:pPr marL="171450" indent="-171450" algn="l" fontAlgn="b">
              <a:lnSpc>
                <a:spcPct val="100000"/>
              </a:lnSpc>
              <a:spcBef>
                <a:spcPts val="0"/>
              </a:spcBef>
              <a:spcAft>
                <a:spcPts val="0"/>
              </a:spcAft>
              <a:buFont typeface="Wingdings" panose="05000000000000000000" pitchFamily="2" charset="2"/>
              <a:buChar char="ü"/>
              <a:defRPr/>
            </a:pPr>
            <a:r>
              <a:rPr lang="en-US" sz="1200" dirty="0" smtClean="0">
                <a:solidFill>
                  <a:srgbClr val="41A441"/>
                </a:solidFill>
              </a:rPr>
              <a:t>Improved modeling in CCAR 2016 reflects stress relationship more accurately, providing a reliable relativity scalar</a:t>
            </a:r>
            <a:endParaRPr lang="en-US" sz="1200" dirty="0">
              <a:solidFill>
                <a:srgbClr val="41A441"/>
              </a:solidFill>
            </a:endParaRPr>
          </a:p>
        </p:txBody>
      </p:sp>
      <p:graphicFrame>
        <p:nvGraphicFramePr>
          <p:cNvPr id="22" name="Table 21"/>
          <p:cNvGraphicFramePr>
            <a:graphicFrameLocks noGrp="1"/>
          </p:cNvGraphicFramePr>
          <p:nvPr>
            <p:extLst>
              <p:ext uri="{D42A27DB-BD31-4B8C-83A1-F6EECF244321}">
                <p14:modId xmlns:p14="http://schemas.microsoft.com/office/powerpoint/2010/main" val="1103371767"/>
              </p:ext>
            </p:extLst>
          </p:nvPr>
        </p:nvGraphicFramePr>
        <p:xfrm>
          <a:off x="3636787" y="5143500"/>
          <a:ext cx="2439834" cy="1047984"/>
        </p:xfrm>
        <a:graphic>
          <a:graphicData uri="http://schemas.openxmlformats.org/drawingml/2006/table">
            <a:tbl>
              <a:tblPr firstRow="1" bandRow="1"/>
              <a:tblGrid>
                <a:gridCol w="989641"/>
                <a:gridCol w="1450193"/>
              </a:tblGrid>
              <a:tr h="349328">
                <a:tc gridSpan="2">
                  <a:txBody>
                    <a:bodyPr/>
                    <a:lstStyle/>
                    <a:p>
                      <a:pPr marL="0" algn="ctr" defTabSz="457200" rtl="0" eaLnBrk="1" fontAlgn="b" latinLnBrk="0" hangingPunct="1"/>
                      <a:r>
                        <a:rPr lang="en-US" sz="1200" b="1" i="0" u="none" strike="noStrike" kern="1200" dirty="0" smtClean="0">
                          <a:solidFill>
                            <a:schemeClr val="tx1"/>
                          </a:solidFill>
                          <a:effectLst/>
                          <a:latin typeface="Arial" panose="020B0604020202020204" pitchFamily="34" charset="0"/>
                          <a:ea typeface="+mn-ea"/>
                          <a:cs typeface="Arial" panose="020B0604020202020204" pitchFamily="34" charset="0"/>
                        </a:rPr>
                        <a:t>Derived scalar</a:t>
                      </a:r>
                    </a:p>
                  </a:txBody>
                  <a:tcPr marL="45530"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hMerge="1">
                  <a:txBody>
                    <a:bodyPr/>
                    <a:lstStyle/>
                    <a:p>
                      <a:endParaRPr lang="en-GB"/>
                    </a:p>
                  </a:txBody>
                  <a:tcPr/>
                </a:tc>
              </a:tr>
              <a:tr h="349328">
                <a:tc>
                  <a:txBody>
                    <a:bodyPr/>
                    <a:lstStyle>
                      <a:lvl1pPr marL="0" algn="l" defTabSz="914400" rtl="0" eaLnBrk="1" latinLnBrk="0" hangingPunct="1">
                        <a:defRPr sz="1200" b="1" kern="1200">
                          <a:solidFill>
                            <a:schemeClr val="tx1"/>
                          </a:solidFill>
                          <a:latin typeface="Arial"/>
                          <a:ea typeface="ＭＳ Ｐゴシック"/>
                          <a:cs typeface="ＭＳ Ｐゴシック"/>
                        </a:defRPr>
                      </a:lvl1pPr>
                      <a:lvl2pPr marL="457200" algn="l" defTabSz="914400" rtl="0" eaLnBrk="1" latinLnBrk="0" hangingPunct="1">
                        <a:defRPr sz="1200" b="1" kern="1200">
                          <a:solidFill>
                            <a:schemeClr val="tx1"/>
                          </a:solidFill>
                          <a:latin typeface="Arial"/>
                          <a:ea typeface="ＭＳ Ｐゴシック"/>
                          <a:cs typeface="ＭＳ Ｐゴシック"/>
                        </a:defRPr>
                      </a:lvl2pPr>
                      <a:lvl3pPr marL="914400" algn="l" defTabSz="914400" rtl="0" eaLnBrk="1" latinLnBrk="0" hangingPunct="1">
                        <a:defRPr sz="1200" b="1" kern="1200">
                          <a:solidFill>
                            <a:schemeClr val="tx1"/>
                          </a:solidFill>
                          <a:latin typeface="Arial"/>
                          <a:ea typeface="ＭＳ Ｐゴシック"/>
                          <a:cs typeface="ＭＳ Ｐゴシック"/>
                        </a:defRPr>
                      </a:lvl3pPr>
                      <a:lvl4pPr marL="1371600" algn="l" defTabSz="914400" rtl="0" eaLnBrk="1" latinLnBrk="0" hangingPunct="1">
                        <a:defRPr sz="1200" b="1" kern="1200">
                          <a:solidFill>
                            <a:schemeClr val="tx1"/>
                          </a:solidFill>
                          <a:latin typeface="Arial"/>
                          <a:ea typeface="ＭＳ Ｐゴシック"/>
                          <a:cs typeface="ＭＳ Ｐゴシック"/>
                        </a:defRPr>
                      </a:lvl4pPr>
                      <a:lvl5pPr marL="1828800" algn="l" defTabSz="914400" rtl="0" eaLnBrk="1" latinLnBrk="0" hangingPunct="1">
                        <a:defRPr sz="1200" b="1" kern="1200">
                          <a:solidFill>
                            <a:schemeClr val="tx1"/>
                          </a:solidFill>
                          <a:latin typeface="Arial"/>
                          <a:ea typeface="ＭＳ Ｐゴシック"/>
                          <a:cs typeface="ＭＳ Ｐゴシック"/>
                        </a:defRPr>
                      </a:lvl5pPr>
                      <a:lvl6pPr marL="2286000" algn="l" defTabSz="914400" rtl="0" eaLnBrk="1" latinLnBrk="0" hangingPunct="1">
                        <a:defRPr sz="1200" b="1" kern="1200">
                          <a:solidFill>
                            <a:schemeClr val="tx1"/>
                          </a:solidFill>
                          <a:latin typeface="Arial"/>
                          <a:ea typeface="ＭＳ Ｐゴシック"/>
                          <a:cs typeface="ＭＳ Ｐゴシック"/>
                        </a:defRPr>
                      </a:lvl6pPr>
                      <a:lvl7pPr marL="2743200" algn="l" defTabSz="914400" rtl="0" eaLnBrk="1" latinLnBrk="0" hangingPunct="1">
                        <a:defRPr sz="1200" b="1" kern="1200">
                          <a:solidFill>
                            <a:schemeClr val="tx1"/>
                          </a:solidFill>
                          <a:latin typeface="Arial"/>
                          <a:ea typeface="ＭＳ Ｐゴシック"/>
                          <a:cs typeface="ＭＳ Ｐゴシック"/>
                        </a:defRPr>
                      </a:lvl7pPr>
                      <a:lvl8pPr marL="3200400" algn="l" defTabSz="914400" rtl="0" eaLnBrk="1" latinLnBrk="0" hangingPunct="1">
                        <a:defRPr sz="1200" b="1" kern="1200">
                          <a:solidFill>
                            <a:schemeClr val="tx1"/>
                          </a:solidFill>
                          <a:latin typeface="Arial"/>
                          <a:ea typeface="ＭＳ Ｐゴシック"/>
                          <a:cs typeface="ＭＳ Ｐゴシック"/>
                        </a:defRPr>
                      </a:lvl8pPr>
                      <a:lvl9pPr marL="3657600" algn="l" defTabSz="914400" rtl="0" eaLnBrk="1" latinLnBrk="0" hangingPunct="1">
                        <a:defRPr sz="1800" b="1" kern="1200">
                          <a:solidFill>
                            <a:schemeClr val="tx1"/>
                          </a:solidFill>
                          <a:latin typeface="Arial"/>
                          <a:ea typeface="ＭＳ Ｐゴシック"/>
                          <a:cs typeface="ＭＳ Ｐゴシック"/>
                        </a:defRPr>
                      </a:lvl9pPr>
                    </a:lstStyle>
                    <a:p>
                      <a:pPr marL="0" algn="l" defTabSz="457200" rtl="0" eaLnBrk="1" fontAlgn="b" latinLnBrk="0" hangingPunct="1"/>
                      <a:r>
                        <a:rPr lang="en-US" sz="1200" b="1" i="0" u="none" strike="noStrike" kern="1200" dirty="0" smtClean="0">
                          <a:solidFill>
                            <a:srgbClr val="000000"/>
                          </a:solidFill>
                          <a:effectLst/>
                          <a:latin typeface="Arial" panose="020B0604020202020204" pitchFamily="34" charset="0"/>
                          <a:ea typeface="+mn-ea"/>
                          <a:cs typeface="Arial" panose="020B0604020202020204" pitchFamily="34" charset="0"/>
                        </a:rPr>
                        <a:t>2016</a:t>
                      </a:r>
                    </a:p>
                  </a:txBody>
                  <a:tcPr marL="45530" marR="9525" marT="9525" marB="0" anchor="ctr">
                    <a:lnL w="12700" cap="flat" cmpd="sng" algn="ctr">
                      <a:solidFill>
                        <a:srgbClr val="000000"/>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indent="0" algn="ctr" defTabSz="457200" rtl="0" eaLnBrk="1" fontAlgn="b" latinLnBrk="0" hangingPunct="1">
                        <a:lnSpc>
                          <a:spcPct val="100000"/>
                        </a:lnSpc>
                        <a:spcBef>
                          <a:spcPts val="0"/>
                        </a:spcBef>
                        <a:spcAft>
                          <a:spcPts val="0"/>
                        </a:spcAft>
                        <a:buClrTx/>
                        <a:buSzTx/>
                        <a:buFontTx/>
                        <a:buNone/>
                        <a:tabLst/>
                        <a:defRPr/>
                      </a:pPr>
                      <a:r>
                        <a:rPr lang="en-US" sz="1200" b="1" i="0" u="none" strike="noStrike" kern="1200" dirty="0" smtClean="0">
                          <a:solidFill>
                            <a:schemeClr val="bg1"/>
                          </a:solidFill>
                          <a:effectLst/>
                          <a:latin typeface="Arial" panose="020B0604020202020204" pitchFamily="34" charset="0"/>
                          <a:ea typeface="+mn-ea"/>
                          <a:cs typeface="Arial" panose="020B0604020202020204" pitchFamily="34" charset="0"/>
                        </a:rPr>
                        <a:t>~1.9x</a:t>
                      </a:r>
                    </a:p>
                  </a:txBody>
                  <a:tcPr marL="9525" marR="9525" marT="9525" marB="0" anchor="ctr">
                    <a:lnL w="12700" cap="flat" cmpd="sng" algn="ctr">
                      <a:no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r>
              <a:tr h="349328">
                <a:tc>
                  <a:txBody>
                    <a:bodyPr/>
                    <a:lstStyle/>
                    <a:p>
                      <a:pPr marL="0" algn="l" defTabSz="457200" rtl="0" eaLnBrk="1" fontAlgn="b" latinLnBrk="0" hangingPunct="1"/>
                      <a:r>
                        <a:rPr lang="en-US" sz="1200" b="1" i="0" u="none" strike="noStrike" kern="1200" dirty="0" smtClean="0">
                          <a:solidFill>
                            <a:schemeClr val="bg1">
                              <a:lumMod val="50000"/>
                            </a:schemeClr>
                          </a:solidFill>
                          <a:effectLst/>
                          <a:latin typeface="Arial" panose="020B0604020202020204" pitchFamily="34" charset="0"/>
                          <a:ea typeface="+mn-ea"/>
                          <a:cs typeface="Arial" panose="020B0604020202020204" pitchFamily="34" charset="0"/>
                        </a:rPr>
                        <a:t>2015</a:t>
                      </a:r>
                      <a:r>
                        <a:rPr lang="en-US" sz="1200" b="1" i="0" u="none" strike="noStrike" kern="1200" baseline="30000" dirty="0" smtClean="0">
                          <a:solidFill>
                            <a:schemeClr val="bg1">
                              <a:lumMod val="50000"/>
                            </a:schemeClr>
                          </a:solidFill>
                          <a:effectLst/>
                          <a:latin typeface="Arial" panose="020B0604020202020204" pitchFamily="34" charset="0"/>
                          <a:ea typeface="+mn-ea"/>
                          <a:cs typeface="Arial" panose="020B0604020202020204" pitchFamily="34" charset="0"/>
                        </a:rPr>
                        <a:t>1</a:t>
                      </a:r>
                      <a:endParaRPr lang="en-US" sz="1200" b="1" i="0" u="none" strike="noStrike" kern="1200" dirty="0" smtClean="0">
                        <a:solidFill>
                          <a:schemeClr val="bg1">
                            <a:lumMod val="50000"/>
                          </a:schemeClr>
                        </a:solidFill>
                        <a:effectLst/>
                        <a:latin typeface="Arial" panose="020B0604020202020204" pitchFamily="34" charset="0"/>
                        <a:ea typeface="+mn-ea"/>
                        <a:cs typeface="Arial" panose="020B0604020202020204" pitchFamily="34" charset="0"/>
                      </a:endParaRPr>
                    </a:p>
                  </a:txBody>
                  <a:tcPr marL="45530" marR="9525" marT="9525" marB="0" anchor="ctr">
                    <a:lnL w="12700" cap="flat" cmpd="sng" algn="ctr">
                      <a:solidFill>
                        <a:srgbClr val="000000"/>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algn="ctr" defTabSz="457200" rtl="0" eaLnBrk="1" fontAlgn="b" latinLnBrk="0" hangingPunct="1"/>
                      <a:r>
                        <a:rPr lang="en-US" sz="1200" b="1" i="0" u="none" strike="noStrike" kern="1200" dirty="0" smtClean="0">
                          <a:solidFill>
                            <a:schemeClr val="bg1">
                              <a:lumMod val="50000"/>
                            </a:schemeClr>
                          </a:solidFill>
                          <a:effectLst/>
                          <a:latin typeface="Arial" panose="020B0604020202020204" pitchFamily="34" charset="0"/>
                          <a:ea typeface="+mn-ea"/>
                          <a:cs typeface="Arial" panose="020B0604020202020204" pitchFamily="34" charset="0"/>
                        </a:rPr>
                        <a:t>~2.8x</a:t>
                      </a:r>
                    </a:p>
                  </a:txBody>
                  <a:tcPr marL="9525" marR="9525" marT="9525" marB="0" anchor="ctr">
                    <a:lnL w="12700" cap="flat" cmpd="sng" algn="ctr">
                      <a:no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r>
            </a:tbl>
          </a:graphicData>
        </a:graphic>
      </p:graphicFrame>
      <p:graphicFrame>
        <p:nvGraphicFramePr>
          <p:cNvPr id="24" name="Table 23"/>
          <p:cNvGraphicFramePr>
            <a:graphicFrameLocks noGrp="1"/>
          </p:cNvGraphicFramePr>
          <p:nvPr>
            <p:extLst>
              <p:ext uri="{D42A27DB-BD31-4B8C-83A1-F6EECF244321}">
                <p14:modId xmlns:p14="http://schemas.microsoft.com/office/powerpoint/2010/main" val="3813604353"/>
              </p:ext>
            </p:extLst>
          </p:nvPr>
        </p:nvGraphicFramePr>
        <p:xfrm>
          <a:off x="440266" y="1813352"/>
          <a:ext cx="4005526" cy="1870823"/>
        </p:xfrm>
        <a:graphic>
          <a:graphicData uri="http://schemas.openxmlformats.org/drawingml/2006/table">
            <a:tbl>
              <a:tblPr firstRow="1" bandRow="1">
                <a:tableStyleId>{5C22544A-7EE6-4342-B048-85BDC9FD1C3A}</a:tableStyleId>
              </a:tblPr>
              <a:tblGrid>
                <a:gridCol w="572218"/>
                <a:gridCol w="572218"/>
                <a:gridCol w="572218"/>
                <a:gridCol w="572218"/>
                <a:gridCol w="572218"/>
                <a:gridCol w="572218"/>
                <a:gridCol w="572218"/>
              </a:tblGrid>
              <a:tr h="318218">
                <a:tc rowSpan="2">
                  <a:txBody>
                    <a:bodyPr/>
                    <a:lstStyle/>
                    <a:p>
                      <a:pPr algn="ctr"/>
                      <a:endParaRPr lang="en-US" sz="1200" b="1" dirty="0" smtClean="0">
                        <a:solidFill>
                          <a:schemeClr val="bg1"/>
                        </a:solidFill>
                        <a:latin typeface="Arial" panose="020B0604020202020204" pitchFamily="34" charset="0"/>
                        <a:cs typeface="Arial" panose="020B0604020202020204" pitchFamily="34" charset="0"/>
                      </a:endParaRPr>
                    </a:p>
                  </a:txBody>
                  <a:tcPr marL="9144" marR="18288" marT="27432" marB="27432" anchor="ctr">
                    <a:lnL w="12700" cap="flat" cmpd="sng" algn="ctr">
                      <a:noFill/>
                      <a:prstDash val="solid"/>
                      <a:round/>
                      <a:headEnd type="none" w="med" len="med"/>
                      <a:tailEnd type="none" w="med" len="med"/>
                    </a:lnL>
                    <a:lnR w="12700" cap="flat" cmpd="sng" algn="ctr">
                      <a:solidFill>
                        <a:schemeClr val="bg1">
                          <a:lumMod val="50000"/>
                        </a:schemeClr>
                      </a:solidFill>
                      <a:prstDash val="sysDash"/>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gridSpan="3">
                  <a:txBody>
                    <a:bodyPr/>
                    <a:lstStyle/>
                    <a:p>
                      <a:pPr algn="ctr"/>
                      <a:r>
                        <a:rPr lang="en-US" sz="1200" b="1" dirty="0" smtClean="0">
                          <a:solidFill>
                            <a:schemeClr val="bg1"/>
                          </a:solidFill>
                          <a:latin typeface="Arial" panose="020B0604020202020204" pitchFamily="34" charset="0"/>
                          <a:cs typeface="Arial" panose="020B0604020202020204" pitchFamily="34" charset="0"/>
                        </a:rPr>
                        <a:t>Cumulative $</a:t>
                      </a:r>
                      <a:r>
                        <a:rPr lang="en-US" sz="1200" b="1" baseline="0" dirty="0" smtClean="0">
                          <a:solidFill>
                            <a:schemeClr val="bg1"/>
                          </a:solidFill>
                          <a:latin typeface="Arial" panose="020B0604020202020204" pitchFamily="34" charset="0"/>
                          <a:cs typeface="Arial" panose="020B0604020202020204" pitchFamily="34" charset="0"/>
                        </a:rPr>
                        <a:t> </a:t>
                      </a:r>
                      <a:r>
                        <a:rPr lang="en-US" sz="1200" b="1" dirty="0" smtClean="0">
                          <a:solidFill>
                            <a:schemeClr val="bg1"/>
                          </a:solidFill>
                          <a:latin typeface="Arial" panose="020B0604020202020204" pitchFamily="34" charset="0"/>
                          <a:cs typeface="Arial" panose="020B0604020202020204" pitchFamily="34" charset="0"/>
                        </a:rPr>
                        <a:t>Losses</a:t>
                      </a:r>
                    </a:p>
                  </a:txBody>
                  <a:tcPr marL="9144" marR="18288" marT="27432" marB="27432" anchor="ctr">
                    <a:lnL w="12700" cap="flat" cmpd="sng" algn="ctr">
                      <a:solidFill>
                        <a:schemeClr val="bg1">
                          <a:lumMod val="50000"/>
                        </a:schemeClr>
                      </a:solidFill>
                      <a:prstDash val="sysDash"/>
                      <a:round/>
                      <a:headEnd type="none" w="med" len="med"/>
                      <a:tailEnd type="none" w="med" len="med"/>
                    </a:lnL>
                    <a:lnR w="12700" cap="flat" cmpd="sng" algn="ctr">
                      <a:solidFill>
                        <a:schemeClr val="bg1">
                          <a:lumMod val="50000"/>
                        </a:schemeClr>
                      </a:solidFill>
                      <a:prstDash val="sysDash"/>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0000"/>
                    </a:solidFill>
                  </a:tcPr>
                </a:tc>
                <a:tc hMerge="1">
                  <a:txBody>
                    <a:bodyPr/>
                    <a:lstStyle/>
                    <a:p>
                      <a:endParaRPr lang="en-GB"/>
                    </a:p>
                  </a:txBody>
                  <a:tcPr/>
                </a:tc>
                <a:tc hMerge="1">
                  <a:txBody>
                    <a:bodyPr/>
                    <a:lstStyle/>
                    <a:p>
                      <a:pPr algn="ctr"/>
                      <a:endParaRPr lang="en-US" sz="1100" b="1" dirty="0">
                        <a:solidFill>
                          <a:srgbClr val="FF0000"/>
                        </a:solidFill>
                        <a:latin typeface="Arial" panose="020B0604020202020204" pitchFamily="34" charset="0"/>
                        <a:cs typeface="Arial" panose="020B0604020202020204" pitchFamily="34" charset="0"/>
                      </a:endParaRPr>
                    </a:p>
                  </a:txBody>
                  <a:tcPr marL="36576" marR="36576" marT="27432" marB="27432" anchor="ctr">
                    <a:lnL w="12700" cap="flat" cmpd="sng" algn="ctr">
                      <a:solidFill>
                        <a:schemeClr val="bg1">
                          <a:lumMod val="50000"/>
                        </a:schemeClr>
                      </a:solidFill>
                      <a:prstDash val="sysDash"/>
                      <a:round/>
                      <a:headEnd type="none" w="med" len="med"/>
                      <a:tailEnd type="none" w="med" len="med"/>
                    </a:lnL>
                    <a:lnR w="12700" cap="flat" cmpd="sng" algn="ctr">
                      <a:solidFill>
                        <a:schemeClr val="bg1">
                          <a:lumMod val="50000"/>
                        </a:schemeClr>
                      </a:solidFill>
                      <a:prstDash val="sysDash"/>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gridSpan="3">
                  <a:txBody>
                    <a:bodyPr/>
                    <a:lstStyle/>
                    <a:p>
                      <a:pPr algn="ctr"/>
                      <a:r>
                        <a:rPr lang="en-US" sz="1200" b="1" kern="1200" dirty="0" smtClean="0">
                          <a:solidFill>
                            <a:schemeClr val="bg1"/>
                          </a:solidFill>
                          <a:latin typeface="Arial" panose="020B0604020202020204" pitchFamily="34" charset="0"/>
                          <a:ea typeface="+mn-ea"/>
                          <a:cs typeface="Arial" panose="020B0604020202020204" pitchFamily="34" charset="0"/>
                        </a:rPr>
                        <a:t>Cumulative %</a:t>
                      </a:r>
                      <a:r>
                        <a:rPr lang="en-US" sz="1200" b="1" kern="1200" baseline="0" dirty="0" smtClean="0">
                          <a:solidFill>
                            <a:schemeClr val="bg1"/>
                          </a:solidFill>
                          <a:latin typeface="Arial" panose="020B0604020202020204" pitchFamily="34" charset="0"/>
                          <a:ea typeface="+mn-ea"/>
                          <a:cs typeface="Arial" panose="020B0604020202020204" pitchFamily="34" charset="0"/>
                        </a:rPr>
                        <a:t> </a:t>
                      </a:r>
                      <a:r>
                        <a:rPr lang="en-US" sz="1200" b="1" kern="1200" dirty="0" smtClean="0">
                          <a:solidFill>
                            <a:schemeClr val="bg1"/>
                          </a:solidFill>
                          <a:latin typeface="Arial" panose="020B0604020202020204" pitchFamily="34" charset="0"/>
                          <a:ea typeface="+mn-ea"/>
                          <a:cs typeface="Arial" panose="020B0604020202020204" pitchFamily="34" charset="0"/>
                        </a:rPr>
                        <a:t>Losses</a:t>
                      </a:r>
                    </a:p>
                  </a:txBody>
                  <a:tcPr marL="9144" marR="18288" marT="27432" marB="27432" anchor="ctr">
                    <a:lnL w="12700" cap="flat" cmpd="sng" algn="ctr">
                      <a:solidFill>
                        <a:schemeClr val="bg1">
                          <a:lumMod val="50000"/>
                        </a:schemeClr>
                      </a:solidFill>
                      <a:prstDash val="sysDash"/>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0000"/>
                    </a:solidFill>
                  </a:tcPr>
                </a:tc>
                <a:tc hMerge="1">
                  <a:txBody>
                    <a:bodyPr/>
                    <a:lstStyle/>
                    <a:p>
                      <a:endParaRPr lang="en-GB"/>
                    </a:p>
                  </a:txBody>
                  <a:tcPr>
                    <a:lnL w="12700" cap="flat" cmpd="sng" algn="ctr">
                      <a:solidFill>
                        <a:schemeClr val="bg1">
                          <a:lumMod val="50000"/>
                        </a:schemeClr>
                      </a:solidFill>
                      <a:prstDash val="sysDash"/>
                      <a:round/>
                      <a:headEnd type="none" w="med" len="med"/>
                      <a:tailEnd type="none" w="med" len="med"/>
                    </a:lnL>
                    <a:lnR w="12700" cap="flat" cmpd="sng" algn="ctr">
                      <a:solidFill>
                        <a:schemeClr val="bg1">
                          <a:lumMod val="50000"/>
                        </a:schemeClr>
                      </a:solidFill>
                      <a:prstDash val="sysDash"/>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hMerge="1">
                  <a:txBody>
                    <a:bodyPr/>
                    <a:lstStyle/>
                    <a:p>
                      <a:pPr algn="ctr"/>
                      <a:endParaRPr lang="en-US" sz="1100" b="1" dirty="0">
                        <a:solidFill>
                          <a:srgbClr val="FF0000"/>
                        </a:solidFill>
                        <a:latin typeface="Arial" panose="020B0604020202020204" pitchFamily="34" charset="0"/>
                        <a:cs typeface="Arial" panose="020B0604020202020204" pitchFamily="34" charset="0"/>
                      </a:endParaRPr>
                    </a:p>
                  </a:txBody>
                  <a:tcPr marL="36576" marR="36576" marT="27432" marB="27432" anchor="ctr">
                    <a:lnL w="12700" cap="flat" cmpd="sng" algn="ctr">
                      <a:solidFill>
                        <a:schemeClr val="bg1">
                          <a:lumMod val="50000"/>
                        </a:schemeClr>
                      </a:solidFill>
                      <a:prstDash val="sysDash"/>
                      <a:round/>
                      <a:headEnd type="none" w="med" len="med"/>
                      <a:tailEnd type="none" w="med" len="med"/>
                    </a:lnL>
                    <a:lnR w="12700" cap="flat" cmpd="sng" algn="ctr">
                      <a:solidFill>
                        <a:schemeClr val="bg1">
                          <a:lumMod val="50000"/>
                        </a:schemeClr>
                      </a:solidFill>
                      <a:prstDash val="sysDash"/>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r>
              <a:tr h="187326">
                <a:tc vMerge="1">
                  <a:txBody>
                    <a:bodyPr/>
                    <a:lstStyle/>
                    <a:p>
                      <a:pPr algn="ctr"/>
                      <a:endParaRPr lang="en-GB" sz="1200" b="1" i="1" dirty="0">
                        <a:solidFill>
                          <a:schemeClr val="bg1">
                            <a:lumMod val="50000"/>
                          </a:schemeClr>
                        </a:solidFill>
                        <a:latin typeface="+mj-lt"/>
                      </a:endParaRPr>
                    </a:p>
                  </a:txBody>
                  <a:tcPr marL="9144" marR="18288" marT="27432" marB="27432" anchor="ctr">
                    <a:lnL w="12700" cap="flat" cmpd="sng" algn="ctr">
                      <a:solidFill>
                        <a:schemeClr val="bg1">
                          <a:lumMod val="50000"/>
                        </a:schemeClr>
                      </a:solidFill>
                      <a:prstDash val="sysDash"/>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GB" sz="1200" b="1" i="1" dirty="0" smtClean="0">
                          <a:solidFill>
                            <a:schemeClr val="bg1">
                              <a:lumMod val="50000"/>
                            </a:schemeClr>
                          </a:solidFill>
                          <a:latin typeface="Arial" panose="020B0604020202020204" pitchFamily="34" charset="0"/>
                          <a:cs typeface="Arial" panose="020B0604020202020204" pitchFamily="34" charset="0"/>
                        </a:rPr>
                        <a:t>‘15</a:t>
                      </a:r>
                      <a:endParaRPr lang="en-GB" sz="1200" b="1" i="1" dirty="0">
                        <a:solidFill>
                          <a:schemeClr val="bg1">
                            <a:lumMod val="50000"/>
                          </a:schemeClr>
                        </a:solidFill>
                        <a:latin typeface="Arial" panose="020B0604020202020204" pitchFamily="34" charset="0"/>
                        <a:cs typeface="Arial" panose="020B0604020202020204" pitchFamily="34" charset="0"/>
                      </a:endParaRPr>
                    </a:p>
                  </a:txBody>
                  <a:tcPr marL="9144" marR="18288" marT="27432" marB="27432"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US" sz="1200" b="1" i="1" baseline="0" dirty="0" smtClean="0">
                          <a:solidFill>
                            <a:schemeClr val="bg1">
                              <a:lumMod val="50000"/>
                            </a:schemeClr>
                          </a:solidFill>
                          <a:latin typeface="Arial" panose="020B0604020202020204" pitchFamily="34" charset="0"/>
                          <a:cs typeface="Arial" panose="020B0604020202020204" pitchFamily="34" charset="0"/>
                        </a:rPr>
                        <a:t>‘16</a:t>
                      </a:r>
                    </a:p>
                  </a:txBody>
                  <a:tcPr marL="9144" marR="18288" marT="27432" marB="27432"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US" sz="1200" b="1" i="1" baseline="0" dirty="0" smtClean="0">
                          <a:solidFill>
                            <a:schemeClr val="bg1">
                              <a:lumMod val="50000"/>
                            </a:schemeClr>
                          </a:solidFill>
                          <a:latin typeface="Arial" panose="020B0604020202020204" pitchFamily="34" charset="0"/>
                          <a:cs typeface="Arial" panose="020B0604020202020204" pitchFamily="34" charset="0"/>
                        </a:rPr>
                        <a:t>%</a:t>
                      </a:r>
                      <a:r>
                        <a:rPr lang="el-GR" sz="1200" b="1" i="1" baseline="0" dirty="0" smtClean="0">
                          <a:solidFill>
                            <a:schemeClr val="bg1">
                              <a:lumMod val="50000"/>
                            </a:schemeClr>
                          </a:solidFill>
                          <a:latin typeface="Arial" panose="020B0604020202020204" pitchFamily="34" charset="0"/>
                          <a:cs typeface="Arial" panose="020B0604020202020204" pitchFamily="34" charset="0"/>
                        </a:rPr>
                        <a:t>Δ</a:t>
                      </a:r>
                      <a:endParaRPr lang="en-US" sz="1200" b="1" i="1" baseline="0" dirty="0" smtClean="0">
                        <a:solidFill>
                          <a:schemeClr val="bg1">
                            <a:lumMod val="50000"/>
                          </a:schemeClr>
                        </a:solidFill>
                        <a:latin typeface="Arial" panose="020B0604020202020204" pitchFamily="34" charset="0"/>
                        <a:cs typeface="Arial" panose="020B0604020202020204" pitchFamily="34" charset="0"/>
                      </a:endParaRPr>
                    </a:p>
                  </a:txBody>
                  <a:tcPr marL="9144" marR="18288" marT="27432" marB="27432"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ysDash"/>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GB" sz="1200" b="1" i="1" dirty="0" smtClean="0">
                          <a:solidFill>
                            <a:schemeClr val="bg1">
                              <a:lumMod val="50000"/>
                            </a:schemeClr>
                          </a:solidFill>
                          <a:latin typeface="Arial" panose="020B0604020202020204" pitchFamily="34" charset="0"/>
                          <a:cs typeface="Arial" panose="020B0604020202020204" pitchFamily="34" charset="0"/>
                        </a:rPr>
                        <a:t>‘15</a:t>
                      </a:r>
                      <a:endParaRPr lang="en-GB" sz="1200" b="1" i="1" dirty="0">
                        <a:solidFill>
                          <a:schemeClr val="bg1">
                            <a:lumMod val="50000"/>
                          </a:schemeClr>
                        </a:solidFill>
                        <a:latin typeface="Arial" panose="020B0604020202020204" pitchFamily="34" charset="0"/>
                        <a:cs typeface="Arial" panose="020B0604020202020204" pitchFamily="34" charset="0"/>
                      </a:endParaRPr>
                    </a:p>
                  </a:txBody>
                  <a:tcPr marL="9144" marR="18288" marT="27432" marB="27432" anchor="ctr">
                    <a:lnL w="12700" cap="flat" cmpd="sng" algn="ctr">
                      <a:solidFill>
                        <a:schemeClr val="bg1">
                          <a:lumMod val="50000"/>
                        </a:schemeClr>
                      </a:solidFill>
                      <a:prstDash val="sysDash"/>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US" sz="1200" b="1" i="1" baseline="0" dirty="0" smtClean="0">
                          <a:solidFill>
                            <a:schemeClr val="bg1">
                              <a:lumMod val="50000"/>
                            </a:schemeClr>
                          </a:solidFill>
                          <a:latin typeface="Arial" panose="020B0604020202020204" pitchFamily="34" charset="0"/>
                          <a:cs typeface="Arial" panose="020B0604020202020204" pitchFamily="34" charset="0"/>
                        </a:rPr>
                        <a:t>‘16</a:t>
                      </a:r>
                    </a:p>
                  </a:txBody>
                  <a:tcPr marL="9144" marR="18288" marT="27432" marB="27432"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US" sz="1200" b="1" i="1" baseline="0" dirty="0" smtClean="0">
                          <a:solidFill>
                            <a:schemeClr val="bg1">
                              <a:lumMod val="50000"/>
                            </a:schemeClr>
                          </a:solidFill>
                          <a:latin typeface="Arial" panose="020B0604020202020204" pitchFamily="34" charset="0"/>
                          <a:cs typeface="Arial" panose="020B0604020202020204" pitchFamily="34" charset="0"/>
                        </a:rPr>
                        <a:t>%</a:t>
                      </a:r>
                      <a:r>
                        <a:rPr lang="el-GR" sz="1200" b="1" i="1" baseline="0" dirty="0" smtClean="0">
                          <a:solidFill>
                            <a:schemeClr val="bg1">
                              <a:lumMod val="50000"/>
                            </a:schemeClr>
                          </a:solidFill>
                          <a:latin typeface="Arial" panose="020B0604020202020204" pitchFamily="34" charset="0"/>
                          <a:cs typeface="Arial" panose="020B0604020202020204" pitchFamily="34" charset="0"/>
                        </a:rPr>
                        <a:t>Δ</a:t>
                      </a:r>
                      <a:endParaRPr lang="en-US" sz="1200" b="1" i="1" baseline="0" dirty="0" smtClean="0">
                        <a:solidFill>
                          <a:schemeClr val="bg1">
                            <a:lumMod val="50000"/>
                          </a:schemeClr>
                        </a:solidFill>
                        <a:latin typeface="Arial" panose="020B0604020202020204" pitchFamily="34" charset="0"/>
                        <a:cs typeface="Arial" panose="020B0604020202020204" pitchFamily="34" charset="0"/>
                      </a:endParaRPr>
                    </a:p>
                  </a:txBody>
                  <a:tcPr marL="9144" marR="18288" marT="27432" marB="27432"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r>
              <a:tr h="438287">
                <a:tc>
                  <a:txBody>
                    <a:bodyPr/>
                    <a:lstStyle/>
                    <a:p>
                      <a:pPr algn="ctr"/>
                      <a:r>
                        <a:rPr lang="en-US" sz="1200" b="1" i="0" baseline="0" dirty="0" smtClean="0">
                          <a:solidFill>
                            <a:schemeClr val="tx1"/>
                          </a:solidFill>
                          <a:latin typeface="Arial" panose="020B0604020202020204" pitchFamily="34" charset="0"/>
                          <a:cs typeface="Arial" panose="020B0604020202020204" pitchFamily="34" charset="0"/>
                        </a:rPr>
                        <a:t>BHC Stress</a:t>
                      </a:r>
                      <a:endParaRPr lang="en-US" sz="1200" b="1" i="0" baseline="0" dirty="0">
                        <a:solidFill>
                          <a:schemeClr val="tx1"/>
                        </a:solidFill>
                        <a:latin typeface="Arial" panose="020B0604020202020204" pitchFamily="34" charset="0"/>
                        <a:cs typeface="Arial" panose="020B0604020202020204" pitchFamily="34" charset="0"/>
                      </a:endParaRPr>
                    </a:p>
                  </a:txBody>
                  <a:tcPr marL="9144" marR="18288" marT="27432" marB="27432"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ysDash"/>
                      <a:round/>
                      <a:headEnd type="none" w="med" len="med"/>
                      <a:tailEnd type="none" w="med" len="med"/>
                    </a:lnB>
                    <a:solidFill>
                      <a:schemeClr val="accent3">
                        <a:lumMod val="20000"/>
                        <a:lumOff val="80000"/>
                      </a:schemeClr>
                    </a:solidFill>
                  </a:tcPr>
                </a:tc>
                <a:tc>
                  <a:txBody>
                    <a:bodyPr/>
                    <a:lstStyle/>
                    <a:p>
                      <a:pPr algn="ctr" rtl="0" fontAlgn="b"/>
                      <a:r>
                        <a:rPr lang="en-US" sz="1200" b="0" i="0" u="none" strike="noStrike" dirty="0" smtClean="0">
                          <a:solidFill>
                            <a:srgbClr val="000000"/>
                          </a:solidFill>
                          <a:effectLst/>
                          <a:latin typeface="Arial" panose="020B0604020202020204" pitchFamily="34" charset="0"/>
                          <a:cs typeface="Arial" panose="020B0604020202020204" pitchFamily="34" charset="0"/>
                        </a:rPr>
                        <a:t>0.29</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9144" marR="18288"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ysDash"/>
                      <a:round/>
                      <a:headEnd type="none" w="med" len="med"/>
                      <a:tailEnd type="none" w="med" len="med"/>
                    </a:lnB>
                    <a:solidFill>
                      <a:schemeClr val="bg1"/>
                    </a:solidFill>
                  </a:tcPr>
                </a:tc>
                <a:tc>
                  <a:txBody>
                    <a:bodyPr/>
                    <a:lstStyle/>
                    <a:p>
                      <a:pPr algn="ctr" rtl="0" fontAlgn="b"/>
                      <a:r>
                        <a:rPr lang="en-US" sz="1200" b="1" i="0" u="none" strike="noStrike" dirty="0" smtClean="0">
                          <a:solidFill>
                            <a:srgbClr val="000000"/>
                          </a:solidFill>
                          <a:effectLst/>
                          <a:latin typeface="Arial" panose="020B0604020202020204" pitchFamily="34" charset="0"/>
                          <a:cs typeface="Arial" panose="020B0604020202020204" pitchFamily="34" charset="0"/>
                        </a:rPr>
                        <a:t>0.28</a:t>
                      </a:r>
                      <a:endParaRPr lang="en-US" sz="1200" b="1" i="0" u="none" strike="noStrike" dirty="0">
                        <a:solidFill>
                          <a:srgbClr val="000000"/>
                        </a:solidFill>
                        <a:effectLst/>
                        <a:latin typeface="Arial" panose="020B0604020202020204" pitchFamily="34" charset="0"/>
                        <a:cs typeface="Arial" panose="020B0604020202020204" pitchFamily="34" charset="0"/>
                      </a:endParaRPr>
                    </a:p>
                  </a:txBody>
                  <a:tcPr marL="9144" marR="18288"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ysDash"/>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ysDash"/>
                      <a:round/>
                      <a:headEnd type="none" w="med" len="med"/>
                      <a:tailEnd type="none" w="med" len="med"/>
                    </a:lnB>
                    <a:solidFill>
                      <a:schemeClr val="bg1"/>
                    </a:solidFill>
                  </a:tcP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en-US" sz="1200" b="1" i="1" u="none" strike="noStrike" kern="1200" dirty="0" smtClean="0">
                          <a:solidFill>
                            <a:srgbClr val="FFC000"/>
                          </a:solidFill>
                          <a:effectLst/>
                          <a:latin typeface="Arial" panose="020B0604020202020204" pitchFamily="34" charset="0"/>
                          <a:ea typeface="+mn-ea"/>
                          <a:cs typeface="Arial" panose="020B0604020202020204" pitchFamily="34" charset="0"/>
                        </a:rPr>
                        <a:t>-2%</a:t>
                      </a:r>
                    </a:p>
                  </a:txBody>
                  <a:tcPr marL="9144" marR="18288" marT="0" marB="0" anchor="ctr">
                    <a:lnL w="12700" cap="flat" cmpd="sng" algn="ctr">
                      <a:solidFill>
                        <a:schemeClr val="bg1"/>
                      </a:solidFill>
                      <a:prstDash val="sysDash"/>
                      <a:round/>
                      <a:headEnd type="none" w="med" len="med"/>
                      <a:tailEnd type="none" w="med" len="med"/>
                    </a:lnL>
                    <a:lnR w="12700" cap="flat" cmpd="sng" algn="ctr">
                      <a:solidFill>
                        <a:schemeClr val="bg1">
                          <a:lumMod val="50000"/>
                        </a:schemeClr>
                      </a:solidFill>
                      <a:prstDash val="sysDash"/>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ysDash"/>
                      <a:round/>
                      <a:headEnd type="none" w="med" len="med"/>
                      <a:tailEnd type="none" w="med" len="med"/>
                    </a:lnB>
                    <a:solidFill>
                      <a:schemeClr val="bg1"/>
                    </a:solidFill>
                  </a:tcPr>
                </a:tc>
                <a:tc>
                  <a:txBody>
                    <a:bodyPr/>
                    <a:lstStyle/>
                    <a:p>
                      <a:pPr algn="ctr" rtl="0" fontAlgn="b"/>
                      <a:r>
                        <a:rPr lang="en-US" sz="1200" b="0" i="0" u="none" strike="noStrike" dirty="0" smtClean="0">
                          <a:solidFill>
                            <a:srgbClr val="000000"/>
                          </a:solidFill>
                          <a:effectLst/>
                          <a:latin typeface="Arial" panose="020B0604020202020204" pitchFamily="34" charset="0"/>
                          <a:cs typeface="Arial" panose="020B0604020202020204" pitchFamily="34" charset="0"/>
                        </a:rPr>
                        <a:t>1.8%</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9144" marR="18288" marT="0" marB="0" anchor="ctr">
                    <a:lnL w="12700" cap="flat" cmpd="sng" algn="ctr">
                      <a:solidFill>
                        <a:schemeClr val="bg1">
                          <a:lumMod val="50000"/>
                        </a:schemeClr>
                      </a:solidFill>
                      <a:prstDash val="sysDash"/>
                      <a:round/>
                      <a:headEnd type="none" w="med" len="med"/>
                      <a:tailEnd type="none" w="med" len="med"/>
                    </a:lnL>
                    <a:lnR w="12700" cap="flat" cmpd="sng" algn="ctr">
                      <a:solidFill>
                        <a:schemeClr val="bg1"/>
                      </a:solidFill>
                      <a:prstDash val="sysDash"/>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ysDash"/>
                      <a:round/>
                      <a:headEnd type="none" w="med" len="med"/>
                      <a:tailEnd type="none" w="med" len="med"/>
                    </a:lnB>
                    <a:solidFill>
                      <a:schemeClr val="bg1"/>
                    </a:solidFill>
                  </a:tcPr>
                </a:tc>
                <a:tc>
                  <a:txBody>
                    <a:bodyPr/>
                    <a:lstStyle/>
                    <a:p>
                      <a:pPr algn="ctr" rtl="0" fontAlgn="b"/>
                      <a:r>
                        <a:rPr lang="en-US" sz="1200" b="1" i="0" u="none" strike="noStrike" dirty="0" smtClean="0">
                          <a:solidFill>
                            <a:srgbClr val="000000"/>
                          </a:solidFill>
                          <a:effectLst/>
                          <a:latin typeface="Arial" panose="020B0604020202020204" pitchFamily="34" charset="0"/>
                          <a:cs typeface="Arial" panose="020B0604020202020204" pitchFamily="34" charset="0"/>
                        </a:rPr>
                        <a:t>1.3%</a:t>
                      </a:r>
                      <a:endParaRPr lang="en-US" sz="1200" b="1" i="0" u="none" strike="noStrike" dirty="0">
                        <a:solidFill>
                          <a:srgbClr val="000000"/>
                        </a:solidFill>
                        <a:effectLst/>
                        <a:latin typeface="Arial" panose="020B0604020202020204" pitchFamily="34" charset="0"/>
                        <a:cs typeface="Arial" panose="020B0604020202020204" pitchFamily="34" charset="0"/>
                      </a:endParaRPr>
                    </a:p>
                  </a:txBody>
                  <a:tcPr marL="9144" marR="18288" marT="0" marB="0" anchor="ctr">
                    <a:lnL w="12700" cap="flat" cmpd="sng" algn="ctr">
                      <a:solidFill>
                        <a:schemeClr val="bg1"/>
                      </a:solidFill>
                      <a:prstDash val="sysDash"/>
                      <a:round/>
                      <a:headEnd type="none" w="med" len="med"/>
                      <a:tailEnd type="none" w="med" len="med"/>
                    </a:lnL>
                    <a:lnR w="12700" cap="flat" cmpd="sng" algn="ctr">
                      <a:solidFill>
                        <a:schemeClr val="bg1"/>
                      </a:solidFill>
                      <a:prstDash val="sysDash"/>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ysDash"/>
                      <a:round/>
                      <a:headEnd type="none" w="med" len="med"/>
                      <a:tailEnd type="none" w="med" len="med"/>
                    </a:lnB>
                    <a:solidFill>
                      <a:schemeClr val="bg1"/>
                    </a:solidFill>
                  </a:tcP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en-US" sz="1200" b="1" i="1" u="none" strike="noStrike" kern="1200" dirty="0" smtClean="0">
                          <a:solidFill>
                            <a:srgbClr val="FFC000"/>
                          </a:solidFill>
                          <a:effectLst/>
                          <a:latin typeface="Arial" panose="020B0604020202020204" pitchFamily="34" charset="0"/>
                          <a:ea typeface="+mn-ea"/>
                          <a:cs typeface="Arial" panose="020B0604020202020204" pitchFamily="34" charset="0"/>
                        </a:rPr>
                        <a:t>-25%</a:t>
                      </a:r>
                    </a:p>
                  </a:txBody>
                  <a:tcPr marL="9144" marR="18288" marT="0" marB="0" anchor="ctr">
                    <a:lnL w="12700" cap="flat" cmpd="sng" algn="ctr">
                      <a:solidFill>
                        <a:schemeClr val="bg1"/>
                      </a:solidFill>
                      <a:prstDash val="sysDash"/>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ysDash"/>
                      <a:round/>
                      <a:headEnd type="none" w="med" len="med"/>
                      <a:tailEnd type="none" w="med" len="med"/>
                    </a:lnB>
                    <a:solidFill>
                      <a:schemeClr val="bg1"/>
                    </a:solidFill>
                  </a:tcPr>
                </a:tc>
              </a:tr>
              <a:tr h="438287">
                <a:tc>
                  <a:txBody>
                    <a:bodyPr/>
                    <a:lstStyle/>
                    <a:p>
                      <a:pPr algn="ctr"/>
                      <a:r>
                        <a:rPr lang="en-US" sz="1200" b="1" i="0" baseline="0" dirty="0" smtClean="0">
                          <a:solidFill>
                            <a:schemeClr val="tx1"/>
                          </a:solidFill>
                          <a:latin typeface="Arial" panose="020B0604020202020204" pitchFamily="34" charset="0"/>
                          <a:cs typeface="Arial" panose="020B0604020202020204" pitchFamily="34" charset="0"/>
                        </a:rPr>
                        <a:t>Base</a:t>
                      </a:r>
                      <a:endParaRPr lang="en-US" sz="1200" b="1" i="0" baseline="0" dirty="0">
                        <a:solidFill>
                          <a:schemeClr val="tx1"/>
                        </a:solidFill>
                        <a:latin typeface="Arial" panose="020B0604020202020204" pitchFamily="34" charset="0"/>
                        <a:cs typeface="Arial" panose="020B0604020202020204" pitchFamily="34" charset="0"/>
                      </a:endParaRPr>
                    </a:p>
                  </a:txBody>
                  <a:tcPr marL="9144" marR="18288" marT="27432" marB="27432"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ysDash"/>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3">
                        <a:lumMod val="20000"/>
                        <a:lumOff val="80000"/>
                      </a:schemeClr>
                    </a:solidFill>
                  </a:tcPr>
                </a:tc>
                <a:tc>
                  <a:txBody>
                    <a:bodyPr/>
                    <a:lstStyle/>
                    <a:p>
                      <a:pPr algn="ctr" rtl="0" fontAlgn="b"/>
                      <a:r>
                        <a:rPr lang="en-US" sz="1200" b="0" i="0" u="none" strike="noStrike" dirty="0" smtClean="0">
                          <a:solidFill>
                            <a:srgbClr val="000000"/>
                          </a:solidFill>
                          <a:effectLst/>
                          <a:latin typeface="Arial" panose="020B0604020202020204" pitchFamily="34" charset="0"/>
                          <a:cs typeface="Arial" panose="020B0604020202020204" pitchFamily="34" charset="0"/>
                        </a:rPr>
                        <a:t>0.10</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9144" marR="18288"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50000"/>
                        </a:schemeClr>
                      </a:solidFill>
                      <a:prstDash val="sysDash"/>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rtl="0" fontAlgn="b"/>
                      <a:r>
                        <a:rPr lang="en-US" sz="1200" b="1" i="0" u="none" strike="noStrike" dirty="0" smtClean="0">
                          <a:solidFill>
                            <a:srgbClr val="000000"/>
                          </a:solidFill>
                          <a:effectLst/>
                          <a:latin typeface="Arial" panose="020B0604020202020204" pitchFamily="34" charset="0"/>
                          <a:cs typeface="Arial" panose="020B0604020202020204" pitchFamily="34" charset="0"/>
                        </a:rPr>
                        <a:t>0.18</a:t>
                      </a:r>
                      <a:endParaRPr lang="en-US" sz="1200" b="1" i="0" u="none" strike="noStrike" dirty="0">
                        <a:solidFill>
                          <a:srgbClr val="000000"/>
                        </a:solidFill>
                        <a:effectLst/>
                        <a:latin typeface="Arial" panose="020B0604020202020204" pitchFamily="34" charset="0"/>
                        <a:cs typeface="Arial" panose="020B0604020202020204" pitchFamily="34" charset="0"/>
                      </a:endParaRPr>
                    </a:p>
                  </a:txBody>
                  <a:tcPr marL="9144" marR="18288"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ysDash"/>
                      <a:round/>
                      <a:headEnd type="none" w="med" len="med"/>
                      <a:tailEnd type="none" w="med" len="med"/>
                    </a:lnR>
                    <a:lnT w="12700" cap="flat" cmpd="sng" algn="ctr">
                      <a:solidFill>
                        <a:schemeClr val="bg1">
                          <a:lumMod val="50000"/>
                        </a:schemeClr>
                      </a:solidFill>
                      <a:prstDash val="sysDash"/>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rtl="0" fontAlgn="b"/>
                      <a:r>
                        <a:rPr lang="en-US" sz="1200" b="1" i="1" u="none" strike="noStrike" kern="1200" dirty="0" smtClean="0">
                          <a:solidFill>
                            <a:srgbClr val="41A441"/>
                          </a:solidFill>
                          <a:effectLst/>
                          <a:latin typeface="Arial" panose="020B0604020202020204" pitchFamily="34" charset="0"/>
                          <a:ea typeface="+mn-ea"/>
                          <a:cs typeface="Arial" panose="020B0604020202020204" pitchFamily="34" charset="0"/>
                        </a:rPr>
                        <a:t>+85%</a:t>
                      </a:r>
                      <a:endParaRPr lang="en-US" sz="1200" b="1" i="1" u="none" strike="noStrike" kern="1200" dirty="0">
                        <a:solidFill>
                          <a:srgbClr val="41A441"/>
                        </a:solidFill>
                        <a:effectLst/>
                        <a:latin typeface="Arial" panose="020B0604020202020204" pitchFamily="34" charset="0"/>
                        <a:ea typeface="+mn-ea"/>
                        <a:cs typeface="Arial" panose="020B0604020202020204" pitchFamily="34" charset="0"/>
                      </a:endParaRPr>
                    </a:p>
                  </a:txBody>
                  <a:tcPr marL="9144" marR="18288" marT="0" marB="0" anchor="ctr">
                    <a:lnL w="12700" cap="flat" cmpd="sng" algn="ctr">
                      <a:solidFill>
                        <a:schemeClr val="bg1"/>
                      </a:solidFill>
                      <a:prstDash val="sysDash"/>
                      <a:round/>
                      <a:headEnd type="none" w="med" len="med"/>
                      <a:tailEnd type="none" w="med" len="med"/>
                    </a:lnL>
                    <a:lnR w="12700" cap="flat" cmpd="sng" algn="ctr">
                      <a:solidFill>
                        <a:schemeClr val="bg1">
                          <a:lumMod val="50000"/>
                        </a:schemeClr>
                      </a:solidFill>
                      <a:prstDash val="sysDash"/>
                      <a:round/>
                      <a:headEnd type="none" w="med" len="med"/>
                      <a:tailEnd type="none" w="med" len="med"/>
                    </a:lnR>
                    <a:lnT w="12700" cap="flat" cmpd="sng" algn="ctr">
                      <a:solidFill>
                        <a:schemeClr val="bg1">
                          <a:lumMod val="50000"/>
                        </a:schemeClr>
                      </a:solidFill>
                      <a:prstDash val="sysDash"/>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rtl="0" fontAlgn="b"/>
                      <a:r>
                        <a:rPr lang="en-US" sz="1200" b="0" i="0" u="none" strike="noStrike" dirty="0" smtClean="0">
                          <a:solidFill>
                            <a:srgbClr val="000000"/>
                          </a:solidFill>
                          <a:effectLst/>
                          <a:latin typeface="Arial" panose="020B0604020202020204" pitchFamily="34" charset="0"/>
                          <a:cs typeface="Arial" panose="020B0604020202020204" pitchFamily="34" charset="0"/>
                        </a:rPr>
                        <a:t>0.5%</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9144" marR="18288" marT="0" marB="0" anchor="ctr">
                    <a:lnL w="12700" cap="flat" cmpd="sng" algn="ctr">
                      <a:solidFill>
                        <a:schemeClr val="bg1">
                          <a:lumMod val="50000"/>
                        </a:schemeClr>
                      </a:solidFill>
                      <a:prstDash val="sysDash"/>
                      <a:round/>
                      <a:headEnd type="none" w="med" len="med"/>
                      <a:tailEnd type="none" w="med" len="med"/>
                    </a:lnL>
                    <a:lnR w="12700" cap="flat" cmpd="sng" algn="ctr">
                      <a:solidFill>
                        <a:schemeClr val="bg1"/>
                      </a:solidFill>
                      <a:prstDash val="sysDash"/>
                      <a:round/>
                      <a:headEnd type="none" w="med" len="med"/>
                      <a:tailEnd type="none" w="med" len="med"/>
                    </a:lnR>
                    <a:lnT w="12700" cap="flat" cmpd="sng" algn="ctr">
                      <a:solidFill>
                        <a:schemeClr val="bg1">
                          <a:lumMod val="50000"/>
                        </a:schemeClr>
                      </a:solidFill>
                      <a:prstDash val="sysDash"/>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rtl="0" fontAlgn="b"/>
                      <a:r>
                        <a:rPr lang="en-US" sz="1200" b="1" i="0" u="none" strike="noStrike" dirty="0" smtClean="0">
                          <a:solidFill>
                            <a:srgbClr val="000000"/>
                          </a:solidFill>
                          <a:effectLst/>
                          <a:latin typeface="Arial" panose="020B0604020202020204" pitchFamily="34" charset="0"/>
                          <a:cs typeface="Arial" panose="020B0604020202020204" pitchFamily="34" charset="0"/>
                        </a:rPr>
                        <a:t>0.7%</a:t>
                      </a:r>
                      <a:endParaRPr lang="en-US" sz="1200" b="1" i="0" u="none" strike="noStrike" dirty="0">
                        <a:solidFill>
                          <a:srgbClr val="000000"/>
                        </a:solidFill>
                        <a:effectLst/>
                        <a:latin typeface="Arial" panose="020B0604020202020204" pitchFamily="34" charset="0"/>
                        <a:cs typeface="Arial" panose="020B0604020202020204" pitchFamily="34" charset="0"/>
                      </a:endParaRPr>
                    </a:p>
                  </a:txBody>
                  <a:tcPr marL="9144" marR="18288" marT="0" marB="0" anchor="ctr">
                    <a:lnL w="12700" cap="flat" cmpd="sng" algn="ctr">
                      <a:solidFill>
                        <a:schemeClr val="bg1"/>
                      </a:solidFill>
                      <a:prstDash val="sysDash"/>
                      <a:round/>
                      <a:headEnd type="none" w="med" len="med"/>
                      <a:tailEnd type="none" w="med" len="med"/>
                    </a:lnL>
                    <a:lnR w="12700" cap="flat" cmpd="sng" algn="ctr">
                      <a:solidFill>
                        <a:schemeClr val="bg1"/>
                      </a:solidFill>
                      <a:prstDash val="sysDash"/>
                      <a:round/>
                      <a:headEnd type="none" w="med" len="med"/>
                      <a:tailEnd type="none" w="med" len="med"/>
                    </a:lnR>
                    <a:lnT w="12700" cap="flat" cmpd="sng" algn="ctr">
                      <a:solidFill>
                        <a:schemeClr val="bg1">
                          <a:lumMod val="50000"/>
                        </a:schemeClr>
                      </a:solidFill>
                      <a:prstDash val="sysDash"/>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rtl="0" fontAlgn="b"/>
                      <a:r>
                        <a:rPr lang="en-US" sz="1200" b="1" i="1" u="none" strike="noStrike" kern="1200" dirty="0" smtClean="0">
                          <a:solidFill>
                            <a:srgbClr val="41A441"/>
                          </a:solidFill>
                          <a:effectLst/>
                          <a:latin typeface="Arial" panose="020B0604020202020204" pitchFamily="34" charset="0"/>
                          <a:ea typeface="+mn-ea"/>
                          <a:cs typeface="Arial" panose="020B0604020202020204" pitchFamily="34" charset="0"/>
                        </a:rPr>
                        <a:t>+49%</a:t>
                      </a:r>
                      <a:endParaRPr lang="en-US" sz="1200" b="1" i="1" u="none" strike="noStrike" kern="1200" dirty="0">
                        <a:solidFill>
                          <a:srgbClr val="41A441"/>
                        </a:solidFill>
                        <a:effectLst/>
                        <a:latin typeface="Arial" panose="020B0604020202020204" pitchFamily="34" charset="0"/>
                        <a:ea typeface="+mn-ea"/>
                        <a:cs typeface="Arial" panose="020B0604020202020204" pitchFamily="34" charset="0"/>
                      </a:endParaRPr>
                    </a:p>
                  </a:txBody>
                  <a:tcPr marL="9144" marR="18288" marT="0" marB="0" anchor="ctr">
                    <a:lnL w="12700" cap="flat" cmpd="sng" algn="ctr">
                      <a:solidFill>
                        <a:schemeClr val="bg1"/>
                      </a:solidFill>
                      <a:prstDash val="sysDash"/>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ysDash"/>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r>
              <a:tr h="438287">
                <a:tc>
                  <a:txBody>
                    <a:bodyPr/>
                    <a:lstStyle/>
                    <a:p>
                      <a:pPr algn="ctr"/>
                      <a:r>
                        <a:rPr lang="en-US" sz="1200" b="1" i="0" baseline="0" dirty="0" smtClean="0">
                          <a:solidFill>
                            <a:schemeClr val="tx1"/>
                          </a:solidFill>
                          <a:latin typeface="Arial" panose="020B0604020202020204" pitchFamily="34" charset="0"/>
                          <a:cs typeface="Arial" panose="020B0604020202020204" pitchFamily="34" charset="0"/>
                        </a:rPr>
                        <a:t>Scalar</a:t>
                      </a:r>
                      <a:endParaRPr lang="en-US" sz="1200" b="1" i="0" baseline="0" dirty="0">
                        <a:solidFill>
                          <a:schemeClr val="tx1"/>
                        </a:solidFill>
                        <a:latin typeface="Arial" panose="020B0604020202020204" pitchFamily="34" charset="0"/>
                        <a:cs typeface="Arial" panose="020B0604020202020204" pitchFamily="34" charset="0"/>
                      </a:endParaRPr>
                    </a:p>
                  </a:txBody>
                  <a:tcPr marL="9144" marR="18288" marT="27432" marB="27432"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3">
                        <a:lumMod val="20000"/>
                        <a:lumOff val="80000"/>
                      </a:schemeClr>
                    </a:solidFill>
                  </a:tcPr>
                </a:tc>
                <a:tc>
                  <a:txBody>
                    <a:bodyPr/>
                    <a:lstStyle/>
                    <a:p>
                      <a:pPr algn="ctr"/>
                      <a:r>
                        <a:rPr lang="en-US" sz="1200" b="0" i="0" baseline="0" dirty="0" smtClean="0">
                          <a:solidFill>
                            <a:schemeClr val="tx1"/>
                          </a:solidFill>
                          <a:latin typeface="Arial" panose="020B0604020202020204" pitchFamily="34" charset="0"/>
                          <a:cs typeface="Arial" panose="020B0604020202020204" pitchFamily="34" charset="0"/>
                        </a:rPr>
                        <a:t>2.99x</a:t>
                      </a:r>
                      <a:endParaRPr lang="en-US" sz="1200" b="0" i="0" baseline="0" dirty="0">
                        <a:solidFill>
                          <a:schemeClr val="tx1"/>
                        </a:solidFill>
                        <a:latin typeface="Arial" panose="020B0604020202020204" pitchFamily="34" charset="0"/>
                        <a:cs typeface="Arial" panose="020B0604020202020204" pitchFamily="34" charset="0"/>
                      </a:endParaRPr>
                    </a:p>
                  </a:txBody>
                  <a:tcPr marL="9144" marR="18288" marT="27432" marB="27432" anchor="ctr">
                    <a:lnL w="12700" cap="flat" cmpd="sng" algn="ctr">
                      <a:solidFill>
                        <a:schemeClr val="bg1">
                          <a:lumMod val="50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GB" sz="1200" b="1" i="0" dirty="0" smtClean="0">
                          <a:solidFill>
                            <a:schemeClr val="tx1"/>
                          </a:solidFill>
                          <a:latin typeface="Arial" panose="020B0604020202020204" pitchFamily="34" charset="0"/>
                          <a:cs typeface="Arial" panose="020B0604020202020204" pitchFamily="34" charset="0"/>
                        </a:rPr>
                        <a:t>1.58x</a:t>
                      </a:r>
                      <a:endParaRPr lang="en-GB" sz="1200" b="1" i="0" dirty="0">
                        <a:solidFill>
                          <a:schemeClr val="tx1"/>
                        </a:solidFill>
                        <a:latin typeface="Arial" panose="020B0604020202020204" pitchFamily="34" charset="0"/>
                        <a:cs typeface="Arial" panose="020B0604020202020204" pitchFamily="34" charset="0"/>
                      </a:endParaRPr>
                    </a:p>
                  </a:txBody>
                  <a:tcPr marL="9144" marR="18288"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ysDash"/>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rtl="0" fontAlgn="b"/>
                      <a:r>
                        <a:rPr lang="en-US" sz="1200" b="1" i="1" u="none" strike="noStrike" kern="1200" dirty="0" smtClean="0">
                          <a:solidFill>
                            <a:srgbClr val="FFC000"/>
                          </a:solidFill>
                          <a:effectLst/>
                          <a:latin typeface="Arial" panose="020B0604020202020204" pitchFamily="34" charset="0"/>
                          <a:ea typeface="+mn-ea"/>
                          <a:cs typeface="Arial" panose="020B0604020202020204" pitchFamily="34" charset="0"/>
                        </a:rPr>
                        <a:t>-47%</a:t>
                      </a:r>
                      <a:endParaRPr lang="en-US" sz="1200" b="1" i="1" u="none" strike="noStrike" dirty="0">
                        <a:solidFill>
                          <a:srgbClr val="41A441"/>
                        </a:solidFill>
                        <a:effectLst/>
                        <a:latin typeface="Arial" panose="020B0604020202020204" pitchFamily="34" charset="0"/>
                        <a:cs typeface="Arial" panose="020B0604020202020204" pitchFamily="34" charset="0"/>
                      </a:endParaRPr>
                    </a:p>
                  </a:txBody>
                  <a:tcPr marL="9144" marR="18288" marT="0" marB="0" anchor="ctr">
                    <a:lnL w="12700" cap="flat" cmpd="sng" algn="ctr">
                      <a:solidFill>
                        <a:schemeClr val="bg1"/>
                      </a:solidFill>
                      <a:prstDash val="sysDash"/>
                      <a:round/>
                      <a:headEnd type="none" w="med" len="med"/>
                      <a:tailEnd type="none" w="med" len="med"/>
                    </a:lnL>
                    <a:lnR w="12700" cap="flat" cmpd="sng" algn="ctr">
                      <a:solidFill>
                        <a:schemeClr val="bg1">
                          <a:lumMod val="50000"/>
                        </a:schemeClr>
                      </a:solidFill>
                      <a:prstDash val="sysDash"/>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rtl="0" fontAlgn="b"/>
                      <a:r>
                        <a:rPr lang="en-US" sz="1200" b="0" i="0" u="none" strike="noStrike" dirty="0" smtClean="0">
                          <a:solidFill>
                            <a:srgbClr val="000000"/>
                          </a:solidFill>
                          <a:effectLst/>
                          <a:latin typeface="Arial" panose="020B0604020202020204" pitchFamily="34" charset="0"/>
                          <a:cs typeface="Arial" panose="020B0604020202020204" pitchFamily="34" charset="0"/>
                        </a:rPr>
                        <a:t>3.78x</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9144" marR="18288" marT="0" marB="0" anchor="ctr">
                    <a:lnL w="12700" cap="flat" cmpd="sng" algn="ctr">
                      <a:solidFill>
                        <a:schemeClr val="bg1">
                          <a:lumMod val="50000"/>
                        </a:schemeClr>
                      </a:solidFill>
                      <a:prstDash val="sysDash"/>
                      <a:round/>
                      <a:headEnd type="none" w="med" len="med"/>
                      <a:tailEnd type="none" w="med" len="med"/>
                    </a:lnL>
                    <a:lnR w="12700" cap="flat" cmpd="sng" algn="ctr">
                      <a:solidFill>
                        <a:schemeClr val="bg1"/>
                      </a:solidFill>
                      <a:prstDash val="sysDash"/>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rtl="0" fontAlgn="b"/>
                      <a:r>
                        <a:rPr lang="en-US" sz="1200" b="1" i="0" u="none" strike="noStrike" dirty="0" smtClean="0">
                          <a:solidFill>
                            <a:srgbClr val="000000"/>
                          </a:solidFill>
                          <a:effectLst/>
                          <a:latin typeface="Arial" panose="020B0604020202020204" pitchFamily="34" charset="0"/>
                          <a:cs typeface="Arial" panose="020B0604020202020204" pitchFamily="34" charset="0"/>
                        </a:rPr>
                        <a:t>1.91x</a:t>
                      </a:r>
                      <a:endParaRPr lang="en-US" sz="1200" b="1" i="0" u="none" strike="noStrike" dirty="0">
                        <a:solidFill>
                          <a:srgbClr val="000000"/>
                        </a:solidFill>
                        <a:effectLst/>
                        <a:latin typeface="Arial" panose="020B0604020202020204" pitchFamily="34" charset="0"/>
                        <a:cs typeface="Arial" panose="020B0604020202020204" pitchFamily="34" charset="0"/>
                      </a:endParaRPr>
                    </a:p>
                  </a:txBody>
                  <a:tcPr marL="9144" marR="18288" marT="0" marB="0" anchor="ctr">
                    <a:lnL w="12700" cap="flat" cmpd="sng" algn="ctr">
                      <a:solidFill>
                        <a:schemeClr val="bg1"/>
                      </a:solidFill>
                      <a:prstDash val="sysDash"/>
                      <a:round/>
                      <a:headEnd type="none" w="med" len="med"/>
                      <a:tailEnd type="none" w="med" len="med"/>
                    </a:lnL>
                    <a:lnR w="12700" cap="flat" cmpd="sng" algn="ctr">
                      <a:solidFill>
                        <a:schemeClr val="bg1"/>
                      </a:solidFill>
                      <a:prstDash val="sysDash"/>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rtl="0" fontAlgn="b"/>
                      <a:r>
                        <a:rPr lang="en-US" sz="1200" b="1" i="1" u="none" strike="noStrike" kern="1200" dirty="0" smtClean="0">
                          <a:solidFill>
                            <a:srgbClr val="FFC000"/>
                          </a:solidFill>
                          <a:effectLst/>
                          <a:latin typeface="Arial" panose="020B0604020202020204" pitchFamily="34" charset="0"/>
                          <a:ea typeface="+mn-ea"/>
                          <a:cs typeface="Arial" panose="020B0604020202020204" pitchFamily="34" charset="0"/>
                        </a:rPr>
                        <a:t>-49%</a:t>
                      </a:r>
                      <a:endParaRPr lang="en-US" sz="1200" b="1" i="1" u="none" strike="noStrike" dirty="0">
                        <a:solidFill>
                          <a:srgbClr val="41A441"/>
                        </a:solidFill>
                        <a:effectLst/>
                        <a:latin typeface="Arial" panose="020B0604020202020204" pitchFamily="34" charset="0"/>
                        <a:cs typeface="Arial" panose="020B0604020202020204" pitchFamily="34" charset="0"/>
                      </a:endParaRPr>
                    </a:p>
                  </a:txBody>
                  <a:tcPr marL="9144" marR="18288" marT="0" marB="0" anchor="ctr">
                    <a:lnL w="12700" cap="flat" cmpd="sng" algn="ctr">
                      <a:solidFill>
                        <a:schemeClr val="bg1"/>
                      </a:solidFill>
                      <a:prstDash val="sysDash"/>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r>
            </a:tbl>
          </a:graphicData>
        </a:graphic>
      </p:graphicFrame>
      <p:sp>
        <p:nvSpPr>
          <p:cNvPr id="25" name="TextBox 24"/>
          <p:cNvSpPr txBox="1"/>
          <p:nvPr/>
        </p:nvSpPr>
        <p:spPr>
          <a:xfrm>
            <a:off x="446897" y="3700505"/>
            <a:ext cx="3725379" cy="153888"/>
          </a:xfrm>
          <a:prstGeom prst="rect">
            <a:avLst/>
          </a:prstGeom>
          <a:noFill/>
        </p:spPr>
        <p:txBody>
          <a:bodyPr wrap="none" lIns="0" tIns="0" rIns="0" bIns="0" rtlCol="0">
            <a:spAutoFit/>
          </a:bodyPr>
          <a:lstStyle/>
          <a:p>
            <a:pPr algn="l">
              <a:lnSpc>
                <a:spcPct val="100000"/>
              </a:lnSpc>
            </a:pPr>
            <a:r>
              <a:rPr lang="en-GB" i="1" dirty="0" smtClean="0"/>
              <a:t>See Credit losses – SBNA C&amp;I  page for explanation of differences</a:t>
            </a:r>
          </a:p>
        </p:txBody>
      </p:sp>
      <p:sp>
        <p:nvSpPr>
          <p:cNvPr id="26" name="Footnote"/>
          <p:cNvSpPr/>
          <p:nvPr/>
        </p:nvSpPr>
        <p:spPr bwMode="auto">
          <a:xfrm>
            <a:off x="1904884" y="6343012"/>
            <a:ext cx="5474110"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spAutoFit/>
          </a:bodyPr>
          <a:lstStyle/>
          <a:p>
            <a:pPr algn="l">
              <a:lnSpc>
                <a:spcPct val="100000"/>
              </a:lnSpc>
            </a:pPr>
            <a:r>
              <a:rPr lang="en-US" sz="800" dirty="0" smtClean="0">
                <a:latin typeface="Arial"/>
                <a:ea typeface="ＭＳ Ｐゴシック"/>
                <a:sym typeface="Arial"/>
              </a:rPr>
              <a:t>1. 2015 scalar was calculated in two components: a stress loss scalar of 3.00 and a balance scalar of 0.92 together provided an overall scalar of 2.8</a:t>
            </a:r>
            <a:endParaRPr lang="en-US" sz="800" dirty="0">
              <a:latin typeface="Wingdings"/>
              <a:ea typeface="ＭＳ Ｐゴシック"/>
              <a:sym typeface="Arial"/>
            </a:endParaRPr>
          </a:p>
        </p:txBody>
      </p:sp>
      <p:sp>
        <p:nvSpPr>
          <p:cNvPr id="27" name="Text Placeholder 9"/>
          <p:cNvSpPr txBox="1">
            <a:spLocks/>
          </p:cNvSpPr>
          <p:nvPr/>
        </p:nvSpPr>
        <p:spPr>
          <a:xfrm>
            <a:off x="365760" y="1463040"/>
            <a:ext cx="3941769" cy="336550"/>
          </a:xfrm>
          <a:prstGeom prst="rect">
            <a:avLst/>
          </a:prstGeom>
        </p:spPr>
        <p:txBody>
          <a:bodyPr lIns="0" tIns="0" rIns="0" bIns="0"/>
          <a:lstStyle>
            <a:lvl1pPr marL="0" indent="0" algn="l" rtl="0" eaLnBrk="1" fontAlgn="base" hangingPunct="1">
              <a:lnSpc>
                <a:spcPct val="100000"/>
              </a:lnSpc>
              <a:spcBef>
                <a:spcPts val="0"/>
              </a:spcBef>
              <a:spcAft>
                <a:spcPct val="0"/>
              </a:spcAft>
              <a:buNone/>
              <a:defRPr sz="1200" b="1">
                <a:solidFill>
                  <a:srgbClr val="FF0000"/>
                </a:solidFill>
                <a:latin typeface="+mj-lt"/>
                <a:ea typeface="+mn-ea"/>
                <a:cs typeface="+mn-cs"/>
              </a:defRPr>
            </a:lvl1pPr>
            <a:lvl2pPr marL="0" indent="0" algn="l" rtl="0" eaLnBrk="1" fontAlgn="base" hangingPunct="1">
              <a:lnSpc>
                <a:spcPct val="100000"/>
              </a:lnSpc>
              <a:spcBef>
                <a:spcPts val="0"/>
              </a:spcBef>
              <a:spcAft>
                <a:spcPct val="0"/>
              </a:spcAft>
              <a:buClr>
                <a:schemeClr val="tx1"/>
              </a:buClr>
              <a:buFont typeface="Wingdings" pitchFamily="2" charset="2"/>
              <a:buNone/>
              <a:defRPr sz="1200">
                <a:solidFill>
                  <a:srgbClr val="FF0000"/>
                </a:solidFill>
                <a:latin typeface="Arial" charset="0"/>
                <a:ea typeface="+mn-ea"/>
                <a:cs typeface="+mn-cs"/>
              </a:defRPr>
            </a:lvl2pPr>
            <a:lvl3pPr marL="625475" indent="-163513" algn="l" rtl="0" eaLnBrk="1" fontAlgn="base" hangingPunct="1">
              <a:lnSpc>
                <a:spcPct val="100000"/>
              </a:lnSpc>
              <a:spcBef>
                <a:spcPts val="350"/>
              </a:spcBef>
              <a:spcAft>
                <a:spcPct val="0"/>
              </a:spcAft>
              <a:buClr>
                <a:schemeClr val="tx1"/>
              </a:buClr>
              <a:buChar char="•"/>
              <a:defRPr sz="1000">
                <a:solidFill>
                  <a:schemeClr val="accent2"/>
                </a:solidFill>
                <a:latin typeface="Arial" charset="0"/>
                <a:ea typeface="+mn-ea"/>
                <a:cs typeface="+mn-cs"/>
              </a:defRPr>
            </a:lvl3pPr>
            <a:lvl4pPr marL="741363" indent="-115888" algn="l" rtl="0" eaLnBrk="1" fontAlgn="base" hangingPunct="1">
              <a:lnSpc>
                <a:spcPct val="100000"/>
              </a:lnSpc>
              <a:spcBef>
                <a:spcPts val="300"/>
              </a:spcBef>
              <a:spcAft>
                <a:spcPct val="0"/>
              </a:spcAft>
              <a:buClr>
                <a:schemeClr val="tx1"/>
              </a:buClr>
              <a:buChar char="–"/>
              <a:defRPr sz="1000">
                <a:solidFill>
                  <a:schemeClr val="accent2"/>
                </a:solidFill>
                <a:latin typeface="Arial" charset="0"/>
                <a:ea typeface="+mn-ea"/>
                <a:cs typeface="+mn-cs"/>
              </a:defRPr>
            </a:lvl4pPr>
            <a:lvl5pPr marL="912812" indent="-171450" algn="l" rtl="0" eaLnBrk="1" fontAlgn="base" hangingPunct="1">
              <a:lnSpc>
                <a:spcPct val="100000"/>
              </a:lnSpc>
              <a:spcBef>
                <a:spcPts val="250"/>
              </a:spcBef>
              <a:spcAft>
                <a:spcPct val="0"/>
              </a:spcAft>
              <a:buClr>
                <a:schemeClr val="tx1"/>
              </a:buClr>
              <a:buFont typeface="Courier New" panose="02070309020205020404" pitchFamily="49" charset="0"/>
              <a:buChar char="o"/>
              <a:defRPr sz="1000">
                <a:solidFill>
                  <a:schemeClr val="accent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0" marR="0" lvl="0" indent="0" algn="l" defTabSz="914400" rtl="0" eaLnBrk="1" fontAlgn="base" latinLnBrk="0" hangingPunct="1">
              <a:lnSpc>
                <a:spcPct val="100000"/>
              </a:lnSpc>
              <a:spcBef>
                <a:spcPts val="0"/>
              </a:spcBef>
              <a:spcAft>
                <a:spcPct val="0"/>
              </a:spcAft>
              <a:buClrTx/>
              <a:buSzTx/>
              <a:buFontTx/>
              <a:buNone/>
              <a:tabLst/>
              <a:defRPr/>
            </a:pPr>
            <a:r>
              <a:rPr kumimoji="0" lang="en-GB" sz="1400" b="1" i="0" u="none" strike="noStrike" kern="0" cap="none" spc="0" normalizeH="0" baseline="0" noProof="0" dirty="0" smtClean="0">
                <a:ln>
                  <a:noFill/>
                </a:ln>
                <a:solidFill>
                  <a:srgbClr val="FF0000"/>
                </a:solidFill>
                <a:effectLst/>
                <a:uLnTx/>
                <a:uFillTx/>
                <a:latin typeface="Arial Bold"/>
                <a:ea typeface="ＭＳ Ｐゴシック"/>
              </a:rPr>
              <a:t>Scalar derived from CCAR 2016</a:t>
            </a:r>
          </a:p>
          <a:p>
            <a:pPr marL="0" marR="0" lvl="0" indent="0" algn="l" defTabSz="914400" rtl="0" eaLnBrk="1" fontAlgn="base" latinLnBrk="0" hangingPunct="1">
              <a:lnSpc>
                <a:spcPct val="100000"/>
              </a:lnSpc>
              <a:spcBef>
                <a:spcPts val="0"/>
              </a:spcBef>
              <a:spcAft>
                <a:spcPct val="0"/>
              </a:spcAft>
              <a:buClrTx/>
              <a:buSzTx/>
              <a:buFontTx/>
              <a:buNone/>
              <a:tabLst/>
              <a:defRPr/>
            </a:pPr>
            <a:endParaRPr kumimoji="0" lang="en-GB" sz="1400" b="0" i="0" u="none" strike="noStrike" kern="0" cap="none" spc="0" normalizeH="0" baseline="0" noProof="0" dirty="0">
              <a:ln>
                <a:noFill/>
              </a:ln>
              <a:solidFill>
                <a:srgbClr val="FF0000"/>
              </a:solidFill>
              <a:effectLst/>
              <a:uLnTx/>
              <a:uFillTx/>
              <a:latin typeface="Arial"/>
              <a:ea typeface="ＭＳ Ｐゴシック"/>
            </a:endParaRPr>
          </a:p>
        </p:txBody>
      </p:sp>
      <p:sp>
        <p:nvSpPr>
          <p:cNvPr id="28" name="Rectangle 27"/>
          <p:cNvSpPr/>
          <p:nvPr/>
        </p:nvSpPr>
        <p:spPr>
          <a:xfrm>
            <a:off x="4867337" y="4525454"/>
            <a:ext cx="4287296" cy="461665"/>
          </a:xfrm>
          <a:prstGeom prst="rect">
            <a:avLst/>
          </a:prstGeom>
          <a:solidFill>
            <a:schemeClr val="bg1"/>
          </a:solidFill>
        </p:spPr>
        <p:txBody>
          <a:bodyPr wrap="square">
            <a:spAutoFit/>
          </a:bodyPr>
          <a:lstStyle/>
          <a:p>
            <a:pPr marL="171450" indent="-171450" algn="l" fontAlgn="b">
              <a:lnSpc>
                <a:spcPct val="100000"/>
              </a:lnSpc>
              <a:spcBef>
                <a:spcPts val="0"/>
              </a:spcBef>
              <a:spcAft>
                <a:spcPts val="0"/>
              </a:spcAft>
              <a:buFont typeface="Arial" panose="020B0604020202020204" pitchFamily="34" charset="0"/>
              <a:buChar char="~"/>
              <a:defRPr/>
            </a:pPr>
            <a:r>
              <a:rPr lang="en-US" sz="1200" dirty="0" smtClean="0">
                <a:solidFill>
                  <a:srgbClr val="FFC000"/>
                </a:solidFill>
              </a:rPr>
              <a:t>External data is not directly comparable to C&amp;I portfolio </a:t>
            </a:r>
          </a:p>
          <a:p>
            <a:pPr marL="171450" indent="-171450" algn="l" fontAlgn="b">
              <a:lnSpc>
                <a:spcPct val="100000"/>
              </a:lnSpc>
              <a:spcBef>
                <a:spcPts val="0"/>
              </a:spcBef>
              <a:spcAft>
                <a:spcPts val="0"/>
              </a:spcAft>
              <a:buFont typeface="Arial" panose="020B0604020202020204" pitchFamily="34" charset="0"/>
              <a:buChar char="~"/>
              <a:defRPr/>
            </a:pPr>
            <a:r>
              <a:rPr lang="en-US" sz="1200" dirty="0" smtClean="0">
                <a:solidFill>
                  <a:srgbClr val="FFC000"/>
                </a:solidFill>
              </a:rPr>
              <a:t>Internal data includes 2011 default spike</a:t>
            </a:r>
            <a:endParaRPr lang="en-US" sz="1200" dirty="0">
              <a:solidFill>
                <a:srgbClr val="FFC000"/>
              </a:solidFill>
            </a:endParaRPr>
          </a:p>
        </p:txBody>
      </p:sp>
      <p:sp>
        <p:nvSpPr>
          <p:cNvPr id="29" name="Text Placeholder 10"/>
          <p:cNvSpPr txBox="1">
            <a:spLocks/>
          </p:cNvSpPr>
          <p:nvPr/>
        </p:nvSpPr>
        <p:spPr>
          <a:xfrm>
            <a:off x="4856705" y="1463040"/>
            <a:ext cx="3944938" cy="336550"/>
          </a:xfrm>
          <a:prstGeom prst="rect">
            <a:avLst/>
          </a:prstGeom>
        </p:spPr>
        <p:txBody>
          <a:bodyPr lIns="0" tIns="0" rIns="0" bIns="0"/>
          <a:lstStyle>
            <a:lvl1pPr marL="0" indent="0" algn="l" rtl="0" eaLnBrk="1" fontAlgn="base" hangingPunct="1">
              <a:lnSpc>
                <a:spcPct val="100000"/>
              </a:lnSpc>
              <a:spcBef>
                <a:spcPts val="0"/>
              </a:spcBef>
              <a:spcAft>
                <a:spcPct val="0"/>
              </a:spcAft>
              <a:buNone/>
              <a:defRPr sz="1200" b="1">
                <a:solidFill>
                  <a:srgbClr val="FF0000"/>
                </a:solidFill>
                <a:latin typeface="+mj-lt"/>
                <a:ea typeface="+mn-ea"/>
                <a:cs typeface="+mn-cs"/>
              </a:defRPr>
            </a:lvl1pPr>
            <a:lvl2pPr marL="0" indent="0" algn="l" rtl="0" eaLnBrk="1" fontAlgn="base" hangingPunct="1">
              <a:lnSpc>
                <a:spcPct val="100000"/>
              </a:lnSpc>
              <a:spcBef>
                <a:spcPts val="0"/>
              </a:spcBef>
              <a:spcAft>
                <a:spcPct val="0"/>
              </a:spcAft>
              <a:buClr>
                <a:schemeClr val="tx1"/>
              </a:buClr>
              <a:buFont typeface="Wingdings" pitchFamily="2" charset="2"/>
              <a:buNone/>
              <a:defRPr sz="1200">
                <a:solidFill>
                  <a:srgbClr val="FF0000"/>
                </a:solidFill>
                <a:latin typeface="Arial" charset="0"/>
                <a:ea typeface="+mn-ea"/>
                <a:cs typeface="+mn-cs"/>
              </a:defRPr>
            </a:lvl2pPr>
            <a:lvl3pPr marL="625475" indent="-163513" algn="l" rtl="0" eaLnBrk="1" fontAlgn="base" hangingPunct="1">
              <a:lnSpc>
                <a:spcPct val="100000"/>
              </a:lnSpc>
              <a:spcBef>
                <a:spcPts val="350"/>
              </a:spcBef>
              <a:spcAft>
                <a:spcPct val="0"/>
              </a:spcAft>
              <a:buClr>
                <a:schemeClr val="tx1"/>
              </a:buClr>
              <a:buChar char="•"/>
              <a:defRPr sz="1000">
                <a:solidFill>
                  <a:schemeClr val="accent2"/>
                </a:solidFill>
                <a:latin typeface="Arial" charset="0"/>
                <a:ea typeface="+mn-ea"/>
                <a:cs typeface="+mn-cs"/>
              </a:defRPr>
            </a:lvl3pPr>
            <a:lvl4pPr marL="741363" indent="-115888" algn="l" rtl="0" eaLnBrk="1" fontAlgn="base" hangingPunct="1">
              <a:lnSpc>
                <a:spcPct val="100000"/>
              </a:lnSpc>
              <a:spcBef>
                <a:spcPts val="300"/>
              </a:spcBef>
              <a:spcAft>
                <a:spcPct val="0"/>
              </a:spcAft>
              <a:buClr>
                <a:schemeClr val="tx1"/>
              </a:buClr>
              <a:buChar char="–"/>
              <a:defRPr sz="1000">
                <a:solidFill>
                  <a:schemeClr val="accent2"/>
                </a:solidFill>
                <a:latin typeface="Arial" charset="0"/>
                <a:ea typeface="+mn-ea"/>
                <a:cs typeface="+mn-cs"/>
              </a:defRPr>
            </a:lvl4pPr>
            <a:lvl5pPr marL="912812" indent="-171450" algn="l" rtl="0" eaLnBrk="1" fontAlgn="base" hangingPunct="1">
              <a:lnSpc>
                <a:spcPct val="100000"/>
              </a:lnSpc>
              <a:spcBef>
                <a:spcPts val="250"/>
              </a:spcBef>
              <a:spcAft>
                <a:spcPct val="0"/>
              </a:spcAft>
              <a:buClr>
                <a:schemeClr val="tx1"/>
              </a:buClr>
              <a:buFont typeface="Courier New" panose="02070309020205020404" pitchFamily="49" charset="0"/>
              <a:buChar char="o"/>
              <a:defRPr sz="1000">
                <a:solidFill>
                  <a:schemeClr val="accent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0" marR="0" lvl="0" indent="0" algn="l" defTabSz="914400" rtl="0" eaLnBrk="1" fontAlgn="base" latinLnBrk="0" hangingPunct="1">
              <a:lnSpc>
                <a:spcPct val="100000"/>
              </a:lnSpc>
              <a:spcBef>
                <a:spcPts val="0"/>
              </a:spcBef>
              <a:spcAft>
                <a:spcPct val="0"/>
              </a:spcAft>
              <a:buClrTx/>
              <a:buSzTx/>
              <a:buFontTx/>
              <a:buNone/>
              <a:tabLst/>
              <a:defRPr/>
            </a:pPr>
            <a:r>
              <a:rPr kumimoji="0" lang="en-US" sz="1400" b="1" i="0" u="none" strike="noStrike" kern="0" cap="none" spc="0" normalizeH="0" baseline="0" noProof="0" dirty="0" smtClean="0">
                <a:ln>
                  <a:noFill/>
                </a:ln>
                <a:solidFill>
                  <a:srgbClr val="FF0000"/>
                </a:solidFill>
                <a:effectLst/>
                <a:uLnTx/>
                <a:uFillTx/>
                <a:latin typeface="Arial Bold"/>
                <a:ea typeface="ＭＳ Ｐゴシック"/>
              </a:rPr>
              <a:t>Scalar derived from historical loss rates</a:t>
            </a:r>
          </a:p>
          <a:p>
            <a:pPr marL="0" marR="0" lvl="0" indent="0" algn="l" defTabSz="914400" rtl="0" eaLnBrk="1" fontAlgn="base" latinLnBrk="0" hangingPunct="1">
              <a:lnSpc>
                <a:spcPct val="100000"/>
              </a:lnSpc>
              <a:spcBef>
                <a:spcPts val="0"/>
              </a:spcBef>
              <a:spcAft>
                <a:spcPct val="0"/>
              </a:spcAft>
              <a:buClrTx/>
              <a:buSzTx/>
              <a:buFontTx/>
              <a:buNone/>
              <a:tabLst/>
              <a:defRPr/>
            </a:pPr>
            <a:endParaRPr kumimoji="0" lang="en-GB" sz="1400" b="1" i="0" u="none" strike="noStrike" kern="0" cap="none" spc="0" normalizeH="0" baseline="0" noProof="0" dirty="0">
              <a:ln>
                <a:noFill/>
              </a:ln>
              <a:solidFill>
                <a:srgbClr val="FF0000"/>
              </a:solidFill>
              <a:effectLst/>
              <a:uLnTx/>
              <a:uFillTx/>
              <a:latin typeface="Arial Bold"/>
              <a:ea typeface="ＭＳ Ｐゴシック"/>
            </a:endParaRPr>
          </a:p>
        </p:txBody>
      </p:sp>
      <p:graphicFrame>
        <p:nvGraphicFramePr>
          <p:cNvPr id="32" name="Content Placeholder 12"/>
          <p:cNvGraphicFramePr>
            <a:graphicFrameLocks/>
          </p:cNvGraphicFramePr>
          <p:nvPr>
            <p:extLst>
              <p:ext uri="{D42A27DB-BD31-4B8C-83A1-F6EECF244321}">
                <p14:modId xmlns:p14="http://schemas.microsoft.com/office/powerpoint/2010/main" val="1047972695"/>
              </p:ext>
            </p:extLst>
          </p:nvPr>
        </p:nvGraphicFramePr>
        <p:xfrm>
          <a:off x="4867338" y="1813352"/>
          <a:ext cx="4276666" cy="2653255"/>
        </p:xfrm>
        <a:graphic>
          <a:graphicData uri="http://schemas.openxmlformats.org/drawingml/2006/table">
            <a:tbl>
              <a:tblPr firstRow="1" bandRow="1"/>
              <a:tblGrid>
                <a:gridCol w="1072410"/>
                <a:gridCol w="1261662"/>
                <a:gridCol w="1261662"/>
                <a:gridCol w="680932"/>
              </a:tblGrid>
              <a:tr h="197883">
                <a:tc rowSpan="3">
                  <a:txBody>
                    <a:bodyPr/>
                    <a:lstStyle/>
                    <a:p>
                      <a:pPr marL="0" marR="0" lvl="0" indent="0" algn="ctr" defTabSz="939800" rtl="0" eaLnBrk="1" fontAlgn="base" latinLnBrk="0" hangingPunct="1">
                        <a:lnSpc>
                          <a:spcPct val="100000"/>
                        </a:lnSpc>
                        <a:spcBef>
                          <a:spcPct val="30000"/>
                        </a:spcBef>
                        <a:spcAft>
                          <a:spcPct val="0"/>
                        </a:spcAft>
                        <a:buClrTx/>
                        <a:buSzTx/>
                        <a:buFontTx/>
                        <a:buNone/>
                        <a:tabLst/>
                      </a:pPr>
                      <a:r>
                        <a:rPr kumimoji="0" lang="en-US" sz="1000" b="1" i="0" u="none" strike="noStrike" kern="1200" cap="none" normalizeH="0" baseline="0" dirty="0" smtClean="0">
                          <a:ln>
                            <a:noFill/>
                          </a:ln>
                          <a:solidFill>
                            <a:schemeClr val="tx1"/>
                          </a:solidFill>
                          <a:effectLst/>
                          <a:latin typeface="Arial" panose="020B0604020202020204" pitchFamily="34" charset="0"/>
                          <a:ea typeface="Arial Unicode MS" pitchFamily="34" charset="-128"/>
                          <a:cs typeface="Arial" panose="020B0604020202020204" pitchFamily="34" charset="0"/>
                        </a:rPr>
                        <a:t>Source</a:t>
                      </a:r>
                    </a:p>
                  </a:txBody>
                  <a:tcPr marL="45720" marR="45720" anchor="b">
                    <a:lnL w="12700" cap="flat" cmpd="sng" algn="ctr">
                      <a:solidFill>
                        <a:schemeClr val="bg1">
                          <a:lumMod val="50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9525"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gridSpan="2">
                  <a:txBody>
                    <a:bodyPr/>
                    <a:lstStyle/>
                    <a:p>
                      <a:pPr marL="0" marR="0" lvl="0" indent="0" algn="ctr" defTabSz="939800" rtl="0" eaLnBrk="1" fontAlgn="base" latinLnBrk="0" hangingPunct="1">
                        <a:lnSpc>
                          <a:spcPct val="100000"/>
                        </a:lnSpc>
                        <a:spcBef>
                          <a:spcPct val="30000"/>
                        </a:spcBef>
                        <a:spcAft>
                          <a:spcPct val="0"/>
                        </a:spcAft>
                        <a:buClrTx/>
                        <a:buSzTx/>
                        <a:buFontTx/>
                        <a:buNone/>
                        <a:tabLst/>
                      </a:pPr>
                      <a:r>
                        <a:rPr kumimoji="0" lang="en-US" sz="1000" b="1" i="0" u="none" strike="noStrike" kern="1200" cap="none" normalizeH="0" baseline="0" dirty="0" smtClean="0">
                          <a:ln>
                            <a:noFill/>
                          </a:ln>
                          <a:solidFill>
                            <a:schemeClr val="tx1"/>
                          </a:solidFill>
                          <a:effectLst/>
                          <a:latin typeface="Arial" panose="020B0604020202020204" pitchFamily="34" charset="0"/>
                          <a:ea typeface="Arial Unicode MS" pitchFamily="34" charset="-128"/>
                          <a:cs typeface="Arial" panose="020B0604020202020204" pitchFamily="34" charset="0"/>
                        </a:rPr>
                        <a:t>Average annual loss rate</a:t>
                      </a:r>
                    </a:p>
                  </a:txBody>
                  <a:tcPr marL="45720" marR="4572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9525"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hMerge="1">
                  <a:txBody>
                    <a:bodyPr/>
                    <a:lstStyle/>
                    <a:p>
                      <a:pPr marL="0" marR="0" lvl="0" indent="0" algn="ctr" defTabSz="939800" rtl="0" eaLnBrk="1" fontAlgn="base" latinLnBrk="0" hangingPunct="1">
                        <a:lnSpc>
                          <a:spcPct val="100000"/>
                        </a:lnSpc>
                        <a:spcBef>
                          <a:spcPct val="30000"/>
                        </a:spcBef>
                        <a:spcAft>
                          <a:spcPct val="0"/>
                        </a:spcAft>
                        <a:buClrTx/>
                        <a:buSzTx/>
                        <a:buFontTx/>
                        <a:buNone/>
                        <a:tabLst/>
                      </a:pPr>
                      <a:endParaRPr kumimoji="0" lang="en-US" sz="1200" b="1" i="0" u="none" strike="noStrike" kern="1200" cap="none" normalizeH="0" baseline="0" dirty="0" smtClean="0">
                        <a:ln>
                          <a:noFill/>
                        </a:ln>
                        <a:solidFill>
                          <a:schemeClr val="tx1"/>
                        </a:solidFill>
                        <a:effectLst/>
                        <a:latin typeface="+mj-lt"/>
                        <a:ea typeface="Arial Unicode MS" pitchFamily="34" charset="-128"/>
                        <a:cs typeface="Arial" charset="0"/>
                      </a:endParaRPr>
                    </a:p>
                  </a:txBody>
                  <a:tcPr marL="9525" marR="9525"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solidFill>
                      <a:srgbClr val="C0C0C0">
                        <a:lumMod val="40000"/>
                        <a:lumOff val="60000"/>
                      </a:srgbClr>
                    </a:solidFill>
                  </a:tcPr>
                </a:tc>
                <a:tc rowSpan="2">
                  <a:txBody>
                    <a:bodyPr/>
                    <a:lstStyle/>
                    <a:p>
                      <a:pPr marL="0" marR="0" lvl="0" indent="0" algn="ctr" defTabSz="939800" rtl="0" eaLnBrk="1" fontAlgn="base" latinLnBrk="0" hangingPunct="1">
                        <a:lnSpc>
                          <a:spcPct val="100000"/>
                        </a:lnSpc>
                        <a:spcBef>
                          <a:spcPct val="30000"/>
                        </a:spcBef>
                        <a:spcAft>
                          <a:spcPct val="0"/>
                        </a:spcAft>
                        <a:buClrTx/>
                        <a:buSzTx/>
                        <a:buFontTx/>
                        <a:buNone/>
                        <a:tabLst/>
                      </a:pPr>
                      <a:r>
                        <a:rPr kumimoji="0" lang="en-US" sz="1000" b="1" i="0" u="none" strike="noStrike" kern="1200" cap="none" normalizeH="0" baseline="0" dirty="0" smtClean="0">
                          <a:ln>
                            <a:noFill/>
                          </a:ln>
                          <a:solidFill>
                            <a:schemeClr val="tx1"/>
                          </a:solidFill>
                          <a:effectLst/>
                          <a:latin typeface="Arial" panose="020B0604020202020204" pitchFamily="34" charset="0"/>
                          <a:ea typeface="Arial Unicode MS" pitchFamily="34" charset="-128"/>
                          <a:cs typeface="Arial" panose="020B0604020202020204" pitchFamily="34" charset="0"/>
                        </a:rPr>
                        <a:t>Stress scalar </a:t>
                      </a:r>
                    </a:p>
                  </a:txBody>
                  <a:tcPr marL="9525" marR="9525" anchor="b">
                    <a:lnL w="12700" cap="flat" cmpd="sng" algn="ctr">
                      <a:no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9525"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r>
              <a:tr h="226697">
                <a:tc vMerge="1">
                  <a:txBody>
                    <a:bodyPr/>
                    <a:lstStyle/>
                    <a:p>
                      <a:pPr marL="0" marR="0" lvl="0" indent="0" algn="ctr" defTabSz="939800" rtl="0" eaLnBrk="1" fontAlgn="base" latinLnBrk="0" hangingPunct="1">
                        <a:lnSpc>
                          <a:spcPct val="100000"/>
                        </a:lnSpc>
                        <a:spcBef>
                          <a:spcPct val="30000"/>
                        </a:spcBef>
                        <a:spcAft>
                          <a:spcPct val="0"/>
                        </a:spcAft>
                        <a:buClrTx/>
                        <a:buSzTx/>
                        <a:buFontTx/>
                        <a:buNone/>
                        <a:tabLst/>
                      </a:pPr>
                      <a:endParaRPr kumimoji="0" lang="en-US" sz="1100" b="1" i="0" u="none" strike="noStrike" kern="1200" cap="none" normalizeH="0" baseline="0" dirty="0" smtClean="0">
                        <a:ln>
                          <a:noFill/>
                        </a:ln>
                        <a:solidFill>
                          <a:schemeClr val="tx1"/>
                        </a:solidFill>
                        <a:effectLst/>
                        <a:latin typeface="Arial"/>
                        <a:ea typeface="Arial Unicode MS" pitchFamily="34" charset="-128"/>
                        <a:cs typeface="Arial" charset="0"/>
                      </a:endParaRPr>
                    </a:p>
                  </a:txBody>
                  <a:tcPr marL="45720" marR="45720" anchor="b">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solidFill>
                      <a:srgbClr val="C0C0C0">
                        <a:lumMod val="40000"/>
                        <a:lumOff val="60000"/>
                      </a:srgbClr>
                    </a:solidFill>
                  </a:tcPr>
                </a:tc>
                <a:tc>
                  <a:txBody>
                    <a:bodyPr/>
                    <a:lstStyle>
                      <a:lvl1pPr marL="0" algn="l" defTabSz="914400" rtl="0" eaLnBrk="1" latinLnBrk="0" hangingPunct="1">
                        <a:defRPr sz="1200" b="1" kern="1200">
                          <a:solidFill>
                            <a:schemeClr val="tx1"/>
                          </a:solidFill>
                          <a:latin typeface="Arial"/>
                          <a:ea typeface="ＭＳ Ｐゴシック"/>
                          <a:cs typeface="ＭＳ Ｐゴシック"/>
                        </a:defRPr>
                      </a:lvl1pPr>
                      <a:lvl2pPr marL="457200" algn="l" defTabSz="914400" rtl="0" eaLnBrk="1" latinLnBrk="0" hangingPunct="1">
                        <a:defRPr sz="1200" b="1" kern="1200">
                          <a:solidFill>
                            <a:schemeClr val="tx1"/>
                          </a:solidFill>
                          <a:latin typeface="Arial"/>
                          <a:ea typeface="ＭＳ Ｐゴシック"/>
                          <a:cs typeface="ＭＳ Ｐゴシック"/>
                        </a:defRPr>
                      </a:lvl2pPr>
                      <a:lvl3pPr marL="914400" algn="l" defTabSz="914400" rtl="0" eaLnBrk="1" latinLnBrk="0" hangingPunct="1">
                        <a:defRPr sz="1200" b="1" kern="1200">
                          <a:solidFill>
                            <a:schemeClr val="tx1"/>
                          </a:solidFill>
                          <a:latin typeface="Arial"/>
                          <a:ea typeface="ＭＳ Ｐゴシック"/>
                          <a:cs typeface="ＭＳ Ｐゴシック"/>
                        </a:defRPr>
                      </a:lvl3pPr>
                      <a:lvl4pPr marL="1371600" algn="l" defTabSz="914400" rtl="0" eaLnBrk="1" latinLnBrk="0" hangingPunct="1">
                        <a:defRPr sz="1200" b="1" kern="1200">
                          <a:solidFill>
                            <a:schemeClr val="tx1"/>
                          </a:solidFill>
                          <a:latin typeface="Arial"/>
                          <a:ea typeface="ＭＳ Ｐゴシック"/>
                          <a:cs typeface="ＭＳ Ｐゴシック"/>
                        </a:defRPr>
                      </a:lvl4pPr>
                      <a:lvl5pPr marL="1828800" algn="l" defTabSz="914400" rtl="0" eaLnBrk="1" latinLnBrk="0" hangingPunct="1">
                        <a:defRPr sz="1200" b="1" kern="1200">
                          <a:solidFill>
                            <a:schemeClr val="tx1"/>
                          </a:solidFill>
                          <a:latin typeface="Arial"/>
                          <a:ea typeface="ＭＳ Ｐゴシック"/>
                          <a:cs typeface="ＭＳ Ｐゴシック"/>
                        </a:defRPr>
                      </a:lvl5pPr>
                      <a:lvl6pPr marL="2286000" algn="l" defTabSz="914400" rtl="0" eaLnBrk="1" latinLnBrk="0" hangingPunct="1">
                        <a:defRPr sz="1200" b="1" kern="1200">
                          <a:solidFill>
                            <a:schemeClr val="tx1"/>
                          </a:solidFill>
                          <a:latin typeface="Arial"/>
                          <a:ea typeface="ＭＳ Ｐゴシック"/>
                          <a:cs typeface="ＭＳ Ｐゴシック"/>
                        </a:defRPr>
                      </a:lvl6pPr>
                      <a:lvl7pPr marL="2743200" algn="l" defTabSz="914400" rtl="0" eaLnBrk="1" latinLnBrk="0" hangingPunct="1">
                        <a:defRPr sz="1200" b="1" kern="1200">
                          <a:solidFill>
                            <a:schemeClr val="tx1"/>
                          </a:solidFill>
                          <a:latin typeface="Arial"/>
                          <a:ea typeface="ＭＳ Ｐゴシック"/>
                          <a:cs typeface="ＭＳ Ｐゴシック"/>
                        </a:defRPr>
                      </a:lvl7pPr>
                      <a:lvl8pPr marL="3200400" algn="l" defTabSz="914400" rtl="0" eaLnBrk="1" latinLnBrk="0" hangingPunct="1">
                        <a:defRPr sz="1200" b="1" kern="1200">
                          <a:solidFill>
                            <a:schemeClr val="tx1"/>
                          </a:solidFill>
                          <a:latin typeface="Arial"/>
                          <a:ea typeface="ＭＳ Ｐゴシック"/>
                          <a:cs typeface="ＭＳ Ｐゴシック"/>
                        </a:defRPr>
                      </a:lvl8pPr>
                      <a:lvl9pPr marL="3657600" algn="l" defTabSz="914400" rtl="0" eaLnBrk="1" latinLnBrk="0" hangingPunct="1">
                        <a:defRPr sz="1800" b="1" kern="1200">
                          <a:solidFill>
                            <a:schemeClr val="tx1"/>
                          </a:solidFill>
                          <a:latin typeface="Arial"/>
                          <a:ea typeface="ＭＳ Ｐゴシック"/>
                          <a:cs typeface="ＭＳ Ｐゴシック"/>
                        </a:defRPr>
                      </a:lvl9pPr>
                    </a:lstStyle>
                    <a:p>
                      <a:pPr marL="0" marR="0" lvl="0" indent="0" algn="ctr" defTabSz="939800" rtl="0" eaLnBrk="1" fontAlgn="base" latinLnBrk="0" hangingPunct="1">
                        <a:lnSpc>
                          <a:spcPct val="100000"/>
                        </a:lnSpc>
                        <a:spcBef>
                          <a:spcPct val="30000"/>
                        </a:spcBef>
                        <a:spcAft>
                          <a:spcPct val="0"/>
                        </a:spcAft>
                        <a:buClrTx/>
                        <a:buSzTx/>
                        <a:buFontTx/>
                        <a:buNone/>
                        <a:tabLst/>
                      </a:pPr>
                      <a:r>
                        <a:rPr kumimoji="0" lang="en-US" sz="1000" b="1" i="0" u="none" strike="noStrike" kern="1200" cap="none" normalizeH="0" baseline="0" dirty="0" smtClean="0">
                          <a:ln>
                            <a:noFill/>
                          </a:ln>
                          <a:solidFill>
                            <a:schemeClr val="tx1"/>
                          </a:solidFill>
                          <a:effectLst/>
                          <a:latin typeface="Arial" panose="020B0604020202020204" pitchFamily="34" charset="0"/>
                          <a:ea typeface="Arial Unicode MS" pitchFamily="34" charset="-128"/>
                          <a:cs typeface="Arial" panose="020B0604020202020204" pitchFamily="34" charset="0"/>
                        </a:rPr>
                        <a:t>Normal conditions</a:t>
                      </a:r>
                    </a:p>
                  </a:txBody>
                  <a:tcPr marL="45720" marR="4572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0" marR="0" lvl="0" indent="0" algn="ctr" defTabSz="939800" rtl="0" eaLnBrk="1" fontAlgn="base" latinLnBrk="0" hangingPunct="1">
                        <a:lnSpc>
                          <a:spcPct val="100000"/>
                        </a:lnSpc>
                        <a:spcBef>
                          <a:spcPct val="30000"/>
                        </a:spcBef>
                        <a:spcAft>
                          <a:spcPct val="0"/>
                        </a:spcAft>
                        <a:buClrTx/>
                        <a:buSzTx/>
                        <a:buFontTx/>
                        <a:buNone/>
                        <a:tabLst/>
                      </a:pPr>
                      <a:r>
                        <a:rPr kumimoji="0" lang="en-US" sz="1000" b="1" i="0" u="none" strike="noStrike" kern="1200" cap="none" normalizeH="0" baseline="0" dirty="0" smtClean="0">
                          <a:ln>
                            <a:noFill/>
                          </a:ln>
                          <a:solidFill>
                            <a:schemeClr val="tx1"/>
                          </a:solidFill>
                          <a:effectLst/>
                          <a:latin typeface="Arial" panose="020B0604020202020204" pitchFamily="34" charset="0"/>
                          <a:ea typeface="Arial Unicode MS" pitchFamily="34" charset="-128"/>
                          <a:cs typeface="Arial" panose="020B0604020202020204" pitchFamily="34" charset="0"/>
                        </a:rPr>
                        <a:t>Crisis conditions </a:t>
                      </a:r>
                    </a:p>
                  </a:txBody>
                  <a:tcPr marL="9525" marR="9525"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vMerge="1">
                  <a:txBody>
                    <a:bodyPr/>
                    <a:lstStyle/>
                    <a:p>
                      <a:endParaRPr lang="en-GB"/>
                    </a:p>
                  </a:txBody>
                  <a:tcPr/>
                </a:tc>
              </a:tr>
              <a:tr h="197883">
                <a:tc vMerge="1">
                  <a:txBody>
                    <a:bodyPr/>
                    <a:lstStyle/>
                    <a:p>
                      <a:pPr marL="0" marR="0" lvl="0" indent="0" algn="l" defTabSz="939800" rtl="0" eaLnBrk="1" fontAlgn="base" latinLnBrk="0" hangingPunct="1">
                        <a:lnSpc>
                          <a:spcPct val="100000"/>
                        </a:lnSpc>
                        <a:spcBef>
                          <a:spcPct val="30000"/>
                        </a:spcBef>
                        <a:spcAft>
                          <a:spcPct val="0"/>
                        </a:spcAft>
                        <a:buClrTx/>
                        <a:buSzTx/>
                        <a:buFontTx/>
                        <a:buNone/>
                        <a:tabLst/>
                        <a:defRPr/>
                      </a:pPr>
                      <a:endParaRPr kumimoji="0" lang="en-US" sz="1100" b="1" i="0" u="none" strike="noStrike" kern="1200" cap="none" normalizeH="0" baseline="0" dirty="0" smtClean="0">
                        <a:ln>
                          <a:noFill/>
                        </a:ln>
                        <a:solidFill>
                          <a:schemeClr val="tx1"/>
                        </a:solidFill>
                        <a:effectLst/>
                        <a:latin typeface="Arial"/>
                        <a:ea typeface="Arial Unicode MS" pitchFamily="34" charset="-128"/>
                        <a:cs typeface="Arial" charset="0"/>
                      </a:endParaRPr>
                    </a:p>
                  </a:txBody>
                  <a:tcPr marL="45720" marR="45720" anchor="ctr" horzOverflow="overflow">
                    <a:lnL w="12700" cap="flat" cmpd="sng" algn="ctr">
                      <a:solidFill>
                        <a:schemeClr val="tx1"/>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lvl1pPr marL="0" algn="l" defTabSz="914400" rtl="0" eaLnBrk="1" latinLnBrk="0" hangingPunct="1">
                        <a:defRPr sz="1200" kern="1200">
                          <a:solidFill>
                            <a:schemeClr val="tx1"/>
                          </a:solidFill>
                          <a:latin typeface="Arial"/>
                          <a:ea typeface="ＭＳ Ｐゴシック"/>
                          <a:cs typeface="ＭＳ Ｐゴシック"/>
                        </a:defRPr>
                      </a:lvl1pPr>
                      <a:lvl2pPr marL="457200" algn="l" defTabSz="914400" rtl="0" eaLnBrk="1" latinLnBrk="0" hangingPunct="1">
                        <a:defRPr sz="1200" kern="1200">
                          <a:solidFill>
                            <a:schemeClr val="tx1"/>
                          </a:solidFill>
                          <a:latin typeface="Arial"/>
                          <a:ea typeface="ＭＳ Ｐゴシック"/>
                          <a:cs typeface="ＭＳ Ｐゴシック"/>
                        </a:defRPr>
                      </a:lvl2pPr>
                      <a:lvl3pPr marL="914400" algn="l" defTabSz="914400" rtl="0" eaLnBrk="1" latinLnBrk="0" hangingPunct="1">
                        <a:defRPr sz="1200" kern="1200">
                          <a:solidFill>
                            <a:schemeClr val="tx1"/>
                          </a:solidFill>
                          <a:latin typeface="Arial"/>
                          <a:ea typeface="ＭＳ Ｐゴシック"/>
                          <a:cs typeface="ＭＳ Ｐゴシック"/>
                        </a:defRPr>
                      </a:lvl3pPr>
                      <a:lvl4pPr marL="1371600" algn="l" defTabSz="914400" rtl="0" eaLnBrk="1" latinLnBrk="0" hangingPunct="1">
                        <a:defRPr sz="1200" kern="1200">
                          <a:solidFill>
                            <a:schemeClr val="tx1"/>
                          </a:solidFill>
                          <a:latin typeface="Arial"/>
                          <a:ea typeface="ＭＳ Ｐゴシック"/>
                          <a:cs typeface="ＭＳ Ｐゴシック"/>
                        </a:defRPr>
                      </a:lvl4pPr>
                      <a:lvl5pPr marL="1828800" algn="l" defTabSz="914400" rtl="0" eaLnBrk="1" latinLnBrk="0" hangingPunct="1">
                        <a:defRPr sz="1200" kern="1200">
                          <a:solidFill>
                            <a:schemeClr val="tx1"/>
                          </a:solidFill>
                          <a:latin typeface="Arial"/>
                          <a:ea typeface="ＭＳ Ｐゴシック"/>
                          <a:cs typeface="ＭＳ Ｐゴシック"/>
                        </a:defRPr>
                      </a:lvl5pPr>
                      <a:lvl6pPr marL="2286000" algn="l" defTabSz="914400" rtl="0" eaLnBrk="1" latinLnBrk="0" hangingPunct="1">
                        <a:defRPr sz="1200" kern="1200">
                          <a:solidFill>
                            <a:schemeClr val="tx1"/>
                          </a:solidFill>
                          <a:latin typeface="Arial"/>
                          <a:ea typeface="ＭＳ Ｐゴシック"/>
                          <a:cs typeface="ＭＳ Ｐゴシック"/>
                        </a:defRPr>
                      </a:lvl6pPr>
                      <a:lvl7pPr marL="2743200" algn="l" defTabSz="914400" rtl="0" eaLnBrk="1" latinLnBrk="0" hangingPunct="1">
                        <a:defRPr sz="1200" kern="1200">
                          <a:solidFill>
                            <a:schemeClr val="tx1"/>
                          </a:solidFill>
                          <a:latin typeface="Arial"/>
                          <a:ea typeface="ＭＳ Ｐゴシック"/>
                          <a:cs typeface="ＭＳ Ｐゴシック"/>
                        </a:defRPr>
                      </a:lvl7pPr>
                      <a:lvl8pPr marL="3200400" algn="l" defTabSz="914400" rtl="0" eaLnBrk="1" latinLnBrk="0" hangingPunct="1">
                        <a:defRPr sz="1200" kern="1200">
                          <a:solidFill>
                            <a:schemeClr val="tx1"/>
                          </a:solidFill>
                          <a:latin typeface="Arial"/>
                          <a:ea typeface="ＭＳ Ｐゴシック"/>
                          <a:cs typeface="ＭＳ Ｐゴシック"/>
                        </a:defRPr>
                      </a:lvl8pPr>
                      <a:lvl9pPr marL="3657600" algn="l" defTabSz="914400" rtl="0" eaLnBrk="1" latinLnBrk="0" hangingPunct="1">
                        <a:defRPr sz="1800" kern="1200">
                          <a:solidFill>
                            <a:schemeClr val="tx1"/>
                          </a:solidFill>
                          <a:latin typeface="Arial"/>
                          <a:ea typeface="ＭＳ Ｐゴシック"/>
                          <a:cs typeface="ＭＳ Ｐゴシック"/>
                        </a:defRPr>
                      </a:lvl9pPr>
                    </a:lstStyle>
                    <a:p>
                      <a:pPr marL="0" marR="0" lvl="0" indent="0" algn="l" defTabSz="939800" rtl="0" eaLnBrk="1" fontAlgn="base" latinLnBrk="0" hangingPunct="1">
                        <a:lnSpc>
                          <a:spcPct val="100000"/>
                        </a:lnSpc>
                        <a:spcBef>
                          <a:spcPct val="30000"/>
                        </a:spcBef>
                        <a:spcAft>
                          <a:spcPct val="0"/>
                        </a:spcAft>
                        <a:buClrTx/>
                        <a:buSzTx/>
                        <a:buFontTx/>
                        <a:buNone/>
                        <a:tabLst/>
                        <a:defRPr/>
                      </a:pPr>
                      <a:r>
                        <a:rPr kumimoji="0" lang="en-US" sz="1000" b="1" i="0" u="none" strike="noStrike" kern="1200" cap="none" normalizeH="0" baseline="0" dirty="0" smtClean="0">
                          <a:ln>
                            <a:noFill/>
                          </a:ln>
                          <a:solidFill>
                            <a:schemeClr val="tx1"/>
                          </a:solidFill>
                          <a:effectLst/>
                          <a:latin typeface="Arial" panose="020B0604020202020204" pitchFamily="34" charset="0"/>
                          <a:ea typeface="Arial Unicode MS" pitchFamily="34" charset="-128"/>
                          <a:cs typeface="Arial" panose="020B0604020202020204" pitchFamily="34" charset="0"/>
                        </a:rPr>
                        <a:t>Q12011-Q42015</a:t>
                      </a:r>
                    </a:p>
                  </a:txBody>
                  <a:tcPr marL="45720" marR="45720" anchor="ctr" horzOverflow="overflow">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gridSpan="2">
                  <a:txBody>
                    <a:bodyPr/>
                    <a:lstStyle/>
                    <a:p>
                      <a:pPr marL="0" marR="0" lvl="0" indent="0" algn="l" defTabSz="939800" rtl="0" eaLnBrk="1" fontAlgn="base" latinLnBrk="0" hangingPunct="1">
                        <a:lnSpc>
                          <a:spcPct val="100000"/>
                        </a:lnSpc>
                        <a:spcBef>
                          <a:spcPct val="30000"/>
                        </a:spcBef>
                        <a:spcAft>
                          <a:spcPct val="0"/>
                        </a:spcAft>
                        <a:buClrTx/>
                        <a:buSzTx/>
                        <a:buFontTx/>
                        <a:buNone/>
                        <a:tabLst/>
                        <a:defRPr/>
                      </a:pPr>
                      <a:r>
                        <a:rPr kumimoji="0" lang="en-US" sz="1000" b="1" i="0" u="none" strike="noStrike" cap="none" normalizeH="0" baseline="0" dirty="0" smtClean="0">
                          <a:ln>
                            <a:noFill/>
                          </a:ln>
                          <a:solidFill>
                            <a:schemeClr val="bg1"/>
                          </a:solidFill>
                          <a:effectLst/>
                          <a:latin typeface="Arial" panose="020B0604020202020204" pitchFamily="34" charset="0"/>
                          <a:ea typeface="Arial Unicode MS" pitchFamily="34" charset="-128"/>
                          <a:cs typeface="Arial" panose="020B0604020202020204" pitchFamily="34" charset="0"/>
                        </a:rPr>
                        <a:t>Q12008-Q42009</a:t>
                      </a:r>
                    </a:p>
                  </a:txBody>
                  <a:tcPr marL="45720" marR="45720" anchor="ctr" horzOverflow="overflow">
                    <a:lnL w="12700" cap="flat" cmpd="sng" algn="ctr">
                      <a:solidFill>
                        <a:schemeClr val="accent4"/>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solidFill>
                      <a:srgbClr val="FF0000">
                        <a:lumMod val="40000"/>
                        <a:lumOff val="60000"/>
                      </a:srgbClr>
                    </a:solidFill>
                  </a:tcPr>
                </a:tc>
                <a:tc hMerge="1">
                  <a:txBody>
                    <a:bodyPr/>
                    <a:lstStyle/>
                    <a:p>
                      <a:endParaRPr lang="en-GB"/>
                    </a:p>
                  </a:txBody>
                  <a:tcPr/>
                </a:tc>
              </a:tr>
              <a:tr h="255083">
                <a:tc>
                  <a:txBody>
                    <a:bodyPr/>
                    <a:lstStyle/>
                    <a:p>
                      <a:pPr marL="0" algn="ctr" defTabSz="457200" rtl="0" eaLnBrk="1" fontAlgn="b" latinLnBrk="0" hangingPunct="1"/>
                      <a:r>
                        <a:rPr lang="en-US" sz="1000" b="0" i="0" u="none" strike="noStrike" kern="1200" dirty="0" smtClean="0">
                          <a:solidFill>
                            <a:srgbClr val="000000"/>
                          </a:solidFill>
                          <a:effectLst/>
                          <a:latin typeface="Arial" panose="020B0604020202020204" pitchFamily="34" charset="0"/>
                          <a:ea typeface="+mn-ea"/>
                          <a:cs typeface="Arial" panose="020B0604020202020204" pitchFamily="34" charset="0"/>
                        </a:rPr>
                        <a:t>SHUSA / Sovereign</a:t>
                      </a:r>
                      <a:endParaRPr lang="en-US" sz="1000" b="0" i="0" u="none" strike="noStrike" kern="1200" dirty="0">
                        <a:solidFill>
                          <a:srgbClr val="000000"/>
                        </a:solidFill>
                        <a:effectLst/>
                        <a:latin typeface="Arial" panose="020B0604020202020204" pitchFamily="34" charset="0"/>
                        <a:ea typeface="+mn-ea"/>
                        <a:cs typeface="Arial" panose="020B0604020202020204" pitchFamily="34" charset="0"/>
                      </a:endParaRPr>
                    </a:p>
                  </a:txBody>
                  <a:tcPr marL="9525" marR="9525" marT="9525" marB="0" anchor="ctr">
                    <a:lnL w="12700" cap="flat" cmpd="sng" algn="ctr">
                      <a:solidFill>
                        <a:schemeClr val="bg1">
                          <a:lumMod val="50000"/>
                        </a:schemeClr>
                      </a:solid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algn="ctr" defTabSz="457200" rtl="0" eaLnBrk="1" fontAlgn="b" latinLnBrk="0" hangingPunct="1"/>
                      <a:r>
                        <a:rPr lang="en-US" sz="1000" b="0" i="0" u="none" strike="noStrike" kern="1200" dirty="0" smtClean="0">
                          <a:solidFill>
                            <a:srgbClr val="000000"/>
                          </a:solidFill>
                          <a:effectLst/>
                          <a:latin typeface="Arial" panose="020B0604020202020204" pitchFamily="34" charset="0"/>
                          <a:ea typeface="+mn-ea"/>
                          <a:cs typeface="Arial" panose="020B0604020202020204" pitchFamily="34" charset="0"/>
                        </a:rPr>
                        <a:t>0.97%</a:t>
                      </a:r>
                      <a:endParaRPr lang="en-US" sz="1000" b="0" i="0" u="none" strike="noStrike" kern="1200" dirty="0">
                        <a:solidFill>
                          <a:srgbClr val="000000"/>
                        </a:solidFill>
                        <a:effectLst/>
                        <a:latin typeface="Arial" panose="020B0604020202020204" pitchFamily="34" charset="0"/>
                        <a:ea typeface="+mn-ea"/>
                        <a:cs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algn="ctr" defTabSz="457200" rtl="0" eaLnBrk="1" fontAlgn="b" latinLnBrk="0" hangingPunct="1"/>
                      <a:r>
                        <a:rPr lang="en-US" sz="1000" b="0" i="0" u="none" strike="noStrike" kern="1200" dirty="0" smtClean="0">
                          <a:solidFill>
                            <a:srgbClr val="000000"/>
                          </a:solidFill>
                          <a:effectLst/>
                          <a:latin typeface="Arial" panose="020B0604020202020204" pitchFamily="34" charset="0"/>
                          <a:ea typeface="+mn-ea"/>
                          <a:cs typeface="Arial" panose="020B0604020202020204" pitchFamily="34" charset="0"/>
                        </a:rPr>
                        <a:t>1.90%</a:t>
                      </a:r>
                      <a:endParaRPr lang="en-US" sz="1000" b="0" i="0" u="none" strike="noStrike" kern="1200" dirty="0">
                        <a:solidFill>
                          <a:srgbClr val="000000"/>
                        </a:solidFill>
                        <a:effectLst/>
                        <a:latin typeface="Arial" panose="020B0604020202020204" pitchFamily="34" charset="0"/>
                        <a:ea typeface="+mn-ea"/>
                        <a:cs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algn="ctr" defTabSz="457200" rtl="0" eaLnBrk="1" fontAlgn="b" latinLnBrk="0" hangingPunct="1"/>
                      <a:r>
                        <a:rPr lang="en-US" sz="1000" b="1" i="0" u="none" strike="noStrike" kern="1200" dirty="0" smtClean="0">
                          <a:solidFill>
                            <a:schemeClr val="bg1"/>
                          </a:solidFill>
                          <a:effectLst/>
                          <a:latin typeface="Arial" panose="020B0604020202020204" pitchFamily="34" charset="0"/>
                          <a:ea typeface="+mn-ea"/>
                          <a:cs typeface="Arial" panose="020B0604020202020204" pitchFamily="34" charset="0"/>
                        </a:rPr>
                        <a:t>1.95</a:t>
                      </a:r>
                      <a:endParaRPr lang="en-US" sz="1000" b="1" i="0" u="none" strike="noStrike" kern="1200" dirty="0">
                        <a:solidFill>
                          <a:schemeClr val="bg1"/>
                        </a:solidFill>
                        <a:effectLst/>
                        <a:latin typeface="Arial" panose="020B0604020202020204" pitchFamily="34" charset="0"/>
                        <a:ea typeface="+mn-ea"/>
                        <a:cs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r>
              <a:tr h="255083">
                <a:tc>
                  <a:txBody>
                    <a:bodyPr/>
                    <a:lstStyle/>
                    <a:p>
                      <a:pPr marL="0" algn="ctr" defTabSz="457200" rtl="0" eaLnBrk="1" fontAlgn="b" latinLnBrk="0" hangingPunct="1"/>
                      <a:r>
                        <a:rPr lang="en-US" sz="1000" b="0" i="0" u="none" strike="noStrike" kern="1200" dirty="0" smtClean="0">
                          <a:solidFill>
                            <a:srgbClr val="000000"/>
                          </a:solidFill>
                          <a:effectLst/>
                          <a:latin typeface="Arial" panose="020B0604020202020204" pitchFamily="34" charset="0"/>
                          <a:ea typeface="+mn-ea"/>
                          <a:cs typeface="Arial" panose="020B0604020202020204" pitchFamily="34" charset="0"/>
                        </a:rPr>
                        <a:t>FRB 100 largest</a:t>
                      </a:r>
                      <a:r>
                        <a:rPr lang="en-US" sz="1000" b="0" i="0" u="none" strike="noStrike" kern="1200" baseline="0" dirty="0" smtClean="0">
                          <a:solidFill>
                            <a:srgbClr val="000000"/>
                          </a:solidFill>
                          <a:effectLst/>
                          <a:latin typeface="Arial" panose="020B0604020202020204" pitchFamily="34" charset="0"/>
                          <a:ea typeface="+mn-ea"/>
                          <a:cs typeface="Arial" panose="020B0604020202020204" pitchFamily="34" charset="0"/>
                        </a:rPr>
                        <a:t> </a:t>
                      </a:r>
                      <a:r>
                        <a:rPr lang="en-US" sz="1000" b="0" i="0" u="none" strike="noStrike" kern="1200" dirty="0" smtClean="0">
                          <a:solidFill>
                            <a:srgbClr val="000000"/>
                          </a:solidFill>
                          <a:effectLst/>
                          <a:latin typeface="Arial" panose="020B0604020202020204" pitchFamily="34" charset="0"/>
                          <a:ea typeface="+mn-ea"/>
                          <a:cs typeface="Arial" panose="020B0604020202020204" pitchFamily="34" charset="0"/>
                        </a:rPr>
                        <a:t>banks</a:t>
                      </a:r>
                      <a:endParaRPr lang="en-US" sz="1000" b="0" i="0" u="none" strike="noStrike" kern="1200" dirty="0">
                        <a:solidFill>
                          <a:srgbClr val="000000"/>
                        </a:solidFill>
                        <a:effectLst/>
                        <a:latin typeface="Arial" panose="020B0604020202020204" pitchFamily="34" charset="0"/>
                        <a:ea typeface="+mn-ea"/>
                        <a:cs typeface="Arial" panose="020B0604020202020204" pitchFamily="34" charset="0"/>
                      </a:endParaRPr>
                    </a:p>
                  </a:txBody>
                  <a:tcPr marL="9525" marR="9525" marT="9525" marB="0" anchor="ctr">
                    <a:lnL w="12700" cap="flat" cmpd="sng" algn="ctr">
                      <a:solidFill>
                        <a:schemeClr val="bg1">
                          <a:lumMod val="50000"/>
                        </a:schemeClr>
                      </a:solid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algn="ctr" defTabSz="457200" rtl="0" eaLnBrk="1" fontAlgn="b" latinLnBrk="0" hangingPunct="1"/>
                      <a:r>
                        <a:rPr lang="en-US" sz="1000" b="0" i="0" u="none" strike="noStrike" kern="1200" dirty="0" smtClean="0">
                          <a:solidFill>
                            <a:srgbClr val="000000"/>
                          </a:solidFill>
                          <a:effectLst/>
                          <a:latin typeface="Arial" panose="020B0604020202020204" pitchFamily="34" charset="0"/>
                          <a:ea typeface="+mn-ea"/>
                          <a:cs typeface="Arial" panose="020B0604020202020204" pitchFamily="34" charset="0"/>
                        </a:rPr>
                        <a:t>0.38%</a:t>
                      </a:r>
                      <a:endParaRPr lang="en-US" sz="1000" b="0" i="0" u="none" strike="noStrike" kern="1200" dirty="0">
                        <a:solidFill>
                          <a:srgbClr val="000000"/>
                        </a:solidFill>
                        <a:effectLst/>
                        <a:latin typeface="Arial" panose="020B0604020202020204" pitchFamily="34" charset="0"/>
                        <a:ea typeface="+mn-ea"/>
                        <a:cs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algn="ctr" defTabSz="457200" rtl="0" eaLnBrk="1" fontAlgn="b" latinLnBrk="0" hangingPunct="1"/>
                      <a:r>
                        <a:rPr lang="en-US" sz="1000" b="0" i="0" u="none" strike="noStrike" kern="1200" dirty="0" smtClean="0">
                          <a:solidFill>
                            <a:srgbClr val="000000"/>
                          </a:solidFill>
                          <a:effectLst/>
                          <a:latin typeface="Arial" panose="020B0604020202020204" pitchFamily="34" charset="0"/>
                          <a:ea typeface="+mn-ea"/>
                          <a:cs typeface="Arial" panose="020B0604020202020204" pitchFamily="34" charset="0"/>
                        </a:rPr>
                        <a:t>1.67%</a:t>
                      </a:r>
                      <a:endParaRPr lang="en-US" sz="1000" b="0" i="0" u="none" strike="noStrike" kern="1200" dirty="0">
                        <a:solidFill>
                          <a:srgbClr val="000000"/>
                        </a:solidFill>
                        <a:effectLst/>
                        <a:latin typeface="Arial" panose="020B0604020202020204" pitchFamily="34" charset="0"/>
                        <a:ea typeface="+mn-ea"/>
                        <a:cs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algn="ctr" defTabSz="457200" rtl="0" eaLnBrk="1" fontAlgn="b" latinLnBrk="0" hangingPunct="1"/>
                      <a:r>
                        <a:rPr lang="en-US" sz="1000" b="1" i="0" u="none" strike="noStrike" kern="1200" dirty="0" smtClean="0">
                          <a:solidFill>
                            <a:schemeClr val="bg1"/>
                          </a:solidFill>
                          <a:effectLst/>
                          <a:latin typeface="Arial" panose="020B0604020202020204" pitchFamily="34" charset="0"/>
                          <a:ea typeface="+mn-ea"/>
                          <a:cs typeface="Arial" panose="020B0604020202020204" pitchFamily="34" charset="0"/>
                        </a:rPr>
                        <a:t>4.37</a:t>
                      </a:r>
                      <a:endParaRPr lang="en-US" sz="1000" b="1" i="0" u="none" strike="noStrike" kern="1200" dirty="0">
                        <a:solidFill>
                          <a:schemeClr val="bg1"/>
                        </a:solidFill>
                        <a:effectLst/>
                        <a:latin typeface="Arial" panose="020B0604020202020204" pitchFamily="34" charset="0"/>
                        <a:ea typeface="+mn-ea"/>
                        <a:cs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r>
              <a:tr h="212430">
                <a:tc>
                  <a:txBody>
                    <a:bodyPr/>
                    <a:lstStyle/>
                    <a:p>
                      <a:pPr marL="0" algn="ctr" defTabSz="457200" rtl="0" eaLnBrk="1" fontAlgn="b" latinLnBrk="0" hangingPunct="1"/>
                      <a:r>
                        <a:rPr lang="en-US" sz="1000" b="0" i="0" u="none" strike="noStrike" kern="1200" dirty="0" smtClean="0">
                          <a:solidFill>
                            <a:srgbClr val="000000"/>
                          </a:solidFill>
                          <a:effectLst/>
                          <a:latin typeface="Arial" panose="020B0604020202020204" pitchFamily="34" charset="0"/>
                          <a:ea typeface="+mn-ea"/>
                          <a:cs typeface="Arial" panose="020B0604020202020204" pitchFamily="34" charset="0"/>
                        </a:rPr>
                        <a:t>SNC Report</a:t>
                      </a:r>
                      <a:endParaRPr lang="en-US" sz="1000" b="0" i="0" u="none" strike="noStrike" kern="1200" dirty="0">
                        <a:solidFill>
                          <a:srgbClr val="000000"/>
                        </a:solidFill>
                        <a:effectLst/>
                        <a:latin typeface="Arial" panose="020B0604020202020204" pitchFamily="34" charset="0"/>
                        <a:ea typeface="+mn-ea"/>
                        <a:cs typeface="Arial" panose="020B0604020202020204" pitchFamily="34" charset="0"/>
                      </a:endParaRPr>
                    </a:p>
                  </a:txBody>
                  <a:tcPr marL="9525" marR="9525" marT="9525" marB="0" anchor="ctr">
                    <a:lnL w="12700" cap="flat" cmpd="sng" algn="ctr">
                      <a:solidFill>
                        <a:schemeClr val="bg1">
                          <a:lumMod val="50000"/>
                        </a:schemeClr>
                      </a:solid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algn="ctr" defTabSz="457200" rtl="0" eaLnBrk="1" fontAlgn="b" latinLnBrk="0" hangingPunct="1"/>
                      <a:r>
                        <a:rPr lang="en-US" sz="1000" b="0" i="0" u="none" strike="noStrike" kern="1200" dirty="0" smtClean="0">
                          <a:solidFill>
                            <a:srgbClr val="000000"/>
                          </a:solidFill>
                          <a:effectLst/>
                          <a:latin typeface="Arial" panose="020B0604020202020204" pitchFamily="34" charset="0"/>
                          <a:ea typeface="+mn-ea"/>
                          <a:cs typeface="Arial" panose="020B0604020202020204" pitchFamily="34" charset="0"/>
                        </a:rPr>
                        <a:t>0.52%</a:t>
                      </a:r>
                      <a:endParaRPr lang="en-US" sz="1000" b="0" i="0" u="none" strike="noStrike" kern="1200" dirty="0">
                        <a:solidFill>
                          <a:srgbClr val="000000"/>
                        </a:solidFill>
                        <a:effectLst/>
                        <a:latin typeface="Arial" panose="020B0604020202020204" pitchFamily="34" charset="0"/>
                        <a:ea typeface="+mn-ea"/>
                        <a:cs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algn="ctr" defTabSz="457200" rtl="0" eaLnBrk="1" fontAlgn="b" latinLnBrk="0" hangingPunct="1"/>
                      <a:r>
                        <a:rPr lang="en-US" sz="1000" b="0" i="0" u="none" strike="noStrike" kern="1200" dirty="0" smtClean="0">
                          <a:solidFill>
                            <a:srgbClr val="000000"/>
                          </a:solidFill>
                          <a:effectLst/>
                          <a:latin typeface="Arial" panose="020B0604020202020204" pitchFamily="34" charset="0"/>
                          <a:ea typeface="+mn-ea"/>
                          <a:cs typeface="Arial" panose="020B0604020202020204" pitchFamily="34" charset="0"/>
                        </a:rPr>
                        <a:t>1.81%</a:t>
                      </a:r>
                      <a:endParaRPr lang="en-US" sz="1000" b="0" i="0" u="none" strike="noStrike" kern="1200" dirty="0">
                        <a:solidFill>
                          <a:srgbClr val="000000"/>
                        </a:solidFill>
                        <a:effectLst/>
                        <a:latin typeface="Arial" panose="020B0604020202020204" pitchFamily="34" charset="0"/>
                        <a:ea typeface="+mn-ea"/>
                        <a:cs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algn="ctr" defTabSz="457200" rtl="0" eaLnBrk="1" fontAlgn="b" latinLnBrk="0" hangingPunct="1"/>
                      <a:r>
                        <a:rPr lang="en-US" sz="1000" b="1" i="0" u="none" strike="noStrike" kern="1200" dirty="0" smtClean="0">
                          <a:solidFill>
                            <a:schemeClr val="bg1"/>
                          </a:solidFill>
                          <a:effectLst/>
                          <a:latin typeface="Arial" panose="020B0604020202020204" pitchFamily="34" charset="0"/>
                          <a:ea typeface="+mn-ea"/>
                          <a:cs typeface="Arial" panose="020B0604020202020204" pitchFamily="34" charset="0"/>
                        </a:rPr>
                        <a:t>3.50</a:t>
                      </a:r>
                      <a:endParaRPr lang="en-US" sz="1000" b="1" i="0" u="none" strike="noStrike" kern="1200" dirty="0">
                        <a:solidFill>
                          <a:schemeClr val="bg1"/>
                        </a:solidFill>
                        <a:effectLst/>
                        <a:latin typeface="Arial" panose="020B0604020202020204" pitchFamily="34" charset="0"/>
                        <a:ea typeface="+mn-ea"/>
                        <a:cs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r>
              <a:tr h="197883">
                <a:tc>
                  <a:txBody>
                    <a:bodyPr/>
                    <a:lstStyle/>
                    <a:p>
                      <a:pPr marL="0" marR="0" lvl="0" indent="0" algn="ctr" defTabSz="939800" rtl="0" eaLnBrk="1" fontAlgn="base" latinLnBrk="0" hangingPunct="1">
                        <a:lnSpc>
                          <a:spcPct val="100000"/>
                        </a:lnSpc>
                        <a:spcBef>
                          <a:spcPct val="30000"/>
                        </a:spcBef>
                        <a:spcAft>
                          <a:spcPct val="0"/>
                        </a:spcAft>
                        <a:buClrTx/>
                        <a:buSzTx/>
                        <a:buFontTx/>
                        <a:buNone/>
                        <a:tabLst/>
                        <a:defRPr/>
                      </a:pPr>
                      <a:endParaRPr kumimoji="0" lang="en-US" sz="1000" b="1" i="0" u="none" strike="noStrike" kern="1200" cap="none" normalizeH="0" baseline="0" dirty="0" smtClean="0">
                        <a:ln>
                          <a:noFill/>
                        </a:ln>
                        <a:solidFill>
                          <a:schemeClr val="tx1"/>
                        </a:solidFill>
                        <a:effectLst/>
                        <a:latin typeface="Arial" panose="020B0604020202020204" pitchFamily="34" charset="0"/>
                        <a:ea typeface="Arial Unicode MS" pitchFamily="34" charset="-128"/>
                        <a:cs typeface="Arial" panose="020B0604020202020204" pitchFamily="34" charset="0"/>
                      </a:endParaRPr>
                    </a:p>
                  </a:txBody>
                  <a:tcPr marL="45720" marR="45720" anchor="ctr" horzOverflow="overflow">
                    <a:lnL w="12700" cap="flat" cmpd="sng" algn="ctr">
                      <a:solidFill>
                        <a:schemeClr val="bg1">
                          <a:lumMod val="50000"/>
                        </a:schemeClr>
                      </a:solidFill>
                      <a:prstDash val="solid"/>
                      <a:round/>
                      <a:headEnd type="none" w="med" len="med"/>
                      <a:tailEnd type="none" w="med" len="med"/>
                    </a:lnL>
                    <a:lnR w="28575" cap="flat" cmpd="sng" algn="ctr">
                      <a:solidFill>
                        <a:schemeClr val="accent3">
                          <a:lumMod val="20000"/>
                          <a:lumOff val="80000"/>
                        </a:schemeClr>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lvl1pPr marL="0" algn="l" defTabSz="914400" rtl="0" eaLnBrk="1" latinLnBrk="0" hangingPunct="1">
                        <a:defRPr sz="1200" kern="1200">
                          <a:solidFill>
                            <a:schemeClr val="tx1"/>
                          </a:solidFill>
                          <a:latin typeface="Arial"/>
                          <a:ea typeface="ＭＳ Ｐゴシック"/>
                          <a:cs typeface="ＭＳ Ｐゴシック"/>
                        </a:defRPr>
                      </a:lvl1pPr>
                      <a:lvl2pPr marL="457200" algn="l" defTabSz="914400" rtl="0" eaLnBrk="1" latinLnBrk="0" hangingPunct="1">
                        <a:defRPr sz="1200" kern="1200">
                          <a:solidFill>
                            <a:schemeClr val="tx1"/>
                          </a:solidFill>
                          <a:latin typeface="Arial"/>
                          <a:ea typeface="ＭＳ Ｐゴシック"/>
                          <a:cs typeface="ＭＳ Ｐゴシック"/>
                        </a:defRPr>
                      </a:lvl2pPr>
                      <a:lvl3pPr marL="914400" algn="l" defTabSz="914400" rtl="0" eaLnBrk="1" latinLnBrk="0" hangingPunct="1">
                        <a:defRPr sz="1200" kern="1200">
                          <a:solidFill>
                            <a:schemeClr val="tx1"/>
                          </a:solidFill>
                          <a:latin typeface="Arial"/>
                          <a:ea typeface="ＭＳ Ｐゴシック"/>
                          <a:cs typeface="ＭＳ Ｐゴシック"/>
                        </a:defRPr>
                      </a:lvl3pPr>
                      <a:lvl4pPr marL="1371600" algn="l" defTabSz="914400" rtl="0" eaLnBrk="1" latinLnBrk="0" hangingPunct="1">
                        <a:defRPr sz="1200" kern="1200">
                          <a:solidFill>
                            <a:schemeClr val="tx1"/>
                          </a:solidFill>
                          <a:latin typeface="Arial"/>
                          <a:ea typeface="ＭＳ Ｐゴシック"/>
                          <a:cs typeface="ＭＳ Ｐゴシック"/>
                        </a:defRPr>
                      </a:lvl4pPr>
                      <a:lvl5pPr marL="1828800" algn="l" defTabSz="914400" rtl="0" eaLnBrk="1" latinLnBrk="0" hangingPunct="1">
                        <a:defRPr sz="1200" kern="1200">
                          <a:solidFill>
                            <a:schemeClr val="tx1"/>
                          </a:solidFill>
                          <a:latin typeface="Arial"/>
                          <a:ea typeface="ＭＳ Ｐゴシック"/>
                          <a:cs typeface="ＭＳ Ｐゴシック"/>
                        </a:defRPr>
                      </a:lvl5pPr>
                      <a:lvl6pPr marL="2286000" algn="l" defTabSz="914400" rtl="0" eaLnBrk="1" latinLnBrk="0" hangingPunct="1">
                        <a:defRPr sz="1200" kern="1200">
                          <a:solidFill>
                            <a:schemeClr val="tx1"/>
                          </a:solidFill>
                          <a:latin typeface="Arial"/>
                          <a:ea typeface="ＭＳ Ｐゴシック"/>
                          <a:cs typeface="ＭＳ Ｐゴシック"/>
                        </a:defRPr>
                      </a:lvl6pPr>
                      <a:lvl7pPr marL="2743200" algn="l" defTabSz="914400" rtl="0" eaLnBrk="1" latinLnBrk="0" hangingPunct="1">
                        <a:defRPr sz="1200" kern="1200">
                          <a:solidFill>
                            <a:schemeClr val="tx1"/>
                          </a:solidFill>
                          <a:latin typeface="Arial"/>
                          <a:ea typeface="ＭＳ Ｐゴシック"/>
                          <a:cs typeface="ＭＳ Ｐゴシック"/>
                        </a:defRPr>
                      </a:lvl7pPr>
                      <a:lvl8pPr marL="3200400" algn="l" defTabSz="914400" rtl="0" eaLnBrk="1" latinLnBrk="0" hangingPunct="1">
                        <a:defRPr sz="1200" kern="1200">
                          <a:solidFill>
                            <a:schemeClr val="tx1"/>
                          </a:solidFill>
                          <a:latin typeface="Arial"/>
                          <a:ea typeface="ＭＳ Ｐゴシック"/>
                          <a:cs typeface="ＭＳ Ｐゴシック"/>
                        </a:defRPr>
                      </a:lvl8pPr>
                      <a:lvl9pPr marL="3657600" algn="l" defTabSz="914400" rtl="0" eaLnBrk="1" latinLnBrk="0" hangingPunct="1">
                        <a:defRPr sz="1800" kern="1200">
                          <a:solidFill>
                            <a:schemeClr val="tx1"/>
                          </a:solidFill>
                          <a:latin typeface="Arial"/>
                          <a:ea typeface="ＭＳ Ｐゴシック"/>
                          <a:cs typeface="ＭＳ Ｐゴシック"/>
                        </a:defRPr>
                      </a:lvl9pPr>
                    </a:lstStyle>
                    <a:p>
                      <a:pPr marL="0" marR="0" lvl="0" indent="0" algn="l" defTabSz="939800" rtl="0" eaLnBrk="1" fontAlgn="base" latinLnBrk="0" hangingPunct="1">
                        <a:lnSpc>
                          <a:spcPct val="100000"/>
                        </a:lnSpc>
                        <a:spcBef>
                          <a:spcPct val="30000"/>
                        </a:spcBef>
                        <a:spcAft>
                          <a:spcPct val="0"/>
                        </a:spcAft>
                        <a:buClrTx/>
                        <a:buSzTx/>
                        <a:buFontTx/>
                        <a:buNone/>
                        <a:tabLst/>
                        <a:defRPr/>
                      </a:pPr>
                      <a:r>
                        <a:rPr kumimoji="0" lang="en-US" sz="1000" b="1" i="0" u="none" strike="noStrike" kern="1200" cap="none" normalizeH="0" baseline="0" dirty="0" smtClean="0">
                          <a:ln>
                            <a:noFill/>
                          </a:ln>
                          <a:solidFill>
                            <a:schemeClr val="tx1"/>
                          </a:solidFill>
                          <a:effectLst/>
                          <a:latin typeface="Arial" panose="020B0604020202020204" pitchFamily="34" charset="0"/>
                          <a:ea typeface="Arial Unicode MS" pitchFamily="34" charset="-128"/>
                          <a:cs typeface="Arial" panose="020B0604020202020204" pitchFamily="34" charset="0"/>
                        </a:rPr>
                        <a:t>Q12011-Q42015</a:t>
                      </a:r>
                    </a:p>
                  </a:txBody>
                  <a:tcPr marL="45720" marR="45720" anchor="ctr" horzOverflow="overflow">
                    <a:lnL w="28575" cap="flat" cmpd="sng" algn="ctr">
                      <a:solidFill>
                        <a:schemeClr val="accent3">
                          <a:lumMod val="20000"/>
                          <a:lumOff val="80000"/>
                        </a:schemeClr>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gridSpan="2">
                  <a:txBody>
                    <a:bodyPr/>
                    <a:lstStyle/>
                    <a:p>
                      <a:pPr marL="0" marR="0" lvl="0" indent="0" algn="l" defTabSz="939800" rtl="0" eaLnBrk="1" fontAlgn="base" latinLnBrk="0" hangingPunct="1">
                        <a:lnSpc>
                          <a:spcPct val="100000"/>
                        </a:lnSpc>
                        <a:spcBef>
                          <a:spcPct val="30000"/>
                        </a:spcBef>
                        <a:spcAft>
                          <a:spcPct val="0"/>
                        </a:spcAft>
                        <a:buClrTx/>
                        <a:buSzTx/>
                        <a:buFontTx/>
                        <a:buNone/>
                        <a:tabLst/>
                        <a:defRPr/>
                      </a:pPr>
                      <a:r>
                        <a:rPr kumimoji="0" lang="en-US" sz="1000" b="1" i="0" u="none" strike="noStrike" cap="none" normalizeH="0" baseline="0" dirty="0" smtClean="0">
                          <a:ln>
                            <a:noFill/>
                          </a:ln>
                          <a:solidFill>
                            <a:schemeClr val="tx1"/>
                          </a:solidFill>
                          <a:effectLst/>
                          <a:latin typeface="Arial" panose="020B0604020202020204" pitchFamily="34" charset="0"/>
                          <a:ea typeface="Arial Unicode MS" pitchFamily="34" charset="-128"/>
                          <a:cs typeface="Arial" panose="020B0604020202020204" pitchFamily="34" charset="0"/>
                        </a:rPr>
                        <a:t>Q12008-Q42010</a:t>
                      </a:r>
                    </a:p>
                  </a:txBody>
                  <a:tcPr marL="45720" marR="45720" anchor="ctr" horzOverflow="overflow">
                    <a:lnL w="12700" cap="flat" cmpd="sng" algn="ctr">
                      <a:solidFill>
                        <a:schemeClr val="accent4"/>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solidFill>
                      <a:srgbClr val="FFDDDD"/>
                    </a:solidFill>
                  </a:tcPr>
                </a:tc>
                <a:tc hMerge="1">
                  <a:txBody>
                    <a:bodyPr/>
                    <a:lstStyle/>
                    <a:p>
                      <a:endParaRPr lang="en-GB"/>
                    </a:p>
                  </a:txBody>
                  <a:tcPr/>
                </a:tc>
              </a:tr>
              <a:tr h="255083">
                <a:tc>
                  <a:txBody>
                    <a:bodyPr/>
                    <a:lstStyle/>
                    <a:p>
                      <a:pPr marL="0" algn="ctr" defTabSz="457200" rtl="0" eaLnBrk="1" fontAlgn="b" latinLnBrk="0" hangingPunct="1"/>
                      <a:r>
                        <a:rPr lang="en-US" sz="1000" b="0" i="0" u="none" strike="noStrike" kern="1200" dirty="0" smtClean="0">
                          <a:solidFill>
                            <a:srgbClr val="000000"/>
                          </a:solidFill>
                          <a:effectLst/>
                          <a:latin typeface="Arial" panose="020B0604020202020204" pitchFamily="34" charset="0"/>
                          <a:ea typeface="+mn-ea"/>
                          <a:cs typeface="Arial" panose="020B0604020202020204" pitchFamily="34" charset="0"/>
                        </a:rPr>
                        <a:t>SHUSA / Sovereign</a:t>
                      </a:r>
                      <a:endParaRPr lang="en-US" sz="1000" b="0" i="0" u="none" strike="noStrike" kern="1200" dirty="0">
                        <a:solidFill>
                          <a:srgbClr val="000000"/>
                        </a:solidFill>
                        <a:effectLst/>
                        <a:latin typeface="Arial" panose="020B0604020202020204" pitchFamily="34" charset="0"/>
                        <a:ea typeface="+mn-ea"/>
                        <a:cs typeface="Arial" panose="020B0604020202020204" pitchFamily="34" charset="0"/>
                      </a:endParaRPr>
                    </a:p>
                  </a:txBody>
                  <a:tcPr marL="9525" marR="9525" marT="9525" marB="0" anchor="ctr">
                    <a:lnL w="12700" cap="flat" cmpd="sng" algn="ctr">
                      <a:solidFill>
                        <a:schemeClr val="bg1">
                          <a:lumMod val="50000"/>
                        </a:schemeClr>
                      </a:solid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algn="ctr" defTabSz="457200" rtl="0" eaLnBrk="1" fontAlgn="b" latinLnBrk="0" hangingPunct="1"/>
                      <a:r>
                        <a:rPr lang="en-US" sz="1000" b="0" i="0" u="none" strike="noStrike" kern="1200" dirty="0" smtClean="0">
                          <a:solidFill>
                            <a:srgbClr val="000000"/>
                          </a:solidFill>
                          <a:effectLst/>
                          <a:latin typeface="Arial" panose="020B0604020202020204" pitchFamily="34" charset="0"/>
                          <a:ea typeface="+mn-ea"/>
                          <a:cs typeface="Arial" panose="020B0604020202020204" pitchFamily="34" charset="0"/>
                        </a:rPr>
                        <a:t>0.97%</a:t>
                      </a:r>
                      <a:endParaRPr lang="en-US" sz="1000" b="0" i="0" u="none" strike="noStrike" kern="1200" dirty="0">
                        <a:solidFill>
                          <a:srgbClr val="000000"/>
                        </a:solidFill>
                        <a:effectLst/>
                        <a:latin typeface="Arial" panose="020B0604020202020204" pitchFamily="34" charset="0"/>
                        <a:ea typeface="+mn-ea"/>
                        <a:cs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algn="ctr" defTabSz="457200" rtl="0" eaLnBrk="1" fontAlgn="b" latinLnBrk="0" hangingPunct="1"/>
                      <a:r>
                        <a:rPr lang="en-US" sz="1000" b="0" i="0" u="none" strike="noStrike" kern="1200" dirty="0" smtClean="0">
                          <a:solidFill>
                            <a:srgbClr val="000000"/>
                          </a:solidFill>
                          <a:effectLst/>
                          <a:latin typeface="Arial" panose="020B0604020202020204" pitchFamily="34" charset="0"/>
                          <a:ea typeface="+mn-ea"/>
                          <a:cs typeface="Arial" panose="020B0604020202020204" pitchFamily="34" charset="0"/>
                        </a:rPr>
                        <a:t>2.17%</a:t>
                      </a:r>
                      <a:endParaRPr lang="en-US" sz="1000" b="0" i="0" u="none" strike="noStrike" kern="1200" dirty="0">
                        <a:solidFill>
                          <a:srgbClr val="000000"/>
                        </a:solidFill>
                        <a:effectLst/>
                        <a:latin typeface="Arial" panose="020B0604020202020204" pitchFamily="34" charset="0"/>
                        <a:ea typeface="+mn-ea"/>
                        <a:cs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algn="ctr" defTabSz="457200" rtl="0" eaLnBrk="1" fontAlgn="b" latinLnBrk="0" hangingPunct="1"/>
                      <a:r>
                        <a:rPr lang="en-US" sz="1000" b="1" i="0" u="none" strike="noStrike" kern="1200" dirty="0" smtClean="0">
                          <a:solidFill>
                            <a:schemeClr val="bg1"/>
                          </a:solidFill>
                          <a:effectLst/>
                          <a:latin typeface="Arial" panose="020B0604020202020204" pitchFamily="34" charset="0"/>
                          <a:ea typeface="+mn-ea"/>
                          <a:cs typeface="Arial" panose="020B0604020202020204" pitchFamily="34" charset="0"/>
                        </a:rPr>
                        <a:t>2.23</a:t>
                      </a:r>
                      <a:endParaRPr lang="en-US" sz="1000" b="1" i="0" u="none" strike="noStrike" kern="1200" dirty="0">
                        <a:solidFill>
                          <a:schemeClr val="bg1"/>
                        </a:solidFill>
                        <a:effectLst/>
                        <a:latin typeface="Arial" panose="020B0604020202020204" pitchFamily="34" charset="0"/>
                        <a:ea typeface="+mn-ea"/>
                        <a:cs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r>
              <a:tr h="255083">
                <a:tc>
                  <a:txBody>
                    <a:bodyPr/>
                    <a:lstStyle/>
                    <a:p>
                      <a:pPr marL="0" algn="ctr" defTabSz="457200" rtl="0" eaLnBrk="1" fontAlgn="b" latinLnBrk="0" hangingPunct="1"/>
                      <a:r>
                        <a:rPr lang="en-US" sz="1000" b="0" i="0" u="none" strike="noStrike" kern="1200" dirty="0" smtClean="0">
                          <a:solidFill>
                            <a:srgbClr val="000000"/>
                          </a:solidFill>
                          <a:effectLst/>
                          <a:latin typeface="Arial" panose="020B0604020202020204" pitchFamily="34" charset="0"/>
                          <a:ea typeface="+mn-ea"/>
                          <a:cs typeface="Arial" panose="020B0604020202020204" pitchFamily="34" charset="0"/>
                        </a:rPr>
                        <a:t>FRB 100 largest</a:t>
                      </a:r>
                      <a:r>
                        <a:rPr lang="en-US" sz="1000" b="0" i="0" u="none" strike="noStrike" kern="1200" baseline="0" dirty="0" smtClean="0">
                          <a:solidFill>
                            <a:srgbClr val="000000"/>
                          </a:solidFill>
                          <a:effectLst/>
                          <a:latin typeface="Arial" panose="020B0604020202020204" pitchFamily="34" charset="0"/>
                          <a:ea typeface="+mn-ea"/>
                          <a:cs typeface="Arial" panose="020B0604020202020204" pitchFamily="34" charset="0"/>
                        </a:rPr>
                        <a:t> </a:t>
                      </a:r>
                      <a:r>
                        <a:rPr lang="en-US" sz="1000" b="0" i="0" u="none" strike="noStrike" kern="1200" dirty="0" smtClean="0">
                          <a:solidFill>
                            <a:srgbClr val="000000"/>
                          </a:solidFill>
                          <a:effectLst/>
                          <a:latin typeface="Arial" panose="020B0604020202020204" pitchFamily="34" charset="0"/>
                          <a:ea typeface="+mn-ea"/>
                          <a:cs typeface="Arial" panose="020B0604020202020204" pitchFamily="34" charset="0"/>
                        </a:rPr>
                        <a:t>banks</a:t>
                      </a:r>
                      <a:endParaRPr lang="en-US" sz="1000" b="0" i="0" u="none" strike="noStrike" kern="1200" dirty="0">
                        <a:solidFill>
                          <a:srgbClr val="000000"/>
                        </a:solidFill>
                        <a:effectLst/>
                        <a:latin typeface="Arial" panose="020B0604020202020204" pitchFamily="34" charset="0"/>
                        <a:ea typeface="+mn-ea"/>
                        <a:cs typeface="Arial" panose="020B0604020202020204" pitchFamily="34" charset="0"/>
                      </a:endParaRPr>
                    </a:p>
                  </a:txBody>
                  <a:tcPr marL="9525" marR="9525" marT="9525" marB="0" anchor="ctr">
                    <a:lnL w="12700" cap="flat" cmpd="sng" algn="ctr">
                      <a:solidFill>
                        <a:schemeClr val="bg1">
                          <a:lumMod val="50000"/>
                        </a:schemeClr>
                      </a:solid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algn="ctr" defTabSz="457200" rtl="0" eaLnBrk="1" fontAlgn="b" latinLnBrk="0" hangingPunct="1"/>
                      <a:r>
                        <a:rPr lang="en-US" sz="1000" b="0" i="0" u="none" strike="noStrike" kern="1200" dirty="0" smtClean="0">
                          <a:solidFill>
                            <a:srgbClr val="000000"/>
                          </a:solidFill>
                          <a:effectLst/>
                          <a:latin typeface="Arial" panose="020B0604020202020204" pitchFamily="34" charset="0"/>
                          <a:ea typeface="+mn-ea"/>
                          <a:cs typeface="Arial" panose="020B0604020202020204" pitchFamily="34" charset="0"/>
                        </a:rPr>
                        <a:t>0.38%</a:t>
                      </a:r>
                      <a:endParaRPr lang="en-US" sz="1000" b="0" i="0" u="none" strike="noStrike" kern="1200" dirty="0">
                        <a:solidFill>
                          <a:srgbClr val="000000"/>
                        </a:solidFill>
                        <a:effectLst/>
                        <a:latin typeface="Arial" panose="020B0604020202020204" pitchFamily="34" charset="0"/>
                        <a:ea typeface="+mn-ea"/>
                        <a:cs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algn="ctr" defTabSz="457200" rtl="0" eaLnBrk="1" fontAlgn="b" latinLnBrk="0" hangingPunct="1"/>
                      <a:r>
                        <a:rPr lang="en-US" sz="1000" b="0" i="0" u="none" strike="noStrike" kern="1200" dirty="0" smtClean="0">
                          <a:solidFill>
                            <a:srgbClr val="000000"/>
                          </a:solidFill>
                          <a:effectLst/>
                          <a:latin typeface="Arial" panose="020B0604020202020204" pitchFamily="34" charset="0"/>
                          <a:ea typeface="+mn-ea"/>
                          <a:cs typeface="Arial" panose="020B0604020202020204" pitchFamily="34" charset="0"/>
                        </a:rPr>
                        <a:t>1.68%</a:t>
                      </a:r>
                      <a:endParaRPr lang="en-US" sz="1000" b="0" i="0" u="none" strike="noStrike" kern="1200" dirty="0">
                        <a:solidFill>
                          <a:srgbClr val="000000"/>
                        </a:solidFill>
                        <a:effectLst/>
                        <a:latin typeface="Arial" panose="020B0604020202020204" pitchFamily="34" charset="0"/>
                        <a:ea typeface="+mn-ea"/>
                        <a:cs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algn="ctr" defTabSz="457200" rtl="0" eaLnBrk="1" fontAlgn="b" latinLnBrk="0" hangingPunct="1"/>
                      <a:r>
                        <a:rPr lang="en-US" sz="1000" b="1" i="0" u="none" strike="noStrike" kern="1200" dirty="0" smtClean="0">
                          <a:solidFill>
                            <a:schemeClr val="bg1"/>
                          </a:solidFill>
                          <a:effectLst/>
                          <a:latin typeface="Arial" panose="020B0604020202020204" pitchFamily="34" charset="0"/>
                          <a:ea typeface="+mn-ea"/>
                          <a:cs typeface="Arial" panose="020B0604020202020204" pitchFamily="34" charset="0"/>
                        </a:rPr>
                        <a:t>4.41</a:t>
                      </a:r>
                      <a:endParaRPr lang="en-US" sz="1000" b="1" i="0" u="none" strike="noStrike" kern="1200" dirty="0">
                        <a:solidFill>
                          <a:schemeClr val="bg1"/>
                        </a:solidFill>
                        <a:effectLst/>
                        <a:latin typeface="Arial" panose="020B0604020202020204" pitchFamily="34" charset="0"/>
                        <a:ea typeface="+mn-ea"/>
                        <a:cs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r>
              <a:tr h="208165">
                <a:tc>
                  <a:txBody>
                    <a:bodyPr/>
                    <a:lstStyle/>
                    <a:p>
                      <a:pPr marL="0" algn="ctr" defTabSz="457200" rtl="0" eaLnBrk="1" fontAlgn="b" latinLnBrk="0" hangingPunct="1"/>
                      <a:r>
                        <a:rPr lang="en-US" sz="1000" b="0" i="0" u="none" strike="noStrike" kern="1200" dirty="0" smtClean="0">
                          <a:solidFill>
                            <a:srgbClr val="000000"/>
                          </a:solidFill>
                          <a:effectLst/>
                          <a:latin typeface="Arial" panose="020B0604020202020204" pitchFamily="34" charset="0"/>
                          <a:ea typeface="+mn-ea"/>
                          <a:cs typeface="Arial" panose="020B0604020202020204" pitchFamily="34" charset="0"/>
                        </a:rPr>
                        <a:t>SNC Report</a:t>
                      </a:r>
                      <a:endParaRPr lang="en-US" sz="1000" b="0" i="0" u="none" strike="noStrike" kern="1200" dirty="0">
                        <a:solidFill>
                          <a:srgbClr val="000000"/>
                        </a:solidFill>
                        <a:effectLst/>
                        <a:latin typeface="Arial" panose="020B0604020202020204" pitchFamily="34" charset="0"/>
                        <a:ea typeface="+mn-ea"/>
                        <a:cs typeface="Arial" panose="020B0604020202020204" pitchFamily="34" charset="0"/>
                      </a:endParaRPr>
                    </a:p>
                  </a:txBody>
                  <a:tcPr marL="9525" marR="9525" marT="9525" marB="0" anchor="ctr">
                    <a:lnL w="12700" cap="flat" cmpd="sng" algn="ctr">
                      <a:solidFill>
                        <a:schemeClr val="bg1">
                          <a:lumMod val="50000"/>
                        </a:schemeClr>
                      </a:solid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808080"/>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algn="ctr" defTabSz="457200" rtl="0" eaLnBrk="1" fontAlgn="b" latinLnBrk="0" hangingPunct="1"/>
                      <a:r>
                        <a:rPr lang="en-US" sz="1000" b="0" i="0" u="none" strike="noStrike" kern="1200" dirty="0" smtClean="0">
                          <a:solidFill>
                            <a:srgbClr val="000000"/>
                          </a:solidFill>
                          <a:effectLst/>
                          <a:latin typeface="Arial" panose="020B0604020202020204" pitchFamily="34" charset="0"/>
                          <a:ea typeface="+mn-ea"/>
                          <a:cs typeface="Arial" panose="020B0604020202020204" pitchFamily="34" charset="0"/>
                        </a:rPr>
                        <a:t>0.52%</a:t>
                      </a:r>
                      <a:endParaRPr lang="en-US" sz="1000" b="0" i="0" u="none" strike="noStrike" kern="1200" dirty="0">
                        <a:solidFill>
                          <a:srgbClr val="000000"/>
                        </a:solidFill>
                        <a:effectLst/>
                        <a:latin typeface="Arial" panose="020B0604020202020204" pitchFamily="34" charset="0"/>
                        <a:ea typeface="+mn-ea"/>
                        <a:cs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808080"/>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algn="ctr" defTabSz="457200" rtl="0" eaLnBrk="1" fontAlgn="b" latinLnBrk="0" hangingPunct="1"/>
                      <a:r>
                        <a:rPr lang="en-US" sz="1000" b="0" i="0" u="none" strike="noStrike" kern="1200" dirty="0" smtClean="0">
                          <a:solidFill>
                            <a:srgbClr val="000000"/>
                          </a:solidFill>
                          <a:effectLst/>
                          <a:latin typeface="Arial" panose="020B0604020202020204" pitchFamily="34" charset="0"/>
                          <a:ea typeface="+mn-ea"/>
                          <a:cs typeface="Arial" panose="020B0604020202020204" pitchFamily="34" charset="0"/>
                        </a:rPr>
                        <a:t>1.63%</a:t>
                      </a:r>
                      <a:endParaRPr lang="en-US" sz="1000" b="0" i="0" u="none" strike="noStrike" kern="1200" dirty="0">
                        <a:solidFill>
                          <a:srgbClr val="000000"/>
                        </a:solidFill>
                        <a:effectLst/>
                        <a:latin typeface="Arial" panose="020B0604020202020204" pitchFamily="34" charset="0"/>
                        <a:ea typeface="+mn-ea"/>
                        <a:cs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808080"/>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algn="ctr" defTabSz="457200" rtl="0" eaLnBrk="1" fontAlgn="b" latinLnBrk="0" hangingPunct="1"/>
                      <a:r>
                        <a:rPr lang="en-US" sz="1000" b="1" i="0" u="none" strike="noStrike" kern="1200" dirty="0" smtClean="0">
                          <a:solidFill>
                            <a:schemeClr val="bg1"/>
                          </a:solidFill>
                          <a:effectLst/>
                          <a:latin typeface="Arial" panose="020B0604020202020204" pitchFamily="34" charset="0"/>
                          <a:ea typeface="+mn-ea"/>
                          <a:cs typeface="Arial" panose="020B0604020202020204" pitchFamily="34" charset="0"/>
                        </a:rPr>
                        <a:t>3.16</a:t>
                      </a:r>
                      <a:endParaRPr lang="en-US" sz="1000" b="1" i="0" u="none" strike="noStrike" kern="1200" dirty="0">
                        <a:solidFill>
                          <a:schemeClr val="bg1"/>
                        </a:solidFill>
                        <a:effectLst/>
                        <a:latin typeface="Arial" panose="020B0604020202020204" pitchFamily="34" charset="0"/>
                        <a:ea typeface="+mn-ea"/>
                        <a:cs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9525" cap="flat" cmpd="sng" algn="ctr">
                      <a:solidFill>
                        <a:srgbClr val="808080"/>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r>
            </a:tbl>
          </a:graphicData>
        </a:graphic>
      </p:graphicFrame>
      <p:sp>
        <p:nvSpPr>
          <p:cNvPr id="33" name="Rectangular Callout 32"/>
          <p:cNvSpPr/>
          <p:nvPr/>
        </p:nvSpPr>
        <p:spPr bwMode="auto">
          <a:xfrm>
            <a:off x="1052624" y="5143500"/>
            <a:ext cx="2304808" cy="622300"/>
          </a:xfrm>
          <a:prstGeom prst="wedgeRectCallout">
            <a:avLst>
              <a:gd name="adj1" fmla="val 60532"/>
              <a:gd name="adj2" fmla="val 16611"/>
            </a:avLst>
          </a:prstGeom>
          <a:solidFill>
            <a:srgbClr val="FFFFFF"/>
          </a:solidFill>
          <a:ln w="9525" cap="flat" cmpd="sng" algn="ctr">
            <a:solidFill>
              <a:schemeClr val="tx1"/>
            </a:solidFill>
            <a:prstDash val="solid"/>
            <a:round/>
            <a:headEnd type="none" w="med" len="med"/>
            <a:tailEnd type="none" w="med" len="med"/>
          </a:ln>
          <a:effectLst/>
        </p:spPr>
        <p:txBody>
          <a:bodyPr vert="horz" wrap="square" lIns="63500" tIns="63500" rIns="63500" bIns="63500" numCol="1" rtlCol="0" anchor="t" anchorCtr="0" compatLnSpc="1">
            <a:prstTxWarp prst="textNoShape">
              <a:avLst/>
            </a:prstTxWarp>
          </a:bodyPr>
          <a:lstStyle/>
          <a:p>
            <a:pPr algn="l">
              <a:lnSpc>
                <a:spcPct val="100000"/>
              </a:lnSpc>
            </a:pPr>
            <a:r>
              <a:rPr lang="en-US" sz="1100" dirty="0" smtClean="0"/>
              <a:t>Recommend no scalar change based on relative confidence in CCAR scalar vs historical data</a:t>
            </a:r>
            <a:endParaRPr lang="en-US" sz="1100" dirty="0"/>
          </a:p>
        </p:txBody>
      </p:sp>
    </p:spTree>
    <p:extLst>
      <p:ext uri="{BB962C8B-B14F-4D97-AF65-F5344CB8AC3E}">
        <p14:creationId xmlns:p14="http://schemas.microsoft.com/office/powerpoint/2010/main" val="1374207995"/>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0" name="Object 39" hidden="1"/>
          <p:cNvGraphicFramePr>
            <a:graphicFrameLocks noChangeAspect="1"/>
          </p:cNvGraphicFramePr>
          <p:nvPr>
            <p:custDataLst>
              <p:tags r:id="rId2"/>
            </p:custDataLst>
            <p:extLst>
              <p:ext uri="{D42A27DB-BD31-4B8C-83A1-F6EECF244321}">
                <p14:modId xmlns:p14="http://schemas.microsoft.com/office/powerpoint/2010/main" val="4134328365"/>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24657"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6" name="Rectangle 5" hidden="1"/>
          <p:cNvSpPr/>
          <p:nvPr>
            <p:custDataLst>
              <p:tags r:id="rId3"/>
            </p:custDataLst>
          </p:nvPr>
        </p:nvSpPr>
        <p:spPr bwMode="auto">
          <a:xfrm>
            <a:off x="0" y="0"/>
            <a:ext cx="158750" cy="158750"/>
          </a:xfrm>
          <a:prstGeom prst="rect">
            <a:avLst/>
          </a:prstGeom>
          <a:solidFill>
            <a:schemeClr val="accent1">
              <a:lumMod val="20000"/>
              <a:lumOff val="8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vert="horz" wrap="none" lIns="0" tIns="0" rIns="0" bIns="0" numCol="1" spcCol="0" rtlCol="0" anchor="ctr" anchorCtr="0">
            <a:noAutofit/>
          </a:bodyPr>
          <a:lstStyle/>
          <a:p>
            <a:pPr>
              <a:lnSpc>
                <a:spcPct val="100000"/>
              </a:lnSpc>
            </a:pPr>
            <a:endParaRPr lang="en-US" dirty="0" smtClean="0">
              <a:solidFill>
                <a:schemeClr val="tx1"/>
              </a:solidFill>
              <a:latin typeface="Arial"/>
              <a:cs typeface="Arial"/>
              <a:sym typeface="Arial"/>
            </a:endParaRPr>
          </a:p>
        </p:txBody>
      </p:sp>
      <p:grpSp>
        <p:nvGrpSpPr>
          <p:cNvPr id="75" name="Group 74"/>
          <p:cNvGrpSpPr/>
          <p:nvPr/>
        </p:nvGrpSpPr>
        <p:grpSpPr>
          <a:xfrm>
            <a:off x="436880" y="69852"/>
            <a:ext cx="3149229" cy="189008"/>
            <a:chOff x="457200" y="19052"/>
            <a:chExt cx="3149229" cy="189008"/>
          </a:xfrm>
        </p:grpSpPr>
        <p:sp>
          <p:nvSpPr>
            <p:cNvPr id="79" name="Oval 78"/>
            <p:cNvSpPr/>
            <p:nvPr/>
          </p:nvSpPr>
          <p:spPr bwMode="auto">
            <a:xfrm>
              <a:off x="457200" y="19052"/>
              <a:ext cx="189008" cy="189008"/>
            </a:xfrm>
            <a:prstGeom prst="ellipse">
              <a:avLst/>
            </a:prstGeom>
            <a:solidFill>
              <a:schemeClr val="accent6">
                <a:lumMod val="60000"/>
                <a:lumOff val="4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lang="en-US" b="1" dirty="0" smtClean="0">
                  <a:solidFill>
                    <a:schemeClr val="bg1"/>
                  </a:solidFill>
                  <a:latin typeface="Arial" panose="020B0604020202020204" pitchFamily="34" charset="0"/>
                  <a:ea typeface="ＭＳ Ｐゴシック" pitchFamily="-112" charset="-128"/>
                  <a:cs typeface="Arial" panose="020B0604020202020204" pitchFamily="34" charset="0"/>
                </a:rPr>
                <a:t>E</a:t>
              </a:r>
              <a:endParaRPr kumimoji="0" lang="en-US" b="1" i="0" u="none" strike="noStrike" cap="none" normalizeH="0" baseline="0" dirty="0">
                <a:ln>
                  <a:noFill/>
                </a:ln>
                <a:solidFill>
                  <a:schemeClr val="bg1"/>
                </a:solidFill>
                <a:effectLst/>
                <a:latin typeface="Arial" panose="020B0604020202020204" pitchFamily="34" charset="0"/>
                <a:ea typeface="ＭＳ Ｐゴシック" pitchFamily="-112" charset="-128"/>
                <a:cs typeface="Arial" panose="020B0604020202020204" pitchFamily="34" charset="0"/>
              </a:endParaRPr>
            </a:p>
          </p:txBody>
        </p:sp>
        <p:sp>
          <p:nvSpPr>
            <p:cNvPr id="80" name="Text Box 75"/>
            <p:cNvSpPr txBox="1">
              <a:spLocks noChangeArrowheads="1"/>
            </p:cNvSpPr>
            <p:nvPr/>
          </p:nvSpPr>
          <p:spPr bwMode="gray">
            <a:xfrm>
              <a:off x="690566" y="20638"/>
              <a:ext cx="2915863" cy="184666"/>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none" lIns="0" tIns="0" rIns="0" bIns="0" anchor="ctr">
              <a:spAutoFit/>
            </a:bodyPr>
            <a:lstStyle/>
            <a:p>
              <a:pPr algn="l">
                <a:lnSpc>
                  <a:spcPct val="100000"/>
                </a:lnSpc>
              </a:pPr>
              <a:r>
                <a:rPr lang="en-US" sz="1200" dirty="0">
                  <a:solidFill>
                    <a:schemeClr val="bg1">
                      <a:lumMod val="50000"/>
                    </a:schemeClr>
                  </a:solidFill>
                </a:rPr>
                <a:t>Appendix: </a:t>
              </a:r>
              <a:r>
                <a:rPr lang="en-US" sz="1200" dirty="0" smtClean="0">
                  <a:solidFill>
                    <a:schemeClr val="bg1">
                      <a:lumMod val="50000"/>
                    </a:schemeClr>
                  </a:solidFill>
                </a:rPr>
                <a:t>Sub-portfolio NCO scalar review</a:t>
              </a:r>
              <a:endParaRPr lang="en-US" sz="1200" dirty="0">
                <a:solidFill>
                  <a:schemeClr val="bg1">
                    <a:lumMod val="50000"/>
                  </a:schemeClr>
                </a:solidFill>
              </a:endParaRPr>
            </a:p>
          </p:txBody>
        </p:sp>
      </p:grpSp>
      <p:sp>
        <p:nvSpPr>
          <p:cNvPr id="3" name="Content Placeholder 2"/>
          <p:cNvSpPr>
            <a:spLocks noGrp="1"/>
          </p:cNvSpPr>
          <p:nvPr>
            <p:ph sz="quarter" idx="11"/>
          </p:nvPr>
        </p:nvSpPr>
        <p:spPr/>
        <p:txBody>
          <a:bodyPr/>
          <a:lstStyle/>
          <a:p>
            <a:r>
              <a:rPr lang="en-US" dirty="0"/>
              <a:t>SBNA </a:t>
            </a:r>
            <a:r>
              <a:rPr lang="en-US" dirty="0" smtClean="0"/>
              <a:t>GCB</a:t>
            </a:r>
            <a:endParaRPr lang="en-US" dirty="0"/>
          </a:p>
        </p:txBody>
      </p:sp>
      <p:sp>
        <p:nvSpPr>
          <p:cNvPr id="77" name="Rectangle 76"/>
          <p:cNvSpPr/>
          <p:nvPr/>
        </p:nvSpPr>
        <p:spPr>
          <a:xfrm>
            <a:off x="5149103" y="4515833"/>
            <a:ext cx="4005530" cy="461665"/>
          </a:xfrm>
          <a:prstGeom prst="rect">
            <a:avLst/>
          </a:prstGeom>
        </p:spPr>
        <p:txBody>
          <a:bodyPr wrap="square">
            <a:spAutoFit/>
          </a:bodyPr>
          <a:lstStyle/>
          <a:p>
            <a:pPr marL="171450" indent="-171450" algn="l" fontAlgn="b">
              <a:lnSpc>
                <a:spcPct val="100000"/>
              </a:lnSpc>
              <a:spcBef>
                <a:spcPts val="0"/>
              </a:spcBef>
              <a:spcAft>
                <a:spcPts val="0"/>
              </a:spcAft>
              <a:buFont typeface="Arial" panose="020B0604020202020204" pitchFamily="34" charset="0"/>
              <a:buChar char="~"/>
              <a:defRPr/>
            </a:pPr>
            <a:r>
              <a:rPr lang="en-US" sz="1200" dirty="0" smtClean="0">
                <a:solidFill>
                  <a:srgbClr val="FFC000"/>
                </a:solidFill>
              </a:rPr>
              <a:t>Historical data is not directly comparable to GCB portfolio since it is for C&amp;I portfolio (including GCB)</a:t>
            </a:r>
            <a:endParaRPr lang="en-US" sz="1200" dirty="0">
              <a:solidFill>
                <a:srgbClr val="FFC000"/>
              </a:solidFill>
            </a:endParaRPr>
          </a:p>
        </p:txBody>
      </p:sp>
      <p:sp>
        <p:nvSpPr>
          <p:cNvPr id="78" name="Rectangle 77"/>
          <p:cNvSpPr/>
          <p:nvPr/>
        </p:nvSpPr>
        <p:spPr>
          <a:xfrm>
            <a:off x="457200" y="4009778"/>
            <a:ext cx="4005530" cy="646331"/>
          </a:xfrm>
          <a:prstGeom prst="rect">
            <a:avLst/>
          </a:prstGeom>
        </p:spPr>
        <p:txBody>
          <a:bodyPr wrap="square">
            <a:spAutoFit/>
          </a:bodyPr>
          <a:lstStyle/>
          <a:p>
            <a:pPr marL="171450" indent="-171450" algn="l" fontAlgn="b">
              <a:lnSpc>
                <a:spcPct val="100000"/>
              </a:lnSpc>
              <a:spcBef>
                <a:spcPts val="0"/>
              </a:spcBef>
              <a:spcAft>
                <a:spcPts val="0"/>
              </a:spcAft>
              <a:buFont typeface="Arial" panose="020B0604020202020204" pitchFamily="34" charset="0"/>
              <a:buChar char="~"/>
              <a:defRPr/>
            </a:pPr>
            <a:r>
              <a:rPr lang="en-US" sz="1200" dirty="0" smtClean="0">
                <a:solidFill>
                  <a:srgbClr val="FFC000"/>
                </a:solidFill>
              </a:rPr>
              <a:t>Improved modeling in 2016 reflects relationship more accurately, but may underestimate allowable baseline loss level due to lumpiness of portfolio</a:t>
            </a:r>
            <a:endParaRPr lang="en-US" sz="1200" dirty="0">
              <a:solidFill>
                <a:srgbClr val="FFC000"/>
              </a:solidFill>
            </a:endParaRPr>
          </a:p>
        </p:txBody>
      </p:sp>
      <p:graphicFrame>
        <p:nvGraphicFramePr>
          <p:cNvPr id="81" name="Table 80"/>
          <p:cNvGraphicFramePr>
            <a:graphicFrameLocks noGrp="1"/>
          </p:cNvGraphicFramePr>
          <p:nvPr>
            <p:extLst>
              <p:ext uri="{D42A27DB-BD31-4B8C-83A1-F6EECF244321}">
                <p14:modId xmlns:p14="http://schemas.microsoft.com/office/powerpoint/2010/main" val="1854123723"/>
              </p:ext>
            </p:extLst>
          </p:nvPr>
        </p:nvGraphicFramePr>
        <p:xfrm>
          <a:off x="3636787" y="5143500"/>
          <a:ext cx="2439834" cy="1047984"/>
        </p:xfrm>
        <a:graphic>
          <a:graphicData uri="http://schemas.openxmlformats.org/drawingml/2006/table">
            <a:tbl>
              <a:tblPr firstRow="1" bandRow="1"/>
              <a:tblGrid>
                <a:gridCol w="989641"/>
                <a:gridCol w="1450193"/>
              </a:tblGrid>
              <a:tr h="349328">
                <a:tc gridSpan="2">
                  <a:txBody>
                    <a:bodyPr/>
                    <a:lstStyle/>
                    <a:p>
                      <a:pPr marL="0" algn="ctr" defTabSz="457200" rtl="0" eaLnBrk="1" fontAlgn="b" latinLnBrk="0" hangingPunct="1"/>
                      <a:r>
                        <a:rPr lang="en-US" sz="1200" b="1" i="0" u="none" strike="noStrike" kern="1200" dirty="0" smtClean="0">
                          <a:solidFill>
                            <a:schemeClr val="tx1"/>
                          </a:solidFill>
                          <a:effectLst/>
                          <a:latin typeface="Arial" panose="020B0604020202020204" pitchFamily="34" charset="0"/>
                          <a:ea typeface="+mn-ea"/>
                          <a:cs typeface="Arial" panose="020B0604020202020204" pitchFamily="34" charset="0"/>
                        </a:rPr>
                        <a:t>Derived scalar</a:t>
                      </a:r>
                    </a:p>
                  </a:txBody>
                  <a:tcPr marL="45530"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hMerge="1">
                  <a:txBody>
                    <a:bodyPr/>
                    <a:lstStyle/>
                    <a:p>
                      <a:endParaRPr lang="en-GB"/>
                    </a:p>
                  </a:txBody>
                  <a:tcPr/>
                </a:tc>
              </a:tr>
              <a:tr h="349328">
                <a:tc>
                  <a:txBody>
                    <a:bodyPr/>
                    <a:lstStyle>
                      <a:lvl1pPr marL="0" algn="l" defTabSz="914400" rtl="0" eaLnBrk="1" latinLnBrk="0" hangingPunct="1">
                        <a:defRPr sz="1200" b="1" kern="1200">
                          <a:solidFill>
                            <a:schemeClr val="tx1"/>
                          </a:solidFill>
                          <a:latin typeface="Arial"/>
                          <a:ea typeface="ＭＳ Ｐゴシック"/>
                          <a:cs typeface="ＭＳ Ｐゴシック"/>
                        </a:defRPr>
                      </a:lvl1pPr>
                      <a:lvl2pPr marL="457200" algn="l" defTabSz="914400" rtl="0" eaLnBrk="1" latinLnBrk="0" hangingPunct="1">
                        <a:defRPr sz="1200" b="1" kern="1200">
                          <a:solidFill>
                            <a:schemeClr val="tx1"/>
                          </a:solidFill>
                          <a:latin typeface="Arial"/>
                          <a:ea typeface="ＭＳ Ｐゴシック"/>
                          <a:cs typeface="ＭＳ Ｐゴシック"/>
                        </a:defRPr>
                      </a:lvl2pPr>
                      <a:lvl3pPr marL="914400" algn="l" defTabSz="914400" rtl="0" eaLnBrk="1" latinLnBrk="0" hangingPunct="1">
                        <a:defRPr sz="1200" b="1" kern="1200">
                          <a:solidFill>
                            <a:schemeClr val="tx1"/>
                          </a:solidFill>
                          <a:latin typeface="Arial"/>
                          <a:ea typeface="ＭＳ Ｐゴシック"/>
                          <a:cs typeface="ＭＳ Ｐゴシック"/>
                        </a:defRPr>
                      </a:lvl3pPr>
                      <a:lvl4pPr marL="1371600" algn="l" defTabSz="914400" rtl="0" eaLnBrk="1" latinLnBrk="0" hangingPunct="1">
                        <a:defRPr sz="1200" b="1" kern="1200">
                          <a:solidFill>
                            <a:schemeClr val="tx1"/>
                          </a:solidFill>
                          <a:latin typeface="Arial"/>
                          <a:ea typeface="ＭＳ Ｐゴシック"/>
                          <a:cs typeface="ＭＳ Ｐゴシック"/>
                        </a:defRPr>
                      </a:lvl4pPr>
                      <a:lvl5pPr marL="1828800" algn="l" defTabSz="914400" rtl="0" eaLnBrk="1" latinLnBrk="0" hangingPunct="1">
                        <a:defRPr sz="1200" b="1" kern="1200">
                          <a:solidFill>
                            <a:schemeClr val="tx1"/>
                          </a:solidFill>
                          <a:latin typeface="Arial"/>
                          <a:ea typeface="ＭＳ Ｐゴシック"/>
                          <a:cs typeface="ＭＳ Ｐゴシック"/>
                        </a:defRPr>
                      </a:lvl5pPr>
                      <a:lvl6pPr marL="2286000" algn="l" defTabSz="914400" rtl="0" eaLnBrk="1" latinLnBrk="0" hangingPunct="1">
                        <a:defRPr sz="1200" b="1" kern="1200">
                          <a:solidFill>
                            <a:schemeClr val="tx1"/>
                          </a:solidFill>
                          <a:latin typeface="Arial"/>
                          <a:ea typeface="ＭＳ Ｐゴシック"/>
                          <a:cs typeface="ＭＳ Ｐゴシック"/>
                        </a:defRPr>
                      </a:lvl6pPr>
                      <a:lvl7pPr marL="2743200" algn="l" defTabSz="914400" rtl="0" eaLnBrk="1" latinLnBrk="0" hangingPunct="1">
                        <a:defRPr sz="1200" b="1" kern="1200">
                          <a:solidFill>
                            <a:schemeClr val="tx1"/>
                          </a:solidFill>
                          <a:latin typeface="Arial"/>
                          <a:ea typeface="ＭＳ Ｐゴシック"/>
                          <a:cs typeface="ＭＳ Ｐゴシック"/>
                        </a:defRPr>
                      </a:lvl7pPr>
                      <a:lvl8pPr marL="3200400" algn="l" defTabSz="914400" rtl="0" eaLnBrk="1" latinLnBrk="0" hangingPunct="1">
                        <a:defRPr sz="1200" b="1" kern="1200">
                          <a:solidFill>
                            <a:schemeClr val="tx1"/>
                          </a:solidFill>
                          <a:latin typeface="Arial"/>
                          <a:ea typeface="ＭＳ Ｐゴシック"/>
                          <a:cs typeface="ＭＳ Ｐゴシック"/>
                        </a:defRPr>
                      </a:lvl8pPr>
                      <a:lvl9pPr marL="3657600" algn="l" defTabSz="914400" rtl="0" eaLnBrk="1" latinLnBrk="0" hangingPunct="1">
                        <a:defRPr sz="1800" b="1" kern="1200">
                          <a:solidFill>
                            <a:schemeClr val="tx1"/>
                          </a:solidFill>
                          <a:latin typeface="Arial"/>
                          <a:ea typeface="ＭＳ Ｐゴシック"/>
                          <a:cs typeface="ＭＳ Ｐゴシック"/>
                        </a:defRPr>
                      </a:lvl9pPr>
                    </a:lstStyle>
                    <a:p>
                      <a:pPr marL="0" algn="l" defTabSz="457200" rtl="0" eaLnBrk="1" fontAlgn="b" latinLnBrk="0" hangingPunct="1"/>
                      <a:r>
                        <a:rPr lang="en-US" sz="1200" b="1" i="0" u="none" strike="noStrike" kern="1200" dirty="0" smtClean="0">
                          <a:solidFill>
                            <a:srgbClr val="000000"/>
                          </a:solidFill>
                          <a:effectLst/>
                          <a:latin typeface="Arial" panose="020B0604020202020204" pitchFamily="34" charset="0"/>
                          <a:ea typeface="+mn-ea"/>
                          <a:cs typeface="Arial" panose="020B0604020202020204" pitchFamily="34" charset="0"/>
                        </a:rPr>
                        <a:t>2016</a:t>
                      </a:r>
                    </a:p>
                  </a:txBody>
                  <a:tcPr marL="45530" marR="9525" marT="9525" marB="0" anchor="ctr">
                    <a:lnL w="12700" cap="flat" cmpd="sng" algn="ctr">
                      <a:solidFill>
                        <a:srgbClr val="000000"/>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indent="0" algn="ctr" defTabSz="457200" rtl="0" eaLnBrk="1" fontAlgn="b" latinLnBrk="0" hangingPunct="1">
                        <a:lnSpc>
                          <a:spcPct val="100000"/>
                        </a:lnSpc>
                        <a:spcBef>
                          <a:spcPts val="0"/>
                        </a:spcBef>
                        <a:spcAft>
                          <a:spcPts val="0"/>
                        </a:spcAft>
                        <a:buClrTx/>
                        <a:buSzTx/>
                        <a:buFontTx/>
                        <a:buNone/>
                        <a:tabLst/>
                        <a:defRPr/>
                      </a:pPr>
                      <a:r>
                        <a:rPr lang="en-US" sz="1200" b="1" i="0" u="none" strike="noStrike" kern="1200" dirty="0" smtClean="0">
                          <a:solidFill>
                            <a:schemeClr val="bg1"/>
                          </a:solidFill>
                          <a:effectLst/>
                          <a:latin typeface="Arial" panose="020B0604020202020204" pitchFamily="34" charset="0"/>
                          <a:ea typeface="+mn-ea"/>
                          <a:cs typeface="Arial" panose="020B0604020202020204" pitchFamily="34" charset="0"/>
                        </a:rPr>
                        <a:t>~7.97x</a:t>
                      </a:r>
                    </a:p>
                  </a:txBody>
                  <a:tcPr marL="9525" marR="9525" marT="9525" marB="0" anchor="ctr">
                    <a:lnL w="12700" cap="flat" cmpd="sng" algn="ctr">
                      <a:no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r>
              <a:tr h="349328">
                <a:tc>
                  <a:txBody>
                    <a:bodyPr/>
                    <a:lstStyle/>
                    <a:p>
                      <a:pPr marL="0" algn="l" defTabSz="457200" rtl="0" eaLnBrk="1" fontAlgn="b" latinLnBrk="0" hangingPunct="1"/>
                      <a:r>
                        <a:rPr lang="en-US" sz="1200" b="1" i="0" u="none" strike="noStrike" kern="1200" dirty="0" smtClean="0">
                          <a:solidFill>
                            <a:schemeClr val="bg1">
                              <a:lumMod val="50000"/>
                            </a:schemeClr>
                          </a:solidFill>
                          <a:effectLst/>
                          <a:latin typeface="Arial" panose="020B0604020202020204" pitchFamily="34" charset="0"/>
                          <a:ea typeface="+mn-ea"/>
                          <a:cs typeface="Arial" panose="020B0604020202020204" pitchFamily="34" charset="0"/>
                        </a:rPr>
                        <a:t>2015</a:t>
                      </a:r>
                      <a:r>
                        <a:rPr lang="en-US" sz="1200" b="1" i="0" u="none" strike="noStrike" kern="1200" baseline="30000" dirty="0" smtClean="0">
                          <a:solidFill>
                            <a:schemeClr val="bg1">
                              <a:lumMod val="50000"/>
                            </a:schemeClr>
                          </a:solidFill>
                          <a:effectLst/>
                          <a:latin typeface="Arial" panose="020B0604020202020204" pitchFamily="34" charset="0"/>
                          <a:ea typeface="+mn-ea"/>
                          <a:cs typeface="Arial" panose="020B0604020202020204" pitchFamily="34" charset="0"/>
                        </a:rPr>
                        <a:t>1</a:t>
                      </a:r>
                      <a:endParaRPr lang="en-US" sz="1200" b="1" i="0" u="none" strike="noStrike" kern="1200" dirty="0" smtClean="0">
                        <a:solidFill>
                          <a:schemeClr val="bg1">
                            <a:lumMod val="50000"/>
                          </a:schemeClr>
                        </a:solidFill>
                        <a:effectLst/>
                        <a:latin typeface="Arial" panose="020B0604020202020204" pitchFamily="34" charset="0"/>
                        <a:ea typeface="+mn-ea"/>
                        <a:cs typeface="Arial" panose="020B0604020202020204" pitchFamily="34" charset="0"/>
                      </a:endParaRPr>
                    </a:p>
                  </a:txBody>
                  <a:tcPr marL="45530" marR="9525" marT="9525" marB="0" anchor="ctr">
                    <a:lnL w="12700" cap="flat" cmpd="sng" algn="ctr">
                      <a:solidFill>
                        <a:srgbClr val="000000"/>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algn="ctr" defTabSz="457200" rtl="0" eaLnBrk="1" fontAlgn="b" latinLnBrk="0" hangingPunct="1"/>
                      <a:r>
                        <a:rPr lang="en-US" sz="1200" b="1" i="0" u="none" strike="noStrike" kern="1200" dirty="0" smtClean="0">
                          <a:solidFill>
                            <a:schemeClr val="bg1">
                              <a:lumMod val="50000"/>
                            </a:schemeClr>
                          </a:solidFill>
                          <a:effectLst/>
                          <a:latin typeface="Arial" panose="020B0604020202020204" pitchFamily="34" charset="0"/>
                          <a:ea typeface="+mn-ea"/>
                          <a:cs typeface="Arial" panose="020B0604020202020204" pitchFamily="34" charset="0"/>
                        </a:rPr>
                        <a:t>~4.0x</a:t>
                      </a:r>
                    </a:p>
                  </a:txBody>
                  <a:tcPr marL="9525" marR="9525" marT="9525" marB="0" anchor="ctr">
                    <a:lnL w="12700" cap="flat" cmpd="sng" algn="ctr">
                      <a:no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r>
            </a:tbl>
          </a:graphicData>
        </a:graphic>
      </p:graphicFrame>
      <p:graphicFrame>
        <p:nvGraphicFramePr>
          <p:cNvPr id="83" name="Table 82"/>
          <p:cNvGraphicFramePr>
            <a:graphicFrameLocks noGrp="1"/>
          </p:cNvGraphicFramePr>
          <p:nvPr>
            <p:extLst>
              <p:ext uri="{D42A27DB-BD31-4B8C-83A1-F6EECF244321}">
                <p14:modId xmlns:p14="http://schemas.microsoft.com/office/powerpoint/2010/main" val="1869512459"/>
              </p:ext>
            </p:extLst>
          </p:nvPr>
        </p:nvGraphicFramePr>
        <p:xfrm>
          <a:off x="446567" y="1813352"/>
          <a:ext cx="4005526" cy="1870823"/>
        </p:xfrm>
        <a:graphic>
          <a:graphicData uri="http://schemas.openxmlformats.org/drawingml/2006/table">
            <a:tbl>
              <a:tblPr firstRow="1" bandRow="1">
                <a:tableStyleId>{5C22544A-7EE6-4342-B048-85BDC9FD1C3A}</a:tableStyleId>
              </a:tblPr>
              <a:tblGrid>
                <a:gridCol w="572218"/>
                <a:gridCol w="572218"/>
                <a:gridCol w="572218"/>
                <a:gridCol w="572218"/>
                <a:gridCol w="572218"/>
                <a:gridCol w="572218"/>
                <a:gridCol w="572218"/>
              </a:tblGrid>
              <a:tr h="318218">
                <a:tc rowSpan="2">
                  <a:txBody>
                    <a:bodyPr/>
                    <a:lstStyle/>
                    <a:p>
                      <a:pPr algn="ctr"/>
                      <a:endParaRPr lang="en-US" sz="1200" b="1" dirty="0" smtClean="0">
                        <a:solidFill>
                          <a:schemeClr val="bg1"/>
                        </a:solidFill>
                        <a:latin typeface="Arial" panose="020B0604020202020204" pitchFamily="34" charset="0"/>
                        <a:cs typeface="Arial" panose="020B0604020202020204" pitchFamily="34" charset="0"/>
                      </a:endParaRPr>
                    </a:p>
                  </a:txBody>
                  <a:tcPr marL="9144" marR="18288" marT="27432" marB="27432" anchor="ctr">
                    <a:lnL w="12700" cap="flat" cmpd="sng" algn="ctr">
                      <a:noFill/>
                      <a:prstDash val="solid"/>
                      <a:round/>
                      <a:headEnd type="none" w="med" len="med"/>
                      <a:tailEnd type="none" w="med" len="med"/>
                    </a:lnL>
                    <a:lnR w="12700" cap="flat" cmpd="sng" algn="ctr">
                      <a:solidFill>
                        <a:schemeClr val="bg1">
                          <a:lumMod val="50000"/>
                        </a:schemeClr>
                      </a:solidFill>
                      <a:prstDash val="sysDash"/>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gridSpan="3">
                  <a:txBody>
                    <a:bodyPr/>
                    <a:lstStyle/>
                    <a:p>
                      <a:pPr algn="ctr"/>
                      <a:r>
                        <a:rPr lang="en-US" sz="1200" b="1" dirty="0" smtClean="0">
                          <a:solidFill>
                            <a:schemeClr val="bg1"/>
                          </a:solidFill>
                          <a:latin typeface="Arial" panose="020B0604020202020204" pitchFamily="34" charset="0"/>
                          <a:cs typeface="Arial" panose="020B0604020202020204" pitchFamily="34" charset="0"/>
                        </a:rPr>
                        <a:t>Cumulative $</a:t>
                      </a:r>
                      <a:r>
                        <a:rPr lang="en-US" sz="1200" b="1" baseline="0" dirty="0" smtClean="0">
                          <a:solidFill>
                            <a:schemeClr val="bg1"/>
                          </a:solidFill>
                          <a:latin typeface="Arial" panose="020B0604020202020204" pitchFamily="34" charset="0"/>
                          <a:cs typeface="Arial" panose="020B0604020202020204" pitchFamily="34" charset="0"/>
                        </a:rPr>
                        <a:t> </a:t>
                      </a:r>
                      <a:r>
                        <a:rPr lang="en-US" sz="1200" b="1" dirty="0" smtClean="0">
                          <a:solidFill>
                            <a:schemeClr val="bg1"/>
                          </a:solidFill>
                          <a:latin typeface="Arial" panose="020B0604020202020204" pitchFamily="34" charset="0"/>
                          <a:cs typeface="Arial" panose="020B0604020202020204" pitchFamily="34" charset="0"/>
                        </a:rPr>
                        <a:t>Losses</a:t>
                      </a:r>
                    </a:p>
                  </a:txBody>
                  <a:tcPr marL="9144" marR="18288" marT="27432" marB="27432" anchor="ctr">
                    <a:lnL w="12700" cap="flat" cmpd="sng" algn="ctr">
                      <a:solidFill>
                        <a:schemeClr val="bg1">
                          <a:lumMod val="50000"/>
                        </a:schemeClr>
                      </a:solidFill>
                      <a:prstDash val="sysDash"/>
                      <a:round/>
                      <a:headEnd type="none" w="med" len="med"/>
                      <a:tailEnd type="none" w="med" len="med"/>
                    </a:lnL>
                    <a:lnR w="12700" cap="flat" cmpd="sng" algn="ctr">
                      <a:solidFill>
                        <a:schemeClr val="bg1">
                          <a:lumMod val="50000"/>
                        </a:schemeClr>
                      </a:solidFill>
                      <a:prstDash val="sysDash"/>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0000"/>
                    </a:solidFill>
                  </a:tcPr>
                </a:tc>
                <a:tc hMerge="1">
                  <a:txBody>
                    <a:bodyPr/>
                    <a:lstStyle/>
                    <a:p>
                      <a:endParaRPr lang="en-GB"/>
                    </a:p>
                  </a:txBody>
                  <a:tcPr/>
                </a:tc>
                <a:tc hMerge="1">
                  <a:txBody>
                    <a:bodyPr/>
                    <a:lstStyle/>
                    <a:p>
                      <a:pPr algn="ctr"/>
                      <a:endParaRPr lang="en-US" sz="1100" b="1" dirty="0">
                        <a:solidFill>
                          <a:srgbClr val="FF0000"/>
                        </a:solidFill>
                        <a:latin typeface="Arial" panose="020B0604020202020204" pitchFamily="34" charset="0"/>
                        <a:cs typeface="Arial" panose="020B0604020202020204" pitchFamily="34" charset="0"/>
                      </a:endParaRPr>
                    </a:p>
                  </a:txBody>
                  <a:tcPr marL="36576" marR="36576" marT="27432" marB="27432" anchor="ctr">
                    <a:lnL w="12700" cap="flat" cmpd="sng" algn="ctr">
                      <a:solidFill>
                        <a:schemeClr val="bg1">
                          <a:lumMod val="50000"/>
                        </a:schemeClr>
                      </a:solidFill>
                      <a:prstDash val="sysDash"/>
                      <a:round/>
                      <a:headEnd type="none" w="med" len="med"/>
                      <a:tailEnd type="none" w="med" len="med"/>
                    </a:lnL>
                    <a:lnR w="12700" cap="flat" cmpd="sng" algn="ctr">
                      <a:solidFill>
                        <a:schemeClr val="bg1">
                          <a:lumMod val="50000"/>
                        </a:schemeClr>
                      </a:solidFill>
                      <a:prstDash val="sysDash"/>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gridSpan="3">
                  <a:txBody>
                    <a:bodyPr/>
                    <a:lstStyle/>
                    <a:p>
                      <a:pPr algn="ctr"/>
                      <a:r>
                        <a:rPr lang="en-US" sz="1200" b="1" kern="1200" dirty="0" smtClean="0">
                          <a:solidFill>
                            <a:schemeClr val="bg1"/>
                          </a:solidFill>
                          <a:latin typeface="Arial" panose="020B0604020202020204" pitchFamily="34" charset="0"/>
                          <a:ea typeface="+mn-ea"/>
                          <a:cs typeface="Arial" panose="020B0604020202020204" pitchFamily="34" charset="0"/>
                        </a:rPr>
                        <a:t>Cumulative %</a:t>
                      </a:r>
                      <a:r>
                        <a:rPr lang="en-US" sz="1200" b="1" kern="1200" baseline="0" dirty="0" smtClean="0">
                          <a:solidFill>
                            <a:schemeClr val="bg1"/>
                          </a:solidFill>
                          <a:latin typeface="Arial" panose="020B0604020202020204" pitchFamily="34" charset="0"/>
                          <a:ea typeface="+mn-ea"/>
                          <a:cs typeface="Arial" panose="020B0604020202020204" pitchFamily="34" charset="0"/>
                        </a:rPr>
                        <a:t> </a:t>
                      </a:r>
                      <a:r>
                        <a:rPr lang="en-US" sz="1200" b="1" kern="1200" dirty="0" smtClean="0">
                          <a:solidFill>
                            <a:schemeClr val="bg1"/>
                          </a:solidFill>
                          <a:latin typeface="Arial" panose="020B0604020202020204" pitchFamily="34" charset="0"/>
                          <a:ea typeface="+mn-ea"/>
                          <a:cs typeface="Arial" panose="020B0604020202020204" pitchFamily="34" charset="0"/>
                        </a:rPr>
                        <a:t>Losses</a:t>
                      </a:r>
                    </a:p>
                  </a:txBody>
                  <a:tcPr marL="9144" marR="18288" marT="27432" marB="27432" anchor="ctr">
                    <a:lnL w="12700" cap="flat" cmpd="sng" algn="ctr">
                      <a:solidFill>
                        <a:schemeClr val="bg1">
                          <a:lumMod val="50000"/>
                        </a:schemeClr>
                      </a:solidFill>
                      <a:prstDash val="sysDash"/>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0000"/>
                    </a:solidFill>
                  </a:tcPr>
                </a:tc>
                <a:tc hMerge="1">
                  <a:txBody>
                    <a:bodyPr/>
                    <a:lstStyle/>
                    <a:p>
                      <a:endParaRPr lang="en-GB"/>
                    </a:p>
                  </a:txBody>
                  <a:tcPr>
                    <a:lnL w="12700" cap="flat" cmpd="sng" algn="ctr">
                      <a:solidFill>
                        <a:schemeClr val="bg1">
                          <a:lumMod val="50000"/>
                        </a:schemeClr>
                      </a:solidFill>
                      <a:prstDash val="sysDash"/>
                      <a:round/>
                      <a:headEnd type="none" w="med" len="med"/>
                      <a:tailEnd type="none" w="med" len="med"/>
                    </a:lnL>
                    <a:lnR w="12700" cap="flat" cmpd="sng" algn="ctr">
                      <a:solidFill>
                        <a:schemeClr val="bg1">
                          <a:lumMod val="50000"/>
                        </a:schemeClr>
                      </a:solidFill>
                      <a:prstDash val="sysDash"/>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hMerge="1">
                  <a:txBody>
                    <a:bodyPr/>
                    <a:lstStyle/>
                    <a:p>
                      <a:pPr algn="ctr"/>
                      <a:endParaRPr lang="en-US" sz="1100" b="1" dirty="0">
                        <a:solidFill>
                          <a:srgbClr val="FF0000"/>
                        </a:solidFill>
                        <a:latin typeface="Arial" panose="020B0604020202020204" pitchFamily="34" charset="0"/>
                        <a:cs typeface="Arial" panose="020B0604020202020204" pitchFamily="34" charset="0"/>
                      </a:endParaRPr>
                    </a:p>
                  </a:txBody>
                  <a:tcPr marL="36576" marR="36576" marT="27432" marB="27432" anchor="ctr">
                    <a:lnL w="12700" cap="flat" cmpd="sng" algn="ctr">
                      <a:solidFill>
                        <a:schemeClr val="bg1">
                          <a:lumMod val="50000"/>
                        </a:schemeClr>
                      </a:solidFill>
                      <a:prstDash val="sysDash"/>
                      <a:round/>
                      <a:headEnd type="none" w="med" len="med"/>
                      <a:tailEnd type="none" w="med" len="med"/>
                    </a:lnL>
                    <a:lnR w="12700" cap="flat" cmpd="sng" algn="ctr">
                      <a:solidFill>
                        <a:schemeClr val="bg1">
                          <a:lumMod val="50000"/>
                        </a:schemeClr>
                      </a:solidFill>
                      <a:prstDash val="sysDash"/>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r>
              <a:tr h="187326">
                <a:tc vMerge="1">
                  <a:txBody>
                    <a:bodyPr/>
                    <a:lstStyle/>
                    <a:p>
                      <a:pPr algn="ctr"/>
                      <a:endParaRPr lang="en-GB" sz="1200" b="1" i="1" dirty="0">
                        <a:solidFill>
                          <a:schemeClr val="bg1">
                            <a:lumMod val="50000"/>
                          </a:schemeClr>
                        </a:solidFill>
                        <a:latin typeface="+mj-lt"/>
                      </a:endParaRPr>
                    </a:p>
                  </a:txBody>
                  <a:tcPr marL="9144" marR="18288" marT="27432" marB="27432" anchor="ctr">
                    <a:lnL w="12700" cap="flat" cmpd="sng" algn="ctr">
                      <a:solidFill>
                        <a:schemeClr val="bg1">
                          <a:lumMod val="50000"/>
                        </a:schemeClr>
                      </a:solidFill>
                      <a:prstDash val="sysDash"/>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GB" sz="1200" b="1" i="1" dirty="0" smtClean="0">
                          <a:solidFill>
                            <a:schemeClr val="bg1">
                              <a:lumMod val="50000"/>
                            </a:schemeClr>
                          </a:solidFill>
                          <a:latin typeface="Arial" panose="020B0604020202020204" pitchFamily="34" charset="0"/>
                          <a:cs typeface="Arial" panose="020B0604020202020204" pitchFamily="34" charset="0"/>
                        </a:rPr>
                        <a:t>‘15</a:t>
                      </a:r>
                      <a:endParaRPr lang="en-GB" sz="1200" b="1" i="1" dirty="0">
                        <a:solidFill>
                          <a:schemeClr val="bg1">
                            <a:lumMod val="50000"/>
                          </a:schemeClr>
                        </a:solidFill>
                        <a:latin typeface="Arial" panose="020B0604020202020204" pitchFamily="34" charset="0"/>
                        <a:cs typeface="Arial" panose="020B0604020202020204" pitchFamily="34" charset="0"/>
                      </a:endParaRPr>
                    </a:p>
                  </a:txBody>
                  <a:tcPr marL="9144" marR="18288" marT="27432" marB="27432"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US" sz="1200" b="1" i="1" baseline="0" dirty="0" smtClean="0">
                          <a:solidFill>
                            <a:schemeClr val="bg1">
                              <a:lumMod val="50000"/>
                            </a:schemeClr>
                          </a:solidFill>
                          <a:latin typeface="Arial" panose="020B0604020202020204" pitchFamily="34" charset="0"/>
                          <a:cs typeface="Arial" panose="020B0604020202020204" pitchFamily="34" charset="0"/>
                        </a:rPr>
                        <a:t>‘16</a:t>
                      </a:r>
                    </a:p>
                  </a:txBody>
                  <a:tcPr marL="9144" marR="18288" marT="27432" marB="27432"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US" sz="1200" b="1" i="1" baseline="0" dirty="0" smtClean="0">
                          <a:solidFill>
                            <a:schemeClr val="bg1">
                              <a:lumMod val="50000"/>
                            </a:schemeClr>
                          </a:solidFill>
                          <a:latin typeface="Arial" panose="020B0604020202020204" pitchFamily="34" charset="0"/>
                          <a:cs typeface="Arial" panose="020B0604020202020204" pitchFamily="34" charset="0"/>
                        </a:rPr>
                        <a:t>%</a:t>
                      </a:r>
                      <a:r>
                        <a:rPr lang="el-GR" sz="1200" b="1" i="1" baseline="0" dirty="0" smtClean="0">
                          <a:solidFill>
                            <a:schemeClr val="bg1">
                              <a:lumMod val="50000"/>
                            </a:schemeClr>
                          </a:solidFill>
                          <a:latin typeface="Arial" panose="020B0604020202020204" pitchFamily="34" charset="0"/>
                          <a:cs typeface="Arial" panose="020B0604020202020204" pitchFamily="34" charset="0"/>
                        </a:rPr>
                        <a:t>Δ</a:t>
                      </a:r>
                      <a:endParaRPr lang="en-US" sz="1200" b="1" i="1" baseline="0" dirty="0" smtClean="0">
                        <a:solidFill>
                          <a:schemeClr val="bg1">
                            <a:lumMod val="50000"/>
                          </a:schemeClr>
                        </a:solidFill>
                        <a:latin typeface="Arial" panose="020B0604020202020204" pitchFamily="34" charset="0"/>
                        <a:cs typeface="Arial" panose="020B0604020202020204" pitchFamily="34" charset="0"/>
                      </a:endParaRPr>
                    </a:p>
                  </a:txBody>
                  <a:tcPr marL="9144" marR="18288" marT="27432" marB="27432"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ysDash"/>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GB" sz="1200" b="1" i="1" dirty="0" smtClean="0">
                          <a:solidFill>
                            <a:schemeClr val="bg1">
                              <a:lumMod val="50000"/>
                            </a:schemeClr>
                          </a:solidFill>
                          <a:latin typeface="Arial" panose="020B0604020202020204" pitchFamily="34" charset="0"/>
                          <a:cs typeface="Arial" panose="020B0604020202020204" pitchFamily="34" charset="0"/>
                        </a:rPr>
                        <a:t>‘15</a:t>
                      </a:r>
                      <a:endParaRPr lang="en-GB" sz="1200" b="1" i="1" dirty="0">
                        <a:solidFill>
                          <a:schemeClr val="bg1">
                            <a:lumMod val="50000"/>
                          </a:schemeClr>
                        </a:solidFill>
                        <a:latin typeface="Arial" panose="020B0604020202020204" pitchFamily="34" charset="0"/>
                        <a:cs typeface="Arial" panose="020B0604020202020204" pitchFamily="34" charset="0"/>
                      </a:endParaRPr>
                    </a:p>
                  </a:txBody>
                  <a:tcPr marL="9144" marR="18288" marT="27432" marB="27432" anchor="ctr">
                    <a:lnL w="12700" cap="flat" cmpd="sng" algn="ctr">
                      <a:solidFill>
                        <a:schemeClr val="bg1">
                          <a:lumMod val="50000"/>
                        </a:schemeClr>
                      </a:solidFill>
                      <a:prstDash val="sysDash"/>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US" sz="1200" b="1" i="1" baseline="0" dirty="0" smtClean="0">
                          <a:solidFill>
                            <a:schemeClr val="bg1">
                              <a:lumMod val="50000"/>
                            </a:schemeClr>
                          </a:solidFill>
                          <a:latin typeface="Arial" panose="020B0604020202020204" pitchFamily="34" charset="0"/>
                          <a:cs typeface="Arial" panose="020B0604020202020204" pitchFamily="34" charset="0"/>
                        </a:rPr>
                        <a:t>‘16</a:t>
                      </a:r>
                    </a:p>
                  </a:txBody>
                  <a:tcPr marL="9144" marR="18288" marT="27432" marB="27432"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US" sz="1200" b="1" i="1" baseline="0" dirty="0" smtClean="0">
                          <a:solidFill>
                            <a:schemeClr val="bg1">
                              <a:lumMod val="50000"/>
                            </a:schemeClr>
                          </a:solidFill>
                          <a:latin typeface="Arial" panose="020B0604020202020204" pitchFamily="34" charset="0"/>
                          <a:cs typeface="Arial" panose="020B0604020202020204" pitchFamily="34" charset="0"/>
                        </a:rPr>
                        <a:t>%</a:t>
                      </a:r>
                      <a:r>
                        <a:rPr lang="el-GR" sz="1200" b="1" i="1" baseline="0" dirty="0" smtClean="0">
                          <a:solidFill>
                            <a:schemeClr val="bg1">
                              <a:lumMod val="50000"/>
                            </a:schemeClr>
                          </a:solidFill>
                          <a:latin typeface="Arial" panose="020B0604020202020204" pitchFamily="34" charset="0"/>
                          <a:cs typeface="Arial" panose="020B0604020202020204" pitchFamily="34" charset="0"/>
                        </a:rPr>
                        <a:t>Δ</a:t>
                      </a:r>
                      <a:endParaRPr lang="en-US" sz="1200" b="1" i="1" baseline="0" dirty="0" smtClean="0">
                        <a:solidFill>
                          <a:schemeClr val="bg1">
                            <a:lumMod val="50000"/>
                          </a:schemeClr>
                        </a:solidFill>
                        <a:latin typeface="Arial" panose="020B0604020202020204" pitchFamily="34" charset="0"/>
                        <a:cs typeface="Arial" panose="020B0604020202020204" pitchFamily="34" charset="0"/>
                      </a:endParaRPr>
                    </a:p>
                  </a:txBody>
                  <a:tcPr marL="9144" marR="18288" marT="27432" marB="27432"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r>
              <a:tr h="438287">
                <a:tc>
                  <a:txBody>
                    <a:bodyPr/>
                    <a:lstStyle/>
                    <a:p>
                      <a:pPr algn="ctr"/>
                      <a:r>
                        <a:rPr lang="en-US" sz="1200" b="1" i="0" baseline="0" dirty="0" smtClean="0">
                          <a:solidFill>
                            <a:schemeClr val="tx1"/>
                          </a:solidFill>
                          <a:latin typeface="Arial" panose="020B0604020202020204" pitchFamily="34" charset="0"/>
                          <a:cs typeface="Arial" panose="020B0604020202020204" pitchFamily="34" charset="0"/>
                        </a:rPr>
                        <a:t>BHC Stress</a:t>
                      </a:r>
                      <a:endParaRPr lang="en-US" sz="1200" b="1" i="0" baseline="0" dirty="0">
                        <a:solidFill>
                          <a:schemeClr val="tx1"/>
                        </a:solidFill>
                        <a:latin typeface="Arial" panose="020B0604020202020204" pitchFamily="34" charset="0"/>
                        <a:cs typeface="Arial" panose="020B0604020202020204" pitchFamily="34" charset="0"/>
                      </a:endParaRPr>
                    </a:p>
                  </a:txBody>
                  <a:tcPr marL="9144" marR="18288" marT="27432" marB="27432"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ysDash"/>
                      <a:round/>
                      <a:headEnd type="none" w="med" len="med"/>
                      <a:tailEnd type="none" w="med" len="med"/>
                    </a:lnB>
                    <a:solidFill>
                      <a:schemeClr val="accent3">
                        <a:lumMod val="20000"/>
                        <a:lumOff val="80000"/>
                      </a:schemeClr>
                    </a:solidFill>
                  </a:tcPr>
                </a:tc>
                <a:tc>
                  <a:txBody>
                    <a:bodyPr/>
                    <a:lstStyle/>
                    <a:p>
                      <a:pPr algn="ctr" rtl="0" fontAlgn="b"/>
                      <a:r>
                        <a:rPr lang="en-US" sz="1200" b="0" i="0" u="none" strike="noStrike" dirty="0" smtClean="0">
                          <a:solidFill>
                            <a:srgbClr val="000000"/>
                          </a:solidFill>
                          <a:effectLst/>
                          <a:latin typeface="Arial" panose="020B0604020202020204" pitchFamily="34" charset="0"/>
                          <a:cs typeface="Arial" panose="020B0604020202020204" pitchFamily="34" charset="0"/>
                        </a:rPr>
                        <a:t>0.35</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9144" marR="18288"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ysDash"/>
                      <a:round/>
                      <a:headEnd type="none" w="med" len="med"/>
                      <a:tailEnd type="none" w="med" len="med"/>
                    </a:lnB>
                    <a:solidFill>
                      <a:schemeClr val="bg1"/>
                    </a:solidFill>
                  </a:tcPr>
                </a:tc>
                <a:tc>
                  <a:txBody>
                    <a:bodyPr/>
                    <a:lstStyle/>
                    <a:p>
                      <a:pPr algn="ctr" rtl="0" fontAlgn="b"/>
                      <a:r>
                        <a:rPr lang="en-US" sz="1200" b="1" i="0" u="none" strike="noStrike" dirty="0" smtClean="0">
                          <a:solidFill>
                            <a:srgbClr val="000000"/>
                          </a:solidFill>
                          <a:effectLst/>
                          <a:latin typeface="Arial" panose="020B0604020202020204" pitchFamily="34" charset="0"/>
                          <a:cs typeface="Arial" panose="020B0604020202020204" pitchFamily="34" charset="0"/>
                        </a:rPr>
                        <a:t>0.06</a:t>
                      </a:r>
                      <a:endParaRPr lang="en-US" sz="1200" b="1" i="0" u="none" strike="noStrike" dirty="0">
                        <a:solidFill>
                          <a:srgbClr val="000000"/>
                        </a:solidFill>
                        <a:effectLst/>
                        <a:latin typeface="Arial" panose="020B0604020202020204" pitchFamily="34" charset="0"/>
                        <a:cs typeface="Arial" panose="020B0604020202020204" pitchFamily="34" charset="0"/>
                      </a:endParaRPr>
                    </a:p>
                  </a:txBody>
                  <a:tcPr marL="9144" marR="18288"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ysDash"/>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ysDash"/>
                      <a:round/>
                      <a:headEnd type="none" w="med" len="med"/>
                      <a:tailEnd type="none" w="med" len="med"/>
                    </a:lnB>
                    <a:solidFill>
                      <a:schemeClr val="bg1"/>
                    </a:solidFill>
                  </a:tcP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en-US" sz="1200" b="1" i="1" u="none" strike="noStrike" kern="1200" dirty="0" smtClean="0">
                          <a:solidFill>
                            <a:srgbClr val="FFC000"/>
                          </a:solidFill>
                          <a:effectLst/>
                          <a:latin typeface="Arial" panose="020B0604020202020204" pitchFamily="34" charset="0"/>
                          <a:ea typeface="+mn-ea"/>
                          <a:cs typeface="Arial" panose="020B0604020202020204" pitchFamily="34" charset="0"/>
                        </a:rPr>
                        <a:t>-84%</a:t>
                      </a:r>
                    </a:p>
                  </a:txBody>
                  <a:tcPr marL="9144" marR="18288" marT="0" marB="0" anchor="ctr">
                    <a:lnL w="12700" cap="flat" cmpd="sng" algn="ctr">
                      <a:solidFill>
                        <a:schemeClr val="bg1"/>
                      </a:solidFill>
                      <a:prstDash val="sysDash"/>
                      <a:round/>
                      <a:headEnd type="none" w="med" len="med"/>
                      <a:tailEnd type="none" w="med" len="med"/>
                    </a:lnL>
                    <a:lnR w="12700" cap="flat" cmpd="sng" algn="ctr">
                      <a:solidFill>
                        <a:schemeClr val="bg1">
                          <a:lumMod val="50000"/>
                        </a:schemeClr>
                      </a:solidFill>
                      <a:prstDash val="sysDash"/>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ysDash"/>
                      <a:round/>
                      <a:headEnd type="none" w="med" len="med"/>
                      <a:tailEnd type="none" w="med" len="med"/>
                    </a:lnB>
                    <a:solidFill>
                      <a:schemeClr val="bg1"/>
                    </a:solidFill>
                  </a:tcPr>
                </a:tc>
                <a:tc>
                  <a:txBody>
                    <a:bodyPr/>
                    <a:lstStyle/>
                    <a:p>
                      <a:pPr algn="ctr" rtl="0" fontAlgn="b"/>
                      <a:r>
                        <a:rPr lang="en-US" sz="1200" b="0" i="0" u="none" strike="noStrike" dirty="0" smtClean="0">
                          <a:solidFill>
                            <a:srgbClr val="000000"/>
                          </a:solidFill>
                          <a:effectLst/>
                          <a:latin typeface="Arial" panose="020B0604020202020204" pitchFamily="34" charset="0"/>
                          <a:cs typeface="Arial" panose="020B0604020202020204" pitchFamily="34" charset="0"/>
                        </a:rPr>
                        <a:t>1.4%</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9144" marR="18288" marT="0" marB="0" anchor="ctr">
                    <a:lnL w="12700" cap="flat" cmpd="sng" algn="ctr">
                      <a:solidFill>
                        <a:schemeClr val="bg1">
                          <a:lumMod val="50000"/>
                        </a:schemeClr>
                      </a:solidFill>
                      <a:prstDash val="sysDash"/>
                      <a:round/>
                      <a:headEnd type="none" w="med" len="med"/>
                      <a:tailEnd type="none" w="med" len="med"/>
                    </a:lnL>
                    <a:lnR w="12700" cap="flat" cmpd="sng" algn="ctr">
                      <a:solidFill>
                        <a:schemeClr val="bg1"/>
                      </a:solidFill>
                      <a:prstDash val="sysDash"/>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ysDash"/>
                      <a:round/>
                      <a:headEnd type="none" w="med" len="med"/>
                      <a:tailEnd type="none" w="med" len="med"/>
                    </a:lnB>
                    <a:solidFill>
                      <a:schemeClr val="bg1"/>
                    </a:solidFill>
                  </a:tcPr>
                </a:tc>
                <a:tc>
                  <a:txBody>
                    <a:bodyPr/>
                    <a:lstStyle/>
                    <a:p>
                      <a:pPr algn="ctr" rtl="0" fontAlgn="b"/>
                      <a:r>
                        <a:rPr lang="en-US" sz="1200" b="1" i="0" u="none" strike="noStrike" dirty="0" smtClean="0">
                          <a:solidFill>
                            <a:srgbClr val="000000"/>
                          </a:solidFill>
                          <a:effectLst/>
                          <a:latin typeface="Arial" panose="020B0604020202020204" pitchFamily="34" charset="0"/>
                          <a:cs typeface="Arial" panose="020B0604020202020204" pitchFamily="34" charset="0"/>
                        </a:rPr>
                        <a:t>0.2%</a:t>
                      </a:r>
                      <a:endParaRPr lang="en-US" sz="1200" b="1" i="0" u="none" strike="noStrike" dirty="0">
                        <a:solidFill>
                          <a:srgbClr val="000000"/>
                        </a:solidFill>
                        <a:effectLst/>
                        <a:latin typeface="Arial" panose="020B0604020202020204" pitchFamily="34" charset="0"/>
                        <a:cs typeface="Arial" panose="020B0604020202020204" pitchFamily="34" charset="0"/>
                      </a:endParaRPr>
                    </a:p>
                  </a:txBody>
                  <a:tcPr marL="9144" marR="18288" marT="0" marB="0" anchor="ctr">
                    <a:lnL w="12700" cap="flat" cmpd="sng" algn="ctr">
                      <a:solidFill>
                        <a:schemeClr val="bg1"/>
                      </a:solidFill>
                      <a:prstDash val="sysDash"/>
                      <a:round/>
                      <a:headEnd type="none" w="med" len="med"/>
                      <a:tailEnd type="none" w="med" len="med"/>
                    </a:lnL>
                    <a:lnR w="12700" cap="flat" cmpd="sng" algn="ctr">
                      <a:solidFill>
                        <a:schemeClr val="bg1"/>
                      </a:solidFill>
                      <a:prstDash val="sysDash"/>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ysDash"/>
                      <a:round/>
                      <a:headEnd type="none" w="med" len="med"/>
                      <a:tailEnd type="none" w="med" len="med"/>
                    </a:lnB>
                    <a:solidFill>
                      <a:schemeClr val="bg1"/>
                    </a:solidFill>
                  </a:tcP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en-US" sz="1200" b="1" i="1" u="none" strike="noStrike" kern="1200" dirty="0" smtClean="0">
                          <a:solidFill>
                            <a:srgbClr val="FFC000"/>
                          </a:solidFill>
                          <a:effectLst/>
                          <a:latin typeface="Arial" panose="020B0604020202020204" pitchFamily="34" charset="0"/>
                          <a:ea typeface="+mn-ea"/>
                          <a:cs typeface="Arial" panose="020B0604020202020204" pitchFamily="34" charset="0"/>
                        </a:rPr>
                        <a:t>-83%</a:t>
                      </a:r>
                    </a:p>
                  </a:txBody>
                  <a:tcPr marL="9144" marR="18288" marT="0" marB="0" anchor="ctr">
                    <a:lnL w="12700" cap="flat" cmpd="sng" algn="ctr">
                      <a:solidFill>
                        <a:schemeClr val="bg1"/>
                      </a:solidFill>
                      <a:prstDash val="sysDash"/>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ysDash"/>
                      <a:round/>
                      <a:headEnd type="none" w="med" len="med"/>
                      <a:tailEnd type="none" w="med" len="med"/>
                    </a:lnB>
                    <a:solidFill>
                      <a:schemeClr val="bg1"/>
                    </a:solidFill>
                  </a:tcPr>
                </a:tc>
              </a:tr>
              <a:tr h="438287">
                <a:tc>
                  <a:txBody>
                    <a:bodyPr/>
                    <a:lstStyle/>
                    <a:p>
                      <a:pPr algn="ctr"/>
                      <a:r>
                        <a:rPr lang="en-US" sz="1200" b="1" i="0" baseline="0" dirty="0" smtClean="0">
                          <a:solidFill>
                            <a:schemeClr val="tx1"/>
                          </a:solidFill>
                          <a:latin typeface="Arial" panose="020B0604020202020204" pitchFamily="34" charset="0"/>
                          <a:cs typeface="Arial" panose="020B0604020202020204" pitchFamily="34" charset="0"/>
                        </a:rPr>
                        <a:t>Base</a:t>
                      </a:r>
                      <a:endParaRPr lang="en-US" sz="1200" b="1" i="0" baseline="0" dirty="0">
                        <a:solidFill>
                          <a:schemeClr val="tx1"/>
                        </a:solidFill>
                        <a:latin typeface="Arial" panose="020B0604020202020204" pitchFamily="34" charset="0"/>
                        <a:cs typeface="Arial" panose="020B0604020202020204" pitchFamily="34" charset="0"/>
                      </a:endParaRPr>
                    </a:p>
                  </a:txBody>
                  <a:tcPr marL="9144" marR="18288" marT="27432" marB="27432"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ysDash"/>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3">
                        <a:lumMod val="20000"/>
                        <a:lumOff val="80000"/>
                      </a:schemeClr>
                    </a:solidFill>
                  </a:tcPr>
                </a:tc>
                <a:tc>
                  <a:txBody>
                    <a:bodyPr/>
                    <a:lstStyle/>
                    <a:p>
                      <a:pPr algn="ctr" rtl="0" fontAlgn="b"/>
                      <a:r>
                        <a:rPr lang="en-US" sz="1200" b="0" i="0" u="none" strike="noStrike" dirty="0" smtClean="0">
                          <a:solidFill>
                            <a:srgbClr val="000000"/>
                          </a:solidFill>
                          <a:effectLst/>
                          <a:latin typeface="Arial" panose="020B0604020202020204" pitchFamily="34" charset="0"/>
                          <a:cs typeface="Arial" panose="020B0604020202020204" pitchFamily="34" charset="0"/>
                        </a:rPr>
                        <a:t>0.03</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9144" marR="18288"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50000"/>
                        </a:schemeClr>
                      </a:solidFill>
                      <a:prstDash val="sysDash"/>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rtl="0" fontAlgn="b"/>
                      <a:r>
                        <a:rPr lang="en-US" sz="1200" b="1" i="0" u="none" strike="noStrike" dirty="0" smtClean="0">
                          <a:solidFill>
                            <a:srgbClr val="000000"/>
                          </a:solidFill>
                          <a:effectLst/>
                          <a:latin typeface="Arial" panose="020B0604020202020204" pitchFamily="34" charset="0"/>
                          <a:cs typeface="Arial" panose="020B0604020202020204" pitchFamily="34" charset="0"/>
                        </a:rPr>
                        <a:t>0.01</a:t>
                      </a:r>
                      <a:endParaRPr lang="en-US" sz="1200" b="1" i="0" u="none" strike="noStrike" dirty="0">
                        <a:solidFill>
                          <a:srgbClr val="000000"/>
                        </a:solidFill>
                        <a:effectLst/>
                        <a:latin typeface="Arial" panose="020B0604020202020204" pitchFamily="34" charset="0"/>
                        <a:cs typeface="Arial" panose="020B0604020202020204" pitchFamily="34" charset="0"/>
                      </a:endParaRPr>
                    </a:p>
                  </a:txBody>
                  <a:tcPr marL="9144" marR="18288"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ysDash"/>
                      <a:round/>
                      <a:headEnd type="none" w="med" len="med"/>
                      <a:tailEnd type="none" w="med" len="med"/>
                    </a:lnR>
                    <a:lnT w="12700" cap="flat" cmpd="sng" algn="ctr">
                      <a:solidFill>
                        <a:schemeClr val="bg1">
                          <a:lumMod val="50000"/>
                        </a:schemeClr>
                      </a:solidFill>
                      <a:prstDash val="sysDash"/>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en-US" sz="1200" b="1" i="1" u="none" strike="noStrike" kern="1200" dirty="0" smtClean="0">
                          <a:solidFill>
                            <a:srgbClr val="FFC000"/>
                          </a:solidFill>
                          <a:effectLst/>
                          <a:latin typeface="Arial" panose="020B0604020202020204" pitchFamily="34" charset="0"/>
                          <a:ea typeface="+mn-ea"/>
                          <a:cs typeface="Arial" panose="020B0604020202020204" pitchFamily="34" charset="0"/>
                        </a:rPr>
                        <a:t>-74%</a:t>
                      </a:r>
                    </a:p>
                  </a:txBody>
                  <a:tcPr marL="9144" marR="18288" marT="0" marB="0" anchor="ctr">
                    <a:lnL w="12700" cap="flat" cmpd="sng" algn="ctr">
                      <a:solidFill>
                        <a:schemeClr val="bg1"/>
                      </a:solidFill>
                      <a:prstDash val="sysDash"/>
                      <a:round/>
                      <a:headEnd type="none" w="med" len="med"/>
                      <a:tailEnd type="none" w="med" len="med"/>
                    </a:lnL>
                    <a:lnR w="12700" cap="flat" cmpd="sng" algn="ctr">
                      <a:solidFill>
                        <a:schemeClr val="bg1">
                          <a:lumMod val="50000"/>
                        </a:schemeClr>
                      </a:solidFill>
                      <a:prstDash val="sysDash"/>
                      <a:round/>
                      <a:headEnd type="none" w="med" len="med"/>
                      <a:tailEnd type="none" w="med" len="med"/>
                    </a:lnR>
                    <a:lnT w="12700" cap="flat" cmpd="sng" algn="ctr">
                      <a:solidFill>
                        <a:schemeClr val="bg1">
                          <a:lumMod val="50000"/>
                        </a:schemeClr>
                      </a:solidFill>
                      <a:prstDash val="sysDash"/>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rtl="0" fontAlgn="b"/>
                      <a:r>
                        <a:rPr lang="en-US" sz="1200" b="0" i="0" u="none" strike="noStrike" dirty="0" smtClean="0">
                          <a:solidFill>
                            <a:srgbClr val="000000"/>
                          </a:solidFill>
                          <a:effectLst/>
                          <a:latin typeface="Arial" panose="020B0604020202020204" pitchFamily="34" charset="0"/>
                          <a:cs typeface="Arial" panose="020B0604020202020204" pitchFamily="34" charset="0"/>
                        </a:rPr>
                        <a:t>0.1%</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9144" marR="18288" marT="0" marB="0" anchor="ctr">
                    <a:lnL w="12700" cap="flat" cmpd="sng" algn="ctr">
                      <a:solidFill>
                        <a:schemeClr val="bg1">
                          <a:lumMod val="50000"/>
                        </a:schemeClr>
                      </a:solidFill>
                      <a:prstDash val="sysDash"/>
                      <a:round/>
                      <a:headEnd type="none" w="med" len="med"/>
                      <a:tailEnd type="none" w="med" len="med"/>
                    </a:lnL>
                    <a:lnR w="12700" cap="flat" cmpd="sng" algn="ctr">
                      <a:solidFill>
                        <a:schemeClr val="bg1"/>
                      </a:solidFill>
                      <a:prstDash val="sysDash"/>
                      <a:round/>
                      <a:headEnd type="none" w="med" len="med"/>
                      <a:tailEnd type="none" w="med" len="med"/>
                    </a:lnR>
                    <a:lnT w="12700" cap="flat" cmpd="sng" algn="ctr">
                      <a:solidFill>
                        <a:schemeClr val="bg1">
                          <a:lumMod val="50000"/>
                        </a:schemeClr>
                      </a:solidFill>
                      <a:prstDash val="sysDash"/>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rtl="0" fontAlgn="b"/>
                      <a:r>
                        <a:rPr lang="en-US" sz="1200" b="1" i="0" u="none" strike="noStrike" dirty="0" smtClean="0">
                          <a:solidFill>
                            <a:srgbClr val="000000"/>
                          </a:solidFill>
                          <a:effectLst/>
                          <a:latin typeface="Arial" panose="020B0604020202020204" pitchFamily="34" charset="0"/>
                          <a:cs typeface="Arial" panose="020B0604020202020204" pitchFamily="34" charset="0"/>
                        </a:rPr>
                        <a:t>0.0%</a:t>
                      </a:r>
                      <a:endParaRPr lang="en-US" sz="1200" b="1" i="0" u="none" strike="noStrike" dirty="0">
                        <a:solidFill>
                          <a:srgbClr val="000000"/>
                        </a:solidFill>
                        <a:effectLst/>
                        <a:latin typeface="Arial" panose="020B0604020202020204" pitchFamily="34" charset="0"/>
                        <a:cs typeface="Arial" panose="020B0604020202020204" pitchFamily="34" charset="0"/>
                      </a:endParaRPr>
                    </a:p>
                  </a:txBody>
                  <a:tcPr marL="9144" marR="18288" marT="0" marB="0" anchor="ctr">
                    <a:lnL w="12700" cap="flat" cmpd="sng" algn="ctr">
                      <a:solidFill>
                        <a:schemeClr val="bg1"/>
                      </a:solidFill>
                      <a:prstDash val="sysDash"/>
                      <a:round/>
                      <a:headEnd type="none" w="med" len="med"/>
                      <a:tailEnd type="none" w="med" len="med"/>
                    </a:lnL>
                    <a:lnR w="12700" cap="flat" cmpd="sng" algn="ctr">
                      <a:solidFill>
                        <a:schemeClr val="bg1"/>
                      </a:solidFill>
                      <a:prstDash val="sysDash"/>
                      <a:round/>
                      <a:headEnd type="none" w="med" len="med"/>
                      <a:tailEnd type="none" w="med" len="med"/>
                    </a:lnR>
                    <a:lnT w="12700" cap="flat" cmpd="sng" algn="ctr">
                      <a:solidFill>
                        <a:schemeClr val="bg1">
                          <a:lumMod val="50000"/>
                        </a:schemeClr>
                      </a:solidFill>
                      <a:prstDash val="sysDash"/>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en-US" sz="1200" b="1" i="1" u="none" strike="noStrike" kern="1200" dirty="0" smtClean="0">
                          <a:solidFill>
                            <a:srgbClr val="FFC000"/>
                          </a:solidFill>
                          <a:effectLst/>
                          <a:latin typeface="Arial" panose="020B0604020202020204" pitchFamily="34" charset="0"/>
                          <a:ea typeface="+mn-ea"/>
                          <a:cs typeface="Arial" panose="020B0604020202020204" pitchFamily="34" charset="0"/>
                        </a:rPr>
                        <a:t>-80%</a:t>
                      </a:r>
                    </a:p>
                  </a:txBody>
                  <a:tcPr marL="9144" marR="18288" marT="0" marB="0" anchor="ctr">
                    <a:lnL w="12700" cap="flat" cmpd="sng" algn="ctr">
                      <a:solidFill>
                        <a:schemeClr val="bg1"/>
                      </a:solidFill>
                      <a:prstDash val="sysDash"/>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ysDash"/>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r>
              <a:tr h="438287">
                <a:tc>
                  <a:txBody>
                    <a:bodyPr/>
                    <a:lstStyle/>
                    <a:p>
                      <a:pPr algn="ctr"/>
                      <a:r>
                        <a:rPr lang="en-US" sz="1200" b="1" i="0" baseline="0" dirty="0" smtClean="0">
                          <a:solidFill>
                            <a:schemeClr val="tx1"/>
                          </a:solidFill>
                          <a:latin typeface="Arial" panose="020B0604020202020204" pitchFamily="34" charset="0"/>
                          <a:cs typeface="Arial" panose="020B0604020202020204" pitchFamily="34" charset="0"/>
                        </a:rPr>
                        <a:t>Scalar</a:t>
                      </a:r>
                      <a:endParaRPr lang="en-US" sz="1200" b="1" i="0" baseline="0" dirty="0">
                        <a:solidFill>
                          <a:schemeClr val="tx1"/>
                        </a:solidFill>
                        <a:latin typeface="Arial" panose="020B0604020202020204" pitchFamily="34" charset="0"/>
                        <a:cs typeface="Arial" panose="020B0604020202020204" pitchFamily="34" charset="0"/>
                      </a:endParaRPr>
                    </a:p>
                  </a:txBody>
                  <a:tcPr marL="9144" marR="18288" marT="27432" marB="27432"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3">
                        <a:lumMod val="20000"/>
                        <a:lumOff val="80000"/>
                      </a:schemeClr>
                    </a:solidFill>
                  </a:tcPr>
                </a:tc>
                <a:tc>
                  <a:txBody>
                    <a:bodyPr/>
                    <a:lstStyle/>
                    <a:p>
                      <a:pPr algn="ctr"/>
                      <a:r>
                        <a:rPr lang="en-US" sz="1200" b="0" i="0" baseline="0" dirty="0" smtClean="0">
                          <a:solidFill>
                            <a:schemeClr val="tx1"/>
                          </a:solidFill>
                          <a:latin typeface="Arial" panose="020B0604020202020204" pitchFamily="34" charset="0"/>
                          <a:cs typeface="Arial" panose="020B0604020202020204" pitchFamily="34" charset="0"/>
                        </a:rPr>
                        <a:t>11.76x</a:t>
                      </a:r>
                      <a:endParaRPr lang="en-US" sz="1200" b="0" i="0" baseline="0" dirty="0">
                        <a:solidFill>
                          <a:schemeClr val="tx1"/>
                        </a:solidFill>
                        <a:latin typeface="Arial" panose="020B0604020202020204" pitchFamily="34" charset="0"/>
                        <a:cs typeface="Arial" panose="020B0604020202020204" pitchFamily="34" charset="0"/>
                      </a:endParaRPr>
                    </a:p>
                  </a:txBody>
                  <a:tcPr marL="9144" marR="18288" marT="27432" marB="27432" anchor="ctr">
                    <a:lnL w="12700" cap="flat" cmpd="sng" algn="ctr">
                      <a:solidFill>
                        <a:schemeClr val="bg1">
                          <a:lumMod val="50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GB" sz="1200" b="1" i="0" dirty="0" smtClean="0">
                          <a:solidFill>
                            <a:schemeClr val="tx1"/>
                          </a:solidFill>
                          <a:latin typeface="Arial" panose="020B0604020202020204" pitchFamily="34" charset="0"/>
                          <a:cs typeface="Arial" panose="020B0604020202020204" pitchFamily="34" charset="0"/>
                        </a:rPr>
                        <a:t>7.47x</a:t>
                      </a:r>
                      <a:endParaRPr lang="en-GB" sz="1200" b="1" i="0" dirty="0">
                        <a:solidFill>
                          <a:schemeClr val="tx1"/>
                        </a:solidFill>
                        <a:latin typeface="Arial" panose="020B0604020202020204" pitchFamily="34" charset="0"/>
                        <a:cs typeface="Arial" panose="020B0604020202020204" pitchFamily="34" charset="0"/>
                      </a:endParaRPr>
                    </a:p>
                  </a:txBody>
                  <a:tcPr marL="9144" marR="18288"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ysDash"/>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en-US" sz="1200" b="1" i="1" u="none" strike="noStrike" kern="1200" dirty="0" smtClean="0">
                          <a:solidFill>
                            <a:srgbClr val="FFC000"/>
                          </a:solidFill>
                          <a:effectLst/>
                          <a:latin typeface="Arial" panose="020B0604020202020204" pitchFamily="34" charset="0"/>
                          <a:ea typeface="+mn-ea"/>
                          <a:cs typeface="Arial" panose="020B0604020202020204" pitchFamily="34" charset="0"/>
                        </a:rPr>
                        <a:t>-36%</a:t>
                      </a:r>
                      <a:endParaRPr lang="en-US" sz="1200" b="1" i="1" u="none" strike="noStrike" kern="1200" dirty="0" smtClean="0">
                        <a:solidFill>
                          <a:srgbClr val="41A441"/>
                        </a:solidFill>
                        <a:effectLst/>
                        <a:latin typeface="Arial" panose="020B0604020202020204" pitchFamily="34" charset="0"/>
                        <a:ea typeface="+mn-ea"/>
                        <a:cs typeface="Arial" panose="020B0604020202020204" pitchFamily="34" charset="0"/>
                      </a:endParaRPr>
                    </a:p>
                  </a:txBody>
                  <a:tcPr marL="9144" marR="18288" marT="0" marB="0" anchor="ctr">
                    <a:lnL w="12700" cap="flat" cmpd="sng" algn="ctr">
                      <a:solidFill>
                        <a:schemeClr val="bg1"/>
                      </a:solidFill>
                      <a:prstDash val="sysDash"/>
                      <a:round/>
                      <a:headEnd type="none" w="med" len="med"/>
                      <a:tailEnd type="none" w="med" len="med"/>
                    </a:lnL>
                    <a:lnR w="12700" cap="flat" cmpd="sng" algn="ctr">
                      <a:solidFill>
                        <a:schemeClr val="bg1">
                          <a:lumMod val="50000"/>
                        </a:schemeClr>
                      </a:solidFill>
                      <a:prstDash val="sysDash"/>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rtl="0" fontAlgn="b"/>
                      <a:r>
                        <a:rPr lang="en-US" sz="1200" b="0" i="0" u="none" strike="noStrike" dirty="0" smtClean="0">
                          <a:solidFill>
                            <a:srgbClr val="000000"/>
                          </a:solidFill>
                          <a:effectLst/>
                          <a:latin typeface="Arial" panose="020B0604020202020204" pitchFamily="34" charset="0"/>
                          <a:cs typeface="Arial" panose="020B0604020202020204" pitchFamily="34" charset="0"/>
                        </a:rPr>
                        <a:t>9.33</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9144" marR="18288" marT="0" marB="0" anchor="ctr">
                    <a:lnL w="12700" cap="flat" cmpd="sng" algn="ctr">
                      <a:solidFill>
                        <a:schemeClr val="bg1">
                          <a:lumMod val="50000"/>
                        </a:schemeClr>
                      </a:solidFill>
                      <a:prstDash val="sysDash"/>
                      <a:round/>
                      <a:headEnd type="none" w="med" len="med"/>
                      <a:tailEnd type="none" w="med" len="med"/>
                    </a:lnL>
                    <a:lnR w="12700" cap="flat" cmpd="sng" algn="ctr">
                      <a:solidFill>
                        <a:schemeClr val="bg1"/>
                      </a:solidFill>
                      <a:prstDash val="sysDash"/>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rtl="0" fontAlgn="b"/>
                      <a:r>
                        <a:rPr lang="en-US" sz="1200" b="1" i="0" u="none" strike="noStrike" dirty="0" smtClean="0">
                          <a:solidFill>
                            <a:srgbClr val="000000"/>
                          </a:solidFill>
                          <a:effectLst/>
                          <a:latin typeface="Arial" panose="020B0604020202020204" pitchFamily="34" charset="0"/>
                          <a:cs typeface="Arial" panose="020B0604020202020204" pitchFamily="34" charset="0"/>
                        </a:rPr>
                        <a:t>7.97</a:t>
                      </a:r>
                      <a:endParaRPr lang="en-US" sz="1200" b="1" i="0" u="none" strike="noStrike" dirty="0">
                        <a:solidFill>
                          <a:srgbClr val="000000"/>
                        </a:solidFill>
                        <a:effectLst/>
                        <a:latin typeface="Arial" panose="020B0604020202020204" pitchFamily="34" charset="0"/>
                        <a:cs typeface="Arial" panose="020B0604020202020204" pitchFamily="34" charset="0"/>
                      </a:endParaRPr>
                    </a:p>
                  </a:txBody>
                  <a:tcPr marL="9144" marR="18288" marT="0" marB="0" anchor="ctr">
                    <a:lnL w="12700" cap="flat" cmpd="sng" algn="ctr">
                      <a:solidFill>
                        <a:schemeClr val="bg1"/>
                      </a:solidFill>
                      <a:prstDash val="sysDash"/>
                      <a:round/>
                      <a:headEnd type="none" w="med" len="med"/>
                      <a:tailEnd type="none" w="med" len="med"/>
                    </a:lnL>
                    <a:lnR w="12700" cap="flat" cmpd="sng" algn="ctr">
                      <a:solidFill>
                        <a:schemeClr val="bg1"/>
                      </a:solidFill>
                      <a:prstDash val="sysDash"/>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en-US" sz="1200" b="1" i="1" u="none" strike="noStrike" kern="1200" dirty="0" smtClean="0">
                          <a:solidFill>
                            <a:srgbClr val="FFC000"/>
                          </a:solidFill>
                          <a:effectLst/>
                          <a:latin typeface="Arial" panose="020B0604020202020204" pitchFamily="34" charset="0"/>
                          <a:ea typeface="+mn-ea"/>
                          <a:cs typeface="Arial" panose="020B0604020202020204" pitchFamily="34" charset="0"/>
                        </a:rPr>
                        <a:t>-15%</a:t>
                      </a:r>
                      <a:endParaRPr lang="en-US" sz="1200" b="1" i="1" u="none" strike="noStrike" kern="1200" dirty="0" smtClean="0">
                        <a:solidFill>
                          <a:srgbClr val="41A441"/>
                        </a:solidFill>
                        <a:effectLst/>
                        <a:latin typeface="Arial" panose="020B0604020202020204" pitchFamily="34" charset="0"/>
                        <a:ea typeface="+mn-ea"/>
                        <a:cs typeface="Arial" panose="020B0604020202020204" pitchFamily="34" charset="0"/>
                      </a:endParaRPr>
                    </a:p>
                  </a:txBody>
                  <a:tcPr marL="9144" marR="18288" marT="0" marB="0" anchor="ctr">
                    <a:lnL w="12700" cap="flat" cmpd="sng" algn="ctr">
                      <a:solidFill>
                        <a:schemeClr val="bg1"/>
                      </a:solidFill>
                      <a:prstDash val="sysDash"/>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r>
            </a:tbl>
          </a:graphicData>
        </a:graphic>
      </p:graphicFrame>
      <p:sp>
        <p:nvSpPr>
          <p:cNvPr id="84" name="TextBox 83"/>
          <p:cNvSpPr txBox="1"/>
          <p:nvPr/>
        </p:nvSpPr>
        <p:spPr>
          <a:xfrm>
            <a:off x="463831" y="3714165"/>
            <a:ext cx="3808735" cy="153888"/>
          </a:xfrm>
          <a:prstGeom prst="rect">
            <a:avLst/>
          </a:prstGeom>
          <a:noFill/>
        </p:spPr>
        <p:txBody>
          <a:bodyPr wrap="none" lIns="0" tIns="0" rIns="0" bIns="0" rtlCol="0">
            <a:spAutoFit/>
          </a:bodyPr>
          <a:lstStyle/>
          <a:p>
            <a:pPr algn="l">
              <a:lnSpc>
                <a:spcPct val="100000"/>
              </a:lnSpc>
            </a:pPr>
            <a:r>
              <a:rPr lang="en-GB" i="1" dirty="0" smtClean="0"/>
              <a:t>See Credit losses – SBNA GCB  page for explanation of differences</a:t>
            </a:r>
          </a:p>
        </p:txBody>
      </p:sp>
      <p:sp>
        <p:nvSpPr>
          <p:cNvPr id="85" name="Footnote"/>
          <p:cNvSpPr/>
          <p:nvPr/>
        </p:nvSpPr>
        <p:spPr bwMode="auto">
          <a:xfrm>
            <a:off x="1907364" y="6343012"/>
            <a:ext cx="5297669"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spAutoFit/>
          </a:bodyPr>
          <a:lstStyle/>
          <a:p>
            <a:pPr algn="l">
              <a:lnSpc>
                <a:spcPct val="100000"/>
              </a:lnSpc>
            </a:pPr>
            <a:r>
              <a:rPr lang="en-US" sz="800" dirty="0" smtClean="0">
                <a:latin typeface="Arial"/>
                <a:ea typeface="ＭＳ Ｐゴシック"/>
                <a:sym typeface="Arial"/>
              </a:rPr>
              <a:t>1. 2015 scalar was calculated in two components: a stress loss scalar of 3.00 and a balance scalar of 1.33 together provided an overall scalar of 4.0</a:t>
            </a:r>
            <a:endParaRPr lang="en-US" sz="800" dirty="0">
              <a:latin typeface="Wingdings"/>
              <a:ea typeface="ＭＳ Ｐゴシック"/>
              <a:sym typeface="Arial"/>
            </a:endParaRPr>
          </a:p>
        </p:txBody>
      </p:sp>
      <p:graphicFrame>
        <p:nvGraphicFramePr>
          <p:cNvPr id="86" name="Content Placeholder 12"/>
          <p:cNvGraphicFramePr>
            <a:graphicFrameLocks/>
          </p:cNvGraphicFramePr>
          <p:nvPr>
            <p:extLst>
              <p:ext uri="{D42A27DB-BD31-4B8C-83A1-F6EECF244321}">
                <p14:modId xmlns:p14="http://schemas.microsoft.com/office/powerpoint/2010/main" val="3585306066"/>
              </p:ext>
            </p:extLst>
          </p:nvPr>
        </p:nvGraphicFramePr>
        <p:xfrm>
          <a:off x="4867338" y="1813352"/>
          <a:ext cx="4276666" cy="2653255"/>
        </p:xfrm>
        <a:graphic>
          <a:graphicData uri="http://schemas.openxmlformats.org/drawingml/2006/table">
            <a:tbl>
              <a:tblPr firstRow="1" bandRow="1"/>
              <a:tblGrid>
                <a:gridCol w="1072410"/>
                <a:gridCol w="1261662"/>
                <a:gridCol w="1261662"/>
                <a:gridCol w="680932"/>
              </a:tblGrid>
              <a:tr h="197883">
                <a:tc rowSpan="3">
                  <a:txBody>
                    <a:bodyPr/>
                    <a:lstStyle/>
                    <a:p>
                      <a:pPr marL="0" marR="0" lvl="0" indent="0" algn="ctr" defTabSz="939800" rtl="0" eaLnBrk="1" fontAlgn="base" latinLnBrk="0" hangingPunct="1">
                        <a:lnSpc>
                          <a:spcPct val="100000"/>
                        </a:lnSpc>
                        <a:spcBef>
                          <a:spcPct val="30000"/>
                        </a:spcBef>
                        <a:spcAft>
                          <a:spcPct val="0"/>
                        </a:spcAft>
                        <a:buClrTx/>
                        <a:buSzTx/>
                        <a:buFontTx/>
                        <a:buNone/>
                        <a:tabLst/>
                      </a:pPr>
                      <a:r>
                        <a:rPr kumimoji="0" lang="en-US" sz="1000" b="1" i="0" u="none" strike="noStrike" kern="1200" cap="none" normalizeH="0" baseline="0" dirty="0" smtClean="0">
                          <a:ln>
                            <a:noFill/>
                          </a:ln>
                          <a:solidFill>
                            <a:schemeClr val="tx1"/>
                          </a:solidFill>
                          <a:effectLst/>
                          <a:latin typeface="Arial" panose="020B0604020202020204" pitchFamily="34" charset="0"/>
                          <a:ea typeface="Arial Unicode MS" pitchFamily="34" charset="-128"/>
                          <a:cs typeface="Arial" panose="020B0604020202020204" pitchFamily="34" charset="0"/>
                        </a:rPr>
                        <a:t>Source</a:t>
                      </a:r>
                    </a:p>
                  </a:txBody>
                  <a:tcPr marL="45720" marR="45720" anchor="b">
                    <a:lnL w="12700" cap="flat" cmpd="sng" algn="ctr">
                      <a:solidFill>
                        <a:schemeClr val="bg1">
                          <a:lumMod val="50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9525"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gridSpan="2">
                  <a:txBody>
                    <a:bodyPr/>
                    <a:lstStyle/>
                    <a:p>
                      <a:pPr marL="0" marR="0" lvl="0" indent="0" algn="ctr" defTabSz="939800" rtl="0" eaLnBrk="1" fontAlgn="base" latinLnBrk="0" hangingPunct="1">
                        <a:lnSpc>
                          <a:spcPct val="100000"/>
                        </a:lnSpc>
                        <a:spcBef>
                          <a:spcPct val="30000"/>
                        </a:spcBef>
                        <a:spcAft>
                          <a:spcPct val="0"/>
                        </a:spcAft>
                        <a:buClrTx/>
                        <a:buSzTx/>
                        <a:buFontTx/>
                        <a:buNone/>
                        <a:tabLst/>
                      </a:pPr>
                      <a:r>
                        <a:rPr kumimoji="0" lang="en-US" sz="1000" b="1" i="0" u="none" strike="noStrike" kern="1200" cap="none" normalizeH="0" baseline="0" dirty="0" smtClean="0">
                          <a:ln>
                            <a:noFill/>
                          </a:ln>
                          <a:solidFill>
                            <a:schemeClr val="tx1"/>
                          </a:solidFill>
                          <a:effectLst/>
                          <a:latin typeface="Arial" panose="020B0604020202020204" pitchFamily="34" charset="0"/>
                          <a:ea typeface="Arial Unicode MS" pitchFamily="34" charset="-128"/>
                          <a:cs typeface="Arial" panose="020B0604020202020204" pitchFamily="34" charset="0"/>
                        </a:rPr>
                        <a:t>Average annual loss rate</a:t>
                      </a:r>
                    </a:p>
                  </a:txBody>
                  <a:tcPr marL="45720" marR="4572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9525"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hMerge="1">
                  <a:txBody>
                    <a:bodyPr/>
                    <a:lstStyle/>
                    <a:p>
                      <a:pPr marL="0" marR="0" lvl="0" indent="0" algn="ctr" defTabSz="939800" rtl="0" eaLnBrk="1" fontAlgn="base" latinLnBrk="0" hangingPunct="1">
                        <a:lnSpc>
                          <a:spcPct val="100000"/>
                        </a:lnSpc>
                        <a:spcBef>
                          <a:spcPct val="30000"/>
                        </a:spcBef>
                        <a:spcAft>
                          <a:spcPct val="0"/>
                        </a:spcAft>
                        <a:buClrTx/>
                        <a:buSzTx/>
                        <a:buFontTx/>
                        <a:buNone/>
                        <a:tabLst/>
                      </a:pPr>
                      <a:endParaRPr kumimoji="0" lang="en-US" sz="1200" b="1" i="0" u="none" strike="noStrike" kern="1200" cap="none" normalizeH="0" baseline="0" dirty="0" smtClean="0">
                        <a:ln>
                          <a:noFill/>
                        </a:ln>
                        <a:solidFill>
                          <a:schemeClr val="tx1"/>
                        </a:solidFill>
                        <a:effectLst/>
                        <a:latin typeface="+mj-lt"/>
                        <a:ea typeface="Arial Unicode MS" pitchFamily="34" charset="-128"/>
                        <a:cs typeface="Arial" charset="0"/>
                      </a:endParaRPr>
                    </a:p>
                  </a:txBody>
                  <a:tcPr marL="9525" marR="9525"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solidFill>
                      <a:srgbClr val="C0C0C0">
                        <a:lumMod val="40000"/>
                        <a:lumOff val="60000"/>
                      </a:srgbClr>
                    </a:solidFill>
                  </a:tcPr>
                </a:tc>
                <a:tc rowSpan="2">
                  <a:txBody>
                    <a:bodyPr/>
                    <a:lstStyle/>
                    <a:p>
                      <a:pPr marL="0" marR="0" lvl="0" indent="0" algn="ctr" defTabSz="939800" rtl="0" eaLnBrk="1" fontAlgn="base" latinLnBrk="0" hangingPunct="1">
                        <a:lnSpc>
                          <a:spcPct val="100000"/>
                        </a:lnSpc>
                        <a:spcBef>
                          <a:spcPct val="30000"/>
                        </a:spcBef>
                        <a:spcAft>
                          <a:spcPct val="0"/>
                        </a:spcAft>
                        <a:buClrTx/>
                        <a:buSzTx/>
                        <a:buFontTx/>
                        <a:buNone/>
                        <a:tabLst/>
                      </a:pPr>
                      <a:r>
                        <a:rPr kumimoji="0" lang="en-US" sz="1000" b="1" i="0" u="none" strike="noStrike" kern="1200" cap="none" normalizeH="0" baseline="0" dirty="0" smtClean="0">
                          <a:ln>
                            <a:noFill/>
                          </a:ln>
                          <a:solidFill>
                            <a:schemeClr val="tx1"/>
                          </a:solidFill>
                          <a:effectLst/>
                          <a:latin typeface="Arial" panose="020B0604020202020204" pitchFamily="34" charset="0"/>
                          <a:ea typeface="Arial Unicode MS" pitchFamily="34" charset="-128"/>
                          <a:cs typeface="Arial" panose="020B0604020202020204" pitchFamily="34" charset="0"/>
                        </a:rPr>
                        <a:t>Stress scalar </a:t>
                      </a:r>
                    </a:p>
                  </a:txBody>
                  <a:tcPr marL="9525" marR="9525" anchor="b">
                    <a:lnL w="12700" cap="flat" cmpd="sng" algn="ctr">
                      <a:no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9525"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r>
              <a:tr h="226697">
                <a:tc vMerge="1">
                  <a:txBody>
                    <a:bodyPr/>
                    <a:lstStyle/>
                    <a:p>
                      <a:pPr marL="0" marR="0" lvl="0" indent="0" algn="ctr" defTabSz="939800" rtl="0" eaLnBrk="1" fontAlgn="base" latinLnBrk="0" hangingPunct="1">
                        <a:lnSpc>
                          <a:spcPct val="100000"/>
                        </a:lnSpc>
                        <a:spcBef>
                          <a:spcPct val="30000"/>
                        </a:spcBef>
                        <a:spcAft>
                          <a:spcPct val="0"/>
                        </a:spcAft>
                        <a:buClrTx/>
                        <a:buSzTx/>
                        <a:buFontTx/>
                        <a:buNone/>
                        <a:tabLst/>
                      </a:pPr>
                      <a:endParaRPr kumimoji="0" lang="en-US" sz="1100" b="1" i="0" u="none" strike="noStrike" kern="1200" cap="none" normalizeH="0" baseline="0" dirty="0" smtClean="0">
                        <a:ln>
                          <a:noFill/>
                        </a:ln>
                        <a:solidFill>
                          <a:schemeClr val="tx1"/>
                        </a:solidFill>
                        <a:effectLst/>
                        <a:latin typeface="Arial"/>
                        <a:ea typeface="Arial Unicode MS" pitchFamily="34" charset="-128"/>
                        <a:cs typeface="Arial" charset="0"/>
                      </a:endParaRPr>
                    </a:p>
                  </a:txBody>
                  <a:tcPr marL="45720" marR="45720" anchor="b">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solidFill>
                      <a:srgbClr val="C0C0C0">
                        <a:lumMod val="40000"/>
                        <a:lumOff val="60000"/>
                      </a:srgbClr>
                    </a:solidFill>
                  </a:tcPr>
                </a:tc>
                <a:tc>
                  <a:txBody>
                    <a:bodyPr/>
                    <a:lstStyle>
                      <a:lvl1pPr marL="0" algn="l" defTabSz="914400" rtl="0" eaLnBrk="1" latinLnBrk="0" hangingPunct="1">
                        <a:defRPr sz="1200" b="1" kern="1200">
                          <a:solidFill>
                            <a:schemeClr val="tx1"/>
                          </a:solidFill>
                          <a:latin typeface="Arial"/>
                          <a:ea typeface="ＭＳ Ｐゴシック"/>
                          <a:cs typeface="ＭＳ Ｐゴシック"/>
                        </a:defRPr>
                      </a:lvl1pPr>
                      <a:lvl2pPr marL="457200" algn="l" defTabSz="914400" rtl="0" eaLnBrk="1" latinLnBrk="0" hangingPunct="1">
                        <a:defRPr sz="1200" b="1" kern="1200">
                          <a:solidFill>
                            <a:schemeClr val="tx1"/>
                          </a:solidFill>
                          <a:latin typeface="Arial"/>
                          <a:ea typeface="ＭＳ Ｐゴシック"/>
                          <a:cs typeface="ＭＳ Ｐゴシック"/>
                        </a:defRPr>
                      </a:lvl2pPr>
                      <a:lvl3pPr marL="914400" algn="l" defTabSz="914400" rtl="0" eaLnBrk="1" latinLnBrk="0" hangingPunct="1">
                        <a:defRPr sz="1200" b="1" kern="1200">
                          <a:solidFill>
                            <a:schemeClr val="tx1"/>
                          </a:solidFill>
                          <a:latin typeface="Arial"/>
                          <a:ea typeface="ＭＳ Ｐゴシック"/>
                          <a:cs typeface="ＭＳ Ｐゴシック"/>
                        </a:defRPr>
                      </a:lvl3pPr>
                      <a:lvl4pPr marL="1371600" algn="l" defTabSz="914400" rtl="0" eaLnBrk="1" latinLnBrk="0" hangingPunct="1">
                        <a:defRPr sz="1200" b="1" kern="1200">
                          <a:solidFill>
                            <a:schemeClr val="tx1"/>
                          </a:solidFill>
                          <a:latin typeface="Arial"/>
                          <a:ea typeface="ＭＳ Ｐゴシック"/>
                          <a:cs typeface="ＭＳ Ｐゴシック"/>
                        </a:defRPr>
                      </a:lvl4pPr>
                      <a:lvl5pPr marL="1828800" algn="l" defTabSz="914400" rtl="0" eaLnBrk="1" latinLnBrk="0" hangingPunct="1">
                        <a:defRPr sz="1200" b="1" kern="1200">
                          <a:solidFill>
                            <a:schemeClr val="tx1"/>
                          </a:solidFill>
                          <a:latin typeface="Arial"/>
                          <a:ea typeface="ＭＳ Ｐゴシック"/>
                          <a:cs typeface="ＭＳ Ｐゴシック"/>
                        </a:defRPr>
                      </a:lvl5pPr>
                      <a:lvl6pPr marL="2286000" algn="l" defTabSz="914400" rtl="0" eaLnBrk="1" latinLnBrk="0" hangingPunct="1">
                        <a:defRPr sz="1200" b="1" kern="1200">
                          <a:solidFill>
                            <a:schemeClr val="tx1"/>
                          </a:solidFill>
                          <a:latin typeface="Arial"/>
                          <a:ea typeface="ＭＳ Ｐゴシック"/>
                          <a:cs typeface="ＭＳ Ｐゴシック"/>
                        </a:defRPr>
                      </a:lvl6pPr>
                      <a:lvl7pPr marL="2743200" algn="l" defTabSz="914400" rtl="0" eaLnBrk="1" latinLnBrk="0" hangingPunct="1">
                        <a:defRPr sz="1200" b="1" kern="1200">
                          <a:solidFill>
                            <a:schemeClr val="tx1"/>
                          </a:solidFill>
                          <a:latin typeface="Arial"/>
                          <a:ea typeface="ＭＳ Ｐゴシック"/>
                          <a:cs typeface="ＭＳ Ｐゴシック"/>
                        </a:defRPr>
                      </a:lvl7pPr>
                      <a:lvl8pPr marL="3200400" algn="l" defTabSz="914400" rtl="0" eaLnBrk="1" latinLnBrk="0" hangingPunct="1">
                        <a:defRPr sz="1200" b="1" kern="1200">
                          <a:solidFill>
                            <a:schemeClr val="tx1"/>
                          </a:solidFill>
                          <a:latin typeface="Arial"/>
                          <a:ea typeface="ＭＳ Ｐゴシック"/>
                          <a:cs typeface="ＭＳ Ｐゴシック"/>
                        </a:defRPr>
                      </a:lvl8pPr>
                      <a:lvl9pPr marL="3657600" algn="l" defTabSz="914400" rtl="0" eaLnBrk="1" latinLnBrk="0" hangingPunct="1">
                        <a:defRPr sz="1800" b="1" kern="1200">
                          <a:solidFill>
                            <a:schemeClr val="tx1"/>
                          </a:solidFill>
                          <a:latin typeface="Arial"/>
                          <a:ea typeface="ＭＳ Ｐゴシック"/>
                          <a:cs typeface="ＭＳ Ｐゴシック"/>
                        </a:defRPr>
                      </a:lvl9pPr>
                    </a:lstStyle>
                    <a:p>
                      <a:pPr marL="0" marR="0" lvl="0" indent="0" algn="ctr" defTabSz="939800" rtl="0" eaLnBrk="1" fontAlgn="base" latinLnBrk="0" hangingPunct="1">
                        <a:lnSpc>
                          <a:spcPct val="100000"/>
                        </a:lnSpc>
                        <a:spcBef>
                          <a:spcPct val="30000"/>
                        </a:spcBef>
                        <a:spcAft>
                          <a:spcPct val="0"/>
                        </a:spcAft>
                        <a:buClrTx/>
                        <a:buSzTx/>
                        <a:buFontTx/>
                        <a:buNone/>
                        <a:tabLst/>
                      </a:pPr>
                      <a:r>
                        <a:rPr kumimoji="0" lang="en-US" sz="1000" b="1" i="0" u="none" strike="noStrike" kern="1200" cap="none" normalizeH="0" baseline="0" dirty="0" smtClean="0">
                          <a:ln>
                            <a:noFill/>
                          </a:ln>
                          <a:solidFill>
                            <a:schemeClr val="tx1"/>
                          </a:solidFill>
                          <a:effectLst/>
                          <a:latin typeface="Arial" panose="020B0604020202020204" pitchFamily="34" charset="0"/>
                          <a:ea typeface="Arial Unicode MS" pitchFamily="34" charset="-128"/>
                          <a:cs typeface="Arial" panose="020B0604020202020204" pitchFamily="34" charset="0"/>
                        </a:rPr>
                        <a:t>Normal conditions</a:t>
                      </a:r>
                    </a:p>
                  </a:txBody>
                  <a:tcPr marL="45720" marR="4572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0" marR="0" lvl="0" indent="0" algn="ctr" defTabSz="939800" rtl="0" eaLnBrk="1" fontAlgn="base" latinLnBrk="0" hangingPunct="1">
                        <a:lnSpc>
                          <a:spcPct val="100000"/>
                        </a:lnSpc>
                        <a:spcBef>
                          <a:spcPct val="30000"/>
                        </a:spcBef>
                        <a:spcAft>
                          <a:spcPct val="0"/>
                        </a:spcAft>
                        <a:buClrTx/>
                        <a:buSzTx/>
                        <a:buFontTx/>
                        <a:buNone/>
                        <a:tabLst/>
                      </a:pPr>
                      <a:r>
                        <a:rPr kumimoji="0" lang="en-US" sz="1000" b="1" i="0" u="none" strike="noStrike" kern="1200" cap="none" normalizeH="0" baseline="0" dirty="0" smtClean="0">
                          <a:ln>
                            <a:noFill/>
                          </a:ln>
                          <a:solidFill>
                            <a:schemeClr val="tx1"/>
                          </a:solidFill>
                          <a:effectLst/>
                          <a:latin typeface="Arial" panose="020B0604020202020204" pitchFamily="34" charset="0"/>
                          <a:ea typeface="Arial Unicode MS" pitchFamily="34" charset="-128"/>
                          <a:cs typeface="Arial" panose="020B0604020202020204" pitchFamily="34" charset="0"/>
                        </a:rPr>
                        <a:t>Crisis conditions </a:t>
                      </a:r>
                    </a:p>
                  </a:txBody>
                  <a:tcPr marL="9525" marR="9525"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vMerge="1">
                  <a:txBody>
                    <a:bodyPr/>
                    <a:lstStyle/>
                    <a:p>
                      <a:endParaRPr lang="en-GB"/>
                    </a:p>
                  </a:txBody>
                  <a:tcPr/>
                </a:tc>
              </a:tr>
              <a:tr h="197883">
                <a:tc vMerge="1">
                  <a:txBody>
                    <a:bodyPr/>
                    <a:lstStyle/>
                    <a:p>
                      <a:pPr marL="0" marR="0" lvl="0" indent="0" algn="l" defTabSz="939800" rtl="0" eaLnBrk="1" fontAlgn="base" latinLnBrk="0" hangingPunct="1">
                        <a:lnSpc>
                          <a:spcPct val="100000"/>
                        </a:lnSpc>
                        <a:spcBef>
                          <a:spcPct val="30000"/>
                        </a:spcBef>
                        <a:spcAft>
                          <a:spcPct val="0"/>
                        </a:spcAft>
                        <a:buClrTx/>
                        <a:buSzTx/>
                        <a:buFontTx/>
                        <a:buNone/>
                        <a:tabLst/>
                        <a:defRPr/>
                      </a:pPr>
                      <a:endParaRPr kumimoji="0" lang="en-US" sz="1100" b="1" i="0" u="none" strike="noStrike" kern="1200" cap="none" normalizeH="0" baseline="0" dirty="0" smtClean="0">
                        <a:ln>
                          <a:noFill/>
                        </a:ln>
                        <a:solidFill>
                          <a:schemeClr val="tx1"/>
                        </a:solidFill>
                        <a:effectLst/>
                        <a:latin typeface="Arial"/>
                        <a:ea typeface="Arial Unicode MS" pitchFamily="34" charset="-128"/>
                        <a:cs typeface="Arial" charset="0"/>
                      </a:endParaRPr>
                    </a:p>
                  </a:txBody>
                  <a:tcPr marL="45720" marR="45720" anchor="ctr" horzOverflow="overflow">
                    <a:lnL w="12700" cap="flat" cmpd="sng" algn="ctr">
                      <a:solidFill>
                        <a:schemeClr val="tx1"/>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lvl1pPr marL="0" algn="l" defTabSz="914400" rtl="0" eaLnBrk="1" latinLnBrk="0" hangingPunct="1">
                        <a:defRPr sz="1200" kern="1200">
                          <a:solidFill>
                            <a:schemeClr val="tx1"/>
                          </a:solidFill>
                          <a:latin typeface="Arial"/>
                          <a:ea typeface="ＭＳ Ｐゴシック"/>
                          <a:cs typeface="ＭＳ Ｐゴシック"/>
                        </a:defRPr>
                      </a:lvl1pPr>
                      <a:lvl2pPr marL="457200" algn="l" defTabSz="914400" rtl="0" eaLnBrk="1" latinLnBrk="0" hangingPunct="1">
                        <a:defRPr sz="1200" kern="1200">
                          <a:solidFill>
                            <a:schemeClr val="tx1"/>
                          </a:solidFill>
                          <a:latin typeface="Arial"/>
                          <a:ea typeface="ＭＳ Ｐゴシック"/>
                          <a:cs typeface="ＭＳ Ｐゴシック"/>
                        </a:defRPr>
                      </a:lvl2pPr>
                      <a:lvl3pPr marL="914400" algn="l" defTabSz="914400" rtl="0" eaLnBrk="1" latinLnBrk="0" hangingPunct="1">
                        <a:defRPr sz="1200" kern="1200">
                          <a:solidFill>
                            <a:schemeClr val="tx1"/>
                          </a:solidFill>
                          <a:latin typeface="Arial"/>
                          <a:ea typeface="ＭＳ Ｐゴシック"/>
                          <a:cs typeface="ＭＳ Ｐゴシック"/>
                        </a:defRPr>
                      </a:lvl3pPr>
                      <a:lvl4pPr marL="1371600" algn="l" defTabSz="914400" rtl="0" eaLnBrk="1" latinLnBrk="0" hangingPunct="1">
                        <a:defRPr sz="1200" kern="1200">
                          <a:solidFill>
                            <a:schemeClr val="tx1"/>
                          </a:solidFill>
                          <a:latin typeface="Arial"/>
                          <a:ea typeface="ＭＳ Ｐゴシック"/>
                          <a:cs typeface="ＭＳ Ｐゴシック"/>
                        </a:defRPr>
                      </a:lvl4pPr>
                      <a:lvl5pPr marL="1828800" algn="l" defTabSz="914400" rtl="0" eaLnBrk="1" latinLnBrk="0" hangingPunct="1">
                        <a:defRPr sz="1200" kern="1200">
                          <a:solidFill>
                            <a:schemeClr val="tx1"/>
                          </a:solidFill>
                          <a:latin typeface="Arial"/>
                          <a:ea typeface="ＭＳ Ｐゴシック"/>
                          <a:cs typeface="ＭＳ Ｐゴシック"/>
                        </a:defRPr>
                      </a:lvl5pPr>
                      <a:lvl6pPr marL="2286000" algn="l" defTabSz="914400" rtl="0" eaLnBrk="1" latinLnBrk="0" hangingPunct="1">
                        <a:defRPr sz="1200" kern="1200">
                          <a:solidFill>
                            <a:schemeClr val="tx1"/>
                          </a:solidFill>
                          <a:latin typeface="Arial"/>
                          <a:ea typeface="ＭＳ Ｐゴシック"/>
                          <a:cs typeface="ＭＳ Ｐゴシック"/>
                        </a:defRPr>
                      </a:lvl6pPr>
                      <a:lvl7pPr marL="2743200" algn="l" defTabSz="914400" rtl="0" eaLnBrk="1" latinLnBrk="0" hangingPunct="1">
                        <a:defRPr sz="1200" kern="1200">
                          <a:solidFill>
                            <a:schemeClr val="tx1"/>
                          </a:solidFill>
                          <a:latin typeface="Arial"/>
                          <a:ea typeface="ＭＳ Ｐゴシック"/>
                          <a:cs typeface="ＭＳ Ｐゴシック"/>
                        </a:defRPr>
                      </a:lvl7pPr>
                      <a:lvl8pPr marL="3200400" algn="l" defTabSz="914400" rtl="0" eaLnBrk="1" latinLnBrk="0" hangingPunct="1">
                        <a:defRPr sz="1200" kern="1200">
                          <a:solidFill>
                            <a:schemeClr val="tx1"/>
                          </a:solidFill>
                          <a:latin typeface="Arial"/>
                          <a:ea typeface="ＭＳ Ｐゴシック"/>
                          <a:cs typeface="ＭＳ Ｐゴシック"/>
                        </a:defRPr>
                      </a:lvl8pPr>
                      <a:lvl9pPr marL="3657600" algn="l" defTabSz="914400" rtl="0" eaLnBrk="1" latinLnBrk="0" hangingPunct="1">
                        <a:defRPr sz="1800" kern="1200">
                          <a:solidFill>
                            <a:schemeClr val="tx1"/>
                          </a:solidFill>
                          <a:latin typeface="Arial"/>
                          <a:ea typeface="ＭＳ Ｐゴシック"/>
                          <a:cs typeface="ＭＳ Ｐゴシック"/>
                        </a:defRPr>
                      </a:lvl9pPr>
                    </a:lstStyle>
                    <a:p>
                      <a:pPr marL="0" marR="0" lvl="0" indent="0" algn="l" defTabSz="939800" rtl="0" eaLnBrk="1" fontAlgn="base" latinLnBrk="0" hangingPunct="1">
                        <a:lnSpc>
                          <a:spcPct val="100000"/>
                        </a:lnSpc>
                        <a:spcBef>
                          <a:spcPct val="30000"/>
                        </a:spcBef>
                        <a:spcAft>
                          <a:spcPct val="0"/>
                        </a:spcAft>
                        <a:buClrTx/>
                        <a:buSzTx/>
                        <a:buFontTx/>
                        <a:buNone/>
                        <a:tabLst/>
                        <a:defRPr/>
                      </a:pPr>
                      <a:r>
                        <a:rPr kumimoji="0" lang="en-US" sz="1000" b="1" i="0" u="none" strike="noStrike" kern="1200" cap="none" normalizeH="0" baseline="0" dirty="0" smtClean="0">
                          <a:ln>
                            <a:noFill/>
                          </a:ln>
                          <a:solidFill>
                            <a:schemeClr val="tx1"/>
                          </a:solidFill>
                          <a:effectLst/>
                          <a:latin typeface="Arial" panose="020B0604020202020204" pitchFamily="34" charset="0"/>
                          <a:ea typeface="Arial Unicode MS" pitchFamily="34" charset="-128"/>
                          <a:cs typeface="Arial" panose="020B0604020202020204" pitchFamily="34" charset="0"/>
                        </a:rPr>
                        <a:t>Q12011-Q42015</a:t>
                      </a:r>
                    </a:p>
                  </a:txBody>
                  <a:tcPr marL="45720" marR="45720" anchor="ctr" horzOverflow="overflow">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gridSpan="2">
                  <a:txBody>
                    <a:bodyPr/>
                    <a:lstStyle/>
                    <a:p>
                      <a:pPr marL="0" marR="0" lvl="0" indent="0" algn="l" defTabSz="939800" rtl="0" eaLnBrk="1" fontAlgn="base" latinLnBrk="0" hangingPunct="1">
                        <a:lnSpc>
                          <a:spcPct val="100000"/>
                        </a:lnSpc>
                        <a:spcBef>
                          <a:spcPct val="30000"/>
                        </a:spcBef>
                        <a:spcAft>
                          <a:spcPct val="0"/>
                        </a:spcAft>
                        <a:buClrTx/>
                        <a:buSzTx/>
                        <a:buFontTx/>
                        <a:buNone/>
                        <a:tabLst/>
                        <a:defRPr/>
                      </a:pPr>
                      <a:r>
                        <a:rPr kumimoji="0" lang="en-US" sz="1000" b="1" i="0" u="none" strike="noStrike" cap="none" normalizeH="0" baseline="0" dirty="0" smtClean="0">
                          <a:ln>
                            <a:noFill/>
                          </a:ln>
                          <a:solidFill>
                            <a:schemeClr val="bg1"/>
                          </a:solidFill>
                          <a:effectLst/>
                          <a:latin typeface="Arial" panose="020B0604020202020204" pitchFamily="34" charset="0"/>
                          <a:ea typeface="Arial Unicode MS" pitchFamily="34" charset="-128"/>
                          <a:cs typeface="Arial" panose="020B0604020202020204" pitchFamily="34" charset="0"/>
                        </a:rPr>
                        <a:t>Q12008-Q42009</a:t>
                      </a:r>
                    </a:p>
                  </a:txBody>
                  <a:tcPr marL="45720" marR="45720" anchor="ctr" horzOverflow="overflow">
                    <a:lnL w="12700" cap="flat" cmpd="sng" algn="ctr">
                      <a:solidFill>
                        <a:schemeClr val="accent4"/>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solidFill>
                      <a:srgbClr val="FF0000">
                        <a:lumMod val="40000"/>
                        <a:lumOff val="60000"/>
                      </a:srgbClr>
                    </a:solidFill>
                  </a:tcPr>
                </a:tc>
                <a:tc hMerge="1">
                  <a:txBody>
                    <a:bodyPr/>
                    <a:lstStyle/>
                    <a:p>
                      <a:endParaRPr lang="en-GB"/>
                    </a:p>
                  </a:txBody>
                  <a:tcPr/>
                </a:tc>
              </a:tr>
              <a:tr h="255083">
                <a:tc>
                  <a:txBody>
                    <a:bodyPr/>
                    <a:lstStyle/>
                    <a:p>
                      <a:pPr marL="0" algn="ctr" defTabSz="457200" rtl="0" eaLnBrk="1" fontAlgn="b" latinLnBrk="0" hangingPunct="1"/>
                      <a:r>
                        <a:rPr lang="en-US" sz="1000" b="0" i="0" u="none" strike="noStrike" kern="1200" dirty="0" smtClean="0">
                          <a:solidFill>
                            <a:srgbClr val="000000"/>
                          </a:solidFill>
                          <a:effectLst/>
                          <a:latin typeface="Arial" panose="020B0604020202020204" pitchFamily="34" charset="0"/>
                          <a:ea typeface="+mn-ea"/>
                          <a:cs typeface="Arial" panose="020B0604020202020204" pitchFamily="34" charset="0"/>
                        </a:rPr>
                        <a:t>SHUSA / Sovereign</a:t>
                      </a:r>
                      <a:endParaRPr lang="en-US" sz="1000" b="0" i="0" u="none" strike="noStrike" kern="1200" dirty="0">
                        <a:solidFill>
                          <a:srgbClr val="000000"/>
                        </a:solidFill>
                        <a:effectLst/>
                        <a:latin typeface="Arial" panose="020B0604020202020204" pitchFamily="34" charset="0"/>
                        <a:ea typeface="+mn-ea"/>
                        <a:cs typeface="Arial" panose="020B0604020202020204" pitchFamily="34" charset="0"/>
                      </a:endParaRPr>
                    </a:p>
                  </a:txBody>
                  <a:tcPr marL="9525" marR="9525" marT="9525" marB="0" anchor="ctr">
                    <a:lnL w="12700" cap="flat" cmpd="sng" algn="ctr">
                      <a:solidFill>
                        <a:schemeClr val="bg1">
                          <a:lumMod val="50000"/>
                        </a:schemeClr>
                      </a:solid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algn="ctr" defTabSz="457200" rtl="0" eaLnBrk="1" fontAlgn="b" latinLnBrk="0" hangingPunct="1"/>
                      <a:r>
                        <a:rPr lang="en-US" sz="1000" b="0" i="0" u="none" strike="noStrike" kern="1200" dirty="0" smtClean="0">
                          <a:solidFill>
                            <a:srgbClr val="000000"/>
                          </a:solidFill>
                          <a:effectLst/>
                          <a:latin typeface="Arial" panose="020B0604020202020204" pitchFamily="34" charset="0"/>
                          <a:ea typeface="+mn-ea"/>
                          <a:cs typeface="Arial" panose="020B0604020202020204" pitchFamily="34" charset="0"/>
                        </a:rPr>
                        <a:t>0.97%</a:t>
                      </a:r>
                      <a:endParaRPr lang="en-US" sz="1000" b="0" i="0" u="none" strike="noStrike" kern="1200" dirty="0">
                        <a:solidFill>
                          <a:srgbClr val="000000"/>
                        </a:solidFill>
                        <a:effectLst/>
                        <a:latin typeface="Arial" panose="020B0604020202020204" pitchFamily="34" charset="0"/>
                        <a:ea typeface="+mn-ea"/>
                        <a:cs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algn="ctr" defTabSz="457200" rtl="0" eaLnBrk="1" fontAlgn="b" latinLnBrk="0" hangingPunct="1"/>
                      <a:r>
                        <a:rPr lang="en-US" sz="1000" b="0" i="0" u="none" strike="noStrike" kern="1200" dirty="0" smtClean="0">
                          <a:solidFill>
                            <a:srgbClr val="000000"/>
                          </a:solidFill>
                          <a:effectLst/>
                          <a:latin typeface="Arial" panose="020B0604020202020204" pitchFamily="34" charset="0"/>
                          <a:ea typeface="+mn-ea"/>
                          <a:cs typeface="Arial" panose="020B0604020202020204" pitchFamily="34" charset="0"/>
                        </a:rPr>
                        <a:t>1.90%</a:t>
                      </a:r>
                      <a:endParaRPr lang="en-US" sz="1000" b="0" i="0" u="none" strike="noStrike" kern="1200" dirty="0">
                        <a:solidFill>
                          <a:srgbClr val="000000"/>
                        </a:solidFill>
                        <a:effectLst/>
                        <a:latin typeface="Arial" panose="020B0604020202020204" pitchFamily="34" charset="0"/>
                        <a:ea typeface="+mn-ea"/>
                        <a:cs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algn="ctr" defTabSz="457200" rtl="0" eaLnBrk="1" fontAlgn="b" latinLnBrk="0" hangingPunct="1"/>
                      <a:r>
                        <a:rPr lang="en-US" sz="1000" b="1" i="0" u="none" strike="noStrike" kern="1200" dirty="0" smtClean="0">
                          <a:solidFill>
                            <a:schemeClr val="bg1"/>
                          </a:solidFill>
                          <a:effectLst/>
                          <a:latin typeface="Arial" panose="020B0604020202020204" pitchFamily="34" charset="0"/>
                          <a:ea typeface="+mn-ea"/>
                          <a:cs typeface="Arial" panose="020B0604020202020204" pitchFamily="34" charset="0"/>
                        </a:rPr>
                        <a:t>1.95</a:t>
                      </a:r>
                      <a:endParaRPr lang="en-US" sz="1000" b="1" i="0" u="none" strike="noStrike" kern="1200" dirty="0">
                        <a:solidFill>
                          <a:schemeClr val="bg1"/>
                        </a:solidFill>
                        <a:effectLst/>
                        <a:latin typeface="Arial" panose="020B0604020202020204" pitchFamily="34" charset="0"/>
                        <a:ea typeface="+mn-ea"/>
                        <a:cs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r>
              <a:tr h="255083">
                <a:tc>
                  <a:txBody>
                    <a:bodyPr/>
                    <a:lstStyle/>
                    <a:p>
                      <a:pPr marL="0" algn="ctr" defTabSz="457200" rtl="0" eaLnBrk="1" fontAlgn="b" latinLnBrk="0" hangingPunct="1"/>
                      <a:r>
                        <a:rPr lang="en-US" sz="1000" b="0" i="0" u="none" strike="noStrike" kern="1200" dirty="0" smtClean="0">
                          <a:solidFill>
                            <a:srgbClr val="000000"/>
                          </a:solidFill>
                          <a:effectLst/>
                          <a:latin typeface="Arial" panose="020B0604020202020204" pitchFamily="34" charset="0"/>
                          <a:ea typeface="+mn-ea"/>
                          <a:cs typeface="Arial" panose="020B0604020202020204" pitchFamily="34" charset="0"/>
                        </a:rPr>
                        <a:t>FRB 100 largest</a:t>
                      </a:r>
                      <a:r>
                        <a:rPr lang="en-US" sz="1000" b="0" i="0" u="none" strike="noStrike" kern="1200" baseline="0" dirty="0" smtClean="0">
                          <a:solidFill>
                            <a:srgbClr val="000000"/>
                          </a:solidFill>
                          <a:effectLst/>
                          <a:latin typeface="Arial" panose="020B0604020202020204" pitchFamily="34" charset="0"/>
                          <a:ea typeface="+mn-ea"/>
                          <a:cs typeface="Arial" panose="020B0604020202020204" pitchFamily="34" charset="0"/>
                        </a:rPr>
                        <a:t> </a:t>
                      </a:r>
                      <a:r>
                        <a:rPr lang="en-US" sz="1000" b="0" i="0" u="none" strike="noStrike" kern="1200" dirty="0" smtClean="0">
                          <a:solidFill>
                            <a:srgbClr val="000000"/>
                          </a:solidFill>
                          <a:effectLst/>
                          <a:latin typeface="Arial" panose="020B0604020202020204" pitchFamily="34" charset="0"/>
                          <a:ea typeface="+mn-ea"/>
                          <a:cs typeface="Arial" panose="020B0604020202020204" pitchFamily="34" charset="0"/>
                        </a:rPr>
                        <a:t>banks</a:t>
                      </a:r>
                      <a:endParaRPr lang="en-US" sz="1000" b="0" i="0" u="none" strike="noStrike" kern="1200" dirty="0">
                        <a:solidFill>
                          <a:srgbClr val="000000"/>
                        </a:solidFill>
                        <a:effectLst/>
                        <a:latin typeface="Arial" panose="020B0604020202020204" pitchFamily="34" charset="0"/>
                        <a:ea typeface="+mn-ea"/>
                        <a:cs typeface="Arial" panose="020B0604020202020204" pitchFamily="34" charset="0"/>
                      </a:endParaRPr>
                    </a:p>
                  </a:txBody>
                  <a:tcPr marL="9525" marR="9525" marT="9525" marB="0" anchor="ctr">
                    <a:lnL w="12700" cap="flat" cmpd="sng" algn="ctr">
                      <a:solidFill>
                        <a:schemeClr val="bg1">
                          <a:lumMod val="50000"/>
                        </a:schemeClr>
                      </a:solid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algn="ctr" defTabSz="457200" rtl="0" eaLnBrk="1" fontAlgn="b" latinLnBrk="0" hangingPunct="1"/>
                      <a:r>
                        <a:rPr lang="en-US" sz="1000" b="0" i="0" u="none" strike="noStrike" kern="1200" dirty="0" smtClean="0">
                          <a:solidFill>
                            <a:srgbClr val="000000"/>
                          </a:solidFill>
                          <a:effectLst/>
                          <a:latin typeface="Arial" panose="020B0604020202020204" pitchFamily="34" charset="0"/>
                          <a:ea typeface="+mn-ea"/>
                          <a:cs typeface="Arial" panose="020B0604020202020204" pitchFamily="34" charset="0"/>
                        </a:rPr>
                        <a:t>0.38%</a:t>
                      </a:r>
                      <a:endParaRPr lang="en-US" sz="1000" b="0" i="0" u="none" strike="noStrike" kern="1200" dirty="0">
                        <a:solidFill>
                          <a:srgbClr val="000000"/>
                        </a:solidFill>
                        <a:effectLst/>
                        <a:latin typeface="Arial" panose="020B0604020202020204" pitchFamily="34" charset="0"/>
                        <a:ea typeface="+mn-ea"/>
                        <a:cs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algn="ctr" defTabSz="457200" rtl="0" eaLnBrk="1" fontAlgn="b" latinLnBrk="0" hangingPunct="1"/>
                      <a:r>
                        <a:rPr lang="en-US" sz="1000" b="0" i="0" u="none" strike="noStrike" kern="1200" dirty="0" smtClean="0">
                          <a:solidFill>
                            <a:srgbClr val="000000"/>
                          </a:solidFill>
                          <a:effectLst/>
                          <a:latin typeface="Arial" panose="020B0604020202020204" pitchFamily="34" charset="0"/>
                          <a:ea typeface="+mn-ea"/>
                          <a:cs typeface="Arial" panose="020B0604020202020204" pitchFamily="34" charset="0"/>
                        </a:rPr>
                        <a:t>1.67%</a:t>
                      </a:r>
                      <a:endParaRPr lang="en-US" sz="1000" b="0" i="0" u="none" strike="noStrike" kern="1200" dirty="0">
                        <a:solidFill>
                          <a:srgbClr val="000000"/>
                        </a:solidFill>
                        <a:effectLst/>
                        <a:latin typeface="Arial" panose="020B0604020202020204" pitchFamily="34" charset="0"/>
                        <a:ea typeface="+mn-ea"/>
                        <a:cs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algn="ctr" defTabSz="457200" rtl="0" eaLnBrk="1" fontAlgn="b" latinLnBrk="0" hangingPunct="1"/>
                      <a:r>
                        <a:rPr lang="en-US" sz="1000" b="1" i="0" u="none" strike="noStrike" kern="1200" dirty="0" smtClean="0">
                          <a:solidFill>
                            <a:schemeClr val="bg1"/>
                          </a:solidFill>
                          <a:effectLst/>
                          <a:latin typeface="Arial" panose="020B0604020202020204" pitchFamily="34" charset="0"/>
                          <a:ea typeface="+mn-ea"/>
                          <a:cs typeface="Arial" panose="020B0604020202020204" pitchFamily="34" charset="0"/>
                        </a:rPr>
                        <a:t>4.37</a:t>
                      </a:r>
                      <a:endParaRPr lang="en-US" sz="1000" b="1" i="0" u="none" strike="noStrike" kern="1200" dirty="0">
                        <a:solidFill>
                          <a:schemeClr val="bg1"/>
                        </a:solidFill>
                        <a:effectLst/>
                        <a:latin typeface="Arial" panose="020B0604020202020204" pitchFamily="34" charset="0"/>
                        <a:ea typeface="+mn-ea"/>
                        <a:cs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r>
              <a:tr h="212430">
                <a:tc>
                  <a:txBody>
                    <a:bodyPr/>
                    <a:lstStyle/>
                    <a:p>
                      <a:pPr marL="0" algn="ctr" defTabSz="457200" rtl="0" eaLnBrk="1" fontAlgn="b" latinLnBrk="0" hangingPunct="1"/>
                      <a:r>
                        <a:rPr lang="en-US" sz="1000" b="0" i="0" u="none" strike="noStrike" kern="1200" dirty="0" smtClean="0">
                          <a:solidFill>
                            <a:srgbClr val="000000"/>
                          </a:solidFill>
                          <a:effectLst/>
                          <a:latin typeface="Arial" panose="020B0604020202020204" pitchFamily="34" charset="0"/>
                          <a:ea typeface="+mn-ea"/>
                          <a:cs typeface="Arial" panose="020B0604020202020204" pitchFamily="34" charset="0"/>
                        </a:rPr>
                        <a:t>SNC Report</a:t>
                      </a:r>
                      <a:endParaRPr lang="en-US" sz="1000" b="0" i="0" u="none" strike="noStrike" kern="1200" dirty="0">
                        <a:solidFill>
                          <a:srgbClr val="000000"/>
                        </a:solidFill>
                        <a:effectLst/>
                        <a:latin typeface="Arial" panose="020B0604020202020204" pitchFamily="34" charset="0"/>
                        <a:ea typeface="+mn-ea"/>
                        <a:cs typeface="Arial" panose="020B0604020202020204" pitchFamily="34" charset="0"/>
                      </a:endParaRPr>
                    </a:p>
                  </a:txBody>
                  <a:tcPr marL="9525" marR="9525" marT="9525" marB="0" anchor="ctr">
                    <a:lnL w="12700" cap="flat" cmpd="sng" algn="ctr">
                      <a:solidFill>
                        <a:schemeClr val="bg1">
                          <a:lumMod val="50000"/>
                        </a:schemeClr>
                      </a:solid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algn="ctr" defTabSz="457200" rtl="0" eaLnBrk="1" fontAlgn="b" latinLnBrk="0" hangingPunct="1"/>
                      <a:r>
                        <a:rPr lang="en-US" sz="1000" b="0" i="0" u="none" strike="noStrike" kern="1200" dirty="0" smtClean="0">
                          <a:solidFill>
                            <a:srgbClr val="000000"/>
                          </a:solidFill>
                          <a:effectLst/>
                          <a:latin typeface="Arial" panose="020B0604020202020204" pitchFamily="34" charset="0"/>
                          <a:ea typeface="+mn-ea"/>
                          <a:cs typeface="Arial" panose="020B0604020202020204" pitchFamily="34" charset="0"/>
                        </a:rPr>
                        <a:t>0.52%</a:t>
                      </a:r>
                      <a:endParaRPr lang="en-US" sz="1000" b="0" i="0" u="none" strike="noStrike" kern="1200" dirty="0">
                        <a:solidFill>
                          <a:srgbClr val="000000"/>
                        </a:solidFill>
                        <a:effectLst/>
                        <a:latin typeface="Arial" panose="020B0604020202020204" pitchFamily="34" charset="0"/>
                        <a:ea typeface="+mn-ea"/>
                        <a:cs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algn="ctr" defTabSz="457200" rtl="0" eaLnBrk="1" fontAlgn="b" latinLnBrk="0" hangingPunct="1"/>
                      <a:r>
                        <a:rPr lang="en-US" sz="1000" b="0" i="0" u="none" strike="noStrike" kern="1200" dirty="0" smtClean="0">
                          <a:solidFill>
                            <a:srgbClr val="000000"/>
                          </a:solidFill>
                          <a:effectLst/>
                          <a:latin typeface="Arial" panose="020B0604020202020204" pitchFamily="34" charset="0"/>
                          <a:ea typeface="+mn-ea"/>
                          <a:cs typeface="Arial" panose="020B0604020202020204" pitchFamily="34" charset="0"/>
                        </a:rPr>
                        <a:t>1.81%</a:t>
                      </a:r>
                      <a:endParaRPr lang="en-US" sz="1000" b="0" i="0" u="none" strike="noStrike" kern="1200" dirty="0">
                        <a:solidFill>
                          <a:srgbClr val="000000"/>
                        </a:solidFill>
                        <a:effectLst/>
                        <a:latin typeface="Arial" panose="020B0604020202020204" pitchFamily="34" charset="0"/>
                        <a:ea typeface="+mn-ea"/>
                        <a:cs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algn="ctr" defTabSz="457200" rtl="0" eaLnBrk="1" fontAlgn="b" latinLnBrk="0" hangingPunct="1"/>
                      <a:r>
                        <a:rPr lang="en-US" sz="1000" b="1" i="0" u="none" strike="noStrike" kern="1200" dirty="0" smtClean="0">
                          <a:solidFill>
                            <a:schemeClr val="bg1"/>
                          </a:solidFill>
                          <a:effectLst/>
                          <a:latin typeface="Arial" panose="020B0604020202020204" pitchFamily="34" charset="0"/>
                          <a:ea typeface="+mn-ea"/>
                          <a:cs typeface="Arial" panose="020B0604020202020204" pitchFamily="34" charset="0"/>
                        </a:rPr>
                        <a:t>3.50</a:t>
                      </a:r>
                      <a:endParaRPr lang="en-US" sz="1000" b="1" i="0" u="none" strike="noStrike" kern="1200" dirty="0">
                        <a:solidFill>
                          <a:schemeClr val="bg1"/>
                        </a:solidFill>
                        <a:effectLst/>
                        <a:latin typeface="Arial" panose="020B0604020202020204" pitchFamily="34" charset="0"/>
                        <a:ea typeface="+mn-ea"/>
                        <a:cs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r>
              <a:tr h="197883">
                <a:tc>
                  <a:txBody>
                    <a:bodyPr/>
                    <a:lstStyle/>
                    <a:p>
                      <a:pPr marL="0" marR="0" lvl="0" indent="0" algn="ctr" defTabSz="939800" rtl="0" eaLnBrk="1" fontAlgn="base" latinLnBrk="0" hangingPunct="1">
                        <a:lnSpc>
                          <a:spcPct val="100000"/>
                        </a:lnSpc>
                        <a:spcBef>
                          <a:spcPct val="30000"/>
                        </a:spcBef>
                        <a:spcAft>
                          <a:spcPct val="0"/>
                        </a:spcAft>
                        <a:buClrTx/>
                        <a:buSzTx/>
                        <a:buFontTx/>
                        <a:buNone/>
                        <a:tabLst/>
                        <a:defRPr/>
                      </a:pPr>
                      <a:endParaRPr kumimoji="0" lang="en-US" sz="1000" b="1" i="0" u="none" strike="noStrike" kern="1200" cap="none" normalizeH="0" baseline="0" dirty="0" smtClean="0">
                        <a:ln>
                          <a:noFill/>
                        </a:ln>
                        <a:solidFill>
                          <a:schemeClr val="tx1"/>
                        </a:solidFill>
                        <a:effectLst/>
                        <a:latin typeface="Arial" panose="020B0604020202020204" pitchFamily="34" charset="0"/>
                        <a:ea typeface="Arial Unicode MS" pitchFamily="34" charset="-128"/>
                        <a:cs typeface="Arial" panose="020B0604020202020204" pitchFamily="34" charset="0"/>
                      </a:endParaRPr>
                    </a:p>
                  </a:txBody>
                  <a:tcPr marL="45720" marR="45720" anchor="ctr" horzOverflow="overflow">
                    <a:lnL w="12700" cap="flat" cmpd="sng" algn="ctr">
                      <a:solidFill>
                        <a:schemeClr val="bg1">
                          <a:lumMod val="50000"/>
                        </a:schemeClr>
                      </a:solidFill>
                      <a:prstDash val="solid"/>
                      <a:round/>
                      <a:headEnd type="none" w="med" len="med"/>
                      <a:tailEnd type="none" w="med" len="med"/>
                    </a:lnL>
                    <a:lnR w="28575" cap="flat" cmpd="sng" algn="ctr">
                      <a:solidFill>
                        <a:schemeClr val="accent3">
                          <a:lumMod val="20000"/>
                          <a:lumOff val="80000"/>
                        </a:schemeClr>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lvl1pPr marL="0" algn="l" defTabSz="914400" rtl="0" eaLnBrk="1" latinLnBrk="0" hangingPunct="1">
                        <a:defRPr sz="1200" kern="1200">
                          <a:solidFill>
                            <a:schemeClr val="tx1"/>
                          </a:solidFill>
                          <a:latin typeface="Arial"/>
                          <a:ea typeface="ＭＳ Ｐゴシック"/>
                          <a:cs typeface="ＭＳ Ｐゴシック"/>
                        </a:defRPr>
                      </a:lvl1pPr>
                      <a:lvl2pPr marL="457200" algn="l" defTabSz="914400" rtl="0" eaLnBrk="1" latinLnBrk="0" hangingPunct="1">
                        <a:defRPr sz="1200" kern="1200">
                          <a:solidFill>
                            <a:schemeClr val="tx1"/>
                          </a:solidFill>
                          <a:latin typeface="Arial"/>
                          <a:ea typeface="ＭＳ Ｐゴシック"/>
                          <a:cs typeface="ＭＳ Ｐゴシック"/>
                        </a:defRPr>
                      </a:lvl2pPr>
                      <a:lvl3pPr marL="914400" algn="l" defTabSz="914400" rtl="0" eaLnBrk="1" latinLnBrk="0" hangingPunct="1">
                        <a:defRPr sz="1200" kern="1200">
                          <a:solidFill>
                            <a:schemeClr val="tx1"/>
                          </a:solidFill>
                          <a:latin typeface="Arial"/>
                          <a:ea typeface="ＭＳ Ｐゴシック"/>
                          <a:cs typeface="ＭＳ Ｐゴシック"/>
                        </a:defRPr>
                      </a:lvl3pPr>
                      <a:lvl4pPr marL="1371600" algn="l" defTabSz="914400" rtl="0" eaLnBrk="1" latinLnBrk="0" hangingPunct="1">
                        <a:defRPr sz="1200" kern="1200">
                          <a:solidFill>
                            <a:schemeClr val="tx1"/>
                          </a:solidFill>
                          <a:latin typeface="Arial"/>
                          <a:ea typeface="ＭＳ Ｐゴシック"/>
                          <a:cs typeface="ＭＳ Ｐゴシック"/>
                        </a:defRPr>
                      </a:lvl4pPr>
                      <a:lvl5pPr marL="1828800" algn="l" defTabSz="914400" rtl="0" eaLnBrk="1" latinLnBrk="0" hangingPunct="1">
                        <a:defRPr sz="1200" kern="1200">
                          <a:solidFill>
                            <a:schemeClr val="tx1"/>
                          </a:solidFill>
                          <a:latin typeface="Arial"/>
                          <a:ea typeface="ＭＳ Ｐゴシック"/>
                          <a:cs typeface="ＭＳ Ｐゴシック"/>
                        </a:defRPr>
                      </a:lvl5pPr>
                      <a:lvl6pPr marL="2286000" algn="l" defTabSz="914400" rtl="0" eaLnBrk="1" latinLnBrk="0" hangingPunct="1">
                        <a:defRPr sz="1200" kern="1200">
                          <a:solidFill>
                            <a:schemeClr val="tx1"/>
                          </a:solidFill>
                          <a:latin typeface="Arial"/>
                          <a:ea typeface="ＭＳ Ｐゴシック"/>
                          <a:cs typeface="ＭＳ Ｐゴシック"/>
                        </a:defRPr>
                      </a:lvl6pPr>
                      <a:lvl7pPr marL="2743200" algn="l" defTabSz="914400" rtl="0" eaLnBrk="1" latinLnBrk="0" hangingPunct="1">
                        <a:defRPr sz="1200" kern="1200">
                          <a:solidFill>
                            <a:schemeClr val="tx1"/>
                          </a:solidFill>
                          <a:latin typeface="Arial"/>
                          <a:ea typeface="ＭＳ Ｐゴシック"/>
                          <a:cs typeface="ＭＳ Ｐゴシック"/>
                        </a:defRPr>
                      </a:lvl7pPr>
                      <a:lvl8pPr marL="3200400" algn="l" defTabSz="914400" rtl="0" eaLnBrk="1" latinLnBrk="0" hangingPunct="1">
                        <a:defRPr sz="1200" kern="1200">
                          <a:solidFill>
                            <a:schemeClr val="tx1"/>
                          </a:solidFill>
                          <a:latin typeface="Arial"/>
                          <a:ea typeface="ＭＳ Ｐゴシック"/>
                          <a:cs typeface="ＭＳ Ｐゴシック"/>
                        </a:defRPr>
                      </a:lvl8pPr>
                      <a:lvl9pPr marL="3657600" algn="l" defTabSz="914400" rtl="0" eaLnBrk="1" latinLnBrk="0" hangingPunct="1">
                        <a:defRPr sz="1800" kern="1200">
                          <a:solidFill>
                            <a:schemeClr val="tx1"/>
                          </a:solidFill>
                          <a:latin typeface="Arial"/>
                          <a:ea typeface="ＭＳ Ｐゴシック"/>
                          <a:cs typeface="ＭＳ Ｐゴシック"/>
                        </a:defRPr>
                      </a:lvl9pPr>
                    </a:lstStyle>
                    <a:p>
                      <a:pPr marL="0" marR="0" lvl="0" indent="0" algn="l" defTabSz="939800" rtl="0" eaLnBrk="1" fontAlgn="base" latinLnBrk="0" hangingPunct="1">
                        <a:lnSpc>
                          <a:spcPct val="100000"/>
                        </a:lnSpc>
                        <a:spcBef>
                          <a:spcPct val="30000"/>
                        </a:spcBef>
                        <a:spcAft>
                          <a:spcPct val="0"/>
                        </a:spcAft>
                        <a:buClrTx/>
                        <a:buSzTx/>
                        <a:buFontTx/>
                        <a:buNone/>
                        <a:tabLst/>
                        <a:defRPr/>
                      </a:pPr>
                      <a:r>
                        <a:rPr kumimoji="0" lang="en-US" sz="1000" b="1" i="0" u="none" strike="noStrike" kern="1200" cap="none" normalizeH="0" baseline="0" dirty="0" smtClean="0">
                          <a:ln>
                            <a:noFill/>
                          </a:ln>
                          <a:solidFill>
                            <a:schemeClr val="tx1"/>
                          </a:solidFill>
                          <a:effectLst/>
                          <a:latin typeface="Arial" panose="020B0604020202020204" pitchFamily="34" charset="0"/>
                          <a:ea typeface="Arial Unicode MS" pitchFamily="34" charset="-128"/>
                          <a:cs typeface="Arial" panose="020B0604020202020204" pitchFamily="34" charset="0"/>
                        </a:rPr>
                        <a:t>Q12011-Q42015</a:t>
                      </a:r>
                    </a:p>
                  </a:txBody>
                  <a:tcPr marL="45720" marR="45720" anchor="ctr" horzOverflow="overflow">
                    <a:lnL w="28575" cap="flat" cmpd="sng" algn="ctr">
                      <a:solidFill>
                        <a:schemeClr val="accent3">
                          <a:lumMod val="20000"/>
                          <a:lumOff val="80000"/>
                        </a:schemeClr>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gridSpan="2">
                  <a:txBody>
                    <a:bodyPr/>
                    <a:lstStyle/>
                    <a:p>
                      <a:pPr marL="0" marR="0" lvl="0" indent="0" algn="l" defTabSz="939800" rtl="0" eaLnBrk="1" fontAlgn="base" latinLnBrk="0" hangingPunct="1">
                        <a:lnSpc>
                          <a:spcPct val="100000"/>
                        </a:lnSpc>
                        <a:spcBef>
                          <a:spcPct val="30000"/>
                        </a:spcBef>
                        <a:spcAft>
                          <a:spcPct val="0"/>
                        </a:spcAft>
                        <a:buClrTx/>
                        <a:buSzTx/>
                        <a:buFontTx/>
                        <a:buNone/>
                        <a:tabLst/>
                        <a:defRPr/>
                      </a:pPr>
                      <a:r>
                        <a:rPr kumimoji="0" lang="en-US" sz="1000" b="1" i="0" u="none" strike="noStrike" cap="none" normalizeH="0" baseline="0" dirty="0" smtClean="0">
                          <a:ln>
                            <a:noFill/>
                          </a:ln>
                          <a:solidFill>
                            <a:schemeClr val="tx1"/>
                          </a:solidFill>
                          <a:effectLst/>
                          <a:latin typeface="Arial" panose="020B0604020202020204" pitchFamily="34" charset="0"/>
                          <a:ea typeface="Arial Unicode MS" pitchFamily="34" charset="-128"/>
                          <a:cs typeface="Arial" panose="020B0604020202020204" pitchFamily="34" charset="0"/>
                        </a:rPr>
                        <a:t>Q12008-Q42010</a:t>
                      </a:r>
                    </a:p>
                  </a:txBody>
                  <a:tcPr marL="45720" marR="45720" anchor="ctr" horzOverflow="overflow">
                    <a:lnL w="12700" cap="flat" cmpd="sng" algn="ctr">
                      <a:solidFill>
                        <a:schemeClr val="accent4"/>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solidFill>
                      <a:srgbClr val="FFDDDD"/>
                    </a:solidFill>
                  </a:tcPr>
                </a:tc>
                <a:tc hMerge="1">
                  <a:txBody>
                    <a:bodyPr/>
                    <a:lstStyle/>
                    <a:p>
                      <a:endParaRPr lang="en-GB"/>
                    </a:p>
                  </a:txBody>
                  <a:tcPr/>
                </a:tc>
              </a:tr>
              <a:tr h="255083">
                <a:tc>
                  <a:txBody>
                    <a:bodyPr/>
                    <a:lstStyle/>
                    <a:p>
                      <a:pPr marL="0" algn="ctr" defTabSz="457200" rtl="0" eaLnBrk="1" fontAlgn="b" latinLnBrk="0" hangingPunct="1"/>
                      <a:r>
                        <a:rPr lang="en-US" sz="1000" b="0" i="0" u="none" strike="noStrike" kern="1200" dirty="0" smtClean="0">
                          <a:solidFill>
                            <a:srgbClr val="000000"/>
                          </a:solidFill>
                          <a:effectLst/>
                          <a:latin typeface="Arial" panose="020B0604020202020204" pitchFamily="34" charset="0"/>
                          <a:ea typeface="+mn-ea"/>
                          <a:cs typeface="Arial" panose="020B0604020202020204" pitchFamily="34" charset="0"/>
                        </a:rPr>
                        <a:t>SHUSA / Sovereign</a:t>
                      </a:r>
                      <a:endParaRPr lang="en-US" sz="1000" b="0" i="0" u="none" strike="noStrike" kern="1200" dirty="0">
                        <a:solidFill>
                          <a:srgbClr val="000000"/>
                        </a:solidFill>
                        <a:effectLst/>
                        <a:latin typeface="Arial" panose="020B0604020202020204" pitchFamily="34" charset="0"/>
                        <a:ea typeface="+mn-ea"/>
                        <a:cs typeface="Arial" panose="020B0604020202020204" pitchFamily="34" charset="0"/>
                      </a:endParaRPr>
                    </a:p>
                  </a:txBody>
                  <a:tcPr marL="9525" marR="9525" marT="9525" marB="0" anchor="ctr">
                    <a:lnL w="12700" cap="flat" cmpd="sng" algn="ctr">
                      <a:solidFill>
                        <a:schemeClr val="bg1">
                          <a:lumMod val="50000"/>
                        </a:schemeClr>
                      </a:solid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algn="ctr" defTabSz="457200" rtl="0" eaLnBrk="1" fontAlgn="b" latinLnBrk="0" hangingPunct="1"/>
                      <a:r>
                        <a:rPr lang="en-US" sz="1000" b="0" i="0" u="none" strike="noStrike" kern="1200" dirty="0" smtClean="0">
                          <a:solidFill>
                            <a:srgbClr val="000000"/>
                          </a:solidFill>
                          <a:effectLst/>
                          <a:latin typeface="Arial" panose="020B0604020202020204" pitchFamily="34" charset="0"/>
                          <a:ea typeface="+mn-ea"/>
                          <a:cs typeface="Arial" panose="020B0604020202020204" pitchFamily="34" charset="0"/>
                        </a:rPr>
                        <a:t>0.97%</a:t>
                      </a:r>
                      <a:endParaRPr lang="en-US" sz="1000" b="0" i="0" u="none" strike="noStrike" kern="1200" dirty="0">
                        <a:solidFill>
                          <a:srgbClr val="000000"/>
                        </a:solidFill>
                        <a:effectLst/>
                        <a:latin typeface="Arial" panose="020B0604020202020204" pitchFamily="34" charset="0"/>
                        <a:ea typeface="+mn-ea"/>
                        <a:cs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algn="ctr" defTabSz="457200" rtl="0" eaLnBrk="1" fontAlgn="b" latinLnBrk="0" hangingPunct="1"/>
                      <a:r>
                        <a:rPr lang="en-US" sz="1000" b="0" i="0" u="none" strike="noStrike" kern="1200" dirty="0" smtClean="0">
                          <a:solidFill>
                            <a:srgbClr val="000000"/>
                          </a:solidFill>
                          <a:effectLst/>
                          <a:latin typeface="Arial" panose="020B0604020202020204" pitchFamily="34" charset="0"/>
                          <a:ea typeface="+mn-ea"/>
                          <a:cs typeface="Arial" panose="020B0604020202020204" pitchFamily="34" charset="0"/>
                        </a:rPr>
                        <a:t>2.17%</a:t>
                      </a:r>
                      <a:endParaRPr lang="en-US" sz="1000" b="0" i="0" u="none" strike="noStrike" kern="1200" dirty="0">
                        <a:solidFill>
                          <a:srgbClr val="000000"/>
                        </a:solidFill>
                        <a:effectLst/>
                        <a:latin typeface="Arial" panose="020B0604020202020204" pitchFamily="34" charset="0"/>
                        <a:ea typeface="+mn-ea"/>
                        <a:cs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algn="ctr" defTabSz="457200" rtl="0" eaLnBrk="1" fontAlgn="b" latinLnBrk="0" hangingPunct="1"/>
                      <a:r>
                        <a:rPr lang="en-US" sz="1000" b="1" i="0" u="none" strike="noStrike" kern="1200" dirty="0" smtClean="0">
                          <a:solidFill>
                            <a:schemeClr val="bg1"/>
                          </a:solidFill>
                          <a:effectLst/>
                          <a:latin typeface="Arial" panose="020B0604020202020204" pitchFamily="34" charset="0"/>
                          <a:ea typeface="+mn-ea"/>
                          <a:cs typeface="Arial" panose="020B0604020202020204" pitchFamily="34" charset="0"/>
                        </a:rPr>
                        <a:t>2.23</a:t>
                      </a:r>
                      <a:endParaRPr lang="en-US" sz="1000" b="1" i="0" u="none" strike="noStrike" kern="1200" dirty="0">
                        <a:solidFill>
                          <a:schemeClr val="bg1"/>
                        </a:solidFill>
                        <a:effectLst/>
                        <a:latin typeface="Arial" panose="020B0604020202020204" pitchFamily="34" charset="0"/>
                        <a:ea typeface="+mn-ea"/>
                        <a:cs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r>
              <a:tr h="255083">
                <a:tc>
                  <a:txBody>
                    <a:bodyPr/>
                    <a:lstStyle/>
                    <a:p>
                      <a:pPr marL="0" algn="ctr" defTabSz="457200" rtl="0" eaLnBrk="1" fontAlgn="b" latinLnBrk="0" hangingPunct="1"/>
                      <a:r>
                        <a:rPr lang="en-US" sz="1000" b="0" i="0" u="none" strike="noStrike" kern="1200" dirty="0" smtClean="0">
                          <a:solidFill>
                            <a:srgbClr val="000000"/>
                          </a:solidFill>
                          <a:effectLst/>
                          <a:latin typeface="Arial" panose="020B0604020202020204" pitchFamily="34" charset="0"/>
                          <a:ea typeface="+mn-ea"/>
                          <a:cs typeface="Arial" panose="020B0604020202020204" pitchFamily="34" charset="0"/>
                        </a:rPr>
                        <a:t>FRB 100 largest</a:t>
                      </a:r>
                      <a:r>
                        <a:rPr lang="en-US" sz="1000" b="0" i="0" u="none" strike="noStrike" kern="1200" baseline="0" dirty="0" smtClean="0">
                          <a:solidFill>
                            <a:srgbClr val="000000"/>
                          </a:solidFill>
                          <a:effectLst/>
                          <a:latin typeface="Arial" panose="020B0604020202020204" pitchFamily="34" charset="0"/>
                          <a:ea typeface="+mn-ea"/>
                          <a:cs typeface="Arial" panose="020B0604020202020204" pitchFamily="34" charset="0"/>
                        </a:rPr>
                        <a:t> </a:t>
                      </a:r>
                      <a:r>
                        <a:rPr lang="en-US" sz="1000" b="0" i="0" u="none" strike="noStrike" kern="1200" dirty="0" smtClean="0">
                          <a:solidFill>
                            <a:srgbClr val="000000"/>
                          </a:solidFill>
                          <a:effectLst/>
                          <a:latin typeface="Arial" panose="020B0604020202020204" pitchFamily="34" charset="0"/>
                          <a:ea typeface="+mn-ea"/>
                          <a:cs typeface="Arial" panose="020B0604020202020204" pitchFamily="34" charset="0"/>
                        </a:rPr>
                        <a:t>banks</a:t>
                      </a:r>
                      <a:endParaRPr lang="en-US" sz="1000" b="0" i="0" u="none" strike="noStrike" kern="1200" dirty="0">
                        <a:solidFill>
                          <a:srgbClr val="000000"/>
                        </a:solidFill>
                        <a:effectLst/>
                        <a:latin typeface="Arial" panose="020B0604020202020204" pitchFamily="34" charset="0"/>
                        <a:ea typeface="+mn-ea"/>
                        <a:cs typeface="Arial" panose="020B0604020202020204" pitchFamily="34" charset="0"/>
                      </a:endParaRPr>
                    </a:p>
                  </a:txBody>
                  <a:tcPr marL="9525" marR="9525" marT="9525" marB="0" anchor="ctr">
                    <a:lnL w="12700" cap="flat" cmpd="sng" algn="ctr">
                      <a:solidFill>
                        <a:schemeClr val="bg1">
                          <a:lumMod val="50000"/>
                        </a:schemeClr>
                      </a:solid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algn="ctr" defTabSz="457200" rtl="0" eaLnBrk="1" fontAlgn="b" latinLnBrk="0" hangingPunct="1"/>
                      <a:r>
                        <a:rPr lang="en-US" sz="1000" b="0" i="0" u="none" strike="noStrike" kern="1200" dirty="0" smtClean="0">
                          <a:solidFill>
                            <a:srgbClr val="000000"/>
                          </a:solidFill>
                          <a:effectLst/>
                          <a:latin typeface="Arial" panose="020B0604020202020204" pitchFamily="34" charset="0"/>
                          <a:ea typeface="+mn-ea"/>
                          <a:cs typeface="Arial" panose="020B0604020202020204" pitchFamily="34" charset="0"/>
                        </a:rPr>
                        <a:t>0.38%</a:t>
                      </a:r>
                      <a:endParaRPr lang="en-US" sz="1000" b="0" i="0" u="none" strike="noStrike" kern="1200" dirty="0">
                        <a:solidFill>
                          <a:srgbClr val="000000"/>
                        </a:solidFill>
                        <a:effectLst/>
                        <a:latin typeface="Arial" panose="020B0604020202020204" pitchFamily="34" charset="0"/>
                        <a:ea typeface="+mn-ea"/>
                        <a:cs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algn="ctr" defTabSz="457200" rtl="0" eaLnBrk="1" fontAlgn="b" latinLnBrk="0" hangingPunct="1"/>
                      <a:r>
                        <a:rPr lang="en-US" sz="1000" b="0" i="0" u="none" strike="noStrike" kern="1200" dirty="0" smtClean="0">
                          <a:solidFill>
                            <a:srgbClr val="000000"/>
                          </a:solidFill>
                          <a:effectLst/>
                          <a:latin typeface="Arial" panose="020B0604020202020204" pitchFamily="34" charset="0"/>
                          <a:ea typeface="+mn-ea"/>
                          <a:cs typeface="Arial" panose="020B0604020202020204" pitchFamily="34" charset="0"/>
                        </a:rPr>
                        <a:t>1.68%</a:t>
                      </a:r>
                      <a:endParaRPr lang="en-US" sz="1000" b="0" i="0" u="none" strike="noStrike" kern="1200" dirty="0">
                        <a:solidFill>
                          <a:srgbClr val="000000"/>
                        </a:solidFill>
                        <a:effectLst/>
                        <a:latin typeface="Arial" panose="020B0604020202020204" pitchFamily="34" charset="0"/>
                        <a:ea typeface="+mn-ea"/>
                        <a:cs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algn="ctr" defTabSz="457200" rtl="0" eaLnBrk="1" fontAlgn="b" latinLnBrk="0" hangingPunct="1"/>
                      <a:r>
                        <a:rPr lang="en-US" sz="1000" b="1" i="0" u="none" strike="noStrike" kern="1200" dirty="0" smtClean="0">
                          <a:solidFill>
                            <a:schemeClr val="bg1"/>
                          </a:solidFill>
                          <a:effectLst/>
                          <a:latin typeface="Arial" panose="020B0604020202020204" pitchFamily="34" charset="0"/>
                          <a:ea typeface="+mn-ea"/>
                          <a:cs typeface="Arial" panose="020B0604020202020204" pitchFamily="34" charset="0"/>
                        </a:rPr>
                        <a:t>4.41</a:t>
                      </a:r>
                      <a:endParaRPr lang="en-US" sz="1000" b="1" i="0" u="none" strike="noStrike" kern="1200" dirty="0">
                        <a:solidFill>
                          <a:schemeClr val="bg1"/>
                        </a:solidFill>
                        <a:effectLst/>
                        <a:latin typeface="Arial" panose="020B0604020202020204" pitchFamily="34" charset="0"/>
                        <a:ea typeface="+mn-ea"/>
                        <a:cs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r>
              <a:tr h="208165">
                <a:tc>
                  <a:txBody>
                    <a:bodyPr/>
                    <a:lstStyle/>
                    <a:p>
                      <a:pPr marL="0" algn="ctr" defTabSz="457200" rtl="0" eaLnBrk="1" fontAlgn="b" latinLnBrk="0" hangingPunct="1"/>
                      <a:r>
                        <a:rPr lang="en-US" sz="1000" b="0" i="0" u="none" strike="noStrike" kern="1200" dirty="0" smtClean="0">
                          <a:solidFill>
                            <a:srgbClr val="000000"/>
                          </a:solidFill>
                          <a:effectLst/>
                          <a:latin typeface="Arial" panose="020B0604020202020204" pitchFamily="34" charset="0"/>
                          <a:ea typeface="+mn-ea"/>
                          <a:cs typeface="Arial" panose="020B0604020202020204" pitchFamily="34" charset="0"/>
                        </a:rPr>
                        <a:t>SNC Report</a:t>
                      </a:r>
                      <a:endParaRPr lang="en-US" sz="1000" b="0" i="0" u="none" strike="noStrike" kern="1200" dirty="0">
                        <a:solidFill>
                          <a:srgbClr val="000000"/>
                        </a:solidFill>
                        <a:effectLst/>
                        <a:latin typeface="Arial" panose="020B0604020202020204" pitchFamily="34" charset="0"/>
                        <a:ea typeface="+mn-ea"/>
                        <a:cs typeface="Arial" panose="020B0604020202020204" pitchFamily="34" charset="0"/>
                      </a:endParaRPr>
                    </a:p>
                  </a:txBody>
                  <a:tcPr marL="9525" marR="9525" marT="9525" marB="0" anchor="ctr">
                    <a:lnL w="12700" cap="flat" cmpd="sng" algn="ctr">
                      <a:solidFill>
                        <a:schemeClr val="bg1">
                          <a:lumMod val="50000"/>
                        </a:schemeClr>
                      </a:solid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808080"/>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algn="ctr" defTabSz="457200" rtl="0" eaLnBrk="1" fontAlgn="b" latinLnBrk="0" hangingPunct="1"/>
                      <a:r>
                        <a:rPr lang="en-US" sz="1000" b="0" i="0" u="none" strike="noStrike" kern="1200" dirty="0" smtClean="0">
                          <a:solidFill>
                            <a:srgbClr val="000000"/>
                          </a:solidFill>
                          <a:effectLst/>
                          <a:latin typeface="Arial" panose="020B0604020202020204" pitchFamily="34" charset="0"/>
                          <a:ea typeface="+mn-ea"/>
                          <a:cs typeface="Arial" panose="020B0604020202020204" pitchFamily="34" charset="0"/>
                        </a:rPr>
                        <a:t>0.52%</a:t>
                      </a:r>
                      <a:endParaRPr lang="en-US" sz="1000" b="0" i="0" u="none" strike="noStrike" kern="1200" dirty="0">
                        <a:solidFill>
                          <a:srgbClr val="000000"/>
                        </a:solidFill>
                        <a:effectLst/>
                        <a:latin typeface="Arial" panose="020B0604020202020204" pitchFamily="34" charset="0"/>
                        <a:ea typeface="+mn-ea"/>
                        <a:cs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808080"/>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algn="ctr" defTabSz="457200" rtl="0" eaLnBrk="1" fontAlgn="b" latinLnBrk="0" hangingPunct="1"/>
                      <a:r>
                        <a:rPr lang="en-US" sz="1000" b="0" i="0" u="none" strike="noStrike" kern="1200" dirty="0" smtClean="0">
                          <a:solidFill>
                            <a:srgbClr val="000000"/>
                          </a:solidFill>
                          <a:effectLst/>
                          <a:latin typeface="Arial" panose="020B0604020202020204" pitchFamily="34" charset="0"/>
                          <a:ea typeface="+mn-ea"/>
                          <a:cs typeface="Arial" panose="020B0604020202020204" pitchFamily="34" charset="0"/>
                        </a:rPr>
                        <a:t>1.63%</a:t>
                      </a:r>
                      <a:endParaRPr lang="en-US" sz="1000" b="0" i="0" u="none" strike="noStrike" kern="1200" dirty="0">
                        <a:solidFill>
                          <a:srgbClr val="000000"/>
                        </a:solidFill>
                        <a:effectLst/>
                        <a:latin typeface="Arial" panose="020B0604020202020204" pitchFamily="34" charset="0"/>
                        <a:ea typeface="+mn-ea"/>
                        <a:cs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808080"/>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algn="ctr" defTabSz="457200" rtl="0" eaLnBrk="1" fontAlgn="b" latinLnBrk="0" hangingPunct="1"/>
                      <a:r>
                        <a:rPr lang="en-US" sz="1000" b="1" i="0" u="none" strike="noStrike" kern="1200" dirty="0" smtClean="0">
                          <a:solidFill>
                            <a:schemeClr val="bg1"/>
                          </a:solidFill>
                          <a:effectLst/>
                          <a:latin typeface="Arial" panose="020B0604020202020204" pitchFamily="34" charset="0"/>
                          <a:ea typeface="+mn-ea"/>
                          <a:cs typeface="Arial" panose="020B0604020202020204" pitchFamily="34" charset="0"/>
                        </a:rPr>
                        <a:t>3.16</a:t>
                      </a:r>
                      <a:endParaRPr lang="en-US" sz="1000" b="1" i="0" u="none" strike="noStrike" kern="1200" dirty="0">
                        <a:solidFill>
                          <a:schemeClr val="bg1"/>
                        </a:solidFill>
                        <a:effectLst/>
                        <a:latin typeface="Arial" panose="020B0604020202020204" pitchFamily="34" charset="0"/>
                        <a:ea typeface="+mn-ea"/>
                        <a:cs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9525" cap="flat" cmpd="sng" algn="ctr">
                      <a:solidFill>
                        <a:srgbClr val="808080"/>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r>
            </a:tbl>
          </a:graphicData>
        </a:graphic>
      </p:graphicFrame>
      <p:sp>
        <p:nvSpPr>
          <p:cNvPr id="87" name="Rectangular Callout 86"/>
          <p:cNvSpPr/>
          <p:nvPr/>
        </p:nvSpPr>
        <p:spPr bwMode="auto">
          <a:xfrm>
            <a:off x="1052624" y="5143500"/>
            <a:ext cx="2304808" cy="943110"/>
          </a:xfrm>
          <a:prstGeom prst="wedgeRectCallout">
            <a:avLst>
              <a:gd name="adj1" fmla="val 60532"/>
              <a:gd name="adj2" fmla="val -1756"/>
            </a:avLst>
          </a:prstGeom>
          <a:solidFill>
            <a:srgbClr val="FFFFFF"/>
          </a:solidFill>
          <a:ln w="9525" cap="flat" cmpd="sng" algn="ctr">
            <a:solidFill>
              <a:schemeClr val="tx1"/>
            </a:solidFill>
            <a:prstDash val="solid"/>
            <a:round/>
            <a:headEnd type="none" w="med" len="med"/>
            <a:tailEnd type="none" w="med" len="med"/>
          </a:ln>
          <a:effectLst/>
        </p:spPr>
        <p:txBody>
          <a:bodyPr vert="horz" wrap="square" lIns="63500" tIns="63500" rIns="63500" bIns="63500" numCol="1" rtlCol="0" anchor="t" anchorCtr="0" compatLnSpc="1">
            <a:prstTxWarp prst="textNoShape">
              <a:avLst/>
            </a:prstTxWarp>
          </a:bodyPr>
          <a:lstStyle/>
          <a:p>
            <a:pPr algn="l">
              <a:lnSpc>
                <a:spcPct val="100000"/>
              </a:lnSpc>
            </a:pPr>
            <a:r>
              <a:rPr lang="en-US" sz="1100" dirty="0" smtClean="0"/>
              <a:t>Recommend no scalar change – additional management adjustments applied to final NCO limits for GCB sub-portfolios</a:t>
            </a:r>
            <a:endParaRPr lang="en-US" sz="1100" dirty="0"/>
          </a:p>
        </p:txBody>
      </p:sp>
      <p:sp>
        <p:nvSpPr>
          <p:cNvPr id="20" name="Text Placeholder 9"/>
          <p:cNvSpPr txBox="1">
            <a:spLocks/>
          </p:cNvSpPr>
          <p:nvPr/>
        </p:nvSpPr>
        <p:spPr>
          <a:xfrm>
            <a:off x="365760" y="1463040"/>
            <a:ext cx="3941769" cy="336550"/>
          </a:xfrm>
          <a:prstGeom prst="rect">
            <a:avLst/>
          </a:prstGeom>
        </p:spPr>
        <p:txBody>
          <a:bodyPr lIns="0" tIns="0" rIns="0" bIns="0"/>
          <a:lstStyle>
            <a:lvl1pPr marL="0" indent="0" algn="l" rtl="0" eaLnBrk="1" fontAlgn="base" hangingPunct="1">
              <a:lnSpc>
                <a:spcPct val="100000"/>
              </a:lnSpc>
              <a:spcBef>
                <a:spcPts val="0"/>
              </a:spcBef>
              <a:spcAft>
                <a:spcPct val="0"/>
              </a:spcAft>
              <a:buNone/>
              <a:defRPr sz="1200" b="1">
                <a:solidFill>
                  <a:srgbClr val="FF0000"/>
                </a:solidFill>
                <a:latin typeface="+mj-lt"/>
                <a:ea typeface="+mn-ea"/>
                <a:cs typeface="+mn-cs"/>
              </a:defRPr>
            </a:lvl1pPr>
            <a:lvl2pPr marL="0" indent="0" algn="l" rtl="0" eaLnBrk="1" fontAlgn="base" hangingPunct="1">
              <a:lnSpc>
                <a:spcPct val="100000"/>
              </a:lnSpc>
              <a:spcBef>
                <a:spcPts val="0"/>
              </a:spcBef>
              <a:spcAft>
                <a:spcPct val="0"/>
              </a:spcAft>
              <a:buClr>
                <a:schemeClr val="tx1"/>
              </a:buClr>
              <a:buFont typeface="Wingdings" pitchFamily="2" charset="2"/>
              <a:buNone/>
              <a:defRPr sz="1200">
                <a:solidFill>
                  <a:srgbClr val="FF0000"/>
                </a:solidFill>
                <a:latin typeface="Arial" charset="0"/>
                <a:ea typeface="+mn-ea"/>
                <a:cs typeface="+mn-cs"/>
              </a:defRPr>
            </a:lvl2pPr>
            <a:lvl3pPr marL="625475" indent="-163513" algn="l" rtl="0" eaLnBrk="1" fontAlgn="base" hangingPunct="1">
              <a:lnSpc>
                <a:spcPct val="100000"/>
              </a:lnSpc>
              <a:spcBef>
                <a:spcPts val="350"/>
              </a:spcBef>
              <a:spcAft>
                <a:spcPct val="0"/>
              </a:spcAft>
              <a:buClr>
                <a:schemeClr val="tx1"/>
              </a:buClr>
              <a:buChar char="•"/>
              <a:defRPr sz="1000">
                <a:solidFill>
                  <a:schemeClr val="accent2"/>
                </a:solidFill>
                <a:latin typeface="Arial" charset="0"/>
                <a:ea typeface="+mn-ea"/>
                <a:cs typeface="+mn-cs"/>
              </a:defRPr>
            </a:lvl3pPr>
            <a:lvl4pPr marL="741363" indent="-115888" algn="l" rtl="0" eaLnBrk="1" fontAlgn="base" hangingPunct="1">
              <a:lnSpc>
                <a:spcPct val="100000"/>
              </a:lnSpc>
              <a:spcBef>
                <a:spcPts val="300"/>
              </a:spcBef>
              <a:spcAft>
                <a:spcPct val="0"/>
              </a:spcAft>
              <a:buClr>
                <a:schemeClr val="tx1"/>
              </a:buClr>
              <a:buChar char="–"/>
              <a:defRPr sz="1000">
                <a:solidFill>
                  <a:schemeClr val="accent2"/>
                </a:solidFill>
                <a:latin typeface="Arial" charset="0"/>
                <a:ea typeface="+mn-ea"/>
                <a:cs typeface="+mn-cs"/>
              </a:defRPr>
            </a:lvl4pPr>
            <a:lvl5pPr marL="912812" indent="-171450" algn="l" rtl="0" eaLnBrk="1" fontAlgn="base" hangingPunct="1">
              <a:lnSpc>
                <a:spcPct val="100000"/>
              </a:lnSpc>
              <a:spcBef>
                <a:spcPts val="250"/>
              </a:spcBef>
              <a:spcAft>
                <a:spcPct val="0"/>
              </a:spcAft>
              <a:buClr>
                <a:schemeClr val="tx1"/>
              </a:buClr>
              <a:buFont typeface="Courier New" panose="02070309020205020404" pitchFamily="49" charset="0"/>
              <a:buChar char="o"/>
              <a:defRPr sz="1000">
                <a:solidFill>
                  <a:schemeClr val="accent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0" marR="0" lvl="0" indent="0" algn="l" defTabSz="914400" rtl="0" eaLnBrk="1" fontAlgn="base" latinLnBrk="0" hangingPunct="1">
              <a:lnSpc>
                <a:spcPct val="100000"/>
              </a:lnSpc>
              <a:spcBef>
                <a:spcPts val="0"/>
              </a:spcBef>
              <a:spcAft>
                <a:spcPct val="0"/>
              </a:spcAft>
              <a:buClrTx/>
              <a:buSzTx/>
              <a:buFontTx/>
              <a:buNone/>
              <a:tabLst/>
              <a:defRPr/>
            </a:pPr>
            <a:r>
              <a:rPr kumimoji="0" lang="en-GB" sz="1400" b="1" i="0" u="none" strike="noStrike" kern="0" cap="none" spc="0" normalizeH="0" baseline="0" noProof="0" dirty="0" smtClean="0">
                <a:ln>
                  <a:noFill/>
                </a:ln>
                <a:solidFill>
                  <a:srgbClr val="FF0000"/>
                </a:solidFill>
                <a:effectLst/>
                <a:uLnTx/>
                <a:uFillTx/>
                <a:latin typeface="Arial Bold"/>
                <a:ea typeface="ＭＳ Ｐゴシック"/>
              </a:rPr>
              <a:t>Scalar derived from CCAR 2016</a:t>
            </a:r>
          </a:p>
          <a:p>
            <a:pPr marL="0" marR="0" lvl="0" indent="0" algn="l" defTabSz="914400" rtl="0" eaLnBrk="1" fontAlgn="base" latinLnBrk="0" hangingPunct="1">
              <a:lnSpc>
                <a:spcPct val="100000"/>
              </a:lnSpc>
              <a:spcBef>
                <a:spcPts val="0"/>
              </a:spcBef>
              <a:spcAft>
                <a:spcPct val="0"/>
              </a:spcAft>
              <a:buClrTx/>
              <a:buSzTx/>
              <a:buFontTx/>
              <a:buNone/>
              <a:tabLst/>
              <a:defRPr/>
            </a:pPr>
            <a:endParaRPr kumimoji="0" lang="en-GB" sz="1400" b="0" i="0" u="none" strike="noStrike" kern="0" cap="none" spc="0" normalizeH="0" baseline="0" noProof="0" dirty="0">
              <a:ln>
                <a:noFill/>
              </a:ln>
              <a:solidFill>
                <a:srgbClr val="FF0000"/>
              </a:solidFill>
              <a:effectLst/>
              <a:uLnTx/>
              <a:uFillTx/>
              <a:latin typeface="Arial"/>
              <a:ea typeface="ＭＳ Ｐゴシック"/>
            </a:endParaRPr>
          </a:p>
        </p:txBody>
      </p:sp>
      <p:sp>
        <p:nvSpPr>
          <p:cNvPr id="21" name="Text Placeholder 10"/>
          <p:cNvSpPr txBox="1">
            <a:spLocks/>
          </p:cNvSpPr>
          <p:nvPr/>
        </p:nvSpPr>
        <p:spPr>
          <a:xfrm>
            <a:off x="4856705" y="1463040"/>
            <a:ext cx="3944938" cy="336550"/>
          </a:xfrm>
          <a:prstGeom prst="rect">
            <a:avLst/>
          </a:prstGeom>
        </p:spPr>
        <p:txBody>
          <a:bodyPr lIns="0" tIns="0" rIns="0" bIns="0"/>
          <a:lstStyle>
            <a:lvl1pPr marL="0" indent="0" algn="l" rtl="0" eaLnBrk="1" fontAlgn="base" hangingPunct="1">
              <a:lnSpc>
                <a:spcPct val="100000"/>
              </a:lnSpc>
              <a:spcBef>
                <a:spcPts val="0"/>
              </a:spcBef>
              <a:spcAft>
                <a:spcPct val="0"/>
              </a:spcAft>
              <a:buNone/>
              <a:defRPr sz="1200" b="1">
                <a:solidFill>
                  <a:srgbClr val="FF0000"/>
                </a:solidFill>
                <a:latin typeface="+mj-lt"/>
                <a:ea typeface="+mn-ea"/>
                <a:cs typeface="+mn-cs"/>
              </a:defRPr>
            </a:lvl1pPr>
            <a:lvl2pPr marL="0" indent="0" algn="l" rtl="0" eaLnBrk="1" fontAlgn="base" hangingPunct="1">
              <a:lnSpc>
                <a:spcPct val="100000"/>
              </a:lnSpc>
              <a:spcBef>
                <a:spcPts val="0"/>
              </a:spcBef>
              <a:spcAft>
                <a:spcPct val="0"/>
              </a:spcAft>
              <a:buClr>
                <a:schemeClr val="tx1"/>
              </a:buClr>
              <a:buFont typeface="Wingdings" pitchFamily="2" charset="2"/>
              <a:buNone/>
              <a:defRPr sz="1200">
                <a:solidFill>
                  <a:srgbClr val="FF0000"/>
                </a:solidFill>
                <a:latin typeface="Arial" charset="0"/>
                <a:ea typeface="+mn-ea"/>
                <a:cs typeface="+mn-cs"/>
              </a:defRPr>
            </a:lvl2pPr>
            <a:lvl3pPr marL="625475" indent="-163513" algn="l" rtl="0" eaLnBrk="1" fontAlgn="base" hangingPunct="1">
              <a:lnSpc>
                <a:spcPct val="100000"/>
              </a:lnSpc>
              <a:spcBef>
                <a:spcPts val="350"/>
              </a:spcBef>
              <a:spcAft>
                <a:spcPct val="0"/>
              </a:spcAft>
              <a:buClr>
                <a:schemeClr val="tx1"/>
              </a:buClr>
              <a:buChar char="•"/>
              <a:defRPr sz="1000">
                <a:solidFill>
                  <a:schemeClr val="accent2"/>
                </a:solidFill>
                <a:latin typeface="Arial" charset="0"/>
                <a:ea typeface="+mn-ea"/>
                <a:cs typeface="+mn-cs"/>
              </a:defRPr>
            </a:lvl3pPr>
            <a:lvl4pPr marL="741363" indent="-115888" algn="l" rtl="0" eaLnBrk="1" fontAlgn="base" hangingPunct="1">
              <a:lnSpc>
                <a:spcPct val="100000"/>
              </a:lnSpc>
              <a:spcBef>
                <a:spcPts val="300"/>
              </a:spcBef>
              <a:spcAft>
                <a:spcPct val="0"/>
              </a:spcAft>
              <a:buClr>
                <a:schemeClr val="tx1"/>
              </a:buClr>
              <a:buChar char="–"/>
              <a:defRPr sz="1000">
                <a:solidFill>
                  <a:schemeClr val="accent2"/>
                </a:solidFill>
                <a:latin typeface="Arial" charset="0"/>
                <a:ea typeface="+mn-ea"/>
                <a:cs typeface="+mn-cs"/>
              </a:defRPr>
            </a:lvl4pPr>
            <a:lvl5pPr marL="912812" indent="-171450" algn="l" rtl="0" eaLnBrk="1" fontAlgn="base" hangingPunct="1">
              <a:lnSpc>
                <a:spcPct val="100000"/>
              </a:lnSpc>
              <a:spcBef>
                <a:spcPts val="250"/>
              </a:spcBef>
              <a:spcAft>
                <a:spcPct val="0"/>
              </a:spcAft>
              <a:buClr>
                <a:schemeClr val="tx1"/>
              </a:buClr>
              <a:buFont typeface="Courier New" panose="02070309020205020404" pitchFamily="49" charset="0"/>
              <a:buChar char="o"/>
              <a:defRPr sz="1000">
                <a:solidFill>
                  <a:schemeClr val="accent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0" marR="0" lvl="0" indent="0" algn="l" defTabSz="914400" rtl="0" eaLnBrk="1" fontAlgn="base" latinLnBrk="0" hangingPunct="1">
              <a:lnSpc>
                <a:spcPct val="100000"/>
              </a:lnSpc>
              <a:spcBef>
                <a:spcPts val="0"/>
              </a:spcBef>
              <a:spcAft>
                <a:spcPct val="0"/>
              </a:spcAft>
              <a:buClrTx/>
              <a:buSzTx/>
              <a:buFontTx/>
              <a:buNone/>
              <a:tabLst/>
              <a:defRPr/>
            </a:pPr>
            <a:r>
              <a:rPr kumimoji="0" lang="en-US" sz="1400" b="1" i="0" u="none" strike="noStrike" kern="0" cap="none" spc="0" normalizeH="0" baseline="0" noProof="0" dirty="0" smtClean="0">
                <a:ln>
                  <a:noFill/>
                </a:ln>
                <a:solidFill>
                  <a:srgbClr val="FF0000"/>
                </a:solidFill>
                <a:effectLst/>
                <a:uLnTx/>
                <a:uFillTx/>
                <a:latin typeface="Arial Bold"/>
                <a:ea typeface="ＭＳ Ｐゴシック"/>
              </a:rPr>
              <a:t>Scalar derived from historical loss rates</a:t>
            </a:r>
          </a:p>
          <a:p>
            <a:pPr marL="0" marR="0" lvl="0" indent="0" algn="l" defTabSz="914400" rtl="0" eaLnBrk="1" fontAlgn="base" latinLnBrk="0" hangingPunct="1">
              <a:lnSpc>
                <a:spcPct val="100000"/>
              </a:lnSpc>
              <a:spcBef>
                <a:spcPts val="0"/>
              </a:spcBef>
              <a:spcAft>
                <a:spcPct val="0"/>
              </a:spcAft>
              <a:buClrTx/>
              <a:buSzTx/>
              <a:buFontTx/>
              <a:buNone/>
              <a:tabLst/>
              <a:defRPr/>
            </a:pPr>
            <a:endParaRPr kumimoji="0" lang="en-GB" sz="1400" b="1" i="0" u="none" strike="noStrike" kern="0" cap="none" spc="0" normalizeH="0" baseline="0" noProof="0" dirty="0">
              <a:ln>
                <a:noFill/>
              </a:ln>
              <a:solidFill>
                <a:srgbClr val="FF0000"/>
              </a:solidFill>
              <a:effectLst/>
              <a:uLnTx/>
              <a:uFillTx/>
              <a:latin typeface="Arial Bold"/>
              <a:ea typeface="ＭＳ Ｐゴシック"/>
            </a:endParaRPr>
          </a:p>
        </p:txBody>
      </p:sp>
    </p:spTree>
    <p:extLst>
      <p:ext uri="{BB962C8B-B14F-4D97-AF65-F5344CB8AC3E}">
        <p14:creationId xmlns:p14="http://schemas.microsoft.com/office/powerpoint/2010/main" val="112052440"/>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0" name="Object 39" hidden="1"/>
          <p:cNvGraphicFramePr>
            <a:graphicFrameLocks noChangeAspect="1"/>
          </p:cNvGraphicFramePr>
          <p:nvPr>
            <p:custDataLst>
              <p:tags r:id="rId2"/>
            </p:custDataLst>
            <p:extLst>
              <p:ext uri="{D42A27DB-BD31-4B8C-83A1-F6EECF244321}">
                <p14:modId xmlns:p14="http://schemas.microsoft.com/office/powerpoint/2010/main" val="901761463"/>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25728" name="think-cell Slide" r:id="rId37" imgW="270" imgH="270" progId="TCLayout.ActiveDocument.1">
                  <p:embed/>
                </p:oleObj>
              </mc:Choice>
              <mc:Fallback>
                <p:oleObj name="think-cell Slide" r:id="rId37" imgW="270" imgH="270" progId="TCLayout.ActiveDocument.1">
                  <p:embed/>
                  <p:pic>
                    <p:nvPicPr>
                      <p:cNvPr id="0" name=""/>
                      <p:cNvPicPr/>
                      <p:nvPr/>
                    </p:nvPicPr>
                    <p:blipFill>
                      <a:blip r:embed="rId38"/>
                      <a:stretch>
                        <a:fillRect/>
                      </a:stretch>
                    </p:blipFill>
                    <p:spPr>
                      <a:xfrm>
                        <a:off x="1588" y="1588"/>
                        <a:ext cx="1587" cy="1587"/>
                      </a:xfrm>
                      <a:prstGeom prst="rect">
                        <a:avLst/>
                      </a:prstGeom>
                    </p:spPr>
                  </p:pic>
                </p:oleObj>
              </mc:Fallback>
            </mc:AlternateContent>
          </a:graphicData>
        </a:graphic>
      </p:graphicFrame>
      <p:sp>
        <p:nvSpPr>
          <p:cNvPr id="6" name="Rectangle 5" hidden="1"/>
          <p:cNvSpPr/>
          <p:nvPr>
            <p:custDataLst>
              <p:tags r:id="rId3"/>
            </p:custDataLst>
          </p:nvPr>
        </p:nvSpPr>
        <p:spPr bwMode="auto">
          <a:xfrm>
            <a:off x="0" y="0"/>
            <a:ext cx="158750" cy="158750"/>
          </a:xfrm>
          <a:prstGeom prst="rect">
            <a:avLst/>
          </a:prstGeom>
          <a:solidFill>
            <a:schemeClr val="accent1">
              <a:lumMod val="20000"/>
              <a:lumOff val="8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vert="horz" wrap="none" lIns="0" tIns="0" rIns="0" bIns="0" numCol="1" spcCol="0" rtlCol="0" anchor="ctr" anchorCtr="0">
            <a:noAutofit/>
          </a:bodyPr>
          <a:lstStyle/>
          <a:p>
            <a:pPr>
              <a:lnSpc>
                <a:spcPct val="100000"/>
              </a:lnSpc>
            </a:pPr>
            <a:endParaRPr lang="en-US" dirty="0" smtClean="0">
              <a:solidFill>
                <a:schemeClr val="tx1"/>
              </a:solidFill>
              <a:latin typeface="Arial"/>
              <a:cs typeface="Arial"/>
              <a:sym typeface="Arial"/>
            </a:endParaRPr>
          </a:p>
        </p:txBody>
      </p:sp>
      <p:grpSp>
        <p:nvGrpSpPr>
          <p:cNvPr id="75" name="Group 74"/>
          <p:cNvGrpSpPr/>
          <p:nvPr/>
        </p:nvGrpSpPr>
        <p:grpSpPr>
          <a:xfrm>
            <a:off x="436880" y="69852"/>
            <a:ext cx="3149229" cy="189008"/>
            <a:chOff x="457200" y="19052"/>
            <a:chExt cx="3149229" cy="189008"/>
          </a:xfrm>
        </p:grpSpPr>
        <p:sp>
          <p:nvSpPr>
            <p:cNvPr id="79" name="Oval 78"/>
            <p:cNvSpPr/>
            <p:nvPr/>
          </p:nvSpPr>
          <p:spPr bwMode="auto">
            <a:xfrm>
              <a:off x="457200" y="19052"/>
              <a:ext cx="189008" cy="189008"/>
            </a:xfrm>
            <a:prstGeom prst="ellipse">
              <a:avLst/>
            </a:prstGeom>
            <a:solidFill>
              <a:schemeClr val="accent6">
                <a:lumMod val="60000"/>
                <a:lumOff val="4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lang="en-US" b="1" dirty="0" smtClean="0">
                  <a:solidFill>
                    <a:schemeClr val="bg1"/>
                  </a:solidFill>
                  <a:latin typeface="Arial" panose="020B0604020202020204" pitchFamily="34" charset="0"/>
                  <a:ea typeface="ＭＳ Ｐゴシック" pitchFamily="-112" charset="-128"/>
                  <a:cs typeface="Arial" panose="020B0604020202020204" pitchFamily="34" charset="0"/>
                </a:rPr>
                <a:t>E</a:t>
              </a:r>
              <a:endParaRPr kumimoji="0" lang="en-US" b="1" i="0" u="none" strike="noStrike" cap="none" normalizeH="0" baseline="0" dirty="0">
                <a:ln>
                  <a:noFill/>
                </a:ln>
                <a:solidFill>
                  <a:schemeClr val="bg1"/>
                </a:solidFill>
                <a:effectLst/>
                <a:latin typeface="Arial" panose="020B0604020202020204" pitchFamily="34" charset="0"/>
                <a:ea typeface="ＭＳ Ｐゴシック" pitchFamily="-112" charset="-128"/>
                <a:cs typeface="Arial" panose="020B0604020202020204" pitchFamily="34" charset="0"/>
              </a:endParaRPr>
            </a:p>
          </p:txBody>
        </p:sp>
        <p:sp>
          <p:nvSpPr>
            <p:cNvPr id="80" name="Text Box 75"/>
            <p:cNvSpPr txBox="1">
              <a:spLocks noChangeArrowheads="1"/>
            </p:cNvSpPr>
            <p:nvPr/>
          </p:nvSpPr>
          <p:spPr bwMode="gray">
            <a:xfrm>
              <a:off x="690566" y="20638"/>
              <a:ext cx="2915863" cy="184666"/>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none" lIns="0" tIns="0" rIns="0" bIns="0" anchor="ctr">
              <a:spAutoFit/>
            </a:bodyPr>
            <a:lstStyle/>
            <a:p>
              <a:pPr algn="l">
                <a:lnSpc>
                  <a:spcPct val="100000"/>
                </a:lnSpc>
              </a:pPr>
              <a:r>
                <a:rPr lang="en-US" sz="1200" dirty="0">
                  <a:solidFill>
                    <a:schemeClr val="bg1">
                      <a:lumMod val="50000"/>
                    </a:schemeClr>
                  </a:solidFill>
                </a:rPr>
                <a:t>Appendix: </a:t>
              </a:r>
              <a:r>
                <a:rPr lang="en-US" sz="1200" dirty="0" smtClean="0">
                  <a:solidFill>
                    <a:schemeClr val="bg1">
                      <a:lumMod val="50000"/>
                    </a:schemeClr>
                  </a:solidFill>
                </a:rPr>
                <a:t>Sub-portfolio NCO scalar review</a:t>
              </a:r>
              <a:endParaRPr lang="en-US" sz="1200" dirty="0">
                <a:solidFill>
                  <a:schemeClr val="bg1">
                    <a:lumMod val="50000"/>
                  </a:schemeClr>
                </a:solidFill>
              </a:endParaRPr>
            </a:p>
          </p:txBody>
        </p:sp>
      </p:grpSp>
      <p:sp>
        <p:nvSpPr>
          <p:cNvPr id="3" name="Content Placeholder 2"/>
          <p:cNvSpPr>
            <a:spLocks noGrp="1"/>
          </p:cNvSpPr>
          <p:nvPr>
            <p:ph sz="quarter" idx="11"/>
          </p:nvPr>
        </p:nvSpPr>
        <p:spPr/>
        <p:txBody>
          <a:bodyPr/>
          <a:lstStyle/>
          <a:p>
            <a:r>
              <a:rPr lang="en-US" dirty="0"/>
              <a:t>Historical scalars for </a:t>
            </a:r>
            <a:r>
              <a:rPr lang="en-US" dirty="0" smtClean="0"/>
              <a:t>Retail scalar </a:t>
            </a:r>
            <a:r>
              <a:rPr lang="en-US" dirty="0"/>
              <a:t>review</a:t>
            </a:r>
          </a:p>
        </p:txBody>
      </p:sp>
      <p:sp>
        <p:nvSpPr>
          <p:cNvPr id="49" name="Text Placeholder 9"/>
          <p:cNvSpPr txBox="1">
            <a:spLocks/>
          </p:cNvSpPr>
          <p:nvPr/>
        </p:nvSpPr>
        <p:spPr>
          <a:xfrm>
            <a:off x="365760" y="1463040"/>
            <a:ext cx="3941769" cy="336550"/>
          </a:xfrm>
          <a:prstGeom prst="rect">
            <a:avLst/>
          </a:prstGeom>
        </p:spPr>
        <p:txBody>
          <a:bodyPr lIns="0" tIns="0" rIns="0" bIns="0"/>
          <a:lstStyle>
            <a:lvl1pPr marL="0" indent="0" algn="l" rtl="0" eaLnBrk="1" fontAlgn="base" hangingPunct="1">
              <a:lnSpc>
                <a:spcPct val="100000"/>
              </a:lnSpc>
              <a:spcBef>
                <a:spcPts val="0"/>
              </a:spcBef>
              <a:spcAft>
                <a:spcPct val="0"/>
              </a:spcAft>
              <a:buNone/>
              <a:defRPr sz="1200" b="1">
                <a:solidFill>
                  <a:srgbClr val="FF0000"/>
                </a:solidFill>
                <a:latin typeface="+mj-lt"/>
                <a:ea typeface="+mn-ea"/>
                <a:cs typeface="+mn-cs"/>
              </a:defRPr>
            </a:lvl1pPr>
            <a:lvl2pPr marL="0" indent="0" algn="l" rtl="0" eaLnBrk="1" fontAlgn="base" hangingPunct="1">
              <a:lnSpc>
                <a:spcPct val="100000"/>
              </a:lnSpc>
              <a:spcBef>
                <a:spcPts val="0"/>
              </a:spcBef>
              <a:spcAft>
                <a:spcPct val="0"/>
              </a:spcAft>
              <a:buClr>
                <a:schemeClr val="tx1"/>
              </a:buClr>
              <a:buFont typeface="Wingdings" pitchFamily="2" charset="2"/>
              <a:buNone/>
              <a:defRPr sz="1200">
                <a:solidFill>
                  <a:srgbClr val="FF0000"/>
                </a:solidFill>
                <a:latin typeface="Arial" charset="0"/>
                <a:ea typeface="+mn-ea"/>
                <a:cs typeface="+mn-cs"/>
              </a:defRPr>
            </a:lvl2pPr>
            <a:lvl3pPr marL="625475" indent="-163513" algn="l" rtl="0" eaLnBrk="1" fontAlgn="base" hangingPunct="1">
              <a:lnSpc>
                <a:spcPct val="100000"/>
              </a:lnSpc>
              <a:spcBef>
                <a:spcPts val="350"/>
              </a:spcBef>
              <a:spcAft>
                <a:spcPct val="0"/>
              </a:spcAft>
              <a:buClr>
                <a:schemeClr val="tx1"/>
              </a:buClr>
              <a:buChar char="•"/>
              <a:defRPr sz="1000">
                <a:solidFill>
                  <a:schemeClr val="accent2"/>
                </a:solidFill>
                <a:latin typeface="Arial" charset="0"/>
                <a:ea typeface="+mn-ea"/>
                <a:cs typeface="+mn-cs"/>
              </a:defRPr>
            </a:lvl3pPr>
            <a:lvl4pPr marL="741363" indent="-115888" algn="l" rtl="0" eaLnBrk="1" fontAlgn="base" hangingPunct="1">
              <a:lnSpc>
                <a:spcPct val="100000"/>
              </a:lnSpc>
              <a:spcBef>
                <a:spcPts val="300"/>
              </a:spcBef>
              <a:spcAft>
                <a:spcPct val="0"/>
              </a:spcAft>
              <a:buClr>
                <a:schemeClr val="tx1"/>
              </a:buClr>
              <a:buChar char="–"/>
              <a:defRPr sz="1000">
                <a:solidFill>
                  <a:schemeClr val="accent2"/>
                </a:solidFill>
                <a:latin typeface="Arial" charset="0"/>
                <a:ea typeface="+mn-ea"/>
                <a:cs typeface="+mn-cs"/>
              </a:defRPr>
            </a:lvl4pPr>
            <a:lvl5pPr marL="912812" indent="-171450" algn="l" rtl="0" eaLnBrk="1" fontAlgn="base" hangingPunct="1">
              <a:lnSpc>
                <a:spcPct val="100000"/>
              </a:lnSpc>
              <a:spcBef>
                <a:spcPts val="250"/>
              </a:spcBef>
              <a:spcAft>
                <a:spcPct val="0"/>
              </a:spcAft>
              <a:buClr>
                <a:schemeClr val="tx1"/>
              </a:buClr>
              <a:buFont typeface="Courier New" panose="02070309020205020404" pitchFamily="49" charset="0"/>
              <a:buChar char="o"/>
              <a:defRPr sz="1000">
                <a:solidFill>
                  <a:schemeClr val="accent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lvl="0">
              <a:defRPr/>
            </a:pPr>
            <a:r>
              <a:rPr lang="en-GB" sz="1400" dirty="0">
                <a:latin typeface="Arial" panose="020B0604020202020204" pitchFamily="34" charset="0"/>
                <a:cs typeface="Arial" panose="020B0604020202020204" pitchFamily="34" charset="0"/>
              </a:rPr>
              <a:t>Historical Retail </a:t>
            </a:r>
            <a:r>
              <a:rPr lang="en-GB" sz="1400" dirty="0" smtClean="0">
                <a:latin typeface="Arial" panose="020B0604020202020204" pitchFamily="34" charset="0"/>
                <a:cs typeface="Arial" panose="020B0604020202020204" pitchFamily="34" charset="0"/>
              </a:rPr>
              <a:t>n</a:t>
            </a:r>
            <a:r>
              <a:rPr kumimoji="0" lang="en-GB" sz="1400" b="1" i="0" u="none" strike="noStrike" kern="0" cap="none" spc="0" normalizeH="0" baseline="0" noProof="0" dirty="0" smtClean="0">
                <a:ln>
                  <a:noFill/>
                </a:ln>
                <a:solidFill>
                  <a:srgbClr val="FF0000"/>
                </a:solidFill>
                <a:effectLst/>
                <a:uLnTx/>
                <a:uFillTx/>
                <a:latin typeface="Arial Bold"/>
                <a:ea typeface="ＭＳ Ｐゴシック"/>
              </a:rPr>
              <a:t>et charge-off rate </a:t>
            </a:r>
          </a:p>
          <a:p>
            <a:pPr marL="0" marR="0" lvl="0" indent="0" algn="l" defTabSz="914400" rtl="0" eaLnBrk="1" fontAlgn="base" latinLnBrk="0" hangingPunct="1">
              <a:lnSpc>
                <a:spcPct val="100000"/>
              </a:lnSpc>
              <a:spcBef>
                <a:spcPts val="0"/>
              </a:spcBef>
              <a:spcAft>
                <a:spcPct val="0"/>
              </a:spcAft>
              <a:buClrTx/>
              <a:buSzTx/>
              <a:buFontTx/>
              <a:buNone/>
              <a:tabLst/>
              <a:defRPr/>
            </a:pPr>
            <a:r>
              <a:rPr kumimoji="0" lang="en-GB" sz="1400" b="0" i="0" u="none" strike="noStrike" kern="0" cap="none" spc="0" normalizeH="0" baseline="0" noProof="0" dirty="0" smtClean="0">
                <a:ln>
                  <a:noFill/>
                </a:ln>
                <a:solidFill>
                  <a:srgbClr val="FF0000"/>
                </a:solidFill>
                <a:effectLst/>
                <a:uLnTx/>
                <a:uFillTx/>
                <a:latin typeface="Arial"/>
                <a:ea typeface="ＭＳ Ｐゴシック"/>
              </a:rPr>
              <a:t>%, 1Q2006 – 4Q2015</a:t>
            </a:r>
            <a:endParaRPr kumimoji="0" lang="en-GB" sz="1400" b="0" i="0" u="none" strike="noStrike" kern="0" cap="none" spc="0" normalizeH="0" baseline="0" noProof="0" dirty="0">
              <a:ln>
                <a:noFill/>
              </a:ln>
              <a:solidFill>
                <a:srgbClr val="FF0000"/>
              </a:solidFill>
              <a:effectLst/>
              <a:uLnTx/>
              <a:uFillTx/>
              <a:latin typeface="Arial"/>
              <a:ea typeface="ＭＳ Ｐゴシック"/>
            </a:endParaRPr>
          </a:p>
        </p:txBody>
      </p:sp>
      <p:sp>
        <p:nvSpPr>
          <p:cNvPr id="50" name="Footnote"/>
          <p:cNvSpPr/>
          <p:nvPr/>
        </p:nvSpPr>
        <p:spPr bwMode="auto">
          <a:xfrm>
            <a:off x="1905625" y="6346328"/>
            <a:ext cx="5189243"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spAutoFit/>
          </a:bodyPr>
          <a:lstStyle/>
          <a:p>
            <a:pPr algn="l">
              <a:lnSpc>
                <a:spcPct val="100000"/>
              </a:lnSpc>
            </a:pPr>
            <a:r>
              <a:rPr lang="en-US" sz="800" dirty="0" smtClean="0">
                <a:latin typeface="Arial"/>
                <a:ea typeface="ＭＳ Ｐゴシック"/>
                <a:sym typeface="Arial"/>
              </a:rPr>
              <a:t>Source: </a:t>
            </a:r>
            <a:r>
              <a:rPr lang="en-US" sz="800" dirty="0">
                <a:latin typeface="Arial"/>
                <a:ea typeface="ＭＳ Ｐゴシック"/>
                <a:sym typeface="Arial"/>
              </a:rPr>
              <a:t>SNL Financial Regulated Depositories Bank Regulatory Financials database; Federal Reserve Board historical data: charge-off rates on loans and leases at 100 largest commercial banks</a:t>
            </a:r>
            <a:endParaRPr lang="en-US" sz="800" dirty="0">
              <a:latin typeface="Wingdings"/>
              <a:ea typeface="ＭＳ Ｐゴシック"/>
              <a:sym typeface="Arial"/>
            </a:endParaRPr>
          </a:p>
        </p:txBody>
      </p:sp>
      <p:graphicFrame>
        <p:nvGraphicFramePr>
          <p:cNvPr id="52" name="Object 51"/>
          <p:cNvGraphicFramePr>
            <a:graphicFrameLocks/>
          </p:cNvGraphicFramePr>
          <p:nvPr>
            <p:custDataLst>
              <p:tags r:id="rId4"/>
            </p:custDataLst>
            <p:extLst>
              <p:ext uri="{D42A27DB-BD31-4B8C-83A1-F6EECF244321}">
                <p14:modId xmlns:p14="http://schemas.microsoft.com/office/powerpoint/2010/main" val="1804890070"/>
              </p:ext>
            </p:extLst>
          </p:nvPr>
        </p:nvGraphicFramePr>
        <p:xfrm>
          <a:off x="533400" y="2171700"/>
          <a:ext cx="4162357" cy="3524160"/>
        </p:xfrm>
        <a:graphic>
          <a:graphicData uri="http://schemas.openxmlformats.org/presentationml/2006/ole">
            <mc:AlternateContent xmlns:mc="http://schemas.openxmlformats.org/markup-compatibility/2006">
              <mc:Choice xmlns:v="urn:schemas-microsoft-com:vml" Requires="v">
                <p:oleObj spid="_x0000_s325729" name="Chart" r:id="rId39" imgW="4162357" imgH="3524160" progId="MSGraph.Chart.8">
                  <p:embed followColorScheme="full"/>
                </p:oleObj>
              </mc:Choice>
              <mc:Fallback>
                <p:oleObj name="Chart" r:id="rId39" imgW="4162357" imgH="3524160" progId="MSGraph.Chart.8">
                  <p:embed followColorScheme="full"/>
                  <p:pic>
                    <p:nvPicPr>
                      <p:cNvPr id="0" name=""/>
                      <p:cNvPicPr/>
                      <p:nvPr/>
                    </p:nvPicPr>
                    <p:blipFill>
                      <a:blip r:embed="rId40"/>
                      <a:stretch>
                        <a:fillRect/>
                      </a:stretch>
                    </p:blipFill>
                    <p:spPr>
                      <a:xfrm>
                        <a:off x="533400" y="2171700"/>
                        <a:ext cx="4162357" cy="3524160"/>
                      </a:xfrm>
                      <a:prstGeom prst="rect">
                        <a:avLst/>
                      </a:prstGeom>
                    </p:spPr>
                  </p:pic>
                </p:oleObj>
              </mc:Fallback>
            </mc:AlternateContent>
          </a:graphicData>
        </a:graphic>
      </p:graphicFrame>
      <p:sp>
        <p:nvSpPr>
          <p:cNvPr id="53" name="Text Placeholder 6146"/>
          <p:cNvSpPr>
            <a:spLocks noGrp="1"/>
          </p:cNvSpPr>
          <p:nvPr>
            <p:custDataLst>
              <p:tags r:id="rId5"/>
            </p:custDataLst>
          </p:nvPr>
        </p:nvSpPr>
        <p:spPr bwMode="gray">
          <a:xfrm>
            <a:off x="406400" y="2762250"/>
            <a:ext cx="139700"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spcCol="0" anchor="ctr"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gn="r">
              <a:lnSpc>
                <a:spcPct val="100000"/>
              </a:lnSpc>
              <a:spcBef>
                <a:spcPct val="0"/>
              </a:spcBef>
              <a:spcAft>
                <a:spcPct val="0"/>
              </a:spcAft>
              <a:buNone/>
            </a:pPr>
            <a:fld id="{9FB26854-12B8-4131-B56E-BDCAFA84D525}" type="datetime'''''''1''''''0'''''''''''''''''''''">
              <a:rPr lang="en-US" sz="1000">
                <a:latin typeface="Arial"/>
                <a:cs typeface="Arial"/>
                <a:sym typeface="Arial"/>
              </a:rPr>
              <a:pPr/>
              <a:t>10</a:t>
            </a:fld>
            <a:endParaRPr lang="en-GB" sz="1000" dirty="0">
              <a:latin typeface="Arial"/>
              <a:cs typeface="Arial"/>
              <a:sym typeface="Arial"/>
            </a:endParaRPr>
          </a:p>
        </p:txBody>
      </p:sp>
      <p:sp>
        <p:nvSpPr>
          <p:cNvPr id="54" name="Text Placeholder 40"/>
          <p:cNvSpPr>
            <a:spLocks noGrp="1"/>
          </p:cNvSpPr>
          <p:nvPr>
            <p:custDataLst>
              <p:tags r:id="rId6"/>
            </p:custDataLst>
          </p:nvPr>
        </p:nvSpPr>
        <p:spPr bwMode="gray">
          <a:xfrm>
            <a:off x="476250" y="4686300"/>
            <a:ext cx="69850" cy="152400"/>
          </a:xfrm>
          <a:prstGeom prst="rect">
            <a:avLst/>
          </a:prstGeom>
          <a:noFill/>
          <a:ln w="9525">
            <a:noFill/>
            <a:miter lim="800000"/>
            <a:headEnd/>
            <a:tailEnd/>
          </a:ln>
          <a:extLst>
            <a:ext uri="{909E8E84-426E-40DD-AFC4-6F175D3DCCD1}">
              <a14:hiddenFill xmlns:a14="http://schemas.microsoft.com/office/drawing/2010/main">
                <a:solidFill>
                  <a:scrgbClr r="0" g="0" b="0"/>
                </a:solidFill>
              </a14:hiddenFill>
            </a:ext>
          </a:extLst>
        </p:spPr>
        <p:txBody>
          <a:bodyPr vert="horz" wrap="none" lIns="0" tIns="0" rIns="0" bIns="0" numCol="1" spcCol="0" anchor="ctr" anchorCtr="0" compatLnSpc="1">
            <a:prstTxWarp prst="textNoShape">
              <a:avLst/>
            </a:prstTxWarp>
            <a:noAutofit/>
          </a:bodyPr>
          <a:lstStyle>
            <a:lvl1pPr marL="153988" indent="-153988" algn="l" rtl="0" eaLnBrk="1" fontAlgn="base" hangingPunct="1">
              <a:spcBef>
                <a:spcPct val="20000"/>
              </a:spcBef>
              <a:spcAft>
                <a:spcPct val="0"/>
              </a:spcAft>
              <a:defRPr sz="1600">
                <a:solidFill>
                  <a:schemeClr val="tx2"/>
                </a:solidFill>
                <a:latin typeface="+mn-lt"/>
                <a:ea typeface="+mn-ea"/>
                <a:cs typeface="+mn-cs"/>
              </a:defRPr>
            </a:lvl1pPr>
            <a:lvl2pPr marL="461963" indent="-231775" algn="l" rtl="0" eaLnBrk="1" fontAlgn="base" hangingPunct="1">
              <a:lnSpc>
                <a:spcPct val="120000"/>
              </a:lnSpc>
              <a:spcBef>
                <a:spcPct val="20000"/>
              </a:spcBef>
              <a:spcAft>
                <a:spcPct val="0"/>
              </a:spcAft>
              <a:buClr>
                <a:schemeClr val="tx1"/>
              </a:buClr>
              <a:buFont typeface="Wingdings" pitchFamily="2" charset="2"/>
              <a:buChar char="§"/>
              <a:defRPr sz="1400">
                <a:solidFill>
                  <a:schemeClr val="tx2"/>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200">
                <a:solidFill>
                  <a:schemeClr val="tx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tx2"/>
                </a:solidFill>
                <a:latin typeface="Arial" charset="0"/>
                <a:ea typeface="+mn-ea"/>
                <a:cs typeface="+mn-cs"/>
              </a:defRPr>
            </a:lvl4pPr>
            <a:lvl5pPr marL="857250" indent="-115888" algn="l" rtl="0" eaLnBrk="1" fontAlgn="base" hangingPunct="1">
              <a:spcBef>
                <a:spcPct val="20000"/>
              </a:spcBef>
              <a:spcAft>
                <a:spcPct val="0"/>
              </a:spcAft>
              <a:buClr>
                <a:schemeClr val="tx1"/>
              </a:buClr>
              <a:defRPr sz="800">
                <a:solidFill>
                  <a:schemeClr val="tx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0" indent="0" algn="r">
              <a:lnSpc>
                <a:spcPct val="100000"/>
              </a:lnSpc>
              <a:spcBef>
                <a:spcPct val="0"/>
              </a:spcBef>
            </a:pPr>
            <a:fld id="{048A05C7-73E4-4651-947F-488CC0BF35CA}" type="datetime'''''''''''''''''''''3'''''''''''''''''''''''''''''''''''''''">
              <a:rPr lang="en-US" sz="1000">
                <a:solidFill>
                  <a:schemeClr val="tx1"/>
                </a:solidFill>
                <a:latin typeface="Arial"/>
                <a:cs typeface="Arial"/>
                <a:sym typeface="Arial"/>
              </a:rPr>
              <a:pPr/>
              <a:t>3</a:t>
            </a:fld>
            <a:endParaRPr lang="en-US" sz="1000" dirty="0">
              <a:solidFill>
                <a:schemeClr val="tx1"/>
              </a:solidFill>
              <a:latin typeface="Arial"/>
              <a:cs typeface="Arial"/>
              <a:sym typeface="Arial"/>
            </a:endParaRPr>
          </a:p>
        </p:txBody>
      </p:sp>
      <p:sp>
        <p:nvSpPr>
          <p:cNvPr id="55" name="Text Placeholder 35"/>
          <p:cNvSpPr>
            <a:spLocks noGrp="1"/>
          </p:cNvSpPr>
          <p:nvPr>
            <p:custDataLst>
              <p:tags r:id="rId7"/>
            </p:custDataLst>
          </p:nvPr>
        </p:nvSpPr>
        <p:spPr bwMode="gray">
          <a:xfrm>
            <a:off x="476250" y="4953000"/>
            <a:ext cx="69850" cy="152400"/>
          </a:xfrm>
          <a:prstGeom prst="rect">
            <a:avLst/>
          </a:prstGeom>
          <a:noFill/>
          <a:ln w="9525">
            <a:noFill/>
            <a:miter lim="800000"/>
            <a:headEnd/>
            <a:tailEnd/>
          </a:ln>
          <a:extLst>
            <a:ext uri="{909E8E84-426E-40DD-AFC4-6F175D3DCCD1}">
              <a14:hiddenFill xmlns:a14="http://schemas.microsoft.com/office/drawing/2010/main">
                <a:solidFill>
                  <a:scrgbClr r="0" g="0" b="0"/>
                </a:solidFill>
              </a14:hiddenFill>
            </a:ext>
          </a:extLst>
        </p:spPr>
        <p:txBody>
          <a:bodyPr vert="horz" wrap="none" lIns="0" tIns="0" rIns="0" bIns="0" numCol="1" spcCol="0" anchor="ctr" anchorCtr="0" compatLnSpc="1">
            <a:prstTxWarp prst="textNoShape">
              <a:avLst/>
            </a:prstTxWarp>
            <a:noAutofit/>
          </a:bodyPr>
          <a:lstStyle>
            <a:lvl1pPr marL="153988" indent="-153988" algn="l" rtl="0" eaLnBrk="1" fontAlgn="base" hangingPunct="1">
              <a:spcBef>
                <a:spcPct val="20000"/>
              </a:spcBef>
              <a:spcAft>
                <a:spcPct val="0"/>
              </a:spcAft>
              <a:defRPr sz="1600">
                <a:solidFill>
                  <a:schemeClr val="tx2"/>
                </a:solidFill>
                <a:latin typeface="+mn-lt"/>
                <a:ea typeface="+mn-ea"/>
                <a:cs typeface="+mn-cs"/>
              </a:defRPr>
            </a:lvl1pPr>
            <a:lvl2pPr marL="461963" indent="-231775" algn="l" rtl="0" eaLnBrk="1" fontAlgn="base" hangingPunct="1">
              <a:lnSpc>
                <a:spcPct val="120000"/>
              </a:lnSpc>
              <a:spcBef>
                <a:spcPct val="20000"/>
              </a:spcBef>
              <a:spcAft>
                <a:spcPct val="0"/>
              </a:spcAft>
              <a:buClr>
                <a:schemeClr val="tx1"/>
              </a:buClr>
              <a:buFont typeface="Wingdings" pitchFamily="2" charset="2"/>
              <a:buChar char="§"/>
              <a:defRPr sz="1400">
                <a:solidFill>
                  <a:schemeClr val="tx2"/>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200">
                <a:solidFill>
                  <a:schemeClr val="tx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tx2"/>
                </a:solidFill>
                <a:latin typeface="Arial" charset="0"/>
                <a:ea typeface="+mn-ea"/>
                <a:cs typeface="+mn-cs"/>
              </a:defRPr>
            </a:lvl4pPr>
            <a:lvl5pPr marL="857250" indent="-115888" algn="l" rtl="0" eaLnBrk="1" fontAlgn="base" hangingPunct="1">
              <a:spcBef>
                <a:spcPct val="20000"/>
              </a:spcBef>
              <a:spcAft>
                <a:spcPct val="0"/>
              </a:spcAft>
              <a:buClr>
                <a:schemeClr val="tx1"/>
              </a:buClr>
              <a:defRPr sz="800">
                <a:solidFill>
                  <a:schemeClr val="tx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0" indent="0" algn="r">
              <a:lnSpc>
                <a:spcPct val="100000"/>
              </a:lnSpc>
              <a:spcBef>
                <a:spcPct val="0"/>
              </a:spcBef>
            </a:pPr>
            <a:fld id="{A2359573-7EA5-44C4-8967-53DC2A565A06}" type="datetime'''''''''''''''''''''2'''''''''''''''">
              <a:rPr lang="en-US" sz="1000">
                <a:solidFill>
                  <a:schemeClr val="tx1"/>
                </a:solidFill>
                <a:latin typeface="Arial"/>
                <a:cs typeface="Arial"/>
                <a:sym typeface="Arial"/>
              </a:rPr>
              <a:pPr/>
              <a:t>2</a:t>
            </a:fld>
            <a:endParaRPr lang="en-US" sz="1000" dirty="0">
              <a:solidFill>
                <a:schemeClr val="tx1"/>
              </a:solidFill>
              <a:latin typeface="Arial"/>
              <a:cs typeface="Arial"/>
              <a:sym typeface="Arial"/>
            </a:endParaRPr>
          </a:p>
        </p:txBody>
      </p:sp>
      <p:sp>
        <p:nvSpPr>
          <p:cNvPr id="56" name="Text Placeholder 30"/>
          <p:cNvSpPr>
            <a:spLocks noGrp="1"/>
          </p:cNvSpPr>
          <p:nvPr>
            <p:custDataLst>
              <p:tags r:id="rId8"/>
            </p:custDataLst>
          </p:nvPr>
        </p:nvSpPr>
        <p:spPr bwMode="gray">
          <a:xfrm>
            <a:off x="476250" y="5229225"/>
            <a:ext cx="69850" cy="152400"/>
          </a:xfrm>
          <a:prstGeom prst="rect">
            <a:avLst/>
          </a:prstGeom>
          <a:noFill/>
          <a:ln w="9525">
            <a:noFill/>
            <a:miter lim="800000"/>
            <a:headEnd/>
            <a:tailEnd/>
          </a:ln>
          <a:extLst>
            <a:ext uri="{909E8E84-426E-40DD-AFC4-6F175D3DCCD1}">
              <a14:hiddenFill xmlns:a14="http://schemas.microsoft.com/office/drawing/2010/main">
                <a:solidFill>
                  <a:scrgbClr r="0" g="0" b="0"/>
                </a:solidFill>
              </a14:hiddenFill>
            </a:ext>
          </a:extLst>
        </p:spPr>
        <p:txBody>
          <a:bodyPr vert="horz" wrap="none" lIns="0" tIns="0" rIns="0" bIns="0" numCol="1" spcCol="0" anchor="ctr" anchorCtr="0" compatLnSpc="1">
            <a:prstTxWarp prst="textNoShape">
              <a:avLst/>
            </a:prstTxWarp>
            <a:noAutofit/>
          </a:bodyPr>
          <a:lstStyle>
            <a:lvl1pPr marL="153988" indent="-153988" algn="l" rtl="0" eaLnBrk="1" fontAlgn="base" hangingPunct="1">
              <a:spcBef>
                <a:spcPct val="20000"/>
              </a:spcBef>
              <a:spcAft>
                <a:spcPct val="0"/>
              </a:spcAft>
              <a:defRPr sz="1600">
                <a:solidFill>
                  <a:schemeClr val="tx2"/>
                </a:solidFill>
                <a:latin typeface="+mn-lt"/>
                <a:ea typeface="+mn-ea"/>
                <a:cs typeface="+mn-cs"/>
              </a:defRPr>
            </a:lvl1pPr>
            <a:lvl2pPr marL="461963" indent="-231775" algn="l" rtl="0" eaLnBrk="1" fontAlgn="base" hangingPunct="1">
              <a:lnSpc>
                <a:spcPct val="120000"/>
              </a:lnSpc>
              <a:spcBef>
                <a:spcPct val="20000"/>
              </a:spcBef>
              <a:spcAft>
                <a:spcPct val="0"/>
              </a:spcAft>
              <a:buClr>
                <a:schemeClr val="tx1"/>
              </a:buClr>
              <a:buFont typeface="Wingdings" pitchFamily="2" charset="2"/>
              <a:buChar char="§"/>
              <a:defRPr sz="1400">
                <a:solidFill>
                  <a:schemeClr val="tx2"/>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200">
                <a:solidFill>
                  <a:schemeClr val="tx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tx2"/>
                </a:solidFill>
                <a:latin typeface="Arial" charset="0"/>
                <a:ea typeface="+mn-ea"/>
                <a:cs typeface="+mn-cs"/>
              </a:defRPr>
            </a:lvl4pPr>
            <a:lvl5pPr marL="857250" indent="-115888" algn="l" rtl="0" eaLnBrk="1" fontAlgn="base" hangingPunct="1">
              <a:spcBef>
                <a:spcPct val="20000"/>
              </a:spcBef>
              <a:spcAft>
                <a:spcPct val="0"/>
              </a:spcAft>
              <a:buClr>
                <a:schemeClr val="tx1"/>
              </a:buClr>
              <a:defRPr sz="800">
                <a:solidFill>
                  <a:schemeClr val="tx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0" indent="0" algn="r">
              <a:lnSpc>
                <a:spcPct val="100000"/>
              </a:lnSpc>
              <a:spcBef>
                <a:spcPct val="0"/>
              </a:spcBef>
            </a:pPr>
            <a:fld id="{B3E7B4AF-E292-46D6-9A44-70B5E543BEBC}" type="datetime'''''''1'''''''''''">
              <a:rPr lang="en-US" sz="1000">
                <a:solidFill>
                  <a:schemeClr val="tx1"/>
                </a:solidFill>
                <a:latin typeface="Arial"/>
                <a:cs typeface="Arial"/>
                <a:sym typeface="Arial"/>
              </a:rPr>
              <a:pPr/>
              <a:t>1</a:t>
            </a:fld>
            <a:endParaRPr lang="en-US" sz="1000" dirty="0">
              <a:solidFill>
                <a:schemeClr val="tx1"/>
              </a:solidFill>
              <a:latin typeface="Arial"/>
              <a:cs typeface="Arial"/>
              <a:sym typeface="Arial"/>
            </a:endParaRPr>
          </a:p>
        </p:txBody>
      </p:sp>
      <p:sp>
        <p:nvSpPr>
          <p:cNvPr id="57" name="Text Placeholder 88"/>
          <p:cNvSpPr>
            <a:spLocks noGrp="1"/>
          </p:cNvSpPr>
          <p:nvPr>
            <p:custDataLst>
              <p:tags r:id="rId9"/>
            </p:custDataLst>
          </p:nvPr>
        </p:nvSpPr>
        <p:spPr bwMode="gray">
          <a:xfrm>
            <a:off x="476250" y="5505450"/>
            <a:ext cx="69850" cy="152400"/>
          </a:xfrm>
          <a:prstGeom prst="rect">
            <a:avLst/>
          </a:prstGeom>
          <a:noFill/>
          <a:ln w="9525">
            <a:noFill/>
            <a:miter lim="800000"/>
            <a:headEnd/>
            <a:tailEnd/>
          </a:ln>
          <a:extLst>
            <a:ext uri="{909E8E84-426E-40DD-AFC4-6F175D3DCCD1}">
              <a14:hiddenFill xmlns:a14="http://schemas.microsoft.com/office/drawing/2010/main">
                <a:solidFill>
                  <a:scrgbClr r="0" g="0" b="0"/>
                </a:solidFill>
              </a14:hiddenFill>
            </a:ext>
          </a:extLst>
        </p:spPr>
        <p:txBody>
          <a:bodyPr vert="horz" wrap="none" lIns="0" tIns="0" rIns="0" bIns="0" numCol="1" spcCol="0" anchor="ctr" anchorCtr="0" compatLnSpc="1">
            <a:prstTxWarp prst="textNoShape">
              <a:avLst/>
            </a:prstTxWarp>
            <a:noAutofit/>
          </a:bodyPr>
          <a:lstStyle>
            <a:lvl1pPr marL="153988" indent="-153988" algn="l" rtl="0" eaLnBrk="1" fontAlgn="base" hangingPunct="1">
              <a:spcBef>
                <a:spcPct val="20000"/>
              </a:spcBef>
              <a:spcAft>
                <a:spcPct val="0"/>
              </a:spcAft>
              <a:defRPr sz="1600">
                <a:solidFill>
                  <a:schemeClr val="tx2"/>
                </a:solidFill>
                <a:latin typeface="+mn-lt"/>
                <a:ea typeface="+mn-ea"/>
                <a:cs typeface="+mn-cs"/>
              </a:defRPr>
            </a:lvl1pPr>
            <a:lvl2pPr marL="461963" indent="-231775" algn="l" rtl="0" eaLnBrk="1" fontAlgn="base" hangingPunct="1">
              <a:lnSpc>
                <a:spcPct val="120000"/>
              </a:lnSpc>
              <a:spcBef>
                <a:spcPct val="20000"/>
              </a:spcBef>
              <a:spcAft>
                <a:spcPct val="0"/>
              </a:spcAft>
              <a:buClr>
                <a:schemeClr val="tx1"/>
              </a:buClr>
              <a:buFont typeface="Wingdings" pitchFamily="2" charset="2"/>
              <a:buChar char="§"/>
              <a:defRPr sz="1400">
                <a:solidFill>
                  <a:schemeClr val="tx2"/>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200">
                <a:solidFill>
                  <a:schemeClr val="tx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tx2"/>
                </a:solidFill>
                <a:latin typeface="Arial" charset="0"/>
                <a:ea typeface="+mn-ea"/>
                <a:cs typeface="+mn-cs"/>
              </a:defRPr>
            </a:lvl4pPr>
            <a:lvl5pPr marL="857250" indent="-115888" algn="l" rtl="0" eaLnBrk="1" fontAlgn="base" hangingPunct="1">
              <a:spcBef>
                <a:spcPct val="20000"/>
              </a:spcBef>
              <a:spcAft>
                <a:spcPct val="0"/>
              </a:spcAft>
              <a:buClr>
                <a:schemeClr val="tx1"/>
              </a:buClr>
              <a:defRPr sz="800">
                <a:solidFill>
                  <a:schemeClr val="tx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0" indent="0" algn="r">
              <a:lnSpc>
                <a:spcPct val="100000"/>
              </a:lnSpc>
              <a:spcBef>
                <a:spcPct val="0"/>
              </a:spcBef>
            </a:pPr>
            <a:fld id="{2A7A4AEF-8D43-4245-AFF3-5BEC805E7ECA}" type="datetime'''''''''''''''''''''''''''''''''''0'''''''''''">
              <a:rPr lang="en-US" sz="1000">
                <a:solidFill>
                  <a:schemeClr val="tx1"/>
                </a:solidFill>
                <a:latin typeface="Arial"/>
                <a:cs typeface="Arial"/>
                <a:sym typeface="Arial"/>
              </a:rPr>
              <a:pPr/>
              <a:t>0</a:t>
            </a:fld>
            <a:endParaRPr lang="en-US" sz="1000" dirty="0">
              <a:solidFill>
                <a:schemeClr val="tx1"/>
              </a:solidFill>
              <a:latin typeface="Arial"/>
              <a:ea typeface="ＭＳ Ｐゴシック"/>
              <a:cs typeface="Arial"/>
              <a:sym typeface="Arial"/>
            </a:endParaRPr>
          </a:p>
        </p:txBody>
      </p:sp>
      <p:sp>
        <p:nvSpPr>
          <p:cNvPr id="58" name="Text Placeholder 30"/>
          <p:cNvSpPr>
            <a:spLocks noGrp="1"/>
          </p:cNvSpPr>
          <p:nvPr>
            <p:custDataLst>
              <p:tags r:id="rId10"/>
            </p:custDataLst>
          </p:nvPr>
        </p:nvSpPr>
        <p:spPr bwMode="gray">
          <a:xfrm>
            <a:off x="476250" y="3590925"/>
            <a:ext cx="69850"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spcCol="0" anchor="ctr"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gn="r">
              <a:lnSpc>
                <a:spcPct val="100000"/>
              </a:lnSpc>
              <a:spcBef>
                <a:spcPct val="0"/>
              </a:spcBef>
              <a:spcAft>
                <a:spcPct val="0"/>
              </a:spcAft>
              <a:buNone/>
            </a:pPr>
            <a:fld id="{B4E02CA8-8286-45D8-9704-D043766AC86B}" type="datetime'''7'''''''''''''''''''''''''''''''''''''''">
              <a:rPr lang="en-US" sz="1000">
                <a:latin typeface="Arial"/>
                <a:cs typeface="Arial"/>
                <a:sym typeface="Arial"/>
              </a:rPr>
              <a:pPr/>
              <a:t>7</a:t>
            </a:fld>
            <a:endParaRPr lang="en-GB" sz="1000" dirty="0">
              <a:latin typeface="Arial"/>
              <a:cs typeface="Arial"/>
              <a:sym typeface="Arial"/>
            </a:endParaRPr>
          </a:p>
        </p:txBody>
      </p:sp>
      <p:sp>
        <p:nvSpPr>
          <p:cNvPr id="59" name="Text Placeholder 28"/>
          <p:cNvSpPr>
            <a:spLocks noGrp="1"/>
          </p:cNvSpPr>
          <p:nvPr>
            <p:custDataLst>
              <p:tags r:id="rId11"/>
            </p:custDataLst>
          </p:nvPr>
        </p:nvSpPr>
        <p:spPr bwMode="gray">
          <a:xfrm>
            <a:off x="476250" y="4133850"/>
            <a:ext cx="69850"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spcCol="0" anchor="ctr"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gn="r">
              <a:lnSpc>
                <a:spcPct val="100000"/>
              </a:lnSpc>
              <a:spcBef>
                <a:spcPct val="0"/>
              </a:spcBef>
              <a:spcAft>
                <a:spcPct val="0"/>
              </a:spcAft>
              <a:buNone/>
            </a:pPr>
            <a:fld id="{54C46145-81EE-44DD-A27C-4F26A09C1CBD}" type="datetime'''''5'''''''''''''''''''''''''''''''''">
              <a:rPr lang="en-US" sz="1000">
                <a:latin typeface="Arial"/>
                <a:cs typeface="Arial"/>
                <a:sym typeface="Arial"/>
              </a:rPr>
              <a:pPr/>
              <a:t>5</a:t>
            </a:fld>
            <a:endParaRPr lang="en-GB" sz="1000" dirty="0">
              <a:latin typeface="Arial"/>
              <a:cs typeface="Arial"/>
              <a:sym typeface="Arial"/>
            </a:endParaRPr>
          </a:p>
        </p:txBody>
      </p:sp>
      <p:sp>
        <p:nvSpPr>
          <p:cNvPr id="60" name="Text Placeholder 6143"/>
          <p:cNvSpPr>
            <a:spLocks noGrp="1"/>
          </p:cNvSpPr>
          <p:nvPr>
            <p:custDataLst>
              <p:tags r:id="rId12"/>
            </p:custDataLst>
          </p:nvPr>
        </p:nvSpPr>
        <p:spPr bwMode="gray">
          <a:xfrm>
            <a:off x="476250" y="3314700"/>
            <a:ext cx="69850"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spcCol="0" anchor="ctr"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gn="r">
              <a:lnSpc>
                <a:spcPct val="100000"/>
              </a:lnSpc>
              <a:spcBef>
                <a:spcPct val="0"/>
              </a:spcBef>
              <a:spcAft>
                <a:spcPct val="0"/>
              </a:spcAft>
              <a:buNone/>
            </a:pPr>
            <a:fld id="{DB2E5A7C-74C7-4461-87DE-1156AF9B3718}" type="datetime'''8'">
              <a:rPr lang="en-US" sz="1000">
                <a:latin typeface="Arial"/>
                <a:cs typeface="Arial"/>
                <a:sym typeface="Arial"/>
              </a:rPr>
              <a:pPr/>
              <a:t>8</a:t>
            </a:fld>
            <a:endParaRPr lang="en-GB" sz="1000" dirty="0">
              <a:latin typeface="Arial"/>
              <a:cs typeface="Arial"/>
              <a:sym typeface="Arial"/>
            </a:endParaRPr>
          </a:p>
        </p:txBody>
      </p:sp>
      <p:sp>
        <p:nvSpPr>
          <p:cNvPr id="61" name="Text Placeholder 27"/>
          <p:cNvSpPr>
            <a:spLocks noGrp="1"/>
          </p:cNvSpPr>
          <p:nvPr>
            <p:custDataLst>
              <p:tags r:id="rId13"/>
            </p:custDataLst>
          </p:nvPr>
        </p:nvSpPr>
        <p:spPr bwMode="gray">
          <a:xfrm>
            <a:off x="476250" y="4410075"/>
            <a:ext cx="69850"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spcCol="0" anchor="ctr"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gn="r">
              <a:lnSpc>
                <a:spcPct val="100000"/>
              </a:lnSpc>
              <a:spcBef>
                <a:spcPct val="0"/>
              </a:spcBef>
              <a:spcAft>
                <a:spcPct val="0"/>
              </a:spcAft>
              <a:buNone/>
            </a:pPr>
            <a:fld id="{6B7F042E-EC8D-47B9-8C45-838072441BF4}" type="datetime'''''''''''''''''''''''''''''''''''''''4'">
              <a:rPr lang="en-US" sz="1000">
                <a:latin typeface="Arial"/>
                <a:cs typeface="Arial"/>
                <a:sym typeface="Arial"/>
              </a:rPr>
              <a:pPr/>
              <a:t>4</a:t>
            </a:fld>
            <a:endParaRPr lang="en-GB" sz="1000" dirty="0">
              <a:latin typeface="Arial"/>
              <a:cs typeface="Arial"/>
              <a:sym typeface="Arial"/>
            </a:endParaRPr>
          </a:p>
        </p:txBody>
      </p:sp>
      <p:sp>
        <p:nvSpPr>
          <p:cNvPr id="62" name="Text Placeholder 29"/>
          <p:cNvSpPr>
            <a:spLocks noGrp="1"/>
          </p:cNvSpPr>
          <p:nvPr>
            <p:custDataLst>
              <p:tags r:id="rId14"/>
            </p:custDataLst>
          </p:nvPr>
        </p:nvSpPr>
        <p:spPr bwMode="gray">
          <a:xfrm>
            <a:off x="476250" y="3857625"/>
            <a:ext cx="69850"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spcCol="0" anchor="ctr"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gn="r">
              <a:lnSpc>
                <a:spcPct val="100000"/>
              </a:lnSpc>
              <a:spcBef>
                <a:spcPct val="0"/>
              </a:spcBef>
              <a:spcAft>
                <a:spcPct val="0"/>
              </a:spcAft>
              <a:buNone/>
            </a:pPr>
            <a:fld id="{85B174DE-282B-4F40-B5BD-6B12A08BECCA}" type="datetime'''''''''''''''''''''''''''''''''''6'">
              <a:rPr lang="en-US" sz="1000">
                <a:latin typeface="Arial"/>
                <a:cs typeface="Arial"/>
                <a:sym typeface="Arial"/>
              </a:rPr>
              <a:pPr/>
              <a:t>6</a:t>
            </a:fld>
            <a:endParaRPr lang="en-GB" sz="1000" dirty="0">
              <a:latin typeface="Arial"/>
              <a:cs typeface="Arial"/>
              <a:sym typeface="Arial"/>
            </a:endParaRPr>
          </a:p>
        </p:txBody>
      </p:sp>
      <p:sp>
        <p:nvSpPr>
          <p:cNvPr id="63" name="Text Placeholder 6144"/>
          <p:cNvSpPr>
            <a:spLocks noGrp="1"/>
          </p:cNvSpPr>
          <p:nvPr>
            <p:custDataLst>
              <p:tags r:id="rId15"/>
            </p:custDataLst>
          </p:nvPr>
        </p:nvSpPr>
        <p:spPr bwMode="gray">
          <a:xfrm>
            <a:off x="476250" y="3038475"/>
            <a:ext cx="69850"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spcCol="0" anchor="ctr"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gn="r">
              <a:lnSpc>
                <a:spcPct val="100000"/>
              </a:lnSpc>
              <a:spcBef>
                <a:spcPct val="0"/>
              </a:spcBef>
              <a:spcAft>
                <a:spcPct val="0"/>
              </a:spcAft>
              <a:buNone/>
            </a:pPr>
            <a:fld id="{EDCA6A41-BDF4-4C14-A699-B34BD67005DE}" type="datetime'''''''''''9'''''''">
              <a:rPr lang="en-US" sz="1000">
                <a:latin typeface="Arial"/>
                <a:cs typeface="Arial"/>
                <a:sym typeface="Arial"/>
              </a:rPr>
              <a:pPr/>
              <a:t>9</a:t>
            </a:fld>
            <a:endParaRPr lang="en-GB" sz="1000" dirty="0">
              <a:latin typeface="Arial"/>
              <a:cs typeface="Arial"/>
              <a:sym typeface="Arial"/>
            </a:endParaRPr>
          </a:p>
        </p:txBody>
      </p:sp>
      <p:sp>
        <p:nvSpPr>
          <p:cNvPr id="64" name="Text Placeholder 6147"/>
          <p:cNvSpPr>
            <a:spLocks noGrp="1"/>
          </p:cNvSpPr>
          <p:nvPr>
            <p:custDataLst>
              <p:tags r:id="rId16"/>
            </p:custDataLst>
          </p:nvPr>
        </p:nvSpPr>
        <p:spPr bwMode="gray">
          <a:xfrm>
            <a:off x="406400" y="2495550"/>
            <a:ext cx="139700"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spcCol="0" anchor="ctr"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gn="r">
              <a:lnSpc>
                <a:spcPct val="100000"/>
              </a:lnSpc>
              <a:spcBef>
                <a:spcPct val="0"/>
              </a:spcBef>
              <a:spcAft>
                <a:spcPct val="0"/>
              </a:spcAft>
              <a:buNone/>
            </a:pPr>
            <a:fld id="{09271377-201A-4E0C-BA42-6CF5BF021906}" type="datetime'''''''''1''''''''''''''''''''''''''''1'''''''''''''''''''''''">
              <a:rPr lang="en-US" sz="1000">
                <a:latin typeface="Arial"/>
                <a:cs typeface="Arial"/>
                <a:sym typeface="Arial"/>
              </a:rPr>
              <a:pPr/>
              <a:t>11</a:t>
            </a:fld>
            <a:endParaRPr lang="en-GB" sz="1000" dirty="0">
              <a:latin typeface="Arial"/>
              <a:cs typeface="Arial"/>
              <a:sym typeface="Arial"/>
            </a:endParaRPr>
          </a:p>
        </p:txBody>
      </p:sp>
      <p:sp>
        <p:nvSpPr>
          <p:cNvPr id="65" name="Text Placeholder 6148"/>
          <p:cNvSpPr>
            <a:spLocks noGrp="1"/>
          </p:cNvSpPr>
          <p:nvPr>
            <p:custDataLst>
              <p:tags r:id="rId17"/>
            </p:custDataLst>
          </p:nvPr>
        </p:nvSpPr>
        <p:spPr bwMode="gray">
          <a:xfrm>
            <a:off x="406400" y="2219325"/>
            <a:ext cx="139700"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spcCol="0" anchor="ctr"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gn="r">
              <a:lnSpc>
                <a:spcPct val="100000"/>
              </a:lnSpc>
              <a:spcBef>
                <a:spcPct val="0"/>
              </a:spcBef>
              <a:spcAft>
                <a:spcPct val="0"/>
              </a:spcAft>
              <a:buNone/>
            </a:pPr>
            <a:fld id="{1E667BD1-7DB7-4C24-B1E3-AB70720AE0F0}" type="datetime'''''''''''''''1''''''''''''2'''''''''''''">
              <a:rPr lang="en-US" sz="1000">
                <a:latin typeface="Arial"/>
                <a:cs typeface="Arial"/>
                <a:sym typeface="Arial"/>
              </a:rPr>
              <a:pPr/>
              <a:t>12</a:t>
            </a:fld>
            <a:endParaRPr lang="en-GB" sz="1000" dirty="0">
              <a:latin typeface="Arial"/>
              <a:cs typeface="Arial"/>
              <a:sym typeface="Arial"/>
            </a:endParaRPr>
          </a:p>
        </p:txBody>
      </p:sp>
      <p:sp>
        <p:nvSpPr>
          <p:cNvPr id="66" name="Text Placeholder 38"/>
          <p:cNvSpPr>
            <a:spLocks noGrp="1"/>
          </p:cNvSpPr>
          <p:nvPr>
            <p:custDataLst>
              <p:tags r:id="rId18"/>
            </p:custDataLst>
          </p:nvPr>
        </p:nvSpPr>
        <p:spPr bwMode="auto">
          <a:xfrm>
            <a:off x="4149725" y="5699125"/>
            <a:ext cx="292100" cy="152400"/>
          </a:xfrm>
          <a:prstGeom prst="rect">
            <a:avLst/>
          </a:prstGeom>
          <a:noFill/>
          <a:ln w="9525">
            <a:noFill/>
            <a:miter lim="800000"/>
            <a:headEnd/>
            <a:tailEnd/>
          </a:ln>
          <a:extLst>
            <a:ext uri="{909E8E84-426E-40DD-AFC4-6F175D3DCCD1}">
              <a14:hiddenFill xmlns:a14="http://schemas.microsoft.com/office/drawing/2010/main">
                <a:solidFill>
                  <a:scrgbClr r="0" g="0" b="0"/>
                </a:solidFill>
              </a14:hiddenFill>
            </a:ext>
          </a:extLst>
        </p:spPr>
        <p:txBody>
          <a:bodyPr vert="horz" wrap="square" lIns="0" tIns="0" rIns="0" bIns="0" numCol="1" spcCol="0" anchor="t" anchorCtr="0" compatLnSpc="1">
            <a:prstTxWarp prst="textNoShape">
              <a:avLst/>
            </a:prstTxWarp>
            <a:noAutofit/>
          </a:bodyPr>
          <a:lstStyle>
            <a:lvl1pPr marL="153988" indent="-153988" algn="l" rtl="0" eaLnBrk="1" fontAlgn="base" hangingPunct="1">
              <a:spcBef>
                <a:spcPct val="20000"/>
              </a:spcBef>
              <a:spcAft>
                <a:spcPct val="0"/>
              </a:spcAft>
              <a:defRPr sz="1600">
                <a:solidFill>
                  <a:schemeClr val="tx2"/>
                </a:solidFill>
                <a:latin typeface="+mn-lt"/>
                <a:ea typeface="+mn-ea"/>
                <a:cs typeface="+mn-cs"/>
              </a:defRPr>
            </a:lvl1pPr>
            <a:lvl2pPr marL="461963" indent="-231775" algn="l" rtl="0" eaLnBrk="1" fontAlgn="base" hangingPunct="1">
              <a:lnSpc>
                <a:spcPct val="120000"/>
              </a:lnSpc>
              <a:spcBef>
                <a:spcPct val="20000"/>
              </a:spcBef>
              <a:spcAft>
                <a:spcPct val="0"/>
              </a:spcAft>
              <a:buClr>
                <a:schemeClr val="tx1"/>
              </a:buClr>
              <a:buFont typeface="Wingdings" pitchFamily="2" charset="2"/>
              <a:buChar char="§"/>
              <a:defRPr sz="1400">
                <a:solidFill>
                  <a:schemeClr val="tx2"/>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200">
                <a:solidFill>
                  <a:schemeClr val="tx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tx2"/>
                </a:solidFill>
                <a:latin typeface="Arial" charset="0"/>
                <a:ea typeface="+mn-ea"/>
                <a:cs typeface="+mn-cs"/>
              </a:defRPr>
            </a:lvl4pPr>
            <a:lvl5pPr marL="857250" indent="-115888" algn="l" rtl="0" eaLnBrk="1" fontAlgn="base" hangingPunct="1">
              <a:spcBef>
                <a:spcPct val="20000"/>
              </a:spcBef>
              <a:spcAft>
                <a:spcPct val="0"/>
              </a:spcAft>
              <a:buClr>
                <a:schemeClr val="tx1"/>
              </a:buClr>
              <a:defRPr sz="800">
                <a:solidFill>
                  <a:schemeClr val="tx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0" indent="0" algn="ctr">
              <a:lnSpc>
                <a:spcPct val="100000"/>
              </a:lnSpc>
              <a:spcBef>
                <a:spcPct val="0"/>
              </a:spcBef>
            </a:pPr>
            <a:fld id="{4FAF85CF-5409-420B-BAB4-B14E544DF1E0}" type="datetime'''''''''''''''''''''''''2''''''''''''''''''0''''15'''''">
              <a:rPr lang="en-US" sz="1000">
                <a:solidFill>
                  <a:schemeClr val="tx1"/>
                </a:solidFill>
                <a:latin typeface="Arial"/>
                <a:cs typeface="Arial"/>
                <a:sym typeface="Arial"/>
              </a:rPr>
              <a:pPr/>
              <a:t>2015</a:t>
            </a:fld>
            <a:endParaRPr lang="en-US" sz="1000" dirty="0">
              <a:solidFill>
                <a:schemeClr val="tx1"/>
              </a:solidFill>
              <a:latin typeface="Arial"/>
              <a:cs typeface="Arial"/>
              <a:sym typeface="Arial"/>
            </a:endParaRPr>
          </a:p>
        </p:txBody>
      </p:sp>
      <p:sp>
        <p:nvSpPr>
          <p:cNvPr id="67" name="Text Placeholder 37"/>
          <p:cNvSpPr>
            <a:spLocks noGrp="1"/>
          </p:cNvSpPr>
          <p:nvPr>
            <p:custDataLst>
              <p:tags r:id="rId19"/>
            </p:custDataLst>
          </p:nvPr>
        </p:nvSpPr>
        <p:spPr bwMode="auto">
          <a:xfrm>
            <a:off x="3749675" y="5699125"/>
            <a:ext cx="292100" cy="152400"/>
          </a:xfrm>
          <a:prstGeom prst="rect">
            <a:avLst/>
          </a:prstGeom>
          <a:noFill/>
          <a:ln w="9525">
            <a:noFill/>
            <a:miter lim="800000"/>
            <a:headEnd/>
            <a:tailEnd/>
          </a:ln>
          <a:extLst>
            <a:ext uri="{909E8E84-426E-40DD-AFC4-6F175D3DCCD1}">
              <a14:hiddenFill xmlns:a14="http://schemas.microsoft.com/office/drawing/2010/main">
                <a:solidFill>
                  <a:scrgbClr r="0" g="0" b="0"/>
                </a:solidFill>
              </a14:hiddenFill>
            </a:ext>
          </a:extLst>
        </p:spPr>
        <p:txBody>
          <a:bodyPr vert="horz" wrap="square" lIns="0" tIns="0" rIns="0" bIns="0" numCol="1" spcCol="0" anchor="t" anchorCtr="0" compatLnSpc="1">
            <a:prstTxWarp prst="textNoShape">
              <a:avLst/>
            </a:prstTxWarp>
            <a:noAutofit/>
          </a:bodyPr>
          <a:lstStyle>
            <a:lvl1pPr marL="153988" indent="-153988" algn="l" rtl="0" eaLnBrk="1" fontAlgn="base" hangingPunct="1">
              <a:spcBef>
                <a:spcPct val="20000"/>
              </a:spcBef>
              <a:spcAft>
                <a:spcPct val="0"/>
              </a:spcAft>
              <a:defRPr sz="1600">
                <a:solidFill>
                  <a:schemeClr val="tx2"/>
                </a:solidFill>
                <a:latin typeface="+mn-lt"/>
                <a:ea typeface="+mn-ea"/>
                <a:cs typeface="+mn-cs"/>
              </a:defRPr>
            </a:lvl1pPr>
            <a:lvl2pPr marL="461963" indent="-231775" algn="l" rtl="0" eaLnBrk="1" fontAlgn="base" hangingPunct="1">
              <a:lnSpc>
                <a:spcPct val="120000"/>
              </a:lnSpc>
              <a:spcBef>
                <a:spcPct val="20000"/>
              </a:spcBef>
              <a:spcAft>
                <a:spcPct val="0"/>
              </a:spcAft>
              <a:buClr>
                <a:schemeClr val="tx1"/>
              </a:buClr>
              <a:buFont typeface="Wingdings" pitchFamily="2" charset="2"/>
              <a:buChar char="§"/>
              <a:defRPr sz="1400">
                <a:solidFill>
                  <a:schemeClr val="tx2"/>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200">
                <a:solidFill>
                  <a:schemeClr val="tx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tx2"/>
                </a:solidFill>
                <a:latin typeface="Arial" charset="0"/>
                <a:ea typeface="+mn-ea"/>
                <a:cs typeface="+mn-cs"/>
              </a:defRPr>
            </a:lvl4pPr>
            <a:lvl5pPr marL="857250" indent="-115888" algn="l" rtl="0" eaLnBrk="1" fontAlgn="base" hangingPunct="1">
              <a:spcBef>
                <a:spcPct val="20000"/>
              </a:spcBef>
              <a:spcAft>
                <a:spcPct val="0"/>
              </a:spcAft>
              <a:buClr>
                <a:schemeClr val="tx1"/>
              </a:buClr>
              <a:defRPr sz="800">
                <a:solidFill>
                  <a:schemeClr val="tx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0" indent="0" algn="ctr">
              <a:lnSpc>
                <a:spcPct val="100000"/>
              </a:lnSpc>
              <a:spcBef>
                <a:spcPct val="0"/>
              </a:spcBef>
            </a:pPr>
            <a:fld id="{0699E274-483C-4FE1-8524-F596E70DF990}" type="datetime'''''''''''''2''''''''''''0''''''''''''''''''''''''14'''">
              <a:rPr lang="en-US" sz="1000">
                <a:solidFill>
                  <a:schemeClr val="tx1"/>
                </a:solidFill>
                <a:latin typeface="Arial"/>
                <a:cs typeface="Arial"/>
                <a:sym typeface="Arial"/>
              </a:rPr>
              <a:pPr/>
              <a:t>2014</a:t>
            </a:fld>
            <a:endParaRPr lang="en-US" sz="1000" dirty="0">
              <a:solidFill>
                <a:schemeClr val="tx1"/>
              </a:solidFill>
              <a:latin typeface="Arial"/>
              <a:cs typeface="Arial"/>
              <a:sym typeface="Arial"/>
            </a:endParaRPr>
          </a:p>
        </p:txBody>
      </p:sp>
      <p:sp>
        <p:nvSpPr>
          <p:cNvPr id="68" name="Text Placeholder 36"/>
          <p:cNvSpPr>
            <a:spLocks noGrp="1"/>
          </p:cNvSpPr>
          <p:nvPr>
            <p:custDataLst>
              <p:tags r:id="rId20"/>
            </p:custDataLst>
          </p:nvPr>
        </p:nvSpPr>
        <p:spPr bwMode="auto">
          <a:xfrm>
            <a:off x="3340100" y="5699125"/>
            <a:ext cx="292100" cy="152400"/>
          </a:xfrm>
          <a:prstGeom prst="rect">
            <a:avLst/>
          </a:prstGeom>
          <a:noFill/>
          <a:ln w="9525">
            <a:noFill/>
            <a:miter lim="800000"/>
            <a:headEnd/>
            <a:tailEnd/>
          </a:ln>
          <a:extLst>
            <a:ext uri="{909E8E84-426E-40DD-AFC4-6F175D3DCCD1}">
              <a14:hiddenFill xmlns:a14="http://schemas.microsoft.com/office/drawing/2010/main">
                <a:solidFill>
                  <a:scrgbClr r="0" g="0" b="0"/>
                </a:solidFill>
              </a14:hiddenFill>
            </a:ext>
          </a:extLst>
        </p:spPr>
        <p:txBody>
          <a:bodyPr vert="horz" wrap="square" lIns="0" tIns="0" rIns="0" bIns="0" numCol="1" spcCol="0" anchor="t" anchorCtr="0" compatLnSpc="1">
            <a:prstTxWarp prst="textNoShape">
              <a:avLst/>
            </a:prstTxWarp>
            <a:noAutofit/>
          </a:bodyPr>
          <a:lstStyle>
            <a:lvl1pPr marL="153988" indent="-153988" algn="l" rtl="0" eaLnBrk="1" fontAlgn="base" hangingPunct="1">
              <a:spcBef>
                <a:spcPct val="20000"/>
              </a:spcBef>
              <a:spcAft>
                <a:spcPct val="0"/>
              </a:spcAft>
              <a:defRPr sz="1600">
                <a:solidFill>
                  <a:schemeClr val="tx2"/>
                </a:solidFill>
                <a:latin typeface="+mn-lt"/>
                <a:ea typeface="+mn-ea"/>
                <a:cs typeface="+mn-cs"/>
              </a:defRPr>
            </a:lvl1pPr>
            <a:lvl2pPr marL="461963" indent="-231775" algn="l" rtl="0" eaLnBrk="1" fontAlgn="base" hangingPunct="1">
              <a:lnSpc>
                <a:spcPct val="120000"/>
              </a:lnSpc>
              <a:spcBef>
                <a:spcPct val="20000"/>
              </a:spcBef>
              <a:spcAft>
                <a:spcPct val="0"/>
              </a:spcAft>
              <a:buClr>
                <a:schemeClr val="tx1"/>
              </a:buClr>
              <a:buFont typeface="Wingdings" pitchFamily="2" charset="2"/>
              <a:buChar char="§"/>
              <a:defRPr sz="1400">
                <a:solidFill>
                  <a:schemeClr val="tx2"/>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200">
                <a:solidFill>
                  <a:schemeClr val="tx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tx2"/>
                </a:solidFill>
                <a:latin typeface="Arial" charset="0"/>
                <a:ea typeface="+mn-ea"/>
                <a:cs typeface="+mn-cs"/>
              </a:defRPr>
            </a:lvl4pPr>
            <a:lvl5pPr marL="857250" indent="-115888" algn="l" rtl="0" eaLnBrk="1" fontAlgn="base" hangingPunct="1">
              <a:spcBef>
                <a:spcPct val="20000"/>
              </a:spcBef>
              <a:spcAft>
                <a:spcPct val="0"/>
              </a:spcAft>
              <a:buClr>
                <a:schemeClr val="tx1"/>
              </a:buClr>
              <a:defRPr sz="800">
                <a:solidFill>
                  <a:schemeClr val="tx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0" indent="0" algn="ctr">
              <a:lnSpc>
                <a:spcPct val="100000"/>
              </a:lnSpc>
              <a:spcBef>
                <a:spcPct val="0"/>
              </a:spcBef>
            </a:pPr>
            <a:fld id="{FF3F44C9-CF4F-4AD0-9A8E-4E07B4A6EFBE}" type="datetime'2''''0''''''''''''''''''''''''''''''1''''''''''''''''3'''''">
              <a:rPr lang="en-US" sz="1000">
                <a:solidFill>
                  <a:schemeClr val="tx1"/>
                </a:solidFill>
                <a:latin typeface="Arial"/>
                <a:cs typeface="Arial"/>
                <a:sym typeface="Arial"/>
              </a:rPr>
              <a:pPr/>
              <a:t>2013</a:t>
            </a:fld>
            <a:endParaRPr lang="en-US" sz="1000" dirty="0">
              <a:solidFill>
                <a:schemeClr val="tx1"/>
              </a:solidFill>
              <a:latin typeface="Arial"/>
              <a:cs typeface="Arial"/>
              <a:sym typeface="Arial"/>
            </a:endParaRPr>
          </a:p>
        </p:txBody>
      </p:sp>
      <p:sp>
        <p:nvSpPr>
          <p:cNvPr id="112" name="Text Placeholder 35"/>
          <p:cNvSpPr>
            <a:spLocks noGrp="1"/>
          </p:cNvSpPr>
          <p:nvPr>
            <p:custDataLst>
              <p:tags r:id="rId21"/>
            </p:custDataLst>
          </p:nvPr>
        </p:nvSpPr>
        <p:spPr bwMode="auto">
          <a:xfrm>
            <a:off x="2930525" y="5699125"/>
            <a:ext cx="292100" cy="152400"/>
          </a:xfrm>
          <a:prstGeom prst="rect">
            <a:avLst/>
          </a:prstGeom>
          <a:noFill/>
          <a:ln w="9525">
            <a:noFill/>
            <a:miter lim="800000"/>
            <a:headEnd/>
            <a:tailEnd/>
          </a:ln>
          <a:extLst>
            <a:ext uri="{909E8E84-426E-40DD-AFC4-6F175D3DCCD1}">
              <a14:hiddenFill xmlns:a14="http://schemas.microsoft.com/office/drawing/2010/main">
                <a:solidFill>
                  <a:scrgbClr r="0" g="0" b="0"/>
                </a:solidFill>
              </a14:hiddenFill>
            </a:ext>
          </a:extLst>
        </p:spPr>
        <p:txBody>
          <a:bodyPr vert="horz" wrap="square" lIns="0" tIns="0" rIns="0" bIns="0" numCol="1" spcCol="0" anchor="t" anchorCtr="0" compatLnSpc="1">
            <a:prstTxWarp prst="textNoShape">
              <a:avLst/>
            </a:prstTxWarp>
            <a:noAutofit/>
          </a:bodyPr>
          <a:lstStyle>
            <a:lvl1pPr marL="153988" indent="-153988" algn="l" rtl="0" eaLnBrk="1" fontAlgn="base" hangingPunct="1">
              <a:spcBef>
                <a:spcPct val="20000"/>
              </a:spcBef>
              <a:spcAft>
                <a:spcPct val="0"/>
              </a:spcAft>
              <a:defRPr sz="1600">
                <a:solidFill>
                  <a:schemeClr val="tx2"/>
                </a:solidFill>
                <a:latin typeface="+mn-lt"/>
                <a:ea typeface="+mn-ea"/>
                <a:cs typeface="+mn-cs"/>
              </a:defRPr>
            </a:lvl1pPr>
            <a:lvl2pPr marL="461963" indent="-231775" algn="l" rtl="0" eaLnBrk="1" fontAlgn="base" hangingPunct="1">
              <a:lnSpc>
                <a:spcPct val="120000"/>
              </a:lnSpc>
              <a:spcBef>
                <a:spcPct val="20000"/>
              </a:spcBef>
              <a:spcAft>
                <a:spcPct val="0"/>
              </a:spcAft>
              <a:buClr>
                <a:schemeClr val="tx1"/>
              </a:buClr>
              <a:buFont typeface="Wingdings" pitchFamily="2" charset="2"/>
              <a:buChar char="§"/>
              <a:defRPr sz="1400">
                <a:solidFill>
                  <a:schemeClr val="tx2"/>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200">
                <a:solidFill>
                  <a:schemeClr val="tx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tx2"/>
                </a:solidFill>
                <a:latin typeface="Arial" charset="0"/>
                <a:ea typeface="+mn-ea"/>
                <a:cs typeface="+mn-cs"/>
              </a:defRPr>
            </a:lvl4pPr>
            <a:lvl5pPr marL="857250" indent="-115888" algn="l" rtl="0" eaLnBrk="1" fontAlgn="base" hangingPunct="1">
              <a:spcBef>
                <a:spcPct val="20000"/>
              </a:spcBef>
              <a:spcAft>
                <a:spcPct val="0"/>
              </a:spcAft>
              <a:buClr>
                <a:schemeClr val="tx1"/>
              </a:buClr>
              <a:defRPr sz="800">
                <a:solidFill>
                  <a:schemeClr val="tx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0" indent="0" algn="ctr">
              <a:lnSpc>
                <a:spcPct val="100000"/>
              </a:lnSpc>
              <a:spcBef>
                <a:spcPct val="0"/>
              </a:spcBef>
            </a:pPr>
            <a:fld id="{6BCF7161-AB7F-4CA6-8B68-09D8F8D7829A}" type="datetime'''2''0''1''''''''''2'''''''''''''''">
              <a:rPr lang="en-US" sz="1000">
                <a:solidFill>
                  <a:schemeClr val="tx1"/>
                </a:solidFill>
                <a:latin typeface="Arial"/>
                <a:cs typeface="Arial"/>
                <a:sym typeface="Arial"/>
              </a:rPr>
              <a:pPr/>
              <a:t>2012</a:t>
            </a:fld>
            <a:endParaRPr lang="en-US" sz="1000" dirty="0">
              <a:solidFill>
                <a:schemeClr val="tx1"/>
              </a:solidFill>
              <a:latin typeface="Arial"/>
              <a:cs typeface="Arial"/>
              <a:sym typeface="Arial"/>
            </a:endParaRPr>
          </a:p>
        </p:txBody>
      </p:sp>
      <p:sp>
        <p:nvSpPr>
          <p:cNvPr id="113" name="Text Placeholder 34"/>
          <p:cNvSpPr>
            <a:spLocks noGrp="1"/>
          </p:cNvSpPr>
          <p:nvPr>
            <p:custDataLst>
              <p:tags r:id="rId22"/>
            </p:custDataLst>
          </p:nvPr>
        </p:nvSpPr>
        <p:spPr bwMode="auto">
          <a:xfrm>
            <a:off x="2530475" y="5699125"/>
            <a:ext cx="292100" cy="152400"/>
          </a:xfrm>
          <a:prstGeom prst="rect">
            <a:avLst/>
          </a:prstGeom>
          <a:noFill/>
          <a:ln w="9525">
            <a:noFill/>
            <a:miter lim="800000"/>
            <a:headEnd/>
            <a:tailEnd/>
          </a:ln>
          <a:extLst>
            <a:ext uri="{909E8E84-426E-40DD-AFC4-6F175D3DCCD1}">
              <a14:hiddenFill xmlns:a14="http://schemas.microsoft.com/office/drawing/2010/main">
                <a:solidFill>
                  <a:scrgbClr r="0" g="0" b="0"/>
                </a:solidFill>
              </a14:hiddenFill>
            </a:ext>
          </a:extLst>
        </p:spPr>
        <p:txBody>
          <a:bodyPr vert="horz" wrap="square" lIns="0" tIns="0" rIns="0" bIns="0" numCol="1" spcCol="0" anchor="t" anchorCtr="0" compatLnSpc="1">
            <a:prstTxWarp prst="textNoShape">
              <a:avLst/>
            </a:prstTxWarp>
            <a:noAutofit/>
          </a:bodyPr>
          <a:lstStyle>
            <a:lvl1pPr marL="153988" indent="-153988" algn="l" rtl="0" eaLnBrk="1" fontAlgn="base" hangingPunct="1">
              <a:spcBef>
                <a:spcPct val="20000"/>
              </a:spcBef>
              <a:spcAft>
                <a:spcPct val="0"/>
              </a:spcAft>
              <a:defRPr sz="1600">
                <a:solidFill>
                  <a:schemeClr val="tx2"/>
                </a:solidFill>
                <a:latin typeface="+mn-lt"/>
                <a:ea typeface="+mn-ea"/>
                <a:cs typeface="+mn-cs"/>
              </a:defRPr>
            </a:lvl1pPr>
            <a:lvl2pPr marL="461963" indent="-231775" algn="l" rtl="0" eaLnBrk="1" fontAlgn="base" hangingPunct="1">
              <a:lnSpc>
                <a:spcPct val="120000"/>
              </a:lnSpc>
              <a:spcBef>
                <a:spcPct val="20000"/>
              </a:spcBef>
              <a:spcAft>
                <a:spcPct val="0"/>
              </a:spcAft>
              <a:buClr>
                <a:schemeClr val="tx1"/>
              </a:buClr>
              <a:buFont typeface="Wingdings" pitchFamily="2" charset="2"/>
              <a:buChar char="§"/>
              <a:defRPr sz="1400">
                <a:solidFill>
                  <a:schemeClr val="tx2"/>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200">
                <a:solidFill>
                  <a:schemeClr val="tx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tx2"/>
                </a:solidFill>
                <a:latin typeface="Arial" charset="0"/>
                <a:ea typeface="+mn-ea"/>
                <a:cs typeface="+mn-cs"/>
              </a:defRPr>
            </a:lvl4pPr>
            <a:lvl5pPr marL="857250" indent="-115888" algn="l" rtl="0" eaLnBrk="1" fontAlgn="base" hangingPunct="1">
              <a:spcBef>
                <a:spcPct val="20000"/>
              </a:spcBef>
              <a:spcAft>
                <a:spcPct val="0"/>
              </a:spcAft>
              <a:buClr>
                <a:schemeClr val="tx1"/>
              </a:buClr>
              <a:defRPr sz="800">
                <a:solidFill>
                  <a:schemeClr val="tx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0" indent="0" algn="ctr">
              <a:lnSpc>
                <a:spcPct val="100000"/>
              </a:lnSpc>
              <a:spcBef>
                <a:spcPct val="0"/>
              </a:spcBef>
            </a:pPr>
            <a:fld id="{DC9B55A6-64FF-4D77-BFFB-D531B443BE57}" type="datetime'20''''''''''''''''''''1''''''1'''''''''''''''''''''''''''''">
              <a:rPr lang="en-US" sz="1000">
                <a:solidFill>
                  <a:schemeClr val="tx1"/>
                </a:solidFill>
                <a:latin typeface="Arial"/>
                <a:cs typeface="Arial"/>
                <a:sym typeface="Arial"/>
              </a:rPr>
              <a:pPr/>
              <a:t>2011</a:t>
            </a:fld>
            <a:endParaRPr lang="en-US" sz="1000" dirty="0">
              <a:solidFill>
                <a:schemeClr val="tx1"/>
              </a:solidFill>
              <a:latin typeface="Arial"/>
              <a:cs typeface="Arial"/>
              <a:sym typeface="Arial"/>
            </a:endParaRPr>
          </a:p>
        </p:txBody>
      </p:sp>
      <p:sp>
        <p:nvSpPr>
          <p:cNvPr id="114" name="Text Placeholder 33"/>
          <p:cNvSpPr>
            <a:spLocks noGrp="1"/>
          </p:cNvSpPr>
          <p:nvPr>
            <p:custDataLst>
              <p:tags r:id="rId23"/>
            </p:custDataLst>
          </p:nvPr>
        </p:nvSpPr>
        <p:spPr bwMode="auto">
          <a:xfrm>
            <a:off x="2120900" y="5699125"/>
            <a:ext cx="292100" cy="152400"/>
          </a:xfrm>
          <a:prstGeom prst="rect">
            <a:avLst/>
          </a:prstGeom>
          <a:noFill/>
          <a:ln w="9525">
            <a:noFill/>
            <a:miter lim="800000"/>
            <a:headEnd/>
            <a:tailEnd/>
          </a:ln>
          <a:extLst>
            <a:ext uri="{909E8E84-426E-40DD-AFC4-6F175D3DCCD1}">
              <a14:hiddenFill xmlns:a14="http://schemas.microsoft.com/office/drawing/2010/main">
                <a:solidFill>
                  <a:scrgbClr r="0" g="0" b="0"/>
                </a:solidFill>
              </a14:hiddenFill>
            </a:ext>
          </a:extLst>
        </p:spPr>
        <p:txBody>
          <a:bodyPr vert="horz" wrap="square" lIns="0" tIns="0" rIns="0" bIns="0" numCol="1" spcCol="0" anchor="t" anchorCtr="0" compatLnSpc="1">
            <a:prstTxWarp prst="textNoShape">
              <a:avLst/>
            </a:prstTxWarp>
            <a:noAutofit/>
          </a:bodyPr>
          <a:lstStyle>
            <a:lvl1pPr marL="153988" indent="-153988" algn="l" rtl="0" eaLnBrk="1" fontAlgn="base" hangingPunct="1">
              <a:spcBef>
                <a:spcPct val="20000"/>
              </a:spcBef>
              <a:spcAft>
                <a:spcPct val="0"/>
              </a:spcAft>
              <a:defRPr sz="1600">
                <a:solidFill>
                  <a:schemeClr val="tx2"/>
                </a:solidFill>
                <a:latin typeface="+mn-lt"/>
                <a:ea typeface="+mn-ea"/>
                <a:cs typeface="+mn-cs"/>
              </a:defRPr>
            </a:lvl1pPr>
            <a:lvl2pPr marL="461963" indent="-231775" algn="l" rtl="0" eaLnBrk="1" fontAlgn="base" hangingPunct="1">
              <a:lnSpc>
                <a:spcPct val="120000"/>
              </a:lnSpc>
              <a:spcBef>
                <a:spcPct val="20000"/>
              </a:spcBef>
              <a:spcAft>
                <a:spcPct val="0"/>
              </a:spcAft>
              <a:buClr>
                <a:schemeClr val="tx1"/>
              </a:buClr>
              <a:buFont typeface="Wingdings" pitchFamily="2" charset="2"/>
              <a:buChar char="§"/>
              <a:defRPr sz="1400">
                <a:solidFill>
                  <a:schemeClr val="tx2"/>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200">
                <a:solidFill>
                  <a:schemeClr val="tx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tx2"/>
                </a:solidFill>
                <a:latin typeface="Arial" charset="0"/>
                <a:ea typeface="+mn-ea"/>
                <a:cs typeface="+mn-cs"/>
              </a:defRPr>
            </a:lvl4pPr>
            <a:lvl5pPr marL="857250" indent="-115888" algn="l" rtl="0" eaLnBrk="1" fontAlgn="base" hangingPunct="1">
              <a:spcBef>
                <a:spcPct val="20000"/>
              </a:spcBef>
              <a:spcAft>
                <a:spcPct val="0"/>
              </a:spcAft>
              <a:buClr>
                <a:schemeClr val="tx1"/>
              </a:buClr>
              <a:defRPr sz="800">
                <a:solidFill>
                  <a:schemeClr val="tx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0" indent="0" algn="ctr">
              <a:lnSpc>
                <a:spcPct val="100000"/>
              </a:lnSpc>
              <a:spcBef>
                <a:spcPct val="0"/>
              </a:spcBef>
            </a:pPr>
            <a:fld id="{738E4381-2E51-47DA-93FE-FBCCC7B90205}" type="datetime'''''2''0''''''''''''''''''''''1''''''''''''''''''0'''''''">
              <a:rPr lang="en-US" sz="1000">
                <a:solidFill>
                  <a:schemeClr val="tx1"/>
                </a:solidFill>
                <a:latin typeface="Arial"/>
                <a:cs typeface="Arial"/>
                <a:sym typeface="Arial"/>
              </a:rPr>
              <a:pPr/>
              <a:t>2010</a:t>
            </a:fld>
            <a:endParaRPr lang="en-US" sz="1000" dirty="0">
              <a:solidFill>
                <a:schemeClr val="tx1"/>
              </a:solidFill>
              <a:latin typeface="Arial"/>
              <a:cs typeface="Arial"/>
              <a:sym typeface="Arial"/>
            </a:endParaRPr>
          </a:p>
        </p:txBody>
      </p:sp>
      <p:sp>
        <p:nvSpPr>
          <p:cNvPr id="115" name="Text Placeholder 32"/>
          <p:cNvSpPr>
            <a:spLocks noGrp="1"/>
          </p:cNvSpPr>
          <p:nvPr>
            <p:custDataLst>
              <p:tags r:id="rId24"/>
            </p:custDataLst>
          </p:nvPr>
        </p:nvSpPr>
        <p:spPr bwMode="auto">
          <a:xfrm>
            <a:off x="1720850" y="5699125"/>
            <a:ext cx="292100" cy="152400"/>
          </a:xfrm>
          <a:prstGeom prst="rect">
            <a:avLst/>
          </a:prstGeom>
          <a:noFill/>
          <a:ln w="9525">
            <a:noFill/>
            <a:miter lim="800000"/>
            <a:headEnd/>
            <a:tailEnd/>
          </a:ln>
          <a:extLst>
            <a:ext uri="{909E8E84-426E-40DD-AFC4-6F175D3DCCD1}">
              <a14:hiddenFill xmlns:a14="http://schemas.microsoft.com/office/drawing/2010/main">
                <a:solidFill>
                  <a:scrgbClr r="0" g="0" b="0"/>
                </a:solidFill>
              </a14:hiddenFill>
            </a:ext>
          </a:extLst>
        </p:spPr>
        <p:txBody>
          <a:bodyPr vert="horz" wrap="square" lIns="0" tIns="0" rIns="0" bIns="0" numCol="1" spcCol="0" anchor="t" anchorCtr="0" compatLnSpc="1">
            <a:prstTxWarp prst="textNoShape">
              <a:avLst/>
            </a:prstTxWarp>
            <a:noAutofit/>
          </a:bodyPr>
          <a:lstStyle>
            <a:lvl1pPr marL="153988" indent="-153988" algn="l" rtl="0" eaLnBrk="1" fontAlgn="base" hangingPunct="1">
              <a:spcBef>
                <a:spcPct val="20000"/>
              </a:spcBef>
              <a:spcAft>
                <a:spcPct val="0"/>
              </a:spcAft>
              <a:defRPr sz="1600">
                <a:solidFill>
                  <a:schemeClr val="tx2"/>
                </a:solidFill>
                <a:latin typeface="+mn-lt"/>
                <a:ea typeface="+mn-ea"/>
                <a:cs typeface="+mn-cs"/>
              </a:defRPr>
            </a:lvl1pPr>
            <a:lvl2pPr marL="461963" indent="-231775" algn="l" rtl="0" eaLnBrk="1" fontAlgn="base" hangingPunct="1">
              <a:lnSpc>
                <a:spcPct val="120000"/>
              </a:lnSpc>
              <a:spcBef>
                <a:spcPct val="20000"/>
              </a:spcBef>
              <a:spcAft>
                <a:spcPct val="0"/>
              </a:spcAft>
              <a:buClr>
                <a:schemeClr val="tx1"/>
              </a:buClr>
              <a:buFont typeface="Wingdings" pitchFamily="2" charset="2"/>
              <a:buChar char="§"/>
              <a:defRPr sz="1400">
                <a:solidFill>
                  <a:schemeClr val="tx2"/>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200">
                <a:solidFill>
                  <a:schemeClr val="tx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tx2"/>
                </a:solidFill>
                <a:latin typeface="Arial" charset="0"/>
                <a:ea typeface="+mn-ea"/>
                <a:cs typeface="+mn-cs"/>
              </a:defRPr>
            </a:lvl4pPr>
            <a:lvl5pPr marL="857250" indent="-115888" algn="l" rtl="0" eaLnBrk="1" fontAlgn="base" hangingPunct="1">
              <a:spcBef>
                <a:spcPct val="20000"/>
              </a:spcBef>
              <a:spcAft>
                <a:spcPct val="0"/>
              </a:spcAft>
              <a:buClr>
                <a:schemeClr val="tx1"/>
              </a:buClr>
              <a:defRPr sz="800">
                <a:solidFill>
                  <a:schemeClr val="tx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0" indent="0" algn="ctr">
              <a:lnSpc>
                <a:spcPct val="100000"/>
              </a:lnSpc>
              <a:spcBef>
                <a:spcPct val="0"/>
              </a:spcBef>
            </a:pPr>
            <a:fld id="{E197AA4B-ACB8-4E15-9B15-5F24AC22E896}" type="datetime'''''''''''20''''''''''''''''''''''''09'''">
              <a:rPr lang="en-US" sz="1000">
                <a:solidFill>
                  <a:schemeClr val="tx1"/>
                </a:solidFill>
                <a:latin typeface="Arial"/>
                <a:cs typeface="Arial"/>
                <a:sym typeface="Arial"/>
              </a:rPr>
              <a:pPr/>
              <a:t>2009</a:t>
            </a:fld>
            <a:endParaRPr lang="en-US" sz="1000" dirty="0">
              <a:solidFill>
                <a:schemeClr val="tx1"/>
              </a:solidFill>
              <a:latin typeface="Arial"/>
              <a:cs typeface="Arial"/>
              <a:sym typeface="Arial"/>
            </a:endParaRPr>
          </a:p>
        </p:txBody>
      </p:sp>
      <p:sp>
        <p:nvSpPr>
          <p:cNvPr id="116" name="Text Placeholder 31"/>
          <p:cNvSpPr>
            <a:spLocks noGrp="1"/>
          </p:cNvSpPr>
          <p:nvPr>
            <p:custDataLst>
              <p:tags r:id="rId25"/>
            </p:custDataLst>
          </p:nvPr>
        </p:nvSpPr>
        <p:spPr bwMode="auto">
          <a:xfrm>
            <a:off x="1311275" y="5699125"/>
            <a:ext cx="292100" cy="152400"/>
          </a:xfrm>
          <a:prstGeom prst="rect">
            <a:avLst/>
          </a:prstGeom>
          <a:noFill/>
          <a:ln w="9525">
            <a:noFill/>
            <a:miter lim="800000"/>
            <a:headEnd/>
            <a:tailEnd/>
          </a:ln>
          <a:extLst>
            <a:ext uri="{909E8E84-426E-40DD-AFC4-6F175D3DCCD1}">
              <a14:hiddenFill xmlns:a14="http://schemas.microsoft.com/office/drawing/2010/main">
                <a:solidFill>
                  <a:scrgbClr r="0" g="0" b="0"/>
                </a:solidFill>
              </a14:hiddenFill>
            </a:ext>
          </a:extLst>
        </p:spPr>
        <p:txBody>
          <a:bodyPr vert="horz" wrap="square" lIns="0" tIns="0" rIns="0" bIns="0" numCol="1" spcCol="0" anchor="t" anchorCtr="0" compatLnSpc="1">
            <a:prstTxWarp prst="textNoShape">
              <a:avLst/>
            </a:prstTxWarp>
            <a:noAutofit/>
          </a:bodyPr>
          <a:lstStyle>
            <a:lvl1pPr marL="153988" indent="-153988" algn="l" rtl="0" eaLnBrk="1" fontAlgn="base" hangingPunct="1">
              <a:spcBef>
                <a:spcPct val="20000"/>
              </a:spcBef>
              <a:spcAft>
                <a:spcPct val="0"/>
              </a:spcAft>
              <a:defRPr sz="1600">
                <a:solidFill>
                  <a:schemeClr val="tx2"/>
                </a:solidFill>
                <a:latin typeface="+mn-lt"/>
                <a:ea typeface="+mn-ea"/>
                <a:cs typeface="+mn-cs"/>
              </a:defRPr>
            </a:lvl1pPr>
            <a:lvl2pPr marL="461963" indent="-231775" algn="l" rtl="0" eaLnBrk="1" fontAlgn="base" hangingPunct="1">
              <a:lnSpc>
                <a:spcPct val="120000"/>
              </a:lnSpc>
              <a:spcBef>
                <a:spcPct val="20000"/>
              </a:spcBef>
              <a:spcAft>
                <a:spcPct val="0"/>
              </a:spcAft>
              <a:buClr>
                <a:schemeClr val="tx1"/>
              </a:buClr>
              <a:buFont typeface="Wingdings" pitchFamily="2" charset="2"/>
              <a:buChar char="§"/>
              <a:defRPr sz="1400">
                <a:solidFill>
                  <a:schemeClr val="tx2"/>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200">
                <a:solidFill>
                  <a:schemeClr val="tx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tx2"/>
                </a:solidFill>
                <a:latin typeface="Arial" charset="0"/>
                <a:ea typeface="+mn-ea"/>
                <a:cs typeface="+mn-cs"/>
              </a:defRPr>
            </a:lvl4pPr>
            <a:lvl5pPr marL="857250" indent="-115888" algn="l" rtl="0" eaLnBrk="1" fontAlgn="base" hangingPunct="1">
              <a:spcBef>
                <a:spcPct val="20000"/>
              </a:spcBef>
              <a:spcAft>
                <a:spcPct val="0"/>
              </a:spcAft>
              <a:buClr>
                <a:schemeClr val="tx1"/>
              </a:buClr>
              <a:defRPr sz="800">
                <a:solidFill>
                  <a:schemeClr val="tx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0" indent="0" algn="ctr">
              <a:lnSpc>
                <a:spcPct val="100000"/>
              </a:lnSpc>
              <a:spcBef>
                <a:spcPct val="0"/>
              </a:spcBef>
            </a:pPr>
            <a:fld id="{136A032C-B1E1-4679-9471-134BB92D24C0}" type="datetime'''''2''''''''''''''''''''''''''''''0''''''''0''''''''''''''8'">
              <a:rPr lang="en-US" sz="1000">
                <a:solidFill>
                  <a:schemeClr val="tx1"/>
                </a:solidFill>
                <a:latin typeface="Arial"/>
                <a:cs typeface="Arial"/>
                <a:sym typeface="Arial"/>
              </a:rPr>
              <a:pPr/>
              <a:t>2008</a:t>
            </a:fld>
            <a:endParaRPr lang="en-US" sz="1000" dirty="0">
              <a:solidFill>
                <a:schemeClr val="tx1"/>
              </a:solidFill>
              <a:latin typeface="Arial"/>
              <a:cs typeface="Arial"/>
              <a:sym typeface="Arial"/>
            </a:endParaRPr>
          </a:p>
        </p:txBody>
      </p:sp>
      <p:sp>
        <p:nvSpPr>
          <p:cNvPr id="117" name="Text Placeholder 30"/>
          <p:cNvSpPr>
            <a:spLocks noGrp="1"/>
          </p:cNvSpPr>
          <p:nvPr>
            <p:custDataLst>
              <p:tags r:id="rId26"/>
            </p:custDataLst>
          </p:nvPr>
        </p:nvSpPr>
        <p:spPr bwMode="auto">
          <a:xfrm>
            <a:off x="911225" y="5699125"/>
            <a:ext cx="292100" cy="152400"/>
          </a:xfrm>
          <a:prstGeom prst="rect">
            <a:avLst/>
          </a:prstGeom>
          <a:noFill/>
          <a:ln w="9525">
            <a:noFill/>
            <a:miter lim="800000"/>
            <a:headEnd/>
            <a:tailEnd/>
          </a:ln>
          <a:extLst>
            <a:ext uri="{909E8E84-426E-40DD-AFC4-6F175D3DCCD1}">
              <a14:hiddenFill xmlns:a14="http://schemas.microsoft.com/office/drawing/2010/main">
                <a:solidFill>
                  <a:scrgbClr r="0" g="0" b="0"/>
                </a:solidFill>
              </a14:hiddenFill>
            </a:ext>
          </a:extLst>
        </p:spPr>
        <p:txBody>
          <a:bodyPr vert="horz" wrap="square" lIns="0" tIns="0" rIns="0" bIns="0" numCol="1" spcCol="0" anchor="t" anchorCtr="0" compatLnSpc="1">
            <a:prstTxWarp prst="textNoShape">
              <a:avLst/>
            </a:prstTxWarp>
            <a:noAutofit/>
          </a:bodyPr>
          <a:lstStyle>
            <a:lvl1pPr marL="153988" indent="-153988" algn="l" rtl="0" eaLnBrk="1" fontAlgn="base" hangingPunct="1">
              <a:spcBef>
                <a:spcPct val="20000"/>
              </a:spcBef>
              <a:spcAft>
                <a:spcPct val="0"/>
              </a:spcAft>
              <a:defRPr sz="1600">
                <a:solidFill>
                  <a:schemeClr val="tx2"/>
                </a:solidFill>
                <a:latin typeface="+mn-lt"/>
                <a:ea typeface="+mn-ea"/>
                <a:cs typeface="+mn-cs"/>
              </a:defRPr>
            </a:lvl1pPr>
            <a:lvl2pPr marL="461963" indent="-231775" algn="l" rtl="0" eaLnBrk="1" fontAlgn="base" hangingPunct="1">
              <a:lnSpc>
                <a:spcPct val="120000"/>
              </a:lnSpc>
              <a:spcBef>
                <a:spcPct val="20000"/>
              </a:spcBef>
              <a:spcAft>
                <a:spcPct val="0"/>
              </a:spcAft>
              <a:buClr>
                <a:schemeClr val="tx1"/>
              </a:buClr>
              <a:buFont typeface="Wingdings" pitchFamily="2" charset="2"/>
              <a:buChar char="§"/>
              <a:defRPr sz="1400">
                <a:solidFill>
                  <a:schemeClr val="tx2"/>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200">
                <a:solidFill>
                  <a:schemeClr val="tx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tx2"/>
                </a:solidFill>
                <a:latin typeface="Arial" charset="0"/>
                <a:ea typeface="+mn-ea"/>
                <a:cs typeface="+mn-cs"/>
              </a:defRPr>
            </a:lvl4pPr>
            <a:lvl5pPr marL="857250" indent="-115888" algn="l" rtl="0" eaLnBrk="1" fontAlgn="base" hangingPunct="1">
              <a:spcBef>
                <a:spcPct val="20000"/>
              </a:spcBef>
              <a:spcAft>
                <a:spcPct val="0"/>
              </a:spcAft>
              <a:buClr>
                <a:schemeClr val="tx1"/>
              </a:buClr>
              <a:defRPr sz="800">
                <a:solidFill>
                  <a:schemeClr val="tx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0" indent="0" algn="ctr">
              <a:lnSpc>
                <a:spcPct val="100000"/>
              </a:lnSpc>
              <a:spcBef>
                <a:spcPct val="0"/>
              </a:spcBef>
            </a:pPr>
            <a:fld id="{D8762A49-41D4-4D22-871E-5AD2DDFF9618}" type="datetime'''''''''2''''0''''''''''''''''''''''''''''''07'''''''''''''''">
              <a:rPr lang="en-US" sz="1000">
                <a:solidFill>
                  <a:schemeClr val="tx1"/>
                </a:solidFill>
                <a:latin typeface="Arial"/>
                <a:cs typeface="Arial"/>
                <a:sym typeface="Arial"/>
              </a:rPr>
              <a:pPr/>
              <a:t>2007</a:t>
            </a:fld>
            <a:endParaRPr lang="en-US" sz="1000" dirty="0">
              <a:solidFill>
                <a:schemeClr val="tx1"/>
              </a:solidFill>
              <a:latin typeface="Arial"/>
              <a:cs typeface="Arial"/>
              <a:sym typeface="Arial"/>
            </a:endParaRPr>
          </a:p>
        </p:txBody>
      </p:sp>
      <p:sp>
        <p:nvSpPr>
          <p:cNvPr id="118" name="Text Placeholder 29"/>
          <p:cNvSpPr>
            <a:spLocks noGrp="1"/>
          </p:cNvSpPr>
          <p:nvPr>
            <p:custDataLst>
              <p:tags r:id="rId27"/>
            </p:custDataLst>
          </p:nvPr>
        </p:nvSpPr>
        <p:spPr bwMode="auto">
          <a:xfrm>
            <a:off x="501650" y="5699125"/>
            <a:ext cx="292100" cy="152400"/>
          </a:xfrm>
          <a:prstGeom prst="rect">
            <a:avLst/>
          </a:prstGeom>
          <a:noFill/>
          <a:ln w="9525">
            <a:noFill/>
            <a:miter lim="800000"/>
            <a:headEnd/>
            <a:tailEnd/>
          </a:ln>
          <a:extLst>
            <a:ext uri="{909E8E84-426E-40DD-AFC4-6F175D3DCCD1}">
              <a14:hiddenFill xmlns:a14="http://schemas.microsoft.com/office/drawing/2010/main">
                <a:solidFill>
                  <a:scrgbClr r="0" g="0" b="0"/>
                </a:solidFill>
              </a14:hiddenFill>
            </a:ext>
          </a:extLst>
        </p:spPr>
        <p:txBody>
          <a:bodyPr vert="horz" wrap="square" lIns="0" tIns="0" rIns="0" bIns="0" numCol="1" spcCol="0" anchor="t" anchorCtr="0" compatLnSpc="1">
            <a:prstTxWarp prst="textNoShape">
              <a:avLst/>
            </a:prstTxWarp>
            <a:noAutofit/>
          </a:bodyPr>
          <a:lstStyle>
            <a:lvl1pPr marL="153988" indent="-153988" algn="l" rtl="0" eaLnBrk="1" fontAlgn="base" hangingPunct="1">
              <a:spcBef>
                <a:spcPct val="20000"/>
              </a:spcBef>
              <a:spcAft>
                <a:spcPct val="0"/>
              </a:spcAft>
              <a:defRPr sz="1600">
                <a:solidFill>
                  <a:schemeClr val="tx2"/>
                </a:solidFill>
                <a:latin typeface="+mn-lt"/>
                <a:ea typeface="+mn-ea"/>
                <a:cs typeface="+mn-cs"/>
              </a:defRPr>
            </a:lvl1pPr>
            <a:lvl2pPr marL="461963" indent="-231775" algn="l" rtl="0" eaLnBrk="1" fontAlgn="base" hangingPunct="1">
              <a:lnSpc>
                <a:spcPct val="120000"/>
              </a:lnSpc>
              <a:spcBef>
                <a:spcPct val="20000"/>
              </a:spcBef>
              <a:spcAft>
                <a:spcPct val="0"/>
              </a:spcAft>
              <a:buClr>
                <a:schemeClr val="tx1"/>
              </a:buClr>
              <a:buFont typeface="Wingdings" pitchFamily="2" charset="2"/>
              <a:buChar char="§"/>
              <a:defRPr sz="1400">
                <a:solidFill>
                  <a:schemeClr val="tx2"/>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200">
                <a:solidFill>
                  <a:schemeClr val="tx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tx2"/>
                </a:solidFill>
                <a:latin typeface="Arial" charset="0"/>
                <a:ea typeface="+mn-ea"/>
                <a:cs typeface="+mn-cs"/>
              </a:defRPr>
            </a:lvl4pPr>
            <a:lvl5pPr marL="857250" indent="-115888" algn="l" rtl="0" eaLnBrk="1" fontAlgn="base" hangingPunct="1">
              <a:spcBef>
                <a:spcPct val="20000"/>
              </a:spcBef>
              <a:spcAft>
                <a:spcPct val="0"/>
              </a:spcAft>
              <a:buClr>
                <a:schemeClr val="tx1"/>
              </a:buClr>
              <a:defRPr sz="800">
                <a:solidFill>
                  <a:schemeClr val="tx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0" indent="0" algn="ctr">
              <a:lnSpc>
                <a:spcPct val="100000"/>
              </a:lnSpc>
              <a:spcBef>
                <a:spcPct val="0"/>
              </a:spcBef>
            </a:pPr>
            <a:fld id="{C30053AA-97BA-45C7-9AC5-1F2726D6714B}" type="datetime'''''''''2''''''''0''0''''''''''''''''6'''''''''''''">
              <a:rPr lang="en-US" sz="1000">
                <a:solidFill>
                  <a:schemeClr val="tx1"/>
                </a:solidFill>
                <a:latin typeface="Arial"/>
                <a:cs typeface="Arial"/>
                <a:sym typeface="Arial"/>
              </a:rPr>
              <a:pPr/>
              <a:t>2006</a:t>
            </a:fld>
            <a:endParaRPr lang="en-US" sz="1000" dirty="0">
              <a:solidFill>
                <a:schemeClr val="tx1"/>
              </a:solidFill>
              <a:latin typeface="Arial"/>
              <a:cs typeface="Arial"/>
              <a:sym typeface="Arial"/>
            </a:endParaRPr>
          </a:p>
        </p:txBody>
      </p:sp>
      <p:cxnSp>
        <p:nvCxnSpPr>
          <p:cNvPr id="119" name="Straight Connector 118"/>
          <p:cNvCxnSpPr/>
          <p:nvPr>
            <p:custDataLst>
              <p:tags r:id="rId28"/>
            </p:custDataLst>
          </p:nvPr>
        </p:nvCxnSpPr>
        <p:spPr bwMode="gray">
          <a:xfrm>
            <a:off x="2593975" y="6210300"/>
            <a:ext cx="219075" cy="0"/>
          </a:xfrm>
          <a:prstGeom prst="line">
            <a:avLst/>
          </a:prstGeom>
          <a:ln w="19050">
            <a:solidFill>
              <a:srgbClr val="41A44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p:custDataLst>
              <p:tags r:id="rId29"/>
            </p:custDataLst>
          </p:nvPr>
        </p:nvCxnSpPr>
        <p:spPr bwMode="gray">
          <a:xfrm>
            <a:off x="966788" y="6210300"/>
            <a:ext cx="219075" cy="0"/>
          </a:xfrm>
          <a:prstGeom prst="line">
            <a:avLst/>
          </a:prstGeom>
          <a:solidFill>
            <a:schemeClr val="accent1"/>
          </a:solidFill>
          <a:ln w="19050" cap="flat" cmpd="sng" algn="ctr">
            <a:solidFill>
              <a:srgbClr val="606060"/>
            </a:solidFill>
            <a:prstDash val="solid"/>
            <a:round/>
            <a:headEnd type="none" w="med" len="med"/>
            <a:tailEnd type="none" w="med" len="med"/>
          </a:ln>
          <a:effectLst/>
        </p:spPr>
      </p:cxnSp>
      <p:cxnSp>
        <p:nvCxnSpPr>
          <p:cNvPr id="121" name="Straight Connector 120"/>
          <p:cNvCxnSpPr/>
          <p:nvPr>
            <p:custDataLst>
              <p:tags r:id="rId30"/>
            </p:custDataLst>
          </p:nvPr>
        </p:nvCxnSpPr>
        <p:spPr bwMode="gray">
          <a:xfrm>
            <a:off x="2593975" y="6007100"/>
            <a:ext cx="219075" cy="0"/>
          </a:xfrm>
          <a:prstGeom prst="line">
            <a:avLst/>
          </a:prstGeom>
          <a:solidFill>
            <a:schemeClr val="accent1"/>
          </a:solidFill>
          <a:ln w="9525" cap="flat" cmpd="sng" algn="ctr">
            <a:solidFill>
              <a:srgbClr val="EB0326"/>
            </a:solidFill>
            <a:prstDash val="lgDash"/>
            <a:round/>
            <a:headEnd type="none" w="med" len="med"/>
            <a:tailEnd type="none" w="med" len="med"/>
          </a:ln>
          <a:effectLst/>
        </p:spPr>
      </p:cxnSp>
      <p:cxnSp>
        <p:nvCxnSpPr>
          <p:cNvPr id="122" name="Straight Connector 121"/>
          <p:cNvCxnSpPr/>
          <p:nvPr>
            <p:custDataLst>
              <p:tags r:id="rId31"/>
            </p:custDataLst>
          </p:nvPr>
        </p:nvCxnSpPr>
        <p:spPr bwMode="gray">
          <a:xfrm>
            <a:off x="966788" y="6007100"/>
            <a:ext cx="219075" cy="0"/>
          </a:xfrm>
          <a:prstGeom prst="line">
            <a:avLst/>
          </a:prstGeom>
          <a:solidFill>
            <a:schemeClr val="accent1"/>
          </a:solidFill>
          <a:ln w="19050" cap="flat" cmpd="sng" algn="ctr">
            <a:solidFill>
              <a:srgbClr val="EB0326"/>
            </a:solidFill>
            <a:prstDash val="solid"/>
            <a:round/>
            <a:headEnd type="none" w="med" len="med"/>
            <a:tailEnd type="none" w="med" len="med"/>
          </a:ln>
          <a:effectLst/>
        </p:spPr>
      </p:cxnSp>
      <p:sp>
        <p:nvSpPr>
          <p:cNvPr id="123" name="Text Placeholder 13"/>
          <p:cNvSpPr>
            <a:spLocks noGrp="1"/>
          </p:cNvSpPr>
          <p:nvPr>
            <p:custDataLst>
              <p:tags r:id="rId32"/>
            </p:custDataLst>
          </p:nvPr>
        </p:nvSpPr>
        <p:spPr bwMode="auto">
          <a:xfrm>
            <a:off x="1236664" y="6140450"/>
            <a:ext cx="1255713" cy="152400"/>
          </a:xfrm>
          <a:prstGeom prst="rect">
            <a:avLst/>
          </a:prstGeom>
          <a:noFill/>
          <a:ln w="9525">
            <a:noFill/>
            <a:miter lim="800000"/>
            <a:headEnd/>
            <a:tailEnd/>
          </a:ln>
          <a:extLst>
            <a:ext uri="{909E8E84-426E-40DD-AFC4-6F175D3DCCD1}">
              <a14:hiddenFill xmlns:a14="http://schemas.microsoft.com/office/drawing/2010/main">
                <a:solidFill>
                  <a:scrgbClr r="0" g="0" b="0"/>
                </a:solidFill>
              </a14:hiddenFill>
            </a:ext>
          </a:extLst>
        </p:spPr>
        <p:txBody>
          <a:bodyPr vert="horz" wrap="none" lIns="0" tIns="0" rIns="0" bIns="0" numCol="1" spcCol="0" anchor="ctr" anchorCtr="0" compatLnSpc="1">
            <a:prstTxWarp prst="textNoShape">
              <a:avLst/>
            </a:prstTxWarp>
            <a:noAutofit/>
          </a:bodyPr>
          <a:lstStyle>
            <a:lvl1pPr marL="153988" indent="-153988" algn="l" rtl="0" eaLnBrk="1" fontAlgn="base" hangingPunct="1">
              <a:spcBef>
                <a:spcPct val="20000"/>
              </a:spcBef>
              <a:spcAft>
                <a:spcPct val="0"/>
              </a:spcAft>
              <a:defRPr sz="1600">
                <a:solidFill>
                  <a:schemeClr val="tx2"/>
                </a:solidFill>
                <a:latin typeface="+mn-lt"/>
                <a:ea typeface="+mn-ea"/>
                <a:cs typeface="+mn-cs"/>
              </a:defRPr>
            </a:lvl1pPr>
            <a:lvl2pPr marL="461963" indent="-231775" algn="l" rtl="0" eaLnBrk="1" fontAlgn="base" hangingPunct="1">
              <a:lnSpc>
                <a:spcPct val="120000"/>
              </a:lnSpc>
              <a:spcBef>
                <a:spcPct val="20000"/>
              </a:spcBef>
              <a:spcAft>
                <a:spcPct val="0"/>
              </a:spcAft>
              <a:buClr>
                <a:schemeClr val="tx1"/>
              </a:buClr>
              <a:buFont typeface="Wingdings" pitchFamily="2" charset="2"/>
              <a:buChar char="§"/>
              <a:defRPr sz="1400">
                <a:solidFill>
                  <a:schemeClr val="tx2"/>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200">
                <a:solidFill>
                  <a:schemeClr val="tx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tx2"/>
                </a:solidFill>
                <a:latin typeface="Arial" charset="0"/>
                <a:ea typeface="+mn-ea"/>
                <a:cs typeface="+mn-cs"/>
              </a:defRPr>
            </a:lvl4pPr>
            <a:lvl5pPr marL="857250" indent="-115888" algn="l" rtl="0" eaLnBrk="1" fontAlgn="base" hangingPunct="1">
              <a:spcBef>
                <a:spcPct val="20000"/>
              </a:spcBef>
              <a:spcAft>
                <a:spcPct val="0"/>
              </a:spcAft>
              <a:buClr>
                <a:schemeClr val="tx1"/>
              </a:buClr>
              <a:defRPr sz="800">
                <a:solidFill>
                  <a:schemeClr val="tx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0" indent="0">
              <a:lnSpc>
                <a:spcPct val="100000"/>
              </a:lnSpc>
              <a:spcBef>
                <a:spcPct val="0"/>
              </a:spcBef>
            </a:pPr>
            <a:fld id="{4E398CAF-30E0-4507-85C0-0CAD7CF2DB57}" type="datetime'''''''F''''''RB'' 10''''0 ''–'''''''' O''t''h''er Con''.'">
              <a:rPr lang="en-US" sz="1000">
                <a:solidFill>
                  <a:schemeClr val="tx1"/>
                </a:solidFill>
                <a:latin typeface="Arial"/>
                <a:cs typeface="Arial"/>
                <a:sym typeface="Arial"/>
              </a:rPr>
              <a:pPr/>
              <a:t>FRB 100 – Other Con.</a:t>
            </a:fld>
            <a:endParaRPr lang="en-US" sz="1000" dirty="0">
              <a:solidFill>
                <a:schemeClr val="tx1"/>
              </a:solidFill>
              <a:latin typeface="Arial"/>
              <a:cs typeface="Arial"/>
              <a:sym typeface="Arial"/>
            </a:endParaRPr>
          </a:p>
        </p:txBody>
      </p:sp>
      <p:sp>
        <p:nvSpPr>
          <p:cNvPr id="124" name="Text Placeholder 15"/>
          <p:cNvSpPr>
            <a:spLocks noGrp="1"/>
          </p:cNvSpPr>
          <p:nvPr>
            <p:custDataLst>
              <p:tags r:id="rId33"/>
            </p:custDataLst>
          </p:nvPr>
        </p:nvSpPr>
        <p:spPr bwMode="auto">
          <a:xfrm>
            <a:off x="2863850" y="5937250"/>
            <a:ext cx="1320800" cy="152400"/>
          </a:xfrm>
          <a:prstGeom prst="rect">
            <a:avLst/>
          </a:prstGeom>
          <a:noFill/>
          <a:ln w="9525">
            <a:noFill/>
            <a:miter lim="800000"/>
            <a:headEnd/>
            <a:tailEnd/>
          </a:ln>
          <a:extLst>
            <a:ext uri="{909E8E84-426E-40DD-AFC4-6F175D3DCCD1}">
              <a14:hiddenFill xmlns:a14="http://schemas.microsoft.com/office/drawing/2010/main">
                <a:solidFill>
                  <a:scrgbClr r="0" g="0" b="0"/>
                </a:solidFill>
              </a14:hiddenFill>
            </a:ext>
          </a:extLst>
        </p:spPr>
        <p:txBody>
          <a:bodyPr vert="horz" wrap="none" lIns="0" tIns="0" rIns="0" bIns="0" numCol="1" spcCol="0" anchor="ctr" anchorCtr="0" compatLnSpc="1">
            <a:prstTxWarp prst="textNoShape">
              <a:avLst/>
            </a:prstTxWarp>
            <a:noAutofit/>
          </a:bodyPr>
          <a:lstStyle>
            <a:lvl1pPr marL="153988" indent="-153988" algn="l" rtl="0" eaLnBrk="1" fontAlgn="base" hangingPunct="1">
              <a:spcBef>
                <a:spcPct val="20000"/>
              </a:spcBef>
              <a:spcAft>
                <a:spcPct val="0"/>
              </a:spcAft>
              <a:defRPr sz="1600">
                <a:solidFill>
                  <a:schemeClr val="tx2"/>
                </a:solidFill>
                <a:latin typeface="+mn-lt"/>
                <a:ea typeface="+mn-ea"/>
                <a:cs typeface="+mn-cs"/>
              </a:defRPr>
            </a:lvl1pPr>
            <a:lvl2pPr marL="461963" indent="-231775" algn="l" rtl="0" eaLnBrk="1" fontAlgn="base" hangingPunct="1">
              <a:lnSpc>
                <a:spcPct val="120000"/>
              </a:lnSpc>
              <a:spcBef>
                <a:spcPct val="20000"/>
              </a:spcBef>
              <a:spcAft>
                <a:spcPct val="0"/>
              </a:spcAft>
              <a:buClr>
                <a:schemeClr val="tx1"/>
              </a:buClr>
              <a:buFont typeface="Wingdings" pitchFamily="2" charset="2"/>
              <a:buChar char="§"/>
              <a:defRPr sz="1400">
                <a:solidFill>
                  <a:schemeClr val="tx2"/>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200">
                <a:solidFill>
                  <a:schemeClr val="tx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tx2"/>
                </a:solidFill>
                <a:latin typeface="Arial" charset="0"/>
                <a:ea typeface="+mn-ea"/>
                <a:cs typeface="+mn-cs"/>
              </a:defRPr>
            </a:lvl4pPr>
            <a:lvl5pPr marL="857250" indent="-115888" algn="l" rtl="0" eaLnBrk="1" fontAlgn="base" hangingPunct="1">
              <a:spcBef>
                <a:spcPct val="20000"/>
              </a:spcBef>
              <a:spcAft>
                <a:spcPct val="0"/>
              </a:spcAft>
              <a:buClr>
                <a:schemeClr val="tx1"/>
              </a:buClr>
              <a:defRPr sz="800">
                <a:solidFill>
                  <a:schemeClr val="tx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0" indent="0">
              <a:lnSpc>
                <a:spcPct val="100000"/>
              </a:lnSpc>
              <a:spcBef>
                <a:spcPct val="0"/>
              </a:spcBef>
            </a:pPr>
            <a:fld id="{7BB28AA4-5853-4EED-B541-445441EDB165}" type="datetime'''F''R''B ''10''''''0 ''''''– Cre''d''''''it ca''''r''ds'''''">
              <a:rPr lang="en-US" sz="1000">
                <a:solidFill>
                  <a:schemeClr val="tx1"/>
                </a:solidFill>
                <a:latin typeface="Arial"/>
                <a:cs typeface="Arial"/>
                <a:sym typeface="Arial"/>
              </a:rPr>
              <a:pPr/>
              <a:t>FRB 100 – Credit cards</a:t>
            </a:fld>
            <a:endParaRPr lang="en-US" sz="1000" dirty="0">
              <a:solidFill>
                <a:schemeClr val="tx1"/>
              </a:solidFill>
              <a:latin typeface="Arial"/>
              <a:cs typeface="Arial"/>
              <a:sym typeface="Arial"/>
            </a:endParaRPr>
          </a:p>
        </p:txBody>
      </p:sp>
      <p:sp>
        <p:nvSpPr>
          <p:cNvPr id="125" name="Text Placeholder 14"/>
          <p:cNvSpPr>
            <a:spLocks noGrp="1"/>
          </p:cNvSpPr>
          <p:nvPr>
            <p:custDataLst>
              <p:tags r:id="rId34"/>
            </p:custDataLst>
          </p:nvPr>
        </p:nvSpPr>
        <p:spPr bwMode="auto">
          <a:xfrm>
            <a:off x="1236663" y="5937250"/>
            <a:ext cx="879475" cy="152400"/>
          </a:xfrm>
          <a:prstGeom prst="rect">
            <a:avLst/>
          </a:prstGeom>
          <a:noFill/>
          <a:ln w="9525">
            <a:noFill/>
            <a:miter lim="800000"/>
            <a:headEnd/>
            <a:tailEnd/>
          </a:ln>
          <a:extLst>
            <a:ext uri="{909E8E84-426E-40DD-AFC4-6F175D3DCCD1}">
              <a14:hiddenFill xmlns:a14="http://schemas.microsoft.com/office/drawing/2010/main">
                <a:solidFill>
                  <a:scrgbClr r="0" g="0" b="0"/>
                </a:solidFill>
              </a14:hiddenFill>
            </a:ext>
          </a:extLst>
        </p:spPr>
        <p:txBody>
          <a:bodyPr vert="horz" wrap="none" lIns="0" tIns="0" rIns="0" bIns="0" numCol="1" spcCol="0" anchor="ctr" anchorCtr="0" compatLnSpc="1">
            <a:prstTxWarp prst="textNoShape">
              <a:avLst/>
            </a:prstTxWarp>
            <a:noAutofit/>
          </a:bodyPr>
          <a:lstStyle>
            <a:lvl1pPr marL="153988" indent="-153988" algn="l" rtl="0" eaLnBrk="1" fontAlgn="base" hangingPunct="1">
              <a:spcBef>
                <a:spcPct val="20000"/>
              </a:spcBef>
              <a:spcAft>
                <a:spcPct val="0"/>
              </a:spcAft>
              <a:defRPr sz="1600">
                <a:solidFill>
                  <a:schemeClr val="tx2"/>
                </a:solidFill>
                <a:latin typeface="+mn-lt"/>
                <a:ea typeface="+mn-ea"/>
                <a:cs typeface="+mn-cs"/>
              </a:defRPr>
            </a:lvl1pPr>
            <a:lvl2pPr marL="461963" indent="-231775" algn="l" rtl="0" eaLnBrk="1" fontAlgn="base" hangingPunct="1">
              <a:lnSpc>
                <a:spcPct val="120000"/>
              </a:lnSpc>
              <a:spcBef>
                <a:spcPct val="20000"/>
              </a:spcBef>
              <a:spcAft>
                <a:spcPct val="0"/>
              </a:spcAft>
              <a:buClr>
                <a:schemeClr val="tx1"/>
              </a:buClr>
              <a:buFont typeface="Wingdings" pitchFamily="2" charset="2"/>
              <a:buChar char="§"/>
              <a:defRPr sz="1400">
                <a:solidFill>
                  <a:schemeClr val="tx2"/>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200">
                <a:solidFill>
                  <a:schemeClr val="tx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tx2"/>
                </a:solidFill>
                <a:latin typeface="Arial" charset="0"/>
                <a:ea typeface="+mn-ea"/>
                <a:cs typeface="+mn-cs"/>
              </a:defRPr>
            </a:lvl4pPr>
            <a:lvl5pPr marL="857250" indent="-115888" algn="l" rtl="0" eaLnBrk="1" fontAlgn="base" hangingPunct="1">
              <a:spcBef>
                <a:spcPct val="20000"/>
              </a:spcBef>
              <a:spcAft>
                <a:spcPct val="0"/>
              </a:spcAft>
              <a:buClr>
                <a:schemeClr val="tx1"/>
              </a:buClr>
              <a:defRPr sz="800">
                <a:solidFill>
                  <a:schemeClr val="tx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0" indent="0">
              <a:lnSpc>
                <a:spcPct val="100000"/>
              </a:lnSpc>
              <a:spcBef>
                <a:spcPct val="0"/>
              </a:spcBef>
            </a:pPr>
            <a:fld id="{D56D00BD-EAFF-469F-873D-08B572542628}" type="datetime'F''''R''''''B'''''' ''''''10''0'''''''''''''' ''''''- RR''E'''">
              <a:rPr lang="en-US" sz="1000">
                <a:solidFill>
                  <a:schemeClr val="tx1"/>
                </a:solidFill>
                <a:latin typeface="Arial"/>
                <a:cs typeface="Arial"/>
                <a:sym typeface="Arial"/>
              </a:rPr>
              <a:pPr/>
              <a:t>FRB 100 - RRE</a:t>
            </a:fld>
            <a:endParaRPr lang="en-US" sz="1000" dirty="0">
              <a:solidFill>
                <a:schemeClr val="tx1"/>
              </a:solidFill>
              <a:latin typeface="Arial"/>
              <a:cs typeface="Arial"/>
              <a:sym typeface="Arial"/>
            </a:endParaRPr>
          </a:p>
        </p:txBody>
      </p:sp>
      <p:sp>
        <p:nvSpPr>
          <p:cNvPr id="126" name="Text Placeholder 6149"/>
          <p:cNvSpPr>
            <a:spLocks noGrp="1"/>
          </p:cNvSpPr>
          <p:nvPr>
            <p:custDataLst>
              <p:tags r:id="rId35"/>
            </p:custDataLst>
          </p:nvPr>
        </p:nvSpPr>
        <p:spPr bwMode="auto">
          <a:xfrm>
            <a:off x="2863850" y="6140450"/>
            <a:ext cx="1160463"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spcCol="0" anchor="ctr"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nSpc>
                <a:spcPct val="100000"/>
              </a:lnSpc>
              <a:spcBef>
                <a:spcPct val="0"/>
              </a:spcBef>
              <a:spcAft>
                <a:spcPct val="0"/>
              </a:spcAft>
              <a:buNone/>
            </a:pPr>
            <a:fld id="{D3D797AB-BA38-4E21-AC69-169A2094BCAC}" type="datetime'''''M''oody’''''''''s'''' ''''''c''''r''e''dit card''''s'''">
              <a:rPr lang="en-US" sz="1000">
                <a:latin typeface="Arial"/>
                <a:cs typeface="Arial"/>
                <a:sym typeface="Arial"/>
              </a:rPr>
              <a:pPr/>
              <a:t>Moody’s credit cards</a:t>
            </a:fld>
            <a:endParaRPr lang="en-GB" sz="1000" dirty="0">
              <a:latin typeface="Arial"/>
              <a:cs typeface="Arial"/>
              <a:sym typeface="Arial"/>
            </a:endParaRPr>
          </a:p>
        </p:txBody>
      </p:sp>
      <p:sp>
        <p:nvSpPr>
          <p:cNvPr id="127" name="Rectangle 126"/>
          <p:cNvSpPr/>
          <p:nvPr/>
        </p:nvSpPr>
        <p:spPr bwMode="auto">
          <a:xfrm>
            <a:off x="1503363" y="2222500"/>
            <a:ext cx="1344348" cy="3373347"/>
          </a:xfrm>
          <a:prstGeom prst="rect">
            <a:avLst/>
          </a:prstGeom>
          <a:solidFill>
            <a:srgbClr val="FF0000">
              <a:lumMod val="75000"/>
              <a:alpha val="10196"/>
            </a:srgbClr>
          </a:solidFill>
          <a:ln w="9525" cap="flat" cmpd="sng" algn="ctr">
            <a:noFill/>
            <a:prstDash val="solid"/>
            <a:round/>
            <a:headEnd type="none" w="med" len="med"/>
            <a:tailEnd type="none" w="med" len="med"/>
          </a:ln>
          <a:effectLst/>
        </p:spPr>
        <p:txBody>
          <a:bodyPr vert="horz" wrap="square" lIns="91440" tIns="45720" rIns="91440" bIns="45720" numCol="1" rtlCol="0" anchor="b" anchorCtr="0" compatLnSpc="1">
            <a:prstTxWarp prst="textNoShape">
              <a:avLst/>
            </a:prstTxWarp>
          </a:bodyPr>
          <a:lstStyle/>
          <a:p>
            <a:pPr marL="0" marR="0" lvl="0" indent="0" defTabSz="914400" eaLnBrk="0" fontAlgn="auto" latinLnBrk="0" hangingPunct="0">
              <a:lnSpc>
                <a:spcPct val="100000"/>
              </a:lnSpc>
              <a:spcBef>
                <a:spcPts val="0"/>
              </a:spcBef>
              <a:spcAft>
                <a:spcPts val="0"/>
              </a:spcAft>
              <a:buClrTx/>
              <a:buSzTx/>
              <a:buFontTx/>
              <a:buNone/>
              <a:tabLst/>
              <a:defRPr/>
            </a:pPr>
            <a:endParaRPr kumimoji="0" lang="en-US" sz="800" b="0" i="1" u="none" strike="noStrike" kern="0" cap="none" spc="0" normalizeH="0" baseline="0" noProof="0" dirty="0" smtClean="0">
              <a:ln>
                <a:noFill/>
              </a:ln>
              <a:solidFill>
                <a:srgbClr val="000000"/>
              </a:solidFill>
              <a:effectLst/>
              <a:uLnTx/>
              <a:uFillTx/>
              <a:ea typeface="ＭＳ Ｐゴシック" pitchFamily="-112" charset="-128"/>
              <a:cs typeface="ＭＳ Ｐゴシック" pitchFamily="-112" charset="-128"/>
            </a:endParaRPr>
          </a:p>
        </p:txBody>
      </p:sp>
      <p:sp>
        <p:nvSpPr>
          <p:cNvPr id="128" name="Rectangle 127"/>
          <p:cNvSpPr/>
          <p:nvPr/>
        </p:nvSpPr>
        <p:spPr bwMode="auto">
          <a:xfrm>
            <a:off x="2846388" y="2222500"/>
            <a:ext cx="1752864" cy="3373346"/>
          </a:xfrm>
          <a:prstGeom prst="rect">
            <a:avLst/>
          </a:prstGeom>
          <a:solidFill>
            <a:srgbClr val="404040">
              <a:alpha val="10196"/>
            </a:srgbClr>
          </a:solidFill>
          <a:ln w="9525" cap="flat" cmpd="sng" algn="ctr">
            <a:noFill/>
            <a:prstDash val="solid"/>
            <a:round/>
            <a:headEnd type="none" w="med" len="med"/>
            <a:tailEnd type="none" w="med" len="med"/>
          </a:ln>
          <a:effectLst/>
        </p:spPr>
        <p:txBody>
          <a:bodyPr vert="horz" wrap="square" lIns="91440" tIns="45720" rIns="91440" bIns="45720" numCol="1" rtlCol="0" anchor="b" anchorCtr="0" compatLnSpc="1">
            <a:prstTxWarp prst="textNoShape">
              <a:avLst/>
            </a:prstTxWarp>
          </a:bodyPr>
          <a:lstStyle/>
          <a:p>
            <a:pPr eaLnBrk="0" hangingPunct="0">
              <a:lnSpc>
                <a:spcPct val="100000"/>
              </a:lnSpc>
            </a:pPr>
            <a:endParaRPr lang="en-US" sz="800" i="1" dirty="0">
              <a:solidFill>
                <a:srgbClr val="000000"/>
              </a:solidFill>
              <a:ea typeface="ＭＳ Ｐゴシック" pitchFamily="-112" charset="-128"/>
              <a:cs typeface="ＭＳ Ｐゴシック" pitchFamily="-112" charset="-128"/>
            </a:endParaRPr>
          </a:p>
        </p:txBody>
      </p:sp>
      <p:sp>
        <p:nvSpPr>
          <p:cNvPr id="129" name="TextBox 128"/>
          <p:cNvSpPr txBox="1"/>
          <p:nvPr/>
        </p:nvSpPr>
        <p:spPr>
          <a:xfrm>
            <a:off x="1453485" y="2251655"/>
            <a:ext cx="847725" cy="400110"/>
          </a:xfrm>
          <a:prstGeom prst="rect">
            <a:avLst/>
          </a:prstGeom>
          <a:noFill/>
        </p:spPr>
        <p:txBody>
          <a:bodyPr wrap="square" rtlCol="0">
            <a:spAutoFit/>
          </a:bodyPr>
          <a:lstStyle/>
          <a:p>
            <a:pPr>
              <a:lnSpc>
                <a:spcPct val="100000"/>
              </a:lnSpc>
            </a:pPr>
            <a:r>
              <a:rPr lang="en-US" i="1" dirty="0">
                <a:solidFill>
                  <a:srgbClr val="000000"/>
                </a:solidFill>
                <a:ea typeface="ＭＳ Ｐゴシック"/>
              </a:rPr>
              <a:t>C</a:t>
            </a:r>
            <a:r>
              <a:rPr lang="en-US" i="1" dirty="0" smtClean="0">
                <a:solidFill>
                  <a:srgbClr val="000000"/>
                </a:solidFill>
                <a:ea typeface="ＭＳ Ｐゴシック"/>
              </a:rPr>
              <a:t>risis</a:t>
            </a:r>
          </a:p>
          <a:p>
            <a:pPr>
              <a:lnSpc>
                <a:spcPct val="100000"/>
              </a:lnSpc>
            </a:pPr>
            <a:r>
              <a:rPr lang="en-US" i="1" dirty="0" smtClean="0">
                <a:solidFill>
                  <a:srgbClr val="000000"/>
                </a:solidFill>
                <a:ea typeface="ＭＳ Ｐゴシック"/>
              </a:rPr>
              <a:t>conditions</a:t>
            </a:r>
            <a:endParaRPr lang="en-US" i="1" baseline="30000" dirty="0" smtClean="0">
              <a:solidFill>
                <a:srgbClr val="000000"/>
              </a:solidFill>
              <a:ea typeface="ＭＳ Ｐゴシック"/>
            </a:endParaRPr>
          </a:p>
        </p:txBody>
      </p:sp>
      <p:sp>
        <p:nvSpPr>
          <p:cNvPr id="130" name="TextBox 129"/>
          <p:cNvSpPr txBox="1"/>
          <p:nvPr/>
        </p:nvSpPr>
        <p:spPr>
          <a:xfrm>
            <a:off x="3266410" y="2242130"/>
            <a:ext cx="847725" cy="400110"/>
          </a:xfrm>
          <a:prstGeom prst="rect">
            <a:avLst/>
          </a:prstGeom>
          <a:noFill/>
        </p:spPr>
        <p:txBody>
          <a:bodyPr wrap="square" rtlCol="0">
            <a:spAutoFit/>
          </a:bodyPr>
          <a:lstStyle/>
          <a:p>
            <a:pPr>
              <a:lnSpc>
                <a:spcPct val="100000"/>
              </a:lnSpc>
            </a:pPr>
            <a:r>
              <a:rPr lang="en-US" i="1" dirty="0" smtClean="0">
                <a:solidFill>
                  <a:srgbClr val="000000"/>
                </a:solidFill>
                <a:ea typeface="ＭＳ Ｐゴシック"/>
              </a:rPr>
              <a:t>Normal </a:t>
            </a:r>
          </a:p>
          <a:p>
            <a:pPr>
              <a:lnSpc>
                <a:spcPct val="100000"/>
              </a:lnSpc>
            </a:pPr>
            <a:r>
              <a:rPr lang="en-US" i="1" dirty="0" smtClean="0">
                <a:solidFill>
                  <a:srgbClr val="000000"/>
                </a:solidFill>
                <a:ea typeface="ＭＳ Ｐゴシック"/>
              </a:rPr>
              <a:t>conditions</a:t>
            </a:r>
            <a:endParaRPr lang="en-US" i="1" baseline="30000" dirty="0">
              <a:solidFill>
                <a:srgbClr val="000000"/>
              </a:solidFill>
              <a:ea typeface="ＭＳ Ｐゴシック"/>
            </a:endParaRPr>
          </a:p>
        </p:txBody>
      </p:sp>
      <p:sp>
        <p:nvSpPr>
          <p:cNvPr id="131" name="Rectangle 130"/>
          <p:cNvSpPr/>
          <p:nvPr/>
        </p:nvSpPr>
        <p:spPr bwMode="auto">
          <a:xfrm>
            <a:off x="1503363" y="2219325"/>
            <a:ext cx="889588" cy="3373347"/>
          </a:xfrm>
          <a:prstGeom prst="rect">
            <a:avLst/>
          </a:prstGeom>
          <a:solidFill>
            <a:srgbClr val="FF0000">
              <a:lumMod val="75000"/>
              <a:alpha val="10196"/>
            </a:srgbClr>
          </a:solidFill>
          <a:ln w="9525" cap="flat" cmpd="sng" algn="ctr">
            <a:noFill/>
            <a:prstDash val="solid"/>
            <a:round/>
            <a:headEnd type="none" w="med" len="med"/>
            <a:tailEnd type="none" w="med" len="med"/>
          </a:ln>
          <a:effectLst/>
        </p:spPr>
        <p:txBody>
          <a:bodyPr vert="horz" wrap="square" lIns="91440" tIns="45720" rIns="91440" bIns="45720" numCol="1" rtlCol="0" anchor="b" anchorCtr="0" compatLnSpc="1">
            <a:prstTxWarp prst="textNoShape">
              <a:avLst/>
            </a:prstTxWarp>
          </a:bodyPr>
          <a:lstStyle/>
          <a:p>
            <a:pPr marL="0" marR="0" lvl="0" indent="0" defTabSz="914400" eaLnBrk="0" fontAlgn="auto" latinLnBrk="0" hangingPunct="0">
              <a:lnSpc>
                <a:spcPct val="100000"/>
              </a:lnSpc>
              <a:spcBef>
                <a:spcPts val="0"/>
              </a:spcBef>
              <a:spcAft>
                <a:spcPts val="0"/>
              </a:spcAft>
              <a:buClrTx/>
              <a:buSzTx/>
              <a:buFontTx/>
              <a:buNone/>
              <a:tabLst/>
              <a:defRPr/>
            </a:pPr>
            <a:endParaRPr kumimoji="0" lang="en-US" sz="800" b="0" i="1" u="none" strike="noStrike" kern="0" cap="none" spc="0" normalizeH="0" baseline="0" noProof="0" dirty="0" smtClean="0">
              <a:ln>
                <a:noFill/>
              </a:ln>
              <a:solidFill>
                <a:srgbClr val="000000"/>
              </a:solidFill>
              <a:effectLst/>
              <a:uLnTx/>
              <a:uFillTx/>
              <a:ea typeface="ＭＳ Ｐゴシック" pitchFamily="-112" charset="-128"/>
              <a:cs typeface="ＭＳ Ｐゴシック" pitchFamily="-112" charset="-128"/>
            </a:endParaRPr>
          </a:p>
        </p:txBody>
      </p:sp>
      <p:sp>
        <p:nvSpPr>
          <p:cNvPr id="132" name="Rectangle 131"/>
          <p:cNvSpPr/>
          <p:nvPr/>
        </p:nvSpPr>
        <p:spPr>
          <a:xfrm>
            <a:off x="4936443" y="5022279"/>
            <a:ext cx="4005530" cy="276999"/>
          </a:xfrm>
          <a:prstGeom prst="rect">
            <a:avLst/>
          </a:prstGeom>
        </p:spPr>
        <p:txBody>
          <a:bodyPr wrap="square">
            <a:spAutoFit/>
          </a:bodyPr>
          <a:lstStyle/>
          <a:p>
            <a:pPr marL="171450" indent="-171450" algn="l" fontAlgn="b">
              <a:lnSpc>
                <a:spcPct val="100000"/>
              </a:lnSpc>
              <a:spcBef>
                <a:spcPts val="0"/>
              </a:spcBef>
              <a:spcAft>
                <a:spcPts val="400"/>
              </a:spcAft>
              <a:buFont typeface="Arial" panose="020B0604020202020204" pitchFamily="34" charset="0"/>
              <a:buChar char="•"/>
              <a:defRPr/>
            </a:pPr>
            <a:r>
              <a:rPr lang="en-US" sz="1200" dirty="0" smtClean="0"/>
              <a:t>No adjustments required for 2016 CCAR scalars</a:t>
            </a:r>
            <a:endParaRPr lang="en-US" sz="1200" dirty="0"/>
          </a:p>
        </p:txBody>
      </p:sp>
      <p:sp>
        <p:nvSpPr>
          <p:cNvPr id="133" name="Text Placeholder 10"/>
          <p:cNvSpPr txBox="1">
            <a:spLocks/>
          </p:cNvSpPr>
          <p:nvPr/>
        </p:nvSpPr>
        <p:spPr>
          <a:xfrm>
            <a:off x="4936443" y="4778404"/>
            <a:ext cx="3944938" cy="336550"/>
          </a:xfrm>
          <a:prstGeom prst="rect">
            <a:avLst/>
          </a:prstGeom>
        </p:spPr>
        <p:txBody>
          <a:bodyPr lIns="0" tIns="0" rIns="0" bIns="0"/>
          <a:lstStyle>
            <a:lvl1pPr marL="0" indent="0" algn="l" rtl="0" eaLnBrk="1" fontAlgn="base" hangingPunct="1">
              <a:lnSpc>
                <a:spcPct val="100000"/>
              </a:lnSpc>
              <a:spcBef>
                <a:spcPts val="0"/>
              </a:spcBef>
              <a:spcAft>
                <a:spcPct val="0"/>
              </a:spcAft>
              <a:buNone/>
              <a:defRPr sz="1200" b="1">
                <a:solidFill>
                  <a:srgbClr val="FF0000"/>
                </a:solidFill>
                <a:latin typeface="+mj-lt"/>
                <a:ea typeface="+mn-ea"/>
                <a:cs typeface="+mn-cs"/>
              </a:defRPr>
            </a:lvl1pPr>
            <a:lvl2pPr marL="0" indent="0" algn="l" rtl="0" eaLnBrk="1" fontAlgn="base" hangingPunct="1">
              <a:lnSpc>
                <a:spcPct val="100000"/>
              </a:lnSpc>
              <a:spcBef>
                <a:spcPts val="0"/>
              </a:spcBef>
              <a:spcAft>
                <a:spcPct val="0"/>
              </a:spcAft>
              <a:buClr>
                <a:schemeClr val="tx1"/>
              </a:buClr>
              <a:buFont typeface="Wingdings" pitchFamily="2" charset="2"/>
              <a:buNone/>
              <a:defRPr sz="1200">
                <a:solidFill>
                  <a:srgbClr val="FF0000"/>
                </a:solidFill>
                <a:latin typeface="Arial" charset="0"/>
                <a:ea typeface="+mn-ea"/>
                <a:cs typeface="+mn-cs"/>
              </a:defRPr>
            </a:lvl2pPr>
            <a:lvl3pPr marL="625475" indent="-163513" algn="l" rtl="0" eaLnBrk="1" fontAlgn="base" hangingPunct="1">
              <a:lnSpc>
                <a:spcPct val="100000"/>
              </a:lnSpc>
              <a:spcBef>
                <a:spcPts val="350"/>
              </a:spcBef>
              <a:spcAft>
                <a:spcPct val="0"/>
              </a:spcAft>
              <a:buClr>
                <a:schemeClr val="tx1"/>
              </a:buClr>
              <a:buChar char="•"/>
              <a:defRPr sz="1000">
                <a:solidFill>
                  <a:schemeClr val="accent2"/>
                </a:solidFill>
                <a:latin typeface="Arial" charset="0"/>
                <a:ea typeface="+mn-ea"/>
                <a:cs typeface="+mn-cs"/>
              </a:defRPr>
            </a:lvl3pPr>
            <a:lvl4pPr marL="741363" indent="-115888" algn="l" rtl="0" eaLnBrk="1" fontAlgn="base" hangingPunct="1">
              <a:lnSpc>
                <a:spcPct val="100000"/>
              </a:lnSpc>
              <a:spcBef>
                <a:spcPts val="300"/>
              </a:spcBef>
              <a:spcAft>
                <a:spcPct val="0"/>
              </a:spcAft>
              <a:buClr>
                <a:schemeClr val="tx1"/>
              </a:buClr>
              <a:buChar char="–"/>
              <a:defRPr sz="1000">
                <a:solidFill>
                  <a:schemeClr val="accent2"/>
                </a:solidFill>
                <a:latin typeface="Arial" charset="0"/>
                <a:ea typeface="+mn-ea"/>
                <a:cs typeface="+mn-cs"/>
              </a:defRPr>
            </a:lvl4pPr>
            <a:lvl5pPr marL="912812" indent="-171450" algn="l" rtl="0" eaLnBrk="1" fontAlgn="base" hangingPunct="1">
              <a:lnSpc>
                <a:spcPct val="100000"/>
              </a:lnSpc>
              <a:spcBef>
                <a:spcPts val="250"/>
              </a:spcBef>
              <a:spcAft>
                <a:spcPct val="0"/>
              </a:spcAft>
              <a:buClr>
                <a:schemeClr val="tx1"/>
              </a:buClr>
              <a:buFont typeface="Courier New" panose="02070309020205020404" pitchFamily="49" charset="0"/>
              <a:buChar char="o"/>
              <a:defRPr sz="1000">
                <a:solidFill>
                  <a:schemeClr val="accent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0" marR="0" lvl="0" indent="0" algn="l" defTabSz="914400" rtl="0" eaLnBrk="1" fontAlgn="base" latinLnBrk="0" hangingPunct="1">
              <a:lnSpc>
                <a:spcPct val="100000"/>
              </a:lnSpc>
              <a:spcBef>
                <a:spcPts val="0"/>
              </a:spcBef>
              <a:spcAft>
                <a:spcPct val="0"/>
              </a:spcAft>
              <a:buClrTx/>
              <a:buSzTx/>
              <a:buFontTx/>
              <a:buNone/>
              <a:tabLst/>
              <a:defRPr/>
            </a:pPr>
            <a:r>
              <a:rPr kumimoji="0" lang="en-US" sz="1400" b="1" i="0" u="none" strike="noStrike" kern="0" cap="none" spc="0" normalizeH="0" baseline="0" noProof="0" dirty="0" smtClean="0">
                <a:ln>
                  <a:noFill/>
                </a:ln>
                <a:solidFill>
                  <a:srgbClr val="FF0000"/>
                </a:solidFill>
                <a:effectLst/>
                <a:uLnTx/>
                <a:uFillTx/>
                <a:latin typeface="Arial Bold"/>
                <a:ea typeface="ＭＳ Ｐゴシック"/>
              </a:rPr>
              <a:t>Evaluation</a:t>
            </a:r>
          </a:p>
          <a:p>
            <a:pPr marL="0" marR="0" lvl="0" indent="0" algn="l" defTabSz="914400" rtl="0" eaLnBrk="1" fontAlgn="base" latinLnBrk="0" hangingPunct="1">
              <a:lnSpc>
                <a:spcPct val="100000"/>
              </a:lnSpc>
              <a:spcBef>
                <a:spcPts val="0"/>
              </a:spcBef>
              <a:spcAft>
                <a:spcPct val="0"/>
              </a:spcAft>
              <a:buClrTx/>
              <a:buSzTx/>
              <a:buFontTx/>
              <a:buNone/>
              <a:tabLst/>
              <a:defRPr/>
            </a:pPr>
            <a:endParaRPr kumimoji="0" lang="en-GB" sz="1400" b="1" i="0" u="none" strike="noStrike" kern="0" cap="none" spc="0" normalizeH="0" baseline="0" noProof="0" dirty="0">
              <a:ln>
                <a:noFill/>
              </a:ln>
              <a:solidFill>
                <a:srgbClr val="FF0000"/>
              </a:solidFill>
              <a:effectLst/>
              <a:uLnTx/>
              <a:uFillTx/>
              <a:latin typeface="Arial Bold"/>
              <a:ea typeface="ＭＳ Ｐゴシック"/>
            </a:endParaRPr>
          </a:p>
        </p:txBody>
      </p:sp>
      <p:graphicFrame>
        <p:nvGraphicFramePr>
          <p:cNvPr id="134" name="Content Placeholder 12"/>
          <p:cNvGraphicFramePr>
            <a:graphicFrameLocks/>
          </p:cNvGraphicFramePr>
          <p:nvPr>
            <p:extLst>
              <p:ext uri="{D42A27DB-BD31-4B8C-83A1-F6EECF244321}">
                <p14:modId xmlns:p14="http://schemas.microsoft.com/office/powerpoint/2010/main" val="2747234551"/>
              </p:ext>
            </p:extLst>
          </p:nvPr>
        </p:nvGraphicFramePr>
        <p:xfrm>
          <a:off x="4856705" y="1993555"/>
          <a:ext cx="4372355" cy="2537431"/>
        </p:xfrm>
        <a:graphic>
          <a:graphicData uri="http://schemas.openxmlformats.org/drawingml/2006/table">
            <a:tbl>
              <a:tblPr firstRow="1" bandRow="1"/>
              <a:tblGrid>
                <a:gridCol w="1374775"/>
                <a:gridCol w="1233377"/>
                <a:gridCol w="1222744"/>
                <a:gridCol w="541459"/>
              </a:tblGrid>
              <a:tr h="259608">
                <a:tc rowSpan="3">
                  <a:txBody>
                    <a:bodyPr/>
                    <a:lstStyle/>
                    <a:p>
                      <a:pPr marL="0" marR="0" lvl="0" indent="0" algn="ctr" defTabSz="939800" rtl="0" eaLnBrk="1" fontAlgn="base" latinLnBrk="0" hangingPunct="1">
                        <a:lnSpc>
                          <a:spcPct val="100000"/>
                        </a:lnSpc>
                        <a:spcBef>
                          <a:spcPct val="30000"/>
                        </a:spcBef>
                        <a:spcAft>
                          <a:spcPct val="0"/>
                        </a:spcAft>
                        <a:buClrTx/>
                        <a:buSzTx/>
                        <a:buFontTx/>
                        <a:buNone/>
                        <a:tabLst/>
                      </a:pPr>
                      <a:r>
                        <a:rPr kumimoji="0" lang="en-US" sz="1000" b="1" i="0" u="none" strike="noStrike" kern="1200" cap="none" normalizeH="0" baseline="0" dirty="0" smtClean="0">
                          <a:ln>
                            <a:noFill/>
                          </a:ln>
                          <a:solidFill>
                            <a:schemeClr val="tx1"/>
                          </a:solidFill>
                          <a:effectLst/>
                          <a:latin typeface="Arial" panose="020B0604020202020204" pitchFamily="34" charset="0"/>
                          <a:ea typeface="Arial Unicode MS" pitchFamily="34" charset="-128"/>
                          <a:cs typeface="Arial" panose="020B0604020202020204" pitchFamily="34" charset="0"/>
                        </a:rPr>
                        <a:t>Source</a:t>
                      </a:r>
                    </a:p>
                  </a:txBody>
                  <a:tcPr marL="45720" marR="45720" anchor="b">
                    <a:lnL w="12700" cap="flat" cmpd="sng" algn="ctr">
                      <a:solidFill>
                        <a:schemeClr val="bg1">
                          <a:lumMod val="50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9525"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gridSpan="2">
                  <a:txBody>
                    <a:bodyPr/>
                    <a:lstStyle/>
                    <a:p>
                      <a:pPr marL="0" marR="0" lvl="0" indent="0" algn="ctr" defTabSz="939800" rtl="0" eaLnBrk="1" fontAlgn="base" latinLnBrk="0" hangingPunct="1">
                        <a:lnSpc>
                          <a:spcPct val="100000"/>
                        </a:lnSpc>
                        <a:spcBef>
                          <a:spcPct val="30000"/>
                        </a:spcBef>
                        <a:spcAft>
                          <a:spcPct val="0"/>
                        </a:spcAft>
                        <a:buClrTx/>
                        <a:buSzTx/>
                        <a:buFontTx/>
                        <a:buNone/>
                        <a:tabLst/>
                      </a:pPr>
                      <a:r>
                        <a:rPr kumimoji="0" lang="en-US" sz="1000" b="1" i="0" u="none" strike="noStrike" kern="1200" cap="none" normalizeH="0" baseline="0" dirty="0" smtClean="0">
                          <a:ln>
                            <a:noFill/>
                          </a:ln>
                          <a:solidFill>
                            <a:schemeClr val="tx1"/>
                          </a:solidFill>
                          <a:effectLst/>
                          <a:latin typeface="Arial" panose="020B0604020202020204" pitchFamily="34" charset="0"/>
                          <a:ea typeface="Arial Unicode MS" pitchFamily="34" charset="-128"/>
                          <a:cs typeface="Arial" panose="020B0604020202020204" pitchFamily="34" charset="0"/>
                        </a:rPr>
                        <a:t>Average annual loss rate</a:t>
                      </a:r>
                    </a:p>
                  </a:txBody>
                  <a:tcPr marL="45720" marR="4572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9525"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hMerge="1">
                  <a:txBody>
                    <a:bodyPr/>
                    <a:lstStyle/>
                    <a:p>
                      <a:pPr marL="0" marR="0" lvl="0" indent="0" algn="ctr" defTabSz="939800" rtl="0" eaLnBrk="1" fontAlgn="base" latinLnBrk="0" hangingPunct="1">
                        <a:lnSpc>
                          <a:spcPct val="100000"/>
                        </a:lnSpc>
                        <a:spcBef>
                          <a:spcPct val="30000"/>
                        </a:spcBef>
                        <a:spcAft>
                          <a:spcPct val="0"/>
                        </a:spcAft>
                        <a:buClrTx/>
                        <a:buSzTx/>
                        <a:buFontTx/>
                        <a:buNone/>
                        <a:tabLst/>
                      </a:pPr>
                      <a:endParaRPr kumimoji="0" lang="en-US" sz="1200" b="1" i="0" u="none" strike="noStrike" kern="1200" cap="none" normalizeH="0" baseline="0" dirty="0" smtClean="0">
                        <a:ln>
                          <a:noFill/>
                        </a:ln>
                        <a:solidFill>
                          <a:schemeClr val="tx1"/>
                        </a:solidFill>
                        <a:effectLst/>
                        <a:latin typeface="+mj-lt"/>
                        <a:ea typeface="Arial Unicode MS" pitchFamily="34" charset="-128"/>
                        <a:cs typeface="Arial" charset="0"/>
                      </a:endParaRPr>
                    </a:p>
                  </a:txBody>
                  <a:tcPr marL="9525" marR="9525"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solidFill>
                      <a:srgbClr val="C0C0C0">
                        <a:lumMod val="40000"/>
                        <a:lumOff val="60000"/>
                      </a:srgbClr>
                    </a:solidFill>
                  </a:tcPr>
                </a:tc>
                <a:tc rowSpan="2">
                  <a:txBody>
                    <a:bodyPr/>
                    <a:lstStyle/>
                    <a:p>
                      <a:pPr marL="0" marR="0" lvl="0" indent="0" algn="ctr" defTabSz="939800" rtl="0" eaLnBrk="1" fontAlgn="base" latinLnBrk="0" hangingPunct="1">
                        <a:lnSpc>
                          <a:spcPct val="100000"/>
                        </a:lnSpc>
                        <a:spcBef>
                          <a:spcPct val="30000"/>
                        </a:spcBef>
                        <a:spcAft>
                          <a:spcPct val="0"/>
                        </a:spcAft>
                        <a:buClrTx/>
                        <a:buSzTx/>
                        <a:buFontTx/>
                        <a:buNone/>
                        <a:tabLst/>
                      </a:pPr>
                      <a:r>
                        <a:rPr kumimoji="0" lang="en-US" sz="1000" b="1" i="0" u="none" strike="noStrike" kern="1200" cap="none" normalizeH="0" baseline="0" dirty="0" smtClean="0">
                          <a:ln>
                            <a:noFill/>
                          </a:ln>
                          <a:solidFill>
                            <a:schemeClr val="tx1"/>
                          </a:solidFill>
                          <a:effectLst/>
                          <a:latin typeface="Arial" panose="020B0604020202020204" pitchFamily="34" charset="0"/>
                          <a:ea typeface="Arial Unicode MS" pitchFamily="34" charset="-128"/>
                          <a:cs typeface="Arial" panose="020B0604020202020204" pitchFamily="34" charset="0"/>
                        </a:rPr>
                        <a:t>Stress scalar </a:t>
                      </a:r>
                    </a:p>
                  </a:txBody>
                  <a:tcPr marL="9525" marR="9525" anchor="b">
                    <a:lnL w="12700" cap="flat" cmpd="sng" algn="ctr">
                      <a:no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9525"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r>
              <a:tr h="259608">
                <a:tc vMerge="1">
                  <a:txBody>
                    <a:bodyPr/>
                    <a:lstStyle/>
                    <a:p>
                      <a:pPr marL="0" marR="0" lvl="0" indent="0" algn="ctr" defTabSz="939800" rtl="0" eaLnBrk="1" fontAlgn="base" latinLnBrk="0" hangingPunct="1">
                        <a:lnSpc>
                          <a:spcPct val="100000"/>
                        </a:lnSpc>
                        <a:spcBef>
                          <a:spcPct val="30000"/>
                        </a:spcBef>
                        <a:spcAft>
                          <a:spcPct val="0"/>
                        </a:spcAft>
                        <a:buClrTx/>
                        <a:buSzTx/>
                        <a:buFontTx/>
                        <a:buNone/>
                        <a:tabLst/>
                      </a:pPr>
                      <a:endParaRPr kumimoji="0" lang="en-US" sz="1100" b="1" i="0" u="none" strike="noStrike" kern="1200" cap="none" normalizeH="0" baseline="0" dirty="0" smtClean="0">
                        <a:ln>
                          <a:noFill/>
                        </a:ln>
                        <a:solidFill>
                          <a:schemeClr val="tx1"/>
                        </a:solidFill>
                        <a:effectLst/>
                        <a:latin typeface="Arial"/>
                        <a:ea typeface="Arial Unicode MS" pitchFamily="34" charset="-128"/>
                        <a:cs typeface="Arial" charset="0"/>
                      </a:endParaRPr>
                    </a:p>
                  </a:txBody>
                  <a:tcPr marL="45720" marR="45720" anchor="b">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solidFill>
                      <a:srgbClr val="C0C0C0">
                        <a:lumMod val="40000"/>
                        <a:lumOff val="60000"/>
                      </a:srgbClr>
                    </a:solidFill>
                  </a:tcPr>
                </a:tc>
                <a:tc>
                  <a:txBody>
                    <a:bodyPr/>
                    <a:lstStyle>
                      <a:lvl1pPr marL="0" algn="l" defTabSz="914400" rtl="0" eaLnBrk="1" latinLnBrk="0" hangingPunct="1">
                        <a:defRPr sz="1200" b="1" kern="1200">
                          <a:solidFill>
                            <a:schemeClr val="tx1"/>
                          </a:solidFill>
                          <a:latin typeface="Arial"/>
                          <a:ea typeface="ＭＳ Ｐゴシック"/>
                          <a:cs typeface="ＭＳ Ｐゴシック"/>
                        </a:defRPr>
                      </a:lvl1pPr>
                      <a:lvl2pPr marL="457200" algn="l" defTabSz="914400" rtl="0" eaLnBrk="1" latinLnBrk="0" hangingPunct="1">
                        <a:defRPr sz="1200" b="1" kern="1200">
                          <a:solidFill>
                            <a:schemeClr val="tx1"/>
                          </a:solidFill>
                          <a:latin typeface="Arial"/>
                          <a:ea typeface="ＭＳ Ｐゴシック"/>
                          <a:cs typeface="ＭＳ Ｐゴシック"/>
                        </a:defRPr>
                      </a:lvl2pPr>
                      <a:lvl3pPr marL="914400" algn="l" defTabSz="914400" rtl="0" eaLnBrk="1" latinLnBrk="0" hangingPunct="1">
                        <a:defRPr sz="1200" b="1" kern="1200">
                          <a:solidFill>
                            <a:schemeClr val="tx1"/>
                          </a:solidFill>
                          <a:latin typeface="Arial"/>
                          <a:ea typeface="ＭＳ Ｐゴシック"/>
                          <a:cs typeface="ＭＳ Ｐゴシック"/>
                        </a:defRPr>
                      </a:lvl3pPr>
                      <a:lvl4pPr marL="1371600" algn="l" defTabSz="914400" rtl="0" eaLnBrk="1" latinLnBrk="0" hangingPunct="1">
                        <a:defRPr sz="1200" b="1" kern="1200">
                          <a:solidFill>
                            <a:schemeClr val="tx1"/>
                          </a:solidFill>
                          <a:latin typeface="Arial"/>
                          <a:ea typeface="ＭＳ Ｐゴシック"/>
                          <a:cs typeface="ＭＳ Ｐゴシック"/>
                        </a:defRPr>
                      </a:lvl4pPr>
                      <a:lvl5pPr marL="1828800" algn="l" defTabSz="914400" rtl="0" eaLnBrk="1" latinLnBrk="0" hangingPunct="1">
                        <a:defRPr sz="1200" b="1" kern="1200">
                          <a:solidFill>
                            <a:schemeClr val="tx1"/>
                          </a:solidFill>
                          <a:latin typeface="Arial"/>
                          <a:ea typeface="ＭＳ Ｐゴシック"/>
                          <a:cs typeface="ＭＳ Ｐゴシック"/>
                        </a:defRPr>
                      </a:lvl5pPr>
                      <a:lvl6pPr marL="2286000" algn="l" defTabSz="914400" rtl="0" eaLnBrk="1" latinLnBrk="0" hangingPunct="1">
                        <a:defRPr sz="1200" b="1" kern="1200">
                          <a:solidFill>
                            <a:schemeClr val="tx1"/>
                          </a:solidFill>
                          <a:latin typeface="Arial"/>
                          <a:ea typeface="ＭＳ Ｐゴシック"/>
                          <a:cs typeface="ＭＳ Ｐゴシック"/>
                        </a:defRPr>
                      </a:lvl6pPr>
                      <a:lvl7pPr marL="2743200" algn="l" defTabSz="914400" rtl="0" eaLnBrk="1" latinLnBrk="0" hangingPunct="1">
                        <a:defRPr sz="1200" b="1" kern="1200">
                          <a:solidFill>
                            <a:schemeClr val="tx1"/>
                          </a:solidFill>
                          <a:latin typeface="Arial"/>
                          <a:ea typeface="ＭＳ Ｐゴシック"/>
                          <a:cs typeface="ＭＳ Ｐゴシック"/>
                        </a:defRPr>
                      </a:lvl7pPr>
                      <a:lvl8pPr marL="3200400" algn="l" defTabSz="914400" rtl="0" eaLnBrk="1" latinLnBrk="0" hangingPunct="1">
                        <a:defRPr sz="1200" b="1" kern="1200">
                          <a:solidFill>
                            <a:schemeClr val="tx1"/>
                          </a:solidFill>
                          <a:latin typeface="Arial"/>
                          <a:ea typeface="ＭＳ Ｐゴシック"/>
                          <a:cs typeface="ＭＳ Ｐゴシック"/>
                        </a:defRPr>
                      </a:lvl8pPr>
                      <a:lvl9pPr marL="3657600" algn="l" defTabSz="914400" rtl="0" eaLnBrk="1" latinLnBrk="0" hangingPunct="1">
                        <a:defRPr sz="1800" b="1" kern="1200">
                          <a:solidFill>
                            <a:schemeClr val="tx1"/>
                          </a:solidFill>
                          <a:latin typeface="Arial"/>
                          <a:ea typeface="ＭＳ Ｐゴシック"/>
                          <a:cs typeface="ＭＳ Ｐゴシック"/>
                        </a:defRPr>
                      </a:lvl9pPr>
                    </a:lstStyle>
                    <a:p>
                      <a:pPr marL="0" marR="0" lvl="0" indent="0" algn="ctr" defTabSz="939800" rtl="0" eaLnBrk="1" fontAlgn="base" latinLnBrk="0" hangingPunct="1">
                        <a:lnSpc>
                          <a:spcPct val="100000"/>
                        </a:lnSpc>
                        <a:spcBef>
                          <a:spcPct val="30000"/>
                        </a:spcBef>
                        <a:spcAft>
                          <a:spcPct val="0"/>
                        </a:spcAft>
                        <a:buClrTx/>
                        <a:buSzTx/>
                        <a:buFontTx/>
                        <a:buNone/>
                        <a:tabLst/>
                      </a:pPr>
                      <a:r>
                        <a:rPr kumimoji="0" lang="en-US" sz="1000" b="1" i="0" u="none" strike="noStrike" kern="1200" cap="none" normalizeH="0" baseline="0" dirty="0" smtClean="0">
                          <a:ln>
                            <a:noFill/>
                          </a:ln>
                          <a:solidFill>
                            <a:schemeClr val="tx1"/>
                          </a:solidFill>
                          <a:effectLst/>
                          <a:latin typeface="Arial" panose="020B0604020202020204" pitchFamily="34" charset="0"/>
                          <a:ea typeface="Arial Unicode MS" pitchFamily="34" charset="-128"/>
                          <a:cs typeface="Arial" panose="020B0604020202020204" pitchFamily="34" charset="0"/>
                        </a:rPr>
                        <a:t>Normal conditions</a:t>
                      </a:r>
                    </a:p>
                  </a:txBody>
                  <a:tcPr marL="45720" marR="4572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0" marR="0" lvl="0" indent="0" algn="ctr" defTabSz="939800" rtl="0" eaLnBrk="1" fontAlgn="base" latinLnBrk="0" hangingPunct="1">
                        <a:lnSpc>
                          <a:spcPct val="100000"/>
                        </a:lnSpc>
                        <a:spcBef>
                          <a:spcPct val="30000"/>
                        </a:spcBef>
                        <a:spcAft>
                          <a:spcPct val="0"/>
                        </a:spcAft>
                        <a:buClrTx/>
                        <a:buSzTx/>
                        <a:buFontTx/>
                        <a:buNone/>
                        <a:tabLst/>
                      </a:pPr>
                      <a:r>
                        <a:rPr kumimoji="0" lang="en-US" sz="1000" b="1" i="0" u="none" strike="noStrike" kern="1200" cap="none" normalizeH="0" baseline="0" dirty="0" smtClean="0">
                          <a:ln>
                            <a:noFill/>
                          </a:ln>
                          <a:solidFill>
                            <a:schemeClr val="tx1"/>
                          </a:solidFill>
                          <a:effectLst/>
                          <a:latin typeface="Arial" panose="020B0604020202020204" pitchFamily="34" charset="0"/>
                          <a:ea typeface="Arial Unicode MS" pitchFamily="34" charset="-128"/>
                          <a:cs typeface="Arial" panose="020B0604020202020204" pitchFamily="34" charset="0"/>
                        </a:rPr>
                        <a:t>Crisis conditions </a:t>
                      </a:r>
                    </a:p>
                  </a:txBody>
                  <a:tcPr marL="9525" marR="9525"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vMerge="1">
                  <a:txBody>
                    <a:bodyPr/>
                    <a:lstStyle/>
                    <a:p>
                      <a:endParaRPr lang="en-GB"/>
                    </a:p>
                  </a:txBody>
                  <a:tcPr/>
                </a:tc>
              </a:tr>
              <a:tr h="259608">
                <a:tc vMerge="1">
                  <a:txBody>
                    <a:bodyPr/>
                    <a:lstStyle/>
                    <a:p>
                      <a:pPr marL="0" marR="0" lvl="0" indent="0" algn="l" defTabSz="939800" rtl="0" eaLnBrk="1" fontAlgn="base" latinLnBrk="0" hangingPunct="1">
                        <a:lnSpc>
                          <a:spcPct val="100000"/>
                        </a:lnSpc>
                        <a:spcBef>
                          <a:spcPct val="30000"/>
                        </a:spcBef>
                        <a:spcAft>
                          <a:spcPct val="0"/>
                        </a:spcAft>
                        <a:buClrTx/>
                        <a:buSzTx/>
                        <a:buFontTx/>
                        <a:buNone/>
                        <a:tabLst/>
                        <a:defRPr/>
                      </a:pPr>
                      <a:endParaRPr kumimoji="0" lang="en-US" sz="1100" b="1" i="0" u="none" strike="noStrike" kern="1200" cap="none" normalizeH="0" baseline="0" dirty="0" smtClean="0">
                        <a:ln>
                          <a:noFill/>
                        </a:ln>
                        <a:solidFill>
                          <a:schemeClr val="tx1"/>
                        </a:solidFill>
                        <a:effectLst/>
                        <a:latin typeface="Arial"/>
                        <a:ea typeface="Arial Unicode MS" pitchFamily="34" charset="-128"/>
                        <a:cs typeface="Arial" charset="0"/>
                      </a:endParaRPr>
                    </a:p>
                  </a:txBody>
                  <a:tcPr marL="45720" marR="45720" anchor="ctr" horzOverflow="overflow">
                    <a:lnL w="12700" cap="flat" cmpd="sng" algn="ctr">
                      <a:solidFill>
                        <a:schemeClr val="tx1"/>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lvl1pPr marL="0" algn="l" defTabSz="914400" rtl="0" eaLnBrk="1" latinLnBrk="0" hangingPunct="1">
                        <a:defRPr sz="1200" kern="1200">
                          <a:solidFill>
                            <a:schemeClr val="tx1"/>
                          </a:solidFill>
                          <a:latin typeface="Arial"/>
                          <a:ea typeface="ＭＳ Ｐゴシック"/>
                          <a:cs typeface="ＭＳ Ｐゴシック"/>
                        </a:defRPr>
                      </a:lvl1pPr>
                      <a:lvl2pPr marL="457200" algn="l" defTabSz="914400" rtl="0" eaLnBrk="1" latinLnBrk="0" hangingPunct="1">
                        <a:defRPr sz="1200" kern="1200">
                          <a:solidFill>
                            <a:schemeClr val="tx1"/>
                          </a:solidFill>
                          <a:latin typeface="Arial"/>
                          <a:ea typeface="ＭＳ Ｐゴシック"/>
                          <a:cs typeface="ＭＳ Ｐゴシック"/>
                        </a:defRPr>
                      </a:lvl2pPr>
                      <a:lvl3pPr marL="914400" algn="l" defTabSz="914400" rtl="0" eaLnBrk="1" latinLnBrk="0" hangingPunct="1">
                        <a:defRPr sz="1200" kern="1200">
                          <a:solidFill>
                            <a:schemeClr val="tx1"/>
                          </a:solidFill>
                          <a:latin typeface="Arial"/>
                          <a:ea typeface="ＭＳ Ｐゴシック"/>
                          <a:cs typeface="ＭＳ Ｐゴシック"/>
                        </a:defRPr>
                      </a:lvl3pPr>
                      <a:lvl4pPr marL="1371600" algn="l" defTabSz="914400" rtl="0" eaLnBrk="1" latinLnBrk="0" hangingPunct="1">
                        <a:defRPr sz="1200" kern="1200">
                          <a:solidFill>
                            <a:schemeClr val="tx1"/>
                          </a:solidFill>
                          <a:latin typeface="Arial"/>
                          <a:ea typeface="ＭＳ Ｐゴシック"/>
                          <a:cs typeface="ＭＳ Ｐゴシック"/>
                        </a:defRPr>
                      </a:lvl4pPr>
                      <a:lvl5pPr marL="1828800" algn="l" defTabSz="914400" rtl="0" eaLnBrk="1" latinLnBrk="0" hangingPunct="1">
                        <a:defRPr sz="1200" kern="1200">
                          <a:solidFill>
                            <a:schemeClr val="tx1"/>
                          </a:solidFill>
                          <a:latin typeface="Arial"/>
                          <a:ea typeface="ＭＳ Ｐゴシック"/>
                          <a:cs typeface="ＭＳ Ｐゴシック"/>
                        </a:defRPr>
                      </a:lvl5pPr>
                      <a:lvl6pPr marL="2286000" algn="l" defTabSz="914400" rtl="0" eaLnBrk="1" latinLnBrk="0" hangingPunct="1">
                        <a:defRPr sz="1200" kern="1200">
                          <a:solidFill>
                            <a:schemeClr val="tx1"/>
                          </a:solidFill>
                          <a:latin typeface="Arial"/>
                          <a:ea typeface="ＭＳ Ｐゴシック"/>
                          <a:cs typeface="ＭＳ Ｐゴシック"/>
                        </a:defRPr>
                      </a:lvl6pPr>
                      <a:lvl7pPr marL="2743200" algn="l" defTabSz="914400" rtl="0" eaLnBrk="1" latinLnBrk="0" hangingPunct="1">
                        <a:defRPr sz="1200" kern="1200">
                          <a:solidFill>
                            <a:schemeClr val="tx1"/>
                          </a:solidFill>
                          <a:latin typeface="Arial"/>
                          <a:ea typeface="ＭＳ Ｐゴシック"/>
                          <a:cs typeface="ＭＳ Ｐゴシック"/>
                        </a:defRPr>
                      </a:lvl7pPr>
                      <a:lvl8pPr marL="3200400" algn="l" defTabSz="914400" rtl="0" eaLnBrk="1" latinLnBrk="0" hangingPunct="1">
                        <a:defRPr sz="1200" kern="1200">
                          <a:solidFill>
                            <a:schemeClr val="tx1"/>
                          </a:solidFill>
                          <a:latin typeface="Arial"/>
                          <a:ea typeface="ＭＳ Ｐゴシック"/>
                          <a:cs typeface="ＭＳ Ｐゴシック"/>
                        </a:defRPr>
                      </a:lvl8pPr>
                      <a:lvl9pPr marL="3657600" algn="l" defTabSz="914400" rtl="0" eaLnBrk="1" latinLnBrk="0" hangingPunct="1">
                        <a:defRPr sz="1800" kern="1200">
                          <a:solidFill>
                            <a:schemeClr val="tx1"/>
                          </a:solidFill>
                          <a:latin typeface="Arial"/>
                          <a:ea typeface="ＭＳ Ｐゴシック"/>
                          <a:cs typeface="ＭＳ Ｐゴシック"/>
                        </a:defRPr>
                      </a:lvl9pPr>
                    </a:lstStyle>
                    <a:p>
                      <a:pPr marL="0" marR="0" lvl="0" indent="0" algn="l" defTabSz="939800" rtl="0" eaLnBrk="1" fontAlgn="base" latinLnBrk="0" hangingPunct="1">
                        <a:lnSpc>
                          <a:spcPct val="100000"/>
                        </a:lnSpc>
                        <a:spcBef>
                          <a:spcPct val="30000"/>
                        </a:spcBef>
                        <a:spcAft>
                          <a:spcPct val="0"/>
                        </a:spcAft>
                        <a:buClrTx/>
                        <a:buSzTx/>
                        <a:buFontTx/>
                        <a:buNone/>
                        <a:tabLst/>
                        <a:defRPr/>
                      </a:pPr>
                      <a:r>
                        <a:rPr kumimoji="0" lang="en-US" sz="1000" b="1" i="0" u="none" strike="noStrike" kern="1200" cap="none" normalizeH="0" baseline="0" dirty="0" smtClean="0">
                          <a:ln>
                            <a:noFill/>
                          </a:ln>
                          <a:solidFill>
                            <a:schemeClr val="tx1"/>
                          </a:solidFill>
                          <a:effectLst/>
                          <a:latin typeface="Arial" panose="020B0604020202020204" pitchFamily="34" charset="0"/>
                          <a:ea typeface="Arial Unicode MS" pitchFamily="34" charset="-128"/>
                          <a:cs typeface="Arial" panose="020B0604020202020204" pitchFamily="34" charset="0"/>
                        </a:rPr>
                        <a:t>Q12011-Q42015</a:t>
                      </a:r>
                    </a:p>
                  </a:txBody>
                  <a:tcPr marL="45720" marR="45720" anchor="ctr" horzOverflow="overflow">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gridSpan="2">
                  <a:txBody>
                    <a:bodyPr/>
                    <a:lstStyle/>
                    <a:p>
                      <a:pPr marL="0" marR="0" lvl="0" indent="0" algn="l" defTabSz="939800" rtl="0" eaLnBrk="1" fontAlgn="base" latinLnBrk="0" hangingPunct="1">
                        <a:lnSpc>
                          <a:spcPct val="100000"/>
                        </a:lnSpc>
                        <a:spcBef>
                          <a:spcPct val="30000"/>
                        </a:spcBef>
                        <a:spcAft>
                          <a:spcPct val="0"/>
                        </a:spcAft>
                        <a:buClrTx/>
                        <a:buSzTx/>
                        <a:buFontTx/>
                        <a:buNone/>
                        <a:tabLst/>
                        <a:defRPr/>
                      </a:pPr>
                      <a:r>
                        <a:rPr kumimoji="0" lang="en-US" sz="1000" b="1" i="0" u="none" strike="noStrike" cap="none" normalizeH="0" baseline="0" dirty="0" smtClean="0">
                          <a:ln>
                            <a:noFill/>
                          </a:ln>
                          <a:solidFill>
                            <a:schemeClr val="bg1"/>
                          </a:solidFill>
                          <a:effectLst/>
                          <a:latin typeface="Arial" panose="020B0604020202020204" pitchFamily="34" charset="0"/>
                          <a:ea typeface="Arial Unicode MS" pitchFamily="34" charset="-128"/>
                          <a:cs typeface="Arial" panose="020B0604020202020204" pitchFamily="34" charset="0"/>
                        </a:rPr>
                        <a:t>Q12008-Q42009</a:t>
                      </a:r>
                    </a:p>
                  </a:txBody>
                  <a:tcPr marL="45720" marR="45720" anchor="ctr" horzOverflow="overflow">
                    <a:lnL w="12700" cap="flat" cmpd="sng" algn="ctr">
                      <a:solidFill>
                        <a:schemeClr val="accent4"/>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solidFill>
                      <a:srgbClr val="FF0000">
                        <a:lumMod val="40000"/>
                        <a:lumOff val="60000"/>
                      </a:srgbClr>
                    </a:solidFill>
                  </a:tcPr>
                </a:tc>
                <a:tc hMerge="1">
                  <a:txBody>
                    <a:bodyPr/>
                    <a:lstStyle/>
                    <a:p>
                      <a:endParaRPr lang="en-GB"/>
                    </a:p>
                  </a:txBody>
                  <a:tcPr/>
                </a:tc>
              </a:tr>
              <a:tr h="194241">
                <a:tc>
                  <a:txBody>
                    <a:bodyPr/>
                    <a:lstStyle/>
                    <a:p>
                      <a:pPr marL="0" algn="ctr" defTabSz="457200" rtl="0" eaLnBrk="1" fontAlgn="b" latinLnBrk="0" hangingPunct="1"/>
                      <a:r>
                        <a:rPr lang="en-US" sz="1000" b="0" i="0" u="none" strike="noStrike" kern="1200" dirty="0" smtClean="0">
                          <a:solidFill>
                            <a:srgbClr val="000000"/>
                          </a:solidFill>
                          <a:effectLst/>
                          <a:latin typeface="Arial" panose="020B0604020202020204" pitchFamily="34" charset="0"/>
                          <a:ea typeface="+mn-ea"/>
                          <a:cs typeface="Arial" panose="020B0604020202020204" pitchFamily="34" charset="0"/>
                        </a:rPr>
                        <a:t>FRB 100 - RRE</a:t>
                      </a:r>
                      <a:endParaRPr lang="en-US" sz="1000" b="0" i="0" u="none" strike="noStrike" kern="1200" dirty="0">
                        <a:solidFill>
                          <a:srgbClr val="000000"/>
                        </a:solidFill>
                        <a:effectLst/>
                        <a:latin typeface="Arial" panose="020B0604020202020204" pitchFamily="34" charset="0"/>
                        <a:ea typeface="+mn-ea"/>
                        <a:cs typeface="Arial" panose="020B0604020202020204" pitchFamily="34" charset="0"/>
                      </a:endParaRPr>
                    </a:p>
                  </a:txBody>
                  <a:tcPr marL="9525" marR="9525" marT="9525" marB="0" anchor="ctr">
                    <a:lnL w="12700" cap="flat" cmpd="sng" algn="ctr">
                      <a:solidFill>
                        <a:schemeClr val="bg1">
                          <a:lumMod val="50000"/>
                        </a:schemeClr>
                      </a:solid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algn="ctr" defTabSz="457200" rtl="0" eaLnBrk="1" fontAlgn="b" latinLnBrk="0" hangingPunct="1"/>
                      <a:r>
                        <a:rPr lang="en-US" sz="1000" b="0" i="0" u="none" strike="noStrike" kern="1200" dirty="0" smtClean="0">
                          <a:solidFill>
                            <a:srgbClr val="000000"/>
                          </a:solidFill>
                          <a:effectLst/>
                          <a:latin typeface="Arial" panose="020B0604020202020204" pitchFamily="34" charset="0"/>
                          <a:ea typeface="+mn-ea"/>
                          <a:cs typeface="Arial" panose="020B0604020202020204" pitchFamily="34" charset="0"/>
                        </a:rPr>
                        <a:t>0.85%</a:t>
                      </a:r>
                      <a:endParaRPr lang="en-US" sz="1000" b="0" i="0" u="none" strike="noStrike" kern="1200" dirty="0">
                        <a:solidFill>
                          <a:srgbClr val="000000"/>
                        </a:solidFill>
                        <a:effectLst/>
                        <a:latin typeface="Arial" panose="020B0604020202020204" pitchFamily="34" charset="0"/>
                        <a:ea typeface="+mn-ea"/>
                        <a:cs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algn="ctr" defTabSz="457200" rtl="0" eaLnBrk="1" fontAlgn="b" latinLnBrk="0" hangingPunct="1"/>
                      <a:r>
                        <a:rPr lang="en-US" sz="1000" b="0" i="0" u="none" strike="noStrike" kern="1200" dirty="0" smtClean="0">
                          <a:solidFill>
                            <a:srgbClr val="000000"/>
                          </a:solidFill>
                          <a:effectLst/>
                          <a:latin typeface="Arial" panose="020B0604020202020204" pitchFamily="34" charset="0"/>
                          <a:ea typeface="+mn-ea"/>
                          <a:cs typeface="Arial" panose="020B0604020202020204" pitchFamily="34" charset="0"/>
                        </a:rPr>
                        <a:t>2.07%</a:t>
                      </a:r>
                      <a:endParaRPr lang="en-US" sz="1000" b="0" i="0" u="none" strike="noStrike" kern="1200" dirty="0">
                        <a:solidFill>
                          <a:srgbClr val="000000"/>
                        </a:solidFill>
                        <a:effectLst/>
                        <a:latin typeface="Arial" panose="020B0604020202020204" pitchFamily="34" charset="0"/>
                        <a:ea typeface="+mn-ea"/>
                        <a:cs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algn="ctr" defTabSz="457200" rtl="0" eaLnBrk="1" fontAlgn="b" latinLnBrk="0" hangingPunct="1"/>
                      <a:r>
                        <a:rPr lang="en-US" sz="1000" b="1" i="0" u="none" strike="noStrike" kern="1200" dirty="0" smtClean="0">
                          <a:solidFill>
                            <a:schemeClr val="bg1"/>
                          </a:solidFill>
                          <a:effectLst/>
                          <a:latin typeface="Arial" panose="020B0604020202020204" pitchFamily="34" charset="0"/>
                          <a:ea typeface="+mn-ea"/>
                          <a:cs typeface="Arial" panose="020B0604020202020204" pitchFamily="34" charset="0"/>
                        </a:rPr>
                        <a:t>2.32</a:t>
                      </a:r>
                      <a:endParaRPr lang="en-US" sz="1000" b="1" i="0" u="none" strike="noStrike" kern="1200" dirty="0">
                        <a:solidFill>
                          <a:schemeClr val="bg1"/>
                        </a:solidFill>
                        <a:effectLst/>
                        <a:latin typeface="Arial" panose="020B0604020202020204" pitchFamily="34" charset="0"/>
                        <a:ea typeface="+mn-ea"/>
                        <a:cs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r>
              <a:tr h="194241">
                <a:tc>
                  <a:txBody>
                    <a:bodyPr/>
                    <a:lstStyle/>
                    <a:p>
                      <a:pPr marL="0" algn="ctr" defTabSz="457200" rtl="0" eaLnBrk="1" fontAlgn="b" latinLnBrk="0" hangingPunct="1"/>
                      <a:r>
                        <a:rPr lang="en-US" sz="1000" b="0" i="0" u="none" strike="noStrike" kern="1200" dirty="0" smtClean="0">
                          <a:solidFill>
                            <a:srgbClr val="000000"/>
                          </a:solidFill>
                          <a:effectLst/>
                          <a:latin typeface="Arial" panose="020B0604020202020204" pitchFamily="34" charset="0"/>
                          <a:ea typeface="+mn-ea"/>
                          <a:cs typeface="Arial" panose="020B0604020202020204" pitchFamily="34" charset="0"/>
                        </a:rPr>
                        <a:t>FRB 100 – Other</a:t>
                      </a:r>
                      <a:r>
                        <a:rPr lang="en-US" sz="1000" b="0" i="0" u="none" strike="noStrike" kern="1200" baseline="0" dirty="0" smtClean="0">
                          <a:solidFill>
                            <a:srgbClr val="000000"/>
                          </a:solidFill>
                          <a:effectLst/>
                          <a:latin typeface="Arial" panose="020B0604020202020204" pitchFamily="34" charset="0"/>
                          <a:ea typeface="+mn-ea"/>
                          <a:cs typeface="Arial" panose="020B0604020202020204" pitchFamily="34" charset="0"/>
                        </a:rPr>
                        <a:t> Con.</a:t>
                      </a:r>
                      <a:endParaRPr lang="en-US" sz="1000" b="0" i="0" u="none" strike="noStrike" kern="1200" dirty="0">
                        <a:solidFill>
                          <a:srgbClr val="000000"/>
                        </a:solidFill>
                        <a:effectLst/>
                        <a:latin typeface="Arial" panose="020B0604020202020204" pitchFamily="34" charset="0"/>
                        <a:ea typeface="+mn-ea"/>
                        <a:cs typeface="Arial" panose="020B0604020202020204" pitchFamily="34" charset="0"/>
                      </a:endParaRPr>
                    </a:p>
                  </a:txBody>
                  <a:tcPr marL="9525" marR="9525" marT="9525" marB="0" anchor="ctr">
                    <a:lnL w="12700" cap="flat" cmpd="sng" algn="ctr">
                      <a:solidFill>
                        <a:schemeClr val="bg1">
                          <a:lumMod val="50000"/>
                        </a:schemeClr>
                      </a:solid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algn="ctr" defTabSz="457200" rtl="0" eaLnBrk="1" fontAlgn="b" latinLnBrk="0" hangingPunct="1"/>
                      <a:r>
                        <a:rPr lang="en-US" sz="1000" b="0" i="0" u="none" strike="noStrike" kern="1200" dirty="0" smtClean="0">
                          <a:solidFill>
                            <a:srgbClr val="000000"/>
                          </a:solidFill>
                          <a:effectLst/>
                          <a:latin typeface="Arial" panose="020B0604020202020204" pitchFamily="34" charset="0"/>
                          <a:ea typeface="+mn-ea"/>
                          <a:cs typeface="Arial" panose="020B0604020202020204" pitchFamily="34" charset="0"/>
                        </a:rPr>
                        <a:t>0.98%</a:t>
                      </a:r>
                      <a:endParaRPr lang="en-US" sz="1000" b="0" i="0" u="none" strike="noStrike" kern="1200" dirty="0">
                        <a:solidFill>
                          <a:srgbClr val="000000"/>
                        </a:solidFill>
                        <a:effectLst/>
                        <a:latin typeface="Arial" panose="020B0604020202020204" pitchFamily="34" charset="0"/>
                        <a:ea typeface="+mn-ea"/>
                        <a:cs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algn="ctr" defTabSz="457200" rtl="0" eaLnBrk="1" fontAlgn="b" latinLnBrk="0" hangingPunct="1"/>
                      <a:r>
                        <a:rPr lang="en-US" sz="1000" b="0" i="0" u="none" strike="noStrike" kern="1200" dirty="0" smtClean="0">
                          <a:solidFill>
                            <a:srgbClr val="000000"/>
                          </a:solidFill>
                          <a:effectLst/>
                          <a:latin typeface="Arial" panose="020B0604020202020204" pitchFamily="34" charset="0"/>
                          <a:ea typeface="+mn-ea"/>
                          <a:cs typeface="Arial" panose="020B0604020202020204" pitchFamily="34" charset="0"/>
                        </a:rPr>
                        <a:t>2.91%</a:t>
                      </a:r>
                      <a:endParaRPr lang="en-US" sz="1000" b="0" i="0" u="none" strike="noStrike" kern="1200" dirty="0">
                        <a:solidFill>
                          <a:srgbClr val="000000"/>
                        </a:solidFill>
                        <a:effectLst/>
                        <a:latin typeface="Arial" panose="020B0604020202020204" pitchFamily="34" charset="0"/>
                        <a:ea typeface="+mn-ea"/>
                        <a:cs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algn="ctr" defTabSz="457200" rtl="0" eaLnBrk="1" fontAlgn="b" latinLnBrk="0" hangingPunct="1"/>
                      <a:r>
                        <a:rPr lang="en-US" sz="1000" b="1" i="0" u="none" strike="noStrike" kern="1200" dirty="0" smtClean="0">
                          <a:solidFill>
                            <a:schemeClr val="bg1"/>
                          </a:solidFill>
                          <a:effectLst/>
                          <a:latin typeface="Arial" panose="020B0604020202020204" pitchFamily="34" charset="0"/>
                          <a:ea typeface="+mn-ea"/>
                          <a:cs typeface="Arial" panose="020B0604020202020204" pitchFamily="34" charset="0"/>
                        </a:rPr>
                        <a:t>2.96</a:t>
                      </a:r>
                      <a:endParaRPr lang="en-US" sz="1000" b="1" i="0" u="none" strike="noStrike" kern="1200" dirty="0">
                        <a:solidFill>
                          <a:schemeClr val="bg1"/>
                        </a:solidFill>
                        <a:effectLst/>
                        <a:latin typeface="Arial" panose="020B0604020202020204" pitchFamily="34" charset="0"/>
                        <a:ea typeface="+mn-ea"/>
                        <a:cs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r>
              <a:tr h="172396">
                <a:tc>
                  <a:txBody>
                    <a:bodyPr/>
                    <a:lstStyle/>
                    <a:p>
                      <a:pPr marL="0" algn="ctr" defTabSz="457200" rtl="0" eaLnBrk="1" fontAlgn="b" latinLnBrk="0" hangingPunct="1"/>
                      <a:r>
                        <a:rPr lang="en-US" sz="1000" b="0" i="0" u="none" strike="noStrike" kern="1200" dirty="0" smtClean="0">
                          <a:solidFill>
                            <a:srgbClr val="000000"/>
                          </a:solidFill>
                          <a:effectLst/>
                          <a:latin typeface="Arial" panose="020B0604020202020204" pitchFamily="34" charset="0"/>
                          <a:ea typeface="+mn-ea"/>
                          <a:cs typeface="Arial" panose="020B0604020202020204" pitchFamily="34" charset="0"/>
                        </a:rPr>
                        <a:t>FRB 100 – Credit cards</a:t>
                      </a:r>
                      <a:endParaRPr lang="en-US" sz="1000" b="0" i="0" u="none" strike="noStrike" kern="1200" dirty="0">
                        <a:solidFill>
                          <a:srgbClr val="000000"/>
                        </a:solidFill>
                        <a:effectLst/>
                        <a:latin typeface="Arial" panose="020B0604020202020204" pitchFamily="34" charset="0"/>
                        <a:ea typeface="+mn-ea"/>
                        <a:cs typeface="Arial" panose="020B0604020202020204" pitchFamily="34" charset="0"/>
                      </a:endParaRPr>
                    </a:p>
                  </a:txBody>
                  <a:tcPr marL="9525" marR="9525" marT="9525" marB="0" anchor="ctr">
                    <a:lnL w="12700" cap="flat" cmpd="sng" algn="ctr">
                      <a:solidFill>
                        <a:schemeClr val="bg1">
                          <a:lumMod val="50000"/>
                        </a:schemeClr>
                      </a:solid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algn="ctr" defTabSz="457200" rtl="0" eaLnBrk="1" fontAlgn="b" latinLnBrk="0" hangingPunct="1"/>
                      <a:r>
                        <a:rPr lang="en-US" sz="1000" b="0" i="0" u="none" strike="noStrike" kern="1200" dirty="0" smtClean="0">
                          <a:solidFill>
                            <a:srgbClr val="000000"/>
                          </a:solidFill>
                          <a:effectLst/>
                          <a:latin typeface="Arial" panose="020B0604020202020204" pitchFamily="34" charset="0"/>
                          <a:ea typeface="+mn-ea"/>
                          <a:cs typeface="Arial" panose="020B0604020202020204" pitchFamily="34" charset="0"/>
                        </a:rPr>
                        <a:t>3.84%</a:t>
                      </a:r>
                      <a:endParaRPr lang="en-US" sz="1000" b="0" i="0" u="none" strike="noStrike" kern="1200" dirty="0">
                        <a:solidFill>
                          <a:srgbClr val="000000"/>
                        </a:solidFill>
                        <a:effectLst/>
                        <a:latin typeface="Arial" panose="020B0604020202020204" pitchFamily="34" charset="0"/>
                        <a:ea typeface="+mn-ea"/>
                        <a:cs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algn="ctr" defTabSz="457200" rtl="0" eaLnBrk="1" fontAlgn="b" latinLnBrk="0" hangingPunct="1"/>
                      <a:r>
                        <a:rPr lang="en-US" sz="1000" b="0" i="0" u="none" strike="noStrike" kern="1200" dirty="0" smtClean="0">
                          <a:solidFill>
                            <a:srgbClr val="000000"/>
                          </a:solidFill>
                          <a:effectLst/>
                          <a:latin typeface="Arial" panose="020B0604020202020204" pitchFamily="34" charset="0"/>
                          <a:ea typeface="+mn-ea"/>
                          <a:cs typeface="Arial" panose="020B0604020202020204" pitchFamily="34" charset="0"/>
                        </a:rPr>
                        <a:t>7.50%</a:t>
                      </a:r>
                      <a:endParaRPr lang="en-US" sz="1000" b="0" i="0" u="none" strike="noStrike" kern="1200" dirty="0">
                        <a:solidFill>
                          <a:srgbClr val="000000"/>
                        </a:solidFill>
                        <a:effectLst/>
                        <a:latin typeface="Arial" panose="020B0604020202020204" pitchFamily="34" charset="0"/>
                        <a:ea typeface="+mn-ea"/>
                        <a:cs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algn="ctr" defTabSz="457200" rtl="0" eaLnBrk="1" fontAlgn="b" latinLnBrk="0" hangingPunct="1"/>
                      <a:r>
                        <a:rPr lang="en-US" sz="1000" b="1" i="0" u="none" strike="noStrike" kern="1200" dirty="0" smtClean="0">
                          <a:solidFill>
                            <a:schemeClr val="bg1"/>
                          </a:solidFill>
                          <a:effectLst/>
                          <a:latin typeface="Arial" panose="020B0604020202020204" pitchFamily="34" charset="0"/>
                          <a:ea typeface="+mn-ea"/>
                          <a:cs typeface="Arial" panose="020B0604020202020204" pitchFamily="34" charset="0"/>
                        </a:rPr>
                        <a:t>1.95</a:t>
                      </a:r>
                      <a:endParaRPr lang="en-US" sz="1000" b="1" i="0" u="none" strike="noStrike" kern="1200" dirty="0">
                        <a:solidFill>
                          <a:schemeClr val="bg1"/>
                        </a:solidFill>
                        <a:effectLst/>
                        <a:latin typeface="Arial" panose="020B0604020202020204" pitchFamily="34" charset="0"/>
                        <a:ea typeface="+mn-ea"/>
                        <a:cs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r>
              <a:tr h="172396">
                <a:tc>
                  <a:txBody>
                    <a:bodyPr/>
                    <a:lstStyle/>
                    <a:p>
                      <a:pPr marL="0" algn="ctr" defTabSz="457200" rtl="0" eaLnBrk="1" fontAlgn="b" latinLnBrk="0" hangingPunct="1"/>
                      <a:r>
                        <a:rPr lang="en-US" sz="1000" b="0" i="0" u="none" strike="noStrike" kern="1200" dirty="0" smtClean="0">
                          <a:solidFill>
                            <a:srgbClr val="000000"/>
                          </a:solidFill>
                          <a:effectLst/>
                          <a:latin typeface="Arial" panose="020B0604020202020204" pitchFamily="34" charset="0"/>
                          <a:ea typeface="+mn-ea"/>
                          <a:cs typeface="Arial" panose="020B0604020202020204" pitchFamily="34" charset="0"/>
                        </a:rPr>
                        <a:t>Moody’s credit</a:t>
                      </a:r>
                      <a:r>
                        <a:rPr lang="en-US" sz="1000" b="0" i="0" u="none" strike="noStrike" kern="1200" baseline="0" dirty="0" smtClean="0">
                          <a:solidFill>
                            <a:srgbClr val="000000"/>
                          </a:solidFill>
                          <a:effectLst/>
                          <a:latin typeface="Arial" panose="020B0604020202020204" pitchFamily="34" charset="0"/>
                          <a:ea typeface="+mn-ea"/>
                          <a:cs typeface="Arial" panose="020B0604020202020204" pitchFamily="34" charset="0"/>
                        </a:rPr>
                        <a:t> cards</a:t>
                      </a:r>
                      <a:endParaRPr lang="en-US" sz="1000" b="0" i="0" u="none" strike="noStrike" kern="1200" dirty="0">
                        <a:solidFill>
                          <a:srgbClr val="000000"/>
                        </a:solidFill>
                        <a:effectLst/>
                        <a:latin typeface="Arial" panose="020B0604020202020204" pitchFamily="34" charset="0"/>
                        <a:ea typeface="+mn-ea"/>
                        <a:cs typeface="Arial" panose="020B0604020202020204" pitchFamily="34" charset="0"/>
                      </a:endParaRPr>
                    </a:p>
                  </a:txBody>
                  <a:tcPr marL="9525" marR="9525" marT="9525" marB="0" anchor="ctr">
                    <a:lnL w="12700" cap="flat" cmpd="sng" algn="ctr">
                      <a:solidFill>
                        <a:schemeClr val="bg1">
                          <a:lumMod val="50000"/>
                        </a:schemeClr>
                      </a:solid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algn="ctr" defTabSz="457200" rtl="0" eaLnBrk="1" fontAlgn="b" latinLnBrk="0" hangingPunct="1"/>
                      <a:r>
                        <a:rPr lang="en-US" sz="1000" b="0" i="0" u="none" strike="noStrike" kern="1200" dirty="0" smtClean="0">
                          <a:solidFill>
                            <a:srgbClr val="000000"/>
                          </a:solidFill>
                          <a:effectLst/>
                          <a:latin typeface="Arial" panose="020B0604020202020204" pitchFamily="34" charset="0"/>
                          <a:ea typeface="+mn-ea"/>
                          <a:cs typeface="Arial" panose="020B0604020202020204" pitchFamily="34" charset="0"/>
                        </a:rPr>
                        <a:t>3.95%</a:t>
                      </a:r>
                      <a:endParaRPr lang="en-US" sz="1000" b="0" i="0" u="none" strike="noStrike" kern="1200" dirty="0">
                        <a:solidFill>
                          <a:srgbClr val="000000"/>
                        </a:solidFill>
                        <a:effectLst/>
                        <a:latin typeface="Arial" panose="020B0604020202020204" pitchFamily="34" charset="0"/>
                        <a:ea typeface="+mn-ea"/>
                        <a:cs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algn="ctr" defTabSz="457200" rtl="0" eaLnBrk="1" fontAlgn="b" latinLnBrk="0" hangingPunct="1"/>
                      <a:r>
                        <a:rPr lang="en-US" sz="1000" b="0" i="0" u="none" strike="noStrike" kern="1200" dirty="0" smtClean="0">
                          <a:solidFill>
                            <a:srgbClr val="000000"/>
                          </a:solidFill>
                          <a:effectLst/>
                          <a:latin typeface="Arial" panose="020B0604020202020204" pitchFamily="34" charset="0"/>
                          <a:ea typeface="+mn-ea"/>
                          <a:cs typeface="Arial" panose="020B0604020202020204" pitchFamily="34" charset="0"/>
                        </a:rPr>
                        <a:t>8.27%</a:t>
                      </a:r>
                      <a:endParaRPr lang="en-US" sz="1000" b="0" i="0" u="none" strike="noStrike" kern="1200" dirty="0">
                        <a:solidFill>
                          <a:srgbClr val="000000"/>
                        </a:solidFill>
                        <a:effectLst/>
                        <a:latin typeface="Arial" panose="020B0604020202020204" pitchFamily="34" charset="0"/>
                        <a:ea typeface="+mn-ea"/>
                        <a:cs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00" b="1" i="0" u="none" strike="noStrike" kern="1200" dirty="0" smtClean="0">
                          <a:solidFill>
                            <a:schemeClr val="bg1"/>
                          </a:solidFill>
                          <a:effectLst/>
                          <a:latin typeface="Arial" panose="020B0604020202020204" pitchFamily="34" charset="0"/>
                          <a:ea typeface="+mn-ea"/>
                          <a:cs typeface="Arial" panose="020B0604020202020204" pitchFamily="34" charset="0"/>
                        </a:rPr>
                        <a:t>2.10</a:t>
                      </a:r>
                    </a:p>
                  </a:txBody>
                  <a:tcPr marL="9525" marR="9525" marT="9525" marB="0" anchor="ctr">
                    <a:lnL w="12700" cap="flat" cmpd="sng" algn="ctr">
                      <a:no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r>
              <a:tr h="259608">
                <a:tc>
                  <a:txBody>
                    <a:bodyPr/>
                    <a:lstStyle/>
                    <a:p>
                      <a:pPr marL="0" marR="0" lvl="0" indent="0" algn="ctr" defTabSz="939800" rtl="0" eaLnBrk="1" fontAlgn="base" latinLnBrk="0" hangingPunct="1">
                        <a:lnSpc>
                          <a:spcPct val="100000"/>
                        </a:lnSpc>
                        <a:spcBef>
                          <a:spcPct val="30000"/>
                        </a:spcBef>
                        <a:spcAft>
                          <a:spcPct val="0"/>
                        </a:spcAft>
                        <a:buClrTx/>
                        <a:buSzTx/>
                        <a:buFontTx/>
                        <a:buNone/>
                        <a:tabLst/>
                        <a:defRPr/>
                      </a:pPr>
                      <a:endParaRPr kumimoji="0" lang="en-US" sz="1000" b="1" i="0" u="none" strike="noStrike" kern="1200" cap="none" normalizeH="0" baseline="0" dirty="0" smtClean="0">
                        <a:ln>
                          <a:noFill/>
                        </a:ln>
                        <a:solidFill>
                          <a:schemeClr val="tx1"/>
                        </a:solidFill>
                        <a:effectLst/>
                        <a:latin typeface="Arial" panose="020B0604020202020204" pitchFamily="34" charset="0"/>
                        <a:ea typeface="Arial Unicode MS" pitchFamily="34" charset="-128"/>
                        <a:cs typeface="Arial" panose="020B0604020202020204" pitchFamily="34" charset="0"/>
                      </a:endParaRPr>
                    </a:p>
                  </a:txBody>
                  <a:tcPr marL="45720" marR="45720" anchor="ctr" horzOverflow="overflow">
                    <a:lnL w="12700" cap="flat" cmpd="sng" algn="ctr">
                      <a:solidFill>
                        <a:schemeClr val="bg1">
                          <a:lumMod val="50000"/>
                        </a:schemeClr>
                      </a:solidFill>
                      <a:prstDash val="solid"/>
                      <a:round/>
                      <a:headEnd type="none" w="med" len="med"/>
                      <a:tailEnd type="none" w="med" len="med"/>
                    </a:lnL>
                    <a:lnR w="28575" cap="flat" cmpd="sng" algn="ctr">
                      <a:solidFill>
                        <a:schemeClr val="accent3">
                          <a:lumMod val="20000"/>
                          <a:lumOff val="80000"/>
                        </a:schemeClr>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lvl1pPr marL="0" algn="l" defTabSz="914400" rtl="0" eaLnBrk="1" latinLnBrk="0" hangingPunct="1">
                        <a:defRPr sz="1200" kern="1200">
                          <a:solidFill>
                            <a:schemeClr val="tx1"/>
                          </a:solidFill>
                          <a:latin typeface="Arial"/>
                          <a:ea typeface="ＭＳ Ｐゴシック"/>
                          <a:cs typeface="ＭＳ Ｐゴシック"/>
                        </a:defRPr>
                      </a:lvl1pPr>
                      <a:lvl2pPr marL="457200" algn="l" defTabSz="914400" rtl="0" eaLnBrk="1" latinLnBrk="0" hangingPunct="1">
                        <a:defRPr sz="1200" kern="1200">
                          <a:solidFill>
                            <a:schemeClr val="tx1"/>
                          </a:solidFill>
                          <a:latin typeface="Arial"/>
                          <a:ea typeface="ＭＳ Ｐゴシック"/>
                          <a:cs typeface="ＭＳ Ｐゴシック"/>
                        </a:defRPr>
                      </a:lvl2pPr>
                      <a:lvl3pPr marL="914400" algn="l" defTabSz="914400" rtl="0" eaLnBrk="1" latinLnBrk="0" hangingPunct="1">
                        <a:defRPr sz="1200" kern="1200">
                          <a:solidFill>
                            <a:schemeClr val="tx1"/>
                          </a:solidFill>
                          <a:latin typeface="Arial"/>
                          <a:ea typeface="ＭＳ Ｐゴシック"/>
                          <a:cs typeface="ＭＳ Ｐゴシック"/>
                        </a:defRPr>
                      </a:lvl3pPr>
                      <a:lvl4pPr marL="1371600" algn="l" defTabSz="914400" rtl="0" eaLnBrk="1" latinLnBrk="0" hangingPunct="1">
                        <a:defRPr sz="1200" kern="1200">
                          <a:solidFill>
                            <a:schemeClr val="tx1"/>
                          </a:solidFill>
                          <a:latin typeface="Arial"/>
                          <a:ea typeface="ＭＳ Ｐゴシック"/>
                          <a:cs typeface="ＭＳ Ｐゴシック"/>
                        </a:defRPr>
                      </a:lvl4pPr>
                      <a:lvl5pPr marL="1828800" algn="l" defTabSz="914400" rtl="0" eaLnBrk="1" latinLnBrk="0" hangingPunct="1">
                        <a:defRPr sz="1200" kern="1200">
                          <a:solidFill>
                            <a:schemeClr val="tx1"/>
                          </a:solidFill>
                          <a:latin typeface="Arial"/>
                          <a:ea typeface="ＭＳ Ｐゴシック"/>
                          <a:cs typeface="ＭＳ Ｐゴシック"/>
                        </a:defRPr>
                      </a:lvl5pPr>
                      <a:lvl6pPr marL="2286000" algn="l" defTabSz="914400" rtl="0" eaLnBrk="1" latinLnBrk="0" hangingPunct="1">
                        <a:defRPr sz="1200" kern="1200">
                          <a:solidFill>
                            <a:schemeClr val="tx1"/>
                          </a:solidFill>
                          <a:latin typeface="Arial"/>
                          <a:ea typeface="ＭＳ Ｐゴシック"/>
                          <a:cs typeface="ＭＳ Ｐゴシック"/>
                        </a:defRPr>
                      </a:lvl6pPr>
                      <a:lvl7pPr marL="2743200" algn="l" defTabSz="914400" rtl="0" eaLnBrk="1" latinLnBrk="0" hangingPunct="1">
                        <a:defRPr sz="1200" kern="1200">
                          <a:solidFill>
                            <a:schemeClr val="tx1"/>
                          </a:solidFill>
                          <a:latin typeface="Arial"/>
                          <a:ea typeface="ＭＳ Ｐゴシック"/>
                          <a:cs typeface="ＭＳ Ｐゴシック"/>
                        </a:defRPr>
                      </a:lvl7pPr>
                      <a:lvl8pPr marL="3200400" algn="l" defTabSz="914400" rtl="0" eaLnBrk="1" latinLnBrk="0" hangingPunct="1">
                        <a:defRPr sz="1200" kern="1200">
                          <a:solidFill>
                            <a:schemeClr val="tx1"/>
                          </a:solidFill>
                          <a:latin typeface="Arial"/>
                          <a:ea typeface="ＭＳ Ｐゴシック"/>
                          <a:cs typeface="ＭＳ Ｐゴシック"/>
                        </a:defRPr>
                      </a:lvl8pPr>
                      <a:lvl9pPr marL="3657600" algn="l" defTabSz="914400" rtl="0" eaLnBrk="1" latinLnBrk="0" hangingPunct="1">
                        <a:defRPr sz="1800" kern="1200">
                          <a:solidFill>
                            <a:schemeClr val="tx1"/>
                          </a:solidFill>
                          <a:latin typeface="Arial"/>
                          <a:ea typeface="ＭＳ Ｐゴシック"/>
                          <a:cs typeface="ＭＳ Ｐゴシック"/>
                        </a:defRPr>
                      </a:lvl9pPr>
                    </a:lstStyle>
                    <a:p>
                      <a:pPr marL="0" marR="0" lvl="0" indent="0" algn="l" defTabSz="939800" rtl="0" eaLnBrk="1" fontAlgn="base" latinLnBrk="0" hangingPunct="1">
                        <a:lnSpc>
                          <a:spcPct val="100000"/>
                        </a:lnSpc>
                        <a:spcBef>
                          <a:spcPct val="30000"/>
                        </a:spcBef>
                        <a:spcAft>
                          <a:spcPct val="0"/>
                        </a:spcAft>
                        <a:buClrTx/>
                        <a:buSzTx/>
                        <a:buFontTx/>
                        <a:buNone/>
                        <a:tabLst/>
                        <a:defRPr/>
                      </a:pPr>
                      <a:r>
                        <a:rPr kumimoji="0" lang="en-US" sz="1000" b="1" i="0" u="none" strike="noStrike" kern="1200" cap="none" normalizeH="0" baseline="0" dirty="0" smtClean="0">
                          <a:ln>
                            <a:noFill/>
                          </a:ln>
                          <a:solidFill>
                            <a:schemeClr val="tx1"/>
                          </a:solidFill>
                          <a:effectLst/>
                          <a:latin typeface="Arial" panose="020B0604020202020204" pitchFamily="34" charset="0"/>
                          <a:ea typeface="Arial Unicode MS" pitchFamily="34" charset="-128"/>
                          <a:cs typeface="Arial" panose="020B0604020202020204" pitchFamily="34" charset="0"/>
                        </a:rPr>
                        <a:t>Q12011-Q42015</a:t>
                      </a:r>
                    </a:p>
                  </a:txBody>
                  <a:tcPr marL="45720" marR="45720" anchor="ctr" horzOverflow="overflow">
                    <a:lnL w="28575" cap="flat" cmpd="sng" algn="ctr">
                      <a:solidFill>
                        <a:schemeClr val="accent3">
                          <a:lumMod val="20000"/>
                          <a:lumOff val="80000"/>
                        </a:schemeClr>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gridSpan="2">
                  <a:txBody>
                    <a:bodyPr/>
                    <a:lstStyle/>
                    <a:p>
                      <a:pPr marL="0" marR="0" lvl="0" indent="0" algn="l" defTabSz="939800" rtl="0" eaLnBrk="1" fontAlgn="base" latinLnBrk="0" hangingPunct="1">
                        <a:lnSpc>
                          <a:spcPct val="100000"/>
                        </a:lnSpc>
                        <a:spcBef>
                          <a:spcPct val="30000"/>
                        </a:spcBef>
                        <a:spcAft>
                          <a:spcPct val="0"/>
                        </a:spcAft>
                        <a:buClrTx/>
                        <a:buSzTx/>
                        <a:buFontTx/>
                        <a:buNone/>
                        <a:tabLst/>
                        <a:defRPr/>
                      </a:pPr>
                      <a:r>
                        <a:rPr kumimoji="0" lang="en-US" sz="1000" b="1" i="0" u="none" strike="noStrike" cap="none" normalizeH="0" baseline="0" dirty="0" smtClean="0">
                          <a:ln>
                            <a:noFill/>
                          </a:ln>
                          <a:solidFill>
                            <a:schemeClr val="tx1"/>
                          </a:solidFill>
                          <a:effectLst/>
                          <a:latin typeface="Arial" panose="020B0604020202020204" pitchFamily="34" charset="0"/>
                          <a:ea typeface="Arial Unicode MS" pitchFamily="34" charset="-128"/>
                          <a:cs typeface="Arial" panose="020B0604020202020204" pitchFamily="34" charset="0"/>
                        </a:rPr>
                        <a:t>Q12008-Q42010</a:t>
                      </a:r>
                    </a:p>
                  </a:txBody>
                  <a:tcPr marL="45720" marR="45720" anchor="ctr" horzOverflow="overflow">
                    <a:lnL w="12700" cap="flat" cmpd="sng" algn="ctr">
                      <a:solidFill>
                        <a:schemeClr val="accent4"/>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solidFill>
                      <a:srgbClr val="FFDDDD"/>
                    </a:solidFill>
                  </a:tcPr>
                </a:tc>
                <a:tc hMerge="1">
                  <a:txBody>
                    <a:bodyPr/>
                    <a:lstStyle/>
                    <a:p>
                      <a:endParaRPr lang="en-GB"/>
                    </a:p>
                  </a:txBody>
                  <a:tcPr/>
                </a:tc>
              </a:tr>
              <a:tr h="194241">
                <a:tc>
                  <a:txBody>
                    <a:bodyPr/>
                    <a:lstStyle/>
                    <a:p>
                      <a:pPr marL="0" algn="ctr" defTabSz="457200" rtl="0" eaLnBrk="1" fontAlgn="b" latinLnBrk="0" hangingPunct="1"/>
                      <a:r>
                        <a:rPr lang="en-US" sz="1000" b="0" i="0" u="none" strike="noStrike" kern="1200" dirty="0" smtClean="0">
                          <a:solidFill>
                            <a:srgbClr val="000000"/>
                          </a:solidFill>
                          <a:effectLst/>
                          <a:latin typeface="Arial" panose="020B0604020202020204" pitchFamily="34" charset="0"/>
                          <a:ea typeface="+mn-ea"/>
                          <a:cs typeface="Arial" panose="020B0604020202020204" pitchFamily="34" charset="0"/>
                        </a:rPr>
                        <a:t>FRB 100 - RRE</a:t>
                      </a:r>
                      <a:endParaRPr lang="en-US" sz="1000" b="0" i="0" u="none" strike="noStrike" kern="1200" dirty="0">
                        <a:solidFill>
                          <a:srgbClr val="000000"/>
                        </a:solidFill>
                        <a:effectLst/>
                        <a:latin typeface="Arial" panose="020B0604020202020204" pitchFamily="34" charset="0"/>
                        <a:ea typeface="+mn-ea"/>
                        <a:cs typeface="Arial" panose="020B0604020202020204" pitchFamily="34" charset="0"/>
                      </a:endParaRPr>
                    </a:p>
                  </a:txBody>
                  <a:tcPr marL="9525" marR="9525" marT="9525" marB="0" anchor="ctr">
                    <a:lnL w="12700" cap="flat" cmpd="sng" algn="ctr">
                      <a:solidFill>
                        <a:schemeClr val="bg1">
                          <a:lumMod val="50000"/>
                        </a:schemeClr>
                      </a:solid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algn="ctr" defTabSz="457200" rtl="0" eaLnBrk="1" fontAlgn="b" latinLnBrk="0" hangingPunct="1"/>
                      <a:r>
                        <a:rPr lang="en-US" sz="1000" b="0" i="0" u="none" strike="noStrike" kern="1200" dirty="0" smtClean="0">
                          <a:solidFill>
                            <a:srgbClr val="000000"/>
                          </a:solidFill>
                          <a:effectLst/>
                          <a:latin typeface="Arial" panose="020B0604020202020204" pitchFamily="34" charset="0"/>
                          <a:ea typeface="+mn-ea"/>
                          <a:cs typeface="Arial" panose="020B0604020202020204" pitchFamily="34" charset="0"/>
                        </a:rPr>
                        <a:t>0.85%</a:t>
                      </a:r>
                      <a:endParaRPr lang="en-US" sz="1000" b="0" i="0" u="none" strike="noStrike" kern="1200" dirty="0">
                        <a:solidFill>
                          <a:srgbClr val="000000"/>
                        </a:solidFill>
                        <a:effectLst/>
                        <a:latin typeface="Arial" panose="020B0604020202020204" pitchFamily="34" charset="0"/>
                        <a:ea typeface="+mn-ea"/>
                        <a:cs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algn="ctr" defTabSz="457200" rtl="0" eaLnBrk="1" fontAlgn="b" latinLnBrk="0" hangingPunct="1"/>
                      <a:r>
                        <a:rPr lang="en-US" sz="1000" b="0" i="0" u="none" strike="noStrike" kern="1200" dirty="0" smtClean="0">
                          <a:solidFill>
                            <a:srgbClr val="000000"/>
                          </a:solidFill>
                          <a:effectLst/>
                          <a:latin typeface="Arial" panose="020B0604020202020204" pitchFamily="34" charset="0"/>
                          <a:ea typeface="+mn-ea"/>
                          <a:cs typeface="Arial" panose="020B0604020202020204" pitchFamily="34" charset="0"/>
                        </a:rPr>
                        <a:t>2.17%</a:t>
                      </a:r>
                      <a:endParaRPr lang="en-US" sz="1000" b="0" i="0" u="none" strike="noStrike" kern="1200" dirty="0">
                        <a:solidFill>
                          <a:srgbClr val="000000"/>
                        </a:solidFill>
                        <a:effectLst/>
                        <a:latin typeface="Arial" panose="020B0604020202020204" pitchFamily="34" charset="0"/>
                        <a:ea typeface="+mn-ea"/>
                        <a:cs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algn="ctr" defTabSz="457200" rtl="0" eaLnBrk="1" fontAlgn="b" latinLnBrk="0" hangingPunct="1"/>
                      <a:r>
                        <a:rPr lang="en-US" sz="1000" b="1" i="0" u="none" strike="noStrike" kern="1200" dirty="0" smtClean="0">
                          <a:solidFill>
                            <a:schemeClr val="bg1"/>
                          </a:solidFill>
                          <a:effectLst/>
                          <a:latin typeface="Arial" panose="020B0604020202020204" pitchFamily="34" charset="0"/>
                          <a:ea typeface="+mn-ea"/>
                          <a:cs typeface="Arial" panose="020B0604020202020204" pitchFamily="34" charset="0"/>
                        </a:rPr>
                        <a:t>2.43</a:t>
                      </a:r>
                      <a:endParaRPr lang="en-US" sz="1000" b="1" i="0" u="none" strike="noStrike" kern="1200" dirty="0">
                        <a:solidFill>
                          <a:schemeClr val="bg1"/>
                        </a:solidFill>
                        <a:effectLst/>
                        <a:latin typeface="Arial" panose="020B0604020202020204" pitchFamily="34" charset="0"/>
                        <a:ea typeface="+mn-ea"/>
                        <a:cs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r>
              <a:tr h="194241">
                <a:tc>
                  <a:txBody>
                    <a:bodyPr/>
                    <a:lstStyle/>
                    <a:p>
                      <a:pPr marL="0" algn="ctr" defTabSz="457200" rtl="0" eaLnBrk="1" fontAlgn="b" latinLnBrk="0" hangingPunct="1"/>
                      <a:r>
                        <a:rPr lang="en-US" sz="1000" b="0" i="0" u="none" strike="noStrike" kern="1200" dirty="0" smtClean="0">
                          <a:solidFill>
                            <a:srgbClr val="000000"/>
                          </a:solidFill>
                          <a:effectLst/>
                          <a:latin typeface="Arial" panose="020B0604020202020204" pitchFamily="34" charset="0"/>
                          <a:ea typeface="+mn-ea"/>
                          <a:cs typeface="Arial" panose="020B0604020202020204" pitchFamily="34" charset="0"/>
                        </a:rPr>
                        <a:t>FRB 100 – Other</a:t>
                      </a:r>
                      <a:r>
                        <a:rPr lang="en-US" sz="1000" b="0" i="0" u="none" strike="noStrike" kern="1200" baseline="0" dirty="0" smtClean="0">
                          <a:solidFill>
                            <a:srgbClr val="000000"/>
                          </a:solidFill>
                          <a:effectLst/>
                          <a:latin typeface="Arial" panose="020B0604020202020204" pitchFamily="34" charset="0"/>
                          <a:ea typeface="+mn-ea"/>
                          <a:cs typeface="Arial" panose="020B0604020202020204" pitchFamily="34" charset="0"/>
                        </a:rPr>
                        <a:t> Con.</a:t>
                      </a:r>
                      <a:endParaRPr lang="en-US" sz="1000" b="0" i="0" u="none" strike="noStrike" kern="1200" dirty="0">
                        <a:solidFill>
                          <a:srgbClr val="000000"/>
                        </a:solidFill>
                        <a:effectLst/>
                        <a:latin typeface="Arial" panose="020B0604020202020204" pitchFamily="34" charset="0"/>
                        <a:ea typeface="+mn-ea"/>
                        <a:cs typeface="Arial" panose="020B0604020202020204" pitchFamily="34" charset="0"/>
                      </a:endParaRPr>
                    </a:p>
                  </a:txBody>
                  <a:tcPr marL="9525" marR="9525" marT="9525" marB="0" anchor="ctr">
                    <a:lnL w="12700" cap="flat" cmpd="sng" algn="ctr">
                      <a:solidFill>
                        <a:schemeClr val="bg1">
                          <a:lumMod val="50000"/>
                        </a:schemeClr>
                      </a:solid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algn="ctr" defTabSz="457200" rtl="0" eaLnBrk="1" fontAlgn="b" latinLnBrk="0" hangingPunct="1"/>
                      <a:r>
                        <a:rPr lang="en-US" sz="1000" b="0" i="0" u="none" strike="noStrike" kern="1200" dirty="0" smtClean="0">
                          <a:solidFill>
                            <a:srgbClr val="000000"/>
                          </a:solidFill>
                          <a:effectLst/>
                          <a:latin typeface="Arial" panose="020B0604020202020204" pitchFamily="34" charset="0"/>
                          <a:ea typeface="+mn-ea"/>
                          <a:cs typeface="Arial" panose="020B0604020202020204" pitchFamily="34" charset="0"/>
                        </a:rPr>
                        <a:t>0.98%</a:t>
                      </a:r>
                      <a:endParaRPr lang="en-US" sz="1000" b="0" i="0" u="none" strike="noStrike" kern="1200" dirty="0">
                        <a:solidFill>
                          <a:srgbClr val="000000"/>
                        </a:solidFill>
                        <a:effectLst/>
                        <a:latin typeface="Arial" panose="020B0604020202020204" pitchFamily="34" charset="0"/>
                        <a:ea typeface="+mn-ea"/>
                        <a:cs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algn="ctr" defTabSz="457200" rtl="0" eaLnBrk="1" fontAlgn="b" latinLnBrk="0" hangingPunct="1"/>
                      <a:r>
                        <a:rPr lang="en-US" sz="1000" b="0" i="0" u="none" strike="noStrike" kern="1200" dirty="0" smtClean="0">
                          <a:solidFill>
                            <a:srgbClr val="000000"/>
                          </a:solidFill>
                          <a:effectLst/>
                          <a:latin typeface="Arial" panose="020B0604020202020204" pitchFamily="34" charset="0"/>
                          <a:ea typeface="+mn-ea"/>
                          <a:cs typeface="Arial" panose="020B0604020202020204" pitchFamily="34" charset="0"/>
                        </a:rPr>
                        <a:t>2.67%</a:t>
                      </a:r>
                      <a:endParaRPr lang="en-US" sz="1000" b="0" i="0" u="none" strike="noStrike" kern="1200" dirty="0">
                        <a:solidFill>
                          <a:srgbClr val="000000"/>
                        </a:solidFill>
                        <a:effectLst/>
                        <a:latin typeface="Arial" panose="020B0604020202020204" pitchFamily="34" charset="0"/>
                        <a:ea typeface="+mn-ea"/>
                        <a:cs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algn="ctr" defTabSz="457200" rtl="0" eaLnBrk="1" fontAlgn="b" latinLnBrk="0" hangingPunct="1"/>
                      <a:r>
                        <a:rPr lang="en-US" sz="1000" b="1" i="0" u="none" strike="noStrike" kern="1200" dirty="0" smtClean="0">
                          <a:solidFill>
                            <a:schemeClr val="bg1"/>
                          </a:solidFill>
                          <a:effectLst/>
                          <a:latin typeface="Arial" panose="020B0604020202020204" pitchFamily="34" charset="0"/>
                          <a:ea typeface="+mn-ea"/>
                          <a:cs typeface="Arial" panose="020B0604020202020204" pitchFamily="34" charset="0"/>
                        </a:rPr>
                        <a:t>2.72</a:t>
                      </a:r>
                      <a:endParaRPr lang="en-US" sz="1000" b="1" i="0" u="none" strike="noStrike" kern="1200" dirty="0">
                        <a:solidFill>
                          <a:schemeClr val="bg1"/>
                        </a:solidFill>
                        <a:effectLst/>
                        <a:latin typeface="Arial" panose="020B0604020202020204" pitchFamily="34" charset="0"/>
                        <a:ea typeface="+mn-ea"/>
                        <a:cs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r>
              <a:tr h="172396">
                <a:tc>
                  <a:txBody>
                    <a:bodyPr/>
                    <a:lstStyle/>
                    <a:p>
                      <a:pPr marL="0" algn="ctr" defTabSz="457200" rtl="0" eaLnBrk="1" fontAlgn="b" latinLnBrk="0" hangingPunct="1"/>
                      <a:r>
                        <a:rPr lang="en-US" sz="1000" b="0" i="0" u="none" strike="noStrike" kern="1200" dirty="0" smtClean="0">
                          <a:solidFill>
                            <a:srgbClr val="000000"/>
                          </a:solidFill>
                          <a:effectLst/>
                          <a:latin typeface="Arial" panose="020B0604020202020204" pitchFamily="34" charset="0"/>
                          <a:ea typeface="+mn-ea"/>
                          <a:cs typeface="Arial" panose="020B0604020202020204" pitchFamily="34" charset="0"/>
                        </a:rPr>
                        <a:t>FRB 100 – Credit cards</a:t>
                      </a:r>
                      <a:endParaRPr lang="en-US" sz="1000" b="0" i="0" u="none" strike="noStrike" kern="1200" dirty="0">
                        <a:solidFill>
                          <a:srgbClr val="000000"/>
                        </a:solidFill>
                        <a:effectLst/>
                        <a:latin typeface="Arial" panose="020B0604020202020204" pitchFamily="34" charset="0"/>
                        <a:ea typeface="+mn-ea"/>
                        <a:cs typeface="Arial" panose="020B0604020202020204" pitchFamily="34" charset="0"/>
                      </a:endParaRPr>
                    </a:p>
                  </a:txBody>
                  <a:tcPr marL="9525" marR="9525" marT="9525" marB="0" anchor="ctr">
                    <a:lnL w="12700" cap="flat" cmpd="sng" algn="ctr">
                      <a:solidFill>
                        <a:schemeClr val="bg1">
                          <a:lumMod val="50000"/>
                        </a:schemeClr>
                      </a:solid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algn="ctr" defTabSz="457200" rtl="0" eaLnBrk="1" fontAlgn="b" latinLnBrk="0" hangingPunct="1"/>
                      <a:r>
                        <a:rPr lang="en-US" sz="1000" b="0" i="0" u="none" strike="noStrike" kern="1200" dirty="0" smtClean="0">
                          <a:solidFill>
                            <a:srgbClr val="000000"/>
                          </a:solidFill>
                          <a:effectLst/>
                          <a:latin typeface="Arial" panose="020B0604020202020204" pitchFamily="34" charset="0"/>
                          <a:ea typeface="+mn-ea"/>
                          <a:cs typeface="Arial" panose="020B0604020202020204" pitchFamily="34" charset="0"/>
                        </a:rPr>
                        <a:t>3.84%</a:t>
                      </a:r>
                      <a:endParaRPr lang="en-US" sz="1000" b="0" i="0" u="none" strike="noStrike" kern="1200" dirty="0">
                        <a:solidFill>
                          <a:srgbClr val="000000"/>
                        </a:solidFill>
                        <a:effectLst/>
                        <a:latin typeface="Arial" panose="020B0604020202020204" pitchFamily="34" charset="0"/>
                        <a:ea typeface="+mn-ea"/>
                        <a:cs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algn="ctr" defTabSz="457200" rtl="0" eaLnBrk="1" fontAlgn="b" latinLnBrk="0" hangingPunct="1"/>
                      <a:r>
                        <a:rPr lang="en-US" sz="1000" b="0" i="0" u="none" strike="noStrike" kern="1200" dirty="0" smtClean="0">
                          <a:solidFill>
                            <a:srgbClr val="000000"/>
                          </a:solidFill>
                          <a:effectLst/>
                          <a:latin typeface="Arial" panose="020B0604020202020204" pitchFamily="34" charset="0"/>
                          <a:ea typeface="+mn-ea"/>
                          <a:cs typeface="Arial" panose="020B0604020202020204" pitchFamily="34" charset="0"/>
                        </a:rPr>
                        <a:t>8.16%</a:t>
                      </a:r>
                      <a:endParaRPr lang="en-US" sz="1000" b="0" i="0" u="none" strike="noStrike" kern="1200" dirty="0">
                        <a:solidFill>
                          <a:srgbClr val="000000"/>
                        </a:solidFill>
                        <a:effectLst/>
                        <a:latin typeface="Arial" panose="020B0604020202020204" pitchFamily="34" charset="0"/>
                        <a:ea typeface="+mn-ea"/>
                        <a:cs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algn="ctr" defTabSz="457200" rtl="0" eaLnBrk="1" fontAlgn="b" latinLnBrk="0" hangingPunct="1"/>
                      <a:r>
                        <a:rPr lang="en-US" sz="1000" b="1" i="0" u="none" strike="noStrike" kern="1200" dirty="0" smtClean="0">
                          <a:solidFill>
                            <a:schemeClr val="bg1"/>
                          </a:solidFill>
                          <a:effectLst/>
                          <a:latin typeface="Arial" panose="020B0604020202020204" pitchFamily="34" charset="0"/>
                          <a:ea typeface="+mn-ea"/>
                          <a:cs typeface="Arial" panose="020B0604020202020204" pitchFamily="34" charset="0"/>
                        </a:rPr>
                        <a:t>2.12</a:t>
                      </a:r>
                      <a:endParaRPr lang="en-US" sz="1000" b="1" i="0" u="none" strike="noStrike" kern="1200" dirty="0">
                        <a:solidFill>
                          <a:schemeClr val="bg1"/>
                        </a:solidFill>
                        <a:effectLst/>
                        <a:latin typeface="Arial" panose="020B0604020202020204" pitchFamily="34" charset="0"/>
                        <a:ea typeface="+mn-ea"/>
                        <a:cs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r>
              <a:tr h="204847">
                <a:tc>
                  <a:txBody>
                    <a:bodyPr/>
                    <a:lstStyle/>
                    <a:p>
                      <a:pPr marL="0" algn="ctr" defTabSz="457200" rtl="0" eaLnBrk="1" fontAlgn="b" latinLnBrk="0" hangingPunct="1"/>
                      <a:r>
                        <a:rPr lang="en-US" sz="1000" b="0" i="0" u="none" strike="noStrike" kern="1200" dirty="0" smtClean="0">
                          <a:solidFill>
                            <a:srgbClr val="000000"/>
                          </a:solidFill>
                          <a:effectLst/>
                          <a:latin typeface="Arial" panose="020B0604020202020204" pitchFamily="34" charset="0"/>
                          <a:ea typeface="+mn-ea"/>
                          <a:cs typeface="Arial" panose="020B0604020202020204" pitchFamily="34" charset="0"/>
                        </a:rPr>
                        <a:t>Moody’s credit</a:t>
                      </a:r>
                      <a:r>
                        <a:rPr lang="en-US" sz="1000" b="0" i="0" u="none" strike="noStrike" kern="1200" baseline="0" dirty="0" smtClean="0">
                          <a:solidFill>
                            <a:srgbClr val="000000"/>
                          </a:solidFill>
                          <a:effectLst/>
                          <a:latin typeface="Arial" panose="020B0604020202020204" pitchFamily="34" charset="0"/>
                          <a:ea typeface="+mn-ea"/>
                          <a:cs typeface="Arial" panose="020B0604020202020204" pitchFamily="34" charset="0"/>
                        </a:rPr>
                        <a:t> cards</a:t>
                      </a:r>
                      <a:endParaRPr lang="en-US" sz="1000" b="0" i="0" u="none" strike="noStrike" kern="1200" dirty="0">
                        <a:solidFill>
                          <a:srgbClr val="000000"/>
                        </a:solidFill>
                        <a:effectLst/>
                        <a:latin typeface="Arial" panose="020B0604020202020204" pitchFamily="34" charset="0"/>
                        <a:ea typeface="+mn-ea"/>
                        <a:cs typeface="Arial" panose="020B0604020202020204" pitchFamily="34" charset="0"/>
                      </a:endParaRPr>
                    </a:p>
                  </a:txBody>
                  <a:tcPr marL="9525" marR="9525" marT="9525" marB="0" anchor="ctr">
                    <a:lnL w="12700" cap="flat" cmpd="sng" algn="ctr">
                      <a:solidFill>
                        <a:schemeClr val="bg1">
                          <a:lumMod val="50000"/>
                        </a:schemeClr>
                      </a:solid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808080"/>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algn="ctr" defTabSz="457200" rtl="0" eaLnBrk="1" fontAlgn="b" latinLnBrk="0" hangingPunct="1"/>
                      <a:r>
                        <a:rPr lang="en-US" sz="1000" b="0" i="0" u="none" strike="noStrike" kern="1200" dirty="0" smtClean="0">
                          <a:solidFill>
                            <a:srgbClr val="000000"/>
                          </a:solidFill>
                          <a:effectLst/>
                          <a:latin typeface="Arial" panose="020B0604020202020204" pitchFamily="34" charset="0"/>
                          <a:ea typeface="+mn-ea"/>
                          <a:cs typeface="Arial" panose="020B0604020202020204" pitchFamily="34" charset="0"/>
                        </a:rPr>
                        <a:t>3.95%</a:t>
                      </a:r>
                      <a:endParaRPr lang="en-US" sz="1000" b="0" i="0" u="none" strike="noStrike" kern="1200" dirty="0">
                        <a:solidFill>
                          <a:srgbClr val="000000"/>
                        </a:solidFill>
                        <a:effectLst/>
                        <a:latin typeface="Arial" panose="020B0604020202020204" pitchFamily="34" charset="0"/>
                        <a:ea typeface="+mn-ea"/>
                        <a:cs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808080"/>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algn="ctr" defTabSz="457200" rtl="0" eaLnBrk="1" fontAlgn="b" latinLnBrk="0" hangingPunct="1"/>
                      <a:r>
                        <a:rPr lang="en-US" sz="1000" b="0" i="0" u="none" strike="noStrike" kern="1200" dirty="0" smtClean="0">
                          <a:solidFill>
                            <a:srgbClr val="000000"/>
                          </a:solidFill>
                          <a:effectLst/>
                          <a:latin typeface="Arial" panose="020B0604020202020204" pitchFamily="34" charset="0"/>
                          <a:ea typeface="+mn-ea"/>
                          <a:cs typeface="Arial" panose="020B0604020202020204" pitchFamily="34" charset="0"/>
                        </a:rPr>
                        <a:t>8.82%</a:t>
                      </a:r>
                      <a:endParaRPr lang="en-US" sz="1000" b="0" i="0" u="none" strike="noStrike" kern="1200" dirty="0">
                        <a:solidFill>
                          <a:srgbClr val="000000"/>
                        </a:solidFill>
                        <a:effectLst/>
                        <a:latin typeface="Arial" panose="020B0604020202020204" pitchFamily="34" charset="0"/>
                        <a:ea typeface="+mn-ea"/>
                        <a:cs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808080"/>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algn="ctr" defTabSz="457200" rtl="0" eaLnBrk="1" fontAlgn="b" latinLnBrk="0" hangingPunct="1"/>
                      <a:r>
                        <a:rPr lang="en-US" sz="1000" b="1" i="0" u="none" strike="noStrike" kern="1200" dirty="0" smtClean="0">
                          <a:solidFill>
                            <a:schemeClr val="bg1"/>
                          </a:solidFill>
                          <a:effectLst/>
                          <a:latin typeface="Arial" panose="020B0604020202020204" pitchFamily="34" charset="0"/>
                          <a:ea typeface="+mn-ea"/>
                          <a:cs typeface="Arial" panose="020B0604020202020204" pitchFamily="34" charset="0"/>
                        </a:rPr>
                        <a:t>2.24</a:t>
                      </a:r>
                      <a:endParaRPr lang="en-US" sz="1000" b="1" i="0" u="none" strike="noStrike" kern="1200" dirty="0">
                        <a:solidFill>
                          <a:schemeClr val="bg1"/>
                        </a:solidFill>
                        <a:effectLst/>
                        <a:latin typeface="Arial" panose="020B0604020202020204" pitchFamily="34" charset="0"/>
                        <a:ea typeface="+mn-ea"/>
                        <a:cs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9525" cap="flat" cmpd="sng" algn="ctr">
                      <a:solidFill>
                        <a:srgbClr val="808080"/>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r>
            </a:tbl>
          </a:graphicData>
        </a:graphic>
      </p:graphicFrame>
      <p:sp>
        <p:nvSpPr>
          <p:cNvPr id="69" name="Text Placeholder 10"/>
          <p:cNvSpPr txBox="1">
            <a:spLocks/>
          </p:cNvSpPr>
          <p:nvPr/>
        </p:nvSpPr>
        <p:spPr>
          <a:xfrm>
            <a:off x="4856705" y="1463040"/>
            <a:ext cx="3944938" cy="336550"/>
          </a:xfrm>
          <a:prstGeom prst="rect">
            <a:avLst/>
          </a:prstGeom>
        </p:spPr>
        <p:txBody>
          <a:bodyPr lIns="0" tIns="0" rIns="0" bIns="0"/>
          <a:lstStyle>
            <a:lvl1pPr marL="0" indent="0" algn="l" rtl="0" eaLnBrk="1" fontAlgn="base" hangingPunct="1">
              <a:lnSpc>
                <a:spcPct val="100000"/>
              </a:lnSpc>
              <a:spcBef>
                <a:spcPts val="0"/>
              </a:spcBef>
              <a:spcAft>
                <a:spcPct val="0"/>
              </a:spcAft>
              <a:buNone/>
              <a:defRPr sz="1200" b="1">
                <a:solidFill>
                  <a:srgbClr val="FF0000"/>
                </a:solidFill>
                <a:latin typeface="+mj-lt"/>
                <a:ea typeface="+mn-ea"/>
                <a:cs typeface="+mn-cs"/>
              </a:defRPr>
            </a:lvl1pPr>
            <a:lvl2pPr marL="0" indent="0" algn="l" rtl="0" eaLnBrk="1" fontAlgn="base" hangingPunct="1">
              <a:lnSpc>
                <a:spcPct val="100000"/>
              </a:lnSpc>
              <a:spcBef>
                <a:spcPts val="0"/>
              </a:spcBef>
              <a:spcAft>
                <a:spcPct val="0"/>
              </a:spcAft>
              <a:buClr>
                <a:schemeClr val="tx1"/>
              </a:buClr>
              <a:buFont typeface="Wingdings" pitchFamily="2" charset="2"/>
              <a:buNone/>
              <a:defRPr sz="1200">
                <a:solidFill>
                  <a:srgbClr val="FF0000"/>
                </a:solidFill>
                <a:latin typeface="Arial" charset="0"/>
                <a:ea typeface="+mn-ea"/>
                <a:cs typeface="+mn-cs"/>
              </a:defRPr>
            </a:lvl2pPr>
            <a:lvl3pPr marL="625475" indent="-163513" algn="l" rtl="0" eaLnBrk="1" fontAlgn="base" hangingPunct="1">
              <a:lnSpc>
                <a:spcPct val="100000"/>
              </a:lnSpc>
              <a:spcBef>
                <a:spcPts val="350"/>
              </a:spcBef>
              <a:spcAft>
                <a:spcPct val="0"/>
              </a:spcAft>
              <a:buClr>
                <a:schemeClr val="tx1"/>
              </a:buClr>
              <a:buChar char="•"/>
              <a:defRPr sz="1000">
                <a:solidFill>
                  <a:schemeClr val="accent2"/>
                </a:solidFill>
                <a:latin typeface="Arial" charset="0"/>
                <a:ea typeface="+mn-ea"/>
                <a:cs typeface="+mn-cs"/>
              </a:defRPr>
            </a:lvl3pPr>
            <a:lvl4pPr marL="741363" indent="-115888" algn="l" rtl="0" eaLnBrk="1" fontAlgn="base" hangingPunct="1">
              <a:lnSpc>
                <a:spcPct val="100000"/>
              </a:lnSpc>
              <a:spcBef>
                <a:spcPts val="300"/>
              </a:spcBef>
              <a:spcAft>
                <a:spcPct val="0"/>
              </a:spcAft>
              <a:buClr>
                <a:schemeClr val="tx1"/>
              </a:buClr>
              <a:buChar char="–"/>
              <a:defRPr sz="1000">
                <a:solidFill>
                  <a:schemeClr val="accent2"/>
                </a:solidFill>
                <a:latin typeface="Arial" charset="0"/>
                <a:ea typeface="+mn-ea"/>
                <a:cs typeface="+mn-cs"/>
              </a:defRPr>
            </a:lvl4pPr>
            <a:lvl5pPr marL="912812" indent="-171450" algn="l" rtl="0" eaLnBrk="1" fontAlgn="base" hangingPunct="1">
              <a:lnSpc>
                <a:spcPct val="100000"/>
              </a:lnSpc>
              <a:spcBef>
                <a:spcPts val="250"/>
              </a:spcBef>
              <a:spcAft>
                <a:spcPct val="0"/>
              </a:spcAft>
              <a:buClr>
                <a:schemeClr val="tx1"/>
              </a:buClr>
              <a:buFont typeface="Courier New" panose="02070309020205020404" pitchFamily="49" charset="0"/>
              <a:buChar char="o"/>
              <a:defRPr sz="1000">
                <a:solidFill>
                  <a:schemeClr val="accent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0" marR="0" lvl="0" indent="0" algn="l" defTabSz="914400" rtl="0" eaLnBrk="1" fontAlgn="base" latinLnBrk="0" hangingPunct="1">
              <a:lnSpc>
                <a:spcPct val="100000"/>
              </a:lnSpc>
              <a:spcBef>
                <a:spcPts val="0"/>
              </a:spcBef>
              <a:spcAft>
                <a:spcPct val="0"/>
              </a:spcAft>
              <a:buClrTx/>
              <a:buSzTx/>
              <a:buFontTx/>
              <a:buNone/>
              <a:tabLst/>
              <a:defRPr/>
            </a:pPr>
            <a:r>
              <a:rPr kumimoji="0" lang="en-US" sz="1400" b="1" i="0" u="none" strike="noStrike" kern="0" cap="none" spc="0" normalizeH="0" baseline="0" noProof="0" dirty="0" smtClean="0">
                <a:ln>
                  <a:noFill/>
                </a:ln>
                <a:solidFill>
                  <a:srgbClr val="FF0000"/>
                </a:solidFill>
                <a:effectLst/>
                <a:uLnTx/>
                <a:uFillTx/>
                <a:latin typeface="Arial Bold"/>
                <a:ea typeface="ＭＳ Ｐゴシック"/>
              </a:rPr>
              <a:t>Scalar derived from historical loss rates</a:t>
            </a:r>
          </a:p>
          <a:p>
            <a:pPr marL="0" marR="0" lvl="0" indent="0" algn="l" defTabSz="914400" rtl="0" eaLnBrk="1" fontAlgn="base" latinLnBrk="0" hangingPunct="1">
              <a:lnSpc>
                <a:spcPct val="100000"/>
              </a:lnSpc>
              <a:spcBef>
                <a:spcPts val="0"/>
              </a:spcBef>
              <a:spcAft>
                <a:spcPct val="0"/>
              </a:spcAft>
              <a:buClrTx/>
              <a:buSzTx/>
              <a:buFontTx/>
              <a:buNone/>
              <a:tabLst/>
              <a:defRPr/>
            </a:pPr>
            <a:endParaRPr kumimoji="0" lang="en-GB" sz="1400" b="1" i="0" u="none" strike="noStrike" kern="0" cap="none" spc="0" normalizeH="0" baseline="0" noProof="0" dirty="0">
              <a:ln>
                <a:noFill/>
              </a:ln>
              <a:solidFill>
                <a:srgbClr val="FF0000"/>
              </a:solidFill>
              <a:effectLst/>
              <a:uLnTx/>
              <a:uFillTx/>
              <a:latin typeface="Arial Bold"/>
              <a:ea typeface="ＭＳ Ｐゴシック"/>
            </a:endParaRPr>
          </a:p>
        </p:txBody>
      </p:sp>
    </p:spTree>
    <p:extLst>
      <p:ext uri="{BB962C8B-B14F-4D97-AF65-F5344CB8AC3E}">
        <p14:creationId xmlns:p14="http://schemas.microsoft.com/office/powerpoint/2010/main" val="308005129"/>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0" name="Object 39" hidden="1"/>
          <p:cNvGraphicFramePr>
            <a:graphicFrameLocks noChangeAspect="1"/>
          </p:cNvGraphicFramePr>
          <p:nvPr>
            <p:custDataLst>
              <p:tags r:id="rId2"/>
            </p:custDataLst>
            <p:extLst>
              <p:ext uri="{D42A27DB-BD31-4B8C-83A1-F6EECF244321}">
                <p14:modId xmlns:p14="http://schemas.microsoft.com/office/powerpoint/2010/main" val="4273919413"/>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26752" name="think-cell Slide" r:id="rId33" imgW="270" imgH="270" progId="TCLayout.ActiveDocument.1">
                  <p:embed/>
                </p:oleObj>
              </mc:Choice>
              <mc:Fallback>
                <p:oleObj name="think-cell Slide" r:id="rId33" imgW="270" imgH="270" progId="TCLayout.ActiveDocument.1">
                  <p:embed/>
                  <p:pic>
                    <p:nvPicPr>
                      <p:cNvPr id="0" name=""/>
                      <p:cNvPicPr/>
                      <p:nvPr/>
                    </p:nvPicPr>
                    <p:blipFill>
                      <a:blip r:embed="rId34"/>
                      <a:stretch>
                        <a:fillRect/>
                      </a:stretch>
                    </p:blipFill>
                    <p:spPr>
                      <a:xfrm>
                        <a:off x="1588" y="1588"/>
                        <a:ext cx="1587" cy="1587"/>
                      </a:xfrm>
                      <a:prstGeom prst="rect">
                        <a:avLst/>
                      </a:prstGeom>
                    </p:spPr>
                  </p:pic>
                </p:oleObj>
              </mc:Fallback>
            </mc:AlternateContent>
          </a:graphicData>
        </a:graphic>
      </p:graphicFrame>
      <p:sp>
        <p:nvSpPr>
          <p:cNvPr id="6" name="Rectangle 5" hidden="1"/>
          <p:cNvSpPr/>
          <p:nvPr>
            <p:custDataLst>
              <p:tags r:id="rId3"/>
            </p:custDataLst>
          </p:nvPr>
        </p:nvSpPr>
        <p:spPr bwMode="auto">
          <a:xfrm>
            <a:off x="0" y="0"/>
            <a:ext cx="158750" cy="158750"/>
          </a:xfrm>
          <a:prstGeom prst="rect">
            <a:avLst/>
          </a:prstGeom>
          <a:solidFill>
            <a:schemeClr val="accent1">
              <a:lumMod val="20000"/>
              <a:lumOff val="8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vert="horz" wrap="none" lIns="0" tIns="0" rIns="0" bIns="0" numCol="1" spcCol="0" rtlCol="0" anchor="ctr" anchorCtr="0">
            <a:noAutofit/>
          </a:bodyPr>
          <a:lstStyle/>
          <a:p>
            <a:pPr>
              <a:lnSpc>
                <a:spcPct val="100000"/>
              </a:lnSpc>
            </a:pPr>
            <a:endParaRPr lang="en-US" dirty="0" smtClean="0">
              <a:solidFill>
                <a:schemeClr val="tx1"/>
              </a:solidFill>
              <a:latin typeface="Arial"/>
              <a:cs typeface="Arial"/>
              <a:sym typeface="Arial"/>
            </a:endParaRPr>
          </a:p>
        </p:txBody>
      </p:sp>
      <p:grpSp>
        <p:nvGrpSpPr>
          <p:cNvPr id="75" name="Group 74"/>
          <p:cNvGrpSpPr/>
          <p:nvPr/>
        </p:nvGrpSpPr>
        <p:grpSpPr>
          <a:xfrm>
            <a:off x="436880" y="69852"/>
            <a:ext cx="3149229" cy="189008"/>
            <a:chOff x="457200" y="19052"/>
            <a:chExt cx="3149229" cy="189008"/>
          </a:xfrm>
        </p:grpSpPr>
        <p:sp>
          <p:nvSpPr>
            <p:cNvPr id="79" name="Oval 78"/>
            <p:cNvSpPr/>
            <p:nvPr/>
          </p:nvSpPr>
          <p:spPr bwMode="auto">
            <a:xfrm>
              <a:off x="457200" y="19052"/>
              <a:ext cx="189008" cy="189008"/>
            </a:xfrm>
            <a:prstGeom prst="ellipse">
              <a:avLst/>
            </a:prstGeom>
            <a:solidFill>
              <a:schemeClr val="accent6">
                <a:lumMod val="60000"/>
                <a:lumOff val="4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lang="en-US" b="1" dirty="0" smtClean="0">
                  <a:solidFill>
                    <a:schemeClr val="bg1"/>
                  </a:solidFill>
                  <a:latin typeface="Arial" panose="020B0604020202020204" pitchFamily="34" charset="0"/>
                  <a:ea typeface="ＭＳ Ｐゴシック" pitchFamily="-112" charset="-128"/>
                  <a:cs typeface="Arial" panose="020B0604020202020204" pitchFamily="34" charset="0"/>
                </a:rPr>
                <a:t>E</a:t>
              </a:r>
              <a:endParaRPr kumimoji="0" lang="en-US" b="1" i="0" u="none" strike="noStrike" cap="none" normalizeH="0" baseline="0" dirty="0">
                <a:ln>
                  <a:noFill/>
                </a:ln>
                <a:solidFill>
                  <a:schemeClr val="bg1"/>
                </a:solidFill>
                <a:effectLst/>
                <a:latin typeface="Arial" panose="020B0604020202020204" pitchFamily="34" charset="0"/>
                <a:ea typeface="ＭＳ Ｐゴシック" pitchFamily="-112" charset="-128"/>
                <a:cs typeface="Arial" panose="020B0604020202020204" pitchFamily="34" charset="0"/>
              </a:endParaRPr>
            </a:p>
          </p:txBody>
        </p:sp>
        <p:sp>
          <p:nvSpPr>
            <p:cNvPr id="80" name="Text Box 75"/>
            <p:cNvSpPr txBox="1">
              <a:spLocks noChangeArrowheads="1"/>
            </p:cNvSpPr>
            <p:nvPr/>
          </p:nvSpPr>
          <p:spPr bwMode="gray">
            <a:xfrm>
              <a:off x="690566" y="20638"/>
              <a:ext cx="2915863" cy="184666"/>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none" lIns="0" tIns="0" rIns="0" bIns="0" anchor="ctr">
              <a:spAutoFit/>
            </a:bodyPr>
            <a:lstStyle/>
            <a:p>
              <a:pPr algn="l">
                <a:lnSpc>
                  <a:spcPct val="100000"/>
                </a:lnSpc>
              </a:pPr>
              <a:r>
                <a:rPr lang="en-US" sz="1200" dirty="0">
                  <a:solidFill>
                    <a:schemeClr val="bg1">
                      <a:lumMod val="50000"/>
                    </a:schemeClr>
                  </a:solidFill>
                </a:rPr>
                <a:t>Appendix: </a:t>
              </a:r>
              <a:r>
                <a:rPr lang="en-US" sz="1200" dirty="0" smtClean="0">
                  <a:solidFill>
                    <a:schemeClr val="bg1">
                      <a:lumMod val="50000"/>
                    </a:schemeClr>
                  </a:solidFill>
                </a:rPr>
                <a:t>Sub-portfolio NCO scalar review</a:t>
              </a:r>
              <a:endParaRPr lang="en-US" sz="1200" dirty="0">
                <a:solidFill>
                  <a:schemeClr val="bg1">
                    <a:lumMod val="50000"/>
                  </a:schemeClr>
                </a:solidFill>
              </a:endParaRPr>
            </a:p>
          </p:txBody>
        </p:sp>
      </p:grpSp>
      <p:sp>
        <p:nvSpPr>
          <p:cNvPr id="3" name="Content Placeholder 2"/>
          <p:cNvSpPr>
            <a:spLocks noGrp="1"/>
          </p:cNvSpPr>
          <p:nvPr>
            <p:ph sz="quarter" idx="11"/>
          </p:nvPr>
        </p:nvSpPr>
        <p:spPr/>
        <p:txBody>
          <a:bodyPr/>
          <a:lstStyle/>
          <a:p>
            <a:r>
              <a:rPr lang="en-US" dirty="0"/>
              <a:t>Historical scalars for </a:t>
            </a:r>
            <a:r>
              <a:rPr lang="en-US" dirty="0" smtClean="0"/>
              <a:t>Business Banking scalar </a:t>
            </a:r>
            <a:r>
              <a:rPr lang="en-US" dirty="0"/>
              <a:t>review</a:t>
            </a:r>
          </a:p>
        </p:txBody>
      </p:sp>
      <p:sp>
        <p:nvSpPr>
          <p:cNvPr id="70" name="Text Placeholder 9"/>
          <p:cNvSpPr txBox="1">
            <a:spLocks/>
          </p:cNvSpPr>
          <p:nvPr/>
        </p:nvSpPr>
        <p:spPr>
          <a:xfrm>
            <a:off x="365760" y="1463040"/>
            <a:ext cx="4069050" cy="336550"/>
          </a:xfrm>
          <a:prstGeom prst="rect">
            <a:avLst/>
          </a:prstGeom>
        </p:spPr>
        <p:txBody>
          <a:bodyPr lIns="0" tIns="0" rIns="0" bIns="0"/>
          <a:lstStyle>
            <a:lvl1pPr marL="0" indent="0" algn="l" rtl="0" eaLnBrk="1" fontAlgn="base" hangingPunct="1">
              <a:lnSpc>
                <a:spcPct val="100000"/>
              </a:lnSpc>
              <a:spcBef>
                <a:spcPts val="0"/>
              </a:spcBef>
              <a:spcAft>
                <a:spcPct val="0"/>
              </a:spcAft>
              <a:buNone/>
              <a:defRPr sz="1200" b="1">
                <a:solidFill>
                  <a:srgbClr val="FF0000"/>
                </a:solidFill>
                <a:latin typeface="+mj-lt"/>
                <a:ea typeface="+mn-ea"/>
                <a:cs typeface="+mn-cs"/>
              </a:defRPr>
            </a:lvl1pPr>
            <a:lvl2pPr marL="0" indent="0" algn="l" rtl="0" eaLnBrk="1" fontAlgn="base" hangingPunct="1">
              <a:lnSpc>
                <a:spcPct val="100000"/>
              </a:lnSpc>
              <a:spcBef>
                <a:spcPts val="0"/>
              </a:spcBef>
              <a:spcAft>
                <a:spcPct val="0"/>
              </a:spcAft>
              <a:buClr>
                <a:schemeClr val="tx1"/>
              </a:buClr>
              <a:buFont typeface="Wingdings" pitchFamily="2" charset="2"/>
              <a:buNone/>
              <a:defRPr sz="1200">
                <a:solidFill>
                  <a:srgbClr val="FF0000"/>
                </a:solidFill>
                <a:latin typeface="Arial" charset="0"/>
                <a:ea typeface="+mn-ea"/>
                <a:cs typeface="+mn-cs"/>
              </a:defRPr>
            </a:lvl2pPr>
            <a:lvl3pPr marL="625475" indent="-163513" algn="l" rtl="0" eaLnBrk="1" fontAlgn="base" hangingPunct="1">
              <a:lnSpc>
                <a:spcPct val="100000"/>
              </a:lnSpc>
              <a:spcBef>
                <a:spcPts val="350"/>
              </a:spcBef>
              <a:spcAft>
                <a:spcPct val="0"/>
              </a:spcAft>
              <a:buClr>
                <a:schemeClr val="tx1"/>
              </a:buClr>
              <a:buChar char="•"/>
              <a:defRPr sz="1000">
                <a:solidFill>
                  <a:schemeClr val="accent2"/>
                </a:solidFill>
                <a:latin typeface="Arial" charset="0"/>
                <a:ea typeface="+mn-ea"/>
                <a:cs typeface="+mn-cs"/>
              </a:defRPr>
            </a:lvl3pPr>
            <a:lvl4pPr marL="741363" indent="-115888" algn="l" rtl="0" eaLnBrk="1" fontAlgn="base" hangingPunct="1">
              <a:lnSpc>
                <a:spcPct val="100000"/>
              </a:lnSpc>
              <a:spcBef>
                <a:spcPts val="300"/>
              </a:spcBef>
              <a:spcAft>
                <a:spcPct val="0"/>
              </a:spcAft>
              <a:buClr>
                <a:schemeClr val="tx1"/>
              </a:buClr>
              <a:buChar char="–"/>
              <a:defRPr sz="1000">
                <a:solidFill>
                  <a:schemeClr val="accent2"/>
                </a:solidFill>
                <a:latin typeface="Arial" charset="0"/>
                <a:ea typeface="+mn-ea"/>
                <a:cs typeface="+mn-cs"/>
              </a:defRPr>
            </a:lvl4pPr>
            <a:lvl5pPr marL="912812" indent="-171450" algn="l" rtl="0" eaLnBrk="1" fontAlgn="base" hangingPunct="1">
              <a:lnSpc>
                <a:spcPct val="100000"/>
              </a:lnSpc>
              <a:spcBef>
                <a:spcPts val="250"/>
              </a:spcBef>
              <a:spcAft>
                <a:spcPct val="0"/>
              </a:spcAft>
              <a:buClr>
                <a:schemeClr val="tx1"/>
              </a:buClr>
              <a:buFont typeface="Courier New" panose="02070309020205020404" pitchFamily="49" charset="0"/>
              <a:buChar char="o"/>
              <a:defRPr sz="1000">
                <a:solidFill>
                  <a:schemeClr val="accent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lvl="0">
              <a:defRPr/>
            </a:pPr>
            <a:r>
              <a:rPr lang="en-GB" sz="1400" dirty="0">
                <a:latin typeface="Arial" panose="020B0604020202020204" pitchFamily="34" charset="0"/>
                <a:cs typeface="Arial" panose="020B0604020202020204" pitchFamily="34" charset="0"/>
              </a:rPr>
              <a:t>Historical Business Banking </a:t>
            </a:r>
            <a:r>
              <a:rPr lang="en-GB" sz="1400" dirty="0" smtClean="0">
                <a:latin typeface="Arial" panose="020B0604020202020204" pitchFamily="34" charset="0"/>
                <a:cs typeface="Arial" panose="020B0604020202020204" pitchFamily="34" charset="0"/>
              </a:rPr>
              <a:t>n</a:t>
            </a:r>
            <a:r>
              <a:rPr kumimoji="0" lang="en-GB" sz="1400" b="1" i="0" u="none" strike="noStrike" kern="0" cap="none" spc="0" normalizeH="0" baseline="0" noProof="0" dirty="0" smtClean="0">
                <a:ln>
                  <a:noFill/>
                </a:ln>
                <a:solidFill>
                  <a:srgbClr val="FF0000"/>
                </a:solidFill>
                <a:effectLst/>
                <a:uLnTx/>
                <a:uFillTx/>
                <a:latin typeface="Arial Bold"/>
                <a:ea typeface="ＭＳ Ｐゴシック"/>
              </a:rPr>
              <a:t>et charge-off rate </a:t>
            </a:r>
          </a:p>
          <a:p>
            <a:pPr marL="0" marR="0" lvl="0" indent="0" algn="l" defTabSz="914400" rtl="0" eaLnBrk="1" fontAlgn="base" latinLnBrk="0" hangingPunct="1">
              <a:lnSpc>
                <a:spcPct val="100000"/>
              </a:lnSpc>
              <a:spcBef>
                <a:spcPts val="0"/>
              </a:spcBef>
              <a:spcAft>
                <a:spcPct val="0"/>
              </a:spcAft>
              <a:buClrTx/>
              <a:buSzTx/>
              <a:buFontTx/>
              <a:buNone/>
              <a:tabLst/>
              <a:defRPr/>
            </a:pPr>
            <a:r>
              <a:rPr kumimoji="0" lang="en-GB" sz="1400" b="0" i="0" u="none" strike="noStrike" kern="0" cap="none" spc="0" normalizeH="0" baseline="0" noProof="0" dirty="0" smtClean="0">
                <a:ln>
                  <a:noFill/>
                </a:ln>
                <a:solidFill>
                  <a:srgbClr val="FF0000"/>
                </a:solidFill>
                <a:effectLst/>
                <a:uLnTx/>
                <a:uFillTx/>
                <a:latin typeface="Arial"/>
                <a:ea typeface="ＭＳ Ｐゴシック"/>
              </a:rPr>
              <a:t>%, 1Q2006 – 3Q2015</a:t>
            </a:r>
            <a:endParaRPr kumimoji="0" lang="en-GB" sz="1400" b="0" i="0" u="none" strike="noStrike" kern="0" cap="none" spc="0" normalizeH="0" baseline="0" noProof="0" dirty="0">
              <a:ln>
                <a:noFill/>
              </a:ln>
              <a:solidFill>
                <a:srgbClr val="FF0000"/>
              </a:solidFill>
              <a:effectLst/>
              <a:uLnTx/>
              <a:uFillTx/>
              <a:latin typeface="Arial"/>
              <a:ea typeface="ＭＳ Ｐゴシック"/>
            </a:endParaRPr>
          </a:p>
        </p:txBody>
      </p:sp>
      <p:sp>
        <p:nvSpPr>
          <p:cNvPr id="71" name="Footnote"/>
          <p:cNvSpPr/>
          <p:nvPr/>
        </p:nvSpPr>
        <p:spPr bwMode="auto">
          <a:xfrm>
            <a:off x="1901206" y="6343171"/>
            <a:ext cx="8538758"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spAutoFit/>
          </a:bodyPr>
          <a:lstStyle/>
          <a:p>
            <a:pPr algn="l">
              <a:lnSpc>
                <a:spcPct val="100000"/>
              </a:lnSpc>
            </a:pPr>
            <a:r>
              <a:rPr lang="en-US" sz="800" dirty="0" smtClean="0">
                <a:latin typeface="Arial"/>
                <a:ea typeface="ＭＳ Ｐゴシック"/>
                <a:sym typeface="Arial"/>
              </a:rPr>
              <a:t>Source: Federal </a:t>
            </a:r>
            <a:r>
              <a:rPr lang="en-US" sz="800" dirty="0">
                <a:latin typeface="Arial"/>
                <a:ea typeface="ＭＳ Ｐゴシック"/>
                <a:sym typeface="Arial"/>
              </a:rPr>
              <a:t>Reserve Board historical data: C</a:t>
            </a:r>
            <a:r>
              <a:rPr lang="en-US" sz="800" dirty="0" smtClean="0">
                <a:latin typeface="Arial"/>
                <a:ea typeface="ＭＳ Ｐゴシック"/>
                <a:sym typeface="Arial"/>
              </a:rPr>
              <a:t>harge-Off </a:t>
            </a:r>
            <a:r>
              <a:rPr lang="en-US" sz="800" dirty="0">
                <a:latin typeface="Arial"/>
                <a:ea typeface="ＭＳ Ｐゴシック"/>
                <a:sym typeface="Arial"/>
              </a:rPr>
              <a:t>R</a:t>
            </a:r>
            <a:r>
              <a:rPr lang="en-US" sz="800" dirty="0" smtClean="0">
                <a:latin typeface="Arial"/>
                <a:ea typeface="ＭＳ Ｐゴシック"/>
                <a:sym typeface="Arial"/>
              </a:rPr>
              <a:t>ate </a:t>
            </a:r>
            <a:r>
              <a:rPr lang="en-US" sz="800" dirty="0">
                <a:latin typeface="Arial"/>
                <a:ea typeface="ＭＳ Ｐゴシック"/>
                <a:sym typeface="Arial"/>
              </a:rPr>
              <a:t>on </a:t>
            </a:r>
            <a:r>
              <a:rPr lang="en-US" sz="800" dirty="0" smtClean="0">
                <a:latin typeface="Arial"/>
                <a:ea typeface="ＭＳ Ｐゴシック"/>
                <a:sym typeface="Arial"/>
              </a:rPr>
              <a:t>Business Loans, All Commercial Banks</a:t>
            </a:r>
            <a:endParaRPr lang="en-US" sz="800" dirty="0">
              <a:latin typeface="Wingdings"/>
              <a:ea typeface="ＭＳ Ｐゴシック"/>
              <a:sym typeface="Arial"/>
            </a:endParaRPr>
          </a:p>
        </p:txBody>
      </p:sp>
      <p:graphicFrame>
        <p:nvGraphicFramePr>
          <p:cNvPr id="73" name="Object 72"/>
          <p:cNvGraphicFramePr>
            <a:graphicFrameLocks/>
          </p:cNvGraphicFramePr>
          <p:nvPr>
            <p:custDataLst>
              <p:tags r:id="rId4"/>
            </p:custDataLst>
            <p:extLst>
              <p:ext uri="{D42A27DB-BD31-4B8C-83A1-F6EECF244321}">
                <p14:modId xmlns:p14="http://schemas.microsoft.com/office/powerpoint/2010/main" val="2042482648"/>
              </p:ext>
            </p:extLst>
          </p:nvPr>
        </p:nvGraphicFramePr>
        <p:xfrm>
          <a:off x="533400" y="2171700"/>
          <a:ext cx="4162357" cy="3524160"/>
        </p:xfrm>
        <a:graphic>
          <a:graphicData uri="http://schemas.openxmlformats.org/presentationml/2006/ole">
            <mc:AlternateContent xmlns:mc="http://schemas.openxmlformats.org/markup-compatibility/2006">
              <mc:Choice xmlns:v="urn:schemas-microsoft-com:vml" Requires="v">
                <p:oleObj spid="_x0000_s326753" name="Chart" r:id="rId35" imgW="4162357" imgH="3524160" progId="MSGraph.Chart.8">
                  <p:embed followColorScheme="full"/>
                </p:oleObj>
              </mc:Choice>
              <mc:Fallback>
                <p:oleObj name="Chart" r:id="rId35" imgW="4162357" imgH="3524160" progId="MSGraph.Chart.8">
                  <p:embed followColorScheme="full"/>
                  <p:pic>
                    <p:nvPicPr>
                      <p:cNvPr id="0" name=""/>
                      <p:cNvPicPr/>
                      <p:nvPr/>
                    </p:nvPicPr>
                    <p:blipFill>
                      <a:blip r:embed="rId36"/>
                      <a:stretch>
                        <a:fillRect/>
                      </a:stretch>
                    </p:blipFill>
                    <p:spPr>
                      <a:xfrm>
                        <a:off x="533400" y="2171700"/>
                        <a:ext cx="4162357" cy="3524160"/>
                      </a:xfrm>
                      <a:prstGeom prst="rect">
                        <a:avLst/>
                      </a:prstGeom>
                    </p:spPr>
                  </p:pic>
                </p:oleObj>
              </mc:Fallback>
            </mc:AlternateContent>
          </a:graphicData>
        </a:graphic>
      </p:graphicFrame>
      <p:sp>
        <p:nvSpPr>
          <p:cNvPr id="74" name="Text Placeholder 2"/>
          <p:cNvSpPr>
            <a:spLocks noGrp="1"/>
          </p:cNvSpPr>
          <p:nvPr>
            <p:custDataLst>
              <p:tags r:id="rId5"/>
            </p:custDataLst>
          </p:nvPr>
        </p:nvSpPr>
        <p:spPr bwMode="gray">
          <a:xfrm>
            <a:off x="371475" y="4686300"/>
            <a:ext cx="174625"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spcCol="0" anchor="ctr"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gn="r">
              <a:lnSpc>
                <a:spcPct val="100000"/>
              </a:lnSpc>
              <a:spcBef>
                <a:spcPct val="0"/>
              </a:spcBef>
              <a:spcAft>
                <a:spcPct val="0"/>
              </a:spcAft>
              <a:buNone/>
            </a:pPr>
            <a:fld id="{0065AC30-F529-46DF-AA85-1B8B885278A1}" type="datetime'''''''''''''''''1''''''''''''.''''''''''5'''''''''''''''''''''">
              <a:rPr lang="en-US" sz="1000">
                <a:latin typeface="Arial"/>
                <a:cs typeface="Arial"/>
                <a:sym typeface="Arial"/>
              </a:rPr>
              <a:pPr/>
              <a:t>1.5</a:t>
            </a:fld>
            <a:endParaRPr lang="en-GB" sz="1000" dirty="0">
              <a:latin typeface="Arial"/>
              <a:cs typeface="Arial"/>
              <a:sym typeface="Arial"/>
            </a:endParaRPr>
          </a:p>
        </p:txBody>
      </p:sp>
      <p:sp>
        <p:nvSpPr>
          <p:cNvPr id="76" name="Text Placeholder 1"/>
          <p:cNvSpPr>
            <a:spLocks noGrp="1"/>
          </p:cNvSpPr>
          <p:nvPr>
            <p:custDataLst>
              <p:tags r:id="rId6"/>
            </p:custDataLst>
          </p:nvPr>
        </p:nvSpPr>
        <p:spPr bwMode="gray">
          <a:xfrm>
            <a:off x="371475" y="5229225"/>
            <a:ext cx="174625"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spcCol="0" anchor="ctr"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gn="r">
              <a:lnSpc>
                <a:spcPct val="100000"/>
              </a:lnSpc>
              <a:spcBef>
                <a:spcPct val="0"/>
              </a:spcBef>
              <a:spcAft>
                <a:spcPct val="0"/>
              </a:spcAft>
              <a:buNone/>
            </a:pPr>
            <a:fld id="{25D40768-A8CB-4BFD-95E6-83995F732B66}" type="datetime'''''''''''0''''''''.''''''''''''''5'''''''">
              <a:rPr lang="en-US" sz="1000">
                <a:latin typeface="Arial"/>
                <a:cs typeface="Arial"/>
                <a:sym typeface="Arial"/>
              </a:rPr>
              <a:pPr/>
              <a:t>0.5</a:t>
            </a:fld>
            <a:endParaRPr lang="en-GB" sz="1000" dirty="0">
              <a:latin typeface="Arial"/>
              <a:cs typeface="Arial"/>
              <a:sym typeface="Arial"/>
            </a:endParaRPr>
          </a:p>
        </p:txBody>
      </p:sp>
      <p:sp>
        <p:nvSpPr>
          <p:cNvPr id="77" name="Text Placeholder 40"/>
          <p:cNvSpPr>
            <a:spLocks noGrp="1"/>
          </p:cNvSpPr>
          <p:nvPr>
            <p:custDataLst>
              <p:tags r:id="rId7"/>
            </p:custDataLst>
          </p:nvPr>
        </p:nvSpPr>
        <p:spPr bwMode="gray">
          <a:xfrm>
            <a:off x="371475" y="3857625"/>
            <a:ext cx="174625" cy="152400"/>
          </a:xfrm>
          <a:prstGeom prst="rect">
            <a:avLst/>
          </a:prstGeom>
          <a:noFill/>
          <a:ln w="9525">
            <a:noFill/>
            <a:miter lim="800000"/>
            <a:headEnd/>
            <a:tailEnd/>
          </a:ln>
          <a:extLst>
            <a:ext uri="{909E8E84-426E-40DD-AFC4-6F175D3DCCD1}">
              <a14:hiddenFill xmlns:a14="http://schemas.microsoft.com/office/drawing/2010/main">
                <a:solidFill>
                  <a:scrgbClr r="0" g="0" b="0"/>
                </a:solidFill>
              </a14:hiddenFill>
            </a:ext>
          </a:extLst>
        </p:spPr>
        <p:txBody>
          <a:bodyPr vert="horz" wrap="none" lIns="0" tIns="0" rIns="0" bIns="0" numCol="1" spcCol="0" anchor="ctr" anchorCtr="0" compatLnSpc="1">
            <a:prstTxWarp prst="textNoShape">
              <a:avLst/>
            </a:prstTxWarp>
            <a:noAutofit/>
          </a:bodyPr>
          <a:lstStyle>
            <a:lvl1pPr marL="153988" indent="-153988" algn="l" rtl="0" eaLnBrk="1" fontAlgn="base" hangingPunct="1">
              <a:spcBef>
                <a:spcPct val="20000"/>
              </a:spcBef>
              <a:spcAft>
                <a:spcPct val="0"/>
              </a:spcAft>
              <a:defRPr sz="1600">
                <a:solidFill>
                  <a:schemeClr val="tx2"/>
                </a:solidFill>
                <a:latin typeface="+mn-lt"/>
                <a:ea typeface="+mn-ea"/>
                <a:cs typeface="+mn-cs"/>
              </a:defRPr>
            </a:lvl1pPr>
            <a:lvl2pPr marL="461963" indent="-231775" algn="l" rtl="0" eaLnBrk="1" fontAlgn="base" hangingPunct="1">
              <a:lnSpc>
                <a:spcPct val="120000"/>
              </a:lnSpc>
              <a:spcBef>
                <a:spcPct val="20000"/>
              </a:spcBef>
              <a:spcAft>
                <a:spcPct val="0"/>
              </a:spcAft>
              <a:buClr>
                <a:schemeClr val="tx1"/>
              </a:buClr>
              <a:buFont typeface="Wingdings" pitchFamily="2" charset="2"/>
              <a:buChar char="§"/>
              <a:defRPr sz="1400">
                <a:solidFill>
                  <a:schemeClr val="tx2"/>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200">
                <a:solidFill>
                  <a:schemeClr val="tx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tx2"/>
                </a:solidFill>
                <a:latin typeface="Arial" charset="0"/>
                <a:ea typeface="+mn-ea"/>
                <a:cs typeface="+mn-cs"/>
              </a:defRPr>
            </a:lvl4pPr>
            <a:lvl5pPr marL="857250" indent="-115888" algn="l" rtl="0" eaLnBrk="1" fontAlgn="base" hangingPunct="1">
              <a:spcBef>
                <a:spcPct val="20000"/>
              </a:spcBef>
              <a:spcAft>
                <a:spcPct val="0"/>
              </a:spcAft>
              <a:buClr>
                <a:schemeClr val="tx1"/>
              </a:buClr>
              <a:defRPr sz="800">
                <a:solidFill>
                  <a:schemeClr val="tx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0" indent="0" algn="r">
              <a:lnSpc>
                <a:spcPct val="100000"/>
              </a:lnSpc>
              <a:spcBef>
                <a:spcPct val="0"/>
              </a:spcBef>
            </a:pPr>
            <a:fld id="{EB6D434B-AF3F-484F-A5E9-002117C21FE2}" type="datetime'''''''''''''''''''''3.0'''''''">
              <a:rPr lang="en-US" sz="1000">
                <a:solidFill>
                  <a:schemeClr val="tx1"/>
                </a:solidFill>
                <a:latin typeface="Arial"/>
                <a:cs typeface="Arial"/>
                <a:sym typeface="Arial"/>
              </a:rPr>
              <a:pPr/>
              <a:t>3.0</a:t>
            </a:fld>
            <a:endParaRPr lang="en-US" sz="1000" dirty="0">
              <a:solidFill>
                <a:schemeClr val="tx1"/>
              </a:solidFill>
              <a:latin typeface="Arial"/>
              <a:cs typeface="Arial"/>
              <a:sym typeface="Arial"/>
            </a:endParaRPr>
          </a:p>
        </p:txBody>
      </p:sp>
      <p:sp>
        <p:nvSpPr>
          <p:cNvPr id="78" name="Text Placeholder 35"/>
          <p:cNvSpPr>
            <a:spLocks noGrp="1"/>
          </p:cNvSpPr>
          <p:nvPr>
            <p:custDataLst>
              <p:tags r:id="rId8"/>
            </p:custDataLst>
          </p:nvPr>
        </p:nvSpPr>
        <p:spPr bwMode="gray">
          <a:xfrm>
            <a:off x="371475" y="4410075"/>
            <a:ext cx="174625" cy="152400"/>
          </a:xfrm>
          <a:prstGeom prst="rect">
            <a:avLst/>
          </a:prstGeom>
          <a:noFill/>
          <a:ln w="9525">
            <a:noFill/>
            <a:miter lim="800000"/>
            <a:headEnd/>
            <a:tailEnd/>
          </a:ln>
          <a:extLst>
            <a:ext uri="{909E8E84-426E-40DD-AFC4-6F175D3DCCD1}">
              <a14:hiddenFill xmlns:a14="http://schemas.microsoft.com/office/drawing/2010/main">
                <a:solidFill>
                  <a:scrgbClr r="0" g="0" b="0"/>
                </a:solidFill>
              </a14:hiddenFill>
            </a:ext>
          </a:extLst>
        </p:spPr>
        <p:txBody>
          <a:bodyPr vert="horz" wrap="none" lIns="0" tIns="0" rIns="0" bIns="0" numCol="1" spcCol="0" anchor="ctr" anchorCtr="0" compatLnSpc="1">
            <a:prstTxWarp prst="textNoShape">
              <a:avLst/>
            </a:prstTxWarp>
            <a:noAutofit/>
          </a:bodyPr>
          <a:lstStyle>
            <a:lvl1pPr marL="153988" indent="-153988" algn="l" rtl="0" eaLnBrk="1" fontAlgn="base" hangingPunct="1">
              <a:spcBef>
                <a:spcPct val="20000"/>
              </a:spcBef>
              <a:spcAft>
                <a:spcPct val="0"/>
              </a:spcAft>
              <a:defRPr sz="1600">
                <a:solidFill>
                  <a:schemeClr val="tx2"/>
                </a:solidFill>
                <a:latin typeface="+mn-lt"/>
                <a:ea typeface="+mn-ea"/>
                <a:cs typeface="+mn-cs"/>
              </a:defRPr>
            </a:lvl1pPr>
            <a:lvl2pPr marL="461963" indent="-231775" algn="l" rtl="0" eaLnBrk="1" fontAlgn="base" hangingPunct="1">
              <a:lnSpc>
                <a:spcPct val="120000"/>
              </a:lnSpc>
              <a:spcBef>
                <a:spcPct val="20000"/>
              </a:spcBef>
              <a:spcAft>
                <a:spcPct val="0"/>
              </a:spcAft>
              <a:buClr>
                <a:schemeClr val="tx1"/>
              </a:buClr>
              <a:buFont typeface="Wingdings" pitchFamily="2" charset="2"/>
              <a:buChar char="§"/>
              <a:defRPr sz="1400">
                <a:solidFill>
                  <a:schemeClr val="tx2"/>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200">
                <a:solidFill>
                  <a:schemeClr val="tx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tx2"/>
                </a:solidFill>
                <a:latin typeface="Arial" charset="0"/>
                <a:ea typeface="+mn-ea"/>
                <a:cs typeface="+mn-cs"/>
              </a:defRPr>
            </a:lvl4pPr>
            <a:lvl5pPr marL="857250" indent="-115888" algn="l" rtl="0" eaLnBrk="1" fontAlgn="base" hangingPunct="1">
              <a:spcBef>
                <a:spcPct val="20000"/>
              </a:spcBef>
              <a:spcAft>
                <a:spcPct val="0"/>
              </a:spcAft>
              <a:buClr>
                <a:schemeClr val="tx1"/>
              </a:buClr>
              <a:defRPr sz="800">
                <a:solidFill>
                  <a:schemeClr val="tx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0" indent="0" algn="r">
              <a:lnSpc>
                <a:spcPct val="100000"/>
              </a:lnSpc>
              <a:spcBef>
                <a:spcPct val="0"/>
              </a:spcBef>
            </a:pPr>
            <a:fld id="{256C1B49-5ED6-4B42-A579-B2FDBBC57001}" type="datetime'''2''.''''''''''''''''''''''''''''''''''''''''''''''0'''''">
              <a:rPr lang="en-US" sz="1000">
                <a:solidFill>
                  <a:schemeClr val="tx1"/>
                </a:solidFill>
                <a:latin typeface="Arial"/>
                <a:cs typeface="Arial"/>
                <a:sym typeface="Arial"/>
              </a:rPr>
              <a:pPr/>
              <a:t>2.0</a:t>
            </a:fld>
            <a:endParaRPr lang="en-US" sz="1000" dirty="0">
              <a:solidFill>
                <a:schemeClr val="tx1"/>
              </a:solidFill>
              <a:latin typeface="Arial"/>
              <a:cs typeface="Arial"/>
              <a:sym typeface="Arial"/>
            </a:endParaRPr>
          </a:p>
        </p:txBody>
      </p:sp>
      <p:sp>
        <p:nvSpPr>
          <p:cNvPr id="81" name="Text Placeholder 30"/>
          <p:cNvSpPr>
            <a:spLocks noGrp="1"/>
          </p:cNvSpPr>
          <p:nvPr>
            <p:custDataLst>
              <p:tags r:id="rId9"/>
            </p:custDataLst>
          </p:nvPr>
        </p:nvSpPr>
        <p:spPr bwMode="gray">
          <a:xfrm>
            <a:off x="371475" y="4953000"/>
            <a:ext cx="174625" cy="152400"/>
          </a:xfrm>
          <a:prstGeom prst="rect">
            <a:avLst/>
          </a:prstGeom>
          <a:noFill/>
          <a:ln w="9525">
            <a:noFill/>
            <a:miter lim="800000"/>
            <a:headEnd/>
            <a:tailEnd/>
          </a:ln>
          <a:extLst>
            <a:ext uri="{909E8E84-426E-40DD-AFC4-6F175D3DCCD1}">
              <a14:hiddenFill xmlns:a14="http://schemas.microsoft.com/office/drawing/2010/main">
                <a:solidFill>
                  <a:scrgbClr r="0" g="0" b="0"/>
                </a:solidFill>
              </a14:hiddenFill>
            </a:ext>
          </a:extLst>
        </p:spPr>
        <p:txBody>
          <a:bodyPr vert="horz" wrap="none" lIns="0" tIns="0" rIns="0" bIns="0" numCol="1" spcCol="0" anchor="ctr" anchorCtr="0" compatLnSpc="1">
            <a:prstTxWarp prst="textNoShape">
              <a:avLst/>
            </a:prstTxWarp>
            <a:noAutofit/>
          </a:bodyPr>
          <a:lstStyle>
            <a:lvl1pPr marL="153988" indent="-153988" algn="l" rtl="0" eaLnBrk="1" fontAlgn="base" hangingPunct="1">
              <a:spcBef>
                <a:spcPct val="20000"/>
              </a:spcBef>
              <a:spcAft>
                <a:spcPct val="0"/>
              </a:spcAft>
              <a:defRPr sz="1600">
                <a:solidFill>
                  <a:schemeClr val="tx2"/>
                </a:solidFill>
                <a:latin typeface="+mn-lt"/>
                <a:ea typeface="+mn-ea"/>
                <a:cs typeface="+mn-cs"/>
              </a:defRPr>
            </a:lvl1pPr>
            <a:lvl2pPr marL="461963" indent="-231775" algn="l" rtl="0" eaLnBrk="1" fontAlgn="base" hangingPunct="1">
              <a:lnSpc>
                <a:spcPct val="120000"/>
              </a:lnSpc>
              <a:spcBef>
                <a:spcPct val="20000"/>
              </a:spcBef>
              <a:spcAft>
                <a:spcPct val="0"/>
              </a:spcAft>
              <a:buClr>
                <a:schemeClr val="tx1"/>
              </a:buClr>
              <a:buFont typeface="Wingdings" pitchFamily="2" charset="2"/>
              <a:buChar char="§"/>
              <a:defRPr sz="1400">
                <a:solidFill>
                  <a:schemeClr val="tx2"/>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200">
                <a:solidFill>
                  <a:schemeClr val="tx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tx2"/>
                </a:solidFill>
                <a:latin typeface="Arial" charset="0"/>
                <a:ea typeface="+mn-ea"/>
                <a:cs typeface="+mn-cs"/>
              </a:defRPr>
            </a:lvl4pPr>
            <a:lvl5pPr marL="857250" indent="-115888" algn="l" rtl="0" eaLnBrk="1" fontAlgn="base" hangingPunct="1">
              <a:spcBef>
                <a:spcPct val="20000"/>
              </a:spcBef>
              <a:spcAft>
                <a:spcPct val="0"/>
              </a:spcAft>
              <a:buClr>
                <a:schemeClr val="tx1"/>
              </a:buClr>
              <a:defRPr sz="800">
                <a:solidFill>
                  <a:schemeClr val="tx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0" indent="0" algn="r">
              <a:lnSpc>
                <a:spcPct val="100000"/>
              </a:lnSpc>
              <a:spcBef>
                <a:spcPct val="0"/>
              </a:spcBef>
            </a:pPr>
            <a:fld id="{5C335D4A-F8EA-465E-A37C-3EE8F3BA2FB8}" type="datetime'''''1''''''''''''.''''''''0'''''''''''''''''''''''''''''''">
              <a:rPr lang="en-US" sz="1000">
                <a:solidFill>
                  <a:schemeClr val="tx1"/>
                </a:solidFill>
                <a:latin typeface="Arial"/>
                <a:cs typeface="Arial"/>
                <a:sym typeface="Arial"/>
              </a:rPr>
              <a:pPr/>
              <a:t>1.0</a:t>
            </a:fld>
            <a:endParaRPr lang="en-US" sz="1000" dirty="0">
              <a:solidFill>
                <a:schemeClr val="tx1"/>
              </a:solidFill>
              <a:latin typeface="Arial"/>
              <a:cs typeface="Arial"/>
              <a:sym typeface="Arial"/>
            </a:endParaRPr>
          </a:p>
        </p:txBody>
      </p:sp>
      <p:sp>
        <p:nvSpPr>
          <p:cNvPr id="82" name="Text Placeholder 88"/>
          <p:cNvSpPr>
            <a:spLocks noGrp="1"/>
          </p:cNvSpPr>
          <p:nvPr>
            <p:custDataLst>
              <p:tags r:id="rId10"/>
            </p:custDataLst>
          </p:nvPr>
        </p:nvSpPr>
        <p:spPr bwMode="gray">
          <a:xfrm>
            <a:off x="371475" y="5505450"/>
            <a:ext cx="174625" cy="152400"/>
          </a:xfrm>
          <a:prstGeom prst="rect">
            <a:avLst/>
          </a:prstGeom>
          <a:noFill/>
          <a:ln w="9525">
            <a:noFill/>
            <a:miter lim="800000"/>
            <a:headEnd/>
            <a:tailEnd/>
          </a:ln>
          <a:extLst>
            <a:ext uri="{909E8E84-426E-40DD-AFC4-6F175D3DCCD1}">
              <a14:hiddenFill xmlns:a14="http://schemas.microsoft.com/office/drawing/2010/main">
                <a:solidFill>
                  <a:scrgbClr r="0" g="0" b="0"/>
                </a:solidFill>
              </a14:hiddenFill>
            </a:ext>
          </a:extLst>
        </p:spPr>
        <p:txBody>
          <a:bodyPr vert="horz" wrap="none" lIns="0" tIns="0" rIns="0" bIns="0" numCol="1" spcCol="0" anchor="ctr" anchorCtr="0" compatLnSpc="1">
            <a:prstTxWarp prst="textNoShape">
              <a:avLst/>
            </a:prstTxWarp>
            <a:noAutofit/>
          </a:bodyPr>
          <a:lstStyle>
            <a:lvl1pPr marL="153988" indent="-153988" algn="l" rtl="0" eaLnBrk="1" fontAlgn="base" hangingPunct="1">
              <a:spcBef>
                <a:spcPct val="20000"/>
              </a:spcBef>
              <a:spcAft>
                <a:spcPct val="0"/>
              </a:spcAft>
              <a:defRPr sz="1600">
                <a:solidFill>
                  <a:schemeClr val="tx2"/>
                </a:solidFill>
                <a:latin typeface="+mn-lt"/>
                <a:ea typeface="+mn-ea"/>
                <a:cs typeface="+mn-cs"/>
              </a:defRPr>
            </a:lvl1pPr>
            <a:lvl2pPr marL="461963" indent="-231775" algn="l" rtl="0" eaLnBrk="1" fontAlgn="base" hangingPunct="1">
              <a:lnSpc>
                <a:spcPct val="120000"/>
              </a:lnSpc>
              <a:spcBef>
                <a:spcPct val="20000"/>
              </a:spcBef>
              <a:spcAft>
                <a:spcPct val="0"/>
              </a:spcAft>
              <a:buClr>
                <a:schemeClr val="tx1"/>
              </a:buClr>
              <a:buFont typeface="Wingdings" pitchFamily="2" charset="2"/>
              <a:buChar char="§"/>
              <a:defRPr sz="1400">
                <a:solidFill>
                  <a:schemeClr val="tx2"/>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200">
                <a:solidFill>
                  <a:schemeClr val="tx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tx2"/>
                </a:solidFill>
                <a:latin typeface="Arial" charset="0"/>
                <a:ea typeface="+mn-ea"/>
                <a:cs typeface="+mn-cs"/>
              </a:defRPr>
            </a:lvl4pPr>
            <a:lvl5pPr marL="857250" indent="-115888" algn="l" rtl="0" eaLnBrk="1" fontAlgn="base" hangingPunct="1">
              <a:spcBef>
                <a:spcPct val="20000"/>
              </a:spcBef>
              <a:spcAft>
                <a:spcPct val="0"/>
              </a:spcAft>
              <a:buClr>
                <a:schemeClr val="tx1"/>
              </a:buClr>
              <a:defRPr sz="800">
                <a:solidFill>
                  <a:schemeClr val="tx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0" indent="0" algn="r">
              <a:lnSpc>
                <a:spcPct val="100000"/>
              </a:lnSpc>
              <a:spcBef>
                <a:spcPct val="0"/>
              </a:spcBef>
            </a:pPr>
            <a:fld id="{AE418164-3B18-405D-9BAC-49A3EE716985}" type="datetime'''''0''''''.''''''0'''''''''''''''''''''''''''''''''''''">
              <a:rPr lang="en-US" sz="1000">
                <a:solidFill>
                  <a:schemeClr val="tx1"/>
                </a:solidFill>
                <a:latin typeface="Arial"/>
                <a:cs typeface="Arial"/>
                <a:sym typeface="Arial"/>
              </a:rPr>
              <a:pPr/>
              <a:t>0.0</a:t>
            </a:fld>
            <a:endParaRPr lang="en-US" sz="1000" dirty="0">
              <a:solidFill>
                <a:schemeClr val="tx1"/>
              </a:solidFill>
              <a:latin typeface="Arial"/>
              <a:ea typeface="ＭＳ Ｐゴシック"/>
              <a:cs typeface="Arial"/>
              <a:sym typeface="Arial"/>
            </a:endParaRPr>
          </a:p>
        </p:txBody>
      </p:sp>
      <p:sp>
        <p:nvSpPr>
          <p:cNvPr id="83" name="Text Placeholder 3"/>
          <p:cNvSpPr>
            <a:spLocks noGrp="1"/>
          </p:cNvSpPr>
          <p:nvPr>
            <p:custDataLst>
              <p:tags r:id="rId11"/>
            </p:custDataLst>
          </p:nvPr>
        </p:nvSpPr>
        <p:spPr bwMode="gray">
          <a:xfrm>
            <a:off x="371475" y="4133850"/>
            <a:ext cx="174625"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spcCol="0" anchor="ctr"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gn="r">
              <a:lnSpc>
                <a:spcPct val="100000"/>
              </a:lnSpc>
              <a:spcBef>
                <a:spcPct val="0"/>
              </a:spcBef>
              <a:spcAft>
                <a:spcPct val="0"/>
              </a:spcAft>
              <a:buNone/>
            </a:pPr>
            <a:fld id="{91386BDD-B39C-4F55-84D1-CBC33F7363EC}" type="datetime'''''''''2''''''''''''''''''''''''''''''''.''''5'''''''''''''">
              <a:rPr lang="en-US" sz="1000">
                <a:latin typeface="Arial"/>
                <a:cs typeface="Arial"/>
                <a:sym typeface="Arial"/>
              </a:rPr>
              <a:pPr/>
              <a:t>2.5</a:t>
            </a:fld>
            <a:endParaRPr lang="en-GB" sz="1000" dirty="0">
              <a:latin typeface="Arial"/>
              <a:cs typeface="Arial"/>
              <a:sym typeface="Arial"/>
            </a:endParaRPr>
          </a:p>
        </p:txBody>
      </p:sp>
      <p:sp>
        <p:nvSpPr>
          <p:cNvPr id="84" name="Text Placeholder 4"/>
          <p:cNvSpPr>
            <a:spLocks noGrp="1"/>
          </p:cNvSpPr>
          <p:nvPr>
            <p:custDataLst>
              <p:tags r:id="rId12"/>
            </p:custDataLst>
          </p:nvPr>
        </p:nvSpPr>
        <p:spPr bwMode="gray">
          <a:xfrm>
            <a:off x="371475" y="3590925"/>
            <a:ext cx="174625"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spcCol="0" anchor="ctr"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gn="r">
              <a:lnSpc>
                <a:spcPct val="100000"/>
              </a:lnSpc>
              <a:spcBef>
                <a:spcPct val="0"/>
              </a:spcBef>
              <a:spcAft>
                <a:spcPct val="0"/>
              </a:spcAft>
              <a:buNone/>
            </a:pPr>
            <a:fld id="{A2CF1001-CC9B-4E61-BBE1-7C238F74C49D}" type="datetime'3''''''''''''.''''''''''''''''''''''''''5'''''''''''''">
              <a:rPr lang="en-US" sz="1000">
                <a:latin typeface="Arial"/>
                <a:cs typeface="Arial"/>
                <a:sym typeface="Arial"/>
              </a:rPr>
              <a:pPr/>
              <a:t>3.5</a:t>
            </a:fld>
            <a:endParaRPr lang="en-GB" sz="1000" dirty="0">
              <a:latin typeface="Arial"/>
              <a:cs typeface="Arial"/>
              <a:sym typeface="Arial"/>
            </a:endParaRPr>
          </a:p>
        </p:txBody>
      </p:sp>
      <p:sp>
        <p:nvSpPr>
          <p:cNvPr id="85" name="Text Placeholder 12"/>
          <p:cNvSpPr>
            <a:spLocks noGrp="1"/>
          </p:cNvSpPr>
          <p:nvPr>
            <p:custDataLst>
              <p:tags r:id="rId13"/>
            </p:custDataLst>
          </p:nvPr>
        </p:nvSpPr>
        <p:spPr bwMode="gray">
          <a:xfrm>
            <a:off x="371475" y="3314700"/>
            <a:ext cx="174625"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spcCol="0" anchor="ctr"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gn="r">
              <a:lnSpc>
                <a:spcPct val="100000"/>
              </a:lnSpc>
              <a:spcBef>
                <a:spcPct val="0"/>
              </a:spcBef>
              <a:spcAft>
                <a:spcPct val="0"/>
              </a:spcAft>
              <a:buNone/>
            </a:pPr>
            <a:fld id="{F5C25FAA-6463-49DA-B0E6-7AE5AFF2E31A}" type="datetime'''''''''''''''''''''''''''''''''4''''.''''''''0'''''''">
              <a:rPr lang="en-US" sz="1000">
                <a:latin typeface="Arial"/>
                <a:cs typeface="Arial"/>
                <a:sym typeface="Arial"/>
              </a:rPr>
              <a:pPr/>
              <a:t>4.0</a:t>
            </a:fld>
            <a:endParaRPr lang="en-GB" sz="1000" dirty="0">
              <a:latin typeface="Arial"/>
              <a:cs typeface="Arial"/>
              <a:sym typeface="Arial"/>
            </a:endParaRPr>
          </a:p>
        </p:txBody>
      </p:sp>
      <p:sp>
        <p:nvSpPr>
          <p:cNvPr id="86" name="Text Placeholder 13"/>
          <p:cNvSpPr>
            <a:spLocks noGrp="1"/>
          </p:cNvSpPr>
          <p:nvPr>
            <p:custDataLst>
              <p:tags r:id="rId14"/>
            </p:custDataLst>
          </p:nvPr>
        </p:nvSpPr>
        <p:spPr bwMode="gray">
          <a:xfrm>
            <a:off x="371475" y="3038475"/>
            <a:ext cx="174625"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spcCol="0" anchor="ctr"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gn="r">
              <a:lnSpc>
                <a:spcPct val="100000"/>
              </a:lnSpc>
              <a:spcBef>
                <a:spcPct val="0"/>
              </a:spcBef>
              <a:spcAft>
                <a:spcPct val="0"/>
              </a:spcAft>
              <a:buNone/>
            </a:pPr>
            <a:fld id="{F04DC2EB-6B35-42CF-85CC-1C86339ED917}" type="datetime'''''''''''''''''''''''4.5'''''''''''">
              <a:rPr lang="en-US" sz="1000">
                <a:latin typeface="Arial"/>
                <a:cs typeface="Arial"/>
                <a:sym typeface="Arial"/>
              </a:rPr>
              <a:pPr/>
              <a:t>4.5</a:t>
            </a:fld>
            <a:endParaRPr lang="en-GB" sz="1000" dirty="0">
              <a:latin typeface="Arial"/>
              <a:cs typeface="Arial"/>
              <a:sym typeface="Arial"/>
            </a:endParaRPr>
          </a:p>
        </p:txBody>
      </p:sp>
      <p:sp>
        <p:nvSpPr>
          <p:cNvPr id="87" name="Text Placeholder 14"/>
          <p:cNvSpPr>
            <a:spLocks noGrp="1"/>
          </p:cNvSpPr>
          <p:nvPr>
            <p:custDataLst>
              <p:tags r:id="rId15"/>
            </p:custDataLst>
          </p:nvPr>
        </p:nvSpPr>
        <p:spPr bwMode="gray">
          <a:xfrm>
            <a:off x="371475" y="2762250"/>
            <a:ext cx="174625"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spcCol="0" anchor="ctr"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gn="r">
              <a:lnSpc>
                <a:spcPct val="100000"/>
              </a:lnSpc>
              <a:spcBef>
                <a:spcPct val="0"/>
              </a:spcBef>
              <a:spcAft>
                <a:spcPct val="0"/>
              </a:spcAft>
              <a:buNone/>
            </a:pPr>
            <a:fld id="{85CBD6AB-6704-4756-B001-642CF9CD52C7}" type="datetime'''''''5''''''.''''0'''''''''''''">
              <a:rPr lang="en-US" sz="1000">
                <a:latin typeface="Arial"/>
                <a:cs typeface="Arial"/>
                <a:sym typeface="Arial"/>
              </a:rPr>
              <a:pPr/>
              <a:t>5.0</a:t>
            </a:fld>
            <a:endParaRPr lang="en-GB" sz="1000" dirty="0">
              <a:latin typeface="Arial"/>
              <a:cs typeface="Arial"/>
              <a:sym typeface="Arial"/>
            </a:endParaRPr>
          </a:p>
        </p:txBody>
      </p:sp>
      <p:sp>
        <p:nvSpPr>
          <p:cNvPr id="88" name="Text Placeholder 15"/>
          <p:cNvSpPr>
            <a:spLocks noGrp="1"/>
          </p:cNvSpPr>
          <p:nvPr>
            <p:custDataLst>
              <p:tags r:id="rId16"/>
            </p:custDataLst>
          </p:nvPr>
        </p:nvSpPr>
        <p:spPr bwMode="gray">
          <a:xfrm>
            <a:off x="371475" y="2495550"/>
            <a:ext cx="174625"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spcCol="0" anchor="ctr"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gn="r">
              <a:lnSpc>
                <a:spcPct val="100000"/>
              </a:lnSpc>
              <a:spcBef>
                <a:spcPct val="0"/>
              </a:spcBef>
              <a:spcAft>
                <a:spcPct val="0"/>
              </a:spcAft>
              <a:buNone/>
            </a:pPr>
            <a:fld id="{D7F3AD2B-3369-4061-A79B-6DC2E8D344C8}" type="datetime'''''''5''''''''''''''''''''''.''''''''''''5'''''''''''">
              <a:rPr lang="en-US" sz="1000">
                <a:latin typeface="Arial"/>
                <a:cs typeface="Arial"/>
                <a:sym typeface="Arial"/>
              </a:rPr>
              <a:pPr/>
              <a:t>5.5</a:t>
            </a:fld>
            <a:endParaRPr lang="en-GB" sz="1000" dirty="0">
              <a:latin typeface="Arial"/>
              <a:cs typeface="Arial"/>
              <a:sym typeface="Arial"/>
            </a:endParaRPr>
          </a:p>
        </p:txBody>
      </p:sp>
      <p:sp>
        <p:nvSpPr>
          <p:cNvPr id="89" name="Text Placeholder 16"/>
          <p:cNvSpPr>
            <a:spLocks noGrp="1"/>
          </p:cNvSpPr>
          <p:nvPr>
            <p:custDataLst>
              <p:tags r:id="rId17"/>
            </p:custDataLst>
          </p:nvPr>
        </p:nvSpPr>
        <p:spPr bwMode="gray">
          <a:xfrm>
            <a:off x="371475" y="2219325"/>
            <a:ext cx="174625"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spcCol="0" anchor="ctr"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gn="r">
              <a:lnSpc>
                <a:spcPct val="100000"/>
              </a:lnSpc>
              <a:spcBef>
                <a:spcPct val="0"/>
              </a:spcBef>
              <a:spcAft>
                <a:spcPct val="0"/>
              </a:spcAft>
              <a:buNone/>
            </a:pPr>
            <a:fld id="{65B6CF45-C428-469D-9084-E2D600E456BB}" type="datetime'6''''''''''''''''.''''''''''''''''''''''''''''''''''0'''''">
              <a:rPr lang="en-US" sz="1000">
                <a:latin typeface="Arial"/>
                <a:cs typeface="Arial"/>
                <a:sym typeface="Arial"/>
              </a:rPr>
              <a:pPr/>
              <a:t>6.0</a:t>
            </a:fld>
            <a:endParaRPr lang="en-GB" sz="1000" dirty="0">
              <a:latin typeface="Arial"/>
              <a:cs typeface="Arial"/>
              <a:sym typeface="Arial"/>
            </a:endParaRPr>
          </a:p>
        </p:txBody>
      </p:sp>
      <p:sp>
        <p:nvSpPr>
          <p:cNvPr id="90" name="Text Placeholder 38"/>
          <p:cNvSpPr>
            <a:spLocks noGrp="1"/>
          </p:cNvSpPr>
          <p:nvPr>
            <p:custDataLst>
              <p:tags r:id="rId18"/>
            </p:custDataLst>
          </p:nvPr>
        </p:nvSpPr>
        <p:spPr bwMode="auto">
          <a:xfrm>
            <a:off x="4244975" y="5699125"/>
            <a:ext cx="292100" cy="152400"/>
          </a:xfrm>
          <a:prstGeom prst="rect">
            <a:avLst/>
          </a:prstGeom>
          <a:noFill/>
          <a:ln w="9525">
            <a:noFill/>
            <a:miter lim="800000"/>
            <a:headEnd/>
            <a:tailEnd/>
          </a:ln>
          <a:extLst>
            <a:ext uri="{909E8E84-426E-40DD-AFC4-6F175D3DCCD1}">
              <a14:hiddenFill xmlns:a14="http://schemas.microsoft.com/office/drawing/2010/main">
                <a:solidFill>
                  <a:scrgbClr r="0" g="0" b="0"/>
                </a:solidFill>
              </a14:hiddenFill>
            </a:ext>
          </a:extLst>
        </p:spPr>
        <p:txBody>
          <a:bodyPr vert="horz" wrap="square" lIns="0" tIns="0" rIns="0" bIns="0" numCol="1" spcCol="0" anchor="t" anchorCtr="0" compatLnSpc="1">
            <a:prstTxWarp prst="textNoShape">
              <a:avLst/>
            </a:prstTxWarp>
            <a:noAutofit/>
          </a:bodyPr>
          <a:lstStyle>
            <a:lvl1pPr marL="153988" indent="-153988" algn="l" rtl="0" eaLnBrk="1" fontAlgn="base" hangingPunct="1">
              <a:spcBef>
                <a:spcPct val="20000"/>
              </a:spcBef>
              <a:spcAft>
                <a:spcPct val="0"/>
              </a:spcAft>
              <a:defRPr sz="1600">
                <a:solidFill>
                  <a:schemeClr val="tx2"/>
                </a:solidFill>
                <a:latin typeface="+mn-lt"/>
                <a:ea typeface="+mn-ea"/>
                <a:cs typeface="+mn-cs"/>
              </a:defRPr>
            </a:lvl1pPr>
            <a:lvl2pPr marL="461963" indent="-231775" algn="l" rtl="0" eaLnBrk="1" fontAlgn="base" hangingPunct="1">
              <a:lnSpc>
                <a:spcPct val="120000"/>
              </a:lnSpc>
              <a:spcBef>
                <a:spcPct val="20000"/>
              </a:spcBef>
              <a:spcAft>
                <a:spcPct val="0"/>
              </a:spcAft>
              <a:buClr>
                <a:schemeClr val="tx1"/>
              </a:buClr>
              <a:buFont typeface="Wingdings" pitchFamily="2" charset="2"/>
              <a:buChar char="§"/>
              <a:defRPr sz="1400">
                <a:solidFill>
                  <a:schemeClr val="tx2"/>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200">
                <a:solidFill>
                  <a:schemeClr val="tx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tx2"/>
                </a:solidFill>
                <a:latin typeface="Arial" charset="0"/>
                <a:ea typeface="+mn-ea"/>
                <a:cs typeface="+mn-cs"/>
              </a:defRPr>
            </a:lvl4pPr>
            <a:lvl5pPr marL="857250" indent="-115888" algn="l" rtl="0" eaLnBrk="1" fontAlgn="base" hangingPunct="1">
              <a:spcBef>
                <a:spcPct val="20000"/>
              </a:spcBef>
              <a:spcAft>
                <a:spcPct val="0"/>
              </a:spcAft>
              <a:buClr>
                <a:schemeClr val="tx1"/>
              </a:buClr>
              <a:defRPr sz="800">
                <a:solidFill>
                  <a:schemeClr val="tx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0" indent="0" algn="ctr">
              <a:lnSpc>
                <a:spcPct val="100000"/>
              </a:lnSpc>
              <a:spcBef>
                <a:spcPct val="0"/>
              </a:spcBef>
            </a:pPr>
            <a:fld id="{883A6A70-86F3-4D99-A42F-14EB50C47562}" type="datetime'''''''''''''''''2''''''''''0''''''1''''''''''5'''''''''''''''">
              <a:rPr lang="en-US" sz="1000">
                <a:solidFill>
                  <a:schemeClr val="tx1"/>
                </a:solidFill>
                <a:latin typeface="Arial"/>
                <a:cs typeface="Arial"/>
                <a:sym typeface="Arial"/>
              </a:rPr>
              <a:pPr/>
              <a:t>2015</a:t>
            </a:fld>
            <a:endParaRPr lang="en-US" sz="1000" dirty="0">
              <a:solidFill>
                <a:schemeClr val="tx1"/>
              </a:solidFill>
              <a:latin typeface="Arial"/>
              <a:cs typeface="Arial"/>
              <a:sym typeface="Arial"/>
            </a:endParaRPr>
          </a:p>
        </p:txBody>
      </p:sp>
      <p:sp>
        <p:nvSpPr>
          <p:cNvPr id="91" name="Text Placeholder 37"/>
          <p:cNvSpPr>
            <a:spLocks noGrp="1"/>
          </p:cNvSpPr>
          <p:nvPr>
            <p:custDataLst>
              <p:tags r:id="rId19"/>
            </p:custDataLst>
          </p:nvPr>
        </p:nvSpPr>
        <p:spPr bwMode="auto">
          <a:xfrm>
            <a:off x="3825875" y="5699125"/>
            <a:ext cx="292100" cy="152400"/>
          </a:xfrm>
          <a:prstGeom prst="rect">
            <a:avLst/>
          </a:prstGeom>
          <a:noFill/>
          <a:ln w="9525">
            <a:noFill/>
            <a:miter lim="800000"/>
            <a:headEnd/>
            <a:tailEnd/>
          </a:ln>
          <a:extLst>
            <a:ext uri="{909E8E84-426E-40DD-AFC4-6F175D3DCCD1}">
              <a14:hiddenFill xmlns:a14="http://schemas.microsoft.com/office/drawing/2010/main">
                <a:solidFill>
                  <a:scrgbClr r="0" g="0" b="0"/>
                </a:solidFill>
              </a14:hiddenFill>
            </a:ext>
          </a:extLst>
        </p:spPr>
        <p:txBody>
          <a:bodyPr vert="horz" wrap="square" lIns="0" tIns="0" rIns="0" bIns="0" numCol="1" spcCol="0" anchor="t" anchorCtr="0" compatLnSpc="1">
            <a:prstTxWarp prst="textNoShape">
              <a:avLst/>
            </a:prstTxWarp>
            <a:noAutofit/>
          </a:bodyPr>
          <a:lstStyle>
            <a:lvl1pPr marL="153988" indent="-153988" algn="l" rtl="0" eaLnBrk="1" fontAlgn="base" hangingPunct="1">
              <a:spcBef>
                <a:spcPct val="20000"/>
              </a:spcBef>
              <a:spcAft>
                <a:spcPct val="0"/>
              </a:spcAft>
              <a:defRPr sz="1600">
                <a:solidFill>
                  <a:schemeClr val="tx2"/>
                </a:solidFill>
                <a:latin typeface="+mn-lt"/>
                <a:ea typeface="+mn-ea"/>
                <a:cs typeface="+mn-cs"/>
              </a:defRPr>
            </a:lvl1pPr>
            <a:lvl2pPr marL="461963" indent="-231775" algn="l" rtl="0" eaLnBrk="1" fontAlgn="base" hangingPunct="1">
              <a:lnSpc>
                <a:spcPct val="120000"/>
              </a:lnSpc>
              <a:spcBef>
                <a:spcPct val="20000"/>
              </a:spcBef>
              <a:spcAft>
                <a:spcPct val="0"/>
              </a:spcAft>
              <a:buClr>
                <a:schemeClr val="tx1"/>
              </a:buClr>
              <a:buFont typeface="Wingdings" pitchFamily="2" charset="2"/>
              <a:buChar char="§"/>
              <a:defRPr sz="1400">
                <a:solidFill>
                  <a:schemeClr val="tx2"/>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200">
                <a:solidFill>
                  <a:schemeClr val="tx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tx2"/>
                </a:solidFill>
                <a:latin typeface="Arial" charset="0"/>
                <a:ea typeface="+mn-ea"/>
                <a:cs typeface="+mn-cs"/>
              </a:defRPr>
            </a:lvl4pPr>
            <a:lvl5pPr marL="857250" indent="-115888" algn="l" rtl="0" eaLnBrk="1" fontAlgn="base" hangingPunct="1">
              <a:spcBef>
                <a:spcPct val="20000"/>
              </a:spcBef>
              <a:spcAft>
                <a:spcPct val="0"/>
              </a:spcAft>
              <a:buClr>
                <a:schemeClr val="tx1"/>
              </a:buClr>
              <a:defRPr sz="800">
                <a:solidFill>
                  <a:schemeClr val="tx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0" indent="0" algn="ctr">
              <a:lnSpc>
                <a:spcPct val="100000"/>
              </a:lnSpc>
              <a:spcBef>
                <a:spcPct val="0"/>
              </a:spcBef>
            </a:pPr>
            <a:fld id="{D8DB7F04-004A-4932-8487-869FC5408E74}" type="datetime'2''''''''''''''''0''''''''1''''''''''''''''''4'">
              <a:rPr lang="en-US" sz="1000">
                <a:solidFill>
                  <a:schemeClr val="tx1"/>
                </a:solidFill>
                <a:latin typeface="Arial"/>
                <a:cs typeface="Arial"/>
                <a:sym typeface="Arial"/>
              </a:rPr>
              <a:pPr/>
              <a:t>2014</a:t>
            </a:fld>
            <a:endParaRPr lang="en-US" sz="1000" dirty="0">
              <a:solidFill>
                <a:schemeClr val="tx1"/>
              </a:solidFill>
              <a:latin typeface="Arial"/>
              <a:cs typeface="Arial"/>
              <a:sym typeface="Arial"/>
            </a:endParaRPr>
          </a:p>
        </p:txBody>
      </p:sp>
      <p:sp>
        <p:nvSpPr>
          <p:cNvPr id="92" name="Text Placeholder 36"/>
          <p:cNvSpPr>
            <a:spLocks noGrp="1"/>
          </p:cNvSpPr>
          <p:nvPr>
            <p:custDataLst>
              <p:tags r:id="rId20"/>
            </p:custDataLst>
          </p:nvPr>
        </p:nvSpPr>
        <p:spPr bwMode="auto">
          <a:xfrm>
            <a:off x="3416300" y="5699125"/>
            <a:ext cx="292100" cy="152400"/>
          </a:xfrm>
          <a:prstGeom prst="rect">
            <a:avLst/>
          </a:prstGeom>
          <a:noFill/>
          <a:ln w="9525">
            <a:noFill/>
            <a:miter lim="800000"/>
            <a:headEnd/>
            <a:tailEnd/>
          </a:ln>
          <a:extLst>
            <a:ext uri="{909E8E84-426E-40DD-AFC4-6F175D3DCCD1}">
              <a14:hiddenFill xmlns:a14="http://schemas.microsoft.com/office/drawing/2010/main">
                <a:solidFill>
                  <a:scrgbClr r="0" g="0" b="0"/>
                </a:solidFill>
              </a14:hiddenFill>
            </a:ext>
          </a:extLst>
        </p:spPr>
        <p:txBody>
          <a:bodyPr vert="horz" wrap="square" lIns="0" tIns="0" rIns="0" bIns="0" numCol="1" spcCol="0" anchor="t" anchorCtr="0" compatLnSpc="1">
            <a:prstTxWarp prst="textNoShape">
              <a:avLst/>
            </a:prstTxWarp>
            <a:noAutofit/>
          </a:bodyPr>
          <a:lstStyle>
            <a:lvl1pPr marL="153988" indent="-153988" algn="l" rtl="0" eaLnBrk="1" fontAlgn="base" hangingPunct="1">
              <a:spcBef>
                <a:spcPct val="20000"/>
              </a:spcBef>
              <a:spcAft>
                <a:spcPct val="0"/>
              </a:spcAft>
              <a:defRPr sz="1600">
                <a:solidFill>
                  <a:schemeClr val="tx2"/>
                </a:solidFill>
                <a:latin typeface="+mn-lt"/>
                <a:ea typeface="+mn-ea"/>
                <a:cs typeface="+mn-cs"/>
              </a:defRPr>
            </a:lvl1pPr>
            <a:lvl2pPr marL="461963" indent="-231775" algn="l" rtl="0" eaLnBrk="1" fontAlgn="base" hangingPunct="1">
              <a:lnSpc>
                <a:spcPct val="120000"/>
              </a:lnSpc>
              <a:spcBef>
                <a:spcPct val="20000"/>
              </a:spcBef>
              <a:spcAft>
                <a:spcPct val="0"/>
              </a:spcAft>
              <a:buClr>
                <a:schemeClr val="tx1"/>
              </a:buClr>
              <a:buFont typeface="Wingdings" pitchFamily="2" charset="2"/>
              <a:buChar char="§"/>
              <a:defRPr sz="1400">
                <a:solidFill>
                  <a:schemeClr val="tx2"/>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200">
                <a:solidFill>
                  <a:schemeClr val="tx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tx2"/>
                </a:solidFill>
                <a:latin typeface="Arial" charset="0"/>
                <a:ea typeface="+mn-ea"/>
                <a:cs typeface="+mn-cs"/>
              </a:defRPr>
            </a:lvl4pPr>
            <a:lvl5pPr marL="857250" indent="-115888" algn="l" rtl="0" eaLnBrk="1" fontAlgn="base" hangingPunct="1">
              <a:spcBef>
                <a:spcPct val="20000"/>
              </a:spcBef>
              <a:spcAft>
                <a:spcPct val="0"/>
              </a:spcAft>
              <a:buClr>
                <a:schemeClr val="tx1"/>
              </a:buClr>
              <a:defRPr sz="800">
                <a:solidFill>
                  <a:schemeClr val="tx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0" indent="0" algn="ctr">
              <a:lnSpc>
                <a:spcPct val="100000"/>
              </a:lnSpc>
              <a:spcBef>
                <a:spcPct val="0"/>
              </a:spcBef>
            </a:pPr>
            <a:fld id="{22789BD6-2C97-4324-AD17-1128EBBDD9E6}" type="datetime'''''''2''''''''0''''''''''''''''''''''''''''1''''3'''''''''">
              <a:rPr lang="en-US" sz="1000">
                <a:solidFill>
                  <a:schemeClr val="tx1"/>
                </a:solidFill>
                <a:latin typeface="Arial"/>
                <a:cs typeface="Arial"/>
                <a:sym typeface="Arial"/>
              </a:rPr>
              <a:pPr/>
              <a:t>2013</a:t>
            </a:fld>
            <a:endParaRPr lang="en-US" sz="1000" dirty="0">
              <a:solidFill>
                <a:schemeClr val="tx1"/>
              </a:solidFill>
              <a:latin typeface="Arial"/>
              <a:cs typeface="Arial"/>
              <a:sym typeface="Arial"/>
            </a:endParaRPr>
          </a:p>
        </p:txBody>
      </p:sp>
      <p:sp>
        <p:nvSpPr>
          <p:cNvPr id="93" name="Text Placeholder 35"/>
          <p:cNvSpPr>
            <a:spLocks noGrp="1"/>
          </p:cNvSpPr>
          <p:nvPr>
            <p:custDataLst>
              <p:tags r:id="rId21"/>
            </p:custDataLst>
          </p:nvPr>
        </p:nvSpPr>
        <p:spPr bwMode="auto">
          <a:xfrm>
            <a:off x="2997200" y="5699125"/>
            <a:ext cx="292100" cy="152400"/>
          </a:xfrm>
          <a:prstGeom prst="rect">
            <a:avLst/>
          </a:prstGeom>
          <a:noFill/>
          <a:ln w="9525">
            <a:noFill/>
            <a:miter lim="800000"/>
            <a:headEnd/>
            <a:tailEnd/>
          </a:ln>
          <a:extLst>
            <a:ext uri="{909E8E84-426E-40DD-AFC4-6F175D3DCCD1}">
              <a14:hiddenFill xmlns:a14="http://schemas.microsoft.com/office/drawing/2010/main">
                <a:solidFill>
                  <a:scrgbClr r="0" g="0" b="0"/>
                </a:solidFill>
              </a14:hiddenFill>
            </a:ext>
          </a:extLst>
        </p:spPr>
        <p:txBody>
          <a:bodyPr vert="horz" wrap="square" lIns="0" tIns="0" rIns="0" bIns="0" numCol="1" spcCol="0" anchor="t" anchorCtr="0" compatLnSpc="1">
            <a:prstTxWarp prst="textNoShape">
              <a:avLst/>
            </a:prstTxWarp>
            <a:noAutofit/>
          </a:bodyPr>
          <a:lstStyle>
            <a:lvl1pPr marL="153988" indent="-153988" algn="l" rtl="0" eaLnBrk="1" fontAlgn="base" hangingPunct="1">
              <a:spcBef>
                <a:spcPct val="20000"/>
              </a:spcBef>
              <a:spcAft>
                <a:spcPct val="0"/>
              </a:spcAft>
              <a:defRPr sz="1600">
                <a:solidFill>
                  <a:schemeClr val="tx2"/>
                </a:solidFill>
                <a:latin typeface="+mn-lt"/>
                <a:ea typeface="+mn-ea"/>
                <a:cs typeface="+mn-cs"/>
              </a:defRPr>
            </a:lvl1pPr>
            <a:lvl2pPr marL="461963" indent="-231775" algn="l" rtl="0" eaLnBrk="1" fontAlgn="base" hangingPunct="1">
              <a:lnSpc>
                <a:spcPct val="120000"/>
              </a:lnSpc>
              <a:spcBef>
                <a:spcPct val="20000"/>
              </a:spcBef>
              <a:spcAft>
                <a:spcPct val="0"/>
              </a:spcAft>
              <a:buClr>
                <a:schemeClr val="tx1"/>
              </a:buClr>
              <a:buFont typeface="Wingdings" pitchFamily="2" charset="2"/>
              <a:buChar char="§"/>
              <a:defRPr sz="1400">
                <a:solidFill>
                  <a:schemeClr val="tx2"/>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200">
                <a:solidFill>
                  <a:schemeClr val="tx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tx2"/>
                </a:solidFill>
                <a:latin typeface="Arial" charset="0"/>
                <a:ea typeface="+mn-ea"/>
                <a:cs typeface="+mn-cs"/>
              </a:defRPr>
            </a:lvl4pPr>
            <a:lvl5pPr marL="857250" indent="-115888" algn="l" rtl="0" eaLnBrk="1" fontAlgn="base" hangingPunct="1">
              <a:spcBef>
                <a:spcPct val="20000"/>
              </a:spcBef>
              <a:spcAft>
                <a:spcPct val="0"/>
              </a:spcAft>
              <a:buClr>
                <a:schemeClr val="tx1"/>
              </a:buClr>
              <a:defRPr sz="800">
                <a:solidFill>
                  <a:schemeClr val="tx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0" indent="0" algn="ctr">
              <a:lnSpc>
                <a:spcPct val="100000"/>
              </a:lnSpc>
              <a:spcBef>
                <a:spcPct val="0"/>
              </a:spcBef>
            </a:pPr>
            <a:fld id="{6D44AA20-8F6B-4756-BFD8-9EF53D918F5E}" type="datetime'''''''''''''''2''0''''1''2'''''''''''''''''''''''''''''''''''">
              <a:rPr lang="en-US" sz="1000">
                <a:solidFill>
                  <a:schemeClr val="tx1"/>
                </a:solidFill>
                <a:latin typeface="Arial"/>
                <a:cs typeface="Arial"/>
                <a:sym typeface="Arial"/>
              </a:rPr>
              <a:pPr/>
              <a:t>2012</a:t>
            </a:fld>
            <a:endParaRPr lang="en-US" sz="1000" dirty="0">
              <a:solidFill>
                <a:schemeClr val="tx1"/>
              </a:solidFill>
              <a:latin typeface="Arial"/>
              <a:cs typeface="Arial"/>
              <a:sym typeface="Arial"/>
            </a:endParaRPr>
          </a:p>
        </p:txBody>
      </p:sp>
      <p:sp>
        <p:nvSpPr>
          <p:cNvPr id="94" name="Text Placeholder 34"/>
          <p:cNvSpPr>
            <a:spLocks noGrp="1"/>
          </p:cNvSpPr>
          <p:nvPr>
            <p:custDataLst>
              <p:tags r:id="rId22"/>
            </p:custDataLst>
          </p:nvPr>
        </p:nvSpPr>
        <p:spPr bwMode="auto">
          <a:xfrm>
            <a:off x="2578100" y="5699125"/>
            <a:ext cx="292100" cy="152400"/>
          </a:xfrm>
          <a:prstGeom prst="rect">
            <a:avLst/>
          </a:prstGeom>
          <a:noFill/>
          <a:ln w="9525">
            <a:noFill/>
            <a:miter lim="800000"/>
            <a:headEnd/>
            <a:tailEnd/>
          </a:ln>
          <a:extLst>
            <a:ext uri="{909E8E84-426E-40DD-AFC4-6F175D3DCCD1}">
              <a14:hiddenFill xmlns:a14="http://schemas.microsoft.com/office/drawing/2010/main">
                <a:solidFill>
                  <a:scrgbClr r="0" g="0" b="0"/>
                </a:solidFill>
              </a14:hiddenFill>
            </a:ext>
          </a:extLst>
        </p:spPr>
        <p:txBody>
          <a:bodyPr vert="horz" wrap="square" lIns="0" tIns="0" rIns="0" bIns="0" numCol="1" spcCol="0" anchor="t" anchorCtr="0" compatLnSpc="1">
            <a:prstTxWarp prst="textNoShape">
              <a:avLst/>
            </a:prstTxWarp>
            <a:noAutofit/>
          </a:bodyPr>
          <a:lstStyle>
            <a:lvl1pPr marL="153988" indent="-153988" algn="l" rtl="0" eaLnBrk="1" fontAlgn="base" hangingPunct="1">
              <a:spcBef>
                <a:spcPct val="20000"/>
              </a:spcBef>
              <a:spcAft>
                <a:spcPct val="0"/>
              </a:spcAft>
              <a:defRPr sz="1600">
                <a:solidFill>
                  <a:schemeClr val="tx2"/>
                </a:solidFill>
                <a:latin typeface="+mn-lt"/>
                <a:ea typeface="+mn-ea"/>
                <a:cs typeface="+mn-cs"/>
              </a:defRPr>
            </a:lvl1pPr>
            <a:lvl2pPr marL="461963" indent="-231775" algn="l" rtl="0" eaLnBrk="1" fontAlgn="base" hangingPunct="1">
              <a:lnSpc>
                <a:spcPct val="120000"/>
              </a:lnSpc>
              <a:spcBef>
                <a:spcPct val="20000"/>
              </a:spcBef>
              <a:spcAft>
                <a:spcPct val="0"/>
              </a:spcAft>
              <a:buClr>
                <a:schemeClr val="tx1"/>
              </a:buClr>
              <a:buFont typeface="Wingdings" pitchFamily="2" charset="2"/>
              <a:buChar char="§"/>
              <a:defRPr sz="1400">
                <a:solidFill>
                  <a:schemeClr val="tx2"/>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200">
                <a:solidFill>
                  <a:schemeClr val="tx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tx2"/>
                </a:solidFill>
                <a:latin typeface="Arial" charset="0"/>
                <a:ea typeface="+mn-ea"/>
                <a:cs typeface="+mn-cs"/>
              </a:defRPr>
            </a:lvl4pPr>
            <a:lvl5pPr marL="857250" indent="-115888" algn="l" rtl="0" eaLnBrk="1" fontAlgn="base" hangingPunct="1">
              <a:spcBef>
                <a:spcPct val="20000"/>
              </a:spcBef>
              <a:spcAft>
                <a:spcPct val="0"/>
              </a:spcAft>
              <a:buClr>
                <a:schemeClr val="tx1"/>
              </a:buClr>
              <a:defRPr sz="800">
                <a:solidFill>
                  <a:schemeClr val="tx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0" indent="0" algn="ctr">
              <a:lnSpc>
                <a:spcPct val="100000"/>
              </a:lnSpc>
              <a:spcBef>
                <a:spcPct val="0"/>
              </a:spcBef>
            </a:pPr>
            <a:fld id="{E4502989-398D-4724-8C44-95D097370798}" type="datetime'''''''''2''''''''''''''0''''''1''1'''''''''''''''''''''''">
              <a:rPr lang="en-US" sz="1000">
                <a:solidFill>
                  <a:schemeClr val="tx1"/>
                </a:solidFill>
                <a:latin typeface="Arial"/>
                <a:cs typeface="Arial"/>
                <a:sym typeface="Arial"/>
              </a:rPr>
              <a:pPr/>
              <a:t>2011</a:t>
            </a:fld>
            <a:endParaRPr lang="en-US" sz="1000" dirty="0">
              <a:solidFill>
                <a:schemeClr val="tx1"/>
              </a:solidFill>
              <a:latin typeface="Arial"/>
              <a:cs typeface="Arial"/>
              <a:sym typeface="Arial"/>
            </a:endParaRPr>
          </a:p>
        </p:txBody>
      </p:sp>
      <p:sp>
        <p:nvSpPr>
          <p:cNvPr id="95" name="Text Placeholder 33"/>
          <p:cNvSpPr>
            <a:spLocks noGrp="1"/>
          </p:cNvSpPr>
          <p:nvPr>
            <p:custDataLst>
              <p:tags r:id="rId23"/>
            </p:custDataLst>
          </p:nvPr>
        </p:nvSpPr>
        <p:spPr bwMode="auto">
          <a:xfrm>
            <a:off x="2168525" y="5699125"/>
            <a:ext cx="292100" cy="152400"/>
          </a:xfrm>
          <a:prstGeom prst="rect">
            <a:avLst/>
          </a:prstGeom>
          <a:noFill/>
          <a:ln w="9525">
            <a:noFill/>
            <a:miter lim="800000"/>
            <a:headEnd/>
            <a:tailEnd/>
          </a:ln>
          <a:extLst>
            <a:ext uri="{909E8E84-426E-40DD-AFC4-6F175D3DCCD1}">
              <a14:hiddenFill xmlns:a14="http://schemas.microsoft.com/office/drawing/2010/main">
                <a:solidFill>
                  <a:scrgbClr r="0" g="0" b="0"/>
                </a:solidFill>
              </a14:hiddenFill>
            </a:ext>
          </a:extLst>
        </p:spPr>
        <p:txBody>
          <a:bodyPr vert="horz" wrap="square" lIns="0" tIns="0" rIns="0" bIns="0" numCol="1" spcCol="0" anchor="t" anchorCtr="0" compatLnSpc="1">
            <a:prstTxWarp prst="textNoShape">
              <a:avLst/>
            </a:prstTxWarp>
            <a:noAutofit/>
          </a:bodyPr>
          <a:lstStyle>
            <a:lvl1pPr marL="153988" indent="-153988" algn="l" rtl="0" eaLnBrk="1" fontAlgn="base" hangingPunct="1">
              <a:spcBef>
                <a:spcPct val="20000"/>
              </a:spcBef>
              <a:spcAft>
                <a:spcPct val="0"/>
              </a:spcAft>
              <a:defRPr sz="1600">
                <a:solidFill>
                  <a:schemeClr val="tx2"/>
                </a:solidFill>
                <a:latin typeface="+mn-lt"/>
                <a:ea typeface="+mn-ea"/>
                <a:cs typeface="+mn-cs"/>
              </a:defRPr>
            </a:lvl1pPr>
            <a:lvl2pPr marL="461963" indent="-231775" algn="l" rtl="0" eaLnBrk="1" fontAlgn="base" hangingPunct="1">
              <a:lnSpc>
                <a:spcPct val="120000"/>
              </a:lnSpc>
              <a:spcBef>
                <a:spcPct val="20000"/>
              </a:spcBef>
              <a:spcAft>
                <a:spcPct val="0"/>
              </a:spcAft>
              <a:buClr>
                <a:schemeClr val="tx1"/>
              </a:buClr>
              <a:buFont typeface="Wingdings" pitchFamily="2" charset="2"/>
              <a:buChar char="§"/>
              <a:defRPr sz="1400">
                <a:solidFill>
                  <a:schemeClr val="tx2"/>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200">
                <a:solidFill>
                  <a:schemeClr val="tx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tx2"/>
                </a:solidFill>
                <a:latin typeface="Arial" charset="0"/>
                <a:ea typeface="+mn-ea"/>
                <a:cs typeface="+mn-cs"/>
              </a:defRPr>
            </a:lvl4pPr>
            <a:lvl5pPr marL="857250" indent="-115888" algn="l" rtl="0" eaLnBrk="1" fontAlgn="base" hangingPunct="1">
              <a:spcBef>
                <a:spcPct val="20000"/>
              </a:spcBef>
              <a:spcAft>
                <a:spcPct val="0"/>
              </a:spcAft>
              <a:buClr>
                <a:schemeClr val="tx1"/>
              </a:buClr>
              <a:defRPr sz="800">
                <a:solidFill>
                  <a:schemeClr val="tx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0" indent="0" algn="ctr">
              <a:lnSpc>
                <a:spcPct val="100000"/>
              </a:lnSpc>
              <a:spcBef>
                <a:spcPct val="0"/>
              </a:spcBef>
            </a:pPr>
            <a:fld id="{789CF2AF-E7FD-4F22-9C00-774EADFB043D}" type="datetime'''2''0''''''1''''''''''''''''''0'''''''''''''''''''">
              <a:rPr lang="en-US" sz="1000">
                <a:solidFill>
                  <a:schemeClr val="tx1"/>
                </a:solidFill>
                <a:latin typeface="Arial"/>
                <a:cs typeface="Arial"/>
                <a:sym typeface="Arial"/>
              </a:rPr>
              <a:pPr/>
              <a:t>2010</a:t>
            </a:fld>
            <a:endParaRPr lang="en-US" sz="1000" dirty="0">
              <a:solidFill>
                <a:schemeClr val="tx1"/>
              </a:solidFill>
              <a:latin typeface="Arial"/>
              <a:cs typeface="Arial"/>
              <a:sym typeface="Arial"/>
            </a:endParaRPr>
          </a:p>
        </p:txBody>
      </p:sp>
      <p:sp>
        <p:nvSpPr>
          <p:cNvPr id="96" name="Text Placeholder 32"/>
          <p:cNvSpPr>
            <a:spLocks noGrp="1"/>
          </p:cNvSpPr>
          <p:nvPr>
            <p:custDataLst>
              <p:tags r:id="rId24"/>
            </p:custDataLst>
          </p:nvPr>
        </p:nvSpPr>
        <p:spPr bwMode="auto">
          <a:xfrm>
            <a:off x="1749425" y="5699125"/>
            <a:ext cx="292100" cy="152400"/>
          </a:xfrm>
          <a:prstGeom prst="rect">
            <a:avLst/>
          </a:prstGeom>
          <a:noFill/>
          <a:ln w="9525">
            <a:noFill/>
            <a:miter lim="800000"/>
            <a:headEnd/>
            <a:tailEnd/>
          </a:ln>
          <a:extLst>
            <a:ext uri="{909E8E84-426E-40DD-AFC4-6F175D3DCCD1}">
              <a14:hiddenFill xmlns:a14="http://schemas.microsoft.com/office/drawing/2010/main">
                <a:solidFill>
                  <a:scrgbClr r="0" g="0" b="0"/>
                </a:solidFill>
              </a14:hiddenFill>
            </a:ext>
          </a:extLst>
        </p:spPr>
        <p:txBody>
          <a:bodyPr vert="horz" wrap="square" lIns="0" tIns="0" rIns="0" bIns="0" numCol="1" spcCol="0" anchor="t" anchorCtr="0" compatLnSpc="1">
            <a:prstTxWarp prst="textNoShape">
              <a:avLst/>
            </a:prstTxWarp>
            <a:noAutofit/>
          </a:bodyPr>
          <a:lstStyle>
            <a:lvl1pPr marL="153988" indent="-153988" algn="l" rtl="0" eaLnBrk="1" fontAlgn="base" hangingPunct="1">
              <a:spcBef>
                <a:spcPct val="20000"/>
              </a:spcBef>
              <a:spcAft>
                <a:spcPct val="0"/>
              </a:spcAft>
              <a:defRPr sz="1600">
                <a:solidFill>
                  <a:schemeClr val="tx2"/>
                </a:solidFill>
                <a:latin typeface="+mn-lt"/>
                <a:ea typeface="+mn-ea"/>
                <a:cs typeface="+mn-cs"/>
              </a:defRPr>
            </a:lvl1pPr>
            <a:lvl2pPr marL="461963" indent="-231775" algn="l" rtl="0" eaLnBrk="1" fontAlgn="base" hangingPunct="1">
              <a:lnSpc>
                <a:spcPct val="120000"/>
              </a:lnSpc>
              <a:spcBef>
                <a:spcPct val="20000"/>
              </a:spcBef>
              <a:spcAft>
                <a:spcPct val="0"/>
              </a:spcAft>
              <a:buClr>
                <a:schemeClr val="tx1"/>
              </a:buClr>
              <a:buFont typeface="Wingdings" pitchFamily="2" charset="2"/>
              <a:buChar char="§"/>
              <a:defRPr sz="1400">
                <a:solidFill>
                  <a:schemeClr val="tx2"/>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200">
                <a:solidFill>
                  <a:schemeClr val="tx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tx2"/>
                </a:solidFill>
                <a:latin typeface="Arial" charset="0"/>
                <a:ea typeface="+mn-ea"/>
                <a:cs typeface="+mn-cs"/>
              </a:defRPr>
            </a:lvl4pPr>
            <a:lvl5pPr marL="857250" indent="-115888" algn="l" rtl="0" eaLnBrk="1" fontAlgn="base" hangingPunct="1">
              <a:spcBef>
                <a:spcPct val="20000"/>
              </a:spcBef>
              <a:spcAft>
                <a:spcPct val="0"/>
              </a:spcAft>
              <a:buClr>
                <a:schemeClr val="tx1"/>
              </a:buClr>
              <a:defRPr sz="800">
                <a:solidFill>
                  <a:schemeClr val="tx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0" indent="0" algn="ctr">
              <a:lnSpc>
                <a:spcPct val="100000"/>
              </a:lnSpc>
              <a:spcBef>
                <a:spcPct val="0"/>
              </a:spcBef>
            </a:pPr>
            <a:fld id="{C7F55EB1-2328-449A-9244-132685F9F588}" type="datetime'2''''009'''''''''''''''''''''''''''''''''''">
              <a:rPr lang="en-US" sz="1000">
                <a:solidFill>
                  <a:schemeClr val="tx1"/>
                </a:solidFill>
                <a:latin typeface="Arial"/>
                <a:cs typeface="Arial"/>
                <a:sym typeface="Arial"/>
              </a:rPr>
              <a:pPr/>
              <a:t>2009</a:t>
            </a:fld>
            <a:endParaRPr lang="en-US" sz="1000" dirty="0">
              <a:solidFill>
                <a:schemeClr val="tx1"/>
              </a:solidFill>
              <a:latin typeface="Arial"/>
              <a:cs typeface="Arial"/>
              <a:sym typeface="Arial"/>
            </a:endParaRPr>
          </a:p>
        </p:txBody>
      </p:sp>
      <p:sp>
        <p:nvSpPr>
          <p:cNvPr id="97" name="Text Placeholder 31"/>
          <p:cNvSpPr>
            <a:spLocks noGrp="1"/>
          </p:cNvSpPr>
          <p:nvPr>
            <p:custDataLst>
              <p:tags r:id="rId25"/>
            </p:custDataLst>
          </p:nvPr>
        </p:nvSpPr>
        <p:spPr bwMode="auto">
          <a:xfrm>
            <a:off x="1330325" y="5699125"/>
            <a:ext cx="292100" cy="152400"/>
          </a:xfrm>
          <a:prstGeom prst="rect">
            <a:avLst/>
          </a:prstGeom>
          <a:noFill/>
          <a:ln w="9525">
            <a:noFill/>
            <a:miter lim="800000"/>
            <a:headEnd/>
            <a:tailEnd/>
          </a:ln>
          <a:extLst>
            <a:ext uri="{909E8E84-426E-40DD-AFC4-6F175D3DCCD1}">
              <a14:hiddenFill xmlns:a14="http://schemas.microsoft.com/office/drawing/2010/main">
                <a:solidFill>
                  <a:scrgbClr r="0" g="0" b="0"/>
                </a:solidFill>
              </a14:hiddenFill>
            </a:ext>
          </a:extLst>
        </p:spPr>
        <p:txBody>
          <a:bodyPr vert="horz" wrap="square" lIns="0" tIns="0" rIns="0" bIns="0" numCol="1" spcCol="0" anchor="t" anchorCtr="0" compatLnSpc="1">
            <a:prstTxWarp prst="textNoShape">
              <a:avLst/>
            </a:prstTxWarp>
            <a:noAutofit/>
          </a:bodyPr>
          <a:lstStyle>
            <a:lvl1pPr marL="153988" indent="-153988" algn="l" rtl="0" eaLnBrk="1" fontAlgn="base" hangingPunct="1">
              <a:spcBef>
                <a:spcPct val="20000"/>
              </a:spcBef>
              <a:spcAft>
                <a:spcPct val="0"/>
              </a:spcAft>
              <a:defRPr sz="1600">
                <a:solidFill>
                  <a:schemeClr val="tx2"/>
                </a:solidFill>
                <a:latin typeface="+mn-lt"/>
                <a:ea typeface="+mn-ea"/>
                <a:cs typeface="+mn-cs"/>
              </a:defRPr>
            </a:lvl1pPr>
            <a:lvl2pPr marL="461963" indent="-231775" algn="l" rtl="0" eaLnBrk="1" fontAlgn="base" hangingPunct="1">
              <a:lnSpc>
                <a:spcPct val="120000"/>
              </a:lnSpc>
              <a:spcBef>
                <a:spcPct val="20000"/>
              </a:spcBef>
              <a:spcAft>
                <a:spcPct val="0"/>
              </a:spcAft>
              <a:buClr>
                <a:schemeClr val="tx1"/>
              </a:buClr>
              <a:buFont typeface="Wingdings" pitchFamily="2" charset="2"/>
              <a:buChar char="§"/>
              <a:defRPr sz="1400">
                <a:solidFill>
                  <a:schemeClr val="tx2"/>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200">
                <a:solidFill>
                  <a:schemeClr val="tx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tx2"/>
                </a:solidFill>
                <a:latin typeface="Arial" charset="0"/>
                <a:ea typeface="+mn-ea"/>
                <a:cs typeface="+mn-cs"/>
              </a:defRPr>
            </a:lvl4pPr>
            <a:lvl5pPr marL="857250" indent="-115888" algn="l" rtl="0" eaLnBrk="1" fontAlgn="base" hangingPunct="1">
              <a:spcBef>
                <a:spcPct val="20000"/>
              </a:spcBef>
              <a:spcAft>
                <a:spcPct val="0"/>
              </a:spcAft>
              <a:buClr>
                <a:schemeClr val="tx1"/>
              </a:buClr>
              <a:defRPr sz="800">
                <a:solidFill>
                  <a:schemeClr val="tx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0" indent="0" algn="ctr">
              <a:lnSpc>
                <a:spcPct val="100000"/>
              </a:lnSpc>
              <a:spcBef>
                <a:spcPct val="0"/>
              </a:spcBef>
            </a:pPr>
            <a:fld id="{B7D9D81E-E593-4865-834F-A46C0D4B9E29}" type="datetime'2''''''''0''''''''''''0''8'''''''''''''''''''''''''''''''">
              <a:rPr lang="en-US" sz="1000">
                <a:solidFill>
                  <a:schemeClr val="tx1"/>
                </a:solidFill>
                <a:latin typeface="Arial"/>
                <a:cs typeface="Arial"/>
                <a:sym typeface="Arial"/>
              </a:rPr>
              <a:pPr/>
              <a:t>2008</a:t>
            </a:fld>
            <a:endParaRPr lang="en-US" sz="1000" dirty="0">
              <a:solidFill>
                <a:schemeClr val="tx1"/>
              </a:solidFill>
              <a:latin typeface="Arial"/>
              <a:cs typeface="Arial"/>
              <a:sym typeface="Arial"/>
            </a:endParaRPr>
          </a:p>
        </p:txBody>
      </p:sp>
      <p:sp>
        <p:nvSpPr>
          <p:cNvPr id="98" name="Text Placeholder 30"/>
          <p:cNvSpPr>
            <a:spLocks noGrp="1"/>
          </p:cNvSpPr>
          <p:nvPr>
            <p:custDataLst>
              <p:tags r:id="rId26"/>
            </p:custDataLst>
          </p:nvPr>
        </p:nvSpPr>
        <p:spPr bwMode="auto">
          <a:xfrm>
            <a:off x="920750" y="5699125"/>
            <a:ext cx="292100" cy="152400"/>
          </a:xfrm>
          <a:prstGeom prst="rect">
            <a:avLst/>
          </a:prstGeom>
          <a:noFill/>
          <a:ln w="9525">
            <a:noFill/>
            <a:miter lim="800000"/>
            <a:headEnd/>
            <a:tailEnd/>
          </a:ln>
          <a:extLst>
            <a:ext uri="{909E8E84-426E-40DD-AFC4-6F175D3DCCD1}">
              <a14:hiddenFill xmlns:a14="http://schemas.microsoft.com/office/drawing/2010/main">
                <a:solidFill>
                  <a:scrgbClr r="0" g="0" b="0"/>
                </a:solidFill>
              </a14:hiddenFill>
            </a:ext>
          </a:extLst>
        </p:spPr>
        <p:txBody>
          <a:bodyPr vert="horz" wrap="square" lIns="0" tIns="0" rIns="0" bIns="0" numCol="1" spcCol="0" anchor="t" anchorCtr="0" compatLnSpc="1">
            <a:prstTxWarp prst="textNoShape">
              <a:avLst/>
            </a:prstTxWarp>
            <a:noAutofit/>
          </a:bodyPr>
          <a:lstStyle>
            <a:lvl1pPr marL="153988" indent="-153988" algn="l" rtl="0" eaLnBrk="1" fontAlgn="base" hangingPunct="1">
              <a:spcBef>
                <a:spcPct val="20000"/>
              </a:spcBef>
              <a:spcAft>
                <a:spcPct val="0"/>
              </a:spcAft>
              <a:defRPr sz="1600">
                <a:solidFill>
                  <a:schemeClr val="tx2"/>
                </a:solidFill>
                <a:latin typeface="+mn-lt"/>
                <a:ea typeface="+mn-ea"/>
                <a:cs typeface="+mn-cs"/>
              </a:defRPr>
            </a:lvl1pPr>
            <a:lvl2pPr marL="461963" indent="-231775" algn="l" rtl="0" eaLnBrk="1" fontAlgn="base" hangingPunct="1">
              <a:lnSpc>
                <a:spcPct val="120000"/>
              </a:lnSpc>
              <a:spcBef>
                <a:spcPct val="20000"/>
              </a:spcBef>
              <a:spcAft>
                <a:spcPct val="0"/>
              </a:spcAft>
              <a:buClr>
                <a:schemeClr val="tx1"/>
              </a:buClr>
              <a:buFont typeface="Wingdings" pitchFamily="2" charset="2"/>
              <a:buChar char="§"/>
              <a:defRPr sz="1400">
                <a:solidFill>
                  <a:schemeClr val="tx2"/>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200">
                <a:solidFill>
                  <a:schemeClr val="tx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tx2"/>
                </a:solidFill>
                <a:latin typeface="Arial" charset="0"/>
                <a:ea typeface="+mn-ea"/>
                <a:cs typeface="+mn-cs"/>
              </a:defRPr>
            </a:lvl4pPr>
            <a:lvl5pPr marL="857250" indent="-115888" algn="l" rtl="0" eaLnBrk="1" fontAlgn="base" hangingPunct="1">
              <a:spcBef>
                <a:spcPct val="20000"/>
              </a:spcBef>
              <a:spcAft>
                <a:spcPct val="0"/>
              </a:spcAft>
              <a:buClr>
                <a:schemeClr val="tx1"/>
              </a:buClr>
              <a:defRPr sz="800">
                <a:solidFill>
                  <a:schemeClr val="tx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0" indent="0" algn="ctr">
              <a:lnSpc>
                <a:spcPct val="100000"/>
              </a:lnSpc>
              <a:spcBef>
                <a:spcPct val="0"/>
              </a:spcBef>
            </a:pPr>
            <a:fld id="{5CEAE39A-D7A7-45EA-81AF-BF9EF206CDEA}" type="datetime'''''''''''''''''''''''''2''''''''''''00''''''''7'''''">
              <a:rPr lang="en-US" sz="1000">
                <a:solidFill>
                  <a:schemeClr val="tx1"/>
                </a:solidFill>
                <a:latin typeface="Arial"/>
                <a:cs typeface="Arial"/>
                <a:sym typeface="Arial"/>
              </a:rPr>
              <a:pPr/>
              <a:t>2007</a:t>
            </a:fld>
            <a:endParaRPr lang="en-US" sz="1000" dirty="0">
              <a:solidFill>
                <a:schemeClr val="tx1"/>
              </a:solidFill>
              <a:latin typeface="Arial"/>
              <a:cs typeface="Arial"/>
              <a:sym typeface="Arial"/>
            </a:endParaRPr>
          </a:p>
        </p:txBody>
      </p:sp>
      <p:sp>
        <p:nvSpPr>
          <p:cNvPr id="99" name="Text Placeholder 29"/>
          <p:cNvSpPr>
            <a:spLocks noGrp="1"/>
          </p:cNvSpPr>
          <p:nvPr>
            <p:custDataLst>
              <p:tags r:id="rId27"/>
            </p:custDataLst>
          </p:nvPr>
        </p:nvSpPr>
        <p:spPr bwMode="auto">
          <a:xfrm>
            <a:off x="501650" y="5699125"/>
            <a:ext cx="292100" cy="152400"/>
          </a:xfrm>
          <a:prstGeom prst="rect">
            <a:avLst/>
          </a:prstGeom>
          <a:noFill/>
          <a:ln w="9525">
            <a:noFill/>
            <a:miter lim="800000"/>
            <a:headEnd/>
            <a:tailEnd/>
          </a:ln>
          <a:extLst>
            <a:ext uri="{909E8E84-426E-40DD-AFC4-6F175D3DCCD1}">
              <a14:hiddenFill xmlns:a14="http://schemas.microsoft.com/office/drawing/2010/main">
                <a:solidFill>
                  <a:scrgbClr r="0" g="0" b="0"/>
                </a:solidFill>
              </a14:hiddenFill>
            </a:ext>
          </a:extLst>
        </p:spPr>
        <p:txBody>
          <a:bodyPr vert="horz" wrap="square" lIns="0" tIns="0" rIns="0" bIns="0" numCol="1" spcCol="0" anchor="t" anchorCtr="0" compatLnSpc="1">
            <a:prstTxWarp prst="textNoShape">
              <a:avLst/>
            </a:prstTxWarp>
            <a:noAutofit/>
          </a:bodyPr>
          <a:lstStyle>
            <a:lvl1pPr marL="153988" indent="-153988" algn="l" rtl="0" eaLnBrk="1" fontAlgn="base" hangingPunct="1">
              <a:spcBef>
                <a:spcPct val="20000"/>
              </a:spcBef>
              <a:spcAft>
                <a:spcPct val="0"/>
              </a:spcAft>
              <a:defRPr sz="1600">
                <a:solidFill>
                  <a:schemeClr val="tx2"/>
                </a:solidFill>
                <a:latin typeface="+mn-lt"/>
                <a:ea typeface="+mn-ea"/>
                <a:cs typeface="+mn-cs"/>
              </a:defRPr>
            </a:lvl1pPr>
            <a:lvl2pPr marL="461963" indent="-231775" algn="l" rtl="0" eaLnBrk="1" fontAlgn="base" hangingPunct="1">
              <a:lnSpc>
                <a:spcPct val="120000"/>
              </a:lnSpc>
              <a:spcBef>
                <a:spcPct val="20000"/>
              </a:spcBef>
              <a:spcAft>
                <a:spcPct val="0"/>
              </a:spcAft>
              <a:buClr>
                <a:schemeClr val="tx1"/>
              </a:buClr>
              <a:buFont typeface="Wingdings" pitchFamily="2" charset="2"/>
              <a:buChar char="§"/>
              <a:defRPr sz="1400">
                <a:solidFill>
                  <a:schemeClr val="tx2"/>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200">
                <a:solidFill>
                  <a:schemeClr val="tx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tx2"/>
                </a:solidFill>
                <a:latin typeface="Arial" charset="0"/>
                <a:ea typeface="+mn-ea"/>
                <a:cs typeface="+mn-cs"/>
              </a:defRPr>
            </a:lvl4pPr>
            <a:lvl5pPr marL="857250" indent="-115888" algn="l" rtl="0" eaLnBrk="1" fontAlgn="base" hangingPunct="1">
              <a:spcBef>
                <a:spcPct val="20000"/>
              </a:spcBef>
              <a:spcAft>
                <a:spcPct val="0"/>
              </a:spcAft>
              <a:buClr>
                <a:schemeClr val="tx1"/>
              </a:buClr>
              <a:defRPr sz="800">
                <a:solidFill>
                  <a:schemeClr val="tx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0" indent="0" algn="ctr">
              <a:lnSpc>
                <a:spcPct val="100000"/>
              </a:lnSpc>
              <a:spcBef>
                <a:spcPct val="0"/>
              </a:spcBef>
            </a:pPr>
            <a:fld id="{A4DA4B65-D656-422A-AFFC-74101E0924F5}" type="datetime'''''''''''2''''''''''0''''''''''''''''''''''06'''''''''">
              <a:rPr lang="en-US" sz="1000">
                <a:solidFill>
                  <a:schemeClr val="tx1"/>
                </a:solidFill>
                <a:latin typeface="Arial"/>
                <a:cs typeface="Arial"/>
                <a:sym typeface="Arial"/>
              </a:rPr>
              <a:pPr/>
              <a:t>2006</a:t>
            </a:fld>
            <a:endParaRPr lang="en-US" sz="1000" dirty="0">
              <a:solidFill>
                <a:schemeClr val="tx1"/>
              </a:solidFill>
              <a:latin typeface="Arial"/>
              <a:cs typeface="Arial"/>
              <a:sym typeface="Arial"/>
            </a:endParaRPr>
          </a:p>
        </p:txBody>
      </p:sp>
      <p:cxnSp>
        <p:nvCxnSpPr>
          <p:cNvPr id="100" name="Straight Connector 99"/>
          <p:cNvCxnSpPr/>
          <p:nvPr>
            <p:custDataLst>
              <p:tags r:id="rId28"/>
            </p:custDataLst>
          </p:nvPr>
        </p:nvCxnSpPr>
        <p:spPr bwMode="gray">
          <a:xfrm>
            <a:off x="1774825" y="6040438"/>
            <a:ext cx="219075" cy="0"/>
          </a:xfrm>
          <a:prstGeom prst="line">
            <a:avLst/>
          </a:prstGeom>
          <a:solidFill>
            <a:schemeClr val="accent1"/>
          </a:solidFill>
          <a:ln w="19050" cap="flat" cmpd="sng" algn="ctr">
            <a:solidFill>
              <a:srgbClr val="606060"/>
            </a:solidFill>
            <a:prstDash val="solid"/>
            <a:round/>
            <a:headEnd type="none" w="med" len="med"/>
            <a:tailEnd type="none" w="med" len="med"/>
          </a:ln>
          <a:effectLst/>
        </p:spPr>
      </p:cxnSp>
      <p:cxnSp>
        <p:nvCxnSpPr>
          <p:cNvPr id="101" name="Straight Connector 100"/>
          <p:cNvCxnSpPr/>
          <p:nvPr>
            <p:custDataLst>
              <p:tags r:id="rId29"/>
            </p:custDataLst>
          </p:nvPr>
        </p:nvCxnSpPr>
        <p:spPr bwMode="gray">
          <a:xfrm>
            <a:off x="966788" y="6040438"/>
            <a:ext cx="219075" cy="0"/>
          </a:xfrm>
          <a:prstGeom prst="line">
            <a:avLst/>
          </a:prstGeom>
          <a:solidFill>
            <a:schemeClr val="accent1"/>
          </a:solidFill>
          <a:ln w="19050" cap="flat" cmpd="sng" algn="ctr">
            <a:solidFill>
              <a:srgbClr val="EB0326"/>
            </a:solidFill>
            <a:prstDash val="solid"/>
            <a:round/>
            <a:headEnd type="none" w="med" len="med"/>
            <a:tailEnd type="none" w="med" len="med"/>
          </a:ln>
          <a:effectLst/>
        </p:spPr>
      </p:cxnSp>
      <p:sp>
        <p:nvSpPr>
          <p:cNvPr id="102" name="Text Placeholder 13"/>
          <p:cNvSpPr>
            <a:spLocks noGrp="1"/>
          </p:cNvSpPr>
          <p:nvPr>
            <p:custDataLst>
              <p:tags r:id="rId30"/>
            </p:custDataLst>
          </p:nvPr>
        </p:nvSpPr>
        <p:spPr bwMode="auto">
          <a:xfrm>
            <a:off x="2044700" y="5970588"/>
            <a:ext cx="533400" cy="152400"/>
          </a:xfrm>
          <a:prstGeom prst="rect">
            <a:avLst/>
          </a:prstGeom>
          <a:noFill/>
          <a:ln w="9525">
            <a:noFill/>
            <a:miter lim="800000"/>
            <a:headEnd/>
            <a:tailEnd/>
          </a:ln>
          <a:extLst>
            <a:ext uri="{909E8E84-426E-40DD-AFC4-6F175D3DCCD1}">
              <a14:hiddenFill xmlns:a14="http://schemas.microsoft.com/office/drawing/2010/main">
                <a:solidFill>
                  <a:scrgbClr r="0" g="0" b="0"/>
                </a:solidFill>
              </a14:hiddenFill>
            </a:ext>
          </a:extLst>
        </p:spPr>
        <p:txBody>
          <a:bodyPr vert="horz" wrap="none" lIns="0" tIns="0" rIns="0" bIns="0" numCol="1" spcCol="0" anchor="ctr" anchorCtr="0" compatLnSpc="1">
            <a:prstTxWarp prst="textNoShape">
              <a:avLst/>
            </a:prstTxWarp>
            <a:noAutofit/>
          </a:bodyPr>
          <a:lstStyle>
            <a:lvl1pPr marL="153988" indent="-153988" algn="l" rtl="0" eaLnBrk="1" fontAlgn="base" hangingPunct="1">
              <a:spcBef>
                <a:spcPct val="20000"/>
              </a:spcBef>
              <a:spcAft>
                <a:spcPct val="0"/>
              </a:spcAft>
              <a:defRPr sz="1600">
                <a:solidFill>
                  <a:schemeClr val="tx2"/>
                </a:solidFill>
                <a:latin typeface="+mn-lt"/>
                <a:ea typeface="+mn-ea"/>
                <a:cs typeface="+mn-cs"/>
              </a:defRPr>
            </a:lvl1pPr>
            <a:lvl2pPr marL="461963" indent="-231775" algn="l" rtl="0" eaLnBrk="1" fontAlgn="base" hangingPunct="1">
              <a:lnSpc>
                <a:spcPct val="120000"/>
              </a:lnSpc>
              <a:spcBef>
                <a:spcPct val="20000"/>
              </a:spcBef>
              <a:spcAft>
                <a:spcPct val="0"/>
              </a:spcAft>
              <a:buClr>
                <a:schemeClr val="tx1"/>
              </a:buClr>
              <a:buFont typeface="Wingdings" pitchFamily="2" charset="2"/>
              <a:buChar char="§"/>
              <a:defRPr sz="1400">
                <a:solidFill>
                  <a:schemeClr val="tx2"/>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200">
                <a:solidFill>
                  <a:schemeClr val="tx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tx2"/>
                </a:solidFill>
                <a:latin typeface="Arial" charset="0"/>
                <a:ea typeface="+mn-ea"/>
                <a:cs typeface="+mn-cs"/>
              </a:defRPr>
            </a:lvl4pPr>
            <a:lvl5pPr marL="857250" indent="-115888" algn="l" rtl="0" eaLnBrk="1" fontAlgn="base" hangingPunct="1">
              <a:spcBef>
                <a:spcPct val="20000"/>
              </a:spcBef>
              <a:spcAft>
                <a:spcPct val="0"/>
              </a:spcAft>
              <a:buClr>
                <a:schemeClr val="tx1"/>
              </a:buClr>
              <a:defRPr sz="800">
                <a:solidFill>
                  <a:schemeClr val="tx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0" indent="0">
              <a:lnSpc>
                <a:spcPct val="100000"/>
              </a:lnSpc>
              <a:spcBef>
                <a:spcPct val="0"/>
              </a:spcBef>
            </a:pPr>
            <a:fld id="{81651F58-859B-41C3-97A6-08E6A2A880D7}" type="datetime'''''FR''''B'''''' da''''''''''''''''''''''t''''a'''''''">
              <a:rPr lang="en-US" sz="1000">
                <a:solidFill>
                  <a:schemeClr val="tx1"/>
                </a:solidFill>
                <a:latin typeface="Arial"/>
                <a:cs typeface="Arial"/>
                <a:sym typeface="Arial"/>
              </a:rPr>
              <a:pPr/>
              <a:t>FRB data</a:t>
            </a:fld>
            <a:endParaRPr lang="en-US" sz="1000" dirty="0">
              <a:solidFill>
                <a:schemeClr val="tx1"/>
              </a:solidFill>
              <a:latin typeface="Arial"/>
              <a:cs typeface="Arial"/>
              <a:sym typeface="Arial"/>
            </a:endParaRPr>
          </a:p>
        </p:txBody>
      </p:sp>
      <p:sp>
        <p:nvSpPr>
          <p:cNvPr id="103" name="Text Placeholder 14"/>
          <p:cNvSpPr>
            <a:spLocks noGrp="1"/>
          </p:cNvSpPr>
          <p:nvPr>
            <p:custDataLst>
              <p:tags r:id="rId31"/>
            </p:custDataLst>
          </p:nvPr>
        </p:nvSpPr>
        <p:spPr bwMode="auto">
          <a:xfrm>
            <a:off x="1236663" y="5970588"/>
            <a:ext cx="436563" cy="152400"/>
          </a:xfrm>
          <a:prstGeom prst="rect">
            <a:avLst/>
          </a:prstGeom>
          <a:noFill/>
          <a:ln w="9525">
            <a:noFill/>
            <a:miter lim="800000"/>
            <a:headEnd/>
            <a:tailEnd/>
          </a:ln>
          <a:extLst>
            <a:ext uri="{909E8E84-426E-40DD-AFC4-6F175D3DCCD1}">
              <a14:hiddenFill xmlns:a14="http://schemas.microsoft.com/office/drawing/2010/main">
                <a:solidFill>
                  <a:scrgbClr r="0" g="0" b="0"/>
                </a:solidFill>
              </a14:hiddenFill>
            </a:ext>
          </a:extLst>
        </p:spPr>
        <p:txBody>
          <a:bodyPr vert="horz" wrap="none" lIns="0" tIns="0" rIns="0" bIns="0" numCol="1" spcCol="0" anchor="ctr" anchorCtr="0" compatLnSpc="1">
            <a:prstTxWarp prst="textNoShape">
              <a:avLst/>
            </a:prstTxWarp>
            <a:noAutofit/>
          </a:bodyPr>
          <a:lstStyle>
            <a:lvl1pPr marL="153988" indent="-153988" algn="l" rtl="0" eaLnBrk="1" fontAlgn="base" hangingPunct="1">
              <a:spcBef>
                <a:spcPct val="20000"/>
              </a:spcBef>
              <a:spcAft>
                <a:spcPct val="0"/>
              </a:spcAft>
              <a:defRPr sz="1600">
                <a:solidFill>
                  <a:schemeClr val="tx2"/>
                </a:solidFill>
                <a:latin typeface="+mn-lt"/>
                <a:ea typeface="+mn-ea"/>
                <a:cs typeface="+mn-cs"/>
              </a:defRPr>
            </a:lvl1pPr>
            <a:lvl2pPr marL="461963" indent="-231775" algn="l" rtl="0" eaLnBrk="1" fontAlgn="base" hangingPunct="1">
              <a:lnSpc>
                <a:spcPct val="120000"/>
              </a:lnSpc>
              <a:spcBef>
                <a:spcPct val="20000"/>
              </a:spcBef>
              <a:spcAft>
                <a:spcPct val="0"/>
              </a:spcAft>
              <a:buClr>
                <a:schemeClr val="tx1"/>
              </a:buClr>
              <a:buFont typeface="Wingdings" pitchFamily="2" charset="2"/>
              <a:buChar char="§"/>
              <a:defRPr sz="1400">
                <a:solidFill>
                  <a:schemeClr val="tx2"/>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200">
                <a:solidFill>
                  <a:schemeClr val="tx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tx2"/>
                </a:solidFill>
                <a:latin typeface="Arial" charset="0"/>
                <a:ea typeface="+mn-ea"/>
                <a:cs typeface="+mn-cs"/>
              </a:defRPr>
            </a:lvl4pPr>
            <a:lvl5pPr marL="857250" indent="-115888" algn="l" rtl="0" eaLnBrk="1" fontAlgn="base" hangingPunct="1">
              <a:spcBef>
                <a:spcPct val="20000"/>
              </a:spcBef>
              <a:spcAft>
                <a:spcPct val="0"/>
              </a:spcAft>
              <a:buClr>
                <a:schemeClr val="tx1"/>
              </a:buClr>
              <a:defRPr sz="800">
                <a:solidFill>
                  <a:schemeClr val="tx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0" indent="0">
              <a:lnSpc>
                <a:spcPct val="100000"/>
              </a:lnSpc>
              <a:spcBef>
                <a:spcPct val="0"/>
              </a:spcBef>
            </a:pPr>
            <a:fld id="{A6CEBC72-CA78-40E5-8179-C7412C318F8C}" type="datetime'''''''''''''''SH''U''''''''''''''''''''S''''''A'''''''">
              <a:rPr lang="en-US" sz="1000">
                <a:solidFill>
                  <a:schemeClr val="tx1"/>
                </a:solidFill>
                <a:latin typeface="Arial"/>
                <a:cs typeface="Arial"/>
                <a:sym typeface="Arial"/>
              </a:rPr>
              <a:pPr/>
              <a:t>SHUSA</a:t>
            </a:fld>
            <a:endParaRPr lang="en-US" sz="1000" dirty="0">
              <a:solidFill>
                <a:schemeClr val="tx1"/>
              </a:solidFill>
              <a:latin typeface="Arial"/>
              <a:cs typeface="Arial"/>
              <a:sym typeface="Arial"/>
            </a:endParaRPr>
          </a:p>
        </p:txBody>
      </p:sp>
      <p:sp>
        <p:nvSpPr>
          <p:cNvPr id="104" name="Rectangle 103"/>
          <p:cNvSpPr/>
          <p:nvPr/>
        </p:nvSpPr>
        <p:spPr bwMode="auto">
          <a:xfrm>
            <a:off x="1453484" y="2222500"/>
            <a:ext cx="1269531" cy="3373347"/>
          </a:xfrm>
          <a:prstGeom prst="rect">
            <a:avLst/>
          </a:prstGeom>
          <a:solidFill>
            <a:srgbClr val="FF0000">
              <a:lumMod val="75000"/>
              <a:alpha val="10196"/>
            </a:srgbClr>
          </a:solidFill>
          <a:ln w="9525" cap="flat" cmpd="sng" algn="ctr">
            <a:noFill/>
            <a:prstDash val="solid"/>
            <a:round/>
            <a:headEnd type="none" w="med" len="med"/>
            <a:tailEnd type="none" w="med" len="med"/>
          </a:ln>
          <a:effectLst/>
        </p:spPr>
        <p:txBody>
          <a:bodyPr vert="horz" wrap="square" lIns="91440" tIns="45720" rIns="91440" bIns="45720" numCol="1" rtlCol="0" anchor="b" anchorCtr="0" compatLnSpc="1">
            <a:prstTxWarp prst="textNoShape">
              <a:avLst/>
            </a:prstTxWarp>
          </a:bodyPr>
          <a:lstStyle/>
          <a:p>
            <a:pPr marL="0" marR="0" lvl="0" indent="0" defTabSz="914400" eaLnBrk="0" fontAlgn="auto" latinLnBrk="0" hangingPunct="0">
              <a:lnSpc>
                <a:spcPct val="100000"/>
              </a:lnSpc>
              <a:spcBef>
                <a:spcPts val="0"/>
              </a:spcBef>
              <a:spcAft>
                <a:spcPts val="0"/>
              </a:spcAft>
              <a:buClrTx/>
              <a:buSzTx/>
              <a:buFontTx/>
              <a:buNone/>
              <a:tabLst/>
              <a:defRPr/>
            </a:pPr>
            <a:endParaRPr kumimoji="0" lang="en-US" sz="800" b="0" i="1" u="none" strike="noStrike" kern="0" cap="none" spc="0" normalizeH="0" baseline="0" noProof="0" dirty="0" smtClean="0">
              <a:ln>
                <a:noFill/>
              </a:ln>
              <a:solidFill>
                <a:srgbClr val="000000"/>
              </a:solidFill>
              <a:effectLst/>
              <a:uLnTx/>
              <a:uFillTx/>
              <a:ea typeface="ＭＳ Ｐゴシック" pitchFamily="-112" charset="-128"/>
              <a:cs typeface="ＭＳ Ｐゴシック" pitchFamily="-112" charset="-128"/>
            </a:endParaRPr>
          </a:p>
        </p:txBody>
      </p:sp>
      <p:sp>
        <p:nvSpPr>
          <p:cNvPr id="105" name="Rectangle 104"/>
          <p:cNvSpPr/>
          <p:nvPr/>
        </p:nvSpPr>
        <p:spPr bwMode="auto">
          <a:xfrm>
            <a:off x="2723014" y="2222500"/>
            <a:ext cx="1890549" cy="3373346"/>
          </a:xfrm>
          <a:prstGeom prst="rect">
            <a:avLst/>
          </a:prstGeom>
          <a:solidFill>
            <a:srgbClr val="404040">
              <a:alpha val="10196"/>
            </a:srgbClr>
          </a:solidFill>
          <a:ln w="9525" cap="flat" cmpd="sng" algn="ctr">
            <a:noFill/>
            <a:prstDash val="solid"/>
            <a:round/>
            <a:headEnd type="none" w="med" len="med"/>
            <a:tailEnd type="none" w="med" len="med"/>
          </a:ln>
          <a:effectLst/>
        </p:spPr>
        <p:txBody>
          <a:bodyPr vert="horz" wrap="square" lIns="91440" tIns="45720" rIns="91440" bIns="45720" numCol="1" rtlCol="0" anchor="b" anchorCtr="0" compatLnSpc="1">
            <a:prstTxWarp prst="textNoShape">
              <a:avLst/>
            </a:prstTxWarp>
          </a:bodyPr>
          <a:lstStyle/>
          <a:p>
            <a:pPr eaLnBrk="0" hangingPunct="0">
              <a:lnSpc>
                <a:spcPct val="100000"/>
              </a:lnSpc>
            </a:pPr>
            <a:endParaRPr lang="en-US" sz="800" i="1" dirty="0">
              <a:solidFill>
                <a:srgbClr val="000000"/>
              </a:solidFill>
              <a:ea typeface="ＭＳ Ｐゴシック" pitchFamily="-112" charset="-128"/>
              <a:cs typeface="ＭＳ Ｐゴシック" pitchFamily="-112" charset="-128"/>
            </a:endParaRPr>
          </a:p>
        </p:txBody>
      </p:sp>
      <p:sp>
        <p:nvSpPr>
          <p:cNvPr id="106" name="TextBox 105"/>
          <p:cNvSpPr txBox="1"/>
          <p:nvPr/>
        </p:nvSpPr>
        <p:spPr>
          <a:xfrm>
            <a:off x="1453485" y="2251655"/>
            <a:ext cx="847725" cy="400110"/>
          </a:xfrm>
          <a:prstGeom prst="rect">
            <a:avLst/>
          </a:prstGeom>
          <a:noFill/>
        </p:spPr>
        <p:txBody>
          <a:bodyPr wrap="square" rtlCol="0">
            <a:spAutoFit/>
          </a:bodyPr>
          <a:lstStyle/>
          <a:p>
            <a:pPr>
              <a:lnSpc>
                <a:spcPct val="100000"/>
              </a:lnSpc>
            </a:pPr>
            <a:r>
              <a:rPr lang="en-US" i="1" dirty="0">
                <a:solidFill>
                  <a:srgbClr val="000000"/>
                </a:solidFill>
                <a:ea typeface="ＭＳ Ｐゴシック"/>
              </a:rPr>
              <a:t>C</a:t>
            </a:r>
            <a:r>
              <a:rPr lang="en-US" i="1" dirty="0" smtClean="0">
                <a:solidFill>
                  <a:srgbClr val="000000"/>
                </a:solidFill>
                <a:ea typeface="ＭＳ Ｐゴシック"/>
              </a:rPr>
              <a:t>risis</a:t>
            </a:r>
          </a:p>
          <a:p>
            <a:pPr>
              <a:lnSpc>
                <a:spcPct val="100000"/>
              </a:lnSpc>
            </a:pPr>
            <a:r>
              <a:rPr lang="en-US" i="1" dirty="0" smtClean="0">
                <a:solidFill>
                  <a:srgbClr val="000000"/>
                </a:solidFill>
                <a:ea typeface="ＭＳ Ｐゴシック"/>
              </a:rPr>
              <a:t>conditions</a:t>
            </a:r>
            <a:endParaRPr lang="en-US" i="1" baseline="30000" dirty="0" smtClean="0">
              <a:solidFill>
                <a:srgbClr val="000000"/>
              </a:solidFill>
              <a:ea typeface="ＭＳ Ｐゴシック"/>
            </a:endParaRPr>
          </a:p>
        </p:txBody>
      </p:sp>
      <p:sp>
        <p:nvSpPr>
          <p:cNvPr id="107" name="TextBox 106"/>
          <p:cNvSpPr txBox="1"/>
          <p:nvPr/>
        </p:nvSpPr>
        <p:spPr>
          <a:xfrm>
            <a:off x="3266410" y="2242130"/>
            <a:ext cx="847725" cy="400110"/>
          </a:xfrm>
          <a:prstGeom prst="rect">
            <a:avLst/>
          </a:prstGeom>
          <a:noFill/>
        </p:spPr>
        <p:txBody>
          <a:bodyPr wrap="square" rtlCol="0">
            <a:spAutoFit/>
          </a:bodyPr>
          <a:lstStyle/>
          <a:p>
            <a:pPr>
              <a:lnSpc>
                <a:spcPct val="100000"/>
              </a:lnSpc>
            </a:pPr>
            <a:r>
              <a:rPr lang="en-US" i="1" dirty="0" smtClean="0">
                <a:solidFill>
                  <a:srgbClr val="000000"/>
                </a:solidFill>
                <a:ea typeface="ＭＳ Ｐゴシック"/>
              </a:rPr>
              <a:t>Normal </a:t>
            </a:r>
          </a:p>
          <a:p>
            <a:pPr>
              <a:lnSpc>
                <a:spcPct val="100000"/>
              </a:lnSpc>
            </a:pPr>
            <a:r>
              <a:rPr lang="en-US" i="1" dirty="0" smtClean="0">
                <a:solidFill>
                  <a:srgbClr val="000000"/>
                </a:solidFill>
                <a:ea typeface="ＭＳ Ｐゴシック"/>
              </a:rPr>
              <a:t>conditions</a:t>
            </a:r>
            <a:endParaRPr lang="en-US" i="1" baseline="30000" dirty="0">
              <a:solidFill>
                <a:srgbClr val="000000"/>
              </a:solidFill>
              <a:ea typeface="ＭＳ Ｐゴシック"/>
            </a:endParaRPr>
          </a:p>
        </p:txBody>
      </p:sp>
      <p:sp>
        <p:nvSpPr>
          <p:cNvPr id="108" name="Rectangle 107"/>
          <p:cNvSpPr/>
          <p:nvPr/>
        </p:nvSpPr>
        <p:spPr bwMode="auto">
          <a:xfrm>
            <a:off x="1453485" y="2219325"/>
            <a:ext cx="823084" cy="3373347"/>
          </a:xfrm>
          <a:prstGeom prst="rect">
            <a:avLst/>
          </a:prstGeom>
          <a:solidFill>
            <a:srgbClr val="FF0000">
              <a:lumMod val="75000"/>
              <a:alpha val="10196"/>
            </a:srgbClr>
          </a:solidFill>
          <a:ln w="9525" cap="flat" cmpd="sng" algn="ctr">
            <a:noFill/>
            <a:prstDash val="solid"/>
            <a:round/>
            <a:headEnd type="none" w="med" len="med"/>
            <a:tailEnd type="none" w="med" len="med"/>
          </a:ln>
          <a:effectLst/>
        </p:spPr>
        <p:txBody>
          <a:bodyPr vert="horz" wrap="square" lIns="91440" tIns="45720" rIns="91440" bIns="45720" numCol="1" rtlCol="0" anchor="b" anchorCtr="0" compatLnSpc="1">
            <a:prstTxWarp prst="textNoShape">
              <a:avLst/>
            </a:prstTxWarp>
          </a:bodyPr>
          <a:lstStyle/>
          <a:p>
            <a:pPr marL="0" marR="0" lvl="0" indent="0" defTabSz="914400" eaLnBrk="0" fontAlgn="auto" latinLnBrk="0" hangingPunct="0">
              <a:lnSpc>
                <a:spcPct val="100000"/>
              </a:lnSpc>
              <a:spcBef>
                <a:spcPts val="0"/>
              </a:spcBef>
              <a:spcAft>
                <a:spcPts val="0"/>
              </a:spcAft>
              <a:buClrTx/>
              <a:buSzTx/>
              <a:buFontTx/>
              <a:buNone/>
              <a:tabLst/>
              <a:defRPr/>
            </a:pPr>
            <a:endParaRPr kumimoji="0" lang="en-US" sz="800" b="0" i="1" u="none" strike="noStrike" kern="0" cap="none" spc="0" normalizeH="0" baseline="0" noProof="0" dirty="0" smtClean="0">
              <a:ln>
                <a:noFill/>
              </a:ln>
              <a:solidFill>
                <a:srgbClr val="000000"/>
              </a:solidFill>
              <a:effectLst/>
              <a:uLnTx/>
              <a:uFillTx/>
              <a:ea typeface="ＭＳ Ｐゴシック" pitchFamily="-112" charset="-128"/>
              <a:cs typeface="ＭＳ Ｐゴシック" pitchFamily="-112" charset="-128"/>
            </a:endParaRPr>
          </a:p>
        </p:txBody>
      </p:sp>
      <p:sp>
        <p:nvSpPr>
          <p:cNvPr id="109" name="Rectangle 108"/>
          <p:cNvSpPr/>
          <p:nvPr/>
        </p:nvSpPr>
        <p:spPr>
          <a:xfrm>
            <a:off x="5138470" y="4789515"/>
            <a:ext cx="4005530" cy="276999"/>
          </a:xfrm>
          <a:prstGeom prst="rect">
            <a:avLst/>
          </a:prstGeom>
        </p:spPr>
        <p:txBody>
          <a:bodyPr wrap="square">
            <a:spAutoFit/>
          </a:bodyPr>
          <a:lstStyle/>
          <a:p>
            <a:pPr marL="171450" indent="-171450" algn="l" fontAlgn="b">
              <a:lnSpc>
                <a:spcPct val="100000"/>
              </a:lnSpc>
              <a:spcBef>
                <a:spcPts val="0"/>
              </a:spcBef>
              <a:spcAft>
                <a:spcPts val="400"/>
              </a:spcAft>
              <a:buFont typeface="Arial" panose="020B0604020202020204" pitchFamily="34" charset="0"/>
              <a:buChar char="•"/>
              <a:defRPr/>
            </a:pPr>
            <a:r>
              <a:rPr lang="en-US" sz="1200" dirty="0"/>
              <a:t>No adjustments required for 2016 CCAR scalars</a:t>
            </a:r>
          </a:p>
        </p:txBody>
      </p:sp>
      <p:sp>
        <p:nvSpPr>
          <p:cNvPr id="110" name="Text Placeholder 10"/>
          <p:cNvSpPr txBox="1">
            <a:spLocks/>
          </p:cNvSpPr>
          <p:nvPr/>
        </p:nvSpPr>
        <p:spPr>
          <a:xfrm>
            <a:off x="5138470" y="4545640"/>
            <a:ext cx="3944938" cy="336550"/>
          </a:xfrm>
          <a:prstGeom prst="rect">
            <a:avLst/>
          </a:prstGeom>
        </p:spPr>
        <p:txBody>
          <a:bodyPr lIns="0" tIns="0" rIns="0" bIns="0"/>
          <a:lstStyle>
            <a:lvl1pPr marL="0" indent="0" algn="l" rtl="0" eaLnBrk="1" fontAlgn="base" hangingPunct="1">
              <a:lnSpc>
                <a:spcPct val="100000"/>
              </a:lnSpc>
              <a:spcBef>
                <a:spcPts val="0"/>
              </a:spcBef>
              <a:spcAft>
                <a:spcPct val="0"/>
              </a:spcAft>
              <a:buNone/>
              <a:defRPr sz="1200" b="1">
                <a:solidFill>
                  <a:srgbClr val="FF0000"/>
                </a:solidFill>
                <a:latin typeface="+mj-lt"/>
                <a:ea typeface="+mn-ea"/>
                <a:cs typeface="+mn-cs"/>
              </a:defRPr>
            </a:lvl1pPr>
            <a:lvl2pPr marL="0" indent="0" algn="l" rtl="0" eaLnBrk="1" fontAlgn="base" hangingPunct="1">
              <a:lnSpc>
                <a:spcPct val="100000"/>
              </a:lnSpc>
              <a:spcBef>
                <a:spcPts val="0"/>
              </a:spcBef>
              <a:spcAft>
                <a:spcPct val="0"/>
              </a:spcAft>
              <a:buClr>
                <a:schemeClr val="tx1"/>
              </a:buClr>
              <a:buFont typeface="Wingdings" pitchFamily="2" charset="2"/>
              <a:buNone/>
              <a:defRPr sz="1200">
                <a:solidFill>
                  <a:srgbClr val="FF0000"/>
                </a:solidFill>
                <a:latin typeface="Arial" charset="0"/>
                <a:ea typeface="+mn-ea"/>
                <a:cs typeface="+mn-cs"/>
              </a:defRPr>
            </a:lvl2pPr>
            <a:lvl3pPr marL="625475" indent="-163513" algn="l" rtl="0" eaLnBrk="1" fontAlgn="base" hangingPunct="1">
              <a:lnSpc>
                <a:spcPct val="100000"/>
              </a:lnSpc>
              <a:spcBef>
                <a:spcPts val="350"/>
              </a:spcBef>
              <a:spcAft>
                <a:spcPct val="0"/>
              </a:spcAft>
              <a:buClr>
                <a:schemeClr val="tx1"/>
              </a:buClr>
              <a:buChar char="•"/>
              <a:defRPr sz="1000">
                <a:solidFill>
                  <a:schemeClr val="accent2"/>
                </a:solidFill>
                <a:latin typeface="Arial" charset="0"/>
                <a:ea typeface="+mn-ea"/>
                <a:cs typeface="+mn-cs"/>
              </a:defRPr>
            </a:lvl3pPr>
            <a:lvl4pPr marL="741363" indent="-115888" algn="l" rtl="0" eaLnBrk="1" fontAlgn="base" hangingPunct="1">
              <a:lnSpc>
                <a:spcPct val="100000"/>
              </a:lnSpc>
              <a:spcBef>
                <a:spcPts val="300"/>
              </a:spcBef>
              <a:spcAft>
                <a:spcPct val="0"/>
              </a:spcAft>
              <a:buClr>
                <a:schemeClr val="tx1"/>
              </a:buClr>
              <a:buChar char="–"/>
              <a:defRPr sz="1000">
                <a:solidFill>
                  <a:schemeClr val="accent2"/>
                </a:solidFill>
                <a:latin typeface="Arial" charset="0"/>
                <a:ea typeface="+mn-ea"/>
                <a:cs typeface="+mn-cs"/>
              </a:defRPr>
            </a:lvl4pPr>
            <a:lvl5pPr marL="912812" indent="-171450" algn="l" rtl="0" eaLnBrk="1" fontAlgn="base" hangingPunct="1">
              <a:lnSpc>
                <a:spcPct val="100000"/>
              </a:lnSpc>
              <a:spcBef>
                <a:spcPts val="250"/>
              </a:spcBef>
              <a:spcAft>
                <a:spcPct val="0"/>
              </a:spcAft>
              <a:buClr>
                <a:schemeClr val="tx1"/>
              </a:buClr>
              <a:buFont typeface="Courier New" panose="02070309020205020404" pitchFamily="49" charset="0"/>
              <a:buChar char="o"/>
              <a:defRPr sz="1000">
                <a:solidFill>
                  <a:schemeClr val="accent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0" marR="0" lvl="0" indent="0" algn="l" defTabSz="914400" rtl="0" eaLnBrk="1" fontAlgn="base" latinLnBrk="0" hangingPunct="1">
              <a:lnSpc>
                <a:spcPct val="100000"/>
              </a:lnSpc>
              <a:spcBef>
                <a:spcPts val="0"/>
              </a:spcBef>
              <a:spcAft>
                <a:spcPct val="0"/>
              </a:spcAft>
              <a:buClrTx/>
              <a:buSzTx/>
              <a:buFontTx/>
              <a:buNone/>
              <a:tabLst/>
              <a:defRPr/>
            </a:pPr>
            <a:r>
              <a:rPr kumimoji="0" lang="en-US" sz="1400" b="1" i="0" u="none" strike="noStrike" kern="0" cap="none" spc="0" normalizeH="0" baseline="0" noProof="0" dirty="0" smtClean="0">
                <a:ln>
                  <a:noFill/>
                </a:ln>
                <a:solidFill>
                  <a:srgbClr val="FF0000"/>
                </a:solidFill>
                <a:effectLst/>
                <a:uLnTx/>
                <a:uFillTx/>
                <a:latin typeface="Arial Bold"/>
                <a:ea typeface="ＭＳ Ｐゴシック"/>
              </a:rPr>
              <a:t>Evaluation</a:t>
            </a:r>
          </a:p>
          <a:p>
            <a:pPr marL="0" marR="0" lvl="0" indent="0" algn="l" defTabSz="914400" rtl="0" eaLnBrk="1" fontAlgn="base" latinLnBrk="0" hangingPunct="1">
              <a:lnSpc>
                <a:spcPct val="100000"/>
              </a:lnSpc>
              <a:spcBef>
                <a:spcPts val="0"/>
              </a:spcBef>
              <a:spcAft>
                <a:spcPct val="0"/>
              </a:spcAft>
              <a:buClrTx/>
              <a:buSzTx/>
              <a:buFontTx/>
              <a:buNone/>
              <a:tabLst/>
              <a:defRPr/>
            </a:pPr>
            <a:endParaRPr kumimoji="0" lang="en-GB" sz="1400" b="1" i="0" u="none" strike="noStrike" kern="0" cap="none" spc="0" normalizeH="0" baseline="0" noProof="0" dirty="0">
              <a:ln>
                <a:noFill/>
              </a:ln>
              <a:solidFill>
                <a:srgbClr val="FF0000"/>
              </a:solidFill>
              <a:effectLst/>
              <a:uLnTx/>
              <a:uFillTx/>
              <a:latin typeface="Arial Bold"/>
              <a:ea typeface="ＭＳ Ｐゴシック"/>
            </a:endParaRPr>
          </a:p>
        </p:txBody>
      </p:sp>
      <p:graphicFrame>
        <p:nvGraphicFramePr>
          <p:cNvPr id="111" name="Content Placeholder 12"/>
          <p:cNvGraphicFramePr>
            <a:graphicFrameLocks/>
          </p:cNvGraphicFramePr>
          <p:nvPr>
            <p:extLst>
              <p:ext uri="{D42A27DB-BD31-4B8C-83A1-F6EECF244321}">
                <p14:modId xmlns:p14="http://schemas.microsoft.com/office/powerpoint/2010/main" val="3334518327"/>
              </p:ext>
            </p:extLst>
          </p:nvPr>
        </p:nvGraphicFramePr>
        <p:xfrm>
          <a:off x="4946070" y="2267884"/>
          <a:ext cx="4224798" cy="1895154"/>
        </p:xfrm>
        <a:graphic>
          <a:graphicData uri="http://schemas.openxmlformats.org/drawingml/2006/table">
            <a:tbl>
              <a:tblPr firstRow="1" bandRow="1"/>
              <a:tblGrid>
                <a:gridCol w="1227218"/>
                <a:gridCol w="1233377"/>
                <a:gridCol w="1222744"/>
                <a:gridCol w="541459"/>
              </a:tblGrid>
              <a:tr h="259608">
                <a:tc rowSpan="3">
                  <a:txBody>
                    <a:bodyPr/>
                    <a:lstStyle/>
                    <a:p>
                      <a:pPr marL="0" marR="0" lvl="0" indent="0" algn="ctr" defTabSz="939800" rtl="0" eaLnBrk="1" fontAlgn="base" latinLnBrk="0" hangingPunct="1">
                        <a:lnSpc>
                          <a:spcPct val="100000"/>
                        </a:lnSpc>
                        <a:spcBef>
                          <a:spcPct val="30000"/>
                        </a:spcBef>
                        <a:spcAft>
                          <a:spcPct val="0"/>
                        </a:spcAft>
                        <a:buClrTx/>
                        <a:buSzTx/>
                        <a:buFontTx/>
                        <a:buNone/>
                        <a:tabLst/>
                      </a:pPr>
                      <a:r>
                        <a:rPr kumimoji="0" lang="en-US" sz="1100" b="1" i="0" u="none" strike="noStrike" kern="1200" cap="none" normalizeH="0" baseline="0" dirty="0" smtClean="0">
                          <a:ln>
                            <a:noFill/>
                          </a:ln>
                          <a:solidFill>
                            <a:schemeClr val="tx1"/>
                          </a:solidFill>
                          <a:effectLst/>
                          <a:latin typeface="Arial" panose="020B0604020202020204" pitchFamily="34" charset="0"/>
                          <a:ea typeface="Arial Unicode MS" pitchFamily="34" charset="-128"/>
                          <a:cs typeface="Arial" panose="020B0604020202020204" pitchFamily="34" charset="0"/>
                        </a:rPr>
                        <a:t>Source</a:t>
                      </a:r>
                    </a:p>
                  </a:txBody>
                  <a:tcPr marL="45720" marR="45720" anchor="b">
                    <a:lnL w="12700" cap="flat" cmpd="sng" algn="ctr">
                      <a:solidFill>
                        <a:schemeClr val="bg1">
                          <a:lumMod val="50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9525"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gridSpan="2">
                  <a:txBody>
                    <a:bodyPr/>
                    <a:lstStyle/>
                    <a:p>
                      <a:pPr marL="0" marR="0" lvl="0" indent="0" algn="ctr" defTabSz="939800" rtl="0" eaLnBrk="1" fontAlgn="base" latinLnBrk="0" hangingPunct="1">
                        <a:lnSpc>
                          <a:spcPct val="100000"/>
                        </a:lnSpc>
                        <a:spcBef>
                          <a:spcPct val="30000"/>
                        </a:spcBef>
                        <a:spcAft>
                          <a:spcPct val="0"/>
                        </a:spcAft>
                        <a:buClrTx/>
                        <a:buSzTx/>
                        <a:buFontTx/>
                        <a:buNone/>
                        <a:tabLst/>
                      </a:pPr>
                      <a:r>
                        <a:rPr kumimoji="0" lang="en-US" sz="1100" b="1" i="0" u="none" strike="noStrike" kern="1200" cap="none" normalizeH="0" baseline="0" dirty="0" smtClean="0">
                          <a:ln>
                            <a:noFill/>
                          </a:ln>
                          <a:solidFill>
                            <a:schemeClr val="tx1"/>
                          </a:solidFill>
                          <a:effectLst/>
                          <a:latin typeface="Arial" panose="020B0604020202020204" pitchFamily="34" charset="0"/>
                          <a:ea typeface="Arial Unicode MS" pitchFamily="34" charset="-128"/>
                          <a:cs typeface="Arial" panose="020B0604020202020204" pitchFamily="34" charset="0"/>
                        </a:rPr>
                        <a:t>Average annual loss rate</a:t>
                      </a:r>
                    </a:p>
                  </a:txBody>
                  <a:tcPr marL="45720" marR="4572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9525"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hMerge="1">
                  <a:txBody>
                    <a:bodyPr/>
                    <a:lstStyle/>
                    <a:p>
                      <a:pPr marL="0" marR="0" lvl="0" indent="0" algn="ctr" defTabSz="939800" rtl="0" eaLnBrk="1" fontAlgn="base" latinLnBrk="0" hangingPunct="1">
                        <a:lnSpc>
                          <a:spcPct val="100000"/>
                        </a:lnSpc>
                        <a:spcBef>
                          <a:spcPct val="30000"/>
                        </a:spcBef>
                        <a:spcAft>
                          <a:spcPct val="0"/>
                        </a:spcAft>
                        <a:buClrTx/>
                        <a:buSzTx/>
                        <a:buFontTx/>
                        <a:buNone/>
                        <a:tabLst/>
                      </a:pPr>
                      <a:endParaRPr kumimoji="0" lang="en-US" sz="1200" b="1" i="0" u="none" strike="noStrike" kern="1200" cap="none" normalizeH="0" baseline="0" dirty="0" smtClean="0">
                        <a:ln>
                          <a:noFill/>
                        </a:ln>
                        <a:solidFill>
                          <a:schemeClr val="tx1"/>
                        </a:solidFill>
                        <a:effectLst/>
                        <a:latin typeface="+mj-lt"/>
                        <a:ea typeface="Arial Unicode MS" pitchFamily="34" charset="-128"/>
                        <a:cs typeface="Arial" charset="0"/>
                      </a:endParaRPr>
                    </a:p>
                  </a:txBody>
                  <a:tcPr marL="9525" marR="9525"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solidFill>
                      <a:srgbClr val="C0C0C0">
                        <a:lumMod val="40000"/>
                        <a:lumOff val="60000"/>
                      </a:srgbClr>
                    </a:solidFill>
                  </a:tcPr>
                </a:tc>
                <a:tc rowSpan="2">
                  <a:txBody>
                    <a:bodyPr/>
                    <a:lstStyle/>
                    <a:p>
                      <a:pPr marL="0" marR="0" lvl="0" indent="0" algn="ctr" defTabSz="939800" rtl="0" eaLnBrk="1" fontAlgn="base" latinLnBrk="0" hangingPunct="1">
                        <a:lnSpc>
                          <a:spcPct val="100000"/>
                        </a:lnSpc>
                        <a:spcBef>
                          <a:spcPct val="30000"/>
                        </a:spcBef>
                        <a:spcAft>
                          <a:spcPct val="0"/>
                        </a:spcAft>
                        <a:buClrTx/>
                        <a:buSzTx/>
                        <a:buFontTx/>
                        <a:buNone/>
                        <a:tabLst/>
                      </a:pPr>
                      <a:r>
                        <a:rPr kumimoji="0" lang="en-US" sz="1100" b="1" i="0" u="none" strike="noStrike" kern="1200" cap="none" normalizeH="0" baseline="0" dirty="0" smtClean="0">
                          <a:ln>
                            <a:noFill/>
                          </a:ln>
                          <a:solidFill>
                            <a:schemeClr val="tx1"/>
                          </a:solidFill>
                          <a:effectLst/>
                          <a:latin typeface="Arial" panose="020B0604020202020204" pitchFamily="34" charset="0"/>
                          <a:ea typeface="Arial Unicode MS" pitchFamily="34" charset="-128"/>
                          <a:cs typeface="Arial" panose="020B0604020202020204" pitchFamily="34" charset="0"/>
                        </a:rPr>
                        <a:t>Stress scalar </a:t>
                      </a:r>
                    </a:p>
                  </a:txBody>
                  <a:tcPr marL="9525" marR="9525" anchor="b">
                    <a:lnL w="12700" cap="flat" cmpd="sng" algn="ctr">
                      <a:no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9525"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r>
              <a:tr h="259608">
                <a:tc vMerge="1">
                  <a:txBody>
                    <a:bodyPr/>
                    <a:lstStyle/>
                    <a:p>
                      <a:pPr marL="0" marR="0" lvl="0" indent="0" algn="ctr" defTabSz="939800" rtl="0" eaLnBrk="1" fontAlgn="base" latinLnBrk="0" hangingPunct="1">
                        <a:lnSpc>
                          <a:spcPct val="100000"/>
                        </a:lnSpc>
                        <a:spcBef>
                          <a:spcPct val="30000"/>
                        </a:spcBef>
                        <a:spcAft>
                          <a:spcPct val="0"/>
                        </a:spcAft>
                        <a:buClrTx/>
                        <a:buSzTx/>
                        <a:buFontTx/>
                        <a:buNone/>
                        <a:tabLst/>
                      </a:pPr>
                      <a:endParaRPr kumimoji="0" lang="en-US" sz="1100" b="1" i="0" u="none" strike="noStrike" kern="1200" cap="none" normalizeH="0" baseline="0" dirty="0" smtClean="0">
                        <a:ln>
                          <a:noFill/>
                        </a:ln>
                        <a:solidFill>
                          <a:schemeClr val="tx1"/>
                        </a:solidFill>
                        <a:effectLst/>
                        <a:latin typeface="Arial"/>
                        <a:ea typeface="Arial Unicode MS" pitchFamily="34" charset="-128"/>
                        <a:cs typeface="Arial" charset="0"/>
                      </a:endParaRPr>
                    </a:p>
                  </a:txBody>
                  <a:tcPr marL="45720" marR="45720" anchor="b">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solidFill>
                      <a:srgbClr val="C0C0C0">
                        <a:lumMod val="40000"/>
                        <a:lumOff val="60000"/>
                      </a:srgbClr>
                    </a:solidFill>
                  </a:tcPr>
                </a:tc>
                <a:tc>
                  <a:txBody>
                    <a:bodyPr/>
                    <a:lstStyle>
                      <a:lvl1pPr marL="0" algn="l" defTabSz="914400" rtl="0" eaLnBrk="1" latinLnBrk="0" hangingPunct="1">
                        <a:defRPr sz="1200" b="1" kern="1200">
                          <a:solidFill>
                            <a:schemeClr val="tx1"/>
                          </a:solidFill>
                          <a:latin typeface="Arial"/>
                          <a:ea typeface="ＭＳ Ｐゴシック"/>
                          <a:cs typeface="ＭＳ Ｐゴシック"/>
                        </a:defRPr>
                      </a:lvl1pPr>
                      <a:lvl2pPr marL="457200" algn="l" defTabSz="914400" rtl="0" eaLnBrk="1" latinLnBrk="0" hangingPunct="1">
                        <a:defRPr sz="1200" b="1" kern="1200">
                          <a:solidFill>
                            <a:schemeClr val="tx1"/>
                          </a:solidFill>
                          <a:latin typeface="Arial"/>
                          <a:ea typeface="ＭＳ Ｐゴシック"/>
                          <a:cs typeface="ＭＳ Ｐゴシック"/>
                        </a:defRPr>
                      </a:lvl2pPr>
                      <a:lvl3pPr marL="914400" algn="l" defTabSz="914400" rtl="0" eaLnBrk="1" latinLnBrk="0" hangingPunct="1">
                        <a:defRPr sz="1200" b="1" kern="1200">
                          <a:solidFill>
                            <a:schemeClr val="tx1"/>
                          </a:solidFill>
                          <a:latin typeface="Arial"/>
                          <a:ea typeface="ＭＳ Ｐゴシック"/>
                          <a:cs typeface="ＭＳ Ｐゴシック"/>
                        </a:defRPr>
                      </a:lvl3pPr>
                      <a:lvl4pPr marL="1371600" algn="l" defTabSz="914400" rtl="0" eaLnBrk="1" latinLnBrk="0" hangingPunct="1">
                        <a:defRPr sz="1200" b="1" kern="1200">
                          <a:solidFill>
                            <a:schemeClr val="tx1"/>
                          </a:solidFill>
                          <a:latin typeface="Arial"/>
                          <a:ea typeface="ＭＳ Ｐゴシック"/>
                          <a:cs typeface="ＭＳ Ｐゴシック"/>
                        </a:defRPr>
                      </a:lvl4pPr>
                      <a:lvl5pPr marL="1828800" algn="l" defTabSz="914400" rtl="0" eaLnBrk="1" latinLnBrk="0" hangingPunct="1">
                        <a:defRPr sz="1200" b="1" kern="1200">
                          <a:solidFill>
                            <a:schemeClr val="tx1"/>
                          </a:solidFill>
                          <a:latin typeface="Arial"/>
                          <a:ea typeface="ＭＳ Ｐゴシック"/>
                          <a:cs typeface="ＭＳ Ｐゴシック"/>
                        </a:defRPr>
                      </a:lvl5pPr>
                      <a:lvl6pPr marL="2286000" algn="l" defTabSz="914400" rtl="0" eaLnBrk="1" latinLnBrk="0" hangingPunct="1">
                        <a:defRPr sz="1200" b="1" kern="1200">
                          <a:solidFill>
                            <a:schemeClr val="tx1"/>
                          </a:solidFill>
                          <a:latin typeface="Arial"/>
                          <a:ea typeface="ＭＳ Ｐゴシック"/>
                          <a:cs typeface="ＭＳ Ｐゴシック"/>
                        </a:defRPr>
                      </a:lvl6pPr>
                      <a:lvl7pPr marL="2743200" algn="l" defTabSz="914400" rtl="0" eaLnBrk="1" latinLnBrk="0" hangingPunct="1">
                        <a:defRPr sz="1200" b="1" kern="1200">
                          <a:solidFill>
                            <a:schemeClr val="tx1"/>
                          </a:solidFill>
                          <a:latin typeface="Arial"/>
                          <a:ea typeface="ＭＳ Ｐゴシック"/>
                          <a:cs typeface="ＭＳ Ｐゴシック"/>
                        </a:defRPr>
                      </a:lvl7pPr>
                      <a:lvl8pPr marL="3200400" algn="l" defTabSz="914400" rtl="0" eaLnBrk="1" latinLnBrk="0" hangingPunct="1">
                        <a:defRPr sz="1200" b="1" kern="1200">
                          <a:solidFill>
                            <a:schemeClr val="tx1"/>
                          </a:solidFill>
                          <a:latin typeface="Arial"/>
                          <a:ea typeface="ＭＳ Ｐゴシック"/>
                          <a:cs typeface="ＭＳ Ｐゴシック"/>
                        </a:defRPr>
                      </a:lvl8pPr>
                      <a:lvl9pPr marL="3657600" algn="l" defTabSz="914400" rtl="0" eaLnBrk="1" latinLnBrk="0" hangingPunct="1">
                        <a:defRPr sz="1800" b="1" kern="1200">
                          <a:solidFill>
                            <a:schemeClr val="tx1"/>
                          </a:solidFill>
                          <a:latin typeface="Arial"/>
                          <a:ea typeface="ＭＳ Ｐゴシック"/>
                          <a:cs typeface="ＭＳ Ｐゴシック"/>
                        </a:defRPr>
                      </a:lvl9pPr>
                    </a:lstStyle>
                    <a:p>
                      <a:pPr marL="0" marR="0" lvl="0" indent="0" algn="ctr" defTabSz="939800" rtl="0" eaLnBrk="1" fontAlgn="base" latinLnBrk="0" hangingPunct="1">
                        <a:lnSpc>
                          <a:spcPct val="100000"/>
                        </a:lnSpc>
                        <a:spcBef>
                          <a:spcPct val="30000"/>
                        </a:spcBef>
                        <a:spcAft>
                          <a:spcPct val="0"/>
                        </a:spcAft>
                        <a:buClrTx/>
                        <a:buSzTx/>
                        <a:buFontTx/>
                        <a:buNone/>
                        <a:tabLst/>
                      </a:pPr>
                      <a:r>
                        <a:rPr kumimoji="0" lang="en-US" sz="1100" b="1" i="0" u="none" strike="noStrike" kern="1200" cap="none" normalizeH="0" baseline="0" dirty="0" smtClean="0">
                          <a:ln>
                            <a:noFill/>
                          </a:ln>
                          <a:solidFill>
                            <a:schemeClr val="tx1"/>
                          </a:solidFill>
                          <a:effectLst/>
                          <a:latin typeface="Arial" panose="020B0604020202020204" pitchFamily="34" charset="0"/>
                          <a:ea typeface="Arial Unicode MS" pitchFamily="34" charset="-128"/>
                          <a:cs typeface="Arial" panose="020B0604020202020204" pitchFamily="34" charset="0"/>
                        </a:rPr>
                        <a:t>Normal conditions</a:t>
                      </a:r>
                    </a:p>
                  </a:txBody>
                  <a:tcPr marL="45720" marR="4572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0" marR="0" lvl="0" indent="0" algn="ctr" defTabSz="939800" rtl="0" eaLnBrk="1" fontAlgn="base" latinLnBrk="0" hangingPunct="1">
                        <a:lnSpc>
                          <a:spcPct val="100000"/>
                        </a:lnSpc>
                        <a:spcBef>
                          <a:spcPct val="30000"/>
                        </a:spcBef>
                        <a:spcAft>
                          <a:spcPct val="0"/>
                        </a:spcAft>
                        <a:buClrTx/>
                        <a:buSzTx/>
                        <a:buFontTx/>
                        <a:buNone/>
                        <a:tabLst/>
                      </a:pPr>
                      <a:r>
                        <a:rPr kumimoji="0" lang="en-US" sz="1100" b="1" i="0" u="none" strike="noStrike" kern="1200" cap="none" normalizeH="0" baseline="0" dirty="0" smtClean="0">
                          <a:ln>
                            <a:noFill/>
                          </a:ln>
                          <a:solidFill>
                            <a:schemeClr val="tx1"/>
                          </a:solidFill>
                          <a:effectLst/>
                          <a:latin typeface="Arial" panose="020B0604020202020204" pitchFamily="34" charset="0"/>
                          <a:ea typeface="Arial Unicode MS" pitchFamily="34" charset="-128"/>
                          <a:cs typeface="Arial" panose="020B0604020202020204" pitchFamily="34" charset="0"/>
                        </a:rPr>
                        <a:t>Crisis      conditions </a:t>
                      </a:r>
                    </a:p>
                  </a:txBody>
                  <a:tcPr marL="9525" marR="9525"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vMerge="1">
                  <a:txBody>
                    <a:bodyPr/>
                    <a:lstStyle/>
                    <a:p>
                      <a:endParaRPr lang="en-GB"/>
                    </a:p>
                  </a:txBody>
                  <a:tcPr/>
                </a:tc>
              </a:tr>
              <a:tr h="259608">
                <a:tc vMerge="1">
                  <a:txBody>
                    <a:bodyPr/>
                    <a:lstStyle/>
                    <a:p>
                      <a:pPr marL="0" marR="0" lvl="0" indent="0" algn="l" defTabSz="939800" rtl="0" eaLnBrk="1" fontAlgn="base" latinLnBrk="0" hangingPunct="1">
                        <a:lnSpc>
                          <a:spcPct val="100000"/>
                        </a:lnSpc>
                        <a:spcBef>
                          <a:spcPct val="30000"/>
                        </a:spcBef>
                        <a:spcAft>
                          <a:spcPct val="0"/>
                        </a:spcAft>
                        <a:buClrTx/>
                        <a:buSzTx/>
                        <a:buFontTx/>
                        <a:buNone/>
                        <a:tabLst/>
                        <a:defRPr/>
                      </a:pPr>
                      <a:endParaRPr kumimoji="0" lang="en-US" sz="1100" b="1" i="0" u="none" strike="noStrike" kern="1200" cap="none" normalizeH="0" baseline="0" dirty="0" smtClean="0">
                        <a:ln>
                          <a:noFill/>
                        </a:ln>
                        <a:solidFill>
                          <a:schemeClr val="tx1"/>
                        </a:solidFill>
                        <a:effectLst/>
                        <a:latin typeface="Arial"/>
                        <a:ea typeface="Arial Unicode MS" pitchFamily="34" charset="-128"/>
                        <a:cs typeface="Arial" charset="0"/>
                      </a:endParaRPr>
                    </a:p>
                  </a:txBody>
                  <a:tcPr marL="45720" marR="45720" anchor="ctr" horzOverflow="overflow">
                    <a:lnL w="12700" cap="flat" cmpd="sng" algn="ctr">
                      <a:solidFill>
                        <a:schemeClr val="tx1"/>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lvl1pPr marL="0" algn="l" defTabSz="914400" rtl="0" eaLnBrk="1" latinLnBrk="0" hangingPunct="1">
                        <a:defRPr sz="1200" kern="1200">
                          <a:solidFill>
                            <a:schemeClr val="tx1"/>
                          </a:solidFill>
                          <a:latin typeface="Arial"/>
                          <a:ea typeface="ＭＳ Ｐゴシック"/>
                          <a:cs typeface="ＭＳ Ｐゴシック"/>
                        </a:defRPr>
                      </a:lvl1pPr>
                      <a:lvl2pPr marL="457200" algn="l" defTabSz="914400" rtl="0" eaLnBrk="1" latinLnBrk="0" hangingPunct="1">
                        <a:defRPr sz="1200" kern="1200">
                          <a:solidFill>
                            <a:schemeClr val="tx1"/>
                          </a:solidFill>
                          <a:latin typeface="Arial"/>
                          <a:ea typeface="ＭＳ Ｐゴシック"/>
                          <a:cs typeface="ＭＳ Ｐゴシック"/>
                        </a:defRPr>
                      </a:lvl2pPr>
                      <a:lvl3pPr marL="914400" algn="l" defTabSz="914400" rtl="0" eaLnBrk="1" latinLnBrk="0" hangingPunct="1">
                        <a:defRPr sz="1200" kern="1200">
                          <a:solidFill>
                            <a:schemeClr val="tx1"/>
                          </a:solidFill>
                          <a:latin typeface="Arial"/>
                          <a:ea typeface="ＭＳ Ｐゴシック"/>
                          <a:cs typeface="ＭＳ Ｐゴシック"/>
                        </a:defRPr>
                      </a:lvl3pPr>
                      <a:lvl4pPr marL="1371600" algn="l" defTabSz="914400" rtl="0" eaLnBrk="1" latinLnBrk="0" hangingPunct="1">
                        <a:defRPr sz="1200" kern="1200">
                          <a:solidFill>
                            <a:schemeClr val="tx1"/>
                          </a:solidFill>
                          <a:latin typeface="Arial"/>
                          <a:ea typeface="ＭＳ Ｐゴシック"/>
                          <a:cs typeface="ＭＳ Ｐゴシック"/>
                        </a:defRPr>
                      </a:lvl4pPr>
                      <a:lvl5pPr marL="1828800" algn="l" defTabSz="914400" rtl="0" eaLnBrk="1" latinLnBrk="0" hangingPunct="1">
                        <a:defRPr sz="1200" kern="1200">
                          <a:solidFill>
                            <a:schemeClr val="tx1"/>
                          </a:solidFill>
                          <a:latin typeface="Arial"/>
                          <a:ea typeface="ＭＳ Ｐゴシック"/>
                          <a:cs typeface="ＭＳ Ｐゴシック"/>
                        </a:defRPr>
                      </a:lvl5pPr>
                      <a:lvl6pPr marL="2286000" algn="l" defTabSz="914400" rtl="0" eaLnBrk="1" latinLnBrk="0" hangingPunct="1">
                        <a:defRPr sz="1200" kern="1200">
                          <a:solidFill>
                            <a:schemeClr val="tx1"/>
                          </a:solidFill>
                          <a:latin typeface="Arial"/>
                          <a:ea typeface="ＭＳ Ｐゴシック"/>
                          <a:cs typeface="ＭＳ Ｐゴシック"/>
                        </a:defRPr>
                      </a:lvl6pPr>
                      <a:lvl7pPr marL="2743200" algn="l" defTabSz="914400" rtl="0" eaLnBrk="1" latinLnBrk="0" hangingPunct="1">
                        <a:defRPr sz="1200" kern="1200">
                          <a:solidFill>
                            <a:schemeClr val="tx1"/>
                          </a:solidFill>
                          <a:latin typeface="Arial"/>
                          <a:ea typeface="ＭＳ Ｐゴシック"/>
                          <a:cs typeface="ＭＳ Ｐゴシック"/>
                        </a:defRPr>
                      </a:lvl7pPr>
                      <a:lvl8pPr marL="3200400" algn="l" defTabSz="914400" rtl="0" eaLnBrk="1" latinLnBrk="0" hangingPunct="1">
                        <a:defRPr sz="1200" kern="1200">
                          <a:solidFill>
                            <a:schemeClr val="tx1"/>
                          </a:solidFill>
                          <a:latin typeface="Arial"/>
                          <a:ea typeface="ＭＳ Ｐゴシック"/>
                          <a:cs typeface="ＭＳ Ｐゴシック"/>
                        </a:defRPr>
                      </a:lvl8pPr>
                      <a:lvl9pPr marL="3657600" algn="l" defTabSz="914400" rtl="0" eaLnBrk="1" latinLnBrk="0" hangingPunct="1">
                        <a:defRPr sz="1800" kern="1200">
                          <a:solidFill>
                            <a:schemeClr val="tx1"/>
                          </a:solidFill>
                          <a:latin typeface="Arial"/>
                          <a:ea typeface="ＭＳ Ｐゴシック"/>
                          <a:cs typeface="ＭＳ Ｐゴシック"/>
                        </a:defRPr>
                      </a:lvl9pPr>
                    </a:lstStyle>
                    <a:p>
                      <a:pPr marL="0" marR="0" lvl="0" indent="0" algn="l" defTabSz="939800" rtl="0" eaLnBrk="1" fontAlgn="base" latinLnBrk="0" hangingPunct="1">
                        <a:lnSpc>
                          <a:spcPct val="100000"/>
                        </a:lnSpc>
                        <a:spcBef>
                          <a:spcPct val="30000"/>
                        </a:spcBef>
                        <a:spcAft>
                          <a:spcPct val="0"/>
                        </a:spcAft>
                        <a:buClrTx/>
                        <a:buSzTx/>
                        <a:buFontTx/>
                        <a:buNone/>
                        <a:tabLst/>
                        <a:defRPr/>
                      </a:pPr>
                      <a:r>
                        <a:rPr kumimoji="0" lang="en-US" sz="1100" b="1" i="0" u="none" strike="noStrike" kern="1200" cap="none" normalizeH="0" baseline="0" dirty="0" smtClean="0">
                          <a:ln>
                            <a:noFill/>
                          </a:ln>
                          <a:solidFill>
                            <a:schemeClr val="tx1"/>
                          </a:solidFill>
                          <a:effectLst/>
                          <a:latin typeface="Arial" panose="020B0604020202020204" pitchFamily="34" charset="0"/>
                          <a:ea typeface="Arial Unicode MS" pitchFamily="34" charset="-128"/>
                          <a:cs typeface="Arial" panose="020B0604020202020204" pitchFamily="34" charset="0"/>
                        </a:rPr>
                        <a:t>Q12011-Q32015</a:t>
                      </a:r>
                    </a:p>
                  </a:txBody>
                  <a:tcPr marL="45720" marR="45720" anchor="ctr" horzOverflow="overflow">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gridSpan="2">
                  <a:txBody>
                    <a:bodyPr/>
                    <a:lstStyle/>
                    <a:p>
                      <a:pPr marL="0" marR="0" lvl="0" indent="0" algn="l" defTabSz="939800" rtl="0" eaLnBrk="1" fontAlgn="base" latinLnBrk="0" hangingPunct="1">
                        <a:lnSpc>
                          <a:spcPct val="100000"/>
                        </a:lnSpc>
                        <a:spcBef>
                          <a:spcPct val="30000"/>
                        </a:spcBef>
                        <a:spcAft>
                          <a:spcPct val="0"/>
                        </a:spcAft>
                        <a:buClrTx/>
                        <a:buSzTx/>
                        <a:buFontTx/>
                        <a:buNone/>
                        <a:tabLst/>
                        <a:defRPr/>
                      </a:pPr>
                      <a:r>
                        <a:rPr kumimoji="0" lang="en-US" sz="1100" b="1" i="0" u="none" strike="noStrike" cap="none" normalizeH="0" baseline="0" dirty="0" smtClean="0">
                          <a:ln>
                            <a:noFill/>
                          </a:ln>
                          <a:solidFill>
                            <a:schemeClr val="bg1"/>
                          </a:solidFill>
                          <a:effectLst/>
                          <a:latin typeface="Arial" panose="020B0604020202020204" pitchFamily="34" charset="0"/>
                          <a:ea typeface="Arial Unicode MS" pitchFamily="34" charset="-128"/>
                          <a:cs typeface="Arial" panose="020B0604020202020204" pitchFamily="34" charset="0"/>
                        </a:rPr>
                        <a:t>Q12008-Q42009</a:t>
                      </a:r>
                    </a:p>
                  </a:txBody>
                  <a:tcPr marL="45720" marR="45720" anchor="ctr" horzOverflow="overflow">
                    <a:lnL w="12700" cap="flat" cmpd="sng" algn="ctr">
                      <a:solidFill>
                        <a:schemeClr val="accent4"/>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solidFill>
                      <a:srgbClr val="FF0000">
                        <a:lumMod val="40000"/>
                        <a:lumOff val="60000"/>
                      </a:srgbClr>
                    </a:solidFill>
                  </a:tcPr>
                </a:tc>
                <a:tc hMerge="1">
                  <a:txBody>
                    <a:bodyPr/>
                    <a:lstStyle/>
                    <a:p>
                      <a:endParaRPr lang="en-GB"/>
                    </a:p>
                  </a:txBody>
                  <a:tcPr/>
                </a:tc>
              </a:tr>
              <a:tr h="194241">
                <a:tc>
                  <a:txBody>
                    <a:bodyPr/>
                    <a:lstStyle/>
                    <a:p>
                      <a:pPr marL="0" algn="ctr" defTabSz="457200" rtl="0" eaLnBrk="1" fontAlgn="b" latinLnBrk="0" hangingPunct="1"/>
                      <a:r>
                        <a:rPr lang="en-US" sz="1100" b="0" i="0" u="none" strike="noStrike" kern="1200" dirty="0" smtClean="0">
                          <a:solidFill>
                            <a:srgbClr val="000000"/>
                          </a:solidFill>
                          <a:effectLst/>
                          <a:latin typeface="Arial" panose="020B0604020202020204" pitchFamily="34" charset="0"/>
                          <a:ea typeface="+mn-ea"/>
                          <a:cs typeface="Arial" panose="020B0604020202020204" pitchFamily="34" charset="0"/>
                        </a:rPr>
                        <a:t>FRB –</a:t>
                      </a:r>
                      <a:r>
                        <a:rPr lang="en-US" sz="1100" b="0" i="0" u="none" strike="noStrike" kern="1200" baseline="0" dirty="0" smtClean="0">
                          <a:solidFill>
                            <a:srgbClr val="000000"/>
                          </a:solidFill>
                          <a:effectLst/>
                          <a:latin typeface="Arial" panose="020B0604020202020204" pitchFamily="34" charset="0"/>
                          <a:ea typeface="+mn-ea"/>
                          <a:cs typeface="Arial" panose="020B0604020202020204" pitchFamily="34" charset="0"/>
                        </a:rPr>
                        <a:t> Business loans</a:t>
                      </a:r>
                      <a:endParaRPr lang="en-US" sz="1100" b="0" i="0" u="none" strike="noStrike" kern="1200" dirty="0">
                        <a:solidFill>
                          <a:srgbClr val="000000"/>
                        </a:solidFill>
                        <a:effectLst/>
                        <a:latin typeface="Arial" panose="020B0604020202020204" pitchFamily="34" charset="0"/>
                        <a:ea typeface="+mn-ea"/>
                        <a:cs typeface="Arial" panose="020B0604020202020204" pitchFamily="34" charset="0"/>
                      </a:endParaRPr>
                    </a:p>
                  </a:txBody>
                  <a:tcPr marL="9525" marR="9525" marT="9525" marB="0" anchor="ctr">
                    <a:lnL w="12700" cap="flat" cmpd="sng" algn="ctr">
                      <a:solidFill>
                        <a:schemeClr val="bg1">
                          <a:lumMod val="50000"/>
                        </a:schemeClr>
                      </a:solid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algn="ctr" defTabSz="457200" rtl="0" eaLnBrk="1" fontAlgn="b" latinLnBrk="0" hangingPunct="1"/>
                      <a:r>
                        <a:rPr lang="en-US" sz="1100" b="0" i="0" u="none" strike="noStrike" kern="1200" dirty="0" smtClean="0">
                          <a:solidFill>
                            <a:srgbClr val="000000"/>
                          </a:solidFill>
                          <a:effectLst/>
                          <a:latin typeface="Arial" panose="020B0604020202020204" pitchFamily="34" charset="0"/>
                          <a:ea typeface="+mn-ea"/>
                          <a:cs typeface="Arial" panose="020B0604020202020204" pitchFamily="34" charset="0"/>
                        </a:rPr>
                        <a:t>0.38%</a:t>
                      </a:r>
                      <a:endParaRPr lang="en-US" sz="1100" b="0" i="0" u="none" strike="noStrike" kern="1200" dirty="0">
                        <a:solidFill>
                          <a:srgbClr val="000000"/>
                        </a:solidFill>
                        <a:effectLst/>
                        <a:latin typeface="Arial" panose="020B0604020202020204" pitchFamily="34" charset="0"/>
                        <a:ea typeface="+mn-ea"/>
                        <a:cs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algn="ctr" defTabSz="457200" rtl="0" eaLnBrk="1" fontAlgn="b" latinLnBrk="0" hangingPunct="1"/>
                      <a:r>
                        <a:rPr lang="en-US" sz="1100" b="0" i="0" u="none" strike="noStrike" kern="1200" dirty="0" smtClean="0">
                          <a:solidFill>
                            <a:srgbClr val="000000"/>
                          </a:solidFill>
                          <a:effectLst/>
                          <a:latin typeface="Arial" panose="020B0604020202020204" pitchFamily="34" charset="0"/>
                          <a:ea typeface="+mn-ea"/>
                          <a:cs typeface="Arial" panose="020B0604020202020204" pitchFamily="34" charset="0"/>
                        </a:rPr>
                        <a:t>1.80%</a:t>
                      </a:r>
                      <a:endParaRPr lang="en-US" sz="1100" b="0" i="0" u="none" strike="noStrike" kern="1200" dirty="0">
                        <a:solidFill>
                          <a:srgbClr val="000000"/>
                        </a:solidFill>
                        <a:effectLst/>
                        <a:latin typeface="Arial" panose="020B0604020202020204" pitchFamily="34" charset="0"/>
                        <a:ea typeface="+mn-ea"/>
                        <a:cs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algn="ctr" defTabSz="457200" rtl="0" eaLnBrk="1" fontAlgn="b" latinLnBrk="0" hangingPunct="1"/>
                      <a:r>
                        <a:rPr lang="en-US" sz="1100" b="1" i="0" u="none" strike="noStrike" kern="1200" dirty="0" smtClean="0">
                          <a:solidFill>
                            <a:schemeClr val="bg1"/>
                          </a:solidFill>
                          <a:effectLst/>
                          <a:latin typeface="Arial" panose="020B0604020202020204" pitchFamily="34" charset="0"/>
                          <a:ea typeface="+mn-ea"/>
                          <a:cs typeface="Arial" panose="020B0604020202020204" pitchFamily="34" charset="0"/>
                        </a:rPr>
                        <a:t>4.74</a:t>
                      </a:r>
                      <a:endParaRPr lang="en-US" sz="1100" b="1" i="0" u="none" strike="noStrike" kern="1200" dirty="0">
                        <a:solidFill>
                          <a:schemeClr val="bg1"/>
                        </a:solidFill>
                        <a:effectLst/>
                        <a:latin typeface="Arial" panose="020B0604020202020204" pitchFamily="34" charset="0"/>
                        <a:ea typeface="+mn-ea"/>
                        <a:cs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r>
              <a:tr h="259608">
                <a:tc>
                  <a:txBody>
                    <a:bodyPr/>
                    <a:lstStyle/>
                    <a:p>
                      <a:pPr marL="0" marR="0" lvl="0" indent="0" algn="ctr" defTabSz="939800" rtl="0" eaLnBrk="1" fontAlgn="base" latinLnBrk="0" hangingPunct="1">
                        <a:lnSpc>
                          <a:spcPct val="100000"/>
                        </a:lnSpc>
                        <a:spcBef>
                          <a:spcPct val="30000"/>
                        </a:spcBef>
                        <a:spcAft>
                          <a:spcPct val="0"/>
                        </a:spcAft>
                        <a:buClrTx/>
                        <a:buSzTx/>
                        <a:buFontTx/>
                        <a:buNone/>
                        <a:tabLst/>
                        <a:defRPr/>
                      </a:pPr>
                      <a:endParaRPr kumimoji="0" lang="en-US" sz="1100" b="1" i="0" u="none" strike="noStrike" kern="1200" cap="none" normalizeH="0" baseline="0" dirty="0" smtClean="0">
                        <a:ln>
                          <a:noFill/>
                        </a:ln>
                        <a:solidFill>
                          <a:schemeClr val="tx1"/>
                        </a:solidFill>
                        <a:effectLst/>
                        <a:latin typeface="Arial" panose="020B0604020202020204" pitchFamily="34" charset="0"/>
                        <a:ea typeface="Arial Unicode MS" pitchFamily="34" charset="-128"/>
                        <a:cs typeface="Arial" panose="020B0604020202020204" pitchFamily="34" charset="0"/>
                      </a:endParaRPr>
                    </a:p>
                  </a:txBody>
                  <a:tcPr marL="45720" marR="45720" anchor="ctr" horzOverflow="overflow">
                    <a:lnL w="12700" cap="flat" cmpd="sng" algn="ctr">
                      <a:solidFill>
                        <a:schemeClr val="bg1">
                          <a:lumMod val="50000"/>
                        </a:schemeClr>
                      </a:solidFill>
                      <a:prstDash val="solid"/>
                      <a:round/>
                      <a:headEnd type="none" w="med" len="med"/>
                      <a:tailEnd type="none" w="med" len="med"/>
                    </a:lnL>
                    <a:lnR w="28575" cap="flat" cmpd="sng" algn="ctr">
                      <a:solidFill>
                        <a:schemeClr val="accent3">
                          <a:lumMod val="20000"/>
                          <a:lumOff val="80000"/>
                        </a:schemeClr>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lvl1pPr marL="0" algn="l" defTabSz="914400" rtl="0" eaLnBrk="1" latinLnBrk="0" hangingPunct="1">
                        <a:defRPr sz="1200" kern="1200">
                          <a:solidFill>
                            <a:schemeClr val="tx1"/>
                          </a:solidFill>
                          <a:latin typeface="Arial"/>
                          <a:ea typeface="ＭＳ Ｐゴシック"/>
                          <a:cs typeface="ＭＳ Ｐゴシック"/>
                        </a:defRPr>
                      </a:lvl1pPr>
                      <a:lvl2pPr marL="457200" algn="l" defTabSz="914400" rtl="0" eaLnBrk="1" latinLnBrk="0" hangingPunct="1">
                        <a:defRPr sz="1200" kern="1200">
                          <a:solidFill>
                            <a:schemeClr val="tx1"/>
                          </a:solidFill>
                          <a:latin typeface="Arial"/>
                          <a:ea typeface="ＭＳ Ｐゴシック"/>
                          <a:cs typeface="ＭＳ Ｐゴシック"/>
                        </a:defRPr>
                      </a:lvl2pPr>
                      <a:lvl3pPr marL="914400" algn="l" defTabSz="914400" rtl="0" eaLnBrk="1" latinLnBrk="0" hangingPunct="1">
                        <a:defRPr sz="1200" kern="1200">
                          <a:solidFill>
                            <a:schemeClr val="tx1"/>
                          </a:solidFill>
                          <a:latin typeface="Arial"/>
                          <a:ea typeface="ＭＳ Ｐゴシック"/>
                          <a:cs typeface="ＭＳ Ｐゴシック"/>
                        </a:defRPr>
                      </a:lvl3pPr>
                      <a:lvl4pPr marL="1371600" algn="l" defTabSz="914400" rtl="0" eaLnBrk="1" latinLnBrk="0" hangingPunct="1">
                        <a:defRPr sz="1200" kern="1200">
                          <a:solidFill>
                            <a:schemeClr val="tx1"/>
                          </a:solidFill>
                          <a:latin typeface="Arial"/>
                          <a:ea typeface="ＭＳ Ｐゴシック"/>
                          <a:cs typeface="ＭＳ Ｐゴシック"/>
                        </a:defRPr>
                      </a:lvl4pPr>
                      <a:lvl5pPr marL="1828800" algn="l" defTabSz="914400" rtl="0" eaLnBrk="1" latinLnBrk="0" hangingPunct="1">
                        <a:defRPr sz="1200" kern="1200">
                          <a:solidFill>
                            <a:schemeClr val="tx1"/>
                          </a:solidFill>
                          <a:latin typeface="Arial"/>
                          <a:ea typeface="ＭＳ Ｐゴシック"/>
                          <a:cs typeface="ＭＳ Ｐゴシック"/>
                        </a:defRPr>
                      </a:lvl5pPr>
                      <a:lvl6pPr marL="2286000" algn="l" defTabSz="914400" rtl="0" eaLnBrk="1" latinLnBrk="0" hangingPunct="1">
                        <a:defRPr sz="1200" kern="1200">
                          <a:solidFill>
                            <a:schemeClr val="tx1"/>
                          </a:solidFill>
                          <a:latin typeface="Arial"/>
                          <a:ea typeface="ＭＳ Ｐゴシック"/>
                          <a:cs typeface="ＭＳ Ｐゴシック"/>
                        </a:defRPr>
                      </a:lvl6pPr>
                      <a:lvl7pPr marL="2743200" algn="l" defTabSz="914400" rtl="0" eaLnBrk="1" latinLnBrk="0" hangingPunct="1">
                        <a:defRPr sz="1200" kern="1200">
                          <a:solidFill>
                            <a:schemeClr val="tx1"/>
                          </a:solidFill>
                          <a:latin typeface="Arial"/>
                          <a:ea typeface="ＭＳ Ｐゴシック"/>
                          <a:cs typeface="ＭＳ Ｐゴシック"/>
                        </a:defRPr>
                      </a:lvl7pPr>
                      <a:lvl8pPr marL="3200400" algn="l" defTabSz="914400" rtl="0" eaLnBrk="1" latinLnBrk="0" hangingPunct="1">
                        <a:defRPr sz="1200" kern="1200">
                          <a:solidFill>
                            <a:schemeClr val="tx1"/>
                          </a:solidFill>
                          <a:latin typeface="Arial"/>
                          <a:ea typeface="ＭＳ Ｐゴシック"/>
                          <a:cs typeface="ＭＳ Ｐゴシック"/>
                        </a:defRPr>
                      </a:lvl8pPr>
                      <a:lvl9pPr marL="3657600" algn="l" defTabSz="914400" rtl="0" eaLnBrk="1" latinLnBrk="0" hangingPunct="1">
                        <a:defRPr sz="1800" kern="1200">
                          <a:solidFill>
                            <a:schemeClr val="tx1"/>
                          </a:solidFill>
                          <a:latin typeface="Arial"/>
                          <a:ea typeface="ＭＳ Ｐゴシック"/>
                          <a:cs typeface="ＭＳ Ｐゴシック"/>
                        </a:defRPr>
                      </a:lvl9pPr>
                    </a:lstStyle>
                    <a:p>
                      <a:pPr marL="0" marR="0" lvl="0" indent="0" algn="l" defTabSz="939800" rtl="0" eaLnBrk="1" fontAlgn="base" latinLnBrk="0" hangingPunct="1">
                        <a:lnSpc>
                          <a:spcPct val="100000"/>
                        </a:lnSpc>
                        <a:spcBef>
                          <a:spcPct val="30000"/>
                        </a:spcBef>
                        <a:spcAft>
                          <a:spcPct val="0"/>
                        </a:spcAft>
                        <a:buClrTx/>
                        <a:buSzTx/>
                        <a:buFontTx/>
                        <a:buNone/>
                        <a:tabLst/>
                        <a:defRPr/>
                      </a:pPr>
                      <a:r>
                        <a:rPr kumimoji="0" lang="en-US" sz="1100" b="1" i="0" u="none" strike="noStrike" kern="1200" cap="none" normalizeH="0" baseline="0" dirty="0" smtClean="0">
                          <a:ln>
                            <a:noFill/>
                          </a:ln>
                          <a:solidFill>
                            <a:schemeClr val="tx1"/>
                          </a:solidFill>
                          <a:effectLst/>
                          <a:latin typeface="Arial" panose="020B0604020202020204" pitchFamily="34" charset="0"/>
                          <a:ea typeface="Arial Unicode MS" pitchFamily="34" charset="-128"/>
                          <a:cs typeface="Arial" panose="020B0604020202020204" pitchFamily="34" charset="0"/>
                        </a:rPr>
                        <a:t>Q12011-Q32015</a:t>
                      </a:r>
                    </a:p>
                  </a:txBody>
                  <a:tcPr marL="45720" marR="45720" anchor="ctr" horzOverflow="overflow">
                    <a:lnL w="28575" cap="flat" cmpd="sng" algn="ctr">
                      <a:solidFill>
                        <a:schemeClr val="accent3">
                          <a:lumMod val="20000"/>
                          <a:lumOff val="80000"/>
                        </a:schemeClr>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gridSpan="2">
                  <a:txBody>
                    <a:bodyPr/>
                    <a:lstStyle/>
                    <a:p>
                      <a:pPr marL="0" marR="0" lvl="0" indent="0" algn="l" defTabSz="939800" rtl="0" eaLnBrk="1" fontAlgn="base" latinLnBrk="0" hangingPunct="1">
                        <a:lnSpc>
                          <a:spcPct val="100000"/>
                        </a:lnSpc>
                        <a:spcBef>
                          <a:spcPct val="30000"/>
                        </a:spcBef>
                        <a:spcAft>
                          <a:spcPct val="0"/>
                        </a:spcAft>
                        <a:buClrTx/>
                        <a:buSzTx/>
                        <a:buFontTx/>
                        <a:buNone/>
                        <a:tabLst/>
                        <a:defRPr/>
                      </a:pPr>
                      <a:r>
                        <a:rPr kumimoji="0" lang="en-US" sz="1100" b="1" i="0" u="none" strike="noStrike" cap="none" normalizeH="0" baseline="0" dirty="0" smtClean="0">
                          <a:ln>
                            <a:noFill/>
                          </a:ln>
                          <a:solidFill>
                            <a:schemeClr val="tx1"/>
                          </a:solidFill>
                          <a:effectLst/>
                          <a:latin typeface="Arial" panose="020B0604020202020204" pitchFamily="34" charset="0"/>
                          <a:ea typeface="Arial Unicode MS" pitchFamily="34" charset="-128"/>
                          <a:cs typeface="Arial" panose="020B0604020202020204" pitchFamily="34" charset="0"/>
                        </a:rPr>
                        <a:t>Q12008-Q42010</a:t>
                      </a:r>
                    </a:p>
                  </a:txBody>
                  <a:tcPr marL="45720" marR="45720" anchor="ctr" horzOverflow="overflow">
                    <a:lnL w="12700" cap="flat" cmpd="sng" algn="ctr">
                      <a:solidFill>
                        <a:schemeClr val="accent4"/>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solidFill>
                      <a:srgbClr val="FFDDDD"/>
                    </a:solidFill>
                  </a:tcPr>
                </a:tc>
                <a:tc hMerge="1">
                  <a:txBody>
                    <a:bodyPr/>
                    <a:lstStyle/>
                    <a:p>
                      <a:endParaRPr lang="en-GB"/>
                    </a:p>
                  </a:txBody>
                  <a:tcPr/>
                </a:tc>
              </a:tr>
              <a:tr h="194241">
                <a:tc>
                  <a:txBody>
                    <a:bodyPr/>
                    <a:lstStyle/>
                    <a:p>
                      <a:pPr marL="0" algn="ctr" defTabSz="457200" rtl="0" eaLnBrk="1" fontAlgn="b" latinLnBrk="0" hangingPunct="1"/>
                      <a:r>
                        <a:rPr lang="en-US" sz="1100" b="0" i="0" u="none" strike="noStrike" kern="1200" dirty="0" smtClean="0">
                          <a:solidFill>
                            <a:srgbClr val="000000"/>
                          </a:solidFill>
                          <a:effectLst/>
                          <a:latin typeface="Arial" panose="020B0604020202020204" pitchFamily="34" charset="0"/>
                          <a:ea typeface="+mn-ea"/>
                          <a:cs typeface="Arial" panose="020B0604020202020204" pitchFamily="34" charset="0"/>
                        </a:rPr>
                        <a:t>FRB</a:t>
                      </a:r>
                      <a:r>
                        <a:rPr lang="en-US" sz="1100" b="0" i="0" u="none" strike="noStrike" kern="1200" baseline="0" dirty="0" smtClean="0">
                          <a:solidFill>
                            <a:srgbClr val="000000"/>
                          </a:solidFill>
                          <a:effectLst/>
                          <a:latin typeface="Arial" panose="020B0604020202020204" pitchFamily="34" charset="0"/>
                          <a:ea typeface="+mn-ea"/>
                          <a:cs typeface="Arial" panose="020B0604020202020204" pitchFamily="34" charset="0"/>
                        </a:rPr>
                        <a:t> – Business loans</a:t>
                      </a:r>
                      <a:endParaRPr lang="en-US" sz="1100" b="0" i="0" u="none" strike="noStrike" kern="1200" dirty="0">
                        <a:solidFill>
                          <a:srgbClr val="000000"/>
                        </a:solidFill>
                        <a:effectLst/>
                        <a:latin typeface="Arial" panose="020B0604020202020204" pitchFamily="34" charset="0"/>
                        <a:ea typeface="+mn-ea"/>
                        <a:cs typeface="Arial" panose="020B0604020202020204" pitchFamily="34" charset="0"/>
                      </a:endParaRPr>
                    </a:p>
                  </a:txBody>
                  <a:tcPr marL="9525" marR="9525" marT="9525" marB="0" anchor="ctr">
                    <a:lnL w="12700" cap="flat" cmpd="sng" algn="ctr">
                      <a:solidFill>
                        <a:schemeClr val="bg1">
                          <a:lumMod val="50000"/>
                        </a:schemeClr>
                      </a:solid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algn="ctr" defTabSz="457200" rtl="0" eaLnBrk="1" fontAlgn="b" latinLnBrk="0" hangingPunct="1"/>
                      <a:r>
                        <a:rPr lang="en-US" sz="1100" b="0" i="0" u="none" strike="noStrike" kern="1200" dirty="0" smtClean="0">
                          <a:solidFill>
                            <a:srgbClr val="000000"/>
                          </a:solidFill>
                          <a:effectLst/>
                          <a:latin typeface="Arial" panose="020B0604020202020204" pitchFamily="34" charset="0"/>
                          <a:ea typeface="+mn-ea"/>
                          <a:cs typeface="Arial" panose="020B0604020202020204" pitchFamily="34" charset="0"/>
                        </a:rPr>
                        <a:t>0.38%</a:t>
                      </a:r>
                      <a:endParaRPr lang="en-US" sz="1100" b="0" i="0" u="none" strike="noStrike" kern="1200" dirty="0">
                        <a:solidFill>
                          <a:srgbClr val="000000"/>
                        </a:solidFill>
                        <a:effectLst/>
                        <a:latin typeface="Arial" panose="020B0604020202020204" pitchFamily="34" charset="0"/>
                        <a:ea typeface="+mn-ea"/>
                        <a:cs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algn="ctr" defTabSz="457200" rtl="0" eaLnBrk="1" fontAlgn="b" latinLnBrk="0" hangingPunct="1"/>
                      <a:r>
                        <a:rPr lang="en-US" sz="1100" b="0" i="0" u="none" strike="noStrike" kern="1200" dirty="0" smtClean="0">
                          <a:solidFill>
                            <a:srgbClr val="000000"/>
                          </a:solidFill>
                          <a:effectLst/>
                          <a:latin typeface="Arial" panose="020B0604020202020204" pitchFamily="34" charset="0"/>
                          <a:ea typeface="+mn-ea"/>
                          <a:cs typeface="Arial" panose="020B0604020202020204" pitchFamily="34" charset="0"/>
                        </a:rPr>
                        <a:t>1.70%</a:t>
                      </a:r>
                      <a:endParaRPr lang="en-US" sz="1100" b="0" i="0" u="none" strike="noStrike" kern="1200" dirty="0">
                        <a:solidFill>
                          <a:srgbClr val="000000"/>
                        </a:solidFill>
                        <a:effectLst/>
                        <a:latin typeface="Arial" panose="020B0604020202020204" pitchFamily="34" charset="0"/>
                        <a:ea typeface="+mn-ea"/>
                        <a:cs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algn="ctr" defTabSz="457200" rtl="0" eaLnBrk="1" fontAlgn="b" latinLnBrk="0" hangingPunct="1"/>
                      <a:r>
                        <a:rPr lang="en-US" sz="1100" b="1" i="0" u="none" strike="noStrike" kern="1200" dirty="0" smtClean="0">
                          <a:solidFill>
                            <a:schemeClr val="bg1"/>
                          </a:solidFill>
                          <a:effectLst/>
                          <a:latin typeface="Arial" panose="020B0604020202020204" pitchFamily="34" charset="0"/>
                          <a:ea typeface="+mn-ea"/>
                          <a:cs typeface="Arial" panose="020B0604020202020204" pitchFamily="34" charset="0"/>
                        </a:rPr>
                        <a:t>4.47</a:t>
                      </a:r>
                      <a:endParaRPr lang="en-US" sz="1100" b="1" i="0" u="none" strike="noStrike" kern="1200" dirty="0">
                        <a:solidFill>
                          <a:schemeClr val="bg1"/>
                        </a:solidFill>
                        <a:effectLst/>
                        <a:latin typeface="Arial" panose="020B0604020202020204" pitchFamily="34" charset="0"/>
                        <a:ea typeface="+mn-ea"/>
                        <a:cs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r>
            </a:tbl>
          </a:graphicData>
        </a:graphic>
      </p:graphicFrame>
      <p:sp>
        <p:nvSpPr>
          <p:cNvPr id="48" name="Text Placeholder 10"/>
          <p:cNvSpPr txBox="1">
            <a:spLocks/>
          </p:cNvSpPr>
          <p:nvPr/>
        </p:nvSpPr>
        <p:spPr>
          <a:xfrm>
            <a:off x="4856705" y="1463040"/>
            <a:ext cx="3944938" cy="336550"/>
          </a:xfrm>
          <a:prstGeom prst="rect">
            <a:avLst/>
          </a:prstGeom>
        </p:spPr>
        <p:txBody>
          <a:bodyPr lIns="0" tIns="0" rIns="0" bIns="0"/>
          <a:lstStyle>
            <a:lvl1pPr marL="0" indent="0" algn="l" rtl="0" eaLnBrk="1" fontAlgn="base" hangingPunct="1">
              <a:lnSpc>
                <a:spcPct val="100000"/>
              </a:lnSpc>
              <a:spcBef>
                <a:spcPts val="0"/>
              </a:spcBef>
              <a:spcAft>
                <a:spcPct val="0"/>
              </a:spcAft>
              <a:buNone/>
              <a:defRPr sz="1200" b="1">
                <a:solidFill>
                  <a:srgbClr val="FF0000"/>
                </a:solidFill>
                <a:latin typeface="+mj-lt"/>
                <a:ea typeface="+mn-ea"/>
                <a:cs typeface="+mn-cs"/>
              </a:defRPr>
            </a:lvl1pPr>
            <a:lvl2pPr marL="0" indent="0" algn="l" rtl="0" eaLnBrk="1" fontAlgn="base" hangingPunct="1">
              <a:lnSpc>
                <a:spcPct val="100000"/>
              </a:lnSpc>
              <a:spcBef>
                <a:spcPts val="0"/>
              </a:spcBef>
              <a:spcAft>
                <a:spcPct val="0"/>
              </a:spcAft>
              <a:buClr>
                <a:schemeClr val="tx1"/>
              </a:buClr>
              <a:buFont typeface="Wingdings" pitchFamily="2" charset="2"/>
              <a:buNone/>
              <a:defRPr sz="1200">
                <a:solidFill>
                  <a:srgbClr val="FF0000"/>
                </a:solidFill>
                <a:latin typeface="Arial" charset="0"/>
                <a:ea typeface="+mn-ea"/>
                <a:cs typeface="+mn-cs"/>
              </a:defRPr>
            </a:lvl2pPr>
            <a:lvl3pPr marL="625475" indent="-163513" algn="l" rtl="0" eaLnBrk="1" fontAlgn="base" hangingPunct="1">
              <a:lnSpc>
                <a:spcPct val="100000"/>
              </a:lnSpc>
              <a:spcBef>
                <a:spcPts val="350"/>
              </a:spcBef>
              <a:spcAft>
                <a:spcPct val="0"/>
              </a:spcAft>
              <a:buClr>
                <a:schemeClr val="tx1"/>
              </a:buClr>
              <a:buChar char="•"/>
              <a:defRPr sz="1000">
                <a:solidFill>
                  <a:schemeClr val="accent2"/>
                </a:solidFill>
                <a:latin typeface="Arial" charset="0"/>
                <a:ea typeface="+mn-ea"/>
                <a:cs typeface="+mn-cs"/>
              </a:defRPr>
            </a:lvl3pPr>
            <a:lvl4pPr marL="741363" indent="-115888" algn="l" rtl="0" eaLnBrk="1" fontAlgn="base" hangingPunct="1">
              <a:lnSpc>
                <a:spcPct val="100000"/>
              </a:lnSpc>
              <a:spcBef>
                <a:spcPts val="300"/>
              </a:spcBef>
              <a:spcAft>
                <a:spcPct val="0"/>
              </a:spcAft>
              <a:buClr>
                <a:schemeClr val="tx1"/>
              </a:buClr>
              <a:buChar char="–"/>
              <a:defRPr sz="1000">
                <a:solidFill>
                  <a:schemeClr val="accent2"/>
                </a:solidFill>
                <a:latin typeface="Arial" charset="0"/>
                <a:ea typeface="+mn-ea"/>
                <a:cs typeface="+mn-cs"/>
              </a:defRPr>
            </a:lvl4pPr>
            <a:lvl5pPr marL="912812" indent="-171450" algn="l" rtl="0" eaLnBrk="1" fontAlgn="base" hangingPunct="1">
              <a:lnSpc>
                <a:spcPct val="100000"/>
              </a:lnSpc>
              <a:spcBef>
                <a:spcPts val="250"/>
              </a:spcBef>
              <a:spcAft>
                <a:spcPct val="0"/>
              </a:spcAft>
              <a:buClr>
                <a:schemeClr val="tx1"/>
              </a:buClr>
              <a:buFont typeface="Courier New" panose="02070309020205020404" pitchFamily="49" charset="0"/>
              <a:buChar char="o"/>
              <a:defRPr sz="1000">
                <a:solidFill>
                  <a:schemeClr val="accent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0" marR="0" lvl="0" indent="0" algn="l" defTabSz="914400" rtl="0" eaLnBrk="1" fontAlgn="base" latinLnBrk="0" hangingPunct="1">
              <a:lnSpc>
                <a:spcPct val="100000"/>
              </a:lnSpc>
              <a:spcBef>
                <a:spcPts val="0"/>
              </a:spcBef>
              <a:spcAft>
                <a:spcPct val="0"/>
              </a:spcAft>
              <a:buClrTx/>
              <a:buSzTx/>
              <a:buFontTx/>
              <a:buNone/>
              <a:tabLst/>
              <a:defRPr/>
            </a:pPr>
            <a:r>
              <a:rPr kumimoji="0" lang="en-US" sz="1400" b="1" i="0" u="none" strike="noStrike" kern="0" cap="none" spc="0" normalizeH="0" baseline="0" noProof="0" dirty="0" smtClean="0">
                <a:ln>
                  <a:noFill/>
                </a:ln>
                <a:solidFill>
                  <a:srgbClr val="FF0000"/>
                </a:solidFill>
                <a:effectLst/>
                <a:uLnTx/>
                <a:uFillTx/>
                <a:latin typeface="Arial Bold"/>
                <a:ea typeface="ＭＳ Ｐゴシック"/>
              </a:rPr>
              <a:t>Scalar derived from historical loss rates</a:t>
            </a:r>
          </a:p>
          <a:p>
            <a:pPr marL="0" marR="0" lvl="0" indent="0" algn="l" defTabSz="914400" rtl="0" eaLnBrk="1" fontAlgn="base" latinLnBrk="0" hangingPunct="1">
              <a:lnSpc>
                <a:spcPct val="100000"/>
              </a:lnSpc>
              <a:spcBef>
                <a:spcPts val="0"/>
              </a:spcBef>
              <a:spcAft>
                <a:spcPct val="0"/>
              </a:spcAft>
              <a:buClrTx/>
              <a:buSzTx/>
              <a:buFontTx/>
              <a:buNone/>
              <a:tabLst/>
              <a:defRPr/>
            </a:pPr>
            <a:endParaRPr kumimoji="0" lang="en-GB" sz="1400" b="1" i="0" u="none" strike="noStrike" kern="0" cap="none" spc="0" normalizeH="0" baseline="0" noProof="0" dirty="0">
              <a:ln>
                <a:noFill/>
              </a:ln>
              <a:solidFill>
                <a:srgbClr val="FF0000"/>
              </a:solidFill>
              <a:effectLst/>
              <a:uLnTx/>
              <a:uFillTx/>
              <a:latin typeface="Arial Bold"/>
              <a:ea typeface="ＭＳ Ｐゴシック"/>
            </a:endParaRPr>
          </a:p>
        </p:txBody>
      </p:sp>
    </p:spTree>
    <p:extLst>
      <p:ext uri="{BB962C8B-B14F-4D97-AF65-F5344CB8AC3E}">
        <p14:creationId xmlns:p14="http://schemas.microsoft.com/office/powerpoint/2010/main" val="409122893"/>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GB" dirty="0" smtClean="0">
                <a:solidFill>
                  <a:srgbClr val="FF0000"/>
                </a:solidFill>
              </a:rPr>
              <a:t>F.</a:t>
            </a:r>
            <a:r>
              <a:rPr lang="en-GB" dirty="0" smtClean="0"/>
              <a:t> Sub-portfolio back-testing for DPD anchor points</a:t>
            </a:r>
            <a:endParaRPr lang="en-GB" b="0" dirty="0"/>
          </a:p>
        </p:txBody>
      </p:sp>
    </p:spTree>
    <p:extLst>
      <p:ext uri="{BB962C8B-B14F-4D97-AF65-F5344CB8AC3E}">
        <p14:creationId xmlns:p14="http://schemas.microsoft.com/office/powerpoint/2010/main" val="3171411647"/>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0" name="Object 39" hidden="1"/>
          <p:cNvGraphicFramePr>
            <a:graphicFrameLocks noChangeAspect="1"/>
          </p:cNvGraphicFramePr>
          <p:nvPr>
            <p:custDataLst>
              <p:tags r:id="rId2"/>
            </p:custDataLst>
            <p:extLst>
              <p:ext uri="{D42A27DB-BD31-4B8C-83A1-F6EECF244321}">
                <p14:modId xmlns:p14="http://schemas.microsoft.com/office/powerpoint/2010/main" val="307322451"/>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93094" name="think-cell Slide" r:id="rId51" imgW="270" imgH="270" progId="TCLayout.ActiveDocument.1">
                  <p:embed/>
                </p:oleObj>
              </mc:Choice>
              <mc:Fallback>
                <p:oleObj name="think-cell Slide" r:id="rId51" imgW="270" imgH="270" progId="TCLayout.ActiveDocument.1">
                  <p:embed/>
                  <p:pic>
                    <p:nvPicPr>
                      <p:cNvPr id="0" name=""/>
                      <p:cNvPicPr/>
                      <p:nvPr/>
                    </p:nvPicPr>
                    <p:blipFill>
                      <a:blip r:embed="rId52"/>
                      <a:stretch>
                        <a:fillRect/>
                      </a:stretch>
                    </p:blipFill>
                    <p:spPr>
                      <a:xfrm>
                        <a:off x="1588" y="1588"/>
                        <a:ext cx="1587" cy="1587"/>
                      </a:xfrm>
                      <a:prstGeom prst="rect">
                        <a:avLst/>
                      </a:prstGeom>
                    </p:spPr>
                  </p:pic>
                </p:oleObj>
              </mc:Fallback>
            </mc:AlternateContent>
          </a:graphicData>
        </a:graphic>
      </p:graphicFrame>
      <p:sp>
        <p:nvSpPr>
          <p:cNvPr id="6" name="Rectangle 5" hidden="1"/>
          <p:cNvSpPr/>
          <p:nvPr>
            <p:custDataLst>
              <p:tags r:id="rId3"/>
            </p:custDataLst>
          </p:nvPr>
        </p:nvSpPr>
        <p:spPr bwMode="auto">
          <a:xfrm>
            <a:off x="0" y="0"/>
            <a:ext cx="158750" cy="158750"/>
          </a:xfrm>
          <a:prstGeom prst="rect">
            <a:avLst/>
          </a:prstGeom>
          <a:solidFill>
            <a:schemeClr val="accent1">
              <a:lumMod val="20000"/>
              <a:lumOff val="8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vert="horz" wrap="none" lIns="0" tIns="0" rIns="0" bIns="0" numCol="1" spcCol="0" rtlCol="0" anchor="ctr" anchorCtr="0">
            <a:noAutofit/>
          </a:bodyPr>
          <a:lstStyle/>
          <a:p>
            <a:pPr>
              <a:lnSpc>
                <a:spcPct val="100000"/>
              </a:lnSpc>
            </a:pPr>
            <a:endParaRPr lang="en-US" dirty="0" smtClean="0">
              <a:solidFill>
                <a:schemeClr val="tx1"/>
              </a:solidFill>
              <a:latin typeface="Arial"/>
              <a:cs typeface="Arial"/>
              <a:sym typeface="Arial"/>
            </a:endParaRPr>
          </a:p>
        </p:txBody>
      </p:sp>
      <p:sp>
        <p:nvSpPr>
          <p:cNvPr id="10" name="Content Placeholder 9"/>
          <p:cNvSpPr>
            <a:spLocks noGrp="1"/>
          </p:cNvSpPr>
          <p:nvPr>
            <p:ph sz="quarter" idx="14"/>
          </p:nvPr>
        </p:nvSpPr>
        <p:spPr>
          <a:xfrm>
            <a:off x="5162550" y="1463040"/>
            <a:ext cx="4440238" cy="487361"/>
          </a:xfrm>
        </p:spPr>
        <p:txBody>
          <a:bodyPr lIns="0" rIns="0" bIns="0"/>
          <a:lstStyle/>
          <a:p>
            <a:pPr defTabSz="914400" fontAlgn="base">
              <a:lnSpc>
                <a:spcPct val="86000"/>
              </a:lnSpc>
              <a:spcBef>
                <a:spcPct val="0"/>
              </a:spcBef>
              <a:spcAft>
                <a:spcPct val="0"/>
              </a:spcAft>
            </a:pPr>
            <a:r>
              <a:rPr lang="en-GB" dirty="0" smtClean="0"/>
              <a:t>Home Equity: historical </a:t>
            </a:r>
            <a:r>
              <a:rPr lang="en-GB" dirty="0"/>
              <a:t>60+ DPD </a:t>
            </a:r>
            <a:r>
              <a:rPr lang="en-GB" dirty="0" smtClean="0"/>
              <a:t>rate</a:t>
            </a:r>
            <a:endParaRPr lang="en-GB" dirty="0"/>
          </a:p>
          <a:p>
            <a:pPr lvl="0" defTabSz="914400" fontAlgn="base">
              <a:lnSpc>
                <a:spcPct val="86000"/>
              </a:lnSpc>
              <a:spcBef>
                <a:spcPct val="0"/>
              </a:spcBef>
              <a:spcAft>
                <a:spcPct val="0"/>
              </a:spcAft>
            </a:pPr>
            <a:r>
              <a:rPr lang="en-GB" b="0" kern="0" dirty="0">
                <a:ea typeface="ＭＳ Ｐゴシック"/>
              </a:rPr>
              <a:t>%, Mar ’15 – Mar ‘16, vs 2016 NCO limits</a:t>
            </a:r>
          </a:p>
        </p:txBody>
      </p:sp>
      <p:sp>
        <p:nvSpPr>
          <p:cNvPr id="4" name="Content Placeholder 3"/>
          <p:cNvSpPr>
            <a:spLocks noGrp="1"/>
          </p:cNvSpPr>
          <p:nvPr>
            <p:ph sz="quarter" idx="11"/>
          </p:nvPr>
        </p:nvSpPr>
        <p:spPr/>
        <p:txBody>
          <a:bodyPr/>
          <a:lstStyle/>
          <a:p>
            <a:r>
              <a:rPr lang="en-GB" dirty="0"/>
              <a:t>Calibration: </a:t>
            </a:r>
            <a:r>
              <a:rPr lang="en-US" b="0" dirty="0" smtClean="0"/>
              <a:t>DPD limits </a:t>
            </a:r>
            <a:r>
              <a:rPr lang="en-US" b="0" dirty="0"/>
              <a:t>– </a:t>
            </a:r>
            <a:r>
              <a:rPr lang="en-US" b="0" dirty="0" smtClean="0"/>
              <a:t>SBNA Retail portfolios</a:t>
            </a:r>
            <a:endParaRPr lang="en-US" b="0" dirty="0"/>
          </a:p>
        </p:txBody>
      </p:sp>
      <p:sp>
        <p:nvSpPr>
          <p:cNvPr id="13" name="Rectangle 12"/>
          <p:cNvSpPr/>
          <p:nvPr/>
        </p:nvSpPr>
        <p:spPr>
          <a:xfrm>
            <a:off x="362780" y="1463040"/>
            <a:ext cx="4423533" cy="462947"/>
          </a:xfrm>
          <a:prstGeom prst="rect">
            <a:avLst/>
          </a:prstGeom>
        </p:spPr>
        <p:txBody>
          <a:bodyPr lIns="0" tIns="0" rIns="0" bIns="0"/>
          <a:lstStyle/>
          <a:p>
            <a:pPr algn="l">
              <a:buFont typeface="Arial"/>
              <a:buNone/>
            </a:pPr>
            <a:r>
              <a:rPr lang="en-GB" sz="1400" b="1" dirty="0">
                <a:solidFill>
                  <a:srgbClr val="FF0000"/>
                </a:solidFill>
                <a:latin typeface="Arial" panose="020B0604020202020204" pitchFamily="34" charset="0"/>
                <a:cs typeface="Arial" panose="020B0604020202020204" pitchFamily="34" charset="0"/>
              </a:rPr>
              <a:t>Residential Mortgages: </a:t>
            </a:r>
            <a:r>
              <a:rPr lang="en-GB" sz="1400" b="1" dirty="0" smtClean="0">
                <a:solidFill>
                  <a:srgbClr val="FF0000"/>
                </a:solidFill>
                <a:latin typeface="Arial" panose="020B0604020202020204" pitchFamily="34" charset="0"/>
                <a:cs typeface="Arial" panose="020B0604020202020204" pitchFamily="34" charset="0"/>
              </a:rPr>
              <a:t>historical 60+ DPD rate</a:t>
            </a:r>
            <a:endParaRPr lang="en-GB" sz="1400" dirty="0">
              <a:solidFill>
                <a:srgbClr val="FF0000"/>
              </a:solidFill>
              <a:latin typeface="Arial" panose="020B0604020202020204" pitchFamily="34" charset="0"/>
              <a:cs typeface="Arial" panose="020B0604020202020204" pitchFamily="34" charset="0"/>
            </a:endParaRPr>
          </a:p>
          <a:p>
            <a:pPr algn="l">
              <a:buFont typeface="Arial"/>
              <a:buNone/>
            </a:pPr>
            <a:r>
              <a:rPr lang="en-GB" sz="1400" dirty="0">
                <a:solidFill>
                  <a:srgbClr val="FF0000"/>
                </a:solidFill>
                <a:latin typeface="Arial" panose="020B0604020202020204" pitchFamily="34" charset="0"/>
                <a:cs typeface="Arial" panose="020B0604020202020204" pitchFamily="34" charset="0"/>
              </a:rPr>
              <a:t>%, Mar ’15 – Mar ‘16, vs 2016 NCO limits</a:t>
            </a:r>
          </a:p>
        </p:txBody>
      </p:sp>
      <p:graphicFrame>
        <p:nvGraphicFramePr>
          <p:cNvPr id="15" name="Object 14"/>
          <p:cNvGraphicFramePr>
            <a:graphicFrameLocks/>
          </p:cNvGraphicFramePr>
          <p:nvPr>
            <p:custDataLst>
              <p:tags r:id="rId4"/>
            </p:custDataLst>
            <p:extLst>
              <p:ext uri="{D42A27DB-BD31-4B8C-83A1-F6EECF244321}">
                <p14:modId xmlns:p14="http://schemas.microsoft.com/office/powerpoint/2010/main" val="2641217730"/>
              </p:ext>
            </p:extLst>
          </p:nvPr>
        </p:nvGraphicFramePr>
        <p:xfrm>
          <a:off x="495299" y="2209800"/>
          <a:ext cx="3895830" cy="2590890"/>
        </p:xfrm>
        <a:graphic>
          <a:graphicData uri="http://schemas.openxmlformats.org/presentationml/2006/ole">
            <mc:AlternateContent xmlns:mc="http://schemas.openxmlformats.org/markup-compatibility/2006">
              <mc:Choice xmlns:v="urn:schemas-microsoft-com:vml" Requires="v">
                <p:oleObj spid="_x0000_s293095" name="Chart" r:id="rId53" imgW="3895830" imgH="2590890" progId="MSGraph.Chart.8">
                  <p:embed followColorScheme="full"/>
                </p:oleObj>
              </mc:Choice>
              <mc:Fallback>
                <p:oleObj name="Chart" r:id="rId53" imgW="3895830" imgH="2590890" progId="MSGraph.Chart.8">
                  <p:embed followColorScheme="full"/>
                  <p:pic>
                    <p:nvPicPr>
                      <p:cNvPr id="0" name=""/>
                      <p:cNvPicPr/>
                      <p:nvPr/>
                    </p:nvPicPr>
                    <p:blipFill>
                      <a:blip r:embed="rId54"/>
                      <a:stretch>
                        <a:fillRect/>
                      </a:stretch>
                    </p:blipFill>
                    <p:spPr>
                      <a:xfrm>
                        <a:off x="495299" y="2209800"/>
                        <a:ext cx="3895830" cy="2590890"/>
                      </a:xfrm>
                      <a:prstGeom prst="rect">
                        <a:avLst/>
                      </a:prstGeom>
                    </p:spPr>
                  </p:pic>
                </p:oleObj>
              </mc:Fallback>
            </mc:AlternateContent>
          </a:graphicData>
        </a:graphic>
      </p:graphicFrame>
      <p:sp>
        <p:nvSpPr>
          <p:cNvPr id="143" name="Text Placeholder 48"/>
          <p:cNvSpPr>
            <a:spLocks noGrp="1"/>
          </p:cNvSpPr>
          <p:nvPr>
            <p:custDataLst>
              <p:tags r:id="rId5"/>
            </p:custDataLst>
          </p:nvPr>
        </p:nvSpPr>
        <p:spPr bwMode="gray">
          <a:xfrm>
            <a:off x="352425" y="3733800"/>
            <a:ext cx="174625"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lnSpc>
                <a:spcPct val="100000"/>
              </a:lnSpc>
              <a:spcBef>
                <a:spcPct val="0"/>
              </a:spcBef>
              <a:buNone/>
            </a:pPr>
            <a:fld id="{EE428D6A-38D9-43CF-931D-9B558282F182}" type="datetime'''3''''''''''''''''''''''''''''''.''''''''0'''''''''''''''">
              <a:rPr lang="en-US" sz="1000">
                <a:latin typeface="Arial"/>
                <a:cs typeface="Arial"/>
                <a:sym typeface="Arial"/>
              </a:rPr>
              <a:pPr marL="0" indent="0" algn="r">
                <a:lnSpc>
                  <a:spcPct val="100000"/>
                </a:lnSpc>
                <a:spcBef>
                  <a:spcPct val="0"/>
                </a:spcBef>
                <a:buNone/>
              </a:pPr>
              <a:t>3.0</a:t>
            </a:fld>
            <a:endParaRPr lang="en-US" sz="1000" dirty="0">
              <a:latin typeface="Arial"/>
              <a:cs typeface="Arial"/>
              <a:sym typeface="Arial"/>
            </a:endParaRPr>
          </a:p>
        </p:txBody>
      </p:sp>
      <p:sp>
        <p:nvSpPr>
          <p:cNvPr id="156" name="Text Placeholder 61"/>
          <p:cNvSpPr>
            <a:spLocks noGrp="1"/>
          </p:cNvSpPr>
          <p:nvPr>
            <p:custDataLst>
              <p:tags r:id="rId6"/>
            </p:custDataLst>
          </p:nvPr>
        </p:nvSpPr>
        <p:spPr bwMode="gray">
          <a:xfrm>
            <a:off x="352425" y="2543175"/>
            <a:ext cx="174625"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lnSpc>
                <a:spcPct val="100000"/>
              </a:lnSpc>
              <a:spcBef>
                <a:spcPct val="0"/>
              </a:spcBef>
              <a:buNone/>
            </a:pPr>
            <a:fld id="{942CDDC0-3122-4DF1-93DC-905BCEA86F6A}" type="datetime'''''''''''''''''''''''''''''7''.''''''0'''''">
              <a:rPr lang="en-US" sz="1000">
                <a:latin typeface="Arial"/>
                <a:cs typeface="Arial"/>
                <a:sym typeface="Arial"/>
              </a:rPr>
              <a:pPr marL="0" indent="0" algn="r">
                <a:lnSpc>
                  <a:spcPct val="100000"/>
                </a:lnSpc>
                <a:spcBef>
                  <a:spcPct val="0"/>
                </a:spcBef>
                <a:buNone/>
              </a:pPr>
              <a:t>7.0</a:t>
            </a:fld>
            <a:endParaRPr lang="en-US" sz="1000" dirty="0">
              <a:latin typeface="Arial"/>
              <a:cs typeface="Arial"/>
              <a:sym typeface="Arial"/>
            </a:endParaRPr>
          </a:p>
        </p:txBody>
      </p:sp>
      <p:sp>
        <p:nvSpPr>
          <p:cNvPr id="150" name="Text Placeholder 55"/>
          <p:cNvSpPr>
            <a:spLocks noGrp="1"/>
          </p:cNvSpPr>
          <p:nvPr>
            <p:custDataLst>
              <p:tags r:id="rId7"/>
            </p:custDataLst>
          </p:nvPr>
        </p:nvSpPr>
        <p:spPr bwMode="gray">
          <a:xfrm>
            <a:off x="352425" y="3438525"/>
            <a:ext cx="174625"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lnSpc>
                <a:spcPct val="100000"/>
              </a:lnSpc>
              <a:spcBef>
                <a:spcPct val="0"/>
              </a:spcBef>
              <a:buNone/>
            </a:pPr>
            <a:fld id="{DA542840-E500-41BA-8982-9F609201BAB7}" type="datetime'''4''''''''''''''''''''''''''''''''''''''''''''.0'">
              <a:rPr lang="en-US" sz="1000">
                <a:latin typeface="Arial"/>
                <a:cs typeface="Arial"/>
                <a:sym typeface="Arial"/>
              </a:rPr>
              <a:pPr marL="0" indent="0" algn="r">
                <a:lnSpc>
                  <a:spcPct val="100000"/>
                </a:lnSpc>
                <a:spcBef>
                  <a:spcPct val="0"/>
                </a:spcBef>
                <a:buNone/>
              </a:pPr>
              <a:t>4.0</a:t>
            </a:fld>
            <a:endParaRPr lang="en-US" sz="1000" dirty="0">
              <a:latin typeface="Arial"/>
              <a:cs typeface="Arial"/>
              <a:sym typeface="Arial"/>
            </a:endParaRPr>
          </a:p>
        </p:txBody>
      </p:sp>
      <p:sp>
        <p:nvSpPr>
          <p:cNvPr id="152" name="Text Placeholder 57"/>
          <p:cNvSpPr>
            <a:spLocks noGrp="1"/>
          </p:cNvSpPr>
          <p:nvPr>
            <p:custDataLst>
              <p:tags r:id="rId8"/>
            </p:custDataLst>
          </p:nvPr>
        </p:nvSpPr>
        <p:spPr bwMode="gray">
          <a:xfrm>
            <a:off x="352425" y="3133725"/>
            <a:ext cx="174625"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lnSpc>
                <a:spcPct val="100000"/>
              </a:lnSpc>
              <a:spcBef>
                <a:spcPct val="0"/>
              </a:spcBef>
              <a:buNone/>
            </a:pPr>
            <a:fld id="{AE59A8EF-DDA0-413A-9C85-9D5F090F2655}" type="datetime'5''''''''''''''''''''''.''''''''''''''''0'''">
              <a:rPr lang="en-US" sz="1000">
                <a:latin typeface="Arial"/>
                <a:cs typeface="Arial"/>
                <a:sym typeface="Arial"/>
              </a:rPr>
              <a:pPr marL="0" indent="0" algn="r">
                <a:lnSpc>
                  <a:spcPct val="100000"/>
                </a:lnSpc>
                <a:spcBef>
                  <a:spcPct val="0"/>
                </a:spcBef>
                <a:buNone/>
              </a:pPr>
              <a:t>5.0</a:t>
            </a:fld>
            <a:endParaRPr lang="en-US" sz="1000" dirty="0">
              <a:latin typeface="Arial"/>
              <a:cs typeface="Arial"/>
              <a:sym typeface="Arial"/>
            </a:endParaRPr>
          </a:p>
        </p:txBody>
      </p:sp>
      <p:sp>
        <p:nvSpPr>
          <p:cNvPr id="157" name="Text Placeholder 62"/>
          <p:cNvSpPr>
            <a:spLocks noGrp="1"/>
          </p:cNvSpPr>
          <p:nvPr>
            <p:custDataLst>
              <p:tags r:id="rId9"/>
            </p:custDataLst>
          </p:nvPr>
        </p:nvSpPr>
        <p:spPr bwMode="gray">
          <a:xfrm>
            <a:off x="352425" y="2247900"/>
            <a:ext cx="174625"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lnSpc>
                <a:spcPct val="100000"/>
              </a:lnSpc>
              <a:spcBef>
                <a:spcPct val="0"/>
              </a:spcBef>
              <a:buNone/>
            </a:pPr>
            <a:fld id="{ACE68623-E805-4244-88A6-31D038F42C5E}" type="datetime'''''''8''''''''''''''''''''''''.''''''''0'''''''''">
              <a:rPr lang="en-US" sz="1000">
                <a:latin typeface="Arial"/>
                <a:cs typeface="Arial"/>
                <a:sym typeface="Arial"/>
              </a:rPr>
              <a:pPr marL="0" indent="0" algn="r">
                <a:lnSpc>
                  <a:spcPct val="100000"/>
                </a:lnSpc>
                <a:spcBef>
                  <a:spcPct val="0"/>
                </a:spcBef>
                <a:buNone/>
              </a:pPr>
              <a:t>8.0</a:t>
            </a:fld>
            <a:endParaRPr lang="en-US" sz="1000" dirty="0">
              <a:latin typeface="Arial"/>
              <a:cs typeface="Arial"/>
              <a:sym typeface="Arial"/>
            </a:endParaRPr>
          </a:p>
        </p:txBody>
      </p:sp>
      <p:sp>
        <p:nvSpPr>
          <p:cNvPr id="154" name="Text Placeholder 59"/>
          <p:cNvSpPr>
            <a:spLocks noGrp="1"/>
          </p:cNvSpPr>
          <p:nvPr>
            <p:custDataLst>
              <p:tags r:id="rId10"/>
            </p:custDataLst>
          </p:nvPr>
        </p:nvSpPr>
        <p:spPr bwMode="gray">
          <a:xfrm>
            <a:off x="352425" y="2838450"/>
            <a:ext cx="174625"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lnSpc>
                <a:spcPct val="100000"/>
              </a:lnSpc>
              <a:spcBef>
                <a:spcPct val="0"/>
              </a:spcBef>
              <a:buNone/>
            </a:pPr>
            <a:fld id="{4477475D-62B1-4F43-87D3-3DE5C97018E0}" type="datetime'''''''''6''''''''''''''''''''''.''''''''''''''''''0'''''''''''">
              <a:rPr lang="en-US" sz="1000">
                <a:latin typeface="Arial"/>
                <a:cs typeface="Arial"/>
                <a:sym typeface="Arial"/>
              </a:rPr>
              <a:pPr marL="0" indent="0" algn="r">
                <a:lnSpc>
                  <a:spcPct val="100000"/>
                </a:lnSpc>
                <a:spcBef>
                  <a:spcPct val="0"/>
                </a:spcBef>
                <a:buNone/>
              </a:pPr>
              <a:t>6.0</a:t>
            </a:fld>
            <a:endParaRPr lang="en-US" sz="1000" dirty="0">
              <a:latin typeface="Arial"/>
              <a:cs typeface="Arial"/>
              <a:sym typeface="Arial"/>
            </a:endParaRPr>
          </a:p>
        </p:txBody>
      </p:sp>
      <p:sp>
        <p:nvSpPr>
          <p:cNvPr id="158" name="Text Placeholder 63"/>
          <p:cNvSpPr>
            <a:spLocks noGrp="1"/>
          </p:cNvSpPr>
          <p:nvPr>
            <p:custDataLst>
              <p:tags r:id="rId11"/>
            </p:custDataLst>
          </p:nvPr>
        </p:nvSpPr>
        <p:spPr bwMode="gray">
          <a:xfrm>
            <a:off x="428625" y="4813300"/>
            <a:ext cx="401638"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2CDFC1BA-CF68-4089-9656-F84DFCBC37A1}" type="datetime'''''''''''''Ma''''r-''''''''1''''5'''''">
              <a:rPr lang="en-US" sz="1000">
                <a:latin typeface="Arial"/>
                <a:cs typeface="Arial"/>
                <a:sym typeface="Arial"/>
              </a:rPr>
              <a:pPr marL="0" indent="0" algn="ctr">
                <a:lnSpc>
                  <a:spcPct val="100000"/>
                </a:lnSpc>
                <a:spcBef>
                  <a:spcPct val="0"/>
                </a:spcBef>
                <a:buNone/>
              </a:pPr>
              <a:t>Mar-15</a:t>
            </a:fld>
            <a:endParaRPr lang="en-US" sz="1000" dirty="0">
              <a:latin typeface="Arial"/>
              <a:cs typeface="Arial"/>
              <a:sym typeface="Arial"/>
            </a:endParaRPr>
          </a:p>
        </p:txBody>
      </p:sp>
      <p:sp>
        <p:nvSpPr>
          <p:cNvPr id="163" name="Text Placeholder 68"/>
          <p:cNvSpPr>
            <a:spLocks noGrp="1"/>
          </p:cNvSpPr>
          <p:nvPr>
            <p:custDataLst>
              <p:tags r:id="rId12"/>
            </p:custDataLst>
          </p:nvPr>
        </p:nvSpPr>
        <p:spPr bwMode="gray">
          <a:xfrm>
            <a:off x="3494088" y="4813300"/>
            <a:ext cx="385763"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CED0D821-089D-42A0-B42F-8A4F80121891}" type="datetime'''''''''''J''''''''''''''''a''n''''''''-16'''">
              <a:rPr lang="en-US" sz="1000">
                <a:latin typeface="Arial"/>
                <a:cs typeface="Arial"/>
                <a:sym typeface="Arial"/>
              </a:rPr>
              <a:pPr marL="0" indent="0" algn="ctr">
                <a:lnSpc>
                  <a:spcPct val="100000"/>
                </a:lnSpc>
                <a:spcBef>
                  <a:spcPct val="0"/>
                </a:spcBef>
                <a:buNone/>
              </a:pPr>
              <a:t>Jan-16</a:t>
            </a:fld>
            <a:endParaRPr lang="en-US" sz="1000" dirty="0">
              <a:latin typeface="Arial"/>
              <a:cs typeface="Arial"/>
              <a:sym typeface="Arial"/>
            </a:endParaRPr>
          </a:p>
        </p:txBody>
      </p:sp>
      <p:sp>
        <p:nvSpPr>
          <p:cNvPr id="162" name="Text Placeholder 67"/>
          <p:cNvSpPr>
            <a:spLocks noGrp="1"/>
          </p:cNvSpPr>
          <p:nvPr>
            <p:custDataLst>
              <p:tags r:id="rId13"/>
            </p:custDataLst>
          </p:nvPr>
        </p:nvSpPr>
        <p:spPr bwMode="gray">
          <a:xfrm>
            <a:off x="2873375" y="4813300"/>
            <a:ext cx="407988"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654E67CD-4685-4732-AA46-9F969CE8B659}" type="datetime'N''''o''''''v''''-''''''1''5'''''''''''''''''''">
              <a:rPr lang="en-US" sz="1000">
                <a:latin typeface="Arial"/>
                <a:cs typeface="Arial"/>
                <a:sym typeface="Arial"/>
              </a:rPr>
              <a:pPr marL="0" indent="0" algn="ctr">
                <a:lnSpc>
                  <a:spcPct val="100000"/>
                </a:lnSpc>
                <a:spcBef>
                  <a:spcPct val="0"/>
                </a:spcBef>
                <a:buNone/>
              </a:pPr>
              <a:t>Nov-15</a:t>
            </a:fld>
            <a:endParaRPr lang="en-US" sz="1000" dirty="0">
              <a:latin typeface="Arial"/>
              <a:cs typeface="Arial"/>
              <a:sym typeface="Arial"/>
            </a:endParaRPr>
          </a:p>
        </p:txBody>
      </p:sp>
      <p:sp>
        <p:nvSpPr>
          <p:cNvPr id="159" name="Text Placeholder 64"/>
          <p:cNvSpPr>
            <a:spLocks noGrp="1"/>
          </p:cNvSpPr>
          <p:nvPr>
            <p:custDataLst>
              <p:tags r:id="rId14"/>
            </p:custDataLst>
          </p:nvPr>
        </p:nvSpPr>
        <p:spPr bwMode="gray">
          <a:xfrm>
            <a:off x="1027113" y="4813300"/>
            <a:ext cx="422275"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926C233B-1A5E-49F2-AD58-3DB4E4E0F688}" type="datetime'''''''''''''M''''''''''''''a''y''''-''15'''''''''''''''''''">
              <a:rPr lang="en-US" sz="1000">
                <a:latin typeface="Arial"/>
                <a:cs typeface="Arial"/>
                <a:sym typeface="Arial"/>
              </a:rPr>
              <a:pPr marL="0" indent="0" algn="ctr">
                <a:lnSpc>
                  <a:spcPct val="100000"/>
                </a:lnSpc>
                <a:spcBef>
                  <a:spcPct val="0"/>
                </a:spcBef>
                <a:buNone/>
              </a:pPr>
              <a:t>May-15</a:t>
            </a:fld>
            <a:endParaRPr lang="en-US" sz="1000" dirty="0">
              <a:latin typeface="Arial"/>
              <a:cs typeface="Arial"/>
              <a:sym typeface="Arial"/>
            </a:endParaRPr>
          </a:p>
        </p:txBody>
      </p:sp>
      <p:sp>
        <p:nvSpPr>
          <p:cNvPr id="161" name="Text Placeholder 66"/>
          <p:cNvSpPr>
            <a:spLocks noGrp="1"/>
          </p:cNvSpPr>
          <p:nvPr>
            <p:custDataLst>
              <p:tags r:id="rId15"/>
            </p:custDataLst>
          </p:nvPr>
        </p:nvSpPr>
        <p:spPr bwMode="gray">
          <a:xfrm>
            <a:off x="2263775" y="4813300"/>
            <a:ext cx="406400"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50C64D9C-739F-4803-85C3-E3267AA437F7}" type="datetime'''''''S''''''''''e''''''''p''''-''''''1''''''5'''''''''''''">
              <a:rPr lang="en-US" sz="1000">
                <a:latin typeface="Arial"/>
                <a:cs typeface="Arial"/>
                <a:sym typeface="Arial"/>
              </a:rPr>
              <a:pPr marL="0" indent="0" algn="ctr">
                <a:lnSpc>
                  <a:spcPct val="100000"/>
                </a:lnSpc>
                <a:spcBef>
                  <a:spcPct val="0"/>
                </a:spcBef>
                <a:buNone/>
              </a:pPr>
              <a:t>Sep-15</a:t>
            </a:fld>
            <a:endParaRPr lang="en-US" sz="1000" dirty="0">
              <a:latin typeface="Arial"/>
              <a:cs typeface="Arial"/>
              <a:sym typeface="Arial"/>
            </a:endParaRPr>
          </a:p>
        </p:txBody>
      </p:sp>
      <p:sp>
        <p:nvSpPr>
          <p:cNvPr id="160" name="Text Placeholder 65"/>
          <p:cNvSpPr>
            <a:spLocks noGrp="1"/>
          </p:cNvSpPr>
          <p:nvPr>
            <p:custDataLst>
              <p:tags r:id="rId16"/>
            </p:custDataLst>
          </p:nvPr>
        </p:nvSpPr>
        <p:spPr bwMode="gray">
          <a:xfrm>
            <a:off x="1676400" y="4813300"/>
            <a:ext cx="344488"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EED5148E-93BD-4930-8722-C35D1E7F8F46}" type="datetime'J''''''''''''u''''''''''''''l-''''''''''15'''''''''''''">
              <a:rPr lang="en-US" sz="1000">
                <a:latin typeface="Arial"/>
                <a:cs typeface="Arial"/>
                <a:sym typeface="Arial"/>
              </a:rPr>
              <a:pPr marL="0" indent="0" algn="ctr">
                <a:lnSpc>
                  <a:spcPct val="100000"/>
                </a:lnSpc>
                <a:spcBef>
                  <a:spcPct val="0"/>
                </a:spcBef>
                <a:buNone/>
              </a:pPr>
              <a:t>Jul-15</a:t>
            </a:fld>
            <a:endParaRPr lang="en-US" sz="1000" dirty="0">
              <a:latin typeface="Arial"/>
              <a:cs typeface="Arial"/>
              <a:sym typeface="Arial"/>
            </a:endParaRPr>
          </a:p>
        </p:txBody>
      </p:sp>
      <p:sp>
        <p:nvSpPr>
          <p:cNvPr id="164" name="Text Placeholder 69"/>
          <p:cNvSpPr>
            <a:spLocks noGrp="1"/>
          </p:cNvSpPr>
          <p:nvPr>
            <p:custDataLst>
              <p:tags r:id="rId17"/>
            </p:custDataLst>
          </p:nvPr>
        </p:nvSpPr>
        <p:spPr bwMode="gray">
          <a:xfrm>
            <a:off x="4086225" y="4813300"/>
            <a:ext cx="401638"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E7282F39-14A4-42C1-A8B1-7688F603BDDE}" type="datetime'M''a''''''r''-''''''''''''''''''''1''''''''''6'''''''''">
              <a:rPr lang="en-US" sz="1000">
                <a:latin typeface="Arial"/>
                <a:cs typeface="Arial"/>
                <a:sym typeface="Arial"/>
              </a:rPr>
              <a:pPr marL="0" indent="0" algn="ctr">
                <a:lnSpc>
                  <a:spcPct val="100000"/>
                </a:lnSpc>
                <a:spcBef>
                  <a:spcPct val="0"/>
                </a:spcBef>
                <a:buNone/>
              </a:pPr>
              <a:t>Mar-16</a:t>
            </a:fld>
            <a:endParaRPr lang="en-US" sz="1000" dirty="0">
              <a:latin typeface="Arial"/>
              <a:cs typeface="Arial"/>
              <a:sym typeface="Arial"/>
            </a:endParaRPr>
          </a:p>
        </p:txBody>
      </p:sp>
      <p:sp>
        <p:nvSpPr>
          <p:cNvPr id="61" name="Text Placeholder 23"/>
          <p:cNvSpPr>
            <a:spLocks noGrp="1"/>
          </p:cNvSpPr>
          <p:nvPr>
            <p:custDataLst>
              <p:tags r:id="rId18"/>
            </p:custDataLst>
          </p:nvPr>
        </p:nvSpPr>
        <p:spPr bwMode="gray">
          <a:xfrm>
            <a:off x="352425" y="4619625"/>
            <a:ext cx="174625"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lnSpc>
                <a:spcPct val="100000"/>
              </a:lnSpc>
              <a:spcBef>
                <a:spcPct val="0"/>
              </a:spcBef>
              <a:buNone/>
            </a:pPr>
            <a:fld id="{0C796C18-BE83-46EF-B17B-F070D8A4D362}" type="datetime'''''''''''''''''''''''''''''''''''''''''''0.''''''0'''">
              <a:rPr lang="en-US" sz="1000">
                <a:latin typeface="Arial"/>
                <a:cs typeface="Arial"/>
                <a:sym typeface="Arial"/>
              </a:rPr>
              <a:pPr marL="0" indent="0" algn="r">
                <a:lnSpc>
                  <a:spcPct val="100000"/>
                </a:lnSpc>
                <a:spcBef>
                  <a:spcPct val="0"/>
                </a:spcBef>
                <a:buNone/>
              </a:pPr>
              <a:t>0.0</a:t>
            </a:fld>
            <a:endParaRPr lang="en-GB" sz="1000" dirty="0">
              <a:latin typeface="Arial"/>
              <a:cs typeface="Arial"/>
              <a:sym typeface="Arial"/>
            </a:endParaRPr>
          </a:p>
        </p:txBody>
      </p:sp>
      <p:sp>
        <p:nvSpPr>
          <p:cNvPr id="146" name="Text Placeholder 51"/>
          <p:cNvSpPr>
            <a:spLocks noGrp="1"/>
          </p:cNvSpPr>
          <p:nvPr>
            <p:custDataLst>
              <p:tags r:id="rId19"/>
            </p:custDataLst>
          </p:nvPr>
        </p:nvSpPr>
        <p:spPr bwMode="gray">
          <a:xfrm>
            <a:off x="352425" y="4324350"/>
            <a:ext cx="174625"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lnSpc>
                <a:spcPct val="100000"/>
              </a:lnSpc>
              <a:spcBef>
                <a:spcPct val="0"/>
              </a:spcBef>
              <a:buNone/>
            </a:pPr>
            <a:fld id="{A1D7ED05-A983-4900-82E9-54C97CE84ADD}" type="datetime'''''''1.''''''''''''''''''''''''''''0'''''''''''''''">
              <a:rPr lang="en-US" sz="1000">
                <a:latin typeface="Arial"/>
                <a:cs typeface="Arial"/>
                <a:sym typeface="Arial"/>
              </a:rPr>
              <a:pPr marL="0" indent="0" algn="r">
                <a:lnSpc>
                  <a:spcPct val="100000"/>
                </a:lnSpc>
                <a:spcBef>
                  <a:spcPct val="0"/>
                </a:spcBef>
                <a:buNone/>
              </a:pPr>
              <a:t>1.0</a:t>
            </a:fld>
            <a:endParaRPr lang="en-US" sz="1000" dirty="0">
              <a:latin typeface="Arial"/>
              <a:cs typeface="Arial"/>
              <a:sym typeface="Arial"/>
            </a:endParaRPr>
          </a:p>
        </p:txBody>
      </p:sp>
      <p:sp>
        <p:nvSpPr>
          <p:cNvPr id="147" name="Text Placeholder 52"/>
          <p:cNvSpPr>
            <a:spLocks noGrp="1"/>
          </p:cNvSpPr>
          <p:nvPr>
            <p:custDataLst>
              <p:tags r:id="rId20"/>
            </p:custDataLst>
          </p:nvPr>
        </p:nvSpPr>
        <p:spPr bwMode="gray">
          <a:xfrm>
            <a:off x="352425" y="4029075"/>
            <a:ext cx="174625"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lnSpc>
                <a:spcPct val="100000"/>
              </a:lnSpc>
              <a:spcBef>
                <a:spcPct val="0"/>
              </a:spcBef>
              <a:buNone/>
            </a:pPr>
            <a:fld id="{C7F0C68B-1403-41DE-B092-5E0D62669C34}" type="datetime'''''''''''''''''''''''''''2''''.''''''0'''''''''''''''''''''''">
              <a:rPr lang="en-US" sz="1000">
                <a:latin typeface="Arial"/>
                <a:cs typeface="Arial"/>
                <a:sym typeface="Arial"/>
              </a:rPr>
              <a:pPr marL="0" indent="0" algn="r">
                <a:lnSpc>
                  <a:spcPct val="100000"/>
                </a:lnSpc>
                <a:spcBef>
                  <a:spcPct val="0"/>
                </a:spcBef>
                <a:buNone/>
              </a:pPr>
              <a:t>2.0</a:t>
            </a:fld>
            <a:endParaRPr lang="en-US" sz="1000" dirty="0">
              <a:latin typeface="Arial"/>
              <a:cs typeface="Arial"/>
              <a:sym typeface="Arial"/>
            </a:endParaRPr>
          </a:p>
        </p:txBody>
      </p:sp>
      <p:cxnSp>
        <p:nvCxnSpPr>
          <p:cNvPr id="27" name="Straight Connector 26"/>
          <p:cNvCxnSpPr/>
          <p:nvPr>
            <p:custDataLst>
              <p:tags r:id="rId21"/>
            </p:custDataLst>
          </p:nvPr>
        </p:nvCxnSpPr>
        <p:spPr bwMode="gray">
          <a:xfrm>
            <a:off x="5545138" y="5368925"/>
            <a:ext cx="328613" cy="0"/>
          </a:xfrm>
          <a:prstGeom prst="line">
            <a:avLst/>
          </a:prstGeom>
          <a:ln w="28575">
            <a:solidFill>
              <a:srgbClr val="EB032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custDataLst>
              <p:tags r:id="rId22"/>
            </p:custDataLst>
          </p:nvPr>
        </p:nvCxnSpPr>
        <p:spPr bwMode="gray">
          <a:xfrm>
            <a:off x="4297363" y="5368925"/>
            <a:ext cx="328613" cy="0"/>
          </a:xfrm>
          <a:prstGeom prst="line">
            <a:avLst/>
          </a:prstGeom>
          <a:ln w="28575">
            <a:solidFill>
              <a:srgbClr val="FFBF2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custDataLst>
              <p:tags r:id="rId23"/>
            </p:custDataLst>
          </p:nvPr>
        </p:nvCxnSpPr>
        <p:spPr bwMode="gray">
          <a:xfrm>
            <a:off x="2568575" y="5368925"/>
            <a:ext cx="328613" cy="0"/>
          </a:xfrm>
          <a:prstGeom prst="line">
            <a:avLst/>
          </a:prstGeom>
          <a:ln w="19050">
            <a:solidFill>
              <a:srgbClr val="008AB3"/>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4" name="Text Placeholder 6719"/>
          <p:cNvSpPr>
            <a:spLocks noGrp="1"/>
          </p:cNvSpPr>
          <p:nvPr>
            <p:custDataLst>
              <p:tags r:id="rId24"/>
            </p:custDataLst>
          </p:nvPr>
        </p:nvSpPr>
        <p:spPr bwMode="auto">
          <a:xfrm>
            <a:off x="4676775" y="5299075"/>
            <a:ext cx="766763"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spcCol="0" anchor="ctr"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nSpc>
                <a:spcPct val="100000"/>
              </a:lnSpc>
              <a:spcBef>
                <a:spcPct val="0"/>
              </a:spcBef>
              <a:spcAft>
                <a:spcPct val="0"/>
              </a:spcAft>
              <a:buNone/>
            </a:pPr>
            <a:fld id="{C8B0AC69-719F-435E-BDC9-F87661A46C7B}" type="datetime'''''''Am''b''er tr''i''gg''''''''''''''e''''''''''r'''''''''">
              <a:rPr lang="en-US" sz="1000">
                <a:latin typeface="Arial"/>
                <a:cs typeface="Arial"/>
                <a:sym typeface="Arial"/>
              </a:rPr>
              <a:pPr/>
              <a:t>Amber trigger</a:t>
            </a:fld>
            <a:endParaRPr lang="en-GB" sz="1000" dirty="0">
              <a:latin typeface="Arial"/>
              <a:cs typeface="Arial"/>
              <a:sym typeface="Arial"/>
            </a:endParaRPr>
          </a:p>
        </p:txBody>
      </p:sp>
      <p:sp>
        <p:nvSpPr>
          <p:cNvPr id="33" name="Text Placeholder 6715"/>
          <p:cNvSpPr>
            <a:spLocks noGrp="1"/>
          </p:cNvSpPr>
          <p:nvPr>
            <p:custDataLst>
              <p:tags r:id="rId25"/>
            </p:custDataLst>
          </p:nvPr>
        </p:nvSpPr>
        <p:spPr bwMode="auto">
          <a:xfrm>
            <a:off x="5924550" y="5299075"/>
            <a:ext cx="493713"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spcCol="0" anchor="ctr"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nSpc>
                <a:spcPct val="100000"/>
              </a:lnSpc>
              <a:spcBef>
                <a:spcPct val="0"/>
              </a:spcBef>
              <a:spcAft>
                <a:spcPct val="0"/>
              </a:spcAft>
              <a:buNone/>
            </a:pPr>
            <a:fld id="{4EB62922-56F5-4DCE-86CF-BA3C1C44DEBC}" type="datetime'R''''e''''d'' ''l''''''''''''''''i''m''''''i''''''t'''''''''">
              <a:rPr lang="en-US" sz="1000">
                <a:latin typeface="Arial"/>
                <a:cs typeface="Arial"/>
                <a:sym typeface="Arial"/>
              </a:rPr>
              <a:pPr/>
              <a:t>Red limit</a:t>
            </a:fld>
            <a:endParaRPr lang="en-GB" sz="1000" dirty="0">
              <a:latin typeface="Arial"/>
              <a:cs typeface="Arial"/>
              <a:sym typeface="Arial"/>
            </a:endParaRPr>
          </a:p>
        </p:txBody>
      </p:sp>
      <p:sp>
        <p:nvSpPr>
          <p:cNvPr id="35" name="Text Placeholder 6720"/>
          <p:cNvSpPr>
            <a:spLocks noGrp="1"/>
          </p:cNvSpPr>
          <p:nvPr>
            <p:custDataLst>
              <p:tags r:id="rId26"/>
            </p:custDataLst>
          </p:nvPr>
        </p:nvSpPr>
        <p:spPr bwMode="auto">
          <a:xfrm>
            <a:off x="2947988" y="5299075"/>
            <a:ext cx="1247775"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spcCol="0" anchor="ctr"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nSpc>
                <a:spcPct val="100000"/>
              </a:lnSpc>
              <a:spcBef>
                <a:spcPct val="0"/>
              </a:spcBef>
              <a:spcAft>
                <a:spcPct val="0"/>
              </a:spcAft>
              <a:buNone/>
            </a:pPr>
            <a:fld id="{C59398F6-9145-4793-B9A3-EEF9275541BE}" type="datetime'M''o''''nt''h''''l''y 6''''0''''''+ D''''''''PD ra''t''e'''">
              <a:rPr lang="en-US" sz="1000">
                <a:latin typeface="Arial"/>
                <a:cs typeface="Arial"/>
                <a:sym typeface="Arial"/>
              </a:rPr>
              <a:pPr/>
              <a:t>Monthly 60+ DPD rate</a:t>
            </a:fld>
            <a:endParaRPr lang="en-GB" sz="1000" dirty="0">
              <a:latin typeface="Arial"/>
              <a:cs typeface="Arial"/>
              <a:sym typeface="Arial"/>
            </a:endParaRPr>
          </a:p>
        </p:txBody>
      </p:sp>
      <p:sp>
        <p:nvSpPr>
          <p:cNvPr id="38" name="TextBox 37"/>
          <p:cNvSpPr txBox="1"/>
          <p:nvPr/>
        </p:nvSpPr>
        <p:spPr>
          <a:xfrm>
            <a:off x="3597275" y="2688011"/>
            <a:ext cx="865188" cy="224677"/>
          </a:xfrm>
          <a:prstGeom prst="rect">
            <a:avLst/>
          </a:prstGeom>
          <a:noFill/>
        </p:spPr>
        <p:txBody>
          <a:bodyPr wrap="square" rtlCol="0">
            <a:spAutoFit/>
          </a:bodyPr>
          <a:lstStyle/>
          <a:p>
            <a:pPr algn="r"/>
            <a:r>
              <a:rPr lang="en-US" b="1" dirty="0" smtClean="0">
                <a:solidFill>
                  <a:srgbClr val="FF0000"/>
                </a:solidFill>
              </a:rPr>
              <a:t>6.1%</a:t>
            </a:r>
            <a:endParaRPr lang="en-US" b="1" dirty="0">
              <a:solidFill>
                <a:srgbClr val="FF0000"/>
              </a:solidFill>
            </a:endParaRPr>
          </a:p>
        </p:txBody>
      </p:sp>
      <p:sp>
        <p:nvSpPr>
          <p:cNvPr id="39" name="TextBox 38"/>
          <p:cNvSpPr txBox="1"/>
          <p:nvPr/>
        </p:nvSpPr>
        <p:spPr>
          <a:xfrm>
            <a:off x="3597275" y="2977993"/>
            <a:ext cx="865188" cy="224677"/>
          </a:xfrm>
          <a:prstGeom prst="rect">
            <a:avLst/>
          </a:prstGeom>
          <a:noFill/>
        </p:spPr>
        <p:txBody>
          <a:bodyPr wrap="square" rtlCol="0">
            <a:spAutoFit/>
          </a:bodyPr>
          <a:lstStyle/>
          <a:p>
            <a:pPr algn="r"/>
            <a:r>
              <a:rPr lang="en-US" b="1" dirty="0" smtClean="0">
                <a:solidFill>
                  <a:srgbClr val="FFC000"/>
                </a:solidFill>
              </a:rPr>
              <a:t>4.7%</a:t>
            </a:r>
            <a:endParaRPr lang="en-US" b="1" dirty="0">
              <a:solidFill>
                <a:srgbClr val="FFC000"/>
              </a:solidFill>
            </a:endParaRPr>
          </a:p>
        </p:txBody>
      </p:sp>
      <p:graphicFrame>
        <p:nvGraphicFramePr>
          <p:cNvPr id="116" name="Object 115"/>
          <p:cNvGraphicFramePr>
            <a:graphicFrameLocks/>
          </p:cNvGraphicFramePr>
          <p:nvPr>
            <p:custDataLst>
              <p:tags r:id="rId27"/>
            </p:custDataLst>
            <p:extLst>
              <p:ext uri="{D42A27DB-BD31-4B8C-83A1-F6EECF244321}">
                <p14:modId xmlns:p14="http://schemas.microsoft.com/office/powerpoint/2010/main" val="543322231"/>
              </p:ext>
            </p:extLst>
          </p:nvPr>
        </p:nvGraphicFramePr>
        <p:xfrm>
          <a:off x="5334000" y="2209800"/>
          <a:ext cx="3848040" cy="2590890"/>
        </p:xfrm>
        <a:graphic>
          <a:graphicData uri="http://schemas.openxmlformats.org/presentationml/2006/ole">
            <mc:AlternateContent xmlns:mc="http://schemas.openxmlformats.org/markup-compatibility/2006">
              <mc:Choice xmlns:v="urn:schemas-microsoft-com:vml" Requires="v">
                <p:oleObj spid="_x0000_s293096" name="Chart" r:id="rId55" imgW="3848040" imgH="2590890" progId="MSGraph.Chart.8">
                  <p:embed followColorScheme="full"/>
                </p:oleObj>
              </mc:Choice>
              <mc:Fallback>
                <p:oleObj name="Chart" r:id="rId55" imgW="3848040" imgH="2590890" progId="MSGraph.Chart.8">
                  <p:embed followColorScheme="full"/>
                  <p:pic>
                    <p:nvPicPr>
                      <p:cNvPr id="0" name=""/>
                      <p:cNvPicPr/>
                      <p:nvPr/>
                    </p:nvPicPr>
                    <p:blipFill>
                      <a:blip r:embed="rId56"/>
                      <a:stretch>
                        <a:fillRect/>
                      </a:stretch>
                    </p:blipFill>
                    <p:spPr>
                      <a:xfrm>
                        <a:off x="5334000" y="2209800"/>
                        <a:ext cx="3848040" cy="2590890"/>
                      </a:xfrm>
                      <a:prstGeom prst="rect">
                        <a:avLst/>
                      </a:prstGeom>
                    </p:spPr>
                  </p:pic>
                </p:oleObj>
              </mc:Fallback>
            </mc:AlternateContent>
          </a:graphicData>
        </a:graphic>
      </p:graphicFrame>
      <p:sp>
        <p:nvSpPr>
          <p:cNvPr id="197" name="Text Placeholder 91"/>
          <p:cNvSpPr>
            <a:spLocks noGrp="1"/>
          </p:cNvSpPr>
          <p:nvPr>
            <p:custDataLst>
              <p:tags r:id="rId28"/>
            </p:custDataLst>
          </p:nvPr>
        </p:nvSpPr>
        <p:spPr bwMode="gray">
          <a:xfrm>
            <a:off x="5172075" y="4448175"/>
            <a:ext cx="174625"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lnSpc>
                <a:spcPct val="100000"/>
              </a:lnSpc>
              <a:spcBef>
                <a:spcPct val="0"/>
              </a:spcBef>
              <a:buNone/>
            </a:pPr>
            <a:fld id="{4E43DBFE-D543-4D75-8F5C-DB7C742E82C1}" type="datetime'''''''''''''0''''''''''.''''''''''3'''''''''''''''''">
              <a:rPr lang="en-US" sz="1000">
                <a:latin typeface="Arial"/>
                <a:cs typeface="Arial"/>
                <a:sym typeface="Arial"/>
              </a:rPr>
              <a:pPr marL="0" indent="0" algn="r">
                <a:lnSpc>
                  <a:spcPct val="100000"/>
                </a:lnSpc>
                <a:spcBef>
                  <a:spcPct val="0"/>
                </a:spcBef>
                <a:buNone/>
              </a:pPr>
              <a:t>0.3</a:t>
            </a:fld>
            <a:endParaRPr lang="en-US" sz="1000" dirty="0">
              <a:latin typeface="Arial"/>
              <a:cs typeface="Arial"/>
              <a:sym typeface="Arial"/>
            </a:endParaRPr>
          </a:p>
        </p:txBody>
      </p:sp>
      <p:sp>
        <p:nvSpPr>
          <p:cNvPr id="129" name="Text Placeholder 23"/>
          <p:cNvSpPr>
            <a:spLocks noGrp="1"/>
          </p:cNvSpPr>
          <p:nvPr>
            <p:custDataLst>
              <p:tags r:id="rId29"/>
            </p:custDataLst>
          </p:nvPr>
        </p:nvSpPr>
        <p:spPr bwMode="gray">
          <a:xfrm>
            <a:off x="5172075" y="4619625"/>
            <a:ext cx="174625"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lnSpc>
                <a:spcPct val="100000"/>
              </a:lnSpc>
              <a:spcBef>
                <a:spcPct val="0"/>
              </a:spcBef>
              <a:buNone/>
            </a:pPr>
            <a:fld id="{29CB8133-CD35-4082-9981-D55D77EA2B65}" type="datetime'''''''''0''''''''''''''''''''.''''''''''''0'''''">
              <a:rPr lang="en-US" sz="1000">
                <a:latin typeface="Arial"/>
                <a:cs typeface="Arial"/>
                <a:sym typeface="Arial"/>
              </a:rPr>
              <a:pPr/>
              <a:t>0.0</a:t>
            </a:fld>
            <a:endParaRPr lang="en-GB" sz="1000" dirty="0">
              <a:latin typeface="Arial"/>
              <a:cs typeface="Arial"/>
              <a:sym typeface="Arial"/>
            </a:endParaRPr>
          </a:p>
        </p:txBody>
      </p:sp>
      <p:sp>
        <p:nvSpPr>
          <p:cNvPr id="200" name="Text Placeholder 94"/>
          <p:cNvSpPr>
            <a:spLocks noGrp="1"/>
          </p:cNvSpPr>
          <p:nvPr>
            <p:custDataLst>
              <p:tags r:id="rId30"/>
            </p:custDataLst>
          </p:nvPr>
        </p:nvSpPr>
        <p:spPr bwMode="gray">
          <a:xfrm>
            <a:off x="5172075" y="3943350"/>
            <a:ext cx="174625"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lnSpc>
                <a:spcPct val="100000"/>
              </a:lnSpc>
              <a:spcBef>
                <a:spcPct val="0"/>
              </a:spcBef>
              <a:buNone/>
            </a:pPr>
            <a:fld id="{77FC07E3-AC0C-4BA7-A93A-C6BA0C0BBABC}" type="datetime'''''''''''''''''''1''''''''''.''''''''''2'''''''''''''''''''">
              <a:rPr lang="en-US" sz="1000">
                <a:latin typeface="Arial"/>
                <a:cs typeface="Arial"/>
                <a:sym typeface="Arial"/>
              </a:rPr>
              <a:pPr marL="0" indent="0" algn="r">
                <a:lnSpc>
                  <a:spcPct val="100000"/>
                </a:lnSpc>
                <a:spcBef>
                  <a:spcPct val="0"/>
                </a:spcBef>
                <a:buNone/>
              </a:pPr>
              <a:t>1.2</a:t>
            </a:fld>
            <a:endParaRPr lang="en-US" sz="1000" dirty="0">
              <a:latin typeface="Arial"/>
              <a:cs typeface="Arial"/>
              <a:sym typeface="Arial"/>
            </a:endParaRPr>
          </a:p>
        </p:txBody>
      </p:sp>
      <p:sp>
        <p:nvSpPr>
          <p:cNvPr id="199" name="Text Placeholder 93"/>
          <p:cNvSpPr>
            <a:spLocks noGrp="1"/>
          </p:cNvSpPr>
          <p:nvPr>
            <p:custDataLst>
              <p:tags r:id="rId31"/>
            </p:custDataLst>
          </p:nvPr>
        </p:nvSpPr>
        <p:spPr bwMode="gray">
          <a:xfrm>
            <a:off x="5172075" y="4114800"/>
            <a:ext cx="174625"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lnSpc>
                <a:spcPct val="100000"/>
              </a:lnSpc>
              <a:spcBef>
                <a:spcPct val="0"/>
              </a:spcBef>
              <a:buNone/>
            </a:pPr>
            <a:fld id="{9DB7CBA2-1E9E-438D-8753-063A73018C48}" type="datetime'''''''''''''''0''''''''''''''.9'''''''">
              <a:rPr lang="en-US" sz="1000">
                <a:latin typeface="Arial"/>
                <a:cs typeface="Arial"/>
                <a:sym typeface="Arial"/>
              </a:rPr>
              <a:pPr marL="0" indent="0" algn="r">
                <a:lnSpc>
                  <a:spcPct val="100000"/>
                </a:lnSpc>
                <a:spcBef>
                  <a:spcPct val="0"/>
                </a:spcBef>
                <a:buNone/>
              </a:pPr>
              <a:t>0.9</a:t>
            </a:fld>
            <a:endParaRPr lang="en-US" sz="1000" dirty="0">
              <a:latin typeface="Arial"/>
              <a:cs typeface="Arial"/>
              <a:sym typeface="Arial"/>
            </a:endParaRPr>
          </a:p>
        </p:txBody>
      </p:sp>
      <p:sp>
        <p:nvSpPr>
          <p:cNvPr id="198" name="Text Placeholder 92"/>
          <p:cNvSpPr>
            <a:spLocks noGrp="1"/>
          </p:cNvSpPr>
          <p:nvPr>
            <p:custDataLst>
              <p:tags r:id="rId32"/>
            </p:custDataLst>
          </p:nvPr>
        </p:nvSpPr>
        <p:spPr bwMode="gray">
          <a:xfrm>
            <a:off x="5172075" y="4276725"/>
            <a:ext cx="174625"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lnSpc>
                <a:spcPct val="100000"/>
              </a:lnSpc>
              <a:spcBef>
                <a:spcPct val="0"/>
              </a:spcBef>
              <a:buNone/>
            </a:pPr>
            <a:fld id="{75A7EDB7-03CA-4D11-8E12-048C4EBF6DEB}" type="datetime'''''''''''''''''''''''''''''''0''''''''.''''''''''6'''''">
              <a:rPr lang="en-US" sz="1000">
                <a:latin typeface="Arial"/>
                <a:cs typeface="Arial"/>
                <a:sym typeface="Arial"/>
              </a:rPr>
              <a:pPr marL="0" indent="0" algn="r">
                <a:lnSpc>
                  <a:spcPct val="100000"/>
                </a:lnSpc>
                <a:spcBef>
                  <a:spcPct val="0"/>
                </a:spcBef>
                <a:buNone/>
              </a:pPr>
              <a:t>0.6</a:t>
            </a:fld>
            <a:endParaRPr lang="en-US" sz="1000" dirty="0">
              <a:latin typeface="Arial"/>
              <a:cs typeface="Arial"/>
              <a:sym typeface="Arial"/>
            </a:endParaRPr>
          </a:p>
        </p:txBody>
      </p:sp>
      <p:sp>
        <p:nvSpPr>
          <p:cNvPr id="124" name="Text Placeholder 38"/>
          <p:cNvSpPr>
            <a:spLocks noGrp="1"/>
          </p:cNvSpPr>
          <p:nvPr>
            <p:custDataLst>
              <p:tags r:id="rId33"/>
            </p:custDataLst>
          </p:nvPr>
        </p:nvSpPr>
        <p:spPr bwMode="gray">
          <a:xfrm>
            <a:off x="5172075" y="3771900"/>
            <a:ext cx="174625"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lnSpc>
                <a:spcPct val="100000"/>
              </a:lnSpc>
              <a:spcBef>
                <a:spcPct val="0"/>
              </a:spcBef>
              <a:buNone/>
            </a:pPr>
            <a:fld id="{5EE962D4-B2DC-4101-9F02-616074E3475D}" type="datetime'''''''''''1''''''''''''''''''''''''.''''''''''''''''5'">
              <a:rPr lang="en-US" sz="1000">
                <a:latin typeface="Arial"/>
                <a:cs typeface="Arial"/>
                <a:sym typeface="Arial"/>
              </a:rPr>
              <a:pPr/>
              <a:t>1.5</a:t>
            </a:fld>
            <a:endParaRPr lang="en-GB" sz="1000" dirty="0">
              <a:latin typeface="Arial"/>
              <a:cs typeface="Arial"/>
              <a:sym typeface="Arial"/>
            </a:endParaRPr>
          </a:p>
        </p:txBody>
      </p:sp>
      <p:sp>
        <p:nvSpPr>
          <p:cNvPr id="181" name="Text Placeholder 81"/>
          <p:cNvSpPr>
            <a:spLocks noGrp="1"/>
          </p:cNvSpPr>
          <p:nvPr>
            <p:custDataLst>
              <p:tags r:id="rId34"/>
            </p:custDataLst>
          </p:nvPr>
        </p:nvSpPr>
        <p:spPr bwMode="gray">
          <a:xfrm>
            <a:off x="8294688" y="4813300"/>
            <a:ext cx="385763"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B63DE2D1-7B77-4427-9A75-EE0D2D90D98A}" type="datetime'''''''''''''''''J''''''''''''''a''''''''''''''n''-''1''6'''''">
              <a:rPr lang="en-US" sz="1000">
                <a:latin typeface="Arial"/>
                <a:cs typeface="Arial"/>
                <a:sym typeface="Arial"/>
              </a:rPr>
              <a:pPr marL="0" indent="0" algn="ctr">
                <a:lnSpc>
                  <a:spcPct val="100000"/>
                </a:lnSpc>
                <a:spcBef>
                  <a:spcPct val="0"/>
                </a:spcBef>
                <a:buNone/>
              </a:pPr>
              <a:t>Jan-16</a:t>
            </a:fld>
            <a:endParaRPr lang="en-US" sz="1000" dirty="0">
              <a:latin typeface="Arial"/>
              <a:cs typeface="Arial"/>
              <a:sym typeface="Arial"/>
            </a:endParaRPr>
          </a:p>
        </p:txBody>
      </p:sp>
      <p:sp>
        <p:nvSpPr>
          <p:cNvPr id="179" name="Text Placeholder 79"/>
          <p:cNvSpPr>
            <a:spLocks noGrp="1"/>
          </p:cNvSpPr>
          <p:nvPr>
            <p:custDataLst>
              <p:tags r:id="rId35"/>
            </p:custDataLst>
          </p:nvPr>
        </p:nvSpPr>
        <p:spPr bwMode="gray">
          <a:xfrm>
            <a:off x="7073900" y="4813300"/>
            <a:ext cx="406400"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D0980A29-315E-4D3A-A161-7F7FCD636910}" type="datetime'''S''''''''''''''''ep''''''-''''''''''''''''''''''''''15'">
              <a:rPr lang="en-US" sz="1000">
                <a:latin typeface="Arial"/>
                <a:cs typeface="Arial"/>
                <a:sym typeface="Arial"/>
              </a:rPr>
              <a:pPr marL="0" indent="0" algn="ctr">
                <a:lnSpc>
                  <a:spcPct val="100000"/>
                </a:lnSpc>
                <a:spcBef>
                  <a:spcPct val="0"/>
                </a:spcBef>
                <a:buNone/>
              </a:pPr>
              <a:t>Sep-15</a:t>
            </a:fld>
            <a:endParaRPr lang="en-US" sz="1000" dirty="0">
              <a:latin typeface="Arial"/>
              <a:cs typeface="Arial"/>
              <a:sym typeface="Arial"/>
            </a:endParaRPr>
          </a:p>
        </p:txBody>
      </p:sp>
      <p:sp>
        <p:nvSpPr>
          <p:cNvPr id="176" name="Text Placeholder 76"/>
          <p:cNvSpPr>
            <a:spLocks noGrp="1"/>
          </p:cNvSpPr>
          <p:nvPr>
            <p:custDataLst>
              <p:tags r:id="rId36"/>
            </p:custDataLst>
          </p:nvPr>
        </p:nvSpPr>
        <p:spPr bwMode="gray">
          <a:xfrm>
            <a:off x="5248275" y="4813300"/>
            <a:ext cx="401638"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D4BA471B-DD7A-4865-A282-4D81E35ADFC2}" type="datetime'''M''''''''''''''''''''''''a''''''''''r''''-1''5'''''''''''">
              <a:rPr lang="en-US" sz="1000">
                <a:latin typeface="Arial"/>
                <a:cs typeface="Arial"/>
                <a:sym typeface="Arial"/>
              </a:rPr>
              <a:pPr marL="0" indent="0" algn="ctr">
                <a:lnSpc>
                  <a:spcPct val="100000"/>
                </a:lnSpc>
                <a:spcBef>
                  <a:spcPct val="0"/>
                </a:spcBef>
                <a:buNone/>
              </a:pPr>
              <a:t>Mar-15</a:t>
            </a:fld>
            <a:endParaRPr lang="en-US" sz="1000" dirty="0">
              <a:latin typeface="Arial"/>
              <a:cs typeface="Arial"/>
              <a:sym typeface="Arial"/>
            </a:endParaRPr>
          </a:p>
        </p:txBody>
      </p:sp>
      <p:sp>
        <p:nvSpPr>
          <p:cNvPr id="178" name="Text Placeholder 78"/>
          <p:cNvSpPr>
            <a:spLocks noGrp="1"/>
          </p:cNvSpPr>
          <p:nvPr>
            <p:custDataLst>
              <p:tags r:id="rId37"/>
            </p:custDataLst>
          </p:nvPr>
        </p:nvSpPr>
        <p:spPr bwMode="gray">
          <a:xfrm>
            <a:off x="6486525" y="4813300"/>
            <a:ext cx="344488"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B9A2D673-1DF1-453B-9241-BDB6D225FFCD}" type="datetime'''J''''''''''''''u''''l''''''''-15'''''''''''''''''''''">
              <a:rPr lang="en-US" sz="1000">
                <a:latin typeface="Arial"/>
                <a:cs typeface="Arial"/>
                <a:sym typeface="Arial"/>
              </a:rPr>
              <a:pPr marL="0" indent="0" algn="ctr">
                <a:lnSpc>
                  <a:spcPct val="100000"/>
                </a:lnSpc>
                <a:spcBef>
                  <a:spcPct val="0"/>
                </a:spcBef>
                <a:buNone/>
              </a:pPr>
              <a:t>Jul-15</a:t>
            </a:fld>
            <a:endParaRPr lang="en-US" sz="1000" dirty="0">
              <a:latin typeface="Arial"/>
              <a:cs typeface="Arial"/>
              <a:sym typeface="Arial"/>
            </a:endParaRPr>
          </a:p>
        </p:txBody>
      </p:sp>
      <p:sp>
        <p:nvSpPr>
          <p:cNvPr id="177" name="Text Placeholder 77"/>
          <p:cNvSpPr>
            <a:spLocks noGrp="1"/>
          </p:cNvSpPr>
          <p:nvPr>
            <p:custDataLst>
              <p:tags r:id="rId38"/>
            </p:custDataLst>
          </p:nvPr>
        </p:nvSpPr>
        <p:spPr bwMode="gray">
          <a:xfrm>
            <a:off x="5837238" y="4813300"/>
            <a:ext cx="422275"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92FD4371-2F27-42A1-888F-20362716618C}" type="datetime'M''a''''''''''y''''''-15'''''''''''">
              <a:rPr lang="en-US" sz="1000">
                <a:latin typeface="Arial"/>
                <a:cs typeface="Arial"/>
                <a:sym typeface="Arial"/>
              </a:rPr>
              <a:pPr marL="0" indent="0" algn="ctr">
                <a:lnSpc>
                  <a:spcPct val="100000"/>
                </a:lnSpc>
                <a:spcBef>
                  <a:spcPct val="0"/>
                </a:spcBef>
                <a:buNone/>
              </a:pPr>
              <a:t>May-15</a:t>
            </a:fld>
            <a:endParaRPr lang="en-US" sz="1000" dirty="0">
              <a:latin typeface="Arial"/>
              <a:cs typeface="Arial"/>
              <a:sym typeface="Arial"/>
            </a:endParaRPr>
          </a:p>
        </p:txBody>
      </p:sp>
      <p:sp>
        <p:nvSpPr>
          <p:cNvPr id="182" name="Text Placeholder 82"/>
          <p:cNvSpPr>
            <a:spLocks noGrp="1"/>
          </p:cNvSpPr>
          <p:nvPr>
            <p:custDataLst>
              <p:tags r:id="rId39"/>
            </p:custDataLst>
          </p:nvPr>
        </p:nvSpPr>
        <p:spPr bwMode="gray">
          <a:xfrm>
            <a:off x="8877300" y="4813300"/>
            <a:ext cx="401638"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122823ED-0AAC-4432-A722-8F6814276FC4}" type="datetime'M''''''''''''a''r-''''1''''''''''6'''''">
              <a:rPr lang="en-US" sz="1000">
                <a:latin typeface="Arial"/>
                <a:cs typeface="Arial"/>
                <a:sym typeface="Arial"/>
              </a:rPr>
              <a:pPr marL="0" indent="0" algn="ctr">
                <a:lnSpc>
                  <a:spcPct val="100000"/>
                </a:lnSpc>
                <a:spcBef>
                  <a:spcPct val="0"/>
                </a:spcBef>
                <a:buNone/>
              </a:pPr>
              <a:t>Mar-16</a:t>
            </a:fld>
            <a:endParaRPr lang="en-US" sz="1000" dirty="0">
              <a:latin typeface="Arial"/>
              <a:cs typeface="Arial"/>
              <a:sym typeface="Arial"/>
            </a:endParaRPr>
          </a:p>
        </p:txBody>
      </p:sp>
      <p:sp>
        <p:nvSpPr>
          <p:cNvPr id="180" name="Text Placeholder 80"/>
          <p:cNvSpPr>
            <a:spLocks noGrp="1"/>
          </p:cNvSpPr>
          <p:nvPr>
            <p:custDataLst>
              <p:tags r:id="rId40"/>
            </p:custDataLst>
          </p:nvPr>
        </p:nvSpPr>
        <p:spPr bwMode="gray">
          <a:xfrm>
            <a:off x="7673975" y="4813300"/>
            <a:ext cx="407988"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2B09D873-8AB2-4152-8F46-812CA6045D45}" type="datetime'No''''''''''''''''''''''''''''''''''''''''''''v''-1''5'">
              <a:rPr lang="en-US" sz="1000">
                <a:latin typeface="Arial"/>
                <a:cs typeface="Arial"/>
                <a:sym typeface="Arial"/>
              </a:rPr>
              <a:pPr marL="0" indent="0" algn="ctr">
                <a:lnSpc>
                  <a:spcPct val="100000"/>
                </a:lnSpc>
                <a:spcBef>
                  <a:spcPct val="0"/>
                </a:spcBef>
                <a:buNone/>
              </a:pPr>
              <a:t>Nov-15</a:t>
            </a:fld>
            <a:endParaRPr lang="en-US" sz="1000" dirty="0">
              <a:latin typeface="Arial"/>
              <a:cs typeface="Arial"/>
              <a:sym typeface="Arial"/>
            </a:endParaRPr>
          </a:p>
        </p:txBody>
      </p:sp>
      <p:sp>
        <p:nvSpPr>
          <p:cNvPr id="203" name="Text Placeholder 97"/>
          <p:cNvSpPr>
            <a:spLocks noGrp="1"/>
          </p:cNvSpPr>
          <p:nvPr>
            <p:custDataLst>
              <p:tags r:id="rId41"/>
            </p:custDataLst>
          </p:nvPr>
        </p:nvSpPr>
        <p:spPr bwMode="gray">
          <a:xfrm>
            <a:off x="5172075" y="3267075"/>
            <a:ext cx="174625"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lnSpc>
                <a:spcPct val="100000"/>
              </a:lnSpc>
              <a:spcBef>
                <a:spcPct val="0"/>
              </a:spcBef>
              <a:buNone/>
            </a:pPr>
            <a:fld id="{86F06676-E12A-41F6-8BDE-2E27991A124D}" type="datetime'''''''''''''''2''''''''''''''.''''''''''4'''''''''''''''''">
              <a:rPr lang="en-US" sz="1000">
                <a:latin typeface="Arial"/>
                <a:cs typeface="Arial"/>
                <a:sym typeface="Arial"/>
              </a:rPr>
              <a:pPr marL="0" indent="0" algn="r">
                <a:lnSpc>
                  <a:spcPct val="100000"/>
                </a:lnSpc>
                <a:spcBef>
                  <a:spcPct val="0"/>
                </a:spcBef>
                <a:buNone/>
              </a:pPr>
              <a:t>2.4</a:t>
            </a:fld>
            <a:endParaRPr lang="en-US" sz="1000" dirty="0">
              <a:latin typeface="Arial"/>
              <a:cs typeface="Arial"/>
              <a:sym typeface="Arial"/>
            </a:endParaRPr>
          </a:p>
        </p:txBody>
      </p:sp>
      <p:sp>
        <p:nvSpPr>
          <p:cNvPr id="202" name="Text Placeholder 96"/>
          <p:cNvSpPr>
            <a:spLocks noGrp="1"/>
          </p:cNvSpPr>
          <p:nvPr>
            <p:custDataLst>
              <p:tags r:id="rId42"/>
            </p:custDataLst>
          </p:nvPr>
        </p:nvSpPr>
        <p:spPr bwMode="gray">
          <a:xfrm>
            <a:off x="5172075" y="3438525"/>
            <a:ext cx="174625"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lnSpc>
                <a:spcPct val="100000"/>
              </a:lnSpc>
              <a:spcBef>
                <a:spcPct val="0"/>
              </a:spcBef>
              <a:buNone/>
            </a:pPr>
            <a:fld id="{7A93425B-44D8-4705-BA58-53E942060444}" type="datetime'''''''2.''''''''1'''''''''''''''''''''''''''''">
              <a:rPr lang="en-US" sz="1000">
                <a:latin typeface="Arial"/>
                <a:cs typeface="Arial"/>
                <a:sym typeface="Arial"/>
              </a:rPr>
              <a:pPr marL="0" indent="0" algn="r">
                <a:lnSpc>
                  <a:spcPct val="100000"/>
                </a:lnSpc>
                <a:spcBef>
                  <a:spcPct val="0"/>
                </a:spcBef>
                <a:buNone/>
              </a:pPr>
              <a:t>2.1</a:t>
            </a:fld>
            <a:endParaRPr lang="en-US" sz="1000" dirty="0">
              <a:latin typeface="Arial"/>
              <a:cs typeface="Arial"/>
              <a:sym typeface="Arial"/>
            </a:endParaRPr>
          </a:p>
        </p:txBody>
      </p:sp>
      <p:sp>
        <p:nvSpPr>
          <p:cNvPr id="201" name="Text Placeholder 95"/>
          <p:cNvSpPr>
            <a:spLocks noGrp="1"/>
          </p:cNvSpPr>
          <p:nvPr>
            <p:custDataLst>
              <p:tags r:id="rId43"/>
            </p:custDataLst>
          </p:nvPr>
        </p:nvSpPr>
        <p:spPr bwMode="gray">
          <a:xfrm>
            <a:off x="5172075" y="3600450"/>
            <a:ext cx="174625"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lnSpc>
                <a:spcPct val="100000"/>
              </a:lnSpc>
              <a:spcBef>
                <a:spcPct val="0"/>
              </a:spcBef>
              <a:buNone/>
            </a:pPr>
            <a:fld id="{6DC0CE70-74E5-4B38-B626-BD126C94D339}" type="datetime'''1''''''''''''''''''''''''''''''.''''''''8'''''''''''''''">
              <a:rPr lang="en-US" sz="1000">
                <a:latin typeface="Arial"/>
                <a:cs typeface="Arial"/>
                <a:sym typeface="Arial"/>
              </a:rPr>
              <a:pPr marL="0" indent="0" algn="r">
                <a:lnSpc>
                  <a:spcPct val="100000"/>
                </a:lnSpc>
                <a:spcBef>
                  <a:spcPct val="0"/>
                </a:spcBef>
                <a:buNone/>
              </a:pPr>
              <a:t>1.8</a:t>
            </a:fld>
            <a:endParaRPr lang="en-US" sz="1000" dirty="0">
              <a:latin typeface="Arial"/>
              <a:cs typeface="Arial"/>
              <a:sym typeface="Arial"/>
            </a:endParaRPr>
          </a:p>
        </p:txBody>
      </p:sp>
      <p:sp>
        <p:nvSpPr>
          <p:cNvPr id="173" name="Text Placeholder 74"/>
          <p:cNvSpPr>
            <a:spLocks noGrp="1"/>
          </p:cNvSpPr>
          <p:nvPr>
            <p:custDataLst>
              <p:tags r:id="rId44"/>
            </p:custDataLst>
          </p:nvPr>
        </p:nvSpPr>
        <p:spPr bwMode="gray">
          <a:xfrm>
            <a:off x="5172075" y="2924175"/>
            <a:ext cx="174625"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lnSpc>
                <a:spcPct val="100000"/>
              </a:lnSpc>
              <a:spcBef>
                <a:spcPct val="0"/>
              </a:spcBef>
              <a:buNone/>
            </a:pPr>
            <a:fld id="{E967F386-28AD-4970-9443-DC1B8087708E}" type="datetime'''''''''''''''''3''''''''''.''''''''0'''''''">
              <a:rPr lang="en-US" sz="1000">
                <a:latin typeface="Arial"/>
                <a:cs typeface="Arial"/>
                <a:sym typeface="Arial"/>
              </a:rPr>
              <a:pPr marL="0" indent="0" algn="r">
                <a:lnSpc>
                  <a:spcPct val="100000"/>
                </a:lnSpc>
                <a:spcBef>
                  <a:spcPct val="0"/>
                </a:spcBef>
                <a:buNone/>
              </a:pPr>
              <a:t>3.0</a:t>
            </a:fld>
            <a:endParaRPr lang="en-US" sz="1000" dirty="0">
              <a:latin typeface="Arial"/>
              <a:cs typeface="Arial"/>
              <a:sym typeface="Arial"/>
            </a:endParaRPr>
          </a:p>
        </p:txBody>
      </p:sp>
      <p:sp>
        <p:nvSpPr>
          <p:cNvPr id="208" name="Text Placeholder 102"/>
          <p:cNvSpPr>
            <a:spLocks noGrp="1"/>
          </p:cNvSpPr>
          <p:nvPr>
            <p:custDataLst>
              <p:tags r:id="rId45"/>
            </p:custDataLst>
          </p:nvPr>
        </p:nvSpPr>
        <p:spPr bwMode="gray">
          <a:xfrm>
            <a:off x="5172075" y="2247900"/>
            <a:ext cx="174625"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lnSpc>
                <a:spcPct val="100000"/>
              </a:lnSpc>
              <a:spcBef>
                <a:spcPct val="0"/>
              </a:spcBef>
              <a:buNone/>
            </a:pPr>
            <a:fld id="{42CEA778-F452-4C20-BD90-407F59779B32}" type="datetime'''''''''''''''''''''''''''''''''''''4''.2'''''">
              <a:rPr lang="en-US" sz="1000">
                <a:latin typeface="Arial"/>
                <a:cs typeface="Arial"/>
                <a:sym typeface="Arial"/>
              </a:rPr>
              <a:pPr marL="0" indent="0" algn="r">
                <a:lnSpc>
                  <a:spcPct val="100000"/>
                </a:lnSpc>
                <a:spcBef>
                  <a:spcPct val="0"/>
                </a:spcBef>
                <a:buNone/>
              </a:pPr>
              <a:t>4.2</a:t>
            </a:fld>
            <a:endParaRPr lang="en-US" sz="1000" dirty="0">
              <a:latin typeface="Arial"/>
              <a:cs typeface="Arial"/>
              <a:sym typeface="Arial"/>
            </a:endParaRPr>
          </a:p>
        </p:txBody>
      </p:sp>
      <p:sp>
        <p:nvSpPr>
          <p:cNvPr id="205" name="Text Placeholder 99"/>
          <p:cNvSpPr>
            <a:spLocks noGrp="1"/>
          </p:cNvSpPr>
          <p:nvPr>
            <p:custDataLst>
              <p:tags r:id="rId46"/>
            </p:custDataLst>
          </p:nvPr>
        </p:nvSpPr>
        <p:spPr bwMode="gray">
          <a:xfrm>
            <a:off x="5172075" y="2752725"/>
            <a:ext cx="174625"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lnSpc>
                <a:spcPct val="100000"/>
              </a:lnSpc>
              <a:spcBef>
                <a:spcPct val="0"/>
              </a:spcBef>
              <a:buNone/>
            </a:pPr>
            <a:fld id="{2BDC36BA-9F50-4E5B-9B47-2BE2D5F94519}" type="datetime'''''3''''''''''''.3'''''">
              <a:rPr lang="en-US" sz="1000">
                <a:latin typeface="Arial"/>
                <a:cs typeface="Arial"/>
                <a:sym typeface="Arial"/>
              </a:rPr>
              <a:pPr marL="0" indent="0" algn="r">
                <a:lnSpc>
                  <a:spcPct val="100000"/>
                </a:lnSpc>
                <a:spcBef>
                  <a:spcPct val="0"/>
                </a:spcBef>
                <a:buNone/>
              </a:pPr>
              <a:t>3.3</a:t>
            </a:fld>
            <a:endParaRPr lang="en-US" sz="1000" dirty="0">
              <a:latin typeface="Arial"/>
              <a:cs typeface="Arial"/>
              <a:sym typeface="Arial"/>
            </a:endParaRPr>
          </a:p>
        </p:txBody>
      </p:sp>
      <p:sp>
        <p:nvSpPr>
          <p:cNvPr id="206" name="Text Placeholder 100"/>
          <p:cNvSpPr>
            <a:spLocks noGrp="1"/>
          </p:cNvSpPr>
          <p:nvPr>
            <p:custDataLst>
              <p:tags r:id="rId47"/>
            </p:custDataLst>
          </p:nvPr>
        </p:nvSpPr>
        <p:spPr bwMode="gray">
          <a:xfrm>
            <a:off x="5172075" y="2590800"/>
            <a:ext cx="174625"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lnSpc>
                <a:spcPct val="100000"/>
              </a:lnSpc>
              <a:spcBef>
                <a:spcPct val="0"/>
              </a:spcBef>
              <a:buNone/>
            </a:pPr>
            <a:fld id="{B4E16324-6B46-4B46-B69C-707FFA4D9F84}" type="datetime'''''''''''''''''''''''''''''''''''''''3''.6'''''''''''''">
              <a:rPr lang="en-US" sz="1000">
                <a:latin typeface="Arial"/>
                <a:cs typeface="Arial"/>
                <a:sym typeface="Arial"/>
              </a:rPr>
              <a:pPr marL="0" indent="0" algn="r">
                <a:lnSpc>
                  <a:spcPct val="100000"/>
                </a:lnSpc>
                <a:spcBef>
                  <a:spcPct val="0"/>
                </a:spcBef>
                <a:buNone/>
              </a:pPr>
              <a:t>3.6</a:t>
            </a:fld>
            <a:endParaRPr lang="en-US" sz="1000" dirty="0">
              <a:latin typeface="Arial"/>
              <a:cs typeface="Arial"/>
              <a:sym typeface="Arial"/>
            </a:endParaRPr>
          </a:p>
        </p:txBody>
      </p:sp>
      <p:sp>
        <p:nvSpPr>
          <p:cNvPr id="207" name="Text Placeholder 101"/>
          <p:cNvSpPr>
            <a:spLocks noGrp="1"/>
          </p:cNvSpPr>
          <p:nvPr>
            <p:custDataLst>
              <p:tags r:id="rId48"/>
            </p:custDataLst>
          </p:nvPr>
        </p:nvSpPr>
        <p:spPr bwMode="gray">
          <a:xfrm>
            <a:off x="5172075" y="2419350"/>
            <a:ext cx="174625"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lnSpc>
                <a:spcPct val="100000"/>
              </a:lnSpc>
              <a:spcBef>
                <a:spcPct val="0"/>
              </a:spcBef>
              <a:buNone/>
            </a:pPr>
            <a:fld id="{453314F4-027E-4F4F-9D40-5F4CE30AEF0D}" type="datetime'3.''''''''''9'''''''''''''''''''''''''''''''''''''''''''''''">
              <a:rPr lang="en-US" sz="1000">
                <a:latin typeface="Arial"/>
                <a:cs typeface="Arial"/>
                <a:sym typeface="Arial"/>
              </a:rPr>
              <a:pPr marL="0" indent="0" algn="r">
                <a:lnSpc>
                  <a:spcPct val="100000"/>
                </a:lnSpc>
                <a:spcBef>
                  <a:spcPct val="0"/>
                </a:spcBef>
                <a:buNone/>
              </a:pPr>
              <a:t>3.9</a:t>
            </a:fld>
            <a:endParaRPr lang="en-US" sz="1000" dirty="0">
              <a:latin typeface="Arial"/>
              <a:cs typeface="Arial"/>
              <a:sym typeface="Arial"/>
            </a:endParaRPr>
          </a:p>
        </p:txBody>
      </p:sp>
      <p:sp>
        <p:nvSpPr>
          <p:cNvPr id="204" name="Text Placeholder 98"/>
          <p:cNvSpPr>
            <a:spLocks noGrp="1"/>
          </p:cNvSpPr>
          <p:nvPr>
            <p:custDataLst>
              <p:tags r:id="rId49"/>
            </p:custDataLst>
          </p:nvPr>
        </p:nvSpPr>
        <p:spPr bwMode="gray">
          <a:xfrm>
            <a:off x="5172075" y="3095625"/>
            <a:ext cx="174625"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lnSpc>
                <a:spcPct val="100000"/>
              </a:lnSpc>
              <a:spcBef>
                <a:spcPct val="0"/>
              </a:spcBef>
              <a:buNone/>
            </a:pPr>
            <a:fld id="{5817CD85-689D-48D6-B818-455B35B5459D}" type="datetime'''2''''''''''''''''.''''''''''''''''7'''''''''''''''''''">
              <a:rPr lang="en-US" sz="1000">
                <a:latin typeface="Arial"/>
                <a:cs typeface="Arial"/>
                <a:sym typeface="Arial"/>
              </a:rPr>
              <a:pPr marL="0" indent="0" algn="r">
                <a:lnSpc>
                  <a:spcPct val="100000"/>
                </a:lnSpc>
                <a:spcBef>
                  <a:spcPct val="0"/>
                </a:spcBef>
                <a:buNone/>
              </a:pPr>
              <a:t>2.7</a:t>
            </a:fld>
            <a:endParaRPr lang="en-US" sz="1000" dirty="0">
              <a:latin typeface="Arial"/>
              <a:cs typeface="Arial"/>
              <a:sym typeface="Arial"/>
            </a:endParaRPr>
          </a:p>
        </p:txBody>
      </p:sp>
      <p:sp>
        <p:nvSpPr>
          <p:cNvPr id="137" name="TextBox 136"/>
          <p:cNvSpPr txBox="1"/>
          <p:nvPr/>
        </p:nvSpPr>
        <p:spPr>
          <a:xfrm>
            <a:off x="8415338" y="2640386"/>
            <a:ext cx="865188" cy="224677"/>
          </a:xfrm>
          <a:prstGeom prst="rect">
            <a:avLst/>
          </a:prstGeom>
          <a:noFill/>
        </p:spPr>
        <p:txBody>
          <a:bodyPr wrap="square" rtlCol="0">
            <a:spAutoFit/>
          </a:bodyPr>
          <a:lstStyle/>
          <a:p>
            <a:pPr algn="r"/>
            <a:r>
              <a:rPr lang="en-US" b="1" dirty="0" smtClean="0">
                <a:solidFill>
                  <a:srgbClr val="FF0000"/>
                </a:solidFill>
              </a:rPr>
              <a:t>3.2%</a:t>
            </a:r>
            <a:endParaRPr lang="en-US" b="1" dirty="0">
              <a:solidFill>
                <a:srgbClr val="FF0000"/>
              </a:solidFill>
            </a:endParaRPr>
          </a:p>
        </p:txBody>
      </p:sp>
      <p:sp>
        <p:nvSpPr>
          <p:cNvPr id="138" name="TextBox 137"/>
          <p:cNvSpPr txBox="1"/>
          <p:nvPr/>
        </p:nvSpPr>
        <p:spPr>
          <a:xfrm>
            <a:off x="8415338" y="2979684"/>
            <a:ext cx="865188" cy="224677"/>
          </a:xfrm>
          <a:prstGeom prst="rect">
            <a:avLst/>
          </a:prstGeom>
          <a:noFill/>
        </p:spPr>
        <p:txBody>
          <a:bodyPr wrap="square" rtlCol="0">
            <a:spAutoFit/>
          </a:bodyPr>
          <a:lstStyle/>
          <a:p>
            <a:pPr algn="r"/>
            <a:r>
              <a:rPr lang="en-US" b="1" dirty="0" smtClean="0">
                <a:solidFill>
                  <a:srgbClr val="FFC000"/>
                </a:solidFill>
              </a:rPr>
              <a:t>2.6%</a:t>
            </a:r>
            <a:endParaRPr lang="en-US" b="1" dirty="0">
              <a:solidFill>
                <a:srgbClr val="FFC000"/>
              </a:solidFill>
            </a:endParaRPr>
          </a:p>
        </p:txBody>
      </p:sp>
      <p:sp>
        <p:nvSpPr>
          <p:cNvPr id="218" name="Footnote"/>
          <p:cNvSpPr/>
          <p:nvPr/>
        </p:nvSpPr>
        <p:spPr bwMode="auto">
          <a:xfrm>
            <a:off x="1888431" y="6324440"/>
            <a:ext cx="5721410"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spAutoFit/>
          </a:bodyPr>
          <a:lstStyle/>
          <a:p>
            <a:pPr algn="l">
              <a:lnSpc>
                <a:spcPct val="100000"/>
              </a:lnSpc>
              <a:spcBef>
                <a:spcPts val="0"/>
              </a:spcBef>
              <a:spcAft>
                <a:spcPts val="0"/>
              </a:spcAft>
            </a:pPr>
            <a:r>
              <a:rPr lang="en-GB" sz="800" dirty="0" smtClean="0">
                <a:sym typeface="+mn-lt"/>
              </a:rPr>
              <a:t>Source</a:t>
            </a:r>
            <a:r>
              <a:rPr lang="en-GB" sz="800" dirty="0">
                <a:sym typeface="+mn-lt"/>
              </a:rPr>
              <a:t>: </a:t>
            </a:r>
            <a:r>
              <a:rPr lang="en-US" sz="800" dirty="0" smtClean="0">
                <a:sym typeface="+mn-lt"/>
              </a:rPr>
              <a:t>Delinquency trends </a:t>
            </a:r>
            <a:r>
              <a:rPr lang="en-US" sz="800" dirty="0">
                <a:sym typeface="+mn-lt"/>
              </a:rPr>
              <a:t>reports for SBNA retail (March 2015 to March 2016)</a:t>
            </a:r>
            <a:endParaRPr lang="en-GB" sz="800" dirty="0">
              <a:sym typeface="+mn-lt"/>
            </a:endParaRPr>
          </a:p>
        </p:txBody>
      </p:sp>
      <p:grpSp>
        <p:nvGrpSpPr>
          <p:cNvPr id="75" name="Group 74"/>
          <p:cNvGrpSpPr/>
          <p:nvPr/>
        </p:nvGrpSpPr>
        <p:grpSpPr>
          <a:xfrm>
            <a:off x="436880" y="69852"/>
            <a:ext cx="4199195" cy="189008"/>
            <a:chOff x="457200" y="19052"/>
            <a:chExt cx="4199195" cy="189008"/>
          </a:xfrm>
        </p:grpSpPr>
        <p:sp>
          <p:nvSpPr>
            <p:cNvPr id="79" name="Oval 78"/>
            <p:cNvSpPr/>
            <p:nvPr/>
          </p:nvSpPr>
          <p:spPr bwMode="auto">
            <a:xfrm>
              <a:off x="457200" y="19052"/>
              <a:ext cx="189008" cy="189008"/>
            </a:xfrm>
            <a:prstGeom prst="ellipse">
              <a:avLst/>
            </a:prstGeom>
            <a:solidFill>
              <a:schemeClr val="accent6">
                <a:lumMod val="60000"/>
                <a:lumOff val="4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lang="en-US" b="1" dirty="0">
                  <a:solidFill>
                    <a:schemeClr val="bg1"/>
                  </a:solidFill>
                  <a:latin typeface="Arial" panose="020B0604020202020204" pitchFamily="34" charset="0"/>
                  <a:ea typeface="ＭＳ Ｐゴシック" pitchFamily="-112" charset="-128"/>
                  <a:cs typeface="Arial" panose="020B0604020202020204" pitchFamily="34" charset="0"/>
                </a:rPr>
                <a:t>F</a:t>
              </a:r>
              <a:endParaRPr kumimoji="0" lang="en-US" b="1" i="0" u="none" strike="noStrike" cap="none" normalizeH="0" baseline="0" dirty="0">
                <a:ln>
                  <a:noFill/>
                </a:ln>
                <a:solidFill>
                  <a:schemeClr val="bg1"/>
                </a:solidFill>
                <a:effectLst/>
                <a:latin typeface="Arial" panose="020B0604020202020204" pitchFamily="34" charset="0"/>
                <a:ea typeface="ＭＳ Ｐゴシック" pitchFamily="-112" charset="-128"/>
                <a:cs typeface="Arial" panose="020B0604020202020204" pitchFamily="34" charset="0"/>
              </a:endParaRPr>
            </a:p>
          </p:txBody>
        </p:sp>
        <p:sp>
          <p:nvSpPr>
            <p:cNvPr id="80" name="Text Box 75"/>
            <p:cNvSpPr txBox="1">
              <a:spLocks noChangeArrowheads="1"/>
            </p:cNvSpPr>
            <p:nvPr/>
          </p:nvSpPr>
          <p:spPr bwMode="gray">
            <a:xfrm>
              <a:off x="690566" y="20638"/>
              <a:ext cx="3965829" cy="184666"/>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none" lIns="0" tIns="0" rIns="0" bIns="0" anchor="ctr">
              <a:spAutoFit/>
            </a:bodyPr>
            <a:lstStyle/>
            <a:p>
              <a:pPr algn="l">
                <a:lnSpc>
                  <a:spcPct val="100000"/>
                </a:lnSpc>
              </a:pPr>
              <a:r>
                <a:rPr lang="en-US" sz="1200" dirty="0">
                  <a:solidFill>
                    <a:schemeClr val="bg1">
                      <a:lumMod val="50000"/>
                    </a:schemeClr>
                  </a:solidFill>
                </a:rPr>
                <a:t>Appendix: </a:t>
              </a:r>
              <a:r>
                <a:rPr lang="en-US" sz="1200" dirty="0" smtClean="0">
                  <a:solidFill>
                    <a:schemeClr val="bg1">
                      <a:lumMod val="50000"/>
                    </a:schemeClr>
                  </a:solidFill>
                </a:rPr>
                <a:t>Sub-portfolio back-testing of DPD anchor points</a:t>
              </a:r>
              <a:endParaRPr lang="en-US" sz="1200" dirty="0">
                <a:solidFill>
                  <a:schemeClr val="bg1">
                    <a:lumMod val="50000"/>
                  </a:schemeClr>
                </a:solidFill>
              </a:endParaRPr>
            </a:p>
          </p:txBody>
        </p:sp>
      </p:grpSp>
    </p:spTree>
    <p:extLst>
      <p:ext uri="{BB962C8B-B14F-4D97-AF65-F5344CB8AC3E}">
        <p14:creationId xmlns:p14="http://schemas.microsoft.com/office/powerpoint/2010/main" val="187861609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Object 11" hidden="1"/>
          <p:cNvGraphicFramePr>
            <a:graphicFrameLocks noChangeAspect="1"/>
          </p:cNvGraphicFramePr>
          <p:nvPr>
            <p:custDataLst>
              <p:tags r:id="rId2"/>
            </p:custDataLst>
            <p:extLst>
              <p:ext uri="{D42A27DB-BD31-4B8C-83A1-F6EECF244321}">
                <p14:modId xmlns:p14="http://schemas.microsoft.com/office/powerpoint/2010/main" val="900315442"/>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77508"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59" name="TextBox 58"/>
          <p:cNvSpPr txBox="1"/>
          <p:nvPr/>
        </p:nvSpPr>
        <p:spPr>
          <a:xfrm>
            <a:off x="365759" y="1463040"/>
            <a:ext cx="4147457" cy="215444"/>
          </a:xfrm>
          <a:prstGeom prst="rect">
            <a:avLst/>
          </a:prstGeom>
          <a:noFill/>
        </p:spPr>
        <p:txBody>
          <a:bodyPr wrap="square" lIns="0" tIns="0" rIns="0" bIns="0" rtlCol="0">
            <a:spAutoFit/>
          </a:bodyPr>
          <a:lstStyle/>
          <a:p>
            <a:pPr algn="l">
              <a:lnSpc>
                <a:spcPct val="100000"/>
              </a:lnSpc>
            </a:pPr>
            <a:r>
              <a:rPr lang="en-GB" sz="1400" b="1" dirty="0" smtClean="0">
                <a:solidFill>
                  <a:srgbClr val="FF0000"/>
                </a:solidFill>
                <a:latin typeface="Arial" panose="020B0604020202020204" pitchFamily="34" charset="0"/>
                <a:cs typeface="Arial" panose="020B0604020202020204" pitchFamily="34" charset="0"/>
              </a:rPr>
              <a:t>SHUSA Capital Policy and Risk Appetite limits</a:t>
            </a:r>
            <a:endParaRPr lang="en-GB" sz="1400" baseline="30000" dirty="0" smtClean="0">
              <a:solidFill>
                <a:srgbClr val="FF0000"/>
              </a:solidFill>
              <a:latin typeface="Arial" panose="020B0604020202020204" pitchFamily="34" charset="0"/>
              <a:cs typeface="Arial" panose="020B0604020202020204" pitchFamily="34" charset="0"/>
            </a:endParaRPr>
          </a:p>
        </p:txBody>
      </p:sp>
      <p:sp>
        <p:nvSpPr>
          <p:cNvPr id="25" name="Freeform 24"/>
          <p:cNvSpPr>
            <a:spLocks noChangeAspect="1"/>
          </p:cNvSpPr>
          <p:nvPr/>
        </p:nvSpPr>
        <p:spPr>
          <a:xfrm rot="5400000">
            <a:off x="4748767" y="5629353"/>
            <a:ext cx="192562" cy="365760"/>
          </a:xfrm>
          <a:custGeom>
            <a:avLst/>
            <a:gdLst/>
            <a:ahLst/>
            <a:cxnLst/>
            <a:rect l="0" t="0" r="0" b="0"/>
            <a:pathLst>
              <a:path w="142082" h="269876">
                <a:moveTo>
                  <a:pt x="0" y="0"/>
                </a:moveTo>
                <a:lnTo>
                  <a:pt x="0" y="66675"/>
                </a:lnTo>
                <a:lnTo>
                  <a:pt x="69056" y="134938"/>
                </a:lnTo>
                <a:lnTo>
                  <a:pt x="0" y="206375"/>
                </a:lnTo>
                <a:lnTo>
                  <a:pt x="0" y="269875"/>
                </a:lnTo>
                <a:lnTo>
                  <a:pt x="142081" y="134938"/>
                </a:lnTo>
                <a:close/>
              </a:path>
            </a:pathLst>
          </a:custGeom>
          <a:solidFill>
            <a:srgbClr val="FF0000"/>
          </a:solidFill>
          <a:ln w="9525" cap="flat" cmpd="sng" algn="ctr">
            <a:solidFill>
              <a:srgbClr val="FF0000"/>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noAutofit/>
          </a:bodyPr>
          <a:lstStyle/>
          <a:p>
            <a:pPr algn="ctr">
              <a:lnSpc>
                <a:spcPct val="100000"/>
              </a:lnSpc>
            </a:pPr>
            <a:endParaRPr lang="en-GB" dirty="0" smtClean="0">
              <a:solidFill>
                <a:schemeClr val="tx1"/>
              </a:solidFill>
              <a:latin typeface="Arial" panose="020B0604020202020204" pitchFamily="34" charset="0"/>
              <a:cs typeface="Arial" panose="020B0604020202020204" pitchFamily="34" charset="0"/>
            </a:endParaRPr>
          </a:p>
        </p:txBody>
      </p:sp>
      <p:sp>
        <p:nvSpPr>
          <p:cNvPr id="26" name="Content Placeholder 3"/>
          <p:cNvSpPr txBox="1">
            <a:spLocks/>
          </p:cNvSpPr>
          <p:nvPr/>
        </p:nvSpPr>
        <p:spPr>
          <a:xfrm>
            <a:off x="457198" y="5982492"/>
            <a:ext cx="8775701" cy="215444"/>
          </a:xfrm>
          <a:prstGeom prst="rect">
            <a:avLst/>
          </a:prstGeom>
        </p:spPr>
        <p:txBody>
          <a:bodyPr wrap="square" lIns="0" tIns="0" rIns="0" bIns="0">
            <a:spAutoFit/>
          </a:bodyPr>
          <a:lstStyle>
            <a:lvl1pPr marL="174625" indent="-174625" algn="l" rtl="0" eaLnBrk="1" fontAlgn="base" hangingPunct="1">
              <a:spcBef>
                <a:spcPct val="60000"/>
              </a:spcBef>
              <a:spcAft>
                <a:spcPct val="0"/>
              </a:spcAft>
              <a:buChar char="•"/>
              <a:defRPr sz="1600">
                <a:solidFill>
                  <a:schemeClr val="tx1"/>
                </a:solidFill>
                <a:latin typeface="+mn-lt"/>
                <a:ea typeface="+mn-ea"/>
                <a:cs typeface="+mn-cs"/>
                <a:sym typeface="Arial"/>
              </a:defRPr>
            </a:lvl1pPr>
            <a:lvl2pPr marL="342900" indent="-166688" algn="l" rtl="0" eaLnBrk="1" fontAlgn="base" hangingPunct="1">
              <a:spcBef>
                <a:spcPct val="20000"/>
              </a:spcBef>
              <a:spcAft>
                <a:spcPct val="0"/>
              </a:spcAft>
              <a:buFont typeface="Arial" charset="0"/>
              <a:buChar char="–"/>
              <a:defRPr sz="1600">
                <a:solidFill>
                  <a:schemeClr val="tx1"/>
                </a:solidFill>
                <a:latin typeface="+mn-lt"/>
                <a:cs typeface="+mn-cs"/>
                <a:sym typeface="Arial"/>
              </a:defRPr>
            </a:lvl2pPr>
            <a:lvl3pPr marL="515938" indent="-171450" algn="l" rtl="0" eaLnBrk="1" fontAlgn="base" hangingPunct="1">
              <a:spcBef>
                <a:spcPct val="20000"/>
              </a:spcBef>
              <a:spcAft>
                <a:spcPct val="0"/>
              </a:spcAft>
              <a:buFont typeface="Arial" charset="0"/>
              <a:buChar char="-"/>
              <a:defRPr sz="1600">
                <a:solidFill>
                  <a:schemeClr val="tx1"/>
                </a:solidFill>
                <a:latin typeface="+mn-lt"/>
                <a:cs typeface="+mn-cs"/>
                <a:sym typeface="Arial"/>
              </a:defRPr>
            </a:lvl3pPr>
            <a:lvl4pPr marL="684213" indent="-166688" algn="l" rtl="0" eaLnBrk="1" fontAlgn="base" hangingPunct="1">
              <a:spcBef>
                <a:spcPct val="20000"/>
              </a:spcBef>
              <a:spcAft>
                <a:spcPct val="0"/>
              </a:spcAft>
              <a:buFont typeface="Arial" charset="0"/>
              <a:buChar char="-"/>
              <a:defRPr sz="1600">
                <a:solidFill>
                  <a:schemeClr val="tx1"/>
                </a:solidFill>
                <a:latin typeface="+mn-lt"/>
                <a:cs typeface="+mn-cs"/>
                <a:sym typeface="Arial"/>
              </a:defRPr>
            </a:lvl4pPr>
            <a:lvl5pPr marL="858838" indent="-173038" algn="l" rtl="0" eaLnBrk="1" fontAlgn="base" hangingPunct="1">
              <a:spcBef>
                <a:spcPct val="20000"/>
              </a:spcBef>
              <a:spcAft>
                <a:spcPct val="0"/>
              </a:spcAft>
              <a:buFont typeface="Arial" charset="0"/>
              <a:buChar char="-"/>
              <a:defRPr sz="1600">
                <a:solidFill>
                  <a:schemeClr val="tx1"/>
                </a:solidFill>
                <a:latin typeface="+mn-lt"/>
                <a:cs typeface="+mn-cs"/>
                <a:sym typeface="Arial"/>
              </a:defRPr>
            </a:lvl5pPr>
            <a:lvl6pPr marL="1316038" indent="-173038" algn="l" rtl="0" eaLnBrk="1" fontAlgn="base" hangingPunct="1">
              <a:spcBef>
                <a:spcPct val="20000"/>
              </a:spcBef>
              <a:spcAft>
                <a:spcPct val="0"/>
              </a:spcAft>
              <a:buFont typeface="Arial" charset="0"/>
              <a:buChar char="-"/>
              <a:defRPr sz="1600">
                <a:solidFill>
                  <a:schemeClr val="tx1"/>
                </a:solidFill>
                <a:latin typeface="+mn-lt"/>
                <a:cs typeface="+mn-cs"/>
              </a:defRPr>
            </a:lvl6pPr>
            <a:lvl7pPr marL="1773238" indent="-173038" algn="l" rtl="0" eaLnBrk="1" fontAlgn="base" hangingPunct="1">
              <a:spcBef>
                <a:spcPct val="20000"/>
              </a:spcBef>
              <a:spcAft>
                <a:spcPct val="0"/>
              </a:spcAft>
              <a:buFont typeface="Arial" charset="0"/>
              <a:buChar char="-"/>
              <a:defRPr sz="1600">
                <a:solidFill>
                  <a:schemeClr val="tx1"/>
                </a:solidFill>
                <a:latin typeface="+mn-lt"/>
                <a:cs typeface="+mn-cs"/>
              </a:defRPr>
            </a:lvl7pPr>
            <a:lvl8pPr marL="2230438" indent="-173038" algn="l" rtl="0" eaLnBrk="1" fontAlgn="base" hangingPunct="1">
              <a:spcBef>
                <a:spcPct val="20000"/>
              </a:spcBef>
              <a:spcAft>
                <a:spcPct val="0"/>
              </a:spcAft>
              <a:buFont typeface="Arial" charset="0"/>
              <a:buChar char="-"/>
              <a:defRPr sz="1600">
                <a:solidFill>
                  <a:schemeClr val="tx1"/>
                </a:solidFill>
                <a:latin typeface="+mn-lt"/>
                <a:cs typeface="+mn-cs"/>
              </a:defRPr>
            </a:lvl8pPr>
            <a:lvl9pPr marL="2687638" indent="-173038" algn="l" rtl="0" eaLnBrk="1" fontAlgn="base" hangingPunct="1">
              <a:spcBef>
                <a:spcPct val="20000"/>
              </a:spcBef>
              <a:spcAft>
                <a:spcPct val="0"/>
              </a:spcAft>
              <a:buFont typeface="Arial" charset="0"/>
              <a:buChar char="-"/>
              <a:defRPr sz="1600">
                <a:solidFill>
                  <a:schemeClr val="tx1"/>
                </a:solidFill>
                <a:latin typeface="+mn-lt"/>
                <a:cs typeface="+mn-cs"/>
              </a:defRPr>
            </a:lvl9pPr>
          </a:lstStyle>
          <a:p>
            <a:pPr marL="0" indent="0" algn="ctr" defTabSz="979488">
              <a:lnSpc>
                <a:spcPct val="100000"/>
              </a:lnSpc>
              <a:buNone/>
            </a:pPr>
            <a:r>
              <a:rPr lang="en-US" sz="1400" b="1" dirty="0" smtClean="0">
                <a:solidFill>
                  <a:srgbClr val="FF0000"/>
                </a:solidFill>
                <a:latin typeface="Arial" panose="020B0604020202020204" pitchFamily="34" charset="0"/>
                <a:ea typeface="Arial Unicode MS" pitchFamily="34" charset="-128"/>
                <a:cs typeface="Arial" panose="020B0604020202020204" pitchFamily="34" charset="0"/>
              </a:rPr>
              <a:t>Methodology mirrored to set SHUSA-level and other entity capital adequacy ratio limits</a:t>
            </a:r>
            <a:endParaRPr lang="en-US" sz="1400" b="1" dirty="0">
              <a:solidFill>
                <a:srgbClr val="FF0000"/>
              </a:solidFill>
              <a:latin typeface="Arial" panose="020B0604020202020204" pitchFamily="34" charset="0"/>
              <a:ea typeface="Arial Unicode MS" pitchFamily="34" charset="-128"/>
              <a:cs typeface="Arial" panose="020B0604020202020204" pitchFamily="34" charset="0"/>
            </a:endParaRPr>
          </a:p>
        </p:txBody>
      </p:sp>
      <p:graphicFrame>
        <p:nvGraphicFramePr>
          <p:cNvPr id="22" name="Table 21"/>
          <p:cNvGraphicFramePr>
            <a:graphicFrameLocks noGrp="1"/>
          </p:cNvGraphicFramePr>
          <p:nvPr>
            <p:extLst>
              <p:ext uri="{D42A27DB-BD31-4B8C-83A1-F6EECF244321}">
                <p14:modId xmlns:p14="http://schemas.microsoft.com/office/powerpoint/2010/main" val="3472486723"/>
              </p:ext>
            </p:extLst>
          </p:nvPr>
        </p:nvGraphicFramePr>
        <p:xfrm>
          <a:off x="348436" y="1848306"/>
          <a:ext cx="7938646" cy="3695304"/>
        </p:xfrm>
        <a:graphic>
          <a:graphicData uri="http://schemas.openxmlformats.org/drawingml/2006/table">
            <a:tbl>
              <a:tblPr/>
              <a:tblGrid>
                <a:gridCol w="2828346"/>
                <a:gridCol w="1277575"/>
                <a:gridCol w="1277575"/>
                <a:gridCol w="1277575"/>
                <a:gridCol w="1277575"/>
              </a:tblGrid>
              <a:tr h="381541">
                <a:tc>
                  <a:txBody>
                    <a:bodyPr/>
                    <a:lstStyle/>
                    <a:p>
                      <a:pPr marL="0" marR="0" indent="0" algn="l" defTabSz="914400" rtl="0" eaLnBrk="1" fontAlgn="b" latinLnBrk="0" hangingPunct="1">
                        <a:lnSpc>
                          <a:spcPct val="100000"/>
                        </a:lnSpc>
                        <a:spcBef>
                          <a:spcPts val="0"/>
                        </a:spcBef>
                        <a:spcAft>
                          <a:spcPts val="0"/>
                        </a:spcAft>
                        <a:buClrTx/>
                        <a:buSzTx/>
                        <a:buFontTx/>
                        <a:buNone/>
                        <a:tabLst/>
                        <a:defRPr/>
                      </a:pPr>
                      <a:r>
                        <a:rPr lang="en-US" sz="1200" b="1" i="0" u="none" strike="noStrike" kern="1200" dirty="0" smtClean="0">
                          <a:solidFill>
                            <a:srgbClr val="FF0000"/>
                          </a:solidFill>
                          <a:effectLst/>
                          <a:latin typeface="Arial" panose="020B0604020202020204" pitchFamily="34" charset="0"/>
                          <a:ea typeface="+mn-ea"/>
                          <a:cs typeface="Arial" panose="020B0604020202020204" pitchFamily="34" charset="0"/>
                        </a:rPr>
                        <a:t>Capital component</a:t>
                      </a:r>
                    </a:p>
                  </a:txBody>
                  <a:tcPr marL="8595" marR="8595" marT="859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200" b="1" i="0" u="none" strike="noStrike" dirty="0" smtClean="0">
                          <a:solidFill>
                            <a:srgbClr val="000000"/>
                          </a:solidFill>
                          <a:effectLst/>
                          <a:latin typeface="Arial" panose="020B0604020202020204" pitchFamily="34" charset="0"/>
                          <a:cs typeface="Arial" panose="020B0604020202020204" pitchFamily="34" charset="0"/>
                        </a:rPr>
                        <a:t>Common</a:t>
                      </a:r>
                      <a:r>
                        <a:rPr lang="en-US" sz="1200" b="1" i="0" u="none" strike="noStrike" baseline="0" dirty="0" smtClean="0">
                          <a:solidFill>
                            <a:srgbClr val="000000"/>
                          </a:solidFill>
                          <a:effectLst/>
                          <a:latin typeface="Arial" panose="020B0604020202020204" pitchFamily="34" charset="0"/>
                          <a:cs typeface="Arial" panose="020B0604020202020204" pitchFamily="34" charset="0"/>
                        </a:rPr>
                        <a:t> Equity Tier 1</a:t>
                      </a:r>
                      <a:endParaRPr lang="en-US" sz="1200" b="1" i="0" u="none" strike="noStrike" dirty="0">
                        <a:solidFill>
                          <a:srgbClr val="000000"/>
                        </a:solidFill>
                        <a:effectLst/>
                        <a:latin typeface="Arial" panose="020B0604020202020204" pitchFamily="34" charset="0"/>
                        <a:cs typeface="Arial" panose="020B0604020202020204" pitchFamily="34" charset="0"/>
                      </a:endParaRPr>
                    </a:p>
                  </a:txBody>
                  <a:tcPr marL="8595" marR="8595" marT="859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200" b="1" i="0" u="none" strike="noStrike" dirty="0">
                          <a:solidFill>
                            <a:srgbClr val="000000"/>
                          </a:solidFill>
                          <a:effectLst/>
                          <a:latin typeface="Arial" panose="020B0604020202020204" pitchFamily="34" charset="0"/>
                          <a:cs typeface="Arial" panose="020B0604020202020204" pitchFamily="34" charset="0"/>
                        </a:rPr>
                        <a:t>Tier 1 </a:t>
                      </a:r>
                      <a:r>
                        <a:rPr lang="en-US" sz="1200" b="1" i="0" u="none" strike="noStrike" dirty="0" smtClean="0">
                          <a:solidFill>
                            <a:srgbClr val="000000"/>
                          </a:solidFill>
                          <a:effectLst/>
                          <a:latin typeface="Arial" panose="020B0604020202020204" pitchFamily="34" charset="0"/>
                          <a:cs typeface="Arial" panose="020B0604020202020204" pitchFamily="34" charset="0"/>
                        </a:rPr>
                        <a:t>Risk-based</a:t>
                      </a:r>
                      <a:r>
                        <a:rPr lang="en-US" sz="1200" b="1" i="0" u="none" strike="noStrike" baseline="0" dirty="0" smtClean="0">
                          <a:solidFill>
                            <a:srgbClr val="000000"/>
                          </a:solidFill>
                          <a:effectLst/>
                          <a:latin typeface="Arial" panose="020B0604020202020204" pitchFamily="34" charset="0"/>
                          <a:cs typeface="Arial" panose="020B0604020202020204" pitchFamily="34" charset="0"/>
                        </a:rPr>
                        <a:t> </a:t>
                      </a:r>
                      <a:r>
                        <a:rPr lang="en-US" sz="1200" b="1" i="0" u="none" strike="noStrike" dirty="0" smtClean="0">
                          <a:solidFill>
                            <a:srgbClr val="000000"/>
                          </a:solidFill>
                          <a:effectLst/>
                          <a:latin typeface="Arial" panose="020B0604020202020204" pitchFamily="34" charset="0"/>
                          <a:cs typeface="Arial" panose="020B0604020202020204" pitchFamily="34" charset="0"/>
                        </a:rPr>
                        <a:t>Capital</a:t>
                      </a:r>
                      <a:endParaRPr lang="en-US" sz="1200" b="1" i="0" u="none" strike="noStrike" dirty="0">
                        <a:solidFill>
                          <a:srgbClr val="000000"/>
                        </a:solidFill>
                        <a:effectLst/>
                        <a:latin typeface="Arial" panose="020B0604020202020204" pitchFamily="34" charset="0"/>
                        <a:cs typeface="Arial" panose="020B0604020202020204" pitchFamily="34" charset="0"/>
                      </a:endParaRPr>
                    </a:p>
                  </a:txBody>
                  <a:tcPr marL="8595" marR="8595" marT="859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200" b="1" i="0" u="none" strike="noStrike" dirty="0">
                          <a:solidFill>
                            <a:srgbClr val="000000"/>
                          </a:solidFill>
                          <a:effectLst/>
                          <a:latin typeface="Arial" panose="020B0604020202020204" pitchFamily="34" charset="0"/>
                          <a:cs typeface="Arial" panose="020B0604020202020204" pitchFamily="34" charset="0"/>
                        </a:rPr>
                        <a:t>Total </a:t>
                      </a:r>
                      <a:r>
                        <a:rPr lang="en-US" sz="1200" b="1" i="0" u="none" strike="noStrike" dirty="0" smtClean="0">
                          <a:solidFill>
                            <a:srgbClr val="000000"/>
                          </a:solidFill>
                          <a:effectLst/>
                          <a:latin typeface="Arial" panose="020B0604020202020204" pitchFamily="34" charset="0"/>
                          <a:cs typeface="Arial" panose="020B0604020202020204" pitchFamily="34" charset="0"/>
                        </a:rPr>
                        <a:t>Risk-based Capital</a:t>
                      </a:r>
                      <a:endParaRPr lang="en-US" sz="1200" b="1" i="0" u="none" strike="noStrike" dirty="0">
                        <a:solidFill>
                          <a:srgbClr val="000000"/>
                        </a:solidFill>
                        <a:effectLst/>
                        <a:latin typeface="Arial" panose="020B0604020202020204" pitchFamily="34" charset="0"/>
                        <a:cs typeface="Arial" panose="020B0604020202020204" pitchFamily="34" charset="0"/>
                      </a:endParaRPr>
                    </a:p>
                  </a:txBody>
                  <a:tcPr marL="8595" marR="8595" marT="859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200" b="1" i="0" u="none" strike="noStrike" dirty="0">
                          <a:solidFill>
                            <a:srgbClr val="000000"/>
                          </a:solidFill>
                          <a:effectLst/>
                          <a:latin typeface="Arial" panose="020B0604020202020204" pitchFamily="34" charset="0"/>
                          <a:cs typeface="Arial" panose="020B0604020202020204" pitchFamily="34" charset="0"/>
                        </a:rPr>
                        <a:t>Tier 1 </a:t>
                      </a:r>
                      <a:r>
                        <a:rPr lang="en-US" sz="1200" b="1" i="0" u="none" strike="noStrike" dirty="0" smtClean="0">
                          <a:solidFill>
                            <a:srgbClr val="000000"/>
                          </a:solidFill>
                          <a:effectLst/>
                          <a:latin typeface="Arial" panose="020B0604020202020204" pitchFamily="34" charset="0"/>
                          <a:cs typeface="Arial" panose="020B0604020202020204" pitchFamily="34" charset="0"/>
                        </a:rPr>
                        <a:t>Leverage</a:t>
                      </a:r>
                      <a:endParaRPr lang="en-US" sz="1200" b="1" i="0" u="none" strike="noStrike" dirty="0">
                        <a:solidFill>
                          <a:srgbClr val="000000"/>
                        </a:solidFill>
                        <a:effectLst/>
                        <a:latin typeface="Arial" panose="020B0604020202020204" pitchFamily="34" charset="0"/>
                        <a:cs typeface="Arial" panose="020B0604020202020204" pitchFamily="34" charset="0"/>
                      </a:endParaRPr>
                    </a:p>
                  </a:txBody>
                  <a:tcPr marL="8595" marR="8595" marT="859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283250">
                <a:tc>
                  <a:txBody>
                    <a:bodyPr/>
                    <a:lstStyle/>
                    <a:p>
                      <a:pPr algn="l" fontAlgn="b"/>
                      <a:r>
                        <a:rPr lang="en-US" sz="1200" b="0" i="0" u="none" strike="noStrike" dirty="0">
                          <a:solidFill>
                            <a:schemeClr val="tx1"/>
                          </a:solidFill>
                          <a:effectLst/>
                          <a:latin typeface="Arial" panose="020B0604020202020204" pitchFamily="34" charset="0"/>
                          <a:cs typeface="Arial" panose="020B0604020202020204" pitchFamily="34" charset="0"/>
                        </a:rPr>
                        <a:t>Adequately </a:t>
                      </a:r>
                      <a:r>
                        <a:rPr lang="en-US" sz="1200" b="0" i="0" u="none" strike="noStrike" dirty="0" smtClean="0">
                          <a:solidFill>
                            <a:schemeClr val="tx1"/>
                          </a:solidFill>
                          <a:effectLst/>
                          <a:latin typeface="Arial" panose="020B0604020202020204" pitchFamily="34" charset="0"/>
                          <a:cs typeface="Arial" panose="020B0604020202020204" pitchFamily="34" charset="0"/>
                        </a:rPr>
                        <a:t>capitalized</a:t>
                      </a:r>
                      <a:endParaRPr lang="en-US" sz="1200" b="0" i="0" u="none" strike="noStrike" dirty="0">
                        <a:solidFill>
                          <a:schemeClr val="tx1"/>
                        </a:solidFill>
                        <a:effectLst/>
                        <a:latin typeface="Arial" panose="020B0604020202020204" pitchFamily="34" charset="0"/>
                        <a:cs typeface="Arial" panose="020B0604020202020204" pitchFamily="34" charset="0"/>
                      </a:endParaRPr>
                    </a:p>
                  </a:txBody>
                  <a:tcPr marL="8595" marR="8595" marT="859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200" b="0" i="0" u="none" strike="noStrike" dirty="0">
                          <a:solidFill>
                            <a:schemeClr val="tx1"/>
                          </a:solidFill>
                          <a:effectLst/>
                          <a:latin typeface="Arial" panose="020B0604020202020204" pitchFamily="34" charset="0"/>
                          <a:cs typeface="Arial" panose="020B0604020202020204" pitchFamily="34" charset="0"/>
                        </a:rPr>
                        <a:t>4.50%</a:t>
                      </a:r>
                    </a:p>
                  </a:txBody>
                  <a:tcPr marL="8595" marR="8595" marT="8595" marB="0" anchor="ctr">
                    <a:lnL w="12700" cap="flat" cmpd="sng" algn="ctr">
                      <a:noFill/>
                      <a:prstDash val="solid"/>
                      <a:round/>
                      <a:headEnd type="none" w="med" len="med"/>
                      <a:tailEnd type="none" w="med" len="med"/>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200" b="0" i="0" u="none" strike="noStrike" dirty="0">
                          <a:solidFill>
                            <a:schemeClr val="tx1"/>
                          </a:solidFill>
                          <a:effectLst/>
                          <a:latin typeface="Arial" panose="020B0604020202020204" pitchFamily="34" charset="0"/>
                          <a:cs typeface="Arial" panose="020B0604020202020204" pitchFamily="34" charset="0"/>
                        </a:rPr>
                        <a:t>6.00%</a:t>
                      </a:r>
                    </a:p>
                  </a:txBody>
                  <a:tcPr marL="8595" marR="8595" marT="8595" marB="0" anchor="ctr">
                    <a:lnL w="12700" cap="flat" cmpd="sng" algn="ctr">
                      <a:noFill/>
                      <a:prstDash val="solid"/>
                      <a:round/>
                      <a:headEnd type="none" w="med" len="med"/>
                      <a:tailEnd type="none" w="med" len="med"/>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200" b="0" i="0" u="none" strike="noStrike" dirty="0">
                          <a:solidFill>
                            <a:schemeClr val="tx1"/>
                          </a:solidFill>
                          <a:effectLst/>
                          <a:latin typeface="Arial" panose="020B0604020202020204" pitchFamily="34" charset="0"/>
                          <a:cs typeface="Arial" panose="020B0604020202020204" pitchFamily="34" charset="0"/>
                        </a:rPr>
                        <a:t>8</a:t>
                      </a:r>
                      <a:r>
                        <a:rPr lang="en-US" sz="1200" b="0" i="0" u="none" strike="noStrike" dirty="0" smtClean="0">
                          <a:solidFill>
                            <a:schemeClr val="tx1"/>
                          </a:solidFill>
                          <a:effectLst/>
                          <a:latin typeface="Arial" panose="020B0604020202020204" pitchFamily="34" charset="0"/>
                          <a:cs typeface="Arial" panose="020B0604020202020204" pitchFamily="34" charset="0"/>
                        </a:rPr>
                        <a:t>.00</a:t>
                      </a:r>
                      <a:r>
                        <a:rPr lang="en-US" sz="1200" b="0" i="0" u="none" strike="noStrike" dirty="0">
                          <a:solidFill>
                            <a:schemeClr val="tx1"/>
                          </a:solidFill>
                          <a:effectLst/>
                          <a:latin typeface="Arial" panose="020B0604020202020204" pitchFamily="34" charset="0"/>
                          <a:cs typeface="Arial" panose="020B0604020202020204" pitchFamily="34" charset="0"/>
                        </a:rPr>
                        <a:t>%</a:t>
                      </a:r>
                    </a:p>
                  </a:txBody>
                  <a:tcPr marL="8595" marR="8595" marT="8595" marB="0" anchor="ctr">
                    <a:lnL w="12700" cap="flat" cmpd="sng" algn="ctr">
                      <a:noFill/>
                      <a:prstDash val="solid"/>
                      <a:round/>
                      <a:headEnd type="none" w="med" len="med"/>
                      <a:tailEnd type="none" w="med" len="med"/>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200" b="0" i="0" u="none" strike="noStrike">
                          <a:solidFill>
                            <a:schemeClr val="tx1"/>
                          </a:solidFill>
                          <a:effectLst/>
                          <a:latin typeface="Arial" panose="020B0604020202020204" pitchFamily="34" charset="0"/>
                          <a:cs typeface="Arial" panose="020B0604020202020204" pitchFamily="34" charset="0"/>
                        </a:rPr>
                        <a:t>4.00%</a:t>
                      </a:r>
                    </a:p>
                  </a:txBody>
                  <a:tcPr marL="8595" marR="8595" marT="8595" marB="0" anchor="ctr">
                    <a:lnL w="12700" cap="flat" cmpd="sng" algn="ctr">
                      <a:noFill/>
                      <a:prstDash val="solid"/>
                      <a:round/>
                      <a:headEnd type="none" w="med" len="med"/>
                      <a:tailEnd type="none" w="med" len="med"/>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r>
              <a:tr h="283250">
                <a:tc>
                  <a:txBody>
                    <a:bodyPr/>
                    <a:lstStyle/>
                    <a:p>
                      <a:pPr algn="l" fontAlgn="b"/>
                      <a:r>
                        <a:rPr lang="en-US" sz="1200" b="0" i="0" u="none" strike="noStrike" dirty="0">
                          <a:solidFill>
                            <a:schemeClr val="tx1"/>
                          </a:solidFill>
                          <a:effectLst/>
                          <a:latin typeface="Arial" panose="020B0604020202020204" pitchFamily="34" charset="0"/>
                          <a:cs typeface="Arial" panose="020B0604020202020204" pitchFamily="34" charset="0"/>
                        </a:rPr>
                        <a:t>Market </a:t>
                      </a:r>
                      <a:r>
                        <a:rPr lang="en-US" sz="1200" b="0" i="0" u="none" strike="noStrike" dirty="0" smtClean="0">
                          <a:solidFill>
                            <a:schemeClr val="tx1"/>
                          </a:solidFill>
                          <a:effectLst/>
                          <a:latin typeface="Arial" panose="020B0604020202020204" pitchFamily="34" charset="0"/>
                          <a:cs typeface="Arial" panose="020B0604020202020204" pitchFamily="34" charset="0"/>
                        </a:rPr>
                        <a:t>funding</a:t>
                      </a:r>
                      <a:endParaRPr lang="en-US" sz="1200" b="0" i="0" u="none" strike="noStrike" dirty="0">
                        <a:solidFill>
                          <a:schemeClr val="tx1"/>
                        </a:solidFill>
                        <a:effectLst/>
                        <a:latin typeface="Arial" panose="020B0604020202020204" pitchFamily="34" charset="0"/>
                        <a:cs typeface="Arial" panose="020B0604020202020204" pitchFamily="34" charset="0"/>
                      </a:endParaRPr>
                    </a:p>
                  </a:txBody>
                  <a:tcPr marL="8595" marR="8595" marT="859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200" b="0" i="0" u="none" strike="noStrike" dirty="0">
                          <a:solidFill>
                            <a:schemeClr val="tx1"/>
                          </a:solidFill>
                          <a:effectLst/>
                          <a:latin typeface="Arial" panose="020B0604020202020204" pitchFamily="34" charset="0"/>
                          <a:cs typeface="Arial" panose="020B0604020202020204" pitchFamily="34" charset="0"/>
                        </a:rPr>
                        <a:t>1.75%</a:t>
                      </a:r>
                    </a:p>
                  </a:txBody>
                  <a:tcPr marL="8595" marR="8595" marT="8595" marB="0" anchor="ctr">
                    <a:lnL w="12700" cap="flat" cmpd="sng" algn="ctr">
                      <a:noFill/>
                      <a:prstDash val="solid"/>
                      <a:round/>
                      <a:headEnd type="none" w="med" len="med"/>
                      <a:tailEnd type="none" w="med" len="med"/>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200" b="0" i="0" u="none" strike="noStrike" dirty="0">
                          <a:solidFill>
                            <a:schemeClr val="tx1"/>
                          </a:solidFill>
                          <a:effectLst/>
                          <a:latin typeface="Arial" panose="020B0604020202020204" pitchFamily="34" charset="0"/>
                          <a:cs typeface="Arial" panose="020B0604020202020204" pitchFamily="34" charset="0"/>
                        </a:rPr>
                        <a:t>1.75%</a:t>
                      </a:r>
                    </a:p>
                  </a:txBody>
                  <a:tcPr marL="8595" marR="8595" marT="8595" marB="0" anchor="ctr">
                    <a:lnL w="12700" cap="flat" cmpd="sng" algn="ctr">
                      <a:noFill/>
                      <a:prstDash val="solid"/>
                      <a:round/>
                      <a:headEnd type="none" w="med" len="med"/>
                      <a:tailEnd type="none" w="med" len="med"/>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200" b="0" i="0" u="none" strike="noStrike" dirty="0" smtClean="0">
                          <a:solidFill>
                            <a:schemeClr val="tx1"/>
                          </a:solidFill>
                          <a:effectLst/>
                          <a:latin typeface="Arial" panose="020B0604020202020204" pitchFamily="34" charset="0"/>
                          <a:cs typeface="Arial" panose="020B0604020202020204" pitchFamily="34" charset="0"/>
                        </a:rPr>
                        <a:t>1,75%</a:t>
                      </a:r>
                      <a:endParaRPr lang="en-US" sz="1200" b="0" i="0" u="none" strike="noStrike" dirty="0">
                        <a:solidFill>
                          <a:schemeClr val="tx1"/>
                        </a:solidFill>
                        <a:effectLst/>
                        <a:latin typeface="Arial" panose="020B0604020202020204" pitchFamily="34" charset="0"/>
                        <a:cs typeface="Arial" panose="020B0604020202020204" pitchFamily="34" charset="0"/>
                      </a:endParaRPr>
                    </a:p>
                  </a:txBody>
                  <a:tcPr marL="8595" marR="8595" marT="8595" marB="0" anchor="ctr">
                    <a:lnL w="12700" cap="flat" cmpd="sng" algn="ctr">
                      <a:noFill/>
                      <a:prstDash val="solid"/>
                      <a:round/>
                      <a:headEnd type="none" w="med" len="med"/>
                      <a:tailEnd type="none" w="med" len="med"/>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200" b="0" i="0" u="none" strike="noStrike" dirty="0">
                          <a:solidFill>
                            <a:schemeClr val="tx1"/>
                          </a:solidFill>
                          <a:effectLst/>
                          <a:latin typeface="Arial" panose="020B0604020202020204" pitchFamily="34" charset="0"/>
                          <a:cs typeface="Arial" panose="020B0604020202020204" pitchFamily="34" charset="0"/>
                        </a:rPr>
                        <a:t>1.75%</a:t>
                      </a:r>
                    </a:p>
                  </a:txBody>
                  <a:tcPr marL="8595" marR="8595" marT="8595" marB="0" anchor="ctr">
                    <a:lnL w="12700" cap="flat" cmpd="sng" algn="ctr">
                      <a:noFill/>
                      <a:prstDash val="solid"/>
                      <a:round/>
                      <a:headEnd type="none" w="med" len="med"/>
                      <a:tailEnd type="none" w="med" len="med"/>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r>
              <a:tr h="283250">
                <a:tc>
                  <a:txBody>
                    <a:bodyPr/>
                    <a:lstStyle/>
                    <a:p>
                      <a:pPr algn="l" fontAlgn="b"/>
                      <a:r>
                        <a:rPr lang="en-US" sz="1200" b="0" i="0" u="none" strike="noStrike" dirty="0" smtClean="0">
                          <a:solidFill>
                            <a:schemeClr val="tx1"/>
                          </a:solidFill>
                          <a:effectLst/>
                          <a:latin typeface="Arial" panose="020B0604020202020204" pitchFamily="34" charset="0"/>
                          <a:cs typeface="Arial" panose="020B0604020202020204" pitchFamily="34" charset="0"/>
                        </a:rPr>
                        <a:t>Operating volatility</a:t>
                      </a:r>
                      <a:endParaRPr lang="en-US" sz="1200" b="0" i="0" u="none" strike="noStrike" dirty="0">
                        <a:solidFill>
                          <a:schemeClr val="tx1"/>
                        </a:solidFill>
                        <a:effectLst/>
                        <a:latin typeface="Arial" panose="020B0604020202020204" pitchFamily="34" charset="0"/>
                        <a:cs typeface="Arial" panose="020B0604020202020204" pitchFamily="34" charset="0"/>
                      </a:endParaRPr>
                    </a:p>
                  </a:txBody>
                  <a:tcPr marL="8595" marR="8595" marT="859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200" b="0" i="0" u="none" strike="noStrike" dirty="0" smtClean="0">
                          <a:solidFill>
                            <a:schemeClr val="tx1"/>
                          </a:solidFill>
                          <a:effectLst/>
                          <a:latin typeface="Arial" panose="020B0604020202020204" pitchFamily="34" charset="0"/>
                          <a:cs typeface="Arial" panose="020B0604020202020204" pitchFamily="34" charset="0"/>
                        </a:rPr>
                        <a:t>0.40</a:t>
                      </a:r>
                      <a:r>
                        <a:rPr lang="en-US" sz="1200" b="0" i="0" u="none" strike="noStrike" dirty="0">
                          <a:solidFill>
                            <a:schemeClr val="tx1"/>
                          </a:solidFill>
                          <a:effectLst/>
                          <a:latin typeface="Arial" panose="020B0604020202020204" pitchFamily="34" charset="0"/>
                          <a:cs typeface="Arial" panose="020B0604020202020204" pitchFamily="34" charset="0"/>
                        </a:rPr>
                        <a:t>%</a:t>
                      </a:r>
                    </a:p>
                  </a:txBody>
                  <a:tcPr marL="8595" marR="8595" marT="8595" marB="0" anchor="ctr">
                    <a:lnL w="12700" cap="flat" cmpd="sng" algn="ctr">
                      <a:noFill/>
                      <a:prstDash val="solid"/>
                      <a:round/>
                      <a:headEnd type="none" w="med" len="med"/>
                      <a:tailEnd type="none" w="med" len="med"/>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200" b="0" i="0" u="none" strike="noStrike" dirty="0" smtClean="0">
                          <a:solidFill>
                            <a:schemeClr val="tx1"/>
                          </a:solidFill>
                          <a:effectLst/>
                          <a:latin typeface="Arial" panose="020B0604020202020204" pitchFamily="34" charset="0"/>
                          <a:cs typeface="Arial" panose="020B0604020202020204" pitchFamily="34" charset="0"/>
                        </a:rPr>
                        <a:t>0.50%</a:t>
                      </a:r>
                      <a:endParaRPr lang="en-US" sz="1200" b="0" i="0" u="none" strike="noStrike" dirty="0">
                        <a:solidFill>
                          <a:schemeClr val="tx1"/>
                        </a:solidFill>
                        <a:effectLst/>
                        <a:latin typeface="Arial" panose="020B0604020202020204" pitchFamily="34" charset="0"/>
                        <a:cs typeface="Arial" panose="020B0604020202020204" pitchFamily="34" charset="0"/>
                      </a:endParaRPr>
                    </a:p>
                  </a:txBody>
                  <a:tcPr marL="8595" marR="8595" marT="8595" marB="0" anchor="ctr">
                    <a:lnL w="12700" cap="flat" cmpd="sng" algn="ctr">
                      <a:noFill/>
                      <a:prstDash val="solid"/>
                      <a:round/>
                      <a:headEnd type="none" w="med" len="med"/>
                      <a:tailEnd type="none" w="med" len="med"/>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200" b="0" i="0" u="none" strike="noStrike" dirty="0" smtClean="0">
                          <a:solidFill>
                            <a:schemeClr val="tx1"/>
                          </a:solidFill>
                          <a:effectLst/>
                          <a:latin typeface="Arial" panose="020B0604020202020204" pitchFamily="34" charset="0"/>
                          <a:cs typeface="Arial" panose="020B0604020202020204" pitchFamily="34" charset="0"/>
                        </a:rPr>
                        <a:t>0.65%</a:t>
                      </a:r>
                      <a:endParaRPr lang="en-US" sz="1200" b="0" i="0" u="none" strike="noStrike" dirty="0">
                        <a:solidFill>
                          <a:schemeClr val="tx1"/>
                        </a:solidFill>
                        <a:effectLst/>
                        <a:latin typeface="Arial" panose="020B0604020202020204" pitchFamily="34" charset="0"/>
                        <a:cs typeface="Arial" panose="020B0604020202020204" pitchFamily="34" charset="0"/>
                      </a:endParaRPr>
                    </a:p>
                  </a:txBody>
                  <a:tcPr marL="8595" marR="8595" marT="8595" marB="0" anchor="ctr">
                    <a:lnL w="12700" cap="flat" cmpd="sng" algn="ctr">
                      <a:noFill/>
                      <a:prstDash val="solid"/>
                      <a:round/>
                      <a:headEnd type="none" w="med" len="med"/>
                      <a:tailEnd type="none" w="med" len="med"/>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200" b="0" i="0" u="none" strike="noStrike" dirty="0" smtClean="0">
                          <a:solidFill>
                            <a:schemeClr val="tx1"/>
                          </a:solidFill>
                          <a:effectLst/>
                          <a:latin typeface="Arial" panose="020B0604020202020204" pitchFamily="34" charset="0"/>
                          <a:cs typeface="Arial" panose="020B0604020202020204" pitchFamily="34" charset="0"/>
                        </a:rPr>
                        <a:t>0.65%</a:t>
                      </a:r>
                      <a:endParaRPr lang="en-US" sz="1200" b="0" i="0" u="none" strike="noStrike" dirty="0">
                        <a:solidFill>
                          <a:schemeClr val="tx1"/>
                        </a:solidFill>
                        <a:effectLst/>
                        <a:latin typeface="Arial" panose="020B0604020202020204" pitchFamily="34" charset="0"/>
                        <a:cs typeface="Arial" panose="020B0604020202020204" pitchFamily="34" charset="0"/>
                      </a:endParaRPr>
                    </a:p>
                  </a:txBody>
                  <a:tcPr marL="8595" marR="8595" marT="8595" marB="0" anchor="ctr">
                    <a:lnL w="12700" cap="flat" cmpd="sng" algn="ctr">
                      <a:noFill/>
                      <a:prstDash val="solid"/>
                      <a:round/>
                      <a:headEnd type="none" w="med" len="med"/>
                      <a:tailEnd type="none" w="med" len="med"/>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r>
              <a:tr h="283250">
                <a:tc>
                  <a:txBody>
                    <a:bodyPr/>
                    <a:lstStyle/>
                    <a:p>
                      <a:pPr algn="l" fontAlgn="b"/>
                      <a:r>
                        <a:rPr lang="en-US" sz="1200" b="1" i="0" u="none" strike="noStrike" dirty="0" smtClean="0">
                          <a:solidFill>
                            <a:srgbClr val="FF0000"/>
                          </a:solidFill>
                          <a:effectLst/>
                          <a:latin typeface="Arial" panose="020B0604020202020204" pitchFamily="34" charset="0"/>
                          <a:cs typeface="Arial" panose="020B0604020202020204" pitchFamily="34" charset="0"/>
                        </a:rPr>
                        <a:t>Internal post-stress minimum</a:t>
                      </a:r>
                      <a:endParaRPr lang="en-US" sz="1200" b="1" i="0" u="none" strike="noStrike" dirty="0">
                        <a:solidFill>
                          <a:srgbClr val="FF0000"/>
                        </a:solidFill>
                        <a:effectLst/>
                        <a:latin typeface="Arial" panose="020B0604020202020204" pitchFamily="34" charset="0"/>
                        <a:cs typeface="Arial" panose="020B0604020202020204" pitchFamily="34" charset="0"/>
                      </a:endParaRPr>
                    </a:p>
                  </a:txBody>
                  <a:tcPr marL="8595" marR="8595" marT="859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1200" b="1" i="0" u="none" strike="noStrike" dirty="0" smtClean="0">
                          <a:solidFill>
                            <a:srgbClr val="FF0000"/>
                          </a:solidFill>
                          <a:effectLst/>
                          <a:latin typeface="Arial" panose="020B0604020202020204" pitchFamily="34" charset="0"/>
                          <a:cs typeface="Arial" panose="020B0604020202020204" pitchFamily="34" charset="0"/>
                        </a:rPr>
                        <a:t>6.65%</a:t>
                      </a:r>
                      <a:endParaRPr lang="en-US" sz="1200" b="1" i="0" u="none" strike="noStrike" dirty="0">
                        <a:solidFill>
                          <a:srgbClr val="FF0000"/>
                        </a:solidFill>
                        <a:effectLst/>
                        <a:latin typeface="Arial" panose="020B0604020202020204" pitchFamily="34" charset="0"/>
                        <a:cs typeface="Arial" panose="020B0604020202020204" pitchFamily="34" charset="0"/>
                      </a:endParaRPr>
                    </a:p>
                  </a:txBody>
                  <a:tcPr marL="8595" marR="8595" marT="8595" marB="0" anchor="ctr">
                    <a:lnL w="12700" cap="flat" cmpd="sng" algn="ctr">
                      <a:noFill/>
                      <a:prstDash val="solid"/>
                      <a:round/>
                      <a:headEnd type="none" w="med" len="med"/>
                      <a:tailEnd type="none" w="med" len="med"/>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1200" b="1" i="0" u="none" strike="noStrike" dirty="0" smtClean="0">
                          <a:solidFill>
                            <a:srgbClr val="FF0000"/>
                          </a:solidFill>
                          <a:effectLst/>
                          <a:latin typeface="Arial" panose="020B0604020202020204" pitchFamily="34" charset="0"/>
                          <a:cs typeface="Arial" panose="020B0604020202020204" pitchFamily="34" charset="0"/>
                        </a:rPr>
                        <a:t>8.25%</a:t>
                      </a:r>
                      <a:endParaRPr lang="en-US" sz="1200" b="1" i="0" u="none" strike="noStrike" dirty="0">
                        <a:solidFill>
                          <a:srgbClr val="FF0000"/>
                        </a:solidFill>
                        <a:effectLst/>
                        <a:latin typeface="Arial" panose="020B0604020202020204" pitchFamily="34" charset="0"/>
                        <a:cs typeface="Arial" panose="020B0604020202020204" pitchFamily="34" charset="0"/>
                      </a:endParaRPr>
                    </a:p>
                  </a:txBody>
                  <a:tcPr marL="8595" marR="8595" marT="8595" marB="0" anchor="ctr">
                    <a:lnL w="12700" cap="flat" cmpd="sng" algn="ctr">
                      <a:noFill/>
                      <a:prstDash val="solid"/>
                      <a:round/>
                      <a:headEnd type="none" w="med" len="med"/>
                      <a:tailEnd type="none" w="med" len="med"/>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1200" b="1" i="0" u="none" strike="noStrike" dirty="0" smtClean="0">
                          <a:solidFill>
                            <a:srgbClr val="FF0000"/>
                          </a:solidFill>
                          <a:effectLst/>
                          <a:latin typeface="Arial" panose="020B0604020202020204" pitchFamily="34" charset="0"/>
                          <a:cs typeface="Arial" panose="020B0604020202020204" pitchFamily="34" charset="0"/>
                        </a:rPr>
                        <a:t>10.40%</a:t>
                      </a:r>
                      <a:endParaRPr lang="en-US" sz="1200" b="1" i="0" u="none" strike="noStrike" dirty="0">
                        <a:solidFill>
                          <a:srgbClr val="FF0000"/>
                        </a:solidFill>
                        <a:effectLst/>
                        <a:latin typeface="Arial" panose="020B0604020202020204" pitchFamily="34" charset="0"/>
                        <a:cs typeface="Arial" panose="020B0604020202020204" pitchFamily="34" charset="0"/>
                      </a:endParaRPr>
                    </a:p>
                  </a:txBody>
                  <a:tcPr marL="8595" marR="8595" marT="8595" marB="0" anchor="ctr">
                    <a:lnL w="12700" cap="flat" cmpd="sng" algn="ctr">
                      <a:noFill/>
                      <a:prstDash val="solid"/>
                      <a:round/>
                      <a:headEnd type="none" w="med" len="med"/>
                      <a:tailEnd type="none" w="med" len="med"/>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1200" b="1" i="0" u="none" strike="noStrike" dirty="0" smtClean="0">
                          <a:solidFill>
                            <a:srgbClr val="FF0000"/>
                          </a:solidFill>
                          <a:effectLst/>
                          <a:latin typeface="Arial" panose="020B0604020202020204" pitchFamily="34" charset="0"/>
                          <a:cs typeface="Arial" panose="020B0604020202020204" pitchFamily="34" charset="0"/>
                        </a:rPr>
                        <a:t>6.40%</a:t>
                      </a:r>
                      <a:endParaRPr lang="en-US" sz="1200" b="1" i="0" u="none" strike="noStrike" dirty="0">
                        <a:solidFill>
                          <a:srgbClr val="FF0000"/>
                        </a:solidFill>
                        <a:effectLst/>
                        <a:latin typeface="Arial" panose="020B0604020202020204" pitchFamily="34" charset="0"/>
                        <a:cs typeface="Arial" panose="020B0604020202020204" pitchFamily="34" charset="0"/>
                      </a:endParaRPr>
                    </a:p>
                  </a:txBody>
                  <a:tcPr marL="8595" marR="8595" marT="8595" marB="0" anchor="ctr">
                    <a:lnL w="12700" cap="flat" cmpd="sng" algn="ctr">
                      <a:noFill/>
                      <a:prstDash val="solid"/>
                      <a:round/>
                      <a:headEnd type="none" w="med" len="med"/>
                      <a:tailEnd type="none" w="med" len="med"/>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r h="567931">
                <a:tc>
                  <a:txBody>
                    <a:bodyPr/>
                    <a:lstStyle/>
                    <a:p>
                      <a:pPr marL="0" marR="0" indent="0" algn="l" defTabSz="914400" rtl="0" eaLnBrk="1" fontAlgn="b" latinLnBrk="0" hangingPunct="1">
                        <a:lnSpc>
                          <a:spcPct val="100000"/>
                        </a:lnSpc>
                        <a:spcBef>
                          <a:spcPts val="0"/>
                        </a:spcBef>
                        <a:spcAft>
                          <a:spcPts val="0"/>
                        </a:spcAft>
                        <a:buClrTx/>
                        <a:buSzTx/>
                        <a:buFontTx/>
                        <a:buNone/>
                        <a:tabLst/>
                        <a:defRPr/>
                      </a:pPr>
                      <a:r>
                        <a:rPr lang="en-US" sz="1200" b="1" i="0" u="none" strike="noStrike" kern="1200" dirty="0" smtClean="0">
                          <a:solidFill>
                            <a:srgbClr val="FFC000"/>
                          </a:solidFill>
                          <a:effectLst/>
                          <a:latin typeface="Arial" panose="020B0604020202020204" pitchFamily="34" charset="0"/>
                          <a:ea typeface="+mn-ea"/>
                          <a:cs typeface="Arial" panose="020B0604020202020204" pitchFamily="34" charset="0"/>
                        </a:rPr>
                        <a:t>Internal</a:t>
                      </a:r>
                      <a:r>
                        <a:rPr lang="en-US" sz="1200" b="1" i="0" u="none" strike="noStrike" kern="1200" baseline="0" dirty="0" smtClean="0">
                          <a:solidFill>
                            <a:srgbClr val="FFC000"/>
                          </a:solidFill>
                          <a:effectLst/>
                          <a:latin typeface="Arial" panose="020B0604020202020204" pitchFamily="34" charset="0"/>
                          <a:ea typeface="+mn-ea"/>
                          <a:cs typeface="Arial" panose="020B0604020202020204" pitchFamily="34" charset="0"/>
                        </a:rPr>
                        <a:t> p</a:t>
                      </a:r>
                      <a:r>
                        <a:rPr lang="en-US" sz="1200" b="1" i="0" u="none" strike="noStrike" kern="1200" dirty="0" smtClean="0">
                          <a:solidFill>
                            <a:srgbClr val="FFC000"/>
                          </a:solidFill>
                          <a:effectLst/>
                          <a:latin typeface="Arial" panose="020B0604020202020204" pitchFamily="34" charset="0"/>
                          <a:ea typeface="+mn-ea"/>
                          <a:cs typeface="Arial" panose="020B0604020202020204" pitchFamily="34" charset="0"/>
                        </a:rPr>
                        <a:t>ost-stress minimum + Management </a:t>
                      </a:r>
                      <a:r>
                        <a:rPr lang="en-US" sz="1200" b="1" i="0" u="none" strike="noStrike" kern="1200" baseline="0" dirty="0" smtClean="0">
                          <a:solidFill>
                            <a:srgbClr val="FFC000"/>
                          </a:solidFill>
                          <a:effectLst/>
                          <a:latin typeface="Arial" panose="020B0604020202020204" pitchFamily="34" charset="0"/>
                          <a:ea typeface="+mn-ea"/>
                          <a:cs typeface="Arial" panose="020B0604020202020204" pitchFamily="34" charset="0"/>
                        </a:rPr>
                        <a:t>adjustment</a:t>
                      </a:r>
                      <a:endParaRPr lang="en-US" sz="1200" b="1" i="0" u="none" strike="noStrike" kern="1200" dirty="0" smtClean="0">
                        <a:solidFill>
                          <a:srgbClr val="FFC000"/>
                        </a:solidFill>
                        <a:effectLst/>
                        <a:latin typeface="Arial" panose="020B0604020202020204" pitchFamily="34" charset="0"/>
                        <a:ea typeface="+mn-ea"/>
                        <a:cs typeface="Arial" panose="020B0604020202020204" pitchFamily="34" charset="0"/>
                      </a:endParaRPr>
                    </a:p>
                  </a:txBody>
                  <a:tcPr marL="8595" marR="8595" marT="859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1200" b="1" i="0" u="none" strike="noStrike" dirty="0" smtClean="0">
                          <a:solidFill>
                            <a:srgbClr val="FFC000"/>
                          </a:solidFill>
                          <a:effectLst/>
                          <a:latin typeface="Arial" panose="020B0604020202020204" pitchFamily="34" charset="0"/>
                          <a:cs typeface="Arial" panose="020B0604020202020204" pitchFamily="34" charset="0"/>
                        </a:rPr>
                        <a:t>7.15%</a:t>
                      </a:r>
                      <a:endParaRPr lang="en-US" sz="1200" b="1" i="0" u="none" strike="noStrike" dirty="0">
                        <a:solidFill>
                          <a:srgbClr val="FFC000"/>
                        </a:solidFill>
                        <a:effectLst/>
                        <a:latin typeface="Arial" panose="020B0604020202020204" pitchFamily="34" charset="0"/>
                        <a:cs typeface="Arial" panose="020B0604020202020204" pitchFamily="34" charset="0"/>
                      </a:endParaRPr>
                    </a:p>
                  </a:txBody>
                  <a:tcPr marL="8595" marR="8595" marT="8595" marB="0" anchor="ctr">
                    <a:lnL w="12700" cap="flat" cmpd="sng" algn="ctr">
                      <a:noFill/>
                      <a:prstDash val="solid"/>
                      <a:round/>
                      <a:headEnd type="none" w="med" len="med"/>
                      <a:tailEnd type="none" w="med" len="med"/>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1200" b="1" i="0" u="none" strike="noStrike" dirty="0" smtClean="0">
                          <a:solidFill>
                            <a:srgbClr val="FFC000"/>
                          </a:solidFill>
                          <a:effectLst/>
                          <a:latin typeface="Arial" panose="020B0604020202020204" pitchFamily="34" charset="0"/>
                          <a:cs typeface="Arial" panose="020B0604020202020204" pitchFamily="34" charset="0"/>
                        </a:rPr>
                        <a:t>8.75%</a:t>
                      </a:r>
                      <a:endParaRPr lang="en-US" sz="1200" b="1" i="0" u="none" strike="noStrike" dirty="0">
                        <a:solidFill>
                          <a:srgbClr val="FFC000"/>
                        </a:solidFill>
                        <a:effectLst/>
                        <a:latin typeface="Arial" panose="020B0604020202020204" pitchFamily="34" charset="0"/>
                        <a:cs typeface="Arial" panose="020B0604020202020204" pitchFamily="34" charset="0"/>
                      </a:endParaRPr>
                    </a:p>
                  </a:txBody>
                  <a:tcPr marL="8595" marR="8595" marT="8595" marB="0" anchor="ctr">
                    <a:lnL w="12700" cap="flat" cmpd="sng" algn="ctr">
                      <a:noFill/>
                      <a:prstDash val="solid"/>
                      <a:round/>
                      <a:headEnd type="none" w="med" len="med"/>
                      <a:tailEnd type="none" w="med" len="med"/>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1200" b="1" i="0" u="none" strike="noStrike" dirty="0" smtClean="0">
                          <a:solidFill>
                            <a:srgbClr val="FFC000"/>
                          </a:solidFill>
                          <a:effectLst/>
                          <a:latin typeface="Arial" panose="020B0604020202020204" pitchFamily="34" charset="0"/>
                          <a:cs typeface="Arial" panose="020B0604020202020204" pitchFamily="34" charset="0"/>
                        </a:rPr>
                        <a:t>10.65%</a:t>
                      </a:r>
                      <a:endParaRPr lang="en-US" sz="1200" b="1" i="0" u="none" strike="noStrike" dirty="0">
                        <a:solidFill>
                          <a:srgbClr val="FFC000"/>
                        </a:solidFill>
                        <a:effectLst/>
                        <a:latin typeface="Arial" panose="020B0604020202020204" pitchFamily="34" charset="0"/>
                        <a:cs typeface="Arial" panose="020B0604020202020204" pitchFamily="34" charset="0"/>
                      </a:endParaRPr>
                    </a:p>
                  </a:txBody>
                  <a:tcPr marL="8595" marR="8595" marT="8595" marB="0" anchor="ctr">
                    <a:lnL w="12700" cap="flat" cmpd="sng" algn="ctr">
                      <a:noFill/>
                      <a:prstDash val="solid"/>
                      <a:round/>
                      <a:headEnd type="none" w="med" len="med"/>
                      <a:tailEnd type="none" w="med" len="med"/>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1200" b="1" i="0" u="none" strike="noStrike" dirty="0" smtClean="0">
                          <a:solidFill>
                            <a:srgbClr val="FFC000"/>
                          </a:solidFill>
                          <a:effectLst/>
                          <a:latin typeface="Arial" panose="020B0604020202020204" pitchFamily="34" charset="0"/>
                          <a:cs typeface="Arial" panose="020B0604020202020204" pitchFamily="34" charset="0"/>
                        </a:rPr>
                        <a:t>6.65%</a:t>
                      </a:r>
                      <a:endParaRPr lang="en-US" sz="1200" b="1" i="0" u="none" strike="noStrike" dirty="0">
                        <a:solidFill>
                          <a:srgbClr val="FFC000"/>
                        </a:solidFill>
                        <a:effectLst/>
                        <a:latin typeface="Arial" panose="020B0604020202020204" pitchFamily="34" charset="0"/>
                        <a:cs typeface="Arial" panose="020B0604020202020204" pitchFamily="34" charset="0"/>
                      </a:endParaRPr>
                    </a:p>
                  </a:txBody>
                  <a:tcPr marL="8595" marR="8595" marT="8595" marB="0" anchor="ctr">
                    <a:lnL w="12700" cap="flat" cmpd="sng" algn="ctr">
                      <a:noFill/>
                      <a:prstDash val="solid"/>
                      <a:round/>
                      <a:headEnd type="none" w="med" len="med"/>
                      <a:tailEnd type="none" w="med" len="med"/>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r h="283250">
                <a:tc>
                  <a:txBody>
                    <a:bodyPr/>
                    <a:lstStyle/>
                    <a:p>
                      <a:pPr marL="0" marR="0" indent="0" algn="l" defTabSz="914400" rtl="0" eaLnBrk="1" fontAlgn="b" latinLnBrk="0" hangingPunct="1">
                        <a:lnSpc>
                          <a:spcPct val="100000"/>
                        </a:lnSpc>
                        <a:spcBef>
                          <a:spcPts val="0"/>
                        </a:spcBef>
                        <a:spcAft>
                          <a:spcPts val="0"/>
                        </a:spcAft>
                        <a:buClrTx/>
                        <a:buSzTx/>
                        <a:buFontTx/>
                        <a:buNone/>
                        <a:tabLst/>
                        <a:defRPr/>
                      </a:pPr>
                      <a:r>
                        <a:rPr lang="en-US" sz="1200" b="0" i="0" u="none" strike="noStrike" kern="1200" dirty="0" smtClean="0">
                          <a:solidFill>
                            <a:schemeClr val="tx1"/>
                          </a:solidFill>
                          <a:effectLst/>
                          <a:latin typeface="Arial" panose="020B0604020202020204" pitchFamily="34" charset="0"/>
                          <a:ea typeface="+mn-ea"/>
                          <a:cs typeface="Arial" panose="020B0604020202020204" pitchFamily="34" charset="0"/>
                        </a:rPr>
                        <a:t>Stress absorption</a:t>
                      </a:r>
                    </a:p>
                  </a:txBody>
                  <a:tcPr marL="8595" marR="8595" marT="859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200" b="0" i="0" u="none" strike="noStrike" dirty="0" smtClean="0">
                          <a:solidFill>
                            <a:schemeClr val="tx1"/>
                          </a:solidFill>
                          <a:effectLst/>
                          <a:latin typeface="Arial" panose="020B0604020202020204" pitchFamily="34" charset="0"/>
                          <a:cs typeface="Arial" panose="020B0604020202020204" pitchFamily="34" charset="0"/>
                        </a:rPr>
                        <a:t>3.85%</a:t>
                      </a:r>
                      <a:endParaRPr lang="en-US" sz="1200" b="0" i="0" u="none" strike="noStrike" dirty="0">
                        <a:solidFill>
                          <a:schemeClr val="tx1"/>
                        </a:solidFill>
                        <a:effectLst/>
                        <a:latin typeface="Arial" panose="020B0604020202020204" pitchFamily="34" charset="0"/>
                        <a:cs typeface="Arial" panose="020B0604020202020204" pitchFamily="34" charset="0"/>
                      </a:endParaRPr>
                    </a:p>
                  </a:txBody>
                  <a:tcPr marL="8595" marR="8595" marT="8595" marB="0" anchor="ctr">
                    <a:lnL w="12700" cap="flat" cmpd="sng" algn="ctr">
                      <a:noFill/>
                      <a:prstDash val="solid"/>
                      <a:round/>
                      <a:headEnd type="none" w="med" len="med"/>
                      <a:tailEnd type="none" w="med" len="med"/>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200" b="0" i="0" u="none" strike="noStrike" dirty="0" smtClean="0">
                          <a:solidFill>
                            <a:schemeClr val="tx1"/>
                          </a:solidFill>
                          <a:effectLst/>
                          <a:latin typeface="Arial" panose="020B0604020202020204" pitchFamily="34" charset="0"/>
                          <a:cs typeface="Arial" panose="020B0604020202020204" pitchFamily="34" charset="0"/>
                        </a:rPr>
                        <a:t>3.75</a:t>
                      </a:r>
                      <a:r>
                        <a:rPr lang="en-US" sz="1200" b="0" i="0" u="none" strike="noStrike" dirty="0">
                          <a:solidFill>
                            <a:schemeClr val="tx1"/>
                          </a:solidFill>
                          <a:effectLst/>
                          <a:latin typeface="Arial" panose="020B0604020202020204" pitchFamily="34" charset="0"/>
                          <a:cs typeface="Arial" panose="020B0604020202020204" pitchFamily="34" charset="0"/>
                        </a:rPr>
                        <a:t>%</a:t>
                      </a:r>
                    </a:p>
                  </a:txBody>
                  <a:tcPr marL="8595" marR="8595" marT="8595" marB="0" anchor="ctr">
                    <a:lnL w="12700" cap="flat" cmpd="sng" algn="ctr">
                      <a:noFill/>
                      <a:prstDash val="solid"/>
                      <a:round/>
                      <a:headEnd type="none" w="med" len="med"/>
                      <a:tailEnd type="none" w="med" len="med"/>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200" b="0" i="0" u="none" strike="noStrike" dirty="0" smtClean="0">
                          <a:solidFill>
                            <a:schemeClr val="tx1"/>
                          </a:solidFill>
                          <a:effectLst/>
                          <a:latin typeface="Arial" panose="020B0604020202020204" pitchFamily="34" charset="0"/>
                          <a:cs typeface="Arial" panose="020B0604020202020204" pitchFamily="34" charset="0"/>
                        </a:rPr>
                        <a:t>3.60%</a:t>
                      </a:r>
                      <a:endParaRPr lang="en-US" sz="1200" b="0" i="0" u="none" strike="noStrike" dirty="0">
                        <a:solidFill>
                          <a:schemeClr val="tx1"/>
                        </a:solidFill>
                        <a:effectLst/>
                        <a:latin typeface="Arial" panose="020B0604020202020204" pitchFamily="34" charset="0"/>
                        <a:cs typeface="Arial" panose="020B0604020202020204" pitchFamily="34" charset="0"/>
                      </a:endParaRPr>
                    </a:p>
                  </a:txBody>
                  <a:tcPr marL="8595" marR="8595" marT="8595" marB="0" anchor="ctr">
                    <a:lnL w="12700" cap="flat" cmpd="sng" algn="ctr">
                      <a:noFill/>
                      <a:prstDash val="solid"/>
                      <a:round/>
                      <a:headEnd type="none" w="med" len="med"/>
                      <a:tailEnd type="none" w="med" len="med"/>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200" b="0" i="0" u="none" strike="noStrike" dirty="0" smtClean="0">
                          <a:solidFill>
                            <a:schemeClr val="tx1"/>
                          </a:solidFill>
                          <a:effectLst/>
                          <a:latin typeface="Arial" panose="020B0604020202020204" pitchFamily="34" charset="0"/>
                          <a:cs typeface="Arial" panose="020B0604020202020204" pitchFamily="34" charset="0"/>
                        </a:rPr>
                        <a:t>3.60%</a:t>
                      </a:r>
                      <a:endParaRPr lang="en-US" sz="1200" b="0" i="0" u="none" strike="noStrike" dirty="0">
                        <a:solidFill>
                          <a:schemeClr val="tx1"/>
                        </a:solidFill>
                        <a:effectLst/>
                        <a:latin typeface="Arial" panose="020B0604020202020204" pitchFamily="34" charset="0"/>
                        <a:cs typeface="Arial" panose="020B0604020202020204" pitchFamily="34" charset="0"/>
                      </a:endParaRPr>
                    </a:p>
                  </a:txBody>
                  <a:tcPr marL="8595" marR="8595" marT="8595" marB="0" anchor="ctr">
                    <a:lnL w="12700" cap="flat" cmpd="sng" algn="ctr">
                      <a:noFill/>
                      <a:prstDash val="solid"/>
                      <a:round/>
                      <a:headEnd type="none" w="med" len="med"/>
                      <a:tailEnd type="none" w="med" len="med"/>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r>
              <a:tr h="381541">
                <a:tc>
                  <a:txBody>
                    <a:bodyPr/>
                    <a:lstStyle/>
                    <a:p>
                      <a:pPr algn="l" fontAlgn="b"/>
                      <a:r>
                        <a:rPr lang="en-US" sz="1200" b="1" i="0" u="none" strike="noStrike" dirty="0">
                          <a:solidFill>
                            <a:srgbClr val="FF0000"/>
                          </a:solidFill>
                          <a:effectLst/>
                          <a:latin typeface="Arial" panose="020B0604020202020204" pitchFamily="34" charset="0"/>
                          <a:cs typeface="Arial" panose="020B0604020202020204" pitchFamily="34" charset="0"/>
                        </a:rPr>
                        <a:t>Business-as-usual </a:t>
                      </a:r>
                      <a:r>
                        <a:rPr lang="en-US" sz="1200" b="1" i="0" u="none" strike="noStrike" dirty="0" smtClean="0">
                          <a:solidFill>
                            <a:srgbClr val="FF0000"/>
                          </a:solidFill>
                          <a:effectLst/>
                          <a:latin typeface="Arial" panose="020B0604020202020204" pitchFamily="34" charset="0"/>
                          <a:cs typeface="Arial" panose="020B0604020202020204" pitchFamily="34" charset="0"/>
                        </a:rPr>
                        <a:t>minimum</a:t>
                      </a:r>
                      <a:endParaRPr lang="en-US" sz="1200" b="1" i="0" u="none" strike="noStrike" dirty="0">
                        <a:solidFill>
                          <a:srgbClr val="FF0000"/>
                        </a:solidFill>
                        <a:effectLst/>
                        <a:latin typeface="Arial" panose="020B0604020202020204" pitchFamily="34" charset="0"/>
                        <a:cs typeface="Arial" panose="020B0604020202020204" pitchFamily="34" charset="0"/>
                      </a:endParaRPr>
                    </a:p>
                  </a:txBody>
                  <a:tcPr marL="8595" marR="8595" marT="859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200" b="1" i="0" u="none" strike="noStrike" dirty="0" smtClean="0">
                          <a:solidFill>
                            <a:srgbClr val="FF0000"/>
                          </a:solidFill>
                          <a:effectLst/>
                          <a:latin typeface="Arial" panose="020B0604020202020204" pitchFamily="34" charset="0"/>
                          <a:cs typeface="Arial" panose="020B0604020202020204" pitchFamily="34" charset="0"/>
                        </a:rPr>
                        <a:t>10.50%</a:t>
                      </a:r>
                      <a:endParaRPr lang="en-US" sz="1200" b="1" i="0" u="none" strike="noStrike" dirty="0">
                        <a:solidFill>
                          <a:srgbClr val="FF0000"/>
                        </a:solidFill>
                        <a:effectLst/>
                        <a:latin typeface="Arial" panose="020B0604020202020204" pitchFamily="34" charset="0"/>
                        <a:cs typeface="Arial" panose="020B0604020202020204" pitchFamily="34" charset="0"/>
                      </a:endParaRPr>
                    </a:p>
                  </a:txBody>
                  <a:tcPr marL="8595" marR="8595" marT="8595" marB="0" anchor="ctr">
                    <a:lnL w="12700" cap="flat" cmpd="sng" algn="ctr">
                      <a:noFill/>
                      <a:prstDash val="solid"/>
                      <a:round/>
                      <a:headEnd type="none" w="med" len="med"/>
                      <a:tailEnd type="none" w="med" len="med"/>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200" b="1" i="0" u="none" strike="noStrike" dirty="0" smtClean="0">
                          <a:solidFill>
                            <a:srgbClr val="FF0000"/>
                          </a:solidFill>
                          <a:effectLst/>
                          <a:latin typeface="Arial" panose="020B0604020202020204" pitchFamily="34" charset="0"/>
                          <a:cs typeface="Arial" panose="020B0604020202020204" pitchFamily="34" charset="0"/>
                        </a:rPr>
                        <a:t>12.00%</a:t>
                      </a:r>
                      <a:endParaRPr lang="en-US" sz="1200" b="1" i="0" u="none" strike="noStrike" dirty="0">
                        <a:solidFill>
                          <a:srgbClr val="FF0000"/>
                        </a:solidFill>
                        <a:effectLst/>
                        <a:latin typeface="Arial" panose="020B0604020202020204" pitchFamily="34" charset="0"/>
                        <a:cs typeface="Arial" panose="020B0604020202020204" pitchFamily="34" charset="0"/>
                      </a:endParaRPr>
                    </a:p>
                  </a:txBody>
                  <a:tcPr marL="8595" marR="8595" marT="8595" marB="0" anchor="ctr">
                    <a:lnL w="12700" cap="flat" cmpd="sng" algn="ctr">
                      <a:noFill/>
                      <a:prstDash val="solid"/>
                      <a:round/>
                      <a:headEnd type="none" w="med" len="med"/>
                      <a:tailEnd type="none" w="med" len="med"/>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200" b="1" i="0" u="none" strike="noStrike" dirty="0" smtClean="0">
                          <a:solidFill>
                            <a:srgbClr val="FF0000"/>
                          </a:solidFill>
                          <a:effectLst/>
                          <a:latin typeface="Arial" panose="020B0604020202020204" pitchFamily="34" charset="0"/>
                          <a:cs typeface="Arial" panose="020B0604020202020204" pitchFamily="34" charset="0"/>
                        </a:rPr>
                        <a:t>14.00</a:t>
                      </a:r>
                      <a:r>
                        <a:rPr lang="en-US" sz="1200" b="1" i="0" u="none" strike="noStrike" dirty="0">
                          <a:solidFill>
                            <a:srgbClr val="FF0000"/>
                          </a:solidFill>
                          <a:effectLst/>
                          <a:latin typeface="Arial" panose="020B0604020202020204" pitchFamily="34" charset="0"/>
                          <a:cs typeface="Arial" panose="020B0604020202020204" pitchFamily="34" charset="0"/>
                        </a:rPr>
                        <a:t>%</a:t>
                      </a:r>
                    </a:p>
                  </a:txBody>
                  <a:tcPr marL="8595" marR="8595" marT="8595" marB="0" anchor="ctr">
                    <a:lnL w="12700" cap="flat" cmpd="sng" algn="ctr">
                      <a:noFill/>
                      <a:prstDash val="solid"/>
                      <a:round/>
                      <a:headEnd type="none" w="med" len="med"/>
                      <a:tailEnd type="none" w="med" len="med"/>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200" b="1" i="0" u="none" strike="noStrike" dirty="0">
                          <a:solidFill>
                            <a:srgbClr val="FF0000"/>
                          </a:solidFill>
                          <a:effectLst/>
                          <a:latin typeface="Arial" panose="020B0604020202020204" pitchFamily="34" charset="0"/>
                          <a:cs typeface="Arial" panose="020B0604020202020204" pitchFamily="34" charset="0"/>
                        </a:rPr>
                        <a:t>10.00%</a:t>
                      </a:r>
                    </a:p>
                  </a:txBody>
                  <a:tcPr marL="8595" marR="8595" marT="8595" marB="0" anchor="ctr">
                    <a:lnL w="12700" cap="flat" cmpd="sng" algn="ctr">
                      <a:noFill/>
                      <a:prstDash val="solid"/>
                      <a:round/>
                      <a:headEnd type="none" w="med" len="med"/>
                      <a:tailEnd type="none" w="med" len="med"/>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r>
              <a:tr h="283250">
                <a:tc>
                  <a:txBody>
                    <a:bodyPr/>
                    <a:lstStyle/>
                    <a:p>
                      <a:pPr algn="l" fontAlgn="b"/>
                      <a:r>
                        <a:rPr lang="en-US" sz="1200" b="0" i="0" u="none" strike="noStrike" dirty="0" smtClean="0">
                          <a:solidFill>
                            <a:schemeClr val="tx1"/>
                          </a:solidFill>
                          <a:effectLst/>
                          <a:latin typeface="Arial" panose="020B0604020202020204" pitchFamily="34" charset="0"/>
                          <a:cs typeface="Arial" panose="020B0604020202020204" pitchFamily="34" charset="0"/>
                        </a:rPr>
                        <a:t>Strategic capital</a:t>
                      </a:r>
                      <a:endParaRPr lang="en-US" sz="1200" b="0" i="0" u="none" strike="noStrike" dirty="0">
                        <a:solidFill>
                          <a:schemeClr val="tx1"/>
                        </a:solidFill>
                        <a:effectLst/>
                        <a:latin typeface="Arial" panose="020B0604020202020204" pitchFamily="34" charset="0"/>
                        <a:cs typeface="Arial" panose="020B0604020202020204" pitchFamily="34" charset="0"/>
                      </a:endParaRPr>
                    </a:p>
                  </a:txBody>
                  <a:tcPr marL="8595" marR="8595" marT="859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200" b="0" i="0" u="none" strike="noStrike" dirty="0" smtClean="0">
                          <a:solidFill>
                            <a:schemeClr val="tx1"/>
                          </a:solidFill>
                          <a:effectLst/>
                          <a:latin typeface="Arial" panose="020B0604020202020204" pitchFamily="34" charset="0"/>
                          <a:cs typeface="Arial" panose="020B0604020202020204" pitchFamily="34" charset="0"/>
                        </a:rPr>
                        <a:t>-</a:t>
                      </a:r>
                      <a:endParaRPr lang="en-US" sz="1200" b="0" i="0" u="none" strike="noStrike" dirty="0">
                        <a:solidFill>
                          <a:schemeClr val="tx1"/>
                        </a:solidFill>
                        <a:effectLst/>
                        <a:latin typeface="Arial" panose="020B0604020202020204" pitchFamily="34" charset="0"/>
                        <a:cs typeface="Arial" panose="020B0604020202020204" pitchFamily="34" charset="0"/>
                      </a:endParaRPr>
                    </a:p>
                  </a:txBody>
                  <a:tcPr marL="8595" marR="8595" marT="8595" marB="0" anchor="ctr">
                    <a:lnL w="12700" cap="flat" cmpd="sng" algn="ctr">
                      <a:noFill/>
                      <a:prstDash val="solid"/>
                      <a:round/>
                      <a:headEnd type="none" w="med" len="med"/>
                      <a:tailEnd type="none" w="med" len="med"/>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200" b="0" i="0" u="none" strike="noStrike" dirty="0" smtClean="0">
                          <a:solidFill>
                            <a:schemeClr val="tx1"/>
                          </a:solidFill>
                          <a:effectLst/>
                          <a:latin typeface="Arial" panose="020B0604020202020204" pitchFamily="34" charset="0"/>
                          <a:cs typeface="Arial" panose="020B0604020202020204" pitchFamily="34" charset="0"/>
                        </a:rPr>
                        <a:t>-</a:t>
                      </a:r>
                      <a:endParaRPr lang="en-US" sz="1200" b="0" i="0" u="none" strike="noStrike" dirty="0">
                        <a:solidFill>
                          <a:schemeClr val="tx1"/>
                        </a:solidFill>
                        <a:effectLst/>
                        <a:latin typeface="Arial" panose="020B0604020202020204" pitchFamily="34" charset="0"/>
                        <a:cs typeface="Arial" panose="020B0604020202020204" pitchFamily="34" charset="0"/>
                      </a:endParaRPr>
                    </a:p>
                  </a:txBody>
                  <a:tcPr marL="8595" marR="8595" marT="8595" marB="0" anchor="ctr">
                    <a:lnL w="12700" cap="flat" cmpd="sng" algn="ctr">
                      <a:noFill/>
                      <a:prstDash val="solid"/>
                      <a:round/>
                      <a:headEnd type="none" w="med" len="med"/>
                      <a:tailEnd type="none" w="med" len="med"/>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200" b="0" i="0" u="none" strike="noStrike" dirty="0" smtClean="0">
                          <a:solidFill>
                            <a:schemeClr val="tx1"/>
                          </a:solidFill>
                          <a:effectLst/>
                          <a:latin typeface="Arial" panose="020B0604020202020204" pitchFamily="34" charset="0"/>
                          <a:cs typeface="Arial" panose="020B0604020202020204" pitchFamily="34" charset="0"/>
                        </a:rPr>
                        <a:t>-</a:t>
                      </a:r>
                      <a:endParaRPr lang="en-US" sz="1200" b="0" i="0" u="none" strike="noStrike" dirty="0">
                        <a:solidFill>
                          <a:schemeClr val="tx1"/>
                        </a:solidFill>
                        <a:effectLst/>
                        <a:latin typeface="Arial" panose="020B0604020202020204" pitchFamily="34" charset="0"/>
                        <a:cs typeface="Arial" panose="020B0604020202020204" pitchFamily="34" charset="0"/>
                      </a:endParaRPr>
                    </a:p>
                  </a:txBody>
                  <a:tcPr marL="8595" marR="8595" marT="8595" marB="0" anchor="ctr">
                    <a:lnL w="12700" cap="flat" cmpd="sng" algn="ctr">
                      <a:noFill/>
                      <a:prstDash val="solid"/>
                      <a:round/>
                      <a:headEnd type="none" w="med" len="med"/>
                      <a:tailEnd type="none" w="med" len="med"/>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200" b="0" i="0" u="none" strike="noStrike" dirty="0" smtClean="0">
                          <a:solidFill>
                            <a:schemeClr val="tx1"/>
                          </a:solidFill>
                          <a:effectLst/>
                          <a:latin typeface="Arial" panose="020B0604020202020204" pitchFamily="34" charset="0"/>
                          <a:cs typeface="Arial" panose="020B0604020202020204" pitchFamily="34" charset="0"/>
                        </a:rPr>
                        <a:t>-</a:t>
                      </a:r>
                      <a:endParaRPr lang="en-US" sz="1200" b="0" i="0" u="none" strike="noStrike" dirty="0">
                        <a:solidFill>
                          <a:schemeClr val="tx1"/>
                        </a:solidFill>
                        <a:effectLst/>
                        <a:latin typeface="Arial" panose="020B0604020202020204" pitchFamily="34" charset="0"/>
                        <a:cs typeface="Arial" panose="020B0604020202020204" pitchFamily="34" charset="0"/>
                      </a:endParaRPr>
                    </a:p>
                  </a:txBody>
                  <a:tcPr marL="8595" marR="8595" marT="8595" marB="0" anchor="ctr">
                    <a:lnL w="12700" cap="flat" cmpd="sng" algn="ctr">
                      <a:noFill/>
                      <a:prstDash val="solid"/>
                      <a:round/>
                      <a:headEnd type="none" w="med" len="med"/>
                      <a:tailEnd type="none" w="med" len="med"/>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r>
              <a:tr h="381541">
                <a:tc>
                  <a:txBody>
                    <a:bodyPr/>
                    <a:lstStyle/>
                    <a:p>
                      <a:pPr algn="l" fontAlgn="b"/>
                      <a:r>
                        <a:rPr lang="en-US" sz="1200" b="0" i="0" u="none" strike="noStrike" dirty="0" smtClean="0">
                          <a:solidFill>
                            <a:schemeClr val="tx1"/>
                          </a:solidFill>
                          <a:effectLst/>
                          <a:latin typeface="Arial" panose="020B0604020202020204" pitchFamily="34" charset="0"/>
                          <a:cs typeface="Arial" panose="020B0604020202020204" pitchFamily="34" charset="0"/>
                        </a:rPr>
                        <a:t>Management</a:t>
                      </a:r>
                      <a:r>
                        <a:rPr lang="en-US" sz="1200" b="0" i="0" u="none" strike="noStrike" baseline="0" dirty="0" smtClean="0">
                          <a:solidFill>
                            <a:schemeClr val="tx1"/>
                          </a:solidFill>
                          <a:effectLst/>
                          <a:latin typeface="Arial" panose="020B0604020202020204" pitchFamily="34" charset="0"/>
                          <a:cs typeface="Arial" panose="020B0604020202020204" pitchFamily="34" charset="0"/>
                        </a:rPr>
                        <a:t> </a:t>
                      </a:r>
                      <a:r>
                        <a:rPr lang="en-US" sz="1200" b="0" i="0" u="none" strike="noStrike" dirty="0" smtClean="0">
                          <a:solidFill>
                            <a:schemeClr val="tx1"/>
                          </a:solidFill>
                          <a:effectLst/>
                          <a:latin typeface="Arial" panose="020B0604020202020204" pitchFamily="34" charset="0"/>
                          <a:cs typeface="Arial" panose="020B0604020202020204" pitchFamily="34" charset="0"/>
                        </a:rPr>
                        <a:t>adjustment</a:t>
                      </a:r>
                      <a:endParaRPr lang="en-US" sz="1200" b="0" i="0" u="none" strike="noStrike" dirty="0">
                        <a:solidFill>
                          <a:schemeClr val="tx1"/>
                        </a:solidFill>
                        <a:effectLst/>
                        <a:latin typeface="Arial" panose="020B0604020202020204" pitchFamily="34" charset="0"/>
                        <a:cs typeface="Arial" panose="020B0604020202020204" pitchFamily="34" charset="0"/>
                      </a:endParaRPr>
                    </a:p>
                  </a:txBody>
                  <a:tcPr marL="8595" marR="8595" marT="859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200" b="0" i="0" u="none" strike="noStrike" dirty="0" smtClean="0">
                          <a:solidFill>
                            <a:schemeClr val="tx1"/>
                          </a:solidFill>
                          <a:effectLst/>
                          <a:latin typeface="Arial" panose="020B0604020202020204" pitchFamily="34" charset="0"/>
                          <a:cs typeface="Arial" panose="020B0604020202020204" pitchFamily="34" charset="0"/>
                        </a:rPr>
                        <a:t>0.50%</a:t>
                      </a:r>
                      <a:endParaRPr lang="en-US" sz="1200" b="0" i="0" u="none" strike="noStrike" dirty="0">
                        <a:solidFill>
                          <a:schemeClr val="tx1"/>
                        </a:solidFill>
                        <a:effectLst/>
                        <a:latin typeface="Arial" panose="020B0604020202020204" pitchFamily="34" charset="0"/>
                        <a:cs typeface="Arial" panose="020B0604020202020204" pitchFamily="34" charset="0"/>
                      </a:endParaRPr>
                    </a:p>
                  </a:txBody>
                  <a:tcPr marL="8595" marR="8595" marT="8595" marB="0" anchor="ctr">
                    <a:lnL w="12700" cap="flat" cmpd="sng" algn="ctr">
                      <a:noFill/>
                      <a:prstDash val="solid"/>
                      <a:round/>
                      <a:headEnd type="none" w="med" len="med"/>
                      <a:tailEnd type="none" w="med" len="med"/>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200" b="0" i="0" u="none" strike="noStrike" dirty="0" smtClean="0">
                          <a:solidFill>
                            <a:schemeClr val="tx1"/>
                          </a:solidFill>
                          <a:effectLst/>
                          <a:latin typeface="Arial" panose="020B0604020202020204" pitchFamily="34" charset="0"/>
                          <a:cs typeface="Arial" panose="020B0604020202020204" pitchFamily="34" charset="0"/>
                        </a:rPr>
                        <a:t>0.50%</a:t>
                      </a:r>
                      <a:endParaRPr lang="en-US" sz="1200" b="0" i="0" u="none" strike="noStrike" dirty="0">
                        <a:solidFill>
                          <a:schemeClr val="tx1"/>
                        </a:solidFill>
                        <a:effectLst/>
                        <a:latin typeface="Arial" panose="020B0604020202020204" pitchFamily="34" charset="0"/>
                        <a:cs typeface="Arial" panose="020B0604020202020204" pitchFamily="34" charset="0"/>
                      </a:endParaRPr>
                    </a:p>
                  </a:txBody>
                  <a:tcPr marL="8595" marR="8595" marT="8595" marB="0" anchor="ctr">
                    <a:lnL w="12700" cap="flat" cmpd="sng" algn="ctr">
                      <a:noFill/>
                      <a:prstDash val="solid"/>
                      <a:round/>
                      <a:headEnd type="none" w="med" len="med"/>
                      <a:tailEnd type="none" w="med" len="med"/>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200" b="0" i="0" u="none" strike="noStrike" dirty="0" smtClean="0">
                          <a:solidFill>
                            <a:schemeClr val="tx1"/>
                          </a:solidFill>
                          <a:effectLst/>
                          <a:latin typeface="Arial" panose="020B0604020202020204" pitchFamily="34" charset="0"/>
                          <a:cs typeface="Arial" panose="020B0604020202020204" pitchFamily="34" charset="0"/>
                        </a:rPr>
                        <a:t>0.25</a:t>
                      </a:r>
                      <a:r>
                        <a:rPr lang="en-US" sz="1200" b="0" i="0" u="none" strike="noStrike" dirty="0">
                          <a:solidFill>
                            <a:schemeClr val="tx1"/>
                          </a:solidFill>
                          <a:effectLst/>
                          <a:latin typeface="Arial" panose="020B0604020202020204" pitchFamily="34" charset="0"/>
                          <a:cs typeface="Arial" panose="020B0604020202020204" pitchFamily="34" charset="0"/>
                        </a:rPr>
                        <a:t>%</a:t>
                      </a:r>
                    </a:p>
                  </a:txBody>
                  <a:tcPr marL="8595" marR="8595" marT="8595" marB="0" anchor="ctr">
                    <a:lnL w="12700" cap="flat" cmpd="sng" algn="ctr">
                      <a:noFill/>
                      <a:prstDash val="solid"/>
                      <a:round/>
                      <a:headEnd type="none" w="med" len="med"/>
                      <a:tailEnd type="none" w="med" len="med"/>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200" b="0" i="0" u="none" strike="noStrike" dirty="0" smtClean="0">
                          <a:solidFill>
                            <a:schemeClr val="tx1"/>
                          </a:solidFill>
                          <a:effectLst/>
                          <a:latin typeface="Arial" panose="020B0604020202020204" pitchFamily="34" charset="0"/>
                          <a:cs typeface="Arial" panose="020B0604020202020204" pitchFamily="34" charset="0"/>
                        </a:rPr>
                        <a:t>0.25</a:t>
                      </a:r>
                      <a:r>
                        <a:rPr lang="en-US" sz="1200" b="0" i="0" u="none" strike="noStrike" dirty="0">
                          <a:solidFill>
                            <a:schemeClr val="tx1"/>
                          </a:solidFill>
                          <a:effectLst/>
                          <a:latin typeface="Arial" panose="020B0604020202020204" pitchFamily="34" charset="0"/>
                          <a:cs typeface="Arial" panose="020B0604020202020204" pitchFamily="34" charset="0"/>
                        </a:rPr>
                        <a:t>%</a:t>
                      </a:r>
                    </a:p>
                  </a:txBody>
                  <a:tcPr marL="8595" marR="8595" marT="8595" marB="0" anchor="ctr">
                    <a:lnL w="12700" cap="flat" cmpd="sng" algn="ctr">
                      <a:noFill/>
                      <a:prstDash val="solid"/>
                      <a:round/>
                      <a:headEnd type="none" w="med" len="med"/>
                      <a:tailEnd type="none" w="med" len="med"/>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r>
              <a:tr h="283250">
                <a:tc>
                  <a:txBody>
                    <a:bodyPr/>
                    <a:lstStyle/>
                    <a:p>
                      <a:pPr algn="l" fontAlgn="b"/>
                      <a:r>
                        <a:rPr lang="en-US" sz="1200" b="1" i="0" u="none" strike="noStrike" dirty="0">
                          <a:solidFill>
                            <a:srgbClr val="FFC000"/>
                          </a:solidFill>
                          <a:effectLst/>
                          <a:latin typeface="Arial" panose="020B0604020202020204" pitchFamily="34" charset="0"/>
                          <a:cs typeface="Arial" panose="020B0604020202020204" pitchFamily="34" charset="0"/>
                        </a:rPr>
                        <a:t>Planned capital hold</a:t>
                      </a:r>
                    </a:p>
                  </a:txBody>
                  <a:tcPr marL="8595" marR="8595" marT="859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200" b="1" i="0" u="none" strike="noStrike" dirty="0">
                          <a:solidFill>
                            <a:srgbClr val="FFC000"/>
                          </a:solidFill>
                          <a:effectLst/>
                          <a:latin typeface="Arial" panose="020B0604020202020204" pitchFamily="34" charset="0"/>
                          <a:cs typeface="Arial" panose="020B0604020202020204" pitchFamily="34" charset="0"/>
                        </a:rPr>
                        <a:t>11.00%</a:t>
                      </a:r>
                    </a:p>
                  </a:txBody>
                  <a:tcPr marL="8595" marR="8595" marT="8595" marB="0" anchor="ctr">
                    <a:lnL w="12700" cap="flat" cmpd="sng" algn="ctr">
                      <a:noFill/>
                      <a:prstDash val="solid"/>
                      <a:round/>
                      <a:headEnd type="none" w="med" len="med"/>
                      <a:tailEnd type="none" w="med" len="med"/>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200" b="1" i="0" u="none" strike="noStrike" dirty="0">
                          <a:solidFill>
                            <a:srgbClr val="FFC000"/>
                          </a:solidFill>
                          <a:effectLst/>
                          <a:latin typeface="Arial" panose="020B0604020202020204" pitchFamily="34" charset="0"/>
                          <a:cs typeface="Arial" panose="020B0604020202020204" pitchFamily="34" charset="0"/>
                        </a:rPr>
                        <a:t>12.50%</a:t>
                      </a:r>
                    </a:p>
                  </a:txBody>
                  <a:tcPr marL="8595" marR="8595" marT="8595" marB="0" anchor="ctr">
                    <a:lnL w="12700" cap="flat" cmpd="sng" algn="ctr">
                      <a:noFill/>
                      <a:prstDash val="solid"/>
                      <a:round/>
                      <a:headEnd type="none" w="med" len="med"/>
                      <a:tailEnd type="none" w="med" len="med"/>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200" b="1" i="0" u="none" strike="noStrike" dirty="0">
                          <a:solidFill>
                            <a:srgbClr val="FFC000"/>
                          </a:solidFill>
                          <a:effectLst/>
                          <a:latin typeface="Arial" panose="020B0604020202020204" pitchFamily="34" charset="0"/>
                          <a:cs typeface="Arial" panose="020B0604020202020204" pitchFamily="34" charset="0"/>
                        </a:rPr>
                        <a:t>14.25%</a:t>
                      </a:r>
                    </a:p>
                  </a:txBody>
                  <a:tcPr marL="8595" marR="8595" marT="8595" marB="0" anchor="ctr">
                    <a:lnL w="12700" cap="flat" cmpd="sng" algn="ctr">
                      <a:noFill/>
                      <a:prstDash val="solid"/>
                      <a:round/>
                      <a:headEnd type="none" w="med" len="med"/>
                      <a:tailEnd type="none" w="med" len="med"/>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200" b="1" i="0" u="none" strike="noStrike" dirty="0" smtClean="0">
                          <a:solidFill>
                            <a:srgbClr val="FFC000"/>
                          </a:solidFill>
                          <a:effectLst/>
                          <a:latin typeface="Arial" panose="020B0604020202020204" pitchFamily="34" charset="0"/>
                          <a:cs typeface="Arial" panose="020B0604020202020204" pitchFamily="34" charset="0"/>
                        </a:rPr>
                        <a:t>10.25</a:t>
                      </a:r>
                      <a:r>
                        <a:rPr lang="en-US" sz="1200" b="1" i="0" u="none" strike="noStrike" dirty="0">
                          <a:solidFill>
                            <a:srgbClr val="FFC000"/>
                          </a:solidFill>
                          <a:effectLst/>
                          <a:latin typeface="Arial" panose="020B0604020202020204" pitchFamily="34" charset="0"/>
                          <a:cs typeface="Arial" panose="020B0604020202020204" pitchFamily="34" charset="0"/>
                        </a:rPr>
                        <a:t>%</a:t>
                      </a:r>
                    </a:p>
                  </a:txBody>
                  <a:tcPr marL="8595" marR="8595" marT="8595" marB="0" anchor="ctr">
                    <a:lnL w="12700" cap="flat" cmpd="sng" algn="ctr">
                      <a:noFill/>
                      <a:prstDash val="solid"/>
                      <a:round/>
                      <a:headEnd type="none" w="med" len="med"/>
                      <a:tailEnd type="none" w="med" len="med"/>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23" name="Right Brace 22"/>
          <p:cNvSpPr/>
          <p:nvPr/>
        </p:nvSpPr>
        <p:spPr>
          <a:xfrm>
            <a:off x="8297716" y="3040912"/>
            <a:ext cx="101600" cy="899148"/>
          </a:xfrm>
          <a:prstGeom prst="rightBrace">
            <a:avLst>
              <a:gd name="adj1" fmla="val 0"/>
              <a:gd name="adj2" fmla="val 50000"/>
            </a:avLst>
          </a:prstGeom>
          <a:ln w="9525">
            <a:solidFill>
              <a:schemeClr val="accent2"/>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latin typeface="Arial" panose="020B0604020202020204" pitchFamily="34" charset="0"/>
              <a:cs typeface="Arial" panose="020B0604020202020204" pitchFamily="34" charset="0"/>
            </a:endParaRPr>
          </a:p>
        </p:txBody>
      </p:sp>
      <p:sp>
        <p:nvSpPr>
          <p:cNvPr id="24" name="Right Brace 23"/>
          <p:cNvSpPr/>
          <p:nvPr/>
        </p:nvSpPr>
        <p:spPr>
          <a:xfrm>
            <a:off x="8297716" y="4167402"/>
            <a:ext cx="101600" cy="1397475"/>
          </a:xfrm>
          <a:prstGeom prst="rightBrace">
            <a:avLst>
              <a:gd name="adj1" fmla="val 0"/>
              <a:gd name="adj2" fmla="val 50000"/>
            </a:avLst>
          </a:prstGeom>
          <a:ln w="9525">
            <a:solidFill>
              <a:schemeClr val="accent2"/>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latin typeface="Arial" panose="020B0604020202020204" pitchFamily="34" charset="0"/>
              <a:cs typeface="Arial" panose="020B0604020202020204" pitchFamily="34" charset="0"/>
            </a:endParaRPr>
          </a:p>
        </p:txBody>
      </p:sp>
      <p:sp>
        <p:nvSpPr>
          <p:cNvPr id="27" name="Rectangle 26"/>
          <p:cNvSpPr/>
          <p:nvPr/>
        </p:nvSpPr>
        <p:spPr>
          <a:xfrm>
            <a:off x="8414682" y="3244762"/>
            <a:ext cx="822960" cy="453680"/>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noAutofit/>
          </a:bodyPr>
          <a:lstStyle/>
          <a:p>
            <a:pPr algn="ctr">
              <a:lnSpc>
                <a:spcPct val="100000"/>
              </a:lnSpc>
            </a:pPr>
            <a:r>
              <a:rPr lang="en-GB" sz="1200" b="1" dirty="0" smtClean="0">
                <a:solidFill>
                  <a:schemeClr val="bg1">
                    <a:lumMod val="50000"/>
                  </a:schemeClr>
                </a:solidFill>
                <a:latin typeface="Arial" panose="020B0604020202020204" pitchFamily="34" charset="0"/>
                <a:cs typeface="Arial" panose="020B0604020202020204" pitchFamily="34" charset="0"/>
              </a:rPr>
              <a:t>Stress Scenario</a:t>
            </a:r>
          </a:p>
        </p:txBody>
      </p:sp>
      <p:sp>
        <p:nvSpPr>
          <p:cNvPr id="28" name="Rectangle 27"/>
          <p:cNvSpPr/>
          <p:nvPr/>
        </p:nvSpPr>
        <p:spPr>
          <a:xfrm>
            <a:off x="8414682" y="4623092"/>
            <a:ext cx="822960" cy="453680"/>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noAutofit/>
          </a:bodyPr>
          <a:lstStyle/>
          <a:p>
            <a:pPr algn="ctr">
              <a:lnSpc>
                <a:spcPct val="100000"/>
              </a:lnSpc>
            </a:pPr>
            <a:r>
              <a:rPr lang="en-GB" sz="1200" b="1" dirty="0" smtClean="0">
                <a:solidFill>
                  <a:schemeClr val="bg1">
                    <a:lumMod val="50000"/>
                  </a:schemeClr>
                </a:solidFill>
                <a:latin typeface="Arial" panose="020B0604020202020204" pitchFamily="34" charset="0"/>
                <a:cs typeface="Arial" panose="020B0604020202020204" pitchFamily="34" charset="0"/>
              </a:rPr>
              <a:t>Baseline scenario </a:t>
            </a:r>
          </a:p>
          <a:p>
            <a:pPr algn="ctr">
              <a:lnSpc>
                <a:spcPct val="100000"/>
              </a:lnSpc>
            </a:pPr>
            <a:r>
              <a:rPr lang="en-GB" sz="1200" b="1" dirty="0" smtClean="0">
                <a:solidFill>
                  <a:schemeClr val="bg1">
                    <a:lumMod val="50000"/>
                  </a:schemeClr>
                </a:solidFill>
                <a:latin typeface="Arial" panose="020B0604020202020204" pitchFamily="34" charset="0"/>
                <a:cs typeface="Arial" panose="020B0604020202020204" pitchFamily="34" charset="0"/>
              </a:rPr>
              <a:t>&amp; Business-as-usual</a:t>
            </a:r>
          </a:p>
        </p:txBody>
      </p:sp>
      <p:sp>
        <p:nvSpPr>
          <p:cNvPr id="29" name="Content Placeholder 43"/>
          <p:cNvSpPr txBox="1">
            <a:spLocks/>
          </p:cNvSpPr>
          <p:nvPr/>
        </p:nvSpPr>
        <p:spPr>
          <a:xfrm>
            <a:off x="348437" y="472830"/>
            <a:ext cx="8666245" cy="435610"/>
          </a:xfrm>
          <a:prstGeom prst="rect">
            <a:avLst/>
          </a:prstGeom>
        </p:spPr>
        <p:txBody>
          <a:bodyPr lIns="0" tIns="0" rIns="0" bIns="0" anchor="ctr"/>
          <a:lstStyle>
            <a:lvl1pPr marL="0" indent="0" algn="l" defTabSz="457200" rtl="0" eaLnBrk="1" latinLnBrk="0" hangingPunct="1">
              <a:spcBef>
                <a:spcPts val="0"/>
              </a:spcBef>
              <a:buFont typeface="Arial"/>
              <a:buNone/>
              <a:defRPr sz="2000" b="1" kern="1200">
                <a:solidFill>
                  <a:schemeClr val="tx1"/>
                </a:solidFill>
                <a:latin typeface="Arial" panose="020B0604020202020204" pitchFamily="34" charset="0"/>
                <a:ea typeface="+mn-ea"/>
                <a:cs typeface="Arial" panose="020B0604020202020204" pitchFamily="34" charset="0"/>
              </a:defRPr>
            </a:lvl1pPr>
            <a:lvl2pPr marL="457200" indent="0" algn="l" defTabSz="457200" rtl="0" eaLnBrk="1" latinLnBrk="0" hangingPunct="1">
              <a:spcBef>
                <a:spcPct val="20000"/>
              </a:spcBef>
              <a:buFont typeface="Arial"/>
              <a:buNone/>
              <a:defRPr sz="2800" kern="1200">
                <a:solidFill>
                  <a:schemeClr val="tx1"/>
                </a:solidFill>
                <a:latin typeface="+mn-lt"/>
                <a:ea typeface="+mn-ea"/>
                <a:cs typeface="+mn-cs"/>
              </a:defRPr>
            </a:lvl2pPr>
            <a:lvl3pPr marL="914400" indent="0" algn="l" defTabSz="457200" rtl="0" eaLnBrk="1" latinLnBrk="0" hangingPunct="1">
              <a:spcBef>
                <a:spcPct val="20000"/>
              </a:spcBef>
              <a:buFont typeface="Arial"/>
              <a:buNone/>
              <a:defRPr sz="2400" kern="1200">
                <a:solidFill>
                  <a:schemeClr val="tx1"/>
                </a:solidFill>
                <a:latin typeface="+mn-lt"/>
                <a:ea typeface="+mn-ea"/>
                <a:cs typeface="+mn-cs"/>
              </a:defRPr>
            </a:lvl3pPr>
            <a:lvl4pPr marL="1371600" indent="0" algn="l" defTabSz="457200" rtl="0" eaLnBrk="1" latinLnBrk="0" hangingPunct="1">
              <a:spcBef>
                <a:spcPct val="20000"/>
              </a:spcBef>
              <a:buFont typeface="Arial"/>
              <a:buNone/>
              <a:defRPr sz="20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Calibration: </a:t>
            </a:r>
            <a:r>
              <a:rPr lang="en-US" b="0" dirty="0" smtClean="0"/>
              <a:t>Detailed</a:t>
            </a:r>
            <a:r>
              <a:rPr lang="en-US" dirty="0" smtClean="0"/>
              <a:t> </a:t>
            </a:r>
            <a:r>
              <a:rPr lang="en-US" b="0" dirty="0" smtClean="0"/>
              <a:t>capital </a:t>
            </a:r>
            <a:r>
              <a:rPr lang="en-US" b="0" dirty="0"/>
              <a:t>adequacy </a:t>
            </a:r>
            <a:r>
              <a:rPr lang="en-US" b="0" dirty="0" smtClean="0"/>
              <a:t>ratio limits from 2016 Capital Policy </a:t>
            </a:r>
            <a:endParaRPr lang="en-GB" dirty="0"/>
          </a:p>
        </p:txBody>
      </p:sp>
      <p:grpSp>
        <p:nvGrpSpPr>
          <p:cNvPr id="17" name="Group 16"/>
          <p:cNvGrpSpPr/>
          <p:nvPr/>
        </p:nvGrpSpPr>
        <p:grpSpPr>
          <a:xfrm>
            <a:off x="443921" y="72184"/>
            <a:ext cx="3581541" cy="189008"/>
            <a:chOff x="403281" y="164517"/>
            <a:chExt cx="3581541" cy="189008"/>
          </a:xfrm>
        </p:grpSpPr>
        <p:sp>
          <p:nvSpPr>
            <p:cNvPr id="18" name="Text Box 75"/>
            <p:cNvSpPr txBox="1">
              <a:spLocks noChangeArrowheads="1"/>
            </p:cNvSpPr>
            <p:nvPr/>
          </p:nvSpPr>
          <p:spPr bwMode="gray">
            <a:xfrm>
              <a:off x="636148" y="166688"/>
              <a:ext cx="3348674" cy="184666"/>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none" lIns="0" tIns="0" rIns="0" bIns="0">
              <a:spAutoFit/>
            </a:bodyPr>
            <a:lstStyle/>
            <a:p>
              <a:pPr algn="l">
                <a:lnSpc>
                  <a:spcPct val="100000"/>
                </a:lnSpc>
              </a:pPr>
              <a:r>
                <a:rPr lang="en-US" sz="1200" dirty="0" smtClean="0">
                  <a:solidFill>
                    <a:srgbClr val="FF0000"/>
                  </a:solidFill>
                </a:rPr>
                <a:t>Capital adequacy risk: </a:t>
              </a:r>
              <a:r>
                <a:rPr lang="en-US" sz="1200" dirty="0">
                  <a:solidFill>
                    <a:schemeClr val="accent1"/>
                  </a:solidFill>
                </a:rPr>
                <a:t>Calibration – </a:t>
              </a:r>
              <a:r>
                <a:rPr lang="en-US" sz="1200" dirty="0" smtClean="0">
                  <a:solidFill>
                    <a:srgbClr val="FF0000"/>
                  </a:solidFill>
                </a:rPr>
                <a:t>Capital ratios</a:t>
              </a:r>
              <a:endParaRPr lang="en-US" sz="1200" dirty="0">
                <a:solidFill>
                  <a:srgbClr val="FF0000"/>
                </a:solidFill>
              </a:endParaRPr>
            </a:p>
          </p:txBody>
        </p:sp>
        <p:sp>
          <p:nvSpPr>
            <p:cNvPr id="19" name="Oval 18"/>
            <p:cNvSpPr/>
            <p:nvPr/>
          </p:nvSpPr>
          <p:spPr bwMode="auto">
            <a:xfrm>
              <a:off x="403281" y="164517"/>
              <a:ext cx="189008" cy="189008"/>
            </a:xfrm>
            <a:prstGeom prst="ellipse">
              <a:avLst/>
            </a:prstGeom>
            <a:solidFill>
              <a:srgbClr val="FF000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b="1" i="0" u="none" strike="noStrike" cap="none" normalizeH="0" baseline="0" dirty="0" smtClean="0">
                  <a:ln>
                    <a:noFill/>
                  </a:ln>
                  <a:solidFill>
                    <a:schemeClr val="bg1"/>
                  </a:solidFill>
                  <a:effectLst/>
                  <a:latin typeface="Arial" charset="0"/>
                  <a:ea typeface="ＭＳ Ｐゴシック" pitchFamily="-112" charset="-128"/>
                  <a:cs typeface="ＭＳ Ｐゴシック" pitchFamily="-112" charset="-128"/>
                </a:rPr>
                <a:t>1</a:t>
              </a:r>
              <a:endParaRPr kumimoji="0" lang="en-US" b="1" i="0" u="none" strike="noStrike" cap="none" normalizeH="0" baseline="0" dirty="0">
                <a:ln>
                  <a:noFill/>
                </a:ln>
                <a:solidFill>
                  <a:schemeClr val="bg1"/>
                </a:solidFill>
                <a:effectLst/>
                <a:latin typeface="Arial" charset="0"/>
                <a:ea typeface="ＭＳ Ｐゴシック" pitchFamily="-112" charset="-128"/>
                <a:cs typeface="ＭＳ Ｐゴシック" pitchFamily="-112" charset="-128"/>
              </a:endParaRPr>
            </a:p>
          </p:txBody>
        </p:sp>
      </p:grpSp>
      <p:sp>
        <p:nvSpPr>
          <p:cNvPr id="16" name="TextBox 15"/>
          <p:cNvSpPr txBox="1"/>
          <p:nvPr/>
        </p:nvSpPr>
        <p:spPr>
          <a:xfrm>
            <a:off x="1900111" y="6333348"/>
            <a:ext cx="1577355" cy="123111"/>
          </a:xfrm>
          <a:prstGeom prst="rect">
            <a:avLst/>
          </a:prstGeom>
          <a:noFill/>
        </p:spPr>
        <p:txBody>
          <a:bodyPr wrap="none" lIns="0" tIns="0" rIns="0" bIns="0" rtlCol="0">
            <a:spAutoFit/>
          </a:bodyPr>
          <a:lstStyle/>
          <a:p>
            <a:pPr algn="l">
              <a:lnSpc>
                <a:spcPct val="100000"/>
              </a:lnSpc>
            </a:pPr>
            <a:r>
              <a:rPr lang="en-GB" sz="800" dirty="0" smtClean="0"/>
              <a:t>Source: 2016 SBNA Capital Policy</a:t>
            </a:r>
          </a:p>
        </p:txBody>
      </p:sp>
    </p:spTree>
    <p:extLst>
      <p:ext uri="{BB962C8B-B14F-4D97-AF65-F5344CB8AC3E}">
        <p14:creationId xmlns:p14="http://schemas.microsoft.com/office/powerpoint/2010/main" val="587606845"/>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0" name="Object 39" hidden="1"/>
          <p:cNvGraphicFramePr>
            <a:graphicFrameLocks noChangeAspect="1"/>
          </p:cNvGraphicFramePr>
          <p:nvPr>
            <p:custDataLst>
              <p:tags r:id="rId2"/>
            </p:custDataLst>
            <p:extLst>
              <p:ext uri="{D42A27DB-BD31-4B8C-83A1-F6EECF244321}">
                <p14:modId xmlns:p14="http://schemas.microsoft.com/office/powerpoint/2010/main" val="3113897025"/>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94118" name="think-cell Slide" r:id="rId38" imgW="270" imgH="270" progId="TCLayout.ActiveDocument.1">
                  <p:embed/>
                </p:oleObj>
              </mc:Choice>
              <mc:Fallback>
                <p:oleObj name="think-cell Slide" r:id="rId38" imgW="270" imgH="270" progId="TCLayout.ActiveDocument.1">
                  <p:embed/>
                  <p:pic>
                    <p:nvPicPr>
                      <p:cNvPr id="0" name=""/>
                      <p:cNvPicPr/>
                      <p:nvPr/>
                    </p:nvPicPr>
                    <p:blipFill>
                      <a:blip r:embed="rId39"/>
                      <a:stretch>
                        <a:fillRect/>
                      </a:stretch>
                    </p:blipFill>
                    <p:spPr>
                      <a:xfrm>
                        <a:off x="1588" y="1588"/>
                        <a:ext cx="1587" cy="1587"/>
                      </a:xfrm>
                      <a:prstGeom prst="rect">
                        <a:avLst/>
                      </a:prstGeom>
                    </p:spPr>
                  </p:pic>
                </p:oleObj>
              </mc:Fallback>
            </mc:AlternateContent>
          </a:graphicData>
        </a:graphic>
      </p:graphicFrame>
      <p:sp>
        <p:nvSpPr>
          <p:cNvPr id="6" name="Rectangle 5" hidden="1"/>
          <p:cNvSpPr/>
          <p:nvPr>
            <p:custDataLst>
              <p:tags r:id="rId3"/>
            </p:custDataLst>
          </p:nvPr>
        </p:nvSpPr>
        <p:spPr bwMode="auto">
          <a:xfrm>
            <a:off x="0" y="0"/>
            <a:ext cx="158750" cy="158750"/>
          </a:xfrm>
          <a:prstGeom prst="rect">
            <a:avLst/>
          </a:prstGeom>
          <a:solidFill>
            <a:schemeClr val="accent1">
              <a:lumMod val="20000"/>
              <a:lumOff val="8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vert="horz" wrap="none" lIns="0" tIns="0" rIns="0" bIns="0" numCol="1" spcCol="0" rtlCol="0" anchor="ctr" anchorCtr="0">
            <a:noAutofit/>
          </a:bodyPr>
          <a:lstStyle/>
          <a:p>
            <a:pPr>
              <a:lnSpc>
                <a:spcPct val="100000"/>
              </a:lnSpc>
            </a:pPr>
            <a:endParaRPr lang="en-US" dirty="0" smtClean="0">
              <a:solidFill>
                <a:schemeClr val="tx1"/>
              </a:solidFill>
              <a:latin typeface="Arial"/>
              <a:cs typeface="Arial"/>
              <a:sym typeface="Arial"/>
            </a:endParaRPr>
          </a:p>
        </p:txBody>
      </p:sp>
      <p:sp>
        <p:nvSpPr>
          <p:cNvPr id="10" name="Content Placeholder 9"/>
          <p:cNvSpPr>
            <a:spLocks noGrp="1"/>
          </p:cNvSpPr>
          <p:nvPr>
            <p:ph sz="quarter" idx="14"/>
          </p:nvPr>
        </p:nvSpPr>
        <p:spPr>
          <a:xfrm>
            <a:off x="5162550" y="1463040"/>
            <a:ext cx="4440238" cy="487361"/>
          </a:xfrm>
        </p:spPr>
        <p:txBody>
          <a:bodyPr lIns="0" rIns="0" bIns="0"/>
          <a:lstStyle/>
          <a:p>
            <a:pPr defTabSz="914400" fontAlgn="base">
              <a:lnSpc>
                <a:spcPct val="86000"/>
              </a:lnSpc>
              <a:spcBef>
                <a:spcPct val="0"/>
              </a:spcBef>
              <a:spcAft>
                <a:spcPct val="0"/>
              </a:spcAft>
            </a:pPr>
            <a:r>
              <a:rPr lang="en-GB" dirty="0" smtClean="0"/>
              <a:t>Other Consumer</a:t>
            </a:r>
            <a:r>
              <a:rPr lang="en-GB" baseline="30000" dirty="0" smtClean="0"/>
              <a:t>1</a:t>
            </a:r>
            <a:r>
              <a:rPr lang="en-GB" dirty="0" smtClean="0"/>
              <a:t>: historical </a:t>
            </a:r>
            <a:r>
              <a:rPr lang="en-GB" dirty="0"/>
              <a:t>60+ DPD </a:t>
            </a:r>
            <a:r>
              <a:rPr lang="en-GB" dirty="0" smtClean="0"/>
              <a:t>rate</a:t>
            </a:r>
            <a:endParaRPr lang="en-GB" dirty="0"/>
          </a:p>
          <a:p>
            <a:pPr lvl="0" defTabSz="914400" fontAlgn="base">
              <a:lnSpc>
                <a:spcPct val="86000"/>
              </a:lnSpc>
              <a:spcBef>
                <a:spcPct val="0"/>
              </a:spcBef>
              <a:spcAft>
                <a:spcPct val="0"/>
              </a:spcAft>
            </a:pPr>
            <a:r>
              <a:rPr lang="en-GB" b="0" kern="0" dirty="0">
                <a:ea typeface="ＭＳ Ｐゴシック"/>
              </a:rPr>
              <a:t>%, Mar ’15 – Mar ‘16, vs 2016 NCO limits</a:t>
            </a:r>
          </a:p>
        </p:txBody>
      </p:sp>
      <p:sp>
        <p:nvSpPr>
          <p:cNvPr id="4" name="Content Placeholder 3"/>
          <p:cNvSpPr>
            <a:spLocks noGrp="1"/>
          </p:cNvSpPr>
          <p:nvPr>
            <p:ph sz="quarter" idx="11"/>
          </p:nvPr>
        </p:nvSpPr>
        <p:spPr/>
        <p:txBody>
          <a:bodyPr/>
          <a:lstStyle/>
          <a:p>
            <a:r>
              <a:rPr lang="en-GB" dirty="0"/>
              <a:t>Calibration: </a:t>
            </a:r>
            <a:r>
              <a:rPr lang="en-US" b="0" dirty="0"/>
              <a:t>DPD limits – SBNA Retail portfolios</a:t>
            </a:r>
          </a:p>
        </p:txBody>
      </p:sp>
      <p:sp>
        <p:nvSpPr>
          <p:cNvPr id="13" name="Rectangle 12"/>
          <p:cNvSpPr/>
          <p:nvPr/>
        </p:nvSpPr>
        <p:spPr>
          <a:xfrm>
            <a:off x="362780" y="1463040"/>
            <a:ext cx="4423533" cy="462947"/>
          </a:xfrm>
          <a:prstGeom prst="rect">
            <a:avLst/>
          </a:prstGeom>
        </p:spPr>
        <p:txBody>
          <a:bodyPr lIns="0" tIns="0" rIns="0" bIns="0"/>
          <a:lstStyle/>
          <a:p>
            <a:pPr algn="l"/>
            <a:r>
              <a:rPr lang="en-GB" sz="1400" b="1" dirty="0" smtClean="0">
                <a:solidFill>
                  <a:srgbClr val="FF0000"/>
                </a:solidFill>
                <a:latin typeface="Arial" panose="020B0604020202020204" pitchFamily="34" charset="0"/>
                <a:cs typeface="Arial" panose="020B0604020202020204" pitchFamily="34" charset="0"/>
              </a:rPr>
              <a:t>Credit Cards: </a:t>
            </a:r>
            <a:r>
              <a:rPr lang="en-GB" sz="1400" b="1" dirty="0">
                <a:solidFill>
                  <a:srgbClr val="FF0000"/>
                </a:solidFill>
                <a:latin typeface="Arial" panose="020B0604020202020204" pitchFamily="34" charset="0"/>
                <a:cs typeface="Arial" panose="020B0604020202020204" pitchFamily="34" charset="0"/>
              </a:rPr>
              <a:t>historical 60+ DPD </a:t>
            </a:r>
            <a:r>
              <a:rPr lang="en-GB" sz="1400" b="1" dirty="0" smtClean="0">
                <a:solidFill>
                  <a:srgbClr val="FF0000"/>
                </a:solidFill>
                <a:latin typeface="Arial" panose="020B0604020202020204" pitchFamily="34" charset="0"/>
                <a:cs typeface="Arial" panose="020B0604020202020204" pitchFamily="34" charset="0"/>
              </a:rPr>
              <a:t>rate</a:t>
            </a:r>
            <a:endParaRPr lang="en-GB" sz="1400" dirty="0">
              <a:solidFill>
                <a:srgbClr val="FF0000"/>
              </a:solidFill>
              <a:latin typeface="Arial" panose="020B0604020202020204" pitchFamily="34" charset="0"/>
              <a:cs typeface="Arial" panose="020B0604020202020204" pitchFamily="34" charset="0"/>
            </a:endParaRPr>
          </a:p>
          <a:p>
            <a:pPr algn="l">
              <a:buFont typeface="Arial"/>
              <a:buNone/>
            </a:pPr>
            <a:r>
              <a:rPr lang="en-GB" sz="1400" dirty="0">
                <a:solidFill>
                  <a:srgbClr val="FF0000"/>
                </a:solidFill>
                <a:latin typeface="Arial" panose="020B0604020202020204" pitchFamily="34" charset="0"/>
                <a:cs typeface="Arial" panose="020B0604020202020204" pitchFamily="34" charset="0"/>
              </a:rPr>
              <a:t>%, Mar ’15 – Mar ‘16, vs 2016 NCO limits</a:t>
            </a:r>
          </a:p>
        </p:txBody>
      </p:sp>
      <p:graphicFrame>
        <p:nvGraphicFramePr>
          <p:cNvPr id="15" name="Object 14"/>
          <p:cNvGraphicFramePr>
            <a:graphicFrameLocks/>
          </p:cNvGraphicFramePr>
          <p:nvPr>
            <p:custDataLst>
              <p:tags r:id="rId4"/>
            </p:custDataLst>
            <p:extLst>
              <p:ext uri="{D42A27DB-BD31-4B8C-83A1-F6EECF244321}">
                <p14:modId xmlns:p14="http://schemas.microsoft.com/office/powerpoint/2010/main" val="2427951738"/>
              </p:ext>
            </p:extLst>
          </p:nvPr>
        </p:nvGraphicFramePr>
        <p:xfrm>
          <a:off x="495299" y="2209800"/>
          <a:ext cx="3895830" cy="2590890"/>
        </p:xfrm>
        <a:graphic>
          <a:graphicData uri="http://schemas.openxmlformats.org/presentationml/2006/ole">
            <mc:AlternateContent xmlns:mc="http://schemas.openxmlformats.org/markup-compatibility/2006">
              <mc:Choice xmlns:v="urn:schemas-microsoft-com:vml" Requires="v">
                <p:oleObj spid="_x0000_s294119" name="Chart" r:id="rId40" imgW="3895830" imgH="2590890" progId="MSGraph.Chart.8">
                  <p:embed followColorScheme="full"/>
                </p:oleObj>
              </mc:Choice>
              <mc:Fallback>
                <p:oleObj name="Chart" r:id="rId40" imgW="3895830" imgH="2590890" progId="MSGraph.Chart.8">
                  <p:embed followColorScheme="full"/>
                  <p:pic>
                    <p:nvPicPr>
                      <p:cNvPr id="0" name=""/>
                      <p:cNvPicPr/>
                      <p:nvPr/>
                    </p:nvPicPr>
                    <p:blipFill>
                      <a:blip r:embed="rId41"/>
                      <a:stretch>
                        <a:fillRect/>
                      </a:stretch>
                    </p:blipFill>
                    <p:spPr>
                      <a:xfrm>
                        <a:off x="495299" y="2209800"/>
                        <a:ext cx="3895830" cy="2590890"/>
                      </a:xfrm>
                      <a:prstGeom prst="rect">
                        <a:avLst/>
                      </a:prstGeom>
                    </p:spPr>
                  </p:pic>
                </p:oleObj>
              </mc:Fallback>
            </mc:AlternateContent>
          </a:graphicData>
        </a:graphic>
      </p:graphicFrame>
      <p:sp>
        <p:nvSpPr>
          <p:cNvPr id="102" name="Text Placeholder 127"/>
          <p:cNvSpPr>
            <a:spLocks noGrp="1"/>
          </p:cNvSpPr>
          <p:nvPr>
            <p:custDataLst>
              <p:tags r:id="rId5"/>
            </p:custDataLst>
          </p:nvPr>
        </p:nvSpPr>
        <p:spPr bwMode="gray">
          <a:xfrm>
            <a:off x="352425" y="4029075"/>
            <a:ext cx="174625"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lnSpc>
                <a:spcPct val="100000"/>
              </a:lnSpc>
              <a:spcBef>
                <a:spcPct val="0"/>
              </a:spcBef>
              <a:buNone/>
            </a:pPr>
            <a:fld id="{C6929B13-D027-4DE7-9BC9-1B30AA7FB312}" type="datetime'''''''''''''''''''''''''''''''''''1''.''''''''''0'''''">
              <a:rPr lang="en-US" sz="1000">
                <a:latin typeface="Arial"/>
                <a:cs typeface="Arial"/>
                <a:sym typeface="Arial"/>
              </a:rPr>
              <a:pPr marL="0" indent="0" algn="r">
                <a:lnSpc>
                  <a:spcPct val="100000"/>
                </a:lnSpc>
                <a:spcBef>
                  <a:spcPct val="0"/>
                </a:spcBef>
                <a:buNone/>
              </a:pPr>
              <a:t>1.0</a:t>
            </a:fld>
            <a:endParaRPr lang="en-US" sz="1000" dirty="0">
              <a:latin typeface="Arial"/>
              <a:cs typeface="Arial"/>
              <a:sym typeface="Arial"/>
            </a:endParaRPr>
          </a:p>
        </p:txBody>
      </p:sp>
      <p:sp>
        <p:nvSpPr>
          <p:cNvPr id="103" name="Text Placeholder 128"/>
          <p:cNvSpPr>
            <a:spLocks noGrp="1"/>
          </p:cNvSpPr>
          <p:nvPr>
            <p:custDataLst>
              <p:tags r:id="rId6"/>
            </p:custDataLst>
          </p:nvPr>
        </p:nvSpPr>
        <p:spPr bwMode="gray">
          <a:xfrm>
            <a:off x="352425" y="3438525"/>
            <a:ext cx="174625"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lnSpc>
                <a:spcPct val="100000"/>
              </a:lnSpc>
              <a:spcBef>
                <a:spcPct val="0"/>
              </a:spcBef>
              <a:buNone/>
            </a:pPr>
            <a:fld id="{EFC8C4BA-2386-4CFC-BF09-421C7BF81BD7}" type="datetime'''''''''''''2''''''''''''''''''.''''''''''''0'''''''''">
              <a:rPr lang="en-US" sz="1000">
                <a:latin typeface="Arial"/>
                <a:cs typeface="Arial"/>
                <a:sym typeface="Arial"/>
              </a:rPr>
              <a:pPr marL="0" indent="0" algn="r">
                <a:lnSpc>
                  <a:spcPct val="100000"/>
                </a:lnSpc>
                <a:spcBef>
                  <a:spcPct val="0"/>
                </a:spcBef>
                <a:buNone/>
              </a:pPr>
              <a:t>2.0</a:t>
            </a:fld>
            <a:endParaRPr lang="en-US" sz="1000" dirty="0">
              <a:latin typeface="Arial"/>
              <a:cs typeface="Arial"/>
              <a:sym typeface="Arial"/>
            </a:endParaRPr>
          </a:p>
        </p:txBody>
      </p:sp>
      <p:sp>
        <p:nvSpPr>
          <p:cNvPr id="104" name="Text Placeholder 129"/>
          <p:cNvSpPr>
            <a:spLocks noGrp="1"/>
          </p:cNvSpPr>
          <p:nvPr>
            <p:custDataLst>
              <p:tags r:id="rId7"/>
            </p:custDataLst>
          </p:nvPr>
        </p:nvSpPr>
        <p:spPr bwMode="gray">
          <a:xfrm>
            <a:off x="352425" y="2247900"/>
            <a:ext cx="174625"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lnSpc>
                <a:spcPct val="100000"/>
              </a:lnSpc>
              <a:spcBef>
                <a:spcPct val="0"/>
              </a:spcBef>
              <a:buNone/>
            </a:pPr>
            <a:fld id="{5F712C0A-DAB8-4A76-8319-DD9044CE2AE8}" type="datetime'''4''''''''''''''''''''''''''''''.''''''''''''''''''''''''0'''">
              <a:rPr lang="en-US" sz="1000">
                <a:latin typeface="Arial"/>
                <a:cs typeface="Arial"/>
                <a:sym typeface="Arial"/>
              </a:rPr>
              <a:pPr marL="0" indent="0" algn="r">
                <a:lnSpc>
                  <a:spcPct val="100000"/>
                </a:lnSpc>
                <a:spcBef>
                  <a:spcPct val="0"/>
                </a:spcBef>
                <a:buNone/>
              </a:pPr>
              <a:t>4.0</a:t>
            </a:fld>
            <a:endParaRPr lang="en-US" sz="1000" dirty="0">
              <a:latin typeface="Arial"/>
              <a:cs typeface="Arial"/>
              <a:sym typeface="Arial"/>
            </a:endParaRPr>
          </a:p>
        </p:txBody>
      </p:sp>
      <p:sp>
        <p:nvSpPr>
          <p:cNvPr id="143" name="Text Placeholder 48"/>
          <p:cNvSpPr>
            <a:spLocks noGrp="1"/>
          </p:cNvSpPr>
          <p:nvPr>
            <p:custDataLst>
              <p:tags r:id="rId8"/>
            </p:custDataLst>
          </p:nvPr>
        </p:nvSpPr>
        <p:spPr bwMode="gray">
          <a:xfrm>
            <a:off x="352425" y="2838450"/>
            <a:ext cx="174625"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lnSpc>
                <a:spcPct val="100000"/>
              </a:lnSpc>
              <a:spcBef>
                <a:spcPct val="0"/>
              </a:spcBef>
              <a:buNone/>
            </a:pPr>
            <a:fld id="{EE428D6A-38D9-43CF-931D-9B558282F182}" type="datetime'''3''''''''''''''''''''''''''''''.''''''''0'''''''''''''''">
              <a:rPr lang="en-US" sz="1000">
                <a:latin typeface="Arial"/>
                <a:cs typeface="Arial"/>
                <a:sym typeface="Arial"/>
              </a:rPr>
              <a:pPr marL="0" indent="0" algn="r">
                <a:lnSpc>
                  <a:spcPct val="100000"/>
                </a:lnSpc>
                <a:spcBef>
                  <a:spcPct val="0"/>
                </a:spcBef>
                <a:buNone/>
              </a:pPr>
              <a:t>3.0</a:t>
            </a:fld>
            <a:endParaRPr lang="en-US" sz="1000" dirty="0">
              <a:latin typeface="Arial"/>
              <a:cs typeface="Arial"/>
              <a:sym typeface="Arial"/>
            </a:endParaRPr>
          </a:p>
        </p:txBody>
      </p:sp>
      <p:sp>
        <p:nvSpPr>
          <p:cNvPr id="61" name="Text Placeholder 23"/>
          <p:cNvSpPr>
            <a:spLocks noGrp="1"/>
          </p:cNvSpPr>
          <p:nvPr>
            <p:custDataLst>
              <p:tags r:id="rId9"/>
            </p:custDataLst>
          </p:nvPr>
        </p:nvSpPr>
        <p:spPr bwMode="gray">
          <a:xfrm>
            <a:off x="352425" y="4619625"/>
            <a:ext cx="174625"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lnSpc>
                <a:spcPct val="100000"/>
              </a:lnSpc>
              <a:spcBef>
                <a:spcPct val="0"/>
              </a:spcBef>
              <a:buNone/>
            </a:pPr>
            <a:fld id="{0C796C18-BE83-46EF-B17B-F070D8A4D362}" type="datetime'''''''''''''''''''''''''''''''''''''''''''0.''''''0'''">
              <a:rPr lang="en-US" sz="1000">
                <a:latin typeface="Arial"/>
                <a:cs typeface="Arial"/>
                <a:sym typeface="Arial"/>
              </a:rPr>
              <a:pPr marL="0" indent="0" algn="r">
                <a:lnSpc>
                  <a:spcPct val="100000"/>
                </a:lnSpc>
                <a:spcBef>
                  <a:spcPct val="0"/>
                </a:spcBef>
                <a:buNone/>
              </a:pPr>
              <a:t>0.0</a:t>
            </a:fld>
            <a:endParaRPr lang="en-GB" sz="1000" dirty="0">
              <a:latin typeface="Arial"/>
              <a:cs typeface="Arial"/>
              <a:sym typeface="Arial"/>
            </a:endParaRPr>
          </a:p>
        </p:txBody>
      </p:sp>
      <p:sp>
        <p:nvSpPr>
          <p:cNvPr id="75" name="Text Placeholder 107"/>
          <p:cNvSpPr>
            <a:spLocks noGrp="1"/>
          </p:cNvSpPr>
          <p:nvPr>
            <p:custDataLst>
              <p:tags r:id="rId10"/>
            </p:custDataLst>
          </p:nvPr>
        </p:nvSpPr>
        <p:spPr bwMode="gray">
          <a:xfrm>
            <a:off x="428625" y="4813300"/>
            <a:ext cx="401638"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719884AB-6CE7-44A3-897C-62F53D99F556}" type="datetime'''''''''''''M''''''''''ar''''''-''''''''1''5'''''''''''''''">
              <a:rPr lang="en-US" sz="1000">
                <a:latin typeface="Arial"/>
                <a:cs typeface="Arial"/>
                <a:sym typeface="Arial"/>
              </a:rPr>
              <a:pPr marL="0" indent="0" algn="ctr">
                <a:lnSpc>
                  <a:spcPct val="100000"/>
                </a:lnSpc>
                <a:spcBef>
                  <a:spcPct val="0"/>
                </a:spcBef>
                <a:buNone/>
              </a:pPr>
              <a:t>Mar-15</a:t>
            </a:fld>
            <a:endParaRPr lang="en-US" sz="1000" dirty="0">
              <a:latin typeface="Arial"/>
              <a:cs typeface="Arial"/>
              <a:sym typeface="Arial"/>
            </a:endParaRPr>
          </a:p>
        </p:txBody>
      </p:sp>
      <p:sp>
        <p:nvSpPr>
          <p:cNvPr id="76" name="Text Placeholder 108"/>
          <p:cNvSpPr>
            <a:spLocks noGrp="1"/>
          </p:cNvSpPr>
          <p:nvPr>
            <p:custDataLst>
              <p:tags r:id="rId11"/>
            </p:custDataLst>
          </p:nvPr>
        </p:nvSpPr>
        <p:spPr bwMode="gray">
          <a:xfrm>
            <a:off x="1027113" y="4813300"/>
            <a:ext cx="422275"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F1E4B686-8DCB-4B09-9B92-C95E1CCC484D}" type="datetime'''''''''M''''ay''''-''''1''''''''''''''''''''''''5'">
              <a:rPr lang="en-US" sz="1000">
                <a:latin typeface="Arial"/>
                <a:cs typeface="Arial"/>
                <a:sym typeface="Arial"/>
              </a:rPr>
              <a:pPr marL="0" indent="0" algn="ctr">
                <a:lnSpc>
                  <a:spcPct val="100000"/>
                </a:lnSpc>
                <a:spcBef>
                  <a:spcPct val="0"/>
                </a:spcBef>
                <a:buNone/>
              </a:pPr>
              <a:t>May-15</a:t>
            </a:fld>
            <a:endParaRPr lang="en-US" sz="1000" dirty="0">
              <a:latin typeface="Arial"/>
              <a:cs typeface="Arial"/>
              <a:sym typeface="Arial"/>
            </a:endParaRPr>
          </a:p>
        </p:txBody>
      </p:sp>
      <p:sp>
        <p:nvSpPr>
          <p:cNvPr id="77" name="Text Placeholder 109"/>
          <p:cNvSpPr>
            <a:spLocks noGrp="1"/>
          </p:cNvSpPr>
          <p:nvPr>
            <p:custDataLst>
              <p:tags r:id="rId12"/>
            </p:custDataLst>
          </p:nvPr>
        </p:nvSpPr>
        <p:spPr bwMode="gray">
          <a:xfrm>
            <a:off x="1676400" y="4813300"/>
            <a:ext cx="344488"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4AA64506-2CAC-4042-94E5-FE54693C62AD}" type="datetime'''''J''''''''''''''''u''''''''''l''-''''''''''''15'''''''">
              <a:rPr lang="en-US" sz="1000">
                <a:latin typeface="Arial"/>
                <a:cs typeface="Arial"/>
                <a:sym typeface="Arial"/>
              </a:rPr>
              <a:pPr marL="0" indent="0" algn="ctr">
                <a:lnSpc>
                  <a:spcPct val="100000"/>
                </a:lnSpc>
                <a:spcBef>
                  <a:spcPct val="0"/>
                </a:spcBef>
                <a:buNone/>
              </a:pPr>
              <a:t>Jul-15</a:t>
            </a:fld>
            <a:endParaRPr lang="en-US" sz="1000" dirty="0">
              <a:latin typeface="Arial"/>
              <a:cs typeface="Arial"/>
              <a:sym typeface="Arial"/>
            </a:endParaRPr>
          </a:p>
        </p:txBody>
      </p:sp>
      <p:sp>
        <p:nvSpPr>
          <p:cNvPr id="78" name="Text Placeholder 110"/>
          <p:cNvSpPr>
            <a:spLocks noGrp="1"/>
          </p:cNvSpPr>
          <p:nvPr>
            <p:custDataLst>
              <p:tags r:id="rId13"/>
            </p:custDataLst>
          </p:nvPr>
        </p:nvSpPr>
        <p:spPr bwMode="gray">
          <a:xfrm>
            <a:off x="2263775" y="4813300"/>
            <a:ext cx="406400"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36F04E74-FCCE-4C20-90E2-F2CEFEF60BFE}" type="datetime'''''S''''''''''''''''''''''''''''''e''''''p''''''-''1''5'''''">
              <a:rPr lang="en-US" sz="1000">
                <a:latin typeface="Arial"/>
                <a:cs typeface="Arial"/>
                <a:sym typeface="Arial"/>
              </a:rPr>
              <a:pPr marL="0" indent="0" algn="ctr">
                <a:lnSpc>
                  <a:spcPct val="100000"/>
                </a:lnSpc>
                <a:spcBef>
                  <a:spcPct val="0"/>
                </a:spcBef>
                <a:buNone/>
              </a:pPr>
              <a:t>Sep-15</a:t>
            </a:fld>
            <a:endParaRPr lang="en-US" sz="1000" dirty="0">
              <a:latin typeface="Arial"/>
              <a:cs typeface="Arial"/>
              <a:sym typeface="Arial"/>
            </a:endParaRPr>
          </a:p>
        </p:txBody>
      </p:sp>
      <p:sp>
        <p:nvSpPr>
          <p:cNvPr id="79" name="Text Placeholder 111"/>
          <p:cNvSpPr>
            <a:spLocks noGrp="1"/>
          </p:cNvSpPr>
          <p:nvPr>
            <p:custDataLst>
              <p:tags r:id="rId14"/>
            </p:custDataLst>
          </p:nvPr>
        </p:nvSpPr>
        <p:spPr bwMode="gray">
          <a:xfrm>
            <a:off x="2873375" y="4813300"/>
            <a:ext cx="407988"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77A6B96E-38B5-42C7-8B7B-C1BF1EDE3FF2}" type="datetime'''''''''N''''o''''''''''''''v''''-''''1''''''''''''''''5'''''">
              <a:rPr lang="en-US" sz="1000">
                <a:latin typeface="Arial"/>
                <a:cs typeface="Arial"/>
                <a:sym typeface="Arial"/>
              </a:rPr>
              <a:pPr marL="0" indent="0" algn="ctr">
                <a:lnSpc>
                  <a:spcPct val="100000"/>
                </a:lnSpc>
                <a:spcBef>
                  <a:spcPct val="0"/>
                </a:spcBef>
                <a:buNone/>
              </a:pPr>
              <a:t>Nov-15</a:t>
            </a:fld>
            <a:endParaRPr lang="en-US" sz="1000" dirty="0">
              <a:latin typeface="Arial"/>
              <a:cs typeface="Arial"/>
              <a:sym typeface="Arial"/>
            </a:endParaRPr>
          </a:p>
        </p:txBody>
      </p:sp>
      <p:sp>
        <p:nvSpPr>
          <p:cNvPr id="80" name="Text Placeholder 112"/>
          <p:cNvSpPr>
            <a:spLocks noGrp="1"/>
          </p:cNvSpPr>
          <p:nvPr>
            <p:custDataLst>
              <p:tags r:id="rId15"/>
            </p:custDataLst>
          </p:nvPr>
        </p:nvSpPr>
        <p:spPr bwMode="gray">
          <a:xfrm>
            <a:off x="3494088" y="4813300"/>
            <a:ext cx="385763"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12538B63-869F-4698-A741-BD4F293769FD}" type="datetime'''''''J''''''''''an''-1''6'''''''''''''''''''''">
              <a:rPr lang="en-US" sz="1000">
                <a:latin typeface="Arial"/>
                <a:cs typeface="Arial"/>
                <a:sym typeface="Arial"/>
              </a:rPr>
              <a:pPr marL="0" indent="0" algn="ctr">
                <a:lnSpc>
                  <a:spcPct val="100000"/>
                </a:lnSpc>
                <a:spcBef>
                  <a:spcPct val="0"/>
                </a:spcBef>
                <a:buNone/>
              </a:pPr>
              <a:t>Jan-16</a:t>
            </a:fld>
            <a:endParaRPr lang="en-US" sz="1000" dirty="0">
              <a:latin typeface="Arial"/>
              <a:cs typeface="Arial"/>
              <a:sym typeface="Arial"/>
            </a:endParaRPr>
          </a:p>
        </p:txBody>
      </p:sp>
      <p:sp>
        <p:nvSpPr>
          <p:cNvPr id="81" name="Text Placeholder 113"/>
          <p:cNvSpPr>
            <a:spLocks noGrp="1"/>
          </p:cNvSpPr>
          <p:nvPr>
            <p:custDataLst>
              <p:tags r:id="rId16"/>
            </p:custDataLst>
          </p:nvPr>
        </p:nvSpPr>
        <p:spPr bwMode="gray">
          <a:xfrm>
            <a:off x="4086225" y="4813300"/>
            <a:ext cx="401638"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5C8A4963-62AB-4F0B-B260-B10E4670C2BE}" type="datetime'''''''''''''''''''''''M''''''''''''''''''''ar-''''''''16'''''">
              <a:rPr lang="en-US" sz="1000">
                <a:latin typeface="Arial"/>
                <a:cs typeface="Arial"/>
                <a:sym typeface="Arial"/>
              </a:rPr>
              <a:pPr marL="0" indent="0" algn="ctr">
                <a:lnSpc>
                  <a:spcPct val="100000"/>
                </a:lnSpc>
                <a:spcBef>
                  <a:spcPct val="0"/>
                </a:spcBef>
                <a:buNone/>
              </a:pPr>
              <a:t>Mar-16</a:t>
            </a:fld>
            <a:endParaRPr lang="en-US" sz="1000" dirty="0">
              <a:latin typeface="Arial"/>
              <a:cs typeface="Arial"/>
              <a:sym typeface="Arial"/>
            </a:endParaRPr>
          </a:p>
        </p:txBody>
      </p:sp>
      <p:cxnSp>
        <p:nvCxnSpPr>
          <p:cNvPr id="27" name="Straight Connector 26"/>
          <p:cNvCxnSpPr/>
          <p:nvPr>
            <p:custDataLst>
              <p:tags r:id="rId17"/>
            </p:custDataLst>
          </p:nvPr>
        </p:nvCxnSpPr>
        <p:spPr bwMode="gray">
          <a:xfrm>
            <a:off x="5545138" y="5368925"/>
            <a:ext cx="328613" cy="0"/>
          </a:xfrm>
          <a:prstGeom prst="line">
            <a:avLst/>
          </a:prstGeom>
          <a:ln w="28575">
            <a:solidFill>
              <a:srgbClr val="EB032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custDataLst>
              <p:tags r:id="rId18"/>
            </p:custDataLst>
          </p:nvPr>
        </p:nvCxnSpPr>
        <p:spPr bwMode="gray">
          <a:xfrm>
            <a:off x="4297363" y="5368925"/>
            <a:ext cx="328613" cy="0"/>
          </a:xfrm>
          <a:prstGeom prst="line">
            <a:avLst/>
          </a:prstGeom>
          <a:ln w="28575">
            <a:solidFill>
              <a:srgbClr val="FFBF2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custDataLst>
              <p:tags r:id="rId19"/>
            </p:custDataLst>
          </p:nvPr>
        </p:nvCxnSpPr>
        <p:spPr bwMode="gray">
          <a:xfrm>
            <a:off x="2568575" y="5368925"/>
            <a:ext cx="328613" cy="0"/>
          </a:xfrm>
          <a:prstGeom prst="line">
            <a:avLst/>
          </a:prstGeom>
          <a:ln w="19050">
            <a:solidFill>
              <a:srgbClr val="008AB3"/>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3" name="Text Placeholder 6715"/>
          <p:cNvSpPr>
            <a:spLocks noGrp="1"/>
          </p:cNvSpPr>
          <p:nvPr>
            <p:custDataLst>
              <p:tags r:id="rId20"/>
            </p:custDataLst>
          </p:nvPr>
        </p:nvSpPr>
        <p:spPr bwMode="auto">
          <a:xfrm>
            <a:off x="5924550" y="5299075"/>
            <a:ext cx="493713"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spcCol="0" anchor="ctr"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nSpc>
                <a:spcPct val="100000"/>
              </a:lnSpc>
              <a:spcBef>
                <a:spcPct val="0"/>
              </a:spcBef>
              <a:spcAft>
                <a:spcPct val="0"/>
              </a:spcAft>
              <a:buNone/>
            </a:pPr>
            <a:fld id="{4EB62922-56F5-4DCE-86CF-BA3C1C44DEBC}" type="datetime'R''''e''''d'' ''l''''''''''''''''i''m''''''i''''''t'''''''''">
              <a:rPr lang="en-US" sz="1000">
                <a:latin typeface="Arial"/>
                <a:cs typeface="Arial"/>
                <a:sym typeface="Arial"/>
              </a:rPr>
              <a:pPr/>
              <a:t>Red limit</a:t>
            </a:fld>
            <a:endParaRPr lang="en-GB" sz="1000" dirty="0">
              <a:latin typeface="Arial"/>
              <a:cs typeface="Arial"/>
              <a:sym typeface="Arial"/>
            </a:endParaRPr>
          </a:p>
        </p:txBody>
      </p:sp>
      <p:sp>
        <p:nvSpPr>
          <p:cNvPr id="34" name="Text Placeholder 6719"/>
          <p:cNvSpPr>
            <a:spLocks noGrp="1"/>
          </p:cNvSpPr>
          <p:nvPr>
            <p:custDataLst>
              <p:tags r:id="rId21"/>
            </p:custDataLst>
          </p:nvPr>
        </p:nvSpPr>
        <p:spPr bwMode="auto">
          <a:xfrm>
            <a:off x="4676775" y="5299075"/>
            <a:ext cx="766763"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spcCol="0" anchor="ctr"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nSpc>
                <a:spcPct val="100000"/>
              </a:lnSpc>
              <a:spcBef>
                <a:spcPct val="0"/>
              </a:spcBef>
              <a:spcAft>
                <a:spcPct val="0"/>
              </a:spcAft>
              <a:buNone/>
            </a:pPr>
            <a:fld id="{C8B0AC69-719F-435E-BDC9-F87661A46C7B}" type="datetime'''''''Am''b''er tr''i''gg''''''''''''''e''''''''''r'''''''''">
              <a:rPr lang="en-US" sz="1000">
                <a:latin typeface="Arial"/>
                <a:cs typeface="Arial"/>
                <a:sym typeface="Arial"/>
              </a:rPr>
              <a:pPr/>
              <a:t>Amber trigger</a:t>
            </a:fld>
            <a:endParaRPr lang="en-GB" sz="1000" dirty="0">
              <a:latin typeface="Arial"/>
              <a:cs typeface="Arial"/>
              <a:sym typeface="Arial"/>
            </a:endParaRPr>
          </a:p>
        </p:txBody>
      </p:sp>
      <p:sp>
        <p:nvSpPr>
          <p:cNvPr id="35" name="Text Placeholder 6720"/>
          <p:cNvSpPr>
            <a:spLocks noGrp="1"/>
          </p:cNvSpPr>
          <p:nvPr>
            <p:custDataLst>
              <p:tags r:id="rId22"/>
            </p:custDataLst>
          </p:nvPr>
        </p:nvSpPr>
        <p:spPr bwMode="auto">
          <a:xfrm>
            <a:off x="2947988" y="5299075"/>
            <a:ext cx="1247775"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spcCol="0" anchor="ctr"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nSpc>
                <a:spcPct val="100000"/>
              </a:lnSpc>
              <a:spcBef>
                <a:spcPct val="0"/>
              </a:spcBef>
              <a:spcAft>
                <a:spcPct val="0"/>
              </a:spcAft>
              <a:buNone/>
            </a:pPr>
            <a:fld id="{C59398F6-9145-4793-B9A3-EEF9275541BE}" type="datetime'M''o''''nt''h''''l''y 6''''0''''''+ D''''''''PD ra''t''e'''">
              <a:rPr lang="en-US" sz="1000">
                <a:latin typeface="Arial"/>
                <a:cs typeface="Arial"/>
                <a:sym typeface="Arial"/>
              </a:rPr>
              <a:pPr/>
              <a:t>Monthly 60+ DPD rate</a:t>
            </a:fld>
            <a:endParaRPr lang="en-GB" sz="1000" dirty="0">
              <a:latin typeface="Arial"/>
              <a:cs typeface="Arial"/>
              <a:sym typeface="Arial"/>
            </a:endParaRPr>
          </a:p>
        </p:txBody>
      </p:sp>
      <p:sp>
        <p:nvSpPr>
          <p:cNvPr id="38" name="TextBox 37"/>
          <p:cNvSpPr txBox="1"/>
          <p:nvPr/>
        </p:nvSpPr>
        <p:spPr>
          <a:xfrm>
            <a:off x="3597275" y="2809931"/>
            <a:ext cx="865188" cy="224677"/>
          </a:xfrm>
          <a:prstGeom prst="rect">
            <a:avLst/>
          </a:prstGeom>
          <a:noFill/>
        </p:spPr>
        <p:txBody>
          <a:bodyPr wrap="square" rtlCol="0">
            <a:spAutoFit/>
          </a:bodyPr>
          <a:lstStyle/>
          <a:p>
            <a:pPr algn="r"/>
            <a:r>
              <a:rPr lang="en-US" b="1" dirty="0" smtClean="0">
                <a:solidFill>
                  <a:srgbClr val="FF0000"/>
                </a:solidFill>
              </a:rPr>
              <a:t>2.7%</a:t>
            </a:r>
            <a:endParaRPr lang="en-US" b="1" dirty="0">
              <a:solidFill>
                <a:srgbClr val="FF0000"/>
              </a:solidFill>
            </a:endParaRPr>
          </a:p>
        </p:txBody>
      </p:sp>
      <p:sp>
        <p:nvSpPr>
          <p:cNvPr id="39" name="TextBox 38"/>
          <p:cNvSpPr txBox="1"/>
          <p:nvPr/>
        </p:nvSpPr>
        <p:spPr>
          <a:xfrm>
            <a:off x="3597275" y="3202726"/>
            <a:ext cx="865188" cy="224677"/>
          </a:xfrm>
          <a:prstGeom prst="rect">
            <a:avLst/>
          </a:prstGeom>
          <a:noFill/>
        </p:spPr>
        <p:txBody>
          <a:bodyPr wrap="square" rtlCol="0">
            <a:spAutoFit/>
          </a:bodyPr>
          <a:lstStyle/>
          <a:p>
            <a:pPr algn="r"/>
            <a:r>
              <a:rPr lang="en-US" b="1" dirty="0" smtClean="0">
                <a:solidFill>
                  <a:srgbClr val="FFC000"/>
                </a:solidFill>
              </a:rPr>
              <a:t>2.0%</a:t>
            </a:r>
            <a:endParaRPr lang="en-US" b="1" dirty="0">
              <a:solidFill>
                <a:srgbClr val="FFC000"/>
              </a:solidFill>
            </a:endParaRPr>
          </a:p>
        </p:txBody>
      </p:sp>
      <p:graphicFrame>
        <p:nvGraphicFramePr>
          <p:cNvPr id="116" name="Object 115"/>
          <p:cNvGraphicFramePr>
            <a:graphicFrameLocks/>
          </p:cNvGraphicFramePr>
          <p:nvPr>
            <p:custDataLst>
              <p:tags r:id="rId23"/>
            </p:custDataLst>
            <p:extLst>
              <p:ext uri="{D42A27DB-BD31-4B8C-83A1-F6EECF244321}">
                <p14:modId xmlns:p14="http://schemas.microsoft.com/office/powerpoint/2010/main" val="2836124943"/>
              </p:ext>
            </p:extLst>
          </p:nvPr>
        </p:nvGraphicFramePr>
        <p:xfrm>
          <a:off x="5334000" y="2209800"/>
          <a:ext cx="3848040" cy="2590890"/>
        </p:xfrm>
        <a:graphic>
          <a:graphicData uri="http://schemas.openxmlformats.org/presentationml/2006/ole">
            <mc:AlternateContent xmlns:mc="http://schemas.openxmlformats.org/markup-compatibility/2006">
              <mc:Choice xmlns:v="urn:schemas-microsoft-com:vml" Requires="v">
                <p:oleObj spid="_x0000_s294120" name="Chart" r:id="rId42" imgW="3848040" imgH="2590890" progId="MSGraph.Chart.8">
                  <p:embed followColorScheme="full"/>
                </p:oleObj>
              </mc:Choice>
              <mc:Fallback>
                <p:oleObj name="Chart" r:id="rId42" imgW="3848040" imgH="2590890" progId="MSGraph.Chart.8">
                  <p:embed followColorScheme="full"/>
                  <p:pic>
                    <p:nvPicPr>
                      <p:cNvPr id="0" name=""/>
                      <p:cNvPicPr/>
                      <p:nvPr/>
                    </p:nvPicPr>
                    <p:blipFill>
                      <a:blip r:embed="rId43"/>
                      <a:stretch>
                        <a:fillRect/>
                      </a:stretch>
                    </p:blipFill>
                    <p:spPr>
                      <a:xfrm>
                        <a:off x="5334000" y="2209800"/>
                        <a:ext cx="3848040" cy="2590890"/>
                      </a:xfrm>
                      <a:prstGeom prst="rect">
                        <a:avLst/>
                      </a:prstGeom>
                    </p:spPr>
                  </p:pic>
                </p:oleObj>
              </mc:Fallback>
            </mc:AlternateContent>
          </a:graphicData>
        </a:graphic>
      </p:graphicFrame>
      <p:sp>
        <p:nvSpPr>
          <p:cNvPr id="124" name="Text Placeholder 38"/>
          <p:cNvSpPr>
            <a:spLocks noGrp="1"/>
          </p:cNvSpPr>
          <p:nvPr>
            <p:custDataLst>
              <p:tags r:id="rId24"/>
            </p:custDataLst>
          </p:nvPr>
        </p:nvSpPr>
        <p:spPr bwMode="gray">
          <a:xfrm>
            <a:off x="5172075" y="2247900"/>
            <a:ext cx="174625"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lnSpc>
                <a:spcPct val="100000"/>
              </a:lnSpc>
              <a:spcBef>
                <a:spcPct val="0"/>
              </a:spcBef>
              <a:buNone/>
            </a:pPr>
            <a:fld id="{5EE962D4-B2DC-4101-9F02-616074E3475D}" type="datetime'''''''''''1''''''''''''''''''''''''.''''''''''''''''5'">
              <a:rPr lang="en-US" sz="1000">
                <a:latin typeface="Arial"/>
                <a:cs typeface="Arial"/>
                <a:sym typeface="Arial"/>
              </a:rPr>
              <a:pPr/>
              <a:t>1.5</a:t>
            </a:fld>
            <a:endParaRPr lang="en-GB" sz="1000" dirty="0">
              <a:latin typeface="Arial"/>
              <a:cs typeface="Arial"/>
              <a:sym typeface="Arial"/>
            </a:endParaRPr>
          </a:p>
        </p:txBody>
      </p:sp>
      <p:sp>
        <p:nvSpPr>
          <p:cNvPr id="108" name="Text Placeholder 132"/>
          <p:cNvSpPr>
            <a:spLocks noGrp="1"/>
          </p:cNvSpPr>
          <p:nvPr>
            <p:custDataLst>
              <p:tags r:id="rId25"/>
            </p:custDataLst>
          </p:nvPr>
        </p:nvSpPr>
        <p:spPr bwMode="gray">
          <a:xfrm>
            <a:off x="6486525" y="4813300"/>
            <a:ext cx="344488"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4F311509-AAAE-49F3-A5D5-B2A58C911498}" type="datetime'''''''J''''u''''''''''l-''''''''''1''5'''''">
              <a:rPr lang="en-US" sz="1000">
                <a:latin typeface="Arial"/>
                <a:cs typeface="Arial"/>
                <a:sym typeface="Arial"/>
              </a:rPr>
              <a:pPr marL="0" indent="0" algn="ctr">
                <a:lnSpc>
                  <a:spcPct val="100000"/>
                </a:lnSpc>
                <a:spcBef>
                  <a:spcPct val="0"/>
                </a:spcBef>
                <a:buNone/>
              </a:pPr>
              <a:t>Jul-15</a:t>
            </a:fld>
            <a:endParaRPr lang="en-US" sz="1000" dirty="0">
              <a:latin typeface="Arial"/>
              <a:cs typeface="Arial"/>
              <a:sym typeface="Arial"/>
            </a:endParaRPr>
          </a:p>
        </p:txBody>
      </p:sp>
      <p:sp>
        <p:nvSpPr>
          <p:cNvPr id="111" name="Text Placeholder 135"/>
          <p:cNvSpPr>
            <a:spLocks noGrp="1"/>
          </p:cNvSpPr>
          <p:nvPr>
            <p:custDataLst>
              <p:tags r:id="rId26"/>
            </p:custDataLst>
          </p:nvPr>
        </p:nvSpPr>
        <p:spPr bwMode="gray">
          <a:xfrm>
            <a:off x="8294688" y="4813300"/>
            <a:ext cx="385763"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36885553-BB60-41A5-B8C1-61CFA5B4A7E3}" type="datetime'''''''''''J''''''''''''''''''a''''''n''''-''''''1''6'''''''">
              <a:rPr lang="en-US" sz="1000">
                <a:latin typeface="Arial"/>
                <a:cs typeface="Arial"/>
                <a:sym typeface="Arial"/>
              </a:rPr>
              <a:pPr marL="0" indent="0" algn="ctr">
                <a:lnSpc>
                  <a:spcPct val="100000"/>
                </a:lnSpc>
                <a:spcBef>
                  <a:spcPct val="0"/>
                </a:spcBef>
                <a:buNone/>
              </a:pPr>
              <a:t>Jan-16</a:t>
            </a:fld>
            <a:endParaRPr lang="en-US" sz="1000" dirty="0">
              <a:latin typeface="Arial"/>
              <a:cs typeface="Arial"/>
              <a:sym typeface="Arial"/>
            </a:endParaRPr>
          </a:p>
        </p:txBody>
      </p:sp>
      <p:sp>
        <p:nvSpPr>
          <p:cNvPr id="112" name="Text Placeholder 136"/>
          <p:cNvSpPr>
            <a:spLocks noGrp="1"/>
          </p:cNvSpPr>
          <p:nvPr>
            <p:custDataLst>
              <p:tags r:id="rId27"/>
            </p:custDataLst>
          </p:nvPr>
        </p:nvSpPr>
        <p:spPr bwMode="gray">
          <a:xfrm>
            <a:off x="8877300" y="4813300"/>
            <a:ext cx="401638"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AB061833-92CD-480F-A455-31E8154A897C}" type="datetime'''''M''''''''''''a''''''''r''''''''-1''''''''''''''''6'''''''">
              <a:rPr lang="en-US" sz="1000">
                <a:latin typeface="Arial"/>
                <a:cs typeface="Arial"/>
                <a:sym typeface="Arial"/>
              </a:rPr>
              <a:pPr marL="0" indent="0" algn="ctr">
                <a:lnSpc>
                  <a:spcPct val="100000"/>
                </a:lnSpc>
                <a:spcBef>
                  <a:spcPct val="0"/>
                </a:spcBef>
                <a:buNone/>
              </a:pPr>
              <a:t>Mar-16</a:t>
            </a:fld>
            <a:endParaRPr lang="en-US" sz="1000" dirty="0">
              <a:latin typeface="Arial"/>
              <a:cs typeface="Arial"/>
              <a:sym typeface="Arial"/>
            </a:endParaRPr>
          </a:p>
        </p:txBody>
      </p:sp>
      <p:sp>
        <p:nvSpPr>
          <p:cNvPr id="107" name="Text Placeholder 131"/>
          <p:cNvSpPr>
            <a:spLocks noGrp="1"/>
          </p:cNvSpPr>
          <p:nvPr>
            <p:custDataLst>
              <p:tags r:id="rId28"/>
            </p:custDataLst>
          </p:nvPr>
        </p:nvSpPr>
        <p:spPr bwMode="gray">
          <a:xfrm>
            <a:off x="5837238" y="4813300"/>
            <a:ext cx="422275"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09E03EE1-57D2-44FB-8FDC-8845BF984118}" type="datetime'M''a''y''''''-''''''''''''''1''''''5'''''''''''''''''''''''">
              <a:rPr lang="en-US" sz="1000">
                <a:latin typeface="Arial"/>
                <a:cs typeface="Arial"/>
                <a:sym typeface="Arial"/>
              </a:rPr>
              <a:pPr marL="0" indent="0" algn="ctr">
                <a:lnSpc>
                  <a:spcPct val="100000"/>
                </a:lnSpc>
                <a:spcBef>
                  <a:spcPct val="0"/>
                </a:spcBef>
                <a:buNone/>
              </a:pPr>
              <a:t>May-15</a:t>
            </a:fld>
            <a:endParaRPr lang="en-US" sz="1000" dirty="0">
              <a:latin typeface="Arial"/>
              <a:cs typeface="Arial"/>
              <a:sym typeface="Arial"/>
            </a:endParaRPr>
          </a:p>
        </p:txBody>
      </p:sp>
      <p:sp>
        <p:nvSpPr>
          <p:cNvPr id="110" name="Text Placeholder 134"/>
          <p:cNvSpPr>
            <a:spLocks noGrp="1"/>
          </p:cNvSpPr>
          <p:nvPr>
            <p:custDataLst>
              <p:tags r:id="rId29"/>
            </p:custDataLst>
          </p:nvPr>
        </p:nvSpPr>
        <p:spPr bwMode="gray">
          <a:xfrm>
            <a:off x="7673975" y="4813300"/>
            <a:ext cx="407988"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62BB1351-5F36-4323-9951-95CA4F556822}" type="datetime'N''''''''''''''''o''v''''''-''''''''1''5'''''''''''''''''">
              <a:rPr lang="en-US" sz="1000">
                <a:latin typeface="Arial"/>
                <a:cs typeface="Arial"/>
                <a:sym typeface="Arial"/>
              </a:rPr>
              <a:pPr marL="0" indent="0" algn="ctr">
                <a:lnSpc>
                  <a:spcPct val="100000"/>
                </a:lnSpc>
                <a:spcBef>
                  <a:spcPct val="0"/>
                </a:spcBef>
                <a:buNone/>
              </a:pPr>
              <a:t>Nov-15</a:t>
            </a:fld>
            <a:endParaRPr lang="en-US" sz="1000" dirty="0">
              <a:latin typeface="Arial"/>
              <a:cs typeface="Arial"/>
              <a:sym typeface="Arial"/>
            </a:endParaRPr>
          </a:p>
        </p:txBody>
      </p:sp>
      <p:sp>
        <p:nvSpPr>
          <p:cNvPr id="106" name="Text Placeholder 130"/>
          <p:cNvSpPr>
            <a:spLocks noGrp="1"/>
          </p:cNvSpPr>
          <p:nvPr>
            <p:custDataLst>
              <p:tags r:id="rId30"/>
            </p:custDataLst>
          </p:nvPr>
        </p:nvSpPr>
        <p:spPr bwMode="gray">
          <a:xfrm>
            <a:off x="5248275" y="4813300"/>
            <a:ext cx="401638"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E16BA5A9-4D06-40AE-819C-C4AAA3A3AF00}" type="datetime'''''''Ma''''''''''''''''''''r-''''''1''''''5'''''''''''''''''">
              <a:rPr lang="en-US" sz="1000">
                <a:latin typeface="Arial"/>
                <a:cs typeface="Arial"/>
                <a:sym typeface="Arial"/>
              </a:rPr>
              <a:pPr marL="0" indent="0" algn="ctr">
                <a:lnSpc>
                  <a:spcPct val="100000"/>
                </a:lnSpc>
                <a:spcBef>
                  <a:spcPct val="0"/>
                </a:spcBef>
                <a:buNone/>
              </a:pPr>
              <a:t>Mar-15</a:t>
            </a:fld>
            <a:endParaRPr lang="en-US" sz="1000" dirty="0">
              <a:latin typeface="Arial"/>
              <a:cs typeface="Arial"/>
              <a:sym typeface="Arial"/>
            </a:endParaRPr>
          </a:p>
        </p:txBody>
      </p:sp>
      <p:sp>
        <p:nvSpPr>
          <p:cNvPr id="109" name="Text Placeholder 133"/>
          <p:cNvSpPr>
            <a:spLocks noGrp="1"/>
          </p:cNvSpPr>
          <p:nvPr>
            <p:custDataLst>
              <p:tags r:id="rId31"/>
            </p:custDataLst>
          </p:nvPr>
        </p:nvSpPr>
        <p:spPr bwMode="gray">
          <a:xfrm>
            <a:off x="7073900" y="4813300"/>
            <a:ext cx="406400"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4D617E37-C1BB-4016-9FF8-6D915CE7E403}" type="datetime'S''''''''''''''''''''''''''''''''e''''p''''-''''15'''''''''">
              <a:rPr lang="en-US" sz="1000">
                <a:latin typeface="Arial"/>
                <a:cs typeface="Arial"/>
                <a:sym typeface="Arial"/>
              </a:rPr>
              <a:pPr marL="0" indent="0" algn="ctr">
                <a:lnSpc>
                  <a:spcPct val="100000"/>
                </a:lnSpc>
                <a:spcBef>
                  <a:spcPct val="0"/>
                </a:spcBef>
                <a:buNone/>
              </a:pPr>
              <a:t>Sep-15</a:t>
            </a:fld>
            <a:endParaRPr lang="en-US" sz="1000" dirty="0">
              <a:latin typeface="Arial"/>
              <a:cs typeface="Arial"/>
              <a:sym typeface="Arial"/>
            </a:endParaRPr>
          </a:p>
        </p:txBody>
      </p:sp>
      <p:sp>
        <p:nvSpPr>
          <p:cNvPr id="200" name="Text Placeholder 94"/>
          <p:cNvSpPr>
            <a:spLocks noGrp="1"/>
          </p:cNvSpPr>
          <p:nvPr>
            <p:custDataLst>
              <p:tags r:id="rId32"/>
            </p:custDataLst>
          </p:nvPr>
        </p:nvSpPr>
        <p:spPr bwMode="gray">
          <a:xfrm>
            <a:off x="5172075" y="2724150"/>
            <a:ext cx="174625"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lnSpc>
                <a:spcPct val="100000"/>
              </a:lnSpc>
              <a:spcBef>
                <a:spcPct val="0"/>
              </a:spcBef>
              <a:buNone/>
            </a:pPr>
            <a:fld id="{77FC07E3-AC0C-4BA7-A93A-C6BA0C0BBABC}" type="datetime'''''''''''''''''''1''''''''''.''''''''''2'''''''''''''''''''">
              <a:rPr lang="en-US" sz="1000">
                <a:latin typeface="Arial"/>
                <a:cs typeface="Arial"/>
                <a:sym typeface="Arial"/>
              </a:rPr>
              <a:pPr marL="0" indent="0" algn="r">
                <a:lnSpc>
                  <a:spcPct val="100000"/>
                </a:lnSpc>
                <a:spcBef>
                  <a:spcPct val="0"/>
                </a:spcBef>
                <a:buNone/>
              </a:pPr>
              <a:t>1.2</a:t>
            </a:fld>
            <a:endParaRPr lang="en-US" sz="1000" dirty="0">
              <a:latin typeface="Arial"/>
              <a:cs typeface="Arial"/>
              <a:sym typeface="Arial"/>
            </a:endParaRPr>
          </a:p>
        </p:txBody>
      </p:sp>
      <p:sp>
        <p:nvSpPr>
          <p:cNvPr id="199" name="Text Placeholder 93"/>
          <p:cNvSpPr>
            <a:spLocks noGrp="1"/>
          </p:cNvSpPr>
          <p:nvPr>
            <p:custDataLst>
              <p:tags r:id="rId33"/>
            </p:custDataLst>
          </p:nvPr>
        </p:nvSpPr>
        <p:spPr bwMode="gray">
          <a:xfrm>
            <a:off x="5172075" y="3200400"/>
            <a:ext cx="174625"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lnSpc>
                <a:spcPct val="100000"/>
              </a:lnSpc>
              <a:spcBef>
                <a:spcPct val="0"/>
              </a:spcBef>
              <a:buNone/>
            </a:pPr>
            <a:fld id="{9DB7CBA2-1E9E-438D-8753-063A73018C48}" type="datetime'''''''''''''''0''''''''''''''.9'''''''">
              <a:rPr lang="en-US" sz="1000">
                <a:latin typeface="Arial"/>
                <a:cs typeface="Arial"/>
                <a:sym typeface="Arial"/>
              </a:rPr>
              <a:pPr marL="0" indent="0" algn="r">
                <a:lnSpc>
                  <a:spcPct val="100000"/>
                </a:lnSpc>
                <a:spcBef>
                  <a:spcPct val="0"/>
                </a:spcBef>
                <a:buNone/>
              </a:pPr>
              <a:t>0.9</a:t>
            </a:fld>
            <a:endParaRPr lang="en-US" sz="1000" dirty="0">
              <a:latin typeface="Arial"/>
              <a:cs typeface="Arial"/>
              <a:sym typeface="Arial"/>
            </a:endParaRPr>
          </a:p>
        </p:txBody>
      </p:sp>
      <p:sp>
        <p:nvSpPr>
          <p:cNvPr id="198" name="Text Placeholder 92"/>
          <p:cNvSpPr>
            <a:spLocks noGrp="1"/>
          </p:cNvSpPr>
          <p:nvPr>
            <p:custDataLst>
              <p:tags r:id="rId34"/>
            </p:custDataLst>
          </p:nvPr>
        </p:nvSpPr>
        <p:spPr bwMode="gray">
          <a:xfrm>
            <a:off x="5172075" y="3667125"/>
            <a:ext cx="174625"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lnSpc>
                <a:spcPct val="100000"/>
              </a:lnSpc>
              <a:spcBef>
                <a:spcPct val="0"/>
              </a:spcBef>
              <a:buNone/>
            </a:pPr>
            <a:fld id="{75A7EDB7-03CA-4D11-8E12-048C4EBF6DEB}" type="datetime'''''''''''''''''''''''''''''''0''''''''.''''''''''6'''''">
              <a:rPr lang="en-US" sz="1000">
                <a:latin typeface="Arial"/>
                <a:cs typeface="Arial"/>
                <a:sym typeface="Arial"/>
              </a:rPr>
              <a:pPr marL="0" indent="0" algn="r">
                <a:lnSpc>
                  <a:spcPct val="100000"/>
                </a:lnSpc>
                <a:spcBef>
                  <a:spcPct val="0"/>
                </a:spcBef>
                <a:buNone/>
              </a:pPr>
              <a:t>0.6</a:t>
            </a:fld>
            <a:endParaRPr lang="en-US" sz="1000" dirty="0">
              <a:latin typeface="Arial"/>
              <a:cs typeface="Arial"/>
              <a:sym typeface="Arial"/>
            </a:endParaRPr>
          </a:p>
        </p:txBody>
      </p:sp>
      <p:sp>
        <p:nvSpPr>
          <p:cNvPr id="197" name="Text Placeholder 91"/>
          <p:cNvSpPr>
            <a:spLocks noGrp="1"/>
          </p:cNvSpPr>
          <p:nvPr>
            <p:custDataLst>
              <p:tags r:id="rId35"/>
            </p:custDataLst>
          </p:nvPr>
        </p:nvSpPr>
        <p:spPr bwMode="gray">
          <a:xfrm>
            <a:off x="5172075" y="4143375"/>
            <a:ext cx="174625"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lnSpc>
                <a:spcPct val="100000"/>
              </a:lnSpc>
              <a:spcBef>
                <a:spcPct val="0"/>
              </a:spcBef>
              <a:buNone/>
            </a:pPr>
            <a:fld id="{4E43DBFE-D543-4D75-8F5C-DB7C742E82C1}" type="datetime'''''''''''''0''''''''''.''''''''''3'''''''''''''''''">
              <a:rPr lang="en-US" sz="1000">
                <a:latin typeface="Arial"/>
                <a:cs typeface="Arial"/>
                <a:sym typeface="Arial"/>
              </a:rPr>
              <a:pPr marL="0" indent="0" algn="r">
                <a:lnSpc>
                  <a:spcPct val="100000"/>
                </a:lnSpc>
                <a:spcBef>
                  <a:spcPct val="0"/>
                </a:spcBef>
                <a:buNone/>
              </a:pPr>
              <a:t>0.3</a:t>
            </a:fld>
            <a:endParaRPr lang="en-US" sz="1000" dirty="0">
              <a:latin typeface="Arial"/>
              <a:cs typeface="Arial"/>
              <a:sym typeface="Arial"/>
            </a:endParaRPr>
          </a:p>
        </p:txBody>
      </p:sp>
      <p:sp>
        <p:nvSpPr>
          <p:cNvPr id="129" name="Text Placeholder 23"/>
          <p:cNvSpPr>
            <a:spLocks noGrp="1"/>
          </p:cNvSpPr>
          <p:nvPr>
            <p:custDataLst>
              <p:tags r:id="rId36"/>
            </p:custDataLst>
          </p:nvPr>
        </p:nvSpPr>
        <p:spPr bwMode="gray">
          <a:xfrm>
            <a:off x="5172075" y="4619625"/>
            <a:ext cx="174625"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lnSpc>
                <a:spcPct val="100000"/>
              </a:lnSpc>
              <a:spcBef>
                <a:spcPct val="0"/>
              </a:spcBef>
              <a:buNone/>
            </a:pPr>
            <a:fld id="{29CB8133-CD35-4082-9981-D55D77EA2B65}" type="datetime'''''''''0''''''''''''''''''''.''''''''''''0'''''">
              <a:rPr lang="en-US" sz="1000">
                <a:latin typeface="Arial"/>
                <a:cs typeface="Arial"/>
                <a:sym typeface="Arial"/>
              </a:rPr>
              <a:pPr/>
              <a:t>0.0</a:t>
            </a:fld>
            <a:endParaRPr lang="en-GB" sz="1000" dirty="0">
              <a:latin typeface="Arial"/>
              <a:cs typeface="Arial"/>
              <a:sym typeface="Arial"/>
            </a:endParaRPr>
          </a:p>
        </p:txBody>
      </p:sp>
      <p:sp>
        <p:nvSpPr>
          <p:cNvPr id="137" name="TextBox 136"/>
          <p:cNvSpPr txBox="1"/>
          <p:nvPr/>
        </p:nvSpPr>
        <p:spPr>
          <a:xfrm>
            <a:off x="8415338" y="2640386"/>
            <a:ext cx="865188" cy="224677"/>
          </a:xfrm>
          <a:prstGeom prst="rect">
            <a:avLst/>
          </a:prstGeom>
          <a:noFill/>
        </p:spPr>
        <p:txBody>
          <a:bodyPr wrap="square" rtlCol="0">
            <a:spAutoFit/>
          </a:bodyPr>
          <a:lstStyle/>
          <a:p>
            <a:pPr algn="r"/>
            <a:r>
              <a:rPr lang="en-US" b="1" dirty="0" smtClean="0">
                <a:solidFill>
                  <a:srgbClr val="FF0000"/>
                </a:solidFill>
              </a:rPr>
              <a:t>1.1%</a:t>
            </a:r>
            <a:endParaRPr lang="en-US" b="1" dirty="0">
              <a:solidFill>
                <a:srgbClr val="FF0000"/>
              </a:solidFill>
            </a:endParaRPr>
          </a:p>
        </p:txBody>
      </p:sp>
      <p:sp>
        <p:nvSpPr>
          <p:cNvPr id="138" name="TextBox 137"/>
          <p:cNvSpPr txBox="1"/>
          <p:nvPr/>
        </p:nvSpPr>
        <p:spPr>
          <a:xfrm>
            <a:off x="8415338" y="3164261"/>
            <a:ext cx="865188" cy="224677"/>
          </a:xfrm>
          <a:prstGeom prst="rect">
            <a:avLst/>
          </a:prstGeom>
          <a:noFill/>
        </p:spPr>
        <p:txBody>
          <a:bodyPr wrap="square" rtlCol="0">
            <a:spAutoFit/>
          </a:bodyPr>
          <a:lstStyle/>
          <a:p>
            <a:pPr algn="r"/>
            <a:r>
              <a:rPr lang="en-US" b="1" dirty="0" smtClean="0">
                <a:solidFill>
                  <a:srgbClr val="FFC000"/>
                </a:solidFill>
              </a:rPr>
              <a:t>2.6%</a:t>
            </a:r>
            <a:endParaRPr lang="en-US" b="1" dirty="0">
              <a:solidFill>
                <a:srgbClr val="FFC000"/>
              </a:solidFill>
            </a:endParaRPr>
          </a:p>
        </p:txBody>
      </p:sp>
      <p:sp>
        <p:nvSpPr>
          <p:cNvPr id="105" name="Footnote"/>
          <p:cNvSpPr/>
          <p:nvPr/>
        </p:nvSpPr>
        <p:spPr bwMode="auto">
          <a:xfrm>
            <a:off x="1878271" y="6324441"/>
            <a:ext cx="5721410"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spAutoFit/>
          </a:bodyPr>
          <a:lstStyle/>
          <a:p>
            <a:pPr marL="228600" indent="-228600" algn="l">
              <a:lnSpc>
                <a:spcPct val="100000"/>
              </a:lnSpc>
              <a:spcBef>
                <a:spcPts val="0"/>
              </a:spcBef>
              <a:spcAft>
                <a:spcPts val="0"/>
              </a:spcAft>
              <a:buFontTx/>
              <a:buAutoNum type="arabicPeriod"/>
            </a:pPr>
            <a:r>
              <a:rPr lang="en-GB" sz="800" dirty="0" smtClean="0">
                <a:latin typeface="Arial"/>
                <a:sym typeface="Arial"/>
              </a:rPr>
              <a:t>Include both Personal Lending  (unsecured products) and Consumer Other (secured products)</a:t>
            </a:r>
            <a:endParaRPr lang="en-GB" sz="800" dirty="0">
              <a:latin typeface="Arial"/>
              <a:sym typeface="Arial"/>
            </a:endParaRPr>
          </a:p>
          <a:p>
            <a:pPr algn="l">
              <a:lnSpc>
                <a:spcPct val="100000"/>
              </a:lnSpc>
              <a:spcBef>
                <a:spcPts val="0"/>
              </a:spcBef>
              <a:spcAft>
                <a:spcPts val="0"/>
              </a:spcAft>
            </a:pPr>
            <a:r>
              <a:rPr lang="en-GB" sz="800" dirty="0">
                <a:sym typeface="+mn-lt"/>
              </a:rPr>
              <a:t>Source: </a:t>
            </a:r>
            <a:r>
              <a:rPr lang="en-US" sz="800" dirty="0" smtClean="0">
                <a:sym typeface="+mn-lt"/>
              </a:rPr>
              <a:t>Delinquency trends </a:t>
            </a:r>
            <a:r>
              <a:rPr lang="en-US" sz="800" dirty="0">
                <a:sym typeface="+mn-lt"/>
              </a:rPr>
              <a:t>reports for SBNA retail (March 2015 to March 2016)</a:t>
            </a:r>
            <a:endParaRPr lang="en-GB" sz="800" dirty="0">
              <a:sym typeface="+mn-lt"/>
            </a:endParaRPr>
          </a:p>
        </p:txBody>
      </p:sp>
      <p:grpSp>
        <p:nvGrpSpPr>
          <p:cNvPr id="63" name="Group 62"/>
          <p:cNvGrpSpPr/>
          <p:nvPr/>
        </p:nvGrpSpPr>
        <p:grpSpPr>
          <a:xfrm>
            <a:off x="436880" y="69852"/>
            <a:ext cx="4199195" cy="189008"/>
            <a:chOff x="457200" y="19052"/>
            <a:chExt cx="4199195" cy="189008"/>
          </a:xfrm>
        </p:grpSpPr>
        <p:sp>
          <p:nvSpPr>
            <p:cNvPr id="64" name="Oval 63"/>
            <p:cNvSpPr/>
            <p:nvPr/>
          </p:nvSpPr>
          <p:spPr bwMode="auto">
            <a:xfrm>
              <a:off x="457200" y="19052"/>
              <a:ext cx="189008" cy="189008"/>
            </a:xfrm>
            <a:prstGeom prst="ellipse">
              <a:avLst/>
            </a:prstGeom>
            <a:solidFill>
              <a:schemeClr val="accent6">
                <a:lumMod val="60000"/>
                <a:lumOff val="4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lang="en-US" b="1" dirty="0">
                  <a:solidFill>
                    <a:schemeClr val="bg1"/>
                  </a:solidFill>
                  <a:latin typeface="Arial" panose="020B0604020202020204" pitchFamily="34" charset="0"/>
                  <a:ea typeface="ＭＳ Ｐゴシック" pitchFamily="-112" charset="-128"/>
                  <a:cs typeface="Arial" panose="020B0604020202020204" pitchFamily="34" charset="0"/>
                </a:rPr>
                <a:t>F</a:t>
              </a:r>
              <a:endParaRPr kumimoji="0" lang="en-US" b="1" i="0" u="none" strike="noStrike" cap="none" normalizeH="0" baseline="0" dirty="0">
                <a:ln>
                  <a:noFill/>
                </a:ln>
                <a:solidFill>
                  <a:schemeClr val="bg1"/>
                </a:solidFill>
                <a:effectLst/>
                <a:latin typeface="Arial" panose="020B0604020202020204" pitchFamily="34" charset="0"/>
                <a:ea typeface="ＭＳ Ｐゴシック" pitchFamily="-112" charset="-128"/>
                <a:cs typeface="Arial" panose="020B0604020202020204" pitchFamily="34" charset="0"/>
              </a:endParaRPr>
            </a:p>
          </p:txBody>
        </p:sp>
        <p:sp>
          <p:nvSpPr>
            <p:cNvPr id="65" name="Text Box 75"/>
            <p:cNvSpPr txBox="1">
              <a:spLocks noChangeArrowheads="1"/>
            </p:cNvSpPr>
            <p:nvPr/>
          </p:nvSpPr>
          <p:spPr bwMode="gray">
            <a:xfrm>
              <a:off x="690566" y="20638"/>
              <a:ext cx="3965829" cy="184666"/>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none" lIns="0" tIns="0" rIns="0" bIns="0" anchor="ctr">
              <a:spAutoFit/>
            </a:bodyPr>
            <a:lstStyle/>
            <a:p>
              <a:pPr algn="l">
                <a:lnSpc>
                  <a:spcPct val="100000"/>
                </a:lnSpc>
              </a:pPr>
              <a:r>
                <a:rPr lang="en-US" sz="1200" dirty="0">
                  <a:solidFill>
                    <a:schemeClr val="bg1">
                      <a:lumMod val="50000"/>
                    </a:schemeClr>
                  </a:solidFill>
                </a:rPr>
                <a:t>Appendix: </a:t>
              </a:r>
              <a:r>
                <a:rPr lang="en-US" sz="1200" dirty="0" smtClean="0">
                  <a:solidFill>
                    <a:schemeClr val="bg1">
                      <a:lumMod val="50000"/>
                    </a:schemeClr>
                  </a:solidFill>
                </a:rPr>
                <a:t>Sub-portfolio back-testing of DPD anchor points</a:t>
              </a:r>
              <a:endParaRPr lang="en-US" sz="1200" dirty="0">
                <a:solidFill>
                  <a:schemeClr val="bg1">
                    <a:lumMod val="50000"/>
                  </a:schemeClr>
                </a:solidFill>
              </a:endParaRPr>
            </a:p>
          </p:txBody>
        </p:sp>
      </p:grpSp>
    </p:spTree>
    <p:extLst>
      <p:ext uri="{BB962C8B-B14F-4D97-AF65-F5344CB8AC3E}">
        <p14:creationId xmlns:p14="http://schemas.microsoft.com/office/powerpoint/2010/main" val="51953335"/>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0" name="Object 39" hidden="1"/>
          <p:cNvGraphicFramePr>
            <a:graphicFrameLocks noChangeAspect="1"/>
          </p:cNvGraphicFramePr>
          <p:nvPr>
            <p:custDataLst>
              <p:tags r:id="rId2"/>
            </p:custDataLst>
            <p:extLst>
              <p:ext uri="{D42A27DB-BD31-4B8C-83A1-F6EECF244321}">
                <p14:modId xmlns:p14="http://schemas.microsoft.com/office/powerpoint/2010/main" val="3189926841"/>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95066" name="think-cell Slide" r:id="rId25" imgW="270" imgH="270" progId="TCLayout.ActiveDocument.1">
                  <p:embed/>
                </p:oleObj>
              </mc:Choice>
              <mc:Fallback>
                <p:oleObj name="think-cell Slide" r:id="rId25" imgW="270" imgH="270" progId="TCLayout.ActiveDocument.1">
                  <p:embed/>
                  <p:pic>
                    <p:nvPicPr>
                      <p:cNvPr id="0" name=""/>
                      <p:cNvPicPr/>
                      <p:nvPr/>
                    </p:nvPicPr>
                    <p:blipFill>
                      <a:blip r:embed="rId26"/>
                      <a:stretch>
                        <a:fillRect/>
                      </a:stretch>
                    </p:blipFill>
                    <p:spPr>
                      <a:xfrm>
                        <a:off x="1588" y="1588"/>
                        <a:ext cx="1587" cy="1587"/>
                      </a:xfrm>
                      <a:prstGeom prst="rect">
                        <a:avLst/>
                      </a:prstGeom>
                    </p:spPr>
                  </p:pic>
                </p:oleObj>
              </mc:Fallback>
            </mc:AlternateContent>
          </a:graphicData>
        </a:graphic>
      </p:graphicFrame>
      <p:sp>
        <p:nvSpPr>
          <p:cNvPr id="6" name="Rectangle 5" hidden="1"/>
          <p:cNvSpPr/>
          <p:nvPr>
            <p:custDataLst>
              <p:tags r:id="rId3"/>
            </p:custDataLst>
          </p:nvPr>
        </p:nvSpPr>
        <p:spPr bwMode="auto">
          <a:xfrm>
            <a:off x="0" y="0"/>
            <a:ext cx="158750" cy="158750"/>
          </a:xfrm>
          <a:prstGeom prst="rect">
            <a:avLst/>
          </a:prstGeom>
          <a:solidFill>
            <a:schemeClr val="accent1">
              <a:lumMod val="20000"/>
              <a:lumOff val="8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vert="horz" wrap="none" lIns="0" tIns="0" rIns="0" bIns="0" numCol="1" spcCol="0" rtlCol="0" anchor="ctr" anchorCtr="0">
            <a:noAutofit/>
          </a:bodyPr>
          <a:lstStyle/>
          <a:p>
            <a:pPr>
              <a:lnSpc>
                <a:spcPct val="100000"/>
              </a:lnSpc>
            </a:pPr>
            <a:endParaRPr lang="en-US" dirty="0" smtClean="0">
              <a:solidFill>
                <a:schemeClr val="tx1"/>
              </a:solidFill>
              <a:latin typeface="Arial"/>
              <a:cs typeface="Arial"/>
              <a:sym typeface="Arial"/>
            </a:endParaRPr>
          </a:p>
        </p:txBody>
      </p:sp>
      <p:sp>
        <p:nvSpPr>
          <p:cNvPr id="4" name="Content Placeholder 3"/>
          <p:cNvSpPr>
            <a:spLocks noGrp="1"/>
          </p:cNvSpPr>
          <p:nvPr>
            <p:ph sz="quarter" idx="11"/>
          </p:nvPr>
        </p:nvSpPr>
        <p:spPr/>
        <p:txBody>
          <a:bodyPr/>
          <a:lstStyle/>
          <a:p>
            <a:r>
              <a:rPr lang="en-GB" dirty="0"/>
              <a:t>Calibration: </a:t>
            </a:r>
            <a:r>
              <a:rPr lang="en-US" b="0" dirty="0"/>
              <a:t>DPD limits – SBNA Retail portfolios</a:t>
            </a:r>
          </a:p>
        </p:txBody>
      </p:sp>
      <p:sp>
        <p:nvSpPr>
          <p:cNvPr id="13" name="Rectangle 12"/>
          <p:cNvSpPr/>
          <p:nvPr/>
        </p:nvSpPr>
        <p:spPr>
          <a:xfrm>
            <a:off x="362780" y="1463040"/>
            <a:ext cx="4423533" cy="462947"/>
          </a:xfrm>
          <a:prstGeom prst="rect">
            <a:avLst/>
          </a:prstGeom>
        </p:spPr>
        <p:txBody>
          <a:bodyPr lIns="0" tIns="0" rIns="0" bIns="0"/>
          <a:lstStyle/>
          <a:p>
            <a:pPr algn="l"/>
            <a:r>
              <a:rPr lang="en-GB" sz="1400" b="1" dirty="0" smtClean="0">
                <a:solidFill>
                  <a:srgbClr val="FF0000"/>
                </a:solidFill>
                <a:latin typeface="Arial" panose="020B0604020202020204" pitchFamily="34" charset="0"/>
                <a:cs typeface="Arial" panose="020B0604020202020204" pitchFamily="34" charset="0"/>
              </a:rPr>
              <a:t>Run-offs: </a:t>
            </a:r>
            <a:r>
              <a:rPr lang="en-GB" sz="1400" b="1" dirty="0">
                <a:solidFill>
                  <a:srgbClr val="FF0000"/>
                </a:solidFill>
                <a:latin typeface="Arial" panose="020B0604020202020204" pitchFamily="34" charset="0"/>
                <a:cs typeface="Arial" panose="020B0604020202020204" pitchFamily="34" charset="0"/>
              </a:rPr>
              <a:t>historical 60+ DPD </a:t>
            </a:r>
            <a:r>
              <a:rPr lang="en-GB" sz="1400" b="1" dirty="0" smtClean="0">
                <a:solidFill>
                  <a:srgbClr val="FF0000"/>
                </a:solidFill>
                <a:latin typeface="Arial" panose="020B0604020202020204" pitchFamily="34" charset="0"/>
                <a:cs typeface="Arial" panose="020B0604020202020204" pitchFamily="34" charset="0"/>
              </a:rPr>
              <a:t>rate</a:t>
            </a:r>
            <a:endParaRPr lang="en-GB" sz="1400" dirty="0">
              <a:solidFill>
                <a:srgbClr val="FF0000"/>
              </a:solidFill>
              <a:latin typeface="Arial" panose="020B0604020202020204" pitchFamily="34" charset="0"/>
              <a:cs typeface="Arial" panose="020B0604020202020204" pitchFamily="34" charset="0"/>
            </a:endParaRPr>
          </a:p>
          <a:p>
            <a:pPr algn="l">
              <a:buFont typeface="Arial"/>
              <a:buNone/>
            </a:pPr>
            <a:r>
              <a:rPr lang="en-GB" sz="1400" dirty="0">
                <a:solidFill>
                  <a:srgbClr val="FF0000"/>
                </a:solidFill>
                <a:latin typeface="Arial" panose="020B0604020202020204" pitchFamily="34" charset="0"/>
                <a:cs typeface="Arial" panose="020B0604020202020204" pitchFamily="34" charset="0"/>
              </a:rPr>
              <a:t>%, Mar ’15 – Mar ‘16, vs 2016 NCO limits</a:t>
            </a:r>
          </a:p>
        </p:txBody>
      </p:sp>
      <p:graphicFrame>
        <p:nvGraphicFramePr>
          <p:cNvPr id="15" name="Object 14"/>
          <p:cNvGraphicFramePr>
            <a:graphicFrameLocks/>
          </p:cNvGraphicFramePr>
          <p:nvPr>
            <p:custDataLst>
              <p:tags r:id="rId4"/>
            </p:custDataLst>
            <p:extLst>
              <p:ext uri="{D42A27DB-BD31-4B8C-83A1-F6EECF244321}">
                <p14:modId xmlns:p14="http://schemas.microsoft.com/office/powerpoint/2010/main" val="1675370243"/>
              </p:ext>
            </p:extLst>
          </p:nvPr>
        </p:nvGraphicFramePr>
        <p:xfrm>
          <a:off x="495299" y="2209800"/>
          <a:ext cx="3895830" cy="2590890"/>
        </p:xfrm>
        <a:graphic>
          <a:graphicData uri="http://schemas.openxmlformats.org/presentationml/2006/ole">
            <mc:AlternateContent xmlns:mc="http://schemas.openxmlformats.org/markup-compatibility/2006">
              <mc:Choice xmlns:v="urn:schemas-microsoft-com:vml" Requires="v">
                <p:oleObj spid="_x0000_s295067" name="Chart" r:id="rId27" imgW="3895830" imgH="2590890" progId="MSGraph.Chart.8">
                  <p:embed followColorScheme="full"/>
                </p:oleObj>
              </mc:Choice>
              <mc:Fallback>
                <p:oleObj name="Chart" r:id="rId27" imgW="3895830" imgH="2590890" progId="MSGraph.Chart.8">
                  <p:embed followColorScheme="full"/>
                  <p:pic>
                    <p:nvPicPr>
                      <p:cNvPr id="0" name=""/>
                      <p:cNvPicPr/>
                      <p:nvPr/>
                    </p:nvPicPr>
                    <p:blipFill>
                      <a:blip r:embed="rId28"/>
                      <a:stretch>
                        <a:fillRect/>
                      </a:stretch>
                    </p:blipFill>
                    <p:spPr>
                      <a:xfrm>
                        <a:off x="495299" y="2209800"/>
                        <a:ext cx="3895830" cy="2590890"/>
                      </a:xfrm>
                      <a:prstGeom prst="rect">
                        <a:avLst/>
                      </a:prstGeom>
                    </p:spPr>
                  </p:pic>
                </p:oleObj>
              </mc:Fallback>
            </mc:AlternateContent>
          </a:graphicData>
        </a:graphic>
      </p:graphicFrame>
      <p:sp>
        <p:nvSpPr>
          <p:cNvPr id="61" name="Text Placeholder 23"/>
          <p:cNvSpPr>
            <a:spLocks noGrp="1"/>
          </p:cNvSpPr>
          <p:nvPr>
            <p:custDataLst>
              <p:tags r:id="rId5"/>
            </p:custDataLst>
          </p:nvPr>
        </p:nvSpPr>
        <p:spPr bwMode="gray">
          <a:xfrm>
            <a:off x="352425" y="4619625"/>
            <a:ext cx="174625"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lnSpc>
                <a:spcPct val="100000"/>
              </a:lnSpc>
              <a:spcBef>
                <a:spcPct val="0"/>
              </a:spcBef>
              <a:buNone/>
            </a:pPr>
            <a:fld id="{0C796C18-BE83-46EF-B17B-F070D8A4D362}" type="datetime'''''''''''''''''''''''''''''''''''''''''''0.''''''0'''">
              <a:rPr lang="en-US" sz="1000">
                <a:latin typeface="Arial"/>
                <a:cs typeface="Arial"/>
                <a:sym typeface="Arial"/>
              </a:rPr>
              <a:pPr marL="0" indent="0" algn="r">
                <a:lnSpc>
                  <a:spcPct val="100000"/>
                </a:lnSpc>
                <a:spcBef>
                  <a:spcPct val="0"/>
                </a:spcBef>
                <a:buNone/>
              </a:pPr>
              <a:t>0.0</a:t>
            </a:fld>
            <a:endParaRPr lang="en-GB" sz="1000" dirty="0">
              <a:latin typeface="Arial"/>
              <a:cs typeface="Arial"/>
              <a:sym typeface="Arial"/>
            </a:endParaRPr>
          </a:p>
        </p:txBody>
      </p:sp>
      <p:sp>
        <p:nvSpPr>
          <p:cNvPr id="78" name="Text Placeholder 138"/>
          <p:cNvSpPr>
            <a:spLocks noGrp="1"/>
          </p:cNvSpPr>
          <p:nvPr>
            <p:custDataLst>
              <p:tags r:id="rId6"/>
            </p:custDataLst>
          </p:nvPr>
        </p:nvSpPr>
        <p:spPr bwMode="gray">
          <a:xfrm>
            <a:off x="1027113" y="4813300"/>
            <a:ext cx="422275"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FAF833A8-39CB-46D4-AB18-84891AC040E3}" type="datetime'''M''''''''''''''''''a''''''''y''''''''''''''-1''''''5'''''''">
              <a:rPr lang="en-US" sz="1000">
                <a:latin typeface="Arial"/>
                <a:cs typeface="Arial"/>
                <a:sym typeface="Arial"/>
              </a:rPr>
              <a:pPr marL="0" indent="0" algn="ctr">
                <a:lnSpc>
                  <a:spcPct val="100000"/>
                </a:lnSpc>
                <a:spcBef>
                  <a:spcPct val="0"/>
                </a:spcBef>
                <a:buNone/>
              </a:pPr>
              <a:t>May-15</a:t>
            </a:fld>
            <a:endParaRPr lang="en-US" sz="1000" dirty="0">
              <a:latin typeface="Arial"/>
              <a:cs typeface="Arial"/>
              <a:sym typeface="Arial"/>
            </a:endParaRPr>
          </a:p>
        </p:txBody>
      </p:sp>
      <p:sp>
        <p:nvSpPr>
          <p:cNvPr id="77" name="Text Placeholder 137"/>
          <p:cNvSpPr>
            <a:spLocks noGrp="1"/>
          </p:cNvSpPr>
          <p:nvPr>
            <p:custDataLst>
              <p:tags r:id="rId7"/>
            </p:custDataLst>
          </p:nvPr>
        </p:nvSpPr>
        <p:spPr bwMode="gray">
          <a:xfrm>
            <a:off x="428625" y="4813300"/>
            <a:ext cx="401638"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001F4535-BFF0-4443-B44F-A7FBA7AA8637}" type="datetime'''''M''''''''''''''''''''''''a''''r''''''''-''''''''''1''''5'">
              <a:rPr lang="en-US" sz="1000">
                <a:latin typeface="Arial"/>
                <a:cs typeface="Arial"/>
                <a:sym typeface="Arial"/>
              </a:rPr>
              <a:pPr marL="0" indent="0" algn="ctr">
                <a:lnSpc>
                  <a:spcPct val="100000"/>
                </a:lnSpc>
                <a:spcBef>
                  <a:spcPct val="0"/>
                </a:spcBef>
                <a:buNone/>
              </a:pPr>
              <a:t>Mar-15</a:t>
            </a:fld>
            <a:endParaRPr lang="en-US" sz="1000" dirty="0">
              <a:latin typeface="Arial"/>
              <a:cs typeface="Arial"/>
              <a:sym typeface="Arial"/>
            </a:endParaRPr>
          </a:p>
        </p:txBody>
      </p:sp>
      <p:sp>
        <p:nvSpPr>
          <p:cNvPr id="79" name="Text Placeholder 139"/>
          <p:cNvSpPr>
            <a:spLocks noGrp="1"/>
          </p:cNvSpPr>
          <p:nvPr>
            <p:custDataLst>
              <p:tags r:id="rId8"/>
            </p:custDataLst>
          </p:nvPr>
        </p:nvSpPr>
        <p:spPr bwMode="gray">
          <a:xfrm>
            <a:off x="1676400" y="4813300"/>
            <a:ext cx="344488"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50DB0C0D-35F2-4453-931B-C3E34A4EEEDD}" type="datetime'''''''J''u''''''''''''''''''''''l''''''''-''''''1''5'''''''''">
              <a:rPr lang="en-US" sz="1000">
                <a:latin typeface="Arial"/>
                <a:cs typeface="Arial"/>
                <a:sym typeface="Arial"/>
              </a:rPr>
              <a:pPr marL="0" indent="0" algn="ctr">
                <a:lnSpc>
                  <a:spcPct val="100000"/>
                </a:lnSpc>
                <a:spcBef>
                  <a:spcPct val="0"/>
                </a:spcBef>
                <a:buNone/>
              </a:pPr>
              <a:t>Jul-15</a:t>
            </a:fld>
            <a:endParaRPr lang="en-US" sz="1000" dirty="0">
              <a:latin typeface="Arial"/>
              <a:cs typeface="Arial"/>
              <a:sym typeface="Arial"/>
            </a:endParaRPr>
          </a:p>
        </p:txBody>
      </p:sp>
      <p:sp>
        <p:nvSpPr>
          <p:cNvPr id="80" name="Text Placeholder 140"/>
          <p:cNvSpPr>
            <a:spLocks noGrp="1"/>
          </p:cNvSpPr>
          <p:nvPr>
            <p:custDataLst>
              <p:tags r:id="rId9"/>
            </p:custDataLst>
          </p:nvPr>
        </p:nvSpPr>
        <p:spPr bwMode="gray">
          <a:xfrm>
            <a:off x="2263775" y="4813300"/>
            <a:ext cx="406400"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681FB245-A1D3-4C47-B795-3063FDEAD14A}" type="datetime'S''ep''''''-1''''''''''''''''5'''''''''''">
              <a:rPr lang="en-US" sz="1000">
                <a:latin typeface="Arial"/>
                <a:cs typeface="Arial"/>
                <a:sym typeface="Arial"/>
              </a:rPr>
              <a:pPr marL="0" indent="0" algn="ctr">
                <a:lnSpc>
                  <a:spcPct val="100000"/>
                </a:lnSpc>
                <a:spcBef>
                  <a:spcPct val="0"/>
                </a:spcBef>
                <a:buNone/>
              </a:pPr>
              <a:t>Sep-15</a:t>
            </a:fld>
            <a:endParaRPr lang="en-US" sz="1000" dirty="0">
              <a:latin typeface="Arial"/>
              <a:cs typeface="Arial"/>
              <a:sym typeface="Arial"/>
            </a:endParaRPr>
          </a:p>
        </p:txBody>
      </p:sp>
      <p:sp>
        <p:nvSpPr>
          <p:cNvPr id="81" name="Text Placeholder 141"/>
          <p:cNvSpPr>
            <a:spLocks noGrp="1"/>
          </p:cNvSpPr>
          <p:nvPr>
            <p:custDataLst>
              <p:tags r:id="rId10"/>
            </p:custDataLst>
          </p:nvPr>
        </p:nvSpPr>
        <p:spPr bwMode="gray">
          <a:xfrm>
            <a:off x="2873375" y="4813300"/>
            <a:ext cx="407988"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6E3DB56C-DEC8-4947-A2C0-B084111E37C6}" type="datetime'''''''''N''o''''''''''''v''''-''''1''''''''''5'''''''''">
              <a:rPr lang="en-US" sz="1000">
                <a:latin typeface="Arial"/>
                <a:cs typeface="Arial"/>
                <a:sym typeface="Arial"/>
              </a:rPr>
              <a:pPr marL="0" indent="0" algn="ctr">
                <a:lnSpc>
                  <a:spcPct val="100000"/>
                </a:lnSpc>
                <a:spcBef>
                  <a:spcPct val="0"/>
                </a:spcBef>
                <a:buNone/>
              </a:pPr>
              <a:t>Nov-15</a:t>
            </a:fld>
            <a:endParaRPr lang="en-US" sz="1000" dirty="0">
              <a:latin typeface="Arial"/>
              <a:cs typeface="Arial"/>
              <a:sym typeface="Arial"/>
            </a:endParaRPr>
          </a:p>
        </p:txBody>
      </p:sp>
      <p:sp>
        <p:nvSpPr>
          <p:cNvPr id="95" name="Text Placeholder 148"/>
          <p:cNvSpPr>
            <a:spLocks noGrp="1"/>
          </p:cNvSpPr>
          <p:nvPr>
            <p:custDataLst>
              <p:tags r:id="rId11"/>
            </p:custDataLst>
          </p:nvPr>
        </p:nvSpPr>
        <p:spPr bwMode="gray">
          <a:xfrm>
            <a:off x="352425" y="2247900"/>
            <a:ext cx="174625"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lnSpc>
                <a:spcPct val="100000"/>
              </a:lnSpc>
              <a:spcBef>
                <a:spcPct val="0"/>
              </a:spcBef>
              <a:buNone/>
            </a:pPr>
            <a:fld id="{6BAE316D-E68D-4EFD-BE71-835935CCF2B6}" type="datetime'''''''''''''''''''''''''''''''''''1''.''''''''''5'''''''''">
              <a:rPr lang="en-US" sz="1000">
                <a:latin typeface="Arial"/>
                <a:cs typeface="Arial"/>
                <a:sym typeface="Arial"/>
              </a:rPr>
              <a:pPr marL="0" indent="0" algn="r">
                <a:lnSpc>
                  <a:spcPct val="100000"/>
                </a:lnSpc>
                <a:spcBef>
                  <a:spcPct val="0"/>
                </a:spcBef>
                <a:buNone/>
              </a:pPr>
              <a:t>1.5</a:t>
            </a:fld>
            <a:endParaRPr lang="en-US" sz="1000" dirty="0">
              <a:latin typeface="Arial"/>
              <a:cs typeface="Arial"/>
              <a:sym typeface="Arial"/>
            </a:endParaRPr>
          </a:p>
        </p:txBody>
      </p:sp>
      <p:sp>
        <p:nvSpPr>
          <p:cNvPr id="91" name="Text Placeholder 144"/>
          <p:cNvSpPr>
            <a:spLocks noGrp="1"/>
          </p:cNvSpPr>
          <p:nvPr>
            <p:custDataLst>
              <p:tags r:id="rId12"/>
            </p:custDataLst>
          </p:nvPr>
        </p:nvSpPr>
        <p:spPr bwMode="gray">
          <a:xfrm>
            <a:off x="352425" y="4143375"/>
            <a:ext cx="174625"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lnSpc>
                <a:spcPct val="100000"/>
              </a:lnSpc>
              <a:spcBef>
                <a:spcPct val="0"/>
              </a:spcBef>
              <a:buNone/>
            </a:pPr>
            <a:fld id="{8CF97DDE-D6D1-46B0-A536-93DC9457C344}" type="datetime'''''0''''''''''''''''''''''.''''''''''''3'">
              <a:rPr lang="en-US" sz="1000">
                <a:latin typeface="Arial"/>
                <a:cs typeface="Arial"/>
                <a:sym typeface="Arial"/>
              </a:rPr>
              <a:pPr marL="0" indent="0" algn="r">
                <a:lnSpc>
                  <a:spcPct val="100000"/>
                </a:lnSpc>
                <a:spcBef>
                  <a:spcPct val="0"/>
                </a:spcBef>
                <a:buNone/>
              </a:pPr>
              <a:t>0.3</a:t>
            </a:fld>
            <a:endParaRPr lang="en-US" sz="1000" dirty="0">
              <a:latin typeface="Arial"/>
              <a:cs typeface="Arial"/>
              <a:sym typeface="Arial"/>
            </a:endParaRPr>
          </a:p>
        </p:txBody>
      </p:sp>
      <p:sp>
        <p:nvSpPr>
          <p:cNvPr id="82" name="Text Placeholder 142"/>
          <p:cNvSpPr>
            <a:spLocks noGrp="1"/>
          </p:cNvSpPr>
          <p:nvPr>
            <p:custDataLst>
              <p:tags r:id="rId13"/>
            </p:custDataLst>
          </p:nvPr>
        </p:nvSpPr>
        <p:spPr bwMode="gray">
          <a:xfrm>
            <a:off x="3494088" y="4813300"/>
            <a:ext cx="385763"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81BEABDA-4E0F-4D2F-83B6-1B84E66F60FF}" type="datetime'''''J''''''''an''-''''''''''''''''1''''''''''''''''6'">
              <a:rPr lang="en-US" sz="1000">
                <a:latin typeface="Arial"/>
                <a:cs typeface="Arial"/>
                <a:sym typeface="Arial"/>
              </a:rPr>
              <a:pPr marL="0" indent="0" algn="ctr">
                <a:lnSpc>
                  <a:spcPct val="100000"/>
                </a:lnSpc>
                <a:spcBef>
                  <a:spcPct val="0"/>
                </a:spcBef>
                <a:buNone/>
              </a:pPr>
              <a:t>Jan-16</a:t>
            </a:fld>
            <a:endParaRPr lang="en-US" sz="1000" dirty="0">
              <a:latin typeface="Arial"/>
              <a:cs typeface="Arial"/>
              <a:sym typeface="Arial"/>
            </a:endParaRPr>
          </a:p>
        </p:txBody>
      </p:sp>
      <p:sp>
        <p:nvSpPr>
          <p:cNvPr id="83" name="Text Placeholder 143"/>
          <p:cNvSpPr>
            <a:spLocks noGrp="1"/>
          </p:cNvSpPr>
          <p:nvPr>
            <p:custDataLst>
              <p:tags r:id="rId14"/>
            </p:custDataLst>
          </p:nvPr>
        </p:nvSpPr>
        <p:spPr bwMode="gray">
          <a:xfrm>
            <a:off x="4086225" y="4813300"/>
            <a:ext cx="401638"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CE0FEE6C-CAC0-4BCF-8569-958B535668CC}" type="datetime'''Ma''''r''''''''''''''''''''''''''''''''''-''''''''16'''''">
              <a:rPr lang="en-US" sz="1000">
                <a:latin typeface="Arial"/>
                <a:cs typeface="Arial"/>
                <a:sym typeface="Arial"/>
              </a:rPr>
              <a:pPr marL="0" indent="0" algn="ctr">
                <a:lnSpc>
                  <a:spcPct val="100000"/>
                </a:lnSpc>
                <a:spcBef>
                  <a:spcPct val="0"/>
                </a:spcBef>
                <a:buNone/>
              </a:pPr>
              <a:t>Mar-16</a:t>
            </a:fld>
            <a:endParaRPr lang="en-US" sz="1000" dirty="0">
              <a:latin typeface="Arial"/>
              <a:cs typeface="Arial"/>
              <a:sym typeface="Arial"/>
            </a:endParaRPr>
          </a:p>
        </p:txBody>
      </p:sp>
      <p:sp>
        <p:nvSpPr>
          <p:cNvPr id="93" name="Text Placeholder 146"/>
          <p:cNvSpPr>
            <a:spLocks noGrp="1"/>
          </p:cNvSpPr>
          <p:nvPr>
            <p:custDataLst>
              <p:tags r:id="rId15"/>
            </p:custDataLst>
          </p:nvPr>
        </p:nvSpPr>
        <p:spPr bwMode="gray">
          <a:xfrm>
            <a:off x="352425" y="3200400"/>
            <a:ext cx="174625"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lnSpc>
                <a:spcPct val="100000"/>
              </a:lnSpc>
              <a:spcBef>
                <a:spcPct val="0"/>
              </a:spcBef>
              <a:buNone/>
            </a:pPr>
            <a:fld id="{7798D16A-6B11-4836-9E8B-22A7EC16CB96}" type="datetime'0''''''''''''''''''''.''''''''''''9'''''''''''''''''''''">
              <a:rPr lang="en-US" sz="1000">
                <a:latin typeface="Arial"/>
                <a:cs typeface="Arial"/>
                <a:sym typeface="Arial"/>
              </a:rPr>
              <a:pPr marL="0" indent="0" algn="r">
                <a:lnSpc>
                  <a:spcPct val="100000"/>
                </a:lnSpc>
                <a:spcBef>
                  <a:spcPct val="0"/>
                </a:spcBef>
                <a:buNone/>
              </a:pPr>
              <a:t>0.9</a:t>
            </a:fld>
            <a:endParaRPr lang="en-US" sz="1000" dirty="0">
              <a:latin typeface="Arial"/>
              <a:cs typeface="Arial"/>
              <a:sym typeface="Arial"/>
            </a:endParaRPr>
          </a:p>
        </p:txBody>
      </p:sp>
      <p:sp>
        <p:nvSpPr>
          <p:cNvPr id="94" name="Text Placeholder 147"/>
          <p:cNvSpPr>
            <a:spLocks noGrp="1"/>
          </p:cNvSpPr>
          <p:nvPr>
            <p:custDataLst>
              <p:tags r:id="rId16"/>
            </p:custDataLst>
          </p:nvPr>
        </p:nvSpPr>
        <p:spPr bwMode="gray">
          <a:xfrm>
            <a:off x="352425" y="2724150"/>
            <a:ext cx="174625"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lnSpc>
                <a:spcPct val="100000"/>
              </a:lnSpc>
              <a:spcBef>
                <a:spcPct val="0"/>
              </a:spcBef>
              <a:buNone/>
            </a:pPr>
            <a:fld id="{BE602ED2-9303-4CCC-AD7B-B25C984B40CC}" type="datetime'''''1''''''''''.''''2'''''''''''''''''''''''''''''''''">
              <a:rPr lang="en-US" sz="1000">
                <a:latin typeface="Arial"/>
                <a:cs typeface="Arial"/>
                <a:sym typeface="Arial"/>
              </a:rPr>
              <a:pPr marL="0" indent="0" algn="r">
                <a:lnSpc>
                  <a:spcPct val="100000"/>
                </a:lnSpc>
                <a:spcBef>
                  <a:spcPct val="0"/>
                </a:spcBef>
                <a:buNone/>
              </a:pPr>
              <a:t>1.2</a:t>
            </a:fld>
            <a:endParaRPr lang="en-US" sz="1000" dirty="0">
              <a:latin typeface="Arial"/>
              <a:cs typeface="Arial"/>
              <a:sym typeface="Arial"/>
            </a:endParaRPr>
          </a:p>
        </p:txBody>
      </p:sp>
      <p:sp>
        <p:nvSpPr>
          <p:cNvPr id="92" name="Text Placeholder 145"/>
          <p:cNvSpPr>
            <a:spLocks noGrp="1"/>
          </p:cNvSpPr>
          <p:nvPr>
            <p:custDataLst>
              <p:tags r:id="rId17"/>
            </p:custDataLst>
          </p:nvPr>
        </p:nvSpPr>
        <p:spPr bwMode="gray">
          <a:xfrm>
            <a:off x="352425" y="3667125"/>
            <a:ext cx="174625"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lnSpc>
                <a:spcPct val="100000"/>
              </a:lnSpc>
              <a:spcBef>
                <a:spcPct val="0"/>
              </a:spcBef>
              <a:buNone/>
            </a:pPr>
            <a:fld id="{CE29E66B-7B51-4E34-8FC9-F83CB18E7698}" type="datetime'0''''''''''.''''''''''''6'''''''''''''''">
              <a:rPr lang="en-US" sz="1000">
                <a:latin typeface="Arial"/>
                <a:cs typeface="Arial"/>
                <a:sym typeface="Arial"/>
              </a:rPr>
              <a:pPr marL="0" indent="0" algn="r">
                <a:lnSpc>
                  <a:spcPct val="100000"/>
                </a:lnSpc>
                <a:spcBef>
                  <a:spcPct val="0"/>
                </a:spcBef>
                <a:buNone/>
              </a:pPr>
              <a:t>0.6</a:t>
            </a:fld>
            <a:endParaRPr lang="en-US" sz="1000" dirty="0">
              <a:latin typeface="Arial"/>
              <a:cs typeface="Arial"/>
              <a:sym typeface="Arial"/>
            </a:endParaRPr>
          </a:p>
        </p:txBody>
      </p:sp>
      <p:cxnSp>
        <p:nvCxnSpPr>
          <p:cNvPr id="27" name="Straight Connector 26"/>
          <p:cNvCxnSpPr/>
          <p:nvPr>
            <p:custDataLst>
              <p:tags r:id="rId18"/>
            </p:custDataLst>
          </p:nvPr>
        </p:nvCxnSpPr>
        <p:spPr bwMode="gray">
          <a:xfrm>
            <a:off x="5545138" y="5368925"/>
            <a:ext cx="328613" cy="0"/>
          </a:xfrm>
          <a:prstGeom prst="line">
            <a:avLst/>
          </a:prstGeom>
          <a:ln w="28575">
            <a:solidFill>
              <a:srgbClr val="EB032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custDataLst>
              <p:tags r:id="rId19"/>
            </p:custDataLst>
          </p:nvPr>
        </p:nvCxnSpPr>
        <p:spPr bwMode="gray">
          <a:xfrm>
            <a:off x="4297363" y="5368925"/>
            <a:ext cx="328613" cy="0"/>
          </a:xfrm>
          <a:prstGeom prst="line">
            <a:avLst/>
          </a:prstGeom>
          <a:ln w="28575">
            <a:solidFill>
              <a:srgbClr val="FFBF2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custDataLst>
              <p:tags r:id="rId20"/>
            </p:custDataLst>
          </p:nvPr>
        </p:nvCxnSpPr>
        <p:spPr bwMode="gray">
          <a:xfrm>
            <a:off x="2568575" y="5368925"/>
            <a:ext cx="328613" cy="0"/>
          </a:xfrm>
          <a:prstGeom prst="line">
            <a:avLst/>
          </a:prstGeom>
          <a:ln w="19050">
            <a:solidFill>
              <a:srgbClr val="008AB3"/>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3" name="Text Placeholder 6715"/>
          <p:cNvSpPr>
            <a:spLocks noGrp="1"/>
          </p:cNvSpPr>
          <p:nvPr>
            <p:custDataLst>
              <p:tags r:id="rId21"/>
            </p:custDataLst>
          </p:nvPr>
        </p:nvSpPr>
        <p:spPr bwMode="auto">
          <a:xfrm>
            <a:off x="5924550" y="5299075"/>
            <a:ext cx="493713"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spcCol="0" anchor="ctr"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nSpc>
                <a:spcPct val="100000"/>
              </a:lnSpc>
              <a:spcBef>
                <a:spcPct val="0"/>
              </a:spcBef>
              <a:spcAft>
                <a:spcPct val="0"/>
              </a:spcAft>
              <a:buNone/>
            </a:pPr>
            <a:fld id="{4EB62922-56F5-4DCE-86CF-BA3C1C44DEBC}" type="datetime'R''''e''''d'' ''l''''''''''''''''i''m''''''i''''''t'''''''''">
              <a:rPr lang="en-US" sz="1000">
                <a:latin typeface="Arial"/>
                <a:cs typeface="Arial"/>
                <a:sym typeface="Arial"/>
              </a:rPr>
              <a:pPr/>
              <a:t>Red limit</a:t>
            </a:fld>
            <a:endParaRPr lang="en-GB" sz="1000" dirty="0">
              <a:latin typeface="Arial"/>
              <a:cs typeface="Arial"/>
              <a:sym typeface="Arial"/>
            </a:endParaRPr>
          </a:p>
        </p:txBody>
      </p:sp>
      <p:sp>
        <p:nvSpPr>
          <p:cNvPr id="34" name="Text Placeholder 6719"/>
          <p:cNvSpPr>
            <a:spLocks noGrp="1"/>
          </p:cNvSpPr>
          <p:nvPr>
            <p:custDataLst>
              <p:tags r:id="rId22"/>
            </p:custDataLst>
          </p:nvPr>
        </p:nvSpPr>
        <p:spPr bwMode="auto">
          <a:xfrm>
            <a:off x="4676775" y="5299075"/>
            <a:ext cx="766763"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spcCol="0" anchor="ctr"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nSpc>
                <a:spcPct val="100000"/>
              </a:lnSpc>
              <a:spcBef>
                <a:spcPct val="0"/>
              </a:spcBef>
              <a:spcAft>
                <a:spcPct val="0"/>
              </a:spcAft>
              <a:buNone/>
            </a:pPr>
            <a:fld id="{C8B0AC69-719F-435E-BDC9-F87661A46C7B}" type="datetime'''''''Am''b''er tr''i''gg''''''''''''''e''''''''''r'''''''''">
              <a:rPr lang="en-US" sz="1000">
                <a:latin typeface="Arial"/>
                <a:cs typeface="Arial"/>
                <a:sym typeface="Arial"/>
              </a:rPr>
              <a:pPr/>
              <a:t>Amber trigger</a:t>
            </a:fld>
            <a:endParaRPr lang="en-GB" sz="1000" dirty="0">
              <a:latin typeface="Arial"/>
              <a:cs typeface="Arial"/>
              <a:sym typeface="Arial"/>
            </a:endParaRPr>
          </a:p>
        </p:txBody>
      </p:sp>
      <p:sp>
        <p:nvSpPr>
          <p:cNvPr id="35" name="Text Placeholder 6720"/>
          <p:cNvSpPr>
            <a:spLocks noGrp="1"/>
          </p:cNvSpPr>
          <p:nvPr>
            <p:custDataLst>
              <p:tags r:id="rId23"/>
            </p:custDataLst>
          </p:nvPr>
        </p:nvSpPr>
        <p:spPr bwMode="auto">
          <a:xfrm>
            <a:off x="2947988" y="5299075"/>
            <a:ext cx="1247775"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spcCol="0" anchor="ctr"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nSpc>
                <a:spcPct val="100000"/>
              </a:lnSpc>
              <a:spcBef>
                <a:spcPct val="0"/>
              </a:spcBef>
              <a:spcAft>
                <a:spcPct val="0"/>
              </a:spcAft>
              <a:buNone/>
            </a:pPr>
            <a:fld id="{C59398F6-9145-4793-B9A3-EEF9275541BE}" type="datetime'M''o''''nt''h''''l''y 6''''0''''''+ D''''''''PD ra''t''e'''">
              <a:rPr lang="en-US" sz="1000">
                <a:latin typeface="Arial"/>
                <a:cs typeface="Arial"/>
                <a:sym typeface="Arial"/>
              </a:rPr>
              <a:pPr/>
              <a:t>Monthly 60+ DPD rate</a:t>
            </a:fld>
            <a:endParaRPr lang="en-GB" sz="1000" dirty="0">
              <a:latin typeface="Arial"/>
              <a:cs typeface="Arial"/>
              <a:sym typeface="Arial"/>
            </a:endParaRPr>
          </a:p>
        </p:txBody>
      </p:sp>
      <p:sp>
        <p:nvSpPr>
          <p:cNvPr id="38" name="TextBox 37"/>
          <p:cNvSpPr txBox="1"/>
          <p:nvPr/>
        </p:nvSpPr>
        <p:spPr>
          <a:xfrm>
            <a:off x="3597275" y="2454331"/>
            <a:ext cx="865188" cy="224677"/>
          </a:xfrm>
          <a:prstGeom prst="rect">
            <a:avLst/>
          </a:prstGeom>
          <a:noFill/>
        </p:spPr>
        <p:txBody>
          <a:bodyPr wrap="square" rtlCol="0">
            <a:spAutoFit/>
          </a:bodyPr>
          <a:lstStyle/>
          <a:p>
            <a:pPr algn="r"/>
            <a:r>
              <a:rPr lang="en-US" b="1" dirty="0" smtClean="0">
                <a:solidFill>
                  <a:srgbClr val="FF0000"/>
                </a:solidFill>
              </a:rPr>
              <a:t>1.3%</a:t>
            </a:r>
            <a:endParaRPr lang="en-US" b="1" dirty="0">
              <a:solidFill>
                <a:srgbClr val="FF0000"/>
              </a:solidFill>
            </a:endParaRPr>
          </a:p>
        </p:txBody>
      </p:sp>
      <p:sp>
        <p:nvSpPr>
          <p:cNvPr id="39" name="TextBox 38"/>
          <p:cNvSpPr txBox="1"/>
          <p:nvPr/>
        </p:nvSpPr>
        <p:spPr>
          <a:xfrm>
            <a:off x="3597275" y="2873740"/>
            <a:ext cx="865188" cy="224677"/>
          </a:xfrm>
          <a:prstGeom prst="rect">
            <a:avLst/>
          </a:prstGeom>
          <a:noFill/>
        </p:spPr>
        <p:txBody>
          <a:bodyPr wrap="square" rtlCol="0">
            <a:spAutoFit/>
          </a:bodyPr>
          <a:lstStyle/>
          <a:p>
            <a:pPr algn="r"/>
            <a:r>
              <a:rPr lang="en-US" b="1" dirty="0" smtClean="0">
                <a:solidFill>
                  <a:srgbClr val="FFC000"/>
                </a:solidFill>
              </a:rPr>
              <a:t>1.0%</a:t>
            </a:r>
            <a:endParaRPr lang="en-US" b="1" dirty="0">
              <a:solidFill>
                <a:srgbClr val="FFC000"/>
              </a:solidFill>
            </a:endParaRPr>
          </a:p>
        </p:txBody>
      </p:sp>
      <p:sp>
        <p:nvSpPr>
          <p:cNvPr id="76" name="Footnote"/>
          <p:cNvSpPr/>
          <p:nvPr/>
        </p:nvSpPr>
        <p:spPr bwMode="auto">
          <a:xfrm>
            <a:off x="1888431" y="6324440"/>
            <a:ext cx="5721410"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spAutoFit/>
          </a:bodyPr>
          <a:lstStyle/>
          <a:p>
            <a:pPr algn="l">
              <a:lnSpc>
                <a:spcPct val="100000"/>
              </a:lnSpc>
              <a:spcBef>
                <a:spcPts val="0"/>
              </a:spcBef>
              <a:spcAft>
                <a:spcPts val="0"/>
              </a:spcAft>
            </a:pPr>
            <a:r>
              <a:rPr lang="en-GB" sz="800" dirty="0" smtClean="0">
                <a:sym typeface="+mn-lt"/>
              </a:rPr>
              <a:t>Source</a:t>
            </a:r>
            <a:r>
              <a:rPr lang="en-GB" sz="800" dirty="0">
                <a:sym typeface="+mn-lt"/>
              </a:rPr>
              <a:t>: </a:t>
            </a:r>
            <a:r>
              <a:rPr lang="en-US" sz="800" dirty="0" smtClean="0">
                <a:sym typeface="+mn-lt"/>
              </a:rPr>
              <a:t>Delinquency trends </a:t>
            </a:r>
            <a:r>
              <a:rPr lang="en-US" sz="800" dirty="0">
                <a:sym typeface="+mn-lt"/>
              </a:rPr>
              <a:t>reports for SBNA retail (March 2015 to March 2016)</a:t>
            </a:r>
            <a:endParaRPr lang="en-GB" sz="800" dirty="0">
              <a:sym typeface="+mn-lt"/>
            </a:endParaRPr>
          </a:p>
        </p:txBody>
      </p:sp>
      <p:grpSp>
        <p:nvGrpSpPr>
          <p:cNvPr id="41" name="Group 40"/>
          <p:cNvGrpSpPr/>
          <p:nvPr/>
        </p:nvGrpSpPr>
        <p:grpSpPr>
          <a:xfrm>
            <a:off x="436880" y="69852"/>
            <a:ext cx="4199195" cy="189008"/>
            <a:chOff x="457200" y="19052"/>
            <a:chExt cx="4199195" cy="189008"/>
          </a:xfrm>
        </p:grpSpPr>
        <p:sp>
          <p:nvSpPr>
            <p:cNvPr id="42" name="Oval 41"/>
            <p:cNvSpPr/>
            <p:nvPr/>
          </p:nvSpPr>
          <p:spPr bwMode="auto">
            <a:xfrm>
              <a:off x="457200" y="19052"/>
              <a:ext cx="189008" cy="189008"/>
            </a:xfrm>
            <a:prstGeom prst="ellipse">
              <a:avLst/>
            </a:prstGeom>
            <a:solidFill>
              <a:schemeClr val="accent6">
                <a:lumMod val="60000"/>
                <a:lumOff val="4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lang="en-US" b="1" dirty="0">
                  <a:solidFill>
                    <a:schemeClr val="bg1"/>
                  </a:solidFill>
                  <a:latin typeface="Arial" panose="020B0604020202020204" pitchFamily="34" charset="0"/>
                  <a:ea typeface="ＭＳ Ｐゴシック" pitchFamily="-112" charset="-128"/>
                  <a:cs typeface="Arial" panose="020B0604020202020204" pitchFamily="34" charset="0"/>
                </a:rPr>
                <a:t>F</a:t>
              </a:r>
              <a:endParaRPr kumimoji="0" lang="en-US" b="1" i="0" u="none" strike="noStrike" cap="none" normalizeH="0" baseline="0" dirty="0">
                <a:ln>
                  <a:noFill/>
                </a:ln>
                <a:solidFill>
                  <a:schemeClr val="bg1"/>
                </a:solidFill>
                <a:effectLst/>
                <a:latin typeface="Arial" panose="020B0604020202020204" pitchFamily="34" charset="0"/>
                <a:ea typeface="ＭＳ Ｐゴシック" pitchFamily="-112" charset="-128"/>
                <a:cs typeface="Arial" panose="020B0604020202020204" pitchFamily="34" charset="0"/>
              </a:endParaRPr>
            </a:p>
          </p:txBody>
        </p:sp>
        <p:sp>
          <p:nvSpPr>
            <p:cNvPr id="43" name="Text Box 75"/>
            <p:cNvSpPr txBox="1">
              <a:spLocks noChangeArrowheads="1"/>
            </p:cNvSpPr>
            <p:nvPr/>
          </p:nvSpPr>
          <p:spPr bwMode="gray">
            <a:xfrm>
              <a:off x="690566" y="20638"/>
              <a:ext cx="3965829" cy="184666"/>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none" lIns="0" tIns="0" rIns="0" bIns="0" anchor="ctr">
              <a:spAutoFit/>
            </a:bodyPr>
            <a:lstStyle/>
            <a:p>
              <a:pPr algn="l">
                <a:lnSpc>
                  <a:spcPct val="100000"/>
                </a:lnSpc>
              </a:pPr>
              <a:r>
                <a:rPr lang="en-US" sz="1200" dirty="0">
                  <a:solidFill>
                    <a:schemeClr val="bg1">
                      <a:lumMod val="50000"/>
                    </a:schemeClr>
                  </a:solidFill>
                </a:rPr>
                <a:t>Appendix: </a:t>
              </a:r>
              <a:r>
                <a:rPr lang="en-US" sz="1200" dirty="0" smtClean="0">
                  <a:solidFill>
                    <a:schemeClr val="bg1">
                      <a:lumMod val="50000"/>
                    </a:schemeClr>
                  </a:solidFill>
                </a:rPr>
                <a:t>Sub-portfolio back-testing of DPD anchor points</a:t>
              </a:r>
              <a:endParaRPr lang="en-US" sz="1200" dirty="0">
                <a:solidFill>
                  <a:schemeClr val="bg1">
                    <a:lumMod val="50000"/>
                  </a:schemeClr>
                </a:solidFill>
              </a:endParaRPr>
            </a:p>
          </p:txBody>
        </p:sp>
      </p:grpSp>
    </p:spTree>
    <p:extLst>
      <p:ext uri="{BB962C8B-B14F-4D97-AF65-F5344CB8AC3E}">
        <p14:creationId xmlns:p14="http://schemas.microsoft.com/office/powerpoint/2010/main" val="367386000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lstStyle/>
          <a:p>
            <a:r>
              <a:rPr lang="en-US" dirty="0"/>
              <a:t>Calibration: </a:t>
            </a:r>
            <a:r>
              <a:rPr lang="en-US" b="0" dirty="0"/>
              <a:t>Pre-IHC </a:t>
            </a:r>
            <a:r>
              <a:rPr lang="en-US" b="0" dirty="0" smtClean="0"/>
              <a:t>vs. Post-IHC</a:t>
            </a:r>
            <a:endParaRPr lang="en-US" b="0" dirty="0"/>
          </a:p>
        </p:txBody>
      </p:sp>
      <p:graphicFrame>
        <p:nvGraphicFramePr>
          <p:cNvPr id="9" name="Table 8"/>
          <p:cNvGraphicFramePr>
            <a:graphicFrameLocks noGrp="1"/>
          </p:cNvGraphicFramePr>
          <p:nvPr>
            <p:extLst>
              <p:ext uri="{D42A27DB-BD31-4B8C-83A1-F6EECF244321}">
                <p14:modId xmlns:p14="http://schemas.microsoft.com/office/powerpoint/2010/main" val="2542385130"/>
              </p:ext>
            </p:extLst>
          </p:nvPr>
        </p:nvGraphicFramePr>
        <p:xfrm>
          <a:off x="4513215" y="2096497"/>
          <a:ext cx="4577622" cy="3062544"/>
        </p:xfrm>
        <a:graphic>
          <a:graphicData uri="http://schemas.openxmlformats.org/drawingml/2006/table">
            <a:tbl>
              <a:tblPr/>
              <a:tblGrid>
                <a:gridCol w="1630894"/>
                <a:gridCol w="736682"/>
                <a:gridCol w="736682"/>
                <a:gridCol w="736682"/>
                <a:gridCol w="736682"/>
              </a:tblGrid>
              <a:tr h="675387">
                <a:tc>
                  <a:txBody>
                    <a:bodyPr/>
                    <a:lstStyle/>
                    <a:p>
                      <a:pPr marL="0" marR="0" indent="0" algn="l" defTabSz="914400" rtl="0" eaLnBrk="1" fontAlgn="b" latinLnBrk="0" hangingPunct="1">
                        <a:lnSpc>
                          <a:spcPct val="100000"/>
                        </a:lnSpc>
                        <a:spcBef>
                          <a:spcPts val="0"/>
                        </a:spcBef>
                        <a:spcAft>
                          <a:spcPts val="0"/>
                        </a:spcAft>
                        <a:buClrTx/>
                        <a:buSzTx/>
                        <a:buFontTx/>
                        <a:buNone/>
                        <a:tabLst/>
                        <a:defRPr/>
                      </a:pPr>
                      <a:r>
                        <a:rPr lang="en-US" sz="1200" b="1" i="0" u="none" strike="noStrike" kern="1200" dirty="0" smtClean="0">
                          <a:solidFill>
                            <a:srgbClr val="FF0000"/>
                          </a:solidFill>
                          <a:effectLst/>
                          <a:latin typeface="Arial" panose="020B0604020202020204" pitchFamily="34" charset="0"/>
                          <a:ea typeface="+mn-ea"/>
                          <a:cs typeface="Arial" panose="020B0604020202020204" pitchFamily="34" charset="0"/>
                        </a:rPr>
                        <a:t>Scenario</a:t>
                      </a:r>
                    </a:p>
                  </a:txBody>
                  <a:tcPr marL="8595" marR="8595" marT="859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200" b="1" i="0" u="none" strike="noStrike" dirty="0">
                          <a:solidFill>
                            <a:schemeClr val="accent1"/>
                          </a:solidFill>
                          <a:effectLst/>
                          <a:latin typeface="Arial" panose="020B0604020202020204" pitchFamily="34" charset="0"/>
                          <a:cs typeface="Arial" panose="020B0604020202020204" pitchFamily="34" charset="0"/>
                        </a:rPr>
                        <a:t>CET1</a:t>
                      </a:r>
                    </a:p>
                  </a:txBody>
                  <a:tcPr marL="8595" marR="8595" marT="859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200" b="1" i="0" u="none" strike="noStrike" dirty="0">
                          <a:solidFill>
                            <a:schemeClr val="accent1"/>
                          </a:solidFill>
                          <a:effectLst/>
                          <a:latin typeface="Arial" panose="020B0604020202020204" pitchFamily="34" charset="0"/>
                          <a:cs typeface="Arial" panose="020B0604020202020204" pitchFamily="34" charset="0"/>
                        </a:rPr>
                        <a:t>Tier 1 </a:t>
                      </a:r>
                      <a:r>
                        <a:rPr lang="en-US" sz="1200" b="1" i="0" u="none" strike="noStrike" dirty="0" smtClean="0">
                          <a:solidFill>
                            <a:schemeClr val="accent1"/>
                          </a:solidFill>
                          <a:effectLst/>
                          <a:latin typeface="Arial" panose="020B0604020202020204" pitchFamily="34" charset="0"/>
                          <a:cs typeface="Arial" panose="020B0604020202020204" pitchFamily="34" charset="0"/>
                        </a:rPr>
                        <a:t>Capital</a:t>
                      </a:r>
                      <a:endParaRPr lang="en-US" sz="1200" b="1" i="0" u="none" strike="noStrike" dirty="0">
                        <a:solidFill>
                          <a:schemeClr val="accent1"/>
                        </a:solidFill>
                        <a:effectLst/>
                        <a:latin typeface="Arial" panose="020B0604020202020204" pitchFamily="34" charset="0"/>
                        <a:cs typeface="Arial" panose="020B0604020202020204" pitchFamily="34" charset="0"/>
                      </a:endParaRPr>
                    </a:p>
                  </a:txBody>
                  <a:tcPr marL="8595" marR="8595" marT="859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200" b="1" i="0" u="none" strike="noStrike" dirty="0">
                          <a:solidFill>
                            <a:schemeClr val="accent1"/>
                          </a:solidFill>
                          <a:effectLst/>
                          <a:latin typeface="Arial" panose="020B0604020202020204" pitchFamily="34" charset="0"/>
                          <a:cs typeface="Arial" panose="020B0604020202020204" pitchFamily="34" charset="0"/>
                        </a:rPr>
                        <a:t>Total Capital</a:t>
                      </a:r>
                    </a:p>
                  </a:txBody>
                  <a:tcPr marL="8595" marR="8595" marT="859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200" b="1" i="0" u="none" strike="noStrike" dirty="0">
                          <a:solidFill>
                            <a:schemeClr val="accent1"/>
                          </a:solidFill>
                          <a:effectLst/>
                          <a:latin typeface="Arial" panose="020B0604020202020204" pitchFamily="34" charset="0"/>
                          <a:cs typeface="Arial" panose="020B0604020202020204" pitchFamily="34" charset="0"/>
                        </a:rPr>
                        <a:t>Tier 1 </a:t>
                      </a:r>
                      <a:r>
                        <a:rPr lang="en-US" sz="1200" b="1" i="0" u="none" strike="noStrike" dirty="0" smtClean="0">
                          <a:solidFill>
                            <a:schemeClr val="accent1"/>
                          </a:solidFill>
                          <a:effectLst/>
                          <a:latin typeface="Arial" panose="020B0604020202020204" pitchFamily="34" charset="0"/>
                          <a:cs typeface="Arial" panose="020B0604020202020204" pitchFamily="34" charset="0"/>
                        </a:rPr>
                        <a:t>Leverage</a:t>
                      </a:r>
                      <a:endParaRPr lang="en-US" sz="1200" b="1" i="0" u="none" strike="noStrike" dirty="0">
                        <a:solidFill>
                          <a:schemeClr val="accent1"/>
                        </a:solidFill>
                        <a:effectLst/>
                        <a:latin typeface="Arial" panose="020B0604020202020204" pitchFamily="34" charset="0"/>
                        <a:cs typeface="Arial" panose="020B0604020202020204" pitchFamily="34" charset="0"/>
                      </a:endParaRPr>
                    </a:p>
                  </a:txBody>
                  <a:tcPr marL="8595" marR="8595" marT="859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667467">
                <a:tc>
                  <a:txBody>
                    <a:bodyPr/>
                    <a:lstStyle/>
                    <a:p>
                      <a:pPr algn="l" fontAlgn="b"/>
                      <a:r>
                        <a:rPr lang="en-US" sz="1200" b="0" i="0" u="none" strike="noStrike" dirty="0" smtClean="0">
                          <a:solidFill>
                            <a:schemeClr val="tx1"/>
                          </a:solidFill>
                          <a:effectLst/>
                          <a:latin typeface="Arial" panose="020B0604020202020204" pitchFamily="34" charset="0"/>
                          <a:cs typeface="Arial" panose="020B0604020202020204" pitchFamily="34" charset="0"/>
                        </a:rPr>
                        <a:t>BHC</a:t>
                      </a:r>
                      <a:r>
                        <a:rPr lang="en-US" sz="1200" b="0" i="0" u="none" strike="noStrike" baseline="0" dirty="0" smtClean="0">
                          <a:solidFill>
                            <a:schemeClr val="tx1"/>
                          </a:solidFill>
                          <a:effectLst/>
                          <a:latin typeface="Arial" panose="020B0604020202020204" pitchFamily="34" charset="0"/>
                          <a:cs typeface="Arial" panose="020B0604020202020204" pitchFamily="34" charset="0"/>
                        </a:rPr>
                        <a:t> Stress: </a:t>
                      </a:r>
                      <a:r>
                        <a:rPr lang="en-US" sz="1200" b="0" i="0" u="none" strike="noStrike" dirty="0" smtClean="0">
                          <a:solidFill>
                            <a:schemeClr val="tx1"/>
                          </a:solidFill>
                          <a:effectLst/>
                          <a:latin typeface="Arial" panose="020B0604020202020204" pitchFamily="34" charset="0"/>
                          <a:cs typeface="Arial" panose="020B0604020202020204" pitchFamily="34" charset="0"/>
                        </a:rPr>
                        <a:t>Initial</a:t>
                      </a:r>
                      <a:r>
                        <a:rPr lang="en-US" sz="1200" b="0" i="0" u="none" strike="noStrike" baseline="0" dirty="0" smtClean="0">
                          <a:solidFill>
                            <a:schemeClr val="tx1"/>
                          </a:solidFill>
                          <a:effectLst/>
                          <a:latin typeface="Arial" panose="020B0604020202020204" pitchFamily="34" charset="0"/>
                          <a:cs typeface="Arial" panose="020B0604020202020204" pitchFamily="34" charset="0"/>
                        </a:rPr>
                        <a:t> planned capital actions</a:t>
                      </a:r>
                      <a:endParaRPr lang="en-US" sz="1200" b="0" i="0" u="none" strike="noStrike" dirty="0">
                        <a:solidFill>
                          <a:schemeClr val="tx1"/>
                        </a:solidFill>
                        <a:effectLst/>
                        <a:latin typeface="Arial" panose="020B0604020202020204" pitchFamily="34" charset="0"/>
                        <a:cs typeface="Arial" panose="020B0604020202020204" pitchFamily="34" charset="0"/>
                      </a:endParaRPr>
                    </a:p>
                  </a:txBody>
                  <a:tcPr marL="8595" marR="8595" marT="859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200" b="0" i="0" u="none" strike="noStrike" dirty="0" smtClean="0">
                          <a:solidFill>
                            <a:schemeClr val="tx1"/>
                          </a:solidFill>
                          <a:effectLst/>
                          <a:latin typeface="Arial" panose="020B0604020202020204" pitchFamily="34" charset="0"/>
                          <a:cs typeface="Arial" panose="020B0604020202020204" pitchFamily="34" charset="0"/>
                        </a:rPr>
                        <a:t>8.21%</a:t>
                      </a:r>
                      <a:endParaRPr lang="en-US" sz="1200" b="0" i="0" u="none" strike="noStrike" dirty="0">
                        <a:solidFill>
                          <a:schemeClr val="tx1"/>
                        </a:solidFill>
                        <a:effectLst/>
                        <a:latin typeface="Arial" panose="020B0604020202020204" pitchFamily="34" charset="0"/>
                        <a:cs typeface="Arial" panose="020B0604020202020204" pitchFamily="34" charset="0"/>
                      </a:endParaRPr>
                    </a:p>
                  </a:txBody>
                  <a:tcPr marL="8595" marR="8595" marT="8595" marB="0" anchor="ctr">
                    <a:lnL w="12700" cap="flat" cmpd="sng" algn="ctr">
                      <a:noFill/>
                      <a:prstDash val="solid"/>
                      <a:round/>
                      <a:headEnd type="none" w="med" len="med"/>
                      <a:tailEnd type="none" w="med" len="med"/>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200" b="0" i="0" u="none" strike="noStrike" dirty="0" smtClean="0">
                          <a:solidFill>
                            <a:schemeClr val="tx1"/>
                          </a:solidFill>
                          <a:effectLst/>
                          <a:latin typeface="Arial" panose="020B0604020202020204" pitchFamily="34" charset="0"/>
                          <a:cs typeface="Arial" panose="020B0604020202020204" pitchFamily="34" charset="0"/>
                        </a:rPr>
                        <a:t>9.74%</a:t>
                      </a:r>
                      <a:endParaRPr lang="en-US" sz="1200" b="0" i="0" u="none" strike="noStrike" dirty="0">
                        <a:solidFill>
                          <a:schemeClr val="tx1"/>
                        </a:solidFill>
                        <a:effectLst/>
                        <a:latin typeface="Arial" panose="020B0604020202020204" pitchFamily="34" charset="0"/>
                        <a:cs typeface="Arial" panose="020B0604020202020204" pitchFamily="34" charset="0"/>
                      </a:endParaRPr>
                    </a:p>
                  </a:txBody>
                  <a:tcPr marL="8595" marR="8595" marT="8595" marB="0" anchor="ctr">
                    <a:lnL w="12700" cap="flat" cmpd="sng" algn="ctr">
                      <a:noFill/>
                      <a:prstDash val="solid"/>
                      <a:round/>
                      <a:headEnd type="none" w="med" len="med"/>
                      <a:tailEnd type="none" w="med" len="med"/>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200" b="0" i="0" u="none" strike="noStrike" dirty="0" smtClean="0">
                          <a:solidFill>
                            <a:schemeClr val="tx1"/>
                          </a:solidFill>
                          <a:effectLst/>
                          <a:latin typeface="Arial" panose="020B0604020202020204" pitchFamily="34" charset="0"/>
                          <a:cs typeface="Arial" panose="020B0604020202020204" pitchFamily="34" charset="0"/>
                        </a:rPr>
                        <a:t>13.85%</a:t>
                      </a:r>
                      <a:endParaRPr lang="en-US" sz="1200" b="0" i="0" u="none" strike="noStrike" dirty="0">
                        <a:solidFill>
                          <a:schemeClr val="tx1"/>
                        </a:solidFill>
                        <a:effectLst/>
                        <a:latin typeface="Arial" panose="020B0604020202020204" pitchFamily="34" charset="0"/>
                        <a:cs typeface="Arial" panose="020B0604020202020204" pitchFamily="34" charset="0"/>
                      </a:endParaRPr>
                    </a:p>
                  </a:txBody>
                  <a:tcPr marL="8595" marR="8595" marT="8595" marB="0" anchor="ctr">
                    <a:lnL w="12700" cap="flat" cmpd="sng" algn="ctr">
                      <a:noFill/>
                      <a:prstDash val="solid"/>
                      <a:round/>
                      <a:headEnd type="none" w="med" len="med"/>
                      <a:tailEnd type="none" w="med" len="med"/>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200" b="0" i="0" u="none" strike="noStrike" dirty="0" smtClean="0">
                          <a:solidFill>
                            <a:schemeClr val="tx1"/>
                          </a:solidFill>
                          <a:effectLst/>
                          <a:latin typeface="Arial" panose="020B0604020202020204" pitchFamily="34" charset="0"/>
                          <a:cs typeface="Arial" panose="020B0604020202020204" pitchFamily="34" charset="0"/>
                        </a:rPr>
                        <a:t>7.76%</a:t>
                      </a:r>
                      <a:endParaRPr lang="en-US" sz="1200" b="0" i="0" u="none" strike="noStrike" dirty="0">
                        <a:solidFill>
                          <a:schemeClr val="tx1"/>
                        </a:solidFill>
                        <a:effectLst/>
                        <a:latin typeface="Arial" panose="020B0604020202020204" pitchFamily="34" charset="0"/>
                        <a:cs typeface="Arial" panose="020B0604020202020204" pitchFamily="34" charset="0"/>
                      </a:endParaRPr>
                    </a:p>
                  </a:txBody>
                  <a:tcPr marL="8595" marR="8595" marT="8595" marB="0" anchor="ctr">
                    <a:lnL w="12700" cap="flat" cmpd="sng" algn="ctr">
                      <a:noFill/>
                      <a:prstDash val="solid"/>
                      <a:round/>
                      <a:headEnd type="none" w="med" len="med"/>
                      <a:tailEnd type="none" w="med" len="med"/>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r>
              <a:tr h="859845">
                <a:tc>
                  <a:txBody>
                    <a:bodyPr/>
                    <a:lstStyle/>
                    <a:p>
                      <a:pPr algn="l" fontAlgn="b"/>
                      <a:r>
                        <a:rPr lang="en-US" sz="1200" b="1" i="0" u="none" strike="noStrike" dirty="0" smtClean="0">
                          <a:solidFill>
                            <a:schemeClr val="tx1"/>
                          </a:solidFill>
                          <a:effectLst/>
                          <a:latin typeface="Arial" panose="020B0604020202020204" pitchFamily="34" charset="0"/>
                          <a:cs typeface="Arial" panose="020B0604020202020204" pitchFamily="34" charset="0"/>
                        </a:rPr>
                        <a:t>BHC</a:t>
                      </a:r>
                      <a:r>
                        <a:rPr lang="en-US" sz="1200" b="1" i="0" u="none" strike="noStrike" baseline="0" dirty="0" smtClean="0">
                          <a:solidFill>
                            <a:schemeClr val="tx1"/>
                          </a:solidFill>
                          <a:effectLst/>
                          <a:latin typeface="Arial" panose="020B0604020202020204" pitchFamily="34" charset="0"/>
                          <a:cs typeface="Arial" panose="020B0604020202020204" pitchFamily="34" charset="0"/>
                        </a:rPr>
                        <a:t> Stress: </a:t>
                      </a:r>
                      <a:r>
                        <a:rPr lang="en-US" sz="1200" b="1" i="0" u="none" strike="noStrike" dirty="0" smtClean="0">
                          <a:solidFill>
                            <a:schemeClr val="tx1"/>
                          </a:solidFill>
                          <a:effectLst/>
                          <a:latin typeface="Arial" panose="020B0604020202020204" pitchFamily="34" charset="0"/>
                          <a:cs typeface="Arial" panose="020B0604020202020204" pitchFamily="34" charset="0"/>
                        </a:rPr>
                        <a:t>Alternative capital</a:t>
                      </a:r>
                      <a:r>
                        <a:rPr lang="en-US" sz="1200" b="1" i="0" u="none" strike="noStrike" baseline="0" dirty="0" smtClean="0">
                          <a:solidFill>
                            <a:schemeClr val="tx1"/>
                          </a:solidFill>
                          <a:effectLst/>
                          <a:latin typeface="Arial" panose="020B0604020202020204" pitchFamily="34" charset="0"/>
                          <a:cs typeface="Arial" panose="020B0604020202020204" pitchFamily="34" charset="0"/>
                        </a:rPr>
                        <a:t> actions </a:t>
                      </a:r>
                      <a:endParaRPr lang="en-US" sz="1200" b="1" i="0" u="none" strike="noStrike" dirty="0">
                        <a:solidFill>
                          <a:schemeClr val="tx1"/>
                        </a:solidFill>
                        <a:effectLst/>
                        <a:latin typeface="Arial" panose="020B0604020202020204" pitchFamily="34" charset="0"/>
                        <a:cs typeface="Arial" panose="020B0604020202020204" pitchFamily="34" charset="0"/>
                      </a:endParaRPr>
                    </a:p>
                  </a:txBody>
                  <a:tcPr marL="8595" marR="8595" marT="859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200" b="1" i="0" u="none" strike="noStrike" dirty="0" smtClean="0">
                          <a:solidFill>
                            <a:schemeClr val="tx1"/>
                          </a:solidFill>
                          <a:effectLst/>
                          <a:latin typeface="Arial" panose="020B0604020202020204" pitchFamily="34" charset="0"/>
                          <a:cs typeface="Arial" panose="020B0604020202020204" pitchFamily="34" charset="0"/>
                        </a:rPr>
                        <a:t>10.41%</a:t>
                      </a:r>
                      <a:endParaRPr lang="en-US" sz="1200" b="1" i="0" u="none" strike="noStrike" dirty="0">
                        <a:solidFill>
                          <a:schemeClr val="tx1"/>
                        </a:solidFill>
                        <a:effectLst/>
                        <a:latin typeface="Arial" panose="020B0604020202020204" pitchFamily="34" charset="0"/>
                        <a:cs typeface="Arial" panose="020B0604020202020204" pitchFamily="34" charset="0"/>
                      </a:endParaRPr>
                    </a:p>
                  </a:txBody>
                  <a:tcPr marL="8595" marR="8595" marT="8595" marB="0" anchor="ctr">
                    <a:lnL w="12700" cap="flat" cmpd="sng" algn="ctr">
                      <a:noFill/>
                      <a:prstDash val="solid"/>
                      <a:round/>
                      <a:headEnd type="none" w="med" len="med"/>
                      <a:tailEnd type="none" w="med" len="med"/>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200" b="1" i="0" u="none" strike="noStrike" dirty="0" smtClean="0">
                          <a:solidFill>
                            <a:schemeClr val="tx1"/>
                          </a:solidFill>
                          <a:effectLst/>
                          <a:latin typeface="Arial" panose="020B0604020202020204" pitchFamily="34" charset="0"/>
                          <a:cs typeface="Arial" panose="020B0604020202020204" pitchFamily="34" charset="0"/>
                        </a:rPr>
                        <a:t>11.30%</a:t>
                      </a:r>
                      <a:endParaRPr lang="en-US" sz="1200" b="1" i="0" u="none" strike="noStrike" dirty="0">
                        <a:solidFill>
                          <a:schemeClr val="tx1"/>
                        </a:solidFill>
                        <a:effectLst/>
                        <a:latin typeface="Arial" panose="020B0604020202020204" pitchFamily="34" charset="0"/>
                        <a:cs typeface="Arial" panose="020B0604020202020204" pitchFamily="34" charset="0"/>
                      </a:endParaRPr>
                    </a:p>
                  </a:txBody>
                  <a:tcPr marL="8595" marR="8595" marT="8595" marB="0" anchor="ctr">
                    <a:lnL w="12700" cap="flat" cmpd="sng" algn="ctr">
                      <a:noFill/>
                      <a:prstDash val="solid"/>
                      <a:round/>
                      <a:headEnd type="none" w="med" len="med"/>
                      <a:tailEnd type="none" w="med" len="med"/>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200" b="1" i="0" u="none" strike="noStrike" dirty="0" smtClean="0">
                          <a:solidFill>
                            <a:schemeClr val="tx1"/>
                          </a:solidFill>
                          <a:effectLst/>
                          <a:latin typeface="Arial" panose="020B0604020202020204" pitchFamily="34" charset="0"/>
                          <a:cs typeface="Arial" panose="020B0604020202020204" pitchFamily="34" charset="0"/>
                        </a:rPr>
                        <a:t>14.37%</a:t>
                      </a:r>
                      <a:endParaRPr lang="en-US" sz="1200" b="1" i="0" u="none" strike="noStrike" dirty="0">
                        <a:solidFill>
                          <a:schemeClr val="tx1"/>
                        </a:solidFill>
                        <a:effectLst/>
                        <a:latin typeface="Arial" panose="020B0604020202020204" pitchFamily="34" charset="0"/>
                        <a:cs typeface="Arial" panose="020B0604020202020204" pitchFamily="34" charset="0"/>
                      </a:endParaRPr>
                    </a:p>
                  </a:txBody>
                  <a:tcPr marL="8595" marR="8595" marT="8595" marB="0" anchor="ctr">
                    <a:lnL w="12700" cap="flat" cmpd="sng" algn="ctr">
                      <a:noFill/>
                      <a:prstDash val="solid"/>
                      <a:round/>
                      <a:headEnd type="none" w="med" len="med"/>
                      <a:tailEnd type="none" w="med" len="med"/>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200" b="1" i="0" u="none" strike="noStrike" dirty="0" smtClean="0">
                          <a:solidFill>
                            <a:schemeClr val="tx1"/>
                          </a:solidFill>
                          <a:effectLst/>
                          <a:latin typeface="Arial" panose="020B0604020202020204" pitchFamily="34" charset="0"/>
                          <a:cs typeface="Arial" panose="020B0604020202020204" pitchFamily="34" charset="0"/>
                        </a:rPr>
                        <a:t>9.03%</a:t>
                      </a:r>
                      <a:endParaRPr lang="en-US" sz="1200" b="1" i="0" u="none" strike="noStrike" dirty="0">
                        <a:solidFill>
                          <a:schemeClr val="tx1"/>
                        </a:solidFill>
                        <a:effectLst/>
                        <a:latin typeface="Arial" panose="020B0604020202020204" pitchFamily="34" charset="0"/>
                        <a:cs typeface="Arial" panose="020B0604020202020204" pitchFamily="34" charset="0"/>
                      </a:endParaRPr>
                    </a:p>
                  </a:txBody>
                  <a:tcPr marL="8595" marR="8595" marT="8595" marB="0" anchor="ctr">
                    <a:lnL w="12700" cap="flat" cmpd="sng" algn="ctr">
                      <a:noFill/>
                      <a:prstDash val="solid"/>
                      <a:round/>
                      <a:headEnd type="none" w="med" len="med"/>
                      <a:tailEnd type="none" w="med" len="med"/>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r>
              <a:tr h="859845">
                <a:tc>
                  <a:txBody>
                    <a:bodyPr/>
                    <a:lstStyle/>
                    <a:p>
                      <a:pPr algn="l" fontAlgn="b"/>
                      <a:r>
                        <a:rPr lang="en-US" sz="1200" b="1" i="0" u="none" strike="noStrike" dirty="0" smtClean="0">
                          <a:solidFill>
                            <a:srgbClr val="00B050"/>
                          </a:solidFill>
                          <a:effectLst/>
                          <a:latin typeface="Arial" panose="020B0604020202020204" pitchFamily="34" charset="0"/>
                          <a:cs typeface="Arial" panose="020B0604020202020204" pitchFamily="34" charset="0"/>
                        </a:rPr>
                        <a:t>Increase</a:t>
                      </a:r>
                      <a:r>
                        <a:rPr lang="en-US" sz="1200" b="1" i="0" u="none" strike="noStrike" baseline="0" dirty="0" smtClean="0">
                          <a:solidFill>
                            <a:srgbClr val="00B050"/>
                          </a:solidFill>
                          <a:effectLst/>
                          <a:latin typeface="Arial" panose="020B0604020202020204" pitchFamily="34" charset="0"/>
                          <a:cs typeface="Arial" panose="020B0604020202020204" pitchFamily="34" charset="0"/>
                        </a:rPr>
                        <a:t> from capital change</a:t>
                      </a:r>
                      <a:endParaRPr lang="en-US" sz="1200" b="1" i="0" u="none" strike="noStrike" dirty="0">
                        <a:solidFill>
                          <a:srgbClr val="00B050"/>
                        </a:solidFill>
                        <a:effectLst/>
                        <a:latin typeface="Arial" panose="020B0604020202020204" pitchFamily="34" charset="0"/>
                        <a:cs typeface="Arial" panose="020B0604020202020204" pitchFamily="34" charset="0"/>
                      </a:endParaRPr>
                    </a:p>
                  </a:txBody>
                  <a:tcPr marL="8595" marR="8595" marT="859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200" b="1" i="0" u="none" strike="noStrike" dirty="0" smtClean="0">
                          <a:solidFill>
                            <a:srgbClr val="00B050"/>
                          </a:solidFill>
                          <a:effectLst/>
                          <a:latin typeface="Arial" panose="020B0604020202020204" pitchFamily="34" charset="0"/>
                          <a:cs typeface="Arial" panose="020B0604020202020204" pitchFamily="34" charset="0"/>
                        </a:rPr>
                        <a:t>+2.20%</a:t>
                      </a:r>
                      <a:endParaRPr lang="en-US" sz="1200" b="1" i="0" u="none" strike="noStrike" dirty="0">
                        <a:solidFill>
                          <a:srgbClr val="00B050"/>
                        </a:solidFill>
                        <a:effectLst/>
                        <a:latin typeface="Arial" panose="020B0604020202020204" pitchFamily="34" charset="0"/>
                        <a:cs typeface="Arial" panose="020B0604020202020204" pitchFamily="34" charset="0"/>
                      </a:endParaRPr>
                    </a:p>
                  </a:txBody>
                  <a:tcPr marL="8595" marR="8595" marT="8595" marB="0" anchor="ctr">
                    <a:lnL w="12700" cap="flat" cmpd="sng" algn="ctr">
                      <a:noFill/>
                      <a:prstDash val="solid"/>
                      <a:round/>
                      <a:headEnd type="none" w="med" len="med"/>
                      <a:tailEnd type="none" w="med" len="med"/>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200" b="1" i="0" u="none" strike="noStrike" dirty="0" smtClean="0">
                          <a:solidFill>
                            <a:srgbClr val="00B050"/>
                          </a:solidFill>
                          <a:effectLst/>
                          <a:latin typeface="Arial" panose="020B0604020202020204" pitchFamily="34" charset="0"/>
                          <a:cs typeface="Arial" panose="020B0604020202020204" pitchFamily="34" charset="0"/>
                        </a:rPr>
                        <a:t>+1.56%</a:t>
                      </a:r>
                      <a:endParaRPr lang="en-US" sz="1200" b="1" i="0" u="none" strike="noStrike" dirty="0">
                        <a:solidFill>
                          <a:srgbClr val="00B050"/>
                        </a:solidFill>
                        <a:effectLst/>
                        <a:latin typeface="Arial" panose="020B0604020202020204" pitchFamily="34" charset="0"/>
                        <a:cs typeface="Arial" panose="020B0604020202020204" pitchFamily="34" charset="0"/>
                      </a:endParaRPr>
                    </a:p>
                  </a:txBody>
                  <a:tcPr marL="8595" marR="8595" marT="8595" marB="0" anchor="ctr">
                    <a:lnL w="12700" cap="flat" cmpd="sng" algn="ctr">
                      <a:noFill/>
                      <a:prstDash val="solid"/>
                      <a:round/>
                      <a:headEnd type="none" w="med" len="med"/>
                      <a:tailEnd type="none" w="med" len="med"/>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200" b="1" i="0" u="none" strike="noStrike" dirty="0" smtClean="0">
                          <a:solidFill>
                            <a:srgbClr val="00B050"/>
                          </a:solidFill>
                          <a:effectLst/>
                          <a:latin typeface="Arial" panose="020B0604020202020204" pitchFamily="34" charset="0"/>
                          <a:cs typeface="Arial" panose="020B0604020202020204" pitchFamily="34" charset="0"/>
                        </a:rPr>
                        <a:t>+0.58%</a:t>
                      </a:r>
                      <a:endParaRPr lang="en-US" sz="1200" b="1" i="0" u="none" strike="noStrike" dirty="0">
                        <a:solidFill>
                          <a:srgbClr val="00B050"/>
                        </a:solidFill>
                        <a:effectLst/>
                        <a:latin typeface="Arial" panose="020B0604020202020204" pitchFamily="34" charset="0"/>
                        <a:cs typeface="Arial" panose="020B0604020202020204" pitchFamily="34" charset="0"/>
                      </a:endParaRPr>
                    </a:p>
                  </a:txBody>
                  <a:tcPr marL="8595" marR="8595" marT="8595" marB="0" anchor="ctr">
                    <a:lnL w="12700" cap="flat" cmpd="sng" algn="ctr">
                      <a:noFill/>
                      <a:prstDash val="solid"/>
                      <a:round/>
                      <a:headEnd type="none" w="med" len="med"/>
                      <a:tailEnd type="none" w="med" len="med"/>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200" b="1" i="0" u="none" strike="noStrike" dirty="0" smtClean="0">
                          <a:solidFill>
                            <a:srgbClr val="00B050"/>
                          </a:solidFill>
                          <a:effectLst/>
                          <a:latin typeface="Arial" panose="020B0604020202020204" pitchFamily="34" charset="0"/>
                          <a:cs typeface="Arial" panose="020B0604020202020204" pitchFamily="34" charset="0"/>
                        </a:rPr>
                        <a:t>+1.27%</a:t>
                      </a:r>
                      <a:endParaRPr lang="en-US" sz="1200" b="1" i="0" u="none" strike="noStrike" dirty="0">
                        <a:solidFill>
                          <a:srgbClr val="00B050"/>
                        </a:solidFill>
                        <a:effectLst/>
                        <a:latin typeface="Arial" panose="020B0604020202020204" pitchFamily="34" charset="0"/>
                        <a:cs typeface="Arial" panose="020B0604020202020204" pitchFamily="34" charset="0"/>
                      </a:endParaRPr>
                    </a:p>
                  </a:txBody>
                  <a:tcPr marL="8595" marR="8595" marT="8595" marB="0" anchor="ctr">
                    <a:lnL w="12700" cap="flat" cmpd="sng" algn="ctr">
                      <a:noFill/>
                      <a:prstDash val="solid"/>
                      <a:round/>
                      <a:headEnd type="none" w="med" len="med"/>
                      <a:tailEnd type="none" w="med" len="med"/>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10" name="TextBox 9"/>
          <p:cNvSpPr txBox="1"/>
          <p:nvPr/>
        </p:nvSpPr>
        <p:spPr>
          <a:xfrm>
            <a:off x="4513215" y="1461588"/>
            <a:ext cx="4733973" cy="430887"/>
          </a:xfrm>
          <a:prstGeom prst="rect">
            <a:avLst/>
          </a:prstGeom>
          <a:noFill/>
        </p:spPr>
        <p:txBody>
          <a:bodyPr wrap="square" lIns="0" tIns="0" rIns="0" bIns="0" rtlCol="0">
            <a:spAutoFit/>
          </a:bodyPr>
          <a:lstStyle/>
          <a:p>
            <a:pPr algn="l">
              <a:lnSpc>
                <a:spcPct val="100000"/>
              </a:lnSpc>
            </a:pPr>
            <a:r>
              <a:rPr lang="en-GB" sz="1400" b="1" dirty="0" smtClean="0">
                <a:solidFill>
                  <a:srgbClr val="FF0000"/>
                </a:solidFill>
              </a:rPr>
              <a:t>SHUSA’s CCAR </a:t>
            </a:r>
            <a:r>
              <a:rPr lang="en-GB" sz="1400" b="1" dirty="0">
                <a:solidFill>
                  <a:srgbClr val="FF0000"/>
                </a:solidFill>
              </a:rPr>
              <a:t>capital ratios </a:t>
            </a:r>
            <a:r>
              <a:rPr lang="en-GB" sz="1400" b="1" dirty="0" smtClean="0">
                <a:solidFill>
                  <a:srgbClr val="FF0000"/>
                </a:solidFill>
              </a:rPr>
              <a:t>pre vs post change in IHC treatment</a:t>
            </a:r>
            <a:endParaRPr lang="en-GB" sz="1400" baseline="30000" dirty="0" smtClean="0">
              <a:solidFill>
                <a:srgbClr val="FF0000"/>
              </a:solidFill>
            </a:endParaRPr>
          </a:p>
        </p:txBody>
      </p:sp>
      <p:sp>
        <p:nvSpPr>
          <p:cNvPr id="11" name="TextBox 10"/>
          <p:cNvSpPr txBox="1"/>
          <p:nvPr/>
        </p:nvSpPr>
        <p:spPr>
          <a:xfrm>
            <a:off x="366714" y="1461588"/>
            <a:ext cx="3684292" cy="430887"/>
          </a:xfrm>
          <a:prstGeom prst="rect">
            <a:avLst/>
          </a:prstGeom>
          <a:noFill/>
        </p:spPr>
        <p:txBody>
          <a:bodyPr wrap="square" lIns="0" tIns="0" rIns="0" bIns="0" rtlCol="0">
            <a:spAutoFit/>
          </a:bodyPr>
          <a:lstStyle/>
          <a:p>
            <a:pPr algn="l">
              <a:lnSpc>
                <a:spcPct val="100000"/>
              </a:lnSpc>
            </a:pPr>
            <a:r>
              <a:rPr lang="en-GB" sz="1400" b="1" dirty="0" smtClean="0">
                <a:solidFill>
                  <a:srgbClr val="FF0000"/>
                </a:solidFill>
              </a:rPr>
              <a:t>Change in SHUSA planned capital actions under BHC Stress</a:t>
            </a:r>
            <a:endParaRPr lang="en-GB" sz="1400" baseline="30000" dirty="0" smtClean="0">
              <a:solidFill>
                <a:srgbClr val="FF0000"/>
              </a:solidFill>
            </a:endParaRPr>
          </a:p>
        </p:txBody>
      </p:sp>
      <p:sp>
        <p:nvSpPr>
          <p:cNvPr id="13" name="Content Placeholder 2"/>
          <p:cNvSpPr txBox="1">
            <a:spLocks/>
          </p:cNvSpPr>
          <p:nvPr/>
        </p:nvSpPr>
        <p:spPr bwMode="gray">
          <a:xfrm>
            <a:off x="363592" y="2301231"/>
            <a:ext cx="3496025" cy="23821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285750" indent="-285750" defTabSz="881063">
              <a:lnSpc>
                <a:spcPct val="100000"/>
              </a:lnSpc>
              <a:spcBef>
                <a:spcPct val="30000"/>
              </a:spcBef>
              <a:defRPr/>
            </a:pPr>
            <a:r>
              <a:rPr lang="en-US" sz="1200" kern="0" dirty="0" smtClean="0">
                <a:solidFill>
                  <a:srgbClr val="000000"/>
                </a:solidFill>
                <a:latin typeface="Arial" charset="0"/>
                <a:ea typeface="Arial Unicode MS" pitchFamily="34" charset="-128"/>
                <a:cs typeface="Arial" charset="0"/>
              </a:rPr>
              <a:t>Initial planned capital actions were based on the contribution of IHCs using preferred shares</a:t>
            </a:r>
          </a:p>
          <a:p>
            <a:pPr marL="285750" indent="-285750" defTabSz="881063">
              <a:lnSpc>
                <a:spcPct val="100000"/>
              </a:lnSpc>
              <a:spcBef>
                <a:spcPct val="30000"/>
              </a:spcBef>
              <a:defRPr/>
            </a:pPr>
            <a:r>
              <a:rPr lang="en-US" sz="1200" kern="0" dirty="0" smtClean="0">
                <a:solidFill>
                  <a:srgbClr val="000000"/>
                </a:solidFill>
                <a:latin typeface="Arial" charset="0"/>
                <a:ea typeface="Arial Unicode MS" pitchFamily="34" charset="-128"/>
                <a:cs typeface="Arial" charset="0"/>
              </a:rPr>
              <a:t>Adjusted contribution creates additional capital buffer at SHUSA given the structure of the transaction</a:t>
            </a:r>
          </a:p>
          <a:p>
            <a:pPr marL="285750" indent="-285750" defTabSz="881063">
              <a:lnSpc>
                <a:spcPct val="100000"/>
              </a:lnSpc>
              <a:spcBef>
                <a:spcPct val="30000"/>
              </a:spcBef>
              <a:defRPr/>
            </a:pPr>
            <a:r>
              <a:rPr lang="en-US" sz="1200" kern="0" noProof="0" dirty="0" smtClean="0">
                <a:solidFill>
                  <a:srgbClr val="000000"/>
                </a:solidFill>
                <a:latin typeface="Arial" charset="0"/>
                <a:ea typeface="Arial Unicode MS" pitchFamily="34" charset="-128"/>
                <a:cs typeface="Arial" charset="0"/>
              </a:rPr>
              <a:t>The resulting BHC Stress capital levels are artificially higher, creating a capital pool that SHUSA should not entirely allocate for credit losses and PPNR impairment</a:t>
            </a:r>
          </a:p>
          <a:p>
            <a:pPr marL="285750" indent="-285750" defTabSz="881063">
              <a:lnSpc>
                <a:spcPct val="100000"/>
              </a:lnSpc>
              <a:spcBef>
                <a:spcPct val="30000"/>
              </a:spcBef>
              <a:defRPr/>
            </a:pPr>
            <a:r>
              <a:rPr lang="en-US" sz="1200" kern="0" noProof="0" dirty="0" smtClean="0">
                <a:solidFill>
                  <a:srgbClr val="000000"/>
                </a:solidFill>
                <a:latin typeface="Arial" charset="0"/>
                <a:ea typeface="Arial Unicode MS" pitchFamily="34" charset="-128"/>
                <a:cs typeface="Arial" charset="0"/>
              </a:rPr>
              <a:t>Additional capital buffer can be used strategically for portfolio growth </a:t>
            </a:r>
            <a:r>
              <a:rPr lang="en-US" sz="1200" kern="0" dirty="0" smtClean="0">
                <a:solidFill>
                  <a:srgbClr val="000000"/>
                </a:solidFill>
                <a:latin typeface="Arial" charset="0"/>
                <a:ea typeface="Arial Unicode MS" pitchFamily="34" charset="-128"/>
                <a:cs typeface="Arial" charset="0"/>
              </a:rPr>
              <a:t>to drive towards </a:t>
            </a:r>
            <a:r>
              <a:rPr lang="en-US" sz="1200" kern="0" noProof="0" dirty="0" smtClean="0">
                <a:solidFill>
                  <a:srgbClr val="000000"/>
                </a:solidFill>
                <a:latin typeface="Arial" charset="0"/>
                <a:ea typeface="Arial Unicode MS" pitchFamily="34" charset="-128"/>
                <a:cs typeface="Arial" charset="0"/>
              </a:rPr>
              <a:t>strategic plan </a:t>
            </a:r>
          </a:p>
        </p:txBody>
      </p:sp>
      <p:grpSp>
        <p:nvGrpSpPr>
          <p:cNvPr id="12" name="Group 11"/>
          <p:cNvGrpSpPr/>
          <p:nvPr/>
        </p:nvGrpSpPr>
        <p:grpSpPr>
          <a:xfrm>
            <a:off x="443921" y="72184"/>
            <a:ext cx="3581541" cy="189008"/>
            <a:chOff x="403281" y="164517"/>
            <a:chExt cx="3581541" cy="189008"/>
          </a:xfrm>
        </p:grpSpPr>
        <p:sp>
          <p:nvSpPr>
            <p:cNvPr id="14" name="Text Box 75"/>
            <p:cNvSpPr txBox="1">
              <a:spLocks noChangeArrowheads="1"/>
            </p:cNvSpPr>
            <p:nvPr/>
          </p:nvSpPr>
          <p:spPr bwMode="gray">
            <a:xfrm>
              <a:off x="636148" y="166688"/>
              <a:ext cx="3348674" cy="184666"/>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none" lIns="0" tIns="0" rIns="0" bIns="0">
              <a:spAutoFit/>
            </a:bodyPr>
            <a:lstStyle/>
            <a:p>
              <a:pPr algn="l">
                <a:lnSpc>
                  <a:spcPct val="100000"/>
                </a:lnSpc>
              </a:pPr>
              <a:r>
                <a:rPr lang="en-US" sz="1200" dirty="0" smtClean="0">
                  <a:solidFill>
                    <a:srgbClr val="FF0000"/>
                  </a:solidFill>
                </a:rPr>
                <a:t>Capital adequacy risk: </a:t>
              </a:r>
              <a:r>
                <a:rPr lang="en-US" sz="1200" dirty="0">
                  <a:solidFill>
                    <a:schemeClr val="accent1"/>
                  </a:solidFill>
                </a:rPr>
                <a:t>Calibration – </a:t>
              </a:r>
              <a:r>
                <a:rPr lang="en-US" sz="1200" dirty="0" smtClean="0">
                  <a:solidFill>
                    <a:srgbClr val="FF0000"/>
                  </a:solidFill>
                </a:rPr>
                <a:t>Capital ratios</a:t>
              </a:r>
              <a:endParaRPr lang="en-US" sz="1200" dirty="0">
                <a:solidFill>
                  <a:srgbClr val="FF0000"/>
                </a:solidFill>
              </a:endParaRPr>
            </a:p>
          </p:txBody>
        </p:sp>
        <p:sp>
          <p:nvSpPr>
            <p:cNvPr id="15" name="Oval 14"/>
            <p:cNvSpPr/>
            <p:nvPr/>
          </p:nvSpPr>
          <p:spPr bwMode="auto">
            <a:xfrm>
              <a:off x="403281" y="164517"/>
              <a:ext cx="189008" cy="189008"/>
            </a:xfrm>
            <a:prstGeom prst="ellipse">
              <a:avLst/>
            </a:prstGeom>
            <a:solidFill>
              <a:srgbClr val="FF000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b="1" i="0" u="none" strike="noStrike" cap="none" normalizeH="0" baseline="0" dirty="0" smtClean="0">
                  <a:ln>
                    <a:noFill/>
                  </a:ln>
                  <a:solidFill>
                    <a:schemeClr val="bg1"/>
                  </a:solidFill>
                  <a:effectLst/>
                  <a:latin typeface="Arial" charset="0"/>
                  <a:ea typeface="ＭＳ Ｐゴシック" pitchFamily="-112" charset="-128"/>
                  <a:cs typeface="ＭＳ Ｐゴシック" pitchFamily="-112" charset="-128"/>
                </a:rPr>
                <a:t>1</a:t>
              </a:r>
              <a:endParaRPr kumimoji="0" lang="en-US" b="1" i="0" u="none" strike="noStrike" cap="none" normalizeH="0" baseline="0" dirty="0">
                <a:ln>
                  <a:noFill/>
                </a:ln>
                <a:solidFill>
                  <a:schemeClr val="bg1"/>
                </a:solidFill>
                <a:effectLst/>
                <a:latin typeface="Arial" charset="0"/>
                <a:ea typeface="ＭＳ Ｐゴシック" pitchFamily="-112" charset="-128"/>
                <a:cs typeface="ＭＳ Ｐゴシック" pitchFamily="-112" charset="-128"/>
              </a:endParaRPr>
            </a:p>
          </p:txBody>
        </p:sp>
      </p:grpSp>
    </p:spTree>
    <p:extLst>
      <p:ext uri="{BB962C8B-B14F-4D97-AF65-F5344CB8AC3E}">
        <p14:creationId xmlns:p14="http://schemas.microsoft.com/office/powerpoint/2010/main" val="214015818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5" name="Object 34" hidden="1"/>
          <p:cNvGraphicFramePr>
            <a:graphicFrameLocks noChangeAspect="1"/>
          </p:cNvGraphicFramePr>
          <p:nvPr>
            <p:custDataLst>
              <p:tags r:id="rId2"/>
            </p:custDataLst>
            <p:extLst>
              <p:ext uri="{D42A27DB-BD31-4B8C-83A1-F6EECF244321}">
                <p14:modId xmlns:p14="http://schemas.microsoft.com/office/powerpoint/2010/main" val="389601684"/>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72582" name="think-cell Slide" r:id="rId15" imgW="270" imgH="270" progId="TCLayout.ActiveDocument.1">
                  <p:embed/>
                </p:oleObj>
              </mc:Choice>
              <mc:Fallback>
                <p:oleObj name="think-cell Slide" r:id="rId15" imgW="270" imgH="270" progId="TCLayout.ActiveDocument.1">
                  <p:embed/>
                  <p:pic>
                    <p:nvPicPr>
                      <p:cNvPr id="0" name=""/>
                      <p:cNvPicPr/>
                      <p:nvPr/>
                    </p:nvPicPr>
                    <p:blipFill>
                      <a:blip r:embed="rId16"/>
                      <a:stretch>
                        <a:fillRect/>
                      </a:stretch>
                    </p:blipFill>
                    <p:spPr>
                      <a:xfrm>
                        <a:off x="1588" y="1588"/>
                        <a:ext cx="1587" cy="1587"/>
                      </a:xfrm>
                      <a:prstGeom prst="rect">
                        <a:avLst/>
                      </a:prstGeom>
                    </p:spPr>
                  </p:pic>
                </p:oleObj>
              </mc:Fallback>
            </mc:AlternateContent>
          </a:graphicData>
        </a:graphic>
      </p:graphicFrame>
      <p:sp>
        <p:nvSpPr>
          <p:cNvPr id="34" name="Rectangle 33" hidden="1"/>
          <p:cNvSpPr/>
          <p:nvPr>
            <p:custDataLst>
              <p:tags r:id="rId3"/>
            </p:custDataLst>
          </p:nvPr>
        </p:nvSpPr>
        <p:spPr bwMode="auto">
          <a:xfrm>
            <a:off x="0" y="0"/>
            <a:ext cx="158750" cy="158750"/>
          </a:xfrm>
          <a:prstGeom prst="rect">
            <a:avLst/>
          </a:prstGeom>
          <a:solidFill>
            <a:schemeClr val="bg1"/>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nSpc>
                <a:spcPct val="100000"/>
              </a:lnSpc>
            </a:pPr>
            <a:endParaRPr lang="en-GB" sz="1200" dirty="0" smtClean="0">
              <a:solidFill>
                <a:schemeClr val="tx1"/>
              </a:solidFill>
              <a:latin typeface="Arial"/>
              <a:cs typeface="Arial"/>
              <a:sym typeface="Arial"/>
            </a:endParaRPr>
          </a:p>
        </p:txBody>
      </p:sp>
      <p:sp>
        <p:nvSpPr>
          <p:cNvPr id="10" name="Rectangle 9"/>
          <p:cNvSpPr/>
          <p:nvPr/>
        </p:nvSpPr>
        <p:spPr>
          <a:xfrm>
            <a:off x="365443" y="1462088"/>
            <a:ext cx="5748461" cy="370614"/>
          </a:xfrm>
          <a:prstGeom prst="rect">
            <a:avLst/>
          </a:prstGeom>
        </p:spPr>
        <p:txBody>
          <a:bodyPr wrap="square" lIns="0" tIns="0" rIns="0" bIns="0">
            <a:spAutoFit/>
          </a:bodyPr>
          <a:lstStyle/>
          <a:p>
            <a:pPr algn="l"/>
            <a:r>
              <a:rPr lang="en-GB" sz="1400" b="1" dirty="0">
                <a:solidFill>
                  <a:srgbClr val="FF0000"/>
                </a:solidFill>
                <a:latin typeface="Arial" panose="020B0604020202020204" pitchFamily="34" charset="0"/>
                <a:cs typeface="Arial" panose="020B0604020202020204" pitchFamily="34" charset="0"/>
              </a:rPr>
              <a:t>T</a:t>
            </a:r>
            <a:r>
              <a:rPr lang="en-GB" sz="1400" b="1" dirty="0" smtClean="0">
                <a:solidFill>
                  <a:srgbClr val="FF0000"/>
                </a:solidFill>
                <a:latin typeface="Arial" panose="020B0604020202020204" pitchFamily="34" charset="0"/>
                <a:cs typeface="Arial" panose="020B0604020202020204" pitchFamily="34" charset="0"/>
              </a:rPr>
              <a:t>otal SBNA loss budgets for amber trigger and red limit</a:t>
            </a:r>
          </a:p>
          <a:p>
            <a:pPr algn="l"/>
            <a:r>
              <a:rPr lang="en-GB" sz="1400" dirty="0" smtClean="0">
                <a:solidFill>
                  <a:srgbClr val="FF0000"/>
                </a:solidFill>
                <a:latin typeface="Arial" panose="020B0604020202020204" pitchFamily="34" charset="0"/>
                <a:cs typeface="Arial" panose="020B0604020202020204" pitchFamily="34" charset="0"/>
              </a:rPr>
              <a:t>Based on Tier 1 Risk-based Capital binding constraint</a:t>
            </a:r>
            <a:endParaRPr lang="en-GB" sz="1400" i="1" dirty="0">
              <a:solidFill>
                <a:srgbClr val="FF0000"/>
              </a:solidFill>
              <a:latin typeface="Arial" panose="020B0604020202020204" pitchFamily="34" charset="0"/>
              <a:cs typeface="Arial" panose="020B0604020202020204" pitchFamily="34" charset="0"/>
            </a:endParaRPr>
          </a:p>
        </p:txBody>
      </p:sp>
      <p:sp>
        <p:nvSpPr>
          <p:cNvPr id="19" name="TextBox 18"/>
          <p:cNvSpPr txBox="1"/>
          <p:nvPr/>
        </p:nvSpPr>
        <p:spPr>
          <a:xfrm>
            <a:off x="1900111" y="6333348"/>
            <a:ext cx="1200650" cy="123111"/>
          </a:xfrm>
          <a:prstGeom prst="rect">
            <a:avLst/>
          </a:prstGeom>
          <a:noFill/>
        </p:spPr>
        <p:txBody>
          <a:bodyPr wrap="none" lIns="0" tIns="0" rIns="0" bIns="0" rtlCol="0">
            <a:spAutoFit/>
          </a:bodyPr>
          <a:lstStyle/>
          <a:p>
            <a:pPr algn="l">
              <a:lnSpc>
                <a:spcPct val="100000"/>
              </a:lnSpc>
            </a:pPr>
            <a:r>
              <a:rPr lang="en-GB" sz="800" dirty="0" smtClean="0"/>
              <a:t>Source: 2016 Capital Plan</a:t>
            </a:r>
          </a:p>
        </p:txBody>
      </p:sp>
      <p:sp>
        <p:nvSpPr>
          <p:cNvPr id="23" name="Rectangle 22"/>
          <p:cNvSpPr/>
          <p:nvPr/>
        </p:nvSpPr>
        <p:spPr>
          <a:xfrm>
            <a:off x="457200" y="5278485"/>
            <a:ext cx="8775700" cy="964367"/>
          </a:xfrm>
          <a:prstGeom prst="rect">
            <a:avLst/>
          </a:prstGeom>
          <a:noFill/>
        </p:spPr>
        <p:txBody>
          <a:bodyPr wrap="square">
            <a:spAutoFit/>
          </a:bodyPr>
          <a:lstStyle/>
          <a:p>
            <a:pPr marL="0" lvl="1" algn="l" fontAlgn="b">
              <a:lnSpc>
                <a:spcPct val="100000"/>
              </a:lnSpc>
              <a:spcBef>
                <a:spcPts val="400"/>
              </a:spcBef>
              <a:spcAft>
                <a:spcPts val="0"/>
              </a:spcAft>
              <a:defRPr/>
            </a:pPr>
            <a:r>
              <a:rPr lang="en-US" sz="1400" dirty="0" smtClean="0"/>
              <a:t> </a:t>
            </a:r>
            <a:r>
              <a:rPr lang="en-US" sz="1400" b="1" dirty="0" smtClean="0">
                <a:solidFill>
                  <a:srgbClr val="FF0000"/>
                </a:solidFill>
              </a:rPr>
              <a:t>Methodology</a:t>
            </a:r>
          </a:p>
          <a:p>
            <a:pPr marL="400050" lvl="1" indent="-285750" algn="l" fontAlgn="b">
              <a:lnSpc>
                <a:spcPct val="100000"/>
              </a:lnSpc>
              <a:spcBef>
                <a:spcPts val="400"/>
              </a:spcBef>
              <a:spcAft>
                <a:spcPts val="0"/>
              </a:spcAft>
              <a:buFont typeface="Arial" panose="020B0604020202020204" pitchFamily="34" charset="0"/>
              <a:buChar char="•"/>
              <a:defRPr/>
            </a:pPr>
            <a:r>
              <a:rPr lang="en-US" sz="1200" dirty="0" smtClean="0"/>
              <a:t>SBNA capital buffer allocated proportionally to each entity/portfolio based on total 9Q CCAR BHC Stress losses</a:t>
            </a:r>
          </a:p>
          <a:p>
            <a:pPr marL="400050" lvl="1" indent="-285750" algn="l" fontAlgn="b">
              <a:lnSpc>
                <a:spcPct val="100000"/>
              </a:lnSpc>
              <a:spcBef>
                <a:spcPts val="400"/>
              </a:spcBef>
              <a:spcAft>
                <a:spcPts val="0"/>
              </a:spcAft>
              <a:buFont typeface="Arial" panose="020B0604020202020204" pitchFamily="34" charset="0"/>
              <a:buChar char="•"/>
              <a:defRPr/>
            </a:pPr>
            <a:r>
              <a:rPr lang="en-US" sz="1200" dirty="0" smtClean="0"/>
              <a:t>Allocation compared to entity-level buffers to identify additional constraints, reducing buffer allocation to capital constrained entities and redistributing this portion of the budget to the other entities</a:t>
            </a:r>
          </a:p>
        </p:txBody>
      </p:sp>
      <p:sp>
        <p:nvSpPr>
          <p:cNvPr id="37" name="Content Placeholder 1"/>
          <p:cNvSpPr>
            <a:spLocks noGrp="1"/>
          </p:cNvSpPr>
          <p:nvPr>
            <p:ph sz="quarter" idx="11"/>
          </p:nvPr>
        </p:nvSpPr>
        <p:spPr>
          <a:xfrm>
            <a:off x="348437" y="452037"/>
            <a:ext cx="8666245" cy="435610"/>
          </a:xfrm>
        </p:spPr>
        <p:txBody>
          <a:bodyPr/>
          <a:lstStyle/>
          <a:p>
            <a:r>
              <a:rPr lang="en-GB" altLang="zh-CN" kern="0" dirty="0">
                <a:solidFill>
                  <a:srgbClr val="000000"/>
                </a:solidFill>
                <a:ea typeface="SimSun" pitchFamily="2" charset="-122"/>
              </a:rPr>
              <a:t>Calibration</a:t>
            </a:r>
            <a:r>
              <a:rPr lang="en-US" altLang="zh-CN" dirty="0"/>
              <a:t>: </a:t>
            </a:r>
            <a:r>
              <a:rPr lang="en-US" b="0" dirty="0" smtClean="0"/>
              <a:t>Total loss budgets anchored on CCAR 2016 capital ratios</a:t>
            </a:r>
            <a:endParaRPr lang="en-GB" dirty="0"/>
          </a:p>
        </p:txBody>
      </p:sp>
      <p:cxnSp>
        <p:nvCxnSpPr>
          <p:cNvPr id="33" name="Straight Connector 32"/>
          <p:cNvCxnSpPr/>
          <p:nvPr/>
        </p:nvCxnSpPr>
        <p:spPr>
          <a:xfrm flipV="1">
            <a:off x="831850" y="3562668"/>
            <a:ext cx="6766560" cy="0"/>
          </a:xfrm>
          <a:prstGeom prst="line">
            <a:avLst/>
          </a:prstGeom>
          <a:ln w="19050">
            <a:solidFill>
              <a:srgbClr val="FF0000"/>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V="1">
            <a:off x="825500" y="3118485"/>
            <a:ext cx="6766560" cy="0"/>
          </a:xfrm>
          <a:prstGeom prst="line">
            <a:avLst/>
          </a:prstGeom>
          <a:ln w="19050">
            <a:solidFill>
              <a:srgbClr val="FFC000"/>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custDataLst>
              <p:tags r:id="rId4"/>
            </p:custDataLst>
          </p:nvPr>
        </p:nvCxnSpPr>
        <p:spPr bwMode="grayWhite">
          <a:xfrm>
            <a:off x="5829300" y="3667125"/>
            <a:ext cx="638175" cy="0"/>
          </a:xfrm>
          <a:prstGeom prst="line">
            <a:avLst/>
          </a:prstGeom>
          <a:ln w="3175">
            <a:solidFill>
              <a:srgbClr val="FFFFFF"/>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custDataLst>
              <p:tags r:id="rId5"/>
            </p:custDataLst>
          </p:nvPr>
        </p:nvCxnSpPr>
        <p:spPr bwMode="grayWhite">
          <a:xfrm>
            <a:off x="4391025" y="3590925"/>
            <a:ext cx="638175" cy="0"/>
          </a:xfrm>
          <a:prstGeom prst="line">
            <a:avLst/>
          </a:prstGeom>
          <a:ln w="3175">
            <a:solidFill>
              <a:srgbClr val="FFFFFF"/>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custDataLst>
              <p:tags r:id="rId6"/>
            </p:custDataLst>
          </p:nvPr>
        </p:nvCxnSpPr>
        <p:spPr bwMode="gray">
          <a:xfrm>
            <a:off x="2962275" y="3133725"/>
            <a:ext cx="638175" cy="0"/>
          </a:xfrm>
          <a:prstGeom prst="line">
            <a:avLst/>
          </a:prstGeom>
          <a:ln w="3175">
            <a:solidFill>
              <a:srgbClr val="606060"/>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custDataLst>
              <p:tags r:id="rId7"/>
            </p:custDataLst>
          </p:nvPr>
        </p:nvCxnSpPr>
        <p:spPr bwMode="gray">
          <a:xfrm>
            <a:off x="1524000" y="2790825"/>
            <a:ext cx="638175" cy="0"/>
          </a:xfrm>
          <a:prstGeom prst="line">
            <a:avLst/>
          </a:prstGeom>
          <a:ln w="3175">
            <a:solidFill>
              <a:srgbClr val="606060"/>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graphicFrame>
        <p:nvGraphicFramePr>
          <p:cNvPr id="42" name="Object 41"/>
          <p:cNvGraphicFramePr>
            <a:graphicFrameLocks/>
          </p:cNvGraphicFramePr>
          <p:nvPr>
            <p:custDataLst>
              <p:tags r:id="rId8"/>
            </p:custDataLst>
            <p:extLst>
              <p:ext uri="{D42A27DB-BD31-4B8C-83A1-F6EECF244321}">
                <p14:modId xmlns:p14="http://schemas.microsoft.com/office/powerpoint/2010/main" val="713250906"/>
              </p:ext>
            </p:extLst>
          </p:nvPr>
        </p:nvGraphicFramePr>
        <p:xfrm>
          <a:off x="304800" y="2667000"/>
          <a:ext cx="7372485" cy="2409735"/>
        </p:xfrm>
        <a:graphic>
          <a:graphicData uri="http://schemas.openxmlformats.org/presentationml/2006/ole">
            <mc:AlternateContent xmlns:mc="http://schemas.openxmlformats.org/markup-compatibility/2006">
              <mc:Choice xmlns:v="urn:schemas-microsoft-com:vml" Requires="v">
                <p:oleObj spid="_x0000_s272583" name="Chart" r:id="rId17" imgW="7372485" imgH="2409735" progId="MSGraph.Chart.8">
                  <p:embed followColorScheme="full"/>
                </p:oleObj>
              </mc:Choice>
              <mc:Fallback>
                <p:oleObj name="Chart" r:id="rId17" imgW="7372485" imgH="2409735" progId="MSGraph.Chart.8">
                  <p:embed followColorScheme="full"/>
                  <p:pic>
                    <p:nvPicPr>
                      <p:cNvPr id="0" name=""/>
                      <p:cNvPicPr/>
                      <p:nvPr/>
                    </p:nvPicPr>
                    <p:blipFill>
                      <a:blip r:embed="rId18"/>
                      <a:stretch>
                        <a:fillRect/>
                      </a:stretch>
                    </p:blipFill>
                    <p:spPr>
                      <a:xfrm>
                        <a:off x="304800" y="2667000"/>
                        <a:ext cx="7372485" cy="2409735"/>
                      </a:xfrm>
                      <a:prstGeom prst="rect">
                        <a:avLst/>
                      </a:prstGeom>
                    </p:spPr>
                  </p:pic>
                </p:oleObj>
              </mc:Fallback>
            </mc:AlternateContent>
          </a:graphicData>
        </a:graphic>
      </p:graphicFrame>
      <p:sp>
        <p:nvSpPr>
          <p:cNvPr id="66" name="Text Placeholder 9"/>
          <p:cNvSpPr>
            <a:spLocks noGrp="1"/>
          </p:cNvSpPr>
          <p:nvPr>
            <p:custDataLst>
              <p:tags r:id="rId9"/>
            </p:custDataLst>
          </p:nvPr>
        </p:nvSpPr>
        <p:spPr bwMode="gray">
          <a:xfrm>
            <a:off x="3751263" y="3271838"/>
            <a:ext cx="490538" cy="182563"/>
          </a:xfrm>
          <a:prstGeom prst="rect">
            <a:avLst/>
          </a:prstGeom>
          <a:noFill/>
          <a:extLst>
            <a:ext uri="{909E8E84-426E-40DD-AFC4-6F175D3DCCD1}">
              <a14:hiddenFill xmlns:a14="http://schemas.microsoft.com/office/drawing/2010/main">
                <a:solidFill>
                  <a:scrgbClr r="0" g="0" b="0"/>
                </a:solidFill>
              </a14:hiddenFill>
            </a:ext>
          </a:extLst>
        </p:spPr>
        <p:txBody>
          <a:bodyPr wrap="none" lIns="30163" tIns="0" rIns="30163"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DE94EF7F-5C3D-471A-AA8D-5EEC8778029F}" type="datetime'''''''''''2''''''''''.''''''''8''''''6''''''''''''%'">
              <a:rPr lang="en-US" sz="1200">
                <a:latin typeface="Arial"/>
                <a:cs typeface="Arial"/>
                <a:sym typeface="Arial"/>
              </a:rPr>
              <a:pPr/>
              <a:t>2.86%</a:t>
            </a:fld>
            <a:endParaRPr lang="en-GB" sz="1200" dirty="0">
              <a:latin typeface="Arial"/>
              <a:cs typeface="Arial"/>
              <a:sym typeface="Arial"/>
            </a:endParaRPr>
          </a:p>
        </p:txBody>
      </p:sp>
      <p:sp>
        <p:nvSpPr>
          <p:cNvPr id="65" name="Text Placeholder 7"/>
          <p:cNvSpPr>
            <a:spLocks noGrp="1"/>
          </p:cNvSpPr>
          <p:nvPr>
            <p:custDataLst>
              <p:tags r:id="rId10"/>
            </p:custDataLst>
          </p:nvPr>
        </p:nvSpPr>
        <p:spPr bwMode="gray">
          <a:xfrm>
            <a:off x="2317750" y="2871788"/>
            <a:ext cx="490538" cy="182563"/>
          </a:xfrm>
          <a:prstGeom prst="rect">
            <a:avLst/>
          </a:prstGeom>
          <a:noFill/>
          <a:extLst>
            <a:ext uri="{909E8E84-426E-40DD-AFC4-6F175D3DCCD1}">
              <a14:hiddenFill xmlns:a14="http://schemas.microsoft.com/office/drawing/2010/main">
                <a:solidFill>
                  <a:scrgbClr r="0" g="0" b="0"/>
                </a:solidFill>
              </a14:hiddenFill>
            </a:ext>
          </a:extLst>
        </p:spPr>
        <p:txBody>
          <a:bodyPr wrap="none" lIns="30163" tIns="0" rIns="30163"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2CD21F4D-3440-418E-BFD2-FF3ED0B85A0E}" type="datetime'''''''''''2''''''.''''''''''''''''2''''''''''''''''''0''''%'">
              <a:rPr lang="en-US" sz="1200">
                <a:solidFill>
                  <a:schemeClr val="bg1"/>
                </a:solidFill>
                <a:latin typeface="Arial"/>
                <a:cs typeface="Arial"/>
                <a:sym typeface="Arial"/>
              </a:rPr>
              <a:pPr/>
              <a:t>2.20%</a:t>
            </a:fld>
            <a:endParaRPr lang="en-GB" sz="1200" dirty="0">
              <a:solidFill>
                <a:schemeClr val="bg1"/>
              </a:solidFill>
              <a:latin typeface="Arial"/>
              <a:cs typeface="Arial"/>
              <a:sym typeface="Arial"/>
            </a:endParaRPr>
          </a:p>
        </p:txBody>
      </p:sp>
      <p:sp>
        <p:nvSpPr>
          <p:cNvPr id="67" name="Text Placeholder 10"/>
          <p:cNvSpPr>
            <a:spLocks noGrp="1"/>
          </p:cNvSpPr>
          <p:nvPr>
            <p:custDataLst>
              <p:tags r:id="rId11"/>
            </p:custDataLst>
          </p:nvPr>
        </p:nvSpPr>
        <p:spPr bwMode="gray">
          <a:xfrm>
            <a:off x="6618288" y="4229100"/>
            <a:ext cx="490538" cy="182563"/>
          </a:xfrm>
          <a:prstGeom prst="rect">
            <a:avLst/>
          </a:prstGeom>
          <a:noFill/>
          <a:extLst>
            <a:ext uri="{909E8E84-426E-40DD-AFC4-6F175D3DCCD1}">
              <a14:hiddenFill xmlns:a14="http://schemas.microsoft.com/office/drawing/2010/main">
                <a:solidFill>
                  <a:scrgbClr r="0" g="0" b="0"/>
                </a:solidFill>
              </a14:hiddenFill>
            </a:ext>
          </a:extLst>
        </p:spPr>
        <p:txBody>
          <a:bodyPr wrap="none" lIns="30163" tIns="0" rIns="30163"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D6BFC8FF-A77C-44A1-A66B-0122E6F6F2F5}" type="datetime'''''''''''''8''''''''''.''''25%'''''''''''''''''''''''''">
              <a:rPr lang="en-US" sz="1200">
                <a:latin typeface="Arial"/>
                <a:cs typeface="Arial"/>
                <a:sym typeface="Arial"/>
              </a:rPr>
              <a:pPr/>
              <a:t>8.25%</a:t>
            </a:fld>
            <a:endParaRPr lang="en-GB" sz="1200" dirty="0">
              <a:latin typeface="Arial"/>
              <a:cs typeface="Arial"/>
              <a:sym typeface="Arial"/>
            </a:endParaRPr>
          </a:p>
        </p:txBody>
      </p:sp>
      <p:sp useBgFill="1">
        <p:nvSpPr>
          <p:cNvPr id="44" name="Text Placeholder 1"/>
          <p:cNvSpPr>
            <a:spLocks noGrp="1"/>
          </p:cNvSpPr>
          <p:nvPr>
            <p:custDataLst>
              <p:tags r:id="rId12"/>
            </p:custDataLst>
          </p:nvPr>
        </p:nvSpPr>
        <p:spPr bwMode="gray">
          <a:xfrm>
            <a:off x="5184775" y="3538538"/>
            <a:ext cx="490538" cy="182563"/>
          </a:xfrm>
          <a:prstGeom prst="rect">
            <a:avLst/>
          </a:prstGeom>
        </p:spPr>
        <p:txBody>
          <a:bodyPr wrap="none" lIns="30163" tIns="0" rIns="30163"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9016CABC-8D6E-40DD-B154-56D9CE54F845}" type="datetime'''''0''''''''''''''.''''''5''''''''''''0''''''''''%'''''''''">
              <a:rPr lang="en-US" sz="1200">
                <a:latin typeface="Arial"/>
                <a:cs typeface="Arial"/>
                <a:sym typeface="Arial"/>
              </a:rPr>
              <a:pPr/>
              <a:t>0.50%</a:t>
            </a:fld>
            <a:endParaRPr lang="en-GB" sz="1200" dirty="0">
              <a:latin typeface="Arial"/>
              <a:cs typeface="Arial"/>
              <a:sym typeface="Arial"/>
            </a:endParaRPr>
          </a:p>
        </p:txBody>
      </p:sp>
      <p:sp>
        <p:nvSpPr>
          <p:cNvPr id="47" name="TextBox 46"/>
          <p:cNvSpPr txBox="1"/>
          <p:nvPr/>
        </p:nvSpPr>
        <p:spPr>
          <a:xfrm>
            <a:off x="3548063" y="2783106"/>
            <a:ext cx="894618" cy="307777"/>
          </a:xfrm>
          <a:prstGeom prst="rect">
            <a:avLst/>
          </a:prstGeom>
          <a:noFill/>
        </p:spPr>
        <p:txBody>
          <a:bodyPr wrap="square" lIns="0" tIns="0" rIns="0" bIns="0" rtlCol="0">
            <a:spAutoFit/>
          </a:bodyPr>
          <a:lstStyle/>
          <a:p>
            <a:pPr>
              <a:lnSpc>
                <a:spcPct val="100000"/>
              </a:lnSpc>
            </a:pPr>
            <a:r>
              <a:rPr lang="en-US" b="1" dirty="0" smtClean="0">
                <a:solidFill>
                  <a:srgbClr val="FFC000"/>
                </a:solidFill>
                <a:latin typeface="Arial" panose="020B0604020202020204" pitchFamily="34" charset="0"/>
                <a:ea typeface="ＭＳ Ｐゴシック"/>
                <a:cs typeface="Arial" panose="020B0604020202020204" pitchFamily="34" charset="0"/>
              </a:rPr>
              <a:t>Capital surplus</a:t>
            </a:r>
            <a:endParaRPr lang="en-US" dirty="0" smtClean="0">
              <a:solidFill>
                <a:srgbClr val="FFC000"/>
              </a:solidFill>
              <a:latin typeface="Arial" panose="020B0604020202020204" pitchFamily="34" charset="0"/>
              <a:ea typeface="ＭＳ Ｐゴシック"/>
              <a:cs typeface="Arial" panose="020B0604020202020204" pitchFamily="34" charset="0"/>
            </a:endParaRPr>
          </a:p>
        </p:txBody>
      </p:sp>
      <p:sp>
        <p:nvSpPr>
          <p:cNvPr id="48" name="TextBox 47"/>
          <p:cNvSpPr txBox="1"/>
          <p:nvPr/>
        </p:nvSpPr>
        <p:spPr>
          <a:xfrm>
            <a:off x="4987925" y="3218081"/>
            <a:ext cx="894618" cy="307777"/>
          </a:xfrm>
          <a:prstGeom prst="rect">
            <a:avLst/>
          </a:prstGeom>
          <a:noFill/>
        </p:spPr>
        <p:txBody>
          <a:bodyPr wrap="square" lIns="0" tIns="0" rIns="0" bIns="0" rtlCol="0">
            <a:spAutoFit/>
          </a:bodyPr>
          <a:lstStyle/>
          <a:p>
            <a:pPr>
              <a:lnSpc>
                <a:spcPct val="100000"/>
              </a:lnSpc>
            </a:pPr>
            <a:r>
              <a:rPr lang="en-US" b="1" dirty="0" smtClean="0">
                <a:solidFill>
                  <a:srgbClr val="FF0000"/>
                </a:solidFill>
                <a:latin typeface="Arial" panose="020B0604020202020204" pitchFamily="34" charset="0"/>
                <a:ea typeface="ＭＳ Ｐゴシック"/>
                <a:cs typeface="Arial" panose="020B0604020202020204" pitchFamily="34" charset="0"/>
              </a:rPr>
              <a:t>Capital surplus</a:t>
            </a:r>
          </a:p>
        </p:txBody>
      </p:sp>
      <p:sp>
        <p:nvSpPr>
          <p:cNvPr id="49" name="TextBox 48"/>
          <p:cNvSpPr txBox="1"/>
          <p:nvPr/>
        </p:nvSpPr>
        <p:spPr>
          <a:xfrm>
            <a:off x="6113463" y="4981575"/>
            <a:ext cx="1519386" cy="307777"/>
          </a:xfrm>
          <a:prstGeom prst="rect">
            <a:avLst/>
          </a:prstGeom>
          <a:solidFill>
            <a:schemeClr val="bg1"/>
          </a:solidFill>
        </p:spPr>
        <p:txBody>
          <a:bodyPr wrap="square" lIns="0" tIns="0" rIns="0" bIns="0" rtlCol="0">
            <a:spAutoFit/>
          </a:bodyPr>
          <a:lstStyle/>
          <a:p>
            <a:pPr>
              <a:lnSpc>
                <a:spcPct val="100000"/>
              </a:lnSpc>
            </a:pPr>
            <a:r>
              <a:rPr lang="en-US" b="1" dirty="0" smtClean="0">
                <a:solidFill>
                  <a:srgbClr val="FF0000"/>
                </a:solidFill>
                <a:latin typeface="Arial" panose="020B0604020202020204" pitchFamily="34" charset="0"/>
                <a:ea typeface="ＭＳ Ｐゴシック"/>
                <a:cs typeface="Arial" panose="020B0604020202020204" pitchFamily="34" charset="0"/>
              </a:rPr>
              <a:t>Internal post-stress minimum</a:t>
            </a:r>
          </a:p>
        </p:txBody>
      </p:sp>
      <p:sp>
        <p:nvSpPr>
          <p:cNvPr id="50" name="TextBox 49"/>
          <p:cNvSpPr txBox="1"/>
          <p:nvPr/>
        </p:nvSpPr>
        <p:spPr>
          <a:xfrm>
            <a:off x="7651750" y="3472180"/>
            <a:ext cx="1079500" cy="153888"/>
          </a:xfrm>
          <a:prstGeom prst="rect">
            <a:avLst/>
          </a:prstGeom>
          <a:noFill/>
        </p:spPr>
        <p:txBody>
          <a:bodyPr wrap="square" lIns="0" tIns="0" rIns="0" bIns="0" rtlCol="0">
            <a:spAutoFit/>
          </a:bodyPr>
          <a:lstStyle/>
          <a:p>
            <a:pPr algn="l">
              <a:lnSpc>
                <a:spcPct val="100000"/>
              </a:lnSpc>
            </a:pPr>
            <a:r>
              <a:rPr lang="en-US" b="1" dirty="0" smtClean="0">
                <a:solidFill>
                  <a:srgbClr val="FF0000"/>
                </a:solidFill>
                <a:latin typeface="Arial" panose="020B0604020202020204" pitchFamily="34" charset="0"/>
                <a:ea typeface="ＭＳ Ｐゴシック"/>
                <a:cs typeface="Arial" panose="020B0604020202020204" pitchFamily="34" charset="0"/>
              </a:rPr>
              <a:t>Red limit </a:t>
            </a:r>
          </a:p>
        </p:txBody>
      </p:sp>
      <p:sp>
        <p:nvSpPr>
          <p:cNvPr id="51" name="TextBox 50"/>
          <p:cNvSpPr txBox="1"/>
          <p:nvPr/>
        </p:nvSpPr>
        <p:spPr>
          <a:xfrm>
            <a:off x="7651750" y="3045778"/>
            <a:ext cx="1449388" cy="153888"/>
          </a:xfrm>
          <a:prstGeom prst="rect">
            <a:avLst/>
          </a:prstGeom>
          <a:noFill/>
        </p:spPr>
        <p:txBody>
          <a:bodyPr wrap="square" lIns="0" tIns="0" rIns="0" bIns="0" rtlCol="0">
            <a:spAutoFit/>
          </a:bodyPr>
          <a:lstStyle/>
          <a:p>
            <a:pPr algn="l">
              <a:lnSpc>
                <a:spcPct val="100000"/>
              </a:lnSpc>
            </a:pPr>
            <a:r>
              <a:rPr lang="en-US" b="1" dirty="0" smtClean="0">
                <a:solidFill>
                  <a:srgbClr val="FFC000"/>
                </a:solidFill>
                <a:latin typeface="Arial" panose="020B0604020202020204" pitchFamily="34" charset="0"/>
                <a:ea typeface="ＭＳ Ｐゴシック"/>
                <a:cs typeface="Arial" panose="020B0604020202020204" pitchFamily="34" charset="0"/>
              </a:rPr>
              <a:t>Amber trigger</a:t>
            </a:r>
          </a:p>
        </p:txBody>
      </p:sp>
      <p:sp>
        <p:nvSpPr>
          <p:cNvPr id="52" name="Right Bracket 51"/>
          <p:cNvSpPr/>
          <p:nvPr/>
        </p:nvSpPr>
        <p:spPr>
          <a:xfrm rot="16200000">
            <a:off x="4687888" y="1590675"/>
            <a:ext cx="91440" cy="2251344"/>
          </a:xfrm>
          <a:prstGeom prst="rightBracket">
            <a:avLst>
              <a:gd name="adj" fmla="val 0"/>
            </a:avLst>
          </a:prstGeom>
          <a:ln w="19050">
            <a:solidFill>
              <a:schemeClr val="accent2"/>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dirty="0">
              <a:solidFill>
                <a:schemeClr val="bg2"/>
              </a:solidFill>
              <a:latin typeface="Arial" panose="020B0604020202020204" pitchFamily="34" charset="0"/>
              <a:cs typeface="Arial" panose="020B0604020202020204" pitchFamily="34" charset="0"/>
            </a:endParaRPr>
          </a:p>
        </p:txBody>
      </p:sp>
      <p:sp>
        <p:nvSpPr>
          <p:cNvPr id="53" name="TextBox 52"/>
          <p:cNvSpPr txBox="1"/>
          <p:nvPr/>
        </p:nvSpPr>
        <p:spPr>
          <a:xfrm>
            <a:off x="1989138" y="2189163"/>
            <a:ext cx="1222754" cy="338554"/>
          </a:xfrm>
          <a:prstGeom prst="rect">
            <a:avLst/>
          </a:prstGeom>
          <a:noFill/>
          <a:ln>
            <a:noFill/>
          </a:ln>
        </p:spPr>
        <p:txBody>
          <a:bodyPr wrap="square" lIns="0" tIns="0" rIns="0" bIns="0" rtlCol="0">
            <a:spAutoFit/>
          </a:bodyPr>
          <a:lstStyle/>
          <a:p>
            <a:pPr>
              <a:lnSpc>
                <a:spcPct val="100000"/>
              </a:lnSpc>
            </a:pPr>
            <a:r>
              <a:rPr lang="en-US" sz="1100" b="1" dirty="0" smtClean="0">
                <a:solidFill>
                  <a:schemeClr val="bg2"/>
                </a:solidFill>
                <a:latin typeface="Arial" panose="020B0604020202020204" pitchFamily="34" charset="0"/>
                <a:ea typeface="ＭＳ Ｐゴシック"/>
                <a:cs typeface="Arial" panose="020B0604020202020204" pitchFamily="34" charset="0"/>
              </a:rPr>
              <a:t>Worst CCAR capital losses</a:t>
            </a:r>
            <a:endParaRPr lang="en-US" sz="1100" dirty="0">
              <a:solidFill>
                <a:schemeClr val="bg2"/>
              </a:solidFill>
              <a:latin typeface="Arial" panose="020B0604020202020204" pitchFamily="34" charset="0"/>
              <a:ea typeface="ＭＳ Ｐゴシック"/>
              <a:cs typeface="Arial" panose="020B0604020202020204" pitchFamily="34" charset="0"/>
            </a:endParaRPr>
          </a:p>
        </p:txBody>
      </p:sp>
      <p:sp>
        <p:nvSpPr>
          <p:cNvPr id="54" name="TextBox 53"/>
          <p:cNvSpPr txBox="1"/>
          <p:nvPr/>
        </p:nvSpPr>
        <p:spPr>
          <a:xfrm>
            <a:off x="3683000" y="2271713"/>
            <a:ext cx="2214874" cy="169277"/>
          </a:xfrm>
          <a:prstGeom prst="rect">
            <a:avLst/>
          </a:prstGeom>
          <a:noFill/>
          <a:ln>
            <a:noFill/>
          </a:ln>
        </p:spPr>
        <p:txBody>
          <a:bodyPr wrap="square" lIns="0" tIns="0" rIns="0" bIns="0" rtlCol="0">
            <a:spAutoFit/>
          </a:bodyPr>
          <a:lstStyle/>
          <a:p>
            <a:pPr>
              <a:lnSpc>
                <a:spcPct val="100000"/>
              </a:lnSpc>
            </a:pPr>
            <a:r>
              <a:rPr lang="en-US" sz="1100" b="1" dirty="0" smtClean="0">
                <a:solidFill>
                  <a:schemeClr val="bg2"/>
                </a:solidFill>
                <a:latin typeface="Arial" panose="020B0604020202020204" pitchFamily="34" charset="0"/>
                <a:ea typeface="ＭＳ Ｐゴシック"/>
                <a:cs typeface="Arial" panose="020B0604020202020204" pitchFamily="34" charset="0"/>
              </a:rPr>
              <a:t>Capital buffers to be allocated</a:t>
            </a:r>
          </a:p>
        </p:txBody>
      </p:sp>
      <p:sp>
        <p:nvSpPr>
          <p:cNvPr id="55" name="TextBox 54"/>
          <p:cNvSpPr txBox="1"/>
          <p:nvPr/>
        </p:nvSpPr>
        <p:spPr>
          <a:xfrm>
            <a:off x="3381375" y="2228850"/>
            <a:ext cx="120226" cy="246221"/>
          </a:xfrm>
          <a:prstGeom prst="rect">
            <a:avLst/>
          </a:prstGeom>
          <a:noFill/>
          <a:ln>
            <a:noFill/>
          </a:ln>
        </p:spPr>
        <p:txBody>
          <a:bodyPr wrap="none" lIns="0" tIns="0" rIns="0" bIns="0" rtlCol="0">
            <a:spAutoFit/>
          </a:bodyPr>
          <a:lstStyle/>
          <a:p>
            <a:pPr algn="l">
              <a:lnSpc>
                <a:spcPct val="100000"/>
              </a:lnSpc>
            </a:pPr>
            <a:r>
              <a:rPr lang="en-GB" sz="1600" b="1" dirty="0" smtClean="0">
                <a:solidFill>
                  <a:schemeClr val="bg2"/>
                </a:solidFill>
                <a:latin typeface="Arial" panose="020B0604020202020204" pitchFamily="34" charset="0"/>
                <a:cs typeface="Arial" panose="020B0604020202020204" pitchFamily="34" charset="0"/>
              </a:rPr>
              <a:t>+</a:t>
            </a:r>
            <a:endParaRPr lang="en-GB" sz="1800" b="1" dirty="0" smtClean="0">
              <a:solidFill>
                <a:schemeClr val="bg2"/>
              </a:solidFill>
              <a:latin typeface="Arial" panose="020B0604020202020204" pitchFamily="34" charset="0"/>
              <a:cs typeface="Arial" panose="020B0604020202020204" pitchFamily="34" charset="0"/>
            </a:endParaRPr>
          </a:p>
        </p:txBody>
      </p:sp>
      <p:sp>
        <p:nvSpPr>
          <p:cNvPr id="56" name="TextBox 55"/>
          <p:cNvSpPr txBox="1"/>
          <p:nvPr/>
        </p:nvSpPr>
        <p:spPr>
          <a:xfrm>
            <a:off x="6124575" y="2271713"/>
            <a:ext cx="1665107" cy="169277"/>
          </a:xfrm>
          <a:prstGeom prst="rect">
            <a:avLst/>
          </a:prstGeom>
          <a:noFill/>
          <a:ln>
            <a:noFill/>
          </a:ln>
        </p:spPr>
        <p:txBody>
          <a:bodyPr wrap="square" lIns="0" tIns="0" rIns="0" bIns="0" rtlCol="0">
            <a:spAutoFit/>
          </a:bodyPr>
          <a:lstStyle/>
          <a:p>
            <a:pPr>
              <a:lnSpc>
                <a:spcPct val="100000"/>
              </a:lnSpc>
            </a:pPr>
            <a:r>
              <a:rPr lang="en-US" sz="1100" b="1" dirty="0" smtClean="0">
                <a:solidFill>
                  <a:schemeClr val="bg2"/>
                </a:solidFill>
                <a:latin typeface="Arial" panose="020B0604020202020204" pitchFamily="34" charset="0"/>
                <a:ea typeface="ＭＳ Ｐゴシック"/>
                <a:cs typeface="Arial" panose="020B0604020202020204" pitchFamily="34" charset="0"/>
              </a:rPr>
              <a:t>Total loss budgets</a:t>
            </a:r>
          </a:p>
        </p:txBody>
      </p:sp>
      <p:sp>
        <p:nvSpPr>
          <p:cNvPr id="57" name="TextBox 56"/>
          <p:cNvSpPr txBox="1"/>
          <p:nvPr/>
        </p:nvSpPr>
        <p:spPr>
          <a:xfrm>
            <a:off x="6067425" y="2228850"/>
            <a:ext cx="120226" cy="246221"/>
          </a:xfrm>
          <a:prstGeom prst="rect">
            <a:avLst/>
          </a:prstGeom>
          <a:noFill/>
          <a:ln>
            <a:noFill/>
          </a:ln>
        </p:spPr>
        <p:txBody>
          <a:bodyPr wrap="none" lIns="0" tIns="0" rIns="0" bIns="0" rtlCol="0">
            <a:spAutoFit/>
          </a:bodyPr>
          <a:lstStyle/>
          <a:p>
            <a:pPr algn="l">
              <a:lnSpc>
                <a:spcPct val="100000"/>
              </a:lnSpc>
            </a:pPr>
            <a:r>
              <a:rPr lang="en-GB" sz="1600" b="1" dirty="0" smtClean="0">
                <a:solidFill>
                  <a:schemeClr val="bg2"/>
                </a:solidFill>
                <a:latin typeface="Arial" panose="020B0604020202020204" pitchFamily="34" charset="0"/>
                <a:cs typeface="Arial" panose="020B0604020202020204" pitchFamily="34" charset="0"/>
              </a:rPr>
              <a:t>=</a:t>
            </a:r>
            <a:endParaRPr lang="en-GB" sz="1800" b="1" dirty="0" smtClean="0">
              <a:solidFill>
                <a:schemeClr val="bg2"/>
              </a:solidFill>
              <a:latin typeface="Arial" panose="020B0604020202020204" pitchFamily="34" charset="0"/>
              <a:cs typeface="Arial" panose="020B0604020202020204" pitchFamily="34" charset="0"/>
            </a:endParaRPr>
          </a:p>
        </p:txBody>
      </p:sp>
      <p:sp>
        <p:nvSpPr>
          <p:cNvPr id="58" name="Rectangle 57"/>
          <p:cNvSpPr/>
          <p:nvPr/>
        </p:nvSpPr>
        <p:spPr>
          <a:xfrm>
            <a:off x="2017073" y="2127250"/>
            <a:ext cx="5727623" cy="457200"/>
          </a:xfrm>
          <a:prstGeom prst="rect">
            <a:avLst/>
          </a:prstGeom>
          <a:noFill/>
          <a:ln w="19050">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noAutofit/>
          </a:bodyPr>
          <a:lstStyle/>
          <a:p>
            <a:pPr algn="ctr">
              <a:lnSpc>
                <a:spcPct val="100000"/>
              </a:lnSpc>
            </a:pPr>
            <a:endParaRPr lang="en-GB" sz="1050" dirty="0" smtClean="0">
              <a:solidFill>
                <a:schemeClr val="bg2"/>
              </a:solidFill>
              <a:latin typeface="Arial" panose="020B0604020202020204" pitchFamily="34" charset="0"/>
              <a:cs typeface="Arial" panose="020B0604020202020204" pitchFamily="34" charset="0"/>
            </a:endParaRPr>
          </a:p>
        </p:txBody>
      </p:sp>
      <p:sp>
        <p:nvSpPr>
          <p:cNvPr id="59" name="Right Bracket 58"/>
          <p:cNvSpPr/>
          <p:nvPr/>
        </p:nvSpPr>
        <p:spPr>
          <a:xfrm rot="16200000">
            <a:off x="2519363" y="2305050"/>
            <a:ext cx="91440" cy="822960"/>
          </a:xfrm>
          <a:prstGeom prst="rightBracket">
            <a:avLst>
              <a:gd name="adj" fmla="val 0"/>
            </a:avLst>
          </a:prstGeom>
          <a:ln w="19050">
            <a:solidFill>
              <a:schemeClr val="accent2"/>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dirty="0">
              <a:solidFill>
                <a:schemeClr val="bg2"/>
              </a:solidFill>
              <a:latin typeface="Arial" panose="020B0604020202020204" pitchFamily="34" charset="0"/>
              <a:cs typeface="Arial" panose="020B0604020202020204" pitchFamily="34" charset="0"/>
            </a:endParaRPr>
          </a:p>
        </p:txBody>
      </p:sp>
      <p:sp>
        <p:nvSpPr>
          <p:cNvPr id="2" name="Rectangular Callout 1"/>
          <p:cNvSpPr/>
          <p:nvPr/>
        </p:nvSpPr>
        <p:spPr>
          <a:xfrm>
            <a:off x="6826102" y="1159034"/>
            <a:ext cx="1794023" cy="766001"/>
          </a:xfrm>
          <a:prstGeom prst="wedgeRectCallout">
            <a:avLst>
              <a:gd name="adj1" fmla="val -27352"/>
              <a:gd name="adj2" fmla="val 88873"/>
            </a:avLst>
          </a:prstGeom>
          <a:solidFill>
            <a:schemeClr val="bg2">
              <a:lumMod val="20000"/>
              <a:lumOff val="80000"/>
            </a:schemeClr>
          </a:solidFill>
          <a:ln w="9525">
            <a:solidFill>
              <a:schemeClr val="tx1"/>
            </a:solidFill>
          </a:ln>
          <a:effectLst/>
        </p:spPr>
        <p:style>
          <a:lnRef idx="1">
            <a:schemeClr val="accent1"/>
          </a:lnRef>
          <a:fillRef idx="3">
            <a:schemeClr val="accent1"/>
          </a:fillRef>
          <a:effectRef idx="2">
            <a:schemeClr val="accent1"/>
          </a:effectRef>
          <a:fontRef idx="minor">
            <a:schemeClr val="lt1"/>
          </a:fontRef>
        </p:style>
        <p:txBody>
          <a:bodyPr lIns="72009" tIns="72009" rIns="72009" bIns="72009" rtlCol="0" anchor="ctr"/>
          <a:lstStyle/>
          <a:p>
            <a:pPr algn="ctr"/>
            <a:r>
              <a:rPr lang="en-GB" dirty="0" smtClean="0">
                <a:solidFill>
                  <a:schemeClr val="tx1"/>
                </a:solidFill>
                <a:latin typeface="Arial"/>
                <a:cs typeface="Arial" panose="020B0604020202020204" pitchFamily="34" charset="0"/>
                <a:sym typeface="Arial"/>
              </a:rPr>
              <a:t>Allocated proportionally between </a:t>
            </a:r>
            <a:r>
              <a:rPr lang="en-GB" b="1" dirty="0" smtClean="0">
                <a:solidFill>
                  <a:schemeClr val="tx1"/>
                </a:solidFill>
                <a:latin typeface="Arial"/>
                <a:cs typeface="Arial" panose="020B0604020202020204" pitchFamily="34" charset="0"/>
                <a:sym typeface="Arial"/>
              </a:rPr>
              <a:t>PPNR impairment </a:t>
            </a:r>
            <a:r>
              <a:rPr lang="en-GB" dirty="0" smtClean="0">
                <a:solidFill>
                  <a:schemeClr val="tx1"/>
                </a:solidFill>
                <a:latin typeface="Arial"/>
                <a:cs typeface="Arial" panose="020B0604020202020204" pitchFamily="34" charset="0"/>
                <a:sym typeface="Arial"/>
              </a:rPr>
              <a:t>and credit losses (see Credit risk section)</a:t>
            </a:r>
          </a:p>
        </p:txBody>
      </p:sp>
      <p:grpSp>
        <p:nvGrpSpPr>
          <p:cNvPr id="60" name="Group 59"/>
          <p:cNvGrpSpPr/>
          <p:nvPr/>
        </p:nvGrpSpPr>
        <p:grpSpPr>
          <a:xfrm>
            <a:off x="443921" y="72184"/>
            <a:ext cx="3924583" cy="189008"/>
            <a:chOff x="403281" y="164517"/>
            <a:chExt cx="3924583" cy="189008"/>
          </a:xfrm>
        </p:grpSpPr>
        <p:sp>
          <p:nvSpPr>
            <p:cNvPr id="61" name="Text Box 75"/>
            <p:cNvSpPr txBox="1">
              <a:spLocks noChangeArrowheads="1"/>
            </p:cNvSpPr>
            <p:nvPr/>
          </p:nvSpPr>
          <p:spPr bwMode="gray">
            <a:xfrm>
              <a:off x="636148" y="166688"/>
              <a:ext cx="3691716" cy="184666"/>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none" lIns="0" tIns="0" rIns="0" bIns="0">
              <a:spAutoFit/>
            </a:bodyPr>
            <a:lstStyle/>
            <a:p>
              <a:pPr algn="l">
                <a:lnSpc>
                  <a:spcPct val="100000"/>
                </a:lnSpc>
              </a:pPr>
              <a:r>
                <a:rPr lang="en-US" sz="1200" dirty="0" smtClean="0">
                  <a:solidFill>
                    <a:srgbClr val="FF0000"/>
                  </a:solidFill>
                </a:rPr>
                <a:t>Capital adequacy risk: </a:t>
              </a:r>
              <a:r>
                <a:rPr lang="en-US" sz="1200" dirty="0">
                  <a:solidFill>
                    <a:schemeClr val="accent1"/>
                  </a:solidFill>
                </a:rPr>
                <a:t>Calibration – </a:t>
              </a:r>
              <a:r>
                <a:rPr lang="en-US" sz="1200" dirty="0" smtClean="0">
                  <a:solidFill>
                    <a:srgbClr val="FF0000"/>
                  </a:solidFill>
                </a:rPr>
                <a:t>PPNR Impairment</a:t>
              </a:r>
              <a:endParaRPr lang="en-US" sz="1200" dirty="0">
                <a:solidFill>
                  <a:srgbClr val="FF0000"/>
                </a:solidFill>
              </a:endParaRPr>
            </a:p>
          </p:txBody>
        </p:sp>
        <p:sp>
          <p:nvSpPr>
            <p:cNvPr id="62" name="Oval 61"/>
            <p:cNvSpPr/>
            <p:nvPr/>
          </p:nvSpPr>
          <p:spPr bwMode="auto">
            <a:xfrm>
              <a:off x="403281" y="164517"/>
              <a:ext cx="189008" cy="189008"/>
            </a:xfrm>
            <a:prstGeom prst="ellipse">
              <a:avLst/>
            </a:prstGeom>
            <a:solidFill>
              <a:srgbClr val="FF000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b="1" i="0" u="none" strike="noStrike" cap="none" normalizeH="0" baseline="0" dirty="0" smtClean="0">
                  <a:ln>
                    <a:noFill/>
                  </a:ln>
                  <a:solidFill>
                    <a:schemeClr val="bg1"/>
                  </a:solidFill>
                  <a:effectLst/>
                  <a:latin typeface="Arial" charset="0"/>
                  <a:ea typeface="ＭＳ Ｐゴシック" pitchFamily="-112" charset="-128"/>
                  <a:cs typeface="ＭＳ Ｐゴシック" pitchFamily="-112" charset="-128"/>
                </a:rPr>
                <a:t>1</a:t>
              </a:r>
              <a:endParaRPr kumimoji="0" lang="en-US" b="1" i="0" u="none" strike="noStrike" cap="none" normalizeH="0" baseline="0" dirty="0">
                <a:ln>
                  <a:noFill/>
                </a:ln>
                <a:solidFill>
                  <a:schemeClr val="bg1"/>
                </a:solidFill>
                <a:effectLst/>
                <a:latin typeface="Arial" charset="0"/>
                <a:ea typeface="ＭＳ Ｐゴシック" pitchFamily="-112" charset="-128"/>
                <a:cs typeface="ＭＳ Ｐゴシック" pitchFamily="-112" charset="-128"/>
              </a:endParaRPr>
            </a:p>
          </p:txBody>
        </p:sp>
      </p:grpSp>
      <p:sp>
        <p:nvSpPr>
          <p:cNvPr id="43" name="TextBox 42"/>
          <p:cNvSpPr txBox="1"/>
          <p:nvPr/>
        </p:nvSpPr>
        <p:spPr>
          <a:xfrm>
            <a:off x="380703" y="4978598"/>
            <a:ext cx="1519386" cy="307777"/>
          </a:xfrm>
          <a:prstGeom prst="rect">
            <a:avLst/>
          </a:prstGeom>
          <a:solidFill>
            <a:schemeClr val="bg1"/>
          </a:solidFill>
        </p:spPr>
        <p:txBody>
          <a:bodyPr wrap="square" lIns="0" tIns="0" rIns="0" bIns="0" rtlCol="0">
            <a:spAutoFit/>
          </a:bodyPr>
          <a:lstStyle/>
          <a:p>
            <a:pPr>
              <a:lnSpc>
                <a:spcPct val="100000"/>
              </a:lnSpc>
            </a:pPr>
            <a:r>
              <a:rPr lang="en-US" b="1" dirty="0" smtClean="0">
                <a:solidFill>
                  <a:schemeClr val="bg1">
                    <a:lumMod val="50000"/>
                  </a:schemeClr>
                </a:solidFill>
                <a:latin typeface="Arial" panose="020B0604020202020204" pitchFamily="34" charset="0"/>
                <a:ea typeface="ＭＳ Ｐゴシック"/>
                <a:cs typeface="Arial" panose="020B0604020202020204" pitchFamily="34" charset="0"/>
              </a:rPr>
              <a:t>Tier 1 Risk-based Capital</a:t>
            </a:r>
          </a:p>
          <a:p>
            <a:pPr>
              <a:lnSpc>
                <a:spcPct val="100000"/>
              </a:lnSpc>
            </a:pPr>
            <a:r>
              <a:rPr lang="en-US" b="1" dirty="0" smtClean="0">
                <a:solidFill>
                  <a:schemeClr val="bg1">
                    <a:lumMod val="50000"/>
                  </a:schemeClr>
                </a:solidFill>
                <a:latin typeface="Arial" panose="020B0604020202020204" pitchFamily="34" charset="0"/>
                <a:ea typeface="ＭＳ Ｐゴシック"/>
                <a:cs typeface="Arial" panose="020B0604020202020204" pitchFamily="34" charset="0"/>
              </a:rPr>
              <a:t>(Dec’ 15 – pre-CCAR)</a:t>
            </a:r>
          </a:p>
        </p:txBody>
      </p:sp>
      <p:sp>
        <p:nvSpPr>
          <p:cNvPr id="13" name="TextBox 12"/>
          <p:cNvSpPr txBox="1"/>
          <p:nvPr/>
        </p:nvSpPr>
        <p:spPr>
          <a:xfrm>
            <a:off x="775398" y="3721101"/>
            <a:ext cx="704040" cy="251159"/>
          </a:xfrm>
          <a:prstGeom prst="rect">
            <a:avLst/>
          </a:prstGeom>
          <a:noFill/>
        </p:spPr>
        <p:txBody>
          <a:bodyPr wrap="none" rtlCol="0">
            <a:spAutoFit/>
          </a:bodyPr>
          <a:lstStyle/>
          <a:p>
            <a:r>
              <a:rPr lang="en-GB" sz="1200" dirty="0" smtClean="0"/>
              <a:t>13.81%</a:t>
            </a:r>
            <a:endParaRPr lang="en-GB" sz="1200" dirty="0"/>
          </a:p>
        </p:txBody>
      </p:sp>
    </p:spTree>
    <p:extLst>
      <p:ext uri="{BB962C8B-B14F-4D97-AF65-F5344CB8AC3E}">
        <p14:creationId xmlns:p14="http://schemas.microsoft.com/office/powerpoint/2010/main" val="132223557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2492005228"/>
              </p:ext>
            </p:extLst>
          </p:nvPr>
        </p:nvGraphicFramePr>
        <p:xfrm>
          <a:off x="3457574" y="2066941"/>
          <a:ext cx="5791201" cy="2917262"/>
        </p:xfrm>
        <a:graphic>
          <a:graphicData uri="http://schemas.openxmlformats.org/drawingml/2006/table">
            <a:tbl>
              <a:tblPr/>
              <a:tblGrid>
                <a:gridCol w="1100470"/>
                <a:gridCol w="609543"/>
                <a:gridCol w="754657"/>
                <a:gridCol w="695389"/>
                <a:gridCol w="696521"/>
                <a:gridCol w="637253"/>
                <a:gridCol w="648684"/>
                <a:gridCol w="648684"/>
              </a:tblGrid>
              <a:tr h="344460">
                <a:tc rowSpan="2">
                  <a:txBody>
                    <a:bodyPr/>
                    <a:lstStyle/>
                    <a:p>
                      <a:pPr algn="ctr" fontAlgn="ctr"/>
                      <a:r>
                        <a:rPr lang="en-US" sz="1100" b="1" i="0" u="none" strike="noStrike" dirty="0">
                          <a:solidFill>
                            <a:schemeClr val="tx1"/>
                          </a:solidFill>
                          <a:effectLst/>
                          <a:latin typeface="Arial" panose="020B0604020202020204" pitchFamily="34" charset="0"/>
                          <a:cs typeface="Arial" panose="020B0604020202020204" pitchFamily="34" charset="0"/>
                        </a:rPr>
                        <a:t>Capital Ratio</a:t>
                      </a:r>
                    </a:p>
                  </a:txBody>
                  <a:tcPr marL="45720" marR="45720" marT="0" marB="0" anchor="ctr">
                    <a:lnL w="1270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2">
                  <a:txBody>
                    <a:bodyPr/>
                    <a:lstStyle/>
                    <a:p>
                      <a:pPr algn="ctr" fontAlgn="ctr"/>
                      <a:r>
                        <a:rPr lang="en-US" sz="1100" b="1" i="0" u="none" strike="noStrike" dirty="0" smtClean="0">
                          <a:solidFill>
                            <a:schemeClr val="tx1"/>
                          </a:solidFill>
                          <a:effectLst/>
                          <a:latin typeface="Arial" panose="020B0604020202020204" pitchFamily="34" charset="0"/>
                          <a:cs typeface="Arial" panose="020B0604020202020204" pitchFamily="34" charset="0"/>
                        </a:rPr>
                        <a:t>CCAR</a:t>
                      </a:r>
                      <a:r>
                        <a:rPr lang="en-US" sz="1100" b="1" i="0" u="none" strike="noStrike" baseline="0" dirty="0" smtClean="0">
                          <a:solidFill>
                            <a:schemeClr val="tx1"/>
                          </a:solidFill>
                          <a:effectLst/>
                          <a:latin typeface="Arial" panose="020B0604020202020204" pitchFamily="34" charset="0"/>
                          <a:cs typeface="Arial" panose="020B0604020202020204" pitchFamily="34" charset="0"/>
                        </a:rPr>
                        <a:t> Ratio</a:t>
                      </a:r>
                    </a:p>
                    <a:p>
                      <a:pPr algn="ctr" fontAlgn="ctr"/>
                      <a:r>
                        <a:rPr lang="en-US" sz="1100" b="1" i="0" u="none" strike="noStrike" baseline="0" dirty="0" smtClean="0">
                          <a:solidFill>
                            <a:schemeClr val="tx1"/>
                          </a:solidFill>
                          <a:effectLst/>
                          <a:latin typeface="Arial" panose="020B0604020202020204" pitchFamily="34" charset="0"/>
                          <a:cs typeface="Arial" panose="020B0604020202020204" pitchFamily="34" charset="0"/>
                        </a:rPr>
                        <a:t>(Min)</a:t>
                      </a:r>
                      <a:endParaRPr lang="en-US" sz="1100" b="1" i="0" u="none" strike="noStrike" dirty="0">
                        <a:solidFill>
                          <a:schemeClr val="tx1"/>
                        </a:solidFill>
                        <a:effectLst/>
                        <a:latin typeface="Arial" panose="020B0604020202020204" pitchFamily="34" charset="0"/>
                        <a:cs typeface="Arial" panose="020B0604020202020204" pitchFamily="34" charset="0"/>
                      </a:endParaRPr>
                    </a:p>
                  </a:txBody>
                  <a:tcPr marL="45720" marR="4572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2">
                  <a:txBody>
                    <a:bodyPr/>
                    <a:lstStyle/>
                    <a:p>
                      <a:pPr algn="ctr" fontAlgn="ctr"/>
                      <a:r>
                        <a:rPr lang="en-US" sz="1100" b="1" i="0" u="none" strike="noStrike" dirty="0" smtClean="0">
                          <a:solidFill>
                            <a:schemeClr val="tx1"/>
                          </a:solidFill>
                          <a:effectLst/>
                          <a:latin typeface="Arial" panose="020B0604020202020204" pitchFamily="34" charset="0"/>
                          <a:cs typeface="Arial" panose="020B0604020202020204" pitchFamily="34" charset="0"/>
                        </a:rPr>
                        <a:t>Amber trigger</a:t>
                      </a:r>
                      <a:endParaRPr lang="en-US" sz="1100" b="0" i="0" u="none" strike="noStrike" dirty="0">
                        <a:solidFill>
                          <a:schemeClr val="tx1"/>
                        </a:solidFill>
                        <a:effectLst/>
                        <a:latin typeface="Arial" panose="020B0604020202020204" pitchFamily="34" charset="0"/>
                        <a:cs typeface="Arial" panose="020B0604020202020204" pitchFamily="34" charset="0"/>
                      </a:endParaRPr>
                    </a:p>
                  </a:txBody>
                  <a:tcPr marL="45720" marR="4572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2">
                  <a:txBody>
                    <a:bodyPr/>
                    <a:lstStyle/>
                    <a:p>
                      <a:pPr algn="ctr" fontAlgn="ctr"/>
                      <a:r>
                        <a:rPr lang="en-US" sz="1100" b="1" i="0" u="none" strike="noStrike" dirty="0" smtClean="0">
                          <a:solidFill>
                            <a:schemeClr val="tx1"/>
                          </a:solidFill>
                          <a:effectLst/>
                          <a:latin typeface="Arial" panose="020B0604020202020204" pitchFamily="34" charset="0"/>
                          <a:cs typeface="Arial" panose="020B0604020202020204" pitchFamily="34" charset="0"/>
                        </a:rPr>
                        <a:t>Red limit</a:t>
                      </a:r>
                      <a:endParaRPr lang="en-US" sz="1100" b="0" i="0" u="none" strike="noStrike" dirty="0">
                        <a:solidFill>
                          <a:schemeClr val="tx1"/>
                        </a:solidFill>
                        <a:effectLst/>
                        <a:latin typeface="Arial" panose="020B0604020202020204" pitchFamily="34" charset="0"/>
                        <a:cs typeface="Arial" panose="020B0604020202020204" pitchFamily="34" charset="0"/>
                      </a:endParaRPr>
                    </a:p>
                  </a:txBody>
                  <a:tcPr marL="45720" marR="4572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algn="ctr" fontAlgn="ctr"/>
                      <a:r>
                        <a:rPr lang="en-US" sz="1100" b="1" i="0" u="none" strike="noStrike" kern="1200" dirty="0" smtClean="0">
                          <a:solidFill>
                            <a:schemeClr val="tx1"/>
                          </a:solidFill>
                          <a:effectLst/>
                          <a:latin typeface="Arial" panose="020B0604020202020204" pitchFamily="34" charset="0"/>
                          <a:ea typeface="+mn-ea"/>
                          <a:cs typeface="Arial" panose="020B0604020202020204" pitchFamily="34" charset="0"/>
                        </a:rPr>
                        <a:t>Capital buffer </a:t>
                      </a:r>
                      <a:r>
                        <a:rPr lang="en-US" sz="1100" b="0" i="0" u="none" strike="noStrike" kern="1200" dirty="0" smtClean="0">
                          <a:solidFill>
                            <a:schemeClr val="tx1"/>
                          </a:solidFill>
                          <a:effectLst/>
                          <a:latin typeface="Arial" panose="020B0604020202020204" pitchFamily="34" charset="0"/>
                          <a:ea typeface="+mn-ea"/>
                          <a:cs typeface="Arial" panose="020B0604020202020204" pitchFamily="34" charset="0"/>
                        </a:rPr>
                        <a:t>(%)</a:t>
                      </a:r>
                      <a:endParaRPr lang="en-US" sz="1100" b="0" i="0" u="none" strike="noStrike" kern="1200" dirty="0">
                        <a:solidFill>
                          <a:schemeClr val="tx1"/>
                        </a:solidFill>
                        <a:effectLst/>
                        <a:latin typeface="Arial" panose="020B0604020202020204" pitchFamily="34" charset="0"/>
                        <a:ea typeface="+mn-ea"/>
                        <a:cs typeface="Arial" panose="020B0604020202020204" pitchFamily="34" charset="0"/>
                      </a:endParaRPr>
                    </a:p>
                  </a:txBody>
                  <a:tcPr marL="45720" marR="4572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fontAlgn="ctr"/>
                      <a:endParaRPr lang="en-US" sz="1200" b="0" i="0" u="none" strike="noStrike" dirty="0">
                        <a:solidFill>
                          <a:schemeClr val="bg1"/>
                        </a:solidFill>
                        <a:effectLst/>
                        <a:latin typeface="+mj-lt"/>
                      </a:endParaRPr>
                    </a:p>
                  </a:txBody>
                  <a:tcPr marL="45720" marR="4572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gridSpan="2">
                  <a:txBody>
                    <a:bodyPr/>
                    <a:lstStyle/>
                    <a:p>
                      <a:pPr algn="ctr" fontAlgn="ctr"/>
                      <a:r>
                        <a:rPr lang="en-US" sz="1100" b="1" i="0" u="none" strike="noStrike" dirty="0" smtClean="0">
                          <a:solidFill>
                            <a:schemeClr val="tx1"/>
                          </a:solidFill>
                          <a:effectLst/>
                          <a:latin typeface="Arial" panose="020B0604020202020204" pitchFamily="34" charset="0"/>
                          <a:cs typeface="Arial" panose="020B0604020202020204" pitchFamily="34" charset="0"/>
                        </a:rPr>
                        <a:t>Capital buffer </a:t>
                      </a:r>
                      <a:r>
                        <a:rPr lang="en-US" sz="1100" b="0" i="0" u="none" strike="noStrike" dirty="0" smtClean="0">
                          <a:solidFill>
                            <a:schemeClr val="tx1"/>
                          </a:solidFill>
                          <a:effectLst/>
                          <a:latin typeface="Arial" panose="020B0604020202020204" pitchFamily="34" charset="0"/>
                          <a:cs typeface="Arial" panose="020B0604020202020204" pitchFamily="34" charset="0"/>
                        </a:rPr>
                        <a:t>($M)</a:t>
                      </a:r>
                      <a:r>
                        <a:rPr lang="en-US" sz="1100" b="0" i="0" u="none" strike="noStrike" baseline="30000" dirty="0" smtClean="0">
                          <a:solidFill>
                            <a:schemeClr val="tx1"/>
                          </a:solidFill>
                          <a:effectLst/>
                          <a:latin typeface="Arial" panose="020B0604020202020204" pitchFamily="34" charset="0"/>
                          <a:cs typeface="Arial" panose="020B0604020202020204" pitchFamily="34" charset="0"/>
                        </a:rPr>
                        <a:t>1</a:t>
                      </a:r>
                      <a:endParaRPr lang="en-US" sz="1100" b="0" i="0" u="none" strike="noStrike" dirty="0">
                        <a:solidFill>
                          <a:schemeClr val="tx1"/>
                        </a:solidFill>
                        <a:effectLst/>
                        <a:latin typeface="Arial" panose="020B0604020202020204" pitchFamily="34" charset="0"/>
                        <a:cs typeface="Arial" panose="020B0604020202020204" pitchFamily="34" charset="0"/>
                      </a:endParaRPr>
                    </a:p>
                  </a:txBody>
                  <a:tcPr marL="45720" marR="45720" marT="0" marB="0"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fontAlgn="ctr"/>
                      <a:endParaRPr lang="en-US" sz="1200" b="0" i="0" u="none" strike="noStrike" dirty="0">
                        <a:solidFill>
                          <a:schemeClr val="bg1"/>
                        </a:solidFill>
                        <a:effectLst/>
                        <a:latin typeface="+mj-lt"/>
                      </a:endParaRPr>
                    </a:p>
                  </a:txBody>
                  <a:tcPr marL="45720" marR="45720" marT="0" marB="0" anchor="ctr">
                    <a:lnL w="6350" cap="flat" cmpd="sng" algn="ctr">
                      <a:no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r>
              <a:tr h="260390">
                <a:tc vMerge="1">
                  <a:txBody>
                    <a:bodyPr/>
                    <a:lstStyle/>
                    <a:p>
                      <a:pPr algn="ctr" fontAlgn="ctr"/>
                      <a:endParaRPr lang="en-US" sz="1200" b="1" i="0" u="none" strike="noStrike" dirty="0">
                        <a:solidFill>
                          <a:schemeClr val="bg1"/>
                        </a:solidFill>
                        <a:effectLst/>
                        <a:latin typeface="+mj-lt"/>
                      </a:endParaRPr>
                    </a:p>
                  </a:txBody>
                  <a:tcPr marL="45720" marR="45720" marT="0" marB="0" anchor="ctr">
                    <a:lnL w="12700" cap="flat" cmpd="sng" algn="ctr">
                      <a:solidFill>
                        <a:schemeClr val="accent3"/>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vMerge="1">
                  <a:txBody>
                    <a:bodyPr/>
                    <a:lstStyle/>
                    <a:p>
                      <a:pPr algn="ctr" fontAlgn="ctr"/>
                      <a:endParaRPr lang="en-US" sz="1200" b="1" i="0" u="none" strike="noStrike" dirty="0">
                        <a:solidFill>
                          <a:schemeClr val="bg1"/>
                        </a:solidFill>
                        <a:effectLst/>
                        <a:latin typeface="+mj-lt"/>
                      </a:endParaRPr>
                    </a:p>
                  </a:txBody>
                  <a:tcPr marL="45720" marR="4572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vMerge="1">
                  <a:txBody>
                    <a:bodyPr/>
                    <a:lstStyle/>
                    <a:p>
                      <a:pPr algn="ctr" fontAlgn="ctr"/>
                      <a:endParaRPr lang="en-US" sz="1200" b="0" i="0" u="none" strike="noStrike" dirty="0">
                        <a:solidFill>
                          <a:schemeClr val="bg1"/>
                        </a:solidFill>
                        <a:effectLst/>
                        <a:latin typeface="+mj-lt"/>
                      </a:endParaRPr>
                    </a:p>
                  </a:txBody>
                  <a:tcPr marL="45720" marR="4572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vMerge="1">
                  <a:txBody>
                    <a:bodyPr/>
                    <a:lstStyle/>
                    <a:p>
                      <a:pPr algn="ctr" fontAlgn="ctr"/>
                      <a:endParaRPr lang="en-US" sz="1200" b="0" i="0" u="none" strike="noStrike" dirty="0">
                        <a:solidFill>
                          <a:schemeClr val="bg1"/>
                        </a:solidFill>
                        <a:effectLst/>
                        <a:latin typeface="+mj-lt"/>
                      </a:endParaRPr>
                    </a:p>
                  </a:txBody>
                  <a:tcPr marL="45720" marR="4572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algn="ctr" fontAlgn="ctr"/>
                      <a:r>
                        <a:rPr lang="en-US" sz="1100" b="1" i="0" u="none" strike="noStrike" dirty="0" smtClean="0">
                          <a:solidFill>
                            <a:srgbClr val="FFC000"/>
                          </a:solidFill>
                          <a:effectLst/>
                          <a:latin typeface="Arial" panose="020B0604020202020204" pitchFamily="34" charset="0"/>
                          <a:cs typeface="Arial" panose="020B0604020202020204" pitchFamily="34" charset="0"/>
                        </a:rPr>
                        <a:t>Amber</a:t>
                      </a:r>
                      <a:endParaRPr lang="en-US" sz="1100" b="1" i="0" u="none" strike="noStrike" dirty="0">
                        <a:solidFill>
                          <a:srgbClr val="FFC000"/>
                        </a:solidFill>
                        <a:effectLst/>
                        <a:latin typeface="Arial" panose="020B0604020202020204" pitchFamily="34" charset="0"/>
                        <a:cs typeface="Arial" panose="020B0604020202020204" pitchFamily="34" charset="0"/>
                      </a:endParaRPr>
                    </a:p>
                  </a:txBody>
                  <a:tcPr marL="45720" marR="4572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100" b="1" i="0" u="none" strike="noStrike" dirty="0" smtClean="0">
                          <a:solidFill>
                            <a:srgbClr val="FF0000"/>
                          </a:solidFill>
                          <a:effectLst/>
                          <a:latin typeface="Arial" panose="020B0604020202020204" pitchFamily="34" charset="0"/>
                          <a:cs typeface="Arial" panose="020B0604020202020204" pitchFamily="34" charset="0"/>
                        </a:rPr>
                        <a:t>Red</a:t>
                      </a:r>
                      <a:endParaRPr lang="en-US" sz="1100" b="1" i="0" u="none" strike="noStrike" dirty="0">
                        <a:solidFill>
                          <a:srgbClr val="FF0000"/>
                        </a:solidFill>
                        <a:effectLst/>
                        <a:latin typeface="Arial" panose="020B0604020202020204" pitchFamily="34" charset="0"/>
                        <a:cs typeface="Arial" panose="020B0604020202020204" pitchFamily="34" charset="0"/>
                      </a:endParaRPr>
                    </a:p>
                  </a:txBody>
                  <a:tcPr marL="45720" marR="4572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100" b="1" i="0" u="none" strike="noStrike" dirty="0" smtClean="0">
                          <a:solidFill>
                            <a:srgbClr val="FFC000"/>
                          </a:solidFill>
                          <a:effectLst/>
                          <a:latin typeface="Arial" panose="020B0604020202020204" pitchFamily="34" charset="0"/>
                          <a:cs typeface="Arial" panose="020B0604020202020204" pitchFamily="34" charset="0"/>
                        </a:rPr>
                        <a:t>Amber</a:t>
                      </a:r>
                      <a:endParaRPr lang="en-US" sz="1100" b="1" i="0" u="none" strike="noStrike" dirty="0">
                        <a:solidFill>
                          <a:srgbClr val="FFC000"/>
                        </a:solidFill>
                        <a:effectLst/>
                        <a:latin typeface="Arial" panose="020B0604020202020204" pitchFamily="34" charset="0"/>
                        <a:cs typeface="Arial" panose="020B0604020202020204" pitchFamily="34" charset="0"/>
                      </a:endParaRPr>
                    </a:p>
                  </a:txBody>
                  <a:tcPr marL="45720" marR="45720" marT="0" marB="0"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100" b="1" i="0" u="none" strike="noStrike" dirty="0" smtClean="0">
                          <a:solidFill>
                            <a:srgbClr val="FF0000"/>
                          </a:solidFill>
                          <a:effectLst/>
                          <a:latin typeface="Arial" panose="020B0604020202020204" pitchFamily="34" charset="0"/>
                          <a:cs typeface="Arial" panose="020B0604020202020204" pitchFamily="34" charset="0"/>
                        </a:rPr>
                        <a:t>Red</a:t>
                      </a:r>
                      <a:endParaRPr lang="en-US" sz="1100" b="1" i="0" u="none" strike="noStrike" dirty="0">
                        <a:solidFill>
                          <a:srgbClr val="FF0000"/>
                        </a:solidFill>
                        <a:effectLst/>
                        <a:latin typeface="Arial" panose="020B0604020202020204" pitchFamily="34" charset="0"/>
                        <a:cs typeface="Arial" panose="020B0604020202020204" pitchFamily="34" charset="0"/>
                      </a:endParaRPr>
                    </a:p>
                  </a:txBody>
                  <a:tcPr marL="45720" marR="45720" marT="0" marB="0"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578103">
                <a:tc>
                  <a:txBody>
                    <a:bodyPr/>
                    <a:lstStyle/>
                    <a:p>
                      <a:pPr algn="l" fontAlgn="b"/>
                      <a:r>
                        <a:rPr lang="en-US" sz="1100" b="0" i="0" u="none" strike="noStrike" dirty="0" smtClean="0">
                          <a:solidFill>
                            <a:srgbClr val="000000"/>
                          </a:solidFill>
                          <a:effectLst/>
                          <a:latin typeface="Arial" panose="020B0604020202020204" pitchFamily="34" charset="0"/>
                          <a:cs typeface="Arial" panose="020B0604020202020204" pitchFamily="34" charset="0"/>
                        </a:rPr>
                        <a:t>Common Equity</a:t>
                      </a:r>
                      <a:r>
                        <a:rPr lang="en-US" sz="1100" b="0" i="0" u="none" strike="noStrike" baseline="0" dirty="0" smtClean="0">
                          <a:solidFill>
                            <a:srgbClr val="000000"/>
                          </a:solidFill>
                          <a:effectLst/>
                          <a:latin typeface="Arial" panose="020B0604020202020204" pitchFamily="34" charset="0"/>
                          <a:cs typeface="Arial" panose="020B0604020202020204" pitchFamily="34" charset="0"/>
                        </a:rPr>
                        <a:t> Tier 1</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45720" marR="45720" marT="0" marB="0" anchor="ctr">
                    <a:lnL w="12700" cap="flat" cmpd="sng" algn="ctr">
                      <a:noFill/>
                      <a:prstDash val="solid"/>
                      <a:round/>
                      <a:headEnd type="none" w="med" len="med"/>
                      <a:tailEnd type="none" w="med" len="med"/>
                    </a:lnL>
                    <a:lnR>
                      <a:noFill/>
                    </a:lnR>
                    <a:lnT w="12700" cap="flat" cmpd="sng" algn="ctr">
                      <a:solidFill>
                        <a:schemeClr val="bg1">
                          <a:lumMod val="5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100" b="0" i="0" u="none" strike="noStrike" dirty="0">
                          <a:solidFill>
                            <a:srgbClr val="000000"/>
                          </a:solidFill>
                          <a:effectLst/>
                          <a:latin typeface="Arial"/>
                        </a:rPr>
                        <a:t>11.61%</a:t>
                      </a:r>
                    </a:p>
                  </a:txBody>
                  <a:tcPr marL="0" marR="0" marT="0" marB="0" anchor="ctr">
                    <a:lnL w="6350" cap="flat" cmpd="sng" algn="ctr">
                      <a:noFill/>
                      <a:prstDash val="solid"/>
                      <a:round/>
                      <a:headEnd type="none" w="med" len="med"/>
                      <a:tailEnd type="none" w="med" len="med"/>
                    </a:lnL>
                    <a:lnR>
                      <a:noFill/>
                    </a:lnR>
                    <a:lnT w="12700" cap="flat" cmpd="sng" algn="ctr">
                      <a:solidFill>
                        <a:schemeClr val="bg1">
                          <a:lumMod val="5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US" sz="1100" b="0" i="0" u="none" strike="noStrike" dirty="0">
                          <a:solidFill>
                            <a:srgbClr val="000000"/>
                          </a:solidFill>
                          <a:effectLst/>
                          <a:latin typeface="Arial"/>
                        </a:rPr>
                        <a:t>7.15%</a:t>
                      </a:r>
                    </a:p>
                  </a:txBody>
                  <a:tcPr marL="0" marR="0" marT="0" marB="0" anchor="ctr">
                    <a:lnL w="6350" cap="flat" cmpd="sng" algn="ctr">
                      <a:noFill/>
                      <a:prstDash val="solid"/>
                      <a:round/>
                      <a:headEnd type="none" w="med" len="med"/>
                      <a:tailEnd type="none" w="med" len="med"/>
                    </a:lnL>
                    <a:lnR>
                      <a:noFill/>
                    </a:lnR>
                    <a:lnT w="12700" cap="flat" cmpd="sng" algn="ctr">
                      <a:solidFill>
                        <a:schemeClr val="bg1">
                          <a:lumMod val="5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US" sz="1100" b="0" i="0" u="none" strike="noStrike">
                          <a:solidFill>
                            <a:srgbClr val="000000"/>
                          </a:solidFill>
                          <a:effectLst/>
                          <a:latin typeface="Arial"/>
                        </a:rPr>
                        <a:t>6.65%</a:t>
                      </a:r>
                    </a:p>
                  </a:txBody>
                  <a:tcPr marL="0" marR="0" marT="0" marB="0" anchor="ctr">
                    <a:lnL w="6350" cap="flat" cmpd="sng" algn="ctr">
                      <a:noFill/>
                      <a:prstDash val="solid"/>
                      <a:round/>
                      <a:headEnd type="none" w="med" len="med"/>
                      <a:tailEnd type="none" w="med" len="med"/>
                    </a:lnL>
                    <a:lnR>
                      <a:noFill/>
                    </a:lnR>
                    <a:lnT w="12700" cap="flat" cmpd="sng" algn="ctr">
                      <a:solidFill>
                        <a:schemeClr val="bg1">
                          <a:lumMod val="5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100" b="0" i="0" u="none" strike="noStrike" dirty="0">
                          <a:solidFill>
                            <a:srgbClr val="000000"/>
                          </a:solidFill>
                          <a:effectLst/>
                          <a:latin typeface="Arial"/>
                        </a:rPr>
                        <a:t>4.46%</a:t>
                      </a:r>
                    </a:p>
                  </a:txBody>
                  <a:tcPr marL="0" marR="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100" b="0" i="0" u="none" strike="noStrike" dirty="0">
                          <a:solidFill>
                            <a:srgbClr val="000000"/>
                          </a:solidFill>
                          <a:effectLst/>
                          <a:latin typeface="Arial"/>
                        </a:rPr>
                        <a:t>4.96%</a:t>
                      </a:r>
                    </a:p>
                  </a:txBody>
                  <a:tcPr marL="0" marR="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100" b="0" i="0" u="none" strike="noStrike" dirty="0">
                          <a:effectLst/>
                          <a:latin typeface="Arial"/>
                        </a:rPr>
                        <a:t>$2,857</a:t>
                      </a:r>
                    </a:p>
                  </a:txBody>
                  <a:tcPr marL="0" marR="0" marT="0" marB="0" anchor="ctr">
                    <a:lnL>
                      <a:noFill/>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100" b="0" i="0" u="none" strike="noStrike" dirty="0">
                          <a:effectLst/>
                          <a:latin typeface="Arial"/>
                        </a:rPr>
                        <a:t>$3,178</a:t>
                      </a:r>
                    </a:p>
                  </a:txBody>
                  <a:tcPr marL="0" marR="0" marT="0" marB="0" anchor="ctr">
                    <a:lnL>
                      <a:noFill/>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r>
              <a:tr h="578103">
                <a:tc>
                  <a:txBody>
                    <a:bodyPr/>
                    <a:lstStyle/>
                    <a:p>
                      <a:pPr algn="l" fontAlgn="b"/>
                      <a:r>
                        <a:rPr lang="en-US" sz="1100" b="0" i="0" u="none" strike="noStrike" dirty="0" smtClean="0">
                          <a:solidFill>
                            <a:srgbClr val="000000"/>
                          </a:solidFill>
                          <a:effectLst/>
                          <a:latin typeface="Arial" panose="020B0604020202020204" pitchFamily="34" charset="0"/>
                          <a:cs typeface="Arial" panose="020B0604020202020204" pitchFamily="34" charset="0"/>
                        </a:rPr>
                        <a:t>Tier 1 Risk-based Capital</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45720" marR="45720" marT="0" marB="0" anchor="ctr">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100" b="0" i="0" u="none" strike="noStrike" dirty="0">
                          <a:solidFill>
                            <a:srgbClr val="000000"/>
                          </a:solidFill>
                          <a:effectLst/>
                          <a:latin typeface="Arial"/>
                        </a:rPr>
                        <a:t>11.61%</a:t>
                      </a:r>
                    </a:p>
                  </a:txBody>
                  <a:tcPr marL="0" marR="0" marT="0" marB="0" anchor="ctr">
                    <a:lnL w="635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sz="1100" b="0" i="0" u="none" strike="noStrike">
                          <a:solidFill>
                            <a:srgbClr val="000000"/>
                          </a:solidFill>
                          <a:effectLst/>
                          <a:latin typeface="Arial"/>
                        </a:rPr>
                        <a:t>8.75%</a:t>
                      </a:r>
                    </a:p>
                  </a:txBody>
                  <a:tcPr marL="0" marR="0" marT="0" marB="0" anchor="ctr">
                    <a:lnL w="635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sz="1100" b="0" i="0" u="none" strike="noStrike" dirty="0">
                          <a:solidFill>
                            <a:srgbClr val="000000"/>
                          </a:solidFill>
                          <a:effectLst/>
                          <a:latin typeface="Arial"/>
                        </a:rPr>
                        <a:t>8.25%</a:t>
                      </a:r>
                    </a:p>
                  </a:txBody>
                  <a:tcPr marL="0" marR="0" marT="0" marB="0" anchor="ctr">
                    <a:lnL w="635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100" b="0" i="0" u="none" strike="noStrike">
                          <a:effectLst/>
                          <a:latin typeface="Arial"/>
                        </a:rPr>
                        <a:t>2.86%</a:t>
                      </a:r>
                    </a:p>
                  </a:txBody>
                  <a:tcPr marL="0" marR="0" marT="0" marB="0" anchor="ctr">
                    <a:lnL>
                      <a:noFill/>
                    </a:lnL>
                    <a:lnR>
                      <a:noFill/>
                    </a:lnR>
                    <a:lnT w="12700" cap="flat" cmpd="sng" algn="ctr">
                      <a:noFill/>
                      <a:prstDash val="solid"/>
                      <a:round/>
                      <a:headEnd type="none" w="med" len="med"/>
                      <a:tailEnd type="none" w="med" len="med"/>
                    </a:lnT>
                    <a:lnB w="12700"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100" b="0" i="0" u="none" strike="noStrike" dirty="0">
                          <a:effectLst/>
                          <a:latin typeface="Arial"/>
                        </a:rPr>
                        <a:t>3.36%</a:t>
                      </a:r>
                    </a:p>
                  </a:txBody>
                  <a:tcPr marL="0" marR="0" marT="0" marB="0" anchor="ctr">
                    <a:lnL>
                      <a:noFill/>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100" b="0" i="0" u="none" strike="noStrike" dirty="0">
                          <a:effectLst/>
                          <a:latin typeface="Arial"/>
                        </a:rPr>
                        <a:t>$1,832</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100" b="0" i="0" u="none" strike="noStrike" dirty="0">
                          <a:effectLst/>
                          <a:latin typeface="Arial"/>
                        </a:rPr>
                        <a:t>$2,153</a:t>
                      </a:r>
                    </a:p>
                  </a:txBody>
                  <a:tcPr marL="0" marR="0" marT="0" marB="0"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578103">
                <a:tc>
                  <a:txBody>
                    <a:bodyPr/>
                    <a:lstStyle/>
                    <a:p>
                      <a:pPr algn="l" fontAlgn="b"/>
                      <a:r>
                        <a:rPr lang="en-US" sz="1100" b="1" i="0" u="none" strike="noStrike" dirty="0" smtClean="0">
                          <a:solidFill>
                            <a:schemeClr val="tx1"/>
                          </a:solidFill>
                          <a:effectLst/>
                          <a:latin typeface="Arial" panose="020B0604020202020204" pitchFamily="34" charset="0"/>
                          <a:cs typeface="Arial" panose="020B0604020202020204" pitchFamily="34" charset="0"/>
                        </a:rPr>
                        <a:t>Total Risk-based</a:t>
                      </a:r>
                      <a:r>
                        <a:rPr lang="en-US" sz="1100" b="1" i="0" u="none" strike="noStrike" baseline="0" dirty="0" smtClean="0">
                          <a:solidFill>
                            <a:schemeClr val="tx1"/>
                          </a:solidFill>
                          <a:effectLst/>
                          <a:latin typeface="Arial" panose="020B0604020202020204" pitchFamily="34" charset="0"/>
                          <a:cs typeface="Arial" panose="020B0604020202020204" pitchFamily="34" charset="0"/>
                        </a:rPr>
                        <a:t> </a:t>
                      </a:r>
                      <a:r>
                        <a:rPr lang="en-US" sz="1100" b="1" i="0" u="none" strike="noStrike" dirty="0" smtClean="0">
                          <a:solidFill>
                            <a:schemeClr val="tx1"/>
                          </a:solidFill>
                          <a:effectLst/>
                          <a:latin typeface="Arial" panose="020B0604020202020204" pitchFamily="34" charset="0"/>
                          <a:cs typeface="Arial" panose="020B0604020202020204" pitchFamily="34" charset="0"/>
                        </a:rPr>
                        <a:t>Capital</a:t>
                      </a:r>
                      <a:endParaRPr lang="en-US" sz="1100" b="1" i="0" u="none" strike="noStrike" dirty="0">
                        <a:solidFill>
                          <a:schemeClr val="tx1"/>
                        </a:solidFill>
                        <a:effectLst/>
                        <a:latin typeface="Arial" panose="020B0604020202020204" pitchFamily="34" charset="0"/>
                        <a:cs typeface="Arial" panose="020B0604020202020204" pitchFamily="34" charset="0"/>
                      </a:endParaRPr>
                    </a:p>
                  </a:txBody>
                  <a:tcPr marL="45720" marR="45720" marT="0" marB="0" anchor="ctr">
                    <a:lnL w="12700" cap="flat" cmpd="sng" algn="ctr">
                      <a:solidFill>
                        <a:srgbClr val="FF0000"/>
                      </a:solidFill>
                      <a:prstDash val="solid"/>
                      <a:round/>
                      <a:headEnd type="none" w="med" len="med"/>
                      <a:tailEnd type="none" w="med" len="med"/>
                    </a:lnL>
                    <a:lnR>
                      <a:noFill/>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a:txBody>
                    <a:bodyPr/>
                    <a:lstStyle/>
                    <a:p>
                      <a:pPr algn="ctr" fontAlgn="b"/>
                      <a:r>
                        <a:rPr lang="en-US" sz="1100" b="1" i="0" u="none" strike="noStrike" dirty="0">
                          <a:solidFill>
                            <a:schemeClr val="tx1"/>
                          </a:solidFill>
                          <a:effectLst/>
                          <a:latin typeface="Arial"/>
                        </a:rPr>
                        <a:t>12.87%</a:t>
                      </a:r>
                    </a:p>
                  </a:txBody>
                  <a:tcPr marL="0" marR="0" marT="0" marB="0" anchor="ctr">
                    <a:lnL w="6350" cap="flat" cmpd="sng" algn="ctr">
                      <a:noFill/>
                      <a:prstDash val="solid"/>
                      <a:round/>
                      <a:headEnd type="none" w="med" len="med"/>
                      <a:tailEnd type="none" w="med" len="med"/>
                    </a:lnL>
                    <a:lnR>
                      <a:noFill/>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a:txBody>
                    <a:bodyPr/>
                    <a:lstStyle/>
                    <a:p>
                      <a:pPr algn="ctr" rtl="0" fontAlgn="ctr"/>
                      <a:r>
                        <a:rPr lang="en-US" sz="1100" b="1" i="0" u="none" strike="noStrike" dirty="0">
                          <a:solidFill>
                            <a:schemeClr val="tx1"/>
                          </a:solidFill>
                          <a:effectLst/>
                          <a:latin typeface="Arial"/>
                        </a:rPr>
                        <a:t>10.65%</a:t>
                      </a:r>
                    </a:p>
                  </a:txBody>
                  <a:tcPr marL="0" marR="0" marT="0" marB="0" anchor="ctr">
                    <a:lnL w="6350" cap="flat" cmpd="sng" algn="ctr">
                      <a:noFill/>
                      <a:prstDash val="solid"/>
                      <a:round/>
                      <a:headEnd type="none" w="med" len="med"/>
                      <a:tailEnd type="none" w="med" len="med"/>
                    </a:lnL>
                    <a:lnR>
                      <a:noFill/>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a:txBody>
                    <a:bodyPr/>
                    <a:lstStyle/>
                    <a:p>
                      <a:pPr algn="ctr" rtl="0" fontAlgn="ctr"/>
                      <a:r>
                        <a:rPr lang="en-US" sz="1100" b="1" i="0" u="none" strike="noStrike" dirty="0">
                          <a:solidFill>
                            <a:schemeClr val="tx1"/>
                          </a:solidFill>
                          <a:effectLst/>
                          <a:latin typeface="Arial"/>
                        </a:rPr>
                        <a:t>10.40%</a:t>
                      </a:r>
                    </a:p>
                  </a:txBody>
                  <a:tcPr marL="0" marR="0" marT="0" marB="0" anchor="ctr">
                    <a:lnL w="6350" cap="flat" cmpd="sng" algn="ctr">
                      <a:noFill/>
                      <a:prstDash val="solid"/>
                      <a:round/>
                      <a:headEnd type="none" w="med" len="med"/>
                      <a:tailEnd type="none" w="med" len="med"/>
                    </a:lnL>
                    <a:lnR>
                      <a:noFill/>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a:txBody>
                    <a:bodyPr/>
                    <a:lstStyle/>
                    <a:p>
                      <a:pPr algn="ctr" fontAlgn="b"/>
                      <a:r>
                        <a:rPr lang="en-US" sz="1100" b="1" i="0" u="none" strike="noStrike" dirty="0">
                          <a:solidFill>
                            <a:schemeClr val="tx1"/>
                          </a:solidFill>
                          <a:effectLst/>
                          <a:latin typeface="Arial"/>
                        </a:rPr>
                        <a:t>2.22%</a:t>
                      </a:r>
                    </a:p>
                  </a:txBody>
                  <a:tcPr marL="0" marR="0" marT="0" marB="0" anchor="ctr">
                    <a:lnL>
                      <a:noFill/>
                    </a:lnL>
                    <a:lnR>
                      <a:noFill/>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a:txBody>
                    <a:bodyPr/>
                    <a:lstStyle/>
                    <a:p>
                      <a:pPr algn="ctr" fontAlgn="b"/>
                      <a:r>
                        <a:rPr lang="en-US" sz="1100" b="1" i="0" u="none" strike="noStrike" dirty="0">
                          <a:solidFill>
                            <a:schemeClr val="tx1"/>
                          </a:solidFill>
                          <a:effectLst/>
                          <a:latin typeface="Arial"/>
                        </a:rPr>
                        <a:t>2.47%</a:t>
                      </a:r>
                    </a:p>
                  </a:txBody>
                  <a:tcPr marL="0" marR="0" marT="0" marB="0" anchor="ctr">
                    <a:lnL>
                      <a:noFill/>
                    </a:lnL>
                    <a:lnR>
                      <a:noFill/>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a:txBody>
                    <a:bodyPr/>
                    <a:lstStyle/>
                    <a:p>
                      <a:pPr algn="ctr" fontAlgn="b"/>
                      <a:r>
                        <a:rPr lang="en-US" sz="1100" b="1" i="0" u="none" strike="noStrike" dirty="0">
                          <a:solidFill>
                            <a:schemeClr val="tx1"/>
                          </a:solidFill>
                          <a:effectLst/>
                          <a:latin typeface="Arial"/>
                        </a:rPr>
                        <a:t>$1,422</a:t>
                      </a:r>
                    </a:p>
                  </a:txBody>
                  <a:tcPr marL="0" marR="0" marT="0" marB="0" anchor="ctr">
                    <a:lnL>
                      <a:noFill/>
                    </a:lnL>
                    <a:lnR w="12700" cap="flat" cmpd="sng" algn="ctr">
                      <a:no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a:txBody>
                    <a:bodyPr/>
                    <a:lstStyle/>
                    <a:p>
                      <a:pPr algn="ctr" fontAlgn="b"/>
                      <a:r>
                        <a:rPr lang="en-US" sz="1100" b="1" i="0" u="none" strike="noStrike" dirty="0">
                          <a:solidFill>
                            <a:schemeClr val="tx1"/>
                          </a:solidFill>
                          <a:effectLst/>
                          <a:latin typeface="Arial"/>
                        </a:rPr>
                        <a:t>$1,583</a:t>
                      </a:r>
                    </a:p>
                  </a:txBody>
                  <a:tcPr marL="0" marR="0" marT="0" marB="0" anchor="ctr">
                    <a:lnL>
                      <a:noFill/>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r>
              <a:tr h="578103">
                <a:tc>
                  <a:txBody>
                    <a:bodyPr/>
                    <a:lstStyle/>
                    <a:p>
                      <a:pPr algn="l" fontAlgn="b"/>
                      <a:r>
                        <a:rPr lang="en-US" sz="1100" b="0" i="0" u="none" strike="noStrike" dirty="0" smtClean="0">
                          <a:solidFill>
                            <a:schemeClr val="tx1"/>
                          </a:solidFill>
                          <a:effectLst/>
                          <a:latin typeface="Arial" panose="020B0604020202020204" pitchFamily="34" charset="0"/>
                          <a:cs typeface="Arial" panose="020B0604020202020204" pitchFamily="34" charset="0"/>
                        </a:rPr>
                        <a:t>Tier 1 Leverage</a:t>
                      </a:r>
                      <a:endParaRPr lang="en-US" sz="1100" b="0" i="0" u="none" strike="noStrike" dirty="0">
                        <a:solidFill>
                          <a:schemeClr val="tx1"/>
                        </a:solidFill>
                        <a:effectLst/>
                        <a:latin typeface="Arial" panose="020B0604020202020204" pitchFamily="34" charset="0"/>
                        <a:cs typeface="Arial" panose="020B0604020202020204" pitchFamily="34" charset="0"/>
                      </a:endParaRPr>
                    </a:p>
                  </a:txBody>
                  <a:tcPr marL="45720" marR="45720" marT="0" marB="0" anchor="ctr">
                    <a:lnL w="12700" cap="flat" cmpd="sng" algn="ctr">
                      <a:noFill/>
                      <a:prstDash val="solid"/>
                      <a:round/>
                      <a:headEnd type="none" w="med" len="med"/>
                      <a:tailEnd type="none" w="med" len="med"/>
                    </a:lnL>
                    <a:lnR>
                      <a:noFill/>
                    </a:lnR>
                    <a:lnT w="12700" cap="flat" cmpd="sng" algn="ctr">
                      <a:solidFill>
                        <a:srgbClr val="FF000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100" b="0" i="0" u="none" strike="noStrike" dirty="0">
                          <a:solidFill>
                            <a:srgbClr val="000000"/>
                          </a:solidFill>
                          <a:effectLst/>
                          <a:latin typeface="Arial"/>
                        </a:rPr>
                        <a:t>9.41%</a:t>
                      </a:r>
                    </a:p>
                  </a:txBody>
                  <a:tcPr marL="0" marR="0" marT="0" marB="0" anchor="ctr">
                    <a:lnL w="6350" cap="flat" cmpd="sng" algn="ctr">
                      <a:noFill/>
                      <a:prstDash val="solid"/>
                      <a:round/>
                      <a:headEnd type="none" w="med" len="med"/>
                      <a:tailEnd type="none" w="med" len="med"/>
                    </a:lnL>
                    <a:lnR>
                      <a:noFill/>
                    </a:lnR>
                    <a:lnT w="12700" cap="flat" cmpd="sng" algn="ctr">
                      <a:solidFill>
                        <a:srgbClr val="FF000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sz="1100" b="0" i="0" u="none" strike="noStrike">
                          <a:solidFill>
                            <a:srgbClr val="000000"/>
                          </a:solidFill>
                          <a:effectLst/>
                          <a:latin typeface="Arial"/>
                        </a:rPr>
                        <a:t>6.65%</a:t>
                      </a:r>
                    </a:p>
                  </a:txBody>
                  <a:tcPr marL="0" marR="0" marT="0" marB="0" anchor="ctr">
                    <a:lnL w="6350" cap="flat" cmpd="sng" algn="ctr">
                      <a:noFill/>
                      <a:prstDash val="solid"/>
                      <a:round/>
                      <a:headEnd type="none" w="med" len="med"/>
                      <a:tailEnd type="none" w="med" len="med"/>
                    </a:lnL>
                    <a:lnR>
                      <a:noFill/>
                    </a:lnR>
                    <a:lnT w="12700" cap="flat" cmpd="sng" algn="ctr">
                      <a:solidFill>
                        <a:srgbClr val="FF000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sz="1100" b="0" i="0" u="none" strike="noStrike" dirty="0">
                          <a:solidFill>
                            <a:srgbClr val="000000"/>
                          </a:solidFill>
                          <a:effectLst/>
                          <a:latin typeface="Arial"/>
                        </a:rPr>
                        <a:t>6.40%</a:t>
                      </a:r>
                    </a:p>
                  </a:txBody>
                  <a:tcPr marL="0" marR="0" marT="0" marB="0" anchor="ctr">
                    <a:lnL w="6350" cap="flat" cmpd="sng" algn="ctr">
                      <a:noFill/>
                      <a:prstDash val="solid"/>
                      <a:round/>
                      <a:headEnd type="none" w="med" len="med"/>
                      <a:tailEnd type="none" w="med" len="med"/>
                    </a:lnL>
                    <a:lnR>
                      <a:noFill/>
                    </a:lnR>
                    <a:lnT w="12700" cap="flat" cmpd="sng" algn="ctr">
                      <a:solidFill>
                        <a:srgbClr val="FF000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100" b="0" i="0" u="none" strike="noStrike" dirty="0">
                          <a:solidFill>
                            <a:srgbClr val="000000"/>
                          </a:solidFill>
                          <a:effectLst/>
                          <a:latin typeface="Arial"/>
                        </a:rPr>
                        <a:t>2.76%</a:t>
                      </a:r>
                    </a:p>
                  </a:txBody>
                  <a:tcPr marL="0" marR="0" marT="0" marB="0" anchor="ctr">
                    <a:lnL>
                      <a:noFill/>
                    </a:lnL>
                    <a:lnR>
                      <a:noFill/>
                    </a:lnR>
                    <a:lnT w="12700" cap="flat" cmpd="sng" algn="ctr">
                      <a:solidFill>
                        <a:srgbClr val="FF000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100" b="0" i="0" u="none" strike="noStrike" dirty="0">
                          <a:solidFill>
                            <a:srgbClr val="000000"/>
                          </a:solidFill>
                          <a:effectLst/>
                          <a:latin typeface="Arial"/>
                        </a:rPr>
                        <a:t>3.01%</a:t>
                      </a:r>
                    </a:p>
                  </a:txBody>
                  <a:tcPr marL="0" marR="0" marT="0" marB="0" anchor="ctr">
                    <a:lnL>
                      <a:noFill/>
                    </a:lnL>
                    <a:lnR>
                      <a:noFill/>
                    </a:lnR>
                    <a:lnT w="12700" cap="flat" cmpd="sng" algn="ctr">
                      <a:solidFill>
                        <a:srgbClr val="FF000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100" b="0" i="0" u="none" strike="noStrike" dirty="0">
                          <a:effectLst/>
                          <a:latin typeface="Arial"/>
                        </a:rPr>
                        <a:t>$2,181</a:t>
                      </a:r>
                    </a:p>
                  </a:txBody>
                  <a:tcPr marL="0" marR="0" marT="0" marB="0" anchor="ctr">
                    <a:lnL>
                      <a:noFill/>
                    </a:lnL>
                    <a:lnR w="12700" cap="flat" cmpd="sng" algn="ctr">
                      <a:no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100" b="0" i="0" u="none" strike="noStrike" dirty="0">
                          <a:effectLst/>
                          <a:latin typeface="Arial"/>
                        </a:rPr>
                        <a:t>$2,379</a:t>
                      </a:r>
                    </a:p>
                  </a:txBody>
                  <a:tcPr marL="0" marR="0" marT="0" marB="0" anchor="ctr">
                    <a:lnL>
                      <a:noFill/>
                    </a:lnL>
                    <a:lnR w="12700" cap="flat" cmpd="sng" algn="ctr">
                      <a:no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r>
            </a:tbl>
          </a:graphicData>
        </a:graphic>
      </p:graphicFrame>
      <p:sp>
        <p:nvSpPr>
          <p:cNvPr id="7" name="Freeform 6"/>
          <p:cNvSpPr>
            <a:spLocks noChangeAspect="1"/>
          </p:cNvSpPr>
          <p:nvPr/>
        </p:nvSpPr>
        <p:spPr>
          <a:xfrm rot="5400000">
            <a:off x="6076310" y="5012595"/>
            <a:ext cx="192562" cy="365760"/>
          </a:xfrm>
          <a:custGeom>
            <a:avLst/>
            <a:gdLst/>
            <a:ahLst/>
            <a:cxnLst/>
            <a:rect l="0" t="0" r="0" b="0"/>
            <a:pathLst>
              <a:path w="142082" h="269876">
                <a:moveTo>
                  <a:pt x="0" y="0"/>
                </a:moveTo>
                <a:lnTo>
                  <a:pt x="0" y="66675"/>
                </a:lnTo>
                <a:lnTo>
                  <a:pt x="69056" y="134938"/>
                </a:lnTo>
                <a:lnTo>
                  <a:pt x="0" y="206375"/>
                </a:lnTo>
                <a:lnTo>
                  <a:pt x="0" y="269875"/>
                </a:lnTo>
                <a:lnTo>
                  <a:pt x="142081" y="134938"/>
                </a:lnTo>
                <a:close/>
              </a:path>
            </a:pathLst>
          </a:custGeom>
          <a:solidFill>
            <a:srgbClr val="FF0000"/>
          </a:solidFill>
          <a:ln w="9525" cap="flat" cmpd="sng" algn="ctr">
            <a:solidFill>
              <a:srgbClr val="FF0000"/>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noAutofit/>
          </a:bodyPr>
          <a:lstStyle/>
          <a:p>
            <a:pPr algn="ctr">
              <a:lnSpc>
                <a:spcPct val="100000"/>
              </a:lnSpc>
            </a:pPr>
            <a:endParaRPr lang="en-GB" dirty="0" smtClean="0">
              <a:solidFill>
                <a:schemeClr val="tx1"/>
              </a:solidFill>
              <a:latin typeface="Arial "/>
            </a:endParaRPr>
          </a:p>
        </p:txBody>
      </p:sp>
      <p:sp>
        <p:nvSpPr>
          <p:cNvPr id="8" name="Content Placeholder 3"/>
          <p:cNvSpPr txBox="1">
            <a:spLocks/>
          </p:cNvSpPr>
          <p:nvPr/>
        </p:nvSpPr>
        <p:spPr>
          <a:xfrm>
            <a:off x="3546473" y="5419156"/>
            <a:ext cx="5702300" cy="646331"/>
          </a:xfrm>
          <a:prstGeom prst="rect">
            <a:avLst/>
          </a:prstGeom>
        </p:spPr>
        <p:txBody>
          <a:bodyPr wrap="square" lIns="0" tIns="0" rIns="0" bIns="0">
            <a:spAutoFit/>
          </a:bodyPr>
          <a:lstStyle>
            <a:lvl1pPr marL="174625" indent="-174625" algn="l" rtl="0" eaLnBrk="1" fontAlgn="base" hangingPunct="1">
              <a:spcBef>
                <a:spcPct val="60000"/>
              </a:spcBef>
              <a:spcAft>
                <a:spcPct val="0"/>
              </a:spcAft>
              <a:buChar char="•"/>
              <a:defRPr sz="1600">
                <a:solidFill>
                  <a:schemeClr val="tx1"/>
                </a:solidFill>
                <a:latin typeface="+mn-lt"/>
                <a:ea typeface="+mn-ea"/>
                <a:cs typeface="+mn-cs"/>
                <a:sym typeface="Arial"/>
              </a:defRPr>
            </a:lvl1pPr>
            <a:lvl2pPr marL="342900" indent="-166688" algn="l" rtl="0" eaLnBrk="1" fontAlgn="base" hangingPunct="1">
              <a:spcBef>
                <a:spcPct val="20000"/>
              </a:spcBef>
              <a:spcAft>
                <a:spcPct val="0"/>
              </a:spcAft>
              <a:buFont typeface="Arial" charset="0"/>
              <a:buChar char="–"/>
              <a:defRPr sz="1600">
                <a:solidFill>
                  <a:schemeClr val="tx1"/>
                </a:solidFill>
                <a:latin typeface="+mn-lt"/>
                <a:cs typeface="+mn-cs"/>
                <a:sym typeface="Arial"/>
              </a:defRPr>
            </a:lvl2pPr>
            <a:lvl3pPr marL="515938" indent="-171450" algn="l" rtl="0" eaLnBrk="1" fontAlgn="base" hangingPunct="1">
              <a:spcBef>
                <a:spcPct val="20000"/>
              </a:spcBef>
              <a:spcAft>
                <a:spcPct val="0"/>
              </a:spcAft>
              <a:buFont typeface="Arial" charset="0"/>
              <a:buChar char="-"/>
              <a:defRPr sz="1600">
                <a:solidFill>
                  <a:schemeClr val="tx1"/>
                </a:solidFill>
                <a:latin typeface="+mn-lt"/>
                <a:cs typeface="+mn-cs"/>
                <a:sym typeface="Arial"/>
              </a:defRPr>
            </a:lvl3pPr>
            <a:lvl4pPr marL="684213" indent="-166688" algn="l" rtl="0" eaLnBrk="1" fontAlgn="base" hangingPunct="1">
              <a:spcBef>
                <a:spcPct val="20000"/>
              </a:spcBef>
              <a:spcAft>
                <a:spcPct val="0"/>
              </a:spcAft>
              <a:buFont typeface="Arial" charset="0"/>
              <a:buChar char="-"/>
              <a:defRPr sz="1600">
                <a:solidFill>
                  <a:schemeClr val="tx1"/>
                </a:solidFill>
                <a:latin typeface="+mn-lt"/>
                <a:cs typeface="+mn-cs"/>
                <a:sym typeface="Arial"/>
              </a:defRPr>
            </a:lvl4pPr>
            <a:lvl5pPr marL="858838" indent="-173038" algn="l" rtl="0" eaLnBrk="1" fontAlgn="base" hangingPunct="1">
              <a:spcBef>
                <a:spcPct val="20000"/>
              </a:spcBef>
              <a:spcAft>
                <a:spcPct val="0"/>
              </a:spcAft>
              <a:buFont typeface="Arial" charset="0"/>
              <a:buChar char="-"/>
              <a:defRPr sz="1600">
                <a:solidFill>
                  <a:schemeClr val="tx1"/>
                </a:solidFill>
                <a:latin typeface="+mn-lt"/>
                <a:cs typeface="+mn-cs"/>
                <a:sym typeface="Arial"/>
              </a:defRPr>
            </a:lvl5pPr>
            <a:lvl6pPr marL="1316038" indent="-173038" algn="l" rtl="0" eaLnBrk="1" fontAlgn="base" hangingPunct="1">
              <a:spcBef>
                <a:spcPct val="20000"/>
              </a:spcBef>
              <a:spcAft>
                <a:spcPct val="0"/>
              </a:spcAft>
              <a:buFont typeface="Arial" charset="0"/>
              <a:buChar char="-"/>
              <a:defRPr sz="1600">
                <a:solidFill>
                  <a:schemeClr val="tx1"/>
                </a:solidFill>
                <a:latin typeface="+mn-lt"/>
                <a:cs typeface="+mn-cs"/>
              </a:defRPr>
            </a:lvl6pPr>
            <a:lvl7pPr marL="1773238" indent="-173038" algn="l" rtl="0" eaLnBrk="1" fontAlgn="base" hangingPunct="1">
              <a:spcBef>
                <a:spcPct val="20000"/>
              </a:spcBef>
              <a:spcAft>
                <a:spcPct val="0"/>
              </a:spcAft>
              <a:buFont typeface="Arial" charset="0"/>
              <a:buChar char="-"/>
              <a:defRPr sz="1600">
                <a:solidFill>
                  <a:schemeClr val="tx1"/>
                </a:solidFill>
                <a:latin typeface="+mn-lt"/>
                <a:cs typeface="+mn-cs"/>
              </a:defRPr>
            </a:lvl7pPr>
            <a:lvl8pPr marL="2230438" indent="-173038" algn="l" rtl="0" eaLnBrk="1" fontAlgn="base" hangingPunct="1">
              <a:spcBef>
                <a:spcPct val="20000"/>
              </a:spcBef>
              <a:spcAft>
                <a:spcPct val="0"/>
              </a:spcAft>
              <a:buFont typeface="Arial" charset="0"/>
              <a:buChar char="-"/>
              <a:defRPr sz="1600">
                <a:solidFill>
                  <a:schemeClr val="tx1"/>
                </a:solidFill>
                <a:latin typeface="+mn-lt"/>
                <a:cs typeface="+mn-cs"/>
              </a:defRPr>
            </a:lvl8pPr>
            <a:lvl9pPr marL="2687638" indent="-173038" algn="l" rtl="0" eaLnBrk="1" fontAlgn="base" hangingPunct="1">
              <a:spcBef>
                <a:spcPct val="20000"/>
              </a:spcBef>
              <a:spcAft>
                <a:spcPct val="0"/>
              </a:spcAft>
              <a:buFont typeface="Arial" charset="0"/>
              <a:buChar char="-"/>
              <a:defRPr sz="1600">
                <a:solidFill>
                  <a:schemeClr val="tx1"/>
                </a:solidFill>
                <a:latin typeface="+mn-lt"/>
                <a:cs typeface="+mn-cs"/>
              </a:defRPr>
            </a:lvl9pPr>
          </a:lstStyle>
          <a:p>
            <a:pPr marL="0" indent="0" algn="ctr" defTabSz="979488">
              <a:lnSpc>
                <a:spcPct val="100000"/>
              </a:lnSpc>
              <a:buNone/>
            </a:pPr>
            <a:r>
              <a:rPr lang="en-US" sz="1400" b="1" dirty="0" smtClean="0">
                <a:solidFill>
                  <a:srgbClr val="FF0000"/>
                </a:solidFill>
                <a:latin typeface="Arial "/>
                <a:ea typeface="Arial Unicode MS" pitchFamily="34" charset="-128"/>
                <a:cs typeface="Arial" charset="0"/>
              </a:rPr>
              <a:t>Total Risk-based Capital </a:t>
            </a:r>
            <a:r>
              <a:rPr lang="en-US" sz="1400" dirty="0" smtClean="0">
                <a:solidFill>
                  <a:srgbClr val="FF0000"/>
                </a:solidFill>
                <a:latin typeface="Arial "/>
                <a:ea typeface="Arial Unicode MS" pitchFamily="34" charset="-128"/>
                <a:cs typeface="Arial" charset="0"/>
              </a:rPr>
              <a:t>has been identified as the Amber and Red limit binding constraint for SBNA based on 2016 CCAR outputs vs internal minimums, consistent with last year’s results</a:t>
            </a:r>
            <a:endParaRPr lang="en-US" sz="1400" dirty="0">
              <a:solidFill>
                <a:srgbClr val="FF0000"/>
              </a:solidFill>
              <a:latin typeface="Arial "/>
              <a:ea typeface="Arial Unicode MS" pitchFamily="34" charset="-128"/>
              <a:cs typeface="Arial" charset="0"/>
            </a:endParaRPr>
          </a:p>
        </p:txBody>
      </p:sp>
      <p:sp>
        <p:nvSpPr>
          <p:cNvPr id="12" name="Rectangle 11"/>
          <p:cNvSpPr/>
          <p:nvPr/>
        </p:nvSpPr>
        <p:spPr>
          <a:xfrm>
            <a:off x="3457574" y="1466646"/>
            <a:ext cx="5257802" cy="185307"/>
          </a:xfrm>
          <a:prstGeom prst="rect">
            <a:avLst/>
          </a:prstGeom>
        </p:spPr>
        <p:txBody>
          <a:bodyPr wrap="square" lIns="0" tIns="0" rIns="0" bIns="0">
            <a:spAutoFit/>
          </a:bodyPr>
          <a:lstStyle/>
          <a:p>
            <a:pPr algn="l"/>
            <a:r>
              <a:rPr lang="en-GB" sz="1400" b="1" dirty="0" smtClean="0">
                <a:solidFill>
                  <a:srgbClr val="FF0000"/>
                </a:solidFill>
                <a:latin typeface="Arial "/>
                <a:cs typeface="Arial" panose="020B0604020202020204" pitchFamily="34" charset="0"/>
              </a:rPr>
              <a:t>2016 SBNA entity-level binding constraint</a:t>
            </a:r>
          </a:p>
        </p:txBody>
      </p:sp>
      <p:sp>
        <p:nvSpPr>
          <p:cNvPr id="3" name="TextBox 2"/>
          <p:cNvSpPr txBox="1"/>
          <p:nvPr/>
        </p:nvSpPr>
        <p:spPr>
          <a:xfrm>
            <a:off x="1906896" y="6341321"/>
            <a:ext cx="4326505" cy="246221"/>
          </a:xfrm>
          <a:prstGeom prst="rect">
            <a:avLst/>
          </a:prstGeom>
          <a:noFill/>
        </p:spPr>
        <p:txBody>
          <a:bodyPr wrap="none" lIns="0" tIns="0" rIns="0" bIns="0" rtlCol="0">
            <a:spAutoFit/>
          </a:bodyPr>
          <a:lstStyle/>
          <a:p>
            <a:pPr algn="l">
              <a:lnSpc>
                <a:spcPct val="100000"/>
              </a:lnSpc>
            </a:pPr>
            <a:r>
              <a:rPr lang="en-GB" sz="800" dirty="0" smtClean="0">
                <a:latin typeface="Arial "/>
              </a:rPr>
              <a:t>Source: 2016 Capital Plan</a:t>
            </a:r>
          </a:p>
          <a:p>
            <a:pPr algn="l">
              <a:lnSpc>
                <a:spcPct val="100000"/>
              </a:lnSpc>
            </a:pPr>
            <a:r>
              <a:rPr lang="en-GB" sz="800" dirty="0" smtClean="0">
                <a:latin typeface="Arial "/>
              </a:rPr>
              <a:t>1. Capital buffer % multiplied by ratio denominator for PQ in which minimum ratio was observed</a:t>
            </a:r>
          </a:p>
        </p:txBody>
      </p:sp>
      <p:sp>
        <p:nvSpPr>
          <p:cNvPr id="15" name="Text Placeholder 9"/>
          <p:cNvSpPr txBox="1">
            <a:spLocks/>
          </p:cNvSpPr>
          <p:nvPr/>
        </p:nvSpPr>
        <p:spPr>
          <a:xfrm>
            <a:off x="365760" y="1466646"/>
            <a:ext cx="2837329" cy="185307"/>
          </a:xfrm>
          <a:prstGeom prst="rect">
            <a:avLst/>
          </a:prstGeom>
        </p:spPr>
        <p:txBody>
          <a:bodyPr wrap="square" lIns="0" tIns="0" rIns="0" bIns="0">
            <a:spAutoFit/>
          </a:bodyPr>
          <a:lstStyle>
            <a:defPPr>
              <a:defRPr lang="en-GB"/>
            </a:defPPr>
            <a:lvl1pPr algn="l">
              <a:defRPr sz="1400" b="1">
                <a:solidFill>
                  <a:srgbClr val="FF0000"/>
                </a:solidFill>
                <a:latin typeface="Arial "/>
                <a:cs typeface="Arial" panose="020B0604020202020204" pitchFamily="34" charset="0"/>
              </a:defRPr>
            </a:lvl1pPr>
          </a:lstStyle>
          <a:p>
            <a:r>
              <a:rPr lang="en-GB" dirty="0"/>
              <a:t>Binding constraint definition</a:t>
            </a:r>
          </a:p>
        </p:txBody>
      </p:sp>
      <p:graphicFrame>
        <p:nvGraphicFramePr>
          <p:cNvPr id="6" name="Table 5"/>
          <p:cNvGraphicFramePr>
            <a:graphicFrameLocks noGrp="1"/>
          </p:cNvGraphicFramePr>
          <p:nvPr>
            <p:extLst>
              <p:ext uri="{D42A27DB-BD31-4B8C-83A1-F6EECF244321}">
                <p14:modId xmlns:p14="http://schemas.microsoft.com/office/powerpoint/2010/main" val="2313561180"/>
              </p:ext>
            </p:extLst>
          </p:nvPr>
        </p:nvGraphicFramePr>
        <p:xfrm>
          <a:off x="353816" y="1996056"/>
          <a:ext cx="2485904" cy="3281709"/>
        </p:xfrm>
        <a:graphic>
          <a:graphicData uri="http://schemas.openxmlformats.org/drawingml/2006/table">
            <a:tbl>
              <a:tblPr firstRow="1" bandRow="1">
                <a:tableStyleId>{839DD9DD-9E6C-4910-8AC0-68ADFF6A6AFC}</a:tableStyleId>
              </a:tblPr>
              <a:tblGrid>
                <a:gridCol w="2485904"/>
              </a:tblGrid>
              <a:tr h="1093903">
                <a:tc>
                  <a:txBody>
                    <a:bodyPr/>
                    <a:lstStyle/>
                    <a:p>
                      <a:pPr marL="0" marR="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dirty="0" smtClean="0">
                          <a:solidFill>
                            <a:schemeClr val="tx1"/>
                          </a:solidFill>
                          <a:latin typeface="Arial" panose="020B0604020202020204" pitchFamily="34" charset="0"/>
                          <a:cs typeface="Arial" panose="020B0604020202020204" pitchFamily="34" charset="0"/>
                        </a:rPr>
                        <a:t>Calculate </a:t>
                      </a:r>
                      <a:r>
                        <a:rPr lang="en-US" sz="1200" b="1" dirty="0" smtClean="0">
                          <a:solidFill>
                            <a:schemeClr val="tx1"/>
                          </a:solidFill>
                          <a:latin typeface="Arial" panose="020B0604020202020204" pitchFamily="34" charset="0"/>
                          <a:cs typeface="Arial" panose="020B0604020202020204" pitchFamily="34" charset="0"/>
                        </a:rPr>
                        <a:t>differences between capital adequacy ratios</a:t>
                      </a:r>
                      <a:r>
                        <a:rPr lang="en-US" sz="1200" b="0" dirty="0" smtClean="0">
                          <a:solidFill>
                            <a:schemeClr val="tx1"/>
                          </a:solidFill>
                          <a:latin typeface="Arial" panose="020B0604020202020204" pitchFamily="34" charset="0"/>
                          <a:cs typeface="Arial" panose="020B0604020202020204" pitchFamily="34" charset="0"/>
                        </a:rPr>
                        <a:t> in PQ9 and corresponding limits</a:t>
                      </a:r>
                    </a:p>
                  </a:txBody>
                  <a:tcPr anchor="ctr">
                    <a:lnL>
                      <a:noFill/>
                    </a:lnL>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tcPr>
                </a:tc>
              </a:tr>
              <a:tr h="1093903">
                <a:tc>
                  <a:txBody>
                    <a:bodyPr/>
                    <a:lstStyle/>
                    <a:p>
                      <a:pPr marL="0" marR="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smtClean="0">
                          <a:solidFill>
                            <a:schemeClr val="tx1"/>
                          </a:solidFill>
                          <a:latin typeface="Arial" panose="020B0604020202020204" pitchFamily="34" charset="0"/>
                          <a:ea typeface="+mn-ea"/>
                          <a:cs typeface="Arial" panose="020B0604020202020204" pitchFamily="34" charset="0"/>
                        </a:rPr>
                        <a:t>Apply </a:t>
                      </a:r>
                      <a:r>
                        <a:rPr lang="en-US" sz="1200" b="1" kern="1200" dirty="0" smtClean="0">
                          <a:solidFill>
                            <a:schemeClr val="tx1"/>
                          </a:solidFill>
                          <a:latin typeface="Arial" panose="020B0604020202020204" pitchFamily="34" charset="0"/>
                          <a:ea typeface="+mn-ea"/>
                          <a:cs typeface="Arial" panose="020B0604020202020204" pitchFamily="34" charset="0"/>
                        </a:rPr>
                        <a:t>buffer % to each ratio’s denominator</a:t>
                      </a:r>
                      <a:r>
                        <a:rPr lang="en-US" sz="1200" b="0" kern="1200" dirty="0" smtClean="0">
                          <a:solidFill>
                            <a:schemeClr val="tx1"/>
                          </a:solidFill>
                          <a:latin typeface="Arial" panose="020B0604020202020204" pitchFamily="34" charset="0"/>
                          <a:ea typeface="+mn-ea"/>
                          <a:cs typeface="Arial" panose="020B0604020202020204" pitchFamily="34" charset="0"/>
                        </a:rPr>
                        <a:t> (e.g., RWA) </a:t>
                      </a:r>
                    </a:p>
                  </a:txBody>
                  <a:tcPr anchor="ctr">
                    <a:lnL>
                      <a:noFill/>
                    </a:lnL>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tcPr>
                </a:tc>
              </a:tr>
              <a:tr h="1093903">
                <a:tc>
                  <a:txBody>
                    <a:bodyPr/>
                    <a:lstStyle/>
                    <a:p>
                      <a:pPr marL="0" marR="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dirty="0" smtClean="0">
                          <a:solidFill>
                            <a:schemeClr val="tx1"/>
                          </a:solidFill>
                          <a:latin typeface="Arial" panose="020B0604020202020204" pitchFamily="34" charset="0"/>
                          <a:cs typeface="Arial" panose="020B0604020202020204" pitchFamily="34" charset="0"/>
                        </a:rPr>
                        <a:t>Identify the </a:t>
                      </a:r>
                      <a:r>
                        <a:rPr lang="en-US" sz="1200" b="1" dirty="0" smtClean="0">
                          <a:solidFill>
                            <a:schemeClr val="tx1"/>
                          </a:solidFill>
                          <a:latin typeface="Arial" panose="020B0604020202020204" pitchFamily="34" charset="0"/>
                          <a:cs typeface="Arial" panose="020B0604020202020204" pitchFamily="34" charset="0"/>
                        </a:rPr>
                        <a:t>minimum capital buffer ($) and the ratio </a:t>
                      </a:r>
                      <a:r>
                        <a:rPr lang="en-US" sz="1200" b="0" dirty="0" smtClean="0">
                          <a:solidFill>
                            <a:schemeClr val="tx1"/>
                          </a:solidFill>
                          <a:latin typeface="Arial" panose="020B0604020202020204" pitchFamily="34" charset="0"/>
                          <a:cs typeface="Arial" panose="020B0604020202020204" pitchFamily="34" charset="0"/>
                        </a:rPr>
                        <a:t>to be used as the binding constraint</a:t>
                      </a:r>
                    </a:p>
                  </a:txBody>
                  <a:tcPr anchor="ctr">
                    <a:lnL>
                      <a:noFill/>
                    </a:lnL>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tcPr>
                </a:tc>
              </a:tr>
            </a:tbl>
          </a:graphicData>
        </a:graphic>
      </p:graphicFrame>
      <p:sp>
        <p:nvSpPr>
          <p:cNvPr id="10" name="Freeform 9"/>
          <p:cNvSpPr/>
          <p:nvPr/>
        </p:nvSpPr>
        <p:spPr>
          <a:xfrm rot="5400000">
            <a:off x="1521907" y="2975265"/>
            <a:ext cx="142082" cy="269876"/>
          </a:xfrm>
          <a:custGeom>
            <a:avLst/>
            <a:gdLst/>
            <a:ahLst/>
            <a:cxnLst/>
            <a:rect l="0" t="0" r="0" b="0"/>
            <a:pathLst>
              <a:path w="142082" h="269876">
                <a:moveTo>
                  <a:pt x="0" y="0"/>
                </a:moveTo>
                <a:lnTo>
                  <a:pt x="0" y="66675"/>
                </a:lnTo>
                <a:lnTo>
                  <a:pt x="69056" y="134938"/>
                </a:lnTo>
                <a:lnTo>
                  <a:pt x="0" y="206375"/>
                </a:lnTo>
                <a:lnTo>
                  <a:pt x="0" y="269875"/>
                </a:lnTo>
                <a:lnTo>
                  <a:pt x="142081" y="134938"/>
                </a:lnTo>
                <a:close/>
              </a:path>
            </a:pathLst>
          </a:custGeom>
          <a:solidFill>
            <a:srgbClr val="FF0000"/>
          </a:solidFill>
          <a:ln w="9525" cap="flat" cmpd="sng" algn="ctr">
            <a:solidFill>
              <a:srgbClr val="FF0000"/>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noAutofit/>
          </a:bodyPr>
          <a:lstStyle/>
          <a:p>
            <a:pPr algn="ctr">
              <a:lnSpc>
                <a:spcPct val="100000"/>
              </a:lnSpc>
            </a:pPr>
            <a:endParaRPr lang="en-GB" dirty="0" smtClean="0">
              <a:solidFill>
                <a:schemeClr val="tx1"/>
              </a:solidFill>
              <a:latin typeface="Arial "/>
            </a:endParaRPr>
          </a:p>
        </p:txBody>
      </p:sp>
      <p:sp>
        <p:nvSpPr>
          <p:cNvPr id="18" name="Freeform 17"/>
          <p:cNvSpPr/>
          <p:nvPr/>
        </p:nvSpPr>
        <p:spPr>
          <a:xfrm rot="5400000">
            <a:off x="1521907" y="4065373"/>
            <a:ext cx="142082" cy="269876"/>
          </a:xfrm>
          <a:custGeom>
            <a:avLst/>
            <a:gdLst/>
            <a:ahLst/>
            <a:cxnLst/>
            <a:rect l="0" t="0" r="0" b="0"/>
            <a:pathLst>
              <a:path w="142082" h="269876">
                <a:moveTo>
                  <a:pt x="0" y="0"/>
                </a:moveTo>
                <a:lnTo>
                  <a:pt x="0" y="66675"/>
                </a:lnTo>
                <a:lnTo>
                  <a:pt x="69056" y="134938"/>
                </a:lnTo>
                <a:lnTo>
                  <a:pt x="0" y="206375"/>
                </a:lnTo>
                <a:lnTo>
                  <a:pt x="0" y="269875"/>
                </a:lnTo>
                <a:lnTo>
                  <a:pt x="142081" y="134938"/>
                </a:lnTo>
                <a:close/>
              </a:path>
            </a:pathLst>
          </a:custGeom>
          <a:solidFill>
            <a:srgbClr val="FF0000"/>
          </a:solidFill>
          <a:ln w="9525" cap="flat" cmpd="sng" algn="ctr">
            <a:solidFill>
              <a:srgbClr val="FF0000"/>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noAutofit/>
          </a:bodyPr>
          <a:lstStyle/>
          <a:p>
            <a:pPr algn="ctr">
              <a:lnSpc>
                <a:spcPct val="100000"/>
              </a:lnSpc>
            </a:pPr>
            <a:endParaRPr lang="en-GB" dirty="0" smtClean="0">
              <a:solidFill>
                <a:schemeClr val="tx1"/>
              </a:solidFill>
              <a:latin typeface="Arial "/>
            </a:endParaRPr>
          </a:p>
        </p:txBody>
      </p:sp>
      <p:cxnSp>
        <p:nvCxnSpPr>
          <p:cNvPr id="22" name="Straight Connector 21"/>
          <p:cNvCxnSpPr/>
          <p:nvPr/>
        </p:nvCxnSpPr>
        <p:spPr>
          <a:xfrm flipH="1">
            <a:off x="3160059" y="1250950"/>
            <a:ext cx="1" cy="5098302"/>
          </a:xfrm>
          <a:prstGeom prst="line">
            <a:avLst/>
          </a:prstGeom>
          <a:ln>
            <a:solidFill>
              <a:schemeClr val="accent3"/>
            </a:solidFill>
            <a:tailEnd type="none"/>
          </a:ln>
        </p:spPr>
        <p:style>
          <a:lnRef idx="1">
            <a:schemeClr val="accent1"/>
          </a:lnRef>
          <a:fillRef idx="0">
            <a:schemeClr val="accent1"/>
          </a:fillRef>
          <a:effectRef idx="0">
            <a:schemeClr val="accent1"/>
          </a:effectRef>
          <a:fontRef idx="minor">
            <a:schemeClr val="tx1"/>
          </a:fontRef>
        </p:style>
      </p:cxnSp>
      <p:sp>
        <p:nvSpPr>
          <p:cNvPr id="24" name="Freeform 23"/>
          <p:cNvSpPr/>
          <p:nvPr/>
        </p:nvSpPr>
        <p:spPr>
          <a:xfrm>
            <a:off x="2999547" y="3637562"/>
            <a:ext cx="192024" cy="365760"/>
          </a:xfrm>
          <a:custGeom>
            <a:avLst/>
            <a:gdLst/>
            <a:ahLst/>
            <a:cxnLst/>
            <a:rect l="0" t="0" r="0" b="0"/>
            <a:pathLst>
              <a:path w="142082" h="269876">
                <a:moveTo>
                  <a:pt x="0" y="0"/>
                </a:moveTo>
                <a:lnTo>
                  <a:pt x="0" y="66675"/>
                </a:lnTo>
                <a:lnTo>
                  <a:pt x="69056" y="134938"/>
                </a:lnTo>
                <a:lnTo>
                  <a:pt x="0" y="206375"/>
                </a:lnTo>
                <a:lnTo>
                  <a:pt x="0" y="269875"/>
                </a:lnTo>
                <a:lnTo>
                  <a:pt x="142081" y="134938"/>
                </a:lnTo>
                <a:close/>
              </a:path>
            </a:pathLst>
          </a:custGeom>
          <a:solidFill>
            <a:srgbClr val="FF0000"/>
          </a:solidFill>
          <a:ln w="9525" cap="flat" cmpd="sng" algn="ctr">
            <a:solidFill>
              <a:srgbClr val="FF0000"/>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noAutofit/>
          </a:bodyPr>
          <a:lstStyle/>
          <a:p>
            <a:pPr algn="ctr">
              <a:lnSpc>
                <a:spcPct val="100000"/>
              </a:lnSpc>
            </a:pPr>
            <a:endParaRPr lang="en-GB" dirty="0" smtClean="0">
              <a:solidFill>
                <a:schemeClr val="tx1"/>
              </a:solidFill>
              <a:latin typeface="Arial "/>
            </a:endParaRPr>
          </a:p>
        </p:txBody>
      </p:sp>
      <p:sp>
        <p:nvSpPr>
          <p:cNvPr id="33" name="Content Placeholder 1"/>
          <p:cNvSpPr>
            <a:spLocks noGrp="1"/>
          </p:cNvSpPr>
          <p:nvPr>
            <p:ph sz="quarter" idx="11"/>
          </p:nvPr>
        </p:nvSpPr>
        <p:spPr>
          <a:xfrm>
            <a:off x="348437" y="452510"/>
            <a:ext cx="8666245" cy="435610"/>
          </a:xfrm>
        </p:spPr>
        <p:txBody>
          <a:bodyPr/>
          <a:lstStyle/>
          <a:p>
            <a:r>
              <a:rPr lang="en-US" dirty="0" smtClean="0">
                <a:latin typeface="Arial "/>
              </a:rPr>
              <a:t>Calibration: </a:t>
            </a:r>
            <a:r>
              <a:rPr lang="en-US" b="0" dirty="0" smtClean="0">
                <a:latin typeface="Arial "/>
              </a:rPr>
              <a:t>Identify </a:t>
            </a:r>
            <a:r>
              <a:rPr lang="en-US" b="0" dirty="0">
                <a:latin typeface="Arial "/>
              </a:rPr>
              <a:t>the </a:t>
            </a:r>
            <a:r>
              <a:rPr lang="en-US" b="0" dirty="0" smtClean="0">
                <a:latin typeface="Arial "/>
              </a:rPr>
              <a:t>SBNA binding </a:t>
            </a:r>
            <a:r>
              <a:rPr lang="en-US" b="0" dirty="0">
                <a:latin typeface="Arial "/>
              </a:rPr>
              <a:t>constraint in BHC </a:t>
            </a:r>
            <a:r>
              <a:rPr lang="en-US" b="0" dirty="0" smtClean="0">
                <a:latin typeface="Arial "/>
              </a:rPr>
              <a:t>Stress</a:t>
            </a:r>
            <a:endParaRPr lang="en-US" b="0" dirty="0">
              <a:latin typeface="Arial "/>
            </a:endParaRPr>
          </a:p>
        </p:txBody>
      </p:sp>
      <p:grpSp>
        <p:nvGrpSpPr>
          <p:cNvPr id="21" name="Group 20"/>
          <p:cNvGrpSpPr/>
          <p:nvPr/>
        </p:nvGrpSpPr>
        <p:grpSpPr>
          <a:xfrm>
            <a:off x="443921" y="72184"/>
            <a:ext cx="3924583" cy="189008"/>
            <a:chOff x="403281" y="164517"/>
            <a:chExt cx="3924583" cy="189008"/>
          </a:xfrm>
        </p:grpSpPr>
        <p:sp>
          <p:nvSpPr>
            <p:cNvPr id="23" name="Text Box 75"/>
            <p:cNvSpPr txBox="1">
              <a:spLocks noChangeArrowheads="1"/>
            </p:cNvSpPr>
            <p:nvPr/>
          </p:nvSpPr>
          <p:spPr bwMode="gray">
            <a:xfrm>
              <a:off x="636148" y="166688"/>
              <a:ext cx="3691716" cy="184666"/>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none" lIns="0" tIns="0" rIns="0" bIns="0">
              <a:spAutoFit/>
            </a:bodyPr>
            <a:lstStyle/>
            <a:p>
              <a:pPr algn="l">
                <a:lnSpc>
                  <a:spcPct val="100000"/>
                </a:lnSpc>
              </a:pPr>
              <a:r>
                <a:rPr lang="en-US" sz="1200" dirty="0" smtClean="0">
                  <a:solidFill>
                    <a:srgbClr val="FF0000"/>
                  </a:solidFill>
                </a:rPr>
                <a:t>Capital adequacy risk: </a:t>
              </a:r>
              <a:r>
                <a:rPr lang="en-US" sz="1200" dirty="0">
                  <a:solidFill>
                    <a:schemeClr val="accent1"/>
                  </a:solidFill>
                </a:rPr>
                <a:t>Calibration – </a:t>
              </a:r>
              <a:r>
                <a:rPr lang="en-US" sz="1200" dirty="0" smtClean="0">
                  <a:solidFill>
                    <a:srgbClr val="FF0000"/>
                  </a:solidFill>
                </a:rPr>
                <a:t>PPNR Impairment</a:t>
              </a:r>
              <a:endParaRPr lang="en-US" sz="1200" dirty="0">
                <a:solidFill>
                  <a:srgbClr val="FF0000"/>
                </a:solidFill>
              </a:endParaRPr>
            </a:p>
          </p:txBody>
        </p:sp>
        <p:sp>
          <p:nvSpPr>
            <p:cNvPr id="25" name="Oval 24"/>
            <p:cNvSpPr/>
            <p:nvPr/>
          </p:nvSpPr>
          <p:spPr bwMode="auto">
            <a:xfrm>
              <a:off x="403281" y="164517"/>
              <a:ext cx="189008" cy="189008"/>
            </a:xfrm>
            <a:prstGeom prst="ellipse">
              <a:avLst/>
            </a:prstGeom>
            <a:solidFill>
              <a:srgbClr val="FF000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b="1" i="0" u="none" strike="noStrike" cap="none" normalizeH="0" baseline="0" dirty="0" smtClean="0">
                  <a:ln>
                    <a:noFill/>
                  </a:ln>
                  <a:solidFill>
                    <a:schemeClr val="bg1"/>
                  </a:solidFill>
                  <a:effectLst/>
                  <a:latin typeface="Arial" charset="0"/>
                  <a:ea typeface="ＭＳ Ｐゴシック" pitchFamily="-112" charset="-128"/>
                  <a:cs typeface="ＭＳ Ｐゴシック" pitchFamily="-112" charset="-128"/>
                </a:rPr>
                <a:t>1</a:t>
              </a:r>
              <a:endParaRPr kumimoji="0" lang="en-US" b="1" i="0" u="none" strike="noStrike" cap="none" normalizeH="0" baseline="0" dirty="0">
                <a:ln>
                  <a:noFill/>
                </a:ln>
                <a:solidFill>
                  <a:schemeClr val="bg1"/>
                </a:solidFill>
                <a:effectLst/>
                <a:latin typeface="Arial" charset="0"/>
                <a:ea typeface="ＭＳ Ｐゴシック" pitchFamily="-112" charset="-128"/>
                <a:cs typeface="ＭＳ Ｐゴシック" pitchFamily="-112" charset="-128"/>
              </a:endParaRPr>
            </a:p>
          </p:txBody>
        </p:sp>
      </p:grpSp>
    </p:spTree>
    <p:extLst>
      <p:ext uri="{BB962C8B-B14F-4D97-AF65-F5344CB8AC3E}">
        <p14:creationId xmlns:p14="http://schemas.microsoft.com/office/powerpoint/2010/main" val="365868113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906896" y="6341321"/>
            <a:ext cx="2736327" cy="246221"/>
          </a:xfrm>
          <a:prstGeom prst="rect">
            <a:avLst/>
          </a:prstGeom>
          <a:noFill/>
        </p:spPr>
        <p:txBody>
          <a:bodyPr wrap="none" lIns="0" tIns="0" rIns="0" bIns="0" rtlCol="0">
            <a:spAutoFit/>
          </a:bodyPr>
          <a:lstStyle/>
          <a:p>
            <a:pPr algn="l">
              <a:lnSpc>
                <a:spcPct val="100000"/>
              </a:lnSpc>
            </a:pPr>
            <a:r>
              <a:rPr lang="en-GB" sz="800" dirty="0"/>
              <a:t>Source: 2016 Capital </a:t>
            </a:r>
            <a:r>
              <a:rPr lang="en-GB" sz="800" dirty="0" smtClean="0"/>
              <a:t>Plan</a:t>
            </a:r>
          </a:p>
          <a:p>
            <a:pPr algn="l">
              <a:lnSpc>
                <a:spcPct val="100000"/>
              </a:lnSpc>
            </a:pPr>
            <a:r>
              <a:rPr lang="en-GB" sz="800" dirty="0" smtClean="0"/>
              <a:t>1</a:t>
            </a:r>
            <a:r>
              <a:rPr lang="en-GB" sz="800" dirty="0"/>
              <a:t>. Tier 1 leverage denominator is Total Consolidated </a:t>
            </a:r>
            <a:r>
              <a:rPr lang="en-GB" sz="800" dirty="0" smtClean="0"/>
              <a:t>Assets</a:t>
            </a:r>
            <a:endParaRPr lang="en-GB" sz="800" dirty="0"/>
          </a:p>
        </p:txBody>
      </p:sp>
      <p:cxnSp>
        <p:nvCxnSpPr>
          <p:cNvPr id="22" name="Straight Connector 21"/>
          <p:cNvCxnSpPr/>
          <p:nvPr/>
        </p:nvCxnSpPr>
        <p:spPr>
          <a:xfrm flipH="1">
            <a:off x="3160059" y="1250950"/>
            <a:ext cx="1" cy="5098302"/>
          </a:xfrm>
          <a:prstGeom prst="line">
            <a:avLst/>
          </a:prstGeom>
          <a:ln>
            <a:solidFill>
              <a:schemeClr val="accent3"/>
            </a:solidFill>
            <a:tailEnd type="none"/>
          </a:ln>
        </p:spPr>
        <p:style>
          <a:lnRef idx="1">
            <a:schemeClr val="accent1"/>
          </a:lnRef>
          <a:fillRef idx="0">
            <a:schemeClr val="accent1"/>
          </a:fillRef>
          <a:effectRef idx="0">
            <a:schemeClr val="accent1"/>
          </a:effectRef>
          <a:fontRef idx="minor">
            <a:schemeClr val="tx1"/>
          </a:fontRef>
        </p:style>
      </p:cxnSp>
      <p:sp>
        <p:nvSpPr>
          <p:cNvPr id="33" name="Content Placeholder 1"/>
          <p:cNvSpPr>
            <a:spLocks noGrp="1"/>
          </p:cNvSpPr>
          <p:nvPr>
            <p:ph sz="quarter" idx="11"/>
          </p:nvPr>
        </p:nvSpPr>
        <p:spPr>
          <a:xfrm>
            <a:off x="348437" y="452510"/>
            <a:ext cx="8666245" cy="435610"/>
          </a:xfrm>
        </p:spPr>
        <p:txBody>
          <a:bodyPr/>
          <a:lstStyle/>
          <a:p>
            <a:r>
              <a:rPr lang="en-US" dirty="0" smtClean="0"/>
              <a:t>Calibration: </a:t>
            </a:r>
            <a:r>
              <a:rPr lang="en-US" b="0" dirty="0" smtClean="0"/>
              <a:t>Identify </a:t>
            </a:r>
            <a:r>
              <a:rPr lang="en-US" b="0" dirty="0"/>
              <a:t>the </a:t>
            </a:r>
            <a:r>
              <a:rPr lang="en-US" b="0" dirty="0" smtClean="0"/>
              <a:t>binding </a:t>
            </a:r>
            <a:r>
              <a:rPr lang="en-US" b="0" dirty="0"/>
              <a:t>constraint in BHC </a:t>
            </a:r>
            <a:r>
              <a:rPr lang="en-US" b="0" dirty="0" smtClean="0"/>
              <a:t>Stress</a:t>
            </a:r>
            <a:endParaRPr lang="en-US" b="0" dirty="0"/>
          </a:p>
        </p:txBody>
      </p:sp>
      <p:graphicFrame>
        <p:nvGraphicFramePr>
          <p:cNvPr id="20" name="Table 19"/>
          <p:cNvGraphicFramePr>
            <a:graphicFrameLocks noGrp="1"/>
          </p:cNvGraphicFramePr>
          <p:nvPr>
            <p:extLst>
              <p:ext uri="{D42A27DB-BD31-4B8C-83A1-F6EECF244321}">
                <p14:modId xmlns:p14="http://schemas.microsoft.com/office/powerpoint/2010/main" val="3321949007"/>
              </p:ext>
            </p:extLst>
          </p:nvPr>
        </p:nvGraphicFramePr>
        <p:xfrm>
          <a:off x="365456" y="2333186"/>
          <a:ext cx="8867447" cy="2794943"/>
        </p:xfrm>
        <a:graphic>
          <a:graphicData uri="http://schemas.openxmlformats.org/drawingml/2006/table">
            <a:tbl>
              <a:tblPr/>
              <a:tblGrid>
                <a:gridCol w="1806244"/>
                <a:gridCol w="990600"/>
                <a:gridCol w="867229"/>
                <a:gridCol w="867229"/>
                <a:gridCol w="867229"/>
                <a:gridCol w="867229"/>
                <a:gridCol w="867229"/>
                <a:gridCol w="867229"/>
                <a:gridCol w="867229"/>
              </a:tblGrid>
              <a:tr h="161968">
                <a:tc rowSpan="2">
                  <a:txBody>
                    <a:bodyPr/>
                    <a:lstStyle/>
                    <a:p>
                      <a:pPr algn="ctr" fontAlgn="ctr"/>
                      <a:r>
                        <a:rPr lang="en-US" sz="1100" b="1" i="0" u="none" strike="noStrike" dirty="0">
                          <a:solidFill>
                            <a:schemeClr val="tx1"/>
                          </a:solidFill>
                          <a:effectLst/>
                          <a:latin typeface="Arial" panose="020B0604020202020204" pitchFamily="34" charset="0"/>
                          <a:cs typeface="Arial" panose="020B0604020202020204" pitchFamily="34" charset="0"/>
                        </a:rPr>
                        <a:t>Capital Ratio</a:t>
                      </a:r>
                    </a:p>
                  </a:txBody>
                  <a:tcPr marL="45720" marR="45720" marT="0" marB="0" anchor="b">
                    <a:lnL w="1270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2">
                  <a:txBody>
                    <a:bodyPr/>
                    <a:lstStyle/>
                    <a:p>
                      <a:pPr algn="ctr" fontAlgn="ctr"/>
                      <a:r>
                        <a:rPr lang="en-US" sz="1100" b="1" i="0" u="none" strike="noStrike" dirty="0" smtClean="0">
                          <a:solidFill>
                            <a:schemeClr val="tx1"/>
                          </a:solidFill>
                          <a:effectLst/>
                          <a:latin typeface="Arial" panose="020B0604020202020204" pitchFamily="34" charset="0"/>
                          <a:cs typeface="Arial" panose="020B0604020202020204" pitchFamily="34" charset="0"/>
                        </a:rPr>
                        <a:t>CCAR</a:t>
                      </a:r>
                      <a:r>
                        <a:rPr lang="en-US" sz="1100" b="1" i="0" u="none" strike="noStrike" baseline="0" dirty="0" smtClean="0">
                          <a:solidFill>
                            <a:schemeClr val="tx1"/>
                          </a:solidFill>
                          <a:effectLst/>
                          <a:latin typeface="Arial" panose="020B0604020202020204" pitchFamily="34" charset="0"/>
                          <a:cs typeface="Arial" panose="020B0604020202020204" pitchFamily="34" charset="0"/>
                        </a:rPr>
                        <a:t> Ratio</a:t>
                      </a:r>
                    </a:p>
                    <a:p>
                      <a:pPr algn="ctr" fontAlgn="ctr"/>
                      <a:r>
                        <a:rPr lang="en-US" sz="1100" b="1" i="0" u="none" strike="noStrike" baseline="0" dirty="0" smtClean="0">
                          <a:solidFill>
                            <a:schemeClr val="tx1"/>
                          </a:solidFill>
                          <a:effectLst/>
                          <a:latin typeface="Arial" panose="020B0604020202020204" pitchFamily="34" charset="0"/>
                          <a:cs typeface="Arial" panose="020B0604020202020204" pitchFamily="34" charset="0"/>
                        </a:rPr>
                        <a:t>(Min)</a:t>
                      </a:r>
                      <a:endParaRPr lang="en-US" sz="1100" b="1" i="0" u="none" strike="noStrike" dirty="0">
                        <a:solidFill>
                          <a:schemeClr val="tx1"/>
                        </a:solidFill>
                        <a:effectLst/>
                        <a:latin typeface="Arial" panose="020B0604020202020204" pitchFamily="34" charset="0"/>
                        <a:cs typeface="Arial" panose="020B0604020202020204" pitchFamily="34" charset="0"/>
                      </a:endParaRPr>
                    </a:p>
                  </a:txBody>
                  <a:tcPr marL="45720" marR="45720" marT="0"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algn="ctr" fontAlgn="ctr"/>
                      <a:r>
                        <a:rPr lang="en-US" sz="1100" b="1" i="0" u="none" strike="noStrike" dirty="0" smtClean="0">
                          <a:solidFill>
                            <a:schemeClr val="tx1"/>
                          </a:solidFill>
                          <a:effectLst/>
                          <a:latin typeface="Arial" panose="020B0604020202020204" pitchFamily="34" charset="0"/>
                          <a:cs typeface="Arial" panose="020B0604020202020204" pitchFamily="34" charset="0"/>
                        </a:rPr>
                        <a:t>Capital policy trigger</a:t>
                      </a:r>
                      <a:endParaRPr lang="en-US" sz="1100" b="0" i="0" u="none" strike="noStrike" dirty="0">
                        <a:solidFill>
                          <a:schemeClr val="tx1"/>
                        </a:solidFill>
                        <a:effectLst/>
                        <a:latin typeface="Arial" panose="020B0604020202020204" pitchFamily="34" charset="0"/>
                        <a:cs typeface="Arial" panose="020B0604020202020204" pitchFamily="34" charset="0"/>
                      </a:endParaRPr>
                    </a:p>
                  </a:txBody>
                  <a:tcPr marL="45720" marR="45720" marT="0"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fontAlgn="ctr"/>
                      <a:endParaRPr lang="en-US" sz="1100" b="0" i="0" u="none" strike="noStrike" dirty="0">
                        <a:solidFill>
                          <a:schemeClr val="tx1"/>
                        </a:solidFill>
                        <a:effectLst/>
                        <a:latin typeface="+mj-lt"/>
                      </a:endParaRPr>
                    </a:p>
                  </a:txBody>
                  <a:tcPr marL="45720" marR="45720" marT="0"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algn="ctr" fontAlgn="ctr"/>
                      <a:r>
                        <a:rPr lang="en-US" sz="1100" b="1" i="0" u="none" strike="noStrike" kern="1200" dirty="0" smtClean="0">
                          <a:solidFill>
                            <a:schemeClr val="tx1"/>
                          </a:solidFill>
                          <a:effectLst/>
                          <a:latin typeface="Arial" panose="020B0604020202020204" pitchFamily="34" charset="0"/>
                          <a:ea typeface="+mn-ea"/>
                          <a:cs typeface="Arial" panose="020B0604020202020204" pitchFamily="34" charset="0"/>
                        </a:rPr>
                        <a:t>Capital buffer </a:t>
                      </a:r>
                      <a:r>
                        <a:rPr lang="en-US" sz="1100" b="0" i="0" u="none" strike="noStrike" kern="1200" dirty="0" smtClean="0">
                          <a:solidFill>
                            <a:schemeClr val="tx1"/>
                          </a:solidFill>
                          <a:effectLst/>
                          <a:latin typeface="Arial" panose="020B0604020202020204" pitchFamily="34" charset="0"/>
                          <a:ea typeface="+mn-ea"/>
                          <a:cs typeface="Arial" panose="020B0604020202020204" pitchFamily="34" charset="0"/>
                        </a:rPr>
                        <a:t>(%)</a:t>
                      </a:r>
                      <a:endParaRPr lang="en-US" sz="1100" b="0" i="0" u="none" strike="noStrike" kern="1200" dirty="0">
                        <a:solidFill>
                          <a:schemeClr val="tx1"/>
                        </a:solidFill>
                        <a:effectLst/>
                        <a:latin typeface="Arial" panose="020B0604020202020204" pitchFamily="34" charset="0"/>
                        <a:ea typeface="+mn-ea"/>
                        <a:cs typeface="Arial" panose="020B0604020202020204" pitchFamily="34" charset="0"/>
                      </a:endParaRPr>
                    </a:p>
                  </a:txBody>
                  <a:tcPr marL="45720" marR="45720" marT="0"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fontAlgn="ctr"/>
                      <a:endParaRPr lang="en-US" sz="1200" b="0" i="0" u="none" strike="noStrike" dirty="0">
                        <a:solidFill>
                          <a:schemeClr val="bg1"/>
                        </a:solidFill>
                        <a:effectLst/>
                        <a:latin typeface="+mj-lt"/>
                      </a:endParaRPr>
                    </a:p>
                  </a:txBody>
                  <a:tcPr marL="45720" marR="4572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algn="ctr" fontAlgn="ctr"/>
                      <a:endParaRPr lang="en-US" sz="1100" b="0" i="0" u="none" strike="noStrike" dirty="0">
                        <a:solidFill>
                          <a:schemeClr val="tx1"/>
                        </a:solidFill>
                        <a:effectLst/>
                        <a:latin typeface="Arial" panose="020B0604020202020204" pitchFamily="34" charset="0"/>
                        <a:cs typeface="Arial" panose="020B0604020202020204" pitchFamily="34" charset="0"/>
                      </a:endParaRPr>
                    </a:p>
                  </a:txBody>
                  <a:tcPr marL="45720" marR="45720" marT="0" marB="0" anchor="b">
                    <a:lnL w="63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algn="ctr" fontAlgn="ctr"/>
                      <a:r>
                        <a:rPr lang="en-US" sz="1100" b="1" i="0" u="none" strike="noStrike" dirty="0" smtClean="0">
                          <a:solidFill>
                            <a:schemeClr val="tx1"/>
                          </a:solidFill>
                          <a:effectLst/>
                          <a:latin typeface="Arial" panose="020B0604020202020204" pitchFamily="34" charset="0"/>
                          <a:cs typeface="Arial" panose="020B0604020202020204" pitchFamily="34" charset="0"/>
                        </a:rPr>
                        <a:t>Capital buffer </a:t>
                      </a:r>
                      <a:r>
                        <a:rPr lang="en-US" sz="1100" b="0" i="0" u="none" strike="noStrike" dirty="0" smtClean="0">
                          <a:solidFill>
                            <a:schemeClr val="tx1"/>
                          </a:solidFill>
                          <a:effectLst/>
                          <a:latin typeface="Arial" panose="020B0604020202020204" pitchFamily="34" charset="0"/>
                          <a:cs typeface="Arial" panose="020B0604020202020204" pitchFamily="34" charset="0"/>
                        </a:rPr>
                        <a:t>($M)</a:t>
                      </a:r>
                      <a:endParaRPr lang="en-US" sz="1100" b="0" i="0" u="none" strike="noStrike" dirty="0">
                        <a:solidFill>
                          <a:schemeClr val="tx1"/>
                        </a:solidFill>
                        <a:effectLst/>
                        <a:latin typeface="Arial" panose="020B0604020202020204" pitchFamily="34" charset="0"/>
                        <a:cs typeface="Arial" panose="020B0604020202020204" pitchFamily="34" charset="0"/>
                      </a:endParaRPr>
                    </a:p>
                  </a:txBody>
                  <a:tcPr marL="45720" marR="45720" marT="0" marB="0" anchor="b">
                    <a:lnL w="63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fontAlgn="ctr"/>
                      <a:endParaRPr lang="en-US" sz="1200" b="0" i="0" u="none" strike="noStrike" dirty="0">
                        <a:solidFill>
                          <a:schemeClr val="bg1"/>
                        </a:solidFill>
                        <a:effectLst/>
                        <a:latin typeface="+mj-lt"/>
                      </a:endParaRPr>
                    </a:p>
                  </a:txBody>
                  <a:tcPr marL="45720" marR="45720" marT="0" marB="0" anchor="ctr">
                    <a:lnL w="6350" cap="flat" cmpd="sng" algn="ctr">
                      <a:no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r>
              <a:tr h="233537">
                <a:tc vMerge="1">
                  <a:txBody>
                    <a:bodyPr/>
                    <a:lstStyle/>
                    <a:p>
                      <a:pPr algn="ctr" fontAlgn="ctr"/>
                      <a:endParaRPr lang="en-US" sz="1200" b="1" i="0" u="none" strike="noStrike" dirty="0">
                        <a:solidFill>
                          <a:schemeClr val="bg1"/>
                        </a:solidFill>
                        <a:effectLst/>
                        <a:latin typeface="+mj-lt"/>
                      </a:endParaRPr>
                    </a:p>
                  </a:txBody>
                  <a:tcPr marL="45720" marR="45720" marT="0" marB="0" anchor="ctr">
                    <a:lnL w="12700" cap="flat" cmpd="sng" algn="ctr">
                      <a:solidFill>
                        <a:schemeClr val="accent3"/>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vMerge="1">
                  <a:txBody>
                    <a:bodyPr/>
                    <a:lstStyle/>
                    <a:p>
                      <a:endParaRPr lang="en-GB"/>
                    </a:p>
                  </a:txBody>
                  <a:tcPr/>
                </a:tc>
                <a:tc>
                  <a:txBody>
                    <a:bodyPr/>
                    <a:lstStyle/>
                    <a:p>
                      <a:pPr algn="ctr" fontAlgn="ctr"/>
                      <a:r>
                        <a:rPr lang="en-US" sz="1100" b="1" i="0" u="none" strike="noStrike" kern="1200" dirty="0" smtClean="0">
                          <a:solidFill>
                            <a:srgbClr val="FFC000"/>
                          </a:solidFill>
                          <a:effectLst/>
                          <a:latin typeface="Arial" panose="020B0604020202020204" pitchFamily="34" charset="0"/>
                          <a:ea typeface="+mn-ea"/>
                          <a:cs typeface="Arial" panose="020B0604020202020204" pitchFamily="34" charset="0"/>
                        </a:rPr>
                        <a:t>Amber</a:t>
                      </a:r>
                      <a:endParaRPr lang="en-US" sz="1100" b="0" i="0" u="none" strike="noStrike" dirty="0">
                        <a:solidFill>
                          <a:srgbClr val="FFC000"/>
                        </a:solidFill>
                        <a:effectLst/>
                        <a:latin typeface="Arial" panose="020B0604020202020204" pitchFamily="34" charset="0"/>
                        <a:cs typeface="Arial" panose="020B0604020202020204" pitchFamily="34" charset="0"/>
                      </a:endParaRPr>
                    </a:p>
                  </a:txBody>
                  <a:tcPr marL="45720" marR="45720" marT="0"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100" b="1" i="0" u="none" strike="noStrike" dirty="0" smtClean="0">
                          <a:solidFill>
                            <a:srgbClr val="FF0000"/>
                          </a:solidFill>
                          <a:effectLst/>
                          <a:latin typeface="Arial" panose="020B0604020202020204" pitchFamily="34" charset="0"/>
                          <a:cs typeface="Arial" panose="020B0604020202020204" pitchFamily="34" charset="0"/>
                        </a:rPr>
                        <a:t>Red</a:t>
                      </a:r>
                      <a:endParaRPr lang="en-US" sz="1100" b="0" i="0" u="none" strike="noStrike" dirty="0">
                        <a:solidFill>
                          <a:srgbClr val="FF0000"/>
                        </a:solidFill>
                        <a:effectLst/>
                        <a:latin typeface="Arial" panose="020B0604020202020204" pitchFamily="34" charset="0"/>
                        <a:cs typeface="Arial" panose="020B0604020202020204" pitchFamily="34" charset="0"/>
                      </a:endParaRPr>
                    </a:p>
                  </a:txBody>
                  <a:tcPr marL="45720" marR="45720" marT="0"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100" b="1" i="0" u="none" strike="noStrike" dirty="0" smtClean="0">
                          <a:solidFill>
                            <a:srgbClr val="FFC000"/>
                          </a:solidFill>
                          <a:effectLst/>
                          <a:latin typeface="Arial" panose="020B0604020202020204" pitchFamily="34" charset="0"/>
                          <a:cs typeface="Arial" panose="020B0604020202020204" pitchFamily="34" charset="0"/>
                        </a:rPr>
                        <a:t>Amber</a:t>
                      </a:r>
                      <a:endParaRPr lang="en-US" sz="1100" b="1" i="0" u="none" strike="noStrike" dirty="0">
                        <a:solidFill>
                          <a:srgbClr val="FFC000"/>
                        </a:solidFill>
                        <a:effectLst/>
                        <a:latin typeface="Arial" panose="020B0604020202020204" pitchFamily="34" charset="0"/>
                        <a:cs typeface="Arial" panose="020B0604020202020204" pitchFamily="34" charset="0"/>
                      </a:endParaRPr>
                    </a:p>
                  </a:txBody>
                  <a:tcPr marL="45720" marR="45720" marT="0"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100" b="1" i="0" u="none" strike="noStrike" dirty="0" smtClean="0">
                          <a:solidFill>
                            <a:srgbClr val="FF0000"/>
                          </a:solidFill>
                          <a:effectLst/>
                          <a:latin typeface="Arial" panose="020B0604020202020204" pitchFamily="34" charset="0"/>
                          <a:cs typeface="Arial" panose="020B0604020202020204" pitchFamily="34" charset="0"/>
                        </a:rPr>
                        <a:t>Red</a:t>
                      </a:r>
                      <a:endParaRPr lang="en-US" sz="1100" b="1" i="0" u="none" strike="noStrike" dirty="0">
                        <a:solidFill>
                          <a:srgbClr val="FF0000"/>
                        </a:solidFill>
                        <a:effectLst/>
                        <a:latin typeface="Arial" panose="020B0604020202020204" pitchFamily="34" charset="0"/>
                        <a:cs typeface="Arial" panose="020B0604020202020204" pitchFamily="34" charset="0"/>
                      </a:endParaRPr>
                    </a:p>
                  </a:txBody>
                  <a:tcPr marL="45720" marR="45720" marT="0"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100" b="1" i="0" u="none" strike="noStrike" dirty="0" smtClean="0">
                          <a:solidFill>
                            <a:schemeClr val="tx1"/>
                          </a:solidFill>
                          <a:effectLst/>
                          <a:latin typeface="Arial" panose="020B0604020202020204" pitchFamily="34" charset="0"/>
                          <a:cs typeface="Arial" panose="020B0604020202020204" pitchFamily="34" charset="0"/>
                        </a:rPr>
                        <a:t>RWA</a:t>
                      </a:r>
                      <a:r>
                        <a:rPr lang="en-US" sz="1100" b="1" i="0" u="none" strike="noStrike" baseline="30000" dirty="0" smtClean="0">
                          <a:solidFill>
                            <a:schemeClr val="tx1"/>
                          </a:solidFill>
                          <a:effectLst/>
                          <a:latin typeface="Arial" panose="020B0604020202020204" pitchFamily="34" charset="0"/>
                          <a:cs typeface="Arial" panose="020B0604020202020204" pitchFamily="34" charset="0"/>
                        </a:rPr>
                        <a:t>1</a:t>
                      </a:r>
                      <a:endParaRPr lang="en-US" sz="1100" b="1" i="0" u="none" strike="noStrike" dirty="0">
                        <a:solidFill>
                          <a:schemeClr val="tx1"/>
                        </a:solidFill>
                        <a:effectLst/>
                        <a:latin typeface="Arial" panose="020B0604020202020204" pitchFamily="34" charset="0"/>
                        <a:cs typeface="Arial" panose="020B0604020202020204" pitchFamily="34" charset="0"/>
                      </a:endParaRPr>
                    </a:p>
                  </a:txBody>
                  <a:tcPr marL="45720" marR="45720" marT="0" marB="0" anchor="b">
                    <a:lnL w="63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100" b="1" i="0" u="none" strike="noStrike" dirty="0" smtClean="0">
                          <a:solidFill>
                            <a:srgbClr val="FFC000"/>
                          </a:solidFill>
                          <a:effectLst/>
                          <a:latin typeface="Arial" panose="020B0604020202020204" pitchFamily="34" charset="0"/>
                          <a:cs typeface="Arial" panose="020B0604020202020204" pitchFamily="34" charset="0"/>
                        </a:rPr>
                        <a:t>Amber</a:t>
                      </a:r>
                      <a:endParaRPr lang="en-US" sz="1100" b="1" i="0" u="none" strike="noStrike" dirty="0">
                        <a:solidFill>
                          <a:srgbClr val="FFC000"/>
                        </a:solidFill>
                        <a:effectLst/>
                        <a:latin typeface="Arial" panose="020B0604020202020204" pitchFamily="34" charset="0"/>
                        <a:cs typeface="Arial" panose="020B0604020202020204" pitchFamily="34" charset="0"/>
                      </a:endParaRPr>
                    </a:p>
                  </a:txBody>
                  <a:tcPr marL="45720" marR="45720" marT="0" marB="0" anchor="b">
                    <a:lnL w="63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100" b="1" i="0" u="none" strike="noStrike" dirty="0" smtClean="0">
                          <a:solidFill>
                            <a:srgbClr val="FF0000"/>
                          </a:solidFill>
                          <a:effectLst/>
                          <a:latin typeface="Arial" panose="020B0604020202020204" pitchFamily="34" charset="0"/>
                          <a:cs typeface="Arial" panose="020B0604020202020204" pitchFamily="34" charset="0"/>
                        </a:rPr>
                        <a:t>Red</a:t>
                      </a:r>
                      <a:endParaRPr lang="en-US" sz="1100" b="1" i="0" u="none" strike="noStrike" dirty="0">
                        <a:solidFill>
                          <a:srgbClr val="FF0000"/>
                        </a:solidFill>
                        <a:effectLst/>
                        <a:latin typeface="Arial" panose="020B0604020202020204" pitchFamily="34" charset="0"/>
                        <a:cs typeface="Arial" panose="020B0604020202020204" pitchFamily="34" charset="0"/>
                      </a:endParaRPr>
                    </a:p>
                  </a:txBody>
                  <a:tcPr marL="45720" marR="45720" marT="0" marB="0" anchor="b">
                    <a:lnL w="63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235494">
                <a:tc gridSpan="2">
                  <a:txBody>
                    <a:bodyPr/>
                    <a:lstStyle/>
                    <a:p>
                      <a:pPr algn="l" fontAlgn="b"/>
                      <a:r>
                        <a:rPr lang="en-US" sz="1100" b="1" i="0" u="none" strike="noStrike" dirty="0" smtClean="0">
                          <a:solidFill>
                            <a:schemeClr val="bg1"/>
                          </a:solidFill>
                          <a:effectLst/>
                          <a:latin typeface="Arial" panose="020B0604020202020204" pitchFamily="34" charset="0"/>
                          <a:cs typeface="Arial" panose="020B0604020202020204" pitchFamily="34" charset="0"/>
                        </a:rPr>
                        <a:t>SHUSA (post-IHC contribution)</a:t>
                      </a:r>
                      <a:endParaRPr lang="en-US" sz="1100" b="1" i="0" u="none" strike="noStrike" dirty="0">
                        <a:solidFill>
                          <a:schemeClr val="bg1"/>
                        </a:solidFill>
                        <a:effectLst/>
                        <a:latin typeface="Arial" panose="020B0604020202020204" pitchFamily="34" charset="0"/>
                        <a:cs typeface="Arial" panose="020B0604020202020204" pitchFamily="34" charset="0"/>
                      </a:endParaRPr>
                    </a:p>
                  </a:txBody>
                  <a:tcPr marL="45720" marR="45720" marT="0" marB="0" anchor="ctr">
                    <a:lnL w="12700" cap="flat" cmpd="sng" algn="ctr">
                      <a:no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endParaRPr lang="en-GB"/>
                    </a:p>
                  </a:txBody>
                  <a:tcPr/>
                </a:tc>
                <a:tc>
                  <a:txBody>
                    <a:bodyPr/>
                    <a:lstStyle/>
                    <a:p>
                      <a:pPr algn="ctr" fontAlgn="b"/>
                      <a:endParaRPr lang="en-US" sz="1100" b="1" i="0" u="none" strike="noStrike" dirty="0">
                        <a:solidFill>
                          <a:schemeClr val="bg1"/>
                        </a:solidFill>
                        <a:effectLst/>
                        <a:latin typeface="Arial" panose="020B0604020202020204" pitchFamily="34" charset="0"/>
                        <a:cs typeface="Arial" panose="020B0604020202020204" pitchFamily="34" charset="0"/>
                      </a:endParaRPr>
                    </a:p>
                  </a:txBody>
                  <a:tcPr marL="45720" marR="45720" marT="0" marB="0" anchor="ctr">
                    <a:lnL w="6350" cap="flat" cmpd="sng" algn="ctr">
                      <a:no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fontAlgn="b"/>
                      <a:endParaRPr lang="en-US" sz="1100" b="1" i="0" u="none" strike="noStrike" dirty="0">
                        <a:solidFill>
                          <a:schemeClr val="bg1"/>
                        </a:solidFill>
                        <a:effectLst/>
                        <a:latin typeface="Arial" panose="020B0604020202020204" pitchFamily="34" charset="0"/>
                        <a:cs typeface="Arial" panose="020B0604020202020204" pitchFamily="34" charset="0"/>
                      </a:endParaRPr>
                    </a:p>
                  </a:txBody>
                  <a:tcPr marL="45720" marR="45720" marT="0" marB="0" anchor="ctr">
                    <a:lnL w="6350" cap="flat" cmpd="sng" algn="ctr">
                      <a:no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fontAlgn="b"/>
                      <a:endParaRPr lang="en-US" sz="1100" b="1" i="0" u="none" strike="noStrike" dirty="0">
                        <a:solidFill>
                          <a:schemeClr val="bg1"/>
                        </a:solidFill>
                        <a:effectLst/>
                        <a:latin typeface="Arial" panose="020B0604020202020204" pitchFamily="34" charset="0"/>
                        <a:cs typeface="Arial" panose="020B0604020202020204" pitchFamily="34" charset="0"/>
                      </a:endParaRPr>
                    </a:p>
                  </a:txBody>
                  <a:tcPr marL="0" marR="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fontAlgn="b"/>
                      <a:endParaRPr lang="en-US" sz="1100" b="1" i="0" u="none" strike="noStrike" dirty="0">
                        <a:solidFill>
                          <a:schemeClr val="bg1"/>
                        </a:solidFill>
                        <a:effectLst/>
                        <a:latin typeface="Arial" panose="020B0604020202020204" pitchFamily="34" charset="0"/>
                        <a:cs typeface="Arial" panose="020B0604020202020204" pitchFamily="34" charset="0"/>
                      </a:endParaRPr>
                    </a:p>
                  </a:txBody>
                  <a:tcPr marL="0" marR="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fontAlgn="b"/>
                      <a:endParaRPr lang="en-US" sz="1100" b="1" i="0" u="none" strike="noStrike" dirty="0">
                        <a:solidFill>
                          <a:schemeClr val="bg1"/>
                        </a:solidFill>
                        <a:effectLst/>
                        <a:latin typeface="Arial" panose="020B0604020202020204" pitchFamily="34" charset="0"/>
                        <a:cs typeface="Arial" panose="020B0604020202020204" pitchFamily="34" charset="0"/>
                      </a:endParaRPr>
                    </a:p>
                  </a:txBody>
                  <a:tcPr marL="45720" marR="45720" marT="0" marB="0" anchor="ctr">
                    <a:lnL>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fontAlgn="b"/>
                      <a:endParaRPr lang="en-US" sz="1100" b="1" i="0" u="none" strike="noStrike" dirty="0">
                        <a:solidFill>
                          <a:schemeClr val="bg1"/>
                        </a:solidFill>
                        <a:effectLst/>
                        <a:latin typeface="Arial" panose="020B0604020202020204" pitchFamily="34" charset="0"/>
                        <a:cs typeface="Arial" panose="020B0604020202020204" pitchFamily="34" charset="0"/>
                      </a:endParaRPr>
                    </a:p>
                  </a:txBody>
                  <a:tcPr marL="45720" marR="45720" marT="0" marB="0" anchor="ctr">
                    <a:lnL>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fontAlgn="b"/>
                      <a:endParaRPr lang="en-US" sz="1100" b="1" i="0" u="none" strike="noStrike" dirty="0">
                        <a:solidFill>
                          <a:schemeClr val="bg1"/>
                        </a:solidFill>
                        <a:effectLst/>
                        <a:latin typeface="Arial" panose="020B0604020202020204" pitchFamily="34" charset="0"/>
                        <a:cs typeface="Arial" panose="020B0604020202020204" pitchFamily="34" charset="0"/>
                      </a:endParaRPr>
                    </a:p>
                  </a:txBody>
                  <a:tcPr marL="45720" marR="45720" marT="0" marB="0" anchor="ctr">
                    <a:lnL>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35494">
                <a:tc>
                  <a:txBody>
                    <a:bodyPr/>
                    <a:lstStyle/>
                    <a:p>
                      <a:pPr algn="l" fontAlgn="b"/>
                      <a:r>
                        <a:rPr lang="en-US" sz="1100" b="0" i="0" u="none" strike="noStrike" dirty="0" smtClean="0">
                          <a:solidFill>
                            <a:srgbClr val="000000"/>
                          </a:solidFill>
                          <a:effectLst/>
                          <a:latin typeface="Arial" panose="020B0604020202020204" pitchFamily="34" charset="0"/>
                          <a:cs typeface="Arial" panose="020B0604020202020204" pitchFamily="34" charset="0"/>
                        </a:rPr>
                        <a:t>Common equity Tier 1</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45720" marR="45720" marT="0" marB="0" anchor="ctr">
                    <a:lnL w="12700" cap="flat" cmpd="sng" algn="ctr">
                      <a:no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100" b="0" i="0" u="none" strike="noStrike" dirty="0" smtClean="0">
                          <a:solidFill>
                            <a:srgbClr val="000000"/>
                          </a:solidFill>
                          <a:effectLst/>
                          <a:latin typeface="Arial" panose="020B0604020202020204" pitchFamily="34" charset="0"/>
                          <a:cs typeface="Arial" panose="020B0604020202020204" pitchFamily="34" charset="0"/>
                        </a:rPr>
                        <a:t>10.41%</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lnL w="6350" cap="flat" cmpd="sng" algn="ctr">
                      <a:no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100" b="0" i="0" u="none" strike="noStrike" dirty="0" smtClean="0">
                          <a:solidFill>
                            <a:srgbClr val="000000"/>
                          </a:solidFill>
                          <a:effectLst/>
                          <a:latin typeface="Arial" panose="020B0604020202020204" pitchFamily="34" charset="0"/>
                          <a:cs typeface="Arial" panose="020B0604020202020204" pitchFamily="34" charset="0"/>
                        </a:rPr>
                        <a:t>7.30%</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45720" marR="45720" marT="0" marB="0" anchor="ctr">
                    <a:lnL w="6350" cap="flat" cmpd="sng" algn="ctr">
                      <a:no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100" b="0" i="0" u="none" strike="noStrike" dirty="0" smtClean="0">
                          <a:solidFill>
                            <a:srgbClr val="000000"/>
                          </a:solidFill>
                          <a:effectLst/>
                          <a:latin typeface="Arial" panose="020B0604020202020204" pitchFamily="34" charset="0"/>
                          <a:cs typeface="Arial" panose="020B0604020202020204" pitchFamily="34" charset="0"/>
                        </a:rPr>
                        <a:t>6.55%</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45720" marR="45720" marT="0" marB="0" anchor="ctr">
                    <a:lnL w="6350" cap="flat" cmpd="sng" algn="ctr">
                      <a:no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100" b="0" i="0" u="none" strike="noStrike" dirty="0">
                          <a:solidFill>
                            <a:srgbClr val="000000"/>
                          </a:solidFill>
                          <a:effectLst/>
                          <a:latin typeface="Arial" panose="020B0604020202020204" pitchFamily="34" charset="0"/>
                          <a:cs typeface="Arial" panose="020B0604020202020204" pitchFamily="34" charset="0"/>
                        </a:rPr>
                        <a:t>3.11%</a:t>
                      </a:r>
                    </a:p>
                  </a:txBody>
                  <a:tcPr marL="0" marR="0" marT="0" marB="0" anchor="ctr">
                    <a:lnL>
                      <a:noFill/>
                    </a:lnL>
                    <a:lnR>
                      <a:noFill/>
                    </a:lnR>
                    <a:lnT w="12700" cap="flat" cmpd="sng" algn="ctr">
                      <a:solidFill>
                        <a:schemeClr val="tx1"/>
                      </a:solidFill>
                      <a:prstDash val="solid"/>
                      <a:round/>
                      <a:headEnd type="none" w="med" len="med"/>
                      <a:tailEnd type="none" w="med" len="med"/>
                    </a:lnT>
                    <a:lnB w="12700"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100" b="0" i="0" u="none" strike="noStrike" dirty="0">
                          <a:solidFill>
                            <a:srgbClr val="000000"/>
                          </a:solidFill>
                          <a:effectLst/>
                          <a:latin typeface="Arial" panose="020B0604020202020204" pitchFamily="34" charset="0"/>
                          <a:cs typeface="Arial" panose="020B0604020202020204" pitchFamily="34" charset="0"/>
                        </a:rPr>
                        <a:t>3.86%</a:t>
                      </a:r>
                    </a:p>
                  </a:txBody>
                  <a:tcPr marL="0" marR="0" marT="0" marB="0" anchor="ctr">
                    <a:lnL>
                      <a:noFill/>
                    </a:lnL>
                    <a:lnR>
                      <a:noFill/>
                    </a:lnR>
                    <a:lnT w="12700" cap="flat" cmpd="sng" algn="ctr">
                      <a:solidFill>
                        <a:schemeClr val="tx1"/>
                      </a:solidFill>
                      <a:prstDash val="solid"/>
                      <a:round/>
                      <a:headEnd type="none" w="med" len="med"/>
                      <a:tailEnd type="none" w="med" len="med"/>
                    </a:lnT>
                    <a:lnB w="12700"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100" b="0" i="0" u="none" strike="noStrike" dirty="0" smtClean="0">
                          <a:effectLst/>
                          <a:latin typeface="Arial" panose="020B0604020202020204" pitchFamily="34" charset="0"/>
                          <a:cs typeface="Arial" panose="020B0604020202020204" pitchFamily="34" charset="0"/>
                        </a:rPr>
                        <a:t>$96,299</a:t>
                      </a:r>
                      <a:endParaRPr lang="en-US" sz="1100" b="0" i="0" u="none" strike="noStrike" dirty="0">
                        <a:effectLst/>
                        <a:latin typeface="Arial" panose="020B0604020202020204" pitchFamily="34" charset="0"/>
                        <a:cs typeface="Arial" panose="020B0604020202020204" pitchFamily="34" charset="0"/>
                      </a:endParaRPr>
                    </a:p>
                  </a:txBody>
                  <a:tcPr marL="45720" marR="45720" marT="0" marB="0" anchor="ctr">
                    <a:lnL>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100" b="0" i="0" u="none" strike="noStrike" kern="1200" dirty="0" smtClean="0">
                          <a:solidFill>
                            <a:schemeClr val="tx1"/>
                          </a:solidFill>
                          <a:effectLst/>
                          <a:latin typeface="Arial" panose="020B0604020202020204" pitchFamily="34" charset="0"/>
                          <a:ea typeface="+mn-ea"/>
                          <a:cs typeface="Arial" panose="020B0604020202020204" pitchFamily="34" charset="0"/>
                        </a:rPr>
                        <a:t>$</a:t>
                      </a:r>
                      <a:r>
                        <a:rPr lang="en-US" sz="1100" b="0" i="0" u="none" strike="noStrike" dirty="0" smtClean="0">
                          <a:effectLst/>
                          <a:latin typeface="Arial" panose="020B0604020202020204" pitchFamily="34" charset="0"/>
                          <a:cs typeface="Arial" panose="020B0604020202020204" pitchFamily="34" charset="0"/>
                        </a:rPr>
                        <a:t>2,995 </a:t>
                      </a:r>
                      <a:endParaRPr lang="en-US" sz="1100" b="0" i="0" u="none" strike="noStrike" dirty="0">
                        <a:effectLst/>
                        <a:latin typeface="Arial" panose="020B0604020202020204" pitchFamily="34" charset="0"/>
                        <a:cs typeface="Arial" panose="020B0604020202020204" pitchFamily="34" charset="0"/>
                      </a:endParaRPr>
                    </a:p>
                  </a:txBody>
                  <a:tcPr marL="0" marR="0" marT="0" marB="0" anchor="ctr">
                    <a:lnL>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100" b="0" i="0" u="none" strike="noStrike" kern="1200" dirty="0" smtClean="0">
                          <a:solidFill>
                            <a:schemeClr val="tx1"/>
                          </a:solidFill>
                          <a:effectLst/>
                          <a:latin typeface="Arial" panose="020B0604020202020204" pitchFamily="34" charset="0"/>
                          <a:ea typeface="+mn-ea"/>
                          <a:cs typeface="Arial" panose="020B0604020202020204" pitchFamily="34" charset="0"/>
                        </a:rPr>
                        <a:t>$</a:t>
                      </a:r>
                      <a:r>
                        <a:rPr lang="en-US" sz="1100" b="0" i="0" u="none" strike="noStrike" dirty="0" smtClean="0">
                          <a:effectLst/>
                          <a:latin typeface="Arial" panose="020B0604020202020204" pitchFamily="34" charset="0"/>
                          <a:cs typeface="Arial" panose="020B0604020202020204" pitchFamily="34" charset="0"/>
                        </a:rPr>
                        <a:t>3,717 </a:t>
                      </a:r>
                      <a:endParaRPr lang="en-US" sz="1100" b="0" i="0" u="none" strike="noStrike" dirty="0">
                        <a:effectLst/>
                        <a:latin typeface="Arial" panose="020B0604020202020204" pitchFamily="34" charset="0"/>
                        <a:cs typeface="Arial" panose="020B0604020202020204" pitchFamily="34" charset="0"/>
                      </a:endParaRPr>
                    </a:p>
                  </a:txBody>
                  <a:tcPr marL="0" marR="0" marT="0" marB="0" anchor="ctr">
                    <a:lnL>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235494">
                <a:tc>
                  <a:txBody>
                    <a:bodyPr/>
                    <a:lstStyle/>
                    <a:p>
                      <a:pPr algn="l" fontAlgn="b"/>
                      <a:r>
                        <a:rPr lang="en-US" sz="1100" b="1" i="0" u="none" strike="noStrike" dirty="0" smtClean="0">
                          <a:solidFill>
                            <a:schemeClr val="tx1"/>
                          </a:solidFill>
                          <a:effectLst/>
                          <a:latin typeface="Arial" panose="020B0604020202020204" pitchFamily="34" charset="0"/>
                          <a:cs typeface="Arial" panose="020B0604020202020204" pitchFamily="34" charset="0"/>
                        </a:rPr>
                        <a:t>Tier 1 Risk-based Capital</a:t>
                      </a:r>
                      <a:endParaRPr lang="en-US" sz="1100" b="1" i="0" u="none" strike="noStrike" dirty="0">
                        <a:solidFill>
                          <a:schemeClr val="tx1"/>
                        </a:solidFill>
                        <a:effectLst/>
                        <a:latin typeface="Arial" panose="020B0604020202020204" pitchFamily="34" charset="0"/>
                        <a:cs typeface="Arial" panose="020B0604020202020204" pitchFamily="34" charset="0"/>
                      </a:endParaRPr>
                    </a:p>
                  </a:txBody>
                  <a:tcPr marL="45720" marR="45720" marT="0" marB="0" anchor="ctr">
                    <a:lnL w="12700" cap="flat" cmpd="sng" algn="ctr">
                      <a:solidFill>
                        <a:srgbClr val="FF0000"/>
                      </a:solidFill>
                      <a:prstDash val="solid"/>
                      <a:round/>
                      <a:headEnd type="none" w="med" len="med"/>
                      <a:tailEnd type="none" w="med" len="med"/>
                    </a:lnL>
                    <a:lnR>
                      <a:noFill/>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a:txBody>
                    <a:bodyPr/>
                    <a:lstStyle/>
                    <a:p>
                      <a:pPr algn="ctr" fontAlgn="b"/>
                      <a:r>
                        <a:rPr lang="en-US" sz="1100" b="1" i="0" u="none" strike="noStrike" dirty="0" smtClean="0">
                          <a:solidFill>
                            <a:srgbClr val="000000"/>
                          </a:solidFill>
                          <a:effectLst/>
                          <a:latin typeface="Arial" panose="020B0604020202020204" pitchFamily="34" charset="0"/>
                          <a:cs typeface="Arial" panose="020B0604020202020204" pitchFamily="34" charset="0"/>
                        </a:rPr>
                        <a:t>11.30%</a:t>
                      </a:r>
                      <a:endParaRPr lang="en-US" sz="1100" b="1"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lnL w="6350" cap="flat" cmpd="sng" algn="ctr">
                      <a:noFill/>
                      <a:prstDash val="solid"/>
                      <a:round/>
                      <a:headEnd type="none" w="med" len="med"/>
                      <a:tailEnd type="none" w="med" len="med"/>
                    </a:lnL>
                    <a:lnR>
                      <a:noFill/>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a:txBody>
                    <a:bodyPr/>
                    <a:lstStyle/>
                    <a:p>
                      <a:pPr algn="ctr" fontAlgn="b"/>
                      <a:r>
                        <a:rPr lang="en-US" sz="1100" b="1" i="0" u="none" strike="noStrike" dirty="0" smtClean="0">
                          <a:solidFill>
                            <a:srgbClr val="000000"/>
                          </a:solidFill>
                          <a:effectLst/>
                          <a:latin typeface="Arial" panose="020B0604020202020204" pitchFamily="34" charset="0"/>
                          <a:cs typeface="Arial" panose="020B0604020202020204" pitchFamily="34" charset="0"/>
                        </a:rPr>
                        <a:t>8.85%</a:t>
                      </a:r>
                      <a:endParaRPr lang="en-US" sz="1100" b="1" i="0" u="none" strike="noStrike" dirty="0">
                        <a:solidFill>
                          <a:srgbClr val="000000"/>
                        </a:solidFill>
                        <a:effectLst/>
                        <a:latin typeface="Arial" panose="020B0604020202020204" pitchFamily="34" charset="0"/>
                        <a:cs typeface="Arial" panose="020B0604020202020204" pitchFamily="34" charset="0"/>
                      </a:endParaRPr>
                    </a:p>
                  </a:txBody>
                  <a:tcPr marL="45720" marR="45720" marT="0" marB="0" anchor="ctr">
                    <a:lnL w="6350" cap="flat" cmpd="sng" algn="ctr">
                      <a:noFill/>
                      <a:prstDash val="solid"/>
                      <a:round/>
                      <a:headEnd type="none" w="med" len="med"/>
                      <a:tailEnd type="none" w="med" len="med"/>
                    </a:lnL>
                    <a:lnR>
                      <a:noFill/>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a:txBody>
                    <a:bodyPr/>
                    <a:lstStyle/>
                    <a:p>
                      <a:pPr algn="ctr" fontAlgn="b"/>
                      <a:r>
                        <a:rPr lang="en-US" sz="1100" b="1" i="0" u="none" strike="noStrike" dirty="0" smtClean="0">
                          <a:solidFill>
                            <a:srgbClr val="000000"/>
                          </a:solidFill>
                          <a:effectLst/>
                          <a:latin typeface="Arial" panose="020B0604020202020204" pitchFamily="34" charset="0"/>
                          <a:cs typeface="Arial" panose="020B0604020202020204" pitchFamily="34" charset="0"/>
                        </a:rPr>
                        <a:t>8.10%</a:t>
                      </a:r>
                      <a:endParaRPr lang="en-US" sz="1100" b="1" i="0" u="none" strike="noStrike" dirty="0">
                        <a:solidFill>
                          <a:srgbClr val="000000"/>
                        </a:solidFill>
                        <a:effectLst/>
                        <a:latin typeface="Arial" panose="020B0604020202020204" pitchFamily="34" charset="0"/>
                        <a:cs typeface="Arial" panose="020B0604020202020204" pitchFamily="34" charset="0"/>
                      </a:endParaRPr>
                    </a:p>
                  </a:txBody>
                  <a:tcPr marL="45720" marR="45720" marT="0" marB="0" anchor="ctr">
                    <a:lnL w="6350" cap="flat" cmpd="sng" algn="ctr">
                      <a:noFill/>
                      <a:prstDash val="solid"/>
                      <a:round/>
                      <a:headEnd type="none" w="med" len="med"/>
                      <a:tailEnd type="none" w="med" len="med"/>
                    </a:lnL>
                    <a:lnR>
                      <a:noFill/>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a:txBody>
                    <a:bodyPr/>
                    <a:lstStyle/>
                    <a:p>
                      <a:pPr algn="ctr" fontAlgn="b"/>
                      <a:r>
                        <a:rPr lang="en-US" sz="1100" b="1" i="0" u="none" strike="noStrike" dirty="0">
                          <a:solidFill>
                            <a:schemeClr val="tx1"/>
                          </a:solidFill>
                          <a:effectLst/>
                          <a:latin typeface="Arial" panose="020B0604020202020204" pitchFamily="34" charset="0"/>
                          <a:cs typeface="Arial" panose="020B0604020202020204" pitchFamily="34" charset="0"/>
                        </a:rPr>
                        <a:t>2.45%</a:t>
                      </a:r>
                    </a:p>
                  </a:txBody>
                  <a:tcPr marL="0" marR="0" marT="0" marB="0" anchor="ctr">
                    <a:lnL>
                      <a:noFill/>
                    </a:lnL>
                    <a:lnR>
                      <a:noFill/>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a:txBody>
                    <a:bodyPr/>
                    <a:lstStyle/>
                    <a:p>
                      <a:pPr algn="ctr" fontAlgn="b"/>
                      <a:r>
                        <a:rPr lang="en-US" sz="1100" b="1" i="0" u="none" strike="noStrike" dirty="0">
                          <a:solidFill>
                            <a:schemeClr val="tx1"/>
                          </a:solidFill>
                          <a:effectLst/>
                          <a:latin typeface="Arial" panose="020B0604020202020204" pitchFamily="34" charset="0"/>
                          <a:cs typeface="Arial" panose="020B0604020202020204" pitchFamily="34" charset="0"/>
                        </a:rPr>
                        <a:t>3.20%</a:t>
                      </a:r>
                    </a:p>
                  </a:txBody>
                  <a:tcPr marL="0" marR="0" marT="0" marB="0" anchor="ctr">
                    <a:lnL>
                      <a:noFill/>
                    </a:lnL>
                    <a:lnR w="12700" cap="flat" cmpd="sng" algn="ctr">
                      <a:no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a:txBody>
                    <a:bodyPr/>
                    <a:lstStyle/>
                    <a:p>
                      <a:pPr algn="ctr" fontAlgn="b"/>
                      <a:r>
                        <a:rPr lang="en-US" sz="1100" b="1" i="0" u="none" strike="noStrike" dirty="0" smtClean="0">
                          <a:solidFill>
                            <a:schemeClr val="tx1"/>
                          </a:solidFill>
                          <a:effectLst/>
                          <a:latin typeface="Arial" panose="020B0604020202020204" pitchFamily="34" charset="0"/>
                          <a:cs typeface="Arial" panose="020B0604020202020204" pitchFamily="34" charset="0"/>
                        </a:rPr>
                        <a:t>$96,299</a:t>
                      </a:r>
                      <a:endParaRPr lang="en-US" sz="1100" b="1" i="0" u="none" strike="noStrike" dirty="0">
                        <a:solidFill>
                          <a:schemeClr val="tx1"/>
                        </a:solidFill>
                        <a:effectLst/>
                        <a:latin typeface="Arial" panose="020B0604020202020204" pitchFamily="34" charset="0"/>
                        <a:cs typeface="Arial" panose="020B0604020202020204" pitchFamily="34" charset="0"/>
                      </a:endParaRPr>
                    </a:p>
                  </a:txBody>
                  <a:tcPr marL="45720" marR="4572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a:txBody>
                    <a:bodyPr/>
                    <a:lstStyle/>
                    <a:p>
                      <a:pPr algn="ctr" fontAlgn="b"/>
                      <a:r>
                        <a:rPr lang="en-US" sz="1100" b="0" i="0" u="none" strike="noStrike" kern="1200" dirty="0" smtClean="0">
                          <a:solidFill>
                            <a:schemeClr val="tx1"/>
                          </a:solidFill>
                          <a:effectLst/>
                          <a:latin typeface="Arial" panose="020B0604020202020204" pitchFamily="34" charset="0"/>
                          <a:ea typeface="+mn-ea"/>
                          <a:cs typeface="Arial" panose="020B0604020202020204" pitchFamily="34" charset="0"/>
                        </a:rPr>
                        <a:t>$</a:t>
                      </a:r>
                      <a:r>
                        <a:rPr lang="en-US" sz="1100" b="1" i="0" u="none" strike="noStrike" dirty="0" smtClean="0">
                          <a:solidFill>
                            <a:schemeClr val="tx1"/>
                          </a:solidFill>
                          <a:effectLst/>
                          <a:latin typeface="Arial" panose="020B0604020202020204" pitchFamily="34" charset="0"/>
                          <a:cs typeface="Arial" panose="020B0604020202020204" pitchFamily="34" charset="0"/>
                        </a:rPr>
                        <a:t>2,359 </a:t>
                      </a:r>
                      <a:endParaRPr lang="en-US" sz="1100" b="1" i="0" u="none" strike="noStrike" dirty="0">
                        <a:solidFill>
                          <a:schemeClr val="tx1"/>
                        </a:solidFill>
                        <a:effectLst/>
                        <a:latin typeface="Arial" panose="020B0604020202020204" pitchFamily="34" charset="0"/>
                        <a:cs typeface="Arial" panose="020B0604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a:txBody>
                    <a:bodyPr/>
                    <a:lstStyle/>
                    <a:p>
                      <a:pPr algn="ctr" fontAlgn="b"/>
                      <a:r>
                        <a:rPr lang="en-US" sz="1100" b="0" i="0" u="none" strike="noStrike" kern="1200" dirty="0" smtClean="0">
                          <a:solidFill>
                            <a:schemeClr val="tx1"/>
                          </a:solidFill>
                          <a:effectLst/>
                          <a:latin typeface="Arial" panose="020B0604020202020204" pitchFamily="34" charset="0"/>
                          <a:ea typeface="+mn-ea"/>
                          <a:cs typeface="Arial" panose="020B0604020202020204" pitchFamily="34" charset="0"/>
                        </a:rPr>
                        <a:t>$</a:t>
                      </a:r>
                      <a:r>
                        <a:rPr lang="en-US" sz="1100" b="1" i="0" u="none" strike="noStrike" dirty="0" smtClean="0">
                          <a:solidFill>
                            <a:schemeClr val="tx1"/>
                          </a:solidFill>
                          <a:effectLst/>
                          <a:latin typeface="Arial" panose="020B0604020202020204" pitchFamily="34" charset="0"/>
                          <a:cs typeface="Arial" panose="020B0604020202020204" pitchFamily="34" charset="0"/>
                        </a:rPr>
                        <a:t>3,082 </a:t>
                      </a:r>
                      <a:endParaRPr lang="en-US" sz="1100" b="1" i="0" u="none" strike="noStrike" dirty="0">
                        <a:solidFill>
                          <a:schemeClr val="tx1"/>
                        </a:solidFill>
                        <a:effectLst/>
                        <a:latin typeface="Arial" panose="020B0604020202020204" pitchFamily="34" charset="0"/>
                        <a:cs typeface="Arial" panose="020B0604020202020204" pitchFamily="34" charset="0"/>
                      </a:endParaRPr>
                    </a:p>
                  </a:txBody>
                  <a:tcPr marL="0" marR="0" marT="0" marB="0" anchor="ctr">
                    <a:lnL>
                      <a:noFill/>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r>
              <a:tr h="235494">
                <a:tc>
                  <a:txBody>
                    <a:bodyPr/>
                    <a:lstStyle/>
                    <a:p>
                      <a:pPr algn="l" fontAlgn="b"/>
                      <a:r>
                        <a:rPr lang="en-US" sz="1100" b="0" i="0" u="none" strike="noStrike" dirty="0">
                          <a:solidFill>
                            <a:schemeClr val="tx1"/>
                          </a:solidFill>
                          <a:effectLst/>
                          <a:latin typeface="Arial" panose="020B0604020202020204" pitchFamily="34" charset="0"/>
                          <a:cs typeface="Arial" panose="020B0604020202020204" pitchFamily="34" charset="0"/>
                        </a:rPr>
                        <a:t>Total </a:t>
                      </a:r>
                      <a:r>
                        <a:rPr lang="en-US" sz="1100" b="0" i="0" u="none" strike="noStrike" dirty="0" smtClean="0">
                          <a:solidFill>
                            <a:schemeClr val="tx1"/>
                          </a:solidFill>
                          <a:effectLst/>
                          <a:latin typeface="Arial" panose="020B0604020202020204" pitchFamily="34" charset="0"/>
                          <a:cs typeface="Arial" panose="020B0604020202020204" pitchFamily="34" charset="0"/>
                        </a:rPr>
                        <a:t>Risk-based Capital</a:t>
                      </a:r>
                      <a:endParaRPr lang="en-US" sz="1100" b="0" i="0" u="none" strike="noStrike" dirty="0">
                        <a:solidFill>
                          <a:schemeClr val="tx1"/>
                        </a:solidFill>
                        <a:effectLst/>
                        <a:latin typeface="Arial" panose="020B0604020202020204" pitchFamily="34" charset="0"/>
                        <a:cs typeface="Arial" panose="020B0604020202020204" pitchFamily="34" charset="0"/>
                      </a:endParaRPr>
                    </a:p>
                  </a:txBody>
                  <a:tcPr marL="45720" marR="0" marT="0" marB="0" anchor="ctr">
                    <a:lnL w="12700" cap="flat" cmpd="sng" algn="ctr">
                      <a:noFill/>
                      <a:prstDash val="solid"/>
                      <a:round/>
                      <a:headEnd type="none" w="med" len="med"/>
                      <a:tailEnd type="none" w="med" len="med"/>
                    </a:lnL>
                    <a:lnR>
                      <a:noFill/>
                    </a:lnR>
                    <a:lnT w="12700" cap="flat" cmpd="sng" algn="ctr">
                      <a:solidFill>
                        <a:srgbClr val="FF0000"/>
                      </a:solidFill>
                      <a:prstDash val="solid"/>
                      <a:round/>
                      <a:headEnd type="none" w="med" len="med"/>
                      <a:tailEnd type="none" w="med" len="med"/>
                    </a:lnT>
                    <a:lnB w="12700" cap="flat" cmpd="sng" algn="ctr">
                      <a:solidFill>
                        <a:schemeClr val="bg1">
                          <a:lumMod val="50000"/>
                        </a:schemeClr>
                      </a:solidFill>
                      <a:prstDash val="sysDash"/>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100" b="0" i="0" u="none" strike="noStrike" dirty="0" smtClean="0">
                          <a:solidFill>
                            <a:srgbClr val="000000"/>
                          </a:solidFill>
                          <a:effectLst/>
                          <a:latin typeface="Arial" panose="020B0604020202020204" pitchFamily="34" charset="0"/>
                          <a:cs typeface="Arial" panose="020B0604020202020204" pitchFamily="34" charset="0"/>
                        </a:rPr>
                        <a:t>14.37%</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lnL w="6350" cap="flat" cmpd="sng" algn="ctr">
                      <a:noFill/>
                      <a:prstDash val="solid"/>
                      <a:round/>
                      <a:headEnd type="none" w="med" len="med"/>
                      <a:tailEnd type="none" w="med" len="med"/>
                    </a:lnL>
                    <a:lnR>
                      <a:noFill/>
                    </a:lnR>
                    <a:lnT w="12700" cap="flat" cmpd="sng" algn="ctr">
                      <a:solidFill>
                        <a:srgbClr val="FF0000"/>
                      </a:solidFill>
                      <a:prstDash val="solid"/>
                      <a:round/>
                      <a:headEnd type="none" w="med" len="med"/>
                      <a:tailEnd type="none" w="med" len="med"/>
                    </a:lnT>
                    <a:lnB w="12700" cap="flat" cmpd="sng" algn="ctr">
                      <a:solidFill>
                        <a:schemeClr val="bg1">
                          <a:lumMod val="50000"/>
                        </a:schemeClr>
                      </a:solidFill>
                      <a:prstDash val="sysDash"/>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100" b="0" i="0" u="none" strike="noStrike" dirty="0" smtClean="0">
                          <a:solidFill>
                            <a:srgbClr val="000000"/>
                          </a:solidFill>
                          <a:effectLst/>
                          <a:latin typeface="Arial" panose="020B0604020202020204" pitchFamily="34" charset="0"/>
                          <a:cs typeface="Arial" panose="020B0604020202020204" pitchFamily="34" charset="0"/>
                        </a:rPr>
                        <a:t>10.80%</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45720" marR="45720" marT="0" marB="0" anchor="ctr">
                    <a:lnL w="6350" cap="flat" cmpd="sng" algn="ctr">
                      <a:noFill/>
                      <a:prstDash val="solid"/>
                      <a:round/>
                      <a:headEnd type="none" w="med" len="med"/>
                      <a:tailEnd type="none" w="med" len="med"/>
                    </a:lnL>
                    <a:lnR>
                      <a:noFill/>
                    </a:lnR>
                    <a:lnT w="12700" cap="flat" cmpd="sng" algn="ctr">
                      <a:solidFill>
                        <a:srgbClr val="FF0000"/>
                      </a:solidFill>
                      <a:prstDash val="solid"/>
                      <a:round/>
                      <a:headEnd type="none" w="med" len="med"/>
                      <a:tailEnd type="none" w="med" len="med"/>
                    </a:lnT>
                    <a:lnB w="12700" cap="flat" cmpd="sng" algn="ctr">
                      <a:solidFill>
                        <a:schemeClr val="bg1">
                          <a:lumMod val="50000"/>
                        </a:schemeClr>
                      </a:solidFill>
                      <a:prstDash val="sysDash"/>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100" b="0" i="0" u="none" strike="noStrike" dirty="0" smtClean="0">
                          <a:solidFill>
                            <a:srgbClr val="000000"/>
                          </a:solidFill>
                          <a:effectLst/>
                          <a:latin typeface="Arial" panose="020B0604020202020204" pitchFamily="34" charset="0"/>
                          <a:cs typeface="Arial" panose="020B0604020202020204" pitchFamily="34" charset="0"/>
                        </a:rPr>
                        <a:t>10.05%</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45720" marR="45720" marT="0" marB="0" anchor="ctr">
                    <a:lnL w="6350" cap="flat" cmpd="sng" algn="ctr">
                      <a:noFill/>
                      <a:prstDash val="solid"/>
                      <a:round/>
                      <a:headEnd type="none" w="med" len="med"/>
                      <a:tailEnd type="none" w="med" len="med"/>
                    </a:lnL>
                    <a:lnR>
                      <a:noFill/>
                    </a:lnR>
                    <a:lnT w="12700" cap="flat" cmpd="sng" algn="ctr">
                      <a:solidFill>
                        <a:srgbClr val="FF0000"/>
                      </a:solidFill>
                      <a:prstDash val="solid"/>
                      <a:round/>
                      <a:headEnd type="none" w="med" len="med"/>
                      <a:tailEnd type="none" w="med" len="med"/>
                    </a:lnT>
                    <a:lnB w="12700" cap="flat" cmpd="sng" algn="ctr">
                      <a:solidFill>
                        <a:schemeClr val="bg1">
                          <a:lumMod val="50000"/>
                        </a:schemeClr>
                      </a:solidFill>
                      <a:prstDash val="sysDash"/>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100" b="0" i="0" u="none" strike="noStrike">
                          <a:solidFill>
                            <a:srgbClr val="000000"/>
                          </a:solidFill>
                          <a:effectLst/>
                          <a:latin typeface="Arial" panose="020B0604020202020204" pitchFamily="34" charset="0"/>
                          <a:cs typeface="Arial" panose="020B0604020202020204" pitchFamily="34" charset="0"/>
                        </a:rPr>
                        <a:t>3.57%</a:t>
                      </a:r>
                    </a:p>
                  </a:txBody>
                  <a:tcPr marL="0" marR="0" marT="0" marB="0" anchor="ctr">
                    <a:lnL>
                      <a:noFill/>
                    </a:lnL>
                    <a:lnR>
                      <a:noFill/>
                    </a:lnR>
                    <a:lnT w="12700" cap="flat" cmpd="sng" algn="ctr">
                      <a:solidFill>
                        <a:srgbClr val="FF0000"/>
                      </a:solidFill>
                      <a:prstDash val="solid"/>
                      <a:round/>
                      <a:headEnd type="none" w="med" len="med"/>
                      <a:tailEnd type="none" w="med" len="med"/>
                    </a:lnT>
                    <a:lnB w="12700" cap="flat" cmpd="sng" algn="ctr">
                      <a:solidFill>
                        <a:schemeClr val="bg1">
                          <a:lumMod val="50000"/>
                        </a:schemeClr>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100" b="0" i="0" u="none" strike="noStrike" dirty="0">
                          <a:solidFill>
                            <a:srgbClr val="000000"/>
                          </a:solidFill>
                          <a:effectLst/>
                          <a:latin typeface="Arial" panose="020B0604020202020204" pitchFamily="34" charset="0"/>
                          <a:cs typeface="Arial" panose="020B0604020202020204" pitchFamily="34" charset="0"/>
                        </a:rPr>
                        <a:t>4.32%</a:t>
                      </a:r>
                    </a:p>
                  </a:txBody>
                  <a:tcPr marL="0" marR="0" marT="0" marB="0" anchor="ctr">
                    <a:lnL>
                      <a:noFill/>
                    </a:lnL>
                    <a:lnR>
                      <a:noFill/>
                    </a:lnR>
                    <a:lnT w="12700" cap="flat" cmpd="sng" algn="ctr">
                      <a:solidFill>
                        <a:srgbClr val="FF0000"/>
                      </a:solidFill>
                      <a:prstDash val="solid"/>
                      <a:round/>
                      <a:headEnd type="none" w="med" len="med"/>
                      <a:tailEnd type="none" w="med" len="med"/>
                    </a:lnT>
                    <a:lnB w="12700" cap="flat" cmpd="sng" algn="ctr">
                      <a:solidFill>
                        <a:schemeClr val="bg1">
                          <a:lumMod val="50000"/>
                        </a:schemeClr>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100" b="0" i="0" u="none" strike="noStrike" dirty="0" smtClean="0">
                          <a:effectLst/>
                          <a:latin typeface="Arial" panose="020B0604020202020204" pitchFamily="34" charset="0"/>
                          <a:cs typeface="Arial" panose="020B0604020202020204" pitchFamily="34" charset="0"/>
                        </a:rPr>
                        <a:t>$96,299</a:t>
                      </a:r>
                      <a:endParaRPr lang="en-US" sz="1100" b="0" i="0" u="none" strike="noStrike" dirty="0">
                        <a:effectLst/>
                        <a:latin typeface="Arial" panose="020B0604020202020204" pitchFamily="34" charset="0"/>
                        <a:cs typeface="Arial" panose="020B0604020202020204" pitchFamily="34" charset="0"/>
                      </a:endParaRPr>
                    </a:p>
                  </a:txBody>
                  <a:tcPr marL="45720" marR="45720" marT="0" marB="0" anchor="ctr">
                    <a:lnL>
                      <a:noFill/>
                    </a:lnL>
                    <a:lnR w="12700" cap="flat" cmpd="sng" algn="ctr">
                      <a:no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chemeClr val="bg1">
                          <a:lumMod val="50000"/>
                        </a:schemeClr>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100" b="0" i="0" u="none" strike="noStrike" kern="1200" dirty="0" smtClean="0">
                          <a:solidFill>
                            <a:schemeClr val="tx1"/>
                          </a:solidFill>
                          <a:effectLst/>
                          <a:latin typeface="Arial" panose="020B0604020202020204" pitchFamily="34" charset="0"/>
                          <a:ea typeface="+mn-ea"/>
                          <a:cs typeface="Arial" panose="020B0604020202020204" pitchFamily="34" charset="0"/>
                        </a:rPr>
                        <a:t>$</a:t>
                      </a:r>
                      <a:r>
                        <a:rPr lang="en-US" sz="1100" b="0" i="0" u="none" strike="noStrike" dirty="0" smtClean="0">
                          <a:effectLst/>
                          <a:latin typeface="Arial" panose="020B0604020202020204" pitchFamily="34" charset="0"/>
                          <a:cs typeface="Arial" panose="020B0604020202020204" pitchFamily="34" charset="0"/>
                        </a:rPr>
                        <a:t>3,438 </a:t>
                      </a:r>
                      <a:endParaRPr lang="en-US" sz="1100" b="0" i="0" u="none" strike="noStrike" dirty="0">
                        <a:effectLst/>
                        <a:latin typeface="Arial" panose="020B0604020202020204" pitchFamily="34" charset="0"/>
                        <a:cs typeface="Arial" panose="020B0604020202020204" pitchFamily="34" charset="0"/>
                      </a:endParaRPr>
                    </a:p>
                  </a:txBody>
                  <a:tcPr marL="0" marR="0" marT="0" marB="0" anchor="ctr">
                    <a:lnL>
                      <a:noFill/>
                    </a:lnL>
                    <a:lnR w="12700" cap="flat" cmpd="sng" algn="ctr">
                      <a:no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chemeClr val="bg1">
                          <a:lumMod val="50000"/>
                        </a:schemeClr>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100" b="0" i="0" u="none" strike="noStrike" kern="1200" dirty="0" smtClean="0">
                          <a:solidFill>
                            <a:schemeClr val="tx1"/>
                          </a:solidFill>
                          <a:effectLst/>
                          <a:latin typeface="Arial" panose="020B0604020202020204" pitchFamily="34" charset="0"/>
                          <a:ea typeface="+mn-ea"/>
                          <a:cs typeface="Arial" panose="020B0604020202020204" pitchFamily="34" charset="0"/>
                        </a:rPr>
                        <a:t>$</a:t>
                      </a:r>
                      <a:r>
                        <a:rPr lang="en-US" sz="1100" b="0" i="0" u="none" strike="noStrike" dirty="0" smtClean="0">
                          <a:effectLst/>
                          <a:latin typeface="Arial" panose="020B0604020202020204" pitchFamily="34" charset="0"/>
                          <a:cs typeface="Arial" panose="020B0604020202020204" pitchFamily="34" charset="0"/>
                        </a:rPr>
                        <a:t>4,160 </a:t>
                      </a:r>
                      <a:endParaRPr lang="en-US" sz="1100" b="0" i="0" u="none" strike="noStrike" dirty="0">
                        <a:effectLst/>
                        <a:latin typeface="Arial" panose="020B0604020202020204" pitchFamily="34" charset="0"/>
                        <a:cs typeface="Arial" panose="020B0604020202020204" pitchFamily="34" charset="0"/>
                      </a:endParaRPr>
                    </a:p>
                  </a:txBody>
                  <a:tcPr marL="0" marR="0" marT="0" marB="0" anchor="ctr">
                    <a:lnL>
                      <a:noFill/>
                    </a:lnL>
                    <a:lnR w="12700" cap="flat" cmpd="sng" algn="ctr">
                      <a:no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chemeClr val="bg1">
                          <a:lumMod val="50000"/>
                        </a:schemeClr>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tr>
              <a:tr h="235494">
                <a:tc>
                  <a:txBody>
                    <a:bodyPr/>
                    <a:lstStyle/>
                    <a:p>
                      <a:pPr algn="l" fontAlgn="b"/>
                      <a:r>
                        <a:rPr lang="en-US" sz="1100" b="0" i="0" u="none" strike="noStrike" dirty="0">
                          <a:solidFill>
                            <a:srgbClr val="000000"/>
                          </a:solidFill>
                          <a:effectLst/>
                          <a:latin typeface="Arial" panose="020B0604020202020204" pitchFamily="34" charset="0"/>
                          <a:cs typeface="Arial" panose="020B0604020202020204" pitchFamily="34" charset="0"/>
                        </a:rPr>
                        <a:t>Tier 1 </a:t>
                      </a:r>
                      <a:r>
                        <a:rPr lang="en-US" sz="1100" b="0" i="0" u="none" strike="noStrike" dirty="0" smtClean="0">
                          <a:solidFill>
                            <a:srgbClr val="000000"/>
                          </a:solidFill>
                          <a:effectLst/>
                          <a:latin typeface="Arial" panose="020B0604020202020204" pitchFamily="34" charset="0"/>
                          <a:cs typeface="Arial" panose="020B0604020202020204" pitchFamily="34" charset="0"/>
                        </a:rPr>
                        <a:t>leverage</a:t>
                      </a:r>
                      <a:r>
                        <a:rPr lang="en-US" sz="1100" b="0" i="0" u="none" strike="noStrike" kern="1200" baseline="30000" dirty="0" smtClean="0">
                          <a:solidFill>
                            <a:srgbClr val="000000"/>
                          </a:solidFill>
                          <a:effectLst/>
                          <a:latin typeface="Arial" panose="020B0604020202020204" pitchFamily="34" charset="0"/>
                          <a:ea typeface="+mn-ea"/>
                          <a:cs typeface="Arial" panose="020B0604020202020204" pitchFamily="34" charset="0"/>
                        </a:rPr>
                        <a:t>1</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45720" marR="45720" marT="0" marB="0" anchor="ctr">
                    <a:lnL w="12700" cap="flat" cmpd="sng" algn="ctr">
                      <a:noFill/>
                      <a:prstDash val="solid"/>
                      <a:round/>
                      <a:headEnd type="none" w="med" len="med"/>
                      <a:tailEnd type="none" w="med" len="med"/>
                    </a:lnL>
                    <a:lnR>
                      <a:noFill/>
                    </a:lnR>
                    <a:lnT w="12700" cap="flat" cmpd="sng" algn="ctr">
                      <a:solidFill>
                        <a:schemeClr val="bg1">
                          <a:lumMod val="50000"/>
                        </a:schemeClr>
                      </a:solidFill>
                      <a:prstDash val="sysDash"/>
                      <a:round/>
                      <a:headEnd type="none" w="med" len="med"/>
                      <a:tailEnd type="none" w="med" len="med"/>
                    </a:lnT>
                    <a:lnB w="12700" cap="flat" cmpd="sng" algn="ctr">
                      <a:solidFill>
                        <a:schemeClr val="bg1">
                          <a:lumMod val="50000"/>
                        </a:schemeClr>
                      </a:solidFill>
                      <a:prstDash val="sysDash"/>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100" b="0" i="0" u="none" strike="noStrike" dirty="0" smtClean="0">
                          <a:solidFill>
                            <a:srgbClr val="000000"/>
                          </a:solidFill>
                          <a:effectLst/>
                          <a:latin typeface="Arial" panose="020B0604020202020204" pitchFamily="34" charset="0"/>
                          <a:cs typeface="Arial" panose="020B0604020202020204" pitchFamily="34" charset="0"/>
                        </a:rPr>
                        <a:t>9.03%</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lnL w="6350" cap="flat" cmpd="sng" algn="ctr">
                      <a:noFill/>
                      <a:prstDash val="solid"/>
                      <a:round/>
                      <a:headEnd type="none" w="med" len="med"/>
                      <a:tailEnd type="none" w="med" len="med"/>
                    </a:lnL>
                    <a:lnR>
                      <a:noFill/>
                    </a:lnR>
                    <a:lnT w="12700" cap="flat" cmpd="sng" algn="ctr">
                      <a:solidFill>
                        <a:schemeClr val="bg1">
                          <a:lumMod val="50000"/>
                        </a:schemeClr>
                      </a:solidFill>
                      <a:prstDash val="sysDash"/>
                      <a:round/>
                      <a:headEnd type="none" w="med" len="med"/>
                      <a:tailEnd type="none" w="med" len="med"/>
                    </a:lnT>
                    <a:lnB w="12700" cap="flat" cmpd="sng" algn="ctr">
                      <a:solidFill>
                        <a:schemeClr val="bg1">
                          <a:lumMod val="50000"/>
                        </a:schemeClr>
                      </a:solidFill>
                      <a:prstDash val="sysDash"/>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100" b="0" i="0" u="none" strike="noStrike" dirty="0" smtClean="0">
                          <a:solidFill>
                            <a:srgbClr val="000000"/>
                          </a:solidFill>
                          <a:effectLst/>
                          <a:latin typeface="Arial" panose="020B0604020202020204" pitchFamily="34" charset="0"/>
                          <a:cs typeface="Arial" panose="020B0604020202020204" pitchFamily="34" charset="0"/>
                        </a:rPr>
                        <a:t>6.80%</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45720" marR="45720" marT="0" marB="0" anchor="ctr">
                    <a:lnL w="6350" cap="flat" cmpd="sng" algn="ctr">
                      <a:noFill/>
                      <a:prstDash val="solid"/>
                      <a:round/>
                      <a:headEnd type="none" w="med" len="med"/>
                      <a:tailEnd type="none" w="med" len="med"/>
                    </a:lnL>
                    <a:lnR>
                      <a:noFill/>
                    </a:lnR>
                    <a:lnT w="12700" cap="flat" cmpd="sng" algn="ctr">
                      <a:solidFill>
                        <a:schemeClr val="bg1">
                          <a:lumMod val="50000"/>
                        </a:schemeClr>
                      </a:solidFill>
                      <a:prstDash val="sysDash"/>
                      <a:round/>
                      <a:headEnd type="none" w="med" len="med"/>
                      <a:tailEnd type="none" w="med" len="med"/>
                    </a:lnT>
                    <a:lnB w="12700" cap="flat" cmpd="sng" algn="ctr">
                      <a:solidFill>
                        <a:schemeClr val="bg1">
                          <a:lumMod val="50000"/>
                        </a:schemeClr>
                      </a:solidFill>
                      <a:prstDash val="sysDash"/>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100" b="0" i="0" u="none" strike="noStrike" dirty="0" smtClean="0">
                          <a:solidFill>
                            <a:srgbClr val="000000"/>
                          </a:solidFill>
                          <a:effectLst/>
                          <a:latin typeface="Arial" panose="020B0604020202020204" pitchFamily="34" charset="0"/>
                          <a:cs typeface="Arial" panose="020B0604020202020204" pitchFamily="34" charset="0"/>
                        </a:rPr>
                        <a:t>6.35%</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45720" marR="45720" marT="0" marB="0" anchor="ctr">
                    <a:lnL w="6350" cap="flat" cmpd="sng" algn="ctr">
                      <a:noFill/>
                      <a:prstDash val="solid"/>
                      <a:round/>
                      <a:headEnd type="none" w="med" len="med"/>
                      <a:tailEnd type="none" w="med" len="med"/>
                    </a:lnL>
                    <a:lnR>
                      <a:noFill/>
                    </a:lnR>
                    <a:lnT w="12700" cap="flat" cmpd="sng" algn="ctr">
                      <a:solidFill>
                        <a:schemeClr val="bg1">
                          <a:lumMod val="50000"/>
                        </a:schemeClr>
                      </a:solidFill>
                      <a:prstDash val="sysDash"/>
                      <a:round/>
                      <a:headEnd type="none" w="med" len="med"/>
                      <a:tailEnd type="none" w="med" len="med"/>
                    </a:lnT>
                    <a:lnB w="12700" cap="flat" cmpd="sng" algn="ctr">
                      <a:solidFill>
                        <a:schemeClr val="bg1">
                          <a:lumMod val="50000"/>
                        </a:schemeClr>
                      </a:solidFill>
                      <a:prstDash val="sysDash"/>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100" b="0" i="0" u="none" strike="noStrike" dirty="0">
                          <a:solidFill>
                            <a:srgbClr val="000000"/>
                          </a:solidFill>
                          <a:effectLst/>
                          <a:latin typeface="Arial" panose="020B0604020202020204" pitchFamily="34" charset="0"/>
                          <a:cs typeface="Arial" panose="020B0604020202020204" pitchFamily="34" charset="0"/>
                        </a:rPr>
                        <a:t>2.23%</a:t>
                      </a:r>
                    </a:p>
                  </a:txBody>
                  <a:tcPr marL="0" marR="0" marT="0" marB="0" anchor="ctr">
                    <a:lnL>
                      <a:noFill/>
                    </a:lnL>
                    <a:lnR>
                      <a:noFill/>
                    </a:lnR>
                    <a:lnT w="12700" cap="flat" cmpd="sng" algn="ctr">
                      <a:solidFill>
                        <a:schemeClr val="bg1">
                          <a:lumMod val="50000"/>
                        </a:schemeClr>
                      </a:solidFill>
                      <a:prstDash val="sysDash"/>
                      <a:round/>
                      <a:headEnd type="none" w="med" len="med"/>
                      <a:tailEnd type="none" w="med" len="med"/>
                    </a:lnT>
                    <a:lnB w="12700" cap="flat" cmpd="sng" algn="ctr">
                      <a:solidFill>
                        <a:schemeClr val="bg1">
                          <a:lumMod val="50000"/>
                        </a:schemeClr>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100" b="0" i="0" u="none" strike="noStrike" dirty="0">
                          <a:solidFill>
                            <a:srgbClr val="000000"/>
                          </a:solidFill>
                          <a:effectLst/>
                          <a:latin typeface="Arial" panose="020B0604020202020204" pitchFamily="34" charset="0"/>
                          <a:cs typeface="Arial" panose="020B0604020202020204" pitchFamily="34" charset="0"/>
                        </a:rPr>
                        <a:t>2.68%</a:t>
                      </a:r>
                    </a:p>
                  </a:txBody>
                  <a:tcPr marL="0" marR="0" marT="0" marB="0" anchor="ctr">
                    <a:lnL>
                      <a:noFill/>
                    </a:lnL>
                    <a:lnR>
                      <a:noFill/>
                    </a:lnR>
                    <a:lnT w="12700" cap="flat" cmpd="sng" algn="ctr">
                      <a:solidFill>
                        <a:schemeClr val="bg1">
                          <a:lumMod val="50000"/>
                        </a:schemeClr>
                      </a:solidFill>
                      <a:prstDash val="sysDash"/>
                      <a:round/>
                      <a:headEnd type="none" w="med" len="med"/>
                      <a:tailEnd type="none" w="med" len="med"/>
                    </a:lnT>
                    <a:lnB w="12700" cap="flat" cmpd="sng" algn="ctr">
                      <a:solidFill>
                        <a:schemeClr val="bg1">
                          <a:lumMod val="50000"/>
                        </a:schemeClr>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100" b="0" i="0" u="none" strike="noStrike" dirty="0" smtClean="0">
                          <a:effectLst/>
                          <a:latin typeface="Arial" panose="020B0604020202020204" pitchFamily="34" charset="0"/>
                          <a:cs typeface="Arial" panose="020B0604020202020204" pitchFamily="34" charset="0"/>
                        </a:rPr>
                        <a:t>$120,544</a:t>
                      </a:r>
                      <a:endParaRPr lang="en-US" sz="1100" b="0" i="0" u="none" strike="noStrike" dirty="0">
                        <a:effectLst/>
                        <a:latin typeface="Arial" panose="020B0604020202020204" pitchFamily="34" charset="0"/>
                        <a:cs typeface="Arial" panose="020B0604020202020204" pitchFamily="34" charset="0"/>
                      </a:endParaRPr>
                    </a:p>
                  </a:txBody>
                  <a:tcPr marL="45720" marR="45720" marT="0" marB="0" anchor="ctr">
                    <a:lnL>
                      <a:noFill/>
                    </a:lnL>
                    <a:lnR w="12700" cap="flat" cmpd="sng" algn="ctr">
                      <a:noFill/>
                      <a:prstDash val="solid"/>
                      <a:round/>
                      <a:headEnd type="none" w="med" len="med"/>
                      <a:tailEnd type="none" w="med" len="med"/>
                    </a:lnR>
                    <a:lnT w="12700" cap="flat" cmpd="sng" algn="ctr">
                      <a:solidFill>
                        <a:schemeClr val="bg1">
                          <a:lumMod val="50000"/>
                        </a:schemeClr>
                      </a:solidFill>
                      <a:prstDash val="sysDash"/>
                      <a:round/>
                      <a:headEnd type="none" w="med" len="med"/>
                      <a:tailEnd type="none" w="med" len="med"/>
                    </a:lnT>
                    <a:lnB w="12700" cap="flat" cmpd="sng" algn="ctr">
                      <a:solidFill>
                        <a:schemeClr val="bg1">
                          <a:lumMod val="50000"/>
                        </a:schemeClr>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100" b="0" i="0" u="none" strike="noStrike" kern="1200" dirty="0" smtClean="0">
                          <a:solidFill>
                            <a:schemeClr val="tx1"/>
                          </a:solidFill>
                          <a:effectLst/>
                          <a:latin typeface="Arial" panose="020B0604020202020204" pitchFamily="34" charset="0"/>
                          <a:ea typeface="+mn-ea"/>
                          <a:cs typeface="Arial" panose="020B0604020202020204" pitchFamily="34" charset="0"/>
                        </a:rPr>
                        <a:t>$</a:t>
                      </a:r>
                      <a:r>
                        <a:rPr lang="en-US" sz="1100" b="0" i="0" u="none" strike="noStrike" dirty="0" smtClean="0">
                          <a:effectLst/>
                          <a:latin typeface="Arial" panose="020B0604020202020204" pitchFamily="34" charset="0"/>
                          <a:cs typeface="Arial" panose="020B0604020202020204" pitchFamily="34" charset="0"/>
                        </a:rPr>
                        <a:t>2,688 </a:t>
                      </a:r>
                      <a:endParaRPr lang="en-US" sz="1100" b="0" i="0" u="none" strike="noStrike" dirty="0">
                        <a:effectLst/>
                        <a:latin typeface="Arial" panose="020B0604020202020204" pitchFamily="34" charset="0"/>
                        <a:cs typeface="Arial" panose="020B0604020202020204" pitchFamily="34" charset="0"/>
                      </a:endParaRPr>
                    </a:p>
                  </a:txBody>
                  <a:tcPr marL="0" marR="0" marT="0" marB="0" anchor="ctr">
                    <a:lnL>
                      <a:noFill/>
                    </a:lnL>
                    <a:lnR w="12700" cap="flat" cmpd="sng" algn="ctr">
                      <a:noFill/>
                      <a:prstDash val="solid"/>
                      <a:round/>
                      <a:headEnd type="none" w="med" len="med"/>
                      <a:tailEnd type="none" w="med" len="med"/>
                    </a:lnR>
                    <a:lnT w="12700" cap="flat" cmpd="sng" algn="ctr">
                      <a:solidFill>
                        <a:schemeClr val="bg1">
                          <a:lumMod val="50000"/>
                        </a:schemeClr>
                      </a:solidFill>
                      <a:prstDash val="sysDash"/>
                      <a:round/>
                      <a:headEnd type="none" w="med" len="med"/>
                      <a:tailEnd type="none" w="med" len="med"/>
                    </a:lnT>
                    <a:lnB w="12700" cap="flat" cmpd="sng" algn="ctr">
                      <a:solidFill>
                        <a:schemeClr val="bg1">
                          <a:lumMod val="50000"/>
                        </a:schemeClr>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100" b="0" i="0" u="none" strike="noStrike" kern="1200" dirty="0" smtClean="0">
                          <a:solidFill>
                            <a:schemeClr val="tx1"/>
                          </a:solidFill>
                          <a:effectLst/>
                          <a:latin typeface="Arial" panose="020B0604020202020204" pitchFamily="34" charset="0"/>
                          <a:ea typeface="+mn-ea"/>
                          <a:cs typeface="Arial" panose="020B0604020202020204" pitchFamily="34" charset="0"/>
                        </a:rPr>
                        <a:t>$</a:t>
                      </a:r>
                      <a:r>
                        <a:rPr lang="en-US" sz="1100" b="0" i="0" u="none" strike="noStrike" dirty="0" smtClean="0">
                          <a:effectLst/>
                          <a:latin typeface="Arial" panose="020B0604020202020204" pitchFamily="34" charset="0"/>
                          <a:cs typeface="Arial" panose="020B0604020202020204" pitchFamily="34" charset="0"/>
                        </a:rPr>
                        <a:t>3,231 </a:t>
                      </a:r>
                      <a:endParaRPr lang="en-US" sz="1100" b="0" i="0" u="none" strike="noStrike" dirty="0">
                        <a:effectLst/>
                        <a:latin typeface="Arial" panose="020B0604020202020204" pitchFamily="34" charset="0"/>
                        <a:cs typeface="Arial" panose="020B0604020202020204" pitchFamily="34" charset="0"/>
                      </a:endParaRPr>
                    </a:p>
                  </a:txBody>
                  <a:tcPr marL="0" marR="0" marT="0" marB="0" anchor="ctr">
                    <a:lnL>
                      <a:noFill/>
                    </a:lnL>
                    <a:lnR w="12700" cap="flat" cmpd="sng" algn="ctr">
                      <a:noFill/>
                      <a:prstDash val="solid"/>
                      <a:round/>
                      <a:headEnd type="none" w="med" len="med"/>
                      <a:tailEnd type="none" w="med" len="med"/>
                    </a:lnR>
                    <a:lnT w="12700" cap="flat" cmpd="sng" algn="ctr">
                      <a:solidFill>
                        <a:schemeClr val="bg1">
                          <a:lumMod val="50000"/>
                        </a:schemeClr>
                      </a:solidFill>
                      <a:prstDash val="sysDash"/>
                      <a:round/>
                      <a:headEnd type="none" w="med" len="med"/>
                      <a:tailEnd type="none" w="med" len="med"/>
                    </a:lnT>
                    <a:lnB w="12700" cap="flat" cmpd="sng" algn="ctr">
                      <a:solidFill>
                        <a:schemeClr val="bg1">
                          <a:lumMod val="50000"/>
                        </a:schemeClr>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tr>
              <a:tr h="235494">
                <a:tc>
                  <a:txBody>
                    <a:bodyPr/>
                    <a:lstStyle/>
                    <a:p>
                      <a:pPr algn="l" fontAlgn="b"/>
                      <a:r>
                        <a:rPr lang="en-US" sz="1100" b="1" i="0" u="none" strike="noStrike" dirty="0" smtClean="0">
                          <a:solidFill>
                            <a:schemeClr val="bg1"/>
                          </a:solidFill>
                          <a:effectLst/>
                          <a:latin typeface="Arial" panose="020B0604020202020204" pitchFamily="34" charset="0"/>
                          <a:cs typeface="Arial" panose="020B0604020202020204" pitchFamily="34" charset="0"/>
                        </a:rPr>
                        <a:t>SBNA</a:t>
                      </a:r>
                      <a:endParaRPr lang="en-US" sz="1100" b="1" i="0" u="none" strike="noStrike" dirty="0">
                        <a:solidFill>
                          <a:schemeClr val="bg1"/>
                        </a:solidFill>
                        <a:effectLst/>
                        <a:latin typeface="Arial" panose="020B0604020202020204" pitchFamily="34" charset="0"/>
                        <a:cs typeface="Arial" panose="020B0604020202020204" pitchFamily="34" charset="0"/>
                      </a:endParaRPr>
                    </a:p>
                  </a:txBody>
                  <a:tcPr marL="45720" marR="45720" marT="0" marB="0" anchor="ctr">
                    <a:lnL w="12700" cap="flat" cmpd="sng" algn="ctr">
                      <a:noFill/>
                      <a:prstDash val="solid"/>
                      <a:round/>
                      <a:headEnd type="none" w="med" len="med"/>
                      <a:tailEnd type="none" w="med" len="med"/>
                    </a:lnL>
                    <a:lnR>
                      <a:noFill/>
                    </a:lnR>
                    <a:lnT w="12700" cap="flat" cmpd="sng" algn="ctr">
                      <a:solidFill>
                        <a:schemeClr val="bg1">
                          <a:lumMod val="50000"/>
                        </a:schemeClr>
                      </a:solidFill>
                      <a:prstDash val="sysDash"/>
                      <a:round/>
                      <a:headEnd type="none" w="med" len="med"/>
                      <a:tailEnd type="none" w="med" len="med"/>
                    </a:lnT>
                    <a:lnB w="12700"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endParaRPr lang="en-GB"/>
                    </a:p>
                  </a:txBody>
                  <a:tcPr marL="0" marR="0" marT="0" marB="0" anchor="ctr">
                    <a:lnL w="6350" cap="flat" cmpd="sng" algn="ctr">
                      <a:noFill/>
                      <a:prstDash val="solid"/>
                      <a:round/>
                      <a:headEnd type="none" w="med" len="med"/>
                      <a:tailEnd type="none" w="med" len="med"/>
                    </a:lnL>
                    <a:lnR>
                      <a:noFill/>
                    </a:lnR>
                    <a:lnT w="12700" cap="flat" cmpd="sng" algn="ctr">
                      <a:solidFill>
                        <a:schemeClr val="bg1">
                          <a:lumMod val="50000"/>
                        </a:schemeClr>
                      </a:solidFill>
                      <a:prstDash val="sysDash"/>
                      <a:round/>
                      <a:headEnd type="none" w="med" len="med"/>
                      <a:tailEnd type="none" w="med" len="med"/>
                    </a:lnT>
                    <a:lnB w="12700"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fontAlgn="b"/>
                      <a:endParaRPr lang="en-US" sz="1100" b="0" i="0" u="none" strike="noStrike" dirty="0">
                        <a:solidFill>
                          <a:schemeClr val="bg1"/>
                        </a:solidFill>
                        <a:effectLst/>
                        <a:latin typeface="Arial" panose="020B0604020202020204" pitchFamily="34" charset="0"/>
                        <a:cs typeface="Arial" panose="020B0604020202020204" pitchFamily="34" charset="0"/>
                      </a:endParaRPr>
                    </a:p>
                  </a:txBody>
                  <a:tcPr marL="45720" marR="45720" marT="0" marB="0" anchor="ctr">
                    <a:lnL w="6350" cap="flat" cmpd="sng" algn="ctr">
                      <a:noFill/>
                      <a:prstDash val="solid"/>
                      <a:round/>
                      <a:headEnd type="none" w="med" len="med"/>
                      <a:tailEnd type="none" w="med" len="med"/>
                    </a:lnL>
                    <a:lnR>
                      <a:noFill/>
                    </a:lnR>
                    <a:lnT w="12700" cap="flat" cmpd="sng" algn="ctr">
                      <a:solidFill>
                        <a:schemeClr val="bg1">
                          <a:lumMod val="50000"/>
                        </a:schemeClr>
                      </a:solidFill>
                      <a:prstDash val="sysDash"/>
                      <a:round/>
                      <a:headEnd type="none" w="med" len="med"/>
                      <a:tailEnd type="none" w="med" len="med"/>
                    </a:lnT>
                    <a:lnB w="12700"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fontAlgn="b"/>
                      <a:endParaRPr lang="en-US" sz="1100" b="0" i="0" u="none" strike="noStrike" dirty="0">
                        <a:solidFill>
                          <a:schemeClr val="bg1"/>
                        </a:solidFill>
                        <a:effectLst/>
                        <a:latin typeface="Arial" panose="020B0604020202020204" pitchFamily="34" charset="0"/>
                        <a:cs typeface="Arial" panose="020B0604020202020204" pitchFamily="34" charset="0"/>
                      </a:endParaRPr>
                    </a:p>
                  </a:txBody>
                  <a:tcPr marL="45720" marR="45720" marT="0" marB="0" anchor="ctr">
                    <a:lnL w="6350" cap="flat" cmpd="sng" algn="ctr">
                      <a:noFill/>
                      <a:prstDash val="solid"/>
                      <a:round/>
                      <a:headEnd type="none" w="med" len="med"/>
                      <a:tailEnd type="none" w="med" len="med"/>
                    </a:lnL>
                    <a:lnR>
                      <a:noFill/>
                    </a:lnR>
                    <a:lnT w="12700" cap="flat" cmpd="sng" algn="ctr">
                      <a:solidFill>
                        <a:schemeClr val="bg1">
                          <a:lumMod val="50000"/>
                        </a:schemeClr>
                      </a:solidFill>
                      <a:prstDash val="sysDash"/>
                      <a:round/>
                      <a:headEnd type="none" w="med" len="med"/>
                      <a:tailEnd type="none" w="med" len="med"/>
                    </a:lnT>
                    <a:lnB w="12700"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fontAlgn="b"/>
                      <a:endParaRPr lang="en-US" sz="1100" b="0" i="0" u="none" strike="noStrike" dirty="0">
                        <a:solidFill>
                          <a:schemeClr val="bg1"/>
                        </a:solidFill>
                        <a:effectLst/>
                        <a:latin typeface="Arial" panose="020B0604020202020204" pitchFamily="34" charset="0"/>
                        <a:cs typeface="Arial" panose="020B0604020202020204" pitchFamily="34" charset="0"/>
                      </a:endParaRPr>
                    </a:p>
                  </a:txBody>
                  <a:tcPr marL="0" marR="0" marT="0" marB="0" anchor="ctr">
                    <a:lnL>
                      <a:noFill/>
                    </a:lnL>
                    <a:lnR>
                      <a:noFill/>
                    </a:lnR>
                    <a:lnT w="12700" cap="flat" cmpd="sng" algn="ctr">
                      <a:solidFill>
                        <a:schemeClr val="bg1">
                          <a:lumMod val="50000"/>
                        </a:schemeClr>
                      </a:solidFill>
                      <a:prstDash val="sysDash"/>
                      <a:round/>
                      <a:headEnd type="none" w="med" len="med"/>
                      <a:tailEnd type="none" w="med" len="med"/>
                    </a:lnT>
                    <a:lnB w="12700"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fontAlgn="b"/>
                      <a:endParaRPr lang="en-US" sz="1100" b="0" i="0" u="none" strike="noStrike" dirty="0">
                        <a:solidFill>
                          <a:schemeClr val="bg1"/>
                        </a:solidFill>
                        <a:effectLst/>
                        <a:latin typeface="Arial" panose="020B0604020202020204" pitchFamily="34" charset="0"/>
                        <a:cs typeface="Arial" panose="020B0604020202020204" pitchFamily="34" charset="0"/>
                      </a:endParaRPr>
                    </a:p>
                  </a:txBody>
                  <a:tcPr marL="0" marR="0" marT="0" marB="0" anchor="ctr">
                    <a:lnL>
                      <a:noFill/>
                    </a:lnL>
                    <a:lnR>
                      <a:noFill/>
                    </a:lnR>
                    <a:lnT w="12700" cap="flat" cmpd="sng" algn="ctr">
                      <a:solidFill>
                        <a:schemeClr val="bg1">
                          <a:lumMod val="50000"/>
                        </a:schemeClr>
                      </a:solidFill>
                      <a:prstDash val="sysDash"/>
                      <a:round/>
                      <a:headEnd type="none" w="med" len="med"/>
                      <a:tailEnd type="none" w="med" len="med"/>
                    </a:lnT>
                    <a:lnB w="12700"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fontAlgn="b"/>
                      <a:endParaRPr lang="en-US" sz="1100" b="0" i="0" u="none" strike="noStrike" dirty="0">
                        <a:solidFill>
                          <a:schemeClr val="bg1"/>
                        </a:solidFill>
                        <a:effectLst/>
                        <a:latin typeface="Arial" panose="020B0604020202020204" pitchFamily="34" charset="0"/>
                        <a:cs typeface="Arial" panose="020B0604020202020204" pitchFamily="34" charset="0"/>
                      </a:endParaRPr>
                    </a:p>
                  </a:txBody>
                  <a:tcPr marL="45720" marR="45720" marT="0" marB="0" anchor="ctr">
                    <a:lnL>
                      <a:noFill/>
                    </a:lnL>
                    <a:lnR w="12700" cap="flat" cmpd="sng" algn="ctr">
                      <a:noFill/>
                      <a:prstDash val="solid"/>
                      <a:round/>
                      <a:headEnd type="none" w="med" len="med"/>
                      <a:tailEnd type="none" w="med" len="med"/>
                    </a:lnR>
                    <a:lnT w="12700" cap="flat" cmpd="sng" algn="ctr">
                      <a:solidFill>
                        <a:schemeClr val="bg1">
                          <a:lumMod val="50000"/>
                        </a:schemeClr>
                      </a:solidFill>
                      <a:prstDash val="sysDash"/>
                      <a:round/>
                      <a:headEnd type="none" w="med" len="med"/>
                      <a:tailEnd type="none" w="med" len="med"/>
                    </a:lnT>
                    <a:lnB w="12700"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fontAlgn="b"/>
                      <a:endParaRPr lang="en-US" sz="1100" b="0" i="0" u="none" strike="noStrike" dirty="0">
                        <a:solidFill>
                          <a:schemeClr val="bg1"/>
                        </a:solidFill>
                        <a:effectLst/>
                        <a:latin typeface="Arial" panose="020B0604020202020204" pitchFamily="34" charset="0"/>
                        <a:cs typeface="Arial" panose="020B0604020202020204" pitchFamily="34" charset="0"/>
                      </a:endParaRPr>
                    </a:p>
                  </a:txBody>
                  <a:tcPr marL="45720" marR="45720" marT="0" marB="0" anchor="ctr">
                    <a:lnL>
                      <a:noFill/>
                    </a:lnL>
                    <a:lnR w="12700" cap="flat" cmpd="sng" algn="ctr">
                      <a:noFill/>
                      <a:prstDash val="solid"/>
                      <a:round/>
                      <a:headEnd type="none" w="med" len="med"/>
                      <a:tailEnd type="none" w="med" len="med"/>
                    </a:lnR>
                    <a:lnT w="12700" cap="flat" cmpd="sng" algn="ctr">
                      <a:solidFill>
                        <a:schemeClr val="bg1">
                          <a:lumMod val="50000"/>
                        </a:schemeClr>
                      </a:solidFill>
                      <a:prstDash val="sysDash"/>
                      <a:round/>
                      <a:headEnd type="none" w="med" len="med"/>
                      <a:tailEnd type="none" w="med" len="med"/>
                    </a:lnT>
                    <a:lnB w="12700"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fontAlgn="b"/>
                      <a:endParaRPr lang="en-US" sz="1100" b="0" i="0" u="none" strike="noStrike" dirty="0">
                        <a:solidFill>
                          <a:schemeClr val="bg1"/>
                        </a:solidFill>
                        <a:effectLst/>
                        <a:latin typeface="Arial" panose="020B0604020202020204" pitchFamily="34" charset="0"/>
                        <a:cs typeface="Arial" panose="020B0604020202020204" pitchFamily="34" charset="0"/>
                      </a:endParaRPr>
                    </a:p>
                  </a:txBody>
                  <a:tcPr marL="45720" marR="45720" marT="0" marB="0" anchor="ctr">
                    <a:lnL>
                      <a:noFill/>
                    </a:lnL>
                    <a:lnR w="12700" cap="flat" cmpd="sng" algn="ctr">
                      <a:noFill/>
                      <a:prstDash val="solid"/>
                      <a:round/>
                      <a:headEnd type="none" w="med" len="med"/>
                      <a:tailEnd type="none" w="med" len="med"/>
                    </a:lnR>
                    <a:lnT w="12700" cap="flat" cmpd="sng" algn="ctr">
                      <a:solidFill>
                        <a:schemeClr val="bg1">
                          <a:lumMod val="50000"/>
                        </a:schemeClr>
                      </a:solidFill>
                      <a:prstDash val="sysDash"/>
                      <a:round/>
                      <a:headEnd type="none" w="med" len="med"/>
                      <a:tailEnd type="none" w="med" len="med"/>
                    </a:lnT>
                    <a:lnB w="12700"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35494">
                <a:tc>
                  <a:txBody>
                    <a:bodyPr/>
                    <a:lstStyle/>
                    <a:p>
                      <a:pPr algn="l" fontAlgn="b"/>
                      <a:r>
                        <a:rPr lang="en-US" sz="1100" b="0" i="0" u="none" strike="noStrike" dirty="0" smtClean="0">
                          <a:solidFill>
                            <a:srgbClr val="000000"/>
                          </a:solidFill>
                          <a:effectLst/>
                          <a:latin typeface="Arial" panose="020B0604020202020204" pitchFamily="34" charset="0"/>
                          <a:cs typeface="Arial" panose="020B0604020202020204" pitchFamily="34" charset="0"/>
                        </a:rPr>
                        <a:t>Common equity Tier 1</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45720" marR="45720" marT="0" marB="0" anchor="ctr">
                    <a:lnL w="12700" cap="flat" cmpd="sng" algn="ctr">
                      <a:noFill/>
                      <a:prstDash val="solid"/>
                      <a:round/>
                      <a:headEnd type="none" w="med" len="med"/>
                      <a:tailEnd type="none" w="med" len="med"/>
                    </a:lnL>
                    <a:lnR>
                      <a:noFill/>
                    </a:lnR>
                    <a:lnT w="12700" cap="flat" cmpd="sng" algn="ctr">
                      <a:solidFill>
                        <a:schemeClr val="accent3"/>
                      </a:solidFill>
                      <a:prstDash val="solid"/>
                      <a:round/>
                      <a:headEnd type="none" w="med" len="med"/>
                      <a:tailEnd type="none" w="med" len="med"/>
                    </a:lnT>
                    <a:lnB w="12700" cap="flat" cmpd="sng" algn="ctr">
                      <a:solidFill>
                        <a:schemeClr val="bg1">
                          <a:lumMod val="50000"/>
                        </a:schemeClr>
                      </a:solidFill>
                      <a:prstDash val="sysDash"/>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100" b="0" i="0" u="none" strike="noStrike" dirty="0">
                          <a:solidFill>
                            <a:srgbClr val="000000"/>
                          </a:solidFill>
                          <a:effectLst/>
                          <a:latin typeface="Arial"/>
                        </a:rPr>
                        <a:t>11.61%</a:t>
                      </a:r>
                    </a:p>
                  </a:txBody>
                  <a:tcPr marL="0" marR="0" marT="0" marB="0" anchor="ctr">
                    <a:lnL w="6350" cap="flat" cmpd="sng" algn="ctr">
                      <a:noFill/>
                      <a:prstDash val="solid"/>
                      <a:round/>
                      <a:headEnd type="none" w="med" len="med"/>
                      <a:tailEnd type="none" w="med" len="med"/>
                    </a:lnL>
                    <a:lnR>
                      <a:noFill/>
                    </a:lnR>
                    <a:lnT w="12700" cap="flat" cmpd="sng" algn="ctr">
                      <a:solidFill>
                        <a:schemeClr val="accent3"/>
                      </a:solidFill>
                      <a:prstDash val="solid"/>
                      <a:round/>
                      <a:headEnd type="none" w="med" len="med"/>
                      <a:tailEnd type="none" w="med" len="med"/>
                    </a:lnT>
                    <a:lnB w="12700" cap="flat" cmpd="sng" algn="ctr">
                      <a:solidFill>
                        <a:schemeClr val="bg1">
                          <a:lumMod val="50000"/>
                        </a:schemeClr>
                      </a:solidFill>
                      <a:prstDash val="sysDash"/>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US" sz="1100" b="0" i="0" u="none" strike="noStrike" dirty="0">
                          <a:solidFill>
                            <a:srgbClr val="000000"/>
                          </a:solidFill>
                          <a:effectLst/>
                          <a:latin typeface="Arial"/>
                        </a:rPr>
                        <a:t>7.15%</a:t>
                      </a:r>
                    </a:p>
                  </a:txBody>
                  <a:tcPr marL="0" marR="0" marT="0" marB="0" anchor="ctr">
                    <a:lnL w="6350" cap="flat" cmpd="sng" algn="ctr">
                      <a:noFill/>
                      <a:prstDash val="solid"/>
                      <a:round/>
                      <a:headEnd type="none" w="med" len="med"/>
                      <a:tailEnd type="none" w="med" len="med"/>
                    </a:lnL>
                    <a:lnR>
                      <a:noFill/>
                    </a:lnR>
                    <a:lnT w="12700" cap="flat" cmpd="sng" algn="ctr">
                      <a:solidFill>
                        <a:schemeClr val="accent3"/>
                      </a:solidFill>
                      <a:prstDash val="solid"/>
                      <a:round/>
                      <a:headEnd type="none" w="med" len="med"/>
                      <a:tailEnd type="none" w="med" len="med"/>
                    </a:lnT>
                    <a:lnB w="12700" cap="flat" cmpd="sng" algn="ctr">
                      <a:solidFill>
                        <a:schemeClr val="bg1">
                          <a:lumMod val="50000"/>
                        </a:schemeClr>
                      </a:solidFill>
                      <a:prstDash val="sysDash"/>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US" sz="1100" b="0" i="0" u="none" strike="noStrike">
                          <a:solidFill>
                            <a:srgbClr val="000000"/>
                          </a:solidFill>
                          <a:effectLst/>
                          <a:latin typeface="Arial"/>
                        </a:rPr>
                        <a:t>6.65%</a:t>
                      </a:r>
                    </a:p>
                  </a:txBody>
                  <a:tcPr marL="0" marR="0" marT="0" marB="0" anchor="ctr">
                    <a:lnL w="6350" cap="flat" cmpd="sng" algn="ctr">
                      <a:noFill/>
                      <a:prstDash val="solid"/>
                      <a:round/>
                      <a:headEnd type="none" w="med" len="med"/>
                      <a:tailEnd type="none" w="med" len="med"/>
                    </a:lnL>
                    <a:lnR>
                      <a:noFill/>
                    </a:lnR>
                    <a:lnT w="12700" cap="flat" cmpd="sng" algn="ctr">
                      <a:solidFill>
                        <a:schemeClr val="accent3"/>
                      </a:solidFill>
                      <a:prstDash val="solid"/>
                      <a:round/>
                      <a:headEnd type="none" w="med" len="med"/>
                      <a:tailEnd type="none" w="med" len="med"/>
                    </a:lnT>
                    <a:lnB w="12700" cap="flat" cmpd="sng" algn="ctr">
                      <a:solidFill>
                        <a:schemeClr val="bg1">
                          <a:lumMod val="50000"/>
                        </a:schemeClr>
                      </a:solidFill>
                      <a:prstDash val="sysDash"/>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100" b="0" i="0" u="none" strike="noStrike" dirty="0">
                          <a:solidFill>
                            <a:srgbClr val="000000"/>
                          </a:solidFill>
                          <a:effectLst/>
                          <a:latin typeface="Arial"/>
                        </a:rPr>
                        <a:t>4.46%</a:t>
                      </a:r>
                    </a:p>
                  </a:txBody>
                  <a:tcPr marL="0" marR="0" marT="0" marB="0" anchor="ctr">
                    <a:lnL>
                      <a:noFill/>
                    </a:lnL>
                    <a:lnR>
                      <a:noFill/>
                    </a:lnR>
                    <a:lnT w="12700" cap="flat" cmpd="sng" algn="ctr">
                      <a:solidFill>
                        <a:schemeClr val="accent3"/>
                      </a:solidFill>
                      <a:prstDash val="solid"/>
                      <a:round/>
                      <a:headEnd type="none" w="med" len="med"/>
                      <a:tailEnd type="none" w="med" len="med"/>
                    </a:lnT>
                    <a:lnB w="12700" cap="flat" cmpd="sng" algn="ctr">
                      <a:solidFill>
                        <a:schemeClr val="bg1">
                          <a:lumMod val="50000"/>
                        </a:schemeClr>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100" b="0" i="0" u="none" strike="noStrike" dirty="0">
                          <a:solidFill>
                            <a:srgbClr val="000000"/>
                          </a:solidFill>
                          <a:effectLst/>
                          <a:latin typeface="Arial"/>
                        </a:rPr>
                        <a:t>4.96%</a:t>
                      </a:r>
                    </a:p>
                  </a:txBody>
                  <a:tcPr marL="0" marR="0" marT="0" marB="0" anchor="ctr">
                    <a:lnL>
                      <a:noFill/>
                    </a:lnL>
                    <a:lnR>
                      <a:noFill/>
                    </a:lnR>
                    <a:lnT w="12700" cap="flat" cmpd="sng" algn="ctr">
                      <a:solidFill>
                        <a:schemeClr val="accent3"/>
                      </a:solidFill>
                      <a:prstDash val="solid"/>
                      <a:round/>
                      <a:headEnd type="none" w="med" len="med"/>
                      <a:tailEnd type="none" w="med" len="med"/>
                    </a:lnT>
                    <a:lnB w="12700" cap="flat" cmpd="sng" algn="ctr">
                      <a:solidFill>
                        <a:schemeClr val="bg1">
                          <a:lumMod val="50000"/>
                        </a:schemeClr>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100" b="0" i="0" u="none" strike="noStrike" dirty="0" smtClean="0">
                          <a:effectLst/>
                          <a:latin typeface="Arial"/>
                        </a:rPr>
                        <a:t>$64,069</a:t>
                      </a:r>
                      <a:endParaRPr lang="en-US" sz="1100" b="0" i="0" u="none" strike="noStrike" dirty="0">
                        <a:effectLst/>
                        <a:latin typeface="Arial"/>
                      </a:endParaRPr>
                    </a:p>
                  </a:txBody>
                  <a:tcPr marL="0" marR="0" marT="0" marB="0" anchor="ctr">
                    <a:lnL>
                      <a:noFill/>
                    </a:lnL>
                    <a:lnR w="12700" cap="flat" cmpd="sng" algn="ctr">
                      <a:no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bg1">
                          <a:lumMod val="50000"/>
                        </a:schemeClr>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100" b="0" i="0" u="none" strike="noStrike" dirty="0">
                          <a:effectLst/>
                          <a:latin typeface="Arial"/>
                        </a:rPr>
                        <a:t>$2,857</a:t>
                      </a:r>
                    </a:p>
                  </a:txBody>
                  <a:tcPr marL="0" marR="0" marT="0" marB="0" anchor="ctr">
                    <a:lnL>
                      <a:noFill/>
                    </a:lnL>
                    <a:lnR w="12700" cap="flat" cmpd="sng" algn="ctr">
                      <a:no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bg1">
                          <a:lumMod val="50000"/>
                        </a:schemeClr>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100" b="0" i="0" u="none" strike="noStrike" dirty="0">
                          <a:effectLst/>
                          <a:latin typeface="Arial"/>
                        </a:rPr>
                        <a:t>$3,178</a:t>
                      </a:r>
                    </a:p>
                  </a:txBody>
                  <a:tcPr marL="0" marR="0" marT="0" marB="0" anchor="ctr">
                    <a:lnL>
                      <a:noFill/>
                    </a:lnL>
                    <a:lnR w="12700" cap="flat" cmpd="sng" algn="ctr">
                      <a:no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bg1">
                          <a:lumMod val="50000"/>
                        </a:schemeClr>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tr>
              <a:tr h="235494">
                <a:tc>
                  <a:txBody>
                    <a:bodyPr/>
                    <a:lstStyle/>
                    <a:p>
                      <a:pPr algn="l" fontAlgn="b"/>
                      <a:r>
                        <a:rPr lang="en-US" sz="1100" b="0" i="0" u="none" strike="noStrike" dirty="0" smtClean="0">
                          <a:solidFill>
                            <a:schemeClr val="tx1"/>
                          </a:solidFill>
                          <a:effectLst/>
                          <a:latin typeface="Arial" panose="020B0604020202020204" pitchFamily="34" charset="0"/>
                          <a:cs typeface="Arial" panose="020B0604020202020204" pitchFamily="34" charset="0"/>
                        </a:rPr>
                        <a:t>Tier 1 Risk-based Capital</a:t>
                      </a:r>
                      <a:endParaRPr lang="en-US" sz="1100" b="0" i="0" u="none" strike="noStrike" dirty="0">
                        <a:solidFill>
                          <a:schemeClr val="tx1"/>
                        </a:solidFill>
                        <a:effectLst/>
                        <a:latin typeface="Arial" panose="020B0604020202020204" pitchFamily="34" charset="0"/>
                        <a:cs typeface="Arial" panose="020B0604020202020204" pitchFamily="34" charset="0"/>
                      </a:endParaRPr>
                    </a:p>
                  </a:txBody>
                  <a:tcPr marL="45720" marR="45720" marT="0" marB="0" anchor="ctr">
                    <a:lnL w="12700" cap="flat" cmpd="sng" algn="ctr">
                      <a:noFill/>
                      <a:prstDash val="solid"/>
                      <a:round/>
                      <a:headEnd type="none" w="med" len="med"/>
                      <a:tailEnd type="none" w="med" len="med"/>
                    </a:lnL>
                    <a:lnR>
                      <a:noFill/>
                    </a:lnR>
                    <a:lnT w="12700" cap="flat" cmpd="sng" algn="ctr">
                      <a:solidFill>
                        <a:schemeClr val="bg1">
                          <a:lumMod val="50000"/>
                        </a:schemeClr>
                      </a:solidFill>
                      <a:prstDash val="sysDash"/>
                      <a:round/>
                      <a:headEnd type="none" w="med" len="med"/>
                      <a:tailEnd type="none" w="med" len="med"/>
                    </a:lnT>
                    <a:lnB w="12700"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100" b="0" i="0" u="none" strike="noStrike" dirty="0">
                          <a:solidFill>
                            <a:srgbClr val="000000"/>
                          </a:solidFill>
                          <a:effectLst/>
                          <a:latin typeface="Arial"/>
                        </a:rPr>
                        <a:t>11.61%</a:t>
                      </a:r>
                    </a:p>
                  </a:txBody>
                  <a:tcPr marL="0" marR="0" marT="0" marB="0" anchor="ctr">
                    <a:lnL w="6350" cap="flat" cmpd="sng" algn="ctr">
                      <a:noFill/>
                      <a:prstDash val="solid"/>
                      <a:round/>
                      <a:headEnd type="none" w="med" len="med"/>
                      <a:tailEnd type="none" w="med" len="med"/>
                    </a:lnL>
                    <a:lnR>
                      <a:noFill/>
                    </a:lnR>
                    <a:lnT w="12700" cap="flat" cmpd="sng" algn="ctr">
                      <a:solidFill>
                        <a:schemeClr val="bg1">
                          <a:lumMod val="50000"/>
                        </a:schemeClr>
                      </a:solidFill>
                      <a:prstDash val="sysDash"/>
                      <a:round/>
                      <a:headEnd type="none" w="med" len="med"/>
                      <a:tailEnd type="none" w="med" len="med"/>
                    </a:lnT>
                    <a:lnB w="12700"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US" sz="1100" b="0" i="0" u="none" strike="noStrike">
                          <a:solidFill>
                            <a:srgbClr val="000000"/>
                          </a:solidFill>
                          <a:effectLst/>
                          <a:latin typeface="Arial"/>
                        </a:rPr>
                        <a:t>8.75%</a:t>
                      </a:r>
                    </a:p>
                  </a:txBody>
                  <a:tcPr marL="0" marR="0" marT="0" marB="0" anchor="ctr">
                    <a:lnL w="6350" cap="flat" cmpd="sng" algn="ctr">
                      <a:noFill/>
                      <a:prstDash val="solid"/>
                      <a:round/>
                      <a:headEnd type="none" w="med" len="med"/>
                      <a:tailEnd type="none" w="med" len="med"/>
                    </a:lnL>
                    <a:lnR>
                      <a:noFill/>
                    </a:lnR>
                    <a:lnT w="12700" cap="flat" cmpd="sng" algn="ctr">
                      <a:solidFill>
                        <a:schemeClr val="bg1">
                          <a:lumMod val="50000"/>
                        </a:schemeClr>
                      </a:solidFill>
                      <a:prstDash val="sysDash"/>
                      <a:round/>
                      <a:headEnd type="none" w="med" len="med"/>
                      <a:tailEnd type="none" w="med" len="med"/>
                    </a:lnT>
                    <a:lnB w="12700"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US" sz="1100" b="0" i="0" u="none" strike="noStrike" dirty="0">
                          <a:solidFill>
                            <a:srgbClr val="000000"/>
                          </a:solidFill>
                          <a:effectLst/>
                          <a:latin typeface="Arial"/>
                        </a:rPr>
                        <a:t>8.25%</a:t>
                      </a:r>
                    </a:p>
                  </a:txBody>
                  <a:tcPr marL="0" marR="0" marT="0" marB="0" anchor="ctr">
                    <a:lnL w="6350" cap="flat" cmpd="sng" algn="ctr">
                      <a:noFill/>
                      <a:prstDash val="solid"/>
                      <a:round/>
                      <a:headEnd type="none" w="med" len="med"/>
                      <a:tailEnd type="none" w="med" len="med"/>
                    </a:lnL>
                    <a:lnR>
                      <a:noFill/>
                    </a:lnR>
                    <a:lnT w="12700" cap="flat" cmpd="sng" algn="ctr">
                      <a:solidFill>
                        <a:schemeClr val="bg1">
                          <a:lumMod val="50000"/>
                        </a:schemeClr>
                      </a:solidFill>
                      <a:prstDash val="sysDash"/>
                      <a:round/>
                      <a:headEnd type="none" w="med" len="med"/>
                      <a:tailEnd type="none" w="med" len="med"/>
                    </a:lnT>
                    <a:lnB w="12700"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100" b="0" i="0" u="none" strike="noStrike">
                          <a:effectLst/>
                          <a:latin typeface="Arial"/>
                        </a:rPr>
                        <a:t>2.86%</a:t>
                      </a:r>
                    </a:p>
                  </a:txBody>
                  <a:tcPr marL="0" marR="0" marT="0" marB="0" anchor="ctr">
                    <a:lnL>
                      <a:noFill/>
                    </a:lnL>
                    <a:lnR>
                      <a:noFill/>
                    </a:lnR>
                    <a:lnT w="12700" cap="flat" cmpd="sng" algn="ctr">
                      <a:solidFill>
                        <a:schemeClr val="bg1">
                          <a:lumMod val="50000"/>
                        </a:schemeClr>
                      </a:solidFill>
                      <a:prstDash val="sysDash"/>
                      <a:round/>
                      <a:headEnd type="none" w="med" len="med"/>
                      <a:tailEnd type="none" w="med" len="med"/>
                    </a:lnT>
                    <a:lnB w="12700"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100" b="0" i="0" u="none" strike="noStrike" dirty="0">
                          <a:effectLst/>
                          <a:latin typeface="Arial"/>
                        </a:rPr>
                        <a:t>3.36%</a:t>
                      </a:r>
                    </a:p>
                  </a:txBody>
                  <a:tcPr marL="0" marR="0" marT="0" marB="0" anchor="ctr">
                    <a:lnL>
                      <a:noFill/>
                    </a:lnL>
                    <a:lnR>
                      <a:noFill/>
                    </a:lnR>
                    <a:lnT w="12700" cap="flat" cmpd="sng" algn="ctr">
                      <a:solidFill>
                        <a:schemeClr val="bg1">
                          <a:lumMod val="50000"/>
                        </a:schemeClr>
                      </a:solidFill>
                      <a:prstDash val="sysDash"/>
                      <a:round/>
                      <a:headEnd type="none" w="med" len="med"/>
                      <a:tailEnd type="none" w="med" len="med"/>
                    </a:lnT>
                    <a:lnB w="12700"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100" b="0" i="0" u="none" strike="noStrike" dirty="0" smtClean="0">
                          <a:effectLst/>
                          <a:latin typeface="Arial"/>
                        </a:rPr>
                        <a:t>$64,069</a:t>
                      </a:r>
                      <a:endParaRPr lang="en-US" sz="1100" b="0" i="0" u="none" strike="noStrike" dirty="0">
                        <a:effectLst/>
                        <a:latin typeface="Arial"/>
                      </a:endParaRPr>
                    </a:p>
                  </a:txBody>
                  <a:tcPr marL="0" marR="0" marT="0" marB="0" anchor="ctr">
                    <a:lnL>
                      <a:noFill/>
                    </a:lnL>
                    <a:lnR w="12700" cap="flat" cmpd="sng" algn="ctr">
                      <a:noFill/>
                      <a:prstDash val="solid"/>
                      <a:round/>
                      <a:headEnd type="none" w="med" len="med"/>
                      <a:tailEnd type="none" w="med" len="med"/>
                    </a:lnR>
                    <a:lnT w="12700" cap="flat" cmpd="sng" algn="ctr">
                      <a:solidFill>
                        <a:schemeClr val="bg1">
                          <a:lumMod val="50000"/>
                        </a:schemeClr>
                      </a:solidFill>
                      <a:prstDash val="sysDash"/>
                      <a:round/>
                      <a:headEnd type="none" w="med" len="med"/>
                      <a:tailEnd type="none" w="med" len="med"/>
                    </a:lnT>
                    <a:lnB w="12700"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100" b="0" i="0" u="none" strike="noStrike" dirty="0">
                          <a:effectLst/>
                          <a:latin typeface="Arial"/>
                        </a:rPr>
                        <a:t>$1,832</a:t>
                      </a:r>
                    </a:p>
                  </a:txBody>
                  <a:tcPr marL="0" marR="0" marT="0" marB="0" anchor="ctr">
                    <a:lnL>
                      <a:noFill/>
                    </a:lnL>
                    <a:lnR w="12700" cap="flat" cmpd="sng" algn="ctr">
                      <a:noFill/>
                      <a:prstDash val="solid"/>
                      <a:round/>
                      <a:headEnd type="none" w="med" len="med"/>
                      <a:tailEnd type="none" w="med" len="med"/>
                    </a:lnR>
                    <a:lnT w="12700" cap="flat" cmpd="sng" algn="ctr">
                      <a:solidFill>
                        <a:schemeClr val="bg1">
                          <a:lumMod val="50000"/>
                        </a:schemeClr>
                      </a:solidFill>
                      <a:prstDash val="sysDash"/>
                      <a:round/>
                      <a:headEnd type="none" w="med" len="med"/>
                      <a:tailEnd type="none" w="med" len="med"/>
                    </a:lnT>
                    <a:lnB w="12700"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100" b="0" i="0" u="none" strike="noStrike" dirty="0">
                          <a:effectLst/>
                          <a:latin typeface="Arial"/>
                        </a:rPr>
                        <a:t>$2,153</a:t>
                      </a:r>
                    </a:p>
                  </a:txBody>
                  <a:tcPr marL="0" marR="0" marT="0" marB="0" anchor="ctr">
                    <a:lnL>
                      <a:noFill/>
                    </a:lnL>
                    <a:lnR w="12700" cap="flat" cmpd="sng" algn="ctr">
                      <a:noFill/>
                      <a:prstDash val="solid"/>
                      <a:round/>
                      <a:headEnd type="none" w="med" len="med"/>
                      <a:tailEnd type="none" w="med" len="med"/>
                    </a:lnR>
                    <a:lnT w="12700" cap="flat" cmpd="sng" algn="ctr">
                      <a:solidFill>
                        <a:schemeClr val="bg1">
                          <a:lumMod val="50000"/>
                        </a:schemeClr>
                      </a:solidFill>
                      <a:prstDash val="sysDash"/>
                      <a:round/>
                      <a:headEnd type="none" w="med" len="med"/>
                      <a:tailEnd type="none" w="med" len="med"/>
                    </a:lnT>
                    <a:lnB w="12700"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235494">
                <a:tc>
                  <a:txBody>
                    <a:bodyPr/>
                    <a:lstStyle/>
                    <a:p>
                      <a:pPr algn="l" fontAlgn="b"/>
                      <a:r>
                        <a:rPr lang="en-US" sz="1100" b="1" i="0" u="none" strike="noStrike" dirty="0">
                          <a:solidFill>
                            <a:schemeClr val="tx1"/>
                          </a:solidFill>
                          <a:effectLst/>
                          <a:latin typeface="Arial" panose="020B0604020202020204" pitchFamily="34" charset="0"/>
                          <a:cs typeface="Arial" panose="020B0604020202020204" pitchFamily="34" charset="0"/>
                        </a:rPr>
                        <a:t>Total </a:t>
                      </a:r>
                      <a:r>
                        <a:rPr lang="en-US" sz="1100" b="1" i="0" u="none" strike="noStrike" dirty="0" smtClean="0">
                          <a:solidFill>
                            <a:schemeClr val="tx1"/>
                          </a:solidFill>
                          <a:effectLst/>
                          <a:latin typeface="Arial" panose="020B0604020202020204" pitchFamily="34" charset="0"/>
                          <a:cs typeface="Arial" panose="020B0604020202020204" pitchFamily="34" charset="0"/>
                        </a:rPr>
                        <a:t>Risk-based Capital</a:t>
                      </a:r>
                      <a:endParaRPr lang="en-US" sz="1100" b="1" i="0" u="none" strike="noStrike" dirty="0">
                        <a:solidFill>
                          <a:schemeClr val="tx1"/>
                        </a:solidFill>
                        <a:effectLst/>
                        <a:latin typeface="Arial" panose="020B0604020202020204" pitchFamily="34" charset="0"/>
                        <a:cs typeface="Arial" panose="020B0604020202020204" pitchFamily="34" charset="0"/>
                      </a:endParaRPr>
                    </a:p>
                  </a:txBody>
                  <a:tcPr marL="45720" marR="0" marT="0" marB="0" anchor="ctr">
                    <a:lnL w="12700" cap="flat" cmpd="sng" algn="ctr">
                      <a:solidFill>
                        <a:srgbClr val="FF0000"/>
                      </a:solidFill>
                      <a:prstDash val="solid"/>
                      <a:round/>
                      <a:headEnd type="none" w="med" len="med"/>
                      <a:tailEnd type="none" w="med" len="med"/>
                    </a:lnL>
                    <a:lnR>
                      <a:noFill/>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a:txBody>
                    <a:bodyPr/>
                    <a:lstStyle/>
                    <a:p>
                      <a:pPr algn="ctr" fontAlgn="b"/>
                      <a:r>
                        <a:rPr lang="en-US" sz="1100" b="1" i="0" u="none" strike="noStrike" dirty="0">
                          <a:solidFill>
                            <a:schemeClr val="tx1"/>
                          </a:solidFill>
                          <a:effectLst/>
                          <a:latin typeface="Arial"/>
                        </a:rPr>
                        <a:t>12.87%</a:t>
                      </a:r>
                    </a:p>
                  </a:txBody>
                  <a:tcPr marL="0" marR="0" marT="0" marB="0" anchor="ctr">
                    <a:lnL w="6350" cap="flat" cmpd="sng" algn="ctr">
                      <a:noFill/>
                      <a:prstDash val="solid"/>
                      <a:round/>
                      <a:headEnd type="none" w="med" len="med"/>
                      <a:tailEnd type="none" w="med" len="med"/>
                    </a:lnL>
                    <a:lnR>
                      <a:noFill/>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a:txBody>
                    <a:bodyPr/>
                    <a:lstStyle/>
                    <a:p>
                      <a:pPr algn="ctr" rtl="0" fontAlgn="ctr"/>
                      <a:r>
                        <a:rPr lang="en-US" sz="1100" b="1" i="0" u="none" strike="noStrike" dirty="0">
                          <a:solidFill>
                            <a:schemeClr val="tx1"/>
                          </a:solidFill>
                          <a:effectLst/>
                          <a:latin typeface="Arial"/>
                        </a:rPr>
                        <a:t>10.65%</a:t>
                      </a:r>
                    </a:p>
                  </a:txBody>
                  <a:tcPr marL="0" marR="0" marT="0" marB="0" anchor="ctr">
                    <a:lnL w="6350" cap="flat" cmpd="sng" algn="ctr">
                      <a:noFill/>
                      <a:prstDash val="solid"/>
                      <a:round/>
                      <a:headEnd type="none" w="med" len="med"/>
                      <a:tailEnd type="none" w="med" len="med"/>
                    </a:lnL>
                    <a:lnR>
                      <a:noFill/>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a:txBody>
                    <a:bodyPr/>
                    <a:lstStyle/>
                    <a:p>
                      <a:pPr algn="ctr" rtl="0" fontAlgn="ctr"/>
                      <a:r>
                        <a:rPr lang="en-US" sz="1100" b="1" i="0" u="none" strike="noStrike" dirty="0">
                          <a:solidFill>
                            <a:schemeClr val="tx1"/>
                          </a:solidFill>
                          <a:effectLst/>
                          <a:latin typeface="Arial"/>
                        </a:rPr>
                        <a:t>10.40%</a:t>
                      </a:r>
                    </a:p>
                  </a:txBody>
                  <a:tcPr marL="0" marR="0" marT="0" marB="0" anchor="ctr">
                    <a:lnL w="6350" cap="flat" cmpd="sng" algn="ctr">
                      <a:noFill/>
                      <a:prstDash val="solid"/>
                      <a:round/>
                      <a:headEnd type="none" w="med" len="med"/>
                      <a:tailEnd type="none" w="med" len="med"/>
                    </a:lnL>
                    <a:lnR>
                      <a:noFill/>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a:txBody>
                    <a:bodyPr/>
                    <a:lstStyle/>
                    <a:p>
                      <a:pPr algn="ctr" fontAlgn="b"/>
                      <a:r>
                        <a:rPr lang="en-US" sz="1100" b="1" i="0" u="none" strike="noStrike" dirty="0">
                          <a:solidFill>
                            <a:schemeClr val="tx1"/>
                          </a:solidFill>
                          <a:effectLst/>
                          <a:latin typeface="Arial"/>
                        </a:rPr>
                        <a:t>2.22%</a:t>
                      </a:r>
                    </a:p>
                  </a:txBody>
                  <a:tcPr marL="0" marR="0" marT="0" marB="0" anchor="ctr">
                    <a:lnL>
                      <a:noFill/>
                    </a:lnL>
                    <a:lnR>
                      <a:noFill/>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a:txBody>
                    <a:bodyPr/>
                    <a:lstStyle/>
                    <a:p>
                      <a:pPr algn="ctr" fontAlgn="b"/>
                      <a:r>
                        <a:rPr lang="en-US" sz="1100" b="1" i="0" u="none" strike="noStrike" dirty="0">
                          <a:solidFill>
                            <a:schemeClr val="tx1"/>
                          </a:solidFill>
                          <a:effectLst/>
                          <a:latin typeface="Arial"/>
                        </a:rPr>
                        <a:t>2.47%</a:t>
                      </a:r>
                    </a:p>
                  </a:txBody>
                  <a:tcPr marL="0" marR="0" marT="0" marB="0" anchor="ctr">
                    <a:lnL>
                      <a:noFill/>
                    </a:lnL>
                    <a:lnR>
                      <a:noFill/>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a:txBody>
                    <a:bodyPr/>
                    <a:lstStyle/>
                    <a:p>
                      <a:pPr algn="ctr" fontAlgn="b"/>
                      <a:r>
                        <a:rPr lang="en-US" sz="1100" b="1" i="0" u="none" strike="noStrike" dirty="0" smtClean="0">
                          <a:effectLst/>
                          <a:latin typeface="Arial"/>
                        </a:rPr>
                        <a:t>$64,069</a:t>
                      </a:r>
                      <a:endParaRPr lang="en-US" sz="1100" b="1" i="0" u="none" strike="noStrike" dirty="0">
                        <a:effectLst/>
                        <a:latin typeface="Arial"/>
                      </a:endParaRPr>
                    </a:p>
                  </a:txBody>
                  <a:tcPr marL="0" marR="0" marT="0" marB="0" anchor="ctr">
                    <a:lnL>
                      <a:noFill/>
                    </a:lnL>
                    <a:lnR w="12700" cap="flat" cmpd="sng" algn="ctr">
                      <a:no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a:txBody>
                    <a:bodyPr/>
                    <a:lstStyle/>
                    <a:p>
                      <a:pPr algn="ctr" fontAlgn="b"/>
                      <a:r>
                        <a:rPr lang="en-US" sz="1100" b="1" i="0" u="none" strike="noStrike" dirty="0">
                          <a:solidFill>
                            <a:schemeClr val="tx1"/>
                          </a:solidFill>
                          <a:effectLst/>
                          <a:latin typeface="Arial"/>
                        </a:rPr>
                        <a:t>$1,422</a:t>
                      </a:r>
                    </a:p>
                  </a:txBody>
                  <a:tcPr marL="0" marR="0" marT="0" marB="0" anchor="ctr">
                    <a:lnL>
                      <a:noFill/>
                    </a:lnL>
                    <a:lnR w="12700" cap="flat" cmpd="sng" algn="ctr">
                      <a:no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a:txBody>
                    <a:bodyPr/>
                    <a:lstStyle/>
                    <a:p>
                      <a:pPr algn="ctr" fontAlgn="b"/>
                      <a:r>
                        <a:rPr lang="en-US" sz="1100" b="1" i="0" u="none" strike="noStrike" dirty="0">
                          <a:solidFill>
                            <a:schemeClr val="tx1"/>
                          </a:solidFill>
                          <a:effectLst/>
                          <a:latin typeface="Arial"/>
                        </a:rPr>
                        <a:t>$1,583</a:t>
                      </a:r>
                    </a:p>
                  </a:txBody>
                  <a:tcPr marL="0" marR="0" marT="0" marB="0" anchor="ctr">
                    <a:lnL>
                      <a:noFill/>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r>
              <a:tr h="235494">
                <a:tc>
                  <a:txBody>
                    <a:bodyPr/>
                    <a:lstStyle/>
                    <a:p>
                      <a:pPr algn="l" fontAlgn="b"/>
                      <a:r>
                        <a:rPr lang="en-US" sz="1100" b="0" i="0" u="none" strike="noStrike" dirty="0">
                          <a:solidFill>
                            <a:srgbClr val="000000"/>
                          </a:solidFill>
                          <a:effectLst/>
                          <a:latin typeface="Arial" panose="020B0604020202020204" pitchFamily="34" charset="0"/>
                          <a:cs typeface="Arial" panose="020B0604020202020204" pitchFamily="34" charset="0"/>
                        </a:rPr>
                        <a:t>Tier 1 </a:t>
                      </a:r>
                      <a:r>
                        <a:rPr lang="en-US" sz="1100" b="0" i="0" u="none" strike="noStrike" dirty="0" smtClean="0">
                          <a:solidFill>
                            <a:srgbClr val="000000"/>
                          </a:solidFill>
                          <a:effectLst/>
                          <a:latin typeface="Arial" panose="020B0604020202020204" pitchFamily="34" charset="0"/>
                          <a:cs typeface="Arial" panose="020B0604020202020204" pitchFamily="34" charset="0"/>
                        </a:rPr>
                        <a:t>leverage</a:t>
                      </a:r>
                      <a:r>
                        <a:rPr lang="en-US" sz="1100" b="0" i="0" u="none" strike="noStrike" kern="1200" baseline="30000" dirty="0" smtClean="0">
                          <a:solidFill>
                            <a:srgbClr val="000000"/>
                          </a:solidFill>
                          <a:effectLst/>
                          <a:latin typeface="Arial" panose="020B0604020202020204" pitchFamily="34" charset="0"/>
                          <a:ea typeface="+mn-ea"/>
                          <a:cs typeface="Arial" panose="020B0604020202020204" pitchFamily="34" charset="0"/>
                        </a:rPr>
                        <a:t>1</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45720" marR="45720" marT="0" marB="0" anchor="ctr">
                    <a:lnL w="12700" cap="flat" cmpd="sng" algn="ctr">
                      <a:noFill/>
                      <a:prstDash val="solid"/>
                      <a:round/>
                      <a:headEnd type="none" w="med" len="med"/>
                      <a:tailEnd type="none" w="med" len="med"/>
                    </a:lnL>
                    <a:lnR>
                      <a:noFill/>
                    </a:lnR>
                    <a:lnT w="12700" cap="flat" cmpd="sng" algn="ctr">
                      <a:solidFill>
                        <a:srgbClr val="FF000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100" b="0" i="0" u="none" strike="noStrike" dirty="0">
                          <a:solidFill>
                            <a:srgbClr val="000000"/>
                          </a:solidFill>
                          <a:effectLst/>
                          <a:latin typeface="Arial"/>
                        </a:rPr>
                        <a:t>9.41%</a:t>
                      </a:r>
                    </a:p>
                  </a:txBody>
                  <a:tcPr marL="0" marR="0" marT="0" marB="0" anchor="ctr">
                    <a:lnL w="6350" cap="flat" cmpd="sng" algn="ctr">
                      <a:noFill/>
                      <a:prstDash val="solid"/>
                      <a:round/>
                      <a:headEnd type="none" w="med" len="med"/>
                      <a:tailEnd type="none" w="med" len="med"/>
                    </a:lnL>
                    <a:lnR>
                      <a:noFill/>
                    </a:lnR>
                    <a:lnT w="12700" cap="flat" cmpd="sng" algn="ctr">
                      <a:solidFill>
                        <a:srgbClr val="FF000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US" sz="1100" b="0" i="0" u="none" strike="noStrike">
                          <a:solidFill>
                            <a:srgbClr val="000000"/>
                          </a:solidFill>
                          <a:effectLst/>
                          <a:latin typeface="Arial"/>
                        </a:rPr>
                        <a:t>6.65%</a:t>
                      </a:r>
                    </a:p>
                  </a:txBody>
                  <a:tcPr marL="0" marR="0" marT="0" marB="0" anchor="ctr">
                    <a:lnL w="6350" cap="flat" cmpd="sng" algn="ctr">
                      <a:noFill/>
                      <a:prstDash val="solid"/>
                      <a:round/>
                      <a:headEnd type="none" w="med" len="med"/>
                      <a:tailEnd type="none" w="med" len="med"/>
                    </a:lnL>
                    <a:lnR>
                      <a:noFill/>
                    </a:lnR>
                    <a:lnT w="12700" cap="flat" cmpd="sng" algn="ctr">
                      <a:solidFill>
                        <a:srgbClr val="FF000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US" sz="1100" b="0" i="0" u="none" strike="noStrike" dirty="0">
                          <a:solidFill>
                            <a:srgbClr val="000000"/>
                          </a:solidFill>
                          <a:effectLst/>
                          <a:latin typeface="Arial"/>
                        </a:rPr>
                        <a:t>6.40%</a:t>
                      </a:r>
                    </a:p>
                  </a:txBody>
                  <a:tcPr marL="0" marR="0" marT="0" marB="0" anchor="ctr">
                    <a:lnL w="6350" cap="flat" cmpd="sng" algn="ctr">
                      <a:noFill/>
                      <a:prstDash val="solid"/>
                      <a:round/>
                      <a:headEnd type="none" w="med" len="med"/>
                      <a:tailEnd type="none" w="med" len="med"/>
                    </a:lnL>
                    <a:lnR>
                      <a:noFill/>
                    </a:lnR>
                    <a:lnT w="12700" cap="flat" cmpd="sng" algn="ctr">
                      <a:solidFill>
                        <a:srgbClr val="FF000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100" b="0" i="0" u="none" strike="noStrike" dirty="0">
                          <a:solidFill>
                            <a:srgbClr val="000000"/>
                          </a:solidFill>
                          <a:effectLst/>
                          <a:latin typeface="Arial"/>
                        </a:rPr>
                        <a:t>2.76%</a:t>
                      </a:r>
                    </a:p>
                  </a:txBody>
                  <a:tcPr marL="0" marR="0" marT="0" marB="0" anchor="ctr">
                    <a:lnL>
                      <a:noFill/>
                    </a:lnL>
                    <a:lnR>
                      <a:noFill/>
                    </a:lnR>
                    <a:lnT w="12700" cap="flat" cmpd="sng" algn="ctr">
                      <a:solidFill>
                        <a:srgbClr val="FF000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100" b="0" i="0" u="none" strike="noStrike" dirty="0">
                          <a:solidFill>
                            <a:srgbClr val="000000"/>
                          </a:solidFill>
                          <a:effectLst/>
                          <a:latin typeface="Arial"/>
                        </a:rPr>
                        <a:t>3.01%</a:t>
                      </a:r>
                    </a:p>
                  </a:txBody>
                  <a:tcPr marL="0" marR="0" marT="0" marB="0" anchor="ctr">
                    <a:lnL>
                      <a:noFill/>
                    </a:lnL>
                    <a:lnR>
                      <a:noFill/>
                    </a:lnR>
                    <a:lnT w="12700" cap="flat" cmpd="sng" algn="ctr">
                      <a:solidFill>
                        <a:srgbClr val="FF000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100" b="0" i="0" u="none" strike="noStrike" dirty="0" smtClean="0">
                          <a:effectLst/>
                          <a:latin typeface="Arial"/>
                        </a:rPr>
                        <a:t>$79,039</a:t>
                      </a:r>
                      <a:endParaRPr lang="en-US" sz="1100" b="0" i="0" u="none" strike="noStrike" dirty="0">
                        <a:effectLst/>
                        <a:latin typeface="Arial"/>
                      </a:endParaRPr>
                    </a:p>
                  </a:txBody>
                  <a:tcPr marL="0" marR="0" marT="0" marB="0" anchor="ctr">
                    <a:lnL>
                      <a:noFill/>
                    </a:lnL>
                    <a:lnR w="12700" cap="flat" cmpd="sng" algn="ctr">
                      <a:no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100" b="0" i="0" u="none" strike="noStrike" dirty="0">
                          <a:effectLst/>
                          <a:latin typeface="Arial"/>
                        </a:rPr>
                        <a:t>$2,181</a:t>
                      </a:r>
                    </a:p>
                  </a:txBody>
                  <a:tcPr marL="0" marR="0" marT="0" marB="0" anchor="ctr">
                    <a:lnL>
                      <a:noFill/>
                    </a:lnL>
                    <a:lnR w="12700" cap="flat" cmpd="sng" algn="ctr">
                      <a:no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100" b="0" i="0" u="none" strike="noStrike" dirty="0">
                          <a:effectLst/>
                          <a:latin typeface="Arial"/>
                        </a:rPr>
                        <a:t>$2,379</a:t>
                      </a:r>
                    </a:p>
                  </a:txBody>
                  <a:tcPr marL="0" marR="0" marT="0" marB="0" anchor="ctr">
                    <a:lnL>
                      <a:noFill/>
                    </a:lnL>
                    <a:lnR w="12700" cap="flat" cmpd="sng" algn="ctr">
                      <a:no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r>
            </a:tbl>
          </a:graphicData>
        </a:graphic>
      </p:graphicFrame>
      <p:sp>
        <p:nvSpPr>
          <p:cNvPr id="21" name="Freeform 20"/>
          <p:cNvSpPr>
            <a:spLocks noChangeAspect="1"/>
          </p:cNvSpPr>
          <p:nvPr/>
        </p:nvSpPr>
        <p:spPr>
          <a:xfrm>
            <a:off x="3317591" y="5751912"/>
            <a:ext cx="144422" cy="274320"/>
          </a:xfrm>
          <a:custGeom>
            <a:avLst/>
            <a:gdLst/>
            <a:ahLst/>
            <a:cxnLst/>
            <a:rect l="0" t="0" r="0" b="0"/>
            <a:pathLst>
              <a:path w="142082" h="269876">
                <a:moveTo>
                  <a:pt x="0" y="0"/>
                </a:moveTo>
                <a:lnTo>
                  <a:pt x="0" y="66675"/>
                </a:lnTo>
                <a:lnTo>
                  <a:pt x="69056" y="134938"/>
                </a:lnTo>
                <a:lnTo>
                  <a:pt x="0" y="206375"/>
                </a:lnTo>
                <a:lnTo>
                  <a:pt x="0" y="269875"/>
                </a:lnTo>
                <a:lnTo>
                  <a:pt x="142081" y="134938"/>
                </a:lnTo>
                <a:close/>
              </a:path>
            </a:pathLst>
          </a:custGeom>
          <a:solidFill>
            <a:srgbClr val="FF0000"/>
          </a:solidFill>
          <a:ln w="9525" cap="flat" cmpd="sng" algn="ctr">
            <a:solidFill>
              <a:srgbClr val="FF0000"/>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noAutofit/>
          </a:bodyPr>
          <a:lstStyle/>
          <a:p>
            <a:pPr algn="ctr">
              <a:lnSpc>
                <a:spcPct val="100000"/>
              </a:lnSpc>
            </a:pPr>
            <a:endParaRPr lang="en-GB" dirty="0" smtClean="0">
              <a:solidFill>
                <a:schemeClr val="tx1"/>
              </a:solidFill>
              <a:latin typeface="Arial" panose="020B0604020202020204" pitchFamily="34" charset="0"/>
              <a:cs typeface="Arial" panose="020B0604020202020204" pitchFamily="34" charset="0"/>
            </a:endParaRPr>
          </a:p>
        </p:txBody>
      </p:sp>
      <p:sp>
        <p:nvSpPr>
          <p:cNvPr id="23" name="Content Placeholder 3"/>
          <p:cNvSpPr txBox="1">
            <a:spLocks/>
          </p:cNvSpPr>
          <p:nvPr/>
        </p:nvSpPr>
        <p:spPr>
          <a:xfrm>
            <a:off x="3680154" y="5601471"/>
            <a:ext cx="5567033" cy="646331"/>
          </a:xfrm>
          <a:prstGeom prst="rect">
            <a:avLst/>
          </a:prstGeom>
        </p:spPr>
        <p:txBody>
          <a:bodyPr wrap="square" lIns="0" tIns="0" rIns="0" bIns="0">
            <a:spAutoFit/>
          </a:bodyPr>
          <a:lstStyle>
            <a:lvl1pPr marL="174625" indent="-174625" algn="l" rtl="0" eaLnBrk="1" fontAlgn="base" hangingPunct="1">
              <a:spcBef>
                <a:spcPct val="60000"/>
              </a:spcBef>
              <a:spcAft>
                <a:spcPct val="0"/>
              </a:spcAft>
              <a:buChar char="•"/>
              <a:defRPr sz="1600">
                <a:solidFill>
                  <a:schemeClr val="tx1"/>
                </a:solidFill>
                <a:latin typeface="+mn-lt"/>
                <a:ea typeface="+mn-ea"/>
                <a:cs typeface="+mn-cs"/>
                <a:sym typeface="Arial"/>
              </a:defRPr>
            </a:lvl1pPr>
            <a:lvl2pPr marL="342900" indent="-166688" algn="l" rtl="0" eaLnBrk="1" fontAlgn="base" hangingPunct="1">
              <a:spcBef>
                <a:spcPct val="20000"/>
              </a:spcBef>
              <a:spcAft>
                <a:spcPct val="0"/>
              </a:spcAft>
              <a:buFont typeface="Arial" charset="0"/>
              <a:buChar char="–"/>
              <a:defRPr sz="1600">
                <a:solidFill>
                  <a:schemeClr val="tx1"/>
                </a:solidFill>
                <a:latin typeface="+mn-lt"/>
                <a:cs typeface="+mn-cs"/>
                <a:sym typeface="Arial"/>
              </a:defRPr>
            </a:lvl2pPr>
            <a:lvl3pPr marL="515938" indent="-171450" algn="l" rtl="0" eaLnBrk="1" fontAlgn="base" hangingPunct="1">
              <a:spcBef>
                <a:spcPct val="20000"/>
              </a:spcBef>
              <a:spcAft>
                <a:spcPct val="0"/>
              </a:spcAft>
              <a:buFont typeface="Arial" charset="0"/>
              <a:buChar char="-"/>
              <a:defRPr sz="1600">
                <a:solidFill>
                  <a:schemeClr val="tx1"/>
                </a:solidFill>
                <a:latin typeface="+mn-lt"/>
                <a:cs typeface="+mn-cs"/>
                <a:sym typeface="Arial"/>
              </a:defRPr>
            </a:lvl3pPr>
            <a:lvl4pPr marL="684213" indent="-166688" algn="l" rtl="0" eaLnBrk="1" fontAlgn="base" hangingPunct="1">
              <a:spcBef>
                <a:spcPct val="20000"/>
              </a:spcBef>
              <a:spcAft>
                <a:spcPct val="0"/>
              </a:spcAft>
              <a:buFont typeface="Arial" charset="0"/>
              <a:buChar char="-"/>
              <a:defRPr sz="1600">
                <a:solidFill>
                  <a:schemeClr val="tx1"/>
                </a:solidFill>
                <a:latin typeface="+mn-lt"/>
                <a:cs typeface="+mn-cs"/>
                <a:sym typeface="Arial"/>
              </a:defRPr>
            </a:lvl4pPr>
            <a:lvl5pPr marL="858838" indent="-173038" algn="l" rtl="0" eaLnBrk="1" fontAlgn="base" hangingPunct="1">
              <a:spcBef>
                <a:spcPct val="20000"/>
              </a:spcBef>
              <a:spcAft>
                <a:spcPct val="0"/>
              </a:spcAft>
              <a:buFont typeface="Arial" charset="0"/>
              <a:buChar char="-"/>
              <a:defRPr sz="1600">
                <a:solidFill>
                  <a:schemeClr val="tx1"/>
                </a:solidFill>
                <a:latin typeface="+mn-lt"/>
                <a:cs typeface="+mn-cs"/>
                <a:sym typeface="Arial"/>
              </a:defRPr>
            </a:lvl5pPr>
            <a:lvl6pPr marL="1316038" indent="-173038" algn="l" rtl="0" eaLnBrk="1" fontAlgn="base" hangingPunct="1">
              <a:spcBef>
                <a:spcPct val="20000"/>
              </a:spcBef>
              <a:spcAft>
                <a:spcPct val="0"/>
              </a:spcAft>
              <a:buFont typeface="Arial" charset="0"/>
              <a:buChar char="-"/>
              <a:defRPr sz="1600">
                <a:solidFill>
                  <a:schemeClr val="tx1"/>
                </a:solidFill>
                <a:latin typeface="+mn-lt"/>
                <a:cs typeface="+mn-cs"/>
              </a:defRPr>
            </a:lvl6pPr>
            <a:lvl7pPr marL="1773238" indent="-173038" algn="l" rtl="0" eaLnBrk="1" fontAlgn="base" hangingPunct="1">
              <a:spcBef>
                <a:spcPct val="20000"/>
              </a:spcBef>
              <a:spcAft>
                <a:spcPct val="0"/>
              </a:spcAft>
              <a:buFont typeface="Arial" charset="0"/>
              <a:buChar char="-"/>
              <a:defRPr sz="1600">
                <a:solidFill>
                  <a:schemeClr val="tx1"/>
                </a:solidFill>
                <a:latin typeface="+mn-lt"/>
                <a:cs typeface="+mn-cs"/>
              </a:defRPr>
            </a:lvl7pPr>
            <a:lvl8pPr marL="2230438" indent="-173038" algn="l" rtl="0" eaLnBrk="1" fontAlgn="base" hangingPunct="1">
              <a:spcBef>
                <a:spcPct val="20000"/>
              </a:spcBef>
              <a:spcAft>
                <a:spcPct val="0"/>
              </a:spcAft>
              <a:buFont typeface="Arial" charset="0"/>
              <a:buChar char="-"/>
              <a:defRPr sz="1600">
                <a:solidFill>
                  <a:schemeClr val="tx1"/>
                </a:solidFill>
                <a:latin typeface="+mn-lt"/>
                <a:cs typeface="+mn-cs"/>
              </a:defRPr>
            </a:lvl8pPr>
            <a:lvl9pPr marL="2687638" indent="-173038" algn="l" rtl="0" eaLnBrk="1" fontAlgn="base" hangingPunct="1">
              <a:spcBef>
                <a:spcPct val="20000"/>
              </a:spcBef>
              <a:spcAft>
                <a:spcPct val="0"/>
              </a:spcAft>
              <a:buFont typeface="Arial" charset="0"/>
              <a:buChar char="-"/>
              <a:defRPr sz="1600">
                <a:solidFill>
                  <a:schemeClr val="tx1"/>
                </a:solidFill>
                <a:latin typeface="+mn-lt"/>
                <a:cs typeface="+mn-cs"/>
              </a:defRPr>
            </a:lvl9pPr>
          </a:lstStyle>
          <a:p>
            <a:pPr marL="0" indent="0" defTabSz="979488">
              <a:lnSpc>
                <a:spcPct val="100000"/>
              </a:lnSpc>
              <a:buNone/>
            </a:pPr>
            <a:r>
              <a:rPr lang="en-US" sz="1400" dirty="0" smtClean="0">
                <a:solidFill>
                  <a:srgbClr val="FF0000"/>
                </a:solidFill>
                <a:latin typeface="Arial" panose="020B0604020202020204" pitchFamily="34" charset="0"/>
                <a:ea typeface="Arial Unicode MS" pitchFamily="34" charset="-128"/>
                <a:cs typeface="Arial" panose="020B0604020202020204" pitchFamily="34" charset="0"/>
              </a:rPr>
              <a:t>SBNA’s capital buffer is smaller than its proportional post-IHC allocation from SHUSA, therefore the SBNA capital constraint is used to determine the total SBNA and portfolio-level loss budgets</a:t>
            </a:r>
          </a:p>
        </p:txBody>
      </p:sp>
      <p:sp>
        <p:nvSpPr>
          <p:cNvPr id="25" name="Rectangle 24"/>
          <p:cNvSpPr/>
          <p:nvPr/>
        </p:nvSpPr>
        <p:spPr>
          <a:xfrm>
            <a:off x="365453" y="1463040"/>
            <a:ext cx="5257802" cy="185307"/>
          </a:xfrm>
          <a:prstGeom prst="rect">
            <a:avLst/>
          </a:prstGeom>
        </p:spPr>
        <p:txBody>
          <a:bodyPr wrap="square" lIns="0" tIns="0" rIns="0" bIns="0">
            <a:spAutoFit/>
          </a:bodyPr>
          <a:lstStyle/>
          <a:p>
            <a:pPr algn="l"/>
            <a:r>
              <a:rPr lang="en-GB" sz="1400" b="1" dirty="0" smtClean="0">
                <a:solidFill>
                  <a:srgbClr val="FF0000"/>
                </a:solidFill>
                <a:latin typeface="Arial" panose="020B0604020202020204" pitchFamily="34" charset="0"/>
                <a:cs typeface="Arial" panose="020B0604020202020204" pitchFamily="34" charset="0"/>
              </a:rPr>
              <a:t>2016 binding capital constraint</a:t>
            </a:r>
          </a:p>
        </p:txBody>
      </p:sp>
      <p:sp>
        <p:nvSpPr>
          <p:cNvPr id="26" name="Flowchart: Process 25"/>
          <p:cNvSpPr/>
          <p:nvPr/>
        </p:nvSpPr>
        <p:spPr>
          <a:xfrm>
            <a:off x="1368347" y="1640542"/>
            <a:ext cx="7978258" cy="443753"/>
          </a:xfrm>
          <a:prstGeom prst="flowChartProcess">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noAutofit/>
          </a:bodyPr>
          <a:lstStyle/>
          <a:p>
            <a:pPr algn="l" fontAlgn="ctr"/>
            <a:r>
              <a:rPr lang="en-US" sz="1200" b="1" dirty="0">
                <a:solidFill>
                  <a:schemeClr val="tx1"/>
                </a:solidFill>
                <a:latin typeface="Arial" panose="020B0604020202020204" pitchFamily="34" charset="0"/>
                <a:cs typeface="Arial" panose="020B0604020202020204" pitchFamily="34" charset="0"/>
              </a:rPr>
              <a:t>CCAR </a:t>
            </a:r>
            <a:r>
              <a:rPr lang="en-US" sz="1200" b="1" dirty="0" smtClean="0">
                <a:solidFill>
                  <a:schemeClr val="tx1"/>
                </a:solidFill>
                <a:latin typeface="Arial" panose="020B0604020202020204" pitchFamily="34" charset="0"/>
                <a:cs typeface="Arial" panose="020B0604020202020204" pitchFamily="34" charset="0"/>
              </a:rPr>
              <a:t>Ratio (Min Q)          Capital policy trigger         Capital buffer (%)          RWA</a:t>
            </a:r>
            <a:r>
              <a:rPr lang="en-US" sz="1200" b="1" baseline="30000" dirty="0">
                <a:solidFill>
                  <a:schemeClr val="tx1"/>
                </a:solidFill>
                <a:latin typeface="Arial" panose="020B0604020202020204" pitchFamily="34" charset="0"/>
                <a:cs typeface="Arial" panose="020B0604020202020204" pitchFamily="34" charset="0"/>
              </a:rPr>
              <a:t>1</a:t>
            </a:r>
            <a:r>
              <a:rPr lang="en-US" sz="1200" b="1" dirty="0" smtClean="0">
                <a:solidFill>
                  <a:schemeClr val="tx1"/>
                </a:solidFill>
                <a:latin typeface="Arial" panose="020B0604020202020204" pitchFamily="34" charset="0"/>
                <a:cs typeface="Arial" panose="020B0604020202020204" pitchFamily="34" charset="0"/>
              </a:rPr>
              <a:t>          Capital buffer ($M)</a:t>
            </a:r>
            <a:endParaRPr lang="en-US" sz="1200" b="1" dirty="0">
              <a:solidFill>
                <a:schemeClr val="tx1"/>
              </a:solidFill>
              <a:latin typeface="Arial" panose="020B0604020202020204" pitchFamily="34" charset="0"/>
              <a:cs typeface="Arial" panose="020B0604020202020204" pitchFamily="34" charset="0"/>
            </a:endParaRPr>
          </a:p>
        </p:txBody>
      </p:sp>
      <p:sp>
        <p:nvSpPr>
          <p:cNvPr id="27" name="Oval 26"/>
          <p:cNvSpPr/>
          <p:nvPr/>
        </p:nvSpPr>
        <p:spPr>
          <a:xfrm>
            <a:off x="6536809" y="1748067"/>
            <a:ext cx="228600" cy="228600"/>
          </a:xfrm>
          <a:prstGeom prst="ellipse">
            <a:avLst/>
          </a:prstGeom>
          <a:solidFill>
            <a:schemeClr val="bg1"/>
          </a:solid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algn="ctr">
              <a:lnSpc>
                <a:spcPct val="100000"/>
              </a:lnSpc>
            </a:pPr>
            <a:r>
              <a:rPr lang="en-GB" sz="1400" b="1" dirty="0" smtClean="0">
                <a:solidFill>
                  <a:srgbClr val="FF0000"/>
                </a:solidFill>
                <a:latin typeface="Arial" panose="020B0604020202020204" pitchFamily="34" charset="0"/>
                <a:cs typeface="Arial" panose="020B0604020202020204" pitchFamily="34" charset="0"/>
              </a:rPr>
              <a:t>x</a:t>
            </a:r>
          </a:p>
        </p:txBody>
      </p:sp>
      <p:cxnSp>
        <p:nvCxnSpPr>
          <p:cNvPr id="28" name="Straight Connector 27"/>
          <p:cNvCxnSpPr/>
          <p:nvPr/>
        </p:nvCxnSpPr>
        <p:spPr>
          <a:xfrm flipV="1">
            <a:off x="1519274" y="2011818"/>
            <a:ext cx="1277471" cy="1"/>
          </a:xfrm>
          <a:prstGeom prst="line">
            <a:avLst/>
          </a:prstGeom>
          <a:ln>
            <a:solidFill>
              <a:schemeClr val="tx1">
                <a:lumMod val="75000"/>
                <a:lumOff val="25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32" name="Elbow Connector 31"/>
          <p:cNvCxnSpPr/>
          <p:nvPr/>
        </p:nvCxnSpPr>
        <p:spPr>
          <a:xfrm rot="16200000" flipH="1">
            <a:off x="2229313" y="2068110"/>
            <a:ext cx="377319" cy="264736"/>
          </a:xfrm>
          <a:prstGeom prst="bentConnector3">
            <a:avLst/>
          </a:prstGeom>
          <a:ln>
            <a:solidFill>
              <a:schemeClr val="tx1">
                <a:lumMod val="75000"/>
                <a:lumOff val="25000"/>
              </a:schemeClr>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flipV="1">
            <a:off x="3269850" y="2008200"/>
            <a:ext cx="1555852" cy="0"/>
          </a:xfrm>
          <a:prstGeom prst="line">
            <a:avLst/>
          </a:prstGeom>
          <a:ln>
            <a:solidFill>
              <a:schemeClr val="tx1">
                <a:lumMod val="75000"/>
                <a:lumOff val="25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35" name="Elbow Connector 34"/>
          <p:cNvCxnSpPr/>
          <p:nvPr/>
        </p:nvCxnSpPr>
        <p:spPr>
          <a:xfrm rot="5400000">
            <a:off x="3875884" y="2022912"/>
            <a:ext cx="274320" cy="252132"/>
          </a:xfrm>
          <a:prstGeom prst="bentConnector3">
            <a:avLst/>
          </a:prstGeom>
          <a:ln>
            <a:solidFill>
              <a:schemeClr val="tx1">
                <a:lumMod val="75000"/>
                <a:lumOff val="25000"/>
              </a:schemeClr>
            </a:solidFill>
            <a:prstDash val="sysDash"/>
            <a:tailEnd type="none"/>
          </a:ln>
        </p:spPr>
        <p:style>
          <a:lnRef idx="1">
            <a:schemeClr val="accent1"/>
          </a:lnRef>
          <a:fillRef idx="0">
            <a:schemeClr val="accent1"/>
          </a:fillRef>
          <a:effectRef idx="0">
            <a:schemeClr val="accent1"/>
          </a:effectRef>
          <a:fontRef idx="minor">
            <a:schemeClr val="tx1"/>
          </a:fontRef>
        </p:style>
      </p:cxnSp>
      <p:grpSp>
        <p:nvGrpSpPr>
          <p:cNvPr id="36" name="Group 35"/>
          <p:cNvGrpSpPr/>
          <p:nvPr/>
        </p:nvGrpSpPr>
        <p:grpSpPr>
          <a:xfrm>
            <a:off x="2943266" y="1734180"/>
            <a:ext cx="284052" cy="277640"/>
            <a:chOff x="2732096" y="1731298"/>
            <a:chExt cx="284052" cy="277640"/>
          </a:xfrm>
        </p:grpSpPr>
        <p:sp>
          <p:nvSpPr>
            <p:cNvPr id="37" name="Oval 36"/>
            <p:cNvSpPr/>
            <p:nvPr/>
          </p:nvSpPr>
          <p:spPr>
            <a:xfrm>
              <a:off x="2754798" y="1738705"/>
              <a:ext cx="228600" cy="228600"/>
            </a:xfrm>
            <a:prstGeom prst="ellipse">
              <a:avLst/>
            </a:prstGeom>
            <a:solidFill>
              <a:schemeClr val="bg1"/>
            </a:solid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algn="ctr">
                <a:lnSpc>
                  <a:spcPct val="100000"/>
                </a:lnSpc>
              </a:pPr>
              <a:endParaRPr lang="en-GB" sz="2400" dirty="0" smtClean="0">
                <a:solidFill>
                  <a:srgbClr val="FF0000"/>
                </a:solidFill>
                <a:latin typeface="Arial" panose="020B0604020202020204" pitchFamily="34" charset="0"/>
                <a:cs typeface="Arial" panose="020B0604020202020204" pitchFamily="34" charset="0"/>
              </a:endParaRPr>
            </a:p>
          </p:txBody>
        </p:sp>
        <p:sp>
          <p:nvSpPr>
            <p:cNvPr id="38" name="Rectangle 37"/>
            <p:cNvSpPr/>
            <p:nvPr/>
          </p:nvSpPr>
          <p:spPr>
            <a:xfrm>
              <a:off x="2732096" y="1731298"/>
              <a:ext cx="284052" cy="277640"/>
            </a:xfrm>
            <a:prstGeom prst="rect">
              <a:avLst/>
            </a:prstGeom>
          </p:spPr>
          <p:txBody>
            <a:bodyPr wrap="none">
              <a:spAutoFit/>
            </a:bodyPr>
            <a:lstStyle/>
            <a:p>
              <a:r>
                <a:rPr lang="en-US" sz="1400" b="1" dirty="0">
                  <a:solidFill>
                    <a:srgbClr val="FF0000"/>
                  </a:solidFill>
                  <a:latin typeface="Arial" panose="020B0604020202020204" pitchFamily="34" charset="0"/>
                  <a:cs typeface="Arial" panose="020B0604020202020204" pitchFamily="34" charset="0"/>
                </a:rPr>
                <a:t>–</a:t>
              </a:r>
              <a:endParaRPr lang="en-GB" sz="1400" b="1" dirty="0">
                <a:latin typeface="Arial" panose="020B0604020202020204" pitchFamily="34" charset="0"/>
                <a:cs typeface="Arial" panose="020B0604020202020204" pitchFamily="34" charset="0"/>
              </a:endParaRPr>
            </a:p>
          </p:txBody>
        </p:sp>
      </p:grpSp>
      <p:grpSp>
        <p:nvGrpSpPr>
          <p:cNvPr id="39" name="Group 38"/>
          <p:cNvGrpSpPr/>
          <p:nvPr/>
        </p:nvGrpSpPr>
        <p:grpSpPr>
          <a:xfrm>
            <a:off x="4869646" y="1743200"/>
            <a:ext cx="288862" cy="280866"/>
            <a:chOff x="2729691" y="1728072"/>
            <a:chExt cx="288862" cy="280866"/>
          </a:xfrm>
        </p:grpSpPr>
        <p:sp>
          <p:nvSpPr>
            <p:cNvPr id="40" name="Oval 39"/>
            <p:cNvSpPr/>
            <p:nvPr/>
          </p:nvSpPr>
          <p:spPr>
            <a:xfrm>
              <a:off x="2754798" y="1728072"/>
              <a:ext cx="228600" cy="228600"/>
            </a:xfrm>
            <a:prstGeom prst="ellipse">
              <a:avLst/>
            </a:prstGeom>
            <a:solidFill>
              <a:schemeClr val="bg1"/>
            </a:solid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algn="ctr">
                <a:lnSpc>
                  <a:spcPct val="100000"/>
                </a:lnSpc>
              </a:pPr>
              <a:endParaRPr lang="en-GB" sz="2400" dirty="0" smtClean="0">
                <a:solidFill>
                  <a:srgbClr val="FF0000"/>
                </a:solidFill>
                <a:latin typeface="Arial" panose="020B0604020202020204" pitchFamily="34" charset="0"/>
                <a:cs typeface="Arial" panose="020B0604020202020204" pitchFamily="34" charset="0"/>
              </a:endParaRPr>
            </a:p>
          </p:txBody>
        </p:sp>
        <p:sp>
          <p:nvSpPr>
            <p:cNvPr id="41" name="Rectangle 40"/>
            <p:cNvSpPr/>
            <p:nvPr/>
          </p:nvSpPr>
          <p:spPr>
            <a:xfrm>
              <a:off x="2729691" y="1731298"/>
              <a:ext cx="288862" cy="277640"/>
            </a:xfrm>
            <a:prstGeom prst="rect">
              <a:avLst/>
            </a:prstGeom>
          </p:spPr>
          <p:txBody>
            <a:bodyPr wrap="none">
              <a:spAutoFit/>
            </a:bodyPr>
            <a:lstStyle/>
            <a:p>
              <a:r>
                <a:rPr lang="en-US" sz="1400" b="1" dirty="0" smtClean="0">
                  <a:solidFill>
                    <a:srgbClr val="FF0000"/>
                  </a:solidFill>
                  <a:latin typeface="Arial" panose="020B0604020202020204" pitchFamily="34" charset="0"/>
                  <a:cs typeface="Arial" panose="020B0604020202020204" pitchFamily="34" charset="0"/>
                </a:rPr>
                <a:t>=</a:t>
              </a:r>
              <a:endParaRPr lang="en-GB" sz="1400" b="1" dirty="0">
                <a:latin typeface="Arial" panose="020B0604020202020204" pitchFamily="34" charset="0"/>
                <a:cs typeface="Arial" panose="020B0604020202020204" pitchFamily="34" charset="0"/>
              </a:endParaRPr>
            </a:p>
          </p:txBody>
        </p:sp>
      </p:grpSp>
      <p:grpSp>
        <p:nvGrpSpPr>
          <p:cNvPr id="42" name="Group 41"/>
          <p:cNvGrpSpPr/>
          <p:nvPr/>
        </p:nvGrpSpPr>
        <p:grpSpPr>
          <a:xfrm>
            <a:off x="7351050" y="1743200"/>
            <a:ext cx="288862" cy="280866"/>
            <a:chOff x="2729691" y="1728072"/>
            <a:chExt cx="288862" cy="280866"/>
          </a:xfrm>
        </p:grpSpPr>
        <p:sp>
          <p:nvSpPr>
            <p:cNvPr id="43" name="Oval 42"/>
            <p:cNvSpPr/>
            <p:nvPr/>
          </p:nvSpPr>
          <p:spPr>
            <a:xfrm>
              <a:off x="2754798" y="1728072"/>
              <a:ext cx="228600" cy="228600"/>
            </a:xfrm>
            <a:prstGeom prst="ellipse">
              <a:avLst/>
            </a:prstGeom>
            <a:solidFill>
              <a:schemeClr val="bg1"/>
            </a:solid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algn="ctr">
                <a:lnSpc>
                  <a:spcPct val="100000"/>
                </a:lnSpc>
              </a:pPr>
              <a:endParaRPr lang="en-GB" sz="2400" dirty="0" smtClean="0">
                <a:solidFill>
                  <a:srgbClr val="FF0000"/>
                </a:solidFill>
                <a:latin typeface="Arial" panose="020B0604020202020204" pitchFamily="34" charset="0"/>
                <a:cs typeface="Arial" panose="020B0604020202020204" pitchFamily="34" charset="0"/>
              </a:endParaRPr>
            </a:p>
          </p:txBody>
        </p:sp>
        <p:sp>
          <p:nvSpPr>
            <p:cNvPr id="44" name="Rectangle 43"/>
            <p:cNvSpPr/>
            <p:nvPr/>
          </p:nvSpPr>
          <p:spPr>
            <a:xfrm>
              <a:off x="2729691" y="1731298"/>
              <a:ext cx="288862" cy="277640"/>
            </a:xfrm>
            <a:prstGeom prst="rect">
              <a:avLst/>
            </a:prstGeom>
          </p:spPr>
          <p:txBody>
            <a:bodyPr wrap="none">
              <a:spAutoFit/>
            </a:bodyPr>
            <a:lstStyle/>
            <a:p>
              <a:r>
                <a:rPr lang="en-US" sz="1400" b="1" dirty="0" smtClean="0">
                  <a:solidFill>
                    <a:srgbClr val="FF0000"/>
                  </a:solidFill>
                  <a:latin typeface="Arial" panose="020B0604020202020204" pitchFamily="34" charset="0"/>
                  <a:cs typeface="Arial" panose="020B0604020202020204" pitchFamily="34" charset="0"/>
                </a:rPr>
                <a:t>=</a:t>
              </a:r>
              <a:endParaRPr lang="en-GB" sz="1400" b="1" dirty="0">
                <a:latin typeface="Arial" panose="020B0604020202020204" pitchFamily="34" charset="0"/>
                <a:cs typeface="Arial" panose="020B0604020202020204" pitchFamily="34" charset="0"/>
              </a:endParaRPr>
            </a:p>
          </p:txBody>
        </p:sp>
      </p:grpSp>
      <p:cxnSp>
        <p:nvCxnSpPr>
          <p:cNvPr id="45" name="Straight Connector 44"/>
          <p:cNvCxnSpPr/>
          <p:nvPr/>
        </p:nvCxnSpPr>
        <p:spPr>
          <a:xfrm flipV="1">
            <a:off x="5190214" y="2008200"/>
            <a:ext cx="1314696" cy="0"/>
          </a:xfrm>
          <a:prstGeom prst="line">
            <a:avLst/>
          </a:prstGeom>
          <a:ln>
            <a:solidFill>
              <a:schemeClr val="tx1">
                <a:lumMod val="75000"/>
                <a:lumOff val="25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46" name="Elbow Connector 45"/>
          <p:cNvCxnSpPr/>
          <p:nvPr/>
        </p:nvCxnSpPr>
        <p:spPr>
          <a:xfrm rot="5400000">
            <a:off x="5689578" y="2092069"/>
            <a:ext cx="262071" cy="126066"/>
          </a:xfrm>
          <a:prstGeom prst="bentConnector3">
            <a:avLst/>
          </a:prstGeom>
          <a:ln>
            <a:solidFill>
              <a:schemeClr val="tx1">
                <a:lumMod val="75000"/>
                <a:lumOff val="25000"/>
              </a:schemeClr>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flipV="1">
            <a:off x="6820436" y="2011818"/>
            <a:ext cx="519981" cy="0"/>
          </a:xfrm>
          <a:prstGeom prst="line">
            <a:avLst/>
          </a:prstGeom>
          <a:ln>
            <a:solidFill>
              <a:schemeClr val="tx1">
                <a:lumMod val="75000"/>
                <a:lumOff val="25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48" name="Elbow Connector 47"/>
          <p:cNvCxnSpPr/>
          <p:nvPr/>
        </p:nvCxnSpPr>
        <p:spPr>
          <a:xfrm rot="16200000" flipH="1">
            <a:off x="6965859" y="2138635"/>
            <a:ext cx="366274" cy="137140"/>
          </a:xfrm>
          <a:prstGeom prst="bentConnector3">
            <a:avLst/>
          </a:prstGeom>
          <a:ln>
            <a:solidFill>
              <a:schemeClr val="tx1">
                <a:lumMod val="75000"/>
                <a:lumOff val="25000"/>
              </a:schemeClr>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7724976" y="2008201"/>
            <a:ext cx="1396104" cy="0"/>
          </a:xfrm>
          <a:prstGeom prst="line">
            <a:avLst/>
          </a:prstGeom>
          <a:ln>
            <a:solidFill>
              <a:schemeClr val="tx1">
                <a:lumMod val="75000"/>
                <a:lumOff val="25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50" name="Elbow Connector 49"/>
          <p:cNvCxnSpPr/>
          <p:nvPr/>
        </p:nvCxnSpPr>
        <p:spPr>
          <a:xfrm rot="16200000" flipH="1">
            <a:off x="8243203" y="2014802"/>
            <a:ext cx="277939" cy="264736"/>
          </a:xfrm>
          <a:prstGeom prst="bentConnector3">
            <a:avLst/>
          </a:prstGeom>
          <a:ln>
            <a:solidFill>
              <a:schemeClr val="tx1">
                <a:lumMod val="75000"/>
                <a:lumOff val="25000"/>
              </a:schemeClr>
            </a:solidFill>
            <a:prstDash val="sysDash"/>
            <a:tailEnd type="none"/>
          </a:ln>
        </p:spPr>
        <p:style>
          <a:lnRef idx="1">
            <a:schemeClr val="accent1"/>
          </a:lnRef>
          <a:fillRef idx="0">
            <a:schemeClr val="accent1"/>
          </a:fillRef>
          <a:effectRef idx="0">
            <a:schemeClr val="accent1"/>
          </a:effectRef>
          <a:fontRef idx="minor">
            <a:schemeClr val="tx1"/>
          </a:fontRef>
        </p:style>
      </p:cxnSp>
      <p:graphicFrame>
        <p:nvGraphicFramePr>
          <p:cNvPr id="51" name="Table 50"/>
          <p:cNvGraphicFramePr>
            <a:graphicFrameLocks noGrp="1"/>
          </p:cNvGraphicFramePr>
          <p:nvPr>
            <p:extLst>
              <p:ext uri="{D42A27DB-BD31-4B8C-83A1-F6EECF244321}">
                <p14:modId xmlns:p14="http://schemas.microsoft.com/office/powerpoint/2010/main" val="3379086870"/>
              </p:ext>
            </p:extLst>
          </p:nvPr>
        </p:nvGraphicFramePr>
        <p:xfrm>
          <a:off x="365453" y="5532662"/>
          <a:ext cx="2717552" cy="682351"/>
        </p:xfrm>
        <a:graphic>
          <a:graphicData uri="http://schemas.openxmlformats.org/drawingml/2006/table">
            <a:tbl>
              <a:tblPr/>
              <a:tblGrid>
                <a:gridCol w="1378287"/>
                <a:gridCol w="671343"/>
                <a:gridCol w="667922"/>
              </a:tblGrid>
              <a:tr h="224430">
                <a:tc>
                  <a:txBody>
                    <a:bodyPr/>
                    <a:lstStyle/>
                    <a:p>
                      <a:pPr algn="l" fontAlgn="ctr"/>
                      <a:r>
                        <a:rPr lang="en-US" sz="1100" b="1" i="0" u="none" strike="noStrike" dirty="0" smtClean="0">
                          <a:solidFill>
                            <a:schemeClr val="tx1"/>
                          </a:solidFill>
                          <a:effectLst/>
                          <a:latin typeface="Arial" panose="020B0604020202020204" pitchFamily="34" charset="0"/>
                          <a:cs typeface="Arial" panose="020B0604020202020204" pitchFamily="34" charset="0"/>
                        </a:rPr>
                        <a:t>Capital buffer ($M)</a:t>
                      </a:r>
                      <a:endParaRPr lang="en-US" sz="1100" b="1" i="0" u="none" strike="noStrike" dirty="0">
                        <a:solidFill>
                          <a:schemeClr val="tx1"/>
                        </a:solidFill>
                        <a:effectLst/>
                        <a:latin typeface="Arial" panose="020B0604020202020204" pitchFamily="34" charset="0"/>
                        <a:cs typeface="Arial" panose="020B0604020202020204" pitchFamily="34" charset="0"/>
                      </a:endParaRPr>
                    </a:p>
                  </a:txBody>
                  <a:tcPr marL="45720" marR="45720" marT="0" marB="0" anchor="b">
                    <a:lnL w="63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100" b="1" i="0" u="none" strike="noStrike" dirty="0" smtClean="0">
                          <a:solidFill>
                            <a:srgbClr val="FFC000"/>
                          </a:solidFill>
                          <a:effectLst/>
                          <a:latin typeface="Arial" panose="020B0604020202020204" pitchFamily="34" charset="0"/>
                          <a:cs typeface="Arial" panose="020B0604020202020204" pitchFamily="34" charset="0"/>
                        </a:rPr>
                        <a:t>Amber</a:t>
                      </a:r>
                      <a:endParaRPr lang="en-US" sz="1100" b="1" i="0" u="none" strike="noStrike" dirty="0">
                        <a:solidFill>
                          <a:srgbClr val="FFC000"/>
                        </a:solidFill>
                        <a:effectLst/>
                        <a:latin typeface="Arial" panose="020B0604020202020204" pitchFamily="34" charset="0"/>
                        <a:cs typeface="Arial" panose="020B0604020202020204" pitchFamily="34" charset="0"/>
                      </a:endParaRPr>
                    </a:p>
                  </a:txBody>
                  <a:tcPr marL="45720" marR="45720" marT="0" marB="0" anchor="b">
                    <a:lnL w="63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100" b="1" i="0" u="none" strike="noStrike" dirty="0" smtClean="0">
                          <a:solidFill>
                            <a:srgbClr val="FF0000"/>
                          </a:solidFill>
                          <a:effectLst/>
                          <a:latin typeface="Arial" panose="020B0604020202020204" pitchFamily="34" charset="0"/>
                          <a:cs typeface="Arial" panose="020B0604020202020204" pitchFamily="34" charset="0"/>
                        </a:rPr>
                        <a:t>Red</a:t>
                      </a:r>
                      <a:endParaRPr lang="en-US" sz="1100" b="1" i="0" u="none" strike="noStrike" dirty="0">
                        <a:solidFill>
                          <a:srgbClr val="FF0000"/>
                        </a:solidFill>
                        <a:effectLst/>
                        <a:latin typeface="Arial" panose="020B0604020202020204" pitchFamily="34" charset="0"/>
                        <a:cs typeface="Arial" panose="020B0604020202020204" pitchFamily="34" charset="0"/>
                      </a:endParaRPr>
                    </a:p>
                  </a:txBody>
                  <a:tcPr marL="45720" marR="45720" marT="0" marB="0" anchor="b">
                    <a:lnL w="63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231609">
                <a:tc>
                  <a:txBody>
                    <a:bodyPr/>
                    <a:lstStyle/>
                    <a:p>
                      <a:pPr algn="l" fontAlgn="b"/>
                      <a:r>
                        <a:rPr lang="en-US" sz="1100" b="0" i="0" u="none" strike="noStrike" dirty="0" smtClean="0">
                          <a:effectLst/>
                          <a:latin typeface="Arial" panose="020B0604020202020204" pitchFamily="34" charset="0"/>
                          <a:cs typeface="Arial" panose="020B0604020202020204" pitchFamily="34" charset="0"/>
                        </a:rPr>
                        <a:t>SHUSA allocation</a:t>
                      </a:r>
                      <a:endParaRPr lang="en-US" sz="1100" b="0" i="0" u="none" strike="noStrike" dirty="0">
                        <a:effectLst/>
                        <a:latin typeface="Arial" panose="020B0604020202020204" pitchFamily="34" charset="0"/>
                        <a:cs typeface="Arial" panose="020B0604020202020204" pitchFamily="34" charset="0"/>
                      </a:endParaRPr>
                    </a:p>
                  </a:txBody>
                  <a:tcPr marL="45720" marR="4572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100" b="0" i="0" u="none" strike="noStrike" dirty="0" smtClean="0">
                          <a:solidFill>
                            <a:schemeClr val="tx1"/>
                          </a:solidFill>
                          <a:effectLst/>
                          <a:latin typeface="Arial" panose="020B0604020202020204" pitchFamily="34" charset="0"/>
                          <a:cs typeface="Arial" panose="020B0604020202020204" pitchFamily="34" charset="0"/>
                        </a:rPr>
                        <a:t>$2,078</a:t>
                      </a:r>
                      <a:endParaRPr lang="en-US" sz="1100" b="0" i="0" u="none" strike="noStrike" dirty="0">
                        <a:solidFill>
                          <a:schemeClr val="tx1"/>
                        </a:solidFill>
                        <a:effectLst/>
                        <a:latin typeface="Arial" panose="020B0604020202020204" pitchFamily="34" charset="0"/>
                        <a:cs typeface="Arial" panose="020B0604020202020204" pitchFamily="34" charset="0"/>
                      </a:endParaRPr>
                    </a:p>
                  </a:txBody>
                  <a:tcPr marL="0" marR="0" marT="0" marB="0" anchor="ctr">
                    <a:lnL>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100" b="0" i="0" u="none" strike="noStrike" dirty="0" smtClean="0">
                          <a:solidFill>
                            <a:schemeClr val="tx1"/>
                          </a:solidFill>
                          <a:effectLst/>
                          <a:latin typeface="Arial" panose="020B0604020202020204" pitchFamily="34" charset="0"/>
                          <a:cs typeface="Arial" panose="020B0604020202020204" pitchFamily="34" charset="0"/>
                        </a:rPr>
                        <a:t>$2,373</a:t>
                      </a:r>
                      <a:endParaRPr lang="en-US" sz="1100" b="0" i="0" u="none" strike="noStrike" dirty="0">
                        <a:solidFill>
                          <a:schemeClr val="tx1"/>
                        </a:solidFill>
                        <a:effectLst/>
                        <a:latin typeface="Arial" panose="020B0604020202020204" pitchFamily="34" charset="0"/>
                        <a:cs typeface="Arial" panose="020B0604020202020204" pitchFamily="34" charset="0"/>
                      </a:endParaRPr>
                    </a:p>
                  </a:txBody>
                  <a:tcPr marL="0" marR="0" marT="0" marB="0" anchor="ctr">
                    <a:lnL>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226312">
                <a:tc>
                  <a:txBody>
                    <a:bodyPr/>
                    <a:lstStyle/>
                    <a:p>
                      <a:pPr algn="l" fontAlgn="b"/>
                      <a:r>
                        <a:rPr lang="en-US" sz="1100" b="1" i="0" u="none" strike="noStrike" dirty="0" smtClean="0">
                          <a:solidFill>
                            <a:schemeClr val="tx1"/>
                          </a:solidFill>
                          <a:effectLst/>
                          <a:latin typeface="Arial" panose="020B0604020202020204" pitchFamily="34" charset="0"/>
                          <a:cs typeface="Arial" panose="020B0604020202020204" pitchFamily="34" charset="0"/>
                        </a:rPr>
                        <a:t>SBNA</a:t>
                      </a:r>
                      <a:endParaRPr lang="en-US" sz="1100" b="1" i="0" u="none" strike="noStrike" dirty="0">
                        <a:solidFill>
                          <a:schemeClr val="tx1"/>
                        </a:solidFill>
                        <a:effectLst/>
                        <a:latin typeface="Arial" panose="020B0604020202020204" pitchFamily="34" charset="0"/>
                        <a:cs typeface="Arial" panose="020B0604020202020204" pitchFamily="34" charset="0"/>
                      </a:endParaRPr>
                    </a:p>
                  </a:txBody>
                  <a:tcPr marL="45720" marR="45720" marT="0" marB="0" anchor="ctr">
                    <a:lnL w="12700" cap="flat" cmpd="sng" algn="ctr">
                      <a:solidFill>
                        <a:schemeClr val="accent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a:txBody>
                    <a:bodyPr/>
                    <a:lstStyle/>
                    <a:p>
                      <a:pPr algn="ctr" fontAlgn="b"/>
                      <a:r>
                        <a:rPr lang="en-US" sz="1100" b="1" i="0" u="none" strike="noStrike" dirty="0" smtClean="0">
                          <a:effectLst/>
                          <a:latin typeface="Arial" panose="020B0604020202020204" pitchFamily="34" charset="0"/>
                          <a:cs typeface="Arial" panose="020B0604020202020204" pitchFamily="34" charset="0"/>
                        </a:rPr>
                        <a:t>$1,422</a:t>
                      </a:r>
                      <a:endParaRPr lang="en-US" sz="1100" b="1" i="0" u="none" strike="noStrike" dirty="0">
                        <a:effectLst/>
                        <a:latin typeface="Arial" panose="020B0604020202020204" pitchFamily="34" charset="0"/>
                        <a:cs typeface="Arial" panose="020B0604020202020204" pitchFamily="34" charset="0"/>
                      </a:endParaRPr>
                    </a:p>
                  </a:txBody>
                  <a:tcPr marL="45720" marR="4572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a:txBody>
                    <a:bodyPr/>
                    <a:lstStyle/>
                    <a:p>
                      <a:pPr algn="ctr" fontAlgn="b"/>
                      <a:r>
                        <a:rPr lang="en-US" sz="1100" b="1" i="0" u="none" strike="noStrike" dirty="0" smtClean="0">
                          <a:effectLst/>
                          <a:latin typeface="Arial" panose="020B0604020202020204" pitchFamily="34" charset="0"/>
                          <a:cs typeface="Arial" panose="020B0604020202020204" pitchFamily="34" charset="0"/>
                        </a:rPr>
                        <a:t>$1,583</a:t>
                      </a:r>
                      <a:endParaRPr lang="en-US" sz="1100" b="1" i="0" u="none" strike="noStrike" dirty="0">
                        <a:effectLst/>
                        <a:latin typeface="Arial" panose="020B0604020202020204" pitchFamily="34" charset="0"/>
                        <a:cs typeface="Arial" panose="020B0604020202020204" pitchFamily="34" charset="0"/>
                      </a:endParaRPr>
                    </a:p>
                  </a:txBody>
                  <a:tcPr marL="45720" marR="45720" marT="0" marB="0" anchor="ctr">
                    <a:lnL>
                      <a:noFill/>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r>
            </a:tbl>
          </a:graphicData>
        </a:graphic>
      </p:graphicFrame>
      <p:cxnSp>
        <p:nvCxnSpPr>
          <p:cNvPr id="52" name="Straight Connector 51"/>
          <p:cNvCxnSpPr/>
          <p:nvPr/>
        </p:nvCxnSpPr>
        <p:spPr>
          <a:xfrm>
            <a:off x="457200" y="5147091"/>
            <a:ext cx="8775700" cy="0"/>
          </a:xfrm>
          <a:prstGeom prst="line">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cxnSp>
      <p:sp>
        <p:nvSpPr>
          <p:cNvPr id="53" name="Rectangular Callout 52"/>
          <p:cNvSpPr/>
          <p:nvPr/>
        </p:nvSpPr>
        <p:spPr>
          <a:xfrm>
            <a:off x="2308554" y="5179113"/>
            <a:ext cx="1371600" cy="274320"/>
          </a:xfrm>
          <a:prstGeom prst="wedgeRectCallout">
            <a:avLst>
              <a:gd name="adj1" fmla="val -39377"/>
              <a:gd name="adj2" fmla="val 97831"/>
            </a:avLst>
          </a:prstGeom>
          <a:solidFill>
            <a:schemeClr val="bg1">
              <a:lumMod val="95000"/>
            </a:schemeClr>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72009" tIns="72009" rIns="72009" bIns="72009" rtlCol="0" anchor="ctr">
            <a:noAutofit/>
          </a:bodyPr>
          <a:lstStyle/>
          <a:p>
            <a:pPr algn="ctr">
              <a:lnSpc>
                <a:spcPct val="100000"/>
              </a:lnSpc>
            </a:pPr>
            <a:r>
              <a:rPr lang="en-GB" sz="900" dirty="0" smtClean="0">
                <a:solidFill>
                  <a:schemeClr val="tx1"/>
                </a:solidFill>
                <a:latin typeface="Arial" panose="020B0604020202020204" pitchFamily="34" charset="0"/>
                <a:cs typeface="Arial" panose="020B0604020202020204" pitchFamily="34" charset="0"/>
                <a:sym typeface="Arial"/>
              </a:rPr>
              <a:t>Allocated proportionally by CCAR losses</a:t>
            </a:r>
          </a:p>
        </p:txBody>
      </p:sp>
      <p:grpSp>
        <p:nvGrpSpPr>
          <p:cNvPr id="58" name="Group 57"/>
          <p:cNvGrpSpPr/>
          <p:nvPr/>
        </p:nvGrpSpPr>
        <p:grpSpPr>
          <a:xfrm>
            <a:off x="443921" y="72184"/>
            <a:ext cx="3924583" cy="189008"/>
            <a:chOff x="403281" y="164517"/>
            <a:chExt cx="3924583" cy="189008"/>
          </a:xfrm>
        </p:grpSpPr>
        <p:sp>
          <p:nvSpPr>
            <p:cNvPr id="59" name="Text Box 75"/>
            <p:cNvSpPr txBox="1">
              <a:spLocks noChangeArrowheads="1"/>
            </p:cNvSpPr>
            <p:nvPr/>
          </p:nvSpPr>
          <p:spPr bwMode="gray">
            <a:xfrm>
              <a:off x="636148" y="166688"/>
              <a:ext cx="3691716" cy="184666"/>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none" lIns="0" tIns="0" rIns="0" bIns="0">
              <a:spAutoFit/>
            </a:bodyPr>
            <a:lstStyle/>
            <a:p>
              <a:pPr algn="l">
                <a:lnSpc>
                  <a:spcPct val="100000"/>
                </a:lnSpc>
              </a:pPr>
              <a:r>
                <a:rPr lang="en-US" sz="1200" dirty="0" smtClean="0">
                  <a:solidFill>
                    <a:srgbClr val="FF0000"/>
                  </a:solidFill>
                </a:rPr>
                <a:t>Capital adequacy risk:</a:t>
              </a:r>
              <a:r>
                <a:rPr lang="en-US" sz="1200" dirty="0">
                  <a:solidFill>
                    <a:schemeClr val="accent1"/>
                  </a:solidFill>
                </a:rPr>
                <a:t> Calibration –</a:t>
              </a:r>
              <a:r>
                <a:rPr lang="en-US" sz="1200" dirty="0" smtClean="0">
                  <a:solidFill>
                    <a:srgbClr val="FF0000"/>
                  </a:solidFill>
                </a:rPr>
                <a:t> PPNR Impairment</a:t>
              </a:r>
              <a:endParaRPr lang="en-US" sz="1200" dirty="0">
                <a:solidFill>
                  <a:srgbClr val="FF0000"/>
                </a:solidFill>
              </a:endParaRPr>
            </a:p>
          </p:txBody>
        </p:sp>
        <p:sp>
          <p:nvSpPr>
            <p:cNvPr id="60" name="Oval 59"/>
            <p:cNvSpPr/>
            <p:nvPr/>
          </p:nvSpPr>
          <p:spPr bwMode="auto">
            <a:xfrm>
              <a:off x="403281" y="164517"/>
              <a:ext cx="189008" cy="189008"/>
            </a:xfrm>
            <a:prstGeom prst="ellipse">
              <a:avLst/>
            </a:prstGeom>
            <a:solidFill>
              <a:srgbClr val="FF000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b="1" i="0" u="none" strike="noStrike" cap="none" normalizeH="0" baseline="0" dirty="0" smtClean="0">
                  <a:ln>
                    <a:noFill/>
                  </a:ln>
                  <a:solidFill>
                    <a:schemeClr val="bg1"/>
                  </a:solidFill>
                  <a:effectLst/>
                  <a:latin typeface="Arial" charset="0"/>
                  <a:ea typeface="ＭＳ Ｐゴシック" pitchFamily="-112" charset="-128"/>
                  <a:cs typeface="ＭＳ Ｐゴシック" pitchFamily="-112" charset="-128"/>
                </a:rPr>
                <a:t>1</a:t>
              </a:r>
              <a:endParaRPr kumimoji="0" lang="en-US" b="1" i="0" u="none" strike="noStrike" cap="none" normalizeH="0" baseline="0" dirty="0">
                <a:ln>
                  <a:noFill/>
                </a:ln>
                <a:solidFill>
                  <a:schemeClr val="bg1"/>
                </a:solidFill>
                <a:effectLst/>
                <a:latin typeface="Arial" charset="0"/>
                <a:ea typeface="ＭＳ Ｐゴシック" pitchFamily="-112" charset="-128"/>
                <a:cs typeface="ＭＳ Ｐゴシック" pitchFamily="-112" charset="-128"/>
              </a:endParaRPr>
            </a:p>
          </p:txBody>
        </p:sp>
      </p:grpSp>
    </p:spTree>
    <p:extLst>
      <p:ext uri="{BB962C8B-B14F-4D97-AF65-F5344CB8AC3E}">
        <p14:creationId xmlns:p14="http://schemas.microsoft.com/office/powerpoint/2010/main" val="153422335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7" name="Object 36" hidden="1"/>
          <p:cNvGraphicFramePr>
            <a:graphicFrameLocks noChangeAspect="1"/>
          </p:cNvGraphicFramePr>
          <p:nvPr>
            <p:custDataLst>
              <p:tags r:id="rId2"/>
            </p:custDataLst>
            <p:extLst>
              <p:ext uri="{D42A27DB-BD31-4B8C-83A1-F6EECF244321}">
                <p14:modId xmlns:p14="http://schemas.microsoft.com/office/powerpoint/2010/main" val="2705725434"/>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67628" name="think-cell Slide" r:id="rId18" imgW="270" imgH="270" progId="TCLayout.ActiveDocument.1">
                  <p:embed/>
                </p:oleObj>
              </mc:Choice>
              <mc:Fallback>
                <p:oleObj name="think-cell Slide" r:id="rId18" imgW="270" imgH="270" progId="TCLayout.ActiveDocument.1">
                  <p:embed/>
                  <p:pic>
                    <p:nvPicPr>
                      <p:cNvPr id="0" name=""/>
                      <p:cNvPicPr/>
                      <p:nvPr/>
                    </p:nvPicPr>
                    <p:blipFill>
                      <a:blip r:embed="rId19"/>
                      <a:stretch>
                        <a:fillRect/>
                      </a:stretch>
                    </p:blipFill>
                    <p:spPr>
                      <a:xfrm>
                        <a:off x="1588" y="1588"/>
                        <a:ext cx="1587" cy="1587"/>
                      </a:xfrm>
                      <a:prstGeom prst="rect">
                        <a:avLst/>
                      </a:prstGeom>
                    </p:spPr>
                  </p:pic>
                </p:oleObj>
              </mc:Fallback>
            </mc:AlternateContent>
          </a:graphicData>
        </a:graphic>
      </p:graphicFrame>
      <p:sp>
        <p:nvSpPr>
          <p:cNvPr id="4" name="Rectangle 3" hidden="1"/>
          <p:cNvSpPr/>
          <p:nvPr>
            <p:custDataLst>
              <p:tags r:id="rId3"/>
            </p:custDataLst>
          </p:nvPr>
        </p:nvSpPr>
        <p:spPr bwMode="auto">
          <a:xfrm>
            <a:off x="0" y="0"/>
            <a:ext cx="158750" cy="158750"/>
          </a:xfrm>
          <a:prstGeom prst="rect">
            <a:avLst/>
          </a:prstGeom>
          <a:solidFill>
            <a:schemeClr val="accent1">
              <a:lumMod val="20000"/>
              <a:lumOff val="8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vert="horz" wrap="none" lIns="0" tIns="0" rIns="0" bIns="0" numCol="1" spcCol="0" rtlCol="0" anchor="ctr" anchorCtr="0">
            <a:noAutofit/>
          </a:bodyPr>
          <a:lstStyle/>
          <a:p>
            <a:pPr>
              <a:lnSpc>
                <a:spcPct val="100000"/>
              </a:lnSpc>
            </a:pPr>
            <a:endParaRPr lang="en-US" dirty="0" smtClean="0">
              <a:solidFill>
                <a:schemeClr val="tx1"/>
              </a:solidFill>
              <a:latin typeface="Arial"/>
              <a:cs typeface="Arial"/>
              <a:sym typeface="Arial"/>
            </a:endParaRPr>
          </a:p>
        </p:txBody>
      </p:sp>
      <p:sp>
        <p:nvSpPr>
          <p:cNvPr id="2" name="Content Placeholder 1"/>
          <p:cNvSpPr>
            <a:spLocks noGrp="1"/>
          </p:cNvSpPr>
          <p:nvPr>
            <p:ph sz="quarter" idx="11"/>
          </p:nvPr>
        </p:nvSpPr>
        <p:spPr/>
        <p:txBody>
          <a:bodyPr/>
          <a:lstStyle/>
          <a:p>
            <a:r>
              <a:rPr lang="en-US" dirty="0"/>
              <a:t>Calibration: </a:t>
            </a:r>
            <a:r>
              <a:rPr lang="en-US" b="0" dirty="0"/>
              <a:t>Pre-IHC vs. Post-IHC capital allocation</a:t>
            </a:r>
          </a:p>
        </p:txBody>
      </p:sp>
      <p:sp>
        <p:nvSpPr>
          <p:cNvPr id="9" name="TextBox 8"/>
          <p:cNvSpPr txBox="1"/>
          <p:nvPr/>
        </p:nvSpPr>
        <p:spPr>
          <a:xfrm>
            <a:off x="347663" y="1463040"/>
            <a:ext cx="5146158" cy="370614"/>
          </a:xfrm>
          <a:prstGeom prst="rect">
            <a:avLst/>
          </a:prstGeom>
        </p:spPr>
        <p:txBody>
          <a:bodyPr wrap="square" lIns="0" tIns="0" rIns="0" bIns="0">
            <a:spAutoFit/>
          </a:bodyPr>
          <a:lstStyle>
            <a:defPPr>
              <a:defRPr lang="en-GB"/>
            </a:defPPr>
            <a:lvl1pPr algn="l">
              <a:defRPr sz="1400" b="1">
                <a:solidFill>
                  <a:srgbClr val="FF0000"/>
                </a:solidFill>
                <a:latin typeface="Arial" panose="020B0604020202020204" pitchFamily="34" charset="0"/>
                <a:cs typeface="Arial" panose="020B0604020202020204" pitchFamily="34" charset="0"/>
              </a:defRPr>
            </a:lvl1pPr>
          </a:lstStyle>
          <a:p>
            <a:r>
              <a:rPr lang="en-GB" dirty="0" smtClean="0"/>
              <a:t>SBNA loss budget – BHC Stress Red Limit</a:t>
            </a:r>
            <a:endParaRPr lang="en-GB" dirty="0"/>
          </a:p>
          <a:p>
            <a:r>
              <a:rPr lang="en-US" b="0" dirty="0" smtClean="0"/>
              <a:t>$M, CCAR 2016</a:t>
            </a:r>
            <a:endParaRPr lang="en-GB" b="0" dirty="0"/>
          </a:p>
        </p:txBody>
      </p:sp>
      <p:sp>
        <p:nvSpPr>
          <p:cNvPr id="30" name="Rectangular Callout 29"/>
          <p:cNvSpPr/>
          <p:nvPr/>
        </p:nvSpPr>
        <p:spPr>
          <a:xfrm>
            <a:off x="3834143" y="1849438"/>
            <a:ext cx="1472405" cy="566550"/>
          </a:xfrm>
          <a:prstGeom prst="wedgeRectCallout">
            <a:avLst>
              <a:gd name="adj1" fmla="val 17755"/>
              <a:gd name="adj2" fmla="val 71730"/>
            </a:avLst>
          </a:prstGeom>
          <a:solidFill>
            <a:schemeClr val="bg1">
              <a:lumMod val="95000"/>
            </a:schemeClr>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noAutofit/>
          </a:bodyPr>
          <a:lstStyle/>
          <a:p>
            <a:pPr algn="ctr">
              <a:lnSpc>
                <a:spcPct val="100000"/>
              </a:lnSpc>
            </a:pPr>
            <a:r>
              <a:rPr lang="en-GB" dirty="0" smtClean="0">
                <a:solidFill>
                  <a:schemeClr val="tx1"/>
                </a:solidFill>
                <a:latin typeface="Arial" panose="020B0604020202020204" pitchFamily="34" charset="0"/>
                <a:cs typeface="Arial" panose="020B0604020202020204" pitchFamily="34" charset="0"/>
              </a:rPr>
              <a:t>Non-allocated loss budget due to</a:t>
            </a:r>
            <a:r>
              <a:rPr lang="en-GB" b="1" dirty="0" smtClean="0">
                <a:solidFill>
                  <a:schemeClr val="tx1"/>
                </a:solidFill>
                <a:latin typeface="Arial" panose="020B0604020202020204" pitchFamily="34" charset="0"/>
                <a:cs typeface="Arial" panose="020B0604020202020204" pitchFamily="34" charset="0"/>
              </a:rPr>
              <a:t> </a:t>
            </a:r>
            <a:r>
              <a:rPr lang="en-GB" b="1" dirty="0" smtClean="0">
                <a:solidFill>
                  <a:srgbClr val="FF0000"/>
                </a:solidFill>
                <a:latin typeface="Arial" panose="020B0604020202020204" pitchFamily="34" charset="0"/>
                <a:cs typeface="Arial" panose="020B0604020202020204" pitchFamily="34" charset="0"/>
              </a:rPr>
              <a:t>entity capital constraints</a:t>
            </a:r>
          </a:p>
        </p:txBody>
      </p:sp>
      <p:sp>
        <p:nvSpPr>
          <p:cNvPr id="31" name="Rectangular Callout 30"/>
          <p:cNvSpPr/>
          <p:nvPr/>
        </p:nvSpPr>
        <p:spPr>
          <a:xfrm>
            <a:off x="5493821" y="1839914"/>
            <a:ext cx="2850036" cy="855661"/>
          </a:xfrm>
          <a:prstGeom prst="wedgeRectCallout">
            <a:avLst>
              <a:gd name="adj1" fmla="val -41180"/>
              <a:gd name="adj2" fmla="val 87752"/>
            </a:avLst>
          </a:prstGeom>
          <a:solidFill>
            <a:schemeClr val="bg1">
              <a:lumMod val="95000"/>
            </a:schemeClr>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noAutofit/>
          </a:bodyPr>
          <a:lstStyle/>
          <a:p>
            <a:pPr algn="ctr">
              <a:lnSpc>
                <a:spcPct val="100000"/>
              </a:lnSpc>
            </a:pPr>
            <a:r>
              <a:rPr lang="en-GB" dirty="0" smtClean="0">
                <a:solidFill>
                  <a:schemeClr val="tx1"/>
                </a:solidFill>
                <a:latin typeface="Arial" panose="020B0604020202020204" pitchFamily="34" charset="0"/>
                <a:cs typeface="Arial" panose="020B0604020202020204" pitchFamily="34" charset="0"/>
              </a:rPr>
              <a:t>Budget that is not used for NCO limits will be held centrally at SHUSA and can be </a:t>
            </a:r>
            <a:r>
              <a:rPr lang="en-GB" b="1" dirty="0" smtClean="0">
                <a:solidFill>
                  <a:srgbClr val="FF0000"/>
                </a:solidFill>
                <a:latin typeface="Arial" panose="020B0604020202020204" pitchFamily="34" charset="0"/>
                <a:cs typeface="Arial" panose="020B0604020202020204" pitchFamily="34" charset="0"/>
              </a:rPr>
              <a:t>allocated to balance sheet growth as part of the strategic planning </a:t>
            </a:r>
            <a:r>
              <a:rPr lang="en-GB" dirty="0" smtClean="0">
                <a:solidFill>
                  <a:schemeClr val="tx1"/>
                </a:solidFill>
                <a:latin typeface="Arial" panose="020B0604020202020204" pitchFamily="34" charset="0"/>
                <a:cs typeface="Arial" panose="020B0604020202020204" pitchFamily="34" charset="0"/>
              </a:rPr>
              <a:t>process </a:t>
            </a:r>
            <a:r>
              <a:rPr lang="en-GB" b="1" dirty="0" smtClean="0">
                <a:solidFill>
                  <a:srgbClr val="FF0000"/>
                </a:solidFill>
                <a:latin typeface="Arial" panose="020B0604020202020204" pitchFamily="34" charset="0"/>
                <a:cs typeface="Arial" panose="020B0604020202020204" pitchFamily="34" charset="0"/>
              </a:rPr>
              <a:t>based on profitability considerations</a:t>
            </a:r>
          </a:p>
        </p:txBody>
      </p:sp>
      <p:sp>
        <p:nvSpPr>
          <p:cNvPr id="33" name="Rectangular Callout 32"/>
          <p:cNvSpPr/>
          <p:nvPr/>
        </p:nvSpPr>
        <p:spPr>
          <a:xfrm>
            <a:off x="1573291" y="4115226"/>
            <a:ext cx="1628696" cy="713496"/>
          </a:xfrm>
          <a:prstGeom prst="wedgeRectCallout">
            <a:avLst>
              <a:gd name="adj1" fmla="val 2061"/>
              <a:gd name="adj2" fmla="val -91773"/>
            </a:avLst>
          </a:prstGeom>
          <a:solidFill>
            <a:schemeClr val="bg1">
              <a:lumMod val="95000"/>
            </a:schemeClr>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noAutofit/>
          </a:bodyPr>
          <a:lstStyle/>
          <a:p>
            <a:pPr algn="ctr">
              <a:lnSpc>
                <a:spcPct val="100000"/>
              </a:lnSpc>
            </a:pPr>
            <a:r>
              <a:rPr lang="en-GB" dirty="0" smtClean="0">
                <a:solidFill>
                  <a:schemeClr val="tx1"/>
                </a:solidFill>
                <a:latin typeface="Arial" panose="020B0604020202020204" pitchFamily="34" charset="0"/>
                <a:cs typeface="Arial" panose="020B0604020202020204" pitchFamily="34" charset="0"/>
              </a:rPr>
              <a:t>SHUSA capital buffer </a:t>
            </a:r>
            <a:r>
              <a:rPr lang="en-GB" b="1" dirty="0" smtClean="0">
                <a:solidFill>
                  <a:srgbClr val="FF0000"/>
                </a:solidFill>
                <a:latin typeface="Arial" panose="020B0604020202020204" pitchFamily="34" charset="0"/>
                <a:cs typeface="Arial" panose="020B0604020202020204" pitchFamily="34" charset="0"/>
              </a:rPr>
              <a:t>allocated to SBNA based on % of CCAR </a:t>
            </a:r>
            <a:r>
              <a:rPr lang="en-GB" dirty="0" smtClean="0">
                <a:solidFill>
                  <a:schemeClr val="tx1"/>
                </a:solidFill>
                <a:latin typeface="Arial" panose="020B0604020202020204" pitchFamily="34" charset="0"/>
                <a:cs typeface="Arial" panose="020B0604020202020204" pitchFamily="34" charset="0"/>
              </a:rPr>
              <a:t>BHC losses</a:t>
            </a:r>
          </a:p>
        </p:txBody>
      </p:sp>
      <p:sp>
        <p:nvSpPr>
          <p:cNvPr id="41" name="Rectangular Callout 40"/>
          <p:cNvSpPr/>
          <p:nvPr/>
        </p:nvSpPr>
        <p:spPr>
          <a:xfrm>
            <a:off x="889000" y="1849438"/>
            <a:ext cx="1797050" cy="1053728"/>
          </a:xfrm>
          <a:prstGeom prst="wedgeRectCallout">
            <a:avLst>
              <a:gd name="adj1" fmla="val 46526"/>
              <a:gd name="adj2" fmla="val 72955"/>
            </a:avLst>
          </a:prstGeom>
          <a:solidFill>
            <a:schemeClr val="bg1">
              <a:lumMod val="95000"/>
            </a:schemeClr>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noAutofit/>
          </a:bodyPr>
          <a:lstStyle/>
          <a:p>
            <a:pPr algn="ctr">
              <a:lnSpc>
                <a:spcPct val="100000"/>
              </a:lnSpc>
            </a:pPr>
            <a:r>
              <a:rPr lang="en-GB" b="1" dirty="0" smtClean="0">
                <a:solidFill>
                  <a:srgbClr val="FF0000"/>
                </a:solidFill>
                <a:latin typeface="Arial" panose="020B0604020202020204" pitchFamily="34" charset="0"/>
                <a:cs typeface="Arial" panose="020B0604020202020204" pitchFamily="34" charset="0"/>
              </a:rPr>
              <a:t>IHC Entity contribution </a:t>
            </a:r>
            <a:r>
              <a:rPr lang="en-GB" dirty="0" smtClean="0">
                <a:solidFill>
                  <a:schemeClr val="tx1"/>
                </a:solidFill>
                <a:latin typeface="Arial" panose="020B0604020202020204" pitchFamily="34" charset="0"/>
                <a:cs typeface="Arial" panose="020B0604020202020204" pitchFamily="34" charset="0"/>
              </a:rPr>
              <a:t>to SHUSA significantly increased the capital buffer (given high levels of capital held by IHCs) that can be allocated to NCO limits or balance sheet growth</a:t>
            </a:r>
          </a:p>
        </p:txBody>
      </p:sp>
      <p:sp>
        <p:nvSpPr>
          <p:cNvPr id="42" name="TextBox 41"/>
          <p:cNvSpPr txBox="1"/>
          <p:nvPr/>
        </p:nvSpPr>
        <p:spPr>
          <a:xfrm>
            <a:off x="4132822" y="4379997"/>
            <a:ext cx="986865" cy="307777"/>
          </a:xfrm>
          <a:prstGeom prst="rect">
            <a:avLst/>
          </a:prstGeom>
          <a:noFill/>
        </p:spPr>
        <p:txBody>
          <a:bodyPr wrap="square" lIns="0" tIns="0" rIns="0" bIns="0" rtlCol="0">
            <a:spAutoFit/>
          </a:bodyPr>
          <a:lstStyle/>
          <a:p>
            <a:pPr marL="120650" algn="l">
              <a:lnSpc>
                <a:spcPct val="100000"/>
              </a:lnSpc>
            </a:pPr>
            <a:r>
              <a:rPr lang="en-GB" b="1" dirty="0" smtClean="0">
                <a:latin typeface="Arial" panose="020B0604020202020204" pitchFamily="34" charset="0"/>
                <a:cs typeface="Arial" panose="020B0604020202020204" pitchFamily="34" charset="0"/>
              </a:rPr>
              <a:t>Minimum </a:t>
            </a:r>
            <a:r>
              <a:rPr lang="en-GB" dirty="0" smtClean="0">
                <a:latin typeface="Arial" panose="020B0604020202020204" pitchFamily="34" charset="0"/>
                <a:cs typeface="Arial" panose="020B0604020202020204" pitchFamily="34" charset="0"/>
              </a:rPr>
              <a:t>(CCAR losses)</a:t>
            </a:r>
          </a:p>
        </p:txBody>
      </p:sp>
      <p:sp>
        <p:nvSpPr>
          <p:cNvPr id="43" name="Freeform 42"/>
          <p:cNvSpPr/>
          <p:nvPr/>
        </p:nvSpPr>
        <p:spPr>
          <a:xfrm rot="10800000" flipH="1">
            <a:off x="5119687" y="4459372"/>
            <a:ext cx="142082" cy="147825"/>
          </a:xfrm>
          <a:custGeom>
            <a:avLst/>
            <a:gdLst/>
            <a:ahLst/>
            <a:cxnLst/>
            <a:rect l="0" t="0" r="0" b="0"/>
            <a:pathLst>
              <a:path w="142082" h="269876">
                <a:moveTo>
                  <a:pt x="0" y="0"/>
                </a:moveTo>
                <a:lnTo>
                  <a:pt x="0" y="66675"/>
                </a:lnTo>
                <a:lnTo>
                  <a:pt x="69056" y="134938"/>
                </a:lnTo>
                <a:lnTo>
                  <a:pt x="0" y="206375"/>
                </a:lnTo>
                <a:lnTo>
                  <a:pt x="0" y="269875"/>
                </a:lnTo>
                <a:lnTo>
                  <a:pt x="142081" y="134938"/>
                </a:lnTo>
                <a:close/>
              </a:path>
            </a:pathLst>
          </a:custGeom>
          <a:solidFill>
            <a:schemeClr val="accent5">
              <a:lumMod val="75000"/>
            </a:schemeClr>
          </a:solidFill>
          <a:ln w="9525" cap="flat" cmpd="sng" algn="ctr">
            <a:solidFill>
              <a:schemeClr val="accent3"/>
            </a:solidFill>
            <a:prstDash val="solid"/>
          </a:ln>
          <a:effectLst/>
          <a:extLst/>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noAutofit/>
          </a:bodyPr>
          <a:lstStyle/>
          <a:p>
            <a:pPr algn="ctr">
              <a:lnSpc>
                <a:spcPct val="100000"/>
              </a:lnSpc>
            </a:pPr>
            <a:endParaRPr lang="en-GB" dirty="0" smtClean="0">
              <a:solidFill>
                <a:schemeClr val="tx1"/>
              </a:solidFill>
              <a:latin typeface="Arial" panose="020B0604020202020204" pitchFamily="34" charset="0"/>
              <a:cs typeface="Arial" panose="020B0604020202020204" pitchFamily="34" charset="0"/>
            </a:endParaRPr>
          </a:p>
        </p:txBody>
      </p:sp>
      <p:sp>
        <p:nvSpPr>
          <p:cNvPr id="55" name="TextBox 54"/>
          <p:cNvSpPr txBox="1"/>
          <p:nvPr/>
        </p:nvSpPr>
        <p:spPr>
          <a:xfrm>
            <a:off x="6066002" y="3280519"/>
            <a:ext cx="1269252" cy="307777"/>
          </a:xfrm>
          <a:prstGeom prst="rect">
            <a:avLst/>
          </a:prstGeom>
          <a:noFill/>
          <a:ln>
            <a:noFill/>
            <a:prstDash val="dash"/>
          </a:ln>
        </p:spPr>
        <p:txBody>
          <a:bodyPr wrap="square" lIns="0" tIns="0" rIns="0" bIns="0" rtlCol="0">
            <a:spAutoFit/>
          </a:bodyPr>
          <a:lstStyle>
            <a:defPPr>
              <a:defRPr lang="en-GB"/>
            </a:defPPr>
            <a:lvl1pPr marL="120650" algn="l">
              <a:lnSpc>
                <a:spcPct val="100000"/>
              </a:lnSpc>
              <a:defRPr b="1">
                <a:latin typeface="Arial" panose="020B0604020202020204" pitchFamily="34" charset="0"/>
                <a:cs typeface="Arial" panose="020B0604020202020204" pitchFamily="34" charset="0"/>
              </a:defRPr>
            </a:lvl1pPr>
          </a:lstStyle>
          <a:p>
            <a:r>
              <a:rPr lang="en-GB" dirty="0" smtClean="0"/>
              <a:t>Maximum budget</a:t>
            </a:r>
            <a:endParaRPr lang="en-GB" dirty="0"/>
          </a:p>
          <a:p>
            <a:r>
              <a:rPr lang="en-GB" b="0" dirty="0"/>
              <a:t>(Capital constraint)</a:t>
            </a:r>
          </a:p>
        </p:txBody>
      </p:sp>
      <p:sp>
        <p:nvSpPr>
          <p:cNvPr id="56" name="Freeform 55"/>
          <p:cNvSpPr/>
          <p:nvPr/>
        </p:nvSpPr>
        <p:spPr>
          <a:xfrm rot="10800000">
            <a:off x="5866747" y="3397994"/>
            <a:ext cx="142082" cy="147825"/>
          </a:xfrm>
          <a:custGeom>
            <a:avLst/>
            <a:gdLst/>
            <a:ahLst/>
            <a:cxnLst/>
            <a:rect l="0" t="0" r="0" b="0"/>
            <a:pathLst>
              <a:path w="142082" h="269876">
                <a:moveTo>
                  <a:pt x="0" y="0"/>
                </a:moveTo>
                <a:lnTo>
                  <a:pt x="0" y="66675"/>
                </a:lnTo>
                <a:lnTo>
                  <a:pt x="69056" y="134938"/>
                </a:lnTo>
                <a:lnTo>
                  <a:pt x="0" y="206375"/>
                </a:lnTo>
                <a:lnTo>
                  <a:pt x="0" y="269875"/>
                </a:lnTo>
                <a:lnTo>
                  <a:pt x="142081" y="134938"/>
                </a:lnTo>
                <a:close/>
              </a:path>
            </a:pathLst>
          </a:custGeom>
          <a:solidFill>
            <a:schemeClr val="accent5">
              <a:lumMod val="75000"/>
            </a:schemeClr>
          </a:solidFill>
          <a:ln w="9525" cap="flat" cmpd="sng" algn="ctr">
            <a:solidFill>
              <a:schemeClr val="accent3"/>
            </a:solidFill>
            <a:prstDash val="solid"/>
          </a:ln>
          <a:effectLst/>
          <a:extLst/>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noAutofit/>
          </a:bodyPr>
          <a:lstStyle/>
          <a:p>
            <a:pPr algn="ctr">
              <a:lnSpc>
                <a:spcPct val="100000"/>
              </a:lnSpc>
            </a:pPr>
            <a:endParaRPr lang="en-GB" dirty="0" smtClean="0">
              <a:solidFill>
                <a:schemeClr val="tx1"/>
              </a:solidFill>
              <a:latin typeface="Arial" panose="020B0604020202020204" pitchFamily="34" charset="0"/>
              <a:cs typeface="Arial" panose="020B0604020202020204" pitchFamily="34" charset="0"/>
            </a:endParaRPr>
          </a:p>
        </p:txBody>
      </p:sp>
      <p:cxnSp>
        <p:nvCxnSpPr>
          <p:cNvPr id="58" name="Elbow Connector 57"/>
          <p:cNvCxnSpPr>
            <a:stCxn id="61" idx="1"/>
            <a:endCxn id="55" idx="3"/>
          </p:cNvCxnSpPr>
          <p:nvPr/>
        </p:nvCxnSpPr>
        <p:spPr>
          <a:xfrm rot="10800000">
            <a:off x="7335255" y="3434409"/>
            <a:ext cx="337075" cy="513987"/>
          </a:xfrm>
          <a:prstGeom prst="bentConnector3">
            <a:avLst>
              <a:gd name="adj1" fmla="val 50000"/>
            </a:avLst>
          </a:prstGeom>
          <a:ln>
            <a:solidFill>
              <a:srgbClr val="FF0000"/>
            </a:solidFill>
            <a:prstDash val="dash"/>
            <a:tailEnd type="none"/>
          </a:ln>
        </p:spPr>
        <p:style>
          <a:lnRef idx="1">
            <a:schemeClr val="accent1"/>
          </a:lnRef>
          <a:fillRef idx="0">
            <a:schemeClr val="accent1"/>
          </a:fillRef>
          <a:effectRef idx="0">
            <a:schemeClr val="accent1"/>
          </a:effectRef>
          <a:fontRef idx="minor">
            <a:schemeClr val="tx1"/>
          </a:fontRef>
        </p:style>
      </p:cxnSp>
      <p:sp>
        <p:nvSpPr>
          <p:cNvPr id="61" name="Rectangle 60"/>
          <p:cNvSpPr/>
          <p:nvPr/>
        </p:nvSpPr>
        <p:spPr>
          <a:xfrm>
            <a:off x="7672329" y="3280519"/>
            <a:ext cx="1549431" cy="1335751"/>
          </a:xfrm>
          <a:prstGeom prst="rect">
            <a:avLst/>
          </a:prstGeom>
          <a:solidFill>
            <a:srgbClr val="FCE0E2"/>
          </a:solidFill>
          <a:ln w="952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45720" tIns="0" rIns="18288" bIns="0" rtlCol="0" anchor="ctr">
            <a:noAutofit/>
          </a:bodyPr>
          <a:lstStyle/>
          <a:p>
            <a:pPr algn="l">
              <a:lnSpc>
                <a:spcPct val="100000"/>
              </a:lnSpc>
            </a:pPr>
            <a:r>
              <a:rPr lang="en-US" dirty="0" smtClean="0">
                <a:solidFill>
                  <a:schemeClr val="tx1"/>
                </a:solidFill>
                <a:latin typeface="Arial" panose="020B0604020202020204" pitchFamily="34" charset="0"/>
                <a:cs typeface="Arial" panose="020B0604020202020204" pitchFamily="34" charset="0"/>
              </a:rPr>
              <a:t>Use maximum buffer to determine PPNR impairment and credit loss budgets, allowing leeway for </a:t>
            </a:r>
            <a:r>
              <a:rPr lang="en-US" dirty="0">
                <a:solidFill>
                  <a:schemeClr val="tx1"/>
                </a:solidFill>
                <a:latin typeface="Arial" panose="020B0604020202020204" pitchFamily="34" charset="0"/>
                <a:cs typeface="Arial" panose="020B0604020202020204" pitchFamily="34" charset="0"/>
              </a:rPr>
              <a:t>strategic goals of increased growth and higher returns</a:t>
            </a:r>
          </a:p>
        </p:txBody>
      </p:sp>
      <p:grpSp>
        <p:nvGrpSpPr>
          <p:cNvPr id="38" name="Group 37"/>
          <p:cNvGrpSpPr/>
          <p:nvPr/>
        </p:nvGrpSpPr>
        <p:grpSpPr>
          <a:xfrm>
            <a:off x="443921" y="72184"/>
            <a:ext cx="3924583" cy="189008"/>
            <a:chOff x="403281" y="164517"/>
            <a:chExt cx="3924583" cy="189008"/>
          </a:xfrm>
        </p:grpSpPr>
        <p:sp>
          <p:nvSpPr>
            <p:cNvPr id="39" name="Text Box 75"/>
            <p:cNvSpPr txBox="1">
              <a:spLocks noChangeArrowheads="1"/>
            </p:cNvSpPr>
            <p:nvPr/>
          </p:nvSpPr>
          <p:spPr bwMode="gray">
            <a:xfrm>
              <a:off x="636148" y="166688"/>
              <a:ext cx="3691716" cy="184666"/>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none" lIns="0" tIns="0" rIns="0" bIns="0">
              <a:spAutoFit/>
            </a:bodyPr>
            <a:lstStyle/>
            <a:p>
              <a:pPr algn="l">
                <a:lnSpc>
                  <a:spcPct val="100000"/>
                </a:lnSpc>
              </a:pPr>
              <a:r>
                <a:rPr lang="en-US" sz="1200" dirty="0" smtClean="0">
                  <a:solidFill>
                    <a:srgbClr val="FF0000"/>
                  </a:solidFill>
                </a:rPr>
                <a:t>Capital adequacy risk:</a:t>
              </a:r>
              <a:r>
                <a:rPr lang="en-US" sz="1200" dirty="0">
                  <a:solidFill>
                    <a:schemeClr val="accent1"/>
                  </a:solidFill>
                </a:rPr>
                <a:t> Calibration –</a:t>
              </a:r>
              <a:r>
                <a:rPr lang="en-US" sz="1200" dirty="0" smtClean="0">
                  <a:solidFill>
                    <a:srgbClr val="FF0000"/>
                  </a:solidFill>
                </a:rPr>
                <a:t> PPNR Impairment</a:t>
              </a:r>
              <a:endParaRPr lang="en-US" sz="1200" dirty="0">
                <a:solidFill>
                  <a:srgbClr val="FF0000"/>
                </a:solidFill>
              </a:endParaRPr>
            </a:p>
          </p:txBody>
        </p:sp>
        <p:sp>
          <p:nvSpPr>
            <p:cNvPr id="40" name="Oval 39"/>
            <p:cNvSpPr/>
            <p:nvPr/>
          </p:nvSpPr>
          <p:spPr bwMode="auto">
            <a:xfrm>
              <a:off x="403281" y="164517"/>
              <a:ext cx="189008" cy="189008"/>
            </a:xfrm>
            <a:prstGeom prst="ellipse">
              <a:avLst/>
            </a:prstGeom>
            <a:solidFill>
              <a:srgbClr val="FF000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b="1" i="0" u="none" strike="noStrike" cap="none" normalizeH="0" baseline="0" dirty="0" smtClean="0">
                  <a:ln>
                    <a:noFill/>
                  </a:ln>
                  <a:solidFill>
                    <a:schemeClr val="bg1"/>
                  </a:solidFill>
                  <a:effectLst/>
                  <a:latin typeface="Arial" charset="0"/>
                  <a:ea typeface="ＭＳ Ｐゴシック" pitchFamily="-112" charset="-128"/>
                  <a:cs typeface="ＭＳ Ｐゴシック" pitchFamily="-112" charset="-128"/>
                </a:rPr>
                <a:t>1</a:t>
              </a:r>
              <a:endParaRPr kumimoji="0" lang="en-US" b="1" i="0" u="none" strike="noStrike" cap="none" normalizeH="0" baseline="0" dirty="0">
                <a:ln>
                  <a:noFill/>
                </a:ln>
                <a:solidFill>
                  <a:schemeClr val="bg1"/>
                </a:solidFill>
                <a:effectLst/>
                <a:latin typeface="Arial" charset="0"/>
                <a:ea typeface="ＭＳ Ｐゴシック" pitchFamily="-112" charset="-128"/>
                <a:cs typeface="ＭＳ Ｐゴシック" pitchFamily="-112" charset="-128"/>
              </a:endParaRPr>
            </a:p>
          </p:txBody>
        </p:sp>
      </p:grpSp>
      <p:cxnSp>
        <p:nvCxnSpPr>
          <p:cNvPr id="46" name="Straight Connector 45"/>
          <p:cNvCxnSpPr/>
          <p:nvPr>
            <p:custDataLst>
              <p:tags r:id="rId4"/>
            </p:custDataLst>
          </p:nvPr>
        </p:nvCxnSpPr>
        <p:spPr bwMode="gray">
          <a:xfrm>
            <a:off x="4924425" y="3238500"/>
            <a:ext cx="390525" cy="0"/>
          </a:xfrm>
          <a:prstGeom prst="line">
            <a:avLst/>
          </a:prstGeom>
          <a:ln w="3175">
            <a:solidFill>
              <a:srgbClr val="606060"/>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custDataLst>
              <p:tags r:id="rId5"/>
            </p:custDataLst>
          </p:nvPr>
        </p:nvCxnSpPr>
        <p:spPr bwMode="gray">
          <a:xfrm>
            <a:off x="4048125" y="2638425"/>
            <a:ext cx="390525" cy="0"/>
          </a:xfrm>
          <a:prstGeom prst="line">
            <a:avLst/>
          </a:prstGeom>
          <a:ln w="3175">
            <a:solidFill>
              <a:srgbClr val="606060"/>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custDataLst>
              <p:tags r:id="rId6"/>
            </p:custDataLst>
          </p:nvPr>
        </p:nvCxnSpPr>
        <p:spPr bwMode="gray">
          <a:xfrm>
            <a:off x="3171825" y="2638425"/>
            <a:ext cx="390525" cy="0"/>
          </a:xfrm>
          <a:prstGeom prst="line">
            <a:avLst/>
          </a:prstGeom>
          <a:ln w="3175">
            <a:solidFill>
              <a:srgbClr val="606060"/>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custDataLst>
              <p:tags r:id="rId7"/>
            </p:custDataLst>
          </p:nvPr>
        </p:nvCxnSpPr>
        <p:spPr bwMode="gray">
          <a:xfrm>
            <a:off x="2295525" y="3571875"/>
            <a:ext cx="390525" cy="0"/>
          </a:xfrm>
          <a:prstGeom prst="line">
            <a:avLst/>
          </a:prstGeom>
          <a:ln w="3175">
            <a:solidFill>
              <a:srgbClr val="606060"/>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custDataLst>
              <p:tags r:id="rId8"/>
            </p:custDataLst>
          </p:nvPr>
        </p:nvCxnSpPr>
        <p:spPr bwMode="gray">
          <a:xfrm>
            <a:off x="1419225" y="3952875"/>
            <a:ext cx="390525" cy="0"/>
          </a:xfrm>
          <a:prstGeom prst="line">
            <a:avLst/>
          </a:prstGeom>
          <a:ln w="3175">
            <a:solidFill>
              <a:srgbClr val="606060"/>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graphicFrame>
        <p:nvGraphicFramePr>
          <p:cNvPr id="57" name="Object 56"/>
          <p:cNvGraphicFramePr>
            <a:graphicFrameLocks/>
          </p:cNvGraphicFramePr>
          <p:nvPr>
            <p:custDataLst>
              <p:tags r:id="rId9"/>
            </p:custDataLst>
            <p:extLst>
              <p:ext uri="{D42A27DB-BD31-4B8C-83A1-F6EECF244321}">
                <p14:modId xmlns:p14="http://schemas.microsoft.com/office/powerpoint/2010/main" val="3819582482"/>
              </p:ext>
            </p:extLst>
          </p:nvPr>
        </p:nvGraphicFramePr>
        <p:xfrm>
          <a:off x="190500" y="2247900"/>
          <a:ext cx="5924685" cy="3019515"/>
        </p:xfrm>
        <a:graphic>
          <a:graphicData uri="http://schemas.openxmlformats.org/presentationml/2006/ole">
            <mc:AlternateContent xmlns:mc="http://schemas.openxmlformats.org/markup-compatibility/2006">
              <mc:Choice xmlns:v="urn:schemas-microsoft-com:vml" Requires="v">
                <p:oleObj spid="_x0000_s267629" name="Chart" r:id="rId20" imgW="5924685" imgH="3019515" progId="MSGraph.Chart.8">
                  <p:embed followColorScheme="full"/>
                </p:oleObj>
              </mc:Choice>
              <mc:Fallback>
                <p:oleObj name="Chart" r:id="rId20" imgW="5924685" imgH="3019515" progId="MSGraph.Chart.8">
                  <p:embed followColorScheme="full"/>
                  <p:pic>
                    <p:nvPicPr>
                      <p:cNvPr id="0" name=""/>
                      <p:cNvPicPr/>
                      <p:nvPr/>
                    </p:nvPicPr>
                    <p:blipFill>
                      <a:blip r:embed="rId21"/>
                      <a:stretch>
                        <a:fillRect/>
                      </a:stretch>
                    </p:blipFill>
                    <p:spPr>
                      <a:xfrm>
                        <a:off x="190500" y="2247900"/>
                        <a:ext cx="5924685" cy="3019515"/>
                      </a:xfrm>
                      <a:prstGeom prst="rect">
                        <a:avLst/>
                      </a:prstGeom>
                    </p:spPr>
                  </p:pic>
                </p:oleObj>
              </mc:Fallback>
            </mc:AlternateContent>
          </a:graphicData>
        </a:graphic>
      </p:graphicFrame>
      <p:sp>
        <p:nvSpPr>
          <p:cNvPr id="62" name="Text Placeholder 10"/>
          <p:cNvSpPr>
            <a:spLocks noGrp="1"/>
          </p:cNvSpPr>
          <p:nvPr>
            <p:custDataLst>
              <p:tags r:id="rId10"/>
            </p:custDataLst>
          </p:nvPr>
        </p:nvSpPr>
        <p:spPr bwMode="auto">
          <a:xfrm>
            <a:off x="5227638" y="5127625"/>
            <a:ext cx="660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spcCol="0" anchor="t"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gn="ctr">
              <a:lnSpc>
                <a:spcPct val="100000"/>
              </a:lnSpc>
              <a:spcBef>
                <a:spcPct val="0"/>
              </a:spcBef>
              <a:spcAft>
                <a:spcPct val="0"/>
              </a:spcAft>
              <a:buNone/>
            </a:pPr>
            <a:fld id="{1EE59647-5263-4B65-93C2-5A3EEF75F99F}" type="datetime'S''''''B''N''A ''''''''l''''o''''s''''s ''budg''et'''''">
              <a:rPr lang="en-US" sz="1000" b="1">
                <a:latin typeface="Arial"/>
                <a:ea typeface="Meiryo"/>
                <a:cs typeface="Arial"/>
                <a:sym typeface="Arial"/>
              </a:rPr>
              <a:pPr/>
              <a:t>SBNA loss budget</a:t>
            </a:fld>
            <a:endParaRPr lang="en-GB" sz="1000" b="1" dirty="0">
              <a:latin typeface="Arial"/>
              <a:ea typeface="Meiryo"/>
              <a:cs typeface="Arial"/>
              <a:sym typeface="Arial"/>
            </a:endParaRPr>
          </a:p>
        </p:txBody>
      </p:sp>
      <p:sp>
        <p:nvSpPr>
          <p:cNvPr id="64" name="Text Placeholder 3"/>
          <p:cNvSpPr>
            <a:spLocks noGrp="1"/>
          </p:cNvSpPr>
          <p:nvPr>
            <p:custDataLst>
              <p:tags r:id="rId11"/>
            </p:custDataLst>
          </p:nvPr>
        </p:nvSpPr>
        <p:spPr bwMode="gray">
          <a:xfrm>
            <a:off x="5375275" y="3060700"/>
            <a:ext cx="365125"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25400" tIns="0" rIns="25400" bIns="0" numCol="1" spcCol="0" anchor="b"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gn="ctr">
              <a:lnSpc>
                <a:spcPct val="100000"/>
              </a:lnSpc>
              <a:spcBef>
                <a:spcPct val="0"/>
              </a:spcBef>
              <a:spcAft>
                <a:spcPct val="0"/>
              </a:spcAft>
              <a:buNone/>
            </a:pPr>
            <a:r>
              <a:rPr lang="en-GB" sz="1000" dirty="0" smtClean="0">
                <a:latin typeface="Arial"/>
                <a:ea typeface="Meiryo"/>
                <a:cs typeface="Arial"/>
                <a:sym typeface="Arial"/>
              </a:rPr>
              <a:t>3,916</a:t>
            </a:r>
            <a:endParaRPr lang="en-GB" sz="1000" dirty="0">
              <a:latin typeface="Arial"/>
              <a:ea typeface="Meiryo"/>
              <a:cs typeface="Arial"/>
              <a:sym typeface="Arial"/>
            </a:endParaRPr>
          </a:p>
        </p:txBody>
      </p:sp>
      <p:sp>
        <p:nvSpPr>
          <p:cNvPr id="65" name="Text Placeholder 9"/>
          <p:cNvSpPr>
            <a:spLocks noGrp="1"/>
          </p:cNvSpPr>
          <p:nvPr>
            <p:custDataLst>
              <p:tags r:id="rId12"/>
            </p:custDataLst>
          </p:nvPr>
        </p:nvSpPr>
        <p:spPr bwMode="auto">
          <a:xfrm>
            <a:off x="4256088" y="5127625"/>
            <a:ext cx="8509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spcCol="0" anchor="t"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gn="ctr">
              <a:lnSpc>
                <a:spcPct val="100000"/>
              </a:lnSpc>
              <a:spcBef>
                <a:spcPct val="0"/>
              </a:spcBef>
              <a:spcAft>
                <a:spcPct val="0"/>
              </a:spcAft>
              <a:buNone/>
            </a:pPr>
            <a:fld id="{49E23E82-07C7-4212-BD83-9C7229B42609}" type="datetime'''''N''''o''n-a''''''''lloca''''''te''d l''oss'' b''udg''''et'">
              <a:rPr lang="en-US" sz="1000" b="1">
                <a:latin typeface="Arial"/>
                <a:ea typeface="Meiryo"/>
                <a:cs typeface="Arial"/>
                <a:sym typeface="Arial"/>
              </a:rPr>
              <a:pPr/>
              <a:t>Non-allocated loss budget</a:t>
            </a:fld>
            <a:endParaRPr lang="en-GB" sz="1000" b="1" dirty="0">
              <a:latin typeface="Arial"/>
              <a:ea typeface="Meiryo"/>
              <a:cs typeface="Arial"/>
              <a:sym typeface="Arial"/>
            </a:endParaRPr>
          </a:p>
        </p:txBody>
      </p:sp>
      <p:sp>
        <p:nvSpPr>
          <p:cNvPr id="66" name="Text Placeholder 6"/>
          <p:cNvSpPr>
            <a:spLocks noGrp="1"/>
          </p:cNvSpPr>
          <p:nvPr>
            <p:custDataLst>
              <p:tags r:id="rId13"/>
            </p:custDataLst>
          </p:nvPr>
        </p:nvSpPr>
        <p:spPr bwMode="auto">
          <a:xfrm>
            <a:off x="3408363" y="5127625"/>
            <a:ext cx="795338"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spcCol="0" anchor="t"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gn="ctr">
              <a:lnSpc>
                <a:spcPct val="100000"/>
              </a:lnSpc>
              <a:spcBef>
                <a:spcPct val="0"/>
              </a:spcBef>
              <a:spcAft>
                <a:spcPct val="0"/>
              </a:spcAft>
              <a:buNone/>
            </a:pPr>
            <a:fld id="{6974987D-6E01-4E37-BE97-D8B86874CBEC}" type="datetime'To''t''al ''SHUSA loss bu''d''get availabl''e'' for ''S''BNA'">
              <a:rPr lang="en-US" sz="1000" b="1">
                <a:latin typeface="Arial"/>
                <a:ea typeface="Meiryo"/>
                <a:cs typeface="Arial"/>
                <a:sym typeface="Arial"/>
              </a:rPr>
              <a:pPr/>
              <a:t>Total SHUSA loss budget available for SBNA</a:t>
            </a:fld>
            <a:endParaRPr lang="en-GB" sz="1000" b="1" dirty="0">
              <a:latin typeface="Arial"/>
              <a:ea typeface="Meiryo"/>
              <a:cs typeface="Arial"/>
              <a:sym typeface="Arial"/>
            </a:endParaRPr>
          </a:p>
        </p:txBody>
      </p:sp>
      <p:sp>
        <p:nvSpPr>
          <p:cNvPr id="67" name="Text Placeholder 5"/>
          <p:cNvSpPr>
            <a:spLocks noGrp="1"/>
          </p:cNvSpPr>
          <p:nvPr>
            <p:custDataLst>
              <p:tags r:id="rId14"/>
            </p:custDataLst>
          </p:nvPr>
        </p:nvSpPr>
        <p:spPr bwMode="auto">
          <a:xfrm>
            <a:off x="2544763" y="5127625"/>
            <a:ext cx="76835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spcCol="0" anchor="t"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gn="ctr">
              <a:lnSpc>
                <a:spcPct val="100000"/>
              </a:lnSpc>
              <a:spcBef>
                <a:spcPct val="0"/>
              </a:spcBef>
              <a:spcAft>
                <a:spcPct val="0"/>
              </a:spcAft>
              <a:buNone/>
            </a:pPr>
            <a:fld id="{35F7CC88-9E37-436B-98CE-27D465FF9F1A}" type="datetime'A''ddit''ional S''BNA'' bu''ffer'' fro''m IHC''  contribution'">
              <a:rPr lang="en-US" sz="1000" b="1">
                <a:latin typeface="Arial"/>
                <a:ea typeface="Meiryo"/>
                <a:cs typeface="Arial"/>
                <a:sym typeface="Arial"/>
              </a:rPr>
              <a:pPr/>
              <a:t>Additional SBNA buffer from IHC  contribution</a:t>
            </a:fld>
            <a:endParaRPr lang="en-GB" sz="1000" b="1" dirty="0">
              <a:latin typeface="Arial"/>
              <a:ea typeface="Meiryo"/>
              <a:cs typeface="Arial"/>
              <a:sym typeface="Arial"/>
            </a:endParaRPr>
          </a:p>
        </p:txBody>
      </p:sp>
      <p:sp>
        <p:nvSpPr>
          <p:cNvPr id="68" name="Text Placeholder 4"/>
          <p:cNvSpPr>
            <a:spLocks noGrp="1"/>
          </p:cNvSpPr>
          <p:nvPr>
            <p:custDataLst>
              <p:tags r:id="rId15"/>
            </p:custDataLst>
          </p:nvPr>
        </p:nvSpPr>
        <p:spPr bwMode="auto">
          <a:xfrm>
            <a:off x="1624013" y="5127625"/>
            <a:ext cx="8588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spcCol="0" anchor="t"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gn="ctr">
              <a:lnSpc>
                <a:spcPct val="100000"/>
              </a:lnSpc>
              <a:spcBef>
                <a:spcPct val="0"/>
              </a:spcBef>
              <a:spcAft>
                <a:spcPct val="0"/>
              </a:spcAft>
              <a:buNone/>
            </a:pPr>
            <a:fld id="{31971579-440C-4021-B3A2-3774EB75C823}" type="datetime'SBNA ''b''uffer'' pr''''e-IHC ''''''Entity'' c''ont''ribution'">
              <a:rPr lang="en-US" sz="1000" b="1">
                <a:latin typeface="Arial"/>
                <a:ea typeface="Meiryo"/>
                <a:cs typeface="Arial"/>
                <a:sym typeface="Arial"/>
              </a:rPr>
              <a:pPr/>
              <a:t>SBNA buffer pre-IHC Entity contribution</a:t>
            </a:fld>
            <a:endParaRPr lang="en-GB" sz="1000" b="1" dirty="0">
              <a:latin typeface="Arial"/>
              <a:ea typeface="Meiryo"/>
              <a:cs typeface="Arial"/>
              <a:sym typeface="Arial"/>
            </a:endParaRPr>
          </a:p>
        </p:txBody>
      </p:sp>
      <p:sp>
        <p:nvSpPr>
          <p:cNvPr id="69" name="Text Placeholder 3"/>
          <p:cNvSpPr>
            <a:spLocks noGrp="1"/>
          </p:cNvSpPr>
          <p:nvPr>
            <p:custDataLst>
              <p:tags r:id="rId16"/>
            </p:custDataLst>
          </p:nvPr>
        </p:nvSpPr>
        <p:spPr bwMode="auto">
          <a:xfrm>
            <a:off x="788988" y="5127625"/>
            <a:ext cx="77628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spcCol="0" anchor="t"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gn="ctr">
              <a:lnSpc>
                <a:spcPct val="100000"/>
              </a:lnSpc>
              <a:spcBef>
                <a:spcPct val="0"/>
              </a:spcBef>
              <a:spcAft>
                <a:spcPct val="0"/>
              </a:spcAft>
              <a:buNone/>
            </a:pPr>
            <a:fld id="{B47095FA-18C0-4F69-9BFD-FDB496E3251A}" type="datetime'SB''N''''''''''A'' ''''C''C''''''''A''R'' l''o''''s''''ses'">
              <a:rPr lang="en-US" sz="1000" b="1">
                <a:latin typeface="Arial"/>
                <a:ea typeface="Meiryo"/>
                <a:cs typeface="Arial"/>
                <a:sym typeface="Arial"/>
              </a:rPr>
              <a:pPr/>
              <a:t>SBNA CCAR losses</a:t>
            </a:fld>
            <a:endParaRPr lang="en-GB" sz="1000" b="1" dirty="0">
              <a:latin typeface="Arial"/>
              <a:ea typeface="Meiryo"/>
              <a:cs typeface="Arial"/>
              <a:sym typeface="Arial"/>
            </a:endParaRPr>
          </a:p>
        </p:txBody>
      </p:sp>
      <p:sp>
        <p:nvSpPr>
          <p:cNvPr id="3" name="Rectangle 2"/>
          <p:cNvSpPr/>
          <p:nvPr/>
        </p:nvSpPr>
        <p:spPr>
          <a:xfrm>
            <a:off x="347662" y="5749865"/>
            <a:ext cx="8874097" cy="517065"/>
          </a:xfrm>
          <a:prstGeom prst="rect">
            <a:avLst/>
          </a:prstGeom>
        </p:spPr>
        <p:txBody>
          <a:bodyPr wrap="square">
            <a:spAutoFit/>
          </a:bodyPr>
          <a:lstStyle/>
          <a:p>
            <a:pPr marL="171450" indent="-171450" algn="l" defTabSz="881063">
              <a:lnSpc>
                <a:spcPct val="100000"/>
              </a:lnSpc>
              <a:spcBef>
                <a:spcPct val="30000"/>
              </a:spcBef>
              <a:buFont typeface="Arial" panose="020B0604020202020204" pitchFamily="34" charset="0"/>
              <a:buChar char="•"/>
              <a:defRPr/>
            </a:pPr>
            <a:r>
              <a:rPr lang="en-US" sz="1200" kern="0" dirty="0" smtClean="0">
                <a:solidFill>
                  <a:srgbClr val="000000"/>
                </a:solidFill>
                <a:ea typeface="Arial Unicode MS" pitchFamily="34" charset="-128"/>
                <a:cs typeface="Arial" charset="0"/>
              </a:rPr>
              <a:t>Change in IHC entity contribution affected methodology for allocating SHUSA capital buffer to entity loss budgets</a:t>
            </a:r>
          </a:p>
          <a:p>
            <a:pPr marL="171450" indent="-171450" algn="l" defTabSz="881063">
              <a:lnSpc>
                <a:spcPct val="100000"/>
              </a:lnSpc>
              <a:spcBef>
                <a:spcPct val="30000"/>
              </a:spcBef>
              <a:buFont typeface="Arial" panose="020B0604020202020204" pitchFamily="34" charset="0"/>
              <a:buChar char="•"/>
              <a:defRPr/>
            </a:pPr>
            <a:r>
              <a:rPr lang="en-US" sz="1200" kern="0" dirty="0" smtClean="0">
                <a:solidFill>
                  <a:srgbClr val="000000"/>
                </a:solidFill>
                <a:ea typeface="Arial Unicode MS" pitchFamily="34" charset="-128"/>
                <a:cs typeface="Arial" charset="0"/>
              </a:rPr>
              <a:t>Additional </a:t>
            </a:r>
            <a:r>
              <a:rPr lang="en-US" sz="1200" kern="0" dirty="0">
                <a:solidFill>
                  <a:srgbClr val="000000"/>
                </a:solidFill>
                <a:ea typeface="Arial Unicode MS" pitchFamily="34" charset="-128"/>
                <a:cs typeface="Arial" charset="0"/>
              </a:rPr>
              <a:t>capital buffer can be used strategically for portfolio growth to drive towards strategic plan </a:t>
            </a:r>
          </a:p>
        </p:txBody>
      </p:sp>
    </p:spTree>
    <p:extLst>
      <p:ext uri="{BB962C8B-B14F-4D97-AF65-F5344CB8AC3E}">
        <p14:creationId xmlns:p14="http://schemas.microsoft.com/office/powerpoint/2010/main" val="234037268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Content Placeholder 8"/>
          <p:cNvGraphicFramePr>
            <a:graphicFrameLocks noGrp="1"/>
          </p:cNvGraphicFramePr>
          <p:nvPr>
            <p:ph sz="quarter" idx="11"/>
            <p:extLst>
              <p:ext uri="{D42A27DB-BD31-4B8C-83A1-F6EECF244321}">
                <p14:modId xmlns:p14="http://schemas.microsoft.com/office/powerpoint/2010/main" val="785750957"/>
              </p:ext>
            </p:extLst>
          </p:nvPr>
        </p:nvGraphicFramePr>
        <p:xfrm>
          <a:off x="357823" y="1462723"/>
          <a:ext cx="4082097" cy="1097280"/>
        </p:xfrm>
        <a:graphic>
          <a:graphicData uri="http://schemas.openxmlformats.org/drawingml/2006/table">
            <a:tbl>
              <a:tblPr firstRow="1" bandRow="1">
                <a:tableStyleId>{839DD9DD-9E6C-4910-8AC0-68ADFF6A6AFC}</a:tableStyleId>
              </a:tblPr>
              <a:tblGrid>
                <a:gridCol w="3597976"/>
                <a:gridCol w="484121"/>
              </a:tblGrid>
              <a:tr h="172759">
                <a:tc>
                  <a:txBody>
                    <a:bodyPr/>
                    <a:lstStyle/>
                    <a:p>
                      <a:r>
                        <a:rPr lang="en-GB" sz="1200" b="1" dirty="0" smtClean="0">
                          <a:latin typeface="Arial" panose="020B0604020202020204" pitchFamily="34" charset="0"/>
                          <a:cs typeface="Arial" panose="020B0604020202020204" pitchFamily="34" charset="0"/>
                        </a:rPr>
                        <a:t>Overview</a:t>
                      </a:r>
                      <a:endParaRPr lang="en-GB" sz="1200" b="1" dirty="0">
                        <a:latin typeface="Arial" panose="020B0604020202020204" pitchFamily="34" charset="0"/>
                        <a:cs typeface="Arial" panose="020B0604020202020204" pitchFamily="34" charset="0"/>
                      </a:endParaRPr>
                    </a:p>
                  </a:txBody>
                  <a:tcPr marL="96197" marR="96197" anchor="ct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tcPr>
                </a:tc>
                <a:tc>
                  <a:txBody>
                    <a:bodyPr/>
                    <a:lstStyle/>
                    <a:p>
                      <a:pPr algn="r"/>
                      <a:r>
                        <a:rPr lang="en-GB" sz="1200" b="1" dirty="0" smtClean="0">
                          <a:latin typeface="Arial" panose="020B0604020202020204" pitchFamily="34" charset="0"/>
                          <a:cs typeface="Arial" panose="020B0604020202020204" pitchFamily="34" charset="0"/>
                        </a:rPr>
                        <a:t>2</a:t>
                      </a:r>
                      <a:endParaRPr lang="en-GB" sz="1200" b="1" dirty="0">
                        <a:latin typeface="Arial" panose="020B0604020202020204" pitchFamily="34" charset="0"/>
                        <a:cs typeface="Arial" panose="020B0604020202020204" pitchFamily="34" charset="0"/>
                      </a:endParaRPr>
                    </a:p>
                  </a:txBody>
                  <a:tcPr marL="96197" marR="96197" anchor="ct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tcPr>
                </a:tc>
              </a:tr>
              <a:tr h="172759">
                <a:tc>
                  <a:txBody>
                    <a:bodyPr/>
                    <a:lstStyle/>
                    <a:p>
                      <a:r>
                        <a:rPr lang="en-GB" sz="1200" b="1" dirty="0" smtClean="0">
                          <a:latin typeface="Arial" panose="020B0604020202020204" pitchFamily="34" charset="0"/>
                          <a:cs typeface="Arial" panose="020B0604020202020204" pitchFamily="34" charset="0"/>
                        </a:rPr>
                        <a:t>RAS</a:t>
                      </a:r>
                      <a:r>
                        <a:rPr lang="en-GB" sz="1200" b="1" baseline="0" dirty="0" smtClean="0">
                          <a:latin typeface="Arial" panose="020B0604020202020204" pitchFamily="34" charset="0"/>
                          <a:cs typeface="Arial" panose="020B0604020202020204" pitchFamily="34" charset="0"/>
                        </a:rPr>
                        <a:t> </a:t>
                      </a:r>
                      <a:r>
                        <a:rPr lang="en-GB" sz="1200" b="1" dirty="0" smtClean="0">
                          <a:latin typeface="Arial" panose="020B0604020202020204" pitchFamily="34" charset="0"/>
                          <a:cs typeface="Arial" panose="020B0604020202020204" pitchFamily="34" charset="0"/>
                        </a:rPr>
                        <a:t>Objectives</a:t>
                      </a:r>
                      <a:endParaRPr lang="en-GB" sz="1200" b="1" dirty="0">
                        <a:latin typeface="Arial" panose="020B0604020202020204" pitchFamily="34" charset="0"/>
                        <a:cs typeface="Arial" panose="020B0604020202020204" pitchFamily="34" charset="0"/>
                      </a:endParaRPr>
                    </a:p>
                  </a:txBody>
                  <a:tcPr marL="96197" marR="96197" anchor="ct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tcPr>
                </a:tc>
                <a:tc>
                  <a:txBody>
                    <a:bodyPr/>
                    <a:lstStyle/>
                    <a:p>
                      <a:pPr algn="r"/>
                      <a:r>
                        <a:rPr lang="en-GB" sz="1200" b="1" dirty="0" smtClean="0">
                          <a:latin typeface="Arial" panose="020B0604020202020204" pitchFamily="34" charset="0"/>
                          <a:cs typeface="Arial" panose="020B0604020202020204" pitchFamily="34" charset="0"/>
                        </a:rPr>
                        <a:t>3</a:t>
                      </a:r>
                      <a:endParaRPr lang="en-GB" sz="1200" b="1" dirty="0">
                        <a:latin typeface="Arial" panose="020B0604020202020204" pitchFamily="34" charset="0"/>
                        <a:cs typeface="Arial" panose="020B0604020202020204" pitchFamily="34" charset="0"/>
                      </a:endParaRPr>
                    </a:p>
                  </a:txBody>
                  <a:tcPr marL="96197" marR="96197" anchor="ct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tcPr>
                </a:tc>
              </a:tr>
              <a:tr h="172759">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GB" sz="1200" b="1" dirty="0" smtClean="0">
                          <a:latin typeface="Arial" panose="020B0604020202020204" pitchFamily="34" charset="0"/>
                          <a:cs typeface="Arial" panose="020B0604020202020204" pitchFamily="34" charset="0"/>
                        </a:rPr>
                        <a:t>Metric selection</a:t>
                      </a:r>
                    </a:p>
                  </a:txBody>
                  <a:tcPr marL="96197" marR="96197" anchor="ct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tcPr>
                </a:tc>
                <a:tc>
                  <a:txBody>
                    <a:bodyPr/>
                    <a:lstStyle/>
                    <a:p>
                      <a:pPr algn="r"/>
                      <a:r>
                        <a:rPr lang="en-GB" sz="1200" b="1" dirty="0" smtClean="0">
                          <a:latin typeface="Arial" panose="020B0604020202020204" pitchFamily="34" charset="0"/>
                          <a:cs typeface="Arial" panose="020B0604020202020204" pitchFamily="34" charset="0"/>
                        </a:rPr>
                        <a:t>4</a:t>
                      </a:r>
                      <a:endParaRPr lang="en-GB" sz="1200" b="1" dirty="0">
                        <a:latin typeface="Arial" panose="020B0604020202020204" pitchFamily="34" charset="0"/>
                        <a:cs typeface="Arial" panose="020B0604020202020204" pitchFamily="34" charset="0"/>
                      </a:endParaRPr>
                    </a:p>
                  </a:txBody>
                  <a:tcPr marL="96197" marR="96197" anchor="ct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tcPr>
                </a:tc>
              </a:tr>
              <a:tr h="172759">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GB" sz="1200" b="1" dirty="0" smtClean="0">
                          <a:latin typeface="Arial" panose="020B0604020202020204" pitchFamily="34" charset="0"/>
                          <a:cs typeface="Arial" panose="020B0604020202020204" pitchFamily="34" charset="0"/>
                        </a:rPr>
                        <a:t>Calibration</a:t>
                      </a:r>
                      <a:r>
                        <a:rPr lang="en-GB" sz="1200" b="1" baseline="0" dirty="0" smtClean="0">
                          <a:latin typeface="Arial" panose="020B0604020202020204" pitchFamily="34" charset="0"/>
                          <a:cs typeface="Arial" panose="020B0604020202020204" pitchFamily="34" charset="0"/>
                        </a:rPr>
                        <a:t> approach</a:t>
                      </a:r>
                      <a:endParaRPr lang="en-GB" sz="1200" b="1" dirty="0" smtClean="0">
                        <a:latin typeface="Arial" panose="020B0604020202020204" pitchFamily="34" charset="0"/>
                        <a:cs typeface="Arial" panose="020B0604020202020204" pitchFamily="34" charset="0"/>
                      </a:endParaRPr>
                    </a:p>
                  </a:txBody>
                  <a:tcPr marL="96197" marR="96197" anchor="ct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tcPr>
                </a:tc>
                <a:tc>
                  <a:txBody>
                    <a:bodyPr/>
                    <a:lstStyle/>
                    <a:p>
                      <a:pPr algn="r"/>
                      <a:r>
                        <a:rPr lang="en-GB" sz="1200" b="1" dirty="0" smtClean="0">
                          <a:latin typeface="Arial" panose="020B0604020202020204" pitchFamily="34" charset="0"/>
                          <a:cs typeface="Arial" panose="020B0604020202020204" pitchFamily="34" charset="0"/>
                        </a:rPr>
                        <a:t>6</a:t>
                      </a:r>
                      <a:endParaRPr lang="en-GB" sz="1200" b="1" dirty="0">
                        <a:latin typeface="Arial" panose="020B0604020202020204" pitchFamily="34" charset="0"/>
                        <a:cs typeface="Arial" panose="020B0604020202020204" pitchFamily="34" charset="0"/>
                      </a:endParaRPr>
                    </a:p>
                  </a:txBody>
                  <a:tcPr marL="96197" marR="96197" anchor="ct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tcPr>
                </a:tc>
              </a:tr>
            </a:tbl>
          </a:graphicData>
        </a:graphic>
      </p:graphicFrame>
      <p:graphicFrame>
        <p:nvGraphicFramePr>
          <p:cNvPr id="10" name="Content Placeholder 8"/>
          <p:cNvGraphicFramePr>
            <a:graphicFrameLocks noGrp="1"/>
          </p:cNvGraphicFramePr>
          <p:nvPr>
            <p:ph sz="half" idx="4294967295"/>
            <p:extLst>
              <p:ext uri="{D42A27DB-BD31-4B8C-83A1-F6EECF244321}">
                <p14:modId xmlns:p14="http://schemas.microsoft.com/office/powerpoint/2010/main" val="854208071"/>
              </p:ext>
            </p:extLst>
          </p:nvPr>
        </p:nvGraphicFramePr>
        <p:xfrm>
          <a:off x="5172710" y="1449705"/>
          <a:ext cx="4086226" cy="3566160"/>
        </p:xfrm>
        <a:graphic>
          <a:graphicData uri="http://schemas.openxmlformats.org/drawingml/2006/table">
            <a:tbl>
              <a:tblPr firstRow="1" bandRow="1">
                <a:tableStyleId>{839DD9DD-9E6C-4910-8AC0-68ADFF6A6AFC}</a:tableStyleId>
              </a:tblPr>
              <a:tblGrid>
                <a:gridCol w="289929"/>
                <a:gridCol w="3015940"/>
                <a:gridCol w="780357"/>
              </a:tblGrid>
              <a:tr h="172759">
                <a:tc gridSpan="2">
                  <a:txBody>
                    <a:bodyPr/>
                    <a:lstStyle/>
                    <a:p>
                      <a:r>
                        <a:rPr lang="en-GB" sz="1200" b="1" dirty="0" smtClean="0">
                          <a:latin typeface="Arial" panose="020B0604020202020204" pitchFamily="34" charset="0"/>
                          <a:cs typeface="Arial" panose="020B0604020202020204" pitchFamily="34" charset="0"/>
                        </a:rPr>
                        <a:t>Metrics rationale and limit calibration</a:t>
                      </a:r>
                      <a:endParaRPr lang="en-GB" sz="1200" b="1" dirty="0">
                        <a:latin typeface="Arial" panose="020B0604020202020204" pitchFamily="34" charset="0"/>
                        <a:cs typeface="Arial" panose="020B0604020202020204" pitchFamily="34" charset="0"/>
                      </a:endParaRPr>
                    </a:p>
                  </a:txBody>
                  <a:tcPr marL="45720" marR="45720" anchor="ct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tcPr>
                </a:tc>
                <a:tc hMerge="1">
                  <a:txBody>
                    <a:bodyPr/>
                    <a:lstStyle/>
                    <a:p>
                      <a:endParaRPr lang="en-GB" sz="1000" b="1" dirty="0"/>
                    </a:p>
                  </a:txBody>
                  <a:tcPr marL="0">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tcPr>
                </a:tc>
                <a:tc>
                  <a:txBody>
                    <a:bodyPr/>
                    <a:lstStyle/>
                    <a:p>
                      <a:pPr algn="r"/>
                      <a:r>
                        <a:rPr lang="en-GB" sz="1200" b="1" dirty="0" smtClean="0">
                          <a:latin typeface="Arial" panose="020B0604020202020204" pitchFamily="34" charset="0"/>
                          <a:cs typeface="Arial" panose="020B0604020202020204" pitchFamily="34" charset="0"/>
                        </a:rPr>
                        <a:t>9-98</a:t>
                      </a:r>
                      <a:endParaRPr lang="en-GB" sz="1200" b="1" dirty="0">
                        <a:latin typeface="Arial" panose="020B0604020202020204" pitchFamily="34" charset="0"/>
                        <a:cs typeface="Arial" panose="020B0604020202020204" pitchFamily="34" charset="0"/>
                      </a:endParaRPr>
                    </a:p>
                  </a:txBody>
                  <a:tcPr marL="45720" marR="45720" anchor="ct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tcPr>
                </a:tc>
              </a:tr>
              <a:tr h="172759">
                <a:tc>
                  <a:txBody>
                    <a:bodyPr/>
                    <a:lstStyle/>
                    <a:p>
                      <a:pPr algn="ctr"/>
                      <a:r>
                        <a:rPr lang="en-GB" sz="1200" b="1" dirty="0" smtClean="0">
                          <a:solidFill>
                            <a:schemeClr val="accent1"/>
                          </a:solidFill>
                          <a:latin typeface="Arial" panose="020B0604020202020204" pitchFamily="34" charset="0"/>
                          <a:cs typeface="Arial" panose="020B0604020202020204" pitchFamily="34" charset="0"/>
                        </a:rPr>
                        <a:t>1</a:t>
                      </a:r>
                      <a:endParaRPr lang="en-GB" sz="1200" b="1" dirty="0">
                        <a:solidFill>
                          <a:schemeClr val="accent1"/>
                        </a:solidFill>
                        <a:latin typeface="Arial" panose="020B0604020202020204" pitchFamily="34" charset="0"/>
                        <a:cs typeface="Arial" panose="020B0604020202020204" pitchFamily="34" charset="0"/>
                      </a:endParaRPr>
                    </a:p>
                  </a:txBody>
                  <a:tcPr marL="45720" marR="45720" anchor="ct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tcPr>
                </a:tc>
                <a:tc>
                  <a:txBody>
                    <a:bodyPr/>
                    <a:lstStyle/>
                    <a:p>
                      <a:r>
                        <a:rPr lang="en-US" sz="1200" b="0" dirty="0" smtClean="0">
                          <a:latin typeface="Arial" panose="020B0604020202020204" pitchFamily="34" charset="0"/>
                          <a:cs typeface="Arial" panose="020B0604020202020204" pitchFamily="34" charset="0"/>
                        </a:rPr>
                        <a:t>Capital adequacy risk</a:t>
                      </a:r>
                      <a:endParaRPr lang="en-GB" sz="1200" b="0" dirty="0">
                        <a:latin typeface="Arial" panose="020B0604020202020204" pitchFamily="34" charset="0"/>
                        <a:cs typeface="Arial" panose="020B0604020202020204" pitchFamily="34" charset="0"/>
                      </a:endParaRPr>
                    </a:p>
                  </a:txBody>
                  <a:tcPr marL="45720" marR="45720" anchor="ct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tcPr>
                </a:tc>
                <a:tc>
                  <a:txBody>
                    <a:bodyPr/>
                    <a:lstStyle/>
                    <a:p>
                      <a:pPr algn="r"/>
                      <a:r>
                        <a:rPr lang="en-GB" sz="1200" b="1" dirty="0" smtClean="0">
                          <a:latin typeface="Arial" panose="020B0604020202020204" pitchFamily="34" charset="0"/>
                          <a:cs typeface="Arial" panose="020B0604020202020204" pitchFamily="34" charset="0"/>
                        </a:rPr>
                        <a:t>9</a:t>
                      </a:r>
                      <a:endParaRPr lang="en-GB" sz="1200" b="1" dirty="0">
                        <a:latin typeface="Arial" panose="020B0604020202020204" pitchFamily="34" charset="0"/>
                        <a:cs typeface="Arial" panose="020B0604020202020204" pitchFamily="34" charset="0"/>
                      </a:endParaRPr>
                    </a:p>
                  </a:txBody>
                  <a:tcPr marL="45720" marR="45720" anchor="ct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tcPr>
                </a:tc>
              </a:tr>
              <a:tr h="172759">
                <a:tc>
                  <a:txBody>
                    <a:bodyPr/>
                    <a:lstStyle/>
                    <a:p>
                      <a:pPr algn="ctr"/>
                      <a:r>
                        <a:rPr lang="en-GB" sz="1200" b="1" dirty="0" smtClean="0">
                          <a:solidFill>
                            <a:schemeClr val="accent1"/>
                          </a:solidFill>
                          <a:latin typeface="Arial" panose="020B0604020202020204" pitchFamily="34" charset="0"/>
                          <a:cs typeface="Arial" panose="020B0604020202020204" pitchFamily="34" charset="0"/>
                        </a:rPr>
                        <a:t>2</a:t>
                      </a:r>
                      <a:endParaRPr lang="en-GB" sz="1200" b="1" dirty="0">
                        <a:solidFill>
                          <a:schemeClr val="accent1"/>
                        </a:solidFill>
                        <a:latin typeface="Arial" panose="020B0604020202020204" pitchFamily="34" charset="0"/>
                        <a:cs typeface="Arial" panose="020B0604020202020204" pitchFamily="34" charset="0"/>
                      </a:endParaRPr>
                    </a:p>
                  </a:txBody>
                  <a:tcPr marL="45720" marR="45720" anchor="ct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tcPr>
                </a:tc>
                <a:tc>
                  <a:txBody>
                    <a:bodyPr/>
                    <a:lstStyle/>
                    <a:p>
                      <a:r>
                        <a:rPr lang="en-GB" sz="1200" b="0" dirty="0" smtClean="0">
                          <a:latin typeface="Arial" panose="020B0604020202020204" pitchFamily="34" charset="0"/>
                          <a:cs typeface="Arial" panose="020B0604020202020204" pitchFamily="34" charset="0"/>
                        </a:rPr>
                        <a:t>Credit risk</a:t>
                      </a:r>
                      <a:endParaRPr lang="en-GB" sz="1200" b="0" dirty="0">
                        <a:latin typeface="Arial" panose="020B0604020202020204" pitchFamily="34" charset="0"/>
                        <a:cs typeface="Arial" panose="020B0604020202020204" pitchFamily="34" charset="0"/>
                      </a:endParaRPr>
                    </a:p>
                  </a:txBody>
                  <a:tcPr marL="45720" marR="45720" anchor="ct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tcPr>
                </a:tc>
                <a:tc>
                  <a:txBody>
                    <a:bodyPr/>
                    <a:lstStyle/>
                    <a:p>
                      <a:pPr algn="r"/>
                      <a:r>
                        <a:rPr lang="en-GB" sz="1200" b="1" dirty="0" smtClean="0">
                          <a:latin typeface="Arial" panose="020B0604020202020204" pitchFamily="34" charset="0"/>
                          <a:cs typeface="Arial" panose="020B0604020202020204" pitchFamily="34" charset="0"/>
                        </a:rPr>
                        <a:t>20</a:t>
                      </a:r>
                      <a:endParaRPr lang="en-GB" sz="1200" b="1" dirty="0">
                        <a:latin typeface="Arial" panose="020B0604020202020204" pitchFamily="34" charset="0"/>
                        <a:cs typeface="Arial" panose="020B0604020202020204" pitchFamily="34" charset="0"/>
                      </a:endParaRPr>
                    </a:p>
                  </a:txBody>
                  <a:tcPr marL="45720" marR="45720" anchor="ct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tcPr>
                </a:tc>
              </a:tr>
              <a:tr h="172759">
                <a:tc>
                  <a:txBody>
                    <a:bodyPr/>
                    <a:lstStyle/>
                    <a:p>
                      <a:pPr algn="ctr"/>
                      <a:endParaRPr lang="en-GB" sz="1200" b="1" dirty="0">
                        <a:solidFill>
                          <a:schemeClr val="accent1"/>
                        </a:solidFill>
                        <a:latin typeface="Arial" panose="020B0604020202020204" pitchFamily="34" charset="0"/>
                        <a:cs typeface="Arial" panose="020B0604020202020204" pitchFamily="34" charset="0"/>
                      </a:endParaRPr>
                    </a:p>
                  </a:txBody>
                  <a:tcPr marL="45720" marR="45720" anchor="ct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tcPr>
                </a:tc>
                <a:tc>
                  <a:txBody>
                    <a:bodyPr/>
                    <a:lstStyle/>
                    <a:p>
                      <a:pPr marL="0" indent="0">
                        <a:buFont typeface="+mj-lt"/>
                        <a:buNone/>
                      </a:pPr>
                      <a:r>
                        <a:rPr lang="en-GB" sz="1200" b="0" dirty="0" smtClean="0">
                          <a:latin typeface="Arial" panose="020B0604020202020204" pitchFamily="34" charset="0"/>
                          <a:cs typeface="Arial" panose="020B0604020202020204" pitchFamily="34" charset="0"/>
                        </a:rPr>
                        <a:t>A. Losses</a:t>
                      </a:r>
                      <a:endParaRPr lang="en-GB" sz="1200" b="0" dirty="0">
                        <a:latin typeface="Arial" panose="020B0604020202020204" pitchFamily="34" charset="0"/>
                        <a:cs typeface="Arial" panose="020B0604020202020204" pitchFamily="34" charset="0"/>
                      </a:endParaRPr>
                    </a:p>
                  </a:txBody>
                  <a:tcPr marL="45720" marR="45720" anchor="ct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tcPr>
                </a:tc>
                <a:tc>
                  <a:txBody>
                    <a:bodyPr/>
                    <a:lstStyle/>
                    <a:p>
                      <a:pPr algn="r"/>
                      <a:r>
                        <a:rPr lang="en-GB" sz="1200" b="1" dirty="0" smtClean="0">
                          <a:latin typeface="Arial" panose="020B0604020202020204" pitchFamily="34" charset="0"/>
                          <a:cs typeface="Arial" panose="020B0604020202020204" pitchFamily="34" charset="0"/>
                        </a:rPr>
                        <a:t>21</a:t>
                      </a:r>
                      <a:endParaRPr lang="en-GB" sz="1200" b="1" dirty="0">
                        <a:latin typeface="Arial" panose="020B0604020202020204" pitchFamily="34" charset="0"/>
                        <a:cs typeface="Arial" panose="020B0604020202020204" pitchFamily="34" charset="0"/>
                      </a:endParaRPr>
                    </a:p>
                  </a:txBody>
                  <a:tcPr marL="45720" marR="45720" anchor="ct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tcPr>
                </a:tc>
              </a:tr>
              <a:tr h="172759">
                <a:tc>
                  <a:txBody>
                    <a:bodyPr/>
                    <a:lstStyle/>
                    <a:p>
                      <a:pPr algn="ctr"/>
                      <a:endParaRPr lang="en-GB" sz="1200" b="1" dirty="0">
                        <a:solidFill>
                          <a:schemeClr val="accent1"/>
                        </a:solidFill>
                        <a:latin typeface="Arial" panose="020B0604020202020204" pitchFamily="34" charset="0"/>
                        <a:cs typeface="Arial" panose="020B0604020202020204" pitchFamily="34" charset="0"/>
                      </a:endParaRPr>
                    </a:p>
                  </a:txBody>
                  <a:tcPr marL="45720" marR="45720" anchor="ct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tcPr>
                </a:tc>
                <a:tc>
                  <a:txBody>
                    <a:bodyPr/>
                    <a:lstStyle/>
                    <a:p>
                      <a:pPr marL="0" indent="0">
                        <a:buFont typeface="+mj-lt"/>
                        <a:buNone/>
                      </a:pPr>
                      <a:r>
                        <a:rPr lang="en-GB" sz="1200" b="0" dirty="0" smtClean="0">
                          <a:latin typeface="Arial" panose="020B0604020202020204" pitchFamily="34" charset="0"/>
                          <a:cs typeface="Arial" panose="020B0604020202020204" pitchFamily="34" charset="0"/>
                        </a:rPr>
                        <a:t>B.</a:t>
                      </a:r>
                      <a:r>
                        <a:rPr lang="en-GB" sz="1200" b="0" baseline="0" dirty="0" smtClean="0">
                          <a:latin typeface="Arial" panose="020B0604020202020204" pitchFamily="34" charset="0"/>
                          <a:cs typeface="Arial" panose="020B0604020202020204" pitchFamily="34" charset="0"/>
                        </a:rPr>
                        <a:t> Concentration</a:t>
                      </a:r>
                      <a:endParaRPr lang="en-GB" sz="1200" b="0" dirty="0">
                        <a:latin typeface="Arial" panose="020B0604020202020204" pitchFamily="34" charset="0"/>
                        <a:cs typeface="Arial" panose="020B0604020202020204" pitchFamily="34" charset="0"/>
                      </a:endParaRPr>
                    </a:p>
                  </a:txBody>
                  <a:tcPr marL="45720" marR="45720" anchor="ct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tcPr>
                </a:tc>
                <a:tc>
                  <a:txBody>
                    <a:bodyPr/>
                    <a:lstStyle/>
                    <a:p>
                      <a:pPr algn="r"/>
                      <a:r>
                        <a:rPr lang="en-GB" sz="1200" b="1" dirty="0" smtClean="0">
                          <a:latin typeface="Arial" panose="020B0604020202020204" pitchFamily="34" charset="0"/>
                          <a:cs typeface="Arial" panose="020B0604020202020204" pitchFamily="34" charset="0"/>
                        </a:rPr>
                        <a:t>57</a:t>
                      </a:r>
                      <a:endParaRPr lang="en-GB" sz="1200" b="1" dirty="0">
                        <a:latin typeface="Arial" panose="020B0604020202020204" pitchFamily="34" charset="0"/>
                        <a:cs typeface="Arial" panose="020B0604020202020204" pitchFamily="34" charset="0"/>
                      </a:endParaRPr>
                    </a:p>
                  </a:txBody>
                  <a:tcPr marL="45720" marR="45720" anchor="ct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tcPr>
                </a:tc>
              </a:tr>
              <a:tr h="184591">
                <a:tc>
                  <a:txBody>
                    <a:bodyPr/>
                    <a:lstStyle/>
                    <a:p>
                      <a:pPr algn="ctr"/>
                      <a:r>
                        <a:rPr lang="en-GB" sz="1200" b="1" dirty="0" smtClean="0">
                          <a:solidFill>
                            <a:schemeClr val="accent1"/>
                          </a:solidFill>
                          <a:latin typeface="Arial" panose="020B0604020202020204" pitchFamily="34" charset="0"/>
                          <a:cs typeface="Arial" panose="020B0604020202020204" pitchFamily="34" charset="0"/>
                        </a:rPr>
                        <a:t>4</a:t>
                      </a:r>
                      <a:endParaRPr lang="en-GB" sz="1200" b="1" dirty="0">
                        <a:solidFill>
                          <a:schemeClr val="accent1"/>
                        </a:solidFill>
                        <a:latin typeface="Arial" panose="020B0604020202020204" pitchFamily="34" charset="0"/>
                        <a:cs typeface="Arial" panose="020B0604020202020204" pitchFamily="34" charset="0"/>
                      </a:endParaRPr>
                    </a:p>
                  </a:txBody>
                  <a:tcPr marL="45720" marR="45720" anchor="ct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tcPr>
                </a:tc>
                <a:tc>
                  <a:txBody>
                    <a:bodyPr/>
                    <a:lstStyle/>
                    <a:p>
                      <a:r>
                        <a:rPr lang="en-GB" sz="1200" b="0" dirty="0" smtClean="0">
                          <a:latin typeface="Arial" panose="020B0604020202020204" pitchFamily="34" charset="0"/>
                          <a:cs typeface="Arial" panose="020B0604020202020204" pitchFamily="34" charset="0"/>
                        </a:rPr>
                        <a:t>Liquidity/funding risk</a:t>
                      </a:r>
                      <a:endParaRPr lang="en-GB" sz="1200" b="0" dirty="0">
                        <a:latin typeface="Arial" panose="020B0604020202020204" pitchFamily="34" charset="0"/>
                        <a:cs typeface="Arial" panose="020B0604020202020204" pitchFamily="34" charset="0"/>
                      </a:endParaRPr>
                    </a:p>
                  </a:txBody>
                  <a:tcPr marL="45720" marR="45720" anchor="ct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tcPr>
                </a:tc>
                <a:tc>
                  <a:txBody>
                    <a:bodyPr/>
                    <a:lstStyle/>
                    <a:p>
                      <a:pPr algn="r"/>
                      <a:r>
                        <a:rPr lang="en-GB" sz="1200" b="1" dirty="0" smtClean="0">
                          <a:latin typeface="Arial" panose="020B0604020202020204" pitchFamily="34" charset="0"/>
                          <a:cs typeface="Arial" panose="020B0604020202020204" pitchFamily="34" charset="0"/>
                        </a:rPr>
                        <a:t>66</a:t>
                      </a:r>
                      <a:endParaRPr lang="en-GB" sz="1200" b="1" dirty="0">
                        <a:latin typeface="Arial" panose="020B0604020202020204" pitchFamily="34" charset="0"/>
                        <a:cs typeface="Arial" panose="020B0604020202020204" pitchFamily="34" charset="0"/>
                      </a:endParaRPr>
                    </a:p>
                  </a:txBody>
                  <a:tcPr marL="45720" marR="45720" anchor="ct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tcPr>
                </a:tc>
              </a:tr>
              <a:tr h="184591">
                <a:tc>
                  <a:txBody>
                    <a:bodyPr/>
                    <a:lstStyle/>
                    <a:p>
                      <a:pPr algn="ctr"/>
                      <a:r>
                        <a:rPr lang="en-GB" sz="1200" b="1" dirty="0" smtClean="0">
                          <a:solidFill>
                            <a:schemeClr val="accent1"/>
                          </a:solidFill>
                          <a:latin typeface="Arial" panose="020B0604020202020204" pitchFamily="34" charset="0"/>
                          <a:cs typeface="Arial" panose="020B0604020202020204" pitchFamily="34" charset="0"/>
                        </a:rPr>
                        <a:t>5</a:t>
                      </a:r>
                      <a:endParaRPr lang="en-GB" sz="1200" b="1" dirty="0">
                        <a:solidFill>
                          <a:schemeClr val="accent1"/>
                        </a:solidFill>
                        <a:latin typeface="Arial" panose="020B0604020202020204" pitchFamily="34" charset="0"/>
                        <a:cs typeface="Arial" panose="020B0604020202020204" pitchFamily="34" charset="0"/>
                      </a:endParaRPr>
                    </a:p>
                  </a:txBody>
                  <a:tcPr marL="45720" marR="45720" anchor="ct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tcPr>
                </a:tc>
                <a:tc>
                  <a:txBody>
                    <a:bodyPr/>
                    <a:lstStyle/>
                    <a:p>
                      <a:r>
                        <a:rPr lang="en-GB" sz="1200" b="0" dirty="0" smtClean="0">
                          <a:latin typeface="Arial" panose="020B0604020202020204" pitchFamily="34" charset="0"/>
                          <a:cs typeface="Arial" panose="020B0604020202020204" pitchFamily="34" charset="0"/>
                        </a:rPr>
                        <a:t>Interest rate risk</a:t>
                      </a:r>
                      <a:endParaRPr lang="en-GB" sz="1200" b="0" dirty="0">
                        <a:latin typeface="Arial" panose="020B0604020202020204" pitchFamily="34" charset="0"/>
                        <a:cs typeface="Arial" panose="020B0604020202020204" pitchFamily="34" charset="0"/>
                      </a:endParaRPr>
                    </a:p>
                  </a:txBody>
                  <a:tcPr marL="45720" marR="45720" anchor="ct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tcPr>
                </a:tc>
                <a:tc>
                  <a:txBody>
                    <a:bodyPr/>
                    <a:lstStyle/>
                    <a:p>
                      <a:pPr algn="r"/>
                      <a:r>
                        <a:rPr lang="en-GB" sz="1200" b="1" dirty="0" smtClean="0">
                          <a:latin typeface="Arial" panose="020B0604020202020204" pitchFamily="34" charset="0"/>
                          <a:cs typeface="Arial" panose="020B0604020202020204" pitchFamily="34" charset="0"/>
                        </a:rPr>
                        <a:t>74</a:t>
                      </a:r>
                      <a:endParaRPr lang="en-GB" sz="1200" b="1" dirty="0">
                        <a:latin typeface="Arial" panose="020B0604020202020204" pitchFamily="34" charset="0"/>
                        <a:cs typeface="Arial" panose="020B0604020202020204" pitchFamily="34" charset="0"/>
                      </a:endParaRPr>
                    </a:p>
                  </a:txBody>
                  <a:tcPr marL="45720" marR="45720" anchor="ct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tcPr>
                </a:tc>
              </a:tr>
              <a:tr h="184591">
                <a:tc>
                  <a:txBody>
                    <a:bodyPr/>
                    <a:lstStyle/>
                    <a:p>
                      <a:pPr algn="ctr"/>
                      <a:r>
                        <a:rPr lang="en-GB" sz="1200" b="1" dirty="0" smtClean="0">
                          <a:solidFill>
                            <a:schemeClr val="accent1"/>
                          </a:solidFill>
                          <a:latin typeface="Arial" panose="020B0604020202020204" pitchFamily="34" charset="0"/>
                          <a:cs typeface="Arial" panose="020B0604020202020204" pitchFamily="34" charset="0"/>
                        </a:rPr>
                        <a:t>6</a:t>
                      </a:r>
                      <a:endParaRPr lang="en-GB" sz="1200" b="1" dirty="0">
                        <a:solidFill>
                          <a:schemeClr val="accent1"/>
                        </a:solidFill>
                        <a:latin typeface="Arial" panose="020B0604020202020204" pitchFamily="34" charset="0"/>
                        <a:cs typeface="Arial" panose="020B0604020202020204" pitchFamily="34" charset="0"/>
                      </a:endParaRPr>
                    </a:p>
                  </a:txBody>
                  <a:tcPr marL="45720" marR="45720" anchor="ct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tcPr>
                </a:tc>
                <a:tc>
                  <a:txBody>
                    <a:bodyPr/>
                    <a:lstStyle/>
                    <a:p>
                      <a:r>
                        <a:rPr lang="en-GB" sz="1200" b="0" dirty="0" smtClean="0">
                          <a:latin typeface="Arial" panose="020B0604020202020204" pitchFamily="34" charset="0"/>
                          <a:cs typeface="Arial" panose="020B0604020202020204" pitchFamily="34" charset="0"/>
                        </a:rPr>
                        <a:t>Mark-to-market portfolio risk</a:t>
                      </a:r>
                      <a:endParaRPr lang="en-GB" sz="1200" b="0" dirty="0">
                        <a:latin typeface="Arial" panose="020B0604020202020204" pitchFamily="34" charset="0"/>
                        <a:cs typeface="Arial" panose="020B0604020202020204" pitchFamily="34" charset="0"/>
                      </a:endParaRPr>
                    </a:p>
                  </a:txBody>
                  <a:tcPr marL="45720" marR="45720" anchor="ct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tcPr>
                </a:tc>
                <a:tc>
                  <a:txBody>
                    <a:bodyPr/>
                    <a:lstStyle/>
                    <a:p>
                      <a:pPr algn="r"/>
                      <a:r>
                        <a:rPr lang="en-GB" sz="1200" b="1" dirty="0" smtClean="0">
                          <a:latin typeface="Arial" panose="020B0604020202020204" pitchFamily="34" charset="0"/>
                          <a:cs typeface="Arial" panose="020B0604020202020204" pitchFamily="34" charset="0"/>
                        </a:rPr>
                        <a:t>78</a:t>
                      </a:r>
                      <a:endParaRPr lang="en-GB" sz="1200" b="1" dirty="0">
                        <a:latin typeface="Arial" panose="020B0604020202020204" pitchFamily="34" charset="0"/>
                        <a:cs typeface="Arial" panose="020B0604020202020204" pitchFamily="34" charset="0"/>
                      </a:endParaRPr>
                    </a:p>
                  </a:txBody>
                  <a:tcPr marL="45720" marR="45720" anchor="ct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tcPr>
                </a:tc>
              </a:tr>
              <a:tr h="184591">
                <a:tc>
                  <a:txBody>
                    <a:bodyPr/>
                    <a:lstStyle/>
                    <a:p>
                      <a:pPr algn="ctr"/>
                      <a:r>
                        <a:rPr lang="en-GB" sz="1200" b="1" dirty="0" smtClean="0">
                          <a:solidFill>
                            <a:schemeClr val="accent1"/>
                          </a:solidFill>
                          <a:latin typeface="Arial" panose="020B0604020202020204" pitchFamily="34" charset="0"/>
                          <a:cs typeface="Arial" panose="020B0604020202020204" pitchFamily="34" charset="0"/>
                        </a:rPr>
                        <a:t>8</a:t>
                      </a:r>
                      <a:endParaRPr lang="en-GB" sz="1200" b="1" dirty="0">
                        <a:solidFill>
                          <a:schemeClr val="accent1"/>
                        </a:solidFill>
                        <a:latin typeface="Arial" panose="020B0604020202020204" pitchFamily="34" charset="0"/>
                        <a:cs typeface="Arial" panose="020B0604020202020204" pitchFamily="34" charset="0"/>
                      </a:endParaRPr>
                    </a:p>
                  </a:txBody>
                  <a:tcPr marL="45720" marR="45720" anchor="ct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tcPr>
                </a:tc>
                <a:tc>
                  <a:txBody>
                    <a:bodyPr/>
                    <a:lstStyle/>
                    <a:p>
                      <a:r>
                        <a:rPr lang="en-GB" sz="1200" b="0" dirty="0" smtClean="0">
                          <a:latin typeface="Arial" panose="020B0604020202020204" pitchFamily="34" charset="0"/>
                          <a:cs typeface="Arial" panose="020B0604020202020204" pitchFamily="34" charset="0"/>
                        </a:rPr>
                        <a:t>Operational risk</a:t>
                      </a:r>
                      <a:endParaRPr lang="en-GB" sz="1200" b="0" dirty="0">
                        <a:latin typeface="Arial" panose="020B0604020202020204" pitchFamily="34" charset="0"/>
                        <a:cs typeface="Arial" panose="020B0604020202020204" pitchFamily="34" charset="0"/>
                      </a:endParaRPr>
                    </a:p>
                  </a:txBody>
                  <a:tcPr marL="45720" marR="45720" anchor="ct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tcPr>
                </a:tc>
                <a:tc>
                  <a:txBody>
                    <a:bodyPr/>
                    <a:lstStyle/>
                    <a:p>
                      <a:pPr algn="r"/>
                      <a:r>
                        <a:rPr lang="en-GB" sz="1200" b="1" dirty="0" smtClean="0">
                          <a:latin typeface="Arial" panose="020B0604020202020204" pitchFamily="34" charset="0"/>
                          <a:cs typeface="Arial" panose="020B0604020202020204" pitchFamily="34" charset="0"/>
                        </a:rPr>
                        <a:t>83</a:t>
                      </a:r>
                      <a:endParaRPr lang="en-GB" sz="1200" b="1" dirty="0">
                        <a:latin typeface="Arial" panose="020B0604020202020204" pitchFamily="34" charset="0"/>
                        <a:cs typeface="Arial" panose="020B0604020202020204" pitchFamily="34" charset="0"/>
                      </a:endParaRPr>
                    </a:p>
                  </a:txBody>
                  <a:tcPr marL="45720" marR="45720" anchor="ct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tcPr>
                </a:tc>
              </a:tr>
              <a:tr h="184591">
                <a:tc>
                  <a:txBody>
                    <a:bodyPr/>
                    <a:lstStyle/>
                    <a:p>
                      <a:pPr algn="ctr"/>
                      <a:r>
                        <a:rPr lang="en-GB" sz="1200" b="1" dirty="0" smtClean="0">
                          <a:solidFill>
                            <a:schemeClr val="accent1"/>
                          </a:solidFill>
                          <a:latin typeface="Arial" panose="020B0604020202020204" pitchFamily="34" charset="0"/>
                          <a:cs typeface="Arial" panose="020B0604020202020204" pitchFamily="34" charset="0"/>
                        </a:rPr>
                        <a:t>9</a:t>
                      </a:r>
                      <a:endParaRPr lang="en-GB" sz="1200" b="1" dirty="0">
                        <a:solidFill>
                          <a:schemeClr val="accent1"/>
                        </a:solidFill>
                        <a:latin typeface="Arial" panose="020B0604020202020204" pitchFamily="34" charset="0"/>
                        <a:cs typeface="Arial" panose="020B0604020202020204" pitchFamily="34" charset="0"/>
                      </a:endParaRPr>
                    </a:p>
                  </a:txBody>
                  <a:tcPr marL="45720" marR="45720" anchor="ct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tcPr>
                </a:tc>
                <a:tc>
                  <a:txBody>
                    <a:bodyPr/>
                    <a:lstStyle/>
                    <a:p>
                      <a:r>
                        <a:rPr lang="en-GB" sz="1200" b="0" dirty="0" smtClean="0">
                          <a:latin typeface="Arial" panose="020B0604020202020204" pitchFamily="34" charset="0"/>
                          <a:cs typeface="Arial" panose="020B0604020202020204" pitchFamily="34" charset="0"/>
                        </a:rPr>
                        <a:t>Model risk</a:t>
                      </a:r>
                      <a:endParaRPr lang="en-GB" sz="1200" b="0" dirty="0">
                        <a:latin typeface="Arial" panose="020B0604020202020204" pitchFamily="34" charset="0"/>
                        <a:cs typeface="Arial" panose="020B0604020202020204" pitchFamily="34" charset="0"/>
                      </a:endParaRPr>
                    </a:p>
                  </a:txBody>
                  <a:tcPr marL="45720" marR="45720" anchor="ct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tcPr>
                </a:tc>
                <a:tc>
                  <a:txBody>
                    <a:bodyPr/>
                    <a:lstStyle/>
                    <a:p>
                      <a:pPr algn="r"/>
                      <a:r>
                        <a:rPr lang="en-GB" sz="1200" b="1" dirty="0" smtClean="0">
                          <a:latin typeface="Arial" panose="020B0604020202020204" pitchFamily="34" charset="0"/>
                          <a:cs typeface="Arial" panose="020B0604020202020204" pitchFamily="34" charset="0"/>
                        </a:rPr>
                        <a:t>88</a:t>
                      </a:r>
                      <a:endParaRPr lang="en-GB" sz="1200" b="1" dirty="0">
                        <a:latin typeface="Arial" panose="020B0604020202020204" pitchFamily="34" charset="0"/>
                        <a:cs typeface="Arial" panose="020B0604020202020204" pitchFamily="34" charset="0"/>
                      </a:endParaRPr>
                    </a:p>
                  </a:txBody>
                  <a:tcPr marL="45720" marR="45720" anchor="ct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tcPr>
                </a:tc>
              </a:tr>
              <a:tr h="184591">
                <a:tc>
                  <a:txBody>
                    <a:bodyPr/>
                    <a:lstStyle/>
                    <a:p>
                      <a:pPr algn="ctr"/>
                      <a:r>
                        <a:rPr lang="en-GB" sz="1200" b="1" dirty="0" smtClean="0">
                          <a:solidFill>
                            <a:schemeClr val="accent1"/>
                          </a:solidFill>
                          <a:latin typeface="Arial" panose="020B0604020202020204" pitchFamily="34" charset="0"/>
                          <a:cs typeface="Arial" panose="020B0604020202020204" pitchFamily="34" charset="0"/>
                        </a:rPr>
                        <a:t>10</a:t>
                      </a:r>
                      <a:endParaRPr lang="en-GB" sz="1200" b="1" dirty="0">
                        <a:solidFill>
                          <a:schemeClr val="accent1"/>
                        </a:solidFill>
                        <a:latin typeface="Arial" panose="020B0604020202020204" pitchFamily="34" charset="0"/>
                        <a:cs typeface="Arial" panose="020B0604020202020204" pitchFamily="34" charset="0"/>
                      </a:endParaRPr>
                    </a:p>
                  </a:txBody>
                  <a:tcPr marL="45720" marR="45720" anchor="ct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tcPr>
                </a:tc>
                <a:tc>
                  <a:txBody>
                    <a:bodyPr/>
                    <a:lstStyle/>
                    <a:p>
                      <a:r>
                        <a:rPr lang="en-GB" sz="1200" b="0" dirty="0" smtClean="0">
                          <a:latin typeface="Arial" panose="020B0604020202020204" pitchFamily="34" charset="0"/>
                          <a:cs typeface="Arial" panose="020B0604020202020204" pitchFamily="34" charset="0"/>
                        </a:rPr>
                        <a:t>Compliance and reputational risk</a:t>
                      </a:r>
                      <a:endParaRPr lang="en-GB" sz="1200" b="0" dirty="0">
                        <a:latin typeface="Arial" panose="020B0604020202020204" pitchFamily="34" charset="0"/>
                        <a:cs typeface="Arial" panose="020B0604020202020204" pitchFamily="34" charset="0"/>
                      </a:endParaRPr>
                    </a:p>
                  </a:txBody>
                  <a:tcPr marL="45720" marR="45720" anchor="ct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tcPr>
                </a:tc>
                <a:tc>
                  <a:txBody>
                    <a:bodyPr/>
                    <a:lstStyle/>
                    <a:p>
                      <a:pPr algn="r"/>
                      <a:r>
                        <a:rPr lang="en-GB" sz="1200" b="1" dirty="0" smtClean="0">
                          <a:latin typeface="Arial" panose="020B0604020202020204" pitchFamily="34" charset="0"/>
                          <a:cs typeface="Arial" panose="020B0604020202020204" pitchFamily="34" charset="0"/>
                        </a:rPr>
                        <a:t>93</a:t>
                      </a:r>
                      <a:endParaRPr lang="en-GB" sz="1200" b="1" dirty="0">
                        <a:latin typeface="Arial" panose="020B0604020202020204" pitchFamily="34" charset="0"/>
                        <a:cs typeface="Arial" panose="020B0604020202020204" pitchFamily="34" charset="0"/>
                      </a:endParaRPr>
                    </a:p>
                  </a:txBody>
                  <a:tcPr marL="45720" marR="45720" anchor="ct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tcPr>
                </a:tc>
              </a:tr>
              <a:tr h="184591">
                <a:tc gridSpan="2">
                  <a:txBody>
                    <a:bodyPr/>
                    <a:lstStyle/>
                    <a:p>
                      <a:pPr algn="l"/>
                      <a:r>
                        <a:rPr lang="en-GB" sz="1200" b="1" dirty="0" smtClean="0">
                          <a:solidFill>
                            <a:schemeClr val="tx1"/>
                          </a:solidFill>
                          <a:latin typeface="Arial" panose="020B0604020202020204" pitchFamily="34" charset="0"/>
                          <a:cs typeface="Arial" panose="020B0604020202020204" pitchFamily="34" charset="0"/>
                        </a:rPr>
                        <a:t>Additional </a:t>
                      </a:r>
                      <a:r>
                        <a:rPr lang="en-GB" sz="1200" b="1" dirty="0" smtClean="0">
                          <a:solidFill>
                            <a:schemeClr val="tx1"/>
                          </a:solidFill>
                          <a:latin typeface="Arial" panose="020B0604020202020204" pitchFamily="34" charset="0"/>
                          <a:cs typeface="Arial" panose="020B0604020202020204" pitchFamily="34" charset="0"/>
                        </a:rPr>
                        <a:t>metrics</a:t>
                      </a:r>
                      <a:endParaRPr lang="en-GB" sz="1200" b="1" dirty="0">
                        <a:solidFill>
                          <a:schemeClr val="tx1"/>
                        </a:solidFill>
                        <a:latin typeface="Arial" panose="020B0604020202020204" pitchFamily="34" charset="0"/>
                        <a:cs typeface="Arial" panose="020B0604020202020204" pitchFamily="34" charset="0"/>
                      </a:endParaRPr>
                    </a:p>
                  </a:txBody>
                  <a:tcPr marL="45720" marR="45720" anchor="ct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tcPr>
                </a:tc>
                <a:tc hMerge="1">
                  <a:txBody>
                    <a:bodyPr/>
                    <a:lstStyle/>
                    <a:p>
                      <a:endParaRPr lang="en-GB" sz="1200" b="0" dirty="0">
                        <a:solidFill>
                          <a:schemeClr val="tx1"/>
                        </a:solidFill>
                        <a:latin typeface="Arial" panose="020B0604020202020204" pitchFamily="34" charset="0"/>
                        <a:cs typeface="Arial" panose="020B0604020202020204" pitchFamily="34" charset="0"/>
                      </a:endParaRPr>
                    </a:p>
                  </a:txBody>
                  <a:tcPr marL="45720" marR="45720" anchor="ct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tcPr>
                </a:tc>
                <a:tc>
                  <a:txBody>
                    <a:bodyPr/>
                    <a:lstStyle/>
                    <a:p>
                      <a:pPr algn="r"/>
                      <a:r>
                        <a:rPr lang="en-GB" sz="1200" b="1" dirty="0" smtClean="0">
                          <a:latin typeface="Arial" panose="020B0604020202020204" pitchFamily="34" charset="0"/>
                          <a:cs typeface="Arial" panose="020B0604020202020204" pitchFamily="34" charset="0"/>
                        </a:rPr>
                        <a:t>99</a:t>
                      </a:r>
                      <a:endParaRPr lang="en-GB" sz="1200" b="1" dirty="0">
                        <a:latin typeface="Arial" panose="020B0604020202020204" pitchFamily="34" charset="0"/>
                        <a:cs typeface="Arial" panose="020B0604020202020204" pitchFamily="34" charset="0"/>
                      </a:endParaRPr>
                    </a:p>
                  </a:txBody>
                  <a:tcPr marL="45720" marR="45720" anchor="ct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tcPr>
                </a:tc>
              </a:tr>
              <a:tr h="184591">
                <a:tc gridSpan="2">
                  <a:txBody>
                    <a:bodyPr/>
                    <a:lstStyle/>
                    <a:p>
                      <a:pPr algn="l"/>
                      <a:r>
                        <a:rPr lang="en-GB" sz="1200" b="1" dirty="0" smtClean="0">
                          <a:solidFill>
                            <a:schemeClr val="tx1"/>
                          </a:solidFill>
                          <a:latin typeface="Arial" panose="020B0604020202020204" pitchFamily="34" charset="0"/>
                          <a:cs typeface="Arial" panose="020B0604020202020204" pitchFamily="34" charset="0"/>
                        </a:rPr>
                        <a:t>Appendices</a:t>
                      </a:r>
                      <a:endParaRPr lang="en-GB" sz="1200" b="1" dirty="0">
                        <a:solidFill>
                          <a:schemeClr val="tx1"/>
                        </a:solidFill>
                        <a:latin typeface="Arial" panose="020B0604020202020204" pitchFamily="34" charset="0"/>
                        <a:cs typeface="Arial" panose="020B0604020202020204" pitchFamily="34" charset="0"/>
                      </a:endParaRPr>
                    </a:p>
                  </a:txBody>
                  <a:tcPr marL="45720" marR="45720" anchor="ct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tcPr>
                </a:tc>
                <a:tc hMerge="1">
                  <a:txBody>
                    <a:bodyPr/>
                    <a:lstStyle/>
                    <a:p>
                      <a:endParaRPr lang="en-GB" sz="1200" b="0" dirty="0">
                        <a:solidFill>
                          <a:schemeClr val="tx1"/>
                        </a:solidFill>
                        <a:latin typeface="Arial" panose="020B0604020202020204" pitchFamily="34" charset="0"/>
                        <a:cs typeface="Arial" panose="020B0604020202020204" pitchFamily="34" charset="0"/>
                      </a:endParaRPr>
                    </a:p>
                  </a:txBody>
                  <a:tcPr marL="45720" marR="45720" anchor="ct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tcPr>
                </a:tc>
                <a:tc>
                  <a:txBody>
                    <a:bodyPr/>
                    <a:lstStyle/>
                    <a:p>
                      <a:pPr algn="r"/>
                      <a:r>
                        <a:rPr lang="en-GB" sz="1200" b="1" dirty="0" smtClean="0">
                          <a:latin typeface="Arial" panose="020B0604020202020204" pitchFamily="34" charset="0"/>
                          <a:cs typeface="Arial" panose="020B0604020202020204" pitchFamily="34" charset="0"/>
                        </a:rPr>
                        <a:t>105</a:t>
                      </a:r>
                      <a:endParaRPr lang="en-GB" sz="1200" b="1" dirty="0">
                        <a:latin typeface="Arial" panose="020B0604020202020204" pitchFamily="34" charset="0"/>
                        <a:cs typeface="Arial" panose="020B0604020202020204" pitchFamily="34" charset="0"/>
                      </a:endParaRPr>
                    </a:p>
                  </a:txBody>
                  <a:tcPr marL="45720" marR="45720" anchor="ct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tcPr>
                </a:tc>
              </a:tr>
            </a:tbl>
          </a:graphicData>
        </a:graphic>
      </p:graphicFrame>
      <p:sp>
        <p:nvSpPr>
          <p:cNvPr id="5" name="Content Placeholder 2"/>
          <p:cNvSpPr txBox="1">
            <a:spLocks/>
          </p:cNvSpPr>
          <p:nvPr/>
        </p:nvSpPr>
        <p:spPr>
          <a:xfrm>
            <a:off x="348435" y="450851"/>
            <a:ext cx="8666245" cy="435610"/>
          </a:xfrm>
          <a:prstGeom prst="rect">
            <a:avLst/>
          </a:prstGeom>
        </p:spPr>
        <p:txBody>
          <a:bodyPr lIns="0" tIns="0" rIns="0" bIns="0" anchor="ctr"/>
          <a:lstStyle>
            <a:lvl1pPr marL="0" indent="0" algn="l" defTabSz="457200" rtl="0" eaLnBrk="1" latinLnBrk="0" hangingPunct="1">
              <a:spcBef>
                <a:spcPts val="0"/>
              </a:spcBef>
              <a:buFont typeface="Arial"/>
              <a:buNone/>
              <a:defRPr sz="2400" b="1" kern="1200">
                <a:solidFill>
                  <a:schemeClr val="tx1"/>
                </a:solidFill>
                <a:latin typeface="Arial" panose="020B0604020202020204" pitchFamily="34" charset="0"/>
                <a:ea typeface="+mn-ea"/>
                <a:cs typeface="Arial" panose="020B0604020202020204" pitchFamily="34" charset="0"/>
              </a:defRPr>
            </a:lvl1pPr>
            <a:lvl2pPr marL="457200" indent="0" algn="l" defTabSz="457200" rtl="0" eaLnBrk="1" latinLnBrk="0" hangingPunct="1">
              <a:spcBef>
                <a:spcPct val="20000"/>
              </a:spcBef>
              <a:buFont typeface="Arial"/>
              <a:buNone/>
              <a:defRPr sz="2800" kern="1200">
                <a:solidFill>
                  <a:schemeClr val="tx1"/>
                </a:solidFill>
                <a:latin typeface="+mn-lt"/>
                <a:ea typeface="+mn-ea"/>
                <a:cs typeface="+mn-cs"/>
              </a:defRPr>
            </a:lvl2pPr>
            <a:lvl3pPr marL="914400" indent="0" algn="l" defTabSz="457200" rtl="0" eaLnBrk="1" latinLnBrk="0" hangingPunct="1">
              <a:spcBef>
                <a:spcPct val="20000"/>
              </a:spcBef>
              <a:buFont typeface="Arial"/>
              <a:buNone/>
              <a:defRPr sz="2400" kern="1200">
                <a:solidFill>
                  <a:schemeClr val="tx1"/>
                </a:solidFill>
                <a:latin typeface="+mn-lt"/>
                <a:ea typeface="+mn-ea"/>
                <a:cs typeface="+mn-cs"/>
              </a:defRPr>
            </a:lvl3pPr>
            <a:lvl4pPr marL="1371600" indent="0" algn="l" defTabSz="457200" rtl="0" eaLnBrk="1" latinLnBrk="0" hangingPunct="1">
              <a:spcBef>
                <a:spcPct val="20000"/>
              </a:spcBef>
              <a:buFont typeface="Arial"/>
              <a:buNone/>
              <a:defRPr sz="20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fontAlgn="auto">
              <a:lnSpc>
                <a:spcPct val="100000"/>
              </a:lnSpc>
              <a:spcAft>
                <a:spcPts val="0"/>
              </a:spcAft>
            </a:pPr>
            <a:r>
              <a:rPr lang="en-GB" sz="2000" dirty="0" smtClean="0"/>
              <a:t>Table of Contents</a:t>
            </a:r>
            <a:endParaRPr lang="en-GB" sz="2000" dirty="0"/>
          </a:p>
        </p:txBody>
      </p:sp>
    </p:spTree>
    <p:extLst>
      <p:ext uri="{BB962C8B-B14F-4D97-AF65-F5344CB8AC3E}">
        <p14:creationId xmlns:p14="http://schemas.microsoft.com/office/powerpoint/2010/main" val="356857918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3" name="Object 102" hidden="1"/>
          <p:cNvGraphicFramePr>
            <a:graphicFrameLocks noChangeAspect="1"/>
          </p:cNvGraphicFramePr>
          <p:nvPr>
            <p:custDataLst>
              <p:tags r:id="rId2"/>
            </p:custDataLst>
            <p:extLst>
              <p:ext uri="{D42A27DB-BD31-4B8C-83A1-F6EECF244321}">
                <p14:modId xmlns:p14="http://schemas.microsoft.com/office/powerpoint/2010/main" val="3884596752"/>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73509"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3" name="Content Placeholder 2"/>
          <p:cNvSpPr>
            <a:spLocks noGrp="1"/>
          </p:cNvSpPr>
          <p:nvPr>
            <p:ph sz="quarter" idx="11"/>
          </p:nvPr>
        </p:nvSpPr>
        <p:spPr>
          <a:xfrm>
            <a:off x="353882" y="458606"/>
            <a:ext cx="8666245" cy="435610"/>
          </a:xfrm>
          <a:prstGeom prst="rect">
            <a:avLst/>
          </a:prstGeom>
        </p:spPr>
        <p:txBody>
          <a:bodyPr/>
          <a:lstStyle/>
          <a:p>
            <a:r>
              <a:rPr lang="en-US" dirty="0"/>
              <a:t>Calibration: </a:t>
            </a:r>
            <a:r>
              <a:rPr lang="en-US" b="0" dirty="0" smtClean="0"/>
              <a:t>PPNR Impairment in CCAR 2016 </a:t>
            </a:r>
            <a:endParaRPr lang="en-GB" dirty="0"/>
          </a:p>
        </p:txBody>
      </p:sp>
      <p:sp>
        <p:nvSpPr>
          <p:cNvPr id="40" name="TextBox 39"/>
          <p:cNvSpPr txBox="1"/>
          <p:nvPr/>
        </p:nvSpPr>
        <p:spPr>
          <a:xfrm>
            <a:off x="366713" y="1458374"/>
            <a:ext cx="5302882" cy="370614"/>
          </a:xfrm>
          <a:prstGeom prst="rect">
            <a:avLst/>
          </a:prstGeom>
        </p:spPr>
        <p:txBody>
          <a:bodyPr wrap="square" lIns="0" tIns="0" rIns="0" bIns="0">
            <a:spAutoFit/>
          </a:bodyPr>
          <a:lstStyle>
            <a:defPPr>
              <a:defRPr lang="en-GB"/>
            </a:defPPr>
            <a:lvl1pPr algn="l">
              <a:defRPr sz="1400" b="1">
                <a:solidFill>
                  <a:srgbClr val="FF0000"/>
                </a:solidFill>
                <a:latin typeface="Arial" panose="020B0604020202020204" pitchFamily="34" charset="0"/>
                <a:cs typeface="Arial" panose="020B0604020202020204" pitchFamily="34" charset="0"/>
              </a:defRPr>
            </a:lvl1pPr>
          </a:lstStyle>
          <a:p>
            <a:r>
              <a:rPr lang="en-US" dirty="0"/>
              <a:t>SBNA credit losses &amp; PPNR impairment </a:t>
            </a:r>
          </a:p>
          <a:p>
            <a:r>
              <a:rPr lang="en-US" b="0" dirty="0"/>
              <a:t>9Q Cumulative CCAR 2016</a:t>
            </a:r>
          </a:p>
        </p:txBody>
      </p:sp>
      <p:sp>
        <p:nvSpPr>
          <p:cNvPr id="90" name="Footnote"/>
          <p:cNvSpPr/>
          <p:nvPr/>
        </p:nvSpPr>
        <p:spPr bwMode="auto">
          <a:xfrm>
            <a:off x="1898222" y="6332538"/>
            <a:ext cx="553984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spAutoFit/>
          </a:bodyPr>
          <a:lstStyle/>
          <a:p>
            <a:pPr algn="l">
              <a:lnSpc>
                <a:spcPct val="100000"/>
              </a:lnSpc>
            </a:pPr>
            <a:r>
              <a:rPr lang="en-US" sz="800" dirty="0">
                <a:latin typeface="Arial"/>
                <a:sym typeface="Arial"/>
              </a:rPr>
              <a:t>Source: CCAR </a:t>
            </a:r>
            <a:r>
              <a:rPr lang="en-US" sz="800" dirty="0" smtClean="0">
                <a:latin typeface="Arial"/>
                <a:sym typeface="Arial"/>
              </a:rPr>
              <a:t>2016 results, 2016 Capital Plan. </a:t>
            </a:r>
            <a:r>
              <a:rPr lang="en-US" sz="800" dirty="0">
                <a:latin typeface="Arial"/>
                <a:sym typeface="Arial"/>
              </a:rPr>
              <a:t>A</a:t>
            </a:r>
            <a:r>
              <a:rPr lang="en-US" sz="800" dirty="0" smtClean="0">
                <a:latin typeface="Arial"/>
                <a:sym typeface="Arial"/>
              </a:rPr>
              <a:t>ll </a:t>
            </a:r>
            <a:r>
              <a:rPr lang="en-US" sz="800" dirty="0">
                <a:latin typeface="Arial"/>
                <a:sym typeface="Arial"/>
              </a:rPr>
              <a:t>numbers are </a:t>
            </a:r>
            <a:r>
              <a:rPr lang="en-US" sz="800" dirty="0" smtClean="0">
                <a:latin typeface="Arial"/>
                <a:sym typeface="Arial"/>
              </a:rPr>
              <a:t>approximations</a:t>
            </a:r>
          </a:p>
          <a:p>
            <a:pPr marL="119063" indent="-119063" algn="l">
              <a:lnSpc>
                <a:spcPct val="100000"/>
              </a:lnSpc>
              <a:buAutoNum type="arabicPeriod"/>
            </a:pPr>
            <a:r>
              <a:rPr lang="en-US" sz="800" dirty="0" smtClean="0">
                <a:latin typeface="Arial"/>
                <a:sym typeface="Arial"/>
              </a:rPr>
              <a:t>Equals Operational Risk Expense</a:t>
            </a:r>
          </a:p>
          <a:p>
            <a:pPr marL="119063" indent="-119063" algn="l">
              <a:lnSpc>
                <a:spcPct val="100000"/>
              </a:lnSpc>
              <a:buAutoNum type="arabicPeriod"/>
            </a:pPr>
            <a:r>
              <a:rPr lang="en-US" sz="800" dirty="0" smtClean="0">
                <a:latin typeface="Arial"/>
                <a:sym typeface="Arial"/>
              </a:rPr>
              <a:t>Equals </a:t>
            </a:r>
            <a:r>
              <a:rPr lang="en-US" sz="800" dirty="0">
                <a:latin typeface="Arial"/>
                <a:sym typeface="Arial"/>
              </a:rPr>
              <a:t>Leased Vehicle Expense (pulled out of total Non-Interest Expense)</a:t>
            </a:r>
          </a:p>
        </p:txBody>
      </p:sp>
      <p:sp>
        <p:nvSpPr>
          <p:cNvPr id="66" name="Rectangle 65"/>
          <p:cNvSpPr/>
          <p:nvPr/>
        </p:nvSpPr>
        <p:spPr>
          <a:xfrm>
            <a:off x="5162550" y="1465754"/>
            <a:ext cx="4084638" cy="370614"/>
          </a:xfrm>
          <a:prstGeom prst="rect">
            <a:avLst/>
          </a:prstGeom>
        </p:spPr>
        <p:txBody>
          <a:bodyPr wrap="square" lIns="0" tIns="0" rIns="0" bIns="0">
            <a:spAutoFit/>
          </a:bodyPr>
          <a:lstStyle/>
          <a:p>
            <a:pPr algn="l"/>
            <a:r>
              <a:rPr lang="en-GB" sz="1400" b="1" dirty="0">
                <a:solidFill>
                  <a:srgbClr val="FF0000"/>
                </a:solidFill>
                <a:latin typeface="Arial" panose="020B0604020202020204" pitchFamily="34" charset="0"/>
                <a:cs typeface="Arial" panose="020B0604020202020204" pitchFamily="34" charset="0"/>
              </a:rPr>
              <a:t>Entity level capital buffer allocation to PPNR impairment budgets, </a:t>
            </a:r>
            <a:r>
              <a:rPr lang="en-GB" sz="1400" dirty="0">
                <a:solidFill>
                  <a:srgbClr val="FF0000"/>
                </a:solidFill>
                <a:latin typeface="Arial" panose="020B0604020202020204" pitchFamily="34" charset="0"/>
                <a:cs typeface="Arial" panose="020B0604020202020204" pitchFamily="34" charset="0"/>
              </a:rPr>
              <a:t>$M</a:t>
            </a:r>
          </a:p>
        </p:txBody>
      </p:sp>
      <p:sp>
        <p:nvSpPr>
          <p:cNvPr id="68" name="Rectangular Callout 67"/>
          <p:cNvSpPr/>
          <p:nvPr/>
        </p:nvSpPr>
        <p:spPr>
          <a:xfrm>
            <a:off x="6295513" y="5448596"/>
            <a:ext cx="2562447" cy="568782"/>
          </a:xfrm>
          <a:prstGeom prst="wedgeRectCallout">
            <a:avLst>
              <a:gd name="adj1" fmla="val 14495"/>
              <a:gd name="adj2" fmla="val -65211"/>
            </a:avLst>
          </a:prstGeom>
          <a:solidFill>
            <a:schemeClr val="bg2">
              <a:lumMod val="20000"/>
              <a:lumOff val="80000"/>
            </a:schemeClr>
          </a:solidFill>
          <a:ln w="9525">
            <a:solidFill>
              <a:schemeClr val="tx1"/>
            </a:solidFill>
          </a:ln>
          <a:effectLst/>
        </p:spPr>
        <p:style>
          <a:lnRef idx="1">
            <a:schemeClr val="accent1"/>
          </a:lnRef>
          <a:fillRef idx="3">
            <a:schemeClr val="accent1"/>
          </a:fillRef>
          <a:effectRef idx="2">
            <a:schemeClr val="accent1"/>
          </a:effectRef>
          <a:fontRef idx="minor">
            <a:schemeClr val="lt1"/>
          </a:fontRef>
        </p:style>
        <p:txBody>
          <a:bodyPr lIns="72009" tIns="72009" rIns="72009" bIns="72009" rtlCol="0" anchor="ctr"/>
          <a:lstStyle/>
          <a:p>
            <a:pPr algn="ctr"/>
            <a:r>
              <a:rPr lang="en-GB" dirty="0" smtClean="0">
                <a:solidFill>
                  <a:schemeClr val="tx1"/>
                </a:solidFill>
                <a:latin typeface="Arial"/>
                <a:cs typeface="Arial" panose="020B0604020202020204" pitchFamily="34" charset="0"/>
                <a:sym typeface="Arial"/>
              </a:rPr>
              <a:t>Allocated proportionally between </a:t>
            </a:r>
            <a:r>
              <a:rPr lang="en-GB" b="1" dirty="0" smtClean="0">
                <a:solidFill>
                  <a:schemeClr val="tx1"/>
                </a:solidFill>
                <a:latin typeface="Arial"/>
                <a:cs typeface="Arial" panose="020B0604020202020204" pitchFamily="34" charset="0"/>
                <a:sym typeface="Arial"/>
              </a:rPr>
              <a:t>PPNR impairment </a:t>
            </a:r>
            <a:r>
              <a:rPr lang="en-GB" dirty="0" smtClean="0">
                <a:solidFill>
                  <a:schemeClr val="tx1"/>
                </a:solidFill>
                <a:latin typeface="Arial"/>
                <a:cs typeface="Arial" panose="020B0604020202020204" pitchFamily="34" charset="0"/>
                <a:sym typeface="Arial"/>
              </a:rPr>
              <a:t>and credit losses (see Credit risk section)</a:t>
            </a:r>
          </a:p>
        </p:txBody>
      </p:sp>
      <p:grpSp>
        <p:nvGrpSpPr>
          <p:cNvPr id="55" name="Group 54"/>
          <p:cNvGrpSpPr/>
          <p:nvPr/>
        </p:nvGrpSpPr>
        <p:grpSpPr>
          <a:xfrm>
            <a:off x="443921" y="72184"/>
            <a:ext cx="3924583" cy="189008"/>
            <a:chOff x="403281" y="164517"/>
            <a:chExt cx="3924583" cy="189008"/>
          </a:xfrm>
        </p:grpSpPr>
        <p:sp>
          <p:nvSpPr>
            <p:cNvPr id="56" name="Text Box 75"/>
            <p:cNvSpPr txBox="1">
              <a:spLocks noChangeArrowheads="1"/>
            </p:cNvSpPr>
            <p:nvPr/>
          </p:nvSpPr>
          <p:spPr bwMode="gray">
            <a:xfrm>
              <a:off x="636148" y="166688"/>
              <a:ext cx="3691716" cy="184666"/>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none" lIns="0" tIns="0" rIns="0" bIns="0">
              <a:spAutoFit/>
            </a:bodyPr>
            <a:lstStyle/>
            <a:p>
              <a:pPr algn="l">
                <a:lnSpc>
                  <a:spcPct val="100000"/>
                </a:lnSpc>
              </a:pPr>
              <a:r>
                <a:rPr lang="en-US" sz="1200" dirty="0" smtClean="0">
                  <a:solidFill>
                    <a:srgbClr val="FF0000"/>
                  </a:solidFill>
                </a:rPr>
                <a:t>Capital adequacy risk: </a:t>
              </a:r>
              <a:r>
                <a:rPr lang="en-US" sz="1200" dirty="0">
                  <a:solidFill>
                    <a:schemeClr val="accent1"/>
                  </a:solidFill>
                </a:rPr>
                <a:t>Calibration – </a:t>
              </a:r>
              <a:r>
                <a:rPr lang="en-US" sz="1200" dirty="0" smtClean="0">
                  <a:solidFill>
                    <a:srgbClr val="FF0000"/>
                  </a:solidFill>
                </a:rPr>
                <a:t>PPNR Impairment</a:t>
              </a:r>
              <a:endParaRPr lang="en-US" sz="1200" dirty="0">
                <a:solidFill>
                  <a:srgbClr val="FF0000"/>
                </a:solidFill>
              </a:endParaRPr>
            </a:p>
          </p:txBody>
        </p:sp>
        <p:sp>
          <p:nvSpPr>
            <p:cNvPr id="57" name="Oval 56"/>
            <p:cNvSpPr/>
            <p:nvPr/>
          </p:nvSpPr>
          <p:spPr bwMode="auto">
            <a:xfrm>
              <a:off x="403281" y="164517"/>
              <a:ext cx="189008" cy="189008"/>
            </a:xfrm>
            <a:prstGeom prst="ellipse">
              <a:avLst/>
            </a:prstGeom>
            <a:solidFill>
              <a:srgbClr val="FF000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b="1" i="0" u="none" strike="noStrike" cap="none" normalizeH="0" baseline="0" dirty="0" smtClean="0">
                  <a:ln>
                    <a:noFill/>
                  </a:ln>
                  <a:solidFill>
                    <a:schemeClr val="bg1"/>
                  </a:solidFill>
                  <a:effectLst/>
                  <a:latin typeface="Arial" charset="0"/>
                  <a:ea typeface="ＭＳ Ｐゴシック" pitchFamily="-112" charset="-128"/>
                  <a:cs typeface="ＭＳ Ｐゴシック" pitchFamily="-112" charset="-128"/>
                </a:rPr>
                <a:t>1</a:t>
              </a:r>
              <a:endParaRPr kumimoji="0" lang="en-US" b="1" i="0" u="none" strike="noStrike" cap="none" normalizeH="0" baseline="0" dirty="0">
                <a:ln>
                  <a:noFill/>
                </a:ln>
                <a:solidFill>
                  <a:schemeClr val="bg1"/>
                </a:solidFill>
                <a:effectLst/>
                <a:latin typeface="Arial" charset="0"/>
                <a:ea typeface="ＭＳ Ｐゴシック" pitchFamily="-112" charset="-128"/>
                <a:cs typeface="ＭＳ Ｐゴシック" pitchFamily="-112" charset="-128"/>
              </a:endParaRPr>
            </a:p>
          </p:txBody>
        </p:sp>
      </p:grpSp>
      <p:graphicFrame>
        <p:nvGraphicFramePr>
          <p:cNvPr id="62" name="Table 61"/>
          <p:cNvGraphicFramePr>
            <a:graphicFrameLocks noGrp="1"/>
          </p:cNvGraphicFramePr>
          <p:nvPr>
            <p:extLst>
              <p:ext uri="{D42A27DB-BD31-4B8C-83A1-F6EECF244321}">
                <p14:modId xmlns:p14="http://schemas.microsoft.com/office/powerpoint/2010/main" val="1571842156"/>
              </p:ext>
            </p:extLst>
          </p:nvPr>
        </p:nvGraphicFramePr>
        <p:xfrm>
          <a:off x="5162550" y="2150197"/>
          <a:ext cx="4084638" cy="3081137"/>
        </p:xfrm>
        <a:graphic>
          <a:graphicData uri="http://schemas.openxmlformats.org/drawingml/2006/table">
            <a:tbl>
              <a:tblPr firstRow="1" bandRow="1">
                <a:tableStyleId>{5C22544A-7EE6-4342-B048-85BDC9FD1C3A}</a:tableStyleId>
              </a:tblPr>
              <a:tblGrid>
                <a:gridCol w="1695450"/>
                <a:gridCol w="597297"/>
                <a:gridCol w="597297"/>
                <a:gridCol w="597297"/>
                <a:gridCol w="597297"/>
              </a:tblGrid>
              <a:tr h="277590">
                <a:tc rowSpan="2">
                  <a:txBody>
                    <a:bodyPr/>
                    <a:lstStyle/>
                    <a:p>
                      <a:pPr algn="ctr"/>
                      <a:endParaRPr lang="en-US" sz="1100" b="1" i="0" baseline="0" dirty="0" smtClean="0">
                        <a:solidFill>
                          <a:schemeClr val="tx1"/>
                        </a:solidFill>
                        <a:latin typeface="Arial" panose="020B0604020202020204" pitchFamily="34" charset="0"/>
                        <a:cs typeface="Arial" panose="020B0604020202020204" pitchFamily="34" charset="0"/>
                      </a:endParaRPr>
                    </a:p>
                  </a:txBody>
                  <a:tcPr marL="45720" marR="45720"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100" b="1" i="0" kern="1200" dirty="0" smtClean="0">
                          <a:solidFill>
                            <a:schemeClr val="bg1">
                              <a:lumMod val="50000"/>
                            </a:schemeClr>
                          </a:solidFill>
                          <a:latin typeface="Arial" panose="020B0604020202020204" pitchFamily="34" charset="0"/>
                          <a:ea typeface="+mn-ea"/>
                          <a:cs typeface="Arial" panose="020B0604020202020204" pitchFamily="34" charset="0"/>
                        </a:rPr>
                        <a:t>Credit losses</a:t>
                      </a:r>
                    </a:p>
                  </a:txBody>
                  <a:tcPr marL="45720" marR="4572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tc>
                <a:tc gridSpan="2">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GB" sz="1100" b="1" i="0" kern="1200" baseline="0" dirty="0" smtClean="0">
                          <a:solidFill>
                            <a:schemeClr val="tx1"/>
                          </a:solidFill>
                          <a:latin typeface="Arial" panose="020B0604020202020204" pitchFamily="34" charset="0"/>
                          <a:ea typeface="+mn-ea"/>
                          <a:cs typeface="Arial" panose="020B0604020202020204" pitchFamily="34" charset="0"/>
                        </a:rPr>
                        <a:t>PPNR</a:t>
                      </a:r>
                    </a:p>
                  </a:txBody>
                  <a:tcPr marL="45720" marR="4572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tc>
              </a:tr>
              <a:tr h="294065">
                <a:tc vMerge="1">
                  <a:txBody>
                    <a:bodyPr/>
                    <a:lstStyle/>
                    <a:p>
                      <a:pPr algn="ctr"/>
                      <a:endParaRPr lang="en-US" sz="1100" b="1" i="0" baseline="0" dirty="0" smtClean="0">
                        <a:solidFill>
                          <a:schemeClr val="tx1"/>
                        </a:solidFill>
                        <a:latin typeface="Arial" panose="020B0604020202020204" pitchFamily="34" charset="0"/>
                        <a:cs typeface="Arial" panose="020B0604020202020204" pitchFamily="34" charset="0"/>
                      </a:endParaRPr>
                    </a:p>
                  </a:txBody>
                  <a:tcPr marL="45720" marR="45720"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100" b="1" i="0" baseline="0" dirty="0" smtClean="0">
                          <a:solidFill>
                            <a:schemeClr val="tx1"/>
                          </a:solidFill>
                          <a:latin typeface="Arial" panose="020B0604020202020204" pitchFamily="34" charset="0"/>
                          <a:cs typeface="Arial" panose="020B0604020202020204" pitchFamily="34" charset="0"/>
                        </a:rPr>
                        <a:t>Amber</a:t>
                      </a:r>
                    </a:p>
                  </a:txBody>
                  <a:tcPr marL="45720" marR="4572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algn="ctr"/>
                      <a:r>
                        <a:rPr lang="en-US" sz="1100" b="1" i="0" baseline="0" dirty="0" smtClean="0">
                          <a:solidFill>
                            <a:schemeClr val="bg1"/>
                          </a:solidFill>
                          <a:latin typeface="Arial" panose="020B0604020202020204" pitchFamily="34" charset="0"/>
                          <a:cs typeface="Arial" panose="020B0604020202020204" pitchFamily="34" charset="0"/>
                        </a:rPr>
                        <a:t>Red</a:t>
                      </a:r>
                    </a:p>
                  </a:txBody>
                  <a:tcPr marL="45720" marR="4572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GB" sz="1100" b="1" i="0" dirty="0" smtClean="0">
                          <a:solidFill>
                            <a:schemeClr val="tx1"/>
                          </a:solidFill>
                          <a:latin typeface="Arial" panose="020B0604020202020204" pitchFamily="34" charset="0"/>
                          <a:cs typeface="Arial" panose="020B0604020202020204" pitchFamily="34" charset="0"/>
                        </a:rPr>
                        <a:t>Amber</a:t>
                      </a:r>
                    </a:p>
                  </a:txBody>
                  <a:tcPr marL="45720" marR="4572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GB" sz="1100" b="1" i="0" dirty="0" smtClean="0">
                          <a:solidFill>
                            <a:schemeClr val="bg1"/>
                          </a:solidFill>
                          <a:latin typeface="Arial" panose="020B0604020202020204" pitchFamily="34" charset="0"/>
                          <a:cs typeface="Arial" panose="020B0604020202020204" pitchFamily="34" charset="0"/>
                        </a:rPr>
                        <a:t>Red</a:t>
                      </a:r>
                    </a:p>
                  </a:txBody>
                  <a:tcPr marL="45720" marR="4572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r>
              <a:tr h="311561">
                <a:tc rowSpan="2">
                  <a:txBody>
                    <a:bodyPr/>
                    <a:lstStyle/>
                    <a:p>
                      <a:pPr algn="ctr"/>
                      <a:r>
                        <a:rPr lang="en-GB" sz="1100" b="1" i="0" dirty="0" smtClean="0">
                          <a:solidFill>
                            <a:schemeClr val="tx1"/>
                          </a:solidFill>
                          <a:latin typeface="Arial" panose="020B0604020202020204" pitchFamily="34" charset="0"/>
                          <a:cs typeface="Arial" panose="020B0604020202020204" pitchFamily="34" charset="0"/>
                        </a:rPr>
                        <a:t>SHUSA capital buffer</a:t>
                      </a:r>
                    </a:p>
                    <a:p>
                      <a:pPr algn="ctr"/>
                      <a:r>
                        <a:rPr lang="en-GB" sz="1100" b="0" i="1" dirty="0" smtClean="0">
                          <a:solidFill>
                            <a:schemeClr val="tx1"/>
                          </a:solidFill>
                          <a:latin typeface="Arial" panose="020B0604020202020204" pitchFamily="34" charset="0"/>
                          <a:cs typeface="Arial" panose="020B0604020202020204" pitchFamily="34" charset="0"/>
                        </a:rPr>
                        <a:t>(post-IHC maximum)</a:t>
                      </a:r>
                      <a:endParaRPr lang="en-GB" sz="1100" b="0" i="1" dirty="0">
                        <a:solidFill>
                          <a:schemeClr val="tx1"/>
                        </a:solidFill>
                        <a:latin typeface="Arial" panose="020B0604020202020204" pitchFamily="34" charset="0"/>
                        <a:cs typeface="Arial" panose="020B0604020202020204" pitchFamily="34" charset="0"/>
                      </a:endParaRPr>
                    </a:p>
                  </a:txBody>
                  <a:tcPr marL="45720" marR="4572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4">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GB" sz="1100" b="0" i="0" kern="1200" dirty="0" smtClean="0">
                          <a:solidFill>
                            <a:schemeClr val="tx1"/>
                          </a:solidFill>
                          <a:latin typeface="Arial" panose="020B0604020202020204" pitchFamily="34" charset="0"/>
                          <a:ea typeface="+mn-ea"/>
                          <a:cs typeface="Arial" panose="020B0604020202020204" pitchFamily="34" charset="0"/>
                        </a:rPr>
                        <a:t>$1,422</a:t>
                      </a:r>
                    </a:p>
                  </a:txBody>
                  <a:tcPr marL="45720" marR="4572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hMerge="1">
                  <a:txBody>
                    <a:bodyPr/>
                    <a:lstStyle/>
                    <a:p>
                      <a:endParaRPr lang="en-US"/>
                    </a:p>
                  </a:txBody>
                  <a:tcPr/>
                </a:tc>
                <a:tc hMerge="1">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GB" sz="1100" b="0" dirty="0" smtClean="0">
                        <a:solidFill>
                          <a:schemeClr val="tx1"/>
                        </a:solidFill>
                        <a:latin typeface="Arial" panose="020B0604020202020204" pitchFamily="34" charset="0"/>
                        <a:cs typeface="Arial" panose="020B0604020202020204" pitchFamily="34" charset="0"/>
                      </a:endParaRPr>
                    </a:p>
                  </a:txBody>
                  <a:tcPr marL="45720" marR="4572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tc>
              </a:tr>
              <a:tr h="311561">
                <a:tc vMerge="1">
                  <a:txBody>
                    <a:bodyPr/>
                    <a:lstStyle/>
                    <a:p>
                      <a:endParaRPr lang="en-US"/>
                    </a:p>
                  </a:txBody>
                  <a:tcPr/>
                </a:tc>
                <a:tc gridSpan="4">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GB" sz="1100" b="0" i="0" kern="1200" dirty="0" smtClean="0">
                          <a:solidFill>
                            <a:schemeClr val="tx1"/>
                          </a:solidFill>
                          <a:latin typeface="Arial" panose="020B0604020202020204" pitchFamily="34" charset="0"/>
                          <a:ea typeface="+mn-ea"/>
                          <a:cs typeface="Arial" panose="020B0604020202020204" pitchFamily="34" charset="0"/>
                        </a:rPr>
                        <a:t>$1,583</a:t>
                      </a:r>
                    </a:p>
                  </a:txBody>
                  <a:tcPr marL="45720" marR="4572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hMerge="1">
                  <a:txBody>
                    <a:bodyPr/>
                    <a:lstStyle/>
                    <a:p>
                      <a:endParaRPr lang="en-US"/>
                    </a:p>
                  </a:txBody>
                  <a:tcPr/>
                </a:tc>
                <a:tc hMerge="1">
                  <a:txBody>
                    <a:bodyPr/>
                    <a:lstStyle/>
                    <a:p>
                      <a:endParaRPr lang="en-US"/>
                    </a:p>
                  </a:txBody>
                  <a:tcPr/>
                </a:tc>
                <a:tc hMerge="1">
                  <a:txBody>
                    <a:bodyPr/>
                    <a:lstStyle/>
                    <a:p>
                      <a:endParaRPr lang="en-US"/>
                    </a:p>
                  </a:txBody>
                  <a:tcPr/>
                </a:tc>
              </a:tr>
              <a:tr h="471590">
                <a:tc>
                  <a:txBody>
                    <a:bodyPr/>
                    <a:lstStyle/>
                    <a:p>
                      <a:pPr algn="ctr"/>
                      <a:r>
                        <a:rPr lang="en-GB" sz="1100" b="1" i="0" dirty="0" smtClean="0">
                          <a:solidFill>
                            <a:schemeClr val="tx1"/>
                          </a:solidFill>
                          <a:latin typeface="Arial" panose="020B0604020202020204" pitchFamily="34" charset="0"/>
                          <a:cs typeface="Arial" panose="020B0604020202020204" pitchFamily="34" charset="0"/>
                        </a:rPr>
                        <a:t>CCAR allocation %</a:t>
                      </a:r>
                      <a:endParaRPr lang="en-GB" sz="1100" b="1" i="0" dirty="0">
                        <a:solidFill>
                          <a:schemeClr val="tx1"/>
                        </a:solidFill>
                        <a:latin typeface="Arial" panose="020B0604020202020204" pitchFamily="34" charset="0"/>
                        <a:cs typeface="Arial" panose="020B0604020202020204" pitchFamily="34" charset="0"/>
                      </a:endParaRPr>
                    </a:p>
                  </a:txBody>
                  <a:tcPr marL="45720" marR="4572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GB" sz="1100" b="0" i="0" kern="1200" dirty="0" smtClean="0">
                          <a:solidFill>
                            <a:schemeClr val="bg1">
                              <a:lumMod val="50000"/>
                            </a:schemeClr>
                          </a:solidFill>
                          <a:latin typeface="Arial" panose="020B0604020202020204" pitchFamily="34" charset="0"/>
                          <a:ea typeface="+mn-ea"/>
                          <a:cs typeface="Arial" panose="020B0604020202020204" pitchFamily="34" charset="0"/>
                        </a:rPr>
                        <a:t>54.2%</a:t>
                      </a:r>
                    </a:p>
                  </a:txBody>
                  <a:tcPr marL="45720" marR="4572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GB" sz="1000" b="0" i="0" dirty="0">
                        <a:solidFill>
                          <a:schemeClr val="tx1"/>
                        </a:solidFill>
                        <a:latin typeface="Arial" panose="020B0604020202020204" pitchFamily="34" charset="0"/>
                        <a:cs typeface="Arial" panose="020B0604020202020204" pitchFamily="34" charset="0"/>
                      </a:endParaRPr>
                    </a:p>
                  </a:txBody>
                  <a:tcPr marL="36576" marR="36576" marT="27432" marB="27432"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gridSpan="2">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GB" sz="1100" b="0" i="0" kern="1200" dirty="0" smtClean="0">
                          <a:solidFill>
                            <a:schemeClr val="tx1"/>
                          </a:solidFill>
                          <a:latin typeface="Arial" panose="020B0604020202020204" pitchFamily="34" charset="0"/>
                          <a:ea typeface="+mn-ea"/>
                          <a:cs typeface="Arial" panose="020B0604020202020204" pitchFamily="34" charset="0"/>
                        </a:rPr>
                        <a:t>45.8%</a:t>
                      </a:r>
                    </a:p>
                  </a:txBody>
                  <a:tcPr marL="45720" marR="4572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GB" sz="1000" b="0" i="0" dirty="0">
                        <a:solidFill>
                          <a:schemeClr val="tx1"/>
                        </a:solidFill>
                        <a:latin typeface="Arial" panose="020B0604020202020204" pitchFamily="34" charset="0"/>
                        <a:cs typeface="Arial" panose="020B0604020202020204" pitchFamily="34" charset="0"/>
                      </a:endParaRPr>
                    </a:p>
                  </a:txBody>
                  <a:tcPr marL="36576" marR="36576" marT="27432" marB="27432"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r>
              <a:tr h="471590">
                <a:tc>
                  <a:txBody>
                    <a:bodyPr/>
                    <a:lstStyle/>
                    <a:p>
                      <a:pPr algn="ctr"/>
                      <a:r>
                        <a:rPr lang="en-GB" sz="1100" b="1" i="0" dirty="0" smtClean="0">
                          <a:solidFill>
                            <a:schemeClr val="tx1"/>
                          </a:solidFill>
                          <a:latin typeface="Arial" panose="020B0604020202020204" pitchFamily="34" charset="0"/>
                          <a:cs typeface="Arial" panose="020B0604020202020204" pitchFamily="34" charset="0"/>
                        </a:rPr>
                        <a:t>Capital buffer allocated</a:t>
                      </a:r>
                      <a:endParaRPr lang="en-GB" sz="1100" b="1" i="0" dirty="0">
                        <a:solidFill>
                          <a:schemeClr val="tx1"/>
                        </a:solidFill>
                        <a:latin typeface="Arial" panose="020B0604020202020204" pitchFamily="34" charset="0"/>
                        <a:cs typeface="Arial" panose="020B0604020202020204" pitchFamily="34" charset="0"/>
                      </a:endParaRPr>
                    </a:p>
                  </a:txBody>
                  <a:tcPr marL="45720" marR="4572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100" b="0" i="0" kern="1200" dirty="0" smtClean="0">
                          <a:solidFill>
                            <a:schemeClr val="bg1">
                              <a:lumMod val="50000"/>
                            </a:schemeClr>
                          </a:solidFill>
                          <a:latin typeface="Arial" panose="020B0604020202020204" pitchFamily="34" charset="0"/>
                          <a:ea typeface="+mn-ea"/>
                          <a:cs typeface="Arial" panose="020B0604020202020204" pitchFamily="34" charset="0"/>
                        </a:rPr>
                        <a:t>$770</a:t>
                      </a:r>
                      <a:endParaRPr lang="en-US" sz="1100" b="0" i="0" kern="1200" dirty="0">
                        <a:solidFill>
                          <a:schemeClr val="bg1">
                            <a:lumMod val="50000"/>
                          </a:schemeClr>
                        </a:solidFill>
                        <a:latin typeface="Arial" panose="020B0604020202020204" pitchFamily="34" charset="0"/>
                        <a:ea typeface="+mn-ea"/>
                        <a:cs typeface="Arial" panose="020B0604020202020204" pitchFamily="34" charset="0"/>
                      </a:endParaRP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100" b="0" i="0" kern="1200" dirty="0" smtClean="0">
                          <a:solidFill>
                            <a:schemeClr val="bg1">
                              <a:lumMod val="50000"/>
                            </a:schemeClr>
                          </a:solidFill>
                          <a:latin typeface="Arial" panose="020B0604020202020204" pitchFamily="34" charset="0"/>
                          <a:ea typeface="+mn-ea"/>
                          <a:cs typeface="Arial" panose="020B0604020202020204" pitchFamily="34" charset="0"/>
                        </a:rPr>
                        <a:t>$857</a:t>
                      </a:r>
                      <a:endParaRPr lang="en-US" sz="1100" b="0" i="0" kern="1200" dirty="0">
                        <a:solidFill>
                          <a:schemeClr val="bg1">
                            <a:lumMod val="50000"/>
                          </a:schemeClr>
                        </a:solidFill>
                        <a:latin typeface="Arial" panose="020B0604020202020204" pitchFamily="34" charset="0"/>
                        <a:ea typeface="+mn-ea"/>
                        <a:cs typeface="Arial" panose="020B0604020202020204" pitchFamily="34" charset="0"/>
                      </a:endParaRPr>
                    </a:p>
                  </a:txBody>
                  <a:tcPr marL="0" marR="0" marT="0" marB="0" anchor="ctr">
                    <a:lnL>
                      <a:noFill/>
                    </a:lnL>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tcPr>
                </a:tc>
                <a:tc>
                  <a:txBody>
                    <a:bodyPr/>
                    <a:lstStyle/>
                    <a:p>
                      <a:pPr marL="0" algn="ctr" defTabSz="457200" rtl="0" eaLnBrk="1" latinLnBrk="0" hangingPunct="1"/>
                      <a:r>
                        <a:rPr lang="en-GB" sz="1100" b="0" i="0" kern="1200" dirty="0" smtClean="0">
                          <a:solidFill>
                            <a:schemeClr val="tx1"/>
                          </a:solidFill>
                          <a:latin typeface="Arial" panose="020B0604020202020204" pitchFamily="34" charset="0"/>
                          <a:ea typeface="+mn-ea"/>
                          <a:cs typeface="Arial" panose="020B0604020202020204" pitchFamily="34" charset="0"/>
                        </a:rPr>
                        <a:t>$652</a:t>
                      </a:r>
                      <a:endParaRPr lang="en-GB" sz="1100" b="0" i="0" kern="1200" dirty="0">
                        <a:solidFill>
                          <a:schemeClr val="tx1"/>
                        </a:solidFill>
                        <a:latin typeface="Arial" panose="020B0604020202020204" pitchFamily="34" charset="0"/>
                        <a:ea typeface="+mn-ea"/>
                        <a:cs typeface="Arial" panose="020B0604020202020204" pitchFamily="34" charset="0"/>
                      </a:endParaRPr>
                    </a:p>
                  </a:txBody>
                  <a:tcPr marL="0" marR="0" marT="0" marB="0" anchor="ctr">
                    <a:lnR w="12700" cap="flat" cmpd="sng" algn="ctr">
                      <a:no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marL="0" algn="ctr" defTabSz="457200" rtl="0" eaLnBrk="1" latinLnBrk="0" hangingPunct="1"/>
                      <a:r>
                        <a:rPr lang="en-GB" sz="1100" b="0" i="0" kern="1200" dirty="0" smtClean="0">
                          <a:solidFill>
                            <a:schemeClr val="tx1"/>
                          </a:solidFill>
                          <a:latin typeface="Arial" panose="020B0604020202020204" pitchFamily="34" charset="0"/>
                          <a:ea typeface="+mn-ea"/>
                          <a:cs typeface="Arial" panose="020B0604020202020204" pitchFamily="34" charset="0"/>
                        </a:rPr>
                        <a:t>$725</a:t>
                      </a:r>
                      <a:endParaRPr lang="en-GB" sz="1100" b="0" i="0" kern="1200" dirty="0">
                        <a:solidFill>
                          <a:schemeClr val="tx1"/>
                        </a:solidFill>
                        <a:latin typeface="Arial" panose="020B0604020202020204" pitchFamily="34" charset="0"/>
                        <a:ea typeface="+mn-ea"/>
                        <a:cs typeface="Arial" panose="020B0604020202020204" pitchFamily="34" charset="0"/>
                      </a:endParaRPr>
                    </a:p>
                  </a:txBody>
                  <a:tcPr marL="0" marR="0" marT="0" marB="0" anchor="ctr">
                    <a:lnL>
                      <a:noFill/>
                    </a:lnL>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tcPr>
                </a:tc>
              </a:tr>
              <a:tr h="471590">
                <a:tc>
                  <a:txBody>
                    <a:bodyPr/>
                    <a:lstStyle/>
                    <a:p>
                      <a:pPr algn="ctr"/>
                      <a:r>
                        <a:rPr lang="en-GB" sz="1100" b="1" i="0" dirty="0" smtClean="0">
                          <a:solidFill>
                            <a:schemeClr val="tx1"/>
                          </a:solidFill>
                          <a:latin typeface="Arial" panose="020B0604020202020204" pitchFamily="34" charset="0"/>
                          <a:cs typeface="Arial" panose="020B0604020202020204" pitchFamily="34" charset="0"/>
                        </a:rPr>
                        <a:t>SBNA CCAR losses</a:t>
                      </a:r>
                      <a:endParaRPr lang="en-GB" sz="1100" b="1" i="0" dirty="0">
                        <a:solidFill>
                          <a:schemeClr val="tx1"/>
                        </a:solidFill>
                        <a:latin typeface="Arial" panose="020B0604020202020204" pitchFamily="34" charset="0"/>
                        <a:cs typeface="Arial" panose="020B0604020202020204" pitchFamily="34" charset="0"/>
                      </a:endParaRPr>
                    </a:p>
                  </a:txBody>
                  <a:tcPr marL="45720" marR="4572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GB" sz="1100" b="0" i="0" kern="1200" dirty="0" smtClean="0">
                          <a:solidFill>
                            <a:schemeClr val="bg1">
                              <a:lumMod val="50000"/>
                            </a:schemeClr>
                          </a:solidFill>
                          <a:latin typeface="Arial" panose="020B0604020202020204" pitchFamily="34" charset="0"/>
                          <a:ea typeface="+mn-ea"/>
                          <a:cs typeface="Arial" panose="020B0604020202020204" pitchFamily="34" charset="0"/>
                        </a:rPr>
                        <a:t>$1,263</a:t>
                      </a:r>
                    </a:p>
                  </a:txBody>
                  <a:tcPr marL="45720" marR="4572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GB" sz="1000" b="0" i="0" dirty="0">
                        <a:solidFill>
                          <a:schemeClr val="tx1"/>
                        </a:solidFill>
                        <a:latin typeface="Arial" panose="020B0604020202020204" pitchFamily="34" charset="0"/>
                        <a:cs typeface="Arial" panose="020B0604020202020204" pitchFamily="34" charset="0"/>
                      </a:endParaRPr>
                    </a:p>
                  </a:txBody>
                  <a:tcPr marL="36576" marR="36576" marT="27432" marB="27432" anchor="ctr"/>
                </a:tc>
                <a:tc gridSpan="2">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GB" sz="1100" b="0" i="0" kern="1200" dirty="0" smtClean="0">
                          <a:solidFill>
                            <a:schemeClr val="tx1"/>
                          </a:solidFill>
                          <a:latin typeface="Arial" panose="020B0604020202020204" pitchFamily="34" charset="0"/>
                          <a:ea typeface="+mn-ea"/>
                          <a:cs typeface="Arial" panose="020B0604020202020204" pitchFamily="34" charset="0"/>
                        </a:rPr>
                        <a:t>$1,069</a:t>
                      </a:r>
                    </a:p>
                  </a:txBody>
                  <a:tcPr marL="45720" marR="4572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GB" sz="1000" b="0" i="0" dirty="0">
                        <a:solidFill>
                          <a:schemeClr val="tx1"/>
                        </a:solidFill>
                        <a:latin typeface="Arial" panose="020B0604020202020204" pitchFamily="34" charset="0"/>
                        <a:cs typeface="Arial" panose="020B0604020202020204" pitchFamily="34" charset="0"/>
                      </a:endParaRPr>
                    </a:p>
                  </a:txBody>
                  <a:tcPr marL="36576" marR="36576" marT="27432" marB="27432" anchor="ctr"/>
                </a:tc>
              </a:tr>
              <a:tr h="471590">
                <a:tc>
                  <a:txBody>
                    <a:bodyPr/>
                    <a:lstStyle/>
                    <a:p>
                      <a:pPr algn="ctr"/>
                      <a:r>
                        <a:rPr lang="en-GB" sz="1100" b="1" i="0" dirty="0" smtClean="0">
                          <a:solidFill>
                            <a:schemeClr val="tx1"/>
                          </a:solidFill>
                          <a:latin typeface="Arial" panose="020B0604020202020204" pitchFamily="34" charset="0"/>
                          <a:cs typeface="Arial" panose="020B0604020202020204" pitchFamily="34" charset="0"/>
                        </a:rPr>
                        <a:t>SBNA </a:t>
                      </a:r>
                      <a:r>
                        <a:rPr lang="en-GB" sz="1100" b="1" i="0" baseline="0" dirty="0" smtClean="0">
                          <a:solidFill>
                            <a:schemeClr val="tx1"/>
                          </a:solidFill>
                          <a:latin typeface="Arial" panose="020B0604020202020204" pitchFamily="34" charset="0"/>
                          <a:cs typeface="Arial" panose="020B0604020202020204" pitchFamily="34" charset="0"/>
                        </a:rPr>
                        <a:t>loss budget</a:t>
                      </a:r>
                      <a:endParaRPr lang="en-GB" sz="1100" b="1" i="0" dirty="0">
                        <a:solidFill>
                          <a:schemeClr val="tx1"/>
                        </a:solidFill>
                        <a:latin typeface="Arial" panose="020B0604020202020204" pitchFamily="34" charset="0"/>
                        <a:cs typeface="Arial" panose="020B0604020202020204" pitchFamily="34" charset="0"/>
                      </a:endParaRPr>
                    </a:p>
                  </a:txBody>
                  <a:tcPr marL="45720" marR="4572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GB" sz="1100" b="0" i="0" kern="1200" dirty="0" smtClean="0">
                          <a:solidFill>
                            <a:schemeClr val="bg1">
                              <a:lumMod val="50000"/>
                            </a:schemeClr>
                          </a:solidFill>
                          <a:latin typeface="Arial" panose="020B0604020202020204" pitchFamily="34" charset="0"/>
                          <a:ea typeface="+mn-ea"/>
                          <a:cs typeface="Arial" panose="020B0604020202020204" pitchFamily="34" charset="0"/>
                        </a:rPr>
                        <a:t>$2,034</a:t>
                      </a:r>
                      <a:endParaRPr lang="en-GB" sz="1100" b="0" i="0" kern="1200" dirty="0">
                        <a:solidFill>
                          <a:schemeClr val="bg1">
                            <a:lumMod val="50000"/>
                          </a:schemeClr>
                        </a:solidFill>
                        <a:latin typeface="Arial" panose="020B0604020202020204" pitchFamily="34" charset="0"/>
                        <a:ea typeface="+mn-ea"/>
                        <a:cs typeface="Arial" panose="020B0604020202020204" pitchFamily="34" charset="0"/>
                      </a:endParaRPr>
                    </a:p>
                  </a:txBody>
                  <a:tcPr marL="36576" marR="36576" marT="27432" marB="27432"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GB" sz="1100" b="0" i="0" kern="1200" dirty="0" smtClean="0">
                          <a:solidFill>
                            <a:schemeClr val="bg1">
                              <a:lumMod val="50000"/>
                            </a:schemeClr>
                          </a:solidFill>
                          <a:latin typeface="Arial" panose="020B0604020202020204" pitchFamily="34" charset="0"/>
                          <a:ea typeface="+mn-ea"/>
                          <a:cs typeface="Arial" panose="020B0604020202020204" pitchFamily="34" charset="0"/>
                        </a:rPr>
                        <a:t>$2,120</a:t>
                      </a:r>
                      <a:endParaRPr lang="en-GB" sz="1100" b="0" i="0" kern="1200" dirty="0">
                        <a:solidFill>
                          <a:schemeClr val="bg1">
                            <a:lumMod val="50000"/>
                          </a:schemeClr>
                        </a:solidFill>
                        <a:latin typeface="Arial" panose="020B0604020202020204" pitchFamily="34" charset="0"/>
                        <a:ea typeface="+mn-ea"/>
                        <a:cs typeface="Arial" panose="020B0604020202020204" pitchFamily="34" charset="0"/>
                      </a:endParaRPr>
                    </a:p>
                  </a:txBody>
                  <a:tcPr marL="36576" marR="36576" marT="27432" marB="27432"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a:txBody>
                    <a:bodyPr/>
                    <a:lstStyle/>
                    <a:p>
                      <a:pPr marL="0" algn="ctr" defTabSz="457200" rtl="0" eaLnBrk="1" latinLnBrk="0" hangingPunct="1"/>
                      <a:r>
                        <a:rPr lang="en-GB" sz="1100" b="0" i="0" kern="1200" dirty="0" smtClean="0">
                          <a:solidFill>
                            <a:schemeClr val="tx1"/>
                          </a:solidFill>
                          <a:latin typeface="Arial" panose="020B0604020202020204" pitchFamily="34" charset="0"/>
                          <a:ea typeface="+mn-ea"/>
                          <a:cs typeface="Arial" panose="020B0604020202020204" pitchFamily="34" charset="0"/>
                        </a:rPr>
                        <a:t>$1,722</a:t>
                      </a:r>
                      <a:endParaRPr lang="en-GB" sz="1100" b="0" i="0" kern="1200" dirty="0">
                        <a:solidFill>
                          <a:schemeClr val="tx1"/>
                        </a:solidFill>
                        <a:latin typeface="Arial" panose="020B0604020202020204" pitchFamily="34" charset="0"/>
                        <a:ea typeface="+mn-ea"/>
                        <a:cs typeface="Arial" panose="020B0604020202020204" pitchFamily="34" charset="0"/>
                      </a:endParaRPr>
                    </a:p>
                  </a:txBody>
                  <a:tcPr marL="36576" marR="36576" marT="27432" marB="27432"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marL="0" algn="ctr" defTabSz="457200" rtl="0" eaLnBrk="1" latinLnBrk="0" hangingPunct="1"/>
                      <a:r>
                        <a:rPr lang="en-GB" sz="1100" b="0" i="0" kern="1200" dirty="0" smtClean="0">
                          <a:solidFill>
                            <a:schemeClr val="tx1"/>
                          </a:solidFill>
                          <a:latin typeface="Arial" panose="020B0604020202020204" pitchFamily="34" charset="0"/>
                          <a:ea typeface="+mn-ea"/>
                          <a:cs typeface="Arial" panose="020B0604020202020204" pitchFamily="34" charset="0"/>
                        </a:rPr>
                        <a:t>$1,795</a:t>
                      </a:r>
                      <a:endParaRPr lang="en-GB" sz="1100" b="0" i="0" kern="1200" dirty="0">
                        <a:solidFill>
                          <a:schemeClr val="tx1"/>
                        </a:solidFill>
                        <a:latin typeface="Arial" panose="020B0604020202020204" pitchFamily="34" charset="0"/>
                        <a:ea typeface="+mn-ea"/>
                        <a:cs typeface="Arial" panose="020B0604020202020204" pitchFamily="34" charset="0"/>
                      </a:endParaRPr>
                    </a:p>
                  </a:txBody>
                  <a:tcPr marL="36576" marR="36576" marT="27432" marB="27432"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r>
            </a:tbl>
          </a:graphicData>
        </a:graphic>
      </p:graphicFrame>
      <p:sp>
        <p:nvSpPr>
          <p:cNvPr id="64" name="Rectangle 63"/>
          <p:cNvSpPr/>
          <p:nvPr/>
        </p:nvSpPr>
        <p:spPr>
          <a:xfrm>
            <a:off x="8039101" y="4755422"/>
            <a:ext cx="1188720" cy="491785"/>
          </a:xfrm>
          <a:prstGeom prst="rect">
            <a:avLst/>
          </a:prstGeom>
          <a:noFill/>
          <a:ln w="28575">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latin typeface="Arial" panose="020B0604020202020204" pitchFamily="34" charset="0"/>
              <a:cs typeface="Arial" panose="020B0604020202020204" pitchFamily="34" charset="0"/>
            </a:endParaRPr>
          </a:p>
        </p:txBody>
      </p:sp>
      <p:grpSp>
        <p:nvGrpSpPr>
          <p:cNvPr id="65" name="Group 64"/>
          <p:cNvGrpSpPr/>
          <p:nvPr/>
        </p:nvGrpSpPr>
        <p:grpSpPr>
          <a:xfrm>
            <a:off x="5844786" y="4179667"/>
            <a:ext cx="274434" cy="251159"/>
            <a:chOff x="2736905" y="1731298"/>
            <a:chExt cx="274434" cy="251159"/>
          </a:xfrm>
        </p:grpSpPr>
        <p:sp>
          <p:nvSpPr>
            <p:cNvPr id="67" name="Oval 66"/>
            <p:cNvSpPr/>
            <p:nvPr/>
          </p:nvSpPr>
          <p:spPr>
            <a:xfrm>
              <a:off x="2754798" y="1738705"/>
              <a:ext cx="228600" cy="228600"/>
            </a:xfrm>
            <a:prstGeom prst="ellipse">
              <a:avLst/>
            </a:prstGeom>
            <a:solidFill>
              <a:schemeClr val="bg1"/>
            </a:solidFill>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algn="ctr">
                <a:lnSpc>
                  <a:spcPct val="100000"/>
                </a:lnSpc>
              </a:pPr>
              <a:endParaRPr lang="en-GB" sz="2000" dirty="0" smtClean="0">
                <a:solidFill>
                  <a:srgbClr val="FF0000"/>
                </a:solidFill>
                <a:latin typeface="Arial" panose="020B0604020202020204" pitchFamily="34" charset="0"/>
                <a:cs typeface="Arial" panose="020B0604020202020204" pitchFamily="34" charset="0"/>
              </a:endParaRPr>
            </a:p>
          </p:txBody>
        </p:sp>
        <p:sp>
          <p:nvSpPr>
            <p:cNvPr id="70" name="Rectangle 69"/>
            <p:cNvSpPr/>
            <p:nvPr/>
          </p:nvSpPr>
          <p:spPr>
            <a:xfrm>
              <a:off x="2736905" y="1731298"/>
              <a:ext cx="274434" cy="251159"/>
            </a:xfrm>
            <a:prstGeom prst="rect">
              <a:avLst/>
            </a:prstGeom>
          </p:spPr>
          <p:txBody>
            <a:bodyPr wrap="none">
              <a:spAutoFit/>
            </a:bodyPr>
            <a:lstStyle/>
            <a:p>
              <a:r>
                <a:rPr lang="en-US" sz="1200" b="1" dirty="0">
                  <a:solidFill>
                    <a:srgbClr val="FF0000"/>
                  </a:solidFill>
                  <a:latin typeface="Arial" panose="020B0604020202020204" pitchFamily="34" charset="0"/>
                  <a:cs typeface="Arial" panose="020B0604020202020204" pitchFamily="34" charset="0"/>
                </a:rPr>
                <a:t>+</a:t>
              </a:r>
              <a:endParaRPr lang="en-GB" sz="1200" b="1" dirty="0">
                <a:latin typeface="Arial" panose="020B0604020202020204" pitchFamily="34" charset="0"/>
                <a:cs typeface="Arial" panose="020B0604020202020204" pitchFamily="34" charset="0"/>
              </a:endParaRPr>
            </a:p>
          </p:txBody>
        </p:sp>
      </p:grpSp>
      <p:grpSp>
        <p:nvGrpSpPr>
          <p:cNvPr id="71" name="Group 70"/>
          <p:cNvGrpSpPr/>
          <p:nvPr/>
        </p:nvGrpSpPr>
        <p:grpSpPr>
          <a:xfrm>
            <a:off x="5844786" y="4658912"/>
            <a:ext cx="274434" cy="254385"/>
            <a:chOff x="2736905" y="1728072"/>
            <a:chExt cx="274434" cy="254385"/>
          </a:xfrm>
        </p:grpSpPr>
        <p:sp>
          <p:nvSpPr>
            <p:cNvPr id="72" name="Oval 71"/>
            <p:cNvSpPr/>
            <p:nvPr/>
          </p:nvSpPr>
          <p:spPr>
            <a:xfrm>
              <a:off x="2754798" y="1728072"/>
              <a:ext cx="228600" cy="228600"/>
            </a:xfrm>
            <a:prstGeom prst="ellipse">
              <a:avLst/>
            </a:prstGeom>
            <a:solidFill>
              <a:schemeClr val="bg1"/>
            </a:solidFill>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algn="ctr">
                <a:lnSpc>
                  <a:spcPct val="100000"/>
                </a:lnSpc>
              </a:pPr>
              <a:endParaRPr lang="en-GB" sz="2000" dirty="0" smtClean="0">
                <a:solidFill>
                  <a:srgbClr val="FF0000"/>
                </a:solidFill>
                <a:latin typeface="Arial" panose="020B0604020202020204" pitchFamily="34" charset="0"/>
                <a:cs typeface="Arial" panose="020B0604020202020204" pitchFamily="34" charset="0"/>
              </a:endParaRPr>
            </a:p>
          </p:txBody>
        </p:sp>
        <p:sp>
          <p:nvSpPr>
            <p:cNvPr id="73" name="Rectangle 72"/>
            <p:cNvSpPr/>
            <p:nvPr/>
          </p:nvSpPr>
          <p:spPr>
            <a:xfrm>
              <a:off x="2736905" y="1731298"/>
              <a:ext cx="274434" cy="251159"/>
            </a:xfrm>
            <a:prstGeom prst="rect">
              <a:avLst/>
            </a:prstGeom>
          </p:spPr>
          <p:txBody>
            <a:bodyPr wrap="none">
              <a:spAutoFit/>
            </a:bodyPr>
            <a:lstStyle/>
            <a:p>
              <a:r>
                <a:rPr lang="en-US" sz="1200" b="1" dirty="0" smtClean="0">
                  <a:solidFill>
                    <a:srgbClr val="FF0000"/>
                  </a:solidFill>
                  <a:latin typeface="Arial" panose="020B0604020202020204" pitchFamily="34" charset="0"/>
                  <a:cs typeface="Arial" panose="020B0604020202020204" pitchFamily="34" charset="0"/>
                </a:rPr>
                <a:t>=</a:t>
              </a:r>
              <a:endParaRPr lang="en-GB" sz="1200" b="1" dirty="0">
                <a:latin typeface="Arial" panose="020B0604020202020204" pitchFamily="34" charset="0"/>
                <a:cs typeface="Arial" panose="020B0604020202020204" pitchFamily="34" charset="0"/>
              </a:endParaRPr>
            </a:p>
          </p:txBody>
        </p:sp>
      </p:grpSp>
      <p:grpSp>
        <p:nvGrpSpPr>
          <p:cNvPr id="74" name="Group 73"/>
          <p:cNvGrpSpPr/>
          <p:nvPr/>
        </p:nvGrpSpPr>
        <p:grpSpPr>
          <a:xfrm>
            <a:off x="5847190" y="3213149"/>
            <a:ext cx="269625" cy="251159"/>
            <a:chOff x="2739309" y="1731298"/>
            <a:chExt cx="269625" cy="251159"/>
          </a:xfrm>
        </p:grpSpPr>
        <p:sp>
          <p:nvSpPr>
            <p:cNvPr id="75" name="Oval 74"/>
            <p:cNvSpPr/>
            <p:nvPr/>
          </p:nvSpPr>
          <p:spPr>
            <a:xfrm>
              <a:off x="2754798" y="1738705"/>
              <a:ext cx="228600" cy="228600"/>
            </a:xfrm>
            <a:prstGeom prst="ellipse">
              <a:avLst/>
            </a:prstGeom>
            <a:solidFill>
              <a:schemeClr val="bg1"/>
            </a:solidFill>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algn="ctr">
                <a:lnSpc>
                  <a:spcPct val="100000"/>
                </a:lnSpc>
              </a:pPr>
              <a:endParaRPr lang="en-GB" sz="2000" dirty="0" smtClean="0">
                <a:solidFill>
                  <a:srgbClr val="FF0000"/>
                </a:solidFill>
                <a:latin typeface="Arial" panose="020B0604020202020204" pitchFamily="34" charset="0"/>
                <a:cs typeface="Arial" panose="020B0604020202020204" pitchFamily="34" charset="0"/>
              </a:endParaRPr>
            </a:p>
          </p:txBody>
        </p:sp>
        <p:sp>
          <p:nvSpPr>
            <p:cNvPr id="76" name="Rectangle 75"/>
            <p:cNvSpPr/>
            <p:nvPr/>
          </p:nvSpPr>
          <p:spPr>
            <a:xfrm>
              <a:off x="2739309" y="1731298"/>
              <a:ext cx="269625" cy="251159"/>
            </a:xfrm>
            <a:prstGeom prst="rect">
              <a:avLst/>
            </a:prstGeom>
          </p:spPr>
          <p:txBody>
            <a:bodyPr wrap="none">
              <a:spAutoFit/>
            </a:bodyPr>
            <a:lstStyle/>
            <a:p>
              <a:r>
                <a:rPr lang="en-US" sz="1200" b="1" dirty="0">
                  <a:solidFill>
                    <a:srgbClr val="FF0000"/>
                  </a:solidFill>
                  <a:latin typeface="Arial" panose="020B0604020202020204" pitchFamily="34" charset="0"/>
                  <a:cs typeface="Arial" panose="020B0604020202020204" pitchFamily="34" charset="0"/>
                </a:rPr>
                <a:t>x</a:t>
              </a:r>
              <a:endParaRPr lang="en-GB" sz="1200" b="1" dirty="0">
                <a:latin typeface="Arial" panose="020B0604020202020204" pitchFamily="34" charset="0"/>
                <a:cs typeface="Arial" panose="020B0604020202020204" pitchFamily="34" charset="0"/>
              </a:endParaRPr>
            </a:p>
          </p:txBody>
        </p:sp>
      </p:grpSp>
      <p:grpSp>
        <p:nvGrpSpPr>
          <p:cNvPr id="77" name="Group 76"/>
          <p:cNvGrpSpPr/>
          <p:nvPr/>
        </p:nvGrpSpPr>
        <p:grpSpPr>
          <a:xfrm>
            <a:off x="5844786" y="3680342"/>
            <a:ext cx="274434" cy="254385"/>
            <a:chOff x="2736905" y="1728072"/>
            <a:chExt cx="274434" cy="254385"/>
          </a:xfrm>
        </p:grpSpPr>
        <p:sp>
          <p:nvSpPr>
            <p:cNvPr id="78" name="Oval 77"/>
            <p:cNvSpPr/>
            <p:nvPr/>
          </p:nvSpPr>
          <p:spPr>
            <a:xfrm>
              <a:off x="2754798" y="1728072"/>
              <a:ext cx="228600" cy="228600"/>
            </a:xfrm>
            <a:prstGeom prst="ellipse">
              <a:avLst/>
            </a:prstGeom>
            <a:solidFill>
              <a:schemeClr val="bg1"/>
            </a:solidFill>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algn="ctr">
                <a:lnSpc>
                  <a:spcPct val="100000"/>
                </a:lnSpc>
              </a:pPr>
              <a:endParaRPr lang="en-GB" sz="2000" dirty="0" smtClean="0">
                <a:solidFill>
                  <a:srgbClr val="FF0000"/>
                </a:solidFill>
                <a:latin typeface="Arial" panose="020B0604020202020204" pitchFamily="34" charset="0"/>
                <a:cs typeface="Arial" panose="020B0604020202020204" pitchFamily="34" charset="0"/>
              </a:endParaRPr>
            </a:p>
          </p:txBody>
        </p:sp>
        <p:sp>
          <p:nvSpPr>
            <p:cNvPr id="79" name="Rectangle 78"/>
            <p:cNvSpPr/>
            <p:nvPr/>
          </p:nvSpPr>
          <p:spPr>
            <a:xfrm>
              <a:off x="2736905" y="1731298"/>
              <a:ext cx="274434" cy="251159"/>
            </a:xfrm>
            <a:prstGeom prst="rect">
              <a:avLst/>
            </a:prstGeom>
          </p:spPr>
          <p:txBody>
            <a:bodyPr wrap="none">
              <a:spAutoFit/>
            </a:bodyPr>
            <a:lstStyle/>
            <a:p>
              <a:r>
                <a:rPr lang="en-US" sz="1200" b="1" dirty="0" smtClean="0">
                  <a:solidFill>
                    <a:srgbClr val="FF0000"/>
                  </a:solidFill>
                  <a:latin typeface="Arial" panose="020B0604020202020204" pitchFamily="34" charset="0"/>
                  <a:cs typeface="Arial" panose="020B0604020202020204" pitchFamily="34" charset="0"/>
                </a:rPr>
                <a:t>=</a:t>
              </a:r>
              <a:endParaRPr lang="en-GB" sz="1200" b="1" dirty="0">
                <a:latin typeface="Arial" panose="020B0604020202020204" pitchFamily="34" charset="0"/>
                <a:cs typeface="Arial" panose="020B0604020202020204" pitchFamily="34" charset="0"/>
              </a:endParaRPr>
            </a:p>
          </p:txBody>
        </p:sp>
      </p:grpSp>
      <p:sp>
        <p:nvSpPr>
          <p:cNvPr id="80" name="TextBox 79"/>
          <p:cNvSpPr txBox="1"/>
          <p:nvPr/>
        </p:nvSpPr>
        <p:spPr>
          <a:xfrm>
            <a:off x="3786973" y="3911181"/>
            <a:ext cx="1045383" cy="1737360"/>
          </a:xfrm>
          <a:prstGeom prst="rect">
            <a:avLst/>
          </a:prstGeom>
          <a:noFill/>
        </p:spPr>
        <p:txBody>
          <a:bodyPr wrap="square" rtlCol="0">
            <a:spAutoFit/>
          </a:bodyPr>
          <a:lstStyle/>
          <a:p>
            <a:pPr>
              <a:lnSpc>
                <a:spcPct val="100000"/>
              </a:lnSpc>
            </a:pPr>
            <a:r>
              <a:rPr lang="en-US" b="1" dirty="0" smtClean="0"/>
              <a:t>Impairment</a:t>
            </a:r>
          </a:p>
          <a:p>
            <a:pPr>
              <a:lnSpc>
                <a:spcPct val="100000"/>
              </a:lnSpc>
            </a:pPr>
            <a:r>
              <a:rPr lang="en-US" i="1" dirty="0" smtClean="0"/>
              <a:t>$1,069M</a:t>
            </a:r>
            <a:endParaRPr lang="en-US" i="1" dirty="0"/>
          </a:p>
        </p:txBody>
      </p:sp>
      <p:sp>
        <p:nvSpPr>
          <p:cNvPr id="81" name="Rectangle 80"/>
          <p:cNvSpPr/>
          <p:nvPr/>
        </p:nvSpPr>
        <p:spPr bwMode="auto">
          <a:xfrm>
            <a:off x="1684229" y="2585146"/>
            <a:ext cx="2941201" cy="182880"/>
          </a:xfrm>
          <a:prstGeom prst="rect">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a:lnSpc>
                <a:spcPct val="100000"/>
              </a:lnSpc>
            </a:pPr>
            <a:r>
              <a:rPr lang="en-US" b="1" dirty="0" smtClean="0"/>
              <a:t> $444M</a:t>
            </a:r>
            <a:endParaRPr lang="en-US" b="1" dirty="0"/>
          </a:p>
        </p:txBody>
      </p:sp>
      <p:sp>
        <p:nvSpPr>
          <p:cNvPr id="82" name="TextBox 81"/>
          <p:cNvSpPr txBox="1"/>
          <p:nvPr/>
        </p:nvSpPr>
        <p:spPr>
          <a:xfrm rot="16200000">
            <a:off x="-316517" y="2882199"/>
            <a:ext cx="1630932" cy="152616"/>
          </a:xfrm>
          <a:prstGeom prst="rect">
            <a:avLst/>
          </a:prstGeom>
          <a:noFill/>
        </p:spPr>
        <p:txBody>
          <a:bodyPr vert="horz" wrap="square" lIns="0" tIns="0" rIns="0" bIns="0" rtlCol="0" anchor="t" anchorCtr="0">
            <a:noAutofit/>
          </a:bodyPr>
          <a:lstStyle/>
          <a:p>
            <a:pPr>
              <a:lnSpc>
                <a:spcPct val="100000"/>
              </a:lnSpc>
              <a:spcBef>
                <a:spcPts val="0"/>
              </a:spcBef>
              <a:spcAft>
                <a:spcPts val="0"/>
              </a:spcAft>
            </a:pPr>
            <a:r>
              <a:rPr lang="en-US" sz="1100" b="1" dirty="0" smtClean="0">
                <a:solidFill>
                  <a:srgbClr val="FF0000"/>
                </a:solidFill>
              </a:rPr>
              <a:t>Credit losses</a:t>
            </a:r>
            <a:endParaRPr lang="en-US" sz="1100" b="1" dirty="0">
              <a:solidFill>
                <a:srgbClr val="FF0000"/>
              </a:solidFill>
            </a:endParaRPr>
          </a:p>
        </p:txBody>
      </p:sp>
      <p:sp>
        <p:nvSpPr>
          <p:cNvPr id="83" name="TextBox 82"/>
          <p:cNvSpPr txBox="1"/>
          <p:nvPr/>
        </p:nvSpPr>
        <p:spPr>
          <a:xfrm>
            <a:off x="657281" y="2585146"/>
            <a:ext cx="1093016" cy="246221"/>
          </a:xfrm>
          <a:prstGeom prst="rect">
            <a:avLst/>
          </a:prstGeom>
          <a:noFill/>
        </p:spPr>
        <p:txBody>
          <a:bodyPr wrap="square" rtlCol="0">
            <a:spAutoFit/>
          </a:bodyPr>
          <a:lstStyle/>
          <a:p>
            <a:pPr algn="l">
              <a:lnSpc>
                <a:spcPct val="100000"/>
              </a:lnSpc>
            </a:pPr>
            <a:r>
              <a:rPr lang="en-US" b="1" dirty="0" smtClean="0"/>
              <a:t>Retail</a:t>
            </a:r>
            <a:endParaRPr lang="en-US" b="1" dirty="0"/>
          </a:p>
        </p:txBody>
      </p:sp>
      <p:sp>
        <p:nvSpPr>
          <p:cNvPr id="84" name="TextBox 83"/>
          <p:cNvSpPr txBox="1"/>
          <p:nvPr/>
        </p:nvSpPr>
        <p:spPr>
          <a:xfrm rot="16200000">
            <a:off x="-289044" y="4662867"/>
            <a:ext cx="1663605" cy="240235"/>
          </a:xfrm>
          <a:prstGeom prst="rect">
            <a:avLst/>
          </a:prstGeom>
          <a:noFill/>
        </p:spPr>
        <p:txBody>
          <a:bodyPr vert="horz" wrap="square" lIns="0" tIns="0" rIns="0" bIns="0" rtlCol="0" anchor="t" anchorCtr="0">
            <a:noAutofit/>
          </a:bodyPr>
          <a:lstStyle/>
          <a:p>
            <a:pPr>
              <a:lnSpc>
                <a:spcPct val="100000"/>
              </a:lnSpc>
              <a:spcBef>
                <a:spcPts val="0"/>
              </a:spcBef>
              <a:spcAft>
                <a:spcPts val="0"/>
              </a:spcAft>
            </a:pPr>
            <a:r>
              <a:rPr lang="en-US" sz="1100" b="1" dirty="0" smtClean="0">
                <a:solidFill>
                  <a:srgbClr val="FF0000"/>
                </a:solidFill>
              </a:rPr>
              <a:t>PPNR impairment</a:t>
            </a:r>
            <a:endParaRPr lang="en-US" sz="1100" b="1" dirty="0">
              <a:solidFill>
                <a:srgbClr val="FF0000"/>
              </a:solidFill>
            </a:endParaRPr>
          </a:p>
        </p:txBody>
      </p:sp>
      <p:sp>
        <p:nvSpPr>
          <p:cNvPr id="88" name="TextBox 87"/>
          <p:cNvSpPr txBox="1"/>
          <p:nvPr/>
        </p:nvSpPr>
        <p:spPr>
          <a:xfrm>
            <a:off x="2552760" y="4746211"/>
            <a:ext cx="196588" cy="462884"/>
          </a:xfrm>
          <a:prstGeom prst="rect">
            <a:avLst/>
          </a:prstGeom>
          <a:noFill/>
        </p:spPr>
        <p:txBody>
          <a:bodyPr wrap="square" rtlCol="0">
            <a:noAutofit/>
          </a:bodyPr>
          <a:lstStyle/>
          <a:p>
            <a:pPr>
              <a:lnSpc>
                <a:spcPct val="100000"/>
              </a:lnSpc>
            </a:pPr>
            <a:r>
              <a:rPr lang="en-US" sz="2000" dirty="0" smtClean="0">
                <a:solidFill>
                  <a:srgbClr val="000000"/>
                </a:solidFill>
              </a:rPr>
              <a:t>-</a:t>
            </a:r>
            <a:endParaRPr lang="en-US" sz="2000" dirty="0">
              <a:solidFill>
                <a:srgbClr val="000000"/>
              </a:solidFill>
            </a:endParaRPr>
          </a:p>
        </p:txBody>
      </p:sp>
      <p:sp>
        <p:nvSpPr>
          <p:cNvPr id="102" name="TextBox 101"/>
          <p:cNvSpPr txBox="1"/>
          <p:nvPr/>
        </p:nvSpPr>
        <p:spPr>
          <a:xfrm>
            <a:off x="3603144" y="4746211"/>
            <a:ext cx="312317" cy="462884"/>
          </a:xfrm>
          <a:prstGeom prst="rect">
            <a:avLst/>
          </a:prstGeom>
          <a:noFill/>
        </p:spPr>
        <p:txBody>
          <a:bodyPr wrap="square" rtlCol="0">
            <a:noAutofit/>
          </a:bodyPr>
          <a:lstStyle/>
          <a:p>
            <a:pPr>
              <a:lnSpc>
                <a:spcPct val="100000"/>
              </a:lnSpc>
            </a:pPr>
            <a:r>
              <a:rPr lang="en-US" sz="2000" dirty="0" smtClean="0">
                <a:solidFill>
                  <a:srgbClr val="000000"/>
                </a:solidFill>
              </a:rPr>
              <a:t>=</a:t>
            </a:r>
            <a:endParaRPr lang="en-US" sz="2000" dirty="0">
              <a:solidFill>
                <a:srgbClr val="000000"/>
              </a:solidFill>
            </a:endParaRPr>
          </a:p>
        </p:txBody>
      </p:sp>
      <p:sp>
        <p:nvSpPr>
          <p:cNvPr id="104" name="TextBox 103"/>
          <p:cNvSpPr txBox="1"/>
          <p:nvPr/>
        </p:nvSpPr>
        <p:spPr>
          <a:xfrm>
            <a:off x="1582213" y="3911181"/>
            <a:ext cx="1045383" cy="400110"/>
          </a:xfrm>
          <a:prstGeom prst="rect">
            <a:avLst/>
          </a:prstGeom>
          <a:noFill/>
        </p:spPr>
        <p:txBody>
          <a:bodyPr wrap="square" rtlCol="0">
            <a:spAutoFit/>
          </a:bodyPr>
          <a:lstStyle/>
          <a:p>
            <a:pPr>
              <a:lnSpc>
                <a:spcPct val="100000"/>
              </a:lnSpc>
            </a:pPr>
            <a:r>
              <a:rPr lang="en-US" b="1" dirty="0" smtClean="0"/>
              <a:t>BHC Base</a:t>
            </a:r>
          </a:p>
          <a:p>
            <a:pPr>
              <a:lnSpc>
                <a:spcPct val="100000"/>
              </a:lnSpc>
            </a:pPr>
            <a:r>
              <a:rPr lang="en-US" i="1" dirty="0" smtClean="0"/>
              <a:t>$718M</a:t>
            </a:r>
            <a:endParaRPr lang="en-US" i="1" dirty="0"/>
          </a:p>
        </p:txBody>
      </p:sp>
      <p:sp>
        <p:nvSpPr>
          <p:cNvPr id="105" name="TextBox 104"/>
          <p:cNvSpPr txBox="1"/>
          <p:nvPr/>
        </p:nvSpPr>
        <p:spPr>
          <a:xfrm>
            <a:off x="2663846" y="3911181"/>
            <a:ext cx="1045383" cy="400110"/>
          </a:xfrm>
          <a:prstGeom prst="rect">
            <a:avLst/>
          </a:prstGeom>
          <a:noFill/>
        </p:spPr>
        <p:txBody>
          <a:bodyPr wrap="square" rtlCol="0">
            <a:spAutoFit/>
          </a:bodyPr>
          <a:lstStyle/>
          <a:p>
            <a:pPr>
              <a:lnSpc>
                <a:spcPct val="100000"/>
              </a:lnSpc>
            </a:pPr>
            <a:r>
              <a:rPr lang="en-US" b="1" dirty="0" smtClean="0"/>
              <a:t>BHC Stress </a:t>
            </a:r>
            <a:endParaRPr lang="en-US" b="1" dirty="0"/>
          </a:p>
          <a:p>
            <a:pPr>
              <a:lnSpc>
                <a:spcPct val="100000"/>
              </a:lnSpc>
            </a:pPr>
            <a:r>
              <a:rPr lang="en-US" b="1" i="1" dirty="0" smtClean="0"/>
              <a:t>-</a:t>
            </a:r>
            <a:r>
              <a:rPr lang="en-US" i="1" dirty="0" smtClean="0"/>
              <a:t>$351M</a:t>
            </a:r>
            <a:endParaRPr lang="en-US" i="1" dirty="0"/>
          </a:p>
        </p:txBody>
      </p:sp>
      <p:sp>
        <p:nvSpPr>
          <p:cNvPr id="106" name="TextBox 105"/>
          <p:cNvSpPr txBox="1"/>
          <p:nvPr/>
        </p:nvSpPr>
        <p:spPr>
          <a:xfrm>
            <a:off x="657281" y="4322803"/>
            <a:ext cx="1093016" cy="246221"/>
          </a:xfrm>
          <a:prstGeom prst="rect">
            <a:avLst/>
          </a:prstGeom>
          <a:noFill/>
        </p:spPr>
        <p:txBody>
          <a:bodyPr wrap="square" rtlCol="0">
            <a:spAutoFit/>
          </a:bodyPr>
          <a:lstStyle/>
          <a:p>
            <a:pPr algn="l">
              <a:lnSpc>
                <a:spcPct val="100000"/>
              </a:lnSpc>
            </a:pPr>
            <a:r>
              <a:rPr lang="en-US" b="1" dirty="0" smtClean="0"/>
              <a:t>Total Revenue</a:t>
            </a:r>
            <a:endParaRPr lang="en-US" b="1" dirty="0"/>
          </a:p>
        </p:txBody>
      </p:sp>
      <p:sp>
        <p:nvSpPr>
          <p:cNvPr id="107" name="TextBox 106"/>
          <p:cNvSpPr txBox="1"/>
          <p:nvPr/>
        </p:nvSpPr>
        <p:spPr>
          <a:xfrm>
            <a:off x="657281" y="4574962"/>
            <a:ext cx="1093016" cy="400110"/>
          </a:xfrm>
          <a:prstGeom prst="rect">
            <a:avLst/>
          </a:prstGeom>
          <a:noFill/>
        </p:spPr>
        <p:txBody>
          <a:bodyPr wrap="square" rtlCol="0">
            <a:spAutoFit/>
          </a:bodyPr>
          <a:lstStyle/>
          <a:p>
            <a:pPr algn="l">
              <a:lnSpc>
                <a:spcPct val="100000"/>
              </a:lnSpc>
            </a:pPr>
            <a:r>
              <a:rPr lang="en-US" b="1" dirty="0" smtClean="0"/>
              <a:t>Op. risk expenses</a:t>
            </a:r>
            <a:r>
              <a:rPr lang="en-US" b="1" baseline="30000" dirty="0" smtClean="0"/>
              <a:t>1</a:t>
            </a:r>
            <a:endParaRPr lang="en-US" b="1" dirty="0"/>
          </a:p>
        </p:txBody>
      </p:sp>
      <p:sp>
        <p:nvSpPr>
          <p:cNvPr id="108" name="TextBox 107"/>
          <p:cNvSpPr txBox="1"/>
          <p:nvPr/>
        </p:nvSpPr>
        <p:spPr>
          <a:xfrm>
            <a:off x="657281" y="4904150"/>
            <a:ext cx="1093016" cy="400110"/>
          </a:xfrm>
          <a:prstGeom prst="rect">
            <a:avLst/>
          </a:prstGeom>
          <a:noFill/>
        </p:spPr>
        <p:txBody>
          <a:bodyPr wrap="square" rtlCol="0">
            <a:spAutoFit/>
          </a:bodyPr>
          <a:lstStyle/>
          <a:p>
            <a:pPr algn="l">
              <a:lnSpc>
                <a:spcPct val="100000"/>
              </a:lnSpc>
            </a:pPr>
            <a:r>
              <a:rPr lang="en-US" b="1" dirty="0" smtClean="0"/>
              <a:t>Residual Value expenses</a:t>
            </a:r>
            <a:r>
              <a:rPr lang="en-US" b="1" baseline="30000" dirty="0" smtClean="0"/>
              <a:t>2</a:t>
            </a:r>
            <a:endParaRPr lang="en-US" b="1" dirty="0"/>
          </a:p>
        </p:txBody>
      </p:sp>
      <p:sp>
        <p:nvSpPr>
          <p:cNvPr id="122" name="TextBox 121"/>
          <p:cNvSpPr txBox="1"/>
          <p:nvPr/>
        </p:nvSpPr>
        <p:spPr>
          <a:xfrm>
            <a:off x="657281" y="5226990"/>
            <a:ext cx="1093016" cy="400110"/>
          </a:xfrm>
          <a:prstGeom prst="rect">
            <a:avLst/>
          </a:prstGeom>
          <a:noFill/>
        </p:spPr>
        <p:txBody>
          <a:bodyPr wrap="square" rtlCol="0">
            <a:spAutoFit/>
          </a:bodyPr>
          <a:lstStyle/>
          <a:p>
            <a:pPr algn="l">
              <a:lnSpc>
                <a:spcPct val="100000"/>
              </a:lnSpc>
            </a:pPr>
            <a:r>
              <a:rPr lang="en-US" b="1" dirty="0" smtClean="0"/>
              <a:t>Non-Interest Expense</a:t>
            </a:r>
            <a:endParaRPr lang="en-US" b="1" dirty="0"/>
          </a:p>
        </p:txBody>
      </p:sp>
      <p:sp>
        <p:nvSpPr>
          <p:cNvPr id="123" name="Rectangle 122"/>
          <p:cNvSpPr/>
          <p:nvPr/>
        </p:nvSpPr>
        <p:spPr bwMode="auto">
          <a:xfrm>
            <a:off x="3886308" y="4322469"/>
            <a:ext cx="863953" cy="246888"/>
          </a:xfrm>
          <a:prstGeom prst="rect">
            <a:avLst/>
          </a:prstGeom>
          <a:solidFill>
            <a:schemeClr val="bg1"/>
          </a:solidFill>
          <a:ln w="63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eaLnBrk="0" hangingPunct="0">
              <a:lnSpc>
                <a:spcPct val="100000"/>
              </a:lnSpc>
            </a:pPr>
            <a:r>
              <a:rPr lang="en-US" dirty="0" smtClean="0">
                <a:solidFill>
                  <a:schemeClr val="tx2"/>
                </a:solidFill>
              </a:rPr>
              <a:t>$699M</a:t>
            </a:r>
            <a:endParaRPr lang="en-US" dirty="0">
              <a:solidFill>
                <a:schemeClr val="tx2"/>
              </a:solidFill>
            </a:endParaRPr>
          </a:p>
        </p:txBody>
      </p:sp>
      <p:sp>
        <p:nvSpPr>
          <p:cNvPr id="124" name="Rectangle 123"/>
          <p:cNvSpPr/>
          <p:nvPr/>
        </p:nvSpPr>
        <p:spPr bwMode="auto">
          <a:xfrm>
            <a:off x="3886308" y="5303601"/>
            <a:ext cx="863953" cy="246888"/>
          </a:xfrm>
          <a:prstGeom prst="rect">
            <a:avLst/>
          </a:prstGeom>
          <a:solidFill>
            <a:schemeClr val="bg1"/>
          </a:solidFill>
          <a:ln w="63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eaLnBrk="0" hangingPunct="0">
              <a:lnSpc>
                <a:spcPct val="100000"/>
              </a:lnSpc>
            </a:pPr>
            <a:r>
              <a:rPr lang="en-US" dirty="0" smtClean="0">
                <a:solidFill>
                  <a:srgbClr val="000000"/>
                </a:solidFill>
              </a:rPr>
              <a:t>$107M</a:t>
            </a:r>
            <a:endParaRPr lang="en-US" dirty="0">
              <a:solidFill>
                <a:srgbClr val="000000"/>
              </a:solidFill>
            </a:endParaRPr>
          </a:p>
        </p:txBody>
      </p:sp>
      <p:sp>
        <p:nvSpPr>
          <p:cNvPr id="125" name="Rectangle 124"/>
          <p:cNvSpPr/>
          <p:nvPr/>
        </p:nvSpPr>
        <p:spPr bwMode="auto">
          <a:xfrm>
            <a:off x="3886308" y="4651573"/>
            <a:ext cx="863953" cy="246888"/>
          </a:xfrm>
          <a:prstGeom prst="rect">
            <a:avLst/>
          </a:prstGeom>
          <a:solidFill>
            <a:schemeClr val="bg1"/>
          </a:solidFill>
          <a:ln w="1270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eaLnBrk="0" hangingPunct="0">
              <a:lnSpc>
                <a:spcPct val="100000"/>
              </a:lnSpc>
            </a:pPr>
            <a:r>
              <a:rPr lang="en-US" dirty="0" smtClean="0">
                <a:solidFill>
                  <a:srgbClr val="000000"/>
                </a:solidFill>
              </a:rPr>
              <a:t>$263M</a:t>
            </a:r>
            <a:endParaRPr lang="en-US" dirty="0">
              <a:solidFill>
                <a:srgbClr val="000000"/>
              </a:solidFill>
            </a:endParaRPr>
          </a:p>
        </p:txBody>
      </p:sp>
      <p:sp>
        <p:nvSpPr>
          <p:cNvPr id="126" name="Rectangle 125"/>
          <p:cNvSpPr/>
          <p:nvPr/>
        </p:nvSpPr>
        <p:spPr bwMode="auto">
          <a:xfrm>
            <a:off x="3886308" y="4980761"/>
            <a:ext cx="863953" cy="246888"/>
          </a:xfrm>
          <a:prstGeom prst="rect">
            <a:avLst/>
          </a:prstGeom>
          <a:solidFill>
            <a:schemeClr val="bg1"/>
          </a:solidFill>
          <a:ln w="1270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eaLnBrk="0" hangingPunct="0">
              <a:lnSpc>
                <a:spcPct val="100000"/>
              </a:lnSpc>
            </a:pPr>
            <a:r>
              <a:rPr lang="en-US" dirty="0" smtClean="0">
                <a:solidFill>
                  <a:srgbClr val="000000"/>
                </a:solidFill>
              </a:rPr>
              <a:t>-</a:t>
            </a:r>
            <a:endParaRPr lang="en-US" dirty="0">
              <a:solidFill>
                <a:srgbClr val="000000"/>
              </a:solidFill>
            </a:endParaRPr>
          </a:p>
        </p:txBody>
      </p:sp>
      <p:sp>
        <p:nvSpPr>
          <p:cNvPr id="127" name="Rectangle 126"/>
          <p:cNvSpPr/>
          <p:nvPr/>
        </p:nvSpPr>
        <p:spPr bwMode="auto">
          <a:xfrm>
            <a:off x="366713" y="3895929"/>
            <a:ext cx="4491914" cy="1752612"/>
          </a:xfrm>
          <a:prstGeom prst="rect">
            <a:avLst/>
          </a:prstGeom>
          <a:noFill/>
          <a:ln w="19050" cap="flat" cmpd="sng" algn="ctr">
            <a:solidFill>
              <a:schemeClr val="accent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12" charset="-128"/>
              <a:cs typeface="ＭＳ Ｐゴシック" pitchFamily="-112" charset="-128"/>
            </a:endParaRPr>
          </a:p>
        </p:txBody>
      </p:sp>
      <p:sp>
        <p:nvSpPr>
          <p:cNvPr id="128" name="TextBox 127"/>
          <p:cNvSpPr txBox="1"/>
          <p:nvPr/>
        </p:nvSpPr>
        <p:spPr>
          <a:xfrm>
            <a:off x="2684360" y="2172929"/>
            <a:ext cx="1045383" cy="400110"/>
          </a:xfrm>
          <a:prstGeom prst="rect">
            <a:avLst/>
          </a:prstGeom>
          <a:noFill/>
        </p:spPr>
        <p:txBody>
          <a:bodyPr wrap="square" rtlCol="0">
            <a:spAutoFit/>
          </a:bodyPr>
          <a:lstStyle/>
          <a:p>
            <a:pPr>
              <a:lnSpc>
                <a:spcPct val="100000"/>
              </a:lnSpc>
            </a:pPr>
            <a:r>
              <a:rPr lang="en-US" b="1" dirty="0" smtClean="0"/>
              <a:t>BHC Stress</a:t>
            </a:r>
          </a:p>
          <a:p>
            <a:pPr>
              <a:lnSpc>
                <a:spcPct val="100000"/>
              </a:lnSpc>
            </a:pPr>
            <a:r>
              <a:rPr lang="en-US" i="1" dirty="0" smtClean="0"/>
              <a:t>$1,263M</a:t>
            </a:r>
            <a:endParaRPr lang="en-US" i="1" dirty="0"/>
          </a:p>
        </p:txBody>
      </p:sp>
      <p:sp>
        <p:nvSpPr>
          <p:cNvPr id="129" name="Rectangle 128"/>
          <p:cNvSpPr/>
          <p:nvPr/>
        </p:nvSpPr>
        <p:spPr bwMode="auto">
          <a:xfrm>
            <a:off x="1677146" y="4322469"/>
            <a:ext cx="863953" cy="246888"/>
          </a:xfrm>
          <a:prstGeom prst="rect">
            <a:avLst/>
          </a:prstGeom>
          <a:noFill/>
          <a:ln w="9525" cap="flat" cmpd="sng" algn="ctr">
            <a:solidFill>
              <a:srgbClr val="FF0000"/>
            </a:solidFill>
            <a:prstDash val="solid"/>
            <a:round/>
            <a:headEnd type="none" w="med" len="med"/>
            <a:tailEnd type="none" w="med" len="med"/>
          </a:ln>
          <a:effectLst/>
        </p:spPr>
        <p:txBody>
          <a:bodyPr vert="horz" wrap="square" lIns="36000" tIns="45720" rIns="36000" bIns="45720" numCol="1" rtlCol="0" anchor="ctr" anchorCtr="0" compatLnSpc="1">
            <a:prstTxWarp prst="textNoShape">
              <a:avLst/>
            </a:prstTxWarp>
            <a:noAutofit/>
          </a:bodyPr>
          <a:lstStyle/>
          <a:p>
            <a:pPr eaLnBrk="0" hangingPunct="0">
              <a:lnSpc>
                <a:spcPct val="100000"/>
              </a:lnSpc>
            </a:pPr>
            <a:r>
              <a:rPr lang="en-US" dirty="0" smtClean="0">
                <a:solidFill>
                  <a:schemeClr val="tx2"/>
                </a:solidFill>
              </a:rPr>
              <a:t>$5,928M</a:t>
            </a:r>
            <a:endParaRPr lang="en-US" dirty="0">
              <a:solidFill>
                <a:schemeClr val="tx2"/>
              </a:solidFill>
            </a:endParaRPr>
          </a:p>
        </p:txBody>
      </p:sp>
      <p:sp>
        <p:nvSpPr>
          <p:cNvPr id="130" name="Rectangle 129"/>
          <p:cNvSpPr/>
          <p:nvPr/>
        </p:nvSpPr>
        <p:spPr bwMode="auto">
          <a:xfrm>
            <a:off x="2758779" y="4322469"/>
            <a:ext cx="863953" cy="246888"/>
          </a:xfrm>
          <a:prstGeom prst="rect">
            <a:avLst/>
          </a:prstGeom>
          <a:noFill/>
          <a:ln w="9525" cap="flat" cmpd="sng" algn="ctr">
            <a:solidFill>
              <a:srgbClr val="FF0000"/>
            </a:solidFill>
            <a:prstDash val="solid"/>
            <a:round/>
            <a:headEnd type="none" w="med" len="med"/>
            <a:tailEnd type="none" w="med" len="med"/>
          </a:ln>
          <a:effectLst/>
        </p:spPr>
        <p:txBody>
          <a:bodyPr vert="horz" wrap="square" lIns="72000" tIns="45720" rIns="72000" bIns="45720" numCol="1" rtlCol="0" anchor="ctr" anchorCtr="0" compatLnSpc="1">
            <a:prstTxWarp prst="textNoShape">
              <a:avLst/>
            </a:prstTxWarp>
            <a:noAutofit/>
          </a:bodyPr>
          <a:lstStyle/>
          <a:p>
            <a:pPr eaLnBrk="0" hangingPunct="0">
              <a:lnSpc>
                <a:spcPct val="100000"/>
              </a:lnSpc>
            </a:pPr>
            <a:r>
              <a:rPr lang="en-US" dirty="0" smtClean="0">
                <a:solidFill>
                  <a:schemeClr val="tx2"/>
                </a:solidFill>
              </a:rPr>
              <a:t>$5,228M</a:t>
            </a:r>
            <a:endParaRPr lang="en-US" dirty="0">
              <a:solidFill>
                <a:schemeClr val="tx2"/>
              </a:solidFill>
            </a:endParaRPr>
          </a:p>
        </p:txBody>
      </p:sp>
      <p:sp>
        <p:nvSpPr>
          <p:cNvPr id="131" name="Rectangle 130"/>
          <p:cNvSpPr/>
          <p:nvPr/>
        </p:nvSpPr>
        <p:spPr bwMode="auto">
          <a:xfrm>
            <a:off x="1677146" y="5303601"/>
            <a:ext cx="863953" cy="246888"/>
          </a:xfrm>
          <a:prstGeom prst="rect">
            <a:avLst/>
          </a:prstGeom>
          <a:no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eaLnBrk="0" hangingPunct="0">
              <a:lnSpc>
                <a:spcPct val="100000"/>
              </a:lnSpc>
            </a:pPr>
            <a:r>
              <a:rPr lang="en-US" dirty="0" smtClean="0">
                <a:solidFill>
                  <a:srgbClr val="000000"/>
                </a:solidFill>
              </a:rPr>
              <a:t>-$4,728M</a:t>
            </a:r>
            <a:endParaRPr lang="en-US" dirty="0">
              <a:solidFill>
                <a:srgbClr val="000000"/>
              </a:solidFill>
            </a:endParaRPr>
          </a:p>
        </p:txBody>
      </p:sp>
      <p:sp>
        <p:nvSpPr>
          <p:cNvPr id="132" name="Rectangle 131"/>
          <p:cNvSpPr/>
          <p:nvPr/>
        </p:nvSpPr>
        <p:spPr bwMode="auto">
          <a:xfrm>
            <a:off x="2758779" y="5303601"/>
            <a:ext cx="863953" cy="246888"/>
          </a:xfrm>
          <a:prstGeom prst="rect">
            <a:avLst/>
          </a:prstGeom>
          <a:no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eaLnBrk="0" hangingPunct="0">
              <a:lnSpc>
                <a:spcPct val="100000"/>
              </a:lnSpc>
            </a:pPr>
            <a:r>
              <a:rPr lang="en-US" dirty="0" smtClean="0">
                <a:solidFill>
                  <a:srgbClr val="000000"/>
                </a:solidFill>
              </a:rPr>
              <a:t>-$4,835M</a:t>
            </a:r>
            <a:endParaRPr lang="en-US" dirty="0">
              <a:solidFill>
                <a:srgbClr val="000000"/>
              </a:solidFill>
            </a:endParaRPr>
          </a:p>
        </p:txBody>
      </p:sp>
      <p:sp>
        <p:nvSpPr>
          <p:cNvPr id="133" name="Rectangle 132"/>
          <p:cNvSpPr/>
          <p:nvPr/>
        </p:nvSpPr>
        <p:spPr bwMode="auto">
          <a:xfrm>
            <a:off x="1677146" y="4649513"/>
            <a:ext cx="863953" cy="246888"/>
          </a:xfrm>
          <a:prstGeom prst="rect">
            <a:avLst/>
          </a:prstGeom>
          <a:no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eaLnBrk="0" hangingPunct="0">
              <a:lnSpc>
                <a:spcPct val="100000"/>
              </a:lnSpc>
            </a:pPr>
            <a:r>
              <a:rPr lang="en-US" dirty="0" smtClean="0">
                <a:solidFill>
                  <a:srgbClr val="000000"/>
                </a:solidFill>
              </a:rPr>
              <a:t>-$362M</a:t>
            </a:r>
            <a:endParaRPr lang="en-US" dirty="0">
              <a:solidFill>
                <a:srgbClr val="000000"/>
              </a:solidFill>
            </a:endParaRPr>
          </a:p>
        </p:txBody>
      </p:sp>
      <p:sp>
        <p:nvSpPr>
          <p:cNvPr id="134" name="Rectangle 133"/>
          <p:cNvSpPr/>
          <p:nvPr/>
        </p:nvSpPr>
        <p:spPr bwMode="auto">
          <a:xfrm>
            <a:off x="2758779" y="4649513"/>
            <a:ext cx="863953" cy="246888"/>
          </a:xfrm>
          <a:prstGeom prst="rect">
            <a:avLst/>
          </a:prstGeom>
          <a:no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eaLnBrk="0" hangingPunct="0">
              <a:lnSpc>
                <a:spcPct val="100000"/>
              </a:lnSpc>
            </a:pPr>
            <a:r>
              <a:rPr lang="en-US" dirty="0">
                <a:solidFill>
                  <a:srgbClr val="000000"/>
                </a:solidFill>
              </a:rPr>
              <a:t>-</a:t>
            </a:r>
            <a:r>
              <a:rPr lang="en-US" dirty="0" smtClean="0">
                <a:solidFill>
                  <a:srgbClr val="000000"/>
                </a:solidFill>
              </a:rPr>
              <a:t>$625M</a:t>
            </a:r>
            <a:endParaRPr lang="en-US" dirty="0">
              <a:solidFill>
                <a:srgbClr val="000000"/>
              </a:solidFill>
            </a:endParaRPr>
          </a:p>
        </p:txBody>
      </p:sp>
      <p:sp>
        <p:nvSpPr>
          <p:cNvPr id="135" name="Rectangle 134"/>
          <p:cNvSpPr/>
          <p:nvPr/>
        </p:nvSpPr>
        <p:spPr bwMode="auto">
          <a:xfrm>
            <a:off x="1677146" y="4976557"/>
            <a:ext cx="863953" cy="246888"/>
          </a:xfrm>
          <a:prstGeom prst="rect">
            <a:avLst/>
          </a:prstGeom>
          <a:no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eaLnBrk="0" hangingPunct="0">
              <a:lnSpc>
                <a:spcPct val="100000"/>
              </a:lnSpc>
            </a:pPr>
            <a:r>
              <a:rPr lang="en-US" dirty="0" smtClean="0">
                <a:solidFill>
                  <a:srgbClr val="000000"/>
                </a:solidFill>
              </a:rPr>
              <a:t>-$120M</a:t>
            </a:r>
            <a:endParaRPr lang="en-US" dirty="0">
              <a:solidFill>
                <a:srgbClr val="000000"/>
              </a:solidFill>
            </a:endParaRPr>
          </a:p>
        </p:txBody>
      </p:sp>
      <p:sp>
        <p:nvSpPr>
          <p:cNvPr id="136" name="Rectangle 135"/>
          <p:cNvSpPr/>
          <p:nvPr/>
        </p:nvSpPr>
        <p:spPr bwMode="auto">
          <a:xfrm>
            <a:off x="2758779" y="4976557"/>
            <a:ext cx="863953" cy="246888"/>
          </a:xfrm>
          <a:prstGeom prst="rect">
            <a:avLst/>
          </a:prstGeom>
          <a:no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eaLnBrk="0" hangingPunct="0">
              <a:lnSpc>
                <a:spcPct val="100000"/>
              </a:lnSpc>
            </a:pPr>
            <a:r>
              <a:rPr lang="en-US" dirty="0" smtClean="0">
                <a:solidFill>
                  <a:srgbClr val="000000"/>
                </a:solidFill>
              </a:rPr>
              <a:t>-$120M</a:t>
            </a:r>
            <a:endParaRPr lang="en-US" dirty="0">
              <a:solidFill>
                <a:srgbClr val="000000"/>
              </a:solidFill>
            </a:endParaRPr>
          </a:p>
        </p:txBody>
      </p:sp>
      <p:sp>
        <p:nvSpPr>
          <p:cNvPr id="138" name="Rectangle 137"/>
          <p:cNvSpPr/>
          <p:nvPr/>
        </p:nvSpPr>
        <p:spPr bwMode="auto">
          <a:xfrm>
            <a:off x="1684229" y="2801148"/>
            <a:ext cx="2941201" cy="182880"/>
          </a:xfrm>
          <a:prstGeom prst="rect">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a:lnSpc>
                <a:spcPct val="100000"/>
              </a:lnSpc>
            </a:pPr>
            <a:r>
              <a:rPr lang="en-US" b="1" dirty="0" smtClean="0"/>
              <a:t> $188M</a:t>
            </a:r>
            <a:endParaRPr lang="en-US" b="1" dirty="0"/>
          </a:p>
        </p:txBody>
      </p:sp>
      <p:sp>
        <p:nvSpPr>
          <p:cNvPr id="139" name="TextBox 138"/>
          <p:cNvSpPr txBox="1"/>
          <p:nvPr/>
        </p:nvSpPr>
        <p:spPr>
          <a:xfrm>
            <a:off x="657281" y="2793231"/>
            <a:ext cx="1093016" cy="246221"/>
          </a:xfrm>
          <a:prstGeom prst="rect">
            <a:avLst/>
          </a:prstGeom>
          <a:noFill/>
        </p:spPr>
        <p:txBody>
          <a:bodyPr wrap="square" rtlCol="0">
            <a:spAutoFit/>
          </a:bodyPr>
          <a:lstStyle/>
          <a:p>
            <a:pPr algn="l">
              <a:lnSpc>
                <a:spcPct val="100000"/>
              </a:lnSpc>
            </a:pPr>
            <a:r>
              <a:rPr lang="en-US" b="1" dirty="0" smtClean="0"/>
              <a:t>BB</a:t>
            </a:r>
            <a:endParaRPr lang="en-US" b="1" dirty="0"/>
          </a:p>
        </p:txBody>
      </p:sp>
      <p:sp>
        <p:nvSpPr>
          <p:cNvPr id="140" name="Rectangle 139"/>
          <p:cNvSpPr/>
          <p:nvPr/>
        </p:nvSpPr>
        <p:spPr bwMode="auto">
          <a:xfrm>
            <a:off x="1684229" y="3017151"/>
            <a:ext cx="2941201" cy="182880"/>
          </a:xfrm>
          <a:prstGeom prst="rect">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a:lnSpc>
                <a:spcPct val="100000"/>
              </a:lnSpc>
            </a:pPr>
            <a:r>
              <a:rPr lang="en-US" b="1" dirty="0" smtClean="0"/>
              <a:t> $296M</a:t>
            </a:r>
            <a:endParaRPr lang="en-US" b="1" dirty="0"/>
          </a:p>
        </p:txBody>
      </p:sp>
      <p:sp>
        <p:nvSpPr>
          <p:cNvPr id="141" name="Rectangle 140"/>
          <p:cNvSpPr/>
          <p:nvPr/>
        </p:nvSpPr>
        <p:spPr bwMode="auto">
          <a:xfrm>
            <a:off x="1684229" y="3233154"/>
            <a:ext cx="2941201" cy="182880"/>
          </a:xfrm>
          <a:prstGeom prst="rect">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a:lnSpc>
                <a:spcPct val="100000"/>
              </a:lnSpc>
            </a:pPr>
            <a:r>
              <a:rPr lang="en-US" b="1" dirty="0" smtClean="0"/>
              <a:t> $280M</a:t>
            </a:r>
            <a:endParaRPr lang="en-US" b="1" dirty="0"/>
          </a:p>
        </p:txBody>
      </p:sp>
      <p:sp>
        <p:nvSpPr>
          <p:cNvPr id="142" name="Rectangle 141"/>
          <p:cNvSpPr/>
          <p:nvPr/>
        </p:nvSpPr>
        <p:spPr bwMode="auto">
          <a:xfrm>
            <a:off x="1684229" y="3449156"/>
            <a:ext cx="2941201" cy="182880"/>
          </a:xfrm>
          <a:prstGeom prst="rect">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a:lnSpc>
                <a:spcPct val="100000"/>
              </a:lnSpc>
            </a:pPr>
            <a:r>
              <a:rPr lang="en-US" b="1" dirty="0" smtClean="0"/>
              <a:t> $57M</a:t>
            </a:r>
            <a:endParaRPr lang="en-US" b="1" dirty="0"/>
          </a:p>
        </p:txBody>
      </p:sp>
      <p:sp>
        <p:nvSpPr>
          <p:cNvPr id="143" name="TextBox 142"/>
          <p:cNvSpPr txBox="1"/>
          <p:nvPr/>
        </p:nvSpPr>
        <p:spPr>
          <a:xfrm>
            <a:off x="657281" y="3001316"/>
            <a:ext cx="1093016" cy="246221"/>
          </a:xfrm>
          <a:prstGeom prst="rect">
            <a:avLst/>
          </a:prstGeom>
          <a:noFill/>
        </p:spPr>
        <p:txBody>
          <a:bodyPr wrap="square" rtlCol="0">
            <a:spAutoFit/>
          </a:bodyPr>
          <a:lstStyle/>
          <a:p>
            <a:pPr algn="l">
              <a:lnSpc>
                <a:spcPct val="100000"/>
              </a:lnSpc>
            </a:pPr>
            <a:r>
              <a:rPr lang="en-US" b="1" dirty="0" smtClean="0"/>
              <a:t>CRE</a:t>
            </a:r>
            <a:endParaRPr lang="en-US" b="1" dirty="0"/>
          </a:p>
        </p:txBody>
      </p:sp>
      <p:sp>
        <p:nvSpPr>
          <p:cNvPr id="144" name="TextBox 143"/>
          <p:cNvSpPr txBox="1"/>
          <p:nvPr/>
        </p:nvSpPr>
        <p:spPr>
          <a:xfrm>
            <a:off x="657281" y="3209401"/>
            <a:ext cx="1093016" cy="246221"/>
          </a:xfrm>
          <a:prstGeom prst="rect">
            <a:avLst/>
          </a:prstGeom>
          <a:noFill/>
        </p:spPr>
        <p:txBody>
          <a:bodyPr wrap="square" rtlCol="0">
            <a:spAutoFit/>
          </a:bodyPr>
          <a:lstStyle/>
          <a:p>
            <a:pPr algn="l">
              <a:lnSpc>
                <a:spcPct val="100000"/>
              </a:lnSpc>
            </a:pPr>
            <a:r>
              <a:rPr lang="en-US" b="1" dirty="0" smtClean="0"/>
              <a:t>C&amp;I</a:t>
            </a:r>
            <a:endParaRPr lang="en-US" b="1" dirty="0"/>
          </a:p>
        </p:txBody>
      </p:sp>
      <p:sp>
        <p:nvSpPr>
          <p:cNvPr id="145" name="TextBox 144"/>
          <p:cNvSpPr txBox="1"/>
          <p:nvPr/>
        </p:nvSpPr>
        <p:spPr>
          <a:xfrm>
            <a:off x="657281" y="3417485"/>
            <a:ext cx="1093016" cy="246221"/>
          </a:xfrm>
          <a:prstGeom prst="rect">
            <a:avLst/>
          </a:prstGeom>
          <a:noFill/>
        </p:spPr>
        <p:txBody>
          <a:bodyPr wrap="square" rtlCol="0">
            <a:spAutoFit/>
          </a:bodyPr>
          <a:lstStyle/>
          <a:p>
            <a:pPr algn="l">
              <a:lnSpc>
                <a:spcPct val="100000"/>
              </a:lnSpc>
            </a:pPr>
            <a:r>
              <a:rPr lang="en-US" b="1" dirty="0" smtClean="0"/>
              <a:t>GCB</a:t>
            </a:r>
            <a:endParaRPr lang="en-US" b="1" dirty="0"/>
          </a:p>
        </p:txBody>
      </p:sp>
      <p:sp>
        <p:nvSpPr>
          <p:cNvPr id="137" name="Rectangle 136"/>
          <p:cNvSpPr/>
          <p:nvPr/>
        </p:nvSpPr>
        <p:spPr bwMode="auto">
          <a:xfrm>
            <a:off x="340131" y="1993900"/>
            <a:ext cx="4503535" cy="1830172"/>
          </a:xfrm>
          <a:prstGeom prst="rect">
            <a:avLst/>
          </a:prstGeom>
          <a:solidFill>
            <a:schemeClr val="bg1">
              <a:alpha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12" charset="-128"/>
              <a:cs typeface="ＭＳ Ｐゴシック" pitchFamily="-112" charset="-128"/>
            </a:endParaRPr>
          </a:p>
        </p:txBody>
      </p:sp>
    </p:spTree>
    <p:extLst>
      <p:ext uri="{BB962C8B-B14F-4D97-AF65-F5344CB8AC3E}">
        <p14:creationId xmlns:p14="http://schemas.microsoft.com/office/powerpoint/2010/main" val="185205385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GB" dirty="0" smtClean="0">
                <a:solidFill>
                  <a:srgbClr val="FF0000"/>
                </a:solidFill>
              </a:rPr>
              <a:t>2.</a:t>
            </a:r>
            <a:r>
              <a:rPr lang="en-GB" dirty="0" smtClean="0"/>
              <a:t> Credit risk</a:t>
            </a:r>
            <a:endParaRPr lang="en-GB" dirty="0"/>
          </a:p>
        </p:txBody>
      </p:sp>
    </p:spTree>
    <p:extLst>
      <p:ext uri="{BB962C8B-B14F-4D97-AF65-F5344CB8AC3E}">
        <p14:creationId xmlns:p14="http://schemas.microsoft.com/office/powerpoint/2010/main" val="247631393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GB" dirty="0" smtClean="0">
                <a:solidFill>
                  <a:srgbClr val="FF0000"/>
                </a:solidFill>
              </a:rPr>
              <a:t>2a.</a:t>
            </a:r>
            <a:r>
              <a:rPr lang="en-GB" dirty="0" smtClean="0"/>
              <a:t> Credit risk – </a:t>
            </a:r>
            <a:r>
              <a:rPr lang="en-GB" b="0" dirty="0" smtClean="0"/>
              <a:t>Losses</a:t>
            </a:r>
            <a:endParaRPr lang="en-GB" b="0" dirty="0"/>
          </a:p>
        </p:txBody>
      </p:sp>
    </p:spTree>
    <p:extLst>
      <p:ext uri="{BB962C8B-B14F-4D97-AF65-F5344CB8AC3E}">
        <p14:creationId xmlns:p14="http://schemas.microsoft.com/office/powerpoint/2010/main" val="269997138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1"/>
          </p:nvPr>
        </p:nvSpPr>
        <p:spPr/>
        <p:txBody>
          <a:bodyPr/>
          <a:lstStyle/>
          <a:p>
            <a:r>
              <a:rPr lang="en-US" dirty="0" smtClean="0"/>
              <a:t>Limit overview: </a:t>
            </a:r>
            <a:r>
              <a:rPr lang="en-US" b="0" dirty="0"/>
              <a:t>Credit risk, t</a:t>
            </a:r>
            <a:r>
              <a:rPr lang="en-US" b="0" dirty="0" smtClean="0"/>
              <a:t>otal credit losses</a:t>
            </a:r>
            <a:endParaRPr lang="en-GB" dirty="0"/>
          </a:p>
        </p:txBody>
      </p:sp>
      <p:sp>
        <p:nvSpPr>
          <p:cNvPr id="12" name="Footnote"/>
          <p:cNvSpPr/>
          <p:nvPr/>
        </p:nvSpPr>
        <p:spPr bwMode="auto">
          <a:xfrm>
            <a:off x="1899063" y="6339812"/>
            <a:ext cx="6814003"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spAutoFit/>
          </a:bodyPr>
          <a:lstStyle/>
          <a:p>
            <a:pPr marL="109538" lvl="1" indent="-109538" algn="l">
              <a:lnSpc>
                <a:spcPct val="100000"/>
              </a:lnSpc>
              <a:buFont typeface="+mj-lt"/>
              <a:buAutoNum type="arabicPeriod"/>
            </a:pPr>
            <a:r>
              <a:rPr lang="en-US" sz="800" dirty="0" smtClean="0"/>
              <a:t>CCAR 2016 </a:t>
            </a:r>
            <a:r>
              <a:rPr lang="en-US" sz="800" dirty="0"/>
              <a:t>projected 9Q cumulative losses by portfolio under the BHC Stress scenario</a:t>
            </a:r>
            <a:endParaRPr lang="en-US" sz="800" dirty="0">
              <a:latin typeface="Wingdings"/>
              <a:sym typeface="Arial"/>
            </a:endParaRPr>
          </a:p>
        </p:txBody>
      </p:sp>
      <p:grpSp>
        <p:nvGrpSpPr>
          <p:cNvPr id="18" name="Group 17"/>
          <p:cNvGrpSpPr/>
          <p:nvPr/>
        </p:nvGrpSpPr>
        <p:grpSpPr>
          <a:xfrm>
            <a:off x="443921" y="72184"/>
            <a:ext cx="2638975" cy="189008"/>
            <a:chOff x="403281" y="164517"/>
            <a:chExt cx="2638975" cy="189008"/>
          </a:xfrm>
        </p:grpSpPr>
        <p:sp>
          <p:nvSpPr>
            <p:cNvPr id="19" name="Text Box 75"/>
            <p:cNvSpPr txBox="1">
              <a:spLocks noChangeArrowheads="1"/>
            </p:cNvSpPr>
            <p:nvPr/>
          </p:nvSpPr>
          <p:spPr bwMode="gray">
            <a:xfrm>
              <a:off x="636148" y="166688"/>
              <a:ext cx="2406108" cy="184666"/>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none" lIns="0" tIns="0" rIns="0" bIns="0">
              <a:spAutoFit/>
            </a:bodyPr>
            <a:lstStyle/>
            <a:p>
              <a:pPr algn="l">
                <a:lnSpc>
                  <a:spcPct val="100000"/>
                </a:lnSpc>
              </a:pPr>
              <a:r>
                <a:rPr lang="en-US" sz="1200" dirty="0">
                  <a:solidFill>
                    <a:srgbClr val="FF0000"/>
                  </a:solidFill>
                </a:rPr>
                <a:t>Credit risk – </a:t>
              </a:r>
              <a:r>
                <a:rPr lang="en-US" sz="1200" dirty="0" smtClean="0">
                  <a:solidFill>
                    <a:srgbClr val="FF0000"/>
                  </a:solidFill>
                </a:rPr>
                <a:t>Losses</a:t>
              </a:r>
              <a:r>
                <a:rPr lang="en-US" sz="1200" dirty="0">
                  <a:solidFill>
                    <a:srgbClr val="FF0000"/>
                  </a:solidFill>
                </a:rPr>
                <a:t>: </a:t>
              </a:r>
              <a:r>
                <a:rPr lang="en-US" sz="1200" dirty="0" smtClean="0">
                  <a:solidFill>
                    <a:srgbClr val="FF0000"/>
                  </a:solidFill>
                </a:rPr>
                <a:t>Limit overview</a:t>
              </a:r>
              <a:endParaRPr lang="en-US" sz="1200" dirty="0">
                <a:solidFill>
                  <a:srgbClr val="FF0000"/>
                </a:solidFill>
              </a:endParaRPr>
            </a:p>
          </p:txBody>
        </p:sp>
        <p:sp>
          <p:nvSpPr>
            <p:cNvPr id="20" name="Oval 19"/>
            <p:cNvSpPr/>
            <p:nvPr/>
          </p:nvSpPr>
          <p:spPr bwMode="auto">
            <a:xfrm>
              <a:off x="403281" y="164517"/>
              <a:ext cx="189008" cy="189008"/>
            </a:xfrm>
            <a:prstGeom prst="ellipse">
              <a:avLst/>
            </a:prstGeom>
            <a:solidFill>
              <a:schemeClr val="accent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lang="en-US" b="1" dirty="0">
                  <a:solidFill>
                    <a:schemeClr val="bg1"/>
                  </a:solidFill>
                  <a:ea typeface="ＭＳ Ｐゴシック" pitchFamily="-112" charset="-128"/>
                  <a:cs typeface="ＭＳ Ｐゴシック" pitchFamily="-112" charset="-128"/>
                </a:rPr>
                <a:t>2</a:t>
              </a:r>
              <a:endParaRPr kumimoji="0" lang="en-US" b="1" i="0" u="none" strike="noStrike" cap="none" normalizeH="0" baseline="0" dirty="0">
                <a:ln>
                  <a:noFill/>
                </a:ln>
                <a:solidFill>
                  <a:schemeClr val="bg1"/>
                </a:solidFill>
                <a:effectLst/>
                <a:latin typeface="Arial" charset="0"/>
                <a:ea typeface="ＭＳ Ｐゴシック" pitchFamily="-112" charset="-128"/>
                <a:cs typeface="ＭＳ Ｐゴシック" pitchFamily="-112" charset="-128"/>
              </a:endParaRPr>
            </a:p>
          </p:txBody>
        </p:sp>
      </p:grpSp>
      <p:sp>
        <p:nvSpPr>
          <p:cNvPr id="24" name="TextBox 23"/>
          <p:cNvSpPr txBox="1"/>
          <p:nvPr/>
        </p:nvSpPr>
        <p:spPr>
          <a:xfrm>
            <a:off x="1966867" y="1110099"/>
            <a:ext cx="2044149" cy="211468"/>
          </a:xfrm>
          <a:prstGeom prst="rect">
            <a:avLst/>
          </a:prstGeom>
          <a:noFill/>
        </p:spPr>
        <p:txBody>
          <a:bodyPr wrap="none" rtlCol="0">
            <a:spAutoFit/>
          </a:bodyPr>
          <a:lstStyle/>
          <a:p>
            <a:pPr eaLnBrk="1" hangingPunct="1">
              <a:lnSpc>
                <a:spcPct val="86000"/>
              </a:lnSpc>
            </a:pPr>
            <a:r>
              <a:rPr lang="en-US" sz="900" dirty="0" smtClean="0">
                <a:solidFill>
                  <a:srgbClr val="000000"/>
                </a:solidFill>
                <a:ea typeface="ＭＳ Ｐゴシック"/>
              </a:rPr>
              <a:t>* </a:t>
            </a:r>
            <a:r>
              <a:rPr lang="en-US" sz="900" dirty="0">
                <a:solidFill>
                  <a:srgbClr val="000000"/>
                </a:solidFill>
                <a:ea typeface="ＭＳ Ｐゴシック"/>
              </a:rPr>
              <a:t>R</a:t>
            </a:r>
            <a:r>
              <a:rPr lang="en-US" sz="900" dirty="0" smtClean="0">
                <a:solidFill>
                  <a:srgbClr val="000000"/>
                </a:solidFill>
                <a:ea typeface="ＭＳ Ｐゴシック"/>
              </a:rPr>
              <a:t>eported in Santander Group RAS</a:t>
            </a:r>
            <a:endParaRPr lang="en-US" sz="900" dirty="0">
              <a:solidFill>
                <a:srgbClr val="000000"/>
              </a:solidFill>
              <a:ea typeface="ＭＳ Ｐゴシック"/>
            </a:endParaRPr>
          </a:p>
        </p:txBody>
      </p:sp>
      <p:sp>
        <p:nvSpPr>
          <p:cNvPr id="25" name="TextBox 24"/>
          <p:cNvSpPr txBox="1"/>
          <p:nvPr/>
        </p:nvSpPr>
        <p:spPr>
          <a:xfrm>
            <a:off x="366713" y="1110099"/>
            <a:ext cx="639147" cy="211468"/>
          </a:xfrm>
          <a:prstGeom prst="rect">
            <a:avLst/>
          </a:prstGeom>
          <a:noFill/>
        </p:spPr>
        <p:txBody>
          <a:bodyPr wrap="square" rtlCol="0">
            <a:spAutoFit/>
          </a:bodyPr>
          <a:lstStyle/>
          <a:p>
            <a:r>
              <a:rPr lang="en-GB" sz="900" b="1" dirty="0" smtClean="0"/>
              <a:t>Legend</a:t>
            </a:r>
            <a:endParaRPr lang="en-GB" sz="900" b="1" dirty="0"/>
          </a:p>
        </p:txBody>
      </p:sp>
      <p:sp>
        <p:nvSpPr>
          <p:cNvPr id="26" name="TextBox 25"/>
          <p:cNvSpPr txBox="1"/>
          <p:nvPr/>
        </p:nvSpPr>
        <p:spPr>
          <a:xfrm>
            <a:off x="1054194" y="1110099"/>
            <a:ext cx="864339" cy="211468"/>
          </a:xfrm>
          <a:prstGeom prst="rect">
            <a:avLst/>
          </a:prstGeom>
          <a:noFill/>
        </p:spPr>
        <p:txBody>
          <a:bodyPr wrap="none" rtlCol="0">
            <a:spAutoFit/>
          </a:bodyPr>
          <a:lstStyle/>
          <a:p>
            <a:pPr eaLnBrk="1" hangingPunct="1">
              <a:lnSpc>
                <a:spcPct val="86000"/>
              </a:lnSpc>
            </a:pPr>
            <a:r>
              <a:rPr lang="en-US" sz="900" b="1" i="1" dirty="0" smtClean="0">
                <a:solidFill>
                  <a:srgbClr val="008AB3"/>
                </a:solidFill>
                <a:ea typeface="ＭＳ Ｐゴシック"/>
              </a:rPr>
              <a:t>New metrics</a:t>
            </a:r>
          </a:p>
        </p:txBody>
      </p:sp>
      <p:graphicFrame>
        <p:nvGraphicFramePr>
          <p:cNvPr id="16" name="Table 15"/>
          <p:cNvGraphicFramePr>
            <a:graphicFrameLocks noGrp="1"/>
          </p:cNvGraphicFramePr>
          <p:nvPr>
            <p:extLst>
              <p:ext uri="{D42A27DB-BD31-4B8C-83A1-F6EECF244321}">
                <p14:modId xmlns:p14="http://schemas.microsoft.com/office/powerpoint/2010/main" val="3423484377"/>
              </p:ext>
            </p:extLst>
          </p:nvPr>
        </p:nvGraphicFramePr>
        <p:xfrm>
          <a:off x="365760" y="1463040"/>
          <a:ext cx="8898755" cy="3470656"/>
        </p:xfrm>
        <a:graphic>
          <a:graphicData uri="http://schemas.openxmlformats.org/drawingml/2006/table">
            <a:tbl>
              <a:tblPr firstRow="1" bandRow="1">
                <a:tableStyleId>{2D5ABB26-0587-4C30-8999-92F81FD0307C}</a:tableStyleId>
              </a:tblPr>
              <a:tblGrid>
                <a:gridCol w="731272"/>
                <a:gridCol w="281261"/>
                <a:gridCol w="1467293"/>
                <a:gridCol w="861238"/>
                <a:gridCol w="814454"/>
                <a:gridCol w="814454"/>
                <a:gridCol w="814454"/>
                <a:gridCol w="814454"/>
                <a:gridCol w="814454"/>
                <a:gridCol w="1485421"/>
              </a:tblGrid>
              <a:tr h="0">
                <a:tc rowSpan="2">
                  <a:txBody>
                    <a:bodyPr/>
                    <a:lstStyle/>
                    <a:p>
                      <a:pPr marL="0" marR="0" indent="0" algn="l" defTabSz="457200" rtl="0" eaLnBrk="1" fontAlgn="auto" latinLnBrk="0" hangingPunct="1">
                        <a:lnSpc>
                          <a:spcPct val="100000"/>
                        </a:lnSpc>
                        <a:spcBef>
                          <a:spcPts val="200"/>
                        </a:spcBef>
                        <a:spcAft>
                          <a:spcPts val="200"/>
                        </a:spcAft>
                        <a:buClrTx/>
                        <a:buSzTx/>
                        <a:buFontTx/>
                        <a:buNone/>
                        <a:tabLst/>
                        <a:defRPr/>
                      </a:pPr>
                      <a:r>
                        <a:rPr lang="en-GB" sz="1000" b="1" dirty="0" smtClean="0">
                          <a:solidFill>
                            <a:srgbClr val="FF0000"/>
                          </a:solidFill>
                          <a:latin typeface="Arial" panose="020B0604020202020204" pitchFamily="34" charset="0"/>
                          <a:cs typeface="Arial" panose="020B0604020202020204" pitchFamily="34" charset="0"/>
                        </a:rPr>
                        <a:t>Risk type</a:t>
                      </a:r>
                    </a:p>
                  </a:txBody>
                  <a:tcPr marL="36576" marR="36576" marT="36576" marB="36576"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2">
                  <a:txBody>
                    <a:bodyPr/>
                    <a:lstStyle/>
                    <a:p>
                      <a:pPr>
                        <a:lnSpc>
                          <a:spcPct val="100000"/>
                        </a:lnSpc>
                        <a:spcBef>
                          <a:spcPts val="200"/>
                        </a:spcBef>
                        <a:spcAft>
                          <a:spcPts val="200"/>
                        </a:spcAft>
                      </a:pPr>
                      <a:endParaRPr lang="en-GB" sz="1000" b="1" dirty="0">
                        <a:solidFill>
                          <a:srgbClr val="FF0000"/>
                        </a:solidFill>
                        <a:latin typeface="Arial" panose="020B0604020202020204" pitchFamily="34" charset="0"/>
                        <a:cs typeface="Arial" panose="020B0604020202020204" pitchFamily="34" charset="0"/>
                      </a:endParaRPr>
                    </a:p>
                  </a:txBody>
                  <a:tcPr marL="36576" marR="36576" marT="36576" marB="36576"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2">
                  <a:txBody>
                    <a:bodyPr/>
                    <a:lstStyle/>
                    <a:p>
                      <a:pPr>
                        <a:lnSpc>
                          <a:spcPct val="100000"/>
                        </a:lnSpc>
                        <a:spcBef>
                          <a:spcPts val="200"/>
                        </a:spcBef>
                        <a:spcAft>
                          <a:spcPts val="200"/>
                        </a:spcAft>
                      </a:pPr>
                      <a:r>
                        <a:rPr lang="en-GB" sz="1000" b="1" dirty="0" smtClean="0">
                          <a:solidFill>
                            <a:srgbClr val="FF0000"/>
                          </a:solidFill>
                          <a:latin typeface="Arial" panose="020B0604020202020204" pitchFamily="34" charset="0"/>
                          <a:cs typeface="Arial" panose="020B0604020202020204" pitchFamily="34" charset="0"/>
                        </a:rPr>
                        <a:t>Metric</a:t>
                      </a:r>
                      <a:endParaRPr lang="en-GB" sz="1000" b="1" dirty="0">
                        <a:solidFill>
                          <a:srgbClr val="FF0000"/>
                        </a:solidFill>
                        <a:latin typeface="Arial" panose="020B0604020202020204" pitchFamily="34" charset="0"/>
                        <a:cs typeface="Arial" panose="020B0604020202020204" pitchFamily="34" charset="0"/>
                      </a:endParaRPr>
                    </a:p>
                  </a:txBody>
                  <a:tcPr marL="36576" marR="36576" marT="36576" marB="36576"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2">
                  <a:txBody>
                    <a:bodyPr/>
                    <a:lstStyle/>
                    <a:p>
                      <a:pPr>
                        <a:lnSpc>
                          <a:spcPct val="100000"/>
                        </a:lnSpc>
                        <a:spcBef>
                          <a:spcPts val="200"/>
                        </a:spcBef>
                        <a:spcAft>
                          <a:spcPts val="200"/>
                        </a:spcAft>
                      </a:pPr>
                      <a:r>
                        <a:rPr lang="en-GB" sz="1000" b="1" dirty="0" smtClean="0">
                          <a:solidFill>
                            <a:srgbClr val="FF0000"/>
                          </a:solidFill>
                          <a:latin typeface="Arial" panose="020B0604020202020204" pitchFamily="34" charset="0"/>
                          <a:cs typeface="Arial" panose="020B0604020202020204" pitchFamily="34" charset="0"/>
                        </a:rPr>
                        <a:t>Entity</a:t>
                      </a:r>
                      <a:endParaRPr lang="en-GB" sz="1000" b="1" dirty="0">
                        <a:solidFill>
                          <a:srgbClr val="FF0000"/>
                        </a:solidFill>
                        <a:latin typeface="Arial" panose="020B0604020202020204" pitchFamily="34" charset="0"/>
                        <a:cs typeface="Arial" panose="020B0604020202020204" pitchFamily="34" charset="0"/>
                      </a:endParaRPr>
                    </a:p>
                  </a:txBody>
                  <a:tcPr marL="36576" marR="36576" marT="36576" marB="36576"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rowSpan="2">
                  <a:txBody>
                    <a:bodyPr/>
                    <a:lstStyle/>
                    <a:p>
                      <a:pPr algn="ctr">
                        <a:lnSpc>
                          <a:spcPct val="100000"/>
                        </a:lnSpc>
                        <a:spcBef>
                          <a:spcPts val="200"/>
                        </a:spcBef>
                        <a:spcAft>
                          <a:spcPts val="200"/>
                        </a:spcAft>
                      </a:pPr>
                      <a:r>
                        <a:rPr lang="en-GB" sz="1000" b="1" dirty="0" smtClean="0">
                          <a:solidFill>
                            <a:schemeClr val="tx1"/>
                          </a:solidFill>
                          <a:latin typeface="Arial" panose="020B0604020202020204" pitchFamily="34" charset="0"/>
                          <a:cs typeface="Arial" panose="020B0604020202020204" pitchFamily="34" charset="0"/>
                        </a:rPr>
                        <a:t>Mar 16</a:t>
                      </a:r>
                      <a:endParaRPr lang="en-GB" sz="1000" b="1" dirty="0">
                        <a:solidFill>
                          <a:schemeClr val="tx1"/>
                        </a:solidFill>
                        <a:latin typeface="Arial" panose="020B0604020202020204" pitchFamily="34" charset="0"/>
                        <a:cs typeface="Arial" panose="020B0604020202020204" pitchFamily="34" charset="0"/>
                      </a:endParaRPr>
                    </a:p>
                  </a:txBody>
                  <a:tcPr marL="36576" marR="36576" marT="36576" marB="36576"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gridSpan="2">
                  <a:txBody>
                    <a:bodyPr/>
                    <a:lstStyle/>
                    <a:p>
                      <a:pPr algn="ctr">
                        <a:lnSpc>
                          <a:spcPct val="100000"/>
                        </a:lnSpc>
                        <a:spcBef>
                          <a:spcPts val="200"/>
                        </a:spcBef>
                        <a:spcAft>
                          <a:spcPts val="200"/>
                        </a:spcAft>
                      </a:pPr>
                      <a:r>
                        <a:rPr lang="en-GB" sz="1000" b="1" dirty="0" smtClean="0">
                          <a:solidFill>
                            <a:schemeClr val="tx1"/>
                          </a:solidFill>
                          <a:latin typeface="Arial" panose="020B0604020202020204" pitchFamily="34" charset="0"/>
                          <a:cs typeface="Arial" panose="020B0604020202020204" pitchFamily="34" charset="0"/>
                        </a:rPr>
                        <a:t>Amber trigger</a:t>
                      </a:r>
                      <a:endParaRPr lang="en-GB" sz="1000" b="1" dirty="0">
                        <a:solidFill>
                          <a:schemeClr val="tx1"/>
                        </a:solidFill>
                        <a:latin typeface="Arial" panose="020B0604020202020204" pitchFamily="34" charset="0"/>
                        <a:cs typeface="Arial" panose="020B0604020202020204" pitchFamily="34" charset="0"/>
                      </a:endParaRPr>
                    </a:p>
                  </a:txBody>
                  <a:tcPr marL="36576" marR="36576" marT="36576" marB="36576"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hMerge="1">
                  <a:txBody>
                    <a:bodyPr/>
                    <a:lstStyle/>
                    <a:p>
                      <a:endParaRPr lang="en-GB" sz="1000" b="1" dirty="0">
                        <a:solidFill>
                          <a:schemeClr val="tx1"/>
                        </a:solidFill>
                        <a:latin typeface="Arial" panose="020B0604020202020204" pitchFamily="34" charset="0"/>
                        <a:cs typeface="Arial" panose="020B0604020202020204" pitchFamily="34" charset="0"/>
                      </a:endParaRPr>
                    </a:p>
                  </a:txBody>
                  <a:tcPr marL="45720" marR="45720">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solidFill>
                      <a:schemeClr val="bg1">
                        <a:lumMod val="85000"/>
                      </a:schemeClr>
                    </a:solidFill>
                  </a:tcPr>
                </a:tc>
                <a:tc gridSpan="2">
                  <a:txBody>
                    <a:bodyPr/>
                    <a:lstStyle/>
                    <a:p>
                      <a:pPr algn="ctr">
                        <a:lnSpc>
                          <a:spcPct val="100000"/>
                        </a:lnSpc>
                        <a:spcBef>
                          <a:spcPts val="200"/>
                        </a:spcBef>
                        <a:spcAft>
                          <a:spcPts val="200"/>
                        </a:spcAft>
                      </a:pPr>
                      <a:r>
                        <a:rPr lang="en-GB" sz="1000" b="1" dirty="0" smtClean="0">
                          <a:solidFill>
                            <a:schemeClr val="bg1"/>
                          </a:solidFill>
                          <a:latin typeface="Arial" panose="020B0604020202020204" pitchFamily="34" charset="0"/>
                          <a:cs typeface="Arial" panose="020B0604020202020204" pitchFamily="34" charset="0"/>
                        </a:rPr>
                        <a:t>Red</a:t>
                      </a:r>
                      <a:r>
                        <a:rPr lang="en-GB" sz="1000" b="1" baseline="0" dirty="0" smtClean="0">
                          <a:solidFill>
                            <a:schemeClr val="bg1"/>
                          </a:solidFill>
                          <a:latin typeface="Arial" panose="020B0604020202020204" pitchFamily="34" charset="0"/>
                          <a:cs typeface="Arial" panose="020B0604020202020204" pitchFamily="34" charset="0"/>
                        </a:rPr>
                        <a:t> limits</a:t>
                      </a:r>
                      <a:endParaRPr lang="en-GB" sz="1000" b="1" dirty="0">
                        <a:solidFill>
                          <a:schemeClr val="bg1"/>
                        </a:solidFill>
                        <a:latin typeface="Arial" panose="020B0604020202020204" pitchFamily="34" charset="0"/>
                        <a:cs typeface="Arial" panose="020B0604020202020204" pitchFamily="34" charset="0"/>
                      </a:endParaRPr>
                    </a:p>
                  </a:txBody>
                  <a:tcPr marL="36576" marR="36576" marT="36576" marB="36576"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hMerge="1">
                  <a:txBody>
                    <a:bodyPr/>
                    <a:lstStyle/>
                    <a:p>
                      <a:endParaRPr lang="en-GB" sz="1000" b="1" dirty="0">
                        <a:solidFill>
                          <a:schemeClr val="tx1"/>
                        </a:solidFill>
                        <a:latin typeface="Arial" panose="020B0604020202020204" pitchFamily="34" charset="0"/>
                        <a:cs typeface="Arial" panose="020B0604020202020204" pitchFamily="34" charset="0"/>
                      </a:endParaRPr>
                    </a:p>
                  </a:txBody>
                  <a:tcPr marL="45720" marR="45720">
                    <a:lnL w="19050" cap="flat" cmpd="sng" algn="ctr">
                      <a:noFill/>
                      <a:prstDash val="solid"/>
                      <a:round/>
                      <a:headEnd type="none" w="med" len="med"/>
                      <a:tailEnd type="none" w="med" len="med"/>
                    </a:lnL>
                    <a:lnR w="19050" cap="flat" cmpd="sng" algn="ctr">
                      <a:noFill/>
                      <a:prstDash val="sysDash"/>
                      <a:round/>
                      <a:headEnd type="none" w="med" len="med"/>
                      <a:tailEnd type="none" w="med" len="med"/>
                    </a:lnR>
                    <a:lnT w="1905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solidFill>
                      <a:schemeClr val="bg1">
                        <a:lumMod val="85000"/>
                      </a:schemeClr>
                    </a:solidFill>
                  </a:tcPr>
                </a:tc>
                <a:tc rowSpan="2">
                  <a:txBody>
                    <a:bodyPr/>
                    <a:lstStyle/>
                    <a:p>
                      <a:pPr marL="0" marR="0" indent="0" algn="ctr" defTabSz="457200" rtl="0" eaLnBrk="1" fontAlgn="auto" latinLnBrk="0" hangingPunct="1">
                        <a:lnSpc>
                          <a:spcPct val="100000"/>
                        </a:lnSpc>
                        <a:spcBef>
                          <a:spcPts val="200"/>
                        </a:spcBef>
                        <a:spcAft>
                          <a:spcPts val="200"/>
                        </a:spcAft>
                        <a:buClrTx/>
                        <a:buSzTx/>
                        <a:buFontTx/>
                        <a:buNone/>
                        <a:tabLst/>
                        <a:defRPr/>
                      </a:pPr>
                      <a:r>
                        <a:rPr lang="en-GB" sz="1000" b="1" dirty="0" smtClean="0">
                          <a:solidFill>
                            <a:srgbClr val="FF0000"/>
                          </a:solidFill>
                          <a:latin typeface="Arial" panose="020B0604020202020204" pitchFamily="34" charset="0"/>
                          <a:cs typeface="Arial" panose="020B0604020202020204" pitchFamily="34" charset="0"/>
                        </a:rPr>
                        <a:t>Justification</a:t>
                      </a:r>
                      <a:r>
                        <a:rPr lang="en-GB" sz="1000" b="1" baseline="0" dirty="0" smtClean="0">
                          <a:solidFill>
                            <a:srgbClr val="FF0000"/>
                          </a:solidFill>
                          <a:latin typeface="Arial" panose="020B0604020202020204" pitchFamily="34" charset="0"/>
                          <a:cs typeface="Arial" panose="020B0604020202020204" pitchFamily="34" charset="0"/>
                        </a:rPr>
                        <a:t> for changes</a:t>
                      </a:r>
                      <a:endParaRPr lang="en-GB" sz="1000" b="1" dirty="0" smtClean="0">
                        <a:solidFill>
                          <a:srgbClr val="FF0000"/>
                        </a:solidFill>
                        <a:latin typeface="Arial" panose="020B0604020202020204" pitchFamily="34" charset="0"/>
                        <a:cs typeface="Arial" panose="020B0604020202020204" pitchFamily="34" charset="0"/>
                      </a:endParaRPr>
                    </a:p>
                  </a:txBody>
                  <a:tcPr marL="36576" marR="36576" marT="36576" marB="36576"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0">
                <a:tc vMerge="1">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GB" sz="1000" b="1" dirty="0" smtClean="0">
                        <a:solidFill>
                          <a:srgbClr val="FF0000"/>
                        </a:solidFill>
                        <a:latin typeface="Arial" panose="020B0604020202020204" pitchFamily="34" charset="0"/>
                        <a:cs typeface="Arial" panose="020B0604020202020204" pitchFamily="34" charset="0"/>
                      </a:endParaRPr>
                    </a:p>
                  </a:txBody>
                  <a:tcPr marL="45720" marR="45720">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solidFill>
                      <a:schemeClr val="bg1"/>
                    </a:solidFill>
                  </a:tcPr>
                </a:tc>
                <a:tc vMerge="1">
                  <a:txBody>
                    <a:bodyPr/>
                    <a:lstStyle/>
                    <a:p>
                      <a:endParaRPr lang="en-GB"/>
                    </a:p>
                  </a:txBody>
                  <a:tcPr/>
                </a:tc>
                <a:tc vMerge="1">
                  <a:txBody>
                    <a:bodyPr/>
                    <a:lstStyle/>
                    <a:p>
                      <a:endParaRPr lang="en-GB" sz="1000" b="1" dirty="0">
                        <a:solidFill>
                          <a:srgbClr val="FF0000"/>
                        </a:solidFill>
                        <a:latin typeface="Arial" panose="020B0604020202020204" pitchFamily="34" charset="0"/>
                        <a:cs typeface="Arial" panose="020B0604020202020204" pitchFamily="34" charset="0"/>
                      </a:endParaRPr>
                    </a:p>
                  </a:txBody>
                  <a:tcPr marL="45720" marR="45720">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solidFill>
                      <a:schemeClr val="bg1"/>
                    </a:solidFill>
                  </a:tcPr>
                </a:tc>
                <a:tc vMerge="1">
                  <a:txBody>
                    <a:bodyPr/>
                    <a:lstStyle/>
                    <a:p>
                      <a:endParaRPr lang="en-GB" sz="1000" b="1" dirty="0">
                        <a:solidFill>
                          <a:srgbClr val="FF0000"/>
                        </a:solidFill>
                        <a:latin typeface="Arial" panose="020B0604020202020204" pitchFamily="34" charset="0"/>
                        <a:cs typeface="Arial" panose="020B0604020202020204" pitchFamily="34" charset="0"/>
                      </a:endParaRPr>
                    </a:p>
                  </a:txBody>
                  <a:tcPr marL="45720" marR="45720">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tcPr>
                </a:tc>
                <a:tc vMerge="1">
                  <a:txBody>
                    <a:bodyPr/>
                    <a:lstStyle/>
                    <a:p>
                      <a:pPr algn="ctr"/>
                      <a:endParaRPr lang="en-GB" sz="1100" b="1" dirty="0">
                        <a:solidFill>
                          <a:schemeClr val="tx1"/>
                        </a:solidFill>
                        <a:latin typeface="Arial" panose="020B0604020202020204" pitchFamily="34" charset="0"/>
                        <a:cs typeface="Arial" panose="020B0604020202020204" pitchFamily="34" charset="0"/>
                      </a:endParaRPr>
                    </a:p>
                  </a:txBody>
                  <a:tcPr marL="48014" marR="48014">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solidFill>
                      <a:srgbClr val="FFC000"/>
                    </a:solidFill>
                  </a:tcPr>
                </a:tc>
                <a:tc>
                  <a:txBody>
                    <a:bodyPr/>
                    <a:lstStyle/>
                    <a:p>
                      <a:pPr algn="ctr">
                        <a:lnSpc>
                          <a:spcPct val="100000"/>
                        </a:lnSpc>
                        <a:spcBef>
                          <a:spcPts val="200"/>
                        </a:spcBef>
                        <a:spcAft>
                          <a:spcPts val="200"/>
                        </a:spcAft>
                      </a:pPr>
                      <a:r>
                        <a:rPr lang="en-GB" sz="1000" b="1" dirty="0" smtClean="0">
                          <a:solidFill>
                            <a:schemeClr val="tx1"/>
                          </a:solidFill>
                          <a:latin typeface="Arial" panose="020B0604020202020204" pitchFamily="34" charset="0"/>
                          <a:cs typeface="Arial" panose="020B0604020202020204" pitchFamily="34" charset="0"/>
                        </a:rPr>
                        <a:t>2016</a:t>
                      </a:r>
                      <a:endParaRPr lang="en-GB" sz="1000" b="1" dirty="0">
                        <a:solidFill>
                          <a:schemeClr val="tx1"/>
                        </a:solidFill>
                        <a:latin typeface="Arial" panose="020B0604020202020204" pitchFamily="34" charset="0"/>
                        <a:cs typeface="Arial" panose="020B0604020202020204" pitchFamily="34" charset="0"/>
                      </a:endParaRPr>
                    </a:p>
                  </a:txBody>
                  <a:tcPr marL="36576" marR="36576" marT="36576" marB="36576"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algn="ctr">
                        <a:lnSpc>
                          <a:spcPct val="100000"/>
                        </a:lnSpc>
                        <a:spcBef>
                          <a:spcPts val="200"/>
                        </a:spcBef>
                        <a:spcAft>
                          <a:spcPts val="200"/>
                        </a:spcAft>
                      </a:pPr>
                      <a:r>
                        <a:rPr lang="en-GB" sz="1000" b="1" dirty="0" smtClean="0">
                          <a:solidFill>
                            <a:schemeClr val="tx1"/>
                          </a:solidFill>
                          <a:latin typeface="Arial" panose="020B0604020202020204" pitchFamily="34" charset="0"/>
                          <a:cs typeface="Arial" panose="020B0604020202020204" pitchFamily="34" charset="0"/>
                        </a:rPr>
                        <a:t>2015</a:t>
                      </a:r>
                      <a:endParaRPr lang="en-GB" sz="1000" b="1" dirty="0">
                        <a:solidFill>
                          <a:schemeClr val="tx1"/>
                        </a:solidFill>
                        <a:latin typeface="Arial" panose="020B0604020202020204" pitchFamily="34" charset="0"/>
                        <a:cs typeface="Arial" panose="020B0604020202020204" pitchFamily="34" charset="0"/>
                      </a:endParaRPr>
                    </a:p>
                  </a:txBody>
                  <a:tcPr marL="36576" marR="36576" marT="36576" marB="36576"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lnSpc>
                          <a:spcPct val="100000"/>
                        </a:lnSpc>
                        <a:spcBef>
                          <a:spcPts val="200"/>
                        </a:spcBef>
                        <a:spcAft>
                          <a:spcPts val="200"/>
                        </a:spcAft>
                      </a:pPr>
                      <a:r>
                        <a:rPr lang="en-GB" sz="1000" b="1" dirty="0" smtClean="0">
                          <a:solidFill>
                            <a:schemeClr val="bg1"/>
                          </a:solidFill>
                          <a:latin typeface="Arial" panose="020B0604020202020204" pitchFamily="34" charset="0"/>
                          <a:cs typeface="Arial" panose="020B0604020202020204" pitchFamily="34" charset="0"/>
                        </a:rPr>
                        <a:t>2016</a:t>
                      </a:r>
                      <a:endParaRPr lang="en-GB" sz="1000" b="1" dirty="0">
                        <a:solidFill>
                          <a:schemeClr val="bg1"/>
                        </a:solidFill>
                        <a:latin typeface="Arial" panose="020B0604020202020204" pitchFamily="34" charset="0"/>
                        <a:cs typeface="Arial" panose="020B0604020202020204" pitchFamily="34" charset="0"/>
                      </a:endParaRPr>
                    </a:p>
                  </a:txBody>
                  <a:tcPr marL="36576" marR="36576" marT="36576" marB="36576"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algn="ctr">
                        <a:lnSpc>
                          <a:spcPct val="100000"/>
                        </a:lnSpc>
                        <a:spcBef>
                          <a:spcPts val="200"/>
                        </a:spcBef>
                        <a:spcAft>
                          <a:spcPts val="200"/>
                        </a:spcAft>
                      </a:pPr>
                      <a:r>
                        <a:rPr lang="en-GB" sz="1000" b="1" dirty="0" smtClean="0">
                          <a:solidFill>
                            <a:schemeClr val="tx1"/>
                          </a:solidFill>
                          <a:latin typeface="Arial" panose="020B0604020202020204" pitchFamily="34" charset="0"/>
                          <a:cs typeface="Arial" panose="020B0604020202020204" pitchFamily="34" charset="0"/>
                        </a:rPr>
                        <a:t>2015</a:t>
                      </a:r>
                      <a:endParaRPr lang="en-GB" sz="1000" b="1" dirty="0">
                        <a:solidFill>
                          <a:schemeClr val="tx1"/>
                        </a:solidFill>
                        <a:latin typeface="Arial" panose="020B0604020202020204" pitchFamily="34" charset="0"/>
                        <a:cs typeface="Arial" panose="020B0604020202020204" pitchFamily="34" charset="0"/>
                      </a:endParaRPr>
                    </a:p>
                  </a:txBody>
                  <a:tcPr marL="36576" marR="36576" marT="36576" marB="36576" anchor="ctr">
                    <a:lnL w="19050" cap="flat" cmpd="sng" algn="ctr">
                      <a:noFill/>
                      <a:prstDash val="solid"/>
                      <a:round/>
                      <a:headEnd type="none" w="med" len="med"/>
                      <a:tailEnd type="none" w="med" len="med"/>
                    </a:lnL>
                    <a:lnR w="19050" cap="flat" cmpd="sng" algn="ctr">
                      <a:noFill/>
                      <a:prstDash val="sysDash"/>
                      <a:round/>
                      <a:headEnd type="none" w="med" len="med"/>
                      <a:tailEnd type="none" w="med" len="med"/>
                    </a:lnR>
                    <a:lnT w="12700" cap="flat" cmpd="sng" algn="ctr">
                      <a:solidFill>
                        <a:schemeClr val="accent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vMerge="1">
                  <a:txBody>
                    <a:bodyPr/>
                    <a:lstStyle/>
                    <a:p>
                      <a:pPr algn="ctr">
                        <a:lnSpc>
                          <a:spcPct val="100000"/>
                        </a:lnSpc>
                        <a:spcBef>
                          <a:spcPts val="200"/>
                        </a:spcBef>
                        <a:spcAft>
                          <a:spcPts val="200"/>
                        </a:spcAft>
                      </a:pPr>
                      <a:endParaRPr lang="en-GB" sz="1050" b="1" dirty="0">
                        <a:solidFill>
                          <a:schemeClr val="tx1"/>
                        </a:solidFill>
                        <a:latin typeface="Arial" panose="020B0604020202020204" pitchFamily="34" charset="0"/>
                        <a:cs typeface="Arial" panose="020B0604020202020204" pitchFamily="34" charset="0"/>
                      </a:endParaRPr>
                    </a:p>
                  </a:txBody>
                  <a:tcPr marL="36576" marR="36576" marT="36576" marB="36576">
                    <a:lnL w="19050" cap="flat" cmpd="sng" algn="ctr">
                      <a:noFill/>
                      <a:prstDash val="solid"/>
                      <a:round/>
                      <a:headEnd type="none" w="med" len="med"/>
                      <a:tailEnd type="none" w="med" len="med"/>
                    </a:lnL>
                    <a:lnR w="19050" cap="flat" cmpd="sng" algn="ctr">
                      <a:noFill/>
                      <a:prstDash val="sysDash"/>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377444">
                <a:tc rowSpan="8">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000" b="1" dirty="0" smtClean="0">
                          <a:solidFill>
                            <a:schemeClr val="tx1"/>
                          </a:solidFill>
                          <a:latin typeface="Arial" panose="020B0604020202020204" pitchFamily="34" charset="0"/>
                          <a:cs typeface="Arial" panose="020B0604020202020204" pitchFamily="34" charset="0"/>
                        </a:rPr>
                        <a:t>Credit</a:t>
                      </a:r>
                      <a:r>
                        <a:rPr lang="en-US" sz="1000" b="1" baseline="0" dirty="0" smtClean="0">
                          <a:solidFill>
                            <a:schemeClr val="tx1"/>
                          </a:solidFill>
                          <a:latin typeface="Arial" panose="020B0604020202020204" pitchFamily="34" charset="0"/>
                          <a:cs typeface="Arial" panose="020B0604020202020204" pitchFamily="34" charset="0"/>
                        </a:rPr>
                        <a:t> </a:t>
                      </a:r>
                    </a:p>
                    <a:p>
                      <a:pPr marL="0" marR="0" indent="0" algn="l" defTabSz="457200" rtl="0" eaLnBrk="1" fontAlgn="auto" latinLnBrk="0" hangingPunct="1">
                        <a:lnSpc>
                          <a:spcPct val="100000"/>
                        </a:lnSpc>
                        <a:spcBef>
                          <a:spcPts val="0"/>
                        </a:spcBef>
                        <a:spcAft>
                          <a:spcPts val="0"/>
                        </a:spcAft>
                        <a:buClrTx/>
                        <a:buSzTx/>
                        <a:buFontTx/>
                        <a:buNone/>
                        <a:tabLst/>
                        <a:defRPr/>
                      </a:pPr>
                      <a:r>
                        <a:rPr lang="en-US" sz="1000" b="1" baseline="0" dirty="0" smtClean="0">
                          <a:solidFill>
                            <a:schemeClr val="tx1"/>
                          </a:solidFill>
                          <a:latin typeface="Arial" panose="020B0604020202020204" pitchFamily="34" charset="0"/>
                          <a:cs typeface="Arial" panose="020B0604020202020204" pitchFamily="34" charset="0"/>
                        </a:rPr>
                        <a:t>risk</a:t>
                      </a:r>
                      <a:endParaRPr lang="en-US" sz="1000" b="1" dirty="0" smtClean="0">
                        <a:solidFill>
                          <a:schemeClr val="tx1"/>
                        </a:solidFill>
                        <a:latin typeface="Arial" panose="020B0604020202020204" pitchFamily="34" charset="0"/>
                        <a:cs typeface="Arial" panose="020B0604020202020204" pitchFamily="34" charset="0"/>
                      </a:endParaRPr>
                    </a:p>
                  </a:txBody>
                  <a:tcPr marL="45720" marR="4572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1" indent="0"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1600" b="1" i="0" kern="1200" dirty="0" smtClean="0">
                          <a:solidFill>
                            <a:srgbClr val="FF0000"/>
                          </a:solidFill>
                          <a:latin typeface="Arial" panose="020B0604020202020204" pitchFamily="34" charset="0"/>
                          <a:ea typeface="+mn-ea"/>
                          <a:cs typeface="Arial" panose="020B0604020202020204" pitchFamily="34" charset="0"/>
                        </a:rPr>
                        <a:t>I</a:t>
                      </a:r>
                    </a:p>
                  </a:txBody>
                  <a:tcPr marL="45720" marR="4572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1" indent="0"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1000" b="0" i="0" kern="1200" dirty="0" smtClean="0">
                          <a:solidFill>
                            <a:schemeClr val="tx1"/>
                          </a:solidFill>
                          <a:latin typeface="Arial" panose="020B0604020202020204" pitchFamily="34" charset="0"/>
                          <a:ea typeface="+mn-ea"/>
                          <a:cs typeface="Arial" panose="020B0604020202020204" pitchFamily="34" charset="0"/>
                        </a:rPr>
                        <a:t>Total credit losses</a:t>
                      </a:r>
                      <a:r>
                        <a:rPr lang="en-US" sz="1000" b="0" i="0" kern="1200" baseline="30000" dirty="0" smtClean="0">
                          <a:solidFill>
                            <a:schemeClr val="tx1"/>
                          </a:solidFill>
                          <a:latin typeface="Arial" panose="020B0604020202020204" pitchFamily="34" charset="0"/>
                          <a:ea typeface="+mn-ea"/>
                          <a:cs typeface="Arial" panose="020B0604020202020204" pitchFamily="34" charset="0"/>
                        </a:rPr>
                        <a:t>1</a:t>
                      </a:r>
                      <a:endParaRPr lang="en-US" sz="1000" b="0" i="0" kern="1200" dirty="0" smtClean="0">
                        <a:solidFill>
                          <a:schemeClr val="tx1"/>
                        </a:solidFill>
                        <a:latin typeface="Arial" panose="020B0604020202020204" pitchFamily="34" charset="0"/>
                        <a:ea typeface="+mn-ea"/>
                        <a:cs typeface="Arial" panose="020B0604020202020204" pitchFamily="34" charset="0"/>
                      </a:endParaRPr>
                    </a:p>
                  </a:txBody>
                  <a:tcPr marL="45720" marR="4572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lnSpc>
                          <a:spcPts val="1000"/>
                        </a:lnSpc>
                      </a:pPr>
                      <a:r>
                        <a:rPr lang="en-US" sz="1000" b="0" dirty="0" smtClean="0">
                          <a:latin typeface="Arial" panose="020B0604020202020204" pitchFamily="34" charset="0"/>
                          <a:cs typeface="Arial" panose="020B0604020202020204" pitchFamily="34" charset="0"/>
                        </a:rPr>
                        <a:t>SBNA</a:t>
                      </a:r>
                      <a:endParaRPr lang="en-US" sz="1000" b="0" dirty="0">
                        <a:latin typeface="Arial" panose="020B0604020202020204" pitchFamily="34" charset="0"/>
                        <a:cs typeface="Arial" panose="020B0604020202020204" pitchFamily="34" charset="0"/>
                      </a:endParaRPr>
                    </a:p>
                  </a:txBody>
                  <a:tcPr marL="45720" marR="4572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marR="0" lvl="1" indent="0" algn="ctr" defTabSz="457200" rtl="0" eaLnBrk="1" fontAlgn="auto" latinLnBrk="0" hangingPunct="1">
                        <a:lnSpc>
                          <a:spcPts val="1000"/>
                        </a:lnSpc>
                        <a:spcBef>
                          <a:spcPts val="0"/>
                        </a:spcBef>
                        <a:spcAft>
                          <a:spcPts val="0"/>
                        </a:spcAft>
                        <a:buClrTx/>
                        <a:buSzTx/>
                        <a:buFontTx/>
                        <a:buNone/>
                        <a:tabLst/>
                        <a:defRPr/>
                      </a:pPr>
                      <a:r>
                        <a:rPr lang="en-US" sz="1000" b="0" i="0" kern="1200" dirty="0" smtClean="0">
                          <a:solidFill>
                            <a:schemeClr val="tx1"/>
                          </a:solidFill>
                          <a:latin typeface="Arial" panose="020B0604020202020204" pitchFamily="34" charset="0"/>
                          <a:ea typeface="ＭＳ Ｐゴシック"/>
                          <a:cs typeface="Arial" panose="020B0604020202020204" pitchFamily="34" charset="0"/>
                        </a:rPr>
                        <a:t>$1,263M</a:t>
                      </a:r>
                    </a:p>
                  </a:txBody>
                  <a:tcPr marL="48014" marR="48014"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marR="0" lvl="1" indent="0" algn="ctr" defTabSz="457200" rtl="0" eaLnBrk="1" fontAlgn="auto" latinLnBrk="0" hangingPunct="1">
                        <a:lnSpc>
                          <a:spcPct val="100000"/>
                        </a:lnSpc>
                        <a:spcBef>
                          <a:spcPts val="200"/>
                        </a:spcBef>
                        <a:spcAft>
                          <a:spcPts val="200"/>
                        </a:spcAft>
                        <a:buClr>
                          <a:schemeClr val="tx1"/>
                        </a:buClr>
                        <a:buSzTx/>
                        <a:buFont typeface="Arial" panose="020B0604020202020204" pitchFamily="34" charset="0"/>
                        <a:buNone/>
                        <a:tabLst/>
                        <a:defRPr/>
                      </a:pPr>
                      <a:r>
                        <a:rPr lang="en-US" sz="1000" dirty="0" smtClean="0">
                          <a:latin typeface="Arial" panose="020B0604020202020204" pitchFamily="34" charset="0"/>
                          <a:cs typeface="Arial" panose="020B0604020202020204" pitchFamily="34" charset="0"/>
                        </a:rPr>
                        <a:t>&gt;=</a:t>
                      </a:r>
                      <a:r>
                        <a:rPr lang="en-US" sz="1000" b="0" i="0" kern="1200" dirty="0" smtClean="0">
                          <a:solidFill>
                            <a:schemeClr val="tx1"/>
                          </a:solidFill>
                          <a:latin typeface="Arial" panose="020B0604020202020204" pitchFamily="34" charset="0"/>
                          <a:ea typeface="+mn-ea"/>
                          <a:cs typeface="Arial" panose="020B0604020202020204" pitchFamily="34" charset="0"/>
                        </a:rPr>
                        <a:t>$2,034M</a:t>
                      </a:r>
                    </a:p>
                  </a:txBody>
                  <a:tcPr marL="18288" marR="18288" marT="18288" marB="18288"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marL="0" marR="0" indent="0" algn="ctr" defTabSz="457200" rtl="0" eaLnBrk="1" fontAlgn="auto" latinLnBrk="0" hangingPunct="1">
                        <a:lnSpc>
                          <a:spcPts val="1000"/>
                        </a:lnSpc>
                        <a:spcBef>
                          <a:spcPts val="0"/>
                        </a:spcBef>
                        <a:spcAft>
                          <a:spcPts val="0"/>
                        </a:spcAft>
                        <a:buClrTx/>
                        <a:buSzTx/>
                        <a:buFontTx/>
                        <a:buNone/>
                        <a:tabLst/>
                        <a:defRPr/>
                      </a:pPr>
                      <a:r>
                        <a:rPr lang="en-US" sz="1000" dirty="0" smtClean="0">
                          <a:latin typeface="Arial" panose="020B0604020202020204" pitchFamily="34" charset="0"/>
                          <a:cs typeface="Arial" panose="020B0604020202020204" pitchFamily="34" charset="0"/>
                        </a:rPr>
                        <a:t>N/A</a:t>
                      </a:r>
                    </a:p>
                  </a:txBody>
                  <a:tcPr marL="45720" marR="4572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marR="0" lvl="1" indent="0" algn="ctr" defTabSz="457200" rtl="0" eaLnBrk="1" fontAlgn="auto" latinLnBrk="0" hangingPunct="1">
                        <a:lnSpc>
                          <a:spcPct val="100000"/>
                        </a:lnSpc>
                        <a:spcBef>
                          <a:spcPts val="200"/>
                        </a:spcBef>
                        <a:spcAft>
                          <a:spcPts val="200"/>
                        </a:spcAft>
                        <a:buClr>
                          <a:schemeClr val="tx1"/>
                        </a:buClr>
                        <a:buSzTx/>
                        <a:buFont typeface="Arial" panose="020B0604020202020204" pitchFamily="34" charset="0"/>
                        <a:buNone/>
                        <a:tabLst/>
                        <a:defRPr/>
                      </a:pPr>
                      <a:r>
                        <a:rPr lang="en-US" sz="1000" dirty="0" smtClean="0">
                          <a:latin typeface="Arial" panose="020B0604020202020204" pitchFamily="34" charset="0"/>
                          <a:cs typeface="Arial" panose="020B0604020202020204" pitchFamily="34" charset="0"/>
                        </a:rPr>
                        <a:t>&gt;=</a:t>
                      </a:r>
                      <a:r>
                        <a:rPr lang="en-US" sz="1000" b="0" i="0" kern="1200" dirty="0" smtClean="0">
                          <a:solidFill>
                            <a:schemeClr val="tx1"/>
                          </a:solidFill>
                          <a:latin typeface="Arial" panose="020B0604020202020204" pitchFamily="34" charset="0"/>
                          <a:ea typeface="+mn-ea"/>
                          <a:cs typeface="Arial" panose="020B0604020202020204" pitchFamily="34" charset="0"/>
                        </a:rPr>
                        <a:t>$2,120M</a:t>
                      </a:r>
                    </a:p>
                  </a:txBody>
                  <a:tcPr marL="18288" marR="18288" marT="18288" marB="18288"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c>
                  <a:txBody>
                    <a:bodyPr/>
                    <a:lstStyle/>
                    <a:p>
                      <a:pPr marL="0" marR="0" indent="0" algn="ctr" defTabSz="457200" rtl="0" eaLnBrk="1" fontAlgn="auto" latinLnBrk="0" hangingPunct="1">
                        <a:lnSpc>
                          <a:spcPts val="1000"/>
                        </a:lnSpc>
                        <a:spcBef>
                          <a:spcPts val="0"/>
                        </a:spcBef>
                        <a:spcAft>
                          <a:spcPts val="0"/>
                        </a:spcAft>
                        <a:buClrTx/>
                        <a:buSzTx/>
                        <a:buFontTx/>
                        <a:buNone/>
                        <a:tabLst/>
                        <a:defRPr/>
                      </a:pPr>
                      <a:r>
                        <a:rPr lang="en-US" sz="1000" dirty="0" smtClean="0">
                          <a:latin typeface="Arial" panose="020B0604020202020204" pitchFamily="34" charset="0"/>
                          <a:cs typeface="Arial" panose="020B0604020202020204" pitchFamily="34" charset="0"/>
                        </a:rPr>
                        <a:t>N/A</a:t>
                      </a:r>
                    </a:p>
                  </a:txBody>
                  <a:tcPr marL="45720" marR="45720" anchor="ctr">
                    <a:lnL w="19050" cap="flat" cmpd="sng" algn="ctr">
                      <a:noFill/>
                      <a:prstDash val="solid"/>
                      <a:round/>
                      <a:headEnd type="none" w="med" len="med"/>
                      <a:tailEnd type="none" w="med" len="med"/>
                    </a:lnL>
                    <a:lnR w="19050" cap="flat" cmpd="sng" algn="ctr">
                      <a:noFill/>
                      <a:prstDash val="sysDash"/>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rowSpan="8">
                  <a:txBody>
                    <a:bodyPr/>
                    <a:lstStyle/>
                    <a:p>
                      <a:pPr marL="0" marR="0" indent="0" algn="l" defTabSz="457200" rtl="0" eaLnBrk="1" fontAlgn="auto" latinLnBrk="0" hangingPunct="1">
                        <a:lnSpc>
                          <a:spcPct val="100000"/>
                        </a:lnSpc>
                        <a:spcBef>
                          <a:spcPts val="200"/>
                        </a:spcBef>
                        <a:spcAft>
                          <a:spcPts val="200"/>
                        </a:spcAft>
                        <a:buClrTx/>
                        <a:buSzTx/>
                        <a:buFontTx/>
                        <a:buNone/>
                        <a:tabLst/>
                        <a:defRPr/>
                      </a:pPr>
                      <a:r>
                        <a:rPr lang="en-US" sz="1000" b="0" i="0" kern="1200" dirty="0" smtClean="0">
                          <a:solidFill>
                            <a:sysClr val="windowText" lastClr="000000"/>
                          </a:solidFill>
                          <a:latin typeface="Arial" panose="020B0604020202020204" pitchFamily="34" charset="0"/>
                          <a:ea typeface="+mn-ea"/>
                          <a:cs typeface="Arial" panose="020B0604020202020204" pitchFamily="34" charset="0"/>
                        </a:rPr>
                        <a:t>Changes</a:t>
                      </a:r>
                      <a:r>
                        <a:rPr lang="en-US" sz="1000" b="0" i="0" kern="1200" baseline="0" dirty="0" smtClean="0">
                          <a:solidFill>
                            <a:sysClr val="windowText" lastClr="000000"/>
                          </a:solidFill>
                          <a:latin typeface="Arial" panose="020B0604020202020204" pitchFamily="34" charset="0"/>
                          <a:ea typeface="+mn-ea"/>
                          <a:cs typeface="Arial" panose="020B0604020202020204" pitchFamily="34" charset="0"/>
                        </a:rPr>
                        <a:t> </a:t>
                      </a:r>
                      <a:r>
                        <a:rPr lang="en-GB" sz="1000" b="0" dirty="0" smtClean="0">
                          <a:solidFill>
                            <a:schemeClr val="tx1"/>
                          </a:solidFill>
                          <a:latin typeface="Arial" panose="020B0604020202020204" pitchFamily="34" charset="0"/>
                          <a:cs typeface="Arial" panose="020B0604020202020204" pitchFamily="34" charset="0"/>
                        </a:rPr>
                        <a:t>from CCAR 2015 affecting </a:t>
                      </a:r>
                      <a:r>
                        <a:rPr lang="en-GB" sz="1000" b="1" dirty="0" smtClean="0">
                          <a:solidFill>
                            <a:schemeClr val="tx1"/>
                          </a:solidFill>
                          <a:latin typeface="Arial" panose="020B0604020202020204" pitchFamily="34" charset="0"/>
                          <a:cs typeface="Arial" panose="020B0604020202020204" pitchFamily="34" charset="0"/>
                        </a:rPr>
                        <a:t>CCAR-linked </a:t>
                      </a:r>
                      <a:r>
                        <a:rPr lang="en-GB" sz="1000" b="0" dirty="0" smtClean="0">
                          <a:solidFill>
                            <a:schemeClr val="tx1"/>
                          </a:solidFill>
                          <a:latin typeface="Arial" panose="020B0604020202020204" pitchFamily="34" charset="0"/>
                          <a:cs typeface="Arial" panose="020B0604020202020204" pitchFamily="34" charset="0"/>
                        </a:rPr>
                        <a:t>metrics:</a:t>
                      </a:r>
                    </a:p>
                    <a:p>
                      <a:pPr marL="171450" marR="0" indent="-171450" algn="l" defTabSz="4572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GB" sz="1000" b="0" dirty="0" smtClean="0">
                          <a:solidFill>
                            <a:schemeClr val="tx1"/>
                          </a:solidFill>
                          <a:latin typeface="Arial" panose="020B0604020202020204" pitchFamily="34" charset="0"/>
                          <a:cs typeface="Arial" panose="020B0604020202020204" pitchFamily="34" charset="0"/>
                        </a:rPr>
                        <a:t>Updated</a:t>
                      </a:r>
                      <a:r>
                        <a:rPr lang="en-GB" sz="1000" b="0" baseline="0" dirty="0" smtClean="0">
                          <a:solidFill>
                            <a:schemeClr val="tx1"/>
                          </a:solidFill>
                          <a:latin typeface="Arial" panose="020B0604020202020204" pitchFamily="34" charset="0"/>
                          <a:cs typeface="Arial" panose="020B0604020202020204" pitchFamily="34" charset="0"/>
                        </a:rPr>
                        <a:t> CCAR projections and capital policy for 2016</a:t>
                      </a:r>
                    </a:p>
                    <a:p>
                      <a:pPr marL="171450" marR="0" indent="-171450" algn="l" defTabSz="4572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GB" sz="1000" b="0" baseline="0" dirty="0" smtClean="0">
                          <a:solidFill>
                            <a:schemeClr val="tx1"/>
                          </a:solidFill>
                          <a:latin typeface="Arial" panose="020B0604020202020204" pitchFamily="34" charset="0"/>
                          <a:cs typeface="Arial" panose="020B0604020202020204" pitchFamily="34" charset="0"/>
                        </a:rPr>
                        <a:t>Updated portfolio mapping to align with reporting (BB vs Retail)</a:t>
                      </a:r>
                    </a:p>
                    <a:p>
                      <a:pPr marL="171450" marR="0" indent="-171450" algn="l" defTabSz="4572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GB" sz="1000" b="0" baseline="0" dirty="0" smtClean="0">
                          <a:solidFill>
                            <a:schemeClr val="tx1"/>
                          </a:solidFill>
                          <a:latin typeface="Arial" panose="020B0604020202020204" pitchFamily="34" charset="0"/>
                          <a:cs typeface="Arial" panose="020B0604020202020204" pitchFamily="34" charset="0"/>
                        </a:rPr>
                        <a:t>Increased macro-economic sensitivity and granularity of CCAR models</a:t>
                      </a:r>
                    </a:p>
                    <a:p>
                      <a:pPr marL="171450" marR="0" indent="-171450" algn="l" defTabSz="4572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GB" sz="1000" b="0" baseline="0" dirty="0" smtClean="0">
                          <a:solidFill>
                            <a:schemeClr val="tx1"/>
                          </a:solidFill>
                          <a:latin typeface="Arial" panose="020B0604020202020204" pitchFamily="34" charset="0"/>
                          <a:cs typeface="Arial" panose="020B0604020202020204" pitchFamily="34" charset="0"/>
                        </a:rPr>
                        <a:t>Split GCB limits to reflect differences in sub-portfolio expectations</a:t>
                      </a:r>
                    </a:p>
                  </a:txBody>
                  <a:tcPr marL="36576" marR="36576" marT="36576" marB="36576" anchor="ctr">
                    <a:lnL w="19050" cap="flat" cmpd="sng" algn="ctr">
                      <a:noFill/>
                      <a:prstDash val="solid"/>
                      <a:round/>
                      <a:headEnd type="none" w="med" len="med"/>
                      <a:tailEnd type="none" w="med" len="med"/>
                    </a:lnL>
                    <a:lnR w="19050" cap="flat" cmpd="sng" algn="ctr">
                      <a:noFill/>
                      <a:prstDash val="sysDash"/>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377444">
                <a:tc vMerge="1">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000" b="1" dirty="0" smtClean="0">
                        <a:solidFill>
                          <a:schemeClr val="tx1"/>
                        </a:solidFill>
                        <a:latin typeface="Arial" panose="020B0604020202020204" pitchFamily="34" charset="0"/>
                        <a:cs typeface="Arial" panose="020B0604020202020204" pitchFamily="34" charset="0"/>
                      </a:endParaRPr>
                    </a:p>
                  </a:txBody>
                  <a:tcPr marL="45720" marR="4572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rowSpan="6">
                  <a:txBody>
                    <a:bodyPr/>
                    <a:lstStyle/>
                    <a:p>
                      <a:pPr marL="0" marR="0" lvl="1" indent="0"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1600" b="1" i="0" kern="1200" baseline="0" dirty="0" smtClean="0">
                          <a:solidFill>
                            <a:srgbClr val="FF0000"/>
                          </a:solidFill>
                          <a:latin typeface="Arial" panose="020B0604020202020204" pitchFamily="34" charset="0"/>
                          <a:ea typeface="+mn-ea"/>
                          <a:cs typeface="Arial" panose="020B0604020202020204" pitchFamily="34" charset="0"/>
                        </a:rPr>
                        <a:t>II</a:t>
                      </a:r>
                    </a:p>
                  </a:txBody>
                  <a:tcPr marL="45720" marR="4572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rowSpan="6">
                  <a:txBody>
                    <a:bodyPr/>
                    <a:lstStyle/>
                    <a:p>
                      <a:pPr marL="0" marR="0" lvl="1" indent="0"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1000" b="0" i="0" kern="1200" dirty="0" smtClean="0">
                          <a:solidFill>
                            <a:schemeClr val="tx1"/>
                          </a:solidFill>
                          <a:latin typeface="Arial" panose="020B0604020202020204" pitchFamily="34" charset="0"/>
                          <a:ea typeface="+mn-ea"/>
                          <a:cs typeface="Arial" panose="020B0604020202020204" pitchFamily="34" charset="0"/>
                        </a:rPr>
                        <a:t>Net Charge-off rate</a:t>
                      </a:r>
                      <a:r>
                        <a:rPr lang="en-US" sz="1000" b="0" i="0" kern="1200" baseline="30000" dirty="0" smtClean="0">
                          <a:solidFill>
                            <a:schemeClr val="tx1"/>
                          </a:solidFill>
                          <a:latin typeface="Arial" panose="020B0604020202020204" pitchFamily="34" charset="0"/>
                          <a:ea typeface="+mn-ea"/>
                          <a:cs typeface="Arial" panose="020B0604020202020204" pitchFamily="34" charset="0"/>
                        </a:rPr>
                        <a:t>1</a:t>
                      </a:r>
                    </a:p>
                  </a:txBody>
                  <a:tcPr marL="45720" marR="4572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lnSpc>
                          <a:spcPct val="100000"/>
                        </a:lnSpc>
                        <a:spcBef>
                          <a:spcPts val="200"/>
                        </a:spcBef>
                        <a:spcAft>
                          <a:spcPts val="200"/>
                        </a:spcAft>
                      </a:pPr>
                      <a:r>
                        <a:rPr lang="en-US" sz="1000" b="0" dirty="0" smtClean="0">
                          <a:latin typeface="Arial" panose="020B0604020202020204" pitchFamily="34" charset="0"/>
                          <a:cs typeface="Arial" panose="020B0604020202020204" pitchFamily="34" charset="0"/>
                        </a:rPr>
                        <a:t>Retail</a:t>
                      </a:r>
                      <a:endParaRPr lang="en-US" sz="1000" b="0" dirty="0">
                        <a:latin typeface="Arial" panose="020B0604020202020204" pitchFamily="34" charset="0"/>
                        <a:cs typeface="Arial" panose="020B0604020202020204" pitchFamily="34" charset="0"/>
                      </a:endParaRPr>
                    </a:p>
                  </a:txBody>
                  <a:tcPr marL="18288" marR="18288" marT="18288" marB="18288"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ctr">
                        <a:lnSpc>
                          <a:spcPts val="1000"/>
                        </a:lnSpc>
                      </a:pPr>
                      <a:r>
                        <a:rPr lang="en-US" sz="1000" dirty="0" smtClean="0">
                          <a:latin typeface="Arial" panose="020B0604020202020204" pitchFamily="34" charset="0"/>
                          <a:cs typeface="Arial" panose="020B0604020202020204" pitchFamily="34" charset="0"/>
                        </a:rPr>
                        <a:t>0.53%</a:t>
                      </a:r>
                      <a:endParaRPr lang="en-US" sz="1000" dirty="0">
                        <a:latin typeface="Arial" panose="020B0604020202020204" pitchFamily="34" charset="0"/>
                        <a:cs typeface="Arial" panose="020B0604020202020204" pitchFamily="34" charset="0"/>
                      </a:endParaRPr>
                    </a:p>
                  </a:txBody>
                  <a:tcPr marL="48014" marR="48014"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&gt;=0.7%</a:t>
                      </a:r>
                      <a:endParaRPr lang="en-US" sz="1000" dirty="0">
                        <a:latin typeface="Arial" panose="020B0604020202020204" pitchFamily="34" charset="0"/>
                        <a:cs typeface="Arial" panose="020B0604020202020204" pitchFamily="34" charset="0"/>
                      </a:endParaRPr>
                    </a:p>
                  </a:txBody>
                  <a:tcPr marL="18288" marR="18288" marT="18288" marB="18288"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1.0%</a:t>
                      </a:r>
                      <a:endParaRPr lang="en-US" sz="1000" dirty="0">
                        <a:latin typeface="Arial" panose="020B0604020202020204" pitchFamily="34" charset="0"/>
                        <a:cs typeface="Arial" panose="020B0604020202020204" pitchFamily="34" charset="0"/>
                      </a:endParaRPr>
                    </a:p>
                  </a:txBody>
                  <a:tcPr marL="36576" marR="36576" marT="36576" marB="36576"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&gt;=0.9%</a:t>
                      </a:r>
                      <a:endParaRPr lang="en-US" sz="1000" dirty="0">
                        <a:latin typeface="Arial" panose="020B0604020202020204" pitchFamily="34" charset="0"/>
                        <a:cs typeface="Arial" panose="020B0604020202020204" pitchFamily="34" charset="0"/>
                      </a:endParaRPr>
                    </a:p>
                  </a:txBody>
                  <a:tcPr marL="18288" marR="18288" marT="18288" marB="18288"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c>
                  <a:txBody>
                    <a:body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1.3%</a:t>
                      </a:r>
                      <a:endParaRPr lang="en-US" sz="1000" dirty="0">
                        <a:latin typeface="Arial" panose="020B0604020202020204" pitchFamily="34" charset="0"/>
                        <a:cs typeface="Arial" panose="020B0604020202020204" pitchFamily="34" charset="0"/>
                      </a:endParaRPr>
                    </a:p>
                  </a:txBody>
                  <a:tcPr marL="36576" marR="36576" marT="36576" marB="36576" anchor="ctr">
                    <a:lnL w="19050" cap="flat" cmpd="sng" algn="ctr">
                      <a:noFill/>
                      <a:prstDash val="solid"/>
                      <a:round/>
                      <a:headEnd type="none" w="med" len="med"/>
                      <a:tailEnd type="none" w="med" len="med"/>
                    </a:lnL>
                    <a:lnR w="19050" cap="flat" cmpd="sng" algn="ctr">
                      <a:noFill/>
                      <a:prstDash val="sysDash"/>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vMerge="1">
                  <a:txBody>
                    <a:bodyPr/>
                    <a:lstStyle/>
                    <a:p>
                      <a:pPr marL="0" marR="0" indent="0" algn="ctr" defTabSz="457200" rtl="0" eaLnBrk="1" fontAlgn="auto" latinLnBrk="0" hangingPunct="1">
                        <a:lnSpc>
                          <a:spcPct val="100000"/>
                        </a:lnSpc>
                        <a:spcBef>
                          <a:spcPts val="200"/>
                        </a:spcBef>
                        <a:spcAft>
                          <a:spcPts val="200"/>
                        </a:spcAft>
                        <a:buClrTx/>
                        <a:buSzTx/>
                        <a:buFont typeface="Arial" panose="020B0604020202020204" pitchFamily="34" charset="0"/>
                        <a:buNone/>
                        <a:tabLst/>
                        <a:defRPr/>
                      </a:pPr>
                      <a:endParaRPr lang="en-GB" sz="1000" b="0" baseline="0" dirty="0" smtClean="0">
                        <a:solidFill>
                          <a:schemeClr val="tx1"/>
                        </a:solidFill>
                        <a:latin typeface="Arial" panose="020B0604020202020204" pitchFamily="34" charset="0"/>
                        <a:cs typeface="Arial" panose="020B0604020202020204" pitchFamily="34" charset="0"/>
                      </a:endParaRPr>
                    </a:p>
                  </a:txBody>
                  <a:tcPr marL="36576" marR="36576" marT="36576" marB="36576" anchor="ctr">
                    <a:lnL w="19050" cap="flat" cmpd="sng" algn="ctr">
                      <a:noFill/>
                      <a:prstDash val="solid"/>
                      <a:round/>
                      <a:headEnd type="none" w="med" len="med"/>
                      <a:tailEnd type="none" w="med" len="med"/>
                    </a:lnL>
                    <a:lnR w="19050" cap="flat" cmpd="sng" algn="ctr">
                      <a:noFill/>
                      <a:prstDash val="sysDash"/>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377444">
                <a:tc vMerge="1">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100" b="1" dirty="0" smtClean="0">
                        <a:solidFill>
                          <a:schemeClr val="tx1"/>
                        </a:solidFill>
                        <a:latin typeface="Arial" panose="020B0604020202020204" pitchFamily="34" charset="0"/>
                        <a:cs typeface="Arial" panose="020B0604020202020204" pitchFamily="34" charset="0"/>
                      </a:endParaRPr>
                    </a:p>
                  </a:txBody>
                  <a:tcPr marL="45720" marR="4572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endParaRPr lang="en-GB"/>
                    </a:p>
                  </a:txBody>
                  <a:tcPr/>
                </a:tc>
                <a:tc vMerge="1">
                  <a:txBody>
                    <a:bodyPr/>
                    <a:lstStyle/>
                    <a:p>
                      <a:pPr marL="0" marR="0" lvl="1" indent="0"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endParaRPr lang="en-US" sz="1000" b="0" i="0" kern="1200" dirty="0" smtClean="0">
                        <a:solidFill>
                          <a:schemeClr val="tx1"/>
                        </a:solidFill>
                        <a:latin typeface="+mn-lt"/>
                        <a:ea typeface="+mn-ea"/>
                        <a:cs typeface="+mn-cs"/>
                      </a:endParaRPr>
                    </a:p>
                  </a:txBody>
                  <a:tcP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lnSpc>
                          <a:spcPct val="100000"/>
                        </a:lnSpc>
                        <a:spcBef>
                          <a:spcPts val="200"/>
                        </a:spcBef>
                        <a:spcAft>
                          <a:spcPts val="200"/>
                        </a:spcAft>
                      </a:pPr>
                      <a:r>
                        <a:rPr lang="en-US" sz="1000" b="0" dirty="0" smtClean="0">
                          <a:latin typeface="Arial" panose="020B0604020202020204" pitchFamily="34" charset="0"/>
                          <a:cs typeface="Arial" panose="020B0604020202020204" pitchFamily="34" charset="0"/>
                        </a:rPr>
                        <a:t>BB</a:t>
                      </a:r>
                      <a:endParaRPr lang="en-US" sz="1000" b="0" dirty="0">
                        <a:latin typeface="Arial" panose="020B0604020202020204" pitchFamily="34" charset="0"/>
                        <a:cs typeface="Arial" panose="020B0604020202020204" pitchFamily="34" charset="0"/>
                      </a:endParaRPr>
                    </a:p>
                  </a:txBody>
                  <a:tcPr marL="18288" marR="18288" marT="18288" marB="18288"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1000"/>
                        </a:lnSpc>
                      </a:pPr>
                      <a:r>
                        <a:rPr lang="en-US" sz="1000" dirty="0" smtClean="0">
                          <a:latin typeface="Arial" panose="020B0604020202020204" pitchFamily="34" charset="0"/>
                          <a:cs typeface="Arial" panose="020B0604020202020204" pitchFamily="34" charset="0"/>
                        </a:rPr>
                        <a:t>0.50%</a:t>
                      </a:r>
                      <a:endParaRPr lang="en-US" sz="1000" dirty="0">
                        <a:latin typeface="Arial" panose="020B0604020202020204" pitchFamily="34" charset="0"/>
                        <a:cs typeface="Arial" panose="020B0604020202020204" pitchFamily="34" charset="0"/>
                      </a:endParaRPr>
                    </a:p>
                  </a:txBody>
                  <a:tcPr marL="48014" marR="48014"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&gt;=1.3%</a:t>
                      </a:r>
                      <a:endParaRPr lang="en-US" sz="1000" dirty="0">
                        <a:latin typeface="Arial" panose="020B0604020202020204" pitchFamily="34" charset="0"/>
                        <a:cs typeface="Arial" panose="020B0604020202020204" pitchFamily="34" charset="0"/>
                      </a:endParaRPr>
                    </a:p>
                  </a:txBody>
                  <a:tcPr marL="18288" marR="18288" marT="18288" marB="18288"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0.7%</a:t>
                      </a:r>
                      <a:endParaRPr lang="en-US" sz="1000" dirty="0">
                        <a:latin typeface="Arial" panose="020B0604020202020204" pitchFamily="34" charset="0"/>
                        <a:cs typeface="Arial" panose="020B0604020202020204" pitchFamily="34" charset="0"/>
                      </a:endParaRPr>
                    </a:p>
                  </a:txBody>
                  <a:tcPr marL="45720" marR="4572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&gt;=1.5%</a:t>
                      </a:r>
                      <a:endParaRPr lang="en-US" sz="1000" dirty="0">
                        <a:latin typeface="Arial" panose="020B0604020202020204" pitchFamily="34" charset="0"/>
                        <a:cs typeface="Arial" panose="020B0604020202020204" pitchFamily="34" charset="0"/>
                      </a:endParaRPr>
                    </a:p>
                  </a:txBody>
                  <a:tcPr marL="18288" marR="18288" marT="18288" marB="18288"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c>
                  <a:txBody>
                    <a:body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0.9%</a:t>
                      </a:r>
                      <a:endParaRPr lang="en-US" sz="1000" dirty="0">
                        <a:latin typeface="Arial" panose="020B0604020202020204" pitchFamily="34" charset="0"/>
                        <a:cs typeface="Arial" panose="020B0604020202020204" pitchFamily="34" charset="0"/>
                      </a:endParaRPr>
                    </a:p>
                  </a:txBody>
                  <a:tcPr marL="45720" marR="45720" anchor="ctr">
                    <a:lnL w="19050" cap="flat" cmpd="sng" algn="ctr">
                      <a:noFill/>
                      <a:prstDash val="solid"/>
                      <a:round/>
                      <a:headEnd type="none" w="med" len="med"/>
                      <a:tailEnd type="none" w="med" len="med"/>
                    </a:lnL>
                    <a:lnR w="19050" cap="flat" cmpd="sng" algn="ctr">
                      <a:noFill/>
                      <a:prstDash val="sysDash"/>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vMerge="1">
                  <a:txBody>
                    <a:bodyPr/>
                    <a:lstStyle/>
                    <a:p>
                      <a:pPr marL="0" marR="0" indent="0" algn="l" defTabSz="457200" rtl="0" eaLnBrk="1" fontAlgn="auto" latinLnBrk="0" hangingPunct="1">
                        <a:lnSpc>
                          <a:spcPct val="100000"/>
                        </a:lnSpc>
                        <a:spcBef>
                          <a:spcPts val="200"/>
                        </a:spcBef>
                        <a:spcAft>
                          <a:spcPts val="200"/>
                        </a:spcAft>
                        <a:buClrTx/>
                        <a:buSzTx/>
                        <a:buFont typeface="Arial" panose="020B0604020202020204" pitchFamily="34" charset="0"/>
                        <a:buNone/>
                        <a:tabLst/>
                        <a:defRPr/>
                      </a:pPr>
                      <a:endParaRPr lang="en-GB" sz="1000" b="0" baseline="0" dirty="0" smtClean="0">
                        <a:solidFill>
                          <a:schemeClr val="tx1"/>
                        </a:solidFill>
                        <a:latin typeface="Arial" panose="020B0604020202020204" pitchFamily="34" charset="0"/>
                        <a:cs typeface="Arial" panose="020B0604020202020204" pitchFamily="34" charset="0"/>
                      </a:endParaRPr>
                    </a:p>
                  </a:txBody>
                  <a:tcPr marL="36576" marR="36576" marT="36576" marB="36576">
                    <a:lnL w="19050" cap="flat" cmpd="sng" algn="ctr">
                      <a:noFill/>
                      <a:prstDash val="solid"/>
                      <a:round/>
                      <a:headEnd type="none" w="med" len="med"/>
                      <a:tailEnd type="none" w="med" len="med"/>
                    </a:lnL>
                    <a:lnR w="19050" cap="flat" cmpd="sng" algn="ctr">
                      <a:noFill/>
                      <a:prstDash val="sysDash"/>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377444">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l">
                        <a:lnSpc>
                          <a:spcPct val="100000"/>
                        </a:lnSpc>
                        <a:spcBef>
                          <a:spcPts val="200"/>
                        </a:spcBef>
                        <a:spcAft>
                          <a:spcPts val="200"/>
                        </a:spcAft>
                      </a:pPr>
                      <a:r>
                        <a:rPr lang="en-US" sz="1000" b="0" dirty="0" smtClean="0">
                          <a:latin typeface="Arial" panose="020B0604020202020204" pitchFamily="34" charset="0"/>
                          <a:cs typeface="Arial" panose="020B0604020202020204" pitchFamily="34" charset="0"/>
                        </a:rPr>
                        <a:t>C&amp;I</a:t>
                      </a:r>
                      <a:endParaRPr lang="en-US" sz="1000" b="0" dirty="0">
                        <a:latin typeface="Arial" panose="020B0604020202020204" pitchFamily="34" charset="0"/>
                        <a:cs typeface="Arial" panose="020B0604020202020204" pitchFamily="34" charset="0"/>
                      </a:endParaRPr>
                    </a:p>
                  </a:txBody>
                  <a:tcPr marL="18288" marR="18288" marT="18288" marB="18288"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1000"/>
                        </a:lnSpc>
                      </a:pPr>
                      <a:r>
                        <a:rPr lang="en-US" sz="1000" dirty="0" smtClean="0">
                          <a:latin typeface="Arial" panose="020B0604020202020204" pitchFamily="34" charset="0"/>
                          <a:cs typeface="Arial" panose="020B0604020202020204" pitchFamily="34" charset="0"/>
                        </a:rPr>
                        <a:t>0.10%</a:t>
                      </a:r>
                      <a:endParaRPr lang="en-US" sz="1000" dirty="0">
                        <a:latin typeface="Arial" panose="020B0604020202020204" pitchFamily="34" charset="0"/>
                        <a:cs typeface="Arial" panose="020B0604020202020204" pitchFamily="34" charset="0"/>
                      </a:endParaRPr>
                    </a:p>
                  </a:txBody>
                  <a:tcPr marL="48014" marR="48014"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&gt;=0.5%</a:t>
                      </a:r>
                      <a:endParaRPr lang="en-US" sz="1000" dirty="0">
                        <a:latin typeface="Arial" panose="020B0604020202020204" pitchFamily="34" charset="0"/>
                        <a:cs typeface="Arial" panose="020B0604020202020204" pitchFamily="34" charset="0"/>
                      </a:endParaRPr>
                    </a:p>
                  </a:txBody>
                  <a:tcPr marL="18288" marR="18288" marT="18288" marB="18288"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0.5%</a:t>
                      </a:r>
                      <a:endParaRPr lang="en-US" sz="1000" dirty="0">
                        <a:latin typeface="Arial" panose="020B0604020202020204" pitchFamily="34" charset="0"/>
                        <a:cs typeface="Arial" panose="020B0604020202020204" pitchFamily="34" charset="0"/>
                      </a:endParaRPr>
                    </a:p>
                  </a:txBody>
                  <a:tcPr marL="45720" marR="4572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&gt;=0.7%</a:t>
                      </a:r>
                      <a:endParaRPr lang="en-US" sz="1000" dirty="0">
                        <a:latin typeface="Arial" panose="020B0604020202020204" pitchFamily="34" charset="0"/>
                        <a:cs typeface="Arial" panose="020B0604020202020204" pitchFamily="34" charset="0"/>
                      </a:endParaRPr>
                    </a:p>
                  </a:txBody>
                  <a:tcPr marL="18288" marR="18288" marT="18288" marB="18288"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c>
                  <a:txBody>
                    <a:body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0.7%</a:t>
                      </a:r>
                      <a:endParaRPr lang="en-US" sz="1000" dirty="0">
                        <a:latin typeface="Arial" panose="020B0604020202020204" pitchFamily="34" charset="0"/>
                        <a:cs typeface="Arial" panose="020B0604020202020204" pitchFamily="34" charset="0"/>
                      </a:endParaRPr>
                    </a:p>
                  </a:txBody>
                  <a:tcPr marL="45720" marR="45720" anchor="ctr">
                    <a:lnL w="19050" cap="flat" cmpd="sng" algn="ctr">
                      <a:noFill/>
                      <a:prstDash val="solid"/>
                      <a:round/>
                      <a:headEnd type="none" w="med" len="med"/>
                      <a:tailEnd type="none" w="med" len="med"/>
                    </a:lnL>
                    <a:lnR w="19050" cap="flat" cmpd="sng" algn="ctr">
                      <a:noFill/>
                      <a:prstDash val="sysDash"/>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vMerge="1">
                  <a:txBody>
                    <a:bodyPr/>
                    <a:lstStyle/>
                    <a:p>
                      <a:endParaRPr lang="en-US"/>
                    </a:p>
                  </a:txBody>
                  <a:tcPr/>
                </a:tc>
              </a:tr>
              <a:tr h="377444">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l">
                        <a:lnSpc>
                          <a:spcPct val="100000"/>
                        </a:lnSpc>
                        <a:spcBef>
                          <a:spcPts val="200"/>
                        </a:spcBef>
                        <a:spcAft>
                          <a:spcPts val="200"/>
                        </a:spcAft>
                      </a:pPr>
                      <a:r>
                        <a:rPr lang="en-US" sz="1000" b="0" dirty="0" smtClean="0">
                          <a:latin typeface="Arial" panose="020B0604020202020204" pitchFamily="34" charset="0"/>
                          <a:cs typeface="Arial" panose="020B0604020202020204" pitchFamily="34" charset="0"/>
                        </a:rPr>
                        <a:t>CRE</a:t>
                      </a:r>
                      <a:endParaRPr lang="en-US" sz="1000" b="0" dirty="0">
                        <a:latin typeface="Arial" panose="020B0604020202020204" pitchFamily="34" charset="0"/>
                        <a:cs typeface="Arial" panose="020B0604020202020204" pitchFamily="34" charset="0"/>
                      </a:endParaRPr>
                    </a:p>
                  </a:txBody>
                  <a:tcPr marL="18288" marR="18288" marT="18288" marB="18288"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1000"/>
                        </a:lnSpc>
                      </a:pPr>
                      <a:r>
                        <a:rPr lang="en-US" sz="1000" dirty="0" smtClean="0">
                          <a:latin typeface="Arial" panose="020B0604020202020204" pitchFamily="34" charset="0"/>
                          <a:cs typeface="Arial" panose="020B0604020202020204" pitchFamily="34" charset="0"/>
                        </a:rPr>
                        <a:t>0.09%</a:t>
                      </a:r>
                      <a:endParaRPr lang="en-US" sz="1000" dirty="0">
                        <a:latin typeface="Arial" panose="020B0604020202020204" pitchFamily="34" charset="0"/>
                        <a:cs typeface="Arial" panose="020B0604020202020204" pitchFamily="34" charset="0"/>
                      </a:endParaRPr>
                    </a:p>
                  </a:txBody>
                  <a:tcPr marL="48014" marR="48014"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&gt;=0.3%</a:t>
                      </a:r>
                      <a:endParaRPr lang="en-US" sz="1000" dirty="0">
                        <a:latin typeface="Arial" panose="020B0604020202020204" pitchFamily="34" charset="0"/>
                        <a:cs typeface="Arial" panose="020B0604020202020204" pitchFamily="34" charset="0"/>
                      </a:endParaRPr>
                    </a:p>
                  </a:txBody>
                  <a:tcPr marL="18288" marR="18288" marT="18288" marB="18288"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0.3%</a:t>
                      </a:r>
                      <a:endParaRPr lang="en-US" sz="1000" dirty="0">
                        <a:latin typeface="Arial" panose="020B0604020202020204" pitchFamily="34" charset="0"/>
                        <a:cs typeface="Arial" panose="020B0604020202020204" pitchFamily="34" charset="0"/>
                      </a:endParaRPr>
                    </a:p>
                  </a:txBody>
                  <a:tcPr marL="45720" marR="4572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&gt;=0.5%</a:t>
                      </a:r>
                      <a:endParaRPr lang="en-US" sz="1000" dirty="0">
                        <a:latin typeface="Arial" panose="020B0604020202020204" pitchFamily="34" charset="0"/>
                        <a:cs typeface="Arial" panose="020B0604020202020204" pitchFamily="34" charset="0"/>
                      </a:endParaRPr>
                    </a:p>
                  </a:txBody>
                  <a:tcPr marL="18288" marR="18288" marT="18288" marB="18288"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c>
                  <a:txBody>
                    <a:body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0.5%</a:t>
                      </a:r>
                      <a:endParaRPr lang="en-US" sz="1000" dirty="0">
                        <a:latin typeface="Arial" panose="020B0604020202020204" pitchFamily="34" charset="0"/>
                        <a:cs typeface="Arial" panose="020B0604020202020204" pitchFamily="34" charset="0"/>
                      </a:endParaRPr>
                    </a:p>
                  </a:txBody>
                  <a:tcPr marL="45720" marR="45720" anchor="ctr">
                    <a:lnL w="19050" cap="flat" cmpd="sng" algn="ctr">
                      <a:noFill/>
                      <a:prstDash val="solid"/>
                      <a:round/>
                      <a:headEnd type="none" w="med" len="med"/>
                      <a:tailEnd type="none" w="med" len="med"/>
                    </a:lnL>
                    <a:lnR w="19050" cap="flat" cmpd="sng" algn="ctr">
                      <a:noFill/>
                      <a:prstDash val="sysDash"/>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vMerge="1">
                  <a:txBody>
                    <a:bodyPr/>
                    <a:lstStyle/>
                    <a:p>
                      <a:endParaRPr lang="en-US"/>
                    </a:p>
                  </a:txBody>
                  <a:tcPr/>
                </a:tc>
              </a:tr>
              <a:tr h="377444">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l">
                        <a:lnSpc>
                          <a:spcPct val="100000"/>
                        </a:lnSpc>
                        <a:spcBef>
                          <a:spcPts val="200"/>
                        </a:spcBef>
                        <a:spcAft>
                          <a:spcPts val="200"/>
                        </a:spcAft>
                      </a:pPr>
                      <a:r>
                        <a:rPr lang="en-US" sz="1000" b="0" dirty="0" smtClean="0">
                          <a:latin typeface="Arial" panose="020B0604020202020204" pitchFamily="34" charset="0"/>
                          <a:cs typeface="Arial" panose="020B0604020202020204" pitchFamily="34" charset="0"/>
                        </a:rPr>
                        <a:t>GCB – Large Corporates</a:t>
                      </a:r>
                      <a:endParaRPr lang="en-US" sz="1000" b="0" dirty="0">
                        <a:latin typeface="Arial" panose="020B0604020202020204" pitchFamily="34" charset="0"/>
                        <a:cs typeface="Arial" panose="020B0604020202020204" pitchFamily="34" charset="0"/>
                      </a:endParaRPr>
                    </a:p>
                  </a:txBody>
                  <a:tcPr marL="18288" marR="18288" marT="18288" marB="18288"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1000"/>
                        </a:lnSpc>
                      </a:pPr>
                      <a:r>
                        <a:rPr lang="en-US" sz="1000" dirty="0" smtClean="0">
                          <a:latin typeface="Arial" panose="020B0604020202020204" pitchFamily="34" charset="0"/>
                          <a:cs typeface="Arial" panose="020B0604020202020204" pitchFamily="34" charset="0"/>
                        </a:rPr>
                        <a:t>0.68%</a:t>
                      </a:r>
                      <a:endParaRPr lang="en-US" sz="1000" dirty="0">
                        <a:latin typeface="Arial" panose="020B0604020202020204" pitchFamily="34" charset="0"/>
                        <a:cs typeface="Arial" panose="020B0604020202020204" pitchFamily="34" charset="0"/>
                      </a:endParaRPr>
                    </a:p>
                  </a:txBody>
                  <a:tcPr marL="48014" marR="48014"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c>
                  <a:txBody>
                    <a:body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&gt;=0.2%</a:t>
                      </a:r>
                      <a:endParaRPr lang="en-US" sz="1000" dirty="0">
                        <a:latin typeface="Arial" panose="020B0604020202020204" pitchFamily="34" charset="0"/>
                        <a:cs typeface="Arial" panose="020B0604020202020204" pitchFamily="34" charset="0"/>
                      </a:endParaRPr>
                    </a:p>
                  </a:txBody>
                  <a:tcPr marL="18288" marR="18288" marT="18288" marB="18288"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marL="0" marR="0" indent="0" algn="ctr" defTabSz="457200" rtl="0" eaLnBrk="1" fontAlgn="auto" latinLnBrk="0" hangingPunct="1">
                        <a:lnSpc>
                          <a:spcPct val="100000"/>
                        </a:lnSpc>
                        <a:spcBef>
                          <a:spcPts val="200"/>
                        </a:spcBef>
                        <a:spcAft>
                          <a:spcPts val="200"/>
                        </a:spcAft>
                        <a:buClrTx/>
                        <a:buSzTx/>
                        <a:buFontTx/>
                        <a:buNone/>
                        <a:tabLst/>
                        <a:defRPr/>
                      </a:pPr>
                      <a:r>
                        <a:rPr lang="en-US" sz="1000" dirty="0" smtClean="0">
                          <a:latin typeface="Arial" panose="020B0604020202020204" pitchFamily="34" charset="0"/>
                          <a:cs typeface="Arial" panose="020B0604020202020204" pitchFamily="34" charset="0"/>
                        </a:rPr>
                        <a:t>N/A</a:t>
                      </a:r>
                    </a:p>
                  </a:txBody>
                  <a:tcPr marL="45720" marR="4572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&gt;=0.4%</a:t>
                      </a:r>
                      <a:endParaRPr lang="en-US" sz="1000" dirty="0">
                        <a:latin typeface="Arial" panose="020B0604020202020204" pitchFamily="34" charset="0"/>
                        <a:cs typeface="Arial" panose="020B0604020202020204" pitchFamily="34" charset="0"/>
                      </a:endParaRPr>
                    </a:p>
                  </a:txBody>
                  <a:tcPr marL="18288" marR="18288" marT="18288" marB="18288"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c>
                  <a:txBody>
                    <a:bodyPr/>
                    <a:lstStyle/>
                    <a:p>
                      <a:pPr marL="0" marR="0" indent="0" algn="ctr" defTabSz="457200" rtl="0" eaLnBrk="1" fontAlgn="auto" latinLnBrk="0" hangingPunct="1">
                        <a:lnSpc>
                          <a:spcPct val="100000"/>
                        </a:lnSpc>
                        <a:spcBef>
                          <a:spcPts val="200"/>
                        </a:spcBef>
                        <a:spcAft>
                          <a:spcPts val="200"/>
                        </a:spcAft>
                        <a:buClrTx/>
                        <a:buSzTx/>
                        <a:buFontTx/>
                        <a:buNone/>
                        <a:tabLst/>
                        <a:defRPr/>
                      </a:pPr>
                      <a:r>
                        <a:rPr lang="en-US" sz="1000" dirty="0" smtClean="0">
                          <a:latin typeface="Arial" panose="020B0604020202020204" pitchFamily="34" charset="0"/>
                          <a:cs typeface="Arial" panose="020B0604020202020204" pitchFamily="34" charset="0"/>
                        </a:rPr>
                        <a:t>N/A</a:t>
                      </a:r>
                    </a:p>
                  </a:txBody>
                  <a:tcPr marL="45720" marR="45720" anchor="ctr">
                    <a:lnL w="19050" cap="flat" cmpd="sng" algn="ctr">
                      <a:noFill/>
                      <a:prstDash val="solid"/>
                      <a:round/>
                      <a:headEnd type="none" w="med" len="med"/>
                      <a:tailEnd type="none" w="med" len="med"/>
                    </a:lnL>
                    <a:lnR w="19050" cap="flat" cmpd="sng" algn="ctr">
                      <a:noFill/>
                      <a:prstDash val="sysDash"/>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vMerge="1">
                  <a:txBody>
                    <a:bodyPr/>
                    <a:lstStyle/>
                    <a:p>
                      <a:endParaRPr lang="en-US"/>
                    </a:p>
                  </a:txBody>
                  <a:tcPr/>
                </a:tc>
              </a:tr>
              <a:tr h="377444">
                <a:tc vMerge="1">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100" b="1" dirty="0" smtClean="0">
                        <a:solidFill>
                          <a:schemeClr val="tx1"/>
                        </a:solidFill>
                        <a:latin typeface="Arial" panose="020B0604020202020204" pitchFamily="34" charset="0"/>
                        <a:cs typeface="Arial" panose="020B0604020202020204" pitchFamily="34" charset="0"/>
                      </a:endParaRPr>
                    </a:p>
                  </a:txBody>
                  <a:tcPr marL="45720" marR="4572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endParaRPr lang="en-GB"/>
                    </a:p>
                  </a:txBody>
                  <a:tcPr/>
                </a:tc>
                <a:tc vMerge="1">
                  <a:txBody>
                    <a:bodyPr/>
                    <a:lstStyle/>
                    <a:p>
                      <a:pPr marL="0" marR="0" lvl="1" indent="0"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endParaRPr lang="en-US" sz="1000" b="0" i="0" kern="1200" dirty="0" smtClean="0">
                        <a:solidFill>
                          <a:schemeClr val="tx1"/>
                        </a:solidFill>
                        <a:latin typeface="+mn-lt"/>
                        <a:ea typeface="+mn-ea"/>
                        <a:cs typeface="+mn-cs"/>
                      </a:endParaRPr>
                    </a:p>
                  </a:txBody>
                  <a:tcP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lnSpc>
                          <a:spcPct val="100000"/>
                        </a:lnSpc>
                        <a:spcBef>
                          <a:spcPts val="200"/>
                        </a:spcBef>
                        <a:spcAft>
                          <a:spcPts val="200"/>
                        </a:spcAft>
                      </a:pPr>
                      <a:r>
                        <a:rPr lang="en-US" sz="1000" b="0" dirty="0" smtClean="0">
                          <a:latin typeface="Arial" panose="020B0604020202020204" pitchFamily="34" charset="0"/>
                          <a:cs typeface="Arial" panose="020B0604020202020204" pitchFamily="34" charset="0"/>
                        </a:rPr>
                        <a:t>GCB - MRG</a:t>
                      </a:r>
                      <a:endParaRPr lang="en-US" sz="1000" b="0" dirty="0">
                        <a:latin typeface="Arial" panose="020B0604020202020204" pitchFamily="34" charset="0"/>
                        <a:cs typeface="Arial" panose="020B0604020202020204" pitchFamily="34" charset="0"/>
                      </a:endParaRPr>
                    </a:p>
                  </a:txBody>
                  <a:tcPr marL="18288" marR="18288" marT="18288" marB="18288"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1000"/>
                        </a:lnSpc>
                      </a:pPr>
                      <a:r>
                        <a:rPr lang="en-US" sz="1000" dirty="0" smtClean="0">
                          <a:latin typeface="Arial" panose="020B0604020202020204" pitchFamily="34" charset="0"/>
                          <a:cs typeface="Arial" panose="020B0604020202020204" pitchFamily="34" charset="0"/>
                        </a:rPr>
                        <a:t>0.02%</a:t>
                      </a:r>
                      <a:endParaRPr lang="en-US" sz="1000" dirty="0">
                        <a:latin typeface="Arial" panose="020B0604020202020204" pitchFamily="34" charset="0"/>
                        <a:cs typeface="Arial" panose="020B0604020202020204" pitchFamily="34" charset="0"/>
                      </a:endParaRPr>
                    </a:p>
                  </a:txBody>
                  <a:tcPr marL="48014" marR="48014"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c>
                  <a:txBody>
                    <a:body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&gt;0%</a:t>
                      </a:r>
                      <a:endParaRPr lang="en-US" sz="1000" dirty="0">
                        <a:latin typeface="Arial" panose="020B0604020202020204" pitchFamily="34" charset="0"/>
                        <a:cs typeface="Arial" panose="020B0604020202020204" pitchFamily="34" charset="0"/>
                      </a:endParaRPr>
                    </a:p>
                  </a:txBody>
                  <a:tcPr marL="18288" marR="18288" marT="18288" marB="18288"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a:lnSpc>
                          <a:spcPts val="1000"/>
                        </a:lnSpc>
                      </a:pPr>
                      <a:r>
                        <a:rPr lang="en-US" sz="1000" dirty="0" smtClean="0">
                          <a:latin typeface="Arial" panose="020B0604020202020204" pitchFamily="34" charset="0"/>
                          <a:cs typeface="Arial" panose="020B0604020202020204" pitchFamily="34" charset="0"/>
                        </a:rPr>
                        <a:t>N/A</a:t>
                      </a:r>
                      <a:endParaRPr lang="en-US" sz="1000" dirty="0">
                        <a:latin typeface="Arial" panose="020B0604020202020204" pitchFamily="34" charset="0"/>
                        <a:cs typeface="Arial" panose="020B0604020202020204" pitchFamily="34" charset="0"/>
                      </a:endParaRPr>
                    </a:p>
                  </a:txBody>
                  <a:tcPr marL="45720" marR="4572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&gt;0%</a:t>
                      </a:r>
                      <a:endParaRPr lang="en-US" sz="1000" dirty="0">
                        <a:latin typeface="Arial" panose="020B0604020202020204" pitchFamily="34" charset="0"/>
                        <a:cs typeface="Arial" panose="020B0604020202020204" pitchFamily="34" charset="0"/>
                      </a:endParaRPr>
                    </a:p>
                  </a:txBody>
                  <a:tcPr marL="18288" marR="18288" marT="18288" marB="18288"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c>
                  <a:txBody>
                    <a:bodyPr/>
                    <a:lstStyle/>
                    <a:p>
                      <a:pPr algn="ctr">
                        <a:lnSpc>
                          <a:spcPts val="1000"/>
                        </a:lnSpc>
                      </a:pPr>
                      <a:r>
                        <a:rPr lang="en-US" sz="1000" dirty="0" smtClean="0">
                          <a:latin typeface="Arial" panose="020B0604020202020204" pitchFamily="34" charset="0"/>
                          <a:cs typeface="Arial" panose="020B0604020202020204" pitchFamily="34" charset="0"/>
                        </a:rPr>
                        <a:t>N/A</a:t>
                      </a:r>
                      <a:endParaRPr lang="en-US" sz="1000" dirty="0">
                        <a:latin typeface="Arial" panose="020B0604020202020204" pitchFamily="34" charset="0"/>
                        <a:cs typeface="Arial" panose="020B0604020202020204" pitchFamily="34" charset="0"/>
                      </a:endParaRPr>
                    </a:p>
                  </a:txBody>
                  <a:tcPr marL="45720" marR="45720" anchor="ctr">
                    <a:lnL w="19050" cap="flat" cmpd="sng" algn="ctr">
                      <a:noFill/>
                      <a:prstDash val="solid"/>
                      <a:round/>
                      <a:headEnd type="none" w="med" len="med"/>
                      <a:tailEnd type="none" w="med" len="med"/>
                    </a:lnL>
                    <a:lnR w="19050" cap="flat" cmpd="sng" algn="ctr">
                      <a:noFill/>
                      <a:prstDash val="sysDash"/>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vMerge="1">
                  <a:txBody>
                    <a:bodyPr/>
                    <a:lstStyle/>
                    <a:p>
                      <a:pPr marL="0" marR="0" indent="0" algn="ctr" defTabSz="457200" rtl="0" eaLnBrk="1" fontAlgn="auto" latinLnBrk="0" hangingPunct="1">
                        <a:lnSpc>
                          <a:spcPct val="100000"/>
                        </a:lnSpc>
                        <a:spcBef>
                          <a:spcPts val="200"/>
                        </a:spcBef>
                        <a:spcAft>
                          <a:spcPts val="200"/>
                        </a:spcAft>
                        <a:buClrTx/>
                        <a:buSzTx/>
                        <a:buFontTx/>
                        <a:buNone/>
                        <a:tabLst/>
                        <a:defRPr/>
                      </a:pPr>
                      <a:endParaRPr lang="en-US" sz="1000" b="0" i="0" kern="1200" dirty="0" smtClean="0">
                        <a:solidFill>
                          <a:sysClr val="windowText" lastClr="000000"/>
                        </a:solidFill>
                        <a:latin typeface="Arial" panose="020B0604020202020204" pitchFamily="34" charset="0"/>
                        <a:ea typeface="+mn-ea"/>
                        <a:cs typeface="Arial" panose="020B0604020202020204" pitchFamily="34" charset="0"/>
                      </a:endParaRPr>
                    </a:p>
                  </a:txBody>
                  <a:tcPr marL="36576" marR="36576" marT="36576" marB="36576" anchor="ctr">
                    <a:lnL w="19050" cap="flat" cmpd="sng" algn="ctr">
                      <a:noFill/>
                      <a:prstDash val="solid"/>
                      <a:round/>
                      <a:headEnd type="none" w="med" len="med"/>
                      <a:tailEnd type="none" w="med" len="med"/>
                    </a:lnL>
                    <a:lnR w="19050" cap="flat" cmpd="sng" algn="ctr">
                      <a:noFill/>
                      <a:prstDash val="sysDash"/>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377444">
                <a:tc vMerge="1">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000" b="1" dirty="0" smtClean="0">
                        <a:solidFill>
                          <a:schemeClr val="tx1"/>
                        </a:solidFill>
                        <a:latin typeface="Arial" panose="020B0604020202020204" pitchFamily="34" charset="0"/>
                        <a:cs typeface="Arial" panose="020B0604020202020204" pitchFamily="34" charset="0"/>
                      </a:endParaRPr>
                    </a:p>
                  </a:txBody>
                  <a:tcPr marL="45720" marR="4572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1" indent="0" algn="l" defTabSz="457200" rtl="0" eaLnBrk="1" fontAlgn="ctr" latinLnBrk="0" hangingPunct="1">
                        <a:lnSpc>
                          <a:spcPct val="100000"/>
                        </a:lnSpc>
                        <a:spcBef>
                          <a:spcPts val="0"/>
                        </a:spcBef>
                        <a:spcAft>
                          <a:spcPts val="0"/>
                        </a:spcAft>
                        <a:buClr>
                          <a:schemeClr val="tx1"/>
                        </a:buClr>
                        <a:buSzTx/>
                        <a:buFont typeface="Arial" panose="020B0604020202020204" pitchFamily="34" charset="0"/>
                        <a:buNone/>
                        <a:tabLst/>
                        <a:defRPr/>
                      </a:pPr>
                      <a:r>
                        <a:rPr lang="en-US" sz="1600" b="1" i="0" kern="1200" baseline="0" dirty="0" smtClean="0">
                          <a:solidFill>
                            <a:srgbClr val="FF0000"/>
                          </a:solidFill>
                          <a:latin typeface="Arial" panose="020B0604020202020204" pitchFamily="34" charset="0"/>
                          <a:ea typeface="+mn-ea"/>
                          <a:cs typeface="Arial" panose="020B0604020202020204" pitchFamily="34" charset="0"/>
                        </a:rPr>
                        <a:t>III</a:t>
                      </a:r>
                    </a:p>
                  </a:txBody>
                  <a:tcPr marL="45720" marR="4572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1" indent="0" algn="l" defTabSz="457200" rtl="0" eaLnBrk="1" fontAlgn="ctr" latinLnBrk="0" hangingPunct="1">
                        <a:lnSpc>
                          <a:spcPct val="100000"/>
                        </a:lnSpc>
                        <a:spcBef>
                          <a:spcPts val="0"/>
                        </a:spcBef>
                        <a:spcAft>
                          <a:spcPts val="0"/>
                        </a:spcAft>
                        <a:buClr>
                          <a:schemeClr val="tx1"/>
                        </a:buClr>
                        <a:buSzTx/>
                        <a:buFont typeface="Arial" panose="020B0604020202020204" pitchFamily="34" charset="0"/>
                        <a:buNone/>
                        <a:tabLst/>
                        <a:defRPr/>
                      </a:pPr>
                      <a:r>
                        <a:rPr lang="en-US" sz="1000" i="0" kern="1200" baseline="0" dirty="0" smtClean="0">
                          <a:solidFill>
                            <a:schemeClr val="tx1"/>
                          </a:solidFill>
                          <a:latin typeface="Arial" panose="020B0604020202020204" pitchFamily="34" charset="0"/>
                          <a:ea typeface="+mn-ea"/>
                          <a:cs typeface="Arial" panose="020B0604020202020204" pitchFamily="34" charset="0"/>
                        </a:rPr>
                        <a:t>% 60/61+ days past due</a:t>
                      </a:r>
                    </a:p>
                  </a:txBody>
                  <a:tcPr marL="45720" marR="4572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lnSpc>
                          <a:spcPts val="1000"/>
                        </a:lnSpc>
                      </a:pPr>
                      <a:r>
                        <a:rPr lang="en-US" sz="1000" b="0" dirty="0" smtClean="0">
                          <a:latin typeface="Arial" panose="020B0604020202020204" pitchFamily="34" charset="0"/>
                          <a:cs typeface="Arial" panose="020B0604020202020204" pitchFamily="34" charset="0"/>
                        </a:rPr>
                        <a:t>Retail</a:t>
                      </a:r>
                      <a:endParaRPr lang="en-US" sz="1000" b="0" dirty="0">
                        <a:latin typeface="Arial" panose="020B0604020202020204" pitchFamily="34" charset="0"/>
                        <a:cs typeface="Arial" panose="020B0604020202020204" pitchFamily="34" charset="0"/>
                      </a:endParaRPr>
                    </a:p>
                  </a:txBody>
                  <a:tcPr marL="45720" marR="4572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1000"/>
                        </a:lnSpc>
                      </a:pPr>
                      <a:r>
                        <a:rPr lang="en-US" sz="1000" dirty="0" smtClean="0">
                          <a:latin typeface="Arial" panose="020B0604020202020204" pitchFamily="34" charset="0"/>
                          <a:cs typeface="Arial" panose="020B0604020202020204" pitchFamily="34" charset="0"/>
                        </a:rPr>
                        <a:t>2.06%</a:t>
                      </a:r>
                    </a:p>
                  </a:txBody>
                  <a:tcPr marL="48014" marR="48014"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&gt;=2.84%</a:t>
                      </a:r>
                      <a:endParaRPr lang="en-US" sz="1000" dirty="0">
                        <a:latin typeface="Arial" panose="020B0604020202020204" pitchFamily="34" charset="0"/>
                        <a:cs typeface="Arial" panose="020B0604020202020204" pitchFamily="34" charset="0"/>
                      </a:endParaRPr>
                    </a:p>
                  </a:txBody>
                  <a:tcPr marL="18288" marR="18288" marT="18288" marB="18288"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marL="0" marR="0" indent="0" algn="ctr" defTabSz="457200" rtl="0" eaLnBrk="1" fontAlgn="auto" latinLnBrk="0" hangingPunct="1">
                        <a:lnSpc>
                          <a:spcPts val="1000"/>
                        </a:lnSpc>
                        <a:spcBef>
                          <a:spcPts val="0"/>
                        </a:spcBef>
                        <a:spcAft>
                          <a:spcPts val="0"/>
                        </a:spcAft>
                        <a:buClrTx/>
                        <a:buSzTx/>
                        <a:buFontTx/>
                        <a:buNone/>
                        <a:tabLst/>
                        <a:defRPr/>
                      </a:pPr>
                      <a:r>
                        <a:rPr lang="en-US" sz="1000" dirty="0" smtClean="0">
                          <a:latin typeface="Arial" panose="020B0604020202020204" pitchFamily="34" charset="0"/>
                          <a:cs typeface="Arial" panose="020B0604020202020204" pitchFamily="34" charset="0"/>
                        </a:rPr>
                        <a:t>5.0%</a:t>
                      </a:r>
                    </a:p>
                  </a:txBody>
                  <a:tcPr marL="45720" marR="4572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&gt;=3.10%</a:t>
                      </a:r>
                      <a:endParaRPr lang="en-US" sz="1000" dirty="0">
                        <a:latin typeface="Arial" panose="020B0604020202020204" pitchFamily="34" charset="0"/>
                        <a:cs typeface="Arial" panose="020B0604020202020204" pitchFamily="34" charset="0"/>
                      </a:endParaRPr>
                    </a:p>
                  </a:txBody>
                  <a:tcPr marL="18288" marR="18288" marT="18288" marB="18288"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c>
                  <a:txBody>
                    <a:bodyPr/>
                    <a:lstStyle/>
                    <a:p>
                      <a:pPr marL="0" marR="0" indent="0" algn="ctr" defTabSz="457200" rtl="0" eaLnBrk="1" fontAlgn="auto" latinLnBrk="0" hangingPunct="1">
                        <a:lnSpc>
                          <a:spcPts val="1000"/>
                        </a:lnSpc>
                        <a:spcBef>
                          <a:spcPts val="0"/>
                        </a:spcBef>
                        <a:spcAft>
                          <a:spcPts val="0"/>
                        </a:spcAft>
                        <a:buClrTx/>
                        <a:buSzTx/>
                        <a:buFontTx/>
                        <a:buNone/>
                        <a:tabLst/>
                        <a:defRPr/>
                      </a:pPr>
                      <a:r>
                        <a:rPr lang="en-US" sz="1000" dirty="0" smtClean="0">
                          <a:latin typeface="Arial" panose="020B0604020202020204" pitchFamily="34" charset="0"/>
                          <a:cs typeface="Arial" panose="020B0604020202020204" pitchFamily="34" charset="0"/>
                        </a:rPr>
                        <a:t>7.5%</a:t>
                      </a:r>
                    </a:p>
                  </a:txBody>
                  <a:tcPr marL="45720" marR="45720" anchor="ctr">
                    <a:lnL w="19050" cap="flat" cmpd="sng" algn="ctr">
                      <a:noFill/>
                      <a:prstDash val="solid"/>
                      <a:round/>
                      <a:headEnd type="none" w="med" len="med"/>
                      <a:tailEnd type="none" w="med" len="med"/>
                    </a:lnL>
                    <a:lnR w="19050" cap="flat" cmpd="sng" algn="ctr">
                      <a:noFill/>
                      <a:prstDash val="sysDash"/>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vMerge="1">
                  <a:txBody>
                    <a:bodyPr/>
                    <a:lstStyle/>
                    <a:p>
                      <a:pPr marL="0" marR="0" indent="0" algn="l" defTabSz="457200" rtl="0" eaLnBrk="1" fontAlgn="auto" latinLnBrk="0" hangingPunct="1">
                        <a:lnSpc>
                          <a:spcPct val="100000"/>
                        </a:lnSpc>
                        <a:spcBef>
                          <a:spcPts val="200"/>
                        </a:spcBef>
                        <a:spcAft>
                          <a:spcPts val="200"/>
                        </a:spcAft>
                        <a:buClrTx/>
                        <a:buSzTx/>
                        <a:buFont typeface="Arial" panose="020B0604020202020204" pitchFamily="34" charset="0"/>
                        <a:buNone/>
                        <a:tabLst/>
                        <a:defRPr/>
                      </a:pPr>
                      <a:endParaRPr lang="en-GB" sz="1000" b="0" baseline="0" dirty="0" smtClean="0">
                        <a:solidFill>
                          <a:schemeClr val="tx1"/>
                        </a:solidFill>
                        <a:latin typeface="Arial" panose="020B0604020202020204" pitchFamily="34" charset="0"/>
                        <a:cs typeface="Arial" panose="020B0604020202020204" pitchFamily="34" charset="0"/>
                      </a:endParaRPr>
                    </a:p>
                  </a:txBody>
                  <a:tcPr marL="36576" marR="36576" marT="36576" marB="36576">
                    <a:lnL w="19050" cap="flat" cmpd="sng" algn="ctr">
                      <a:noFill/>
                      <a:prstDash val="solid"/>
                      <a:round/>
                      <a:headEnd type="none" w="med" len="med"/>
                      <a:tailEnd type="none" w="med" len="med"/>
                    </a:lnL>
                    <a:lnR w="19050" cap="flat" cmpd="sng" algn="ctr">
                      <a:noFill/>
                      <a:prstDash val="sysDash"/>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bl>
          </a:graphicData>
        </a:graphic>
      </p:graphicFrame>
    </p:spTree>
    <p:extLst>
      <p:ext uri="{BB962C8B-B14F-4D97-AF65-F5344CB8AC3E}">
        <p14:creationId xmlns:p14="http://schemas.microsoft.com/office/powerpoint/2010/main" val="372012406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66744" y="523407"/>
            <a:ext cx="9336044" cy="357021"/>
          </a:xfrm>
          <a:prstGeom prst="rect">
            <a:avLst/>
          </a:prstGeom>
          <a:noFill/>
        </p:spPr>
        <p:txBody>
          <a:bodyPr wrap="square" rtlCol="0">
            <a:spAutoFit/>
          </a:bodyPr>
          <a:lstStyle/>
          <a:p>
            <a:pPr algn="l"/>
            <a:r>
              <a:rPr lang="en-US" sz="2000" b="1" dirty="0"/>
              <a:t>Metric selection:</a:t>
            </a:r>
            <a:r>
              <a:rPr lang="en-US" sz="2000" dirty="0"/>
              <a:t> </a:t>
            </a:r>
            <a:r>
              <a:rPr lang="en-US" sz="2000" dirty="0" smtClean="0"/>
              <a:t>Credit </a:t>
            </a:r>
            <a:r>
              <a:rPr lang="en-US" sz="2000" dirty="0"/>
              <a:t>risk </a:t>
            </a:r>
            <a:r>
              <a:rPr lang="en-US" sz="2000" dirty="0" smtClean="0"/>
              <a:t>CCAR-linked</a:t>
            </a:r>
            <a:r>
              <a:rPr lang="en-US" sz="2000" dirty="0"/>
              <a:t> </a:t>
            </a:r>
            <a:r>
              <a:rPr lang="en-US" sz="2000" dirty="0" smtClean="0"/>
              <a:t>metrics</a:t>
            </a:r>
            <a:endParaRPr lang="en-US" sz="2000" dirty="0"/>
          </a:p>
        </p:txBody>
      </p:sp>
      <p:graphicFrame>
        <p:nvGraphicFramePr>
          <p:cNvPr id="3" name="Content Placeholder 12"/>
          <p:cNvGraphicFramePr>
            <a:graphicFrameLocks/>
          </p:cNvGraphicFramePr>
          <p:nvPr>
            <p:extLst>
              <p:ext uri="{D42A27DB-BD31-4B8C-83A1-F6EECF244321}">
                <p14:modId xmlns:p14="http://schemas.microsoft.com/office/powerpoint/2010/main" val="2630178319"/>
              </p:ext>
            </p:extLst>
          </p:nvPr>
        </p:nvGraphicFramePr>
        <p:xfrm>
          <a:off x="360998" y="1463040"/>
          <a:ext cx="8821737" cy="4154424"/>
        </p:xfrm>
        <a:graphic>
          <a:graphicData uri="http://schemas.openxmlformats.org/drawingml/2006/table">
            <a:tbl>
              <a:tblPr firstRow="1" bandRow="1">
                <a:tableStyleId>{839DD9DD-9E6C-4910-8AC0-68ADFF6A6AFC}</a:tableStyleId>
              </a:tblPr>
              <a:tblGrid>
                <a:gridCol w="638462"/>
                <a:gridCol w="2028220"/>
                <a:gridCol w="1480525"/>
                <a:gridCol w="4674530"/>
              </a:tblGrid>
              <a:tr h="159448">
                <a:tc>
                  <a:txBody>
                    <a:bodyPr/>
                    <a:lstStyle/>
                    <a:p>
                      <a:pPr algn="l"/>
                      <a:endParaRPr lang="en-US" sz="1100" b="1" dirty="0" smtClean="0">
                        <a:solidFill>
                          <a:srgbClr val="FF0000"/>
                        </a:solidFill>
                        <a:latin typeface="Arial" panose="020B0604020202020204" pitchFamily="34" charset="0"/>
                        <a:cs typeface="Arial" panose="020B0604020202020204" pitchFamily="34" charset="0"/>
                      </a:endParaRPr>
                    </a:p>
                  </a:txBody>
                  <a:tcPr marL="45720" marR="4572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100" b="1" dirty="0" smtClean="0">
                          <a:solidFill>
                            <a:srgbClr val="FF0000"/>
                          </a:solidFill>
                          <a:latin typeface="Arial" panose="020B0604020202020204" pitchFamily="34" charset="0"/>
                          <a:cs typeface="Arial" panose="020B0604020202020204" pitchFamily="34" charset="0"/>
                        </a:rPr>
                        <a:t>Metrics included in the RAS</a:t>
                      </a:r>
                    </a:p>
                  </a:txBody>
                  <a:tcPr marL="45720" marR="4572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100" b="1" dirty="0" smtClean="0">
                          <a:solidFill>
                            <a:srgbClr val="FF0000"/>
                          </a:solidFill>
                          <a:latin typeface="Arial" panose="020B0604020202020204" pitchFamily="34" charset="0"/>
                          <a:cs typeface="Arial" panose="020B0604020202020204" pitchFamily="34" charset="0"/>
                        </a:rPr>
                        <a:t>Entity</a:t>
                      </a:r>
                      <a:r>
                        <a:rPr lang="en-US" sz="1100" b="1" baseline="0" dirty="0" smtClean="0">
                          <a:solidFill>
                            <a:srgbClr val="FF0000"/>
                          </a:solidFill>
                          <a:latin typeface="Arial" panose="020B0604020202020204" pitchFamily="34" charset="0"/>
                          <a:cs typeface="Arial" panose="020B0604020202020204" pitchFamily="34" charset="0"/>
                        </a:rPr>
                        <a:t>/portfolio</a:t>
                      </a:r>
                      <a:endParaRPr lang="en-US" sz="1100" b="1" dirty="0" smtClean="0">
                        <a:solidFill>
                          <a:srgbClr val="FF0000"/>
                        </a:solidFill>
                        <a:latin typeface="Arial" panose="020B0604020202020204" pitchFamily="34" charset="0"/>
                        <a:cs typeface="Arial" panose="020B0604020202020204" pitchFamily="34" charset="0"/>
                      </a:endParaRPr>
                    </a:p>
                  </a:txBody>
                  <a:tcPr marL="45720" marR="4572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100" b="1" dirty="0" smtClean="0">
                          <a:solidFill>
                            <a:srgbClr val="FF0000"/>
                          </a:solidFill>
                          <a:latin typeface="Arial" panose="020B0604020202020204" pitchFamily="34" charset="0"/>
                          <a:cs typeface="Arial" panose="020B0604020202020204" pitchFamily="34" charset="0"/>
                        </a:rPr>
                        <a:t>Rationale/commentary</a:t>
                      </a:r>
                      <a:endParaRPr lang="en-US" sz="1100" b="1" dirty="0">
                        <a:solidFill>
                          <a:srgbClr val="FF0000"/>
                        </a:solidFill>
                        <a:latin typeface="Arial" panose="020B0604020202020204" pitchFamily="34" charset="0"/>
                        <a:cs typeface="Arial" panose="020B0604020202020204" pitchFamily="34" charset="0"/>
                      </a:endParaRPr>
                    </a:p>
                  </a:txBody>
                  <a:tcPr marL="45720" marR="4572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r>
              <a:tr h="159448">
                <a:tc>
                  <a:txBody>
                    <a:bodyPr/>
                    <a:lstStyle/>
                    <a:p>
                      <a:pPr marL="0" marR="0" lvl="1" indent="0"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4400" b="1" i="0" kern="1200" dirty="0" smtClean="0">
                          <a:solidFill>
                            <a:srgbClr val="FF0000"/>
                          </a:solidFill>
                          <a:latin typeface="Arial" panose="020B0604020202020204" pitchFamily="34" charset="0"/>
                          <a:ea typeface="+mn-ea"/>
                          <a:cs typeface="Arial" panose="020B0604020202020204" pitchFamily="34" charset="0"/>
                        </a:rPr>
                        <a:t>I</a:t>
                      </a:r>
                    </a:p>
                  </a:txBody>
                  <a:tcPr marL="45720" marR="45720">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1" indent="0"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1400" b="1" i="0" kern="1200" dirty="0" smtClean="0">
                          <a:solidFill>
                            <a:schemeClr val="tx1"/>
                          </a:solidFill>
                          <a:latin typeface="Arial" panose="020B0604020202020204" pitchFamily="34" charset="0"/>
                          <a:ea typeface="+mn-ea"/>
                          <a:cs typeface="Arial" panose="020B0604020202020204" pitchFamily="34" charset="0"/>
                        </a:rPr>
                        <a:t>Total credit losses</a:t>
                      </a:r>
                    </a:p>
                  </a:txBody>
                  <a:tcPr marL="45720" marR="45720">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12713" marR="0" lvl="1" indent="-112713"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Char char="•"/>
                        <a:tabLst/>
                        <a:defRPr/>
                      </a:pPr>
                      <a:r>
                        <a:rPr lang="en-US" sz="1100" i="0" kern="1200" baseline="0" dirty="0" smtClean="0">
                          <a:solidFill>
                            <a:schemeClr val="tx1"/>
                          </a:solidFill>
                          <a:latin typeface="Arial" panose="020B0604020202020204" pitchFamily="34" charset="0"/>
                          <a:ea typeface="+mn-ea"/>
                          <a:cs typeface="Arial" panose="020B0604020202020204" pitchFamily="34" charset="0"/>
                        </a:rPr>
                        <a:t>SBNA</a:t>
                      </a:r>
                    </a:p>
                  </a:txBody>
                  <a:tcPr marL="45720" marR="45720">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12713" marR="0" lvl="1" indent="-112713"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Char char="•"/>
                        <a:tabLst/>
                        <a:defRPr/>
                      </a:pPr>
                      <a:r>
                        <a:rPr lang="en-US" sz="1100" dirty="0" smtClean="0">
                          <a:latin typeface="Arial" panose="020B0604020202020204" pitchFamily="34" charset="0"/>
                          <a:cs typeface="Arial" panose="020B0604020202020204" pitchFamily="34" charset="0"/>
                        </a:rPr>
                        <a:t>The</a:t>
                      </a:r>
                      <a:r>
                        <a:rPr lang="en-US" sz="1100" baseline="0" dirty="0" smtClean="0">
                          <a:latin typeface="Arial" panose="020B0604020202020204" pitchFamily="34" charset="0"/>
                          <a:cs typeface="Arial" panose="020B0604020202020204" pitchFamily="34" charset="0"/>
                        </a:rPr>
                        <a:t> RAS is tied to the objective of quantitatively passing CCAR; Total credit losses, by portfolio, allow the entities’ Boards to compare projected losses under stress against the maximum losses the bank can afford to lose </a:t>
                      </a:r>
                      <a:r>
                        <a:rPr lang="en-US" sz="1100" kern="1200" dirty="0" smtClean="0">
                          <a:solidFill>
                            <a:schemeClr val="tx1"/>
                          </a:solidFill>
                          <a:effectLst/>
                          <a:latin typeface="Arial" panose="020B0604020202020204" pitchFamily="34" charset="0"/>
                          <a:ea typeface="+mn-ea"/>
                          <a:cs typeface="Arial" panose="020B0604020202020204" pitchFamily="34" charset="0"/>
                        </a:rPr>
                        <a:t>in the US regulatory context</a:t>
                      </a:r>
                      <a:r>
                        <a:rPr lang="en-US" sz="1100" kern="1200" baseline="0" dirty="0" smtClean="0">
                          <a:solidFill>
                            <a:schemeClr val="tx1"/>
                          </a:solidFill>
                          <a:effectLst/>
                          <a:latin typeface="Arial" panose="020B0604020202020204" pitchFamily="34" charset="0"/>
                          <a:ea typeface="+mn-ea"/>
                          <a:cs typeface="Arial" panose="020B0604020202020204" pitchFamily="34" charset="0"/>
                        </a:rPr>
                        <a:t> </a:t>
                      </a:r>
                      <a:r>
                        <a:rPr lang="en-US" sz="1100" baseline="0" dirty="0" smtClean="0">
                          <a:latin typeface="Arial" panose="020B0604020202020204" pitchFamily="34" charset="0"/>
                          <a:cs typeface="Arial" panose="020B0604020202020204" pitchFamily="34" charset="0"/>
                        </a:rPr>
                        <a:t>(and still pass CCAR)</a:t>
                      </a:r>
                      <a:endParaRPr lang="en-US" sz="1100" i="0" kern="1200" dirty="0" smtClean="0">
                        <a:solidFill>
                          <a:schemeClr val="tx1"/>
                        </a:solidFill>
                        <a:latin typeface="Arial" panose="020B0604020202020204" pitchFamily="34" charset="0"/>
                        <a:ea typeface="+mn-ea"/>
                        <a:cs typeface="Arial" panose="020B0604020202020204" pitchFamily="34" charset="0"/>
                      </a:endParaRPr>
                    </a:p>
                    <a:p>
                      <a:pPr marL="112713" marR="0" lvl="1" indent="-112713"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Char char="•"/>
                        <a:tabLst/>
                        <a:defRPr/>
                      </a:pPr>
                      <a:r>
                        <a:rPr lang="en-US" sz="1100" i="0" kern="1200" baseline="0" dirty="0" smtClean="0">
                          <a:solidFill>
                            <a:schemeClr val="tx1"/>
                          </a:solidFill>
                          <a:latin typeface="Arial" panose="020B0604020202020204" pitchFamily="34" charset="0"/>
                          <a:ea typeface="+mn-ea"/>
                          <a:cs typeface="Arial" panose="020B0604020202020204" pitchFamily="34" charset="0"/>
                        </a:rPr>
                        <a:t>SBNA must not suffer more losses than would cause it to drop below their internal capital ratio minima in a stressed scenario</a:t>
                      </a:r>
                    </a:p>
                    <a:p>
                      <a:pPr marL="112713" marR="0" lvl="1" indent="-112713"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Char char="•"/>
                        <a:tabLst/>
                        <a:defRPr/>
                      </a:pPr>
                      <a:r>
                        <a:rPr lang="en-US" sz="1100" i="0" kern="1200" baseline="0" dirty="0" smtClean="0">
                          <a:solidFill>
                            <a:schemeClr val="tx1"/>
                          </a:solidFill>
                          <a:latin typeface="Arial" panose="020B0604020202020204" pitchFamily="34" charset="0"/>
                          <a:ea typeface="+mn-ea"/>
                          <a:cs typeface="Arial" panose="020B0604020202020204" pitchFamily="34" charset="0"/>
                        </a:rPr>
                        <a:t>SBNA can use the distribution of losses across credit portfolios based on CCAR 2016 under the BHC Stress scenario to create a loss budget</a:t>
                      </a:r>
                    </a:p>
                  </a:txBody>
                  <a:tcPr marL="45720" marR="45720">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159448">
                <a:tc>
                  <a:txBody>
                    <a:bodyPr/>
                    <a:lstStyle/>
                    <a:p>
                      <a:pPr marL="0" marR="0" lvl="1" indent="0"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4400" b="1" i="0" kern="1200" dirty="0" smtClean="0">
                          <a:solidFill>
                            <a:srgbClr val="FF0000"/>
                          </a:solidFill>
                          <a:latin typeface="Arial" panose="020B0604020202020204" pitchFamily="34" charset="0"/>
                          <a:ea typeface="+mn-ea"/>
                          <a:cs typeface="Arial" panose="020B0604020202020204" pitchFamily="34" charset="0"/>
                        </a:rPr>
                        <a:t>II</a:t>
                      </a:r>
                    </a:p>
                  </a:txBody>
                  <a:tcPr marL="45720" marR="45720">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1" indent="0"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1400" b="1" i="0" kern="1200" dirty="0" smtClean="0">
                          <a:solidFill>
                            <a:schemeClr val="tx1"/>
                          </a:solidFill>
                          <a:latin typeface="Arial" panose="020B0604020202020204" pitchFamily="34" charset="0"/>
                          <a:ea typeface="+mn-ea"/>
                          <a:cs typeface="Arial" panose="020B0604020202020204" pitchFamily="34" charset="0"/>
                          <a:sym typeface="Wingdings"/>
                        </a:rPr>
                        <a:t>Net Charge-off</a:t>
                      </a:r>
                      <a:r>
                        <a:rPr lang="en-US" sz="1400" b="1" i="0" kern="1200" baseline="0" dirty="0" smtClean="0">
                          <a:solidFill>
                            <a:schemeClr val="tx1"/>
                          </a:solidFill>
                          <a:latin typeface="Arial" panose="020B0604020202020204" pitchFamily="34" charset="0"/>
                          <a:ea typeface="+mn-ea"/>
                          <a:cs typeface="Arial" panose="020B0604020202020204" pitchFamily="34" charset="0"/>
                          <a:sym typeface="Wingdings"/>
                        </a:rPr>
                        <a:t> rate</a:t>
                      </a:r>
                      <a:endParaRPr lang="en-US" sz="1400" b="1" i="0" kern="1200" dirty="0" smtClean="0">
                        <a:solidFill>
                          <a:schemeClr val="tx1"/>
                        </a:solidFill>
                        <a:latin typeface="Arial" panose="020B0604020202020204" pitchFamily="34" charset="0"/>
                        <a:ea typeface="+mn-ea"/>
                        <a:cs typeface="Arial" panose="020B0604020202020204" pitchFamily="34" charset="0"/>
                      </a:endParaRPr>
                    </a:p>
                  </a:txBody>
                  <a:tcPr marL="45720" marR="45720">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12713" marR="0" lvl="1" indent="-112713"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Char char="•"/>
                        <a:tabLst/>
                        <a:defRPr/>
                      </a:pPr>
                      <a:r>
                        <a:rPr lang="en-US" sz="1100" i="0" kern="1200" dirty="0" smtClean="0">
                          <a:solidFill>
                            <a:schemeClr val="tx1"/>
                          </a:solidFill>
                          <a:latin typeface="Arial" panose="020B0604020202020204" pitchFamily="34" charset="0"/>
                          <a:ea typeface="+mn-ea"/>
                          <a:cs typeface="Arial" panose="020B0604020202020204" pitchFamily="34" charset="0"/>
                        </a:rPr>
                        <a:t>Retail Banking</a:t>
                      </a:r>
                    </a:p>
                    <a:p>
                      <a:pPr marL="112713" marR="0" lvl="1" indent="-112713"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Char char="•"/>
                        <a:tabLst/>
                        <a:defRPr/>
                      </a:pPr>
                      <a:r>
                        <a:rPr lang="en-US" sz="1100" i="0" kern="1200" dirty="0" smtClean="0">
                          <a:solidFill>
                            <a:schemeClr val="tx1"/>
                          </a:solidFill>
                          <a:latin typeface="Arial" panose="020B0604020202020204" pitchFamily="34" charset="0"/>
                          <a:ea typeface="+mn-ea"/>
                          <a:cs typeface="Arial" panose="020B0604020202020204" pitchFamily="34" charset="0"/>
                        </a:rPr>
                        <a:t>Business</a:t>
                      </a:r>
                      <a:r>
                        <a:rPr lang="en-US" sz="1100" i="0" kern="1200" baseline="0" dirty="0" smtClean="0">
                          <a:solidFill>
                            <a:schemeClr val="tx1"/>
                          </a:solidFill>
                          <a:latin typeface="Arial" panose="020B0604020202020204" pitchFamily="34" charset="0"/>
                          <a:ea typeface="+mn-ea"/>
                          <a:cs typeface="Arial" panose="020B0604020202020204" pitchFamily="34" charset="0"/>
                        </a:rPr>
                        <a:t> Banking</a:t>
                      </a:r>
                    </a:p>
                    <a:p>
                      <a:pPr marL="112713" marR="0" lvl="1" indent="-112713"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Char char="•"/>
                        <a:tabLst/>
                        <a:defRPr/>
                      </a:pPr>
                      <a:r>
                        <a:rPr lang="en-US" sz="1100" i="0" kern="1200" baseline="0" dirty="0" smtClean="0">
                          <a:solidFill>
                            <a:schemeClr val="tx1"/>
                          </a:solidFill>
                          <a:latin typeface="Arial" panose="020B0604020202020204" pitchFamily="34" charset="0"/>
                          <a:ea typeface="+mn-ea"/>
                          <a:cs typeface="Arial" panose="020B0604020202020204" pitchFamily="34" charset="0"/>
                        </a:rPr>
                        <a:t>C&amp;I</a:t>
                      </a:r>
                    </a:p>
                    <a:p>
                      <a:pPr marL="112713" marR="0" lvl="1" indent="-112713"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Char char="•"/>
                        <a:tabLst/>
                        <a:defRPr/>
                      </a:pPr>
                      <a:r>
                        <a:rPr lang="en-US" sz="1100" i="0" kern="1200" baseline="0" dirty="0" smtClean="0">
                          <a:solidFill>
                            <a:schemeClr val="tx1"/>
                          </a:solidFill>
                          <a:latin typeface="Arial" panose="020B0604020202020204" pitchFamily="34" charset="0"/>
                          <a:ea typeface="+mn-ea"/>
                          <a:cs typeface="Arial" panose="020B0604020202020204" pitchFamily="34" charset="0"/>
                        </a:rPr>
                        <a:t>CRE</a:t>
                      </a:r>
                    </a:p>
                    <a:p>
                      <a:pPr marL="112713" marR="0" lvl="1" indent="-112713"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Char char="•"/>
                        <a:tabLst/>
                        <a:defRPr/>
                      </a:pPr>
                      <a:r>
                        <a:rPr lang="en-US" sz="1100" i="0" kern="1200" baseline="0" dirty="0" smtClean="0">
                          <a:solidFill>
                            <a:schemeClr val="tx1"/>
                          </a:solidFill>
                          <a:latin typeface="Arial" panose="020B0604020202020204" pitchFamily="34" charset="0"/>
                          <a:ea typeface="+mn-ea"/>
                          <a:cs typeface="Arial" panose="020B0604020202020204" pitchFamily="34" charset="0"/>
                        </a:rPr>
                        <a:t>GCB – Large corporates</a:t>
                      </a:r>
                    </a:p>
                    <a:p>
                      <a:pPr marL="112713" marR="0" lvl="1" indent="-112713"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Char char="•"/>
                        <a:tabLst/>
                        <a:defRPr/>
                      </a:pPr>
                      <a:r>
                        <a:rPr lang="en-US" sz="1100" i="0" kern="1200" baseline="0" dirty="0" smtClean="0">
                          <a:solidFill>
                            <a:schemeClr val="tx1"/>
                          </a:solidFill>
                          <a:latin typeface="Arial" panose="020B0604020202020204" pitchFamily="34" charset="0"/>
                          <a:ea typeface="+mn-ea"/>
                          <a:cs typeface="Arial" panose="020B0604020202020204" pitchFamily="34" charset="0"/>
                        </a:rPr>
                        <a:t>GCB – MRG</a:t>
                      </a:r>
                      <a:endParaRPr lang="en-US" sz="1100" i="0" kern="1200" dirty="0" smtClean="0">
                        <a:solidFill>
                          <a:schemeClr val="tx1"/>
                        </a:solidFill>
                        <a:latin typeface="Arial" panose="020B0604020202020204" pitchFamily="34" charset="0"/>
                        <a:ea typeface="+mn-ea"/>
                        <a:cs typeface="Arial" panose="020B0604020202020204" pitchFamily="34" charset="0"/>
                      </a:endParaRPr>
                    </a:p>
                  </a:txBody>
                  <a:tcPr marL="45720" marR="45720">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12713" marR="0" lvl="1" indent="-112713"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Char char="•"/>
                        <a:tabLst/>
                        <a:defRPr/>
                      </a:pPr>
                      <a:r>
                        <a:rPr lang="en-US" sz="1100" i="0" kern="1200" baseline="0" dirty="0" smtClean="0">
                          <a:solidFill>
                            <a:schemeClr val="tx1"/>
                          </a:solidFill>
                          <a:latin typeface="Arial" panose="020B0604020202020204" pitchFamily="34" charset="0"/>
                          <a:ea typeface="+mn-ea"/>
                          <a:cs typeface="Arial" panose="020B0604020202020204" pitchFamily="34" charset="0"/>
                        </a:rPr>
                        <a:t>As the projected losses in the BHC Stress scenario are only calculated annually, SBNA will want a business-as-usual metric to monitor more frequently</a:t>
                      </a:r>
                    </a:p>
                    <a:p>
                      <a:pPr marL="112713" marR="0" lvl="1" indent="-112713"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Char char="•"/>
                        <a:tabLst/>
                        <a:defRPr/>
                      </a:pPr>
                      <a:r>
                        <a:rPr lang="en-US" sz="1100" i="0" kern="1200" baseline="0" dirty="0" smtClean="0">
                          <a:solidFill>
                            <a:schemeClr val="tx1"/>
                          </a:solidFill>
                          <a:latin typeface="Arial" panose="020B0604020202020204" pitchFamily="34" charset="0"/>
                          <a:ea typeface="+mn-ea"/>
                          <a:cs typeface="Arial" panose="020B0604020202020204" pitchFamily="34" charset="0"/>
                        </a:rPr>
                        <a:t>These metrics serve as early warning indicators of exceeding the total credit losses</a:t>
                      </a:r>
                    </a:p>
                    <a:p>
                      <a:pPr marL="112713" marR="0" lvl="1" indent="-112713"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Char char="•"/>
                        <a:tabLst/>
                        <a:defRPr/>
                      </a:pPr>
                      <a:r>
                        <a:rPr lang="en-US" sz="1100" i="0" kern="1200" baseline="0" dirty="0" smtClean="0">
                          <a:solidFill>
                            <a:schemeClr val="tx1"/>
                          </a:solidFill>
                          <a:latin typeface="Arial" panose="020B0604020202020204" pitchFamily="34" charset="0"/>
                          <a:ea typeface="+mn-ea"/>
                          <a:cs typeface="Arial" panose="020B0604020202020204" pitchFamily="34" charset="0"/>
                        </a:rPr>
                        <a:t>Net Charge-off rates provide management with a “snapshot” view of losses in a given period</a:t>
                      </a:r>
                    </a:p>
                  </a:txBody>
                  <a:tcPr marL="45720" marR="45720">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159448">
                <a:tc>
                  <a:txBody>
                    <a:bodyPr/>
                    <a:lstStyle/>
                    <a:p>
                      <a:pPr marL="0" marR="0" lvl="1" indent="0" algn="l" defTabSz="457200" rtl="0" eaLnBrk="1" fontAlgn="ctr" latinLnBrk="0" hangingPunct="1">
                        <a:lnSpc>
                          <a:spcPct val="100000"/>
                        </a:lnSpc>
                        <a:spcBef>
                          <a:spcPts val="0"/>
                        </a:spcBef>
                        <a:spcAft>
                          <a:spcPts val="0"/>
                        </a:spcAft>
                        <a:buClr>
                          <a:schemeClr val="tx1"/>
                        </a:buClr>
                        <a:buSzTx/>
                        <a:buFont typeface="Arial" panose="020B0604020202020204" pitchFamily="34" charset="0"/>
                        <a:buNone/>
                        <a:tabLst/>
                        <a:defRPr/>
                      </a:pPr>
                      <a:r>
                        <a:rPr lang="en-US" sz="4400" b="1" i="0" kern="1200" dirty="0" smtClean="0">
                          <a:solidFill>
                            <a:srgbClr val="FF0000"/>
                          </a:solidFill>
                          <a:latin typeface="Arial" panose="020B0604020202020204" pitchFamily="34" charset="0"/>
                          <a:ea typeface="+mn-ea"/>
                          <a:cs typeface="Arial" panose="020B0604020202020204" pitchFamily="34" charset="0"/>
                          <a:sym typeface="Wingdings"/>
                        </a:rPr>
                        <a:t>III</a:t>
                      </a:r>
                    </a:p>
                  </a:txBody>
                  <a:tcPr marL="45720" marR="4572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1" indent="0" algn="l" defTabSz="457200" rtl="0" eaLnBrk="1" fontAlgn="ctr" latinLnBrk="0" hangingPunct="1">
                        <a:lnSpc>
                          <a:spcPct val="100000"/>
                        </a:lnSpc>
                        <a:spcBef>
                          <a:spcPts val="0"/>
                        </a:spcBef>
                        <a:spcAft>
                          <a:spcPts val="0"/>
                        </a:spcAft>
                        <a:buClr>
                          <a:schemeClr val="tx1"/>
                        </a:buClr>
                        <a:buSzTx/>
                        <a:buFont typeface="Arial" panose="020B0604020202020204" pitchFamily="34" charset="0"/>
                        <a:buNone/>
                        <a:tabLst/>
                        <a:defRPr/>
                      </a:pPr>
                      <a:r>
                        <a:rPr lang="en-US" sz="1400" b="1" i="0" kern="1200" dirty="0" smtClean="0">
                          <a:solidFill>
                            <a:schemeClr val="tx1"/>
                          </a:solidFill>
                          <a:latin typeface="Arial" panose="020B0604020202020204" pitchFamily="34" charset="0"/>
                          <a:ea typeface="+mn-ea"/>
                          <a:cs typeface="Arial" panose="020B0604020202020204" pitchFamily="34" charset="0"/>
                        </a:rPr>
                        <a:t>% </a:t>
                      </a:r>
                      <a:r>
                        <a:rPr lang="en-US" sz="1400" b="1" i="0" kern="1200" dirty="0" smtClean="0">
                          <a:solidFill>
                            <a:schemeClr val="tx1"/>
                          </a:solidFill>
                          <a:latin typeface="Arial" panose="020B0604020202020204" pitchFamily="34" charset="0"/>
                          <a:ea typeface="+mn-ea"/>
                          <a:cs typeface="Arial" panose="020B0604020202020204" pitchFamily="34" charset="0"/>
                          <a:sym typeface="Wingdings"/>
                        </a:rPr>
                        <a:t>60/61+ days past due rate</a:t>
                      </a:r>
                    </a:p>
                  </a:txBody>
                  <a:tcPr marL="45720" marR="4572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12713" marR="0" lvl="1" indent="-112713" algn="l" defTabSz="457200" rtl="0" eaLnBrk="1" fontAlgn="ctr" latinLnBrk="0" hangingPunct="1">
                        <a:lnSpc>
                          <a:spcPct val="100000"/>
                        </a:lnSpc>
                        <a:spcBef>
                          <a:spcPts val="0"/>
                        </a:spcBef>
                        <a:spcAft>
                          <a:spcPts val="0"/>
                        </a:spcAft>
                        <a:buClr>
                          <a:schemeClr val="tx1"/>
                        </a:buClr>
                        <a:buSzTx/>
                        <a:buFont typeface="Arial" panose="020B0604020202020204" pitchFamily="34" charset="0"/>
                        <a:buChar char="•"/>
                        <a:tabLst/>
                        <a:defRPr/>
                      </a:pPr>
                      <a:r>
                        <a:rPr lang="en-US" sz="1100" i="0" kern="1200" dirty="0" smtClean="0">
                          <a:solidFill>
                            <a:schemeClr val="tx1"/>
                          </a:solidFill>
                          <a:latin typeface="Arial" panose="020B0604020202020204" pitchFamily="34" charset="0"/>
                          <a:ea typeface="+mn-ea"/>
                          <a:cs typeface="Arial" panose="020B0604020202020204" pitchFamily="34" charset="0"/>
                          <a:sym typeface="Wingdings"/>
                        </a:rPr>
                        <a:t>Retail Banking</a:t>
                      </a:r>
                      <a:endParaRPr lang="en-US" sz="1100" i="0" kern="1200" baseline="0" dirty="0" smtClean="0">
                        <a:solidFill>
                          <a:schemeClr val="tx1"/>
                        </a:solidFill>
                        <a:latin typeface="Arial" panose="020B0604020202020204" pitchFamily="34" charset="0"/>
                        <a:ea typeface="+mn-ea"/>
                        <a:cs typeface="Arial" panose="020B0604020202020204" pitchFamily="34" charset="0"/>
                        <a:sym typeface="Wingdings"/>
                      </a:endParaRPr>
                    </a:p>
                  </a:txBody>
                  <a:tcPr marL="45720" marR="4572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12713" marR="0" lvl="1" indent="-112713"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Char char="•"/>
                        <a:tabLst/>
                        <a:defRPr/>
                      </a:pPr>
                      <a:r>
                        <a:rPr lang="en-US" sz="1100" i="0" kern="1200" baseline="0" dirty="0" smtClean="0">
                          <a:solidFill>
                            <a:schemeClr val="tx1"/>
                          </a:solidFill>
                          <a:latin typeface="Arial" panose="020B0604020202020204" pitchFamily="34" charset="0"/>
                          <a:ea typeface="+mn-ea"/>
                          <a:cs typeface="Arial" panose="020B0604020202020204" pitchFamily="34" charset="0"/>
                        </a:rPr>
                        <a:t>Delinquencies are </a:t>
                      </a:r>
                      <a:r>
                        <a:rPr lang="en-US" sz="1100" i="0" kern="1200" dirty="0" smtClean="0">
                          <a:solidFill>
                            <a:schemeClr val="tx1"/>
                          </a:solidFill>
                          <a:latin typeface="Arial" panose="020B0604020202020204" pitchFamily="34" charset="0"/>
                          <a:ea typeface="+mn-ea"/>
                          <a:cs typeface="Arial" panose="020B0604020202020204" pitchFamily="34" charset="0"/>
                        </a:rPr>
                        <a:t>a pre-default</a:t>
                      </a:r>
                      <a:r>
                        <a:rPr lang="en-US" sz="1100" i="0" kern="1200" baseline="0" dirty="0" smtClean="0">
                          <a:solidFill>
                            <a:schemeClr val="tx1"/>
                          </a:solidFill>
                          <a:latin typeface="Arial" panose="020B0604020202020204" pitchFamily="34" charset="0"/>
                          <a:ea typeface="+mn-ea"/>
                          <a:cs typeface="Arial" panose="020B0604020202020204" pitchFamily="34" charset="0"/>
                        </a:rPr>
                        <a:t> measure that</a:t>
                      </a:r>
                      <a:r>
                        <a:rPr lang="en-US" sz="1100" i="0" kern="1200" dirty="0" smtClean="0">
                          <a:solidFill>
                            <a:schemeClr val="tx1"/>
                          </a:solidFill>
                          <a:latin typeface="Arial" panose="020B0604020202020204" pitchFamily="34" charset="0"/>
                          <a:ea typeface="+mn-ea"/>
                          <a:cs typeface="Arial" panose="020B0604020202020204" pitchFamily="34" charset="0"/>
                        </a:rPr>
                        <a:t> can serve as an early</a:t>
                      </a:r>
                      <a:r>
                        <a:rPr lang="en-US" sz="1100" i="0" kern="1200" baseline="0" dirty="0" smtClean="0">
                          <a:solidFill>
                            <a:schemeClr val="tx1"/>
                          </a:solidFill>
                          <a:latin typeface="Arial" panose="020B0604020202020204" pitchFamily="34" charset="0"/>
                          <a:ea typeface="+mn-ea"/>
                          <a:cs typeface="Arial" panose="020B0604020202020204" pitchFamily="34" charset="0"/>
                        </a:rPr>
                        <a:t> warning indicator of the deterioration of SBNA’s retail portfolios</a:t>
                      </a:r>
                    </a:p>
                    <a:p>
                      <a:pPr marL="112713" marR="0" lvl="1" indent="-112713"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Char char="•"/>
                        <a:tabLst/>
                        <a:defRPr/>
                      </a:pPr>
                      <a:r>
                        <a:rPr lang="en-US" sz="1100" i="0" kern="1200" baseline="0" dirty="0" smtClean="0">
                          <a:solidFill>
                            <a:schemeClr val="tx1"/>
                          </a:solidFill>
                          <a:latin typeface="Arial" panose="020B0604020202020204" pitchFamily="34" charset="0"/>
                          <a:ea typeface="+mn-ea"/>
                          <a:cs typeface="Arial" panose="020B0604020202020204" pitchFamily="34" charset="0"/>
                        </a:rPr>
                        <a:t>% 60/61+ days past due are appropriate (vs. 30 or 90 DPD) because:</a:t>
                      </a:r>
                    </a:p>
                    <a:p>
                      <a:pPr marL="233363" marR="0" lvl="2" indent="-112713" algn="l" defTabSz="881063" rtl="0" eaLnBrk="1" fontAlgn="base" latinLnBrk="0" hangingPunct="1">
                        <a:lnSpc>
                          <a:spcPct val="100000"/>
                        </a:lnSpc>
                        <a:spcBef>
                          <a:spcPct val="30000"/>
                        </a:spcBef>
                        <a:spcAft>
                          <a:spcPct val="0"/>
                        </a:spcAft>
                        <a:buClrTx/>
                        <a:buSzTx/>
                        <a:buFont typeface="Arial"/>
                        <a:buChar char="–"/>
                        <a:tabLst/>
                        <a:defRPr/>
                      </a:pPr>
                      <a:r>
                        <a:rPr lang="en-US" sz="1100" kern="1200" dirty="0" smtClean="0">
                          <a:solidFill>
                            <a:schemeClr val="tx1"/>
                          </a:solidFill>
                          <a:latin typeface="Arial" panose="020B0604020202020204" pitchFamily="34" charset="0"/>
                          <a:ea typeface="Arial Unicode MS" pitchFamily="34" charset="-128"/>
                          <a:cs typeface="Arial" panose="020B0604020202020204" pitchFamily="34" charset="0"/>
                        </a:rPr>
                        <a:t>A significant portion of % 30+ DPD captures loans that will recover between 30-60 DPD </a:t>
                      </a:r>
                    </a:p>
                    <a:p>
                      <a:pPr marL="233363" marR="0" lvl="2" indent="-112713" algn="l" defTabSz="881063" rtl="0" eaLnBrk="1" fontAlgn="base" latinLnBrk="0" hangingPunct="1">
                        <a:lnSpc>
                          <a:spcPct val="100000"/>
                        </a:lnSpc>
                        <a:spcBef>
                          <a:spcPct val="30000"/>
                        </a:spcBef>
                        <a:spcAft>
                          <a:spcPct val="0"/>
                        </a:spcAft>
                        <a:buClrTx/>
                        <a:buSzTx/>
                        <a:buFont typeface="Arial"/>
                        <a:buChar char="–"/>
                        <a:tabLst/>
                        <a:defRPr/>
                      </a:pPr>
                      <a:r>
                        <a:rPr lang="en-US" sz="1100" i="0" kern="1200" baseline="0" dirty="0" smtClean="0">
                          <a:solidFill>
                            <a:schemeClr val="tx1"/>
                          </a:solidFill>
                          <a:latin typeface="Arial" panose="020B0604020202020204" pitchFamily="34" charset="0"/>
                          <a:ea typeface="+mn-ea"/>
                          <a:cs typeface="Arial" panose="020B0604020202020204" pitchFamily="34" charset="0"/>
                        </a:rPr>
                        <a:t>SBNA  management limits currently track delinquencies at 60+ days</a:t>
                      </a:r>
                    </a:p>
                  </a:txBody>
                  <a:tcPr marL="45720" marR="4572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bl>
          </a:graphicData>
        </a:graphic>
      </p:graphicFrame>
      <p:grpSp>
        <p:nvGrpSpPr>
          <p:cNvPr id="9" name="Group 8"/>
          <p:cNvGrpSpPr/>
          <p:nvPr/>
        </p:nvGrpSpPr>
        <p:grpSpPr>
          <a:xfrm>
            <a:off x="443921" y="72184"/>
            <a:ext cx="2733552" cy="189008"/>
            <a:chOff x="403281" y="164517"/>
            <a:chExt cx="2733552" cy="189008"/>
          </a:xfrm>
        </p:grpSpPr>
        <p:sp>
          <p:nvSpPr>
            <p:cNvPr id="10" name="Text Box 75"/>
            <p:cNvSpPr txBox="1">
              <a:spLocks noChangeArrowheads="1"/>
            </p:cNvSpPr>
            <p:nvPr/>
          </p:nvSpPr>
          <p:spPr bwMode="gray">
            <a:xfrm>
              <a:off x="636148" y="166688"/>
              <a:ext cx="2500685" cy="184666"/>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none" lIns="0" tIns="0" rIns="0" bIns="0">
              <a:spAutoFit/>
            </a:bodyPr>
            <a:lstStyle/>
            <a:p>
              <a:pPr algn="l">
                <a:lnSpc>
                  <a:spcPct val="100000"/>
                </a:lnSpc>
              </a:pPr>
              <a:r>
                <a:rPr lang="en-US" sz="1200" dirty="0">
                  <a:solidFill>
                    <a:srgbClr val="FF0000"/>
                  </a:solidFill>
                </a:rPr>
                <a:t>Credit risk – Losses: </a:t>
              </a:r>
              <a:r>
                <a:rPr lang="en-US" sz="1200" dirty="0" smtClean="0">
                  <a:solidFill>
                    <a:srgbClr val="FF0000"/>
                  </a:solidFill>
                </a:rPr>
                <a:t>Metric selection</a:t>
              </a:r>
              <a:endParaRPr lang="en-US" sz="1200" dirty="0">
                <a:solidFill>
                  <a:srgbClr val="FF0000"/>
                </a:solidFill>
              </a:endParaRPr>
            </a:p>
          </p:txBody>
        </p:sp>
        <p:sp>
          <p:nvSpPr>
            <p:cNvPr id="11" name="Oval 10"/>
            <p:cNvSpPr/>
            <p:nvPr/>
          </p:nvSpPr>
          <p:spPr bwMode="auto">
            <a:xfrm>
              <a:off x="403281" y="164517"/>
              <a:ext cx="189008" cy="189008"/>
            </a:xfrm>
            <a:prstGeom prst="ellipse">
              <a:avLst/>
            </a:prstGeom>
            <a:solidFill>
              <a:srgbClr val="FF000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lang="en-US" b="1" dirty="0">
                  <a:solidFill>
                    <a:schemeClr val="bg1"/>
                  </a:solidFill>
                  <a:ea typeface="ＭＳ Ｐゴシック" pitchFamily="-112" charset="-128"/>
                  <a:cs typeface="ＭＳ Ｐゴシック" pitchFamily="-112" charset="-128"/>
                </a:rPr>
                <a:t>2</a:t>
              </a:r>
              <a:endParaRPr kumimoji="0" lang="en-US" b="1" i="0" u="none" strike="noStrike" cap="none" normalizeH="0" baseline="0" dirty="0">
                <a:ln>
                  <a:noFill/>
                </a:ln>
                <a:solidFill>
                  <a:schemeClr val="bg1"/>
                </a:solidFill>
                <a:effectLst/>
                <a:latin typeface="Arial" charset="0"/>
                <a:ea typeface="ＭＳ Ｐゴシック" pitchFamily="-112" charset="-128"/>
                <a:cs typeface="ＭＳ Ｐゴシック" pitchFamily="-112" charset="-128"/>
              </a:endParaRPr>
            </a:p>
          </p:txBody>
        </p:sp>
      </p:grpSp>
    </p:spTree>
    <p:extLst>
      <p:ext uri="{BB962C8B-B14F-4D97-AF65-F5344CB8AC3E}">
        <p14:creationId xmlns:p14="http://schemas.microsoft.com/office/powerpoint/2010/main" val="280389768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6" name="Table 25"/>
          <p:cNvGraphicFramePr>
            <a:graphicFrameLocks noGrp="1"/>
          </p:cNvGraphicFramePr>
          <p:nvPr>
            <p:extLst>
              <p:ext uri="{D42A27DB-BD31-4B8C-83A1-F6EECF244321}">
                <p14:modId xmlns:p14="http://schemas.microsoft.com/office/powerpoint/2010/main" val="4016313910"/>
              </p:ext>
            </p:extLst>
          </p:nvPr>
        </p:nvGraphicFramePr>
        <p:xfrm>
          <a:off x="366713" y="1463040"/>
          <a:ext cx="8880475" cy="4633066"/>
        </p:xfrm>
        <a:graphic>
          <a:graphicData uri="http://schemas.openxmlformats.org/drawingml/2006/table">
            <a:tbl>
              <a:tblPr firstRow="1" bandRow="1">
                <a:tableStyleId>{839DD9DD-9E6C-4910-8AC0-68ADFF6A6AFC}</a:tableStyleId>
              </a:tblPr>
              <a:tblGrid>
                <a:gridCol w="687480"/>
                <a:gridCol w="2697065"/>
                <a:gridCol w="5495930"/>
              </a:tblGrid>
              <a:tr h="1110541">
                <a:tc rowSpan="2">
                  <a:txBody>
                    <a:bodyPr/>
                    <a:lstStyle/>
                    <a:p>
                      <a:r>
                        <a:rPr lang="en-US" sz="4400" b="1" dirty="0" smtClean="0">
                          <a:solidFill>
                            <a:srgbClr val="FF0000"/>
                          </a:solidFill>
                          <a:latin typeface="Arial" panose="020B0604020202020204" pitchFamily="34" charset="0"/>
                          <a:cs typeface="Arial" panose="020B0604020202020204" pitchFamily="34" charset="0"/>
                        </a:rPr>
                        <a:t>I</a:t>
                      </a:r>
                      <a:endParaRPr lang="en-US" sz="4400" b="1" dirty="0">
                        <a:solidFill>
                          <a:srgbClr val="FF0000"/>
                        </a:solidFill>
                        <a:latin typeface="Arial" panose="020B0604020202020204" pitchFamily="34" charset="0"/>
                        <a:cs typeface="Arial" panose="020B0604020202020204" pitchFamily="34" charset="0"/>
                      </a:endParaRPr>
                    </a:p>
                  </a:txBody>
                  <a:tcPr anchor="ctr">
                    <a:lnL>
                      <a:noFill/>
                    </a:lnL>
                    <a:lnR>
                      <a:noFill/>
                    </a:lnR>
                    <a:lnT w="9525" cap="flat" cmpd="sng" algn="ctr">
                      <a:noFill/>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lnSpc>
                          <a:spcPct val="100000"/>
                        </a:lnSpc>
                      </a:pPr>
                      <a:r>
                        <a:rPr lang="en-US" sz="1400" b="1" i="0" dirty="0" smtClean="0">
                          <a:solidFill>
                            <a:schemeClr val="tx1"/>
                          </a:solidFill>
                          <a:latin typeface="Arial" panose="020B0604020202020204" pitchFamily="34" charset="0"/>
                          <a:cs typeface="Arial" panose="020B0604020202020204" pitchFamily="34" charset="0"/>
                        </a:rPr>
                        <a:t>A. Identify the binding constraint in BHC Stress</a:t>
                      </a:r>
                    </a:p>
                  </a:txBody>
                  <a:tcPr anchor="ctr">
                    <a:lnL>
                      <a:noFill/>
                    </a:lnL>
                    <a:lnR>
                      <a:noFill/>
                    </a:lnR>
                    <a:lnT w="9525"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17475" indent="0" algn="l">
                        <a:lnSpc>
                          <a:spcPct val="100000"/>
                        </a:lnSpc>
                        <a:buFont typeface="Arial" panose="020B0604020202020204" pitchFamily="34" charset="0"/>
                        <a:buNone/>
                      </a:pPr>
                      <a:r>
                        <a:rPr lang="en-US" sz="1400" b="0" i="0" dirty="0" smtClean="0">
                          <a:solidFill>
                            <a:schemeClr val="tx1"/>
                          </a:solidFill>
                          <a:latin typeface="Arial" panose="020B0604020202020204" pitchFamily="34" charset="0"/>
                          <a:cs typeface="Arial" panose="020B0604020202020204" pitchFamily="34" charset="0"/>
                        </a:rPr>
                        <a:t>Compare</a:t>
                      </a:r>
                      <a:r>
                        <a:rPr lang="en-US" sz="1400" b="0" i="0" baseline="0" dirty="0" smtClean="0">
                          <a:solidFill>
                            <a:schemeClr val="tx1"/>
                          </a:solidFill>
                          <a:latin typeface="Arial" panose="020B0604020202020204" pitchFamily="34" charset="0"/>
                          <a:cs typeface="Arial" panose="020B0604020202020204" pitchFamily="34" charset="0"/>
                        </a:rPr>
                        <a:t> SHUSA and SBNA minimum capital ratios from 2016 Capital Policy to final 2016 CCAR ratios in BHC Stress to identify smallest ‘buffer’ available for additional capital loss </a:t>
                      </a:r>
                      <a:r>
                        <a:rPr lang="en-US" sz="1400" b="0" i="1" baseline="0" dirty="0" smtClean="0">
                          <a:solidFill>
                            <a:schemeClr val="tx1"/>
                          </a:solidFill>
                          <a:latin typeface="Arial" panose="020B0604020202020204" pitchFamily="34" charset="0"/>
                          <a:cs typeface="Arial" panose="020B0604020202020204" pitchFamily="34" charset="0"/>
                        </a:rPr>
                        <a:t>(covered in the previous section)</a:t>
                      </a:r>
                      <a:endParaRPr lang="en-US" sz="1400" b="0" i="1" dirty="0" smtClean="0">
                        <a:solidFill>
                          <a:schemeClr val="tx1"/>
                        </a:solidFill>
                        <a:latin typeface="Arial" panose="020B0604020202020204" pitchFamily="34" charset="0"/>
                        <a:cs typeface="Arial" panose="020B0604020202020204" pitchFamily="34" charset="0"/>
                      </a:endParaRPr>
                    </a:p>
                  </a:txBody>
                  <a:tcPr anchor="ctr">
                    <a:lnL>
                      <a:noFill/>
                    </a:lnL>
                    <a:lnR>
                      <a:noFill/>
                    </a:lnR>
                    <a:lnT w="9525"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1140698">
                <a:tc vMerge="1">
                  <a:txBody>
                    <a:bodyPr/>
                    <a:lstStyle/>
                    <a:p>
                      <a:endParaRPr lang="en-US" sz="4400" b="1" dirty="0">
                        <a:solidFill>
                          <a:srgbClr val="FF0000"/>
                        </a:solidFill>
                        <a:latin typeface="Arial" panose="020B0604020202020204" pitchFamily="34" charset="0"/>
                        <a:cs typeface="Arial" panose="020B0604020202020204" pitchFamily="34" charset="0"/>
                      </a:endParaRPr>
                    </a:p>
                  </a:txBody>
                  <a:tcPr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400" b="1" i="0" dirty="0" smtClean="0">
                          <a:solidFill>
                            <a:schemeClr val="tx1"/>
                          </a:solidFill>
                          <a:latin typeface="Arial" panose="020B0604020202020204" pitchFamily="34" charset="0"/>
                          <a:cs typeface="Arial" panose="020B0604020202020204" pitchFamily="34" charset="0"/>
                        </a:rPr>
                        <a:t>B. Calculate CCAR stress loss limit</a:t>
                      </a:r>
                    </a:p>
                  </a:txBody>
                  <a:tcPr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7475" marR="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400" b="0" i="0" dirty="0" smtClean="0">
                          <a:solidFill>
                            <a:schemeClr val="tx1"/>
                          </a:solidFill>
                          <a:latin typeface="Arial" panose="020B0604020202020204" pitchFamily="34" charset="0"/>
                          <a:cs typeface="Arial" panose="020B0604020202020204" pitchFamily="34" charset="0"/>
                        </a:rPr>
                        <a:t>Add </a:t>
                      </a:r>
                      <a:r>
                        <a:rPr lang="en-US" sz="1400" b="0" i="0" baseline="0" dirty="0" smtClean="0">
                          <a:solidFill>
                            <a:schemeClr val="tx1"/>
                          </a:solidFill>
                          <a:latin typeface="Arial" panose="020B0604020202020204" pitchFamily="34" charset="0"/>
                          <a:cs typeface="Arial" panose="020B0604020202020204" pitchFamily="34" charset="0"/>
                        </a:rPr>
                        <a:t>capital buffer proportionally to total BHC Stress losses to determine total loss limits for each portfolio</a:t>
                      </a:r>
                    </a:p>
                  </a:txBody>
                  <a:tcPr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r>
              <a:tr h="1231246">
                <a:tc>
                  <a:txBody>
                    <a:bodyPr/>
                    <a:lstStyle/>
                    <a:p>
                      <a:r>
                        <a:rPr lang="en-US" sz="4400" b="1" dirty="0" smtClean="0">
                          <a:solidFill>
                            <a:srgbClr val="FF0000"/>
                          </a:solidFill>
                          <a:latin typeface="Arial" panose="020B0604020202020204" pitchFamily="34" charset="0"/>
                          <a:cs typeface="Arial" panose="020B0604020202020204" pitchFamily="34" charset="0"/>
                        </a:rPr>
                        <a:t>II</a:t>
                      </a:r>
                      <a:endParaRPr lang="en-US" sz="4400" b="1" dirty="0">
                        <a:solidFill>
                          <a:srgbClr val="FF0000"/>
                        </a:solidFill>
                        <a:latin typeface="Arial" panose="020B0604020202020204" pitchFamily="34" charset="0"/>
                        <a:cs typeface="Arial" panose="020B0604020202020204" pitchFamily="34" charset="0"/>
                      </a:endParaRPr>
                    </a:p>
                  </a:txBody>
                  <a:tcPr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400" b="1" i="0" kern="1200" dirty="0" smtClean="0">
                          <a:solidFill>
                            <a:schemeClr val="tx1"/>
                          </a:solidFill>
                          <a:latin typeface="Arial" panose="020B0604020202020204" pitchFamily="34" charset="0"/>
                          <a:ea typeface="+mn-ea"/>
                          <a:cs typeface="Arial" panose="020B0604020202020204" pitchFamily="34" charset="0"/>
                        </a:rPr>
                        <a:t>Determine net</a:t>
                      </a:r>
                      <a:r>
                        <a:rPr lang="en-US" sz="1400" b="1" i="0" kern="1200" baseline="0" dirty="0" smtClean="0">
                          <a:solidFill>
                            <a:schemeClr val="tx1"/>
                          </a:solidFill>
                          <a:latin typeface="Arial" panose="020B0604020202020204" pitchFamily="34" charset="0"/>
                          <a:ea typeface="+mn-ea"/>
                          <a:cs typeface="Arial" panose="020B0604020202020204" pitchFamily="34" charset="0"/>
                        </a:rPr>
                        <a:t> Charge-off (NCO) limits </a:t>
                      </a:r>
                      <a:r>
                        <a:rPr lang="en-US" sz="1400" b="1" i="0" kern="1200" dirty="0" smtClean="0">
                          <a:solidFill>
                            <a:schemeClr val="tx1"/>
                          </a:solidFill>
                          <a:latin typeface="Arial" panose="020B0604020202020204" pitchFamily="34" charset="0"/>
                          <a:ea typeface="+mn-ea"/>
                          <a:cs typeface="Arial" panose="020B0604020202020204" pitchFamily="34" charset="0"/>
                        </a:rPr>
                        <a:t>based on loss limits</a:t>
                      </a:r>
                    </a:p>
                  </a:txBody>
                  <a:tcPr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7475" marR="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400" b="0" i="0" kern="1200" dirty="0" smtClean="0">
                          <a:solidFill>
                            <a:schemeClr val="tx1"/>
                          </a:solidFill>
                          <a:latin typeface="Arial" panose="020B0604020202020204" pitchFamily="34" charset="0"/>
                          <a:ea typeface="+mn-ea"/>
                          <a:cs typeface="Arial" panose="020B0604020202020204" pitchFamily="34" charset="0"/>
                        </a:rPr>
                        <a:t>Translate total Stress loss</a:t>
                      </a:r>
                      <a:r>
                        <a:rPr lang="en-US" sz="1400" b="0" i="0" kern="1200" baseline="0" dirty="0" smtClean="0">
                          <a:solidFill>
                            <a:schemeClr val="tx1"/>
                          </a:solidFill>
                          <a:latin typeface="Arial" panose="020B0604020202020204" pitchFamily="34" charset="0"/>
                          <a:ea typeface="+mn-ea"/>
                          <a:cs typeface="Arial" panose="020B0604020202020204" pitchFamily="34" charset="0"/>
                        </a:rPr>
                        <a:t> limit</a:t>
                      </a:r>
                      <a:r>
                        <a:rPr lang="en-US" sz="1400" b="0" i="0" kern="1200" dirty="0" smtClean="0">
                          <a:solidFill>
                            <a:schemeClr val="tx1"/>
                          </a:solidFill>
                          <a:latin typeface="Arial" panose="020B0604020202020204" pitchFamily="34" charset="0"/>
                          <a:ea typeface="+mn-ea"/>
                          <a:cs typeface="Arial" panose="020B0604020202020204" pitchFamily="34" charset="0"/>
                        </a:rPr>
                        <a:t> to an annual NCO rate </a:t>
                      </a:r>
                      <a:r>
                        <a:rPr lang="en-US" sz="1400" b="0" i="0" kern="1200" baseline="0" dirty="0" smtClean="0">
                          <a:solidFill>
                            <a:schemeClr val="tx1"/>
                          </a:solidFill>
                          <a:latin typeface="Arial" panose="020B0604020202020204" pitchFamily="34" charset="0"/>
                          <a:ea typeface="+mn-ea"/>
                          <a:cs typeface="Arial" panose="020B0604020202020204" pitchFamily="34" charset="0"/>
                        </a:rPr>
                        <a:t>and scale to baseline levels using model base to stress relativity</a:t>
                      </a:r>
                      <a:endParaRPr lang="en-US" sz="1400" b="0" i="0" kern="1200" dirty="0" smtClean="0">
                        <a:solidFill>
                          <a:schemeClr val="tx1"/>
                        </a:solidFill>
                        <a:latin typeface="Arial" panose="020B0604020202020204" pitchFamily="34" charset="0"/>
                        <a:ea typeface="+mn-ea"/>
                        <a:cs typeface="Arial" panose="020B0604020202020204" pitchFamily="34" charset="0"/>
                      </a:endParaRPr>
                    </a:p>
                  </a:txBody>
                  <a:tcPr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r>
              <a:tr h="1150581">
                <a:tc>
                  <a:txBody>
                    <a:bodyPr/>
                    <a:lstStyle/>
                    <a:p>
                      <a:r>
                        <a:rPr lang="en-US" sz="4400" b="1" dirty="0" smtClean="0">
                          <a:solidFill>
                            <a:srgbClr val="FF0000"/>
                          </a:solidFill>
                          <a:latin typeface="Arial" panose="020B0604020202020204" pitchFamily="34" charset="0"/>
                          <a:cs typeface="Arial" panose="020B0604020202020204" pitchFamily="34" charset="0"/>
                        </a:rPr>
                        <a:t>III</a:t>
                      </a:r>
                      <a:endParaRPr lang="en-US" sz="4400" b="1" dirty="0">
                        <a:solidFill>
                          <a:srgbClr val="FF0000"/>
                        </a:solidFill>
                        <a:latin typeface="Arial" panose="020B0604020202020204" pitchFamily="34" charset="0"/>
                        <a:cs typeface="Arial" panose="020B0604020202020204" pitchFamily="34" charset="0"/>
                      </a:endParaRPr>
                    </a:p>
                  </a:txBody>
                  <a:tcPr anchor="ctr">
                    <a:lnL>
                      <a:noFill/>
                    </a:lnL>
                    <a:lnR>
                      <a:noFill/>
                    </a:lnR>
                    <a:lnT w="12700" cap="flat" cmpd="sng" algn="ctr">
                      <a:solidFill>
                        <a:schemeClr val="bg1">
                          <a:lumMod val="50000"/>
                        </a:schemeClr>
                      </a:solidFill>
                      <a:prstDash val="solid"/>
                      <a:round/>
                      <a:headEnd type="none" w="med" len="med"/>
                      <a:tailEnd type="none" w="med" len="med"/>
                    </a:lnT>
                    <a:lnB w="9525" cap="flat" cmpd="sng" algn="ctr">
                      <a:noFill/>
                    </a:lnB>
                    <a:lnTlToBr w="12700" cmpd="sng">
                      <a:noFill/>
                      <a:prstDash val="solid"/>
                    </a:lnTlToBr>
                    <a:lnBlToTr w="12700" cmpd="sng">
                      <a:noFill/>
                      <a:prstDash val="solid"/>
                    </a:lnBlToTr>
                    <a:noFill/>
                  </a:tcPr>
                </a:tc>
                <a:tc>
                  <a:txBody>
                    <a:bodyPr/>
                    <a:lstStyle/>
                    <a:p>
                      <a:pPr marL="0" marR="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400" b="1" i="0" dirty="0" smtClean="0">
                          <a:solidFill>
                            <a:schemeClr val="tx1"/>
                          </a:solidFill>
                          <a:latin typeface="Arial" panose="020B0604020202020204" pitchFamily="34" charset="0"/>
                          <a:cs typeface="Arial" panose="020B0604020202020204" pitchFamily="34" charset="0"/>
                        </a:rPr>
                        <a:t>Derive delinquency rate</a:t>
                      </a:r>
                      <a:r>
                        <a:rPr lang="en-US" sz="1400" b="1" i="0" baseline="0" dirty="0" smtClean="0">
                          <a:solidFill>
                            <a:schemeClr val="tx1"/>
                          </a:solidFill>
                          <a:latin typeface="Arial" panose="020B0604020202020204" pitchFamily="34" charset="0"/>
                          <a:cs typeface="Arial" panose="020B0604020202020204" pitchFamily="34" charset="0"/>
                        </a:rPr>
                        <a:t> </a:t>
                      </a:r>
                      <a:r>
                        <a:rPr lang="en-US" sz="1400" b="1" i="0" dirty="0" smtClean="0">
                          <a:solidFill>
                            <a:schemeClr val="tx1"/>
                          </a:solidFill>
                          <a:latin typeface="Arial" panose="020B0604020202020204" pitchFamily="34" charset="0"/>
                          <a:cs typeface="Arial" panose="020B0604020202020204" pitchFamily="34" charset="0"/>
                        </a:rPr>
                        <a:t>linked to NCOs</a:t>
                      </a:r>
                    </a:p>
                  </a:txBody>
                  <a:tcPr anchor="ctr">
                    <a:lnL>
                      <a:noFill/>
                    </a:lnL>
                    <a:lnT w="12700" cap="flat" cmpd="sng" algn="ctr">
                      <a:solidFill>
                        <a:schemeClr val="bg1">
                          <a:lumMod val="50000"/>
                        </a:schemeClr>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117475" marR="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400" b="0" i="0" dirty="0" smtClean="0">
                          <a:solidFill>
                            <a:schemeClr val="tx1"/>
                          </a:solidFill>
                          <a:latin typeface="Arial" panose="020B0604020202020204" pitchFamily="34" charset="0"/>
                          <a:cs typeface="Arial" panose="020B0604020202020204" pitchFamily="34" charset="0"/>
                        </a:rPr>
                        <a:t>Relate NCO and delinquency rates using historical or projected relationships</a:t>
                      </a:r>
                      <a:r>
                        <a:rPr lang="en-US" sz="1400" b="0" i="0" baseline="0" dirty="0" smtClean="0">
                          <a:solidFill>
                            <a:schemeClr val="tx1"/>
                          </a:solidFill>
                          <a:latin typeface="Arial" panose="020B0604020202020204" pitchFamily="34" charset="0"/>
                          <a:cs typeface="Arial" panose="020B0604020202020204" pitchFamily="34" charset="0"/>
                        </a:rPr>
                        <a:t> and apply to NCO limits to derive 60+DPD limits</a:t>
                      </a:r>
                      <a:endParaRPr lang="en-US" sz="1400" b="0" i="0" dirty="0" smtClean="0">
                        <a:solidFill>
                          <a:schemeClr val="tx1"/>
                        </a:solidFill>
                        <a:latin typeface="Arial" panose="020B0604020202020204" pitchFamily="34" charset="0"/>
                        <a:cs typeface="Arial" panose="020B0604020202020204" pitchFamily="34" charset="0"/>
                      </a:endParaRPr>
                    </a:p>
                  </a:txBody>
                  <a:tcPr anchor="ctr">
                    <a:lnT w="12700" cap="flat" cmpd="sng" algn="ctr">
                      <a:solidFill>
                        <a:schemeClr val="bg1">
                          <a:lumMod val="50000"/>
                        </a:schemeClr>
                      </a:solidFill>
                      <a:prstDash val="solid"/>
                      <a:round/>
                      <a:headEnd type="none" w="med" len="med"/>
                      <a:tailEnd type="none" w="med" len="med"/>
                    </a:lnT>
                    <a:lnB w="12700" cap="flat" cmpd="sng" algn="ctr">
                      <a:noFill/>
                      <a:prstDash val="solid"/>
                      <a:round/>
                      <a:headEnd type="none" w="med" len="med"/>
                      <a:tailEnd type="none" w="med" len="med"/>
                    </a:lnB>
                    <a:noFill/>
                  </a:tcPr>
                </a:tc>
              </a:tr>
            </a:tbl>
          </a:graphicData>
        </a:graphic>
      </p:graphicFrame>
      <p:grpSp>
        <p:nvGrpSpPr>
          <p:cNvPr id="9" name="Group 8"/>
          <p:cNvGrpSpPr/>
          <p:nvPr/>
        </p:nvGrpSpPr>
        <p:grpSpPr>
          <a:xfrm>
            <a:off x="443921" y="72184"/>
            <a:ext cx="3209644" cy="189008"/>
            <a:chOff x="403281" y="164517"/>
            <a:chExt cx="3209644" cy="189008"/>
          </a:xfrm>
        </p:grpSpPr>
        <p:sp>
          <p:nvSpPr>
            <p:cNvPr id="10" name="Text Box 75"/>
            <p:cNvSpPr txBox="1">
              <a:spLocks noChangeArrowheads="1"/>
            </p:cNvSpPr>
            <p:nvPr/>
          </p:nvSpPr>
          <p:spPr bwMode="gray">
            <a:xfrm>
              <a:off x="636148" y="166688"/>
              <a:ext cx="2976777" cy="184666"/>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none" lIns="0" tIns="0" rIns="0" bIns="0">
              <a:spAutoFit/>
            </a:bodyPr>
            <a:lstStyle/>
            <a:p>
              <a:pPr algn="l">
                <a:lnSpc>
                  <a:spcPct val="100000"/>
                </a:lnSpc>
              </a:pPr>
              <a:r>
                <a:rPr lang="en-US" sz="1200" dirty="0" smtClean="0">
                  <a:solidFill>
                    <a:srgbClr val="FF0000"/>
                  </a:solidFill>
                </a:rPr>
                <a:t>Credit risk – </a:t>
              </a:r>
              <a:r>
                <a:rPr lang="en-US" sz="1200" dirty="0">
                  <a:solidFill>
                    <a:srgbClr val="FF0000"/>
                  </a:solidFill>
                </a:rPr>
                <a:t>Losses: </a:t>
              </a:r>
              <a:r>
                <a:rPr lang="en-US" sz="1200" dirty="0">
                  <a:solidFill>
                    <a:schemeClr val="accent1"/>
                  </a:solidFill>
                </a:rPr>
                <a:t>Calibration – </a:t>
              </a:r>
              <a:r>
                <a:rPr lang="en-US" sz="1200" dirty="0" smtClean="0">
                  <a:solidFill>
                    <a:srgbClr val="FF0000"/>
                  </a:solidFill>
                </a:rPr>
                <a:t>Overview</a:t>
              </a:r>
              <a:endParaRPr lang="en-US" sz="1200" dirty="0">
                <a:solidFill>
                  <a:srgbClr val="FF0000"/>
                </a:solidFill>
              </a:endParaRPr>
            </a:p>
          </p:txBody>
        </p:sp>
        <p:sp>
          <p:nvSpPr>
            <p:cNvPr id="11" name="Oval 10"/>
            <p:cNvSpPr/>
            <p:nvPr/>
          </p:nvSpPr>
          <p:spPr bwMode="auto">
            <a:xfrm>
              <a:off x="403281" y="164517"/>
              <a:ext cx="189008" cy="189008"/>
            </a:xfrm>
            <a:prstGeom prst="ellipse">
              <a:avLst/>
            </a:prstGeom>
            <a:solidFill>
              <a:srgbClr val="FF000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lang="en-US" b="1" dirty="0">
                  <a:solidFill>
                    <a:schemeClr val="bg1"/>
                  </a:solidFill>
                  <a:ea typeface="ＭＳ Ｐゴシック" pitchFamily="-112" charset="-128"/>
                  <a:cs typeface="ＭＳ Ｐゴシック" pitchFamily="-112" charset="-128"/>
                </a:rPr>
                <a:t>2</a:t>
              </a:r>
              <a:endParaRPr kumimoji="0" lang="en-US" b="1" i="0" u="none" strike="noStrike" cap="none" normalizeH="0" baseline="0" dirty="0">
                <a:ln>
                  <a:noFill/>
                </a:ln>
                <a:solidFill>
                  <a:schemeClr val="bg1"/>
                </a:solidFill>
                <a:effectLst/>
                <a:latin typeface="Arial" charset="0"/>
                <a:ea typeface="ＭＳ Ｐゴシック" pitchFamily="-112" charset="-128"/>
                <a:cs typeface="ＭＳ Ｐゴシック" pitchFamily="-112" charset="-128"/>
              </a:endParaRPr>
            </a:p>
          </p:txBody>
        </p:sp>
      </p:grpSp>
      <p:sp>
        <p:nvSpPr>
          <p:cNvPr id="12" name="Content Placeholder 1"/>
          <p:cNvSpPr>
            <a:spLocks noGrp="1"/>
          </p:cNvSpPr>
          <p:nvPr>
            <p:ph sz="quarter" idx="11"/>
          </p:nvPr>
        </p:nvSpPr>
        <p:spPr>
          <a:xfrm>
            <a:off x="348437" y="462670"/>
            <a:ext cx="8666245" cy="435610"/>
          </a:xfrm>
        </p:spPr>
        <p:txBody>
          <a:bodyPr/>
          <a:lstStyle/>
          <a:p>
            <a:r>
              <a:rPr lang="en-US" dirty="0" smtClean="0"/>
              <a:t>Overview: </a:t>
            </a:r>
            <a:r>
              <a:rPr lang="en-US" b="0" dirty="0"/>
              <a:t>S</a:t>
            </a:r>
            <a:r>
              <a:rPr lang="en-US" b="0" dirty="0" smtClean="0"/>
              <a:t>teps for CCAR-linked metrics</a:t>
            </a:r>
            <a:endParaRPr lang="en-US" dirty="0">
              <a:solidFill>
                <a:srgbClr val="FF0000"/>
              </a:solidFill>
            </a:endParaRPr>
          </a:p>
        </p:txBody>
      </p:sp>
    </p:spTree>
    <p:extLst>
      <p:ext uri="{BB962C8B-B14F-4D97-AF65-F5344CB8AC3E}">
        <p14:creationId xmlns:p14="http://schemas.microsoft.com/office/powerpoint/2010/main" val="321041964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3" name="Object 102" hidden="1"/>
          <p:cNvGraphicFramePr>
            <a:graphicFrameLocks noChangeAspect="1"/>
          </p:cNvGraphicFramePr>
          <p:nvPr>
            <p:custDataLst>
              <p:tags r:id="rId2"/>
            </p:custDataLst>
            <p:extLst>
              <p:ext uri="{D42A27DB-BD31-4B8C-83A1-F6EECF244321}">
                <p14:modId xmlns:p14="http://schemas.microsoft.com/office/powerpoint/2010/main" val="1028824189"/>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91936"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63" name="TextBox 62"/>
          <p:cNvSpPr txBox="1"/>
          <p:nvPr/>
        </p:nvSpPr>
        <p:spPr>
          <a:xfrm>
            <a:off x="3786973" y="3911181"/>
            <a:ext cx="1045383" cy="1737360"/>
          </a:xfrm>
          <a:prstGeom prst="rect">
            <a:avLst/>
          </a:prstGeom>
          <a:noFill/>
        </p:spPr>
        <p:txBody>
          <a:bodyPr wrap="square" rtlCol="0">
            <a:spAutoFit/>
          </a:bodyPr>
          <a:lstStyle/>
          <a:p>
            <a:pPr>
              <a:lnSpc>
                <a:spcPct val="100000"/>
              </a:lnSpc>
            </a:pPr>
            <a:r>
              <a:rPr lang="en-US" b="1" dirty="0" smtClean="0"/>
              <a:t>Impairment</a:t>
            </a:r>
          </a:p>
          <a:p>
            <a:pPr>
              <a:lnSpc>
                <a:spcPct val="100000"/>
              </a:lnSpc>
            </a:pPr>
            <a:r>
              <a:rPr lang="en-US" i="1" dirty="0" smtClean="0"/>
              <a:t>$1,069M</a:t>
            </a:r>
            <a:endParaRPr lang="en-US" i="1" dirty="0"/>
          </a:p>
        </p:txBody>
      </p:sp>
      <p:sp>
        <p:nvSpPr>
          <p:cNvPr id="97" name="Rectangle 96"/>
          <p:cNvSpPr/>
          <p:nvPr/>
        </p:nvSpPr>
        <p:spPr bwMode="auto">
          <a:xfrm>
            <a:off x="1684229" y="2585146"/>
            <a:ext cx="2941201" cy="182880"/>
          </a:xfrm>
          <a:prstGeom prst="rect">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a:lnSpc>
                <a:spcPct val="100000"/>
              </a:lnSpc>
            </a:pPr>
            <a:r>
              <a:rPr lang="en-US" b="1" dirty="0" smtClean="0"/>
              <a:t> $444M</a:t>
            </a:r>
            <a:endParaRPr lang="en-US" b="1" dirty="0"/>
          </a:p>
        </p:txBody>
      </p:sp>
      <p:sp>
        <p:nvSpPr>
          <p:cNvPr id="39" name="TextBox 38"/>
          <p:cNvSpPr txBox="1"/>
          <p:nvPr/>
        </p:nvSpPr>
        <p:spPr>
          <a:xfrm rot="16200000">
            <a:off x="-316517" y="2882199"/>
            <a:ext cx="1630932" cy="152616"/>
          </a:xfrm>
          <a:prstGeom prst="rect">
            <a:avLst/>
          </a:prstGeom>
          <a:noFill/>
        </p:spPr>
        <p:txBody>
          <a:bodyPr vert="horz" wrap="square" lIns="0" tIns="0" rIns="0" bIns="0" rtlCol="0" anchor="t" anchorCtr="0">
            <a:noAutofit/>
          </a:bodyPr>
          <a:lstStyle/>
          <a:p>
            <a:pPr>
              <a:lnSpc>
                <a:spcPct val="100000"/>
              </a:lnSpc>
              <a:spcBef>
                <a:spcPts val="0"/>
              </a:spcBef>
              <a:spcAft>
                <a:spcPts val="0"/>
              </a:spcAft>
            </a:pPr>
            <a:r>
              <a:rPr lang="en-US" sz="1100" b="1" dirty="0" smtClean="0">
                <a:solidFill>
                  <a:srgbClr val="FF0000"/>
                </a:solidFill>
              </a:rPr>
              <a:t>Credit losses</a:t>
            </a:r>
            <a:endParaRPr lang="en-US" sz="1100" b="1" dirty="0">
              <a:solidFill>
                <a:srgbClr val="FF0000"/>
              </a:solidFill>
            </a:endParaRPr>
          </a:p>
        </p:txBody>
      </p:sp>
      <p:sp>
        <p:nvSpPr>
          <p:cNvPr id="96" name="TextBox 95"/>
          <p:cNvSpPr txBox="1"/>
          <p:nvPr/>
        </p:nvSpPr>
        <p:spPr>
          <a:xfrm>
            <a:off x="657281" y="2585146"/>
            <a:ext cx="1093016" cy="246221"/>
          </a:xfrm>
          <a:prstGeom prst="rect">
            <a:avLst/>
          </a:prstGeom>
          <a:noFill/>
        </p:spPr>
        <p:txBody>
          <a:bodyPr wrap="square" rtlCol="0">
            <a:spAutoFit/>
          </a:bodyPr>
          <a:lstStyle/>
          <a:p>
            <a:pPr algn="l">
              <a:lnSpc>
                <a:spcPct val="100000"/>
              </a:lnSpc>
            </a:pPr>
            <a:r>
              <a:rPr lang="en-US" b="1" dirty="0" smtClean="0"/>
              <a:t>Retail</a:t>
            </a:r>
            <a:endParaRPr lang="en-US" b="1" dirty="0"/>
          </a:p>
        </p:txBody>
      </p:sp>
      <p:sp>
        <p:nvSpPr>
          <p:cNvPr id="3" name="Content Placeholder 2"/>
          <p:cNvSpPr>
            <a:spLocks noGrp="1"/>
          </p:cNvSpPr>
          <p:nvPr>
            <p:ph sz="quarter" idx="11"/>
          </p:nvPr>
        </p:nvSpPr>
        <p:spPr>
          <a:xfrm>
            <a:off x="353882" y="458606"/>
            <a:ext cx="8666245" cy="435610"/>
          </a:xfrm>
          <a:prstGeom prst="rect">
            <a:avLst/>
          </a:prstGeom>
        </p:spPr>
        <p:txBody>
          <a:bodyPr/>
          <a:lstStyle/>
          <a:p>
            <a:r>
              <a:rPr lang="en-US" dirty="0"/>
              <a:t>Calibration: </a:t>
            </a:r>
            <a:r>
              <a:rPr lang="en-US" b="0" dirty="0" smtClean="0"/>
              <a:t>Credit losses in CCAR 2016 </a:t>
            </a:r>
            <a:endParaRPr lang="en-GB" dirty="0"/>
          </a:p>
        </p:txBody>
      </p:sp>
      <p:sp>
        <p:nvSpPr>
          <p:cNvPr id="40" name="TextBox 39"/>
          <p:cNvSpPr txBox="1"/>
          <p:nvPr/>
        </p:nvSpPr>
        <p:spPr>
          <a:xfrm>
            <a:off x="366713" y="1458374"/>
            <a:ext cx="5302882" cy="184666"/>
          </a:xfrm>
          <a:prstGeom prst="rect">
            <a:avLst/>
          </a:prstGeom>
          <a:noFill/>
        </p:spPr>
        <p:txBody>
          <a:bodyPr vert="horz" wrap="square" lIns="0" tIns="0" rIns="0" bIns="0" rtlCol="0" anchor="t" anchorCtr="0">
            <a:noAutofit/>
          </a:bodyPr>
          <a:lstStyle/>
          <a:p>
            <a:pPr algn="l">
              <a:lnSpc>
                <a:spcPct val="100000"/>
              </a:lnSpc>
              <a:spcBef>
                <a:spcPts val="0"/>
              </a:spcBef>
              <a:spcAft>
                <a:spcPts val="0"/>
              </a:spcAft>
            </a:pPr>
            <a:r>
              <a:rPr lang="en-US" sz="1400" b="1" dirty="0" smtClean="0">
                <a:solidFill>
                  <a:schemeClr val="accent1"/>
                </a:solidFill>
              </a:rPr>
              <a:t>SBNA credit losses &amp; PPNR impairment </a:t>
            </a:r>
          </a:p>
          <a:p>
            <a:pPr algn="l">
              <a:lnSpc>
                <a:spcPct val="100000"/>
              </a:lnSpc>
              <a:spcBef>
                <a:spcPts val="0"/>
              </a:spcBef>
              <a:spcAft>
                <a:spcPts val="0"/>
              </a:spcAft>
            </a:pPr>
            <a:r>
              <a:rPr lang="en-US" sz="1400" dirty="0" smtClean="0">
                <a:solidFill>
                  <a:schemeClr val="accent1"/>
                </a:solidFill>
              </a:rPr>
              <a:t>9Q Cumulative CCAR 2016</a:t>
            </a:r>
            <a:endParaRPr lang="en-US" sz="1400" dirty="0">
              <a:solidFill>
                <a:schemeClr val="accent1"/>
              </a:solidFill>
            </a:endParaRPr>
          </a:p>
        </p:txBody>
      </p:sp>
      <p:sp>
        <p:nvSpPr>
          <p:cNvPr id="41" name="TextBox 40"/>
          <p:cNvSpPr txBox="1"/>
          <p:nvPr/>
        </p:nvSpPr>
        <p:spPr>
          <a:xfrm rot="16200000">
            <a:off x="-289044" y="4662867"/>
            <a:ext cx="1663605" cy="240235"/>
          </a:xfrm>
          <a:prstGeom prst="rect">
            <a:avLst/>
          </a:prstGeom>
          <a:noFill/>
        </p:spPr>
        <p:txBody>
          <a:bodyPr vert="horz" wrap="square" lIns="0" tIns="0" rIns="0" bIns="0" rtlCol="0" anchor="t" anchorCtr="0">
            <a:noAutofit/>
          </a:bodyPr>
          <a:lstStyle/>
          <a:p>
            <a:pPr>
              <a:lnSpc>
                <a:spcPct val="100000"/>
              </a:lnSpc>
              <a:spcBef>
                <a:spcPts val="0"/>
              </a:spcBef>
              <a:spcAft>
                <a:spcPts val="0"/>
              </a:spcAft>
            </a:pPr>
            <a:r>
              <a:rPr lang="en-US" sz="1100" b="1" dirty="0" smtClean="0">
                <a:solidFill>
                  <a:srgbClr val="FF0000"/>
                </a:solidFill>
              </a:rPr>
              <a:t>PPNR impairment</a:t>
            </a:r>
            <a:endParaRPr lang="en-US" sz="1100" b="1" dirty="0">
              <a:solidFill>
                <a:srgbClr val="FF0000"/>
              </a:solidFill>
            </a:endParaRPr>
          </a:p>
        </p:txBody>
      </p:sp>
      <p:sp>
        <p:nvSpPr>
          <p:cNvPr id="44" name="TextBox 43"/>
          <p:cNvSpPr txBox="1"/>
          <p:nvPr/>
        </p:nvSpPr>
        <p:spPr>
          <a:xfrm>
            <a:off x="2552760" y="4746211"/>
            <a:ext cx="196588" cy="462884"/>
          </a:xfrm>
          <a:prstGeom prst="rect">
            <a:avLst/>
          </a:prstGeom>
          <a:noFill/>
        </p:spPr>
        <p:txBody>
          <a:bodyPr wrap="square" rtlCol="0">
            <a:noAutofit/>
          </a:bodyPr>
          <a:lstStyle/>
          <a:p>
            <a:pPr>
              <a:lnSpc>
                <a:spcPct val="100000"/>
              </a:lnSpc>
            </a:pPr>
            <a:r>
              <a:rPr lang="en-US" sz="2000" dirty="0" smtClean="0">
                <a:solidFill>
                  <a:srgbClr val="000000"/>
                </a:solidFill>
              </a:rPr>
              <a:t>-</a:t>
            </a:r>
            <a:endParaRPr lang="en-US" sz="2000" dirty="0">
              <a:solidFill>
                <a:srgbClr val="000000"/>
              </a:solidFill>
            </a:endParaRPr>
          </a:p>
        </p:txBody>
      </p:sp>
      <p:sp>
        <p:nvSpPr>
          <p:cNvPr id="45" name="TextBox 44"/>
          <p:cNvSpPr txBox="1"/>
          <p:nvPr/>
        </p:nvSpPr>
        <p:spPr>
          <a:xfrm>
            <a:off x="3603144" y="4746211"/>
            <a:ext cx="312317" cy="462884"/>
          </a:xfrm>
          <a:prstGeom prst="rect">
            <a:avLst/>
          </a:prstGeom>
          <a:noFill/>
        </p:spPr>
        <p:txBody>
          <a:bodyPr wrap="square" rtlCol="0">
            <a:noAutofit/>
          </a:bodyPr>
          <a:lstStyle/>
          <a:p>
            <a:pPr>
              <a:lnSpc>
                <a:spcPct val="100000"/>
              </a:lnSpc>
            </a:pPr>
            <a:r>
              <a:rPr lang="en-US" sz="2000" dirty="0" smtClean="0">
                <a:solidFill>
                  <a:srgbClr val="000000"/>
                </a:solidFill>
              </a:rPr>
              <a:t>=</a:t>
            </a:r>
            <a:endParaRPr lang="en-US" sz="2000" dirty="0">
              <a:solidFill>
                <a:srgbClr val="000000"/>
              </a:solidFill>
            </a:endParaRPr>
          </a:p>
        </p:txBody>
      </p:sp>
      <p:sp>
        <p:nvSpPr>
          <p:cNvPr id="46" name="TextBox 45"/>
          <p:cNvSpPr txBox="1"/>
          <p:nvPr/>
        </p:nvSpPr>
        <p:spPr>
          <a:xfrm>
            <a:off x="1582213" y="3911181"/>
            <a:ext cx="1045383" cy="400110"/>
          </a:xfrm>
          <a:prstGeom prst="rect">
            <a:avLst/>
          </a:prstGeom>
          <a:noFill/>
        </p:spPr>
        <p:txBody>
          <a:bodyPr wrap="square" rtlCol="0">
            <a:spAutoFit/>
          </a:bodyPr>
          <a:lstStyle/>
          <a:p>
            <a:pPr>
              <a:lnSpc>
                <a:spcPct val="100000"/>
              </a:lnSpc>
            </a:pPr>
            <a:r>
              <a:rPr lang="en-US" b="1" dirty="0" smtClean="0"/>
              <a:t>BHC Base</a:t>
            </a:r>
          </a:p>
          <a:p>
            <a:pPr>
              <a:lnSpc>
                <a:spcPct val="100000"/>
              </a:lnSpc>
            </a:pPr>
            <a:r>
              <a:rPr lang="en-US" i="1" dirty="0" smtClean="0"/>
              <a:t>$718M</a:t>
            </a:r>
            <a:endParaRPr lang="en-US" i="1" dirty="0"/>
          </a:p>
        </p:txBody>
      </p:sp>
      <p:sp>
        <p:nvSpPr>
          <p:cNvPr id="47" name="TextBox 46"/>
          <p:cNvSpPr txBox="1"/>
          <p:nvPr/>
        </p:nvSpPr>
        <p:spPr>
          <a:xfrm>
            <a:off x="2663846" y="3911181"/>
            <a:ext cx="1045383" cy="400110"/>
          </a:xfrm>
          <a:prstGeom prst="rect">
            <a:avLst/>
          </a:prstGeom>
          <a:noFill/>
        </p:spPr>
        <p:txBody>
          <a:bodyPr wrap="square" rtlCol="0">
            <a:spAutoFit/>
          </a:bodyPr>
          <a:lstStyle/>
          <a:p>
            <a:pPr>
              <a:lnSpc>
                <a:spcPct val="100000"/>
              </a:lnSpc>
            </a:pPr>
            <a:r>
              <a:rPr lang="en-US" b="1" dirty="0" smtClean="0"/>
              <a:t>BHC Stress </a:t>
            </a:r>
            <a:endParaRPr lang="en-US" b="1" dirty="0"/>
          </a:p>
          <a:p>
            <a:pPr>
              <a:lnSpc>
                <a:spcPct val="100000"/>
              </a:lnSpc>
            </a:pPr>
            <a:r>
              <a:rPr lang="en-US" b="1" i="1" dirty="0" smtClean="0"/>
              <a:t>-</a:t>
            </a:r>
            <a:r>
              <a:rPr lang="en-US" i="1" dirty="0" smtClean="0"/>
              <a:t>$351M</a:t>
            </a:r>
            <a:endParaRPr lang="en-US" i="1" dirty="0"/>
          </a:p>
        </p:txBody>
      </p:sp>
      <p:sp>
        <p:nvSpPr>
          <p:cNvPr id="48" name="TextBox 47"/>
          <p:cNvSpPr txBox="1"/>
          <p:nvPr/>
        </p:nvSpPr>
        <p:spPr>
          <a:xfrm>
            <a:off x="657281" y="4322803"/>
            <a:ext cx="1093016" cy="246221"/>
          </a:xfrm>
          <a:prstGeom prst="rect">
            <a:avLst/>
          </a:prstGeom>
          <a:noFill/>
        </p:spPr>
        <p:txBody>
          <a:bodyPr wrap="square" rtlCol="0">
            <a:spAutoFit/>
          </a:bodyPr>
          <a:lstStyle/>
          <a:p>
            <a:pPr algn="l">
              <a:lnSpc>
                <a:spcPct val="100000"/>
              </a:lnSpc>
            </a:pPr>
            <a:r>
              <a:rPr lang="en-US" b="1" dirty="0" smtClean="0"/>
              <a:t>Total Revenue</a:t>
            </a:r>
            <a:endParaRPr lang="en-US" b="1" dirty="0"/>
          </a:p>
        </p:txBody>
      </p:sp>
      <p:sp>
        <p:nvSpPr>
          <p:cNvPr id="49" name="TextBox 48"/>
          <p:cNvSpPr txBox="1"/>
          <p:nvPr/>
        </p:nvSpPr>
        <p:spPr>
          <a:xfrm>
            <a:off x="657281" y="4574962"/>
            <a:ext cx="1093016" cy="400110"/>
          </a:xfrm>
          <a:prstGeom prst="rect">
            <a:avLst/>
          </a:prstGeom>
          <a:noFill/>
        </p:spPr>
        <p:txBody>
          <a:bodyPr wrap="square" rtlCol="0">
            <a:spAutoFit/>
          </a:bodyPr>
          <a:lstStyle/>
          <a:p>
            <a:pPr algn="l">
              <a:lnSpc>
                <a:spcPct val="100000"/>
              </a:lnSpc>
            </a:pPr>
            <a:r>
              <a:rPr lang="en-US" b="1" dirty="0" smtClean="0"/>
              <a:t>Op. risk expenses</a:t>
            </a:r>
            <a:r>
              <a:rPr lang="en-US" b="1" baseline="30000" dirty="0" smtClean="0"/>
              <a:t>1</a:t>
            </a:r>
            <a:endParaRPr lang="en-US" b="1" dirty="0"/>
          </a:p>
        </p:txBody>
      </p:sp>
      <p:sp>
        <p:nvSpPr>
          <p:cNvPr id="50" name="TextBox 49"/>
          <p:cNvSpPr txBox="1"/>
          <p:nvPr/>
        </p:nvSpPr>
        <p:spPr>
          <a:xfrm>
            <a:off x="657281" y="4904150"/>
            <a:ext cx="1093016" cy="400110"/>
          </a:xfrm>
          <a:prstGeom prst="rect">
            <a:avLst/>
          </a:prstGeom>
          <a:noFill/>
        </p:spPr>
        <p:txBody>
          <a:bodyPr wrap="square" rtlCol="0">
            <a:spAutoFit/>
          </a:bodyPr>
          <a:lstStyle/>
          <a:p>
            <a:pPr algn="l">
              <a:lnSpc>
                <a:spcPct val="100000"/>
              </a:lnSpc>
            </a:pPr>
            <a:r>
              <a:rPr lang="en-US" b="1" dirty="0" smtClean="0"/>
              <a:t>Residual Value expenses</a:t>
            </a:r>
            <a:r>
              <a:rPr lang="en-US" b="1" baseline="30000" dirty="0" smtClean="0"/>
              <a:t>2</a:t>
            </a:r>
            <a:endParaRPr lang="en-US" b="1" dirty="0"/>
          </a:p>
        </p:txBody>
      </p:sp>
      <p:sp>
        <p:nvSpPr>
          <p:cNvPr id="51" name="TextBox 50"/>
          <p:cNvSpPr txBox="1"/>
          <p:nvPr/>
        </p:nvSpPr>
        <p:spPr>
          <a:xfrm>
            <a:off x="657281" y="5226990"/>
            <a:ext cx="1093016" cy="400110"/>
          </a:xfrm>
          <a:prstGeom prst="rect">
            <a:avLst/>
          </a:prstGeom>
          <a:noFill/>
        </p:spPr>
        <p:txBody>
          <a:bodyPr wrap="square" rtlCol="0">
            <a:spAutoFit/>
          </a:bodyPr>
          <a:lstStyle/>
          <a:p>
            <a:pPr algn="l">
              <a:lnSpc>
                <a:spcPct val="100000"/>
              </a:lnSpc>
            </a:pPr>
            <a:r>
              <a:rPr lang="en-US" b="1" dirty="0" smtClean="0"/>
              <a:t>Non-Interest Expense</a:t>
            </a:r>
            <a:endParaRPr lang="en-US" b="1" dirty="0"/>
          </a:p>
        </p:txBody>
      </p:sp>
      <p:sp>
        <p:nvSpPr>
          <p:cNvPr id="58" name="Rectangle 57"/>
          <p:cNvSpPr/>
          <p:nvPr/>
        </p:nvSpPr>
        <p:spPr bwMode="auto">
          <a:xfrm>
            <a:off x="3886308" y="4322469"/>
            <a:ext cx="863953" cy="246888"/>
          </a:xfrm>
          <a:prstGeom prst="rect">
            <a:avLst/>
          </a:prstGeom>
          <a:solidFill>
            <a:schemeClr val="bg1"/>
          </a:solidFill>
          <a:ln w="63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eaLnBrk="0" hangingPunct="0">
              <a:lnSpc>
                <a:spcPct val="100000"/>
              </a:lnSpc>
            </a:pPr>
            <a:r>
              <a:rPr lang="en-US" dirty="0" smtClean="0">
                <a:solidFill>
                  <a:schemeClr val="tx2"/>
                </a:solidFill>
              </a:rPr>
              <a:t>$699M</a:t>
            </a:r>
            <a:endParaRPr lang="en-US" dirty="0">
              <a:solidFill>
                <a:schemeClr val="tx2"/>
              </a:solidFill>
            </a:endParaRPr>
          </a:p>
        </p:txBody>
      </p:sp>
      <p:sp>
        <p:nvSpPr>
          <p:cNvPr id="59" name="Rectangle 58"/>
          <p:cNvSpPr/>
          <p:nvPr/>
        </p:nvSpPr>
        <p:spPr bwMode="auto">
          <a:xfrm>
            <a:off x="3886308" y="5303601"/>
            <a:ext cx="863953" cy="246888"/>
          </a:xfrm>
          <a:prstGeom prst="rect">
            <a:avLst/>
          </a:prstGeom>
          <a:solidFill>
            <a:schemeClr val="bg1"/>
          </a:solidFill>
          <a:ln w="63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eaLnBrk="0" hangingPunct="0">
              <a:lnSpc>
                <a:spcPct val="100000"/>
              </a:lnSpc>
            </a:pPr>
            <a:r>
              <a:rPr lang="en-US" dirty="0" smtClean="0">
                <a:solidFill>
                  <a:srgbClr val="000000"/>
                </a:solidFill>
              </a:rPr>
              <a:t>$107M</a:t>
            </a:r>
            <a:endParaRPr lang="en-US" dirty="0">
              <a:solidFill>
                <a:srgbClr val="000000"/>
              </a:solidFill>
            </a:endParaRPr>
          </a:p>
        </p:txBody>
      </p:sp>
      <p:sp>
        <p:nvSpPr>
          <p:cNvPr id="60" name="Rectangle 59"/>
          <p:cNvSpPr/>
          <p:nvPr/>
        </p:nvSpPr>
        <p:spPr bwMode="auto">
          <a:xfrm>
            <a:off x="3886308" y="4651573"/>
            <a:ext cx="863953" cy="246888"/>
          </a:xfrm>
          <a:prstGeom prst="rect">
            <a:avLst/>
          </a:prstGeom>
          <a:solidFill>
            <a:schemeClr val="bg1"/>
          </a:solidFill>
          <a:ln w="1270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eaLnBrk="0" hangingPunct="0">
              <a:lnSpc>
                <a:spcPct val="100000"/>
              </a:lnSpc>
            </a:pPr>
            <a:r>
              <a:rPr lang="en-US" dirty="0" smtClean="0">
                <a:solidFill>
                  <a:srgbClr val="000000"/>
                </a:solidFill>
              </a:rPr>
              <a:t>$263M</a:t>
            </a:r>
            <a:endParaRPr lang="en-US" dirty="0">
              <a:solidFill>
                <a:srgbClr val="000000"/>
              </a:solidFill>
            </a:endParaRPr>
          </a:p>
        </p:txBody>
      </p:sp>
      <p:sp>
        <p:nvSpPr>
          <p:cNvPr id="61" name="Rectangle 60"/>
          <p:cNvSpPr/>
          <p:nvPr/>
        </p:nvSpPr>
        <p:spPr bwMode="auto">
          <a:xfrm>
            <a:off x="3886308" y="4980761"/>
            <a:ext cx="863953" cy="246888"/>
          </a:xfrm>
          <a:prstGeom prst="rect">
            <a:avLst/>
          </a:prstGeom>
          <a:solidFill>
            <a:schemeClr val="bg1"/>
          </a:solidFill>
          <a:ln w="1270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eaLnBrk="0" hangingPunct="0">
              <a:lnSpc>
                <a:spcPct val="100000"/>
              </a:lnSpc>
            </a:pPr>
            <a:r>
              <a:rPr lang="en-US" dirty="0" smtClean="0">
                <a:solidFill>
                  <a:srgbClr val="000000"/>
                </a:solidFill>
              </a:rPr>
              <a:t>-</a:t>
            </a:r>
            <a:endParaRPr lang="en-US" dirty="0">
              <a:solidFill>
                <a:srgbClr val="000000"/>
              </a:solidFill>
            </a:endParaRPr>
          </a:p>
        </p:txBody>
      </p:sp>
      <p:sp>
        <p:nvSpPr>
          <p:cNvPr id="89" name="Rectangle 88"/>
          <p:cNvSpPr/>
          <p:nvPr/>
        </p:nvSpPr>
        <p:spPr bwMode="auto">
          <a:xfrm>
            <a:off x="340442" y="2175529"/>
            <a:ext cx="4491914" cy="1565957"/>
          </a:xfrm>
          <a:prstGeom prst="rect">
            <a:avLst/>
          </a:prstGeom>
          <a:noFill/>
          <a:ln w="19050" cap="flat" cmpd="sng" algn="ctr">
            <a:solidFill>
              <a:schemeClr val="accent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12" charset="-128"/>
              <a:cs typeface="ＭＳ Ｐゴシック" pitchFamily="-112" charset="-128"/>
            </a:endParaRPr>
          </a:p>
        </p:txBody>
      </p:sp>
      <p:sp>
        <p:nvSpPr>
          <p:cNvPr id="90" name="Footnote"/>
          <p:cNvSpPr/>
          <p:nvPr/>
        </p:nvSpPr>
        <p:spPr bwMode="auto">
          <a:xfrm>
            <a:off x="1898222" y="6332538"/>
            <a:ext cx="553984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spAutoFit/>
          </a:bodyPr>
          <a:lstStyle/>
          <a:p>
            <a:pPr algn="l">
              <a:lnSpc>
                <a:spcPct val="100000"/>
              </a:lnSpc>
            </a:pPr>
            <a:r>
              <a:rPr lang="en-US" sz="800" dirty="0">
                <a:latin typeface="Arial"/>
                <a:sym typeface="Arial"/>
              </a:rPr>
              <a:t>Source: CCAR </a:t>
            </a:r>
            <a:r>
              <a:rPr lang="en-US" sz="800" dirty="0" smtClean="0">
                <a:latin typeface="Arial"/>
                <a:sym typeface="Arial"/>
              </a:rPr>
              <a:t>2016 results, 2016 Capital Plan. </a:t>
            </a:r>
            <a:r>
              <a:rPr lang="en-US" sz="800" dirty="0">
                <a:latin typeface="Arial"/>
                <a:sym typeface="Arial"/>
              </a:rPr>
              <a:t>A</a:t>
            </a:r>
            <a:r>
              <a:rPr lang="en-US" sz="800" dirty="0" smtClean="0">
                <a:latin typeface="Arial"/>
                <a:sym typeface="Arial"/>
              </a:rPr>
              <a:t>ll </a:t>
            </a:r>
            <a:r>
              <a:rPr lang="en-US" sz="800" dirty="0">
                <a:latin typeface="Arial"/>
                <a:sym typeface="Arial"/>
              </a:rPr>
              <a:t>numbers are </a:t>
            </a:r>
            <a:r>
              <a:rPr lang="en-US" sz="800" dirty="0" smtClean="0">
                <a:latin typeface="Arial"/>
                <a:sym typeface="Arial"/>
              </a:rPr>
              <a:t>approximations</a:t>
            </a:r>
          </a:p>
          <a:p>
            <a:pPr marL="119063" indent="-119063" algn="l">
              <a:lnSpc>
                <a:spcPct val="100000"/>
              </a:lnSpc>
              <a:buAutoNum type="arabicPeriod"/>
            </a:pPr>
            <a:r>
              <a:rPr lang="en-US" sz="800" dirty="0" smtClean="0">
                <a:latin typeface="Arial"/>
                <a:sym typeface="Arial"/>
              </a:rPr>
              <a:t>Equals Operational Risk Expense</a:t>
            </a:r>
          </a:p>
          <a:p>
            <a:pPr marL="119063" indent="-119063" algn="l">
              <a:lnSpc>
                <a:spcPct val="100000"/>
              </a:lnSpc>
              <a:buAutoNum type="arabicPeriod"/>
            </a:pPr>
            <a:r>
              <a:rPr lang="en-US" sz="800" dirty="0" smtClean="0">
                <a:latin typeface="Arial"/>
                <a:sym typeface="Arial"/>
              </a:rPr>
              <a:t>Equals </a:t>
            </a:r>
            <a:r>
              <a:rPr lang="en-US" sz="800" dirty="0">
                <a:latin typeface="Arial"/>
                <a:sym typeface="Arial"/>
              </a:rPr>
              <a:t>Leased Vehicle Expense (pulled out of total Non-Interest Expense)</a:t>
            </a:r>
          </a:p>
        </p:txBody>
      </p:sp>
      <p:sp>
        <p:nvSpPr>
          <p:cNvPr id="69" name="TextBox 68"/>
          <p:cNvSpPr txBox="1"/>
          <p:nvPr/>
        </p:nvSpPr>
        <p:spPr>
          <a:xfrm>
            <a:off x="2684360" y="2172929"/>
            <a:ext cx="1045383" cy="400110"/>
          </a:xfrm>
          <a:prstGeom prst="rect">
            <a:avLst/>
          </a:prstGeom>
          <a:noFill/>
        </p:spPr>
        <p:txBody>
          <a:bodyPr wrap="square" rtlCol="0">
            <a:spAutoFit/>
          </a:bodyPr>
          <a:lstStyle/>
          <a:p>
            <a:pPr>
              <a:lnSpc>
                <a:spcPct val="100000"/>
              </a:lnSpc>
            </a:pPr>
            <a:r>
              <a:rPr lang="en-US" b="1" dirty="0" smtClean="0"/>
              <a:t>BHC Stress</a:t>
            </a:r>
          </a:p>
          <a:p>
            <a:pPr>
              <a:lnSpc>
                <a:spcPct val="100000"/>
              </a:lnSpc>
            </a:pPr>
            <a:r>
              <a:rPr lang="en-US" i="1" dirty="0" smtClean="0"/>
              <a:t>$1,263M</a:t>
            </a:r>
            <a:endParaRPr lang="en-US" i="1" dirty="0"/>
          </a:p>
        </p:txBody>
      </p:sp>
      <p:sp>
        <p:nvSpPr>
          <p:cNvPr id="66" name="Rectangle 65"/>
          <p:cNvSpPr/>
          <p:nvPr/>
        </p:nvSpPr>
        <p:spPr>
          <a:xfrm>
            <a:off x="5162550" y="1465754"/>
            <a:ext cx="4084638" cy="370614"/>
          </a:xfrm>
          <a:prstGeom prst="rect">
            <a:avLst/>
          </a:prstGeom>
        </p:spPr>
        <p:txBody>
          <a:bodyPr wrap="square" lIns="0" tIns="0" rIns="0" bIns="0">
            <a:spAutoFit/>
          </a:bodyPr>
          <a:lstStyle/>
          <a:p>
            <a:pPr algn="l"/>
            <a:r>
              <a:rPr lang="en-GB" sz="1400" b="1" dirty="0" smtClean="0">
                <a:solidFill>
                  <a:srgbClr val="FF0000"/>
                </a:solidFill>
                <a:latin typeface="Arial" panose="020B0604020202020204" pitchFamily="34" charset="0"/>
                <a:cs typeface="Arial" panose="020B0604020202020204" pitchFamily="34" charset="0"/>
              </a:rPr>
              <a:t>Post-IHC capital buffer allocation </a:t>
            </a:r>
            <a:r>
              <a:rPr lang="en-GB" sz="1400" b="1" dirty="0">
                <a:solidFill>
                  <a:srgbClr val="FF0000"/>
                </a:solidFill>
                <a:latin typeface="Arial" panose="020B0604020202020204" pitchFamily="34" charset="0"/>
                <a:cs typeface="Arial" panose="020B0604020202020204" pitchFamily="34" charset="0"/>
              </a:rPr>
              <a:t>to c</a:t>
            </a:r>
            <a:r>
              <a:rPr lang="en-GB" sz="1400" b="1" dirty="0" smtClean="0">
                <a:solidFill>
                  <a:srgbClr val="FF0000"/>
                </a:solidFill>
                <a:latin typeface="Arial" panose="020B0604020202020204" pitchFamily="34" charset="0"/>
                <a:cs typeface="Arial" panose="020B0604020202020204" pitchFamily="34" charset="0"/>
              </a:rPr>
              <a:t>redit losses budgets, </a:t>
            </a:r>
            <a:r>
              <a:rPr lang="en-GB" sz="1400" dirty="0" smtClean="0">
                <a:solidFill>
                  <a:srgbClr val="FF0000"/>
                </a:solidFill>
                <a:latin typeface="Arial" panose="020B0604020202020204" pitchFamily="34" charset="0"/>
                <a:cs typeface="Arial" panose="020B0604020202020204" pitchFamily="34" charset="0"/>
              </a:rPr>
              <a:t>$M</a:t>
            </a:r>
            <a:endParaRPr lang="en-GB" sz="1400" dirty="0">
              <a:solidFill>
                <a:srgbClr val="FF0000"/>
              </a:solidFill>
              <a:latin typeface="Arial" panose="020B0604020202020204" pitchFamily="34" charset="0"/>
              <a:cs typeface="Arial" panose="020B0604020202020204" pitchFamily="34" charset="0"/>
            </a:endParaRPr>
          </a:p>
        </p:txBody>
      </p:sp>
      <p:graphicFrame>
        <p:nvGraphicFramePr>
          <p:cNvPr id="67" name="Table 66"/>
          <p:cNvGraphicFramePr>
            <a:graphicFrameLocks noGrp="1"/>
          </p:cNvGraphicFramePr>
          <p:nvPr>
            <p:extLst>
              <p:ext uri="{D42A27DB-BD31-4B8C-83A1-F6EECF244321}">
                <p14:modId xmlns:p14="http://schemas.microsoft.com/office/powerpoint/2010/main" val="3650238066"/>
              </p:ext>
            </p:extLst>
          </p:nvPr>
        </p:nvGraphicFramePr>
        <p:xfrm>
          <a:off x="5162550" y="2150197"/>
          <a:ext cx="4084638" cy="3081137"/>
        </p:xfrm>
        <a:graphic>
          <a:graphicData uri="http://schemas.openxmlformats.org/drawingml/2006/table">
            <a:tbl>
              <a:tblPr firstRow="1" bandRow="1">
                <a:tableStyleId>{5C22544A-7EE6-4342-B048-85BDC9FD1C3A}</a:tableStyleId>
              </a:tblPr>
              <a:tblGrid>
                <a:gridCol w="1695450"/>
                <a:gridCol w="597297"/>
                <a:gridCol w="597297"/>
                <a:gridCol w="597297"/>
                <a:gridCol w="597297"/>
              </a:tblGrid>
              <a:tr h="277590">
                <a:tc rowSpan="2">
                  <a:txBody>
                    <a:bodyPr/>
                    <a:lstStyle/>
                    <a:p>
                      <a:pPr algn="ctr"/>
                      <a:endParaRPr lang="en-US" sz="1100" b="1" i="0" baseline="0" dirty="0" smtClean="0">
                        <a:solidFill>
                          <a:schemeClr val="tx1"/>
                        </a:solidFill>
                        <a:latin typeface="Arial" panose="020B0604020202020204" pitchFamily="34" charset="0"/>
                        <a:cs typeface="Arial" panose="020B0604020202020204" pitchFamily="34" charset="0"/>
                      </a:endParaRPr>
                    </a:p>
                  </a:txBody>
                  <a:tcPr marL="45720" marR="45720"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algn="ctr"/>
                      <a:r>
                        <a:rPr lang="en-US" sz="1100" b="1" i="0" baseline="0" dirty="0" smtClean="0">
                          <a:solidFill>
                            <a:schemeClr val="tx1"/>
                          </a:solidFill>
                          <a:latin typeface="Arial" panose="020B0604020202020204" pitchFamily="34" charset="0"/>
                          <a:cs typeface="Arial" panose="020B0604020202020204" pitchFamily="34" charset="0"/>
                        </a:rPr>
                        <a:t>Credit losses</a:t>
                      </a:r>
                    </a:p>
                  </a:txBody>
                  <a:tcPr marL="45720" marR="4572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tc>
                <a:tc gridSpan="2">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GB" sz="1100" b="1" i="0" kern="1200" baseline="0" dirty="0" smtClean="0">
                          <a:solidFill>
                            <a:schemeClr val="bg1">
                              <a:lumMod val="65000"/>
                            </a:schemeClr>
                          </a:solidFill>
                          <a:latin typeface="Arial" panose="020B0604020202020204" pitchFamily="34" charset="0"/>
                          <a:ea typeface="+mn-ea"/>
                          <a:cs typeface="Arial" panose="020B0604020202020204" pitchFamily="34" charset="0"/>
                        </a:rPr>
                        <a:t>PPNR</a:t>
                      </a:r>
                    </a:p>
                  </a:txBody>
                  <a:tcPr marL="45720" marR="4572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tc>
              </a:tr>
              <a:tr h="294065">
                <a:tc vMerge="1">
                  <a:txBody>
                    <a:bodyPr/>
                    <a:lstStyle/>
                    <a:p>
                      <a:pPr algn="ctr"/>
                      <a:endParaRPr lang="en-US" sz="1100" b="1" i="0" baseline="0" dirty="0" smtClean="0">
                        <a:solidFill>
                          <a:schemeClr val="tx1"/>
                        </a:solidFill>
                        <a:latin typeface="Arial" panose="020B0604020202020204" pitchFamily="34" charset="0"/>
                        <a:cs typeface="Arial" panose="020B0604020202020204" pitchFamily="34" charset="0"/>
                      </a:endParaRPr>
                    </a:p>
                  </a:txBody>
                  <a:tcPr marL="45720" marR="45720"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100" b="1" i="0" baseline="0" dirty="0" smtClean="0">
                          <a:solidFill>
                            <a:schemeClr val="tx1"/>
                          </a:solidFill>
                          <a:latin typeface="Arial" panose="020B0604020202020204" pitchFamily="34" charset="0"/>
                          <a:cs typeface="Arial" panose="020B0604020202020204" pitchFamily="34" charset="0"/>
                        </a:rPr>
                        <a:t>Amber</a:t>
                      </a:r>
                    </a:p>
                  </a:txBody>
                  <a:tcPr marL="45720" marR="4572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algn="ctr"/>
                      <a:r>
                        <a:rPr lang="en-US" sz="1100" b="1" i="0" baseline="0" dirty="0" smtClean="0">
                          <a:solidFill>
                            <a:schemeClr val="bg1"/>
                          </a:solidFill>
                          <a:latin typeface="Arial" panose="020B0604020202020204" pitchFamily="34" charset="0"/>
                          <a:cs typeface="Arial" panose="020B0604020202020204" pitchFamily="34" charset="0"/>
                        </a:rPr>
                        <a:t>Red</a:t>
                      </a:r>
                    </a:p>
                  </a:txBody>
                  <a:tcPr marL="45720" marR="4572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GB" sz="1100" b="1" i="0" dirty="0" smtClean="0">
                          <a:solidFill>
                            <a:schemeClr val="tx1"/>
                          </a:solidFill>
                          <a:latin typeface="Arial" panose="020B0604020202020204" pitchFamily="34" charset="0"/>
                          <a:cs typeface="Arial" panose="020B0604020202020204" pitchFamily="34" charset="0"/>
                        </a:rPr>
                        <a:t>Amber</a:t>
                      </a:r>
                    </a:p>
                  </a:txBody>
                  <a:tcPr marL="45720" marR="4572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GB" sz="1100" b="1" i="0" dirty="0" smtClean="0">
                          <a:solidFill>
                            <a:schemeClr val="bg1"/>
                          </a:solidFill>
                          <a:latin typeface="Arial" panose="020B0604020202020204" pitchFamily="34" charset="0"/>
                          <a:cs typeface="Arial" panose="020B0604020202020204" pitchFamily="34" charset="0"/>
                        </a:rPr>
                        <a:t>Red</a:t>
                      </a:r>
                    </a:p>
                  </a:txBody>
                  <a:tcPr marL="45720" marR="4572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r>
              <a:tr h="311561">
                <a:tc rowSpan="2">
                  <a:txBody>
                    <a:bodyPr/>
                    <a:lstStyle/>
                    <a:p>
                      <a:pPr algn="ctr"/>
                      <a:r>
                        <a:rPr lang="en-GB" sz="1100" b="1" i="0" dirty="0" smtClean="0">
                          <a:solidFill>
                            <a:schemeClr val="tx1"/>
                          </a:solidFill>
                          <a:latin typeface="Arial" panose="020B0604020202020204" pitchFamily="34" charset="0"/>
                          <a:cs typeface="Arial" panose="020B0604020202020204" pitchFamily="34" charset="0"/>
                        </a:rPr>
                        <a:t>Total capital buffer</a:t>
                      </a:r>
                    </a:p>
                    <a:p>
                      <a:pPr algn="ctr"/>
                      <a:r>
                        <a:rPr lang="en-GB" sz="1100" b="0" i="1" dirty="0" smtClean="0">
                          <a:solidFill>
                            <a:schemeClr val="tx1"/>
                          </a:solidFill>
                          <a:latin typeface="Arial" panose="020B0604020202020204" pitchFamily="34" charset="0"/>
                          <a:cs typeface="Arial" panose="020B0604020202020204" pitchFamily="34" charset="0"/>
                        </a:rPr>
                        <a:t>(post-IHC maximum)</a:t>
                      </a:r>
                      <a:endParaRPr lang="en-GB" sz="1100" b="0" i="1" dirty="0">
                        <a:solidFill>
                          <a:schemeClr val="tx1"/>
                        </a:solidFill>
                        <a:latin typeface="Arial" panose="020B0604020202020204" pitchFamily="34" charset="0"/>
                        <a:cs typeface="Arial" panose="020B0604020202020204" pitchFamily="34" charset="0"/>
                      </a:endParaRPr>
                    </a:p>
                  </a:txBody>
                  <a:tcPr marL="45720" marR="4572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4">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GB" sz="1100" b="0" i="0" kern="1200" dirty="0" smtClean="0">
                          <a:solidFill>
                            <a:schemeClr val="tx1"/>
                          </a:solidFill>
                          <a:latin typeface="Arial" panose="020B0604020202020204" pitchFamily="34" charset="0"/>
                          <a:ea typeface="+mn-ea"/>
                          <a:cs typeface="Arial" panose="020B0604020202020204" pitchFamily="34" charset="0"/>
                        </a:rPr>
                        <a:t>$1,422</a:t>
                      </a:r>
                    </a:p>
                  </a:txBody>
                  <a:tcPr marL="45720" marR="4572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hMerge="1">
                  <a:txBody>
                    <a:bodyPr/>
                    <a:lstStyle/>
                    <a:p>
                      <a:endParaRPr lang="en-US"/>
                    </a:p>
                  </a:txBody>
                  <a:tcPr/>
                </a:tc>
                <a:tc hMerge="1">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GB" sz="1100" b="0" dirty="0" smtClean="0">
                        <a:solidFill>
                          <a:schemeClr val="tx1"/>
                        </a:solidFill>
                        <a:latin typeface="Arial" panose="020B0604020202020204" pitchFamily="34" charset="0"/>
                        <a:cs typeface="Arial" panose="020B0604020202020204" pitchFamily="34" charset="0"/>
                      </a:endParaRPr>
                    </a:p>
                  </a:txBody>
                  <a:tcPr marL="45720" marR="4572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tc>
              </a:tr>
              <a:tr h="311561">
                <a:tc vMerge="1">
                  <a:txBody>
                    <a:bodyPr/>
                    <a:lstStyle/>
                    <a:p>
                      <a:endParaRPr lang="en-US"/>
                    </a:p>
                  </a:txBody>
                  <a:tcPr/>
                </a:tc>
                <a:tc gridSpan="4">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GB" sz="1100" b="0" i="0" kern="1200" dirty="0" smtClean="0">
                          <a:solidFill>
                            <a:schemeClr val="tx1"/>
                          </a:solidFill>
                          <a:latin typeface="Arial" panose="020B0604020202020204" pitchFamily="34" charset="0"/>
                          <a:ea typeface="+mn-ea"/>
                          <a:cs typeface="Arial" panose="020B0604020202020204" pitchFamily="34" charset="0"/>
                        </a:rPr>
                        <a:t>$1,583</a:t>
                      </a:r>
                    </a:p>
                  </a:txBody>
                  <a:tcPr marL="45720" marR="4572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hMerge="1">
                  <a:txBody>
                    <a:bodyPr/>
                    <a:lstStyle/>
                    <a:p>
                      <a:endParaRPr lang="en-US"/>
                    </a:p>
                  </a:txBody>
                  <a:tcPr/>
                </a:tc>
                <a:tc hMerge="1">
                  <a:txBody>
                    <a:bodyPr/>
                    <a:lstStyle/>
                    <a:p>
                      <a:endParaRPr lang="en-US"/>
                    </a:p>
                  </a:txBody>
                  <a:tcPr/>
                </a:tc>
                <a:tc hMerge="1">
                  <a:txBody>
                    <a:bodyPr/>
                    <a:lstStyle/>
                    <a:p>
                      <a:endParaRPr lang="en-US"/>
                    </a:p>
                  </a:txBody>
                  <a:tcPr/>
                </a:tc>
              </a:tr>
              <a:tr h="471590">
                <a:tc>
                  <a:txBody>
                    <a:bodyPr/>
                    <a:lstStyle/>
                    <a:p>
                      <a:pPr algn="ctr"/>
                      <a:r>
                        <a:rPr lang="en-GB" sz="1100" b="1" i="0" dirty="0" smtClean="0">
                          <a:solidFill>
                            <a:schemeClr val="tx1"/>
                          </a:solidFill>
                          <a:latin typeface="Arial" panose="020B0604020202020204" pitchFamily="34" charset="0"/>
                          <a:cs typeface="Arial" panose="020B0604020202020204" pitchFamily="34" charset="0"/>
                        </a:rPr>
                        <a:t>CCAR allocation %</a:t>
                      </a:r>
                      <a:endParaRPr lang="en-GB" sz="1100" b="1" i="0" dirty="0">
                        <a:solidFill>
                          <a:schemeClr val="tx1"/>
                        </a:solidFill>
                        <a:latin typeface="Arial" panose="020B0604020202020204" pitchFamily="34" charset="0"/>
                        <a:cs typeface="Arial" panose="020B0604020202020204" pitchFamily="34" charset="0"/>
                      </a:endParaRPr>
                    </a:p>
                  </a:txBody>
                  <a:tcPr marL="45720" marR="4572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GB" sz="1100" b="0" i="0" kern="1200" dirty="0" smtClean="0">
                          <a:solidFill>
                            <a:schemeClr val="tx1"/>
                          </a:solidFill>
                          <a:latin typeface="Arial" panose="020B0604020202020204" pitchFamily="34" charset="0"/>
                          <a:ea typeface="+mn-ea"/>
                          <a:cs typeface="Arial" panose="020B0604020202020204" pitchFamily="34" charset="0"/>
                        </a:rPr>
                        <a:t>54.2%</a:t>
                      </a:r>
                    </a:p>
                  </a:txBody>
                  <a:tcPr marL="45720" marR="4572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GB" sz="1000" b="0" i="0" dirty="0">
                        <a:solidFill>
                          <a:schemeClr val="tx1"/>
                        </a:solidFill>
                        <a:latin typeface="Arial" panose="020B0604020202020204" pitchFamily="34" charset="0"/>
                        <a:cs typeface="Arial" panose="020B0604020202020204" pitchFamily="34" charset="0"/>
                      </a:endParaRPr>
                    </a:p>
                  </a:txBody>
                  <a:tcPr marL="36576" marR="36576" marT="27432" marB="27432"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gridSpan="2">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GB" sz="1100" b="0" i="0" kern="1200" dirty="0" smtClean="0">
                          <a:solidFill>
                            <a:schemeClr val="bg1">
                              <a:lumMod val="50000"/>
                            </a:schemeClr>
                          </a:solidFill>
                          <a:latin typeface="Arial" panose="020B0604020202020204" pitchFamily="34" charset="0"/>
                          <a:ea typeface="+mn-ea"/>
                          <a:cs typeface="Arial" panose="020B0604020202020204" pitchFamily="34" charset="0"/>
                        </a:rPr>
                        <a:t>45.8%</a:t>
                      </a:r>
                    </a:p>
                  </a:txBody>
                  <a:tcPr marL="45720" marR="4572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GB" sz="1000" b="0" i="0" dirty="0">
                        <a:solidFill>
                          <a:schemeClr val="tx1"/>
                        </a:solidFill>
                        <a:latin typeface="Arial" panose="020B0604020202020204" pitchFamily="34" charset="0"/>
                        <a:cs typeface="Arial" panose="020B0604020202020204" pitchFamily="34" charset="0"/>
                      </a:endParaRPr>
                    </a:p>
                  </a:txBody>
                  <a:tcPr marL="36576" marR="36576" marT="27432" marB="27432"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r>
              <a:tr h="471590">
                <a:tc>
                  <a:txBody>
                    <a:bodyPr/>
                    <a:lstStyle/>
                    <a:p>
                      <a:pPr algn="ctr"/>
                      <a:r>
                        <a:rPr lang="en-GB" sz="1100" b="1" i="0" dirty="0" smtClean="0">
                          <a:solidFill>
                            <a:schemeClr val="tx1"/>
                          </a:solidFill>
                          <a:latin typeface="Arial" panose="020B0604020202020204" pitchFamily="34" charset="0"/>
                          <a:cs typeface="Arial" panose="020B0604020202020204" pitchFamily="34" charset="0"/>
                        </a:rPr>
                        <a:t>Capital buffer allocated</a:t>
                      </a:r>
                      <a:endParaRPr lang="en-GB" sz="1100" b="1" i="0" dirty="0">
                        <a:solidFill>
                          <a:schemeClr val="tx1"/>
                        </a:solidFill>
                        <a:latin typeface="Arial" panose="020B0604020202020204" pitchFamily="34" charset="0"/>
                        <a:cs typeface="Arial" panose="020B0604020202020204" pitchFamily="34" charset="0"/>
                      </a:endParaRPr>
                    </a:p>
                  </a:txBody>
                  <a:tcPr marL="45720" marR="4572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457200" rtl="0" eaLnBrk="1" fontAlgn="b" latinLnBrk="0" hangingPunct="1"/>
                      <a:r>
                        <a:rPr lang="en-US" sz="1100" b="0" i="0" kern="1200" dirty="0" smtClean="0">
                          <a:solidFill>
                            <a:schemeClr val="tx1"/>
                          </a:solidFill>
                          <a:latin typeface="Arial" panose="020B0604020202020204" pitchFamily="34" charset="0"/>
                          <a:ea typeface="+mn-ea"/>
                          <a:cs typeface="Arial" panose="020B0604020202020204" pitchFamily="34" charset="0"/>
                        </a:rPr>
                        <a:t>$770</a:t>
                      </a:r>
                      <a:endParaRPr lang="en-US" sz="1100" b="0" i="0" kern="1200" dirty="0">
                        <a:solidFill>
                          <a:schemeClr val="tx1"/>
                        </a:solidFill>
                        <a:latin typeface="Arial" panose="020B0604020202020204" pitchFamily="34" charset="0"/>
                        <a:ea typeface="+mn-ea"/>
                        <a:cs typeface="Arial" panose="020B0604020202020204" pitchFamily="34" charset="0"/>
                      </a:endParaRP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marL="0" algn="ctr" defTabSz="457200" rtl="0" eaLnBrk="1" fontAlgn="b" latinLnBrk="0" hangingPunct="1"/>
                      <a:r>
                        <a:rPr lang="en-US" sz="1100" b="0" i="0" kern="1200" dirty="0" smtClean="0">
                          <a:solidFill>
                            <a:schemeClr val="tx1"/>
                          </a:solidFill>
                          <a:latin typeface="Arial" panose="020B0604020202020204" pitchFamily="34" charset="0"/>
                          <a:ea typeface="+mn-ea"/>
                          <a:cs typeface="Arial" panose="020B0604020202020204" pitchFamily="34" charset="0"/>
                        </a:rPr>
                        <a:t>$857</a:t>
                      </a:r>
                      <a:endParaRPr lang="en-US" sz="1100" b="0" i="0" kern="1200" dirty="0">
                        <a:solidFill>
                          <a:schemeClr val="tx1"/>
                        </a:solidFill>
                        <a:latin typeface="Arial" panose="020B0604020202020204" pitchFamily="34" charset="0"/>
                        <a:ea typeface="+mn-ea"/>
                        <a:cs typeface="Arial" panose="020B0604020202020204" pitchFamily="34" charset="0"/>
                      </a:endParaRPr>
                    </a:p>
                  </a:txBody>
                  <a:tcPr marL="0" marR="0" marT="0" marB="0" anchor="ctr">
                    <a:lnL>
                      <a:noFill/>
                    </a:lnL>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tcPr>
                </a:tc>
                <a:tc>
                  <a:txBody>
                    <a:bodyPr/>
                    <a:lstStyle/>
                    <a:p>
                      <a:pPr marL="0" algn="ctr" defTabSz="457200" rtl="0" eaLnBrk="1" latinLnBrk="0" hangingPunct="1"/>
                      <a:r>
                        <a:rPr lang="en-GB" sz="1100" b="0" i="0" kern="1200" dirty="0" smtClean="0">
                          <a:solidFill>
                            <a:schemeClr val="bg1">
                              <a:lumMod val="50000"/>
                            </a:schemeClr>
                          </a:solidFill>
                          <a:latin typeface="Arial" panose="020B0604020202020204" pitchFamily="34" charset="0"/>
                          <a:ea typeface="+mn-ea"/>
                          <a:cs typeface="Arial" panose="020B0604020202020204" pitchFamily="34" charset="0"/>
                        </a:rPr>
                        <a:t>$652</a:t>
                      </a:r>
                      <a:endParaRPr lang="en-GB" sz="1100" b="0" i="0" kern="1200" dirty="0">
                        <a:solidFill>
                          <a:schemeClr val="bg1">
                            <a:lumMod val="50000"/>
                          </a:schemeClr>
                        </a:solidFill>
                        <a:latin typeface="Arial" panose="020B0604020202020204" pitchFamily="34" charset="0"/>
                        <a:ea typeface="+mn-ea"/>
                        <a:cs typeface="Arial" panose="020B0604020202020204" pitchFamily="34" charset="0"/>
                      </a:endParaRPr>
                    </a:p>
                  </a:txBody>
                  <a:tcPr marL="0" marR="0" marT="0" marB="0" anchor="ctr">
                    <a:lnR w="12700" cap="flat" cmpd="sng" algn="ctr">
                      <a:no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marL="0" algn="ctr" defTabSz="457200" rtl="0" eaLnBrk="1" latinLnBrk="0" hangingPunct="1"/>
                      <a:r>
                        <a:rPr lang="en-GB" sz="1100" b="0" i="0" kern="1200" dirty="0" smtClean="0">
                          <a:solidFill>
                            <a:schemeClr val="bg1">
                              <a:lumMod val="50000"/>
                            </a:schemeClr>
                          </a:solidFill>
                          <a:latin typeface="Arial" panose="020B0604020202020204" pitchFamily="34" charset="0"/>
                          <a:ea typeface="+mn-ea"/>
                          <a:cs typeface="Arial" panose="020B0604020202020204" pitchFamily="34" charset="0"/>
                        </a:rPr>
                        <a:t>$725</a:t>
                      </a:r>
                      <a:endParaRPr lang="en-GB" sz="1100" b="0" i="0" kern="1200" dirty="0">
                        <a:solidFill>
                          <a:schemeClr val="bg1">
                            <a:lumMod val="50000"/>
                          </a:schemeClr>
                        </a:solidFill>
                        <a:latin typeface="Arial" panose="020B0604020202020204" pitchFamily="34" charset="0"/>
                        <a:ea typeface="+mn-ea"/>
                        <a:cs typeface="Arial" panose="020B0604020202020204" pitchFamily="34" charset="0"/>
                      </a:endParaRPr>
                    </a:p>
                  </a:txBody>
                  <a:tcPr marL="0" marR="0" marT="0" marB="0" anchor="ctr">
                    <a:lnL>
                      <a:noFill/>
                    </a:lnL>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tcPr>
                </a:tc>
              </a:tr>
              <a:tr h="471590">
                <a:tc>
                  <a:txBody>
                    <a:bodyPr/>
                    <a:lstStyle/>
                    <a:p>
                      <a:pPr algn="ctr"/>
                      <a:r>
                        <a:rPr lang="en-GB" sz="1100" b="1" i="0" dirty="0" smtClean="0">
                          <a:solidFill>
                            <a:schemeClr val="tx1"/>
                          </a:solidFill>
                          <a:latin typeface="Arial" panose="020B0604020202020204" pitchFamily="34" charset="0"/>
                          <a:cs typeface="Arial" panose="020B0604020202020204" pitchFamily="34" charset="0"/>
                        </a:rPr>
                        <a:t>Total CCAR losses</a:t>
                      </a:r>
                      <a:endParaRPr lang="en-GB" sz="1100" b="1" i="0" dirty="0">
                        <a:solidFill>
                          <a:schemeClr val="tx1"/>
                        </a:solidFill>
                        <a:latin typeface="Arial" panose="020B0604020202020204" pitchFamily="34" charset="0"/>
                        <a:cs typeface="Arial" panose="020B0604020202020204" pitchFamily="34" charset="0"/>
                      </a:endParaRPr>
                    </a:p>
                  </a:txBody>
                  <a:tcPr marL="45720" marR="4572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GB" sz="1100" b="0" i="0" kern="1200" dirty="0" smtClean="0">
                          <a:solidFill>
                            <a:schemeClr val="tx1"/>
                          </a:solidFill>
                          <a:latin typeface="Arial" panose="020B0604020202020204" pitchFamily="34" charset="0"/>
                          <a:ea typeface="+mn-ea"/>
                          <a:cs typeface="Arial" panose="020B0604020202020204" pitchFamily="34" charset="0"/>
                        </a:rPr>
                        <a:t>$1,263</a:t>
                      </a:r>
                    </a:p>
                  </a:txBody>
                  <a:tcPr marL="45720" marR="4572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GB" sz="1000" b="0" i="0" dirty="0">
                        <a:solidFill>
                          <a:schemeClr val="tx1"/>
                        </a:solidFill>
                        <a:latin typeface="Arial" panose="020B0604020202020204" pitchFamily="34" charset="0"/>
                        <a:cs typeface="Arial" panose="020B0604020202020204" pitchFamily="34" charset="0"/>
                      </a:endParaRPr>
                    </a:p>
                  </a:txBody>
                  <a:tcPr marL="36576" marR="36576" marT="27432" marB="27432" anchor="ctr"/>
                </a:tc>
                <a:tc gridSpan="2">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GB" sz="1100" b="0" i="0" kern="1200" dirty="0" smtClean="0">
                          <a:solidFill>
                            <a:schemeClr val="bg1">
                              <a:lumMod val="50000"/>
                            </a:schemeClr>
                          </a:solidFill>
                          <a:latin typeface="Arial" panose="020B0604020202020204" pitchFamily="34" charset="0"/>
                          <a:ea typeface="+mn-ea"/>
                          <a:cs typeface="Arial" panose="020B0604020202020204" pitchFamily="34" charset="0"/>
                        </a:rPr>
                        <a:t>$1,069</a:t>
                      </a:r>
                    </a:p>
                  </a:txBody>
                  <a:tcPr marL="45720" marR="4572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GB" sz="1000" b="0" i="0" dirty="0">
                        <a:solidFill>
                          <a:schemeClr val="tx1"/>
                        </a:solidFill>
                        <a:latin typeface="Arial" panose="020B0604020202020204" pitchFamily="34" charset="0"/>
                        <a:cs typeface="Arial" panose="020B0604020202020204" pitchFamily="34" charset="0"/>
                      </a:endParaRPr>
                    </a:p>
                  </a:txBody>
                  <a:tcPr marL="36576" marR="36576" marT="27432" marB="27432" anchor="ctr"/>
                </a:tc>
              </a:tr>
              <a:tr h="471590">
                <a:tc>
                  <a:txBody>
                    <a:bodyPr/>
                    <a:lstStyle/>
                    <a:p>
                      <a:pPr algn="ctr"/>
                      <a:r>
                        <a:rPr lang="en-GB" sz="1100" b="1" i="0" dirty="0" smtClean="0">
                          <a:solidFill>
                            <a:schemeClr val="tx1"/>
                          </a:solidFill>
                          <a:latin typeface="Arial" panose="020B0604020202020204" pitchFamily="34" charset="0"/>
                          <a:cs typeface="Arial" panose="020B0604020202020204" pitchFamily="34" charset="0"/>
                        </a:rPr>
                        <a:t>Total</a:t>
                      </a:r>
                      <a:r>
                        <a:rPr lang="en-GB" sz="1100" b="1" i="0" baseline="0" dirty="0" smtClean="0">
                          <a:solidFill>
                            <a:schemeClr val="tx1"/>
                          </a:solidFill>
                          <a:latin typeface="Arial" panose="020B0604020202020204" pitchFamily="34" charset="0"/>
                          <a:cs typeface="Arial" panose="020B0604020202020204" pitchFamily="34" charset="0"/>
                        </a:rPr>
                        <a:t> loss budget</a:t>
                      </a:r>
                      <a:endParaRPr lang="en-GB" sz="1100" b="1" i="0" dirty="0">
                        <a:solidFill>
                          <a:schemeClr val="tx1"/>
                        </a:solidFill>
                        <a:latin typeface="Arial" panose="020B0604020202020204" pitchFamily="34" charset="0"/>
                        <a:cs typeface="Arial" panose="020B0604020202020204" pitchFamily="34" charset="0"/>
                      </a:endParaRPr>
                    </a:p>
                  </a:txBody>
                  <a:tcPr marL="45720" marR="4572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457200" rtl="0" eaLnBrk="1" latinLnBrk="0" hangingPunct="1"/>
                      <a:r>
                        <a:rPr lang="en-GB" sz="1100" b="0" i="0" kern="1200" dirty="0" smtClean="0">
                          <a:solidFill>
                            <a:schemeClr val="tx1"/>
                          </a:solidFill>
                          <a:latin typeface="Arial" panose="020B0604020202020204" pitchFamily="34" charset="0"/>
                          <a:ea typeface="+mn-ea"/>
                          <a:cs typeface="Arial" panose="020B0604020202020204" pitchFamily="34" charset="0"/>
                        </a:rPr>
                        <a:t>$2,034</a:t>
                      </a:r>
                      <a:endParaRPr lang="en-GB" sz="1100" b="0" i="0" kern="1200" dirty="0">
                        <a:solidFill>
                          <a:schemeClr val="tx1"/>
                        </a:solidFill>
                        <a:latin typeface="Arial" panose="020B0604020202020204" pitchFamily="34" charset="0"/>
                        <a:ea typeface="+mn-ea"/>
                        <a:cs typeface="Arial" panose="020B0604020202020204" pitchFamily="34" charset="0"/>
                      </a:endParaRPr>
                    </a:p>
                  </a:txBody>
                  <a:tcPr marL="36576" marR="36576" marT="27432" marB="27432"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marL="0" algn="ctr" defTabSz="457200" rtl="0" eaLnBrk="1" latinLnBrk="0" hangingPunct="1"/>
                      <a:r>
                        <a:rPr lang="en-GB" sz="1100" b="0" i="0" kern="1200" dirty="0" smtClean="0">
                          <a:solidFill>
                            <a:schemeClr val="tx1"/>
                          </a:solidFill>
                          <a:latin typeface="Arial" panose="020B0604020202020204" pitchFamily="34" charset="0"/>
                          <a:ea typeface="+mn-ea"/>
                          <a:cs typeface="Arial" panose="020B0604020202020204" pitchFamily="34" charset="0"/>
                        </a:rPr>
                        <a:t>$2,120</a:t>
                      </a:r>
                      <a:endParaRPr lang="en-GB" sz="1100" b="0" i="0" kern="1200" dirty="0">
                        <a:solidFill>
                          <a:schemeClr val="tx1"/>
                        </a:solidFill>
                        <a:latin typeface="Arial" panose="020B0604020202020204" pitchFamily="34" charset="0"/>
                        <a:ea typeface="+mn-ea"/>
                        <a:cs typeface="Arial" panose="020B0604020202020204" pitchFamily="34" charset="0"/>
                      </a:endParaRPr>
                    </a:p>
                  </a:txBody>
                  <a:tcPr marL="36576" marR="36576" marT="27432" marB="27432"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a:txBody>
                    <a:bodyPr/>
                    <a:lstStyle/>
                    <a:p>
                      <a:pPr marL="0" algn="ctr" defTabSz="457200" rtl="0" eaLnBrk="1" latinLnBrk="0" hangingPunct="1"/>
                      <a:r>
                        <a:rPr lang="en-GB" sz="1100" b="0" i="0" kern="1200" dirty="0" smtClean="0">
                          <a:solidFill>
                            <a:schemeClr val="bg1">
                              <a:lumMod val="50000"/>
                            </a:schemeClr>
                          </a:solidFill>
                          <a:latin typeface="Arial" panose="020B0604020202020204" pitchFamily="34" charset="0"/>
                          <a:ea typeface="+mn-ea"/>
                          <a:cs typeface="Arial" panose="020B0604020202020204" pitchFamily="34" charset="0"/>
                        </a:rPr>
                        <a:t>$1,722</a:t>
                      </a:r>
                      <a:endParaRPr lang="en-GB" sz="1100" b="0" i="0" kern="1200" dirty="0">
                        <a:solidFill>
                          <a:schemeClr val="bg1">
                            <a:lumMod val="50000"/>
                          </a:schemeClr>
                        </a:solidFill>
                        <a:latin typeface="Arial" panose="020B0604020202020204" pitchFamily="34" charset="0"/>
                        <a:ea typeface="+mn-ea"/>
                        <a:cs typeface="Arial" panose="020B0604020202020204" pitchFamily="34" charset="0"/>
                      </a:endParaRPr>
                    </a:p>
                  </a:txBody>
                  <a:tcPr marL="36576" marR="36576" marT="27432" marB="27432"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marL="0" algn="ctr" defTabSz="457200" rtl="0" eaLnBrk="1" latinLnBrk="0" hangingPunct="1"/>
                      <a:r>
                        <a:rPr lang="en-GB" sz="1100" b="0" i="0" kern="1200" dirty="0" smtClean="0">
                          <a:solidFill>
                            <a:schemeClr val="bg1">
                              <a:lumMod val="50000"/>
                            </a:schemeClr>
                          </a:solidFill>
                          <a:latin typeface="Arial" panose="020B0604020202020204" pitchFamily="34" charset="0"/>
                          <a:ea typeface="+mn-ea"/>
                          <a:cs typeface="Arial" panose="020B0604020202020204" pitchFamily="34" charset="0"/>
                        </a:rPr>
                        <a:t>$1,795</a:t>
                      </a:r>
                      <a:endParaRPr lang="en-GB" sz="1100" b="0" i="0" kern="1200" dirty="0">
                        <a:solidFill>
                          <a:schemeClr val="bg1">
                            <a:lumMod val="50000"/>
                          </a:schemeClr>
                        </a:solidFill>
                        <a:latin typeface="Arial" panose="020B0604020202020204" pitchFamily="34" charset="0"/>
                        <a:ea typeface="+mn-ea"/>
                        <a:cs typeface="Arial" panose="020B0604020202020204" pitchFamily="34" charset="0"/>
                      </a:endParaRPr>
                    </a:p>
                  </a:txBody>
                  <a:tcPr marL="36576" marR="36576" marT="27432" marB="27432"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r>
            </a:tbl>
          </a:graphicData>
        </a:graphic>
      </p:graphicFrame>
      <p:sp>
        <p:nvSpPr>
          <p:cNvPr id="2" name="Rectangle 1"/>
          <p:cNvSpPr/>
          <p:nvPr/>
        </p:nvSpPr>
        <p:spPr>
          <a:xfrm>
            <a:off x="6886137" y="4755422"/>
            <a:ext cx="1152964" cy="491785"/>
          </a:xfrm>
          <a:prstGeom prst="rect">
            <a:avLst/>
          </a:prstGeom>
          <a:noFill/>
          <a:ln w="28575">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latin typeface="Arial" panose="020B0604020202020204" pitchFamily="34" charset="0"/>
              <a:cs typeface="Arial" panose="020B0604020202020204" pitchFamily="34" charset="0"/>
            </a:endParaRPr>
          </a:p>
        </p:txBody>
      </p:sp>
      <p:sp>
        <p:nvSpPr>
          <p:cNvPr id="68" name="Rectangular Callout 67"/>
          <p:cNvSpPr/>
          <p:nvPr/>
        </p:nvSpPr>
        <p:spPr>
          <a:xfrm>
            <a:off x="6178550" y="5448596"/>
            <a:ext cx="2562447" cy="568782"/>
          </a:xfrm>
          <a:prstGeom prst="wedgeRectCallout">
            <a:avLst>
              <a:gd name="adj1" fmla="val 14495"/>
              <a:gd name="adj2" fmla="val -65211"/>
            </a:avLst>
          </a:prstGeom>
          <a:solidFill>
            <a:schemeClr val="bg2">
              <a:lumMod val="20000"/>
              <a:lumOff val="80000"/>
            </a:schemeClr>
          </a:solidFill>
          <a:ln w="9525">
            <a:solidFill>
              <a:schemeClr val="tx1"/>
            </a:solidFill>
          </a:ln>
          <a:effectLst/>
        </p:spPr>
        <p:style>
          <a:lnRef idx="1">
            <a:schemeClr val="accent1"/>
          </a:lnRef>
          <a:fillRef idx="3">
            <a:schemeClr val="accent1"/>
          </a:fillRef>
          <a:effectRef idx="2">
            <a:schemeClr val="accent1"/>
          </a:effectRef>
          <a:fontRef idx="minor">
            <a:schemeClr val="lt1"/>
          </a:fontRef>
        </p:style>
        <p:txBody>
          <a:bodyPr lIns="72009" tIns="72009" rIns="72009" bIns="72009" rtlCol="0" anchor="ctr"/>
          <a:lstStyle/>
          <a:p>
            <a:pPr algn="ctr"/>
            <a:r>
              <a:rPr lang="en-GB" dirty="0" smtClean="0">
                <a:solidFill>
                  <a:schemeClr val="tx1"/>
                </a:solidFill>
                <a:latin typeface="Arial"/>
                <a:cs typeface="Arial" panose="020B0604020202020204" pitchFamily="34" charset="0"/>
                <a:sym typeface="Arial"/>
              </a:rPr>
              <a:t>Allocated proportionally between PPNR impairment and </a:t>
            </a:r>
            <a:r>
              <a:rPr lang="en-GB" b="1" dirty="0" smtClean="0">
                <a:solidFill>
                  <a:schemeClr val="tx1"/>
                </a:solidFill>
                <a:latin typeface="Arial"/>
                <a:cs typeface="Arial" panose="020B0604020202020204" pitchFamily="34" charset="0"/>
                <a:sym typeface="Arial"/>
              </a:rPr>
              <a:t>credit losses (</a:t>
            </a:r>
            <a:r>
              <a:rPr lang="en-GB" dirty="0" smtClean="0">
                <a:solidFill>
                  <a:schemeClr val="tx1"/>
                </a:solidFill>
                <a:latin typeface="Arial"/>
                <a:cs typeface="Arial" panose="020B0604020202020204" pitchFamily="34" charset="0"/>
                <a:sym typeface="Arial"/>
              </a:rPr>
              <a:t>also see PPNR section)</a:t>
            </a:r>
          </a:p>
        </p:txBody>
      </p:sp>
      <p:grpSp>
        <p:nvGrpSpPr>
          <p:cNvPr id="70" name="Group 69"/>
          <p:cNvGrpSpPr/>
          <p:nvPr/>
        </p:nvGrpSpPr>
        <p:grpSpPr>
          <a:xfrm>
            <a:off x="5844786" y="4179667"/>
            <a:ext cx="274434" cy="251159"/>
            <a:chOff x="2736905" y="1731298"/>
            <a:chExt cx="274434" cy="251159"/>
          </a:xfrm>
        </p:grpSpPr>
        <p:sp>
          <p:nvSpPr>
            <p:cNvPr id="72" name="Oval 71"/>
            <p:cNvSpPr/>
            <p:nvPr/>
          </p:nvSpPr>
          <p:spPr>
            <a:xfrm>
              <a:off x="2754798" y="1738705"/>
              <a:ext cx="228600" cy="228600"/>
            </a:xfrm>
            <a:prstGeom prst="ellipse">
              <a:avLst/>
            </a:prstGeom>
            <a:solidFill>
              <a:schemeClr val="bg1"/>
            </a:solidFill>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algn="ctr">
                <a:lnSpc>
                  <a:spcPct val="100000"/>
                </a:lnSpc>
              </a:pPr>
              <a:endParaRPr lang="en-GB" sz="2000" dirty="0" smtClean="0">
                <a:solidFill>
                  <a:srgbClr val="FF0000"/>
                </a:solidFill>
                <a:latin typeface="Arial" panose="020B0604020202020204" pitchFamily="34" charset="0"/>
                <a:cs typeface="Arial" panose="020B0604020202020204" pitchFamily="34" charset="0"/>
              </a:endParaRPr>
            </a:p>
          </p:txBody>
        </p:sp>
        <p:sp>
          <p:nvSpPr>
            <p:cNvPr id="73" name="Rectangle 72"/>
            <p:cNvSpPr/>
            <p:nvPr/>
          </p:nvSpPr>
          <p:spPr>
            <a:xfrm>
              <a:off x="2736905" y="1731298"/>
              <a:ext cx="274434" cy="251159"/>
            </a:xfrm>
            <a:prstGeom prst="rect">
              <a:avLst/>
            </a:prstGeom>
          </p:spPr>
          <p:txBody>
            <a:bodyPr wrap="none">
              <a:spAutoFit/>
            </a:bodyPr>
            <a:lstStyle/>
            <a:p>
              <a:r>
                <a:rPr lang="en-US" sz="1200" b="1" dirty="0">
                  <a:solidFill>
                    <a:srgbClr val="FF0000"/>
                  </a:solidFill>
                  <a:latin typeface="Arial" panose="020B0604020202020204" pitchFamily="34" charset="0"/>
                  <a:cs typeface="Arial" panose="020B0604020202020204" pitchFamily="34" charset="0"/>
                </a:rPr>
                <a:t>+</a:t>
              </a:r>
              <a:endParaRPr lang="en-GB" sz="1200" b="1" dirty="0">
                <a:latin typeface="Arial" panose="020B0604020202020204" pitchFamily="34" charset="0"/>
                <a:cs typeface="Arial" panose="020B0604020202020204" pitchFamily="34" charset="0"/>
              </a:endParaRPr>
            </a:p>
          </p:txBody>
        </p:sp>
      </p:grpSp>
      <p:grpSp>
        <p:nvGrpSpPr>
          <p:cNvPr id="74" name="Group 73"/>
          <p:cNvGrpSpPr/>
          <p:nvPr/>
        </p:nvGrpSpPr>
        <p:grpSpPr>
          <a:xfrm>
            <a:off x="5844786" y="4658912"/>
            <a:ext cx="274434" cy="254385"/>
            <a:chOff x="2736905" y="1728072"/>
            <a:chExt cx="274434" cy="254385"/>
          </a:xfrm>
        </p:grpSpPr>
        <p:sp>
          <p:nvSpPr>
            <p:cNvPr id="75" name="Oval 74"/>
            <p:cNvSpPr/>
            <p:nvPr/>
          </p:nvSpPr>
          <p:spPr>
            <a:xfrm>
              <a:off x="2754798" y="1728072"/>
              <a:ext cx="228600" cy="228600"/>
            </a:xfrm>
            <a:prstGeom prst="ellipse">
              <a:avLst/>
            </a:prstGeom>
            <a:solidFill>
              <a:schemeClr val="bg1"/>
            </a:solidFill>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algn="ctr">
                <a:lnSpc>
                  <a:spcPct val="100000"/>
                </a:lnSpc>
              </a:pPr>
              <a:endParaRPr lang="en-GB" sz="2000" dirty="0" smtClean="0">
                <a:solidFill>
                  <a:srgbClr val="FF0000"/>
                </a:solidFill>
                <a:latin typeface="Arial" panose="020B0604020202020204" pitchFamily="34" charset="0"/>
                <a:cs typeface="Arial" panose="020B0604020202020204" pitchFamily="34" charset="0"/>
              </a:endParaRPr>
            </a:p>
          </p:txBody>
        </p:sp>
        <p:sp>
          <p:nvSpPr>
            <p:cNvPr id="76" name="Rectangle 75"/>
            <p:cNvSpPr/>
            <p:nvPr/>
          </p:nvSpPr>
          <p:spPr>
            <a:xfrm>
              <a:off x="2736905" y="1731298"/>
              <a:ext cx="274434" cy="251159"/>
            </a:xfrm>
            <a:prstGeom prst="rect">
              <a:avLst/>
            </a:prstGeom>
          </p:spPr>
          <p:txBody>
            <a:bodyPr wrap="none">
              <a:spAutoFit/>
            </a:bodyPr>
            <a:lstStyle/>
            <a:p>
              <a:r>
                <a:rPr lang="en-US" sz="1200" b="1" dirty="0" smtClean="0">
                  <a:solidFill>
                    <a:srgbClr val="FF0000"/>
                  </a:solidFill>
                  <a:latin typeface="Arial" panose="020B0604020202020204" pitchFamily="34" charset="0"/>
                  <a:cs typeface="Arial" panose="020B0604020202020204" pitchFamily="34" charset="0"/>
                </a:rPr>
                <a:t>=</a:t>
              </a:r>
              <a:endParaRPr lang="en-GB" sz="1200" b="1" dirty="0">
                <a:latin typeface="Arial" panose="020B0604020202020204" pitchFamily="34" charset="0"/>
                <a:cs typeface="Arial" panose="020B0604020202020204" pitchFamily="34" charset="0"/>
              </a:endParaRPr>
            </a:p>
          </p:txBody>
        </p:sp>
      </p:grpSp>
      <p:sp>
        <p:nvSpPr>
          <p:cNvPr id="85" name="Rectangle 84"/>
          <p:cNvSpPr/>
          <p:nvPr/>
        </p:nvSpPr>
        <p:spPr bwMode="auto">
          <a:xfrm>
            <a:off x="1677146" y="4322469"/>
            <a:ext cx="863953" cy="246888"/>
          </a:xfrm>
          <a:prstGeom prst="rect">
            <a:avLst/>
          </a:prstGeom>
          <a:noFill/>
          <a:ln w="9525" cap="flat" cmpd="sng" algn="ctr">
            <a:solidFill>
              <a:srgbClr val="FF0000"/>
            </a:solidFill>
            <a:prstDash val="solid"/>
            <a:round/>
            <a:headEnd type="none" w="med" len="med"/>
            <a:tailEnd type="none" w="med" len="med"/>
          </a:ln>
          <a:effectLst/>
        </p:spPr>
        <p:txBody>
          <a:bodyPr vert="horz" wrap="square" lIns="36000" tIns="45720" rIns="36000" bIns="45720" numCol="1" rtlCol="0" anchor="ctr" anchorCtr="0" compatLnSpc="1">
            <a:prstTxWarp prst="textNoShape">
              <a:avLst/>
            </a:prstTxWarp>
            <a:noAutofit/>
          </a:bodyPr>
          <a:lstStyle/>
          <a:p>
            <a:pPr eaLnBrk="0" hangingPunct="0">
              <a:lnSpc>
                <a:spcPct val="100000"/>
              </a:lnSpc>
            </a:pPr>
            <a:r>
              <a:rPr lang="en-US" dirty="0" smtClean="0">
                <a:solidFill>
                  <a:schemeClr val="tx2"/>
                </a:solidFill>
              </a:rPr>
              <a:t>$5,928M</a:t>
            </a:r>
            <a:endParaRPr lang="en-US" dirty="0">
              <a:solidFill>
                <a:schemeClr val="tx2"/>
              </a:solidFill>
            </a:endParaRPr>
          </a:p>
        </p:txBody>
      </p:sp>
      <p:sp>
        <p:nvSpPr>
          <p:cNvPr id="86" name="Rectangle 85"/>
          <p:cNvSpPr/>
          <p:nvPr/>
        </p:nvSpPr>
        <p:spPr bwMode="auto">
          <a:xfrm>
            <a:off x="2758779" y="4322469"/>
            <a:ext cx="863953" cy="246888"/>
          </a:xfrm>
          <a:prstGeom prst="rect">
            <a:avLst/>
          </a:prstGeom>
          <a:noFill/>
          <a:ln w="9525" cap="flat" cmpd="sng" algn="ctr">
            <a:solidFill>
              <a:srgbClr val="FF0000"/>
            </a:solidFill>
            <a:prstDash val="solid"/>
            <a:round/>
            <a:headEnd type="none" w="med" len="med"/>
            <a:tailEnd type="none" w="med" len="med"/>
          </a:ln>
          <a:effectLst/>
        </p:spPr>
        <p:txBody>
          <a:bodyPr vert="horz" wrap="square" lIns="72000" tIns="45720" rIns="72000" bIns="45720" numCol="1" rtlCol="0" anchor="ctr" anchorCtr="0" compatLnSpc="1">
            <a:prstTxWarp prst="textNoShape">
              <a:avLst/>
            </a:prstTxWarp>
            <a:noAutofit/>
          </a:bodyPr>
          <a:lstStyle/>
          <a:p>
            <a:pPr eaLnBrk="0" hangingPunct="0">
              <a:lnSpc>
                <a:spcPct val="100000"/>
              </a:lnSpc>
            </a:pPr>
            <a:r>
              <a:rPr lang="en-US" dirty="0" smtClean="0">
                <a:solidFill>
                  <a:schemeClr val="tx2"/>
                </a:solidFill>
              </a:rPr>
              <a:t>$5,228M</a:t>
            </a:r>
            <a:endParaRPr lang="en-US" dirty="0">
              <a:solidFill>
                <a:schemeClr val="tx2"/>
              </a:solidFill>
            </a:endParaRPr>
          </a:p>
        </p:txBody>
      </p:sp>
      <p:sp>
        <p:nvSpPr>
          <p:cNvPr id="91" name="Rectangle 90"/>
          <p:cNvSpPr/>
          <p:nvPr/>
        </p:nvSpPr>
        <p:spPr bwMode="auto">
          <a:xfrm>
            <a:off x="1677146" y="5303601"/>
            <a:ext cx="863953" cy="246888"/>
          </a:xfrm>
          <a:prstGeom prst="rect">
            <a:avLst/>
          </a:prstGeom>
          <a:no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eaLnBrk="0" hangingPunct="0">
              <a:lnSpc>
                <a:spcPct val="100000"/>
              </a:lnSpc>
            </a:pPr>
            <a:r>
              <a:rPr lang="en-US" dirty="0" smtClean="0">
                <a:solidFill>
                  <a:srgbClr val="000000"/>
                </a:solidFill>
              </a:rPr>
              <a:t>-$4,728M</a:t>
            </a:r>
            <a:endParaRPr lang="en-US" dirty="0">
              <a:solidFill>
                <a:srgbClr val="000000"/>
              </a:solidFill>
            </a:endParaRPr>
          </a:p>
        </p:txBody>
      </p:sp>
      <p:sp>
        <p:nvSpPr>
          <p:cNvPr id="92" name="Rectangle 91"/>
          <p:cNvSpPr/>
          <p:nvPr/>
        </p:nvSpPr>
        <p:spPr bwMode="auto">
          <a:xfrm>
            <a:off x="2758779" y="5303601"/>
            <a:ext cx="863953" cy="246888"/>
          </a:xfrm>
          <a:prstGeom prst="rect">
            <a:avLst/>
          </a:prstGeom>
          <a:no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eaLnBrk="0" hangingPunct="0">
              <a:lnSpc>
                <a:spcPct val="100000"/>
              </a:lnSpc>
            </a:pPr>
            <a:r>
              <a:rPr lang="en-US" dirty="0" smtClean="0">
                <a:solidFill>
                  <a:srgbClr val="000000"/>
                </a:solidFill>
              </a:rPr>
              <a:t>-$4,835M</a:t>
            </a:r>
            <a:endParaRPr lang="en-US" dirty="0">
              <a:solidFill>
                <a:srgbClr val="000000"/>
              </a:solidFill>
            </a:endParaRPr>
          </a:p>
        </p:txBody>
      </p:sp>
      <p:sp>
        <p:nvSpPr>
          <p:cNvPr id="93" name="Rectangle 92"/>
          <p:cNvSpPr/>
          <p:nvPr/>
        </p:nvSpPr>
        <p:spPr bwMode="auto">
          <a:xfrm>
            <a:off x="1677146" y="4649513"/>
            <a:ext cx="863953" cy="246888"/>
          </a:xfrm>
          <a:prstGeom prst="rect">
            <a:avLst/>
          </a:prstGeom>
          <a:no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eaLnBrk="0" hangingPunct="0">
              <a:lnSpc>
                <a:spcPct val="100000"/>
              </a:lnSpc>
            </a:pPr>
            <a:r>
              <a:rPr lang="en-US" dirty="0" smtClean="0">
                <a:solidFill>
                  <a:srgbClr val="000000"/>
                </a:solidFill>
              </a:rPr>
              <a:t>-$362M</a:t>
            </a:r>
            <a:endParaRPr lang="en-US" dirty="0">
              <a:solidFill>
                <a:srgbClr val="000000"/>
              </a:solidFill>
            </a:endParaRPr>
          </a:p>
        </p:txBody>
      </p:sp>
      <p:sp>
        <p:nvSpPr>
          <p:cNvPr id="94" name="Rectangle 93"/>
          <p:cNvSpPr/>
          <p:nvPr/>
        </p:nvSpPr>
        <p:spPr bwMode="auto">
          <a:xfrm>
            <a:off x="2758779" y="4649513"/>
            <a:ext cx="863953" cy="246888"/>
          </a:xfrm>
          <a:prstGeom prst="rect">
            <a:avLst/>
          </a:prstGeom>
          <a:no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eaLnBrk="0" hangingPunct="0">
              <a:lnSpc>
                <a:spcPct val="100000"/>
              </a:lnSpc>
            </a:pPr>
            <a:r>
              <a:rPr lang="en-US" dirty="0" smtClean="0">
                <a:solidFill>
                  <a:srgbClr val="000000"/>
                </a:solidFill>
              </a:rPr>
              <a:t>-$625M</a:t>
            </a:r>
            <a:endParaRPr lang="en-US" dirty="0">
              <a:solidFill>
                <a:srgbClr val="000000"/>
              </a:solidFill>
            </a:endParaRPr>
          </a:p>
        </p:txBody>
      </p:sp>
      <p:sp>
        <p:nvSpPr>
          <p:cNvPr id="98" name="Rectangle 97"/>
          <p:cNvSpPr/>
          <p:nvPr/>
        </p:nvSpPr>
        <p:spPr bwMode="auto">
          <a:xfrm>
            <a:off x="1677146" y="4976557"/>
            <a:ext cx="863953" cy="246888"/>
          </a:xfrm>
          <a:prstGeom prst="rect">
            <a:avLst/>
          </a:prstGeom>
          <a:no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eaLnBrk="0" hangingPunct="0">
              <a:lnSpc>
                <a:spcPct val="100000"/>
              </a:lnSpc>
            </a:pPr>
            <a:r>
              <a:rPr lang="en-US" dirty="0" smtClean="0">
                <a:solidFill>
                  <a:srgbClr val="000000"/>
                </a:solidFill>
              </a:rPr>
              <a:t>-$120M</a:t>
            </a:r>
            <a:endParaRPr lang="en-US" dirty="0">
              <a:solidFill>
                <a:srgbClr val="000000"/>
              </a:solidFill>
            </a:endParaRPr>
          </a:p>
        </p:txBody>
      </p:sp>
      <p:sp>
        <p:nvSpPr>
          <p:cNvPr id="99" name="Rectangle 98"/>
          <p:cNvSpPr/>
          <p:nvPr/>
        </p:nvSpPr>
        <p:spPr bwMode="auto">
          <a:xfrm>
            <a:off x="2758779" y="4976557"/>
            <a:ext cx="863953" cy="246888"/>
          </a:xfrm>
          <a:prstGeom prst="rect">
            <a:avLst/>
          </a:prstGeom>
          <a:no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eaLnBrk="0" hangingPunct="0">
              <a:lnSpc>
                <a:spcPct val="100000"/>
              </a:lnSpc>
            </a:pPr>
            <a:r>
              <a:rPr lang="en-US" dirty="0" smtClean="0">
                <a:solidFill>
                  <a:srgbClr val="000000"/>
                </a:solidFill>
              </a:rPr>
              <a:t>-$120M</a:t>
            </a:r>
            <a:endParaRPr lang="en-US" dirty="0">
              <a:solidFill>
                <a:srgbClr val="000000"/>
              </a:solidFill>
            </a:endParaRPr>
          </a:p>
        </p:txBody>
      </p:sp>
      <p:grpSp>
        <p:nvGrpSpPr>
          <p:cNvPr id="102" name="Group 101"/>
          <p:cNvGrpSpPr/>
          <p:nvPr/>
        </p:nvGrpSpPr>
        <p:grpSpPr>
          <a:xfrm>
            <a:off x="5847190" y="3213149"/>
            <a:ext cx="269625" cy="251159"/>
            <a:chOff x="2739309" y="1731298"/>
            <a:chExt cx="269625" cy="251159"/>
          </a:xfrm>
        </p:grpSpPr>
        <p:sp>
          <p:nvSpPr>
            <p:cNvPr id="104" name="Oval 103"/>
            <p:cNvSpPr/>
            <p:nvPr/>
          </p:nvSpPr>
          <p:spPr>
            <a:xfrm>
              <a:off x="2754798" y="1738705"/>
              <a:ext cx="228600" cy="228600"/>
            </a:xfrm>
            <a:prstGeom prst="ellipse">
              <a:avLst/>
            </a:prstGeom>
            <a:solidFill>
              <a:schemeClr val="bg1"/>
            </a:solidFill>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algn="ctr">
                <a:lnSpc>
                  <a:spcPct val="100000"/>
                </a:lnSpc>
              </a:pPr>
              <a:endParaRPr lang="en-GB" sz="2000" dirty="0" smtClean="0">
                <a:solidFill>
                  <a:srgbClr val="FF0000"/>
                </a:solidFill>
                <a:latin typeface="Arial" panose="020B0604020202020204" pitchFamily="34" charset="0"/>
                <a:cs typeface="Arial" panose="020B0604020202020204" pitchFamily="34" charset="0"/>
              </a:endParaRPr>
            </a:p>
          </p:txBody>
        </p:sp>
        <p:sp>
          <p:nvSpPr>
            <p:cNvPr id="105" name="Rectangle 104"/>
            <p:cNvSpPr/>
            <p:nvPr/>
          </p:nvSpPr>
          <p:spPr>
            <a:xfrm>
              <a:off x="2739309" y="1731298"/>
              <a:ext cx="269625" cy="251159"/>
            </a:xfrm>
            <a:prstGeom prst="rect">
              <a:avLst/>
            </a:prstGeom>
          </p:spPr>
          <p:txBody>
            <a:bodyPr wrap="none">
              <a:spAutoFit/>
            </a:bodyPr>
            <a:lstStyle/>
            <a:p>
              <a:r>
                <a:rPr lang="en-US" sz="1200" b="1" dirty="0">
                  <a:solidFill>
                    <a:srgbClr val="FF0000"/>
                  </a:solidFill>
                  <a:latin typeface="Arial" panose="020B0604020202020204" pitchFamily="34" charset="0"/>
                  <a:cs typeface="Arial" panose="020B0604020202020204" pitchFamily="34" charset="0"/>
                </a:rPr>
                <a:t>x</a:t>
              </a:r>
              <a:endParaRPr lang="en-GB" sz="1200" b="1" dirty="0">
                <a:latin typeface="Arial" panose="020B0604020202020204" pitchFamily="34" charset="0"/>
                <a:cs typeface="Arial" panose="020B0604020202020204" pitchFamily="34" charset="0"/>
              </a:endParaRPr>
            </a:p>
          </p:txBody>
        </p:sp>
      </p:grpSp>
      <p:grpSp>
        <p:nvGrpSpPr>
          <p:cNvPr id="106" name="Group 105"/>
          <p:cNvGrpSpPr/>
          <p:nvPr/>
        </p:nvGrpSpPr>
        <p:grpSpPr>
          <a:xfrm>
            <a:off x="5844786" y="3680342"/>
            <a:ext cx="274434" cy="254385"/>
            <a:chOff x="2736905" y="1728072"/>
            <a:chExt cx="274434" cy="254385"/>
          </a:xfrm>
        </p:grpSpPr>
        <p:sp>
          <p:nvSpPr>
            <p:cNvPr id="107" name="Oval 106"/>
            <p:cNvSpPr/>
            <p:nvPr/>
          </p:nvSpPr>
          <p:spPr>
            <a:xfrm>
              <a:off x="2754798" y="1728072"/>
              <a:ext cx="228600" cy="228600"/>
            </a:xfrm>
            <a:prstGeom prst="ellipse">
              <a:avLst/>
            </a:prstGeom>
            <a:solidFill>
              <a:schemeClr val="bg1"/>
            </a:solidFill>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algn="ctr">
                <a:lnSpc>
                  <a:spcPct val="100000"/>
                </a:lnSpc>
              </a:pPr>
              <a:endParaRPr lang="en-GB" sz="2000" dirty="0" smtClean="0">
                <a:solidFill>
                  <a:srgbClr val="FF0000"/>
                </a:solidFill>
                <a:latin typeface="Arial" panose="020B0604020202020204" pitchFamily="34" charset="0"/>
                <a:cs typeface="Arial" panose="020B0604020202020204" pitchFamily="34" charset="0"/>
              </a:endParaRPr>
            </a:p>
          </p:txBody>
        </p:sp>
        <p:sp>
          <p:nvSpPr>
            <p:cNvPr id="108" name="Rectangle 107"/>
            <p:cNvSpPr/>
            <p:nvPr/>
          </p:nvSpPr>
          <p:spPr>
            <a:xfrm>
              <a:off x="2736905" y="1731298"/>
              <a:ext cx="274434" cy="251159"/>
            </a:xfrm>
            <a:prstGeom prst="rect">
              <a:avLst/>
            </a:prstGeom>
          </p:spPr>
          <p:txBody>
            <a:bodyPr wrap="none">
              <a:spAutoFit/>
            </a:bodyPr>
            <a:lstStyle/>
            <a:p>
              <a:r>
                <a:rPr lang="en-US" sz="1200" b="1" dirty="0" smtClean="0">
                  <a:solidFill>
                    <a:srgbClr val="FF0000"/>
                  </a:solidFill>
                  <a:latin typeface="Arial" panose="020B0604020202020204" pitchFamily="34" charset="0"/>
                  <a:cs typeface="Arial" panose="020B0604020202020204" pitchFamily="34" charset="0"/>
                </a:rPr>
                <a:t>=</a:t>
              </a:r>
              <a:endParaRPr lang="en-GB" sz="1200" b="1" dirty="0">
                <a:latin typeface="Arial" panose="020B0604020202020204" pitchFamily="34" charset="0"/>
                <a:cs typeface="Arial" panose="020B0604020202020204" pitchFamily="34" charset="0"/>
              </a:endParaRPr>
            </a:p>
          </p:txBody>
        </p:sp>
      </p:grpSp>
      <p:sp>
        <p:nvSpPr>
          <p:cNvPr id="87" name="Rectangle 86"/>
          <p:cNvSpPr/>
          <p:nvPr/>
        </p:nvSpPr>
        <p:spPr bwMode="auto">
          <a:xfrm>
            <a:off x="365842" y="3821683"/>
            <a:ext cx="4503535" cy="2045849"/>
          </a:xfrm>
          <a:prstGeom prst="rect">
            <a:avLst/>
          </a:prstGeom>
          <a:solidFill>
            <a:schemeClr val="bg1">
              <a:alpha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12" charset="-128"/>
              <a:cs typeface="ＭＳ Ｐゴシック" pitchFamily="-112" charset="-128"/>
            </a:endParaRPr>
          </a:p>
        </p:txBody>
      </p:sp>
      <p:grpSp>
        <p:nvGrpSpPr>
          <p:cNvPr id="57" name="Group 56"/>
          <p:cNvGrpSpPr/>
          <p:nvPr/>
        </p:nvGrpSpPr>
        <p:grpSpPr>
          <a:xfrm>
            <a:off x="443921" y="72184"/>
            <a:ext cx="3790508" cy="189008"/>
            <a:chOff x="403281" y="164517"/>
            <a:chExt cx="3790508" cy="189008"/>
          </a:xfrm>
        </p:grpSpPr>
        <p:sp>
          <p:nvSpPr>
            <p:cNvPr id="62" name="Text Box 75"/>
            <p:cNvSpPr txBox="1">
              <a:spLocks noChangeArrowheads="1"/>
            </p:cNvSpPr>
            <p:nvPr/>
          </p:nvSpPr>
          <p:spPr bwMode="gray">
            <a:xfrm>
              <a:off x="636148" y="166688"/>
              <a:ext cx="3557641" cy="184666"/>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none" lIns="0" tIns="0" rIns="0" bIns="0">
              <a:spAutoFit/>
            </a:bodyPr>
            <a:lstStyle/>
            <a:p>
              <a:pPr algn="l">
                <a:lnSpc>
                  <a:spcPct val="100000"/>
                </a:lnSpc>
              </a:pPr>
              <a:r>
                <a:rPr lang="en-US" sz="1200" dirty="0">
                  <a:solidFill>
                    <a:srgbClr val="FF0000"/>
                  </a:solidFill>
                  <a:latin typeface="Arial "/>
                </a:rPr>
                <a:t>Credit </a:t>
              </a:r>
              <a:r>
                <a:rPr lang="en-US" sz="1200" dirty="0" smtClean="0">
                  <a:solidFill>
                    <a:srgbClr val="FF0000"/>
                  </a:solidFill>
                  <a:latin typeface="Arial "/>
                </a:rPr>
                <a:t>risk</a:t>
              </a:r>
              <a:r>
                <a:rPr lang="en-US" sz="1200" dirty="0">
                  <a:solidFill>
                    <a:srgbClr val="FF0000"/>
                  </a:solidFill>
                </a:rPr>
                <a:t> – Losses:</a:t>
              </a:r>
              <a:r>
                <a:rPr lang="en-US" sz="1200" dirty="0" smtClean="0">
                  <a:solidFill>
                    <a:srgbClr val="FF0000"/>
                  </a:solidFill>
                  <a:latin typeface="Arial "/>
                </a:rPr>
                <a:t> </a:t>
              </a:r>
              <a:r>
                <a:rPr lang="en-US" sz="1200" dirty="0">
                  <a:solidFill>
                    <a:schemeClr val="accent1"/>
                  </a:solidFill>
                </a:rPr>
                <a:t>Calibration – </a:t>
              </a:r>
              <a:r>
                <a:rPr lang="en-US" sz="1200" dirty="0" smtClean="0">
                  <a:solidFill>
                    <a:srgbClr val="FF0000"/>
                  </a:solidFill>
                  <a:latin typeface="Arial "/>
                </a:rPr>
                <a:t>Total credit losses</a:t>
              </a:r>
              <a:endParaRPr lang="en-US" sz="1200" dirty="0">
                <a:solidFill>
                  <a:srgbClr val="FF0000"/>
                </a:solidFill>
                <a:latin typeface="Arial "/>
              </a:endParaRPr>
            </a:p>
          </p:txBody>
        </p:sp>
        <p:sp>
          <p:nvSpPr>
            <p:cNvPr id="64" name="Oval 63"/>
            <p:cNvSpPr/>
            <p:nvPr/>
          </p:nvSpPr>
          <p:spPr bwMode="auto">
            <a:xfrm>
              <a:off x="403281" y="164517"/>
              <a:ext cx="189008" cy="189008"/>
            </a:xfrm>
            <a:prstGeom prst="ellipse">
              <a:avLst/>
            </a:prstGeom>
            <a:solidFill>
              <a:srgbClr val="FF000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lang="en-US" b="1" dirty="0">
                  <a:solidFill>
                    <a:schemeClr val="bg1"/>
                  </a:solidFill>
                  <a:latin typeface="Arial "/>
                  <a:ea typeface="ＭＳ Ｐゴシック" pitchFamily="-112" charset="-128"/>
                  <a:cs typeface="ＭＳ Ｐゴシック" pitchFamily="-112" charset="-128"/>
                </a:rPr>
                <a:t>2</a:t>
              </a:r>
              <a:endParaRPr kumimoji="0" lang="en-US" b="1" i="0" u="none" strike="noStrike" cap="none" normalizeH="0" baseline="0" dirty="0">
                <a:ln>
                  <a:noFill/>
                </a:ln>
                <a:solidFill>
                  <a:schemeClr val="bg1"/>
                </a:solidFill>
                <a:effectLst/>
                <a:latin typeface="Arial "/>
                <a:ea typeface="ＭＳ Ｐゴシック" pitchFamily="-112" charset="-128"/>
                <a:cs typeface="ＭＳ Ｐゴシック" pitchFamily="-112" charset="-128"/>
              </a:endParaRPr>
            </a:p>
          </p:txBody>
        </p:sp>
      </p:grpSp>
      <p:sp>
        <p:nvSpPr>
          <p:cNvPr id="55" name="Rectangle 54"/>
          <p:cNvSpPr/>
          <p:nvPr/>
        </p:nvSpPr>
        <p:spPr bwMode="auto">
          <a:xfrm>
            <a:off x="1684229" y="2801148"/>
            <a:ext cx="2941201" cy="182880"/>
          </a:xfrm>
          <a:prstGeom prst="rect">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a:lnSpc>
                <a:spcPct val="100000"/>
              </a:lnSpc>
            </a:pPr>
            <a:r>
              <a:rPr lang="en-US" b="1" dirty="0" smtClean="0"/>
              <a:t> $188M</a:t>
            </a:r>
            <a:endParaRPr lang="en-US" b="1" dirty="0"/>
          </a:p>
        </p:txBody>
      </p:sp>
      <p:sp>
        <p:nvSpPr>
          <p:cNvPr id="56" name="TextBox 55"/>
          <p:cNvSpPr txBox="1"/>
          <p:nvPr/>
        </p:nvSpPr>
        <p:spPr>
          <a:xfrm>
            <a:off x="657281" y="2793231"/>
            <a:ext cx="1093016" cy="246221"/>
          </a:xfrm>
          <a:prstGeom prst="rect">
            <a:avLst/>
          </a:prstGeom>
          <a:noFill/>
        </p:spPr>
        <p:txBody>
          <a:bodyPr wrap="square" rtlCol="0">
            <a:spAutoFit/>
          </a:bodyPr>
          <a:lstStyle/>
          <a:p>
            <a:pPr algn="l">
              <a:lnSpc>
                <a:spcPct val="100000"/>
              </a:lnSpc>
            </a:pPr>
            <a:r>
              <a:rPr lang="en-US" b="1" dirty="0" smtClean="0"/>
              <a:t>BB</a:t>
            </a:r>
            <a:endParaRPr lang="en-US" b="1" dirty="0"/>
          </a:p>
        </p:txBody>
      </p:sp>
      <p:sp>
        <p:nvSpPr>
          <p:cNvPr id="65" name="Rectangle 64"/>
          <p:cNvSpPr/>
          <p:nvPr/>
        </p:nvSpPr>
        <p:spPr bwMode="auto">
          <a:xfrm>
            <a:off x="1684229" y="3017151"/>
            <a:ext cx="2941201" cy="182880"/>
          </a:xfrm>
          <a:prstGeom prst="rect">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a:lnSpc>
                <a:spcPct val="100000"/>
              </a:lnSpc>
            </a:pPr>
            <a:r>
              <a:rPr lang="en-US" b="1" dirty="0" smtClean="0"/>
              <a:t> $296M</a:t>
            </a:r>
            <a:endParaRPr lang="en-US" b="1" dirty="0"/>
          </a:p>
        </p:txBody>
      </p:sp>
      <p:sp>
        <p:nvSpPr>
          <p:cNvPr id="71" name="Rectangle 70"/>
          <p:cNvSpPr/>
          <p:nvPr/>
        </p:nvSpPr>
        <p:spPr bwMode="auto">
          <a:xfrm>
            <a:off x="1684229" y="3233154"/>
            <a:ext cx="2941201" cy="182880"/>
          </a:xfrm>
          <a:prstGeom prst="rect">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a:lnSpc>
                <a:spcPct val="100000"/>
              </a:lnSpc>
            </a:pPr>
            <a:r>
              <a:rPr lang="en-US" b="1" dirty="0" smtClean="0"/>
              <a:t> $280M</a:t>
            </a:r>
            <a:endParaRPr lang="en-US" b="1" dirty="0"/>
          </a:p>
        </p:txBody>
      </p:sp>
      <p:sp>
        <p:nvSpPr>
          <p:cNvPr id="77" name="Rectangle 76"/>
          <p:cNvSpPr/>
          <p:nvPr/>
        </p:nvSpPr>
        <p:spPr bwMode="auto">
          <a:xfrm>
            <a:off x="1684229" y="3449156"/>
            <a:ext cx="2941201" cy="182880"/>
          </a:xfrm>
          <a:prstGeom prst="rect">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a:lnSpc>
                <a:spcPct val="100000"/>
              </a:lnSpc>
            </a:pPr>
            <a:r>
              <a:rPr lang="en-US" b="1" dirty="0" smtClean="0"/>
              <a:t> $57M</a:t>
            </a:r>
            <a:endParaRPr lang="en-US" b="1" dirty="0"/>
          </a:p>
        </p:txBody>
      </p:sp>
      <p:sp>
        <p:nvSpPr>
          <p:cNvPr id="78" name="TextBox 77"/>
          <p:cNvSpPr txBox="1"/>
          <p:nvPr/>
        </p:nvSpPr>
        <p:spPr>
          <a:xfrm>
            <a:off x="657281" y="3001316"/>
            <a:ext cx="1093016" cy="246221"/>
          </a:xfrm>
          <a:prstGeom prst="rect">
            <a:avLst/>
          </a:prstGeom>
          <a:noFill/>
        </p:spPr>
        <p:txBody>
          <a:bodyPr wrap="square" rtlCol="0">
            <a:spAutoFit/>
          </a:bodyPr>
          <a:lstStyle/>
          <a:p>
            <a:pPr algn="l">
              <a:lnSpc>
                <a:spcPct val="100000"/>
              </a:lnSpc>
            </a:pPr>
            <a:r>
              <a:rPr lang="en-US" b="1" dirty="0" smtClean="0"/>
              <a:t>CRE</a:t>
            </a:r>
            <a:endParaRPr lang="en-US" b="1" dirty="0"/>
          </a:p>
        </p:txBody>
      </p:sp>
      <p:sp>
        <p:nvSpPr>
          <p:cNvPr id="79" name="TextBox 78"/>
          <p:cNvSpPr txBox="1"/>
          <p:nvPr/>
        </p:nvSpPr>
        <p:spPr>
          <a:xfrm>
            <a:off x="657281" y="3209401"/>
            <a:ext cx="1093016" cy="246221"/>
          </a:xfrm>
          <a:prstGeom prst="rect">
            <a:avLst/>
          </a:prstGeom>
          <a:noFill/>
        </p:spPr>
        <p:txBody>
          <a:bodyPr wrap="square" rtlCol="0">
            <a:spAutoFit/>
          </a:bodyPr>
          <a:lstStyle/>
          <a:p>
            <a:pPr algn="l">
              <a:lnSpc>
                <a:spcPct val="100000"/>
              </a:lnSpc>
            </a:pPr>
            <a:r>
              <a:rPr lang="en-US" b="1" dirty="0" smtClean="0"/>
              <a:t>C&amp;I</a:t>
            </a:r>
            <a:endParaRPr lang="en-US" b="1" dirty="0"/>
          </a:p>
        </p:txBody>
      </p:sp>
      <p:sp>
        <p:nvSpPr>
          <p:cNvPr id="80" name="TextBox 79"/>
          <p:cNvSpPr txBox="1"/>
          <p:nvPr/>
        </p:nvSpPr>
        <p:spPr>
          <a:xfrm>
            <a:off x="657281" y="3417485"/>
            <a:ext cx="1093016" cy="246221"/>
          </a:xfrm>
          <a:prstGeom prst="rect">
            <a:avLst/>
          </a:prstGeom>
          <a:noFill/>
        </p:spPr>
        <p:txBody>
          <a:bodyPr wrap="square" rtlCol="0">
            <a:spAutoFit/>
          </a:bodyPr>
          <a:lstStyle/>
          <a:p>
            <a:pPr algn="l">
              <a:lnSpc>
                <a:spcPct val="100000"/>
              </a:lnSpc>
            </a:pPr>
            <a:r>
              <a:rPr lang="en-US" b="1" dirty="0" smtClean="0"/>
              <a:t>GCB</a:t>
            </a:r>
            <a:endParaRPr lang="en-US" b="1" dirty="0"/>
          </a:p>
        </p:txBody>
      </p:sp>
    </p:spTree>
    <p:extLst>
      <p:ext uri="{BB962C8B-B14F-4D97-AF65-F5344CB8AC3E}">
        <p14:creationId xmlns:p14="http://schemas.microsoft.com/office/powerpoint/2010/main" val="2025349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62951" y="519387"/>
            <a:ext cx="8928633" cy="357021"/>
          </a:xfrm>
          <a:prstGeom prst="rect">
            <a:avLst/>
          </a:prstGeom>
          <a:noFill/>
        </p:spPr>
        <p:txBody>
          <a:bodyPr wrap="square" rtlCol="0">
            <a:spAutoFit/>
          </a:bodyPr>
          <a:lstStyle/>
          <a:p>
            <a:pPr algn="l"/>
            <a:r>
              <a:rPr lang="en-US" sz="2000" b="1" dirty="0" smtClean="0"/>
              <a:t>Calibration</a:t>
            </a:r>
            <a:r>
              <a:rPr lang="en-US" sz="2000" b="1" dirty="0"/>
              <a:t>: </a:t>
            </a:r>
            <a:r>
              <a:rPr lang="en-US" sz="2000" dirty="0" smtClean="0"/>
              <a:t>CCAR-linked approach to </a:t>
            </a:r>
            <a:r>
              <a:rPr lang="en-US" sz="2000" dirty="0"/>
              <a:t>derive the NCO </a:t>
            </a:r>
            <a:r>
              <a:rPr lang="en-US" sz="2000" dirty="0" smtClean="0"/>
              <a:t>anchor points &amp; limits</a:t>
            </a:r>
            <a:endParaRPr lang="en-US" sz="2000" dirty="0">
              <a:solidFill>
                <a:srgbClr val="FF0000"/>
              </a:solidFill>
              <a:latin typeface="Arial" panose="020B0604020202020204" pitchFamily="34" charset="0"/>
              <a:cs typeface="Arial" panose="020B0604020202020204" pitchFamily="34" charset="0"/>
            </a:endParaRPr>
          </a:p>
        </p:txBody>
      </p:sp>
      <p:sp>
        <p:nvSpPr>
          <p:cNvPr id="19" name="Rectangle 18"/>
          <p:cNvSpPr/>
          <p:nvPr/>
        </p:nvSpPr>
        <p:spPr>
          <a:xfrm>
            <a:off x="364743" y="1463040"/>
            <a:ext cx="4390232" cy="185307"/>
          </a:xfrm>
          <a:prstGeom prst="rect">
            <a:avLst/>
          </a:prstGeom>
        </p:spPr>
        <p:txBody>
          <a:bodyPr wrap="square" lIns="0" tIns="0" rIns="0" bIns="0">
            <a:spAutoFit/>
          </a:bodyPr>
          <a:lstStyle/>
          <a:p>
            <a:pPr algn="l"/>
            <a:r>
              <a:rPr lang="en-GB" sz="1400" b="1" dirty="0" smtClean="0">
                <a:solidFill>
                  <a:srgbClr val="FF0000"/>
                </a:solidFill>
                <a:latin typeface="Arial" panose="020B0604020202020204" pitchFamily="34" charset="0"/>
                <a:cs typeface="Arial" panose="020B0604020202020204" pitchFamily="34" charset="0"/>
              </a:rPr>
              <a:t>NCO calibration approach</a:t>
            </a:r>
            <a:endParaRPr lang="en-GB" sz="1400" b="1" dirty="0">
              <a:solidFill>
                <a:srgbClr val="FF0000"/>
              </a:solidFill>
              <a:latin typeface="Arial" panose="020B0604020202020204" pitchFamily="34" charset="0"/>
              <a:cs typeface="Arial" panose="020B0604020202020204" pitchFamily="34" charset="0"/>
            </a:endParaRPr>
          </a:p>
        </p:txBody>
      </p:sp>
      <p:graphicFrame>
        <p:nvGraphicFramePr>
          <p:cNvPr id="20" name="Table 19"/>
          <p:cNvGraphicFramePr>
            <a:graphicFrameLocks noGrp="1"/>
          </p:cNvGraphicFramePr>
          <p:nvPr>
            <p:extLst>
              <p:ext uri="{D42A27DB-BD31-4B8C-83A1-F6EECF244321}">
                <p14:modId xmlns:p14="http://schemas.microsoft.com/office/powerpoint/2010/main" val="3535463496"/>
              </p:ext>
            </p:extLst>
          </p:nvPr>
        </p:nvGraphicFramePr>
        <p:xfrm>
          <a:off x="458788" y="1727284"/>
          <a:ext cx="8775328" cy="4629620"/>
        </p:xfrm>
        <a:graphic>
          <a:graphicData uri="http://schemas.openxmlformats.org/drawingml/2006/table">
            <a:tbl>
              <a:tblPr bandRow="1">
                <a:tableStyleId>{839DD9DD-9E6C-4910-8AC0-68ADFF6A6AFC}</a:tableStyleId>
              </a:tblPr>
              <a:tblGrid>
                <a:gridCol w="2156821"/>
                <a:gridCol w="542261"/>
                <a:gridCol w="6076246"/>
              </a:tblGrid>
              <a:tr h="910517">
                <a:tc rowSpan="2">
                  <a:txBody>
                    <a:bodyPr/>
                    <a:lstStyle/>
                    <a:p>
                      <a:endParaRPr lang="en-US" sz="1200" b="1" dirty="0" smtClean="0">
                        <a:solidFill>
                          <a:schemeClr val="accent1"/>
                        </a:solidFill>
                        <a:latin typeface="Arial" panose="020B0604020202020204" pitchFamily="34" charset="0"/>
                        <a:cs typeface="Arial" panose="020B0604020202020204" pitchFamily="34" charset="0"/>
                      </a:endParaRPr>
                    </a:p>
                  </a:txBody>
                  <a:tcPr marL="36570" marR="36570" marT="36576" marB="36576"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latinLnBrk="0" hangingPunct="1">
                        <a:lnSpc>
                          <a:spcPct val="100000"/>
                        </a:lnSpc>
                        <a:spcBef>
                          <a:spcPts val="600"/>
                        </a:spcBef>
                        <a:spcAft>
                          <a:spcPts val="0"/>
                        </a:spcAft>
                        <a:buClrTx/>
                        <a:buSzPct val="100000"/>
                        <a:buFontTx/>
                        <a:buNone/>
                      </a:pPr>
                      <a:r>
                        <a:rPr lang="en-US" sz="3200" b="1" dirty="0" smtClean="0">
                          <a:solidFill>
                            <a:schemeClr val="bg2"/>
                          </a:solidFill>
                          <a:latin typeface="Arial" panose="020B0604020202020204" pitchFamily="34" charset="0"/>
                          <a:cs typeface="Arial" panose="020B0604020202020204" pitchFamily="34" charset="0"/>
                        </a:rPr>
                        <a:t>A</a:t>
                      </a:r>
                    </a:p>
                  </a:txBody>
                  <a:tcPr marL="36570" marR="36570" marT="36576" marB="36576" anchor="ctr">
                    <a:lnL>
                      <a:noFill/>
                    </a:lnL>
                    <a:lnR>
                      <a:noFill/>
                    </a:lnR>
                    <a:lnT w="12700" cap="flat" cmpd="sng" algn="ctr">
                      <a:noFill/>
                      <a:prstDash val="solid"/>
                      <a:round/>
                      <a:headEnd type="none" w="med" len="med"/>
                      <a:tailEnd type="none" w="med" len="med"/>
                    </a:lnT>
                    <a:lnB w="12700" cap="flat" cmpd="sng" algn="ctr">
                      <a:solidFill>
                        <a:schemeClr val="tx1"/>
                      </a:solidFill>
                      <a:prstDash val="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600"/>
                        </a:spcBef>
                        <a:spcAft>
                          <a:spcPts val="0"/>
                        </a:spcAft>
                        <a:buClrTx/>
                        <a:buSzPct val="100000"/>
                        <a:buFontTx/>
                        <a:buNone/>
                        <a:tabLst/>
                        <a:defRPr/>
                      </a:pPr>
                      <a:r>
                        <a:rPr lang="en-US" sz="1200" dirty="0" smtClean="0">
                          <a:latin typeface="Arial" panose="020B0604020202020204" pitchFamily="34" charset="0"/>
                          <a:cs typeface="Arial" panose="020B0604020202020204" pitchFamily="34" charset="0"/>
                        </a:rPr>
                        <a:t>Loss budget</a:t>
                      </a:r>
                      <a:r>
                        <a:rPr lang="en-US" sz="1200" baseline="0" dirty="0" smtClean="0">
                          <a:latin typeface="Arial" panose="020B0604020202020204" pitchFamily="34" charset="0"/>
                          <a:cs typeface="Arial" panose="020B0604020202020204" pitchFamily="34" charset="0"/>
                        </a:rPr>
                        <a:t> starting points include:</a:t>
                      </a:r>
                    </a:p>
                    <a:p>
                      <a:pPr marL="171450" marR="0" lvl="0" indent="-171450" algn="l" defTabSz="914400" rtl="0" eaLnBrk="1" fontAlgn="auto" latinLnBrk="0" hangingPunct="1">
                        <a:lnSpc>
                          <a:spcPct val="100000"/>
                        </a:lnSpc>
                        <a:spcBef>
                          <a:spcPts val="0"/>
                        </a:spcBef>
                        <a:spcAft>
                          <a:spcPts val="0"/>
                        </a:spcAft>
                        <a:buClrTx/>
                        <a:buSzPct val="100000"/>
                        <a:buFont typeface="Arial" panose="020B0604020202020204" pitchFamily="34" charset="0"/>
                        <a:buChar char="•"/>
                        <a:tabLst/>
                        <a:defRPr/>
                      </a:pPr>
                      <a:r>
                        <a:rPr lang="en-US" sz="1200" b="1" baseline="0" dirty="0" smtClean="0">
                          <a:latin typeface="Arial" panose="020B0604020202020204" pitchFamily="34" charset="0"/>
                          <a:cs typeface="Arial" panose="020B0604020202020204" pitchFamily="34" charset="0"/>
                        </a:rPr>
                        <a:t>Minimum</a:t>
                      </a:r>
                      <a:r>
                        <a:rPr lang="en-US" sz="1200" baseline="0" dirty="0" smtClean="0">
                          <a:latin typeface="Arial" panose="020B0604020202020204" pitchFamily="34" charset="0"/>
                          <a:cs typeface="Arial" panose="020B0604020202020204" pitchFamily="34" charset="0"/>
                        </a:rPr>
                        <a:t>: no buffer allocation </a:t>
                      </a:r>
                    </a:p>
                    <a:p>
                      <a:pPr marL="171450" marR="0" lvl="0" indent="-171450" algn="l" defTabSz="914400" rtl="0" eaLnBrk="1" fontAlgn="auto" latinLnBrk="0" hangingPunct="1">
                        <a:lnSpc>
                          <a:spcPct val="100000"/>
                        </a:lnSpc>
                        <a:spcBef>
                          <a:spcPts val="0"/>
                        </a:spcBef>
                        <a:spcAft>
                          <a:spcPts val="0"/>
                        </a:spcAft>
                        <a:buClrTx/>
                        <a:buSzPct val="100000"/>
                        <a:buFont typeface="Arial" panose="020B0604020202020204" pitchFamily="34" charset="0"/>
                        <a:buChar char="•"/>
                        <a:tabLst/>
                        <a:defRPr/>
                      </a:pPr>
                      <a:r>
                        <a:rPr lang="en-US" sz="1200" b="1" baseline="0" dirty="0" smtClean="0">
                          <a:latin typeface="Arial" panose="020B0604020202020204" pitchFamily="34" charset="0"/>
                          <a:cs typeface="Arial" panose="020B0604020202020204" pitchFamily="34" charset="0"/>
                        </a:rPr>
                        <a:t>Maximum</a:t>
                      </a:r>
                      <a:r>
                        <a:rPr lang="en-US" sz="1200" baseline="0" dirty="0" smtClean="0">
                          <a:latin typeface="Arial" panose="020B0604020202020204" pitchFamily="34" charset="0"/>
                          <a:cs typeface="Arial" panose="020B0604020202020204" pitchFamily="34" charset="0"/>
                        </a:rPr>
                        <a:t>: full entity buffer allocation for amber and red</a:t>
                      </a:r>
                    </a:p>
                    <a:p>
                      <a:pPr marL="171450" marR="0" lvl="0" indent="-171450" algn="l" defTabSz="914400" rtl="0" eaLnBrk="1" fontAlgn="auto" latinLnBrk="0" hangingPunct="1">
                        <a:lnSpc>
                          <a:spcPct val="100000"/>
                        </a:lnSpc>
                        <a:spcBef>
                          <a:spcPts val="0"/>
                        </a:spcBef>
                        <a:spcAft>
                          <a:spcPts val="0"/>
                        </a:spcAft>
                        <a:buClrTx/>
                        <a:buSzPct val="100000"/>
                        <a:buFont typeface="Arial" panose="020B0604020202020204" pitchFamily="34" charset="0"/>
                        <a:buChar char="•"/>
                        <a:tabLst/>
                        <a:defRPr/>
                      </a:pPr>
                      <a:r>
                        <a:rPr lang="en-US" sz="1200" b="1" baseline="0" dirty="0" smtClean="0">
                          <a:latin typeface="Arial" panose="020B0604020202020204" pitchFamily="34" charset="0"/>
                          <a:cs typeface="Arial" panose="020B0604020202020204" pitchFamily="34" charset="0"/>
                        </a:rPr>
                        <a:t>Anchor level for limit calibration</a:t>
                      </a:r>
                      <a:r>
                        <a:rPr lang="en-US" sz="1200" baseline="0" dirty="0" smtClean="0">
                          <a:latin typeface="Arial" panose="020B0604020202020204" pitchFamily="34" charset="0"/>
                          <a:cs typeface="Arial" panose="020B0604020202020204" pitchFamily="34" charset="0"/>
                        </a:rPr>
                        <a:t>: SHUSA buffer allocation </a:t>
                      </a:r>
                      <a:r>
                        <a:rPr lang="en-GB" sz="1200" dirty="0" smtClean="0">
                          <a:solidFill>
                            <a:schemeClr val="tx1"/>
                          </a:solidFill>
                          <a:latin typeface="Arial" panose="020B0604020202020204" pitchFamily="34" charset="0"/>
                          <a:cs typeface="Arial" panose="020B0604020202020204" pitchFamily="34" charset="0"/>
                        </a:rPr>
                        <a:t>excluding IHC share purchasing capital actions</a:t>
                      </a:r>
                      <a:endParaRPr lang="en-US" sz="1200" dirty="0" smtClean="0">
                        <a:latin typeface="Arial" panose="020B0604020202020204" pitchFamily="34" charset="0"/>
                        <a:cs typeface="Arial" panose="020B0604020202020204" pitchFamily="34" charset="0"/>
                      </a:endParaRPr>
                    </a:p>
                  </a:txBody>
                  <a:tcPr marL="36570" marR="36570" marT="36576" marB="36576" anchor="ctr">
                    <a:lnL>
                      <a:noFill/>
                    </a:lnL>
                    <a:lnR>
                      <a:noFill/>
                    </a:lnR>
                    <a:lnT w="12700" cap="flat" cmpd="sng" algn="ctr">
                      <a:noFill/>
                      <a:prstDash val="solid"/>
                      <a:round/>
                      <a:headEnd type="none" w="med" len="med"/>
                      <a:tailEnd type="none" w="med" len="med"/>
                    </a:lnT>
                    <a:lnB w="12700" cap="flat" cmpd="sng" algn="ctr">
                      <a:solidFill>
                        <a:schemeClr val="tx1"/>
                      </a:solidFill>
                      <a:prstDash val="dash"/>
                      <a:round/>
                      <a:headEnd type="none" w="med" len="med"/>
                      <a:tailEnd type="none" w="med" len="med"/>
                    </a:lnB>
                    <a:lnTlToBr w="12700" cmpd="sng">
                      <a:noFill/>
                      <a:prstDash val="solid"/>
                    </a:lnTlToBr>
                    <a:lnBlToTr w="12700" cmpd="sng">
                      <a:noFill/>
                      <a:prstDash val="solid"/>
                    </a:lnBlToTr>
                  </a:tcPr>
                </a:tc>
              </a:tr>
              <a:tr h="910517">
                <a:tc vMerge="1">
                  <a:txBody>
                    <a:bodyPr/>
                    <a:lstStyle/>
                    <a:p>
                      <a:endParaRPr lang="en-GB" sz="1000" b="1" dirty="0">
                        <a:solidFill>
                          <a:schemeClr val="accent1"/>
                        </a:solidFill>
                      </a:endParaRPr>
                    </a:p>
                  </a:txBody>
                  <a:tcPr marL="36570" marR="36570" marT="36576" marB="36576" anchor="ctr">
                    <a:lnL>
                      <a:noFill/>
                    </a:lnL>
                    <a:lnR>
                      <a:noFill/>
                    </a:lnR>
                    <a:lnT w="9525" cap="flat" cmpd="sng" algn="ctr">
                      <a:solidFill>
                        <a:schemeClr val="accent4"/>
                      </a:solidFill>
                      <a:prstDash val="solid"/>
                      <a:round/>
                      <a:headEnd type="none" w="med" len="med"/>
                      <a:tailEnd type="none" w="med" len="med"/>
                    </a:lnT>
                    <a:lnB w="9525"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latinLnBrk="0" hangingPunct="1">
                        <a:lnSpc>
                          <a:spcPct val="100000"/>
                        </a:lnSpc>
                        <a:spcBef>
                          <a:spcPts val="600"/>
                        </a:spcBef>
                        <a:spcAft>
                          <a:spcPts val="0"/>
                        </a:spcAft>
                        <a:buClrTx/>
                        <a:buSzPct val="100000"/>
                        <a:buFontTx/>
                        <a:buNone/>
                      </a:pPr>
                      <a:r>
                        <a:rPr lang="en-US" sz="3200" b="1" dirty="0" smtClean="0">
                          <a:solidFill>
                            <a:schemeClr val="bg2"/>
                          </a:solidFill>
                          <a:latin typeface="Arial" panose="020B0604020202020204" pitchFamily="34" charset="0"/>
                          <a:cs typeface="Arial" panose="020B0604020202020204" pitchFamily="34" charset="0"/>
                        </a:rPr>
                        <a:t>B</a:t>
                      </a:r>
                    </a:p>
                  </a:txBody>
                  <a:tcPr marL="36570" marR="36570" marT="36576" marB="36576" anchor="ctr">
                    <a:lnL>
                      <a:noFill/>
                    </a:lnL>
                    <a:lnR>
                      <a:noFill/>
                    </a:lnR>
                    <a:lnT w="12700" cap="flat" cmpd="sng" algn="ctr">
                      <a:solidFill>
                        <a:schemeClr val="tx1"/>
                      </a:solidFill>
                      <a:prstDash val="dash"/>
                      <a:round/>
                      <a:headEnd type="none" w="med" len="med"/>
                      <a:tailEnd type="none" w="med" len="med"/>
                    </a:lnT>
                    <a:lnB w="12700" cap="flat" cmpd="sng" algn="ctr">
                      <a:solidFill>
                        <a:schemeClr val="tx1"/>
                      </a:solidFill>
                      <a:prstDash val="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600"/>
                        </a:spcBef>
                        <a:spcAft>
                          <a:spcPts val="0"/>
                        </a:spcAft>
                        <a:buClrTx/>
                        <a:buSzPct val="100000"/>
                        <a:buFontTx/>
                        <a:buNone/>
                        <a:tabLst/>
                        <a:defRPr/>
                      </a:pPr>
                      <a:r>
                        <a:rPr lang="en-US" sz="1200" dirty="0" smtClean="0">
                          <a:latin typeface="Arial" panose="020B0604020202020204" pitchFamily="34" charset="0"/>
                          <a:cs typeface="Arial" panose="020B0604020202020204" pitchFamily="34" charset="0"/>
                        </a:rPr>
                        <a:t>Determine relativity between baseline and</a:t>
                      </a:r>
                      <a:r>
                        <a:rPr lang="en-US" sz="1200" baseline="0" dirty="0" smtClean="0">
                          <a:latin typeface="Arial" panose="020B0604020202020204" pitchFamily="34" charset="0"/>
                          <a:cs typeface="Arial" panose="020B0604020202020204" pitchFamily="34" charset="0"/>
                        </a:rPr>
                        <a:t> stress losses based </a:t>
                      </a:r>
                      <a:r>
                        <a:rPr lang="en-US" sz="1200" dirty="0" smtClean="0">
                          <a:latin typeface="Arial" panose="020B0604020202020204" pitchFamily="34" charset="0"/>
                          <a:cs typeface="Arial" panose="020B0604020202020204" pitchFamily="34" charset="0"/>
                        </a:rPr>
                        <a:t>on CCAR forecasts (Base vs BHC Stress scenarios) and adjust</a:t>
                      </a:r>
                      <a:r>
                        <a:rPr lang="en-US" sz="1200" baseline="0" dirty="0" smtClean="0">
                          <a:latin typeface="Arial" panose="020B0604020202020204" pitchFamily="34" charset="0"/>
                          <a:cs typeface="Arial" panose="020B0604020202020204" pitchFamily="34" charset="0"/>
                        </a:rPr>
                        <a:t> based on historical benchmarks (crisis vs normal conditions)</a:t>
                      </a:r>
                      <a:endParaRPr lang="en-US" sz="1200" dirty="0" smtClean="0">
                        <a:latin typeface="Arial" panose="020B0604020202020204" pitchFamily="34" charset="0"/>
                        <a:cs typeface="Arial" panose="020B0604020202020204" pitchFamily="34" charset="0"/>
                      </a:endParaRPr>
                    </a:p>
                  </a:txBody>
                  <a:tcPr marL="36570" marR="36570" marT="36576" marB="36576" anchor="ctr">
                    <a:lnL>
                      <a:noFill/>
                    </a:lnL>
                    <a:lnR>
                      <a:noFill/>
                    </a:lnR>
                    <a:lnT w="12700" cap="flat" cmpd="sng" algn="ctr">
                      <a:solidFill>
                        <a:schemeClr val="tx1"/>
                      </a:solidFill>
                      <a:prstDash val="dash"/>
                      <a:round/>
                      <a:headEnd type="none" w="med" len="med"/>
                      <a:tailEnd type="none" w="med" len="med"/>
                    </a:lnT>
                    <a:lnB w="12700" cap="flat" cmpd="sng" algn="ctr">
                      <a:solidFill>
                        <a:schemeClr val="tx1"/>
                      </a:solidFill>
                      <a:prstDash val="dash"/>
                      <a:round/>
                      <a:headEnd type="none" w="med" len="med"/>
                      <a:tailEnd type="none" w="med" len="med"/>
                    </a:lnB>
                    <a:lnTlToBr w="12700" cmpd="sng">
                      <a:noFill/>
                      <a:prstDash val="solid"/>
                    </a:lnTlToBr>
                    <a:lnBlToTr w="12700" cmpd="sng">
                      <a:noFill/>
                      <a:prstDash val="solid"/>
                    </a:lnBlToTr>
                    <a:solidFill>
                      <a:schemeClr val="bg1"/>
                    </a:solidFill>
                  </a:tcPr>
                </a:tc>
              </a:tr>
              <a:tr h="910517">
                <a:tc>
                  <a:txBody>
                    <a:bodyPr/>
                    <a:lstStyle/>
                    <a:p>
                      <a:endParaRPr lang="en-US" sz="1200" b="1" dirty="0" smtClean="0">
                        <a:solidFill>
                          <a:schemeClr val="accent1"/>
                        </a:solidFill>
                        <a:latin typeface="Arial" panose="020B0604020202020204" pitchFamily="34" charset="0"/>
                        <a:cs typeface="Arial" panose="020B0604020202020204" pitchFamily="34" charset="0"/>
                      </a:endParaRPr>
                    </a:p>
                  </a:txBody>
                  <a:tcPr marL="36570" marR="36570" marT="36576" marB="36576"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latinLnBrk="0" hangingPunct="1">
                        <a:lnSpc>
                          <a:spcPct val="100000"/>
                        </a:lnSpc>
                        <a:spcBef>
                          <a:spcPts val="600"/>
                        </a:spcBef>
                        <a:spcAft>
                          <a:spcPts val="0"/>
                        </a:spcAft>
                        <a:buClrTx/>
                        <a:buSzPct val="100000"/>
                        <a:buFontTx/>
                        <a:buNone/>
                      </a:pPr>
                      <a:r>
                        <a:rPr lang="en-US" sz="3200" b="1" dirty="0" smtClean="0">
                          <a:solidFill>
                            <a:schemeClr val="bg2"/>
                          </a:solidFill>
                          <a:latin typeface="Arial" panose="020B0604020202020204" pitchFamily="34" charset="0"/>
                          <a:cs typeface="Arial" panose="020B0604020202020204" pitchFamily="34" charset="0"/>
                        </a:rPr>
                        <a:t>C</a:t>
                      </a:r>
                    </a:p>
                  </a:txBody>
                  <a:tcPr marL="36570" marR="36570" marT="36576" marB="36576" anchor="ctr">
                    <a:lnL>
                      <a:noFill/>
                    </a:lnL>
                    <a:lnR>
                      <a:noFill/>
                    </a:lnR>
                    <a:lnT w="12700" cap="flat" cmpd="sng" algn="ctr">
                      <a:solidFill>
                        <a:schemeClr val="tx1"/>
                      </a:solidFill>
                      <a:prstDash val="dash"/>
                      <a:round/>
                      <a:headEnd type="none" w="med" len="med"/>
                      <a:tailEnd type="none" w="med" len="med"/>
                    </a:lnT>
                    <a:lnB w="12700" cap="flat" cmpd="sng" algn="ctr">
                      <a:solidFill>
                        <a:schemeClr val="tx1"/>
                      </a:solidFill>
                      <a:prstDash val="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600"/>
                        </a:spcBef>
                        <a:spcAft>
                          <a:spcPts val="0"/>
                        </a:spcAft>
                        <a:buClrTx/>
                        <a:buSzPct val="100000"/>
                        <a:buFontTx/>
                        <a:buNone/>
                        <a:tabLst/>
                        <a:defRPr/>
                      </a:pPr>
                      <a:r>
                        <a:rPr lang="en-US" sz="1200" dirty="0" smtClean="0">
                          <a:latin typeface="Arial" panose="020B0604020202020204" pitchFamily="34" charset="0"/>
                          <a:cs typeface="Arial" panose="020B0604020202020204" pitchFamily="34" charset="0"/>
                        </a:rPr>
                        <a:t>Calculate</a:t>
                      </a:r>
                      <a:r>
                        <a:rPr lang="en-US" sz="1200" baseline="0" dirty="0" smtClean="0">
                          <a:latin typeface="Arial" panose="020B0604020202020204" pitchFamily="34" charset="0"/>
                          <a:cs typeface="Arial" panose="020B0604020202020204" pitchFamily="34" charset="0"/>
                        </a:rPr>
                        <a:t> </a:t>
                      </a:r>
                      <a:r>
                        <a:rPr lang="en-US" sz="1200" dirty="0" smtClean="0">
                          <a:latin typeface="Arial" panose="020B0604020202020204" pitchFamily="34" charset="0"/>
                          <a:cs typeface="Arial" panose="020B0604020202020204" pitchFamily="34" charset="0"/>
                        </a:rPr>
                        <a:t>the acceptable rate of business-as-usual losses against existing balances to determine</a:t>
                      </a:r>
                      <a:r>
                        <a:rPr lang="en-US" sz="1200" baseline="0" dirty="0" smtClean="0">
                          <a:latin typeface="Arial" panose="020B0604020202020204" pitchFamily="34" charset="0"/>
                          <a:cs typeface="Arial" panose="020B0604020202020204" pitchFamily="34" charset="0"/>
                        </a:rPr>
                        <a:t> the </a:t>
                      </a:r>
                      <a:r>
                        <a:rPr lang="en-US" sz="1200" dirty="0" smtClean="0">
                          <a:latin typeface="Arial" panose="020B0604020202020204" pitchFamily="34" charset="0"/>
                          <a:cs typeface="Arial" panose="020B0604020202020204" pitchFamily="34" charset="0"/>
                        </a:rPr>
                        <a:t>corresponding anchor points for portfolio NCO limits</a:t>
                      </a:r>
                    </a:p>
                  </a:txBody>
                  <a:tcPr marL="36570" marR="36570" marT="36576" marB="36576" anchor="ctr">
                    <a:lnL>
                      <a:noFill/>
                    </a:lnL>
                    <a:lnR>
                      <a:noFill/>
                    </a:lnR>
                    <a:lnT w="12700" cap="flat" cmpd="sng" algn="ctr">
                      <a:solidFill>
                        <a:schemeClr val="tx1"/>
                      </a:solidFill>
                      <a:prstDash val="dash"/>
                      <a:round/>
                      <a:headEnd type="none" w="med" len="med"/>
                      <a:tailEnd type="none" w="med" len="med"/>
                    </a:lnT>
                    <a:lnB w="12700" cap="flat" cmpd="sng" algn="ctr">
                      <a:solidFill>
                        <a:schemeClr val="tx1"/>
                      </a:solidFill>
                      <a:prstDash val="dash"/>
                      <a:round/>
                      <a:headEnd type="none" w="med" len="med"/>
                      <a:tailEnd type="none" w="med" len="med"/>
                    </a:lnB>
                    <a:lnTlToBr w="12700" cmpd="sng">
                      <a:noFill/>
                      <a:prstDash val="solid"/>
                    </a:lnTlToBr>
                    <a:lnBlToTr w="12700" cmpd="sng">
                      <a:noFill/>
                      <a:prstDash val="solid"/>
                    </a:lnBlToTr>
                    <a:solidFill>
                      <a:schemeClr val="bg1"/>
                    </a:solidFill>
                  </a:tcPr>
                </a:tc>
              </a:tr>
              <a:tr h="910517">
                <a:tc>
                  <a:txBody>
                    <a:bodyPr/>
                    <a:lstStyle/>
                    <a:p>
                      <a:endParaRPr lang="en-US" sz="1200" b="1" dirty="0" smtClean="0">
                        <a:solidFill>
                          <a:schemeClr val="accent1"/>
                        </a:solidFill>
                        <a:latin typeface="Arial" panose="020B0604020202020204" pitchFamily="34" charset="0"/>
                        <a:cs typeface="Arial" panose="020B0604020202020204" pitchFamily="34" charset="0"/>
                      </a:endParaRPr>
                    </a:p>
                  </a:txBody>
                  <a:tcPr marL="36570" marR="36570" marT="36576" marB="36576"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latinLnBrk="0" hangingPunct="1">
                        <a:lnSpc>
                          <a:spcPct val="100000"/>
                        </a:lnSpc>
                        <a:spcBef>
                          <a:spcPts val="600"/>
                        </a:spcBef>
                        <a:spcAft>
                          <a:spcPts val="0"/>
                        </a:spcAft>
                        <a:buClrTx/>
                        <a:buSzPct val="100000"/>
                        <a:buFontTx/>
                        <a:buNone/>
                      </a:pPr>
                      <a:r>
                        <a:rPr lang="en-US" sz="3200" b="1" dirty="0" smtClean="0">
                          <a:solidFill>
                            <a:schemeClr val="bg2"/>
                          </a:solidFill>
                          <a:latin typeface="Arial" panose="020B0604020202020204" pitchFamily="34" charset="0"/>
                          <a:cs typeface="Arial" panose="020B0604020202020204" pitchFamily="34" charset="0"/>
                        </a:rPr>
                        <a:t>D</a:t>
                      </a:r>
                    </a:p>
                  </a:txBody>
                  <a:tcPr marL="36570" marR="36570" marT="36576" marB="36576" anchor="ctr">
                    <a:lnL>
                      <a:noFill/>
                    </a:lnL>
                    <a:lnR>
                      <a:noFill/>
                    </a:lnR>
                    <a:lnT w="12700" cap="flat" cmpd="sng" algn="ctr">
                      <a:solidFill>
                        <a:schemeClr val="tx1"/>
                      </a:solidFill>
                      <a:prstDash val="dash"/>
                      <a:round/>
                      <a:headEnd type="none" w="med" len="med"/>
                      <a:tailEnd type="none" w="med" len="med"/>
                    </a:lnT>
                    <a:lnB w="12700" cap="flat" cmpd="sng" algn="ctr">
                      <a:solidFill>
                        <a:schemeClr val="tx1"/>
                      </a:solidFill>
                      <a:prstDash val="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600"/>
                        </a:spcBef>
                        <a:spcAft>
                          <a:spcPts val="0"/>
                        </a:spcAft>
                        <a:buClrTx/>
                        <a:buSzPct val="100000"/>
                        <a:buFontTx/>
                        <a:buNone/>
                        <a:tabLst/>
                        <a:defRPr/>
                      </a:pPr>
                      <a:r>
                        <a:rPr lang="en-US" sz="1200" dirty="0" smtClean="0">
                          <a:latin typeface="Arial" panose="020B0604020202020204" pitchFamily="34" charset="0"/>
                          <a:cs typeface="Arial" panose="020B0604020202020204" pitchFamily="34" charset="0"/>
                        </a:rPr>
                        <a:t>Review with risk</a:t>
                      </a:r>
                      <a:r>
                        <a:rPr lang="en-US" sz="1200" baseline="0" dirty="0" smtClean="0">
                          <a:latin typeface="Arial" panose="020B0604020202020204" pitchFamily="34" charset="0"/>
                          <a:cs typeface="Arial" panose="020B0604020202020204" pitchFamily="34" charset="0"/>
                        </a:rPr>
                        <a:t> </a:t>
                      </a:r>
                      <a:r>
                        <a:rPr lang="en-US" sz="1200" dirty="0" smtClean="0">
                          <a:latin typeface="Arial" panose="020B0604020202020204" pitchFamily="34" charset="0"/>
                          <a:cs typeface="Arial" panose="020B0604020202020204" pitchFamily="34" charset="0"/>
                        </a:rPr>
                        <a:t>management teams, business leaders, and senior</a:t>
                      </a:r>
                      <a:r>
                        <a:rPr lang="en-US" sz="1200" baseline="0" dirty="0" smtClean="0">
                          <a:latin typeface="Arial" panose="020B0604020202020204" pitchFamily="34" charset="0"/>
                          <a:cs typeface="Arial" panose="020B0604020202020204" pitchFamily="34" charset="0"/>
                        </a:rPr>
                        <a:t> teams to apply adjustments based on expected trends and strategic direction</a:t>
                      </a:r>
                      <a:endParaRPr lang="en-US" sz="1200" dirty="0" smtClean="0">
                        <a:latin typeface="Arial" panose="020B0604020202020204" pitchFamily="34" charset="0"/>
                        <a:cs typeface="Arial" panose="020B0604020202020204" pitchFamily="34" charset="0"/>
                      </a:endParaRPr>
                    </a:p>
                  </a:txBody>
                  <a:tcPr marL="36570" marR="36570" marT="36576" marB="36576" anchor="ctr">
                    <a:lnL>
                      <a:noFill/>
                    </a:lnL>
                    <a:lnR>
                      <a:noFill/>
                    </a:lnR>
                    <a:lnT w="12700" cap="flat" cmpd="sng" algn="ctr">
                      <a:solidFill>
                        <a:schemeClr val="tx1"/>
                      </a:solidFill>
                      <a:prstDash val="dash"/>
                      <a:round/>
                      <a:headEnd type="none" w="med" len="med"/>
                      <a:tailEnd type="none" w="med" len="med"/>
                    </a:lnT>
                    <a:lnB w="12700" cap="flat" cmpd="sng" algn="ctr">
                      <a:solidFill>
                        <a:schemeClr val="tx1"/>
                      </a:solidFill>
                      <a:prstDash val="dash"/>
                      <a:round/>
                      <a:headEnd type="none" w="med" len="med"/>
                      <a:tailEnd type="none" w="med" len="med"/>
                    </a:lnB>
                    <a:lnTlToBr w="12700" cmpd="sng">
                      <a:noFill/>
                      <a:prstDash val="solid"/>
                    </a:lnTlToBr>
                    <a:lnBlToTr w="12700" cmpd="sng">
                      <a:noFill/>
                      <a:prstDash val="solid"/>
                    </a:lnBlToTr>
                    <a:solidFill>
                      <a:schemeClr val="bg1"/>
                    </a:solidFill>
                  </a:tcPr>
                </a:tc>
              </a:tr>
              <a:tr h="910517">
                <a:tc>
                  <a:txBody>
                    <a:bodyPr/>
                    <a:lstStyle/>
                    <a:p>
                      <a:endParaRPr lang="en-US" sz="1200" b="1" dirty="0" smtClean="0">
                        <a:solidFill>
                          <a:schemeClr val="accent1"/>
                        </a:solidFill>
                        <a:latin typeface="Arial" panose="020B0604020202020204" pitchFamily="34" charset="0"/>
                        <a:cs typeface="Arial" panose="020B0604020202020204" pitchFamily="34" charset="0"/>
                      </a:endParaRPr>
                    </a:p>
                  </a:txBody>
                  <a:tcPr marL="36570" marR="36570" marT="36576" marB="36576"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latinLnBrk="0" hangingPunct="1">
                        <a:lnSpc>
                          <a:spcPct val="100000"/>
                        </a:lnSpc>
                        <a:spcBef>
                          <a:spcPts val="600"/>
                        </a:spcBef>
                        <a:spcAft>
                          <a:spcPts val="0"/>
                        </a:spcAft>
                        <a:buClrTx/>
                        <a:buSzPct val="100000"/>
                        <a:buFontTx/>
                        <a:buNone/>
                      </a:pPr>
                      <a:r>
                        <a:rPr lang="en-US" sz="3200" b="1" dirty="0" smtClean="0">
                          <a:solidFill>
                            <a:schemeClr val="bg2"/>
                          </a:solidFill>
                          <a:latin typeface="Arial" panose="020B0604020202020204" pitchFamily="34" charset="0"/>
                          <a:cs typeface="Arial" panose="020B0604020202020204" pitchFamily="34" charset="0"/>
                        </a:rPr>
                        <a:t>E</a:t>
                      </a:r>
                    </a:p>
                  </a:txBody>
                  <a:tcPr marL="36570" marR="36570" marT="36576" marB="36576" anchor="ctr">
                    <a:lnL>
                      <a:noFill/>
                    </a:lnL>
                    <a:lnR>
                      <a:noFill/>
                    </a:lnR>
                    <a:lnT w="12700" cap="flat" cmpd="sng" algn="ctr">
                      <a:solidFill>
                        <a:schemeClr val="tx1"/>
                      </a:solidFill>
                      <a:prstDash val="dash"/>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600"/>
                        </a:spcBef>
                        <a:spcAft>
                          <a:spcPts val="0"/>
                        </a:spcAft>
                        <a:buClrTx/>
                        <a:buSzPct val="100000"/>
                        <a:buFontTx/>
                        <a:buNone/>
                        <a:tabLst/>
                        <a:defRPr/>
                      </a:pPr>
                      <a:r>
                        <a:rPr lang="en-US" sz="1200" dirty="0" smtClean="0">
                          <a:latin typeface="Arial" panose="020B0604020202020204" pitchFamily="34" charset="0"/>
                          <a:cs typeface="Arial" panose="020B0604020202020204" pitchFamily="34" charset="0"/>
                        </a:rPr>
                        <a:t>Test</a:t>
                      </a:r>
                      <a:r>
                        <a:rPr lang="en-US" sz="1200" baseline="0" dirty="0" smtClean="0">
                          <a:latin typeface="Arial" panose="020B0604020202020204" pitchFamily="34" charset="0"/>
                          <a:cs typeface="Arial" panose="020B0604020202020204" pitchFamily="34" charset="0"/>
                        </a:rPr>
                        <a:t> recommended limits against historical data, CCAR forecasted baseline rates, and strategic forecasts (e.g., budget, P18/19) as available</a:t>
                      </a:r>
                      <a:endParaRPr lang="en-US" sz="1200" dirty="0" smtClean="0">
                        <a:latin typeface="Arial" panose="020B0604020202020204" pitchFamily="34" charset="0"/>
                        <a:cs typeface="Arial" panose="020B0604020202020204" pitchFamily="34" charset="0"/>
                      </a:endParaRPr>
                    </a:p>
                  </a:txBody>
                  <a:tcPr marL="36570" marR="36570" marT="36576" marB="36576" anchor="ctr">
                    <a:lnL>
                      <a:noFill/>
                    </a:lnL>
                    <a:lnR>
                      <a:noFill/>
                    </a:lnR>
                    <a:lnT w="12700" cap="flat" cmpd="sng" algn="ctr">
                      <a:solidFill>
                        <a:schemeClr val="tx1"/>
                      </a:solidFill>
                      <a:prstDash val="dash"/>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r>
            </a:tbl>
          </a:graphicData>
        </a:graphic>
      </p:graphicFrame>
      <p:sp>
        <p:nvSpPr>
          <p:cNvPr id="21" name="AutoShape 5"/>
          <p:cNvSpPr>
            <a:spLocks noChangeArrowheads="1"/>
          </p:cNvSpPr>
          <p:nvPr/>
        </p:nvSpPr>
        <p:spPr bwMode="gray">
          <a:xfrm rot="5400000">
            <a:off x="1037888" y="1316552"/>
            <a:ext cx="959710" cy="1781173"/>
          </a:xfrm>
          <a:prstGeom prst="homePlate">
            <a:avLst>
              <a:gd name="adj" fmla="val 15458"/>
            </a:avLst>
          </a:prstGeom>
          <a:solidFill>
            <a:schemeClr val="bg1"/>
          </a:solidFill>
          <a:ln w="9525">
            <a:solidFill>
              <a:srgbClr val="FF0000"/>
            </a:solidFill>
            <a:miter lim="800000"/>
            <a:headEnd/>
            <a:tailEnd/>
          </a:ln>
          <a:effectLst/>
          <a:extLst/>
        </p:spPr>
        <p:txBody>
          <a:bodyPr rot="10800000" vert="eaVert" lIns="45720" tIns="45720" rIns="45720" bIns="45720" anchor="ctr"/>
          <a:lstStyle/>
          <a:p>
            <a:r>
              <a:rPr lang="en-US" sz="1200" b="1" dirty="0" smtClean="0">
                <a:solidFill>
                  <a:schemeClr val="bg2"/>
                </a:solidFill>
                <a:latin typeface="Arial" panose="020B0604020202020204" pitchFamily="34" charset="0"/>
                <a:cs typeface="Arial" panose="020B0604020202020204" pitchFamily="34" charset="0"/>
              </a:rPr>
              <a:t>Set loss budget ranges</a:t>
            </a:r>
            <a:endParaRPr lang="en-US" sz="1200" b="1" dirty="0">
              <a:solidFill>
                <a:schemeClr val="bg2"/>
              </a:solidFill>
              <a:latin typeface="Arial" panose="020B0604020202020204" pitchFamily="34" charset="0"/>
              <a:cs typeface="Arial" panose="020B0604020202020204" pitchFamily="34" charset="0"/>
            </a:endParaRPr>
          </a:p>
        </p:txBody>
      </p:sp>
      <p:sp>
        <p:nvSpPr>
          <p:cNvPr id="22" name="AutoShape 4"/>
          <p:cNvSpPr>
            <a:spLocks noChangeArrowheads="1"/>
          </p:cNvSpPr>
          <p:nvPr/>
        </p:nvSpPr>
        <p:spPr bwMode="gray">
          <a:xfrm rot="5400000">
            <a:off x="1043660" y="3112991"/>
            <a:ext cx="959712" cy="1781173"/>
          </a:xfrm>
          <a:prstGeom prst="chevron">
            <a:avLst>
              <a:gd name="adj" fmla="val 15458"/>
            </a:avLst>
          </a:prstGeom>
          <a:solidFill>
            <a:schemeClr val="bg1"/>
          </a:solidFill>
          <a:ln w="9525">
            <a:solidFill>
              <a:srgbClr val="FF0000"/>
            </a:solidFill>
            <a:miter lim="800000"/>
            <a:headEnd/>
            <a:tailEnd/>
          </a:ln>
          <a:effectLst/>
          <a:extLst/>
        </p:spPr>
        <p:txBody>
          <a:bodyPr rot="10800000" vert="eaVert" lIns="45720" tIns="45720" rIns="45720" bIns="45720" anchor="ctr"/>
          <a:lstStyle/>
          <a:p>
            <a:r>
              <a:rPr lang="en-US" sz="1200" b="1" dirty="0">
                <a:solidFill>
                  <a:schemeClr val="bg2"/>
                </a:solidFill>
                <a:latin typeface="Arial" panose="020B0604020202020204" pitchFamily="34" charset="0"/>
                <a:cs typeface="Arial" panose="020B0604020202020204" pitchFamily="34" charset="0"/>
              </a:rPr>
              <a:t>Calculate business-as-usual loss </a:t>
            </a:r>
            <a:r>
              <a:rPr lang="en-US" sz="1200" b="1" dirty="0" smtClean="0">
                <a:solidFill>
                  <a:schemeClr val="bg2"/>
                </a:solidFill>
                <a:latin typeface="Arial" panose="020B0604020202020204" pitchFamily="34" charset="0"/>
                <a:cs typeface="Arial" panose="020B0604020202020204" pitchFamily="34" charset="0"/>
              </a:rPr>
              <a:t>level anchor points </a:t>
            </a:r>
            <a:r>
              <a:rPr lang="en-US" sz="1200" b="1" dirty="0">
                <a:solidFill>
                  <a:schemeClr val="bg2"/>
                </a:solidFill>
                <a:latin typeface="Arial" panose="020B0604020202020204" pitchFamily="34" charset="0"/>
                <a:cs typeface="Arial" panose="020B0604020202020204" pitchFamily="34" charset="0"/>
              </a:rPr>
              <a:t>based on stressed loss forecasts</a:t>
            </a:r>
          </a:p>
        </p:txBody>
      </p:sp>
      <p:sp>
        <p:nvSpPr>
          <p:cNvPr id="23" name="AutoShape 4"/>
          <p:cNvSpPr>
            <a:spLocks noChangeArrowheads="1"/>
          </p:cNvSpPr>
          <p:nvPr/>
        </p:nvSpPr>
        <p:spPr bwMode="gray">
          <a:xfrm rot="5400000">
            <a:off x="1043659" y="2214771"/>
            <a:ext cx="959712" cy="1781173"/>
          </a:xfrm>
          <a:prstGeom prst="chevron">
            <a:avLst>
              <a:gd name="adj" fmla="val 15458"/>
            </a:avLst>
          </a:prstGeom>
          <a:solidFill>
            <a:schemeClr val="bg1"/>
          </a:solidFill>
          <a:ln w="9525">
            <a:solidFill>
              <a:srgbClr val="FF0000"/>
            </a:solidFill>
            <a:miter lim="800000"/>
            <a:headEnd/>
            <a:tailEnd/>
          </a:ln>
          <a:effectLst/>
          <a:extLst/>
        </p:spPr>
        <p:txBody>
          <a:bodyPr rot="10800000" vert="eaVert" lIns="45720" tIns="45720" rIns="45720" bIns="45720" anchor="ctr"/>
          <a:lstStyle/>
          <a:p>
            <a:r>
              <a:rPr lang="en-US" sz="1200" b="1" dirty="0">
                <a:solidFill>
                  <a:schemeClr val="bg2"/>
                </a:solidFill>
                <a:latin typeface="Arial" panose="020B0604020202020204" pitchFamily="34" charset="0"/>
                <a:cs typeface="Arial" panose="020B0604020202020204" pitchFamily="34" charset="0"/>
              </a:rPr>
              <a:t>Establish relativity between base and stress</a:t>
            </a:r>
          </a:p>
        </p:txBody>
      </p:sp>
      <p:grpSp>
        <p:nvGrpSpPr>
          <p:cNvPr id="27" name="Group 26"/>
          <p:cNvGrpSpPr/>
          <p:nvPr/>
        </p:nvGrpSpPr>
        <p:grpSpPr>
          <a:xfrm>
            <a:off x="443921" y="72184"/>
            <a:ext cx="3881751" cy="189008"/>
            <a:chOff x="403281" y="164517"/>
            <a:chExt cx="3881751" cy="189008"/>
          </a:xfrm>
        </p:grpSpPr>
        <p:sp>
          <p:nvSpPr>
            <p:cNvPr id="28" name="Text Box 75"/>
            <p:cNvSpPr txBox="1">
              <a:spLocks noChangeArrowheads="1"/>
            </p:cNvSpPr>
            <p:nvPr/>
          </p:nvSpPr>
          <p:spPr bwMode="gray">
            <a:xfrm>
              <a:off x="636148" y="166688"/>
              <a:ext cx="3648884" cy="184666"/>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none" lIns="0" tIns="0" rIns="0" bIns="0">
              <a:spAutoFit/>
            </a:bodyPr>
            <a:lstStyle/>
            <a:p>
              <a:pPr algn="l">
                <a:lnSpc>
                  <a:spcPct val="100000"/>
                </a:lnSpc>
              </a:pPr>
              <a:r>
                <a:rPr lang="en-US" sz="1200" dirty="0">
                  <a:solidFill>
                    <a:srgbClr val="FF0000"/>
                  </a:solidFill>
                </a:rPr>
                <a:t>Credit risk – Losses: </a:t>
              </a:r>
              <a:r>
                <a:rPr lang="en-US" sz="1200" dirty="0">
                  <a:solidFill>
                    <a:schemeClr val="accent1"/>
                  </a:solidFill>
                </a:rPr>
                <a:t>Calibration – </a:t>
              </a:r>
              <a:r>
                <a:rPr lang="en-US" sz="1200" dirty="0" smtClean="0">
                  <a:solidFill>
                    <a:srgbClr val="FF0000"/>
                  </a:solidFill>
                </a:rPr>
                <a:t>Net Charge-off rate</a:t>
              </a:r>
              <a:endParaRPr lang="en-US" sz="1200" dirty="0">
                <a:solidFill>
                  <a:srgbClr val="FF0000"/>
                </a:solidFill>
              </a:endParaRPr>
            </a:p>
          </p:txBody>
        </p:sp>
        <p:sp>
          <p:nvSpPr>
            <p:cNvPr id="29" name="Oval 28"/>
            <p:cNvSpPr/>
            <p:nvPr/>
          </p:nvSpPr>
          <p:spPr bwMode="auto">
            <a:xfrm>
              <a:off x="403281" y="164517"/>
              <a:ext cx="189008" cy="189008"/>
            </a:xfrm>
            <a:prstGeom prst="ellipse">
              <a:avLst/>
            </a:prstGeom>
            <a:solidFill>
              <a:srgbClr val="FF000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lang="en-US" b="1" dirty="0">
                  <a:solidFill>
                    <a:schemeClr val="bg1"/>
                  </a:solidFill>
                  <a:ea typeface="ＭＳ Ｐゴシック" pitchFamily="-112" charset="-128"/>
                  <a:cs typeface="ＭＳ Ｐゴシック" pitchFamily="-112" charset="-128"/>
                </a:rPr>
                <a:t>2</a:t>
              </a:r>
              <a:endParaRPr kumimoji="0" lang="en-US" b="1" i="0" u="none" strike="noStrike" cap="none" normalizeH="0" baseline="0" dirty="0">
                <a:ln>
                  <a:noFill/>
                </a:ln>
                <a:solidFill>
                  <a:schemeClr val="bg1"/>
                </a:solidFill>
                <a:effectLst/>
                <a:latin typeface="Arial" charset="0"/>
                <a:ea typeface="ＭＳ Ｐゴシック" pitchFamily="-112" charset="-128"/>
                <a:cs typeface="ＭＳ Ｐゴシック" pitchFamily="-112" charset="-128"/>
              </a:endParaRPr>
            </a:p>
          </p:txBody>
        </p:sp>
      </p:grpSp>
      <p:sp>
        <p:nvSpPr>
          <p:cNvPr id="15" name="AutoShape 4"/>
          <p:cNvSpPr>
            <a:spLocks noChangeArrowheads="1"/>
          </p:cNvSpPr>
          <p:nvPr/>
        </p:nvSpPr>
        <p:spPr bwMode="gray">
          <a:xfrm rot="5400000">
            <a:off x="1037883" y="4011211"/>
            <a:ext cx="959711" cy="1781173"/>
          </a:xfrm>
          <a:prstGeom prst="chevron">
            <a:avLst>
              <a:gd name="adj" fmla="val 15458"/>
            </a:avLst>
          </a:prstGeom>
          <a:solidFill>
            <a:schemeClr val="bg1"/>
          </a:solidFill>
          <a:ln w="9525">
            <a:solidFill>
              <a:srgbClr val="FF0000"/>
            </a:solidFill>
            <a:miter lim="800000"/>
            <a:headEnd/>
            <a:tailEnd/>
          </a:ln>
          <a:effectLst/>
          <a:extLst/>
        </p:spPr>
        <p:txBody>
          <a:bodyPr rot="10800000" vert="eaVert" lIns="45720" tIns="45720" rIns="45720" bIns="45720" anchor="ctr"/>
          <a:lstStyle/>
          <a:p>
            <a:r>
              <a:rPr lang="en-US" sz="1200" b="1" dirty="0" smtClean="0">
                <a:solidFill>
                  <a:schemeClr val="bg2"/>
                </a:solidFill>
                <a:latin typeface="Arial" panose="020B0604020202020204" pitchFamily="34" charset="0"/>
                <a:cs typeface="Arial" panose="020B0604020202020204" pitchFamily="34" charset="0"/>
              </a:rPr>
              <a:t>Review and apply management adjustments</a:t>
            </a:r>
            <a:endParaRPr lang="en-US" sz="1200" b="1" dirty="0">
              <a:solidFill>
                <a:schemeClr val="bg2"/>
              </a:solidFill>
              <a:latin typeface="Arial" panose="020B0604020202020204" pitchFamily="34" charset="0"/>
              <a:cs typeface="Arial" panose="020B0604020202020204" pitchFamily="34" charset="0"/>
            </a:endParaRPr>
          </a:p>
        </p:txBody>
      </p:sp>
      <p:sp>
        <p:nvSpPr>
          <p:cNvPr id="16" name="AutoShape 4"/>
          <p:cNvSpPr>
            <a:spLocks noChangeArrowheads="1"/>
          </p:cNvSpPr>
          <p:nvPr/>
        </p:nvSpPr>
        <p:spPr bwMode="gray">
          <a:xfrm rot="5400000">
            <a:off x="1027762" y="4909429"/>
            <a:ext cx="959711" cy="1781173"/>
          </a:xfrm>
          <a:prstGeom prst="chevron">
            <a:avLst>
              <a:gd name="adj" fmla="val 15458"/>
            </a:avLst>
          </a:prstGeom>
          <a:solidFill>
            <a:schemeClr val="bg1"/>
          </a:solidFill>
          <a:ln w="9525">
            <a:solidFill>
              <a:srgbClr val="FF0000"/>
            </a:solidFill>
            <a:miter lim="800000"/>
            <a:headEnd/>
            <a:tailEnd/>
          </a:ln>
          <a:effectLst/>
          <a:extLst/>
        </p:spPr>
        <p:txBody>
          <a:bodyPr rot="10800000" vert="eaVert" lIns="45720" tIns="45720" rIns="45720" bIns="45720" anchor="ctr"/>
          <a:lstStyle/>
          <a:p>
            <a:r>
              <a:rPr lang="en-US" sz="1200" b="1" dirty="0" smtClean="0">
                <a:solidFill>
                  <a:schemeClr val="bg2"/>
                </a:solidFill>
                <a:latin typeface="Arial" panose="020B0604020202020204" pitchFamily="34" charset="0"/>
                <a:cs typeface="Arial" panose="020B0604020202020204" pitchFamily="34" charset="0"/>
              </a:rPr>
              <a:t>Test against historical and forecasted rates</a:t>
            </a:r>
            <a:endParaRPr lang="en-US" sz="1200" b="1" dirty="0">
              <a:solidFill>
                <a:schemeClr val="bg2"/>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3962322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a:xfrm>
            <a:off x="852722" y="452510"/>
            <a:ext cx="8161960" cy="435610"/>
          </a:xfrm>
        </p:spPr>
        <p:txBody>
          <a:bodyPr/>
          <a:lstStyle/>
          <a:p>
            <a:r>
              <a:rPr lang="en-US" dirty="0"/>
              <a:t>Calibration</a:t>
            </a:r>
            <a:r>
              <a:rPr lang="en-US" dirty="0" smtClean="0"/>
              <a:t>: </a:t>
            </a:r>
            <a:r>
              <a:rPr lang="en-US" b="0" dirty="0" smtClean="0"/>
              <a:t>Set anchor loss budget range for NCO calibration - Retail</a:t>
            </a:r>
            <a:endParaRPr lang="en-US" dirty="0"/>
          </a:p>
        </p:txBody>
      </p:sp>
      <p:sp>
        <p:nvSpPr>
          <p:cNvPr id="3" name="Rectangle 2"/>
          <p:cNvSpPr/>
          <p:nvPr/>
        </p:nvSpPr>
        <p:spPr>
          <a:xfrm>
            <a:off x="297762" y="352762"/>
            <a:ext cx="554960" cy="707886"/>
          </a:xfrm>
          <a:prstGeom prst="rect">
            <a:avLst/>
          </a:prstGeom>
        </p:spPr>
        <p:txBody>
          <a:bodyPr wrap="none">
            <a:spAutoFit/>
          </a:bodyPr>
          <a:lstStyle/>
          <a:p>
            <a:pPr lvl="0" fontAlgn="ctr">
              <a:lnSpc>
                <a:spcPct val="100000"/>
              </a:lnSpc>
              <a:spcBef>
                <a:spcPts val="0"/>
              </a:spcBef>
              <a:spcAft>
                <a:spcPts val="0"/>
              </a:spcAft>
              <a:defRPr/>
            </a:pPr>
            <a:r>
              <a:rPr lang="en-US" sz="4000" b="1" dirty="0">
                <a:solidFill>
                  <a:srgbClr val="FF0000"/>
                </a:solidFill>
              </a:rPr>
              <a:t>A</a:t>
            </a:r>
          </a:p>
        </p:txBody>
      </p:sp>
      <p:sp>
        <p:nvSpPr>
          <p:cNvPr id="28" name="Rectangle 27"/>
          <p:cNvSpPr/>
          <p:nvPr/>
        </p:nvSpPr>
        <p:spPr>
          <a:xfrm>
            <a:off x="365453" y="1463040"/>
            <a:ext cx="5257802" cy="370614"/>
          </a:xfrm>
          <a:prstGeom prst="rect">
            <a:avLst/>
          </a:prstGeom>
        </p:spPr>
        <p:txBody>
          <a:bodyPr wrap="square" lIns="0" tIns="0" rIns="0" bIns="0">
            <a:spAutoFit/>
          </a:bodyPr>
          <a:lstStyle/>
          <a:p>
            <a:pPr algn="l"/>
            <a:r>
              <a:rPr lang="en-GB" sz="1400" b="1" dirty="0" smtClean="0">
                <a:solidFill>
                  <a:srgbClr val="FF0000"/>
                </a:solidFill>
                <a:latin typeface="Arial" panose="020B0604020202020204" pitchFamily="34" charset="0"/>
                <a:cs typeface="Arial" panose="020B0604020202020204" pitchFamily="34" charset="0"/>
              </a:rPr>
              <a:t>Anchor loss budgets vs. total loss budgets</a:t>
            </a:r>
            <a:endParaRPr lang="en-GB" sz="1400" b="1" dirty="0">
              <a:solidFill>
                <a:srgbClr val="FF0000"/>
              </a:solidFill>
              <a:latin typeface="Arial" panose="020B0604020202020204" pitchFamily="34" charset="0"/>
              <a:cs typeface="Arial" panose="020B0604020202020204" pitchFamily="34" charset="0"/>
            </a:endParaRPr>
          </a:p>
          <a:p>
            <a:pPr algn="l"/>
            <a:r>
              <a:rPr lang="en-GB" sz="1400" dirty="0">
                <a:solidFill>
                  <a:srgbClr val="FF0000"/>
                </a:solidFill>
                <a:latin typeface="Arial" panose="020B0604020202020204" pitchFamily="34" charset="0"/>
                <a:cs typeface="Arial" panose="020B0604020202020204" pitchFamily="34" charset="0"/>
              </a:rPr>
              <a:t>$M</a:t>
            </a:r>
          </a:p>
        </p:txBody>
      </p:sp>
      <p:graphicFrame>
        <p:nvGraphicFramePr>
          <p:cNvPr id="29" name="Table 28"/>
          <p:cNvGraphicFramePr>
            <a:graphicFrameLocks noGrp="1"/>
          </p:cNvGraphicFramePr>
          <p:nvPr>
            <p:extLst>
              <p:ext uri="{D42A27DB-BD31-4B8C-83A1-F6EECF244321}">
                <p14:modId xmlns:p14="http://schemas.microsoft.com/office/powerpoint/2010/main" val="74691091"/>
              </p:ext>
            </p:extLst>
          </p:nvPr>
        </p:nvGraphicFramePr>
        <p:xfrm>
          <a:off x="366714" y="2015731"/>
          <a:ext cx="8859840" cy="3490730"/>
        </p:xfrm>
        <a:graphic>
          <a:graphicData uri="http://schemas.openxmlformats.org/drawingml/2006/table">
            <a:tbl>
              <a:tblPr firstRow="1" bandRow="1"/>
              <a:tblGrid>
                <a:gridCol w="2109985"/>
                <a:gridCol w="1055480"/>
                <a:gridCol w="1016387"/>
                <a:gridCol w="1169497"/>
                <a:gridCol w="1169497"/>
                <a:gridCol w="1169497"/>
                <a:gridCol w="1169497"/>
              </a:tblGrid>
              <a:tr h="0">
                <a:tc rowSpan="2">
                  <a:txBody>
                    <a:bodyPr/>
                    <a:lstStyle>
                      <a:lvl1pPr marL="0" algn="l" defTabSz="457200" rtl="0" eaLnBrk="1" latinLnBrk="0" hangingPunct="1">
                        <a:defRPr sz="1800" b="1" kern="1200">
                          <a:solidFill>
                            <a:schemeClr val="lt1"/>
                          </a:solidFill>
                          <a:latin typeface="Arial"/>
                        </a:defRPr>
                      </a:lvl1pPr>
                      <a:lvl2pPr marL="457200" algn="l" defTabSz="457200" rtl="0" eaLnBrk="1" latinLnBrk="0" hangingPunct="1">
                        <a:defRPr sz="1800" b="1" kern="1200">
                          <a:solidFill>
                            <a:schemeClr val="lt1"/>
                          </a:solidFill>
                          <a:latin typeface="Arial"/>
                        </a:defRPr>
                      </a:lvl2pPr>
                      <a:lvl3pPr marL="914400" algn="l" defTabSz="457200" rtl="0" eaLnBrk="1" latinLnBrk="0" hangingPunct="1">
                        <a:defRPr sz="1800" b="1" kern="1200">
                          <a:solidFill>
                            <a:schemeClr val="lt1"/>
                          </a:solidFill>
                          <a:latin typeface="Arial"/>
                        </a:defRPr>
                      </a:lvl3pPr>
                      <a:lvl4pPr marL="1371600" algn="l" defTabSz="457200" rtl="0" eaLnBrk="1" latinLnBrk="0" hangingPunct="1">
                        <a:defRPr sz="1800" b="1" kern="1200">
                          <a:solidFill>
                            <a:schemeClr val="lt1"/>
                          </a:solidFill>
                          <a:latin typeface="Arial"/>
                        </a:defRPr>
                      </a:lvl4pPr>
                      <a:lvl5pPr marL="1828800" algn="l" defTabSz="457200" rtl="0" eaLnBrk="1" latinLnBrk="0" hangingPunct="1">
                        <a:defRPr sz="1800" b="1" kern="1200">
                          <a:solidFill>
                            <a:schemeClr val="lt1"/>
                          </a:solidFill>
                          <a:latin typeface="Arial"/>
                        </a:defRPr>
                      </a:lvl5pPr>
                      <a:lvl6pPr marL="2286000" algn="l" defTabSz="457200" rtl="0" eaLnBrk="1" latinLnBrk="0" hangingPunct="1">
                        <a:defRPr sz="1800" b="1" kern="1200">
                          <a:solidFill>
                            <a:schemeClr val="lt1"/>
                          </a:solidFill>
                          <a:latin typeface="Arial"/>
                        </a:defRPr>
                      </a:lvl6pPr>
                      <a:lvl7pPr marL="2743200" algn="l" defTabSz="457200" rtl="0" eaLnBrk="1" latinLnBrk="0" hangingPunct="1">
                        <a:defRPr sz="1800" b="1" kern="1200">
                          <a:solidFill>
                            <a:schemeClr val="lt1"/>
                          </a:solidFill>
                          <a:latin typeface="Arial"/>
                        </a:defRPr>
                      </a:lvl7pPr>
                      <a:lvl8pPr marL="3200400" algn="l" defTabSz="457200" rtl="0" eaLnBrk="1" latinLnBrk="0" hangingPunct="1">
                        <a:defRPr sz="1800" b="1" kern="1200">
                          <a:solidFill>
                            <a:schemeClr val="lt1"/>
                          </a:solidFill>
                          <a:latin typeface="Arial"/>
                        </a:defRPr>
                      </a:lvl8pPr>
                      <a:lvl9pPr marL="3657600" algn="l" defTabSz="457200" rtl="0" eaLnBrk="1" latinLnBrk="0" hangingPunct="1">
                        <a:defRPr sz="1800" b="1" kern="1200">
                          <a:solidFill>
                            <a:schemeClr val="lt1"/>
                          </a:solidFill>
                          <a:latin typeface="Arial"/>
                        </a:defRPr>
                      </a:lvl9pPr>
                    </a:lstStyle>
                    <a:p>
                      <a:r>
                        <a:rPr lang="en-US" sz="1100" b="1" dirty="0" smtClean="0">
                          <a:solidFill>
                            <a:schemeClr val="tx1"/>
                          </a:solidFill>
                          <a:latin typeface="Arial" panose="020B0604020202020204" pitchFamily="34" charset="0"/>
                          <a:cs typeface="Arial" panose="020B0604020202020204" pitchFamily="34" charset="0"/>
                        </a:rPr>
                        <a:t>Portfolio</a:t>
                      </a:r>
                    </a:p>
                  </a:txBody>
                  <a:tcPr marL="36576" marR="36576" marT="27432" marB="27432" anchor="b">
                    <a:lnL w="1270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606060"/>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lvl1pPr marL="0" algn="l" defTabSz="457200" rtl="0" eaLnBrk="1" latinLnBrk="0" hangingPunct="1">
                        <a:defRPr sz="1800" b="1" kern="1200">
                          <a:solidFill>
                            <a:schemeClr val="lt1"/>
                          </a:solidFill>
                          <a:latin typeface="Arial"/>
                        </a:defRPr>
                      </a:lvl1pPr>
                      <a:lvl2pPr marL="457200" algn="l" defTabSz="457200" rtl="0" eaLnBrk="1" latinLnBrk="0" hangingPunct="1">
                        <a:defRPr sz="1800" b="1" kern="1200">
                          <a:solidFill>
                            <a:schemeClr val="lt1"/>
                          </a:solidFill>
                          <a:latin typeface="Arial"/>
                        </a:defRPr>
                      </a:lvl2pPr>
                      <a:lvl3pPr marL="914400" algn="l" defTabSz="457200" rtl="0" eaLnBrk="1" latinLnBrk="0" hangingPunct="1">
                        <a:defRPr sz="1800" b="1" kern="1200">
                          <a:solidFill>
                            <a:schemeClr val="lt1"/>
                          </a:solidFill>
                          <a:latin typeface="Arial"/>
                        </a:defRPr>
                      </a:lvl3pPr>
                      <a:lvl4pPr marL="1371600" algn="l" defTabSz="457200" rtl="0" eaLnBrk="1" latinLnBrk="0" hangingPunct="1">
                        <a:defRPr sz="1800" b="1" kern="1200">
                          <a:solidFill>
                            <a:schemeClr val="lt1"/>
                          </a:solidFill>
                          <a:latin typeface="Arial"/>
                        </a:defRPr>
                      </a:lvl4pPr>
                      <a:lvl5pPr marL="1828800" algn="l" defTabSz="457200" rtl="0" eaLnBrk="1" latinLnBrk="0" hangingPunct="1">
                        <a:defRPr sz="1800" b="1" kern="1200">
                          <a:solidFill>
                            <a:schemeClr val="lt1"/>
                          </a:solidFill>
                          <a:latin typeface="Arial"/>
                        </a:defRPr>
                      </a:lvl5pPr>
                      <a:lvl6pPr marL="2286000" algn="l" defTabSz="457200" rtl="0" eaLnBrk="1" latinLnBrk="0" hangingPunct="1">
                        <a:defRPr sz="1800" b="1" kern="1200">
                          <a:solidFill>
                            <a:schemeClr val="lt1"/>
                          </a:solidFill>
                          <a:latin typeface="Arial"/>
                        </a:defRPr>
                      </a:lvl6pPr>
                      <a:lvl7pPr marL="2743200" algn="l" defTabSz="457200" rtl="0" eaLnBrk="1" latinLnBrk="0" hangingPunct="1">
                        <a:defRPr sz="1800" b="1" kern="1200">
                          <a:solidFill>
                            <a:schemeClr val="lt1"/>
                          </a:solidFill>
                          <a:latin typeface="Arial"/>
                        </a:defRPr>
                      </a:lvl7pPr>
                      <a:lvl8pPr marL="3200400" algn="l" defTabSz="457200" rtl="0" eaLnBrk="1" latinLnBrk="0" hangingPunct="1">
                        <a:defRPr sz="1800" b="1" kern="1200">
                          <a:solidFill>
                            <a:schemeClr val="lt1"/>
                          </a:solidFill>
                          <a:latin typeface="Arial"/>
                        </a:defRPr>
                      </a:lvl8pPr>
                      <a:lvl9pPr marL="3657600" algn="l" defTabSz="457200" rtl="0" eaLnBrk="1" latinLnBrk="0" hangingPunct="1">
                        <a:defRPr sz="1800" b="1" kern="1200">
                          <a:solidFill>
                            <a:schemeClr val="lt1"/>
                          </a:solidFill>
                          <a:latin typeface="Arial"/>
                        </a:defRPr>
                      </a:lvl9pPr>
                    </a:lstStyle>
                    <a:p>
                      <a:pPr algn="ctr"/>
                      <a:r>
                        <a:rPr lang="en-US" sz="1100" b="1" i="0" baseline="0" dirty="0" smtClean="0">
                          <a:solidFill>
                            <a:schemeClr val="bg1"/>
                          </a:solidFill>
                          <a:latin typeface="Arial" panose="020B0604020202020204" pitchFamily="34" charset="0"/>
                          <a:cs typeface="Arial" panose="020B0604020202020204" pitchFamily="34" charset="0"/>
                        </a:rPr>
                        <a:t>BHC Stress CCAR losses</a:t>
                      </a:r>
                    </a:p>
                  </a:txBody>
                  <a:tcPr marL="36576" marR="36576" marT="27432" marB="27432"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rgbClr val="606060"/>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rowSpan="2">
                  <a:txBody>
                    <a:bodyPr/>
                    <a:lstStyle>
                      <a:lvl1pPr marL="0" algn="l" defTabSz="457200" rtl="0" eaLnBrk="1" latinLnBrk="0" hangingPunct="1">
                        <a:defRPr sz="1800" b="1" kern="1200">
                          <a:solidFill>
                            <a:schemeClr val="lt1"/>
                          </a:solidFill>
                          <a:latin typeface="Arial"/>
                        </a:defRPr>
                      </a:lvl1pPr>
                      <a:lvl2pPr marL="457200" algn="l" defTabSz="457200" rtl="0" eaLnBrk="1" latinLnBrk="0" hangingPunct="1">
                        <a:defRPr sz="1800" b="1" kern="1200">
                          <a:solidFill>
                            <a:schemeClr val="lt1"/>
                          </a:solidFill>
                          <a:latin typeface="Arial"/>
                        </a:defRPr>
                      </a:lvl2pPr>
                      <a:lvl3pPr marL="914400" algn="l" defTabSz="457200" rtl="0" eaLnBrk="1" latinLnBrk="0" hangingPunct="1">
                        <a:defRPr sz="1800" b="1" kern="1200">
                          <a:solidFill>
                            <a:schemeClr val="lt1"/>
                          </a:solidFill>
                          <a:latin typeface="Arial"/>
                        </a:defRPr>
                      </a:lvl3pPr>
                      <a:lvl4pPr marL="1371600" algn="l" defTabSz="457200" rtl="0" eaLnBrk="1" latinLnBrk="0" hangingPunct="1">
                        <a:defRPr sz="1800" b="1" kern="1200">
                          <a:solidFill>
                            <a:schemeClr val="lt1"/>
                          </a:solidFill>
                          <a:latin typeface="Arial"/>
                        </a:defRPr>
                      </a:lvl4pPr>
                      <a:lvl5pPr marL="1828800" algn="l" defTabSz="457200" rtl="0" eaLnBrk="1" latinLnBrk="0" hangingPunct="1">
                        <a:defRPr sz="1800" b="1" kern="1200">
                          <a:solidFill>
                            <a:schemeClr val="lt1"/>
                          </a:solidFill>
                          <a:latin typeface="Arial"/>
                        </a:defRPr>
                      </a:lvl5pPr>
                      <a:lvl6pPr marL="2286000" algn="l" defTabSz="457200" rtl="0" eaLnBrk="1" latinLnBrk="0" hangingPunct="1">
                        <a:defRPr sz="1800" b="1" kern="1200">
                          <a:solidFill>
                            <a:schemeClr val="lt1"/>
                          </a:solidFill>
                          <a:latin typeface="Arial"/>
                        </a:defRPr>
                      </a:lvl6pPr>
                      <a:lvl7pPr marL="2743200" algn="l" defTabSz="457200" rtl="0" eaLnBrk="1" latinLnBrk="0" hangingPunct="1">
                        <a:defRPr sz="1800" b="1" kern="1200">
                          <a:solidFill>
                            <a:schemeClr val="lt1"/>
                          </a:solidFill>
                          <a:latin typeface="Arial"/>
                        </a:defRPr>
                      </a:lvl7pPr>
                      <a:lvl8pPr marL="3200400" algn="l" defTabSz="457200" rtl="0" eaLnBrk="1" latinLnBrk="0" hangingPunct="1">
                        <a:defRPr sz="1800" b="1" kern="1200">
                          <a:solidFill>
                            <a:schemeClr val="lt1"/>
                          </a:solidFill>
                          <a:latin typeface="Arial"/>
                        </a:defRPr>
                      </a:lvl8pPr>
                      <a:lvl9pPr marL="3657600" algn="l" defTabSz="457200" rtl="0" eaLnBrk="1" latinLnBrk="0" hangingPunct="1">
                        <a:defRPr sz="1800" b="1" kern="1200">
                          <a:solidFill>
                            <a:schemeClr val="lt1"/>
                          </a:solidFill>
                          <a:latin typeface="Arial"/>
                        </a:defRPr>
                      </a:lvl9pPr>
                    </a:lstStyle>
                    <a:p>
                      <a:pPr algn="ctr"/>
                      <a:r>
                        <a:rPr lang="en-US" sz="1100" b="1" i="0" kern="1200" baseline="0" dirty="0" smtClean="0">
                          <a:solidFill>
                            <a:schemeClr val="tx1"/>
                          </a:solidFill>
                          <a:latin typeface="Arial" panose="020B0604020202020204" pitchFamily="34" charset="0"/>
                          <a:ea typeface="+mn-ea"/>
                          <a:cs typeface="Arial" panose="020B0604020202020204" pitchFamily="34" charset="0"/>
                        </a:rPr>
                        <a:t>Buffer allocation </a:t>
                      </a:r>
                      <a:r>
                        <a:rPr lang="en-US" sz="1100" b="0" i="0" kern="1200" baseline="0" dirty="0" smtClean="0">
                          <a:solidFill>
                            <a:schemeClr val="tx1"/>
                          </a:solidFill>
                          <a:latin typeface="Arial" panose="020B0604020202020204" pitchFamily="34" charset="0"/>
                          <a:ea typeface="+mn-ea"/>
                          <a:cs typeface="Arial" panose="020B0604020202020204" pitchFamily="34" charset="0"/>
                        </a:rPr>
                        <a:t>(%)</a:t>
                      </a:r>
                    </a:p>
                  </a:txBody>
                  <a:tcPr marL="36576" marR="36576" marT="27432" marB="27432"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rgbClr val="60606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gridSpan="2">
                  <a:txBody>
                    <a:bodyPr/>
                    <a:lstStyle>
                      <a:lvl1pPr marL="0" algn="l" defTabSz="457200" rtl="0" eaLnBrk="1" latinLnBrk="0" hangingPunct="1">
                        <a:defRPr sz="1800" b="1" kern="1200">
                          <a:solidFill>
                            <a:schemeClr val="lt1"/>
                          </a:solidFill>
                          <a:latin typeface="Arial"/>
                        </a:defRPr>
                      </a:lvl1pPr>
                      <a:lvl2pPr marL="457200" algn="l" defTabSz="457200" rtl="0" eaLnBrk="1" latinLnBrk="0" hangingPunct="1">
                        <a:defRPr sz="1800" b="1" kern="1200">
                          <a:solidFill>
                            <a:schemeClr val="lt1"/>
                          </a:solidFill>
                          <a:latin typeface="Arial"/>
                        </a:defRPr>
                      </a:lvl2pPr>
                      <a:lvl3pPr marL="914400" algn="l" defTabSz="457200" rtl="0" eaLnBrk="1" latinLnBrk="0" hangingPunct="1">
                        <a:defRPr sz="1800" b="1" kern="1200">
                          <a:solidFill>
                            <a:schemeClr val="lt1"/>
                          </a:solidFill>
                          <a:latin typeface="Arial"/>
                        </a:defRPr>
                      </a:lvl3pPr>
                      <a:lvl4pPr marL="1371600" algn="l" defTabSz="457200" rtl="0" eaLnBrk="1" latinLnBrk="0" hangingPunct="1">
                        <a:defRPr sz="1800" b="1" kern="1200">
                          <a:solidFill>
                            <a:schemeClr val="lt1"/>
                          </a:solidFill>
                          <a:latin typeface="Arial"/>
                        </a:defRPr>
                      </a:lvl4pPr>
                      <a:lvl5pPr marL="1828800" algn="l" defTabSz="457200" rtl="0" eaLnBrk="1" latinLnBrk="0" hangingPunct="1">
                        <a:defRPr sz="1800" b="1" kern="1200">
                          <a:solidFill>
                            <a:schemeClr val="lt1"/>
                          </a:solidFill>
                          <a:latin typeface="Arial"/>
                        </a:defRPr>
                      </a:lvl5pPr>
                      <a:lvl6pPr marL="2286000" algn="l" defTabSz="457200" rtl="0" eaLnBrk="1" latinLnBrk="0" hangingPunct="1">
                        <a:defRPr sz="1800" b="1" kern="1200">
                          <a:solidFill>
                            <a:schemeClr val="lt1"/>
                          </a:solidFill>
                          <a:latin typeface="Arial"/>
                        </a:defRPr>
                      </a:lvl6pPr>
                      <a:lvl7pPr marL="2743200" algn="l" defTabSz="457200" rtl="0" eaLnBrk="1" latinLnBrk="0" hangingPunct="1">
                        <a:defRPr sz="1800" b="1" kern="1200">
                          <a:solidFill>
                            <a:schemeClr val="lt1"/>
                          </a:solidFill>
                          <a:latin typeface="Arial"/>
                        </a:defRPr>
                      </a:lvl7pPr>
                      <a:lvl8pPr marL="3200400" algn="l" defTabSz="457200" rtl="0" eaLnBrk="1" latinLnBrk="0" hangingPunct="1">
                        <a:defRPr sz="1800" b="1" kern="1200">
                          <a:solidFill>
                            <a:schemeClr val="lt1"/>
                          </a:solidFill>
                          <a:latin typeface="Arial"/>
                        </a:defRPr>
                      </a:lvl8pPr>
                      <a:lvl9pPr marL="3657600" algn="l" defTabSz="457200" rtl="0" eaLnBrk="1" latinLnBrk="0" hangingPunct="1">
                        <a:defRPr sz="1800" b="1" kern="1200">
                          <a:solidFill>
                            <a:schemeClr val="lt1"/>
                          </a:solidFill>
                          <a:latin typeface="Arial"/>
                        </a:defRPr>
                      </a:lvl9pPr>
                    </a:lstStyle>
                    <a:p>
                      <a:pPr algn="ctr"/>
                      <a:r>
                        <a:rPr lang="en-US" sz="1100" b="1" baseline="0" dirty="0" smtClean="0">
                          <a:solidFill>
                            <a:schemeClr val="tx1"/>
                          </a:solidFill>
                          <a:latin typeface="Arial" panose="020B0604020202020204" pitchFamily="34" charset="0"/>
                          <a:cs typeface="Arial" panose="020B0604020202020204" pitchFamily="34" charset="0"/>
                        </a:rPr>
                        <a:t>Loss budget used for NCO anchor calibration</a:t>
                      </a:r>
                      <a:endParaRPr lang="en-US" sz="1100" b="1" dirty="0">
                        <a:solidFill>
                          <a:schemeClr val="tx1"/>
                        </a:solidFill>
                        <a:latin typeface="Arial" panose="020B0604020202020204" pitchFamily="34" charset="0"/>
                        <a:cs typeface="Arial" panose="020B0604020202020204" pitchFamily="34" charset="0"/>
                      </a:endParaRPr>
                    </a:p>
                  </a:txBody>
                  <a:tcPr marL="36576" marR="36576" marT="27432" marB="27432"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rgbClr val="FFFFFF">
                          <a:lumMod val="50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hMerge="1">
                  <a:txBody>
                    <a:bodyPr/>
                    <a:lstStyle/>
                    <a:p>
                      <a:pPr algn="ctr"/>
                      <a:endParaRPr lang="en-US" sz="1200" b="1" dirty="0">
                        <a:solidFill>
                          <a:schemeClr val="tx1"/>
                        </a:solidFill>
                        <a:latin typeface="+mj-lt"/>
                        <a:cs typeface="Arial" panose="020B0604020202020204" pitchFamily="34" charset="0"/>
                      </a:endParaRPr>
                    </a:p>
                  </a:txBody>
                  <a:tcPr marL="36576" marR="36576" marT="27432" marB="27432"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lvl1pPr marL="0" algn="l" defTabSz="457200" rtl="0" eaLnBrk="1" latinLnBrk="0" hangingPunct="1">
                        <a:defRPr sz="1800" b="1" kern="1200">
                          <a:solidFill>
                            <a:schemeClr val="lt1"/>
                          </a:solidFill>
                          <a:latin typeface="Arial"/>
                        </a:defRPr>
                      </a:lvl1pPr>
                      <a:lvl2pPr marL="457200" algn="l" defTabSz="457200" rtl="0" eaLnBrk="1" latinLnBrk="0" hangingPunct="1">
                        <a:defRPr sz="1800" b="1" kern="1200">
                          <a:solidFill>
                            <a:schemeClr val="lt1"/>
                          </a:solidFill>
                          <a:latin typeface="Arial"/>
                        </a:defRPr>
                      </a:lvl2pPr>
                      <a:lvl3pPr marL="914400" algn="l" defTabSz="457200" rtl="0" eaLnBrk="1" latinLnBrk="0" hangingPunct="1">
                        <a:defRPr sz="1800" b="1" kern="1200">
                          <a:solidFill>
                            <a:schemeClr val="lt1"/>
                          </a:solidFill>
                          <a:latin typeface="Arial"/>
                        </a:defRPr>
                      </a:lvl3pPr>
                      <a:lvl4pPr marL="1371600" algn="l" defTabSz="457200" rtl="0" eaLnBrk="1" latinLnBrk="0" hangingPunct="1">
                        <a:defRPr sz="1800" b="1" kern="1200">
                          <a:solidFill>
                            <a:schemeClr val="lt1"/>
                          </a:solidFill>
                          <a:latin typeface="Arial"/>
                        </a:defRPr>
                      </a:lvl4pPr>
                      <a:lvl5pPr marL="1828800" algn="l" defTabSz="457200" rtl="0" eaLnBrk="1" latinLnBrk="0" hangingPunct="1">
                        <a:defRPr sz="1800" b="1" kern="1200">
                          <a:solidFill>
                            <a:schemeClr val="lt1"/>
                          </a:solidFill>
                          <a:latin typeface="Arial"/>
                        </a:defRPr>
                      </a:lvl5pPr>
                      <a:lvl6pPr marL="2286000" algn="l" defTabSz="457200" rtl="0" eaLnBrk="1" latinLnBrk="0" hangingPunct="1">
                        <a:defRPr sz="1800" b="1" kern="1200">
                          <a:solidFill>
                            <a:schemeClr val="lt1"/>
                          </a:solidFill>
                          <a:latin typeface="Arial"/>
                        </a:defRPr>
                      </a:lvl6pPr>
                      <a:lvl7pPr marL="2743200" algn="l" defTabSz="457200" rtl="0" eaLnBrk="1" latinLnBrk="0" hangingPunct="1">
                        <a:defRPr sz="1800" b="1" kern="1200">
                          <a:solidFill>
                            <a:schemeClr val="lt1"/>
                          </a:solidFill>
                          <a:latin typeface="Arial"/>
                        </a:defRPr>
                      </a:lvl7pPr>
                      <a:lvl8pPr marL="3200400" algn="l" defTabSz="457200" rtl="0" eaLnBrk="1" latinLnBrk="0" hangingPunct="1">
                        <a:defRPr sz="1800" b="1" kern="1200">
                          <a:solidFill>
                            <a:schemeClr val="lt1"/>
                          </a:solidFill>
                          <a:latin typeface="Arial"/>
                        </a:defRPr>
                      </a:lvl8pPr>
                      <a:lvl9pPr marL="3657600" algn="l" defTabSz="457200" rtl="0" eaLnBrk="1" latinLnBrk="0" hangingPunct="1">
                        <a:defRPr sz="1800" b="1" kern="1200">
                          <a:solidFill>
                            <a:schemeClr val="lt1"/>
                          </a:solidFill>
                          <a:latin typeface="Arial"/>
                        </a:defRPr>
                      </a:lvl9pPr>
                    </a:lstStyle>
                    <a:p>
                      <a:pPr algn="ctr"/>
                      <a:r>
                        <a:rPr lang="en-US" sz="1100" b="1" dirty="0" smtClean="0">
                          <a:solidFill>
                            <a:schemeClr val="tx1"/>
                          </a:solidFill>
                          <a:latin typeface="Arial" panose="020B0604020202020204" pitchFamily="34" charset="0"/>
                          <a:cs typeface="Arial" panose="020B0604020202020204" pitchFamily="34" charset="0"/>
                        </a:rPr>
                        <a:t>Total 2016 loss </a:t>
                      </a:r>
                      <a:r>
                        <a:rPr lang="en-US" sz="1100" b="1" baseline="0" dirty="0" smtClean="0">
                          <a:solidFill>
                            <a:schemeClr val="tx1"/>
                          </a:solidFill>
                          <a:latin typeface="Arial" panose="020B0604020202020204" pitchFamily="34" charset="0"/>
                          <a:cs typeface="Arial" panose="020B0604020202020204" pitchFamily="34" charset="0"/>
                        </a:rPr>
                        <a:t>budget</a:t>
                      </a:r>
                      <a:endParaRPr lang="en-US" sz="1100" b="1" dirty="0">
                        <a:solidFill>
                          <a:schemeClr val="tx1"/>
                        </a:solidFill>
                        <a:latin typeface="Arial" panose="020B0604020202020204" pitchFamily="34" charset="0"/>
                        <a:cs typeface="Arial" panose="020B0604020202020204" pitchFamily="34" charset="0"/>
                      </a:endParaRPr>
                    </a:p>
                  </a:txBody>
                  <a:tcPr marL="36576" marR="36576" marT="27432" marB="27432"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rgbClr val="FFFFFF">
                          <a:lumMod val="50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hMerge="1">
                  <a:txBody>
                    <a:bodyPr/>
                    <a:lstStyle/>
                    <a:p>
                      <a:pPr algn="ctr"/>
                      <a:endParaRPr lang="en-US" sz="1200" b="1" dirty="0">
                        <a:solidFill>
                          <a:schemeClr val="bg1"/>
                        </a:solidFill>
                        <a:latin typeface="+mj-lt"/>
                        <a:cs typeface="Arial" panose="020B0604020202020204" pitchFamily="34" charset="0"/>
                      </a:endParaRPr>
                    </a:p>
                  </a:txBody>
                  <a:tcPr marL="36576" marR="36576" marT="27432" marB="27432"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0000"/>
                    </a:solidFill>
                  </a:tcPr>
                </a:tc>
              </a:tr>
              <a:tr h="237641">
                <a:tc vMerge="1">
                  <a:txBody>
                    <a:bodyPr/>
                    <a:lstStyle/>
                    <a:p>
                      <a:endParaRPr lang="en-US" sz="1200" b="1" dirty="0" smtClean="0">
                        <a:solidFill>
                          <a:srgbClr val="FF0000"/>
                        </a:solidFill>
                        <a:latin typeface="+mj-lt"/>
                        <a:cs typeface="Arial" panose="020B0604020202020204" pitchFamily="34" charset="0"/>
                      </a:endParaRPr>
                    </a:p>
                  </a:txBody>
                  <a:tcPr marL="36576" marR="36576" marT="27432" marB="27432" anchor="b">
                    <a:lnL w="12700" cap="flat" cmpd="sng" algn="ctr">
                      <a:no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algn="ctr"/>
                      <a:endParaRPr lang="en-US" sz="1200" b="1" i="0" baseline="0" dirty="0" smtClean="0">
                        <a:solidFill>
                          <a:schemeClr val="tx1"/>
                        </a:solidFill>
                        <a:latin typeface="+mj-lt"/>
                        <a:cs typeface="Arial" panose="020B0604020202020204" pitchFamily="34" charset="0"/>
                      </a:endParaRPr>
                    </a:p>
                  </a:txBody>
                  <a:tcPr marL="36576" marR="36576" marT="27432" marB="27432"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ctr"/>
                      <a:endParaRPr lang="en-US" sz="1200" b="1" i="0" kern="1200" baseline="0" dirty="0" smtClean="0">
                        <a:solidFill>
                          <a:schemeClr val="accent5"/>
                        </a:solidFill>
                        <a:latin typeface="+mn-lt"/>
                        <a:ea typeface="+mn-ea"/>
                        <a:cs typeface="Arial" panose="020B0604020202020204" pitchFamily="34" charset="0"/>
                      </a:endParaRPr>
                    </a:p>
                  </a:txBody>
                  <a:tcPr marL="36576" marR="36576" marT="27432" marB="27432"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a:r>
                        <a:rPr lang="en-US" sz="1100" b="1" i="0" kern="1200" baseline="0" dirty="0" smtClean="0">
                          <a:solidFill>
                            <a:schemeClr val="tx1"/>
                          </a:solidFill>
                          <a:latin typeface="Arial" panose="020B0604020202020204" pitchFamily="34" charset="0"/>
                          <a:ea typeface="+mn-ea"/>
                          <a:cs typeface="Arial" panose="020B0604020202020204" pitchFamily="34" charset="0"/>
                        </a:rPr>
                        <a:t>Amber</a:t>
                      </a:r>
                    </a:p>
                  </a:txBody>
                  <a:tcPr marL="36576" marR="36576" marT="27432" marB="27432" anchor="b">
                    <a:lnL w="38100" cmpd="sng">
                      <a:solidFill>
                        <a:srgbClr val="FFFFFF"/>
                      </a:solidFill>
                    </a:lnL>
                    <a:lnR w="12700" cmpd="sng">
                      <a:solidFill>
                        <a:srgbClr val="FFFFFF"/>
                      </a:solidFill>
                    </a:lnR>
                    <a:lnT w="12700" cap="flat" cmpd="sng" algn="ctr">
                      <a:solidFill>
                        <a:srgbClr val="FFFFFF">
                          <a:lumMod val="50000"/>
                        </a:srgbClr>
                      </a:solidFill>
                      <a:prstDash val="solid"/>
                      <a:round/>
                      <a:headEnd type="none" w="med" len="med"/>
                      <a:tailEnd type="none" w="med" len="med"/>
                    </a:lnT>
                    <a:lnB w="12700" cap="flat" cmpd="sng" algn="ctr">
                      <a:solidFill>
                        <a:srgbClr val="60606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a:r>
                        <a:rPr lang="en-US" sz="1100" b="1" i="0" kern="1200" baseline="0" dirty="0" smtClean="0">
                          <a:solidFill>
                            <a:schemeClr val="bg1"/>
                          </a:solidFill>
                          <a:latin typeface="Arial" panose="020B0604020202020204" pitchFamily="34" charset="0"/>
                          <a:ea typeface="+mn-ea"/>
                          <a:cs typeface="Arial" panose="020B0604020202020204" pitchFamily="34" charset="0"/>
                        </a:rPr>
                        <a:t>Red</a:t>
                      </a:r>
                    </a:p>
                  </a:txBody>
                  <a:tcPr marL="36576" marR="36576" marT="27432" marB="27432" anchor="b">
                    <a:lnL w="12700" cmpd="sng">
                      <a:solidFill>
                        <a:srgbClr val="FFFFFF"/>
                      </a:solidFill>
                    </a:lnL>
                    <a:lnR w="12700" cmpd="sng">
                      <a:solidFill>
                        <a:srgbClr val="FFFFFF"/>
                      </a:solidFill>
                    </a:lnR>
                    <a:lnT w="12700" cap="flat" cmpd="sng" algn="ctr">
                      <a:solidFill>
                        <a:srgbClr val="FFFFFF">
                          <a:lumMod val="50000"/>
                        </a:srgbClr>
                      </a:solidFill>
                      <a:prstDash val="solid"/>
                      <a:round/>
                      <a:headEnd type="none" w="med" len="med"/>
                      <a:tailEnd type="none" w="med" len="med"/>
                    </a:lnT>
                    <a:lnB w="12700" cap="flat" cmpd="sng" algn="ctr">
                      <a:solidFill>
                        <a:srgbClr val="60606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a:r>
                        <a:rPr lang="en-US" sz="1100" b="1" i="0" kern="1200" baseline="0" dirty="0" smtClean="0">
                          <a:solidFill>
                            <a:schemeClr val="tx1"/>
                          </a:solidFill>
                          <a:latin typeface="Arial" panose="020B0604020202020204" pitchFamily="34" charset="0"/>
                          <a:ea typeface="+mn-ea"/>
                          <a:cs typeface="Arial" panose="020B0604020202020204" pitchFamily="34" charset="0"/>
                        </a:rPr>
                        <a:t>Amber</a:t>
                      </a:r>
                    </a:p>
                  </a:txBody>
                  <a:tcPr marL="36576" marR="36576" marT="27432" marB="27432" anchor="b">
                    <a:lnL w="12700" cmpd="sng">
                      <a:solidFill>
                        <a:srgbClr val="FFFFFF"/>
                      </a:solidFill>
                    </a:lnL>
                    <a:lnR w="12700" cap="flat" cmpd="sng" algn="ctr">
                      <a:noFill/>
                      <a:prstDash val="solid"/>
                      <a:round/>
                      <a:headEnd type="none" w="med" len="med"/>
                      <a:tailEnd type="none" w="med" len="med"/>
                    </a:lnR>
                    <a:lnT w="12700" cap="flat" cmpd="sng" algn="ctr">
                      <a:solidFill>
                        <a:srgbClr val="FFFFFF">
                          <a:lumMod val="50000"/>
                        </a:srgbClr>
                      </a:solidFill>
                      <a:prstDash val="solid"/>
                      <a:round/>
                      <a:headEnd type="none" w="med" len="med"/>
                      <a:tailEnd type="none" w="med" len="med"/>
                    </a:lnT>
                    <a:lnB w="12700" cap="flat" cmpd="sng" algn="ctr">
                      <a:solidFill>
                        <a:srgbClr val="60606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a:r>
                        <a:rPr lang="en-US" sz="1100" b="1" i="0" kern="1200" baseline="0" dirty="0" smtClean="0">
                          <a:solidFill>
                            <a:schemeClr val="bg1"/>
                          </a:solidFill>
                          <a:latin typeface="Arial" panose="020B0604020202020204" pitchFamily="34" charset="0"/>
                          <a:ea typeface="+mn-ea"/>
                          <a:cs typeface="Arial" panose="020B0604020202020204" pitchFamily="34" charset="0"/>
                        </a:rPr>
                        <a:t>Red</a:t>
                      </a:r>
                    </a:p>
                  </a:txBody>
                  <a:tcPr marL="36576" marR="36576" marT="27432" marB="27432" anchor="b">
                    <a:lnL w="12700" cap="flat" cmpd="sng" algn="ctr">
                      <a:noFill/>
                      <a:prstDash val="sysDash"/>
                      <a:round/>
                      <a:headEnd type="none" w="med" len="med"/>
                      <a:tailEnd type="none" w="med" len="med"/>
                    </a:lnL>
                    <a:lnR w="12700" cap="flat" cmpd="sng" algn="ctr">
                      <a:noFill/>
                      <a:prstDash val="solid"/>
                      <a:round/>
                      <a:headEnd type="none" w="med" len="med"/>
                      <a:tailEnd type="none" w="med" len="med"/>
                    </a:lnR>
                    <a:lnT w="12700" cap="flat" cmpd="sng" algn="ctr">
                      <a:solidFill>
                        <a:srgbClr val="FFFFFF">
                          <a:lumMod val="50000"/>
                        </a:srgbClr>
                      </a:solidFill>
                      <a:prstDash val="solid"/>
                      <a:round/>
                      <a:headEnd type="none" w="med" len="med"/>
                      <a:tailEnd type="none" w="med" len="med"/>
                    </a:lnT>
                    <a:lnB w="12700" cap="flat" cmpd="sng" algn="ctr">
                      <a:solidFill>
                        <a:srgbClr val="60606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r>
              <a:tr h="318911">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marL="117475" indent="0"/>
                      <a:r>
                        <a:rPr lang="en-US" sz="1100" b="0" i="0" baseline="0" dirty="0" smtClean="0">
                          <a:solidFill>
                            <a:schemeClr val="tx1"/>
                          </a:solidFill>
                          <a:latin typeface="Arial" panose="020B0604020202020204" pitchFamily="34" charset="0"/>
                          <a:cs typeface="Arial" panose="020B0604020202020204" pitchFamily="34" charset="0"/>
                        </a:rPr>
                        <a:t>SBNA Cons. &amp; Bus.</a:t>
                      </a:r>
                      <a:endParaRPr lang="en-US" sz="1100" b="0" i="0" baseline="0" dirty="0">
                        <a:solidFill>
                          <a:schemeClr val="tx1"/>
                        </a:solidFill>
                        <a:latin typeface="Arial" panose="020B0604020202020204" pitchFamily="34" charset="0"/>
                        <a:cs typeface="Arial" panose="020B0604020202020204" pitchFamily="34" charset="0"/>
                      </a:endParaRPr>
                    </a:p>
                  </a:txBody>
                  <a:tcPr marL="36576" marR="36576" marT="27432" marB="2743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606060"/>
                      </a:solidFill>
                      <a:prstDash val="solid"/>
                      <a:round/>
                      <a:headEnd type="none" w="med" len="med"/>
                      <a:tailEnd type="none" w="med" len="med"/>
                    </a:lnT>
                    <a:lnB w="12700" cap="flat" cmpd="sng" algn="ctr">
                      <a:solidFill>
                        <a:srgbClr val="606060"/>
                      </a:solidFill>
                      <a:prstDash val="sysDash"/>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a:r>
                        <a:rPr lang="en-GB" sz="1100" b="0" dirty="0" smtClean="0">
                          <a:latin typeface="Arial" panose="020B0604020202020204" pitchFamily="34" charset="0"/>
                          <a:cs typeface="Arial" panose="020B0604020202020204" pitchFamily="34" charset="0"/>
                        </a:rPr>
                        <a:t>$631</a:t>
                      </a:r>
                      <a:endParaRPr lang="en-GB" sz="1100" b="0" dirty="0">
                        <a:latin typeface="Arial" panose="020B0604020202020204" pitchFamily="34" charset="0"/>
                        <a:cs typeface="Arial" panose="020B0604020202020204" pitchFamily="34" charset="0"/>
                      </a:endParaRPr>
                    </a:p>
                  </a:txBody>
                  <a:tcPr marL="36576" marR="36576" marT="27432" marB="27432"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12700" cap="flat" cmpd="sng" algn="ctr">
                      <a:solidFill>
                        <a:srgbClr val="606060"/>
                      </a:solidFill>
                      <a:prstDash val="solid"/>
                      <a:round/>
                      <a:headEnd type="none" w="med" len="med"/>
                      <a:tailEnd type="none" w="med" len="med"/>
                    </a:lnT>
                    <a:lnB w="12700" cap="flat" cmpd="sng" algn="ctr">
                      <a:solidFill>
                        <a:srgbClr val="606060"/>
                      </a:solidFill>
                      <a:prstDash val="sysDash"/>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a:r>
                        <a:rPr lang="en-GB" sz="1100" b="0" i="0" dirty="0" smtClean="0">
                          <a:solidFill>
                            <a:schemeClr val="tx1"/>
                          </a:solidFill>
                          <a:latin typeface="Arial" panose="020B0604020202020204" pitchFamily="34" charset="0"/>
                          <a:cs typeface="Arial" panose="020B0604020202020204" pitchFamily="34" charset="0"/>
                        </a:rPr>
                        <a:t>27%</a:t>
                      </a:r>
                      <a:endParaRPr lang="en-GB" sz="1100" b="0" i="0" dirty="0">
                        <a:solidFill>
                          <a:schemeClr val="tx1"/>
                        </a:solidFill>
                        <a:latin typeface="Arial" panose="020B0604020202020204" pitchFamily="34" charset="0"/>
                        <a:cs typeface="Arial" panose="020B0604020202020204" pitchFamily="34" charset="0"/>
                      </a:endParaRPr>
                    </a:p>
                  </a:txBody>
                  <a:tcPr marL="36576" marR="36576" marT="27432" marB="27432"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12700" cap="flat" cmpd="sng" algn="ctr">
                      <a:solidFill>
                        <a:srgbClr val="606060"/>
                      </a:solidFill>
                      <a:prstDash val="solid"/>
                      <a:round/>
                      <a:headEnd type="none" w="med" len="med"/>
                      <a:tailEnd type="none" w="med" len="med"/>
                    </a:lnT>
                    <a:lnB w="12700" cap="flat" cmpd="sng" algn="ctr">
                      <a:solidFill>
                        <a:srgbClr val="606060"/>
                      </a:solidFill>
                      <a:prstDash val="sysDash"/>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b"/>
                      <a:r>
                        <a:rPr lang="en-US" sz="1100" b="0" i="0" u="none" strike="noStrike" dirty="0">
                          <a:effectLst/>
                          <a:latin typeface="Arial"/>
                        </a:rPr>
                        <a:t>$783 </a:t>
                      </a:r>
                    </a:p>
                  </a:txBody>
                  <a:tcPr marL="0" marR="0" marT="0" marB="0"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12700" cap="flat" cmpd="sng" algn="ctr">
                      <a:solidFill>
                        <a:srgbClr val="606060"/>
                      </a:solidFill>
                      <a:prstDash val="solid"/>
                      <a:round/>
                      <a:headEnd type="none" w="med" len="med"/>
                      <a:tailEnd type="none" w="med" len="med"/>
                    </a:lnT>
                    <a:lnB w="12700" cap="flat" cmpd="sng" algn="ctr">
                      <a:solidFill>
                        <a:srgbClr val="606060"/>
                      </a:solidFill>
                      <a:prstDash val="sysDash"/>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fontAlgn="b"/>
                      <a:r>
                        <a:rPr lang="en-US" sz="1100" b="0" i="0" u="none" strike="noStrike" dirty="0">
                          <a:effectLst/>
                          <a:latin typeface="Arial"/>
                        </a:rPr>
                        <a:t>$862 </a:t>
                      </a:r>
                    </a:p>
                  </a:txBody>
                  <a:tcPr marL="0" marR="0" marT="0" marB="0"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12700" cap="flat" cmpd="sng" algn="ctr">
                      <a:solidFill>
                        <a:srgbClr val="606060"/>
                      </a:solidFill>
                      <a:prstDash val="solid"/>
                      <a:round/>
                      <a:headEnd type="none" w="med" len="med"/>
                      <a:tailEnd type="none" w="med" len="med"/>
                    </a:lnT>
                    <a:lnB w="12700" cap="flat" cmpd="sng" algn="ctr">
                      <a:solidFill>
                        <a:srgbClr val="606060"/>
                      </a:solidFill>
                      <a:prstDash val="sysDash"/>
                      <a:round/>
                      <a:headEnd type="none" w="med" len="med"/>
                      <a:tailEnd type="none" w="med" len="med"/>
                    </a:lnB>
                    <a:lnTlToBr w="12700" cmpd="sng">
                      <a:noFill/>
                      <a:prstDash val="solid"/>
                    </a:lnTlToBr>
                    <a:lnBlToTr w="12700" cmpd="sng">
                      <a:noFill/>
                      <a:prstDash val="solid"/>
                    </a:lnBlToTr>
                    <a:solidFill>
                      <a:srgbClr val="FCE0E2"/>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a:r>
                        <a:rPr lang="en-GB" sz="1100" b="0" i="0" dirty="0" smtClean="0">
                          <a:solidFill>
                            <a:schemeClr val="tx1"/>
                          </a:solidFill>
                          <a:latin typeface="Arial" panose="020B0604020202020204" pitchFamily="34" charset="0"/>
                          <a:cs typeface="Arial" panose="020B0604020202020204" pitchFamily="34" charset="0"/>
                        </a:rPr>
                        <a:t>$1,016</a:t>
                      </a:r>
                      <a:endParaRPr lang="en-GB" sz="1100" b="0" i="0" dirty="0">
                        <a:solidFill>
                          <a:schemeClr val="tx1"/>
                        </a:solidFill>
                        <a:latin typeface="Arial" panose="020B0604020202020204" pitchFamily="34" charset="0"/>
                        <a:cs typeface="Arial" panose="020B0604020202020204" pitchFamily="34" charset="0"/>
                      </a:endParaRPr>
                    </a:p>
                  </a:txBody>
                  <a:tcPr marL="36576" marR="36576" marT="27432" marB="27432" anchor="ctr">
                    <a:lnL w="12700" cap="flat" cmpd="sng" algn="ctr">
                      <a:noFill/>
                      <a:prstDash val="sysDash"/>
                      <a:round/>
                      <a:headEnd type="none" w="med" len="med"/>
                      <a:tailEnd type="none" w="med" len="med"/>
                    </a:lnL>
                    <a:lnR w="12700" cap="flat" cmpd="sng" algn="ctr">
                      <a:noFill/>
                      <a:prstDash val="solid"/>
                      <a:round/>
                      <a:headEnd type="none" w="med" len="med"/>
                      <a:tailEnd type="none" w="med" len="med"/>
                    </a:lnR>
                    <a:lnT w="12700" cap="flat" cmpd="sng" algn="ctr">
                      <a:solidFill>
                        <a:srgbClr val="606060"/>
                      </a:solidFill>
                      <a:prstDash val="solid"/>
                      <a:round/>
                      <a:headEnd type="none" w="med" len="med"/>
                      <a:tailEnd type="none" w="med" len="med"/>
                    </a:lnT>
                    <a:lnB w="12700" cap="flat" cmpd="sng" algn="ctr">
                      <a:solidFill>
                        <a:srgbClr val="606060"/>
                      </a:solidFill>
                      <a:prstDash val="sysDash"/>
                      <a:round/>
                      <a:headEnd type="none" w="med" len="med"/>
                      <a:tailEnd type="none" w="med" len="med"/>
                    </a:lnB>
                    <a:lnTlToBr w="12700" cmpd="sng">
                      <a:noFill/>
                      <a:prstDash val="solid"/>
                    </a:lnTlToBr>
                    <a:lnBlToTr w="12700" cmpd="sng">
                      <a:noFill/>
                      <a:prstDash val="solid"/>
                    </a:lnBlToTr>
                    <a:solidFill>
                      <a:srgbClr val="FFFFCC"/>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a:r>
                        <a:rPr lang="en-GB" sz="1100" b="0" i="0" dirty="0" smtClean="0">
                          <a:solidFill>
                            <a:schemeClr val="tx1"/>
                          </a:solidFill>
                          <a:latin typeface="Arial" panose="020B0604020202020204" pitchFamily="34" charset="0"/>
                          <a:cs typeface="Arial" panose="020B0604020202020204" pitchFamily="34" charset="0"/>
                        </a:rPr>
                        <a:t>$1,060</a:t>
                      </a:r>
                      <a:endParaRPr lang="en-GB" sz="1100" b="0" i="0" dirty="0">
                        <a:solidFill>
                          <a:schemeClr val="tx1"/>
                        </a:solidFill>
                        <a:latin typeface="Arial" panose="020B0604020202020204" pitchFamily="34" charset="0"/>
                        <a:cs typeface="Arial" panose="020B0604020202020204" pitchFamily="34" charset="0"/>
                      </a:endParaRPr>
                    </a:p>
                  </a:txBody>
                  <a:tcPr marL="36576" marR="36576" marT="27432" marB="27432" anchor="ctr">
                    <a:lnL w="12700" cap="flat" cmpd="sng" algn="ctr">
                      <a:noFill/>
                      <a:prstDash val="sysDash"/>
                      <a:round/>
                      <a:headEnd type="none" w="med" len="med"/>
                      <a:tailEnd type="none" w="med" len="med"/>
                    </a:lnL>
                    <a:lnR w="12700" cap="flat" cmpd="sng" algn="ctr">
                      <a:noFill/>
                      <a:prstDash val="solid"/>
                      <a:round/>
                      <a:headEnd type="none" w="med" len="med"/>
                      <a:tailEnd type="none" w="med" len="med"/>
                    </a:lnR>
                    <a:lnT w="12700" cap="flat" cmpd="sng" algn="ctr">
                      <a:solidFill>
                        <a:srgbClr val="606060"/>
                      </a:solidFill>
                      <a:prstDash val="solid"/>
                      <a:round/>
                      <a:headEnd type="none" w="med" len="med"/>
                      <a:tailEnd type="none" w="med" len="med"/>
                    </a:lnT>
                    <a:lnB w="12700" cap="flat" cmpd="sng" algn="ctr">
                      <a:solidFill>
                        <a:srgbClr val="606060"/>
                      </a:solidFill>
                      <a:prstDash val="sysDash"/>
                      <a:round/>
                      <a:headEnd type="none" w="med" len="med"/>
                      <a:tailEnd type="none" w="med" len="med"/>
                    </a:lnB>
                    <a:lnTlToBr w="12700" cmpd="sng">
                      <a:noFill/>
                      <a:prstDash val="solid"/>
                    </a:lnTlToBr>
                    <a:lnBlToTr w="12700" cmpd="sng">
                      <a:noFill/>
                      <a:prstDash val="solid"/>
                    </a:lnBlToTr>
                    <a:solidFill>
                      <a:srgbClr val="FCE0E2"/>
                    </a:solidFill>
                  </a:tcPr>
                </a:tc>
              </a:tr>
              <a:tr h="318911">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marL="233363" indent="0"/>
                      <a:r>
                        <a:rPr lang="en-US" sz="1100" b="0" i="0" baseline="0" dirty="0" smtClean="0">
                          <a:solidFill>
                            <a:schemeClr val="tx1"/>
                          </a:solidFill>
                          <a:latin typeface="Arial" panose="020B0604020202020204" pitchFamily="34" charset="0"/>
                          <a:cs typeface="Arial" panose="020B0604020202020204" pitchFamily="34" charset="0"/>
                        </a:rPr>
                        <a:t>Retail Banking</a:t>
                      </a:r>
                      <a:endParaRPr lang="en-US" sz="1100" b="0" i="0" baseline="0" dirty="0">
                        <a:solidFill>
                          <a:schemeClr val="tx1"/>
                        </a:solidFill>
                        <a:latin typeface="Arial" panose="020B0604020202020204" pitchFamily="34" charset="0"/>
                        <a:cs typeface="Arial" panose="020B0604020202020204" pitchFamily="34" charset="0"/>
                      </a:endParaRPr>
                    </a:p>
                  </a:txBody>
                  <a:tcPr marL="36576" marR="36576" marT="27432" marB="2743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606060"/>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a:r>
                        <a:rPr lang="en-GB" sz="1100" b="0" i="0" dirty="0" smtClean="0">
                          <a:latin typeface="Arial" panose="020B0604020202020204" pitchFamily="34" charset="0"/>
                          <a:cs typeface="Arial" panose="020B0604020202020204" pitchFamily="34" charset="0"/>
                        </a:rPr>
                        <a:t>$444</a:t>
                      </a:r>
                      <a:endParaRPr lang="en-GB" sz="1100" b="0" i="0" dirty="0">
                        <a:latin typeface="Arial" panose="020B0604020202020204" pitchFamily="34" charset="0"/>
                        <a:cs typeface="Arial" panose="020B0604020202020204" pitchFamily="34" charset="0"/>
                      </a:endParaRPr>
                    </a:p>
                  </a:txBody>
                  <a:tcPr marL="36576" marR="36576" marT="27432" marB="27432"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12700" cap="flat" cmpd="sng" algn="ctr">
                      <a:solidFill>
                        <a:srgbClr val="606060"/>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a:r>
                        <a:rPr lang="en-GB" sz="1100" b="0" i="0" dirty="0" smtClean="0">
                          <a:solidFill>
                            <a:schemeClr val="tx1"/>
                          </a:solidFill>
                          <a:latin typeface="Arial" panose="020B0604020202020204" pitchFamily="34" charset="0"/>
                          <a:cs typeface="Arial" panose="020B0604020202020204" pitchFamily="34" charset="0"/>
                        </a:rPr>
                        <a:t>19%</a:t>
                      </a:r>
                      <a:endParaRPr lang="en-GB" sz="1100" b="0" i="0" dirty="0">
                        <a:solidFill>
                          <a:schemeClr val="tx1"/>
                        </a:solidFill>
                        <a:latin typeface="Arial" panose="020B0604020202020204" pitchFamily="34" charset="0"/>
                        <a:cs typeface="Arial" panose="020B0604020202020204" pitchFamily="34" charset="0"/>
                      </a:endParaRPr>
                    </a:p>
                  </a:txBody>
                  <a:tcPr marL="36576" marR="36576" marT="27432" marB="27432"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12700" cap="flat" cmpd="sng" algn="ctr">
                      <a:solidFill>
                        <a:srgbClr val="606060"/>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b"/>
                      <a:r>
                        <a:rPr lang="en-US" sz="1100" b="1" i="0" u="none" strike="noStrike" dirty="0">
                          <a:effectLst/>
                          <a:latin typeface="Arial"/>
                        </a:rPr>
                        <a:t>$550 </a:t>
                      </a:r>
                    </a:p>
                  </a:txBody>
                  <a:tcPr marL="0" marR="0" marT="0" marB="0"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12700" cap="flat" cmpd="sng" algn="ctr">
                      <a:solidFill>
                        <a:srgbClr val="606060"/>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fontAlgn="b"/>
                      <a:r>
                        <a:rPr lang="en-US" sz="1100" b="1" i="0" u="none" strike="noStrike" dirty="0">
                          <a:effectLst/>
                          <a:latin typeface="Arial"/>
                        </a:rPr>
                        <a:t>$606 </a:t>
                      </a:r>
                    </a:p>
                  </a:txBody>
                  <a:tcPr marL="0" marR="0" marT="0" marB="0"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12700" cap="flat" cmpd="sng" algn="ctr">
                      <a:solidFill>
                        <a:srgbClr val="606060"/>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solidFill>
                      <a:srgbClr val="FCE0E2"/>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a:r>
                        <a:rPr lang="en-GB" sz="1100" b="0" i="0" dirty="0" smtClean="0">
                          <a:solidFill>
                            <a:schemeClr val="tx1"/>
                          </a:solidFill>
                          <a:latin typeface="Arial" panose="020B0604020202020204" pitchFamily="34" charset="0"/>
                          <a:cs typeface="Arial" panose="020B0604020202020204" pitchFamily="34" charset="0"/>
                        </a:rPr>
                        <a:t>$714</a:t>
                      </a:r>
                      <a:endParaRPr lang="en-GB" sz="1100" b="0" i="0" dirty="0">
                        <a:solidFill>
                          <a:schemeClr val="tx1"/>
                        </a:solidFill>
                        <a:latin typeface="Arial" panose="020B0604020202020204" pitchFamily="34" charset="0"/>
                        <a:cs typeface="Arial" panose="020B0604020202020204" pitchFamily="34" charset="0"/>
                      </a:endParaRPr>
                    </a:p>
                  </a:txBody>
                  <a:tcPr marL="36576" marR="36576" marT="27432" marB="27432" anchor="ctr">
                    <a:lnL w="12700" cap="flat" cmpd="sng" algn="ctr">
                      <a:noFill/>
                      <a:prstDash val="sysDash"/>
                      <a:round/>
                      <a:headEnd type="none" w="med" len="med"/>
                      <a:tailEnd type="none" w="med" len="med"/>
                    </a:lnL>
                    <a:lnR w="12700" cap="flat" cmpd="sng" algn="ctr">
                      <a:noFill/>
                      <a:prstDash val="solid"/>
                      <a:round/>
                      <a:headEnd type="none" w="med" len="med"/>
                      <a:tailEnd type="none" w="med" len="med"/>
                    </a:lnR>
                    <a:lnT w="12700" cap="flat" cmpd="sng" algn="ctr">
                      <a:solidFill>
                        <a:srgbClr val="606060"/>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solidFill>
                      <a:srgbClr val="FFFFCC"/>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a:r>
                        <a:rPr lang="en-GB" sz="1100" b="0" i="0" dirty="0" smtClean="0">
                          <a:solidFill>
                            <a:schemeClr val="tx1"/>
                          </a:solidFill>
                          <a:latin typeface="Arial" panose="020B0604020202020204" pitchFamily="34" charset="0"/>
                          <a:cs typeface="Arial" panose="020B0604020202020204" pitchFamily="34" charset="0"/>
                        </a:rPr>
                        <a:t>$744</a:t>
                      </a:r>
                      <a:endParaRPr lang="en-GB" sz="1100" b="0" i="0" dirty="0">
                        <a:solidFill>
                          <a:schemeClr val="tx1"/>
                        </a:solidFill>
                        <a:latin typeface="Arial" panose="020B0604020202020204" pitchFamily="34" charset="0"/>
                        <a:cs typeface="Arial" panose="020B0604020202020204" pitchFamily="34" charset="0"/>
                      </a:endParaRPr>
                    </a:p>
                  </a:txBody>
                  <a:tcPr marL="36576" marR="36576" marT="27432" marB="27432" anchor="ctr">
                    <a:lnL w="12700" cap="flat" cmpd="sng" algn="ctr">
                      <a:noFill/>
                      <a:prstDash val="sysDash"/>
                      <a:round/>
                      <a:headEnd type="none" w="med" len="med"/>
                      <a:tailEnd type="none" w="med" len="med"/>
                    </a:lnL>
                    <a:lnR w="12700" cap="flat" cmpd="sng" algn="ctr">
                      <a:noFill/>
                      <a:prstDash val="solid"/>
                      <a:round/>
                      <a:headEnd type="none" w="med" len="med"/>
                      <a:tailEnd type="none" w="med" len="med"/>
                    </a:lnR>
                    <a:lnT w="12700" cap="flat" cmpd="sng" algn="ctr">
                      <a:solidFill>
                        <a:srgbClr val="606060"/>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solidFill>
                      <a:srgbClr val="FCE0E2"/>
                    </a:solidFill>
                  </a:tcPr>
                </a:tc>
              </a:tr>
              <a:tr h="318911">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marL="233363" indent="0"/>
                      <a:r>
                        <a:rPr lang="en-US" sz="1100" b="0" i="0" baseline="0" dirty="0" smtClean="0">
                          <a:solidFill>
                            <a:schemeClr val="tx1"/>
                          </a:solidFill>
                          <a:latin typeface="Arial" panose="020B0604020202020204" pitchFamily="34" charset="0"/>
                          <a:cs typeface="Arial" panose="020B0604020202020204" pitchFamily="34" charset="0"/>
                        </a:rPr>
                        <a:t>Business Banking</a:t>
                      </a:r>
                      <a:endParaRPr lang="en-US" sz="1100" b="0" i="0" baseline="0" dirty="0">
                        <a:solidFill>
                          <a:schemeClr val="tx1"/>
                        </a:solidFill>
                        <a:latin typeface="Arial" panose="020B0604020202020204" pitchFamily="34" charset="0"/>
                        <a:cs typeface="Arial" panose="020B0604020202020204" pitchFamily="34" charset="0"/>
                      </a:endParaRPr>
                    </a:p>
                  </a:txBody>
                  <a:tcPr marL="36576" marR="36576" marT="27432" marB="2743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a:r>
                        <a:rPr lang="en-GB" sz="1100" b="0" i="0" dirty="0" smtClean="0">
                          <a:latin typeface="Arial" panose="020B0604020202020204" pitchFamily="34" charset="0"/>
                          <a:cs typeface="Arial" panose="020B0604020202020204" pitchFamily="34" charset="0"/>
                        </a:rPr>
                        <a:t>$188</a:t>
                      </a:r>
                      <a:endParaRPr lang="en-GB" sz="1100" b="0" i="0" dirty="0">
                        <a:latin typeface="Arial" panose="020B0604020202020204" pitchFamily="34" charset="0"/>
                        <a:cs typeface="Arial" panose="020B0604020202020204" pitchFamily="34" charset="0"/>
                      </a:endParaRPr>
                    </a:p>
                  </a:txBody>
                  <a:tcPr marL="36576" marR="36576" marT="27432" marB="27432"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a:r>
                        <a:rPr lang="en-GB" sz="1100" b="0" i="0" dirty="0" smtClean="0">
                          <a:solidFill>
                            <a:schemeClr val="tx1"/>
                          </a:solidFill>
                          <a:latin typeface="Arial" panose="020B0604020202020204" pitchFamily="34" charset="0"/>
                          <a:cs typeface="Arial" panose="020B0604020202020204" pitchFamily="34" charset="0"/>
                        </a:rPr>
                        <a:t>8%</a:t>
                      </a:r>
                      <a:endParaRPr lang="en-GB" sz="1100" b="0" i="0" dirty="0">
                        <a:solidFill>
                          <a:schemeClr val="tx1"/>
                        </a:solidFill>
                        <a:latin typeface="Arial" panose="020B0604020202020204" pitchFamily="34" charset="0"/>
                        <a:cs typeface="Arial" panose="020B0604020202020204" pitchFamily="34" charset="0"/>
                      </a:endParaRPr>
                    </a:p>
                  </a:txBody>
                  <a:tcPr marL="36576" marR="36576" marT="27432" marB="27432"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b"/>
                      <a:r>
                        <a:rPr lang="en-US" sz="1100" b="0" i="0" u="none" strike="noStrike" dirty="0">
                          <a:effectLst/>
                          <a:latin typeface="Arial"/>
                        </a:rPr>
                        <a:t>$233 </a:t>
                      </a:r>
                    </a:p>
                  </a:txBody>
                  <a:tcPr marL="0" marR="0" marT="0" marB="0"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fontAlgn="b"/>
                      <a:r>
                        <a:rPr lang="en-US" sz="1100" b="0" i="0" u="none" strike="noStrike" dirty="0">
                          <a:effectLst/>
                          <a:latin typeface="Arial"/>
                        </a:rPr>
                        <a:t>$256 </a:t>
                      </a:r>
                    </a:p>
                  </a:txBody>
                  <a:tcPr marL="0" marR="0" marT="0" marB="0"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solidFill>
                      <a:srgbClr val="FCE0E2"/>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a:r>
                        <a:rPr lang="en-GB" sz="1100" b="0" i="0" dirty="0" smtClean="0">
                          <a:solidFill>
                            <a:schemeClr val="tx1"/>
                          </a:solidFill>
                          <a:latin typeface="Arial" panose="020B0604020202020204" pitchFamily="34" charset="0"/>
                          <a:cs typeface="Arial" panose="020B0604020202020204" pitchFamily="34" charset="0"/>
                        </a:rPr>
                        <a:t>$302</a:t>
                      </a:r>
                      <a:endParaRPr lang="en-GB" sz="1100" b="0" i="0" dirty="0">
                        <a:solidFill>
                          <a:schemeClr val="tx1"/>
                        </a:solidFill>
                        <a:latin typeface="Arial" panose="020B0604020202020204" pitchFamily="34" charset="0"/>
                        <a:cs typeface="Arial" panose="020B0604020202020204" pitchFamily="34" charset="0"/>
                      </a:endParaRPr>
                    </a:p>
                  </a:txBody>
                  <a:tcPr marL="36576" marR="36576" marT="27432" marB="27432" anchor="ctr">
                    <a:lnL w="12700" cap="flat" cmpd="sng" algn="ctr">
                      <a:noFill/>
                      <a:prstDash val="sysDash"/>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solidFill>
                      <a:srgbClr val="FFFFCC"/>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a:r>
                        <a:rPr lang="en-GB" sz="1100" b="0" i="0" dirty="0" smtClean="0">
                          <a:solidFill>
                            <a:schemeClr val="tx1"/>
                          </a:solidFill>
                          <a:latin typeface="Arial" panose="020B0604020202020204" pitchFamily="34" charset="0"/>
                          <a:cs typeface="Arial" panose="020B0604020202020204" pitchFamily="34" charset="0"/>
                        </a:rPr>
                        <a:t>$315</a:t>
                      </a:r>
                      <a:endParaRPr lang="en-GB" sz="1100" b="0" i="0" dirty="0">
                        <a:solidFill>
                          <a:schemeClr val="tx1"/>
                        </a:solidFill>
                        <a:latin typeface="Arial" panose="020B0604020202020204" pitchFamily="34" charset="0"/>
                        <a:cs typeface="Arial" panose="020B0604020202020204" pitchFamily="34" charset="0"/>
                      </a:endParaRPr>
                    </a:p>
                  </a:txBody>
                  <a:tcPr marL="36576" marR="36576" marT="27432" marB="27432" anchor="ctr">
                    <a:lnL w="12700" cap="flat" cmpd="sng" algn="ctr">
                      <a:noFill/>
                      <a:prstDash val="sysDash"/>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solidFill>
                      <a:srgbClr val="FCE0E2"/>
                    </a:solidFill>
                  </a:tcPr>
                </a:tc>
              </a:tr>
              <a:tr h="318911">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marL="117475" indent="0"/>
                      <a:r>
                        <a:rPr lang="en-US" sz="1100" b="0" i="0" baseline="0" dirty="0" smtClean="0">
                          <a:solidFill>
                            <a:schemeClr val="tx1"/>
                          </a:solidFill>
                          <a:latin typeface="Arial" panose="020B0604020202020204" pitchFamily="34" charset="0"/>
                          <a:cs typeface="Arial" panose="020B0604020202020204" pitchFamily="34" charset="0"/>
                        </a:rPr>
                        <a:t>SBNA Commercial</a:t>
                      </a:r>
                      <a:endParaRPr lang="en-US" sz="1100" b="0" i="0" baseline="0" dirty="0">
                        <a:solidFill>
                          <a:schemeClr val="tx1"/>
                        </a:solidFill>
                        <a:latin typeface="Arial" panose="020B0604020202020204" pitchFamily="34" charset="0"/>
                        <a:cs typeface="Arial" panose="020B0604020202020204" pitchFamily="34" charset="0"/>
                      </a:endParaRPr>
                    </a:p>
                  </a:txBody>
                  <a:tcPr marL="36576" marR="36576" marT="27432" marB="2743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a:r>
                        <a:rPr lang="en-GB" sz="1100" b="0" dirty="0" smtClean="0">
                          <a:latin typeface="Arial" panose="020B0604020202020204" pitchFamily="34" charset="0"/>
                          <a:cs typeface="Arial" panose="020B0604020202020204" pitchFamily="34" charset="0"/>
                        </a:rPr>
                        <a:t>$632</a:t>
                      </a:r>
                      <a:endParaRPr lang="en-GB" sz="1100" b="0" dirty="0">
                        <a:latin typeface="Arial" panose="020B0604020202020204" pitchFamily="34" charset="0"/>
                        <a:cs typeface="Arial" panose="020B0604020202020204" pitchFamily="34" charset="0"/>
                      </a:endParaRPr>
                    </a:p>
                  </a:txBody>
                  <a:tcPr marL="36576" marR="36576" marT="27432" marB="27432"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100" b="0" i="0" kern="1200" dirty="0" smtClean="0">
                          <a:solidFill>
                            <a:schemeClr val="tx1"/>
                          </a:solidFill>
                          <a:latin typeface="Arial" panose="020B0604020202020204" pitchFamily="34" charset="0"/>
                          <a:ea typeface="+mn-ea"/>
                          <a:cs typeface="Arial" panose="020B0604020202020204" pitchFamily="34" charset="0"/>
                        </a:rPr>
                        <a:t>27%</a:t>
                      </a:r>
                    </a:p>
                  </a:txBody>
                  <a:tcPr marL="36576" marR="36576" marT="27432" marB="27432"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100" b="0" i="0" u="none" strike="noStrike" dirty="0">
                          <a:effectLst/>
                          <a:latin typeface="Arial"/>
                        </a:rPr>
                        <a:t>$784 </a:t>
                      </a:r>
                    </a:p>
                  </a:txBody>
                  <a:tcPr marL="0" marR="0" marT="0" marB="0"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fontAlgn="b"/>
                      <a:r>
                        <a:rPr lang="en-US" sz="1100" b="0" i="0" u="none" strike="noStrike" dirty="0">
                          <a:effectLst/>
                          <a:latin typeface="Arial"/>
                        </a:rPr>
                        <a:t>$863 </a:t>
                      </a:r>
                    </a:p>
                  </a:txBody>
                  <a:tcPr marL="0" marR="0" marT="0" marB="0"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solidFill>
                      <a:srgbClr val="FCE0E2"/>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a:r>
                        <a:rPr lang="en-GB" sz="1100" b="0" i="0" dirty="0" smtClean="0">
                          <a:solidFill>
                            <a:schemeClr val="tx1"/>
                          </a:solidFill>
                          <a:latin typeface="Arial" panose="020B0604020202020204" pitchFamily="34" charset="0"/>
                          <a:cs typeface="Arial" panose="020B0604020202020204" pitchFamily="34" charset="0"/>
                        </a:rPr>
                        <a:t>$1,017</a:t>
                      </a:r>
                      <a:endParaRPr lang="en-GB" sz="1100" b="0" i="0" dirty="0">
                        <a:solidFill>
                          <a:schemeClr val="tx1"/>
                        </a:solidFill>
                        <a:latin typeface="Arial" panose="020B0604020202020204" pitchFamily="34" charset="0"/>
                        <a:cs typeface="Arial" panose="020B0604020202020204" pitchFamily="34" charset="0"/>
                      </a:endParaRPr>
                    </a:p>
                  </a:txBody>
                  <a:tcPr marL="36576" marR="36576" marT="27432" marB="27432" anchor="ctr">
                    <a:lnL w="12700" cap="flat" cmpd="sng" algn="ctr">
                      <a:noFill/>
                      <a:prstDash val="sysDash"/>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solidFill>
                      <a:srgbClr val="FFFFCC"/>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a:r>
                        <a:rPr lang="en-GB" sz="1100" b="0" i="0" dirty="0" smtClean="0">
                          <a:solidFill>
                            <a:schemeClr val="tx1"/>
                          </a:solidFill>
                          <a:latin typeface="Arial" panose="020B0604020202020204" pitchFamily="34" charset="0"/>
                          <a:cs typeface="Arial" panose="020B0604020202020204" pitchFamily="34" charset="0"/>
                        </a:rPr>
                        <a:t>$1,061</a:t>
                      </a:r>
                      <a:endParaRPr lang="en-GB" sz="1100" b="0" i="0" dirty="0">
                        <a:solidFill>
                          <a:schemeClr val="tx1"/>
                        </a:solidFill>
                        <a:latin typeface="Arial" panose="020B0604020202020204" pitchFamily="34" charset="0"/>
                        <a:cs typeface="Arial" panose="020B0604020202020204" pitchFamily="34" charset="0"/>
                      </a:endParaRPr>
                    </a:p>
                  </a:txBody>
                  <a:tcPr marL="36576" marR="36576" marT="27432" marB="27432" anchor="ctr">
                    <a:lnL w="12700" cap="flat" cmpd="sng" algn="ctr">
                      <a:noFill/>
                      <a:prstDash val="sysDash"/>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solidFill>
                      <a:srgbClr val="FCE0E2"/>
                    </a:solidFill>
                  </a:tcPr>
                </a:tc>
              </a:tr>
              <a:tr h="318911">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marL="233363" indent="0"/>
                      <a:r>
                        <a:rPr lang="en-US" sz="1100" b="0" i="0" baseline="0" dirty="0" smtClean="0">
                          <a:solidFill>
                            <a:schemeClr val="tx1"/>
                          </a:solidFill>
                          <a:latin typeface="Arial" panose="020B0604020202020204" pitchFamily="34" charset="0"/>
                          <a:cs typeface="Arial" panose="020B0604020202020204" pitchFamily="34" charset="0"/>
                        </a:rPr>
                        <a:t>CRE</a:t>
                      </a:r>
                      <a:endParaRPr lang="en-US" sz="1100" b="0" i="0" baseline="0" dirty="0">
                        <a:solidFill>
                          <a:schemeClr val="tx1"/>
                        </a:solidFill>
                        <a:latin typeface="Arial" panose="020B0604020202020204" pitchFamily="34" charset="0"/>
                        <a:cs typeface="Arial" panose="020B0604020202020204" pitchFamily="34" charset="0"/>
                      </a:endParaRPr>
                    </a:p>
                  </a:txBody>
                  <a:tcPr marL="36576" marR="36576" marT="27432" marB="2743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100" b="0" dirty="0" smtClean="0">
                          <a:latin typeface="Arial" panose="020B0604020202020204" pitchFamily="34" charset="0"/>
                          <a:cs typeface="Arial" panose="020B0604020202020204" pitchFamily="34" charset="0"/>
                        </a:rPr>
                        <a:t>$296</a:t>
                      </a:r>
                    </a:p>
                  </a:txBody>
                  <a:tcPr marL="36576" marR="36576" marT="27432" marB="27432"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100" b="0" i="0" kern="1200" dirty="0" smtClean="0">
                          <a:solidFill>
                            <a:schemeClr val="tx1"/>
                          </a:solidFill>
                          <a:latin typeface="Arial" panose="020B0604020202020204" pitchFamily="34" charset="0"/>
                          <a:ea typeface="+mn-ea"/>
                          <a:cs typeface="Arial" panose="020B0604020202020204" pitchFamily="34" charset="0"/>
                        </a:rPr>
                        <a:t>13%</a:t>
                      </a:r>
                    </a:p>
                  </a:txBody>
                  <a:tcPr marL="36576" marR="36576" marT="27432" marB="27432"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b"/>
                      <a:r>
                        <a:rPr lang="en-US" sz="1100" b="0" i="0" u="none" strike="noStrike" dirty="0">
                          <a:effectLst/>
                          <a:latin typeface="Arial"/>
                        </a:rPr>
                        <a:t>$367 </a:t>
                      </a:r>
                    </a:p>
                  </a:txBody>
                  <a:tcPr marL="0" marR="0" marT="0" marB="0"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fontAlgn="b"/>
                      <a:r>
                        <a:rPr lang="en-US" sz="1100" b="0" i="0" u="none" strike="noStrike" dirty="0">
                          <a:effectLst/>
                          <a:latin typeface="Arial"/>
                        </a:rPr>
                        <a:t>$404 </a:t>
                      </a:r>
                    </a:p>
                  </a:txBody>
                  <a:tcPr marL="0" marR="0" marT="0" marB="0"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solidFill>
                      <a:srgbClr val="FCE0E2"/>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a:r>
                        <a:rPr lang="en-GB" sz="1100" b="0" i="0" dirty="0" smtClean="0">
                          <a:solidFill>
                            <a:schemeClr val="tx1"/>
                          </a:solidFill>
                          <a:latin typeface="Arial" panose="020B0604020202020204" pitchFamily="34" charset="0"/>
                          <a:cs typeface="Arial" panose="020B0604020202020204" pitchFamily="34" charset="0"/>
                        </a:rPr>
                        <a:t>$476</a:t>
                      </a:r>
                      <a:endParaRPr lang="en-GB" sz="1100" b="0" i="0" dirty="0">
                        <a:solidFill>
                          <a:schemeClr val="tx1"/>
                        </a:solidFill>
                        <a:latin typeface="Arial" panose="020B0604020202020204" pitchFamily="34" charset="0"/>
                        <a:cs typeface="Arial" panose="020B0604020202020204" pitchFamily="34" charset="0"/>
                      </a:endParaRPr>
                    </a:p>
                  </a:txBody>
                  <a:tcPr marL="36576" marR="36576" marT="27432" marB="27432" anchor="ctr">
                    <a:lnL w="12700" cap="flat" cmpd="sng" algn="ctr">
                      <a:noFill/>
                      <a:prstDash val="sysDash"/>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solidFill>
                      <a:srgbClr val="FFFFCC"/>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a:r>
                        <a:rPr lang="en-GB" sz="1100" b="0" i="0" dirty="0" smtClean="0">
                          <a:solidFill>
                            <a:schemeClr val="tx1"/>
                          </a:solidFill>
                          <a:latin typeface="Arial" panose="020B0604020202020204" pitchFamily="34" charset="0"/>
                          <a:cs typeface="Arial" panose="020B0604020202020204" pitchFamily="34" charset="0"/>
                        </a:rPr>
                        <a:t>$496</a:t>
                      </a:r>
                      <a:endParaRPr lang="en-GB" sz="1100" b="0" i="0" dirty="0">
                        <a:solidFill>
                          <a:schemeClr val="tx1"/>
                        </a:solidFill>
                        <a:latin typeface="Arial" panose="020B0604020202020204" pitchFamily="34" charset="0"/>
                        <a:cs typeface="Arial" panose="020B0604020202020204" pitchFamily="34" charset="0"/>
                      </a:endParaRPr>
                    </a:p>
                  </a:txBody>
                  <a:tcPr marL="36576" marR="36576" marT="27432" marB="27432" anchor="ctr">
                    <a:lnL w="12700" cap="flat" cmpd="sng" algn="ctr">
                      <a:noFill/>
                      <a:prstDash val="sysDash"/>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solidFill>
                      <a:srgbClr val="FCE0E2"/>
                    </a:solidFill>
                  </a:tcPr>
                </a:tc>
              </a:tr>
              <a:tr h="318911">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marL="233363" indent="0"/>
                      <a:r>
                        <a:rPr lang="en-US" sz="1100" b="0" i="0" baseline="0" dirty="0" smtClean="0">
                          <a:solidFill>
                            <a:schemeClr val="tx1"/>
                          </a:solidFill>
                          <a:latin typeface="Arial" panose="020B0604020202020204" pitchFamily="34" charset="0"/>
                          <a:cs typeface="Arial" panose="020B0604020202020204" pitchFamily="34" charset="0"/>
                        </a:rPr>
                        <a:t>C&amp;I</a:t>
                      </a:r>
                      <a:endParaRPr lang="en-US" sz="1100" b="0" i="0" baseline="0" dirty="0">
                        <a:solidFill>
                          <a:schemeClr val="tx1"/>
                        </a:solidFill>
                        <a:latin typeface="Arial" panose="020B0604020202020204" pitchFamily="34" charset="0"/>
                        <a:cs typeface="Arial" panose="020B0604020202020204" pitchFamily="34" charset="0"/>
                      </a:endParaRPr>
                    </a:p>
                  </a:txBody>
                  <a:tcPr marL="36576" marR="36576" marT="27432" marB="2743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a:r>
                        <a:rPr lang="en-GB" sz="1100" b="0" dirty="0" smtClean="0">
                          <a:solidFill>
                            <a:schemeClr val="tx1"/>
                          </a:solidFill>
                          <a:latin typeface="Arial" panose="020B0604020202020204" pitchFamily="34" charset="0"/>
                          <a:cs typeface="Arial" panose="020B0604020202020204" pitchFamily="34" charset="0"/>
                        </a:rPr>
                        <a:t>$280</a:t>
                      </a:r>
                      <a:endParaRPr lang="en-GB" sz="1100" b="0" dirty="0">
                        <a:solidFill>
                          <a:schemeClr val="tx1"/>
                        </a:solidFill>
                        <a:latin typeface="Arial" panose="020B0604020202020204" pitchFamily="34" charset="0"/>
                        <a:cs typeface="Arial" panose="020B0604020202020204" pitchFamily="34" charset="0"/>
                      </a:endParaRPr>
                    </a:p>
                  </a:txBody>
                  <a:tcPr marL="36576" marR="36576" marT="27432" marB="27432"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a:r>
                        <a:rPr lang="en-GB" sz="1100" b="0" i="0" dirty="0" smtClean="0">
                          <a:solidFill>
                            <a:schemeClr val="tx1"/>
                          </a:solidFill>
                          <a:latin typeface="Arial" panose="020B0604020202020204" pitchFamily="34" charset="0"/>
                          <a:cs typeface="Arial" panose="020B0604020202020204" pitchFamily="34" charset="0"/>
                        </a:rPr>
                        <a:t>12%</a:t>
                      </a:r>
                      <a:endParaRPr lang="en-GB" sz="1100" b="0" i="0" dirty="0">
                        <a:solidFill>
                          <a:schemeClr val="tx1"/>
                        </a:solidFill>
                        <a:latin typeface="Arial" panose="020B0604020202020204" pitchFamily="34" charset="0"/>
                        <a:cs typeface="Arial" panose="020B0604020202020204" pitchFamily="34" charset="0"/>
                      </a:endParaRPr>
                    </a:p>
                  </a:txBody>
                  <a:tcPr marL="36576" marR="36576" marT="27432" marB="27432"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b"/>
                      <a:r>
                        <a:rPr lang="en-US" sz="1100" b="0" i="0" u="none" strike="noStrike" dirty="0">
                          <a:effectLst/>
                          <a:latin typeface="Arial"/>
                        </a:rPr>
                        <a:t>$347 </a:t>
                      </a:r>
                    </a:p>
                  </a:txBody>
                  <a:tcPr marL="0" marR="0" marT="0" marB="0"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fontAlgn="b"/>
                      <a:r>
                        <a:rPr lang="en-US" sz="1100" b="0" i="0" u="none" strike="noStrike" dirty="0">
                          <a:effectLst/>
                          <a:latin typeface="Arial"/>
                        </a:rPr>
                        <a:t>$382 </a:t>
                      </a:r>
                    </a:p>
                  </a:txBody>
                  <a:tcPr marL="0" marR="0" marT="0" marB="0"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solidFill>
                      <a:srgbClr val="FCE0E2"/>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a:r>
                        <a:rPr lang="en-GB" sz="1100" b="0" i="0" dirty="0" smtClean="0">
                          <a:solidFill>
                            <a:schemeClr val="tx1"/>
                          </a:solidFill>
                          <a:latin typeface="Arial" panose="020B0604020202020204" pitchFamily="34" charset="0"/>
                          <a:cs typeface="Arial" panose="020B0604020202020204" pitchFamily="34" charset="0"/>
                        </a:rPr>
                        <a:t>$450</a:t>
                      </a:r>
                      <a:endParaRPr lang="en-GB" sz="1100" b="0" i="0" dirty="0">
                        <a:solidFill>
                          <a:schemeClr val="tx1"/>
                        </a:solidFill>
                        <a:latin typeface="Arial" panose="020B0604020202020204" pitchFamily="34" charset="0"/>
                        <a:cs typeface="Arial" panose="020B0604020202020204" pitchFamily="34" charset="0"/>
                      </a:endParaRPr>
                    </a:p>
                  </a:txBody>
                  <a:tcPr marL="36576" marR="36576" marT="27432" marB="27432" anchor="ctr">
                    <a:lnL w="12700" cap="flat" cmpd="sng" algn="ctr">
                      <a:noFill/>
                      <a:prstDash val="sysDash"/>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solidFill>
                      <a:srgbClr val="FFFFCC"/>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a:r>
                        <a:rPr lang="en-GB" sz="1100" b="0" i="0" dirty="0" smtClean="0">
                          <a:solidFill>
                            <a:schemeClr val="tx1"/>
                          </a:solidFill>
                          <a:latin typeface="Arial" panose="020B0604020202020204" pitchFamily="34" charset="0"/>
                          <a:cs typeface="Arial" panose="020B0604020202020204" pitchFamily="34" charset="0"/>
                        </a:rPr>
                        <a:t>$469</a:t>
                      </a:r>
                      <a:endParaRPr lang="en-GB" sz="1100" b="0" i="0" dirty="0">
                        <a:solidFill>
                          <a:schemeClr val="tx1"/>
                        </a:solidFill>
                        <a:latin typeface="Arial" panose="020B0604020202020204" pitchFamily="34" charset="0"/>
                        <a:cs typeface="Arial" panose="020B0604020202020204" pitchFamily="34" charset="0"/>
                      </a:endParaRPr>
                    </a:p>
                  </a:txBody>
                  <a:tcPr marL="36576" marR="36576" marT="27432" marB="27432" anchor="ctr">
                    <a:lnL w="12700" cap="flat" cmpd="sng" algn="ctr">
                      <a:noFill/>
                      <a:prstDash val="sysDash"/>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solidFill>
                      <a:srgbClr val="FCE0E2"/>
                    </a:solidFill>
                  </a:tcPr>
                </a:tc>
              </a:tr>
              <a:tr h="318911">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marL="233363" indent="0"/>
                      <a:r>
                        <a:rPr lang="en-US" sz="1100" b="0" i="0" baseline="0" dirty="0" smtClean="0">
                          <a:solidFill>
                            <a:schemeClr val="tx1"/>
                          </a:solidFill>
                          <a:latin typeface="Arial" panose="020B0604020202020204" pitchFamily="34" charset="0"/>
                          <a:cs typeface="Arial" panose="020B0604020202020204" pitchFamily="34" charset="0"/>
                        </a:rPr>
                        <a:t>GCB – Large Corporates</a:t>
                      </a:r>
                      <a:endParaRPr lang="en-US" sz="1100" b="0" i="0" baseline="0" dirty="0">
                        <a:solidFill>
                          <a:schemeClr val="tx1"/>
                        </a:solidFill>
                        <a:latin typeface="Arial" panose="020B0604020202020204" pitchFamily="34" charset="0"/>
                        <a:cs typeface="Arial" panose="020B0604020202020204" pitchFamily="34" charset="0"/>
                      </a:endParaRPr>
                    </a:p>
                  </a:txBody>
                  <a:tcPr marL="36576" marR="36576" marT="27432" marB="2743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b"/>
                      <a:r>
                        <a:rPr lang="en-US" sz="1100" b="0" i="0" u="none" strike="noStrike" dirty="0">
                          <a:solidFill>
                            <a:schemeClr val="tx1"/>
                          </a:solidFill>
                          <a:effectLst/>
                          <a:latin typeface="Arial"/>
                        </a:rPr>
                        <a:t>$14</a:t>
                      </a:r>
                    </a:p>
                  </a:txBody>
                  <a:tcPr marL="0" marR="0" marT="0" marB="0"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100" b="0" i="0" u="none" strike="noStrike" dirty="0">
                          <a:solidFill>
                            <a:schemeClr val="tx1"/>
                          </a:solidFill>
                          <a:effectLst/>
                          <a:latin typeface="Arial"/>
                        </a:rPr>
                        <a:t>0.6%</a:t>
                      </a:r>
                    </a:p>
                  </a:txBody>
                  <a:tcPr marL="0" marR="0" marT="0" marB="0"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b"/>
                      <a:r>
                        <a:rPr lang="en-US" sz="1100" b="0" i="0" u="none" strike="noStrike" dirty="0">
                          <a:solidFill>
                            <a:schemeClr val="tx1"/>
                          </a:solidFill>
                          <a:effectLst/>
                          <a:latin typeface="Arial"/>
                        </a:rPr>
                        <a:t>$17 </a:t>
                      </a:r>
                    </a:p>
                  </a:txBody>
                  <a:tcPr marL="0" marR="0" marT="0" marB="0"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fontAlgn="b"/>
                      <a:r>
                        <a:rPr lang="en-US" sz="1100" b="0" i="0" u="none" strike="noStrike" dirty="0">
                          <a:solidFill>
                            <a:schemeClr val="tx1"/>
                          </a:solidFill>
                          <a:effectLst/>
                          <a:latin typeface="Arial"/>
                        </a:rPr>
                        <a:t>$19 </a:t>
                      </a:r>
                    </a:p>
                  </a:txBody>
                  <a:tcPr marL="0" marR="0" marT="0" marB="0"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solidFill>
                      <a:srgbClr val="FCE0E2"/>
                    </a:solidFill>
                  </a:tcPr>
                </a:tc>
                <a:tc>
                  <a:txBody>
                    <a:bodyPr/>
                    <a:lstStyle/>
                    <a:p>
                      <a:pPr algn="ctr" fontAlgn="b"/>
                      <a:r>
                        <a:rPr lang="en-US" sz="1100" b="0" i="0" u="none" strike="noStrike" dirty="0">
                          <a:solidFill>
                            <a:schemeClr val="tx1"/>
                          </a:solidFill>
                          <a:effectLst/>
                          <a:latin typeface="Arial"/>
                        </a:rPr>
                        <a:t>$22</a:t>
                      </a:r>
                    </a:p>
                  </a:txBody>
                  <a:tcPr marL="0" marR="0" marT="0" marB="0" anchor="ctr">
                    <a:lnL w="12700" cap="flat" cmpd="sng" algn="ctr">
                      <a:noFill/>
                      <a:prstDash val="sysDash"/>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fontAlgn="b"/>
                      <a:r>
                        <a:rPr lang="en-US" sz="1100" b="0" i="0" u="none" strike="noStrike">
                          <a:solidFill>
                            <a:schemeClr val="tx1"/>
                          </a:solidFill>
                          <a:effectLst/>
                          <a:latin typeface="Arial"/>
                        </a:rPr>
                        <a:t>$23 </a:t>
                      </a:r>
                    </a:p>
                  </a:txBody>
                  <a:tcPr marL="0" marR="0" marT="0" marB="0" anchor="ctr">
                    <a:lnL w="12700" cap="flat" cmpd="sng" algn="ctr">
                      <a:noFill/>
                      <a:prstDash val="sysDash"/>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solidFill>
                      <a:srgbClr val="FCE0E2"/>
                    </a:solidFill>
                  </a:tcPr>
                </a:tc>
              </a:tr>
              <a:tr h="318911">
                <a:tc>
                  <a:txBody>
                    <a:bodyPr/>
                    <a:lstStyle/>
                    <a:p>
                      <a:pPr marL="233363" indent="0"/>
                      <a:r>
                        <a:rPr lang="en-US" sz="1100" b="0" i="0" baseline="0" dirty="0" smtClean="0">
                          <a:solidFill>
                            <a:schemeClr val="tx1"/>
                          </a:solidFill>
                          <a:latin typeface="Arial" panose="020B0604020202020204" pitchFamily="34" charset="0"/>
                          <a:cs typeface="Arial" panose="020B0604020202020204" pitchFamily="34" charset="0"/>
                        </a:rPr>
                        <a:t>GCB -- MRG</a:t>
                      </a:r>
                      <a:endParaRPr lang="en-US" sz="1100" b="0" i="0" baseline="0" dirty="0">
                        <a:solidFill>
                          <a:schemeClr val="tx1"/>
                        </a:solidFill>
                        <a:latin typeface="Arial" panose="020B0604020202020204" pitchFamily="34" charset="0"/>
                        <a:cs typeface="Arial" panose="020B0604020202020204" pitchFamily="34" charset="0"/>
                      </a:endParaRPr>
                    </a:p>
                  </a:txBody>
                  <a:tcPr marL="36576" marR="36576" marT="27432" marB="2743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b"/>
                      <a:r>
                        <a:rPr lang="en-US" sz="1100" b="0" i="0" u="none" strike="noStrike" dirty="0">
                          <a:solidFill>
                            <a:schemeClr val="tx1"/>
                          </a:solidFill>
                          <a:effectLst/>
                          <a:latin typeface="Arial"/>
                        </a:rPr>
                        <a:t>$43</a:t>
                      </a:r>
                    </a:p>
                  </a:txBody>
                  <a:tcPr marL="0" marR="0" marT="0" marB="0"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100" b="0" i="0" u="none" strike="noStrike" dirty="0">
                          <a:solidFill>
                            <a:schemeClr val="tx1"/>
                          </a:solidFill>
                          <a:effectLst/>
                          <a:latin typeface="Arial"/>
                        </a:rPr>
                        <a:t>1.9%</a:t>
                      </a:r>
                    </a:p>
                  </a:txBody>
                  <a:tcPr marL="0" marR="0" marT="0" marB="0"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b"/>
                      <a:r>
                        <a:rPr lang="en-US" sz="1100" b="0" i="0" u="none" strike="noStrike" dirty="0">
                          <a:solidFill>
                            <a:schemeClr val="tx1"/>
                          </a:solidFill>
                          <a:effectLst/>
                          <a:latin typeface="Arial"/>
                        </a:rPr>
                        <a:t>$54 </a:t>
                      </a:r>
                    </a:p>
                  </a:txBody>
                  <a:tcPr marL="0" marR="0" marT="0" marB="0"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fontAlgn="b"/>
                      <a:r>
                        <a:rPr lang="en-US" sz="1100" b="0" i="0" u="none" strike="noStrike" dirty="0">
                          <a:solidFill>
                            <a:schemeClr val="tx1"/>
                          </a:solidFill>
                          <a:effectLst/>
                          <a:latin typeface="Arial"/>
                        </a:rPr>
                        <a:t>$59 </a:t>
                      </a:r>
                    </a:p>
                  </a:txBody>
                  <a:tcPr marL="0" marR="0" marT="0" marB="0"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solidFill>
                      <a:srgbClr val="FCE0E2"/>
                    </a:solidFill>
                  </a:tcPr>
                </a:tc>
                <a:tc>
                  <a:txBody>
                    <a:bodyPr/>
                    <a:lstStyle/>
                    <a:p>
                      <a:pPr algn="ctr" fontAlgn="b"/>
                      <a:r>
                        <a:rPr lang="en-US" sz="1100" b="0" i="0" u="none" strike="noStrike" dirty="0">
                          <a:solidFill>
                            <a:schemeClr val="tx1"/>
                          </a:solidFill>
                          <a:effectLst/>
                          <a:latin typeface="Arial"/>
                        </a:rPr>
                        <a:t>$70</a:t>
                      </a:r>
                    </a:p>
                  </a:txBody>
                  <a:tcPr marL="0" marR="0" marT="0" marB="0" anchor="ctr">
                    <a:lnL w="12700" cap="flat" cmpd="sng" algn="ctr">
                      <a:noFill/>
                      <a:prstDash val="sysDash"/>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fontAlgn="b"/>
                      <a:r>
                        <a:rPr lang="en-US" sz="1100" b="0" i="0" u="none" strike="noStrike" dirty="0">
                          <a:solidFill>
                            <a:schemeClr val="tx1"/>
                          </a:solidFill>
                          <a:effectLst/>
                          <a:latin typeface="Arial"/>
                        </a:rPr>
                        <a:t>$72 </a:t>
                      </a:r>
                    </a:p>
                  </a:txBody>
                  <a:tcPr marL="0" marR="0" marT="0" marB="0" anchor="ctr">
                    <a:lnL w="12700" cap="flat" cmpd="sng" algn="ctr">
                      <a:noFill/>
                      <a:prstDash val="sysDash"/>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solidFill>
                      <a:srgbClr val="FCE0E2"/>
                    </a:solidFill>
                  </a:tcPr>
                </a:tc>
              </a:tr>
              <a:tr h="311657">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r>
                        <a:rPr lang="en-US" sz="1100" b="1" dirty="0" smtClean="0">
                          <a:solidFill>
                            <a:schemeClr val="tx1"/>
                          </a:solidFill>
                          <a:latin typeface="Arial" panose="020B0604020202020204" pitchFamily="34" charset="0"/>
                          <a:cs typeface="Arial" panose="020B0604020202020204" pitchFamily="34" charset="0"/>
                        </a:rPr>
                        <a:t>Credit</a:t>
                      </a:r>
                      <a:r>
                        <a:rPr lang="en-US" sz="1100" b="1" baseline="0" dirty="0" smtClean="0">
                          <a:solidFill>
                            <a:schemeClr val="tx1"/>
                          </a:solidFill>
                          <a:latin typeface="Arial" panose="020B0604020202020204" pitchFamily="34" charset="0"/>
                          <a:cs typeface="Arial" panose="020B0604020202020204" pitchFamily="34" charset="0"/>
                        </a:rPr>
                        <a:t> </a:t>
                      </a:r>
                      <a:r>
                        <a:rPr lang="en-US" sz="1100" b="1" dirty="0" smtClean="0">
                          <a:solidFill>
                            <a:schemeClr val="tx1"/>
                          </a:solidFill>
                          <a:latin typeface="Arial" panose="020B0604020202020204" pitchFamily="34" charset="0"/>
                          <a:cs typeface="Arial" panose="020B0604020202020204" pitchFamily="34" charset="0"/>
                        </a:rPr>
                        <a:t>loss budget</a:t>
                      </a:r>
                    </a:p>
                  </a:txBody>
                  <a:tcPr marL="36576" marR="36576" marT="27432" marB="27432"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90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a:r>
                        <a:rPr lang="en-GB" sz="1100" b="1" i="0" dirty="0" smtClean="0">
                          <a:solidFill>
                            <a:schemeClr val="tx1"/>
                          </a:solidFill>
                          <a:latin typeface="Arial" panose="020B0604020202020204" pitchFamily="34" charset="0"/>
                          <a:cs typeface="Arial" panose="020B0604020202020204" pitchFamily="34" charset="0"/>
                        </a:rPr>
                        <a:t>$1,263</a:t>
                      </a:r>
                      <a:endParaRPr lang="en-GB" sz="1100" b="1" i="0" dirty="0">
                        <a:solidFill>
                          <a:schemeClr val="tx1"/>
                        </a:solidFill>
                        <a:latin typeface="Arial" panose="020B0604020202020204" pitchFamily="34" charset="0"/>
                        <a:cs typeface="Arial" panose="020B0604020202020204" pitchFamily="34" charset="0"/>
                      </a:endParaRPr>
                    </a:p>
                  </a:txBody>
                  <a:tcPr marL="36576" marR="36576" marT="27432" marB="27432"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90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a:r>
                        <a:rPr lang="en-GB" sz="1100" b="1" i="0" dirty="0" smtClean="0">
                          <a:solidFill>
                            <a:schemeClr val="tx1"/>
                          </a:solidFill>
                          <a:latin typeface="Arial" panose="020B0604020202020204" pitchFamily="34" charset="0"/>
                          <a:cs typeface="Arial" panose="020B0604020202020204" pitchFamily="34" charset="0"/>
                        </a:rPr>
                        <a:t>54%</a:t>
                      </a:r>
                      <a:endParaRPr lang="en-GB" sz="1100" b="1" i="0" dirty="0">
                        <a:solidFill>
                          <a:schemeClr val="tx1"/>
                        </a:solidFill>
                        <a:latin typeface="Arial" panose="020B0604020202020204" pitchFamily="34" charset="0"/>
                        <a:cs typeface="Arial" panose="020B0604020202020204" pitchFamily="34" charset="0"/>
                      </a:endParaRPr>
                    </a:p>
                  </a:txBody>
                  <a:tcPr marL="36576" marR="36576" marT="27432" marB="27432"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90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b"/>
                      <a:r>
                        <a:rPr lang="en-US" sz="1100" b="1" i="0" u="none" strike="noStrike" dirty="0">
                          <a:effectLst/>
                          <a:latin typeface="Arial"/>
                        </a:rPr>
                        <a:t>$1,567 </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90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fontAlgn="b"/>
                      <a:r>
                        <a:rPr lang="en-US" sz="1100" b="1" i="0" u="none" strike="noStrike" dirty="0">
                          <a:effectLst/>
                          <a:latin typeface="Arial"/>
                        </a:rPr>
                        <a:t>$1,725 </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90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a:r>
                        <a:rPr lang="en-GB" sz="1100" b="1" i="0" dirty="0" smtClean="0">
                          <a:solidFill>
                            <a:schemeClr val="tx1"/>
                          </a:solidFill>
                          <a:latin typeface="Arial" panose="020B0604020202020204" pitchFamily="34" charset="0"/>
                          <a:cs typeface="Arial" panose="020B0604020202020204" pitchFamily="34" charset="0"/>
                        </a:rPr>
                        <a:t>$2,034</a:t>
                      </a:r>
                      <a:endParaRPr lang="en-GB" sz="1100" b="1" i="0" dirty="0">
                        <a:solidFill>
                          <a:schemeClr val="tx1"/>
                        </a:solidFill>
                        <a:latin typeface="Arial" panose="020B0604020202020204" pitchFamily="34" charset="0"/>
                        <a:cs typeface="Arial" panose="020B0604020202020204" pitchFamily="34" charset="0"/>
                      </a:endParaRPr>
                    </a:p>
                  </a:txBody>
                  <a:tcPr marL="36576" marR="36576" marT="27432" marB="27432"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90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a:r>
                        <a:rPr lang="en-GB" sz="1100" b="1" i="0" dirty="0" smtClean="0">
                          <a:solidFill>
                            <a:schemeClr val="tx1"/>
                          </a:solidFill>
                          <a:latin typeface="Arial" panose="020B0604020202020204" pitchFamily="34" charset="0"/>
                          <a:cs typeface="Arial" panose="020B0604020202020204" pitchFamily="34" charset="0"/>
                        </a:rPr>
                        <a:t>$2,120</a:t>
                      </a:r>
                      <a:endParaRPr lang="en-GB" sz="1100" b="1" i="0" dirty="0">
                        <a:solidFill>
                          <a:schemeClr val="tx1"/>
                        </a:solidFill>
                        <a:latin typeface="Arial" panose="020B0604020202020204" pitchFamily="34" charset="0"/>
                        <a:cs typeface="Arial" panose="020B0604020202020204" pitchFamily="34" charset="0"/>
                      </a:endParaRPr>
                    </a:p>
                  </a:txBody>
                  <a:tcPr marL="36576" marR="36576" marT="27432" marB="27432"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90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r>
            </a:tbl>
          </a:graphicData>
        </a:graphic>
      </p:graphicFrame>
      <p:sp>
        <p:nvSpPr>
          <p:cNvPr id="33" name="Rectangle 32"/>
          <p:cNvSpPr/>
          <p:nvPr/>
        </p:nvSpPr>
        <p:spPr>
          <a:xfrm>
            <a:off x="4561062" y="2964182"/>
            <a:ext cx="2304288" cy="314960"/>
          </a:xfrm>
          <a:prstGeom prst="rect">
            <a:avLst/>
          </a:prstGeom>
          <a:noFill/>
          <a:ln w="28575">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latin typeface="Arial" panose="020B0604020202020204" pitchFamily="34" charset="0"/>
              <a:cs typeface="Arial" panose="020B0604020202020204" pitchFamily="34" charset="0"/>
            </a:endParaRPr>
          </a:p>
        </p:txBody>
      </p:sp>
      <p:sp>
        <p:nvSpPr>
          <p:cNvPr id="35" name="Rectangular Callout 34"/>
          <p:cNvSpPr/>
          <p:nvPr/>
        </p:nvSpPr>
        <p:spPr>
          <a:xfrm>
            <a:off x="4159493" y="1532279"/>
            <a:ext cx="2210353" cy="338438"/>
          </a:xfrm>
          <a:prstGeom prst="wedgeRectCallout">
            <a:avLst>
              <a:gd name="adj1" fmla="val -20665"/>
              <a:gd name="adj2" fmla="val 87250"/>
            </a:avLst>
          </a:prstGeom>
          <a:solidFill>
            <a:srgbClr val="FFFFFF">
              <a:lumMod val="95000"/>
            </a:srgbClr>
          </a:solidFill>
          <a:ln w="9525" cap="flat" cmpd="sng" algn="ctr">
            <a:solidFill>
              <a:srgbClr val="606060"/>
            </a:solidFill>
            <a:prstDash val="solid"/>
          </a:ln>
          <a:effectLst/>
        </p:spPr>
        <p:txBody>
          <a:bodyPr lIns="72009" tIns="72009" rIns="72009" bIns="72009"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dirty="0" smtClean="0">
                <a:ln>
                  <a:noFill/>
                </a:ln>
                <a:solidFill>
                  <a:srgbClr val="000000"/>
                </a:solidFill>
                <a:effectLst/>
                <a:uLnTx/>
                <a:uFillTx/>
                <a:latin typeface="Arial"/>
                <a:ea typeface="+mn-ea"/>
                <a:cs typeface="+mn-cs"/>
                <a:sym typeface="Arial"/>
              </a:rPr>
              <a:t>NCOs are calibrated based on pre-IHC contribution buffer</a:t>
            </a:r>
          </a:p>
        </p:txBody>
      </p:sp>
      <p:sp>
        <p:nvSpPr>
          <p:cNvPr id="36" name="Rectangular Callout 35"/>
          <p:cNvSpPr/>
          <p:nvPr/>
        </p:nvSpPr>
        <p:spPr>
          <a:xfrm>
            <a:off x="7244798" y="1532279"/>
            <a:ext cx="1981752" cy="338438"/>
          </a:xfrm>
          <a:prstGeom prst="wedgeRectCallout">
            <a:avLst>
              <a:gd name="adj1" fmla="val -19178"/>
              <a:gd name="adj2" fmla="val 93254"/>
            </a:avLst>
          </a:prstGeom>
          <a:solidFill>
            <a:srgbClr val="FFFFFF">
              <a:lumMod val="95000"/>
            </a:srgbClr>
          </a:solidFill>
          <a:ln w="9525" cap="flat" cmpd="sng" algn="ctr">
            <a:solidFill>
              <a:srgbClr val="606060"/>
            </a:solidFill>
            <a:prstDash val="solid"/>
          </a:ln>
          <a:effectLst/>
        </p:spPr>
        <p:txBody>
          <a:bodyPr lIns="72009" tIns="72009" rIns="72009" bIns="72009"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dirty="0" smtClean="0">
                <a:ln>
                  <a:noFill/>
                </a:ln>
                <a:solidFill>
                  <a:srgbClr val="000000"/>
                </a:solidFill>
                <a:effectLst/>
                <a:uLnTx/>
                <a:uFillTx/>
                <a:latin typeface="Arial"/>
                <a:ea typeface="+mn-ea"/>
                <a:cs typeface="+mn-cs"/>
                <a:sym typeface="Arial"/>
              </a:rPr>
              <a:t>Maximum capital constraint (post-IHC contribution)</a:t>
            </a:r>
          </a:p>
        </p:txBody>
      </p:sp>
      <p:sp>
        <p:nvSpPr>
          <p:cNvPr id="37" name="Footnote"/>
          <p:cNvSpPr/>
          <p:nvPr/>
        </p:nvSpPr>
        <p:spPr>
          <a:xfrm>
            <a:off x="1833880" y="6332538"/>
            <a:ext cx="5765800"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spAutoFit/>
          </a:bodyPr>
          <a:lstStyle/>
          <a:p>
            <a:pPr marL="228600" indent="-228600" algn="l">
              <a:lnSpc>
                <a:spcPct val="100000"/>
              </a:lnSpc>
              <a:spcBef>
                <a:spcPts val="0"/>
              </a:spcBef>
              <a:spcAft>
                <a:spcPts val="0"/>
              </a:spcAft>
              <a:buAutoNum type="arabicPeriod"/>
            </a:pPr>
            <a:r>
              <a:rPr lang="en-GB" sz="800" dirty="0" smtClean="0">
                <a:latin typeface="Arial" panose="020B0604020202020204" pitchFamily="34" charset="0"/>
                <a:cs typeface="Arial" panose="020B0604020202020204" pitchFamily="34" charset="0"/>
                <a:sym typeface="+mn-lt"/>
              </a:rPr>
              <a:t>As entity binding constraints are identified, remaining SHUSA allocated buffer reallocated to remaining entities</a:t>
            </a:r>
            <a:endParaRPr lang="en-GB" sz="800" dirty="0" smtClean="0">
              <a:solidFill>
                <a:schemeClr val="tx1"/>
              </a:solidFill>
              <a:latin typeface="Arial" panose="020B0604020202020204" pitchFamily="34" charset="0"/>
              <a:cs typeface="Arial" panose="020B0604020202020204" pitchFamily="34" charset="0"/>
              <a:sym typeface="+mn-lt"/>
            </a:endParaRPr>
          </a:p>
          <a:p>
            <a:pPr algn="l">
              <a:lnSpc>
                <a:spcPct val="100000"/>
              </a:lnSpc>
              <a:spcBef>
                <a:spcPts val="0"/>
              </a:spcBef>
              <a:spcAft>
                <a:spcPts val="0"/>
              </a:spcAft>
            </a:pPr>
            <a:r>
              <a:rPr lang="en-GB" sz="800" dirty="0" smtClean="0">
                <a:solidFill>
                  <a:schemeClr val="tx1"/>
                </a:solidFill>
                <a:latin typeface="Arial" panose="020B0604020202020204" pitchFamily="34" charset="0"/>
                <a:cs typeface="Arial" panose="020B0604020202020204" pitchFamily="34" charset="0"/>
                <a:sym typeface="+mn-lt"/>
              </a:rPr>
              <a:t>Source: </a:t>
            </a:r>
            <a:r>
              <a:rPr lang="en-US" sz="800" dirty="0" smtClean="0">
                <a:latin typeface="Arial" panose="020B0604020202020204" pitchFamily="34" charset="0"/>
                <a:cs typeface="Arial" panose="020B0604020202020204" pitchFamily="34" charset="0"/>
                <a:sym typeface="+mn-lt"/>
              </a:rPr>
              <a:t>CCAR 2016 results</a:t>
            </a:r>
            <a:endParaRPr lang="en-GB" sz="800" dirty="0">
              <a:solidFill>
                <a:schemeClr val="tx1"/>
              </a:solidFill>
              <a:latin typeface="Arial" panose="020B0604020202020204" pitchFamily="34" charset="0"/>
              <a:cs typeface="Arial" panose="020B0604020202020204" pitchFamily="34" charset="0"/>
              <a:sym typeface="+mn-lt"/>
            </a:endParaRPr>
          </a:p>
        </p:txBody>
      </p:sp>
      <p:grpSp>
        <p:nvGrpSpPr>
          <p:cNvPr id="16" name="Group 15"/>
          <p:cNvGrpSpPr/>
          <p:nvPr/>
        </p:nvGrpSpPr>
        <p:grpSpPr>
          <a:xfrm>
            <a:off x="443921" y="72184"/>
            <a:ext cx="3881751" cy="189008"/>
            <a:chOff x="403281" y="164517"/>
            <a:chExt cx="3881751" cy="189008"/>
          </a:xfrm>
        </p:grpSpPr>
        <p:sp>
          <p:nvSpPr>
            <p:cNvPr id="17" name="Text Box 75"/>
            <p:cNvSpPr txBox="1">
              <a:spLocks noChangeArrowheads="1"/>
            </p:cNvSpPr>
            <p:nvPr/>
          </p:nvSpPr>
          <p:spPr bwMode="gray">
            <a:xfrm>
              <a:off x="636148" y="166688"/>
              <a:ext cx="3648884" cy="184666"/>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none" lIns="0" tIns="0" rIns="0" bIns="0">
              <a:spAutoFit/>
            </a:bodyPr>
            <a:lstStyle/>
            <a:p>
              <a:pPr algn="l">
                <a:lnSpc>
                  <a:spcPct val="100000"/>
                </a:lnSpc>
              </a:pPr>
              <a:r>
                <a:rPr lang="en-US" sz="1200" dirty="0">
                  <a:solidFill>
                    <a:srgbClr val="FF0000"/>
                  </a:solidFill>
                </a:rPr>
                <a:t>Credit risk – Losses: </a:t>
              </a:r>
              <a:r>
                <a:rPr lang="en-US" sz="1200" dirty="0">
                  <a:solidFill>
                    <a:schemeClr val="accent1"/>
                  </a:solidFill>
                </a:rPr>
                <a:t>Calibration – </a:t>
              </a:r>
              <a:r>
                <a:rPr lang="en-US" sz="1200" dirty="0" smtClean="0">
                  <a:solidFill>
                    <a:srgbClr val="FF0000"/>
                  </a:solidFill>
                </a:rPr>
                <a:t>Net Charge-off rate</a:t>
              </a:r>
              <a:endParaRPr lang="en-US" sz="1200" dirty="0">
                <a:solidFill>
                  <a:srgbClr val="FF0000"/>
                </a:solidFill>
              </a:endParaRPr>
            </a:p>
          </p:txBody>
        </p:sp>
        <p:sp>
          <p:nvSpPr>
            <p:cNvPr id="18" name="Oval 17"/>
            <p:cNvSpPr/>
            <p:nvPr/>
          </p:nvSpPr>
          <p:spPr bwMode="auto">
            <a:xfrm>
              <a:off x="403281" y="164517"/>
              <a:ext cx="189008" cy="189008"/>
            </a:xfrm>
            <a:prstGeom prst="ellipse">
              <a:avLst/>
            </a:prstGeom>
            <a:solidFill>
              <a:srgbClr val="FF000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lang="en-US" b="1" dirty="0">
                  <a:solidFill>
                    <a:schemeClr val="bg1"/>
                  </a:solidFill>
                  <a:ea typeface="ＭＳ Ｐゴシック" pitchFamily="-112" charset="-128"/>
                  <a:cs typeface="ＭＳ Ｐゴシック" pitchFamily="-112" charset="-128"/>
                </a:rPr>
                <a:t>2</a:t>
              </a:r>
              <a:endParaRPr kumimoji="0" lang="en-US" b="1" i="0" u="none" strike="noStrike" cap="none" normalizeH="0" baseline="0" dirty="0">
                <a:ln>
                  <a:noFill/>
                </a:ln>
                <a:solidFill>
                  <a:schemeClr val="bg1"/>
                </a:solidFill>
                <a:effectLst/>
                <a:latin typeface="Arial" charset="0"/>
                <a:ea typeface="ＭＳ Ｐゴシック" pitchFamily="-112" charset="-128"/>
                <a:cs typeface="ＭＳ Ｐゴシック" pitchFamily="-112" charset="-128"/>
              </a:endParaRPr>
            </a:p>
          </p:txBody>
        </p:sp>
      </p:grpSp>
    </p:spTree>
    <p:extLst>
      <p:ext uri="{BB962C8B-B14F-4D97-AF65-F5344CB8AC3E}">
        <p14:creationId xmlns:p14="http://schemas.microsoft.com/office/powerpoint/2010/main" val="36761195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1" name="Object 30" hidden="1"/>
          <p:cNvGraphicFramePr>
            <a:graphicFrameLocks noChangeAspect="1"/>
          </p:cNvGraphicFramePr>
          <p:nvPr>
            <p:custDataLst>
              <p:tags r:id="rId2"/>
            </p:custDataLst>
            <p:extLst>
              <p:ext uri="{D42A27DB-BD31-4B8C-83A1-F6EECF244321}">
                <p14:modId xmlns:p14="http://schemas.microsoft.com/office/powerpoint/2010/main" val="3950476683"/>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77722" name="think-cell Slide" r:id="rId20" imgW="270" imgH="270" progId="TCLayout.ActiveDocument.1">
                  <p:embed/>
                </p:oleObj>
              </mc:Choice>
              <mc:Fallback>
                <p:oleObj name="think-cell Slide" r:id="rId20" imgW="270" imgH="270" progId="TCLayout.ActiveDocument.1">
                  <p:embed/>
                  <p:pic>
                    <p:nvPicPr>
                      <p:cNvPr id="0" name=""/>
                      <p:cNvPicPr/>
                      <p:nvPr/>
                    </p:nvPicPr>
                    <p:blipFill>
                      <a:blip r:embed="rId21"/>
                      <a:stretch>
                        <a:fillRect/>
                      </a:stretch>
                    </p:blipFill>
                    <p:spPr>
                      <a:xfrm>
                        <a:off x="1588" y="1588"/>
                        <a:ext cx="1587" cy="1587"/>
                      </a:xfrm>
                      <a:prstGeom prst="rect">
                        <a:avLst/>
                      </a:prstGeom>
                    </p:spPr>
                  </p:pic>
                </p:oleObj>
              </mc:Fallback>
            </mc:AlternateContent>
          </a:graphicData>
        </a:graphic>
      </p:graphicFrame>
      <p:sp>
        <p:nvSpPr>
          <p:cNvPr id="30" name="Rectangle 29" hidden="1"/>
          <p:cNvSpPr/>
          <p:nvPr>
            <p:custDataLst>
              <p:tags r:id="rId3"/>
            </p:custDataLst>
          </p:nvPr>
        </p:nvSpPr>
        <p:spPr bwMode="auto">
          <a:xfrm>
            <a:off x="0" y="0"/>
            <a:ext cx="158750" cy="158750"/>
          </a:xfrm>
          <a:prstGeom prst="rect">
            <a:avLst/>
          </a:prstGeom>
          <a:solidFill>
            <a:schemeClr val="accent1">
              <a:lumMod val="20000"/>
              <a:lumOff val="8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vert="horz" wrap="none" lIns="0" tIns="0" rIns="0" bIns="0" numCol="1" spcCol="0" rtlCol="0" anchor="ctr" anchorCtr="0">
            <a:noAutofit/>
          </a:bodyPr>
          <a:lstStyle/>
          <a:p>
            <a:pPr>
              <a:lnSpc>
                <a:spcPct val="100000"/>
              </a:lnSpc>
            </a:pPr>
            <a:endParaRPr lang="en-US" dirty="0" smtClean="0">
              <a:solidFill>
                <a:schemeClr val="tx1"/>
              </a:solidFill>
              <a:latin typeface="Arial"/>
              <a:cs typeface="Arial"/>
              <a:sym typeface="Arial"/>
            </a:endParaRPr>
          </a:p>
        </p:txBody>
      </p:sp>
      <p:sp>
        <p:nvSpPr>
          <p:cNvPr id="5" name="Content Placeholder 1"/>
          <p:cNvSpPr>
            <a:spLocks noGrp="1"/>
          </p:cNvSpPr>
          <p:nvPr>
            <p:ph sz="quarter" idx="11"/>
          </p:nvPr>
        </p:nvSpPr>
        <p:spPr>
          <a:xfrm>
            <a:off x="1381598" y="452510"/>
            <a:ext cx="7633084" cy="435610"/>
          </a:xfrm>
        </p:spPr>
        <p:txBody>
          <a:bodyPr/>
          <a:lstStyle/>
          <a:p>
            <a:r>
              <a:rPr lang="en-US" dirty="0" smtClean="0"/>
              <a:t>Calibration: </a:t>
            </a:r>
            <a:r>
              <a:rPr lang="en-US" b="0" dirty="0"/>
              <a:t>Establish relativity between base and </a:t>
            </a:r>
            <a:r>
              <a:rPr lang="en-US" b="0" dirty="0" smtClean="0"/>
              <a:t>stress - Retail</a:t>
            </a:r>
            <a:endParaRPr lang="en-US" b="0" dirty="0"/>
          </a:p>
        </p:txBody>
      </p:sp>
      <p:sp>
        <p:nvSpPr>
          <p:cNvPr id="6" name="Rectangle 5"/>
          <p:cNvSpPr/>
          <p:nvPr/>
        </p:nvSpPr>
        <p:spPr>
          <a:xfrm>
            <a:off x="270396" y="352762"/>
            <a:ext cx="1111202" cy="707886"/>
          </a:xfrm>
          <a:prstGeom prst="rect">
            <a:avLst/>
          </a:prstGeom>
        </p:spPr>
        <p:txBody>
          <a:bodyPr wrap="none">
            <a:spAutoFit/>
          </a:bodyPr>
          <a:lstStyle/>
          <a:p>
            <a:pPr lvl="0" fontAlgn="ctr">
              <a:lnSpc>
                <a:spcPct val="100000"/>
              </a:lnSpc>
              <a:spcBef>
                <a:spcPts val="0"/>
              </a:spcBef>
              <a:spcAft>
                <a:spcPts val="0"/>
              </a:spcAft>
              <a:defRPr/>
            </a:pPr>
            <a:r>
              <a:rPr lang="en-US" sz="4000" b="1" dirty="0" smtClean="0">
                <a:solidFill>
                  <a:srgbClr val="FF0000"/>
                </a:solidFill>
                <a:latin typeface="Arial" panose="020B0604020202020204" pitchFamily="34" charset="0"/>
                <a:cs typeface="Arial" panose="020B0604020202020204" pitchFamily="34" charset="0"/>
              </a:rPr>
              <a:t>B</a:t>
            </a:r>
            <a:r>
              <a:rPr lang="en-US" sz="2000" b="1" dirty="0" smtClean="0">
                <a:solidFill>
                  <a:srgbClr val="FF0000"/>
                </a:solidFill>
                <a:latin typeface="Arial" panose="020B0604020202020204" pitchFamily="34" charset="0"/>
                <a:cs typeface="Arial" panose="020B0604020202020204" pitchFamily="34" charset="0"/>
              </a:rPr>
              <a:t>&amp;</a:t>
            </a:r>
            <a:r>
              <a:rPr lang="en-US" sz="4000" b="1" dirty="0" smtClean="0">
                <a:solidFill>
                  <a:srgbClr val="FF0000"/>
                </a:solidFill>
                <a:latin typeface="Arial" panose="020B0604020202020204" pitchFamily="34" charset="0"/>
                <a:cs typeface="Arial" panose="020B0604020202020204" pitchFamily="34" charset="0"/>
              </a:rPr>
              <a:t>D</a:t>
            </a:r>
            <a:endParaRPr lang="en-US" sz="4000" b="1" dirty="0">
              <a:solidFill>
                <a:srgbClr val="FF0000"/>
              </a:solidFill>
              <a:latin typeface="Arial" panose="020B0604020202020204" pitchFamily="34" charset="0"/>
              <a:cs typeface="Arial" panose="020B0604020202020204" pitchFamily="34" charset="0"/>
            </a:endParaRPr>
          </a:p>
        </p:txBody>
      </p:sp>
      <p:graphicFrame>
        <p:nvGraphicFramePr>
          <p:cNvPr id="10" name="Object 9"/>
          <p:cNvGraphicFramePr>
            <a:graphicFrameLocks/>
          </p:cNvGraphicFramePr>
          <p:nvPr>
            <p:custDataLst>
              <p:tags r:id="rId4"/>
            </p:custDataLst>
            <p:extLst>
              <p:ext uri="{D42A27DB-BD31-4B8C-83A1-F6EECF244321}">
                <p14:modId xmlns:p14="http://schemas.microsoft.com/office/powerpoint/2010/main" val="2600358790"/>
              </p:ext>
            </p:extLst>
          </p:nvPr>
        </p:nvGraphicFramePr>
        <p:xfrm>
          <a:off x="228600" y="2019300"/>
          <a:ext cx="4343400" cy="3066960"/>
        </p:xfrm>
        <a:graphic>
          <a:graphicData uri="http://schemas.openxmlformats.org/presentationml/2006/ole">
            <mc:AlternateContent xmlns:mc="http://schemas.openxmlformats.org/markup-compatibility/2006">
              <mc:Choice xmlns:v="urn:schemas-microsoft-com:vml" Requires="v">
                <p:oleObj spid="_x0000_s277723" name="Chart" r:id="rId22" imgW="4343400" imgH="3066960" progId="MSGraph.Chart.8">
                  <p:embed followColorScheme="full"/>
                </p:oleObj>
              </mc:Choice>
              <mc:Fallback>
                <p:oleObj name="Chart" r:id="rId22" imgW="4343400" imgH="3066960" progId="MSGraph.Chart.8">
                  <p:embed followColorScheme="full"/>
                  <p:pic>
                    <p:nvPicPr>
                      <p:cNvPr id="0" name=""/>
                      <p:cNvPicPr/>
                      <p:nvPr/>
                    </p:nvPicPr>
                    <p:blipFill>
                      <a:blip r:embed="rId23"/>
                      <a:stretch>
                        <a:fillRect/>
                      </a:stretch>
                    </p:blipFill>
                    <p:spPr>
                      <a:xfrm>
                        <a:off x="228600" y="2019300"/>
                        <a:ext cx="4343400" cy="3066960"/>
                      </a:xfrm>
                      <a:prstGeom prst="rect">
                        <a:avLst/>
                      </a:prstGeom>
                    </p:spPr>
                  </p:pic>
                </p:oleObj>
              </mc:Fallback>
            </mc:AlternateContent>
          </a:graphicData>
        </a:graphic>
      </p:graphicFrame>
      <p:sp>
        <p:nvSpPr>
          <p:cNvPr id="33" name="Text Placeholder 1"/>
          <p:cNvSpPr>
            <a:spLocks noGrp="1"/>
          </p:cNvSpPr>
          <p:nvPr>
            <p:custDataLst>
              <p:tags r:id="rId5"/>
            </p:custDataLst>
          </p:nvPr>
        </p:nvSpPr>
        <p:spPr bwMode="gray">
          <a:xfrm>
            <a:off x="512763" y="4946650"/>
            <a:ext cx="385763"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ECE2BB6D-98F1-4FD8-B954-EF9E305D3D42}" type="datetime'''''''''''''J''''''''a''''n''''''''''''''''-''''''16'''''">
              <a:rPr lang="en-US" sz="1000">
                <a:latin typeface="Arial"/>
                <a:cs typeface="Arial"/>
                <a:sym typeface="Arial"/>
              </a:rPr>
              <a:pPr marL="0" indent="0" algn="ctr">
                <a:lnSpc>
                  <a:spcPct val="100000"/>
                </a:lnSpc>
                <a:spcBef>
                  <a:spcPct val="0"/>
                </a:spcBef>
                <a:buNone/>
              </a:pPr>
              <a:t>Jan-16</a:t>
            </a:fld>
            <a:endParaRPr lang="en-US" sz="1000" dirty="0">
              <a:latin typeface="Arial"/>
              <a:cs typeface="Arial"/>
              <a:sym typeface="Arial"/>
            </a:endParaRPr>
          </a:p>
        </p:txBody>
      </p:sp>
      <p:sp>
        <p:nvSpPr>
          <p:cNvPr id="35" name="Text Placeholder 2"/>
          <p:cNvSpPr>
            <a:spLocks noGrp="1"/>
          </p:cNvSpPr>
          <p:nvPr>
            <p:custDataLst>
              <p:tags r:id="rId6"/>
            </p:custDataLst>
          </p:nvPr>
        </p:nvSpPr>
        <p:spPr bwMode="gray">
          <a:xfrm>
            <a:off x="1285875" y="4946650"/>
            <a:ext cx="344488"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F55A4C9B-BAA6-441C-99B1-FC1EB061FED2}" type="datetime'''''''''J''''''''u''''''''l-''''''''''1''6'''''''">
              <a:rPr lang="en-US" sz="1000">
                <a:latin typeface="Arial"/>
                <a:cs typeface="Arial"/>
                <a:sym typeface="Arial"/>
              </a:rPr>
              <a:pPr marL="0" indent="0" algn="ctr">
                <a:lnSpc>
                  <a:spcPct val="100000"/>
                </a:lnSpc>
                <a:spcBef>
                  <a:spcPct val="0"/>
                </a:spcBef>
                <a:buNone/>
              </a:pPr>
              <a:t>Jul-16</a:t>
            </a:fld>
            <a:endParaRPr lang="en-US" sz="1000" dirty="0">
              <a:latin typeface="Arial"/>
              <a:cs typeface="Arial"/>
              <a:sym typeface="Arial"/>
            </a:endParaRPr>
          </a:p>
        </p:txBody>
      </p:sp>
      <p:sp>
        <p:nvSpPr>
          <p:cNvPr id="36" name="Text Placeholder 3"/>
          <p:cNvSpPr>
            <a:spLocks noGrp="1"/>
          </p:cNvSpPr>
          <p:nvPr>
            <p:custDataLst>
              <p:tags r:id="rId7"/>
            </p:custDataLst>
          </p:nvPr>
        </p:nvSpPr>
        <p:spPr bwMode="gray">
          <a:xfrm>
            <a:off x="2027238" y="4946650"/>
            <a:ext cx="385763"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6291E790-D082-417E-939F-F3438003A3AB}" type="datetime'''J''''a''n''''''''''''''''''''''''''-''''''''''''''''1''7'''">
              <a:rPr lang="en-US" sz="1000">
                <a:latin typeface="Arial"/>
                <a:cs typeface="Arial"/>
                <a:sym typeface="Arial"/>
              </a:rPr>
              <a:pPr marL="0" indent="0" algn="ctr">
                <a:lnSpc>
                  <a:spcPct val="100000"/>
                </a:lnSpc>
                <a:spcBef>
                  <a:spcPct val="0"/>
                </a:spcBef>
                <a:buNone/>
              </a:pPr>
              <a:t>Jan-17</a:t>
            </a:fld>
            <a:endParaRPr lang="en-US" sz="1000" dirty="0">
              <a:latin typeface="Arial"/>
              <a:cs typeface="Arial"/>
              <a:sym typeface="Arial"/>
            </a:endParaRPr>
          </a:p>
        </p:txBody>
      </p:sp>
      <p:sp>
        <p:nvSpPr>
          <p:cNvPr id="38" name="Text Placeholder 5"/>
          <p:cNvSpPr>
            <a:spLocks noGrp="1"/>
          </p:cNvSpPr>
          <p:nvPr>
            <p:custDataLst>
              <p:tags r:id="rId8"/>
            </p:custDataLst>
          </p:nvPr>
        </p:nvSpPr>
        <p:spPr bwMode="gray">
          <a:xfrm>
            <a:off x="2790825" y="4946650"/>
            <a:ext cx="344488"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2DCC3A7B-CE90-4EF0-8DAD-BFD244B0EC76}" type="datetime'''J''''''''''''''u''''l''''''-''''''''''''1''''''7'''''''''">
              <a:rPr lang="en-US" sz="1000">
                <a:latin typeface="Arial"/>
                <a:cs typeface="Arial"/>
                <a:sym typeface="Arial"/>
              </a:rPr>
              <a:pPr marL="0" indent="0" algn="ctr">
                <a:lnSpc>
                  <a:spcPct val="100000"/>
                </a:lnSpc>
                <a:spcBef>
                  <a:spcPct val="0"/>
                </a:spcBef>
                <a:buNone/>
              </a:pPr>
              <a:t>Jul-17</a:t>
            </a:fld>
            <a:endParaRPr lang="en-US" sz="1000" dirty="0">
              <a:latin typeface="Arial"/>
              <a:cs typeface="Arial"/>
              <a:sym typeface="Arial"/>
            </a:endParaRPr>
          </a:p>
        </p:txBody>
      </p:sp>
      <p:sp>
        <p:nvSpPr>
          <p:cNvPr id="39" name="Text Placeholder 7"/>
          <p:cNvSpPr>
            <a:spLocks noGrp="1"/>
          </p:cNvSpPr>
          <p:nvPr>
            <p:custDataLst>
              <p:tags r:id="rId9"/>
            </p:custDataLst>
          </p:nvPr>
        </p:nvSpPr>
        <p:spPr bwMode="gray">
          <a:xfrm>
            <a:off x="3532188" y="4946650"/>
            <a:ext cx="385763"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BFE09A04-D509-4B8C-A945-EA7D7DC1C703}" type="datetime'''''''''''''''J''''a''n-''''''''''''''''''''''''1''8'''''''">
              <a:rPr lang="en-US" sz="1000">
                <a:latin typeface="Arial"/>
                <a:cs typeface="Arial"/>
                <a:sym typeface="Arial"/>
              </a:rPr>
              <a:pPr marL="0" indent="0" algn="ctr">
                <a:lnSpc>
                  <a:spcPct val="100000"/>
                </a:lnSpc>
                <a:spcBef>
                  <a:spcPct val="0"/>
                </a:spcBef>
                <a:buNone/>
              </a:pPr>
              <a:t>Jan-18</a:t>
            </a:fld>
            <a:endParaRPr lang="en-US" sz="1000" dirty="0">
              <a:latin typeface="Arial"/>
              <a:cs typeface="Arial"/>
              <a:sym typeface="Arial"/>
            </a:endParaRPr>
          </a:p>
        </p:txBody>
      </p:sp>
      <p:sp>
        <p:nvSpPr>
          <p:cNvPr id="42" name="Text Placeholder 9"/>
          <p:cNvSpPr>
            <a:spLocks noGrp="1"/>
          </p:cNvSpPr>
          <p:nvPr>
            <p:custDataLst>
              <p:tags r:id="rId10"/>
            </p:custDataLst>
          </p:nvPr>
        </p:nvSpPr>
        <p:spPr bwMode="gray">
          <a:xfrm>
            <a:off x="4295775" y="4946650"/>
            <a:ext cx="344488"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B49BE8E1-9CFF-4FEB-9BAA-9B36D914FE26}" type="datetime'J''''''''''''''''''''''u''''''''''l''''''''''''''''''''-''18'">
              <a:rPr lang="en-US" sz="1000">
                <a:latin typeface="Arial"/>
                <a:cs typeface="Arial"/>
                <a:sym typeface="Arial"/>
              </a:rPr>
              <a:pPr marL="0" indent="0" algn="ctr">
                <a:lnSpc>
                  <a:spcPct val="100000"/>
                </a:lnSpc>
                <a:spcBef>
                  <a:spcPct val="0"/>
                </a:spcBef>
                <a:buNone/>
              </a:pPr>
              <a:t>Jul-18</a:t>
            </a:fld>
            <a:endParaRPr lang="en-US" sz="1000" dirty="0">
              <a:latin typeface="Arial"/>
              <a:cs typeface="Arial"/>
              <a:sym typeface="Arial"/>
            </a:endParaRPr>
          </a:p>
        </p:txBody>
      </p:sp>
      <p:cxnSp>
        <p:nvCxnSpPr>
          <p:cNvPr id="23" name="Straight Connector 22"/>
          <p:cNvCxnSpPr/>
          <p:nvPr>
            <p:custDataLst>
              <p:tags r:id="rId11"/>
            </p:custDataLst>
          </p:nvPr>
        </p:nvCxnSpPr>
        <p:spPr bwMode="gray">
          <a:xfrm>
            <a:off x="547688" y="5630863"/>
            <a:ext cx="285750" cy="0"/>
          </a:xfrm>
          <a:prstGeom prst="line">
            <a:avLst/>
          </a:prstGeom>
          <a:ln w="19050">
            <a:solidFill>
              <a:srgbClr val="EB032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custDataLst>
              <p:tags r:id="rId12"/>
            </p:custDataLst>
          </p:nvPr>
        </p:nvCxnSpPr>
        <p:spPr bwMode="gray">
          <a:xfrm>
            <a:off x="2617788" y="5630863"/>
            <a:ext cx="285750" cy="0"/>
          </a:xfrm>
          <a:prstGeom prst="line">
            <a:avLst/>
          </a:prstGeom>
          <a:ln w="19050">
            <a:solidFill>
              <a:srgbClr val="EB0326"/>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custDataLst>
              <p:tags r:id="rId13"/>
            </p:custDataLst>
          </p:nvPr>
        </p:nvCxnSpPr>
        <p:spPr bwMode="gray">
          <a:xfrm>
            <a:off x="547688" y="5427663"/>
            <a:ext cx="285750" cy="0"/>
          </a:xfrm>
          <a:prstGeom prst="line">
            <a:avLst/>
          </a:prstGeom>
          <a:ln w="19050">
            <a:solidFill>
              <a:srgbClr val="008AB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custDataLst>
              <p:tags r:id="rId14"/>
            </p:custDataLst>
          </p:nvPr>
        </p:nvCxnSpPr>
        <p:spPr bwMode="gray">
          <a:xfrm>
            <a:off x="2617788" y="5427663"/>
            <a:ext cx="285750" cy="0"/>
          </a:xfrm>
          <a:prstGeom prst="line">
            <a:avLst/>
          </a:prstGeom>
          <a:ln w="19050">
            <a:solidFill>
              <a:srgbClr val="008AB3"/>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sp>
        <p:nvSpPr>
          <p:cNvPr id="27" name="Text Placeholder 14"/>
          <p:cNvSpPr>
            <a:spLocks noGrp="1"/>
          </p:cNvSpPr>
          <p:nvPr>
            <p:custDataLst>
              <p:tags r:id="rId15"/>
            </p:custDataLst>
          </p:nvPr>
        </p:nvSpPr>
        <p:spPr bwMode="auto">
          <a:xfrm>
            <a:off x="2954338" y="5561013"/>
            <a:ext cx="1636713"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spcCol="0" anchor="ctr"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nSpc>
                <a:spcPct val="100000"/>
              </a:lnSpc>
              <a:spcBef>
                <a:spcPct val="0"/>
              </a:spcBef>
              <a:spcAft>
                <a:spcPct val="0"/>
              </a:spcAft>
              <a:buNone/>
            </a:pPr>
            <a:fld id="{85BDB438-DCCD-44C8-B085-4B6BEC1A1023}" type="datetime'Ave''r''a''g''e ''''9Q S''t''''r''''''''es''s NC''O r''at''e'">
              <a:rPr lang="en-US" sz="1000">
                <a:latin typeface="Arial"/>
                <a:cs typeface="Arial"/>
                <a:sym typeface="Arial"/>
              </a:rPr>
              <a:pPr/>
              <a:t>Average 9Q Stress NCO rate</a:t>
            </a:fld>
            <a:endParaRPr lang="en-GB" sz="1000" dirty="0">
              <a:latin typeface="Arial"/>
              <a:cs typeface="Arial"/>
              <a:sym typeface="Arial"/>
            </a:endParaRPr>
          </a:p>
        </p:txBody>
      </p:sp>
      <p:sp>
        <p:nvSpPr>
          <p:cNvPr id="26" name="Text Placeholder 6215"/>
          <p:cNvSpPr>
            <a:spLocks noGrp="1"/>
          </p:cNvSpPr>
          <p:nvPr>
            <p:custDataLst>
              <p:tags r:id="rId16"/>
            </p:custDataLst>
          </p:nvPr>
        </p:nvSpPr>
        <p:spPr bwMode="auto">
          <a:xfrm>
            <a:off x="884238" y="5561013"/>
            <a:ext cx="1631950"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spcCol="0" anchor="ctr"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nSpc>
                <a:spcPct val="100000"/>
              </a:lnSpc>
              <a:spcBef>
                <a:spcPct val="0"/>
              </a:spcBef>
              <a:spcAft>
                <a:spcPct val="0"/>
              </a:spcAft>
              <a:buNone/>
            </a:pPr>
            <a:fld id="{B53C6CBD-1A2E-4A95-870E-71DA186AB85F}" type="datetime'''''B''''H''C ''Str''''''''''es''s NCO'' rat''e'''''''''''''''">
              <a:rPr lang="en-US" sz="1000">
                <a:latin typeface="Arial"/>
                <a:cs typeface="Arial"/>
                <a:sym typeface="Arial"/>
              </a:rPr>
              <a:pPr/>
              <a:t>BHC Stress NCO rate</a:t>
            </a:fld>
            <a:r>
              <a:rPr lang="en-US" sz="1000" smtClean="0">
                <a:latin typeface="Arial"/>
                <a:cs typeface="Arial"/>
                <a:sym typeface="Arial"/>
              </a:rPr>
              <a:t> </a:t>
            </a:r>
            <a:r>
              <a:rPr lang="en-US" sz="1000" dirty="0" smtClean="0">
                <a:latin typeface="Arial"/>
                <a:cs typeface="Arial"/>
                <a:sym typeface="Arial"/>
              </a:rPr>
              <a:t>(2016)</a:t>
            </a:r>
            <a:endParaRPr lang="en-GB" sz="1000" dirty="0">
              <a:latin typeface="Arial"/>
              <a:cs typeface="Arial"/>
              <a:sym typeface="Arial"/>
            </a:endParaRPr>
          </a:p>
        </p:txBody>
      </p:sp>
      <p:sp>
        <p:nvSpPr>
          <p:cNvPr id="25" name="Text Placeholder 6216"/>
          <p:cNvSpPr>
            <a:spLocks noGrp="1"/>
          </p:cNvSpPr>
          <p:nvPr>
            <p:custDataLst>
              <p:tags r:id="rId17"/>
            </p:custDataLst>
          </p:nvPr>
        </p:nvSpPr>
        <p:spPr bwMode="auto">
          <a:xfrm>
            <a:off x="884238" y="5357813"/>
            <a:ext cx="1257300"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spcCol="0" anchor="ctr"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nSpc>
                <a:spcPct val="100000"/>
              </a:lnSpc>
              <a:spcBef>
                <a:spcPct val="0"/>
              </a:spcBef>
              <a:spcAft>
                <a:spcPct val="0"/>
              </a:spcAft>
              <a:buNone/>
            </a:pPr>
            <a:fld id="{A0F51154-50EA-4A25-A270-37A6A196C697}" type="datetime'''''''''''''B''a''''se'' ''''''''''N''C''O rat''''e'">
              <a:rPr lang="en-US" sz="1000">
                <a:latin typeface="Arial"/>
                <a:cs typeface="Arial"/>
                <a:sym typeface="Arial"/>
              </a:rPr>
              <a:pPr/>
              <a:t>Base NCO rate</a:t>
            </a:fld>
            <a:r>
              <a:rPr lang="en-US" sz="1000" smtClean="0">
                <a:latin typeface="Arial"/>
                <a:cs typeface="Arial"/>
                <a:sym typeface="Arial"/>
              </a:rPr>
              <a:t> </a:t>
            </a:r>
            <a:r>
              <a:rPr lang="en-US" sz="1000" dirty="0" smtClean="0">
                <a:latin typeface="Arial"/>
                <a:cs typeface="Arial"/>
                <a:sym typeface="Arial"/>
              </a:rPr>
              <a:t>(2016)</a:t>
            </a:r>
            <a:endParaRPr lang="en-GB" sz="1000" dirty="0">
              <a:latin typeface="Arial"/>
              <a:cs typeface="Arial"/>
              <a:sym typeface="Arial"/>
            </a:endParaRPr>
          </a:p>
        </p:txBody>
      </p:sp>
      <p:sp>
        <p:nvSpPr>
          <p:cNvPr id="28" name="Text Placeholder 13"/>
          <p:cNvSpPr>
            <a:spLocks noGrp="1"/>
          </p:cNvSpPr>
          <p:nvPr>
            <p:custDataLst>
              <p:tags r:id="rId18"/>
            </p:custDataLst>
          </p:nvPr>
        </p:nvSpPr>
        <p:spPr bwMode="auto">
          <a:xfrm>
            <a:off x="2954338" y="5357813"/>
            <a:ext cx="1565275"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spcCol="0" anchor="ctr"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nSpc>
                <a:spcPct val="100000"/>
              </a:lnSpc>
              <a:spcBef>
                <a:spcPct val="0"/>
              </a:spcBef>
              <a:spcAft>
                <a:spcPct val="0"/>
              </a:spcAft>
              <a:buNone/>
            </a:pPr>
            <a:fld id="{DEA0E847-2D79-49EE-B4A2-8049A30B0789}" type="datetime'Aver''a''''''ge'' ''9Q'''''''''' ''Ba''se N''CO'''' rate'''">
              <a:rPr lang="en-US" sz="1000">
                <a:latin typeface="Arial"/>
                <a:cs typeface="Arial"/>
                <a:sym typeface="Arial"/>
              </a:rPr>
              <a:pPr/>
              <a:t>Average 9Q Base NCO rate</a:t>
            </a:fld>
            <a:endParaRPr lang="en-GB" sz="1000" dirty="0">
              <a:latin typeface="Arial"/>
              <a:cs typeface="Arial"/>
              <a:sym typeface="Arial"/>
            </a:endParaRPr>
          </a:p>
        </p:txBody>
      </p:sp>
      <p:sp>
        <p:nvSpPr>
          <p:cNvPr id="32" name="Rectangle 31"/>
          <p:cNvSpPr/>
          <p:nvPr/>
        </p:nvSpPr>
        <p:spPr>
          <a:xfrm>
            <a:off x="366712" y="1463040"/>
            <a:ext cx="4418966" cy="370614"/>
          </a:xfrm>
          <a:prstGeom prst="rect">
            <a:avLst/>
          </a:prstGeom>
        </p:spPr>
        <p:txBody>
          <a:bodyPr wrap="square" lIns="0" tIns="0" rIns="0" bIns="0">
            <a:spAutoFit/>
          </a:bodyPr>
          <a:lstStyle/>
          <a:p>
            <a:pPr algn="l"/>
            <a:r>
              <a:rPr lang="en-US" sz="1400" b="1" dirty="0" smtClean="0">
                <a:solidFill>
                  <a:srgbClr val="FF0000"/>
                </a:solidFill>
                <a:latin typeface="Arial" panose="020B0604020202020204" pitchFamily="34" charset="0"/>
                <a:cs typeface="Arial" panose="020B0604020202020204" pitchFamily="34" charset="0"/>
              </a:rPr>
              <a:t>CCAR </a:t>
            </a:r>
            <a:r>
              <a:rPr lang="en-US" sz="1400" b="1" dirty="0">
                <a:solidFill>
                  <a:srgbClr val="FF0000"/>
                </a:solidFill>
                <a:latin typeface="Arial" panose="020B0604020202020204" pitchFamily="34" charset="0"/>
                <a:cs typeface="Arial" panose="020B0604020202020204" pitchFamily="34" charset="0"/>
              </a:rPr>
              <a:t>Base vs BHC Stress monthly NCO </a:t>
            </a:r>
            <a:r>
              <a:rPr lang="en-US" sz="1400" b="1" dirty="0" smtClean="0">
                <a:solidFill>
                  <a:srgbClr val="FF0000"/>
                </a:solidFill>
                <a:latin typeface="Arial" panose="020B0604020202020204" pitchFamily="34" charset="0"/>
                <a:cs typeface="Arial" panose="020B0604020202020204" pitchFamily="34" charset="0"/>
              </a:rPr>
              <a:t>rates</a:t>
            </a:r>
            <a:r>
              <a:rPr lang="en-US" sz="1400" b="1" baseline="30000" dirty="0" smtClean="0">
                <a:solidFill>
                  <a:srgbClr val="FF0000"/>
                </a:solidFill>
                <a:latin typeface="Arial" panose="020B0604020202020204" pitchFamily="34" charset="0"/>
                <a:cs typeface="Arial" panose="020B0604020202020204" pitchFamily="34" charset="0"/>
              </a:rPr>
              <a:t>1</a:t>
            </a:r>
            <a:endParaRPr lang="en-US" sz="1400" b="1" dirty="0">
              <a:solidFill>
                <a:srgbClr val="FF0000"/>
              </a:solidFill>
              <a:latin typeface="Arial" panose="020B0604020202020204" pitchFamily="34" charset="0"/>
              <a:cs typeface="Arial" panose="020B0604020202020204" pitchFamily="34" charset="0"/>
            </a:endParaRPr>
          </a:p>
          <a:p>
            <a:pPr algn="l"/>
            <a:r>
              <a:rPr lang="en-US" sz="1400" dirty="0">
                <a:solidFill>
                  <a:srgbClr val="FF0000"/>
                </a:solidFill>
                <a:latin typeface="Arial" panose="020B0604020202020204" pitchFamily="34" charset="0"/>
                <a:cs typeface="Arial" panose="020B0604020202020204" pitchFamily="34" charset="0"/>
              </a:rPr>
              <a:t>2016 PQ1-PQ9, </a:t>
            </a:r>
            <a:r>
              <a:rPr lang="en-US" sz="1400" dirty="0" smtClean="0">
                <a:solidFill>
                  <a:srgbClr val="FF0000"/>
                </a:solidFill>
                <a:latin typeface="Arial" panose="020B0604020202020204" pitchFamily="34" charset="0"/>
                <a:cs typeface="Arial" panose="020B0604020202020204" pitchFamily="34" charset="0"/>
              </a:rPr>
              <a:t>annualized %</a:t>
            </a:r>
            <a:endParaRPr lang="en-US" sz="1400" dirty="0">
              <a:solidFill>
                <a:srgbClr val="FF0000"/>
              </a:solidFill>
              <a:latin typeface="Arial" panose="020B0604020202020204" pitchFamily="34" charset="0"/>
              <a:cs typeface="Arial" panose="020B0604020202020204" pitchFamily="34" charset="0"/>
            </a:endParaRPr>
          </a:p>
        </p:txBody>
      </p:sp>
      <p:cxnSp>
        <p:nvCxnSpPr>
          <p:cNvPr id="34" name="Straight Connector 33"/>
          <p:cNvCxnSpPr/>
          <p:nvPr/>
        </p:nvCxnSpPr>
        <p:spPr>
          <a:xfrm>
            <a:off x="4785678" y="1470025"/>
            <a:ext cx="0" cy="4862513"/>
          </a:xfrm>
          <a:prstGeom prst="line">
            <a:avLst/>
          </a:prstGeom>
          <a:ln>
            <a:solidFill>
              <a:schemeClr val="bg2"/>
            </a:solidFill>
            <a:tailEnd type="none"/>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1902925" y="6335084"/>
            <a:ext cx="3060133" cy="123111"/>
          </a:xfrm>
          <a:prstGeom prst="rect">
            <a:avLst/>
          </a:prstGeom>
          <a:noFill/>
        </p:spPr>
        <p:txBody>
          <a:bodyPr wrap="none" lIns="0" tIns="0" rIns="0" bIns="0" rtlCol="0">
            <a:spAutoFit/>
          </a:bodyPr>
          <a:lstStyle/>
          <a:p>
            <a:pPr algn="l">
              <a:lnSpc>
                <a:spcPct val="100000"/>
              </a:lnSpc>
            </a:pPr>
            <a:r>
              <a:rPr lang="en-GB" sz="800" dirty="0" smtClean="0">
                <a:latin typeface="Arial" panose="020B0604020202020204" pitchFamily="34" charset="0"/>
                <a:cs typeface="Arial" panose="020B0604020202020204" pitchFamily="34" charset="0"/>
              </a:rPr>
              <a:t>Calculated as monthly losses $ / monthly outstanding balances * 12</a:t>
            </a:r>
          </a:p>
        </p:txBody>
      </p:sp>
      <p:cxnSp>
        <p:nvCxnSpPr>
          <p:cNvPr id="40" name="Straight Connector 39"/>
          <p:cNvCxnSpPr/>
          <p:nvPr/>
        </p:nvCxnSpPr>
        <p:spPr>
          <a:xfrm>
            <a:off x="3381375" y="3434080"/>
            <a:ext cx="0" cy="751840"/>
          </a:xfrm>
          <a:prstGeom prst="line">
            <a:avLst/>
          </a:prstGeom>
          <a:ln>
            <a:solidFill>
              <a:schemeClr val="bg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2435225" y="3682049"/>
            <a:ext cx="1914449" cy="184666"/>
          </a:xfrm>
          <a:prstGeom prst="rect">
            <a:avLst/>
          </a:prstGeom>
          <a:solidFill>
            <a:schemeClr val="bg1"/>
          </a:solidFill>
        </p:spPr>
        <p:txBody>
          <a:bodyPr wrap="square" lIns="0" tIns="0" rIns="0" bIns="0" rtlCol="0">
            <a:spAutoFit/>
          </a:bodyPr>
          <a:lstStyle/>
          <a:p>
            <a:pPr>
              <a:lnSpc>
                <a:spcPct val="100000"/>
              </a:lnSpc>
            </a:pPr>
            <a:r>
              <a:rPr lang="en-GB" sz="1200" b="1" i="1" dirty="0" smtClean="0">
                <a:latin typeface="Arial" panose="020B0604020202020204" pitchFamily="34" charset="0"/>
                <a:cs typeface="Arial" panose="020B0604020202020204" pitchFamily="34" charset="0"/>
              </a:rPr>
              <a:t>~2.6x from Stress to Base</a:t>
            </a:r>
          </a:p>
        </p:txBody>
      </p:sp>
      <p:graphicFrame>
        <p:nvGraphicFramePr>
          <p:cNvPr id="45" name="Table 44"/>
          <p:cNvGraphicFramePr>
            <a:graphicFrameLocks noGrp="1"/>
          </p:cNvGraphicFramePr>
          <p:nvPr>
            <p:extLst>
              <p:ext uri="{D42A27DB-BD31-4B8C-83A1-F6EECF244321}">
                <p14:modId xmlns:p14="http://schemas.microsoft.com/office/powerpoint/2010/main" val="1031247041"/>
              </p:ext>
            </p:extLst>
          </p:nvPr>
        </p:nvGraphicFramePr>
        <p:xfrm>
          <a:off x="5143862" y="1459865"/>
          <a:ext cx="4082688" cy="2883535"/>
        </p:xfrm>
        <a:graphic>
          <a:graphicData uri="http://schemas.openxmlformats.org/drawingml/2006/table">
            <a:tbl>
              <a:tblPr firstRow="1" bandRow="1">
                <a:tableStyleId>{839DD9DD-9E6C-4910-8AC0-68ADFF6A6AFC}</a:tableStyleId>
              </a:tblPr>
              <a:tblGrid>
                <a:gridCol w="507638"/>
                <a:gridCol w="3575050"/>
              </a:tblGrid>
              <a:tr h="236855">
                <a:tc>
                  <a:txBody>
                    <a:bodyPr/>
                    <a:lstStyle/>
                    <a:p>
                      <a:endParaRPr lang="en-US" sz="1400" b="1" dirty="0">
                        <a:solidFill>
                          <a:srgbClr val="FF0000"/>
                        </a:solidFill>
                      </a:endParaRP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b="1" dirty="0" smtClean="0">
                          <a:solidFill>
                            <a:srgbClr val="FF0000"/>
                          </a:solidFill>
                          <a:latin typeface="Arial" panose="020B0604020202020204" pitchFamily="34" charset="0"/>
                          <a:cs typeface="Arial" panose="020B0604020202020204" pitchFamily="34" charset="0"/>
                        </a:rPr>
                        <a:t>Calibration approach</a:t>
                      </a:r>
                    </a:p>
                  </a:txBody>
                  <a:tcPr/>
                </a:tc>
              </a:tr>
              <a:tr h="1293495">
                <a:tc>
                  <a:txBody>
                    <a:bodyPr/>
                    <a:lstStyle/>
                    <a:p>
                      <a:r>
                        <a:rPr lang="en-US" sz="3600" b="1" dirty="0" smtClean="0">
                          <a:solidFill>
                            <a:srgbClr val="FF0000"/>
                          </a:solidFill>
                          <a:latin typeface="Arial" panose="020B0604020202020204" pitchFamily="34" charset="0"/>
                          <a:cs typeface="Arial" panose="020B0604020202020204" pitchFamily="34" charset="0"/>
                        </a:rPr>
                        <a:t>B</a:t>
                      </a:r>
                      <a:endParaRPr lang="en-US" sz="3600" b="1" dirty="0">
                        <a:solidFill>
                          <a:srgbClr val="FF0000"/>
                        </a:solidFill>
                        <a:latin typeface="Arial" panose="020B0604020202020204" pitchFamily="34" charset="0"/>
                        <a:cs typeface="Arial" panose="020B0604020202020204" pitchFamily="34" charset="0"/>
                      </a:endParaRPr>
                    </a:p>
                  </a:txBody>
                  <a:tcPr anchor="ctr"/>
                </a:tc>
                <a:tc>
                  <a:txBody>
                    <a:bodyPr/>
                    <a:lstStyle/>
                    <a:p>
                      <a:pPr marL="236538" indent="-236538" algn="l" fontAlgn="b">
                        <a:lnSpc>
                          <a:spcPct val="100000"/>
                        </a:lnSpc>
                        <a:spcBef>
                          <a:spcPts val="400"/>
                        </a:spcBef>
                        <a:spcAft>
                          <a:spcPts val="0"/>
                        </a:spcAft>
                        <a:buFont typeface="Arial" panose="020B0604020202020204" pitchFamily="34" charset="0"/>
                        <a:buChar char="•"/>
                        <a:defRPr/>
                      </a:pPr>
                      <a:r>
                        <a:rPr lang="en-US" sz="1200" dirty="0" smtClean="0">
                          <a:latin typeface="Arial" panose="020B0604020202020204" pitchFamily="34" charset="0"/>
                          <a:cs typeface="Arial" panose="020B0604020202020204" pitchFamily="34" charset="0"/>
                        </a:rPr>
                        <a:t>For Retail </a:t>
                      </a:r>
                      <a:r>
                        <a:rPr lang="en-US" sz="1200" baseline="0" dirty="0" smtClean="0">
                          <a:latin typeface="Arial" panose="020B0604020202020204" pitchFamily="34" charset="0"/>
                          <a:cs typeface="Arial" panose="020B0604020202020204" pitchFamily="34" charset="0"/>
                        </a:rPr>
                        <a:t>portfolio</a:t>
                      </a:r>
                      <a:r>
                        <a:rPr lang="en-US" sz="1200" dirty="0" smtClean="0">
                          <a:latin typeface="Arial" panose="020B0604020202020204" pitchFamily="34" charset="0"/>
                          <a:cs typeface="Arial" panose="020B0604020202020204" pitchFamily="34" charset="0"/>
                        </a:rPr>
                        <a:t>, calibrated preliminary anchor point based on CCAR BHC Stress to Base projected sensitivity</a:t>
                      </a:r>
                    </a:p>
                    <a:p>
                      <a:pPr marL="236538" indent="-236538" algn="l" fontAlgn="b">
                        <a:lnSpc>
                          <a:spcPct val="100000"/>
                        </a:lnSpc>
                        <a:spcBef>
                          <a:spcPts val="400"/>
                        </a:spcBef>
                        <a:spcAft>
                          <a:spcPts val="0"/>
                        </a:spcAft>
                        <a:buFont typeface="Arial" panose="020B0604020202020204" pitchFamily="34" charset="0"/>
                        <a:buChar char="•"/>
                        <a:defRPr/>
                      </a:pPr>
                      <a:r>
                        <a:rPr lang="en-US" sz="1200" dirty="0" smtClean="0">
                          <a:latin typeface="Arial" panose="020B0604020202020204" pitchFamily="34" charset="0"/>
                          <a:cs typeface="Arial" panose="020B0604020202020204" pitchFamily="34" charset="0"/>
                        </a:rPr>
                        <a:t>Used CCAR projection;</a:t>
                      </a:r>
                      <a:r>
                        <a:rPr lang="en-US" sz="1200" baseline="0" dirty="0" smtClean="0">
                          <a:latin typeface="Arial" panose="020B0604020202020204" pitchFamily="34" charset="0"/>
                          <a:cs typeface="Arial" panose="020B0604020202020204" pitchFamily="34" charset="0"/>
                        </a:rPr>
                        <a:t> </a:t>
                      </a:r>
                      <a:r>
                        <a:rPr lang="en-US" sz="1200" dirty="0" smtClean="0">
                          <a:latin typeface="Arial" panose="020B0604020202020204" pitchFamily="34" charset="0"/>
                          <a:cs typeface="Arial" panose="020B0604020202020204" pitchFamily="34" charset="0"/>
                        </a:rPr>
                        <a:t>improved</a:t>
                      </a:r>
                      <a:r>
                        <a:rPr lang="en-US" sz="1200" baseline="0" dirty="0" smtClean="0">
                          <a:latin typeface="Arial" panose="020B0604020202020204" pitchFamily="34" charset="0"/>
                          <a:cs typeface="Arial" panose="020B0604020202020204" pitchFamily="34" charset="0"/>
                        </a:rPr>
                        <a:t> </a:t>
                      </a:r>
                      <a:r>
                        <a:rPr lang="en-US" sz="1200" dirty="0" smtClean="0">
                          <a:latin typeface="Arial" panose="020B0604020202020204" pitchFamily="34" charset="0"/>
                          <a:cs typeface="Arial" panose="020B0604020202020204" pitchFamily="34" charset="0"/>
                        </a:rPr>
                        <a:t>CCAR model has reliable sensitivity</a:t>
                      </a:r>
                    </a:p>
                  </a:txBody>
                  <a:tcPr/>
                </a:tc>
              </a:tr>
              <a:tr h="1285240">
                <a:tc>
                  <a:txBody>
                    <a:bodyPr/>
                    <a:lstStyle/>
                    <a:p>
                      <a:r>
                        <a:rPr lang="en-US" sz="3600" b="1" dirty="0" smtClean="0">
                          <a:solidFill>
                            <a:srgbClr val="FF0000"/>
                          </a:solidFill>
                          <a:latin typeface="Arial" panose="020B0604020202020204" pitchFamily="34" charset="0"/>
                          <a:cs typeface="Arial" panose="020B0604020202020204" pitchFamily="34" charset="0"/>
                        </a:rPr>
                        <a:t>D</a:t>
                      </a:r>
                      <a:endParaRPr lang="en-US" sz="3600" b="1" dirty="0">
                        <a:solidFill>
                          <a:srgbClr val="FF0000"/>
                        </a:solidFill>
                        <a:latin typeface="Arial" panose="020B0604020202020204" pitchFamily="34" charset="0"/>
                        <a:cs typeface="Arial" panose="020B0604020202020204" pitchFamily="34" charset="0"/>
                      </a:endParaRPr>
                    </a:p>
                  </a:txBody>
                  <a:tcPr anchor="ctr"/>
                </a:tc>
                <a:tc>
                  <a:txBody>
                    <a:bodyPr/>
                    <a:lstStyle/>
                    <a:p>
                      <a:pPr marL="171450" marR="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smtClean="0">
                          <a:latin typeface="Arial" panose="020B0604020202020204" pitchFamily="34" charset="0"/>
                          <a:cs typeface="Arial" panose="020B0604020202020204" pitchFamily="34" charset="0"/>
                        </a:rPr>
                        <a:t>Management reviewed the anchor point</a:t>
                      </a:r>
                      <a:r>
                        <a:rPr lang="en-US" sz="1200" baseline="0" dirty="0" smtClean="0">
                          <a:latin typeface="Arial" panose="020B0604020202020204" pitchFamily="34" charset="0"/>
                          <a:cs typeface="Arial" panose="020B0604020202020204" pitchFamily="34" charset="0"/>
                        </a:rPr>
                        <a:t> and did not apply further adjustment (see appendix)</a:t>
                      </a:r>
                    </a:p>
                    <a:p>
                      <a:pPr marL="0" marR="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dirty="0"/>
                    </a:p>
                  </a:txBody>
                  <a:tcPr/>
                </a:tc>
              </a:tr>
            </a:tbl>
          </a:graphicData>
        </a:graphic>
      </p:graphicFrame>
      <p:graphicFrame>
        <p:nvGraphicFramePr>
          <p:cNvPr id="46" name="Table 45"/>
          <p:cNvGraphicFramePr>
            <a:graphicFrameLocks noGrp="1"/>
          </p:cNvGraphicFramePr>
          <p:nvPr>
            <p:extLst>
              <p:ext uri="{D42A27DB-BD31-4B8C-83A1-F6EECF244321}">
                <p14:modId xmlns:p14="http://schemas.microsoft.com/office/powerpoint/2010/main" val="397216677"/>
              </p:ext>
            </p:extLst>
          </p:nvPr>
        </p:nvGraphicFramePr>
        <p:xfrm>
          <a:off x="6014720" y="3548411"/>
          <a:ext cx="3232468" cy="667830"/>
        </p:xfrm>
        <a:graphic>
          <a:graphicData uri="http://schemas.openxmlformats.org/drawingml/2006/table">
            <a:tbl>
              <a:tblPr firstRow="1" bandRow="1">
                <a:tableStyleId>{839DD9DD-9E6C-4910-8AC0-68ADFF6A6AFC}</a:tableStyleId>
              </a:tblPr>
              <a:tblGrid>
                <a:gridCol w="843280"/>
                <a:gridCol w="1194594"/>
                <a:gridCol w="1194594"/>
              </a:tblGrid>
              <a:tr h="271590">
                <a:tc>
                  <a:txBody>
                    <a:bodyPr/>
                    <a:lstStyle/>
                    <a:p>
                      <a:endParaRPr lang="en-US" sz="1000" dirty="0">
                        <a:latin typeface="Arial" panose="020B0604020202020204" pitchFamily="34" charset="0"/>
                        <a:cs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000" dirty="0" smtClean="0">
                          <a:solidFill>
                            <a:schemeClr val="tx1"/>
                          </a:solidFill>
                          <a:latin typeface="Arial" panose="020B0604020202020204" pitchFamily="34" charset="0"/>
                          <a:cs typeface="Arial" panose="020B0604020202020204" pitchFamily="34" charset="0"/>
                        </a:rPr>
                        <a:t>CCAR</a:t>
                      </a:r>
                      <a:r>
                        <a:rPr lang="en-US" sz="1000" baseline="0" dirty="0" smtClean="0">
                          <a:solidFill>
                            <a:schemeClr val="tx1"/>
                          </a:solidFill>
                          <a:latin typeface="Arial" panose="020B0604020202020204" pitchFamily="34" charset="0"/>
                          <a:cs typeface="Arial" panose="020B0604020202020204" pitchFamily="34" charset="0"/>
                        </a:rPr>
                        <a:t> anchor point </a:t>
                      </a:r>
                      <a:endParaRPr lang="en-US" sz="100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000" dirty="0" smtClean="0">
                          <a:solidFill>
                            <a:srgbClr val="FF0000"/>
                          </a:solidFill>
                          <a:latin typeface="Arial" panose="020B0604020202020204" pitchFamily="34" charset="0"/>
                          <a:cs typeface="Arial" panose="020B0604020202020204" pitchFamily="34" charset="0"/>
                        </a:rPr>
                        <a:t>Revised</a:t>
                      </a:r>
                      <a:r>
                        <a:rPr lang="en-US" sz="1000" baseline="0" dirty="0" smtClean="0">
                          <a:solidFill>
                            <a:srgbClr val="FF0000"/>
                          </a:solidFill>
                          <a:latin typeface="Arial" panose="020B0604020202020204" pitchFamily="34" charset="0"/>
                          <a:cs typeface="Arial" panose="020B0604020202020204" pitchFamily="34" charset="0"/>
                        </a:rPr>
                        <a:t> stress scalar</a:t>
                      </a:r>
                      <a:endParaRPr lang="en-US" sz="1000" dirty="0">
                        <a:solidFill>
                          <a:srgbClr val="FF0000"/>
                        </a:solidFill>
                        <a:latin typeface="Arial" panose="020B0604020202020204" pitchFamily="34" charset="0"/>
                        <a:cs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r>
              <a:tr h="271590">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marL="169863" indent="0" algn="l" defTabSz="914400" rtl="0" eaLnBrk="1" latinLnBrk="0" hangingPunct="1"/>
                      <a:r>
                        <a:rPr lang="en-US" sz="1100" b="1" i="0" kern="1200" dirty="0" smtClean="0">
                          <a:solidFill>
                            <a:schemeClr val="tx1"/>
                          </a:solidFill>
                          <a:latin typeface="Arial" panose="020B0604020202020204" pitchFamily="34" charset="0"/>
                          <a:ea typeface="+mn-ea"/>
                          <a:cs typeface="Arial" panose="020B0604020202020204" pitchFamily="34" charset="0"/>
                        </a:rPr>
                        <a:t>Retail</a:t>
                      </a:r>
                      <a:endParaRPr lang="en-US" sz="1100" b="1" i="0" kern="1200" dirty="0">
                        <a:solidFill>
                          <a:schemeClr val="tx1"/>
                        </a:solidFill>
                        <a:latin typeface="Arial" panose="020B0604020202020204" pitchFamily="34" charset="0"/>
                        <a:ea typeface="+mn-ea"/>
                        <a:cs typeface="Arial" panose="020B0604020202020204" pitchFamily="34" charset="0"/>
                      </a:endParaRPr>
                    </a:p>
                  </a:txBody>
                  <a:tcPr marL="36576" marR="36576" marT="27432" marB="27432" anchor="ctr">
                    <a:lnL w="12700" cap="flat" cmpd="sng" algn="ctr">
                      <a:solidFill>
                        <a:schemeClr val="bg1">
                          <a:lumMod val="50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fontAlgn="ctr"/>
                      <a:r>
                        <a:rPr lang="en-US" sz="1100" b="0" i="0" u="none" strike="noStrike" dirty="0" smtClean="0">
                          <a:solidFill>
                            <a:schemeClr val="tx1"/>
                          </a:solidFill>
                          <a:effectLst/>
                          <a:latin typeface="Arial" panose="020B0604020202020204" pitchFamily="34" charset="0"/>
                          <a:cs typeface="Arial" panose="020B0604020202020204" pitchFamily="34" charset="0"/>
                        </a:rPr>
                        <a:t>2.6</a:t>
                      </a:r>
                      <a:endParaRPr lang="en-US" sz="1100" b="0" i="0" u="none" strike="noStrike" dirty="0">
                        <a:solidFill>
                          <a:schemeClr val="tx1"/>
                        </a:solidFill>
                        <a:effectLst/>
                        <a:latin typeface="Arial" panose="020B0604020202020204" pitchFamily="34" charset="0"/>
                        <a:cs typeface="Arial" panose="020B0604020202020204" pitchFamily="34" charset="0"/>
                      </a:endParaRPr>
                    </a:p>
                  </a:txBody>
                  <a:tcPr marL="0" marR="0" marT="0" marB="0" anchor="ctr">
                    <a:lnL w="12700" cap="flat" cmpd="sng" algn="ctr">
                      <a:no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100" b="0" i="0" u="none" strike="noStrike" dirty="0" smtClean="0">
                          <a:solidFill>
                            <a:schemeClr val="accent1"/>
                          </a:solidFill>
                          <a:effectLst/>
                          <a:latin typeface="Arial" panose="020B0604020202020204" pitchFamily="34" charset="0"/>
                          <a:cs typeface="Arial" panose="020B0604020202020204" pitchFamily="34" charset="0"/>
                        </a:rPr>
                        <a:t>N/A</a:t>
                      </a:r>
                      <a:endParaRPr lang="en-US" sz="1100" b="0" i="0" u="none" strike="noStrike" dirty="0">
                        <a:solidFill>
                          <a:schemeClr val="accent1"/>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r>
            </a:tbl>
          </a:graphicData>
        </a:graphic>
      </p:graphicFrame>
      <p:grpSp>
        <p:nvGrpSpPr>
          <p:cNvPr id="47" name="Group 46"/>
          <p:cNvGrpSpPr/>
          <p:nvPr/>
        </p:nvGrpSpPr>
        <p:grpSpPr>
          <a:xfrm>
            <a:off x="443921" y="72184"/>
            <a:ext cx="3881751" cy="189008"/>
            <a:chOff x="403281" y="164517"/>
            <a:chExt cx="3881751" cy="189008"/>
          </a:xfrm>
        </p:grpSpPr>
        <p:sp>
          <p:nvSpPr>
            <p:cNvPr id="48" name="Text Box 75"/>
            <p:cNvSpPr txBox="1">
              <a:spLocks noChangeArrowheads="1"/>
            </p:cNvSpPr>
            <p:nvPr/>
          </p:nvSpPr>
          <p:spPr bwMode="gray">
            <a:xfrm>
              <a:off x="636148" y="166688"/>
              <a:ext cx="3648884" cy="184666"/>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none" lIns="0" tIns="0" rIns="0" bIns="0">
              <a:spAutoFit/>
            </a:bodyPr>
            <a:lstStyle/>
            <a:p>
              <a:pPr algn="l">
                <a:lnSpc>
                  <a:spcPct val="100000"/>
                </a:lnSpc>
              </a:pPr>
              <a:r>
                <a:rPr lang="en-US" sz="1200" dirty="0">
                  <a:solidFill>
                    <a:srgbClr val="FF0000"/>
                  </a:solidFill>
                </a:rPr>
                <a:t>Credit risk – Losses: </a:t>
              </a:r>
              <a:r>
                <a:rPr lang="en-US" sz="1200" dirty="0">
                  <a:solidFill>
                    <a:schemeClr val="accent1"/>
                  </a:solidFill>
                </a:rPr>
                <a:t>Calibration – </a:t>
              </a:r>
              <a:r>
                <a:rPr lang="en-US" sz="1200" dirty="0" smtClean="0">
                  <a:solidFill>
                    <a:srgbClr val="FF0000"/>
                  </a:solidFill>
                </a:rPr>
                <a:t>Net Charge-off rate</a:t>
              </a:r>
              <a:endParaRPr lang="en-US" sz="1200" dirty="0">
                <a:solidFill>
                  <a:srgbClr val="FF0000"/>
                </a:solidFill>
              </a:endParaRPr>
            </a:p>
          </p:txBody>
        </p:sp>
        <p:sp>
          <p:nvSpPr>
            <p:cNvPr id="49" name="Oval 48"/>
            <p:cNvSpPr/>
            <p:nvPr/>
          </p:nvSpPr>
          <p:spPr bwMode="auto">
            <a:xfrm>
              <a:off x="403281" y="164517"/>
              <a:ext cx="189008" cy="189008"/>
            </a:xfrm>
            <a:prstGeom prst="ellipse">
              <a:avLst/>
            </a:prstGeom>
            <a:solidFill>
              <a:srgbClr val="FF000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lang="en-US" b="1" dirty="0">
                  <a:solidFill>
                    <a:schemeClr val="bg1"/>
                  </a:solidFill>
                  <a:ea typeface="ＭＳ Ｐゴシック" pitchFamily="-112" charset="-128"/>
                  <a:cs typeface="ＭＳ Ｐゴシック" pitchFamily="-112" charset="-128"/>
                </a:rPr>
                <a:t>2</a:t>
              </a:r>
              <a:endParaRPr kumimoji="0" lang="en-US" b="1" i="0" u="none" strike="noStrike" cap="none" normalizeH="0" baseline="0" dirty="0">
                <a:ln>
                  <a:noFill/>
                </a:ln>
                <a:solidFill>
                  <a:schemeClr val="bg1"/>
                </a:solidFill>
                <a:effectLst/>
                <a:latin typeface="Arial" charset="0"/>
                <a:ea typeface="ＭＳ Ｐゴシック" pitchFamily="-112" charset="-128"/>
                <a:cs typeface="ＭＳ Ｐゴシック" pitchFamily="-112" charset="-128"/>
              </a:endParaRPr>
            </a:p>
          </p:txBody>
        </p:sp>
      </p:grpSp>
    </p:spTree>
    <p:extLst>
      <p:ext uri="{BB962C8B-B14F-4D97-AF65-F5344CB8AC3E}">
        <p14:creationId xmlns:p14="http://schemas.microsoft.com/office/powerpoint/2010/main" val="11413047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Object 11" hidden="1"/>
          <p:cNvGraphicFramePr>
            <a:graphicFrameLocks noChangeAspect="1"/>
          </p:cNvGraphicFramePr>
          <p:nvPr>
            <p:custDataLst>
              <p:tags r:id="rId2"/>
            </p:custDataLst>
            <p:extLst>
              <p:ext uri="{D42A27DB-BD31-4B8C-83A1-F6EECF244321}">
                <p14:modId xmlns:p14="http://schemas.microsoft.com/office/powerpoint/2010/main" val="1953011639"/>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70435"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730299669"/>
              </p:ext>
            </p:extLst>
          </p:nvPr>
        </p:nvGraphicFramePr>
        <p:xfrm>
          <a:off x="619760" y="1766889"/>
          <a:ext cx="8627427" cy="4064668"/>
        </p:xfrm>
        <a:graphic>
          <a:graphicData uri="http://schemas.openxmlformats.org/drawingml/2006/table">
            <a:tbl>
              <a:tblPr firstRow="1" bandRow="1">
                <a:tableStyleId>{839DD9DD-9E6C-4910-8AC0-68ADFF6A6AFC}</a:tableStyleId>
              </a:tblPr>
              <a:tblGrid>
                <a:gridCol w="1879600"/>
                <a:gridCol w="6747827"/>
              </a:tblGrid>
              <a:tr h="1016167">
                <a:tc>
                  <a:txBody>
                    <a:bodyPr/>
                    <a:lstStyle/>
                    <a:p>
                      <a:endParaRPr lang="en-US" sz="1200" b="0" dirty="0">
                        <a:latin typeface="Arial" panose="020B0604020202020204" pitchFamily="34" charset="0"/>
                        <a:cs typeface="Arial" panose="020B0604020202020204" pitchFamily="34" charset="0"/>
                      </a:endParaRPr>
                    </a:p>
                  </a:txBody>
                  <a:tcPr>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solidFill>
                  </a:tcPr>
                </a:tc>
                <a:tc>
                  <a:txBody>
                    <a:bodyPr/>
                    <a:lstStyle/>
                    <a:p>
                      <a:pPr marL="285750" indent="-285750">
                        <a:buFont typeface="Arial" panose="020B0604020202020204" pitchFamily="34" charset="0"/>
                        <a:buChar char="•"/>
                      </a:pPr>
                      <a:r>
                        <a:rPr lang="en-US" sz="1200" b="0" dirty="0" smtClean="0">
                          <a:latin typeface="Arial" panose="020B0604020202020204" pitchFamily="34" charset="0"/>
                          <a:cs typeface="Arial" panose="020B0604020202020204" pitchFamily="34" charset="0"/>
                        </a:rPr>
                        <a:t>The SBNA</a:t>
                      </a:r>
                      <a:r>
                        <a:rPr lang="en-US" sz="1200" b="0" baseline="0" dirty="0" smtClean="0">
                          <a:latin typeface="Arial" panose="020B0604020202020204" pitchFamily="34" charset="0"/>
                          <a:cs typeface="Arial" panose="020B0604020202020204" pitchFamily="34" charset="0"/>
                        </a:rPr>
                        <a:t> </a:t>
                      </a:r>
                      <a:r>
                        <a:rPr lang="en-US" sz="1200" b="0" dirty="0" smtClean="0">
                          <a:latin typeface="Arial" panose="020B0604020202020204" pitchFamily="34" charset="0"/>
                          <a:cs typeface="Arial" panose="020B0604020202020204" pitchFamily="34" charset="0"/>
                        </a:rPr>
                        <a:t>Risk Appetite Statement is anchored in specific objectives for risk-taking</a:t>
                      </a:r>
                    </a:p>
                    <a:p>
                      <a:pPr marL="625475" lvl="1" indent="-285750">
                        <a:buFont typeface="Arial" panose="020B0604020202020204" pitchFamily="34" charset="0"/>
                        <a:buChar char="-"/>
                      </a:pPr>
                      <a:r>
                        <a:rPr lang="en-US" sz="1200" b="0" dirty="0" smtClean="0">
                          <a:latin typeface="Arial" panose="020B0604020202020204" pitchFamily="34" charset="0"/>
                          <a:cs typeface="Arial" panose="020B0604020202020204" pitchFamily="34" charset="0"/>
                        </a:rPr>
                        <a:t>Meet regulatory constraints as an autonomous subsidiary</a:t>
                      </a:r>
                    </a:p>
                    <a:p>
                      <a:pPr marL="625475" lvl="1" indent="-285750">
                        <a:buFont typeface="Arial" panose="020B0604020202020204" pitchFamily="34" charset="0"/>
                        <a:buChar char="-"/>
                      </a:pPr>
                      <a:r>
                        <a:rPr lang="en-US" sz="1200" b="0" dirty="0" smtClean="0">
                          <a:latin typeface="Arial" panose="020B0604020202020204" pitchFamily="34" charset="0"/>
                          <a:cs typeface="Arial" panose="020B0604020202020204" pitchFamily="34" charset="0"/>
                        </a:rPr>
                        <a:t>Sustain confidence of external stakeholders</a:t>
                      </a:r>
                    </a:p>
                    <a:p>
                      <a:pPr marL="625475" lvl="1" indent="-285750">
                        <a:buFont typeface="Arial" panose="020B0604020202020204" pitchFamily="34" charset="0"/>
                        <a:buChar char="-"/>
                      </a:pPr>
                      <a:r>
                        <a:rPr lang="en-US" sz="1200" b="0" dirty="0" smtClean="0">
                          <a:latin typeface="Arial" panose="020B0604020202020204" pitchFamily="34" charset="0"/>
                          <a:cs typeface="Arial" panose="020B0604020202020204" pitchFamily="34" charset="0"/>
                        </a:rPr>
                        <a:t>Minimize control-related risks</a:t>
                      </a:r>
                    </a:p>
                    <a:p>
                      <a:pPr marL="625475" lvl="1" indent="-285750">
                        <a:buFont typeface="Arial" panose="020B0604020202020204" pitchFamily="34" charset="0"/>
                        <a:buChar char="-"/>
                      </a:pPr>
                      <a:r>
                        <a:rPr lang="en-US" sz="1200" b="0" dirty="0" smtClean="0">
                          <a:latin typeface="Arial" panose="020B0604020202020204" pitchFamily="34" charset="0"/>
                          <a:cs typeface="Arial" panose="020B0604020202020204" pitchFamily="34" charset="0"/>
                        </a:rPr>
                        <a:t>Comply with Santander S.A.’s (or “Group”) consolidated risk appetite</a:t>
                      </a:r>
                    </a:p>
                  </a:txBody>
                  <a:tcPr>
                    <a:lnL w="12700" cap="flat" cmpd="sng" algn="ctr">
                      <a:solidFill>
                        <a:schemeClr val="bg1"/>
                      </a:solidFill>
                      <a:prstDash val="solid"/>
                      <a:round/>
                      <a:headEnd type="none" w="med" len="med"/>
                      <a:tailEnd type="none" w="med" len="med"/>
                    </a:lnL>
                    <a:lnB w="6350" cap="flat" cmpd="sng" algn="ctr">
                      <a:solidFill>
                        <a:schemeClr val="bg2"/>
                      </a:solidFill>
                      <a:prstDash val="solid"/>
                      <a:round/>
                      <a:headEnd type="none" w="med" len="med"/>
                      <a:tailEnd type="none" w="med" len="med"/>
                    </a:lnB>
                    <a:solidFill>
                      <a:schemeClr val="bg1"/>
                    </a:solidFill>
                  </a:tcPr>
                </a:tc>
              </a:tr>
              <a:tr h="1016167">
                <a:tc>
                  <a:txBody>
                    <a:bodyPr/>
                    <a:lstStyle/>
                    <a:p>
                      <a:endParaRPr lang="en-US" sz="1200" b="0" dirty="0">
                        <a:latin typeface="Arial" panose="020B0604020202020204" pitchFamily="34" charset="0"/>
                        <a:cs typeface="Arial" panose="020B0604020202020204" pitchFamily="34" charset="0"/>
                      </a:endParaRPr>
                    </a:p>
                  </a:txBody>
                  <a:tcP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marL="285750" indent="-285750">
                        <a:buFont typeface="Arial" panose="020B0604020202020204" pitchFamily="34" charset="0"/>
                        <a:buChar char="•"/>
                      </a:pPr>
                      <a:r>
                        <a:rPr lang="en-US" sz="1200" b="0" dirty="0" smtClean="0">
                          <a:latin typeface="Arial" panose="020B0604020202020204" pitchFamily="34" charset="0"/>
                          <a:cs typeface="Arial" panose="020B0604020202020204" pitchFamily="34" charset="0"/>
                        </a:rPr>
                        <a:t>Metrics are selected to target the four primary SHUSA and SBNA</a:t>
                      </a:r>
                      <a:r>
                        <a:rPr lang="en-US" sz="1200" b="0" baseline="0" dirty="0" smtClean="0">
                          <a:latin typeface="Arial" panose="020B0604020202020204" pitchFamily="34" charset="0"/>
                          <a:cs typeface="Arial" panose="020B0604020202020204" pitchFamily="34" charset="0"/>
                        </a:rPr>
                        <a:t> RAS </a:t>
                      </a:r>
                      <a:r>
                        <a:rPr lang="en-US" sz="1200" b="0" dirty="0" smtClean="0">
                          <a:latin typeface="Arial" panose="020B0604020202020204" pitchFamily="34" charset="0"/>
                          <a:cs typeface="Arial" panose="020B0604020202020204" pitchFamily="34" charset="0"/>
                        </a:rPr>
                        <a:t>objectives</a:t>
                      </a:r>
                      <a:r>
                        <a:rPr lang="en-US" sz="1200" b="0" baseline="0" dirty="0" smtClean="0">
                          <a:latin typeface="Arial" panose="020B0604020202020204" pitchFamily="34" charset="0"/>
                          <a:cs typeface="Arial" panose="020B0604020202020204" pitchFamily="34" charset="0"/>
                        </a:rPr>
                        <a:t> using a</a:t>
                      </a:r>
                      <a:r>
                        <a:rPr lang="en-US" sz="1200" b="0" kern="1200" dirty="0" smtClean="0">
                          <a:solidFill>
                            <a:schemeClr val="tx1"/>
                          </a:solidFill>
                          <a:latin typeface="Arial" panose="020B0604020202020204" pitchFamily="34" charset="0"/>
                          <a:ea typeface="+mn-ea"/>
                          <a:cs typeface="Arial" panose="020B0604020202020204" pitchFamily="34" charset="0"/>
                        </a:rPr>
                        <a:t> common risk taxonomy (tied to ERM</a:t>
                      </a:r>
                      <a:r>
                        <a:rPr lang="en-US" sz="1200" b="0" kern="1200" baseline="0" dirty="0" smtClean="0">
                          <a:solidFill>
                            <a:schemeClr val="tx1"/>
                          </a:solidFill>
                          <a:latin typeface="Arial" panose="020B0604020202020204" pitchFamily="34" charset="0"/>
                          <a:ea typeface="+mn-ea"/>
                          <a:cs typeface="Arial" panose="020B0604020202020204" pitchFamily="34" charset="0"/>
                        </a:rPr>
                        <a:t> Risk Taxonomy) </a:t>
                      </a:r>
                      <a:r>
                        <a:rPr lang="en-US" sz="1200" b="0" kern="1200" dirty="0" smtClean="0">
                          <a:solidFill>
                            <a:schemeClr val="tx1"/>
                          </a:solidFill>
                          <a:latin typeface="Arial" panose="020B0604020202020204" pitchFamily="34" charset="0"/>
                          <a:ea typeface="+mn-ea"/>
                          <a:cs typeface="Arial" panose="020B0604020202020204" pitchFamily="34" charset="0"/>
                        </a:rPr>
                        <a:t>across entities</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smtClean="0">
                          <a:latin typeface="Arial" panose="020B0604020202020204" pitchFamily="34" charset="0"/>
                          <a:cs typeface="Arial" panose="020B0604020202020204" pitchFamily="34" charset="0"/>
                        </a:rPr>
                        <a:t>Supporting qualitative statements are set for each entity and applicable risk taxonomy category</a:t>
                      </a:r>
                    </a:p>
                  </a:txBody>
                  <a:tcPr>
                    <a:lnL w="12700" cap="flat" cmpd="sng" algn="ctr">
                      <a:solidFill>
                        <a:schemeClr val="bg1"/>
                      </a:solidFill>
                      <a:prstDash val="solid"/>
                      <a:round/>
                      <a:headEnd type="none" w="med" len="med"/>
                      <a:tailEnd type="none" w="med" len="med"/>
                    </a:lnL>
                    <a:lnT w="6350" cap="flat" cmpd="sng" algn="ctr">
                      <a:solidFill>
                        <a:schemeClr val="bg2"/>
                      </a:solidFill>
                      <a:prstDash val="solid"/>
                      <a:round/>
                      <a:headEnd type="none" w="med" len="med"/>
                      <a:tailEnd type="none" w="med" len="med"/>
                    </a:lnT>
                    <a:lnB w="6350" cap="flat" cmpd="sng" algn="ctr">
                      <a:solidFill>
                        <a:schemeClr val="bg2"/>
                      </a:solidFill>
                      <a:prstDash val="solid"/>
                      <a:round/>
                      <a:headEnd type="none" w="med" len="med"/>
                      <a:tailEnd type="none" w="med" len="med"/>
                    </a:lnB>
                    <a:solidFill>
                      <a:schemeClr val="bg1"/>
                    </a:solidFill>
                  </a:tcPr>
                </a:tc>
              </a:tr>
              <a:tr h="1016167">
                <a:tc>
                  <a:txBody>
                    <a:bodyPr/>
                    <a:lstStyle/>
                    <a:p>
                      <a:endParaRPr lang="en-US" sz="1200" b="0" dirty="0">
                        <a:latin typeface="Arial" panose="020B0604020202020204" pitchFamily="34" charset="0"/>
                        <a:cs typeface="Arial" panose="020B0604020202020204" pitchFamily="34" charset="0"/>
                      </a:endParaRPr>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marL="285750" indent="-285750">
                        <a:buFont typeface="Arial" panose="020B0604020202020204" pitchFamily="34" charset="0"/>
                        <a:buChar char="•"/>
                      </a:pPr>
                      <a:r>
                        <a:rPr lang="en-US" sz="1200" dirty="0" smtClean="0">
                          <a:latin typeface="Arial" panose="020B0604020202020204" pitchFamily="34" charset="0"/>
                          <a:cs typeface="Arial" panose="020B0604020202020204" pitchFamily="34" charset="0"/>
                        </a:rPr>
                        <a:t>Development of a set of “anchor points” for calibration to ensure internal consistency using:</a:t>
                      </a:r>
                    </a:p>
                    <a:p>
                      <a:pPr marL="625475" lvl="1" indent="-285750">
                        <a:buFont typeface="Arial" panose="020B0604020202020204" pitchFamily="34" charset="0"/>
                        <a:buChar char="-"/>
                      </a:pPr>
                      <a:r>
                        <a:rPr lang="en-US" sz="1200" b="0" dirty="0" smtClean="0">
                          <a:latin typeface="Arial" panose="020B0604020202020204" pitchFamily="34" charset="0"/>
                          <a:cs typeface="Arial" panose="020B0604020202020204" pitchFamily="34" charset="0"/>
                        </a:rPr>
                        <a:t>I</a:t>
                      </a:r>
                      <a:r>
                        <a:rPr lang="en-US" sz="1200" dirty="0" smtClean="0">
                          <a:latin typeface="Arial" panose="020B0604020202020204" pitchFamily="34" charset="0"/>
                          <a:cs typeface="Arial" panose="020B0604020202020204" pitchFamily="34" charset="0"/>
                        </a:rPr>
                        <a:t>nternal risk policies</a:t>
                      </a:r>
                    </a:p>
                    <a:p>
                      <a:pPr marL="625475" lvl="1" indent="-285750">
                        <a:buFont typeface="Arial" panose="020B0604020202020204" pitchFamily="34" charset="0"/>
                        <a:buChar char="-"/>
                      </a:pPr>
                      <a:r>
                        <a:rPr lang="en-US" sz="1200" dirty="0" smtClean="0">
                          <a:latin typeface="Arial" panose="020B0604020202020204" pitchFamily="34" charset="0"/>
                          <a:cs typeface="Arial" panose="020B0604020202020204" pitchFamily="34" charset="0"/>
                        </a:rPr>
                        <a:t>Model projections (CCAR</a:t>
                      </a:r>
                      <a:r>
                        <a:rPr lang="en-US" sz="1200" baseline="0" dirty="0" smtClean="0">
                          <a:latin typeface="Arial" panose="020B0604020202020204" pitchFamily="34" charset="0"/>
                          <a:cs typeface="Arial" panose="020B0604020202020204" pitchFamily="34" charset="0"/>
                        </a:rPr>
                        <a:t> and non-CCAR)</a:t>
                      </a:r>
                    </a:p>
                    <a:p>
                      <a:pPr marL="625475" lvl="1" indent="-285750">
                        <a:buFont typeface="Arial" panose="020B0604020202020204" pitchFamily="34" charset="0"/>
                        <a:buChar char="-"/>
                      </a:pPr>
                      <a:r>
                        <a:rPr lang="en-US" sz="1200" dirty="0" smtClean="0">
                          <a:latin typeface="Arial" panose="020B0604020202020204" pitchFamily="34" charset="0"/>
                          <a:cs typeface="Arial" panose="020B0604020202020204" pitchFamily="34" charset="0"/>
                        </a:rPr>
                        <a:t>Analysis of internal and external data</a:t>
                      </a:r>
                    </a:p>
                  </a:txBody>
                  <a:tcPr>
                    <a:lnT w="6350" cap="flat" cmpd="sng" algn="ctr">
                      <a:solidFill>
                        <a:schemeClr val="bg2"/>
                      </a:solidFill>
                      <a:prstDash val="solid"/>
                      <a:round/>
                      <a:headEnd type="none" w="med" len="med"/>
                      <a:tailEnd type="none" w="med" len="med"/>
                    </a:lnT>
                    <a:lnB w="6350" cap="flat" cmpd="sng" algn="ctr">
                      <a:solidFill>
                        <a:schemeClr val="bg2"/>
                      </a:solidFill>
                      <a:prstDash val="solid"/>
                      <a:round/>
                      <a:headEnd type="none" w="med" len="med"/>
                      <a:tailEnd type="none" w="med" len="med"/>
                    </a:lnB>
                    <a:solidFill>
                      <a:schemeClr val="bg1"/>
                    </a:solidFill>
                  </a:tcPr>
                </a:tc>
              </a:tr>
              <a:tr h="1016167">
                <a:tc>
                  <a:txBody>
                    <a:bodyPr/>
                    <a:lstStyle/>
                    <a:p>
                      <a:endParaRPr lang="en-US" sz="1200" b="0" dirty="0">
                        <a:latin typeface="Arial" panose="020B0604020202020204" pitchFamily="34" charset="0"/>
                        <a:cs typeface="Arial" panose="020B0604020202020204" pitchFamily="34" charset="0"/>
                      </a:endParaRPr>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marL="285750" marR="0" lvl="1"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latin typeface="Arial" panose="020B0604020202020204" pitchFamily="34" charset="0"/>
                          <a:ea typeface="+mn-ea"/>
                          <a:cs typeface="Arial" panose="020B0604020202020204" pitchFamily="34" charset="0"/>
                        </a:rPr>
                        <a:t>Senior leadership refinement to ensure limits are</a:t>
                      </a:r>
                      <a:r>
                        <a:rPr lang="en-US" sz="1200" kern="1200" baseline="0" dirty="0" smtClean="0">
                          <a:solidFill>
                            <a:schemeClr val="tx1"/>
                          </a:solidFill>
                          <a:latin typeface="Arial" panose="020B0604020202020204" pitchFamily="34" charset="0"/>
                          <a:ea typeface="+mn-ea"/>
                          <a:cs typeface="Arial" panose="020B0604020202020204" pitchFamily="34" charset="0"/>
                        </a:rPr>
                        <a:t> consistent with internal management plans and </a:t>
                      </a:r>
                      <a:r>
                        <a:rPr lang="en-US" sz="1200" kern="1200" dirty="0" smtClean="0">
                          <a:solidFill>
                            <a:schemeClr val="tx1"/>
                          </a:solidFill>
                          <a:latin typeface="Arial" panose="020B0604020202020204" pitchFamily="34" charset="0"/>
                          <a:ea typeface="+mn-ea"/>
                          <a:cs typeface="Arial" panose="020B0604020202020204" pitchFamily="34" charset="0"/>
                        </a:rPr>
                        <a:t>reflect forward-looking strategic vision, including:</a:t>
                      </a:r>
                    </a:p>
                    <a:p>
                      <a:pPr marL="625475" lvl="1" indent="-285750">
                        <a:buFont typeface="Arial" panose="020B0604020202020204" pitchFamily="34" charset="0"/>
                        <a:buChar char="-"/>
                      </a:pPr>
                      <a:r>
                        <a:rPr lang="en-US" sz="1200" b="0" dirty="0" smtClean="0">
                          <a:latin typeface="Arial" panose="020B0604020202020204" pitchFamily="34" charset="0"/>
                          <a:cs typeface="Arial" panose="020B0604020202020204" pitchFamily="34" charset="0"/>
                        </a:rPr>
                        <a:t>SBNA</a:t>
                      </a:r>
                      <a:r>
                        <a:rPr lang="en-US" sz="1200" b="0" baseline="0" dirty="0" smtClean="0">
                          <a:latin typeface="Arial" panose="020B0604020202020204" pitchFamily="34" charset="0"/>
                          <a:cs typeface="Arial" panose="020B0604020202020204" pitchFamily="34" charset="0"/>
                        </a:rPr>
                        <a:t> </a:t>
                      </a:r>
                      <a:r>
                        <a:rPr lang="en-US" sz="1200" b="0" dirty="0" smtClean="0">
                          <a:latin typeface="Arial" panose="020B0604020202020204" pitchFamily="34" charset="0"/>
                          <a:cs typeface="Arial" panose="020B0604020202020204" pitchFamily="34" charset="0"/>
                        </a:rPr>
                        <a:t>risk</a:t>
                      </a:r>
                      <a:r>
                        <a:rPr lang="en-US" sz="1200" b="0" baseline="0" dirty="0" smtClean="0">
                          <a:latin typeface="Arial" panose="020B0604020202020204" pitchFamily="34" charset="0"/>
                          <a:cs typeface="Arial" panose="020B0604020202020204" pitchFamily="34" charset="0"/>
                        </a:rPr>
                        <a:t> teams and CROs </a:t>
                      </a:r>
                    </a:p>
                    <a:p>
                      <a:pPr marL="625475" lvl="1" indent="-285750">
                        <a:buFont typeface="Arial" panose="020B0604020202020204" pitchFamily="34" charset="0"/>
                        <a:buChar char="-"/>
                      </a:pPr>
                      <a:r>
                        <a:rPr lang="en-US" sz="1200" b="0" dirty="0" smtClean="0">
                          <a:latin typeface="Arial" panose="020B0604020202020204" pitchFamily="34" charset="0"/>
                          <a:cs typeface="Arial" panose="020B0604020202020204" pitchFamily="34" charset="0"/>
                        </a:rPr>
                        <a:t>SBNA business leaders</a:t>
                      </a:r>
                      <a:r>
                        <a:rPr lang="en-US" sz="1200" b="0" baseline="0" dirty="0" smtClean="0">
                          <a:latin typeface="Arial" panose="020B0604020202020204" pitchFamily="34" charset="0"/>
                          <a:cs typeface="Arial" panose="020B0604020202020204" pitchFamily="34" charset="0"/>
                        </a:rPr>
                        <a:t> and CEOs</a:t>
                      </a:r>
                    </a:p>
                    <a:p>
                      <a:pPr marL="625475" marR="0" lvl="1"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baseline="0" dirty="0" smtClean="0">
                          <a:latin typeface="Arial" panose="020B0604020202020204" pitchFamily="34" charset="0"/>
                          <a:cs typeface="Arial" panose="020B0604020202020204" pitchFamily="34" charset="0"/>
                        </a:rPr>
                        <a:t>SHUSA risk teams and CRO</a:t>
                      </a:r>
                      <a:endParaRPr lang="en-US" sz="1200" b="0" dirty="0" smtClean="0">
                        <a:latin typeface="Arial" panose="020B0604020202020204" pitchFamily="34" charset="0"/>
                        <a:cs typeface="Arial" panose="020B0604020202020204" pitchFamily="34" charset="0"/>
                      </a:endParaRPr>
                    </a:p>
                  </a:txBody>
                  <a:tcPr>
                    <a:lnT w="6350" cap="flat" cmpd="sng" algn="ctr">
                      <a:solidFill>
                        <a:schemeClr val="bg2"/>
                      </a:solidFill>
                      <a:prstDash val="solid"/>
                      <a:round/>
                      <a:headEnd type="none" w="med" len="med"/>
                      <a:tailEnd type="none" w="med" len="med"/>
                    </a:lnT>
                    <a:lnB w="6350" cap="flat" cmpd="sng" algn="ctr">
                      <a:solidFill>
                        <a:schemeClr val="bg2"/>
                      </a:solidFill>
                      <a:prstDash val="solid"/>
                      <a:round/>
                      <a:headEnd type="none" w="med" len="med"/>
                      <a:tailEnd type="none" w="med" len="med"/>
                    </a:lnB>
                    <a:solidFill>
                      <a:schemeClr val="bg1"/>
                    </a:solidFill>
                  </a:tcPr>
                </a:tc>
              </a:tr>
            </a:tbl>
          </a:graphicData>
        </a:graphic>
      </p:graphicFrame>
      <p:sp>
        <p:nvSpPr>
          <p:cNvPr id="3" name="Content Placeholder 2"/>
          <p:cNvSpPr>
            <a:spLocks noGrp="1"/>
          </p:cNvSpPr>
          <p:nvPr>
            <p:ph sz="quarter" idx="11"/>
          </p:nvPr>
        </p:nvSpPr>
        <p:spPr>
          <a:xfrm>
            <a:off x="348437" y="381390"/>
            <a:ext cx="8666245" cy="435610"/>
          </a:xfrm>
        </p:spPr>
        <p:txBody>
          <a:bodyPr/>
          <a:lstStyle/>
          <a:p>
            <a:r>
              <a:rPr lang="en-US" dirty="0"/>
              <a:t>We have </a:t>
            </a:r>
            <a:r>
              <a:rPr lang="en-US" dirty="0" smtClean="0"/>
              <a:t>recalibrated the </a:t>
            </a:r>
            <a:r>
              <a:rPr lang="en-US" dirty="0"/>
              <a:t>Board level Risk Appetite Statements for </a:t>
            </a:r>
            <a:r>
              <a:rPr lang="en-US" dirty="0" smtClean="0"/>
              <a:t>SHUSA</a:t>
            </a:r>
            <a:r>
              <a:rPr lang="en-US" dirty="0"/>
              <a:t> </a:t>
            </a:r>
            <a:r>
              <a:rPr lang="en-US" dirty="0" smtClean="0"/>
              <a:t>and its entities</a:t>
            </a:r>
            <a:endParaRPr lang="en-US" dirty="0"/>
          </a:p>
        </p:txBody>
      </p:sp>
      <p:sp>
        <p:nvSpPr>
          <p:cNvPr id="6" name="AutoShape 5"/>
          <p:cNvSpPr>
            <a:spLocks noChangeArrowheads="1"/>
          </p:cNvSpPr>
          <p:nvPr/>
        </p:nvSpPr>
        <p:spPr bwMode="gray">
          <a:xfrm rot="5400000">
            <a:off x="971642" y="1515122"/>
            <a:ext cx="1058400" cy="1782954"/>
          </a:xfrm>
          <a:prstGeom prst="homePlate">
            <a:avLst>
              <a:gd name="adj" fmla="val 15458"/>
            </a:avLst>
          </a:prstGeom>
          <a:solidFill>
            <a:schemeClr val="bg1"/>
          </a:solidFill>
          <a:ln w="12700">
            <a:solidFill>
              <a:schemeClr val="bg2"/>
            </a:solidFill>
            <a:miter lim="800000"/>
            <a:headEnd/>
            <a:tailEnd/>
          </a:ln>
          <a:effectLst/>
          <a:extLst/>
        </p:spPr>
        <p:txBody>
          <a:bodyPr rot="10800000" vert="vert" lIns="72000" tIns="72000" rIns="72000" bIns="72000" anchor="ctr" anchorCtr="1">
            <a:noAutofit/>
          </a:bodyPr>
          <a:lstStyle/>
          <a:p>
            <a:pPr algn="ctr" eaLnBrk="0" hangingPunct="0">
              <a:lnSpc>
                <a:spcPct val="100000"/>
              </a:lnSpc>
            </a:pPr>
            <a:r>
              <a:rPr lang="en-GB" altLang="zh-CN" sz="1100" b="1" dirty="0" smtClean="0">
                <a:latin typeface="Arial" panose="020B0604020202020204" pitchFamily="34" charset="0"/>
                <a:ea typeface="+mj-ea"/>
                <a:cs typeface="Arial" panose="020B0604020202020204" pitchFamily="34" charset="0"/>
              </a:rPr>
              <a:t>Set SHUSA and SBNA RAS objectives</a:t>
            </a:r>
            <a:endParaRPr lang="en-GB" altLang="zh-CN" sz="1100" b="1" dirty="0">
              <a:latin typeface="Arial" panose="020B0604020202020204" pitchFamily="34" charset="0"/>
              <a:ea typeface="+mj-ea"/>
              <a:cs typeface="Arial" panose="020B0604020202020204" pitchFamily="34" charset="0"/>
            </a:endParaRPr>
          </a:p>
        </p:txBody>
      </p:sp>
      <p:sp>
        <p:nvSpPr>
          <p:cNvPr id="7" name="AutoShape 2"/>
          <p:cNvSpPr>
            <a:spLocks noChangeArrowheads="1"/>
          </p:cNvSpPr>
          <p:nvPr/>
        </p:nvSpPr>
        <p:spPr bwMode="gray">
          <a:xfrm rot="5400000">
            <a:off x="971642" y="4410881"/>
            <a:ext cx="1058400" cy="1782954"/>
          </a:xfrm>
          <a:prstGeom prst="chevron">
            <a:avLst>
              <a:gd name="adj" fmla="val 15458"/>
            </a:avLst>
          </a:prstGeom>
          <a:solidFill>
            <a:schemeClr val="bg1"/>
          </a:solidFill>
          <a:ln w="12700">
            <a:solidFill>
              <a:schemeClr val="bg2"/>
            </a:solidFill>
            <a:miter lim="800000"/>
            <a:headEnd/>
            <a:tailEnd/>
          </a:ln>
          <a:effectLst/>
          <a:extLst/>
        </p:spPr>
        <p:txBody>
          <a:bodyPr rot="10800000" vert="vert" lIns="72000" tIns="72000" rIns="72000" bIns="72000" anchor="ctr" anchorCtr="1">
            <a:noAutofit/>
          </a:bodyPr>
          <a:lstStyle/>
          <a:p>
            <a:pPr marL="3175" algn="ctr" eaLnBrk="0" hangingPunct="0">
              <a:lnSpc>
                <a:spcPct val="100000"/>
              </a:lnSpc>
            </a:pPr>
            <a:r>
              <a:rPr lang="en-GB" altLang="zh-CN" sz="1100" b="1" dirty="0" smtClean="0">
                <a:latin typeface="Arial" panose="020B0604020202020204" pitchFamily="34" charset="0"/>
                <a:ea typeface="+mj-ea"/>
                <a:cs typeface="Arial" panose="020B0604020202020204" pitchFamily="34" charset="0"/>
              </a:rPr>
              <a:t>Review and apply management adjustments</a:t>
            </a:r>
            <a:endParaRPr lang="en-GB" altLang="zh-CN" sz="1100" b="1" dirty="0">
              <a:latin typeface="Arial" panose="020B0604020202020204" pitchFamily="34" charset="0"/>
              <a:ea typeface="+mj-ea"/>
              <a:cs typeface="Arial" panose="020B0604020202020204" pitchFamily="34" charset="0"/>
            </a:endParaRPr>
          </a:p>
        </p:txBody>
      </p:sp>
      <p:sp>
        <p:nvSpPr>
          <p:cNvPr id="8" name="AutoShape 3"/>
          <p:cNvSpPr>
            <a:spLocks noChangeArrowheads="1"/>
          </p:cNvSpPr>
          <p:nvPr/>
        </p:nvSpPr>
        <p:spPr bwMode="gray">
          <a:xfrm rot="5400000">
            <a:off x="971642" y="3445628"/>
            <a:ext cx="1058400" cy="1782954"/>
          </a:xfrm>
          <a:prstGeom prst="chevron">
            <a:avLst>
              <a:gd name="adj" fmla="val 15458"/>
            </a:avLst>
          </a:prstGeom>
          <a:solidFill>
            <a:schemeClr val="bg1"/>
          </a:solidFill>
          <a:ln w="12700">
            <a:solidFill>
              <a:schemeClr val="bg2"/>
            </a:solidFill>
            <a:miter lim="800000"/>
            <a:headEnd/>
            <a:tailEnd/>
          </a:ln>
          <a:effectLst/>
          <a:extLst/>
        </p:spPr>
        <p:txBody>
          <a:bodyPr rot="10800000" vert="vert" lIns="72000" tIns="72000" rIns="72000" bIns="72000" anchor="ctr" anchorCtr="1">
            <a:noAutofit/>
          </a:bodyPr>
          <a:lstStyle/>
          <a:p>
            <a:pPr marL="3175" algn="ctr" eaLnBrk="0" hangingPunct="0">
              <a:lnSpc>
                <a:spcPct val="100000"/>
              </a:lnSpc>
            </a:pPr>
            <a:r>
              <a:rPr lang="en-GB" altLang="zh-CN" sz="1100" b="1" dirty="0" smtClean="0">
                <a:latin typeface="Arial" panose="020B0604020202020204" pitchFamily="34" charset="0"/>
                <a:ea typeface="+mj-ea"/>
                <a:cs typeface="Arial" panose="020B0604020202020204" pitchFamily="34" charset="0"/>
              </a:rPr>
              <a:t>Calibrate anchor points for metric limits</a:t>
            </a:r>
            <a:endParaRPr lang="en-GB" altLang="zh-CN" sz="1100" b="1" dirty="0">
              <a:latin typeface="Arial" panose="020B0604020202020204" pitchFamily="34" charset="0"/>
              <a:ea typeface="+mj-ea"/>
              <a:cs typeface="Arial" panose="020B0604020202020204" pitchFamily="34" charset="0"/>
            </a:endParaRPr>
          </a:p>
        </p:txBody>
      </p:sp>
      <p:sp>
        <p:nvSpPr>
          <p:cNvPr id="9" name="AutoShape 4"/>
          <p:cNvSpPr>
            <a:spLocks noChangeArrowheads="1"/>
          </p:cNvSpPr>
          <p:nvPr/>
        </p:nvSpPr>
        <p:spPr bwMode="gray">
          <a:xfrm rot="5400000">
            <a:off x="971642" y="2480375"/>
            <a:ext cx="1058400" cy="1782954"/>
          </a:xfrm>
          <a:prstGeom prst="chevron">
            <a:avLst>
              <a:gd name="adj" fmla="val 15458"/>
            </a:avLst>
          </a:prstGeom>
          <a:solidFill>
            <a:schemeClr val="bg1"/>
          </a:solidFill>
          <a:ln w="12700">
            <a:solidFill>
              <a:schemeClr val="bg2"/>
            </a:solidFill>
            <a:miter lim="800000"/>
            <a:headEnd/>
            <a:tailEnd/>
          </a:ln>
          <a:effectLst/>
          <a:extLst/>
        </p:spPr>
        <p:txBody>
          <a:bodyPr rot="10800000" vert="vert" lIns="72000" tIns="72000" rIns="72000" bIns="72000" anchor="ctr" anchorCtr="1">
            <a:noAutofit/>
          </a:bodyPr>
          <a:lstStyle/>
          <a:p>
            <a:pPr marL="3175" algn="ctr" eaLnBrk="0" hangingPunct="0">
              <a:lnSpc>
                <a:spcPct val="100000"/>
              </a:lnSpc>
            </a:pPr>
            <a:r>
              <a:rPr lang="en-GB" altLang="zh-CN" sz="1100" b="1" dirty="0" smtClean="0">
                <a:latin typeface="Arial" panose="020B0604020202020204" pitchFamily="34" charset="0"/>
                <a:ea typeface="+mj-ea"/>
                <a:cs typeface="Arial" panose="020B0604020202020204" pitchFamily="34" charset="0"/>
              </a:rPr>
              <a:t>Identify metrics to track objectives at SHUSA and SBNA level</a:t>
            </a:r>
            <a:endParaRPr lang="en-GB" altLang="zh-CN" sz="1100" b="1" dirty="0">
              <a:latin typeface="Arial" panose="020B0604020202020204" pitchFamily="34" charset="0"/>
              <a:ea typeface="+mj-ea"/>
              <a:cs typeface="Arial" panose="020B0604020202020204" pitchFamily="34" charset="0"/>
            </a:endParaRPr>
          </a:p>
        </p:txBody>
      </p:sp>
      <p:sp>
        <p:nvSpPr>
          <p:cNvPr id="11" name="Text Placeholder 2"/>
          <p:cNvSpPr txBox="1">
            <a:spLocks/>
          </p:cNvSpPr>
          <p:nvPr/>
        </p:nvSpPr>
        <p:spPr bwMode="auto">
          <a:xfrm>
            <a:off x="365760" y="1466434"/>
            <a:ext cx="2727831" cy="41096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0" indent="0" algn="l" rtl="0" eaLnBrk="1" fontAlgn="base" hangingPunct="1">
              <a:spcBef>
                <a:spcPts val="0"/>
              </a:spcBef>
              <a:spcAft>
                <a:spcPct val="0"/>
              </a:spcAft>
              <a:buNone/>
              <a:defRPr sz="1200" b="1">
                <a:solidFill>
                  <a:srgbClr val="FF0000"/>
                </a:solidFill>
                <a:latin typeface="+mj-lt"/>
                <a:ea typeface="+mn-ea"/>
                <a:cs typeface="+mn-cs"/>
              </a:defRPr>
            </a:lvl1pPr>
            <a:lvl2pPr marL="0" indent="0" algn="l" rtl="0" eaLnBrk="1" fontAlgn="base" hangingPunct="1">
              <a:lnSpc>
                <a:spcPct val="120000"/>
              </a:lnSpc>
              <a:spcBef>
                <a:spcPts val="0"/>
              </a:spcBef>
              <a:spcAft>
                <a:spcPct val="0"/>
              </a:spcAft>
              <a:buClr>
                <a:schemeClr val="tx1"/>
              </a:buClr>
              <a:buFont typeface="Wingdings" pitchFamily="2" charset="2"/>
              <a:buNone/>
              <a:defRPr sz="1200">
                <a:solidFill>
                  <a:srgbClr val="FF0000"/>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000">
                <a:solidFill>
                  <a:schemeClr val="accent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accent2"/>
                </a:solidFill>
                <a:latin typeface="Arial" charset="0"/>
                <a:ea typeface="+mn-ea"/>
                <a:cs typeface="+mn-cs"/>
              </a:defRPr>
            </a:lvl4pPr>
            <a:lvl5pPr marL="857250" indent="-115888" algn="l" rtl="0" eaLnBrk="1" fontAlgn="base" hangingPunct="1">
              <a:spcBef>
                <a:spcPct val="20000"/>
              </a:spcBef>
              <a:spcAft>
                <a:spcPct val="0"/>
              </a:spcAft>
              <a:buClr>
                <a:schemeClr val="tx1"/>
              </a:buClr>
              <a:defRPr sz="1000">
                <a:solidFill>
                  <a:schemeClr val="accent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US" sz="1400" dirty="0" smtClean="0">
                <a:latin typeface="Arial" charset="0"/>
                <a:ea typeface="ＭＳ Ｐゴシック"/>
              </a:rPr>
              <a:t>RAS </a:t>
            </a:r>
            <a:r>
              <a:rPr kumimoji="0" lang="en-US" sz="1400" b="1" i="0" u="none" strike="noStrike" kern="1200" cap="none" spc="0" normalizeH="0" baseline="0" noProof="0" dirty="0" smtClean="0">
                <a:ln>
                  <a:noFill/>
                </a:ln>
                <a:solidFill>
                  <a:srgbClr val="FF0000"/>
                </a:solidFill>
                <a:effectLst/>
                <a:uLnTx/>
                <a:uFillTx/>
                <a:latin typeface="Arial" charset="0"/>
                <a:ea typeface="ＭＳ Ｐゴシック"/>
              </a:rPr>
              <a:t>recalibration process</a:t>
            </a:r>
            <a:endParaRPr kumimoji="0" lang="en-US" sz="1400" b="1" i="0" u="none" strike="noStrike" kern="1200" cap="none" spc="0" normalizeH="0" baseline="0" noProof="0" dirty="0">
              <a:ln>
                <a:noFill/>
              </a:ln>
              <a:solidFill>
                <a:srgbClr val="FF0000"/>
              </a:solidFill>
              <a:effectLst/>
              <a:uLnTx/>
              <a:uFillTx/>
              <a:latin typeface="Arial" charset="0"/>
              <a:ea typeface="ＭＳ Ｐゴシック"/>
            </a:endParaRPr>
          </a:p>
        </p:txBody>
      </p:sp>
      <p:sp>
        <p:nvSpPr>
          <p:cNvPr id="13" name="Text Box 75"/>
          <p:cNvSpPr txBox="1">
            <a:spLocks noChangeArrowheads="1"/>
          </p:cNvSpPr>
          <p:nvPr/>
        </p:nvSpPr>
        <p:spPr bwMode="gray">
          <a:xfrm>
            <a:off x="407540" y="98167"/>
            <a:ext cx="639599" cy="184666"/>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none" lIns="0" tIns="0" rIns="0" bIns="0">
            <a:spAutoFit/>
          </a:bodyPr>
          <a:lstStyle/>
          <a:p>
            <a:pPr algn="l">
              <a:lnSpc>
                <a:spcPct val="100000"/>
              </a:lnSpc>
            </a:pPr>
            <a:r>
              <a:rPr lang="en-US" sz="1200" dirty="0" smtClean="0">
                <a:solidFill>
                  <a:schemeClr val="bg1">
                    <a:lumMod val="50000"/>
                  </a:schemeClr>
                </a:solidFill>
              </a:rPr>
              <a:t>Overview</a:t>
            </a:r>
            <a:endParaRPr lang="en-US" sz="1200" dirty="0">
              <a:solidFill>
                <a:schemeClr val="bg1">
                  <a:lumMod val="50000"/>
                </a:schemeClr>
              </a:solidFill>
            </a:endParaRPr>
          </a:p>
        </p:txBody>
      </p:sp>
    </p:spTree>
    <p:extLst>
      <p:ext uri="{BB962C8B-B14F-4D97-AF65-F5344CB8AC3E}">
        <p14:creationId xmlns:p14="http://schemas.microsoft.com/office/powerpoint/2010/main" val="178424642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extLst>
              <p:ext uri="{D42A27DB-BD31-4B8C-83A1-F6EECF244321}">
                <p14:modId xmlns:p14="http://schemas.microsoft.com/office/powerpoint/2010/main" val="273490858"/>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12392"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2" name="Content Placeholder 1"/>
          <p:cNvSpPr>
            <a:spLocks noGrp="1"/>
          </p:cNvSpPr>
          <p:nvPr>
            <p:ph sz="quarter" idx="11"/>
          </p:nvPr>
        </p:nvSpPr>
        <p:spPr>
          <a:xfrm>
            <a:off x="852722" y="452510"/>
            <a:ext cx="8161960" cy="435610"/>
          </a:xfrm>
        </p:spPr>
        <p:txBody>
          <a:bodyPr/>
          <a:lstStyle/>
          <a:p>
            <a:r>
              <a:rPr lang="en-GB" dirty="0" smtClean="0"/>
              <a:t>Calibration: </a:t>
            </a:r>
            <a:r>
              <a:rPr lang="en-US" b="0" dirty="0" smtClean="0"/>
              <a:t>NCO anchor points – Retail</a:t>
            </a:r>
            <a:endParaRPr lang="en-US" b="0" dirty="0"/>
          </a:p>
        </p:txBody>
      </p:sp>
      <p:sp>
        <p:nvSpPr>
          <p:cNvPr id="16" name="Rectangle 15"/>
          <p:cNvSpPr/>
          <p:nvPr/>
        </p:nvSpPr>
        <p:spPr>
          <a:xfrm>
            <a:off x="362780" y="1463040"/>
            <a:ext cx="8425620" cy="185307"/>
          </a:xfrm>
          <a:prstGeom prst="rect">
            <a:avLst/>
          </a:prstGeom>
        </p:spPr>
        <p:txBody>
          <a:bodyPr wrap="square" lIns="0" tIns="0" rIns="0" bIns="0">
            <a:spAutoFit/>
          </a:bodyPr>
          <a:lstStyle/>
          <a:p>
            <a:pPr algn="l"/>
            <a:r>
              <a:rPr lang="en-GB" sz="1400" b="1" dirty="0" smtClean="0">
                <a:solidFill>
                  <a:srgbClr val="FF0000"/>
                </a:solidFill>
                <a:latin typeface="Arial" panose="020B0604020202020204" pitchFamily="34" charset="0"/>
                <a:cs typeface="Arial" panose="020B0604020202020204" pitchFamily="34" charset="0"/>
              </a:rPr>
              <a:t>SBNA range </a:t>
            </a:r>
            <a:r>
              <a:rPr lang="en-GB" sz="1400" b="1" dirty="0">
                <a:solidFill>
                  <a:srgbClr val="FF0000"/>
                </a:solidFill>
                <a:latin typeface="Arial" panose="020B0604020202020204" pitchFamily="34" charset="0"/>
                <a:cs typeface="Arial" panose="020B0604020202020204" pitchFamily="34" charset="0"/>
              </a:rPr>
              <a:t>of stress scalars and NCO </a:t>
            </a:r>
            <a:r>
              <a:rPr lang="en-GB" sz="1400" b="1" dirty="0" smtClean="0">
                <a:solidFill>
                  <a:srgbClr val="FF0000"/>
                </a:solidFill>
                <a:latin typeface="Arial" panose="020B0604020202020204" pitchFamily="34" charset="0"/>
                <a:cs typeface="Arial" panose="020B0604020202020204" pitchFamily="34" charset="0"/>
              </a:rPr>
              <a:t>anchor points</a:t>
            </a:r>
            <a:endParaRPr lang="en-GB" sz="1400" dirty="0">
              <a:solidFill>
                <a:srgbClr val="FF0000"/>
              </a:solidFill>
              <a:latin typeface="Arial" panose="020B0604020202020204" pitchFamily="34" charset="0"/>
              <a:cs typeface="Arial" panose="020B0604020202020204" pitchFamily="34" charset="0"/>
            </a:endParaRPr>
          </a:p>
        </p:txBody>
      </p:sp>
      <p:graphicFrame>
        <p:nvGraphicFramePr>
          <p:cNvPr id="29" name="Table 28"/>
          <p:cNvGraphicFramePr>
            <a:graphicFrameLocks noGrp="1"/>
          </p:cNvGraphicFramePr>
          <p:nvPr>
            <p:extLst>
              <p:ext uri="{D42A27DB-BD31-4B8C-83A1-F6EECF244321}">
                <p14:modId xmlns:p14="http://schemas.microsoft.com/office/powerpoint/2010/main" val="341361707"/>
              </p:ext>
            </p:extLst>
          </p:nvPr>
        </p:nvGraphicFramePr>
        <p:xfrm>
          <a:off x="365610" y="2448474"/>
          <a:ext cx="8881582" cy="2762408"/>
        </p:xfrm>
        <a:graphic>
          <a:graphicData uri="http://schemas.openxmlformats.org/drawingml/2006/table">
            <a:tbl>
              <a:tblPr firstRow="1" lastRow="1" bandRow="1"/>
              <a:tblGrid>
                <a:gridCol w="1788310"/>
                <a:gridCol w="863799"/>
                <a:gridCol w="863799"/>
                <a:gridCol w="894279"/>
                <a:gridCol w="894279"/>
                <a:gridCol w="894279"/>
                <a:gridCol w="894279"/>
                <a:gridCol w="894279"/>
                <a:gridCol w="894279"/>
              </a:tblGrid>
              <a:tr h="301101">
                <a:tc rowSpan="2">
                  <a:txBody>
                    <a:bodyPr/>
                    <a:lstStyle>
                      <a:lvl1pPr marL="0" algn="l" defTabSz="457200" rtl="0" eaLnBrk="1" latinLnBrk="0" hangingPunct="1">
                        <a:defRPr sz="1800" b="1" kern="1200">
                          <a:solidFill>
                            <a:schemeClr val="lt1"/>
                          </a:solidFill>
                          <a:latin typeface="Arial"/>
                        </a:defRPr>
                      </a:lvl1pPr>
                      <a:lvl2pPr marL="457200" algn="l" defTabSz="457200" rtl="0" eaLnBrk="1" latinLnBrk="0" hangingPunct="1">
                        <a:defRPr sz="1800" b="1" kern="1200">
                          <a:solidFill>
                            <a:schemeClr val="lt1"/>
                          </a:solidFill>
                          <a:latin typeface="Arial"/>
                        </a:defRPr>
                      </a:lvl2pPr>
                      <a:lvl3pPr marL="914400" algn="l" defTabSz="457200" rtl="0" eaLnBrk="1" latinLnBrk="0" hangingPunct="1">
                        <a:defRPr sz="1800" b="1" kern="1200">
                          <a:solidFill>
                            <a:schemeClr val="lt1"/>
                          </a:solidFill>
                          <a:latin typeface="Arial"/>
                        </a:defRPr>
                      </a:lvl3pPr>
                      <a:lvl4pPr marL="1371600" algn="l" defTabSz="457200" rtl="0" eaLnBrk="1" latinLnBrk="0" hangingPunct="1">
                        <a:defRPr sz="1800" b="1" kern="1200">
                          <a:solidFill>
                            <a:schemeClr val="lt1"/>
                          </a:solidFill>
                          <a:latin typeface="Arial"/>
                        </a:defRPr>
                      </a:lvl4pPr>
                      <a:lvl5pPr marL="1828800" algn="l" defTabSz="457200" rtl="0" eaLnBrk="1" latinLnBrk="0" hangingPunct="1">
                        <a:defRPr sz="1800" b="1" kern="1200">
                          <a:solidFill>
                            <a:schemeClr val="lt1"/>
                          </a:solidFill>
                          <a:latin typeface="Arial"/>
                        </a:defRPr>
                      </a:lvl5pPr>
                      <a:lvl6pPr marL="2286000" algn="l" defTabSz="457200" rtl="0" eaLnBrk="1" latinLnBrk="0" hangingPunct="1">
                        <a:defRPr sz="1800" b="1" kern="1200">
                          <a:solidFill>
                            <a:schemeClr val="lt1"/>
                          </a:solidFill>
                          <a:latin typeface="Arial"/>
                        </a:defRPr>
                      </a:lvl6pPr>
                      <a:lvl7pPr marL="2743200" algn="l" defTabSz="457200" rtl="0" eaLnBrk="1" latinLnBrk="0" hangingPunct="1">
                        <a:defRPr sz="1800" b="1" kern="1200">
                          <a:solidFill>
                            <a:schemeClr val="lt1"/>
                          </a:solidFill>
                          <a:latin typeface="Arial"/>
                        </a:defRPr>
                      </a:lvl7pPr>
                      <a:lvl8pPr marL="3200400" algn="l" defTabSz="457200" rtl="0" eaLnBrk="1" latinLnBrk="0" hangingPunct="1">
                        <a:defRPr sz="1800" b="1" kern="1200">
                          <a:solidFill>
                            <a:schemeClr val="lt1"/>
                          </a:solidFill>
                          <a:latin typeface="Arial"/>
                        </a:defRPr>
                      </a:lvl8pPr>
                      <a:lvl9pPr marL="3657600" algn="l" defTabSz="457200" rtl="0" eaLnBrk="1" latinLnBrk="0" hangingPunct="1">
                        <a:defRPr sz="1800" b="1" kern="1200">
                          <a:solidFill>
                            <a:schemeClr val="lt1"/>
                          </a:solidFill>
                          <a:latin typeface="Arial"/>
                        </a:defRPr>
                      </a:lvl9pPr>
                    </a:lstStyle>
                    <a:p>
                      <a:r>
                        <a:rPr lang="en-US" sz="1100" b="1" dirty="0" smtClean="0">
                          <a:solidFill>
                            <a:srgbClr val="FF0000"/>
                          </a:solidFill>
                          <a:latin typeface="Arial" panose="020B0604020202020204" pitchFamily="34" charset="0"/>
                          <a:cs typeface="Arial" panose="020B0604020202020204" pitchFamily="34" charset="0"/>
                        </a:rPr>
                        <a:t>Portfolio</a:t>
                      </a:r>
                    </a:p>
                  </a:txBody>
                  <a:tcPr marL="36576" marR="36576" marT="27432" marB="2743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lvl1pPr marL="0" algn="l" defTabSz="457200" rtl="0" eaLnBrk="1" latinLnBrk="0" hangingPunct="1">
                        <a:defRPr sz="1800" b="1" kern="1200">
                          <a:solidFill>
                            <a:schemeClr val="lt1"/>
                          </a:solidFill>
                          <a:latin typeface="Arial"/>
                        </a:defRPr>
                      </a:lvl1pPr>
                      <a:lvl2pPr marL="457200" algn="l" defTabSz="457200" rtl="0" eaLnBrk="1" latinLnBrk="0" hangingPunct="1">
                        <a:defRPr sz="1800" b="1" kern="1200">
                          <a:solidFill>
                            <a:schemeClr val="lt1"/>
                          </a:solidFill>
                          <a:latin typeface="Arial"/>
                        </a:defRPr>
                      </a:lvl2pPr>
                      <a:lvl3pPr marL="914400" algn="l" defTabSz="457200" rtl="0" eaLnBrk="1" latinLnBrk="0" hangingPunct="1">
                        <a:defRPr sz="1800" b="1" kern="1200">
                          <a:solidFill>
                            <a:schemeClr val="lt1"/>
                          </a:solidFill>
                          <a:latin typeface="Arial"/>
                        </a:defRPr>
                      </a:lvl3pPr>
                      <a:lvl4pPr marL="1371600" algn="l" defTabSz="457200" rtl="0" eaLnBrk="1" latinLnBrk="0" hangingPunct="1">
                        <a:defRPr sz="1800" b="1" kern="1200">
                          <a:solidFill>
                            <a:schemeClr val="lt1"/>
                          </a:solidFill>
                          <a:latin typeface="Arial"/>
                        </a:defRPr>
                      </a:lvl4pPr>
                      <a:lvl5pPr marL="1828800" algn="l" defTabSz="457200" rtl="0" eaLnBrk="1" latinLnBrk="0" hangingPunct="1">
                        <a:defRPr sz="1800" b="1" kern="1200">
                          <a:solidFill>
                            <a:schemeClr val="lt1"/>
                          </a:solidFill>
                          <a:latin typeface="Arial"/>
                        </a:defRPr>
                      </a:lvl5pPr>
                      <a:lvl6pPr marL="2286000" algn="l" defTabSz="457200" rtl="0" eaLnBrk="1" latinLnBrk="0" hangingPunct="1">
                        <a:defRPr sz="1800" b="1" kern="1200">
                          <a:solidFill>
                            <a:schemeClr val="lt1"/>
                          </a:solidFill>
                          <a:latin typeface="Arial"/>
                        </a:defRPr>
                      </a:lvl6pPr>
                      <a:lvl7pPr marL="2743200" algn="l" defTabSz="457200" rtl="0" eaLnBrk="1" latinLnBrk="0" hangingPunct="1">
                        <a:defRPr sz="1800" b="1" kern="1200">
                          <a:solidFill>
                            <a:schemeClr val="lt1"/>
                          </a:solidFill>
                          <a:latin typeface="Arial"/>
                        </a:defRPr>
                      </a:lvl7pPr>
                      <a:lvl8pPr marL="3200400" algn="l" defTabSz="457200" rtl="0" eaLnBrk="1" latinLnBrk="0" hangingPunct="1">
                        <a:defRPr sz="1800" b="1" kern="1200">
                          <a:solidFill>
                            <a:schemeClr val="lt1"/>
                          </a:solidFill>
                          <a:latin typeface="Arial"/>
                        </a:defRPr>
                      </a:lvl8pPr>
                      <a:lvl9pPr marL="3657600" algn="l" defTabSz="457200" rtl="0" eaLnBrk="1" latinLnBrk="0" hangingPunct="1">
                        <a:defRPr sz="1800" b="1" kern="1200">
                          <a:solidFill>
                            <a:schemeClr val="lt1"/>
                          </a:solidFill>
                          <a:latin typeface="Arial"/>
                        </a:defRPr>
                      </a:lvl9pPr>
                    </a:lstStyle>
                    <a:p>
                      <a:pPr algn="ctr"/>
                      <a:r>
                        <a:rPr lang="en-US" sz="1100" b="1" kern="1200" dirty="0" smtClean="0">
                          <a:solidFill>
                            <a:srgbClr val="FF0000"/>
                          </a:solidFill>
                          <a:latin typeface="Arial" panose="020B0604020202020204" pitchFamily="34" charset="0"/>
                          <a:ea typeface="+mn-ea"/>
                          <a:cs typeface="Arial" panose="020B0604020202020204" pitchFamily="34" charset="0"/>
                        </a:rPr>
                        <a:t>CCAR</a:t>
                      </a:r>
                      <a:r>
                        <a:rPr lang="en-US" sz="1100" b="1" kern="1200" baseline="0" dirty="0" smtClean="0">
                          <a:solidFill>
                            <a:srgbClr val="FF0000"/>
                          </a:solidFill>
                          <a:latin typeface="Arial" panose="020B0604020202020204" pitchFamily="34" charset="0"/>
                          <a:ea typeface="+mn-ea"/>
                          <a:cs typeface="Arial" panose="020B0604020202020204" pitchFamily="34" charset="0"/>
                        </a:rPr>
                        <a:t> anchor l</a:t>
                      </a:r>
                      <a:r>
                        <a:rPr lang="en-US" sz="1100" b="1" kern="1200" dirty="0" smtClean="0">
                          <a:solidFill>
                            <a:srgbClr val="FF0000"/>
                          </a:solidFill>
                          <a:latin typeface="Arial" panose="020B0604020202020204" pitchFamily="34" charset="0"/>
                          <a:ea typeface="+mn-ea"/>
                          <a:cs typeface="Arial" panose="020B0604020202020204" pitchFamily="34" charset="0"/>
                        </a:rPr>
                        <a:t>oss budget</a:t>
                      </a:r>
                      <a:endParaRPr lang="en-US" sz="1100" b="1" kern="1200" dirty="0">
                        <a:solidFill>
                          <a:srgbClr val="FF0000"/>
                        </a:solidFill>
                        <a:latin typeface="Arial" panose="020B0604020202020204" pitchFamily="34" charset="0"/>
                        <a:ea typeface="+mn-ea"/>
                        <a:cs typeface="Arial" panose="020B0604020202020204" pitchFamily="34" charset="0"/>
                      </a:endParaRPr>
                    </a:p>
                  </a:txBody>
                  <a:tcPr marL="36576" marR="36576" marT="27432" marB="2743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hMerge="1">
                  <a:txBody>
                    <a:bodyPr/>
                    <a:lstStyle/>
                    <a:p>
                      <a:pPr algn="ctr"/>
                      <a:endParaRPr lang="en-US" sz="1100" b="1" dirty="0">
                        <a:solidFill>
                          <a:schemeClr val="tx1"/>
                        </a:solidFill>
                        <a:latin typeface="+mj-lt"/>
                        <a:cs typeface="Arial" panose="020B0604020202020204" pitchFamily="34" charset="0"/>
                      </a:endParaRPr>
                    </a:p>
                  </a:txBody>
                  <a:tcPr marL="36576" marR="36576" marT="27432" marB="27432"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2"/>
                    </a:solidFill>
                  </a:tcPr>
                </a:tc>
                <a:tc rowSpan="2">
                  <a:txBody>
                    <a:bodyPr/>
                    <a:lstStyle>
                      <a:lvl1pPr marL="0" algn="l" defTabSz="457200" rtl="0" eaLnBrk="1" latinLnBrk="0" hangingPunct="1">
                        <a:defRPr sz="1800" b="1" kern="1200">
                          <a:solidFill>
                            <a:schemeClr val="lt1"/>
                          </a:solidFill>
                          <a:latin typeface="Arial"/>
                        </a:defRPr>
                      </a:lvl1pPr>
                      <a:lvl2pPr marL="457200" algn="l" defTabSz="457200" rtl="0" eaLnBrk="1" latinLnBrk="0" hangingPunct="1">
                        <a:defRPr sz="1800" b="1" kern="1200">
                          <a:solidFill>
                            <a:schemeClr val="lt1"/>
                          </a:solidFill>
                          <a:latin typeface="Arial"/>
                        </a:defRPr>
                      </a:lvl2pPr>
                      <a:lvl3pPr marL="914400" algn="l" defTabSz="457200" rtl="0" eaLnBrk="1" latinLnBrk="0" hangingPunct="1">
                        <a:defRPr sz="1800" b="1" kern="1200">
                          <a:solidFill>
                            <a:schemeClr val="lt1"/>
                          </a:solidFill>
                          <a:latin typeface="Arial"/>
                        </a:defRPr>
                      </a:lvl3pPr>
                      <a:lvl4pPr marL="1371600" algn="l" defTabSz="457200" rtl="0" eaLnBrk="1" latinLnBrk="0" hangingPunct="1">
                        <a:defRPr sz="1800" b="1" kern="1200">
                          <a:solidFill>
                            <a:schemeClr val="lt1"/>
                          </a:solidFill>
                          <a:latin typeface="Arial"/>
                        </a:defRPr>
                      </a:lvl4pPr>
                      <a:lvl5pPr marL="1828800" algn="l" defTabSz="457200" rtl="0" eaLnBrk="1" latinLnBrk="0" hangingPunct="1">
                        <a:defRPr sz="1800" b="1" kern="1200">
                          <a:solidFill>
                            <a:schemeClr val="lt1"/>
                          </a:solidFill>
                          <a:latin typeface="Arial"/>
                        </a:defRPr>
                      </a:lvl5pPr>
                      <a:lvl6pPr marL="2286000" algn="l" defTabSz="457200" rtl="0" eaLnBrk="1" latinLnBrk="0" hangingPunct="1">
                        <a:defRPr sz="1800" b="1" kern="1200">
                          <a:solidFill>
                            <a:schemeClr val="lt1"/>
                          </a:solidFill>
                          <a:latin typeface="Arial"/>
                        </a:defRPr>
                      </a:lvl6pPr>
                      <a:lvl7pPr marL="2743200" algn="l" defTabSz="457200" rtl="0" eaLnBrk="1" latinLnBrk="0" hangingPunct="1">
                        <a:defRPr sz="1800" b="1" kern="1200">
                          <a:solidFill>
                            <a:schemeClr val="lt1"/>
                          </a:solidFill>
                          <a:latin typeface="Arial"/>
                        </a:defRPr>
                      </a:lvl7pPr>
                      <a:lvl8pPr marL="3200400" algn="l" defTabSz="457200" rtl="0" eaLnBrk="1" latinLnBrk="0" hangingPunct="1">
                        <a:defRPr sz="1800" b="1" kern="1200">
                          <a:solidFill>
                            <a:schemeClr val="lt1"/>
                          </a:solidFill>
                          <a:latin typeface="Arial"/>
                        </a:defRPr>
                      </a:lvl8pPr>
                      <a:lvl9pPr marL="3657600" algn="l" defTabSz="457200" rtl="0" eaLnBrk="1" latinLnBrk="0" hangingPunct="1">
                        <a:defRPr sz="1800" b="1" kern="1200">
                          <a:solidFill>
                            <a:schemeClr val="lt1"/>
                          </a:solidFill>
                          <a:latin typeface="Arial"/>
                        </a:defRPr>
                      </a:lvl9pPr>
                    </a:lstStyle>
                    <a:p>
                      <a:pPr algn="ctr"/>
                      <a:r>
                        <a:rPr lang="en-US" sz="1100" b="1" dirty="0" smtClean="0">
                          <a:solidFill>
                            <a:srgbClr val="FF0000"/>
                          </a:solidFill>
                          <a:latin typeface="Arial" panose="020B0604020202020204" pitchFamily="34" charset="0"/>
                          <a:cs typeface="Arial" panose="020B0604020202020204" pitchFamily="34" charset="0"/>
                        </a:rPr>
                        <a:t>CCAR anchor</a:t>
                      </a:r>
                      <a:r>
                        <a:rPr lang="en-US" sz="1100" b="1" baseline="0" dirty="0" smtClean="0">
                          <a:solidFill>
                            <a:srgbClr val="FF0000"/>
                          </a:solidFill>
                          <a:latin typeface="Arial" panose="020B0604020202020204" pitchFamily="34" charset="0"/>
                          <a:cs typeface="Arial" panose="020B0604020202020204" pitchFamily="34" charset="0"/>
                        </a:rPr>
                        <a:t> scalar</a:t>
                      </a:r>
                      <a:endParaRPr lang="en-US" sz="1100" b="1" dirty="0">
                        <a:solidFill>
                          <a:srgbClr val="FF0000"/>
                        </a:solidFill>
                        <a:latin typeface="Arial" panose="020B0604020202020204" pitchFamily="34" charset="0"/>
                        <a:cs typeface="Arial" panose="020B0604020202020204" pitchFamily="34" charset="0"/>
                      </a:endParaRPr>
                    </a:p>
                  </a:txBody>
                  <a:tcPr marL="36576" marR="36576" marT="27432" marB="2743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rowSpan="2">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100" b="1" dirty="0" smtClean="0">
                          <a:solidFill>
                            <a:srgbClr val="FF0000"/>
                          </a:solidFill>
                          <a:latin typeface="Arial" panose="020B0604020202020204" pitchFamily="34" charset="0"/>
                          <a:cs typeface="Arial" panose="020B0604020202020204" pitchFamily="34" charset="0"/>
                        </a:rPr>
                        <a:t>Revised scalar</a:t>
                      </a:r>
                      <a:r>
                        <a:rPr lang="en-US" sz="1100" b="1" baseline="30000" dirty="0" smtClean="0">
                          <a:solidFill>
                            <a:srgbClr val="FF0000"/>
                          </a:solidFill>
                          <a:latin typeface="Arial" panose="020B0604020202020204" pitchFamily="34" charset="0"/>
                          <a:cs typeface="Arial" panose="020B0604020202020204" pitchFamily="34" charset="0"/>
                        </a:rPr>
                        <a:t>1</a:t>
                      </a:r>
                      <a:endParaRPr lang="en-US" sz="1100" b="1" dirty="0" smtClean="0">
                        <a:solidFill>
                          <a:srgbClr val="FF0000"/>
                        </a:solidFill>
                        <a:latin typeface="Arial" panose="020B0604020202020204" pitchFamily="34" charset="0"/>
                        <a:cs typeface="Arial" panose="020B0604020202020204" pitchFamily="34" charset="0"/>
                      </a:endParaRPr>
                    </a:p>
                  </a:txBody>
                  <a:tcPr marL="36576" marR="36576" marT="27432" marB="2743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gridSpan="2">
                  <a:txBody>
                    <a:bodyPr/>
                    <a:lstStyle>
                      <a:lvl1pPr marL="0" algn="l" defTabSz="457200" rtl="0" eaLnBrk="1" latinLnBrk="0" hangingPunct="1">
                        <a:defRPr sz="1800" b="1" kern="1200">
                          <a:solidFill>
                            <a:schemeClr val="lt1"/>
                          </a:solidFill>
                          <a:latin typeface="Arial"/>
                        </a:defRPr>
                      </a:lvl1pPr>
                      <a:lvl2pPr marL="457200" algn="l" defTabSz="457200" rtl="0" eaLnBrk="1" latinLnBrk="0" hangingPunct="1">
                        <a:defRPr sz="1800" b="1" kern="1200">
                          <a:solidFill>
                            <a:schemeClr val="lt1"/>
                          </a:solidFill>
                          <a:latin typeface="Arial"/>
                        </a:defRPr>
                      </a:lvl2pPr>
                      <a:lvl3pPr marL="914400" algn="l" defTabSz="457200" rtl="0" eaLnBrk="1" latinLnBrk="0" hangingPunct="1">
                        <a:defRPr sz="1800" b="1" kern="1200">
                          <a:solidFill>
                            <a:schemeClr val="lt1"/>
                          </a:solidFill>
                          <a:latin typeface="Arial"/>
                        </a:defRPr>
                      </a:lvl3pPr>
                      <a:lvl4pPr marL="1371600" algn="l" defTabSz="457200" rtl="0" eaLnBrk="1" latinLnBrk="0" hangingPunct="1">
                        <a:defRPr sz="1800" b="1" kern="1200">
                          <a:solidFill>
                            <a:schemeClr val="lt1"/>
                          </a:solidFill>
                          <a:latin typeface="Arial"/>
                        </a:defRPr>
                      </a:lvl4pPr>
                      <a:lvl5pPr marL="1828800" algn="l" defTabSz="457200" rtl="0" eaLnBrk="1" latinLnBrk="0" hangingPunct="1">
                        <a:defRPr sz="1800" b="1" kern="1200">
                          <a:solidFill>
                            <a:schemeClr val="lt1"/>
                          </a:solidFill>
                          <a:latin typeface="Arial"/>
                        </a:defRPr>
                      </a:lvl5pPr>
                      <a:lvl6pPr marL="2286000" algn="l" defTabSz="457200" rtl="0" eaLnBrk="1" latinLnBrk="0" hangingPunct="1">
                        <a:defRPr sz="1800" b="1" kern="1200">
                          <a:solidFill>
                            <a:schemeClr val="lt1"/>
                          </a:solidFill>
                          <a:latin typeface="Arial"/>
                        </a:defRPr>
                      </a:lvl6pPr>
                      <a:lvl7pPr marL="2743200" algn="l" defTabSz="457200" rtl="0" eaLnBrk="1" latinLnBrk="0" hangingPunct="1">
                        <a:defRPr sz="1800" b="1" kern="1200">
                          <a:solidFill>
                            <a:schemeClr val="lt1"/>
                          </a:solidFill>
                          <a:latin typeface="Arial"/>
                        </a:defRPr>
                      </a:lvl7pPr>
                      <a:lvl8pPr marL="3200400" algn="l" defTabSz="457200" rtl="0" eaLnBrk="1" latinLnBrk="0" hangingPunct="1">
                        <a:defRPr sz="1800" b="1" kern="1200">
                          <a:solidFill>
                            <a:schemeClr val="lt1"/>
                          </a:solidFill>
                          <a:latin typeface="Arial"/>
                        </a:defRPr>
                      </a:lvl8pPr>
                      <a:lvl9pPr marL="3657600" algn="l" defTabSz="457200" rtl="0" eaLnBrk="1" latinLnBrk="0" hangingPunct="1">
                        <a:defRPr sz="1800" b="1" kern="1200">
                          <a:solidFill>
                            <a:schemeClr val="lt1"/>
                          </a:solidFill>
                          <a:latin typeface="Arial"/>
                        </a:defRPr>
                      </a:lvl9pPr>
                    </a:lstStyle>
                    <a:p>
                      <a:pPr algn="ctr"/>
                      <a:r>
                        <a:rPr lang="en-US" sz="1100" b="1" dirty="0" smtClean="0">
                          <a:solidFill>
                            <a:srgbClr val="FF0000"/>
                          </a:solidFill>
                          <a:latin typeface="Arial" panose="020B0604020202020204" pitchFamily="34" charset="0"/>
                          <a:cs typeface="Arial" panose="020B0604020202020204" pitchFamily="34" charset="0"/>
                        </a:rPr>
                        <a:t>NCO anchor</a:t>
                      </a:r>
                      <a:r>
                        <a:rPr lang="en-US" sz="1100" b="1" baseline="0" dirty="0" smtClean="0">
                          <a:solidFill>
                            <a:srgbClr val="FF0000"/>
                          </a:solidFill>
                          <a:latin typeface="Arial" panose="020B0604020202020204" pitchFamily="34" charset="0"/>
                          <a:cs typeface="Arial" panose="020B0604020202020204" pitchFamily="34" charset="0"/>
                        </a:rPr>
                        <a:t> points</a:t>
                      </a:r>
                      <a:endParaRPr lang="en-US" sz="1100" b="1" dirty="0">
                        <a:solidFill>
                          <a:srgbClr val="FF0000"/>
                        </a:solidFill>
                        <a:latin typeface="Arial" panose="020B0604020202020204" pitchFamily="34" charset="0"/>
                        <a:cs typeface="Arial" panose="020B0604020202020204" pitchFamily="34" charset="0"/>
                      </a:endParaRPr>
                    </a:p>
                  </a:txBody>
                  <a:tcPr marL="36576" marR="36576" marT="27432" marB="2743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hMerge="1">
                  <a:txBody>
                    <a:bodyPr/>
                    <a:lstStyle/>
                    <a:p>
                      <a:endParaRPr lang="en-GB"/>
                    </a:p>
                  </a:txBody>
                  <a:tcPr/>
                </a:tc>
                <a:tc gridSpan="2">
                  <a:txBody>
                    <a:bodyPr/>
                    <a:lstStyle>
                      <a:lvl1pPr marL="0" algn="l" defTabSz="457200" rtl="0" eaLnBrk="1" latinLnBrk="0" hangingPunct="1">
                        <a:defRPr sz="1800" b="1" kern="1200">
                          <a:solidFill>
                            <a:schemeClr val="lt1"/>
                          </a:solidFill>
                          <a:latin typeface="Arial"/>
                        </a:defRPr>
                      </a:lvl1pPr>
                      <a:lvl2pPr marL="457200" algn="l" defTabSz="457200" rtl="0" eaLnBrk="1" latinLnBrk="0" hangingPunct="1">
                        <a:defRPr sz="1800" b="1" kern="1200">
                          <a:solidFill>
                            <a:schemeClr val="lt1"/>
                          </a:solidFill>
                          <a:latin typeface="Arial"/>
                        </a:defRPr>
                      </a:lvl2pPr>
                      <a:lvl3pPr marL="914400" algn="l" defTabSz="457200" rtl="0" eaLnBrk="1" latinLnBrk="0" hangingPunct="1">
                        <a:defRPr sz="1800" b="1" kern="1200">
                          <a:solidFill>
                            <a:schemeClr val="lt1"/>
                          </a:solidFill>
                          <a:latin typeface="Arial"/>
                        </a:defRPr>
                      </a:lvl3pPr>
                      <a:lvl4pPr marL="1371600" algn="l" defTabSz="457200" rtl="0" eaLnBrk="1" latinLnBrk="0" hangingPunct="1">
                        <a:defRPr sz="1800" b="1" kern="1200">
                          <a:solidFill>
                            <a:schemeClr val="lt1"/>
                          </a:solidFill>
                          <a:latin typeface="Arial"/>
                        </a:defRPr>
                      </a:lvl4pPr>
                      <a:lvl5pPr marL="1828800" algn="l" defTabSz="457200" rtl="0" eaLnBrk="1" latinLnBrk="0" hangingPunct="1">
                        <a:defRPr sz="1800" b="1" kern="1200">
                          <a:solidFill>
                            <a:schemeClr val="lt1"/>
                          </a:solidFill>
                          <a:latin typeface="Arial"/>
                        </a:defRPr>
                      </a:lvl5pPr>
                      <a:lvl6pPr marL="2286000" algn="l" defTabSz="457200" rtl="0" eaLnBrk="1" latinLnBrk="0" hangingPunct="1">
                        <a:defRPr sz="1800" b="1" kern="1200">
                          <a:solidFill>
                            <a:schemeClr val="lt1"/>
                          </a:solidFill>
                          <a:latin typeface="Arial"/>
                        </a:defRPr>
                      </a:lvl6pPr>
                      <a:lvl7pPr marL="2743200" algn="l" defTabSz="457200" rtl="0" eaLnBrk="1" latinLnBrk="0" hangingPunct="1">
                        <a:defRPr sz="1800" b="1" kern="1200">
                          <a:solidFill>
                            <a:schemeClr val="lt1"/>
                          </a:solidFill>
                          <a:latin typeface="Arial"/>
                        </a:defRPr>
                      </a:lvl7pPr>
                      <a:lvl8pPr marL="3200400" algn="l" defTabSz="457200" rtl="0" eaLnBrk="1" latinLnBrk="0" hangingPunct="1">
                        <a:defRPr sz="1800" b="1" kern="1200">
                          <a:solidFill>
                            <a:schemeClr val="lt1"/>
                          </a:solidFill>
                          <a:latin typeface="Arial"/>
                        </a:defRPr>
                      </a:lvl8pPr>
                      <a:lvl9pPr marL="3657600" algn="l" defTabSz="457200" rtl="0" eaLnBrk="1" latinLnBrk="0" hangingPunct="1">
                        <a:defRPr sz="1800" b="1" kern="1200">
                          <a:solidFill>
                            <a:schemeClr val="lt1"/>
                          </a:solidFill>
                          <a:latin typeface="Arial"/>
                        </a:defRPr>
                      </a:lvl9pPr>
                    </a:lstStyle>
                    <a:p>
                      <a:pPr algn="ctr"/>
                      <a:r>
                        <a:rPr lang="en-US" sz="1100" b="1" dirty="0" smtClean="0">
                          <a:solidFill>
                            <a:srgbClr val="FF0000"/>
                          </a:solidFill>
                          <a:latin typeface="Arial" panose="020B0604020202020204" pitchFamily="34" charset="0"/>
                          <a:cs typeface="Arial" panose="020B0604020202020204" pitchFamily="34" charset="0"/>
                        </a:rPr>
                        <a:t>Max NCO </a:t>
                      </a:r>
                    </a:p>
                  </a:txBody>
                  <a:tcPr marL="36576" marR="36576" marT="27432" marB="2743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hMerge="1">
                  <a:txBody>
                    <a:bodyPr/>
                    <a:lstStyle/>
                    <a:p>
                      <a:pPr algn="ctr"/>
                      <a:endParaRPr lang="en-US" sz="1100" b="1" dirty="0">
                        <a:solidFill>
                          <a:schemeClr val="bg1"/>
                        </a:solidFill>
                        <a:latin typeface="+mj-lt"/>
                        <a:cs typeface="Arial" panose="020B0604020202020204" pitchFamily="34" charset="0"/>
                      </a:endParaRPr>
                    </a:p>
                  </a:txBody>
                  <a:tcPr marL="36576" marR="36576" marT="27432" marB="27432"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3"/>
                    </a:solidFill>
                  </a:tcPr>
                </a:tc>
              </a:tr>
              <a:tr h="251244">
                <a:tc vMerge="1">
                  <a:txBody>
                    <a:bodyPr/>
                    <a:lstStyle/>
                    <a:p>
                      <a:endParaRPr lang="en-GB"/>
                    </a:p>
                  </a:txBody>
                  <a:tcPr/>
                </a:tc>
                <a:tc>
                  <a:txBody>
                    <a:bodyPr/>
                    <a:lstStyle>
                      <a:lvl1pPr marL="0" algn="l" defTabSz="457200" rtl="0" eaLnBrk="1" latinLnBrk="0" hangingPunct="1">
                        <a:defRPr sz="1800" b="1" kern="1200">
                          <a:solidFill>
                            <a:schemeClr val="lt1"/>
                          </a:solidFill>
                          <a:latin typeface="Arial"/>
                        </a:defRPr>
                      </a:lvl1pPr>
                      <a:lvl2pPr marL="457200" algn="l" defTabSz="457200" rtl="0" eaLnBrk="1" latinLnBrk="0" hangingPunct="1">
                        <a:defRPr sz="1800" b="1" kern="1200">
                          <a:solidFill>
                            <a:schemeClr val="lt1"/>
                          </a:solidFill>
                          <a:latin typeface="Arial"/>
                        </a:defRPr>
                      </a:lvl2pPr>
                      <a:lvl3pPr marL="914400" algn="l" defTabSz="457200" rtl="0" eaLnBrk="1" latinLnBrk="0" hangingPunct="1">
                        <a:defRPr sz="1800" b="1" kern="1200">
                          <a:solidFill>
                            <a:schemeClr val="lt1"/>
                          </a:solidFill>
                          <a:latin typeface="Arial"/>
                        </a:defRPr>
                      </a:lvl3pPr>
                      <a:lvl4pPr marL="1371600" algn="l" defTabSz="457200" rtl="0" eaLnBrk="1" latinLnBrk="0" hangingPunct="1">
                        <a:defRPr sz="1800" b="1" kern="1200">
                          <a:solidFill>
                            <a:schemeClr val="lt1"/>
                          </a:solidFill>
                          <a:latin typeface="Arial"/>
                        </a:defRPr>
                      </a:lvl4pPr>
                      <a:lvl5pPr marL="1828800" algn="l" defTabSz="457200" rtl="0" eaLnBrk="1" latinLnBrk="0" hangingPunct="1">
                        <a:defRPr sz="1800" b="1" kern="1200">
                          <a:solidFill>
                            <a:schemeClr val="lt1"/>
                          </a:solidFill>
                          <a:latin typeface="Arial"/>
                        </a:defRPr>
                      </a:lvl5pPr>
                      <a:lvl6pPr marL="2286000" algn="l" defTabSz="457200" rtl="0" eaLnBrk="1" latinLnBrk="0" hangingPunct="1">
                        <a:defRPr sz="1800" b="1" kern="1200">
                          <a:solidFill>
                            <a:schemeClr val="lt1"/>
                          </a:solidFill>
                          <a:latin typeface="Arial"/>
                        </a:defRPr>
                      </a:lvl6pPr>
                      <a:lvl7pPr marL="2743200" algn="l" defTabSz="457200" rtl="0" eaLnBrk="1" latinLnBrk="0" hangingPunct="1">
                        <a:defRPr sz="1800" b="1" kern="1200">
                          <a:solidFill>
                            <a:schemeClr val="lt1"/>
                          </a:solidFill>
                          <a:latin typeface="Arial"/>
                        </a:defRPr>
                      </a:lvl7pPr>
                      <a:lvl8pPr marL="3200400" algn="l" defTabSz="457200" rtl="0" eaLnBrk="1" latinLnBrk="0" hangingPunct="1">
                        <a:defRPr sz="1800" b="1" kern="1200">
                          <a:solidFill>
                            <a:schemeClr val="lt1"/>
                          </a:solidFill>
                          <a:latin typeface="Arial"/>
                        </a:defRPr>
                      </a:lvl8pPr>
                      <a:lvl9pPr marL="3657600" algn="l" defTabSz="457200" rtl="0" eaLnBrk="1" latinLnBrk="0" hangingPunct="1">
                        <a:defRPr sz="1800" b="1" kern="1200">
                          <a:solidFill>
                            <a:schemeClr val="lt1"/>
                          </a:solidFill>
                          <a:latin typeface="Arial"/>
                        </a:defRPr>
                      </a:lvl9pPr>
                    </a:lstStyle>
                    <a:p>
                      <a:pPr algn="ctr"/>
                      <a:r>
                        <a:rPr lang="en-US" sz="1100" b="1" dirty="0" smtClean="0">
                          <a:solidFill>
                            <a:schemeClr val="tx1"/>
                          </a:solidFill>
                          <a:latin typeface="Arial" panose="020B0604020202020204" pitchFamily="34" charset="0"/>
                          <a:cs typeface="Arial" panose="020B0604020202020204" pitchFamily="34" charset="0"/>
                        </a:rPr>
                        <a:t>Amber</a:t>
                      </a:r>
                      <a:endParaRPr lang="en-US" sz="1100" b="1" dirty="0">
                        <a:solidFill>
                          <a:schemeClr val="tx1"/>
                        </a:solidFill>
                        <a:latin typeface="Arial" panose="020B0604020202020204" pitchFamily="34" charset="0"/>
                        <a:cs typeface="Arial" panose="020B0604020202020204" pitchFamily="34" charset="0"/>
                      </a:endParaRPr>
                    </a:p>
                  </a:txBody>
                  <a:tcPr marL="36576" marR="36576" marT="27432" marB="2743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457200" rtl="0" eaLnBrk="1" latinLnBrk="0" hangingPunct="1">
                        <a:defRPr sz="1800" b="1" kern="1200">
                          <a:solidFill>
                            <a:schemeClr val="lt1"/>
                          </a:solidFill>
                          <a:latin typeface="Arial"/>
                        </a:defRPr>
                      </a:lvl1pPr>
                      <a:lvl2pPr marL="457200" algn="l" defTabSz="457200" rtl="0" eaLnBrk="1" latinLnBrk="0" hangingPunct="1">
                        <a:defRPr sz="1800" b="1" kern="1200">
                          <a:solidFill>
                            <a:schemeClr val="lt1"/>
                          </a:solidFill>
                          <a:latin typeface="Arial"/>
                        </a:defRPr>
                      </a:lvl2pPr>
                      <a:lvl3pPr marL="914400" algn="l" defTabSz="457200" rtl="0" eaLnBrk="1" latinLnBrk="0" hangingPunct="1">
                        <a:defRPr sz="1800" b="1" kern="1200">
                          <a:solidFill>
                            <a:schemeClr val="lt1"/>
                          </a:solidFill>
                          <a:latin typeface="Arial"/>
                        </a:defRPr>
                      </a:lvl3pPr>
                      <a:lvl4pPr marL="1371600" algn="l" defTabSz="457200" rtl="0" eaLnBrk="1" latinLnBrk="0" hangingPunct="1">
                        <a:defRPr sz="1800" b="1" kern="1200">
                          <a:solidFill>
                            <a:schemeClr val="lt1"/>
                          </a:solidFill>
                          <a:latin typeface="Arial"/>
                        </a:defRPr>
                      </a:lvl4pPr>
                      <a:lvl5pPr marL="1828800" algn="l" defTabSz="457200" rtl="0" eaLnBrk="1" latinLnBrk="0" hangingPunct="1">
                        <a:defRPr sz="1800" b="1" kern="1200">
                          <a:solidFill>
                            <a:schemeClr val="lt1"/>
                          </a:solidFill>
                          <a:latin typeface="Arial"/>
                        </a:defRPr>
                      </a:lvl5pPr>
                      <a:lvl6pPr marL="2286000" algn="l" defTabSz="457200" rtl="0" eaLnBrk="1" latinLnBrk="0" hangingPunct="1">
                        <a:defRPr sz="1800" b="1" kern="1200">
                          <a:solidFill>
                            <a:schemeClr val="lt1"/>
                          </a:solidFill>
                          <a:latin typeface="Arial"/>
                        </a:defRPr>
                      </a:lvl6pPr>
                      <a:lvl7pPr marL="2743200" algn="l" defTabSz="457200" rtl="0" eaLnBrk="1" latinLnBrk="0" hangingPunct="1">
                        <a:defRPr sz="1800" b="1" kern="1200">
                          <a:solidFill>
                            <a:schemeClr val="lt1"/>
                          </a:solidFill>
                          <a:latin typeface="Arial"/>
                        </a:defRPr>
                      </a:lvl7pPr>
                      <a:lvl8pPr marL="3200400" algn="l" defTabSz="457200" rtl="0" eaLnBrk="1" latinLnBrk="0" hangingPunct="1">
                        <a:defRPr sz="1800" b="1" kern="1200">
                          <a:solidFill>
                            <a:schemeClr val="lt1"/>
                          </a:solidFill>
                          <a:latin typeface="Arial"/>
                        </a:defRPr>
                      </a:lvl8pPr>
                      <a:lvl9pPr marL="3657600" algn="l" defTabSz="457200" rtl="0" eaLnBrk="1" latinLnBrk="0" hangingPunct="1">
                        <a:defRPr sz="1800" b="1" kern="1200">
                          <a:solidFill>
                            <a:schemeClr val="lt1"/>
                          </a:solidFill>
                          <a:latin typeface="Arial"/>
                        </a:defRPr>
                      </a:lvl9pPr>
                    </a:lstStyle>
                    <a:p>
                      <a:pPr algn="ctr"/>
                      <a:r>
                        <a:rPr lang="en-GB" sz="1100" b="1" dirty="0" smtClean="0">
                          <a:solidFill>
                            <a:schemeClr val="bg1"/>
                          </a:solidFill>
                          <a:latin typeface="Arial" panose="020B0604020202020204" pitchFamily="34" charset="0"/>
                          <a:cs typeface="Arial" panose="020B0604020202020204" pitchFamily="34" charset="0"/>
                        </a:rPr>
                        <a:t>Red</a:t>
                      </a:r>
                      <a:endParaRPr lang="en-GB" sz="1100" b="1" dirty="0">
                        <a:solidFill>
                          <a:schemeClr val="bg1"/>
                        </a:solidFill>
                        <a:latin typeface="Arial" panose="020B0604020202020204" pitchFamily="34" charset="0"/>
                        <a:cs typeface="Arial" panose="020B0604020202020204" pitchFamily="34" charset="0"/>
                      </a:endParaRPr>
                    </a:p>
                  </a:txBody>
                  <a:tcPr marL="36576" marR="36576" marT="27432" marB="2743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vMerge="1">
                  <a:txBody>
                    <a:bodyPr/>
                    <a:lstStyle/>
                    <a:p>
                      <a:endParaRPr lang="en-GB"/>
                    </a:p>
                  </a:txBody>
                  <a:tcPr/>
                </a:tc>
                <a:tc vMerge="1">
                  <a:txBody>
                    <a:bodyPr/>
                    <a:lstStyle/>
                    <a:p>
                      <a:endParaRPr lang="en-US"/>
                    </a:p>
                  </a:txBody>
                  <a:tcPr/>
                </a:tc>
                <a:tc>
                  <a:txBody>
                    <a:bodyPr/>
                    <a:lstStyle>
                      <a:lvl1pPr marL="0" algn="l" defTabSz="457200" rtl="0" eaLnBrk="1" latinLnBrk="0" hangingPunct="1">
                        <a:defRPr sz="1800" b="1" kern="1200">
                          <a:solidFill>
                            <a:schemeClr val="lt1"/>
                          </a:solidFill>
                          <a:latin typeface="Arial"/>
                        </a:defRPr>
                      </a:lvl1pPr>
                      <a:lvl2pPr marL="457200" algn="l" defTabSz="457200" rtl="0" eaLnBrk="1" latinLnBrk="0" hangingPunct="1">
                        <a:defRPr sz="1800" b="1" kern="1200">
                          <a:solidFill>
                            <a:schemeClr val="lt1"/>
                          </a:solidFill>
                          <a:latin typeface="Arial"/>
                        </a:defRPr>
                      </a:lvl2pPr>
                      <a:lvl3pPr marL="914400" algn="l" defTabSz="457200" rtl="0" eaLnBrk="1" latinLnBrk="0" hangingPunct="1">
                        <a:defRPr sz="1800" b="1" kern="1200">
                          <a:solidFill>
                            <a:schemeClr val="lt1"/>
                          </a:solidFill>
                          <a:latin typeface="Arial"/>
                        </a:defRPr>
                      </a:lvl3pPr>
                      <a:lvl4pPr marL="1371600" algn="l" defTabSz="457200" rtl="0" eaLnBrk="1" latinLnBrk="0" hangingPunct="1">
                        <a:defRPr sz="1800" b="1" kern="1200">
                          <a:solidFill>
                            <a:schemeClr val="lt1"/>
                          </a:solidFill>
                          <a:latin typeface="Arial"/>
                        </a:defRPr>
                      </a:lvl4pPr>
                      <a:lvl5pPr marL="1828800" algn="l" defTabSz="457200" rtl="0" eaLnBrk="1" latinLnBrk="0" hangingPunct="1">
                        <a:defRPr sz="1800" b="1" kern="1200">
                          <a:solidFill>
                            <a:schemeClr val="lt1"/>
                          </a:solidFill>
                          <a:latin typeface="Arial"/>
                        </a:defRPr>
                      </a:lvl5pPr>
                      <a:lvl6pPr marL="2286000" algn="l" defTabSz="457200" rtl="0" eaLnBrk="1" latinLnBrk="0" hangingPunct="1">
                        <a:defRPr sz="1800" b="1" kern="1200">
                          <a:solidFill>
                            <a:schemeClr val="lt1"/>
                          </a:solidFill>
                          <a:latin typeface="Arial"/>
                        </a:defRPr>
                      </a:lvl6pPr>
                      <a:lvl7pPr marL="2743200" algn="l" defTabSz="457200" rtl="0" eaLnBrk="1" latinLnBrk="0" hangingPunct="1">
                        <a:defRPr sz="1800" b="1" kern="1200">
                          <a:solidFill>
                            <a:schemeClr val="lt1"/>
                          </a:solidFill>
                          <a:latin typeface="Arial"/>
                        </a:defRPr>
                      </a:lvl7pPr>
                      <a:lvl8pPr marL="3200400" algn="l" defTabSz="457200" rtl="0" eaLnBrk="1" latinLnBrk="0" hangingPunct="1">
                        <a:defRPr sz="1800" b="1" kern="1200">
                          <a:solidFill>
                            <a:schemeClr val="lt1"/>
                          </a:solidFill>
                          <a:latin typeface="Arial"/>
                        </a:defRPr>
                      </a:lvl8pPr>
                      <a:lvl9pPr marL="3657600" algn="l" defTabSz="457200" rtl="0" eaLnBrk="1" latinLnBrk="0" hangingPunct="1">
                        <a:defRPr sz="1800" b="1" kern="1200">
                          <a:solidFill>
                            <a:schemeClr val="lt1"/>
                          </a:solidFill>
                          <a:latin typeface="Arial"/>
                        </a:defRPr>
                      </a:lvl9pPr>
                    </a:lstStyle>
                    <a:p>
                      <a:pPr algn="ctr"/>
                      <a:r>
                        <a:rPr lang="en-US" sz="1100" b="1" dirty="0" smtClean="0">
                          <a:solidFill>
                            <a:schemeClr val="tx1"/>
                          </a:solidFill>
                          <a:latin typeface="Arial" panose="020B0604020202020204" pitchFamily="34" charset="0"/>
                          <a:cs typeface="Arial" panose="020B0604020202020204" pitchFamily="34" charset="0"/>
                        </a:rPr>
                        <a:t>Amber</a:t>
                      </a:r>
                      <a:endParaRPr lang="en-US" sz="1100" b="1" dirty="0">
                        <a:solidFill>
                          <a:schemeClr val="tx1"/>
                        </a:solidFill>
                        <a:latin typeface="Arial" panose="020B0604020202020204" pitchFamily="34" charset="0"/>
                        <a:cs typeface="Arial" panose="020B0604020202020204" pitchFamily="34" charset="0"/>
                      </a:endParaRPr>
                    </a:p>
                  </a:txBody>
                  <a:tcPr marL="36576" marR="36576" marT="27432" marB="2743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457200" rtl="0" eaLnBrk="1" latinLnBrk="0" hangingPunct="1">
                        <a:defRPr sz="1800" b="1" kern="1200">
                          <a:solidFill>
                            <a:schemeClr val="lt1"/>
                          </a:solidFill>
                          <a:latin typeface="Arial"/>
                        </a:defRPr>
                      </a:lvl1pPr>
                      <a:lvl2pPr marL="457200" algn="l" defTabSz="457200" rtl="0" eaLnBrk="1" latinLnBrk="0" hangingPunct="1">
                        <a:defRPr sz="1800" b="1" kern="1200">
                          <a:solidFill>
                            <a:schemeClr val="lt1"/>
                          </a:solidFill>
                          <a:latin typeface="Arial"/>
                        </a:defRPr>
                      </a:lvl2pPr>
                      <a:lvl3pPr marL="914400" algn="l" defTabSz="457200" rtl="0" eaLnBrk="1" latinLnBrk="0" hangingPunct="1">
                        <a:defRPr sz="1800" b="1" kern="1200">
                          <a:solidFill>
                            <a:schemeClr val="lt1"/>
                          </a:solidFill>
                          <a:latin typeface="Arial"/>
                        </a:defRPr>
                      </a:lvl3pPr>
                      <a:lvl4pPr marL="1371600" algn="l" defTabSz="457200" rtl="0" eaLnBrk="1" latinLnBrk="0" hangingPunct="1">
                        <a:defRPr sz="1800" b="1" kern="1200">
                          <a:solidFill>
                            <a:schemeClr val="lt1"/>
                          </a:solidFill>
                          <a:latin typeface="Arial"/>
                        </a:defRPr>
                      </a:lvl4pPr>
                      <a:lvl5pPr marL="1828800" algn="l" defTabSz="457200" rtl="0" eaLnBrk="1" latinLnBrk="0" hangingPunct="1">
                        <a:defRPr sz="1800" b="1" kern="1200">
                          <a:solidFill>
                            <a:schemeClr val="lt1"/>
                          </a:solidFill>
                          <a:latin typeface="Arial"/>
                        </a:defRPr>
                      </a:lvl5pPr>
                      <a:lvl6pPr marL="2286000" algn="l" defTabSz="457200" rtl="0" eaLnBrk="1" latinLnBrk="0" hangingPunct="1">
                        <a:defRPr sz="1800" b="1" kern="1200">
                          <a:solidFill>
                            <a:schemeClr val="lt1"/>
                          </a:solidFill>
                          <a:latin typeface="Arial"/>
                        </a:defRPr>
                      </a:lvl6pPr>
                      <a:lvl7pPr marL="2743200" algn="l" defTabSz="457200" rtl="0" eaLnBrk="1" latinLnBrk="0" hangingPunct="1">
                        <a:defRPr sz="1800" b="1" kern="1200">
                          <a:solidFill>
                            <a:schemeClr val="lt1"/>
                          </a:solidFill>
                          <a:latin typeface="Arial"/>
                        </a:defRPr>
                      </a:lvl7pPr>
                      <a:lvl8pPr marL="3200400" algn="l" defTabSz="457200" rtl="0" eaLnBrk="1" latinLnBrk="0" hangingPunct="1">
                        <a:defRPr sz="1800" b="1" kern="1200">
                          <a:solidFill>
                            <a:schemeClr val="lt1"/>
                          </a:solidFill>
                          <a:latin typeface="Arial"/>
                        </a:defRPr>
                      </a:lvl8pPr>
                      <a:lvl9pPr marL="3657600" algn="l" defTabSz="457200" rtl="0" eaLnBrk="1" latinLnBrk="0" hangingPunct="1">
                        <a:defRPr sz="1800" b="1" kern="1200">
                          <a:solidFill>
                            <a:schemeClr val="lt1"/>
                          </a:solidFill>
                          <a:latin typeface="Arial"/>
                        </a:defRPr>
                      </a:lvl9pPr>
                    </a:lstStyle>
                    <a:p>
                      <a:pPr algn="ctr"/>
                      <a:r>
                        <a:rPr lang="en-GB" sz="1100" b="1" dirty="0" smtClean="0">
                          <a:solidFill>
                            <a:schemeClr val="bg1"/>
                          </a:solidFill>
                          <a:latin typeface="Arial" panose="020B0604020202020204" pitchFamily="34" charset="0"/>
                          <a:cs typeface="Arial" panose="020B0604020202020204" pitchFamily="34" charset="0"/>
                        </a:rPr>
                        <a:t>Red</a:t>
                      </a:r>
                      <a:endParaRPr lang="en-GB" sz="1100" b="1" dirty="0">
                        <a:solidFill>
                          <a:schemeClr val="bg1"/>
                        </a:solidFill>
                        <a:latin typeface="Arial" panose="020B0604020202020204" pitchFamily="34" charset="0"/>
                        <a:cs typeface="Arial" panose="020B0604020202020204" pitchFamily="34" charset="0"/>
                      </a:endParaRPr>
                    </a:p>
                  </a:txBody>
                  <a:tcPr marL="36576" marR="36576" marT="27432" marB="2743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457200" rtl="0" eaLnBrk="1" latinLnBrk="0" hangingPunct="1">
                        <a:defRPr sz="1800" b="1" kern="1200">
                          <a:solidFill>
                            <a:schemeClr val="lt1"/>
                          </a:solidFill>
                          <a:latin typeface="Arial"/>
                        </a:defRPr>
                      </a:lvl1pPr>
                      <a:lvl2pPr marL="457200" algn="l" defTabSz="457200" rtl="0" eaLnBrk="1" latinLnBrk="0" hangingPunct="1">
                        <a:defRPr sz="1800" b="1" kern="1200">
                          <a:solidFill>
                            <a:schemeClr val="lt1"/>
                          </a:solidFill>
                          <a:latin typeface="Arial"/>
                        </a:defRPr>
                      </a:lvl2pPr>
                      <a:lvl3pPr marL="914400" algn="l" defTabSz="457200" rtl="0" eaLnBrk="1" latinLnBrk="0" hangingPunct="1">
                        <a:defRPr sz="1800" b="1" kern="1200">
                          <a:solidFill>
                            <a:schemeClr val="lt1"/>
                          </a:solidFill>
                          <a:latin typeface="Arial"/>
                        </a:defRPr>
                      </a:lvl3pPr>
                      <a:lvl4pPr marL="1371600" algn="l" defTabSz="457200" rtl="0" eaLnBrk="1" latinLnBrk="0" hangingPunct="1">
                        <a:defRPr sz="1800" b="1" kern="1200">
                          <a:solidFill>
                            <a:schemeClr val="lt1"/>
                          </a:solidFill>
                          <a:latin typeface="Arial"/>
                        </a:defRPr>
                      </a:lvl4pPr>
                      <a:lvl5pPr marL="1828800" algn="l" defTabSz="457200" rtl="0" eaLnBrk="1" latinLnBrk="0" hangingPunct="1">
                        <a:defRPr sz="1800" b="1" kern="1200">
                          <a:solidFill>
                            <a:schemeClr val="lt1"/>
                          </a:solidFill>
                          <a:latin typeface="Arial"/>
                        </a:defRPr>
                      </a:lvl5pPr>
                      <a:lvl6pPr marL="2286000" algn="l" defTabSz="457200" rtl="0" eaLnBrk="1" latinLnBrk="0" hangingPunct="1">
                        <a:defRPr sz="1800" b="1" kern="1200">
                          <a:solidFill>
                            <a:schemeClr val="lt1"/>
                          </a:solidFill>
                          <a:latin typeface="Arial"/>
                        </a:defRPr>
                      </a:lvl6pPr>
                      <a:lvl7pPr marL="2743200" algn="l" defTabSz="457200" rtl="0" eaLnBrk="1" latinLnBrk="0" hangingPunct="1">
                        <a:defRPr sz="1800" b="1" kern="1200">
                          <a:solidFill>
                            <a:schemeClr val="lt1"/>
                          </a:solidFill>
                          <a:latin typeface="Arial"/>
                        </a:defRPr>
                      </a:lvl7pPr>
                      <a:lvl8pPr marL="3200400" algn="l" defTabSz="457200" rtl="0" eaLnBrk="1" latinLnBrk="0" hangingPunct="1">
                        <a:defRPr sz="1800" b="1" kern="1200">
                          <a:solidFill>
                            <a:schemeClr val="lt1"/>
                          </a:solidFill>
                          <a:latin typeface="Arial"/>
                        </a:defRPr>
                      </a:lvl8pPr>
                      <a:lvl9pPr marL="3657600" algn="l" defTabSz="457200" rtl="0" eaLnBrk="1" latinLnBrk="0" hangingPunct="1">
                        <a:defRPr sz="1800" b="1" kern="1200">
                          <a:solidFill>
                            <a:schemeClr val="lt1"/>
                          </a:solidFill>
                          <a:latin typeface="Arial"/>
                        </a:defRPr>
                      </a:lvl9pPr>
                    </a:lstStyle>
                    <a:p>
                      <a:pPr algn="ctr"/>
                      <a:r>
                        <a:rPr lang="en-US" sz="1100" b="1" dirty="0" smtClean="0">
                          <a:solidFill>
                            <a:schemeClr val="tx1"/>
                          </a:solidFill>
                          <a:latin typeface="Arial" panose="020B0604020202020204" pitchFamily="34" charset="0"/>
                          <a:cs typeface="Arial" panose="020B0604020202020204" pitchFamily="34" charset="0"/>
                        </a:rPr>
                        <a:t>Amber</a:t>
                      </a:r>
                      <a:endParaRPr lang="en-US" sz="1100" b="1" dirty="0">
                        <a:solidFill>
                          <a:schemeClr val="tx1"/>
                        </a:solidFill>
                        <a:latin typeface="Arial" panose="020B0604020202020204" pitchFamily="34" charset="0"/>
                        <a:cs typeface="Arial" panose="020B0604020202020204" pitchFamily="34" charset="0"/>
                      </a:endParaRPr>
                    </a:p>
                  </a:txBody>
                  <a:tcPr marL="36576" marR="36576" marT="27432" marB="2743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457200" rtl="0" eaLnBrk="1" latinLnBrk="0" hangingPunct="1">
                        <a:defRPr sz="1800" b="1" kern="1200">
                          <a:solidFill>
                            <a:schemeClr val="lt1"/>
                          </a:solidFill>
                          <a:latin typeface="Arial"/>
                        </a:defRPr>
                      </a:lvl1pPr>
                      <a:lvl2pPr marL="457200" algn="l" defTabSz="457200" rtl="0" eaLnBrk="1" latinLnBrk="0" hangingPunct="1">
                        <a:defRPr sz="1800" b="1" kern="1200">
                          <a:solidFill>
                            <a:schemeClr val="lt1"/>
                          </a:solidFill>
                          <a:latin typeface="Arial"/>
                        </a:defRPr>
                      </a:lvl2pPr>
                      <a:lvl3pPr marL="914400" algn="l" defTabSz="457200" rtl="0" eaLnBrk="1" latinLnBrk="0" hangingPunct="1">
                        <a:defRPr sz="1800" b="1" kern="1200">
                          <a:solidFill>
                            <a:schemeClr val="lt1"/>
                          </a:solidFill>
                          <a:latin typeface="Arial"/>
                        </a:defRPr>
                      </a:lvl3pPr>
                      <a:lvl4pPr marL="1371600" algn="l" defTabSz="457200" rtl="0" eaLnBrk="1" latinLnBrk="0" hangingPunct="1">
                        <a:defRPr sz="1800" b="1" kern="1200">
                          <a:solidFill>
                            <a:schemeClr val="lt1"/>
                          </a:solidFill>
                          <a:latin typeface="Arial"/>
                        </a:defRPr>
                      </a:lvl4pPr>
                      <a:lvl5pPr marL="1828800" algn="l" defTabSz="457200" rtl="0" eaLnBrk="1" latinLnBrk="0" hangingPunct="1">
                        <a:defRPr sz="1800" b="1" kern="1200">
                          <a:solidFill>
                            <a:schemeClr val="lt1"/>
                          </a:solidFill>
                          <a:latin typeface="Arial"/>
                        </a:defRPr>
                      </a:lvl5pPr>
                      <a:lvl6pPr marL="2286000" algn="l" defTabSz="457200" rtl="0" eaLnBrk="1" latinLnBrk="0" hangingPunct="1">
                        <a:defRPr sz="1800" b="1" kern="1200">
                          <a:solidFill>
                            <a:schemeClr val="lt1"/>
                          </a:solidFill>
                          <a:latin typeface="Arial"/>
                        </a:defRPr>
                      </a:lvl6pPr>
                      <a:lvl7pPr marL="2743200" algn="l" defTabSz="457200" rtl="0" eaLnBrk="1" latinLnBrk="0" hangingPunct="1">
                        <a:defRPr sz="1800" b="1" kern="1200">
                          <a:solidFill>
                            <a:schemeClr val="lt1"/>
                          </a:solidFill>
                          <a:latin typeface="Arial"/>
                        </a:defRPr>
                      </a:lvl7pPr>
                      <a:lvl8pPr marL="3200400" algn="l" defTabSz="457200" rtl="0" eaLnBrk="1" latinLnBrk="0" hangingPunct="1">
                        <a:defRPr sz="1800" b="1" kern="1200">
                          <a:solidFill>
                            <a:schemeClr val="lt1"/>
                          </a:solidFill>
                          <a:latin typeface="Arial"/>
                        </a:defRPr>
                      </a:lvl8pPr>
                      <a:lvl9pPr marL="3657600" algn="l" defTabSz="457200" rtl="0" eaLnBrk="1" latinLnBrk="0" hangingPunct="1">
                        <a:defRPr sz="1800" b="1" kern="1200">
                          <a:solidFill>
                            <a:schemeClr val="lt1"/>
                          </a:solidFill>
                          <a:latin typeface="Arial"/>
                        </a:defRPr>
                      </a:lvl9pPr>
                    </a:lstStyle>
                    <a:p>
                      <a:pPr algn="ctr"/>
                      <a:r>
                        <a:rPr lang="en-GB" sz="1100" b="1" dirty="0" smtClean="0">
                          <a:solidFill>
                            <a:schemeClr val="bg1"/>
                          </a:solidFill>
                          <a:latin typeface="Arial" panose="020B0604020202020204" pitchFamily="34" charset="0"/>
                          <a:cs typeface="Arial" panose="020B0604020202020204" pitchFamily="34" charset="0"/>
                        </a:rPr>
                        <a:t>Red</a:t>
                      </a:r>
                      <a:endParaRPr lang="en-GB" sz="1100" b="1" dirty="0">
                        <a:solidFill>
                          <a:schemeClr val="bg1"/>
                        </a:solidFill>
                        <a:latin typeface="Arial" panose="020B0604020202020204" pitchFamily="34" charset="0"/>
                        <a:cs typeface="Arial" panose="020B0604020202020204" pitchFamily="34" charset="0"/>
                      </a:endParaRPr>
                    </a:p>
                  </a:txBody>
                  <a:tcPr marL="36576" marR="36576" marT="27432" marB="2743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r>
              <a:tr h="283282">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marL="60325" indent="0" algn="l" defTabSz="914400" rtl="0" eaLnBrk="1" latinLnBrk="0" hangingPunct="1"/>
                      <a:r>
                        <a:rPr lang="en-US" sz="1100" b="1" kern="1200" dirty="0" smtClean="0">
                          <a:solidFill>
                            <a:schemeClr val="tx1"/>
                          </a:solidFill>
                          <a:latin typeface="Arial" panose="020B0604020202020204" pitchFamily="34" charset="0"/>
                          <a:ea typeface="+mn-ea"/>
                          <a:cs typeface="Arial" panose="020B0604020202020204" pitchFamily="34" charset="0"/>
                        </a:rPr>
                        <a:t>SBNA Commercial</a:t>
                      </a:r>
                      <a:endParaRPr lang="en-US" sz="1100" b="1" kern="1200" dirty="0">
                        <a:solidFill>
                          <a:schemeClr val="tx1"/>
                        </a:solidFill>
                        <a:latin typeface="Arial" panose="020B0604020202020204" pitchFamily="34" charset="0"/>
                        <a:ea typeface="+mn-ea"/>
                        <a:cs typeface="Arial" panose="020B0604020202020204" pitchFamily="34" charset="0"/>
                      </a:endParaRPr>
                    </a:p>
                  </a:txBody>
                  <a:tcPr marL="36576" marR="36576" marT="27432" marB="2743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b"/>
                      <a:r>
                        <a:rPr lang="en-US" sz="1100" b="0" i="0" u="none" strike="noStrike" dirty="0">
                          <a:effectLst/>
                          <a:latin typeface="Arial"/>
                        </a:rPr>
                        <a:t>$784 </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fontAlgn="b"/>
                      <a:r>
                        <a:rPr lang="en-US" sz="1100" b="0" i="0" u="none" strike="noStrike" dirty="0">
                          <a:effectLst/>
                          <a:latin typeface="Arial"/>
                        </a:rPr>
                        <a:t>$863 </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gridSpan="6">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fontAlgn="ctr"/>
                      <a:endParaRPr lang="en-US" sz="1100" b="1" i="0" u="none" strike="noStrike" dirty="0">
                        <a:solidFill>
                          <a:schemeClr val="tx1"/>
                        </a:solidFill>
                        <a:effectLst/>
                        <a:latin typeface="Arial" panose="020B0604020202020204" pitchFamily="34" charset="0"/>
                        <a:cs typeface="Arial" panose="020B0604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pattFill prst="ltUpDiag">
                      <a:fgClr>
                        <a:schemeClr val="bg1">
                          <a:lumMod val="65000"/>
                        </a:schemeClr>
                      </a:fgClr>
                      <a:bgClr>
                        <a:schemeClr val="bg1"/>
                      </a:bgClr>
                    </a:pattFill>
                  </a:tcPr>
                </a:tc>
                <a:tc hMerge="1">
                  <a:txBody>
                    <a:bodyPr/>
                    <a:lstStyle/>
                    <a:p>
                      <a:endParaRPr lang="en-US"/>
                    </a:p>
                  </a:txBody>
                  <a:tcPr/>
                </a:tc>
                <a:tc hMerge="1">
                  <a:txBody>
                    <a:bodyPr/>
                    <a:lstStyle/>
                    <a:p>
                      <a:endParaRPr lang="en-GB"/>
                    </a:p>
                  </a:txBody>
                  <a:tcPr/>
                </a:tc>
                <a:tc hMerge="1">
                  <a:txBody>
                    <a:bodyPr/>
                    <a:lstStyle/>
                    <a:p>
                      <a:endParaRPr lang="en-GB"/>
                    </a:p>
                  </a:txBody>
                  <a:tcPr/>
                </a:tc>
                <a:tc hMerge="1">
                  <a:txBody>
                    <a:bodyPr/>
                    <a:lstStyle/>
                    <a:p>
                      <a:pPr algn="ctr" fontAlgn="ctr"/>
                      <a:endParaRPr lang="en-US" sz="1100" b="1" i="0" u="none" strike="noStrike" dirty="0">
                        <a:solidFill>
                          <a:schemeClr val="tx1"/>
                        </a:solidFill>
                        <a:effectLst/>
                        <a:latin typeface="Arial"/>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hMerge="1">
                  <a:txBody>
                    <a:bodyPr/>
                    <a:lstStyle/>
                    <a:p>
                      <a:pPr algn="ctr" fontAlgn="ctr"/>
                      <a:endParaRPr lang="en-US" sz="1100" b="1" i="0" u="none" strike="noStrike" dirty="0">
                        <a:solidFill>
                          <a:schemeClr val="tx1"/>
                        </a:solidFill>
                        <a:effectLst/>
                        <a:latin typeface="Arial"/>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r>
              <a:tr h="248856">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marL="169863" indent="0" algn="l" defTabSz="914400" rtl="0" eaLnBrk="1" latinLnBrk="0" hangingPunct="1"/>
                      <a:r>
                        <a:rPr lang="en-US" sz="1100" b="0" i="0" kern="1200" dirty="0" smtClean="0">
                          <a:solidFill>
                            <a:schemeClr val="tx1"/>
                          </a:solidFill>
                          <a:latin typeface="Arial" panose="020B0604020202020204" pitchFamily="34" charset="0"/>
                          <a:ea typeface="+mn-ea"/>
                          <a:cs typeface="Arial" panose="020B0604020202020204" pitchFamily="34" charset="0"/>
                        </a:rPr>
                        <a:t>CRE</a:t>
                      </a:r>
                      <a:endParaRPr lang="en-US" sz="1100" b="0" i="0" kern="1200" dirty="0">
                        <a:solidFill>
                          <a:schemeClr val="tx1"/>
                        </a:solidFill>
                        <a:latin typeface="Arial" panose="020B0604020202020204" pitchFamily="34" charset="0"/>
                        <a:ea typeface="+mn-ea"/>
                        <a:cs typeface="Arial" panose="020B0604020202020204" pitchFamily="34" charset="0"/>
                      </a:endParaRPr>
                    </a:p>
                  </a:txBody>
                  <a:tcPr marL="36576" marR="36576" marT="27432" marB="2743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b"/>
                      <a:r>
                        <a:rPr lang="en-US" sz="1100" b="0" i="0" u="none" strike="noStrike" dirty="0">
                          <a:effectLst/>
                          <a:latin typeface="Arial"/>
                        </a:rPr>
                        <a:t>$367 </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fontAlgn="b"/>
                      <a:r>
                        <a:rPr lang="en-US" sz="1100" b="0" i="0" u="none" strike="noStrike" dirty="0">
                          <a:effectLst/>
                          <a:latin typeface="Arial"/>
                        </a:rPr>
                        <a:t>$404 </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fontAlgn="ctr"/>
                      <a:r>
                        <a:rPr lang="en-US" sz="1100" b="0" i="0" u="none" strike="noStrike" dirty="0" smtClean="0">
                          <a:solidFill>
                            <a:schemeClr val="tx1"/>
                          </a:solidFill>
                          <a:effectLst/>
                          <a:latin typeface="Arial" panose="020B0604020202020204" pitchFamily="34" charset="0"/>
                          <a:cs typeface="Arial" panose="020B0604020202020204" pitchFamily="34" charset="0"/>
                        </a:rPr>
                        <a:t>6.8</a:t>
                      </a:r>
                      <a:endParaRPr lang="en-US" sz="1100" b="0" i="0" u="none" strike="noStrike" dirty="0">
                        <a:solidFill>
                          <a:schemeClr val="tx1"/>
                        </a:solidFill>
                        <a:effectLst/>
                        <a:latin typeface="Arial" panose="020B0604020202020204" pitchFamily="34" charset="0"/>
                        <a:cs typeface="Arial" panose="020B0604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en-US" sz="1100" b="0" i="0" u="none" strike="noStrike" dirty="0" smtClean="0">
                          <a:solidFill>
                            <a:schemeClr val="tx1"/>
                          </a:solidFill>
                          <a:effectLst/>
                          <a:latin typeface="Arial" panose="020B0604020202020204" pitchFamily="34" charset="0"/>
                          <a:cs typeface="Arial" panose="020B0604020202020204" pitchFamily="34" charset="0"/>
                        </a:rPr>
                        <a:t>4.2</a:t>
                      </a:r>
                      <a:endParaRPr lang="en-US" sz="1100" b="0" i="0" u="none" strike="noStrike" dirty="0">
                        <a:solidFill>
                          <a:schemeClr val="tx1"/>
                        </a:solidFill>
                        <a:effectLst/>
                        <a:latin typeface="Arial" panose="020B0604020202020204" pitchFamily="34" charset="0"/>
                        <a:cs typeface="Arial" panose="020B0604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marL="0" marR="0" indent="0" algn="ctr" defTabSz="914400" rtl="0" eaLnBrk="1" fontAlgn="ctr" latinLnBrk="0" hangingPunct="1">
                        <a:lnSpc>
                          <a:spcPct val="100000"/>
                        </a:lnSpc>
                        <a:spcBef>
                          <a:spcPts val="0"/>
                        </a:spcBef>
                        <a:spcAft>
                          <a:spcPts val="0"/>
                        </a:spcAft>
                        <a:buClrTx/>
                        <a:buSzTx/>
                        <a:buFontTx/>
                        <a:buNone/>
                        <a:tabLst/>
                        <a:defRPr/>
                      </a:pPr>
                      <a:r>
                        <a:rPr lang="en-US" sz="1100" b="0" i="0" u="none" strike="noStrike" dirty="0" smtClean="0">
                          <a:solidFill>
                            <a:schemeClr val="tx1"/>
                          </a:solidFill>
                          <a:effectLst/>
                          <a:latin typeface="Arial" panose="020B0604020202020204" pitchFamily="34" charset="0"/>
                          <a:cs typeface="Arial" panose="020B0604020202020204" pitchFamily="34" charset="0"/>
                        </a:rPr>
                        <a:t>0.25%</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marL="0" marR="0" indent="0" algn="ctr" defTabSz="914400" rtl="0" eaLnBrk="1" fontAlgn="ctr" latinLnBrk="0" hangingPunct="1">
                        <a:lnSpc>
                          <a:spcPct val="100000"/>
                        </a:lnSpc>
                        <a:spcBef>
                          <a:spcPts val="0"/>
                        </a:spcBef>
                        <a:spcAft>
                          <a:spcPts val="0"/>
                        </a:spcAft>
                        <a:buClrTx/>
                        <a:buSzTx/>
                        <a:buFontTx/>
                        <a:buNone/>
                        <a:tabLst/>
                        <a:defRPr/>
                      </a:pPr>
                      <a:r>
                        <a:rPr lang="en-US" sz="1100" b="0" i="0" u="none" strike="noStrike" dirty="0" smtClean="0">
                          <a:solidFill>
                            <a:schemeClr val="tx1"/>
                          </a:solidFill>
                          <a:effectLst/>
                          <a:latin typeface="Arial" panose="020B0604020202020204" pitchFamily="34" charset="0"/>
                          <a:cs typeface="Arial" panose="020B0604020202020204" pitchFamily="34" charset="0"/>
                        </a:rPr>
                        <a:t>0.3%</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fontAlgn="ctr"/>
                      <a:r>
                        <a:rPr lang="en-US" sz="1100" b="0" i="0" u="none" strike="noStrike" dirty="0">
                          <a:effectLst/>
                          <a:latin typeface="Arial" panose="020B0604020202020204" pitchFamily="34" charset="0"/>
                          <a:cs typeface="Arial" panose="020B0604020202020204" pitchFamily="34" charset="0"/>
                        </a:rPr>
                        <a:t>0.33%</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fontAlgn="ctr"/>
                      <a:r>
                        <a:rPr lang="en-US" sz="1100" b="0" i="0" u="none" strike="noStrike" dirty="0">
                          <a:effectLst/>
                          <a:latin typeface="Arial" panose="020B0604020202020204" pitchFamily="34" charset="0"/>
                          <a:cs typeface="Arial" panose="020B0604020202020204" pitchFamily="34" charset="0"/>
                        </a:rPr>
                        <a:t>0.34%</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r>
              <a:tr h="248856">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marL="169863" indent="0" algn="l" defTabSz="914400" rtl="0" eaLnBrk="1" latinLnBrk="0" hangingPunct="1"/>
                      <a:r>
                        <a:rPr lang="en-US" sz="1100" b="0" i="0" kern="1200" dirty="0" smtClean="0">
                          <a:solidFill>
                            <a:schemeClr val="tx1"/>
                          </a:solidFill>
                          <a:latin typeface="Arial" panose="020B0604020202020204" pitchFamily="34" charset="0"/>
                          <a:ea typeface="+mn-ea"/>
                          <a:cs typeface="Arial" panose="020B0604020202020204" pitchFamily="34" charset="0"/>
                        </a:rPr>
                        <a:t>C&amp;I</a:t>
                      </a:r>
                      <a:endParaRPr lang="en-US" sz="1100" b="0" i="0" kern="1200" dirty="0">
                        <a:solidFill>
                          <a:schemeClr val="tx1"/>
                        </a:solidFill>
                        <a:latin typeface="Arial" panose="020B0604020202020204" pitchFamily="34" charset="0"/>
                        <a:ea typeface="+mn-ea"/>
                        <a:cs typeface="Arial" panose="020B0604020202020204" pitchFamily="34" charset="0"/>
                      </a:endParaRPr>
                    </a:p>
                  </a:txBody>
                  <a:tcPr marL="36576" marR="36576" marT="27432" marB="2743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b"/>
                      <a:r>
                        <a:rPr lang="en-US" sz="1100" b="0" i="0" u="none" strike="noStrike">
                          <a:effectLst/>
                          <a:latin typeface="Arial"/>
                        </a:rPr>
                        <a:t>$347 </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fontAlgn="b"/>
                      <a:r>
                        <a:rPr lang="en-US" sz="1100" b="0" i="0" u="none" strike="noStrike" dirty="0">
                          <a:effectLst/>
                          <a:latin typeface="Arial"/>
                        </a:rPr>
                        <a:t>$382 </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gridSpan="2">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fontAlgn="ctr"/>
                      <a:r>
                        <a:rPr lang="en-US" sz="1100" b="0" i="0" u="none" strike="noStrike" dirty="0" smtClean="0">
                          <a:solidFill>
                            <a:schemeClr val="tx1"/>
                          </a:solidFill>
                          <a:effectLst/>
                          <a:latin typeface="Arial" panose="020B0604020202020204" pitchFamily="34" charset="0"/>
                          <a:cs typeface="Arial" panose="020B0604020202020204" pitchFamily="34" charset="0"/>
                        </a:rPr>
                        <a:t>1.9</a:t>
                      </a:r>
                      <a:endParaRPr lang="en-US" sz="1100" b="0" i="0" u="none" strike="noStrike" dirty="0">
                        <a:solidFill>
                          <a:schemeClr val="tx1"/>
                        </a:solidFill>
                        <a:effectLst/>
                        <a:latin typeface="Arial" panose="020B0604020202020204" pitchFamily="34" charset="0"/>
                        <a:cs typeface="Arial" panose="020B0604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hMerge="1">
                  <a:txBody>
                    <a:bodyPr/>
                    <a:lstStyle/>
                    <a:p>
                      <a:pPr algn="ctr" fontAlgn="ctr"/>
                      <a:endParaRPr lang="en-US" sz="1100" b="0" i="0" u="none" strike="noStrike" dirty="0">
                        <a:solidFill>
                          <a:schemeClr val="tx1"/>
                        </a:solidFill>
                        <a:effectLst/>
                        <a:latin typeface="Arial" panose="020B0604020202020204" pitchFamily="34" charset="0"/>
                        <a:cs typeface="Arial" panose="020B0604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marL="0" marR="0" indent="0" algn="ctr" defTabSz="914400" rtl="0" eaLnBrk="1" fontAlgn="ctr" latinLnBrk="0" hangingPunct="1">
                        <a:lnSpc>
                          <a:spcPct val="100000"/>
                        </a:lnSpc>
                        <a:spcBef>
                          <a:spcPts val="0"/>
                        </a:spcBef>
                        <a:spcAft>
                          <a:spcPts val="0"/>
                        </a:spcAft>
                        <a:buClrTx/>
                        <a:buSzTx/>
                        <a:buFontTx/>
                        <a:buNone/>
                        <a:tabLst/>
                        <a:defRPr/>
                      </a:pPr>
                      <a:r>
                        <a:rPr lang="en-US" sz="1100" b="0" i="0" u="none" strike="noStrike" dirty="0" smtClean="0">
                          <a:solidFill>
                            <a:schemeClr val="tx1"/>
                          </a:solidFill>
                          <a:effectLst/>
                          <a:latin typeface="Arial" panose="020B0604020202020204" pitchFamily="34" charset="0"/>
                          <a:cs typeface="Arial" panose="020B0604020202020204" pitchFamily="34" charset="0"/>
                        </a:rPr>
                        <a:t>0.85%</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marL="0" marR="0" indent="0" algn="ctr" defTabSz="914400" rtl="0" eaLnBrk="1" fontAlgn="ctr" latinLnBrk="0" hangingPunct="1">
                        <a:lnSpc>
                          <a:spcPct val="100000"/>
                        </a:lnSpc>
                        <a:spcBef>
                          <a:spcPts val="0"/>
                        </a:spcBef>
                        <a:spcAft>
                          <a:spcPts val="0"/>
                        </a:spcAft>
                        <a:buClrTx/>
                        <a:buSzTx/>
                        <a:buFontTx/>
                        <a:buNone/>
                        <a:tabLst/>
                        <a:defRPr/>
                      </a:pPr>
                      <a:r>
                        <a:rPr lang="en-US" sz="1100" b="0" i="0" u="none" strike="noStrike" dirty="0" smtClean="0">
                          <a:solidFill>
                            <a:schemeClr val="tx1"/>
                          </a:solidFill>
                          <a:effectLst/>
                          <a:latin typeface="Arial" panose="020B0604020202020204" pitchFamily="34" charset="0"/>
                          <a:cs typeface="Arial" panose="020B0604020202020204" pitchFamily="34" charset="0"/>
                        </a:rPr>
                        <a:t>0.95%</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fontAlgn="ctr"/>
                      <a:r>
                        <a:rPr lang="en-US" sz="1100" b="0" i="0" u="none" strike="noStrike" dirty="0">
                          <a:effectLst/>
                          <a:latin typeface="Arial" panose="020B0604020202020204" pitchFamily="34" charset="0"/>
                          <a:cs typeface="Arial" panose="020B0604020202020204" pitchFamily="34" charset="0"/>
                        </a:rPr>
                        <a:t>1.12%</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fontAlgn="ctr"/>
                      <a:r>
                        <a:rPr lang="en-US" sz="1100" b="0" i="0" u="none" strike="noStrike" dirty="0">
                          <a:effectLst/>
                          <a:latin typeface="Arial" panose="020B0604020202020204" pitchFamily="34" charset="0"/>
                          <a:cs typeface="Arial" panose="020B0604020202020204" pitchFamily="34" charset="0"/>
                        </a:rPr>
                        <a:t>1.17%</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r>
              <a:tr h="248856">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marL="169863" indent="0" algn="l" defTabSz="914400" rtl="0" eaLnBrk="1" latinLnBrk="0" hangingPunct="1"/>
                      <a:r>
                        <a:rPr lang="en-US" sz="1100" b="0" i="0" kern="1200" dirty="0" smtClean="0">
                          <a:solidFill>
                            <a:schemeClr val="tx1"/>
                          </a:solidFill>
                          <a:latin typeface="Arial" panose="020B0604020202020204" pitchFamily="34" charset="0"/>
                          <a:ea typeface="+mn-ea"/>
                          <a:cs typeface="Arial" panose="020B0604020202020204" pitchFamily="34" charset="0"/>
                        </a:rPr>
                        <a:t>GCB</a:t>
                      </a:r>
                      <a:r>
                        <a:rPr lang="en-US" sz="1100" b="0" i="0" kern="1200" baseline="0" dirty="0" smtClean="0">
                          <a:solidFill>
                            <a:schemeClr val="tx1"/>
                          </a:solidFill>
                          <a:latin typeface="Arial" panose="020B0604020202020204" pitchFamily="34" charset="0"/>
                          <a:ea typeface="+mn-ea"/>
                          <a:cs typeface="Arial" panose="020B0604020202020204" pitchFamily="34" charset="0"/>
                        </a:rPr>
                        <a:t> – Large Corporates</a:t>
                      </a:r>
                      <a:endParaRPr lang="en-US" sz="1100" b="0" i="0" kern="1200" dirty="0">
                        <a:solidFill>
                          <a:schemeClr val="tx1"/>
                        </a:solidFill>
                        <a:latin typeface="Arial" panose="020B0604020202020204" pitchFamily="34" charset="0"/>
                        <a:ea typeface="+mn-ea"/>
                        <a:cs typeface="Arial" panose="020B0604020202020204" pitchFamily="34" charset="0"/>
                      </a:endParaRPr>
                    </a:p>
                  </a:txBody>
                  <a:tcPr marL="36576" marR="36576" marT="27432" marB="2743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b"/>
                      <a:r>
                        <a:rPr lang="en-US" sz="1100" b="0" i="0" u="none" strike="noStrike">
                          <a:effectLst/>
                          <a:latin typeface="Arial"/>
                        </a:rPr>
                        <a:t>$17 </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fontAlgn="b"/>
                      <a:r>
                        <a:rPr lang="en-US" sz="1100" b="0" i="0" u="none" strike="noStrike">
                          <a:effectLst/>
                          <a:latin typeface="Arial"/>
                        </a:rPr>
                        <a:t>$19 </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gridSpan="2">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fontAlgn="ctr"/>
                      <a:r>
                        <a:rPr lang="en-US" sz="1100" b="0" i="0" u="none" strike="noStrike" dirty="0" smtClean="0">
                          <a:solidFill>
                            <a:schemeClr val="tx1"/>
                          </a:solidFill>
                          <a:effectLst/>
                          <a:latin typeface="Arial" panose="020B0604020202020204" pitchFamily="34" charset="0"/>
                          <a:cs typeface="Arial" panose="020B0604020202020204" pitchFamily="34" charset="0"/>
                        </a:rPr>
                        <a:t>2.7</a:t>
                      </a:r>
                      <a:endParaRPr lang="en-US" sz="1100" b="0" i="0" u="none" strike="noStrike" dirty="0">
                        <a:solidFill>
                          <a:schemeClr val="tx1"/>
                        </a:solidFill>
                        <a:effectLst/>
                        <a:latin typeface="Arial" panose="020B0604020202020204" pitchFamily="34" charset="0"/>
                        <a:cs typeface="Arial" panose="020B0604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fontAlgn="ctr"/>
                      <a:endParaRPr lang="en-US" sz="1100" b="0" i="0" u="none" strike="noStrike" dirty="0">
                        <a:solidFill>
                          <a:schemeClr val="tx1"/>
                        </a:solidFill>
                        <a:effectLst/>
                        <a:latin typeface="Arial" panose="020B0604020202020204" pitchFamily="34" charset="0"/>
                        <a:cs typeface="Arial" panose="020B0604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marL="0" marR="0" indent="0" algn="ctr" defTabSz="914400" rtl="0" eaLnBrk="1" fontAlgn="ctr" latinLnBrk="0" hangingPunct="1">
                        <a:lnSpc>
                          <a:spcPct val="100000"/>
                        </a:lnSpc>
                        <a:spcBef>
                          <a:spcPts val="0"/>
                        </a:spcBef>
                        <a:spcAft>
                          <a:spcPts val="0"/>
                        </a:spcAft>
                        <a:buClrTx/>
                        <a:buSzTx/>
                        <a:buFontTx/>
                        <a:buNone/>
                        <a:tabLst/>
                        <a:defRPr/>
                      </a:pPr>
                      <a:r>
                        <a:rPr lang="en-US" sz="1100" b="0" i="0" u="none" strike="noStrike" dirty="0" smtClean="0">
                          <a:solidFill>
                            <a:schemeClr val="tx1"/>
                          </a:solidFill>
                          <a:effectLst/>
                          <a:latin typeface="Arial" panose="020B0604020202020204" pitchFamily="34" charset="0"/>
                          <a:cs typeface="Arial" panose="020B0604020202020204" pitchFamily="34" charset="0"/>
                        </a:rPr>
                        <a:t>0.07%</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marL="0" marR="0" indent="0" algn="ctr" defTabSz="914400" rtl="0" eaLnBrk="1" fontAlgn="ctr" latinLnBrk="0" hangingPunct="1">
                        <a:lnSpc>
                          <a:spcPct val="100000"/>
                        </a:lnSpc>
                        <a:spcBef>
                          <a:spcPts val="0"/>
                        </a:spcBef>
                        <a:spcAft>
                          <a:spcPts val="0"/>
                        </a:spcAft>
                        <a:buClrTx/>
                        <a:buSzTx/>
                        <a:buFontTx/>
                        <a:buNone/>
                        <a:tabLst/>
                        <a:defRPr/>
                      </a:pPr>
                      <a:r>
                        <a:rPr lang="en-US" sz="1100" b="0" i="0" u="none" strike="noStrike" dirty="0" smtClean="0">
                          <a:solidFill>
                            <a:schemeClr val="tx1"/>
                          </a:solidFill>
                          <a:effectLst/>
                          <a:latin typeface="Arial" panose="020B0604020202020204" pitchFamily="34" charset="0"/>
                          <a:cs typeface="Arial" panose="020B0604020202020204" pitchFamily="34" charset="0"/>
                        </a:rPr>
                        <a:t>0.08%</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fontAlgn="ctr"/>
                      <a:r>
                        <a:rPr lang="en-US" sz="1100" b="0" i="0" u="none" strike="noStrike" dirty="0" smtClean="0">
                          <a:effectLst/>
                          <a:latin typeface="Arial" panose="020B0604020202020204" pitchFamily="34" charset="0"/>
                          <a:cs typeface="Arial" panose="020B0604020202020204" pitchFamily="34" charset="0"/>
                        </a:rPr>
                        <a:t>0.09%</a:t>
                      </a:r>
                      <a:endParaRPr lang="en-US" sz="1100" b="0" i="0" u="none" strike="noStrike" dirty="0">
                        <a:effectLst/>
                        <a:latin typeface="Arial" panose="020B0604020202020204" pitchFamily="34" charset="0"/>
                        <a:cs typeface="Arial" panose="020B0604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fontAlgn="ctr"/>
                      <a:r>
                        <a:rPr lang="en-US" sz="1100" b="0" i="0" u="none" strike="noStrike" dirty="0" smtClean="0">
                          <a:effectLst/>
                          <a:latin typeface="Arial" panose="020B0604020202020204" pitchFamily="34" charset="0"/>
                          <a:cs typeface="Arial" panose="020B0604020202020204" pitchFamily="34" charset="0"/>
                        </a:rPr>
                        <a:t>0.09%</a:t>
                      </a:r>
                      <a:endParaRPr lang="en-US" sz="1100" b="0" i="0" u="none" strike="noStrike" dirty="0">
                        <a:effectLst/>
                        <a:latin typeface="Arial" panose="020B0604020202020204" pitchFamily="34" charset="0"/>
                        <a:cs typeface="Arial" panose="020B0604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r>
              <a:tr h="248856">
                <a:tc>
                  <a:txBody>
                    <a:bodyPr/>
                    <a:lstStyle/>
                    <a:p>
                      <a:pPr marL="169863" indent="0" algn="l" defTabSz="914400" rtl="0" eaLnBrk="1" latinLnBrk="0" hangingPunct="1"/>
                      <a:r>
                        <a:rPr lang="en-US" sz="1100" b="0" i="0" kern="1200" dirty="0" smtClean="0">
                          <a:solidFill>
                            <a:schemeClr val="tx1"/>
                          </a:solidFill>
                          <a:latin typeface="Arial" panose="020B0604020202020204" pitchFamily="34" charset="0"/>
                          <a:ea typeface="+mn-ea"/>
                          <a:cs typeface="Arial" panose="020B0604020202020204" pitchFamily="34" charset="0"/>
                        </a:rPr>
                        <a:t>GCB </a:t>
                      </a:r>
                      <a:r>
                        <a:rPr lang="en-US" sz="1100" b="0" i="0" kern="1200" baseline="0" dirty="0" smtClean="0">
                          <a:solidFill>
                            <a:schemeClr val="tx1"/>
                          </a:solidFill>
                          <a:latin typeface="Arial" panose="020B0604020202020204" pitchFamily="34" charset="0"/>
                          <a:ea typeface="+mn-ea"/>
                          <a:cs typeface="Arial" panose="020B0604020202020204" pitchFamily="34" charset="0"/>
                        </a:rPr>
                        <a:t>–</a:t>
                      </a:r>
                      <a:r>
                        <a:rPr lang="en-US" sz="1100" b="0" i="0" kern="1200" dirty="0" smtClean="0">
                          <a:solidFill>
                            <a:schemeClr val="tx1"/>
                          </a:solidFill>
                          <a:latin typeface="Arial" panose="020B0604020202020204" pitchFamily="34" charset="0"/>
                          <a:ea typeface="+mn-ea"/>
                          <a:cs typeface="Arial" panose="020B0604020202020204" pitchFamily="34" charset="0"/>
                        </a:rPr>
                        <a:t> MRG</a:t>
                      </a:r>
                      <a:endParaRPr lang="en-US" sz="1100" b="0" i="0" kern="1200" dirty="0">
                        <a:solidFill>
                          <a:schemeClr val="tx1"/>
                        </a:solidFill>
                        <a:latin typeface="Arial" panose="020B0604020202020204" pitchFamily="34" charset="0"/>
                        <a:ea typeface="+mn-ea"/>
                        <a:cs typeface="Arial" panose="020B0604020202020204" pitchFamily="34" charset="0"/>
                      </a:endParaRPr>
                    </a:p>
                  </a:txBody>
                  <a:tcPr marL="36576" marR="36576" marT="27432" marB="2743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b"/>
                      <a:r>
                        <a:rPr lang="en-US" sz="1100" b="0" i="0" u="none" strike="noStrike" dirty="0">
                          <a:effectLst/>
                          <a:latin typeface="Arial"/>
                        </a:rPr>
                        <a:t>$54 </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fontAlgn="b"/>
                      <a:r>
                        <a:rPr lang="en-US" sz="1100" b="0" i="0" u="none" strike="noStrike" dirty="0">
                          <a:effectLst/>
                          <a:latin typeface="Arial"/>
                        </a:rPr>
                        <a:t>$59 </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gridSpan="2">
                  <a:txBody>
                    <a:bodyPr/>
                    <a:lstStyle/>
                    <a:p>
                      <a:pPr algn="ctr" fontAlgn="ctr"/>
                      <a:r>
                        <a:rPr lang="en-US" sz="1100" b="0" i="0" u="none" strike="noStrike" dirty="0" smtClean="0">
                          <a:solidFill>
                            <a:schemeClr val="tx1"/>
                          </a:solidFill>
                          <a:effectLst/>
                          <a:latin typeface="Arial" panose="020B0604020202020204" pitchFamily="34" charset="0"/>
                          <a:cs typeface="Arial" panose="020B0604020202020204" pitchFamily="34" charset="0"/>
                        </a:rPr>
                        <a:t>19.9</a:t>
                      </a:r>
                      <a:endParaRPr lang="en-US" sz="1100" b="0" i="0" u="none" strike="noStrike" dirty="0">
                        <a:solidFill>
                          <a:schemeClr val="tx1"/>
                        </a:solidFill>
                        <a:effectLst/>
                        <a:latin typeface="Arial" panose="020B0604020202020204" pitchFamily="34" charset="0"/>
                        <a:cs typeface="Arial" panose="020B0604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fontAlgn="ctr"/>
                      <a:endParaRPr lang="en-US" sz="1100" b="0" i="0" u="none" strike="noStrike" dirty="0">
                        <a:solidFill>
                          <a:schemeClr val="tx1"/>
                        </a:solidFill>
                        <a:effectLst/>
                        <a:latin typeface="Arial" panose="020B0604020202020204" pitchFamily="34" charset="0"/>
                        <a:cs typeface="Arial" panose="020B0604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sz="1100" b="0" i="0" u="none" strike="noStrike" dirty="0" smtClean="0">
                          <a:solidFill>
                            <a:schemeClr val="tx1"/>
                          </a:solidFill>
                          <a:effectLst/>
                          <a:latin typeface="Arial" panose="020B0604020202020204" pitchFamily="34" charset="0"/>
                          <a:cs typeface="Arial" panose="020B0604020202020204" pitchFamily="34" charset="0"/>
                        </a:rPr>
                        <a:t>0.02%</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sz="1100" b="0" i="0" u="none" strike="noStrike" dirty="0" smtClean="0">
                          <a:solidFill>
                            <a:schemeClr val="tx1"/>
                          </a:solidFill>
                          <a:effectLst/>
                          <a:latin typeface="Arial" panose="020B0604020202020204" pitchFamily="34" charset="0"/>
                          <a:cs typeface="Arial" panose="020B0604020202020204" pitchFamily="34" charset="0"/>
                        </a:rPr>
                        <a:t>0.02%</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a:txBody>
                    <a:bodyPr/>
                    <a:lstStyle/>
                    <a:p>
                      <a:pPr algn="ctr" fontAlgn="ctr"/>
                      <a:r>
                        <a:rPr lang="en-US" sz="1100" b="0" i="0" u="none" strike="noStrike" dirty="0" smtClean="0">
                          <a:effectLst/>
                          <a:latin typeface="Arial" panose="020B0604020202020204" pitchFamily="34" charset="0"/>
                          <a:cs typeface="Arial" panose="020B0604020202020204" pitchFamily="34" charset="0"/>
                        </a:rPr>
                        <a:t>0.02%</a:t>
                      </a:r>
                      <a:endParaRPr lang="en-US" sz="1100" b="0" i="0" u="none" strike="noStrike" dirty="0">
                        <a:effectLst/>
                        <a:latin typeface="Arial" panose="020B0604020202020204" pitchFamily="34" charset="0"/>
                        <a:cs typeface="Arial" panose="020B0604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fontAlgn="ctr"/>
                      <a:r>
                        <a:rPr lang="en-US" sz="1100" b="0" i="0" u="none" strike="noStrike" dirty="0" smtClean="0">
                          <a:effectLst/>
                          <a:latin typeface="Arial" panose="020B0604020202020204" pitchFamily="34" charset="0"/>
                          <a:cs typeface="Arial" panose="020B0604020202020204" pitchFamily="34" charset="0"/>
                        </a:rPr>
                        <a:t>0.02%</a:t>
                      </a:r>
                      <a:endParaRPr lang="en-US" sz="1100" b="0" i="0" u="none" strike="noStrike" dirty="0">
                        <a:effectLst/>
                        <a:latin typeface="Arial" panose="020B0604020202020204" pitchFamily="34" charset="0"/>
                        <a:cs typeface="Arial" panose="020B0604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r>
              <a:tr h="301101">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marL="60325" indent="0" algn="l" defTabSz="914400" rtl="0" eaLnBrk="1" latinLnBrk="0" hangingPunct="1"/>
                      <a:r>
                        <a:rPr lang="en-US" sz="1100" b="1" kern="1200" dirty="0" smtClean="0">
                          <a:solidFill>
                            <a:schemeClr val="tx1"/>
                          </a:solidFill>
                          <a:latin typeface="Arial" panose="020B0604020202020204" pitchFamily="34" charset="0"/>
                          <a:ea typeface="+mn-ea"/>
                          <a:cs typeface="Arial" panose="020B0604020202020204" pitchFamily="34" charset="0"/>
                        </a:rPr>
                        <a:t>SBNA Cons. </a:t>
                      </a:r>
                      <a:r>
                        <a:rPr lang="en-US" sz="1100" b="1" kern="1200" baseline="0" dirty="0" smtClean="0">
                          <a:solidFill>
                            <a:schemeClr val="tx1"/>
                          </a:solidFill>
                          <a:latin typeface="Arial" panose="020B0604020202020204" pitchFamily="34" charset="0"/>
                          <a:ea typeface="+mn-ea"/>
                          <a:cs typeface="Arial" panose="020B0604020202020204" pitchFamily="34" charset="0"/>
                        </a:rPr>
                        <a:t>&amp; Business </a:t>
                      </a:r>
                      <a:endParaRPr lang="en-US" sz="1100" b="1" kern="1200" dirty="0">
                        <a:solidFill>
                          <a:schemeClr val="tx1"/>
                        </a:solidFill>
                        <a:latin typeface="Arial" panose="020B0604020202020204" pitchFamily="34" charset="0"/>
                        <a:ea typeface="+mn-ea"/>
                        <a:cs typeface="Arial" panose="020B0604020202020204" pitchFamily="34" charset="0"/>
                      </a:endParaRPr>
                    </a:p>
                  </a:txBody>
                  <a:tcPr marL="36576" marR="36576" marT="27432" marB="2743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b"/>
                      <a:r>
                        <a:rPr lang="en-US" sz="1100" b="0" i="0" u="none" strike="noStrike" dirty="0">
                          <a:effectLst/>
                          <a:latin typeface="Arial"/>
                        </a:rPr>
                        <a:t>$783 </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fontAlgn="b"/>
                      <a:r>
                        <a:rPr lang="en-US" sz="1100" b="0" i="0" u="none" strike="noStrike" dirty="0">
                          <a:effectLst/>
                          <a:latin typeface="Arial"/>
                        </a:rPr>
                        <a:t>$862 </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gridSpan="6">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fontAlgn="b"/>
                      <a:endParaRPr lang="en-US" sz="1100" b="1" i="0" u="none" strike="noStrike" dirty="0">
                        <a:solidFill>
                          <a:schemeClr val="tx1"/>
                        </a:solidFill>
                        <a:effectLst/>
                        <a:latin typeface="Arial" panose="020B0604020202020204" pitchFamily="34" charset="0"/>
                        <a:cs typeface="Arial" panose="020B0604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pattFill prst="ltUpDiag">
                      <a:fgClr>
                        <a:schemeClr val="bg1">
                          <a:lumMod val="65000"/>
                        </a:schemeClr>
                      </a:fgClr>
                      <a:bgClr>
                        <a:schemeClr val="bg1"/>
                      </a:bgClr>
                    </a:pattFill>
                  </a:tcPr>
                </a:tc>
                <a:tc hMerge="1">
                  <a:txBody>
                    <a:bodyPr/>
                    <a:lstStyle/>
                    <a:p>
                      <a:endParaRPr lang="en-US"/>
                    </a:p>
                  </a:txBody>
                  <a:tcPr/>
                </a:tc>
                <a:tc hMerge="1">
                  <a:txBody>
                    <a:bodyPr/>
                    <a:lstStyle/>
                    <a:p>
                      <a:endParaRPr lang="en-GB"/>
                    </a:p>
                  </a:txBody>
                  <a:tcPr/>
                </a:tc>
                <a:tc hMerge="1">
                  <a:txBody>
                    <a:bodyPr/>
                    <a:lstStyle/>
                    <a:p>
                      <a:endParaRPr lang="en-GB"/>
                    </a:p>
                  </a:txBody>
                  <a:tcPr/>
                </a:tc>
                <a:tc hMerge="1">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fontAlgn="b"/>
                      <a:endParaRPr lang="en-US" sz="1100" b="1" i="0" u="none" strike="noStrike" dirty="0">
                        <a:solidFill>
                          <a:schemeClr val="bg1"/>
                        </a:solidFill>
                        <a:effectLst/>
                        <a:latin typeface="Arial" panose="020B0604020202020204" pitchFamily="34" charset="0"/>
                        <a:cs typeface="Arial" panose="020B0604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hMerge="1">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fontAlgn="b"/>
                      <a:endParaRPr lang="en-US" sz="1100" b="1" i="0" u="none" strike="noStrike" dirty="0">
                        <a:solidFill>
                          <a:schemeClr val="bg1"/>
                        </a:solidFill>
                        <a:effectLst/>
                        <a:latin typeface="Arial" panose="020B0604020202020204" pitchFamily="34" charset="0"/>
                        <a:cs typeface="Arial" panose="020B0604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r>
              <a:tr h="248856">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marL="169863" indent="0" algn="l" defTabSz="914400" rtl="0" eaLnBrk="1" latinLnBrk="0" hangingPunct="1"/>
                      <a:r>
                        <a:rPr lang="en-US" sz="1100" b="1" i="0" kern="1200" dirty="0" smtClean="0">
                          <a:solidFill>
                            <a:schemeClr val="tx1"/>
                          </a:solidFill>
                          <a:latin typeface="Arial" panose="020B0604020202020204" pitchFamily="34" charset="0"/>
                          <a:ea typeface="+mn-ea"/>
                          <a:cs typeface="Arial" panose="020B0604020202020204" pitchFamily="34" charset="0"/>
                        </a:rPr>
                        <a:t>Retail Banking</a:t>
                      </a:r>
                      <a:endParaRPr lang="en-US" sz="1100" b="1" i="0" kern="1200" dirty="0">
                        <a:solidFill>
                          <a:schemeClr val="tx1"/>
                        </a:solidFill>
                        <a:latin typeface="Arial" panose="020B0604020202020204" pitchFamily="34" charset="0"/>
                        <a:ea typeface="+mn-ea"/>
                        <a:cs typeface="Arial" panose="020B0604020202020204" pitchFamily="34" charset="0"/>
                      </a:endParaRPr>
                    </a:p>
                  </a:txBody>
                  <a:tcPr marL="36576" marR="36576" marT="27432" marB="2743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b"/>
                      <a:r>
                        <a:rPr lang="en-US" sz="1100" b="1" i="0" u="none" strike="noStrike" dirty="0">
                          <a:effectLst/>
                          <a:latin typeface="Arial"/>
                        </a:rPr>
                        <a:t>$550 </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fontAlgn="b"/>
                      <a:r>
                        <a:rPr lang="en-US" sz="1100" b="1" i="0" u="none" strike="noStrike" dirty="0">
                          <a:effectLst/>
                          <a:latin typeface="Arial"/>
                        </a:rPr>
                        <a:t>$606 </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gridSpan="2">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fontAlgn="b"/>
                      <a:r>
                        <a:rPr lang="en-US" sz="1100" b="1" i="0" u="none" strike="noStrike" dirty="0">
                          <a:solidFill>
                            <a:schemeClr val="tx1"/>
                          </a:solidFill>
                          <a:effectLst/>
                          <a:latin typeface="Arial" panose="020B0604020202020204" pitchFamily="34" charset="0"/>
                          <a:cs typeface="Arial" panose="020B0604020202020204" pitchFamily="34" charset="0"/>
                        </a:rPr>
                        <a:t>2.6</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hMerge="1">
                  <a:txBody>
                    <a:bodyPr/>
                    <a:lstStyle/>
                    <a:p>
                      <a:pPr algn="ctr" fontAlgn="b"/>
                      <a:endParaRPr lang="en-US" sz="1100" b="0" i="0" u="none" strike="noStrike" dirty="0">
                        <a:solidFill>
                          <a:schemeClr val="tx1"/>
                        </a:solidFill>
                        <a:effectLst/>
                        <a:latin typeface="Arial" panose="020B0604020202020204" pitchFamily="34" charset="0"/>
                        <a:cs typeface="Arial" panose="020B0604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fontAlgn="ctr"/>
                      <a:r>
                        <a:rPr lang="en-US" sz="1100" b="1" i="0" u="none" strike="noStrike" dirty="0" smtClean="0">
                          <a:solidFill>
                            <a:schemeClr val="tx1"/>
                          </a:solidFill>
                          <a:effectLst/>
                          <a:latin typeface="Arial" panose="020B0604020202020204" pitchFamily="34" charset="0"/>
                          <a:cs typeface="Arial" panose="020B0604020202020204" pitchFamily="34" charset="0"/>
                        </a:rPr>
                        <a:t>0.6%</a:t>
                      </a:r>
                      <a:endParaRPr lang="en-US" sz="1100" b="1" i="0" u="none" strike="noStrike" dirty="0">
                        <a:solidFill>
                          <a:schemeClr val="tx1"/>
                        </a:solidFill>
                        <a:effectLst/>
                        <a:latin typeface="Arial" panose="020B0604020202020204" pitchFamily="34" charset="0"/>
                        <a:cs typeface="Arial" panose="020B0604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fontAlgn="ctr"/>
                      <a:r>
                        <a:rPr lang="en-US" sz="1100" b="1" i="0" u="none" strike="noStrike" dirty="0" smtClean="0">
                          <a:solidFill>
                            <a:schemeClr val="tx1"/>
                          </a:solidFill>
                          <a:effectLst/>
                          <a:latin typeface="Arial" panose="020B0604020202020204" pitchFamily="34" charset="0"/>
                          <a:cs typeface="Arial" panose="020B0604020202020204" pitchFamily="34" charset="0"/>
                        </a:rPr>
                        <a:t>0.7%</a:t>
                      </a:r>
                      <a:endParaRPr lang="en-US" sz="1100" b="1" i="0" u="none" strike="noStrike" dirty="0">
                        <a:solidFill>
                          <a:schemeClr val="tx1"/>
                        </a:solidFill>
                        <a:effectLst/>
                        <a:latin typeface="Arial" panose="020B0604020202020204" pitchFamily="34" charset="0"/>
                        <a:cs typeface="Arial" panose="020B0604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fontAlgn="ctr"/>
                      <a:r>
                        <a:rPr lang="en-US" sz="1100" b="1" i="0" u="none" strike="noStrike" dirty="0">
                          <a:effectLst/>
                          <a:latin typeface="Arial" panose="020B0604020202020204" pitchFamily="34" charset="0"/>
                          <a:cs typeface="Arial" panose="020B0604020202020204" pitchFamily="34" charset="0"/>
                        </a:rPr>
                        <a:t>0.83%</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fontAlgn="ctr"/>
                      <a:r>
                        <a:rPr lang="en-US" sz="1100" b="1" i="0" u="none" strike="noStrike" dirty="0">
                          <a:effectLst/>
                          <a:latin typeface="Arial" panose="020B0604020202020204" pitchFamily="34" charset="0"/>
                          <a:cs typeface="Arial" panose="020B0604020202020204" pitchFamily="34" charset="0"/>
                        </a:rPr>
                        <a:t>0.87%</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r>
              <a:tr h="292357">
                <a:tc>
                  <a:txBody>
                    <a:bodyPr/>
                    <a:lstStyle>
                      <a:lvl1pPr marL="0" algn="l" defTabSz="457200" rtl="0" eaLnBrk="1" latinLnBrk="0" hangingPunct="1">
                        <a:defRPr sz="1800" b="1" kern="1200">
                          <a:solidFill>
                            <a:schemeClr val="lt1"/>
                          </a:solidFill>
                          <a:latin typeface="Arial"/>
                        </a:defRPr>
                      </a:lvl1pPr>
                      <a:lvl2pPr marL="457200" algn="l" defTabSz="457200" rtl="0" eaLnBrk="1" latinLnBrk="0" hangingPunct="1">
                        <a:defRPr sz="1800" b="1" kern="1200">
                          <a:solidFill>
                            <a:schemeClr val="lt1"/>
                          </a:solidFill>
                          <a:latin typeface="Arial"/>
                        </a:defRPr>
                      </a:lvl2pPr>
                      <a:lvl3pPr marL="914400" algn="l" defTabSz="457200" rtl="0" eaLnBrk="1" latinLnBrk="0" hangingPunct="1">
                        <a:defRPr sz="1800" b="1" kern="1200">
                          <a:solidFill>
                            <a:schemeClr val="lt1"/>
                          </a:solidFill>
                          <a:latin typeface="Arial"/>
                        </a:defRPr>
                      </a:lvl3pPr>
                      <a:lvl4pPr marL="1371600" algn="l" defTabSz="457200" rtl="0" eaLnBrk="1" latinLnBrk="0" hangingPunct="1">
                        <a:defRPr sz="1800" b="1" kern="1200">
                          <a:solidFill>
                            <a:schemeClr val="lt1"/>
                          </a:solidFill>
                          <a:latin typeface="Arial"/>
                        </a:defRPr>
                      </a:lvl4pPr>
                      <a:lvl5pPr marL="1828800" algn="l" defTabSz="457200" rtl="0" eaLnBrk="1" latinLnBrk="0" hangingPunct="1">
                        <a:defRPr sz="1800" b="1" kern="1200">
                          <a:solidFill>
                            <a:schemeClr val="lt1"/>
                          </a:solidFill>
                          <a:latin typeface="Arial"/>
                        </a:defRPr>
                      </a:lvl5pPr>
                      <a:lvl6pPr marL="2286000" algn="l" defTabSz="457200" rtl="0" eaLnBrk="1" latinLnBrk="0" hangingPunct="1">
                        <a:defRPr sz="1800" b="1" kern="1200">
                          <a:solidFill>
                            <a:schemeClr val="lt1"/>
                          </a:solidFill>
                          <a:latin typeface="Arial"/>
                        </a:defRPr>
                      </a:lvl6pPr>
                      <a:lvl7pPr marL="2743200" algn="l" defTabSz="457200" rtl="0" eaLnBrk="1" latinLnBrk="0" hangingPunct="1">
                        <a:defRPr sz="1800" b="1" kern="1200">
                          <a:solidFill>
                            <a:schemeClr val="lt1"/>
                          </a:solidFill>
                          <a:latin typeface="Arial"/>
                        </a:defRPr>
                      </a:lvl7pPr>
                      <a:lvl8pPr marL="3200400" algn="l" defTabSz="457200" rtl="0" eaLnBrk="1" latinLnBrk="0" hangingPunct="1">
                        <a:defRPr sz="1800" b="1" kern="1200">
                          <a:solidFill>
                            <a:schemeClr val="lt1"/>
                          </a:solidFill>
                          <a:latin typeface="Arial"/>
                        </a:defRPr>
                      </a:lvl8pPr>
                      <a:lvl9pPr marL="3657600" algn="l" defTabSz="457200" rtl="0" eaLnBrk="1" latinLnBrk="0" hangingPunct="1">
                        <a:defRPr sz="1800" b="1" kern="1200">
                          <a:solidFill>
                            <a:schemeClr val="lt1"/>
                          </a:solidFill>
                          <a:latin typeface="Arial"/>
                        </a:defRPr>
                      </a:lvl9pPr>
                    </a:lstStyle>
                    <a:p>
                      <a:pPr marL="169863" indent="0" algn="l" defTabSz="914400" rtl="0" eaLnBrk="1" latinLnBrk="0" hangingPunct="1"/>
                      <a:r>
                        <a:rPr lang="en-US" sz="1100" b="0" i="0" kern="1200" dirty="0" smtClean="0">
                          <a:solidFill>
                            <a:schemeClr val="tx1"/>
                          </a:solidFill>
                          <a:latin typeface="Arial" panose="020B0604020202020204" pitchFamily="34" charset="0"/>
                          <a:ea typeface="+mn-ea"/>
                          <a:cs typeface="Arial" panose="020B0604020202020204" pitchFamily="34" charset="0"/>
                        </a:rPr>
                        <a:t>Business Banking</a:t>
                      </a:r>
                      <a:endParaRPr lang="en-US" sz="1100" b="0" i="0" kern="1200" dirty="0">
                        <a:solidFill>
                          <a:schemeClr val="tx1"/>
                        </a:solidFill>
                        <a:latin typeface="Arial" panose="020B0604020202020204" pitchFamily="34" charset="0"/>
                        <a:ea typeface="+mn-ea"/>
                        <a:cs typeface="Arial" panose="020B0604020202020204" pitchFamily="34" charset="0"/>
                      </a:endParaRPr>
                    </a:p>
                  </a:txBody>
                  <a:tcPr marL="36576" marR="36576" marT="27432" marB="2743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b"/>
                      <a:r>
                        <a:rPr lang="en-US" sz="1100" b="0" i="0" u="none" strike="noStrike">
                          <a:effectLst/>
                          <a:latin typeface="Arial"/>
                        </a:rPr>
                        <a:t>$233 </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fontAlgn="b"/>
                      <a:r>
                        <a:rPr lang="en-US" sz="1100" b="0" i="0" u="none" strike="noStrike" dirty="0">
                          <a:effectLst/>
                          <a:latin typeface="Arial"/>
                        </a:rPr>
                        <a:t>$256 </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gridSpan="2">
                  <a:txBody>
                    <a:bodyPr/>
                    <a:lstStyle>
                      <a:lvl1pPr marL="0" algn="l" defTabSz="457200" rtl="0" eaLnBrk="1" latinLnBrk="0" hangingPunct="1">
                        <a:defRPr sz="1800" b="1" kern="1200">
                          <a:solidFill>
                            <a:schemeClr val="lt1"/>
                          </a:solidFill>
                          <a:latin typeface="Arial"/>
                        </a:defRPr>
                      </a:lvl1pPr>
                      <a:lvl2pPr marL="457200" algn="l" defTabSz="457200" rtl="0" eaLnBrk="1" latinLnBrk="0" hangingPunct="1">
                        <a:defRPr sz="1800" b="1" kern="1200">
                          <a:solidFill>
                            <a:schemeClr val="lt1"/>
                          </a:solidFill>
                          <a:latin typeface="Arial"/>
                        </a:defRPr>
                      </a:lvl2pPr>
                      <a:lvl3pPr marL="914400" algn="l" defTabSz="457200" rtl="0" eaLnBrk="1" latinLnBrk="0" hangingPunct="1">
                        <a:defRPr sz="1800" b="1" kern="1200">
                          <a:solidFill>
                            <a:schemeClr val="lt1"/>
                          </a:solidFill>
                          <a:latin typeface="Arial"/>
                        </a:defRPr>
                      </a:lvl3pPr>
                      <a:lvl4pPr marL="1371600" algn="l" defTabSz="457200" rtl="0" eaLnBrk="1" latinLnBrk="0" hangingPunct="1">
                        <a:defRPr sz="1800" b="1" kern="1200">
                          <a:solidFill>
                            <a:schemeClr val="lt1"/>
                          </a:solidFill>
                          <a:latin typeface="Arial"/>
                        </a:defRPr>
                      </a:lvl4pPr>
                      <a:lvl5pPr marL="1828800" algn="l" defTabSz="457200" rtl="0" eaLnBrk="1" latinLnBrk="0" hangingPunct="1">
                        <a:defRPr sz="1800" b="1" kern="1200">
                          <a:solidFill>
                            <a:schemeClr val="lt1"/>
                          </a:solidFill>
                          <a:latin typeface="Arial"/>
                        </a:defRPr>
                      </a:lvl5pPr>
                      <a:lvl6pPr marL="2286000" algn="l" defTabSz="457200" rtl="0" eaLnBrk="1" latinLnBrk="0" hangingPunct="1">
                        <a:defRPr sz="1800" b="1" kern="1200">
                          <a:solidFill>
                            <a:schemeClr val="lt1"/>
                          </a:solidFill>
                          <a:latin typeface="Arial"/>
                        </a:defRPr>
                      </a:lvl6pPr>
                      <a:lvl7pPr marL="2743200" algn="l" defTabSz="457200" rtl="0" eaLnBrk="1" latinLnBrk="0" hangingPunct="1">
                        <a:defRPr sz="1800" b="1" kern="1200">
                          <a:solidFill>
                            <a:schemeClr val="lt1"/>
                          </a:solidFill>
                          <a:latin typeface="Arial"/>
                        </a:defRPr>
                      </a:lvl7pPr>
                      <a:lvl8pPr marL="3200400" algn="l" defTabSz="457200" rtl="0" eaLnBrk="1" latinLnBrk="0" hangingPunct="1">
                        <a:defRPr sz="1800" b="1" kern="1200">
                          <a:solidFill>
                            <a:schemeClr val="lt1"/>
                          </a:solidFill>
                          <a:latin typeface="Arial"/>
                        </a:defRPr>
                      </a:lvl8pPr>
                      <a:lvl9pPr marL="3657600" algn="l" defTabSz="457200" rtl="0" eaLnBrk="1" latinLnBrk="0" hangingPunct="1">
                        <a:defRPr sz="1800" b="1" kern="1200">
                          <a:solidFill>
                            <a:schemeClr val="lt1"/>
                          </a:solidFill>
                          <a:latin typeface="Arial"/>
                        </a:defRPr>
                      </a:lvl9pPr>
                    </a:lstStyle>
                    <a:p>
                      <a:pPr algn="ctr" fontAlgn="b"/>
                      <a:r>
                        <a:rPr lang="en-US" sz="1100" b="0" i="0" u="none" strike="noStrike" dirty="0">
                          <a:solidFill>
                            <a:schemeClr val="tx1"/>
                          </a:solidFill>
                          <a:effectLst/>
                          <a:latin typeface="Arial" panose="020B0604020202020204" pitchFamily="34" charset="0"/>
                          <a:cs typeface="Arial" panose="020B0604020202020204" pitchFamily="34" charset="0"/>
                        </a:rPr>
                        <a:t>2.9</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hMerge="1">
                  <a:txBody>
                    <a:bodyPr/>
                    <a:lstStyle/>
                    <a:p>
                      <a:pPr algn="ctr" fontAlgn="b"/>
                      <a:endParaRPr lang="en-US" sz="1100" b="0" i="0" u="none" strike="noStrike" dirty="0">
                        <a:solidFill>
                          <a:schemeClr val="tx1"/>
                        </a:solidFill>
                        <a:effectLst/>
                        <a:latin typeface="Arial" panose="020B0604020202020204" pitchFamily="34" charset="0"/>
                        <a:cs typeface="Arial" panose="020B0604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457200" rtl="0" eaLnBrk="1" latinLnBrk="0" hangingPunct="1">
                        <a:defRPr sz="1800" b="1" kern="1200">
                          <a:solidFill>
                            <a:schemeClr val="lt1"/>
                          </a:solidFill>
                          <a:latin typeface="Arial"/>
                        </a:defRPr>
                      </a:lvl1pPr>
                      <a:lvl2pPr marL="457200" algn="l" defTabSz="457200" rtl="0" eaLnBrk="1" latinLnBrk="0" hangingPunct="1">
                        <a:defRPr sz="1800" b="1" kern="1200">
                          <a:solidFill>
                            <a:schemeClr val="lt1"/>
                          </a:solidFill>
                          <a:latin typeface="Arial"/>
                        </a:defRPr>
                      </a:lvl2pPr>
                      <a:lvl3pPr marL="914400" algn="l" defTabSz="457200" rtl="0" eaLnBrk="1" latinLnBrk="0" hangingPunct="1">
                        <a:defRPr sz="1800" b="1" kern="1200">
                          <a:solidFill>
                            <a:schemeClr val="lt1"/>
                          </a:solidFill>
                          <a:latin typeface="Arial"/>
                        </a:defRPr>
                      </a:lvl3pPr>
                      <a:lvl4pPr marL="1371600" algn="l" defTabSz="457200" rtl="0" eaLnBrk="1" latinLnBrk="0" hangingPunct="1">
                        <a:defRPr sz="1800" b="1" kern="1200">
                          <a:solidFill>
                            <a:schemeClr val="lt1"/>
                          </a:solidFill>
                          <a:latin typeface="Arial"/>
                        </a:defRPr>
                      </a:lvl4pPr>
                      <a:lvl5pPr marL="1828800" algn="l" defTabSz="457200" rtl="0" eaLnBrk="1" latinLnBrk="0" hangingPunct="1">
                        <a:defRPr sz="1800" b="1" kern="1200">
                          <a:solidFill>
                            <a:schemeClr val="lt1"/>
                          </a:solidFill>
                          <a:latin typeface="Arial"/>
                        </a:defRPr>
                      </a:lvl5pPr>
                      <a:lvl6pPr marL="2286000" algn="l" defTabSz="457200" rtl="0" eaLnBrk="1" latinLnBrk="0" hangingPunct="1">
                        <a:defRPr sz="1800" b="1" kern="1200">
                          <a:solidFill>
                            <a:schemeClr val="lt1"/>
                          </a:solidFill>
                          <a:latin typeface="Arial"/>
                        </a:defRPr>
                      </a:lvl6pPr>
                      <a:lvl7pPr marL="2743200" algn="l" defTabSz="457200" rtl="0" eaLnBrk="1" latinLnBrk="0" hangingPunct="1">
                        <a:defRPr sz="1800" b="1" kern="1200">
                          <a:solidFill>
                            <a:schemeClr val="lt1"/>
                          </a:solidFill>
                          <a:latin typeface="Arial"/>
                        </a:defRPr>
                      </a:lvl7pPr>
                      <a:lvl8pPr marL="3200400" algn="l" defTabSz="457200" rtl="0" eaLnBrk="1" latinLnBrk="0" hangingPunct="1">
                        <a:defRPr sz="1800" b="1" kern="1200">
                          <a:solidFill>
                            <a:schemeClr val="lt1"/>
                          </a:solidFill>
                          <a:latin typeface="Arial"/>
                        </a:defRPr>
                      </a:lvl8pPr>
                      <a:lvl9pPr marL="3657600" algn="l" defTabSz="457200" rtl="0" eaLnBrk="1" latinLnBrk="0" hangingPunct="1">
                        <a:defRPr sz="1800" b="1" kern="1200">
                          <a:solidFill>
                            <a:schemeClr val="lt1"/>
                          </a:solidFill>
                          <a:latin typeface="Arial"/>
                        </a:defRPr>
                      </a:lvl9pPr>
                    </a:lstStyle>
                    <a:p>
                      <a:pPr algn="ctr" fontAlgn="ctr"/>
                      <a:r>
                        <a:rPr lang="en-US" sz="1100" b="0" i="0" u="none" strike="noStrike" dirty="0" smtClean="0">
                          <a:solidFill>
                            <a:schemeClr val="tx1"/>
                          </a:solidFill>
                          <a:effectLst/>
                          <a:latin typeface="Arial" panose="020B0604020202020204" pitchFamily="34" charset="0"/>
                          <a:cs typeface="Arial" panose="020B0604020202020204" pitchFamily="34" charset="0"/>
                        </a:rPr>
                        <a:t>1.3%</a:t>
                      </a:r>
                      <a:endParaRPr lang="en-US" sz="1100" b="0" i="0" u="none" strike="noStrike" dirty="0">
                        <a:solidFill>
                          <a:schemeClr val="tx1"/>
                        </a:solidFill>
                        <a:effectLst/>
                        <a:latin typeface="Arial" panose="020B0604020202020204" pitchFamily="34" charset="0"/>
                        <a:cs typeface="Arial" panose="020B0604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lvl1pPr marL="0" algn="l" defTabSz="457200" rtl="0" eaLnBrk="1" latinLnBrk="0" hangingPunct="1">
                        <a:defRPr sz="1800" b="1" kern="1200">
                          <a:solidFill>
                            <a:schemeClr val="lt1"/>
                          </a:solidFill>
                          <a:latin typeface="Arial"/>
                        </a:defRPr>
                      </a:lvl1pPr>
                      <a:lvl2pPr marL="457200" algn="l" defTabSz="457200" rtl="0" eaLnBrk="1" latinLnBrk="0" hangingPunct="1">
                        <a:defRPr sz="1800" b="1" kern="1200">
                          <a:solidFill>
                            <a:schemeClr val="lt1"/>
                          </a:solidFill>
                          <a:latin typeface="Arial"/>
                        </a:defRPr>
                      </a:lvl2pPr>
                      <a:lvl3pPr marL="914400" algn="l" defTabSz="457200" rtl="0" eaLnBrk="1" latinLnBrk="0" hangingPunct="1">
                        <a:defRPr sz="1800" b="1" kern="1200">
                          <a:solidFill>
                            <a:schemeClr val="lt1"/>
                          </a:solidFill>
                          <a:latin typeface="Arial"/>
                        </a:defRPr>
                      </a:lvl3pPr>
                      <a:lvl4pPr marL="1371600" algn="l" defTabSz="457200" rtl="0" eaLnBrk="1" latinLnBrk="0" hangingPunct="1">
                        <a:defRPr sz="1800" b="1" kern="1200">
                          <a:solidFill>
                            <a:schemeClr val="lt1"/>
                          </a:solidFill>
                          <a:latin typeface="Arial"/>
                        </a:defRPr>
                      </a:lvl4pPr>
                      <a:lvl5pPr marL="1828800" algn="l" defTabSz="457200" rtl="0" eaLnBrk="1" latinLnBrk="0" hangingPunct="1">
                        <a:defRPr sz="1800" b="1" kern="1200">
                          <a:solidFill>
                            <a:schemeClr val="lt1"/>
                          </a:solidFill>
                          <a:latin typeface="Arial"/>
                        </a:defRPr>
                      </a:lvl5pPr>
                      <a:lvl6pPr marL="2286000" algn="l" defTabSz="457200" rtl="0" eaLnBrk="1" latinLnBrk="0" hangingPunct="1">
                        <a:defRPr sz="1800" b="1" kern="1200">
                          <a:solidFill>
                            <a:schemeClr val="lt1"/>
                          </a:solidFill>
                          <a:latin typeface="Arial"/>
                        </a:defRPr>
                      </a:lvl6pPr>
                      <a:lvl7pPr marL="2743200" algn="l" defTabSz="457200" rtl="0" eaLnBrk="1" latinLnBrk="0" hangingPunct="1">
                        <a:defRPr sz="1800" b="1" kern="1200">
                          <a:solidFill>
                            <a:schemeClr val="lt1"/>
                          </a:solidFill>
                          <a:latin typeface="Arial"/>
                        </a:defRPr>
                      </a:lvl7pPr>
                      <a:lvl8pPr marL="3200400" algn="l" defTabSz="457200" rtl="0" eaLnBrk="1" latinLnBrk="0" hangingPunct="1">
                        <a:defRPr sz="1800" b="1" kern="1200">
                          <a:solidFill>
                            <a:schemeClr val="lt1"/>
                          </a:solidFill>
                          <a:latin typeface="Arial"/>
                        </a:defRPr>
                      </a:lvl8pPr>
                      <a:lvl9pPr marL="3657600" algn="l" defTabSz="457200" rtl="0" eaLnBrk="1" latinLnBrk="0" hangingPunct="1">
                        <a:defRPr sz="1800" b="1" kern="1200">
                          <a:solidFill>
                            <a:schemeClr val="lt1"/>
                          </a:solidFill>
                          <a:latin typeface="Arial"/>
                        </a:defRPr>
                      </a:lvl9pPr>
                    </a:lstStyle>
                    <a:p>
                      <a:pPr algn="ctr" fontAlgn="ctr"/>
                      <a:r>
                        <a:rPr lang="en-US" sz="1100" b="0" i="0" u="none" strike="noStrike" dirty="0" smtClean="0">
                          <a:solidFill>
                            <a:schemeClr val="tx1"/>
                          </a:solidFill>
                          <a:effectLst/>
                          <a:latin typeface="Arial" panose="020B0604020202020204" pitchFamily="34" charset="0"/>
                          <a:cs typeface="Arial" panose="020B0604020202020204" pitchFamily="34" charset="0"/>
                        </a:rPr>
                        <a:t>1.4%</a:t>
                      </a:r>
                      <a:endParaRPr lang="en-US" sz="1100" b="0" i="0" u="none" strike="noStrike" dirty="0">
                        <a:solidFill>
                          <a:schemeClr val="tx1"/>
                        </a:solidFill>
                        <a:effectLst/>
                        <a:latin typeface="Arial" panose="020B0604020202020204" pitchFamily="34" charset="0"/>
                        <a:cs typeface="Arial" panose="020B0604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a:txBody>
                    <a:bodyPr/>
                    <a:lstStyle>
                      <a:lvl1pPr marL="0" algn="l" defTabSz="457200" rtl="0" eaLnBrk="1" latinLnBrk="0" hangingPunct="1">
                        <a:defRPr sz="1800" b="1" kern="1200">
                          <a:solidFill>
                            <a:schemeClr val="lt1"/>
                          </a:solidFill>
                          <a:latin typeface="Arial"/>
                        </a:defRPr>
                      </a:lvl1pPr>
                      <a:lvl2pPr marL="457200" algn="l" defTabSz="457200" rtl="0" eaLnBrk="1" latinLnBrk="0" hangingPunct="1">
                        <a:defRPr sz="1800" b="1" kern="1200">
                          <a:solidFill>
                            <a:schemeClr val="lt1"/>
                          </a:solidFill>
                          <a:latin typeface="Arial"/>
                        </a:defRPr>
                      </a:lvl2pPr>
                      <a:lvl3pPr marL="914400" algn="l" defTabSz="457200" rtl="0" eaLnBrk="1" latinLnBrk="0" hangingPunct="1">
                        <a:defRPr sz="1800" b="1" kern="1200">
                          <a:solidFill>
                            <a:schemeClr val="lt1"/>
                          </a:solidFill>
                          <a:latin typeface="Arial"/>
                        </a:defRPr>
                      </a:lvl3pPr>
                      <a:lvl4pPr marL="1371600" algn="l" defTabSz="457200" rtl="0" eaLnBrk="1" latinLnBrk="0" hangingPunct="1">
                        <a:defRPr sz="1800" b="1" kern="1200">
                          <a:solidFill>
                            <a:schemeClr val="lt1"/>
                          </a:solidFill>
                          <a:latin typeface="Arial"/>
                        </a:defRPr>
                      </a:lvl4pPr>
                      <a:lvl5pPr marL="1828800" algn="l" defTabSz="457200" rtl="0" eaLnBrk="1" latinLnBrk="0" hangingPunct="1">
                        <a:defRPr sz="1800" b="1" kern="1200">
                          <a:solidFill>
                            <a:schemeClr val="lt1"/>
                          </a:solidFill>
                          <a:latin typeface="Arial"/>
                        </a:defRPr>
                      </a:lvl5pPr>
                      <a:lvl6pPr marL="2286000" algn="l" defTabSz="457200" rtl="0" eaLnBrk="1" latinLnBrk="0" hangingPunct="1">
                        <a:defRPr sz="1800" b="1" kern="1200">
                          <a:solidFill>
                            <a:schemeClr val="lt1"/>
                          </a:solidFill>
                          <a:latin typeface="Arial"/>
                        </a:defRPr>
                      </a:lvl6pPr>
                      <a:lvl7pPr marL="2743200" algn="l" defTabSz="457200" rtl="0" eaLnBrk="1" latinLnBrk="0" hangingPunct="1">
                        <a:defRPr sz="1800" b="1" kern="1200">
                          <a:solidFill>
                            <a:schemeClr val="lt1"/>
                          </a:solidFill>
                          <a:latin typeface="Arial"/>
                        </a:defRPr>
                      </a:lvl7pPr>
                      <a:lvl8pPr marL="3200400" algn="l" defTabSz="457200" rtl="0" eaLnBrk="1" latinLnBrk="0" hangingPunct="1">
                        <a:defRPr sz="1800" b="1" kern="1200">
                          <a:solidFill>
                            <a:schemeClr val="lt1"/>
                          </a:solidFill>
                          <a:latin typeface="Arial"/>
                        </a:defRPr>
                      </a:lvl8pPr>
                      <a:lvl9pPr marL="3657600" algn="l" defTabSz="457200" rtl="0" eaLnBrk="1" latinLnBrk="0" hangingPunct="1">
                        <a:defRPr sz="1800" b="1" kern="1200">
                          <a:solidFill>
                            <a:schemeClr val="lt1"/>
                          </a:solidFill>
                          <a:latin typeface="Arial"/>
                        </a:defRPr>
                      </a:lvl9pPr>
                    </a:lstStyle>
                    <a:p>
                      <a:pPr algn="ctr" fontAlgn="ctr"/>
                      <a:r>
                        <a:rPr lang="en-US" sz="1100" b="0" i="0" u="none" strike="noStrike" dirty="0">
                          <a:solidFill>
                            <a:schemeClr val="tx1"/>
                          </a:solidFill>
                          <a:effectLst/>
                          <a:latin typeface="Arial" panose="020B0604020202020204" pitchFamily="34" charset="0"/>
                          <a:cs typeface="Arial" panose="020B0604020202020204" pitchFamily="34" charset="0"/>
                        </a:rPr>
                        <a:t>1.68%</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lvl1pPr marL="0" algn="l" defTabSz="457200" rtl="0" eaLnBrk="1" latinLnBrk="0" hangingPunct="1">
                        <a:defRPr sz="1800" b="1" kern="1200">
                          <a:solidFill>
                            <a:schemeClr val="lt1"/>
                          </a:solidFill>
                          <a:latin typeface="Arial"/>
                        </a:defRPr>
                      </a:lvl1pPr>
                      <a:lvl2pPr marL="457200" algn="l" defTabSz="457200" rtl="0" eaLnBrk="1" latinLnBrk="0" hangingPunct="1">
                        <a:defRPr sz="1800" b="1" kern="1200">
                          <a:solidFill>
                            <a:schemeClr val="lt1"/>
                          </a:solidFill>
                          <a:latin typeface="Arial"/>
                        </a:defRPr>
                      </a:lvl2pPr>
                      <a:lvl3pPr marL="914400" algn="l" defTabSz="457200" rtl="0" eaLnBrk="1" latinLnBrk="0" hangingPunct="1">
                        <a:defRPr sz="1800" b="1" kern="1200">
                          <a:solidFill>
                            <a:schemeClr val="lt1"/>
                          </a:solidFill>
                          <a:latin typeface="Arial"/>
                        </a:defRPr>
                      </a:lvl3pPr>
                      <a:lvl4pPr marL="1371600" algn="l" defTabSz="457200" rtl="0" eaLnBrk="1" latinLnBrk="0" hangingPunct="1">
                        <a:defRPr sz="1800" b="1" kern="1200">
                          <a:solidFill>
                            <a:schemeClr val="lt1"/>
                          </a:solidFill>
                          <a:latin typeface="Arial"/>
                        </a:defRPr>
                      </a:lvl4pPr>
                      <a:lvl5pPr marL="1828800" algn="l" defTabSz="457200" rtl="0" eaLnBrk="1" latinLnBrk="0" hangingPunct="1">
                        <a:defRPr sz="1800" b="1" kern="1200">
                          <a:solidFill>
                            <a:schemeClr val="lt1"/>
                          </a:solidFill>
                          <a:latin typeface="Arial"/>
                        </a:defRPr>
                      </a:lvl5pPr>
                      <a:lvl6pPr marL="2286000" algn="l" defTabSz="457200" rtl="0" eaLnBrk="1" latinLnBrk="0" hangingPunct="1">
                        <a:defRPr sz="1800" b="1" kern="1200">
                          <a:solidFill>
                            <a:schemeClr val="lt1"/>
                          </a:solidFill>
                          <a:latin typeface="Arial"/>
                        </a:defRPr>
                      </a:lvl6pPr>
                      <a:lvl7pPr marL="2743200" algn="l" defTabSz="457200" rtl="0" eaLnBrk="1" latinLnBrk="0" hangingPunct="1">
                        <a:defRPr sz="1800" b="1" kern="1200">
                          <a:solidFill>
                            <a:schemeClr val="lt1"/>
                          </a:solidFill>
                          <a:latin typeface="Arial"/>
                        </a:defRPr>
                      </a:lvl7pPr>
                      <a:lvl8pPr marL="3200400" algn="l" defTabSz="457200" rtl="0" eaLnBrk="1" latinLnBrk="0" hangingPunct="1">
                        <a:defRPr sz="1800" b="1" kern="1200">
                          <a:solidFill>
                            <a:schemeClr val="lt1"/>
                          </a:solidFill>
                          <a:latin typeface="Arial"/>
                        </a:defRPr>
                      </a:lvl8pPr>
                      <a:lvl9pPr marL="3657600" algn="l" defTabSz="457200" rtl="0" eaLnBrk="1" latinLnBrk="0" hangingPunct="1">
                        <a:defRPr sz="1800" b="1" kern="1200">
                          <a:solidFill>
                            <a:schemeClr val="lt1"/>
                          </a:solidFill>
                          <a:latin typeface="Arial"/>
                        </a:defRPr>
                      </a:lvl9pPr>
                    </a:lstStyle>
                    <a:p>
                      <a:pPr algn="ctr" fontAlgn="ctr"/>
                      <a:r>
                        <a:rPr lang="en-US" sz="1100" b="0" i="0" u="none" strike="noStrike" dirty="0">
                          <a:solidFill>
                            <a:schemeClr val="tx1"/>
                          </a:solidFill>
                          <a:effectLst/>
                          <a:latin typeface="Arial" panose="020B0604020202020204" pitchFamily="34" charset="0"/>
                          <a:cs typeface="Arial" panose="020B0604020202020204" pitchFamily="34" charset="0"/>
                        </a:rPr>
                        <a:t>1.75%</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r>
            </a:tbl>
          </a:graphicData>
        </a:graphic>
      </p:graphicFrame>
      <p:sp>
        <p:nvSpPr>
          <p:cNvPr id="13" name="Rectangle 12"/>
          <p:cNvSpPr/>
          <p:nvPr/>
        </p:nvSpPr>
        <p:spPr>
          <a:xfrm>
            <a:off x="5652820" y="4667251"/>
            <a:ext cx="1790992" cy="244157"/>
          </a:xfrm>
          <a:prstGeom prst="rect">
            <a:avLst/>
          </a:prstGeom>
          <a:noFill/>
          <a:ln w="28575" cap="flat" cmpd="sng" algn="ctr">
            <a:solidFill>
              <a:srgbClr val="FF0000"/>
            </a:solidFill>
            <a:prstDash val="solid"/>
          </a:ln>
          <a:effectLst/>
        </p:spPr>
        <p:txBody>
          <a:bodyPr lIns="73152" tIns="73152" rIns="73152" bIns="73152"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smtClean="0">
              <a:ln>
                <a:noFill/>
              </a:ln>
              <a:solidFill>
                <a:srgbClr val="000000"/>
              </a:solidFill>
              <a:effectLst/>
              <a:uLnTx/>
              <a:uFillTx/>
              <a:latin typeface="Arial"/>
              <a:ea typeface="+mn-ea"/>
              <a:cs typeface="+mn-cs"/>
            </a:endParaRPr>
          </a:p>
        </p:txBody>
      </p:sp>
      <p:sp>
        <p:nvSpPr>
          <p:cNvPr id="14" name="TextBox 13"/>
          <p:cNvSpPr txBox="1"/>
          <p:nvPr/>
        </p:nvSpPr>
        <p:spPr>
          <a:xfrm>
            <a:off x="1914788" y="6340107"/>
            <a:ext cx="5430974" cy="123111"/>
          </a:xfrm>
          <a:prstGeom prst="rect">
            <a:avLst/>
          </a:prstGeom>
          <a:noFill/>
        </p:spPr>
        <p:txBody>
          <a:bodyPr wrap="none" lIns="0" tIns="0" rIns="0" bIns="0" rtlCol="0">
            <a:spAutoFit/>
          </a:bodyPr>
          <a:lstStyle/>
          <a:p>
            <a:pPr marL="228600" indent="-228600" algn="l">
              <a:lnSpc>
                <a:spcPct val="100000"/>
              </a:lnSpc>
              <a:buFont typeface="+mj-lt"/>
              <a:buAutoNum type="arabicPeriod"/>
            </a:pPr>
            <a:r>
              <a:rPr lang="en-GB" sz="800" dirty="0" smtClean="0">
                <a:latin typeface="Arial" panose="020B0604020202020204" pitchFamily="34" charset="0"/>
                <a:cs typeface="Arial" panose="020B0604020202020204" pitchFamily="34" charset="0"/>
              </a:rPr>
              <a:t>For scalars without further adjustments, the unrounded CCAR output are used to calculate the NCO anchor points</a:t>
            </a:r>
          </a:p>
        </p:txBody>
      </p:sp>
      <p:sp>
        <p:nvSpPr>
          <p:cNvPr id="15" name="Rectangle 14"/>
          <p:cNvSpPr/>
          <p:nvPr/>
        </p:nvSpPr>
        <p:spPr>
          <a:xfrm>
            <a:off x="297762" y="352762"/>
            <a:ext cx="554960" cy="707886"/>
          </a:xfrm>
          <a:prstGeom prst="rect">
            <a:avLst/>
          </a:prstGeom>
        </p:spPr>
        <p:txBody>
          <a:bodyPr wrap="none">
            <a:spAutoFit/>
          </a:bodyPr>
          <a:lstStyle/>
          <a:p>
            <a:pPr lvl="0" fontAlgn="ctr">
              <a:lnSpc>
                <a:spcPct val="100000"/>
              </a:lnSpc>
              <a:spcBef>
                <a:spcPts val="0"/>
              </a:spcBef>
              <a:spcAft>
                <a:spcPts val="0"/>
              </a:spcAft>
              <a:defRPr/>
            </a:pPr>
            <a:r>
              <a:rPr lang="en-US" sz="4000" b="1" dirty="0" smtClean="0">
                <a:solidFill>
                  <a:srgbClr val="FF0000"/>
                </a:solidFill>
              </a:rPr>
              <a:t>C</a:t>
            </a:r>
            <a:endParaRPr lang="en-US" sz="4000" b="1" dirty="0">
              <a:solidFill>
                <a:srgbClr val="FF0000"/>
              </a:solidFill>
            </a:endParaRPr>
          </a:p>
        </p:txBody>
      </p:sp>
      <p:sp>
        <p:nvSpPr>
          <p:cNvPr id="4" name="TextBox 3"/>
          <p:cNvSpPr txBox="1"/>
          <p:nvPr/>
        </p:nvSpPr>
        <p:spPr>
          <a:xfrm>
            <a:off x="1765702" y="1764584"/>
            <a:ext cx="1310640" cy="357021"/>
          </a:xfrm>
          <a:prstGeom prst="rect">
            <a:avLst/>
          </a:prstGeom>
          <a:noFill/>
        </p:spPr>
        <p:txBody>
          <a:bodyPr wrap="square" rtlCol="0">
            <a:spAutoFit/>
          </a:bodyPr>
          <a:lstStyle/>
          <a:p>
            <a:r>
              <a:rPr lang="en-US" b="1" dirty="0" smtClean="0"/>
              <a:t>9Q anchor loss budgets</a:t>
            </a:r>
            <a:endParaRPr lang="en-US" b="1" dirty="0"/>
          </a:p>
        </p:txBody>
      </p:sp>
      <p:sp>
        <p:nvSpPr>
          <p:cNvPr id="23" name="TextBox 22"/>
          <p:cNvSpPr txBox="1"/>
          <p:nvPr/>
        </p:nvSpPr>
        <p:spPr>
          <a:xfrm>
            <a:off x="3152383" y="1788224"/>
            <a:ext cx="886861" cy="357021"/>
          </a:xfrm>
          <a:prstGeom prst="rect">
            <a:avLst/>
          </a:prstGeom>
          <a:noFill/>
        </p:spPr>
        <p:txBody>
          <a:bodyPr wrap="square" rtlCol="0">
            <a:spAutoFit/>
          </a:bodyPr>
          <a:lstStyle/>
          <a:p>
            <a:r>
              <a:rPr lang="en-US" b="1" dirty="0" smtClean="0"/>
              <a:t>2.25</a:t>
            </a:r>
          </a:p>
          <a:p>
            <a:r>
              <a:rPr lang="en-US" b="1" dirty="0" smtClean="0"/>
              <a:t>(annualize)</a:t>
            </a:r>
            <a:endParaRPr lang="en-US" b="1" dirty="0"/>
          </a:p>
        </p:txBody>
      </p:sp>
      <p:sp>
        <p:nvSpPr>
          <p:cNvPr id="25" name="TextBox 24"/>
          <p:cNvSpPr txBox="1"/>
          <p:nvPr/>
        </p:nvSpPr>
        <p:spPr>
          <a:xfrm>
            <a:off x="4081027" y="1764584"/>
            <a:ext cx="1167948" cy="357021"/>
          </a:xfrm>
          <a:prstGeom prst="rect">
            <a:avLst/>
          </a:prstGeom>
          <a:noFill/>
        </p:spPr>
        <p:txBody>
          <a:bodyPr wrap="square" rtlCol="0">
            <a:spAutoFit/>
          </a:bodyPr>
          <a:lstStyle/>
          <a:p>
            <a:r>
              <a:rPr lang="en-US" b="1" dirty="0" smtClean="0"/>
              <a:t>Avg. stress balances</a:t>
            </a:r>
            <a:endParaRPr lang="en-US" b="1" dirty="0"/>
          </a:p>
        </p:txBody>
      </p:sp>
      <p:sp>
        <p:nvSpPr>
          <p:cNvPr id="26" name="TextBox 25"/>
          <p:cNvSpPr txBox="1"/>
          <p:nvPr/>
        </p:nvSpPr>
        <p:spPr>
          <a:xfrm>
            <a:off x="5235977" y="1764584"/>
            <a:ext cx="1167948" cy="357021"/>
          </a:xfrm>
          <a:prstGeom prst="rect">
            <a:avLst/>
          </a:prstGeom>
          <a:noFill/>
        </p:spPr>
        <p:txBody>
          <a:bodyPr wrap="square" rtlCol="0">
            <a:spAutoFit/>
          </a:bodyPr>
          <a:lstStyle/>
          <a:p>
            <a:r>
              <a:rPr lang="en-US" b="1" dirty="0" smtClean="0"/>
              <a:t>Post-adjusted stress scalar</a:t>
            </a:r>
            <a:endParaRPr lang="en-US" b="1" dirty="0"/>
          </a:p>
        </p:txBody>
      </p:sp>
      <p:sp>
        <p:nvSpPr>
          <p:cNvPr id="27" name="TextBox 26"/>
          <p:cNvSpPr txBox="1"/>
          <p:nvPr/>
        </p:nvSpPr>
        <p:spPr>
          <a:xfrm>
            <a:off x="6548346" y="1764584"/>
            <a:ext cx="1167948" cy="357021"/>
          </a:xfrm>
          <a:prstGeom prst="rect">
            <a:avLst/>
          </a:prstGeom>
          <a:noFill/>
        </p:spPr>
        <p:txBody>
          <a:bodyPr wrap="square" rtlCol="0">
            <a:spAutoFit/>
          </a:bodyPr>
          <a:lstStyle/>
          <a:p>
            <a:r>
              <a:rPr lang="en-US" b="1" dirty="0" smtClean="0"/>
              <a:t>NCO anchor points</a:t>
            </a:r>
            <a:endParaRPr lang="en-US" b="1" dirty="0"/>
          </a:p>
        </p:txBody>
      </p:sp>
      <p:grpSp>
        <p:nvGrpSpPr>
          <p:cNvPr id="28" name="Group 27"/>
          <p:cNvGrpSpPr/>
          <p:nvPr/>
        </p:nvGrpSpPr>
        <p:grpSpPr>
          <a:xfrm>
            <a:off x="6335046" y="1803325"/>
            <a:ext cx="288862" cy="277640"/>
            <a:chOff x="3436947" y="3809384"/>
            <a:chExt cx="288862" cy="277640"/>
          </a:xfrm>
        </p:grpSpPr>
        <p:sp>
          <p:nvSpPr>
            <p:cNvPr id="30" name="Oval 29"/>
            <p:cNvSpPr/>
            <p:nvPr/>
          </p:nvSpPr>
          <p:spPr>
            <a:xfrm>
              <a:off x="3471451" y="3818404"/>
              <a:ext cx="228600" cy="228600"/>
            </a:xfrm>
            <a:prstGeom prst="ellipse">
              <a:avLst/>
            </a:prstGeom>
            <a:solidFill>
              <a:schemeClr val="bg1"/>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algn="ctr">
                <a:lnSpc>
                  <a:spcPct val="100000"/>
                </a:lnSpc>
              </a:pPr>
              <a:endParaRPr lang="en-GB" sz="2400" dirty="0" smtClean="0">
                <a:solidFill>
                  <a:srgbClr val="FF0000"/>
                </a:solidFill>
              </a:endParaRPr>
            </a:p>
          </p:txBody>
        </p:sp>
        <p:sp>
          <p:nvSpPr>
            <p:cNvPr id="31" name="Rectangle 30"/>
            <p:cNvSpPr/>
            <p:nvPr/>
          </p:nvSpPr>
          <p:spPr>
            <a:xfrm>
              <a:off x="3436947" y="3809384"/>
              <a:ext cx="288862" cy="277640"/>
            </a:xfrm>
            <a:prstGeom prst="rect">
              <a:avLst/>
            </a:prstGeom>
            <a:ln>
              <a:noFill/>
            </a:ln>
          </p:spPr>
          <p:txBody>
            <a:bodyPr wrap="none">
              <a:spAutoFit/>
            </a:bodyPr>
            <a:lstStyle/>
            <a:p>
              <a:r>
                <a:rPr lang="en-US" sz="1400" b="1" dirty="0" smtClean="0">
                  <a:solidFill>
                    <a:srgbClr val="FF0000"/>
                  </a:solidFill>
                </a:rPr>
                <a:t>=</a:t>
              </a:r>
              <a:endParaRPr lang="en-GB" sz="1400" b="1" dirty="0"/>
            </a:p>
          </p:txBody>
        </p:sp>
      </p:grpSp>
      <p:grpSp>
        <p:nvGrpSpPr>
          <p:cNvPr id="40" name="Group 39"/>
          <p:cNvGrpSpPr/>
          <p:nvPr/>
        </p:nvGrpSpPr>
        <p:grpSpPr>
          <a:xfrm>
            <a:off x="5034640" y="1803325"/>
            <a:ext cx="235853" cy="277640"/>
            <a:chOff x="3464198" y="3809384"/>
            <a:chExt cx="235853" cy="277640"/>
          </a:xfrm>
        </p:grpSpPr>
        <p:sp>
          <p:nvSpPr>
            <p:cNvPr id="41" name="Oval 40"/>
            <p:cNvSpPr/>
            <p:nvPr/>
          </p:nvSpPr>
          <p:spPr>
            <a:xfrm>
              <a:off x="3471451" y="3818404"/>
              <a:ext cx="228600" cy="228600"/>
            </a:xfrm>
            <a:prstGeom prst="ellipse">
              <a:avLst/>
            </a:prstGeom>
            <a:solidFill>
              <a:schemeClr val="bg1"/>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algn="ctr">
                <a:lnSpc>
                  <a:spcPct val="100000"/>
                </a:lnSpc>
              </a:pPr>
              <a:endParaRPr lang="en-GB" sz="2400" dirty="0" smtClean="0">
                <a:solidFill>
                  <a:srgbClr val="FF0000"/>
                </a:solidFill>
              </a:endParaRPr>
            </a:p>
          </p:txBody>
        </p:sp>
        <p:sp>
          <p:nvSpPr>
            <p:cNvPr id="42" name="Rectangle 41"/>
            <p:cNvSpPr/>
            <p:nvPr/>
          </p:nvSpPr>
          <p:spPr>
            <a:xfrm>
              <a:off x="3464198" y="3809384"/>
              <a:ext cx="234360" cy="277640"/>
            </a:xfrm>
            <a:prstGeom prst="rect">
              <a:avLst/>
            </a:prstGeom>
            <a:ln>
              <a:noFill/>
            </a:ln>
          </p:spPr>
          <p:txBody>
            <a:bodyPr wrap="none">
              <a:spAutoFit/>
            </a:bodyPr>
            <a:lstStyle/>
            <a:p>
              <a:r>
                <a:rPr lang="en-US" sz="1400" b="1" dirty="0">
                  <a:solidFill>
                    <a:srgbClr val="FF0000"/>
                  </a:solidFill>
                </a:rPr>
                <a:t>/</a:t>
              </a:r>
              <a:endParaRPr lang="en-GB" sz="1400" b="1" dirty="0"/>
            </a:p>
          </p:txBody>
        </p:sp>
      </p:grpSp>
      <p:grpSp>
        <p:nvGrpSpPr>
          <p:cNvPr id="43" name="Group 42"/>
          <p:cNvGrpSpPr/>
          <p:nvPr/>
        </p:nvGrpSpPr>
        <p:grpSpPr>
          <a:xfrm>
            <a:off x="3985474" y="1803325"/>
            <a:ext cx="235853" cy="277640"/>
            <a:chOff x="3464198" y="3809384"/>
            <a:chExt cx="235853" cy="277640"/>
          </a:xfrm>
        </p:grpSpPr>
        <p:sp>
          <p:nvSpPr>
            <p:cNvPr id="44" name="Oval 43"/>
            <p:cNvSpPr/>
            <p:nvPr/>
          </p:nvSpPr>
          <p:spPr>
            <a:xfrm>
              <a:off x="3471451" y="3818404"/>
              <a:ext cx="228600" cy="228600"/>
            </a:xfrm>
            <a:prstGeom prst="ellipse">
              <a:avLst/>
            </a:prstGeom>
            <a:solidFill>
              <a:schemeClr val="bg1"/>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algn="ctr">
                <a:lnSpc>
                  <a:spcPct val="100000"/>
                </a:lnSpc>
              </a:pPr>
              <a:endParaRPr lang="en-GB" sz="2400" dirty="0" smtClean="0">
                <a:solidFill>
                  <a:srgbClr val="FF0000"/>
                </a:solidFill>
              </a:endParaRPr>
            </a:p>
          </p:txBody>
        </p:sp>
        <p:sp>
          <p:nvSpPr>
            <p:cNvPr id="45" name="Rectangle 44"/>
            <p:cNvSpPr/>
            <p:nvPr/>
          </p:nvSpPr>
          <p:spPr>
            <a:xfrm>
              <a:off x="3464198" y="3809384"/>
              <a:ext cx="234360" cy="277640"/>
            </a:xfrm>
            <a:prstGeom prst="rect">
              <a:avLst/>
            </a:prstGeom>
            <a:ln>
              <a:noFill/>
            </a:ln>
          </p:spPr>
          <p:txBody>
            <a:bodyPr wrap="none">
              <a:spAutoFit/>
            </a:bodyPr>
            <a:lstStyle/>
            <a:p>
              <a:r>
                <a:rPr lang="en-US" sz="1400" b="1" dirty="0">
                  <a:solidFill>
                    <a:srgbClr val="FF0000"/>
                  </a:solidFill>
                </a:rPr>
                <a:t>/</a:t>
              </a:r>
              <a:endParaRPr lang="en-GB" sz="1400" b="1" dirty="0"/>
            </a:p>
          </p:txBody>
        </p:sp>
      </p:grpSp>
      <p:grpSp>
        <p:nvGrpSpPr>
          <p:cNvPr id="46" name="Group 45"/>
          <p:cNvGrpSpPr/>
          <p:nvPr/>
        </p:nvGrpSpPr>
        <p:grpSpPr>
          <a:xfrm>
            <a:off x="2956101" y="1803325"/>
            <a:ext cx="235853" cy="277640"/>
            <a:chOff x="3464198" y="3809384"/>
            <a:chExt cx="235853" cy="277640"/>
          </a:xfrm>
        </p:grpSpPr>
        <p:sp>
          <p:nvSpPr>
            <p:cNvPr id="47" name="Oval 46"/>
            <p:cNvSpPr/>
            <p:nvPr/>
          </p:nvSpPr>
          <p:spPr>
            <a:xfrm>
              <a:off x="3471451" y="3818404"/>
              <a:ext cx="228600" cy="228600"/>
            </a:xfrm>
            <a:prstGeom prst="ellipse">
              <a:avLst/>
            </a:prstGeom>
            <a:solidFill>
              <a:schemeClr val="bg1"/>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algn="ctr">
                <a:lnSpc>
                  <a:spcPct val="100000"/>
                </a:lnSpc>
              </a:pPr>
              <a:endParaRPr lang="en-GB" sz="2400" dirty="0" smtClean="0">
                <a:solidFill>
                  <a:srgbClr val="FF0000"/>
                </a:solidFill>
              </a:endParaRPr>
            </a:p>
          </p:txBody>
        </p:sp>
        <p:sp>
          <p:nvSpPr>
            <p:cNvPr id="48" name="Rectangle 47"/>
            <p:cNvSpPr/>
            <p:nvPr/>
          </p:nvSpPr>
          <p:spPr>
            <a:xfrm>
              <a:off x="3464198" y="3809384"/>
              <a:ext cx="234360" cy="277640"/>
            </a:xfrm>
            <a:prstGeom prst="rect">
              <a:avLst/>
            </a:prstGeom>
            <a:ln>
              <a:noFill/>
            </a:ln>
          </p:spPr>
          <p:txBody>
            <a:bodyPr wrap="none">
              <a:spAutoFit/>
            </a:bodyPr>
            <a:lstStyle/>
            <a:p>
              <a:r>
                <a:rPr lang="en-US" sz="1400" b="1" dirty="0">
                  <a:solidFill>
                    <a:srgbClr val="FF0000"/>
                  </a:solidFill>
                </a:rPr>
                <a:t>/</a:t>
              </a:r>
              <a:endParaRPr lang="en-GB" sz="1400" b="1" dirty="0"/>
            </a:p>
          </p:txBody>
        </p:sp>
      </p:grpSp>
      <p:cxnSp>
        <p:nvCxnSpPr>
          <p:cNvPr id="49" name="Straight Connector 48"/>
          <p:cNvCxnSpPr/>
          <p:nvPr/>
        </p:nvCxnSpPr>
        <p:spPr>
          <a:xfrm flipV="1">
            <a:off x="1975346" y="2101423"/>
            <a:ext cx="959783" cy="2"/>
          </a:xfrm>
          <a:prstGeom prst="line">
            <a:avLst/>
          </a:prstGeom>
          <a:ln>
            <a:solidFill>
              <a:schemeClr val="tx1">
                <a:lumMod val="50000"/>
                <a:lumOff val="5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50" name="Elbow Connector 49"/>
          <p:cNvCxnSpPr/>
          <p:nvPr/>
        </p:nvCxnSpPr>
        <p:spPr>
          <a:xfrm rot="16200000" flipH="1">
            <a:off x="2528524" y="2020313"/>
            <a:ext cx="365760" cy="548640"/>
          </a:xfrm>
          <a:prstGeom prst="bentConnector3">
            <a:avLst/>
          </a:prstGeom>
          <a:ln>
            <a:solidFill>
              <a:schemeClr val="tx1">
                <a:lumMod val="50000"/>
                <a:lumOff val="50000"/>
              </a:schemeClr>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flipV="1">
            <a:off x="5340060" y="2101423"/>
            <a:ext cx="959783" cy="2"/>
          </a:xfrm>
          <a:prstGeom prst="line">
            <a:avLst/>
          </a:prstGeom>
          <a:ln>
            <a:solidFill>
              <a:schemeClr val="tx1">
                <a:lumMod val="50000"/>
                <a:lumOff val="5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flipV="1">
            <a:off x="6643860" y="2101423"/>
            <a:ext cx="959783" cy="2"/>
          </a:xfrm>
          <a:prstGeom prst="line">
            <a:avLst/>
          </a:prstGeom>
          <a:ln>
            <a:solidFill>
              <a:schemeClr val="tx1">
                <a:lumMod val="50000"/>
                <a:lumOff val="50000"/>
              </a:schemeClr>
            </a:solidFill>
            <a:tailEnd type="none"/>
          </a:ln>
        </p:spPr>
        <p:style>
          <a:lnRef idx="1">
            <a:schemeClr val="accent1"/>
          </a:lnRef>
          <a:fillRef idx="0">
            <a:schemeClr val="accent1"/>
          </a:fillRef>
          <a:effectRef idx="0">
            <a:schemeClr val="accent1"/>
          </a:effectRef>
          <a:fontRef idx="minor">
            <a:schemeClr val="tx1"/>
          </a:fontRef>
        </p:style>
      </p:cxnSp>
      <p:sp>
        <p:nvSpPr>
          <p:cNvPr id="84" name="Rectangular Callout 83"/>
          <p:cNvSpPr/>
          <p:nvPr/>
        </p:nvSpPr>
        <p:spPr>
          <a:xfrm>
            <a:off x="7695974" y="1750974"/>
            <a:ext cx="1538831" cy="639935"/>
          </a:xfrm>
          <a:prstGeom prst="wedgeRectCallout">
            <a:avLst/>
          </a:prstGeom>
          <a:solidFill>
            <a:srgbClr val="FFFFFF">
              <a:lumMod val="95000"/>
            </a:srgbClr>
          </a:solidFill>
          <a:ln w="9525" cap="flat" cmpd="sng" algn="ctr">
            <a:solidFill>
              <a:srgbClr val="606060"/>
            </a:solidFill>
            <a:prstDash val="solid"/>
          </a:ln>
          <a:effectLst/>
        </p:spPr>
        <p:txBody>
          <a:bodyPr lIns="72009" tIns="72009" rIns="72009" bIns="72009" rtlCol="0" anchor="ctr">
            <a:noAutofit/>
          </a:bodyPr>
          <a:lstStyle/>
          <a:p>
            <a:pPr fontAlgn="auto">
              <a:lnSpc>
                <a:spcPct val="100000"/>
              </a:lnSpc>
              <a:spcBef>
                <a:spcPts val="0"/>
              </a:spcBef>
              <a:spcAft>
                <a:spcPts val="0"/>
              </a:spcAft>
            </a:pPr>
            <a:r>
              <a:rPr lang="en-GB" kern="0" dirty="0">
                <a:solidFill>
                  <a:srgbClr val="000000"/>
                </a:solidFill>
                <a:latin typeface="Arial"/>
              </a:rPr>
              <a:t>Implied </a:t>
            </a:r>
            <a:r>
              <a:rPr lang="en-GB" kern="0" dirty="0" smtClean="0">
                <a:solidFill>
                  <a:srgbClr val="000000"/>
                </a:solidFill>
                <a:latin typeface="Arial"/>
              </a:rPr>
              <a:t>limits if include IHC </a:t>
            </a:r>
            <a:r>
              <a:rPr lang="en-GB" kern="0" dirty="0">
                <a:solidFill>
                  <a:srgbClr val="000000"/>
                </a:solidFill>
                <a:latin typeface="Arial"/>
              </a:rPr>
              <a:t>entity contribution and related </a:t>
            </a:r>
            <a:r>
              <a:rPr lang="en-GB" kern="0" dirty="0" smtClean="0">
                <a:solidFill>
                  <a:srgbClr val="000000"/>
                </a:solidFill>
                <a:latin typeface="Arial"/>
              </a:rPr>
              <a:t>changes to capital </a:t>
            </a:r>
            <a:r>
              <a:rPr lang="en-GB" kern="0" dirty="0">
                <a:solidFill>
                  <a:srgbClr val="000000"/>
                </a:solidFill>
                <a:latin typeface="Arial"/>
              </a:rPr>
              <a:t>actions</a:t>
            </a:r>
          </a:p>
        </p:txBody>
      </p:sp>
      <p:cxnSp>
        <p:nvCxnSpPr>
          <p:cNvPr id="52" name="Elbow Connector 51"/>
          <p:cNvCxnSpPr/>
          <p:nvPr/>
        </p:nvCxnSpPr>
        <p:spPr>
          <a:xfrm rot="5400000">
            <a:off x="5252127" y="2022110"/>
            <a:ext cx="467104" cy="640080"/>
          </a:xfrm>
          <a:prstGeom prst="bentConnector3">
            <a:avLst/>
          </a:prstGeom>
          <a:ln>
            <a:solidFill>
              <a:schemeClr val="tx1">
                <a:lumMod val="50000"/>
                <a:lumOff val="50000"/>
              </a:schemeClr>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53" name="Elbow Connector 52"/>
          <p:cNvCxnSpPr/>
          <p:nvPr/>
        </p:nvCxnSpPr>
        <p:spPr>
          <a:xfrm rot="5400000">
            <a:off x="6643921" y="2059656"/>
            <a:ext cx="457200" cy="548640"/>
          </a:xfrm>
          <a:prstGeom prst="bentConnector3">
            <a:avLst/>
          </a:prstGeom>
          <a:ln>
            <a:solidFill>
              <a:schemeClr val="tx1">
                <a:lumMod val="50000"/>
                <a:lumOff val="50000"/>
              </a:schemeClr>
            </a:solidFill>
            <a:prstDash val="sysDash"/>
            <a:tailEnd type="none"/>
          </a:ln>
        </p:spPr>
        <p:style>
          <a:lnRef idx="1">
            <a:schemeClr val="accent1"/>
          </a:lnRef>
          <a:fillRef idx="0">
            <a:schemeClr val="accent1"/>
          </a:fillRef>
          <a:effectRef idx="0">
            <a:schemeClr val="accent1"/>
          </a:effectRef>
          <a:fontRef idx="minor">
            <a:schemeClr val="tx1"/>
          </a:fontRef>
        </p:style>
      </p:cxnSp>
      <p:sp>
        <p:nvSpPr>
          <p:cNvPr id="54" name="Right Brace 53"/>
          <p:cNvSpPr/>
          <p:nvPr/>
        </p:nvSpPr>
        <p:spPr>
          <a:xfrm rot="16200000" flipH="1">
            <a:off x="6483241" y="4508220"/>
            <a:ext cx="130911" cy="1780825"/>
          </a:xfrm>
          <a:prstGeom prst="rightBrace">
            <a:avLst>
              <a:gd name="adj1" fmla="val 0"/>
              <a:gd name="adj2" fmla="val 50000"/>
            </a:avLst>
          </a:prstGeom>
          <a:ln w="9525">
            <a:solidFill>
              <a:schemeClr val="tx1">
                <a:lumMod val="75000"/>
                <a:lumOff val="25000"/>
              </a:schemeClr>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55" name="TextBox 54"/>
          <p:cNvSpPr txBox="1"/>
          <p:nvPr/>
        </p:nvSpPr>
        <p:spPr>
          <a:xfrm>
            <a:off x="5770264" y="5468296"/>
            <a:ext cx="1636214" cy="323163"/>
          </a:xfrm>
          <a:prstGeom prst="rect">
            <a:avLst/>
          </a:prstGeom>
          <a:noFill/>
        </p:spPr>
        <p:txBody>
          <a:bodyPr wrap="square" lIns="0" tIns="0" rIns="0" bIns="0" rtlCol="0">
            <a:spAutoFit/>
          </a:bodyPr>
          <a:lstStyle/>
          <a:p>
            <a:pPr>
              <a:lnSpc>
                <a:spcPct val="100000"/>
              </a:lnSpc>
            </a:pPr>
            <a:r>
              <a:rPr lang="en-GB" sz="1050" b="1" dirty="0" smtClean="0"/>
              <a:t>Anchor point to be reviewed based on strategic plan</a:t>
            </a:r>
          </a:p>
        </p:txBody>
      </p:sp>
      <p:grpSp>
        <p:nvGrpSpPr>
          <p:cNvPr id="56" name="Group 55"/>
          <p:cNvGrpSpPr/>
          <p:nvPr/>
        </p:nvGrpSpPr>
        <p:grpSpPr>
          <a:xfrm>
            <a:off x="443921" y="72184"/>
            <a:ext cx="3881751" cy="189008"/>
            <a:chOff x="403281" y="164517"/>
            <a:chExt cx="3881751" cy="189008"/>
          </a:xfrm>
        </p:grpSpPr>
        <p:sp>
          <p:nvSpPr>
            <p:cNvPr id="58" name="Text Box 75"/>
            <p:cNvSpPr txBox="1">
              <a:spLocks noChangeArrowheads="1"/>
            </p:cNvSpPr>
            <p:nvPr/>
          </p:nvSpPr>
          <p:spPr bwMode="gray">
            <a:xfrm>
              <a:off x="636148" y="166688"/>
              <a:ext cx="3648884" cy="184666"/>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none" lIns="0" tIns="0" rIns="0" bIns="0">
              <a:spAutoFit/>
            </a:bodyPr>
            <a:lstStyle/>
            <a:p>
              <a:pPr algn="l">
                <a:lnSpc>
                  <a:spcPct val="100000"/>
                </a:lnSpc>
              </a:pPr>
              <a:r>
                <a:rPr lang="en-US" sz="1200" dirty="0">
                  <a:solidFill>
                    <a:srgbClr val="FF0000"/>
                  </a:solidFill>
                </a:rPr>
                <a:t>Credit risk – Losses: </a:t>
              </a:r>
              <a:r>
                <a:rPr lang="en-US" sz="1200" dirty="0">
                  <a:solidFill>
                    <a:schemeClr val="accent1"/>
                  </a:solidFill>
                </a:rPr>
                <a:t>Calibration – </a:t>
              </a:r>
              <a:r>
                <a:rPr lang="en-US" sz="1200" dirty="0" smtClean="0">
                  <a:solidFill>
                    <a:srgbClr val="FF0000"/>
                  </a:solidFill>
                </a:rPr>
                <a:t>Net Charge-off rate</a:t>
              </a:r>
              <a:endParaRPr lang="en-US" sz="1200" dirty="0">
                <a:solidFill>
                  <a:srgbClr val="FF0000"/>
                </a:solidFill>
              </a:endParaRPr>
            </a:p>
          </p:txBody>
        </p:sp>
        <p:sp>
          <p:nvSpPr>
            <p:cNvPr id="59" name="Oval 58"/>
            <p:cNvSpPr/>
            <p:nvPr/>
          </p:nvSpPr>
          <p:spPr bwMode="auto">
            <a:xfrm>
              <a:off x="403281" y="164517"/>
              <a:ext cx="189008" cy="189008"/>
            </a:xfrm>
            <a:prstGeom prst="ellipse">
              <a:avLst/>
            </a:prstGeom>
            <a:solidFill>
              <a:srgbClr val="FF000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lang="en-US" b="1" dirty="0">
                  <a:solidFill>
                    <a:schemeClr val="bg1"/>
                  </a:solidFill>
                  <a:ea typeface="ＭＳ Ｐゴシック" pitchFamily="-112" charset="-128"/>
                  <a:cs typeface="ＭＳ Ｐゴシック" pitchFamily="-112" charset="-128"/>
                </a:rPr>
                <a:t>2</a:t>
              </a:r>
              <a:endParaRPr kumimoji="0" lang="en-US" b="1" i="0" u="none" strike="noStrike" cap="none" normalizeH="0" baseline="0" dirty="0">
                <a:ln>
                  <a:noFill/>
                </a:ln>
                <a:solidFill>
                  <a:schemeClr val="bg1"/>
                </a:solidFill>
                <a:effectLst/>
                <a:latin typeface="Arial" charset="0"/>
                <a:ea typeface="ＭＳ Ｐゴシック" pitchFamily="-112" charset="-128"/>
                <a:cs typeface="ＭＳ Ｐゴシック" pitchFamily="-112" charset="-128"/>
              </a:endParaRPr>
            </a:p>
          </p:txBody>
        </p:sp>
      </p:grpSp>
      <p:sp>
        <p:nvSpPr>
          <p:cNvPr id="39" name="Right Brace 38"/>
          <p:cNvSpPr/>
          <p:nvPr/>
        </p:nvSpPr>
        <p:spPr>
          <a:xfrm rot="16200000" flipH="1">
            <a:off x="8297297" y="4508220"/>
            <a:ext cx="130911" cy="1780825"/>
          </a:xfrm>
          <a:prstGeom prst="rightBrace">
            <a:avLst>
              <a:gd name="adj1" fmla="val 0"/>
              <a:gd name="adj2" fmla="val 50000"/>
            </a:avLst>
          </a:prstGeom>
          <a:ln w="9525">
            <a:solidFill>
              <a:schemeClr val="tx1">
                <a:lumMod val="75000"/>
                <a:lumOff val="25000"/>
              </a:schemeClr>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60" name="TextBox 59"/>
          <p:cNvSpPr txBox="1"/>
          <p:nvPr/>
        </p:nvSpPr>
        <p:spPr>
          <a:xfrm>
            <a:off x="7584320" y="5468296"/>
            <a:ext cx="1636214" cy="646331"/>
          </a:xfrm>
          <a:prstGeom prst="rect">
            <a:avLst/>
          </a:prstGeom>
          <a:noFill/>
        </p:spPr>
        <p:txBody>
          <a:bodyPr wrap="square" lIns="0" tIns="0" rIns="0" bIns="0" rtlCol="0">
            <a:spAutoFit/>
          </a:bodyPr>
          <a:lstStyle/>
          <a:p>
            <a:pPr>
              <a:lnSpc>
                <a:spcPct val="100000"/>
              </a:lnSpc>
            </a:pPr>
            <a:r>
              <a:rPr lang="en-GB" sz="1050" b="1" dirty="0" smtClean="0"/>
              <a:t>Derived from post-IHC loss budget as reference for maximum allowable loss levels</a:t>
            </a:r>
          </a:p>
        </p:txBody>
      </p:sp>
    </p:spTree>
    <p:extLst>
      <p:ext uri="{BB962C8B-B14F-4D97-AF65-F5344CB8AC3E}">
        <p14:creationId xmlns:p14="http://schemas.microsoft.com/office/powerpoint/2010/main" val="16873105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0" name="Object 39" hidden="1"/>
          <p:cNvGraphicFramePr>
            <a:graphicFrameLocks noChangeAspect="1"/>
          </p:cNvGraphicFramePr>
          <p:nvPr>
            <p:custDataLst>
              <p:tags r:id="rId2"/>
            </p:custDataLst>
            <p:extLst>
              <p:ext uri="{D42A27DB-BD31-4B8C-83A1-F6EECF244321}">
                <p14:modId xmlns:p14="http://schemas.microsoft.com/office/powerpoint/2010/main" val="2848054313"/>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80780" name="think-cell Slide" r:id="rId29" imgW="270" imgH="270" progId="TCLayout.ActiveDocument.1">
                  <p:embed/>
                </p:oleObj>
              </mc:Choice>
              <mc:Fallback>
                <p:oleObj name="think-cell Slide" r:id="rId29" imgW="270" imgH="270" progId="TCLayout.ActiveDocument.1">
                  <p:embed/>
                  <p:pic>
                    <p:nvPicPr>
                      <p:cNvPr id="0" name=""/>
                      <p:cNvPicPr/>
                      <p:nvPr/>
                    </p:nvPicPr>
                    <p:blipFill>
                      <a:blip r:embed="rId30"/>
                      <a:stretch>
                        <a:fillRect/>
                      </a:stretch>
                    </p:blipFill>
                    <p:spPr>
                      <a:xfrm>
                        <a:off x="1588" y="1588"/>
                        <a:ext cx="1587" cy="1587"/>
                      </a:xfrm>
                      <a:prstGeom prst="rect">
                        <a:avLst/>
                      </a:prstGeom>
                    </p:spPr>
                  </p:pic>
                </p:oleObj>
              </mc:Fallback>
            </mc:AlternateContent>
          </a:graphicData>
        </a:graphic>
      </p:graphicFrame>
      <p:sp>
        <p:nvSpPr>
          <p:cNvPr id="6" name="Rectangle 5" hidden="1"/>
          <p:cNvSpPr/>
          <p:nvPr>
            <p:custDataLst>
              <p:tags r:id="rId3"/>
            </p:custDataLst>
          </p:nvPr>
        </p:nvSpPr>
        <p:spPr bwMode="auto">
          <a:xfrm>
            <a:off x="0" y="0"/>
            <a:ext cx="158750" cy="158750"/>
          </a:xfrm>
          <a:prstGeom prst="rect">
            <a:avLst/>
          </a:prstGeom>
          <a:solidFill>
            <a:schemeClr val="accent1">
              <a:lumMod val="20000"/>
              <a:lumOff val="8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vert="horz" wrap="none" lIns="0" tIns="0" rIns="0" bIns="0" numCol="1" spcCol="0" rtlCol="0" anchor="ctr" anchorCtr="0">
            <a:noAutofit/>
          </a:bodyPr>
          <a:lstStyle/>
          <a:p>
            <a:pPr>
              <a:lnSpc>
                <a:spcPct val="100000"/>
              </a:lnSpc>
            </a:pPr>
            <a:endParaRPr lang="en-US" dirty="0" smtClean="0">
              <a:solidFill>
                <a:schemeClr val="tx1"/>
              </a:solidFill>
              <a:latin typeface="Arial"/>
              <a:cs typeface="Arial"/>
              <a:sym typeface="Arial"/>
            </a:endParaRPr>
          </a:p>
        </p:txBody>
      </p:sp>
      <p:sp>
        <p:nvSpPr>
          <p:cNvPr id="13" name="Rectangle 12"/>
          <p:cNvSpPr/>
          <p:nvPr/>
        </p:nvSpPr>
        <p:spPr>
          <a:xfrm>
            <a:off x="362780" y="1463040"/>
            <a:ext cx="4423533" cy="370614"/>
          </a:xfrm>
          <a:prstGeom prst="rect">
            <a:avLst/>
          </a:prstGeom>
        </p:spPr>
        <p:txBody>
          <a:bodyPr wrap="square" lIns="0" tIns="0" rIns="0" bIns="0">
            <a:spAutoFit/>
          </a:bodyPr>
          <a:lstStyle/>
          <a:p>
            <a:pPr algn="l"/>
            <a:r>
              <a:rPr lang="en-GB" sz="1400" b="1" dirty="0" smtClean="0">
                <a:solidFill>
                  <a:srgbClr val="FF0000"/>
                </a:solidFill>
                <a:latin typeface="Arial" panose="020B0604020202020204" pitchFamily="34" charset="0"/>
                <a:cs typeface="Arial" panose="020B0604020202020204" pitchFamily="34" charset="0"/>
              </a:rPr>
              <a:t>Historical and CCAR forecasts</a:t>
            </a:r>
          </a:p>
          <a:p>
            <a:pPr algn="l"/>
            <a:r>
              <a:rPr lang="en-GB" sz="1400" kern="0" dirty="0" smtClean="0">
                <a:solidFill>
                  <a:srgbClr val="FF0000"/>
                </a:solidFill>
                <a:latin typeface="Arial" panose="020B0604020202020204" pitchFamily="34" charset="0"/>
                <a:ea typeface="ＭＳ Ｐゴシック"/>
                <a:cs typeface="Arial" panose="020B0604020202020204" pitchFamily="34" charset="0"/>
              </a:rPr>
              <a:t>%, 2014Q1-2018Q1, vs 2016 NCO limits</a:t>
            </a:r>
            <a:endParaRPr lang="en-GB" sz="1400" kern="0" dirty="0">
              <a:solidFill>
                <a:srgbClr val="FF0000"/>
              </a:solidFill>
              <a:latin typeface="Arial" panose="020B0604020202020204" pitchFamily="34" charset="0"/>
              <a:ea typeface="ＭＳ Ｐゴシック"/>
              <a:cs typeface="Arial" panose="020B0604020202020204" pitchFamily="34" charset="0"/>
            </a:endParaRPr>
          </a:p>
        </p:txBody>
      </p:sp>
      <p:graphicFrame>
        <p:nvGraphicFramePr>
          <p:cNvPr id="15" name="Object 14"/>
          <p:cNvGraphicFramePr>
            <a:graphicFrameLocks/>
          </p:cNvGraphicFramePr>
          <p:nvPr>
            <p:custDataLst>
              <p:tags r:id="rId4"/>
            </p:custDataLst>
            <p:extLst>
              <p:ext uri="{D42A27DB-BD31-4B8C-83A1-F6EECF244321}">
                <p14:modId xmlns:p14="http://schemas.microsoft.com/office/powerpoint/2010/main" val="4236641754"/>
              </p:ext>
            </p:extLst>
          </p:nvPr>
        </p:nvGraphicFramePr>
        <p:xfrm>
          <a:off x="495300" y="1981200"/>
          <a:ext cx="4762500" cy="2819490"/>
        </p:xfrm>
        <a:graphic>
          <a:graphicData uri="http://schemas.openxmlformats.org/presentationml/2006/ole">
            <mc:AlternateContent xmlns:mc="http://schemas.openxmlformats.org/markup-compatibility/2006">
              <mc:Choice xmlns:v="urn:schemas-microsoft-com:vml" Requires="v">
                <p:oleObj spid="_x0000_s280781" name="Chart" r:id="rId31" imgW="4762500" imgH="2819490" progId="MSGraph.Chart.8">
                  <p:embed followColorScheme="full"/>
                </p:oleObj>
              </mc:Choice>
              <mc:Fallback>
                <p:oleObj name="Chart" r:id="rId31" imgW="4762500" imgH="2819490" progId="MSGraph.Chart.8">
                  <p:embed followColorScheme="full"/>
                  <p:pic>
                    <p:nvPicPr>
                      <p:cNvPr id="0" name=""/>
                      <p:cNvPicPr/>
                      <p:nvPr/>
                    </p:nvPicPr>
                    <p:blipFill>
                      <a:blip r:embed="rId32"/>
                      <a:stretch>
                        <a:fillRect/>
                      </a:stretch>
                    </p:blipFill>
                    <p:spPr>
                      <a:xfrm>
                        <a:off x="495300" y="1981200"/>
                        <a:ext cx="4762500" cy="2819490"/>
                      </a:xfrm>
                      <a:prstGeom prst="rect">
                        <a:avLst/>
                      </a:prstGeom>
                    </p:spPr>
                  </p:pic>
                </p:oleObj>
              </mc:Fallback>
            </mc:AlternateContent>
          </a:graphicData>
        </a:graphic>
      </p:graphicFrame>
      <p:sp>
        <p:nvSpPr>
          <p:cNvPr id="124" name="Text Placeholder 217"/>
          <p:cNvSpPr>
            <a:spLocks noGrp="1"/>
          </p:cNvSpPr>
          <p:nvPr>
            <p:custDataLst>
              <p:tags r:id="rId5"/>
            </p:custDataLst>
          </p:nvPr>
        </p:nvSpPr>
        <p:spPr bwMode="gray">
          <a:xfrm>
            <a:off x="342900" y="2028825"/>
            <a:ext cx="174625"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lnSpc>
                <a:spcPct val="100000"/>
              </a:lnSpc>
              <a:spcBef>
                <a:spcPct val="0"/>
              </a:spcBef>
              <a:buNone/>
            </a:pPr>
            <a:fld id="{439544B6-411B-4E70-9E50-BCCCABA8B699}" type="datetime'1''''''''''.''''''''''''''5'''''''''''">
              <a:rPr lang="en-US" sz="1000">
                <a:latin typeface="Arial"/>
                <a:cs typeface="Arial"/>
                <a:sym typeface="Arial"/>
              </a:rPr>
              <a:pPr marL="0" indent="0" algn="r">
                <a:lnSpc>
                  <a:spcPct val="100000"/>
                </a:lnSpc>
                <a:spcBef>
                  <a:spcPct val="0"/>
                </a:spcBef>
                <a:buNone/>
              </a:pPr>
              <a:t>1.5</a:t>
            </a:fld>
            <a:endParaRPr lang="en-GB" sz="1000" dirty="0">
              <a:latin typeface="Arial"/>
              <a:cs typeface="Arial"/>
              <a:sym typeface="Arial"/>
            </a:endParaRPr>
          </a:p>
        </p:txBody>
      </p:sp>
      <p:sp>
        <p:nvSpPr>
          <p:cNvPr id="107" name="Text Placeholder 200"/>
          <p:cNvSpPr>
            <a:spLocks noGrp="1"/>
          </p:cNvSpPr>
          <p:nvPr>
            <p:custDataLst>
              <p:tags r:id="rId6"/>
            </p:custDataLst>
          </p:nvPr>
        </p:nvSpPr>
        <p:spPr bwMode="gray">
          <a:xfrm>
            <a:off x="342900" y="2895600"/>
            <a:ext cx="174625"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lnSpc>
                <a:spcPct val="100000"/>
              </a:lnSpc>
              <a:spcBef>
                <a:spcPct val="0"/>
              </a:spcBef>
              <a:buNone/>
            </a:pPr>
            <a:fld id="{28503C13-E5E1-4623-AE08-322B7FB22D72}" type="datetime'1''''.''''''''''''''''''''''''''''''''0'''''''''''''''''">
              <a:rPr lang="en-US" sz="1000">
                <a:latin typeface="Arial"/>
                <a:cs typeface="Arial"/>
                <a:sym typeface="Arial"/>
              </a:rPr>
              <a:pPr marL="0" indent="0" algn="r">
                <a:lnSpc>
                  <a:spcPct val="100000"/>
                </a:lnSpc>
                <a:spcBef>
                  <a:spcPct val="0"/>
                </a:spcBef>
                <a:buNone/>
              </a:pPr>
              <a:t>1.0</a:t>
            </a:fld>
            <a:endParaRPr lang="en-GB" sz="1000" dirty="0">
              <a:latin typeface="Arial"/>
              <a:cs typeface="Arial"/>
              <a:sym typeface="Arial"/>
            </a:endParaRPr>
          </a:p>
        </p:txBody>
      </p:sp>
      <p:sp>
        <p:nvSpPr>
          <p:cNvPr id="106" name="Text Placeholder 199"/>
          <p:cNvSpPr>
            <a:spLocks noGrp="1"/>
          </p:cNvSpPr>
          <p:nvPr>
            <p:custDataLst>
              <p:tags r:id="rId7"/>
            </p:custDataLst>
          </p:nvPr>
        </p:nvSpPr>
        <p:spPr bwMode="gray">
          <a:xfrm>
            <a:off x="342900" y="3752850"/>
            <a:ext cx="174625"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lnSpc>
                <a:spcPct val="100000"/>
              </a:lnSpc>
              <a:spcBef>
                <a:spcPct val="0"/>
              </a:spcBef>
              <a:buNone/>
            </a:pPr>
            <a:fld id="{FD8AF0A4-C177-4F02-9990-3D271E8644F9}" type="datetime'''''''''''''''''''''''0''.''''''''''''''''''5'''''''''''''''">
              <a:rPr lang="en-US" sz="1000">
                <a:latin typeface="Arial"/>
                <a:cs typeface="Arial"/>
                <a:sym typeface="Arial"/>
              </a:rPr>
              <a:pPr marL="0" indent="0" algn="r">
                <a:lnSpc>
                  <a:spcPct val="100000"/>
                </a:lnSpc>
                <a:spcBef>
                  <a:spcPct val="0"/>
                </a:spcBef>
                <a:buNone/>
              </a:pPr>
              <a:t>0.5</a:t>
            </a:fld>
            <a:endParaRPr lang="en-GB" sz="1000" dirty="0">
              <a:latin typeface="Arial"/>
              <a:cs typeface="Arial"/>
              <a:sym typeface="Arial"/>
            </a:endParaRPr>
          </a:p>
        </p:txBody>
      </p:sp>
      <p:sp>
        <p:nvSpPr>
          <p:cNvPr id="61" name="Text Placeholder 23"/>
          <p:cNvSpPr>
            <a:spLocks noGrp="1"/>
          </p:cNvSpPr>
          <p:nvPr>
            <p:custDataLst>
              <p:tags r:id="rId8"/>
            </p:custDataLst>
          </p:nvPr>
        </p:nvSpPr>
        <p:spPr bwMode="gray">
          <a:xfrm>
            <a:off x="342900" y="4619625"/>
            <a:ext cx="174625"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lnSpc>
                <a:spcPct val="100000"/>
              </a:lnSpc>
              <a:spcBef>
                <a:spcPct val="0"/>
              </a:spcBef>
              <a:buNone/>
            </a:pPr>
            <a:fld id="{0C796C18-BE83-46EF-B17B-F070D8A4D362}" type="datetime'''''''''''''''''''''''''''''''''''''''''''0.''''''0'''">
              <a:rPr lang="en-US" sz="1000">
                <a:latin typeface="Arial"/>
                <a:cs typeface="Arial"/>
                <a:sym typeface="Arial"/>
              </a:rPr>
              <a:pPr marL="0" indent="0" algn="r">
                <a:lnSpc>
                  <a:spcPct val="100000"/>
                </a:lnSpc>
                <a:spcBef>
                  <a:spcPct val="0"/>
                </a:spcBef>
                <a:buNone/>
              </a:pPr>
              <a:t>0.0</a:t>
            </a:fld>
            <a:endParaRPr lang="en-GB" sz="1000" dirty="0">
              <a:latin typeface="Arial"/>
              <a:cs typeface="Arial"/>
              <a:sym typeface="Arial"/>
            </a:endParaRPr>
          </a:p>
        </p:txBody>
      </p:sp>
      <p:sp>
        <p:nvSpPr>
          <p:cNvPr id="16" name="Text Placeholder 6490"/>
          <p:cNvSpPr>
            <a:spLocks noGrp="1"/>
          </p:cNvSpPr>
          <p:nvPr>
            <p:custDataLst>
              <p:tags r:id="rId9"/>
            </p:custDataLst>
          </p:nvPr>
        </p:nvSpPr>
        <p:spPr bwMode="auto">
          <a:xfrm>
            <a:off x="4826000" y="4813300"/>
            <a:ext cx="292100"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spcCol="0" anchor="t"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gn="ctr">
              <a:lnSpc>
                <a:spcPct val="100000"/>
              </a:lnSpc>
              <a:spcBef>
                <a:spcPct val="0"/>
              </a:spcBef>
              <a:spcAft>
                <a:spcPct val="0"/>
              </a:spcAft>
              <a:buNone/>
            </a:pPr>
            <a:fld id="{ADC9A136-DC2E-4778-A3C8-E969759110F2}" type="datetime'''''''2''''''''''''''''''''''''0''''''''''''''18'">
              <a:rPr lang="en-US" sz="1000">
                <a:latin typeface="Arial"/>
                <a:cs typeface="Arial"/>
                <a:sym typeface="Arial"/>
              </a:rPr>
              <a:pPr/>
              <a:t>2018</a:t>
            </a:fld>
            <a:endParaRPr lang="en-GB" sz="1000" dirty="0">
              <a:latin typeface="Arial"/>
              <a:cs typeface="Arial"/>
              <a:sym typeface="Arial"/>
            </a:endParaRPr>
          </a:p>
        </p:txBody>
      </p:sp>
      <p:sp>
        <p:nvSpPr>
          <p:cNvPr id="17" name="Text Placeholder 6489"/>
          <p:cNvSpPr>
            <a:spLocks noGrp="1"/>
          </p:cNvSpPr>
          <p:nvPr>
            <p:custDataLst>
              <p:tags r:id="rId10"/>
            </p:custDataLst>
          </p:nvPr>
        </p:nvSpPr>
        <p:spPr bwMode="auto">
          <a:xfrm>
            <a:off x="3740150" y="4813300"/>
            <a:ext cx="292100"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spcCol="0" anchor="t"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gn="ctr">
              <a:lnSpc>
                <a:spcPct val="100000"/>
              </a:lnSpc>
              <a:spcBef>
                <a:spcPct val="0"/>
              </a:spcBef>
              <a:spcAft>
                <a:spcPct val="0"/>
              </a:spcAft>
              <a:buNone/>
            </a:pPr>
            <a:fld id="{F93B92E4-F046-44AA-8EA5-B7A9BD716506}" type="datetime'2''''''''''0''''''''''''''''''''''''17'''">
              <a:rPr lang="en-US" sz="1000">
                <a:latin typeface="Arial"/>
                <a:cs typeface="Arial"/>
                <a:sym typeface="Arial"/>
              </a:rPr>
              <a:pPr/>
              <a:t>2017</a:t>
            </a:fld>
            <a:endParaRPr lang="en-GB" sz="1000" dirty="0">
              <a:latin typeface="Arial"/>
              <a:cs typeface="Arial"/>
              <a:sym typeface="Arial"/>
            </a:endParaRPr>
          </a:p>
        </p:txBody>
      </p:sp>
      <p:sp>
        <p:nvSpPr>
          <p:cNvPr id="18" name="Text Placeholder 6488"/>
          <p:cNvSpPr>
            <a:spLocks noGrp="1"/>
          </p:cNvSpPr>
          <p:nvPr>
            <p:custDataLst>
              <p:tags r:id="rId11"/>
            </p:custDataLst>
          </p:nvPr>
        </p:nvSpPr>
        <p:spPr bwMode="auto">
          <a:xfrm>
            <a:off x="2644775" y="4813300"/>
            <a:ext cx="292100"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spcCol="0" anchor="t"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gn="ctr">
              <a:lnSpc>
                <a:spcPct val="100000"/>
              </a:lnSpc>
              <a:spcBef>
                <a:spcPct val="0"/>
              </a:spcBef>
              <a:spcAft>
                <a:spcPct val="0"/>
              </a:spcAft>
              <a:buNone/>
            </a:pPr>
            <a:fld id="{C951DE1C-90B0-42D1-BA09-798FB4743880}" type="datetime'''''2''0''''''''''''''''''''''''''''1''''6'''''''''''">
              <a:rPr lang="en-US" sz="1000">
                <a:latin typeface="Arial"/>
                <a:cs typeface="Arial"/>
                <a:sym typeface="Arial"/>
              </a:rPr>
              <a:pPr/>
              <a:t>2016</a:t>
            </a:fld>
            <a:endParaRPr lang="en-GB" sz="1000" dirty="0">
              <a:latin typeface="Arial"/>
              <a:cs typeface="Arial"/>
              <a:sym typeface="Arial"/>
            </a:endParaRPr>
          </a:p>
        </p:txBody>
      </p:sp>
      <p:sp>
        <p:nvSpPr>
          <p:cNvPr id="19" name="Text Placeholder 6487"/>
          <p:cNvSpPr>
            <a:spLocks noGrp="1"/>
          </p:cNvSpPr>
          <p:nvPr>
            <p:custDataLst>
              <p:tags r:id="rId12"/>
            </p:custDataLst>
          </p:nvPr>
        </p:nvSpPr>
        <p:spPr bwMode="auto">
          <a:xfrm>
            <a:off x="1558925" y="4813300"/>
            <a:ext cx="292100"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spcCol="0" anchor="t"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gn="ctr">
              <a:lnSpc>
                <a:spcPct val="100000"/>
              </a:lnSpc>
              <a:spcBef>
                <a:spcPct val="0"/>
              </a:spcBef>
              <a:spcAft>
                <a:spcPct val="0"/>
              </a:spcAft>
              <a:buNone/>
            </a:pPr>
            <a:fld id="{D52BB0DA-5914-4A87-B8B2-0D402814D5FB}" type="datetime'''''''''''''''''''''''''2''''0''''''''''''1''''''5'''''">
              <a:rPr lang="en-US" sz="1000">
                <a:latin typeface="Arial"/>
                <a:cs typeface="Arial"/>
                <a:sym typeface="Arial"/>
              </a:rPr>
              <a:pPr/>
              <a:t>2015</a:t>
            </a:fld>
            <a:endParaRPr lang="en-GB" sz="1000" dirty="0">
              <a:latin typeface="Arial"/>
              <a:cs typeface="Arial"/>
              <a:sym typeface="Arial"/>
            </a:endParaRPr>
          </a:p>
        </p:txBody>
      </p:sp>
      <p:sp>
        <p:nvSpPr>
          <p:cNvPr id="20" name="Text Placeholder 6486"/>
          <p:cNvSpPr>
            <a:spLocks noGrp="1"/>
          </p:cNvSpPr>
          <p:nvPr>
            <p:custDataLst>
              <p:tags r:id="rId13"/>
            </p:custDataLst>
          </p:nvPr>
        </p:nvSpPr>
        <p:spPr bwMode="auto">
          <a:xfrm>
            <a:off x="473075" y="4813300"/>
            <a:ext cx="292100"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spcCol="0" anchor="t"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gn="ctr">
              <a:lnSpc>
                <a:spcPct val="100000"/>
              </a:lnSpc>
              <a:spcBef>
                <a:spcPct val="0"/>
              </a:spcBef>
              <a:spcAft>
                <a:spcPct val="0"/>
              </a:spcAft>
              <a:buNone/>
            </a:pPr>
            <a:fld id="{CCF99EFA-1FEF-4631-B0A5-FEF72A06FB79}" type="datetime'''''''''''''''''''''''''''''''2''''0''''''1''''''''''4'''''''">
              <a:rPr lang="en-US" sz="1000">
                <a:latin typeface="Arial"/>
                <a:cs typeface="Arial"/>
                <a:sym typeface="Arial"/>
              </a:rPr>
              <a:pPr/>
              <a:t>2014</a:t>
            </a:fld>
            <a:endParaRPr lang="en-GB" sz="1000" dirty="0">
              <a:latin typeface="Arial"/>
              <a:cs typeface="Arial"/>
              <a:sym typeface="Arial"/>
            </a:endParaRPr>
          </a:p>
        </p:txBody>
      </p:sp>
      <p:cxnSp>
        <p:nvCxnSpPr>
          <p:cNvPr id="7" name="Straight Connector 6"/>
          <p:cNvCxnSpPr/>
          <p:nvPr>
            <p:custDataLst>
              <p:tags r:id="rId14"/>
            </p:custDataLst>
          </p:nvPr>
        </p:nvCxnSpPr>
        <p:spPr bwMode="gray">
          <a:xfrm>
            <a:off x="3171825" y="5602288"/>
            <a:ext cx="328613" cy="0"/>
          </a:xfrm>
          <a:prstGeom prst="line">
            <a:avLst/>
          </a:prstGeom>
          <a:ln w="19050">
            <a:solidFill>
              <a:srgbClr val="EB0326"/>
            </a:solidFill>
            <a:prstDash val="lgDash"/>
            <a:headEnd type="none"/>
            <a:tailEnd type="non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cxnSp>
        <p:nvCxnSpPr>
          <p:cNvPr id="5" name="Straight Connector 4"/>
          <p:cNvCxnSpPr/>
          <p:nvPr>
            <p:custDataLst>
              <p:tags r:id="rId15"/>
            </p:custDataLst>
          </p:nvPr>
        </p:nvCxnSpPr>
        <p:spPr bwMode="gray">
          <a:xfrm>
            <a:off x="3171825" y="5399088"/>
            <a:ext cx="328613" cy="0"/>
          </a:xfrm>
          <a:prstGeom prst="line">
            <a:avLst/>
          </a:prstGeom>
          <a:ln w="19050">
            <a:solidFill>
              <a:srgbClr val="FFBF27"/>
            </a:solidFill>
            <a:prstDash val="lgDash"/>
            <a:headEnd type="none"/>
            <a:tailEnd type="non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custDataLst>
              <p:tags r:id="rId16"/>
            </p:custDataLst>
          </p:nvPr>
        </p:nvCxnSpPr>
        <p:spPr bwMode="gray">
          <a:xfrm>
            <a:off x="387350" y="5399088"/>
            <a:ext cx="328613" cy="0"/>
          </a:xfrm>
          <a:prstGeom prst="line">
            <a:avLst/>
          </a:prstGeom>
          <a:ln w="19050">
            <a:solidFill>
              <a:srgbClr val="646AAC"/>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custDataLst>
              <p:tags r:id="rId17"/>
            </p:custDataLst>
          </p:nvPr>
        </p:nvCxnSpPr>
        <p:spPr bwMode="gray">
          <a:xfrm>
            <a:off x="387350" y="5602288"/>
            <a:ext cx="328613" cy="0"/>
          </a:xfrm>
          <a:prstGeom prst="line">
            <a:avLst/>
          </a:prstGeom>
          <a:ln w="19050">
            <a:solidFill>
              <a:srgbClr val="41A44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custDataLst>
              <p:tags r:id="rId18"/>
            </p:custDataLst>
          </p:nvPr>
        </p:nvCxnSpPr>
        <p:spPr bwMode="gray">
          <a:xfrm>
            <a:off x="387350" y="5805488"/>
            <a:ext cx="328613" cy="0"/>
          </a:xfrm>
          <a:prstGeom prst="line">
            <a:avLst/>
          </a:prstGeom>
          <a:ln w="28575">
            <a:solidFill>
              <a:srgbClr val="FFBF2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custDataLst>
              <p:tags r:id="rId19"/>
            </p:custDataLst>
          </p:nvPr>
        </p:nvCxnSpPr>
        <p:spPr bwMode="gray">
          <a:xfrm>
            <a:off x="3171825" y="5805488"/>
            <a:ext cx="328612" cy="0"/>
          </a:xfrm>
          <a:prstGeom prst="line">
            <a:avLst/>
          </a:prstGeom>
          <a:ln w="9525">
            <a:solidFill>
              <a:srgbClr val="80808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custDataLst>
              <p:tags r:id="rId20"/>
            </p:custDataLst>
          </p:nvPr>
        </p:nvCxnSpPr>
        <p:spPr bwMode="gray">
          <a:xfrm>
            <a:off x="387350" y="6008688"/>
            <a:ext cx="328613" cy="0"/>
          </a:xfrm>
          <a:prstGeom prst="line">
            <a:avLst/>
          </a:prstGeom>
          <a:ln w="28575">
            <a:solidFill>
              <a:srgbClr val="EB0326"/>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6" name="Text Placeholder 1"/>
          <p:cNvSpPr>
            <a:spLocks noGrp="1"/>
          </p:cNvSpPr>
          <p:nvPr>
            <p:custDataLst>
              <p:tags r:id="rId21"/>
            </p:custDataLst>
          </p:nvPr>
        </p:nvSpPr>
        <p:spPr bwMode="auto">
          <a:xfrm>
            <a:off x="3551238" y="5735638"/>
            <a:ext cx="1187450"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spcCol="0" anchor="ctr"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nSpc>
                <a:spcPct val="100000"/>
              </a:lnSpc>
              <a:spcBef>
                <a:spcPct val="0"/>
              </a:spcBef>
              <a:spcAft>
                <a:spcPct val="0"/>
              </a:spcAft>
              <a:buNone/>
            </a:pPr>
            <a:fld id="{0F9280B2-90A8-47A7-816E-704964D274BA}" type="datetime'A''''vera''''''''''g''e'' Bas''e ''''''''''''''C''''C''''AR'">
              <a:rPr lang="en-US" sz="1000">
                <a:latin typeface="Arial"/>
                <a:cs typeface="Arial"/>
                <a:sym typeface="Arial"/>
              </a:rPr>
              <a:pPr/>
              <a:t>Average Base CCAR</a:t>
            </a:fld>
            <a:endParaRPr lang="en-GB" sz="1000" dirty="0">
              <a:latin typeface="Arial"/>
              <a:cs typeface="Arial"/>
              <a:sym typeface="Arial"/>
            </a:endParaRPr>
          </a:p>
        </p:txBody>
      </p:sp>
      <p:sp>
        <p:nvSpPr>
          <p:cNvPr id="34" name="Text Placeholder 6719"/>
          <p:cNvSpPr>
            <a:spLocks noGrp="1"/>
          </p:cNvSpPr>
          <p:nvPr>
            <p:custDataLst>
              <p:tags r:id="rId22"/>
            </p:custDataLst>
          </p:nvPr>
        </p:nvSpPr>
        <p:spPr bwMode="auto">
          <a:xfrm>
            <a:off x="766762" y="5735638"/>
            <a:ext cx="1295400"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spcCol="0" anchor="ctr"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nSpc>
                <a:spcPct val="100000"/>
              </a:lnSpc>
              <a:spcBef>
                <a:spcPct val="0"/>
              </a:spcBef>
              <a:spcAft>
                <a:spcPct val="0"/>
              </a:spcAft>
              <a:buNone/>
            </a:pPr>
            <a:fld id="{F5FA853A-E60B-47CD-999B-A1834AA95285}" type="datetime'A''mb''''''''''er t''''rigger (''''''revi''s''''''''''''e''d)'">
              <a:rPr lang="en-US" sz="1000">
                <a:latin typeface="Arial"/>
                <a:cs typeface="Arial"/>
                <a:sym typeface="Arial"/>
              </a:rPr>
              <a:pPr/>
              <a:t>Amber trigger (revised)</a:t>
            </a:fld>
            <a:endParaRPr lang="en-GB" sz="1000" dirty="0">
              <a:latin typeface="Arial"/>
              <a:cs typeface="Arial"/>
              <a:sym typeface="Arial"/>
            </a:endParaRPr>
          </a:p>
        </p:txBody>
      </p:sp>
      <p:sp>
        <p:nvSpPr>
          <p:cNvPr id="33" name="Text Placeholder 6715"/>
          <p:cNvSpPr>
            <a:spLocks noGrp="1"/>
          </p:cNvSpPr>
          <p:nvPr>
            <p:custDataLst>
              <p:tags r:id="rId23"/>
            </p:custDataLst>
          </p:nvPr>
        </p:nvSpPr>
        <p:spPr bwMode="auto">
          <a:xfrm>
            <a:off x="766763" y="5938838"/>
            <a:ext cx="1057275"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spcCol="0" anchor="ctr"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nSpc>
                <a:spcPct val="100000"/>
              </a:lnSpc>
              <a:spcBef>
                <a:spcPct val="0"/>
              </a:spcBef>
              <a:spcAft>
                <a:spcPct val="0"/>
              </a:spcAft>
              <a:buNone/>
            </a:pPr>
            <a:fld id="{067236BF-E276-48AB-ADA1-C3637A7289A5}" type="datetime'''''R''ed ''''limi''t  ''''''(r''''''''e''v''is''e''d'''')'">
              <a:rPr lang="en-US" sz="1000">
                <a:latin typeface="Arial"/>
                <a:cs typeface="Arial"/>
                <a:sym typeface="Arial"/>
              </a:rPr>
              <a:pPr/>
              <a:t>Red limit  (revised)</a:t>
            </a:fld>
            <a:endParaRPr lang="en-GB" sz="1000" dirty="0">
              <a:latin typeface="Arial"/>
              <a:cs typeface="Arial"/>
              <a:sym typeface="Arial"/>
            </a:endParaRPr>
          </a:p>
        </p:txBody>
      </p:sp>
      <p:sp>
        <p:nvSpPr>
          <p:cNvPr id="35" name="Text Placeholder 6720"/>
          <p:cNvSpPr>
            <a:spLocks noGrp="1"/>
          </p:cNvSpPr>
          <p:nvPr>
            <p:custDataLst>
              <p:tags r:id="rId24"/>
            </p:custDataLst>
          </p:nvPr>
        </p:nvSpPr>
        <p:spPr bwMode="auto">
          <a:xfrm>
            <a:off x="766763" y="5532438"/>
            <a:ext cx="2292350"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spcCol="0" anchor="ctr"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nSpc>
                <a:spcPct val="100000"/>
              </a:lnSpc>
              <a:spcBef>
                <a:spcPct val="0"/>
              </a:spcBef>
              <a:spcAft>
                <a:spcPct val="0"/>
              </a:spcAft>
              <a:buNone/>
            </a:pPr>
            <a:fld id="{DE9E3BAF-9D5F-44F5-8411-695F2B24D298}" type="datetime'H''istorica''l 12mo ''''tra''iling loss r''''ate (annual'')'''">
              <a:rPr lang="en-US" sz="1000" smtClean="0">
                <a:latin typeface="Arial"/>
                <a:cs typeface="Arial"/>
                <a:sym typeface="Arial"/>
              </a:rPr>
              <a:pPr/>
              <a:t>Historical 12mo trailing loss rate (annual)</a:t>
            </a:fld>
            <a:endParaRPr lang="en-GB" sz="1000" dirty="0">
              <a:latin typeface="Arial"/>
              <a:cs typeface="Arial"/>
              <a:sym typeface="Arial"/>
            </a:endParaRPr>
          </a:p>
        </p:txBody>
      </p:sp>
      <p:sp>
        <p:nvSpPr>
          <p:cNvPr id="30" name="Text Placeholder 6718"/>
          <p:cNvSpPr>
            <a:spLocks noGrp="1"/>
          </p:cNvSpPr>
          <p:nvPr>
            <p:custDataLst>
              <p:tags r:id="rId25"/>
            </p:custDataLst>
          </p:nvPr>
        </p:nvSpPr>
        <p:spPr bwMode="auto">
          <a:xfrm>
            <a:off x="766763" y="5329238"/>
            <a:ext cx="2303463"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spcCol="0" anchor="ctr"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nSpc>
                <a:spcPct val="100000"/>
              </a:lnSpc>
              <a:spcBef>
                <a:spcPct val="0"/>
              </a:spcBef>
              <a:spcAft>
                <a:spcPct val="0"/>
              </a:spcAft>
              <a:buNone/>
            </a:pPr>
            <a:fld id="{389D4D0B-C373-4FDE-85C5-1C8F315E92F0}" type="datetime'Proje''cted 12mo tr''aili''''ng l''oss ''rate (''a''nnual)'">
              <a:rPr lang="en-US" sz="1000">
                <a:latin typeface="Arial"/>
                <a:cs typeface="Arial"/>
                <a:sym typeface="Arial"/>
              </a:rPr>
              <a:pPr/>
              <a:t>Projected 12mo trailing loss rate (annual)</a:t>
            </a:fld>
            <a:endParaRPr lang="en-GB" sz="1000" dirty="0">
              <a:latin typeface="Arial"/>
              <a:cs typeface="Arial"/>
              <a:sym typeface="Arial"/>
            </a:endParaRPr>
          </a:p>
        </p:txBody>
      </p:sp>
      <p:sp>
        <p:nvSpPr>
          <p:cNvPr id="47" name="Text Placeholder 1"/>
          <p:cNvSpPr>
            <a:spLocks noGrp="1"/>
          </p:cNvSpPr>
          <p:nvPr>
            <p:custDataLst>
              <p:tags r:id="rId26"/>
            </p:custDataLst>
          </p:nvPr>
        </p:nvSpPr>
        <p:spPr bwMode="auto">
          <a:xfrm>
            <a:off x="3551238" y="5329238"/>
            <a:ext cx="1187450"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100000"/>
              </a:lnSpc>
              <a:spcBef>
                <a:spcPct val="0"/>
              </a:spcBef>
              <a:buNone/>
            </a:pPr>
            <a:fld id="{25A0ED74-4A2A-495B-8556-F035BF8A4D4E}" type="datetime'''''A''''nc''''hor ''am''''b''''er'''' ''''''t''''rigg''er'">
              <a:rPr lang="en-US" sz="1000">
                <a:latin typeface="Arial"/>
                <a:cs typeface="Arial"/>
                <a:sym typeface="Arial"/>
              </a:rPr>
              <a:pPr/>
              <a:t>Anchor amber trigger</a:t>
            </a:fld>
            <a:endParaRPr lang="en-US" sz="1000" dirty="0">
              <a:latin typeface="Arial"/>
              <a:cs typeface="Arial"/>
              <a:sym typeface="Arial"/>
            </a:endParaRPr>
          </a:p>
        </p:txBody>
      </p:sp>
      <p:sp>
        <p:nvSpPr>
          <p:cNvPr id="50" name="Text Placeholder 2"/>
          <p:cNvSpPr>
            <a:spLocks noGrp="1"/>
          </p:cNvSpPr>
          <p:nvPr>
            <p:custDataLst>
              <p:tags r:id="rId27"/>
            </p:custDataLst>
          </p:nvPr>
        </p:nvSpPr>
        <p:spPr bwMode="auto">
          <a:xfrm>
            <a:off x="3551238" y="5532438"/>
            <a:ext cx="879475"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100000"/>
              </a:lnSpc>
              <a:spcBef>
                <a:spcPct val="0"/>
              </a:spcBef>
              <a:buNone/>
            </a:pPr>
            <a:fld id="{893915F5-389B-4274-A27E-6AB3D5AF02FB}" type="datetime'A''n''''''''c''h''o''r'' ''''''''''''r''e''d li''''mi''''t'''">
              <a:rPr lang="en-US" sz="1000">
                <a:latin typeface="Arial"/>
                <a:cs typeface="Arial"/>
                <a:sym typeface="Arial"/>
              </a:rPr>
              <a:pPr/>
              <a:t>Anchor red limit</a:t>
            </a:fld>
            <a:endParaRPr lang="en-US" sz="1000" dirty="0">
              <a:latin typeface="Arial"/>
              <a:cs typeface="Arial"/>
              <a:sym typeface="Arial"/>
            </a:endParaRPr>
          </a:p>
        </p:txBody>
      </p:sp>
      <p:sp>
        <p:nvSpPr>
          <p:cNvPr id="37" name="Rectangular Callout 36"/>
          <p:cNvSpPr/>
          <p:nvPr/>
        </p:nvSpPr>
        <p:spPr>
          <a:xfrm>
            <a:off x="1159555" y="2343150"/>
            <a:ext cx="1910671" cy="174913"/>
          </a:xfrm>
          <a:prstGeom prst="wedgeRectCallout">
            <a:avLst>
              <a:gd name="adj1" fmla="val -66308"/>
              <a:gd name="adj2" fmla="val 52912"/>
            </a:avLst>
          </a:prstGeom>
          <a:no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72009" tIns="72009" rIns="72009" bIns="72009" rtlCol="0" anchor="ctr">
            <a:noAutofit/>
          </a:bodyPr>
          <a:lstStyle/>
          <a:p>
            <a:pPr algn="ctr">
              <a:lnSpc>
                <a:spcPct val="100000"/>
              </a:lnSpc>
            </a:pPr>
            <a:r>
              <a:rPr lang="en-GB" dirty="0" smtClean="0">
                <a:solidFill>
                  <a:schemeClr val="tx1"/>
                </a:solidFill>
                <a:latin typeface="Arial" panose="020B0604020202020204" pitchFamily="34" charset="0"/>
                <a:cs typeface="Arial" panose="020B0604020202020204" pitchFamily="34" charset="0"/>
                <a:sym typeface="Arial"/>
              </a:rPr>
              <a:t>Post-crisis default rates</a:t>
            </a:r>
          </a:p>
        </p:txBody>
      </p:sp>
      <p:sp>
        <p:nvSpPr>
          <p:cNvPr id="38" name="TextBox 37"/>
          <p:cNvSpPr txBox="1"/>
          <p:nvPr/>
        </p:nvSpPr>
        <p:spPr>
          <a:xfrm>
            <a:off x="4729956" y="3048000"/>
            <a:ext cx="865188" cy="224677"/>
          </a:xfrm>
          <a:prstGeom prst="rect">
            <a:avLst/>
          </a:prstGeom>
          <a:noFill/>
        </p:spPr>
        <p:txBody>
          <a:bodyPr wrap="square" rtlCol="0">
            <a:spAutoFit/>
          </a:bodyPr>
          <a:lstStyle/>
          <a:p>
            <a:pPr algn="r"/>
            <a:r>
              <a:rPr lang="en-US" b="1" dirty="0" smtClean="0">
                <a:solidFill>
                  <a:srgbClr val="FF0000"/>
                </a:solidFill>
              </a:rPr>
              <a:t>0.9%</a:t>
            </a:r>
            <a:endParaRPr lang="en-US" b="1" dirty="0">
              <a:solidFill>
                <a:srgbClr val="FF0000"/>
              </a:solidFill>
            </a:endParaRPr>
          </a:p>
        </p:txBody>
      </p:sp>
      <p:sp>
        <p:nvSpPr>
          <p:cNvPr id="39" name="TextBox 38"/>
          <p:cNvSpPr txBox="1"/>
          <p:nvPr/>
        </p:nvSpPr>
        <p:spPr>
          <a:xfrm>
            <a:off x="4729956" y="3386187"/>
            <a:ext cx="865188" cy="224677"/>
          </a:xfrm>
          <a:prstGeom prst="rect">
            <a:avLst/>
          </a:prstGeom>
          <a:noFill/>
        </p:spPr>
        <p:txBody>
          <a:bodyPr wrap="square" rtlCol="0">
            <a:spAutoFit/>
          </a:bodyPr>
          <a:lstStyle/>
          <a:p>
            <a:pPr algn="r"/>
            <a:r>
              <a:rPr lang="en-US" b="1" dirty="0" smtClean="0">
                <a:solidFill>
                  <a:srgbClr val="FFC000"/>
                </a:solidFill>
              </a:rPr>
              <a:t>0.7%</a:t>
            </a:r>
            <a:endParaRPr lang="en-US" b="1" dirty="0">
              <a:solidFill>
                <a:srgbClr val="FFC000"/>
              </a:solidFill>
            </a:endParaRPr>
          </a:p>
        </p:txBody>
      </p:sp>
      <p:sp>
        <p:nvSpPr>
          <p:cNvPr id="49" name="Rectangle 48"/>
          <p:cNvSpPr/>
          <p:nvPr/>
        </p:nvSpPr>
        <p:spPr>
          <a:xfrm>
            <a:off x="298228" y="352762"/>
            <a:ext cx="1082348" cy="707886"/>
          </a:xfrm>
          <a:prstGeom prst="rect">
            <a:avLst/>
          </a:prstGeom>
        </p:spPr>
        <p:txBody>
          <a:bodyPr wrap="none">
            <a:spAutoFit/>
          </a:bodyPr>
          <a:lstStyle/>
          <a:p>
            <a:pPr lvl="0" fontAlgn="ctr">
              <a:lnSpc>
                <a:spcPct val="100000"/>
              </a:lnSpc>
              <a:spcBef>
                <a:spcPts val="0"/>
              </a:spcBef>
              <a:spcAft>
                <a:spcPts val="0"/>
              </a:spcAft>
              <a:defRPr/>
            </a:pPr>
            <a:r>
              <a:rPr lang="en-US" sz="4000" b="1" dirty="0" smtClean="0">
                <a:solidFill>
                  <a:srgbClr val="FF0000"/>
                </a:solidFill>
              </a:rPr>
              <a:t>D</a:t>
            </a:r>
            <a:r>
              <a:rPr lang="en-US" sz="2000" b="1" dirty="0" smtClean="0">
                <a:solidFill>
                  <a:srgbClr val="FF0000"/>
                </a:solidFill>
              </a:rPr>
              <a:t>&amp;</a:t>
            </a:r>
            <a:r>
              <a:rPr lang="en-US" sz="4000" b="1" dirty="0" smtClean="0">
                <a:solidFill>
                  <a:srgbClr val="FF0000"/>
                </a:solidFill>
              </a:rPr>
              <a:t>E</a:t>
            </a:r>
            <a:endParaRPr lang="en-US" sz="4000" b="1" dirty="0">
              <a:solidFill>
                <a:srgbClr val="FF0000"/>
              </a:solidFill>
            </a:endParaRPr>
          </a:p>
        </p:txBody>
      </p:sp>
      <mc:AlternateContent xmlns:mc="http://schemas.openxmlformats.org/markup-compatibility/2006" xmlns:a14="http://schemas.microsoft.com/office/drawing/2010/main">
        <mc:Choice Requires="a14">
          <p:sp>
            <p:nvSpPr>
              <p:cNvPr id="53" name="TextBox 52"/>
              <p:cNvSpPr txBox="1"/>
              <p:nvPr/>
            </p:nvSpPr>
            <p:spPr>
              <a:xfrm>
                <a:off x="1898612" y="6336892"/>
                <a:ext cx="2427331" cy="260521"/>
              </a:xfrm>
              <a:prstGeom prst="rect">
                <a:avLst/>
              </a:prstGeom>
              <a:noFill/>
            </p:spPr>
            <p:txBody>
              <a:bodyPr wrap="none" lIns="0" tIns="0" rIns="0" bIns="0" rtlCol="0">
                <a:spAutoFit/>
              </a:bodyPr>
              <a:lstStyle/>
              <a:p>
                <a:pPr algn="l">
                  <a:lnSpc>
                    <a:spcPct val="100000"/>
                  </a:lnSpc>
                </a:pPr>
                <a14:m>
                  <m:oMathPara xmlns:m="http://schemas.openxmlformats.org/officeDocument/2006/math">
                    <m:oMathParaPr>
                      <m:jc m:val="centerGroup"/>
                    </m:oMathParaPr>
                    <m:oMath xmlns:m="http://schemas.openxmlformats.org/officeDocument/2006/math">
                      <m:r>
                        <a:rPr lang="en-US" sz="800" i="1">
                          <a:latin typeface="Cambria Math"/>
                        </a:rPr>
                        <m:t>𝑁𝐶𝑂</m:t>
                      </m:r>
                      <m:r>
                        <a:rPr lang="en-US" sz="800" i="1">
                          <a:latin typeface="Cambria Math"/>
                        </a:rPr>
                        <m:t> </m:t>
                      </m:r>
                      <m:r>
                        <a:rPr lang="en-US" sz="800" i="1">
                          <a:latin typeface="Cambria Math"/>
                        </a:rPr>
                        <m:t>𝑅𝑎𝑡𝑒</m:t>
                      </m:r>
                      <m:r>
                        <a:rPr lang="en-US" sz="800" i="1">
                          <a:latin typeface="Cambria Math"/>
                        </a:rPr>
                        <m:t>=</m:t>
                      </m:r>
                      <m:f>
                        <m:fPr>
                          <m:ctrlPr>
                            <a:rPr lang="en-US" sz="800" i="1">
                              <a:latin typeface="Cambria Math"/>
                            </a:rPr>
                          </m:ctrlPr>
                        </m:fPr>
                        <m:num>
                          <m:r>
                            <a:rPr lang="en-US" sz="800" i="1">
                              <a:latin typeface="Cambria Math"/>
                            </a:rPr>
                            <m:t>12</m:t>
                          </m:r>
                          <m:r>
                            <a:rPr lang="en-US" sz="800" i="1">
                              <a:latin typeface="Cambria Math"/>
                            </a:rPr>
                            <m:t>𝑚𝑜</m:t>
                          </m:r>
                          <m:r>
                            <a:rPr lang="en-US" sz="800" i="1">
                              <a:latin typeface="Cambria Math"/>
                            </a:rPr>
                            <m:t>. </m:t>
                          </m:r>
                          <m:r>
                            <a:rPr lang="en-US" sz="800" i="1">
                              <a:latin typeface="Cambria Math"/>
                            </a:rPr>
                            <m:t>𝑡𝑟𝑎𝑖𝑙𝑖𝑛𝑔</m:t>
                          </m:r>
                          <m:r>
                            <a:rPr lang="en-US" sz="800" i="1">
                              <a:latin typeface="Cambria Math"/>
                            </a:rPr>
                            <m:t> </m:t>
                          </m:r>
                          <m:r>
                            <a:rPr lang="en-US" sz="800" i="1">
                              <a:latin typeface="Cambria Math"/>
                            </a:rPr>
                            <m:t>𝑆𝑢𝑚</m:t>
                          </m:r>
                          <m:r>
                            <a:rPr lang="en-US" sz="800" i="1">
                              <a:latin typeface="Cambria Math"/>
                            </a:rPr>
                            <m:t> </m:t>
                          </m:r>
                          <m:r>
                            <a:rPr lang="en-US" sz="800" i="1">
                              <a:latin typeface="Cambria Math"/>
                            </a:rPr>
                            <m:t>𝑜𝑓</m:t>
                          </m:r>
                          <m:r>
                            <a:rPr lang="en-US" sz="800" i="1">
                              <a:latin typeface="Cambria Math"/>
                            </a:rPr>
                            <m:t> </m:t>
                          </m:r>
                          <m:r>
                            <a:rPr lang="en-US" sz="800" i="1">
                              <a:latin typeface="Cambria Math"/>
                            </a:rPr>
                            <m:t>𝑁𝐶𝑂</m:t>
                          </m:r>
                          <m:r>
                            <a:rPr lang="en-US" sz="800" i="1">
                              <a:latin typeface="Cambria Math"/>
                            </a:rPr>
                            <m:t> ($)</m:t>
                          </m:r>
                        </m:num>
                        <m:den>
                          <m:r>
                            <a:rPr lang="en-US" sz="800" i="1">
                              <a:latin typeface="Cambria Math"/>
                            </a:rPr>
                            <m:t>12</m:t>
                          </m:r>
                          <m:r>
                            <a:rPr lang="en-US" sz="800" i="1">
                              <a:latin typeface="Cambria Math"/>
                            </a:rPr>
                            <m:t>𝑚𝑜</m:t>
                          </m:r>
                          <m:r>
                            <a:rPr lang="en-US" sz="800" i="1">
                              <a:latin typeface="Cambria Math"/>
                            </a:rPr>
                            <m:t>. </m:t>
                          </m:r>
                          <m:r>
                            <a:rPr lang="en-US" sz="800" i="1">
                              <a:latin typeface="Cambria Math"/>
                            </a:rPr>
                            <m:t>𝑡𝑟𝑎𝑖𝑙𝑖𝑛𝑔</m:t>
                          </m:r>
                          <m:r>
                            <a:rPr lang="en-US" sz="800" i="1">
                              <a:latin typeface="Cambria Math"/>
                            </a:rPr>
                            <m:t> </m:t>
                          </m:r>
                          <m:r>
                            <a:rPr lang="en-US" sz="800" i="1">
                              <a:latin typeface="Cambria Math"/>
                            </a:rPr>
                            <m:t>𝐴𝑣𝑒𝑟𝑎𝑔𝑒</m:t>
                          </m:r>
                          <m:r>
                            <a:rPr lang="en-US" sz="800" i="1">
                              <a:latin typeface="Cambria Math"/>
                            </a:rPr>
                            <m:t> </m:t>
                          </m:r>
                          <m:r>
                            <a:rPr lang="en-US" sz="800" i="1">
                              <a:latin typeface="Cambria Math"/>
                            </a:rPr>
                            <m:t>𝑜𝑓</m:t>
                          </m:r>
                          <m:r>
                            <a:rPr lang="en-US" sz="800" i="1">
                              <a:latin typeface="Cambria Math"/>
                            </a:rPr>
                            <m:t> </m:t>
                          </m:r>
                          <m:r>
                            <a:rPr lang="en-US" sz="800" i="1">
                              <a:latin typeface="Cambria Math"/>
                            </a:rPr>
                            <m:t>𝐵𝑎𝑙𝑎𝑛𝑐𝑒𝑠</m:t>
                          </m:r>
                          <m:r>
                            <a:rPr lang="en-US" sz="800" i="1">
                              <a:latin typeface="Cambria Math"/>
                            </a:rPr>
                            <m:t> ($)</m:t>
                          </m:r>
                        </m:den>
                      </m:f>
                    </m:oMath>
                  </m:oMathPara>
                </a14:m>
                <a:endParaRPr lang="en-GB" sz="800" dirty="0" smtClean="0">
                  <a:latin typeface="Arial" panose="020B0604020202020204" pitchFamily="34" charset="0"/>
                  <a:cs typeface="Arial" panose="020B0604020202020204" pitchFamily="34" charset="0"/>
                </a:endParaRPr>
              </a:p>
            </p:txBody>
          </p:sp>
        </mc:Choice>
        <mc:Fallback xmlns="">
          <p:sp>
            <p:nvSpPr>
              <p:cNvPr id="53" name="TextBox 52"/>
              <p:cNvSpPr txBox="1">
                <a:spLocks noRot="1" noChangeAspect="1" noMove="1" noResize="1" noEditPoints="1" noAdjustHandles="1" noChangeArrowheads="1" noChangeShapeType="1" noTextEdit="1"/>
              </p:cNvSpPr>
              <p:nvPr/>
            </p:nvSpPr>
            <p:spPr>
              <a:xfrm>
                <a:off x="1898612" y="6336892"/>
                <a:ext cx="2427331" cy="260521"/>
              </a:xfrm>
              <a:prstGeom prst="rect">
                <a:avLst/>
              </a:prstGeom>
              <a:blipFill rotWithShape="1">
                <a:blip r:embed="rId33"/>
                <a:stretch>
                  <a:fillRect l="-251" t="-4762" r="-1253" b="-21429"/>
                </a:stretch>
              </a:blipFill>
            </p:spPr>
            <p:txBody>
              <a:bodyPr/>
              <a:lstStyle/>
              <a:p>
                <a:r>
                  <a:rPr lang="en-GB">
                    <a:noFill/>
                  </a:rPr>
                  <a:t> </a:t>
                </a:r>
              </a:p>
            </p:txBody>
          </p:sp>
        </mc:Fallback>
      </mc:AlternateContent>
      <p:sp>
        <p:nvSpPr>
          <p:cNvPr id="44" name="Content Placeholder 1"/>
          <p:cNvSpPr>
            <a:spLocks noGrp="1"/>
          </p:cNvSpPr>
          <p:nvPr>
            <p:ph sz="quarter" idx="11"/>
          </p:nvPr>
        </p:nvSpPr>
        <p:spPr>
          <a:xfrm>
            <a:off x="1380576" y="403225"/>
            <a:ext cx="7633084" cy="435610"/>
          </a:xfrm>
        </p:spPr>
        <p:txBody>
          <a:bodyPr/>
          <a:lstStyle/>
          <a:p>
            <a:r>
              <a:rPr lang="en-US" dirty="0" smtClean="0"/>
              <a:t>Calibration: </a:t>
            </a:r>
            <a:r>
              <a:rPr lang="en-US" b="0" dirty="0" smtClean="0"/>
              <a:t>Apply adjustment and test </a:t>
            </a:r>
            <a:r>
              <a:rPr lang="en-US" b="0" dirty="0"/>
              <a:t>limits against historical  and forecasted </a:t>
            </a:r>
            <a:r>
              <a:rPr lang="en-US" b="0" dirty="0" smtClean="0"/>
              <a:t>rates </a:t>
            </a:r>
            <a:r>
              <a:rPr lang="en-US" b="0" dirty="0"/>
              <a:t>- Retail</a:t>
            </a:r>
          </a:p>
        </p:txBody>
      </p:sp>
      <p:sp>
        <p:nvSpPr>
          <p:cNvPr id="45" name="Rectangle 44"/>
          <p:cNvSpPr/>
          <p:nvPr/>
        </p:nvSpPr>
        <p:spPr>
          <a:xfrm>
            <a:off x="6178551" y="1463040"/>
            <a:ext cx="3068638" cy="185307"/>
          </a:xfrm>
          <a:prstGeom prst="rect">
            <a:avLst/>
          </a:prstGeom>
        </p:spPr>
        <p:txBody>
          <a:bodyPr wrap="square" lIns="0" tIns="0" rIns="0" bIns="0">
            <a:spAutoFit/>
          </a:bodyPr>
          <a:lstStyle/>
          <a:p>
            <a:pPr algn="l"/>
            <a:r>
              <a:rPr lang="en-GB" sz="1400" b="1" dirty="0" smtClean="0">
                <a:solidFill>
                  <a:srgbClr val="FF0000"/>
                </a:solidFill>
                <a:latin typeface="Arial" panose="020B0604020202020204" pitchFamily="34" charset="0"/>
                <a:cs typeface="Arial" panose="020B0604020202020204" pitchFamily="34" charset="0"/>
              </a:rPr>
              <a:t>Rationale for adjustments</a:t>
            </a:r>
            <a:endParaRPr lang="en-GB" sz="1400" kern="0" dirty="0">
              <a:solidFill>
                <a:srgbClr val="FF0000"/>
              </a:solidFill>
              <a:latin typeface="Arial" panose="020B0604020202020204" pitchFamily="34" charset="0"/>
              <a:ea typeface="ＭＳ Ｐゴシック"/>
              <a:cs typeface="Arial" panose="020B0604020202020204" pitchFamily="34" charset="0"/>
            </a:endParaRPr>
          </a:p>
        </p:txBody>
      </p:sp>
      <p:sp>
        <p:nvSpPr>
          <p:cNvPr id="46" name="Content Placeholder 1"/>
          <p:cNvSpPr>
            <a:spLocks noGrp="1"/>
          </p:cNvSpPr>
          <p:nvPr>
            <p:ph sz="quarter" idx="10"/>
          </p:nvPr>
        </p:nvSpPr>
        <p:spPr>
          <a:xfrm>
            <a:off x="6178550" y="1747665"/>
            <a:ext cx="3068639" cy="4324359"/>
          </a:xfrm>
        </p:spPr>
        <p:txBody>
          <a:bodyPr/>
          <a:lstStyle/>
          <a:p>
            <a:pPr marL="171450" indent="-171450">
              <a:buFont typeface="Arial" panose="020B0604020202020204" pitchFamily="34" charset="0"/>
              <a:buChar char="•"/>
            </a:pPr>
            <a:r>
              <a:rPr lang="en-US" dirty="0" smtClean="0"/>
              <a:t>Management reviewed the limits and applied adjustment to align the 2016 RAS limits with the existing Consumer risk appetite used to guide management decisions</a:t>
            </a:r>
          </a:p>
          <a:p>
            <a:pPr marL="171450" indent="-171450">
              <a:buFont typeface="Arial" panose="020B0604020202020204" pitchFamily="34" charset="0"/>
              <a:buChar char="•"/>
            </a:pPr>
            <a:r>
              <a:rPr lang="en-US" dirty="0" smtClean="0"/>
              <a:t>This adjustment (in combination with other SBNA NCO rate adjustments) was tested against the total credit loss budget tied to CCAR and did not breach the maximum allowable loss level for SBNA</a:t>
            </a:r>
            <a:endParaRPr lang="en-US" dirty="0"/>
          </a:p>
        </p:txBody>
      </p:sp>
      <p:grpSp>
        <p:nvGrpSpPr>
          <p:cNvPr id="51" name="Group 50"/>
          <p:cNvGrpSpPr/>
          <p:nvPr/>
        </p:nvGrpSpPr>
        <p:grpSpPr>
          <a:xfrm>
            <a:off x="443921" y="72184"/>
            <a:ext cx="3881751" cy="189008"/>
            <a:chOff x="403281" y="164517"/>
            <a:chExt cx="3881751" cy="189008"/>
          </a:xfrm>
        </p:grpSpPr>
        <p:sp>
          <p:nvSpPr>
            <p:cNvPr id="52" name="Text Box 75"/>
            <p:cNvSpPr txBox="1">
              <a:spLocks noChangeArrowheads="1"/>
            </p:cNvSpPr>
            <p:nvPr/>
          </p:nvSpPr>
          <p:spPr bwMode="gray">
            <a:xfrm>
              <a:off x="636148" y="166688"/>
              <a:ext cx="3648884" cy="184666"/>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none" lIns="0" tIns="0" rIns="0" bIns="0">
              <a:spAutoFit/>
            </a:bodyPr>
            <a:lstStyle/>
            <a:p>
              <a:pPr algn="l">
                <a:lnSpc>
                  <a:spcPct val="100000"/>
                </a:lnSpc>
              </a:pPr>
              <a:r>
                <a:rPr lang="en-US" sz="1200" dirty="0">
                  <a:solidFill>
                    <a:srgbClr val="FF0000"/>
                  </a:solidFill>
                </a:rPr>
                <a:t>Credit risk – Losses: </a:t>
              </a:r>
              <a:r>
                <a:rPr lang="en-US" sz="1200" dirty="0">
                  <a:solidFill>
                    <a:schemeClr val="accent1"/>
                  </a:solidFill>
                </a:rPr>
                <a:t>Calibration – </a:t>
              </a:r>
              <a:r>
                <a:rPr lang="en-US" sz="1200" dirty="0" smtClean="0">
                  <a:solidFill>
                    <a:srgbClr val="FF0000"/>
                  </a:solidFill>
                </a:rPr>
                <a:t>Net Charge-off rate</a:t>
              </a:r>
              <a:endParaRPr lang="en-US" sz="1200" dirty="0">
                <a:solidFill>
                  <a:srgbClr val="FF0000"/>
                </a:solidFill>
              </a:endParaRPr>
            </a:p>
          </p:txBody>
        </p:sp>
        <p:sp>
          <p:nvSpPr>
            <p:cNvPr id="54" name="Oval 53"/>
            <p:cNvSpPr/>
            <p:nvPr/>
          </p:nvSpPr>
          <p:spPr bwMode="auto">
            <a:xfrm>
              <a:off x="403281" y="164517"/>
              <a:ext cx="189008" cy="189008"/>
            </a:xfrm>
            <a:prstGeom prst="ellipse">
              <a:avLst/>
            </a:prstGeom>
            <a:solidFill>
              <a:srgbClr val="FF000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lang="en-US" b="1" dirty="0">
                  <a:solidFill>
                    <a:schemeClr val="bg1"/>
                  </a:solidFill>
                  <a:ea typeface="ＭＳ Ｐゴシック" pitchFamily="-112" charset="-128"/>
                  <a:cs typeface="ＭＳ Ｐゴシック" pitchFamily="-112" charset="-128"/>
                </a:rPr>
                <a:t>2</a:t>
              </a:r>
              <a:endParaRPr kumimoji="0" lang="en-US" b="1" i="0" u="none" strike="noStrike" cap="none" normalizeH="0" baseline="0" dirty="0">
                <a:ln>
                  <a:noFill/>
                </a:ln>
                <a:solidFill>
                  <a:schemeClr val="bg1"/>
                </a:solidFill>
                <a:effectLst/>
                <a:latin typeface="Arial" charset="0"/>
                <a:ea typeface="ＭＳ Ｐゴシック" pitchFamily="-112" charset="-128"/>
                <a:cs typeface="ＭＳ Ｐゴシック" pitchFamily="-112" charset="-128"/>
              </a:endParaRPr>
            </a:p>
          </p:txBody>
        </p:sp>
      </p:grpSp>
      <p:cxnSp>
        <p:nvCxnSpPr>
          <p:cNvPr id="41" name="Straight Connector 40"/>
          <p:cNvCxnSpPr/>
          <p:nvPr/>
        </p:nvCxnSpPr>
        <p:spPr>
          <a:xfrm>
            <a:off x="5700078" y="1470025"/>
            <a:ext cx="0" cy="4862513"/>
          </a:xfrm>
          <a:prstGeom prst="line">
            <a:avLst/>
          </a:prstGeom>
          <a:ln>
            <a:solidFill>
              <a:schemeClr val="bg2"/>
            </a:solidFill>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314349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a:xfrm>
            <a:off x="852722" y="452510"/>
            <a:ext cx="8161960" cy="435610"/>
          </a:xfrm>
        </p:spPr>
        <p:txBody>
          <a:bodyPr/>
          <a:lstStyle/>
          <a:p>
            <a:r>
              <a:rPr lang="en-US" dirty="0"/>
              <a:t>Calibration</a:t>
            </a:r>
            <a:r>
              <a:rPr lang="en-US" dirty="0" smtClean="0"/>
              <a:t>: </a:t>
            </a:r>
            <a:r>
              <a:rPr lang="en-US" b="0" dirty="0" smtClean="0"/>
              <a:t>Set anchor loss budget range for NCO calibration - BB</a:t>
            </a:r>
            <a:endParaRPr lang="en-US" dirty="0"/>
          </a:p>
        </p:txBody>
      </p:sp>
      <p:sp>
        <p:nvSpPr>
          <p:cNvPr id="3" name="Rectangle 2"/>
          <p:cNvSpPr/>
          <p:nvPr/>
        </p:nvSpPr>
        <p:spPr>
          <a:xfrm>
            <a:off x="297762" y="352762"/>
            <a:ext cx="554960" cy="707886"/>
          </a:xfrm>
          <a:prstGeom prst="rect">
            <a:avLst/>
          </a:prstGeom>
        </p:spPr>
        <p:txBody>
          <a:bodyPr wrap="none">
            <a:spAutoFit/>
          </a:bodyPr>
          <a:lstStyle/>
          <a:p>
            <a:pPr lvl="0" fontAlgn="ctr">
              <a:lnSpc>
                <a:spcPct val="100000"/>
              </a:lnSpc>
              <a:spcBef>
                <a:spcPts val="0"/>
              </a:spcBef>
              <a:spcAft>
                <a:spcPts val="0"/>
              </a:spcAft>
              <a:defRPr/>
            </a:pPr>
            <a:r>
              <a:rPr lang="en-US" sz="4000" b="1" dirty="0">
                <a:solidFill>
                  <a:srgbClr val="FF0000"/>
                </a:solidFill>
              </a:rPr>
              <a:t>A</a:t>
            </a:r>
          </a:p>
        </p:txBody>
      </p:sp>
      <p:sp>
        <p:nvSpPr>
          <p:cNvPr id="28" name="Rectangle 27"/>
          <p:cNvSpPr/>
          <p:nvPr/>
        </p:nvSpPr>
        <p:spPr>
          <a:xfrm>
            <a:off x="365453" y="1463040"/>
            <a:ext cx="5257802" cy="370614"/>
          </a:xfrm>
          <a:prstGeom prst="rect">
            <a:avLst/>
          </a:prstGeom>
        </p:spPr>
        <p:txBody>
          <a:bodyPr wrap="square" lIns="0" tIns="0" rIns="0" bIns="0">
            <a:spAutoFit/>
          </a:bodyPr>
          <a:lstStyle/>
          <a:p>
            <a:pPr algn="l"/>
            <a:r>
              <a:rPr lang="en-GB" sz="1400" b="1" dirty="0" smtClean="0">
                <a:solidFill>
                  <a:srgbClr val="FF0000"/>
                </a:solidFill>
                <a:latin typeface="Arial" panose="020B0604020202020204" pitchFamily="34" charset="0"/>
                <a:cs typeface="Arial" panose="020B0604020202020204" pitchFamily="34" charset="0"/>
              </a:rPr>
              <a:t>Anchor loss budgets vs. total loss budgets</a:t>
            </a:r>
            <a:endParaRPr lang="en-GB" sz="1400" b="1" dirty="0">
              <a:solidFill>
                <a:srgbClr val="FF0000"/>
              </a:solidFill>
              <a:latin typeface="Arial" panose="020B0604020202020204" pitchFamily="34" charset="0"/>
              <a:cs typeface="Arial" panose="020B0604020202020204" pitchFamily="34" charset="0"/>
            </a:endParaRPr>
          </a:p>
          <a:p>
            <a:pPr algn="l"/>
            <a:r>
              <a:rPr lang="en-GB" sz="1400" dirty="0">
                <a:solidFill>
                  <a:srgbClr val="FF0000"/>
                </a:solidFill>
                <a:latin typeface="Arial" panose="020B0604020202020204" pitchFamily="34" charset="0"/>
                <a:cs typeface="Arial" panose="020B0604020202020204" pitchFamily="34" charset="0"/>
              </a:rPr>
              <a:t>$M</a:t>
            </a:r>
          </a:p>
        </p:txBody>
      </p:sp>
      <p:graphicFrame>
        <p:nvGraphicFramePr>
          <p:cNvPr id="29" name="Table 28"/>
          <p:cNvGraphicFramePr>
            <a:graphicFrameLocks noGrp="1"/>
          </p:cNvGraphicFramePr>
          <p:nvPr>
            <p:extLst>
              <p:ext uri="{D42A27DB-BD31-4B8C-83A1-F6EECF244321}">
                <p14:modId xmlns:p14="http://schemas.microsoft.com/office/powerpoint/2010/main" val="2207787286"/>
              </p:ext>
            </p:extLst>
          </p:nvPr>
        </p:nvGraphicFramePr>
        <p:xfrm>
          <a:off x="366714" y="2015731"/>
          <a:ext cx="8859840" cy="3490730"/>
        </p:xfrm>
        <a:graphic>
          <a:graphicData uri="http://schemas.openxmlformats.org/drawingml/2006/table">
            <a:tbl>
              <a:tblPr firstRow="1" bandRow="1"/>
              <a:tblGrid>
                <a:gridCol w="2109985"/>
                <a:gridCol w="1055480"/>
                <a:gridCol w="1016387"/>
                <a:gridCol w="1169497"/>
                <a:gridCol w="1169497"/>
                <a:gridCol w="1169497"/>
                <a:gridCol w="1169497"/>
              </a:tblGrid>
              <a:tr h="0">
                <a:tc rowSpan="2">
                  <a:txBody>
                    <a:bodyPr/>
                    <a:lstStyle>
                      <a:lvl1pPr marL="0" algn="l" defTabSz="457200" rtl="0" eaLnBrk="1" latinLnBrk="0" hangingPunct="1">
                        <a:defRPr sz="1800" b="1" kern="1200">
                          <a:solidFill>
                            <a:schemeClr val="lt1"/>
                          </a:solidFill>
                          <a:latin typeface="Arial"/>
                        </a:defRPr>
                      </a:lvl1pPr>
                      <a:lvl2pPr marL="457200" algn="l" defTabSz="457200" rtl="0" eaLnBrk="1" latinLnBrk="0" hangingPunct="1">
                        <a:defRPr sz="1800" b="1" kern="1200">
                          <a:solidFill>
                            <a:schemeClr val="lt1"/>
                          </a:solidFill>
                          <a:latin typeface="Arial"/>
                        </a:defRPr>
                      </a:lvl2pPr>
                      <a:lvl3pPr marL="914400" algn="l" defTabSz="457200" rtl="0" eaLnBrk="1" latinLnBrk="0" hangingPunct="1">
                        <a:defRPr sz="1800" b="1" kern="1200">
                          <a:solidFill>
                            <a:schemeClr val="lt1"/>
                          </a:solidFill>
                          <a:latin typeface="Arial"/>
                        </a:defRPr>
                      </a:lvl3pPr>
                      <a:lvl4pPr marL="1371600" algn="l" defTabSz="457200" rtl="0" eaLnBrk="1" latinLnBrk="0" hangingPunct="1">
                        <a:defRPr sz="1800" b="1" kern="1200">
                          <a:solidFill>
                            <a:schemeClr val="lt1"/>
                          </a:solidFill>
                          <a:latin typeface="Arial"/>
                        </a:defRPr>
                      </a:lvl4pPr>
                      <a:lvl5pPr marL="1828800" algn="l" defTabSz="457200" rtl="0" eaLnBrk="1" latinLnBrk="0" hangingPunct="1">
                        <a:defRPr sz="1800" b="1" kern="1200">
                          <a:solidFill>
                            <a:schemeClr val="lt1"/>
                          </a:solidFill>
                          <a:latin typeface="Arial"/>
                        </a:defRPr>
                      </a:lvl5pPr>
                      <a:lvl6pPr marL="2286000" algn="l" defTabSz="457200" rtl="0" eaLnBrk="1" latinLnBrk="0" hangingPunct="1">
                        <a:defRPr sz="1800" b="1" kern="1200">
                          <a:solidFill>
                            <a:schemeClr val="lt1"/>
                          </a:solidFill>
                          <a:latin typeface="Arial"/>
                        </a:defRPr>
                      </a:lvl6pPr>
                      <a:lvl7pPr marL="2743200" algn="l" defTabSz="457200" rtl="0" eaLnBrk="1" latinLnBrk="0" hangingPunct="1">
                        <a:defRPr sz="1800" b="1" kern="1200">
                          <a:solidFill>
                            <a:schemeClr val="lt1"/>
                          </a:solidFill>
                          <a:latin typeface="Arial"/>
                        </a:defRPr>
                      </a:lvl7pPr>
                      <a:lvl8pPr marL="3200400" algn="l" defTabSz="457200" rtl="0" eaLnBrk="1" latinLnBrk="0" hangingPunct="1">
                        <a:defRPr sz="1800" b="1" kern="1200">
                          <a:solidFill>
                            <a:schemeClr val="lt1"/>
                          </a:solidFill>
                          <a:latin typeface="Arial"/>
                        </a:defRPr>
                      </a:lvl8pPr>
                      <a:lvl9pPr marL="3657600" algn="l" defTabSz="457200" rtl="0" eaLnBrk="1" latinLnBrk="0" hangingPunct="1">
                        <a:defRPr sz="1800" b="1" kern="1200">
                          <a:solidFill>
                            <a:schemeClr val="lt1"/>
                          </a:solidFill>
                          <a:latin typeface="Arial"/>
                        </a:defRPr>
                      </a:lvl9pPr>
                    </a:lstStyle>
                    <a:p>
                      <a:r>
                        <a:rPr lang="en-US" sz="1100" b="1" dirty="0" smtClean="0">
                          <a:solidFill>
                            <a:schemeClr val="tx1"/>
                          </a:solidFill>
                          <a:latin typeface="Arial" panose="020B0604020202020204" pitchFamily="34" charset="0"/>
                          <a:cs typeface="Arial" panose="020B0604020202020204" pitchFamily="34" charset="0"/>
                        </a:rPr>
                        <a:t>Portfolio</a:t>
                      </a:r>
                    </a:p>
                  </a:txBody>
                  <a:tcPr marL="36576" marR="36576" marT="27432" marB="27432" anchor="b">
                    <a:lnL w="1270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606060"/>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lvl1pPr marL="0" algn="l" defTabSz="457200" rtl="0" eaLnBrk="1" latinLnBrk="0" hangingPunct="1">
                        <a:defRPr sz="1800" b="1" kern="1200">
                          <a:solidFill>
                            <a:schemeClr val="lt1"/>
                          </a:solidFill>
                          <a:latin typeface="Arial"/>
                        </a:defRPr>
                      </a:lvl1pPr>
                      <a:lvl2pPr marL="457200" algn="l" defTabSz="457200" rtl="0" eaLnBrk="1" latinLnBrk="0" hangingPunct="1">
                        <a:defRPr sz="1800" b="1" kern="1200">
                          <a:solidFill>
                            <a:schemeClr val="lt1"/>
                          </a:solidFill>
                          <a:latin typeface="Arial"/>
                        </a:defRPr>
                      </a:lvl2pPr>
                      <a:lvl3pPr marL="914400" algn="l" defTabSz="457200" rtl="0" eaLnBrk="1" latinLnBrk="0" hangingPunct="1">
                        <a:defRPr sz="1800" b="1" kern="1200">
                          <a:solidFill>
                            <a:schemeClr val="lt1"/>
                          </a:solidFill>
                          <a:latin typeface="Arial"/>
                        </a:defRPr>
                      </a:lvl3pPr>
                      <a:lvl4pPr marL="1371600" algn="l" defTabSz="457200" rtl="0" eaLnBrk="1" latinLnBrk="0" hangingPunct="1">
                        <a:defRPr sz="1800" b="1" kern="1200">
                          <a:solidFill>
                            <a:schemeClr val="lt1"/>
                          </a:solidFill>
                          <a:latin typeface="Arial"/>
                        </a:defRPr>
                      </a:lvl4pPr>
                      <a:lvl5pPr marL="1828800" algn="l" defTabSz="457200" rtl="0" eaLnBrk="1" latinLnBrk="0" hangingPunct="1">
                        <a:defRPr sz="1800" b="1" kern="1200">
                          <a:solidFill>
                            <a:schemeClr val="lt1"/>
                          </a:solidFill>
                          <a:latin typeface="Arial"/>
                        </a:defRPr>
                      </a:lvl5pPr>
                      <a:lvl6pPr marL="2286000" algn="l" defTabSz="457200" rtl="0" eaLnBrk="1" latinLnBrk="0" hangingPunct="1">
                        <a:defRPr sz="1800" b="1" kern="1200">
                          <a:solidFill>
                            <a:schemeClr val="lt1"/>
                          </a:solidFill>
                          <a:latin typeface="Arial"/>
                        </a:defRPr>
                      </a:lvl6pPr>
                      <a:lvl7pPr marL="2743200" algn="l" defTabSz="457200" rtl="0" eaLnBrk="1" latinLnBrk="0" hangingPunct="1">
                        <a:defRPr sz="1800" b="1" kern="1200">
                          <a:solidFill>
                            <a:schemeClr val="lt1"/>
                          </a:solidFill>
                          <a:latin typeface="Arial"/>
                        </a:defRPr>
                      </a:lvl7pPr>
                      <a:lvl8pPr marL="3200400" algn="l" defTabSz="457200" rtl="0" eaLnBrk="1" latinLnBrk="0" hangingPunct="1">
                        <a:defRPr sz="1800" b="1" kern="1200">
                          <a:solidFill>
                            <a:schemeClr val="lt1"/>
                          </a:solidFill>
                          <a:latin typeface="Arial"/>
                        </a:defRPr>
                      </a:lvl8pPr>
                      <a:lvl9pPr marL="3657600" algn="l" defTabSz="457200" rtl="0" eaLnBrk="1" latinLnBrk="0" hangingPunct="1">
                        <a:defRPr sz="1800" b="1" kern="1200">
                          <a:solidFill>
                            <a:schemeClr val="lt1"/>
                          </a:solidFill>
                          <a:latin typeface="Arial"/>
                        </a:defRPr>
                      </a:lvl9pPr>
                    </a:lstStyle>
                    <a:p>
                      <a:pPr algn="ctr"/>
                      <a:r>
                        <a:rPr lang="en-US" sz="1100" b="1" i="0" baseline="0" dirty="0" smtClean="0">
                          <a:solidFill>
                            <a:schemeClr val="bg1"/>
                          </a:solidFill>
                          <a:latin typeface="Arial" panose="020B0604020202020204" pitchFamily="34" charset="0"/>
                          <a:cs typeface="Arial" panose="020B0604020202020204" pitchFamily="34" charset="0"/>
                        </a:rPr>
                        <a:t>BHC Stress CCAR losses</a:t>
                      </a:r>
                    </a:p>
                  </a:txBody>
                  <a:tcPr marL="36576" marR="36576" marT="27432" marB="27432"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rgbClr val="606060"/>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rowSpan="2">
                  <a:txBody>
                    <a:bodyPr/>
                    <a:lstStyle>
                      <a:lvl1pPr marL="0" algn="l" defTabSz="457200" rtl="0" eaLnBrk="1" latinLnBrk="0" hangingPunct="1">
                        <a:defRPr sz="1800" b="1" kern="1200">
                          <a:solidFill>
                            <a:schemeClr val="lt1"/>
                          </a:solidFill>
                          <a:latin typeface="Arial"/>
                        </a:defRPr>
                      </a:lvl1pPr>
                      <a:lvl2pPr marL="457200" algn="l" defTabSz="457200" rtl="0" eaLnBrk="1" latinLnBrk="0" hangingPunct="1">
                        <a:defRPr sz="1800" b="1" kern="1200">
                          <a:solidFill>
                            <a:schemeClr val="lt1"/>
                          </a:solidFill>
                          <a:latin typeface="Arial"/>
                        </a:defRPr>
                      </a:lvl2pPr>
                      <a:lvl3pPr marL="914400" algn="l" defTabSz="457200" rtl="0" eaLnBrk="1" latinLnBrk="0" hangingPunct="1">
                        <a:defRPr sz="1800" b="1" kern="1200">
                          <a:solidFill>
                            <a:schemeClr val="lt1"/>
                          </a:solidFill>
                          <a:latin typeface="Arial"/>
                        </a:defRPr>
                      </a:lvl3pPr>
                      <a:lvl4pPr marL="1371600" algn="l" defTabSz="457200" rtl="0" eaLnBrk="1" latinLnBrk="0" hangingPunct="1">
                        <a:defRPr sz="1800" b="1" kern="1200">
                          <a:solidFill>
                            <a:schemeClr val="lt1"/>
                          </a:solidFill>
                          <a:latin typeface="Arial"/>
                        </a:defRPr>
                      </a:lvl4pPr>
                      <a:lvl5pPr marL="1828800" algn="l" defTabSz="457200" rtl="0" eaLnBrk="1" latinLnBrk="0" hangingPunct="1">
                        <a:defRPr sz="1800" b="1" kern="1200">
                          <a:solidFill>
                            <a:schemeClr val="lt1"/>
                          </a:solidFill>
                          <a:latin typeface="Arial"/>
                        </a:defRPr>
                      </a:lvl5pPr>
                      <a:lvl6pPr marL="2286000" algn="l" defTabSz="457200" rtl="0" eaLnBrk="1" latinLnBrk="0" hangingPunct="1">
                        <a:defRPr sz="1800" b="1" kern="1200">
                          <a:solidFill>
                            <a:schemeClr val="lt1"/>
                          </a:solidFill>
                          <a:latin typeface="Arial"/>
                        </a:defRPr>
                      </a:lvl6pPr>
                      <a:lvl7pPr marL="2743200" algn="l" defTabSz="457200" rtl="0" eaLnBrk="1" latinLnBrk="0" hangingPunct="1">
                        <a:defRPr sz="1800" b="1" kern="1200">
                          <a:solidFill>
                            <a:schemeClr val="lt1"/>
                          </a:solidFill>
                          <a:latin typeface="Arial"/>
                        </a:defRPr>
                      </a:lvl7pPr>
                      <a:lvl8pPr marL="3200400" algn="l" defTabSz="457200" rtl="0" eaLnBrk="1" latinLnBrk="0" hangingPunct="1">
                        <a:defRPr sz="1800" b="1" kern="1200">
                          <a:solidFill>
                            <a:schemeClr val="lt1"/>
                          </a:solidFill>
                          <a:latin typeface="Arial"/>
                        </a:defRPr>
                      </a:lvl8pPr>
                      <a:lvl9pPr marL="3657600" algn="l" defTabSz="457200" rtl="0" eaLnBrk="1" latinLnBrk="0" hangingPunct="1">
                        <a:defRPr sz="1800" b="1" kern="1200">
                          <a:solidFill>
                            <a:schemeClr val="lt1"/>
                          </a:solidFill>
                          <a:latin typeface="Arial"/>
                        </a:defRPr>
                      </a:lvl9pPr>
                    </a:lstStyle>
                    <a:p>
                      <a:pPr algn="ctr"/>
                      <a:r>
                        <a:rPr lang="en-US" sz="1100" b="1" i="0" kern="1200" baseline="0" dirty="0" smtClean="0">
                          <a:solidFill>
                            <a:schemeClr val="tx1"/>
                          </a:solidFill>
                          <a:latin typeface="Arial" panose="020B0604020202020204" pitchFamily="34" charset="0"/>
                          <a:ea typeface="+mn-ea"/>
                          <a:cs typeface="Arial" panose="020B0604020202020204" pitchFamily="34" charset="0"/>
                        </a:rPr>
                        <a:t>Buffer allocation </a:t>
                      </a:r>
                      <a:r>
                        <a:rPr lang="en-US" sz="1100" b="0" i="0" kern="1200" baseline="0" dirty="0" smtClean="0">
                          <a:solidFill>
                            <a:schemeClr val="tx1"/>
                          </a:solidFill>
                          <a:latin typeface="Arial" panose="020B0604020202020204" pitchFamily="34" charset="0"/>
                          <a:ea typeface="+mn-ea"/>
                          <a:cs typeface="Arial" panose="020B0604020202020204" pitchFamily="34" charset="0"/>
                        </a:rPr>
                        <a:t>(%)</a:t>
                      </a:r>
                    </a:p>
                  </a:txBody>
                  <a:tcPr marL="36576" marR="36576" marT="27432" marB="27432"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rgbClr val="60606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gridSpan="2">
                  <a:txBody>
                    <a:bodyPr/>
                    <a:lstStyle>
                      <a:lvl1pPr marL="0" algn="l" defTabSz="457200" rtl="0" eaLnBrk="1" latinLnBrk="0" hangingPunct="1">
                        <a:defRPr sz="1800" b="1" kern="1200">
                          <a:solidFill>
                            <a:schemeClr val="lt1"/>
                          </a:solidFill>
                          <a:latin typeface="Arial"/>
                        </a:defRPr>
                      </a:lvl1pPr>
                      <a:lvl2pPr marL="457200" algn="l" defTabSz="457200" rtl="0" eaLnBrk="1" latinLnBrk="0" hangingPunct="1">
                        <a:defRPr sz="1800" b="1" kern="1200">
                          <a:solidFill>
                            <a:schemeClr val="lt1"/>
                          </a:solidFill>
                          <a:latin typeface="Arial"/>
                        </a:defRPr>
                      </a:lvl2pPr>
                      <a:lvl3pPr marL="914400" algn="l" defTabSz="457200" rtl="0" eaLnBrk="1" latinLnBrk="0" hangingPunct="1">
                        <a:defRPr sz="1800" b="1" kern="1200">
                          <a:solidFill>
                            <a:schemeClr val="lt1"/>
                          </a:solidFill>
                          <a:latin typeface="Arial"/>
                        </a:defRPr>
                      </a:lvl3pPr>
                      <a:lvl4pPr marL="1371600" algn="l" defTabSz="457200" rtl="0" eaLnBrk="1" latinLnBrk="0" hangingPunct="1">
                        <a:defRPr sz="1800" b="1" kern="1200">
                          <a:solidFill>
                            <a:schemeClr val="lt1"/>
                          </a:solidFill>
                          <a:latin typeface="Arial"/>
                        </a:defRPr>
                      </a:lvl4pPr>
                      <a:lvl5pPr marL="1828800" algn="l" defTabSz="457200" rtl="0" eaLnBrk="1" latinLnBrk="0" hangingPunct="1">
                        <a:defRPr sz="1800" b="1" kern="1200">
                          <a:solidFill>
                            <a:schemeClr val="lt1"/>
                          </a:solidFill>
                          <a:latin typeface="Arial"/>
                        </a:defRPr>
                      </a:lvl5pPr>
                      <a:lvl6pPr marL="2286000" algn="l" defTabSz="457200" rtl="0" eaLnBrk="1" latinLnBrk="0" hangingPunct="1">
                        <a:defRPr sz="1800" b="1" kern="1200">
                          <a:solidFill>
                            <a:schemeClr val="lt1"/>
                          </a:solidFill>
                          <a:latin typeface="Arial"/>
                        </a:defRPr>
                      </a:lvl6pPr>
                      <a:lvl7pPr marL="2743200" algn="l" defTabSz="457200" rtl="0" eaLnBrk="1" latinLnBrk="0" hangingPunct="1">
                        <a:defRPr sz="1800" b="1" kern="1200">
                          <a:solidFill>
                            <a:schemeClr val="lt1"/>
                          </a:solidFill>
                          <a:latin typeface="Arial"/>
                        </a:defRPr>
                      </a:lvl7pPr>
                      <a:lvl8pPr marL="3200400" algn="l" defTabSz="457200" rtl="0" eaLnBrk="1" latinLnBrk="0" hangingPunct="1">
                        <a:defRPr sz="1800" b="1" kern="1200">
                          <a:solidFill>
                            <a:schemeClr val="lt1"/>
                          </a:solidFill>
                          <a:latin typeface="Arial"/>
                        </a:defRPr>
                      </a:lvl8pPr>
                      <a:lvl9pPr marL="3657600" algn="l" defTabSz="457200" rtl="0" eaLnBrk="1" latinLnBrk="0" hangingPunct="1">
                        <a:defRPr sz="1800" b="1" kern="1200">
                          <a:solidFill>
                            <a:schemeClr val="lt1"/>
                          </a:solidFill>
                          <a:latin typeface="Arial"/>
                        </a:defRPr>
                      </a:lvl9pPr>
                    </a:lstStyle>
                    <a:p>
                      <a:pPr algn="ctr"/>
                      <a:r>
                        <a:rPr lang="en-US" sz="1100" b="1" baseline="0" dirty="0" smtClean="0">
                          <a:solidFill>
                            <a:schemeClr val="tx1"/>
                          </a:solidFill>
                          <a:latin typeface="Arial" panose="020B0604020202020204" pitchFamily="34" charset="0"/>
                          <a:cs typeface="Arial" panose="020B0604020202020204" pitchFamily="34" charset="0"/>
                        </a:rPr>
                        <a:t>Loss budget used for NCO anchor calibration</a:t>
                      </a:r>
                      <a:endParaRPr lang="en-US" sz="1100" b="1" dirty="0">
                        <a:solidFill>
                          <a:schemeClr val="tx1"/>
                        </a:solidFill>
                        <a:latin typeface="Arial" panose="020B0604020202020204" pitchFamily="34" charset="0"/>
                        <a:cs typeface="Arial" panose="020B0604020202020204" pitchFamily="34" charset="0"/>
                      </a:endParaRPr>
                    </a:p>
                  </a:txBody>
                  <a:tcPr marL="36576" marR="36576" marT="27432" marB="27432"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rgbClr val="FFFFFF">
                          <a:lumMod val="50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hMerge="1">
                  <a:txBody>
                    <a:bodyPr/>
                    <a:lstStyle/>
                    <a:p>
                      <a:pPr algn="ctr"/>
                      <a:endParaRPr lang="en-US" sz="1200" b="1" dirty="0">
                        <a:solidFill>
                          <a:schemeClr val="tx1"/>
                        </a:solidFill>
                        <a:latin typeface="+mj-lt"/>
                        <a:cs typeface="Arial" panose="020B0604020202020204" pitchFamily="34" charset="0"/>
                      </a:endParaRPr>
                    </a:p>
                  </a:txBody>
                  <a:tcPr marL="36576" marR="36576" marT="27432" marB="27432"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lvl1pPr marL="0" algn="l" defTabSz="457200" rtl="0" eaLnBrk="1" latinLnBrk="0" hangingPunct="1">
                        <a:defRPr sz="1800" b="1" kern="1200">
                          <a:solidFill>
                            <a:schemeClr val="lt1"/>
                          </a:solidFill>
                          <a:latin typeface="Arial"/>
                        </a:defRPr>
                      </a:lvl1pPr>
                      <a:lvl2pPr marL="457200" algn="l" defTabSz="457200" rtl="0" eaLnBrk="1" latinLnBrk="0" hangingPunct="1">
                        <a:defRPr sz="1800" b="1" kern="1200">
                          <a:solidFill>
                            <a:schemeClr val="lt1"/>
                          </a:solidFill>
                          <a:latin typeface="Arial"/>
                        </a:defRPr>
                      </a:lvl2pPr>
                      <a:lvl3pPr marL="914400" algn="l" defTabSz="457200" rtl="0" eaLnBrk="1" latinLnBrk="0" hangingPunct="1">
                        <a:defRPr sz="1800" b="1" kern="1200">
                          <a:solidFill>
                            <a:schemeClr val="lt1"/>
                          </a:solidFill>
                          <a:latin typeface="Arial"/>
                        </a:defRPr>
                      </a:lvl3pPr>
                      <a:lvl4pPr marL="1371600" algn="l" defTabSz="457200" rtl="0" eaLnBrk="1" latinLnBrk="0" hangingPunct="1">
                        <a:defRPr sz="1800" b="1" kern="1200">
                          <a:solidFill>
                            <a:schemeClr val="lt1"/>
                          </a:solidFill>
                          <a:latin typeface="Arial"/>
                        </a:defRPr>
                      </a:lvl4pPr>
                      <a:lvl5pPr marL="1828800" algn="l" defTabSz="457200" rtl="0" eaLnBrk="1" latinLnBrk="0" hangingPunct="1">
                        <a:defRPr sz="1800" b="1" kern="1200">
                          <a:solidFill>
                            <a:schemeClr val="lt1"/>
                          </a:solidFill>
                          <a:latin typeface="Arial"/>
                        </a:defRPr>
                      </a:lvl5pPr>
                      <a:lvl6pPr marL="2286000" algn="l" defTabSz="457200" rtl="0" eaLnBrk="1" latinLnBrk="0" hangingPunct="1">
                        <a:defRPr sz="1800" b="1" kern="1200">
                          <a:solidFill>
                            <a:schemeClr val="lt1"/>
                          </a:solidFill>
                          <a:latin typeface="Arial"/>
                        </a:defRPr>
                      </a:lvl6pPr>
                      <a:lvl7pPr marL="2743200" algn="l" defTabSz="457200" rtl="0" eaLnBrk="1" latinLnBrk="0" hangingPunct="1">
                        <a:defRPr sz="1800" b="1" kern="1200">
                          <a:solidFill>
                            <a:schemeClr val="lt1"/>
                          </a:solidFill>
                          <a:latin typeface="Arial"/>
                        </a:defRPr>
                      </a:lvl7pPr>
                      <a:lvl8pPr marL="3200400" algn="l" defTabSz="457200" rtl="0" eaLnBrk="1" latinLnBrk="0" hangingPunct="1">
                        <a:defRPr sz="1800" b="1" kern="1200">
                          <a:solidFill>
                            <a:schemeClr val="lt1"/>
                          </a:solidFill>
                          <a:latin typeface="Arial"/>
                        </a:defRPr>
                      </a:lvl8pPr>
                      <a:lvl9pPr marL="3657600" algn="l" defTabSz="457200" rtl="0" eaLnBrk="1" latinLnBrk="0" hangingPunct="1">
                        <a:defRPr sz="1800" b="1" kern="1200">
                          <a:solidFill>
                            <a:schemeClr val="lt1"/>
                          </a:solidFill>
                          <a:latin typeface="Arial"/>
                        </a:defRPr>
                      </a:lvl9pPr>
                    </a:lstStyle>
                    <a:p>
                      <a:pPr algn="ctr"/>
                      <a:r>
                        <a:rPr lang="en-US" sz="1100" b="1" dirty="0" smtClean="0">
                          <a:solidFill>
                            <a:schemeClr val="tx1"/>
                          </a:solidFill>
                          <a:latin typeface="Arial" panose="020B0604020202020204" pitchFamily="34" charset="0"/>
                          <a:cs typeface="Arial" panose="020B0604020202020204" pitchFamily="34" charset="0"/>
                        </a:rPr>
                        <a:t>Total 2016 loss </a:t>
                      </a:r>
                      <a:r>
                        <a:rPr lang="en-US" sz="1100" b="1" baseline="0" dirty="0" smtClean="0">
                          <a:solidFill>
                            <a:schemeClr val="tx1"/>
                          </a:solidFill>
                          <a:latin typeface="Arial" panose="020B0604020202020204" pitchFamily="34" charset="0"/>
                          <a:cs typeface="Arial" panose="020B0604020202020204" pitchFamily="34" charset="0"/>
                        </a:rPr>
                        <a:t>budget</a:t>
                      </a:r>
                      <a:endParaRPr lang="en-US" sz="1100" b="1" dirty="0">
                        <a:solidFill>
                          <a:schemeClr val="tx1"/>
                        </a:solidFill>
                        <a:latin typeface="Arial" panose="020B0604020202020204" pitchFamily="34" charset="0"/>
                        <a:cs typeface="Arial" panose="020B0604020202020204" pitchFamily="34" charset="0"/>
                      </a:endParaRPr>
                    </a:p>
                  </a:txBody>
                  <a:tcPr marL="36576" marR="36576" marT="27432" marB="27432"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rgbClr val="FFFFFF">
                          <a:lumMod val="50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hMerge="1">
                  <a:txBody>
                    <a:bodyPr/>
                    <a:lstStyle/>
                    <a:p>
                      <a:pPr algn="ctr"/>
                      <a:endParaRPr lang="en-US" sz="1200" b="1" dirty="0">
                        <a:solidFill>
                          <a:schemeClr val="bg1"/>
                        </a:solidFill>
                        <a:latin typeface="+mj-lt"/>
                        <a:cs typeface="Arial" panose="020B0604020202020204" pitchFamily="34" charset="0"/>
                      </a:endParaRPr>
                    </a:p>
                  </a:txBody>
                  <a:tcPr marL="36576" marR="36576" marT="27432" marB="27432"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0000"/>
                    </a:solidFill>
                  </a:tcPr>
                </a:tc>
              </a:tr>
              <a:tr h="237641">
                <a:tc vMerge="1">
                  <a:txBody>
                    <a:bodyPr/>
                    <a:lstStyle/>
                    <a:p>
                      <a:endParaRPr lang="en-US" sz="1200" b="1" dirty="0" smtClean="0">
                        <a:solidFill>
                          <a:srgbClr val="FF0000"/>
                        </a:solidFill>
                        <a:latin typeface="+mj-lt"/>
                        <a:cs typeface="Arial" panose="020B0604020202020204" pitchFamily="34" charset="0"/>
                      </a:endParaRPr>
                    </a:p>
                  </a:txBody>
                  <a:tcPr marL="36576" marR="36576" marT="27432" marB="27432" anchor="b">
                    <a:lnL w="12700" cap="flat" cmpd="sng" algn="ctr">
                      <a:no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algn="ctr"/>
                      <a:endParaRPr lang="en-US" sz="1200" b="1" i="0" baseline="0" dirty="0" smtClean="0">
                        <a:solidFill>
                          <a:schemeClr val="tx1"/>
                        </a:solidFill>
                        <a:latin typeface="+mj-lt"/>
                        <a:cs typeface="Arial" panose="020B0604020202020204" pitchFamily="34" charset="0"/>
                      </a:endParaRPr>
                    </a:p>
                  </a:txBody>
                  <a:tcPr marL="36576" marR="36576" marT="27432" marB="27432"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ctr"/>
                      <a:endParaRPr lang="en-US" sz="1200" b="1" i="0" kern="1200" baseline="0" dirty="0" smtClean="0">
                        <a:solidFill>
                          <a:schemeClr val="accent5"/>
                        </a:solidFill>
                        <a:latin typeface="+mn-lt"/>
                        <a:ea typeface="+mn-ea"/>
                        <a:cs typeface="Arial" panose="020B0604020202020204" pitchFamily="34" charset="0"/>
                      </a:endParaRPr>
                    </a:p>
                  </a:txBody>
                  <a:tcPr marL="36576" marR="36576" marT="27432" marB="27432"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a:r>
                        <a:rPr lang="en-US" sz="1100" b="1" i="0" kern="1200" baseline="0" dirty="0" smtClean="0">
                          <a:solidFill>
                            <a:schemeClr val="tx1"/>
                          </a:solidFill>
                          <a:latin typeface="Arial" panose="020B0604020202020204" pitchFamily="34" charset="0"/>
                          <a:ea typeface="+mn-ea"/>
                          <a:cs typeface="Arial" panose="020B0604020202020204" pitchFamily="34" charset="0"/>
                        </a:rPr>
                        <a:t>Amber</a:t>
                      </a:r>
                    </a:p>
                  </a:txBody>
                  <a:tcPr marL="36576" marR="36576" marT="27432" marB="27432" anchor="b">
                    <a:lnL w="38100" cmpd="sng">
                      <a:solidFill>
                        <a:srgbClr val="FFFFFF"/>
                      </a:solidFill>
                    </a:lnL>
                    <a:lnR w="12700" cmpd="sng">
                      <a:solidFill>
                        <a:srgbClr val="FFFFFF"/>
                      </a:solidFill>
                    </a:lnR>
                    <a:lnT w="12700" cap="flat" cmpd="sng" algn="ctr">
                      <a:solidFill>
                        <a:srgbClr val="FFFFFF">
                          <a:lumMod val="50000"/>
                        </a:srgbClr>
                      </a:solidFill>
                      <a:prstDash val="solid"/>
                      <a:round/>
                      <a:headEnd type="none" w="med" len="med"/>
                      <a:tailEnd type="none" w="med" len="med"/>
                    </a:lnT>
                    <a:lnB w="12700" cap="flat" cmpd="sng" algn="ctr">
                      <a:solidFill>
                        <a:srgbClr val="60606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a:r>
                        <a:rPr lang="en-US" sz="1100" b="1" i="0" kern="1200" baseline="0" dirty="0" smtClean="0">
                          <a:solidFill>
                            <a:schemeClr val="bg1"/>
                          </a:solidFill>
                          <a:latin typeface="Arial" panose="020B0604020202020204" pitchFamily="34" charset="0"/>
                          <a:ea typeface="+mn-ea"/>
                          <a:cs typeface="Arial" panose="020B0604020202020204" pitchFamily="34" charset="0"/>
                        </a:rPr>
                        <a:t>Red</a:t>
                      </a:r>
                    </a:p>
                  </a:txBody>
                  <a:tcPr marL="36576" marR="36576" marT="27432" marB="27432" anchor="b">
                    <a:lnL w="12700" cmpd="sng">
                      <a:solidFill>
                        <a:srgbClr val="FFFFFF"/>
                      </a:solidFill>
                    </a:lnL>
                    <a:lnR w="12700" cmpd="sng">
                      <a:solidFill>
                        <a:srgbClr val="FFFFFF"/>
                      </a:solidFill>
                    </a:lnR>
                    <a:lnT w="12700" cap="flat" cmpd="sng" algn="ctr">
                      <a:solidFill>
                        <a:srgbClr val="FFFFFF">
                          <a:lumMod val="50000"/>
                        </a:srgbClr>
                      </a:solidFill>
                      <a:prstDash val="solid"/>
                      <a:round/>
                      <a:headEnd type="none" w="med" len="med"/>
                      <a:tailEnd type="none" w="med" len="med"/>
                    </a:lnT>
                    <a:lnB w="12700" cap="flat" cmpd="sng" algn="ctr">
                      <a:solidFill>
                        <a:srgbClr val="60606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a:r>
                        <a:rPr lang="en-US" sz="1100" b="1" i="0" kern="1200" baseline="0" dirty="0" smtClean="0">
                          <a:solidFill>
                            <a:schemeClr val="tx1"/>
                          </a:solidFill>
                          <a:latin typeface="Arial" panose="020B0604020202020204" pitchFamily="34" charset="0"/>
                          <a:ea typeface="+mn-ea"/>
                          <a:cs typeface="Arial" panose="020B0604020202020204" pitchFamily="34" charset="0"/>
                        </a:rPr>
                        <a:t>Amber</a:t>
                      </a:r>
                    </a:p>
                  </a:txBody>
                  <a:tcPr marL="36576" marR="36576" marT="27432" marB="27432" anchor="b">
                    <a:lnL w="12700" cmpd="sng">
                      <a:solidFill>
                        <a:srgbClr val="FFFFFF"/>
                      </a:solidFill>
                    </a:lnL>
                    <a:lnR w="12700" cap="flat" cmpd="sng" algn="ctr">
                      <a:noFill/>
                      <a:prstDash val="solid"/>
                      <a:round/>
                      <a:headEnd type="none" w="med" len="med"/>
                      <a:tailEnd type="none" w="med" len="med"/>
                    </a:lnR>
                    <a:lnT w="12700" cap="flat" cmpd="sng" algn="ctr">
                      <a:solidFill>
                        <a:srgbClr val="FFFFFF">
                          <a:lumMod val="50000"/>
                        </a:srgbClr>
                      </a:solidFill>
                      <a:prstDash val="solid"/>
                      <a:round/>
                      <a:headEnd type="none" w="med" len="med"/>
                      <a:tailEnd type="none" w="med" len="med"/>
                    </a:lnT>
                    <a:lnB w="12700" cap="flat" cmpd="sng" algn="ctr">
                      <a:solidFill>
                        <a:srgbClr val="60606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a:r>
                        <a:rPr lang="en-US" sz="1100" b="1" i="0" kern="1200" baseline="0" dirty="0" smtClean="0">
                          <a:solidFill>
                            <a:schemeClr val="bg1"/>
                          </a:solidFill>
                          <a:latin typeface="Arial" panose="020B0604020202020204" pitchFamily="34" charset="0"/>
                          <a:ea typeface="+mn-ea"/>
                          <a:cs typeface="Arial" panose="020B0604020202020204" pitchFamily="34" charset="0"/>
                        </a:rPr>
                        <a:t>Red</a:t>
                      </a:r>
                    </a:p>
                  </a:txBody>
                  <a:tcPr marL="36576" marR="36576" marT="27432" marB="27432" anchor="b">
                    <a:lnL w="12700" cap="flat" cmpd="sng" algn="ctr">
                      <a:noFill/>
                      <a:prstDash val="sysDash"/>
                      <a:round/>
                      <a:headEnd type="none" w="med" len="med"/>
                      <a:tailEnd type="none" w="med" len="med"/>
                    </a:lnL>
                    <a:lnR w="12700" cap="flat" cmpd="sng" algn="ctr">
                      <a:noFill/>
                      <a:prstDash val="solid"/>
                      <a:round/>
                      <a:headEnd type="none" w="med" len="med"/>
                      <a:tailEnd type="none" w="med" len="med"/>
                    </a:lnR>
                    <a:lnT w="12700" cap="flat" cmpd="sng" algn="ctr">
                      <a:solidFill>
                        <a:srgbClr val="FFFFFF">
                          <a:lumMod val="50000"/>
                        </a:srgbClr>
                      </a:solidFill>
                      <a:prstDash val="solid"/>
                      <a:round/>
                      <a:headEnd type="none" w="med" len="med"/>
                      <a:tailEnd type="none" w="med" len="med"/>
                    </a:lnT>
                    <a:lnB w="12700" cap="flat" cmpd="sng" algn="ctr">
                      <a:solidFill>
                        <a:srgbClr val="60606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r>
              <a:tr h="318911">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marL="117475" indent="0"/>
                      <a:r>
                        <a:rPr lang="en-US" sz="1100" b="0" i="0" baseline="0" dirty="0" smtClean="0">
                          <a:solidFill>
                            <a:schemeClr val="tx1"/>
                          </a:solidFill>
                          <a:latin typeface="Arial" panose="020B0604020202020204" pitchFamily="34" charset="0"/>
                          <a:cs typeface="Arial" panose="020B0604020202020204" pitchFamily="34" charset="0"/>
                        </a:rPr>
                        <a:t>SBNA Cons. &amp; Bus.</a:t>
                      </a:r>
                      <a:endParaRPr lang="en-US" sz="1100" b="0" i="0" baseline="0" dirty="0">
                        <a:solidFill>
                          <a:schemeClr val="tx1"/>
                        </a:solidFill>
                        <a:latin typeface="Arial" panose="020B0604020202020204" pitchFamily="34" charset="0"/>
                        <a:cs typeface="Arial" panose="020B0604020202020204" pitchFamily="34" charset="0"/>
                      </a:endParaRPr>
                    </a:p>
                  </a:txBody>
                  <a:tcPr marL="36576" marR="36576" marT="27432" marB="2743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606060"/>
                      </a:solidFill>
                      <a:prstDash val="solid"/>
                      <a:round/>
                      <a:headEnd type="none" w="med" len="med"/>
                      <a:tailEnd type="none" w="med" len="med"/>
                    </a:lnT>
                    <a:lnB w="12700" cap="flat" cmpd="sng" algn="ctr">
                      <a:solidFill>
                        <a:srgbClr val="606060"/>
                      </a:solidFill>
                      <a:prstDash val="sysDash"/>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a:r>
                        <a:rPr lang="en-GB" sz="1100" b="0" dirty="0" smtClean="0">
                          <a:latin typeface="Arial" panose="020B0604020202020204" pitchFamily="34" charset="0"/>
                          <a:cs typeface="Arial" panose="020B0604020202020204" pitchFamily="34" charset="0"/>
                        </a:rPr>
                        <a:t>$631</a:t>
                      </a:r>
                      <a:endParaRPr lang="en-GB" sz="1100" b="0" dirty="0">
                        <a:latin typeface="Arial" panose="020B0604020202020204" pitchFamily="34" charset="0"/>
                        <a:cs typeface="Arial" panose="020B0604020202020204" pitchFamily="34" charset="0"/>
                      </a:endParaRPr>
                    </a:p>
                  </a:txBody>
                  <a:tcPr marL="36576" marR="36576" marT="27432" marB="27432"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12700" cap="flat" cmpd="sng" algn="ctr">
                      <a:solidFill>
                        <a:srgbClr val="606060"/>
                      </a:solidFill>
                      <a:prstDash val="solid"/>
                      <a:round/>
                      <a:headEnd type="none" w="med" len="med"/>
                      <a:tailEnd type="none" w="med" len="med"/>
                    </a:lnT>
                    <a:lnB w="12700" cap="flat" cmpd="sng" algn="ctr">
                      <a:solidFill>
                        <a:srgbClr val="606060"/>
                      </a:solidFill>
                      <a:prstDash val="sysDash"/>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a:r>
                        <a:rPr lang="en-GB" sz="1100" b="0" i="0" dirty="0" smtClean="0">
                          <a:solidFill>
                            <a:schemeClr val="tx1"/>
                          </a:solidFill>
                          <a:latin typeface="Arial" panose="020B0604020202020204" pitchFamily="34" charset="0"/>
                          <a:cs typeface="Arial" panose="020B0604020202020204" pitchFamily="34" charset="0"/>
                        </a:rPr>
                        <a:t>27%</a:t>
                      </a:r>
                      <a:endParaRPr lang="en-GB" sz="1100" b="0" i="0" dirty="0">
                        <a:solidFill>
                          <a:schemeClr val="tx1"/>
                        </a:solidFill>
                        <a:latin typeface="Arial" panose="020B0604020202020204" pitchFamily="34" charset="0"/>
                        <a:cs typeface="Arial" panose="020B0604020202020204" pitchFamily="34" charset="0"/>
                      </a:endParaRPr>
                    </a:p>
                  </a:txBody>
                  <a:tcPr marL="36576" marR="36576" marT="27432" marB="27432"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12700" cap="flat" cmpd="sng" algn="ctr">
                      <a:solidFill>
                        <a:srgbClr val="606060"/>
                      </a:solidFill>
                      <a:prstDash val="solid"/>
                      <a:round/>
                      <a:headEnd type="none" w="med" len="med"/>
                      <a:tailEnd type="none" w="med" len="med"/>
                    </a:lnT>
                    <a:lnB w="12700" cap="flat" cmpd="sng" algn="ctr">
                      <a:solidFill>
                        <a:srgbClr val="606060"/>
                      </a:solidFill>
                      <a:prstDash val="sysDash"/>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b"/>
                      <a:r>
                        <a:rPr lang="en-US" sz="1100" b="0" i="0" u="none" strike="noStrike" dirty="0">
                          <a:effectLst/>
                          <a:latin typeface="Arial"/>
                        </a:rPr>
                        <a:t>$783 </a:t>
                      </a:r>
                    </a:p>
                  </a:txBody>
                  <a:tcPr marL="0" marR="0" marT="0" marB="0"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12700" cap="flat" cmpd="sng" algn="ctr">
                      <a:solidFill>
                        <a:srgbClr val="606060"/>
                      </a:solidFill>
                      <a:prstDash val="solid"/>
                      <a:round/>
                      <a:headEnd type="none" w="med" len="med"/>
                      <a:tailEnd type="none" w="med" len="med"/>
                    </a:lnT>
                    <a:lnB w="12700" cap="flat" cmpd="sng" algn="ctr">
                      <a:solidFill>
                        <a:srgbClr val="606060"/>
                      </a:solidFill>
                      <a:prstDash val="sysDash"/>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fontAlgn="b"/>
                      <a:r>
                        <a:rPr lang="en-US" sz="1100" b="0" i="0" u="none" strike="noStrike" dirty="0">
                          <a:effectLst/>
                          <a:latin typeface="Arial"/>
                        </a:rPr>
                        <a:t>$862 </a:t>
                      </a:r>
                    </a:p>
                  </a:txBody>
                  <a:tcPr marL="0" marR="0" marT="0" marB="0"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12700" cap="flat" cmpd="sng" algn="ctr">
                      <a:solidFill>
                        <a:srgbClr val="606060"/>
                      </a:solidFill>
                      <a:prstDash val="solid"/>
                      <a:round/>
                      <a:headEnd type="none" w="med" len="med"/>
                      <a:tailEnd type="none" w="med" len="med"/>
                    </a:lnT>
                    <a:lnB w="12700" cap="flat" cmpd="sng" algn="ctr">
                      <a:solidFill>
                        <a:srgbClr val="606060"/>
                      </a:solidFill>
                      <a:prstDash val="sysDash"/>
                      <a:round/>
                      <a:headEnd type="none" w="med" len="med"/>
                      <a:tailEnd type="none" w="med" len="med"/>
                    </a:lnB>
                    <a:lnTlToBr w="12700" cmpd="sng">
                      <a:noFill/>
                      <a:prstDash val="solid"/>
                    </a:lnTlToBr>
                    <a:lnBlToTr w="12700" cmpd="sng">
                      <a:noFill/>
                      <a:prstDash val="solid"/>
                    </a:lnBlToTr>
                    <a:solidFill>
                      <a:srgbClr val="FCE0E2"/>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a:r>
                        <a:rPr lang="en-GB" sz="1100" b="0" i="0" dirty="0" smtClean="0">
                          <a:solidFill>
                            <a:schemeClr val="tx1"/>
                          </a:solidFill>
                          <a:latin typeface="Arial" panose="020B0604020202020204" pitchFamily="34" charset="0"/>
                          <a:cs typeface="Arial" panose="020B0604020202020204" pitchFamily="34" charset="0"/>
                        </a:rPr>
                        <a:t>$1,016</a:t>
                      </a:r>
                      <a:endParaRPr lang="en-GB" sz="1100" b="0" i="0" dirty="0">
                        <a:solidFill>
                          <a:schemeClr val="tx1"/>
                        </a:solidFill>
                        <a:latin typeface="Arial" panose="020B0604020202020204" pitchFamily="34" charset="0"/>
                        <a:cs typeface="Arial" panose="020B0604020202020204" pitchFamily="34" charset="0"/>
                      </a:endParaRPr>
                    </a:p>
                  </a:txBody>
                  <a:tcPr marL="36576" marR="36576" marT="27432" marB="27432" anchor="ctr">
                    <a:lnL w="12700" cap="flat" cmpd="sng" algn="ctr">
                      <a:noFill/>
                      <a:prstDash val="sysDash"/>
                      <a:round/>
                      <a:headEnd type="none" w="med" len="med"/>
                      <a:tailEnd type="none" w="med" len="med"/>
                    </a:lnL>
                    <a:lnR w="12700" cap="flat" cmpd="sng" algn="ctr">
                      <a:noFill/>
                      <a:prstDash val="solid"/>
                      <a:round/>
                      <a:headEnd type="none" w="med" len="med"/>
                      <a:tailEnd type="none" w="med" len="med"/>
                    </a:lnR>
                    <a:lnT w="12700" cap="flat" cmpd="sng" algn="ctr">
                      <a:solidFill>
                        <a:srgbClr val="606060"/>
                      </a:solidFill>
                      <a:prstDash val="solid"/>
                      <a:round/>
                      <a:headEnd type="none" w="med" len="med"/>
                      <a:tailEnd type="none" w="med" len="med"/>
                    </a:lnT>
                    <a:lnB w="12700" cap="flat" cmpd="sng" algn="ctr">
                      <a:solidFill>
                        <a:srgbClr val="606060"/>
                      </a:solidFill>
                      <a:prstDash val="sysDash"/>
                      <a:round/>
                      <a:headEnd type="none" w="med" len="med"/>
                      <a:tailEnd type="none" w="med" len="med"/>
                    </a:lnB>
                    <a:lnTlToBr w="12700" cmpd="sng">
                      <a:noFill/>
                      <a:prstDash val="solid"/>
                    </a:lnTlToBr>
                    <a:lnBlToTr w="12700" cmpd="sng">
                      <a:noFill/>
                      <a:prstDash val="solid"/>
                    </a:lnBlToTr>
                    <a:solidFill>
                      <a:srgbClr val="FFFFCC"/>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a:r>
                        <a:rPr lang="en-GB" sz="1100" b="0" i="0" dirty="0" smtClean="0">
                          <a:solidFill>
                            <a:schemeClr val="tx1"/>
                          </a:solidFill>
                          <a:latin typeface="Arial" panose="020B0604020202020204" pitchFamily="34" charset="0"/>
                          <a:cs typeface="Arial" panose="020B0604020202020204" pitchFamily="34" charset="0"/>
                        </a:rPr>
                        <a:t>$1,060</a:t>
                      </a:r>
                      <a:endParaRPr lang="en-GB" sz="1100" b="0" i="0" dirty="0">
                        <a:solidFill>
                          <a:schemeClr val="tx1"/>
                        </a:solidFill>
                        <a:latin typeface="Arial" panose="020B0604020202020204" pitchFamily="34" charset="0"/>
                        <a:cs typeface="Arial" panose="020B0604020202020204" pitchFamily="34" charset="0"/>
                      </a:endParaRPr>
                    </a:p>
                  </a:txBody>
                  <a:tcPr marL="36576" marR="36576" marT="27432" marB="27432" anchor="ctr">
                    <a:lnL w="12700" cap="flat" cmpd="sng" algn="ctr">
                      <a:noFill/>
                      <a:prstDash val="sysDash"/>
                      <a:round/>
                      <a:headEnd type="none" w="med" len="med"/>
                      <a:tailEnd type="none" w="med" len="med"/>
                    </a:lnL>
                    <a:lnR w="12700" cap="flat" cmpd="sng" algn="ctr">
                      <a:noFill/>
                      <a:prstDash val="solid"/>
                      <a:round/>
                      <a:headEnd type="none" w="med" len="med"/>
                      <a:tailEnd type="none" w="med" len="med"/>
                    </a:lnR>
                    <a:lnT w="12700" cap="flat" cmpd="sng" algn="ctr">
                      <a:solidFill>
                        <a:srgbClr val="606060"/>
                      </a:solidFill>
                      <a:prstDash val="solid"/>
                      <a:round/>
                      <a:headEnd type="none" w="med" len="med"/>
                      <a:tailEnd type="none" w="med" len="med"/>
                    </a:lnT>
                    <a:lnB w="12700" cap="flat" cmpd="sng" algn="ctr">
                      <a:solidFill>
                        <a:srgbClr val="606060"/>
                      </a:solidFill>
                      <a:prstDash val="sysDash"/>
                      <a:round/>
                      <a:headEnd type="none" w="med" len="med"/>
                      <a:tailEnd type="none" w="med" len="med"/>
                    </a:lnB>
                    <a:lnTlToBr w="12700" cmpd="sng">
                      <a:noFill/>
                      <a:prstDash val="solid"/>
                    </a:lnTlToBr>
                    <a:lnBlToTr w="12700" cmpd="sng">
                      <a:noFill/>
                      <a:prstDash val="solid"/>
                    </a:lnBlToTr>
                    <a:solidFill>
                      <a:srgbClr val="FCE0E2"/>
                    </a:solidFill>
                  </a:tcPr>
                </a:tc>
              </a:tr>
              <a:tr h="318911">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marL="233363" indent="0"/>
                      <a:r>
                        <a:rPr lang="en-US" sz="1100" b="0" i="0" baseline="0" dirty="0" smtClean="0">
                          <a:solidFill>
                            <a:schemeClr val="tx1"/>
                          </a:solidFill>
                          <a:latin typeface="Arial" panose="020B0604020202020204" pitchFamily="34" charset="0"/>
                          <a:cs typeface="Arial" panose="020B0604020202020204" pitchFamily="34" charset="0"/>
                        </a:rPr>
                        <a:t>Retail Banking</a:t>
                      </a:r>
                      <a:endParaRPr lang="en-US" sz="1100" b="0" i="0" baseline="0" dirty="0">
                        <a:solidFill>
                          <a:schemeClr val="tx1"/>
                        </a:solidFill>
                        <a:latin typeface="Arial" panose="020B0604020202020204" pitchFamily="34" charset="0"/>
                        <a:cs typeface="Arial" panose="020B0604020202020204" pitchFamily="34" charset="0"/>
                      </a:endParaRPr>
                    </a:p>
                  </a:txBody>
                  <a:tcPr marL="36576" marR="36576" marT="27432" marB="2743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606060"/>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a:r>
                        <a:rPr lang="en-GB" sz="1100" b="0" i="0" dirty="0" smtClean="0">
                          <a:latin typeface="Arial" panose="020B0604020202020204" pitchFamily="34" charset="0"/>
                          <a:cs typeface="Arial" panose="020B0604020202020204" pitchFamily="34" charset="0"/>
                        </a:rPr>
                        <a:t>$444</a:t>
                      </a:r>
                      <a:endParaRPr lang="en-GB" sz="1100" b="0" i="0" dirty="0">
                        <a:latin typeface="Arial" panose="020B0604020202020204" pitchFamily="34" charset="0"/>
                        <a:cs typeface="Arial" panose="020B0604020202020204" pitchFamily="34" charset="0"/>
                      </a:endParaRPr>
                    </a:p>
                  </a:txBody>
                  <a:tcPr marL="36576" marR="36576" marT="27432" marB="27432"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12700" cap="flat" cmpd="sng" algn="ctr">
                      <a:solidFill>
                        <a:srgbClr val="606060"/>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a:r>
                        <a:rPr lang="en-GB" sz="1100" b="0" i="0" dirty="0" smtClean="0">
                          <a:solidFill>
                            <a:schemeClr val="tx1"/>
                          </a:solidFill>
                          <a:latin typeface="Arial" panose="020B0604020202020204" pitchFamily="34" charset="0"/>
                          <a:cs typeface="Arial" panose="020B0604020202020204" pitchFamily="34" charset="0"/>
                        </a:rPr>
                        <a:t>19%</a:t>
                      </a:r>
                      <a:endParaRPr lang="en-GB" sz="1100" b="0" i="0" dirty="0">
                        <a:solidFill>
                          <a:schemeClr val="tx1"/>
                        </a:solidFill>
                        <a:latin typeface="Arial" panose="020B0604020202020204" pitchFamily="34" charset="0"/>
                        <a:cs typeface="Arial" panose="020B0604020202020204" pitchFamily="34" charset="0"/>
                      </a:endParaRPr>
                    </a:p>
                  </a:txBody>
                  <a:tcPr marL="36576" marR="36576" marT="27432" marB="27432"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12700" cap="flat" cmpd="sng" algn="ctr">
                      <a:solidFill>
                        <a:srgbClr val="606060"/>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b"/>
                      <a:r>
                        <a:rPr lang="en-US" sz="1100" b="0" i="0" u="none" strike="noStrike" dirty="0">
                          <a:effectLst/>
                          <a:latin typeface="Arial"/>
                        </a:rPr>
                        <a:t>$550 </a:t>
                      </a:r>
                    </a:p>
                  </a:txBody>
                  <a:tcPr marL="0" marR="0" marT="0" marB="0"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12700" cap="flat" cmpd="sng" algn="ctr">
                      <a:solidFill>
                        <a:srgbClr val="606060"/>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fontAlgn="b"/>
                      <a:r>
                        <a:rPr lang="en-US" sz="1100" b="0" i="0" u="none" strike="noStrike" dirty="0">
                          <a:effectLst/>
                          <a:latin typeface="Arial"/>
                        </a:rPr>
                        <a:t>$606 </a:t>
                      </a:r>
                    </a:p>
                  </a:txBody>
                  <a:tcPr marL="0" marR="0" marT="0" marB="0"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12700" cap="flat" cmpd="sng" algn="ctr">
                      <a:solidFill>
                        <a:srgbClr val="606060"/>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solidFill>
                      <a:srgbClr val="FCE0E2"/>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a:r>
                        <a:rPr lang="en-GB" sz="1100" b="0" i="0" dirty="0" smtClean="0">
                          <a:solidFill>
                            <a:schemeClr val="tx1"/>
                          </a:solidFill>
                          <a:latin typeface="Arial" panose="020B0604020202020204" pitchFamily="34" charset="0"/>
                          <a:cs typeface="Arial" panose="020B0604020202020204" pitchFamily="34" charset="0"/>
                        </a:rPr>
                        <a:t>$714</a:t>
                      </a:r>
                      <a:endParaRPr lang="en-GB" sz="1100" b="0" i="0" dirty="0">
                        <a:solidFill>
                          <a:schemeClr val="tx1"/>
                        </a:solidFill>
                        <a:latin typeface="Arial" panose="020B0604020202020204" pitchFamily="34" charset="0"/>
                        <a:cs typeface="Arial" panose="020B0604020202020204" pitchFamily="34" charset="0"/>
                      </a:endParaRPr>
                    </a:p>
                  </a:txBody>
                  <a:tcPr marL="36576" marR="36576" marT="27432" marB="27432" anchor="ctr">
                    <a:lnL w="12700" cap="flat" cmpd="sng" algn="ctr">
                      <a:noFill/>
                      <a:prstDash val="sysDash"/>
                      <a:round/>
                      <a:headEnd type="none" w="med" len="med"/>
                      <a:tailEnd type="none" w="med" len="med"/>
                    </a:lnL>
                    <a:lnR w="12700" cap="flat" cmpd="sng" algn="ctr">
                      <a:noFill/>
                      <a:prstDash val="solid"/>
                      <a:round/>
                      <a:headEnd type="none" w="med" len="med"/>
                      <a:tailEnd type="none" w="med" len="med"/>
                    </a:lnR>
                    <a:lnT w="12700" cap="flat" cmpd="sng" algn="ctr">
                      <a:solidFill>
                        <a:srgbClr val="606060"/>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solidFill>
                      <a:srgbClr val="FFFFCC"/>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a:r>
                        <a:rPr lang="en-GB" sz="1100" b="0" i="0" dirty="0" smtClean="0">
                          <a:solidFill>
                            <a:schemeClr val="tx1"/>
                          </a:solidFill>
                          <a:latin typeface="Arial" panose="020B0604020202020204" pitchFamily="34" charset="0"/>
                          <a:cs typeface="Arial" panose="020B0604020202020204" pitchFamily="34" charset="0"/>
                        </a:rPr>
                        <a:t>$744</a:t>
                      </a:r>
                      <a:endParaRPr lang="en-GB" sz="1100" b="0" i="0" dirty="0">
                        <a:solidFill>
                          <a:schemeClr val="tx1"/>
                        </a:solidFill>
                        <a:latin typeface="Arial" panose="020B0604020202020204" pitchFamily="34" charset="0"/>
                        <a:cs typeface="Arial" panose="020B0604020202020204" pitchFamily="34" charset="0"/>
                      </a:endParaRPr>
                    </a:p>
                  </a:txBody>
                  <a:tcPr marL="36576" marR="36576" marT="27432" marB="27432" anchor="ctr">
                    <a:lnL w="12700" cap="flat" cmpd="sng" algn="ctr">
                      <a:noFill/>
                      <a:prstDash val="sysDash"/>
                      <a:round/>
                      <a:headEnd type="none" w="med" len="med"/>
                      <a:tailEnd type="none" w="med" len="med"/>
                    </a:lnL>
                    <a:lnR w="12700" cap="flat" cmpd="sng" algn="ctr">
                      <a:noFill/>
                      <a:prstDash val="solid"/>
                      <a:round/>
                      <a:headEnd type="none" w="med" len="med"/>
                      <a:tailEnd type="none" w="med" len="med"/>
                    </a:lnR>
                    <a:lnT w="12700" cap="flat" cmpd="sng" algn="ctr">
                      <a:solidFill>
                        <a:srgbClr val="606060"/>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solidFill>
                      <a:srgbClr val="FCE0E2"/>
                    </a:solidFill>
                  </a:tcPr>
                </a:tc>
              </a:tr>
              <a:tr h="318911">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marL="233363" indent="0"/>
                      <a:r>
                        <a:rPr lang="en-US" sz="1100" b="0" i="0" baseline="0" dirty="0" smtClean="0">
                          <a:solidFill>
                            <a:schemeClr val="tx1"/>
                          </a:solidFill>
                          <a:latin typeface="Arial" panose="020B0604020202020204" pitchFamily="34" charset="0"/>
                          <a:cs typeface="Arial" panose="020B0604020202020204" pitchFamily="34" charset="0"/>
                        </a:rPr>
                        <a:t>Business Banking</a:t>
                      </a:r>
                      <a:endParaRPr lang="en-US" sz="1100" b="0" i="0" baseline="0" dirty="0">
                        <a:solidFill>
                          <a:schemeClr val="tx1"/>
                        </a:solidFill>
                        <a:latin typeface="Arial" panose="020B0604020202020204" pitchFamily="34" charset="0"/>
                        <a:cs typeface="Arial" panose="020B0604020202020204" pitchFamily="34" charset="0"/>
                      </a:endParaRPr>
                    </a:p>
                  </a:txBody>
                  <a:tcPr marL="36576" marR="36576" marT="27432" marB="2743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a:r>
                        <a:rPr lang="en-GB" sz="1100" b="0" i="0" dirty="0" smtClean="0">
                          <a:latin typeface="Arial" panose="020B0604020202020204" pitchFamily="34" charset="0"/>
                          <a:cs typeface="Arial" panose="020B0604020202020204" pitchFamily="34" charset="0"/>
                        </a:rPr>
                        <a:t>$188</a:t>
                      </a:r>
                      <a:endParaRPr lang="en-GB" sz="1100" b="0" i="0" dirty="0">
                        <a:latin typeface="Arial" panose="020B0604020202020204" pitchFamily="34" charset="0"/>
                        <a:cs typeface="Arial" panose="020B0604020202020204" pitchFamily="34" charset="0"/>
                      </a:endParaRPr>
                    </a:p>
                  </a:txBody>
                  <a:tcPr marL="36576" marR="36576" marT="27432" marB="27432"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a:r>
                        <a:rPr lang="en-GB" sz="1100" b="0" i="0" dirty="0" smtClean="0">
                          <a:solidFill>
                            <a:schemeClr val="tx1"/>
                          </a:solidFill>
                          <a:latin typeface="Arial" panose="020B0604020202020204" pitchFamily="34" charset="0"/>
                          <a:cs typeface="Arial" panose="020B0604020202020204" pitchFamily="34" charset="0"/>
                        </a:rPr>
                        <a:t>8%</a:t>
                      </a:r>
                      <a:endParaRPr lang="en-GB" sz="1100" b="0" i="0" dirty="0">
                        <a:solidFill>
                          <a:schemeClr val="tx1"/>
                        </a:solidFill>
                        <a:latin typeface="Arial" panose="020B0604020202020204" pitchFamily="34" charset="0"/>
                        <a:cs typeface="Arial" panose="020B0604020202020204" pitchFamily="34" charset="0"/>
                      </a:endParaRPr>
                    </a:p>
                  </a:txBody>
                  <a:tcPr marL="36576" marR="36576" marT="27432" marB="27432"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b"/>
                      <a:r>
                        <a:rPr lang="en-US" sz="1100" b="1" i="0" u="none" strike="noStrike" dirty="0">
                          <a:effectLst/>
                          <a:latin typeface="Arial"/>
                        </a:rPr>
                        <a:t>$233 </a:t>
                      </a:r>
                    </a:p>
                  </a:txBody>
                  <a:tcPr marL="0" marR="0" marT="0" marB="0"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fontAlgn="b"/>
                      <a:r>
                        <a:rPr lang="en-US" sz="1100" b="1" i="0" u="none" strike="noStrike" dirty="0">
                          <a:effectLst/>
                          <a:latin typeface="Arial"/>
                        </a:rPr>
                        <a:t>$256 </a:t>
                      </a:r>
                    </a:p>
                  </a:txBody>
                  <a:tcPr marL="0" marR="0" marT="0" marB="0"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solidFill>
                      <a:srgbClr val="FCE0E2"/>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a:r>
                        <a:rPr lang="en-GB" sz="1100" b="0" i="0" dirty="0" smtClean="0">
                          <a:solidFill>
                            <a:schemeClr val="tx1"/>
                          </a:solidFill>
                          <a:latin typeface="Arial" panose="020B0604020202020204" pitchFamily="34" charset="0"/>
                          <a:cs typeface="Arial" panose="020B0604020202020204" pitchFamily="34" charset="0"/>
                        </a:rPr>
                        <a:t>$302</a:t>
                      </a:r>
                      <a:endParaRPr lang="en-GB" sz="1100" b="0" i="0" dirty="0">
                        <a:solidFill>
                          <a:schemeClr val="tx1"/>
                        </a:solidFill>
                        <a:latin typeface="Arial" panose="020B0604020202020204" pitchFamily="34" charset="0"/>
                        <a:cs typeface="Arial" panose="020B0604020202020204" pitchFamily="34" charset="0"/>
                      </a:endParaRPr>
                    </a:p>
                  </a:txBody>
                  <a:tcPr marL="36576" marR="36576" marT="27432" marB="27432" anchor="ctr">
                    <a:lnL w="12700" cap="flat" cmpd="sng" algn="ctr">
                      <a:noFill/>
                      <a:prstDash val="sysDash"/>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solidFill>
                      <a:srgbClr val="FFFFCC"/>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a:r>
                        <a:rPr lang="en-GB" sz="1100" b="0" i="0" dirty="0" smtClean="0">
                          <a:solidFill>
                            <a:schemeClr val="tx1"/>
                          </a:solidFill>
                          <a:latin typeface="Arial" panose="020B0604020202020204" pitchFamily="34" charset="0"/>
                          <a:cs typeface="Arial" panose="020B0604020202020204" pitchFamily="34" charset="0"/>
                        </a:rPr>
                        <a:t>$315</a:t>
                      </a:r>
                      <a:endParaRPr lang="en-GB" sz="1100" b="0" i="0" dirty="0">
                        <a:solidFill>
                          <a:schemeClr val="tx1"/>
                        </a:solidFill>
                        <a:latin typeface="Arial" panose="020B0604020202020204" pitchFamily="34" charset="0"/>
                        <a:cs typeface="Arial" panose="020B0604020202020204" pitchFamily="34" charset="0"/>
                      </a:endParaRPr>
                    </a:p>
                  </a:txBody>
                  <a:tcPr marL="36576" marR="36576" marT="27432" marB="27432" anchor="ctr">
                    <a:lnL w="12700" cap="flat" cmpd="sng" algn="ctr">
                      <a:noFill/>
                      <a:prstDash val="sysDash"/>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solidFill>
                      <a:srgbClr val="FCE0E2"/>
                    </a:solidFill>
                  </a:tcPr>
                </a:tc>
              </a:tr>
              <a:tr h="318911">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marL="117475" indent="0"/>
                      <a:r>
                        <a:rPr lang="en-US" sz="1100" b="0" i="0" baseline="0" dirty="0" smtClean="0">
                          <a:solidFill>
                            <a:schemeClr val="tx1"/>
                          </a:solidFill>
                          <a:latin typeface="Arial" panose="020B0604020202020204" pitchFamily="34" charset="0"/>
                          <a:cs typeface="Arial" panose="020B0604020202020204" pitchFamily="34" charset="0"/>
                        </a:rPr>
                        <a:t>SBNA Commercial</a:t>
                      </a:r>
                      <a:endParaRPr lang="en-US" sz="1100" b="0" i="0" baseline="0" dirty="0">
                        <a:solidFill>
                          <a:schemeClr val="tx1"/>
                        </a:solidFill>
                        <a:latin typeface="Arial" panose="020B0604020202020204" pitchFamily="34" charset="0"/>
                        <a:cs typeface="Arial" panose="020B0604020202020204" pitchFamily="34" charset="0"/>
                      </a:endParaRPr>
                    </a:p>
                  </a:txBody>
                  <a:tcPr marL="36576" marR="36576" marT="27432" marB="2743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a:r>
                        <a:rPr lang="en-GB" sz="1100" b="0" dirty="0" smtClean="0">
                          <a:latin typeface="Arial" panose="020B0604020202020204" pitchFamily="34" charset="0"/>
                          <a:cs typeface="Arial" panose="020B0604020202020204" pitchFamily="34" charset="0"/>
                        </a:rPr>
                        <a:t>$632</a:t>
                      </a:r>
                      <a:endParaRPr lang="en-GB" sz="1100" b="0" dirty="0">
                        <a:latin typeface="Arial" panose="020B0604020202020204" pitchFamily="34" charset="0"/>
                        <a:cs typeface="Arial" panose="020B0604020202020204" pitchFamily="34" charset="0"/>
                      </a:endParaRPr>
                    </a:p>
                  </a:txBody>
                  <a:tcPr marL="36576" marR="36576" marT="27432" marB="27432"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100" b="0" i="0" kern="1200" dirty="0" smtClean="0">
                          <a:solidFill>
                            <a:schemeClr val="tx1"/>
                          </a:solidFill>
                          <a:latin typeface="Arial" panose="020B0604020202020204" pitchFamily="34" charset="0"/>
                          <a:ea typeface="+mn-ea"/>
                          <a:cs typeface="Arial" panose="020B0604020202020204" pitchFamily="34" charset="0"/>
                        </a:rPr>
                        <a:t>27%</a:t>
                      </a:r>
                    </a:p>
                  </a:txBody>
                  <a:tcPr marL="36576" marR="36576" marT="27432" marB="27432"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100" b="0" i="0" u="none" strike="noStrike" dirty="0">
                          <a:effectLst/>
                          <a:latin typeface="Arial"/>
                        </a:rPr>
                        <a:t>$784 </a:t>
                      </a:r>
                    </a:p>
                  </a:txBody>
                  <a:tcPr marL="0" marR="0" marT="0" marB="0"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fontAlgn="b"/>
                      <a:r>
                        <a:rPr lang="en-US" sz="1100" b="0" i="0" u="none" strike="noStrike" dirty="0">
                          <a:effectLst/>
                          <a:latin typeface="Arial"/>
                        </a:rPr>
                        <a:t>$863 </a:t>
                      </a:r>
                    </a:p>
                  </a:txBody>
                  <a:tcPr marL="0" marR="0" marT="0" marB="0"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solidFill>
                      <a:srgbClr val="FCE0E2"/>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a:r>
                        <a:rPr lang="en-GB" sz="1100" b="0" i="0" dirty="0" smtClean="0">
                          <a:solidFill>
                            <a:schemeClr val="tx1"/>
                          </a:solidFill>
                          <a:latin typeface="Arial" panose="020B0604020202020204" pitchFamily="34" charset="0"/>
                          <a:cs typeface="Arial" panose="020B0604020202020204" pitchFamily="34" charset="0"/>
                        </a:rPr>
                        <a:t>$1,017</a:t>
                      </a:r>
                      <a:endParaRPr lang="en-GB" sz="1100" b="0" i="0" dirty="0">
                        <a:solidFill>
                          <a:schemeClr val="tx1"/>
                        </a:solidFill>
                        <a:latin typeface="Arial" panose="020B0604020202020204" pitchFamily="34" charset="0"/>
                        <a:cs typeface="Arial" panose="020B0604020202020204" pitchFamily="34" charset="0"/>
                      </a:endParaRPr>
                    </a:p>
                  </a:txBody>
                  <a:tcPr marL="36576" marR="36576" marT="27432" marB="27432" anchor="ctr">
                    <a:lnL w="12700" cap="flat" cmpd="sng" algn="ctr">
                      <a:noFill/>
                      <a:prstDash val="sysDash"/>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solidFill>
                      <a:srgbClr val="FFFFCC"/>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a:r>
                        <a:rPr lang="en-GB" sz="1100" b="0" i="0" dirty="0" smtClean="0">
                          <a:solidFill>
                            <a:schemeClr val="tx1"/>
                          </a:solidFill>
                          <a:latin typeface="Arial" panose="020B0604020202020204" pitchFamily="34" charset="0"/>
                          <a:cs typeface="Arial" panose="020B0604020202020204" pitchFamily="34" charset="0"/>
                        </a:rPr>
                        <a:t>$1,061</a:t>
                      </a:r>
                      <a:endParaRPr lang="en-GB" sz="1100" b="0" i="0" dirty="0">
                        <a:solidFill>
                          <a:schemeClr val="tx1"/>
                        </a:solidFill>
                        <a:latin typeface="Arial" panose="020B0604020202020204" pitchFamily="34" charset="0"/>
                        <a:cs typeface="Arial" panose="020B0604020202020204" pitchFamily="34" charset="0"/>
                      </a:endParaRPr>
                    </a:p>
                  </a:txBody>
                  <a:tcPr marL="36576" marR="36576" marT="27432" marB="27432" anchor="ctr">
                    <a:lnL w="12700" cap="flat" cmpd="sng" algn="ctr">
                      <a:noFill/>
                      <a:prstDash val="sysDash"/>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solidFill>
                      <a:srgbClr val="FCE0E2"/>
                    </a:solidFill>
                  </a:tcPr>
                </a:tc>
              </a:tr>
              <a:tr h="318911">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marL="233363" indent="0"/>
                      <a:r>
                        <a:rPr lang="en-US" sz="1100" b="0" i="0" baseline="0" dirty="0" smtClean="0">
                          <a:solidFill>
                            <a:schemeClr val="tx1"/>
                          </a:solidFill>
                          <a:latin typeface="Arial" panose="020B0604020202020204" pitchFamily="34" charset="0"/>
                          <a:cs typeface="Arial" panose="020B0604020202020204" pitchFamily="34" charset="0"/>
                        </a:rPr>
                        <a:t>CRE</a:t>
                      </a:r>
                      <a:endParaRPr lang="en-US" sz="1100" b="0" i="0" baseline="0" dirty="0">
                        <a:solidFill>
                          <a:schemeClr val="tx1"/>
                        </a:solidFill>
                        <a:latin typeface="Arial" panose="020B0604020202020204" pitchFamily="34" charset="0"/>
                        <a:cs typeface="Arial" panose="020B0604020202020204" pitchFamily="34" charset="0"/>
                      </a:endParaRPr>
                    </a:p>
                  </a:txBody>
                  <a:tcPr marL="36576" marR="36576" marT="27432" marB="2743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100" b="0" dirty="0" smtClean="0">
                          <a:latin typeface="Arial" panose="020B0604020202020204" pitchFamily="34" charset="0"/>
                          <a:cs typeface="Arial" panose="020B0604020202020204" pitchFamily="34" charset="0"/>
                        </a:rPr>
                        <a:t>$296</a:t>
                      </a:r>
                    </a:p>
                  </a:txBody>
                  <a:tcPr marL="36576" marR="36576" marT="27432" marB="27432"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100" b="0" i="0" kern="1200" dirty="0" smtClean="0">
                          <a:solidFill>
                            <a:schemeClr val="tx1"/>
                          </a:solidFill>
                          <a:latin typeface="Arial" panose="020B0604020202020204" pitchFamily="34" charset="0"/>
                          <a:ea typeface="+mn-ea"/>
                          <a:cs typeface="Arial" panose="020B0604020202020204" pitchFamily="34" charset="0"/>
                        </a:rPr>
                        <a:t>13%</a:t>
                      </a:r>
                    </a:p>
                  </a:txBody>
                  <a:tcPr marL="36576" marR="36576" marT="27432" marB="27432"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b"/>
                      <a:r>
                        <a:rPr lang="en-US" sz="1100" b="0" i="0" u="none" strike="noStrike" dirty="0">
                          <a:effectLst/>
                          <a:latin typeface="Arial"/>
                        </a:rPr>
                        <a:t>$367 </a:t>
                      </a:r>
                    </a:p>
                  </a:txBody>
                  <a:tcPr marL="0" marR="0" marT="0" marB="0"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fontAlgn="b"/>
                      <a:r>
                        <a:rPr lang="en-US" sz="1100" b="0" i="0" u="none" strike="noStrike" dirty="0">
                          <a:effectLst/>
                          <a:latin typeface="Arial"/>
                        </a:rPr>
                        <a:t>$404 </a:t>
                      </a:r>
                    </a:p>
                  </a:txBody>
                  <a:tcPr marL="0" marR="0" marT="0" marB="0"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solidFill>
                      <a:srgbClr val="FCE0E2"/>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a:r>
                        <a:rPr lang="en-GB" sz="1100" b="0" i="0" dirty="0" smtClean="0">
                          <a:solidFill>
                            <a:schemeClr val="tx1"/>
                          </a:solidFill>
                          <a:latin typeface="Arial" panose="020B0604020202020204" pitchFamily="34" charset="0"/>
                          <a:cs typeface="Arial" panose="020B0604020202020204" pitchFamily="34" charset="0"/>
                        </a:rPr>
                        <a:t>$476</a:t>
                      </a:r>
                      <a:endParaRPr lang="en-GB" sz="1100" b="0" i="0" dirty="0">
                        <a:solidFill>
                          <a:schemeClr val="tx1"/>
                        </a:solidFill>
                        <a:latin typeface="Arial" panose="020B0604020202020204" pitchFamily="34" charset="0"/>
                        <a:cs typeface="Arial" panose="020B0604020202020204" pitchFamily="34" charset="0"/>
                      </a:endParaRPr>
                    </a:p>
                  </a:txBody>
                  <a:tcPr marL="36576" marR="36576" marT="27432" marB="27432" anchor="ctr">
                    <a:lnL w="12700" cap="flat" cmpd="sng" algn="ctr">
                      <a:noFill/>
                      <a:prstDash val="sysDash"/>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solidFill>
                      <a:srgbClr val="FFFFCC"/>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a:r>
                        <a:rPr lang="en-GB" sz="1100" b="0" i="0" dirty="0" smtClean="0">
                          <a:solidFill>
                            <a:schemeClr val="tx1"/>
                          </a:solidFill>
                          <a:latin typeface="Arial" panose="020B0604020202020204" pitchFamily="34" charset="0"/>
                          <a:cs typeface="Arial" panose="020B0604020202020204" pitchFamily="34" charset="0"/>
                        </a:rPr>
                        <a:t>$496</a:t>
                      </a:r>
                      <a:endParaRPr lang="en-GB" sz="1100" b="0" i="0" dirty="0">
                        <a:solidFill>
                          <a:schemeClr val="tx1"/>
                        </a:solidFill>
                        <a:latin typeface="Arial" panose="020B0604020202020204" pitchFamily="34" charset="0"/>
                        <a:cs typeface="Arial" panose="020B0604020202020204" pitchFamily="34" charset="0"/>
                      </a:endParaRPr>
                    </a:p>
                  </a:txBody>
                  <a:tcPr marL="36576" marR="36576" marT="27432" marB="27432" anchor="ctr">
                    <a:lnL w="12700" cap="flat" cmpd="sng" algn="ctr">
                      <a:noFill/>
                      <a:prstDash val="sysDash"/>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solidFill>
                      <a:srgbClr val="FCE0E2"/>
                    </a:solidFill>
                  </a:tcPr>
                </a:tc>
              </a:tr>
              <a:tr h="318911">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marL="233363" indent="0"/>
                      <a:r>
                        <a:rPr lang="en-US" sz="1100" b="0" i="0" baseline="0" dirty="0" smtClean="0">
                          <a:solidFill>
                            <a:schemeClr val="tx1"/>
                          </a:solidFill>
                          <a:latin typeface="Arial" panose="020B0604020202020204" pitchFamily="34" charset="0"/>
                          <a:cs typeface="Arial" panose="020B0604020202020204" pitchFamily="34" charset="0"/>
                        </a:rPr>
                        <a:t>C&amp;I</a:t>
                      </a:r>
                      <a:endParaRPr lang="en-US" sz="1100" b="0" i="0" baseline="0" dirty="0">
                        <a:solidFill>
                          <a:schemeClr val="tx1"/>
                        </a:solidFill>
                        <a:latin typeface="Arial" panose="020B0604020202020204" pitchFamily="34" charset="0"/>
                        <a:cs typeface="Arial" panose="020B0604020202020204" pitchFamily="34" charset="0"/>
                      </a:endParaRPr>
                    </a:p>
                  </a:txBody>
                  <a:tcPr marL="36576" marR="36576" marT="27432" marB="2743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a:r>
                        <a:rPr lang="en-GB" sz="1100" b="0" dirty="0" smtClean="0">
                          <a:latin typeface="Arial" panose="020B0604020202020204" pitchFamily="34" charset="0"/>
                          <a:cs typeface="Arial" panose="020B0604020202020204" pitchFamily="34" charset="0"/>
                        </a:rPr>
                        <a:t>$280</a:t>
                      </a:r>
                      <a:endParaRPr lang="en-GB" sz="1100" b="0" dirty="0">
                        <a:latin typeface="Arial" panose="020B0604020202020204" pitchFamily="34" charset="0"/>
                        <a:cs typeface="Arial" panose="020B0604020202020204" pitchFamily="34" charset="0"/>
                      </a:endParaRPr>
                    </a:p>
                  </a:txBody>
                  <a:tcPr marL="36576" marR="36576" marT="27432" marB="27432"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a:r>
                        <a:rPr lang="en-GB" sz="1100" b="0" i="0" dirty="0" smtClean="0">
                          <a:solidFill>
                            <a:schemeClr val="tx1"/>
                          </a:solidFill>
                          <a:latin typeface="Arial" panose="020B0604020202020204" pitchFamily="34" charset="0"/>
                          <a:cs typeface="Arial" panose="020B0604020202020204" pitchFamily="34" charset="0"/>
                        </a:rPr>
                        <a:t>12%</a:t>
                      </a:r>
                      <a:endParaRPr lang="en-GB" sz="1100" b="0" i="0" dirty="0">
                        <a:solidFill>
                          <a:schemeClr val="tx1"/>
                        </a:solidFill>
                        <a:latin typeface="Arial" panose="020B0604020202020204" pitchFamily="34" charset="0"/>
                        <a:cs typeface="Arial" panose="020B0604020202020204" pitchFamily="34" charset="0"/>
                      </a:endParaRPr>
                    </a:p>
                  </a:txBody>
                  <a:tcPr marL="36576" marR="36576" marT="27432" marB="27432"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b"/>
                      <a:r>
                        <a:rPr lang="en-US" sz="1100" b="0" i="0" u="none" strike="noStrike">
                          <a:effectLst/>
                          <a:latin typeface="Arial"/>
                        </a:rPr>
                        <a:t>$347 </a:t>
                      </a:r>
                    </a:p>
                  </a:txBody>
                  <a:tcPr marL="0" marR="0" marT="0" marB="0"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fontAlgn="b"/>
                      <a:r>
                        <a:rPr lang="en-US" sz="1100" b="0" i="0" u="none" strike="noStrike" dirty="0">
                          <a:effectLst/>
                          <a:latin typeface="Arial"/>
                        </a:rPr>
                        <a:t>$382 </a:t>
                      </a:r>
                    </a:p>
                  </a:txBody>
                  <a:tcPr marL="0" marR="0" marT="0" marB="0"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solidFill>
                      <a:srgbClr val="FCE0E2"/>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a:r>
                        <a:rPr lang="en-GB" sz="1100" b="0" i="0" dirty="0" smtClean="0">
                          <a:solidFill>
                            <a:schemeClr val="tx1"/>
                          </a:solidFill>
                          <a:latin typeface="Arial" panose="020B0604020202020204" pitchFamily="34" charset="0"/>
                          <a:cs typeface="Arial" panose="020B0604020202020204" pitchFamily="34" charset="0"/>
                        </a:rPr>
                        <a:t>$450</a:t>
                      </a:r>
                      <a:endParaRPr lang="en-GB" sz="1100" b="0" i="0" dirty="0">
                        <a:solidFill>
                          <a:schemeClr val="tx1"/>
                        </a:solidFill>
                        <a:latin typeface="Arial" panose="020B0604020202020204" pitchFamily="34" charset="0"/>
                        <a:cs typeface="Arial" panose="020B0604020202020204" pitchFamily="34" charset="0"/>
                      </a:endParaRPr>
                    </a:p>
                  </a:txBody>
                  <a:tcPr marL="36576" marR="36576" marT="27432" marB="27432" anchor="ctr">
                    <a:lnL w="12700" cap="flat" cmpd="sng" algn="ctr">
                      <a:noFill/>
                      <a:prstDash val="sysDash"/>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solidFill>
                      <a:srgbClr val="FFFFCC"/>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a:r>
                        <a:rPr lang="en-GB" sz="1100" b="0" i="0" dirty="0" smtClean="0">
                          <a:solidFill>
                            <a:schemeClr val="tx1"/>
                          </a:solidFill>
                          <a:latin typeface="Arial" panose="020B0604020202020204" pitchFamily="34" charset="0"/>
                          <a:cs typeface="Arial" panose="020B0604020202020204" pitchFamily="34" charset="0"/>
                        </a:rPr>
                        <a:t>$469</a:t>
                      </a:r>
                      <a:endParaRPr lang="en-GB" sz="1100" b="0" i="0" dirty="0">
                        <a:solidFill>
                          <a:schemeClr val="tx1"/>
                        </a:solidFill>
                        <a:latin typeface="Arial" panose="020B0604020202020204" pitchFamily="34" charset="0"/>
                        <a:cs typeface="Arial" panose="020B0604020202020204" pitchFamily="34" charset="0"/>
                      </a:endParaRPr>
                    </a:p>
                  </a:txBody>
                  <a:tcPr marL="36576" marR="36576" marT="27432" marB="27432" anchor="ctr">
                    <a:lnL w="12700" cap="flat" cmpd="sng" algn="ctr">
                      <a:noFill/>
                      <a:prstDash val="sysDash"/>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solidFill>
                      <a:srgbClr val="FCE0E2"/>
                    </a:solidFill>
                  </a:tcPr>
                </a:tc>
              </a:tr>
              <a:tr h="318911">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marL="233363" indent="0"/>
                      <a:r>
                        <a:rPr lang="en-US" sz="1100" b="0" i="0" baseline="0" dirty="0" smtClean="0">
                          <a:solidFill>
                            <a:schemeClr val="tx1"/>
                          </a:solidFill>
                          <a:latin typeface="Arial" panose="020B0604020202020204" pitchFamily="34" charset="0"/>
                          <a:cs typeface="Arial" panose="020B0604020202020204" pitchFamily="34" charset="0"/>
                        </a:rPr>
                        <a:t>GCB – Large Corporates</a:t>
                      </a:r>
                      <a:endParaRPr lang="en-US" sz="1100" b="0" i="0" baseline="0" dirty="0">
                        <a:solidFill>
                          <a:schemeClr val="tx1"/>
                        </a:solidFill>
                        <a:latin typeface="Arial" panose="020B0604020202020204" pitchFamily="34" charset="0"/>
                        <a:cs typeface="Arial" panose="020B0604020202020204" pitchFamily="34" charset="0"/>
                      </a:endParaRPr>
                    </a:p>
                  </a:txBody>
                  <a:tcPr marL="36576" marR="36576" marT="27432" marB="2743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b"/>
                      <a:r>
                        <a:rPr lang="en-US" sz="1100" b="0" i="0" u="none" strike="noStrike" dirty="0">
                          <a:solidFill>
                            <a:schemeClr val="tx1"/>
                          </a:solidFill>
                          <a:effectLst/>
                          <a:latin typeface="Arial"/>
                        </a:rPr>
                        <a:t>$14</a:t>
                      </a:r>
                    </a:p>
                  </a:txBody>
                  <a:tcPr marL="0" marR="0" marT="0" marB="0"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100" b="0" i="0" u="none" strike="noStrike" dirty="0">
                          <a:solidFill>
                            <a:schemeClr val="tx1"/>
                          </a:solidFill>
                          <a:effectLst/>
                          <a:latin typeface="Arial"/>
                        </a:rPr>
                        <a:t>0.6%</a:t>
                      </a:r>
                    </a:p>
                  </a:txBody>
                  <a:tcPr marL="0" marR="0" marT="0" marB="0"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b"/>
                      <a:r>
                        <a:rPr lang="en-US" sz="1100" b="0" i="0" u="none" strike="noStrike" dirty="0">
                          <a:solidFill>
                            <a:schemeClr val="tx1"/>
                          </a:solidFill>
                          <a:effectLst/>
                          <a:latin typeface="Arial"/>
                        </a:rPr>
                        <a:t>$17 </a:t>
                      </a:r>
                    </a:p>
                  </a:txBody>
                  <a:tcPr marL="0" marR="0" marT="0" marB="0"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fontAlgn="b"/>
                      <a:r>
                        <a:rPr lang="en-US" sz="1100" b="0" i="0" u="none" strike="noStrike" dirty="0">
                          <a:solidFill>
                            <a:schemeClr val="tx1"/>
                          </a:solidFill>
                          <a:effectLst/>
                          <a:latin typeface="Arial"/>
                        </a:rPr>
                        <a:t>$19 </a:t>
                      </a:r>
                    </a:p>
                  </a:txBody>
                  <a:tcPr marL="0" marR="0" marT="0" marB="0"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solidFill>
                      <a:srgbClr val="FCE0E2"/>
                    </a:solidFill>
                  </a:tcPr>
                </a:tc>
                <a:tc>
                  <a:txBody>
                    <a:bodyPr/>
                    <a:lstStyle/>
                    <a:p>
                      <a:pPr algn="ctr" fontAlgn="b"/>
                      <a:r>
                        <a:rPr lang="en-US" sz="1100" b="0" i="0" u="none" strike="noStrike" dirty="0">
                          <a:solidFill>
                            <a:schemeClr val="tx1"/>
                          </a:solidFill>
                          <a:effectLst/>
                          <a:latin typeface="Arial"/>
                        </a:rPr>
                        <a:t>$22</a:t>
                      </a:r>
                    </a:p>
                  </a:txBody>
                  <a:tcPr marL="0" marR="0" marT="0" marB="0" anchor="ctr">
                    <a:lnL w="12700" cap="flat" cmpd="sng" algn="ctr">
                      <a:noFill/>
                      <a:prstDash val="sysDash"/>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fontAlgn="b"/>
                      <a:r>
                        <a:rPr lang="en-US" sz="1100" b="0" i="0" u="none" strike="noStrike">
                          <a:solidFill>
                            <a:schemeClr val="tx1"/>
                          </a:solidFill>
                          <a:effectLst/>
                          <a:latin typeface="Arial"/>
                        </a:rPr>
                        <a:t>$23 </a:t>
                      </a:r>
                    </a:p>
                  </a:txBody>
                  <a:tcPr marL="0" marR="0" marT="0" marB="0" anchor="ctr">
                    <a:lnL w="12700" cap="flat" cmpd="sng" algn="ctr">
                      <a:noFill/>
                      <a:prstDash val="sysDash"/>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solidFill>
                      <a:srgbClr val="FCE0E2"/>
                    </a:solidFill>
                  </a:tcPr>
                </a:tc>
              </a:tr>
              <a:tr h="318911">
                <a:tc>
                  <a:txBody>
                    <a:bodyPr/>
                    <a:lstStyle/>
                    <a:p>
                      <a:pPr marL="233363" indent="0"/>
                      <a:r>
                        <a:rPr lang="en-US" sz="1100" b="0" i="0" baseline="0" dirty="0" smtClean="0">
                          <a:solidFill>
                            <a:schemeClr val="tx1"/>
                          </a:solidFill>
                          <a:latin typeface="Arial" panose="020B0604020202020204" pitchFamily="34" charset="0"/>
                          <a:cs typeface="Arial" panose="020B0604020202020204" pitchFamily="34" charset="0"/>
                        </a:rPr>
                        <a:t>GCB -- MRG</a:t>
                      </a:r>
                      <a:endParaRPr lang="en-US" sz="1100" b="0" i="0" baseline="0" dirty="0">
                        <a:solidFill>
                          <a:schemeClr val="tx1"/>
                        </a:solidFill>
                        <a:latin typeface="Arial" panose="020B0604020202020204" pitchFamily="34" charset="0"/>
                        <a:cs typeface="Arial" panose="020B0604020202020204" pitchFamily="34" charset="0"/>
                      </a:endParaRPr>
                    </a:p>
                  </a:txBody>
                  <a:tcPr marL="36576" marR="36576" marT="27432" marB="2743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b"/>
                      <a:r>
                        <a:rPr lang="en-US" sz="1100" b="0" i="0" u="none" strike="noStrike" dirty="0">
                          <a:solidFill>
                            <a:schemeClr val="tx1"/>
                          </a:solidFill>
                          <a:effectLst/>
                          <a:latin typeface="Arial"/>
                        </a:rPr>
                        <a:t>$43</a:t>
                      </a:r>
                    </a:p>
                  </a:txBody>
                  <a:tcPr marL="0" marR="0" marT="0" marB="0"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100" b="0" i="0" u="none" strike="noStrike" dirty="0">
                          <a:solidFill>
                            <a:schemeClr val="tx1"/>
                          </a:solidFill>
                          <a:effectLst/>
                          <a:latin typeface="Arial"/>
                        </a:rPr>
                        <a:t>1.9%</a:t>
                      </a:r>
                    </a:p>
                  </a:txBody>
                  <a:tcPr marL="0" marR="0" marT="0" marB="0"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b"/>
                      <a:r>
                        <a:rPr lang="en-US" sz="1100" b="0" i="0" u="none" strike="noStrike" dirty="0">
                          <a:solidFill>
                            <a:schemeClr val="tx1"/>
                          </a:solidFill>
                          <a:effectLst/>
                          <a:latin typeface="Arial"/>
                        </a:rPr>
                        <a:t>$54 </a:t>
                      </a:r>
                    </a:p>
                  </a:txBody>
                  <a:tcPr marL="0" marR="0" marT="0" marB="0"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fontAlgn="b"/>
                      <a:r>
                        <a:rPr lang="en-US" sz="1100" b="0" i="0" u="none" strike="noStrike" dirty="0">
                          <a:solidFill>
                            <a:schemeClr val="tx1"/>
                          </a:solidFill>
                          <a:effectLst/>
                          <a:latin typeface="Arial"/>
                        </a:rPr>
                        <a:t>$59 </a:t>
                      </a:r>
                    </a:p>
                  </a:txBody>
                  <a:tcPr marL="0" marR="0" marT="0" marB="0"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solidFill>
                      <a:srgbClr val="FCE0E2"/>
                    </a:solidFill>
                  </a:tcPr>
                </a:tc>
                <a:tc>
                  <a:txBody>
                    <a:bodyPr/>
                    <a:lstStyle/>
                    <a:p>
                      <a:pPr algn="ctr" fontAlgn="b"/>
                      <a:r>
                        <a:rPr lang="en-US" sz="1100" b="0" i="0" u="none" strike="noStrike" dirty="0">
                          <a:solidFill>
                            <a:schemeClr val="tx1"/>
                          </a:solidFill>
                          <a:effectLst/>
                          <a:latin typeface="Arial"/>
                        </a:rPr>
                        <a:t>$70</a:t>
                      </a:r>
                    </a:p>
                  </a:txBody>
                  <a:tcPr marL="0" marR="0" marT="0" marB="0" anchor="ctr">
                    <a:lnL w="12700" cap="flat" cmpd="sng" algn="ctr">
                      <a:noFill/>
                      <a:prstDash val="sysDash"/>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fontAlgn="b"/>
                      <a:r>
                        <a:rPr lang="en-US" sz="1100" b="0" i="0" u="none" strike="noStrike" dirty="0">
                          <a:solidFill>
                            <a:schemeClr val="tx1"/>
                          </a:solidFill>
                          <a:effectLst/>
                          <a:latin typeface="Arial"/>
                        </a:rPr>
                        <a:t>$72 </a:t>
                      </a:r>
                    </a:p>
                  </a:txBody>
                  <a:tcPr marL="0" marR="0" marT="0" marB="0" anchor="ctr">
                    <a:lnL w="12700" cap="flat" cmpd="sng" algn="ctr">
                      <a:noFill/>
                      <a:prstDash val="sysDash"/>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solidFill>
                      <a:srgbClr val="FCE0E2"/>
                    </a:solidFill>
                  </a:tcPr>
                </a:tc>
              </a:tr>
              <a:tr h="311657">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r>
                        <a:rPr lang="en-US" sz="1100" b="1" dirty="0" smtClean="0">
                          <a:solidFill>
                            <a:schemeClr val="tx1"/>
                          </a:solidFill>
                          <a:latin typeface="Arial" panose="020B0604020202020204" pitchFamily="34" charset="0"/>
                          <a:cs typeface="Arial" panose="020B0604020202020204" pitchFamily="34" charset="0"/>
                        </a:rPr>
                        <a:t>Credit</a:t>
                      </a:r>
                      <a:r>
                        <a:rPr lang="en-US" sz="1100" b="1" baseline="0" dirty="0" smtClean="0">
                          <a:solidFill>
                            <a:schemeClr val="tx1"/>
                          </a:solidFill>
                          <a:latin typeface="Arial" panose="020B0604020202020204" pitchFamily="34" charset="0"/>
                          <a:cs typeface="Arial" panose="020B0604020202020204" pitchFamily="34" charset="0"/>
                        </a:rPr>
                        <a:t> </a:t>
                      </a:r>
                      <a:r>
                        <a:rPr lang="en-US" sz="1100" b="1" dirty="0" smtClean="0">
                          <a:solidFill>
                            <a:schemeClr val="tx1"/>
                          </a:solidFill>
                          <a:latin typeface="Arial" panose="020B0604020202020204" pitchFamily="34" charset="0"/>
                          <a:cs typeface="Arial" panose="020B0604020202020204" pitchFamily="34" charset="0"/>
                        </a:rPr>
                        <a:t>loss budget</a:t>
                      </a:r>
                    </a:p>
                  </a:txBody>
                  <a:tcPr marL="36576" marR="36576" marT="27432" marB="27432"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90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a:r>
                        <a:rPr lang="en-GB" sz="1100" b="1" i="0" dirty="0" smtClean="0">
                          <a:solidFill>
                            <a:schemeClr val="tx1"/>
                          </a:solidFill>
                          <a:latin typeface="Arial" panose="020B0604020202020204" pitchFamily="34" charset="0"/>
                          <a:cs typeface="Arial" panose="020B0604020202020204" pitchFamily="34" charset="0"/>
                        </a:rPr>
                        <a:t>$1,263</a:t>
                      </a:r>
                      <a:endParaRPr lang="en-GB" sz="1100" b="1" i="0" dirty="0">
                        <a:solidFill>
                          <a:schemeClr val="tx1"/>
                        </a:solidFill>
                        <a:latin typeface="Arial" panose="020B0604020202020204" pitchFamily="34" charset="0"/>
                        <a:cs typeface="Arial" panose="020B0604020202020204" pitchFamily="34" charset="0"/>
                      </a:endParaRPr>
                    </a:p>
                  </a:txBody>
                  <a:tcPr marL="36576" marR="36576" marT="27432" marB="27432"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90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a:r>
                        <a:rPr lang="en-GB" sz="1100" b="1" i="0" dirty="0" smtClean="0">
                          <a:solidFill>
                            <a:schemeClr val="tx1"/>
                          </a:solidFill>
                          <a:latin typeface="Arial" panose="020B0604020202020204" pitchFamily="34" charset="0"/>
                          <a:cs typeface="Arial" panose="020B0604020202020204" pitchFamily="34" charset="0"/>
                        </a:rPr>
                        <a:t>54%</a:t>
                      </a:r>
                      <a:endParaRPr lang="en-GB" sz="1100" b="1" i="0" dirty="0">
                        <a:solidFill>
                          <a:schemeClr val="tx1"/>
                        </a:solidFill>
                        <a:latin typeface="Arial" panose="020B0604020202020204" pitchFamily="34" charset="0"/>
                        <a:cs typeface="Arial" panose="020B0604020202020204" pitchFamily="34" charset="0"/>
                      </a:endParaRPr>
                    </a:p>
                  </a:txBody>
                  <a:tcPr marL="36576" marR="36576" marT="27432" marB="27432"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90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b"/>
                      <a:r>
                        <a:rPr lang="en-US" sz="1100" b="1" i="0" u="none" strike="noStrike" dirty="0">
                          <a:effectLst/>
                          <a:latin typeface="Arial"/>
                        </a:rPr>
                        <a:t>$1,567 </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90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fontAlgn="b"/>
                      <a:r>
                        <a:rPr lang="en-US" sz="1100" b="1" i="0" u="none" strike="noStrike" dirty="0">
                          <a:effectLst/>
                          <a:latin typeface="Arial"/>
                        </a:rPr>
                        <a:t>$1,725 </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90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a:r>
                        <a:rPr lang="en-GB" sz="1100" b="1" i="0" dirty="0" smtClean="0">
                          <a:solidFill>
                            <a:schemeClr val="tx1"/>
                          </a:solidFill>
                          <a:latin typeface="Arial" panose="020B0604020202020204" pitchFamily="34" charset="0"/>
                          <a:cs typeface="Arial" panose="020B0604020202020204" pitchFamily="34" charset="0"/>
                        </a:rPr>
                        <a:t>$2,034</a:t>
                      </a:r>
                      <a:endParaRPr lang="en-GB" sz="1100" b="1" i="0" dirty="0">
                        <a:solidFill>
                          <a:schemeClr val="tx1"/>
                        </a:solidFill>
                        <a:latin typeface="Arial" panose="020B0604020202020204" pitchFamily="34" charset="0"/>
                        <a:cs typeface="Arial" panose="020B0604020202020204" pitchFamily="34" charset="0"/>
                      </a:endParaRPr>
                    </a:p>
                  </a:txBody>
                  <a:tcPr marL="36576" marR="36576" marT="27432" marB="27432"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90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a:r>
                        <a:rPr lang="en-GB" sz="1100" b="1" i="0" dirty="0" smtClean="0">
                          <a:solidFill>
                            <a:schemeClr val="tx1"/>
                          </a:solidFill>
                          <a:latin typeface="Arial" panose="020B0604020202020204" pitchFamily="34" charset="0"/>
                          <a:cs typeface="Arial" panose="020B0604020202020204" pitchFamily="34" charset="0"/>
                        </a:rPr>
                        <a:t>$2,120</a:t>
                      </a:r>
                      <a:endParaRPr lang="en-GB" sz="1100" b="1" i="0" dirty="0">
                        <a:solidFill>
                          <a:schemeClr val="tx1"/>
                        </a:solidFill>
                        <a:latin typeface="Arial" panose="020B0604020202020204" pitchFamily="34" charset="0"/>
                        <a:cs typeface="Arial" panose="020B0604020202020204" pitchFamily="34" charset="0"/>
                      </a:endParaRPr>
                    </a:p>
                  </a:txBody>
                  <a:tcPr marL="36576" marR="36576" marT="27432" marB="27432"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90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r>
            </a:tbl>
          </a:graphicData>
        </a:graphic>
      </p:graphicFrame>
      <p:sp>
        <p:nvSpPr>
          <p:cNvPr id="33" name="Rectangle 32"/>
          <p:cNvSpPr/>
          <p:nvPr/>
        </p:nvSpPr>
        <p:spPr>
          <a:xfrm>
            <a:off x="4586462" y="3281682"/>
            <a:ext cx="2304288" cy="314960"/>
          </a:xfrm>
          <a:prstGeom prst="rect">
            <a:avLst/>
          </a:prstGeom>
          <a:noFill/>
          <a:ln w="28575">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latin typeface="Arial" panose="020B0604020202020204" pitchFamily="34" charset="0"/>
              <a:cs typeface="Arial" panose="020B0604020202020204" pitchFamily="34" charset="0"/>
            </a:endParaRPr>
          </a:p>
        </p:txBody>
      </p:sp>
      <p:sp>
        <p:nvSpPr>
          <p:cNvPr id="35" name="Rectangular Callout 34"/>
          <p:cNvSpPr/>
          <p:nvPr/>
        </p:nvSpPr>
        <p:spPr>
          <a:xfrm>
            <a:off x="4159493" y="1532279"/>
            <a:ext cx="2210353" cy="338438"/>
          </a:xfrm>
          <a:prstGeom prst="wedgeRectCallout">
            <a:avLst>
              <a:gd name="adj1" fmla="val -20665"/>
              <a:gd name="adj2" fmla="val 87250"/>
            </a:avLst>
          </a:prstGeom>
          <a:solidFill>
            <a:srgbClr val="FFFFFF">
              <a:lumMod val="95000"/>
            </a:srgbClr>
          </a:solidFill>
          <a:ln w="9525" cap="flat" cmpd="sng" algn="ctr">
            <a:solidFill>
              <a:srgbClr val="606060"/>
            </a:solidFill>
            <a:prstDash val="solid"/>
          </a:ln>
          <a:effectLst/>
        </p:spPr>
        <p:txBody>
          <a:bodyPr lIns="72009" tIns="72009" rIns="72009" bIns="72009"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dirty="0" smtClean="0">
                <a:ln>
                  <a:noFill/>
                </a:ln>
                <a:solidFill>
                  <a:srgbClr val="000000"/>
                </a:solidFill>
                <a:effectLst/>
                <a:uLnTx/>
                <a:uFillTx/>
                <a:latin typeface="Arial"/>
                <a:ea typeface="+mn-ea"/>
                <a:cs typeface="+mn-cs"/>
                <a:sym typeface="Arial"/>
              </a:rPr>
              <a:t>NCOs are calibrated based on pre-IHC contribution buffer</a:t>
            </a:r>
          </a:p>
        </p:txBody>
      </p:sp>
      <p:sp>
        <p:nvSpPr>
          <p:cNvPr id="36" name="Rectangular Callout 35"/>
          <p:cNvSpPr/>
          <p:nvPr/>
        </p:nvSpPr>
        <p:spPr>
          <a:xfrm>
            <a:off x="7244798" y="1532279"/>
            <a:ext cx="1981752" cy="338438"/>
          </a:xfrm>
          <a:prstGeom prst="wedgeRectCallout">
            <a:avLst>
              <a:gd name="adj1" fmla="val -19178"/>
              <a:gd name="adj2" fmla="val 93254"/>
            </a:avLst>
          </a:prstGeom>
          <a:solidFill>
            <a:srgbClr val="FFFFFF">
              <a:lumMod val="95000"/>
            </a:srgbClr>
          </a:solidFill>
          <a:ln w="9525" cap="flat" cmpd="sng" algn="ctr">
            <a:solidFill>
              <a:srgbClr val="606060"/>
            </a:solidFill>
            <a:prstDash val="solid"/>
          </a:ln>
          <a:effectLst/>
        </p:spPr>
        <p:txBody>
          <a:bodyPr lIns="72009" tIns="72009" rIns="72009" bIns="72009"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dirty="0" smtClean="0">
                <a:ln>
                  <a:noFill/>
                </a:ln>
                <a:solidFill>
                  <a:srgbClr val="000000"/>
                </a:solidFill>
                <a:effectLst/>
                <a:uLnTx/>
                <a:uFillTx/>
                <a:latin typeface="Arial"/>
                <a:ea typeface="+mn-ea"/>
                <a:cs typeface="+mn-cs"/>
                <a:sym typeface="Arial"/>
              </a:rPr>
              <a:t>Maximum capital constraint (post-IHC contribution)</a:t>
            </a:r>
          </a:p>
        </p:txBody>
      </p:sp>
      <p:grpSp>
        <p:nvGrpSpPr>
          <p:cNvPr id="16" name="Group 15"/>
          <p:cNvGrpSpPr/>
          <p:nvPr/>
        </p:nvGrpSpPr>
        <p:grpSpPr>
          <a:xfrm>
            <a:off x="443921" y="72184"/>
            <a:ext cx="3881751" cy="189008"/>
            <a:chOff x="403281" y="164517"/>
            <a:chExt cx="3881751" cy="189008"/>
          </a:xfrm>
        </p:grpSpPr>
        <p:sp>
          <p:nvSpPr>
            <p:cNvPr id="17" name="Text Box 75"/>
            <p:cNvSpPr txBox="1">
              <a:spLocks noChangeArrowheads="1"/>
            </p:cNvSpPr>
            <p:nvPr/>
          </p:nvSpPr>
          <p:spPr bwMode="gray">
            <a:xfrm>
              <a:off x="636148" y="166688"/>
              <a:ext cx="3648884" cy="184666"/>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none" lIns="0" tIns="0" rIns="0" bIns="0">
              <a:spAutoFit/>
            </a:bodyPr>
            <a:lstStyle/>
            <a:p>
              <a:pPr algn="l">
                <a:lnSpc>
                  <a:spcPct val="100000"/>
                </a:lnSpc>
              </a:pPr>
              <a:r>
                <a:rPr lang="en-US" sz="1200" dirty="0">
                  <a:solidFill>
                    <a:srgbClr val="FF0000"/>
                  </a:solidFill>
                </a:rPr>
                <a:t>Credit risk – Losses: </a:t>
              </a:r>
              <a:r>
                <a:rPr lang="en-US" sz="1200" dirty="0">
                  <a:solidFill>
                    <a:schemeClr val="accent1"/>
                  </a:solidFill>
                </a:rPr>
                <a:t>Calibration – </a:t>
              </a:r>
              <a:r>
                <a:rPr lang="en-US" sz="1200" dirty="0" smtClean="0">
                  <a:solidFill>
                    <a:srgbClr val="FF0000"/>
                  </a:solidFill>
                </a:rPr>
                <a:t>Net Charge-off rate</a:t>
              </a:r>
              <a:endParaRPr lang="en-US" sz="1200" dirty="0">
                <a:solidFill>
                  <a:srgbClr val="FF0000"/>
                </a:solidFill>
              </a:endParaRPr>
            </a:p>
          </p:txBody>
        </p:sp>
        <p:sp>
          <p:nvSpPr>
            <p:cNvPr id="18" name="Oval 17"/>
            <p:cNvSpPr/>
            <p:nvPr/>
          </p:nvSpPr>
          <p:spPr bwMode="auto">
            <a:xfrm>
              <a:off x="403281" y="164517"/>
              <a:ext cx="189008" cy="189008"/>
            </a:xfrm>
            <a:prstGeom prst="ellipse">
              <a:avLst/>
            </a:prstGeom>
            <a:solidFill>
              <a:srgbClr val="FF000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lang="en-US" b="1" dirty="0">
                  <a:solidFill>
                    <a:schemeClr val="bg1"/>
                  </a:solidFill>
                  <a:ea typeface="ＭＳ Ｐゴシック" pitchFamily="-112" charset="-128"/>
                  <a:cs typeface="ＭＳ Ｐゴシック" pitchFamily="-112" charset="-128"/>
                </a:rPr>
                <a:t>2</a:t>
              </a:r>
              <a:endParaRPr kumimoji="0" lang="en-US" b="1" i="0" u="none" strike="noStrike" cap="none" normalizeH="0" baseline="0" dirty="0">
                <a:ln>
                  <a:noFill/>
                </a:ln>
                <a:solidFill>
                  <a:schemeClr val="bg1"/>
                </a:solidFill>
                <a:effectLst/>
                <a:latin typeface="Arial" charset="0"/>
                <a:ea typeface="ＭＳ Ｐゴシック" pitchFamily="-112" charset="-128"/>
                <a:cs typeface="ＭＳ Ｐゴシック" pitchFamily="-112" charset="-128"/>
              </a:endParaRPr>
            </a:p>
          </p:txBody>
        </p:sp>
      </p:grpSp>
      <p:sp>
        <p:nvSpPr>
          <p:cNvPr id="13" name="TextBox 12"/>
          <p:cNvSpPr txBox="1"/>
          <p:nvPr/>
        </p:nvSpPr>
        <p:spPr>
          <a:xfrm>
            <a:off x="1900111" y="6333348"/>
            <a:ext cx="1266372" cy="123111"/>
          </a:xfrm>
          <a:prstGeom prst="rect">
            <a:avLst/>
          </a:prstGeom>
          <a:noFill/>
        </p:spPr>
        <p:txBody>
          <a:bodyPr wrap="none" lIns="0" tIns="0" rIns="0" bIns="0" rtlCol="0">
            <a:spAutoFit/>
          </a:bodyPr>
          <a:lstStyle/>
          <a:p>
            <a:pPr algn="l">
              <a:lnSpc>
                <a:spcPct val="100000"/>
              </a:lnSpc>
            </a:pPr>
            <a:r>
              <a:rPr lang="en-GB" sz="800" dirty="0" smtClean="0"/>
              <a:t>Source: CCAR 2016 results</a:t>
            </a:r>
          </a:p>
        </p:txBody>
      </p:sp>
    </p:spTree>
    <p:extLst>
      <p:ext uri="{BB962C8B-B14F-4D97-AF65-F5344CB8AC3E}">
        <p14:creationId xmlns:p14="http://schemas.microsoft.com/office/powerpoint/2010/main" val="16817470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1" name="Object 30" hidden="1"/>
          <p:cNvGraphicFramePr>
            <a:graphicFrameLocks noChangeAspect="1"/>
          </p:cNvGraphicFramePr>
          <p:nvPr>
            <p:custDataLst>
              <p:tags r:id="rId2"/>
            </p:custDataLst>
            <p:extLst>
              <p:ext uri="{D42A27DB-BD31-4B8C-83A1-F6EECF244321}">
                <p14:modId xmlns:p14="http://schemas.microsoft.com/office/powerpoint/2010/main" val="2391237986"/>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97112" name="think-cell Slide" r:id="rId20" imgW="270" imgH="270" progId="TCLayout.ActiveDocument.1">
                  <p:embed/>
                </p:oleObj>
              </mc:Choice>
              <mc:Fallback>
                <p:oleObj name="think-cell Slide" r:id="rId20" imgW="270" imgH="270" progId="TCLayout.ActiveDocument.1">
                  <p:embed/>
                  <p:pic>
                    <p:nvPicPr>
                      <p:cNvPr id="0" name=""/>
                      <p:cNvPicPr/>
                      <p:nvPr/>
                    </p:nvPicPr>
                    <p:blipFill>
                      <a:blip r:embed="rId21"/>
                      <a:stretch>
                        <a:fillRect/>
                      </a:stretch>
                    </p:blipFill>
                    <p:spPr>
                      <a:xfrm>
                        <a:off x="1588" y="1588"/>
                        <a:ext cx="1587" cy="1587"/>
                      </a:xfrm>
                      <a:prstGeom prst="rect">
                        <a:avLst/>
                      </a:prstGeom>
                    </p:spPr>
                  </p:pic>
                </p:oleObj>
              </mc:Fallback>
            </mc:AlternateContent>
          </a:graphicData>
        </a:graphic>
      </p:graphicFrame>
      <p:sp>
        <p:nvSpPr>
          <p:cNvPr id="30" name="Rectangle 29" hidden="1"/>
          <p:cNvSpPr/>
          <p:nvPr>
            <p:custDataLst>
              <p:tags r:id="rId3"/>
            </p:custDataLst>
          </p:nvPr>
        </p:nvSpPr>
        <p:spPr bwMode="auto">
          <a:xfrm>
            <a:off x="0" y="0"/>
            <a:ext cx="158750" cy="158750"/>
          </a:xfrm>
          <a:prstGeom prst="rect">
            <a:avLst/>
          </a:prstGeom>
          <a:solidFill>
            <a:schemeClr val="accent1">
              <a:lumMod val="20000"/>
              <a:lumOff val="8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vert="horz" wrap="none" lIns="0" tIns="0" rIns="0" bIns="0" numCol="1" spcCol="0" rtlCol="0" anchor="ctr" anchorCtr="0">
            <a:noAutofit/>
          </a:bodyPr>
          <a:lstStyle/>
          <a:p>
            <a:pPr>
              <a:lnSpc>
                <a:spcPct val="100000"/>
              </a:lnSpc>
            </a:pPr>
            <a:endParaRPr lang="en-US" dirty="0" smtClean="0">
              <a:solidFill>
                <a:schemeClr val="tx1"/>
              </a:solidFill>
              <a:latin typeface="Arial"/>
              <a:cs typeface="Arial"/>
              <a:sym typeface="Arial"/>
            </a:endParaRPr>
          </a:p>
        </p:txBody>
      </p:sp>
      <p:sp>
        <p:nvSpPr>
          <p:cNvPr id="5" name="Content Placeholder 1"/>
          <p:cNvSpPr>
            <a:spLocks noGrp="1"/>
          </p:cNvSpPr>
          <p:nvPr>
            <p:ph sz="quarter" idx="11"/>
          </p:nvPr>
        </p:nvSpPr>
        <p:spPr>
          <a:xfrm>
            <a:off x="1381598" y="452510"/>
            <a:ext cx="7633084" cy="435610"/>
          </a:xfrm>
        </p:spPr>
        <p:txBody>
          <a:bodyPr/>
          <a:lstStyle/>
          <a:p>
            <a:r>
              <a:rPr lang="en-US" dirty="0" smtClean="0"/>
              <a:t>Calibration: </a:t>
            </a:r>
            <a:r>
              <a:rPr lang="en-US" b="0" dirty="0"/>
              <a:t>Establish relativity between base and </a:t>
            </a:r>
            <a:r>
              <a:rPr lang="en-US" b="0" dirty="0" smtClean="0"/>
              <a:t>stress - BB</a:t>
            </a:r>
            <a:endParaRPr lang="en-US" b="0" dirty="0"/>
          </a:p>
        </p:txBody>
      </p:sp>
      <p:sp>
        <p:nvSpPr>
          <p:cNvPr id="6" name="Rectangle 5"/>
          <p:cNvSpPr/>
          <p:nvPr/>
        </p:nvSpPr>
        <p:spPr>
          <a:xfrm>
            <a:off x="270396" y="352762"/>
            <a:ext cx="1111202" cy="707886"/>
          </a:xfrm>
          <a:prstGeom prst="rect">
            <a:avLst/>
          </a:prstGeom>
        </p:spPr>
        <p:txBody>
          <a:bodyPr wrap="none">
            <a:spAutoFit/>
          </a:bodyPr>
          <a:lstStyle/>
          <a:p>
            <a:pPr lvl="0" fontAlgn="ctr">
              <a:lnSpc>
                <a:spcPct val="100000"/>
              </a:lnSpc>
              <a:spcBef>
                <a:spcPts val="0"/>
              </a:spcBef>
              <a:spcAft>
                <a:spcPts val="0"/>
              </a:spcAft>
              <a:defRPr/>
            </a:pPr>
            <a:r>
              <a:rPr lang="en-US" sz="4000" b="1" dirty="0" smtClean="0">
                <a:solidFill>
                  <a:srgbClr val="FF0000"/>
                </a:solidFill>
                <a:latin typeface="Arial" panose="020B0604020202020204" pitchFamily="34" charset="0"/>
                <a:cs typeface="Arial" panose="020B0604020202020204" pitchFamily="34" charset="0"/>
              </a:rPr>
              <a:t>B</a:t>
            </a:r>
            <a:r>
              <a:rPr lang="en-US" sz="2000" b="1" dirty="0" smtClean="0">
                <a:solidFill>
                  <a:srgbClr val="FF0000"/>
                </a:solidFill>
                <a:latin typeface="Arial" panose="020B0604020202020204" pitchFamily="34" charset="0"/>
                <a:cs typeface="Arial" panose="020B0604020202020204" pitchFamily="34" charset="0"/>
              </a:rPr>
              <a:t>&amp;</a:t>
            </a:r>
            <a:r>
              <a:rPr lang="en-US" sz="4000" b="1" dirty="0" smtClean="0">
                <a:solidFill>
                  <a:srgbClr val="FF0000"/>
                </a:solidFill>
                <a:latin typeface="Arial" panose="020B0604020202020204" pitchFamily="34" charset="0"/>
                <a:cs typeface="Arial" panose="020B0604020202020204" pitchFamily="34" charset="0"/>
              </a:rPr>
              <a:t>D</a:t>
            </a:r>
            <a:endParaRPr lang="en-US" sz="4000" b="1" dirty="0">
              <a:solidFill>
                <a:srgbClr val="FF0000"/>
              </a:solidFill>
              <a:latin typeface="Arial" panose="020B0604020202020204" pitchFamily="34" charset="0"/>
              <a:cs typeface="Arial" panose="020B0604020202020204" pitchFamily="34" charset="0"/>
            </a:endParaRPr>
          </a:p>
        </p:txBody>
      </p:sp>
      <p:graphicFrame>
        <p:nvGraphicFramePr>
          <p:cNvPr id="10" name="Object 9"/>
          <p:cNvGraphicFramePr>
            <a:graphicFrameLocks/>
          </p:cNvGraphicFramePr>
          <p:nvPr>
            <p:custDataLst>
              <p:tags r:id="rId4"/>
            </p:custDataLst>
            <p:extLst>
              <p:ext uri="{D42A27DB-BD31-4B8C-83A1-F6EECF244321}">
                <p14:modId xmlns:p14="http://schemas.microsoft.com/office/powerpoint/2010/main" val="3861715162"/>
              </p:ext>
            </p:extLst>
          </p:nvPr>
        </p:nvGraphicFramePr>
        <p:xfrm>
          <a:off x="304800" y="2019300"/>
          <a:ext cx="4267200" cy="3066960"/>
        </p:xfrm>
        <a:graphic>
          <a:graphicData uri="http://schemas.openxmlformats.org/presentationml/2006/ole">
            <mc:AlternateContent xmlns:mc="http://schemas.openxmlformats.org/markup-compatibility/2006">
              <mc:Choice xmlns:v="urn:schemas-microsoft-com:vml" Requires="v">
                <p:oleObj spid="_x0000_s297113" name="Chart" r:id="rId22" imgW="4267200" imgH="3066960" progId="MSGraph.Chart.8">
                  <p:embed followColorScheme="full"/>
                </p:oleObj>
              </mc:Choice>
              <mc:Fallback>
                <p:oleObj name="Chart" r:id="rId22" imgW="4267200" imgH="3066960" progId="MSGraph.Chart.8">
                  <p:embed followColorScheme="full"/>
                  <p:pic>
                    <p:nvPicPr>
                      <p:cNvPr id="0" name=""/>
                      <p:cNvPicPr/>
                      <p:nvPr/>
                    </p:nvPicPr>
                    <p:blipFill>
                      <a:blip r:embed="rId23"/>
                      <a:stretch>
                        <a:fillRect/>
                      </a:stretch>
                    </p:blipFill>
                    <p:spPr>
                      <a:xfrm>
                        <a:off x="304800" y="2019300"/>
                        <a:ext cx="4267200" cy="3066960"/>
                      </a:xfrm>
                      <a:prstGeom prst="rect">
                        <a:avLst/>
                      </a:prstGeom>
                    </p:spPr>
                  </p:pic>
                </p:oleObj>
              </mc:Fallback>
            </mc:AlternateContent>
          </a:graphicData>
        </a:graphic>
      </p:graphicFrame>
      <p:sp>
        <p:nvSpPr>
          <p:cNvPr id="42" name="Text Placeholder 9"/>
          <p:cNvSpPr>
            <a:spLocks noGrp="1"/>
          </p:cNvSpPr>
          <p:nvPr>
            <p:custDataLst>
              <p:tags r:id="rId5"/>
            </p:custDataLst>
          </p:nvPr>
        </p:nvSpPr>
        <p:spPr bwMode="gray">
          <a:xfrm>
            <a:off x="4295775" y="4946650"/>
            <a:ext cx="344488"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B49BE8E1-9CFF-4FEB-9BAA-9B36D914FE26}" type="datetime'J''''''''''''''''''''''u''''''''''l''''''''''''''''''''-''18'">
              <a:rPr lang="en-US" sz="1000">
                <a:latin typeface="Arial"/>
                <a:cs typeface="Arial"/>
                <a:sym typeface="Arial"/>
              </a:rPr>
              <a:pPr marL="0" indent="0" algn="ctr">
                <a:lnSpc>
                  <a:spcPct val="100000"/>
                </a:lnSpc>
                <a:spcBef>
                  <a:spcPct val="0"/>
                </a:spcBef>
                <a:buNone/>
              </a:pPr>
              <a:t>Jul-18</a:t>
            </a:fld>
            <a:endParaRPr lang="en-US" sz="1000" dirty="0">
              <a:latin typeface="Arial"/>
              <a:cs typeface="Arial"/>
              <a:sym typeface="Arial"/>
            </a:endParaRPr>
          </a:p>
        </p:txBody>
      </p:sp>
      <p:sp>
        <p:nvSpPr>
          <p:cNvPr id="39" name="Text Placeholder 7"/>
          <p:cNvSpPr>
            <a:spLocks noGrp="1"/>
          </p:cNvSpPr>
          <p:nvPr>
            <p:custDataLst>
              <p:tags r:id="rId6"/>
            </p:custDataLst>
          </p:nvPr>
        </p:nvSpPr>
        <p:spPr bwMode="gray">
          <a:xfrm>
            <a:off x="3532188" y="4946650"/>
            <a:ext cx="385763"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BFE09A04-D509-4B8C-A945-EA7D7DC1C703}" type="datetime'''''''''''''''J''''a''n-''''''''''''''''''''''''1''8'''''''">
              <a:rPr lang="en-US" sz="1000">
                <a:latin typeface="Arial"/>
                <a:cs typeface="Arial"/>
                <a:sym typeface="Arial"/>
              </a:rPr>
              <a:pPr marL="0" indent="0" algn="ctr">
                <a:lnSpc>
                  <a:spcPct val="100000"/>
                </a:lnSpc>
                <a:spcBef>
                  <a:spcPct val="0"/>
                </a:spcBef>
                <a:buNone/>
              </a:pPr>
              <a:t>Jan-18</a:t>
            </a:fld>
            <a:endParaRPr lang="en-US" sz="1000" dirty="0">
              <a:latin typeface="Arial"/>
              <a:cs typeface="Arial"/>
              <a:sym typeface="Arial"/>
            </a:endParaRPr>
          </a:p>
        </p:txBody>
      </p:sp>
      <p:sp>
        <p:nvSpPr>
          <p:cNvPr id="38" name="Text Placeholder 5"/>
          <p:cNvSpPr>
            <a:spLocks noGrp="1"/>
          </p:cNvSpPr>
          <p:nvPr>
            <p:custDataLst>
              <p:tags r:id="rId7"/>
            </p:custDataLst>
          </p:nvPr>
        </p:nvSpPr>
        <p:spPr bwMode="gray">
          <a:xfrm>
            <a:off x="2790825" y="4946650"/>
            <a:ext cx="344488"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2DCC3A7B-CE90-4EF0-8DAD-BFD244B0EC76}" type="datetime'''J''''''''''''''u''''l''''''-''''''''''''1''''''7'''''''''">
              <a:rPr lang="en-US" sz="1000">
                <a:latin typeface="Arial"/>
                <a:cs typeface="Arial"/>
                <a:sym typeface="Arial"/>
              </a:rPr>
              <a:pPr marL="0" indent="0" algn="ctr">
                <a:lnSpc>
                  <a:spcPct val="100000"/>
                </a:lnSpc>
                <a:spcBef>
                  <a:spcPct val="0"/>
                </a:spcBef>
                <a:buNone/>
              </a:pPr>
              <a:t>Jul-17</a:t>
            </a:fld>
            <a:endParaRPr lang="en-US" sz="1000" dirty="0">
              <a:latin typeface="Arial"/>
              <a:cs typeface="Arial"/>
              <a:sym typeface="Arial"/>
            </a:endParaRPr>
          </a:p>
        </p:txBody>
      </p:sp>
      <p:sp>
        <p:nvSpPr>
          <p:cNvPr id="36" name="Text Placeholder 3"/>
          <p:cNvSpPr>
            <a:spLocks noGrp="1"/>
          </p:cNvSpPr>
          <p:nvPr>
            <p:custDataLst>
              <p:tags r:id="rId8"/>
            </p:custDataLst>
          </p:nvPr>
        </p:nvSpPr>
        <p:spPr bwMode="gray">
          <a:xfrm>
            <a:off x="2027238" y="4946650"/>
            <a:ext cx="385763"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6291E790-D082-417E-939F-F3438003A3AB}" type="datetime'''J''''a''n''''''''''''''''''''''''''-''''''''''''''''1''7'''">
              <a:rPr lang="en-US" sz="1000">
                <a:latin typeface="Arial"/>
                <a:cs typeface="Arial"/>
                <a:sym typeface="Arial"/>
              </a:rPr>
              <a:pPr marL="0" indent="0" algn="ctr">
                <a:lnSpc>
                  <a:spcPct val="100000"/>
                </a:lnSpc>
                <a:spcBef>
                  <a:spcPct val="0"/>
                </a:spcBef>
                <a:buNone/>
              </a:pPr>
              <a:t>Jan-17</a:t>
            </a:fld>
            <a:endParaRPr lang="en-US" sz="1000" dirty="0">
              <a:latin typeface="Arial"/>
              <a:cs typeface="Arial"/>
              <a:sym typeface="Arial"/>
            </a:endParaRPr>
          </a:p>
        </p:txBody>
      </p:sp>
      <p:sp>
        <p:nvSpPr>
          <p:cNvPr id="35" name="Text Placeholder 2"/>
          <p:cNvSpPr>
            <a:spLocks noGrp="1"/>
          </p:cNvSpPr>
          <p:nvPr>
            <p:custDataLst>
              <p:tags r:id="rId9"/>
            </p:custDataLst>
          </p:nvPr>
        </p:nvSpPr>
        <p:spPr bwMode="gray">
          <a:xfrm>
            <a:off x="1285875" y="4946650"/>
            <a:ext cx="344488"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F55A4C9B-BAA6-441C-99B1-FC1EB061FED2}" type="datetime'''''''''J''''''''u''''''''l-''''''''''1''6'''''''">
              <a:rPr lang="en-US" sz="1000">
                <a:latin typeface="Arial"/>
                <a:cs typeface="Arial"/>
                <a:sym typeface="Arial"/>
              </a:rPr>
              <a:pPr marL="0" indent="0" algn="ctr">
                <a:lnSpc>
                  <a:spcPct val="100000"/>
                </a:lnSpc>
                <a:spcBef>
                  <a:spcPct val="0"/>
                </a:spcBef>
                <a:buNone/>
              </a:pPr>
              <a:t>Jul-16</a:t>
            </a:fld>
            <a:endParaRPr lang="en-US" sz="1000" dirty="0">
              <a:latin typeface="Arial"/>
              <a:cs typeface="Arial"/>
              <a:sym typeface="Arial"/>
            </a:endParaRPr>
          </a:p>
        </p:txBody>
      </p:sp>
      <p:sp>
        <p:nvSpPr>
          <p:cNvPr id="33" name="Text Placeholder 1"/>
          <p:cNvSpPr>
            <a:spLocks noGrp="1"/>
          </p:cNvSpPr>
          <p:nvPr>
            <p:custDataLst>
              <p:tags r:id="rId10"/>
            </p:custDataLst>
          </p:nvPr>
        </p:nvSpPr>
        <p:spPr bwMode="gray">
          <a:xfrm>
            <a:off x="512763" y="4946650"/>
            <a:ext cx="385763"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ECE2BB6D-98F1-4FD8-B954-EF9E305D3D42}" type="datetime'''''''''''''J''''''''a''''n''''''''''''''''-''''''16'''''">
              <a:rPr lang="en-US" sz="1000">
                <a:latin typeface="Arial"/>
                <a:cs typeface="Arial"/>
                <a:sym typeface="Arial"/>
              </a:rPr>
              <a:pPr marL="0" indent="0" algn="ctr">
                <a:lnSpc>
                  <a:spcPct val="100000"/>
                </a:lnSpc>
                <a:spcBef>
                  <a:spcPct val="0"/>
                </a:spcBef>
                <a:buNone/>
              </a:pPr>
              <a:t>Jan-16</a:t>
            </a:fld>
            <a:endParaRPr lang="en-US" sz="1000" dirty="0">
              <a:latin typeface="Arial"/>
              <a:cs typeface="Arial"/>
              <a:sym typeface="Arial"/>
            </a:endParaRPr>
          </a:p>
        </p:txBody>
      </p:sp>
      <p:cxnSp>
        <p:nvCxnSpPr>
          <p:cNvPr id="24" name="Straight Connector 23"/>
          <p:cNvCxnSpPr/>
          <p:nvPr>
            <p:custDataLst>
              <p:tags r:id="rId11"/>
            </p:custDataLst>
          </p:nvPr>
        </p:nvCxnSpPr>
        <p:spPr bwMode="gray">
          <a:xfrm>
            <a:off x="2617788" y="5630863"/>
            <a:ext cx="285750" cy="0"/>
          </a:xfrm>
          <a:prstGeom prst="line">
            <a:avLst/>
          </a:prstGeom>
          <a:ln w="19050">
            <a:solidFill>
              <a:srgbClr val="EB0326"/>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custDataLst>
              <p:tags r:id="rId12"/>
            </p:custDataLst>
          </p:nvPr>
        </p:nvCxnSpPr>
        <p:spPr bwMode="gray">
          <a:xfrm>
            <a:off x="2617788" y="5427663"/>
            <a:ext cx="285750" cy="0"/>
          </a:xfrm>
          <a:prstGeom prst="line">
            <a:avLst/>
          </a:prstGeom>
          <a:ln w="19050">
            <a:solidFill>
              <a:srgbClr val="008AB3"/>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custDataLst>
              <p:tags r:id="rId13"/>
            </p:custDataLst>
          </p:nvPr>
        </p:nvCxnSpPr>
        <p:spPr bwMode="gray">
          <a:xfrm>
            <a:off x="547688" y="5630863"/>
            <a:ext cx="285750" cy="0"/>
          </a:xfrm>
          <a:prstGeom prst="line">
            <a:avLst/>
          </a:prstGeom>
          <a:ln w="19050">
            <a:solidFill>
              <a:srgbClr val="EB032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custDataLst>
              <p:tags r:id="rId14"/>
            </p:custDataLst>
          </p:nvPr>
        </p:nvCxnSpPr>
        <p:spPr bwMode="gray">
          <a:xfrm>
            <a:off x="547688" y="5427663"/>
            <a:ext cx="285750" cy="0"/>
          </a:xfrm>
          <a:prstGeom prst="line">
            <a:avLst/>
          </a:prstGeom>
          <a:ln w="19050">
            <a:solidFill>
              <a:srgbClr val="008AB3"/>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7" name="Text Placeholder 14"/>
          <p:cNvSpPr>
            <a:spLocks noGrp="1"/>
          </p:cNvSpPr>
          <p:nvPr>
            <p:custDataLst>
              <p:tags r:id="rId15"/>
            </p:custDataLst>
          </p:nvPr>
        </p:nvSpPr>
        <p:spPr bwMode="auto">
          <a:xfrm>
            <a:off x="2954338" y="5561013"/>
            <a:ext cx="1636713"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spcCol="0" anchor="ctr"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nSpc>
                <a:spcPct val="100000"/>
              </a:lnSpc>
              <a:spcBef>
                <a:spcPct val="0"/>
              </a:spcBef>
              <a:spcAft>
                <a:spcPct val="0"/>
              </a:spcAft>
              <a:buNone/>
            </a:pPr>
            <a:fld id="{85BDB438-DCCD-44C8-B085-4B6BEC1A1023}" type="datetime'Ave''r''a''g''e ''''9Q S''t''''r''''''''es''s NC''O r''at''e'">
              <a:rPr lang="en-US" sz="1000">
                <a:latin typeface="Arial"/>
                <a:cs typeface="Arial"/>
                <a:sym typeface="Arial"/>
              </a:rPr>
              <a:pPr/>
              <a:t>Average 9Q Stress NCO rate</a:t>
            </a:fld>
            <a:endParaRPr lang="en-GB" sz="1000" dirty="0">
              <a:latin typeface="Arial"/>
              <a:cs typeface="Arial"/>
              <a:sym typeface="Arial"/>
            </a:endParaRPr>
          </a:p>
        </p:txBody>
      </p:sp>
      <p:sp>
        <p:nvSpPr>
          <p:cNvPr id="26" name="Text Placeholder 6215"/>
          <p:cNvSpPr>
            <a:spLocks noGrp="1"/>
          </p:cNvSpPr>
          <p:nvPr>
            <p:custDataLst>
              <p:tags r:id="rId16"/>
            </p:custDataLst>
          </p:nvPr>
        </p:nvSpPr>
        <p:spPr bwMode="auto">
          <a:xfrm>
            <a:off x="884238" y="5561013"/>
            <a:ext cx="1631950"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spcCol="0" anchor="ctr"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nSpc>
                <a:spcPct val="100000"/>
              </a:lnSpc>
              <a:spcBef>
                <a:spcPct val="0"/>
              </a:spcBef>
              <a:spcAft>
                <a:spcPct val="0"/>
              </a:spcAft>
              <a:buNone/>
            </a:pPr>
            <a:fld id="{B53C6CBD-1A2E-4A95-870E-71DA186AB85F}" type="datetime'''''B''''H''C ''Str''''''''''es''s NCO'' rat''e'''''''''''''''">
              <a:rPr lang="en-US" sz="1000">
                <a:latin typeface="Arial"/>
                <a:cs typeface="Arial"/>
                <a:sym typeface="Arial"/>
              </a:rPr>
              <a:pPr/>
              <a:t>BHC Stress NCO rate</a:t>
            </a:fld>
            <a:r>
              <a:rPr lang="en-US" sz="1000" smtClean="0">
                <a:latin typeface="Arial"/>
                <a:cs typeface="Arial"/>
                <a:sym typeface="Arial"/>
              </a:rPr>
              <a:t> </a:t>
            </a:r>
            <a:r>
              <a:rPr lang="en-US" sz="1000" dirty="0" smtClean="0">
                <a:latin typeface="Arial"/>
                <a:cs typeface="Arial"/>
                <a:sym typeface="Arial"/>
              </a:rPr>
              <a:t>(2016)</a:t>
            </a:r>
            <a:endParaRPr lang="en-GB" sz="1000" dirty="0">
              <a:latin typeface="Arial"/>
              <a:cs typeface="Arial"/>
              <a:sym typeface="Arial"/>
            </a:endParaRPr>
          </a:p>
        </p:txBody>
      </p:sp>
      <p:sp>
        <p:nvSpPr>
          <p:cNvPr id="28" name="Text Placeholder 13"/>
          <p:cNvSpPr>
            <a:spLocks noGrp="1"/>
          </p:cNvSpPr>
          <p:nvPr>
            <p:custDataLst>
              <p:tags r:id="rId17"/>
            </p:custDataLst>
          </p:nvPr>
        </p:nvSpPr>
        <p:spPr bwMode="auto">
          <a:xfrm>
            <a:off x="2954338" y="5357813"/>
            <a:ext cx="1565275"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spcCol="0" anchor="ctr"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nSpc>
                <a:spcPct val="100000"/>
              </a:lnSpc>
              <a:spcBef>
                <a:spcPct val="0"/>
              </a:spcBef>
              <a:spcAft>
                <a:spcPct val="0"/>
              </a:spcAft>
              <a:buNone/>
            </a:pPr>
            <a:fld id="{DEA0E847-2D79-49EE-B4A2-8049A30B0789}" type="datetime'Aver''a''''''ge'' ''9Q'''''''''' ''Ba''se N''CO'''' rate'''">
              <a:rPr lang="en-US" sz="1000">
                <a:latin typeface="Arial"/>
                <a:cs typeface="Arial"/>
                <a:sym typeface="Arial"/>
              </a:rPr>
              <a:pPr/>
              <a:t>Average 9Q Base NCO rate</a:t>
            </a:fld>
            <a:endParaRPr lang="en-GB" sz="1000" dirty="0">
              <a:latin typeface="Arial"/>
              <a:cs typeface="Arial"/>
              <a:sym typeface="Arial"/>
            </a:endParaRPr>
          </a:p>
        </p:txBody>
      </p:sp>
      <p:sp>
        <p:nvSpPr>
          <p:cNvPr id="25" name="Text Placeholder 6216"/>
          <p:cNvSpPr>
            <a:spLocks noGrp="1"/>
          </p:cNvSpPr>
          <p:nvPr>
            <p:custDataLst>
              <p:tags r:id="rId18"/>
            </p:custDataLst>
          </p:nvPr>
        </p:nvSpPr>
        <p:spPr bwMode="auto">
          <a:xfrm>
            <a:off x="884238" y="5357813"/>
            <a:ext cx="1257300"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spcCol="0" anchor="ctr"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nSpc>
                <a:spcPct val="100000"/>
              </a:lnSpc>
              <a:spcBef>
                <a:spcPct val="0"/>
              </a:spcBef>
              <a:spcAft>
                <a:spcPct val="0"/>
              </a:spcAft>
              <a:buNone/>
            </a:pPr>
            <a:fld id="{A0F51154-50EA-4A25-A270-37A6A196C697}" type="datetime'''''''''''''B''a''''se'' ''''''''''N''C''O rat''''e'">
              <a:rPr lang="en-US" sz="1000">
                <a:latin typeface="Arial"/>
                <a:cs typeface="Arial"/>
                <a:sym typeface="Arial"/>
              </a:rPr>
              <a:pPr/>
              <a:t>Base NCO rate</a:t>
            </a:fld>
            <a:r>
              <a:rPr lang="en-US" sz="1000" dirty="0" smtClean="0">
                <a:latin typeface="Arial"/>
                <a:cs typeface="Arial"/>
                <a:sym typeface="Arial"/>
              </a:rPr>
              <a:t> (2016)</a:t>
            </a:r>
            <a:endParaRPr lang="en-GB" sz="1000" dirty="0">
              <a:latin typeface="Arial"/>
              <a:cs typeface="Arial"/>
              <a:sym typeface="Arial"/>
            </a:endParaRPr>
          </a:p>
        </p:txBody>
      </p:sp>
      <p:sp>
        <p:nvSpPr>
          <p:cNvPr id="32" name="Rectangle 31"/>
          <p:cNvSpPr/>
          <p:nvPr/>
        </p:nvSpPr>
        <p:spPr>
          <a:xfrm>
            <a:off x="366712" y="1463040"/>
            <a:ext cx="4418966" cy="370614"/>
          </a:xfrm>
          <a:prstGeom prst="rect">
            <a:avLst/>
          </a:prstGeom>
        </p:spPr>
        <p:txBody>
          <a:bodyPr wrap="square" lIns="0" tIns="0" rIns="0" bIns="0">
            <a:spAutoFit/>
          </a:bodyPr>
          <a:lstStyle/>
          <a:p>
            <a:pPr algn="l"/>
            <a:r>
              <a:rPr lang="en-US" sz="1400" b="1" dirty="0" smtClean="0">
                <a:solidFill>
                  <a:srgbClr val="FF0000"/>
                </a:solidFill>
                <a:latin typeface="Arial" panose="020B0604020202020204" pitchFamily="34" charset="0"/>
                <a:cs typeface="Arial" panose="020B0604020202020204" pitchFamily="34" charset="0"/>
              </a:rPr>
              <a:t>CCAR </a:t>
            </a:r>
            <a:r>
              <a:rPr lang="en-US" sz="1400" b="1" dirty="0">
                <a:solidFill>
                  <a:srgbClr val="FF0000"/>
                </a:solidFill>
                <a:latin typeface="Arial" panose="020B0604020202020204" pitchFamily="34" charset="0"/>
                <a:cs typeface="Arial" panose="020B0604020202020204" pitchFamily="34" charset="0"/>
              </a:rPr>
              <a:t>Base vs BHC Stress monthly NCO </a:t>
            </a:r>
            <a:r>
              <a:rPr lang="en-US" sz="1400" b="1" dirty="0" smtClean="0">
                <a:solidFill>
                  <a:srgbClr val="FF0000"/>
                </a:solidFill>
                <a:latin typeface="Arial" panose="020B0604020202020204" pitchFamily="34" charset="0"/>
                <a:cs typeface="Arial" panose="020B0604020202020204" pitchFamily="34" charset="0"/>
              </a:rPr>
              <a:t>rates</a:t>
            </a:r>
            <a:r>
              <a:rPr lang="en-US" sz="1400" b="1" baseline="30000" dirty="0" smtClean="0">
                <a:solidFill>
                  <a:srgbClr val="FF0000"/>
                </a:solidFill>
                <a:latin typeface="Arial" panose="020B0604020202020204" pitchFamily="34" charset="0"/>
                <a:cs typeface="Arial" panose="020B0604020202020204" pitchFamily="34" charset="0"/>
              </a:rPr>
              <a:t>1</a:t>
            </a:r>
            <a:endParaRPr lang="en-US" sz="1400" b="1" dirty="0">
              <a:solidFill>
                <a:srgbClr val="FF0000"/>
              </a:solidFill>
              <a:latin typeface="Arial" panose="020B0604020202020204" pitchFamily="34" charset="0"/>
              <a:cs typeface="Arial" panose="020B0604020202020204" pitchFamily="34" charset="0"/>
            </a:endParaRPr>
          </a:p>
          <a:p>
            <a:pPr algn="l"/>
            <a:r>
              <a:rPr lang="en-US" sz="1400" dirty="0">
                <a:solidFill>
                  <a:srgbClr val="FF0000"/>
                </a:solidFill>
                <a:latin typeface="Arial" panose="020B0604020202020204" pitchFamily="34" charset="0"/>
                <a:cs typeface="Arial" panose="020B0604020202020204" pitchFamily="34" charset="0"/>
              </a:rPr>
              <a:t>2016 PQ1-PQ9, </a:t>
            </a:r>
            <a:r>
              <a:rPr lang="en-US" sz="1400" dirty="0" smtClean="0">
                <a:solidFill>
                  <a:srgbClr val="FF0000"/>
                </a:solidFill>
                <a:latin typeface="Arial" panose="020B0604020202020204" pitchFamily="34" charset="0"/>
                <a:cs typeface="Arial" panose="020B0604020202020204" pitchFamily="34" charset="0"/>
              </a:rPr>
              <a:t>annualized %</a:t>
            </a:r>
            <a:endParaRPr lang="en-US" sz="1400" dirty="0">
              <a:solidFill>
                <a:srgbClr val="FF0000"/>
              </a:solidFill>
              <a:latin typeface="Arial" panose="020B0604020202020204" pitchFamily="34" charset="0"/>
              <a:cs typeface="Arial" panose="020B0604020202020204" pitchFamily="34" charset="0"/>
            </a:endParaRPr>
          </a:p>
        </p:txBody>
      </p:sp>
      <p:cxnSp>
        <p:nvCxnSpPr>
          <p:cNvPr id="34" name="Straight Connector 33"/>
          <p:cNvCxnSpPr/>
          <p:nvPr/>
        </p:nvCxnSpPr>
        <p:spPr>
          <a:xfrm>
            <a:off x="4785678" y="1470025"/>
            <a:ext cx="0" cy="4862513"/>
          </a:xfrm>
          <a:prstGeom prst="line">
            <a:avLst/>
          </a:prstGeom>
          <a:ln>
            <a:solidFill>
              <a:schemeClr val="bg2"/>
            </a:solidFill>
            <a:tailEnd type="none"/>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1892292" y="6335084"/>
            <a:ext cx="3060133" cy="123111"/>
          </a:xfrm>
          <a:prstGeom prst="rect">
            <a:avLst/>
          </a:prstGeom>
          <a:noFill/>
        </p:spPr>
        <p:txBody>
          <a:bodyPr wrap="none" lIns="0" tIns="0" rIns="0" bIns="0" rtlCol="0">
            <a:spAutoFit/>
          </a:bodyPr>
          <a:lstStyle/>
          <a:p>
            <a:pPr algn="l">
              <a:lnSpc>
                <a:spcPct val="100000"/>
              </a:lnSpc>
            </a:pPr>
            <a:r>
              <a:rPr lang="en-GB" sz="800" dirty="0" smtClean="0">
                <a:latin typeface="Arial" panose="020B0604020202020204" pitchFamily="34" charset="0"/>
                <a:cs typeface="Arial" panose="020B0604020202020204" pitchFamily="34" charset="0"/>
              </a:rPr>
              <a:t>Calculated as monthly losses $ / monthly outstanding balances * 12</a:t>
            </a:r>
          </a:p>
        </p:txBody>
      </p:sp>
      <p:cxnSp>
        <p:nvCxnSpPr>
          <p:cNvPr id="40" name="Straight Connector 39"/>
          <p:cNvCxnSpPr/>
          <p:nvPr/>
        </p:nvCxnSpPr>
        <p:spPr>
          <a:xfrm>
            <a:off x="3381375" y="3097056"/>
            <a:ext cx="0" cy="1100769"/>
          </a:xfrm>
          <a:prstGeom prst="line">
            <a:avLst/>
          </a:prstGeom>
          <a:ln>
            <a:solidFill>
              <a:schemeClr val="bg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2435225" y="3682049"/>
            <a:ext cx="1914449" cy="184666"/>
          </a:xfrm>
          <a:prstGeom prst="rect">
            <a:avLst/>
          </a:prstGeom>
          <a:solidFill>
            <a:schemeClr val="bg1"/>
          </a:solidFill>
        </p:spPr>
        <p:txBody>
          <a:bodyPr wrap="square" lIns="0" tIns="0" rIns="0" bIns="0" rtlCol="0">
            <a:spAutoFit/>
          </a:bodyPr>
          <a:lstStyle/>
          <a:p>
            <a:pPr>
              <a:lnSpc>
                <a:spcPct val="100000"/>
              </a:lnSpc>
            </a:pPr>
            <a:r>
              <a:rPr lang="en-GB" sz="1200" b="1" i="1" dirty="0" smtClean="0">
                <a:latin typeface="Arial" panose="020B0604020202020204" pitchFamily="34" charset="0"/>
                <a:cs typeface="Arial" panose="020B0604020202020204" pitchFamily="34" charset="0"/>
              </a:rPr>
              <a:t>~2.9x from Stress to Base</a:t>
            </a:r>
          </a:p>
        </p:txBody>
      </p:sp>
      <p:graphicFrame>
        <p:nvGraphicFramePr>
          <p:cNvPr id="45" name="Table 44"/>
          <p:cNvGraphicFramePr>
            <a:graphicFrameLocks noGrp="1"/>
          </p:cNvGraphicFramePr>
          <p:nvPr>
            <p:extLst>
              <p:ext uri="{D42A27DB-BD31-4B8C-83A1-F6EECF244321}">
                <p14:modId xmlns:p14="http://schemas.microsoft.com/office/powerpoint/2010/main" val="1830203885"/>
              </p:ext>
            </p:extLst>
          </p:nvPr>
        </p:nvGraphicFramePr>
        <p:xfrm>
          <a:off x="5143862" y="1459865"/>
          <a:ext cx="4082688" cy="2969895"/>
        </p:xfrm>
        <a:graphic>
          <a:graphicData uri="http://schemas.openxmlformats.org/drawingml/2006/table">
            <a:tbl>
              <a:tblPr firstRow="1" bandRow="1">
                <a:tableStyleId>{839DD9DD-9E6C-4910-8AC0-68ADFF6A6AFC}</a:tableStyleId>
              </a:tblPr>
              <a:tblGrid>
                <a:gridCol w="533038"/>
                <a:gridCol w="3549650"/>
              </a:tblGrid>
              <a:tr h="236855">
                <a:tc>
                  <a:txBody>
                    <a:bodyPr/>
                    <a:lstStyle/>
                    <a:p>
                      <a:endParaRPr lang="en-US" sz="1400" b="1" dirty="0">
                        <a:solidFill>
                          <a:srgbClr val="FF0000"/>
                        </a:solidFill>
                      </a:endParaRP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b="1" dirty="0" smtClean="0">
                          <a:solidFill>
                            <a:srgbClr val="FF0000"/>
                          </a:solidFill>
                          <a:latin typeface="Arial" panose="020B0604020202020204" pitchFamily="34" charset="0"/>
                          <a:cs typeface="Arial" panose="020B0604020202020204" pitchFamily="34" charset="0"/>
                        </a:rPr>
                        <a:t>Calibration approach</a:t>
                      </a:r>
                    </a:p>
                  </a:txBody>
                  <a:tcPr/>
                </a:tc>
              </a:tr>
              <a:tr h="1293495">
                <a:tc>
                  <a:txBody>
                    <a:bodyPr/>
                    <a:lstStyle/>
                    <a:p>
                      <a:r>
                        <a:rPr lang="en-US" sz="3600" b="1" dirty="0" smtClean="0">
                          <a:solidFill>
                            <a:srgbClr val="FF0000"/>
                          </a:solidFill>
                          <a:latin typeface="Arial" panose="020B0604020202020204" pitchFamily="34" charset="0"/>
                          <a:cs typeface="Arial" panose="020B0604020202020204" pitchFamily="34" charset="0"/>
                        </a:rPr>
                        <a:t>B</a:t>
                      </a:r>
                      <a:endParaRPr lang="en-US" sz="3600" b="1" dirty="0">
                        <a:solidFill>
                          <a:srgbClr val="FF0000"/>
                        </a:solidFill>
                        <a:latin typeface="Arial" panose="020B0604020202020204" pitchFamily="34" charset="0"/>
                        <a:cs typeface="Arial" panose="020B0604020202020204" pitchFamily="34" charset="0"/>
                      </a:endParaRPr>
                    </a:p>
                  </a:txBody>
                  <a:tcPr anchor="ctr"/>
                </a:tc>
                <a:tc>
                  <a:txBody>
                    <a:bodyPr/>
                    <a:lstStyle/>
                    <a:p>
                      <a:pPr marL="236538" indent="-236538" algn="l" fontAlgn="b">
                        <a:lnSpc>
                          <a:spcPct val="100000"/>
                        </a:lnSpc>
                        <a:spcBef>
                          <a:spcPts val="400"/>
                        </a:spcBef>
                        <a:spcAft>
                          <a:spcPts val="0"/>
                        </a:spcAft>
                        <a:buFont typeface="Arial" panose="020B0604020202020204" pitchFamily="34" charset="0"/>
                        <a:buChar char="•"/>
                        <a:defRPr/>
                      </a:pPr>
                      <a:r>
                        <a:rPr lang="en-US" sz="1200" dirty="0" smtClean="0">
                          <a:latin typeface="Arial" panose="020B0604020202020204" pitchFamily="34" charset="0"/>
                          <a:cs typeface="Arial" panose="020B0604020202020204" pitchFamily="34" charset="0"/>
                        </a:rPr>
                        <a:t>For BB </a:t>
                      </a:r>
                      <a:r>
                        <a:rPr lang="en-US" sz="1200" baseline="0" dirty="0" smtClean="0">
                          <a:latin typeface="Arial" panose="020B0604020202020204" pitchFamily="34" charset="0"/>
                          <a:cs typeface="Arial" panose="020B0604020202020204" pitchFamily="34" charset="0"/>
                        </a:rPr>
                        <a:t>portfolio</a:t>
                      </a:r>
                      <a:r>
                        <a:rPr lang="en-US" sz="1200" dirty="0" smtClean="0">
                          <a:latin typeface="Arial" panose="020B0604020202020204" pitchFamily="34" charset="0"/>
                          <a:cs typeface="Arial" panose="020B0604020202020204" pitchFamily="34" charset="0"/>
                        </a:rPr>
                        <a:t>, calibrated preliminary anchor point based on CCAR BHC Stress to Base projected sensitivity</a:t>
                      </a:r>
                    </a:p>
                    <a:p>
                      <a:pPr marL="236538" indent="-236538" algn="l" fontAlgn="b">
                        <a:lnSpc>
                          <a:spcPct val="100000"/>
                        </a:lnSpc>
                        <a:spcBef>
                          <a:spcPts val="400"/>
                        </a:spcBef>
                        <a:spcAft>
                          <a:spcPts val="0"/>
                        </a:spcAft>
                        <a:buFont typeface="Arial" panose="020B0604020202020204" pitchFamily="34" charset="0"/>
                        <a:buChar char="•"/>
                        <a:defRPr/>
                      </a:pPr>
                      <a:r>
                        <a:rPr lang="en-US" sz="1200" dirty="0" smtClean="0">
                          <a:latin typeface="Arial" panose="020B0604020202020204" pitchFamily="34" charset="0"/>
                          <a:cs typeface="Arial" panose="020B0604020202020204" pitchFamily="34" charset="0"/>
                        </a:rPr>
                        <a:t>Used CCAR projection;</a:t>
                      </a:r>
                      <a:r>
                        <a:rPr lang="en-US" sz="1200" baseline="0" dirty="0" smtClean="0">
                          <a:latin typeface="Arial" panose="020B0604020202020204" pitchFamily="34" charset="0"/>
                          <a:cs typeface="Arial" panose="020B0604020202020204" pitchFamily="34" charset="0"/>
                        </a:rPr>
                        <a:t> </a:t>
                      </a:r>
                      <a:r>
                        <a:rPr lang="en-US" sz="1200" dirty="0" smtClean="0">
                          <a:latin typeface="Arial" panose="020B0604020202020204" pitchFamily="34" charset="0"/>
                          <a:cs typeface="Arial" panose="020B0604020202020204" pitchFamily="34" charset="0"/>
                        </a:rPr>
                        <a:t>improved</a:t>
                      </a:r>
                      <a:r>
                        <a:rPr lang="en-US" sz="1200" baseline="0" dirty="0" smtClean="0">
                          <a:latin typeface="Arial" panose="020B0604020202020204" pitchFamily="34" charset="0"/>
                          <a:cs typeface="Arial" panose="020B0604020202020204" pitchFamily="34" charset="0"/>
                        </a:rPr>
                        <a:t> </a:t>
                      </a:r>
                      <a:r>
                        <a:rPr lang="en-US" sz="1200" dirty="0" smtClean="0">
                          <a:latin typeface="Arial" panose="020B0604020202020204" pitchFamily="34" charset="0"/>
                          <a:cs typeface="Arial" panose="020B0604020202020204" pitchFamily="34" charset="0"/>
                        </a:rPr>
                        <a:t>CCAR model has reliable sensitivity</a:t>
                      </a:r>
                    </a:p>
                  </a:txBody>
                  <a:tcPr/>
                </a:tc>
              </a:tr>
              <a:tr h="1371600">
                <a:tc>
                  <a:txBody>
                    <a:bodyPr/>
                    <a:lstStyle/>
                    <a:p>
                      <a:r>
                        <a:rPr lang="en-US" sz="3600" b="1" dirty="0" smtClean="0">
                          <a:solidFill>
                            <a:srgbClr val="FF0000"/>
                          </a:solidFill>
                          <a:latin typeface="Arial" panose="020B0604020202020204" pitchFamily="34" charset="0"/>
                          <a:cs typeface="Arial" panose="020B0604020202020204" pitchFamily="34" charset="0"/>
                        </a:rPr>
                        <a:t>D</a:t>
                      </a:r>
                      <a:endParaRPr lang="en-US" sz="3600" b="1" dirty="0">
                        <a:solidFill>
                          <a:srgbClr val="FF0000"/>
                        </a:solidFill>
                        <a:latin typeface="Arial" panose="020B0604020202020204" pitchFamily="34" charset="0"/>
                        <a:cs typeface="Arial" panose="020B0604020202020204" pitchFamily="34" charset="0"/>
                      </a:endParaRPr>
                    </a:p>
                  </a:txBody>
                  <a:tcPr anchor="ctr"/>
                </a:tc>
                <a:tc>
                  <a:txBody>
                    <a:bodyPr/>
                    <a:lstStyle/>
                    <a:p>
                      <a:pPr marL="171450" marR="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smtClean="0">
                          <a:latin typeface="Arial" panose="020B0604020202020204" pitchFamily="34" charset="0"/>
                          <a:cs typeface="Arial" panose="020B0604020202020204" pitchFamily="34" charset="0"/>
                        </a:rPr>
                        <a:t>Management reviewed the anchor point</a:t>
                      </a:r>
                      <a:r>
                        <a:rPr lang="en-US" sz="1200" baseline="0" dirty="0" smtClean="0">
                          <a:latin typeface="Arial" panose="020B0604020202020204" pitchFamily="34" charset="0"/>
                          <a:cs typeface="Arial" panose="020B0604020202020204" pitchFamily="34" charset="0"/>
                        </a:rPr>
                        <a:t> and did not apply further adjustment (see appendix)</a:t>
                      </a:r>
                    </a:p>
                    <a:p>
                      <a:pPr marL="0" marR="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dirty="0"/>
                    </a:p>
                  </a:txBody>
                  <a:tcPr/>
                </a:tc>
              </a:tr>
            </a:tbl>
          </a:graphicData>
        </a:graphic>
      </p:graphicFrame>
      <p:grpSp>
        <p:nvGrpSpPr>
          <p:cNvPr id="47" name="Group 46"/>
          <p:cNvGrpSpPr/>
          <p:nvPr/>
        </p:nvGrpSpPr>
        <p:grpSpPr>
          <a:xfrm>
            <a:off x="443921" y="72184"/>
            <a:ext cx="3881751" cy="189008"/>
            <a:chOff x="403281" y="164517"/>
            <a:chExt cx="3881751" cy="189008"/>
          </a:xfrm>
        </p:grpSpPr>
        <p:sp>
          <p:nvSpPr>
            <p:cNvPr id="48" name="Text Box 75"/>
            <p:cNvSpPr txBox="1">
              <a:spLocks noChangeArrowheads="1"/>
            </p:cNvSpPr>
            <p:nvPr/>
          </p:nvSpPr>
          <p:spPr bwMode="gray">
            <a:xfrm>
              <a:off x="636148" y="166688"/>
              <a:ext cx="3648884" cy="184666"/>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none" lIns="0" tIns="0" rIns="0" bIns="0">
              <a:spAutoFit/>
            </a:bodyPr>
            <a:lstStyle/>
            <a:p>
              <a:pPr algn="l">
                <a:lnSpc>
                  <a:spcPct val="100000"/>
                </a:lnSpc>
              </a:pPr>
              <a:r>
                <a:rPr lang="en-US" sz="1200" dirty="0">
                  <a:solidFill>
                    <a:srgbClr val="FF0000"/>
                  </a:solidFill>
                </a:rPr>
                <a:t>Credit risk – Losses: </a:t>
              </a:r>
              <a:r>
                <a:rPr lang="en-US" sz="1200" dirty="0">
                  <a:solidFill>
                    <a:schemeClr val="accent1"/>
                  </a:solidFill>
                </a:rPr>
                <a:t>Calibration – </a:t>
              </a:r>
              <a:r>
                <a:rPr lang="en-US" sz="1200" dirty="0" smtClean="0">
                  <a:solidFill>
                    <a:srgbClr val="FF0000"/>
                  </a:solidFill>
                </a:rPr>
                <a:t>Net Charge-off rate</a:t>
              </a:r>
              <a:endParaRPr lang="en-US" sz="1200" dirty="0">
                <a:solidFill>
                  <a:srgbClr val="FF0000"/>
                </a:solidFill>
              </a:endParaRPr>
            </a:p>
          </p:txBody>
        </p:sp>
        <p:sp>
          <p:nvSpPr>
            <p:cNvPr id="49" name="Oval 48"/>
            <p:cNvSpPr/>
            <p:nvPr/>
          </p:nvSpPr>
          <p:spPr bwMode="auto">
            <a:xfrm>
              <a:off x="403281" y="164517"/>
              <a:ext cx="189008" cy="189008"/>
            </a:xfrm>
            <a:prstGeom prst="ellipse">
              <a:avLst/>
            </a:prstGeom>
            <a:solidFill>
              <a:srgbClr val="FF000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lang="en-US" b="1" dirty="0">
                  <a:solidFill>
                    <a:schemeClr val="bg1"/>
                  </a:solidFill>
                  <a:ea typeface="ＭＳ Ｐゴシック" pitchFamily="-112" charset="-128"/>
                  <a:cs typeface="ＭＳ Ｐゴシック" pitchFamily="-112" charset="-128"/>
                </a:rPr>
                <a:t>2</a:t>
              </a:r>
              <a:endParaRPr kumimoji="0" lang="en-US" b="1" i="0" u="none" strike="noStrike" cap="none" normalizeH="0" baseline="0" dirty="0">
                <a:ln>
                  <a:noFill/>
                </a:ln>
                <a:solidFill>
                  <a:schemeClr val="bg1"/>
                </a:solidFill>
                <a:effectLst/>
                <a:latin typeface="Arial" charset="0"/>
                <a:ea typeface="ＭＳ Ｐゴシック" pitchFamily="-112" charset="-128"/>
                <a:cs typeface="ＭＳ Ｐゴシック" pitchFamily="-112" charset="-128"/>
              </a:endParaRPr>
            </a:p>
          </p:txBody>
        </p:sp>
      </p:grpSp>
      <p:graphicFrame>
        <p:nvGraphicFramePr>
          <p:cNvPr id="44" name="Table 43"/>
          <p:cNvGraphicFramePr>
            <a:graphicFrameLocks noGrp="1"/>
          </p:cNvGraphicFramePr>
          <p:nvPr>
            <p:extLst>
              <p:ext uri="{D42A27DB-BD31-4B8C-83A1-F6EECF244321}">
                <p14:modId xmlns:p14="http://schemas.microsoft.com/office/powerpoint/2010/main" val="1077551001"/>
              </p:ext>
            </p:extLst>
          </p:nvPr>
        </p:nvGraphicFramePr>
        <p:xfrm>
          <a:off x="5676900" y="3548411"/>
          <a:ext cx="3570288" cy="786384"/>
        </p:xfrm>
        <a:graphic>
          <a:graphicData uri="http://schemas.openxmlformats.org/drawingml/2006/table">
            <a:tbl>
              <a:tblPr firstRow="1" bandRow="1">
                <a:tableStyleId>{839DD9DD-9E6C-4910-8AC0-68ADFF6A6AFC}</a:tableStyleId>
              </a:tblPr>
              <a:tblGrid>
                <a:gridCol w="1130300"/>
                <a:gridCol w="1206500"/>
                <a:gridCol w="1233488"/>
              </a:tblGrid>
              <a:tr h="271590">
                <a:tc>
                  <a:txBody>
                    <a:bodyPr/>
                    <a:lstStyle/>
                    <a:p>
                      <a:endParaRPr lang="en-US" sz="1000" dirty="0">
                        <a:latin typeface="Arial" panose="020B0604020202020204" pitchFamily="34" charset="0"/>
                        <a:cs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000" dirty="0" smtClean="0">
                          <a:solidFill>
                            <a:schemeClr val="tx1"/>
                          </a:solidFill>
                          <a:latin typeface="Arial" panose="020B0604020202020204" pitchFamily="34" charset="0"/>
                          <a:cs typeface="Arial" panose="020B0604020202020204" pitchFamily="34" charset="0"/>
                        </a:rPr>
                        <a:t>CCAR</a:t>
                      </a:r>
                      <a:r>
                        <a:rPr lang="en-US" sz="1000" baseline="0" dirty="0" smtClean="0">
                          <a:solidFill>
                            <a:schemeClr val="tx1"/>
                          </a:solidFill>
                          <a:latin typeface="Arial" panose="020B0604020202020204" pitchFamily="34" charset="0"/>
                          <a:cs typeface="Arial" panose="020B0604020202020204" pitchFamily="34" charset="0"/>
                        </a:rPr>
                        <a:t> anchor point </a:t>
                      </a:r>
                      <a:endParaRPr lang="en-US" sz="100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000" dirty="0" smtClean="0">
                          <a:solidFill>
                            <a:srgbClr val="FF0000"/>
                          </a:solidFill>
                          <a:latin typeface="Arial" panose="020B0604020202020204" pitchFamily="34" charset="0"/>
                          <a:cs typeface="Arial" panose="020B0604020202020204" pitchFamily="34" charset="0"/>
                        </a:rPr>
                        <a:t>Revised</a:t>
                      </a:r>
                      <a:r>
                        <a:rPr lang="en-US" sz="1000" baseline="0" dirty="0" smtClean="0">
                          <a:solidFill>
                            <a:srgbClr val="FF0000"/>
                          </a:solidFill>
                          <a:latin typeface="Arial" panose="020B0604020202020204" pitchFamily="34" charset="0"/>
                          <a:cs typeface="Arial" panose="020B0604020202020204" pitchFamily="34" charset="0"/>
                        </a:rPr>
                        <a:t> stress scalar</a:t>
                      </a:r>
                      <a:endParaRPr lang="en-US" sz="1000" dirty="0">
                        <a:solidFill>
                          <a:srgbClr val="FF0000"/>
                        </a:solidFill>
                        <a:latin typeface="Arial" panose="020B0604020202020204" pitchFamily="34" charset="0"/>
                        <a:cs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r>
              <a:tr h="271590">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marL="169863" indent="0" algn="l" defTabSz="914400" rtl="0" eaLnBrk="1" latinLnBrk="0" hangingPunct="1"/>
                      <a:r>
                        <a:rPr lang="en-US" sz="1100" b="1" i="0" kern="1200" dirty="0" smtClean="0">
                          <a:solidFill>
                            <a:schemeClr val="tx1"/>
                          </a:solidFill>
                          <a:latin typeface="Arial" panose="020B0604020202020204" pitchFamily="34" charset="0"/>
                          <a:ea typeface="+mn-ea"/>
                          <a:cs typeface="Arial" panose="020B0604020202020204" pitchFamily="34" charset="0"/>
                        </a:rPr>
                        <a:t>Business Banking</a:t>
                      </a:r>
                      <a:endParaRPr lang="en-US" sz="1100" b="1" i="0" kern="1200" dirty="0">
                        <a:solidFill>
                          <a:schemeClr val="tx1"/>
                        </a:solidFill>
                        <a:latin typeface="Arial" panose="020B0604020202020204" pitchFamily="34" charset="0"/>
                        <a:ea typeface="+mn-ea"/>
                        <a:cs typeface="Arial" panose="020B0604020202020204" pitchFamily="34" charset="0"/>
                      </a:endParaRPr>
                    </a:p>
                  </a:txBody>
                  <a:tcPr marL="36576" marR="36576" marT="27432" marB="27432" anchor="ctr">
                    <a:lnL w="12700" cap="flat" cmpd="sng" algn="ctr">
                      <a:solidFill>
                        <a:schemeClr val="bg1">
                          <a:lumMod val="50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fontAlgn="ctr"/>
                      <a:r>
                        <a:rPr lang="en-US" sz="1100" b="0" i="0" u="none" strike="noStrike" dirty="0" smtClean="0">
                          <a:solidFill>
                            <a:schemeClr val="tx1"/>
                          </a:solidFill>
                          <a:effectLst/>
                          <a:latin typeface="Arial" panose="020B0604020202020204" pitchFamily="34" charset="0"/>
                          <a:cs typeface="Arial" panose="020B0604020202020204" pitchFamily="34" charset="0"/>
                        </a:rPr>
                        <a:t>2.9</a:t>
                      </a:r>
                      <a:endParaRPr lang="en-US" sz="1100" b="0" i="0" u="none" strike="noStrike" dirty="0">
                        <a:solidFill>
                          <a:schemeClr val="tx1"/>
                        </a:solidFill>
                        <a:effectLst/>
                        <a:latin typeface="Arial" panose="020B0604020202020204" pitchFamily="34" charset="0"/>
                        <a:cs typeface="Arial" panose="020B0604020202020204" pitchFamily="34" charset="0"/>
                      </a:endParaRPr>
                    </a:p>
                  </a:txBody>
                  <a:tcPr marL="0" marR="0" marT="0" marB="0" anchor="ctr">
                    <a:lnL w="12700" cap="flat" cmpd="sng" algn="ctr">
                      <a:no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100" b="0" i="0" u="none" strike="noStrike" dirty="0" smtClean="0">
                          <a:solidFill>
                            <a:srgbClr val="FF0000"/>
                          </a:solidFill>
                          <a:effectLst/>
                          <a:latin typeface="Arial" panose="020B0604020202020204" pitchFamily="34" charset="0"/>
                          <a:cs typeface="Arial" panose="020B0604020202020204" pitchFamily="34" charset="0"/>
                        </a:rPr>
                        <a:t>N/A</a:t>
                      </a:r>
                      <a:endParaRPr lang="en-US" sz="1100" b="0" i="0" u="none" strike="noStrike" dirty="0">
                        <a:solidFill>
                          <a:srgbClr val="FF0000"/>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r>
            </a:tbl>
          </a:graphicData>
        </a:graphic>
      </p:graphicFrame>
    </p:spTree>
    <p:extLst>
      <p:ext uri="{BB962C8B-B14F-4D97-AF65-F5344CB8AC3E}">
        <p14:creationId xmlns:p14="http://schemas.microsoft.com/office/powerpoint/2010/main" val="14604987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extLst>
              <p:ext uri="{D42A27DB-BD31-4B8C-83A1-F6EECF244321}">
                <p14:modId xmlns:p14="http://schemas.microsoft.com/office/powerpoint/2010/main" val="273490858"/>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13416"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2" name="Content Placeholder 1"/>
          <p:cNvSpPr>
            <a:spLocks noGrp="1"/>
          </p:cNvSpPr>
          <p:nvPr>
            <p:ph sz="quarter" idx="11"/>
          </p:nvPr>
        </p:nvSpPr>
        <p:spPr>
          <a:xfrm>
            <a:off x="852722" y="452510"/>
            <a:ext cx="8161960" cy="435610"/>
          </a:xfrm>
        </p:spPr>
        <p:txBody>
          <a:bodyPr/>
          <a:lstStyle/>
          <a:p>
            <a:r>
              <a:rPr lang="en-GB" dirty="0" smtClean="0"/>
              <a:t>Calibration: </a:t>
            </a:r>
            <a:r>
              <a:rPr lang="en-US" b="0" dirty="0" smtClean="0"/>
              <a:t>NCO anchor points – BB</a:t>
            </a:r>
            <a:endParaRPr lang="en-US" b="0" dirty="0"/>
          </a:p>
        </p:txBody>
      </p:sp>
      <p:sp>
        <p:nvSpPr>
          <p:cNvPr id="16" name="Rectangle 15"/>
          <p:cNvSpPr/>
          <p:nvPr/>
        </p:nvSpPr>
        <p:spPr>
          <a:xfrm>
            <a:off x="362780" y="1463040"/>
            <a:ext cx="8425620" cy="185307"/>
          </a:xfrm>
          <a:prstGeom prst="rect">
            <a:avLst/>
          </a:prstGeom>
        </p:spPr>
        <p:txBody>
          <a:bodyPr wrap="square" lIns="0" tIns="0" rIns="0" bIns="0">
            <a:spAutoFit/>
          </a:bodyPr>
          <a:lstStyle/>
          <a:p>
            <a:pPr algn="l"/>
            <a:r>
              <a:rPr lang="en-GB" sz="1400" b="1" dirty="0" smtClean="0">
                <a:solidFill>
                  <a:srgbClr val="FF0000"/>
                </a:solidFill>
                <a:latin typeface="Arial" panose="020B0604020202020204" pitchFamily="34" charset="0"/>
                <a:cs typeface="Arial" panose="020B0604020202020204" pitchFamily="34" charset="0"/>
              </a:rPr>
              <a:t>SBNA range </a:t>
            </a:r>
            <a:r>
              <a:rPr lang="en-GB" sz="1400" b="1" dirty="0">
                <a:solidFill>
                  <a:srgbClr val="FF0000"/>
                </a:solidFill>
                <a:latin typeface="Arial" panose="020B0604020202020204" pitchFamily="34" charset="0"/>
                <a:cs typeface="Arial" panose="020B0604020202020204" pitchFamily="34" charset="0"/>
              </a:rPr>
              <a:t>of stress scalars and NCO </a:t>
            </a:r>
            <a:r>
              <a:rPr lang="en-GB" sz="1400" b="1" dirty="0" smtClean="0">
                <a:solidFill>
                  <a:srgbClr val="FF0000"/>
                </a:solidFill>
                <a:latin typeface="Arial" panose="020B0604020202020204" pitchFamily="34" charset="0"/>
                <a:cs typeface="Arial" panose="020B0604020202020204" pitchFamily="34" charset="0"/>
              </a:rPr>
              <a:t>anchor points</a:t>
            </a:r>
            <a:endParaRPr lang="en-GB" sz="1400" dirty="0">
              <a:solidFill>
                <a:srgbClr val="FF0000"/>
              </a:solidFill>
              <a:latin typeface="Arial" panose="020B0604020202020204" pitchFamily="34" charset="0"/>
              <a:cs typeface="Arial" panose="020B0604020202020204" pitchFamily="34" charset="0"/>
            </a:endParaRPr>
          </a:p>
        </p:txBody>
      </p:sp>
      <p:graphicFrame>
        <p:nvGraphicFramePr>
          <p:cNvPr id="29" name="Table 28"/>
          <p:cNvGraphicFramePr>
            <a:graphicFrameLocks noGrp="1"/>
          </p:cNvGraphicFramePr>
          <p:nvPr>
            <p:extLst>
              <p:ext uri="{D42A27DB-BD31-4B8C-83A1-F6EECF244321}">
                <p14:modId xmlns:p14="http://schemas.microsoft.com/office/powerpoint/2010/main" val="2019163779"/>
              </p:ext>
            </p:extLst>
          </p:nvPr>
        </p:nvGraphicFramePr>
        <p:xfrm>
          <a:off x="365610" y="2448474"/>
          <a:ext cx="8881582" cy="2762408"/>
        </p:xfrm>
        <a:graphic>
          <a:graphicData uri="http://schemas.openxmlformats.org/drawingml/2006/table">
            <a:tbl>
              <a:tblPr firstRow="1" lastRow="1" bandRow="1"/>
              <a:tblGrid>
                <a:gridCol w="1788310"/>
                <a:gridCol w="863799"/>
                <a:gridCol w="863799"/>
                <a:gridCol w="894279"/>
                <a:gridCol w="894279"/>
                <a:gridCol w="894279"/>
                <a:gridCol w="894279"/>
                <a:gridCol w="894279"/>
                <a:gridCol w="894279"/>
              </a:tblGrid>
              <a:tr h="301101">
                <a:tc rowSpan="2">
                  <a:txBody>
                    <a:bodyPr/>
                    <a:lstStyle>
                      <a:lvl1pPr marL="0" algn="l" defTabSz="457200" rtl="0" eaLnBrk="1" latinLnBrk="0" hangingPunct="1">
                        <a:defRPr sz="1800" b="1" kern="1200">
                          <a:solidFill>
                            <a:schemeClr val="lt1"/>
                          </a:solidFill>
                          <a:latin typeface="Arial"/>
                        </a:defRPr>
                      </a:lvl1pPr>
                      <a:lvl2pPr marL="457200" algn="l" defTabSz="457200" rtl="0" eaLnBrk="1" latinLnBrk="0" hangingPunct="1">
                        <a:defRPr sz="1800" b="1" kern="1200">
                          <a:solidFill>
                            <a:schemeClr val="lt1"/>
                          </a:solidFill>
                          <a:latin typeface="Arial"/>
                        </a:defRPr>
                      </a:lvl2pPr>
                      <a:lvl3pPr marL="914400" algn="l" defTabSz="457200" rtl="0" eaLnBrk="1" latinLnBrk="0" hangingPunct="1">
                        <a:defRPr sz="1800" b="1" kern="1200">
                          <a:solidFill>
                            <a:schemeClr val="lt1"/>
                          </a:solidFill>
                          <a:latin typeface="Arial"/>
                        </a:defRPr>
                      </a:lvl3pPr>
                      <a:lvl4pPr marL="1371600" algn="l" defTabSz="457200" rtl="0" eaLnBrk="1" latinLnBrk="0" hangingPunct="1">
                        <a:defRPr sz="1800" b="1" kern="1200">
                          <a:solidFill>
                            <a:schemeClr val="lt1"/>
                          </a:solidFill>
                          <a:latin typeface="Arial"/>
                        </a:defRPr>
                      </a:lvl4pPr>
                      <a:lvl5pPr marL="1828800" algn="l" defTabSz="457200" rtl="0" eaLnBrk="1" latinLnBrk="0" hangingPunct="1">
                        <a:defRPr sz="1800" b="1" kern="1200">
                          <a:solidFill>
                            <a:schemeClr val="lt1"/>
                          </a:solidFill>
                          <a:latin typeface="Arial"/>
                        </a:defRPr>
                      </a:lvl5pPr>
                      <a:lvl6pPr marL="2286000" algn="l" defTabSz="457200" rtl="0" eaLnBrk="1" latinLnBrk="0" hangingPunct="1">
                        <a:defRPr sz="1800" b="1" kern="1200">
                          <a:solidFill>
                            <a:schemeClr val="lt1"/>
                          </a:solidFill>
                          <a:latin typeface="Arial"/>
                        </a:defRPr>
                      </a:lvl6pPr>
                      <a:lvl7pPr marL="2743200" algn="l" defTabSz="457200" rtl="0" eaLnBrk="1" latinLnBrk="0" hangingPunct="1">
                        <a:defRPr sz="1800" b="1" kern="1200">
                          <a:solidFill>
                            <a:schemeClr val="lt1"/>
                          </a:solidFill>
                          <a:latin typeface="Arial"/>
                        </a:defRPr>
                      </a:lvl7pPr>
                      <a:lvl8pPr marL="3200400" algn="l" defTabSz="457200" rtl="0" eaLnBrk="1" latinLnBrk="0" hangingPunct="1">
                        <a:defRPr sz="1800" b="1" kern="1200">
                          <a:solidFill>
                            <a:schemeClr val="lt1"/>
                          </a:solidFill>
                          <a:latin typeface="Arial"/>
                        </a:defRPr>
                      </a:lvl8pPr>
                      <a:lvl9pPr marL="3657600" algn="l" defTabSz="457200" rtl="0" eaLnBrk="1" latinLnBrk="0" hangingPunct="1">
                        <a:defRPr sz="1800" b="1" kern="1200">
                          <a:solidFill>
                            <a:schemeClr val="lt1"/>
                          </a:solidFill>
                          <a:latin typeface="Arial"/>
                        </a:defRPr>
                      </a:lvl9pPr>
                    </a:lstStyle>
                    <a:p>
                      <a:r>
                        <a:rPr lang="en-US" sz="1100" b="1" dirty="0" smtClean="0">
                          <a:solidFill>
                            <a:srgbClr val="FF0000"/>
                          </a:solidFill>
                          <a:latin typeface="Arial" panose="020B0604020202020204" pitchFamily="34" charset="0"/>
                          <a:cs typeface="Arial" panose="020B0604020202020204" pitchFamily="34" charset="0"/>
                        </a:rPr>
                        <a:t>Portfolio</a:t>
                      </a:r>
                    </a:p>
                  </a:txBody>
                  <a:tcPr marL="36576" marR="36576" marT="27432" marB="2743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lvl1pPr marL="0" algn="l" defTabSz="457200" rtl="0" eaLnBrk="1" latinLnBrk="0" hangingPunct="1">
                        <a:defRPr sz="1800" b="1" kern="1200">
                          <a:solidFill>
                            <a:schemeClr val="lt1"/>
                          </a:solidFill>
                          <a:latin typeface="Arial"/>
                        </a:defRPr>
                      </a:lvl1pPr>
                      <a:lvl2pPr marL="457200" algn="l" defTabSz="457200" rtl="0" eaLnBrk="1" latinLnBrk="0" hangingPunct="1">
                        <a:defRPr sz="1800" b="1" kern="1200">
                          <a:solidFill>
                            <a:schemeClr val="lt1"/>
                          </a:solidFill>
                          <a:latin typeface="Arial"/>
                        </a:defRPr>
                      </a:lvl2pPr>
                      <a:lvl3pPr marL="914400" algn="l" defTabSz="457200" rtl="0" eaLnBrk="1" latinLnBrk="0" hangingPunct="1">
                        <a:defRPr sz="1800" b="1" kern="1200">
                          <a:solidFill>
                            <a:schemeClr val="lt1"/>
                          </a:solidFill>
                          <a:latin typeface="Arial"/>
                        </a:defRPr>
                      </a:lvl3pPr>
                      <a:lvl4pPr marL="1371600" algn="l" defTabSz="457200" rtl="0" eaLnBrk="1" latinLnBrk="0" hangingPunct="1">
                        <a:defRPr sz="1800" b="1" kern="1200">
                          <a:solidFill>
                            <a:schemeClr val="lt1"/>
                          </a:solidFill>
                          <a:latin typeface="Arial"/>
                        </a:defRPr>
                      </a:lvl4pPr>
                      <a:lvl5pPr marL="1828800" algn="l" defTabSz="457200" rtl="0" eaLnBrk="1" latinLnBrk="0" hangingPunct="1">
                        <a:defRPr sz="1800" b="1" kern="1200">
                          <a:solidFill>
                            <a:schemeClr val="lt1"/>
                          </a:solidFill>
                          <a:latin typeface="Arial"/>
                        </a:defRPr>
                      </a:lvl5pPr>
                      <a:lvl6pPr marL="2286000" algn="l" defTabSz="457200" rtl="0" eaLnBrk="1" latinLnBrk="0" hangingPunct="1">
                        <a:defRPr sz="1800" b="1" kern="1200">
                          <a:solidFill>
                            <a:schemeClr val="lt1"/>
                          </a:solidFill>
                          <a:latin typeface="Arial"/>
                        </a:defRPr>
                      </a:lvl6pPr>
                      <a:lvl7pPr marL="2743200" algn="l" defTabSz="457200" rtl="0" eaLnBrk="1" latinLnBrk="0" hangingPunct="1">
                        <a:defRPr sz="1800" b="1" kern="1200">
                          <a:solidFill>
                            <a:schemeClr val="lt1"/>
                          </a:solidFill>
                          <a:latin typeface="Arial"/>
                        </a:defRPr>
                      </a:lvl7pPr>
                      <a:lvl8pPr marL="3200400" algn="l" defTabSz="457200" rtl="0" eaLnBrk="1" latinLnBrk="0" hangingPunct="1">
                        <a:defRPr sz="1800" b="1" kern="1200">
                          <a:solidFill>
                            <a:schemeClr val="lt1"/>
                          </a:solidFill>
                          <a:latin typeface="Arial"/>
                        </a:defRPr>
                      </a:lvl8pPr>
                      <a:lvl9pPr marL="3657600" algn="l" defTabSz="457200" rtl="0" eaLnBrk="1" latinLnBrk="0" hangingPunct="1">
                        <a:defRPr sz="1800" b="1" kern="1200">
                          <a:solidFill>
                            <a:schemeClr val="lt1"/>
                          </a:solidFill>
                          <a:latin typeface="Arial"/>
                        </a:defRPr>
                      </a:lvl9pPr>
                    </a:lstStyle>
                    <a:p>
                      <a:pPr algn="ctr"/>
                      <a:r>
                        <a:rPr lang="en-US" sz="1100" b="1" kern="1200" dirty="0" smtClean="0">
                          <a:solidFill>
                            <a:srgbClr val="FF0000"/>
                          </a:solidFill>
                          <a:latin typeface="Arial" panose="020B0604020202020204" pitchFamily="34" charset="0"/>
                          <a:ea typeface="+mn-ea"/>
                          <a:cs typeface="Arial" panose="020B0604020202020204" pitchFamily="34" charset="0"/>
                        </a:rPr>
                        <a:t>CCAR</a:t>
                      </a:r>
                      <a:r>
                        <a:rPr lang="en-US" sz="1100" b="1" kern="1200" baseline="0" dirty="0" smtClean="0">
                          <a:solidFill>
                            <a:srgbClr val="FF0000"/>
                          </a:solidFill>
                          <a:latin typeface="Arial" panose="020B0604020202020204" pitchFamily="34" charset="0"/>
                          <a:ea typeface="+mn-ea"/>
                          <a:cs typeface="Arial" panose="020B0604020202020204" pitchFamily="34" charset="0"/>
                        </a:rPr>
                        <a:t> anchor l</a:t>
                      </a:r>
                      <a:r>
                        <a:rPr lang="en-US" sz="1100" b="1" kern="1200" dirty="0" smtClean="0">
                          <a:solidFill>
                            <a:srgbClr val="FF0000"/>
                          </a:solidFill>
                          <a:latin typeface="Arial" panose="020B0604020202020204" pitchFamily="34" charset="0"/>
                          <a:ea typeface="+mn-ea"/>
                          <a:cs typeface="Arial" panose="020B0604020202020204" pitchFamily="34" charset="0"/>
                        </a:rPr>
                        <a:t>oss budget</a:t>
                      </a:r>
                      <a:endParaRPr lang="en-US" sz="1100" b="1" kern="1200" dirty="0">
                        <a:solidFill>
                          <a:srgbClr val="FF0000"/>
                        </a:solidFill>
                        <a:latin typeface="Arial" panose="020B0604020202020204" pitchFamily="34" charset="0"/>
                        <a:ea typeface="+mn-ea"/>
                        <a:cs typeface="Arial" panose="020B0604020202020204" pitchFamily="34" charset="0"/>
                      </a:endParaRPr>
                    </a:p>
                  </a:txBody>
                  <a:tcPr marL="36576" marR="36576" marT="27432" marB="2743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hMerge="1">
                  <a:txBody>
                    <a:bodyPr/>
                    <a:lstStyle/>
                    <a:p>
                      <a:pPr algn="ctr"/>
                      <a:endParaRPr lang="en-US" sz="1100" b="1" dirty="0">
                        <a:solidFill>
                          <a:schemeClr val="tx1"/>
                        </a:solidFill>
                        <a:latin typeface="+mj-lt"/>
                        <a:cs typeface="Arial" panose="020B0604020202020204" pitchFamily="34" charset="0"/>
                      </a:endParaRPr>
                    </a:p>
                  </a:txBody>
                  <a:tcPr marL="36576" marR="36576" marT="27432" marB="27432"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2"/>
                    </a:solidFill>
                  </a:tcPr>
                </a:tc>
                <a:tc rowSpan="2">
                  <a:txBody>
                    <a:bodyPr/>
                    <a:lstStyle>
                      <a:lvl1pPr marL="0" algn="l" defTabSz="457200" rtl="0" eaLnBrk="1" latinLnBrk="0" hangingPunct="1">
                        <a:defRPr sz="1800" b="1" kern="1200">
                          <a:solidFill>
                            <a:schemeClr val="lt1"/>
                          </a:solidFill>
                          <a:latin typeface="Arial"/>
                        </a:defRPr>
                      </a:lvl1pPr>
                      <a:lvl2pPr marL="457200" algn="l" defTabSz="457200" rtl="0" eaLnBrk="1" latinLnBrk="0" hangingPunct="1">
                        <a:defRPr sz="1800" b="1" kern="1200">
                          <a:solidFill>
                            <a:schemeClr val="lt1"/>
                          </a:solidFill>
                          <a:latin typeface="Arial"/>
                        </a:defRPr>
                      </a:lvl2pPr>
                      <a:lvl3pPr marL="914400" algn="l" defTabSz="457200" rtl="0" eaLnBrk="1" latinLnBrk="0" hangingPunct="1">
                        <a:defRPr sz="1800" b="1" kern="1200">
                          <a:solidFill>
                            <a:schemeClr val="lt1"/>
                          </a:solidFill>
                          <a:latin typeface="Arial"/>
                        </a:defRPr>
                      </a:lvl3pPr>
                      <a:lvl4pPr marL="1371600" algn="l" defTabSz="457200" rtl="0" eaLnBrk="1" latinLnBrk="0" hangingPunct="1">
                        <a:defRPr sz="1800" b="1" kern="1200">
                          <a:solidFill>
                            <a:schemeClr val="lt1"/>
                          </a:solidFill>
                          <a:latin typeface="Arial"/>
                        </a:defRPr>
                      </a:lvl4pPr>
                      <a:lvl5pPr marL="1828800" algn="l" defTabSz="457200" rtl="0" eaLnBrk="1" latinLnBrk="0" hangingPunct="1">
                        <a:defRPr sz="1800" b="1" kern="1200">
                          <a:solidFill>
                            <a:schemeClr val="lt1"/>
                          </a:solidFill>
                          <a:latin typeface="Arial"/>
                        </a:defRPr>
                      </a:lvl5pPr>
                      <a:lvl6pPr marL="2286000" algn="l" defTabSz="457200" rtl="0" eaLnBrk="1" latinLnBrk="0" hangingPunct="1">
                        <a:defRPr sz="1800" b="1" kern="1200">
                          <a:solidFill>
                            <a:schemeClr val="lt1"/>
                          </a:solidFill>
                          <a:latin typeface="Arial"/>
                        </a:defRPr>
                      </a:lvl6pPr>
                      <a:lvl7pPr marL="2743200" algn="l" defTabSz="457200" rtl="0" eaLnBrk="1" latinLnBrk="0" hangingPunct="1">
                        <a:defRPr sz="1800" b="1" kern="1200">
                          <a:solidFill>
                            <a:schemeClr val="lt1"/>
                          </a:solidFill>
                          <a:latin typeface="Arial"/>
                        </a:defRPr>
                      </a:lvl7pPr>
                      <a:lvl8pPr marL="3200400" algn="l" defTabSz="457200" rtl="0" eaLnBrk="1" latinLnBrk="0" hangingPunct="1">
                        <a:defRPr sz="1800" b="1" kern="1200">
                          <a:solidFill>
                            <a:schemeClr val="lt1"/>
                          </a:solidFill>
                          <a:latin typeface="Arial"/>
                        </a:defRPr>
                      </a:lvl8pPr>
                      <a:lvl9pPr marL="3657600" algn="l" defTabSz="457200" rtl="0" eaLnBrk="1" latinLnBrk="0" hangingPunct="1">
                        <a:defRPr sz="1800" b="1" kern="1200">
                          <a:solidFill>
                            <a:schemeClr val="lt1"/>
                          </a:solidFill>
                          <a:latin typeface="Arial"/>
                        </a:defRPr>
                      </a:lvl9pPr>
                    </a:lstStyle>
                    <a:p>
                      <a:pPr algn="ctr"/>
                      <a:r>
                        <a:rPr lang="en-US" sz="1100" b="1" dirty="0" smtClean="0">
                          <a:solidFill>
                            <a:srgbClr val="FF0000"/>
                          </a:solidFill>
                          <a:latin typeface="Arial" panose="020B0604020202020204" pitchFamily="34" charset="0"/>
                          <a:cs typeface="Arial" panose="020B0604020202020204" pitchFamily="34" charset="0"/>
                        </a:rPr>
                        <a:t>CCAR anchor</a:t>
                      </a:r>
                      <a:r>
                        <a:rPr lang="en-US" sz="1100" b="1" baseline="0" dirty="0" smtClean="0">
                          <a:solidFill>
                            <a:srgbClr val="FF0000"/>
                          </a:solidFill>
                          <a:latin typeface="Arial" panose="020B0604020202020204" pitchFamily="34" charset="0"/>
                          <a:cs typeface="Arial" panose="020B0604020202020204" pitchFamily="34" charset="0"/>
                        </a:rPr>
                        <a:t> scalar</a:t>
                      </a:r>
                      <a:endParaRPr lang="en-US" sz="1100" b="1" dirty="0">
                        <a:solidFill>
                          <a:srgbClr val="FF0000"/>
                        </a:solidFill>
                        <a:latin typeface="Arial" panose="020B0604020202020204" pitchFamily="34" charset="0"/>
                        <a:cs typeface="Arial" panose="020B0604020202020204" pitchFamily="34" charset="0"/>
                      </a:endParaRPr>
                    </a:p>
                  </a:txBody>
                  <a:tcPr marL="36576" marR="36576" marT="27432" marB="2743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rowSpan="2">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100" b="1" dirty="0" smtClean="0">
                          <a:solidFill>
                            <a:srgbClr val="FF0000"/>
                          </a:solidFill>
                          <a:latin typeface="Arial" panose="020B0604020202020204" pitchFamily="34" charset="0"/>
                          <a:cs typeface="Arial" panose="020B0604020202020204" pitchFamily="34" charset="0"/>
                        </a:rPr>
                        <a:t>Revised scalar</a:t>
                      </a:r>
                      <a:r>
                        <a:rPr lang="en-US" sz="1100" b="1" baseline="30000" dirty="0" smtClean="0">
                          <a:solidFill>
                            <a:srgbClr val="FF0000"/>
                          </a:solidFill>
                          <a:latin typeface="Arial" panose="020B0604020202020204" pitchFamily="34" charset="0"/>
                          <a:cs typeface="Arial" panose="020B0604020202020204" pitchFamily="34" charset="0"/>
                        </a:rPr>
                        <a:t>1</a:t>
                      </a:r>
                      <a:endParaRPr lang="en-US" sz="1100" b="1" dirty="0" smtClean="0">
                        <a:solidFill>
                          <a:srgbClr val="FF0000"/>
                        </a:solidFill>
                        <a:latin typeface="Arial" panose="020B0604020202020204" pitchFamily="34" charset="0"/>
                        <a:cs typeface="Arial" panose="020B0604020202020204" pitchFamily="34" charset="0"/>
                      </a:endParaRPr>
                    </a:p>
                  </a:txBody>
                  <a:tcPr marL="36576" marR="36576" marT="27432" marB="2743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gridSpan="2">
                  <a:txBody>
                    <a:bodyPr/>
                    <a:lstStyle>
                      <a:lvl1pPr marL="0" algn="l" defTabSz="457200" rtl="0" eaLnBrk="1" latinLnBrk="0" hangingPunct="1">
                        <a:defRPr sz="1800" b="1" kern="1200">
                          <a:solidFill>
                            <a:schemeClr val="lt1"/>
                          </a:solidFill>
                          <a:latin typeface="Arial"/>
                        </a:defRPr>
                      </a:lvl1pPr>
                      <a:lvl2pPr marL="457200" algn="l" defTabSz="457200" rtl="0" eaLnBrk="1" latinLnBrk="0" hangingPunct="1">
                        <a:defRPr sz="1800" b="1" kern="1200">
                          <a:solidFill>
                            <a:schemeClr val="lt1"/>
                          </a:solidFill>
                          <a:latin typeface="Arial"/>
                        </a:defRPr>
                      </a:lvl2pPr>
                      <a:lvl3pPr marL="914400" algn="l" defTabSz="457200" rtl="0" eaLnBrk="1" latinLnBrk="0" hangingPunct="1">
                        <a:defRPr sz="1800" b="1" kern="1200">
                          <a:solidFill>
                            <a:schemeClr val="lt1"/>
                          </a:solidFill>
                          <a:latin typeface="Arial"/>
                        </a:defRPr>
                      </a:lvl3pPr>
                      <a:lvl4pPr marL="1371600" algn="l" defTabSz="457200" rtl="0" eaLnBrk="1" latinLnBrk="0" hangingPunct="1">
                        <a:defRPr sz="1800" b="1" kern="1200">
                          <a:solidFill>
                            <a:schemeClr val="lt1"/>
                          </a:solidFill>
                          <a:latin typeface="Arial"/>
                        </a:defRPr>
                      </a:lvl4pPr>
                      <a:lvl5pPr marL="1828800" algn="l" defTabSz="457200" rtl="0" eaLnBrk="1" latinLnBrk="0" hangingPunct="1">
                        <a:defRPr sz="1800" b="1" kern="1200">
                          <a:solidFill>
                            <a:schemeClr val="lt1"/>
                          </a:solidFill>
                          <a:latin typeface="Arial"/>
                        </a:defRPr>
                      </a:lvl5pPr>
                      <a:lvl6pPr marL="2286000" algn="l" defTabSz="457200" rtl="0" eaLnBrk="1" latinLnBrk="0" hangingPunct="1">
                        <a:defRPr sz="1800" b="1" kern="1200">
                          <a:solidFill>
                            <a:schemeClr val="lt1"/>
                          </a:solidFill>
                          <a:latin typeface="Arial"/>
                        </a:defRPr>
                      </a:lvl6pPr>
                      <a:lvl7pPr marL="2743200" algn="l" defTabSz="457200" rtl="0" eaLnBrk="1" latinLnBrk="0" hangingPunct="1">
                        <a:defRPr sz="1800" b="1" kern="1200">
                          <a:solidFill>
                            <a:schemeClr val="lt1"/>
                          </a:solidFill>
                          <a:latin typeface="Arial"/>
                        </a:defRPr>
                      </a:lvl7pPr>
                      <a:lvl8pPr marL="3200400" algn="l" defTabSz="457200" rtl="0" eaLnBrk="1" latinLnBrk="0" hangingPunct="1">
                        <a:defRPr sz="1800" b="1" kern="1200">
                          <a:solidFill>
                            <a:schemeClr val="lt1"/>
                          </a:solidFill>
                          <a:latin typeface="Arial"/>
                        </a:defRPr>
                      </a:lvl8pPr>
                      <a:lvl9pPr marL="3657600" algn="l" defTabSz="457200" rtl="0" eaLnBrk="1" latinLnBrk="0" hangingPunct="1">
                        <a:defRPr sz="1800" b="1" kern="1200">
                          <a:solidFill>
                            <a:schemeClr val="lt1"/>
                          </a:solidFill>
                          <a:latin typeface="Arial"/>
                        </a:defRPr>
                      </a:lvl9pPr>
                    </a:lstStyle>
                    <a:p>
                      <a:pPr algn="ctr"/>
                      <a:r>
                        <a:rPr lang="en-US" sz="1100" b="1" dirty="0" smtClean="0">
                          <a:solidFill>
                            <a:srgbClr val="FF0000"/>
                          </a:solidFill>
                          <a:latin typeface="Arial" panose="020B0604020202020204" pitchFamily="34" charset="0"/>
                          <a:cs typeface="Arial" panose="020B0604020202020204" pitchFamily="34" charset="0"/>
                        </a:rPr>
                        <a:t>NCO anchor</a:t>
                      </a:r>
                      <a:r>
                        <a:rPr lang="en-US" sz="1100" b="1" baseline="0" dirty="0" smtClean="0">
                          <a:solidFill>
                            <a:srgbClr val="FF0000"/>
                          </a:solidFill>
                          <a:latin typeface="Arial" panose="020B0604020202020204" pitchFamily="34" charset="0"/>
                          <a:cs typeface="Arial" panose="020B0604020202020204" pitchFamily="34" charset="0"/>
                        </a:rPr>
                        <a:t> points</a:t>
                      </a:r>
                      <a:endParaRPr lang="en-US" sz="1100" b="1" dirty="0">
                        <a:solidFill>
                          <a:srgbClr val="FF0000"/>
                        </a:solidFill>
                        <a:latin typeface="Arial" panose="020B0604020202020204" pitchFamily="34" charset="0"/>
                        <a:cs typeface="Arial" panose="020B0604020202020204" pitchFamily="34" charset="0"/>
                      </a:endParaRPr>
                    </a:p>
                  </a:txBody>
                  <a:tcPr marL="36576" marR="36576" marT="27432" marB="2743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hMerge="1">
                  <a:txBody>
                    <a:bodyPr/>
                    <a:lstStyle/>
                    <a:p>
                      <a:endParaRPr lang="en-GB"/>
                    </a:p>
                  </a:txBody>
                  <a:tcPr/>
                </a:tc>
                <a:tc gridSpan="2">
                  <a:txBody>
                    <a:bodyPr/>
                    <a:lstStyle>
                      <a:lvl1pPr marL="0" algn="l" defTabSz="457200" rtl="0" eaLnBrk="1" latinLnBrk="0" hangingPunct="1">
                        <a:defRPr sz="1800" b="1" kern="1200">
                          <a:solidFill>
                            <a:schemeClr val="lt1"/>
                          </a:solidFill>
                          <a:latin typeface="Arial"/>
                        </a:defRPr>
                      </a:lvl1pPr>
                      <a:lvl2pPr marL="457200" algn="l" defTabSz="457200" rtl="0" eaLnBrk="1" latinLnBrk="0" hangingPunct="1">
                        <a:defRPr sz="1800" b="1" kern="1200">
                          <a:solidFill>
                            <a:schemeClr val="lt1"/>
                          </a:solidFill>
                          <a:latin typeface="Arial"/>
                        </a:defRPr>
                      </a:lvl2pPr>
                      <a:lvl3pPr marL="914400" algn="l" defTabSz="457200" rtl="0" eaLnBrk="1" latinLnBrk="0" hangingPunct="1">
                        <a:defRPr sz="1800" b="1" kern="1200">
                          <a:solidFill>
                            <a:schemeClr val="lt1"/>
                          </a:solidFill>
                          <a:latin typeface="Arial"/>
                        </a:defRPr>
                      </a:lvl3pPr>
                      <a:lvl4pPr marL="1371600" algn="l" defTabSz="457200" rtl="0" eaLnBrk="1" latinLnBrk="0" hangingPunct="1">
                        <a:defRPr sz="1800" b="1" kern="1200">
                          <a:solidFill>
                            <a:schemeClr val="lt1"/>
                          </a:solidFill>
                          <a:latin typeface="Arial"/>
                        </a:defRPr>
                      </a:lvl4pPr>
                      <a:lvl5pPr marL="1828800" algn="l" defTabSz="457200" rtl="0" eaLnBrk="1" latinLnBrk="0" hangingPunct="1">
                        <a:defRPr sz="1800" b="1" kern="1200">
                          <a:solidFill>
                            <a:schemeClr val="lt1"/>
                          </a:solidFill>
                          <a:latin typeface="Arial"/>
                        </a:defRPr>
                      </a:lvl5pPr>
                      <a:lvl6pPr marL="2286000" algn="l" defTabSz="457200" rtl="0" eaLnBrk="1" latinLnBrk="0" hangingPunct="1">
                        <a:defRPr sz="1800" b="1" kern="1200">
                          <a:solidFill>
                            <a:schemeClr val="lt1"/>
                          </a:solidFill>
                          <a:latin typeface="Arial"/>
                        </a:defRPr>
                      </a:lvl6pPr>
                      <a:lvl7pPr marL="2743200" algn="l" defTabSz="457200" rtl="0" eaLnBrk="1" latinLnBrk="0" hangingPunct="1">
                        <a:defRPr sz="1800" b="1" kern="1200">
                          <a:solidFill>
                            <a:schemeClr val="lt1"/>
                          </a:solidFill>
                          <a:latin typeface="Arial"/>
                        </a:defRPr>
                      </a:lvl7pPr>
                      <a:lvl8pPr marL="3200400" algn="l" defTabSz="457200" rtl="0" eaLnBrk="1" latinLnBrk="0" hangingPunct="1">
                        <a:defRPr sz="1800" b="1" kern="1200">
                          <a:solidFill>
                            <a:schemeClr val="lt1"/>
                          </a:solidFill>
                          <a:latin typeface="Arial"/>
                        </a:defRPr>
                      </a:lvl8pPr>
                      <a:lvl9pPr marL="3657600" algn="l" defTabSz="457200" rtl="0" eaLnBrk="1" latinLnBrk="0" hangingPunct="1">
                        <a:defRPr sz="1800" b="1" kern="1200">
                          <a:solidFill>
                            <a:schemeClr val="lt1"/>
                          </a:solidFill>
                          <a:latin typeface="Arial"/>
                        </a:defRPr>
                      </a:lvl9pPr>
                    </a:lstStyle>
                    <a:p>
                      <a:pPr algn="ctr"/>
                      <a:r>
                        <a:rPr lang="en-US" sz="1100" b="1" dirty="0" smtClean="0">
                          <a:solidFill>
                            <a:srgbClr val="FF0000"/>
                          </a:solidFill>
                          <a:latin typeface="Arial" panose="020B0604020202020204" pitchFamily="34" charset="0"/>
                          <a:cs typeface="Arial" panose="020B0604020202020204" pitchFamily="34" charset="0"/>
                        </a:rPr>
                        <a:t>Max NCO </a:t>
                      </a:r>
                    </a:p>
                  </a:txBody>
                  <a:tcPr marL="36576" marR="36576" marT="27432" marB="2743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hMerge="1">
                  <a:txBody>
                    <a:bodyPr/>
                    <a:lstStyle/>
                    <a:p>
                      <a:pPr algn="ctr"/>
                      <a:endParaRPr lang="en-US" sz="1100" b="1" dirty="0">
                        <a:solidFill>
                          <a:schemeClr val="bg1"/>
                        </a:solidFill>
                        <a:latin typeface="+mj-lt"/>
                        <a:cs typeface="Arial" panose="020B0604020202020204" pitchFamily="34" charset="0"/>
                      </a:endParaRPr>
                    </a:p>
                  </a:txBody>
                  <a:tcPr marL="36576" marR="36576" marT="27432" marB="27432"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3"/>
                    </a:solidFill>
                  </a:tcPr>
                </a:tc>
              </a:tr>
              <a:tr h="251244">
                <a:tc vMerge="1">
                  <a:txBody>
                    <a:bodyPr/>
                    <a:lstStyle/>
                    <a:p>
                      <a:endParaRPr lang="en-GB"/>
                    </a:p>
                  </a:txBody>
                  <a:tcPr/>
                </a:tc>
                <a:tc>
                  <a:txBody>
                    <a:bodyPr/>
                    <a:lstStyle>
                      <a:lvl1pPr marL="0" algn="l" defTabSz="457200" rtl="0" eaLnBrk="1" latinLnBrk="0" hangingPunct="1">
                        <a:defRPr sz="1800" b="1" kern="1200">
                          <a:solidFill>
                            <a:schemeClr val="lt1"/>
                          </a:solidFill>
                          <a:latin typeface="Arial"/>
                        </a:defRPr>
                      </a:lvl1pPr>
                      <a:lvl2pPr marL="457200" algn="l" defTabSz="457200" rtl="0" eaLnBrk="1" latinLnBrk="0" hangingPunct="1">
                        <a:defRPr sz="1800" b="1" kern="1200">
                          <a:solidFill>
                            <a:schemeClr val="lt1"/>
                          </a:solidFill>
                          <a:latin typeface="Arial"/>
                        </a:defRPr>
                      </a:lvl2pPr>
                      <a:lvl3pPr marL="914400" algn="l" defTabSz="457200" rtl="0" eaLnBrk="1" latinLnBrk="0" hangingPunct="1">
                        <a:defRPr sz="1800" b="1" kern="1200">
                          <a:solidFill>
                            <a:schemeClr val="lt1"/>
                          </a:solidFill>
                          <a:latin typeface="Arial"/>
                        </a:defRPr>
                      </a:lvl3pPr>
                      <a:lvl4pPr marL="1371600" algn="l" defTabSz="457200" rtl="0" eaLnBrk="1" latinLnBrk="0" hangingPunct="1">
                        <a:defRPr sz="1800" b="1" kern="1200">
                          <a:solidFill>
                            <a:schemeClr val="lt1"/>
                          </a:solidFill>
                          <a:latin typeface="Arial"/>
                        </a:defRPr>
                      </a:lvl4pPr>
                      <a:lvl5pPr marL="1828800" algn="l" defTabSz="457200" rtl="0" eaLnBrk="1" latinLnBrk="0" hangingPunct="1">
                        <a:defRPr sz="1800" b="1" kern="1200">
                          <a:solidFill>
                            <a:schemeClr val="lt1"/>
                          </a:solidFill>
                          <a:latin typeface="Arial"/>
                        </a:defRPr>
                      </a:lvl5pPr>
                      <a:lvl6pPr marL="2286000" algn="l" defTabSz="457200" rtl="0" eaLnBrk="1" latinLnBrk="0" hangingPunct="1">
                        <a:defRPr sz="1800" b="1" kern="1200">
                          <a:solidFill>
                            <a:schemeClr val="lt1"/>
                          </a:solidFill>
                          <a:latin typeface="Arial"/>
                        </a:defRPr>
                      </a:lvl6pPr>
                      <a:lvl7pPr marL="2743200" algn="l" defTabSz="457200" rtl="0" eaLnBrk="1" latinLnBrk="0" hangingPunct="1">
                        <a:defRPr sz="1800" b="1" kern="1200">
                          <a:solidFill>
                            <a:schemeClr val="lt1"/>
                          </a:solidFill>
                          <a:latin typeface="Arial"/>
                        </a:defRPr>
                      </a:lvl7pPr>
                      <a:lvl8pPr marL="3200400" algn="l" defTabSz="457200" rtl="0" eaLnBrk="1" latinLnBrk="0" hangingPunct="1">
                        <a:defRPr sz="1800" b="1" kern="1200">
                          <a:solidFill>
                            <a:schemeClr val="lt1"/>
                          </a:solidFill>
                          <a:latin typeface="Arial"/>
                        </a:defRPr>
                      </a:lvl8pPr>
                      <a:lvl9pPr marL="3657600" algn="l" defTabSz="457200" rtl="0" eaLnBrk="1" latinLnBrk="0" hangingPunct="1">
                        <a:defRPr sz="1800" b="1" kern="1200">
                          <a:solidFill>
                            <a:schemeClr val="lt1"/>
                          </a:solidFill>
                          <a:latin typeface="Arial"/>
                        </a:defRPr>
                      </a:lvl9pPr>
                    </a:lstStyle>
                    <a:p>
                      <a:pPr algn="ctr"/>
                      <a:r>
                        <a:rPr lang="en-US" sz="1100" b="1" dirty="0" smtClean="0">
                          <a:solidFill>
                            <a:schemeClr val="tx1"/>
                          </a:solidFill>
                          <a:latin typeface="Arial" panose="020B0604020202020204" pitchFamily="34" charset="0"/>
                          <a:cs typeface="Arial" panose="020B0604020202020204" pitchFamily="34" charset="0"/>
                        </a:rPr>
                        <a:t>Amber</a:t>
                      </a:r>
                      <a:endParaRPr lang="en-US" sz="1100" b="1" dirty="0">
                        <a:solidFill>
                          <a:schemeClr val="tx1"/>
                        </a:solidFill>
                        <a:latin typeface="Arial" panose="020B0604020202020204" pitchFamily="34" charset="0"/>
                        <a:cs typeface="Arial" panose="020B0604020202020204" pitchFamily="34" charset="0"/>
                      </a:endParaRPr>
                    </a:p>
                  </a:txBody>
                  <a:tcPr marL="36576" marR="36576" marT="27432" marB="2743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457200" rtl="0" eaLnBrk="1" latinLnBrk="0" hangingPunct="1">
                        <a:defRPr sz="1800" b="1" kern="1200">
                          <a:solidFill>
                            <a:schemeClr val="lt1"/>
                          </a:solidFill>
                          <a:latin typeface="Arial"/>
                        </a:defRPr>
                      </a:lvl1pPr>
                      <a:lvl2pPr marL="457200" algn="l" defTabSz="457200" rtl="0" eaLnBrk="1" latinLnBrk="0" hangingPunct="1">
                        <a:defRPr sz="1800" b="1" kern="1200">
                          <a:solidFill>
                            <a:schemeClr val="lt1"/>
                          </a:solidFill>
                          <a:latin typeface="Arial"/>
                        </a:defRPr>
                      </a:lvl2pPr>
                      <a:lvl3pPr marL="914400" algn="l" defTabSz="457200" rtl="0" eaLnBrk="1" latinLnBrk="0" hangingPunct="1">
                        <a:defRPr sz="1800" b="1" kern="1200">
                          <a:solidFill>
                            <a:schemeClr val="lt1"/>
                          </a:solidFill>
                          <a:latin typeface="Arial"/>
                        </a:defRPr>
                      </a:lvl3pPr>
                      <a:lvl4pPr marL="1371600" algn="l" defTabSz="457200" rtl="0" eaLnBrk="1" latinLnBrk="0" hangingPunct="1">
                        <a:defRPr sz="1800" b="1" kern="1200">
                          <a:solidFill>
                            <a:schemeClr val="lt1"/>
                          </a:solidFill>
                          <a:latin typeface="Arial"/>
                        </a:defRPr>
                      </a:lvl4pPr>
                      <a:lvl5pPr marL="1828800" algn="l" defTabSz="457200" rtl="0" eaLnBrk="1" latinLnBrk="0" hangingPunct="1">
                        <a:defRPr sz="1800" b="1" kern="1200">
                          <a:solidFill>
                            <a:schemeClr val="lt1"/>
                          </a:solidFill>
                          <a:latin typeface="Arial"/>
                        </a:defRPr>
                      </a:lvl5pPr>
                      <a:lvl6pPr marL="2286000" algn="l" defTabSz="457200" rtl="0" eaLnBrk="1" latinLnBrk="0" hangingPunct="1">
                        <a:defRPr sz="1800" b="1" kern="1200">
                          <a:solidFill>
                            <a:schemeClr val="lt1"/>
                          </a:solidFill>
                          <a:latin typeface="Arial"/>
                        </a:defRPr>
                      </a:lvl6pPr>
                      <a:lvl7pPr marL="2743200" algn="l" defTabSz="457200" rtl="0" eaLnBrk="1" latinLnBrk="0" hangingPunct="1">
                        <a:defRPr sz="1800" b="1" kern="1200">
                          <a:solidFill>
                            <a:schemeClr val="lt1"/>
                          </a:solidFill>
                          <a:latin typeface="Arial"/>
                        </a:defRPr>
                      </a:lvl7pPr>
                      <a:lvl8pPr marL="3200400" algn="l" defTabSz="457200" rtl="0" eaLnBrk="1" latinLnBrk="0" hangingPunct="1">
                        <a:defRPr sz="1800" b="1" kern="1200">
                          <a:solidFill>
                            <a:schemeClr val="lt1"/>
                          </a:solidFill>
                          <a:latin typeface="Arial"/>
                        </a:defRPr>
                      </a:lvl8pPr>
                      <a:lvl9pPr marL="3657600" algn="l" defTabSz="457200" rtl="0" eaLnBrk="1" latinLnBrk="0" hangingPunct="1">
                        <a:defRPr sz="1800" b="1" kern="1200">
                          <a:solidFill>
                            <a:schemeClr val="lt1"/>
                          </a:solidFill>
                          <a:latin typeface="Arial"/>
                        </a:defRPr>
                      </a:lvl9pPr>
                    </a:lstStyle>
                    <a:p>
                      <a:pPr algn="ctr"/>
                      <a:r>
                        <a:rPr lang="en-GB" sz="1100" b="1" dirty="0" smtClean="0">
                          <a:solidFill>
                            <a:schemeClr val="bg1"/>
                          </a:solidFill>
                          <a:latin typeface="Arial" panose="020B0604020202020204" pitchFamily="34" charset="0"/>
                          <a:cs typeface="Arial" panose="020B0604020202020204" pitchFamily="34" charset="0"/>
                        </a:rPr>
                        <a:t>Red</a:t>
                      </a:r>
                      <a:endParaRPr lang="en-GB" sz="1100" b="1" dirty="0">
                        <a:solidFill>
                          <a:schemeClr val="bg1"/>
                        </a:solidFill>
                        <a:latin typeface="Arial" panose="020B0604020202020204" pitchFamily="34" charset="0"/>
                        <a:cs typeface="Arial" panose="020B0604020202020204" pitchFamily="34" charset="0"/>
                      </a:endParaRPr>
                    </a:p>
                  </a:txBody>
                  <a:tcPr marL="36576" marR="36576" marT="27432" marB="2743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vMerge="1">
                  <a:txBody>
                    <a:bodyPr/>
                    <a:lstStyle/>
                    <a:p>
                      <a:endParaRPr lang="en-GB"/>
                    </a:p>
                  </a:txBody>
                  <a:tcPr/>
                </a:tc>
                <a:tc vMerge="1">
                  <a:txBody>
                    <a:bodyPr/>
                    <a:lstStyle/>
                    <a:p>
                      <a:endParaRPr lang="en-US"/>
                    </a:p>
                  </a:txBody>
                  <a:tcPr/>
                </a:tc>
                <a:tc>
                  <a:txBody>
                    <a:bodyPr/>
                    <a:lstStyle>
                      <a:lvl1pPr marL="0" algn="l" defTabSz="457200" rtl="0" eaLnBrk="1" latinLnBrk="0" hangingPunct="1">
                        <a:defRPr sz="1800" b="1" kern="1200">
                          <a:solidFill>
                            <a:schemeClr val="lt1"/>
                          </a:solidFill>
                          <a:latin typeface="Arial"/>
                        </a:defRPr>
                      </a:lvl1pPr>
                      <a:lvl2pPr marL="457200" algn="l" defTabSz="457200" rtl="0" eaLnBrk="1" latinLnBrk="0" hangingPunct="1">
                        <a:defRPr sz="1800" b="1" kern="1200">
                          <a:solidFill>
                            <a:schemeClr val="lt1"/>
                          </a:solidFill>
                          <a:latin typeface="Arial"/>
                        </a:defRPr>
                      </a:lvl2pPr>
                      <a:lvl3pPr marL="914400" algn="l" defTabSz="457200" rtl="0" eaLnBrk="1" latinLnBrk="0" hangingPunct="1">
                        <a:defRPr sz="1800" b="1" kern="1200">
                          <a:solidFill>
                            <a:schemeClr val="lt1"/>
                          </a:solidFill>
                          <a:latin typeface="Arial"/>
                        </a:defRPr>
                      </a:lvl3pPr>
                      <a:lvl4pPr marL="1371600" algn="l" defTabSz="457200" rtl="0" eaLnBrk="1" latinLnBrk="0" hangingPunct="1">
                        <a:defRPr sz="1800" b="1" kern="1200">
                          <a:solidFill>
                            <a:schemeClr val="lt1"/>
                          </a:solidFill>
                          <a:latin typeface="Arial"/>
                        </a:defRPr>
                      </a:lvl4pPr>
                      <a:lvl5pPr marL="1828800" algn="l" defTabSz="457200" rtl="0" eaLnBrk="1" latinLnBrk="0" hangingPunct="1">
                        <a:defRPr sz="1800" b="1" kern="1200">
                          <a:solidFill>
                            <a:schemeClr val="lt1"/>
                          </a:solidFill>
                          <a:latin typeface="Arial"/>
                        </a:defRPr>
                      </a:lvl5pPr>
                      <a:lvl6pPr marL="2286000" algn="l" defTabSz="457200" rtl="0" eaLnBrk="1" latinLnBrk="0" hangingPunct="1">
                        <a:defRPr sz="1800" b="1" kern="1200">
                          <a:solidFill>
                            <a:schemeClr val="lt1"/>
                          </a:solidFill>
                          <a:latin typeface="Arial"/>
                        </a:defRPr>
                      </a:lvl6pPr>
                      <a:lvl7pPr marL="2743200" algn="l" defTabSz="457200" rtl="0" eaLnBrk="1" latinLnBrk="0" hangingPunct="1">
                        <a:defRPr sz="1800" b="1" kern="1200">
                          <a:solidFill>
                            <a:schemeClr val="lt1"/>
                          </a:solidFill>
                          <a:latin typeface="Arial"/>
                        </a:defRPr>
                      </a:lvl7pPr>
                      <a:lvl8pPr marL="3200400" algn="l" defTabSz="457200" rtl="0" eaLnBrk="1" latinLnBrk="0" hangingPunct="1">
                        <a:defRPr sz="1800" b="1" kern="1200">
                          <a:solidFill>
                            <a:schemeClr val="lt1"/>
                          </a:solidFill>
                          <a:latin typeface="Arial"/>
                        </a:defRPr>
                      </a:lvl8pPr>
                      <a:lvl9pPr marL="3657600" algn="l" defTabSz="457200" rtl="0" eaLnBrk="1" latinLnBrk="0" hangingPunct="1">
                        <a:defRPr sz="1800" b="1" kern="1200">
                          <a:solidFill>
                            <a:schemeClr val="lt1"/>
                          </a:solidFill>
                          <a:latin typeface="Arial"/>
                        </a:defRPr>
                      </a:lvl9pPr>
                    </a:lstStyle>
                    <a:p>
                      <a:pPr algn="ctr"/>
                      <a:r>
                        <a:rPr lang="en-US" sz="1100" b="1" dirty="0" smtClean="0">
                          <a:solidFill>
                            <a:schemeClr val="tx1"/>
                          </a:solidFill>
                          <a:latin typeface="Arial" panose="020B0604020202020204" pitchFamily="34" charset="0"/>
                          <a:cs typeface="Arial" panose="020B0604020202020204" pitchFamily="34" charset="0"/>
                        </a:rPr>
                        <a:t>Amber</a:t>
                      </a:r>
                      <a:endParaRPr lang="en-US" sz="1100" b="1" dirty="0">
                        <a:solidFill>
                          <a:schemeClr val="tx1"/>
                        </a:solidFill>
                        <a:latin typeface="Arial" panose="020B0604020202020204" pitchFamily="34" charset="0"/>
                        <a:cs typeface="Arial" panose="020B0604020202020204" pitchFamily="34" charset="0"/>
                      </a:endParaRPr>
                    </a:p>
                  </a:txBody>
                  <a:tcPr marL="36576" marR="36576" marT="27432" marB="2743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457200" rtl="0" eaLnBrk="1" latinLnBrk="0" hangingPunct="1">
                        <a:defRPr sz="1800" b="1" kern="1200">
                          <a:solidFill>
                            <a:schemeClr val="lt1"/>
                          </a:solidFill>
                          <a:latin typeface="Arial"/>
                        </a:defRPr>
                      </a:lvl1pPr>
                      <a:lvl2pPr marL="457200" algn="l" defTabSz="457200" rtl="0" eaLnBrk="1" latinLnBrk="0" hangingPunct="1">
                        <a:defRPr sz="1800" b="1" kern="1200">
                          <a:solidFill>
                            <a:schemeClr val="lt1"/>
                          </a:solidFill>
                          <a:latin typeface="Arial"/>
                        </a:defRPr>
                      </a:lvl2pPr>
                      <a:lvl3pPr marL="914400" algn="l" defTabSz="457200" rtl="0" eaLnBrk="1" latinLnBrk="0" hangingPunct="1">
                        <a:defRPr sz="1800" b="1" kern="1200">
                          <a:solidFill>
                            <a:schemeClr val="lt1"/>
                          </a:solidFill>
                          <a:latin typeface="Arial"/>
                        </a:defRPr>
                      </a:lvl3pPr>
                      <a:lvl4pPr marL="1371600" algn="l" defTabSz="457200" rtl="0" eaLnBrk="1" latinLnBrk="0" hangingPunct="1">
                        <a:defRPr sz="1800" b="1" kern="1200">
                          <a:solidFill>
                            <a:schemeClr val="lt1"/>
                          </a:solidFill>
                          <a:latin typeface="Arial"/>
                        </a:defRPr>
                      </a:lvl4pPr>
                      <a:lvl5pPr marL="1828800" algn="l" defTabSz="457200" rtl="0" eaLnBrk="1" latinLnBrk="0" hangingPunct="1">
                        <a:defRPr sz="1800" b="1" kern="1200">
                          <a:solidFill>
                            <a:schemeClr val="lt1"/>
                          </a:solidFill>
                          <a:latin typeface="Arial"/>
                        </a:defRPr>
                      </a:lvl5pPr>
                      <a:lvl6pPr marL="2286000" algn="l" defTabSz="457200" rtl="0" eaLnBrk="1" latinLnBrk="0" hangingPunct="1">
                        <a:defRPr sz="1800" b="1" kern="1200">
                          <a:solidFill>
                            <a:schemeClr val="lt1"/>
                          </a:solidFill>
                          <a:latin typeface="Arial"/>
                        </a:defRPr>
                      </a:lvl6pPr>
                      <a:lvl7pPr marL="2743200" algn="l" defTabSz="457200" rtl="0" eaLnBrk="1" latinLnBrk="0" hangingPunct="1">
                        <a:defRPr sz="1800" b="1" kern="1200">
                          <a:solidFill>
                            <a:schemeClr val="lt1"/>
                          </a:solidFill>
                          <a:latin typeface="Arial"/>
                        </a:defRPr>
                      </a:lvl7pPr>
                      <a:lvl8pPr marL="3200400" algn="l" defTabSz="457200" rtl="0" eaLnBrk="1" latinLnBrk="0" hangingPunct="1">
                        <a:defRPr sz="1800" b="1" kern="1200">
                          <a:solidFill>
                            <a:schemeClr val="lt1"/>
                          </a:solidFill>
                          <a:latin typeface="Arial"/>
                        </a:defRPr>
                      </a:lvl8pPr>
                      <a:lvl9pPr marL="3657600" algn="l" defTabSz="457200" rtl="0" eaLnBrk="1" latinLnBrk="0" hangingPunct="1">
                        <a:defRPr sz="1800" b="1" kern="1200">
                          <a:solidFill>
                            <a:schemeClr val="lt1"/>
                          </a:solidFill>
                          <a:latin typeface="Arial"/>
                        </a:defRPr>
                      </a:lvl9pPr>
                    </a:lstStyle>
                    <a:p>
                      <a:pPr algn="ctr"/>
                      <a:r>
                        <a:rPr lang="en-GB" sz="1100" b="1" dirty="0" smtClean="0">
                          <a:solidFill>
                            <a:schemeClr val="bg1"/>
                          </a:solidFill>
                          <a:latin typeface="Arial" panose="020B0604020202020204" pitchFamily="34" charset="0"/>
                          <a:cs typeface="Arial" panose="020B0604020202020204" pitchFamily="34" charset="0"/>
                        </a:rPr>
                        <a:t>Red</a:t>
                      </a:r>
                      <a:endParaRPr lang="en-GB" sz="1100" b="1" dirty="0">
                        <a:solidFill>
                          <a:schemeClr val="bg1"/>
                        </a:solidFill>
                        <a:latin typeface="Arial" panose="020B0604020202020204" pitchFamily="34" charset="0"/>
                        <a:cs typeface="Arial" panose="020B0604020202020204" pitchFamily="34" charset="0"/>
                      </a:endParaRPr>
                    </a:p>
                  </a:txBody>
                  <a:tcPr marL="36576" marR="36576" marT="27432" marB="2743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457200" rtl="0" eaLnBrk="1" latinLnBrk="0" hangingPunct="1">
                        <a:defRPr sz="1800" b="1" kern="1200">
                          <a:solidFill>
                            <a:schemeClr val="lt1"/>
                          </a:solidFill>
                          <a:latin typeface="Arial"/>
                        </a:defRPr>
                      </a:lvl1pPr>
                      <a:lvl2pPr marL="457200" algn="l" defTabSz="457200" rtl="0" eaLnBrk="1" latinLnBrk="0" hangingPunct="1">
                        <a:defRPr sz="1800" b="1" kern="1200">
                          <a:solidFill>
                            <a:schemeClr val="lt1"/>
                          </a:solidFill>
                          <a:latin typeface="Arial"/>
                        </a:defRPr>
                      </a:lvl2pPr>
                      <a:lvl3pPr marL="914400" algn="l" defTabSz="457200" rtl="0" eaLnBrk="1" latinLnBrk="0" hangingPunct="1">
                        <a:defRPr sz="1800" b="1" kern="1200">
                          <a:solidFill>
                            <a:schemeClr val="lt1"/>
                          </a:solidFill>
                          <a:latin typeface="Arial"/>
                        </a:defRPr>
                      </a:lvl3pPr>
                      <a:lvl4pPr marL="1371600" algn="l" defTabSz="457200" rtl="0" eaLnBrk="1" latinLnBrk="0" hangingPunct="1">
                        <a:defRPr sz="1800" b="1" kern="1200">
                          <a:solidFill>
                            <a:schemeClr val="lt1"/>
                          </a:solidFill>
                          <a:latin typeface="Arial"/>
                        </a:defRPr>
                      </a:lvl4pPr>
                      <a:lvl5pPr marL="1828800" algn="l" defTabSz="457200" rtl="0" eaLnBrk="1" latinLnBrk="0" hangingPunct="1">
                        <a:defRPr sz="1800" b="1" kern="1200">
                          <a:solidFill>
                            <a:schemeClr val="lt1"/>
                          </a:solidFill>
                          <a:latin typeface="Arial"/>
                        </a:defRPr>
                      </a:lvl5pPr>
                      <a:lvl6pPr marL="2286000" algn="l" defTabSz="457200" rtl="0" eaLnBrk="1" latinLnBrk="0" hangingPunct="1">
                        <a:defRPr sz="1800" b="1" kern="1200">
                          <a:solidFill>
                            <a:schemeClr val="lt1"/>
                          </a:solidFill>
                          <a:latin typeface="Arial"/>
                        </a:defRPr>
                      </a:lvl6pPr>
                      <a:lvl7pPr marL="2743200" algn="l" defTabSz="457200" rtl="0" eaLnBrk="1" latinLnBrk="0" hangingPunct="1">
                        <a:defRPr sz="1800" b="1" kern="1200">
                          <a:solidFill>
                            <a:schemeClr val="lt1"/>
                          </a:solidFill>
                          <a:latin typeface="Arial"/>
                        </a:defRPr>
                      </a:lvl7pPr>
                      <a:lvl8pPr marL="3200400" algn="l" defTabSz="457200" rtl="0" eaLnBrk="1" latinLnBrk="0" hangingPunct="1">
                        <a:defRPr sz="1800" b="1" kern="1200">
                          <a:solidFill>
                            <a:schemeClr val="lt1"/>
                          </a:solidFill>
                          <a:latin typeface="Arial"/>
                        </a:defRPr>
                      </a:lvl8pPr>
                      <a:lvl9pPr marL="3657600" algn="l" defTabSz="457200" rtl="0" eaLnBrk="1" latinLnBrk="0" hangingPunct="1">
                        <a:defRPr sz="1800" b="1" kern="1200">
                          <a:solidFill>
                            <a:schemeClr val="lt1"/>
                          </a:solidFill>
                          <a:latin typeface="Arial"/>
                        </a:defRPr>
                      </a:lvl9pPr>
                    </a:lstStyle>
                    <a:p>
                      <a:pPr algn="ctr"/>
                      <a:r>
                        <a:rPr lang="en-US" sz="1100" b="1" dirty="0" smtClean="0">
                          <a:solidFill>
                            <a:schemeClr val="tx1"/>
                          </a:solidFill>
                          <a:latin typeface="Arial" panose="020B0604020202020204" pitchFamily="34" charset="0"/>
                          <a:cs typeface="Arial" panose="020B0604020202020204" pitchFamily="34" charset="0"/>
                        </a:rPr>
                        <a:t>Amber</a:t>
                      </a:r>
                      <a:endParaRPr lang="en-US" sz="1100" b="1" dirty="0">
                        <a:solidFill>
                          <a:schemeClr val="tx1"/>
                        </a:solidFill>
                        <a:latin typeface="Arial" panose="020B0604020202020204" pitchFamily="34" charset="0"/>
                        <a:cs typeface="Arial" panose="020B0604020202020204" pitchFamily="34" charset="0"/>
                      </a:endParaRPr>
                    </a:p>
                  </a:txBody>
                  <a:tcPr marL="36576" marR="36576" marT="27432" marB="2743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457200" rtl="0" eaLnBrk="1" latinLnBrk="0" hangingPunct="1">
                        <a:defRPr sz="1800" b="1" kern="1200">
                          <a:solidFill>
                            <a:schemeClr val="lt1"/>
                          </a:solidFill>
                          <a:latin typeface="Arial"/>
                        </a:defRPr>
                      </a:lvl1pPr>
                      <a:lvl2pPr marL="457200" algn="l" defTabSz="457200" rtl="0" eaLnBrk="1" latinLnBrk="0" hangingPunct="1">
                        <a:defRPr sz="1800" b="1" kern="1200">
                          <a:solidFill>
                            <a:schemeClr val="lt1"/>
                          </a:solidFill>
                          <a:latin typeface="Arial"/>
                        </a:defRPr>
                      </a:lvl2pPr>
                      <a:lvl3pPr marL="914400" algn="l" defTabSz="457200" rtl="0" eaLnBrk="1" latinLnBrk="0" hangingPunct="1">
                        <a:defRPr sz="1800" b="1" kern="1200">
                          <a:solidFill>
                            <a:schemeClr val="lt1"/>
                          </a:solidFill>
                          <a:latin typeface="Arial"/>
                        </a:defRPr>
                      </a:lvl3pPr>
                      <a:lvl4pPr marL="1371600" algn="l" defTabSz="457200" rtl="0" eaLnBrk="1" latinLnBrk="0" hangingPunct="1">
                        <a:defRPr sz="1800" b="1" kern="1200">
                          <a:solidFill>
                            <a:schemeClr val="lt1"/>
                          </a:solidFill>
                          <a:latin typeface="Arial"/>
                        </a:defRPr>
                      </a:lvl4pPr>
                      <a:lvl5pPr marL="1828800" algn="l" defTabSz="457200" rtl="0" eaLnBrk="1" latinLnBrk="0" hangingPunct="1">
                        <a:defRPr sz="1800" b="1" kern="1200">
                          <a:solidFill>
                            <a:schemeClr val="lt1"/>
                          </a:solidFill>
                          <a:latin typeface="Arial"/>
                        </a:defRPr>
                      </a:lvl5pPr>
                      <a:lvl6pPr marL="2286000" algn="l" defTabSz="457200" rtl="0" eaLnBrk="1" latinLnBrk="0" hangingPunct="1">
                        <a:defRPr sz="1800" b="1" kern="1200">
                          <a:solidFill>
                            <a:schemeClr val="lt1"/>
                          </a:solidFill>
                          <a:latin typeface="Arial"/>
                        </a:defRPr>
                      </a:lvl6pPr>
                      <a:lvl7pPr marL="2743200" algn="l" defTabSz="457200" rtl="0" eaLnBrk="1" latinLnBrk="0" hangingPunct="1">
                        <a:defRPr sz="1800" b="1" kern="1200">
                          <a:solidFill>
                            <a:schemeClr val="lt1"/>
                          </a:solidFill>
                          <a:latin typeface="Arial"/>
                        </a:defRPr>
                      </a:lvl7pPr>
                      <a:lvl8pPr marL="3200400" algn="l" defTabSz="457200" rtl="0" eaLnBrk="1" latinLnBrk="0" hangingPunct="1">
                        <a:defRPr sz="1800" b="1" kern="1200">
                          <a:solidFill>
                            <a:schemeClr val="lt1"/>
                          </a:solidFill>
                          <a:latin typeface="Arial"/>
                        </a:defRPr>
                      </a:lvl8pPr>
                      <a:lvl9pPr marL="3657600" algn="l" defTabSz="457200" rtl="0" eaLnBrk="1" latinLnBrk="0" hangingPunct="1">
                        <a:defRPr sz="1800" b="1" kern="1200">
                          <a:solidFill>
                            <a:schemeClr val="lt1"/>
                          </a:solidFill>
                          <a:latin typeface="Arial"/>
                        </a:defRPr>
                      </a:lvl9pPr>
                    </a:lstStyle>
                    <a:p>
                      <a:pPr algn="ctr"/>
                      <a:r>
                        <a:rPr lang="en-GB" sz="1100" b="1" dirty="0" smtClean="0">
                          <a:solidFill>
                            <a:schemeClr val="bg1"/>
                          </a:solidFill>
                          <a:latin typeface="Arial" panose="020B0604020202020204" pitchFamily="34" charset="0"/>
                          <a:cs typeface="Arial" panose="020B0604020202020204" pitchFamily="34" charset="0"/>
                        </a:rPr>
                        <a:t>Red</a:t>
                      </a:r>
                      <a:endParaRPr lang="en-GB" sz="1100" b="1" dirty="0">
                        <a:solidFill>
                          <a:schemeClr val="bg1"/>
                        </a:solidFill>
                        <a:latin typeface="Arial" panose="020B0604020202020204" pitchFamily="34" charset="0"/>
                        <a:cs typeface="Arial" panose="020B0604020202020204" pitchFamily="34" charset="0"/>
                      </a:endParaRPr>
                    </a:p>
                  </a:txBody>
                  <a:tcPr marL="36576" marR="36576" marT="27432" marB="2743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r>
              <a:tr h="283282">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marL="60325" indent="0" algn="l" defTabSz="914400" rtl="0" eaLnBrk="1" latinLnBrk="0" hangingPunct="1"/>
                      <a:r>
                        <a:rPr lang="en-US" sz="1100" b="1" kern="1200" dirty="0" smtClean="0">
                          <a:solidFill>
                            <a:schemeClr val="tx1"/>
                          </a:solidFill>
                          <a:latin typeface="Arial" panose="020B0604020202020204" pitchFamily="34" charset="0"/>
                          <a:ea typeface="+mn-ea"/>
                          <a:cs typeface="Arial" panose="020B0604020202020204" pitchFamily="34" charset="0"/>
                        </a:rPr>
                        <a:t>SBNA Commercial</a:t>
                      </a:r>
                      <a:endParaRPr lang="en-US" sz="1100" b="1" kern="1200" dirty="0">
                        <a:solidFill>
                          <a:schemeClr val="tx1"/>
                        </a:solidFill>
                        <a:latin typeface="Arial" panose="020B0604020202020204" pitchFamily="34" charset="0"/>
                        <a:ea typeface="+mn-ea"/>
                        <a:cs typeface="Arial" panose="020B0604020202020204" pitchFamily="34" charset="0"/>
                      </a:endParaRPr>
                    </a:p>
                  </a:txBody>
                  <a:tcPr marL="36576" marR="36576" marT="27432" marB="2743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b"/>
                      <a:r>
                        <a:rPr lang="en-US" sz="1100" b="0" i="0" u="none" strike="noStrike" dirty="0">
                          <a:effectLst/>
                          <a:latin typeface="Arial"/>
                        </a:rPr>
                        <a:t>$784 </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fontAlgn="b"/>
                      <a:r>
                        <a:rPr lang="en-US" sz="1100" b="0" i="0" u="none" strike="noStrike" dirty="0">
                          <a:effectLst/>
                          <a:latin typeface="Arial"/>
                        </a:rPr>
                        <a:t>$863 </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gridSpan="6">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fontAlgn="ctr"/>
                      <a:endParaRPr lang="en-US" sz="1100" b="1" i="0" u="none" strike="noStrike" dirty="0">
                        <a:solidFill>
                          <a:schemeClr val="tx1"/>
                        </a:solidFill>
                        <a:effectLst/>
                        <a:latin typeface="Arial" panose="020B0604020202020204" pitchFamily="34" charset="0"/>
                        <a:cs typeface="Arial" panose="020B0604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pattFill prst="ltUpDiag">
                      <a:fgClr>
                        <a:schemeClr val="bg1">
                          <a:lumMod val="65000"/>
                        </a:schemeClr>
                      </a:fgClr>
                      <a:bgClr>
                        <a:schemeClr val="bg1"/>
                      </a:bgClr>
                    </a:pattFill>
                  </a:tcPr>
                </a:tc>
                <a:tc hMerge="1">
                  <a:txBody>
                    <a:bodyPr/>
                    <a:lstStyle/>
                    <a:p>
                      <a:endParaRPr lang="en-US"/>
                    </a:p>
                  </a:txBody>
                  <a:tcPr/>
                </a:tc>
                <a:tc hMerge="1">
                  <a:txBody>
                    <a:bodyPr/>
                    <a:lstStyle/>
                    <a:p>
                      <a:endParaRPr lang="en-GB"/>
                    </a:p>
                  </a:txBody>
                  <a:tcPr/>
                </a:tc>
                <a:tc hMerge="1">
                  <a:txBody>
                    <a:bodyPr/>
                    <a:lstStyle/>
                    <a:p>
                      <a:endParaRPr lang="en-GB"/>
                    </a:p>
                  </a:txBody>
                  <a:tcPr/>
                </a:tc>
                <a:tc hMerge="1">
                  <a:txBody>
                    <a:bodyPr/>
                    <a:lstStyle/>
                    <a:p>
                      <a:pPr algn="ctr" fontAlgn="ctr"/>
                      <a:endParaRPr lang="en-US" sz="1100" b="1" i="0" u="none" strike="noStrike" dirty="0">
                        <a:solidFill>
                          <a:schemeClr val="tx1"/>
                        </a:solidFill>
                        <a:effectLst/>
                        <a:latin typeface="Arial"/>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hMerge="1">
                  <a:txBody>
                    <a:bodyPr/>
                    <a:lstStyle/>
                    <a:p>
                      <a:pPr algn="ctr" fontAlgn="ctr"/>
                      <a:endParaRPr lang="en-US" sz="1100" b="1" i="0" u="none" strike="noStrike" dirty="0">
                        <a:solidFill>
                          <a:schemeClr val="tx1"/>
                        </a:solidFill>
                        <a:effectLst/>
                        <a:latin typeface="Arial"/>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r>
              <a:tr h="248856">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marL="169863" indent="0" algn="l" defTabSz="914400" rtl="0" eaLnBrk="1" latinLnBrk="0" hangingPunct="1"/>
                      <a:r>
                        <a:rPr lang="en-US" sz="1100" b="0" i="0" kern="1200" dirty="0" smtClean="0">
                          <a:solidFill>
                            <a:schemeClr val="tx1"/>
                          </a:solidFill>
                          <a:latin typeface="Arial" panose="020B0604020202020204" pitchFamily="34" charset="0"/>
                          <a:ea typeface="+mn-ea"/>
                          <a:cs typeface="Arial" panose="020B0604020202020204" pitchFamily="34" charset="0"/>
                        </a:rPr>
                        <a:t>CRE</a:t>
                      </a:r>
                      <a:endParaRPr lang="en-US" sz="1100" b="0" i="0" kern="1200" dirty="0">
                        <a:solidFill>
                          <a:schemeClr val="tx1"/>
                        </a:solidFill>
                        <a:latin typeface="Arial" panose="020B0604020202020204" pitchFamily="34" charset="0"/>
                        <a:ea typeface="+mn-ea"/>
                        <a:cs typeface="Arial" panose="020B0604020202020204" pitchFamily="34" charset="0"/>
                      </a:endParaRPr>
                    </a:p>
                  </a:txBody>
                  <a:tcPr marL="36576" marR="36576" marT="27432" marB="2743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b"/>
                      <a:r>
                        <a:rPr lang="en-US" sz="1100" b="0" i="0" u="none" strike="noStrike" dirty="0">
                          <a:effectLst/>
                          <a:latin typeface="Arial"/>
                        </a:rPr>
                        <a:t>$367 </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fontAlgn="b"/>
                      <a:r>
                        <a:rPr lang="en-US" sz="1100" b="0" i="0" u="none" strike="noStrike" dirty="0">
                          <a:effectLst/>
                          <a:latin typeface="Arial"/>
                        </a:rPr>
                        <a:t>$404 </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fontAlgn="ctr"/>
                      <a:r>
                        <a:rPr lang="en-US" sz="1100" b="0" i="0" u="none" strike="noStrike" dirty="0" smtClean="0">
                          <a:solidFill>
                            <a:schemeClr val="tx1"/>
                          </a:solidFill>
                          <a:effectLst/>
                          <a:latin typeface="Arial" panose="020B0604020202020204" pitchFamily="34" charset="0"/>
                          <a:cs typeface="Arial" panose="020B0604020202020204" pitchFamily="34" charset="0"/>
                        </a:rPr>
                        <a:t>6.8</a:t>
                      </a:r>
                      <a:endParaRPr lang="en-US" sz="1100" b="0" i="0" u="none" strike="noStrike" dirty="0">
                        <a:solidFill>
                          <a:schemeClr val="tx1"/>
                        </a:solidFill>
                        <a:effectLst/>
                        <a:latin typeface="Arial" panose="020B0604020202020204" pitchFamily="34" charset="0"/>
                        <a:cs typeface="Arial" panose="020B0604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en-US" sz="1100" b="0" i="0" u="none" strike="noStrike" dirty="0" smtClean="0">
                          <a:solidFill>
                            <a:schemeClr val="tx1"/>
                          </a:solidFill>
                          <a:effectLst/>
                          <a:latin typeface="Arial" panose="020B0604020202020204" pitchFamily="34" charset="0"/>
                          <a:cs typeface="Arial" panose="020B0604020202020204" pitchFamily="34" charset="0"/>
                        </a:rPr>
                        <a:t>4.2</a:t>
                      </a:r>
                      <a:endParaRPr lang="en-US" sz="1100" b="0" i="0" u="none" strike="noStrike" dirty="0">
                        <a:solidFill>
                          <a:schemeClr val="tx1"/>
                        </a:solidFill>
                        <a:effectLst/>
                        <a:latin typeface="Arial" panose="020B0604020202020204" pitchFamily="34" charset="0"/>
                        <a:cs typeface="Arial" panose="020B0604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marL="0" marR="0" indent="0" algn="ctr" defTabSz="914400" rtl="0" eaLnBrk="1" fontAlgn="ctr" latinLnBrk="0" hangingPunct="1">
                        <a:lnSpc>
                          <a:spcPct val="100000"/>
                        </a:lnSpc>
                        <a:spcBef>
                          <a:spcPts val="0"/>
                        </a:spcBef>
                        <a:spcAft>
                          <a:spcPts val="0"/>
                        </a:spcAft>
                        <a:buClrTx/>
                        <a:buSzTx/>
                        <a:buFontTx/>
                        <a:buNone/>
                        <a:tabLst/>
                        <a:defRPr/>
                      </a:pPr>
                      <a:r>
                        <a:rPr lang="en-US" sz="1100" b="0" i="0" u="none" strike="noStrike" dirty="0" smtClean="0">
                          <a:solidFill>
                            <a:schemeClr val="tx1"/>
                          </a:solidFill>
                          <a:effectLst/>
                          <a:latin typeface="Arial" panose="020B0604020202020204" pitchFamily="34" charset="0"/>
                          <a:cs typeface="Arial" panose="020B0604020202020204" pitchFamily="34" charset="0"/>
                        </a:rPr>
                        <a:t>0.25%</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marL="0" marR="0" indent="0" algn="ctr" defTabSz="914400" rtl="0" eaLnBrk="1" fontAlgn="ctr" latinLnBrk="0" hangingPunct="1">
                        <a:lnSpc>
                          <a:spcPct val="100000"/>
                        </a:lnSpc>
                        <a:spcBef>
                          <a:spcPts val="0"/>
                        </a:spcBef>
                        <a:spcAft>
                          <a:spcPts val="0"/>
                        </a:spcAft>
                        <a:buClrTx/>
                        <a:buSzTx/>
                        <a:buFontTx/>
                        <a:buNone/>
                        <a:tabLst/>
                        <a:defRPr/>
                      </a:pPr>
                      <a:r>
                        <a:rPr lang="en-US" sz="1100" b="0" i="0" u="none" strike="noStrike" dirty="0" smtClean="0">
                          <a:solidFill>
                            <a:schemeClr val="tx1"/>
                          </a:solidFill>
                          <a:effectLst/>
                          <a:latin typeface="Arial" panose="020B0604020202020204" pitchFamily="34" charset="0"/>
                          <a:cs typeface="Arial" panose="020B0604020202020204" pitchFamily="34" charset="0"/>
                        </a:rPr>
                        <a:t>0.3%</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fontAlgn="ctr"/>
                      <a:r>
                        <a:rPr lang="en-US" sz="1100" b="0" i="0" u="none" strike="noStrike" dirty="0">
                          <a:effectLst/>
                          <a:latin typeface="Arial" panose="020B0604020202020204" pitchFamily="34" charset="0"/>
                          <a:cs typeface="Arial" panose="020B0604020202020204" pitchFamily="34" charset="0"/>
                        </a:rPr>
                        <a:t>0.33%</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fontAlgn="ctr"/>
                      <a:r>
                        <a:rPr lang="en-US" sz="1100" b="0" i="0" u="none" strike="noStrike" dirty="0">
                          <a:effectLst/>
                          <a:latin typeface="Arial" panose="020B0604020202020204" pitchFamily="34" charset="0"/>
                          <a:cs typeface="Arial" panose="020B0604020202020204" pitchFamily="34" charset="0"/>
                        </a:rPr>
                        <a:t>0.34%</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r>
              <a:tr h="248856">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marL="169863" indent="0" algn="l" defTabSz="914400" rtl="0" eaLnBrk="1" latinLnBrk="0" hangingPunct="1"/>
                      <a:r>
                        <a:rPr lang="en-US" sz="1100" b="0" i="0" kern="1200" dirty="0" smtClean="0">
                          <a:solidFill>
                            <a:schemeClr val="tx1"/>
                          </a:solidFill>
                          <a:latin typeface="Arial" panose="020B0604020202020204" pitchFamily="34" charset="0"/>
                          <a:ea typeface="+mn-ea"/>
                          <a:cs typeface="Arial" panose="020B0604020202020204" pitchFamily="34" charset="0"/>
                        </a:rPr>
                        <a:t>C&amp;I</a:t>
                      </a:r>
                      <a:endParaRPr lang="en-US" sz="1100" b="0" i="0" kern="1200" dirty="0">
                        <a:solidFill>
                          <a:schemeClr val="tx1"/>
                        </a:solidFill>
                        <a:latin typeface="Arial" panose="020B0604020202020204" pitchFamily="34" charset="0"/>
                        <a:ea typeface="+mn-ea"/>
                        <a:cs typeface="Arial" panose="020B0604020202020204" pitchFamily="34" charset="0"/>
                      </a:endParaRPr>
                    </a:p>
                  </a:txBody>
                  <a:tcPr marL="36576" marR="36576" marT="27432" marB="2743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b"/>
                      <a:r>
                        <a:rPr lang="en-US" sz="1100" b="0" i="0" u="none" strike="noStrike">
                          <a:effectLst/>
                          <a:latin typeface="Arial"/>
                        </a:rPr>
                        <a:t>$347 </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fontAlgn="b"/>
                      <a:r>
                        <a:rPr lang="en-US" sz="1100" b="0" i="0" u="none" strike="noStrike" dirty="0">
                          <a:effectLst/>
                          <a:latin typeface="Arial"/>
                        </a:rPr>
                        <a:t>$382 </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gridSpan="2">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fontAlgn="ctr"/>
                      <a:r>
                        <a:rPr lang="en-US" sz="1100" b="0" i="0" u="none" strike="noStrike" dirty="0" smtClean="0">
                          <a:solidFill>
                            <a:schemeClr val="tx1"/>
                          </a:solidFill>
                          <a:effectLst/>
                          <a:latin typeface="Arial" panose="020B0604020202020204" pitchFamily="34" charset="0"/>
                          <a:cs typeface="Arial" panose="020B0604020202020204" pitchFamily="34" charset="0"/>
                        </a:rPr>
                        <a:t>1.9</a:t>
                      </a:r>
                      <a:endParaRPr lang="en-US" sz="1100" b="0" i="0" u="none" strike="noStrike" dirty="0">
                        <a:solidFill>
                          <a:schemeClr val="tx1"/>
                        </a:solidFill>
                        <a:effectLst/>
                        <a:latin typeface="Arial" panose="020B0604020202020204" pitchFamily="34" charset="0"/>
                        <a:cs typeface="Arial" panose="020B0604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hMerge="1">
                  <a:txBody>
                    <a:bodyPr/>
                    <a:lstStyle/>
                    <a:p>
                      <a:pPr algn="ctr" fontAlgn="ctr"/>
                      <a:endParaRPr lang="en-US" sz="1100" b="0" i="0" u="none" strike="noStrike" dirty="0">
                        <a:solidFill>
                          <a:schemeClr val="tx1"/>
                        </a:solidFill>
                        <a:effectLst/>
                        <a:latin typeface="Arial" panose="020B0604020202020204" pitchFamily="34" charset="0"/>
                        <a:cs typeface="Arial" panose="020B0604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marL="0" marR="0" indent="0" algn="ctr" defTabSz="914400" rtl="0" eaLnBrk="1" fontAlgn="ctr" latinLnBrk="0" hangingPunct="1">
                        <a:lnSpc>
                          <a:spcPct val="100000"/>
                        </a:lnSpc>
                        <a:spcBef>
                          <a:spcPts val="0"/>
                        </a:spcBef>
                        <a:spcAft>
                          <a:spcPts val="0"/>
                        </a:spcAft>
                        <a:buClrTx/>
                        <a:buSzTx/>
                        <a:buFontTx/>
                        <a:buNone/>
                        <a:tabLst/>
                        <a:defRPr/>
                      </a:pPr>
                      <a:r>
                        <a:rPr lang="en-US" sz="1100" b="0" i="0" u="none" strike="noStrike" dirty="0" smtClean="0">
                          <a:solidFill>
                            <a:schemeClr val="tx1"/>
                          </a:solidFill>
                          <a:effectLst/>
                          <a:latin typeface="Arial" panose="020B0604020202020204" pitchFamily="34" charset="0"/>
                          <a:cs typeface="Arial" panose="020B0604020202020204" pitchFamily="34" charset="0"/>
                        </a:rPr>
                        <a:t>0.85%</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marL="0" marR="0" indent="0" algn="ctr" defTabSz="914400" rtl="0" eaLnBrk="1" fontAlgn="ctr" latinLnBrk="0" hangingPunct="1">
                        <a:lnSpc>
                          <a:spcPct val="100000"/>
                        </a:lnSpc>
                        <a:spcBef>
                          <a:spcPts val="0"/>
                        </a:spcBef>
                        <a:spcAft>
                          <a:spcPts val="0"/>
                        </a:spcAft>
                        <a:buClrTx/>
                        <a:buSzTx/>
                        <a:buFontTx/>
                        <a:buNone/>
                        <a:tabLst/>
                        <a:defRPr/>
                      </a:pPr>
                      <a:r>
                        <a:rPr lang="en-US" sz="1100" b="0" i="0" u="none" strike="noStrike" dirty="0" smtClean="0">
                          <a:solidFill>
                            <a:schemeClr val="tx1"/>
                          </a:solidFill>
                          <a:effectLst/>
                          <a:latin typeface="Arial" panose="020B0604020202020204" pitchFamily="34" charset="0"/>
                          <a:cs typeface="Arial" panose="020B0604020202020204" pitchFamily="34" charset="0"/>
                        </a:rPr>
                        <a:t>0.95%</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fontAlgn="ctr"/>
                      <a:r>
                        <a:rPr lang="en-US" sz="1100" b="0" i="0" u="none" strike="noStrike" dirty="0">
                          <a:effectLst/>
                          <a:latin typeface="Arial" panose="020B0604020202020204" pitchFamily="34" charset="0"/>
                          <a:cs typeface="Arial" panose="020B0604020202020204" pitchFamily="34" charset="0"/>
                        </a:rPr>
                        <a:t>1.12%</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fontAlgn="ctr"/>
                      <a:r>
                        <a:rPr lang="en-US" sz="1100" b="0" i="0" u="none" strike="noStrike" dirty="0">
                          <a:effectLst/>
                          <a:latin typeface="Arial" panose="020B0604020202020204" pitchFamily="34" charset="0"/>
                          <a:cs typeface="Arial" panose="020B0604020202020204" pitchFamily="34" charset="0"/>
                        </a:rPr>
                        <a:t>1.17%</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r>
              <a:tr h="248856">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marL="169863" indent="0" algn="l" defTabSz="914400" rtl="0" eaLnBrk="1" latinLnBrk="0" hangingPunct="1"/>
                      <a:r>
                        <a:rPr lang="en-US" sz="1100" b="0" i="0" kern="1200" dirty="0" smtClean="0">
                          <a:solidFill>
                            <a:schemeClr val="tx1"/>
                          </a:solidFill>
                          <a:latin typeface="Arial" panose="020B0604020202020204" pitchFamily="34" charset="0"/>
                          <a:ea typeface="+mn-ea"/>
                          <a:cs typeface="Arial" panose="020B0604020202020204" pitchFamily="34" charset="0"/>
                        </a:rPr>
                        <a:t>GCB</a:t>
                      </a:r>
                      <a:r>
                        <a:rPr lang="en-US" sz="1100" b="0" i="0" kern="1200" baseline="0" dirty="0" smtClean="0">
                          <a:solidFill>
                            <a:schemeClr val="tx1"/>
                          </a:solidFill>
                          <a:latin typeface="Arial" panose="020B0604020202020204" pitchFamily="34" charset="0"/>
                          <a:ea typeface="+mn-ea"/>
                          <a:cs typeface="Arial" panose="020B0604020202020204" pitchFamily="34" charset="0"/>
                        </a:rPr>
                        <a:t> – Large Corporates</a:t>
                      </a:r>
                      <a:endParaRPr lang="en-US" sz="1100" b="0" i="0" kern="1200" dirty="0">
                        <a:solidFill>
                          <a:schemeClr val="tx1"/>
                        </a:solidFill>
                        <a:latin typeface="Arial" panose="020B0604020202020204" pitchFamily="34" charset="0"/>
                        <a:ea typeface="+mn-ea"/>
                        <a:cs typeface="Arial" panose="020B0604020202020204" pitchFamily="34" charset="0"/>
                      </a:endParaRPr>
                    </a:p>
                  </a:txBody>
                  <a:tcPr marL="36576" marR="36576" marT="27432" marB="2743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b"/>
                      <a:r>
                        <a:rPr lang="en-US" sz="1100" b="0" i="0" u="none" strike="noStrike">
                          <a:effectLst/>
                          <a:latin typeface="Arial"/>
                        </a:rPr>
                        <a:t>$17 </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fontAlgn="b"/>
                      <a:r>
                        <a:rPr lang="en-US" sz="1100" b="0" i="0" u="none" strike="noStrike">
                          <a:effectLst/>
                          <a:latin typeface="Arial"/>
                        </a:rPr>
                        <a:t>$19 </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gridSpan="2">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fontAlgn="ctr"/>
                      <a:r>
                        <a:rPr lang="en-US" sz="1100" b="0" i="0" u="none" strike="noStrike" dirty="0" smtClean="0">
                          <a:solidFill>
                            <a:schemeClr val="tx1"/>
                          </a:solidFill>
                          <a:effectLst/>
                          <a:latin typeface="Arial" panose="020B0604020202020204" pitchFamily="34" charset="0"/>
                          <a:cs typeface="Arial" panose="020B0604020202020204" pitchFamily="34" charset="0"/>
                        </a:rPr>
                        <a:t>2.7</a:t>
                      </a:r>
                      <a:endParaRPr lang="en-US" sz="1100" b="0" i="0" u="none" strike="noStrike" dirty="0">
                        <a:solidFill>
                          <a:schemeClr val="tx1"/>
                        </a:solidFill>
                        <a:effectLst/>
                        <a:latin typeface="Arial" panose="020B0604020202020204" pitchFamily="34" charset="0"/>
                        <a:cs typeface="Arial" panose="020B0604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fontAlgn="ctr"/>
                      <a:endParaRPr lang="en-US" sz="1100" b="0" i="0" u="none" strike="noStrike" dirty="0">
                        <a:solidFill>
                          <a:schemeClr val="tx1"/>
                        </a:solidFill>
                        <a:effectLst/>
                        <a:latin typeface="Arial" panose="020B0604020202020204" pitchFamily="34" charset="0"/>
                        <a:cs typeface="Arial" panose="020B0604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marL="0" marR="0" indent="0" algn="ctr" defTabSz="914400" rtl="0" eaLnBrk="1" fontAlgn="ctr" latinLnBrk="0" hangingPunct="1">
                        <a:lnSpc>
                          <a:spcPct val="100000"/>
                        </a:lnSpc>
                        <a:spcBef>
                          <a:spcPts val="0"/>
                        </a:spcBef>
                        <a:spcAft>
                          <a:spcPts val="0"/>
                        </a:spcAft>
                        <a:buClrTx/>
                        <a:buSzTx/>
                        <a:buFontTx/>
                        <a:buNone/>
                        <a:tabLst/>
                        <a:defRPr/>
                      </a:pPr>
                      <a:r>
                        <a:rPr lang="en-US" sz="1100" b="0" i="0" u="none" strike="noStrike" dirty="0" smtClean="0">
                          <a:solidFill>
                            <a:schemeClr val="tx1"/>
                          </a:solidFill>
                          <a:effectLst/>
                          <a:latin typeface="Arial" panose="020B0604020202020204" pitchFamily="34" charset="0"/>
                          <a:cs typeface="Arial" panose="020B0604020202020204" pitchFamily="34" charset="0"/>
                        </a:rPr>
                        <a:t>0.07%</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marL="0" marR="0" indent="0" algn="ctr" defTabSz="914400" rtl="0" eaLnBrk="1" fontAlgn="ctr" latinLnBrk="0" hangingPunct="1">
                        <a:lnSpc>
                          <a:spcPct val="100000"/>
                        </a:lnSpc>
                        <a:spcBef>
                          <a:spcPts val="0"/>
                        </a:spcBef>
                        <a:spcAft>
                          <a:spcPts val="0"/>
                        </a:spcAft>
                        <a:buClrTx/>
                        <a:buSzTx/>
                        <a:buFontTx/>
                        <a:buNone/>
                        <a:tabLst/>
                        <a:defRPr/>
                      </a:pPr>
                      <a:r>
                        <a:rPr lang="en-US" sz="1100" b="0" i="0" u="none" strike="noStrike" dirty="0" smtClean="0">
                          <a:solidFill>
                            <a:schemeClr val="tx1"/>
                          </a:solidFill>
                          <a:effectLst/>
                          <a:latin typeface="Arial" panose="020B0604020202020204" pitchFamily="34" charset="0"/>
                          <a:cs typeface="Arial" panose="020B0604020202020204" pitchFamily="34" charset="0"/>
                        </a:rPr>
                        <a:t>0.08%</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fontAlgn="ctr"/>
                      <a:r>
                        <a:rPr lang="en-US" sz="1100" b="0" i="0" u="none" strike="noStrike" dirty="0" smtClean="0">
                          <a:effectLst/>
                          <a:latin typeface="Arial" panose="020B0604020202020204" pitchFamily="34" charset="0"/>
                          <a:cs typeface="Arial" panose="020B0604020202020204" pitchFamily="34" charset="0"/>
                        </a:rPr>
                        <a:t>0.09%</a:t>
                      </a:r>
                      <a:endParaRPr lang="en-US" sz="1100" b="0" i="0" u="none" strike="noStrike" dirty="0">
                        <a:effectLst/>
                        <a:latin typeface="Arial" panose="020B0604020202020204" pitchFamily="34" charset="0"/>
                        <a:cs typeface="Arial" panose="020B0604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fontAlgn="ctr"/>
                      <a:r>
                        <a:rPr lang="en-US" sz="1100" b="0" i="0" u="none" strike="noStrike" dirty="0" smtClean="0">
                          <a:effectLst/>
                          <a:latin typeface="Arial" panose="020B0604020202020204" pitchFamily="34" charset="0"/>
                          <a:cs typeface="Arial" panose="020B0604020202020204" pitchFamily="34" charset="0"/>
                        </a:rPr>
                        <a:t>0.09%</a:t>
                      </a:r>
                      <a:endParaRPr lang="en-US" sz="1100" b="0" i="0" u="none" strike="noStrike" dirty="0">
                        <a:effectLst/>
                        <a:latin typeface="Arial" panose="020B0604020202020204" pitchFamily="34" charset="0"/>
                        <a:cs typeface="Arial" panose="020B0604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r>
              <a:tr h="248856">
                <a:tc>
                  <a:txBody>
                    <a:bodyPr/>
                    <a:lstStyle/>
                    <a:p>
                      <a:pPr marL="169863" indent="0" algn="l" defTabSz="914400" rtl="0" eaLnBrk="1" latinLnBrk="0" hangingPunct="1"/>
                      <a:r>
                        <a:rPr lang="en-US" sz="1100" b="0" i="0" kern="1200" dirty="0" smtClean="0">
                          <a:solidFill>
                            <a:schemeClr val="tx1"/>
                          </a:solidFill>
                          <a:latin typeface="Arial" panose="020B0604020202020204" pitchFamily="34" charset="0"/>
                          <a:ea typeface="+mn-ea"/>
                          <a:cs typeface="Arial" panose="020B0604020202020204" pitchFamily="34" charset="0"/>
                        </a:rPr>
                        <a:t>GCB </a:t>
                      </a:r>
                      <a:r>
                        <a:rPr lang="en-US" sz="1100" b="0" i="0" kern="1200" baseline="0" dirty="0" smtClean="0">
                          <a:solidFill>
                            <a:schemeClr val="tx1"/>
                          </a:solidFill>
                          <a:latin typeface="Arial" panose="020B0604020202020204" pitchFamily="34" charset="0"/>
                          <a:ea typeface="+mn-ea"/>
                          <a:cs typeface="Arial" panose="020B0604020202020204" pitchFamily="34" charset="0"/>
                        </a:rPr>
                        <a:t>–</a:t>
                      </a:r>
                      <a:r>
                        <a:rPr lang="en-US" sz="1100" b="0" i="0" kern="1200" dirty="0" smtClean="0">
                          <a:solidFill>
                            <a:schemeClr val="tx1"/>
                          </a:solidFill>
                          <a:latin typeface="Arial" panose="020B0604020202020204" pitchFamily="34" charset="0"/>
                          <a:ea typeface="+mn-ea"/>
                          <a:cs typeface="Arial" panose="020B0604020202020204" pitchFamily="34" charset="0"/>
                        </a:rPr>
                        <a:t> MRG</a:t>
                      </a:r>
                      <a:endParaRPr lang="en-US" sz="1100" b="0" i="0" kern="1200" dirty="0">
                        <a:solidFill>
                          <a:schemeClr val="tx1"/>
                        </a:solidFill>
                        <a:latin typeface="Arial" panose="020B0604020202020204" pitchFamily="34" charset="0"/>
                        <a:ea typeface="+mn-ea"/>
                        <a:cs typeface="Arial" panose="020B0604020202020204" pitchFamily="34" charset="0"/>
                      </a:endParaRPr>
                    </a:p>
                  </a:txBody>
                  <a:tcPr marL="36576" marR="36576" marT="27432" marB="2743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b"/>
                      <a:r>
                        <a:rPr lang="en-US" sz="1100" b="0" i="0" u="none" strike="noStrike" dirty="0">
                          <a:effectLst/>
                          <a:latin typeface="Arial"/>
                        </a:rPr>
                        <a:t>$54 </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fontAlgn="b"/>
                      <a:r>
                        <a:rPr lang="en-US" sz="1100" b="0" i="0" u="none" strike="noStrike" dirty="0">
                          <a:effectLst/>
                          <a:latin typeface="Arial"/>
                        </a:rPr>
                        <a:t>$59 </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gridSpan="2">
                  <a:txBody>
                    <a:bodyPr/>
                    <a:lstStyle/>
                    <a:p>
                      <a:pPr algn="ctr" fontAlgn="ctr"/>
                      <a:r>
                        <a:rPr lang="en-US" sz="1100" b="0" i="0" u="none" strike="noStrike" dirty="0" smtClean="0">
                          <a:solidFill>
                            <a:schemeClr val="tx1"/>
                          </a:solidFill>
                          <a:effectLst/>
                          <a:latin typeface="Arial" panose="020B0604020202020204" pitchFamily="34" charset="0"/>
                          <a:cs typeface="Arial" panose="020B0604020202020204" pitchFamily="34" charset="0"/>
                        </a:rPr>
                        <a:t>19.9</a:t>
                      </a:r>
                      <a:endParaRPr lang="en-US" sz="1100" b="0" i="0" u="none" strike="noStrike" dirty="0">
                        <a:solidFill>
                          <a:schemeClr val="tx1"/>
                        </a:solidFill>
                        <a:effectLst/>
                        <a:latin typeface="Arial" panose="020B0604020202020204" pitchFamily="34" charset="0"/>
                        <a:cs typeface="Arial" panose="020B0604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fontAlgn="ctr"/>
                      <a:endParaRPr lang="en-US" sz="1100" b="0" i="0" u="none" strike="noStrike" dirty="0">
                        <a:solidFill>
                          <a:schemeClr val="tx1"/>
                        </a:solidFill>
                        <a:effectLst/>
                        <a:latin typeface="Arial" panose="020B0604020202020204" pitchFamily="34" charset="0"/>
                        <a:cs typeface="Arial" panose="020B0604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sz="1100" b="0" i="0" u="none" strike="noStrike" dirty="0" smtClean="0">
                          <a:solidFill>
                            <a:schemeClr val="tx1"/>
                          </a:solidFill>
                          <a:effectLst/>
                          <a:latin typeface="Arial" panose="020B0604020202020204" pitchFamily="34" charset="0"/>
                          <a:cs typeface="Arial" panose="020B0604020202020204" pitchFamily="34" charset="0"/>
                        </a:rPr>
                        <a:t>0.02%</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sz="1100" b="0" i="0" u="none" strike="noStrike" dirty="0" smtClean="0">
                          <a:solidFill>
                            <a:schemeClr val="tx1"/>
                          </a:solidFill>
                          <a:effectLst/>
                          <a:latin typeface="Arial" panose="020B0604020202020204" pitchFamily="34" charset="0"/>
                          <a:cs typeface="Arial" panose="020B0604020202020204" pitchFamily="34" charset="0"/>
                        </a:rPr>
                        <a:t>0.02%</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a:txBody>
                    <a:bodyPr/>
                    <a:lstStyle/>
                    <a:p>
                      <a:pPr algn="ctr" fontAlgn="ctr"/>
                      <a:r>
                        <a:rPr lang="en-US" sz="1100" b="0" i="0" u="none" strike="noStrike" dirty="0" smtClean="0">
                          <a:effectLst/>
                          <a:latin typeface="Arial" panose="020B0604020202020204" pitchFamily="34" charset="0"/>
                          <a:cs typeface="Arial" panose="020B0604020202020204" pitchFamily="34" charset="0"/>
                        </a:rPr>
                        <a:t>0.02%</a:t>
                      </a:r>
                      <a:endParaRPr lang="en-US" sz="1100" b="0" i="0" u="none" strike="noStrike" dirty="0">
                        <a:effectLst/>
                        <a:latin typeface="Arial" panose="020B0604020202020204" pitchFamily="34" charset="0"/>
                        <a:cs typeface="Arial" panose="020B0604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fontAlgn="ctr"/>
                      <a:r>
                        <a:rPr lang="en-US" sz="1100" b="0" i="0" u="none" strike="noStrike" dirty="0" smtClean="0">
                          <a:effectLst/>
                          <a:latin typeface="Arial" panose="020B0604020202020204" pitchFamily="34" charset="0"/>
                          <a:cs typeface="Arial" panose="020B0604020202020204" pitchFamily="34" charset="0"/>
                        </a:rPr>
                        <a:t>0.02%</a:t>
                      </a:r>
                      <a:endParaRPr lang="en-US" sz="1100" b="0" i="0" u="none" strike="noStrike" dirty="0">
                        <a:effectLst/>
                        <a:latin typeface="Arial" panose="020B0604020202020204" pitchFamily="34" charset="0"/>
                        <a:cs typeface="Arial" panose="020B0604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r>
              <a:tr h="301101">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marL="60325" indent="0" algn="l" defTabSz="914400" rtl="0" eaLnBrk="1" latinLnBrk="0" hangingPunct="1"/>
                      <a:r>
                        <a:rPr lang="en-US" sz="1100" b="1" kern="1200" dirty="0" smtClean="0">
                          <a:solidFill>
                            <a:schemeClr val="tx1"/>
                          </a:solidFill>
                          <a:latin typeface="Arial" panose="020B0604020202020204" pitchFamily="34" charset="0"/>
                          <a:ea typeface="+mn-ea"/>
                          <a:cs typeface="Arial" panose="020B0604020202020204" pitchFamily="34" charset="0"/>
                        </a:rPr>
                        <a:t>SBNA Cons. </a:t>
                      </a:r>
                      <a:r>
                        <a:rPr lang="en-US" sz="1100" b="1" kern="1200" baseline="0" dirty="0" smtClean="0">
                          <a:solidFill>
                            <a:schemeClr val="tx1"/>
                          </a:solidFill>
                          <a:latin typeface="Arial" panose="020B0604020202020204" pitchFamily="34" charset="0"/>
                          <a:ea typeface="+mn-ea"/>
                          <a:cs typeface="Arial" panose="020B0604020202020204" pitchFamily="34" charset="0"/>
                        </a:rPr>
                        <a:t>&amp; Business </a:t>
                      </a:r>
                      <a:endParaRPr lang="en-US" sz="1100" b="1" kern="1200" dirty="0">
                        <a:solidFill>
                          <a:schemeClr val="tx1"/>
                        </a:solidFill>
                        <a:latin typeface="Arial" panose="020B0604020202020204" pitchFamily="34" charset="0"/>
                        <a:ea typeface="+mn-ea"/>
                        <a:cs typeface="Arial" panose="020B0604020202020204" pitchFamily="34" charset="0"/>
                      </a:endParaRPr>
                    </a:p>
                  </a:txBody>
                  <a:tcPr marL="36576" marR="36576" marT="27432" marB="2743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b"/>
                      <a:r>
                        <a:rPr lang="en-US" sz="1100" b="0" i="0" u="none" strike="noStrike" dirty="0">
                          <a:effectLst/>
                          <a:latin typeface="Arial"/>
                        </a:rPr>
                        <a:t>$783 </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fontAlgn="b"/>
                      <a:r>
                        <a:rPr lang="en-US" sz="1100" b="0" i="0" u="none" strike="noStrike" dirty="0">
                          <a:effectLst/>
                          <a:latin typeface="Arial"/>
                        </a:rPr>
                        <a:t>$862 </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gridSpan="6">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fontAlgn="b"/>
                      <a:endParaRPr lang="en-US" sz="1100" b="0" i="0" u="none" strike="noStrike" dirty="0">
                        <a:solidFill>
                          <a:schemeClr val="tx1"/>
                        </a:solidFill>
                        <a:effectLst/>
                        <a:latin typeface="Arial" panose="020B0604020202020204" pitchFamily="34" charset="0"/>
                        <a:cs typeface="Arial" panose="020B0604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pattFill prst="ltUpDiag">
                      <a:fgClr>
                        <a:schemeClr val="bg1">
                          <a:lumMod val="65000"/>
                        </a:schemeClr>
                      </a:fgClr>
                      <a:bgClr>
                        <a:schemeClr val="bg1"/>
                      </a:bgClr>
                    </a:pattFill>
                  </a:tcPr>
                </a:tc>
                <a:tc hMerge="1">
                  <a:txBody>
                    <a:bodyPr/>
                    <a:lstStyle/>
                    <a:p>
                      <a:endParaRPr lang="en-US"/>
                    </a:p>
                  </a:txBody>
                  <a:tcPr/>
                </a:tc>
                <a:tc hMerge="1">
                  <a:txBody>
                    <a:bodyPr/>
                    <a:lstStyle/>
                    <a:p>
                      <a:endParaRPr lang="en-GB"/>
                    </a:p>
                  </a:txBody>
                  <a:tcPr/>
                </a:tc>
                <a:tc hMerge="1">
                  <a:txBody>
                    <a:bodyPr/>
                    <a:lstStyle/>
                    <a:p>
                      <a:endParaRPr lang="en-GB"/>
                    </a:p>
                  </a:txBody>
                  <a:tcPr/>
                </a:tc>
                <a:tc hMerge="1">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fontAlgn="b"/>
                      <a:endParaRPr lang="en-US" sz="1100" b="1" i="0" u="none" strike="noStrike" dirty="0">
                        <a:solidFill>
                          <a:schemeClr val="bg1"/>
                        </a:solidFill>
                        <a:effectLst/>
                        <a:latin typeface="Arial" panose="020B0604020202020204" pitchFamily="34" charset="0"/>
                        <a:cs typeface="Arial" panose="020B0604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hMerge="1">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fontAlgn="b"/>
                      <a:endParaRPr lang="en-US" sz="1100" b="1" i="0" u="none" strike="noStrike" dirty="0">
                        <a:solidFill>
                          <a:schemeClr val="bg1"/>
                        </a:solidFill>
                        <a:effectLst/>
                        <a:latin typeface="Arial" panose="020B0604020202020204" pitchFamily="34" charset="0"/>
                        <a:cs typeface="Arial" panose="020B0604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r>
              <a:tr h="248856">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marL="169863" indent="0" algn="l" defTabSz="914400" rtl="0" eaLnBrk="1" latinLnBrk="0" hangingPunct="1"/>
                      <a:r>
                        <a:rPr lang="en-US" sz="1100" b="0" i="0" kern="1200" dirty="0" smtClean="0">
                          <a:solidFill>
                            <a:schemeClr val="tx1"/>
                          </a:solidFill>
                          <a:latin typeface="Arial" panose="020B0604020202020204" pitchFamily="34" charset="0"/>
                          <a:ea typeface="+mn-ea"/>
                          <a:cs typeface="Arial" panose="020B0604020202020204" pitchFamily="34" charset="0"/>
                        </a:rPr>
                        <a:t>Retail Banking</a:t>
                      </a:r>
                      <a:endParaRPr lang="en-US" sz="1100" b="0" i="0" kern="1200" dirty="0">
                        <a:solidFill>
                          <a:schemeClr val="tx1"/>
                        </a:solidFill>
                        <a:latin typeface="Arial" panose="020B0604020202020204" pitchFamily="34" charset="0"/>
                        <a:ea typeface="+mn-ea"/>
                        <a:cs typeface="Arial" panose="020B0604020202020204" pitchFamily="34" charset="0"/>
                      </a:endParaRPr>
                    </a:p>
                  </a:txBody>
                  <a:tcPr marL="36576" marR="36576" marT="27432" marB="2743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b"/>
                      <a:r>
                        <a:rPr lang="en-US" sz="1100" b="0" i="0" u="none" strike="noStrike">
                          <a:effectLst/>
                          <a:latin typeface="Arial"/>
                        </a:rPr>
                        <a:t>$550 </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fontAlgn="b"/>
                      <a:r>
                        <a:rPr lang="en-US" sz="1100" b="0" i="0" u="none" strike="noStrike" dirty="0">
                          <a:effectLst/>
                          <a:latin typeface="Arial"/>
                        </a:rPr>
                        <a:t>$606 </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gridSpan="2">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fontAlgn="b"/>
                      <a:r>
                        <a:rPr lang="en-US" sz="1100" b="0" i="0" u="none" strike="noStrike" dirty="0">
                          <a:solidFill>
                            <a:schemeClr val="tx1"/>
                          </a:solidFill>
                          <a:effectLst/>
                          <a:latin typeface="Arial" panose="020B0604020202020204" pitchFamily="34" charset="0"/>
                          <a:cs typeface="Arial" panose="020B0604020202020204" pitchFamily="34" charset="0"/>
                        </a:rPr>
                        <a:t>2.6</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hMerge="1">
                  <a:txBody>
                    <a:bodyPr/>
                    <a:lstStyle/>
                    <a:p>
                      <a:pPr algn="ctr" fontAlgn="b"/>
                      <a:endParaRPr lang="en-US" sz="1100" b="0" i="0" u="none" strike="noStrike" dirty="0">
                        <a:solidFill>
                          <a:schemeClr val="tx1"/>
                        </a:solidFill>
                        <a:effectLst/>
                        <a:latin typeface="Arial" panose="020B0604020202020204" pitchFamily="34" charset="0"/>
                        <a:cs typeface="Arial" panose="020B0604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fontAlgn="ctr"/>
                      <a:r>
                        <a:rPr lang="en-US" sz="1100" b="0" i="0" u="none" strike="noStrike" dirty="0" smtClean="0">
                          <a:solidFill>
                            <a:schemeClr val="tx1"/>
                          </a:solidFill>
                          <a:effectLst/>
                          <a:latin typeface="Arial" panose="020B0604020202020204" pitchFamily="34" charset="0"/>
                          <a:cs typeface="Arial" panose="020B0604020202020204" pitchFamily="34" charset="0"/>
                        </a:rPr>
                        <a:t>0.6%</a:t>
                      </a:r>
                      <a:endParaRPr lang="en-US" sz="1100" b="0" i="0" u="none" strike="noStrike" dirty="0">
                        <a:solidFill>
                          <a:schemeClr val="tx1"/>
                        </a:solidFill>
                        <a:effectLst/>
                        <a:latin typeface="Arial" panose="020B0604020202020204" pitchFamily="34" charset="0"/>
                        <a:cs typeface="Arial" panose="020B0604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fontAlgn="ctr"/>
                      <a:r>
                        <a:rPr lang="en-US" sz="1100" b="0" i="0" u="none" strike="noStrike" dirty="0" smtClean="0">
                          <a:solidFill>
                            <a:schemeClr val="tx1"/>
                          </a:solidFill>
                          <a:effectLst/>
                          <a:latin typeface="Arial" panose="020B0604020202020204" pitchFamily="34" charset="0"/>
                          <a:cs typeface="Arial" panose="020B0604020202020204" pitchFamily="34" charset="0"/>
                        </a:rPr>
                        <a:t>0.7%</a:t>
                      </a:r>
                      <a:endParaRPr lang="en-US" sz="1100" b="0" i="0" u="none" strike="noStrike" dirty="0">
                        <a:solidFill>
                          <a:schemeClr val="tx1"/>
                        </a:solidFill>
                        <a:effectLst/>
                        <a:latin typeface="Arial" panose="020B0604020202020204" pitchFamily="34" charset="0"/>
                        <a:cs typeface="Arial" panose="020B0604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fontAlgn="ctr"/>
                      <a:r>
                        <a:rPr lang="en-US" sz="1100" b="0" i="0" u="none" strike="noStrike" dirty="0">
                          <a:effectLst/>
                          <a:latin typeface="Arial" panose="020B0604020202020204" pitchFamily="34" charset="0"/>
                          <a:cs typeface="Arial" panose="020B0604020202020204" pitchFamily="34" charset="0"/>
                        </a:rPr>
                        <a:t>0.83%</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fontAlgn="ctr"/>
                      <a:r>
                        <a:rPr lang="en-US" sz="1100" b="0" i="0" u="none" strike="noStrike" dirty="0">
                          <a:effectLst/>
                          <a:latin typeface="Arial" panose="020B0604020202020204" pitchFamily="34" charset="0"/>
                          <a:cs typeface="Arial" panose="020B0604020202020204" pitchFamily="34" charset="0"/>
                        </a:rPr>
                        <a:t>0.87%</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r>
              <a:tr h="292357">
                <a:tc>
                  <a:txBody>
                    <a:bodyPr/>
                    <a:lstStyle>
                      <a:lvl1pPr marL="0" algn="l" defTabSz="457200" rtl="0" eaLnBrk="1" latinLnBrk="0" hangingPunct="1">
                        <a:defRPr sz="1800" b="1" kern="1200">
                          <a:solidFill>
                            <a:schemeClr val="lt1"/>
                          </a:solidFill>
                          <a:latin typeface="Arial"/>
                        </a:defRPr>
                      </a:lvl1pPr>
                      <a:lvl2pPr marL="457200" algn="l" defTabSz="457200" rtl="0" eaLnBrk="1" latinLnBrk="0" hangingPunct="1">
                        <a:defRPr sz="1800" b="1" kern="1200">
                          <a:solidFill>
                            <a:schemeClr val="lt1"/>
                          </a:solidFill>
                          <a:latin typeface="Arial"/>
                        </a:defRPr>
                      </a:lvl2pPr>
                      <a:lvl3pPr marL="914400" algn="l" defTabSz="457200" rtl="0" eaLnBrk="1" latinLnBrk="0" hangingPunct="1">
                        <a:defRPr sz="1800" b="1" kern="1200">
                          <a:solidFill>
                            <a:schemeClr val="lt1"/>
                          </a:solidFill>
                          <a:latin typeface="Arial"/>
                        </a:defRPr>
                      </a:lvl3pPr>
                      <a:lvl4pPr marL="1371600" algn="l" defTabSz="457200" rtl="0" eaLnBrk="1" latinLnBrk="0" hangingPunct="1">
                        <a:defRPr sz="1800" b="1" kern="1200">
                          <a:solidFill>
                            <a:schemeClr val="lt1"/>
                          </a:solidFill>
                          <a:latin typeface="Arial"/>
                        </a:defRPr>
                      </a:lvl4pPr>
                      <a:lvl5pPr marL="1828800" algn="l" defTabSz="457200" rtl="0" eaLnBrk="1" latinLnBrk="0" hangingPunct="1">
                        <a:defRPr sz="1800" b="1" kern="1200">
                          <a:solidFill>
                            <a:schemeClr val="lt1"/>
                          </a:solidFill>
                          <a:latin typeface="Arial"/>
                        </a:defRPr>
                      </a:lvl5pPr>
                      <a:lvl6pPr marL="2286000" algn="l" defTabSz="457200" rtl="0" eaLnBrk="1" latinLnBrk="0" hangingPunct="1">
                        <a:defRPr sz="1800" b="1" kern="1200">
                          <a:solidFill>
                            <a:schemeClr val="lt1"/>
                          </a:solidFill>
                          <a:latin typeface="Arial"/>
                        </a:defRPr>
                      </a:lvl6pPr>
                      <a:lvl7pPr marL="2743200" algn="l" defTabSz="457200" rtl="0" eaLnBrk="1" latinLnBrk="0" hangingPunct="1">
                        <a:defRPr sz="1800" b="1" kern="1200">
                          <a:solidFill>
                            <a:schemeClr val="lt1"/>
                          </a:solidFill>
                          <a:latin typeface="Arial"/>
                        </a:defRPr>
                      </a:lvl7pPr>
                      <a:lvl8pPr marL="3200400" algn="l" defTabSz="457200" rtl="0" eaLnBrk="1" latinLnBrk="0" hangingPunct="1">
                        <a:defRPr sz="1800" b="1" kern="1200">
                          <a:solidFill>
                            <a:schemeClr val="lt1"/>
                          </a:solidFill>
                          <a:latin typeface="Arial"/>
                        </a:defRPr>
                      </a:lvl8pPr>
                      <a:lvl9pPr marL="3657600" algn="l" defTabSz="457200" rtl="0" eaLnBrk="1" latinLnBrk="0" hangingPunct="1">
                        <a:defRPr sz="1800" b="1" kern="1200">
                          <a:solidFill>
                            <a:schemeClr val="lt1"/>
                          </a:solidFill>
                          <a:latin typeface="Arial"/>
                        </a:defRPr>
                      </a:lvl9pPr>
                    </a:lstStyle>
                    <a:p>
                      <a:pPr marL="169863" indent="0" algn="l" defTabSz="914400" rtl="0" eaLnBrk="1" latinLnBrk="0" hangingPunct="1"/>
                      <a:r>
                        <a:rPr lang="en-US" sz="1100" b="1" i="0" kern="1200" dirty="0" smtClean="0">
                          <a:solidFill>
                            <a:schemeClr val="tx1"/>
                          </a:solidFill>
                          <a:latin typeface="Arial" panose="020B0604020202020204" pitchFamily="34" charset="0"/>
                          <a:ea typeface="+mn-ea"/>
                          <a:cs typeface="Arial" panose="020B0604020202020204" pitchFamily="34" charset="0"/>
                        </a:rPr>
                        <a:t>Business Banking</a:t>
                      </a:r>
                      <a:endParaRPr lang="en-US" sz="1100" b="1" i="0" kern="1200" dirty="0">
                        <a:solidFill>
                          <a:schemeClr val="tx1"/>
                        </a:solidFill>
                        <a:latin typeface="Arial" panose="020B0604020202020204" pitchFamily="34" charset="0"/>
                        <a:ea typeface="+mn-ea"/>
                        <a:cs typeface="Arial" panose="020B0604020202020204" pitchFamily="34" charset="0"/>
                      </a:endParaRPr>
                    </a:p>
                  </a:txBody>
                  <a:tcPr marL="36576" marR="36576" marT="27432" marB="2743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b"/>
                      <a:r>
                        <a:rPr lang="en-US" sz="1100" b="1" i="0" u="none" strike="noStrike" dirty="0">
                          <a:effectLst/>
                          <a:latin typeface="Arial"/>
                        </a:rPr>
                        <a:t>$233 </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fontAlgn="b"/>
                      <a:r>
                        <a:rPr lang="en-US" sz="1100" b="1" i="0" u="none" strike="noStrike" dirty="0">
                          <a:effectLst/>
                          <a:latin typeface="Arial"/>
                        </a:rPr>
                        <a:t>$256 </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gridSpan="2">
                  <a:txBody>
                    <a:bodyPr/>
                    <a:lstStyle>
                      <a:lvl1pPr marL="0" algn="l" defTabSz="457200" rtl="0" eaLnBrk="1" latinLnBrk="0" hangingPunct="1">
                        <a:defRPr sz="1800" b="1" kern="1200">
                          <a:solidFill>
                            <a:schemeClr val="lt1"/>
                          </a:solidFill>
                          <a:latin typeface="Arial"/>
                        </a:defRPr>
                      </a:lvl1pPr>
                      <a:lvl2pPr marL="457200" algn="l" defTabSz="457200" rtl="0" eaLnBrk="1" latinLnBrk="0" hangingPunct="1">
                        <a:defRPr sz="1800" b="1" kern="1200">
                          <a:solidFill>
                            <a:schemeClr val="lt1"/>
                          </a:solidFill>
                          <a:latin typeface="Arial"/>
                        </a:defRPr>
                      </a:lvl2pPr>
                      <a:lvl3pPr marL="914400" algn="l" defTabSz="457200" rtl="0" eaLnBrk="1" latinLnBrk="0" hangingPunct="1">
                        <a:defRPr sz="1800" b="1" kern="1200">
                          <a:solidFill>
                            <a:schemeClr val="lt1"/>
                          </a:solidFill>
                          <a:latin typeface="Arial"/>
                        </a:defRPr>
                      </a:lvl3pPr>
                      <a:lvl4pPr marL="1371600" algn="l" defTabSz="457200" rtl="0" eaLnBrk="1" latinLnBrk="0" hangingPunct="1">
                        <a:defRPr sz="1800" b="1" kern="1200">
                          <a:solidFill>
                            <a:schemeClr val="lt1"/>
                          </a:solidFill>
                          <a:latin typeface="Arial"/>
                        </a:defRPr>
                      </a:lvl4pPr>
                      <a:lvl5pPr marL="1828800" algn="l" defTabSz="457200" rtl="0" eaLnBrk="1" latinLnBrk="0" hangingPunct="1">
                        <a:defRPr sz="1800" b="1" kern="1200">
                          <a:solidFill>
                            <a:schemeClr val="lt1"/>
                          </a:solidFill>
                          <a:latin typeface="Arial"/>
                        </a:defRPr>
                      </a:lvl5pPr>
                      <a:lvl6pPr marL="2286000" algn="l" defTabSz="457200" rtl="0" eaLnBrk="1" latinLnBrk="0" hangingPunct="1">
                        <a:defRPr sz="1800" b="1" kern="1200">
                          <a:solidFill>
                            <a:schemeClr val="lt1"/>
                          </a:solidFill>
                          <a:latin typeface="Arial"/>
                        </a:defRPr>
                      </a:lvl6pPr>
                      <a:lvl7pPr marL="2743200" algn="l" defTabSz="457200" rtl="0" eaLnBrk="1" latinLnBrk="0" hangingPunct="1">
                        <a:defRPr sz="1800" b="1" kern="1200">
                          <a:solidFill>
                            <a:schemeClr val="lt1"/>
                          </a:solidFill>
                          <a:latin typeface="Arial"/>
                        </a:defRPr>
                      </a:lvl7pPr>
                      <a:lvl8pPr marL="3200400" algn="l" defTabSz="457200" rtl="0" eaLnBrk="1" latinLnBrk="0" hangingPunct="1">
                        <a:defRPr sz="1800" b="1" kern="1200">
                          <a:solidFill>
                            <a:schemeClr val="lt1"/>
                          </a:solidFill>
                          <a:latin typeface="Arial"/>
                        </a:defRPr>
                      </a:lvl8pPr>
                      <a:lvl9pPr marL="3657600" algn="l" defTabSz="457200" rtl="0" eaLnBrk="1" latinLnBrk="0" hangingPunct="1">
                        <a:defRPr sz="1800" b="1" kern="1200">
                          <a:solidFill>
                            <a:schemeClr val="lt1"/>
                          </a:solidFill>
                          <a:latin typeface="Arial"/>
                        </a:defRPr>
                      </a:lvl9pPr>
                    </a:lstStyle>
                    <a:p>
                      <a:pPr algn="ctr" fontAlgn="b"/>
                      <a:r>
                        <a:rPr lang="en-US" sz="1100" b="1" i="0" u="none" strike="noStrike" dirty="0">
                          <a:solidFill>
                            <a:schemeClr val="tx1"/>
                          </a:solidFill>
                          <a:effectLst/>
                          <a:latin typeface="Arial" panose="020B0604020202020204" pitchFamily="34" charset="0"/>
                          <a:cs typeface="Arial" panose="020B0604020202020204" pitchFamily="34" charset="0"/>
                        </a:rPr>
                        <a:t>2.9</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hMerge="1">
                  <a:txBody>
                    <a:bodyPr/>
                    <a:lstStyle/>
                    <a:p>
                      <a:pPr algn="ctr" fontAlgn="b"/>
                      <a:endParaRPr lang="en-US" sz="1100" b="0" i="0" u="none" strike="noStrike" dirty="0">
                        <a:solidFill>
                          <a:schemeClr val="tx1"/>
                        </a:solidFill>
                        <a:effectLst/>
                        <a:latin typeface="Arial" panose="020B0604020202020204" pitchFamily="34" charset="0"/>
                        <a:cs typeface="Arial" panose="020B0604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457200" rtl="0" eaLnBrk="1" latinLnBrk="0" hangingPunct="1">
                        <a:defRPr sz="1800" b="1" kern="1200">
                          <a:solidFill>
                            <a:schemeClr val="lt1"/>
                          </a:solidFill>
                          <a:latin typeface="Arial"/>
                        </a:defRPr>
                      </a:lvl1pPr>
                      <a:lvl2pPr marL="457200" algn="l" defTabSz="457200" rtl="0" eaLnBrk="1" latinLnBrk="0" hangingPunct="1">
                        <a:defRPr sz="1800" b="1" kern="1200">
                          <a:solidFill>
                            <a:schemeClr val="lt1"/>
                          </a:solidFill>
                          <a:latin typeface="Arial"/>
                        </a:defRPr>
                      </a:lvl2pPr>
                      <a:lvl3pPr marL="914400" algn="l" defTabSz="457200" rtl="0" eaLnBrk="1" latinLnBrk="0" hangingPunct="1">
                        <a:defRPr sz="1800" b="1" kern="1200">
                          <a:solidFill>
                            <a:schemeClr val="lt1"/>
                          </a:solidFill>
                          <a:latin typeface="Arial"/>
                        </a:defRPr>
                      </a:lvl3pPr>
                      <a:lvl4pPr marL="1371600" algn="l" defTabSz="457200" rtl="0" eaLnBrk="1" latinLnBrk="0" hangingPunct="1">
                        <a:defRPr sz="1800" b="1" kern="1200">
                          <a:solidFill>
                            <a:schemeClr val="lt1"/>
                          </a:solidFill>
                          <a:latin typeface="Arial"/>
                        </a:defRPr>
                      </a:lvl4pPr>
                      <a:lvl5pPr marL="1828800" algn="l" defTabSz="457200" rtl="0" eaLnBrk="1" latinLnBrk="0" hangingPunct="1">
                        <a:defRPr sz="1800" b="1" kern="1200">
                          <a:solidFill>
                            <a:schemeClr val="lt1"/>
                          </a:solidFill>
                          <a:latin typeface="Arial"/>
                        </a:defRPr>
                      </a:lvl5pPr>
                      <a:lvl6pPr marL="2286000" algn="l" defTabSz="457200" rtl="0" eaLnBrk="1" latinLnBrk="0" hangingPunct="1">
                        <a:defRPr sz="1800" b="1" kern="1200">
                          <a:solidFill>
                            <a:schemeClr val="lt1"/>
                          </a:solidFill>
                          <a:latin typeface="Arial"/>
                        </a:defRPr>
                      </a:lvl6pPr>
                      <a:lvl7pPr marL="2743200" algn="l" defTabSz="457200" rtl="0" eaLnBrk="1" latinLnBrk="0" hangingPunct="1">
                        <a:defRPr sz="1800" b="1" kern="1200">
                          <a:solidFill>
                            <a:schemeClr val="lt1"/>
                          </a:solidFill>
                          <a:latin typeface="Arial"/>
                        </a:defRPr>
                      </a:lvl7pPr>
                      <a:lvl8pPr marL="3200400" algn="l" defTabSz="457200" rtl="0" eaLnBrk="1" latinLnBrk="0" hangingPunct="1">
                        <a:defRPr sz="1800" b="1" kern="1200">
                          <a:solidFill>
                            <a:schemeClr val="lt1"/>
                          </a:solidFill>
                          <a:latin typeface="Arial"/>
                        </a:defRPr>
                      </a:lvl8pPr>
                      <a:lvl9pPr marL="3657600" algn="l" defTabSz="457200" rtl="0" eaLnBrk="1" latinLnBrk="0" hangingPunct="1">
                        <a:defRPr sz="1800" b="1" kern="1200">
                          <a:solidFill>
                            <a:schemeClr val="lt1"/>
                          </a:solidFill>
                          <a:latin typeface="Arial"/>
                        </a:defRPr>
                      </a:lvl9pPr>
                    </a:lstStyle>
                    <a:p>
                      <a:pPr algn="ctr" fontAlgn="ctr"/>
                      <a:r>
                        <a:rPr lang="en-US" sz="1100" b="1" i="0" u="none" strike="noStrike" dirty="0" smtClean="0">
                          <a:solidFill>
                            <a:schemeClr val="tx1"/>
                          </a:solidFill>
                          <a:effectLst/>
                          <a:latin typeface="Arial" panose="020B0604020202020204" pitchFamily="34" charset="0"/>
                          <a:cs typeface="Arial" panose="020B0604020202020204" pitchFamily="34" charset="0"/>
                        </a:rPr>
                        <a:t>1.3%</a:t>
                      </a:r>
                      <a:endParaRPr lang="en-US" sz="1100" b="1" i="0" u="none" strike="noStrike" dirty="0">
                        <a:solidFill>
                          <a:schemeClr val="tx1"/>
                        </a:solidFill>
                        <a:effectLst/>
                        <a:latin typeface="Arial" panose="020B0604020202020204" pitchFamily="34" charset="0"/>
                        <a:cs typeface="Arial" panose="020B0604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lvl1pPr marL="0" algn="l" defTabSz="457200" rtl="0" eaLnBrk="1" latinLnBrk="0" hangingPunct="1">
                        <a:defRPr sz="1800" b="1" kern="1200">
                          <a:solidFill>
                            <a:schemeClr val="lt1"/>
                          </a:solidFill>
                          <a:latin typeface="Arial"/>
                        </a:defRPr>
                      </a:lvl1pPr>
                      <a:lvl2pPr marL="457200" algn="l" defTabSz="457200" rtl="0" eaLnBrk="1" latinLnBrk="0" hangingPunct="1">
                        <a:defRPr sz="1800" b="1" kern="1200">
                          <a:solidFill>
                            <a:schemeClr val="lt1"/>
                          </a:solidFill>
                          <a:latin typeface="Arial"/>
                        </a:defRPr>
                      </a:lvl2pPr>
                      <a:lvl3pPr marL="914400" algn="l" defTabSz="457200" rtl="0" eaLnBrk="1" latinLnBrk="0" hangingPunct="1">
                        <a:defRPr sz="1800" b="1" kern="1200">
                          <a:solidFill>
                            <a:schemeClr val="lt1"/>
                          </a:solidFill>
                          <a:latin typeface="Arial"/>
                        </a:defRPr>
                      </a:lvl3pPr>
                      <a:lvl4pPr marL="1371600" algn="l" defTabSz="457200" rtl="0" eaLnBrk="1" latinLnBrk="0" hangingPunct="1">
                        <a:defRPr sz="1800" b="1" kern="1200">
                          <a:solidFill>
                            <a:schemeClr val="lt1"/>
                          </a:solidFill>
                          <a:latin typeface="Arial"/>
                        </a:defRPr>
                      </a:lvl4pPr>
                      <a:lvl5pPr marL="1828800" algn="l" defTabSz="457200" rtl="0" eaLnBrk="1" latinLnBrk="0" hangingPunct="1">
                        <a:defRPr sz="1800" b="1" kern="1200">
                          <a:solidFill>
                            <a:schemeClr val="lt1"/>
                          </a:solidFill>
                          <a:latin typeface="Arial"/>
                        </a:defRPr>
                      </a:lvl5pPr>
                      <a:lvl6pPr marL="2286000" algn="l" defTabSz="457200" rtl="0" eaLnBrk="1" latinLnBrk="0" hangingPunct="1">
                        <a:defRPr sz="1800" b="1" kern="1200">
                          <a:solidFill>
                            <a:schemeClr val="lt1"/>
                          </a:solidFill>
                          <a:latin typeface="Arial"/>
                        </a:defRPr>
                      </a:lvl6pPr>
                      <a:lvl7pPr marL="2743200" algn="l" defTabSz="457200" rtl="0" eaLnBrk="1" latinLnBrk="0" hangingPunct="1">
                        <a:defRPr sz="1800" b="1" kern="1200">
                          <a:solidFill>
                            <a:schemeClr val="lt1"/>
                          </a:solidFill>
                          <a:latin typeface="Arial"/>
                        </a:defRPr>
                      </a:lvl7pPr>
                      <a:lvl8pPr marL="3200400" algn="l" defTabSz="457200" rtl="0" eaLnBrk="1" latinLnBrk="0" hangingPunct="1">
                        <a:defRPr sz="1800" b="1" kern="1200">
                          <a:solidFill>
                            <a:schemeClr val="lt1"/>
                          </a:solidFill>
                          <a:latin typeface="Arial"/>
                        </a:defRPr>
                      </a:lvl8pPr>
                      <a:lvl9pPr marL="3657600" algn="l" defTabSz="457200" rtl="0" eaLnBrk="1" latinLnBrk="0" hangingPunct="1">
                        <a:defRPr sz="1800" b="1" kern="1200">
                          <a:solidFill>
                            <a:schemeClr val="lt1"/>
                          </a:solidFill>
                          <a:latin typeface="Arial"/>
                        </a:defRPr>
                      </a:lvl9pPr>
                    </a:lstStyle>
                    <a:p>
                      <a:pPr algn="ctr" fontAlgn="ctr"/>
                      <a:r>
                        <a:rPr lang="en-US" sz="1100" b="1" i="0" u="none" strike="noStrike" dirty="0" smtClean="0">
                          <a:solidFill>
                            <a:schemeClr val="tx1"/>
                          </a:solidFill>
                          <a:effectLst/>
                          <a:latin typeface="Arial" panose="020B0604020202020204" pitchFamily="34" charset="0"/>
                          <a:cs typeface="Arial" panose="020B0604020202020204" pitchFamily="34" charset="0"/>
                        </a:rPr>
                        <a:t>1.4%</a:t>
                      </a:r>
                      <a:endParaRPr lang="en-US" sz="1100" b="1" i="0" u="none" strike="noStrike" dirty="0">
                        <a:solidFill>
                          <a:schemeClr val="tx1"/>
                        </a:solidFill>
                        <a:effectLst/>
                        <a:latin typeface="Arial" panose="020B0604020202020204" pitchFamily="34" charset="0"/>
                        <a:cs typeface="Arial" panose="020B0604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a:txBody>
                    <a:bodyPr/>
                    <a:lstStyle>
                      <a:lvl1pPr marL="0" algn="l" defTabSz="457200" rtl="0" eaLnBrk="1" latinLnBrk="0" hangingPunct="1">
                        <a:defRPr sz="1800" b="1" kern="1200">
                          <a:solidFill>
                            <a:schemeClr val="lt1"/>
                          </a:solidFill>
                          <a:latin typeface="Arial"/>
                        </a:defRPr>
                      </a:lvl1pPr>
                      <a:lvl2pPr marL="457200" algn="l" defTabSz="457200" rtl="0" eaLnBrk="1" latinLnBrk="0" hangingPunct="1">
                        <a:defRPr sz="1800" b="1" kern="1200">
                          <a:solidFill>
                            <a:schemeClr val="lt1"/>
                          </a:solidFill>
                          <a:latin typeface="Arial"/>
                        </a:defRPr>
                      </a:lvl2pPr>
                      <a:lvl3pPr marL="914400" algn="l" defTabSz="457200" rtl="0" eaLnBrk="1" latinLnBrk="0" hangingPunct="1">
                        <a:defRPr sz="1800" b="1" kern="1200">
                          <a:solidFill>
                            <a:schemeClr val="lt1"/>
                          </a:solidFill>
                          <a:latin typeface="Arial"/>
                        </a:defRPr>
                      </a:lvl3pPr>
                      <a:lvl4pPr marL="1371600" algn="l" defTabSz="457200" rtl="0" eaLnBrk="1" latinLnBrk="0" hangingPunct="1">
                        <a:defRPr sz="1800" b="1" kern="1200">
                          <a:solidFill>
                            <a:schemeClr val="lt1"/>
                          </a:solidFill>
                          <a:latin typeface="Arial"/>
                        </a:defRPr>
                      </a:lvl4pPr>
                      <a:lvl5pPr marL="1828800" algn="l" defTabSz="457200" rtl="0" eaLnBrk="1" latinLnBrk="0" hangingPunct="1">
                        <a:defRPr sz="1800" b="1" kern="1200">
                          <a:solidFill>
                            <a:schemeClr val="lt1"/>
                          </a:solidFill>
                          <a:latin typeface="Arial"/>
                        </a:defRPr>
                      </a:lvl5pPr>
                      <a:lvl6pPr marL="2286000" algn="l" defTabSz="457200" rtl="0" eaLnBrk="1" latinLnBrk="0" hangingPunct="1">
                        <a:defRPr sz="1800" b="1" kern="1200">
                          <a:solidFill>
                            <a:schemeClr val="lt1"/>
                          </a:solidFill>
                          <a:latin typeface="Arial"/>
                        </a:defRPr>
                      </a:lvl6pPr>
                      <a:lvl7pPr marL="2743200" algn="l" defTabSz="457200" rtl="0" eaLnBrk="1" latinLnBrk="0" hangingPunct="1">
                        <a:defRPr sz="1800" b="1" kern="1200">
                          <a:solidFill>
                            <a:schemeClr val="lt1"/>
                          </a:solidFill>
                          <a:latin typeface="Arial"/>
                        </a:defRPr>
                      </a:lvl7pPr>
                      <a:lvl8pPr marL="3200400" algn="l" defTabSz="457200" rtl="0" eaLnBrk="1" latinLnBrk="0" hangingPunct="1">
                        <a:defRPr sz="1800" b="1" kern="1200">
                          <a:solidFill>
                            <a:schemeClr val="lt1"/>
                          </a:solidFill>
                          <a:latin typeface="Arial"/>
                        </a:defRPr>
                      </a:lvl8pPr>
                      <a:lvl9pPr marL="3657600" algn="l" defTabSz="457200" rtl="0" eaLnBrk="1" latinLnBrk="0" hangingPunct="1">
                        <a:defRPr sz="1800" b="1" kern="1200">
                          <a:solidFill>
                            <a:schemeClr val="lt1"/>
                          </a:solidFill>
                          <a:latin typeface="Arial"/>
                        </a:defRPr>
                      </a:lvl9pPr>
                    </a:lstStyle>
                    <a:p>
                      <a:pPr algn="ctr" fontAlgn="ctr"/>
                      <a:r>
                        <a:rPr lang="en-US" sz="1100" b="1" i="0" u="none" strike="noStrike" dirty="0">
                          <a:solidFill>
                            <a:schemeClr val="tx1"/>
                          </a:solidFill>
                          <a:effectLst/>
                          <a:latin typeface="Arial" panose="020B0604020202020204" pitchFamily="34" charset="0"/>
                          <a:cs typeface="Arial" panose="020B0604020202020204" pitchFamily="34" charset="0"/>
                        </a:rPr>
                        <a:t>1.68%</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lvl1pPr marL="0" algn="l" defTabSz="457200" rtl="0" eaLnBrk="1" latinLnBrk="0" hangingPunct="1">
                        <a:defRPr sz="1800" b="1" kern="1200">
                          <a:solidFill>
                            <a:schemeClr val="lt1"/>
                          </a:solidFill>
                          <a:latin typeface="Arial"/>
                        </a:defRPr>
                      </a:lvl1pPr>
                      <a:lvl2pPr marL="457200" algn="l" defTabSz="457200" rtl="0" eaLnBrk="1" latinLnBrk="0" hangingPunct="1">
                        <a:defRPr sz="1800" b="1" kern="1200">
                          <a:solidFill>
                            <a:schemeClr val="lt1"/>
                          </a:solidFill>
                          <a:latin typeface="Arial"/>
                        </a:defRPr>
                      </a:lvl2pPr>
                      <a:lvl3pPr marL="914400" algn="l" defTabSz="457200" rtl="0" eaLnBrk="1" latinLnBrk="0" hangingPunct="1">
                        <a:defRPr sz="1800" b="1" kern="1200">
                          <a:solidFill>
                            <a:schemeClr val="lt1"/>
                          </a:solidFill>
                          <a:latin typeface="Arial"/>
                        </a:defRPr>
                      </a:lvl3pPr>
                      <a:lvl4pPr marL="1371600" algn="l" defTabSz="457200" rtl="0" eaLnBrk="1" latinLnBrk="0" hangingPunct="1">
                        <a:defRPr sz="1800" b="1" kern="1200">
                          <a:solidFill>
                            <a:schemeClr val="lt1"/>
                          </a:solidFill>
                          <a:latin typeface="Arial"/>
                        </a:defRPr>
                      </a:lvl4pPr>
                      <a:lvl5pPr marL="1828800" algn="l" defTabSz="457200" rtl="0" eaLnBrk="1" latinLnBrk="0" hangingPunct="1">
                        <a:defRPr sz="1800" b="1" kern="1200">
                          <a:solidFill>
                            <a:schemeClr val="lt1"/>
                          </a:solidFill>
                          <a:latin typeface="Arial"/>
                        </a:defRPr>
                      </a:lvl5pPr>
                      <a:lvl6pPr marL="2286000" algn="l" defTabSz="457200" rtl="0" eaLnBrk="1" latinLnBrk="0" hangingPunct="1">
                        <a:defRPr sz="1800" b="1" kern="1200">
                          <a:solidFill>
                            <a:schemeClr val="lt1"/>
                          </a:solidFill>
                          <a:latin typeface="Arial"/>
                        </a:defRPr>
                      </a:lvl6pPr>
                      <a:lvl7pPr marL="2743200" algn="l" defTabSz="457200" rtl="0" eaLnBrk="1" latinLnBrk="0" hangingPunct="1">
                        <a:defRPr sz="1800" b="1" kern="1200">
                          <a:solidFill>
                            <a:schemeClr val="lt1"/>
                          </a:solidFill>
                          <a:latin typeface="Arial"/>
                        </a:defRPr>
                      </a:lvl7pPr>
                      <a:lvl8pPr marL="3200400" algn="l" defTabSz="457200" rtl="0" eaLnBrk="1" latinLnBrk="0" hangingPunct="1">
                        <a:defRPr sz="1800" b="1" kern="1200">
                          <a:solidFill>
                            <a:schemeClr val="lt1"/>
                          </a:solidFill>
                          <a:latin typeface="Arial"/>
                        </a:defRPr>
                      </a:lvl8pPr>
                      <a:lvl9pPr marL="3657600" algn="l" defTabSz="457200" rtl="0" eaLnBrk="1" latinLnBrk="0" hangingPunct="1">
                        <a:defRPr sz="1800" b="1" kern="1200">
                          <a:solidFill>
                            <a:schemeClr val="lt1"/>
                          </a:solidFill>
                          <a:latin typeface="Arial"/>
                        </a:defRPr>
                      </a:lvl9pPr>
                    </a:lstStyle>
                    <a:p>
                      <a:pPr algn="ctr" fontAlgn="ctr"/>
                      <a:r>
                        <a:rPr lang="en-US" sz="1100" b="1" i="0" u="none" strike="noStrike" dirty="0">
                          <a:solidFill>
                            <a:schemeClr val="tx1"/>
                          </a:solidFill>
                          <a:effectLst/>
                          <a:latin typeface="Arial" panose="020B0604020202020204" pitchFamily="34" charset="0"/>
                          <a:cs typeface="Arial" panose="020B0604020202020204" pitchFamily="34" charset="0"/>
                        </a:rPr>
                        <a:t>1.75%</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r>
            </a:tbl>
          </a:graphicData>
        </a:graphic>
      </p:graphicFrame>
      <p:sp>
        <p:nvSpPr>
          <p:cNvPr id="13" name="Rectangle 12"/>
          <p:cNvSpPr/>
          <p:nvPr/>
        </p:nvSpPr>
        <p:spPr>
          <a:xfrm>
            <a:off x="5652820" y="4909671"/>
            <a:ext cx="1819520" cy="310896"/>
          </a:xfrm>
          <a:prstGeom prst="rect">
            <a:avLst/>
          </a:prstGeom>
          <a:noFill/>
          <a:ln w="28575" cap="flat" cmpd="sng" algn="ctr">
            <a:solidFill>
              <a:srgbClr val="FF0000"/>
            </a:solidFill>
            <a:prstDash val="solid"/>
          </a:ln>
          <a:effectLst/>
        </p:spPr>
        <p:txBody>
          <a:bodyPr lIns="73152" tIns="73152" rIns="73152" bIns="73152"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smtClean="0">
              <a:ln>
                <a:noFill/>
              </a:ln>
              <a:solidFill>
                <a:srgbClr val="000000"/>
              </a:solidFill>
              <a:effectLst/>
              <a:uLnTx/>
              <a:uFillTx/>
              <a:latin typeface="Arial"/>
              <a:ea typeface="+mn-ea"/>
              <a:cs typeface="+mn-cs"/>
            </a:endParaRPr>
          </a:p>
        </p:txBody>
      </p:sp>
      <p:sp>
        <p:nvSpPr>
          <p:cNvPr id="14" name="TextBox 13"/>
          <p:cNvSpPr txBox="1"/>
          <p:nvPr/>
        </p:nvSpPr>
        <p:spPr>
          <a:xfrm>
            <a:off x="1914788" y="6340107"/>
            <a:ext cx="5430974" cy="123111"/>
          </a:xfrm>
          <a:prstGeom prst="rect">
            <a:avLst/>
          </a:prstGeom>
          <a:noFill/>
        </p:spPr>
        <p:txBody>
          <a:bodyPr wrap="none" lIns="0" tIns="0" rIns="0" bIns="0" rtlCol="0">
            <a:spAutoFit/>
          </a:bodyPr>
          <a:lstStyle/>
          <a:p>
            <a:pPr marL="228600" indent="-228600" algn="l">
              <a:lnSpc>
                <a:spcPct val="100000"/>
              </a:lnSpc>
              <a:buFont typeface="+mj-lt"/>
              <a:buAutoNum type="arabicPeriod"/>
            </a:pPr>
            <a:r>
              <a:rPr lang="en-GB" sz="800" dirty="0" smtClean="0">
                <a:latin typeface="Arial" panose="020B0604020202020204" pitchFamily="34" charset="0"/>
                <a:cs typeface="Arial" panose="020B0604020202020204" pitchFamily="34" charset="0"/>
              </a:rPr>
              <a:t>For scalars without further adjustments, the unrounded CCAR output are used to calculate the NCO anchor points</a:t>
            </a:r>
          </a:p>
        </p:txBody>
      </p:sp>
      <p:sp>
        <p:nvSpPr>
          <p:cNvPr id="15" name="Rectangle 14"/>
          <p:cNvSpPr/>
          <p:nvPr/>
        </p:nvSpPr>
        <p:spPr>
          <a:xfrm>
            <a:off x="297762" y="352762"/>
            <a:ext cx="554960" cy="707886"/>
          </a:xfrm>
          <a:prstGeom prst="rect">
            <a:avLst/>
          </a:prstGeom>
        </p:spPr>
        <p:txBody>
          <a:bodyPr wrap="none">
            <a:spAutoFit/>
          </a:bodyPr>
          <a:lstStyle/>
          <a:p>
            <a:pPr lvl="0" fontAlgn="ctr">
              <a:lnSpc>
                <a:spcPct val="100000"/>
              </a:lnSpc>
              <a:spcBef>
                <a:spcPts val="0"/>
              </a:spcBef>
              <a:spcAft>
                <a:spcPts val="0"/>
              </a:spcAft>
              <a:defRPr/>
            </a:pPr>
            <a:r>
              <a:rPr lang="en-US" sz="4000" b="1" dirty="0" smtClean="0">
                <a:solidFill>
                  <a:srgbClr val="FF0000"/>
                </a:solidFill>
              </a:rPr>
              <a:t>C</a:t>
            </a:r>
            <a:endParaRPr lang="en-US" sz="4000" b="1" dirty="0">
              <a:solidFill>
                <a:srgbClr val="FF0000"/>
              </a:solidFill>
            </a:endParaRPr>
          </a:p>
        </p:txBody>
      </p:sp>
      <p:sp>
        <p:nvSpPr>
          <p:cNvPr id="54" name="Right Brace 53"/>
          <p:cNvSpPr/>
          <p:nvPr/>
        </p:nvSpPr>
        <p:spPr>
          <a:xfrm rot="16200000" flipH="1">
            <a:off x="6483241" y="4508220"/>
            <a:ext cx="130911" cy="1780825"/>
          </a:xfrm>
          <a:prstGeom prst="rightBrace">
            <a:avLst>
              <a:gd name="adj1" fmla="val 0"/>
              <a:gd name="adj2" fmla="val 50000"/>
            </a:avLst>
          </a:prstGeom>
          <a:ln w="9525">
            <a:solidFill>
              <a:schemeClr val="tx1">
                <a:lumMod val="75000"/>
                <a:lumOff val="25000"/>
              </a:schemeClr>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55" name="TextBox 54"/>
          <p:cNvSpPr txBox="1"/>
          <p:nvPr/>
        </p:nvSpPr>
        <p:spPr>
          <a:xfrm>
            <a:off x="5770264" y="5468296"/>
            <a:ext cx="1636214" cy="323163"/>
          </a:xfrm>
          <a:prstGeom prst="rect">
            <a:avLst/>
          </a:prstGeom>
          <a:noFill/>
        </p:spPr>
        <p:txBody>
          <a:bodyPr wrap="square" lIns="0" tIns="0" rIns="0" bIns="0" rtlCol="0">
            <a:spAutoFit/>
          </a:bodyPr>
          <a:lstStyle/>
          <a:p>
            <a:pPr>
              <a:lnSpc>
                <a:spcPct val="100000"/>
              </a:lnSpc>
            </a:pPr>
            <a:r>
              <a:rPr lang="en-GB" sz="1050" b="1" dirty="0" smtClean="0"/>
              <a:t>Anchor point to be reviewed based on strategic plan</a:t>
            </a:r>
          </a:p>
        </p:txBody>
      </p:sp>
      <p:grpSp>
        <p:nvGrpSpPr>
          <p:cNvPr id="56" name="Group 55"/>
          <p:cNvGrpSpPr/>
          <p:nvPr/>
        </p:nvGrpSpPr>
        <p:grpSpPr>
          <a:xfrm>
            <a:off x="443921" y="72184"/>
            <a:ext cx="3881751" cy="189008"/>
            <a:chOff x="403281" y="164517"/>
            <a:chExt cx="3881751" cy="189008"/>
          </a:xfrm>
        </p:grpSpPr>
        <p:sp>
          <p:nvSpPr>
            <p:cNvPr id="58" name="Text Box 75"/>
            <p:cNvSpPr txBox="1">
              <a:spLocks noChangeArrowheads="1"/>
            </p:cNvSpPr>
            <p:nvPr/>
          </p:nvSpPr>
          <p:spPr bwMode="gray">
            <a:xfrm>
              <a:off x="636148" y="166688"/>
              <a:ext cx="3648884" cy="184666"/>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none" lIns="0" tIns="0" rIns="0" bIns="0">
              <a:spAutoFit/>
            </a:bodyPr>
            <a:lstStyle/>
            <a:p>
              <a:pPr algn="l">
                <a:lnSpc>
                  <a:spcPct val="100000"/>
                </a:lnSpc>
              </a:pPr>
              <a:r>
                <a:rPr lang="en-US" sz="1200" dirty="0">
                  <a:solidFill>
                    <a:srgbClr val="FF0000"/>
                  </a:solidFill>
                </a:rPr>
                <a:t>Credit risk – Losses: </a:t>
              </a:r>
              <a:r>
                <a:rPr lang="en-US" sz="1200" dirty="0">
                  <a:solidFill>
                    <a:schemeClr val="accent1"/>
                  </a:solidFill>
                </a:rPr>
                <a:t>Calibration – </a:t>
              </a:r>
              <a:r>
                <a:rPr lang="en-US" sz="1200" dirty="0" smtClean="0">
                  <a:solidFill>
                    <a:srgbClr val="FF0000"/>
                  </a:solidFill>
                </a:rPr>
                <a:t>Net Charge-off rate</a:t>
              </a:r>
              <a:endParaRPr lang="en-US" sz="1200" dirty="0">
                <a:solidFill>
                  <a:srgbClr val="FF0000"/>
                </a:solidFill>
              </a:endParaRPr>
            </a:p>
          </p:txBody>
        </p:sp>
        <p:sp>
          <p:nvSpPr>
            <p:cNvPr id="59" name="Oval 58"/>
            <p:cNvSpPr/>
            <p:nvPr/>
          </p:nvSpPr>
          <p:spPr bwMode="auto">
            <a:xfrm>
              <a:off x="403281" y="164517"/>
              <a:ext cx="189008" cy="189008"/>
            </a:xfrm>
            <a:prstGeom prst="ellipse">
              <a:avLst/>
            </a:prstGeom>
            <a:solidFill>
              <a:srgbClr val="FF000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lang="en-US" b="1" dirty="0">
                  <a:solidFill>
                    <a:schemeClr val="bg1"/>
                  </a:solidFill>
                  <a:ea typeface="ＭＳ Ｐゴシック" pitchFamily="-112" charset="-128"/>
                  <a:cs typeface="ＭＳ Ｐゴシック" pitchFamily="-112" charset="-128"/>
                </a:rPr>
                <a:t>2</a:t>
              </a:r>
              <a:endParaRPr kumimoji="0" lang="en-US" b="1" i="0" u="none" strike="noStrike" cap="none" normalizeH="0" baseline="0" dirty="0">
                <a:ln>
                  <a:noFill/>
                </a:ln>
                <a:solidFill>
                  <a:schemeClr val="bg1"/>
                </a:solidFill>
                <a:effectLst/>
                <a:latin typeface="Arial" charset="0"/>
                <a:ea typeface="ＭＳ Ｐゴシック" pitchFamily="-112" charset="-128"/>
                <a:cs typeface="ＭＳ Ｐゴシック" pitchFamily="-112" charset="-128"/>
              </a:endParaRPr>
            </a:p>
          </p:txBody>
        </p:sp>
      </p:grpSp>
      <p:sp>
        <p:nvSpPr>
          <p:cNvPr id="39" name="Rectangular Callout 38"/>
          <p:cNvSpPr/>
          <p:nvPr/>
        </p:nvSpPr>
        <p:spPr>
          <a:xfrm>
            <a:off x="7695974" y="1750974"/>
            <a:ext cx="1538831" cy="639935"/>
          </a:xfrm>
          <a:prstGeom prst="wedgeRectCallout">
            <a:avLst/>
          </a:prstGeom>
          <a:solidFill>
            <a:srgbClr val="FFFFFF">
              <a:lumMod val="95000"/>
            </a:srgbClr>
          </a:solidFill>
          <a:ln w="9525" cap="flat" cmpd="sng" algn="ctr">
            <a:solidFill>
              <a:srgbClr val="606060"/>
            </a:solidFill>
            <a:prstDash val="solid"/>
          </a:ln>
          <a:effectLst/>
        </p:spPr>
        <p:txBody>
          <a:bodyPr lIns="72009" tIns="72009" rIns="72009" bIns="72009" rtlCol="0" anchor="ctr">
            <a:noAutofit/>
          </a:bodyPr>
          <a:lstStyle/>
          <a:p>
            <a:pPr fontAlgn="auto">
              <a:lnSpc>
                <a:spcPct val="100000"/>
              </a:lnSpc>
              <a:spcBef>
                <a:spcPts val="0"/>
              </a:spcBef>
              <a:spcAft>
                <a:spcPts val="0"/>
              </a:spcAft>
            </a:pPr>
            <a:r>
              <a:rPr lang="en-GB" kern="0" dirty="0">
                <a:solidFill>
                  <a:srgbClr val="000000"/>
                </a:solidFill>
                <a:latin typeface="Arial"/>
              </a:rPr>
              <a:t>Implied limits if include IHC entity contribution and related changes to capital actions</a:t>
            </a:r>
          </a:p>
        </p:txBody>
      </p:sp>
      <p:sp>
        <p:nvSpPr>
          <p:cNvPr id="60" name="Right Brace 59"/>
          <p:cNvSpPr/>
          <p:nvPr/>
        </p:nvSpPr>
        <p:spPr>
          <a:xfrm rot="16200000" flipH="1">
            <a:off x="8297297" y="4508220"/>
            <a:ext cx="130911" cy="1780825"/>
          </a:xfrm>
          <a:prstGeom prst="rightBrace">
            <a:avLst>
              <a:gd name="adj1" fmla="val 0"/>
              <a:gd name="adj2" fmla="val 50000"/>
            </a:avLst>
          </a:prstGeom>
          <a:ln w="9525">
            <a:solidFill>
              <a:schemeClr val="tx1">
                <a:lumMod val="75000"/>
                <a:lumOff val="25000"/>
              </a:schemeClr>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61" name="TextBox 60"/>
          <p:cNvSpPr txBox="1"/>
          <p:nvPr/>
        </p:nvSpPr>
        <p:spPr>
          <a:xfrm>
            <a:off x="7584320" y="5468296"/>
            <a:ext cx="1636214" cy="646331"/>
          </a:xfrm>
          <a:prstGeom prst="rect">
            <a:avLst/>
          </a:prstGeom>
          <a:noFill/>
        </p:spPr>
        <p:txBody>
          <a:bodyPr wrap="square" lIns="0" tIns="0" rIns="0" bIns="0" rtlCol="0">
            <a:spAutoFit/>
          </a:bodyPr>
          <a:lstStyle/>
          <a:p>
            <a:pPr>
              <a:lnSpc>
                <a:spcPct val="100000"/>
              </a:lnSpc>
            </a:pPr>
            <a:r>
              <a:rPr lang="en-GB" sz="1050" b="1" dirty="0"/>
              <a:t>Derived from post-IHC loss budget as reference for maximum allowable loss levels</a:t>
            </a:r>
          </a:p>
        </p:txBody>
      </p:sp>
      <p:sp>
        <p:nvSpPr>
          <p:cNvPr id="62" name="TextBox 61"/>
          <p:cNvSpPr txBox="1"/>
          <p:nvPr/>
        </p:nvSpPr>
        <p:spPr>
          <a:xfrm>
            <a:off x="1765702" y="1764584"/>
            <a:ext cx="1310640" cy="357021"/>
          </a:xfrm>
          <a:prstGeom prst="rect">
            <a:avLst/>
          </a:prstGeom>
          <a:noFill/>
        </p:spPr>
        <p:txBody>
          <a:bodyPr wrap="square" rtlCol="0">
            <a:spAutoFit/>
          </a:bodyPr>
          <a:lstStyle/>
          <a:p>
            <a:r>
              <a:rPr lang="en-US" b="1" dirty="0" smtClean="0"/>
              <a:t>9Q anchor loss budgets</a:t>
            </a:r>
            <a:endParaRPr lang="en-US" b="1" dirty="0"/>
          </a:p>
        </p:txBody>
      </p:sp>
      <p:sp>
        <p:nvSpPr>
          <p:cNvPr id="63" name="TextBox 62"/>
          <p:cNvSpPr txBox="1"/>
          <p:nvPr/>
        </p:nvSpPr>
        <p:spPr>
          <a:xfrm>
            <a:off x="3152383" y="1788224"/>
            <a:ext cx="886861" cy="357021"/>
          </a:xfrm>
          <a:prstGeom prst="rect">
            <a:avLst/>
          </a:prstGeom>
          <a:noFill/>
        </p:spPr>
        <p:txBody>
          <a:bodyPr wrap="square" rtlCol="0">
            <a:spAutoFit/>
          </a:bodyPr>
          <a:lstStyle/>
          <a:p>
            <a:r>
              <a:rPr lang="en-US" b="1" dirty="0" smtClean="0"/>
              <a:t>2.25</a:t>
            </a:r>
          </a:p>
          <a:p>
            <a:r>
              <a:rPr lang="en-US" b="1" dirty="0" smtClean="0"/>
              <a:t>(annualize)</a:t>
            </a:r>
            <a:endParaRPr lang="en-US" b="1" dirty="0"/>
          </a:p>
        </p:txBody>
      </p:sp>
      <p:sp>
        <p:nvSpPr>
          <p:cNvPr id="64" name="TextBox 63"/>
          <p:cNvSpPr txBox="1"/>
          <p:nvPr/>
        </p:nvSpPr>
        <p:spPr>
          <a:xfrm>
            <a:off x="4081027" y="1764584"/>
            <a:ext cx="1167948" cy="357021"/>
          </a:xfrm>
          <a:prstGeom prst="rect">
            <a:avLst/>
          </a:prstGeom>
          <a:noFill/>
        </p:spPr>
        <p:txBody>
          <a:bodyPr wrap="square" rtlCol="0">
            <a:spAutoFit/>
          </a:bodyPr>
          <a:lstStyle/>
          <a:p>
            <a:r>
              <a:rPr lang="en-US" b="1" dirty="0" smtClean="0"/>
              <a:t>Avg. stress balances</a:t>
            </a:r>
            <a:endParaRPr lang="en-US" b="1" dirty="0"/>
          </a:p>
        </p:txBody>
      </p:sp>
      <p:sp>
        <p:nvSpPr>
          <p:cNvPr id="65" name="TextBox 64"/>
          <p:cNvSpPr txBox="1"/>
          <p:nvPr/>
        </p:nvSpPr>
        <p:spPr>
          <a:xfrm>
            <a:off x="5235977" y="1764584"/>
            <a:ext cx="1167948" cy="357021"/>
          </a:xfrm>
          <a:prstGeom prst="rect">
            <a:avLst/>
          </a:prstGeom>
          <a:noFill/>
        </p:spPr>
        <p:txBody>
          <a:bodyPr wrap="square" rtlCol="0">
            <a:spAutoFit/>
          </a:bodyPr>
          <a:lstStyle/>
          <a:p>
            <a:r>
              <a:rPr lang="en-US" b="1" dirty="0" smtClean="0"/>
              <a:t>Post-adjusted stress scalar</a:t>
            </a:r>
            <a:endParaRPr lang="en-US" b="1" dirty="0"/>
          </a:p>
        </p:txBody>
      </p:sp>
      <p:sp>
        <p:nvSpPr>
          <p:cNvPr id="66" name="TextBox 65"/>
          <p:cNvSpPr txBox="1"/>
          <p:nvPr/>
        </p:nvSpPr>
        <p:spPr>
          <a:xfrm>
            <a:off x="6548346" y="1764584"/>
            <a:ext cx="1167948" cy="357021"/>
          </a:xfrm>
          <a:prstGeom prst="rect">
            <a:avLst/>
          </a:prstGeom>
          <a:noFill/>
        </p:spPr>
        <p:txBody>
          <a:bodyPr wrap="square" rtlCol="0">
            <a:spAutoFit/>
          </a:bodyPr>
          <a:lstStyle/>
          <a:p>
            <a:r>
              <a:rPr lang="en-US" b="1" dirty="0" smtClean="0"/>
              <a:t>NCO anchor points</a:t>
            </a:r>
            <a:endParaRPr lang="en-US" b="1" dirty="0"/>
          </a:p>
        </p:txBody>
      </p:sp>
      <p:grpSp>
        <p:nvGrpSpPr>
          <p:cNvPr id="67" name="Group 66"/>
          <p:cNvGrpSpPr/>
          <p:nvPr/>
        </p:nvGrpSpPr>
        <p:grpSpPr>
          <a:xfrm>
            <a:off x="6335046" y="1803325"/>
            <a:ext cx="288862" cy="277640"/>
            <a:chOff x="3436947" y="3809384"/>
            <a:chExt cx="288862" cy="277640"/>
          </a:xfrm>
        </p:grpSpPr>
        <p:sp>
          <p:nvSpPr>
            <p:cNvPr id="68" name="Oval 67"/>
            <p:cNvSpPr/>
            <p:nvPr/>
          </p:nvSpPr>
          <p:spPr>
            <a:xfrm>
              <a:off x="3471451" y="3818404"/>
              <a:ext cx="228600" cy="228600"/>
            </a:xfrm>
            <a:prstGeom prst="ellipse">
              <a:avLst/>
            </a:prstGeom>
            <a:solidFill>
              <a:schemeClr val="bg1"/>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algn="ctr">
                <a:lnSpc>
                  <a:spcPct val="100000"/>
                </a:lnSpc>
              </a:pPr>
              <a:endParaRPr lang="en-GB" sz="2400" dirty="0" smtClean="0">
                <a:solidFill>
                  <a:srgbClr val="FF0000"/>
                </a:solidFill>
              </a:endParaRPr>
            </a:p>
          </p:txBody>
        </p:sp>
        <p:sp>
          <p:nvSpPr>
            <p:cNvPr id="69" name="Rectangle 68"/>
            <p:cNvSpPr/>
            <p:nvPr/>
          </p:nvSpPr>
          <p:spPr>
            <a:xfrm>
              <a:off x="3436947" y="3809384"/>
              <a:ext cx="288862" cy="277640"/>
            </a:xfrm>
            <a:prstGeom prst="rect">
              <a:avLst/>
            </a:prstGeom>
            <a:ln>
              <a:noFill/>
            </a:ln>
          </p:spPr>
          <p:txBody>
            <a:bodyPr wrap="none">
              <a:spAutoFit/>
            </a:bodyPr>
            <a:lstStyle/>
            <a:p>
              <a:r>
                <a:rPr lang="en-US" sz="1400" b="1" dirty="0" smtClean="0">
                  <a:solidFill>
                    <a:srgbClr val="FF0000"/>
                  </a:solidFill>
                </a:rPr>
                <a:t>=</a:t>
              </a:r>
              <a:endParaRPr lang="en-GB" sz="1400" b="1" dirty="0"/>
            </a:p>
          </p:txBody>
        </p:sp>
      </p:grpSp>
      <p:grpSp>
        <p:nvGrpSpPr>
          <p:cNvPr id="70" name="Group 69"/>
          <p:cNvGrpSpPr/>
          <p:nvPr/>
        </p:nvGrpSpPr>
        <p:grpSpPr>
          <a:xfrm>
            <a:off x="5034640" y="1803325"/>
            <a:ext cx="235853" cy="277640"/>
            <a:chOff x="3464198" y="3809384"/>
            <a:chExt cx="235853" cy="277640"/>
          </a:xfrm>
        </p:grpSpPr>
        <p:sp>
          <p:nvSpPr>
            <p:cNvPr id="71" name="Oval 70"/>
            <p:cNvSpPr/>
            <p:nvPr/>
          </p:nvSpPr>
          <p:spPr>
            <a:xfrm>
              <a:off x="3471451" y="3818404"/>
              <a:ext cx="228600" cy="228600"/>
            </a:xfrm>
            <a:prstGeom prst="ellipse">
              <a:avLst/>
            </a:prstGeom>
            <a:solidFill>
              <a:schemeClr val="bg1"/>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algn="ctr">
                <a:lnSpc>
                  <a:spcPct val="100000"/>
                </a:lnSpc>
              </a:pPr>
              <a:endParaRPr lang="en-GB" sz="2400" dirty="0" smtClean="0">
                <a:solidFill>
                  <a:srgbClr val="FF0000"/>
                </a:solidFill>
              </a:endParaRPr>
            </a:p>
          </p:txBody>
        </p:sp>
        <p:sp>
          <p:nvSpPr>
            <p:cNvPr id="72" name="Rectangle 71"/>
            <p:cNvSpPr/>
            <p:nvPr/>
          </p:nvSpPr>
          <p:spPr>
            <a:xfrm>
              <a:off x="3464198" y="3809384"/>
              <a:ext cx="234360" cy="277640"/>
            </a:xfrm>
            <a:prstGeom prst="rect">
              <a:avLst/>
            </a:prstGeom>
            <a:ln>
              <a:noFill/>
            </a:ln>
          </p:spPr>
          <p:txBody>
            <a:bodyPr wrap="none">
              <a:spAutoFit/>
            </a:bodyPr>
            <a:lstStyle/>
            <a:p>
              <a:r>
                <a:rPr lang="en-US" sz="1400" b="1" dirty="0">
                  <a:solidFill>
                    <a:srgbClr val="FF0000"/>
                  </a:solidFill>
                </a:rPr>
                <a:t>/</a:t>
              </a:r>
              <a:endParaRPr lang="en-GB" sz="1400" b="1" dirty="0"/>
            </a:p>
          </p:txBody>
        </p:sp>
      </p:grpSp>
      <p:grpSp>
        <p:nvGrpSpPr>
          <p:cNvPr id="73" name="Group 72"/>
          <p:cNvGrpSpPr/>
          <p:nvPr/>
        </p:nvGrpSpPr>
        <p:grpSpPr>
          <a:xfrm>
            <a:off x="3985474" y="1803325"/>
            <a:ext cx="235853" cy="277640"/>
            <a:chOff x="3464198" y="3809384"/>
            <a:chExt cx="235853" cy="277640"/>
          </a:xfrm>
        </p:grpSpPr>
        <p:sp>
          <p:nvSpPr>
            <p:cNvPr id="74" name="Oval 73"/>
            <p:cNvSpPr/>
            <p:nvPr/>
          </p:nvSpPr>
          <p:spPr>
            <a:xfrm>
              <a:off x="3471451" y="3818404"/>
              <a:ext cx="228600" cy="228600"/>
            </a:xfrm>
            <a:prstGeom prst="ellipse">
              <a:avLst/>
            </a:prstGeom>
            <a:solidFill>
              <a:schemeClr val="bg1"/>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algn="ctr">
                <a:lnSpc>
                  <a:spcPct val="100000"/>
                </a:lnSpc>
              </a:pPr>
              <a:endParaRPr lang="en-GB" sz="2400" dirty="0" smtClean="0">
                <a:solidFill>
                  <a:srgbClr val="FF0000"/>
                </a:solidFill>
              </a:endParaRPr>
            </a:p>
          </p:txBody>
        </p:sp>
        <p:sp>
          <p:nvSpPr>
            <p:cNvPr id="75" name="Rectangle 74"/>
            <p:cNvSpPr/>
            <p:nvPr/>
          </p:nvSpPr>
          <p:spPr>
            <a:xfrm>
              <a:off x="3464198" y="3809384"/>
              <a:ext cx="234360" cy="277640"/>
            </a:xfrm>
            <a:prstGeom prst="rect">
              <a:avLst/>
            </a:prstGeom>
            <a:ln>
              <a:noFill/>
            </a:ln>
          </p:spPr>
          <p:txBody>
            <a:bodyPr wrap="none">
              <a:spAutoFit/>
            </a:bodyPr>
            <a:lstStyle/>
            <a:p>
              <a:r>
                <a:rPr lang="en-US" sz="1400" b="1" dirty="0">
                  <a:solidFill>
                    <a:srgbClr val="FF0000"/>
                  </a:solidFill>
                </a:rPr>
                <a:t>/</a:t>
              </a:r>
              <a:endParaRPr lang="en-GB" sz="1400" b="1" dirty="0"/>
            </a:p>
          </p:txBody>
        </p:sp>
      </p:grpSp>
      <p:grpSp>
        <p:nvGrpSpPr>
          <p:cNvPr id="76" name="Group 75"/>
          <p:cNvGrpSpPr/>
          <p:nvPr/>
        </p:nvGrpSpPr>
        <p:grpSpPr>
          <a:xfrm>
            <a:off x="2956101" y="1803325"/>
            <a:ext cx="235853" cy="277640"/>
            <a:chOff x="3464198" y="3809384"/>
            <a:chExt cx="235853" cy="277640"/>
          </a:xfrm>
        </p:grpSpPr>
        <p:sp>
          <p:nvSpPr>
            <p:cNvPr id="77" name="Oval 76"/>
            <p:cNvSpPr/>
            <p:nvPr/>
          </p:nvSpPr>
          <p:spPr>
            <a:xfrm>
              <a:off x="3471451" y="3818404"/>
              <a:ext cx="228600" cy="228600"/>
            </a:xfrm>
            <a:prstGeom prst="ellipse">
              <a:avLst/>
            </a:prstGeom>
            <a:solidFill>
              <a:schemeClr val="bg1"/>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algn="ctr">
                <a:lnSpc>
                  <a:spcPct val="100000"/>
                </a:lnSpc>
              </a:pPr>
              <a:endParaRPr lang="en-GB" sz="2400" dirty="0" smtClean="0">
                <a:solidFill>
                  <a:srgbClr val="FF0000"/>
                </a:solidFill>
              </a:endParaRPr>
            </a:p>
          </p:txBody>
        </p:sp>
        <p:sp>
          <p:nvSpPr>
            <p:cNvPr id="78" name="Rectangle 77"/>
            <p:cNvSpPr/>
            <p:nvPr/>
          </p:nvSpPr>
          <p:spPr>
            <a:xfrm>
              <a:off x="3464198" y="3809384"/>
              <a:ext cx="234360" cy="277640"/>
            </a:xfrm>
            <a:prstGeom prst="rect">
              <a:avLst/>
            </a:prstGeom>
            <a:ln>
              <a:noFill/>
            </a:ln>
          </p:spPr>
          <p:txBody>
            <a:bodyPr wrap="none">
              <a:spAutoFit/>
            </a:bodyPr>
            <a:lstStyle/>
            <a:p>
              <a:r>
                <a:rPr lang="en-US" sz="1400" b="1" dirty="0">
                  <a:solidFill>
                    <a:srgbClr val="FF0000"/>
                  </a:solidFill>
                </a:rPr>
                <a:t>/</a:t>
              </a:r>
              <a:endParaRPr lang="en-GB" sz="1400" b="1" dirty="0"/>
            </a:p>
          </p:txBody>
        </p:sp>
      </p:grpSp>
      <p:cxnSp>
        <p:nvCxnSpPr>
          <p:cNvPr id="79" name="Straight Connector 78"/>
          <p:cNvCxnSpPr/>
          <p:nvPr/>
        </p:nvCxnSpPr>
        <p:spPr>
          <a:xfrm flipV="1">
            <a:off x="1975346" y="2101423"/>
            <a:ext cx="959783" cy="2"/>
          </a:xfrm>
          <a:prstGeom prst="line">
            <a:avLst/>
          </a:prstGeom>
          <a:ln>
            <a:solidFill>
              <a:schemeClr val="tx1">
                <a:lumMod val="50000"/>
                <a:lumOff val="5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80" name="Elbow Connector 79"/>
          <p:cNvCxnSpPr/>
          <p:nvPr/>
        </p:nvCxnSpPr>
        <p:spPr>
          <a:xfrm rot="16200000" flipH="1">
            <a:off x="2528524" y="2020313"/>
            <a:ext cx="365760" cy="548640"/>
          </a:xfrm>
          <a:prstGeom prst="bentConnector3">
            <a:avLst/>
          </a:prstGeom>
          <a:ln>
            <a:solidFill>
              <a:schemeClr val="tx1">
                <a:lumMod val="50000"/>
                <a:lumOff val="50000"/>
              </a:schemeClr>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flipV="1">
            <a:off x="5340060" y="2101423"/>
            <a:ext cx="959783" cy="2"/>
          </a:xfrm>
          <a:prstGeom prst="line">
            <a:avLst/>
          </a:prstGeom>
          <a:ln>
            <a:solidFill>
              <a:schemeClr val="tx1">
                <a:lumMod val="50000"/>
                <a:lumOff val="5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flipV="1">
            <a:off x="6643860" y="2101423"/>
            <a:ext cx="959783" cy="2"/>
          </a:xfrm>
          <a:prstGeom prst="line">
            <a:avLst/>
          </a:prstGeom>
          <a:ln>
            <a:solidFill>
              <a:schemeClr val="tx1">
                <a:lumMod val="50000"/>
                <a:lumOff val="5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83" name="Elbow Connector 82"/>
          <p:cNvCxnSpPr/>
          <p:nvPr/>
        </p:nvCxnSpPr>
        <p:spPr>
          <a:xfrm rot="5400000">
            <a:off x="5252127" y="2022110"/>
            <a:ext cx="467104" cy="640080"/>
          </a:xfrm>
          <a:prstGeom prst="bentConnector3">
            <a:avLst/>
          </a:prstGeom>
          <a:ln>
            <a:solidFill>
              <a:schemeClr val="tx1">
                <a:lumMod val="50000"/>
                <a:lumOff val="50000"/>
              </a:schemeClr>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84" name="Elbow Connector 83"/>
          <p:cNvCxnSpPr/>
          <p:nvPr/>
        </p:nvCxnSpPr>
        <p:spPr>
          <a:xfrm rot="5400000">
            <a:off x="6643921" y="2059656"/>
            <a:ext cx="457200" cy="548640"/>
          </a:xfrm>
          <a:prstGeom prst="bentConnector3">
            <a:avLst/>
          </a:prstGeom>
          <a:ln>
            <a:solidFill>
              <a:schemeClr val="tx1">
                <a:lumMod val="50000"/>
                <a:lumOff val="50000"/>
              </a:schemeClr>
            </a:solidFill>
            <a:prstDash val="sysDash"/>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73105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0" name="Object 39" hidden="1"/>
          <p:cNvGraphicFramePr>
            <a:graphicFrameLocks noChangeAspect="1"/>
          </p:cNvGraphicFramePr>
          <p:nvPr>
            <p:custDataLst>
              <p:tags r:id="rId2"/>
            </p:custDataLst>
            <p:extLst>
              <p:ext uri="{D42A27DB-BD31-4B8C-83A1-F6EECF244321}">
                <p14:modId xmlns:p14="http://schemas.microsoft.com/office/powerpoint/2010/main" val="2060974070"/>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99158" name="think-cell Slide" r:id="rId27" imgW="270" imgH="270" progId="TCLayout.ActiveDocument.1">
                  <p:embed/>
                </p:oleObj>
              </mc:Choice>
              <mc:Fallback>
                <p:oleObj name="think-cell Slide" r:id="rId27" imgW="270" imgH="270" progId="TCLayout.ActiveDocument.1">
                  <p:embed/>
                  <p:pic>
                    <p:nvPicPr>
                      <p:cNvPr id="0" name=""/>
                      <p:cNvPicPr/>
                      <p:nvPr/>
                    </p:nvPicPr>
                    <p:blipFill>
                      <a:blip r:embed="rId28"/>
                      <a:stretch>
                        <a:fillRect/>
                      </a:stretch>
                    </p:blipFill>
                    <p:spPr>
                      <a:xfrm>
                        <a:off x="1588" y="1588"/>
                        <a:ext cx="1587" cy="1587"/>
                      </a:xfrm>
                      <a:prstGeom prst="rect">
                        <a:avLst/>
                      </a:prstGeom>
                    </p:spPr>
                  </p:pic>
                </p:oleObj>
              </mc:Fallback>
            </mc:AlternateContent>
          </a:graphicData>
        </a:graphic>
      </p:graphicFrame>
      <p:sp>
        <p:nvSpPr>
          <p:cNvPr id="6" name="Rectangle 5" hidden="1"/>
          <p:cNvSpPr/>
          <p:nvPr>
            <p:custDataLst>
              <p:tags r:id="rId3"/>
            </p:custDataLst>
          </p:nvPr>
        </p:nvSpPr>
        <p:spPr bwMode="auto">
          <a:xfrm>
            <a:off x="0" y="0"/>
            <a:ext cx="158750" cy="158750"/>
          </a:xfrm>
          <a:prstGeom prst="rect">
            <a:avLst/>
          </a:prstGeom>
          <a:solidFill>
            <a:schemeClr val="accent1">
              <a:lumMod val="20000"/>
              <a:lumOff val="8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vert="horz" wrap="none" lIns="0" tIns="0" rIns="0" bIns="0" numCol="1" spcCol="0" rtlCol="0" anchor="ctr" anchorCtr="0">
            <a:noAutofit/>
          </a:bodyPr>
          <a:lstStyle/>
          <a:p>
            <a:pPr>
              <a:lnSpc>
                <a:spcPct val="100000"/>
              </a:lnSpc>
            </a:pPr>
            <a:endParaRPr lang="en-US" dirty="0" smtClean="0">
              <a:solidFill>
                <a:schemeClr val="tx1"/>
              </a:solidFill>
              <a:latin typeface="Arial"/>
              <a:cs typeface="Arial"/>
              <a:sym typeface="Arial"/>
            </a:endParaRPr>
          </a:p>
        </p:txBody>
      </p:sp>
      <p:graphicFrame>
        <p:nvGraphicFramePr>
          <p:cNvPr id="42" name="Object 41"/>
          <p:cNvGraphicFramePr>
            <a:graphicFrameLocks/>
          </p:cNvGraphicFramePr>
          <p:nvPr>
            <p:custDataLst>
              <p:tags r:id="rId4"/>
            </p:custDataLst>
            <p:extLst>
              <p:ext uri="{D42A27DB-BD31-4B8C-83A1-F6EECF244321}">
                <p14:modId xmlns:p14="http://schemas.microsoft.com/office/powerpoint/2010/main" val="4062828073"/>
              </p:ext>
            </p:extLst>
          </p:nvPr>
        </p:nvGraphicFramePr>
        <p:xfrm>
          <a:off x="228600" y="2019300"/>
          <a:ext cx="5057843" cy="2895510"/>
        </p:xfrm>
        <a:graphic>
          <a:graphicData uri="http://schemas.openxmlformats.org/presentationml/2006/ole">
            <mc:AlternateContent xmlns:mc="http://schemas.openxmlformats.org/markup-compatibility/2006">
              <mc:Choice xmlns:v="urn:schemas-microsoft-com:vml" Requires="v">
                <p:oleObj spid="_x0000_s299159" name="Chart" r:id="rId29" imgW="5057843" imgH="2895510" progId="MSGraph.Chart.8">
                  <p:embed followColorScheme="full"/>
                </p:oleObj>
              </mc:Choice>
              <mc:Fallback>
                <p:oleObj name="Chart" r:id="rId29" imgW="5057843" imgH="2895510" progId="MSGraph.Chart.8">
                  <p:embed followColorScheme="full"/>
                  <p:pic>
                    <p:nvPicPr>
                      <p:cNvPr id="0" name=""/>
                      <p:cNvPicPr/>
                      <p:nvPr/>
                    </p:nvPicPr>
                    <p:blipFill>
                      <a:blip r:embed="rId30"/>
                      <a:stretch>
                        <a:fillRect/>
                      </a:stretch>
                    </p:blipFill>
                    <p:spPr>
                      <a:xfrm>
                        <a:off x="228600" y="2019300"/>
                        <a:ext cx="5057843" cy="2895510"/>
                      </a:xfrm>
                      <a:prstGeom prst="rect">
                        <a:avLst/>
                      </a:prstGeom>
                    </p:spPr>
                  </p:pic>
                </p:oleObj>
              </mc:Fallback>
            </mc:AlternateContent>
          </a:graphicData>
        </a:graphic>
      </p:graphicFrame>
      <p:sp>
        <p:nvSpPr>
          <p:cNvPr id="56" name="Text Placeholder 50"/>
          <p:cNvSpPr>
            <a:spLocks noGrp="1"/>
          </p:cNvSpPr>
          <p:nvPr>
            <p:custDataLst>
              <p:tags r:id="rId5"/>
            </p:custDataLst>
          </p:nvPr>
        </p:nvSpPr>
        <p:spPr bwMode="auto">
          <a:xfrm>
            <a:off x="4892675" y="4784725"/>
            <a:ext cx="292100" cy="1524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E79B48CC-E1A4-47EA-9769-853D601FF8DD}" type="datetime'''''''''20''''''''''''''''''''''''''''''''''''1''''8'">
              <a:rPr lang="en-US" sz="1000">
                <a:latin typeface="Arial"/>
                <a:cs typeface="Arial"/>
                <a:sym typeface="Arial"/>
              </a:rPr>
              <a:pPr/>
              <a:t>2018</a:t>
            </a:fld>
            <a:endParaRPr lang="en-GB" sz="1000" dirty="0">
              <a:latin typeface="Arial"/>
              <a:cs typeface="Arial"/>
              <a:sym typeface="Arial"/>
            </a:endParaRPr>
          </a:p>
        </p:txBody>
      </p:sp>
      <p:sp>
        <p:nvSpPr>
          <p:cNvPr id="48" name="Text Placeholder 49"/>
          <p:cNvSpPr>
            <a:spLocks noGrp="1"/>
          </p:cNvSpPr>
          <p:nvPr>
            <p:custDataLst>
              <p:tags r:id="rId6"/>
            </p:custDataLst>
          </p:nvPr>
        </p:nvSpPr>
        <p:spPr bwMode="auto">
          <a:xfrm>
            <a:off x="4159250" y="4784725"/>
            <a:ext cx="292100" cy="1524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9F042B8E-998E-4E7B-BB57-AE14C98ABDDD}" type="datetime'''''''''2''''''''''''0''''1''''''''''''''''7'''''''''''''''''">
              <a:rPr lang="en-US" sz="1000">
                <a:latin typeface="Arial"/>
                <a:cs typeface="Arial"/>
                <a:sym typeface="Arial"/>
              </a:rPr>
              <a:pPr/>
              <a:t>2017</a:t>
            </a:fld>
            <a:endParaRPr lang="en-GB" sz="1000" dirty="0">
              <a:latin typeface="Arial"/>
              <a:cs typeface="Arial"/>
              <a:sym typeface="Arial"/>
            </a:endParaRPr>
          </a:p>
        </p:txBody>
      </p:sp>
      <p:sp>
        <p:nvSpPr>
          <p:cNvPr id="47" name="Text Placeholder 48"/>
          <p:cNvSpPr>
            <a:spLocks noGrp="1"/>
          </p:cNvSpPr>
          <p:nvPr>
            <p:custDataLst>
              <p:tags r:id="rId7"/>
            </p:custDataLst>
          </p:nvPr>
        </p:nvSpPr>
        <p:spPr bwMode="auto">
          <a:xfrm>
            <a:off x="3425825" y="4784725"/>
            <a:ext cx="292100" cy="1524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438139B3-A4B0-42A9-B98A-3F439AC280D0}" type="datetime'''''''''''''''''''''''''''''''''''''''2''0''1''''''6'''''''''">
              <a:rPr lang="en-US" sz="1000">
                <a:latin typeface="Arial"/>
                <a:cs typeface="Arial"/>
                <a:sym typeface="Arial"/>
              </a:rPr>
              <a:pPr/>
              <a:t>2016</a:t>
            </a:fld>
            <a:endParaRPr lang="en-GB" sz="1000" dirty="0">
              <a:latin typeface="Arial"/>
              <a:cs typeface="Arial"/>
              <a:sym typeface="Arial"/>
            </a:endParaRPr>
          </a:p>
        </p:txBody>
      </p:sp>
      <p:sp>
        <p:nvSpPr>
          <p:cNvPr id="57" name="Text Placeholder 47"/>
          <p:cNvSpPr>
            <a:spLocks noGrp="1"/>
          </p:cNvSpPr>
          <p:nvPr>
            <p:custDataLst>
              <p:tags r:id="rId8"/>
            </p:custDataLst>
          </p:nvPr>
        </p:nvSpPr>
        <p:spPr bwMode="auto">
          <a:xfrm>
            <a:off x="2701925" y="4784725"/>
            <a:ext cx="292100" cy="1524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EB4B4D4A-D4DC-4C52-827D-8A0DD9EC77AC}" type="datetime'2''''''''''''''''''''''''''''''''''01''''''''''''5'''''''''">
              <a:rPr lang="en-US" sz="1000">
                <a:latin typeface="Arial"/>
                <a:cs typeface="Arial"/>
                <a:sym typeface="Arial"/>
              </a:rPr>
              <a:pPr/>
              <a:t>2015</a:t>
            </a:fld>
            <a:endParaRPr lang="en-GB" sz="1000" dirty="0">
              <a:latin typeface="Arial"/>
              <a:cs typeface="Arial"/>
              <a:sym typeface="Arial"/>
            </a:endParaRPr>
          </a:p>
        </p:txBody>
      </p:sp>
      <p:sp>
        <p:nvSpPr>
          <p:cNvPr id="50" name="Text Placeholder 46"/>
          <p:cNvSpPr>
            <a:spLocks noGrp="1"/>
          </p:cNvSpPr>
          <p:nvPr>
            <p:custDataLst>
              <p:tags r:id="rId9"/>
            </p:custDataLst>
          </p:nvPr>
        </p:nvSpPr>
        <p:spPr bwMode="auto">
          <a:xfrm>
            <a:off x="1968500" y="4784725"/>
            <a:ext cx="292100" cy="1524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146D129C-0992-458A-9247-B8EEA334F8B5}" type="datetime'''2''''''''''01''''''''''''''''4'''''''''''''''''">
              <a:rPr lang="en-US" sz="1000">
                <a:latin typeface="Arial"/>
                <a:cs typeface="Arial"/>
                <a:sym typeface="Arial"/>
              </a:rPr>
              <a:pPr/>
              <a:t>2014</a:t>
            </a:fld>
            <a:endParaRPr lang="en-GB" sz="1000" dirty="0">
              <a:latin typeface="Arial"/>
              <a:cs typeface="Arial"/>
              <a:sym typeface="Arial"/>
            </a:endParaRPr>
          </a:p>
        </p:txBody>
      </p:sp>
      <p:sp>
        <p:nvSpPr>
          <p:cNvPr id="43" name="Text Placeholder 45"/>
          <p:cNvSpPr>
            <a:spLocks noGrp="1"/>
          </p:cNvSpPr>
          <p:nvPr>
            <p:custDataLst>
              <p:tags r:id="rId10"/>
            </p:custDataLst>
          </p:nvPr>
        </p:nvSpPr>
        <p:spPr bwMode="auto">
          <a:xfrm>
            <a:off x="1235075" y="4784725"/>
            <a:ext cx="292100" cy="1524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AFC201CF-F2F4-436D-B64B-E6A735BC5CE4}" type="datetime'''''''''''''''''''''''''''''''2''''''''''''''''013'''''''">
              <a:rPr lang="en-US" sz="1000">
                <a:latin typeface="Arial"/>
                <a:cs typeface="Arial"/>
                <a:sym typeface="Arial"/>
              </a:rPr>
              <a:pPr/>
              <a:t>2013</a:t>
            </a:fld>
            <a:endParaRPr lang="en-GB" sz="1000" dirty="0">
              <a:latin typeface="Arial"/>
              <a:cs typeface="Arial"/>
              <a:sym typeface="Arial"/>
            </a:endParaRPr>
          </a:p>
        </p:txBody>
      </p:sp>
      <p:sp>
        <p:nvSpPr>
          <p:cNvPr id="55" name="Text Placeholder 44"/>
          <p:cNvSpPr>
            <a:spLocks noGrp="1"/>
          </p:cNvSpPr>
          <p:nvPr>
            <p:custDataLst>
              <p:tags r:id="rId11"/>
            </p:custDataLst>
          </p:nvPr>
        </p:nvSpPr>
        <p:spPr bwMode="auto">
          <a:xfrm>
            <a:off x="501650" y="4784725"/>
            <a:ext cx="292100" cy="1524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50287532-D1C2-4675-983D-539010DE8771}" type="datetime'''''''''''''''''''2''''0''''''''''''''''1''''''''''2'">
              <a:rPr lang="en-US" sz="1000">
                <a:latin typeface="Arial"/>
                <a:cs typeface="Arial"/>
                <a:sym typeface="Arial"/>
              </a:rPr>
              <a:pPr/>
              <a:t>2012</a:t>
            </a:fld>
            <a:endParaRPr lang="en-GB" sz="1000" dirty="0">
              <a:latin typeface="Arial"/>
              <a:cs typeface="Arial"/>
              <a:sym typeface="Arial"/>
            </a:endParaRPr>
          </a:p>
        </p:txBody>
      </p:sp>
      <p:sp>
        <p:nvSpPr>
          <p:cNvPr id="49" name="Rectangle 48"/>
          <p:cNvSpPr/>
          <p:nvPr/>
        </p:nvSpPr>
        <p:spPr>
          <a:xfrm>
            <a:off x="298228" y="352762"/>
            <a:ext cx="1082348" cy="707886"/>
          </a:xfrm>
          <a:prstGeom prst="rect">
            <a:avLst/>
          </a:prstGeom>
        </p:spPr>
        <p:txBody>
          <a:bodyPr wrap="none">
            <a:spAutoFit/>
          </a:bodyPr>
          <a:lstStyle/>
          <a:p>
            <a:pPr lvl="0" fontAlgn="ctr">
              <a:lnSpc>
                <a:spcPct val="100000"/>
              </a:lnSpc>
              <a:spcBef>
                <a:spcPts val="0"/>
              </a:spcBef>
              <a:spcAft>
                <a:spcPts val="0"/>
              </a:spcAft>
              <a:defRPr/>
            </a:pPr>
            <a:r>
              <a:rPr lang="en-US" sz="4000" b="1" dirty="0" smtClean="0">
                <a:solidFill>
                  <a:srgbClr val="FF0000"/>
                </a:solidFill>
              </a:rPr>
              <a:t>D</a:t>
            </a:r>
            <a:r>
              <a:rPr lang="en-US" sz="2000" b="1" dirty="0" smtClean="0">
                <a:solidFill>
                  <a:srgbClr val="FF0000"/>
                </a:solidFill>
              </a:rPr>
              <a:t>&amp;</a:t>
            </a:r>
            <a:r>
              <a:rPr lang="en-US" sz="4000" b="1" dirty="0" smtClean="0">
                <a:solidFill>
                  <a:srgbClr val="FF0000"/>
                </a:solidFill>
              </a:rPr>
              <a:t>E</a:t>
            </a:r>
            <a:endParaRPr lang="en-US" sz="4000" b="1" dirty="0">
              <a:solidFill>
                <a:srgbClr val="FF0000"/>
              </a:solidFill>
            </a:endParaRPr>
          </a:p>
        </p:txBody>
      </p:sp>
      <mc:AlternateContent xmlns:mc="http://schemas.openxmlformats.org/markup-compatibility/2006" xmlns:a14="http://schemas.microsoft.com/office/drawing/2010/main">
        <mc:Choice Requires="a14">
          <p:sp>
            <p:nvSpPr>
              <p:cNvPr id="53" name="TextBox 52"/>
              <p:cNvSpPr txBox="1"/>
              <p:nvPr/>
            </p:nvSpPr>
            <p:spPr>
              <a:xfrm>
                <a:off x="1898612" y="6336892"/>
                <a:ext cx="2427331" cy="260521"/>
              </a:xfrm>
              <a:prstGeom prst="rect">
                <a:avLst/>
              </a:prstGeom>
              <a:noFill/>
            </p:spPr>
            <p:txBody>
              <a:bodyPr wrap="none" lIns="0" tIns="0" rIns="0" bIns="0" rtlCol="0">
                <a:spAutoFit/>
              </a:bodyPr>
              <a:lstStyle/>
              <a:p>
                <a:pPr algn="l">
                  <a:lnSpc>
                    <a:spcPct val="100000"/>
                  </a:lnSpc>
                </a:pPr>
                <a14:m>
                  <m:oMathPara xmlns:m="http://schemas.openxmlformats.org/officeDocument/2006/math">
                    <m:oMathParaPr>
                      <m:jc m:val="centerGroup"/>
                    </m:oMathParaPr>
                    <m:oMath xmlns:m="http://schemas.openxmlformats.org/officeDocument/2006/math">
                      <m:r>
                        <a:rPr lang="en-US" sz="800" i="1">
                          <a:latin typeface="Cambria Math"/>
                        </a:rPr>
                        <m:t>𝑁𝐶𝑂</m:t>
                      </m:r>
                      <m:r>
                        <a:rPr lang="en-US" sz="800" i="1">
                          <a:latin typeface="Cambria Math"/>
                        </a:rPr>
                        <m:t> </m:t>
                      </m:r>
                      <m:r>
                        <a:rPr lang="en-US" sz="800" i="1">
                          <a:latin typeface="Cambria Math"/>
                        </a:rPr>
                        <m:t>𝑅𝑎𝑡𝑒</m:t>
                      </m:r>
                      <m:r>
                        <a:rPr lang="en-US" sz="800" i="1">
                          <a:latin typeface="Cambria Math"/>
                        </a:rPr>
                        <m:t>=</m:t>
                      </m:r>
                      <m:f>
                        <m:fPr>
                          <m:ctrlPr>
                            <a:rPr lang="en-US" sz="800" i="1">
                              <a:latin typeface="Cambria Math"/>
                            </a:rPr>
                          </m:ctrlPr>
                        </m:fPr>
                        <m:num>
                          <m:r>
                            <a:rPr lang="en-US" sz="800" i="1">
                              <a:latin typeface="Cambria Math"/>
                            </a:rPr>
                            <m:t>12</m:t>
                          </m:r>
                          <m:r>
                            <a:rPr lang="en-US" sz="800" i="1">
                              <a:latin typeface="Cambria Math"/>
                            </a:rPr>
                            <m:t>𝑚𝑜</m:t>
                          </m:r>
                          <m:r>
                            <a:rPr lang="en-US" sz="800" i="1">
                              <a:latin typeface="Cambria Math"/>
                            </a:rPr>
                            <m:t>. </m:t>
                          </m:r>
                          <m:r>
                            <a:rPr lang="en-US" sz="800" i="1">
                              <a:latin typeface="Cambria Math"/>
                            </a:rPr>
                            <m:t>𝑡𝑟𝑎𝑖𝑙𝑖𝑛𝑔</m:t>
                          </m:r>
                          <m:r>
                            <a:rPr lang="en-US" sz="800" i="1">
                              <a:latin typeface="Cambria Math"/>
                            </a:rPr>
                            <m:t> </m:t>
                          </m:r>
                          <m:r>
                            <a:rPr lang="en-US" sz="800" i="1">
                              <a:latin typeface="Cambria Math"/>
                            </a:rPr>
                            <m:t>𝑆𝑢𝑚</m:t>
                          </m:r>
                          <m:r>
                            <a:rPr lang="en-US" sz="800" i="1">
                              <a:latin typeface="Cambria Math"/>
                            </a:rPr>
                            <m:t> </m:t>
                          </m:r>
                          <m:r>
                            <a:rPr lang="en-US" sz="800" i="1">
                              <a:latin typeface="Cambria Math"/>
                            </a:rPr>
                            <m:t>𝑜𝑓</m:t>
                          </m:r>
                          <m:r>
                            <a:rPr lang="en-US" sz="800" i="1">
                              <a:latin typeface="Cambria Math"/>
                            </a:rPr>
                            <m:t> </m:t>
                          </m:r>
                          <m:r>
                            <a:rPr lang="en-US" sz="800" i="1">
                              <a:latin typeface="Cambria Math"/>
                            </a:rPr>
                            <m:t>𝑁𝐶𝑂</m:t>
                          </m:r>
                          <m:r>
                            <a:rPr lang="en-US" sz="800" i="1">
                              <a:latin typeface="Cambria Math"/>
                            </a:rPr>
                            <m:t> ($)</m:t>
                          </m:r>
                        </m:num>
                        <m:den>
                          <m:r>
                            <a:rPr lang="en-US" sz="800" i="1">
                              <a:latin typeface="Cambria Math"/>
                            </a:rPr>
                            <m:t>12</m:t>
                          </m:r>
                          <m:r>
                            <a:rPr lang="en-US" sz="800" i="1">
                              <a:latin typeface="Cambria Math"/>
                            </a:rPr>
                            <m:t>𝑚𝑜</m:t>
                          </m:r>
                          <m:r>
                            <a:rPr lang="en-US" sz="800" i="1">
                              <a:latin typeface="Cambria Math"/>
                            </a:rPr>
                            <m:t>. </m:t>
                          </m:r>
                          <m:r>
                            <a:rPr lang="en-US" sz="800" i="1">
                              <a:latin typeface="Cambria Math"/>
                            </a:rPr>
                            <m:t>𝑡𝑟𝑎𝑖𝑙𝑖𝑛𝑔</m:t>
                          </m:r>
                          <m:r>
                            <a:rPr lang="en-US" sz="800" i="1">
                              <a:latin typeface="Cambria Math"/>
                            </a:rPr>
                            <m:t> </m:t>
                          </m:r>
                          <m:r>
                            <a:rPr lang="en-US" sz="800" i="1">
                              <a:latin typeface="Cambria Math"/>
                            </a:rPr>
                            <m:t>𝐴𝑣𝑒𝑟𝑎𝑔𝑒</m:t>
                          </m:r>
                          <m:r>
                            <a:rPr lang="en-US" sz="800" i="1">
                              <a:latin typeface="Cambria Math"/>
                            </a:rPr>
                            <m:t> </m:t>
                          </m:r>
                          <m:r>
                            <a:rPr lang="en-US" sz="800" i="1">
                              <a:latin typeface="Cambria Math"/>
                            </a:rPr>
                            <m:t>𝑜𝑓</m:t>
                          </m:r>
                          <m:r>
                            <a:rPr lang="en-US" sz="800" i="1">
                              <a:latin typeface="Cambria Math"/>
                            </a:rPr>
                            <m:t> </m:t>
                          </m:r>
                          <m:r>
                            <a:rPr lang="en-US" sz="800" i="1">
                              <a:latin typeface="Cambria Math"/>
                            </a:rPr>
                            <m:t>𝐵𝑎𝑙𝑎𝑛𝑐𝑒𝑠</m:t>
                          </m:r>
                          <m:r>
                            <a:rPr lang="en-US" sz="800" i="1">
                              <a:latin typeface="Cambria Math"/>
                            </a:rPr>
                            <m:t> ($)</m:t>
                          </m:r>
                        </m:den>
                      </m:f>
                    </m:oMath>
                  </m:oMathPara>
                </a14:m>
                <a:endParaRPr lang="en-GB" sz="800" dirty="0" smtClean="0">
                  <a:latin typeface="Arial" panose="020B0604020202020204" pitchFamily="34" charset="0"/>
                  <a:cs typeface="Arial" panose="020B0604020202020204" pitchFamily="34" charset="0"/>
                </a:endParaRPr>
              </a:p>
            </p:txBody>
          </p:sp>
        </mc:Choice>
        <mc:Fallback xmlns="">
          <p:sp>
            <p:nvSpPr>
              <p:cNvPr id="53" name="TextBox 52"/>
              <p:cNvSpPr txBox="1">
                <a:spLocks noRot="1" noChangeAspect="1" noMove="1" noResize="1" noEditPoints="1" noAdjustHandles="1" noChangeArrowheads="1" noChangeShapeType="1" noTextEdit="1"/>
              </p:cNvSpPr>
              <p:nvPr/>
            </p:nvSpPr>
            <p:spPr>
              <a:xfrm>
                <a:off x="1898612" y="6336892"/>
                <a:ext cx="2427331" cy="260521"/>
              </a:xfrm>
              <a:prstGeom prst="rect">
                <a:avLst/>
              </a:prstGeom>
              <a:blipFill rotWithShape="1">
                <a:blip r:embed="rId31"/>
                <a:stretch>
                  <a:fillRect l="-251" t="-4762" r="-1253" b="-21429"/>
                </a:stretch>
              </a:blipFill>
            </p:spPr>
            <p:txBody>
              <a:bodyPr/>
              <a:lstStyle/>
              <a:p>
                <a:r>
                  <a:rPr lang="en-GB">
                    <a:noFill/>
                  </a:rPr>
                  <a:t> </a:t>
                </a:r>
              </a:p>
            </p:txBody>
          </p:sp>
        </mc:Fallback>
      </mc:AlternateContent>
      <p:sp>
        <p:nvSpPr>
          <p:cNvPr id="44" name="Content Placeholder 1"/>
          <p:cNvSpPr>
            <a:spLocks noGrp="1"/>
          </p:cNvSpPr>
          <p:nvPr>
            <p:ph sz="quarter" idx="11"/>
          </p:nvPr>
        </p:nvSpPr>
        <p:spPr>
          <a:xfrm>
            <a:off x="1380576" y="403225"/>
            <a:ext cx="7633084" cy="435610"/>
          </a:xfrm>
        </p:spPr>
        <p:txBody>
          <a:bodyPr/>
          <a:lstStyle/>
          <a:p>
            <a:r>
              <a:rPr lang="en-US" dirty="0" smtClean="0"/>
              <a:t>Calibration: </a:t>
            </a:r>
            <a:r>
              <a:rPr lang="en-US" b="0" dirty="0" smtClean="0"/>
              <a:t>Apply adjustment and test </a:t>
            </a:r>
            <a:r>
              <a:rPr lang="en-US" b="0" dirty="0"/>
              <a:t>limits against historical  and forecasted </a:t>
            </a:r>
            <a:r>
              <a:rPr lang="en-US" b="0" dirty="0" smtClean="0"/>
              <a:t>rates </a:t>
            </a:r>
            <a:r>
              <a:rPr lang="en-US" b="0" dirty="0"/>
              <a:t>- </a:t>
            </a:r>
            <a:r>
              <a:rPr lang="en-US" b="0" dirty="0" smtClean="0"/>
              <a:t>BB</a:t>
            </a:r>
            <a:endParaRPr lang="en-US" b="0" dirty="0"/>
          </a:p>
        </p:txBody>
      </p:sp>
      <p:sp>
        <p:nvSpPr>
          <p:cNvPr id="45" name="Rectangle 44"/>
          <p:cNvSpPr/>
          <p:nvPr/>
        </p:nvSpPr>
        <p:spPr>
          <a:xfrm>
            <a:off x="6177282" y="1463040"/>
            <a:ext cx="3068638" cy="185307"/>
          </a:xfrm>
          <a:prstGeom prst="rect">
            <a:avLst/>
          </a:prstGeom>
        </p:spPr>
        <p:txBody>
          <a:bodyPr wrap="square" lIns="0" tIns="0" rIns="0" bIns="0">
            <a:spAutoFit/>
          </a:bodyPr>
          <a:lstStyle/>
          <a:p>
            <a:pPr algn="l"/>
            <a:r>
              <a:rPr lang="en-GB" sz="1400" b="1" dirty="0" smtClean="0">
                <a:solidFill>
                  <a:srgbClr val="FF0000"/>
                </a:solidFill>
                <a:latin typeface="Arial" panose="020B0604020202020204" pitchFamily="34" charset="0"/>
                <a:cs typeface="Arial" panose="020B0604020202020204" pitchFamily="34" charset="0"/>
              </a:rPr>
              <a:t>Rationale for adjustments</a:t>
            </a:r>
            <a:endParaRPr lang="en-GB" sz="1400" kern="0" dirty="0">
              <a:solidFill>
                <a:srgbClr val="FF0000"/>
              </a:solidFill>
              <a:latin typeface="Arial" panose="020B0604020202020204" pitchFamily="34" charset="0"/>
              <a:ea typeface="ＭＳ Ｐゴシック"/>
              <a:cs typeface="Arial" panose="020B0604020202020204" pitchFamily="34" charset="0"/>
            </a:endParaRPr>
          </a:p>
        </p:txBody>
      </p:sp>
      <p:grpSp>
        <p:nvGrpSpPr>
          <p:cNvPr id="51" name="Group 50"/>
          <p:cNvGrpSpPr/>
          <p:nvPr/>
        </p:nvGrpSpPr>
        <p:grpSpPr>
          <a:xfrm>
            <a:off x="443921" y="72184"/>
            <a:ext cx="3881751" cy="189008"/>
            <a:chOff x="403281" y="164517"/>
            <a:chExt cx="3881751" cy="189008"/>
          </a:xfrm>
        </p:grpSpPr>
        <p:sp>
          <p:nvSpPr>
            <p:cNvPr id="52" name="Text Box 75"/>
            <p:cNvSpPr txBox="1">
              <a:spLocks noChangeArrowheads="1"/>
            </p:cNvSpPr>
            <p:nvPr/>
          </p:nvSpPr>
          <p:spPr bwMode="gray">
            <a:xfrm>
              <a:off x="636148" y="166688"/>
              <a:ext cx="3648884" cy="184666"/>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none" lIns="0" tIns="0" rIns="0" bIns="0">
              <a:spAutoFit/>
            </a:bodyPr>
            <a:lstStyle/>
            <a:p>
              <a:pPr algn="l">
                <a:lnSpc>
                  <a:spcPct val="100000"/>
                </a:lnSpc>
              </a:pPr>
              <a:r>
                <a:rPr lang="en-US" sz="1200" dirty="0">
                  <a:solidFill>
                    <a:srgbClr val="FF0000"/>
                  </a:solidFill>
                </a:rPr>
                <a:t>Credit risk – Losses: </a:t>
              </a:r>
              <a:r>
                <a:rPr lang="en-US" sz="1200" dirty="0">
                  <a:solidFill>
                    <a:schemeClr val="accent1"/>
                  </a:solidFill>
                </a:rPr>
                <a:t>Calibration – </a:t>
              </a:r>
              <a:r>
                <a:rPr lang="en-US" sz="1200" dirty="0" smtClean="0">
                  <a:solidFill>
                    <a:srgbClr val="FF0000"/>
                  </a:solidFill>
                </a:rPr>
                <a:t>Net Charge-off rate</a:t>
              </a:r>
              <a:endParaRPr lang="en-US" sz="1200" dirty="0">
                <a:solidFill>
                  <a:srgbClr val="FF0000"/>
                </a:solidFill>
              </a:endParaRPr>
            </a:p>
          </p:txBody>
        </p:sp>
        <p:sp>
          <p:nvSpPr>
            <p:cNvPr id="54" name="Oval 53"/>
            <p:cNvSpPr/>
            <p:nvPr/>
          </p:nvSpPr>
          <p:spPr bwMode="auto">
            <a:xfrm>
              <a:off x="403281" y="164517"/>
              <a:ext cx="189008" cy="189008"/>
            </a:xfrm>
            <a:prstGeom prst="ellipse">
              <a:avLst/>
            </a:prstGeom>
            <a:solidFill>
              <a:srgbClr val="FF000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lang="en-US" b="1" dirty="0">
                  <a:solidFill>
                    <a:schemeClr val="bg1"/>
                  </a:solidFill>
                  <a:ea typeface="ＭＳ Ｐゴシック" pitchFamily="-112" charset="-128"/>
                  <a:cs typeface="ＭＳ Ｐゴシック" pitchFamily="-112" charset="-128"/>
                </a:rPr>
                <a:t>2</a:t>
              </a:r>
              <a:endParaRPr kumimoji="0" lang="en-US" b="1" i="0" u="none" strike="noStrike" cap="none" normalizeH="0" baseline="0" dirty="0">
                <a:ln>
                  <a:noFill/>
                </a:ln>
                <a:solidFill>
                  <a:schemeClr val="bg1"/>
                </a:solidFill>
                <a:effectLst/>
                <a:latin typeface="Arial" charset="0"/>
                <a:ea typeface="ＭＳ Ｐゴシック" pitchFamily="-112" charset="-128"/>
                <a:cs typeface="ＭＳ Ｐゴシック" pitchFamily="-112" charset="-128"/>
              </a:endParaRPr>
            </a:p>
          </p:txBody>
        </p:sp>
      </p:grpSp>
      <p:sp>
        <p:nvSpPr>
          <p:cNvPr id="41" name="Content Placeholder 9"/>
          <p:cNvSpPr>
            <a:spLocks noGrp="1"/>
          </p:cNvSpPr>
          <p:nvPr>
            <p:ph sz="quarter" idx="14"/>
          </p:nvPr>
        </p:nvSpPr>
        <p:spPr>
          <a:xfrm>
            <a:off x="365760" y="1463040"/>
            <a:ext cx="4440238" cy="487361"/>
          </a:xfrm>
        </p:spPr>
        <p:txBody>
          <a:bodyPr lIns="0" tIns="0" rIns="0" bIns="0"/>
          <a:lstStyle/>
          <a:p>
            <a:pPr>
              <a:spcBef>
                <a:spcPts val="0"/>
              </a:spcBef>
            </a:pPr>
            <a:r>
              <a:rPr lang="en-US" dirty="0" smtClean="0"/>
              <a:t>Business Banking: historic and CCAR forecasts</a:t>
            </a:r>
            <a:endParaRPr lang="en-US" dirty="0"/>
          </a:p>
          <a:p>
            <a:pPr>
              <a:spcBef>
                <a:spcPts val="0"/>
              </a:spcBef>
            </a:pPr>
            <a:r>
              <a:rPr lang="en-US" b="0" dirty="0"/>
              <a:t>%, 2012Q1-2018Q1, vs 2015 and 2016 NCO limits</a:t>
            </a:r>
          </a:p>
        </p:txBody>
      </p:sp>
      <p:sp>
        <p:nvSpPr>
          <p:cNvPr id="67" name="Rectangular Callout 66"/>
          <p:cNvSpPr/>
          <p:nvPr/>
        </p:nvSpPr>
        <p:spPr>
          <a:xfrm>
            <a:off x="1411088" y="2301875"/>
            <a:ext cx="1910671" cy="174913"/>
          </a:xfrm>
          <a:prstGeom prst="wedgeRectCallout">
            <a:avLst>
              <a:gd name="adj1" fmla="val -66308"/>
              <a:gd name="adj2" fmla="val 52912"/>
            </a:avLst>
          </a:prstGeom>
          <a:no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72009" tIns="72009" rIns="72009" bIns="72009" rtlCol="0" anchor="ctr">
            <a:noAutofit/>
          </a:bodyPr>
          <a:lstStyle/>
          <a:p>
            <a:pPr algn="ctr">
              <a:lnSpc>
                <a:spcPct val="100000"/>
              </a:lnSpc>
            </a:pPr>
            <a:r>
              <a:rPr lang="en-GB" dirty="0" smtClean="0">
                <a:solidFill>
                  <a:schemeClr val="tx1"/>
                </a:solidFill>
                <a:latin typeface="Arial" panose="020B0604020202020204" pitchFamily="34" charset="0"/>
                <a:cs typeface="Arial" panose="020B0604020202020204" pitchFamily="34" charset="0"/>
                <a:sym typeface="Arial"/>
              </a:rPr>
              <a:t>Post-crisis default rates</a:t>
            </a:r>
          </a:p>
        </p:txBody>
      </p:sp>
      <p:sp>
        <p:nvSpPr>
          <p:cNvPr id="68" name="TextBox 67"/>
          <p:cNvSpPr txBox="1"/>
          <p:nvPr/>
        </p:nvSpPr>
        <p:spPr>
          <a:xfrm>
            <a:off x="4398084" y="3063163"/>
            <a:ext cx="865188" cy="224677"/>
          </a:xfrm>
          <a:prstGeom prst="rect">
            <a:avLst/>
          </a:prstGeom>
          <a:noFill/>
        </p:spPr>
        <p:txBody>
          <a:bodyPr wrap="square" rtlCol="0">
            <a:spAutoFit/>
          </a:bodyPr>
          <a:lstStyle/>
          <a:p>
            <a:pPr algn="r"/>
            <a:r>
              <a:rPr lang="en-US" b="1" dirty="0" smtClean="0">
                <a:solidFill>
                  <a:srgbClr val="FF0000"/>
                </a:solidFill>
              </a:rPr>
              <a:t>1.5%</a:t>
            </a:r>
            <a:endParaRPr lang="en-US" b="1" dirty="0">
              <a:solidFill>
                <a:srgbClr val="FF0000"/>
              </a:solidFill>
            </a:endParaRPr>
          </a:p>
        </p:txBody>
      </p:sp>
      <p:sp>
        <p:nvSpPr>
          <p:cNvPr id="69" name="TextBox 68"/>
          <p:cNvSpPr txBox="1"/>
          <p:nvPr/>
        </p:nvSpPr>
        <p:spPr>
          <a:xfrm>
            <a:off x="4398084" y="3462072"/>
            <a:ext cx="865188" cy="224677"/>
          </a:xfrm>
          <a:prstGeom prst="rect">
            <a:avLst/>
          </a:prstGeom>
          <a:noFill/>
        </p:spPr>
        <p:txBody>
          <a:bodyPr wrap="square" rtlCol="0">
            <a:spAutoFit/>
          </a:bodyPr>
          <a:lstStyle/>
          <a:p>
            <a:pPr algn="r"/>
            <a:r>
              <a:rPr lang="en-US" b="1" dirty="0" smtClean="0">
                <a:solidFill>
                  <a:srgbClr val="FFC000"/>
                </a:solidFill>
              </a:rPr>
              <a:t>1.3%</a:t>
            </a:r>
            <a:endParaRPr lang="en-US" b="1" dirty="0">
              <a:solidFill>
                <a:srgbClr val="FFC000"/>
              </a:solidFill>
            </a:endParaRPr>
          </a:p>
        </p:txBody>
      </p:sp>
      <p:cxnSp>
        <p:nvCxnSpPr>
          <p:cNvPr id="39" name="Straight Connector 38"/>
          <p:cNvCxnSpPr/>
          <p:nvPr/>
        </p:nvCxnSpPr>
        <p:spPr>
          <a:xfrm>
            <a:off x="5700078" y="1470025"/>
            <a:ext cx="0" cy="4862513"/>
          </a:xfrm>
          <a:prstGeom prst="line">
            <a:avLst/>
          </a:prstGeom>
          <a:ln>
            <a:solidFill>
              <a:schemeClr val="bg2"/>
            </a:solidFill>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custDataLst>
              <p:tags r:id="rId12"/>
            </p:custDataLst>
          </p:nvPr>
        </p:nvCxnSpPr>
        <p:spPr bwMode="gray">
          <a:xfrm>
            <a:off x="3162300" y="5754688"/>
            <a:ext cx="285750" cy="0"/>
          </a:xfrm>
          <a:prstGeom prst="line">
            <a:avLst/>
          </a:prstGeom>
          <a:ln w="9525">
            <a:solidFill>
              <a:srgbClr val="808080"/>
            </a:solidFill>
            <a:headEnd type="none"/>
            <a:tailEnd type="non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custDataLst>
              <p:tags r:id="rId13"/>
            </p:custDataLst>
          </p:nvPr>
        </p:nvCxnSpPr>
        <p:spPr bwMode="gray">
          <a:xfrm>
            <a:off x="3162300" y="5551488"/>
            <a:ext cx="285750" cy="0"/>
          </a:xfrm>
          <a:prstGeom prst="line">
            <a:avLst/>
          </a:prstGeom>
          <a:ln w="19050">
            <a:solidFill>
              <a:srgbClr val="EB0326"/>
            </a:solidFill>
            <a:prstDash val="lgDash"/>
            <a:headEnd type="none"/>
            <a:tailEnd type="non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custDataLst>
              <p:tags r:id="rId14"/>
            </p:custDataLst>
          </p:nvPr>
        </p:nvCxnSpPr>
        <p:spPr bwMode="gray">
          <a:xfrm>
            <a:off x="3162300" y="5348288"/>
            <a:ext cx="285750" cy="0"/>
          </a:xfrm>
          <a:prstGeom prst="line">
            <a:avLst/>
          </a:prstGeom>
          <a:ln w="19050">
            <a:solidFill>
              <a:srgbClr val="FFBF27"/>
            </a:solidFill>
            <a:prstDash val="lgDash"/>
            <a:headEnd type="none"/>
            <a:tailEnd type="non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cxnSp>
        <p:nvCxnSpPr>
          <p:cNvPr id="5" name="Straight Connector 4"/>
          <p:cNvCxnSpPr/>
          <p:nvPr>
            <p:custDataLst>
              <p:tags r:id="rId15"/>
            </p:custDataLst>
          </p:nvPr>
        </p:nvCxnSpPr>
        <p:spPr bwMode="gray">
          <a:xfrm>
            <a:off x="420687" y="5957888"/>
            <a:ext cx="285750" cy="0"/>
          </a:xfrm>
          <a:prstGeom prst="line">
            <a:avLst/>
          </a:prstGeom>
          <a:ln w="19050">
            <a:solidFill>
              <a:srgbClr val="EB0326"/>
            </a:solidFill>
            <a:prstDash val="solid"/>
            <a:headEnd type="none"/>
            <a:tailEnd type="non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cxnSp>
        <p:nvCxnSpPr>
          <p:cNvPr id="4" name="Straight Connector 3"/>
          <p:cNvCxnSpPr/>
          <p:nvPr>
            <p:custDataLst>
              <p:tags r:id="rId16"/>
            </p:custDataLst>
          </p:nvPr>
        </p:nvCxnSpPr>
        <p:spPr bwMode="gray">
          <a:xfrm>
            <a:off x="420687" y="5754688"/>
            <a:ext cx="285750" cy="0"/>
          </a:xfrm>
          <a:prstGeom prst="line">
            <a:avLst/>
          </a:prstGeom>
          <a:ln w="19050">
            <a:solidFill>
              <a:srgbClr val="FFBF27"/>
            </a:solidFill>
            <a:prstDash val="solid"/>
            <a:headEnd type="none"/>
            <a:tailEnd type="non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cxnSp>
        <p:nvCxnSpPr>
          <p:cNvPr id="3" name="Straight Connector 2"/>
          <p:cNvCxnSpPr/>
          <p:nvPr>
            <p:custDataLst>
              <p:tags r:id="rId17"/>
            </p:custDataLst>
          </p:nvPr>
        </p:nvCxnSpPr>
        <p:spPr bwMode="gray">
          <a:xfrm>
            <a:off x="420687" y="5551488"/>
            <a:ext cx="285750" cy="0"/>
          </a:xfrm>
          <a:prstGeom prst="line">
            <a:avLst/>
          </a:prstGeom>
          <a:ln w="19050">
            <a:solidFill>
              <a:srgbClr val="41A441"/>
            </a:solidFill>
            <a:headEnd type="none"/>
            <a:tailEnd type="non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cxnSp>
        <p:nvCxnSpPr>
          <p:cNvPr id="2" name="Straight Connector 1"/>
          <p:cNvCxnSpPr/>
          <p:nvPr>
            <p:custDataLst>
              <p:tags r:id="rId18"/>
            </p:custDataLst>
          </p:nvPr>
        </p:nvCxnSpPr>
        <p:spPr bwMode="gray">
          <a:xfrm>
            <a:off x="420687" y="5348288"/>
            <a:ext cx="285750" cy="0"/>
          </a:xfrm>
          <a:prstGeom prst="line">
            <a:avLst/>
          </a:prstGeom>
          <a:ln w="19050">
            <a:solidFill>
              <a:srgbClr val="646AAC"/>
            </a:solidFill>
            <a:headEnd type="none"/>
            <a:tailEnd type="non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sp>
        <p:nvSpPr>
          <p:cNvPr id="90" name="Text Placeholder 35"/>
          <p:cNvSpPr>
            <a:spLocks noGrp="1"/>
          </p:cNvSpPr>
          <p:nvPr>
            <p:custDataLst>
              <p:tags r:id="rId19"/>
            </p:custDataLst>
          </p:nvPr>
        </p:nvSpPr>
        <p:spPr bwMode="auto">
          <a:xfrm>
            <a:off x="3498850" y="5684838"/>
            <a:ext cx="1187450"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100000"/>
              </a:lnSpc>
              <a:spcBef>
                <a:spcPct val="0"/>
              </a:spcBef>
              <a:buNone/>
            </a:pPr>
            <a:fld id="{AEAAD01C-32FD-48F9-82DE-B67972C742B5}" type="datetime'''A''''ve''''''''''ra''g''e B''''''''ase C''''''''''''C''''AR'">
              <a:rPr lang="en-US" sz="1000">
                <a:latin typeface="Arial"/>
                <a:cs typeface="Arial"/>
                <a:sym typeface="Arial"/>
              </a:rPr>
              <a:pPr marL="0" indent="0">
                <a:lnSpc>
                  <a:spcPct val="100000"/>
                </a:lnSpc>
                <a:spcBef>
                  <a:spcPct val="0"/>
                </a:spcBef>
                <a:buNone/>
              </a:pPr>
              <a:t>Average Base CCAR</a:t>
            </a:fld>
            <a:endParaRPr lang="en-US" sz="1000" dirty="0">
              <a:latin typeface="Arial"/>
              <a:cs typeface="Arial"/>
              <a:sym typeface="Arial"/>
            </a:endParaRPr>
          </a:p>
        </p:txBody>
      </p:sp>
      <p:sp>
        <p:nvSpPr>
          <p:cNvPr id="87" name="Text Placeholder 32"/>
          <p:cNvSpPr>
            <a:spLocks noGrp="1"/>
          </p:cNvSpPr>
          <p:nvPr>
            <p:custDataLst>
              <p:tags r:id="rId20"/>
            </p:custDataLst>
          </p:nvPr>
        </p:nvSpPr>
        <p:spPr bwMode="auto">
          <a:xfrm>
            <a:off x="3498850" y="5278438"/>
            <a:ext cx="1187450"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100000"/>
              </a:lnSpc>
              <a:spcBef>
                <a:spcPct val="0"/>
              </a:spcBef>
              <a:buNone/>
            </a:pPr>
            <a:fld id="{48892E77-B965-46B1-9C5D-95BCE3C03493}" type="datetime'''''''Anch''o''''r'' ''ambe''''r'' ''''''''''''''trigg''er'''">
              <a:rPr lang="en-US" sz="1000">
                <a:latin typeface="Arial"/>
                <a:cs typeface="Arial"/>
                <a:sym typeface="Arial"/>
              </a:rPr>
              <a:pPr/>
              <a:t>Anchor amber trigger</a:t>
            </a:fld>
            <a:endParaRPr lang="en-US" sz="1000" dirty="0">
              <a:latin typeface="Arial"/>
              <a:cs typeface="Arial"/>
              <a:sym typeface="Arial"/>
            </a:endParaRPr>
          </a:p>
        </p:txBody>
      </p:sp>
      <p:sp>
        <p:nvSpPr>
          <p:cNvPr id="89" name="Text Placeholder 34"/>
          <p:cNvSpPr>
            <a:spLocks noGrp="1"/>
          </p:cNvSpPr>
          <p:nvPr>
            <p:custDataLst>
              <p:tags r:id="rId21"/>
            </p:custDataLst>
          </p:nvPr>
        </p:nvSpPr>
        <p:spPr bwMode="auto">
          <a:xfrm>
            <a:off x="3498850" y="5481638"/>
            <a:ext cx="879475"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100000"/>
              </a:lnSpc>
              <a:spcBef>
                <a:spcPct val="0"/>
              </a:spcBef>
              <a:buNone/>
            </a:pPr>
            <a:fld id="{AFCB5325-E3A8-4666-A9C4-FC47A9A10576}" type="datetime'A''''''''''n''''''c''''''h''''o''''''''r ''''red ''''limi''t'">
              <a:rPr lang="en-US" sz="1000">
                <a:latin typeface="Arial"/>
                <a:cs typeface="Arial"/>
                <a:sym typeface="Arial"/>
              </a:rPr>
              <a:pPr/>
              <a:t>Anchor red limit</a:t>
            </a:fld>
            <a:endParaRPr lang="en-US" sz="1000" dirty="0">
              <a:latin typeface="Arial"/>
              <a:cs typeface="Arial"/>
              <a:sym typeface="Arial"/>
            </a:endParaRPr>
          </a:p>
        </p:txBody>
      </p:sp>
      <p:sp>
        <p:nvSpPr>
          <p:cNvPr id="85" name="Text Placeholder 30"/>
          <p:cNvSpPr>
            <a:spLocks noGrp="1"/>
          </p:cNvSpPr>
          <p:nvPr>
            <p:custDataLst>
              <p:tags r:id="rId22"/>
            </p:custDataLst>
          </p:nvPr>
        </p:nvSpPr>
        <p:spPr bwMode="auto">
          <a:xfrm>
            <a:off x="757238" y="5888038"/>
            <a:ext cx="1057275"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100000"/>
              </a:lnSpc>
              <a:spcBef>
                <a:spcPct val="0"/>
              </a:spcBef>
              <a:buNone/>
            </a:pPr>
            <a:fld id="{119B1602-6F43-4211-A89F-34FDEAC6680E}" type="datetime'''R''ed li''mi''''''''''''t  (''re''v''''i''''''se''d'')'''''">
              <a:rPr lang="en-US" sz="1000">
                <a:latin typeface="Arial"/>
                <a:cs typeface="Arial"/>
                <a:sym typeface="Arial"/>
              </a:rPr>
              <a:pPr/>
              <a:t>Red limit  (revised)</a:t>
            </a:fld>
            <a:endParaRPr lang="en-US" sz="1000" dirty="0">
              <a:latin typeface="Arial"/>
              <a:cs typeface="Arial"/>
              <a:sym typeface="Arial"/>
            </a:endParaRPr>
          </a:p>
        </p:txBody>
      </p:sp>
      <p:sp>
        <p:nvSpPr>
          <p:cNvPr id="88" name="Text Placeholder 33"/>
          <p:cNvSpPr>
            <a:spLocks noGrp="1"/>
          </p:cNvSpPr>
          <p:nvPr>
            <p:custDataLst>
              <p:tags r:id="rId23"/>
            </p:custDataLst>
          </p:nvPr>
        </p:nvSpPr>
        <p:spPr bwMode="auto">
          <a:xfrm>
            <a:off x="757238" y="5684838"/>
            <a:ext cx="1295400"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100000"/>
              </a:lnSpc>
              <a:spcBef>
                <a:spcPct val="0"/>
              </a:spcBef>
              <a:buNone/>
            </a:pPr>
            <a:fld id="{B34EDEE2-071E-4AAE-B1F3-ACB222EA9F80}" type="datetime'''Am''b''''er ''tri''g''''g''e''''r (''r''''''ev''ise''d'')'">
              <a:rPr lang="en-US" sz="1000">
                <a:latin typeface="Arial"/>
                <a:cs typeface="Arial"/>
                <a:sym typeface="Arial"/>
              </a:rPr>
              <a:pPr/>
              <a:t>Amber trigger (revised)</a:t>
            </a:fld>
            <a:endParaRPr lang="en-US" sz="1000" dirty="0">
              <a:latin typeface="Arial"/>
              <a:cs typeface="Arial"/>
              <a:sym typeface="Arial"/>
            </a:endParaRPr>
          </a:p>
        </p:txBody>
      </p:sp>
      <p:sp>
        <p:nvSpPr>
          <p:cNvPr id="86" name="Text Placeholder 31"/>
          <p:cNvSpPr>
            <a:spLocks noGrp="1"/>
          </p:cNvSpPr>
          <p:nvPr>
            <p:custDataLst>
              <p:tags r:id="rId24"/>
            </p:custDataLst>
          </p:nvPr>
        </p:nvSpPr>
        <p:spPr bwMode="auto">
          <a:xfrm>
            <a:off x="757238" y="5481638"/>
            <a:ext cx="2292350"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100000"/>
              </a:lnSpc>
              <a:spcBef>
                <a:spcPct val="0"/>
              </a:spcBef>
              <a:buNone/>
            </a:pPr>
            <a:fld id="{71813D07-BBAD-4565-B0E2-258BE19416A6}" type="datetime'H''isto''rical 12m''''o ''trailing loss rat''''e ''''(annual)'">
              <a:rPr lang="en-US" sz="1000">
                <a:latin typeface="Arial"/>
                <a:cs typeface="Arial"/>
                <a:sym typeface="Arial"/>
              </a:rPr>
              <a:pPr marL="0" indent="0">
                <a:lnSpc>
                  <a:spcPct val="100000"/>
                </a:lnSpc>
                <a:spcBef>
                  <a:spcPct val="0"/>
                </a:spcBef>
                <a:buNone/>
              </a:pPr>
              <a:t>Historical 12mo trailing loss rate (annual)</a:t>
            </a:fld>
            <a:endParaRPr lang="en-US" sz="1000" dirty="0">
              <a:latin typeface="Arial"/>
              <a:cs typeface="Arial"/>
              <a:sym typeface="Arial"/>
            </a:endParaRPr>
          </a:p>
        </p:txBody>
      </p:sp>
      <p:sp>
        <p:nvSpPr>
          <p:cNvPr id="61" name="Text Placeholder 29"/>
          <p:cNvSpPr>
            <a:spLocks noGrp="1"/>
          </p:cNvSpPr>
          <p:nvPr>
            <p:custDataLst>
              <p:tags r:id="rId25"/>
            </p:custDataLst>
          </p:nvPr>
        </p:nvSpPr>
        <p:spPr bwMode="auto">
          <a:xfrm>
            <a:off x="757238" y="5278438"/>
            <a:ext cx="2303463"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100000"/>
              </a:lnSpc>
              <a:spcBef>
                <a:spcPct val="0"/>
              </a:spcBef>
              <a:buNone/>
            </a:pPr>
            <a:fld id="{91B9202F-BA29-46B0-A2B8-5569AA07F237}" type="datetime'Pr''ojected ''''12mo trai''ling loss rate (''''annu''''al)'''">
              <a:rPr lang="en-US" sz="1000">
                <a:latin typeface="Arial"/>
                <a:cs typeface="Arial"/>
                <a:sym typeface="Arial"/>
              </a:rPr>
              <a:pPr marL="0" indent="0">
                <a:lnSpc>
                  <a:spcPct val="100000"/>
                </a:lnSpc>
                <a:spcBef>
                  <a:spcPct val="0"/>
                </a:spcBef>
                <a:buNone/>
              </a:pPr>
              <a:t>Projected 12mo trailing loss rate (annual)</a:t>
            </a:fld>
            <a:endParaRPr lang="en-US" sz="1000" dirty="0">
              <a:latin typeface="Arial"/>
              <a:cs typeface="Arial"/>
              <a:sym typeface="Arial"/>
            </a:endParaRPr>
          </a:p>
        </p:txBody>
      </p:sp>
      <p:sp>
        <p:nvSpPr>
          <p:cNvPr id="58" name="Content Placeholder 1"/>
          <p:cNvSpPr>
            <a:spLocks noGrp="1"/>
          </p:cNvSpPr>
          <p:nvPr>
            <p:ph sz="quarter" idx="10"/>
          </p:nvPr>
        </p:nvSpPr>
        <p:spPr>
          <a:xfrm>
            <a:off x="6178550" y="1747665"/>
            <a:ext cx="3068639" cy="4324359"/>
          </a:xfrm>
        </p:spPr>
        <p:txBody>
          <a:bodyPr/>
          <a:lstStyle/>
          <a:p>
            <a:pPr marL="171450" indent="-171450">
              <a:buFont typeface="Arial" panose="020B0604020202020204" pitchFamily="34" charset="0"/>
              <a:buChar char="•"/>
            </a:pPr>
            <a:r>
              <a:rPr lang="en-US" dirty="0" smtClean="0"/>
              <a:t>Management reviewed the limits and applied an adjustment  to the red limit </a:t>
            </a:r>
          </a:p>
          <a:p>
            <a:pPr marL="171450" indent="-171450">
              <a:buFont typeface="Arial" panose="020B0604020202020204" pitchFamily="34" charset="0"/>
              <a:buChar char="•"/>
            </a:pPr>
            <a:r>
              <a:rPr lang="en-US" dirty="0" smtClean="0"/>
              <a:t>Management created a more significant buffer between the amber trigger and red limit, providing the business with more time after an amber breach to investigate and adjust the portfolio as need before breaching the red limit</a:t>
            </a:r>
          </a:p>
          <a:p>
            <a:pPr marL="171450" indent="-171450">
              <a:buFont typeface="Arial" panose="020B0604020202020204" pitchFamily="34" charset="0"/>
              <a:buChar char="•"/>
            </a:pPr>
            <a:r>
              <a:rPr lang="en-US" dirty="0"/>
              <a:t>This adjustment (in combination with other SBNA NCO rate adjustments) was tested against the total credit loss budget tied to CCAR and did not breach the maximum allowable loss level for SBNA</a:t>
            </a:r>
          </a:p>
          <a:p>
            <a:pPr marL="171450" indent="-171450">
              <a:buFont typeface="Arial" panose="020B0604020202020204" pitchFamily="34" charset="0"/>
              <a:buChar char="•"/>
            </a:pPr>
            <a:endParaRPr lang="en-US" dirty="0" smtClean="0"/>
          </a:p>
        </p:txBody>
      </p:sp>
    </p:spTree>
    <p:extLst>
      <p:ext uri="{BB962C8B-B14F-4D97-AF65-F5344CB8AC3E}">
        <p14:creationId xmlns:p14="http://schemas.microsoft.com/office/powerpoint/2010/main" val="6522005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a:xfrm>
            <a:off x="852722" y="452510"/>
            <a:ext cx="8161960" cy="435610"/>
          </a:xfrm>
        </p:spPr>
        <p:txBody>
          <a:bodyPr/>
          <a:lstStyle/>
          <a:p>
            <a:r>
              <a:rPr lang="en-US" dirty="0"/>
              <a:t>Calibration</a:t>
            </a:r>
            <a:r>
              <a:rPr lang="en-US" dirty="0" smtClean="0"/>
              <a:t>: </a:t>
            </a:r>
            <a:r>
              <a:rPr lang="en-US" b="0" dirty="0" smtClean="0"/>
              <a:t>Set anchor loss budget range for NCO calibration – CRE</a:t>
            </a:r>
            <a:endParaRPr lang="en-US" dirty="0"/>
          </a:p>
        </p:txBody>
      </p:sp>
      <p:sp>
        <p:nvSpPr>
          <p:cNvPr id="3" name="Rectangle 2"/>
          <p:cNvSpPr/>
          <p:nvPr/>
        </p:nvSpPr>
        <p:spPr>
          <a:xfrm>
            <a:off x="297762" y="352762"/>
            <a:ext cx="554960" cy="707886"/>
          </a:xfrm>
          <a:prstGeom prst="rect">
            <a:avLst/>
          </a:prstGeom>
        </p:spPr>
        <p:txBody>
          <a:bodyPr wrap="none">
            <a:spAutoFit/>
          </a:bodyPr>
          <a:lstStyle/>
          <a:p>
            <a:pPr lvl="0" fontAlgn="ctr">
              <a:lnSpc>
                <a:spcPct val="100000"/>
              </a:lnSpc>
              <a:spcBef>
                <a:spcPts val="0"/>
              </a:spcBef>
              <a:spcAft>
                <a:spcPts val="0"/>
              </a:spcAft>
              <a:defRPr/>
            </a:pPr>
            <a:r>
              <a:rPr lang="en-US" sz="4000" b="1" dirty="0">
                <a:solidFill>
                  <a:srgbClr val="FF0000"/>
                </a:solidFill>
              </a:rPr>
              <a:t>A</a:t>
            </a:r>
          </a:p>
        </p:txBody>
      </p:sp>
      <p:sp>
        <p:nvSpPr>
          <p:cNvPr id="28" name="Rectangle 27"/>
          <p:cNvSpPr/>
          <p:nvPr/>
        </p:nvSpPr>
        <p:spPr>
          <a:xfrm>
            <a:off x="365453" y="1463040"/>
            <a:ext cx="5257802" cy="370614"/>
          </a:xfrm>
          <a:prstGeom prst="rect">
            <a:avLst/>
          </a:prstGeom>
        </p:spPr>
        <p:txBody>
          <a:bodyPr wrap="square" lIns="0" tIns="0" rIns="0" bIns="0">
            <a:spAutoFit/>
          </a:bodyPr>
          <a:lstStyle/>
          <a:p>
            <a:pPr algn="l"/>
            <a:r>
              <a:rPr lang="en-GB" sz="1400" b="1" dirty="0" smtClean="0">
                <a:solidFill>
                  <a:srgbClr val="FF0000"/>
                </a:solidFill>
                <a:latin typeface="Arial" panose="020B0604020202020204" pitchFamily="34" charset="0"/>
                <a:cs typeface="Arial" panose="020B0604020202020204" pitchFamily="34" charset="0"/>
              </a:rPr>
              <a:t>Anchor loss budgets vs. total loss budgets</a:t>
            </a:r>
            <a:endParaRPr lang="en-GB" sz="1400" b="1" dirty="0">
              <a:solidFill>
                <a:srgbClr val="FF0000"/>
              </a:solidFill>
              <a:latin typeface="Arial" panose="020B0604020202020204" pitchFamily="34" charset="0"/>
              <a:cs typeface="Arial" panose="020B0604020202020204" pitchFamily="34" charset="0"/>
            </a:endParaRPr>
          </a:p>
          <a:p>
            <a:pPr algn="l"/>
            <a:r>
              <a:rPr lang="en-GB" sz="1400" dirty="0">
                <a:solidFill>
                  <a:srgbClr val="FF0000"/>
                </a:solidFill>
                <a:latin typeface="Arial" panose="020B0604020202020204" pitchFamily="34" charset="0"/>
                <a:cs typeface="Arial" panose="020B0604020202020204" pitchFamily="34" charset="0"/>
              </a:rPr>
              <a:t>$M</a:t>
            </a:r>
          </a:p>
        </p:txBody>
      </p:sp>
      <p:graphicFrame>
        <p:nvGraphicFramePr>
          <p:cNvPr id="29" name="Table 28"/>
          <p:cNvGraphicFramePr>
            <a:graphicFrameLocks noGrp="1"/>
          </p:cNvGraphicFramePr>
          <p:nvPr>
            <p:extLst>
              <p:ext uri="{D42A27DB-BD31-4B8C-83A1-F6EECF244321}">
                <p14:modId xmlns:p14="http://schemas.microsoft.com/office/powerpoint/2010/main" val="313961165"/>
              </p:ext>
            </p:extLst>
          </p:nvPr>
        </p:nvGraphicFramePr>
        <p:xfrm>
          <a:off x="366714" y="2015731"/>
          <a:ext cx="8859840" cy="3490730"/>
        </p:xfrm>
        <a:graphic>
          <a:graphicData uri="http://schemas.openxmlformats.org/drawingml/2006/table">
            <a:tbl>
              <a:tblPr firstRow="1" bandRow="1"/>
              <a:tblGrid>
                <a:gridCol w="2109985"/>
                <a:gridCol w="1055480"/>
                <a:gridCol w="1016387"/>
                <a:gridCol w="1169497"/>
                <a:gridCol w="1169497"/>
                <a:gridCol w="1169497"/>
                <a:gridCol w="1169497"/>
              </a:tblGrid>
              <a:tr h="0">
                <a:tc rowSpan="2">
                  <a:txBody>
                    <a:bodyPr/>
                    <a:lstStyle>
                      <a:lvl1pPr marL="0" algn="l" defTabSz="457200" rtl="0" eaLnBrk="1" latinLnBrk="0" hangingPunct="1">
                        <a:defRPr sz="1800" b="1" kern="1200">
                          <a:solidFill>
                            <a:schemeClr val="lt1"/>
                          </a:solidFill>
                          <a:latin typeface="Arial"/>
                        </a:defRPr>
                      </a:lvl1pPr>
                      <a:lvl2pPr marL="457200" algn="l" defTabSz="457200" rtl="0" eaLnBrk="1" latinLnBrk="0" hangingPunct="1">
                        <a:defRPr sz="1800" b="1" kern="1200">
                          <a:solidFill>
                            <a:schemeClr val="lt1"/>
                          </a:solidFill>
                          <a:latin typeface="Arial"/>
                        </a:defRPr>
                      </a:lvl2pPr>
                      <a:lvl3pPr marL="914400" algn="l" defTabSz="457200" rtl="0" eaLnBrk="1" latinLnBrk="0" hangingPunct="1">
                        <a:defRPr sz="1800" b="1" kern="1200">
                          <a:solidFill>
                            <a:schemeClr val="lt1"/>
                          </a:solidFill>
                          <a:latin typeface="Arial"/>
                        </a:defRPr>
                      </a:lvl3pPr>
                      <a:lvl4pPr marL="1371600" algn="l" defTabSz="457200" rtl="0" eaLnBrk="1" latinLnBrk="0" hangingPunct="1">
                        <a:defRPr sz="1800" b="1" kern="1200">
                          <a:solidFill>
                            <a:schemeClr val="lt1"/>
                          </a:solidFill>
                          <a:latin typeface="Arial"/>
                        </a:defRPr>
                      </a:lvl4pPr>
                      <a:lvl5pPr marL="1828800" algn="l" defTabSz="457200" rtl="0" eaLnBrk="1" latinLnBrk="0" hangingPunct="1">
                        <a:defRPr sz="1800" b="1" kern="1200">
                          <a:solidFill>
                            <a:schemeClr val="lt1"/>
                          </a:solidFill>
                          <a:latin typeface="Arial"/>
                        </a:defRPr>
                      </a:lvl5pPr>
                      <a:lvl6pPr marL="2286000" algn="l" defTabSz="457200" rtl="0" eaLnBrk="1" latinLnBrk="0" hangingPunct="1">
                        <a:defRPr sz="1800" b="1" kern="1200">
                          <a:solidFill>
                            <a:schemeClr val="lt1"/>
                          </a:solidFill>
                          <a:latin typeface="Arial"/>
                        </a:defRPr>
                      </a:lvl6pPr>
                      <a:lvl7pPr marL="2743200" algn="l" defTabSz="457200" rtl="0" eaLnBrk="1" latinLnBrk="0" hangingPunct="1">
                        <a:defRPr sz="1800" b="1" kern="1200">
                          <a:solidFill>
                            <a:schemeClr val="lt1"/>
                          </a:solidFill>
                          <a:latin typeface="Arial"/>
                        </a:defRPr>
                      </a:lvl7pPr>
                      <a:lvl8pPr marL="3200400" algn="l" defTabSz="457200" rtl="0" eaLnBrk="1" latinLnBrk="0" hangingPunct="1">
                        <a:defRPr sz="1800" b="1" kern="1200">
                          <a:solidFill>
                            <a:schemeClr val="lt1"/>
                          </a:solidFill>
                          <a:latin typeface="Arial"/>
                        </a:defRPr>
                      </a:lvl8pPr>
                      <a:lvl9pPr marL="3657600" algn="l" defTabSz="457200" rtl="0" eaLnBrk="1" latinLnBrk="0" hangingPunct="1">
                        <a:defRPr sz="1800" b="1" kern="1200">
                          <a:solidFill>
                            <a:schemeClr val="lt1"/>
                          </a:solidFill>
                          <a:latin typeface="Arial"/>
                        </a:defRPr>
                      </a:lvl9pPr>
                    </a:lstStyle>
                    <a:p>
                      <a:r>
                        <a:rPr lang="en-US" sz="1100" b="1" dirty="0" smtClean="0">
                          <a:solidFill>
                            <a:schemeClr val="tx1"/>
                          </a:solidFill>
                          <a:latin typeface="Arial" panose="020B0604020202020204" pitchFamily="34" charset="0"/>
                          <a:cs typeface="Arial" panose="020B0604020202020204" pitchFamily="34" charset="0"/>
                        </a:rPr>
                        <a:t>Portfolio</a:t>
                      </a:r>
                    </a:p>
                  </a:txBody>
                  <a:tcPr marL="36576" marR="36576" marT="27432" marB="27432" anchor="b">
                    <a:lnL w="1270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606060"/>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lvl1pPr marL="0" algn="l" defTabSz="457200" rtl="0" eaLnBrk="1" latinLnBrk="0" hangingPunct="1">
                        <a:defRPr sz="1800" b="1" kern="1200">
                          <a:solidFill>
                            <a:schemeClr val="lt1"/>
                          </a:solidFill>
                          <a:latin typeface="Arial"/>
                        </a:defRPr>
                      </a:lvl1pPr>
                      <a:lvl2pPr marL="457200" algn="l" defTabSz="457200" rtl="0" eaLnBrk="1" latinLnBrk="0" hangingPunct="1">
                        <a:defRPr sz="1800" b="1" kern="1200">
                          <a:solidFill>
                            <a:schemeClr val="lt1"/>
                          </a:solidFill>
                          <a:latin typeface="Arial"/>
                        </a:defRPr>
                      </a:lvl2pPr>
                      <a:lvl3pPr marL="914400" algn="l" defTabSz="457200" rtl="0" eaLnBrk="1" latinLnBrk="0" hangingPunct="1">
                        <a:defRPr sz="1800" b="1" kern="1200">
                          <a:solidFill>
                            <a:schemeClr val="lt1"/>
                          </a:solidFill>
                          <a:latin typeface="Arial"/>
                        </a:defRPr>
                      </a:lvl3pPr>
                      <a:lvl4pPr marL="1371600" algn="l" defTabSz="457200" rtl="0" eaLnBrk="1" latinLnBrk="0" hangingPunct="1">
                        <a:defRPr sz="1800" b="1" kern="1200">
                          <a:solidFill>
                            <a:schemeClr val="lt1"/>
                          </a:solidFill>
                          <a:latin typeface="Arial"/>
                        </a:defRPr>
                      </a:lvl4pPr>
                      <a:lvl5pPr marL="1828800" algn="l" defTabSz="457200" rtl="0" eaLnBrk="1" latinLnBrk="0" hangingPunct="1">
                        <a:defRPr sz="1800" b="1" kern="1200">
                          <a:solidFill>
                            <a:schemeClr val="lt1"/>
                          </a:solidFill>
                          <a:latin typeface="Arial"/>
                        </a:defRPr>
                      </a:lvl5pPr>
                      <a:lvl6pPr marL="2286000" algn="l" defTabSz="457200" rtl="0" eaLnBrk="1" latinLnBrk="0" hangingPunct="1">
                        <a:defRPr sz="1800" b="1" kern="1200">
                          <a:solidFill>
                            <a:schemeClr val="lt1"/>
                          </a:solidFill>
                          <a:latin typeface="Arial"/>
                        </a:defRPr>
                      </a:lvl6pPr>
                      <a:lvl7pPr marL="2743200" algn="l" defTabSz="457200" rtl="0" eaLnBrk="1" latinLnBrk="0" hangingPunct="1">
                        <a:defRPr sz="1800" b="1" kern="1200">
                          <a:solidFill>
                            <a:schemeClr val="lt1"/>
                          </a:solidFill>
                          <a:latin typeface="Arial"/>
                        </a:defRPr>
                      </a:lvl7pPr>
                      <a:lvl8pPr marL="3200400" algn="l" defTabSz="457200" rtl="0" eaLnBrk="1" latinLnBrk="0" hangingPunct="1">
                        <a:defRPr sz="1800" b="1" kern="1200">
                          <a:solidFill>
                            <a:schemeClr val="lt1"/>
                          </a:solidFill>
                          <a:latin typeface="Arial"/>
                        </a:defRPr>
                      </a:lvl8pPr>
                      <a:lvl9pPr marL="3657600" algn="l" defTabSz="457200" rtl="0" eaLnBrk="1" latinLnBrk="0" hangingPunct="1">
                        <a:defRPr sz="1800" b="1" kern="1200">
                          <a:solidFill>
                            <a:schemeClr val="lt1"/>
                          </a:solidFill>
                          <a:latin typeface="Arial"/>
                        </a:defRPr>
                      </a:lvl9pPr>
                    </a:lstStyle>
                    <a:p>
                      <a:pPr algn="ctr"/>
                      <a:r>
                        <a:rPr lang="en-US" sz="1100" b="1" i="0" baseline="0" dirty="0" smtClean="0">
                          <a:solidFill>
                            <a:schemeClr val="bg1"/>
                          </a:solidFill>
                          <a:latin typeface="Arial" panose="020B0604020202020204" pitchFamily="34" charset="0"/>
                          <a:cs typeface="Arial" panose="020B0604020202020204" pitchFamily="34" charset="0"/>
                        </a:rPr>
                        <a:t>BHC Stress CCAR losses</a:t>
                      </a:r>
                    </a:p>
                  </a:txBody>
                  <a:tcPr marL="36576" marR="36576" marT="27432" marB="27432"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rgbClr val="606060"/>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rowSpan="2">
                  <a:txBody>
                    <a:bodyPr/>
                    <a:lstStyle>
                      <a:lvl1pPr marL="0" algn="l" defTabSz="457200" rtl="0" eaLnBrk="1" latinLnBrk="0" hangingPunct="1">
                        <a:defRPr sz="1800" b="1" kern="1200">
                          <a:solidFill>
                            <a:schemeClr val="lt1"/>
                          </a:solidFill>
                          <a:latin typeface="Arial"/>
                        </a:defRPr>
                      </a:lvl1pPr>
                      <a:lvl2pPr marL="457200" algn="l" defTabSz="457200" rtl="0" eaLnBrk="1" latinLnBrk="0" hangingPunct="1">
                        <a:defRPr sz="1800" b="1" kern="1200">
                          <a:solidFill>
                            <a:schemeClr val="lt1"/>
                          </a:solidFill>
                          <a:latin typeface="Arial"/>
                        </a:defRPr>
                      </a:lvl2pPr>
                      <a:lvl3pPr marL="914400" algn="l" defTabSz="457200" rtl="0" eaLnBrk="1" latinLnBrk="0" hangingPunct="1">
                        <a:defRPr sz="1800" b="1" kern="1200">
                          <a:solidFill>
                            <a:schemeClr val="lt1"/>
                          </a:solidFill>
                          <a:latin typeface="Arial"/>
                        </a:defRPr>
                      </a:lvl3pPr>
                      <a:lvl4pPr marL="1371600" algn="l" defTabSz="457200" rtl="0" eaLnBrk="1" latinLnBrk="0" hangingPunct="1">
                        <a:defRPr sz="1800" b="1" kern="1200">
                          <a:solidFill>
                            <a:schemeClr val="lt1"/>
                          </a:solidFill>
                          <a:latin typeface="Arial"/>
                        </a:defRPr>
                      </a:lvl4pPr>
                      <a:lvl5pPr marL="1828800" algn="l" defTabSz="457200" rtl="0" eaLnBrk="1" latinLnBrk="0" hangingPunct="1">
                        <a:defRPr sz="1800" b="1" kern="1200">
                          <a:solidFill>
                            <a:schemeClr val="lt1"/>
                          </a:solidFill>
                          <a:latin typeface="Arial"/>
                        </a:defRPr>
                      </a:lvl5pPr>
                      <a:lvl6pPr marL="2286000" algn="l" defTabSz="457200" rtl="0" eaLnBrk="1" latinLnBrk="0" hangingPunct="1">
                        <a:defRPr sz="1800" b="1" kern="1200">
                          <a:solidFill>
                            <a:schemeClr val="lt1"/>
                          </a:solidFill>
                          <a:latin typeface="Arial"/>
                        </a:defRPr>
                      </a:lvl6pPr>
                      <a:lvl7pPr marL="2743200" algn="l" defTabSz="457200" rtl="0" eaLnBrk="1" latinLnBrk="0" hangingPunct="1">
                        <a:defRPr sz="1800" b="1" kern="1200">
                          <a:solidFill>
                            <a:schemeClr val="lt1"/>
                          </a:solidFill>
                          <a:latin typeface="Arial"/>
                        </a:defRPr>
                      </a:lvl7pPr>
                      <a:lvl8pPr marL="3200400" algn="l" defTabSz="457200" rtl="0" eaLnBrk="1" latinLnBrk="0" hangingPunct="1">
                        <a:defRPr sz="1800" b="1" kern="1200">
                          <a:solidFill>
                            <a:schemeClr val="lt1"/>
                          </a:solidFill>
                          <a:latin typeface="Arial"/>
                        </a:defRPr>
                      </a:lvl8pPr>
                      <a:lvl9pPr marL="3657600" algn="l" defTabSz="457200" rtl="0" eaLnBrk="1" latinLnBrk="0" hangingPunct="1">
                        <a:defRPr sz="1800" b="1" kern="1200">
                          <a:solidFill>
                            <a:schemeClr val="lt1"/>
                          </a:solidFill>
                          <a:latin typeface="Arial"/>
                        </a:defRPr>
                      </a:lvl9pPr>
                    </a:lstStyle>
                    <a:p>
                      <a:pPr algn="ctr"/>
                      <a:r>
                        <a:rPr lang="en-US" sz="1100" b="1" i="0" kern="1200" baseline="0" dirty="0" smtClean="0">
                          <a:solidFill>
                            <a:schemeClr val="tx1"/>
                          </a:solidFill>
                          <a:latin typeface="Arial" panose="020B0604020202020204" pitchFamily="34" charset="0"/>
                          <a:ea typeface="+mn-ea"/>
                          <a:cs typeface="Arial" panose="020B0604020202020204" pitchFamily="34" charset="0"/>
                        </a:rPr>
                        <a:t>Buffer allocation </a:t>
                      </a:r>
                      <a:r>
                        <a:rPr lang="en-US" sz="1100" b="0" i="0" kern="1200" baseline="0" dirty="0" smtClean="0">
                          <a:solidFill>
                            <a:schemeClr val="tx1"/>
                          </a:solidFill>
                          <a:latin typeface="Arial" panose="020B0604020202020204" pitchFamily="34" charset="0"/>
                          <a:ea typeface="+mn-ea"/>
                          <a:cs typeface="Arial" panose="020B0604020202020204" pitchFamily="34" charset="0"/>
                        </a:rPr>
                        <a:t>(%)</a:t>
                      </a:r>
                    </a:p>
                  </a:txBody>
                  <a:tcPr marL="36576" marR="36576" marT="27432" marB="27432"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rgbClr val="60606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gridSpan="2">
                  <a:txBody>
                    <a:bodyPr/>
                    <a:lstStyle>
                      <a:lvl1pPr marL="0" algn="l" defTabSz="457200" rtl="0" eaLnBrk="1" latinLnBrk="0" hangingPunct="1">
                        <a:defRPr sz="1800" b="1" kern="1200">
                          <a:solidFill>
                            <a:schemeClr val="lt1"/>
                          </a:solidFill>
                          <a:latin typeface="Arial"/>
                        </a:defRPr>
                      </a:lvl1pPr>
                      <a:lvl2pPr marL="457200" algn="l" defTabSz="457200" rtl="0" eaLnBrk="1" latinLnBrk="0" hangingPunct="1">
                        <a:defRPr sz="1800" b="1" kern="1200">
                          <a:solidFill>
                            <a:schemeClr val="lt1"/>
                          </a:solidFill>
                          <a:latin typeface="Arial"/>
                        </a:defRPr>
                      </a:lvl2pPr>
                      <a:lvl3pPr marL="914400" algn="l" defTabSz="457200" rtl="0" eaLnBrk="1" latinLnBrk="0" hangingPunct="1">
                        <a:defRPr sz="1800" b="1" kern="1200">
                          <a:solidFill>
                            <a:schemeClr val="lt1"/>
                          </a:solidFill>
                          <a:latin typeface="Arial"/>
                        </a:defRPr>
                      </a:lvl3pPr>
                      <a:lvl4pPr marL="1371600" algn="l" defTabSz="457200" rtl="0" eaLnBrk="1" latinLnBrk="0" hangingPunct="1">
                        <a:defRPr sz="1800" b="1" kern="1200">
                          <a:solidFill>
                            <a:schemeClr val="lt1"/>
                          </a:solidFill>
                          <a:latin typeface="Arial"/>
                        </a:defRPr>
                      </a:lvl4pPr>
                      <a:lvl5pPr marL="1828800" algn="l" defTabSz="457200" rtl="0" eaLnBrk="1" latinLnBrk="0" hangingPunct="1">
                        <a:defRPr sz="1800" b="1" kern="1200">
                          <a:solidFill>
                            <a:schemeClr val="lt1"/>
                          </a:solidFill>
                          <a:latin typeface="Arial"/>
                        </a:defRPr>
                      </a:lvl5pPr>
                      <a:lvl6pPr marL="2286000" algn="l" defTabSz="457200" rtl="0" eaLnBrk="1" latinLnBrk="0" hangingPunct="1">
                        <a:defRPr sz="1800" b="1" kern="1200">
                          <a:solidFill>
                            <a:schemeClr val="lt1"/>
                          </a:solidFill>
                          <a:latin typeface="Arial"/>
                        </a:defRPr>
                      </a:lvl6pPr>
                      <a:lvl7pPr marL="2743200" algn="l" defTabSz="457200" rtl="0" eaLnBrk="1" latinLnBrk="0" hangingPunct="1">
                        <a:defRPr sz="1800" b="1" kern="1200">
                          <a:solidFill>
                            <a:schemeClr val="lt1"/>
                          </a:solidFill>
                          <a:latin typeface="Arial"/>
                        </a:defRPr>
                      </a:lvl7pPr>
                      <a:lvl8pPr marL="3200400" algn="l" defTabSz="457200" rtl="0" eaLnBrk="1" latinLnBrk="0" hangingPunct="1">
                        <a:defRPr sz="1800" b="1" kern="1200">
                          <a:solidFill>
                            <a:schemeClr val="lt1"/>
                          </a:solidFill>
                          <a:latin typeface="Arial"/>
                        </a:defRPr>
                      </a:lvl8pPr>
                      <a:lvl9pPr marL="3657600" algn="l" defTabSz="457200" rtl="0" eaLnBrk="1" latinLnBrk="0" hangingPunct="1">
                        <a:defRPr sz="1800" b="1" kern="1200">
                          <a:solidFill>
                            <a:schemeClr val="lt1"/>
                          </a:solidFill>
                          <a:latin typeface="Arial"/>
                        </a:defRPr>
                      </a:lvl9pPr>
                    </a:lstStyle>
                    <a:p>
                      <a:pPr algn="ctr"/>
                      <a:r>
                        <a:rPr lang="en-US" sz="1100" b="1" baseline="0" dirty="0" smtClean="0">
                          <a:solidFill>
                            <a:schemeClr val="tx1"/>
                          </a:solidFill>
                          <a:latin typeface="Arial" panose="020B0604020202020204" pitchFamily="34" charset="0"/>
                          <a:cs typeface="Arial" panose="020B0604020202020204" pitchFamily="34" charset="0"/>
                        </a:rPr>
                        <a:t>Loss budget used for NCO anchor calibration</a:t>
                      </a:r>
                      <a:endParaRPr lang="en-US" sz="1100" b="1" dirty="0">
                        <a:solidFill>
                          <a:schemeClr val="tx1"/>
                        </a:solidFill>
                        <a:latin typeface="Arial" panose="020B0604020202020204" pitchFamily="34" charset="0"/>
                        <a:cs typeface="Arial" panose="020B0604020202020204" pitchFamily="34" charset="0"/>
                      </a:endParaRPr>
                    </a:p>
                  </a:txBody>
                  <a:tcPr marL="36576" marR="36576" marT="27432" marB="27432"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rgbClr val="FFFFFF">
                          <a:lumMod val="50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hMerge="1">
                  <a:txBody>
                    <a:bodyPr/>
                    <a:lstStyle/>
                    <a:p>
                      <a:pPr algn="ctr"/>
                      <a:endParaRPr lang="en-US" sz="1200" b="1" dirty="0">
                        <a:solidFill>
                          <a:schemeClr val="tx1"/>
                        </a:solidFill>
                        <a:latin typeface="+mj-lt"/>
                        <a:cs typeface="Arial" panose="020B0604020202020204" pitchFamily="34" charset="0"/>
                      </a:endParaRPr>
                    </a:p>
                  </a:txBody>
                  <a:tcPr marL="36576" marR="36576" marT="27432" marB="27432"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lvl1pPr marL="0" algn="l" defTabSz="457200" rtl="0" eaLnBrk="1" latinLnBrk="0" hangingPunct="1">
                        <a:defRPr sz="1800" b="1" kern="1200">
                          <a:solidFill>
                            <a:schemeClr val="lt1"/>
                          </a:solidFill>
                          <a:latin typeface="Arial"/>
                        </a:defRPr>
                      </a:lvl1pPr>
                      <a:lvl2pPr marL="457200" algn="l" defTabSz="457200" rtl="0" eaLnBrk="1" latinLnBrk="0" hangingPunct="1">
                        <a:defRPr sz="1800" b="1" kern="1200">
                          <a:solidFill>
                            <a:schemeClr val="lt1"/>
                          </a:solidFill>
                          <a:latin typeface="Arial"/>
                        </a:defRPr>
                      </a:lvl2pPr>
                      <a:lvl3pPr marL="914400" algn="l" defTabSz="457200" rtl="0" eaLnBrk="1" latinLnBrk="0" hangingPunct="1">
                        <a:defRPr sz="1800" b="1" kern="1200">
                          <a:solidFill>
                            <a:schemeClr val="lt1"/>
                          </a:solidFill>
                          <a:latin typeface="Arial"/>
                        </a:defRPr>
                      </a:lvl3pPr>
                      <a:lvl4pPr marL="1371600" algn="l" defTabSz="457200" rtl="0" eaLnBrk="1" latinLnBrk="0" hangingPunct="1">
                        <a:defRPr sz="1800" b="1" kern="1200">
                          <a:solidFill>
                            <a:schemeClr val="lt1"/>
                          </a:solidFill>
                          <a:latin typeface="Arial"/>
                        </a:defRPr>
                      </a:lvl4pPr>
                      <a:lvl5pPr marL="1828800" algn="l" defTabSz="457200" rtl="0" eaLnBrk="1" latinLnBrk="0" hangingPunct="1">
                        <a:defRPr sz="1800" b="1" kern="1200">
                          <a:solidFill>
                            <a:schemeClr val="lt1"/>
                          </a:solidFill>
                          <a:latin typeface="Arial"/>
                        </a:defRPr>
                      </a:lvl5pPr>
                      <a:lvl6pPr marL="2286000" algn="l" defTabSz="457200" rtl="0" eaLnBrk="1" latinLnBrk="0" hangingPunct="1">
                        <a:defRPr sz="1800" b="1" kern="1200">
                          <a:solidFill>
                            <a:schemeClr val="lt1"/>
                          </a:solidFill>
                          <a:latin typeface="Arial"/>
                        </a:defRPr>
                      </a:lvl6pPr>
                      <a:lvl7pPr marL="2743200" algn="l" defTabSz="457200" rtl="0" eaLnBrk="1" latinLnBrk="0" hangingPunct="1">
                        <a:defRPr sz="1800" b="1" kern="1200">
                          <a:solidFill>
                            <a:schemeClr val="lt1"/>
                          </a:solidFill>
                          <a:latin typeface="Arial"/>
                        </a:defRPr>
                      </a:lvl7pPr>
                      <a:lvl8pPr marL="3200400" algn="l" defTabSz="457200" rtl="0" eaLnBrk="1" latinLnBrk="0" hangingPunct="1">
                        <a:defRPr sz="1800" b="1" kern="1200">
                          <a:solidFill>
                            <a:schemeClr val="lt1"/>
                          </a:solidFill>
                          <a:latin typeface="Arial"/>
                        </a:defRPr>
                      </a:lvl8pPr>
                      <a:lvl9pPr marL="3657600" algn="l" defTabSz="457200" rtl="0" eaLnBrk="1" latinLnBrk="0" hangingPunct="1">
                        <a:defRPr sz="1800" b="1" kern="1200">
                          <a:solidFill>
                            <a:schemeClr val="lt1"/>
                          </a:solidFill>
                          <a:latin typeface="Arial"/>
                        </a:defRPr>
                      </a:lvl9pPr>
                    </a:lstStyle>
                    <a:p>
                      <a:pPr algn="ctr"/>
                      <a:r>
                        <a:rPr lang="en-US" sz="1100" b="1" dirty="0" smtClean="0">
                          <a:solidFill>
                            <a:schemeClr val="tx1"/>
                          </a:solidFill>
                          <a:latin typeface="Arial" panose="020B0604020202020204" pitchFamily="34" charset="0"/>
                          <a:cs typeface="Arial" panose="020B0604020202020204" pitchFamily="34" charset="0"/>
                        </a:rPr>
                        <a:t>Total 2016 loss </a:t>
                      </a:r>
                      <a:r>
                        <a:rPr lang="en-US" sz="1100" b="1" baseline="0" dirty="0" smtClean="0">
                          <a:solidFill>
                            <a:schemeClr val="tx1"/>
                          </a:solidFill>
                          <a:latin typeface="Arial" panose="020B0604020202020204" pitchFamily="34" charset="0"/>
                          <a:cs typeface="Arial" panose="020B0604020202020204" pitchFamily="34" charset="0"/>
                        </a:rPr>
                        <a:t>budget</a:t>
                      </a:r>
                      <a:endParaRPr lang="en-US" sz="1100" b="1" dirty="0">
                        <a:solidFill>
                          <a:schemeClr val="tx1"/>
                        </a:solidFill>
                        <a:latin typeface="Arial" panose="020B0604020202020204" pitchFamily="34" charset="0"/>
                        <a:cs typeface="Arial" panose="020B0604020202020204" pitchFamily="34" charset="0"/>
                      </a:endParaRPr>
                    </a:p>
                  </a:txBody>
                  <a:tcPr marL="36576" marR="36576" marT="27432" marB="27432"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rgbClr val="FFFFFF">
                          <a:lumMod val="50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hMerge="1">
                  <a:txBody>
                    <a:bodyPr/>
                    <a:lstStyle/>
                    <a:p>
                      <a:pPr algn="ctr"/>
                      <a:endParaRPr lang="en-US" sz="1200" b="1" dirty="0">
                        <a:solidFill>
                          <a:schemeClr val="bg1"/>
                        </a:solidFill>
                        <a:latin typeface="+mj-lt"/>
                        <a:cs typeface="Arial" panose="020B0604020202020204" pitchFamily="34" charset="0"/>
                      </a:endParaRPr>
                    </a:p>
                  </a:txBody>
                  <a:tcPr marL="36576" marR="36576" marT="27432" marB="27432"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0000"/>
                    </a:solidFill>
                  </a:tcPr>
                </a:tc>
              </a:tr>
              <a:tr h="237641">
                <a:tc vMerge="1">
                  <a:txBody>
                    <a:bodyPr/>
                    <a:lstStyle/>
                    <a:p>
                      <a:endParaRPr lang="en-US" sz="1200" b="1" dirty="0" smtClean="0">
                        <a:solidFill>
                          <a:srgbClr val="FF0000"/>
                        </a:solidFill>
                        <a:latin typeface="+mj-lt"/>
                        <a:cs typeface="Arial" panose="020B0604020202020204" pitchFamily="34" charset="0"/>
                      </a:endParaRPr>
                    </a:p>
                  </a:txBody>
                  <a:tcPr marL="36576" marR="36576" marT="27432" marB="27432" anchor="b">
                    <a:lnL w="12700" cap="flat" cmpd="sng" algn="ctr">
                      <a:no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algn="ctr"/>
                      <a:endParaRPr lang="en-US" sz="1200" b="1" i="0" baseline="0" dirty="0" smtClean="0">
                        <a:solidFill>
                          <a:schemeClr val="tx1"/>
                        </a:solidFill>
                        <a:latin typeface="+mj-lt"/>
                        <a:cs typeface="Arial" panose="020B0604020202020204" pitchFamily="34" charset="0"/>
                      </a:endParaRPr>
                    </a:p>
                  </a:txBody>
                  <a:tcPr marL="36576" marR="36576" marT="27432" marB="27432"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ctr"/>
                      <a:endParaRPr lang="en-US" sz="1200" b="1" i="0" kern="1200" baseline="0" dirty="0" smtClean="0">
                        <a:solidFill>
                          <a:schemeClr val="accent5"/>
                        </a:solidFill>
                        <a:latin typeface="+mn-lt"/>
                        <a:ea typeface="+mn-ea"/>
                        <a:cs typeface="Arial" panose="020B0604020202020204" pitchFamily="34" charset="0"/>
                      </a:endParaRPr>
                    </a:p>
                  </a:txBody>
                  <a:tcPr marL="36576" marR="36576" marT="27432" marB="27432"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a:r>
                        <a:rPr lang="en-US" sz="1100" b="1" i="0" kern="1200" baseline="0" dirty="0" smtClean="0">
                          <a:solidFill>
                            <a:schemeClr val="tx1"/>
                          </a:solidFill>
                          <a:latin typeface="Arial" panose="020B0604020202020204" pitchFamily="34" charset="0"/>
                          <a:ea typeface="+mn-ea"/>
                          <a:cs typeface="Arial" panose="020B0604020202020204" pitchFamily="34" charset="0"/>
                        </a:rPr>
                        <a:t>Amber</a:t>
                      </a:r>
                    </a:p>
                  </a:txBody>
                  <a:tcPr marL="36576" marR="36576" marT="27432" marB="27432" anchor="b">
                    <a:lnL w="38100" cmpd="sng">
                      <a:solidFill>
                        <a:srgbClr val="FFFFFF"/>
                      </a:solidFill>
                    </a:lnL>
                    <a:lnR w="12700" cmpd="sng">
                      <a:solidFill>
                        <a:srgbClr val="FFFFFF"/>
                      </a:solidFill>
                    </a:lnR>
                    <a:lnT w="12700" cap="flat" cmpd="sng" algn="ctr">
                      <a:solidFill>
                        <a:srgbClr val="FFFFFF">
                          <a:lumMod val="50000"/>
                        </a:srgbClr>
                      </a:solidFill>
                      <a:prstDash val="solid"/>
                      <a:round/>
                      <a:headEnd type="none" w="med" len="med"/>
                      <a:tailEnd type="none" w="med" len="med"/>
                    </a:lnT>
                    <a:lnB w="12700" cap="flat" cmpd="sng" algn="ctr">
                      <a:solidFill>
                        <a:srgbClr val="60606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a:r>
                        <a:rPr lang="en-US" sz="1100" b="1" i="0" kern="1200" baseline="0" dirty="0" smtClean="0">
                          <a:solidFill>
                            <a:schemeClr val="bg1"/>
                          </a:solidFill>
                          <a:latin typeface="Arial" panose="020B0604020202020204" pitchFamily="34" charset="0"/>
                          <a:ea typeface="+mn-ea"/>
                          <a:cs typeface="Arial" panose="020B0604020202020204" pitchFamily="34" charset="0"/>
                        </a:rPr>
                        <a:t>Red</a:t>
                      </a:r>
                    </a:p>
                  </a:txBody>
                  <a:tcPr marL="36576" marR="36576" marT="27432" marB="27432" anchor="b">
                    <a:lnL w="12700" cmpd="sng">
                      <a:solidFill>
                        <a:srgbClr val="FFFFFF"/>
                      </a:solidFill>
                    </a:lnL>
                    <a:lnR w="12700" cmpd="sng">
                      <a:solidFill>
                        <a:srgbClr val="FFFFFF"/>
                      </a:solidFill>
                    </a:lnR>
                    <a:lnT w="12700" cap="flat" cmpd="sng" algn="ctr">
                      <a:solidFill>
                        <a:srgbClr val="FFFFFF">
                          <a:lumMod val="50000"/>
                        </a:srgbClr>
                      </a:solidFill>
                      <a:prstDash val="solid"/>
                      <a:round/>
                      <a:headEnd type="none" w="med" len="med"/>
                      <a:tailEnd type="none" w="med" len="med"/>
                    </a:lnT>
                    <a:lnB w="12700" cap="flat" cmpd="sng" algn="ctr">
                      <a:solidFill>
                        <a:srgbClr val="60606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a:r>
                        <a:rPr lang="en-US" sz="1100" b="1" i="0" kern="1200" baseline="0" dirty="0" smtClean="0">
                          <a:solidFill>
                            <a:schemeClr val="tx1"/>
                          </a:solidFill>
                          <a:latin typeface="Arial" panose="020B0604020202020204" pitchFamily="34" charset="0"/>
                          <a:ea typeface="+mn-ea"/>
                          <a:cs typeface="Arial" panose="020B0604020202020204" pitchFamily="34" charset="0"/>
                        </a:rPr>
                        <a:t>Amber</a:t>
                      </a:r>
                    </a:p>
                  </a:txBody>
                  <a:tcPr marL="36576" marR="36576" marT="27432" marB="27432" anchor="b">
                    <a:lnL w="12700" cmpd="sng">
                      <a:solidFill>
                        <a:srgbClr val="FFFFFF"/>
                      </a:solidFill>
                    </a:lnL>
                    <a:lnR w="12700" cap="flat" cmpd="sng" algn="ctr">
                      <a:noFill/>
                      <a:prstDash val="solid"/>
                      <a:round/>
                      <a:headEnd type="none" w="med" len="med"/>
                      <a:tailEnd type="none" w="med" len="med"/>
                    </a:lnR>
                    <a:lnT w="12700" cap="flat" cmpd="sng" algn="ctr">
                      <a:solidFill>
                        <a:srgbClr val="FFFFFF">
                          <a:lumMod val="50000"/>
                        </a:srgbClr>
                      </a:solidFill>
                      <a:prstDash val="solid"/>
                      <a:round/>
                      <a:headEnd type="none" w="med" len="med"/>
                      <a:tailEnd type="none" w="med" len="med"/>
                    </a:lnT>
                    <a:lnB w="12700" cap="flat" cmpd="sng" algn="ctr">
                      <a:solidFill>
                        <a:srgbClr val="60606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a:r>
                        <a:rPr lang="en-US" sz="1100" b="1" i="0" kern="1200" baseline="0" dirty="0" smtClean="0">
                          <a:solidFill>
                            <a:schemeClr val="bg1"/>
                          </a:solidFill>
                          <a:latin typeface="Arial" panose="020B0604020202020204" pitchFamily="34" charset="0"/>
                          <a:ea typeface="+mn-ea"/>
                          <a:cs typeface="Arial" panose="020B0604020202020204" pitchFamily="34" charset="0"/>
                        </a:rPr>
                        <a:t>Red</a:t>
                      </a:r>
                    </a:p>
                  </a:txBody>
                  <a:tcPr marL="36576" marR="36576" marT="27432" marB="27432" anchor="b">
                    <a:lnL w="12700" cap="flat" cmpd="sng" algn="ctr">
                      <a:noFill/>
                      <a:prstDash val="sysDash"/>
                      <a:round/>
                      <a:headEnd type="none" w="med" len="med"/>
                      <a:tailEnd type="none" w="med" len="med"/>
                    </a:lnL>
                    <a:lnR w="12700" cap="flat" cmpd="sng" algn="ctr">
                      <a:noFill/>
                      <a:prstDash val="solid"/>
                      <a:round/>
                      <a:headEnd type="none" w="med" len="med"/>
                      <a:tailEnd type="none" w="med" len="med"/>
                    </a:lnR>
                    <a:lnT w="12700" cap="flat" cmpd="sng" algn="ctr">
                      <a:solidFill>
                        <a:srgbClr val="FFFFFF">
                          <a:lumMod val="50000"/>
                        </a:srgbClr>
                      </a:solidFill>
                      <a:prstDash val="solid"/>
                      <a:round/>
                      <a:headEnd type="none" w="med" len="med"/>
                      <a:tailEnd type="none" w="med" len="med"/>
                    </a:lnT>
                    <a:lnB w="12700" cap="flat" cmpd="sng" algn="ctr">
                      <a:solidFill>
                        <a:srgbClr val="60606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r>
              <a:tr h="318911">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marL="117475" indent="0"/>
                      <a:r>
                        <a:rPr lang="en-US" sz="1100" b="0" i="0" baseline="0" dirty="0" smtClean="0">
                          <a:solidFill>
                            <a:schemeClr val="tx1"/>
                          </a:solidFill>
                          <a:latin typeface="Arial" panose="020B0604020202020204" pitchFamily="34" charset="0"/>
                          <a:cs typeface="Arial" panose="020B0604020202020204" pitchFamily="34" charset="0"/>
                        </a:rPr>
                        <a:t>SBNA Cons. &amp; Bus.</a:t>
                      </a:r>
                      <a:endParaRPr lang="en-US" sz="1100" b="0" i="0" baseline="0" dirty="0">
                        <a:solidFill>
                          <a:schemeClr val="tx1"/>
                        </a:solidFill>
                        <a:latin typeface="Arial" panose="020B0604020202020204" pitchFamily="34" charset="0"/>
                        <a:cs typeface="Arial" panose="020B0604020202020204" pitchFamily="34" charset="0"/>
                      </a:endParaRPr>
                    </a:p>
                  </a:txBody>
                  <a:tcPr marL="36576" marR="36576" marT="27432" marB="2743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606060"/>
                      </a:solidFill>
                      <a:prstDash val="solid"/>
                      <a:round/>
                      <a:headEnd type="none" w="med" len="med"/>
                      <a:tailEnd type="none" w="med" len="med"/>
                    </a:lnT>
                    <a:lnB w="12700" cap="flat" cmpd="sng" algn="ctr">
                      <a:solidFill>
                        <a:srgbClr val="606060"/>
                      </a:solidFill>
                      <a:prstDash val="sysDash"/>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a:r>
                        <a:rPr lang="en-GB" sz="1100" b="0" dirty="0" smtClean="0">
                          <a:latin typeface="Arial" panose="020B0604020202020204" pitchFamily="34" charset="0"/>
                          <a:cs typeface="Arial" panose="020B0604020202020204" pitchFamily="34" charset="0"/>
                        </a:rPr>
                        <a:t>$631</a:t>
                      </a:r>
                      <a:endParaRPr lang="en-GB" sz="1100" b="0" dirty="0">
                        <a:latin typeface="Arial" panose="020B0604020202020204" pitchFamily="34" charset="0"/>
                        <a:cs typeface="Arial" panose="020B0604020202020204" pitchFamily="34" charset="0"/>
                      </a:endParaRPr>
                    </a:p>
                  </a:txBody>
                  <a:tcPr marL="36576" marR="36576" marT="27432" marB="27432"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12700" cap="flat" cmpd="sng" algn="ctr">
                      <a:solidFill>
                        <a:srgbClr val="606060"/>
                      </a:solidFill>
                      <a:prstDash val="solid"/>
                      <a:round/>
                      <a:headEnd type="none" w="med" len="med"/>
                      <a:tailEnd type="none" w="med" len="med"/>
                    </a:lnT>
                    <a:lnB w="12700" cap="flat" cmpd="sng" algn="ctr">
                      <a:solidFill>
                        <a:srgbClr val="606060"/>
                      </a:solidFill>
                      <a:prstDash val="sysDash"/>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a:r>
                        <a:rPr lang="en-GB" sz="1100" b="0" i="0" dirty="0" smtClean="0">
                          <a:solidFill>
                            <a:schemeClr val="tx1"/>
                          </a:solidFill>
                          <a:latin typeface="Arial" panose="020B0604020202020204" pitchFamily="34" charset="0"/>
                          <a:cs typeface="Arial" panose="020B0604020202020204" pitchFamily="34" charset="0"/>
                        </a:rPr>
                        <a:t>27%</a:t>
                      </a:r>
                      <a:endParaRPr lang="en-GB" sz="1100" b="0" i="0" dirty="0">
                        <a:solidFill>
                          <a:schemeClr val="tx1"/>
                        </a:solidFill>
                        <a:latin typeface="Arial" panose="020B0604020202020204" pitchFamily="34" charset="0"/>
                        <a:cs typeface="Arial" panose="020B0604020202020204" pitchFamily="34" charset="0"/>
                      </a:endParaRPr>
                    </a:p>
                  </a:txBody>
                  <a:tcPr marL="36576" marR="36576" marT="27432" marB="27432"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12700" cap="flat" cmpd="sng" algn="ctr">
                      <a:solidFill>
                        <a:srgbClr val="606060"/>
                      </a:solidFill>
                      <a:prstDash val="solid"/>
                      <a:round/>
                      <a:headEnd type="none" w="med" len="med"/>
                      <a:tailEnd type="none" w="med" len="med"/>
                    </a:lnT>
                    <a:lnB w="12700" cap="flat" cmpd="sng" algn="ctr">
                      <a:solidFill>
                        <a:srgbClr val="606060"/>
                      </a:solidFill>
                      <a:prstDash val="sysDash"/>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b"/>
                      <a:r>
                        <a:rPr lang="en-US" sz="1100" b="0" i="0" u="none" strike="noStrike" dirty="0">
                          <a:effectLst/>
                          <a:latin typeface="Arial"/>
                        </a:rPr>
                        <a:t>$783 </a:t>
                      </a:r>
                    </a:p>
                  </a:txBody>
                  <a:tcPr marL="0" marR="0" marT="0" marB="0"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12700" cap="flat" cmpd="sng" algn="ctr">
                      <a:solidFill>
                        <a:srgbClr val="606060"/>
                      </a:solidFill>
                      <a:prstDash val="solid"/>
                      <a:round/>
                      <a:headEnd type="none" w="med" len="med"/>
                      <a:tailEnd type="none" w="med" len="med"/>
                    </a:lnT>
                    <a:lnB w="12700" cap="flat" cmpd="sng" algn="ctr">
                      <a:solidFill>
                        <a:srgbClr val="606060"/>
                      </a:solidFill>
                      <a:prstDash val="sysDash"/>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fontAlgn="b"/>
                      <a:r>
                        <a:rPr lang="en-US" sz="1100" b="0" i="0" u="none" strike="noStrike" dirty="0">
                          <a:effectLst/>
                          <a:latin typeface="Arial"/>
                        </a:rPr>
                        <a:t>$862 </a:t>
                      </a:r>
                    </a:p>
                  </a:txBody>
                  <a:tcPr marL="0" marR="0" marT="0" marB="0"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12700" cap="flat" cmpd="sng" algn="ctr">
                      <a:solidFill>
                        <a:srgbClr val="606060"/>
                      </a:solidFill>
                      <a:prstDash val="solid"/>
                      <a:round/>
                      <a:headEnd type="none" w="med" len="med"/>
                      <a:tailEnd type="none" w="med" len="med"/>
                    </a:lnT>
                    <a:lnB w="12700" cap="flat" cmpd="sng" algn="ctr">
                      <a:solidFill>
                        <a:srgbClr val="606060"/>
                      </a:solidFill>
                      <a:prstDash val="sysDash"/>
                      <a:round/>
                      <a:headEnd type="none" w="med" len="med"/>
                      <a:tailEnd type="none" w="med" len="med"/>
                    </a:lnB>
                    <a:lnTlToBr w="12700" cmpd="sng">
                      <a:noFill/>
                      <a:prstDash val="solid"/>
                    </a:lnTlToBr>
                    <a:lnBlToTr w="12700" cmpd="sng">
                      <a:noFill/>
                      <a:prstDash val="solid"/>
                    </a:lnBlToTr>
                    <a:solidFill>
                      <a:srgbClr val="FCE0E2"/>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a:r>
                        <a:rPr lang="en-GB" sz="1100" b="0" i="0" dirty="0" smtClean="0">
                          <a:solidFill>
                            <a:schemeClr val="tx1"/>
                          </a:solidFill>
                          <a:latin typeface="Arial" panose="020B0604020202020204" pitchFamily="34" charset="0"/>
                          <a:cs typeface="Arial" panose="020B0604020202020204" pitchFamily="34" charset="0"/>
                        </a:rPr>
                        <a:t>$1,016</a:t>
                      </a:r>
                      <a:endParaRPr lang="en-GB" sz="1100" b="0" i="0" dirty="0">
                        <a:solidFill>
                          <a:schemeClr val="tx1"/>
                        </a:solidFill>
                        <a:latin typeface="Arial" panose="020B0604020202020204" pitchFamily="34" charset="0"/>
                        <a:cs typeface="Arial" panose="020B0604020202020204" pitchFamily="34" charset="0"/>
                      </a:endParaRPr>
                    </a:p>
                  </a:txBody>
                  <a:tcPr marL="36576" marR="36576" marT="27432" marB="27432" anchor="ctr">
                    <a:lnL w="12700" cap="flat" cmpd="sng" algn="ctr">
                      <a:noFill/>
                      <a:prstDash val="sysDash"/>
                      <a:round/>
                      <a:headEnd type="none" w="med" len="med"/>
                      <a:tailEnd type="none" w="med" len="med"/>
                    </a:lnL>
                    <a:lnR w="12700" cap="flat" cmpd="sng" algn="ctr">
                      <a:noFill/>
                      <a:prstDash val="solid"/>
                      <a:round/>
                      <a:headEnd type="none" w="med" len="med"/>
                      <a:tailEnd type="none" w="med" len="med"/>
                    </a:lnR>
                    <a:lnT w="12700" cap="flat" cmpd="sng" algn="ctr">
                      <a:solidFill>
                        <a:srgbClr val="606060"/>
                      </a:solidFill>
                      <a:prstDash val="solid"/>
                      <a:round/>
                      <a:headEnd type="none" w="med" len="med"/>
                      <a:tailEnd type="none" w="med" len="med"/>
                    </a:lnT>
                    <a:lnB w="12700" cap="flat" cmpd="sng" algn="ctr">
                      <a:solidFill>
                        <a:srgbClr val="606060"/>
                      </a:solidFill>
                      <a:prstDash val="sysDash"/>
                      <a:round/>
                      <a:headEnd type="none" w="med" len="med"/>
                      <a:tailEnd type="none" w="med" len="med"/>
                    </a:lnB>
                    <a:lnTlToBr w="12700" cmpd="sng">
                      <a:noFill/>
                      <a:prstDash val="solid"/>
                    </a:lnTlToBr>
                    <a:lnBlToTr w="12700" cmpd="sng">
                      <a:noFill/>
                      <a:prstDash val="solid"/>
                    </a:lnBlToTr>
                    <a:solidFill>
                      <a:srgbClr val="FFFFCC"/>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a:r>
                        <a:rPr lang="en-GB" sz="1100" b="0" i="0" dirty="0" smtClean="0">
                          <a:solidFill>
                            <a:schemeClr val="tx1"/>
                          </a:solidFill>
                          <a:latin typeface="Arial" panose="020B0604020202020204" pitchFamily="34" charset="0"/>
                          <a:cs typeface="Arial" panose="020B0604020202020204" pitchFamily="34" charset="0"/>
                        </a:rPr>
                        <a:t>$1,060</a:t>
                      </a:r>
                      <a:endParaRPr lang="en-GB" sz="1100" b="0" i="0" dirty="0">
                        <a:solidFill>
                          <a:schemeClr val="tx1"/>
                        </a:solidFill>
                        <a:latin typeface="Arial" panose="020B0604020202020204" pitchFamily="34" charset="0"/>
                        <a:cs typeface="Arial" panose="020B0604020202020204" pitchFamily="34" charset="0"/>
                      </a:endParaRPr>
                    </a:p>
                  </a:txBody>
                  <a:tcPr marL="36576" marR="36576" marT="27432" marB="27432" anchor="ctr">
                    <a:lnL w="12700" cap="flat" cmpd="sng" algn="ctr">
                      <a:noFill/>
                      <a:prstDash val="sysDash"/>
                      <a:round/>
                      <a:headEnd type="none" w="med" len="med"/>
                      <a:tailEnd type="none" w="med" len="med"/>
                    </a:lnL>
                    <a:lnR w="12700" cap="flat" cmpd="sng" algn="ctr">
                      <a:noFill/>
                      <a:prstDash val="solid"/>
                      <a:round/>
                      <a:headEnd type="none" w="med" len="med"/>
                      <a:tailEnd type="none" w="med" len="med"/>
                    </a:lnR>
                    <a:lnT w="12700" cap="flat" cmpd="sng" algn="ctr">
                      <a:solidFill>
                        <a:srgbClr val="606060"/>
                      </a:solidFill>
                      <a:prstDash val="solid"/>
                      <a:round/>
                      <a:headEnd type="none" w="med" len="med"/>
                      <a:tailEnd type="none" w="med" len="med"/>
                    </a:lnT>
                    <a:lnB w="12700" cap="flat" cmpd="sng" algn="ctr">
                      <a:solidFill>
                        <a:srgbClr val="606060"/>
                      </a:solidFill>
                      <a:prstDash val="sysDash"/>
                      <a:round/>
                      <a:headEnd type="none" w="med" len="med"/>
                      <a:tailEnd type="none" w="med" len="med"/>
                    </a:lnB>
                    <a:lnTlToBr w="12700" cmpd="sng">
                      <a:noFill/>
                      <a:prstDash val="solid"/>
                    </a:lnTlToBr>
                    <a:lnBlToTr w="12700" cmpd="sng">
                      <a:noFill/>
                      <a:prstDash val="solid"/>
                    </a:lnBlToTr>
                    <a:solidFill>
                      <a:srgbClr val="FCE0E2"/>
                    </a:solidFill>
                  </a:tcPr>
                </a:tc>
              </a:tr>
              <a:tr h="318911">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marL="233363" indent="0"/>
                      <a:r>
                        <a:rPr lang="en-US" sz="1100" b="0" i="0" baseline="0" dirty="0" smtClean="0">
                          <a:solidFill>
                            <a:schemeClr val="tx1"/>
                          </a:solidFill>
                          <a:latin typeface="Arial" panose="020B0604020202020204" pitchFamily="34" charset="0"/>
                          <a:cs typeface="Arial" panose="020B0604020202020204" pitchFamily="34" charset="0"/>
                        </a:rPr>
                        <a:t>Retail Banking</a:t>
                      </a:r>
                      <a:endParaRPr lang="en-US" sz="1100" b="0" i="0" baseline="0" dirty="0">
                        <a:solidFill>
                          <a:schemeClr val="tx1"/>
                        </a:solidFill>
                        <a:latin typeface="Arial" panose="020B0604020202020204" pitchFamily="34" charset="0"/>
                        <a:cs typeface="Arial" panose="020B0604020202020204" pitchFamily="34" charset="0"/>
                      </a:endParaRPr>
                    </a:p>
                  </a:txBody>
                  <a:tcPr marL="36576" marR="36576" marT="27432" marB="2743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606060"/>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a:r>
                        <a:rPr lang="en-GB" sz="1100" b="0" i="0" dirty="0" smtClean="0">
                          <a:latin typeface="Arial" panose="020B0604020202020204" pitchFamily="34" charset="0"/>
                          <a:cs typeface="Arial" panose="020B0604020202020204" pitchFamily="34" charset="0"/>
                        </a:rPr>
                        <a:t>$444</a:t>
                      </a:r>
                      <a:endParaRPr lang="en-GB" sz="1100" b="0" i="0" dirty="0">
                        <a:latin typeface="Arial" panose="020B0604020202020204" pitchFamily="34" charset="0"/>
                        <a:cs typeface="Arial" panose="020B0604020202020204" pitchFamily="34" charset="0"/>
                      </a:endParaRPr>
                    </a:p>
                  </a:txBody>
                  <a:tcPr marL="36576" marR="36576" marT="27432" marB="27432"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12700" cap="flat" cmpd="sng" algn="ctr">
                      <a:solidFill>
                        <a:srgbClr val="606060"/>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a:r>
                        <a:rPr lang="en-GB" sz="1100" b="0" i="0" dirty="0" smtClean="0">
                          <a:solidFill>
                            <a:schemeClr val="tx1"/>
                          </a:solidFill>
                          <a:latin typeface="Arial" panose="020B0604020202020204" pitchFamily="34" charset="0"/>
                          <a:cs typeface="Arial" panose="020B0604020202020204" pitchFamily="34" charset="0"/>
                        </a:rPr>
                        <a:t>19%</a:t>
                      </a:r>
                      <a:endParaRPr lang="en-GB" sz="1100" b="0" i="0" dirty="0">
                        <a:solidFill>
                          <a:schemeClr val="tx1"/>
                        </a:solidFill>
                        <a:latin typeface="Arial" panose="020B0604020202020204" pitchFamily="34" charset="0"/>
                        <a:cs typeface="Arial" panose="020B0604020202020204" pitchFamily="34" charset="0"/>
                      </a:endParaRPr>
                    </a:p>
                  </a:txBody>
                  <a:tcPr marL="36576" marR="36576" marT="27432" marB="27432"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12700" cap="flat" cmpd="sng" algn="ctr">
                      <a:solidFill>
                        <a:srgbClr val="606060"/>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b"/>
                      <a:r>
                        <a:rPr lang="en-US" sz="1100" b="0" i="0" u="none" strike="noStrike" dirty="0">
                          <a:effectLst/>
                          <a:latin typeface="Arial"/>
                        </a:rPr>
                        <a:t>$550 </a:t>
                      </a:r>
                    </a:p>
                  </a:txBody>
                  <a:tcPr marL="0" marR="0" marT="0" marB="0"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12700" cap="flat" cmpd="sng" algn="ctr">
                      <a:solidFill>
                        <a:srgbClr val="606060"/>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fontAlgn="b"/>
                      <a:r>
                        <a:rPr lang="en-US" sz="1100" b="0" i="0" u="none" strike="noStrike" dirty="0">
                          <a:effectLst/>
                          <a:latin typeface="Arial"/>
                        </a:rPr>
                        <a:t>$606 </a:t>
                      </a:r>
                    </a:p>
                  </a:txBody>
                  <a:tcPr marL="0" marR="0" marT="0" marB="0"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12700" cap="flat" cmpd="sng" algn="ctr">
                      <a:solidFill>
                        <a:srgbClr val="606060"/>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solidFill>
                      <a:srgbClr val="FCE0E2"/>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a:r>
                        <a:rPr lang="en-GB" sz="1100" b="0" i="0" dirty="0" smtClean="0">
                          <a:solidFill>
                            <a:schemeClr val="tx1"/>
                          </a:solidFill>
                          <a:latin typeface="Arial" panose="020B0604020202020204" pitchFamily="34" charset="0"/>
                          <a:cs typeface="Arial" panose="020B0604020202020204" pitchFamily="34" charset="0"/>
                        </a:rPr>
                        <a:t>$714</a:t>
                      </a:r>
                      <a:endParaRPr lang="en-GB" sz="1100" b="0" i="0" dirty="0">
                        <a:solidFill>
                          <a:schemeClr val="tx1"/>
                        </a:solidFill>
                        <a:latin typeface="Arial" panose="020B0604020202020204" pitchFamily="34" charset="0"/>
                        <a:cs typeface="Arial" panose="020B0604020202020204" pitchFamily="34" charset="0"/>
                      </a:endParaRPr>
                    </a:p>
                  </a:txBody>
                  <a:tcPr marL="36576" marR="36576" marT="27432" marB="27432" anchor="ctr">
                    <a:lnL w="12700" cap="flat" cmpd="sng" algn="ctr">
                      <a:noFill/>
                      <a:prstDash val="sysDash"/>
                      <a:round/>
                      <a:headEnd type="none" w="med" len="med"/>
                      <a:tailEnd type="none" w="med" len="med"/>
                    </a:lnL>
                    <a:lnR w="12700" cap="flat" cmpd="sng" algn="ctr">
                      <a:noFill/>
                      <a:prstDash val="solid"/>
                      <a:round/>
                      <a:headEnd type="none" w="med" len="med"/>
                      <a:tailEnd type="none" w="med" len="med"/>
                    </a:lnR>
                    <a:lnT w="12700" cap="flat" cmpd="sng" algn="ctr">
                      <a:solidFill>
                        <a:srgbClr val="606060"/>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solidFill>
                      <a:srgbClr val="FFFFCC"/>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a:r>
                        <a:rPr lang="en-GB" sz="1100" b="0" i="0" dirty="0" smtClean="0">
                          <a:solidFill>
                            <a:schemeClr val="tx1"/>
                          </a:solidFill>
                          <a:latin typeface="Arial" panose="020B0604020202020204" pitchFamily="34" charset="0"/>
                          <a:cs typeface="Arial" panose="020B0604020202020204" pitchFamily="34" charset="0"/>
                        </a:rPr>
                        <a:t>$744</a:t>
                      </a:r>
                      <a:endParaRPr lang="en-GB" sz="1100" b="0" i="0" dirty="0">
                        <a:solidFill>
                          <a:schemeClr val="tx1"/>
                        </a:solidFill>
                        <a:latin typeface="Arial" panose="020B0604020202020204" pitchFamily="34" charset="0"/>
                        <a:cs typeface="Arial" panose="020B0604020202020204" pitchFamily="34" charset="0"/>
                      </a:endParaRPr>
                    </a:p>
                  </a:txBody>
                  <a:tcPr marL="36576" marR="36576" marT="27432" marB="27432" anchor="ctr">
                    <a:lnL w="12700" cap="flat" cmpd="sng" algn="ctr">
                      <a:noFill/>
                      <a:prstDash val="sysDash"/>
                      <a:round/>
                      <a:headEnd type="none" w="med" len="med"/>
                      <a:tailEnd type="none" w="med" len="med"/>
                    </a:lnL>
                    <a:lnR w="12700" cap="flat" cmpd="sng" algn="ctr">
                      <a:noFill/>
                      <a:prstDash val="solid"/>
                      <a:round/>
                      <a:headEnd type="none" w="med" len="med"/>
                      <a:tailEnd type="none" w="med" len="med"/>
                    </a:lnR>
                    <a:lnT w="12700" cap="flat" cmpd="sng" algn="ctr">
                      <a:solidFill>
                        <a:srgbClr val="606060"/>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solidFill>
                      <a:srgbClr val="FCE0E2"/>
                    </a:solidFill>
                  </a:tcPr>
                </a:tc>
              </a:tr>
              <a:tr h="318911">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marL="233363" indent="0"/>
                      <a:r>
                        <a:rPr lang="en-US" sz="1100" b="0" i="0" baseline="0" dirty="0" smtClean="0">
                          <a:solidFill>
                            <a:schemeClr val="tx1"/>
                          </a:solidFill>
                          <a:latin typeface="Arial" panose="020B0604020202020204" pitchFamily="34" charset="0"/>
                          <a:cs typeface="Arial" panose="020B0604020202020204" pitchFamily="34" charset="0"/>
                        </a:rPr>
                        <a:t>Business Banking</a:t>
                      </a:r>
                      <a:endParaRPr lang="en-US" sz="1100" b="0" i="0" baseline="0" dirty="0">
                        <a:solidFill>
                          <a:schemeClr val="tx1"/>
                        </a:solidFill>
                        <a:latin typeface="Arial" panose="020B0604020202020204" pitchFamily="34" charset="0"/>
                        <a:cs typeface="Arial" panose="020B0604020202020204" pitchFamily="34" charset="0"/>
                      </a:endParaRPr>
                    </a:p>
                  </a:txBody>
                  <a:tcPr marL="36576" marR="36576" marT="27432" marB="2743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a:r>
                        <a:rPr lang="en-GB" sz="1100" b="0" i="0" dirty="0" smtClean="0">
                          <a:latin typeface="Arial" panose="020B0604020202020204" pitchFamily="34" charset="0"/>
                          <a:cs typeface="Arial" panose="020B0604020202020204" pitchFamily="34" charset="0"/>
                        </a:rPr>
                        <a:t>$188</a:t>
                      </a:r>
                      <a:endParaRPr lang="en-GB" sz="1100" b="0" i="0" dirty="0">
                        <a:latin typeface="Arial" panose="020B0604020202020204" pitchFamily="34" charset="0"/>
                        <a:cs typeface="Arial" panose="020B0604020202020204" pitchFamily="34" charset="0"/>
                      </a:endParaRPr>
                    </a:p>
                  </a:txBody>
                  <a:tcPr marL="36576" marR="36576" marT="27432" marB="27432"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a:r>
                        <a:rPr lang="en-GB" sz="1100" b="0" i="0" dirty="0" smtClean="0">
                          <a:solidFill>
                            <a:schemeClr val="tx1"/>
                          </a:solidFill>
                          <a:latin typeface="Arial" panose="020B0604020202020204" pitchFamily="34" charset="0"/>
                          <a:cs typeface="Arial" panose="020B0604020202020204" pitchFamily="34" charset="0"/>
                        </a:rPr>
                        <a:t>8%</a:t>
                      </a:r>
                      <a:endParaRPr lang="en-GB" sz="1100" b="0" i="0" dirty="0">
                        <a:solidFill>
                          <a:schemeClr val="tx1"/>
                        </a:solidFill>
                        <a:latin typeface="Arial" panose="020B0604020202020204" pitchFamily="34" charset="0"/>
                        <a:cs typeface="Arial" panose="020B0604020202020204" pitchFamily="34" charset="0"/>
                      </a:endParaRPr>
                    </a:p>
                  </a:txBody>
                  <a:tcPr marL="36576" marR="36576" marT="27432" marB="27432"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b"/>
                      <a:r>
                        <a:rPr lang="en-US" sz="1100" b="0" i="0" u="none" strike="noStrike" dirty="0">
                          <a:effectLst/>
                          <a:latin typeface="Arial"/>
                        </a:rPr>
                        <a:t>$233 </a:t>
                      </a:r>
                    </a:p>
                  </a:txBody>
                  <a:tcPr marL="0" marR="0" marT="0" marB="0"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fontAlgn="b"/>
                      <a:r>
                        <a:rPr lang="en-US" sz="1100" b="0" i="0" u="none" strike="noStrike" dirty="0">
                          <a:effectLst/>
                          <a:latin typeface="Arial"/>
                        </a:rPr>
                        <a:t>$256 </a:t>
                      </a:r>
                    </a:p>
                  </a:txBody>
                  <a:tcPr marL="0" marR="0" marT="0" marB="0"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solidFill>
                      <a:srgbClr val="FCE0E2"/>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a:r>
                        <a:rPr lang="en-GB" sz="1100" b="0" i="0" dirty="0" smtClean="0">
                          <a:solidFill>
                            <a:schemeClr val="tx1"/>
                          </a:solidFill>
                          <a:latin typeface="Arial" panose="020B0604020202020204" pitchFamily="34" charset="0"/>
                          <a:cs typeface="Arial" panose="020B0604020202020204" pitchFamily="34" charset="0"/>
                        </a:rPr>
                        <a:t>$302</a:t>
                      </a:r>
                      <a:endParaRPr lang="en-GB" sz="1100" b="0" i="0" dirty="0">
                        <a:solidFill>
                          <a:schemeClr val="tx1"/>
                        </a:solidFill>
                        <a:latin typeface="Arial" panose="020B0604020202020204" pitchFamily="34" charset="0"/>
                        <a:cs typeface="Arial" panose="020B0604020202020204" pitchFamily="34" charset="0"/>
                      </a:endParaRPr>
                    </a:p>
                  </a:txBody>
                  <a:tcPr marL="36576" marR="36576" marT="27432" marB="27432" anchor="ctr">
                    <a:lnL w="12700" cap="flat" cmpd="sng" algn="ctr">
                      <a:noFill/>
                      <a:prstDash val="sysDash"/>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solidFill>
                      <a:srgbClr val="FFFFCC"/>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a:r>
                        <a:rPr lang="en-GB" sz="1100" b="0" i="0" dirty="0" smtClean="0">
                          <a:solidFill>
                            <a:schemeClr val="tx1"/>
                          </a:solidFill>
                          <a:latin typeface="Arial" panose="020B0604020202020204" pitchFamily="34" charset="0"/>
                          <a:cs typeface="Arial" panose="020B0604020202020204" pitchFamily="34" charset="0"/>
                        </a:rPr>
                        <a:t>$315</a:t>
                      </a:r>
                      <a:endParaRPr lang="en-GB" sz="1100" b="0" i="0" dirty="0">
                        <a:solidFill>
                          <a:schemeClr val="tx1"/>
                        </a:solidFill>
                        <a:latin typeface="Arial" panose="020B0604020202020204" pitchFamily="34" charset="0"/>
                        <a:cs typeface="Arial" panose="020B0604020202020204" pitchFamily="34" charset="0"/>
                      </a:endParaRPr>
                    </a:p>
                  </a:txBody>
                  <a:tcPr marL="36576" marR="36576" marT="27432" marB="27432" anchor="ctr">
                    <a:lnL w="12700" cap="flat" cmpd="sng" algn="ctr">
                      <a:noFill/>
                      <a:prstDash val="sysDash"/>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solidFill>
                      <a:srgbClr val="FCE0E2"/>
                    </a:solidFill>
                  </a:tcPr>
                </a:tc>
              </a:tr>
              <a:tr h="318911">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marL="117475" indent="0"/>
                      <a:r>
                        <a:rPr lang="en-US" sz="1100" b="0" i="0" baseline="0" dirty="0" smtClean="0">
                          <a:solidFill>
                            <a:schemeClr val="tx1"/>
                          </a:solidFill>
                          <a:latin typeface="Arial" panose="020B0604020202020204" pitchFamily="34" charset="0"/>
                          <a:cs typeface="Arial" panose="020B0604020202020204" pitchFamily="34" charset="0"/>
                        </a:rPr>
                        <a:t>SBNA Commercial</a:t>
                      </a:r>
                      <a:endParaRPr lang="en-US" sz="1100" b="0" i="0" baseline="0" dirty="0">
                        <a:solidFill>
                          <a:schemeClr val="tx1"/>
                        </a:solidFill>
                        <a:latin typeface="Arial" panose="020B0604020202020204" pitchFamily="34" charset="0"/>
                        <a:cs typeface="Arial" panose="020B0604020202020204" pitchFamily="34" charset="0"/>
                      </a:endParaRPr>
                    </a:p>
                  </a:txBody>
                  <a:tcPr marL="36576" marR="36576" marT="27432" marB="2743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a:r>
                        <a:rPr lang="en-GB" sz="1100" b="0" dirty="0" smtClean="0">
                          <a:latin typeface="Arial" panose="020B0604020202020204" pitchFamily="34" charset="0"/>
                          <a:cs typeface="Arial" panose="020B0604020202020204" pitchFamily="34" charset="0"/>
                        </a:rPr>
                        <a:t>$632</a:t>
                      </a:r>
                      <a:endParaRPr lang="en-GB" sz="1100" b="0" dirty="0">
                        <a:latin typeface="Arial" panose="020B0604020202020204" pitchFamily="34" charset="0"/>
                        <a:cs typeface="Arial" panose="020B0604020202020204" pitchFamily="34" charset="0"/>
                      </a:endParaRPr>
                    </a:p>
                  </a:txBody>
                  <a:tcPr marL="36576" marR="36576" marT="27432" marB="27432"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100" b="0" i="0" kern="1200" dirty="0" smtClean="0">
                          <a:solidFill>
                            <a:schemeClr val="tx1"/>
                          </a:solidFill>
                          <a:latin typeface="Arial" panose="020B0604020202020204" pitchFamily="34" charset="0"/>
                          <a:ea typeface="+mn-ea"/>
                          <a:cs typeface="Arial" panose="020B0604020202020204" pitchFamily="34" charset="0"/>
                        </a:rPr>
                        <a:t>27%</a:t>
                      </a:r>
                    </a:p>
                  </a:txBody>
                  <a:tcPr marL="36576" marR="36576" marT="27432" marB="27432"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100" b="0" i="0" u="none" strike="noStrike" dirty="0">
                          <a:effectLst/>
                          <a:latin typeface="Arial"/>
                        </a:rPr>
                        <a:t>$784 </a:t>
                      </a:r>
                    </a:p>
                  </a:txBody>
                  <a:tcPr marL="0" marR="0" marT="0" marB="0"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fontAlgn="b"/>
                      <a:r>
                        <a:rPr lang="en-US" sz="1100" b="0" i="0" u="none" strike="noStrike" dirty="0">
                          <a:effectLst/>
                          <a:latin typeface="Arial"/>
                        </a:rPr>
                        <a:t>$863 </a:t>
                      </a:r>
                    </a:p>
                  </a:txBody>
                  <a:tcPr marL="0" marR="0" marT="0" marB="0"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solidFill>
                      <a:srgbClr val="FCE0E2"/>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a:r>
                        <a:rPr lang="en-GB" sz="1100" b="0" i="0" dirty="0" smtClean="0">
                          <a:solidFill>
                            <a:schemeClr val="tx1"/>
                          </a:solidFill>
                          <a:latin typeface="Arial" panose="020B0604020202020204" pitchFamily="34" charset="0"/>
                          <a:cs typeface="Arial" panose="020B0604020202020204" pitchFamily="34" charset="0"/>
                        </a:rPr>
                        <a:t>$1,017</a:t>
                      </a:r>
                      <a:endParaRPr lang="en-GB" sz="1100" b="0" i="0" dirty="0">
                        <a:solidFill>
                          <a:schemeClr val="tx1"/>
                        </a:solidFill>
                        <a:latin typeface="Arial" panose="020B0604020202020204" pitchFamily="34" charset="0"/>
                        <a:cs typeface="Arial" panose="020B0604020202020204" pitchFamily="34" charset="0"/>
                      </a:endParaRPr>
                    </a:p>
                  </a:txBody>
                  <a:tcPr marL="36576" marR="36576" marT="27432" marB="27432" anchor="ctr">
                    <a:lnL w="12700" cap="flat" cmpd="sng" algn="ctr">
                      <a:noFill/>
                      <a:prstDash val="sysDash"/>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solidFill>
                      <a:srgbClr val="FFFFCC"/>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a:r>
                        <a:rPr lang="en-GB" sz="1100" b="0" i="0" dirty="0" smtClean="0">
                          <a:solidFill>
                            <a:schemeClr val="tx1"/>
                          </a:solidFill>
                          <a:latin typeface="Arial" panose="020B0604020202020204" pitchFamily="34" charset="0"/>
                          <a:cs typeface="Arial" panose="020B0604020202020204" pitchFamily="34" charset="0"/>
                        </a:rPr>
                        <a:t>$1,061</a:t>
                      </a:r>
                      <a:endParaRPr lang="en-GB" sz="1100" b="0" i="0" dirty="0">
                        <a:solidFill>
                          <a:schemeClr val="tx1"/>
                        </a:solidFill>
                        <a:latin typeface="Arial" panose="020B0604020202020204" pitchFamily="34" charset="0"/>
                        <a:cs typeface="Arial" panose="020B0604020202020204" pitchFamily="34" charset="0"/>
                      </a:endParaRPr>
                    </a:p>
                  </a:txBody>
                  <a:tcPr marL="36576" marR="36576" marT="27432" marB="27432" anchor="ctr">
                    <a:lnL w="12700" cap="flat" cmpd="sng" algn="ctr">
                      <a:noFill/>
                      <a:prstDash val="sysDash"/>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solidFill>
                      <a:srgbClr val="FCE0E2"/>
                    </a:solidFill>
                  </a:tcPr>
                </a:tc>
              </a:tr>
              <a:tr h="318911">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marL="233363" indent="0"/>
                      <a:r>
                        <a:rPr lang="en-US" sz="1100" b="0" i="0" baseline="0" dirty="0" smtClean="0">
                          <a:solidFill>
                            <a:schemeClr val="tx1"/>
                          </a:solidFill>
                          <a:latin typeface="Arial" panose="020B0604020202020204" pitchFamily="34" charset="0"/>
                          <a:cs typeface="Arial" panose="020B0604020202020204" pitchFamily="34" charset="0"/>
                        </a:rPr>
                        <a:t>CRE</a:t>
                      </a:r>
                      <a:endParaRPr lang="en-US" sz="1100" b="0" i="0" baseline="0" dirty="0">
                        <a:solidFill>
                          <a:schemeClr val="tx1"/>
                        </a:solidFill>
                        <a:latin typeface="Arial" panose="020B0604020202020204" pitchFamily="34" charset="0"/>
                        <a:cs typeface="Arial" panose="020B0604020202020204" pitchFamily="34" charset="0"/>
                      </a:endParaRPr>
                    </a:p>
                  </a:txBody>
                  <a:tcPr marL="36576" marR="36576" marT="27432" marB="2743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100" b="0" dirty="0" smtClean="0">
                          <a:latin typeface="Arial" panose="020B0604020202020204" pitchFamily="34" charset="0"/>
                          <a:cs typeface="Arial" panose="020B0604020202020204" pitchFamily="34" charset="0"/>
                        </a:rPr>
                        <a:t>$296</a:t>
                      </a:r>
                    </a:p>
                  </a:txBody>
                  <a:tcPr marL="36576" marR="36576" marT="27432" marB="27432"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100" b="0" i="0" kern="1200" dirty="0" smtClean="0">
                          <a:solidFill>
                            <a:schemeClr val="tx1"/>
                          </a:solidFill>
                          <a:latin typeface="Arial" panose="020B0604020202020204" pitchFamily="34" charset="0"/>
                          <a:ea typeface="+mn-ea"/>
                          <a:cs typeface="Arial" panose="020B0604020202020204" pitchFamily="34" charset="0"/>
                        </a:rPr>
                        <a:t>13%</a:t>
                      </a:r>
                    </a:p>
                  </a:txBody>
                  <a:tcPr marL="36576" marR="36576" marT="27432" marB="27432"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b"/>
                      <a:r>
                        <a:rPr lang="en-US" sz="1100" b="1" i="0" u="none" strike="noStrike" dirty="0">
                          <a:effectLst/>
                          <a:latin typeface="Arial"/>
                        </a:rPr>
                        <a:t>$367 </a:t>
                      </a:r>
                    </a:p>
                  </a:txBody>
                  <a:tcPr marL="0" marR="0" marT="0" marB="0"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fontAlgn="b"/>
                      <a:r>
                        <a:rPr lang="en-US" sz="1100" b="1" i="0" u="none" strike="noStrike" dirty="0">
                          <a:effectLst/>
                          <a:latin typeface="Arial"/>
                        </a:rPr>
                        <a:t>$404 </a:t>
                      </a:r>
                    </a:p>
                  </a:txBody>
                  <a:tcPr marL="0" marR="0" marT="0" marB="0"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solidFill>
                      <a:srgbClr val="FCE0E2"/>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a:r>
                        <a:rPr lang="en-GB" sz="1100" b="0" i="0" dirty="0" smtClean="0">
                          <a:solidFill>
                            <a:schemeClr val="tx1"/>
                          </a:solidFill>
                          <a:latin typeface="Arial" panose="020B0604020202020204" pitchFamily="34" charset="0"/>
                          <a:cs typeface="Arial" panose="020B0604020202020204" pitchFamily="34" charset="0"/>
                        </a:rPr>
                        <a:t>$476</a:t>
                      </a:r>
                      <a:endParaRPr lang="en-GB" sz="1100" b="0" i="0" dirty="0">
                        <a:solidFill>
                          <a:schemeClr val="tx1"/>
                        </a:solidFill>
                        <a:latin typeface="Arial" panose="020B0604020202020204" pitchFamily="34" charset="0"/>
                        <a:cs typeface="Arial" panose="020B0604020202020204" pitchFamily="34" charset="0"/>
                      </a:endParaRPr>
                    </a:p>
                  </a:txBody>
                  <a:tcPr marL="36576" marR="36576" marT="27432" marB="27432" anchor="ctr">
                    <a:lnL w="12700" cap="flat" cmpd="sng" algn="ctr">
                      <a:noFill/>
                      <a:prstDash val="sysDash"/>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solidFill>
                      <a:srgbClr val="FFFFCC"/>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a:r>
                        <a:rPr lang="en-GB" sz="1100" b="0" i="0" dirty="0" smtClean="0">
                          <a:solidFill>
                            <a:schemeClr val="tx1"/>
                          </a:solidFill>
                          <a:latin typeface="Arial" panose="020B0604020202020204" pitchFamily="34" charset="0"/>
                          <a:cs typeface="Arial" panose="020B0604020202020204" pitchFamily="34" charset="0"/>
                        </a:rPr>
                        <a:t>$496</a:t>
                      </a:r>
                      <a:endParaRPr lang="en-GB" sz="1100" b="0" i="0" dirty="0">
                        <a:solidFill>
                          <a:schemeClr val="tx1"/>
                        </a:solidFill>
                        <a:latin typeface="Arial" panose="020B0604020202020204" pitchFamily="34" charset="0"/>
                        <a:cs typeface="Arial" panose="020B0604020202020204" pitchFamily="34" charset="0"/>
                      </a:endParaRPr>
                    </a:p>
                  </a:txBody>
                  <a:tcPr marL="36576" marR="36576" marT="27432" marB="27432" anchor="ctr">
                    <a:lnL w="12700" cap="flat" cmpd="sng" algn="ctr">
                      <a:noFill/>
                      <a:prstDash val="sysDash"/>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solidFill>
                      <a:srgbClr val="FCE0E2"/>
                    </a:solidFill>
                  </a:tcPr>
                </a:tc>
              </a:tr>
              <a:tr h="318911">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marL="233363" indent="0"/>
                      <a:r>
                        <a:rPr lang="en-US" sz="1100" b="0" i="0" baseline="0" dirty="0" smtClean="0">
                          <a:solidFill>
                            <a:schemeClr val="tx1"/>
                          </a:solidFill>
                          <a:latin typeface="Arial" panose="020B0604020202020204" pitchFamily="34" charset="0"/>
                          <a:cs typeface="Arial" panose="020B0604020202020204" pitchFamily="34" charset="0"/>
                        </a:rPr>
                        <a:t>C&amp;I</a:t>
                      </a:r>
                      <a:endParaRPr lang="en-US" sz="1100" b="0" i="0" baseline="0" dirty="0">
                        <a:solidFill>
                          <a:schemeClr val="tx1"/>
                        </a:solidFill>
                        <a:latin typeface="Arial" panose="020B0604020202020204" pitchFamily="34" charset="0"/>
                        <a:cs typeface="Arial" panose="020B0604020202020204" pitchFamily="34" charset="0"/>
                      </a:endParaRPr>
                    </a:p>
                  </a:txBody>
                  <a:tcPr marL="36576" marR="36576" marT="27432" marB="2743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a:r>
                        <a:rPr lang="en-GB" sz="1100" b="0" dirty="0" smtClean="0">
                          <a:latin typeface="Arial" panose="020B0604020202020204" pitchFamily="34" charset="0"/>
                          <a:cs typeface="Arial" panose="020B0604020202020204" pitchFamily="34" charset="0"/>
                        </a:rPr>
                        <a:t>$280</a:t>
                      </a:r>
                      <a:endParaRPr lang="en-GB" sz="1100" b="0" dirty="0">
                        <a:latin typeface="Arial" panose="020B0604020202020204" pitchFamily="34" charset="0"/>
                        <a:cs typeface="Arial" panose="020B0604020202020204" pitchFamily="34" charset="0"/>
                      </a:endParaRPr>
                    </a:p>
                  </a:txBody>
                  <a:tcPr marL="36576" marR="36576" marT="27432" marB="27432"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a:r>
                        <a:rPr lang="en-GB" sz="1100" b="0" i="0" dirty="0" smtClean="0">
                          <a:solidFill>
                            <a:schemeClr val="tx1"/>
                          </a:solidFill>
                          <a:latin typeface="Arial" panose="020B0604020202020204" pitchFamily="34" charset="0"/>
                          <a:cs typeface="Arial" panose="020B0604020202020204" pitchFamily="34" charset="0"/>
                        </a:rPr>
                        <a:t>12%</a:t>
                      </a:r>
                      <a:endParaRPr lang="en-GB" sz="1100" b="0" i="0" dirty="0">
                        <a:solidFill>
                          <a:schemeClr val="tx1"/>
                        </a:solidFill>
                        <a:latin typeface="Arial" panose="020B0604020202020204" pitchFamily="34" charset="0"/>
                        <a:cs typeface="Arial" panose="020B0604020202020204" pitchFamily="34" charset="0"/>
                      </a:endParaRPr>
                    </a:p>
                  </a:txBody>
                  <a:tcPr marL="36576" marR="36576" marT="27432" marB="27432"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b"/>
                      <a:r>
                        <a:rPr lang="en-US" sz="1100" b="0" i="0" u="none" strike="noStrike">
                          <a:effectLst/>
                          <a:latin typeface="Arial"/>
                        </a:rPr>
                        <a:t>$347 </a:t>
                      </a:r>
                    </a:p>
                  </a:txBody>
                  <a:tcPr marL="0" marR="0" marT="0" marB="0"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fontAlgn="b"/>
                      <a:r>
                        <a:rPr lang="en-US" sz="1100" b="0" i="0" u="none" strike="noStrike" dirty="0">
                          <a:effectLst/>
                          <a:latin typeface="Arial"/>
                        </a:rPr>
                        <a:t>$382 </a:t>
                      </a:r>
                    </a:p>
                  </a:txBody>
                  <a:tcPr marL="0" marR="0" marT="0" marB="0"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solidFill>
                      <a:srgbClr val="FCE0E2"/>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a:r>
                        <a:rPr lang="en-GB" sz="1100" b="0" i="0" dirty="0" smtClean="0">
                          <a:solidFill>
                            <a:schemeClr val="tx1"/>
                          </a:solidFill>
                          <a:latin typeface="Arial" panose="020B0604020202020204" pitchFamily="34" charset="0"/>
                          <a:cs typeface="Arial" panose="020B0604020202020204" pitchFamily="34" charset="0"/>
                        </a:rPr>
                        <a:t>$450</a:t>
                      </a:r>
                      <a:endParaRPr lang="en-GB" sz="1100" b="0" i="0" dirty="0">
                        <a:solidFill>
                          <a:schemeClr val="tx1"/>
                        </a:solidFill>
                        <a:latin typeface="Arial" panose="020B0604020202020204" pitchFamily="34" charset="0"/>
                        <a:cs typeface="Arial" panose="020B0604020202020204" pitchFamily="34" charset="0"/>
                      </a:endParaRPr>
                    </a:p>
                  </a:txBody>
                  <a:tcPr marL="36576" marR="36576" marT="27432" marB="27432" anchor="ctr">
                    <a:lnL w="12700" cap="flat" cmpd="sng" algn="ctr">
                      <a:noFill/>
                      <a:prstDash val="sysDash"/>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solidFill>
                      <a:srgbClr val="FFFFCC"/>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a:r>
                        <a:rPr lang="en-GB" sz="1100" b="0" i="0" dirty="0" smtClean="0">
                          <a:solidFill>
                            <a:schemeClr val="tx1"/>
                          </a:solidFill>
                          <a:latin typeface="Arial" panose="020B0604020202020204" pitchFamily="34" charset="0"/>
                          <a:cs typeface="Arial" panose="020B0604020202020204" pitchFamily="34" charset="0"/>
                        </a:rPr>
                        <a:t>$469</a:t>
                      </a:r>
                      <a:endParaRPr lang="en-GB" sz="1100" b="0" i="0" dirty="0">
                        <a:solidFill>
                          <a:schemeClr val="tx1"/>
                        </a:solidFill>
                        <a:latin typeface="Arial" panose="020B0604020202020204" pitchFamily="34" charset="0"/>
                        <a:cs typeface="Arial" panose="020B0604020202020204" pitchFamily="34" charset="0"/>
                      </a:endParaRPr>
                    </a:p>
                  </a:txBody>
                  <a:tcPr marL="36576" marR="36576" marT="27432" marB="27432" anchor="ctr">
                    <a:lnL w="12700" cap="flat" cmpd="sng" algn="ctr">
                      <a:noFill/>
                      <a:prstDash val="sysDash"/>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solidFill>
                      <a:srgbClr val="FCE0E2"/>
                    </a:solidFill>
                  </a:tcPr>
                </a:tc>
              </a:tr>
              <a:tr h="318911">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marL="233363" indent="0"/>
                      <a:r>
                        <a:rPr lang="en-US" sz="1100" b="0" i="0" baseline="0" dirty="0" smtClean="0">
                          <a:solidFill>
                            <a:schemeClr val="tx1"/>
                          </a:solidFill>
                          <a:latin typeface="Arial" panose="020B0604020202020204" pitchFamily="34" charset="0"/>
                          <a:cs typeface="Arial" panose="020B0604020202020204" pitchFamily="34" charset="0"/>
                        </a:rPr>
                        <a:t>GCB – Large Corporates</a:t>
                      </a:r>
                      <a:endParaRPr lang="en-US" sz="1100" b="0" i="0" baseline="0" dirty="0">
                        <a:solidFill>
                          <a:schemeClr val="tx1"/>
                        </a:solidFill>
                        <a:latin typeface="Arial" panose="020B0604020202020204" pitchFamily="34" charset="0"/>
                        <a:cs typeface="Arial" panose="020B0604020202020204" pitchFamily="34" charset="0"/>
                      </a:endParaRPr>
                    </a:p>
                  </a:txBody>
                  <a:tcPr marL="36576" marR="36576" marT="27432" marB="2743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b"/>
                      <a:r>
                        <a:rPr lang="en-US" sz="1100" b="0" i="0" u="none" strike="noStrike" dirty="0">
                          <a:solidFill>
                            <a:schemeClr val="tx1"/>
                          </a:solidFill>
                          <a:effectLst/>
                          <a:latin typeface="Arial"/>
                        </a:rPr>
                        <a:t>$14</a:t>
                      </a:r>
                    </a:p>
                  </a:txBody>
                  <a:tcPr marL="0" marR="0" marT="0" marB="0"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100" b="0" i="0" u="none" strike="noStrike" dirty="0">
                          <a:solidFill>
                            <a:schemeClr val="tx1"/>
                          </a:solidFill>
                          <a:effectLst/>
                          <a:latin typeface="Arial"/>
                        </a:rPr>
                        <a:t>0.6%</a:t>
                      </a:r>
                    </a:p>
                  </a:txBody>
                  <a:tcPr marL="0" marR="0" marT="0" marB="0"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b"/>
                      <a:r>
                        <a:rPr lang="en-US" sz="1100" b="0" i="0" u="none" strike="noStrike" dirty="0">
                          <a:solidFill>
                            <a:schemeClr val="tx1"/>
                          </a:solidFill>
                          <a:effectLst/>
                          <a:latin typeface="Arial"/>
                        </a:rPr>
                        <a:t>$17 </a:t>
                      </a:r>
                    </a:p>
                  </a:txBody>
                  <a:tcPr marL="0" marR="0" marT="0" marB="0"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fontAlgn="b"/>
                      <a:r>
                        <a:rPr lang="en-US" sz="1100" b="0" i="0" u="none" strike="noStrike" dirty="0">
                          <a:solidFill>
                            <a:schemeClr val="tx1"/>
                          </a:solidFill>
                          <a:effectLst/>
                          <a:latin typeface="Arial"/>
                        </a:rPr>
                        <a:t>$19 </a:t>
                      </a:r>
                    </a:p>
                  </a:txBody>
                  <a:tcPr marL="0" marR="0" marT="0" marB="0"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solidFill>
                      <a:srgbClr val="FCE0E2"/>
                    </a:solidFill>
                  </a:tcPr>
                </a:tc>
                <a:tc>
                  <a:txBody>
                    <a:bodyPr/>
                    <a:lstStyle/>
                    <a:p>
                      <a:pPr algn="ctr" fontAlgn="b"/>
                      <a:r>
                        <a:rPr lang="en-US" sz="1100" b="0" i="0" u="none" strike="noStrike" dirty="0">
                          <a:solidFill>
                            <a:schemeClr val="tx1"/>
                          </a:solidFill>
                          <a:effectLst/>
                          <a:latin typeface="Arial"/>
                        </a:rPr>
                        <a:t>$22</a:t>
                      </a:r>
                    </a:p>
                  </a:txBody>
                  <a:tcPr marL="0" marR="0" marT="0" marB="0" anchor="ctr">
                    <a:lnL w="12700" cap="flat" cmpd="sng" algn="ctr">
                      <a:noFill/>
                      <a:prstDash val="sysDash"/>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fontAlgn="b"/>
                      <a:r>
                        <a:rPr lang="en-US" sz="1100" b="0" i="0" u="none" strike="noStrike">
                          <a:solidFill>
                            <a:schemeClr val="tx1"/>
                          </a:solidFill>
                          <a:effectLst/>
                          <a:latin typeface="Arial"/>
                        </a:rPr>
                        <a:t>$23 </a:t>
                      </a:r>
                    </a:p>
                  </a:txBody>
                  <a:tcPr marL="0" marR="0" marT="0" marB="0" anchor="ctr">
                    <a:lnL w="12700" cap="flat" cmpd="sng" algn="ctr">
                      <a:noFill/>
                      <a:prstDash val="sysDash"/>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solidFill>
                      <a:srgbClr val="FCE0E2"/>
                    </a:solidFill>
                  </a:tcPr>
                </a:tc>
              </a:tr>
              <a:tr h="318911">
                <a:tc>
                  <a:txBody>
                    <a:bodyPr/>
                    <a:lstStyle/>
                    <a:p>
                      <a:pPr marL="233363" indent="0"/>
                      <a:r>
                        <a:rPr lang="en-US" sz="1100" b="0" i="0" baseline="0" dirty="0" smtClean="0">
                          <a:solidFill>
                            <a:schemeClr val="tx1"/>
                          </a:solidFill>
                          <a:latin typeface="Arial" panose="020B0604020202020204" pitchFamily="34" charset="0"/>
                          <a:cs typeface="Arial" panose="020B0604020202020204" pitchFamily="34" charset="0"/>
                        </a:rPr>
                        <a:t>GCB -- MRG</a:t>
                      </a:r>
                      <a:endParaRPr lang="en-US" sz="1100" b="0" i="0" baseline="0" dirty="0">
                        <a:solidFill>
                          <a:schemeClr val="tx1"/>
                        </a:solidFill>
                        <a:latin typeface="Arial" panose="020B0604020202020204" pitchFamily="34" charset="0"/>
                        <a:cs typeface="Arial" panose="020B0604020202020204" pitchFamily="34" charset="0"/>
                      </a:endParaRPr>
                    </a:p>
                  </a:txBody>
                  <a:tcPr marL="36576" marR="36576" marT="27432" marB="2743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b"/>
                      <a:r>
                        <a:rPr lang="en-US" sz="1100" b="0" i="0" u="none" strike="noStrike" dirty="0">
                          <a:solidFill>
                            <a:schemeClr val="tx1"/>
                          </a:solidFill>
                          <a:effectLst/>
                          <a:latin typeface="Arial"/>
                        </a:rPr>
                        <a:t>$43</a:t>
                      </a:r>
                    </a:p>
                  </a:txBody>
                  <a:tcPr marL="0" marR="0" marT="0" marB="0"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100" b="0" i="0" u="none" strike="noStrike" dirty="0">
                          <a:solidFill>
                            <a:schemeClr val="tx1"/>
                          </a:solidFill>
                          <a:effectLst/>
                          <a:latin typeface="Arial"/>
                        </a:rPr>
                        <a:t>1.9%</a:t>
                      </a:r>
                    </a:p>
                  </a:txBody>
                  <a:tcPr marL="0" marR="0" marT="0" marB="0"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b"/>
                      <a:r>
                        <a:rPr lang="en-US" sz="1100" b="0" i="0" u="none" strike="noStrike" dirty="0">
                          <a:solidFill>
                            <a:schemeClr val="tx1"/>
                          </a:solidFill>
                          <a:effectLst/>
                          <a:latin typeface="Arial"/>
                        </a:rPr>
                        <a:t>$54 </a:t>
                      </a:r>
                    </a:p>
                  </a:txBody>
                  <a:tcPr marL="0" marR="0" marT="0" marB="0"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fontAlgn="b"/>
                      <a:r>
                        <a:rPr lang="en-US" sz="1100" b="0" i="0" u="none" strike="noStrike" dirty="0">
                          <a:solidFill>
                            <a:schemeClr val="tx1"/>
                          </a:solidFill>
                          <a:effectLst/>
                          <a:latin typeface="Arial"/>
                        </a:rPr>
                        <a:t>$59 </a:t>
                      </a:r>
                    </a:p>
                  </a:txBody>
                  <a:tcPr marL="0" marR="0" marT="0" marB="0"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solidFill>
                      <a:srgbClr val="FCE0E2"/>
                    </a:solidFill>
                  </a:tcPr>
                </a:tc>
                <a:tc>
                  <a:txBody>
                    <a:bodyPr/>
                    <a:lstStyle/>
                    <a:p>
                      <a:pPr algn="ctr" fontAlgn="b"/>
                      <a:r>
                        <a:rPr lang="en-US" sz="1100" b="0" i="0" u="none" strike="noStrike" dirty="0">
                          <a:solidFill>
                            <a:schemeClr val="tx1"/>
                          </a:solidFill>
                          <a:effectLst/>
                          <a:latin typeface="Arial"/>
                        </a:rPr>
                        <a:t>$70</a:t>
                      </a:r>
                    </a:p>
                  </a:txBody>
                  <a:tcPr marL="0" marR="0" marT="0" marB="0" anchor="ctr">
                    <a:lnL w="12700" cap="flat" cmpd="sng" algn="ctr">
                      <a:noFill/>
                      <a:prstDash val="sysDash"/>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fontAlgn="b"/>
                      <a:r>
                        <a:rPr lang="en-US" sz="1100" b="0" i="0" u="none" strike="noStrike" dirty="0">
                          <a:solidFill>
                            <a:schemeClr val="tx1"/>
                          </a:solidFill>
                          <a:effectLst/>
                          <a:latin typeface="Arial"/>
                        </a:rPr>
                        <a:t>$72 </a:t>
                      </a:r>
                    </a:p>
                  </a:txBody>
                  <a:tcPr marL="0" marR="0" marT="0" marB="0" anchor="ctr">
                    <a:lnL w="12700" cap="flat" cmpd="sng" algn="ctr">
                      <a:noFill/>
                      <a:prstDash val="sysDash"/>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solidFill>
                      <a:srgbClr val="FCE0E2"/>
                    </a:solidFill>
                  </a:tcPr>
                </a:tc>
              </a:tr>
              <a:tr h="311657">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r>
                        <a:rPr lang="en-US" sz="1100" b="1" dirty="0" smtClean="0">
                          <a:solidFill>
                            <a:schemeClr val="tx1"/>
                          </a:solidFill>
                          <a:latin typeface="Arial" panose="020B0604020202020204" pitchFamily="34" charset="0"/>
                          <a:cs typeface="Arial" panose="020B0604020202020204" pitchFamily="34" charset="0"/>
                        </a:rPr>
                        <a:t>Credit</a:t>
                      </a:r>
                      <a:r>
                        <a:rPr lang="en-US" sz="1100" b="1" baseline="0" dirty="0" smtClean="0">
                          <a:solidFill>
                            <a:schemeClr val="tx1"/>
                          </a:solidFill>
                          <a:latin typeface="Arial" panose="020B0604020202020204" pitchFamily="34" charset="0"/>
                          <a:cs typeface="Arial" panose="020B0604020202020204" pitchFamily="34" charset="0"/>
                        </a:rPr>
                        <a:t> </a:t>
                      </a:r>
                      <a:r>
                        <a:rPr lang="en-US" sz="1100" b="1" dirty="0" smtClean="0">
                          <a:solidFill>
                            <a:schemeClr val="tx1"/>
                          </a:solidFill>
                          <a:latin typeface="Arial" panose="020B0604020202020204" pitchFamily="34" charset="0"/>
                          <a:cs typeface="Arial" panose="020B0604020202020204" pitchFamily="34" charset="0"/>
                        </a:rPr>
                        <a:t>loss budget</a:t>
                      </a:r>
                    </a:p>
                  </a:txBody>
                  <a:tcPr marL="36576" marR="36576" marT="27432" marB="27432"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90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a:r>
                        <a:rPr lang="en-GB" sz="1100" b="1" i="0" dirty="0" smtClean="0">
                          <a:solidFill>
                            <a:schemeClr val="tx1"/>
                          </a:solidFill>
                          <a:latin typeface="Arial" panose="020B0604020202020204" pitchFamily="34" charset="0"/>
                          <a:cs typeface="Arial" panose="020B0604020202020204" pitchFamily="34" charset="0"/>
                        </a:rPr>
                        <a:t>$1,263</a:t>
                      </a:r>
                      <a:endParaRPr lang="en-GB" sz="1100" b="1" i="0" dirty="0">
                        <a:solidFill>
                          <a:schemeClr val="tx1"/>
                        </a:solidFill>
                        <a:latin typeface="Arial" panose="020B0604020202020204" pitchFamily="34" charset="0"/>
                        <a:cs typeface="Arial" panose="020B0604020202020204" pitchFamily="34" charset="0"/>
                      </a:endParaRPr>
                    </a:p>
                  </a:txBody>
                  <a:tcPr marL="36576" marR="36576" marT="27432" marB="27432"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90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a:r>
                        <a:rPr lang="en-GB" sz="1100" b="1" i="0" dirty="0" smtClean="0">
                          <a:solidFill>
                            <a:schemeClr val="tx1"/>
                          </a:solidFill>
                          <a:latin typeface="Arial" panose="020B0604020202020204" pitchFamily="34" charset="0"/>
                          <a:cs typeface="Arial" panose="020B0604020202020204" pitchFamily="34" charset="0"/>
                        </a:rPr>
                        <a:t>54%</a:t>
                      </a:r>
                      <a:endParaRPr lang="en-GB" sz="1100" b="1" i="0" dirty="0">
                        <a:solidFill>
                          <a:schemeClr val="tx1"/>
                        </a:solidFill>
                        <a:latin typeface="Arial" panose="020B0604020202020204" pitchFamily="34" charset="0"/>
                        <a:cs typeface="Arial" panose="020B0604020202020204" pitchFamily="34" charset="0"/>
                      </a:endParaRPr>
                    </a:p>
                  </a:txBody>
                  <a:tcPr marL="36576" marR="36576" marT="27432" marB="27432"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90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b"/>
                      <a:r>
                        <a:rPr lang="en-US" sz="1100" b="1" i="0" u="none" strike="noStrike" dirty="0">
                          <a:effectLst/>
                          <a:latin typeface="Arial"/>
                        </a:rPr>
                        <a:t>$1,567 </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90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fontAlgn="b"/>
                      <a:r>
                        <a:rPr lang="en-US" sz="1100" b="1" i="0" u="none" strike="noStrike" dirty="0">
                          <a:effectLst/>
                          <a:latin typeface="Arial"/>
                        </a:rPr>
                        <a:t>$1,725 </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90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a:r>
                        <a:rPr lang="en-GB" sz="1100" b="1" i="0" dirty="0" smtClean="0">
                          <a:solidFill>
                            <a:schemeClr val="tx1"/>
                          </a:solidFill>
                          <a:latin typeface="Arial" panose="020B0604020202020204" pitchFamily="34" charset="0"/>
                          <a:cs typeface="Arial" panose="020B0604020202020204" pitchFamily="34" charset="0"/>
                        </a:rPr>
                        <a:t>$2,034</a:t>
                      </a:r>
                      <a:endParaRPr lang="en-GB" sz="1100" b="1" i="0" dirty="0">
                        <a:solidFill>
                          <a:schemeClr val="tx1"/>
                        </a:solidFill>
                        <a:latin typeface="Arial" panose="020B0604020202020204" pitchFamily="34" charset="0"/>
                        <a:cs typeface="Arial" panose="020B0604020202020204" pitchFamily="34" charset="0"/>
                      </a:endParaRPr>
                    </a:p>
                  </a:txBody>
                  <a:tcPr marL="36576" marR="36576" marT="27432" marB="27432"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90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a:r>
                        <a:rPr lang="en-GB" sz="1100" b="1" i="0" dirty="0" smtClean="0">
                          <a:solidFill>
                            <a:schemeClr val="tx1"/>
                          </a:solidFill>
                          <a:latin typeface="Arial" panose="020B0604020202020204" pitchFamily="34" charset="0"/>
                          <a:cs typeface="Arial" panose="020B0604020202020204" pitchFamily="34" charset="0"/>
                        </a:rPr>
                        <a:t>$2,120</a:t>
                      </a:r>
                      <a:endParaRPr lang="en-GB" sz="1100" b="1" i="0" dirty="0">
                        <a:solidFill>
                          <a:schemeClr val="tx1"/>
                        </a:solidFill>
                        <a:latin typeface="Arial" panose="020B0604020202020204" pitchFamily="34" charset="0"/>
                        <a:cs typeface="Arial" panose="020B0604020202020204" pitchFamily="34" charset="0"/>
                      </a:endParaRPr>
                    </a:p>
                  </a:txBody>
                  <a:tcPr marL="36576" marR="36576" marT="27432" marB="27432"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90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r>
            </a:tbl>
          </a:graphicData>
        </a:graphic>
      </p:graphicFrame>
      <p:sp>
        <p:nvSpPr>
          <p:cNvPr id="33" name="Rectangle 32"/>
          <p:cNvSpPr/>
          <p:nvPr/>
        </p:nvSpPr>
        <p:spPr>
          <a:xfrm>
            <a:off x="4586462" y="3916682"/>
            <a:ext cx="2304288" cy="314960"/>
          </a:xfrm>
          <a:prstGeom prst="rect">
            <a:avLst/>
          </a:prstGeom>
          <a:noFill/>
          <a:ln w="28575">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latin typeface="Arial" panose="020B0604020202020204" pitchFamily="34" charset="0"/>
              <a:cs typeface="Arial" panose="020B0604020202020204" pitchFamily="34" charset="0"/>
            </a:endParaRPr>
          </a:p>
        </p:txBody>
      </p:sp>
      <p:sp>
        <p:nvSpPr>
          <p:cNvPr id="35" name="Rectangular Callout 34"/>
          <p:cNvSpPr/>
          <p:nvPr/>
        </p:nvSpPr>
        <p:spPr>
          <a:xfrm>
            <a:off x="4159493" y="1532279"/>
            <a:ext cx="2210353" cy="338438"/>
          </a:xfrm>
          <a:prstGeom prst="wedgeRectCallout">
            <a:avLst>
              <a:gd name="adj1" fmla="val -20665"/>
              <a:gd name="adj2" fmla="val 87250"/>
            </a:avLst>
          </a:prstGeom>
          <a:solidFill>
            <a:srgbClr val="FFFFFF">
              <a:lumMod val="95000"/>
            </a:srgbClr>
          </a:solidFill>
          <a:ln w="9525" cap="flat" cmpd="sng" algn="ctr">
            <a:solidFill>
              <a:srgbClr val="606060"/>
            </a:solidFill>
            <a:prstDash val="solid"/>
          </a:ln>
          <a:effectLst/>
        </p:spPr>
        <p:txBody>
          <a:bodyPr lIns="72009" tIns="72009" rIns="72009" bIns="72009"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dirty="0" smtClean="0">
                <a:ln>
                  <a:noFill/>
                </a:ln>
                <a:solidFill>
                  <a:srgbClr val="000000"/>
                </a:solidFill>
                <a:effectLst/>
                <a:uLnTx/>
                <a:uFillTx/>
                <a:latin typeface="Arial"/>
                <a:ea typeface="+mn-ea"/>
                <a:cs typeface="+mn-cs"/>
                <a:sym typeface="Arial"/>
              </a:rPr>
              <a:t>NCOs are calibrated based on pre-IHC contribution buffer</a:t>
            </a:r>
          </a:p>
        </p:txBody>
      </p:sp>
      <p:sp>
        <p:nvSpPr>
          <p:cNvPr id="36" name="Rectangular Callout 35"/>
          <p:cNvSpPr/>
          <p:nvPr/>
        </p:nvSpPr>
        <p:spPr>
          <a:xfrm>
            <a:off x="7244798" y="1532279"/>
            <a:ext cx="1981752" cy="338438"/>
          </a:xfrm>
          <a:prstGeom prst="wedgeRectCallout">
            <a:avLst>
              <a:gd name="adj1" fmla="val -19178"/>
              <a:gd name="adj2" fmla="val 93254"/>
            </a:avLst>
          </a:prstGeom>
          <a:solidFill>
            <a:srgbClr val="FFFFFF">
              <a:lumMod val="95000"/>
            </a:srgbClr>
          </a:solidFill>
          <a:ln w="9525" cap="flat" cmpd="sng" algn="ctr">
            <a:solidFill>
              <a:srgbClr val="606060"/>
            </a:solidFill>
            <a:prstDash val="solid"/>
          </a:ln>
          <a:effectLst/>
        </p:spPr>
        <p:txBody>
          <a:bodyPr lIns="72009" tIns="72009" rIns="72009" bIns="72009"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dirty="0" smtClean="0">
                <a:ln>
                  <a:noFill/>
                </a:ln>
                <a:solidFill>
                  <a:srgbClr val="000000"/>
                </a:solidFill>
                <a:effectLst/>
                <a:uLnTx/>
                <a:uFillTx/>
                <a:latin typeface="Arial"/>
                <a:ea typeface="+mn-ea"/>
                <a:cs typeface="+mn-cs"/>
                <a:sym typeface="Arial"/>
              </a:rPr>
              <a:t>Maximum capital constraint (post-IHC contribution)</a:t>
            </a:r>
          </a:p>
        </p:txBody>
      </p:sp>
      <p:grpSp>
        <p:nvGrpSpPr>
          <p:cNvPr id="16" name="Group 15"/>
          <p:cNvGrpSpPr/>
          <p:nvPr/>
        </p:nvGrpSpPr>
        <p:grpSpPr>
          <a:xfrm>
            <a:off x="443921" y="72184"/>
            <a:ext cx="3881751" cy="189008"/>
            <a:chOff x="403281" y="164517"/>
            <a:chExt cx="3881751" cy="189008"/>
          </a:xfrm>
        </p:grpSpPr>
        <p:sp>
          <p:nvSpPr>
            <p:cNvPr id="17" name="Text Box 75"/>
            <p:cNvSpPr txBox="1">
              <a:spLocks noChangeArrowheads="1"/>
            </p:cNvSpPr>
            <p:nvPr/>
          </p:nvSpPr>
          <p:spPr bwMode="gray">
            <a:xfrm>
              <a:off x="636148" y="166688"/>
              <a:ext cx="3648884" cy="184666"/>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none" lIns="0" tIns="0" rIns="0" bIns="0">
              <a:spAutoFit/>
            </a:bodyPr>
            <a:lstStyle/>
            <a:p>
              <a:pPr algn="l">
                <a:lnSpc>
                  <a:spcPct val="100000"/>
                </a:lnSpc>
              </a:pPr>
              <a:r>
                <a:rPr lang="en-US" sz="1200" dirty="0">
                  <a:solidFill>
                    <a:srgbClr val="FF0000"/>
                  </a:solidFill>
                </a:rPr>
                <a:t>Credit risk – Losses: </a:t>
              </a:r>
              <a:r>
                <a:rPr lang="en-US" sz="1200" dirty="0">
                  <a:solidFill>
                    <a:schemeClr val="accent1"/>
                  </a:solidFill>
                </a:rPr>
                <a:t>Calibration – </a:t>
              </a:r>
              <a:r>
                <a:rPr lang="en-US" sz="1200" dirty="0" smtClean="0">
                  <a:solidFill>
                    <a:srgbClr val="FF0000"/>
                  </a:solidFill>
                </a:rPr>
                <a:t>Net Charge-off rate</a:t>
              </a:r>
              <a:endParaRPr lang="en-US" sz="1200" dirty="0">
                <a:solidFill>
                  <a:srgbClr val="FF0000"/>
                </a:solidFill>
              </a:endParaRPr>
            </a:p>
          </p:txBody>
        </p:sp>
        <p:sp>
          <p:nvSpPr>
            <p:cNvPr id="18" name="Oval 17"/>
            <p:cNvSpPr/>
            <p:nvPr/>
          </p:nvSpPr>
          <p:spPr bwMode="auto">
            <a:xfrm>
              <a:off x="403281" y="164517"/>
              <a:ext cx="189008" cy="189008"/>
            </a:xfrm>
            <a:prstGeom prst="ellipse">
              <a:avLst/>
            </a:prstGeom>
            <a:solidFill>
              <a:srgbClr val="FF000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lang="en-US" b="1" dirty="0">
                  <a:solidFill>
                    <a:schemeClr val="bg1"/>
                  </a:solidFill>
                  <a:ea typeface="ＭＳ Ｐゴシック" pitchFamily="-112" charset="-128"/>
                  <a:cs typeface="ＭＳ Ｐゴシック" pitchFamily="-112" charset="-128"/>
                </a:rPr>
                <a:t>2</a:t>
              </a:r>
              <a:endParaRPr kumimoji="0" lang="en-US" b="1" i="0" u="none" strike="noStrike" cap="none" normalizeH="0" baseline="0" dirty="0">
                <a:ln>
                  <a:noFill/>
                </a:ln>
                <a:solidFill>
                  <a:schemeClr val="bg1"/>
                </a:solidFill>
                <a:effectLst/>
                <a:latin typeface="Arial" charset="0"/>
                <a:ea typeface="ＭＳ Ｐゴシック" pitchFamily="-112" charset="-128"/>
                <a:cs typeface="ＭＳ Ｐゴシック" pitchFamily="-112" charset="-128"/>
              </a:endParaRPr>
            </a:p>
          </p:txBody>
        </p:sp>
      </p:grpSp>
    </p:spTree>
    <p:extLst>
      <p:ext uri="{BB962C8B-B14F-4D97-AF65-F5344CB8AC3E}">
        <p14:creationId xmlns:p14="http://schemas.microsoft.com/office/powerpoint/2010/main" val="12745997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1" name="Object 30" hidden="1"/>
          <p:cNvGraphicFramePr>
            <a:graphicFrameLocks noChangeAspect="1"/>
          </p:cNvGraphicFramePr>
          <p:nvPr>
            <p:custDataLst>
              <p:tags r:id="rId2"/>
            </p:custDataLst>
            <p:extLst>
              <p:ext uri="{D42A27DB-BD31-4B8C-83A1-F6EECF244321}">
                <p14:modId xmlns:p14="http://schemas.microsoft.com/office/powerpoint/2010/main" val="2507614770"/>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18562" name="think-cell Slide" r:id="rId20" imgW="270" imgH="270" progId="TCLayout.ActiveDocument.1">
                  <p:embed/>
                </p:oleObj>
              </mc:Choice>
              <mc:Fallback>
                <p:oleObj name="think-cell Slide" r:id="rId20" imgW="270" imgH="270" progId="TCLayout.ActiveDocument.1">
                  <p:embed/>
                  <p:pic>
                    <p:nvPicPr>
                      <p:cNvPr id="0" name=""/>
                      <p:cNvPicPr/>
                      <p:nvPr/>
                    </p:nvPicPr>
                    <p:blipFill>
                      <a:blip r:embed="rId21"/>
                      <a:stretch>
                        <a:fillRect/>
                      </a:stretch>
                    </p:blipFill>
                    <p:spPr>
                      <a:xfrm>
                        <a:off x="1588" y="1588"/>
                        <a:ext cx="1587" cy="1587"/>
                      </a:xfrm>
                      <a:prstGeom prst="rect">
                        <a:avLst/>
                      </a:prstGeom>
                    </p:spPr>
                  </p:pic>
                </p:oleObj>
              </mc:Fallback>
            </mc:AlternateContent>
          </a:graphicData>
        </a:graphic>
      </p:graphicFrame>
      <p:sp>
        <p:nvSpPr>
          <p:cNvPr id="30" name="Rectangle 29" hidden="1"/>
          <p:cNvSpPr/>
          <p:nvPr>
            <p:custDataLst>
              <p:tags r:id="rId3"/>
            </p:custDataLst>
          </p:nvPr>
        </p:nvSpPr>
        <p:spPr bwMode="auto">
          <a:xfrm>
            <a:off x="0" y="0"/>
            <a:ext cx="158750" cy="158750"/>
          </a:xfrm>
          <a:prstGeom prst="rect">
            <a:avLst/>
          </a:prstGeom>
          <a:solidFill>
            <a:schemeClr val="accent1">
              <a:lumMod val="20000"/>
              <a:lumOff val="8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vert="horz" wrap="none" lIns="0" tIns="0" rIns="0" bIns="0" numCol="1" spcCol="0" rtlCol="0" anchor="ctr" anchorCtr="0">
            <a:noAutofit/>
          </a:bodyPr>
          <a:lstStyle/>
          <a:p>
            <a:pPr>
              <a:lnSpc>
                <a:spcPct val="100000"/>
              </a:lnSpc>
            </a:pPr>
            <a:endParaRPr lang="en-US" dirty="0" smtClean="0">
              <a:solidFill>
                <a:schemeClr val="tx1"/>
              </a:solidFill>
              <a:latin typeface="Arial"/>
              <a:cs typeface="Arial"/>
              <a:sym typeface="Arial"/>
            </a:endParaRPr>
          </a:p>
        </p:txBody>
      </p:sp>
      <p:sp>
        <p:nvSpPr>
          <p:cNvPr id="5" name="Content Placeholder 1"/>
          <p:cNvSpPr>
            <a:spLocks noGrp="1"/>
          </p:cNvSpPr>
          <p:nvPr>
            <p:ph sz="quarter" idx="11"/>
          </p:nvPr>
        </p:nvSpPr>
        <p:spPr>
          <a:xfrm>
            <a:off x="1381598" y="452510"/>
            <a:ext cx="7633084" cy="435610"/>
          </a:xfrm>
        </p:spPr>
        <p:txBody>
          <a:bodyPr/>
          <a:lstStyle/>
          <a:p>
            <a:r>
              <a:rPr lang="en-US" dirty="0" smtClean="0"/>
              <a:t>Calibration: </a:t>
            </a:r>
            <a:r>
              <a:rPr lang="en-US" b="0" dirty="0"/>
              <a:t>Establish relativity between base and </a:t>
            </a:r>
            <a:r>
              <a:rPr lang="en-US" b="0" dirty="0" smtClean="0"/>
              <a:t>stress – CRE</a:t>
            </a:r>
            <a:endParaRPr lang="en-US" b="0" dirty="0"/>
          </a:p>
        </p:txBody>
      </p:sp>
      <p:sp>
        <p:nvSpPr>
          <p:cNvPr id="6" name="Rectangle 5"/>
          <p:cNvSpPr/>
          <p:nvPr/>
        </p:nvSpPr>
        <p:spPr>
          <a:xfrm>
            <a:off x="270396" y="352762"/>
            <a:ext cx="1111202" cy="707886"/>
          </a:xfrm>
          <a:prstGeom prst="rect">
            <a:avLst/>
          </a:prstGeom>
        </p:spPr>
        <p:txBody>
          <a:bodyPr wrap="none">
            <a:spAutoFit/>
          </a:bodyPr>
          <a:lstStyle/>
          <a:p>
            <a:pPr lvl="0" fontAlgn="ctr">
              <a:lnSpc>
                <a:spcPct val="100000"/>
              </a:lnSpc>
              <a:spcBef>
                <a:spcPts val="0"/>
              </a:spcBef>
              <a:spcAft>
                <a:spcPts val="0"/>
              </a:spcAft>
              <a:defRPr/>
            </a:pPr>
            <a:r>
              <a:rPr lang="en-US" sz="4000" b="1" dirty="0" smtClean="0">
                <a:solidFill>
                  <a:srgbClr val="FF0000"/>
                </a:solidFill>
                <a:latin typeface="Arial" panose="020B0604020202020204" pitchFamily="34" charset="0"/>
                <a:cs typeface="Arial" panose="020B0604020202020204" pitchFamily="34" charset="0"/>
              </a:rPr>
              <a:t>B</a:t>
            </a:r>
            <a:r>
              <a:rPr lang="en-US" sz="2000" b="1" dirty="0" smtClean="0">
                <a:solidFill>
                  <a:srgbClr val="FF0000"/>
                </a:solidFill>
                <a:latin typeface="Arial" panose="020B0604020202020204" pitchFamily="34" charset="0"/>
                <a:cs typeface="Arial" panose="020B0604020202020204" pitchFamily="34" charset="0"/>
              </a:rPr>
              <a:t>&amp;</a:t>
            </a:r>
            <a:r>
              <a:rPr lang="en-US" sz="4000" b="1" dirty="0" smtClean="0">
                <a:solidFill>
                  <a:srgbClr val="FF0000"/>
                </a:solidFill>
                <a:latin typeface="Arial" panose="020B0604020202020204" pitchFamily="34" charset="0"/>
                <a:cs typeface="Arial" panose="020B0604020202020204" pitchFamily="34" charset="0"/>
              </a:rPr>
              <a:t>D</a:t>
            </a:r>
            <a:endParaRPr lang="en-US" sz="4000" b="1" dirty="0">
              <a:solidFill>
                <a:srgbClr val="FF0000"/>
              </a:solidFill>
              <a:latin typeface="Arial" panose="020B0604020202020204" pitchFamily="34" charset="0"/>
              <a:cs typeface="Arial" panose="020B0604020202020204" pitchFamily="34" charset="0"/>
            </a:endParaRPr>
          </a:p>
        </p:txBody>
      </p:sp>
      <p:graphicFrame>
        <p:nvGraphicFramePr>
          <p:cNvPr id="10" name="Object 9"/>
          <p:cNvGraphicFramePr>
            <a:graphicFrameLocks/>
          </p:cNvGraphicFramePr>
          <p:nvPr>
            <p:custDataLst>
              <p:tags r:id="rId4"/>
            </p:custDataLst>
            <p:extLst>
              <p:ext uri="{D42A27DB-BD31-4B8C-83A1-F6EECF244321}">
                <p14:modId xmlns:p14="http://schemas.microsoft.com/office/powerpoint/2010/main" val="2216380036"/>
              </p:ext>
            </p:extLst>
          </p:nvPr>
        </p:nvGraphicFramePr>
        <p:xfrm>
          <a:off x="304800" y="1752600"/>
          <a:ext cx="4267200" cy="3333840"/>
        </p:xfrm>
        <a:graphic>
          <a:graphicData uri="http://schemas.openxmlformats.org/presentationml/2006/ole">
            <mc:AlternateContent xmlns:mc="http://schemas.openxmlformats.org/markup-compatibility/2006">
              <mc:Choice xmlns:v="urn:schemas-microsoft-com:vml" Requires="v">
                <p:oleObj spid="_x0000_s318563" name="Chart" r:id="rId22" imgW="4267200" imgH="3333840" progId="MSGraph.Chart.8">
                  <p:embed followColorScheme="full"/>
                </p:oleObj>
              </mc:Choice>
              <mc:Fallback>
                <p:oleObj name="Chart" r:id="rId22" imgW="4267200" imgH="3333840" progId="MSGraph.Chart.8">
                  <p:embed followColorScheme="full"/>
                  <p:pic>
                    <p:nvPicPr>
                      <p:cNvPr id="0" name=""/>
                      <p:cNvPicPr/>
                      <p:nvPr/>
                    </p:nvPicPr>
                    <p:blipFill>
                      <a:blip r:embed="rId23"/>
                      <a:stretch>
                        <a:fillRect/>
                      </a:stretch>
                    </p:blipFill>
                    <p:spPr>
                      <a:xfrm>
                        <a:off x="304800" y="1752600"/>
                        <a:ext cx="4267200" cy="3333840"/>
                      </a:xfrm>
                      <a:prstGeom prst="rect">
                        <a:avLst/>
                      </a:prstGeom>
                    </p:spPr>
                  </p:pic>
                </p:oleObj>
              </mc:Fallback>
            </mc:AlternateContent>
          </a:graphicData>
        </a:graphic>
      </p:graphicFrame>
      <p:sp>
        <p:nvSpPr>
          <p:cNvPr id="42" name="Text Placeholder 9"/>
          <p:cNvSpPr>
            <a:spLocks noGrp="1"/>
          </p:cNvSpPr>
          <p:nvPr>
            <p:custDataLst>
              <p:tags r:id="rId5"/>
            </p:custDataLst>
          </p:nvPr>
        </p:nvSpPr>
        <p:spPr bwMode="gray">
          <a:xfrm>
            <a:off x="4295775" y="4946650"/>
            <a:ext cx="344488"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B49BE8E1-9CFF-4FEB-9BAA-9B36D914FE26}" type="datetime'J''''''''''''''''''''''u''''''''''l''''''''''''''''''''-''18'">
              <a:rPr lang="en-US" sz="1000">
                <a:latin typeface="Arial"/>
                <a:cs typeface="Arial"/>
                <a:sym typeface="Arial"/>
              </a:rPr>
              <a:pPr marL="0" indent="0" algn="ctr">
                <a:lnSpc>
                  <a:spcPct val="100000"/>
                </a:lnSpc>
                <a:spcBef>
                  <a:spcPct val="0"/>
                </a:spcBef>
                <a:buNone/>
              </a:pPr>
              <a:t>Jul-18</a:t>
            </a:fld>
            <a:endParaRPr lang="en-US" sz="1000" dirty="0">
              <a:latin typeface="Arial"/>
              <a:cs typeface="Arial"/>
              <a:sym typeface="Arial"/>
            </a:endParaRPr>
          </a:p>
        </p:txBody>
      </p:sp>
      <p:sp>
        <p:nvSpPr>
          <p:cNvPr id="36" name="Text Placeholder 3"/>
          <p:cNvSpPr>
            <a:spLocks noGrp="1"/>
          </p:cNvSpPr>
          <p:nvPr>
            <p:custDataLst>
              <p:tags r:id="rId6"/>
            </p:custDataLst>
          </p:nvPr>
        </p:nvSpPr>
        <p:spPr bwMode="gray">
          <a:xfrm>
            <a:off x="2027238" y="4946650"/>
            <a:ext cx="385763"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6291E790-D082-417E-939F-F3438003A3AB}" type="datetime'''J''''a''n''''''''''''''''''''''''''-''''''''''''''''1''7'''">
              <a:rPr lang="en-US" sz="1000">
                <a:latin typeface="Arial"/>
                <a:cs typeface="Arial"/>
                <a:sym typeface="Arial"/>
              </a:rPr>
              <a:pPr marL="0" indent="0" algn="ctr">
                <a:lnSpc>
                  <a:spcPct val="100000"/>
                </a:lnSpc>
                <a:spcBef>
                  <a:spcPct val="0"/>
                </a:spcBef>
                <a:buNone/>
              </a:pPr>
              <a:t>Jan-17</a:t>
            </a:fld>
            <a:endParaRPr lang="en-US" sz="1000" dirty="0">
              <a:latin typeface="Arial"/>
              <a:cs typeface="Arial"/>
              <a:sym typeface="Arial"/>
            </a:endParaRPr>
          </a:p>
        </p:txBody>
      </p:sp>
      <p:sp>
        <p:nvSpPr>
          <p:cNvPr id="39" name="Text Placeholder 7"/>
          <p:cNvSpPr>
            <a:spLocks noGrp="1"/>
          </p:cNvSpPr>
          <p:nvPr>
            <p:custDataLst>
              <p:tags r:id="rId7"/>
            </p:custDataLst>
          </p:nvPr>
        </p:nvSpPr>
        <p:spPr bwMode="gray">
          <a:xfrm>
            <a:off x="3532188" y="4946650"/>
            <a:ext cx="385763"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BFE09A04-D509-4B8C-A945-EA7D7DC1C703}" type="datetime'''''''''''''''J''''a''n-''''''''''''''''''''''''1''8'''''''">
              <a:rPr lang="en-US" sz="1000">
                <a:latin typeface="Arial"/>
                <a:cs typeface="Arial"/>
                <a:sym typeface="Arial"/>
              </a:rPr>
              <a:pPr marL="0" indent="0" algn="ctr">
                <a:lnSpc>
                  <a:spcPct val="100000"/>
                </a:lnSpc>
                <a:spcBef>
                  <a:spcPct val="0"/>
                </a:spcBef>
                <a:buNone/>
              </a:pPr>
              <a:t>Jan-18</a:t>
            </a:fld>
            <a:endParaRPr lang="en-US" sz="1000" dirty="0">
              <a:latin typeface="Arial"/>
              <a:cs typeface="Arial"/>
              <a:sym typeface="Arial"/>
            </a:endParaRPr>
          </a:p>
        </p:txBody>
      </p:sp>
      <p:sp>
        <p:nvSpPr>
          <p:cNvPr id="38" name="Text Placeholder 5"/>
          <p:cNvSpPr>
            <a:spLocks noGrp="1"/>
          </p:cNvSpPr>
          <p:nvPr>
            <p:custDataLst>
              <p:tags r:id="rId8"/>
            </p:custDataLst>
          </p:nvPr>
        </p:nvSpPr>
        <p:spPr bwMode="gray">
          <a:xfrm>
            <a:off x="2790825" y="4946650"/>
            <a:ext cx="344488"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2DCC3A7B-CE90-4EF0-8DAD-BFD244B0EC76}" type="datetime'''J''''''''''''''u''''l''''''-''''''''''''1''''''7'''''''''">
              <a:rPr lang="en-US" sz="1000">
                <a:latin typeface="Arial"/>
                <a:cs typeface="Arial"/>
                <a:sym typeface="Arial"/>
              </a:rPr>
              <a:pPr marL="0" indent="0" algn="ctr">
                <a:lnSpc>
                  <a:spcPct val="100000"/>
                </a:lnSpc>
                <a:spcBef>
                  <a:spcPct val="0"/>
                </a:spcBef>
                <a:buNone/>
              </a:pPr>
              <a:t>Jul-17</a:t>
            </a:fld>
            <a:endParaRPr lang="en-US" sz="1000" dirty="0">
              <a:latin typeface="Arial"/>
              <a:cs typeface="Arial"/>
              <a:sym typeface="Arial"/>
            </a:endParaRPr>
          </a:p>
        </p:txBody>
      </p:sp>
      <p:sp>
        <p:nvSpPr>
          <p:cNvPr id="35" name="Text Placeholder 2"/>
          <p:cNvSpPr>
            <a:spLocks noGrp="1"/>
          </p:cNvSpPr>
          <p:nvPr>
            <p:custDataLst>
              <p:tags r:id="rId9"/>
            </p:custDataLst>
          </p:nvPr>
        </p:nvSpPr>
        <p:spPr bwMode="gray">
          <a:xfrm>
            <a:off x="1285875" y="4946650"/>
            <a:ext cx="344488"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F55A4C9B-BAA6-441C-99B1-FC1EB061FED2}" type="datetime'''''''''J''''''''u''''''''l-''''''''''1''6'''''''">
              <a:rPr lang="en-US" sz="1000">
                <a:latin typeface="Arial"/>
                <a:cs typeface="Arial"/>
                <a:sym typeface="Arial"/>
              </a:rPr>
              <a:pPr marL="0" indent="0" algn="ctr">
                <a:lnSpc>
                  <a:spcPct val="100000"/>
                </a:lnSpc>
                <a:spcBef>
                  <a:spcPct val="0"/>
                </a:spcBef>
                <a:buNone/>
              </a:pPr>
              <a:t>Jul-16</a:t>
            </a:fld>
            <a:endParaRPr lang="en-US" sz="1000" dirty="0">
              <a:latin typeface="Arial"/>
              <a:cs typeface="Arial"/>
              <a:sym typeface="Arial"/>
            </a:endParaRPr>
          </a:p>
        </p:txBody>
      </p:sp>
      <p:sp>
        <p:nvSpPr>
          <p:cNvPr id="33" name="Text Placeholder 1"/>
          <p:cNvSpPr>
            <a:spLocks noGrp="1"/>
          </p:cNvSpPr>
          <p:nvPr>
            <p:custDataLst>
              <p:tags r:id="rId10"/>
            </p:custDataLst>
          </p:nvPr>
        </p:nvSpPr>
        <p:spPr bwMode="gray">
          <a:xfrm>
            <a:off x="512763" y="4946650"/>
            <a:ext cx="385763"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ECE2BB6D-98F1-4FD8-B954-EF9E305D3D42}" type="datetime'''''''''''''J''''''''a''''n''''''''''''''''-''''''16'''''">
              <a:rPr lang="en-US" sz="1000">
                <a:latin typeface="Arial"/>
                <a:cs typeface="Arial"/>
                <a:sym typeface="Arial"/>
              </a:rPr>
              <a:pPr marL="0" indent="0" algn="ctr">
                <a:lnSpc>
                  <a:spcPct val="100000"/>
                </a:lnSpc>
                <a:spcBef>
                  <a:spcPct val="0"/>
                </a:spcBef>
                <a:buNone/>
              </a:pPr>
              <a:t>Jan-16</a:t>
            </a:fld>
            <a:endParaRPr lang="en-US" sz="1000" dirty="0">
              <a:latin typeface="Arial"/>
              <a:cs typeface="Arial"/>
              <a:sym typeface="Arial"/>
            </a:endParaRPr>
          </a:p>
        </p:txBody>
      </p:sp>
      <p:cxnSp>
        <p:nvCxnSpPr>
          <p:cNvPr id="24" name="Straight Connector 23"/>
          <p:cNvCxnSpPr/>
          <p:nvPr>
            <p:custDataLst>
              <p:tags r:id="rId11"/>
            </p:custDataLst>
          </p:nvPr>
        </p:nvCxnSpPr>
        <p:spPr bwMode="gray">
          <a:xfrm>
            <a:off x="2617788" y="5630863"/>
            <a:ext cx="285750" cy="0"/>
          </a:xfrm>
          <a:prstGeom prst="line">
            <a:avLst/>
          </a:prstGeom>
          <a:ln w="19050">
            <a:solidFill>
              <a:srgbClr val="EB0326"/>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custDataLst>
              <p:tags r:id="rId12"/>
            </p:custDataLst>
          </p:nvPr>
        </p:nvCxnSpPr>
        <p:spPr bwMode="gray">
          <a:xfrm>
            <a:off x="2617788" y="5427663"/>
            <a:ext cx="285750" cy="0"/>
          </a:xfrm>
          <a:prstGeom prst="line">
            <a:avLst/>
          </a:prstGeom>
          <a:ln w="19050">
            <a:solidFill>
              <a:srgbClr val="008AB3"/>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custDataLst>
              <p:tags r:id="rId13"/>
            </p:custDataLst>
          </p:nvPr>
        </p:nvCxnSpPr>
        <p:spPr bwMode="gray">
          <a:xfrm>
            <a:off x="547688" y="5630863"/>
            <a:ext cx="285750" cy="0"/>
          </a:xfrm>
          <a:prstGeom prst="line">
            <a:avLst/>
          </a:prstGeom>
          <a:ln w="19050">
            <a:solidFill>
              <a:srgbClr val="EB032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custDataLst>
              <p:tags r:id="rId14"/>
            </p:custDataLst>
          </p:nvPr>
        </p:nvCxnSpPr>
        <p:spPr bwMode="gray">
          <a:xfrm>
            <a:off x="547688" y="5427663"/>
            <a:ext cx="285750" cy="0"/>
          </a:xfrm>
          <a:prstGeom prst="line">
            <a:avLst/>
          </a:prstGeom>
          <a:ln w="19050">
            <a:solidFill>
              <a:srgbClr val="008AB3"/>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7" name="Text Placeholder 14"/>
          <p:cNvSpPr>
            <a:spLocks noGrp="1"/>
          </p:cNvSpPr>
          <p:nvPr>
            <p:custDataLst>
              <p:tags r:id="rId15"/>
            </p:custDataLst>
          </p:nvPr>
        </p:nvSpPr>
        <p:spPr bwMode="auto">
          <a:xfrm>
            <a:off x="2954338" y="5561013"/>
            <a:ext cx="1636713"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spcCol="0" anchor="ctr"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nSpc>
                <a:spcPct val="100000"/>
              </a:lnSpc>
              <a:spcBef>
                <a:spcPct val="0"/>
              </a:spcBef>
              <a:spcAft>
                <a:spcPct val="0"/>
              </a:spcAft>
              <a:buNone/>
            </a:pPr>
            <a:fld id="{85BDB438-DCCD-44C8-B085-4B6BEC1A1023}" type="datetime'Ave''r''a''g''e ''''9Q S''t''''r''''''''es''s NC''O r''at''e'">
              <a:rPr lang="en-US" sz="1000">
                <a:latin typeface="Arial"/>
                <a:cs typeface="Arial"/>
                <a:sym typeface="Arial"/>
              </a:rPr>
              <a:pPr/>
              <a:t>Average 9Q Stress NCO rate</a:t>
            </a:fld>
            <a:endParaRPr lang="en-GB" sz="1000" dirty="0">
              <a:latin typeface="Arial"/>
              <a:cs typeface="Arial"/>
              <a:sym typeface="Arial"/>
            </a:endParaRPr>
          </a:p>
        </p:txBody>
      </p:sp>
      <p:sp>
        <p:nvSpPr>
          <p:cNvPr id="25" name="Text Placeholder 6216"/>
          <p:cNvSpPr>
            <a:spLocks noGrp="1"/>
          </p:cNvSpPr>
          <p:nvPr>
            <p:custDataLst>
              <p:tags r:id="rId16"/>
            </p:custDataLst>
          </p:nvPr>
        </p:nvSpPr>
        <p:spPr bwMode="auto">
          <a:xfrm>
            <a:off x="884238" y="5357813"/>
            <a:ext cx="1257300"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spcCol="0" anchor="ctr"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nSpc>
                <a:spcPct val="100000"/>
              </a:lnSpc>
              <a:spcBef>
                <a:spcPct val="0"/>
              </a:spcBef>
              <a:spcAft>
                <a:spcPct val="0"/>
              </a:spcAft>
              <a:buNone/>
            </a:pPr>
            <a:fld id="{A0F51154-50EA-4A25-A270-37A6A196C697}" type="datetime'''''''''''''B''a''''se'' ''''''''''N''C''O rat''''e'">
              <a:rPr lang="en-US" sz="1000">
                <a:latin typeface="Arial"/>
                <a:cs typeface="Arial"/>
                <a:sym typeface="Arial"/>
              </a:rPr>
              <a:pPr/>
              <a:t>Base NCO rate</a:t>
            </a:fld>
            <a:r>
              <a:rPr lang="en-US" sz="1000" dirty="0" smtClean="0">
                <a:latin typeface="Arial"/>
                <a:cs typeface="Arial"/>
                <a:sym typeface="Arial"/>
              </a:rPr>
              <a:t> (2016)</a:t>
            </a:r>
            <a:endParaRPr lang="en-GB" sz="1000" dirty="0">
              <a:latin typeface="Arial"/>
              <a:cs typeface="Arial"/>
              <a:sym typeface="Arial"/>
            </a:endParaRPr>
          </a:p>
        </p:txBody>
      </p:sp>
      <p:sp>
        <p:nvSpPr>
          <p:cNvPr id="28" name="Text Placeholder 13"/>
          <p:cNvSpPr>
            <a:spLocks noGrp="1"/>
          </p:cNvSpPr>
          <p:nvPr>
            <p:custDataLst>
              <p:tags r:id="rId17"/>
            </p:custDataLst>
          </p:nvPr>
        </p:nvSpPr>
        <p:spPr bwMode="auto">
          <a:xfrm>
            <a:off x="2954338" y="5357813"/>
            <a:ext cx="1565275"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spcCol="0" anchor="ctr"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nSpc>
                <a:spcPct val="100000"/>
              </a:lnSpc>
              <a:spcBef>
                <a:spcPct val="0"/>
              </a:spcBef>
              <a:spcAft>
                <a:spcPct val="0"/>
              </a:spcAft>
              <a:buNone/>
            </a:pPr>
            <a:fld id="{DEA0E847-2D79-49EE-B4A2-8049A30B0789}" type="datetime'Aver''a''''''ge'' ''9Q'''''''''' ''Ba''se N''CO'''' rate'''">
              <a:rPr lang="en-US" sz="1000">
                <a:latin typeface="Arial"/>
                <a:cs typeface="Arial"/>
                <a:sym typeface="Arial"/>
              </a:rPr>
              <a:pPr/>
              <a:t>Average 9Q Base NCO rate</a:t>
            </a:fld>
            <a:endParaRPr lang="en-GB" sz="1000" dirty="0">
              <a:latin typeface="Arial"/>
              <a:cs typeface="Arial"/>
              <a:sym typeface="Arial"/>
            </a:endParaRPr>
          </a:p>
        </p:txBody>
      </p:sp>
      <p:sp>
        <p:nvSpPr>
          <p:cNvPr id="26" name="Text Placeholder 6215"/>
          <p:cNvSpPr>
            <a:spLocks noGrp="1"/>
          </p:cNvSpPr>
          <p:nvPr>
            <p:custDataLst>
              <p:tags r:id="rId18"/>
            </p:custDataLst>
          </p:nvPr>
        </p:nvSpPr>
        <p:spPr bwMode="auto">
          <a:xfrm>
            <a:off x="884238" y="5561013"/>
            <a:ext cx="1631950"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spcCol="0" anchor="ctr"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nSpc>
                <a:spcPct val="100000"/>
              </a:lnSpc>
              <a:spcBef>
                <a:spcPct val="0"/>
              </a:spcBef>
              <a:spcAft>
                <a:spcPct val="0"/>
              </a:spcAft>
              <a:buNone/>
            </a:pPr>
            <a:fld id="{B53C6CBD-1A2E-4A95-870E-71DA186AB85F}" type="datetime'''''B''''H''C ''Str''''''''''es''s NCO'' rat''e'''''''''''''''">
              <a:rPr lang="en-US" sz="1000">
                <a:latin typeface="Arial"/>
                <a:cs typeface="Arial"/>
                <a:sym typeface="Arial"/>
              </a:rPr>
              <a:pPr/>
              <a:t>BHC Stress NCO rate</a:t>
            </a:fld>
            <a:r>
              <a:rPr lang="en-US" sz="1000" smtClean="0">
                <a:latin typeface="Arial"/>
                <a:cs typeface="Arial"/>
                <a:sym typeface="Arial"/>
              </a:rPr>
              <a:t> </a:t>
            </a:r>
            <a:r>
              <a:rPr lang="en-US" sz="1000" dirty="0" smtClean="0">
                <a:latin typeface="Arial"/>
                <a:cs typeface="Arial"/>
                <a:sym typeface="Arial"/>
              </a:rPr>
              <a:t>(2016)</a:t>
            </a:r>
            <a:endParaRPr lang="en-GB" sz="1000" dirty="0">
              <a:latin typeface="Arial"/>
              <a:cs typeface="Arial"/>
              <a:sym typeface="Arial"/>
            </a:endParaRPr>
          </a:p>
        </p:txBody>
      </p:sp>
      <p:sp>
        <p:nvSpPr>
          <p:cNvPr id="32" name="Rectangle 31"/>
          <p:cNvSpPr/>
          <p:nvPr/>
        </p:nvSpPr>
        <p:spPr>
          <a:xfrm>
            <a:off x="366712" y="1463040"/>
            <a:ext cx="4418966" cy="370614"/>
          </a:xfrm>
          <a:prstGeom prst="rect">
            <a:avLst/>
          </a:prstGeom>
        </p:spPr>
        <p:txBody>
          <a:bodyPr wrap="square" lIns="0" tIns="0" rIns="0" bIns="0">
            <a:spAutoFit/>
          </a:bodyPr>
          <a:lstStyle/>
          <a:p>
            <a:pPr algn="l"/>
            <a:r>
              <a:rPr lang="en-US" sz="1400" b="1" dirty="0" smtClean="0">
                <a:solidFill>
                  <a:srgbClr val="FF0000"/>
                </a:solidFill>
                <a:latin typeface="Arial" panose="020B0604020202020204" pitchFamily="34" charset="0"/>
                <a:cs typeface="Arial" panose="020B0604020202020204" pitchFamily="34" charset="0"/>
              </a:rPr>
              <a:t>CCAR </a:t>
            </a:r>
            <a:r>
              <a:rPr lang="en-US" sz="1400" b="1" dirty="0">
                <a:solidFill>
                  <a:srgbClr val="FF0000"/>
                </a:solidFill>
                <a:latin typeface="Arial" panose="020B0604020202020204" pitchFamily="34" charset="0"/>
                <a:cs typeface="Arial" panose="020B0604020202020204" pitchFamily="34" charset="0"/>
              </a:rPr>
              <a:t>Base vs BHC Stress monthly NCO </a:t>
            </a:r>
            <a:r>
              <a:rPr lang="en-US" sz="1400" b="1" dirty="0" smtClean="0">
                <a:solidFill>
                  <a:srgbClr val="FF0000"/>
                </a:solidFill>
                <a:latin typeface="Arial" panose="020B0604020202020204" pitchFamily="34" charset="0"/>
                <a:cs typeface="Arial" panose="020B0604020202020204" pitchFamily="34" charset="0"/>
              </a:rPr>
              <a:t>rates</a:t>
            </a:r>
            <a:r>
              <a:rPr lang="en-US" sz="1400" b="1" baseline="30000" dirty="0" smtClean="0">
                <a:solidFill>
                  <a:srgbClr val="FF0000"/>
                </a:solidFill>
                <a:latin typeface="Arial" panose="020B0604020202020204" pitchFamily="34" charset="0"/>
                <a:cs typeface="Arial" panose="020B0604020202020204" pitchFamily="34" charset="0"/>
              </a:rPr>
              <a:t>1</a:t>
            </a:r>
            <a:endParaRPr lang="en-US" sz="1400" b="1" dirty="0">
              <a:solidFill>
                <a:srgbClr val="FF0000"/>
              </a:solidFill>
              <a:latin typeface="Arial" panose="020B0604020202020204" pitchFamily="34" charset="0"/>
              <a:cs typeface="Arial" panose="020B0604020202020204" pitchFamily="34" charset="0"/>
            </a:endParaRPr>
          </a:p>
          <a:p>
            <a:pPr algn="l"/>
            <a:r>
              <a:rPr lang="en-US" sz="1400" dirty="0">
                <a:solidFill>
                  <a:srgbClr val="FF0000"/>
                </a:solidFill>
                <a:latin typeface="Arial" panose="020B0604020202020204" pitchFamily="34" charset="0"/>
                <a:cs typeface="Arial" panose="020B0604020202020204" pitchFamily="34" charset="0"/>
              </a:rPr>
              <a:t>2016 PQ1-PQ9, </a:t>
            </a:r>
            <a:r>
              <a:rPr lang="en-US" sz="1400" dirty="0" smtClean="0">
                <a:solidFill>
                  <a:srgbClr val="FF0000"/>
                </a:solidFill>
                <a:latin typeface="Arial" panose="020B0604020202020204" pitchFamily="34" charset="0"/>
                <a:cs typeface="Arial" panose="020B0604020202020204" pitchFamily="34" charset="0"/>
              </a:rPr>
              <a:t>annualized %</a:t>
            </a:r>
            <a:endParaRPr lang="en-US" sz="1400" dirty="0">
              <a:solidFill>
                <a:srgbClr val="FF0000"/>
              </a:solidFill>
              <a:latin typeface="Arial" panose="020B0604020202020204" pitchFamily="34" charset="0"/>
              <a:cs typeface="Arial" panose="020B0604020202020204" pitchFamily="34" charset="0"/>
            </a:endParaRPr>
          </a:p>
        </p:txBody>
      </p:sp>
      <p:cxnSp>
        <p:nvCxnSpPr>
          <p:cNvPr id="34" name="Straight Connector 33"/>
          <p:cNvCxnSpPr/>
          <p:nvPr/>
        </p:nvCxnSpPr>
        <p:spPr>
          <a:xfrm>
            <a:off x="4785678" y="1470025"/>
            <a:ext cx="0" cy="4862513"/>
          </a:xfrm>
          <a:prstGeom prst="line">
            <a:avLst/>
          </a:prstGeom>
          <a:ln>
            <a:solidFill>
              <a:schemeClr val="bg2"/>
            </a:solidFill>
            <a:tailEnd type="none"/>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1920848" y="6335084"/>
            <a:ext cx="3060133" cy="123111"/>
          </a:xfrm>
          <a:prstGeom prst="rect">
            <a:avLst/>
          </a:prstGeom>
          <a:noFill/>
        </p:spPr>
        <p:txBody>
          <a:bodyPr wrap="none" lIns="0" tIns="0" rIns="0" bIns="0" rtlCol="0">
            <a:spAutoFit/>
          </a:bodyPr>
          <a:lstStyle/>
          <a:p>
            <a:pPr algn="l">
              <a:lnSpc>
                <a:spcPct val="100000"/>
              </a:lnSpc>
            </a:pPr>
            <a:r>
              <a:rPr lang="en-GB" sz="800" dirty="0" smtClean="0">
                <a:latin typeface="Arial" panose="020B0604020202020204" pitchFamily="34" charset="0"/>
                <a:cs typeface="Arial" panose="020B0604020202020204" pitchFamily="34" charset="0"/>
              </a:rPr>
              <a:t>Calculated as monthly losses $ / monthly outstanding balances * 12</a:t>
            </a:r>
          </a:p>
        </p:txBody>
      </p:sp>
      <p:cxnSp>
        <p:nvCxnSpPr>
          <p:cNvPr id="40" name="Straight Connector 39"/>
          <p:cNvCxnSpPr/>
          <p:nvPr/>
        </p:nvCxnSpPr>
        <p:spPr>
          <a:xfrm>
            <a:off x="3381375" y="3823208"/>
            <a:ext cx="0" cy="827024"/>
          </a:xfrm>
          <a:prstGeom prst="line">
            <a:avLst/>
          </a:prstGeom>
          <a:ln>
            <a:solidFill>
              <a:schemeClr val="bg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2050696" y="4225995"/>
            <a:ext cx="1914449" cy="184666"/>
          </a:xfrm>
          <a:prstGeom prst="rect">
            <a:avLst/>
          </a:prstGeom>
          <a:solidFill>
            <a:schemeClr val="bg1"/>
          </a:solidFill>
        </p:spPr>
        <p:txBody>
          <a:bodyPr wrap="square" lIns="0" tIns="0" rIns="0" bIns="0" rtlCol="0">
            <a:spAutoFit/>
          </a:bodyPr>
          <a:lstStyle/>
          <a:p>
            <a:pPr>
              <a:lnSpc>
                <a:spcPct val="100000"/>
              </a:lnSpc>
            </a:pPr>
            <a:r>
              <a:rPr lang="en-GB" sz="1200" b="1" i="1" dirty="0" smtClean="0">
                <a:latin typeface="Arial" panose="020B0604020202020204" pitchFamily="34" charset="0"/>
                <a:cs typeface="Arial" panose="020B0604020202020204" pitchFamily="34" charset="0"/>
              </a:rPr>
              <a:t>~6.8x from Stress to Base</a:t>
            </a:r>
          </a:p>
        </p:txBody>
      </p:sp>
      <p:graphicFrame>
        <p:nvGraphicFramePr>
          <p:cNvPr id="45" name="Table 44"/>
          <p:cNvGraphicFramePr>
            <a:graphicFrameLocks noGrp="1"/>
          </p:cNvGraphicFramePr>
          <p:nvPr>
            <p:extLst>
              <p:ext uri="{D42A27DB-BD31-4B8C-83A1-F6EECF244321}">
                <p14:modId xmlns:p14="http://schemas.microsoft.com/office/powerpoint/2010/main" val="2941418236"/>
              </p:ext>
            </p:extLst>
          </p:nvPr>
        </p:nvGraphicFramePr>
        <p:xfrm>
          <a:off x="5143862" y="1459865"/>
          <a:ext cx="4082688" cy="3322342"/>
        </p:xfrm>
        <a:graphic>
          <a:graphicData uri="http://schemas.openxmlformats.org/drawingml/2006/table">
            <a:tbl>
              <a:tblPr firstRow="1" bandRow="1">
                <a:tableStyleId>{839DD9DD-9E6C-4910-8AC0-68ADFF6A6AFC}</a:tableStyleId>
              </a:tblPr>
              <a:tblGrid>
                <a:gridCol w="606698"/>
                <a:gridCol w="3475990"/>
              </a:tblGrid>
              <a:tr h="236855">
                <a:tc>
                  <a:txBody>
                    <a:bodyPr/>
                    <a:lstStyle/>
                    <a:p>
                      <a:endParaRPr lang="en-US" sz="1400" b="1" dirty="0">
                        <a:solidFill>
                          <a:srgbClr val="FF0000"/>
                        </a:solidFill>
                      </a:endParaRP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b="1" dirty="0" smtClean="0">
                          <a:solidFill>
                            <a:srgbClr val="FF0000"/>
                          </a:solidFill>
                          <a:latin typeface="Arial" panose="020B0604020202020204" pitchFamily="34" charset="0"/>
                          <a:cs typeface="Arial" panose="020B0604020202020204" pitchFamily="34" charset="0"/>
                        </a:rPr>
                        <a:t>Calibration approach</a:t>
                      </a:r>
                    </a:p>
                  </a:txBody>
                  <a:tcPr/>
                </a:tc>
              </a:tr>
              <a:tr h="1293495">
                <a:tc>
                  <a:txBody>
                    <a:bodyPr/>
                    <a:lstStyle/>
                    <a:p>
                      <a:r>
                        <a:rPr lang="en-US" sz="3600" b="1" dirty="0" smtClean="0">
                          <a:solidFill>
                            <a:srgbClr val="FF0000"/>
                          </a:solidFill>
                          <a:latin typeface="Arial" panose="020B0604020202020204" pitchFamily="34" charset="0"/>
                          <a:cs typeface="Arial" panose="020B0604020202020204" pitchFamily="34" charset="0"/>
                        </a:rPr>
                        <a:t>B</a:t>
                      </a:r>
                      <a:endParaRPr lang="en-US" sz="3600" b="1" dirty="0">
                        <a:solidFill>
                          <a:srgbClr val="FF0000"/>
                        </a:solidFill>
                        <a:latin typeface="Arial" panose="020B0604020202020204" pitchFamily="34" charset="0"/>
                        <a:cs typeface="Arial" panose="020B0604020202020204" pitchFamily="34" charset="0"/>
                      </a:endParaRPr>
                    </a:p>
                  </a:txBody>
                  <a:tcPr anchor="ctr"/>
                </a:tc>
                <a:tc>
                  <a:txBody>
                    <a:bodyPr/>
                    <a:lstStyle/>
                    <a:p>
                      <a:pPr marL="236538" indent="-236538" algn="l" fontAlgn="b">
                        <a:lnSpc>
                          <a:spcPct val="100000"/>
                        </a:lnSpc>
                        <a:spcBef>
                          <a:spcPts val="400"/>
                        </a:spcBef>
                        <a:spcAft>
                          <a:spcPts val="0"/>
                        </a:spcAft>
                        <a:buFont typeface="Arial" panose="020B0604020202020204" pitchFamily="34" charset="0"/>
                        <a:buChar char="•"/>
                        <a:defRPr/>
                      </a:pPr>
                      <a:r>
                        <a:rPr lang="en-US" sz="1200" dirty="0" smtClean="0">
                          <a:latin typeface="Arial" panose="020B0604020202020204" pitchFamily="34" charset="0"/>
                          <a:cs typeface="Arial" panose="020B0604020202020204" pitchFamily="34" charset="0"/>
                        </a:rPr>
                        <a:t>For CRE </a:t>
                      </a:r>
                      <a:r>
                        <a:rPr lang="en-US" sz="1200" baseline="0" dirty="0" smtClean="0">
                          <a:latin typeface="Arial" panose="020B0604020202020204" pitchFamily="34" charset="0"/>
                          <a:cs typeface="Arial" panose="020B0604020202020204" pitchFamily="34" charset="0"/>
                        </a:rPr>
                        <a:t>portfolio</a:t>
                      </a:r>
                      <a:r>
                        <a:rPr lang="en-US" sz="1200" dirty="0" smtClean="0">
                          <a:latin typeface="Arial" panose="020B0604020202020204" pitchFamily="34" charset="0"/>
                          <a:cs typeface="Arial" panose="020B0604020202020204" pitchFamily="34" charset="0"/>
                        </a:rPr>
                        <a:t>, calibrated preliminary anchor point based on CCAR BHC Stress to Base projected sensitivity</a:t>
                      </a:r>
                    </a:p>
                    <a:p>
                      <a:pPr marL="236538" indent="-236538" algn="l" fontAlgn="b">
                        <a:lnSpc>
                          <a:spcPct val="100000"/>
                        </a:lnSpc>
                        <a:spcBef>
                          <a:spcPts val="400"/>
                        </a:spcBef>
                        <a:spcAft>
                          <a:spcPts val="0"/>
                        </a:spcAft>
                        <a:buFont typeface="Arial" panose="020B0604020202020204" pitchFamily="34" charset="0"/>
                        <a:buChar char="•"/>
                        <a:defRPr/>
                      </a:pPr>
                      <a:r>
                        <a:rPr lang="en-US" sz="1200" dirty="0" smtClean="0">
                          <a:latin typeface="Arial" panose="020B0604020202020204" pitchFamily="34" charset="0"/>
                          <a:cs typeface="Arial" panose="020B0604020202020204" pitchFamily="34" charset="0"/>
                        </a:rPr>
                        <a:t>Used CCAR projection;</a:t>
                      </a:r>
                      <a:r>
                        <a:rPr lang="en-US" sz="1200" baseline="0" dirty="0" smtClean="0">
                          <a:latin typeface="Arial" panose="020B0604020202020204" pitchFamily="34" charset="0"/>
                          <a:cs typeface="Arial" panose="020B0604020202020204" pitchFamily="34" charset="0"/>
                        </a:rPr>
                        <a:t> </a:t>
                      </a:r>
                      <a:r>
                        <a:rPr lang="en-US" sz="1200" dirty="0" smtClean="0">
                          <a:latin typeface="Arial" panose="020B0604020202020204" pitchFamily="34" charset="0"/>
                          <a:cs typeface="Arial" panose="020B0604020202020204" pitchFamily="34" charset="0"/>
                        </a:rPr>
                        <a:t>improved</a:t>
                      </a:r>
                      <a:r>
                        <a:rPr lang="en-US" sz="1200" baseline="0" dirty="0" smtClean="0">
                          <a:latin typeface="Arial" panose="020B0604020202020204" pitchFamily="34" charset="0"/>
                          <a:cs typeface="Arial" panose="020B0604020202020204" pitchFamily="34" charset="0"/>
                        </a:rPr>
                        <a:t> </a:t>
                      </a:r>
                      <a:r>
                        <a:rPr lang="en-US" sz="1200" dirty="0" smtClean="0">
                          <a:latin typeface="Arial" panose="020B0604020202020204" pitchFamily="34" charset="0"/>
                          <a:cs typeface="Arial" panose="020B0604020202020204" pitchFamily="34" charset="0"/>
                        </a:rPr>
                        <a:t>CCAR model has reliable sensitivity</a:t>
                      </a:r>
                    </a:p>
                  </a:txBody>
                  <a:tcPr/>
                </a:tc>
              </a:tr>
              <a:tr h="1724047">
                <a:tc>
                  <a:txBody>
                    <a:bodyPr/>
                    <a:lstStyle/>
                    <a:p>
                      <a:r>
                        <a:rPr lang="en-US" sz="3600" b="1" dirty="0" smtClean="0">
                          <a:solidFill>
                            <a:srgbClr val="FF0000"/>
                          </a:solidFill>
                          <a:latin typeface="Arial" panose="020B0604020202020204" pitchFamily="34" charset="0"/>
                          <a:cs typeface="Arial" panose="020B0604020202020204" pitchFamily="34" charset="0"/>
                        </a:rPr>
                        <a:t>D</a:t>
                      </a:r>
                      <a:endParaRPr lang="en-US" sz="3600" b="1" dirty="0">
                        <a:solidFill>
                          <a:srgbClr val="FF0000"/>
                        </a:solidFill>
                        <a:latin typeface="Arial" panose="020B0604020202020204" pitchFamily="34" charset="0"/>
                        <a:cs typeface="Arial" panose="020B0604020202020204" pitchFamily="34" charset="0"/>
                      </a:endParaRPr>
                    </a:p>
                  </a:txBody>
                  <a:tcPr anchor="ctr"/>
                </a:tc>
                <a:tc>
                  <a:txBody>
                    <a:bodyPr/>
                    <a:lstStyle/>
                    <a:p>
                      <a:pPr marL="171450" marR="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smtClean="0">
                          <a:latin typeface="Arial" panose="020B0604020202020204" pitchFamily="34" charset="0"/>
                          <a:cs typeface="Arial" panose="020B0604020202020204" pitchFamily="34" charset="0"/>
                        </a:rPr>
                        <a:t>Management reviewed the anchor</a:t>
                      </a:r>
                      <a:r>
                        <a:rPr lang="en-US" sz="1200" baseline="0" dirty="0" smtClean="0">
                          <a:latin typeface="Arial" panose="020B0604020202020204" pitchFamily="34" charset="0"/>
                          <a:cs typeface="Arial" panose="020B0604020202020204" pitchFamily="34" charset="0"/>
                        </a:rPr>
                        <a:t> stress scalar and applied further adjustment (see following page)</a:t>
                      </a:r>
                    </a:p>
                    <a:p>
                      <a:pPr marL="0" marR="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dirty="0"/>
                    </a:p>
                  </a:txBody>
                  <a:tcPr/>
                </a:tc>
              </a:tr>
            </a:tbl>
          </a:graphicData>
        </a:graphic>
      </p:graphicFrame>
      <p:grpSp>
        <p:nvGrpSpPr>
          <p:cNvPr id="47" name="Group 46"/>
          <p:cNvGrpSpPr/>
          <p:nvPr/>
        </p:nvGrpSpPr>
        <p:grpSpPr>
          <a:xfrm>
            <a:off x="443921" y="72184"/>
            <a:ext cx="3881751" cy="189008"/>
            <a:chOff x="403281" y="164517"/>
            <a:chExt cx="3881751" cy="189008"/>
          </a:xfrm>
        </p:grpSpPr>
        <p:sp>
          <p:nvSpPr>
            <p:cNvPr id="48" name="Text Box 75"/>
            <p:cNvSpPr txBox="1">
              <a:spLocks noChangeArrowheads="1"/>
            </p:cNvSpPr>
            <p:nvPr/>
          </p:nvSpPr>
          <p:spPr bwMode="gray">
            <a:xfrm>
              <a:off x="636148" y="166688"/>
              <a:ext cx="3648884" cy="184666"/>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none" lIns="0" tIns="0" rIns="0" bIns="0">
              <a:spAutoFit/>
            </a:bodyPr>
            <a:lstStyle/>
            <a:p>
              <a:pPr algn="l">
                <a:lnSpc>
                  <a:spcPct val="100000"/>
                </a:lnSpc>
              </a:pPr>
              <a:r>
                <a:rPr lang="en-US" sz="1200" dirty="0">
                  <a:solidFill>
                    <a:srgbClr val="FF0000"/>
                  </a:solidFill>
                </a:rPr>
                <a:t>Credit risk – Losses: </a:t>
              </a:r>
              <a:r>
                <a:rPr lang="en-US" sz="1200" dirty="0">
                  <a:solidFill>
                    <a:schemeClr val="accent1"/>
                  </a:solidFill>
                </a:rPr>
                <a:t>Calibration – </a:t>
              </a:r>
              <a:r>
                <a:rPr lang="en-US" sz="1200" dirty="0" smtClean="0">
                  <a:solidFill>
                    <a:srgbClr val="FF0000"/>
                  </a:solidFill>
                </a:rPr>
                <a:t>Net Charge-off rate</a:t>
              </a:r>
              <a:endParaRPr lang="en-US" sz="1200" dirty="0">
                <a:solidFill>
                  <a:srgbClr val="FF0000"/>
                </a:solidFill>
              </a:endParaRPr>
            </a:p>
          </p:txBody>
        </p:sp>
        <p:sp>
          <p:nvSpPr>
            <p:cNvPr id="49" name="Oval 48"/>
            <p:cNvSpPr/>
            <p:nvPr/>
          </p:nvSpPr>
          <p:spPr bwMode="auto">
            <a:xfrm>
              <a:off x="403281" y="164517"/>
              <a:ext cx="189008" cy="189008"/>
            </a:xfrm>
            <a:prstGeom prst="ellipse">
              <a:avLst/>
            </a:prstGeom>
            <a:solidFill>
              <a:srgbClr val="FF000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lang="en-US" b="1" dirty="0">
                  <a:solidFill>
                    <a:schemeClr val="bg1"/>
                  </a:solidFill>
                  <a:ea typeface="ＭＳ Ｐゴシック" pitchFamily="-112" charset="-128"/>
                  <a:cs typeface="ＭＳ Ｐゴシック" pitchFamily="-112" charset="-128"/>
                </a:rPr>
                <a:t>2</a:t>
              </a:r>
              <a:endParaRPr kumimoji="0" lang="en-US" b="1" i="0" u="none" strike="noStrike" cap="none" normalizeH="0" baseline="0" dirty="0">
                <a:ln>
                  <a:noFill/>
                </a:ln>
                <a:solidFill>
                  <a:schemeClr val="bg1"/>
                </a:solidFill>
                <a:effectLst/>
                <a:latin typeface="Arial" charset="0"/>
                <a:ea typeface="ＭＳ Ｐゴシック" pitchFamily="-112" charset="-128"/>
                <a:cs typeface="ＭＳ Ｐゴシック" pitchFamily="-112" charset="-128"/>
              </a:endParaRPr>
            </a:p>
          </p:txBody>
        </p:sp>
      </p:grpSp>
      <p:graphicFrame>
        <p:nvGraphicFramePr>
          <p:cNvPr id="50" name="Table 49"/>
          <p:cNvGraphicFramePr>
            <a:graphicFrameLocks noGrp="1"/>
          </p:cNvGraphicFramePr>
          <p:nvPr>
            <p:extLst>
              <p:ext uri="{D42A27DB-BD31-4B8C-83A1-F6EECF244321}">
                <p14:modId xmlns:p14="http://schemas.microsoft.com/office/powerpoint/2010/main" val="3202139277"/>
              </p:ext>
            </p:extLst>
          </p:nvPr>
        </p:nvGraphicFramePr>
        <p:xfrm>
          <a:off x="6014720" y="3840998"/>
          <a:ext cx="3232468" cy="667830"/>
        </p:xfrm>
        <a:graphic>
          <a:graphicData uri="http://schemas.openxmlformats.org/drawingml/2006/table">
            <a:tbl>
              <a:tblPr firstRow="1" bandRow="1">
                <a:tableStyleId>{839DD9DD-9E6C-4910-8AC0-68ADFF6A6AFC}</a:tableStyleId>
              </a:tblPr>
              <a:tblGrid>
                <a:gridCol w="843280"/>
                <a:gridCol w="1194594"/>
                <a:gridCol w="1194594"/>
              </a:tblGrid>
              <a:tr h="271590">
                <a:tc>
                  <a:txBody>
                    <a:bodyPr/>
                    <a:lstStyle/>
                    <a:p>
                      <a:endParaRPr lang="en-US" sz="1000" dirty="0">
                        <a:latin typeface="Arial" panose="020B0604020202020204" pitchFamily="34" charset="0"/>
                        <a:cs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000" dirty="0" smtClean="0">
                          <a:solidFill>
                            <a:schemeClr val="tx1"/>
                          </a:solidFill>
                          <a:latin typeface="Arial" panose="020B0604020202020204" pitchFamily="34" charset="0"/>
                          <a:cs typeface="Arial" panose="020B0604020202020204" pitchFamily="34" charset="0"/>
                        </a:rPr>
                        <a:t>CCAR</a:t>
                      </a:r>
                      <a:r>
                        <a:rPr lang="en-US" sz="1000" baseline="0" dirty="0" smtClean="0">
                          <a:solidFill>
                            <a:schemeClr val="tx1"/>
                          </a:solidFill>
                          <a:latin typeface="Arial" panose="020B0604020202020204" pitchFamily="34" charset="0"/>
                          <a:cs typeface="Arial" panose="020B0604020202020204" pitchFamily="34" charset="0"/>
                        </a:rPr>
                        <a:t> anchor point </a:t>
                      </a:r>
                      <a:endParaRPr lang="en-US" sz="100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000" dirty="0" smtClean="0">
                          <a:solidFill>
                            <a:srgbClr val="FF0000"/>
                          </a:solidFill>
                          <a:latin typeface="Arial" panose="020B0604020202020204" pitchFamily="34" charset="0"/>
                          <a:cs typeface="Arial" panose="020B0604020202020204" pitchFamily="34" charset="0"/>
                        </a:rPr>
                        <a:t>Revised</a:t>
                      </a:r>
                      <a:r>
                        <a:rPr lang="en-US" sz="1000" baseline="0" dirty="0" smtClean="0">
                          <a:solidFill>
                            <a:srgbClr val="FF0000"/>
                          </a:solidFill>
                          <a:latin typeface="Arial" panose="020B0604020202020204" pitchFamily="34" charset="0"/>
                          <a:cs typeface="Arial" panose="020B0604020202020204" pitchFamily="34" charset="0"/>
                        </a:rPr>
                        <a:t> stress scalar</a:t>
                      </a:r>
                      <a:endParaRPr lang="en-US" sz="1000" dirty="0">
                        <a:solidFill>
                          <a:srgbClr val="FF0000"/>
                        </a:solidFill>
                        <a:latin typeface="Arial" panose="020B0604020202020204" pitchFamily="34" charset="0"/>
                        <a:cs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r>
              <a:tr h="271590">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marL="169863" indent="0" algn="l" defTabSz="914400" rtl="0" eaLnBrk="1" latinLnBrk="0" hangingPunct="1"/>
                      <a:r>
                        <a:rPr lang="en-US" sz="1100" b="1" i="0" kern="1200" dirty="0" smtClean="0">
                          <a:solidFill>
                            <a:schemeClr val="tx1"/>
                          </a:solidFill>
                          <a:latin typeface="Arial" panose="020B0604020202020204" pitchFamily="34" charset="0"/>
                          <a:ea typeface="+mn-ea"/>
                          <a:cs typeface="Arial" panose="020B0604020202020204" pitchFamily="34" charset="0"/>
                        </a:rPr>
                        <a:t>CRE</a:t>
                      </a:r>
                      <a:endParaRPr lang="en-US" sz="1100" b="1" i="0" kern="1200" dirty="0">
                        <a:solidFill>
                          <a:schemeClr val="tx1"/>
                        </a:solidFill>
                        <a:latin typeface="Arial" panose="020B0604020202020204" pitchFamily="34" charset="0"/>
                        <a:ea typeface="+mn-ea"/>
                        <a:cs typeface="Arial" panose="020B0604020202020204" pitchFamily="34" charset="0"/>
                      </a:endParaRPr>
                    </a:p>
                  </a:txBody>
                  <a:tcPr marL="36576" marR="36576" marT="27432" marB="27432" anchor="ctr">
                    <a:lnL w="12700" cap="flat" cmpd="sng" algn="ctr">
                      <a:solidFill>
                        <a:schemeClr val="bg1">
                          <a:lumMod val="50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fontAlgn="ctr"/>
                      <a:r>
                        <a:rPr lang="en-US" sz="1100" b="0" i="0" u="none" strike="noStrike" dirty="0" smtClean="0">
                          <a:solidFill>
                            <a:schemeClr val="tx1"/>
                          </a:solidFill>
                          <a:effectLst/>
                          <a:latin typeface="Arial" panose="020B0604020202020204" pitchFamily="34" charset="0"/>
                          <a:cs typeface="Arial" panose="020B0604020202020204" pitchFamily="34" charset="0"/>
                        </a:rPr>
                        <a:t>6.8</a:t>
                      </a:r>
                      <a:endParaRPr lang="en-US" sz="1100" b="0" i="0" u="none" strike="noStrike" dirty="0">
                        <a:solidFill>
                          <a:schemeClr val="tx1"/>
                        </a:solidFill>
                        <a:effectLst/>
                        <a:latin typeface="Arial" panose="020B0604020202020204" pitchFamily="34" charset="0"/>
                        <a:cs typeface="Arial" panose="020B0604020202020204" pitchFamily="34" charset="0"/>
                      </a:endParaRPr>
                    </a:p>
                  </a:txBody>
                  <a:tcPr marL="0" marR="0" marT="0" marB="0" anchor="ctr">
                    <a:lnL w="12700" cap="flat" cmpd="sng" algn="ctr">
                      <a:no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100" b="0" i="0" u="none" strike="noStrike" dirty="0" smtClean="0">
                          <a:solidFill>
                            <a:schemeClr val="accent1"/>
                          </a:solidFill>
                          <a:effectLst/>
                          <a:latin typeface="Arial" panose="020B0604020202020204" pitchFamily="34" charset="0"/>
                          <a:cs typeface="Arial" panose="020B0604020202020204" pitchFamily="34" charset="0"/>
                        </a:rPr>
                        <a:t>4.2</a:t>
                      </a:r>
                      <a:endParaRPr lang="en-US" sz="1100" b="0" i="0" u="none" strike="noStrike" dirty="0">
                        <a:solidFill>
                          <a:schemeClr val="accent1"/>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r>
            </a:tbl>
          </a:graphicData>
        </a:graphic>
      </p:graphicFrame>
    </p:spTree>
    <p:extLst>
      <p:ext uri="{BB962C8B-B14F-4D97-AF65-F5344CB8AC3E}">
        <p14:creationId xmlns:p14="http://schemas.microsoft.com/office/powerpoint/2010/main" val="31166469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1" name="Object 30" hidden="1"/>
          <p:cNvGraphicFramePr>
            <a:graphicFrameLocks noChangeAspect="1"/>
          </p:cNvGraphicFramePr>
          <p:nvPr>
            <p:custDataLst>
              <p:tags r:id="rId2"/>
            </p:custDataLst>
            <p:extLst>
              <p:ext uri="{D42A27DB-BD31-4B8C-83A1-F6EECF244321}">
                <p14:modId xmlns:p14="http://schemas.microsoft.com/office/powerpoint/2010/main" val="809934627"/>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19586" name="think-cell Slide" r:id="rId30" imgW="270" imgH="270" progId="TCLayout.ActiveDocument.1">
                  <p:embed/>
                </p:oleObj>
              </mc:Choice>
              <mc:Fallback>
                <p:oleObj name="think-cell Slide" r:id="rId30" imgW="270" imgH="270" progId="TCLayout.ActiveDocument.1">
                  <p:embed/>
                  <p:pic>
                    <p:nvPicPr>
                      <p:cNvPr id="0" name=""/>
                      <p:cNvPicPr/>
                      <p:nvPr/>
                    </p:nvPicPr>
                    <p:blipFill>
                      <a:blip r:embed="rId31"/>
                      <a:stretch>
                        <a:fillRect/>
                      </a:stretch>
                    </p:blipFill>
                    <p:spPr>
                      <a:xfrm>
                        <a:off x="1588" y="1588"/>
                        <a:ext cx="1587" cy="1587"/>
                      </a:xfrm>
                      <a:prstGeom prst="rect">
                        <a:avLst/>
                      </a:prstGeom>
                    </p:spPr>
                  </p:pic>
                </p:oleObj>
              </mc:Fallback>
            </mc:AlternateContent>
          </a:graphicData>
        </a:graphic>
      </p:graphicFrame>
      <p:sp>
        <p:nvSpPr>
          <p:cNvPr id="30" name="Rectangle 29" hidden="1"/>
          <p:cNvSpPr/>
          <p:nvPr>
            <p:custDataLst>
              <p:tags r:id="rId3"/>
            </p:custDataLst>
          </p:nvPr>
        </p:nvSpPr>
        <p:spPr bwMode="auto">
          <a:xfrm>
            <a:off x="0" y="0"/>
            <a:ext cx="158750" cy="158750"/>
          </a:xfrm>
          <a:prstGeom prst="rect">
            <a:avLst/>
          </a:prstGeom>
          <a:solidFill>
            <a:schemeClr val="accent1">
              <a:lumMod val="20000"/>
              <a:lumOff val="8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vert="horz" wrap="none" lIns="0" tIns="0" rIns="0" bIns="0" numCol="1" spcCol="0" rtlCol="0" anchor="ctr" anchorCtr="0">
            <a:noAutofit/>
          </a:bodyPr>
          <a:lstStyle/>
          <a:p>
            <a:pPr>
              <a:lnSpc>
                <a:spcPct val="100000"/>
              </a:lnSpc>
            </a:pPr>
            <a:endParaRPr lang="en-US" dirty="0" smtClean="0">
              <a:solidFill>
                <a:schemeClr val="tx1"/>
              </a:solidFill>
              <a:latin typeface="Calibri"/>
              <a:sym typeface="Calibri"/>
            </a:endParaRPr>
          </a:p>
        </p:txBody>
      </p:sp>
      <p:sp>
        <p:nvSpPr>
          <p:cNvPr id="5" name="Content Placeholder 1"/>
          <p:cNvSpPr>
            <a:spLocks noGrp="1"/>
          </p:cNvSpPr>
          <p:nvPr>
            <p:ph sz="quarter" idx="11"/>
          </p:nvPr>
        </p:nvSpPr>
        <p:spPr>
          <a:xfrm>
            <a:off x="1381598" y="452510"/>
            <a:ext cx="7633084" cy="435610"/>
          </a:xfrm>
        </p:spPr>
        <p:txBody>
          <a:bodyPr/>
          <a:lstStyle/>
          <a:p>
            <a:r>
              <a:rPr lang="en-US" dirty="0" smtClean="0"/>
              <a:t>Calibration: </a:t>
            </a:r>
            <a:r>
              <a:rPr lang="en-US" b="0" dirty="0"/>
              <a:t>Establish relativity between base and </a:t>
            </a:r>
            <a:r>
              <a:rPr lang="en-US" b="0" dirty="0" smtClean="0"/>
              <a:t>stress – CRE</a:t>
            </a:r>
            <a:endParaRPr lang="en-US" b="0" dirty="0"/>
          </a:p>
        </p:txBody>
      </p:sp>
      <p:sp>
        <p:nvSpPr>
          <p:cNvPr id="6" name="Rectangle 5"/>
          <p:cNvSpPr/>
          <p:nvPr/>
        </p:nvSpPr>
        <p:spPr>
          <a:xfrm>
            <a:off x="270396" y="352762"/>
            <a:ext cx="1111202" cy="707886"/>
          </a:xfrm>
          <a:prstGeom prst="rect">
            <a:avLst/>
          </a:prstGeom>
        </p:spPr>
        <p:txBody>
          <a:bodyPr wrap="none">
            <a:spAutoFit/>
          </a:bodyPr>
          <a:lstStyle/>
          <a:p>
            <a:pPr lvl="0" fontAlgn="ctr">
              <a:lnSpc>
                <a:spcPct val="100000"/>
              </a:lnSpc>
              <a:spcBef>
                <a:spcPts val="0"/>
              </a:spcBef>
              <a:spcAft>
                <a:spcPts val="0"/>
              </a:spcAft>
              <a:defRPr/>
            </a:pPr>
            <a:r>
              <a:rPr lang="en-US" sz="4000" b="1" dirty="0" smtClean="0">
                <a:solidFill>
                  <a:srgbClr val="FF0000"/>
                </a:solidFill>
                <a:latin typeface="Arial" panose="020B0604020202020204" pitchFamily="34" charset="0"/>
                <a:cs typeface="Arial" panose="020B0604020202020204" pitchFamily="34" charset="0"/>
              </a:rPr>
              <a:t>B</a:t>
            </a:r>
            <a:r>
              <a:rPr lang="en-US" sz="2000" b="1" dirty="0" smtClean="0">
                <a:solidFill>
                  <a:srgbClr val="FF0000"/>
                </a:solidFill>
                <a:latin typeface="Arial" panose="020B0604020202020204" pitchFamily="34" charset="0"/>
                <a:cs typeface="Arial" panose="020B0604020202020204" pitchFamily="34" charset="0"/>
              </a:rPr>
              <a:t>&amp;</a:t>
            </a:r>
            <a:r>
              <a:rPr lang="en-US" sz="4000" b="1" dirty="0" smtClean="0">
                <a:solidFill>
                  <a:srgbClr val="FF0000"/>
                </a:solidFill>
                <a:latin typeface="Arial" panose="020B0604020202020204" pitchFamily="34" charset="0"/>
                <a:cs typeface="Arial" panose="020B0604020202020204" pitchFamily="34" charset="0"/>
              </a:rPr>
              <a:t>D</a:t>
            </a:r>
            <a:endParaRPr lang="en-US" sz="4000" b="1" dirty="0">
              <a:solidFill>
                <a:srgbClr val="FF0000"/>
              </a:solidFill>
              <a:latin typeface="Arial" panose="020B0604020202020204" pitchFamily="34" charset="0"/>
              <a:cs typeface="Arial" panose="020B0604020202020204" pitchFamily="34" charset="0"/>
            </a:endParaRPr>
          </a:p>
        </p:txBody>
      </p:sp>
      <p:grpSp>
        <p:nvGrpSpPr>
          <p:cNvPr id="47" name="Group 46"/>
          <p:cNvGrpSpPr/>
          <p:nvPr/>
        </p:nvGrpSpPr>
        <p:grpSpPr>
          <a:xfrm>
            <a:off x="443921" y="72184"/>
            <a:ext cx="3881751" cy="189008"/>
            <a:chOff x="403281" y="164517"/>
            <a:chExt cx="3881751" cy="189008"/>
          </a:xfrm>
        </p:grpSpPr>
        <p:sp>
          <p:nvSpPr>
            <p:cNvPr id="48" name="Text Box 75"/>
            <p:cNvSpPr txBox="1">
              <a:spLocks noChangeArrowheads="1"/>
            </p:cNvSpPr>
            <p:nvPr/>
          </p:nvSpPr>
          <p:spPr bwMode="gray">
            <a:xfrm>
              <a:off x="636148" y="166688"/>
              <a:ext cx="3648884" cy="184666"/>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none" lIns="0" tIns="0" rIns="0" bIns="0">
              <a:spAutoFit/>
            </a:bodyPr>
            <a:lstStyle/>
            <a:p>
              <a:pPr algn="l">
                <a:lnSpc>
                  <a:spcPct val="100000"/>
                </a:lnSpc>
              </a:pPr>
              <a:r>
                <a:rPr lang="en-US" sz="1200" dirty="0">
                  <a:solidFill>
                    <a:srgbClr val="FF0000"/>
                  </a:solidFill>
                </a:rPr>
                <a:t>Credit risk – Losses: </a:t>
              </a:r>
              <a:r>
                <a:rPr lang="en-US" sz="1200" dirty="0">
                  <a:solidFill>
                    <a:schemeClr val="accent1"/>
                  </a:solidFill>
                </a:rPr>
                <a:t>Calibration – </a:t>
              </a:r>
              <a:r>
                <a:rPr lang="en-US" sz="1200" dirty="0" smtClean="0">
                  <a:solidFill>
                    <a:srgbClr val="FF0000"/>
                  </a:solidFill>
                </a:rPr>
                <a:t>Net Charge-off rate</a:t>
              </a:r>
              <a:endParaRPr lang="en-US" sz="1200" dirty="0">
                <a:solidFill>
                  <a:srgbClr val="FF0000"/>
                </a:solidFill>
              </a:endParaRPr>
            </a:p>
          </p:txBody>
        </p:sp>
        <p:sp>
          <p:nvSpPr>
            <p:cNvPr id="49" name="Oval 48"/>
            <p:cNvSpPr/>
            <p:nvPr/>
          </p:nvSpPr>
          <p:spPr bwMode="auto">
            <a:xfrm>
              <a:off x="403281" y="164517"/>
              <a:ext cx="189008" cy="189008"/>
            </a:xfrm>
            <a:prstGeom prst="ellipse">
              <a:avLst/>
            </a:prstGeom>
            <a:solidFill>
              <a:srgbClr val="FF000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lang="en-US" b="1" dirty="0">
                  <a:solidFill>
                    <a:schemeClr val="bg1"/>
                  </a:solidFill>
                  <a:ea typeface="ＭＳ Ｐゴシック" pitchFamily="-112" charset="-128"/>
                  <a:cs typeface="ＭＳ Ｐゴシック" pitchFamily="-112" charset="-128"/>
                </a:rPr>
                <a:t>2</a:t>
              </a:r>
              <a:endParaRPr kumimoji="0" lang="en-US" b="1" i="0" u="none" strike="noStrike" cap="none" normalizeH="0" baseline="0" dirty="0">
                <a:ln>
                  <a:noFill/>
                </a:ln>
                <a:solidFill>
                  <a:schemeClr val="bg1"/>
                </a:solidFill>
                <a:effectLst/>
                <a:latin typeface="Arial" charset="0"/>
                <a:ea typeface="ＭＳ Ｐゴシック" pitchFamily="-112" charset="-128"/>
                <a:cs typeface="ＭＳ Ｐゴシック" pitchFamily="-112" charset="-128"/>
              </a:endParaRPr>
            </a:p>
          </p:txBody>
        </p:sp>
      </p:grpSp>
      <p:sp>
        <p:nvSpPr>
          <p:cNvPr id="43" name="Text Placeholder 10"/>
          <p:cNvSpPr txBox="1">
            <a:spLocks/>
          </p:cNvSpPr>
          <p:nvPr/>
        </p:nvSpPr>
        <p:spPr>
          <a:xfrm>
            <a:off x="4936443" y="1463040"/>
            <a:ext cx="3944938" cy="336550"/>
          </a:xfrm>
          <a:prstGeom prst="rect">
            <a:avLst/>
          </a:prstGeom>
        </p:spPr>
        <p:txBody>
          <a:bodyPr lIns="0" tIns="0" rIns="0" bIns="0"/>
          <a:lstStyle>
            <a:lvl1pPr marL="0" indent="0" algn="l" rtl="0" eaLnBrk="1" fontAlgn="base" hangingPunct="1">
              <a:lnSpc>
                <a:spcPct val="100000"/>
              </a:lnSpc>
              <a:spcBef>
                <a:spcPts val="0"/>
              </a:spcBef>
              <a:spcAft>
                <a:spcPct val="0"/>
              </a:spcAft>
              <a:buNone/>
              <a:defRPr sz="1200" b="1">
                <a:solidFill>
                  <a:srgbClr val="FF0000"/>
                </a:solidFill>
                <a:latin typeface="+mj-lt"/>
                <a:ea typeface="+mn-ea"/>
                <a:cs typeface="+mn-cs"/>
              </a:defRPr>
            </a:lvl1pPr>
            <a:lvl2pPr marL="0" indent="0" algn="l" rtl="0" eaLnBrk="1" fontAlgn="base" hangingPunct="1">
              <a:lnSpc>
                <a:spcPct val="100000"/>
              </a:lnSpc>
              <a:spcBef>
                <a:spcPts val="0"/>
              </a:spcBef>
              <a:spcAft>
                <a:spcPct val="0"/>
              </a:spcAft>
              <a:buClr>
                <a:schemeClr val="tx1"/>
              </a:buClr>
              <a:buFont typeface="Wingdings" pitchFamily="2" charset="2"/>
              <a:buNone/>
              <a:defRPr sz="1200">
                <a:solidFill>
                  <a:srgbClr val="FF0000"/>
                </a:solidFill>
                <a:latin typeface="Arial" charset="0"/>
                <a:ea typeface="+mn-ea"/>
                <a:cs typeface="+mn-cs"/>
              </a:defRPr>
            </a:lvl2pPr>
            <a:lvl3pPr marL="625475" indent="-163513" algn="l" rtl="0" eaLnBrk="1" fontAlgn="base" hangingPunct="1">
              <a:lnSpc>
                <a:spcPct val="100000"/>
              </a:lnSpc>
              <a:spcBef>
                <a:spcPts val="350"/>
              </a:spcBef>
              <a:spcAft>
                <a:spcPct val="0"/>
              </a:spcAft>
              <a:buClr>
                <a:schemeClr val="tx1"/>
              </a:buClr>
              <a:buChar char="•"/>
              <a:defRPr sz="1000">
                <a:solidFill>
                  <a:schemeClr val="accent2"/>
                </a:solidFill>
                <a:latin typeface="Arial" charset="0"/>
                <a:ea typeface="+mn-ea"/>
                <a:cs typeface="+mn-cs"/>
              </a:defRPr>
            </a:lvl3pPr>
            <a:lvl4pPr marL="741363" indent="-115888" algn="l" rtl="0" eaLnBrk="1" fontAlgn="base" hangingPunct="1">
              <a:lnSpc>
                <a:spcPct val="100000"/>
              </a:lnSpc>
              <a:spcBef>
                <a:spcPts val="300"/>
              </a:spcBef>
              <a:spcAft>
                <a:spcPct val="0"/>
              </a:spcAft>
              <a:buClr>
                <a:schemeClr val="tx1"/>
              </a:buClr>
              <a:buChar char="–"/>
              <a:defRPr sz="1000">
                <a:solidFill>
                  <a:schemeClr val="accent2"/>
                </a:solidFill>
                <a:latin typeface="Arial" charset="0"/>
                <a:ea typeface="+mn-ea"/>
                <a:cs typeface="+mn-cs"/>
              </a:defRPr>
            </a:lvl4pPr>
            <a:lvl5pPr marL="912812" indent="-171450" algn="l" rtl="0" eaLnBrk="1" fontAlgn="base" hangingPunct="1">
              <a:lnSpc>
                <a:spcPct val="100000"/>
              </a:lnSpc>
              <a:spcBef>
                <a:spcPts val="250"/>
              </a:spcBef>
              <a:spcAft>
                <a:spcPct val="0"/>
              </a:spcAft>
              <a:buClr>
                <a:schemeClr val="tx1"/>
              </a:buClr>
              <a:buFont typeface="Courier New" panose="02070309020205020404" pitchFamily="49" charset="0"/>
              <a:buChar char="o"/>
              <a:defRPr sz="1000">
                <a:solidFill>
                  <a:schemeClr val="accent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0" marR="0" lvl="0" indent="0" algn="l" defTabSz="914400" rtl="0" eaLnBrk="1" fontAlgn="base" latinLnBrk="0" hangingPunct="1">
              <a:lnSpc>
                <a:spcPct val="100000"/>
              </a:lnSpc>
              <a:spcBef>
                <a:spcPts val="0"/>
              </a:spcBef>
              <a:spcAft>
                <a:spcPct val="0"/>
              </a:spcAft>
              <a:buClrTx/>
              <a:buSzTx/>
              <a:buFontTx/>
              <a:buNone/>
              <a:tabLst/>
              <a:defRPr/>
            </a:pPr>
            <a:r>
              <a:rPr kumimoji="0" lang="en-US" sz="1400" b="1" i="0" u="none" strike="noStrike" kern="0" cap="none" spc="0" normalizeH="0" baseline="0" noProof="0" dirty="0" smtClean="0">
                <a:ln>
                  <a:noFill/>
                </a:ln>
                <a:solidFill>
                  <a:srgbClr val="FF0000"/>
                </a:solidFill>
                <a:effectLst/>
                <a:uLnTx/>
                <a:uFillTx/>
                <a:latin typeface="Arial Bold"/>
                <a:ea typeface="ＭＳ Ｐゴシック"/>
              </a:rPr>
              <a:t>Scalar derived from historical loss rates</a:t>
            </a:r>
          </a:p>
          <a:p>
            <a:pPr marL="0" marR="0" lvl="0" indent="0" algn="l" defTabSz="914400" rtl="0" eaLnBrk="1" fontAlgn="base" latinLnBrk="0" hangingPunct="1">
              <a:lnSpc>
                <a:spcPct val="100000"/>
              </a:lnSpc>
              <a:spcBef>
                <a:spcPts val="0"/>
              </a:spcBef>
              <a:spcAft>
                <a:spcPct val="0"/>
              </a:spcAft>
              <a:buClrTx/>
              <a:buSzTx/>
              <a:buFontTx/>
              <a:buNone/>
              <a:tabLst/>
              <a:defRPr/>
            </a:pPr>
            <a:endParaRPr kumimoji="0" lang="en-GB" sz="1400" b="1" i="0" u="none" strike="noStrike" kern="0" cap="none" spc="0" normalizeH="0" baseline="0" noProof="0" dirty="0">
              <a:ln>
                <a:noFill/>
              </a:ln>
              <a:solidFill>
                <a:srgbClr val="FF0000"/>
              </a:solidFill>
              <a:effectLst/>
              <a:uLnTx/>
              <a:uFillTx/>
              <a:latin typeface="Arial Bold"/>
              <a:ea typeface="ＭＳ Ｐゴシック"/>
            </a:endParaRPr>
          </a:p>
        </p:txBody>
      </p:sp>
      <p:sp>
        <p:nvSpPr>
          <p:cNvPr id="44" name="Text Placeholder 9"/>
          <p:cNvSpPr txBox="1">
            <a:spLocks/>
          </p:cNvSpPr>
          <p:nvPr/>
        </p:nvSpPr>
        <p:spPr>
          <a:xfrm>
            <a:off x="365760" y="1463040"/>
            <a:ext cx="3941769" cy="336550"/>
          </a:xfrm>
          <a:prstGeom prst="rect">
            <a:avLst/>
          </a:prstGeom>
        </p:spPr>
        <p:txBody>
          <a:bodyPr lIns="0" tIns="0" rIns="0" bIns="0"/>
          <a:lstStyle>
            <a:lvl1pPr marL="0" indent="0" algn="l" rtl="0" eaLnBrk="1" fontAlgn="base" hangingPunct="1">
              <a:lnSpc>
                <a:spcPct val="100000"/>
              </a:lnSpc>
              <a:spcBef>
                <a:spcPts val="0"/>
              </a:spcBef>
              <a:spcAft>
                <a:spcPct val="0"/>
              </a:spcAft>
              <a:buNone/>
              <a:defRPr sz="1200" b="1">
                <a:solidFill>
                  <a:srgbClr val="FF0000"/>
                </a:solidFill>
                <a:latin typeface="+mj-lt"/>
                <a:ea typeface="+mn-ea"/>
                <a:cs typeface="+mn-cs"/>
              </a:defRPr>
            </a:lvl1pPr>
            <a:lvl2pPr marL="0" indent="0" algn="l" rtl="0" eaLnBrk="1" fontAlgn="base" hangingPunct="1">
              <a:lnSpc>
                <a:spcPct val="100000"/>
              </a:lnSpc>
              <a:spcBef>
                <a:spcPts val="0"/>
              </a:spcBef>
              <a:spcAft>
                <a:spcPct val="0"/>
              </a:spcAft>
              <a:buClr>
                <a:schemeClr val="tx1"/>
              </a:buClr>
              <a:buFont typeface="Wingdings" pitchFamily="2" charset="2"/>
              <a:buNone/>
              <a:defRPr sz="1200">
                <a:solidFill>
                  <a:srgbClr val="FF0000"/>
                </a:solidFill>
                <a:latin typeface="Arial" charset="0"/>
                <a:ea typeface="+mn-ea"/>
                <a:cs typeface="+mn-cs"/>
              </a:defRPr>
            </a:lvl2pPr>
            <a:lvl3pPr marL="625475" indent="-163513" algn="l" rtl="0" eaLnBrk="1" fontAlgn="base" hangingPunct="1">
              <a:lnSpc>
                <a:spcPct val="100000"/>
              </a:lnSpc>
              <a:spcBef>
                <a:spcPts val="350"/>
              </a:spcBef>
              <a:spcAft>
                <a:spcPct val="0"/>
              </a:spcAft>
              <a:buClr>
                <a:schemeClr val="tx1"/>
              </a:buClr>
              <a:buChar char="•"/>
              <a:defRPr sz="1000">
                <a:solidFill>
                  <a:schemeClr val="accent2"/>
                </a:solidFill>
                <a:latin typeface="Arial" charset="0"/>
                <a:ea typeface="+mn-ea"/>
                <a:cs typeface="+mn-cs"/>
              </a:defRPr>
            </a:lvl3pPr>
            <a:lvl4pPr marL="741363" indent="-115888" algn="l" rtl="0" eaLnBrk="1" fontAlgn="base" hangingPunct="1">
              <a:lnSpc>
                <a:spcPct val="100000"/>
              </a:lnSpc>
              <a:spcBef>
                <a:spcPts val="300"/>
              </a:spcBef>
              <a:spcAft>
                <a:spcPct val="0"/>
              </a:spcAft>
              <a:buClr>
                <a:schemeClr val="tx1"/>
              </a:buClr>
              <a:buChar char="–"/>
              <a:defRPr sz="1000">
                <a:solidFill>
                  <a:schemeClr val="accent2"/>
                </a:solidFill>
                <a:latin typeface="Arial" charset="0"/>
                <a:ea typeface="+mn-ea"/>
                <a:cs typeface="+mn-cs"/>
              </a:defRPr>
            </a:lvl4pPr>
            <a:lvl5pPr marL="912812" indent="-171450" algn="l" rtl="0" eaLnBrk="1" fontAlgn="base" hangingPunct="1">
              <a:lnSpc>
                <a:spcPct val="100000"/>
              </a:lnSpc>
              <a:spcBef>
                <a:spcPts val="250"/>
              </a:spcBef>
              <a:spcAft>
                <a:spcPct val="0"/>
              </a:spcAft>
              <a:buClr>
                <a:schemeClr val="tx1"/>
              </a:buClr>
              <a:buFont typeface="Courier New" panose="02070309020205020404" pitchFamily="49" charset="0"/>
              <a:buChar char="o"/>
              <a:defRPr sz="1000">
                <a:solidFill>
                  <a:schemeClr val="accent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a:defRPr/>
            </a:pPr>
            <a:r>
              <a:rPr lang="en-GB" sz="1400" dirty="0">
                <a:latin typeface="Arial" panose="020B0604020202020204" pitchFamily="34" charset="0"/>
                <a:cs typeface="Arial" panose="020B0604020202020204" pitchFamily="34" charset="0"/>
              </a:rPr>
              <a:t>Historical CRE </a:t>
            </a:r>
            <a:r>
              <a:rPr lang="en-GB" sz="1400" dirty="0" smtClean="0">
                <a:latin typeface="Arial" panose="020B0604020202020204" pitchFamily="34" charset="0"/>
                <a:cs typeface="Arial" panose="020B0604020202020204" pitchFamily="34" charset="0"/>
              </a:rPr>
              <a:t>n</a:t>
            </a:r>
            <a:r>
              <a:rPr kumimoji="0" lang="en-GB" sz="1400" b="1" i="0" u="none" strike="noStrike" kern="0" cap="none" spc="0" normalizeH="0" baseline="0" noProof="0" dirty="0" smtClean="0">
                <a:ln>
                  <a:noFill/>
                </a:ln>
                <a:solidFill>
                  <a:srgbClr val="FF0000"/>
                </a:solidFill>
                <a:effectLst/>
                <a:uLnTx/>
                <a:uFillTx/>
                <a:latin typeface="Arial Bold"/>
                <a:ea typeface="ＭＳ Ｐゴシック"/>
              </a:rPr>
              <a:t>et charge-off rate </a:t>
            </a:r>
          </a:p>
          <a:p>
            <a:pPr marL="0" marR="0" lvl="0" indent="0" algn="l" defTabSz="914400" rtl="0" eaLnBrk="1" fontAlgn="base" latinLnBrk="0" hangingPunct="1">
              <a:lnSpc>
                <a:spcPct val="100000"/>
              </a:lnSpc>
              <a:spcBef>
                <a:spcPts val="0"/>
              </a:spcBef>
              <a:spcAft>
                <a:spcPct val="0"/>
              </a:spcAft>
              <a:buClrTx/>
              <a:buSzTx/>
              <a:buFontTx/>
              <a:buNone/>
              <a:tabLst/>
              <a:defRPr/>
            </a:pPr>
            <a:r>
              <a:rPr kumimoji="0" lang="en-GB" sz="1400" b="0" i="0" u="none" strike="noStrike" kern="0" cap="none" spc="0" normalizeH="0" baseline="0" noProof="0" dirty="0" smtClean="0">
                <a:ln>
                  <a:noFill/>
                </a:ln>
                <a:solidFill>
                  <a:srgbClr val="FF0000"/>
                </a:solidFill>
                <a:effectLst/>
                <a:uLnTx/>
                <a:uFillTx/>
                <a:latin typeface="Arial"/>
                <a:ea typeface="ＭＳ Ｐゴシック"/>
              </a:rPr>
              <a:t>%, 1Q2006 – 4Q2015</a:t>
            </a:r>
            <a:endParaRPr kumimoji="0" lang="en-GB" sz="1400" b="0" i="0" u="none" strike="noStrike" kern="0" cap="none" spc="0" normalizeH="0" baseline="0" noProof="0" dirty="0">
              <a:ln>
                <a:noFill/>
              </a:ln>
              <a:solidFill>
                <a:srgbClr val="FF0000"/>
              </a:solidFill>
              <a:effectLst/>
              <a:uLnTx/>
              <a:uFillTx/>
              <a:latin typeface="Arial"/>
              <a:ea typeface="ＭＳ Ｐゴシック"/>
            </a:endParaRPr>
          </a:p>
        </p:txBody>
      </p:sp>
      <p:sp>
        <p:nvSpPr>
          <p:cNvPr id="46" name="Footnote"/>
          <p:cNvSpPr/>
          <p:nvPr/>
        </p:nvSpPr>
        <p:spPr bwMode="auto">
          <a:xfrm>
            <a:off x="1907728" y="6332379"/>
            <a:ext cx="5438775"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spAutoFit/>
          </a:bodyPr>
          <a:lstStyle/>
          <a:p>
            <a:pPr algn="l">
              <a:lnSpc>
                <a:spcPct val="100000"/>
              </a:lnSpc>
            </a:pPr>
            <a:r>
              <a:rPr lang="en-US" sz="800" dirty="0" smtClean="0">
                <a:latin typeface="Arial"/>
                <a:ea typeface="ＭＳ Ｐゴシック"/>
                <a:sym typeface="Arial"/>
              </a:rPr>
              <a:t>Source: </a:t>
            </a:r>
            <a:r>
              <a:rPr lang="en-US" sz="800" dirty="0">
                <a:latin typeface="Arial"/>
                <a:ea typeface="ＭＳ Ｐゴシック"/>
                <a:sym typeface="Arial"/>
              </a:rPr>
              <a:t>SNL Financial Regulated Depositories Bank Regulatory Financials database; Federal Reserve Board historical data: charge-off rates on loans and leases at 100 largest commercial banks</a:t>
            </a:r>
            <a:endParaRPr lang="en-US" sz="800" dirty="0">
              <a:latin typeface="Wingdings"/>
              <a:ea typeface="ＭＳ Ｐゴシック"/>
              <a:sym typeface="Arial"/>
            </a:endParaRPr>
          </a:p>
        </p:txBody>
      </p:sp>
      <p:sp>
        <p:nvSpPr>
          <p:cNvPr id="53" name="Rectangle 52"/>
          <p:cNvSpPr/>
          <p:nvPr/>
        </p:nvSpPr>
        <p:spPr>
          <a:xfrm>
            <a:off x="4936443" y="4755995"/>
            <a:ext cx="4005530" cy="1251625"/>
          </a:xfrm>
          <a:prstGeom prst="rect">
            <a:avLst/>
          </a:prstGeom>
          <a:solidFill>
            <a:schemeClr val="bg1"/>
          </a:solidFill>
        </p:spPr>
        <p:txBody>
          <a:bodyPr wrap="square">
            <a:spAutoFit/>
          </a:bodyPr>
          <a:lstStyle/>
          <a:p>
            <a:pPr marL="171450" indent="-171450" algn="l" fontAlgn="b">
              <a:lnSpc>
                <a:spcPct val="100000"/>
              </a:lnSpc>
              <a:spcBef>
                <a:spcPts val="0"/>
              </a:spcBef>
              <a:spcAft>
                <a:spcPts val="400"/>
              </a:spcAft>
              <a:buFont typeface="Arial" panose="020B0604020202020204" pitchFamily="34" charset="0"/>
              <a:buChar char="•"/>
              <a:defRPr/>
            </a:pPr>
            <a:r>
              <a:rPr lang="en-US" sz="1200" dirty="0" smtClean="0"/>
              <a:t>Industry data provides comparable benchmark for SBNA CRE portfolio, and is used, in conjunction with CCAR output, to determine stress scalar</a:t>
            </a:r>
          </a:p>
          <a:p>
            <a:pPr marL="171450" indent="-171450" algn="l" fontAlgn="b">
              <a:lnSpc>
                <a:spcPct val="100000"/>
              </a:lnSpc>
              <a:spcBef>
                <a:spcPts val="0"/>
              </a:spcBef>
              <a:spcAft>
                <a:spcPts val="400"/>
              </a:spcAft>
              <a:buFont typeface="Arial" panose="020B0604020202020204" pitchFamily="34" charset="0"/>
              <a:buChar char="•"/>
              <a:defRPr/>
            </a:pPr>
            <a:r>
              <a:rPr lang="en-US" sz="1200" dirty="0"/>
              <a:t>Recommend a </a:t>
            </a:r>
            <a:r>
              <a:rPr lang="en-US" sz="1200" dirty="0" smtClean="0"/>
              <a:t>4.2x </a:t>
            </a:r>
            <a:r>
              <a:rPr lang="en-US" sz="1200" dirty="0"/>
              <a:t>scalar to represent the range of scalars derived from both historical loss rates </a:t>
            </a:r>
            <a:r>
              <a:rPr lang="en-US" sz="1200" dirty="0" smtClean="0"/>
              <a:t>(1.6-4.7) and </a:t>
            </a:r>
            <a:r>
              <a:rPr lang="en-US" sz="1200" dirty="0"/>
              <a:t>CCAR 2016 </a:t>
            </a:r>
            <a:r>
              <a:rPr lang="en-US" sz="1200" dirty="0" smtClean="0"/>
              <a:t>losses (6.8x)</a:t>
            </a:r>
            <a:endParaRPr lang="en-US" sz="1200" dirty="0"/>
          </a:p>
        </p:txBody>
      </p:sp>
      <p:sp>
        <p:nvSpPr>
          <p:cNvPr id="54" name="Text Placeholder 10"/>
          <p:cNvSpPr txBox="1">
            <a:spLocks/>
          </p:cNvSpPr>
          <p:nvPr/>
        </p:nvSpPr>
        <p:spPr>
          <a:xfrm>
            <a:off x="4936443" y="4444845"/>
            <a:ext cx="3944938" cy="336550"/>
          </a:xfrm>
          <a:prstGeom prst="rect">
            <a:avLst/>
          </a:prstGeom>
        </p:spPr>
        <p:txBody>
          <a:bodyPr lIns="0" tIns="0" rIns="0" bIns="0"/>
          <a:lstStyle>
            <a:lvl1pPr marL="0" indent="0" algn="l" rtl="0" eaLnBrk="1" fontAlgn="base" hangingPunct="1">
              <a:lnSpc>
                <a:spcPct val="100000"/>
              </a:lnSpc>
              <a:spcBef>
                <a:spcPts val="0"/>
              </a:spcBef>
              <a:spcAft>
                <a:spcPct val="0"/>
              </a:spcAft>
              <a:buNone/>
              <a:defRPr sz="1200" b="1">
                <a:solidFill>
                  <a:srgbClr val="FF0000"/>
                </a:solidFill>
                <a:latin typeface="+mj-lt"/>
                <a:ea typeface="+mn-ea"/>
                <a:cs typeface="+mn-cs"/>
              </a:defRPr>
            </a:lvl1pPr>
            <a:lvl2pPr marL="0" indent="0" algn="l" rtl="0" eaLnBrk="1" fontAlgn="base" hangingPunct="1">
              <a:lnSpc>
                <a:spcPct val="100000"/>
              </a:lnSpc>
              <a:spcBef>
                <a:spcPts val="0"/>
              </a:spcBef>
              <a:spcAft>
                <a:spcPct val="0"/>
              </a:spcAft>
              <a:buClr>
                <a:schemeClr val="tx1"/>
              </a:buClr>
              <a:buFont typeface="Wingdings" pitchFamily="2" charset="2"/>
              <a:buNone/>
              <a:defRPr sz="1200">
                <a:solidFill>
                  <a:srgbClr val="FF0000"/>
                </a:solidFill>
                <a:latin typeface="Arial" charset="0"/>
                <a:ea typeface="+mn-ea"/>
                <a:cs typeface="+mn-cs"/>
              </a:defRPr>
            </a:lvl2pPr>
            <a:lvl3pPr marL="625475" indent="-163513" algn="l" rtl="0" eaLnBrk="1" fontAlgn="base" hangingPunct="1">
              <a:lnSpc>
                <a:spcPct val="100000"/>
              </a:lnSpc>
              <a:spcBef>
                <a:spcPts val="350"/>
              </a:spcBef>
              <a:spcAft>
                <a:spcPct val="0"/>
              </a:spcAft>
              <a:buClr>
                <a:schemeClr val="tx1"/>
              </a:buClr>
              <a:buChar char="•"/>
              <a:defRPr sz="1000">
                <a:solidFill>
                  <a:schemeClr val="accent2"/>
                </a:solidFill>
                <a:latin typeface="Arial" charset="0"/>
                <a:ea typeface="+mn-ea"/>
                <a:cs typeface="+mn-cs"/>
              </a:defRPr>
            </a:lvl3pPr>
            <a:lvl4pPr marL="741363" indent="-115888" algn="l" rtl="0" eaLnBrk="1" fontAlgn="base" hangingPunct="1">
              <a:lnSpc>
                <a:spcPct val="100000"/>
              </a:lnSpc>
              <a:spcBef>
                <a:spcPts val="300"/>
              </a:spcBef>
              <a:spcAft>
                <a:spcPct val="0"/>
              </a:spcAft>
              <a:buClr>
                <a:schemeClr val="tx1"/>
              </a:buClr>
              <a:buChar char="–"/>
              <a:defRPr sz="1000">
                <a:solidFill>
                  <a:schemeClr val="accent2"/>
                </a:solidFill>
                <a:latin typeface="Arial" charset="0"/>
                <a:ea typeface="+mn-ea"/>
                <a:cs typeface="+mn-cs"/>
              </a:defRPr>
            </a:lvl4pPr>
            <a:lvl5pPr marL="912812" indent="-171450" algn="l" rtl="0" eaLnBrk="1" fontAlgn="base" hangingPunct="1">
              <a:lnSpc>
                <a:spcPct val="100000"/>
              </a:lnSpc>
              <a:spcBef>
                <a:spcPts val="250"/>
              </a:spcBef>
              <a:spcAft>
                <a:spcPct val="0"/>
              </a:spcAft>
              <a:buClr>
                <a:schemeClr val="tx1"/>
              </a:buClr>
              <a:buFont typeface="Courier New" panose="02070309020205020404" pitchFamily="49" charset="0"/>
              <a:buChar char="o"/>
              <a:defRPr sz="1000">
                <a:solidFill>
                  <a:schemeClr val="accent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0" marR="0" lvl="0" indent="0" algn="l" defTabSz="914400" rtl="0" eaLnBrk="1" fontAlgn="base" latinLnBrk="0" hangingPunct="1">
              <a:lnSpc>
                <a:spcPct val="100000"/>
              </a:lnSpc>
              <a:spcBef>
                <a:spcPts val="0"/>
              </a:spcBef>
              <a:spcAft>
                <a:spcPct val="0"/>
              </a:spcAft>
              <a:buClrTx/>
              <a:buSzTx/>
              <a:buFontTx/>
              <a:buNone/>
              <a:tabLst/>
              <a:defRPr/>
            </a:pPr>
            <a:r>
              <a:rPr kumimoji="0" lang="en-US" sz="1400" b="1" i="0" u="none" strike="noStrike" kern="0" cap="none" spc="0" normalizeH="0" baseline="0" noProof="0" dirty="0" smtClean="0">
                <a:ln>
                  <a:noFill/>
                </a:ln>
                <a:solidFill>
                  <a:srgbClr val="FF0000"/>
                </a:solidFill>
                <a:effectLst/>
                <a:uLnTx/>
                <a:uFillTx/>
                <a:latin typeface="Arial Bold"/>
                <a:ea typeface="ＭＳ Ｐゴシック"/>
              </a:rPr>
              <a:t>Evaluation</a:t>
            </a:r>
          </a:p>
          <a:p>
            <a:pPr marL="0" marR="0" lvl="0" indent="0" algn="l" defTabSz="914400" rtl="0" eaLnBrk="1" fontAlgn="base" latinLnBrk="0" hangingPunct="1">
              <a:lnSpc>
                <a:spcPct val="100000"/>
              </a:lnSpc>
              <a:spcBef>
                <a:spcPts val="0"/>
              </a:spcBef>
              <a:spcAft>
                <a:spcPct val="0"/>
              </a:spcAft>
              <a:buClrTx/>
              <a:buSzTx/>
              <a:buFontTx/>
              <a:buNone/>
              <a:tabLst/>
              <a:defRPr/>
            </a:pPr>
            <a:endParaRPr kumimoji="0" lang="en-GB" sz="1400" b="1" i="0" u="none" strike="noStrike" kern="0" cap="none" spc="0" normalizeH="0" baseline="0" noProof="0" dirty="0">
              <a:ln>
                <a:noFill/>
              </a:ln>
              <a:solidFill>
                <a:srgbClr val="FF0000"/>
              </a:solidFill>
              <a:effectLst/>
              <a:uLnTx/>
              <a:uFillTx/>
              <a:latin typeface="Arial Bold"/>
              <a:ea typeface="ＭＳ Ｐゴシック"/>
            </a:endParaRPr>
          </a:p>
        </p:txBody>
      </p:sp>
      <p:graphicFrame>
        <p:nvGraphicFramePr>
          <p:cNvPr id="55" name="Object 54"/>
          <p:cNvGraphicFramePr>
            <a:graphicFrameLocks/>
          </p:cNvGraphicFramePr>
          <p:nvPr>
            <p:custDataLst>
              <p:tags r:id="rId4"/>
            </p:custDataLst>
            <p:extLst>
              <p:ext uri="{D42A27DB-BD31-4B8C-83A1-F6EECF244321}">
                <p14:modId xmlns:p14="http://schemas.microsoft.com/office/powerpoint/2010/main" val="284030844"/>
              </p:ext>
            </p:extLst>
          </p:nvPr>
        </p:nvGraphicFramePr>
        <p:xfrm>
          <a:off x="533400" y="2171700"/>
          <a:ext cx="4162357" cy="3524160"/>
        </p:xfrm>
        <a:graphic>
          <a:graphicData uri="http://schemas.openxmlformats.org/presentationml/2006/ole">
            <mc:AlternateContent xmlns:mc="http://schemas.openxmlformats.org/markup-compatibility/2006">
              <mc:Choice xmlns:v="urn:schemas-microsoft-com:vml" Requires="v">
                <p:oleObj spid="_x0000_s319587" name="Chart" r:id="rId32" imgW="4162357" imgH="3524160" progId="MSGraph.Chart.8">
                  <p:embed followColorScheme="full"/>
                </p:oleObj>
              </mc:Choice>
              <mc:Fallback>
                <p:oleObj name="Chart" r:id="rId32" imgW="4162357" imgH="3524160" progId="MSGraph.Chart.8">
                  <p:embed followColorScheme="full"/>
                  <p:pic>
                    <p:nvPicPr>
                      <p:cNvPr id="0" name=""/>
                      <p:cNvPicPr/>
                      <p:nvPr/>
                    </p:nvPicPr>
                    <p:blipFill>
                      <a:blip r:embed="rId33"/>
                      <a:stretch>
                        <a:fillRect/>
                      </a:stretch>
                    </p:blipFill>
                    <p:spPr>
                      <a:xfrm>
                        <a:off x="533400" y="2171700"/>
                        <a:ext cx="4162357" cy="3524160"/>
                      </a:xfrm>
                      <a:prstGeom prst="rect">
                        <a:avLst/>
                      </a:prstGeom>
                    </p:spPr>
                  </p:pic>
                </p:oleObj>
              </mc:Fallback>
            </mc:AlternateContent>
          </a:graphicData>
        </a:graphic>
      </p:graphicFrame>
      <p:sp>
        <p:nvSpPr>
          <p:cNvPr id="56" name="Text Placeholder 35"/>
          <p:cNvSpPr>
            <a:spLocks noGrp="1"/>
          </p:cNvSpPr>
          <p:nvPr>
            <p:custDataLst>
              <p:tags r:id="rId5"/>
            </p:custDataLst>
          </p:nvPr>
        </p:nvSpPr>
        <p:spPr bwMode="gray">
          <a:xfrm>
            <a:off x="384175" y="3581400"/>
            <a:ext cx="161925" cy="152400"/>
          </a:xfrm>
          <a:prstGeom prst="rect">
            <a:avLst/>
          </a:prstGeom>
          <a:noFill/>
          <a:ln w="9525">
            <a:noFill/>
            <a:miter lim="800000"/>
            <a:headEnd/>
            <a:tailEnd/>
          </a:ln>
          <a:extLst>
            <a:ext uri="{909E8E84-426E-40DD-AFC4-6F175D3DCCD1}">
              <a14:hiddenFill xmlns:a14="http://schemas.microsoft.com/office/drawing/2010/main">
                <a:solidFill>
                  <a:scrgbClr r="0" g="0" b="0"/>
                </a:solidFill>
              </a14:hiddenFill>
            </a:ext>
          </a:extLst>
        </p:spPr>
        <p:txBody>
          <a:bodyPr vert="horz" wrap="none" lIns="0" tIns="0" rIns="0" bIns="0" numCol="1" spcCol="0" anchor="ctr" anchorCtr="0" compatLnSpc="1">
            <a:prstTxWarp prst="textNoShape">
              <a:avLst/>
            </a:prstTxWarp>
            <a:noAutofit/>
          </a:bodyPr>
          <a:lstStyle>
            <a:lvl1pPr marL="153988" indent="-153988" algn="l" rtl="0" eaLnBrk="1" fontAlgn="base" hangingPunct="1">
              <a:spcBef>
                <a:spcPct val="20000"/>
              </a:spcBef>
              <a:spcAft>
                <a:spcPct val="0"/>
              </a:spcAft>
              <a:defRPr sz="1600">
                <a:solidFill>
                  <a:schemeClr val="tx2"/>
                </a:solidFill>
                <a:latin typeface="+mn-lt"/>
                <a:ea typeface="+mn-ea"/>
                <a:cs typeface="+mn-cs"/>
              </a:defRPr>
            </a:lvl1pPr>
            <a:lvl2pPr marL="461963" indent="-231775" algn="l" rtl="0" eaLnBrk="1" fontAlgn="base" hangingPunct="1">
              <a:lnSpc>
                <a:spcPct val="120000"/>
              </a:lnSpc>
              <a:spcBef>
                <a:spcPct val="20000"/>
              </a:spcBef>
              <a:spcAft>
                <a:spcPct val="0"/>
              </a:spcAft>
              <a:buClr>
                <a:schemeClr val="tx1"/>
              </a:buClr>
              <a:buFont typeface="Wingdings" pitchFamily="2" charset="2"/>
              <a:buChar char="§"/>
              <a:defRPr sz="1400">
                <a:solidFill>
                  <a:schemeClr val="tx2"/>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200">
                <a:solidFill>
                  <a:schemeClr val="tx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tx2"/>
                </a:solidFill>
                <a:latin typeface="Arial" charset="0"/>
                <a:ea typeface="+mn-ea"/>
                <a:cs typeface="+mn-cs"/>
              </a:defRPr>
            </a:lvl4pPr>
            <a:lvl5pPr marL="857250" indent="-115888" algn="l" rtl="0" eaLnBrk="1" fontAlgn="base" hangingPunct="1">
              <a:spcBef>
                <a:spcPct val="20000"/>
              </a:spcBef>
              <a:spcAft>
                <a:spcPct val="0"/>
              </a:spcAft>
              <a:buClr>
                <a:schemeClr val="tx1"/>
              </a:buClr>
              <a:defRPr sz="800">
                <a:solidFill>
                  <a:schemeClr val="tx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0" indent="0" algn="r">
              <a:lnSpc>
                <a:spcPct val="100000"/>
              </a:lnSpc>
              <a:spcBef>
                <a:spcPct val="0"/>
              </a:spcBef>
            </a:pPr>
            <a:fld id="{C3C4DC9D-00E0-42A0-A666-E451B5A5963C}" type="datetime'''''''2''''''''.''''''0'''''''''''''''">
              <a:rPr lang="en-US" sz="1000">
                <a:solidFill>
                  <a:schemeClr val="tx1"/>
                </a:solidFill>
              </a:rPr>
              <a:pPr/>
              <a:t>2.0</a:t>
            </a:fld>
            <a:endParaRPr lang="en-US" sz="1000" dirty="0">
              <a:solidFill>
                <a:schemeClr val="tx1"/>
              </a:solidFill>
              <a:latin typeface="Arial"/>
              <a:sym typeface="Arial"/>
            </a:endParaRPr>
          </a:p>
        </p:txBody>
      </p:sp>
      <p:sp>
        <p:nvSpPr>
          <p:cNvPr id="57" name="Text Placeholder 88"/>
          <p:cNvSpPr>
            <a:spLocks noGrp="1"/>
          </p:cNvSpPr>
          <p:nvPr>
            <p:custDataLst>
              <p:tags r:id="rId6"/>
            </p:custDataLst>
          </p:nvPr>
        </p:nvSpPr>
        <p:spPr bwMode="gray">
          <a:xfrm>
            <a:off x="384175" y="5391150"/>
            <a:ext cx="161925" cy="152400"/>
          </a:xfrm>
          <a:prstGeom prst="rect">
            <a:avLst/>
          </a:prstGeom>
          <a:noFill/>
          <a:ln w="9525">
            <a:noFill/>
            <a:miter lim="800000"/>
            <a:headEnd/>
            <a:tailEnd/>
          </a:ln>
          <a:extLst>
            <a:ext uri="{909E8E84-426E-40DD-AFC4-6F175D3DCCD1}">
              <a14:hiddenFill xmlns:a14="http://schemas.microsoft.com/office/drawing/2010/main">
                <a:solidFill>
                  <a:scrgbClr r="0" g="0" b="0"/>
                </a:solidFill>
              </a14:hiddenFill>
            </a:ext>
          </a:extLst>
        </p:spPr>
        <p:txBody>
          <a:bodyPr vert="horz" wrap="none" lIns="0" tIns="0" rIns="0" bIns="0" numCol="1" spcCol="0" anchor="ctr" anchorCtr="0" compatLnSpc="1">
            <a:prstTxWarp prst="textNoShape">
              <a:avLst/>
            </a:prstTxWarp>
            <a:noAutofit/>
          </a:bodyPr>
          <a:lstStyle>
            <a:lvl1pPr marL="153988" indent="-153988" algn="l" rtl="0" eaLnBrk="1" fontAlgn="base" hangingPunct="1">
              <a:spcBef>
                <a:spcPct val="20000"/>
              </a:spcBef>
              <a:spcAft>
                <a:spcPct val="0"/>
              </a:spcAft>
              <a:defRPr sz="1600">
                <a:solidFill>
                  <a:schemeClr val="tx2"/>
                </a:solidFill>
                <a:latin typeface="+mn-lt"/>
                <a:ea typeface="+mn-ea"/>
                <a:cs typeface="+mn-cs"/>
              </a:defRPr>
            </a:lvl1pPr>
            <a:lvl2pPr marL="461963" indent="-231775" algn="l" rtl="0" eaLnBrk="1" fontAlgn="base" hangingPunct="1">
              <a:lnSpc>
                <a:spcPct val="120000"/>
              </a:lnSpc>
              <a:spcBef>
                <a:spcPct val="20000"/>
              </a:spcBef>
              <a:spcAft>
                <a:spcPct val="0"/>
              </a:spcAft>
              <a:buClr>
                <a:schemeClr val="tx1"/>
              </a:buClr>
              <a:buFont typeface="Wingdings" pitchFamily="2" charset="2"/>
              <a:buChar char="§"/>
              <a:defRPr sz="1400">
                <a:solidFill>
                  <a:schemeClr val="tx2"/>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200">
                <a:solidFill>
                  <a:schemeClr val="tx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tx2"/>
                </a:solidFill>
                <a:latin typeface="Arial" charset="0"/>
                <a:ea typeface="+mn-ea"/>
                <a:cs typeface="+mn-cs"/>
              </a:defRPr>
            </a:lvl4pPr>
            <a:lvl5pPr marL="857250" indent="-115888" algn="l" rtl="0" eaLnBrk="1" fontAlgn="base" hangingPunct="1">
              <a:spcBef>
                <a:spcPct val="20000"/>
              </a:spcBef>
              <a:spcAft>
                <a:spcPct val="0"/>
              </a:spcAft>
              <a:buClr>
                <a:schemeClr val="tx1"/>
              </a:buClr>
              <a:defRPr sz="800">
                <a:solidFill>
                  <a:schemeClr val="tx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0" indent="0" algn="r">
              <a:lnSpc>
                <a:spcPct val="100000"/>
              </a:lnSpc>
              <a:spcBef>
                <a:spcPct val="0"/>
              </a:spcBef>
            </a:pPr>
            <a:fld id="{364B6E11-E9D2-4EC6-944F-E853894538E1}" type="datetime'''''''''''''''''''''''''''''0''''''''''.''''''''''0'''''''''">
              <a:rPr lang="en-US" sz="1000">
                <a:solidFill>
                  <a:schemeClr val="tx1"/>
                </a:solidFill>
              </a:rPr>
              <a:pPr/>
              <a:t>0.0</a:t>
            </a:fld>
            <a:endParaRPr lang="en-US" sz="1000" dirty="0">
              <a:solidFill>
                <a:schemeClr val="tx1"/>
              </a:solidFill>
              <a:latin typeface="Arial"/>
              <a:ea typeface="ＭＳ Ｐゴシック"/>
              <a:sym typeface="Arial"/>
            </a:endParaRPr>
          </a:p>
        </p:txBody>
      </p:sp>
      <p:sp>
        <p:nvSpPr>
          <p:cNvPr id="58" name="Text Placeholder 23"/>
          <p:cNvSpPr>
            <a:spLocks noGrp="1"/>
          </p:cNvSpPr>
          <p:nvPr>
            <p:custDataLst>
              <p:tags r:id="rId7"/>
            </p:custDataLst>
          </p:nvPr>
        </p:nvSpPr>
        <p:spPr bwMode="gray">
          <a:xfrm>
            <a:off x="371475" y="4486275"/>
            <a:ext cx="174625"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spcCol="0" anchor="ctr"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gn="r">
              <a:lnSpc>
                <a:spcPct val="100000"/>
              </a:lnSpc>
              <a:spcBef>
                <a:spcPct val="0"/>
              </a:spcBef>
              <a:spcAft>
                <a:spcPct val="0"/>
              </a:spcAft>
              <a:buNone/>
            </a:pPr>
            <a:fld id="{958C946D-B258-4695-ACA9-FDA1227A487F}" type="datetime'''''''''1''''''''''''''''''''''''''''''''.''''0'">
              <a:rPr lang="en-US" sz="1000">
                <a:latin typeface="Arial"/>
                <a:sym typeface="Arial"/>
              </a:rPr>
              <a:pPr/>
              <a:t>1.0</a:t>
            </a:fld>
            <a:endParaRPr lang="en-GB" sz="1000" dirty="0">
              <a:latin typeface="Arial"/>
              <a:sym typeface="Arial"/>
            </a:endParaRPr>
          </a:p>
        </p:txBody>
      </p:sp>
      <p:sp>
        <p:nvSpPr>
          <p:cNvPr id="59" name="Text Placeholder 22"/>
          <p:cNvSpPr>
            <a:spLocks noGrp="1"/>
          </p:cNvSpPr>
          <p:nvPr>
            <p:custDataLst>
              <p:tags r:id="rId8"/>
            </p:custDataLst>
          </p:nvPr>
        </p:nvSpPr>
        <p:spPr bwMode="gray">
          <a:xfrm>
            <a:off x="371475" y="4933950"/>
            <a:ext cx="174625"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spcCol="0" anchor="ctr"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gn="r">
              <a:lnSpc>
                <a:spcPct val="100000"/>
              </a:lnSpc>
              <a:spcBef>
                <a:spcPct val="0"/>
              </a:spcBef>
              <a:spcAft>
                <a:spcPct val="0"/>
              </a:spcAft>
              <a:buNone/>
            </a:pPr>
            <a:fld id="{8D359BF6-9B07-483C-B2F0-478CCC6DF67B}" type="datetime'''''''''''''''''''''''''''''''''''''''''''''''''0''''''.''5'''">
              <a:rPr lang="en-US" sz="1000">
                <a:latin typeface="Arial"/>
                <a:sym typeface="Arial"/>
              </a:rPr>
              <a:pPr/>
              <a:t>0.5</a:t>
            </a:fld>
            <a:endParaRPr lang="en-GB" sz="1000" dirty="0">
              <a:latin typeface="Arial"/>
              <a:sym typeface="Arial"/>
            </a:endParaRPr>
          </a:p>
        </p:txBody>
      </p:sp>
      <p:sp>
        <p:nvSpPr>
          <p:cNvPr id="60" name="Text Placeholder 24"/>
          <p:cNvSpPr>
            <a:spLocks noGrp="1"/>
          </p:cNvSpPr>
          <p:nvPr>
            <p:custDataLst>
              <p:tags r:id="rId9"/>
            </p:custDataLst>
          </p:nvPr>
        </p:nvSpPr>
        <p:spPr bwMode="gray">
          <a:xfrm>
            <a:off x="371475" y="4029075"/>
            <a:ext cx="174625"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spcCol="0" anchor="ctr"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gn="r">
              <a:lnSpc>
                <a:spcPct val="100000"/>
              </a:lnSpc>
              <a:spcBef>
                <a:spcPct val="0"/>
              </a:spcBef>
              <a:spcAft>
                <a:spcPct val="0"/>
              </a:spcAft>
              <a:buNone/>
            </a:pPr>
            <a:fld id="{3FAC4832-D80E-4852-B9C5-8125A2B236FF}" type="datetime'1''''''''''''''''''''''.''''''''''''''''''''''5'''''">
              <a:rPr lang="en-US" sz="1000">
                <a:latin typeface="Arial"/>
                <a:sym typeface="Arial"/>
              </a:rPr>
              <a:pPr/>
              <a:t>1.5</a:t>
            </a:fld>
            <a:endParaRPr lang="en-GB" sz="1000" dirty="0">
              <a:latin typeface="Arial"/>
              <a:sym typeface="Arial"/>
            </a:endParaRPr>
          </a:p>
        </p:txBody>
      </p:sp>
      <p:sp>
        <p:nvSpPr>
          <p:cNvPr id="61" name="Text Placeholder 25"/>
          <p:cNvSpPr>
            <a:spLocks noGrp="1"/>
          </p:cNvSpPr>
          <p:nvPr>
            <p:custDataLst>
              <p:tags r:id="rId10"/>
            </p:custDataLst>
          </p:nvPr>
        </p:nvSpPr>
        <p:spPr bwMode="gray">
          <a:xfrm>
            <a:off x="371475" y="3124200"/>
            <a:ext cx="174625"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spcCol="0" anchor="ctr"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gn="r">
              <a:lnSpc>
                <a:spcPct val="100000"/>
              </a:lnSpc>
              <a:spcBef>
                <a:spcPct val="0"/>
              </a:spcBef>
              <a:spcAft>
                <a:spcPct val="0"/>
              </a:spcAft>
              <a:buNone/>
            </a:pPr>
            <a:fld id="{531276F6-A299-419A-A61E-2C913B6D2B8B}" type="datetime'''''''''''''''''''''''''''2''''''''''''''''.5'''''''''''''''''">
              <a:rPr lang="en-US" sz="1000">
                <a:latin typeface="Arial"/>
                <a:sym typeface="Arial"/>
              </a:rPr>
              <a:pPr/>
              <a:t>2.5</a:t>
            </a:fld>
            <a:endParaRPr lang="en-GB" sz="1000" dirty="0">
              <a:latin typeface="Arial"/>
              <a:sym typeface="Arial"/>
            </a:endParaRPr>
          </a:p>
        </p:txBody>
      </p:sp>
      <p:sp>
        <p:nvSpPr>
          <p:cNvPr id="62" name="Text Placeholder 26"/>
          <p:cNvSpPr>
            <a:spLocks noGrp="1"/>
          </p:cNvSpPr>
          <p:nvPr>
            <p:custDataLst>
              <p:tags r:id="rId11"/>
            </p:custDataLst>
          </p:nvPr>
        </p:nvSpPr>
        <p:spPr bwMode="gray">
          <a:xfrm>
            <a:off x="371475" y="2676525"/>
            <a:ext cx="174625"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spcCol="0" anchor="ctr"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gn="r">
              <a:lnSpc>
                <a:spcPct val="100000"/>
              </a:lnSpc>
              <a:spcBef>
                <a:spcPct val="0"/>
              </a:spcBef>
              <a:spcAft>
                <a:spcPct val="0"/>
              </a:spcAft>
              <a:buNone/>
            </a:pPr>
            <a:fld id="{9F172AC1-13C8-4394-9B58-744BDC534926}" type="datetime'''''''''''''''3''''''''''''''''''.''''''''''0'''''">
              <a:rPr lang="en-US" sz="1000">
                <a:latin typeface="Arial"/>
                <a:sym typeface="Arial"/>
              </a:rPr>
              <a:pPr/>
              <a:t>3.0</a:t>
            </a:fld>
            <a:endParaRPr lang="en-GB" sz="1000" dirty="0">
              <a:latin typeface="Arial"/>
              <a:sym typeface="Arial"/>
            </a:endParaRPr>
          </a:p>
        </p:txBody>
      </p:sp>
      <p:sp>
        <p:nvSpPr>
          <p:cNvPr id="63" name="Text Placeholder 27"/>
          <p:cNvSpPr>
            <a:spLocks noGrp="1"/>
          </p:cNvSpPr>
          <p:nvPr>
            <p:custDataLst>
              <p:tags r:id="rId12"/>
            </p:custDataLst>
          </p:nvPr>
        </p:nvSpPr>
        <p:spPr bwMode="gray">
          <a:xfrm>
            <a:off x="371475" y="2219325"/>
            <a:ext cx="174625"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spcCol="0" anchor="ctr"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gn="r">
              <a:lnSpc>
                <a:spcPct val="100000"/>
              </a:lnSpc>
              <a:spcBef>
                <a:spcPct val="0"/>
              </a:spcBef>
              <a:spcAft>
                <a:spcPct val="0"/>
              </a:spcAft>
              <a:buNone/>
            </a:pPr>
            <a:fld id="{9A0D4EC1-49DC-45F5-BB1D-A92F39404CDF}" type="datetime'''''''''3''''''''''''''''''''''.''''5'''''''">
              <a:rPr lang="en-US" sz="1000">
                <a:latin typeface="Arial"/>
                <a:sym typeface="Arial"/>
              </a:rPr>
              <a:pPr/>
              <a:t>3.5</a:t>
            </a:fld>
            <a:endParaRPr lang="en-GB" sz="1000" dirty="0">
              <a:latin typeface="Arial"/>
              <a:sym typeface="Arial"/>
            </a:endParaRPr>
          </a:p>
        </p:txBody>
      </p:sp>
      <p:sp>
        <p:nvSpPr>
          <p:cNvPr id="64" name="Text Placeholder 37"/>
          <p:cNvSpPr>
            <a:spLocks noGrp="1"/>
          </p:cNvSpPr>
          <p:nvPr>
            <p:custDataLst>
              <p:tags r:id="rId13"/>
            </p:custDataLst>
          </p:nvPr>
        </p:nvSpPr>
        <p:spPr bwMode="auto">
          <a:xfrm>
            <a:off x="3759200" y="5699125"/>
            <a:ext cx="273050" cy="152400"/>
          </a:xfrm>
          <a:prstGeom prst="rect">
            <a:avLst/>
          </a:prstGeom>
          <a:noFill/>
          <a:ln w="9525">
            <a:noFill/>
            <a:miter lim="800000"/>
            <a:headEnd/>
            <a:tailEnd/>
          </a:ln>
          <a:extLst>
            <a:ext uri="{909E8E84-426E-40DD-AFC4-6F175D3DCCD1}">
              <a14:hiddenFill xmlns:a14="http://schemas.microsoft.com/office/drawing/2010/main">
                <a:solidFill>
                  <a:scrgbClr r="0" g="0" b="0"/>
                </a:solidFill>
              </a14:hiddenFill>
            </a:ext>
          </a:extLst>
        </p:spPr>
        <p:txBody>
          <a:bodyPr vert="horz" wrap="square" lIns="0" tIns="0" rIns="0" bIns="0" numCol="1" spcCol="0" anchor="t" anchorCtr="0" compatLnSpc="1">
            <a:prstTxWarp prst="textNoShape">
              <a:avLst/>
            </a:prstTxWarp>
            <a:noAutofit/>
          </a:bodyPr>
          <a:lstStyle>
            <a:lvl1pPr marL="153988" indent="-153988" algn="l" rtl="0" eaLnBrk="1" fontAlgn="base" hangingPunct="1">
              <a:spcBef>
                <a:spcPct val="20000"/>
              </a:spcBef>
              <a:spcAft>
                <a:spcPct val="0"/>
              </a:spcAft>
              <a:defRPr sz="1600">
                <a:solidFill>
                  <a:schemeClr val="tx2"/>
                </a:solidFill>
                <a:latin typeface="+mn-lt"/>
                <a:ea typeface="+mn-ea"/>
                <a:cs typeface="+mn-cs"/>
              </a:defRPr>
            </a:lvl1pPr>
            <a:lvl2pPr marL="461963" indent="-231775" algn="l" rtl="0" eaLnBrk="1" fontAlgn="base" hangingPunct="1">
              <a:lnSpc>
                <a:spcPct val="120000"/>
              </a:lnSpc>
              <a:spcBef>
                <a:spcPct val="20000"/>
              </a:spcBef>
              <a:spcAft>
                <a:spcPct val="0"/>
              </a:spcAft>
              <a:buClr>
                <a:schemeClr val="tx1"/>
              </a:buClr>
              <a:buFont typeface="Wingdings" pitchFamily="2" charset="2"/>
              <a:buChar char="§"/>
              <a:defRPr sz="1400">
                <a:solidFill>
                  <a:schemeClr val="tx2"/>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200">
                <a:solidFill>
                  <a:schemeClr val="tx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tx2"/>
                </a:solidFill>
                <a:latin typeface="Arial" charset="0"/>
                <a:ea typeface="+mn-ea"/>
                <a:cs typeface="+mn-cs"/>
              </a:defRPr>
            </a:lvl4pPr>
            <a:lvl5pPr marL="857250" indent="-115888" algn="l" rtl="0" eaLnBrk="1" fontAlgn="base" hangingPunct="1">
              <a:spcBef>
                <a:spcPct val="20000"/>
              </a:spcBef>
              <a:spcAft>
                <a:spcPct val="0"/>
              </a:spcAft>
              <a:buClr>
                <a:schemeClr val="tx1"/>
              </a:buClr>
              <a:defRPr sz="800">
                <a:solidFill>
                  <a:schemeClr val="tx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0" indent="0" algn="ctr">
              <a:lnSpc>
                <a:spcPct val="100000"/>
              </a:lnSpc>
              <a:spcBef>
                <a:spcPct val="0"/>
              </a:spcBef>
            </a:pPr>
            <a:fld id="{90E666C9-0FF3-45EB-8C15-29FC3998FBFC}" type="datetime'''''''''''''''''''''2''''''''''''''''''''0''''''1''''''4'''">
              <a:rPr lang="en-US" sz="1000">
                <a:solidFill>
                  <a:schemeClr val="tx1"/>
                </a:solidFill>
              </a:rPr>
              <a:pPr/>
              <a:t>2014</a:t>
            </a:fld>
            <a:endParaRPr lang="en-US" sz="1000" dirty="0">
              <a:solidFill>
                <a:schemeClr val="tx1"/>
              </a:solidFill>
              <a:sym typeface="+mn-lt"/>
            </a:endParaRPr>
          </a:p>
        </p:txBody>
      </p:sp>
      <p:sp>
        <p:nvSpPr>
          <p:cNvPr id="65" name="Text Placeholder 38"/>
          <p:cNvSpPr>
            <a:spLocks noGrp="1"/>
          </p:cNvSpPr>
          <p:nvPr>
            <p:custDataLst>
              <p:tags r:id="rId14"/>
            </p:custDataLst>
          </p:nvPr>
        </p:nvSpPr>
        <p:spPr bwMode="auto">
          <a:xfrm>
            <a:off x="4159250" y="5699125"/>
            <a:ext cx="273050" cy="152400"/>
          </a:xfrm>
          <a:prstGeom prst="rect">
            <a:avLst/>
          </a:prstGeom>
          <a:noFill/>
          <a:ln w="9525">
            <a:noFill/>
            <a:miter lim="800000"/>
            <a:headEnd/>
            <a:tailEnd/>
          </a:ln>
          <a:extLst>
            <a:ext uri="{909E8E84-426E-40DD-AFC4-6F175D3DCCD1}">
              <a14:hiddenFill xmlns:a14="http://schemas.microsoft.com/office/drawing/2010/main">
                <a:solidFill>
                  <a:scrgbClr r="0" g="0" b="0"/>
                </a:solidFill>
              </a14:hiddenFill>
            </a:ext>
          </a:extLst>
        </p:spPr>
        <p:txBody>
          <a:bodyPr vert="horz" wrap="square" lIns="0" tIns="0" rIns="0" bIns="0" numCol="1" spcCol="0" anchor="t" anchorCtr="0" compatLnSpc="1">
            <a:prstTxWarp prst="textNoShape">
              <a:avLst/>
            </a:prstTxWarp>
            <a:noAutofit/>
          </a:bodyPr>
          <a:lstStyle>
            <a:lvl1pPr marL="153988" indent="-153988" algn="l" rtl="0" eaLnBrk="1" fontAlgn="base" hangingPunct="1">
              <a:spcBef>
                <a:spcPct val="20000"/>
              </a:spcBef>
              <a:spcAft>
                <a:spcPct val="0"/>
              </a:spcAft>
              <a:defRPr sz="1600">
                <a:solidFill>
                  <a:schemeClr val="tx2"/>
                </a:solidFill>
                <a:latin typeface="+mn-lt"/>
                <a:ea typeface="+mn-ea"/>
                <a:cs typeface="+mn-cs"/>
              </a:defRPr>
            </a:lvl1pPr>
            <a:lvl2pPr marL="461963" indent="-231775" algn="l" rtl="0" eaLnBrk="1" fontAlgn="base" hangingPunct="1">
              <a:lnSpc>
                <a:spcPct val="120000"/>
              </a:lnSpc>
              <a:spcBef>
                <a:spcPct val="20000"/>
              </a:spcBef>
              <a:spcAft>
                <a:spcPct val="0"/>
              </a:spcAft>
              <a:buClr>
                <a:schemeClr val="tx1"/>
              </a:buClr>
              <a:buFont typeface="Wingdings" pitchFamily="2" charset="2"/>
              <a:buChar char="§"/>
              <a:defRPr sz="1400">
                <a:solidFill>
                  <a:schemeClr val="tx2"/>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200">
                <a:solidFill>
                  <a:schemeClr val="tx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tx2"/>
                </a:solidFill>
                <a:latin typeface="Arial" charset="0"/>
                <a:ea typeface="+mn-ea"/>
                <a:cs typeface="+mn-cs"/>
              </a:defRPr>
            </a:lvl4pPr>
            <a:lvl5pPr marL="857250" indent="-115888" algn="l" rtl="0" eaLnBrk="1" fontAlgn="base" hangingPunct="1">
              <a:spcBef>
                <a:spcPct val="20000"/>
              </a:spcBef>
              <a:spcAft>
                <a:spcPct val="0"/>
              </a:spcAft>
              <a:buClr>
                <a:schemeClr val="tx1"/>
              </a:buClr>
              <a:defRPr sz="800">
                <a:solidFill>
                  <a:schemeClr val="tx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0" indent="0" algn="ctr">
              <a:lnSpc>
                <a:spcPct val="100000"/>
              </a:lnSpc>
              <a:spcBef>
                <a:spcPct val="0"/>
              </a:spcBef>
            </a:pPr>
            <a:fld id="{465549E7-DCB1-4B8C-9042-C49C38D07B99}" type="datetime'''2''''''''''0''''''1''''''''5'''''''''''">
              <a:rPr lang="en-US" sz="1000">
                <a:solidFill>
                  <a:schemeClr val="tx1"/>
                </a:solidFill>
              </a:rPr>
              <a:pPr/>
              <a:t>2015</a:t>
            </a:fld>
            <a:endParaRPr lang="en-US" sz="1000" dirty="0">
              <a:solidFill>
                <a:schemeClr val="tx1"/>
              </a:solidFill>
              <a:sym typeface="+mn-lt"/>
            </a:endParaRPr>
          </a:p>
        </p:txBody>
      </p:sp>
      <p:sp>
        <p:nvSpPr>
          <p:cNvPr id="66" name="Text Placeholder 36"/>
          <p:cNvSpPr>
            <a:spLocks noGrp="1"/>
          </p:cNvSpPr>
          <p:nvPr>
            <p:custDataLst>
              <p:tags r:id="rId15"/>
            </p:custDataLst>
          </p:nvPr>
        </p:nvSpPr>
        <p:spPr bwMode="auto">
          <a:xfrm>
            <a:off x="3349625" y="5699125"/>
            <a:ext cx="273050" cy="152400"/>
          </a:xfrm>
          <a:prstGeom prst="rect">
            <a:avLst/>
          </a:prstGeom>
          <a:noFill/>
          <a:ln w="9525">
            <a:noFill/>
            <a:miter lim="800000"/>
            <a:headEnd/>
            <a:tailEnd/>
          </a:ln>
          <a:extLst>
            <a:ext uri="{909E8E84-426E-40DD-AFC4-6F175D3DCCD1}">
              <a14:hiddenFill xmlns:a14="http://schemas.microsoft.com/office/drawing/2010/main">
                <a:solidFill>
                  <a:scrgbClr r="0" g="0" b="0"/>
                </a:solidFill>
              </a14:hiddenFill>
            </a:ext>
          </a:extLst>
        </p:spPr>
        <p:txBody>
          <a:bodyPr vert="horz" wrap="square" lIns="0" tIns="0" rIns="0" bIns="0" numCol="1" spcCol="0" anchor="t" anchorCtr="0" compatLnSpc="1">
            <a:prstTxWarp prst="textNoShape">
              <a:avLst/>
            </a:prstTxWarp>
            <a:noAutofit/>
          </a:bodyPr>
          <a:lstStyle>
            <a:lvl1pPr marL="153988" indent="-153988" algn="l" rtl="0" eaLnBrk="1" fontAlgn="base" hangingPunct="1">
              <a:spcBef>
                <a:spcPct val="20000"/>
              </a:spcBef>
              <a:spcAft>
                <a:spcPct val="0"/>
              </a:spcAft>
              <a:defRPr sz="1600">
                <a:solidFill>
                  <a:schemeClr val="tx2"/>
                </a:solidFill>
                <a:latin typeface="+mn-lt"/>
                <a:ea typeface="+mn-ea"/>
                <a:cs typeface="+mn-cs"/>
              </a:defRPr>
            </a:lvl1pPr>
            <a:lvl2pPr marL="461963" indent="-231775" algn="l" rtl="0" eaLnBrk="1" fontAlgn="base" hangingPunct="1">
              <a:lnSpc>
                <a:spcPct val="120000"/>
              </a:lnSpc>
              <a:spcBef>
                <a:spcPct val="20000"/>
              </a:spcBef>
              <a:spcAft>
                <a:spcPct val="0"/>
              </a:spcAft>
              <a:buClr>
                <a:schemeClr val="tx1"/>
              </a:buClr>
              <a:buFont typeface="Wingdings" pitchFamily="2" charset="2"/>
              <a:buChar char="§"/>
              <a:defRPr sz="1400">
                <a:solidFill>
                  <a:schemeClr val="tx2"/>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200">
                <a:solidFill>
                  <a:schemeClr val="tx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tx2"/>
                </a:solidFill>
                <a:latin typeface="Arial" charset="0"/>
                <a:ea typeface="+mn-ea"/>
                <a:cs typeface="+mn-cs"/>
              </a:defRPr>
            </a:lvl4pPr>
            <a:lvl5pPr marL="857250" indent="-115888" algn="l" rtl="0" eaLnBrk="1" fontAlgn="base" hangingPunct="1">
              <a:spcBef>
                <a:spcPct val="20000"/>
              </a:spcBef>
              <a:spcAft>
                <a:spcPct val="0"/>
              </a:spcAft>
              <a:buClr>
                <a:schemeClr val="tx1"/>
              </a:buClr>
              <a:defRPr sz="800">
                <a:solidFill>
                  <a:schemeClr val="tx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0" indent="0" algn="ctr">
              <a:lnSpc>
                <a:spcPct val="100000"/>
              </a:lnSpc>
              <a:spcBef>
                <a:spcPct val="0"/>
              </a:spcBef>
            </a:pPr>
            <a:fld id="{5A0F02E7-FF74-4F4B-BBDF-38A7D032A494}" type="datetime'''''''''''''''''''2''''''''''0''''''''1''''''''''''''3'''''''">
              <a:rPr lang="en-US" sz="1000">
                <a:solidFill>
                  <a:schemeClr val="tx1"/>
                </a:solidFill>
              </a:rPr>
              <a:pPr/>
              <a:t>2013</a:t>
            </a:fld>
            <a:endParaRPr lang="en-US" sz="1000" dirty="0">
              <a:solidFill>
                <a:schemeClr val="tx1"/>
              </a:solidFill>
              <a:sym typeface="+mn-lt"/>
            </a:endParaRPr>
          </a:p>
        </p:txBody>
      </p:sp>
      <p:sp>
        <p:nvSpPr>
          <p:cNvPr id="67" name="Text Placeholder 35"/>
          <p:cNvSpPr>
            <a:spLocks noGrp="1"/>
          </p:cNvSpPr>
          <p:nvPr>
            <p:custDataLst>
              <p:tags r:id="rId16"/>
            </p:custDataLst>
          </p:nvPr>
        </p:nvSpPr>
        <p:spPr bwMode="auto">
          <a:xfrm>
            <a:off x="2940050" y="5699125"/>
            <a:ext cx="273050" cy="152400"/>
          </a:xfrm>
          <a:prstGeom prst="rect">
            <a:avLst/>
          </a:prstGeom>
          <a:noFill/>
          <a:ln w="9525">
            <a:noFill/>
            <a:miter lim="800000"/>
            <a:headEnd/>
            <a:tailEnd/>
          </a:ln>
          <a:extLst>
            <a:ext uri="{909E8E84-426E-40DD-AFC4-6F175D3DCCD1}">
              <a14:hiddenFill xmlns:a14="http://schemas.microsoft.com/office/drawing/2010/main">
                <a:solidFill>
                  <a:scrgbClr r="0" g="0" b="0"/>
                </a:solidFill>
              </a14:hiddenFill>
            </a:ext>
          </a:extLst>
        </p:spPr>
        <p:txBody>
          <a:bodyPr vert="horz" wrap="square" lIns="0" tIns="0" rIns="0" bIns="0" numCol="1" spcCol="0" anchor="t" anchorCtr="0" compatLnSpc="1">
            <a:prstTxWarp prst="textNoShape">
              <a:avLst/>
            </a:prstTxWarp>
            <a:noAutofit/>
          </a:bodyPr>
          <a:lstStyle>
            <a:lvl1pPr marL="153988" indent="-153988" algn="l" rtl="0" eaLnBrk="1" fontAlgn="base" hangingPunct="1">
              <a:spcBef>
                <a:spcPct val="20000"/>
              </a:spcBef>
              <a:spcAft>
                <a:spcPct val="0"/>
              </a:spcAft>
              <a:defRPr sz="1600">
                <a:solidFill>
                  <a:schemeClr val="tx2"/>
                </a:solidFill>
                <a:latin typeface="+mn-lt"/>
                <a:ea typeface="+mn-ea"/>
                <a:cs typeface="+mn-cs"/>
              </a:defRPr>
            </a:lvl1pPr>
            <a:lvl2pPr marL="461963" indent="-231775" algn="l" rtl="0" eaLnBrk="1" fontAlgn="base" hangingPunct="1">
              <a:lnSpc>
                <a:spcPct val="120000"/>
              </a:lnSpc>
              <a:spcBef>
                <a:spcPct val="20000"/>
              </a:spcBef>
              <a:spcAft>
                <a:spcPct val="0"/>
              </a:spcAft>
              <a:buClr>
                <a:schemeClr val="tx1"/>
              </a:buClr>
              <a:buFont typeface="Wingdings" pitchFamily="2" charset="2"/>
              <a:buChar char="§"/>
              <a:defRPr sz="1400">
                <a:solidFill>
                  <a:schemeClr val="tx2"/>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200">
                <a:solidFill>
                  <a:schemeClr val="tx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tx2"/>
                </a:solidFill>
                <a:latin typeface="Arial" charset="0"/>
                <a:ea typeface="+mn-ea"/>
                <a:cs typeface="+mn-cs"/>
              </a:defRPr>
            </a:lvl4pPr>
            <a:lvl5pPr marL="857250" indent="-115888" algn="l" rtl="0" eaLnBrk="1" fontAlgn="base" hangingPunct="1">
              <a:spcBef>
                <a:spcPct val="20000"/>
              </a:spcBef>
              <a:spcAft>
                <a:spcPct val="0"/>
              </a:spcAft>
              <a:buClr>
                <a:schemeClr val="tx1"/>
              </a:buClr>
              <a:defRPr sz="800">
                <a:solidFill>
                  <a:schemeClr val="tx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0" indent="0" algn="ctr">
              <a:lnSpc>
                <a:spcPct val="100000"/>
              </a:lnSpc>
              <a:spcBef>
                <a:spcPct val="0"/>
              </a:spcBef>
            </a:pPr>
            <a:fld id="{FDAB696B-6A33-4C1F-9D99-ACDBEA95F3A4}" type="datetime'''''2''''''0''''1''''''''2'''''''''''">
              <a:rPr lang="en-US" sz="1000">
                <a:solidFill>
                  <a:schemeClr val="tx1"/>
                </a:solidFill>
              </a:rPr>
              <a:pPr/>
              <a:t>2012</a:t>
            </a:fld>
            <a:endParaRPr lang="en-US" sz="1000" dirty="0">
              <a:solidFill>
                <a:schemeClr val="tx1"/>
              </a:solidFill>
              <a:sym typeface="+mn-lt"/>
            </a:endParaRPr>
          </a:p>
        </p:txBody>
      </p:sp>
      <p:sp>
        <p:nvSpPr>
          <p:cNvPr id="68" name="Text Placeholder 34"/>
          <p:cNvSpPr>
            <a:spLocks noGrp="1"/>
          </p:cNvSpPr>
          <p:nvPr>
            <p:custDataLst>
              <p:tags r:id="rId17"/>
            </p:custDataLst>
          </p:nvPr>
        </p:nvSpPr>
        <p:spPr bwMode="auto">
          <a:xfrm>
            <a:off x="2540000" y="5699125"/>
            <a:ext cx="273050" cy="152400"/>
          </a:xfrm>
          <a:prstGeom prst="rect">
            <a:avLst/>
          </a:prstGeom>
          <a:noFill/>
          <a:ln w="9525">
            <a:noFill/>
            <a:miter lim="800000"/>
            <a:headEnd/>
            <a:tailEnd/>
          </a:ln>
          <a:extLst>
            <a:ext uri="{909E8E84-426E-40DD-AFC4-6F175D3DCCD1}">
              <a14:hiddenFill xmlns:a14="http://schemas.microsoft.com/office/drawing/2010/main">
                <a:solidFill>
                  <a:scrgbClr r="0" g="0" b="0"/>
                </a:solidFill>
              </a14:hiddenFill>
            </a:ext>
          </a:extLst>
        </p:spPr>
        <p:txBody>
          <a:bodyPr vert="horz" wrap="square" lIns="0" tIns="0" rIns="0" bIns="0" numCol="1" spcCol="0" anchor="t" anchorCtr="0" compatLnSpc="1">
            <a:prstTxWarp prst="textNoShape">
              <a:avLst/>
            </a:prstTxWarp>
            <a:noAutofit/>
          </a:bodyPr>
          <a:lstStyle>
            <a:lvl1pPr marL="153988" indent="-153988" algn="l" rtl="0" eaLnBrk="1" fontAlgn="base" hangingPunct="1">
              <a:spcBef>
                <a:spcPct val="20000"/>
              </a:spcBef>
              <a:spcAft>
                <a:spcPct val="0"/>
              </a:spcAft>
              <a:defRPr sz="1600">
                <a:solidFill>
                  <a:schemeClr val="tx2"/>
                </a:solidFill>
                <a:latin typeface="+mn-lt"/>
                <a:ea typeface="+mn-ea"/>
                <a:cs typeface="+mn-cs"/>
              </a:defRPr>
            </a:lvl1pPr>
            <a:lvl2pPr marL="461963" indent="-231775" algn="l" rtl="0" eaLnBrk="1" fontAlgn="base" hangingPunct="1">
              <a:lnSpc>
                <a:spcPct val="120000"/>
              </a:lnSpc>
              <a:spcBef>
                <a:spcPct val="20000"/>
              </a:spcBef>
              <a:spcAft>
                <a:spcPct val="0"/>
              </a:spcAft>
              <a:buClr>
                <a:schemeClr val="tx1"/>
              </a:buClr>
              <a:buFont typeface="Wingdings" pitchFamily="2" charset="2"/>
              <a:buChar char="§"/>
              <a:defRPr sz="1400">
                <a:solidFill>
                  <a:schemeClr val="tx2"/>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200">
                <a:solidFill>
                  <a:schemeClr val="tx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tx2"/>
                </a:solidFill>
                <a:latin typeface="Arial" charset="0"/>
                <a:ea typeface="+mn-ea"/>
                <a:cs typeface="+mn-cs"/>
              </a:defRPr>
            </a:lvl4pPr>
            <a:lvl5pPr marL="857250" indent="-115888" algn="l" rtl="0" eaLnBrk="1" fontAlgn="base" hangingPunct="1">
              <a:spcBef>
                <a:spcPct val="20000"/>
              </a:spcBef>
              <a:spcAft>
                <a:spcPct val="0"/>
              </a:spcAft>
              <a:buClr>
                <a:schemeClr val="tx1"/>
              </a:buClr>
              <a:defRPr sz="800">
                <a:solidFill>
                  <a:schemeClr val="tx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0" indent="0" algn="ctr">
              <a:lnSpc>
                <a:spcPct val="100000"/>
              </a:lnSpc>
              <a:spcBef>
                <a:spcPct val="0"/>
              </a:spcBef>
            </a:pPr>
            <a:fld id="{64C88F3F-513D-433E-8E34-D4F5F593319D}" type="datetime'''''''''''''2''''0''''''''''''''1''''''''''''1'''''''''''''">
              <a:rPr lang="en-US" sz="1000">
                <a:solidFill>
                  <a:schemeClr val="tx1"/>
                </a:solidFill>
              </a:rPr>
              <a:pPr/>
              <a:t>2011</a:t>
            </a:fld>
            <a:endParaRPr lang="en-US" sz="1000" dirty="0">
              <a:solidFill>
                <a:schemeClr val="tx1"/>
              </a:solidFill>
              <a:sym typeface="+mn-lt"/>
            </a:endParaRPr>
          </a:p>
        </p:txBody>
      </p:sp>
      <p:sp>
        <p:nvSpPr>
          <p:cNvPr id="69" name="Text Placeholder 31"/>
          <p:cNvSpPr>
            <a:spLocks noGrp="1"/>
          </p:cNvSpPr>
          <p:nvPr>
            <p:custDataLst>
              <p:tags r:id="rId18"/>
            </p:custDataLst>
          </p:nvPr>
        </p:nvSpPr>
        <p:spPr bwMode="auto">
          <a:xfrm>
            <a:off x="1320800" y="5699125"/>
            <a:ext cx="273050" cy="152400"/>
          </a:xfrm>
          <a:prstGeom prst="rect">
            <a:avLst/>
          </a:prstGeom>
          <a:noFill/>
          <a:ln w="9525">
            <a:noFill/>
            <a:miter lim="800000"/>
            <a:headEnd/>
            <a:tailEnd/>
          </a:ln>
          <a:extLst>
            <a:ext uri="{909E8E84-426E-40DD-AFC4-6F175D3DCCD1}">
              <a14:hiddenFill xmlns:a14="http://schemas.microsoft.com/office/drawing/2010/main">
                <a:solidFill>
                  <a:scrgbClr r="0" g="0" b="0"/>
                </a:solidFill>
              </a14:hiddenFill>
            </a:ext>
          </a:extLst>
        </p:spPr>
        <p:txBody>
          <a:bodyPr vert="horz" wrap="square" lIns="0" tIns="0" rIns="0" bIns="0" numCol="1" spcCol="0" anchor="t" anchorCtr="0" compatLnSpc="1">
            <a:prstTxWarp prst="textNoShape">
              <a:avLst/>
            </a:prstTxWarp>
            <a:noAutofit/>
          </a:bodyPr>
          <a:lstStyle>
            <a:lvl1pPr marL="153988" indent="-153988" algn="l" rtl="0" eaLnBrk="1" fontAlgn="base" hangingPunct="1">
              <a:spcBef>
                <a:spcPct val="20000"/>
              </a:spcBef>
              <a:spcAft>
                <a:spcPct val="0"/>
              </a:spcAft>
              <a:defRPr sz="1600">
                <a:solidFill>
                  <a:schemeClr val="tx2"/>
                </a:solidFill>
                <a:latin typeface="+mn-lt"/>
                <a:ea typeface="+mn-ea"/>
                <a:cs typeface="+mn-cs"/>
              </a:defRPr>
            </a:lvl1pPr>
            <a:lvl2pPr marL="461963" indent="-231775" algn="l" rtl="0" eaLnBrk="1" fontAlgn="base" hangingPunct="1">
              <a:lnSpc>
                <a:spcPct val="120000"/>
              </a:lnSpc>
              <a:spcBef>
                <a:spcPct val="20000"/>
              </a:spcBef>
              <a:spcAft>
                <a:spcPct val="0"/>
              </a:spcAft>
              <a:buClr>
                <a:schemeClr val="tx1"/>
              </a:buClr>
              <a:buFont typeface="Wingdings" pitchFamily="2" charset="2"/>
              <a:buChar char="§"/>
              <a:defRPr sz="1400">
                <a:solidFill>
                  <a:schemeClr val="tx2"/>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200">
                <a:solidFill>
                  <a:schemeClr val="tx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tx2"/>
                </a:solidFill>
                <a:latin typeface="Arial" charset="0"/>
                <a:ea typeface="+mn-ea"/>
                <a:cs typeface="+mn-cs"/>
              </a:defRPr>
            </a:lvl4pPr>
            <a:lvl5pPr marL="857250" indent="-115888" algn="l" rtl="0" eaLnBrk="1" fontAlgn="base" hangingPunct="1">
              <a:spcBef>
                <a:spcPct val="20000"/>
              </a:spcBef>
              <a:spcAft>
                <a:spcPct val="0"/>
              </a:spcAft>
              <a:buClr>
                <a:schemeClr val="tx1"/>
              </a:buClr>
              <a:defRPr sz="800">
                <a:solidFill>
                  <a:schemeClr val="tx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0" indent="0" algn="ctr">
              <a:lnSpc>
                <a:spcPct val="100000"/>
              </a:lnSpc>
              <a:spcBef>
                <a:spcPct val="0"/>
              </a:spcBef>
            </a:pPr>
            <a:fld id="{E58170C2-AA87-4E66-8528-0F23CA875C7A}" type="datetime'''''''''''''''20''''0''''''''''8'''''''''''''''''''''''''''">
              <a:rPr lang="en-US" sz="1000">
                <a:solidFill>
                  <a:schemeClr val="tx1"/>
                </a:solidFill>
              </a:rPr>
              <a:pPr/>
              <a:t>2008</a:t>
            </a:fld>
            <a:endParaRPr lang="en-US" sz="1000" dirty="0">
              <a:solidFill>
                <a:schemeClr val="tx1"/>
              </a:solidFill>
              <a:sym typeface="+mn-lt"/>
            </a:endParaRPr>
          </a:p>
        </p:txBody>
      </p:sp>
      <p:sp>
        <p:nvSpPr>
          <p:cNvPr id="70" name="Text Placeholder 30"/>
          <p:cNvSpPr>
            <a:spLocks noGrp="1"/>
          </p:cNvSpPr>
          <p:nvPr>
            <p:custDataLst>
              <p:tags r:id="rId19"/>
            </p:custDataLst>
          </p:nvPr>
        </p:nvSpPr>
        <p:spPr bwMode="auto">
          <a:xfrm>
            <a:off x="920750" y="5699125"/>
            <a:ext cx="273050" cy="152400"/>
          </a:xfrm>
          <a:prstGeom prst="rect">
            <a:avLst/>
          </a:prstGeom>
          <a:noFill/>
          <a:ln w="9525">
            <a:noFill/>
            <a:miter lim="800000"/>
            <a:headEnd/>
            <a:tailEnd/>
          </a:ln>
          <a:extLst>
            <a:ext uri="{909E8E84-426E-40DD-AFC4-6F175D3DCCD1}">
              <a14:hiddenFill xmlns:a14="http://schemas.microsoft.com/office/drawing/2010/main">
                <a:solidFill>
                  <a:scrgbClr r="0" g="0" b="0"/>
                </a:solidFill>
              </a14:hiddenFill>
            </a:ext>
          </a:extLst>
        </p:spPr>
        <p:txBody>
          <a:bodyPr vert="horz" wrap="square" lIns="0" tIns="0" rIns="0" bIns="0" numCol="1" spcCol="0" anchor="t" anchorCtr="0" compatLnSpc="1">
            <a:prstTxWarp prst="textNoShape">
              <a:avLst/>
            </a:prstTxWarp>
            <a:noAutofit/>
          </a:bodyPr>
          <a:lstStyle>
            <a:lvl1pPr marL="153988" indent="-153988" algn="l" rtl="0" eaLnBrk="1" fontAlgn="base" hangingPunct="1">
              <a:spcBef>
                <a:spcPct val="20000"/>
              </a:spcBef>
              <a:spcAft>
                <a:spcPct val="0"/>
              </a:spcAft>
              <a:defRPr sz="1600">
                <a:solidFill>
                  <a:schemeClr val="tx2"/>
                </a:solidFill>
                <a:latin typeface="+mn-lt"/>
                <a:ea typeface="+mn-ea"/>
                <a:cs typeface="+mn-cs"/>
              </a:defRPr>
            </a:lvl1pPr>
            <a:lvl2pPr marL="461963" indent="-231775" algn="l" rtl="0" eaLnBrk="1" fontAlgn="base" hangingPunct="1">
              <a:lnSpc>
                <a:spcPct val="120000"/>
              </a:lnSpc>
              <a:spcBef>
                <a:spcPct val="20000"/>
              </a:spcBef>
              <a:spcAft>
                <a:spcPct val="0"/>
              </a:spcAft>
              <a:buClr>
                <a:schemeClr val="tx1"/>
              </a:buClr>
              <a:buFont typeface="Wingdings" pitchFamily="2" charset="2"/>
              <a:buChar char="§"/>
              <a:defRPr sz="1400">
                <a:solidFill>
                  <a:schemeClr val="tx2"/>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200">
                <a:solidFill>
                  <a:schemeClr val="tx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tx2"/>
                </a:solidFill>
                <a:latin typeface="Arial" charset="0"/>
                <a:ea typeface="+mn-ea"/>
                <a:cs typeface="+mn-cs"/>
              </a:defRPr>
            </a:lvl4pPr>
            <a:lvl5pPr marL="857250" indent="-115888" algn="l" rtl="0" eaLnBrk="1" fontAlgn="base" hangingPunct="1">
              <a:spcBef>
                <a:spcPct val="20000"/>
              </a:spcBef>
              <a:spcAft>
                <a:spcPct val="0"/>
              </a:spcAft>
              <a:buClr>
                <a:schemeClr val="tx1"/>
              </a:buClr>
              <a:defRPr sz="800">
                <a:solidFill>
                  <a:schemeClr val="tx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0" indent="0" algn="ctr">
              <a:lnSpc>
                <a:spcPct val="100000"/>
              </a:lnSpc>
              <a:spcBef>
                <a:spcPct val="0"/>
              </a:spcBef>
            </a:pPr>
            <a:fld id="{7BAC0F99-086C-46B2-8D66-3F34DA33287C}" type="datetime'''''''''2''''''0''''''''''''''''''0''''7'''''''''''''''''''">
              <a:rPr lang="en-US" sz="1000">
                <a:solidFill>
                  <a:schemeClr val="tx1"/>
                </a:solidFill>
              </a:rPr>
              <a:pPr/>
              <a:t>2007</a:t>
            </a:fld>
            <a:endParaRPr lang="en-US" sz="1000" dirty="0">
              <a:solidFill>
                <a:schemeClr val="tx1"/>
              </a:solidFill>
              <a:sym typeface="+mn-lt"/>
            </a:endParaRPr>
          </a:p>
        </p:txBody>
      </p:sp>
      <p:sp>
        <p:nvSpPr>
          <p:cNvPr id="71" name="Text Placeholder 29"/>
          <p:cNvSpPr>
            <a:spLocks noGrp="1"/>
          </p:cNvSpPr>
          <p:nvPr>
            <p:custDataLst>
              <p:tags r:id="rId20"/>
            </p:custDataLst>
          </p:nvPr>
        </p:nvSpPr>
        <p:spPr bwMode="auto">
          <a:xfrm>
            <a:off x="511175" y="5699125"/>
            <a:ext cx="273050" cy="152400"/>
          </a:xfrm>
          <a:prstGeom prst="rect">
            <a:avLst/>
          </a:prstGeom>
          <a:noFill/>
          <a:ln w="9525">
            <a:noFill/>
            <a:miter lim="800000"/>
            <a:headEnd/>
            <a:tailEnd/>
          </a:ln>
          <a:extLst>
            <a:ext uri="{909E8E84-426E-40DD-AFC4-6F175D3DCCD1}">
              <a14:hiddenFill xmlns:a14="http://schemas.microsoft.com/office/drawing/2010/main">
                <a:solidFill>
                  <a:scrgbClr r="0" g="0" b="0"/>
                </a:solidFill>
              </a14:hiddenFill>
            </a:ext>
          </a:extLst>
        </p:spPr>
        <p:txBody>
          <a:bodyPr vert="horz" wrap="square" lIns="0" tIns="0" rIns="0" bIns="0" numCol="1" spcCol="0" anchor="t" anchorCtr="0" compatLnSpc="1">
            <a:prstTxWarp prst="textNoShape">
              <a:avLst/>
            </a:prstTxWarp>
            <a:noAutofit/>
          </a:bodyPr>
          <a:lstStyle>
            <a:lvl1pPr marL="153988" indent="-153988" algn="l" rtl="0" eaLnBrk="1" fontAlgn="base" hangingPunct="1">
              <a:spcBef>
                <a:spcPct val="20000"/>
              </a:spcBef>
              <a:spcAft>
                <a:spcPct val="0"/>
              </a:spcAft>
              <a:defRPr sz="1600">
                <a:solidFill>
                  <a:schemeClr val="tx2"/>
                </a:solidFill>
                <a:latin typeface="+mn-lt"/>
                <a:ea typeface="+mn-ea"/>
                <a:cs typeface="+mn-cs"/>
              </a:defRPr>
            </a:lvl1pPr>
            <a:lvl2pPr marL="461963" indent="-231775" algn="l" rtl="0" eaLnBrk="1" fontAlgn="base" hangingPunct="1">
              <a:lnSpc>
                <a:spcPct val="120000"/>
              </a:lnSpc>
              <a:spcBef>
                <a:spcPct val="20000"/>
              </a:spcBef>
              <a:spcAft>
                <a:spcPct val="0"/>
              </a:spcAft>
              <a:buClr>
                <a:schemeClr val="tx1"/>
              </a:buClr>
              <a:buFont typeface="Wingdings" pitchFamily="2" charset="2"/>
              <a:buChar char="§"/>
              <a:defRPr sz="1400">
                <a:solidFill>
                  <a:schemeClr val="tx2"/>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200">
                <a:solidFill>
                  <a:schemeClr val="tx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tx2"/>
                </a:solidFill>
                <a:latin typeface="Arial" charset="0"/>
                <a:ea typeface="+mn-ea"/>
                <a:cs typeface="+mn-cs"/>
              </a:defRPr>
            </a:lvl4pPr>
            <a:lvl5pPr marL="857250" indent="-115888" algn="l" rtl="0" eaLnBrk="1" fontAlgn="base" hangingPunct="1">
              <a:spcBef>
                <a:spcPct val="20000"/>
              </a:spcBef>
              <a:spcAft>
                <a:spcPct val="0"/>
              </a:spcAft>
              <a:buClr>
                <a:schemeClr val="tx1"/>
              </a:buClr>
              <a:defRPr sz="800">
                <a:solidFill>
                  <a:schemeClr val="tx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0" indent="0" algn="ctr">
              <a:lnSpc>
                <a:spcPct val="100000"/>
              </a:lnSpc>
              <a:spcBef>
                <a:spcPct val="0"/>
              </a:spcBef>
            </a:pPr>
            <a:fld id="{1223AEFE-1DC4-4209-AA2B-C356BFC3CD85}" type="datetime'''''20''''''''''''''''''0''''''''''''''''6'''''">
              <a:rPr lang="en-US" sz="1000">
                <a:solidFill>
                  <a:schemeClr val="tx1"/>
                </a:solidFill>
              </a:rPr>
              <a:pPr/>
              <a:t>2006</a:t>
            </a:fld>
            <a:endParaRPr lang="en-US" sz="1000" dirty="0">
              <a:solidFill>
                <a:schemeClr val="tx1"/>
              </a:solidFill>
              <a:sym typeface="+mn-lt"/>
            </a:endParaRPr>
          </a:p>
        </p:txBody>
      </p:sp>
      <p:sp>
        <p:nvSpPr>
          <p:cNvPr id="72" name="Text Placeholder 33"/>
          <p:cNvSpPr>
            <a:spLocks noGrp="1"/>
          </p:cNvSpPr>
          <p:nvPr>
            <p:custDataLst>
              <p:tags r:id="rId21"/>
            </p:custDataLst>
          </p:nvPr>
        </p:nvSpPr>
        <p:spPr bwMode="auto">
          <a:xfrm>
            <a:off x="2130425" y="5699125"/>
            <a:ext cx="273050" cy="152400"/>
          </a:xfrm>
          <a:prstGeom prst="rect">
            <a:avLst/>
          </a:prstGeom>
          <a:noFill/>
          <a:ln w="9525">
            <a:noFill/>
            <a:miter lim="800000"/>
            <a:headEnd/>
            <a:tailEnd/>
          </a:ln>
          <a:extLst>
            <a:ext uri="{909E8E84-426E-40DD-AFC4-6F175D3DCCD1}">
              <a14:hiddenFill xmlns:a14="http://schemas.microsoft.com/office/drawing/2010/main">
                <a:solidFill>
                  <a:scrgbClr r="0" g="0" b="0"/>
                </a:solidFill>
              </a14:hiddenFill>
            </a:ext>
          </a:extLst>
        </p:spPr>
        <p:txBody>
          <a:bodyPr vert="horz" wrap="square" lIns="0" tIns="0" rIns="0" bIns="0" numCol="1" spcCol="0" anchor="t" anchorCtr="0" compatLnSpc="1">
            <a:prstTxWarp prst="textNoShape">
              <a:avLst/>
            </a:prstTxWarp>
            <a:noAutofit/>
          </a:bodyPr>
          <a:lstStyle>
            <a:lvl1pPr marL="153988" indent="-153988" algn="l" rtl="0" eaLnBrk="1" fontAlgn="base" hangingPunct="1">
              <a:spcBef>
                <a:spcPct val="20000"/>
              </a:spcBef>
              <a:spcAft>
                <a:spcPct val="0"/>
              </a:spcAft>
              <a:defRPr sz="1600">
                <a:solidFill>
                  <a:schemeClr val="tx2"/>
                </a:solidFill>
                <a:latin typeface="+mn-lt"/>
                <a:ea typeface="+mn-ea"/>
                <a:cs typeface="+mn-cs"/>
              </a:defRPr>
            </a:lvl1pPr>
            <a:lvl2pPr marL="461963" indent="-231775" algn="l" rtl="0" eaLnBrk="1" fontAlgn="base" hangingPunct="1">
              <a:lnSpc>
                <a:spcPct val="120000"/>
              </a:lnSpc>
              <a:spcBef>
                <a:spcPct val="20000"/>
              </a:spcBef>
              <a:spcAft>
                <a:spcPct val="0"/>
              </a:spcAft>
              <a:buClr>
                <a:schemeClr val="tx1"/>
              </a:buClr>
              <a:buFont typeface="Wingdings" pitchFamily="2" charset="2"/>
              <a:buChar char="§"/>
              <a:defRPr sz="1400">
                <a:solidFill>
                  <a:schemeClr val="tx2"/>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200">
                <a:solidFill>
                  <a:schemeClr val="tx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tx2"/>
                </a:solidFill>
                <a:latin typeface="Arial" charset="0"/>
                <a:ea typeface="+mn-ea"/>
                <a:cs typeface="+mn-cs"/>
              </a:defRPr>
            </a:lvl4pPr>
            <a:lvl5pPr marL="857250" indent="-115888" algn="l" rtl="0" eaLnBrk="1" fontAlgn="base" hangingPunct="1">
              <a:spcBef>
                <a:spcPct val="20000"/>
              </a:spcBef>
              <a:spcAft>
                <a:spcPct val="0"/>
              </a:spcAft>
              <a:buClr>
                <a:schemeClr val="tx1"/>
              </a:buClr>
              <a:defRPr sz="800">
                <a:solidFill>
                  <a:schemeClr val="tx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0" indent="0" algn="ctr">
              <a:lnSpc>
                <a:spcPct val="100000"/>
              </a:lnSpc>
              <a:spcBef>
                <a:spcPct val="0"/>
              </a:spcBef>
            </a:pPr>
            <a:fld id="{7CD98F22-BD81-4253-A514-A4405470A278}" type="datetime'''''''''''''''''''''''''''2''''''''''0''''''''''''''''''''10'">
              <a:rPr lang="en-US" sz="1000">
                <a:solidFill>
                  <a:schemeClr val="tx1"/>
                </a:solidFill>
              </a:rPr>
              <a:pPr/>
              <a:t>2010</a:t>
            </a:fld>
            <a:endParaRPr lang="en-US" sz="1000" dirty="0">
              <a:solidFill>
                <a:schemeClr val="tx1"/>
              </a:solidFill>
              <a:sym typeface="+mn-lt"/>
            </a:endParaRPr>
          </a:p>
        </p:txBody>
      </p:sp>
      <p:sp>
        <p:nvSpPr>
          <p:cNvPr id="73" name="Text Placeholder 32"/>
          <p:cNvSpPr>
            <a:spLocks noGrp="1"/>
          </p:cNvSpPr>
          <p:nvPr>
            <p:custDataLst>
              <p:tags r:id="rId22"/>
            </p:custDataLst>
          </p:nvPr>
        </p:nvSpPr>
        <p:spPr bwMode="auto">
          <a:xfrm>
            <a:off x="1730375" y="5699125"/>
            <a:ext cx="273050" cy="152400"/>
          </a:xfrm>
          <a:prstGeom prst="rect">
            <a:avLst/>
          </a:prstGeom>
          <a:noFill/>
          <a:ln w="9525">
            <a:noFill/>
            <a:miter lim="800000"/>
            <a:headEnd/>
            <a:tailEnd/>
          </a:ln>
          <a:extLst>
            <a:ext uri="{909E8E84-426E-40DD-AFC4-6F175D3DCCD1}">
              <a14:hiddenFill xmlns:a14="http://schemas.microsoft.com/office/drawing/2010/main">
                <a:solidFill>
                  <a:scrgbClr r="0" g="0" b="0"/>
                </a:solidFill>
              </a14:hiddenFill>
            </a:ext>
          </a:extLst>
        </p:spPr>
        <p:txBody>
          <a:bodyPr vert="horz" wrap="square" lIns="0" tIns="0" rIns="0" bIns="0" numCol="1" spcCol="0" anchor="t" anchorCtr="0" compatLnSpc="1">
            <a:prstTxWarp prst="textNoShape">
              <a:avLst/>
            </a:prstTxWarp>
            <a:noAutofit/>
          </a:bodyPr>
          <a:lstStyle>
            <a:lvl1pPr marL="153988" indent="-153988" algn="l" rtl="0" eaLnBrk="1" fontAlgn="base" hangingPunct="1">
              <a:spcBef>
                <a:spcPct val="20000"/>
              </a:spcBef>
              <a:spcAft>
                <a:spcPct val="0"/>
              </a:spcAft>
              <a:defRPr sz="1600">
                <a:solidFill>
                  <a:schemeClr val="tx2"/>
                </a:solidFill>
                <a:latin typeface="+mn-lt"/>
                <a:ea typeface="+mn-ea"/>
                <a:cs typeface="+mn-cs"/>
              </a:defRPr>
            </a:lvl1pPr>
            <a:lvl2pPr marL="461963" indent="-231775" algn="l" rtl="0" eaLnBrk="1" fontAlgn="base" hangingPunct="1">
              <a:lnSpc>
                <a:spcPct val="120000"/>
              </a:lnSpc>
              <a:spcBef>
                <a:spcPct val="20000"/>
              </a:spcBef>
              <a:spcAft>
                <a:spcPct val="0"/>
              </a:spcAft>
              <a:buClr>
                <a:schemeClr val="tx1"/>
              </a:buClr>
              <a:buFont typeface="Wingdings" pitchFamily="2" charset="2"/>
              <a:buChar char="§"/>
              <a:defRPr sz="1400">
                <a:solidFill>
                  <a:schemeClr val="tx2"/>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200">
                <a:solidFill>
                  <a:schemeClr val="tx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tx2"/>
                </a:solidFill>
                <a:latin typeface="Arial" charset="0"/>
                <a:ea typeface="+mn-ea"/>
                <a:cs typeface="+mn-cs"/>
              </a:defRPr>
            </a:lvl4pPr>
            <a:lvl5pPr marL="857250" indent="-115888" algn="l" rtl="0" eaLnBrk="1" fontAlgn="base" hangingPunct="1">
              <a:spcBef>
                <a:spcPct val="20000"/>
              </a:spcBef>
              <a:spcAft>
                <a:spcPct val="0"/>
              </a:spcAft>
              <a:buClr>
                <a:schemeClr val="tx1"/>
              </a:buClr>
              <a:defRPr sz="800">
                <a:solidFill>
                  <a:schemeClr val="tx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0" indent="0" algn="ctr">
              <a:lnSpc>
                <a:spcPct val="100000"/>
              </a:lnSpc>
              <a:spcBef>
                <a:spcPct val="0"/>
              </a:spcBef>
            </a:pPr>
            <a:fld id="{6F39C704-711A-4BB8-BD79-B45E173D63E2}" type="datetime'2''''''''''''''''''''''''0''''''''''''''''09'''''">
              <a:rPr lang="en-US" sz="1000">
                <a:solidFill>
                  <a:schemeClr val="tx1"/>
                </a:solidFill>
              </a:rPr>
              <a:pPr/>
              <a:t>2009</a:t>
            </a:fld>
            <a:endParaRPr lang="en-US" sz="1000" dirty="0">
              <a:solidFill>
                <a:schemeClr val="tx1"/>
              </a:solidFill>
              <a:sym typeface="+mn-lt"/>
            </a:endParaRPr>
          </a:p>
        </p:txBody>
      </p:sp>
      <p:cxnSp>
        <p:nvCxnSpPr>
          <p:cNvPr id="74" name="Straight Connector 73"/>
          <p:cNvCxnSpPr/>
          <p:nvPr>
            <p:custDataLst>
              <p:tags r:id="rId23"/>
            </p:custDataLst>
          </p:nvPr>
        </p:nvCxnSpPr>
        <p:spPr bwMode="gray">
          <a:xfrm>
            <a:off x="966788" y="6243638"/>
            <a:ext cx="219075" cy="0"/>
          </a:xfrm>
          <a:prstGeom prst="line">
            <a:avLst/>
          </a:prstGeom>
          <a:solidFill>
            <a:schemeClr val="accent1"/>
          </a:solidFill>
          <a:ln w="19050" cap="flat" cmpd="sng" algn="ctr">
            <a:solidFill>
              <a:srgbClr val="606060"/>
            </a:solidFill>
            <a:prstDash val="solid"/>
            <a:round/>
            <a:headEnd type="none" w="med" len="med"/>
            <a:tailEnd type="none" w="med" len="med"/>
          </a:ln>
          <a:effectLst/>
        </p:spPr>
      </p:cxnSp>
      <p:cxnSp>
        <p:nvCxnSpPr>
          <p:cNvPr id="75" name="Straight Connector 74"/>
          <p:cNvCxnSpPr/>
          <p:nvPr>
            <p:custDataLst>
              <p:tags r:id="rId24"/>
            </p:custDataLst>
          </p:nvPr>
        </p:nvCxnSpPr>
        <p:spPr bwMode="gray">
          <a:xfrm>
            <a:off x="2465388" y="6040438"/>
            <a:ext cx="219075" cy="0"/>
          </a:xfrm>
          <a:prstGeom prst="line">
            <a:avLst/>
          </a:prstGeom>
          <a:solidFill>
            <a:schemeClr val="accent1"/>
          </a:solidFill>
          <a:ln w="9525" cap="flat" cmpd="sng" algn="ctr">
            <a:solidFill>
              <a:srgbClr val="EB0326"/>
            </a:solidFill>
            <a:prstDash val="lgDash"/>
            <a:round/>
            <a:headEnd type="none" w="med" len="med"/>
            <a:tailEnd type="none" w="med" len="med"/>
          </a:ln>
          <a:effectLst/>
        </p:spPr>
      </p:cxnSp>
      <p:cxnSp>
        <p:nvCxnSpPr>
          <p:cNvPr id="76" name="Straight Connector 75"/>
          <p:cNvCxnSpPr/>
          <p:nvPr>
            <p:custDataLst>
              <p:tags r:id="rId25"/>
            </p:custDataLst>
          </p:nvPr>
        </p:nvCxnSpPr>
        <p:spPr bwMode="gray">
          <a:xfrm>
            <a:off x="966788" y="6040438"/>
            <a:ext cx="219075" cy="0"/>
          </a:xfrm>
          <a:prstGeom prst="line">
            <a:avLst/>
          </a:prstGeom>
          <a:solidFill>
            <a:schemeClr val="accent1"/>
          </a:solidFill>
          <a:ln w="19050" cap="flat" cmpd="sng" algn="ctr">
            <a:solidFill>
              <a:srgbClr val="EB0326"/>
            </a:solidFill>
            <a:prstDash val="solid"/>
            <a:round/>
            <a:headEnd type="none" w="med" len="med"/>
            <a:tailEnd type="none" w="med" len="med"/>
          </a:ln>
          <a:effectLst/>
        </p:spPr>
      </p:cxnSp>
      <p:sp>
        <p:nvSpPr>
          <p:cNvPr id="77" name="Text Placeholder 13"/>
          <p:cNvSpPr>
            <a:spLocks noGrp="1"/>
          </p:cNvSpPr>
          <p:nvPr>
            <p:custDataLst>
              <p:tags r:id="rId26"/>
            </p:custDataLst>
          </p:nvPr>
        </p:nvSpPr>
        <p:spPr bwMode="auto">
          <a:xfrm>
            <a:off x="1236664" y="6173788"/>
            <a:ext cx="1127125" cy="152400"/>
          </a:xfrm>
          <a:prstGeom prst="rect">
            <a:avLst/>
          </a:prstGeom>
          <a:noFill/>
          <a:ln w="9525">
            <a:noFill/>
            <a:miter lim="800000"/>
            <a:headEnd/>
            <a:tailEnd/>
          </a:ln>
          <a:extLst>
            <a:ext uri="{909E8E84-426E-40DD-AFC4-6F175D3DCCD1}">
              <a14:hiddenFill xmlns:a14="http://schemas.microsoft.com/office/drawing/2010/main">
                <a:solidFill>
                  <a:scrgbClr r="0" g="0" b="0"/>
                </a:solidFill>
              </a14:hiddenFill>
            </a:ext>
          </a:extLst>
        </p:spPr>
        <p:txBody>
          <a:bodyPr vert="horz" wrap="none" lIns="0" tIns="0" rIns="0" bIns="0" numCol="1" spcCol="0" anchor="ctr" anchorCtr="0" compatLnSpc="1">
            <a:prstTxWarp prst="textNoShape">
              <a:avLst/>
            </a:prstTxWarp>
            <a:noAutofit/>
          </a:bodyPr>
          <a:lstStyle>
            <a:lvl1pPr marL="153988" indent="-153988" algn="l" rtl="0" eaLnBrk="1" fontAlgn="base" hangingPunct="1">
              <a:spcBef>
                <a:spcPct val="20000"/>
              </a:spcBef>
              <a:spcAft>
                <a:spcPct val="0"/>
              </a:spcAft>
              <a:defRPr sz="1600">
                <a:solidFill>
                  <a:schemeClr val="tx2"/>
                </a:solidFill>
                <a:latin typeface="+mn-lt"/>
                <a:ea typeface="+mn-ea"/>
                <a:cs typeface="+mn-cs"/>
              </a:defRPr>
            </a:lvl1pPr>
            <a:lvl2pPr marL="461963" indent="-231775" algn="l" rtl="0" eaLnBrk="1" fontAlgn="base" hangingPunct="1">
              <a:lnSpc>
                <a:spcPct val="120000"/>
              </a:lnSpc>
              <a:spcBef>
                <a:spcPct val="20000"/>
              </a:spcBef>
              <a:spcAft>
                <a:spcPct val="0"/>
              </a:spcAft>
              <a:buClr>
                <a:schemeClr val="tx1"/>
              </a:buClr>
              <a:buFont typeface="Wingdings" pitchFamily="2" charset="2"/>
              <a:buChar char="§"/>
              <a:defRPr sz="1400">
                <a:solidFill>
                  <a:schemeClr val="tx2"/>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200">
                <a:solidFill>
                  <a:schemeClr val="tx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tx2"/>
                </a:solidFill>
                <a:latin typeface="Arial" charset="0"/>
                <a:ea typeface="+mn-ea"/>
                <a:cs typeface="+mn-cs"/>
              </a:defRPr>
            </a:lvl4pPr>
            <a:lvl5pPr marL="857250" indent="-115888" algn="l" rtl="0" eaLnBrk="1" fontAlgn="base" hangingPunct="1">
              <a:spcBef>
                <a:spcPct val="20000"/>
              </a:spcBef>
              <a:spcAft>
                <a:spcPct val="0"/>
              </a:spcAft>
              <a:buClr>
                <a:schemeClr val="tx1"/>
              </a:buClr>
              <a:defRPr sz="800">
                <a:solidFill>
                  <a:schemeClr val="tx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0" indent="0">
              <a:lnSpc>
                <a:spcPct val="100000"/>
              </a:lnSpc>
              <a:spcBef>
                <a:spcPct val="0"/>
              </a:spcBef>
            </a:pPr>
            <a:fld id="{BA558AB2-2371-4A4D-8AAE-44A3A39FB192}" type="datetime'''FRB'''' 1''0''0 ''''l''a''rg''''est'''''' ''''b''a''nks'''">
              <a:rPr lang="en-US" sz="1000">
                <a:solidFill>
                  <a:schemeClr val="tx1"/>
                </a:solidFill>
              </a:rPr>
              <a:pPr/>
              <a:t>FRB 100 largest banks</a:t>
            </a:fld>
            <a:endParaRPr lang="en-US" sz="1000" dirty="0">
              <a:solidFill>
                <a:schemeClr val="tx1"/>
              </a:solidFill>
              <a:sym typeface="+mn-lt"/>
            </a:endParaRPr>
          </a:p>
        </p:txBody>
      </p:sp>
      <p:sp>
        <p:nvSpPr>
          <p:cNvPr id="78" name="Text Placeholder 15"/>
          <p:cNvSpPr>
            <a:spLocks noGrp="1"/>
          </p:cNvSpPr>
          <p:nvPr>
            <p:custDataLst>
              <p:tags r:id="rId27"/>
            </p:custDataLst>
          </p:nvPr>
        </p:nvSpPr>
        <p:spPr bwMode="auto">
          <a:xfrm>
            <a:off x="2735263" y="5970588"/>
            <a:ext cx="1292225" cy="152400"/>
          </a:xfrm>
          <a:prstGeom prst="rect">
            <a:avLst/>
          </a:prstGeom>
          <a:noFill/>
          <a:ln w="9525">
            <a:noFill/>
            <a:miter lim="800000"/>
            <a:headEnd/>
            <a:tailEnd/>
          </a:ln>
          <a:extLst>
            <a:ext uri="{909E8E84-426E-40DD-AFC4-6F175D3DCCD1}">
              <a14:hiddenFill xmlns:a14="http://schemas.microsoft.com/office/drawing/2010/main">
                <a:solidFill>
                  <a:scrgbClr r="0" g="0" b="0"/>
                </a:solidFill>
              </a14:hiddenFill>
            </a:ext>
          </a:extLst>
        </p:spPr>
        <p:txBody>
          <a:bodyPr vert="horz" wrap="none" lIns="0" tIns="0" rIns="0" bIns="0" numCol="1" spcCol="0" anchor="ctr" anchorCtr="0" compatLnSpc="1">
            <a:prstTxWarp prst="textNoShape">
              <a:avLst/>
            </a:prstTxWarp>
            <a:noAutofit/>
          </a:bodyPr>
          <a:lstStyle>
            <a:lvl1pPr marL="153988" indent="-153988" algn="l" rtl="0" eaLnBrk="1" fontAlgn="base" hangingPunct="1">
              <a:spcBef>
                <a:spcPct val="20000"/>
              </a:spcBef>
              <a:spcAft>
                <a:spcPct val="0"/>
              </a:spcAft>
              <a:defRPr sz="1600">
                <a:solidFill>
                  <a:schemeClr val="tx2"/>
                </a:solidFill>
                <a:latin typeface="+mn-lt"/>
                <a:ea typeface="+mn-ea"/>
                <a:cs typeface="+mn-cs"/>
              </a:defRPr>
            </a:lvl1pPr>
            <a:lvl2pPr marL="461963" indent="-231775" algn="l" rtl="0" eaLnBrk="1" fontAlgn="base" hangingPunct="1">
              <a:lnSpc>
                <a:spcPct val="120000"/>
              </a:lnSpc>
              <a:spcBef>
                <a:spcPct val="20000"/>
              </a:spcBef>
              <a:spcAft>
                <a:spcPct val="0"/>
              </a:spcAft>
              <a:buClr>
                <a:schemeClr val="tx1"/>
              </a:buClr>
              <a:buFont typeface="Wingdings" pitchFamily="2" charset="2"/>
              <a:buChar char="§"/>
              <a:defRPr sz="1400">
                <a:solidFill>
                  <a:schemeClr val="tx2"/>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200">
                <a:solidFill>
                  <a:schemeClr val="tx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tx2"/>
                </a:solidFill>
                <a:latin typeface="Arial" charset="0"/>
                <a:ea typeface="+mn-ea"/>
                <a:cs typeface="+mn-cs"/>
              </a:defRPr>
            </a:lvl4pPr>
            <a:lvl5pPr marL="857250" indent="-115888" algn="l" rtl="0" eaLnBrk="1" fontAlgn="base" hangingPunct="1">
              <a:spcBef>
                <a:spcPct val="20000"/>
              </a:spcBef>
              <a:spcAft>
                <a:spcPct val="0"/>
              </a:spcAft>
              <a:buClr>
                <a:schemeClr val="tx1"/>
              </a:buClr>
              <a:defRPr sz="800">
                <a:solidFill>
                  <a:schemeClr val="tx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0" indent="0">
              <a:lnSpc>
                <a:spcPct val="100000"/>
              </a:lnSpc>
              <a:spcBef>
                <a:spcPct val="0"/>
              </a:spcBef>
            </a:pPr>
            <a:fld id="{87D79971-1D56-44AE-B67B-048B485695D0}" type="datetime'S''o''''ve''r''eig''n (''''prio''r'''' to'' 2''''''0''''''12)'">
              <a:rPr lang="en-US" sz="1000">
                <a:solidFill>
                  <a:schemeClr val="tx1"/>
                </a:solidFill>
              </a:rPr>
              <a:pPr/>
              <a:t>Sovereign (prior to 2012)</a:t>
            </a:fld>
            <a:endParaRPr lang="en-US" sz="1000" dirty="0">
              <a:solidFill>
                <a:schemeClr val="tx1"/>
              </a:solidFill>
              <a:sym typeface="+mn-lt"/>
            </a:endParaRPr>
          </a:p>
        </p:txBody>
      </p:sp>
      <p:sp>
        <p:nvSpPr>
          <p:cNvPr id="79" name="Text Placeholder 14"/>
          <p:cNvSpPr>
            <a:spLocks noGrp="1"/>
          </p:cNvSpPr>
          <p:nvPr>
            <p:custDataLst>
              <p:tags r:id="rId28"/>
            </p:custDataLst>
          </p:nvPr>
        </p:nvSpPr>
        <p:spPr bwMode="auto">
          <a:xfrm>
            <a:off x="1236663" y="5970588"/>
            <a:ext cx="350838" cy="152400"/>
          </a:xfrm>
          <a:prstGeom prst="rect">
            <a:avLst/>
          </a:prstGeom>
          <a:noFill/>
          <a:ln w="9525">
            <a:noFill/>
            <a:miter lim="800000"/>
            <a:headEnd/>
            <a:tailEnd/>
          </a:ln>
          <a:extLst>
            <a:ext uri="{909E8E84-426E-40DD-AFC4-6F175D3DCCD1}">
              <a14:hiddenFill xmlns:a14="http://schemas.microsoft.com/office/drawing/2010/main">
                <a:solidFill>
                  <a:scrgbClr r="0" g="0" b="0"/>
                </a:solidFill>
              </a14:hiddenFill>
            </a:ext>
          </a:extLst>
        </p:spPr>
        <p:txBody>
          <a:bodyPr vert="horz" wrap="none" lIns="0" tIns="0" rIns="0" bIns="0" numCol="1" spcCol="0" anchor="ctr" anchorCtr="0" compatLnSpc="1">
            <a:prstTxWarp prst="textNoShape">
              <a:avLst/>
            </a:prstTxWarp>
            <a:noAutofit/>
          </a:bodyPr>
          <a:lstStyle>
            <a:lvl1pPr marL="153988" indent="-153988" algn="l" rtl="0" eaLnBrk="1" fontAlgn="base" hangingPunct="1">
              <a:spcBef>
                <a:spcPct val="20000"/>
              </a:spcBef>
              <a:spcAft>
                <a:spcPct val="0"/>
              </a:spcAft>
              <a:defRPr sz="1600">
                <a:solidFill>
                  <a:schemeClr val="tx2"/>
                </a:solidFill>
                <a:latin typeface="+mn-lt"/>
                <a:ea typeface="+mn-ea"/>
                <a:cs typeface="+mn-cs"/>
              </a:defRPr>
            </a:lvl1pPr>
            <a:lvl2pPr marL="461963" indent="-231775" algn="l" rtl="0" eaLnBrk="1" fontAlgn="base" hangingPunct="1">
              <a:lnSpc>
                <a:spcPct val="120000"/>
              </a:lnSpc>
              <a:spcBef>
                <a:spcPct val="20000"/>
              </a:spcBef>
              <a:spcAft>
                <a:spcPct val="0"/>
              </a:spcAft>
              <a:buClr>
                <a:schemeClr val="tx1"/>
              </a:buClr>
              <a:buFont typeface="Wingdings" pitchFamily="2" charset="2"/>
              <a:buChar char="§"/>
              <a:defRPr sz="1400">
                <a:solidFill>
                  <a:schemeClr val="tx2"/>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200">
                <a:solidFill>
                  <a:schemeClr val="tx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tx2"/>
                </a:solidFill>
                <a:latin typeface="Arial" charset="0"/>
                <a:ea typeface="+mn-ea"/>
                <a:cs typeface="+mn-cs"/>
              </a:defRPr>
            </a:lvl4pPr>
            <a:lvl5pPr marL="857250" indent="-115888" algn="l" rtl="0" eaLnBrk="1" fontAlgn="base" hangingPunct="1">
              <a:spcBef>
                <a:spcPct val="20000"/>
              </a:spcBef>
              <a:spcAft>
                <a:spcPct val="0"/>
              </a:spcAft>
              <a:buClr>
                <a:schemeClr val="tx1"/>
              </a:buClr>
              <a:defRPr sz="800">
                <a:solidFill>
                  <a:schemeClr val="tx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0" indent="0">
              <a:lnSpc>
                <a:spcPct val="100000"/>
              </a:lnSpc>
              <a:spcBef>
                <a:spcPct val="0"/>
              </a:spcBef>
            </a:pPr>
            <a:fld id="{93C9212F-A77C-4790-8239-89778B9C0FE9}" type="datetime'''''''''''S''H''''U''S''''''''''''''''''''A'''''''''''''">
              <a:rPr lang="en-US" sz="1000">
                <a:solidFill>
                  <a:schemeClr val="tx1"/>
                </a:solidFill>
              </a:rPr>
              <a:pPr/>
              <a:t>SHUSA</a:t>
            </a:fld>
            <a:endParaRPr lang="en-US" sz="1000" dirty="0">
              <a:solidFill>
                <a:schemeClr val="tx1"/>
              </a:solidFill>
              <a:sym typeface="+mn-lt"/>
            </a:endParaRPr>
          </a:p>
        </p:txBody>
      </p:sp>
      <p:sp>
        <p:nvSpPr>
          <p:cNvPr id="80" name="Rectangle 79"/>
          <p:cNvSpPr/>
          <p:nvPr/>
        </p:nvSpPr>
        <p:spPr bwMode="auto">
          <a:xfrm>
            <a:off x="1432113" y="2222500"/>
            <a:ext cx="1299974" cy="3373347"/>
          </a:xfrm>
          <a:prstGeom prst="rect">
            <a:avLst/>
          </a:prstGeom>
          <a:solidFill>
            <a:srgbClr val="FF0000">
              <a:lumMod val="75000"/>
              <a:alpha val="10196"/>
            </a:srgbClr>
          </a:solidFill>
          <a:ln w="9525" cap="flat" cmpd="sng" algn="ctr">
            <a:noFill/>
            <a:prstDash val="solid"/>
            <a:round/>
            <a:headEnd type="none" w="med" len="med"/>
            <a:tailEnd type="none" w="med" len="med"/>
          </a:ln>
          <a:effectLst/>
        </p:spPr>
        <p:txBody>
          <a:bodyPr vert="horz" wrap="square" lIns="91440" tIns="45720" rIns="91440" bIns="45720" numCol="1" rtlCol="0" anchor="b" anchorCtr="0" compatLnSpc="1">
            <a:prstTxWarp prst="textNoShape">
              <a:avLst/>
            </a:prstTxWarp>
          </a:bodyPr>
          <a:lstStyle/>
          <a:p>
            <a:pPr marL="0" marR="0" lvl="0" indent="0" defTabSz="914400" eaLnBrk="0" fontAlgn="auto" latinLnBrk="0" hangingPunct="0">
              <a:lnSpc>
                <a:spcPct val="100000"/>
              </a:lnSpc>
              <a:spcBef>
                <a:spcPts val="0"/>
              </a:spcBef>
              <a:spcAft>
                <a:spcPts val="0"/>
              </a:spcAft>
              <a:buClrTx/>
              <a:buSzTx/>
              <a:buFontTx/>
              <a:buNone/>
              <a:tabLst/>
              <a:defRPr/>
            </a:pPr>
            <a:endParaRPr kumimoji="0" lang="en-US" sz="800" b="0" i="1" u="none" strike="noStrike" kern="0" cap="none" spc="0" normalizeH="0" baseline="0" noProof="0" dirty="0" smtClean="0">
              <a:ln>
                <a:noFill/>
              </a:ln>
              <a:solidFill>
                <a:srgbClr val="000000"/>
              </a:solidFill>
              <a:effectLst/>
              <a:uLnTx/>
              <a:uFillTx/>
              <a:ea typeface="ＭＳ Ｐゴシック" pitchFamily="-112" charset="-128"/>
              <a:cs typeface="ＭＳ Ｐゴシック" pitchFamily="-112" charset="-128"/>
            </a:endParaRPr>
          </a:p>
        </p:txBody>
      </p:sp>
      <p:sp>
        <p:nvSpPr>
          <p:cNvPr id="81" name="Rectangle 80"/>
          <p:cNvSpPr/>
          <p:nvPr/>
        </p:nvSpPr>
        <p:spPr bwMode="auto">
          <a:xfrm>
            <a:off x="2732087" y="2222500"/>
            <a:ext cx="1867165" cy="3373346"/>
          </a:xfrm>
          <a:prstGeom prst="rect">
            <a:avLst/>
          </a:prstGeom>
          <a:solidFill>
            <a:srgbClr val="404040">
              <a:alpha val="10196"/>
            </a:srgbClr>
          </a:solidFill>
          <a:ln w="9525" cap="flat" cmpd="sng" algn="ctr">
            <a:noFill/>
            <a:prstDash val="solid"/>
            <a:round/>
            <a:headEnd type="none" w="med" len="med"/>
            <a:tailEnd type="none" w="med" len="med"/>
          </a:ln>
          <a:effectLst/>
        </p:spPr>
        <p:txBody>
          <a:bodyPr vert="horz" wrap="square" lIns="91440" tIns="45720" rIns="91440" bIns="45720" numCol="1" rtlCol="0" anchor="b" anchorCtr="0" compatLnSpc="1">
            <a:prstTxWarp prst="textNoShape">
              <a:avLst/>
            </a:prstTxWarp>
          </a:bodyPr>
          <a:lstStyle/>
          <a:p>
            <a:pPr eaLnBrk="0" hangingPunct="0">
              <a:lnSpc>
                <a:spcPct val="100000"/>
              </a:lnSpc>
            </a:pPr>
            <a:endParaRPr lang="en-US" sz="800" i="1" dirty="0">
              <a:solidFill>
                <a:srgbClr val="000000"/>
              </a:solidFill>
              <a:ea typeface="ＭＳ Ｐゴシック" pitchFamily="-112" charset="-128"/>
              <a:cs typeface="ＭＳ Ｐゴシック" pitchFamily="-112" charset="-128"/>
            </a:endParaRPr>
          </a:p>
        </p:txBody>
      </p:sp>
      <p:sp>
        <p:nvSpPr>
          <p:cNvPr id="82" name="TextBox 81"/>
          <p:cNvSpPr txBox="1"/>
          <p:nvPr/>
        </p:nvSpPr>
        <p:spPr>
          <a:xfrm>
            <a:off x="1333739" y="2251655"/>
            <a:ext cx="847725" cy="400110"/>
          </a:xfrm>
          <a:prstGeom prst="rect">
            <a:avLst/>
          </a:prstGeom>
          <a:noFill/>
        </p:spPr>
        <p:txBody>
          <a:bodyPr wrap="square" rtlCol="0">
            <a:spAutoFit/>
          </a:bodyPr>
          <a:lstStyle/>
          <a:p>
            <a:pPr>
              <a:lnSpc>
                <a:spcPct val="100000"/>
              </a:lnSpc>
            </a:pPr>
            <a:r>
              <a:rPr lang="en-US" i="1" dirty="0">
                <a:solidFill>
                  <a:srgbClr val="000000"/>
                </a:solidFill>
                <a:ea typeface="ＭＳ Ｐゴシック"/>
              </a:rPr>
              <a:t>C</a:t>
            </a:r>
            <a:r>
              <a:rPr lang="en-US" i="1" dirty="0" smtClean="0">
                <a:solidFill>
                  <a:srgbClr val="000000"/>
                </a:solidFill>
                <a:ea typeface="ＭＳ Ｐゴシック"/>
              </a:rPr>
              <a:t>risis</a:t>
            </a:r>
          </a:p>
          <a:p>
            <a:pPr>
              <a:lnSpc>
                <a:spcPct val="100000"/>
              </a:lnSpc>
            </a:pPr>
            <a:r>
              <a:rPr lang="en-US" i="1" dirty="0" smtClean="0">
                <a:solidFill>
                  <a:srgbClr val="000000"/>
                </a:solidFill>
                <a:ea typeface="ＭＳ Ｐゴシック"/>
              </a:rPr>
              <a:t>conditions</a:t>
            </a:r>
            <a:endParaRPr lang="en-US" i="1" baseline="30000" dirty="0" smtClean="0">
              <a:solidFill>
                <a:srgbClr val="000000"/>
              </a:solidFill>
              <a:ea typeface="ＭＳ Ｐゴシック"/>
            </a:endParaRPr>
          </a:p>
        </p:txBody>
      </p:sp>
      <p:sp>
        <p:nvSpPr>
          <p:cNvPr id="83" name="TextBox 82"/>
          <p:cNvSpPr txBox="1"/>
          <p:nvPr/>
        </p:nvSpPr>
        <p:spPr>
          <a:xfrm>
            <a:off x="3266410" y="2242130"/>
            <a:ext cx="847725" cy="400110"/>
          </a:xfrm>
          <a:prstGeom prst="rect">
            <a:avLst/>
          </a:prstGeom>
          <a:noFill/>
        </p:spPr>
        <p:txBody>
          <a:bodyPr wrap="square" rtlCol="0">
            <a:spAutoFit/>
          </a:bodyPr>
          <a:lstStyle/>
          <a:p>
            <a:pPr>
              <a:lnSpc>
                <a:spcPct val="100000"/>
              </a:lnSpc>
            </a:pPr>
            <a:r>
              <a:rPr lang="en-US" i="1" dirty="0" smtClean="0">
                <a:solidFill>
                  <a:srgbClr val="000000"/>
                </a:solidFill>
                <a:ea typeface="ＭＳ Ｐゴシック"/>
              </a:rPr>
              <a:t>Normal </a:t>
            </a:r>
          </a:p>
          <a:p>
            <a:pPr>
              <a:lnSpc>
                <a:spcPct val="100000"/>
              </a:lnSpc>
            </a:pPr>
            <a:r>
              <a:rPr lang="en-US" i="1" dirty="0" smtClean="0">
                <a:solidFill>
                  <a:srgbClr val="000000"/>
                </a:solidFill>
                <a:ea typeface="ＭＳ Ｐゴシック"/>
              </a:rPr>
              <a:t>conditions</a:t>
            </a:r>
            <a:endParaRPr lang="en-US" i="1" baseline="30000" dirty="0">
              <a:solidFill>
                <a:srgbClr val="000000"/>
              </a:solidFill>
              <a:ea typeface="ＭＳ Ｐゴシック"/>
            </a:endParaRPr>
          </a:p>
        </p:txBody>
      </p:sp>
      <p:sp>
        <p:nvSpPr>
          <p:cNvPr id="84" name="Rectangle 83"/>
          <p:cNvSpPr/>
          <p:nvPr/>
        </p:nvSpPr>
        <p:spPr bwMode="auto">
          <a:xfrm>
            <a:off x="1432113" y="2219325"/>
            <a:ext cx="834837" cy="3373347"/>
          </a:xfrm>
          <a:prstGeom prst="rect">
            <a:avLst/>
          </a:prstGeom>
          <a:solidFill>
            <a:srgbClr val="FF0000">
              <a:lumMod val="75000"/>
              <a:alpha val="10196"/>
            </a:srgbClr>
          </a:solidFill>
          <a:ln w="9525" cap="flat" cmpd="sng" algn="ctr">
            <a:noFill/>
            <a:prstDash val="solid"/>
            <a:round/>
            <a:headEnd type="none" w="med" len="med"/>
            <a:tailEnd type="none" w="med" len="med"/>
          </a:ln>
          <a:effectLst/>
        </p:spPr>
        <p:txBody>
          <a:bodyPr vert="horz" wrap="square" lIns="91440" tIns="45720" rIns="91440" bIns="45720" numCol="1" rtlCol="0" anchor="b" anchorCtr="0" compatLnSpc="1">
            <a:prstTxWarp prst="textNoShape">
              <a:avLst/>
            </a:prstTxWarp>
          </a:bodyPr>
          <a:lstStyle/>
          <a:p>
            <a:pPr marL="0" marR="0" lvl="0" indent="0" defTabSz="914400" eaLnBrk="0" fontAlgn="auto" latinLnBrk="0" hangingPunct="0">
              <a:lnSpc>
                <a:spcPct val="100000"/>
              </a:lnSpc>
              <a:spcBef>
                <a:spcPts val="0"/>
              </a:spcBef>
              <a:spcAft>
                <a:spcPts val="0"/>
              </a:spcAft>
              <a:buClrTx/>
              <a:buSzTx/>
              <a:buFontTx/>
              <a:buNone/>
              <a:tabLst/>
              <a:defRPr/>
            </a:pPr>
            <a:endParaRPr kumimoji="0" lang="en-US" sz="800" b="0" i="1" u="none" strike="noStrike" kern="0" cap="none" spc="0" normalizeH="0" baseline="0" noProof="0" dirty="0" smtClean="0">
              <a:ln>
                <a:noFill/>
              </a:ln>
              <a:solidFill>
                <a:srgbClr val="000000"/>
              </a:solidFill>
              <a:effectLst/>
              <a:uLnTx/>
              <a:uFillTx/>
              <a:ea typeface="ＭＳ Ｐゴシック" pitchFamily="-112" charset="-128"/>
              <a:cs typeface="ＭＳ Ｐゴシック" pitchFamily="-112" charset="-128"/>
            </a:endParaRPr>
          </a:p>
        </p:txBody>
      </p:sp>
      <p:graphicFrame>
        <p:nvGraphicFramePr>
          <p:cNvPr id="85" name="Content Placeholder 12"/>
          <p:cNvGraphicFramePr>
            <a:graphicFrameLocks/>
          </p:cNvGraphicFramePr>
          <p:nvPr>
            <p:extLst>
              <p:ext uri="{D42A27DB-BD31-4B8C-83A1-F6EECF244321}">
                <p14:modId xmlns:p14="http://schemas.microsoft.com/office/powerpoint/2010/main" val="2230584793"/>
              </p:ext>
            </p:extLst>
          </p:nvPr>
        </p:nvGraphicFramePr>
        <p:xfrm>
          <a:off x="4881564" y="2101254"/>
          <a:ext cx="4251806" cy="2238272"/>
        </p:xfrm>
        <a:graphic>
          <a:graphicData uri="http://schemas.openxmlformats.org/drawingml/2006/table">
            <a:tbl>
              <a:tblPr firstRow="1" bandRow="1"/>
              <a:tblGrid>
                <a:gridCol w="1497971"/>
                <a:gridCol w="1158949"/>
                <a:gridCol w="1020725"/>
                <a:gridCol w="574161"/>
              </a:tblGrid>
              <a:tr h="226774">
                <a:tc rowSpan="3">
                  <a:txBody>
                    <a:bodyPr/>
                    <a:lstStyle/>
                    <a:p>
                      <a:pPr marL="0" marR="0" lvl="0" indent="0" algn="ctr" defTabSz="939800" rtl="0" eaLnBrk="1" fontAlgn="base" latinLnBrk="0" hangingPunct="1">
                        <a:lnSpc>
                          <a:spcPct val="100000"/>
                        </a:lnSpc>
                        <a:spcBef>
                          <a:spcPct val="30000"/>
                        </a:spcBef>
                        <a:spcAft>
                          <a:spcPct val="0"/>
                        </a:spcAft>
                        <a:buClrTx/>
                        <a:buSzTx/>
                        <a:buFontTx/>
                        <a:buNone/>
                        <a:tabLst/>
                      </a:pPr>
                      <a:r>
                        <a:rPr kumimoji="0" lang="en-US" sz="1100" b="1" i="0" u="none" strike="noStrike" kern="1200" cap="none" normalizeH="0" baseline="0" dirty="0" smtClean="0">
                          <a:ln>
                            <a:noFill/>
                          </a:ln>
                          <a:solidFill>
                            <a:schemeClr val="tx1"/>
                          </a:solidFill>
                          <a:effectLst/>
                          <a:latin typeface="+mj-lt"/>
                          <a:ea typeface="Arial Unicode MS" pitchFamily="34" charset="-128"/>
                          <a:cs typeface="Arial" charset="0"/>
                        </a:rPr>
                        <a:t>Source</a:t>
                      </a:r>
                    </a:p>
                  </a:txBody>
                  <a:tcPr marL="45720" marR="45720" anchor="b">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gridSpan="2">
                  <a:txBody>
                    <a:bodyPr/>
                    <a:lstStyle/>
                    <a:p>
                      <a:pPr marL="0" marR="0" lvl="0" indent="0" algn="ctr" defTabSz="939800" rtl="0" eaLnBrk="1" fontAlgn="base" latinLnBrk="0" hangingPunct="1">
                        <a:lnSpc>
                          <a:spcPct val="100000"/>
                        </a:lnSpc>
                        <a:spcBef>
                          <a:spcPct val="30000"/>
                        </a:spcBef>
                        <a:spcAft>
                          <a:spcPct val="0"/>
                        </a:spcAft>
                        <a:buClrTx/>
                        <a:buSzTx/>
                        <a:buFontTx/>
                        <a:buNone/>
                        <a:tabLst/>
                      </a:pPr>
                      <a:r>
                        <a:rPr kumimoji="0" lang="en-US" sz="1100" b="1" i="0" u="none" strike="noStrike" kern="1200" cap="none" normalizeH="0" baseline="0" dirty="0" smtClean="0">
                          <a:ln>
                            <a:noFill/>
                          </a:ln>
                          <a:solidFill>
                            <a:schemeClr val="tx1"/>
                          </a:solidFill>
                          <a:effectLst/>
                          <a:latin typeface="+mj-lt"/>
                          <a:ea typeface="Arial Unicode MS" pitchFamily="34" charset="-128"/>
                          <a:cs typeface="Arial" charset="0"/>
                        </a:rPr>
                        <a:t>Average annual loss rate</a:t>
                      </a:r>
                    </a:p>
                  </a:txBody>
                  <a:tcPr marL="45720" marR="4572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hMerge="1">
                  <a:txBody>
                    <a:bodyPr/>
                    <a:lstStyle/>
                    <a:p>
                      <a:pPr marL="0" marR="0" lvl="0" indent="0" algn="ctr" defTabSz="939800" rtl="0" eaLnBrk="1" fontAlgn="base" latinLnBrk="0" hangingPunct="1">
                        <a:lnSpc>
                          <a:spcPct val="100000"/>
                        </a:lnSpc>
                        <a:spcBef>
                          <a:spcPct val="30000"/>
                        </a:spcBef>
                        <a:spcAft>
                          <a:spcPct val="0"/>
                        </a:spcAft>
                        <a:buClrTx/>
                        <a:buSzTx/>
                        <a:buFontTx/>
                        <a:buNone/>
                        <a:tabLst/>
                      </a:pPr>
                      <a:endParaRPr kumimoji="0" lang="en-US" sz="1200" b="1" i="0" u="none" strike="noStrike" kern="1200" cap="none" normalizeH="0" baseline="0" dirty="0" smtClean="0">
                        <a:ln>
                          <a:noFill/>
                        </a:ln>
                        <a:solidFill>
                          <a:schemeClr val="tx1"/>
                        </a:solidFill>
                        <a:effectLst/>
                        <a:latin typeface="+mj-lt"/>
                        <a:ea typeface="Arial Unicode MS" pitchFamily="34" charset="-128"/>
                        <a:cs typeface="Arial" charset="0"/>
                      </a:endParaRPr>
                    </a:p>
                  </a:txBody>
                  <a:tcPr marL="9525" marR="9525"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solidFill>
                      <a:srgbClr val="C0C0C0">
                        <a:lumMod val="40000"/>
                        <a:lumOff val="60000"/>
                      </a:srgbClr>
                    </a:solidFill>
                  </a:tcPr>
                </a:tc>
                <a:tc rowSpan="2">
                  <a:txBody>
                    <a:bodyPr/>
                    <a:lstStyle/>
                    <a:p>
                      <a:pPr marL="0" marR="0" lvl="0" indent="0" algn="ctr" defTabSz="939800" rtl="0" eaLnBrk="1" fontAlgn="base" latinLnBrk="0" hangingPunct="1">
                        <a:lnSpc>
                          <a:spcPct val="100000"/>
                        </a:lnSpc>
                        <a:spcBef>
                          <a:spcPct val="30000"/>
                        </a:spcBef>
                        <a:spcAft>
                          <a:spcPct val="0"/>
                        </a:spcAft>
                        <a:buClrTx/>
                        <a:buSzTx/>
                        <a:buFontTx/>
                        <a:buNone/>
                        <a:tabLst/>
                      </a:pPr>
                      <a:r>
                        <a:rPr kumimoji="0" lang="en-US" sz="1100" b="1" i="0" u="none" strike="noStrike" kern="1200" cap="none" normalizeH="0" baseline="0" dirty="0" smtClean="0">
                          <a:ln>
                            <a:noFill/>
                          </a:ln>
                          <a:solidFill>
                            <a:schemeClr val="tx1"/>
                          </a:solidFill>
                          <a:effectLst/>
                          <a:latin typeface="+mj-lt"/>
                          <a:ea typeface="Arial Unicode MS" pitchFamily="34" charset="-128"/>
                          <a:cs typeface="Arial" charset="0"/>
                        </a:rPr>
                        <a:t>Stress scalar </a:t>
                      </a:r>
                    </a:p>
                  </a:txBody>
                  <a:tcPr marL="9525" marR="9525"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r>
              <a:tr h="373509">
                <a:tc vMerge="1">
                  <a:txBody>
                    <a:bodyPr/>
                    <a:lstStyle/>
                    <a:p>
                      <a:pPr marL="0" marR="0" lvl="0" indent="0" algn="ctr" defTabSz="939800" rtl="0" eaLnBrk="1" fontAlgn="base" latinLnBrk="0" hangingPunct="1">
                        <a:lnSpc>
                          <a:spcPct val="100000"/>
                        </a:lnSpc>
                        <a:spcBef>
                          <a:spcPct val="30000"/>
                        </a:spcBef>
                        <a:spcAft>
                          <a:spcPct val="0"/>
                        </a:spcAft>
                        <a:buClrTx/>
                        <a:buSzTx/>
                        <a:buFontTx/>
                        <a:buNone/>
                        <a:tabLst/>
                      </a:pPr>
                      <a:endParaRPr kumimoji="0" lang="en-US" sz="1100" b="1" i="0" u="none" strike="noStrike" kern="1200" cap="none" normalizeH="0" baseline="0" dirty="0" smtClean="0">
                        <a:ln>
                          <a:noFill/>
                        </a:ln>
                        <a:solidFill>
                          <a:schemeClr val="tx1"/>
                        </a:solidFill>
                        <a:effectLst/>
                        <a:latin typeface="Arial"/>
                        <a:ea typeface="Arial Unicode MS" pitchFamily="34" charset="-128"/>
                        <a:cs typeface="Arial" charset="0"/>
                      </a:endParaRPr>
                    </a:p>
                  </a:txBody>
                  <a:tcPr marL="45720" marR="45720" anchor="b">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solidFill>
                      <a:srgbClr val="C0C0C0">
                        <a:lumMod val="40000"/>
                        <a:lumOff val="60000"/>
                      </a:srgbClr>
                    </a:solidFill>
                  </a:tcPr>
                </a:tc>
                <a:tc>
                  <a:txBody>
                    <a:bodyPr/>
                    <a:lstStyle>
                      <a:lvl1pPr marL="0" algn="l" defTabSz="914400" rtl="0" eaLnBrk="1" latinLnBrk="0" hangingPunct="1">
                        <a:defRPr sz="1200" b="1" kern="1200">
                          <a:solidFill>
                            <a:schemeClr val="tx1"/>
                          </a:solidFill>
                          <a:latin typeface="Arial"/>
                          <a:ea typeface="ＭＳ Ｐゴシック"/>
                          <a:cs typeface="ＭＳ Ｐゴシック"/>
                        </a:defRPr>
                      </a:lvl1pPr>
                      <a:lvl2pPr marL="457200" algn="l" defTabSz="914400" rtl="0" eaLnBrk="1" latinLnBrk="0" hangingPunct="1">
                        <a:defRPr sz="1200" b="1" kern="1200">
                          <a:solidFill>
                            <a:schemeClr val="tx1"/>
                          </a:solidFill>
                          <a:latin typeface="Arial"/>
                          <a:ea typeface="ＭＳ Ｐゴシック"/>
                          <a:cs typeface="ＭＳ Ｐゴシック"/>
                        </a:defRPr>
                      </a:lvl2pPr>
                      <a:lvl3pPr marL="914400" algn="l" defTabSz="914400" rtl="0" eaLnBrk="1" latinLnBrk="0" hangingPunct="1">
                        <a:defRPr sz="1200" b="1" kern="1200">
                          <a:solidFill>
                            <a:schemeClr val="tx1"/>
                          </a:solidFill>
                          <a:latin typeface="Arial"/>
                          <a:ea typeface="ＭＳ Ｐゴシック"/>
                          <a:cs typeface="ＭＳ Ｐゴシック"/>
                        </a:defRPr>
                      </a:lvl3pPr>
                      <a:lvl4pPr marL="1371600" algn="l" defTabSz="914400" rtl="0" eaLnBrk="1" latinLnBrk="0" hangingPunct="1">
                        <a:defRPr sz="1200" b="1" kern="1200">
                          <a:solidFill>
                            <a:schemeClr val="tx1"/>
                          </a:solidFill>
                          <a:latin typeface="Arial"/>
                          <a:ea typeface="ＭＳ Ｐゴシック"/>
                          <a:cs typeface="ＭＳ Ｐゴシック"/>
                        </a:defRPr>
                      </a:lvl4pPr>
                      <a:lvl5pPr marL="1828800" algn="l" defTabSz="914400" rtl="0" eaLnBrk="1" latinLnBrk="0" hangingPunct="1">
                        <a:defRPr sz="1200" b="1" kern="1200">
                          <a:solidFill>
                            <a:schemeClr val="tx1"/>
                          </a:solidFill>
                          <a:latin typeface="Arial"/>
                          <a:ea typeface="ＭＳ Ｐゴシック"/>
                          <a:cs typeface="ＭＳ Ｐゴシック"/>
                        </a:defRPr>
                      </a:lvl5pPr>
                      <a:lvl6pPr marL="2286000" algn="l" defTabSz="914400" rtl="0" eaLnBrk="1" latinLnBrk="0" hangingPunct="1">
                        <a:defRPr sz="1200" b="1" kern="1200">
                          <a:solidFill>
                            <a:schemeClr val="tx1"/>
                          </a:solidFill>
                          <a:latin typeface="Arial"/>
                          <a:ea typeface="ＭＳ Ｐゴシック"/>
                          <a:cs typeface="ＭＳ Ｐゴシック"/>
                        </a:defRPr>
                      </a:lvl6pPr>
                      <a:lvl7pPr marL="2743200" algn="l" defTabSz="914400" rtl="0" eaLnBrk="1" latinLnBrk="0" hangingPunct="1">
                        <a:defRPr sz="1200" b="1" kern="1200">
                          <a:solidFill>
                            <a:schemeClr val="tx1"/>
                          </a:solidFill>
                          <a:latin typeface="Arial"/>
                          <a:ea typeface="ＭＳ Ｐゴシック"/>
                          <a:cs typeface="ＭＳ Ｐゴシック"/>
                        </a:defRPr>
                      </a:lvl7pPr>
                      <a:lvl8pPr marL="3200400" algn="l" defTabSz="914400" rtl="0" eaLnBrk="1" latinLnBrk="0" hangingPunct="1">
                        <a:defRPr sz="1200" b="1" kern="1200">
                          <a:solidFill>
                            <a:schemeClr val="tx1"/>
                          </a:solidFill>
                          <a:latin typeface="Arial"/>
                          <a:ea typeface="ＭＳ Ｐゴシック"/>
                          <a:cs typeface="ＭＳ Ｐゴシック"/>
                        </a:defRPr>
                      </a:lvl8pPr>
                      <a:lvl9pPr marL="3657600" algn="l" defTabSz="914400" rtl="0" eaLnBrk="1" latinLnBrk="0" hangingPunct="1">
                        <a:defRPr sz="1800" b="1" kern="1200">
                          <a:solidFill>
                            <a:schemeClr val="tx1"/>
                          </a:solidFill>
                          <a:latin typeface="Arial"/>
                          <a:ea typeface="ＭＳ Ｐゴシック"/>
                          <a:cs typeface="ＭＳ Ｐゴシック"/>
                        </a:defRPr>
                      </a:lvl9pPr>
                    </a:lstStyle>
                    <a:p>
                      <a:pPr marL="0" marR="0" lvl="0" indent="0" algn="ctr" defTabSz="939800" rtl="0" eaLnBrk="1" fontAlgn="base" latinLnBrk="0" hangingPunct="1">
                        <a:lnSpc>
                          <a:spcPct val="100000"/>
                        </a:lnSpc>
                        <a:spcBef>
                          <a:spcPct val="30000"/>
                        </a:spcBef>
                        <a:spcAft>
                          <a:spcPct val="0"/>
                        </a:spcAft>
                        <a:buClrTx/>
                        <a:buSzTx/>
                        <a:buFontTx/>
                        <a:buNone/>
                        <a:tabLst/>
                      </a:pPr>
                      <a:r>
                        <a:rPr kumimoji="0" lang="en-US" sz="1100" b="1" i="0" u="none" strike="noStrike" kern="1200" cap="none" normalizeH="0" baseline="0" dirty="0" smtClean="0">
                          <a:ln>
                            <a:noFill/>
                          </a:ln>
                          <a:solidFill>
                            <a:schemeClr val="tx1"/>
                          </a:solidFill>
                          <a:effectLst/>
                          <a:latin typeface="Arial"/>
                          <a:ea typeface="Arial Unicode MS" pitchFamily="34" charset="-128"/>
                          <a:cs typeface="Arial" charset="0"/>
                        </a:rPr>
                        <a:t>Normal conditions</a:t>
                      </a:r>
                    </a:p>
                  </a:txBody>
                  <a:tcPr marL="45720" marR="4572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0" marR="0" lvl="0" indent="0" algn="ctr" defTabSz="939800" rtl="0" eaLnBrk="1" fontAlgn="base" latinLnBrk="0" hangingPunct="1">
                        <a:lnSpc>
                          <a:spcPct val="100000"/>
                        </a:lnSpc>
                        <a:spcBef>
                          <a:spcPct val="30000"/>
                        </a:spcBef>
                        <a:spcAft>
                          <a:spcPct val="0"/>
                        </a:spcAft>
                        <a:buClrTx/>
                        <a:buSzTx/>
                        <a:buFontTx/>
                        <a:buNone/>
                        <a:tabLst/>
                      </a:pPr>
                      <a:r>
                        <a:rPr kumimoji="0" lang="en-US" sz="1100" b="1" i="0" u="none" strike="noStrike" kern="1200" cap="none" normalizeH="0" baseline="0" dirty="0" smtClean="0">
                          <a:ln>
                            <a:noFill/>
                          </a:ln>
                          <a:solidFill>
                            <a:schemeClr val="tx1"/>
                          </a:solidFill>
                          <a:effectLst/>
                          <a:latin typeface="+mj-lt"/>
                          <a:ea typeface="Arial Unicode MS" pitchFamily="34" charset="-128"/>
                          <a:cs typeface="Arial" charset="0"/>
                        </a:rPr>
                        <a:t>Crisis      conditions</a:t>
                      </a:r>
                    </a:p>
                  </a:txBody>
                  <a:tcPr marL="9525" marR="9525"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vMerge="1">
                  <a:txBody>
                    <a:bodyPr/>
                    <a:lstStyle/>
                    <a:p>
                      <a:endParaRPr lang="en-GB"/>
                    </a:p>
                  </a:txBody>
                  <a:tcPr/>
                </a:tc>
              </a:tr>
              <a:tr h="226774">
                <a:tc vMerge="1">
                  <a:txBody>
                    <a:bodyPr/>
                    <a:lstStyle/>
                    <a:p>
                      <a:pPr marL="0" marR="0" lvl="0" indent="0" algn="l" defTabSz="939800" rtl="0" eaLnBrk="1" fontAlgn="base" latinLnBrk="0" hangingPunct="1">
                        <a:lnSpc>
                          <a:spcPct val="100000"/>
                        </a:lnSpc>
                        <a:spcBef>
                          <a:spcPct val="30000"/>
                        </a:spcBef>
                        <a:spcAft>
                          <a:spcPct val="0"/>
                        </a:spcAft>
                        <a:buClrTx/>
                        <a:buSzTx/>
                        <a:buFontTx/>
                        <a:buNone/>
                        <a:tabLst/>
                        <a:defRPr/>
                      </a:pPr>
                      <a:endParaRPr kumimoji="0" lang="en-US" sz="1100" b="1" i="0" u="none" strike="noStrike" kern="1200" cap="none" normalizeH="0" baseline="0" dirty="0" smtClean="0">
                        <a:ln>
                          <a:noFill/>
                        </a:ln>
                        <a:solidFill>
                          <a:schemeClr val="tx1"/>
                        </a:solidFill>
                        <a:effectLst/>
                        <a:latin typeface="Arial"/>
                        <a:ea typeface="Arial Unicode MS" pitchFamily="34" charset="-128"/>
                        <a:cs typeface="Arial" charset="0"/>
                      </a:endParaRPr>
                    </a:p>
                  </a:txBody>
                  <a:tcPr marL="45720" marR="45720" anchor="ctr" horzOverflow="overflow">
                    <a:lnL w="12700" cap="flat" cmpd="sng" algn="ctr">
                      <a:solidFill>
                        <a:schemeClr val="tx1"/>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lvl1pPr marL="0" algn="l" defTabSz="914400" rtl="0" eaLnBrk="1" latinLnBrk="0" hangingPunct="1">
                        <a:defRPr sz="1200" kern="1200">
                          <a:solidFill>
                            <a:schemeClr val="tx1"/>
                          </a:solidFill>
                          <a:latin typeface="Arial"/>
                          <a:ea typeface="ＭＳ Ｐゴシック"/>
                          <a:cs typeface="ＭＳ Ｐゴシック"/>
                        </a:defRPr>
                      </a:lvl1pPr>
                      <a:lvl2pPr marL="457200" algn="l" defTabSz="914400" rtl="0" eaLnBrk="1" latinLnBrk="0" hangingPunct="1">
                        <a:defRPr sz="1200" kern="1200">
                          <a:solidFill>
                            <a:schemeClr val="tx1"/>
                          </a:solidFill>
                          <a:latin typeface="Arial"/>
                          <a:ea typeface="ＭＳ Ｐゴシック"/>
                          <a:cs typeface="ＭＳ Ｐゴシック"/>
                        </a:defRPr>
                      </a:lvl2pPr>
                      <a:lvl3pPr marL="914400" algn="l" defTabSz="914400" rtl="0" eaLnBrk="1" latinLnBrk="0" hangingPunct="1">
                        <a:defRPr sz="1200" kern="1200">
                          <a:solidFill>
                            <a:schemeClr val="tx1"/>
                          </a:solidFill>
                          <a:latin typeface="Arial"/>
                          <a:ea typeface="ＭＳ Ｐゴシック"/>
                          <a:cs typeface="ＭＳ Ｐゴシック"/>
                        </a:defRPr>
                      </a:lvl3pPr>
                      <a:lvl4pPr marL="1371600" algn="l" defTabSz="914400" rtl="0" eaLnBrk="1" latinLnBrk="0" hangingPunct="1">
                        <a:defRPr sz="1200" kern="1200">
                          <a:solidFill>
                            <a:schemeClr val="tx1"/>
                          </a:solidFill>
                          <a:latin typeface="Arial"/>
                          <a:ea typeface="ＭＳ Ｐゴシック"/>
                          <a:cs typeface="ＭＳ Ｐゴシック"/>
                        </a:defRPr>
                      </a:lvl4pPr>
                      <a:lvl5pPr marL="1828800" algn="l" defTabSz="914400" rtl="0" eaLnBrk="1" latinLnBrk="0" hangingPunct="1">
                        <a:defRPr sz="1200" kern="1200">
                          <a:solidFill>
                            <a:schemeClr val="tx1"/>
                          </a:solidFill>
                          <a:latin typeface="Arial"/>
                          <a:ea typeface="ＭＳ Ｐゴシック"/>
                          <a:cs typeface="ＭＳ Ｐゴシック"/>
                        </a:defRPr>
                      </a:lvl5pPr>
                      <a:lvl6pPr marL="2286000" algn="l" defTabSz="914400" rtl="0" eaLnBrk="1" latinLnBrk="0" hangingPunct="1">
                        <a:defRPr sz="1200" kern="1200">
                          <a:solidFill>
                            <a:schemeClr val="tx1"/>
                          </a:solidFill>
                          <a:latin typeface="Arial"/>
                          <a:ea typeface="ＭＳ Ｐゴシック"/>
                          <a:cs typeface="ＭＳ Ｐゴシック"/>
                        </a:defRPr>
                      </a:lvl6pPr>
                      <a:lvl7pPr marL="2743200" algn="l" defTabSz="914400" rtl="0" eaLnBrk="1" latinLnBrk="0" hangingPunct="1">
                        <a:defRPr sz="1200" kern="1200">
                          <a:solidFill>
                            <a:schemeClr val="tx1"/>
                          </a:solidFill>
                          <a:latin typeface="Arial"/>
                          <a:ea typeface="ＭＳ Ｐゴシック"/>
                          <a:cs typeface="ＭＳ Ｐゴシック"/>
                        </a:defRPr>
                      </a:lvl7pPr>
                      <a:lvl8pPr marL="3200400" algn="l" defTabSz="914400" rtl="0" eaLnBrk="1" latinLnBrk="0" hangingPunct="1">
                        <a:defRPr sz="1200" kern="1200">
                          <a:solidFill>
                            <a:schemeClr val="tx1"/>
                          </a:solidFill>
                          <a:latin typeface="Arial"/>
                          <a:ea typeface="ＭＳ Ｐゴシック"/>
                          <a:cs typeface="ＭＳ Ｐゴシック"/>
                        </a:defRPr>
                      </a:lvl8pPr>
                      <a:lvl9pPr marL="3657600" algn="l" defTabSz="914400" rtl="0" eaLnBrk="1" latinLnBrk="0" hangingPunct="1">
                        <a:defRPr sz="1800" kern="1200">
                          <a:solidFill>
                            <a:schemeClr val="tx1"/>
                          </a:solidFill>
                          <a:latin typeface="Arial"/>
                          <a:ea typeface="ＭＳ Ｐゴシック"/>
                          <a:cs typeface="ＭＳ Ｐゴシック"/>
                        </a:defRPr>
                      </a:lvl9pPr>
                    </a:lstStyle>
                    <a:p>
                      <a:pPr marL="0" marR="0" lvl="0" indent="0" algn="l" defTabSz="939800" rtl="0" eaLnBrk="1" fontAlgn="base" latinLnBrk="0" hangingPunct="1">
                        <a:lnSpc>
                          <a:spcPct val="100000"/>
                        </a:lnSpc>
                        <a:spcBef>
                          <a:spcPct val="30000"/>
                        </a:spcBef>
                        <a:spcAft>
                          <a:spcPct val="0"/>
                        </a:spcAft>
                        <a:buClrTx/>
                        <a:buSzTx/>
                        <a:buFontTx/>
                        <a:buNone/>
                        <a:tabLst/>
                        <a:defRPr/>
                      </a:pPr>
                      <a:r>
                        <a:rPr kumimoji="0" lang="en-US" sz="1100" b="1" i="0" u="none" strike="noStrike" kern="1200" cap="none" normalizeH="0" baseline="0" dirty="0" smtClean="0">
                          <a:ln>
                            <a:noFill/>
                          </a:ln>
                          <a:solidFill>
                            <a:schemeClr val="tx1"/>
                          </a:solidFill>
                          <a:effectLst/>
                          <a:latin typeface="Arial"/>
                          <a:ea typeface="Arial Unicode MS" pitchFamily="34" charset="-128"/>
                          <a:cs typeface="Arial" charset="0"/>
                        </a:rPr>
                        <a:t>Q12011-Q42015</a:t>
                      </a:r>
                    </a:p>
                  </a:txBody>
                  <a:tcPr marL="45720" marR="45720" anchor="ctr" horzOverflow="overflow">
                    <a:lnL w="28575" cap="flat" cmpd="sng" algn="ctr">
                      <a:solidFill>
                        <a:schemeClr val="accent3">
                          <a:lumMod val="20000"/>
                          <a:lumOff val="80000"/>
                        </a:schemeClr>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gridSpan="2">
                  <a:txBody>
                    <a:bodyPr/>
                    <a:lstStyle/>
                    <a:p>
                      <a:pPr marL="0" marR="0" lvl="0" indent="0" algn="l" defTabSz="939800" rtl="0" eaLnBrk="1" fontAlgn="base" latinLnBrk="0" hangingPunct="1">
                        <a:lnSpc>
                          <a:spcPct val="100000"/>
                        </a:lnSpc>
                        <a:spcBef>
                          <a:spcPct val="30000"/>
                        </a:spcBef>
                        <a:spcAft>
                          <a:spcPct val="0"/>
                        </a:spcAft>
                        <a:buClrTx/>
                        <a:buSzTx/>
                        <a:buFontTx/>
                        <a:buNone/>
                        <a:tabLst/>
                        <a:defRPr/>
                      </a:pPr>
                      <a:r>
                        <a:rPr kumimoji="0" lang="en-US" sz="1100" b="1" i="0" u="none" strike="noStrike" cap="none" normalizeH="0" baseline="0" dirty="0" smtClean="0">
                          <a:ln>
                            <a:noFill/>
                          </a:ln>
                          <a:solidFill>
                            <a:schemeClr val="bg1"/>
                          </a:solidFill>
                          <a:effectLst/>
                          <a:latin typeface="+mj-lt"/>
                          <a:ea typeface="Arial Unicode MS" pitchFamily="34" charset="-128"/>
                          <a:cs typeface="Arial" charset="0"/>
                        </a:rPr>
                        <a:t>Q12008-Q42009</a:t>
                      </a:r>
                    </a:p>
                  </a:txBody>
                  <a:tcPr marL="45720" marR="45720" anchor="ctr" horzOverflow="overflow">
                    <a:lnL w="12700" cap="flat" cmpd="sng" algn="ctr">
                      <a:solidFill>
                        <a:schemeClr val="accent4"/>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solidFill>
                      <a:srgbClr val="FF0000">
                        <a:lumMod val="40000"/>
                        <a:lumOff val="60000"/>
                      </a:srgbClr>
                    </a:solidFill>
                  </a:tcPr>
                </a:tc>
                <a:tc hMerge="1">
                  <a:txBody>
                    <a:bodyPr/>
                    <a:lstStyle/>
                    <a:p>
                      <a:endParaRPr lang="en-GB"/>
                    </a:p>
                  </a:txBody>
                  <a:tcPr/>
                </a:tc>
              </a:tr>
              <a:tr h="258578">
                <a:tc>
                  <a:txBody>
                    <a:bodyPr/>
                    <a:lstStyle/>
                    <a:p>
                      <a:pPr marL="0" algn="ctr" defTabSz="457200" rtl="0" eaLnBrk="1" fontAlgn="b" latinLnBrk="0" hangingPunct="1"/>
                      <a:r>
                        <a:rPr lang="en-US" sz="1100" b="0" i="0" u="none" strike="noStrike" kern="1200" dirty="0" smtClean="0">
                          <a:solidFill>
                            <a:srgbClr val="000000"/>
                          </a:solidFill>
                          <a:effectLst/>
                          <a:latin typeface="+mj-lt"/>
                          <a:ea typeface="+mn-ea"/>
                          <a:cs typeface="+mn-cs"/>
                        </a:rPr>
                        <a:t>SHUSA / Sovereign</a:t>
                      </a:r>
                      <a:endParaRPr lang="en-US" sz="1100" b="0" i="0" u="none" strike="noStrike" kern="1200" dirty="0">
                        <a:solidFill>
                          <a:srgbClr val="000000"/>
                        </a:solidFill>
                        <a:effectLst/>
                        <a:latin typeface="+mj-lt"/>
                        <a:ea typeface="+mn-ea"/>
                        <a:cs typeface="+mn-cs"/>
                      </a:endParaRP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algn="ctr" defTabSz="457200" rtl="0" eaLnBrk="1" fontAlgn="b" latinLnBrk="0" hangingPunct="1"/>
                      <a:r>
                        <a:rPr lang="en-US" sz="1100" b="0" i="0" u="none" strike="noStrike" kern="1200" dirty="0" smtClean="0">
                          <a:solidFill>
                            <a:srgbClr val="000000"/>
                          </a:solidFill>
                          <a:effectLst/>
                          <a:latin typeface="Arial"/>
                          <a:ea typeface="+mn-ea"/>
                          <a:cs typeface="+mn-cs"/>
                        </a:rPr>
                        <a:t>0.49%</a:t>
                      </a:r>
                      <a:endParaRPr lang="en-US" sz="1100" b="0" i="0" u="none" strike="noStrike" kern="1200" dirty="0">
                        <a:solidFill>
                          <a:srgbClr val="000000"/>
                        </a:solidFill>
                        <a:effectLst/>
                        <a:latin typeface="Arial"/>
                        <a:ea typeface="+mn-ea"/>
                        <a:cs typeface="+mn-cs"/>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algn="ctr" defTabSz="457200" rtl="0" eaLnBrk="1" fontAlgn="b" latinLnBrk="0" hangingPunct="1"/>
                      <a:r>
                        <a:rPr lang="en-US" sz="1100" b="0" i="0" u="none" strike="noStrike" kern="1200" dirty="0" smtClean="0">
                          <a:solidFill>
                            <a:srgbClr val="000000"/>
                          </a:solidFill>
                          <a:effectLst/>
                          <a:latin typeface="Arial"/>
                          <a:ea typeface="+mn-ea"/>
                          <a:cs typeface="+mn-cs"/>
                        </a:rPr>
                        <a:t>0.79%</a:t>
                      </a:r>
                      <a:endParaRPr lang="en-US" sz="1100" b="0" i="0" u="none" strike="noStrike" kern="1200" dirty="0">
                        <a:solidFill>
                          <a:srgbClr val="000000"/>
                        </a:solidFill>
                        <a:effectLst/>
                        <a:latin typeface="Arial"/>
                        <a:ea typeface="+mn-ea"/>
                        <a:cs typeface="+mn-cs"/>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algn="ctr" defTabSz="457200" rtl="0" eaLnBrk="1" fontAlgn="b" latinLnBrk="0" hangingPunct="1"/>
                      <a:r>
                        <a:rPr lang="en-US" sz="1100" b="1" i="0" u="none" strike="noStrike" kern="1200" dirty="0" smtClean="0">
                          <a:solidFill>
                            <a:schemeClr val="bg1"/>
                          </a:solidFill>
                          <a:effectLst/>
                          <a:latin typeface="Arial"/>
                          <a:ea typeface="+mn-ea"/>
                          <a:cs typeface="+mn-cs"/>
                        </a:rPr>
                        <a:t>1.60</a:t>
                      </a:r>
                      <a:endParaRPr lang="en-US" sz="1100" b="1" i="0" u="none" strike="noStrike" kern="1200" dirty="0">
                        <a:solidFill>
                          <a:schemeClr val="bg1"/>
                        </a:solidFill>
                        <a:effectLst/>
                        <a:latin typeface="Arial"/>
                        <a:ea typeface="+mn-ea"/>
                        <a:cs typeface="+mn-cs"/>
                      </a:endParaRPr>
                    </a:p>
                  </a:txBody>
                  <a:tcPr marL="9525" marR="9525" marT="952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r>
              <a:tr h="258578">
                <a:tc>
                  <a:txBody>
                    <a:bodyPr/>
                    <a:lstStyle/>
                    <a:p>
                      <a:pPr marL="0" algn="ctr" defTabSz="457200" rtl="0" eaLnBrk="1" fontAlgn="b" latinLnBrk="0" hangingPunct="1"/>
                      <a:r>
                        <a:rPr lang="en-US" sz="1100" b="0" i="0" u="none" strike="noStrike" kern="1200" dirty="0" smtClean="0">
                          <a:solidFill>
                            <a:srgbClr val="000000"/>
                          </a:solidFill>
                          <a:effectLst/>
                          <a:latin typeface="+mj-lt"/>
                          <a:ea typeface="+mn-ea"/>
                          <a:cs typeface="+mn-cs"/>
                        </a:rPr>
                        <a:t>FRB 100</a:t>
                      </a:r>
                      <a:r>
                        <a:rPr lang="en-US" sz="1100" b="0" i="0" u="none" strike="noStrike" kern="1200" baseline="0" dirty="0" smtClean="0">
                          <a:solidFill>
                            <a:srgbClr val="000000"/>
                          </a:solidFill>
                          <a:effectLst/>
                          <a:latin typeface="+mj-lt"/>
                          <a:ea typeface="+mn-ea"/>
                          <a:cs typeface="+mn-cs"/>
                        </a:rPr>
                        <a:t> largest banks</a:t>
                      </a:r>
                      <a:endParaRPr lang="en-US" sz="1100" b="0" i="0" u="none" strike="noStrike" kern="1200" dirty="0">
                        <a:solidFill>
                          <a:srgbClr val="000000"/>
                        </a:solidFill>
                        <a:effectLst/>
                        <a:latin typeface="+mj-lt"/>
                        <a:ea typeface="+mn-ea"/>
                        <a:cs typeface="+mn-cs"/>
                      </a:endParaRP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algn="ctr" defTabSz="457200" rtl="0" eaLnBrk="1" fontAlgn="b" latinLnBrk="0" hangingPunct="1"/>
                      <a:r>
                        <a:rPr lang="en-US" sz="1100" b="0" i="0" u="none" strike="noStrike" kern="1200" dirty="0" smtClean="0">
                          <a:solidFill>
                            <a:srgbClr val="000000"/>
                          </a:solidFill>
                          <a:effectLst/>
                          <a:latin typeface="Arial"/>
                          <a:ea typeface="+mn-ea"/>
                          <a:cs typeface="+mn-cs"/>
                        </a:rPr>
                        <a:t>0.45%</a:t>
                      </a:r>
                      <a:endParaRPr lang="en-US" sz="1100" b="0" i="0" u="none" strike="noStrike" kern="1200" dirty="0">
                        <a:solidFill>
                          <a:srgbClr val="000000"/>
                        </a:solidFill>
                        <a:effectLst/>
                        <a:latin typeface="Arial"/>
                        <a:ea typeface="+mn-ea"/>
                        <a:cs typeface="+mn-cs"/>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algn="ctr" defTabSz="457200" rtl="0" eaLnBrk="1" fontAlgn="b" latinLnBrk="0" hangingPunct="1"/>
                      <a:r>
                        <a:rPr lang="en-US" sz="1100" b="0" i="0" u="none" strike="noStrike" kern="1200" dirty="0" smtClean="0">
                          <a:solidFill>
                            <a:srgbClr val="000000"/>
                          </a:solidFill>
                          <a:effectLst/>
                          <a:latin typeface="Arial"/>
                          <a:ea typeface="+mn-ea"/>
                          <a:cs typeface="+mn-cs"/>
                        </a:rPr>
                        <a:t>1.90%</a:t>
                      </a:r>
                      <a:endParaRPr lang="en-US" sz="1100" b="0" i="0" u="none" strike="noStrike" kern="1200" dirty="0">
                        <a:solidFill>
                          <a:srgbClr val="000000"/>
                        </a:solidFill>
                        <a:effectLst/>
                        <a:latin typeface="Arial"/>
                        <a:ea typeface="+mn-ea"/>
                        <a:cs typeface="+mn-cs"/>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algn="ctr" defTabSz="457200" rtl="0" eaLnBrk="1" fontAlgn="b" latinLnBrk="0" hangingPunct="1"/>
                      <a:r>
                        <a:rPr lang="en-US" sz="1100" b="1" i="0" u="none" strike="noStrike" kern="1200" dirty="0" smtClean="0">
                          <a:solidFill>
                            <a:schemeClr val="bg1"/>
                          </a:solidFill>
                          <a:effectLst/>
                          <a:latin typeface="Arial"/>
                          <a:ea typeface="+mn-ea"/>
                          <a:cs typeface="+mn-cs"/>
                        </a:rPr>
                        <a:t>4.20</a:t>
                      </a:r>
                      <a:endParaRPr lang="en-US" sz="1100" b="1" i="0" u="none" strike="noStrike" kern="1200" dirty="0">
                        <a:solidFill>
                          <a:schemeClr val="bg1"/>
                        </a:solidFill>
                        <a:effectLst/>
                        <a:latin typeface="Arial"/>
                        <a:ea typeface="+mn-ea"/>
                        <a:cs typeface="+mn-cs"/>
                      </a:endParaRPr>
                    </a:p>
                  </a:txBody>
                  <a:tcPr marL="9525" marR="9525" marT="952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r>
              <a:tr h="226774">
                <a:tc>
                  <a:txBody>
                    <a:bodyPr/>
                    <a:lstStyle/>
                    <a:p>
                      <a:pPr marL="0" marR="0" lvl="0" indent="0" algn="ctr" defTabSz="939800" rtl="0" eaLnBrk="1" fontAlgn="base" latinLnBrk="0" hangingPunct="1">
                        <a:lnSpc>
                          <a:spcPct val="100000"/>
                        </a:lnSpc>
                        <a:spcBef>
                          <a:spcPct val="30000"/>
                        </a:spcBef>
                        <a:spcAft>
                          <a:spcPct val="0"/>
                        </a:spcAft>
                        <a:buClrTx/>
                        <a:buSzTx/>
                        <a:buFontTx/>
                        <a:buNone/>
                        <a:tabLst/>
                        <a:defRPr/>
                      </a:pPr>
                      <a:endParaRPr kumimoji="0" lang="en-US" sz="1100" b="1" i="0" u="none" strike="noStrike" kern="1200" cap="none" normalizeH="0" baseline="0" dirty="0" smtClean="0">
                        <a:ln>
                          <a:noFill/>
                        </a:ln>
                        <a:solidFill>
                          <a:schemeClr val="tx1"/>
                        </a:solidFill>
                        <a:effectLst/>
                        <a:latin typeface="Arial"/>
                        <a:ea typeface="Arial Unicode MS" pitchFamily="34" charset="-128"/>
                        <a:cs typeface="Arial" charset="0"/>
                      </a:endParaRPr>
                    </a:p>
                  </a:txBody>
                  <a:tcPr marL="45720" marR="45720" anchor="ctr" horzOverflow="overflow">
                    <a:lnL w="12700" cap="flat" cmpd="sng" algn="ctr">
                      <a:solidFill>
                        <a:schemeClr val="tx1"/>
                      </a:solidFill>
                      <a:prstDash val="solid"/>
                      <a:round/>
                      <a:headEnd type="none" w="med" len="med"/>
                      <a:tailEnd type="none" w="med" len="med"/>
                    </a:lnL>
                    <a:lnR w="28575" cap="flat" cmpd="sng" algn="ctr">
                      <a:solidFill>
                        <a:schemeClr val="accent3">
                          <a:lumMod val="20000"/>
                          <a:lumOff val="80000"/>
                        </a:schemeClr>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lvl1pPr marL="0" algn="l" defTabSz="914400" rtl="0" eaLnBrk="1" latinLnBrk="0" hangingPunct="1">
                        <a:defRPr sz="1200" kern="1200">
                          <a:solidFill>
                            <a:schemeClr val="tx1"/>
                          </a:solidFill>
                          <a:latin typeface="Arial"/>
                          <a:ea typeface="ＭＳ Ｐゴシック"/>
                          <a:cs typeface="ＭＳ Ｐゴシック"/>
                        </a:defRPr>
                      </a:lvl1pPr>
                      <a:lvl2pPr marL="457200" algn="l" defTabSz="914400" rtl="0" eaLnBrk="1" latinLnBrk="0" hangingPunct="1">
                        <a:defRPr sz="1200" kern="1200">
                          <a:solidFill>
                            <a:schemeClr val="tx1"/>
                          </a:solidFill>
                          <a:latin typeface="Arial"/>
                          <a:ea typeface="ＭＳ Ｐゴシック"/>
                          <a:cs typeface="ＭＳ Ｐゴシック"/>
                        </a:defRPr>
                      </a:lvl2pPr>
                      <a:lvl3pPr marL="914400" algn="l" defTabSz="914400" rtl="0" eaLnBrk="1" latinLnBrk="0" hangingPunct="1">
                        <a:defRPr sz="1200" kern="1200">
                          <a:solidFill>
                            <a:schemeClr val="tx1"/>
                          </a:solidFill>
                          <a:latin typeface="Arial"/>
                          <a:ea typeface="ＭＳ Ｐゴシック"/>
                          <a:cs typeface="ＭＳ Ｐゴシック"/>
                        </a:defRPr>
                      </a:lvl3pPr>
                      <a:lvl4pPr marL="1371600" algn="l" defTabSz="914400" rtl="0" eaLnBrk="1" latinLnBrk="0" hangingPunct="1">
                        <a:defRPr sz="1200" kern="1200">
                          <a:solidFill>
                            <a:schemeClr val="tx1"/>
                          </a:solidFill>
                          <a:latin typeface="Arial"/>
                          <a:ea typeface="ＭＳ Ｐゴシック"/>
                          <a:cs typeface="ＭＳ Ｐゴシック"/>
                        </a:defRPr>
                      </a:lvl4pPr>
                      <a:lvl5pPr marL="1828800" algn="l" defTabSz="914400" rtl="0" eaLnBrk="1" latinLnBrk="0" hangingPunct="1">
                        <a:defRPr sz="1200" kern="1200">
                          <a:solidFill>
                            <a:schemeClr val="tx1"/>
                          </a:solidFill>
                          <a:latin typeface="Arial"/>
                          <a:ea typeface="ＭＳ Ｐゴシック"/>
                          <a:cs typeface="ＭＳ Ｐゴシック"/>
                        </a:defRPr>
                      </a:lvl5pPr>
                      <a:lvl6pPr marL="2286000" algn="l" defTabSz="914400" rtl="0" eaLnBrk="1" latinLnBrk="0" hangingPunct="1">
                        <a:defRPr sz="1200" kern="1200">
                          <a:solidFill>
                            <a:schemeClr val="tx1"/>
                          </a:solidFill>
                          <a:latin typeface="Arial"/>
                          <a:ea typeface="ＭＳ Ｐゴシック"/>
                          <a:cs typeface="ＭＳ Ｐゴシック"/>
                        </a:defRPr>
                      </a:lvl6pPr>
                      <a:lvl7pPr marL="2743200" algn="l" defTabSz="914400" rtl="0" eaLnBrk="1" latinLnBrk="0" hangingPunct="1">
                        <a:defRPr sz="1200" kern="1200">
                          <a:solidFill>
                            <a:schemeClr val="tx1"/>
                          </a:solidFill>
                          <a:latin typeface="Arial"/>
                          <a:ea typeface="ＭＳ Ｐゴシック"/>
                          <a:cs typeface="ＭＳ Ｐゴシック"/>
                        </a:defRPr>
                      </a:lvl7pPr>
                      <a:lvl8pPr marL="3200400" algn="l" defTabSz="914400" rtl="0" eaLnBrk="1" latinLnBrk="0" hangingPunct="1">
                        <a:defRPr sz="1200" kern="1200">
                          <a:solidFill>
                            <a:schemeClr val="tx1"/>
                          </a:solidFill>
                          <a:latin typeface="Arial"/>
                          <a:ea typeface="ＭＳ Ｐゴシック"/>
                          <a:cs typeface="ＭＳ Ｐゴシック"/>
                        </a:defRPr>
                      </a:lvl8pPr>
                      <a:lvl9pPr marL="3657600" algn="l" defTabSz="914400" rtl="0" eaLnBrk="1" latinLnBrk="0" hangingPunct="1">
                        <a:defRPr sz="1800" kern="1200">
                          <a:solidFill>
                            <a:schemeClr val="tx1"/>
                          </a:solidFill>
                          <a:latin typeface="Arial"/>
                          <a:ea typeface="ＭＳ Ｐゴシック"/>
                          <a:cs typeface="ＭＳ Ｐゴシック"/>
                        </a:defRPr>
                      </a:lvl9pPr>
                    </a:lstStyle>
                    <a:p>
                      <a:pPr marL="0" marR="0" lvl="0" indent="0" algn="l" defTabSz="939800" rtl="0" eaLnBrk="1" fontAlgn="base" latinLnBrk="0" hangingPunct="1">
                        <a:lnSpc>
                          <a:spcPct val="100000"/>
                        </a:lnSpc>
                        <a:spcBef>
                          <a:spcPct val="30000"/>
                        </a:spcBef>
                        <a:spcAft>
                          <a:spcPct val="0"/>
                        </a:spcAft>
                        <a:buClrTx/>
                        <a:buSzTx/>
                        <a:buFontTx/>
                        <a:buNone/>
                        <a:tabLst/>
                        <a:defRPr/>
                      </a:pPr>
                      <a:r>
                        <a:rPr kumimoji="0" lang="en-US" sz="1100" b="1" i="0" u="none" strike="noStrike" kern="1200" cap="none" normalizeH="0" baseline="0" dirty="0" smtClean="0">
                          <a:ln>
                            <a:noFill/>
                          </a:ln>
                          <a:solidFill>
                            <a:schemeClr val="tx1"/>
                          </a:solidFill>
                          <a:effectLst/>
                          <a:latin typeface="Arial"/>
                          <a:ea typeface="Arial Unicode MS" pitchFamily="34" charset="-128"/>
                          <a:cs typeface="Arial" charset="0"/>
                        </a:rPr>
                        <a:t>Q12011-Q42015</a:t>
                      </a:r>
                    </a:p>
                  </a:txBody>
                  <a:tcPr marL="45720" marR="45720" anchor="ctr" horzOverflow="overflow">
                    <a:lnL w="28575" cap="flat" cmpd="sng" algn="ctr">
                      <a:solidFill>
                        <a:schemeClr val="accent3">
                          <a:lumMod val="20000"/>
                          <a:lumOff val="80000"/>
                        </a:schemeClr>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gridSpan="2">
                  <a:txBody>
                    <a:bodyPr/>
                    <a:lstStyle/>
                    <a:p>
                      <a:pPr marL="0" marR="0" lvl="0" indent="0" algn="l" defTabSz="939800" rtl="0" eaLnBrk="1" fontAlgn="base" latinLnBrk="0" hangingPunct="1">
                        <a:lnSpc>
                          <a:spcPct val="100000"/>
                        </a:lnSpc>
                        <a:spcBef>
                          <a:spcPct val="30000"/>
                        </a:spcBef>
                        <a:spcAft>
                          <a:spcPct val="0"/>
                        </a:spcAft>
                        <a:buClrTx/>
                        <a:buSzTx/>
                        <a:buFontTx/>
                        <a:buNone/>
                        <a:tabLst/>
                        <a:defRPr/>
                      </a:pPr>
                      <a:r>
                        <a:rPr kumimoji="0" lang="en-US" sz="1100" b="1" i="0" u="none" strike="noStrike" cap="none" normalizeH="0" baseline="0" dirty="0" smtClean="0">
                          <a:ln>
                            <a:noFill/>
                          </a:ln>
                          <a:solidFill>
                            <a:schemeClr val="tx1"/>
                          </a:solidFill>
                          <a:effectLst/>
                          <a:latin typeface="+mj-lt"/>
                          <a:ea typeface="Arial Unicode MS" pitchFamily="34" charset="-128"/>
                          <a:cs typeface="Arial" charset="0"/>
                        </a:rPr>
                        <a:t>Q12008-Q42010</a:t>
                      </a:r>
                    </a:p>
                  </a:txBody>
                  <a:tcPr marL="45720" marR="45720" anchor="ctr" horzOverflow="overflow">
                    <a:lnL w="12700" cap="flat" cmpd="sng" algn="ctr">
                      <a:solidFill>
                        <a:schemeClr val="accent4"/>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solidFill>
                      <a:srgbClr val="FFDDDD"/>
                    </a:solidFill>
                  </a:tcPr>
                </a:tc>
                <a:tc hMerge="1">
                  <a:txBody>
                    <a:bodyPr/>
                    <a:lstStyle/>
                    <a:p>
                      <a:endParaRPr lang="en-GB"/>
                    </a:p>
                  </a:txBody>
                  <a:tcPr/>
                </a:tc>
              </a:tr>
              <a:tr h="258578">
                <a:tc>
                  <a:txBody>
                    <a:bodyPr/>
                    <a:lstStyle/>
                    <a:p>
                      <a:pPr marL="0" algn="ctr" defTabSz="457200" rtl="0" eaLnBrk="1" fontAlgn="b" latinLnBrk="0" hangingPunct="1"/>
                      <a:r>
                        <a:rPr lang="en-US" sz="1100" b="0" i="0" u="none" strike="noStrike" kern="1200" dirty="0" smtClean="0">
                          <a:solidFill>
                            <a:srgbClr val="000000"/>
                          </a:solidFill>
                          <a:effectLst/>
                          <a:latin typeface="+mj-lt"/>
                          <a:ea typeface="+mn-ea"/>
                          <a:cs typeface="+mn-cs"/>
                        </a:rPr>
                        <a:t>SHUSA / Sovereign</a:t>
                      </a:r>
                      <a:endParaRPr lang="en-US" sz="1100" b="0" i="0" u="none" strike="noStrike" kern="1200" dirty="0">
                        <a:solidFill>
                          <a:srgbClr val="000000"/>
                        </a:solidFill>
                        <a:effectLst/>
                        <a:latin typeface="+mj-lt"/>
                        <a:ea typeface="+mn-ea"/>
                        <a:cs typeface="+mn-cs"/>
                      </a:endParaRP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algn="ctr" defTabSz="457200" rtl="0" eaLnBrk="1" fontAlgn="b" latinLnBrk="0" hangingPunct="1"/>
                      <a:r>
                        <a:rPr lang="en-US" sz="1100" b="0" i="0" u="none" strike="noStrike" kern="1200" dirty="0" smtClean="0">
                          <a:solidFill>
                            <a:srgbClr val="000000"/>
                          </a:solidFill>
                          <a:effectLst/>
                          <a:latin typeface="Arial"/>
                          <a:ea typeface="+mn-ea"/>
                          <a:cs typeface="+mn-cs"/>
                        </a:rPr>
                        <a:t>0.49%</a:t>
                      </a:r>
                      <a:endParaRPr lang="en-US" sz="1100" b="0" i="0" u="none" strike="noStrike" kern="1200" dirty="0">
                        <a:solidFill>
                          <a:srgbClr val="000000"/>
                        </a:solidFill>
                        <a:effectLst/>
                        <a:latin typeface="Arial"/>
                        <a:ea typeface="+mn-ea"/>
                        <a:cs typeface="+mn-cs"/>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algn="ctr" defTabSz="457200" rtl="0" eaLnBrk="1" fontAlgn="b" latinLnBrk="0" hangingPunct="1"/>
                      <a:r>
                        <a:rPr lang="en-US" sz="1100" b="0" i="0" u="none" strike="noStrike" kern="1200" dirty="0" smtClean="0">
                          <a:solidFill>
                            <a:srgbClr val="000000"/>
                          </a:solidFill>
                          <a:effectLst/>
                          <a:latin typeface="+mn-lt"/>
                          <a:ea typeface="+mn-ea"/>
                          <a:cs typeface="+mn-cs"/>
                        </a:rPr>
                        <a:t>1.12%</a:t>
                      </a:r>
                      <a:endParaRPr lang="en-US" sz="1100" b="0" i="0" u="none" strike="noStrike" kern="1200" dirty="0">
                        <a:solidFill>
                          <a:srgbClr val="000000"/>
                        </a:solidFill>
                        <a:effectLst/>
                        <a:latin typeface="+mn-lt"/>
                        <a:ea typeface="+mn-ea"/>
                        <a:cs typeface="+mn-cs"/>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algn="ctr" defTabSz="457200" rtl="0" eaLnBrk="1" fontAlgn="b" latinLnBrk="0" hangingPunct="1"/>
                      <a:r>
                        <a:rPr lang="en-US" sz="1100" b="1" i="0" u="none" strike="noStrike" kern="1200" dirty="0" smtClean="0">
                          <a:solidFill>
                            <a:schemeClr val="bg1"/>
                          </a:solidFill>
                          <a:effectLst/>
                          <a:latin typeface="Arial"/>
                          <a:ea typeface="+mn-ea"/>
                          <a:cs typeface="+mn-cs"/>
                        </a:rPr>
                        <a:t>2.27</a:t>
                      </a:r>
                      <a:endParaRPr lang="en-US" sz="1100" b="1" i="0" u="none" strike="noStrike" kern="1200" dirty="0">
                        <a:solidFill>
                          <a:schemeClr val="bg1"/>
                        </a:solidFill>
                        <a:effectLst/>
                        <a:latin typeface="Arial"/>
                        <a:ea typeface="+mn-ea"/>
                        <a:cs typeface="+mn-cs"/>
                      </a:endParaRPr>
                    </a:p>
                  </a:txBody>
                  <a:tcPr marL="9525" marR="9525" marT="952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r>
              <a:tr h="258578">
                <a:tc>
                  <a:txBody>
                    <a:bodyPr/>
                    <a:lstStyle/>
                    <a:p>
                      <a:pPr marL="0" algn="ctr" defTabSz="457200" rtl="0" eaLnBrk="1" fontAlgn="b" latinLnBrk="0" hangingPunct="1"/>
                      <a:r>
                        <a:rPr lang="en-US" sz="1100" b="0" i="0" u="none" strike="noStrike" kern="1200" dirty="0" smtClean="0">
                          <a:solidFill>
                            <a:srgbClr val="000000"/>
                          </a:solidFill>
                          <a:effectLst/>
                          <a:latin typeface="+mj-lt"/>
                          <a:ea typeface="+mn-ea"/>
                          <a:cs typeface="+mn-cs"/>
                        </a:rPr>
                        <a:t>FRB 100</a:t>
                      </a:r>
                      <a:r>
                        <a:rPr lang="en-US" sz="1100" b="0" i="0" u="none" strike="noStrike" kern="1200" baseline="0" dirty="0" smtClean="0">
                          <a:solidFill>
                            <a:srgbClr val="000000"/>
                          </a:solidFill>
                          <a:effectLst/>
                          <a:latin typeface="+mj-lt"/>
                          <a:ea typeface="+mn-ea"/>
                          <a:cs typeface="+mn-cs"/>
                        </a:rPr>
                        <a:t> largest banks</a:t>
                      </a:r>
                      <a:endParaRPr lang="en-US" sz="1100" b="0" i="0" u="none" strike="noStrike" kern="1200" dirty="0">
                        <a:solidFill>
                          <a:srgbClr val="000000"/>
                        </a:solidFill>
                        <a:effectLst/>
                        <a:latin typeface="+mj-lt"/>
                        <a:ea typeface="+mn-ea"/>
                        <a:cs typeface="+mn-cs"/>
                      </a:endParaRP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algn="ctr" defTabSz="457200" rtl="0" eaLnBrk="1" fontAlgn="b" latinLnBrk="0" hangingPunct="1"/>
                      <a:r>
                        <a:rPr lang="en-US" sz="1100" b="0" i="0" u="none" strike="noStrike" kern="1200" dirty="0" smtClean="0">
                          <a:solidFill>
                            <a:srgbClr val="000000"/>
                          </a:solidFill>
                          <a:effectLst/>
                          <a:latin typeface="Arial"/>
                          <a:ea typeface="+mn-ea"/>
                          <a:cs typeface="+mn-cs"/>
                        </a:rPr>
                        <a:t>0.45%</a:t>
                      </a:r>
                      <a:endParaRPr lang="en-US" sz="1100" b="0" i="0" u="none" strike="noStrike" kern="1200" dirty="0">
                        <a:solidFill>
                          <a:srgbClr val="000000"/>
                        </a:solidFill>
                        <a:effectLst/>
                        <a:latin typeface="Arial"/>
                        <a:ea typeface="+mn-ea"/>
                        <a:cs typeface="+mn-cs"/>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algn="ctr" defTabSz="457200" rtl="0" eaLnBrk="1" fontAlgn="b" latinLnBrk="0" hangingPunct="1"/>
                      <a:r>
                        <a:rPr lang="en-US" sz="1100" b="0" i="0" u="none" strike="noStrike" kern="1200" dirty="0" smtClean="0">
                          <a:solidFill>
                            <a:srgbClr val="000000"/>
                          </a:solidFill>
                          <a:effectLst/>
                          <a:latin typeface="+mn-lt"/>
                          <a:ea typeface="+mn-ea"/>
                          <a:cs typeface="+mn-cs"/>
                        </a:rPr>
                        <a:t>2.16%</a:t>
                      </a:r>
                      <a:endParaRPr lang="en-US" sz="1100" b="0" i="0" u="none" strike="noStrike" kern="1200" dirty="0">
                        <a:solidFill>
                          <a:srgbClr val="000000"/>
                        </a:solidFill>
                        <a:effectLst/>
                        <a:latin typeface="+mn-lt"/>
                        <a:ea typeface="+mn-ea"/>
                        <a:cs typeface="+mn-cs"/>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algn="ctr" defTabSz="457200" rtl="0" eaLnBrk="1" fontAlgn="b" latinLnBrk="0" hangingPunct="1"/>
                      <a:r>
                        <a:rPr lang="en-US" sz="1100" b="1" i="0" u="none" strike="noStrike" kern="1200" dirty="0" smtClean="0">
                          <a:solidFill>
                            <a:schemeClr val="bg1"/>
                          </a:solidFill>
                          <a:effectLst/>
                          <a:latin typeface="Arial"/>
                          <a:ea typeface="+mn-ea"/>
                          <a:cs typeface="+mn-cs"/>
                        </a:rPr>
                        <a:t>4.76</a:t>
                      </a:r>
                      <a:endParaRPr lang="en-US" sz="1100" b="1" i="0" u="none" strike="noStrike" kern="1200" dirty="0">
                        <a:solidFill>
                          <a:schemeClr val="bg1"/>
                        </a:solidFill>
                        <a:effectLst/>
                        <a:latin typeface="Arial"/>
                        <a:ea typeface="+mn-ea"/>
                        <a:cs typeface="+mn-cs"/>
                      </a:endParaRPr>
                    </a:p>
                  </a:txBody>
                  <a:tcPr marL="9525" marR="9525" marT="952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r>
            </a:tbl>
          </a:graphicData>
        </a:graphic>
      </p:graphicFrame>
    </p:spTree>
    <p:extLst>
      <p:ext uri="{BB962C8B-B14F-4D97-AF65-F5344CB8AC3E}">
        <p14:creationId xmlns:p14="http://schemas.microsoft.com/office/powerpoint/2010/main" val="8531388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extLst>
              <p:ext uri="{D42A27DB-BD31-4B8C-83A1-F6EECF244321}">
                <p14:modId xmlns:p14="http://schemas.microsoft.com/office/powerpoint/2010/main" val="1441117026"/>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15464"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2" name="Content Placeholder 1"/>
          <p:cNvSpPr>
            <a:spLocks noGrp="1"/>
          </p:cNvSpPr>
          <p:nvPr>
            <p:ph sz="quarter" idx="11"/>
          </p:nvPr>
        </p:nvSpPr>
        <p:spPr>
          <a:xfrm>
            <a:off x="852722" y="452510"/>
            <a:ext cx="8161960" cy="435610"/>
          </a:xfrm>
        </p:spPr>
        <p:txBody>
          <a:bodyPr/>
          <a:lstStyle/>
          <a:p>
            <a:r>
              <a:rPr lang="en-GB" dirty="0" smtClean="0"/>
              <a:t>Calibration: </a:t>
            </a:r>
            <a:r>
              <a:rPr lang="en-US" b="0" dirty="0" smtClean="0"/>
              <a:t>NCO anchor points – CRE</a:t>
            </a:r>
            <a:endParaRPr lang="en-US" b="0" dirty="0"/>
          </a:p>
        </p:txBody>
      </p:sp>
      <p:sp>
        <p:nvSpPr>
          <p:cNvPr id="16" name="Rectangle 15"/>
          <p:cNvSpPr/>
          <p:nvPr/>
        </p:nvSpPr>
        <p:spPr>
          <a:xfrm>
            <a:off x="362780" y="1463040"/>
            <a:ext cx="8425620" cy="185307"/>
          </a:xfrm>
          <a:prstGeom prst="rect">
            <a:avLst/>
          </a:prstGeom>
        </p:spPr>
        <p:txBody>
          <a:bodyPr wrap="square" lIns="0" tIns="0" rIns="0" bIns="0">
            <a:spAutoFit/>
          </a:bodyPr>
          <a:lstStyle/>
          <a:p>
            <a:pPr algn="l"/>
            <a:r>
              <a:rPr lang="en-GB" sz="1400" b="1" dirty="0" smtClean="0">
                <a:solidFill>
                  <a:srgbClr val="FF0000"/>
                </a:solidFill>
                <a:latin typeface="Arial" panose="020B0604020202020204" pitchFamily="34" charset="0"/>
                <a:cs typeface="Arial" panose="020B0604020202020204" pitchFamily="34" charset="0"/>
              </a:rPr>
              <a:t>SBNA range </a:t>
            </a:r>
            <a:r>
              <a:rPr lang="en-GB" sz="1400" b="1" dirty="0">
                <a:solidFill>
                  <a:srgbClr val="FF0000"/>
                </a:solidFill>
                <a:latin typeface="Arial" panose="020B0604020202020204" pitchFamily="34" charset="0"/>
                <a:cs typeface="Arial" panose="020B0604020202020204" pitchFamily="34" charset="0"/>
              </a:rPr>
              <a:t>of stress scalars and NCO </a:t>
            </a:r>
            <a:r>
              <a:rPr lang="en-GB" sz="1400" b="1" dirty="0" smtClean="0">
                <a:solidFill>
                  <a:srgbClr val="FF0000"/>
                </a:solidFill>
                <a:latin typeface="Arial" panose="020B0604020202020204" pitchFamily="34" charset="0"/>
                <a:cs typeface="Arial" panose="020B0604020202020204" pitchFamily="34" charset="0"/>
              </a:rPr>
              <a:t>anchor points</a:t>
            </a:r>
            <a:endParaRPr lang="en-GB" sz="1400" dirty="0">
              <a:solidFill>
                <a:srgbClr val="FF0000"/>
              </a:solidFill>
              <a:latin typeface="Arial" panose="020B0604020202020204" pitchFamily="34" charset="0"/>
              <a:cs typeface="Arial" panose="020B0604020202020204" pitchFamily="34" charset="0"/>
            </a:endParaRPr>
          </a:p>
        </p:txBody>
      </p:sp>
      <p:graphicFrame>
        <p:nvGraphicFramePr>
          <p:cNvPr id="29" name="Table 28"/>
          <p:cNvGraphicFramePr>
            <a:graphicFrameLocks noGrp="1"/>
          </p:cNvGraphicFramePr>
          <p:nvPr>
            <p:extLst>
              <p:ext uri="{D42A27DB-BD31-4B8C-83A1-F6EECF244321}">
                <p14:modId xmlns:p14="http://schemas.microsoft.com/office/powerpoint/2010/main" val="93510217"/>
              </p:ext>
            </p:extLst>
          </p:nvPr>
        </p:nvGraphicFramePr>
        <p:xfrm>
          <a:off x="365610" y="2448474"/>
          <a:ext cx="8881582" cy="2762408"/>
        </p:xfrm>
        <a:graphic>
          <a:graphicData uri="http://schemas.openxmlformats.org/drawingml/2006/table">
            <a:tbl>
              <a:tblPr firstRow="1" lastRow="1" bandRow="1"/>
              <a:tblGrid>
                <a:gridCol w="1788310"/>
                <a:gridCol w="863799"/>
                <a:gridCol w="863799"/>
                <a:gridCol w="894279"/>
                <a:gridCol w="894279"/>
                <a:gridCol w="894279"/>
                <a:gridCol w="894279"/>
                <a:gridCol w="894279"/>
                <a:gridCol w="894279"/>
              </a:tblGrid>
              <a:tr h="301101">
                <a:tc rowSpan="2">
                  <a:txBody>
                    <a:bodyPr/>
                    <a:lstStyle>
                      <a:lvl1pPr marL="0" algn="l" defTabSz="457200" rtl="0" eaLnBrk="1" latinLnBrk="0" hangingPunct="1">
                        <a:defRPr sz="1800" b="1" kern="1200">
                          <a:solidFill>
                            <a:schemeClr val="lt1"/>
                          </a:solidFill>
                          <a:latin typeface="Arial"/>
                        </a:defRPr>
                      </a:lvl1pPr>
                      <a:lvl2pPr marL="457200" algn="l" defTabSz="457200" rtl="0" eaLnBrk="1" latinLnBrk="0" hangingPunct="1">
                        <a:defRPr sz="1800" b="1" kern="1200">
                          <a:solidFill>
                            <a:schemeClr val="lt1"/>
                          </a:solidFill>
                          <a:latin typeface="Arial"/>
                        </a:defRPr>
                      </a:lvl2pPr>
                      <a:lvl3pPr marL="914400" algn="l" defTabSz="457200" rtl="0" eaLnBrk="1" latinLnBrk="0" hangingPunct="1">
                        <a:defRPr sz="1800" b="1" kern="1200">
                          <a:solidFill>
                            <a:schemeClr val="lt1"/>
                          </a:solidFill>
                          <a:latin typeface="Arial"/>
                        </a:defRPr>
                      </a:lvl3pPr>
                      <a:lvl4pPr marL="1371600" algn="l" defTabSz="457200" rtl="0" eaLnBrk="1" latinLnBrk="0" hangingPunct="1">
                        <a:defRPr sz="1800" b="1" kern="1200">
                          <a:solidFill>
                            <a:schemeClr val="lt1"/>
                          </a:solidFill>
                          <a:latin typeface="Arial"/>
                        </a:defRPr>
                      </a:lvl4pPr>
                      <a:lvl5pPr marL="1828800" algn="l" defTabSz="457200" rtl="0" eaLnBrk="1" latinLnBrk="0" hangingPunct="1">
                        <a:defRPr sz="1800" b="1" kern="1200">
                          <a:solidFill>
                            <a:schemeClr val="lt1"/>
                          </a:solidFill>
                          <a:latin typeface="Arial"/>
                        </a:defRPr>
                      </a:lvl5pPr>
                      <a:lvl6pPr marL="2286000" algn="l" defTabSz="457200" rtl="0" eaLnBrk="1" latinLnBrk="0" hangingPunct="1">
                        <a:defRPr sz="1800" b="1" kern="1200">
                          <a:solidFill>
                            <a:schemeClr val="lt1"/>
                          </a:solidFill>
                          <a:latin typeface="Arial"/>
                        </a:defRPr>
                      </a:lvl6pPr>
                      <a:lvl7pPr marL="2743200" algn="l" defTabSz="457200" rtl="0" eaLnBrk="1" latinLnBrk="0" hangingPunct="1">
                        <a:defRPr sz="1800" b="1" kern="1200">
                          <a:solidFill>
                            <a:schemeClr val="lt1"/>
                          </a:solidFill>
                          <a:latin typeface="Arial"/>
                        </a:defRPr>
                      </a:lvl7pPr>
                      <a:lvl8pPr marL="3200400" algn="l" defTabSz="457200" rtl="0" eaLnBrk="1" latinLnBrk="0" hangingPunct="1">
                        <a:defRPr sz="1800" b="1" kern="1200">
                          <a:solidFill>
                            <a:schemeClr val="lt1"/>
                          </a:solidFill>
                          <a:latin typeface="Arial"/>
                        </a:defRPr>
                      </a:lvl8pPr>
                      <a:lvl9pPr marL="3657600" algn="l" defTabSz="457200" rtl="0" eaLnBrk="1" latinLnBrk="0" hangingPunct="1">
                        <a:defRPr sz="1800" b="1" kern="1200">
                          <a:solidFill>
                            <a:schemeClr val="lt1"/>
                          </a:solidFill>
                          <a:latin typeface="Arial"/>
                        </a:defRPr>
                      </a:lvl9pPr>
                    </a:lstStyle>
                    <a:p>
                      <a:r>
                        <a:rPr lang="en-US" sz="1100" b="1" dirty="0" smtClean="0">
                          <a:solidFill>
                            <a:srgbClr val="FF0000"/>
                          </a:solidFill>
                          <a:latin typeface="Arial" panose="020B0604020202020204" pitchFamily="34" charset="0"/>
                          <a:cs typeface="Arial" panose="020B0604020202020204" pitchFamily="34" charset="0"/>
                        </a:rPr>
                        <a:t>Portfolio</a:t>
                      </a:r>
                    </a:p>
                  </a:txBody>
                  <a:tcPr marL="36576" marR="36576" marT="27432" marB="2743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lvl1pPr marL="0" algn="l" defTabSz="457200" rtl="0" eaLnBrk="1" latinLnBrk="0" hangingPunct="1">
                        <a:defRPr sz="1800" b="1" kern="1200">
                          <a:solidFill>
                            <a:schemeClr val="lt1"/>
                          </a:solidFill>
                          <a:latin typeface="Arial"/>
                        </a:defRPr>
                      </a:lvl1pPr>
                      <a:lvl2pPr marL="457200" algn="l" defTabSz="457200" rtl="0" eaLnBrk="1" latinLnBrk="0" hangingPunct="1">
                        <a:defRPr sz="1800" b="1" kern="1200">
                          <a:solidFill>
                            <a:schemeClr val="lt1"/>
                          </a:solidFill>
                          <a:latin typeface="Arial"/>
                        </a:defRPr>
                      </a:lvl2pPr>
                      <a:lvl3pPr marL="914400" algn="l" defTabSz="457200" rtl="0" eaLnBrk="1" latinLnBrk="0" hangingPunct="1">
                        <a:defRPr sz="1800" b="1" kern="1200">
                          <a:solidFill>
                            <a:schemeClr val="lt1"/>
                          </a:solidFill>
                          <a:latin typeface="Arial"/>
                        </a:defRPr>
                      </a:lvl3pPr>
                      <a:lvl4pPr marL="1371600" algn="l" defTabSz="457200" rtl="0" eaLnBrk="1" latinLnBrk="0" hangingPunct="1">
                        <a:defRPr sz="1800" b="1" kern="1200">
                          <a:solidFill>
                            <a:schemeClr val="lt1"/>
                          </a:solidFill>
                          <a:latin typeface="Arial"/>
                        </a:defRPr>
                      </a:lvl4pPr>
                      <a:lvl5pPr marL="1828800" algn="l" defTabSz="457200" rtl="0" eaLnBrk="1" latinLnBrk="0" hangingPunct="1">
                        <a:defRPr sz="1800" b="1" kern="1200">
                          <a:solidFill>
                            <a:schemeClr val="lt1"/>
                          </a:solidFill>
                          <a:latin typeface="Arial"/>
                        </a:defRPr>
                      </a:lvl5pPr>
                      <a:lvl6pPr marL="2286000" algn="l" defTabSz="457200" rtl="0" eaLnBrk="1" latinLnBrk="0" hangingPunct="1">
                        <a:defRPr sz="1800" b="1" kern="1200">
                          <a:solidFill>
                            <a:schemeClr val="lt1"/>
                          </a:solidFill>
                          <a:latin typeface="Arial"/>
                        </a:defRPr>
                      </a:lvl6pPr>
                      <a:lvl7pPr marL="2743200" algn="l" defTabSz="457200" rtl="0" eaLnBrk="1" latinLnBrk="0" hangingPunct="1">
                        <a:defRPr sz="1800" b="1" kern="1200">
                          <a:solidFill>
                            <a:schemeClr val="lt1"/>
                          </a:solidFill>
                          <a:latin typeface="Arial"/>
                        </a:defRPr>
                      </a:lvl7pPr>
                      <a:lvl8pPr marL="3200400" algn="l" defTabSz="457200" rtl="0" eaLnBrk="1" latinLnBrk="0" hangingPunct="1">
                        <a:defRPr sz="1800" b="1" kern="1200">
                          <a:solidFill>
                            <a:schemeClr val="lt1"/>
                          </a:solidFill>
                          <a:latin typeface="Arial"/>
                        </a:defRPr>
                      </a:lvl8pPr>
                      <a:lvl9pPr marL="3657600" algn="l" defTabSz="457200" rtl="0" eaLnBrk="1" latinLnBrk="0" hangingPunct="1">
                        <a:defRPr sz="1800" b="1" kern="1200">
                          <a:solidFill>
                            <a:schemeClr val="lt1"/>
                          </a:solidFill>
                          <a:latin typeface="Arial"/>
                        </a:defRPr>
                      </a:lvl9pPr>
                    </a:lstStyle>
                    <a:p>
                      <a:pPr algn="ctr"/>
                      <a:r>
                        <a:rPr lang="en-US" sz="1100" b="1" kern="1200" dirty="0" smtClean="0">
                          <a:solidFill>
                            <a:srgbClr val="FF0000"/>
                          </a:solidFill>
                          <a:latin typeface="Arial" panose="020B0604020202020204" pitchFamily="34" charset="0"/>
                          <a:ea typeface="+mn-ea"/>
                          <a:cs typeface="Arial" panose="020B0604020202020204" pitchFamily="34" charset="0"/>
                        </a:rPr>
                        <a:t>CCAR</a:t>
                      </a:r>
                      <a:r>
                        <a:rPr lang="en-US" sz="1100" b="1" kern="1200" baseline="0" dirty="0" smtClean="0">
                          <a:solidFill>
                            <a:srgbClr val="FF0000"/>
                          </a:solidFill>
                          <a:latin typeface="Arial" panose="020B0604020202020204" pitchFamily="34" charset="0"/>
                          <a:ea typeface="+mn-ea"/>
                          <a:cs typeface="Arial" panose="020B0604020202020204" pitchFamily="34" charset="0"/>
                        </a:rPr>
                        <a:t> anchor l</a:t>
                      </a:r>
                      <a:r>
                        <a:rPr lang="en-US" sz="1100" b="1" kern="1200" dirty="0" smtClean="0">
                          <a:solidFill>
                            <a:srgbClr val="FF0000"/>
                          </a:solidFill>
                          <a:latin typeface="Arial" panose="020B0604020202020204" pitchFamily="34" charset="0"/>
                          <a:ea typeface="+mn-ea"/>
                          <a:cs typeface="Arial" panose="020B0604020202020204" pitchFamily="34" charset="0"/>
                        </a:rPr>
                        <a:t>oss budget</a:t>
                      </a:r>
                      <a:endParaRPr lang="en-US" sz="1100" b="1" kern="1200" dirty="0">
                        <a:solidFill>
                          <a:srgbClr val="FF0000"/>
                        </a:solidFill>
                        <a:latin typeface="Arial" panose="020B0604020202020204" pitchFamily="34" charset="0"/>
                        <a:ea typeface="+mn-ea"/>
                        <a:cs typeface="Arial" panose="020B0604020202020204" pitchFamily="34" charset="0"/>
                      </a:endParaRPr>
                    </a:p>
                  </a:txBody>
                  <a:tcPr marL="36576" marR="36576" marT="27432" marB="2743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hMerge="1">
                  <a:txBody>
                    <a:bodyPr/>
                    <a:lstStyle/>
                    <a:p>
                      <a:pPr algn="ctr"/>
                      <a:endParaRPr lang="en-US" sz="1100" b="1" dirty="0">
                        <a:solidFill>
                          <a:schemeClr val="tx1"/>
                        </a:solidFill>
                        <a:latin typeface="+mj-lt"/>
                        <a:cs typeface="Arial" panose="020B0604020202020204" pitchFamily="34" charset="0"/>
                      </a:endParaRPr>
                    </a:p>
                  </a:txBody>
                  <a:tcPr marL="36576" marR="36576" marT="27432" marB="27432"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2"/>
                    </a:solidFill>
                  </a:tcPr>
                </a:tc>
                <a:tc rowSpan="2">
                  <a:txBody>
                    <a:bodyPr/>
                    <a:lstStyle>
                      <a:lvl1pPr marL="0" algn="l" defTabSz="457200" rtl="0" eaLnBrk="1" latinLnBrk="0" hangingPunct="1">
                        <a:defRPr sz="1800" b="1" kern="1200">
                          <a:solidFill>
                            <a:schemeClr val="lt1"/>
                          </a:solidFill>
                          <a:latin typeface="Arial"/>
                        </a:defRPr>
                      </a:lvl1pPr>
                      <a:lvl2pPr marL="457200" algn="l" defTabSz="457200" rtl="0" eaLnBrk="1" latinLnBrk="0" hangingPunct="1">
                        <a:defRPr sz="1800" b="1" kern="1200">
                          <a:solidFill>
                            <a:schemeClr val="lt1"/>
                          </a:solidFill>
                          <a:latin typeface="Arial"/>
                        </a:defRPr>
                      </a:lvl2pPr>
                      <a:lvl3pPr marL="914400" algn="l" defTabSz="457200" rtl="0" eaLnBrk="1" latinLnBrk="0" hangingPunct="1">
                        <a:defRPr sz="1800" b="1" kern="1200">
                          <a:solidFill>
                            <a:schemeClr val="lt1"/>
                          </a:solidFill>
                          <a:latin typeface="Arial"/>
                        </a:defRPr>
                      </a:lvl3pPr>
                      <a:lvl4pPr marL="1371600" algn="l" defTabSz="457200" rtl="0" eaLnBrk="1" latinLnBrk="0" hangingPunct="1">
                        <a:defRPr sz="1800" b="1" kern="1200">
                          <a:solidFill>
                            <a:schemeClr val="lt1"/>
                          </a:solidFill>
                          <a:latin typeface="Arial"/>
                        </a:defRPr>
                      </a:lvl4pPr>
                      <a:lvl5pPr marL="1828800" algn="l" defTabSz="457200" rtl="0" eaLnBrk="1" latinLnBrk="0" hangingPunct="1">
                        <a:defRPr sz="1800" b="1" kern="1200">
                          <a:solidFill>
                            <a:schemeClr val="lt1"/>
                          </a:solidFill>
                          <a:latin typeface="Arial"/>
                        </a:defRPr>
                      </a:lvl5pPr>
                      <a:lvl6pPr marL="2286000" algn="l" defTabSz="457200" rtl="0" eaLnBrk="1" latinLnBrk="0" hangingPunct="1">
                        <a:defRPr sz="1800" b="1" kern="1200">
                          <a:solidFill>
                            <a:schemeClr val="lt1"/>
                          </a:solidFill>
                          <a:latin typeface="Arial"/>
                        </a:defRPr>
                      </a:lvl6pPr>
                      <a:lvl7pPr marL="2743200" algn="l" defTabSz="457200" rtl="0" eaLnBrk="1" latinLnBrk="0" hangingPunct="1">
                        <a:defRPr sz="1800" b="1" kern="1200">
                          <a:solidFill>
                            <a:schemeClr val="lt1"/>
                          </a:solidFill>
                          <a:latin typeface="Arial"/>
                        </a:defRPr>
                      </a:lvl7pPr>
                      <a:lvl8pPr marL="3200400" algn="l" defTabSz="457200" rtl="0" eaLnBrk="1" latinLnBrk="0" hangingPunct="1">
                        <a:defRPr sz="1800" b="1" kern="1200">
                          <a:solidFill>
                            <a:schemeClr val="lt1"/>
                          </a:solidFill>
                          <a:latin typeface="Arial"/>
                        </a:defRPr>
                      </a:lvl8pPr>
                      <a:lvl9pPr marL="3657600" algn="l" defTabSz="457200" rtl="0" eaLnBrk="1" latinLnBrk="0" hangingPunct="1">
                        <a:defRPr sz="1800" b="1" kern="1200">
                          <a:solidFill>
                            <a:schemeClr val="lt1"/>
                          </a:solidFill>
                          <a:latin typeface="Arial"/>
                        </a:defRPr>
                      </a:lvl9pPr>
                    </a:lstStyle>
                    <a:p>
                      <a:pPr algn="ctr"/>
                      <a:r>
                        <a:rPr lang="en-US" sz="1100" b="1" dirty="0" smtClean="0">
                          <a:solidFill>
                            <a:srgbClr val="FF0000"/>
                          </a:solidFill>
                          <a:latin typeface="Arial" panose="020B0604020202020204" pitchFamily="34" charset="0"/>
                          <a:cs typeface="Arial" panose="020B0604020202020204" pitchFamily="34" charset="0"/>
                        </a:rPr>
                        <a:t>CCAR anchor</a:t>
                      </a:r>
                      <a:r>
                        <a:rPr lang="en-US" sz="1100" b="1" baseline="0" dirty="0" smtClean="0">
                          <a:solidFill>
                            <a:srgbClr val="FF0000"/>
                          </a:solidFill>
                          <a:latin typeface="Arial" panose="020B0604020202020204" pitchFamily="34" charset="0"/>
                          <a:cs typeface="Arial" panose="020B0604020202020204" pitchFamily="34" charset="0"/>
                        </a:rPr>
                        <a:t> scalar</a:t>
                      </a:r>
                      <a:endParaRPr lang="en-US" sz="1100" b="1" dirty="0">
                        <a:solidFill>
                          <a:srgbClr val="FF0000"/>
                        </a:solidFill>
                        <a:latin typeface="Arial" panose="020B0604020202020204" pitchFamily="34" charset="0"/>
                        <a:cs typeface="Arial" panose="020B0604020202020204" pitchFamily="34" charset="0"/>
                      </a:endParaRPr>
                    </a:p>
                  </a:txBody>
                  <a:tcPr marL="36576" marR="36576" marT="27432" marB="2743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rowSpan="2">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100" b="1" dirty="0" smtClean="0">
                          <a:solidFill>
                            <a:srgbClr val="FF0000"/>
                          </a:solidFill>
                          <a:latin typeface="Arial" panose="020B0604020202020204" pitchFamily="34" charset="0"/>
                          <a:cs typeface="Arial" panose="020B0604020202020204" pitchFamily="34" charset="0"/>
                        </a:rPr>
                        <a:t>Revised scalar</a:t>
                      </a:r>
                      <a:r>
                        <a:rPr lang="en-US" sz="1100" b="1" baseline="30000" dirty="0" smtClean="0">
                          <a:solidFill>
                            <a:srgbClr val="FF0000"/>
                          </a:solidFill>
                          <a:latin typeface="Arial" panose="020B0604020202020204" pitchFamily="34" charset="0"/>
                          <a:cs typeface="Arial" panose="020B0604020202020204" pitchFamily="34" charset="0"/>
                        </a:rPr>
                        <a:t>1</a:t>
                      </a:r>
                      <a:endParaRPr lang="en-US" sz="1100" b="1" dirty="0" smtClean="0">
                        <a:solidFill>
                          <a:srgbClr val="FF0000"/>
                        </a:solidFill>
                        <a:latin typeface="Arial" panose="020B0604020202020204" pitchFamily="34" charset="0"/>
                        <a:cs typeface="Arial" panose="020B0604020202020204" pitchFamily="34" charset="0"/>
                      </a:endParaRPr>
                    </a:p>
                  </a:txBody>
                  <a:tcPr marL="36576" marR="36576" marT="27432" marB="2743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gridSpan="2">
                  <a:txBody>
                    <a:bodyPr/>
                    <a:lstStyle>
                      <a:lvl1pPr marL="0" algn="l" defTabSz="457200" rtl="0" eaLnBrk="1" latinLnBrk="0" hangingPunct="1">
                        <a:defRPr sz="1800" b="1" kern="1200">
                          <a:solidFill>
                            <a:schemeClr val="lt1"/>
                          </a:solidFill>
                          <a:latin typeface="Arial"/>
                        </a:defRPr>
                      </a:lvl1pPr>
                      <a:lvl2pPr marL="457200" algn="l" defTabSz="457200" rtl="0" eaLnBrk="1" latinLnBrk="0" hangingPunct="1">
                        <a:defRPr sz="1800" b="1" kern="1200">
                          <a:solidFill>
                            <a:schemeClr val="lt1"/>
                          </a:solidFill>
                          <a:latin typeface="Arial"/>
                        </a:defRPr>
                      </a:lvl2pPr>
                      <a:lvl3pPr marL="914400" algn="l" defTabSz="457200" rtl="0" eaLnBrk="1" latinLnBrk="0" hangingPunct="1">
                        <a:defRPr sz="1800" b="1" kern="1200">
                          <a:solidFill>
                            <a:schemeClr val="lt1"/>
                          </a:solidFill>
                          <a:latin typeface="Arial"/>
                        </a:defRPr>
                      </a:lvl3pPr>
                      <a:lvl4pPr marL="1371600" algn="l" defTabSz="457200" rtl="0" eaLnBrk="1" latinLnBrk="0" hangingPunct="1">
                        <a:defRPr sz="1800" b="1" kern="1200">
                          <a:solidFill>
                            <a:schemeClr val="lt1"/>
                          </a:solidFill>
                          <a:latin typeface="Arial"/>
                        </a:defRPr>
                      </a:lvl4pPr>
                      <a:lvl5pPr marL="1828800" algn="l" defTabSz="457200" rtl="0" eaLnBrk="1" latinLnBrk="0" hangingPunct="1">
                        <a:defRPr sz="1800" b="1" kern="1200">
                          <a:solidFill>
                            <a:schemeClr val="lt1"/>
                          </a:solidFill>
                          <a:latin typeface="Arial"/>
                        </a:defRPr>
                      </a:lvl5pPr>
                      <a:lvl6pPr marL="2286000" algn="l" defTabSz="457200" rtl="0" eaLnBrk="1" latinLnBrk="0" hangingPunct="1">
                        <a:defRPr sz="1800" b="1" kern="1200">
                          <a:solidFill>
                            <a:schemeClr val="lt1"/>
                          </a:solidFill>
                          <a:latin typeface="Arial"/>
                        </a:defRPr>
                      </a:lvl6pPr>
                      <a:lvl7pPr marL="2743200" algn="l" defTabSz="457200" rtl="0" eaLnBrk="1" latinLnBrk="0" hangingPunct="1">
                        <a:defRPr sz="1800" b="1" kern="1200">
                          <a:solidFill>
                            <a:schemeClr val="lt1"/>
                          </a:solidFill>
                          <a:latin typeface="Arial"/>
                        </a:defRPr>
                      </a:lvl7pPr>
                      <a:lvl8pPr marL="3200400" algn="l" defTabSz="457200" rtl="0" eaLnBrk="1" latinLnBrk="0" hangingPunct="1">
                        <a:defRPr sz="1800" b="1" kern="1200">
                          <a:solidFill>
                            <a:schemeClr val="lt1"/>
                          </a:solidFill>
                          <a:latin typeface="Arial"/>
                        </a:defRPr>
                      </a:lvl8pPr>
                      <a:lvl9pPr marL="3657600" algn="l" defTabSz="457200" rtl="0" eaLnBrk="1" latinLnBrk="0" hangingPunct="1">
                        <a:defRPr sz="1800" b="1" kern="1200">
                          <a:solidFill>
                            <a:schemeClr val="lt1"/>
                          </a:solidFill>
                          <a:latin typeface="Arial"/>
                        </a:defRPr>
                      </a:lvl9pPr>
                    </a:lstStyle>
                    <a:p>
                      <a:pPr algn="ctr"/>
                      <a:r>
                        <a:rPr lang="en-US" sz="1100" b="1" dirty="0" smtClean="0">
                          <a:solidFill>
                            <a:srgbClr val="FF0000"/>
                          </a:solidFill>
                          <a:latin typeface="Arial" panose="020B0604020202020204" pitchFamily="34" charset="0"/>
                          <a:cs typeface="Arial" panose="020B0604020202020204" pitchFamily="34" charset="0"/>
                        </a:rPr>
                        <a:t>NCO anchor</a:t>
                      </a:r>
                      <a:r>
                        <a:rPr lang="en-US" sz="1100" b="1" baseline="0" dirty="0" smtClean="0">
                          <a:solidFill>
                            <a:srgbClr val="FF0000"/>
                          </a:solidFill>
                          <a:latin typeface="Arial" panose="020B0604020202020204" pitchFamily="34" charset="0"/>
                          <a:cs typeface="Arial" panose="020B0604020202020204" pitchFamily="34" charset="0"/>
                        </a:rPr>
                        <a:t> points</a:t>
                      </a:r>
                      <a:endParaRPr lang="en-US" sz="1100" b="1" dirty="0">
                        <a:solidFill>
                          <a:srgbClr val="FF0000"/>
                        </a:solidFill>
                        <a:latin typeface="Arial" panose="020B0604020202020204" pitchFamily="34" charset="0"/>
                        <a:cs typeface="Arial" panose="020B0604020202020204" pitchFamily="34" charset="0"/>
                      </a:endParaRPr>
                    </a:p>
                  </a:txBody>
                  <a:tcPr marL="36576" marR="36576" marT="27432" marB="2743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hMerge="1">
                  <a:txBody>
                    <a:bodyPr/>
                    <a:lstStyle/>
                    <a:p>
                      <a:endParaRPr lang="en-GB"/>
                    </a:p>
                  </a:txBody>
                  <a:tcPr/>
                </a:tc>
                <a:tc gridSpan="2">
                  <a:txBody>
                    <a:bodyPr/>
                    <a:lstStyle>
                      <a:lvl1pPr marL="0" algn="l" defTabSz="457200" rtl="0" eaLnBrk="1" latinLnBrk="0" hangingPunct="1">
                        <a:defRPr sz="1800" b="1" kern="1200">
                          <a:solidFill>
                            <a:schemeClr val="lt1"/>
                          </a:solidFill>
                          <a:latin typeface="Arial"/>
                        </a:defRPr>
                      </a:lvl1pPr>
                      <a:lvl2pPr marL="457200" algn="l" defTabSz="457200" rtl="0" eaLnBrk="1" latinLnBrk="0" hangingPunct="1">
                        <a:defRPr sz="1800" b="1" kern="1200">
                          <a:solidFill>
                            <a:schemeClr val="lt1"/>
                          </a:solidFill>
                          <a:latin typeface="Arial"/>
                        </a:defRPr>
                      </a:lvl2pPr>
                      <a:lvl3pPr marL="914400" algn="l" defTabSz="457200" rtl="0" eaLnBrk="1" latinLnBrk="0" hangingPunct="1">
                        <a:defRPr sz="1800" b="1" kern="1200">
                          <a:solidFill>
                            <a:schemeClr val="lt1"/>
                          </a:solidFill>
                          <a:latin typeface="Arial"/>
                        </a:defRPr>
                      </a:lvl3pPr>
                      <a:lvl4pPr marL="1371600" algn="l" defTabSz="457200" rtl="0" eaLnBrk="1" latinLnBrk="0" hangingPunct="1">
                        <a:defRPr sz="1800" b="1" kern="1200">
                          <a:solidFill>
                            <a:schemeClr val="lt1"/>
                          </a:solidFill>
                          <a:latin typeface="Arial"/>
                        </a:defRPr>
                      </a:lvl4pPr>
                      <a:lvl5pPr marL="1828800" algn="l" defTabSz="457200" rtl="0" eaLnBrk="1" latinLnBrk="0" hangingPunct="1">
                        <a:defRPr sz="1800" b="1" kern="1200">
                          <a:solidFill>
                            <a:schemeClr val="lt1"/>
                          </a:solidFill>
                          <a:latin typeface="Arial"/>
                        </a:defRPr>
                      </a:lvl5pPr>
                      <a:lvl6pPr marL="2286000" algn="l" defTabSz="457200" rtl="0" eaLnBrk="1" latinLnBrk="0" hangingPunct="1">
                        <a:defRPr sz="1800" b="1" kern="1200">
                          <a:solidFill>
                            <a:schemeClr val="lt1"/>
                          </a:solidFill>
                          <a:latin typeface="Arial"/>
                        </a:defRPr>
                      </a:lvl6pPr>
                      <a:lvl7pPr marL="2743200" algn="l" defTabSz="457200" rtl="0" eaLnBrk="1" latinLnBrk="0" hangingPunct="1">
                        <a:defRPr sz="1800" b="1" kern="1200">
                          <a:solidFill>
                            <a:schemeClr val="lt1"/>
                          </a:solidFill>
                          <a:latin typeface="Arial"/>
                        </a:defRPr>
                      </a:lvl7pPr>
                      <a:lvl8pPr marL="3200400" algn="l" defTabSz="457200" rtl="0" eaLnBrk="1" latinLnBrk="0" hangingPunct="1">
                        <a:defRPr sz="1800" b="1" kern="1200">
                          <a:solidFill>
                            <a:schemeClr val="lt1"/>
                          </a:solidFill>
                          <a:latin typeface="Arial"/>
                        </a:defRPr>
                      </a:lvl8pPr>
                      <a:lvl9pPr marL="3657600" algn="l" defTabSz="457200" rtl="0" eaLnBrk="1" latinLnBrk="0" hangingPunct="1">
                        <a:defRPr sz="1800" b="1" kern="1200">
                          <a:solidFill>
                            <a:schemeClr val="lt1"/>
                          </a:solidFill>
                          <a:latin typeface="Arial"/>
                        </a:defRPr>
                      </a:lvl9pPr>
                    </a:lstStyle>
                    <a:p>
                      <a:pPr algn="ctr"/>
                      <a:r>
                        <a:rPr lang="en-US" sz="1100" b="1" dirty="0" smtClean="0">
                          <a:solidFill>
                            <a:srgbClr val="FF0000"/>
                          </a:solidFill>
                          <a:latin typeface="Arial" panose="020B0604020202020204" pitchFamily="34" charset="0"/>
                          <a:cs typeface="Arial" panose="020B0604020202020204" pitchFamily="34" charset="0"/>
                        </a:rPr>
                        <a:t>Max NCO </a:t>
                      </a:r>
                    </a:p>
                  </a:txBody>
                  <a:tcPr marL="36576" marR="36576" marT="27432" marB="2743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hMerge="1">
                  <a:txBody>
                    <a:bodyPr/>
                    <a:lstStyle/>
                    <a:p>
                      <a:pPr algn="ctr"/>
                      <a:endParaRPr lang="en-US" sz="1100" b="1" dirty="0">
                        <a:solidFill>
                          <a:schemeClr val="bg1"/>
                        </a:solidFill>
                        <a:latin typeface="+mj-lt"/>
                        <a:cs typeface="Arial" panose="020B0604020202020204" pitchFamily="34" charset="0"/>
                      </a:endParaRPr>
                    </a:p>
                  </a:txBody>
                  <a:tcPr marL="36576" marR="36576" marT="27432" marB="27432"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3"/>
                    </a:solidFill>
                  </a:tcPr>
                </a:tc>
              </a:tr>
              <a:tr h="251244">
                <a:tc vMerge="1">
                  <a:txBody>
                    <a:bodyPr/>
                    <a:lstStyle/>
                    <a:p>
                      <a:endParaRPr lang="en-GB"/>
                    </a:p>
                  </a:txBody>
                  <a:tcPr/>
                </a:tc>
                <a:tc>
                  <a:txBody>
                    <a:bodyPr/>
                    <a:lstStyle>
                      <a:lvl1pPr marL="0" algn="l" defTabSz="457200" rtl="0" eaLnBrk="1" latinLnBrk="0" hangingPunct="1">
                        <a:defRPr sz="1800" b="1" kern="1200">
                          <a:solidFill>
                            <a:schemeClr val="lt1"/>
                          </a:solidFill>
                          <a:latin typeface="Arial"/>
                        </a:defRPr>
                      </a:lvl1pPr>
                      <a:lvl2pPr marL="457200" algn="l" defTabSz="457200" rtl="0" eaLnBrk="1" latinLnBrk="0" hangingPunct="1">
                        <a:defRPr sz="1800" b="1" kern="1200">
                          <a:solidFill>
                            <a:schemeClr val="lt1"/>
                          </a:solidFill>
                          <a:latin typeface="Arial"/>
                        </a:defRPr>
                      </a:lvl2pPr>
                      <a:lvl3pPr marL="914400" algn="l" defTabSz="457200" rtl="0" eaLnBrk="1" latinLnBrk="0" hangingPunct="1">
                        <a:defRPr sz="1800" b="1" kern="1200">
                          <a:solidFill>
                            <a:schemeClr val="lt1"/>
                          </a:solidFill>
                          <a:latin typeface="Arial"/>
                        </a:defRPr>
                      </a:lvl3pPr>
                      <a:lvl4pPr marL="1371600" algn="l" defTabSz="457200" rtl="0" eaLnBrk="1" latinLnBrk="0" hangingPunct="1">
                        <a:defRPr sz="1800" b="1" kern="1200">
                          <a:solidFill>
                            <a:schemeClr val="lt1"/>
                          </a:solidFill>
                          <a:latin typeface="Arial"/>
                        </a:defRPr>
                      </a:lvl4pPr>
                      <a:lvl5pPr marL="1828800" algn="l" defTabSz="457200" rtl="0" eaLnBrk="1" latinLnBrk="0" hangingPunct="1">
                        <a:defRPr sz="1800" b="1" kern="1200">
                          <a:solidFill>
                            <a:schemeClr val="lt1"/>
                          </a:solidFill>
                          <a:latin typeface="Arial"/>
                        </a:defRPr>
                      </a:lvl5pPr>
                      <a:lvl6pPr marL="2286000" algn="l" defTabSz="457200" rtl="0" eaLnBrk="1" latinLnBrk="0" hangingPunct="1">
                        <a:defRPr sz="1800" b="1" kern="1200">
                          <a:solidFill>
                            <a:schemeClr val="lt1"/>
                          </a:solidFill>
                          <a:latin typeface="Arial"/>
                        </a:defRPr>
                      </a:lvl6pPr>
                      <a:lvl7pPr marL="2743200" algn="l" defTabSz="457200" rtl="0" eaLnBrk="1" latinLnBrk="0" hangingPunct="1">
                        <a:defRPr sz="1800" b="1" kern="1200">
                          <a:solidFill>
                            <a:schemeClr val="lt1"/>
                          </a:solidFill>
                          <a:latin typeface="Arial"/>
                        </a:defRPr>
                      </a:lvl7pPr>
                      <a:lvl8pPr marL="3200400" algn="l" defTabSz="457200" rtl="0" eaLnBrk="1" latinLnBrk="0" hangingPunct="1">
                        <a:defRPr sz="1800" b="1" kern="1200">
                          <a:solidFill>
                            <a:schemeClr val="lt1"/>
                          </a:solidFill>
                          <a:latin typeface="Arial"/>
                        </a:defRPr>
                      </a:lvl8pPr>
                      <a:lvl9pPr marL="3657600" algn="l" defTabSz="457200" rtl="0" eaLnBrk="1" latinLnBrk="0" hangingPunct="1">
                        <a:defRPr sz="1800" b="1" kern="1200">
                          <a:solidFill>
                            <a:schemeClr val="lt1"/>
                          </a:solidFill>
                          <a:latin typeface="Arial"/>
                        </a:defRPr>
                      </a:lvl9pPr>
                    </a:lstStyle>
                    <a:p>
                      <a:pPr algn="ctr"/>
                      <a:r>
                        <a:rPr lang="en-US" sz="1100" b="1" dirty="0" smtClean="0">
                          <a:solidFill>
                            <a:schemeClr val="tx1"/>
                          </a:solidFill>
                          <a:latin typeface="Arial" panose="020B0604020202020204" pitchFamily="34" charset="0"/>
                          <a:cs typeface="Arial" panose="020B0604020202020204" pitchFamily="34" charset="0"/>
                        </a:rPr>
                        <a:t>Amber</a:t>
                      </a:r>
                      <a:endParaRPr lang="en-US" sz="1100" b="1" dirty="0">
                        <a:solidFill>
                          <a:schemeClr val="tx1"/>
                        </a:solidFill>
                        <a:latin typeface="Arial" panose="020B0604020202020204" pitchFamily="34" charset="0"/>
                        <a:cs typeface="Arial" panose="020B0604020202020204" pitchFamily="34" charset="0"/>
                      </a:endParaRPr>
                    </a:p>
                  </a:txBody>
                  <a:tcPr marL="36576" marR="36576" marT="27432" marB="2743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457200" rtl="0" eaLnBrk="1" latinLnBrk="0" hangingPunct="1">
                        <a:defRPr sz="1800" b="1" kern="1200">
                          <a:solidFill>
                            <a:schemeClr val="lt1"/>
                          </a:solidFill>
                          <a:latin typeface="Arial"/>
                        </a:defRPr>
                      </a:lvl1pPr>
                      <a:lvl2pPr marL="457200" algn="l" defTabSz="457200" rtl="0" eaLnBrk="1" latinLnBrk="0" hangingPunct="1">
                        <a:defRPr sz="1800" b="1" kern="1200">
                          <a:solidFill>
                            <a:schemeClr val="lt1"/>
                          </a:solidFill>
                          <a:latin typeface="Arial"/>
                        </a:defRPr>
                      </a:lvl2pPr>
                      <a:lvl3pPr marL="914400" algn="l" defTabSz="457200" rtl="0" eaLnBrk="1" latinLnBrk="0" hangingPunct="1">
                        <a:defRPr sz="1800" b="1" kern="1200">
                          <a:solidFill>
                            <a:schemeClr val="lt1"/>
                          </a:solidFill>
                          <a:latin typeface="Arial"/>
                        </a:defRPr>
                      </a:lvl3pPr>
                      <a:lvl4pPr marL="1371600" algn="l" defTabSz="457200" rtl="0" eaLnBrk="1" latinLnBrk="0" hangingPunct="1">
                        <a:defRPr sz="1800" b="1" kern="1200">
                          <a:solidFill>
                            <a:schemeClr val="lt1"/>
                          </a:solidFill>
                          <a:latin typeface="Arial"/>
                        </a:defRPr>
                      </a:lvl4pPr>
                      <a:lvl5pPr marL="1828800" algn="l" defTabSz="457200" rtl="0" eaLnBrk="1" latinLnBrk="0" hangingPunct="1">
                        <a:defRPr sz="1800" b="1" kern="1200">
                          <a:solidFill>
                            <a:schemeClr val="lt1"/>
                          </a:solidFill>
                          <a:latin typeface="Arial"/>
                        </a:defRPr>
                      </a:lvl5pPr>
                      <a:lvl6pPr marL="2286000" algn="l" defTabSz="457200" rtl="0" eaLnBrk="1" latinLnBrk="0" hangingPunct="1">
                        <a:defRPr sz="1800" b="1" kern="1200">
                          <a:solidFill>
                            <a:schemeClr val="lt1"/>
                          </a:solidFill>
                          <a:latin typeface="Arial"/>
                        </a:defRPr>
                      </a:lvl6pPr>
                      <a:lvl7pPr marL="2743200" algn="l" defTabSz="457200" rtl="0" eaLnBrk="1" latinLnBrk="0" hangingPunct="1">
                        <a:defRPr sz="1800" b="1" kern="1200">
                          <a:solidFill>
                            <a:schemeClr val="lt1"/>
                          </a:solidFill>
                          <a:latin typeface="Arial"/>
                        </a:defRPr>
                      </a:lvl7pPr>
                      <a:lvl8pPr marL="3200400" algn="l" defTabSz="457200" rtl="0" eaLnBrk="1" latinLnBrk="0" hangingPunct="1">
                        <a:defRPr sz="1800" b="1" kern="1200">
                          <a:solidFill>
                            <a:schemeClr val="lt1"/>
                          </a:solidFill>
                          <a:latin typeface="Arial"/>
                        </a:defRPr>
                      </a:lvl8pPr>
                      <a:lvl9pPr marL="3657600" algn="l" defTabSz="457200" rtl="0" eaLnBrk="1" latinLnBrk="0" hangingPunct="1">
                        <a:defRPr sz="1800" b="1" kern="1200">
                          <a:solidFill>
                            <a:schemeClr val="lt1"/>
                          </a:solidFill>
                          <a:latin typeface="Arial"/>
                        </a:defRPr>
                      </a:lvl9pPr>
                    </a:lstStyle>
                    <a:p>
                      <a:pPr algn="ctr"/>
                      <a:r>
                        <a:rPr lang="en-GB" sz="1100" b="1" dirty="0" smtClean="0">
                          <a:solidFill>
                            <a:schemeClr val="bg1"/>
                          </a:solidFill>
                          <a:latin typeface="Arial" panose="020B0604020202020204" pitchFamily="34" charset="0"/>
                          <a:cs typeface="Arial" panose="020B0604020202020204" pitchFamily="34" charset="0"/>
                        </a:rPr>
                        <a:t>Red</a:t>
                      </a:r>
                      <a:endParaRPr lang="en-GB" sz="1100" b="1" dirty="0">
                        <a:solidFill>
                          <a:schemeClr val="bg1"/>
                        </a:solidFill>
                        <a:latin typeface="Arial" panose="020B0604020202020204" pitchFamily="34" charset="0"/>
                        <a:cs typeface="Arial" panose="020B0604020202020204" pitchFamily="34" charset="0"/>
                      </a:endParaRPr>
                    </a:p>
                  </a:txBody>
                  <a:tcPr marL="36576" marR="36576" marT="27432" marB="2743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vMerge="1">
                  <a:txBody>
                    <a:bodyPr/>
                    <a:lstStyle/>
                    <a:p>
                      <a:endParaRPr lang="en-GB"/>
                    </a:p>
                  </a:txBody>
                  <a:tcPr/>
                </a:tc>
                <a:tc vMerge="1">
                  <a:txBody>
                    <a:bodyPr/>
                    <a:lstStyle/>
                    <a:p>
                      <a:endParaRPr lang="en-US"/>
                    </a:p>
                  </a:txBody>
                  <a:tcPr/>
                </a:tc>
                <a:tc>
                  <a:txBody>
                    <a:bodyPr/>
                    <a:lstStyle>
                      <a:lvl1pPr marL="0" algn="l" defTabSz="457200" rtl="0" eaLnBrk="1" latinLnBrk="0" hangingPunct="1">
                        <a:defRPr sz="1800" b="1" kern="1200">
                          <a:solidFill>
                            <a:schemeClr val="lt1"/>
                          </a:solidFill>
                          <a:latin typeface="Arial"/>
                        </a:defRPr>
                      </a:lvl1pPr>
                      <a:lvl2pPr marL="457200" algn="l" defTabSz="457200" rtl="0" eaLnBrk="1" latinLnBrk="0" hangingPunct="1">
                        <a:defRPr sz="1800" b="1" kern="1200">
                          <a:solidFill>
                            <a:schemeClr val="lt1"/>
                          </a:solidFill>
                          <a:latin typeface="Arial"/>
                        </a:defRPr>
                      </a:lvl2pPr>
                      <a:lvl3pPr marL="914400" algn="l" defTabSz="457200" rtl="0" eaLnBrk="1" latinLnBrk="0" hangingPunct="1">
                        <a:defRPr sz="1800" b="1" kern="1200">
                          <a:solidFill>
                            <a:schemeClr val="lt1"/>
                          </a:solidFill>
                          <a:latin typeface="Arial"/>
                        </a:defRPr>
                      </a:lvl3pPr>
                      <a:lvl4pPr marL="1371600" algn="l" defTabSz="457200" rtl="0" eaLnBrk="1" latinLnBrk="0" hangingPunct="1">
                        <a:defRPr sz="1800" b="1" kern="1200">
                          <a:solidFill>
                            <a:schemeClr val="lt1"/>
                          </a:solidFill>
                          <a:latin typeface="Arial"/>
                        </a:defRPr>
                      </a:lvl4pPr>
                      <a:lvl5pPr marL="1828800" algn="l" defTabSz="457200" rtl="0" eaLnBrk="1" latinLnBrk="0" hangingPunct="1">
                        <a:defRPr sz="1800" b="1" kern="1200">
                          <a:solidFill>
                            <a:schemeClr val="lt1"/>
                          </a:solidFill>
                          <a:latin typeface="Arial"/>
                        </a:defRPr>
                      </a:lvl5pPr>
                      <a:lvl6pPr marL="2286000" algn="l" defTabSz="457200" rtl="0" eaLnBrk="1" latinLnBrk="0" hangingPunct="1">
                        <a:defRPr sz="1800" b="1" kern="1200">
                          <a:solidFill>
                            <a:schemeClr val="lt1"/>
                          </a:solidFill>
                          <a:latin typeface="Arial"/>
                        </a:defRPr>
                      </a:lvl6pPr>
                      <a:lvl7pPr marL="2743200" algn="l" defTabSz="457200" rtl="0" eaLnBrk="1" latinLnBrk="0" hangingPunct="1">
                        <a:defRPr sz="1800" b="1" kern="1200">
                          <a:solidFill>
                            <a:schemeClr val="lt1"/>
                          </a:solidFill>
                          <a:latin typeface="Arial"/>
                        </a:defRPr>
                      </a:lvl7pPr>
                      <a:lvl8pPr marL="3200400" algn="l" defTabSz="457200" rtl="0" eaLnBrk="1" latinLnBrk="0" hangingPunct="1">
                        <a:defRPr sz="1800" b="1" kern="1200">
                          <a:solidFill>
                            <a:schemeClr val="lt1"/>
                          </a:solidFill>
                          <a:latin typeface="Arial"/>
                        </a:defRPr>
                      </a:lvl8pPr>
                      <a:lvl9pPr marL="3657600" algn="l" defTabSz="457200" rtl="0" eaLnBrk="1" latinLnBrk="0" hangingPunct="1">
                        <a:defRPr sz="1800" b="1" kern="1200">
                          <a:solidFill>
                            <a:schemeClr val="lt1"/>
                          </a:solidFill>
                          <a:latin typeface="Arial"/>
                        </a:defRPr>
                      </a:lvl9pPr>
                    </a:lstStyle>
                    <a:p>
                      <a:pPr algn="ctr"/>
                      <a:r>
                        <a:rPr lang="en-US" sz="1100" b="1" dirty="0" smtClean="0">
                          <a:solidFill>
                            <a:schemeClr val="tx1"/>
                          </a:solidFill>
                          <a:latin typeface="Arial" panose="020B0604020202020204" pitchFamily="34" charset="0"/>
                          <a:cs typeface="Arial" panose="020B0604020202020204" pitchFamily="34" charset="0"/>
                        </a:rPr>
                        <a:t>Amber</a:t>
                      </a:r>
                      <a:endParaRPr lang="en-US" sz="1100" b="1" dirty="0">
                        <a:solidFill>
                          <a:schemeClr val="tx1"/>
                        </a:solidFill>
                        <a:latin typeface="Arial" panose="020B0604020202020204" pitchFamily="34" charset="0"/>
                        <a:cs typeface="Arial" panose="020B0604020202020204" pitchFamily="34" charset="0"/>
                      </a:endParaRPr>
                    </a:p>
                  </a:txBody>
                  <a:tcPr marL="36576" marR="36576" marT="27432" marB="2743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457200" rtl="0" eaLnBrk="1" latinLnBrk="0" hangingPunct="1">
                        <a:defRPr sz="1800" b="1" kern="1200">
                          <a:solidFill>
                            <a:schemeClr val="lt1"/>
                          </a:solidFill>
                          <a:latin typeface="Arial"/>
                        </a:defRPr>
                      </a:lvl1pPr>
                      <a:lvl2pPr marL="457200" algn="l" defTabSz="457200" rtl="0" eaLnBrk="1" latinLnBrk="0" hangingPunct="1">
                        <a:defRPr sz="1800" b="1" kern="1200">
                          <a:solidFill>
                            <a:schemeClr val="lt1"/>
                          </a:solidFill>
                          <a:latin typeface="Arial"/>
                        </a:defRPr>
                      </a:lvl2pPr>
                      <a:lvl3pPr marL="914400" algn="l" defTabSz="457200" rtl="0" eaLnBrk="1" latinLnBrk="0" hangingPunct="1">
                        <a:defRPr sz="1800" b="1" kern="1200">
                          <a:solidFill>
                            <a:schemeClr val="lt1"/>
                          </a:solidFill>
                          <a:latin typeface="Arial"/>
                        </a:defRPr>
                      </a:lvl3pPr>
                      <a:lvl4pPr marL="1371600" algn="l" defTabSz="457200" rtl="0" eaLnBrk="1" latinLnBrk="0" hangingPunct="1">
                        <a:defRPr sz="1800" b="1" kern="1200">
                          <a:solidFill>
                            <a:schemeClr val="lt1"/>
                          </a:solidFill>
                          <a:latin typeface="Arial"/>
                        </a:defRPr>
                      </a:lvl4pPr>
                      <a:lvl5pPr marL="1828800" algn="l" defTabSz="457200" rtl="0" eaLnBrk="1" latinLnBrk="0" hangingPunct="1">
                        <a:defRPr sz="1800" b="1" kern="1200">
                          <a:solidFill>
                            <a:schemeClr val="lt1"/>
                          </a:solidFill>
                          <a:latin typeface="Arial"/>
                        </a:defRPr>
                      </a:lvl5pPr>
                      <a:lvl6pPr marL="2286000" algn="l" defTabSz="457200" rtl="0" eaLnBrk="1" latinLnBrk="0" hangingPunct="1">
                        <a:defRPr sz="1800" b="1" kern="1200">
                          <a:solidFill>
                            <a:schemeClr val="lt1"/>
                          </a:solidFill>
                          <a:latin typeface="Arial"/>
                        </a:defRPr>
                      </a:lvl6pPr>
                      <a:lvl7pPr marL="2743200" algn="l" defTabSz="457200" rtl="0" eaLnBrk="1" latinLnBrk="0" hangingPunct="1">
                        <a:defRPr sz="1800" b="1" kern="1200">
                          <a:solidFill>
                            <a:schemeClr val="lt1"/>
                          </a:solidFill>
                          <a:latin typeface="Arial"/>
                        </a:defRPr>
                      </a:lvl7pPr>
                      <a:lvl8pPr marL="3200400" algn="l" defTabSz="457200" rtl="0" eaLnBrk="1" latinLnBrk="0" hangingPunct="1">
                        <a:defRPr sz="1800" b="1" kern="1200">
                          <a:solidFill>
                            <a:schemeClr val="lt1"/>
                          </a:solidFill>
                          <a:latin typeface="Arial"/>
                        </a:defRPr>
                      </a:lvl8pPr>
                      <a:lvl9pPr marL="3657600" algn="l" defTabSz="457200" rtl="0" eaLnBrk="1" latinLnBrk="0" hangingPunct="1">
                        <a:defRPr sz="1800" b="1" kern="1200">
                          <a:solidFill>
                            <a:schemeClr val="lt1"/>
                          </a:solidFill>
                          <a:latin typeface="Arial"/>
                        </a:defRPr>
                      </a:lvl9pPr>
                    </a:lstStyle>
                    <a:p>
                      <a:pPr algn="ctr"/>
                      <a:r>
                        <a:rPr lang="en-GB" sz="1100" b="1" dirty="0" smtClean="0">
                          <a:solidFill>
                            <a:schemeClr val="bg1"/>
                          </a:solidFill>
                          <a:latin typeface="Arial" panose="020B0604020202020204" pitchFamily="34" charset="0"/>
                          <a:cs typeface="Arial" panose="020B0604020202020204" pitchFamily="34" charset="0"/>
                        </a:rPr>
                        <a:t>Red</a:t>
                      </a:r>
                      <a:endParaRPr lang="en-GB" sz="1100" b="1" dirty="0">
                        <a:solidFill>
                          <a:schemeClr val="bg1"/>
                        </a:solidFill>
                        <a:latin typeface="Arial" panose="020B0604020202020204" pitchFamily="34" charset="0"/>
                        <a:cs typeface="Arial" panose="020B0604020202020204" pitchFamily="34" charset="0"/>
                      </a:endParaRPr>
                    </a:p>
                  </a:txBody>
                  <a:tcPr marL="36576" marR="36576" marT="27432" marB="2743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457200" rtl="0" eaLnBrk="1" latinLnBrk="0" hangingPunct="1">
                        <a:defRPr sz="1800" b="1" kern="1200">
                          <a:solidFill>
                            <a:schemeClr val="lt1"/>
                          </a:solidFill>
                          <a:latin typeface="Arial"/>
                        </a:defRPr>
                      </a:lvl1pPr>
                      <a:lvl2pPr marL="457200" algn="l" defTabSz="457200" rtl="0" eaLnBrk="1" latinLnBrk="0" hangingPunct="1">
                        <a:defRPr sz="1800" b="1" kern="1200">
                          <a:solidFill>
                            <a:schemeClr val="lt1"/>
                          </a:solidFill>
                          <a:latin typeface="Arial"/>
                        </a:defRPr>
                      </a:lvl2pPr>
                      <a:lvl3pPr marL="914400" algn="l" defTabSz="457200" rtl="0" eaLnBrk="1" latinLnBrk="0" hangingPunct="1">
                        <a:defRPr sz="1800" b="1" kern="1200">
                          <a:solidFill>
                            <a:schemeClr val="lt1"/>
                          </a:solidFill>
                          <a:latin typeface="Arial"/>
                        </a:defRPr>
                      </a:lvl3pPr>
                      <a:lvl4pPr marL="1371600" algn="l" defTabSz="457200" rtl="0" eaLnBrk="1" latinLnBrk="0" hangingPunct="1">
                        <a:defRPr sz="1800" b="1" kern="1200">
                          <a:solidFill>
                            <a:schemeClr val="lt1"/>
                          </a:solidFill>
                          <a:latin typeface="Arial"/>
                        </a:defRPr>
                      </a:lvl4pPr>
                      <a:lvl5pPr marL="1828800" algn="l" defTabSz="457200" rtl="0" eaLnBrk="1" latinLnBrk="0" hangingPunct="1">
                        <a:defRPr sz="1800" b="1" kern="1200">
                          <a:solidFill>
                            <a:schemeClr val="lt1"/>
                          </a:solidFill>
                          <a:latin typeface="Arial"/>
                        </a:defRPr>
                      </a:lvl5pPr>
                      <a:lvl6pPr marL="2286000" algn="l" defTabSz="457200" rtl="0" eaLnBrk="1" latinLnBrk="0" hangingPunct="1">
                        <a:defRPr sz="1800" b="1" kern="1200">
                          <a:solidFill>
                            <a:schemeClr val="lt1"/>
                          </a:solidFill>
                          <a:latin typeface="Arial"/>
                        </a:defRPr>
                      </a:lvl6pPr>
                      <a:lvl7pPr marL="2743200" algn="l" defTabSz="457200" rtl="0" eaLnBrk="1" latinLnBrk="0" hangingPunct="1">
                        <a:defRPr sz="1800" b="1" kern="1200">
                          <a:solidFill>
                            <a:schemeClr val="lt1"/>
                          </a:solidFill>
                          <a:latin typeface="Arial"/>
                        </a:defRPr>
                      </a:lvl7pPr>
                      <a:lvl8pPr marL="3200400" algn="l" defTabSz="457200" rtl="0" eaLnBrk="1" latinLnBrk="0" hangingPunct="1">
                        <a:defRPr sz="1800" b="1" kern="1200">
                          <a:solidFill>
                            <a:schemeClr val="lt1"/>
                          </a:solidFill>
                          <a:latin typeface="Arial"/>
                        </a:defRPr>
                      </a:lvl8pPr>
                      <a:lvl9pPr marL="3657600" algn="l" defTabSz="457200" rtl="0" eaLnBrk="1" latinLnBrk="0" hangingPunct="1">
                        <a:defRPr sz="1800" b="1" kern="1200">
                          <a:solidFill>
                            <a:schemeClr val="lt1"/>
                          </a:solidFill>
                          <a:latin typeface="Arial"/>
                        </a:defRPr>
                      </a:lvl9pPr>
                    </a:lstStyle>
                    <a:p>
                      <a:pPr algn="ctr"/>
                      <a:r>
                        <a:rPr lang="en-US" sz="1100" b="1" dirty="0" smtClean="0">
                          <a:solidFill>
                            <a:schemeClr val="tx1"/>
                          </a:solidFill>
                          <a:latin typeface="Arial" panose="020B0604020202020204" pitchFamily="34" charset="0"/>
                          <a:cs typeface="Arial" panose="020B0604020202020204" pitchFamily="34" charset="0"/>
                        </a:rPr>
                        <a:t>Amber</a:t>
                      </a:r>
                      <a:endParaRPr lang="en-US" sz="1100" b="1" dirty="0">
                        <a:solidFill>
                          <a:schemeClr val="tx1"/>
                        </a:solidFill>
                        <a:latin typeface="Arial" panose="020B0604020202020204" pitchFamily="34" charset="0"/>
                        <a:cs typeface="Arial" panose="020B0604020202020204" pitchFamily="34" charset="0"/>
                      </a:endParaRPr>
                    </a:p>
                  </a:txBody>
                  <a:tcPr marL="36576" marR="36576" marT="27432" marB="2743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457200" rtl="0" eaLnBrk="1" latinLnBrk="0" hangingPunct="1">
                        <a:defRPr sz="1800" b="1" kern="1200">
                          <a:solidFill>
                            <a:schemeClr val="lt1"/>
                          </a:solidFill>
                          <a:latin typeface="Arial"/>
                        </a:defRPr>
                      </a:lvl1pPr>
                      <a:lvl2pPr marL="457200" algn="l" defTabSz="457200" rtl="0" eaLnBrk="1" latinLnBrk="0" hangingPunct="1">
                        <a:defRPr sz="1800" b="1" kern="1200">
                          <a:solidFill>
                            <a:schemeClr val="lt1"/>
                          </a:solidFill>
                          <a:latin typeface="Arial"/>
                        </a:defRPr>
                      </a:lvl2pPr>
                      <a:lvl3pPr marL="914400" algn="l" defTabSz="457200" rtl="0" eaLnBrk="1" latinLnBrk="0" hangingPunct="1">
                        <a:defRPr sz="1800" b="1" kern="1200">
                          <a:solidFill>
                            <a:schemeClr val="lt1"/>
                          </a:solidFill>
                          <a:latin typeface="Arial"/>
                        </a:defRPr>
                      </a:lvl3pPr>
                      <a:lvl4pPr marL="1371600" algn="l" defTabSz="457200" rtl="0" eaLnBrk="1" latinLnBrk="0" hangingPunct="1">
                        <a:defRPr sz="1800" b="1" kern="1200">
                          <a:solidFill>
                            <a:schemeClr val="lt1"/>
                          </a:solidFill>
                          <a:latin typeface="Arial"/>
                        </a:defRPr>
                      </a:lvl4pPr>
                      <a:lvl5pPr marL="1828800" algn="l" defTabSz="457200" rtl="0" eaLnBrk="1" latinLnBrk="0" hangingPunct="1">
                        <a:defRPr sz="1800" b="1" kern="1200">
                          <a:solidFill>
                            <a:schemeClr val="lt1"/>
                          </a:solidFill>
                          <a:latin typeface="Arial"/>
                        </a:defRPr>
                      </a:lvl5pPr>
                      <a:lvl6pPr marL="2286000" algn="l" defTabSz="457200" rtl="0" eaLnBrk="1" latinLnBrk="0" hangingPunct="1">
                        <a:defRPr sz="1800" b="1" kern="1200">
                          <a:solidFill>
                            <a:schemeClr val="lt1"/>
                          </a:solidFill>
                          <a:latin typeface="Arial"/>
                        </a:defRPr>
                      </a:lvl6pPr>
                      <a:lvl7pPr marL="2743200" algn="l" defTabSz="457200" rtl="0" eaLnBrk="1" latinLnBrk="0" hangingPunct="1">
                        <a:defRPr sz="1800" b="1" kern="1200">
                          <a:solidFill>
                            <a:schemeClr val="lt1"/>
                          </a:solidFill>
                          <a:latin typeface="Arial"/>
                        </a:defRPr>
                      </a:lvl7pPr>
                      <a:lvl8pPr marL="3200400" algn="l" defTabSz="457200" rtl="0" eaLnBrk="1" latinLnBrk="0" hangingPunct="1">
                        <a:defRPr sz="1800" b="1" kern="1200">
                          <a:solidFill>
                            <a:schemeClr val="lt1"/>
                          </a:solidFill>
                          <a:latin typeface="Arial"/>
                        </a:defRPr>
                      </a:lvl8pPr>
                      <a:lvl9pPr marL="3657600" algn="l" defTabSz="457200" rtl="0" eaLnBrk="1" latinLnBrk="0" hangingPunct="1">
                        <a:defRPr sz="1800" b="1" kern="1200">
                          <a:solidFill>
                            <a:schemeClr val="lt1"/>
                          </a:solidFill>
                          <a:latin typeface="Arial"/>
                        </a:defRPr>
                      </a:lvl9pPr>
                    </a:lstStyle>
                    <a:p>
                      <a:pPr algn="ctr"/>
                      <a:r>
                        <a:rPr lang="en-GB" sz="1100" b="1" dirty="0" smtClean="0">
                          <a:solidFill>
                            <a:schemeClr val="bg1"/>
                          </a:solidFill>
                          <a:latin typeface="Arial" panose="020B0604020202020204" pitchFamily="34" charset="0"/>
                          <a:cs typeface="Arial" panose="020B0604020202020204" pitchFamily="34" charset="0"/>
                        </a:rPr>
                        <a:t>Red</a:t>
                      </a:r>
                      <a:endParaRPr lang="en-GB" sz="1100" b="1" dirty="0">
                        <a:solidFill>
                          <a:schemeClr val="bg1"/>
                        </a:solidFill>
                        <a:latin typeface="Arial" panose="020B0604020202020204" pitchFamily="34" charset="0"/>
                        <a:cs typeface="Arial" panose="020B0604020202020204" pitchFamily="34" charset="0"/>
                      </a:endParaRPr>
                    </a:p>
                  </a:txBody>
                  <a:tcPr marL="36576" marR="36576" marT="27432" marB="2743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r>
              <a:tr h="283282">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marL="60325" indent="0" algn="l" defTabSz="914400" rtl="0" eaLnBrk="1" latinLnBrk="0" hangingPunct="1"/>
                      <a:r>
                        <a:rPr lang="en-US" sz="1100" b="1" kern="1200" dirty="0" smtClean="0">
                          <a:solidFill>
                            <a:schemeClr val="tx1"/>
                          </a:solidFill>
                          <a:latin typeface="Arial" panose="020B0604020202020204" pitchFamily="34" charset="0"/>
                          <a:ea typeface="+mn-ea"/>
                          <a:cs typeface="Arial" panose="020B0604020202020204" pitchFamily="34" charset="0"/>
                        </a:rPr>
                        <a:t>SBNA Commercial</a:t>
                      </a:r>
                      <a:endParaRPr lang="en-US" sz="1100" b="1" kern="1200" dirty="0">
                        <a:solidFill>
                          <a:schemeClr val="tx1"/>
                        </a:solidFill>
                        <a:latin typeface="Arial" panose="020B0604020202020204" pitchFamily="34" charset="0"/>
                        <a:ea typeface="+mn-ea"/>
                        <a:cs typeface="Arial" panose="020B0604020202020204" pitchFamily="34" charset="0"/>
                      </a:endParaRPr>
                    </a:p>
                  </a:txBody>
                  <a:tcPr marL="36576" marR="36576" marT="27432" marB="2743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b"/>
                      <a:r>
                        <a:rPr lang="en-US" sz="1100" b="0" i="0" u="none" strike="noStrike" dirty="0">
                          <a:effectLst/>
                          <a:latin typeface="Arial"/>
                        </a:rPr>
                        <a:t>$784 </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fontAlgn="b"/>
                      <a:r>
                        <a:rPr lang="en-US" sz="1100" b="0" i="0" u="none" strike="noStrike" dirty="0">
                          <a:effectLst/>
                          <a:latin typeface="Arial"/>
                        </a:rPr>
                        <a:t>$863 </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gridSpan="6">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fontAlgn="ctr"/>
                      <a:endParaRPr lang="en-US" sz="1100" b="1" i="0" u="none" strike="noStrike" dirty="0">
                        <a:solidFill>
                          <a:schemeClr val="tx1"/>
                        </a:solidFill>
                        <a:effectLst/>
                        <a:latin typeface="Arial" panose="020B0604020202020204" pitchFamily="34" charset="0"/>
                        <a:cs typeface="Arial" panose="020B0604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pattFill prst="ltUpDiag">
                      <a:fgClr>
                        <a:schemeClr val="bg1">
                          <a:lumMod val="65000"/>
                        </a:schemeClr>
                      </a:fgClr>
                      <a:bgClr>
                        <a:schemeClr val="bg1"/>
                      </a:bgClr>
                    </a:pattFill>
                  </a:tcPr>
                </a:tc>
                <a:tc hMerge="1">
                  <a:txBody>
                    <a:bodyPr/>
                    <a:lstStyle/>
                    <a:p>
                      <a:endParaRPr lang="en-US"/>
                    </a:p>
                  </a:txBody>
                  <a:tcPr/>
                </a:tc>
                <a:tc hMerge="1">
                  <a:txBody>
                    <a:bodyPr/>
                    <a:lstStyle/>
                    <a:p>
                      <a:endParaRPr lang="en-GB"/>
                    </a:p>
                  </a:txBody>
                  <a:tcPr/>
                </a:tc>
                <a:tc hMerge="1">
                  <a:txBody>
                    <a:bodyPr/>
                    <a:lstStyle/>
                    <a:p>
                      <a:endParaRPr lang="en-GB"/>
                    </a:p>
                  </a:txBody>
                  <a:tcPr/>
                </a:tc>
                <a:tc hMerge="1">
                  <a:txBody>
                    <a:bodyPr/>
                    <a:lstStyle/>
                    <a:p>
                      <a:pPr algn="ctr" fontAlgn="ctr"/>
                      <a:endParaRPr lang="en-US" sz="1100" b="1" i="0" u="none" strike="noStrike" dirty="0">
                        <a:solidFill>
                          <a:schemeClr val="tx1"/>
                        </a:solidFill>
                        <a:effectLst/>
                        <a:latin typeface="Arial"/>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hMerge="1">
                  <a:txBody>
                    <a:bodyPr/>
                    <a:lstStyle/>
                    <a:p>
                      <a:pPr algn="ctr" fontAlgn="ctr"/>
                      <a:endParaRPr lang="en-US" sz="1100" b="1" i="0" u="none" strike="noStrike" dirty="0">
                        <a:solidFill>
                          <a:schemeClr val="tx1"/>
                        </a:solidFill>
                        <a:effectLst/>
                        <a:latin typeface="Arial"/>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r>
              <a:tr h="248856">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marL="169863" indent="0" algn="l" defTabSz="914400" rtl="0" eaLnBrk="1" latinLnBrk="0" hangingPunct="1"/>
                      <a:r>
                        <a:rPr lang="en-US" sz="1100" b="1" i="0" kern="1200" dirty="0" smtClean="0">
                          <a:solidFill>
                            <a:schemeClr val="tx1"/>
                          </a:solidFill>
                          <a:latin typeface="Arial" panose="020B0604020202020204" pitchFamily="34" charset="0"/>
                          <a:ea typeface="+mn-ea"/>
                          <a:cs typeface="Arial" panose="020B0604020202020204" pitchFamily="34" charset="0"/>
                        </a:rPr>
                        <a:t>CRE</a:t>
                      </a:r>
                      <a:endParaRPr lang="en-US" sz="1100" b="1" i="0" kern="1200" dirty="0">
                        <a:solidFill>
                          <a:schemeClr val="tx1"/>
                        </a:solidFill>
                        <a:latin typeface="Arial" panose="020B0604020202020204" pitchFamily="34" charset="0"/>
                        <a:ea typeface="+mn-ea"/>
                        <a:cs typeface="Arial" panose="020B0604020202020204" pitchFamily="34" charset="0"/>
                      </a:endParaRPr>
                    </a:p>
                  </a:txBody>
                  <a:tcPr marL="36576" marR="36576" marT="27432" marB="2743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b"/>
                      <a:r>
                        <a:rPr lang="en-US" sz="1100" b="1" i="0" u="none" strike="noStrike" dirty="0">
                          <a:effectLst/>
                          <a:latin typeface="Arial"/>
                        </a:rPr>
                        <a:t>$367 </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fontAlgn="b"/>
                      <a:r>
                        <a:rPr lang="en-US" sz="1100" b="1" i="0" u="none" strike="noStrike" dirty="0">
                          <a:effectLst/>
                          <a:latin typeface="Arial"/>
                        </a:rPr>
                        <a:t>$404 </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fontAlgn="ctr"/>
                      <a:r>
                        <a:rPr lang="en-US" sz="1100" b="1" i="0" u="none" strike="noStrike" dirty="0" smtClean="0">
                          <a:solidFill>
                            <a:schemeClr val="tx1"/>
                          </a:solidFill>
                          <a:effectLst/>
                          <a:latin typeface="Arial" panose="020B0604020202020204" pitchFamily="34" charset="0"/>
                          <a:cs typeface="Arial" panose="020B0604020202020204" pitchFamily="34" charset="0"/>
                        </a:rPr>
                        <a:t>6.8</a:t>
                      </a:r>
                      <a:endParaRPr lang="en-US" sz="1100" b="1" i="0" u="none" strike="noStrike" dirty="0">
                        <a:solidFill>
                          <a:schemeClr val="tx1"/>
                        </a:solidFill>
                        <a:effectLst/>
                        <a:latin typeface="Arial" panose="020B0604020202020204" pitchFamily="34" charset="0"/>
                        <a:cs typeface="Arial" panose="020B0604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en-US" sz="1100" b="1" i="0" u="none" strike="noStrike" dirty="0" smtClean="0">
                          <a:solidFill>
                            <a:schemeClr val="tx1"/>
                          </a:solidFill>
                          <a:effectLst/>
                          <a:latin typeface="Arial" panose="020B0604020202020204" pitchFamily="34" charset="0"/>
                          <a:cs typeface="Arial" panose="020B0604020202020204" pitchFamily="34" charset="0"/>
                        </a:rPr>
                        <a:t>4.2</a:t>
                      </a:r>
                      <a:endParaRPr lang="en-US" sz="1100" b="1" i="0" u="none" strike="noStrike" dirty="0">
                        <a:solidFill>
                          <a:schemeClr val="tx1"/>
                        </a:solidFill>
                        <a:effectLst/>
                        <a:latin typeface="Arial" panose="020B0604020202020204" pitchFamily="34" charset="0"/>
                        <a:cs typeface="Arial" panose="020B0604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marL="0" marR="0" indent="0" algn="ctr" defTabSz="914400" rtl="0" eaLnBrk="1" fontAlgn="ctr" latinLnBrk="0" hangingPunct="1">
                        <a:lnSpc>
                          <a:spcPct val="100000"/>
                        </a:lnSpc>
                        <a:spcBef>
                          <a:spcPts val="0"/>
                        </a:spcBef>
                        <a:spcAft>
                          <a:spcPts val="0"/>
                        </a:spcAft>
                        <a:buClrTx/>
                        <a:buSzTx/>
                        <a:buFontTx/>
                        <a:buNone/>
                        <a:tabLst/>
                        <a:defRPr/>
                      </a:pPr>
                      <a:r>
                        <a:rPr lang="en-US" sz="1100" b="1" i="0" u="none" strike="noStrike" dirty="0" smtClean="0">
                          <a:solidFill>
                            <a:schemeClr val="tx1"/>
                          </a:solidFill>
                          <a:effectLst/>
                          <a:latin typeface="Arial" panose="020B0604020202020204" pitchFamily="34" charset="0"/>
                          <a:cs typeface="Arial" panose="020B0604020202020204" pitchFamily="34" charset="0"/>
                        </a:rPr>
                        <a:t>0.25%</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marL="0" marR="0" indent="0" algn="ctr" defTabSz="914400" rtl="0" eaLnBrk="1" fontAlgn="ctr" latinLnBrk="0" hangingPunct="1">
                        <a:lnSpc>
                          <a:spcPct val="100000"/>
                        </a:lnSpc>
                        <a:spcBef>
                          <a:spcPts val="0"/>
                        </a:spcBef>
                        <a:spcAft>
                          <a:spcPts val="0"/>
                        </a:spcAft>
                        <a:buClrTx/>
                        <a:buSzTx/>
                        <a:buFontTx/>
                        <a:buNone/>
                        <a:tabLst/>
                        <a:defRPr/>
                      </a:pPr>
                      <a:r>
                        <a:rPr lang="en-US" sz="1100" b="1" i="0" u="none" strike="noStrike" dirty="0" smtClean="0">
                          <a:solidFill>
                            <a:schemeClr val="tx1"/>
                          </a:solidFill>
                          <a:effectLst/>
                          <a:latin typeface="Arial" panose="020B0604020202020204" pitchFamily="34" charset="0"/>
                          <a:cs typeface="Arial" panose="020B0604020202020204" pitchFamily="34" charset="0"/>
                        </a:rPr>
                        <a:t>0.3%</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fontAlgn="ctr"/>
                      <a:r>
                        <a:rPr lang="en-US" sz="1100" b="1" i="0" u="none" strike="noStrike" dirty="0">
                          <a:effectLst/>
                          <a:latin typeface="Arial" panose="020B0604020202020204" pitchFamily="34" charset="0"/>
                          <a:cs typeface="Arial" panose="020B0604020202020204" pitchFamily="34" charset="0"/>
                        </a:rPr>
                        <a:t>0.33%</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fontAlgn="ctr"/>
                      <a:r>
                        <a:rPr lang="en-US" sz="1100" b="1" i="0" u="none" strike="noStrike" dirty="0">
                          <a:effectLst/>
                          <a:latin typeface="Arial" panose="020B0604020202020204" pitchFamily="34" charset="0"/>
                          <a:cs typeface="Arial" panose="020B0604020202020204" pitchFamily="34" charset="0"/>
                        </a:rPr>
                        <a:t>0.34%</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r>
              <a:tr h="248856">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marL="169863" indent="0" algn="l" defTabSz="914400" rtl="0" eaLnBrk="1" latinLnBrk="0" hangingPunct="1"/>
                      <a:r>
                        <a:rPr lang="en-US" sz="1100" b="0" i="0" kern="1200" dirty="0" smtClean="0">
                          <a:solidFill>
                            <a:schemeClr val="tx1"/>
                          </a:solidFill>
                          <a:latin typeface="Arial" panose="020B0604020202020204" pitchFamily="34" charset="0"/>
                          <a:ea typeface="+mn-ea"/>
                          <a:cs typeface="Arial" panose="020B0604020202020204" pitchFamily="34" charset="0"/>
                        </a:rPr>
                        <a:t>C&amp;I</a:t>
                      </a:r>
                      <a:endParaRPr lang="en-US" sz="1100" b="0" i="0" kern="1200" dirty="0">
                        <a:solidFill>
                          <a:schemeClr val="tx1"/>
                        </a:solidFill>
                        <a:latin typeface="Arial" panose="020B0604020202020204" pitchFamily="34" charset="0"/>
                        <a:ea typeface="+mn-ea"/>
                        <a:cs typeface="Arial" panose="020B0604020202020204" pitchFamily="34" charset="0"/>
                      </a:endParaRPr>
                    </a:p>
                  </a:txBody>
                  <a:tcPr marL="36576" marR="36576" marT="27432" marB="2743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b"/>
                      <a:r>
                        <a:rPr lang="en-US" sz="1100" b="0" i="0" u="none" strike="noStrike">
                          <a:effectLst/>
                          <a:latin typeface="Arial"/>
                        </a:rPr>
                        <a:t>$347 </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fontAlgn="b"/>
                      <a:r>
                        <a:rPr lang="en-US" sz="1100" b="0" i="0" u="none" strike="noStrike" dirty="0">
                          <a:effectLst/>
                          <a:latin typeface="Arial"/>
                        </a:rPr>
                        <a:t>$382 </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gridSpan="2">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fontAlgn="ctr"/>
                      <a:r>
                        <a:rPr lang="en-US" sz="1100" b="0" i="0" u="none" strike="noStrike" dirty="0" smtClean="0">
                          <a:solidFill>
                            <a:schemeClr val="tx1"/>
                          </a:solidFill>
                          <a:effectLst/>
                          <a:latin typeface="Arial" panose="020B0604020202020204" pitchFamily="34" charset="0"/>
                          <a:cs typeface="Arial" panose="020B0604020202020204" pitchFamily="34" charset="0"/>
                        </a:rPr>
                        <a:t>1.9</a:t>
                      </a:r>
                      <a:endParaRPr lang="en-US" sz="1100" b="0" i="0" u="none" strike="noStrike" dirty="0">
                        <a:solidFill>
                          <a:schemeClr val="tx1"/>
                        </a:solidFill>
                        <a:effectLst/>
                        <a:latin typeface="Arial" panose="020B0604020202020204" pitchFamily="34" charset="0"/>
                        <a:cs typeface="Arial" panose="020B0604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hMerge="1">
                  <a:txBody>
                    <a:bodyPr/>
                    <a:lstStyle/>
                    <a:p>
                      <a:pPr algn="ctr" fontAlgn="ctr"/>
                      <a:endParaRPr lang="en-US" sz="1100" b="0" i="0" u="none" strike="noStrike" dirty="0">
                        <a:solidFill>
                          <a:schemeClr val="tx1"/>
                        </a:solidFill>
                        <a:effectLst/>
                        <a:latin typeface="Arial" panose="020B0604020202020204" pitchFamily="34" charset="0"/>
                        <a:cs typeface="Arial" panose="020B0604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marL="0" marR="0" indent="0" algn="ctr" defTabSz="914400" rtl="0" eaLnBrk="1" fontAlgn="ctr" latinLnBrk="0" hangingPunct="1">
                        <a:lnSpc>
                          <a:spcPct val="100000"/>
                        </a:lnSpc>
                        <a:spcBef>
                          <a:spcPts val="0"/>
                        </a:spcBef>
                        <a:spcAft>
                          <a:spcPts val="0"/>
                        </a:spcAft>
                        <a:buClrTx/>
                        <a:buSzTx/>
                        <a:buFontTx/>
                        <a:buNone/>
                        <a:tabLst/>
                        <a:defRPr/>
                      </a:pPr>
                      <a:r>
                        <a:rPr lang="en-US" sz="1100" b="0" i="0" u="none" strike="noStrike" dirty="0" smtClean="0">
                          <a:solidFill>
                            <a:schemeClr val="tx1"/>
                          </a:solidFill>
                          <a:effectLst/>
                          <a:latin typeface="Arial" panose="020B0604020202020204" pitchFamily="34" charset="0"/>
                          <a:cs typeface="Arial" panose="020B0604020202020204" pitchFamily="34" charset="0"/>
                        </a:rPr>
                        <a:t>0.85%</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marL="0" marR="0" indent="0" algn="ctr" defTabSz="914400" rtl="0" eaLnBrk="1" fontAlgn="ctr" latinLnBrk="0" hangingPunct="1">
                        <a:lnSpc>
                          <a:spcPct val="100000"/>
                        </a:lnSpc>
                        <a:spcBef>
                          <a:spcPts val="0"/>
                        </a:spcBef>
                        <a:spcAft>
                          <a:spcPts val="0"/>
                        </a:spcAft>
                        <a:buClrTx/>
                        <a:buSzTx/>
                        <a:buFontTx/>
                        <a:buNone/>
                        <a:tabLst/>
                        <a:defRPr/>
                      </a:pPr>
                      <a:r>
                        <a:rPr lang="en-US" sz="1100" b="0" i="0" u="none" strike="noStrike" dirty="0" smtClean="0">
                          <a:solidFill>
                            <a:schemeClr val="tx1"/>
                          </a:solidFill>
                          <a:effectLst/>
                          <a:latin typeface="Arial" panose="020B0604020202020204" pitchFamily="34" charset="0"/>
                          <a:cs typeface="Arial" panose="020B0604020202020204" pitchFamily="34" charset="0"/>
                        </a:rPr>
                        <a:t>0.95%</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fontAlgn="ctr"/>
                      <a:r>
                        <a:rPr lang="en-US" sz="1100" b="0" i="0" u="none" strike="noStrike" dirty="0">
                          <a:effectLst/>
                          <a:latin typeface="Arial" panose="020B0604020202020204" pitchFamily="34" charset="0"/>
                          <a:cs typeface="Arial" panose="020B0604020202020204" pitchFamily="34" charset="0"/>
                        </a:rPr>
                        <a:t>1.12%</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fontAlgn="ctr"/>
                      <a:r>
                        <a:rPr lang="en-US" sz="1100" b="0" i="0" u="none" strike="noStrike" dirty="0">
                          <a:effectLst/>
                          <a:latin typeface="Arial" panose="020B0604020202020204" pitchFamily="34" charset="0"/>
                          <a:cs typeface="Arial" panose="020B0604020202020204" pitchFamily="34" charset="0"/>
                        </a:rPr>
                        <a:t>1.17%</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r>
              <a:tr h="248856">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marL="169863" indent="0" algn="l" defTabSz="914400" rtl="0" eaLnBrk="1" latinLnBrk="0" hangingPunct="1"/>
                      <a:r>
                        <a:rPr lang="en-US" sz="1100" b="0" i="0" kern="1200" dirty="0" smtClean="0">
                          <a:solidFill>
                            <a:schemeClr val="tx1"/>
                          </a:solidFill>
                          <a:latin typeface="Arial" panose="020B0604020202020204" pitchFamily="34" charset="0"/>
                          <a:ea typeface="+mn-ea"/>
                          <a:cs typeface="Arial" panose="020B0604020202020204" pitchFamily="34" charset="0"/>
                        </a:rPr>
                        <a:t>GCB</a:t>
                      </a:r>
                      <a:r>
                        <a:rPr lang="en-US" sz="1100" b="0" i="0" kern="1200" baseline="0" dirty="0" smtClean="0">
                          <a:solidFill>
                            <a:schemeClr val="tx1"/>
                          </a:solidFill>
                          <a:latin typeface="Arial" panose="020B0604020202020204" pitchFamily="34" charset="0"/>
                          <a:ea typeface="+mn-ea"/>
                          <a:cs typeface="Arial" panose="020B0604020202020204" pitchFamily="34" charset="0"/>
                        </a:rPr>
                        <a:t> – Large Corporates</a:t>
                      </a:r>
                      <a:endParaRPr lang="en-US" sz="1100" b="0" i="0" kern="1200" dirty="0">
                        <a:solidFill>
                          <a:schemeClr val="tx1"/>
                        </a:solidFill>
                        <a:latin typeface="Arial" panose="020B0604020202020204" pitchFamily="34" charset="0"/>
                        <a:ea typeface="+mn-ea"/>
                        <a:cs typeface="Arial" panose="020B0604020202020204" pitchFamily="34" charset="0"/>
                      </a:endParaRPr>
                    </a:p>
                  </a:txBody>
                  <a:tcPr marL="36576" marR="36576" marT="27432" marB="2743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b"/>
                      <a:r>
                        <a:rPr lang="en-US" sz="1100" b="0" i="0" u="none" strike="noStrike">
                          <a:effectLst/>
                          <a:latin typeface="Arial"/>
                        </a:rPr>
                        <a:t>$17 </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fontAlgn="b"/>
                      <a:r>
                        <a:rPr lang="en-US" sz="1100" b="0" i="0" u="none" strike="noStrike">
                          <a:effectLst/>
                          <a:latin typeface="Arial"/>
                        </a:rPr>
                        <a:t>$19 </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gridSpan="2">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fontAlgn="ctr"/>
                      <a:r>
                        <a:rPr lang="en-US" sz="1100" b="0" i="0" u="none" strike="noStrike" dirty="0" smtClean="0">
                          <a:solidFill>
                            <a:schemeClr val="tx1"/>
                          </a:solidFill>
                          <a:effectLst/>
                          <a:latin typeface="Arial" panose="020B0604020202020204" pitchFamily="34" charset="0"/>
                          <a:cs typeface="Arial" panose="020B0604020202020204" pitchFamily="34" charset="0"/>
                        </a:rPr>
                        <a:t>2.7</a:t>
                      </a:r>
                      <a:endParaRPr lang="en-US" sz="1100" b="0" i="0" u="none" strike="noStrike" dirty="0">
                        <a:solidFill>
                          <a:schemeClr val="tx1"/>
                        </a:solidFill>
                        <a:effectLst/>
                        <a:latin typeface="Arial" panose="020B0604020202020204" pitchFamily="34" charset="0"/>
                        <a:cs typeface="Arial" panose="020B0604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fontAlgn="ctr"/>
                      <a:endParaRPr lang="en-US" sz="1100" b="0" i="0" u="none" strike="noStrike" dirty="0">
                        <a:solidFill>
                          <a:schemeClr val="tx1"/>
                        </a:solidFill>
                        <a:effectLst/>
                        <a:latin typeface="Arial" panose="020B0604020202020204" pitchFamily="34" charset="0"/>
                        <a:cs typeface="Arial" panose="020B0604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marL="0" marR="0" indent="0" algn="ctr" defTabSz="914400" rtl="0" eaLnBrk="1" fontAlgn="ctr" latinLnBrk="0" hangingPunct="1">
                        <a:lnSpc>
                          <a:spcPct val="100000"/>
                        </a:lnSpc>
                        <a:spcBef>
                          <a:spcPts val="0"/>
                        </a:spcBef>
                        <a:spcAft>
                          <a:spcPts val="0"/>
                        </a:spcAft>
                        <a:buClrTx/>
                        <a:buSzTx/>
                        <a:buFontTx/>
                        <a:buNone/>
                        <a:tabLst/>
                        <a:defRPr/>
                      </a:pPr>
                      <a:r>
                        <a:rPr lang="en-US" sz="1100" b="0" i="0" u="none" strike="noStrike" dirty="0" smtClean="0">
                          <a:solidFill>
                            <a:schemeClr val="tx1"/>
                          </a:solidFill>
                          <a:effectLst/>
                          <a:latin typeface="Arial" panose="020B0604020202020204" pitchFamily="34" charset="0"/>
                          <a:cs typeface="Arial" panose="020B0604020202020204" pitchFamily="34" charset="0"/>
                        </a:rPr>
                        <a:t>0.07%</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marL="0" marR="0" indent="0" algn="ctr" defTabSz="914400" rtl="0" eaLnBrk="1" fontAlgn="ctr" latinLnBrk="0" hangingPunct="1">
                        <a:lnSpc>
                          <a:spcPct val="100000"/>
                        </a:lnSpc>
                        <a:spcBef>
                          <a:spcPts val="0"/>
                        </a:spcBef>
                        <a:spcAft>
                          <a:spcPts val="0"/>
                        </a:spcAft>
                        <a:buClrTx/>
                        <a:buSzTx/>
                        <a:buFontTx/>
                        <a:buNone/>
                        <a:tabLst/>
                        <a:defRPr/>
                      </a:pPr>
                      <a:r>
                        <a:rPr lang="en-US" sz="1100" b="0" i="0" u="none" strike="noStrike" dirty="0" smtClean="0">
                          <a:solidFill>
                            <a:schemeClr val="tx1"/>
                          </a:solidFill>
                          <a:effectLst/>
                          <a:latin typeface="Arial" panose="020B0604020202020204" pitchFamily="34" charset="0"/>
                          <a:cs typeface="Arial" panose="020B0604020202020204" pitchFamily="34" charset="0"/>
                        </a:rPr>
                        <a:t>0.08%</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fontAlgn="ctr"/>
                      <a:r>
                        <a:rPr lang="en-US" sz="1100" b="0" i="0" u="none" strike="noStrike" dirty="0" smtClean="0">
                          <a:effectLst/>
                          <a:latin typeface="Arial" panose="020B0604020202020204" pitchFamily="34" charset="0"/>
                          <a:cs typeface="Arial" panose="020B0604020202020204" pitchFamily="34" charset="0"/>
                        </a:rPr>
                        <a:t>0.09%</a:t>
                      </a:r>
                      <a:endParaRPr lang="en-US" sz="1100" b="0" i="0" u="none" strike="noStrike" dirty="0">
                        <a:effectLst/>
                        <a:latin typeface="Arial" panose="020B0604020202020204" pitchFamily="34" charset="0"/>
                        <a:cs typeface="Arial" panose="020B0604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fontAlgn="ctr"/>
                      <a:r>
                        <a:rPr lang="en-US" sz="1100" b="0" i="0" u="none" strike="noStrike" dirty="0" smtClean="0">
                          <a:effectLst/>
                          <a:latin typeface="Arial" panose="020B0604020202020204" pitchFamily="34" charset="0"/>
                          <a:cs typeface="Arial" panose="020B0604020202020204" pitchFamily="34" charset="0"/>
                        </a:rPr>
                        <a:t>0.09%</a:t>
                      </a:r>
                      <a:endParaRPr lang="en-US" sz="1100" b="0" i="0" u="none" strike="noStrike" dirty="0">
                        <a:effectLst/>
                        <a:latin typeface="Arial" panose="020B0604020202020204" pitchFamily="34" charset="0"/>
                        <a:cs typeface="Arial" panose="020B0604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r>
              <a:tr h="248856">
                <a:tc>
                  <a:txBody>
                    <a:bodyPr/>
                    <a:lstStyle/>
                    <a:p>
                      <a:pPr marL="169863" indent="0" algn="l" defTabSz="914400" rtl="0" eaLnBrk="1" latinLnBrk="0" hangingPunct="1"/>
                      <a:r>
                        <a:rPr lang="en-US" sz="1100" b="0" i="0" kern="1200" dirty="0" smtClean="0">
                          <a:solidFill>
                            <a:schemeClr val="tx1"/>
                          </a:solidFill>
                          <a:latin typeface="Arial" panose="020B0604020202020204" pitchFamily="34" charset="0"/>
                          <a:ea typeface="+mn-ea"/>
                          <a:cs typeface="Arial" panose="020B0604020202020204" pitchFamily="34" charset="0"/>
                        </a:rPr>
                        <a:t>GCB </a:t>
                      </a:r>
                      <a:r>
                        <a:rPr lang="en-US" sz="1100" b="0" i="0" kern="1200" baseline="0" dirty="0" smtClean="0">
                          <a:solidFill>
                            <a:schemeClr val="tx1"/>
                          </a:solidFill>
                          <a:latin typeface="Arial" panose="020B0604020202020204" pitchFamily="34" charset="0"/>
                          <a:ea typeface="+mn-ea"/>
                          <a:cs typeface="Arial" panose="020B0604020202020204" pitchFamily="34" charset="0"/>
                        </a:rPr>
                        <a:t>–</a:t>
                      </a:r>
                      <a:r>
                        <a:rPr lang="en-US" sz="1100" b="0" i="0" kern="1200" dirty="0" smtClean="0">
                          <a:solidFill>
                            <a:schemeClr val="tx1"/>
                          </a:solidFill>
                          <a:latin typeface="Arial" panose="020B0604020202020204" pitchFamily="34" charset="0"/>
                          <a:ea typeface="+mn-ea"/>
                          <a:cs typeface="Arial" panose="020B0604020202020204" pitchFamily="34" charset="0"/>
                        </a:rPr>
                        <a:t> MRG</a:t>
                      </a:r>
                      <a:endParaRPr lang="en-US" sz="1100" b="0" i="0" kern="1200" dirty="0">
                        <a:solidFill>
                          <a:schemeClr val="tx1"/>
                        </a:solidFill>
                        <a:latin typeface="Arial" panose="020B0604020202020204" pitchFamily="34" charset="0"/>
                        <a:ea typeface="+mn-ea"/>
                        <a:cs typeface="Arial" panose="020B0604020202020204" pitchFamily="34" charset="0"/>
                      </a:endParaRPr>
                    </a:p>
                  </a:txBody>
                  <a:tcPr marL="36576" marR="36576" marT="27432" marB="2743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b"/>
                      <a:r>
                        <a:rPr lang="en-US" sz="1100" b="0" i="0" u="none" strike="noStrike" dirty="0">
                          <a:effectLst/>
                          <a:latin typeface="Arial"/>
                        </a:rPr>
                        <a:t>$54 </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fontAlgn="b"/>
                      <a:r>
                        <a:rPr lang="en-US" sz="1100" b="0" i="0" u="none" strike="noStrike" dirty="0">
                          <a:effectLst/>
                          <a:latin typeface="Arial"/>
                        </a:rPr>
                        <a:t>$59 </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gridSpan="2">
                  <a:txBody>
                    <a:bodyPr/>
                    <a:lstStyle/>
                    <a:p>
                      <a:pPr algn="ctr" fontAlgn="ctr"/>
                      <a:r>
                        <a:rPr lang="en-US" sz="1100" b="0" i="0" u="none" strike="noStrike" dirty="0" smtClean="0">
                          <a:solidFill>
                            <a:schemeClr val="tx1"/>
                          </a:solidFill>
                          <a:effectLst/>
                          <a:latin typeface="Arial" panose="020B0604020202020204" pitchFamily="34" charset="0"/>
                          <a:cs typeface="Arial" panose="020B0604020202020204" pitchFamily="34" charset="0"/>
                        </a:rPr>
                        <a:t>19.9</a:t>
                      </a:r>
                      <a:endParaRPr lang="en-US" sz="1100" b="0" i="0" u="none" strike="noStrike" dirty="0">
                        <a:solidFill>
                          <a:schemeClr val="tx1"/>
                        </a:solidFill>
                        <a:effectLst/>
                        <a:latin typeface="Arial" panose="020B0604020202020204" pitchFamily="34" charset="0"/>
                        <a:cs typeface="Arial" panose="020B0604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fontAlgn="ctr"/>
                      <a:endParaRPr lang="en-US" sz="1100" b="0" i="0" u="none" strike="noStrike" dirty="0">
                        <a:solidFill>
                          <a:schemeClr val="tx1"/>
                        </a:solidFill>
                        <a:effectLst/>
                        <a:latin typeface="Arial" panose="020B0604020202020204" pitchFamily="34" charset="0"/>
                        <a:cs typeface="Arial" panose="020B0604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sz="1100" b="0" i="0" u="none" strike="noStrike" dirty="0" smtClean="0">
                          <a:solidFill>
                            <a:schemeClr val="tx1"/>
                          </a:solidFill>
                          <a:effectLst/>
                          <a:latin typeface="Arial" panose="020B0604020202020204" pitchFamily="34" charset="0"/>
                          <a:cs typeface="Arial" panose="020B0604020202020204" pitchFamily="34" charset="0"/>
                        </a:rPr>
                        <a:t>0.02%</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sz="1100" b="0" i="0" u="none" strike="noStrike" dirty="0" smtClean="0">
                          <a:solidFill>
                            <a:schemeClr val="tx1"/>
                          </a:solidFill>
                          <a:effectLst/>
                          <a:latin typeface="Arial" panose="020B0604020202020204" pitchFamily="34" charset="0"/>
                          <a:cs typeface="Arial" panose="020B0604020202020204" pitchFamily="34" charset="0"/>
                        </a:rPr>
                        <a:t>0.02%</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a:txBody>
                    <a:bodyPr/>
                    <a:lstStyle/>
                    <a:p>
                      <a:pPr algn="ctr" fontAlgn="ctr"/>
                      <a:r>
                        <a:rPr lang="en-US" sz="1100" b="0" i="0" u="none" strike="noStrike" dirty="0" smtClean="0">
                          <a:effectLst/>
                          <a:latin typeface="Arial" panose="020B0604020202020204" pitchFamily="34" charset="0"/>
                          <a:cs typeface="Arial" panose="020B0604020202020204" pitchFamily="34" charset="0"/>
                        </a:rPr>
                        <a:t>0.02%</a:t>
                      </a:r>
                      <a:endParaRPr lang="en-US" sz="1100" b="0" i="0" u="none" strike="noStrike" dirty="0">
                        <a:effectLst/>
                        <a:latin typeface="Arial" panose="020B0604020202020204" pitchFamily="34" charset="0"/>
                        <a:cs typeface="Arial" panose="020B0604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fontAlgn="ctr"/>
                      <a:r>
                        <a:rPr lang="en-US" sz="1100" b="0" i="0" u="none" strike="noStrike" dirty="0" smtClean="0">
                          <a:effectLst/>
                          <a:latin typeface="Arial" panose="020B0604020202020204" pitchFamily="34" charset="0"/>
                          <a:cs typeface="Arial" panose="020B0604020202020204" pitchFamily="34" charset="0"/>
                        </a:rPr>
                        <a:t>0.02%</a:t>
                      </a:r>
                      <a:endParaRPr lang="en-US" sz="1100" b="0" i="0" u="none" strike="noStrike" dirty="0">
                        <a:effectLst/>
                        <a:latin typeface="Arial" panose="020B0604020202020204" pitchFamily="34" charset="0"/>
                        <a:cs typeface="Arial" panose="020B0604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r>
              <a:tr h="301101">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marL="60325" indent="0" algn="l" defTabSz="914400" rtl="0" eaLnBrk="1" latinLnBrk="0" hangingPunct="1"/>
                      <a:r>
                        <a:rPr lang="en-US" sz="1100" b="1" kern="1200" dirty="0" smtClean="0">
                          <a:solidFill>
                            <a:schemeClr val="tx1"/>
                          </a:solidFill>
                          <a:latin typeface="Arial" panose="020B0604020202020204" pitchFamily="34" charset="0"/>
                          <a:ea typeface="+mn-ea"/>
                          <a:cs typeface="Arial" panose="020B0604020202020204" pitchFamily="34" charset="0"/>
                        </a:rPr>
                        <a:t>SBNA Cons. </a:t>
                      </a:r>
                      <a:r>
                        <a:rPr lang="en-US" sz="1100" b="1" kern="1200" baseline="0" dirty="0" smtClean="0">
                          <a:solidFill>
                            <a:schemeClr val="tx1"/>
                          </a:solidFill>
                          <a:latin typeface="Arial" panose="020B0604020202020204" pitchFamily="34" charset="0"/>
                          <a:ea typeface="+mn-ea"/>
                          <a:cs typeface="Arial" panose="020B0604020202020204" pitchFamily="34" charset="0"/>
                        </a:rPr>
                        <a:t>&amp; Business </a:t>
                      </a:r>
                      <a:endParaRPr lang="en-US" sz="1100" b="1" kern="1200" dirty="0">
                        <a:solidFill>
                          <a:schemeClr val="tx1"/>
                        </a:solidFill>
                        <a:latin typeface="Arial" panose="020B0604020202020204" pitchFamily="34" charset="0"/>
                        <a:ea typeface="+mn-ea"/>
                        <a:cs typeface="Arial" panose="020B0604020202020204" pitchFamily="34" charset="0"/>
                      </a:endParaRPr>
                    </a:p>
                  </a:txBody>
                  <a:tcPr marL="36576" marR="36576" marT="27432" marB="2743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b"/>
                      <a:r>
                        <a:rPr lang="en-US" sz="1100" b="0" i="0" u="none" strike="noStrike" dirty="0">
                          <a:effectLst/>
                          <a:latin typeface="Arial"/>
                        </a:rPr>
                        <a:t>$783 </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fontAlgn="b"/>
                      <a:r>
                        <a:rPr lang="en-US" sz="1100" b="0" i="0" u="none" strike="noStrike" dirty="0">
                          <a:effectLst/>
                          <a:latin typeface="Arial"/>
                        </a:rPr>
                        <a:t>$862 </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gridSpan="6">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fontAlgn="b"/>
                      <a:endParaRPr lang="en-US" sz="1100" b="0" i="0" u="none" strike="noStrike" dirty="0">
                        <a:solidFill>
                          <a:schemeClr val="tx1"/>
                        </a:solidFill>
                        <a:effectLst/>
                        <a:latin typeface="Arial" panose="020B0604020202020204" pitchFamily="34" charset="0"/>
                        <a:cs typeface="Arial" panose="020B0604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pattFill prst="ltUpDiag">
                      <a:fgClr>
                        <a:schemeClr val="bg1">
                          <a:lumMod val="65000"/>
                        </a:schemeClr>
                      </a:fgClr>
                      <a:bgClr>
                        <a:schemeClr val="bg1"/>
                      </a:bgClr>
                    </a:pattFill>
                  </a:tcPr>
                </a:tc>
                <a:tc hMerge="1">
                  <a:txBody>
                    <a:bodyPr/>
                    <a:lstStyle/>
                    <a:p>
                      <a:endParaRPr lang="en-US"/>
                    </a:p>
                  </a:txBody>
                  <a:tcPr/>
                </a:tc>
                <a:tc hMerge="1">
                  <a:txBody>
                    <a:bodyPr/>
                    <a:lstStyle/>
                    <a:p>
                      <a:endParaRPr lang="en-GB"/>
                    </a:p>
                  </a:txBody>
                  <a:tcPr/>
                </a:tc>
                <a:tc hMerge="1">
                  <a:txBody>
                    <a:bodyPr/>
                    <a:lstStyle/>
                    <a:p>
                      <a:endParaRPr lang="en-GB"/>
                    </a:p>
                  </a:txBody>
                  <a:tcPr/>
                </a:tc>
                <a:tc hMerge="1">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fontAlgn="b"/>
                      <a:endParaRPr lang="en-US" sz="1100" b="1" i="0" u="none" strike="noStrike" dirty="0">
                        <a:solidFill>
                          <a:schemeClr val="bg1"/>
                        </a:solidFill>
                        <a:effectLst/>
                        <a:latin typeface="Arial" panose="020B0604020202020204" pitchFamily="34" charset="0"/>
                        <a:cs typeface="Arial" panose="020B0604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hMerge="1">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fontAlgn="b"/>
                      <a:endParaRPr lang="en-US" sz="1100" b="1" i="0" u="none" strike="noStrike" dirty="0">
                        <a:solidFill>
                          <a:schemeClr val="bg1"/>
                        </a:solidFill>
                        <a:effectLst/>
                        <a:latin typeface="Arial" panose="020B0604020202020204" pitchFamily="34" charset="0"/>
                        <a:cs typeface="Arial" panose="020B0604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r>
              <a:tr h="248856">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marL="169863" indent="0" algn="l" defTabSz="914400" rtl="0" eaLnBrk="1" latinLnBrk="0" hangingPunct="1"/>
                      <a:r>
                        <a:rPr lang="en-US" sz="1100" b="0" i="0" kern="1200" dirty="0" smtClean="0">
                          <a:solidFill>
                            <a:schemeClr val="tx1"/>
                          </a:solidFill>
                          <a:latin typeface="Arial" panose="020B0604020202020204" pitchFamily="34" charset="0"/>
                          <a:ea typeface="+mn-ea"/>
                          <a:cs typeface="Arial" panose="020B0604020202020204" pitchFamily="34" charset="0"/>
                        </a:rPr>
                        <a:t>Retail Banking</a:t>
                      </a:r>
                      <a:endParaRPr lang="en-US" sz="1100" b="0" i="0" kern="1200" dirty="0">
                        <a:solidFill>
                          <a:schemeClr val="tx1"/>
                        </a:solidFill>
                        <a:latin typeface="Arial" panose="020B0604020202020204" pitchFamily="34" charset="0"/>
                        <a:ea typeface="+mn-ea"/>
                        <a:cs typeface="Arial" panose="020B0604020202020204" pitchFamily="34" charset="0"/>
                      </a:endParaRPr>
                    </a:p>
                  </a:txBody>
                  <a:tcPr marL="36576" marR="36576" marT="27432" marB="2743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b"/>
                      <a:r>
                        <a:rPr lang="en-US" sz="1100" b="0" i="0" u="none" strike="noStrike">
                          <a:effectLst/>
                          <a:latin typeface="Arial"/>
                        </a:rPr>
                        <a:t>$550 </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fontAlgn="b"/>
                      <a:r>
                        <a:rPr lang="en-US" sz="1100" b="0" i="0" u="none" strike="noStrike" dirty="0">
                          <a:effectLst/>
                          <a:latin typeface="Arial"/>
                        </a:rPr>
                        <a:t>$606 </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gridSpan="2">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fontAlgn="b"/>
                      <a:r>
                        <a:rPr lang="en-US" sz="1100" b="0" i="0" u="none" strike="noStrike" dirty="0">
                          <a:solidFill>
                            <a:schemeClr val="tx1"/>
                          </a:solidFill>
                          <a:effectLst/>
                          <a:latin typeface="Arial" panose="020B0604020202020204" pitchFamily="34" charset="0"/>
                          <a:cs typeface="Arial" panose="020B0604020202020204" pitchFamily="34" charset="0"/>
                        </a:rPr>
                        <a:t>2.6</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hMerge="1">
                  <a:txBody>
                    <a:bodyPr/>
                    <a:lstStyle/>
                    <a:p>
                      <a:pPr algn="ctr" fontAlgn="b"/>
                      <a:endParaRPr lang="en-US" sz="1100" b="0" i="0" u="none" strike="noStrike" dirty="0">
                        <a:solidFill>
                          <a:schemeClr val="tx1"/>
                        </a:solidFill>
                        <a:effectLst/>
                        <a:latin typeface="Arial" panose="020B0604020202020204" pitchFamily="34" charset="0"/>
                        <a:cs typeface="Arial" panose="020B0604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fontAlgn="ctr"/>
                      <a:r>
                        <a:rPr lang="en-US" sz="1100" b="0" i="0" u="none" strike="noStrike" dirty="0" smtClean="0">
                          <a:solidFill>
                            <a:schemeClr val="tx1"/>
                          </a:solidFill>
                          <a:effectLst/>
                          <a:latin typeface="Arial" panose="020B0604020202020204" pitchFamily="34" charset="0"/>
                          <a:cs typeface="Arial" panose="020B0604020202020204" pitchFamily="34" charset="0"/>
                        </a:rPr>
                        <a:t>0.6%</a:t>
                      </a:r>
                      <a:endParaRPr lang="en-US" sz="1100" b="0" i="0" u="none" strike="noStrike" dirty="0">
                        <a:solidFill>
                          <a:schemeClr val="tx1"/>
                        </a:solidFill>
                        <a:effectLst/>
                        <a:latin typeface="Arial" panose="020B0604020202020204" pitchFamily="34" charset="0"/>
                        <a:cs typeface="Arial" panose="020B0604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fontAlgn="ctr"/>
                      <a:r>
                        <a:rPr lang="en-US" sz="1100" b="0" i="0" u="none" strike="noStrike" dirty="0" smtClean="0">
                          <a:solidFill>
                            <a:schemeClr val="tx1"/>
                          </a:solidFill>
                          <a:effectLst/>
                          <a:latin typeface="Arial" panose="020B0604020202020204" pitchFamily="34" charset="0"/>
                          <a:cs typeface="Arial" panose="020B0604020202020204" pitchFamily="34" charset="0"/>
                        </a:rPr>
                        <a:t>0.7%</a:t>
                      </a:r>
                      <a:endParaRPr lang="en-US" sz="1100" b="0" i="0" u="none" strike="noStrike" dirty="0">
                        <a:solidFill>
                          <a:schemeClr val="tx1"/>
                        </a:solidFill>
                        <a:effectLst/>
                        <a:latin typeface="Arial" panose="020B0604020202020204" pitchFamily="34" charset="0"/>
                        <a:cs typeface="Arial" panose="020B0604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fontAlgn="ctr"/>
                      <a:r>
                        <a:rPr lang="en-US" sz="1100" b="0" i="0" u="none" strike="noStrike" dirty="0">
                          <a:effectLst/>
                          <a:latin typeface="Arial" panose="020B0604020202020204" pitchFamily="34" charset="0"/>
                          <a:cs typeface="Arial" panose="020B0604020202020204" pitchFamily="34" charset="0"/>
                        </a:rPr>
                        <a:t>0.83%</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fontAlgn="ctr"/>
                      <a:r>
                        <a:rPr lang="en-US" sz="1100" b="0" i="0" u="none" strike="noStrike" dirty="0">
                          <a:effectLst/>
                          <a:latin typeface="Arial" panose="020B0604020202020204" pitchFamily="34" charset="0"/>
                          <a:cs typeface="Arial" panose="020B0604020202020204" pitchFamily="34" charset="0"/>
                        </a:rPr>
                        <a:t>0.87%</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r>
              <a:tr h="292357">
                <a:tc>
                  <a:txBody>
                    <a:bodyPr/>
                    <a:lstStyle>
                      <a:lvl1pPr marL="0" algn="l" defTabSz="457200" rtl="0" eaLnBrk="1" latinLnBrk="0" hangingPunct="1">
                        <a:defRPr sz="1800" b="1" kern="1200">
                          <a:solidFill>
                            <a:schemeClr val="lt1"/>
                          </a:solidFill>
                          <a:latin typeface="Arial"/>
                        </a:defRPr>
                      </a:lvl1pPr>
                      <a:lvl2pPr marL="457200" algn="l" defTabSz="457200" rtl="0" eaLnBrk="1" latinLnBrk="0" hangingPunct="1">
                        <a:defRPr sz="1800" b="1" kern="1200">
                          <a:solidFill>
                            <a:schemeClr val="lt1"/>
                          </a:solidFill>
                          <a:latin typeface="Arial"/>
                        </a:defRPr>
                      </a:lvl2pPr>
                      <a:lvl3pPr marL="914400" algn="l" defTabSz="457200" rtl="0" eaLnBrk="1" latinLnBrk="0" hangingPunct="1">
                        <a:defRPr sz="1800" b="1" kern="1200">
                          <a:solidFill>
                            <a:schemeClr val="lt1"/>
                          </a:solidFill>
                          <a:latin typeface="Arial"/>
                        </a:defRPr>
                      </a:lvl3pPr>
                      <a:lvl4pPr marL="1371600" algn="l" defTabSz="457200" rtl="0" eaLnBrk="1" latinLnBrk="0" hangingPunct="1">
                        <a:defRPr sz="1800" b="1" kern="1200">
                          <a:solidFill>
                            <a:schemeClr val="lt1"/>
                          </a:solidFill>
                          <a:latin typeface="Arial"/>
                        </a:defRPr>
                      </a:lvl4pPr>
                      <a:lvl5pPr marL="1828800" algn="l" defTabSz="457200" rtl="0" eaLnBrk="1" latinLnBrk="0" hangingPunct="1">
                        <a:defRPr sz="1800" b="1" kern="1200">
                          <a:solidFill>
                            <a:schemeClr val="lt1"/>
                          </a:solidFill>
                          <a:latin typeface="Arial"/>
                        </a:defRPr>
                      </a:lvl5pPr>
                      <a:lvl6pPr marL="2286000" algn="l" defTabSz="457200" rtl="0" eaLnBrk="1" latinLnBrk="0" hangingPunct="1">
                        <a:defRPr sz="1800" b="1" kern="1200">
                          <a:solidFill>
                            <a:schemeClr val="lt1"/>
                          </a:solidFill>
                          <a:latin typeface="Arial"/>
                        </a:defRPr>
                      </a:lvl6pPr>
                      <a:lvl7pPr marL="2743200" algn="l" defTabSz="457200" rtl="0" eaLnBrk="1" latinLnBrk="0" hangingPunct="1">
                        <a:defRPr sz="1800" b="1" kern="1200">
                          <a:solidFill>
                            <a:schemeClr val="lt1"/>
                          </a:solidFill>
                          <a:latin typeface="Arial"/>
                        </a:defRPr>
                      </a:lvl7pPr>
                      <a:lvl8pPr marL="3200400" algn="l" defTabSz="457200" rtl="0" eaLnBrk="1" latinLnBrk="0" hangingPunct="1">
                        <a:defRPr sz="1800" b="1" kern="1200">
                          <a:solidFill>
                            <a:schemeClr val="lt1"/>
                          </a:solidFill>
                          <a:latin typeface="Arial"/>
                        </a:defRPr>
                      </a:lvl8pPr>
                      <a:lvl9pPr marL="3657600" algn="l" defTabSz="457200" rtl="0" eaLnBrk="1" latinLnBrk="0" hangingPunct="1">
                        <a:defRPr sz="1800" b="1" kern="1200">
                          <a:solidFill>
                            <a:schemeClr val="lt1"/>
                          </a:solidFill>
                          <a:latin typeface="Arial"/>
                        </a:defRPr>
                      </a:lvl9pPr>
                    </a:lstStyle>
                    <a:p>
                      <a:pPr marL="169863" indent="0" algn="l" defTabSz="914400" rtl="0" eaLnBrk="1" latinLnBrk="0" hangingPunct="1"/>
                      <a:r>
                        <a:rPr lang="en-US" sz="1100" b="0" i="0" kern="1200" dirty="0" smtClean="0">
                          <a:solidFill>
                            <a:schemeClr val="tx1"/>
                          </a:solidFill>
                          <a:latin typeface="Arial" panose="020B0604020202020204" pitchFamily="34" charset="0"/>
                          <a:ea typeface="+mn-ea"/>
                          <a:cs typeface="Arial" panose="020B0604020202020204" pitchFamily="34" charset="0"/>
                        </a:rPr>
                        <a:t>Business Banking</a:t>
                      </a:r>
                      <a:endParaRPr lang="en-US" sz="1100" b="0" i="0" kern="1200" dirty="0">
                        <a:solidFill>
                          <a:schemeClr val="tx1"/>
                        </a:solidFill>
                        <a:latin typeface="Arial" panose="020B0604020202020204" pitchFamily="34" charset="0"/>
                        <a:ea typeface="+mn-ea"/>
                        <a:cs typeface="Arial" panose="020B0604020202020204" pitchFamily="34" charset="0"/>
                      </a:endParaRPr>
                    </a:p>
                  </a:txBody>
                  <a:tcPr marL="36576" marR="36576" marT="27432" marB="2743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b"/>
                      <a:r>
                        <a:rPr lang="en-US" sz="1100" b="0" i="0" u="none" strike="noStrike">
                          <a:effectLst/>
                          <a:latin typeface="Arial"/>
                        </a:rPr>
                        <a:t>$233 </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fontAlgn="b"/>
                      <a:r>
                        <a:rPr lang="en-US" sz="1100" b="0" i="0" u="none" strike="noStrike" dirty="0">
                          <a:effectLst/>
                          <a:latin typeface="Arial"/>
                        </a:rPr>
                        <a:t>$256 </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gridSpan="2">
                  <a:txBody>
                    <a:bodyPr/>
                    <a:lstStyle>
                      <a:lvl1pPr marL="0" algn="l" defTabSz="457200" rtl="0" eaLnBrk="1" latinLnBrk="0" hangingPunct="1">
                        <a:defRPr sz="1800" b="1" kern="1200">
                          <a:solidFill>
                            <a:schemeClr val="lt1"/>
                          </a:solidFill>
                          <a:latin typeface="Arial"/>
                        </a:defRPr>
                      </a:lvl1pPr>
                      <a:lvl2pPr marL="457200" algn="l" defTabSz="457200" rtl="0" eaLnBrk="1" latinLnBrk="0" hangingPunct="1">
                        <a:defRPr sz="1800" b="1" kern="1200">
                          <a:solidFill>
                            <a:schemeClr val="lt1"/>
                          </a:solidFill>
                          <a:latin typeface="Arial"/>
                        </a:defRPr>
                      </a:lvl2pPr>
                      <a:lvl3pPr marL="914400" algn="l" defTabSz="457200" rtl="0" eaLnBrk="1" latinLnBrk="0" hangingPunct="1">
                        <a:defRPr sz="1800" b="1" kern="1200">
                          <a:solidFill>
                            <a:schemeClr val="lt1"/>
                          </a:solidFill>
                          <a:latin typeface="Arial"/>
                        </a:defRPr>
                      </a:lvl3pPr>
                      <a:lvl4pPr marL="1371600" algn="l" defTabSz="457200" rtl="0" eaLnBrk="1" latinLnBrk="0" hangingPunct="1">
                        <a:defRPr sz="1800" b="1" kern="1200">
                          <a:solidFill>
                            <a:schemeClr val="lt1"/>
                          </a:solidFill>
                          <a:latin typeface="Arial"/>
                        </a:defRPr>
                      </a:lvl4pPr>
                      <a:lvl5pPr marL="1828800" algn="l" defTabSz="457200" rtl="0" eaLnBrk="1" latinLnBrk="0" hangingPunct="1">
                        <a:defRPr sz="1800" b="1" kern="1200">
                          <a:solidFill>
                            <a:schemeClr val="lt1"/>
                          </a:solidFill>
                          <a:latin typeface="Arial"/>
                        </a:defRPr>
                      </a:lvl5pPr>
                      <a:lvl6pPr marL="2286000" algn="l" defTabSz="457200" rtl="0" eaLnBrk="1" latinLnBrk="0" hangingPunct="1">
                        <a:defRPr sz="1800" b="1" kern="1200">
                          <a:solidFill>
                            <a:schemeClr val="lt1"/>
                          </a:solidFill>
                          <a:latin typeface="Arial"/>
                        </a:defRPr>
                      </a:lvl6pPr>
                      <a:lvl7pPr marL="2743200" algn="l" defTabSz="457200" rtl="0" eaLnBrk="1" latinLnBrk="0" hangingPunct="1">
                        <a:defRPr sz="1800" b="1" kern="1200">
                          <a:solidFill>
                            <a:schemeClr val="lt1"/>
                          </a:solidFill>
                          <a:latin typeface="Arial"/>
                        </a:defRPr>
                      </a:lvl7pPr>
                      <a:lvl8pPr marL="3200400" algn="l" defTabSz="457200" rtl="0" eaLnBrk="1" latinLnBrk="0" hangingPunct="1">
                        <a:defRPr sz="1800" b="1" kern="1200">
                          <a:solidFill>
                            <a:schemeClr val="lt1"/>
                          </a:solidFill>
                          <a:latin typeface="Arial"/>
                        </a:defRPr>
                      </a:lvl8pPr>
                      <a:lvl9pPr marL="3657600" algn="l" defTabSz="457200" rtl="0" eaLnBrk="1" latinLnBrk="0" hangingPunct="1">
                        <a:defRPr sz="1800" b="1" kern="1200">
                          <a:solidFill>
                            <a:schemeClr val="lt1"/>
                          </a:solidFill>
                          <a:latin typeface="Arial"/>
                        </a:defRPr>
                      </a:lvl9pPr>
                    </a:lstStyle>
                    <a:p>
                      <a:pPr algn="ctr" fontAlgn="b"/>
                      <a:r>
                        <a:rPr lang="en-US" sz="1100" b="0" i="0" u="none" strike="noStrike" dirty="0">
                          <a:solidFill>
                            <a:schemeClr val="tx1"/>
                          </a:solidFill>
                          <a:effectLst/>
                          <a:latin typeface="Arial" panose="020B0604020202020204" pitchFamily="34" charset="0"/>
                          <a:cs typeface="Arial" panose="020B0604020202020204" pitchFamily="34" charset="0"/>
                        </a:rPr>
                        <a:t>2.9</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hMerge="1">
                  <a:txBody>
                    <a:bodyPr/>
                    <a:lstStyle/>
                    <a:p>
                      <a:pPr algn="ctr" fontAlgn="b"/>
                      <a:endParaRPr lang="en-US" sz="1100" b="0" i="0" u="none" strike="noStrike" dirty="0">
                        <a:solidFill>
                          <a:schemeClr val="tx1"/>
                        </a:solidFill>
                        <a:effectLst/>
                        <a:latin typeface="Arial" panose="020B0604020202020204" pitchFamily="34" charset="0"/>
                        <a:cs typeface="Arial" panose="020B0604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457200" rtl="0" eaLnBrk="1" latinLnBrk="0" hangingPunct="1">
                        <a:defRPr sz="1800" b="1" kern="1200">
                          <a:solidFill>
                            <a:schemeClr val="lt1"/>
                          </a:solidFill>
                          <a:latin typeface="Arial"/>
                        </a:defRPr>
                      </a:lvl1pPr>
                      <a:lvl2pPr marL="457200" algn="l" defTabSz="457200" rtl="0" eaLnBrk="1" latinLnBrk="0" hangingPunct="1">
                        <a:defRPr sz="1800" b="1" kern="1200">
                          <a:solidFill>
                            <a:schemeClr val="lt1"/>
                          </a:solidFill>
                          <a:latin typeface="Arial"/>
                        </a:defRPr>
                      </a:lvl2pPr>
                      <a:lvl3pPr marL="914400" algn="l" defTabSz="457200" rtl="0" eaLnBrk="1" latinLnBrk="0" hangingPunct="1">
                        <a:defRPr sz="1800" b="1" kern="1200">
                          <a:solidFill>
                            <a:schemeClr val="lt1"/>
                          </a:solidFill>
                          <a:latin typeface="Arial"/>
                        </a:defRPr>
                      </a:lvl3pPr>
                      <a:lvl4pPr marL="1371600" algn="l" defTabSz="457200" rtl="0" eaLnBrk="1" latinLnBrk="0" hangingPunct="1">
                        <a:defRPr sz="1800" b="1" kern="1200">
                          <a:solidFill>
                            <a:schemeClr val="lt1"/>
                          </a:solidFill>
                          <a:latin typeface="Arial"/>
                        </a:defRPr>
                      </a:lvl4pPr>
                      <a:lvl5pPr marL="1828800" algn="l" defTabSz="457200" rtl="0" eaLnBrk="1" latinLnBrk="0" hangingPunct="1">
                        <a:defRPr sz="1800" b="1" kern="1200">
                          <a:solidFill>
                            <a:schemeClr val="lt1"/>
                          </a:solidFill>
                          <a:latin typeface="Arial"/>
                        </a:defRPr>
                      </a:lvl5pPr>
                      <a:lvl6pPr marL="2286000" algn="l" defTabSz="457200" rtl="0" eaLnBrk="1" latinLnBrk="0" hangingPunct="1">
                        <a:defRPr sz="1800" b="1" kern="1200">
                          <a:solidFill>
                            <a:schemeClr val="lt1"/>
                          </a:solidFill>
                          <a:latin typeface="Arial"/>
                        </a:defRPr>
                      </a:lvl6pPr>
                      <a:lvl7pPr marL="2743200" algn="l" defTabSz="457200" rtl="0" eaLnBrk="1" latinLnBrk="0" hangingPunct="1">
                        <a:defRPr sz="1800" b="1" kern="1200">
                          <a:solidFill>
                            <a:schemeClr val="lt1"/>
                          </a:solidFill>
                          <a:latin typeface="Arial"/>
                        </a:defRPr>
                      </a:lvl7pPr>
                      <a:lvl8pPr marL="3200400" algn="l" defTabSz="457200" rtl="0" eaLnBrk="1" latinLnBrk="0" hangingPunct="1">
                        <a:defRPr sz="1800" b="1" kern="1200">
                          <a:solidFill>
                            <a:schemeClr val="lt1"/>
                          </a:solidFill>
                          <a:latin typeface="Arial"/>
                        </a:defRPr>
                      </a:lvl8pPr>
                      <a:lvl9pPr marL="3657600" algn="l" defTabSz="457200" rtl="0" eaLnBrk="1" latinLnBrk="0" hangingPunct="1">
                        <a:defRPr sz="1800" b="1" kern="1200">
                          <a:solidFill>
                            <a:schemeClr val="lt1"/>
                          </a:solidFill>
                          <a:latin typeface="Arial"/>
                        </a:defRPr>
                      </a:lvl9pPr>
                    </a:lstStyle>
                    <a:p>
                      <a:pPr algn="ctr" fontAlgn="ctr"/>
                      <a:r>
                        <a:rPr lang="en-US" sz="1100" b="0" i="0" u="none" strike="noStrike" dirty="0" smtClean="0">
                          <a:solidFill>
                            <a:schemeClr val="tx1"/>
                          </a:solidFill>
                          <a:effectLst/>
                          <a:latin typeface="Arial" panose="020B0604020202020204" pitchFamily="34" charset="0"/>
                          <a:cs typeface="Arial" panose="020B0604020202020204" pitchFamily="34" charset="0"/>
                        </a:rPr>
                        <a:t>1.3%</a:t>
                      </a:r>
                      <a:endParaRPr lang="en-US" sz="1100" b="0" i="0" u="none" strike="noStrike" dirty="0">
                        <a:solidFill>
                          <a:schemeClr val="tx1"/>
                        </a:solidFill>
                        <a:effectLst/>
                        <a:latin typeface="Arial" panose="020B0604020202020204" pitchFamily="34" charset="0"/>
                        <a:cs typeface="Arial" panose="020B0604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lvl1pPr marL="0" algn="l" defTabSz="457200" rtl="0" eaLnBrk="1" latinLnBrk="0" hangingPunct="1">
                        <a:defRPr sz="1800" b="1" kern="1200">
                          <a:solidFill>
                            <a:schemeClr val="lt1"/>
                          </a:solidFill>
                          <a:latin typeface="Arial"/>
                        </a:defRPr>
                      </a:lvl1pPr>
                      <a:lvl2pPr marL="457200" algn="l" defTabSz="457200" rtl="0" eaLnBrk="1" latinLnBrk="0" hangingPunct="1">
                        <a:defRPr sz="1800" b="1" kern="1200">
                          <a:solidFill>
                            <a:schemeClr val="lt1"/>
                          </a:solidFill>
                          <a:latin typeface="Arial"/>
                        </a:defRPr>
                      </a:lvl2pPr>
                      <a:lvl3pPr marL="914400" algn="l" defTabSz="457200" rtl="0" eaLnBrk="1" latinLnBrk="0" hangingPunct="1">
                        <a:defRPr sz="1800" b="1" kern="1200">
                          <a:solidFill>
                            <a:schemeClr val="lt1"/>
                          </a:solidFill>
                          <a:latin typeface="Arial"/>
                        </a:defRPr>
                      </a:lvl3pPr>
                      <a:lvl4pPr marL="1371600" algn="l" defTabSz="457200" rtl="0" eaLnBrk="1" latinLnBrk="0" hangingPunct="1">
                        <a:defRPr sz="1800" b="1" kern="1200">
                          <a:solidFill>
                            <a:schemeClr val="lt1"/>
                          </a:solidFill>
                          <a:latin typeface="Arial"/>
                        </a:defRPr>
                      </a:lvl4pPr>
                      <a:lvl5pPr marL="1828800" algn="l" defTabSz="457200" rtl="0" eaLnBrk="1" latinLnBrk="0" hangingPunct="1">
                        <a:defRPr sz="1800" b="1" kern="1200">
                          <a:solidFill>
                            <a:schemeClr val="lt1"/>
                          </a:solidFill>
                          <a:latin typeface="Arial"/>
                        </a:defRPr>
                      </a:lvl5pPr>
                      <a:lvl6pPr marL="2286000" algn="l" defTabSz="457200" rtl="0" eaLnBrk="1" latinLnBrk="0" hangingPunct="1">
                        <a:defRPr sz="1800" b="1" kern="1200">
                          <a:solidFill>
                            <a:schemeClr val="lt1"/>
                          </a:solidFill>
                          <a:latin typeface="Arial"/>
                        </a:defRPr>
                      </a:lvl6pPr>
                      <a:lvl7pPr marL="2743200" algn="l" defTabSz="457200" rtl="0" eaLnBrk="1" latinLnBrk="0" hangingPunct="1">
                        <a:defRPr sz="1800" b="1" kern="1200">
                          <a:solidFill>
                            <a:schemeClr val="lt1"/>
                          </a:solidFill>
                          <a:latin typeface="Arial"/>
                        </a:defRPr>
                      </a:lvl7pPr>
                      <a:lvl8pPr marL="3200400" algn="l" defTabSz="457200" rtl="0" eaLnBrk="1" latinLnBrk="0" hangingPunct="1">
                        <a:defRPr sz="1800" b="1" kern="1200">
                          <a:solidFill>
                            <a:schemeClr val="lt1"/>
                          </a:solidFill>
                          <a:latin typeface="Arial"/>
                        </a:defRPr>
                      </a:lvl8pPr>
                      <a:lvl9pPr marL="3657600" algn="l" defTabSz="457200" rtl="0" eaLnBrk="1" latinLnBrk="0" hangingPunct="1">
                        <a:defRPr sz="1800" b="1" kern="1200">
                          <a:solidFill>
                            <a:schemeClr val="lt1"/>
                          </a:solidFill>
                          <a:latin typeface="Arial"/>
                        </a:defRPr>
                      </a:lvl9pPr>
                    </a:lstStyle>
                    <a:p>
                      <a:pPr algn="ctr" fontAlgn="ctr"/>
                      <a:r>
                        <a:rPr lang="en-US" sz="1100" b="0" i="0" u="none" strike="noStrike" dirty="0" smtClean="0">
                          <a:solidFill>
                            <a:schemeClr val="tx1"/>
                          </a:solidFill>
                          <a:effectLst/>
                          <a:latin typeface="Arial" panose="020B0604020202020204" pitchFamily="34" charset="0"/>
                          <a:cs typeface="Arial" panose="020B0604020202020204" pitchFamily="34" charset="0"/>
                        </a:rPr>
                        <a:t>1.4%</a:t>
                      </a:r>
                      <a:endParaRPr lang="en-US" sz="1100" b="0" i="0" u="none" strike="noStrike" dirty="0">
                        <a:solidFill>
                          <a:schemeClr val="tx1"/>
                        </a:solidFill>
                        <a:effectLst/>
                        <a:latin typeface="Arial" panose="020B0604020202020204" pitchFamily="34" charset="0"/>
                        <a:cs typeface="Arial" panose="020B0604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a:txBody>
                    <a:bodyPr/>
                    <a:lstStyle>
                      <a:lvl1pPr marL="0" algn="l" defTabSz="457200" rtl="0" eaLnBrk="1" latinLnBrk="0" hangingPunct="1">
                        <a:defRPr sz="1800" b="1" kern="1200">
                          <a:solidFill>
                            <a:schemeClr val="lt1"/>
                          </a:solidFill>
                          <a:latin typeface="Arial"/>
                        </a:defRPr>
                      </a:lvl1pPr>
                      <a:lvl2pPr marL="457200" algn="l" defTabSz="457200" rtl="0" eaLnBrk="1" latinLnBrk="0" hangingPunct="1">
                        <a:defRPr sz="1800" b="1" kern="1200">
                          <a:solidFill>
                            <a:schemeClr val="lt1"/>
                          </a:solidFill>
                          <a:latin typeface="Arial"/>
                        </a:defRPr>
                      </a:lvl2pPr>
                      <a:lvl3pPr marL="914400" algn="l" defTabSz="457200" rtl="0" eaLnBrk="1" latinLnBrk="0" hangingPunct="1">
                        <a:defRPr sz="1800" b="1" kern="1200">
                          <a:solidFill>
                            <a:schemeClr val="lt1"/>
                          </a:solidFill>
                          <a:latin typeface="Arial"/>
                        </a:defRPr>
                      </a:lvl3pPr>
                      <a:lvl4pPr marL="1371600" algn="l" defTabSz="457200" rtl="0" eaLnBrk="1" latinLnBrk="0" hangingPunct="1">
                        <a:defRPr sz="1800" b="1" kern="1200">
                          <a:solidFill>
                            <a:schemeClr val="lt1"/>
                          </a:solidFill>
                          <a:latin typeface="Arial"/>
                        </a:defRPr>
                      </a:lvl4pPr>
                      <a:lvl5pPr marL="1828800" algn="l" defTabSz="457200" rtl="0" eaLnBrk="1" latinLnBrk="0" hangingPunct="1">
                        <a:defRPr sz="1800" b="1" kern="1200">
                          <a:solidFill>
                            <a:schemeClr val="lt1"/>
                          </a:solidFill>
                          <a:latin typeface="Arial"/>
                        </a:defRPr>
                      </a:lvl5pPr>
                      <a:lvl6pPr marL="2286000" algn="l" defTabSz="457200" rtl="0" eaLnBrk="1" latinLnBrk="0" hangingPunct="1">
                        <a:defRPr sz="1800" b="1" kern="1200">
                          <a:solidFill>
                            <a:schemeClr val="lt1"/>
                          </a:solidFill>
                          <a:latin typeface="Arial"/>
                        </a:defRPr>
                      </a:lvl6pPr>
                      <a:lvl7pPr marL="2743200" algn="l" defTabSz="457200" rtl="0" eaLnBrk="1" latinLnBrk="0" hangingPunct="1">
                        <a:defRPr sz="1800" b="1" kern="1200">
                          <a:solidFill>
                            <a:schemeClr val="lt1"/>
                          </a:solidFill>
                          <a:latin typeface="Arial"/>
                        </a:defRPr>
                      </a:lvl7pPr>
                      <a:lvl8pPr marL="3200400" algn="l" defTabSz="457200" rtl="0" eaLnBrk="1" latinLnBrk="0" hangingPunct="1">
                        <a:defRPr sz="1800" b="1" kern="1200">
                          <a:solidFill>
                            <a:schemeClr val="lt1"/>
                          </a:solidFill>
                          <a:latin typeface="Arial"/>
                        </a:defRPr>
                      </a:lvl8pPr>
                      <a:lvl9pPr marL="3657600" algn="l" defTabSz="457200" rtl="0" eaLnBrk="1" latinLnBrk="0" hangingPunct="1">
                        <a:defRPr sz="1800" b="1" kern="1200">
                          <a:solidFill>
                            <a:schemeClr val="lt1"/>
                          </a:solidFill>
                          <a:latin typeface="Arial"/>
                        </a:defRPr>
                      </a:lvl9pPr>
                    </a:lstStyle>
                    <a:p>
                      <a:pPr algn="ctr" fontAlgn="ctr"/>
                      <a:r>
                        <a:rPr lang="en-US" sz="1100" b="0" i="0" u="none" strike="noStrike" dirty="0">
                          <a:solidFill>
                            <a:schemeClr val="tx1"/>
                          </a:solidFill>
                          <a:effectLst/>
                          <a:latin typeface="Arial" panose="020B0604020202020204" pitchFamily="34" charset="0"/>
                          <a:cs typeface="Arial" panose="020B0604020202020204" pitchFamily="34" charset="0"/>
                        </a:rPr>
                        <a:t>1.68%</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lvl1pPr marL="0" algn="l" defTabSz="457200" rtl="0" eaLnBrk="1" latinLnBrk="0" hangingPunct="1">
                        <a:defRPr sz="1800" b="1" kern="1200">
                          <a:solidFill>
                            <a:schemeClr val="lt1"/>
                          </a:solidFill>
                          <a:latin typeface="Arial"/>
                        </a:defRPr>
                      </a:lvl1pPr>
                      <a:lvl2pPr marL="457200" algn="l" defTabSz="457200" rtl="0" eaLnBrk="1" latinLnBrk="0" hangingPunct="1">
                        <a:defRPr sz="1800" b="1" kern="1200">
                          <a:solidFill>
                            <a:schemeClr val="lt1"/>
                          </a:solidFill>
                          <a:latin typeface="Arial"/>
                        </a:defRPr>
                      </a:lvl2pPr>
                      <a:lvl3pPr marL="914400" algn="l" defTabSz="457200" rtl="0" eaLnBrk="1" latinLnBrk="0" hangingPunct="1">
                        <a:defRPr sz="1800" b="1" kern="1200">
                          <a:solidFill>
                            <a:schemeClr val="lt1"/>
                          </a:solidFill>
                          <a:latin typeface="Arial"/>
                        </a:defRPr>
                      </a:lvl3pPr>
                      <a:lvl4pPr marL="1371600" algn="l" defTabSz="457200" rtl="0" eaLnBrk="1" latinLnBrk="0" hangingPunct="1">
                        <a:defRPr sz="1800" b="1" kern="1200">
                          <a:solidFill>
                            <a:schemeClr val="lt1"/>
                          </a:solidFill>
                          <a:latin typeface="Arial"/>
                        </a:defRPr>
                      </a:lvl4pPr>
                      <a:lvl5pPr marL="1828800" algn="l" defTabSz="457200" rtl="0" eaLnBrk="1" latinLnBrk="0" hangingPunct="1">
                        <a:defRPr sz="1800" b="1" kern="1200">
                          <a:solidFill>
                            <a:schemeClr val="lt1"/>
                          </a:solidFill>
                          <a:latin typeface="Arial"/>
                        </a:defRPr>
                      </a:lvl5pPr>
                      <a:lvl6pPr marL="2286000" algn="l" defTabSz="457200" rtl="0" eaLnBrk="1" latinLnBrk="0" hangingPunct="1">
                        <a:defRPr sz="1800" b="1" kern="1200">
                          <a:solidFill>
                            <a:schemeClr val="lt1"/>
                          </a:solidFill>
                          <a:latin typeface="Arial"/>
                        </a:defRPr>
                      </a:lvl6pPr>
                      <a:lvl7pPr marL="2743200" algn="l" defTabSz="457200" rtl="0" eaLnBrk="1" latinLnBrk="0" hangingPunct="1">
                        <a:defRPr sz="1800" b="1" kern="1200">
                          <a:solidFill>
                            <a:schemeClr val="lt1"/>
                          </a:solidFill>
                          <a:latin typeface="Arial"/>
                        </a:defRPr>
                      </a:lvl7pPr>
                      <a:lvl8pPr marL="3200400" algn="l" defTabSz="457200" rtl="0" eaLnBrk="1" latinLnBrk="0" hangingPunct="1">
                        <a:defRPr sz="1800" b="1" kern="1200">
                          <a:solidFill>
                            <a:schemeClr val="lt1"/>
                          </a:solidFill>
                          <a:latin typeface="Arial"/>
                        </a:defRPr>
                      </a:lvl8pPr>
                      <a:lvl9pPr marL="3657600" algn="l" defTabSz="457200" rtl="0" eaLnBrk="1" latinLnBrk="0" hangingPunct="1">
                        <a:defRPr sz="1800" b="1" kern="1200">
                          <a:solidFill>
                            <a:schemeClr val="lt1"/>
                          </a:solidFill>
                          <a:latin typeface="Arial"/>
                        </a:defRPr>
                      </a:lvl9pPr>
                    </a:lstStyle>
                    <a:p>
                      <a:pPr algn="ctr" fontAlgn="ctr"/>
                      <a:r>
                        <a:rPr lang="en-US" sz="1100" b="0" i="0" u="none" strike="noStrike" dirty="0">
                          <a:solidFill>
                            <a:schemeClr val="tx1"/>
                          </a:solidFill>
                          <a:effectLst/>
                          <a:latin typeface="Arial" panose="020B0604020202020204" pitchFamily="34" charset="0"/>
                          <a:cs typeface="Arial" panose="020B0604020202020204" pitchFamily="34" charset="0"/>
                        </a:rPr>
                        <a:t>1.75%</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r>
            </a:tbl>
          </a:graphicData>
        </a:graphic>
      </p:graphicFrame>
      <p:sp>
        <p:nvSpPr>
          <p:cNvPr id="13" name="Rectangle 12"/>
          <p:cNvSpPr/>
          <p:nvPr/>
        </p:nvSpPr>
        <p:spPr>
          <a:xfrm>
            <a:off x="5652820" y="3374391"/>
            <a:ext cx="1819520" cy="244157"/>
          </a:xfrm>
          <a:prstGeom prst="rect">
            <a:avLst/>
          </a:prstGeom>
          <a:noFill/>
          <a:ln w="28575" cap="flat" cmpd="sng" algn="ctr">
            <a:solidFill>
              <a:srgbClr val="FF0000"/>
            </a:solidFill>
            <a:prstDash val="solid"/>
          </a:ln>
          <a:effectLst/>
        </p:spPr>
        <p:txBody>
          <a:bodyPr lIns="73152" tIns="73152" rIns="73152" bIns="73152"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smtClean="0">
              <a:ln>
                <a:noFill/>
              </a:ln>
              <a:solidFill>
                <a:srgbClr val="000000"/>
              </a:solidFill>
              <a:effectLst/>
              <a:uLnTx/>
              <a:uFillTx/>
              <a:latin typeface="Arial"/>
              <a:ea typeface="+mn-ea"/>
              <a:cs typeface="+mn-cs"/>
            </a:endParaRPr>
          </a:p>
        </p:txBody>
      </p:sp>
      <p:sp>
        <p:nvSpPr>
          <p:cNvPr id="14" name="TextBox 13"/>
          <p:cNvSpPr txBox="1"/>
          <p:nvPr/>
        </p:nvSpPr>
        <p:spPr>
          <a:xfrm>
            <a:off x="1914788" y="6340107"/>
            <a:ext cx="5430974" cy="123111"/>
          </a:xfrm>
          <a:prstGeom prst="rect">
            <a:avLst/>
          </a:prstGeom>
          <a:noFill/>
        </p:spPr>
        <p:txBody>
          <a:bodyPr wrap="none" lIns="0" tIns="0" rIns="0" bIns="0" rtlCol="0">
            <a:spAutoFit/>
          </a:bodyPr>
          <a:lstStyle/>
          <a:p>
            <a:pPr marL="228600" indent="-228600" algn="l">
              <a:lnSpc>
                <a:spcPct val="100000"/>
              </a:lnSpc>
              <a:buFont typeface="+mj-lt"/>
              <a:buAutoNum type="arabicPeriod"/>
            </a:pPr>
            <a:r>
              <a:rPr lang="en-GB" sz="800" dirty="0" smtClean="0">
                <a:latin typeface="Arial" panose="020B0604020202020204" pitchFamily="34" charset="0"/>
                <a:cs typeface="Arial" panose="020B0604020202020204" pitchFamily="34" charset="0"/>
              </a:rPr>
              <a:t>For scalars without further adjustments, the unrounded CCAR output are used to calculate the NCO anchor points</a:t>
            </a:r>
          </a:p>
        </p:txBody>
      </p:sp>
      <p:sp>
        <p:nvSpPr>
          <p:cNvPr id="15" name="Rectangle 14"/>
          <p:cNvSpPr/>
          <p:nvPr/>
        </p:nvSpPr>
        <p:spPr>
          <a:xfrm>
            <a:off x="297762" y="352762"/>
            <a:ext cx="554960" cy="707886"/>
          </a:xfrm>
          <a:prstGeom prst="rect">
            <a:avLst/>
          </a:prstGeom>
        </p:spPr>
        <p:txBody>
          <a:bodyPr wrap="none">
            <a:spAutoFit/>
          </a:bodyPr>
          <a:lstStyle/>
          <a:p>
            <a:pPr lvl="0" fontAlgn="ctr">
              <a:lnSpc>
                <a:spcPct val="100000"/>
              </a:lnSpc>
              <a:spcBef>
                <a:spcPts val="0"/>
              </a:spcBef>
              <a:spcAft>
                <a:spcPts val="0"/>
              </a:spcAft>
              <a:defRPr/>
            </a:pPr>
            <a:r>
              <a:rPr lang="en-US" sz="4000" b="1" dirty="0" smtClean="0">
                <a:solidFill>
                  <a:srgbClr val="FF0000"/>
                </a:solidFill>
              </a:rPr>
              <a:t>C</a:t>
            </a:r>
            <a:endParaRPr lang="en-US" sz="4000" b="1" dirty="0">
              <a:solidFill>
                <a:srgbClr val="FF0000"/>
              </a:solidFill>
            </a:endParaRPr>
          </a:p>
        </p:txBody>
      </p:sp>
      <p:sp>
        <p:nvSpPr>
          <p:cNvPr id="54" name="Right Brace 53"/>
          <p:cNvSpPr/>
          <p:nvPr/>
        </p:nvSpPr>
        <p:spPr>
          <a:xfrm rot="16200000" flipH="1">
            <a:off x="6483241" y="4508220"/>
            <a:ext cx="130911" cy="1780825"/>
          </a:xfrm>
          <a:prstGeom prst="rightBrace">
            <a:avLst>
              <a:gd name="adj1" fmla="val 0"/>
              <a:gd name="adj2" fmla="val 50000"/>
            </a:avLst>
          </a:prstGeom>
          <a:ln w="9525">
            <a:solidFill>
              <a:schemeClr val="tx1">
                <a:lumMod val="75000"/>
                <a:lumOff val="25000"/>
              </a:schemeClr>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55" name="TextBox 54"/>
          <p:cNvSpPr txBox="1"/>
          <p:nvPr/>
        </p:nvSpPr>
        <p:spPr>
          <a:xfrm>
            <a:off x="5770264" y="5468296"/>
            <a:ext cx="1636214" cy="323163"/>
          </a:xfrm>
          <a:prstGeom prst="rect">
            <a:avLst/>
          </a:prstGeom>
          <a:noFill/>
        </p:spPr>
        <p:txBody>
          <a:bodyPr wrap="square" lIns="0" tIns="0" rIns="0" bIns="0" rtlCol="0">
            <a:spAutoFit/>
          </a:bodyPr>
          <a:lstStyle/>
          <a:p>
            <a:pPr>
              <a:lnSpc>
                <a:spcPct val="100000"/>
              </a:lnSpc>
            </a:pPr>
            <a:r>
              <a:rPr lang="en-GB" sz="1050" b="1" dirty="0" smtClean="0"/>
              <a:t>Anchor point to be reviewed based on strategic plan</a:t>
            </a:r>
          </a:p>
        </p:txBody>
      </p:sp>
      <p:grpSp>
        <p:nvGrpSpPr>
          <p:cNvPr id="56" name="Group 55"/>
          <p:cNvGrpSpPr/>
          <p:nvPr/>
        </p:nvGrpSpPr>
        <p:grpSpPr>
          <a:xfrm>
            <a:off x="443921" y="72184"/>
            <a:ext cx="3881751" cy="189008"/>
            <a:chOff x="403281" y="164517"/>
            <a:chExt cx="3881751" cy="189008"/>
          </a:xfrm>
        </p:grpSpPr>
        <p:sp>
          <p:nvSpPr>
            <p:cNvPr id="58" name="Text Box 75"/>
            <p:cNvSpPr txBox="1">
              <a:spLocks noChangeArrowheads="1"/>
            </p:cNvSpPr>
            <p:nvPr/>
          </p:nvSpPr>
          <p:spPr bwMode="gray">
            <a:xfrm>
              <a:off x="636148" y="166688"/>
              <a:ext cx="3648884" cy="184666"/>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none" lIns="0" tIns="0" rIns="0" bIns="0">
              <a:spAutoFit/>
            </a:bodyPr>
            <a:lstStyle/>
            <a:p>
              <a:pPr algn="l">
                <a:lnSpc>
                  <a:spcPct val="100000"/>
                </a:lnSpc>
              </a:pPr>
              <a:r>
                <a:rPr lang="en-US" sz="1200" dirty="0">
                  <a:solidFill>
                    <a:srgbClr val="FF0000"/>
                  </a:solidFill>
                </a:rPr>
                <a:t>Credit risk – Losses: </a:t>
              </a:r>
              <a:r>
                <a:rPr lang="en-US" sz="1200" dirty="0">
                  <a:solidFill>
                    <a:schemeClr val="accent1"/>
                  </a:solidFill>
                </a:rPr>
                <a:t>Calibration – </a:t>
              </a:r>
              <a:r>
                <a:rPr lang="en-US" sz="1200" dirty="0" smtClean="0">
                  <a:solidFill>
                    <a:srgbClr val="FF0000"/>
                  </a:solidFill>
                </a:rPr>
                <a:t>Net Charge-off rate</a:t>
              </a:r>
              <a:endParaRPr lang="en-US" sz="1200" dirty="0">
                <a:solidFill>
                  <a:srgbClr val="FF0000"/>
                </a:solidFill>
              </a:endParaRPr>
            </a:p>
          </p:txBody>
        </p:sp>
        <p:sp>
          <p:nvSpPr>
            <p:cNvPr id="59" name="Oval 58"/>
            <p:cNvSpPr/>
            <p:nvPr/>
          </p:nvSpPr>
          <p:spPr bwMode="auto">
            <a:xfrm>
              <a:off x="403281" y="164517"/>
              <a:ext cx="189008" cy="189008"/>
            </a:xfrm>
            <a:prstGeom prst="ellipse">
              <a:avLst/>
            </a:prstGeom>
            <a:solidFill>
              <a:srgbClr val="FF000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lang="en-US" b="1" dirty="0">
                  <a:solidFill>
                    <a:schemeClr val="bg1"/>
                  </a:solidFill>
                  <a:ea typeface="ＭＳ Ｐゴシック" pitchFamily="-112" charset="-128"/>
                  <a:cs typeface="ＭＳ Ｐゴシック" pitchFamily="-112" charset="-128"/>
                </a:rPr>
                <a:t>2</a:t>
              </a:r>
              <a:endParaRPr kumimoji="0" lang="en-US" b="1" i="0" u="none" strike="noStrike" cap="none" normalizeH="0" baseline="0" dirty="0">
                <a:ln>
                  <a:noFill/>
                </a:ln>
                <a:solidFill>
                  <a:schemeClr val="bg1"/>
                </a:solidFill>
                <a:effectLst/>
                <a:latin typeface="Arial" charset="0"/>
                <a:ea typeface="ＭＳ Ｐゴシック" pitchFamily="-112" charset="-128"/>
                <a:cs typeface="ＭＳ Ｐゴシック" pitchFamily="-112" charset="-128"/>
              </a:endParaRPr>
            </a:p>
          </p:txBody>
        </p:sp>
      </p:grpSp>
      <p:sp>
        <p:nvSpPr>
          <p:cNvPr id="39" name="Rectangular Callout 38"/>
          <p:cNvSpPr/>
          <p:nvPr/>
        </p:nvSpPr>
        <p:spPr>
          <a:xfrm>
            <a:off x="7695974" y="1750974"/>
            <a:ext cx="1538831" cy="639935"/>
          </a:xfrm>
          <a:prstGeom prst="wedgeRectCallout">
            <a:avLst/>
          </a:prstGeom>
          <a:solidFill>
            <a:srgbClr val="FFFFFF">
              <a:lumMod val="95000"/>
            </a:srgbClr>
          </a:solidFill>
          <a:ln w="9525" cap="flat" cmpd="sng" algn="ctr">
            <a:solidFill>
              <a:srgbClr val="606060"/>
            </a:solidFill>
            <a:prstDash val="solid"/>
          </a:ln>
          <a:effectLst/>
        </p:spPr>
        <p:txBody>
          <a:bodyPr lIns="72009" tIns="72009" rIns="72009" bIns="72009" rtlCol="0" anchor="ctr">
            <a:noAutofit/>
          </a:bodyPr>
          <a:lstStyle/>
          <a:p>
            <a:pPr fontAlgn="auto">
              <a:lnSpc>
                <a:spcPct val="100000"/>
              </a:lnSpc>
              <a:spcBef>
                <a:spcPts val="0"/>
              </a:spcBef>
              <a:spcAft>
                <a:spcPts val="0"/>
              </a:spcAft>
            </a:pPr>
            <a:r>
              <a:rPr lang="en-GB" kern="0" dirty="0">
                <a:solidFill>
                  <a:srgbClr val="000000"/>
                </a:solidFill>
                <a:latin typeface="Arial"/>
              </a:rPr>
              <a:t>Implied limits if include IHC entity contribution and related changes to capital actions</a:t>
            </a:r>
          </a:p>
        </p:txBody>
      </p:sp>
      <p:sp>
        <p:nvSpPr>
          <p:cNvPr id="60" name="Right Brace 59"/>
          <p:cNvSpPr/>
          <p:nvPr/>
        </p:nvSpPr>
        <p:spPr>
          <a:xfrm rot="16200000" flipH="1">
            <a:off x="8297297" y="4508220"/>
            <a:ext cx="130911" cy="1780825"/>
          </a:xfrm>
          <a:prstGeom prst="rightBrace">
            <a:avLst>
              <a:gd name="adj1" fmla="val 0"/>
              <a:gd name="adj2" fmla="val 50000"/>
            </a:avLst>
          </a:prstGeom>
          <a:ln w="9525">
            <a:solidFill>
              <a:schemeClr val="tx1">
                <a:lumMod val="75000"/>
                <a:lumOff val="25000"/>
              </a:schemeClr>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61" name="TextBox 60"/>
          <p:cNvSpPr txBox="1"/>
          <p:nvPr/>
        </p:nvSpPr>
        <p:spPr>
          <a:xfrm>
            <a:off x="7584320" y="5468296"/>
            <a:ext cx="1636214" cy="646331"/>
          </a:xfrm>
          <a:prstGeom prst="rect">
            <a:avLst/>
          </a:prstGeom>
          <a:noFill/>
        </p:spPr>
        <p:txBody>
          <a:bodyPr wrap="square" lIns="0" tIns="0" rIns="0" bIns="0" rtlCol="0">
            <a:spAutoFit/>
          </a:bodyPr>
          <a:lstStyle/>
          <a:p>
            <a:pPr>
              <a:lnSpc>
                <a:spcPct val="100000"/>
              </a:lnSpc>
            </a:pPr>
            <a:r>
              <a:rPr lang="en-GB" sz="1050" b="1" dirty="0"/>
              <a:t>Derived from post-IHC loss budget as reference for maximum allowable loss levels</a:t>
            </a:r>
          </a:p>
        </p:txBody>
      </p:sp>
      <p:sp>
        <p:nvSpPr>
          <p:cNvPr id="62" name="TextBox 61"/>
          <p:cNvSpPr txBox="1"/>
          <p:nvPr/>
        </p:nvSpPr>
        <p:spPr>
          <a:xfrm>
            <a:off x="1765702" y="1764584"/>
            <a:ext cx="1310640" cy="357021"/>
          </a:xfrm>
          <a:prstGeom prst="rect">
            <a:avLst/>
          </a:prstGeom>
          <a:noFill/>
        </p:spPr>
        <p:txBody>
          <a:bodyPr wrap="square" rtlCol="0">
            <a:spAutoFit/>
          </a:bodyPr>
          <a:lstStyle/>
          <a:p>
            <a:r>
              <a:rPr lang="en-US" b="1" dirty="0" smtClean="0"/>
              <a:t>9Q anchor loss budgets</a:t>
            </a:r>
            <a:endParaRPr lang="en-US" b="1" dirty="0"/>
          </a:p>
        </p:txBody>
      </p:sp>
      <p:sp>
        <p:nvSpPr>
          <p:cNvPr id="63" name="TextBox 62"/>
          <p:cNvSpPr txBox="1"/>
          <p:nvPr/>
        </p:nvSpPr>
        <p:spPr>
          <a:xfrm>
            <a:off x="3152383" y="1788224"/>
            <a:ext cx="886861" cy="357021"/>
          </a:xfrm>
          <a:prstGeom prst="rect">
            <a:avLst/>
          </a:prstGeom>
          <a:noFill/>
        </p:spPr>
        <p:txBody>
          <a:bodyPr wrap="square" rtlCol="0">
            <a:spAutoFit/>
          </a:bodyPr>
          <a:lstStyle/>
          <a:p>
            <a:r>
              <a:rPr lang="en-US" b="1" dirty="0" smtClean="0"/>
              <a:t>2.25</a:t>
            </a:r>
          </a:p>
          <a:p>
            <a:r>
              <a:rPr lang="en-US" b="1" dirty="0" smtClean="0"/>
              <a:t>(annualize)</a:t>
            </a:r>
            <a:endParaRPr lang="en-US" b="1" dirty="0"/>
          </a:p>
        </p:txBody>
      </p:sp>
      <p:sp>
        <p:nvSpPr>
          <p:cNvPr id="64" name="TextBox 63"/>
          <p:cNvSpPr txBox="1"/>
          <p:nvPr/>
        </p:nvSpPr>
        <p:spPr>
          <a:xfrm>
            <a:off x="4081027" y="1764584"/>
            <a:ext cx="1167948" cy="357021"/>
          </a:xfrm>
          <a:prstGeom prst="rect">
            <a:avLst/>
          </a:prstGeom>
          <a:noFill/>
        </p:spPr>
        <p:txBody>
          <a:bodyPr wrap="square" rtlCol="0">
            <a:spAutoFit/>
          </a:bodyPr>
          <a:lstStyle/>
          <a:p>
            <a:r>
              <a:rPr lang="en-US" b="1" dirty="0" smtClean="0"/>
              <a:t>Avg. stress balances</a:t>
            </a:r>
            <a:endParaRPr lang="en-US" b="1" dirty="0"/>
          </a:p>
        </p:txBody>
      </p:sp>
      <p:sp>
        <p:nvSpPr>
          <p:cNvPr id="65" name="TextBox 64"/>
          <p:cNvSpPr txBox="1"/>
          <p:nvPr/>
        </p:nvSpPr>
        <p:spPr>
          <a:xfrm>
            <a:off x="5235977" y="1764584"/>
            <a:ext cx="1167948" cy="357021"/>
          </a:xfrm>
          <a:prstGeom prst="rect">
            <a:avLst/>
          </a:prstGeom>
          <a:noFill/>
        </p:spPr>
        <p:txBody>
          <a:bodyPr wrap="square" rtlCol="0">
            <a:spAutoFit/>
          </a:bodyPr>
          <a:lstStyle/>
          <a:p>
            <a:r>
              <a:rPr lang="en-US" b="1" dirty="0" smtClean="0"/>
              <a:t>Post-adjusted stress scalar</a:t>
            </a:r>
            <a:endParaRPr lang="en-US" b="1" dirty="0"/>
          </a:p>
        </p:txBody>
      </p:sp>
      <p:sp>
        <p:nvSpPr>
          <p:cNvPr id="66" name="TextBox 65"/>
          <p:cNvSpPr txBox="1"/>
          <p:nvPr/>
        </p:nvSpPr>
        <p:spPr>
          <a:xfrm>
            <a:off x="6548346" y="1764584"/>
            <a:ext cx="1167948" cy="357021"/>
          </a:xfrm>
          <a:prstGeom prst="rect">
            <a:avLst/>
          </a:prstGeom>
          <a:noFill/>
        </p:spPr>
        <p:txBody>
          <a:bodyPr wrap="square" rtlCol="0">
            <a:spAutoFit/>
          </a:bodyPr>
          <a:lstStyle/>
          <a:p>
            <a:r>
              <a:rPr lang="en-US" b="1" dirty="0" smtClean="0"/>
              <a:t>NCO anchor points</a:t>
            </a:r>
            <a:endParaRPr lang="en-US" b="1" dirty="0"/>
          </a:p>
        </p:txBody>
      </p:sp>
      <p:grpSp>
        <p:nvGrpSpPr>
          <p:cNvPr id="67" name="Group 66"/>
          <p:cNvGrpSpPr/>
          <p:nvPr/>
        </p:nvGrpSpPr>
        <p:grpSpPr>
          <a:xfrm>
            <a:off x="6335046" y="1803325"/>
            <a:ext cx="288862" cy="277640"/>
            <a:chOff x="3436947" y="3809384"/>
            <a:chExt cx="288862" cy="277640"/>
          </a:xfrm>
        </p:grpSpPr>
        <p:sp>
          <p:nvSpPr>
            <p:cNvPr id="68" name="Oval 67"/>
            <p:cNvSpPr/>
            <p:nvPr/>
          </p:nvSpPr>
          <p:spPr>
            <a:xfrm>
              <a:off x="3471451" y="3818404"/>
              <a:ext cx="228600" cy="228600"/>
            </a:xfrm>
            <a:prstGeom prst="ellipse">
              <a:avLst/>
            </a:prstGeom>
            <a:solidFill>
              <a:schemeClr val="bg1"/>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algn="ctr">
                <a:lnSpc>
                  <a:spcPct val="100000"/>
                </a:lnSpc>
              </a:pPr>
              <a:endParaRPr lang="en-GB" sz="2400" dirty="0" smtClean="0">
                <a:solidFill>
                  <a:srgbClr val="FF0000"/>
                </a:solidFill>
              </a:endParaRPr>
            </a:p>
          </p:txBody>
        </p:sp>
        <p:sp>
          <p:nvSpPr>
            <p:cNvPr id="69" name="Rectangle 68"/>
            <p:cNvSpPr/>
            <p:nvPr/>
          </p:nvSpPr>
          <p:spPr>
            <a:xfrm>
              <a:off x="3436947" y="3809384"/>
              <a:ext cx="288862" cy="277640"/>
            </a:xfrm>
            <a:prstGeom prst="rect">
              <a:avLst/>
            </a:prstGeom>
            <a:ln>
              <a:noFill/>
            </a:ln>
          </p:spPr>
          <p:txBody>
            <a:bodyPr wrap="none">
              <a:spAutoFit/>
            </a:bodyPr>
            <a:lstStyle/>
            <a:p>
              <a:r>
                <a:rPr lang="en-US" sz="1400" b="1" dirty="0" smtClean="0">
                  <a:solidFill>
                    <a:srgbClr val="FF0000"/>
                  </a:solidFill>
                </a:rPr>
                <a:t>=</a:t>
              </a:r>
              <a:endParaRPr lang="en-GB" sz="1400" b="1" dirty="0"/>
            </a:p>
          </p:txBody>
        </p:sp>
      </p:grpSp>
      <p:grpSp>
        <p:nvGrpSpPr>
          <p:cNvPr id="70" name="Group 69"/>
          <p:cNvGrpSpPr/>
          <p:nvPr/>
        </p:nvGrpSpPr>
        <p:grpSpPr>
          <a:xfrm>
            <a:off x="5034640" y="1803325"/>
            <a:ext cx="235853" cy="277640"/>
            <a:chOff x="3464198" y="3809384"/>
            <a:chExt cx="235853" cy="277640"/>
          </a:xfrm>
        </p:grpSpPr>
        <p:sp>
          <p:nvSpPr>
            <p:cNvPr id="71" name="Oval 70"/>
            <p:cNvSpPr/>
            <p:nvPr/>
          </p:nvSpPr>
          <p:spPr>
            <a:xfrm>
              <a:off x="3471451" y="3818404"/>
              <a:ext cx="228600" cy="228600"/>
            </a:xfrm>
            <a:prstGeom prst="ellipse">
              <a:avLst/>
            </a:prstGeom>
            <a:solidFill>
              <a:schemeClr val="bg1"/>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algn="ctr">
                <a:lnSpc>
                  <a:spcPct val="100000"/>
                </a:lnSpc>
              </a:pPr>
              <a:endParaRPr lang="en-GB" sz="2400" dirty="0" smtClean="0">
                <a:solidFill>
                  <a:srgbClr val="FF0000"/>
                </a:solidFill>
              </a:endParaRPr>
            </a:p>
          </p:txBody>
        </p:sp>
        <p:sp>
          <p:nvSpPr>
            <p:cNvPr id="72" name="Rectangle 71"/>
            <p:cNvSpPr/>
            <p:nvPr/>
          </p:nvSpPr>
          <p:spPr>
            <a:xfrm>
              <a:off x="3464198" y="3809384"/>
              <a:ext cx="234360" cy="277640"/>
            </a:xfrm>
            <a:prstGeom prst="rect">
              <a:avLst/>
            </a:prstGeom>
            <a:ln>
              <a:noFill/>
            </a:ln>
          </p:spPr>
          <p:txBody>
            <a:bodyPr wrap="none">
              <a:spAutoFit/>
            </a:bodyPr>
            <a:lstStyle/>
            <a:p>
              <a:r>
                <a:rPr lang="en-US" sz="1400" b="1" dirty="0">
                  <a:solidFill>
                    <a:srgbClr val="FF0000"/>
                  </a:solidFill>
                </a:rPr>
                <a:t>/</a:t>
              </a:r>
              <a:endParaRPr lang="en-GB" sz="1400" b="1" dirty="0"/>
            </a:p>
          </p:txBody>
        </p:sp>
      </p:grpSp>
      <p:grpSp>
        <p:nvGrpSpPr>
          <p:cNvPr id="73" name="Group 72"/>
          <p:cNvGrpSpPr/>
          <p:nvPr/>
        </p:nvGrpSpPr>
        <p:grpSpPr>
          <a:xfrm>
            <a:off x="3985474" y="1803325"/>
            <a:ext cx="235853" cy="277640"/>
            <a:chOff x="3464198" y="3809384"/>
            <a:chExt cx="235853" cy="277640"/>
          </a:xfrm>
        </p:grpSpPr>
        <p:sp>
          <p:nvSpPr>
            <p:cNvPr id="74" name="Oval 73"/>
            <p:cNvSpPr/>
            <p:nvPr/>
          </p:nvSpPr>
          <p:spPr>
            <a:xfrm>
              <a:off x="3471451" y="3818404"/>
              <a:ext cx="228600" cy="228600"/>
            </a:xfrm>
            <a:prstGeom prst="ellipse">
              <a:avLst/>
            </a:prstGeom>
            <a:solidFill>
              <a:schemeClr val="bg1"/>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algn="ctr">
                <a:lnSpc>
                  <a:spcPct val="100000"/>
                </a:lnSpc>
              </a:pPr>
              <a:endParaRPr lang="en-GB" sz="2400" dirty="0" smtClean="0">
                <a:solidFill>
                  <a:srgbClr val="FF0000"/>
                </a:solidFill>
              </a:endParaRPr>
            </a:p>
          </p:txBody>
        </p:sp>
        <p:sp>
          <p:nvSpPr>
            <p:cNvPr id="75" name="Rectangle 74"/>
            <p:cNvSpPr/>
            <p:nvPr/>
          </p:nvSpPr>
          <p:spPr>
            <a:xfrm>
              <a:off x="3464198" y="3809384"/>
              <a:ext cx="234360" cy="277640"/>
            </a:xfrm>
            <a:prstGeom prst="rect">
              <a:avLst/>
            </a:prstGeom>
            <a:ln>
              <a:noFill/>
            </a:ln>
          </p:spPr>
          <p:txBody>
            <a:bodyPr wrap="none">
              <a:spAutoFit/>
            </a:bodyPr>
            <a:lstStyle/>
            <a:p>
              <a:r>
                <a:rPr lang="en-US" sz="1400" b="1" dirty="0">
                  <a:solidFill>
                    <a:srgbClr val="FF0000"/>
                  </a:solidFill>
                </a:rPr>
                <a:t>/</a:t>
              </a:r>
              <a:endParaRPr lang="en-GB" sz="1400" b="1" dirty="0"/>
            </a:p>
          </p:txBody>
        </p:sp>
      </p:grpSp>
      <p:grpSp>
        <p:nvGrpSpPr>
          <p:cNvPr id="76" name="Group 75"/>
          <p:cNvGrpSpPr/>
          <p:nvPr/>
        </p:nvGrpSpPr>
        <p:grpSpPr>
          <a:xfrm>
            <a:off x="2956101" y="1803325"/>
            <a:ext cx="235853" cy="277640"/>
            <a:chOff x="3464198" y="3809384"/>
            <a:chExt cx="235853" cy="277640"/>
          </a:xfrm>
        </p:grpSpPr>
        <p:sp>
          <p:nvSpPr>
            <p:cNvPr id="77" name="Oval 76"/>
            <p:cNvSpPr/>
            <p:nvPr/>
          </p:nvSpPr>
          <p:spPr>
            <a:xfrm>
              <a:off x="3471451" y="3818404"/>
              <a:ext cx="228600" cy="228600"/>
            </a:xfrm>
            <a:prstGeom prst="ellipse">
              <a:avLst/>
            </a:prstGeom>
            <a:solidFill>
              <a:schemeClr val="bg1"/>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algn="ctr">
                <a:lnSpc>
                  <a:spcPct val="100000"/>
                </a:lnSpc>
              </a:pPr>
              <a:endParaRPr lang="en-GB" sz="2400" dirty="0" smtClean="0">
                <a:solidFill>
                  <a:srgbClr val="FF0000"/>
                </a:solidFill>
              </a:endParaRPr>
            </a:p>
          </p:txBody>
        </p:sp>
        <p:sp>
          <p:nvSpPr>
            <p:cNvPr id="78" name="Rectangle 77"/>
            <p:cNvSpPr/>
            <p:nvPr/>
          </p:nvSpPr>
          <p:spPr>
            <a:xfrm>
              <a:off x="3464198" y="3809384"/>
              <a:ext cx="234360" cy="277640"/>
            </a:xfrm>
            <a:prstGeom prst="rect">
              <a:avLst/>
            </a:prstGeom>
            <a:ln>
              <a:noFill/>
            </a:ln>
          </p:spPr>
          <p:txBody>
            <a:bodyPr wrap="none">
              <a:spAutoFit/>
            </a:bodyPr>
            <a:lstStyle/>
            <a:p>
              <a:r>
                <a:rPr lang="en-US" sz="1400" b="1" dirty="0">
                  <a:solidFill>
                    <a:srgbClr val="FF0000"/>
                  </a:solidFill>
                </a:rPr>
                <a:t>/</a:t>
              </a:r>
              <a:endParaRPr lang="en-GB" sz="1400" b="1" dirty="0"/>
            </a:p>
          </p:txBody>
        </p:sp>
      </p:grpSp>
      <p:cxnSp>
        <p:nvCxnSpPr>
          <p:cNvPr id="79" name="Straight Connector 78"/>
          <p:cNvCxnSpPr/>
          <p:nvPr/>
        </p:nvCxnSpPr>
        <p:spPr>
          <a:xfrm flipV="1">
            <a:off x="1975346" y="2101423"/>
            <a:ext cx="959783" cy="2"/>
          </a:xfrm>
          <a:prstGeom prst="line">
            <a:avLst/>
          </a:prstGeom>
          <a:ln>
            <a:solidFill>
              <a:schemeClr val="tx1">
                <a:lumMod val="50000"/>
                <a:lumOff val="5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80" name="Elbow Connector 79"/>
          <p:cNvCxnSpPr/>
          <p:nvPr/>
        </p:nvCxnSpPr>
        <p:spPr>
          <a:xfrm rot="16200000" flipH="1">
            <a:off x="2528524" y="2020313"/>
            <a:ext cx="365760" cy="548640"/>
          </a:xfrm>
          <a:prstGeom prst="bentConnector3">
            <a:avLst/>
          </a:prstGeom>
          <a:ln>
            <a:solidFill>
              <a:schemeClr val="tx1">
                <a:lumMod val="50000"/>
                <a:lumOff val="50000"/>
              </a:schemeClr>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flipV="1">
            <a:off x="5340060" y="2101423"/>
            <a:ext cx="959783" cy="2"/>
          </a:xfrm>
          <a:prstGeom prst="line">
            <a:avLst/>
          </a:prstGeom>
          <a:ln>
            <a:solidFill>
              <a:schemeClr val="tx1">
                <a:lumMod val="50000"/>
                <a:lumOff val="5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flipV="1">
            <a:off x="6643860" y="2101423"/>
            <a:ext cx="959783" cy="2"/>
          </a:xfrm>
          <a:prstGeom prst="line">
            <a:avLst/>
          </a:prstGeom>
          <a:ln>
            <a:solidFill>
              <a:schemeClr val="tx1">
                <a:lumMod val="50000"/>
                <a:lumOff val="5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83" name="Elbow Connector 82"/>
          <p:cNvCxnSpPr/>
          <p:nvPr/>
        </p:nvCxnSpPr>
        <p:spPr>
          <a:xfrm rot="5400000">
            <a:off x="5252127" y="2022110"/>
            <a:ext cx="467104" cy="640080"/>
          </a:xfrm>
          <a:prstGeom prst="bentConnector3">
            <a:avLst/>
          </a:prstGeom>
          <a:ln>
            <a:solidFill>
              <a:schemeClr val="tx1">
                <a:lumMod val="50000"/>
                <a:lumOff val="50000"/>
              </a:schemeClr>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84" name="Elbow Connector 83"/>
          <p:cNvCxnSpPr/>
          <p:nvPr/>
        </p:nvCxnSpPr>
        <p:spPr>
          <a:xfrm rot="5400000">
            <a:off x="6643921" y="2059656"/>
            <a:ext cx="457200" cy="548640"/>
          </a:xfrm>
          <a:prstGeom prst="bentConnector3">
            <a:avLst/>
          </a:prstGeom>
          <a:ln>
            <a:solidFill>
              <a:schemeClr val="tx1">
                <a:lumMod val="50000"/>
                <a:lumOff val="50000"/>
              </a:schemeClr>
            </a:solidFill>
            <a:prstDash val="sysDash"/>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61653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extLst>
              <p:ext uri="{D42A27DB-BD31-4B8C-83A1-F6EECF244321}">
                <p14:modId xmlns:p14="http://schemas.microsoft.com/office/powerpoint/2010/main" val="4271772589"/>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71457"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1588" y="1588"/>
                        <a:ext cx="1587" cy="1587"/>
                      </a:xfrm>
                      <a:prstGeom prst="rect">
                        <a:avLst/>
                      </a:prstGeom>
                    </p:spPr>
                  </p:pic>
                </p:oleObj>
              </mc:Fallback>
            </mc:AlternateContent>
          </a:graphicData>
        </a:graphic>
      </p:graphicFrame>
      <p:sp>
        <p:nvSpPr>
          <p:cNvPr id="4" name="Rectangle 3" hidden="1"/>
          <p:cNvSpPr/>
          <p:nvPr>
            <p:custDataLst>
              <p:tags r:id="rId3"/>
            </p:custDataLst>
          </p:nvPr>
        </p:nvSpPr>
        <p:spPr bwMode="gray">
          <a:xfrm>
            <a:off x="0" y="0"/>
            <a:ext cx="158750" cy="158750"/>
          </a:xfrm>
          <a:prstGeom prst="rect">
            <a:avLst/>
          </a:prstGeom>
          <a:solidFill>
            <a:schemeClr val="bg1"/>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nSpc>
                <a:spcPct val="100000"/>
              </a:lnSpc>
            </a:pPr>
            <a:endParaRPr lang="en-GB" dirty="0" smtClean="0">
              <a:solidFill>
                <a:srgbClr val="000000"/>
              </a:solidFill>
              <a:sym typeface="Arial"/>
            </a:endParaRPr>
          </a:p>
        </p:txBody>
      </p:sp>
      <p:sp>
        <p:nvSpPr>
          <p:cNvPr id="2" name="Content Placeholder 1"/>
          <p:cNvSpPr>
            <a:spLocks noGrp="1"/>
          </p:cNvSpPr>
          <p:nvPr>
            <p:ph sz="quarter" idx="11"/>
          </p:nvPr>
        </p:nvSpPr>
        <p:spPr/>
        <p:txBody>
          <a:bodyPr/>
          <a:lstStyle/>
          <a:p>
            <a:r>
              <a:rPr lang="en-US" sz="2000" dirty="0"/>
              <a:t>The RAS is anchored in specific objectives for risk-taking</a:t>
            </a:r>
            <a:endParaRPr lang="en-GB" sz="2000" dirty="0"/>
          </a:p>
        </p:txBody>
      </p:sp>
      <p:sp>
        <p:nvSpPr>
          <p:cNvPr id="11" name="Rounded Rectangle 10"/>
          <p:cNvSpPr/>
          <p:nvPr/>
        </p:nvSpPr>
        <p:spPr>
          <a:xfrm rot="3622688">
            <a:off x="501630" y="1701545"/>
            <a:ext cx="656382" cy="337448"/>
          </a:xfrm>
          <a:prstGeom prst="roundRect">
            <a:avLst>
              <a:gd name="adj" fmla="val 50000"/>
            </a:avLst>
          </a:prstGeom>
          <a:noFill/>
          <a:ln w="762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0000"/>
              </a:lnSpc>
            </a:pPr>
            <a:endParaRPr lang="en-GB" dirty="0" smtClean="0">
              <a:solidFill>
                <a:schemeClr val="tx1"/>
              </a:solidFill>
              <a:latin typeface="Arial" panose="020B0604020202020204" pitchFamily="34" charset="0"/>
              <a:cs typeface="Arial" panose="020B0604020202020204" pitchFamily="34" charset="0"/>
            </a:endParaRPr>
          </a:p>
        </p:txBody>
      </p:sp>
      <p:sp>
        <p:nvSpPr>
          <p:cNvPr id="12" name="Rounded Rectangle 11"/>
          <p:cNvSpPr/>
          <p:nvPr/>
        </p:nvSpPr>
        <p:spPr>
          <a:xfrm rot="7643359">
            <a:off x="470595" y="2929322"/>
            <a:ext cx="656382" cy="337448"/>
          </a:xfrm>
          <a:prstGeom prst="roundRect">
            <a:avLst>
              <a:gd name="adj" fmla="val 50000"/>
            </a:avLst>
          </a:prstGeom>
          <a:noFill/>
          <a:ln w="762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0000"/>
              </a:lnSpc>
            </a:pPr>
            <a:endParaRPr lang="en-GB" dirty="0" smtClean="0">
              <a:solidFill>
                <a:schemeClr val="tx1"/>
              </a:solidFill>
              <a:latin typeface="Arial" panose="020B0604020202020204" pitchFamily="34" charset="0"/>
              <a:cs typeface="Arial" panose="020B0604020202020204" pitchFamily="34" charset="0"/>
            </a:endParaRPr>
          </a:p>
        </p:txBody>
      </p:sp>
      <p:sp>
        <p:nvSpPr>
          <p:cNvPr id="14" name="Rounded Rectangle 13"/>
          <p:cNvSpPr/>
          <p:nvPr/>
        </p:nvSpPr>
        <p:spPr>
          <a:xfrm rot="7241531">
            <a:off x="507513" y="3999418"/>
            <a:ext cx="656382" cy="337448"/>
          </a:xfrm>
          <a:prstGeom prst="roundRect">
            <a:avLst>
              <a:gd name="adj" fmla="val 50000"/>
            </a:avLst>
          </a:prstGeom>
          <a:noFill/>
          <a:ln w="762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0000"/>
              </a:lnSpc>
            </a:pPr>
            <a:endParaRPr lang="en-GB" dirty="0" smtClean="0">
              <a:solidFill>
                <a:schemeClr val="tx1"/>
              </a:solidFill>
              <a:latin typeface="Arial" panose="020B0604020202020204" pitchFamily="34" charset="0"/>
              <a:cs typeface="Arial" panose="020B0604020202020204" pitchFamily="34" charset="0"/>
            </a:endParaRPr>
          </a:p>
        </p:txBody>
      </p:sp>
      <p:sp>
        <p:nvSpPr>
          <p:cNvPr id="15" name="Rounded Rectangle 14"/>
          <p:cNvSpPr/>
          <p:nvPr/>
        </p:nvSpPr>
        <p:spPr>
          <a:xfrm rot="2364540">
            <a:off x="471625" y="4943701"/>
            <a:ext cx="656382" cy="337447"/>
          </a:xfrm>
          <a:prstGeom prst="roundRect">
            <a:avLst>
              <a:gd name="adj" fmla="val 50000"/>
            </a:avLst>
          </a:prstGeom>
          <a:noFill/>
          <a:ln w="762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0000"/>
              </a:lnSpc>
            </a:pPr>
            <a:endParaRPr lang="en-GB" dirty="0" smtClean="0">
              <a:solidFill>
                <a:schemeClr val="tx1"/>
              </a:solidFill>
              <a:latin typeface="Arial" panose="020B0604020202020204" pitchFamily="34" charset="0"/>
              <a:cs typeface="Arial" panose="020B0604020202020204" pitchFamily="34" charset="0"/>
            </a:endParaRPr>
          </a:p>
        </p:txBody>
      </p:sp>
      <p:sp>
        <p:nvSpPr>
          <p:cNvPr id="16" name="Rounded Rectangle 15"/>
          <p:cNvSpPr/>
          <p:nvPr/>
        </p:nvSpPr>
        <p:spPr>
          <a:xfrm rot="5926955">
            <a:off x="414846" y="4640095"/>
            <a:ext cx="733664" cy="97957"/>
          </a:xfrm>
          <a:prstGeom prst="roundRect">
            <a:avLst>
              <a:gd name="adj" fmla="val 50000"/>
            </a:avLst>
          </a:prstGeom>
          <a:solidFill>
            <a:schemeClr val="bg1">
              <a:lumMod val="85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00000"/>
              </a:lnSpc>
            </a:pPr>
            <a:endParaRPr lang="en-GB" dirty="0">
              <a:solidFill>
                <a:schemeClr val="tx1"/>
              </a:solidFill>
              <a:latin typeface="Arial" panose="020B0604020202020204" pitchFamily="34" charset="0"/>
              <a:cs typeface="Arial" panose="020B0604020202020204" pitchFamily="34" charset="0"/>
            </a:endParaRPr>
          </a:p>
        </p:txBody>
      </p:sp>
      <p:sp>
        <p:nvSpPr>
          <p:cNvPr id="17" name="Rounded Rectangle 16"/>
          <p:cNvSpPr/>
          <p:nvPr/>
        </p:nvSpPr>
        <p:spPr>
          <a:xfrm rot="4320757">
            <a:off x="438986" y="3559643"/>
            <a:ext cx="733664" cy="97957"/>
          </a:xfrm>
          <a:prstGeom prst="roundRect">
            <a:avLst>
              <a:gd name="adj" fmla="val 50000"/>
            </a:avLst>
          </a:prstGeom>
          <a:solidFill>
            <a:schemeClr val="bg1">
              <a:lumMod val="85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00000"/>
              </a:lnSpc>
            </a:pPr>
            <a:endParaRPr lang="en-GB" dirty="0">
              <a:solidFill>
                <a:schemeClr val="tx1"/>
              </a:solidFill>
              <a:latin typeface="Arial" panose="020B0604020202020204" pitchFamily="34" charset="0"/>
              <a:cs typeface="Arial" panose="020B0604020202020204" pitchFamily="34" charset="0"/>
            </a:endParaRPr>
          </a:p>
        </p:txBody>
      </p:sp>
      <p:sp>
        <p:nvSpPr>
          <p:cNvPr id="18" name="Rounded Rectangle 17"/>
          <p:cNvSpPr/>
          <p:nvPr/>
        </p:nvSpPr>
        <p:spPr>
          <a:xfrm rot="5400000">
            <a:off x="528802" y="2524142"/>
            <a:ext cx="744514" cy="97957"/>
          </a:xfrm>
          <a:prstGeom prst="roundRect">
            <a:avLst>
              <a:gd name="adj" fmla="val 50000"/>
            </a:avLst>
          </a:prstGeom>
          <a:solidFill>
            <a:schemeClr val="bg1">
              <a:lumMod val="85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0000"/>
              </a:lnSpc>
            </a:pPr>
            <a:endParaRPr lang="en-GB" dirty="0" smtClean="0">
              <a:solidFill>
                <a:schemeClr val="tx1"/>
              </a:solidFill>
              <a:latin typeface="Arial" panose="020B0604020202020204" pitchFamily="34" charset="0"/>
              <a:cs typeface="Arial" panose="020B0604020202020204" pitchFamily="34" charset="0"/>
            </a:endParaRPr>
          </a:p>
        </p:txBody>
      </p:sp>
      <p:cxnSp>
        <p:nvCxnSpPr>
          <p:cNvPr id="24" name="Straight Connector 23"/>
          <p:cNvCxnSpPr/>
          <p:nvPr/>
        </p:nvCxnSpPr>
        <p:spPr>
          <a:xfrm flipH="1">
            <a:off x="1095375" y="4099949"/>
            <a:ext cx="794784" cy="0"/>
          </a:xfrm>
          <a:prstGeom prst="line">
            <a:avLst/>
          </a:prstGeom>
          <a:ln w="9525" cmpd="sng">
            <a:solidFill>
              <a:schemeClr val="accent1"/>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flipH="1">
            <a:off x="1082040" y="5089244"/>
            <a:ext cx="808120" cy="0"/>
          </a:xfrm>
          <a:prstGeom prst="line">
            <a:avLst/>
          </a:prstGeom>
          <a:ln w="9525" cmpd="sng">
            <a:solidFill>
              <a:schemeClr val="accent1"/>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1890159" y="1724516"/>
            <a:ext cx="0" cy="590928"/>
          </a:xfrm>
          <a:prstGeom prst="line">
            <a:avLst/>
          </a:prstGeom>
          <a:ln>
            <a:solidFill>
              <a:schemeClr val="accent3"/>
            </a:solidFill>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1890159" y="3765040"/>
            <a:ext cx="0" cy="765069"/>
          </a:xfrm>
          <a:prstGeom prst="line">
            <a:avLst/>
          </a:prstGeom>
          <a:ln>
            <a:solidFill>
              <a:schemeClr val="accent3"/>
            </a:solidFill>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1890159" y="4631378"/>
            <a:ext cx="0" cy="765069"/>
          </a:xfrm>
          <a:prstGeom prst="line">
            <a:avLst/>
          </a:prstGeom>
          <a:ln>
            <a:solidFill>
              <a:schemeClr val="accent3"/>
            </a:solidFill>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flipH="1">
            <a:off x="1045844" y="3122732"/>
            <a:ext cx="808120" cy="0"/>
          </a:xfrm>
          <a:prstGeom prst="line">
            <a:avLst/>
          </a:prstGeom>
          <a:ln w="9525" cmpd="sng">
            <a:solidFill>
              <a:schemeClr val="accent1"/>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1890159" y="2770118"/>
            <a:ext cx="0" cy="590928"/>
          </a:xfrm>
          <a:prstGeom prst="line">
            <a:avLst/>
          </a:prstGeom>
          <a:ln>
            <a:solidFill>
              <a:schemeClr val="accent3"/>
            </a:solidFill>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flipH="1">
            <a:off x="1047752" y="2124755"/>
            <a:ext cx="806212" cy="0"/>
          </a:xfrm>
          <a:prstGeom prst="line">
            <a:avLst/>
          </a:prstGeom>
          <a:ln w="9525" cmpd="sng">
            <a:solidFill>
              <a:schemeClr val="accent1"/>
            </a:solidFill>
            <a:tailEnd type="oval" w="med" len="med"/>
          </a:ln>
        </p:spPr>
        <p:style>
          <a:lnRef idx="1">
            <a:schemeClr val="accent1"/>
          </a:lnRef>
          <a:fillRef idx="0">
            <a:schemeClr val="accent1"/>
          </a:fillRef>
          <a:effectRef idx="0">
            <a:schemeClr val="accent1"/>
          </a:effectRef>
          <a:fontRef idx="minor">
            <a:schemeClr val="tx1"/>
          </a:fontRef>
        </p:style>
      </p:cxnSp>
      <p:graphicFrame>
        <p:nvGraphicFramePr>
          <p:cNvPr id="6" name="Table 5"/>
          <p:cNvGraphicFramePr>
            <a:graphicFrameLocks noGrp="1"/>
          </p:cNvGraphicFramePr>
          <p:nvPr>
            <p:extLst>
              <p:ext uri="{D42A27DB-BD31-4B8C-83A1-F6EECF244321}">
                <p14:modId xmlns:p14="http://schemas.microsoft.com/office/powerpoint/2010/main" val="2366960188"/>
              </p:ext>
            </p:extLst>
          </p:nvPr>
        </p:nvGraphicFramePr>
        <p:xfrm>
          <a:off x="1890160" y="1319681"/>
          <a:ext cx="7243207" cy="4198609"/>
        </p:xfrm>
        <a:graphic>
          <a:graphicData uri="http://schemas.openxmlformats.org/drawingml/2006/table">
            <a:tbl>
              <a:tblPr firstRow="1" bandRow="1">
                <a:tableStyleId>{839DD9DD-9E6C-4910-8AC0-68ADFF6A6AFC}</a:tableStyleId>
              </a:tblPr>
              <a:tblGrid>
                <a:gridCol w="2278498"/>
                <a:gridCol w="4964709"/>
              </a:tblGrid>
              <a:tr h="313952">
                <a:tc>
                  <a:txBody>
                    <a:bodyPr/>
                    <a:lstStyle/>
                    <a:p>
                      <a:r>
                        <a:rPr lang="en-US" sz="1400" dirty="0" smtClean="0">
                          <a:solidFill>
                            <a:schemeClr val="accent1"/>
                          </a:solidFill>
                          <a:latin typeface="Arial" panose="020B0604020202020204" pitchFamily="34" charset="0"/>
                          <a:cs typeface="Arial" panose="020B0604020202020204" pitchFamily="34" charset="0"/>
                        </a:rPr>
                        <a:t>Objectives</a:t>
                      </a:r>
                      <a:endParaRPr lang="en-US" sz="1400" dirty="0">
                        <a:solidFill>
                          <a:schemeClr val="accent1"/>
                        </a:solidFill>
                        <a:latin typeface="Arial" panose="020B0604020202020204" pitchFamily="34" charset="0"/>
                        <a:cs typeface="Arial" panose="020B0604020202020204" pitchFamily="34" charset="0"/>
                      </a:endParaRPr>
                    </a:p>
                  </a:txBody>
                  <a:tcPr anchor="b">
                    <a:lnL>
                      <a:noFill/>
                    </a:lnL>
                    <a:lnR>
                      <a:noFill/>
                    </a:lnR>
                    <a:lnT>
                      <a:noFill/>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400" dirty="0" smtClean="0">
                          <a:solidFill>
                            <a:schemeClr val="accent1"/>
                          </a:solidFill>
                          <a:latin typeface="Arial" panose="020B0604020202020204" pitchFamily="34" charset="0"/>
                          <a:cs typeface="Arial" panose="020B0604020202020204" pitchFamily="34" charset="0"/>
                        </a:rPr>
                        <a:t>Manifestation in RAS</a:t>
                      </a:r>
                      <a:endParaRPr lang="en-US" sz="1400" dirty="0">
                        <a:solidFill>
                          <a:schemeClr val="accent1"/>
                        </a:solidFill>
                        <a:latin typeface="Arial" panose="020B0604020202020204" pitchFamily="34" charset="0"/>
                        <a:cs typeface="Arial" panose="020B0604020202020204" pitchFamily="34" charset="0"/>
                      </a:endParaRPr>
                    </a:p>
                  </a:txBody>
                  <a:tcPr anchor="b">
                    <a:lnL>
                      <a:noFill/>
                    </a:lnL>
                    <a:lnR>
                      <a:noFill/>
                    </a:lnR>
                    <a:lnT>
                      <a:noFill/>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r>
              <a:tr h="470928">
                <a:tc rowSpan="2">
                  <a:txBody>
                    <a:bodyPr/>
                    <a:lstStyle/>
                    <a:p>
                      <a:pPr algn="l">
                        <a:lnSpc>
                          <a:spcPct val="100000"/>
                        </a:lnSpc>
                      </a:pPr>
                      <a:r>
                        <a:rPr lang="en-US" sz="1200" b="1" dirty="0" smtClean="0">
                          <a:solidFill>
                            <a:schemeClr val="tx1"/>
                          </a:solidFill>
                          <a:latin typeface="Arial" panose="020B0604020202020204" pitchFamily="34" charset="0"/>
                          <a:cs typeface="Arial" panose="020B0604020202020204" pitchFamily="34" charset="0"/>
                        </a:rPr>
                        <a:t>Meet regulatory constraints</a:t>
                      </a:r>
                      <a:endParaRPr lang="en-US" sz="1200" b="1" dirty="0">
                        <a:solidFill>
                          <a:schemeClr val="tx1"/>
                        </a:solidFill>
                        <a:latin typeface="Arial" panose="020B0604020202020204" pitchFamily="34" charset="0"/>
                        <a:cs typeface="Arial" panose="020B0604020202020204" pitchFamily="34" charset="0"/>
                      </a:endParaRPr>
                    </a:p>
                  </a:txBody>
                  <a:tcPr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171450" indent="-171450">
                        <a:buFont typeface="Arial" panose="020B0604020202020204" pitchFamily="34" charset="0"/>
                        <a:buChar char="•"/>
                      </a:pPr>
                      <a:r>
                        <a:rPr lang="en-GB" sz="1200" b="1" i="0" dirty="0" smtClean="0">
                          <a:latin typeface="Arial" panose="020B0604020202020204" pitchFamily="34" charset="0"/>
                          <a:cs typeface="Arial" panose="020B0604020202020204" pitchFamily="34" charset="0"/>
                        </a:rPr>
                        <a:t>Capital</a:t>
                      </a:r>
                      <a:r>
                        <a:rPr lang="en-GB" sz="1200" dirty="0" smtClean="0">
                          <a:latin typeface="Arial" panose="020B0604020202020204" pitchFamily="34" charset="0"/>
                          <a:cs typeface="Arial" panose="020B0604020202020204" pitchFamily="34" charset="0"/>
                        </a:rPr>
                        <a:t>: </a:t>
                      </a:r>
                      <a:r>
                        <a:rPr lang="en-GB" sz="1200" dirty="0" smtClean="0">
                          <a:solidFill>
                            <a:schemeClr val="tx1"/>
                          </a:solidFill>
                          <a:latin typeface="Arial" panose="020B0604020202020204" pitchFamily="34" charset="0"/>
                          <a:cs typeface="Arial" panose="020B0604020202020204" pitchFamily="34" charset="0"/>
                        </a:rPr>
                        <a:t>Ensure</a:t>
                      </a:r>
                      <a:r>
                        <a:rPr lang="en-GB" sz="1200" baseline="0" dirty="0" smtClean="0">
                          <a:solidFill>
                            <a:schemeClr val="tx1"/>
                          </a:solidFill>
                          <a:latin typeface="Arial" panose="020B0604020202020204" pitchFamily="34" charset="0"/>
                          <a:cs typeface="Arial" panose="020B0604020202020204" pitchFamily="34" charset="0"/>
                        </a:rPr>
                        <a:t> post-loss capital ratios in CCAR analysis are at or above limits</a:t>
                      </a:r>
                      <a:endParaRPr lang="en-US" sz="1200" dirty="0">
                        <a:solidFill>
                          <a:schemeClr val="tx1"/>
                        </a:solidFill>
                        <a:latin typeface="Arial" panose="020B0604020202020204" pitchFamily="34" charset="0"/>
                        <a:cs typeface="Arial" panose="020B0604020202020204" pitchFamily="34" charset="0"/>
                      </a:endParaRPr>
                    </a:p>
                  </a:txBody>
                  <a:tcPr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r>
              <a:tr h="464845">
                <a:tc vMerge="1">
                  <a:txBody>
                    <a:bodyPr/>
                    <a:lstStyle/>
                    <a:p>
                      <a:endParaRPr lang="en-US"/>
                    </a:p>
                  </a:txBody>
                  <a:tcPr/>
                </a:tc>
                <a:tc>
                  <a:txBody>
                    <a:bodyPr/>
                    <a:lstStyle/>
                    <a:p>
                      <a:pPr marL="171450" indent="-171450">
                        <a:buFont typeface="Arial" panose="020B0604020202020204" pitchFamily="34" charset="0"/>
                        <a:buChar char="•"/>
                      </a:pPr>
                      <a:r>
                        <a:rPr lang="en-US" sz="1200" b="1" i="0" dirty="0" smtClean="0">
                          <a:latin typeface="Arial" panose="020B0604020202020204" pitchFamily="34" charset="0"/>
                          <a:ea typeface="ＭＳ Ｐゴシック" pitchFamily="-112" charset="-128"/>
                          <a:cs typeface="Arial" panose="020B0604020202020204" pitchFamily="34" charset="0"/>
                        </a:rPr>
                        <a:t>Liquidity</a:t>
                      </a:r>
                      <a:r>
                        <a:rPr lang="en-US" sz="1200" dirty="0" smtClean="0">
                          <a:latin typeface="Arial" panose="020B0604020202020204" pitchFamily="34" charset="0"/>
                          <a:ea typeface="ＭＳ Ｐゴシック" pitchFamily="-112" charset="-128"/>
                          <a:cs typeface="Arial" panose="020B0604020202020204" pitchFamily="34" charset="0"/>
                        </a:rPr>
                        <a:t>:</a:t>
                      </a:r>
                      <a:r>
                        <a:rPr lang="en-US" sz="1200" baseline="0" dirty="0" smtClean="0">
                          <a:latin typeface="Arial" panose="020B0604020202020204" pitchFamily="34" charset="0"/>
                          <a:ea typeface="ＭＳ Ｐゴシック" pitchFamily="-112" charset="-128"/>
                          <a:cs typeface="Arial" panose="020B0604020202020204" pitchFamily="34" charset="0"/>
                        </a:rPr>
                        <a:t> </a:t>
                      </a:r>
                      <a:r>
                        <a:rPr lang="en-US" sz="1200" kern="1200" dirty="0" smtClean="0">
                          <a:solidFill>
                            <a:schemeClr val="tx1"/>
                          </a:solidFill>
                          <a:effectLst/>
                          <a:latin typeface="Arial"/>
                          <a:ea typeface="+mn-ea"/>
                          <a:cs typeface="+mn-cs"/>
                        </a:rPr>
                        <a:t>Ensure cash flow profile keeps the entity within both internally and externally-defined limits</a:t>
                      </a:r>
                      <a:endParaRPr lang="en-US" sz="1200" dirty="0">
                        <a:latin typeface="Arial" panose="020B0604020202020204" pitchFamily="34" charset="0"/>
                        <a:cs typeface="Arial" panose="020B0604020202020204" pitchFamily="34" charset="0"/>
                      </a:endParaRPr>
                    </a:p>
                  </a:txBody>
                  <a:tcPr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r>
              <a:tr h="954937">
                <a:tc>
                  <a:txBody>
                    <a:bodyPr/>
                    <a:lstStyle/>
                    <a:p>
                      <a:pPr marL="0" marR="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dirty="0" smtClean="0">
                          <a:solidFill>
                            <a:schemeClr val="tx1"/>
                          </a:solidFill>
                          <a:latin typeface="Arial" panose="020B0604020202020204" pitchFamily="34" charset="0"/>
                          <a:cs typeface="Arial" panose="020B0604020202020204" pitchFamily="34" charset="0"/>
                        </a:rPr>
                        <a:t>Sustain </a:t>
                      </a:r>
                      <a:r>
                        <a:rPr lang="en-US" sz="1200" b="1" kern="1200" baseline="0" dirty="0" smtClean="0">
                          <a:solidFill>
                            <a:schemeClr val="tx1"/>
                          </a:solidFill>
                          <a:latin typeface="Arial" panose="020B0604020202020204" pitchFamily="34" charset="0"/>
                          <a:ea typeface="+mn-ea"/>
                          <a:cs typeface="Arial" panose="020B0604020202020204" pitchFamily="34" charset="0"/>
                        </a:rPr>
                        <a:t>confidence of external stakeholders (e.g., rating agencies)</a:t>
                      </a:r>
                    </a:p>
                  </a:txBody>
                  <a:tcPr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171450" marR="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dirty="0" smtClean="0">
                          <a:latin typeface="Arial" panose="020B0604020202020204" pitchFamily="34" charset="0"/>
                          <a:cs typeface="Arial" panose="020B0604020202020204" pitchFamily="34" charset="0"/>
                        </a:rPr>
                        <a:t>Ensure</a:t>
                      </a:r>
                      <a:r>
                        <a:rPr lang="en-GB" sz="1200" baseline="0" dirty="0" smtClean="0">
                          <a:latin typeface="Arial" panose="020B0604020202020204" pitchFamily="34" charset="0"/>
                          <a:cs typeface="Arial" panose="020B0604020202020204" pitchFamily="34" charset="0"/>
                        </a:rPr>
                        <a:t> c</a:t>
                      </a:r>
                      <a:r>
                        <a:rPr lang="en-GB" sz="1200" dirty="0" smtClean="0">
                          <a:latin typeface="Arial" panose="020B0604020202020204" pitchFamily="34" charset="0"/>
                          <a:cs typeface="Arial" panose="020B0604020202020204" pitchFamily="34" charset="0"/>
                        </a:rPr>
                        <a:t>haracteristics of the balance</a:t>
                      </a:r>
                      <a:r>
                        <a:rPr lang="en-GB" sz="1200" baseline="0" dirty="0" smtClean="0">
                          <a:latin typeface="Arial" panose="020B0604020202020204" pitchFamily="34" charset="0"/>
                          <a:cs typeface="Arial" panose="020B0604020202020204" pitchFamily="34" charset="0"/>
                        </a:rPr>
                        <a:t> sheet, earnings and </a:t>
                      </a:r>
                      <a:r>
                        <a:rPr lang="en-GB" sz="1200" dirty="0" smtClean="0">
                          <a:latin typeface="Arial" panose="020B0604020202020204" pitchFamily="34" charset="0"/>
                          <a:cs typeface="Arial" panose="020B0604020202020204" pitchFamily="34" charset="0"/>
                        </a:rPr>
                        <a:t>business profile (e.g., asset quality, liquidity, concentrations) are consistent with stakeholder expectations for prudent</a:t>
                      </a:r>
                      <a:r>
                        <a:rPr lang="en-GB" sz="1200" baseline="0" dirty="0" smtClean="0">
                          <a:latin typeface="Arial" panose="020B0604020202020204" pitchFamily="34" charset="0"/>
                          <a:cs typeface="Arial" panose="020B0604020202020204" pitchFamily="34" charset="0"/>
                        </a:rPr>
                        <a:t> risk management</a:t>
                      </a:r>
                      <a:endParaRPr lang="en-US" sz="1200" dirty="0">
                        <a:latin typeface="Arial" panose="020B0604020202020204" pitchFamily="34" charset="0"/>
                        <a:cs typeface="Arial" panose="020B0604020202020204" pitchFamily="34" charset="0"/>
                      </a:endParaRPr>
                    </a:p>
                  </a:txBody>
                  <a:tcPr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r>
              <a:tr h="1030738">
                <a:tc>
                  <a:txBody>
                    <a:bodyPr/>
                    <a:lstStyle/>
                    <a:p>
                      <a:pPr marL="0" marR="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kern="1200" dirty="0" smtClean="0">
                          <a:solidFill>
                            <a:schemeClr val="tx1"/>
                          </a:solidFill>
                          <a:latin typeface="Arial" panose="020B0604020202020204" pitchFamily="34" charset="0"/>
                          <a:ea typeface="+mn-ea"/>
                          <a:cs typeface="Arial" panose="020B0604020202020204" pitchFamily="34" charset="0"/>
                        </a:rPr>
                        <a:t>Minimize</a:t>
                      </a:r>
                      <a:r>
                        <a:rPr lang="en-US" sz="1200" b="1" kern="1200" baseline="0" dirty="0" smtClean="0">
                          <a:solidFill>
                            <a:schemeClr val="tx1"/>
                          </a:solidFill>
                          <a:latin typeface="Arial" panose="020B0604020202020204" pitchFamily="34" charset="0"/>
                          <a:ea typeface="+mn-ea"/>
                          <a:cs typeface="Arial" panose="020B0604020202020204" pitchFamily="34" charset="0"/>
                        </a:rPr>
                        <a:t> </a:t>
                      </a:r>
                      <a:r>
                        <a:rPr lang="en-US" sz="1200" b="1" kern="1200" dirty="0" smtClean="0">
                          <a:solidFill>
                            <a:schemeClr val="tx1"/>
                          </a:solidFill>
                          <a:latin typeface="Arial" panose="020B0604020202020204" pitchFamily="34" charset="0"/>
                          <a:ea typeface="+mn-ea"/>
                          <a:cs typeface="Arial" panose="020B0604020202020204" pitchFamily="34" charset="0"/>
                        </a:rPr>
                        <a:t>risks that do not generate incremental earnings</a:t>
                      </a:r>
                    </a:p>
                  </a:txBody>
                  <a:tcPr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171450" marR="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dirty="0" smtClean="0">
                          <a:solidFill>
                            <a:schemeClr val="tx1"/>
                          </a:solidFill>
                          <a:latin typeface="Arial" panose="020B0604020202020204" pitchFamily="34" charset="0"/>
                          <a:ea typeface="+mn-ea"/>
                          <a:cs typeface="Arial" panose="020B0604020202020204" pitchFamily="34" charset="0"/>
                        </a:rPr>
                        <a:t>Establish</a:t>
                      </a:r>
                      <a:r>
                        <a:rPr lang="en-GB" sz="1200" kern="1200" baseline="0" dirty="0" smtClean="0">
                          <a:solidFill>
                            <a:schemeClr val="tx1"/>
                          </a:solidFill>
                          <a:latin typeface="Arial" panose="020B0604020202020204" pitchFamily="34" charset="0"/>
                          <a:ea typeface="+mn-ea"/>
                          <a:cs typeface="Arial" panose="020B0604020202020204" pitchFamily="34" charset="0"/>
                        </a:rPr>
                        <a:t> </a:t>
                      </a:r>
                      <a:r>
                        <a:rPr lang="en-GB" sz="1200" kern="1200" dirty="0" smtClean="0">
                          <a:solidFill>
                            <a:schemeClr val="tx1"/>
                          </a:solidFill>
                          <a:latin typeface="Arial" panose="020B0604020202020204" pitchFamily="34" charset="0"/>
                          <a:ea typeface="+mn-ea"/>
                          <a:cs typeface="Arial" panose="020B0604020202020204" pitchFamily="34" charset="0"/>
                        </a:rPr>
                        <a:t>Board-level expectations for processes and controls in place for non-financial risks</a:t>
                      </a:r>
                      <a:r>
                        <a:rPr lang="en-GB" sz="1200" kern="1200" baseline="0" dirty="0" smtClean="0">
                          <a:solidFill>
                            <a:schemeClr val="tx1"/>
                          </a:solidFill>
                          <a:latin typeface="Arial" panose="020B0604020202020204" pitchFamily="34" charset="0"/>
                          <a:ea typeface="+mn-ea"/>
                          <a:cs typeface="Arial" panose="020B0604020202020204" pitchFamily="34" charset="0"/>
                        </a:rPr>
                        <a:t> </a:t>
                      </a:r>
                      <a:endParaRPr lang="en-GB" sz="1200" kern="1200" dirty="0" smtClean="0">
                        <a:solidFill>
                          <a:schemeClr val="tx1"/>
                        </a:solidFill>
                        <a:latin typeface="Arial" panose="020B0604020202020204" pitchFamily="34" charset="0"/>
                        <a:ea typeface="+mn-ea"/>
                        <a:cs typeface="Arial" panose="020B0604020202020204" pitchFamily="34" charset="0"/>
                      </a:endParaRPr>
                    </a:p>
                  </a:txBody>
                  <a:tcPr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r>
              <a:tr h="963209">
                <a:tc>
                  <a:txBody>
                    <a:bodyPr/>
                    <a:lstStyle/>
                    <a:p>
                      <a:pPr marL="0" marR="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dirty="0" smtClean="0">
                          <a:solidFill>
                            <a:schemeClr val="tx1"/>
                          </a:solidFill>
                          <a:latin typeface="Arial" panose="020B0604020202020204" pitchFamily="34" charset="0"/>
                          <a:cs typeface="Arial" panose="020B0604020202020204" pitchFamily="34" charset="0"/>
                        </a:rPr>
                        <a:t>Comply with Group-level</a:t>
                      </a:r>
                      <a:r>
                        <a:rPr lang="en-US" sz="1200" b="1" baseline="0" dirty="0" smtClean="0">
                          <a:solidFill>
                            <a:schemeClr val="tx1"/>
                          </a:solidFill>
                          <a:latin typeface="Arial" panose="020B0604020202020204" pitchFamily="34" charset="0"/>
                          <a:cs typeface="Arial" panose="020B0604020202020204" pitchFamily="34" charset="0"/>
                        </a:rPr>
                        <a:t> Risk A</a:t>
                      </a:r>
                      <a:r>
                        <a:rPr lang="en-US" sz="1200" b="1" dirty="0" smtClean="0">
                          <a:solidFill>
                            <a:schemeClr val="tx1"/>
                          </a:solidFill>
                          <a:latin typeface="Arial" panose="020B0604020202020204" pitchFamily="34" charset="0"/>
                          <a:cs typeface="Arial" panose="020B0604020202020204" pitchFamily="34" charset="0"/>
                        </a:rPr>
                        <a:t>ppetite expectations</a:t>
                      </a:r>
                      <a:endParaRPr lang="en-GB" sz="1200" b="1" dirty="0" smtClean="0">
                        <a:solidFill>
                          <a:schemeClr val="tx1"/>
                        </a:solidFill>
                        <a:latin typeface="Arial" panose="020B0604020202020204" pitchFamily="34" charset="0"/>
                        <a:cs typeface="Arial" panose="020B0604020202020204" pitchFamily="34" charset="0"/>
                      </a:endParaRPr>
                    </a:p>
                  </a:txBody>
                  <a:tcPr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171450" marR="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dirty="0" smtClean="0">
                          <a:solidFill>
                            <a:schemeClr val="tx1"/>
                          </a:solidFill>
                          <a:latin typeface="Arial" panose="020B0604020202020204" pitchFamily="34" charset="0"/>
                          <a:ea typeface="+mn-ea"/>
                          <a:cs typeface="Arial" panose="020B0604020202020204" pitchFamily="34" charset="0"/>
                        </a:rPr>
                        <a:t>I</a:t>
                      </a:r>
                      <a:r>
                        <a:rPr lang="en-GB" sz="1200" kern="1200" baseline="0" dirty="0" smtClean="0">
                          <a:solidFill>
                            <a:schemeClr val="tx1"/>
                          </a:solidFill>
                          <a:latin typeface="Arial" panose="020B0604020202020204" pitchFamily="34" charset="0"/>
                          <a:ea typeface="+mn-ea"/>
                          <a:cs typeface="Arial" panose="020B0604020202020204" pitchFamily="34" charset="0"/>
                        </a:rPr>
                        <a:t>ncl</a:t>
                      </a:r>
                      <a:r>
                        <a:rPr lang="en-GB" sz="1200" kern="1200" dirty="0" smtClean="0">
                          <a:solidFill>
                            <a:schemeClr val="tx1"/>
                          </a:solidFill>
                          <a:latin typeface="Arial" panose="020B0604020202020204" pitchFamily="34" charset="0"/>
                          <a:ea typeface="+mn-ea"/>
                          <a:cs typeface="Arial" panose="020B0604020202020204" pitchFamily="34" charset="0"/>
                        </a:rPr>
                        <a:t>ude</a:t>
                      </a:r>
                      <a:r>
                        <a:rPr lang="en-GB" sz="1200" kern="1200" baseline="0" dirty="0" smtClean="0">
                          <a:solidFill>
                            <a:schemeClr val="tx1"/>
                          </a:solidFill>
                          <a:latin typeface="Arial" panose="020B0604020202020204" pitchFamily="34" charset="0"/>
                          <a:ea typeface="+mn-ea"/>
                          <a:cs typeface="Arial" panose="020B0604020202020204" pitchFamily="34" charset="0"/>
                        </a:rPr>
                        <a:t> </a:t>
                      </a:r>
                      <a:r>
                        <a:rPr lang="en-US" sz="1200" kern="1200" dirty="0" smtClean="0">
                          <a:solidFill>
                            <a:schemeClr val="tx1"/>
                          </a:solidFill>
                          <a:latin typeface="Arial" panose="020B0604020202020204" pitchFamily="34" charset="0"/>
                          <a:ea typeface="+mn-ea"/>
                          <a:cs typeface="Arial" panose="020B0604020202020204" pitchFamily="34" charset="0"/>
                        </a:rPr>
                        <a:t>metrics and adhere to limits agreed</a:t>
                      </a:r>
                      <a:r>
                        <a:rPr lang="en-US" sz="1200" kern="1200" baseline="0" dirty="0" smtClean="0">
                          <a:solidFill>
                            <a:schemeClr val="tx1"/>
                          </a:solidFill>
                          <a:latin typeface="Arial" panose="020B0604020202020204" pitchFamily="34" charset="0"/>
                          <a:ea typeface="+mn-ea"/>
                          <a:cs typeface="Arial" panose="020B0604020202020204" pitchFamily="34" charset="0"/>
                        </a:rPr>
                        <a:t> with </a:t>
                      </a:r>
                      <a:r>
                        <a:rPr lang="en-US" sz="1200" kern="1200" dirty="0" smtClean="0">
                          <a:solidFill>
                            <a:schemeClr val="tx1"/>
                          </a:solidFill>
                          <a:latin typeface="Arial" panose="020B0604020202020204" pitchFamily="34" charset="0"/>
                          <a:ea typeface="+mn-ea"/>
                          <a:cs typeface="Arial" panose="020B0604020202020204" pitchFamily="34" charset="0"/>
                        </a:rPr>
                        <a:t>Group, as applicable to SHUSA’s business</a:t>
                      </a:r>
                      <a:endParaRPr lang="en-GB" sz="1200" kern="1200" dirty="0" smtClean="0">
                        <a:solidFill>
                          <a:schemeClr val="tx1"/>
                        </a:solidFill>
                        <a:latin typeface="Arial" panose="020B0604020202020204" pitchFamily="34" charset="0"/>
                        <a:ea typeface="+mn-ea"/>
                        <a:cs typeface="Arial" panose="020B0604020202020204" pitchFamily="34" charset="0"/>
                      </a:endParaRPr>
                    </a:p>
                  </a:txBody>
                  <a:tcPr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graphicFrame>
        <p:nvGraphicFramePr>
          <p:cNvPr id="32" name="CONCLUTION_SHAPE"/>
          <p:cNvGraphicFramePr>
            <a:graphicFrameLocks noGrp="1"/>
          </p:cNvGraphicFramePr>
          <p:nvPr>
            <p:extLst>
              <p:ext uri="{D42A27DB-BD31-4B8C-83A1-F6EECF244321}">
                <p14:modId xmlns:p14="http://schemas.microsoft.com/office/powerpoint/2010/main" val="1932619354"/>
              </p:ext>
            </p:extLst>
          </p:nvPr>
        </p:nvGraphicFramePr>
        <p:xfrm>
          <a:off x="439130" y="5567408"/>
          <a:ext cx="8709633" cy="640080"/>
        </p:xfrm>
        <a:graphic>
          <a:graphicData uri="http://schemas.openxmlformats.org/drawingml/2006/table">
            <a:tbl>
              <a:tblPr firstRow="1" bandRow="1">
                <a:tableStyleId>{839DD9DD-9E6C-4910-8AC0-68ADFF6A6AFC}</a:tableStyleId>
              </a:tblPr>
              <a:tblGrid>
                <a:gridCol w="8709633"/>
              </a:tblGrid>
              <a:tr h="254000">
                <a:tc>
                  <a:txBody>
                    <a:bodyPr/>
                    <a:lstStyle/>
                    <a:p>
                      <a:r>
                        <a:rPr kumimoji="0" lang="en-US" sz="1800" b="0" i="0" u="none" baseline="0" dirty="0" smtClean="0">
                          <a:solidFill>
                            <a:srgbClr val="FF0000"/>
                          </a:solidFill>
                          <a:latin typeface="Arial" panose="020B0604020202020204" pitchFamily="34" charset="0"/>
                          <a:cs typeface="Arial" panose="020B0604020202020204" pitchFamily="34" charset="0"/>
                          <a:sym typeface="Arial"/>
                        </a:rPr>
                        <a:t>The statements, metrics and limits in the RAS will enable the Board to ensure these overarching objectives are upheld</a:t>
                      </a:r>
                    </a:p>
                  </a:txBody>
                  <a:tcPr anchor="b">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sp>
        <p:nvSpPr>
          <p:cNvPr id="42" name="Text Box 75"/>
          <p:cNvSpPr txBox="1">
            <a:spLocks noChangeArrowheads="1"/>
          </p:cNvSpPr>
          <p:nvPr/>
        </p:nvSpPr>
        <p:spPr bwMode="gray">
          <a:xfrm>
            <a:off x="407540" y="98167"/>
            <a:ext cx="716543" cy="184666"/>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none" lIns="0" tIns="0" rIns="0" bIns="0">
            <a:spAutoFit/>
          </a:bodyPr>
          <a:lstStyle/>
          <a:p>
            <a:pPr algn="l">
              <a:lnSpc>
                <a:spcPct val="100000"/>
              </a:lnSpc>
            </a:pPr>
            <a:r>
              <a:rPr lang="en-US" sz="1200" dirty="0" smtClean="0">
                <a:solidFill>
                  <a:schemeClr val="bg1">
                    <a:lumMod val="50000"/>
                  </a:schemeClr>
                </a:solidFill>
              </a:rPr>
              <a:t>Objectives</a:t>
            </a:r>
            <a:endParaRPr lang="en-US" sz="1200" dirty="0">
              <a:solidFill>
                <a:schemeClr val="bg1">
                  <a:lumMod val="50000"/>
                </a:schemeClr>
              </a:solidFill>
            </a:endParaRPr>
          </a:p>
        </p:txBody>
      </p:sp>
    </p:spTree>
    <p:extLst>
      <p:ext uri="{BB962C8B-B14F-4D97-AF65-F5344CB8AC3E}">
        <p14:creationId xmlns:p14="http://schemas.microsoft.com/office/powerpoint/2010/main" val="228020559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0" name="Object 39" hidden="1"/>
          <p:cNvGraphicFramePr>
            <a:graphicFrameLocks noChangeAspect="1"/>
          </p:cNvGraphicFramePr>
          <p:nvPr>
            <p:custDataLst>
              <p:tags r:id="rId2"/>
            </p:custDataLst>
            <p:extLst>
              <p:ext uri="{D42A27DB-BD31-4B8C-83A1-F6EECF244321}">
                <p14:modId xmlns:p14="http://schemas.microsoft.com/office/powerpoint/2010/main" val="3433067088"/>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05302" name="think-cell Slide" r:id="rId26" imgW="270" imgH="270" progId="TCLayout.ActiveDocument.1">
                  <p:embed/>
                </p:oleObj>
              </mc:Choice>
              <mc:Fallback>
                <p:oleObj name="think-cell Slide" r:id="rId26" imgW="270" imgH="270" progId="TCLayout.ActiveDocument.1">
                  <p:embed/>
                  <p:pic>
                    <p:nvPicPr>
                      <p:cNvPr id="0" name=""/>
                      <p:cNvPicPr/>
                      <p:nvPr/>
                    </p:nvPicPr>
                    <p:blipFill>
                      <a:blip r:embed="rId27"/>
                      <a:stretch>
                        <a:fillRect/>
                      </a:stretch>
                    </p:blipFill>
                    <p:spPr>
                      <a:xfrm>
                        <a:off x="1588" y="1588"/>
                        <a:ext cx="1587" cy="1587"/>
                      </a:xfrm>
                      <a:prstGeom prst="rect">
                        <a:avLst/>
                      </a:prstGeom>
                    </p:spPr>
                  </p:pic>
                </p:oleObj>
              </mc:Fallback>
            </mc:AlternateContent>
          </a:graphicData>
        </a:graphic>
      </p:graphicFrame>
      <p:sp>
        <p:nvSpPr>
          <p:cNvPr id="6" name="Rectangle 5" hidden="1"/>
          <p:cNvSpPr/>
          <p:nvPr>
            <p:custDataLst>
              <p:tags r:id="rId3"/>
            </p:custDataLst>
          </p:nvPr>
        </p:nvSpPr>
        <p:spPr bwMode="auto">
          <a:xfrm>
            <a:off x="0" y="0"/>
            <a:ext cx="158750" cy="158750"/>
          </a:xfrm>
          <a:prstGeom prst="rect">
            <a:avLst/>
          </a:prstGeom>
          <a:solidFill>
            <a:schemeClr val="accent1">
              <a:lumMod val="20000"/>
              <a:lumOff val="8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vert="horz" wrap="none" lIns="0" tIns="0" rIns="0" bIns="0" numCol="1" spcCol="0" rtlCol="0" anchor="ctr" anchorCtr="0">
            <a:noAutofit/>
          </a:bodyPr>
          <a:lstStyle/>
          <a:p>
            <a:pPr>
              <a:lnSpc>
                <a:spcPct val="100000"/>
              </a:lnSpc>
            </a:pPr>
            <a:endParaRPr lang="en-US" dirty="0" smtClean="0">
              <a:solidFill>
                <a:schemeClr val="tx1"/>
              </a:solidFill>
              <a:latin typeface="Arial"/>
              <a:cs typeface="Arial"/>
              <a:sym typeface="Arial"/>
            </a:endParaRPr>
          </a:p>
        </p:txBody>
      </p:sp>
      <p:graphicFrame>
        <p:nvGraphicFramePr>
          <p:cNvPr id="43" name="Object 42"/>
          <p:cNvGraphicFramePr>
            <a:graphicFrameLocks/>
          </p:cNvGraphicFramePr>
          <p:nvPr>
            <p:custDataLst>
              <p:tags r:id="rId4"/>
            </p:custDataLst>
            <p:extLst>
              <p:ext uri="{D42A27DB-BD31-4B8C-83A1-F6EECF244321}">
                <p14:modId xmlns:p14="http://schemas.microsoft.com/office/powerpoint/2010/main" val="361800906"/>
              </p:ext>
            </p:extLst>
          </p:nvPr>
        </p:nvGraphicFramePr>
        <p:xfrm>
          <a:off x="228600" y="1676400"/>
          <a:ext cx="5134043" cy="3228975"/>
        </p:xfrm>
        <a:graphic>
          <a:graphicData uri="http://schemas.openxmlformats.org/presentationml/2006/ole">
            <mc:AlternateContent xmlns:mc="http://schemas.openxmlformats.org/markup-compatibility/2006">
              <mc:Choice xmlns:v="urn:schemas-microsoft-com:vml" Requires="v">
                <p:oleObj spid="_x0000_s305303" name="Chart" r:id="rId28" imgW="5134043" imgH="3228975" progId="MSGraph.Chart.8">
                  <p:embed followColorScheme="full"/>
                </p:oleObj>
              </mc:Choice>
              <mc:Fallback>
                <p:oleObj name="Chart" r:id="rId28" imgW="5134043" imgH="3228975" progId="MSGraph.Chart.8">
                  <p:embed followColorScheme="full"/>
                  <p:pic>
                    <p:nvPicPr>
                      <p:cNvPr id="0" name=""/>
                      <p:cNvPicPr/>
                      <p:nvPr/>
                    </p:nvPicPr>
                    <p:blipFill>
                      <a:blip r:embed="rId29"/>
                      <a:stretch>
                        <a:fillRect/>
                      </a:stretch>
                    </p:blipFill>
                    <p:spPr>
                      <a:xfrm>
                        <a:off x="228600" y="1676400"/>
                        <a:ext cx="5134043" cy="3228975"/>
                      </a:xfrm>
                      <a:prstGeom prst="rect">
                        <a:avLst/>
                      </a:prstGeom>
                    </p:spPr>
                  </p:pic>
                </p:oleObj>
              </mc:Fallback>
            </mc:AlternateContent>
          </a:graphicData>
        </a:graphic>
      </p:graphicFrame>
      <p:sp>
        <p:nvSpPr>
          <p:cNvPr id="47" name="Text Placeholder 6277"/>
          <p:cNvSpPr>
            <a:spLocks noGrp="1"/>
          </p:cNvSpPr>
          <p:nvPr>
            <p:custDataLst>
              <p:tags r:id="rId5"/>
            </p:custDataLst>
          </p:nvPr>
        </p:nvSpPr>
        <p:spPr bwMode="auto">
          <a:xfrm>
            <a:off x="4949825" y="4765675"/>
            <a:ext cx="292100"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spcCol="0" anchor="t"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gn="ctr">
              <a:lnSpc>
                <a:spcPct val="100000"/>
              </a:lnSpc>
              <a:spcBef>
                <a:spcPct val="0"/>
              </a:spcBef>
              <a:spcAft>
                <a:spcPct val="0"/>
              </a:spcAft>
              <a:buNone/>
            </a:pPr>
            <a:fld id="{C3F9699B-6EDD-473D-9DD0-110E34D1F68E}" type="datetime'''''''''''20''''''''''''''''''''''''''1''''''''''''''''''8'''">
              <a:rPr lang="en-US" sz="1000">
                <a:latin typeface="Arial"/>
                <a:cs typeface="Arial"/>
                <a:sym typeface="Arial"/>
              </a:rPr>
              <a:pPr/>
              <a:t>2018</a:t>
            </a:fld>
            <a:endParaRPr lang="en-GB" sz="1000" dirty="0">
              <a:latin typeface="Arial"/>
              <a:cs typeface="Arial"/>
              <a:sym typeface="Arial"/>
            </a:endParaRPr>
          </a:p>
        </p:txBody>
      </p:sp>
      <p:sp>
        <p:nvSpPr>
          <p:cNvPr id="48" name="Text Placeholder 6276"/>
          <p:cNvSpPr>
            <a:spLocks noGrp="1"/>
          </p:cNvSpPr>
          <p:nvPr>
            <p:custDataLst>
              <p:tags r:id="rId6"/>
            </p:custDataLst>
          </p:nvPr>
        </p:nvSpPr>
        <p:spPr bwMode="auto">
          <a:xfrm>
            <a:off x="4054475" y="4765675"/>
            <a:ext cx="292100"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spcCol="0" anchor="t"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gn="ctr">
              <a:lnSpc>
                <a:spcPct val="100000"/>
              </a:lnSpc>
              <a:spcBef>
                <a:spcPct val="0"/>
              </a:spcBef>
              <a:spcAft>
                <a:spcPct val="0"/>
              </a:spcAft>
              <a:buNone/>
            </a:pPr>
            <a:fld id="{0A89702F-52A4-49F7-8BB7-BCDE2202507F}" type="datetime'''''''''''''''''''2''''0''''''''''''''''1''''7'''''''">
              <a:rPr lang="en-US" sz="1000">
                <a:latin typeface="Arial"/>
                <a:cs typeface="Arial"/>
                <a:sym typeface="Arial"/>
              </a:rPr>
              <a:pPr/>
              <a:t>2017</a:t>
            </a:fld>
            <a:endParaRPr lang="en-GB" sz="1000" dirty="0">
              <a:latin typeface="Arial"/>
              <a:cs typeface="Arial"/>
              <a:sym typeface="Arial"/>
            </a:endParaRPr>
          </a:p>
        </p:txBody>
      </p:sp>
      <p:sp>
        <p:nvSpPr>
          <p:cNvPr id="50" name="Text Placeholder 6275"/>
          <p:cNvSpPr>
            <a:spLocks noGrp="1"/>
          </p:cNvSpPr>
          <p:nvPr>
            <p:custDataLst>
              <p:tags r:id="rId7"/>
            </p:custDataLst>
          </p:nvPr>
        </p:nvSpPr>
        <p:spPr bwMode="auto">
          <a:xfrm>
            <a:off x="3168650" y="4765675"/>
            <a:ext cx="292100"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spcCol="0" anchor="t"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gn="ctr">
              <a:lnSpc>
                <a:spcPct val="100000"/>
              </a:lnSpc>
              <a:spcBef>
                <a:spcPct val="0"/>
              </a:spcBef>
              <a:spcAft>
                <a:spcPct val="0"/>
              </a:spcAft>
              <a:buNone/>
            </a:pPr>
            <a:fld id="{6BEF941C-B516-41E3-8035-487AF0715E5C}" type="datetime'''''''''''''''''''''2''''''''''''''''0''''''''''''1''6'''''">
              <a:rPr lang="en-US" sz="1000">
                <a:latin typeface="Arial"/>
                <a:cs typeface="Arial"/>
                <a:sym typeface="Arial"/>
              </a:rPr>
              <a:pPr/>
              <a:t>2016</a:t>
            </a:fld>
            <a:endParaRPr lang="en-GB" sz="1000" dirty="0">
              <a:latin typeface="Arial"/>
              <a:cs typeface="Arial"/>
              <a:sym typeface="Arial"/>
            </a:endParaRPr>
          </a:p>
        </p:txBody>
      </p:sp>
      <p:sp>
        <p:nvSpPr>
          <p:cNvPr id="55" name="Text Placeholder 6274"/>
          <p:cNvSpPr>
            <a:spLocks noGrp="1"/>
          </p:cNvSpPr>
          <p:nvPr>
            <p:custDataLst>
              <p:tags r:id="rId8"/>
            </p:custDataLst>
          </p:nvPr>
        </p:nvSpPr>
        <p:spPr bwMode="auto">
          <a:xfrm>
            <a:off x="2273300" y="4765675"/>
            <a:ext cx="292100"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spcCol="0" anchor="t"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gn="ctr">
              <a:lnSpc>
                <a:spcPct val="100000"/>
              </a:lnSpc>
              <a:spcBef>
                <a:spcPct val="0"/>
              </a:spcBef>
              <a:spcAft>
                <a:spcPct val="0"/>
              </a:spcAft>
              <a:buNone/>
            </a:pPr>
            <a:fld id="{0364219B-7B02-4AB8-9C45-3B55FFA39744}" type="datetime'''''''''''''''''''''''''201''''''''''''''''''''''''''5'">
              <a:rPr lang="en-US" sz="1000">
                <a:latin typeface="Arial"/>
                <a:cs typeface="Arial"/>
                <a:sym typeface="Arial"/>
              </a:rPr>
              <a:pPr/>
              <a:t>2015</a:t>
            </a:fld>
            <a:endParaRPr lang="en-GB" sz="1000" dirty="0">
              <a:latin typeface="Arial"/>
              <a:cs typeface="Arial"/>
              <a:sym typeface="Arial"/>
            </a:endParaRPr>
          </a:p>
        </p:txBody>
      </p:sp>
      <p:sp>
        <p:nvSpPr>
          <p:cNvPr id="56" name="Text Placeholder 6273"/>
          <p:cNvSpPr>
            <a:spLocks noGrp="1"/>
          </p:cNvSpPr>
          <p:nvPr>
            <p:custDataLst>
              <p:tags r:id="rId9"/>
            </p:custDataLst>
          </p:nvPr>
        </p:nvSpPr>
        <p:spPr bwMode="auto">
          <a:xfrm>
            <a:off x="1377950" y="4765675"/>
            <a:ext cx="292100"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spcCol="0" anchor="t"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gn="ctr">
              <a:lnSpc>
                <a:spcPct val="100000"/>
              </a:lnSpc>
              <a:spcBef>
                <a:spcPct val="0"/>
              </a:spcBef>
              <a:spcAft>
                <a:spcPct val="0"/>
              </a:spcAft>
              <a:buNone/>
            </a:pPr>
            <a:fld id="{18DF35B3-BBDE-4606-B563-B3B61265F0EC}" type="datetime'''''''''''''2''''''''''''''0''''''''''''''''''''''''14'''''">
              <a:rPr lang="en-US" sz="1000">
                <a:latin typeface="Arial"/>
                <a:cs typeface="Arial"/>
                <a:sym typeface="Arial"/>
              </a:rPr>
              <a:pPr/>
              <a:t>2014</a:t>
            </a:fld>
            <a:endParaRPr lang="en-GB" sz="1000" dirty="0">
              <a:latin typeface="Arial"/>
              <a:cs typeface="Arial"/>
              <a:sym typeface="Arial"/>
            </a:endParaRPr>
          </a:p>
        </p:txBody>
      </p:sp>
      <p:sp>
        <p:nvSpPr>
          <p:cNvPr id="57" name="Text Placeholder 6272"/>
          <p:cNvSpPr>
            <a:spLocks noGrp="1"/>
          </p:cNvSpPr>
          <p:nvPr>
            <p:custDataLst>
              <p:tags r:id="rId10"/>
            </p:custDataLst>
          </p:nvPr>
        </p:nvSpPr>
        <p:spPr bwMode="auto">
          <a:xfrm>
            <a:off x="482600" y="4765675"/>
            <a:ext cx="292100"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spcCol="0" anchor="t"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gn="ctr">
              <a:lnSpc>
                <a:spcPct val="100000"/>
              </a:lnSpc>
              <a:spcBef>
                <a:spcPct val="0"/>
              </a:spcBef>
              <a:spcAft>
                <a:spcPct val="0"/>
              </a:spcAft>
              <a:buNone/>
            </a:pPr>
            <a:fld id="{3ABD2F32-4865-4764-A44B-373C41C0F557}" type="datetime'''''''''''''''''''''''''''''20''1''''''''''''''''''''''3'''">
              <a:rPr lang="en-US" sz="1000">
                <a:latin typeface="Arial"/>
                <a:cs typeface="Arial"/>
                <a:sym typeface="Arial"/>
              </a:rPr>
              <a:pPr/>
              <a:t>2013</a:t>
            </a:fld>
            <a:endParaRPr lang="en-GB" sz="1000" dirty="0">
              <a:latin typeface="Arial"/>
              <a:cs typeface="Arial"/>
              <a:sym typeface="Arial"/>
            </a:endParaRPr>
          </a:p>
        </p:txBody>
      </p:sp>
      <p:sp>
        <p:nvSpPr>
          <p:cNvPr id="49" name="Rectangle 48"/>
          <p:cNvSpPr/>
          <p:nvPr/>
        </p:nvSpPr>
        <p:spPr>
          <a:xfrm>
            <a:off x="298228" y="352762"/>
            <a:ext cx="1082348" cy="707886"/>
          </a:xfrm>
          <a:prstGeom prst="rect">
            <a:avLst/>
          </a:prstGeom>
        </p:spPr>
        <p:txBody>
          <a:bodyPr wrap="none">
            <a:spAutoFit/>
          </a:bodyPr>
          <a:lstStyle/>
          <a:p>
            <a:pPr lvl="0" fontAlgn="ctr">
              <a:lnSpc>
                <a:spcPct val="100000"/>
              </a:lnSpc>
              <a:spcBef>
                <a:spcPts val="0"/>
              </a:spcBef>
              <a:spcAft>
                <a:spcPts val="0"/>
              </a:spcAft>
              <a:defRPr/>
            </a:pPr>
            <a:r>
              <a:rPr lang="en-US" sz="4000" b="1" dirty="0" smtClean="0">
                <a:solidFill>
                  <a:srgbClr val="FF0000"/>
                </a:solidFill>
              </a:rPr>
              <a:t>D</a:t>
            </a:r>
            <a:r>
              <a:rPr lang="en-US" sz="2000" b="1" dirty="0" smtClean="0">
                <a:solidFill>
                  <a:srgbClr val="FF0000"/>
                </a:solidFill>
              </a:rPr>
              <a:t>&amp;</a:t>
            </a:r>
            <a:r>
              <a:rPr lang="en-US" sz="4000" b="1" dirty="0" smtClean="0">
                <a:solidFill>
                  <a:srgbClr val="FF0000"/>
                </a:solidFill>
              </a:rPr>
              <a:t>E</a:t>
            </a:r>
            <a:endParaRPr lang="en-US" sz="4000" b="1" dirty="0">
              <a:solidFill>
                <a:srgbClr val="FF0000"/>
              </a:solidFill>
            </a:endParaRPr>
          </a:p>
        </p:txBody>
      </p:sp>
      <mc:AlternateContent xmlns:mc="http://schemas.openxmlformats.org/markup-compatibility/2006" xmlns:a14="http://schemas.microsoft.com/office/drawing/2010/main">
        <mc:Choice Requires="a14">
          <p:sp>
            <p:nvSpPr>
              <p:cNvPr id="53" name="TextBox 52"/>
              <p:cNvSpPr txBox="1"/>
              <p:nvPr/>
            </p:nvSpPr>
            <p:spPr>
              <a:xfrm>
                <a:off x="1909245" y="6336892"/>
                <a:ext cx="2427331" cy="260521"/>
              </a:xfrm>
              <a:prstGeom prst="rect">
                <a:avLst/>
              </a:prstGeom>
              <a:noFill/>
            </p:spPr>
            <p:txBody>
              <a:bodyPr wrap="none" lIns="0" tIns="0" rIns="0" bIns="0" rtlCol="0">
                <a:spAutoFit/>
              </a:bodyPr>
              <a:lstStyle/>
              <a:p>
                <a:pPr algn="l">
                  <a:lnSpc>
                    <a:spcPct val="100000"/>
                  </a:lnSpc>
                </a:pPr>
                <a14:m>
                  <m:oMathPara xmlns:m="http://schemas.openxmlformats.org/officeDocument/2006/math">
                    <m:oMathParaPr>
                      <m:jc m:val="centerGroup"/>
                    </m:oMathParaPr>
                    <m:oMath xmlns:m="http://schemas.openxmlformats.org/officeDocument/2006/math">
                      <m:r>
                        <a:rPr lang="en-US" sz="800" i="1">
                          <a:latin typeface="Cambria Math"/>
                        </a:rPr>
                        <m:t>𝑁𝐶𝑂</m:t>
                      </m:r>
                      <m:r>
                        <a:rPr lang="en-US" sz="800" i="1">
                          <a:latin typeface="Cambria Math"/>
                        </a:rPr>
                        <m:t> </m:t>
                      </m:r>
                      <m:r>
                        <a:rPr lang="en-US" sz="800" i="1">
                          <a:latin typeface="Cambria Math"/>
                        </a:rPr>
                        <m:t>𝑅𝑎𝑡𝑒</m:t>
                      </m:r>
                      <m:r>
                        <a:rPr lang="en-US" sz="800" i="1">
                          <a:latin typeface="Cambria Math"/>
                        </a:rPr>
                        <m:t>=</m:t>
                      </m:r>
                      <m:f>
                        <m:fPr>
                          <m:ctrlPr>
                            <a:rPr lang="en-US" sz="800" i="1">
                              <a:latin typeface="Cambria Math"/>
                            </a:rPr>
                          </m:ctrlPr>
                        </m:fPr>
                        <m:num>
                          <m:r>
                            <a:rPr lang="en-US" sz="800" i="1">
                              <a:latin typeface="Cambria Math"/>
                            </a:rPr>
                            <m:t>12</m:t>
                          </m:r>
                          <m:r>
                            <a:rPr lang="en-US" sz="800" i="1">
                              <a:latin typeface="Cambria Math"/>
                            </a:rPr>
                            <m:t>𝑚𝑜</m:t>
                          </m:r>
                          <m:r>
                            <a:rPr lang="en-US" sz="800" i="1">
                              <a:latin typeface="Cambria Math"/>
                            </a:rPr>
                            <m:t>. </m:t>
                          </m:r>
                          <m:r>
                            <a:rPr lang="en-US" sz="800" i="1">
                              <a:latin typeface="Cambria Math"/>
                            </a:rPr>
                            <m:t>𝑡𝑟𝑎𝑖𝑙𝑖𝑛𝑔</m:t>
                          </m:r>
                          <m:r>
                            <a:rPr lang="en-US" sz="800" i="1">
                              <a:latin typeface="Cambria Math"/>
                            </a:rPr>
                            <m:t> </m:t>
                          </m:r>
                          <m:r>
                            <a:rPr lang="en-US" sz="800" i="1">
                              <a:latin typeface="Cambria Math"/>
                            </a:rPr>
                            <m:t>𝑆𝑢𝑚</m:t>
                          </m:r>
                          <m:r>
                            <a:rPr lang="en-US" sz="800" i="1">
                              <a:latin typeface="Cambria Math"/>
                            </a:rPr>
                            <m:t> </m:t>
                          </m:r>
                          <m:r>
                            <a:rPr lang="en-US" sz="800" i="1">
                              <a:latin typeface="Cambria Math"/>
                            </a:rPr>
                            <m:t>𝑜𝑓</m:t>
                          </m:r>
                          <m:r>
                            <a:rPr lang="en-US" sz="800" i="1">
                              <a:latin typeface="Cambria Math"/>
                            </a:rPr>
                            <m:t> </m:t>
                          </m:r>
                          <m:r>
                            <a:rPr lang="en-US" sz="800" i="1">
                              <a:latin typeface="Cambria Math"/>
                            </a:rPr>
                            <m:t>𝑁𝐶𝑂</m:t>
                          </m:r>
                          <m:r>
                            <a:rPr lang="en-US" sz="800" i="1">
                              <a:latin typeface="Cambria Math"/>
                            </a:rPr>
                            <m:t> ($)</m:t>
                          </m:r>
                        </m:num>
                        <m:den>
                          <m:r>
                            <a:rPr lang="en-US" sz="800" i="1">
                              <a:latin typeface="Cambria Math"/>
                            </a:rPr>
                            <m:t>12</m:t>
                          </m:r>
                          <m:r>
                            <a:rPr lang="en-US" sz="800" i="1">
                              <a:latin typeface="Cambria Math"/>
                            </a:rPr>
                            <m:t>𝑚𝑜</m:t>
                          </m:r>
                          <m:r>
                            <a:rPr lang="en-US" sz="800" i="1">
                              <a:latin typeface="Cambria Math"/>
                            </a:rPr>
                            <m:t>. </m:t>
                          </m:r>
                          <m:r>
                            <a:rPr lang="en-US" sz="800" i="1">
                              <a:latin typeface="Cambria Math"/>
                            </a:rPr>
                            <m:t>𝑡𝑟𝑎𝑖𝑙𝑖𝑛𝑔</m:t>
                          </m:r>
                          <m:r>
                            <a:rPr lang="en-US" sz="800" i="1">
                              <a:latin typeface="Cambria Math"/>
                            </a:rPr>
                            <m:t> </m:t>
                          </m:r>
                          <m:r>
                            <a:rPr lang="en-US" sz="800" i="1">
                              <a:latin typeface="Cambria Math"/>
                            </a:rPr>
                            <m:t>𝐴𝑣𝑒𝑟𝑎𝑔𝑒</m:t>
                          </m:r>
                          <m:r>
                            <a:rPr lang="en-US" sz="800" i="1">
                              <a:latin typeface="Cambria Math"/>
                            </a:rPr>
                            <m:t> </m:t>
                          </m:r>
                          <m:r>
                            <a:rPr lang="en-US" sz="800" i="1">
                              <a:latin typeface="Cambria Math"/>
                            </a:rPr>
                            <m:t>𝑜𝑓</m:t>
                          </m:r>
                          <m:r>
                            <a:rPr lang="en-US" sz="800" i="1">
                              <a:latin typeface="Cambria Math"/>
                            </a:rPr>
                            <m:t> </m:t>
                          </m:r>
                          <m:r>
                            <a:rPr lang="en-US" sz="800" i="1">
                              <a:latin typeface="Cambria Math"/>
                            </a:rPr>
                            <m:t>𝐵𝑎𝑙𝑎𝑛𝑐𝑒𝑠</m:t>
                          </m:r>
                          <m:r>
                            <a:rPr lang="en-US" sz="800" i="1">
                              <a:latin typeface="Cambria Math"/>
                            </a:rPr>
                            <m:t> ($)</m:t>
                          </m:r>
                        </m:den>
                      </m:f>
                    </m:oMath>
                  </m:oMathPara>
                </a14:m>
                <a:endParaRPr lang="en-GB" sz="800" dirty="0" smtClean="0">
                  <a:latin typeface="Arial" panose="020B0604020202020204" pitchFamily="34" charset="0"/>
                  <a:cs typeface="Arial" panose="020B0604020202020204" pitchFamily="34" charset="0"/>
                </a:endParaRPr>
              </a:p>
            </p:txBody>
          </p:sp>
        </mc:Choice>
        <mc:Fallback xmlns="">
          <p:sp>
            <p:nvSpPr>
              <p:cNvPr id="53" name="TextBox 52"/>
              <p:cNvSpPr txBox="1">
                <a:spLocks noRot="1" noChangeAspect="1" noMove="1" noResize="1" noEditPoints="1" noAdjustHandles="1" noChangeArrowheads="1" noChangeShapeType="1" noTextEdit="1"/>
              </p:cNvSpPr>
              <p:nvPr/>
            </p:nvSpPr>
            <p:spPr>
              <a:xfrm>
                <a:off x="1909245" y="6336892"/>
                <a:ext cx="2427331" cy="260521"/>
              </a:xfrm>
              <a:prstGeom prst="rect">
                <a:avLst/>
              </a:prstGeom>
              <a:blipFill rotWithShape="1">
                <a:blip r:embed="rId30"/>
                <a:stretch>
                  <a:fillRect l="-251" t="-4762" r="-1508" b="-21429"/>
                </a:stretch>
              </a:blipFill>
            </p:spPr>
            <p:txBody>
              <a:bodyPr/>
              <a:lstStyle/>
              <a:p>
                <a:r>
                  <a:rPr lang="en-GB">
                    <a:noFill/>
                  </a:rPr>
                  <a:t> </a:t>
                </a:r>
              </a:p>
            </p:txBody>
          </p:sp>
        </mc:Fallback>
      </mc:AlternateContent>
      <p:sp>
        <p:nvSpPr>
          <p:cNvPr id="44" name="Content Placeholder 1"/>
          <p:cNvSpPr>
            <a:spLocks noGrp="1"/>
          </p:cNvSpPr>
          <p:nvPr>
            <p:ph sz="quarter" idx="11"/>
          </p:nvPr>
        </p:nvSpPr>
        <p:spPr>
          <a:xfrm>
            <a:off x="1380576" y="403225"/>
            <a:ext cx="7633084" cy="435610"/>
          </a:xfrm>
        </p:spPr>
        <p:txBody>
          <a:bodyPr/>
          <a:lstStyle/>
          <a:p>
            <a:r>
              <a:rPr lang="en-US" dirty="0" smtClean="0"/>
              <a:t>Calibration: </a:t>
            </a:r>
            <a:r>
              <a:rPr lang="en-US" b="0" dirty="0" smtClean="0"/>
              <a:t>Apply adjustment and test </a:t>
            </a:r>
            <a:r>
              <a:rPr lang="en-US" b="0" dirty="0"/>
              <a:t>limits against historical  and forecasted </a:t>
            </a:r>
            <a:r>
              <a:rPr lang="en-US" b="0" dirty="0" smtClean="0"/>
              <a:t>rates – CRE</a:t>
            </a:r>
            <a:endParaRPr lang="en-US" b="0" dirty="0"/>
          </a:p>
        </p:txBody>
      </p:sp>
      <p:sp>
        <p:nvSpPr>
          <p:cNvPr id="45" name="Rectangle 44"/>
          <p:cNvSpPr/>
          <p:nvPr/>
        </p:nvSpPr>
        <p:spPr>
          <a:xfrm>
            <a:off x="6178550" y="1463040"/>
            <a:ext cx="3068638" cy="185307"/>
          </a:xfrm>
          <a:prstGeom prst="rect">
            <a:avLst/>
          </a:prstGeom>
        </p:spPr>
        <p:txBody>
          <a:bodyPr wrap="square" lIns="0" tIns="0" rIns="0" bIns="0">
            <a:spAutoFit/>
          </a:bodyPr>
          <a:lstStyle/>
          <a:p>
            <a:pPr algn="l"/>
            <a:r>
              <a:rPr lang="en-GB" sz="1400" b="1" dirty="0" smtClean="0">
                <a:solidFill>
                  <a:srgbClr val="FF0000"/>
                </a:solidFill>
                <a:latin typeface="Arial" panose="020B0604020202020204" pitchFamily="34" charset="0"/>
                <a:cs typeface="Arial" panose="020B0604020202020204" pitchFamily="34" charset="0"/>
              </a:rPr>
              <a:t>Rationale for adjustments</a:t>
            </a:r>
            <a:endParaRPr lang="en-GB" sz="1400" kern="0" dirty="0">
              <a:solidFill>
                <a:srgbClr val="FF0000"/>
              </a:solidFill>
              <a:latin typeface="Arial" panose="020B0604020202020204" pitchFamily="34" charset="0"/>
              <a:ea typeface="ＭＳ Ｐゴシック"/>
              <a:cs typeface="Arial" panose="020B0604020202020204" pitchFamily="34" charset="0"/>
            </a:endParaRPr>
          </a:p>
        </p:txBody>
      </p:sp>
      <p:sp>
        <p:nvSpPr>
          <p:cNvPr id="46" name="Content Placeholder 1"/>
          <p:cNvSpPr>
            <a:spLocks noGrp="1"/>
          </p:cNvSpPr>
          <p:nvPr>
            <p:ph sz="quarter" idx="10"/>
          </p:nvPr>
        </p:nvSpPr>
        <p:spPr>
          <a:xfrm>
            <a:off x="6178549" y="1747665"/>
            <a:ext cx="3068639" cy="4324359"/>
          </a:xfrm>
        </p:spPr>
        <p:txBody>
          <a:bodyPr/>
          <a:lstStyle/>
          <a:p>
            <a:pPr marL="171450" indent="-171450">
              <a:buFont typeface="Arial" panose="020B0604020202020204" pitchFamily="34" charset="0"/>
              <a:buChar char="•"/>
            </a:pPr>
            <a:r>
              <a:rPr lang="en-US" dirty="0"/>
              <a:t>Management reviewed the limits and applied adjustment to set limits at the 2015 levels</a:t>
            </a:r>
          </a:p>
          <a:p>
            <a:pPr marL="171450" indent="-171450">
              <a:buFont typeface="Arial" panose="020B0604020202020204" pitchFamily="34" charset="0"/>
              <a:buChar char="•"/>
            </a:pPr>
            <a:r>
              <a:rPr lang="en-US" dirty="0" smtClean="0">
                <a:sym typeface="Arial"/>
              </a:rPr>
              <a:t>No </a:t>
            </a:r>
            <a:r>
              <a:rPr lang="en-US" dirty="0">
                <a:sym typeface="Arial"/>
              </a:rPr>
              <a:t>material changes in the risk profile have occurred since 2015, existing RAS limits were deemed reflective of business strategy and expected portfolio risk </a:t>
            </a:r>
            <a:endParaRPr lang="en-US" dirty="0" smtClean="0">
              <a:sym typeface="Arial"/>
            </a:endParaRPr>
          </a:p>
          <a:p>
            <a:pPr marL="171450" indent="-171450">
              <a:buFont typeface="Arial" panose="020B0604020202020204" pitchFamily="34" charset="0"/>
              <a:buChar char="•"/>
            </a:pPr>
            <a:r>
              <a:rPr lang="en-US" dirty="0"/>
              <a:t>This adjustment (in combination with other SBNA NCO rate adjustments) was tested against the total credit loss budget tied to CCAR and did not breach the maximum allowable loss level for SBNA</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sym typeface="Arial"/>
            </a:endParaRPr>
          </a:p>
          <a:p>
            <a:pPr marL="171450" indent="-171450">
              <a:buFont typeface="Arial" panose="020B0604020202020204" pitchFamily="34" charset="0"/>
              <a:buChar char="•"/>
            </a:pPr>
            <a:endParaRPr lang="en-US" dirty="0"/>
          </a:p>
        </p:txBody>
      </p:sp>
      <p:grpSp>
        <p:nvGrpSpPr>
          <p:cNvPr id="51" name="Group 50"/>
          <p:cNvGrpSpPr/>
          <p:nvPr/>
        </p:nvGrpSpPr>
        <p:grpSpPr>
          <a:xfrm>
            <a:off x="443921" y="72184"/>
            <a:ext cx="3881751" cy="189008"/>
            <a:chOff x="403281" y="164517"/>
            <a:chExt cx="3881751" cy="189008"/>
          </a:xfrm>
        </p:grpSpPr>
        <p:sp>
          <p:nvSpPr>
            <p:cNvPr id="52" name="Text Box 75"/>
            <p:cNvSpPr txBox="1">
              <a:spLocks noChangeArrowheads="1"/>
            </p:cNvSpPr>
            <p:nvPr/>
          </p:nvSpPr>
          <p:spPr bwMode="gray">
            <a:xfrm>
              <a:off x="636148" y="166688"/>
              <a:ext cx="3648884" cy="184666"/>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none" lIns="0" tIns="0" rIns="0" bIns="0">
              <a:spAutoFit/>
            </a:bodyPr>
            <a:lstStyle/>
            <a:p>
              <a:pPr algn="l">
                <a:lnSpc>
                  <a:spcPct val="100000"/>
                </a:lnSpc>
              </a:pPr>
              <a:r>
                <a:rPr lang="en-US" sz="1200" dirty="0">
                  <a:solidFill>
                    <a:srgbClr val="FF0000"/>
                  </a:solidFill>
                </a:rPr>
                <a:t>Credit risk – Losses: </a:t>
              </a:r>
              <a:r>
                <a:rPr lang="en-US" sz="1200" dirty="0">
                  <a:solidFill>
                    <a:schemeClr val="accent1"/>
                  </a:solidFill>
                </a:rPr>
                <a:t>Calibration – </a:t>
              </a:r>
              <a:r>
                <a:rPr lang="en-US" sz="1200" dirty="0" smtClean="0">
                  <a:solidFill>
                    <a:srgbClr val="FF0000"/>
                  </a:solidFill>
                </a:rPr>
                <a:t>Net Charge-off rate</a:t>
              </a:r>
              <a:endParaRPr lang="en-US" sz="1200" dirty="0">
                <a:solidFill>
                  <a:srgbClr val="FF0000"/>
                </a:solidFill>
              </a:endParaRPr>
            </a:p>
          </p:txBody>
        </p:sp>
        <p:sp>
          <p:nvSpPr>
            <p:cNvPr id="54" name="Oval 53"/>
            <p:cNvSpPr/>
            <p:nvPr/>
          </p:nvSpPr>
          <p:spPr bwMode="auto">
            <a:xfrm>
              <a:off x="403281" y="164517"/>
              <a:ext cx="189008" cy="189008"/>
            </a:xfrm>
            <a:prstGeom prst="ellipse">
              <a:avLst/>
            </a:prstGeom>
            <a:solidFill>
              <a:srgbClr val="FF000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lang="en-US" b="1" dirty="0">
                  <a:solidFill>
                    <a:schemeClr val="bg1"/>
                  </a:solidFill>
                  <a:ea typeface="ＭＳ Ｐゴシック" pitchFamily="-112" charset="-128"/>
                  <a:cs typeface="ＭＳ Ｐゴシック" pitchFamily="-112" charset="-128"/>
                </a:rPr>
                <a:t>2</a:t>
              </a:r>
              <a:endParaRPr kumimoji="0" lang="en-US" b="1" i="0" u="none" strike="noStrike" cap="none" normalizeH="0" baseline="0" dirty="0">
                <a:ln>
                  <a:noFill/>
                </a:ln>
                <a:solidFill>
                  <a:schemeClr val="bg1"/>
                </a:solidFill>
                <a:effectLst/>
                <a:latin typeface="Arial" charset="0"/>
                <a:ea typeface="ＭＳ Ｐゴシック" pitchFamily="-112" charset="-128"/>
                <a:cs typeface="ＭＳ Ｐゴシック" pitchFamily="-112" charset="-128"/>
              </a:endParaRPr>
            </a:p>
          </p:txBody>
        </p:sp>
      </p:grpSp>
      <p:sp>
        <p:nvSpPr>
          <p:cNvPr id="64" name="Rectangle 63"/>
          <p:cNvSpPr/>
          <p:nvPr/>
        </p:nvSpPr>
        <p:spPr>
          <a:xfrm>
            <a:off x="362780" y="1463040"/>
            <a:ext cx="4423533" cy="370614"/>
          </a:xfrm>
          <a:prstGeom prst="rect">
            <a:avLst/>
          </a:prstGeom>
        </p:spPr>
        <p:txBody>
          <a:bodyPr wrap="square" lIns="0" tIns="0" rIns="0" bIns="0">
            <a:spAutoFit/>
          </a:bodyPr>
          <a:lstStyle/>
          <a:p>
            <a:pPr algn="l"/>
            <a:r>
              <a:rPr lang="en-GB" sz="1400" b="1" dirty="0" smtClean="0">
                <a:solidFill>
                  <a:srgbClr val="FF0000"/>
                </a:solidFill>
                <a:latin typeface="Arial" panose="020B0604020202020204" pitchFamily="34" charset="0"/>
                <a:cs typeface="Arial" panose="020B0604020202020204" pitchFamily="34" charset="0"/>
              </a:rPr>
              <a:t>CRE: </a:t>
            </a:r>
            <a:r>
              <a:rPr lang="en-GB" sz="1400" b="1" dirty="0">
                <a:solidFill>
                  <a:srgbClr val="FF0000"/>
                </a:solidFill>
                <a:latin typeface="Arial" panose="020B0604020202020204" pitchFamily="34" charset="0"/>
                <a:cs typeface="Arial" panose="020B0604020202020204" pitchFamily="34" charset="0"/>
              </a:rPr>
              <a:t>historic and </a:t>
            </a:r>
            <a:r>
              <a:rPr lang="en-GB" sz="1400" b="1" dirty="0" smtClean="0">
                <a:solidFill>
                  <a:srgbClr val="FF0000"/>
                </a:solidFill>
                <a:latin typeface="Arial" panose="020B0604020202020204" pitchFamily="34" charset="0"/>
                <a:cs typeface="Arial" panose="020B0604020202020204" pitchFamily="34" charset="0"/>
              </a:rPr>
              <a:t>CCAR forecasts</a:t>
            </a:r>
            <a:endParaRPr lang="en-GB" sz="1400" b="1" dirty="0">
              <a:solidFill>
                <a:srgbClr val="FF0000"/>
              </a:solidFill>
              <a:latin typeface="Arial" panose="020B0604020202020204" pitchFamily="34" charset="0"/>
              <a:cs typeface="Arial" panose="020B0604020202020204" pitchFamily="34" charset="0"/>
            </a:endParaRPr>
          </a:p>
          <a:p>
            <a:pPr algn="l"/>
            <a:r>
              <a:rPr lang="en-GB" sz="1400" kern="0" dirty="0">
                <a:solidFill>
                  <a:srgbClr val="FF0000"/>
                </a:solidFill>
                <a:latin typeface="Arial" panose="020B0604020202020204" pitchFamily="34" charset="0"/>
                <a:ea typeface="ＭＳ Ｐゴシック"/>
                <a:cs typeface="Arial" panose="020B0604020202020204" pitchFamily="34" charset="0"/>
              </a:rPr>
              <a:t>%, </a:t>
            </a:r>
            <a:r>
              <a:rPr lang="en-GB" sz="1400" kern="0" dirty="0" smtClean="0">
                <a:solidFill>
                  <a:srgbClr val="FF0000"/>
                </a:solidFill>
                <a:latin typeface="Arial" panose="020B0604020202020204" pitchFamily="34" charset="0"/>
                <a:ea typeface="ＭＳ Ｐゴシック"/>
                <a:cs typeface="Arial" panose="020B0604020202020204" pitchFamily="34" charset="0"/>
              </a:rPr>
              <a:t>2013Q1-2018Q1</a:t>
            </a:r>
            <a:r>
              <a:rPr lang="en-GB" sz="1400" kern="0" dirty="0">
                <a:solidFill>
                  <a:srgbClr val="FF0000"/>
                </a:solidFill>
                <a:latin typeface="Arial" panose="020B0604020202020204" pitchFamily="34" charset="0"/>
                <a:ea typeface="ＭＳ Ｐゴシック"/>
                <a:cs typeface="Arial" panose="020B0604020202020204" pitchFamily="34" charset="0"/>
              </a:rPr>
              <a:t>, vs 2015 and 2016 NCO </a:t>
            </a:r>
            <a:r>
              <a:rPr lang="en-GB" sz="1400" kern="0" dirty="0" smtClean="0">
                <a:solidFill>
                  <a:srgbClr val="FF0000"/>
                </a:solidFill>
                <a:latin typeface="Arial" panose="020B0604020202020204" pitchFamily="34" charset="0"/>
                <a:ea typeface="ＭＳ Ｐゴシック"/>
                <a:cs typeface="Arial" panose="020B0604020202020204" pitchFamily="34" charset="0"/>
              </a:rPr>
              <a:t>limits</a:t>
            </a:r>
            <a:endParaRPr lang="en-GB" sz="1400" kern="0" dirty="0">
              <a:solidFill>
                <a:srgbClr val="FF0000"/>
              </a:solidFill>
              <a:latin typeface="Arial" panose="020B0604020202020204" pitchFamily="34" charset="0"/>
              <a:ea typeface="ＭＳ Ｐゴシック"/>
              <a:cs typeface="Arial" panose="020B0604020202020204" pitchFamily="34" charset="0"/>
            </a:endParaRPr>
          </a:p>
        </p:txBody>
      </p:sp>
      <p:sp>
        <p:nvSpPr>
          <p:cNvPr id="65" name="Rectangular Callout 64"/>
          <p:cNvSpPr/>
          <p:nvPr/>
        </p:nvSpPr>
        <p:spPr>
          <a:xfrm>
            <a:off x="1148441" y="2025738"/>
            <a:ext cx="1910671" cy="174913"/>
          </a:xfrm>
          <a:prstGeom prst="wedgeRectCallout">
            <a:avLst>
              <a:gd name="adj1" fmla="val -69468"/>
              <a:gd name="adj2" fmla="val 62775"/>
            </a:avLst>
          </a:prstGeom>
          <a:no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72009" tIns="72009" rIns="72009" bIns="72009" rtlCol="0" anchor="ctr">
            <a:noAutofit/>
          </a:bodyPr>
          <a:lstStyle/>
          <a:p>
            <a:pPr algn="ctr">
              <a:lnSpc>
                <a:spcPct val="100000"/>
              </a:lnSpc>
            </a:pPr>
            <a:r>
              <a:rPr lang="en-GB" dirty="0" smtClean="0">
                <a:solidFill>
                  <a:schemeClr val="tx1"/>
                </a:solidFill>
                <a:latin typeface="Arial" panose="020B0604020202020204" pitchFamily="34" charset="0"/>
                <a:cs typeface="Arial" panose="020B0604020202020204" pitchFamily="34" charset="0"/>
                <a:sym typeface="Arial"/>
              </a:rPr>
              <a:t>Post-crisis default rates</a:t>
            </a:r>
          </a:p>
        </p:txBody>
      </p:sp>
      <p:sp>
        <p:nvSpPr>
          <p:cNvPr id="66" name="TextBox 65"/>
          <p:cNvSpPr txBox="1"/>
          <p:nvPr/>
        </p:nvSpPr>
        <p:spPr>
          <a:xfrm>
            <a:off x="4491355" y="2132850"/>
            <a:ext cx="865188" cy="224677"/>
          </a:xfrm>
          <a:prstGeom prst="rect">
            <a:avLst/>
          </a:prstGeom>
          <a:noFill/>
        </p:spPr>
        <p:txBody>
          <a:bodyPr wrap="square" rtlCol="0">
            <a:spAutoFit/>
          </a:bodyPr>
          <a:lstStyle/>
          <a:p>
            <a:pPr algn="r"/>
            <a:r>
              <a:rPr lang="en-US" b="1" dirty="0" smtClean="0">
                <a:solidFill>
                  <a:srgbClr val="FF0000"/>
                </a:solidFill>
                <a:latin typeface="Arial" panose="020B0604020202020204" pitchFamily="34" charset="0"/>
                <a:cs typeface="Arial" panose="020B0604020202020204" pitchFamily="34" charset="0"/>
              </a:rPr>
              <a:t>0.5%</a:t>
            </a:r>
            <a:endParaRPr lang="en-US" b="1" dirty="0">
              <a:solidFill>
                <a:srgbClr val="FF0000"/>
              </a:solidFill>
              <a:latin typeface="Arial" panose="020B0604020202020204" pitchFamily="34" charset="0"/>
              <a:cs typeface="Arial" panose="020B0604020202020204" pitchFamily="34" charset="0"/>
            </a:endParaRPr>
          </a:p>
        </p:txBody>
      </p:sp>
      <p:sp>
        <p:nvSpPr>
          <p:cNvPr id="67" name="TextBox 66"/>
          <p:cNvSpPr txBox="1"/>
          <p:nvPr/>
        </p:nvSpPr>
        <p:spPr>
          <a:xfrm>
            <a:off x="4491355" y="3036232"/>
            <a:ext cx="865188" cy="224677"/>
          </a:xfrm>
          <a:prstGeom prst="rect">
            <a:avLst/>
          </a:prstGeom>
          <a:noFill/>
        </p:spPr>
        <p:txBody>
          <a:bodyPr wrap="square" rtlCol="0">
            <a:spAutoFit/>
          </a:bodyPr>
          <a:lstStyle/>
          <a:p>
            <a:pPr algn="r"/>
            <a:r>
              <a:rPr lang="en-US" b="1" dirty="0" smtClean="0">
                <a:solidFill>
                  <a:srgbClr val="FFC000"/>
                </a:solidFill>
                <a:latin typeface="Arial" panose="020B0604020202020204" pitchFamily="34" charset="0"/>
                <a:cs typeface="Arial" panose="020B0604020202020204" pitchFamily="34" charset="0"/>
              </a:rPr>
              <a:t>0.3%</a:t>
            </a:r>
            <a:endParaRPr lang="en-US" b="1" dirty="0">
              <a:solidFill>
                <a:srgbClr val="FFC000"/>
              </a:solidFill>
              <a:latin typeface="Arial" panose="020B0604020202020204" pitchFamily="34" charset="0"/>
              <a:cs typeface="Arial" panose="020B0604020202020204" pitchFamily="34" charset="0"/>
            </a:endParaRPr>
          </a:p>
        </p:txBody>
      </p:sp>
      <p:cxnSp>
        <p:nvCxnSpPr>
          <p:cNvPr id="42" name="Straight Connector 41"/>
          <p:cNvCxnSpPr/>
          <p:nvPr/>
        </p:nvCxnSpPr>
        <p:spPr>
          <a:xfrm>
            <a:off x="5700078" y="1470025"/>
            <a:ext cx="0" cy="4862513"/>
          </a:xfrm>
          <a:prstGeom prst="line">
            <a:avLst/>
          </a:prstGeom>
          <a:ln>
            <a:solidFill>
              <a:schemeClr val="bg2"/>
            </a:solidFill>
            <a:tailEnd type="none"/>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custDataLst>
              <p:tags r:id="rId11"/>
            </p:custDataLst>
          </p:nvPr>
        </p:nvCxnSpPr>
        <p:spPr bwMode="gray">
          <a:xfrm>
            <a:off x="414338" y="5778500"/>
            <a:ext cx="219075" cy="0"/>
          </a:xfrm>
          <a:prstGeom prst="line">
            <a:avLst/>
          </a:prstGeom>
          <a:ln w="19050">
            <a:solidFill>
              <a:srgbClr val="EB0326"/>
            </a:solidFill>
            <a:prstDash val="dash"/>
            <a:headEnd type="none"/>
            <a:tailEnd type="non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cxnSp>
        <p:nvCxnSpPr>
          <p:cNvPr id="71" name="Straight Connector 70"/>
          <p:cNvCxnSpPr/>
          <p:nvPr>
            <p:custDataLst>
              <p:tags r:id="rId12"/>
            </p:custDataLst>
          </p:nvPr>
        </p:nvCxnSpPr>
        <p:spPr bwMode="gray">
          <a:xfrm>
            <a:off x="414338" y="5575300"/>
            <a:ext cx="219075" cy="0"/>
          </a:xfrm>
          <a:prstGeom prst="line">
            <a:avLst/>
          </a:prstGeom>
          <a:ln w="19050">
            <a:solidFill>
              <a:srgbClr val="FFBF27"/>
            </a:solidFill>
            <a:prstDash val="dash"/>
            <a:headEnd type="none"/>
            <a:tailEnd type="non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cxnSp>
        <p:nvCxnSpPr>
          <p:cNvPr id="72" name="Straight Connector 71"/>
          <p:cNvCxnSpPr/>
          <p:nvPr>
            <p:custDataLst>
              <p:tags r:id="rId13"/>
            </p:custDataLst>
          </p:nvPr>
        </p:nvCxnSpPr>
        <p:spPr bwMode="gray">
          <a:xfrm>
            <a:off x="414338" y="5372100"/>
            <a:ext cx="219075" cy="0"/>
          </a:xfrm>
          <a:prstGeom prst="line">
            <a:avLst/>
          </a:prstGeom>
          <a:ln w="19050">
            <a:solidFill>
              <a:srgbClr val="41A441"/>
            </a:solidFill>
            <a:headEnd type="none"/>
            <a:tailEnd type="non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cxnSp>
        <p:nvCxnSpPr>
          <p:cNvPr id="73" name="Straight Connector 72"/>
          <p:cNvCxnSpPr/>
          <p:nvPr>
            <p:custDataLst>
              <p:tags r:id="rId14"/>
            </p:custDataLst>
          </p:nvPr>
        </p:nvCxnSpPr>
        <p:spPr bwMode="gray">
          <a:xfrm>
            <a:off x="414338" y="5168900"/>
            <a:ext cx="219075" cy="0"/>
          </a:xfrm>
          <a:prstGeom prst="line">
            <a:avLst/>
          </a:prstGeom>
          <a:ln w="19050">
            <a:solidFill>
              <a:srgbClr val="646AAC"/>
            </a:solidFill>
            <a:headEnd type="none"/>
            <a:tailEnd type="non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cxnSp>
        <p:nvCxnSpPr>
          <p:cNvPr id="61" name="Straight Connector 60"/>
          <p:cNvCxnSpPr/>
          <p:nvPr>
            <p:custDataLst>
              <p:tags r:id="rId15"/>
            </p:custDataLst>
          </p:nvPr>
        </p:nvCxnSpPr>
        <p:spPr bwMode="gray">
          <a:xfrm>
            <a:off x="3089275" y="5575300"/>
            <a:ext cx="219075" cy="0"/>
          </a:xfrm>
          <a:prstGeom prst="line">
            <a:avLst/>
          </a:prstGeom>
          <a:ln w="9525">
            <a:solidFill>
              <a:srgbClr val="808080"/>
            </a:solidFill>
            <a:headEnd type="none"/>
            <a:tailEnd type="non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cxnSp>
        <p:nvCxnSpPr>
          <p:cNvPr id="68" name="Straight Connector 67"/>
          <p:cNvCxnSpPr/>
          <p:nvPr>
            <p:custDataLst>
              <p:tags r:id="rId16"/>
            </p:custDataLst>
          </p:nvPr>
        </p:nvCxnSpPr>
        <p:spPr bwMode="gray">
          <a:xfrm>
            <a:off x="3089275" y="5372100"/>
            <a:ext cx="219075" cy="0"/>
          </a:xfrm>
          <a:prstGeom prst="line">
            <a:avLst/>
          </a:prstGeom>
          <a:ln w="19050">
            <a:solidFill>
              <a:srgbClr val="EB0326"/>
            </a:solidFill>
            <a:headEnd type="none"/>
            <a:tailEnd type="non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cxnSp>
        <p:nvCxnSpPr>
          <p:cNvPr id="69" name="Straight Connector 68"/>
          <p:cNvCxnSpPr/>
          <p:nvPr>
            <p:custDataLst>
              <p:tags r:id="rId17"/>
            </p:custDataLst>
          </p:nvPr>
        </p:nvCxnSpPr>
        <p:spPr bwMode="gray">
          <a:xfrm>
            <a:off x="3089275" y="5168900"/>
            <a:ext cx="219075" cy="0"/>
          </a:xfrm>
          <a:prstGeom prst="line">
            <a:avLst/>
          </a:prstGeom>
          <a:ln w="19050">
            <a:solidFill>
              <a:srgbClr val="FFBF27"/>
            </a:solidFill>
            <a:headEnd type="none"/>
            <a:tailEnd type="non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sp>
        <p:nvSpPr>
          <p:cNvPr id="77" name="Text Placeholder 46"/>
          <p:cNvSpPr>
            <a:spLocks noGrp="1"/>
          </p:cNvSpPr>
          <p:nvPr>
            <p:custDataLst>
              <p:tags r:id="rId18"/>
            </p:custDataLst>
          </p:nvPr>
        </p:nvSpPr>
        <p:spPr bwMode="auto">
          <a:xfrm>
            <a:off x="3359150" y="5505450"/>
            <a:ext cx="1187450"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100000"/>
              </a:lnSpc>
              <a:spcBef>
                <a:spcPct val="0"/>
              </a:spcBef>
              <a:buNone/>
            </a:pPr>
            <a:fld id="{532F64A7-57CE-4EC3-8E3E-AC1C64B827F0}" type="datetime'A''''v''e''''''r''a''''''g''e B''''as''''e'''' ''''''CCAR'">
              <a:rPr lang="en-US" sz="1000">
                <a:latin typeface="Arial"/>
                <a:cs typeface="Arial"/>
                <a:sym typeface="Arial"/>
              </a:rPr>
              <a:pPr/>
              <a:t>Average Base CCAR</a:t>
            </a:fld>
            <a:endParaRPr lang="en-US" sz="1000" dirty="0">
              <a:latin typeface="Arial"/>
              <a:cs typeface="Arial"/>
              <a:sym typeface="Arial"/>
            </a:endParaRPr>
          </a:p>
        </p:txBody>
      </p:sp>
      <p:sp>
        <p:nvSpPr>
          <p:cNvPr id="78" name="Text Placeholder 43"/>
          <p:cNvSpPr>
            <a:spLocks noGrp="1"/>
          </p:cNvSpPr>
          <p:nvPr>
            <p:custDataLst>
              <p:tags r:id="rId19"/>
            </p:custDataLst>
          </p:nvPr>
        </p:nvSpPr>
        <p:spPr bwMode="auto">
          <a:xfrm>
            <a:off x="3359150" y="5099050"/>
            <a:ext cx="1244600"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100000"/>
              </a:lnSpc>
              <a:spcBef>
                <a:spcPct val="0"/>
              </a:spcBef>
              <a:buNone/>
            </a:pPr>
            <a:fld id="{83F06F3C-77A1-4B9E-BA04-A06EE1015409}" type="datetime'R''''''ev''is''''ed'''''' a''mb''e''r ''tri''''''g''g''er'''''">
              <a:rPr lang="en-US" sz="1000">
                <a:latin typeface="Arial"/>
                <a:cs typeface="Arial"/>
                <a:sym typeface="Arial"/>
              </a:rPr>
              <a:pPr/>
              <a:t>Revised amber trigger</a:t>
            </a:fld>
            <a:endParaRPr lang="en-US" sz="1000" dirty="0">
              <a:latin typeface="Arial"/>
              <a:cs typeface="Arial"/>
              <a:sym typeface="Arial"/>
            </a:endParaRPr>
          </a:p>
        </p:txBody>
      </p:sp>
      <p:sp>
        <p:nvSpPr>
          <p:cNvPr id="74" name="Text Placeholder 44"/>
          <p:cNvSpPr>
            <a:spLocks noGrp="1"/>
          </p:cNvSpPr>
          <p:nvPr>
            <p:custDataLst>
              <p:tags r:id="rId20"/>
            </p:custDataLst>
          </p:nvPr>
        </p:nvSpPr>
        <p:spPr bwMode="auto">
          <a:xfrm>
            <a:off x="3359150" y="5302250"/>
            <a:ext cx="936625"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100000"/>
              </a:lnSpc>
              <a:spcBef>
                <a:spcPct val="0"/>
              </a:spcBef>
              <a:buNone/>
            </a:pPr>
            <a:fld id="{4A27A014-34A8-4471-9C72-31DD990C5842}" type="datetime'''''''Re''v''i''sed ''re''''''''''d'''''''''' ''''lim''i''t'">
              <a:rPr lang="en-US" sz="1000">
                <a:latin typeface="Arial"/>
                <a:cs typeface="Arial"/>
                <a:sym typeface="Arial"/>
              </a:rPr>
              <a:pPr/>
              <a:t>Revised red limit</a:t>
            </a:fld>
            <a:endParaRPr lang="en-US" sz="1000" dirty="0">
              <a:latin typeface="Arial"/>
              <a:cs typeface="Arial"/>
              <a:sym typeface="Arial"/>
            </a:endParaRPr>
          </a:p>
        </p:txBody>
      </p:sp>
      <p:sp>
        <p:nvSpPr>
          <p:cNvPr id="80" name="Text Placeholder 45"/>
          <p:cNvSpPr>
            <a:spLocks noGrp="1"/>
          </p:cNvSpPr>
          <p:nvPr>
            <p:custDataLst>
              <p:tags r:id="rId21"/>
            </p:custDataLst>
          </p:nvPr>
        </p:nvSpPr>
        <p:spPr bwMode="auto">
          <a:xfrm>
            <a:off x="684213" y="5708650"/>
            <a:ext cx="879475"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100000"/>
              </a:lnSpc>
              <a:spcBef>
                <a:spcPct val="0"/>
              </a:spcBef>
              <a:buNone/>
            </a:pPr>
            <a:fld id="{D52FA364-9909-438D-9FA0-C778A74C7636}" type="datetime'A''''n''c''h''o''''r'''' ''''''''''r''ed lim''i''''''t'''''''">
              <a:rPr lang="en-US" sz="1000">
                <a:latin typeface="Arial"/>
                <a:cs typeface="Arial"/>
                <a:sym typeface="Arial"/>
              </a:rPr>
              <a:pPr/>
              <a:t>Anchor red limit</a:t>
            </a:fld>
            <a:endParaRPr lang="en-US" sz="1000" dirty="0">
              <a:latin typeface="Arial"/>
              <a:cs typeface="Arial"/>
              <a:sym typeface="Arial"/>
            </a:endParaRPr>
          </a:p>
        </p:txBody>
      </p:sp>
      <p:sp>
        <p:nvSpPr>
          <p:cNvPr id="75" name="Text Placeholder 41"/>
          <p:cNvSpPr>
            <a:spLocks noGrp="1"/>
          </p:cNvSpPr>
          <p:nvPr>
            <p:custDataLst>
              <p:tags r:id="rId22"/>
            </p:custDataLst>
          </p:nvPr>
        </p:nvSpPr>
        <p:spPr bwMode="auto">
          <a:xfrm>
            <a:off x="684213" y="5505450"/>
            <a:ext cx="1187450"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100000"/>
              </a:lnSpc>
              <a:spcBef>
                <a:spcPct val="0"/>
              </a:spcBef>
              <a:buNone/>
            </a:pPr>
            <a:fld id="{C96BEA4B-994C-4626-BF64-C9B2BC05A994}" type="datetime'''An''ch''or'' a''m''be''''''r t''''r''''''''''igg''''''''er'">
              <a:rPr lang="en-US" sz="1000">
                <a:latin typeface="Arial"/>
                <a:cs typeface="Arial"/>
                <a:sym typeface="Arial"/>
              </a:rPr>
              <a:pPr/>
              <a:t>Anchor amber trigger</a:t>
            </a:fld>
            <a:endParaRPr lang="en-US" sz="1000" dirty="0">
              <a:latin typeface="Arial"/>
              <a:cs typeface="Arial"/>
              <a:sym typeface="Arial"/>
            </a:endParaRPr>
          </a:p>
        </p:txBody>
      </p:sp>
      <p:sp>
        <p:nvSpPr>
          <p:cNvPr id="76" name="Text Placeholder 42"/>
          <p:cNvSpPr>
            <a:spLocks noGrp="1"/>
          </p:cNvSpPr>
          <p:nvPr>
            <p:custDataLst>
              <p:tags r:id="rId23"/>
            </p:custDataLst>
          </p:nvPr>
        </p:nvSpPr>
        <p:spPr bwMode="auto">
          <a:xfrm>
            <a:off x="684213" y="5302250"/>
            <a:ext cx="2292350"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100000"/>
              </a:lnSpc>
              <a:spcBef>
                <a:spcPct val="0"/>
              </a:spcBef>
              <a:buNone/>
            </a:pPr>
            <a:fld id="{1BA2B719-5E53-4492-9BDE-550BF98DDBC0}" type="datetime'His''tor''ica''l'' 12mo trailin''g lo''ss ''rate (''an''nual)'">
              <a:rPr lang="en-US" sz="1000">
                <a:latin typeface="Arial"/>
                <a:cs typeface="Arial"/>
                <a:sym typeface="Arial"/>
              </a:rPr>
              <a:pPr/>
              <a:t>Historical 12mo trailing loss rate (annual)</a:t>
            </a:fld>
            <a:endParaRPr lang="en-US" sz="1000" dirty="0">
              <a:latin typeface="Arial"/>
              <a:cs typeface="Arial"/>
              <a:sym typeface="Arial"/>
            </a:endParaRPr>
          </a:p>
        </p:txBody>
      </p:sp>
      <p:sp>
        <p:nvSpPr>
          <p:cNvPr id="79" name="Text Placeholder 47"/>
          <p:cNvSpPr>
            <a:spLocks noGrp="1"/>
          </p:cNvSpPr>
          <p:nvPr>
            <p:custDataLst>
              <p:tags r:id="rId24"/>
            </p:custDataLst>
          </p:nvPr>
        </p:nvSpPr>
        <p:spPr bwMode="auto">
          <a:xfrm>
            <a:off x="684213" y="5099050"/>
            <a:ext cx="2303463"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100000"/>
              </a:lnSpc>
              <a:spcBef>
                <a:spcPct val="0"/>
              </a:spcBef>
              <a:buNone/>
            </a:pPr>
            <a:fld id="{CA2FF70F-3CED-4EA8-945E-A0E31B0C549D}" type="datetime'''Projected 1''2mo traili''ng'' ''l''oss'' ra''te (annu''al)'">
              <a:rPr lang="en-US" sz="1000">
                <a:latin typeface="Arial"/>
                <a:cs typeface="Arial"/>
                <a:sym typeface="Arial"/>
              </a:rPr>
              <a:pPr/>
              <a:t>Projected 12mo trailing loss rate (annual)</a:t>
            </a:fld>
            <a:endParaRPr lang="en-US" sz="1000" dirty="0">
              <a:latin typeface="Arial"/>
              <a:cs typeface="Arial"/>
              <a:sym typeface="Arial"/>
            </a:endParaRPr>
          </a:p>
        </p:txBody>
      </p:sp>
    </p:spTree>
    <p:extLst>
      <p:ext uri="{BB962C8B-B14F-4D97-AF65-F5344CB8AC3E}">
        <p14:creationId xmlns:p14="http://schemas.microsoft.com/office/powerpoint/2010/main" val="27711075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a:xfrm>
            <a:off x="852722" y="452510"/>
            <a:ext cx="8161960" cy="435610"/>
          </a:xfrm>
        </p:spPr>
        <p:txBody>
          <a:bodyPr/>
          <a:lstStyle/>
          <a:p>
            <a:r>
              <a:rPr lang="en-US" dirty="0"/>
              <a:t>Calibration</a:t>
            </a:r>
            <a:r>
              <a:rPr lang="en-US" dirty="0" smtClean="0"/>
              <a:t>: </a:t>
            </a:r>
            <a:r>
              <a:rPr lang="en-US" b="0" dirty="0" smtClean="0"/>
              <a:t>Set anchor loss budget range for NCO calibration – C&amp;I</a:t>
            </a:r>
            <a:endParaRPr lang="en-US" dirty="0"/>
          </a:p>
        </p:txBody>
      </p:sp>
      <p:sp>
        <p:nvSpPr>
          <p:cNvPr id="3" name="Rectangle 2"/>
          <p:cNvSpPr/>
          <p:nvPr/>
        </p:nvSpPr>
        <p:spPr>
          <a:xfrm>
            <a:off x="297762" y="352762"/>
            <a:ext cx="554960" cy="707886"/>
          </a:xfrm>
          <a:prstGeom prst="rect">
            <a:avLst/>
          </a:prstGeom>
        </p:spPr>
        <p:txBody>
          <a:bodyPr wrap="none">
            <a:spAutoFit/>
          </a:bodyPr>
          <a:lstStyle/>
          <a:p>
            <a:pPr lvl="0" fontAlgn="ctr">
              <a:lnSpc>
                <a:spcPct val="100000"/>
              </a:lnSpc>
              <a:spcBef>
                <a:spcPts val="0"/>
              </a:spcBef>
              <a:spcAft>
                <a:spcPts val="0"/>
              </a:spcAft>
              <a:defRPr/>
            </a:pPr>
            <a:r>
              <a:rPr lang="en-US" sz="4000" b="1" dirty="0">
                <a:solidFill>
                  <a:srgbClr val="FF0000"/>
                </a:solidFill>
              </a:rPr>
              <a:t>A</a:t>
            </a:r>
          </a:p>
        </p:txBody>
      </p:sp>
      <p:sp>
        <p:nvSpPr>
          <p:cNvPr id="28" name="Rectangle 27"/>
          <p:cNvSpPr/>
          <p:nvPr/>
        </p:nvSpPr>
        <p:spPr>
          <a:xfrm>
            <a:off x="365453" y="1463040"/>
            <a:ext cx="5257802" cy="370614"/>
          </a:xfrm>
          <a:prstGeom prst="rect">
            <a:avLst/>
          </a:prstGeom>
        </p:spPr>
        <p:txBody>
          <a:bodyPr wrap="square" lIns="0" tIns="0" rIns="0" bIns="0">
            <a:spAutoFit/>
          </a:bodyPr>
          <a:lstStyle/>
          <a:p>
            <a:pPr algn="l"/>
            <a:r>
              <a:rPr lang="en-GB" sz="1400" b="1" dirty="0" smtClean="0">
                <a:solidFill>
                  <a:srgbClr val="FF0000"/>
                </a:solidFill>
                <a:latin typeface="Arial" panose="020B0604020202020204" pitchFamily="34" charset="0"/>
                <a:cs typeface="Arial" panose="020B0604020202020204" pitchFamily="34" charset="0"/>
              </a:rPr>
              <a:t>Anchor loss budgets vs. total loss budgets</a:t>
            </a:r>
            <a:endParaRPr lang="en-GB" sz="1400" b="1" dirty="0">
              <a:solidFill>
                <a:srgbClr val="FF0000"/>
              </a:solidFill>
              <a:latin typeface="Arial" panose="020B0604020202020204" pitchFamily="34" charset="0"/>
              <a:cs typeface="Arial" panose="020B0604020202020204" pitchFamily="34" charset="0"/>
            </a:endParaRPr>
          </a:p>
          <a:p>
            <a:pPr algn="l"/>
            <a:r>
              <a:rPr lang="en-GB" sz="1400" dirty="0">
                <a:solidFill>
                  <a:srgbClr val="FF0000"/>
                </a:solidFill>
                <a:latin typeface="Arial" panose="020B0604020202020204" pitchFamily="34" charset="0"/>
                <a:cs typeface="Arial" panose="020B0604020202020204" pitchFamily="34" charset="0"/>
              </a:rPr>
              <a:t>$M</a:t>
            </a:r>
          </a:p>
        </p:txBody>
      </p:sp>
      <p:graphicFrame>
        <p:nvGraphicFramePr>
          <p:cNvPr id="29" name="Table 28"/>
          <p:cNvGraphicFramePr>
            <a:graphicFrameLocks noGrp="1"/>
          </p:cNvGraphicFramePr>
          <p:nvPr>
            <p:extLst>
              <p:ext uri="{D42A27DB-BD31-4B8C-83A1-F6EECF244321}">
                <p14:modId xmlns:p14="http://schemas.microsoft.com/office/powerpoint/2010/main" val="2419295658"/>
              </p:ext>
            </p:extLst>
          </p:nvPr>
        </p:nvGraphicFramePr>
        <p:xfrm>
          <a:off x="366714" y="2015731"/>
          <a:ext cx="8859840" cy="3490730"/>
        </p:xfrm>
        <a:graphic>
          <a:graphicData uri="http://schemas.openxmlformats.org/drawingml/2006/table">
            <a:tbl>
              <a:tblPr firstRow="1" bandRow="1"/>
              <a:tblGrid>
                <a:gridCol w="2109985"/>
                <a:gridCol w="1055480"/>
                <a:gridCol w="1016387"/>
                <a:gridCol w="1169497"/>
                <a:gridCol w="1169497"/>
                <a:gridCol w="1169497"/>
                <a:gridCol w="1169497"/>
              </a:tblGrid>
              <a:tr h="0">
                <a:tc rowSpan="2">
                  <a:txBody>
                    <a:bodyPr/>
                    <a:lstStyle>
                      <a:lvl1pPr marL="0" algn="l" defTabSz="457200" rtl="0" eaLnBrk="1" latinLnBrk="0" hangingPunct="1">
                        <a:defRPr sz="1800" b="1" kern="1200">
                          <a:solidFill>
                            <a:schemeClr val="lt1"/>
                          </a:solidFill>
                          <a:latin typeface="Arial"/>
                        </a:defRPr>
                      </a:lvl1pPr>
                      <a:lvl2pPr marL="457200" algn="l" defTabSz="457200" rtl="0" eaLnBrk="1" latinLnBrk="0" hangingPunct="1">
                        <a:defRPr sz="1800" b="1" kern="1200">
                          <a:solidFill>
                            <a:schemeClr val="lt1"/>
                          </a:solidFill>
                          <a:latin typeface="Arial"/>
                        </a:defRPr>
                      </a:lvl2pPr>
                      <a:lvl3pPr marL="914400" algn="l" defTabSz="457200" rtl="0" eaLnBrk="1" latinLnBrk="0" hangingPunct="1">
                        <a:defRPr sz="1800" b="1" kern="1200">
                          <a:solidFill>
                            <a:schemeClr val="lt1"/>
                          </a:solidFill>
                          <a:latin typeface="Arial"/>
                        </a:defRPr>
                      </a:lvl3pPr>
                      <a:lvl4pPr marL="1371600" algn="l" defTabSz="457200" rtl="0" eaLnBrk="1" latinLnBrk="0" hangingPunct="1">
                        <a:defRPr sz="1800" b="1" kern="1200">
                          <a:solidFill>
                            <a:schemeClr val="lt1"/>
                          </a:solidFill>
                          <a:latin typeface="Arial"/>
                        </a:defRPr>
                      </a:lvl4pPr>
                      <a:lvl5pPr marL="1828800" algn="l" defTabSz="457200" rtl="0" eaLnBrk="1" latinLnBrk="0" hangingPunct="1">
                        <a:defRPr sz="1800" b="1" kern="1200">
                          <a:solidFill>
                            <a:schemeClr val="lt1"/>
                          </a:solidFill>
                          <a:latin typeface="Arial"/>
                        </a:defRPr>
                      </a:lvl5pPr>
                      <a:lvl6pPr marL="2286000" algn="l" defTabSz="457200" rtl="0" eaLnBrk="1" latinLnBrk="0" hangingPunct="1">
                        <a:defRPr sz="1800" b="1" kern="1200">
                          <a:solidFill>
                            <a:schemeClr val="lt1"/>
                          </a:solidFill>
                          <a:latin typeface="Arial"/>
                        </a:defRPr>
                      </a:lvl6pPr>
                      <a:lvl7pPr marL="2743200" algn="l" defTabSz="457200" rtl="0" eaLnBrk="1" latinLnBrk="0" hangingPunct="1">
                        <a:defRPr sz="1800" b="1" kern="1200">
                          <a:solidFill>
                            <a:schemeClr val="lt1"/>
                          </a:solidFill>
                          <a:latin typeface="Arial"/>
                        </a:defRPr>
                      </a:lvl7pPr>
                      <a:lvl8pPr marL="3200400" algn="l" defTabSz="457200" rtl="0" eaLnBrk="1" latinLnBrk="0" hangingPunct="1">
                        <a:defRPr sz="1800" b="1" kern="1200">
                          <a:solidFill>
                            <a:schemeClr val="lt1"/>
                          </a:solidFill>
                          <a:latin typeface="Arial"/>
                        </a:defRPr>
                      </a:lvl8pPr>
                      <a:lvl9pPr marL="3657600" algn="l" defTabSz="457200" rtl="0" eaLnBrk="1" latinLnBrk="0" hangingPunct="1">
                        <a:defRPr sz="1800" b="1" kern="1200">
                          <a:solidFill>
                            <a:schemeClr val="lt1"/>
                          </a:solidFill>
                          <a:latin typeface="Arial"/>
                        </a:defRPr>
                      </a:lvl9pPr>
                    </a:lstStyle>
                    <a:p>
                      <a:r>
                        <a:rPr lang="en-US" sz="1100" b="1" dirty="0" smtClean="0">
                          <a:solidFill>
                            <a:schemeClr val="tx1"/>
                          </a:solidFill>
                          <a:latin typeface="Arial" panose="020B0604020202020204" pitchFamily="34" charset="0"/>
                          <a:cs typeface="Arial" panose="020B0604020202020204" pitchFamily="34" charset="0"/>
                        </a:rPr>
                        <a:t>Portfolio</a:t>
                      </a:r>
                    </a:p>
                  </a:txBody>
                  <a:tcPr marL="36576" marR="36576" marT="27432" marB="27432" anchor="b">
                    <a:lnL w="1270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606060"/>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lvl1pPr marL="0" algn="l" defTabSz="457200" rtl="0" eaLnBrk="1" latinLnBrk="0" hangingPunct="1">
                        <a:defRPr sz="1800" b="1" kern="1200">
                          <a:solidFill>
                            <a:schemeClr val="lt1"/>
                          </a:solidFill>
                          <a:latin typeface="Arial"/>
                        </a:defRPr>
                      </a:lvl1pPr>
                      <a:lvl2pPr marL="457200" algn="l" defTabSz="457200" rtl="0" eaLnBrk="1" latinLnBrk="0" hangingPunct="1">
                        <a:defRPr sz="1800" b="1" kern="1200">
                          <a:solidFill>
                            <a:schemeClr val="lt1"/>
                          </a:solidFill>
                          <a:latin typeface="Arial"/>
                        </a:defRPr>
                      </a:lvl2pPr>
                      <a:lvl3pPr marL="914400" algn="l" defTabSz="457200" rtl="0" eaLnBrk="1" latinLnBrk="0" hangingPunct="1">
                        <a:defRPr sz="1800" b="1" kern="1200">
                          <a:solidFill>
                            <a:schemeClr val="lt1"/>
                          </a:solidFill>
                          <a:latin typeface="Arial"/>
                        </a:defRPr>
                      </a:lvl3pPr>
                      <a:lvl4pPr marL="1371600" algn="l" defTabSz="457200" rtl="0" eaLnBrk="1" latinLnBrk="0" hangingPunct="1">
                        <a:defRPr sz="1800" b="1" kern="1200">
                          <a:solidFill>
                            <a:schemeClr val="lt1"/>
                          </a:solidFill>
                          <a:latin typeface="Arial"/>
                        </a:defRPr>
                      </a:lvl4pPr>
                      <a:lvl5pPr marL="1828800" algn="l" defTabSz="457200" rtl="0" eaLnBrk="1" latinLnBrk="0" hangingPunct="1">
                        <a:defRPr sz="1800" b="1" kern="1200">
                          <a:solidFill>
                            <a:schemeClr val="lt1"/>
                          </a:solidFill>
                          <a:latin typeface="Arial"/>
                        </a:defRPr>
                      </a:lvl5pPr>
                      <a:lvl6pPr marL="2286000" algn="l" defTabSz="457200" rtl="0" eaLnBrk="1" latinLnBrk="0" hangingPunct="1">
                        <a:defRPr sz="1800" b="1" kern="1200">
                          <a:solidFill>
                            <a:schemeClr val="lt1"/>
                          </a:solidFill>
                          <a:latin typeface="Arial"/>
                        </a:defRPr>
                      </a:lvl6pPr>
                      <a:lvl7pPr marL="2743200" algn="l" defTabSz="457200" rtl="0" eaLnBrk="1" latinLnBrk="0" hangingPunct="1">
                        <a:defRPr sz="1800" b="1" kern="1200">
                          <a:solidFill>
                            <a:schemeClr val="lt1"/>
                          </a:solidFill>
                          <a:latin typeface="Arial"/>
                        </a:defRPr>
                      </a:lvl7pPr>
                      <a:lvl8pPr marL="3200400" algn="l" defTabSz="457200" rtl="0" eaLnBrk="1" latinLnBrk="0" hangingPunct="1">
                        <a:defRPr sz="1800" b="1" kern="1200">
                          <a:solidFill>
                            <a:schemeClr val="lt1"/>
                          </a:solidFill>
                          <a:latin typeface="Arial"/>
                        </a:defRPr>
                      </a:lvl8pPr>
                      <a:lvl9pPr marL="3657600" algn="l" defTabSz="457200" rtl="0" eaLnBrk="1" latinLnBrk="0" hangingPunct="1">
                        <a:defRPr sz="1800" b="1" kern="1200">
                          <a:solidFill>
                            <a:schemeClr val="lt1"/>
                          </a:solidFill>
                          <a:latin typeface="Arial"/>
                        </a:defRPr>
                      </a:lvl9pPr>
                    </a:lstStyle>
                    <a:p>
                      <a:pPr algn="ctr"/>
                      <a:r>
                        <a:rPr lang="en-US" sz="1100" b="1" i="0" baseline="0" dirty="0" smtClean="0">
                          <a:solidFill>
                            <a:schemeClr val="bg1"/>
                          </a:solidFill>
                          <a:latin typeface="Arial" panose="020B0604020202020204" pitchFamily="34" charset="0"/>
                          <a:cs typeface="Arial" panose="020B0604020202020204" pitchFamily="34" charset="0"/>
                        </a:rPr>
                        <a:t>BHC Stress CCAR losses</a:t>
                      </a:r>
                    </a:p>
                  </a:txBody>
                  <a:tcPr marL="36576" marR="36576" marT="27432" marB="27432"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rgbClr val="606060"/>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rowSpan="2">
                  <a:txBody>
                    <a:bodyPr/>
                    <a:lstStyle>
                      <a:lvl1pPr marL="0" algn="l" defTabSz="457200" rtl="0" eaLnBrk="1" latinLnBrk="0" hangingPunct="1">
                        <a:defRPr sz="1800" b="1" kern="1200">
                          <a:solidFill>
                            <a:schemeClr val="lt1"/>
                          </a:solidFill>
                          <a:latin typeface="Arial"/>
                        </a:defRPr>
                      </a:lvl1pPr>
                      <a:lvl2pPr marL="457200" algn="l" defTabSz="457200" rtl="0" eaLnBrk="1" latinLnBrk="0" hangingPunct="1">
                        <a:defRPr sz="1800" b="1" kern="1200">
                          <a:solidFill>
                            <a:schemeClr val="lt1"/>
                          </a:solidFill>
                          <a:latin typeface="Arial"/>
                        </a:defRPr>
                      </a:lvl2pPr>
                      <a:lvl3pPr marL="914400" algn="l" defTabSz="457200" rtl="0" eaLnBrk="1" latinLnBrk="0" hangingPunct="1">
                        <a:defRPr sz="1800" b="1" kern="1200">
                          <a:solidFill>
                            <a:schemeClr val="lt1"/>
                          </a:solidFill>
                          <a:latin typeface="Arial"/>
                        </a:defRPr>
                      </a:lvl3pPr>
                      <a:lvl4pPr marL="1371600" algn="l" defTabSz="457200" rtl="0" eaLnBrk="1" latinLnBrk="0" hangingPunct="1">
                        <a:defRPr sz="1800" b="1" kern="1200">
                          <a:solidFill>
                            <a:schemeClr val="lt1"/>
                          </a:solidFill>
                          <a:latin typeface="Arial"/>
                        </a:defRPr>
                      </a:lvl4pPr>
                      <a:lvl5pPr marL="1828800" algn="l" defTabSz="457200" rtl="0" eaLnBrk="1" latinLnBrk="0" hangingPunct="1">
                        <a:defRPr sz="1800" b="1" kern="1200">
                          <a:solidFill>
                            <a:schemeClr val="lt1"/>
                          </a:solidFill>
                          <a:latin typeface="Arial"/>
                        </a:defRPr>
                      </a:lvl5pPr>
                      <a:lvl6pPr marL="2286000" algn="l" defTabSz="457200" rtl="0" eaLnBrk="1" latinLnBrk="0" hangingPunct="1">
                        <a:defRPr sz="1800" b="1" kern="1200">
                          <a:solidFill>
                            <a:schemeClr val="lt1"/>
                          </a:solidFill>
                          <a:latin typeface="Arial"/>
                        </a:defRPr>
                      </a:lvl6pPr>
                      <a:lvl7pPr marL="2743200" algn="l" defTabSz="457200" rtl="0" eaLnBrk="1" latinLnBrk="0" hangingPunct="1">
                        <a:defRPr sz="1800" b="1" kern="1200">
                          <a:solidFill>
                            <a:schemeClr val="lt1"/>
                          </a:solidFill>
                          <a:latin typeface="Arial"/>
                        </a:defRPr>
                      </a:lvl7pPr>
                      <a:lvl8pPr marL="3200400" algn="l" defTabSz="457200" rtl="0" eaLnBrk="1" latinLnBrk="0" hangingPunct="1">
                        <a:defRPr sz="1800" b="1" kern="1200">
                          <a:solidFill>
                            <a:schemeClr val="lt1"/>
                          </a:solidFill>
                          <a:latin typeface="Arial"/>
                        </a:defRPr>
                      </a:lvl8pPr>
                      <a:lvl9pPr marL="3657600" algn="l" defTabSz="457200" rtl="0" eaLnBrk="1" latinLnBrk="0" hangingPunct="1">
                        <a:defRPr sz="1800" b="1" kern="1200">
                          <a:solidFill>
                            <a:schemeClr val="lt1"/>
                          </a:solidFill>
                          <a:latin typeface="Arial"/>
                        </a:defRPr>
                      </a:lvl9pPr>
                    </a:lstStyle>
                    <a:p>
                      <a:pPr algn="ctr"/>
                      <a:r>
                        <a:rPr lang="en-US" sz="1100" b="1" i="0" kern="1200" baseline="0" dirty="0" smtClean="0">
                          <a:solidFill>
                            <a:schemeClr val="tx1"/>
                          </a:solidFill>
                          <a:latin typeface="Arial" panose="020B0604020202020204" pitchFamily="34" charset="0"/>
                          <a:ea typeface="+mn-ea"/>
                          <a:cs typeface="Arial" panose="020B0604020202020204" pitchFamily="34" charset="0"/>
                        </a:rPr>
                        <a:t>Buffer allocation </a:t>
                      </a:r>
                      <a:r>
                        <a:rPr lang="en-US" sz="1100" b="0" i="0" kern="1200" baseline="0" dirty="0" smtClean="0">
                          <a:solidFill>
                            <a:schemeClr val="tx1"/>
                          </a:solidFill>
                          <a:latin typeface="Arial" panose="020B0604020202020204" pitchFamily="34" charset="0"/>
                          <a:ea typeface="+mn-ea"/>
                          <a:cs typeface="Arial" panose="020B0604020202020204" pitchFamily="34" charset="0"/>
                        </a:rPr>
                        <a:t>(%)</a:t>
                      </a:r>
                    </a:p>
                  </a:txBody>
                  <a:tcPr marL="36576" marR="36576" marT="27432" marB="27432"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rgbClr val="60606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gridSpan="2">
                  <a:txBody>
                    <a:bodyPr/>
                    <a:lstStyle>
                      <a:lvl1pPr marL="0" algn="l" defTabSz="457200" rtl="0" eaLnBrk="1" latinLnBrk="0" hangingPunct="1">
                        <a:defRPr sz="1800" b="1" kern="1200">
                          <a:solidFill>
                            <a:schemeClr val="lt1"/>
                          </a:solidFill>
                          <a:latin typeface="Arial"/>
                        </a:defRPr>
                      </a:lvl1pPr>
                      <a:lvl2pPr marL="457200" algn="l" defTabSz="457200" rtl="0" eaLnBrk="1" latinLnBrk="0" hangingPunct="1">
                        <a:defRPr sz="1800" b="1" kern="1200">
                          <a:solidFill>
                            <a:schemeClr val="lt1"/>
                          </a:solidFill>
                          <a:latin typeface="Arial"/>
                        </a:defRPr>
                      </a:lvl2pPr>
                      <a:lvl3pPr marL="914400" algn="l" defTabSz="457200" rtl="0" eaLnBrk="1" latinLnBrk="0" hangingPunct="1">
                        <a:defRPr sz="1800" b="1" kern="1200">
                          <a:solidFill>
                            <a:schemeClr val="lt1"/>
                          </a:solidFill>
                          <a:latin typeface="Arial"/>
                        </a:defRPr>
                      </a:lvl3pPr>
                      <a:lvl4pPr marL="1371600" algn="l" defTabSz="457200" rtl="0" eaLnBrk="1" latinLnBrk="0" hangingPunct="1">
                        <a:defRPr sz="1800" b="1" kern="1200">
                          <a:solidFill>
                            <a:schemeClr val="lt1"/>
                          </a:solidFill>
                          <a:latin typeface="Arial"/>
                        </a:defRPr>
                      </a:lvl4pPr>
                      <a:lvl5pPr marL="1828800" algn="l" defTabSz="457200" rtl="0" eaLnBrk="1" latinLnBrk="0" hangingPunct="1">
                        <a:defRPr sz="1800" b="1" kern="1200">
                          <a:solidFill>
                            <a:schemeClr val="lt1"/>
                          </a:solidFill>
                          <a:latin typeface="Arial"/>
                        </a:defRPr>
                      </a:lvl5pPr>
                      <a:lvl6pPr marL="2286000" algn="l" defTabSz="457200" rtl="0" eaLnBrk="1" latinLnBrk="0" hangingPunct="1">
                        <a:defRPr sz="1800" b="1" kern="1200">
                          <a:solidFill>
                            <a:schemeClr val="lt1"/>
                          </a:solidFill>
                          <a:latin typeface="Arial"/>
                        </a:defRPr>
                      </a:lvl6pPr>
                      <a:lvl7pPr marL="2743200" algn="l" defTabSz="457200" rtl="0" eaLnBrk="1" latinLnBrk="0" hangingPunct="1">
                        <a:defRPr sz="1800" b="1" kern="1200">
                          <a:solidFill>
                            <a:schemeClr val="lt1"/>
                          </a:solidFill>
                          <a:latin typeface="Arial"/>
                        </a:defRPr>
                      </a:lvl7pPr>
                      <a:lvl8pPr marL="3200400" algn="l" defTabSz="457200" rtl="0" eaLnBrk="1" latinLnBrk="0" hangingPunct="1">
                        <a:defRPr sz="1800" b="1" kern="1200">
                          <a:solidFill>
                            <a:schemeClr val="lt1"/>
                          </a:solidFill>
                          <a:latin typeface="Arial"/>
                        </a:defRPr>
                      </a:lvl8pPr>
                      <a:lvl9pPr marL="3657600" algn="l" defTabSz="457200" rtl="0" eaLnBrk="1" latinLnBrk="0" hangingPunct="1">
                        <a:defRPr sz="1800" b="1" kern="1200">
                          <a:solidFill>
                            <a:schemeClr val="lt1"/>
                          </a:solidFill>
                          <a:latin typeface="Arial"/>
                        </a:defRPr>
                      </a:lvl9pPr>
                    </a:lstStyle>
                    <a:p>
                      <a:pPr algn="ctr"/>
                      <a:r>
                        <a:rPr lang="en-US" sz="1100" b="1" baseline="0" dirty="0" smtClean="0">
                          <a:solidFill>
                            <a:schemeClr val="tx1"/>
                          </a:solidFill>
                          <a:latin typeface="Arial" panose="020B0604020202020204" pitchFamily="34" charset="0"/>
                          <a:cs typeface="Arial" panose="020B0604020202020204" pitchFamily="34" charset="0"/>
                        </a:rPr>
                        <a:t>Loss budget used for NCO anchor calibration</a:t>
                      </a:r>
                      <a:endParaRPr lang="en-US" sz="1100" b="1" dirty="0">
                        <a:solidFill>
                          <a:schemeClr val="tx1"/>
                        </a:solidFill>
                        <a:latin typeface="Arial" panose="020B0604020202020204" pitchFamily="34" charset="0"/>
                        <a:cs typeface="Arial" panose="020B0604020202020204" pitchFamily="34" charset="0"/>
                      </a:endParaRPr>
                    </a:p>
                  </a:txBody>
                  <a:tcPr marL="36576" marR="36576" marT="27432" marB="27432"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rgbClr val="FFFFFF">
                          <a:lumMod val="50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hMerge="1">
                  <a:txBody>
                    <a:bodyPr/>
                    <a:lstStyle/>
                    <a:p>
                      <a:pPr algn="ctr"/>
                      <a:endParaRPr lang="en-US" sz="1200" b="1" dirty="0">
                        <a:solidFill>
                          <a:schemeClr val="tx1"/>
                        </a:solidFill>
                        <a:latin typeface="+mj-lt"/>
                        <a:cs typeface="Arial" panose="020B0604020202020204" pitchFamily="34" charset="0"/>
                      </a:endParaRPr>
                    </a:p>
                  </a:txBody>
                  <a:tcPr marL="36576" marR="36576" marT="27432" marB="27432"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lvl1pPr marL="0" algn="l" defTabSz="457200" rtl="0" eaLnBrk="1" latinLnBrk="0" hangingPunct="1">
                        <a:defRPr sz="1800" b="1" kern="1200">
                          <a:solidFill>
                            <a:schemeClr val="lt1"/>
                          </a:solidFill>
                          <a:latin typeface="Arial"/>
                        </a:defRPr>
                      </a:lvl1pPr>
                      <a:lvl2pPr marL="457200" algn="l" defTabSz="457200" rtl="0" eaLnBrk="1" latinLnBrk="0" hangingPunct="1">
                        <a:defRPr sz="1800" b="1" kern="1200">
                          <a:solidFill>
                            <a:schemeClr val="lt1"/>
                          </a:solidFill>
                          <a:latin typeface="Arial"/>
                        </a:defRPr>
                      </a:lvl2pPr>
                      <a:lvl3pPr marL="914400" algn="l" defTabSz="457200" rtl="0" eaLnBrk="1" latinLnBrk="0" hangingPunct="1">
                        <a:defRPr sz="1800" b="1" kern="1200">
                          <a:solidFill>
                            <a:schemeClr val="lt1"/>
                          </a:solidFill>
                          <a:latin typeface="Arial"/>
                        </a:defRPr>
                      </a:lvl3pPr>
                      <a:lvl4pPr marL="1371600" algn="l" defTabSz="457200" rtl="0" eaLnBrk="1" latinLnBrk="0" hangingPunct="1">
                        <a:defRPr sz="1800" b="1" kern="1200">
                          <a:solidFill>
                            <a:schemeClr val="lt1"/>
                          </a:solidFill>
                          <a:latin typeface="Arial"/>
                        </a:defRPr>
                      </a:lvl4pPr>
                      <a:lvl5pPr marL="1828800" algn="l" defTabSz="457200" rtl="0" eaLnBrk="1" latinLnBrk="0" hangingPunct="1">
                        <a:defRPr sz="1800" b="1" kern="1200">
                          <a:solidFill>
                            <a:schemeClr val="lt1"/>
                          </a:solidFill>
                          <a:latin typeface="Arial"/>
                        </a:defRPr>
                      </a:lvl5pPr>
                      <a:lvl6pPr marL="2286000" algn="l" defTabSz="457200" rtl="0" eaLnBrk="1" latinLnBrk="0" hangingPunct="1">
                        <a:defRPr sz="1800" b="1" kern="1200">
                          <a:solidFill>
                            <a:schemeClr val="lt1"/>
                          </a:solidFill>
                          <a:latin typeface="Arial"/>
                        </a:defRPr>
                      </a:lvl6pPr>
                      <a:lvl7pPr marL="2743200" algn="l" defTabSz="457200" rtl="0" eaLnBrk="1" latinLnBrk="0" hangingPunct="1">
                        <a:defRPr sz="1800" b="1" kern="1200">
                          <a:solidFill>
                            <a:schemeClr val="lt1"/>
                          </a:solidFill>
                          <a:latin typeface="Arial"/>
                        </a:defRPr>
                      </a:lvl7pPr>
                      <a:lvl8pPr marL="3200400" algn="l" defTabSz="457200" rtl="0" eaLnBrk="1" latinLnBrk="0" hangingPunct="1">
                        <a:defRPr sz="1800" b="1" kern="1200">
                          <a:solidFill>
                            <a:schemeClr val="lt1"/>
                          </a:solidFill>
                          <a:latin typeface="Arial"/>
                        </a:defRPr>
                      </a:lvl8pPr>
                      <a:lvl9pPr marL="3657600" algn="l" defTabSz="457200" rtl="0" eaLnBrk="1" latinLnBrk="0" hangingPunct="1">
                        <a:defRPr sz="1800" b="1" kern="1200">
                          <a:solidFill>
                            <a:schemeClr val="lt1"/>
                          </a:solidFill>
                          <a:latin typeface="Arial"/>
                        </a:defRPr>
                      </a:lvl9pPr>
                    </a:lstStyle>
                    <a:p>
                      <a:pPr algn="ctr"/>
                      <a:r>
                        <a:rPr lang="en-US" sz="1100" b="1" dirty="0" smtClean="0">
                          <a:solidFill>
                            <a:schemeClr val="tx1"/>
                          </a:solidFill>
                          <a:latin typeface="Arial" panose="020B0604020202020204" pitchFamily="34" charset="0"/>
                          <a:cs typeface="Arial" panose="020B0604020202020204" pitchFamily="34" charset="0"/>
                        </a:rPr>
                        <a:t>Total 2016 loss </a:t>
                      </a:r>
                      <a:r>
                        <a:rPr lang="en-US" sz="1100" b="1" baseline="0" dirty="0" smtClean="0">
                          <a:solidFill>
                            <a:schemeClr val="tx1"/>
                          </a:solidFill>
                          <a:latin typeface="Arial" panose="020B0604020202020204" pitchFamily="34" charset="0"/>
                          <a:cs typeface="Arial" panose="020B0604020202020204" pitchFamily="34" charset="0"/>
                        </a:rPr>
                        <a:t>budget</a:t>
                      </a:r>
                      <a:endParaRPr lang="en-US" sz="1100" b="1" dirty="0">
                        <a:solidFill>
                          <a:schemeClr val="tx1"/>
                        </a:solidFill>
                        <a:latin typeface="Arial" panose="020B0604020202020204" pitchFamily="34" charset="0"/>
                        <a:cs typeface="Arial" panose="020B0604020202020204" pitchFamily="34" charset="0"/>
                      </a:endParaRPr>
                    </a:p>
                  </a:txBody>
                  <a:tcPr marL="36576" marR="36576" marT="27432" marB="27432"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rgbClr val="FFFFFF">
                          <a:lumMod val="50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hMerge="1">
                  <a:txBody>
                    <a:bodyPr/>
                    <a:lstStyle/>
                    <a:p>
                      <a:pPr algn="ctr"/>
                      <a:endParaRPr lang="en-US" sz="1200" b="1" dirty="0">
                        <a:solidFill>
                          <a:schemeClr val="bg1"/>
                        </a:solidFill>
                        <a:latin typeface="+mj-lt"/>
                        <a:cs typeface="Arial" panose="020B0604020202020204" pitchFamily="34" charset="0"/>
                      </a:endParaRPr>
                    </a:p>
                  </a:txBody>
                  <a:tcPr marL="36576" marR="36576" marT="27432" marB="27432"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0000"/>
                    </a:solidFill>
                  </a:tcPr>
                </a:tc>
              </a:tr>
              <a:tr h="237641">
                <a:tc vMerge="1">
                  <a:txBody>
                    <a:bodyPr/>
                    <a:lstStyle/>
                    <a:p>
                      <a:endParaRPr lang="en-US" sz="1200" b="1" dirty="0" smtClean="0">
                        <a:solidFill>
                          <a:srgbClr val="FF0000"/>
                        </a:solidFill>
                        <a:latin typeface="+mj-lt"/>
                        <a:cs typeface="Arial" panose="020B0604020202020204" pitchFamily="34" charset="0"/>
                      </a:endParaRPr>
                    </a:p>
                  </a:txBody>
                  <a:tcPr marL="36576" marR="36576" marT="27432" marB="27432" anchor="b">
                    <a:lnL w="12700" cap="flat" cmpd="sng" algn="ctr">
                      <a:no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algn="ctr"/>
                      <a:endParaRPr lang="en-US" sz="1200" b="1" i="0" baseline="0" dirty="0" smtClean="0">
                        <a:solidFill>
                          <a:schemeClr val="tx1"/>
                        </a:solidFill>
                        <a:latin typeface="+mj-lt"/>
                        <a:cs typeface="Arial" panose="020B0604020202020204" pitchFamily="34" charset="0"/>
                      </a:endParaRPr>
                    </a:p>
                  </a:txBody>
                  <a:tcPr marL="36576" marR="36576" marT="27432" marB="27432"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ctr"/>
                      <a:endParaRPr lang="en-US" sz="1200" b="1" i="0" kern="1200" baseline="0" dirty="0" smtClean="0">
                        <a:solidFill>
                          <a:schemeClr val="accent5"/>
                        </a:solidFill>
                        <a:latin typeface="+mn-lt"/>
                        <a:ea typeface="+mn-ea"/>
                        <a:cs typeface="Arial" panose="020B0604020202020204" pitchFamily="34" charset="0"/>
                      </a:endParaRPr>
                    </a:p>
                  </a:txBody>
                  <a:tcPr marL="36576" marR="36576" marT="27432" marB="27432"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a:r>
                        <a:rPr lang="en-US" sz="1100" b="1" i="0" kern="1200" baseline="0" dirty="0" smtClean="0">
                          <a:solidFill>
                            <a:schemeClr val="tx1"/>
                          </a:solidFill>
                          <a:latin typeface="Arial" panose="020B0604020202020204" pitchFamily="34" charset="0"/>
                          <a:ea typeface="+mn-ea"/>
                          <a:cs typeface="Arial" panose="020B0604020202020204" pitchFamily="34" charset="0"/>
                        </a:rPr>
                        <a:t>Amber</a:t>
                      </a:r>
                    </a:p>
                  </a:txBody>
                  <a:tcPr marL="36576" marR="36576" marT="27432" marB="27432" anchor="b">
                    <a:lnL w="38100" cmpd="sng">
                      <a:solidFill>
                        <a:srgbClr val="FFFFFF"/>
                      </a:solidFill>
                    </a:lnL>
                    <a:lnR w="12700" cmpd="sng">
                      <a:solidFill>
                        <a:srgbClr val="FFFFFF"/>
                      </a:solidFill>
                    </a:lnR>
                    <a:lnT w="12700" cap="flat" cmpd="sng" algn="ctr">
                      <a:solidFill>
                        <a:srgbClr val="FFFFFF">
                          <a:lumMod val="50000"/>
                        </a:srgbClr>
                      </a:solidFill>
                      <a:prstDash val="solid"/>
                      <a:round/>
                      <a:headEnd type="none" w="med" len="med"/>
                      <a:tailEnd type="none" w="med" len="med"/>
                    </a:lnT>
                    <a:lnB w="12700" cap="flat" cmpd="sng" algn="ctr">
                      <a:solidFill>
                        <a:srgbClr val="60606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a:r>
                        <a:rPr lang="en-US" sz="1100" b="1" i="0" kern="1200" baseline="0" dirty="0" smtClean="0">
                          <a:solidFill>
                            <a:schemeClr val="bg1"/>
                          </a:solidFill>
                          <a:latin typeface="Arial" panose="020B0604020202020204" pitchFamily="34" charset="0"/>
                          <a:ea typeface="+mn-ea"/>
                          <a:cs typeface="Arial" panose="020B0604020202020204" pitchFamily="34" charset="0"/>
                        </a:rPr>
                        <a:t>Red</a:t>
                      </a:r>
                    </a:p>
                  </a:txBody>
                  <a:tcPr marL="36576" marR="36576" marT="27432" marB="27432" anchor="b">
                    <a:lnL w="12700" cmpd="sng">
                      <a:solidFill>
                        <a:srgbClr val="FFFFFF"/>
                      </a:solidFill>
                    </a:lnL>
                    <a:lnR w="12700" cmpd="sng">
                      <a:solidFill>
                        <a:srgbClr val="FFFFFF"/>
                      </a:solidFill>
                    </a:lnR>
                    <a:lnT w="12700" cap="flat" cmpd="sng" algn="ctr">
                      <a:solidFill>
                        <a:srgbClr val="FFFFFF">
                          <a:lumMod val="50000"/>
                        </a:srgbClr>
                      </a:solidFill>
                      <a:prstDash val="solid"/>
                      <a:round/>
                      <a:headEnd type="none" w="med" len="med"/>
                      <a:tailEnd type="none" w="med" len="med"/>
                    </a:lnT>
                    <a:lnB w="12700" cap="flat" cmpd="sng" algn="ctr">
                      <a:solidFill>
                        <a:srgbClr val="60606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a:r>
                        <a:rPr lang="en-US" sz="1100" b="1" i="0" kern="1200" baseline="0" dirty="0" smtClean="0">
                          <a:solidFill>
                            <a:schemeClr val="tx1"/>
                          </a:solidFill>
                          <a:latin typeface="Arial" panose="020B0604020202020204" pitchFamily="34" charset="0"/>
                          <a:ea typeface="+mn-ea"/>
                          <a:cs typeface="Arial" panose="020B0604020202020204" pitchFamily="34" charset="0"/>
                        </a:rPr>
                        <a:t>Amber</a:t>
                      </a:r>
                    </a:p>
                  </a:txBody>
                  <a:tcPr marL="36576" marR="36576" marT="27432" marB="27432" anchor="b">
                    <a:lnL w="12700" cmpd="sng">
                      <a:solidFill>
                        <a:srgbClr val="FFFFFF"/>
                      </a:solidFill>
                    </a:lnL>
                    <a:lnR w="12700" cap="flat" cmpd="sng" algn="ctr">
                      <a:noFill/>
                      <a:prstDash val="solid"/>
                      <a:round/>
                      <a:headEnd type="none" w="med" len="med"/>
                      <a:tailEnd type="none" w="med" len="med"/>
                    </a:lnR>
                    <a:lnT w="12700" cap="flat" cmpd="sng" algn="ctr">
                      <a:solidFill>
                        <a:srgbClr val="FFFFFF">
                          <a:lumMod val="50000"/>
                        </a:srgbClr>
                      </a:solidFill>
                      <a:prstDash val="solid"/>
                      <a:round/>
                      <a:headEnd type="none" w="med" len="med"/>
                      <a:tailEnd type="none" w="med" len="med"/>
                    </a:lnT>
                    <a:lnB w="12700" cap="flat" cmpd="sng" algn="ctr">
                      <a:solidFill>
                        <a:srgbClr val="60606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a:r>
                        <a:rPr lang="en-US" sz="1100" b="1" i="0" kern="1200" baseline="0" dirty="0" smtClean="0">
                          <a:solidFill>
                            <a:schemeClr val="bg1"/>
                          </a:solidFill>
                          <a:latin typeface="Arial" panose="020B0604020202020204" pitchFamily="34" charset="0"/>
                          <a:ea typeface="+mn-ea"/>
                          <a:cs typeface="Arial" panose="020B0604020202020204" pitchFamily="34" charset="0"/>
                        </a:rPr>
                        <a:t>Red</a:t>
                      </a:r>
                    </a:p>
                  </a:txBody>
                  <a:tcPr marL="36576" marR="36576" marT="27432" marB="27432" anchor="b">
                    <a:lnL w="12700" cap="flat" cmpd="sng" algn="ctr">
                      <a:noFill/>
                      <a:prstDash val="sysDash"/>
                      <a:round/>
                      <a:headEnd type="none" w="med" len="med"/>
                      <a:tailEnd type="none" w="med" len="med"/>
                    </a:lnL>
                    <a:lnR w="12700" cap="flat" cmpd="sng" algn="ctr">
                      <a:noFill/>
                      <a:prstDash val="solid"/>
                      <a:round/>
                      <a:headEnd type="none" w="med" len="med"/>
                      <a:tailEnd type="none" w="med" len="med"/>
                    </a:lnR>
                    <a:lnT w="12700" cap="flat" cmpd="sng" algn="ctr">
                      <a:solidFill>
                        <a:srgbClr val="FFFFFF">
                          <a:lumMod val="50000"/>
                        </a:srgbClr>
                      </a:solidFill>
                      <a:prstDash val="solid"/>
                      <a:round/>
                      <a:headEnd type="none" w="med" len="med"/>
                      <a:tailEnd type="none" w="med" len="med"/>
                    </a:lnT>
                    <a:lnB w="12700" cap="flat" cmpd="sng" algn="ctr">
                      <a:solidFill>
                        <a:srgbClr val="60606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r>
              <a:tr h="318911">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marL="117475" indent="0"/>
                      <a:r>
                        <a:rPr lang="en-US" sz="1100" b="0" i="0" baseline="0" dirty="0" smtClean="0">
                          <a:solidFill>
                            <a:schemeClr val="tx1"/>
                          </a:solidFill>
                          <a:latin typeface="Arial" panose="020B0604020202020204" pitchFamily="34" charset="0"/>
                          <a:cs typeface="Arial" panose="020B0604020202020204" pitchFamily="34" charset="0"/>
                        </a:rPr>
                        <a:t>SBNA Cons. &amp; Bus.</a:t>
                      </a:r>
                      <a:endParaRPr lang="en-US" sz="1100" b="0" i="0" baseline="0" dirty="0">
                        <a:solidFill>
                          <a:schemeClr val="tx1"/>
                        </a:solidFill>
                        <a:latin typeface="Arial" panose="020B0604020202020204" pitchFamily="34" charset="0"/>
                        <a:cs typeface="Arial" panose="020B0604020202020204" pitchFamily="34" charset="0"/>
                      </a:endParaRPr>
                    </a:p>
                  </a:txBody>
                  <a:tcPr marL="36576" marR="36576" marT="27432" marB="2743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606060"/>
                      </a:solidFill>
                      <a:prstDash val="solid"/>
                      <a:round/>
                      <a:headEnd type="none" w="med" len="med"/>
                      <a:tailEnd type="none" w="med" len="med"/>
                    </a:lnT>
                    <a:lnB w="12700" cap="flat" cmpd="sng" algn="ctr">
                      <a:solidFill>
                        <a:srgbClr val="606060"/>
                      </a:solidFill>
                      <a:prstDash val="sysDash"/>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a:r>
                        <a:rPr lang="en-GB" sz="1100" b="0" dirty="0" smtClean="0">
                          <a:latin typeface="Arial" panose="020B0604020202020204" pitchFamily="34" charset="0"/>
                          <a:cs typeface="Arial" panose="020B0604020202020204" pitchFamily="34" charset="0"/>
                        </a:rPr>
                        <a:t>$631</a:t>
                      </a:r>
                      <a:endParaRPr lang="en-GB" sz="1100" b="0" dirty="0">
                        <a:latin typeface="Arial" panose="020B0604020202020204" pitchFamily="34" charset="0"/>
                        <a:cs typeface="Arial" panose="020B0604020202020204" pitchFamily="34" charset="0"/>
                      </a:endParaRPr>
                    </a:p>
                  </a:txBody>
                  <a:tcPr marL="36576" marR="36576" marT="27432" marB="27432"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12700" cap="flat" cmpd="sng" algn="ctr">
                      <a:solidFill>
                        <a:srgbClr val="606060"/>
                      </a:solidFill>
                      <a:prstDash val="solid"/>
                      <a:round/>
                      <a:headEnd type="none" w="med" len="med"/>
                      <a:tailEnd type="none" w="med" len="med"/>
                    </a:lnT>
                    <a:lnB w="12700" cap="flat" cmpd="sng" algn="ctr">
                      <a:solidFill>
                        <a:srgbClr val="606060"/>
                      </a:solidFill>
                      <a:prstDash val="sysDash"/>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a:r>
                        <a:rPr lang="en-GB" sz="1100" b="0" i="0" dirty="0" smtClean="0">
                          <a:solidFill>
                            <a:schemeClr val="tx1"/>
                          </a:solidFill>
                          <a:latin typeface="Arial" panose="020B0604020202020204" pitchFamily="34" charset="0"/>
                          <a:cs typeface="Arial" panose="020B0604020202020204" pitchFamily="34" charset="0"/>
                        </a:rPr>
                        <a:t>27%</a:t>
                      </a:r>
                      <a:endParaRPr lang="en-GB" sz="1100" b="0" i="0" dirty="0">
                        <a:solidFill>
                          <a:schemeClr val="tx1"/>
                        </a:solidFill>
                        <a:latin typeface="Arial" panose="020B0604020202020204" pitchFamily="34" charset="0"/>
                        <a:cs typeface="Arial" panose="020B0604020202020204" pitchFamily="34" charset="0"/>
                      </a:endParaRPr>
                    </a:p>
                  </a:txBody>
                  <a:tcPr marL="36576" marR="36576" marT="27432" marB="27432"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12700" cap="flat" cmpd="sng" algn="ctr">
                      <a:solidFill>
                        <a:srgbClr val="606060"/>
                      </a:solidFill>
                      <a:prstDash val="solid"/>
                      <a:round/>
                      <a:headEnd type="none" w="med" len="med"/>
                      <a:tailEnd type="none" w="med" len="med"/>
                    </a:lnT>
                    <a:lnB w="12700" cap="flat" cmpd="sng" algn="ctr">
                      <a:solidFill>
                        <a:srgbClr val="606060"/>
                      </a:solidFill>
                      <a:prstDash val="sysDash"/>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b"/>
                      <a:r>
                        <a:rPr lang="en-US" sz="1100" b="0" i="0" u="none" strike="noStrike" dirty="0">
                          <a:effectLst/>
                          <a:latin typeface="Arial"/>
                        </a:rPr>
                        <a:t>$783 </a:t>
                      </a:r>
                    </a:p>
                  </a:txBody>
                  <a:tcPr marL="0" marR="0" marT="0" marB="0"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12700" cap="flat" cmpd="sng" algn="ctr">
                      <a:solidFill>
                        <a:srgbClr val="606060"/>
                      </a:solidFill>
                      <a:prstDash val="solid"/>
                      <a:round/>
                      <a:headEnd type="none" w="med" len="med"/>
                      <a:tailEnd type="none" w="med" len="med"/>
                    </a:lnT>
                    <a:lnB w="12700" cap="flat" cmpd="sng" algn="ctr">
                      <a:solidFill>
                        <a:srgbClr val="606060"/>
                      </a:solidFill>
                      <a:prstDash val="sysDash"/>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fontAlgn="b"/>
                      <a:r>
                        <a:rPr lang="en-US" sz="1100" b="0" i="0" u="none" strike="noStrike" dirty="0">
                          <a:effectLst/>
                          <a:latin typeface="Arial"/>
                        </a:rPr>
                        <a:t>$862 </a:t>
                      </a:r>
                    </a:p>
                  </a:txBody>
                  <a:tcPr marL="0" marR="0" marT="0" marB="0"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12700" cap="flat" cmpd="sng" algn="ctr">
                      <a:solidFill>
                        <a:srgbClr val="606060"/>
                      </a:solidFill>
                      <a:prstDash val="solid"/>
                      <a:round/>
                      <a:headEnd type="none" w="med" len="med"/>
                      <a:tailEnd type="none" w="med" len="med"/>
                    </a:lnT>
                    <a:lnB w="12700" cap="flat" cmpd="sng" algn="ctr">
                      <a:solidFill>
                        <a:srgbClr val="606060"/>
                      </a:solidFill>
                      <a:prstDash val="sysDash"/>
                      <a:round/>
                      <a:headEnd type="none" w="med" len="med"/>
                      <a:tailEnd type="none" w="med" len="med"/>
                    </a:lnB>
                    <a:lnTlToBr w="12700" cmpd="sng">
                      <a:noFill/>
                      <a:prstDash val="solid"/>
                    </a:lnTlToBr>
                    <a:lnBlToTr w="12700" cmpd="sng">
                      <a:noFill/>
                      <a:prstDash val="solid"/>
                    </a:lnBlToTr>
                    <a:solidFill>
                      <a:srgbClr val="FCE0E2"/>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a:r>
                        <a:rPr lang="en-GB" sz="1100" b="0" i="0" dirty="0" smtClean="0">
                          <a:solidFill>
                            <a:schemeClr val="tx1"/>
                          </a:solidFill>
                          <a:latin typeface="Arial" panose="020B0604020202020204" pitchFamily="34" charset="0"/>
                          <a:cs typeface="Arial" panose="020B0604020202020204" pitchFamily="34" charset="0"/>
                        </a:rPr>
                        <a:t>$1,016</a:t>
                      </a:r>
                      <a:endParaRPr lang="en-GB" sz="1100" b="0" i="0" dirty="0">
                        <a:solidFill>
                          <a:schemeClr val="tx1"/>
                        </a:solidFill>
                        <a:latin typeface="Arial" panose="020B0604020202020204" pitchFamily="34" charset="0"/>
                        <a:cs typeface="Arial" panose="020B0604020202020204" pitchFamily="34" charset="0"/>
                      </a:endParaRPr>
                    </a:p>
                  </a:txBody>
                  <a:tcPr marL="36576" marR="36576" marT="27432" marB="27432" anchor="ctr">
                    <a:lnL w="12700" cap="flat" cmpd="sng" algn="ctr">
                      <a:noFill/>
                      <a:prstDash val="sysDash"/>
                      <a:round/>
                      <a:headEnd type="none" w="med" len="med"/>
                      <a:tailEnd type="none" w="med" len="med"/>
                    </a:lnL>
                    <a:lnR w="12700" cap="flat" cmpd="sng" algn="ctr">
                      <a:noFill/>
                      <a:prstDash val="solid"/>
                      <a:round/>
                      <a:headEnd type="none" w="med" len="med"/>
                      <a:tailEnd type="none" w="med" len="med"/>
                    </a:lnR>
                    <a:lnT w="12700" cap="flat" cmpd="sng" algn="ctr">
                      <a:solidFill>
                        <a:srgbClr val="606060"/>
                      </a:solidFill>
                      <a:prstDash val="solid"/>
                      <a:round/>
                      <a:headEnd type="none" w="med" len="med"/>
                      <a:tailEnd type="none" w="med" len="med"/>
                    </a:lnT>
                    <a:lnB w="12700" cap="flat" cmpd="sng" algn="ctr">
                      <a:solidFill>
                        <a:srgbClr val="606060"/>
                      </a:solidFill>
                      <a:prstDash val="sysDash"/>
                      <a:round/>
                      <a:headEnd type="none" w="med" len="med"/>
                      <a:tailEnd type="none" w="med" len="med"/>
                    </a:lnB>
                    <a:lnTlToBr w="12700" cmpd="sng">
                      <a:noFill/>
                      <a:prstDash val="solid"/>
                    </a:lnTlToBr>
                    <a:lnBlToTr w="12700" cmpd="sng">
                      <a:noFill/>
                      <a:prstDash val="solid"/>
                    </a:lnBlToTr>
                    <a:solidFill>
                      <a:srgbClr val="FFFFCC"/>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a:r>
                        <a:rPr lang="en-GB" sz="1100" b="0" i="0" dirty="0" smtClean="0">
                          <a:solidFill>
                            <a:schemeClr val="tx1"/>
                          </a:solidFill>
                          <a:latin typeface="Arial" panose="020B0604020202020204" pitchFamily="34" charset="0"/>
                          <a:cs typeface="Arial" panose="020B0604020202020204" pitchFamily="34" charset="0"/>
                        </a:rPr>
                        <a:t>$1,060</a:t>
                      </a:r>
                      <a:endParaRPr lang="en-GB" sz="1100" b="0" i="0" dirty="0">
                        <a:solidFill>
                          <a:schemeClr val="tx1"/>
                        </a:solidFill>
                        <a:latin typeface="Arial" panose="020B0604020202020204" pitchFamily="34" charset="0"/>
                        <a:cs typeface="Arial" panose="020B0604020202020204" pitchFamily="34" charset="0"/>
                      </a:endParaRPr>
                    </a:p>
                  </a:txBody>
                  <a:tcPr marL="36576" marR="36576" marT="27432" marB="27432" anchor="ctr">
                    <a:lnL w="12700" cap="flat" cmpd="sng" algn="ctr">
                      <a:noFill/>
                      <a:prstDash val="sysDash"/>
                      <a:round/>
                      <a:headEnd type="none" w="med" len="med"/>
                      <a:tailEnd type="none" w="med" len="med"/>
                    </a:lnL>
                    <a:lnR w="12700" cap="flat" cmpd="sng" algn="ctr">
                      <a:noFill/>
                      <a:prstDash val="solid"/>
                      <a:round/>
                      <a:headEnd type="none" w="med" len="med"/>
                      <a:tailEnd type="none" w="med" len="med"/>
                    </a:lnR>
                    <a:lnT w="12700" cap="flat" cmpd="sng" algn="ctr">
                      <a:solidFill>
                        <a:srgbClr val="606060"/>
                      </a:solidFill>
                      <a:prstDash val="solid"/>
                      <a:round/>
                      <a:headEnd type="none" w="med" len="med"/>
                      <a:tailEnd type="none" w="med" len="med"/>
                    </a:lnT>
                    <a:lnB w="12700" cap="flat" cmpd="sng" algn="ctr">
                      <a:solidFill>
                        <a:srgbClr val="606060"/>
                      </a:solidFill>
                      <a:prstDash val="sysDash"/>
                      <a:round/>
                      <a:headEnd type="none" w="med" len="med"/>
                      <a:tailEnd type="none" w="med" len="med"/>
                    </a:lnB>
                    <a:lnTlToBr w="12700" cmpd="sng">
                      <a:noFill/>
                      <a:prstDash val="solid"/>
                    </a:lnTlToBr>
                    <a:lnBlToTr w="12700" cmpd="sng">
                      <a:noFill/>
                      <a:prstDash val="solid"/>
                    </a:lnBlToTr>
                    <a:solidFill>
                      <a:srgbClr val="FCE0E2"/>
                    </a:solidFill>
                  </a:tcPr>
                </a:tc>
              </a:tr>
              <a:tr h="318911">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marL="233363" indent="0"/>
                      <a:r>
                        <a:rPr lang="en-US" sz="1100" b="0" i="0" baseline="0" dirty="0" smtClean="0">
                          <a:solidFill>
                            <a:schemeClr val="tx1"/>
                          </a:solidFill>
                          <a:latin typeface="Arial" panose="020B0604020202020204" pitchFamily="34" charset="0"/>
                          <a:cs typeface="Arial" panose="020B0604020202020204" pitchFamily="34" charset="0"/>
                        </a:rPr>
                        <a:t>Retail Banking</a:t>
                      </a:r>
                      <a:endParaRPr lang="en-US" sz="1100" b="0" i="0" baseline="0" dirty="0">
                        <a:solidFill>
                          <a:schemeClr val="tx1"/>
                        </a:solidFill>
                        <a:latin typeface="Arial" panose="020B0604020202020204" pitchFamily="34" charset="0"/>
                        <a:cs typeface="Arial" panose="020B0604020202020204" pitchFamily="34" charset="0"/>
                      </a:endParaRPr>
                    </a:p>
                  </a:txBody>
                  <a:tcPr marL="36576" marR="36576" marT="27432" marB="2743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606060"/>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a:r>
                        <a:rPr lang="en-GB" sz="1100" b="0" i="0" dirty="0" smtClean="0">
                          <a:latin typeface="Arial" panose="020B0604020202020204" pitchFamily="34" charset="0"/>
                          <a:cs typeface="Arial" panose="020B0604020202020204" pitchFamily="34" charset="0"/>
                        </a:rPr>
                        <a:t>$444</a:t>
                      </a:r>
                      <a:endParaRPr lang="en-GB" sz="1100" b="0" i="0" dirty="0">
                        <a:latin typeface="Arial" panose="020B0604020202020204" pitchFamily="34" charset="0"/>
                        <a:cs typeface="Arial" panose="020B0604020202020204" pitchFamily="34" charset="0"/>
                      </a:endParaRPr>
                    </a:p>
                  </a:txBody>
                  <a:tcPr marL="36576" marR="36576" marT="27432" marB="27432"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12700" cap="flat" cmpd="sng" algn="ctr">
                      <a:solidFill>
                        <a:srgbClr val="606060"/>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a:r>
                        <a:rPr lang="en-GB" sz="1100" b="0" i="0" dirty="0" smtClean="0">
                          <a:solidFill>
                            <a:schemeClr val="tx1"/>
                          </a:solidFill>
                          <a:latin typeface="Arial" panose="020B0604020202020204" pitchFamily="34" charset="0"/>
                          <a:cs typeface="Arial" panose="020B0604020202020204" pitchFamily="34" charset="0"/>
                        </a:rPr>
                        <a:t>19%</a:t>
                      </a:r>
                      <a:endParaRPr lang="en-GB" sz="1100" b="0" i="0" dirty="0">
                        <a:solidFill>
                          <a:schemeClr val="tx1"/>
                        </a:solidFill>
                        <a:latin typeface="Arial" panose="020B0604020202020204" pitchFamily="34" charset="0"/>
                        <a:cs typeface="Arial" panose="020B0604020202020204" pitchFamily="34" charset="0"/>
                      </a:endParaRPr>
                    </a:p>
                  </a:txBody>
                  <a:tcPr marL="36576" marR="36576" marT="27432" marB="27432"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12700" cap="flat" cmpd="sng" algn="ctr">
                      <a:solidFill>
                        <a:srgbClr val="606060"/>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b"/>
                      <a:r>
                        <a:rPr lang="en-US" sz="1100" b="0" i="0" u="none" strike="noStrike" dirty="0">
                          <a:effectLst/>
                          <a:latin typeface="Arial"/>
                        </a:rPr>
                        <a:t>$550 </a:t>
                      </a:r>
                    </a:p>
                  </a:txBody>
                  <a:tcPr marL="0" marR="0" marT="0" marB="0"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12700" cap="flat" cmpd="sng" algn="ctr">
                      <a:solidFill>
                        <a:srgbClr val="606060"/>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fontAlgn="b"/>
                      <a:r>
                        <a:rPr lang="en-US" sz="1100" b="0" i="0" u="none" strike="noStrike" dirty="0">
                          <a:effectLst/>
                          <a:latin typeface="Arial"/>
                        </a:rPr>
                        <a:t>$606 </a:t>
                      </a:r>
                    </a:p>
                  </a:txBody>
                  <a:tcPr marL="0" marR="0" marT="0" marB="0"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12700" cap="flat" cmpd="sng" algn="ctr">
                      <a:solidFill>
                        <a:srgbClr val="606060"/>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solidFill>
                      <a:srgbClr val="FCE0E2"/>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a:r>
                        <a:rPr lang="en-GB" sz="1100" b="0" i="0" dirty="0" smtClean="0">
                          <a:solidFill>
                            <a:schemeClr val="tx1"/>
                          </a:solidFill>
                          <a:latin typeface="Arial" panose="020B0604020202020204" pitchFamily="34" charset="0"/>
                          <a:cs typeface="Arial" panose="020B0604020202020204" pitchFamily="34" charset="0"/>
                        </a:rPr>
                        <a:t>$714</a:t>
                      </a:r>
                      <a:endParaRPr lang="en-GB" sz="1100" b="0" i="0" dirty="0">
                        <a:solidFill>
                          <a:schemeClr val="tx1"/>
                        </a:solidFill>
                        <a:latin typeface="Arial" panose="020B0604020202020204" pitchFamily="34" charset="0"/>
                        <a:cs typeface="Arial" panose="020B0604020202020204" pitchFamily="34" charset="0"/>
                      </a:endParaRPr>
                    </a:p>
                  </a:txBody>
                  <a:tcPr marL="36576" marR="36576" marT="27432" marB="27432" anchor="ctr">
                    <a:lnL w="12700" cap="flat" cmpd="sng" algn="ctr">
                      <a:noFill/>
                      <a:prstDash val="sysDash"/>
                      <a:round/>
                      <a:headEnd type="none" w="med" len="med"/>
                      <a:tailEnd type="none" w="med" len="med"/>
                    </a:lnL>
                    <a:lnR w="12700" cap="flat" cmpd="sng" algn="ctr">
                      <a:noFill/>
                      <a:prstDash val="solid"/>
                      <a:round/>
                      <a:headEnd type="none" w="med" len="med"/>
                      <a:tailEnd type="none" w="med" len="med"/>
                    </a:lnR>
                    <a:lnT w="12700" cap="flat" cmpd="sng" algn="ctr">
                      <a:solidFill>
                        <a:srgbClr val="606060"/>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solidFill>
                      <a:srgbClr val="FFFFCC"/>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a:r>
                        <a:rPr lang="en-GB" sz="1100" b="0" i="0" dirty="0" smtClean="0">
                          <a:solidFill>
                            <a:schemeClr val="tx1"/>
                          </a:solidFill>
                          <a:latin typeface="Arial" panose="020B0604020202020204" pitchFamily="34" charset="0"/>
                          <a:cs typeface="Arial" panose="020B0604020202020204" pitchFamily="34" charset="0"/>
                        </a:rPr>
                        <a:t>$744</a:t>
                      </a:r>
                      <a:endParaRPr lang="en-GB" sz="1100" b="0" i="0" dirty="0">
                        <a:solidFill>
                          <a:schemeClr val="tx1"/>
                        </a:solidFill>
                        <a:latin typeface="Arial" panose="020B0604020202020204" pitchFamily="34" charset="0"/>
                        <a:cs typeface="Arial" panose="020B0604020202020204" pitchFamily="34" charset="0"/>
                      </a:endParaRPr>
                    </a:p>
                  </a:txBody>
                  <a:tcPr marL="36576" marR="36576" marT="27432" marB="27432" anchor="ctr">
                    <a:lnL w="12700" cap="flat" cmpd="sng" algn="ctr">
                      <a:noFill/>
                      <a:prstDash val="sysDash"/>
                      <a:round/>
                      <a:headEnd type="none" w="med" len="med"/>
                      <a:tailEnd type="none" w="med" len="med"/>
                    </a:lnL>
                    <a:lnR w="12700" cap="flat" cmpd="sng" algn="ctr">
                      <a:noFill/>
                      <a:prstDash val="solid"/>
                      <a:round/>
                      <a:headEnd type="none" w="med" len="med"/>
                      <a:tailEnd type="none" w="med" len="med"/>
                    </a:lnR>
                    <a:lnT w="12700" cap="flat" cmpd="sng" algn="ctr">
                      <a:solidFill>
                        <a:srgbClr val="606060"/>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solidFill>
                      <a:srgbClr val="FCE0E2"/>
                    </a:solidFill>
                  </a:tcPr>
                </a:tc>
              </a:tr>
              <a:tr h="318911">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marL="233363" indent="0"/>
                      <a:r>
                        <a:rPr lang="en-US" sz="1100" b="0" i="0" baseline="0" dirty="0" smtClean="0">
                          <a:solidFill>
                            <a:schemeClr val="tx1"/>
                          </a:solidFill>
                          <a:latin typeface="Arial" panose="020B0604020202020204" pitchFamily="34" charset="0"/>
                          <a:cs typeface="Arial" panose="020B0604020202020204" pitchFamily="34" charset="0"/>
                        </a:rPr>
                        <a:t>Business Banking</a:t>
                      </a:r>
                      <a:endParaRPr lang="en-US" sz="1100" b="0" i="0" baseline="0" dirty="0">
                        <a:solidFill>
                          <a:schemeClr val="tx1"/>
                        </a:solidFill>
                        <a:latin typeface="Arial" panose="020B0604020202020204" pitchFamily="34" charset="0"/>
                        <a:cs typeface="Arial" panose="020B0604020202020204" pitchFamily="34" charset="0"/>
                      </a:endParaRPr>
                    </a:p>
                  </a:txBody>
                  <a:tcPr marL="36576" marR="36576" marT="27432" marB="2743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a:r>
                        <a:rPr lang="en-GB" sz="1100" b="0" i="0" dirty="0" smtClean="0">
                          <a:latin typeface="Arial" panose="020B0604020202020204" pitchFamily="34" charset="0"/>
                          <a:cs typeface="Arial" panose="020B0604020202020204" pitchFamily="34" charset="0"/>
                        </a:rPr>
                        <a:t>$188</a:t>
                      </a:r>
                      <a:endParaRPr lang="en-GB" sz="1100" b="0" i="0" dirty="0">
                        <a:latin typeface="Arial" panose="020B0604020202020204" pitchFamily="34" charset="0"/>
                        <a:cs typeface="Arial" panose="020B0604020202020204" pitchFamily="34" charset="0"/>
                      </a:endParaRPr>
                    </a:p>
                  </a:txBody>
                  <a:tcPr marL="36576" marR="36576" marT="27432" marB="27432"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a:r>
                        <a:rPr lang="en-GB" sz="1100" b="0" i="0" dirty="0" smtClean="0">
                          <a:solidFill>
                            <a:schemeClr val="tx1"/>
                          </a:solidFill>
                          <a:latin typeface="Arial" panose="020B0604020202020204" pitchFamily="34" charset="0"/>
                          <a:cs typeface="Arial" panose="020B0604020202020204" pitchFamily="34" charset="0"/>
                        </a:rPr>
                        <a:t>8%</a:t>
                      </a:r>
                      <a:endParaRPr lang="en-GB" sz="1100" b="0" i="0" dirty="0">
                        <a:solidFill>
                          <a:schemeClr val="tx1"/>
                        </a:solidFill>
                        <a:latin typeface="Arial" panose="020B0604020202020204" pitchFamily="34" charset="0"/>
                        <a:cs typeface="Arial" panose="020B0604020202020204" pitchFamily="34" charset="0"/>
                      </a:endParaRPr>
                    </a:p>
                  </a:txBody>
                  <a:tcPr marL="36576" marR="36576" marT="27432" marB="27432"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b"/>
                      <a:r>
                        <a:rPr lang="en-US" sz="1100" b="0" i="0" u="none" strike="noStrike" dirty="0">
                          <a:effectLst/>
                          <a:latin typeface="Arial"/>
                        </a:rPr>
                        <a:t>$233 </a:t>
                      </a:r>
                    </a:p>
                  </a:txBody>
                  <a:tcPr marL="0" marR="0" marT="0" marB="0"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fontAlgn="b"/>
                      <a:r>
                        <a:rPr lang="en-US" sz="1100" b="0" i="0" u="none" strike="noStrike" dirty="0">
                          <a:effectLst/>
                          <a:latin typeface="Arial"/>
                        </a:rPr>
                        <a:t>$256 </a:t>
                      </a:r>
                    </a:p>
                  </a:txBody>
                  <a:tcPr marL="0" marR="0" marT="0" marB="0"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solidFill>
                      <a:srgbClr val="FCE0E2"/>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a:r>
                        <a:rPr lang="en-GB" sz="1100" b="0" i="0" dirty="0" smtClean="0">
                          <a:solidFill>
                            <a:schemeClr val="tx1"/>
                          </a:solidFill>
                          <a:latin typeface="Arial" panose="020B0604020202020204" pitchFamily="34" charset="0"/>
                          <a:cs typeface="Arial" panose="020B0604020202020204" pitchFamily="34" charset="0"/>
                        </a:rPr>
                        <a:t>$302</a:t>
                      </a:r>
                      <a:endParaRPr lang="en-GB" sz="1100" b="0" i="0" dirty="0">
                        <a:solidFill>
                          <a:schemeClr val="tx1"/>
                        </a:solidFill>
                        <a:latin typeface="Arial" panose="020B0604020202020204" pitchFamily="34" charset="0"/>
                        <a:cs typeface="Arial" panose="020B0604020202020204" pitchFamily="34" charset="0"/>
                      </a:endParaRPr>
                    </a:p>
                  </a:txBody>
                  <a:tcPr marL="36576" marR="36576" marT="27432" marB="27432" anchor="ctr">
                    <a:lnL w="12700" cap="flat" cmpd="sng" algn="ctr">
                      <a:noFill/>
                      <a:prstDash val="sysDash"/>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solidFill>
                      <a:srgbClr val="FFFFCC"/>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a:r>
                        <a:rPr lang="en-GB" sz="1100" b="0" i="0" dirty="0" smtClean="0">
                          <a:solidFill>
                            <a:schemeClr val="tx1"/>
                          </a:solidFill>
                          <a:latin typeface="Arial" panose="020B0604020202020204" pitchFamily="34" charset="0"/>
                          <a:cs typeface="Arial" panose="020B0604020202020204" pitchFamily="34" charset="0"/>
                        </a:rPr>
                        <a:t>$315</a:t>
                      </a:r>
                      <a:endParaRPr lang="en-GB" sz="1100" b="0" i="0" dirty="0">
                        <a:solidFill>
                          <a:schemeClr val="tx1"/>
                        </a:solidFill>
                        <a:latin typeface="Arial" panose="020B0604020202020204" pitchFamily="34" charset="0"/>
                        <a:cs typeface="Arial" panose="020B0604020202020204" pitchFamily="34" charset="0"/>
                      </a:endParaRPr>
                    </a:p>
                  </a:txBody>
                  <a:tcPr marL="36576" marR="36576" marT="27432" marB="27432" anchor="ctr">
                    <a:lnL w="12700" cap="flat" cmpd="sng" algn="ctr">
                      <a:noFill/>
                      <a:prstDash val="sysDash"/>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solidFill>
                      <a:srgbClr val="FCE0E2"/>
                    </a:solidFill>
                  </a:tcPr>
                </a:tc>
              </a:tr>
              <a:tr h="318911">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marL="117475" indent="0"/>
                      <a:r>
                        <a:rPr lang="en-US" sz="1100" b="0" i="0" baseline="0" dirty="0" smtClean="0">
                          <a:solidFill>
                            <a:schemeClr val="tx1"/>
                          </a:solidFill>
                          <a:latin typeface="Arial" panose="020B0604020202020204" pitchFamily="34" charset="0"/>
                          <a:cs typeface="Arial" panose="020B0604020202020204" pitchFamily="34" charset="0"/>
                        </a:rPr>
                        <a:t>SBNA Commercial</a:t>
                      </a:r>
                      <a:endParaRPr lang="en-US" sz="1100" b="0" i="0" baseline="0" dirty="0">
                        <a:solidFill>
                          <a:schemeClr val="tx1"/>
                        </a:solidFill>
                        <a:latin typeface="Arial" panose="020B0604020202020204" pitchFamily="34" charset="0"/>
                        <a:cs typeface="Arial" panose="020B0604020202020204" pitchFamily="34" charset="0"/>
                      </a:endParaRPr>
                    </a:p>
                  </a:txBody>
                  <a:tcPr marL="36576" marR="36576" marT="27432" marB="2743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a:r>
                        <a:rPr lang="en-GB" sz="1100" b="0" dirty="0" smtClean="0">
                          <a:latin typeface="Arial" panose="020B0604020202020204" pitchFamily="34" charset="0"/>
                          <a:cs typeface="Arial" panose="020B0604020202020204" pitchFamily="34" charset="0"/>
                        </a:rPr>
                        <a:t>$632</a:t>
                      </a:r>
                      <a:endParaRPr lang="en-GB" sz="1100" b="0" dirty="0">
                        <a:latin typeface="Arial" panose="020B0604020202020204" pitchFamily="34" charset="0"/>
                        <a:cs typeface="Arial" panose="020B0604020202020204" pitchFamily="34" charset="0"/>
                      </a:endParaRPr>
                    </a:p>
                  </a:txBody>
                  <a:tcPr marL="36576" marR="36576" marT="27432" marB="27432"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100" b="0" i="0" kern="1200" dirty="0" smtClean="0">
                          <a:solidFill>
                            <a:schemeClr val="tx1"/>
                          </a:solidFill>
                          <a:latin typeface="Arial" panose="020B0604020202020204" pitchFamily="34" charset="0"/>
                          <a:ea typeface="+mn-ea"/>
                          <a:cs typeface="Arial" panose="020B0604020202020204" pitchFamily="34" charset="0"/>
                        </a:rPr>
                        <a:t>27%</a:t>
                      </a:r>
                    </a:p>
                  </a:txBody>
                  <a:tcPr marL="36576" marR="36576" marT="27432" marB="27432"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100" b="0" i="0" u="none" strike="noStrike" dirty="0">
                          <a:effectLst/>
                          <a:latin typeface="Arial"/>
                        </a:rPr>
                        <a:t>$784 </a:t>
                      </a:r>
                    </a:p>
                  </a:txBody>
                  <a:tcPr marL="0" marR="0" marT="0" marB="0"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fontAlgn="b"/>
                      <a:r>
                        <a:rPr lang="en-US" sz="1100" b="0" i="0" u="none" strike="noStrike" dirty="0">
                          <a:effectLst/>
                          <a:latin typeface="Arial"/>
                        </a:rPr>
                        <a:t>$863 </a:t>
                      </a:r>
                    </a:p>
                  </a:txBody>
                  <a:tcPr marL="0" marR="0" marT="0" marB="0"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solidFill>
                      <a:srgbClr val="FCE0E2"/>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a:r>
                        <a:rPr lang="en-GB" sz="1100" b="0" i="0" dirty="0" smtClean="0">
                          <a:solidFill>
                            <a:schemeClr val="tx1"/>
                          </a:solidFill>
                          <a:latin typeface="Arial" panose="020B0604020202020204" pitchFamily="34" charset="0"/>
                          <a:cs typeface="Arial" panose="020B0604020202020204" pitchFamily="34" charset="0"/>
                        </a:rPr>
                        <a:t>$1,017</a:t>
                      </a:r>
                      <a:endParaRPr lang="en-GB" sz="1100" b="0" i="0" dirty="0">
                        <a:solidFill>
                          <a:schemeClr val="tx1"/>
                        </a:solidFill>
                        <a:latin typeface="Arial" panose="020B0604020202020204" pitchFamily="34" charset="0"/>
                        <a:cs typeface="Arial" panose="020B0604020202020204" pitchFamily="34" charset="0"/>
                      </a:endParaRPr>
                    </a:p>
                  </a:txBody>
                  <a:tcPr marL="36576" marR="36576" marT="27432" marB="27432" anchor="ctr">
                    <a:lnL w="12700" cap="flat" cmpd="sng" algn="ctr">
                      <a:noFill/>
                      <a:prstDash val="sysDash"/>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solidFill>
                      <a:srgbClr val="FFFFCC"/>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a:r>
                        <a:rPr lang="en-GB" sz="1100" b="0" i="0" dirty="0" smtClean="0">
                          <a:solidFill>
                            <a:schemeClr val="tx1"/>
                          </a:solidFill>
                          <a:latin typeface="Arial" panose="020B0604020202020204" pitchFamily="34" charset="0"/>
                          <a:cs typeface="Arial" panose="020B0604020202020204" pitchFamily="34" charset="0"/>
                        </a:rPr>
                        <a:t>$1,061</a:t>
                      </a:r>
                      <a:endParaRPr lang="en-GB" sz="1100" b="0" i="0" dirty="0">
                        <a:solidFill>
                          <a:schemeClr val="tx1"/>
                        </a:solidFill>
                        <a:latin typeface="Arial" panose="020B0604020202020204" pitchFamily="34" charset="0"/>
                        <a:cs typeface="Arial" panose="020B0604020202020204" pitchFamily="34" charset="0"/>
                      </a:endParaRPr>
                    </a:p>
                  </a:txBody>
                  <a:tcPr marL="36576" marR="36576" marT="27432" marB="27432" anchor="ctr">
                    <a:lnL w="12700" cap="flat" cmpd="sng" algn="ctr">
                      <a:noFill/>
                      <a:prstDash val="sysDash"/>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solidFill>
                      <a:srgbClr val="FCE0E2"/>
                    </a:solidFill>
                  </a:tcPr>
                </a:tc>
              </a:tr>
              <a:tr h="318911">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marL="233363" indent="0"/>
                      <a:r>
                        <a:rPr lang="en-US" sz="1100" b="0" i="0" baseline="0" dirty="0" smtClean="0">
                          <a:solidFill>
                            <a:schemeClr val="tx1"/>
                          </a:solidFill>
                          <a:latin typeface="Arial" panose="020B0604020202020204" pitchFamily="34" charset="0"/>
                          <a:cs typeface="Arial" panose="020B0604020202020204" pitchFamily="34" charset="0"/>
                        </a:rPr>
                        <a:t>CRE</a:t>
                      </a:r>
                      <a:endParaRPr lang="en-US" sz="1100" b="0" i="0" baseline="0" dirty="0">
                        <a:solidFill>
                          <a:schemeClr val="tx1"/>
                        </a:solidFill>
                        <a:latin typeface="Arial" panose="020B0604020202020204" pitchFamily="34" charset="0"/>
                        <a:cs typeface="Arial" panose="020B0604020202020204" pitchFamily="34" charset="0"/>
                      </a:endParaRPr>
                    </a:p>
                  </a:txBody>
                  <a:tcPr marL="36576" marR="36576" marT="27432" marB="2743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100" b="0" dirty="0" smtClean="0">
                          <a:latin typeface="Arial" panose="020B0604020202020204" pitchFamily="34" charset="0"/>
                          <a:cs typeface="Arial" panose="020B0604020202020204" pitchFamily="34" charset="0"/>
                        </a:rPr>
                        <a:t>$296</a:t>
                      </a:r>
                    </a:p>
                  </a:txBody>
                  <a:tcPr marL="36576" marR="36576" marT="27432" marB="27432"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100" b="0" i="0" kern="1200" dirty="0" smtClean="0">
                          <a:solidFill>
                            <a:schemeClr val="tx1"/>
                          </a:solidFill>
                          <a:latin typeface="Arial" panose="020B0604020202020204" pitchFamily="34" charset="0"/>
                          <a:ea typeface="+mn-ea"/>
                          <a:cs typeface="Arial" panose="020B0604020202020204" pitchFamily="34" charset="0"/>
                        </a:rPr>
                        <a:t>13%</a:t>
                      </a:r>
                    </a:p>
                  </a:txBody>
                  <a:tcPr marL="36576" marR="36576" marT="27432" marB="27432"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b"/>
                      <a:r>
                        <a:rPr lang="en-US" sz="1100" b="0" i="0" u="none" strike="noStrike" dirty="0">
                          <a:effectLst/>
                          <a:latin typeface="Arial"/>
                        </a:rPr>
                        <a:t>$367 </a:t>
                      </a:r>
                    </a:p>
                  </a:txBody>
                  <a:tcPr marL="0" marR="0" marT="0" marB="0"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fontAlgn="b"/>
                      <a:r>
                        <a:rPr lang="en-US" sz="1100" b="0" i="0" u="none" strike="noStrike" dirty="0">
                          <a:effectLst/>
                          <a:latin typeface="Arial"/>
                        </a:rPr>
                        <a:t>$404 </a:t>
                      </a:r>
                    </a:p>
                  </a:txBody>
                  <a:tcPr marL="0" marR="0" marT="0" marB="0"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solidFill>
                      <a:srgbClr val="FCE0E2"/>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a:r>
                        <a:rPr lang="en-GB" sz="1100" b="0" i="0" dirty="0" smtClean="0">
                          <a:solidFill>
                            <a:schemeClr val="tx1"/>
                          </a:solidFill>
                          <a:latin typeface="Arial" panose="020B0604020202020204" pitchFamily="34" charset="0"/>
                          <a:cs typeface="Arial" panose="020B0604020202020204" pitchFamily="34" charset="0"/>
                        </a:rPr>
                        <a:t>$476</a:t>
                      </a:r>
                      <a:endParaRPr lang="en-GB" sz="1100" b="0" i="0" dirty="0">
                        <a:solidFill>
                          <a:schemeClr val="tx1"/>
                        </a:solidFill>
                        <a:latin typeface="Arial" panose="020B0604020202020204" pitchFamily="34" charset="0"/>
                        <a:cs typeface="Arial" panose="020B0604020202020204" pitchFamily="34" charset="0"/>
                      </a:endParaRPr>
                    </a:p>
                  </a:txBody>
                  <a:tcPr marL="36576" marR="36576" marT="27432" marB="27432" anchor="ctr">
                    <a:lnL w="12700" cap="flat" cmpd="sng" algn="ctr">
                      <a:noFill/>
                      <a:prstDash val="sysDash"/>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solidFill>
                      <a:srgbClr val="FFFFCC"/>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a:r>
                        <a:rPr lang="en-GB" sz="1100" b="0" i="0" dirty="0" smtClean="0">
                          <a:solidFill>
                            <a:schemeClr val="tx1"/>
                          </a:solidFill>
                          <a:latin typeface="Arial" panose="020B0604020202020204" pitchFamily="34" charset="0"/>
                          <a:cs typeface="Arial" panose="020B0604020202020204" pitchFamily="34" charset="0"/>
                        </a:rPr>
                        <a:t>$496</a:t>
                      </a:r>
                      <a:endParaRPr lang="en-GB" sz="1100" b="0" i="0" dirty="0">
                        <a:solidFill>
                          <a:schemeClr val="tx1"/>
                        </a:solidFill>
                        <a:latin typeface="Arial" panose="020B0604020202020204" pitchFamily="34" charset="0"/>
                        <a:cs typeface="Arial" panose="020B0604020202020204" pitchFamily="34" charset="0"/>
                      </a:endParaRPr>
                    </a:p>
                  </a:txBody>
                  <a:tcPr marL="36576" marR="36576" marT="27432" marB="27432" anchor="ctr">
                    <a:lnL w="12700" cap="flat" cmpd="sng" algn="ctr">
                      <a:noFill/>
                      <a:prstDash val="sysDash"/>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solidFill>
                      <a:srgbClr val="FCE0E2"/>
                    </a:solidFill>
                  </a:tcPr>
                </a:tc>
              </a:tr>
              <a:tr h="318911">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marL="233363" indent="0"/>
                      <a:r>
                        <a:rPr lang="en-US" sz="1100" b="0" i="0" baseline="0" dirty="0" smtClean="0">
                          <a:solidFill>
                            <a:schemeClr val="tx1"/>
                          </a:solidFill>
                          <a:latin typeface="Arial" panose="020B0604020202020204" pitchFamily="34" charset="0"/>
                          <a:cs typeface="Arial" panose="020B0604020202020204" pitchFamily="34" charset="0"/>
                        </a:rPr>
                        <a:t>C&amp;I</a:t>
                      </a:r>
                      <a:endParaRPr lang="en-US" sz="1100" b="0" i="0" baseline="0" dirty="0">
                        <a:solidFill>
                          <a:schemeClr val="tx1"/>
                        </a:solidFill>
                        <a:latin typeface="Arial" panose="020B0604020202020204" pitchFamily="34" charset="0"/>
                        <a:cs typeface="Arial" panose="020B0604020202020204" pitchFamily="34" charset="0"/>
                      </a:endParaRPr>
                    </a:p>
                  </a:txBody>
                  <a:tcPr marL="36576" marR="36576" marT="27432" marB="2743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a:r>
                        <a:rPr lang="en-GB" sz="1100" b="0" dirty="0" smtClean="0">
                          <a:latin typeface="Arial" panose="020B0604020202020204" pitchFamily="34" charset="0"/>
                          <a:cs typeface="Arial" panose="020B0604020202020204" pitchFamily="34" charset="0"/>
                        </a:rPr>
                        <a:t>$280</a:t>
                      </a:r>
                      <a:endParaRPr lang="en-GB" sz="1100" b="0" dirty="0">
                        <a:latin typeface="Arial" panose="020B0604020202020204" pitchFamily="34" charset="0"/>
                        <a:cs typeface="Arial" panose="020B0604020202020204" pitchFamily="34" charset="0"/>
                      </a:endParaRPr>
                    </a:p>
                  </a:txBody>
                  <a:tcPr marL="36576" marR="36576" marT="27432" marB="27432"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a:r>
                        <a:rPr lang="en-GB" sz="1100" b="0" i="0" dirty="0" smtClean="0">
                          <a:solidFill>
                            <a:schemeClr val="tx1"/>
                          </a:solidFill>
                          <a:latin typeface="Arial" panose="020B0604020202020204" pitchFamily="34" charset="0"/>
                          <a:cs typeface="Arial" panose="020B0604020202020204" pitchFamily="34" charset="0"/>
                        </a:rPr>
                        <a:t>12%</a:t>
                      </a:r>
                      <a:endParaRPr lang="en-GB" sz="1100" b="0" i="0" dirty="0">
                        <a:solidFill>
                          <a:schemeClr val="tx1"/>
                        </a:solidFill>
                        <a:latin typeface="Arial" panose="020B0604020202020204" pitchFamily="34" charset="0"/>
                        <a:cs typeface="Arial" panose="020B0604020202020204" pitchFamily="34" charset="0"/>
                      </a:endParaRPr>
                    </a:p>
                  </a:txBody>
                  <a:tcPr marL="36576" marR="36576" marT="27432" marB="27432"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b"/>
                      <a:r>
                        <a:rPr lang="en-US" sz="1100" b="1" i="0" u="none" strike="noStrike" dirty="0">
                          <a:effectLst/>
                          <a:latin typeface="Arial"/>
                        </a:rPr>
                        <a:t>$347 </a:t>
                      </a:r>
                    </a:p>
                  </a:txBody>
                  <a:tcPr marL="0" marR="0" marT="0" marB="0"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fontAlgn="b"/>
                      <a:r>
                        <a:rPr lang="en-US" sz="1100" b="1" i="0" u="none" strike="noStrike" dirty="0">
                          <a:effectLst/>
                          <a:latin typeface="Arial"/>
                        </a:rPr>
                        <a:t>$382 </a:t>
                      </a:r>
                    </a:p>
                  </a:txBody>
                  <a:tcPr marL="0" marR="0" marT="0" marB="0"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solidFill>
                      <a:srgbClr val="FCE0E2"/>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a:r>
                        <a:rPr lang="en-GB" sz="1100" b="0" i="0" dirty="0" smtClean="0">
                          <a:solidFill>
                            <a:schemeClr val="tx1"/>
                          </a:solidFill>
                          <a:latin typeface="Arial" panose="020B0604020202020204" pitchFamily="34" charset="0"/>
                          <a:cs typeface="Arial" panose="020B0604020202020204" pitchFamily="34" charset="0"/>
                        </a:rPr>
                        <a:t>$450</a:t>
                      </a:r>
                      <a:endParaRPr lang="en-GB" sz="1100" b="0" i="0" dirty="0">
                        <a:solidFill>
                          <a:schemeClr val="tx1"/>
                        </a:solidFill>
                        <a:latin typeface="Arial" panose="020B0604020202020204" pitchFamily="34" charset="0"/>
                        <a:cs typeface="Arial" panose="020B0604020202020204" pitchFamily="34" charset="0"/>
                      </a:endParaRPr>
                    </a:p>
                  </a:txBody>
                  <a:tcPr marL="36576" marR="36576" marT="27432" marB="27432" anchor="ctr">
                    <a:lnL w="12700" cap="flat" cmpd="sng" algn="ctr">
                      <a:noFill/>
                      <a:prstDash val="sysDash"/>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solidFill>
                      <a:srgbClr val="FFFFCC"/>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a:r>
                        <a:rPr lang="en-GB" sz="1100" b="0" i="0" dirty="0" smtClean="0">
                          <a:solidFill>
                            <a:schemeClr val="tx1"/>
                          </a:solidFill>
                          <a:latin typeface="Arial" panose="020B0604020202020204" pitchFamily="34" charset="0"/>
                          <a:cs typeface="Arial" panose="020B0604020202020204" pitchFamily="34" charset="0"/>
                        </a:rPr>
                        <a:t>$469</a:t>
                      </a:r>
                      <a:endParaRPr lang="en-GB" sz="1100" b="0" i="0" dirty="0">
                        <a:solidFill>
                          <a:schemeClr val="tx1"/>
                        </a:solidFill>
                        <a:latin typeface="Arial" panose="020B0604020202020204" pitchFamily="34" charset="0"/>
                        <a:cs typeface="Arial" panose="020B0604020202020204" pitchFamily="34" charset="0"/>
                      </a:endParaRPr>
                    </a:p>
                  </a:txBody>
                  <a:tcPr marL="36576" marR="36576" marT="27432" marB="27432" anchor="ctr">
                    <a:lnL w="12700" cap="flat" cmpd="sng" algn="ctr">
                      <a:noFill/>
                      <a:prstDash val="sysDash"/>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solidFill>
                      <a:srgbClr val="FCE0E2"/>
                    </a:solidFill>
                  </a:tcPr>
                </a:tc>
              </a:tr>
              <a:tr h="318911">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marL="233363" indent="0"/>
                      <a:r>
                        <a:rPr lang="en-US" sz="1100" b="0" i="0" baseline="0" dirty="0" smtClean="0">
                          <a:solidFill>
                            <a:schemeClr val="tx1"/>
                          </a:solidFill>
                          <a:latin typeface="Arial" panose="020B0604020202020204" pitchFamily="34" charset="0"/>
                          <a:cs typeface="Arial" panose="020B0604020202020204" pitchFamily="34" charset="0"/>
                        </a:rPr>
                        <a:t>GCB – Large Corporates</a:t>
                      </a:r>
                      <a:endParaRPr lang="en-US" sz="1100" b="0" i="0" baseline="0" dirty="0">
                        <a:solidFill>
                          <a:schemeClr val="tx1"/>
                        </a:solidFill>
                        <a:latin typeface="Arial" panose="020B0604020202020204" pitchFamily="34" charset="0"/>
                        <a:cs typeface="Arial" panose="020B0604020202020204" pitchFamily="34" charset="0"/>
                      </a:endParaRPr>
                    </a:p>
                  </a:txBody>
                  <a:tcPr marL="36576" marR="36576" marT="27432" marB="2743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b"/>
                      <a:r>
                        <a:rPr lang="en-US" sz="1100" b="0" i="0" u="none" strike="noStrike" dirty="0">
                          <a:solidFill>
                            <a:schemeClr val="tx1"/>
                          </a:solidFill>
                          <a:effectLst/>
                          <a:latin typeface="Arial"/>
                        </a:rPr>
                        <a:t>$14</a:t>
                      </a:r>
                    </a:p>
                  </a:txBody>
                  <a:tcPr marL="0" marR="0" marT="0" marB="0"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100" b="0" i="0" u="none" strike="noStrike" dirty="0">
                          <a:solidFill>
                            <a:schemeClr val="tx1"/>
                          </a:solidFill>
                          <a:effectLst/>
                          <a:latin typeface="Arial"/>
                        </a:rPr>
                        <a:t>0.6%</a:t>
                      </a:r>
                    </a:p>
                  </a:txBody>
                  <a:tcPr marL="0" marR="0" marT="0" marB="0"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b"/>
                      <a:r>
                        <a:rPr lang="en-US" sz="1100" b="0" i="0" u="none" strike="noStrike" dirty="0">
                          <a:solidFill>
                            <a:schemeClr val="tx1"/>
                          </a:solidFill>
                          <a:effectLst/>
                          <a:latin typeface="Arial"/>
                        </a:rPr>
                        <a:t>$17 </a:t>
                      </a:r>
                    </a:p>
                  </a:txBody>
                  <a:tcPr marL="0" marR="0" marT="0" marB="0"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fontAlgn="b"/>
                      <a:r>
                        <a:rPr lang="en-US" sz="1100" b="0" i="0" u="none" strike="noStrike" dirty="0">
                          <a:solidFill>
                            <a:schemeClr val="tx1"/>
                          </a:solidFill>
                          <a:effectLst/>
                          <a:latin typeface="Arial"/>
                        </a:rPr>
                        <a:t>$19 </a:t>
                      </a:r>
                    </a:p>
                  </a:txBody>
                  <a:tcPr marL="0" marR="0" marT="0" marB="0"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solidFill>
                      <a:srgbClr val="FCE0E2"/>
                    </a:solidFill>
                  </a:tcPr>
                </a:tc>
                <a:tc>
                  <a:txBody>
                    <a:bodyPr/>
                    <a:lstStyle/>
                    <a:p>
                      <a:pPr algn="ctr" fontAlgn="b"/>
                      <a:r>
                        <a:rPr lang="en-US" sz="1100" b="0" i="0" u="none" strike="noStrike" dirty="0">
                          <a:solidFill>
                            <a:schemeClr val="tx1"/>
                          </a:solidFill>
                          <a:effectLst/>
                          <a:latin typeface="Arial"/>
                        </a:rPr>
                        <a:t>$22</a:t>
                      </a:r>
                    </a:p>
                  </a:txBody>
                  <a:tcPr marL="0" marR="0" marT="0" marB="0" anchor="ctr">
                    <a:lnL w="12700" cap="flat" cmpd="sng" algn="ctr">
                      <a:noFill/>
                      <a:prstDash val="sysDash"/>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fontAlgn="b"/>
                      <a:r>
                        <a:rPr lang="en-US" sz="1100" b="0" i="0" u="none" strike="noStrike">
                          <a:solidFill>
                            <a:schemeClr val="tx1"/>
                          </a:solidFill>
                          <a:effectLst/>
                          <a:latin typeface="Arial"/>
                        </a:rPr>
                        <a:t>$23 </a:t>
                      </a:r>
                    </a:p>
                  </a:txBody>
                  <a:tcPr marL="0" marR="0" marT="0" marB="0" anchor="ctr">
                    <a:lnL w="12700" cap="flat" cmpd="sng" algn="ctr">
                      <a:noFill/>
                      <a:prstDash val="sysDash"/>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solidFill>
                      <a:srgbClr val="FCE0E2"/>
                    </a:solidFill>
                  </a:tcPr>
                </a:tc>
              </a:tr>
              <a:tr h="318911">
                <a:tc>
                  <a:txBody>
                    <a:bodyPr/>
                    <a:lstStyle/>
                    <a:p>
                      <a:pPr marL="233363" indent="0"/>
                      <a:r>
                        <a:rPr lang="en-US" sz="1100" b="0" i="0" baseline="0" dirty="0" smtClean="0">
                          <a:solidFill>
                            <a:schemeClr val="tx1"/>
                          </a:solidFill>
                          <a:latin typeface="Arial" panose="020B0604020202020204" pitchFamily="34" charset="0"/>
                          <a:cs typeface="Arial" panose="020B0604020202020204" pitchFamily="34" charset="0"/>
                        </a:rPr>
                        <a:t>GCB -- MRG</a:t>
                      </a:r>
                      <a:endParaRPr lang="en-US" sz="1100" b="0" i="0" baseline="0" dirty="0">
                        <a:solidFill>
                          <a:schemeClr val="tx1"/>
                        </a:solidFill>
                        <a:latin typeface="Arial" panose="020B0604020202020204" pitchFamily="34" charset="0"/>
                        <a:cs typeface="Arial" panose="020B0604020202020204" pitchFamily="34" charset="0"/>
                      </a:endParaRPr>
                    </a:p>
                  </a:txBody>
                  <a:tcPr marL="36576" marR="36576" marT="27432" marB="2743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b"/>
                      <a:r>
                        <a:rPr lang="en-US" sz="1100" b="0" i="0" u="none" strike="noStrike" dirty="0">
                          <a:solidFill>
                            <a:schemeClr val="tx1"/>
                          </a:solidFill>
                          <a:effectLst/>
                          <a:latin typeface="Arial"/>
                        </a:rPr>
                        <a:t>$43</a:t>
                      </a:r>
                    </a:p>
                  </a:txBody>
                  <a:tcPr marL="0" marR="0" marT="0" marB="0"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100" b="0" i="0" u="none" strike="noStrike" dirty="0">
                          <a:solidFill>
                            <a:schemeClr val="tx1"/>
                          </a:solidFill>
                          <a:effectLst/>
                          <a:latin typeface="Arial"/>
                        </a:rPr>
                        <a:t>1.9%</a:t>
                      </a:r>
                    </a:p>
                  </a:txBody>
                  <a:tcPr marL="0" marR="0" marT="0" marB="0"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b"/>
                      <a:r>
                        <a:rPr lang="en-US" sz="1100" b="0" i="0" u="none" strike="noStrike" dirty="0">
                          <a:solidFill>
                            <a:schemeClr val="tx1"/>
                          </a:solidFill>
                          <a:effectLst/>
                          <a:latin typeface="Arial"/>
                        </a:rPr>
                        <a:t>$54 </a:t>
                      </a:r>
                    </a:p>
                  </a:txBody>
                  <a:tcPr marL="0" marR="0" marT="0" marB="0"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fontAlgn="b"/>
                      <a:r>
                        <a:rPr lang="en-US" sz="1100" b="0" i="0" u="none" strike="noStrike" dirty="0">
                          <a:solidFill>
                            <a:schemeClr val="tx1"/>
                          </a:solidFill>
                          <a:effectLst/>
                          <a:latin typeface="Arial"/>
                        </a:rPr>
                        <a:t>$59 </a:t>
                      </a:r>
                    </a:p>
                  </a:txBody>
                  <a:tcPr marL="0" marR="0" marT="0" marB="0"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solidFill>
                      <a:srgbClr val="FCE0E2"/>
                    </a:solidFill>
                  </a:tcPr>
                </a:tc>
                <a:tc>
                  <a:txBody>
                    <a:bodyPr/>
                    <a:lstStyle/>
                    <a:p>
                      <a:pPr algn="ctr" fontAlgn="b"/>
                      <a:r>
                        <a:rPr lang="en-US" sz="1100" b="0" i="0" u="none" strike="noStrike" dirty="0">
                          <a:solidFill>
                            <a:schemeClr val="tx1"/>
                          </a:solidFill>
                          <a:effectLst/>
                          <a:latin typeface="Arial"/>
                        </a:rPr>
                        <a:t>$70</a:t>
                      </a:r>
                    </a:p>
                  </a:txBody>
                  <a:tcPr marL="0" marR="0" marT="0" marB="0" anchor="ctr">
                    <a:lnL w="12700" cap="flat" cmpd="sng" algn="ctr">
                      <a:noFill/>
                      <a:prstDash val="sysDash"/>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fontAlgn="b"/>
                      <a:r>
                        <a:rPr lang="en-US" sz="1100" b="0" i="0" u="none" strike="noStrike" dirty="0">
                          <a:solidFill>
                            <a:schemeClr val="tx1"/>
                          </a:solidFill>
                          <a:effectLst/>
                          <a:latin typeface="Arial"/>
                        </a:rPr>
                        <a:t>$72 </a:t>
                      </a:r>
                    </a:p>
                  </a:txBody>
                  <a:tcPr marL="0" marR="0" marT="0" marB="0" anchor="ctr">
                    <a:lnL w="12700" cap="flat" cmpd="sng" algn="ctr">
                      <a:noFill/>
                      <a:prstDash val="sysDash"/>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solidFill>
                      <a:srgbClr val="FCE0E2"/>
                    </a:solidFill>
                  </a:tcPr>
                </a:tc>
              </a:tr>
              <a:tr h="311657">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r>
                        <a:rPr lang="en-US" sz="1100" b="1" dirty="0" smtClean="0">
                          <a:solidFill>
                            <a:schemeClr val="tx1"/>
                          </a:solidFill>
                          <a:latin typeface="Arial" panose="020B0604020202020204" pitchFamily="34" charset="0"/>
                          <a:cs typeface="Arial" panose="020B0604020202020204" pitchFamily="34" charset="0"/>
                        </a:rPr>
                        <a:t>Credit</a:t>
                      </a:r>
                      <a:r>
                        <a:rPr lang="en-US" sz="1100" b="1" baseline="0" dirty="0" smtClean="0">
                          <a:solidFill>
                            <a:schemeClr val="tx1"/>
                          </a:solidFill>
                          <a:latin typeface="Arial" panose="020B0604020202020204" pitchFamily="34" charset="0"/>
                          <a:cs typeface="Arial" panose="020B0604020202020204" pitchFamily="34" charset="0"/>
                        </a:rPr>
                        <a:t> </a:t>
                      </a:r>
                      <a:r>
                        <a:rPr lang="en-US" sz="1100" b="1" dirty="0" smtClean="0">
                          <a:solidFill>
                            <a:schemeClr val="tx1"/>
                          </a:solidFill>
                          <a:latin typeface="Arial" panose="020B0604020202020204" pitchFamily="34" charset="0"/>
                          <a:cs typeface="Arial" panose="020B0604020202020204" pitchFamily="34" charset="0"/>
                        </a:rPr>
                        <a:t>loss budget</a:t>
                      </a:r>
                    </a:p>
                  </a:txBody>
                  <a:tcPr marL="36576" marR="36576" marT="27432" marB="27432"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90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a:r>
                        <a:rPr lang="en-GB" sz="1100" b="1" i="0" dirty="0" smtClean="0">
                          <a:solidFill>
                            <a:schemeClr val="tx1"/>
                          </a:solidFill>
                          <a:latin typeface="Arial" panose="020B0604020202020204" pitchFamily="34" charset="0"/>
                          <a:cs typeface="Arial" panose="020B0604020202020204" pitchFamily="34" charset="0"/>
                        </a:rPr>
                        <a:t>$1,263</a:t>
                      </a:r>
                      <a:endParaRPr lang="en-GB" sz="1100" b="1" i="0" dirty="0">
                        <a:solidFill>
                          <a:schemeClr val="tx1"/>
                        </a:solidFill>
                        <a:latin typeface="Arial" panose="020B0604020202020204" pitchFamily="34" charset="0"/>
                        <a:cs typeface="Arial" panose="020B0604020202020204" pitchFamily="34" charset="0"/>
                      </a:endParaRPr>
                    </a:p>
                  </a:txBody>
                  <a:tcPr marL="36576" marR="36576" marT="27432" marB="27432"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90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a:r>
                        <a:rPr lang="en-GB" sz="1100" b="1" i="0" dirty="0" smtClean="0">
                          <a:solidFill>
                            <a:schemeClr val="tx1"/>
                          </a:solidFill>
                          <a:latin typeface="Arial" panose="020B0604020202020204" pitchFamily="34" charset="0"/>
                          <a:cs typeface="Arial" panose="020B0604020202020204" pitchFamily="34" charset="0"/>
                        </a:rPr>
                        <a:t>54%</a:t>
                      </a:r>
                      <a:endParaRPr lang="en-GB" sz="1100" b="1" i="0" dirty="0">
                        <a:solidFill>
                          <a:schemeClr val="tx1"/>
                        </a:solidFill>
                        <a:latin typeface="Arial" panose="020B0604020202020204" pitchFamily="34" charset="0"/>
                        <a:cs typeface="Arial" panose="020B0604020202020204" pitchFamily="34" charset="0"/>
                      </a:endParaRPr>
                    </a:p>
                  </a:txBody>
                  <a:tcPr marL="36576" marR="36576" marT="27432" marB="27432"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90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b"/>
                      <a:r>
                        <a:rPr lang="en-US" sz="1100" b="1" i="0" u="none" strike="noStrike" dirty="0">
                          <a:effectLst/>
                          <a:latin typeface="Arial"/>
                        </a:rPr>
                        <a:t>$1,567 </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90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fontAlgn="b"/>
                      <a:r>
                        <a:rPr lang="en-US" sz="1100" b="1" i="0" u="none" strike="noStrike" dirty="0">
                          <a:effectLst/>
                          <a:latin typeface="Arial"/>
                        </a:rPr>
                        <a:t>$1,725 </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90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a:r>
                        <a:rPr lang="en-GB" sz="1100" b="1" i="0" dirty="0" smtClean="0">
                          <a:solidFill>
                            <a:schemeClr val="tx1"/>
                          </a:solidFill>
                          <a:latin typeface="Arial" panose="020B0604020202020204" pitchFamily="34" charset="0"/>
                          <a:cs typeface="Arial" panose="020B0604020202020204" pitchFamily="34" charset="0"/>
                        </a:rPr>
                        <a:t>$2,034</a:t>
                      </a:r>
                      <a:endParaRPr lang="en-GB" sz="1100" b="1" i="0" dirty="0">
                        <a:solidFill>
                          <a:schemeClr val="tx1"/>
                        </a:solidFill>
                        <a:latin typeface="Arial" panose="020B0604020202020204" pitchFamily="34" charset="0"/>
                        <a:cs typeface="Arial" panose="020B0604020202020204" pitchFamily="34" charset="0"/>
                      </a:endParaRPr>
                    </a:p>
                  </a:txBody>
                  <a:tcPr marL="36576" marR="36576" marT="27432" marB="27432"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90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a:r>
                        <a:rPr lang="en-GB" sz="1100" b="1" i="0" dirty="0" smtClean="0">
                          <a:solidFill>
                            <a:schemeClr val="tx1"/>
                          </a:solidFill>
                          <a:latin typeface="Arial" panose="020B0604020202020204" pitchFamily="34" charset="0"/>
                          <a:cs typeface="Arial" panose="020B0604020202020204" pitchFamily="34" charset="0"/>
                        </a:rPr>
                        <a:t>$2,120</a:t>
                      </a:r>
                      <a:endParaRPr lang="en-GB" sz="1100" b="1" i="0" dirty="0">
                        <a:solidFill>
                          <a:schemeClr val="tx1"/>
                        </a:solidFill>
                        <a:latin typeface="Arial" panose="020B0604020202020204" pitchFamily="34" charset="0"/>
                        <a:cs typeface="Arial" panose="020B0604020202020204" pitchFamily="34" charset="0"/>
                      </a:endParaRPr>
                    </a:p>
                  </a:txBody>
                  <a:tcPr marL="36576" marR="36576" marT="27432" marB="27432"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90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r>
            </a:tbl>
          </a:graphicData>
        </a:graphic>
      </p:graphicFrame>
      <p:sp>
        <p:nvSpPr>
          <p:cNvPr id="33" name="Rectangle 32"/>
          <p:cNvSpPr/>
          <p:nvPr/>
        </p:nvSpPr>
        <p:spPr>
          <a:xfrm>
            <a:off x="4586462" y="4246882"/>
            <a:ext cx="2304288" cy="314960"/>
          </a:xfrm>
          <a:prstGeom prst="rect">
            <a:avLst/>
          </a:prstGeom>
          <a:noFill/>
          <a:ln w="28575">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latin typeface="Arial" panose="020B0604020202020204" pitchFamily="34" charset="0"/>
              <a:cs typeface="Arial" panose="020B0604020202020204" pitchFamily="34" charset="0"/>
            </a:endParaRPr>
          </a:p>
        </p:txBody>
      </p:sp>
      <p:sp>
        <p:nvSpPr>
          <p:cNvPr id="35" name="Rectangular Callout 34"/>
          <p:cNvSpPr/>
          <p:nvPr/>
        </p:nvSpPr>
        <p:spPr>
          <a:xfrm>
            <a:off x="4159493" y="1532279"/>
            <a:ext cx="2210353" cy="338438"/>
          </a:xfrm>
          <a:prstGeom prst="wedgeRectCallout">
            <a:avLst>
              <a:gd name="adj1" fmla="val -20665"/>
              <a:gd name="adj2" fmla="val 87250"/>
            </a:avLst>
          </a:prstGeom>
          <a:solidFill>
            <a:srgbClr val="FFFFFF">
              <a:lumMod val="95000"/>
            </a:srgbClr>
          </a:solidFill>
          <a:ln w="9525" cap="flat" cmpd="sng" algn="ctr">
            <a:solidFill>
              <a:srgbClr val="606060"/>
            </a:solidFill>
            <a:prstDash val="solid"/>
          </a:ln>
          <a:effectLst/>
        </p:spPr>
        <p:txBody>
          <a:bodyPr lIns="72009" tIns="72009" rIns="72009" bIns="72009"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dirty="0" smtClean="0">
                <a:ln>
                  <a:noFill/>
                </a:ln>
                <a:solidFill>
                  <a:srgbClr val="000000"/>
                </a:solidFill>
                <a:effectLst/>
                <a:uLnTx/>
                <a:uFillTx/>
                <a:latin typeface="Arial"/>
                <a:ea typeface="+mn-ea"/>
                <a:cs typeface="+mn-cs"/>
                <a:sym typeface="Arial"/>
              </a:rPr>
              <a:t>NCOs are calibrated based on pre-IHC contribution buffer</a:t>
            </a:r>
          </a:p>
        </p:txBody>
      </p:sp>
      <p:sp>
        <p:nvSpPr>
          <p:cNvPr id="36" name="Rectangular Callout 35"/>
          <p:cNvSpPr/>
          <p:nvPr/>
        </p:nvSpPr>
        <p:spPr>
          <a:xfrm>
            <a:off x="7244798" y="1532279"/>
            <a:ext cx="1981752" cy="338438"/>
          </a:xfrm>
          <a:prstGeom prst="wedgeRectCallout">
            <a:avLst>
              <a:gd name="adj1" fmla="val -19178"/>
              <a:gd name="adj2" fmla="val 93254"/>
            </a:avLst>
          </a:prstGeom>
          <a:solidFill>
            <a:srgbClr val="FFFFFF">
              <a:lumMod val="95000"/>
            </a:srgbClr>
          </a:solidFill>
          <a:ln w="9525" cap="flat" cmpd="sng" algn="ctr">
            <a:solidFill>
              <a:srgbClr val="606060"/>
            </a:solidFill>
            <a:prstDash val="solid"/>
          </a:ln>
          <a:effectLst/>
        </p:spPr>
        <p:txBody>
          <a:bodyPr lIns="72009" tIns="72009" rIns="72009" bIns="72009"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dirty="0" smtClean="0">
                <a:ln>
                  <a:noFill/>
                </a:ln>
                <a:solidFill>
                  <a:srgbClr val="000000"/>
                </a:solidFill>
                <a:effectLst/>
                <a:uLnTx/>
                <a:uFillTx/>
                <a:latin typeface="Arial"/>
                <a:ea typeface="+mn-ea"/>
                <a:cs typeface="+mn-cs"/>
                <a:sym typeface="Arial"/>
              </a:rPr>
              <a:t>Maximum capital constraint (post-IHC contribution)</a:t>
            </a:r>
          </a:p>
        </p:txBody>
      </p:sp>
      <p:grpSp>
        <p:nvGrpSpPr>
          <p:cNvPr id="16" name="Group 15"/>
          <p:cNvGrpSpPr/>
          <p:nvPr/>
        </p:nvGrpSpPr>
        <p:grpSpPr>
          <a:xfrm>
            <a:off x="443921" y="72184"/>
            <a:ext cx="3881751" cy="189008"/>
            <a:chOff x="403281" y="164517"/>
            <a:chExt cx="3881751" cy="189008"/>
          </a:xfrm>
        </p:grpSpPr>
        <p:sp>
          <p:nvSpPr>
            <p:cNvPr id="17" name="Text Box 75"/>
            <p:cNvSpPr txBox="1">
              <a:spLocks noChangeArrowheads="1"/>
            </p:cNvSpPr>
            <p:nvPr/>
          </p:nvSpPr>
          <p:spPr bwMode="gray">
            <a:xfrm>
              <a:off x="636148" y="166688"/>
              <a:ext cx="3648884" cy="184666"/>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none" lIns="0" tIns="0" rIns="0" bIns="0">
              <a:spAutoFit/>
            </a:bodyPr>
            <a:lstStyle/>
            <a:p>
              <a:pPr algn="l">
                <a:lnSpc>
                  <a:spcPct val="100000"/>
                </a:lnSpc>
              </a:pPr>
              <a:r>
                <a:rPr lang="en-US" sz="1200" dirty="0">
                  <a:solidFill>
                    <a:srgbClr val="FF0000"/>
                  </a:solidFill>
                </a:rPr>
                <a:t>Credit risk – Losses: </a:t>
              </a:r>
              <a:r>
                <a:rPr lang="en-US" sz="1200" dirty="0">
                  <a:solidFill>
                    <a:schemeClr val="accent1"/>
                  </a:solidFill>
                </a:rPr>
                <a:t>Calibration – </a:t>
              </a:r>
              <a:r>
                <a:rPr lang="en-US" sz="1200" dirty="0" smtClean="0">
                  <a:solidFill>
                    <a:srgbClr val="FF0000"/>
                  </a:solidFill>
                </a:rPr>
                <a:t>Net Charge-off rate</a:t>
              </a:r>
              <a:endParaRPr lang="en-US" sz="1200" dirty="0">
                <a:solidFill>
                  <a:srgbClr val="FF0000"/>
                </a:solidFill>
              </a:endParaRPr>
            </a:p>
          </p:txBody>
        </p:sp>
        <p:sp>
          <p:nvSpPr>
            <p:cNvPr id="18" name="Oval 17"/>
            <p:cNvSpPr/>
            <p:nvPr/>
          </p:nvSpPr>
          <p:spPr bwMode="auto">
            <a:xfrm>
              <a:off x="403281" y="164517"/>
              <a:ext cx="189008" cy="189008"/>
            </a:xfrm>
            <a:prstGeom prst="ellipse">
              <a:avLst/>
            </a:prstGeom>
            <a:solidFill>
              <a:srgbClr val="FF000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lang="en-US" b="1" dirty="0">
                  <a:solidFill>
                    <a:schemeClr val="bg1"/>
                  </a:solidFill>
                  <a:ea typeface="ＭＳ Ｐゴシック" pitchFamily="-112" charset="-128"/>
                  <a:cs typeface="ＭＳ Ｐゴシック" pitchFamily="-112" charset="-128"/>
                </a:rPr>
                <a:t>2</a:t>
              </a:r>
              <a:endParaRPr kumimoji="0" lang="en-US" b="1" i="0" u="none" strike="noStrike" cap="none" normalizeH="0" baseline="0" dirty="0">
                <a:ln>
                  <a:noFill/>
                </a:ln>
                <a:solidFill>
                  <a:schemeClr val="bg1"/>
                </a:solidFill>
                <a:effectLst/>
                <a:latin typeface="Arial" charset="0"/>
                <a:ea typeface="ＭＳ Ｐゴシック" pitchFamily="-112" charset="-128"/>
                <a:cs typeface="ＭＳ Ｐゴシック" pitchFamily="-112" charset="-128"/>
              </a:endParaRPr>
            </a:p>
          </p:txBody>
        </p:sp>
      </p:grpSp>
      <p:sp>
        <p:nvSpPr>
          <p:cNvPr id="13" name="TextBox 12"/>
          <p:cNvSpPr txBox="1"/>
          <p:nvPr/>
        </p:nvSpPr>
        <p:spPr>
          <a:xfrm>
            <a:off x="1910744" y="6333348"/>
            <a:ext cx="1266372" cy="123111"/>
          </a:xfrm>
          <a:prstGeom prst="rect">
            <a:avLst/>
          </a:prstGeom>
          <a:noFill/>
        </p:spPr>
        <p:txBody>
          <a:bodyPr wrap="none" lIns="0" tIns="0" rIns="0" bIns="0" rtlCol="0">
            <a:spAutoFit/>
          </a:bodyPr>
          <a:lstStyle/>
          <a:p>
            <a:pPr algn="l">
              <a:lnSpc>
                <a:spcPct val="100000"/>
              </a:lnSpc>
            </a:pPr>
            <a:r>
              <a:rPr lang="en-GB" sz="800" dirty="0" smtClean="0"/>
              <a:t>Source: CCAR 2016 results</a:t>
            </a:r>
          </a:p>
        </p:txBody>
      </p:sp>
    </p:spTree>
    <p:extLst>
      <p:ext uri="{BB962C8B-B14F-4D97-AF65-F5344CB8AC3E}">
        <p14:creationId xmlns:p14="http://schemas.microsoft.com/office/powerpoint/2010/main" val="24082194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1" name="Object 30" hidden="1"/>
          <p:cNvGraphicFramePr>
            <a:graphicFrameLocks noChangeAspect="1"/>
          </p:cNvGraphicFramePr>
          <p:nvPr>
            <p:custDataLst>
              <p:tags r:id="rId2"/>
            </p:custDataLst>
            <p:extLst>
              <p:ext uri="{D42A27DB-BD31-4B8C-83A1-F6EECF244321}">
                <p14:modId xmlns:p14="http://schemas.microsoft.com/office/powerpoint/2010/main" val="2738972525"/>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00182" name="think-cell Slide" r:id="rId20" imgW="270" imgH="270" progId="TCLayout.ActiveDocument.1">
                  <p:embed/>
                </p:oleObj>
              </mc:Choice>
              <mc:Fallback>
                <p:oleObj name="think-cell Slide" r:id="rId20" imgW="270" imgH="270" progId="TCLayout.ActiveDocument.1">
                  <p:embed/>
                  <p:pic>
                    <p:nvPicPr>
                      <p:cNvPr id="0" name=""/>
                      <p:cNvPicPr/>
                      <p:nvPr/>
                    </p:nvPicPr>
                    <p:blipFill>
                      <a:blip r:embed="rId21"/>
                      <a:stretch>
                        <a:fillRect/>
                      </a:stretch>
                    </p:blipFill>
                    <p:spPr>
                      <a:xfrm>
                        <a:off x="1588" y="1588"/>
                        <a:ext cx="1587" cy="1587"/>
                      </a:xfrm>
                      <a:prstGeom prst="rect">
                        <a:avLst/>
                      </a:prstGeom>
                    </p:spPr>
                  </p:pic>
                </p:oleObj>
              </mc:Fallback>
            </mc:AlternateContent>
          </a:graphicData>
        </a:graphic>
      </p:graphicFrame>
      <p:sp>
        <p:nvSpPr>
          <p:cNvPr id="30" name="Rectangle 29" hidden="1"/>
          <p:cNvSpPr/>
          <p:nvPr>
            <p:custDataLst>
              <p:tags r:id="rId3"/>
            </p:custDataLst>
          </p:nvPr>
        </p:nvSpPr>
        <p:spPr bwMode="auto">
          <a:xfrm>
            <a:off x="0" y="0"/>
            <a:ext cx="158750" cy="158750"/>
          </a:xfrm>
          <a:prstGeom prst="rect">
            <a:avLst/>
          </a:prstGeom>
          <a:solidFill>
            <a:schemeClr val="accent1">
              <a:lumMod val="20000"/>
              <a:lumOff val="8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vert="horz" wrap="none" lIns="0" tIns="0" rIns="0" bIns="0" numCol="1" spcCol="0" rtlCol="0" anchor="ctr" anchorCtr="0">
            <a:noAutofit/>
          </a:bodyPr>
          <a:lstStyle/>
          <a:p>
            <a:pPr>
              <a:lnSpc>
                <a:spcPct val="100000"/>
              </a:lnSpc>
            </a:pPr>
            <a:endParaRPr lang="en-US" dirty="0" smtClean="0">
              <a:solidFill>
                <a:schemeClr val="tx1"/>
              </a:solidFill>
              <a:latin typeface="Arial"/>
              <a:cs typeface="Arial"/>
              <a:sym typeface="Arial"/>
            </a:endParaRPr>
          </a:p>
        </p:txBody>
      </p:sp>
      <p:sp>
        <p:nvSpPr>
          <p:cNvPr id="5" name="Content Placeholder 1"/>
          <p:cNvSpPr>
            <a:spLocks noGrp="1"/>
          </p:cNvSpPr>
          <p:nvPr>
            <p:ph sz="quarter" idx="11"/>
          </p:nvPr>
        </p:nvSpPr>
        <p:spPr>
          <a:xfrm>
            <a:off x="1381598" y="452510"/>
            <a:ext cx="7633084" cy="435610"/>
          </a:xfrm>
        </p:spPr>
        <p:txBody>
          <a:bodyPr/>
          <a:lstStyle/>
          <a:p>
            <a:r>
              <a:rPr lang="en-US" dirty="0" smtClean="0"/>
              <a:t>Calibration: </a:t>
            </a:r>
            <a:r>
              <a:rPr lang="en-US" b="0" dirty="0"/>
              <a:t>Establish relativity between base and </a:t>
            </a:r>
            <a:r>
              <a:rPr lang="en-US" b="0" dirty="0" smtClean="0"/>
              <a:t>stress – C&amp;I</a:t>
            </a:r>
            <a:endParaRPr lang="en-US" b="0" dirty="0"/>
          </a:p>
        </p:txBody>
      </p:sp>
      <p:sp>
        <p:nvSpPr>
          <p:cNvPr id="6" name="Rectangle 5"/>
          <p:cNvSpPr/>
          <p:nvPr/>
        </p:nvSpPr>
        <p:spPr>
          <a:xfrm>
            <a:off x="270396" y="352762"/>
            <a:ext cx="1111202" cy="707886"/>
          </a:xfrm>
          <a:prstGeom prst="rect">
            <a:avLst/>
          </a:prstGeom>
        </p:spPr>
        <p:txBody>
          <a:bodyPr wrap="none">
            <a:spAutoFit/>
          </a:bodyPr>
          <a:lstStyle/>
          <a:p>
            <a:pPr lvl="0" fontAlgn="ctr">
              <a:lnSpc>
                <a:spcPct val="100000"/>
              </a:lnSpc>
              <a:spcBef>
                <a:spcPts val="0"/>
              </a:spcBef>
              <a:spcAft>
                <a:spcPts val="0"/>
              </a:spcAft>
              <a:defRPr/>
            </a:pPr>
            <a:r>
              <a:rPr lang="en-US" sz="4000" b="1" dirty="0" smtClean="0">
                <a:solidFill>
                  <a:srgbClr val="FF0000"/>
                </a:solidFill>
                <a:latin typeface="Arial" panose="020B0604020202020204" pitchFamily="34" charset="0"/>
                <a:cs typeface="Arial" panose="020B0604020202020204" pitchFamily="34" charset="0"/>
              </a:rPr>
              <a:t>B</a:t>
            </a:r>
            <a:r>
              <a:rPr lang="en-US" sz="2000" b="1" dirty="0" smtClean="0">
                <a:solidFill>
                  <a:srgbClr val="FF0000"/>
                </a:solidFill>
                <a:latin typeface="Arial" panose="020B0604020202020204" pitchFamily="34" charset="0"/>
                <a:cs typeface="Arial" panose="020B0604020202020204" pitchFamily="34" charset="0"/>
              </a:rPr>
              <a:t>&amp;</a:t>
            </a:r>
            <a:r>
              <a:rPr lang="en-US" sz="4000" b="1" dirty="0" smtClean="0">
                <a:solidFill>
                  <a:srgbClr val="FF0000"/>
                </a:solidFill>
                <a:latin typeface="Arial" panose="020B0604020202020204" pitchFamily="34" charset="0"/>
                <a:cs typeface="Arial" panose="020B0604020202020204" pitchFamily="34" charset="0"/>
              </a:rPr>
              <a:t>D</a:t>
            </a:r>
            <a:endParaRPr lang="en-US" sz="4000" b="1" dirty="0">
              <a:solidFill>
                <a:srgbClr val="FF0000"/>
              </a:solidFill>
              <a:latin typeface="Arial" panose="020B0604020202020204" pitchFamily="34" charset="0"/>
              <a:cs typeface="Arial" panose="020B0604020202020204" pitchFamily="34" charset="0"/>
            </a:endParaRPr>
          </a:p>
        </p:txBody>
      </p:sp>
      <p:graphicFrame>
        <p:nvGraphicFramePr>
          <p:cNvPr id="10" name="Object 9"/>
          <p:cNvGraphicFramePr>
            <a:graphicFrameLocks/>
          </p:cNvGraphicFramePr>
          <p:nvPr>
            <p:custDataLst>
              <p:tags r:id="rId4"/>
            </p:custDataLst>
            <p:extLst>
              <p:ext uri="{D42A27DB-BD31-4B8C-83A1-F6EECF244321}">
                <p14:modId xmlns:p14="http://schemas.microsoft.com/office/powerpoint/2010/main" val="137092206"/>
              </p:ext>
            </p:extLst>
          </p:nvPr>
        </p:nvGraphicFramePr>
        <p:xfrm>
          <a:off x="228600" y="1790700"/>
          <a:ext cx="4343400" cy="3295560"/>
        </p:xfrm>
        <a:graphic>
          <a:graphicData uri="http://schemas.openxmlformats.org/presentationml/2006/ole">
            <mc:AlternateContent xmlns:mc="http://schemas.openxmlformats.org/markup-compatibility/2006">
              <mc:Choice xmlns:v="urn:schemas-microsoft-com:vml" Requires="v">
                <p:oleObj spid="_x0000_s300183" name="Chart" r:id="rId22" imgW="4343400" imgH="3295560" progId="MSGraph.Chart.8">
                  <p:embed followColorScheme="full"/>
                </p:oleObj>
              </mc:Choice>
              <mc:Fallback>
                <p:oleObj name="Chart" r:id="rId22" imgW="4343400" imgH="3295560" progId="MSGraph.Chart.8">
                  <p:embed followColorScheme="full"/>
                  <p:pic>
                    <p:nvPicPr>
                      <p:cNvPr id="0" name=""/>
                      <p:cNvPicPr/>
                      <p:nvPr/>
                    </p:nvPicPr>
                    <p:blipFill>
                      <a:blip r:embed="rId23"/>
                      <a:stretch>
                        <a:fillRect/>
                      </a:stretch>
                    </p:blipFill>
                    <p:spPr>
                      <a:xfrm>
                        <a:off x="228600" y="1790700"/>
                        <a:ext cx="4343400" cy="3295560"/>
                      </a:xfrm>
                      <a:prstGeom prst="rect">
                        <a:avLst/>
                      </a:prstGeom>
                    </p:spPr>
                  </p:pic>
                </p:oleObj>
              </mc:Fallback>
            </mc:AlternateContent>
          </a:graphicData>
        </a:graphic>
      </p:graphicFrame>
      <p:sp>
        <p:nvSpPr>
          <p:cNvPr id="33" name="Text Placeholder 1"/>
          <p:cNvSpPr>
            <a:spLocks noGrp="1"/>
          </p:cNvSpPr>
          <p:nvPr>
            <p:custDataLst>
              <p:tags r:id="rId5"/>
            </p:custDataLst>
          </p:nvPr>
        </p:nvSpPr>
        <p:spPr bwMode="gray">
          <a:xfrm>
            <a:off x="512763" y="4946650"/>
            <a:ext cx="385763"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ECE2BB6D-98F1-4FD8-B954-EF9E305D3D42}" type="datetime'''''''''''''J''''''''a''''n''''''''''''''''-''''''16'''''">
              <a:rPr lang="en-US" sz="1000">
                <a:latin typeface="Arial"/>
                <a:cs typeface="Arial"/>
                <a:sym typeface="Arial"/>
              </a:rPr>
              <a:pPr marL="0" indent="0" algn="ctr">
                <a:lnSpc>
                  <a:spcPct val="100000"/>
                </a:lnSpc>
                <a:spcBef>
                  <a:spcPct val="0"/>
                </a:spcBef>
                <a:buNone/>
              </a:pPr>
              <a:t>Jan-16</a:t>
            </a:fld>
            <a:endParaRPr lang="en-US" sz="1000" dirty="0">
              <a:latin typeface="Arial"/>
              <a:cs typeface="Arial"/>
              <a:sym typeface="Arial"/>
            </a:endParaRPr>
          </a:p>
        </p:txBody>
      </p:sp>
      <p:sp>
        <p:nvSpPr>
          <p:cNvPr id="35" name="Text Placeholder 2"/>
          <p:cNvSpPr>
            <a:spLocks noGrp="1"/>
          </p:cNvSpPr>
          <p:nvPr>
            <p:custDataLst>
              <p:tags r:id="rId6"/>
            </p:custDataLst>
          </p:nvPr>
        </p:nvSpPr>
        <p:spPr bwMode="gray">
          <a:xfrm>
            <a:off x="1285875" y="4946650"/>
            <a:ext cx="344488"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F55A4C9B-BAA6-441C-99B1-FC1EB061FED2}" type="datetime'''''''''J''''''''u''''''''l-''''''''''1''6'''''''">
              <a:rPr lang="en-US" sz="1000">
                <a:latin typeface="Arial"/>
                <a:cs typeface="Arial"/>
                <a:sym typeface="Arial"/>
              </a:rPr>
              <a:pPr marL="0" indent="0" algn="ctr">
                <a:lnSpc>
                  <a:spcPct val="100000"/>
                </a:lnSpc>
                <a:spcBef>
                  <a:spcPct val="0"/>
                </a:spcBef>
                <a:buNone/>
              </a:pPr>
              <a:t>Jul-16</a:t>
            </a:fld>
            <a:endParaRPr lang="en-US" sz="1000" dirty="0">
              <a:latin typeface="Arial"/>
              <a:cs typeface="Arial"/>
              <a:sym typeface="Arial"/>
            </a:endParaRPr>
          </a:p>
        </p:txBody>
      </p:sp>
      <p:sp>
        <p:nvSpPr>
          <p:cNvPr id="36" name="Text Placeholder 3"/>
          <p:cNvSpPr>
            <a:spLocks noGrp="1"/>
          </p:cNvSpPr>
          <p:nvPr>
            <p:custDataLst>
              <p:tags r:id="rId7"/>
            </p:custDataLst>
          </p:nvPr>
        </p:nvSpPr>
        <p:spPr bwMode="gray">
          <a:xfrm>
            <a:off x="2027238" y="4946650"/>
            <a:ext cx="385763"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6291E790-D082-417E-939F-F3438003A3AB}" type="datetime'''J''''a''n''''''''''''''''''''''''''-''''''''''''''''1''7'''">
              <a:rPr lang="en-US" sz="1000">
                <a:latin typeface="Arial"/>
                <a:cs typeface="Arial"/>
                <a:sym typeface="Arial"/>
              </a:rPr>
              <a:pPr marL="0" indent="0" algn="ctr">
                <a:lnSpc>
                  <a:spcPct val="100000"/>
                </a:lnSpc>
                <a:spcBef>
                  <a:spcPct val="0"/>
                </a:spcBef>
                <a:buNone/>
              </a:pPr>
              <a:t>Jan-17</a:t>
            </a:fld>
            <a:endParaRPr lang="en-US" sz="1000" dirty="0">
              <a:latin typeface="Arial"/>
              <a:cs typeface="Arial"/>
              <a:sym typeface="Arial"/>
            </a:endParaRPr>
          </a:p>
        </p:txBody>
      </p:sp>
      <p:sp>
        <p:nvSpPr>
          <p:cNvPr id="38" name="Text Placeholder 5"/>
          <p:cNvSpPr>
            <a:spLocks noGrp="1"/>
          </p:cNvSpPr>
          <p:nvPr>
            <p:custDataLst>
              <p:tags r:id="rId8"/>
            </p:custDataLst>
          </p:nvPr>
        </p:nvSpPr>
        <p:spPr bwMode="gray">
          <a:xfrm>
            <a:off x="2790825" y="4946650"/>
            <a:ext cx="344488"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2DCC3A7B-CE90-4EF0-8DAD-BFD244B0EC76}" type="datetime'''J''''''''''''''u''''l''''''-''''''''''''1''''''7'''''''''">
              <a:rPr lang="en-US" sz="1000">
                <a:latin typeface="Arial"/>
                <a:cs typeface="Arial"/>
                <a:sym typeface="Arial"/>
              </a:rPr>
              <a:pPr marL="0" indent="0" algn="ctr">
                <a:lnSpc>
                  <a:spcPct val="100000"/>
                </a:lnSpc>
                <a:spcBef>
                  <a:spcPct val="0"/>
                </a:spcBef>
                <a:buNone/>
              </a:pPr>
              <a:t>Jul-17</a:t>
            </a:fld>
            <a:endParaRPr lang="en-US" sz="1000" dirty="0">
              <a:latin typeface="Arial"/>
              <a:cs typeface="Arial"/>
              <a:sym typeface="Arial"/>
            </a:endParaRPr>
          </a:p>
        </p:txBody>
      </p:sp>
      <p:sp>
        <p:nvSpPr>
          <p:cNvPr id="39" name="Text Placeholder 7"/>
          <p:cNvSpPr>
            <a:spLocks noGrp="1"/>
          </p:cNvSpPr>
          <p:nvPr>
            <p:custDataLst>
              <p:tags r:id="rId9"/>
            </p:custDataLst>
          </p:nvPr>
        </p:nvSpPr>
        <p:spPr bwMode="gray">
          <a:xfrm>
            <a:off x="3532188" y="4946650"/>
            <a:ext cx="385763"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BFE09A04-D509-4B8C-A945-EA7D7DC1C703}" type="datetime'''''''''''''''J''''a''n-''''''''''''''''''''''''1''8'''''''">
              <a:rPr lang="en-US" sz="1000">
                <a:latin typeface="Arial"/>
                <a:cs typeface="Arial"/>
                <a:sym typeface="Arial"/>
              </a:rPr>
              <a:pPr marL="0" indent="0" algn="ctr">
                <a:lnSpc>
                  <a:spcPct val="100000"/>
                </a:lnSpc>
                <a:spcBef>
                  <a:spcPct val="0"/>
                </a:spcBef>
                <a:buNone/>
              </a:pPr>
              <a:t>Jan-18</a:t>
            </a:fld>
            <a:endParaRPr lang="en-US" sz="1000" dirty="0">
              <a:latin typeface="Arial"/>
              <a:cs typeface="Arial"/>
              <a:sym typeface="Arial"/>
            </a:endParaRPr>
          </a:p>
        </p:txBody>
      </p:sp>
      <p:sp>
        <p:nvSpPr>
          <p:cNvPr id="42" name="Text Placeholder 9"/>
          <p:cNvSpPr>
            <a:spLocks noGrp="1"/>
          </p:cNvSpPr>
          <p:nvPr>
            <p:custDataLst>
              <p:tags r:id="rId10"/>
            </p:custDataLst>
          </p:nvPr>
        </p:nvSpPr>
        <p:spPr bwMode="gray">
          <a:xfrm>
            <a:off x="4295775" y="4946650"/>
            <a:ext cx="344488"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B49BE8E1-9CFF-4FEB-9BAA-9B36D914FE26}" type="datetime'J''''''''''''''''''''''u''''''''''l''''''''''''''''''''-''18'">
              <a:rPr lang="en-US" sz="1000">
                <a:latin typeface="Arial"/>
                <a:cs typeface="Arial"/>
                <a:sym typeface="Arial"/>
              </a:rPr>
              <a:pPr marL="0" indent="0" algn="ctr">
                <a:lnSpc>
                  <a:spcPct val="100000"/>
                </a:lnSpc>
                <a:spcBef>
                  <a:spcPct val="0"/>
                </a:spcBef>
                <a:buNone/>
              </a:pPr>
              <a:t>Jul-18</a:t>
            </a:fld>
            <a:endParaRPr lang="en-US" sz="1000" dirty="0">
              <a:latin typeface="Arial"/>
              <a:cs typeface="Arial"/>
              <a:sym typeface="Arial"/>
            </a:endParaRPr>
          </a:p>
        </p:txBody>
      </p:sp>
      <p:cxnSp>
        <p:nvCxnSpPr>
          <p:cNvPr id="23" name="Straight Connector 22"/>
          <p:cNvCxnSpPr/>
          <p:nvPr>
            <p:custDataLst>
              <p:tags r:id="rId11"/>
            </p:custDataLst>
          </p:nvPr>
        </p:nvCxnSpPr>
        <p:spPr bwMode="gray">
          <a:xfrm>
            <a:off x="547688" y="5630863"/>
            <a:ext cx="285750" cy="0"/>
          </a:xfrm>
          <a:prstGeom prst="line">
            <a:avLst/>
          </a:prstGeom>
          <a:ln w="19050">
            <a:solidFill>
              <a:srgbClr val="EB032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custDataLst>
              <p:tags r:id="rId12"/>
            </p:custDataLst>
          </p:nvPr>
        </p:nvCxnSpPr>
        <p:spPr bwMode="gray">
          <a:xfrm>
            <a:off x="2617788" y="5630863"/>
            <a:ext cx="285750" cy="0"/>
          </a:xfrm>
          <a:prstGeom prst="line">
            <a:avLst/>
          </a:prstGeom>
          <a:ln w="19050">
            <a:solidFill>
              <a:srgbClr val="EB0326"/>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custDataLst>
              <p:tags r:id="rId13"/>
            </p:custDataLst>
          </p:nvPr>
        </p:nvCxnSpPr>
        <p:spPr bwMode="gray">
          <a:xfrm>
            <a:off x="547688" y="5427663"/>
            <a:ext cx="285750" cy="0"/>
          </a:xfrm>
          <a:prstGeom prst="line">
            <a:avLst/>
          </a:prstGeom>
          <a:ln w="19050">
            <a:solidFill>
              <a:srgbClr val="008AB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custDataLst>
              <p:tags r:id="rId14"/>
            </p:custDataLst>
          </p:nvPr>
        </p:nvCxnSpPr>
        <p:spPr bwMode="gray">
          <a:xfrm>
            <a:off x="2617788" y="5427663"/>
            <a:ext cx="285750" cy="0"/>
          </a:xfrm>
          <a:prstGeom prst="line">
            <a:avLst/>
          </a:prstGeom>
          <a:ln w="19050">
            <a:solidFill>
              <a:srgbClr val="008AB3"/>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sp>
        <p:nvSpPr>
          <p:cNvPr id="27" name="Text Placeholder 14"/>
          <p:cNvSpPr>
            <a:spLocks noGrp="1"/>
          </p:cNvSpPr>
          <p:nvPr>
            <p:custDataLst>
              <p:tags r:id="rId15"/>
            </p:custDataLst>
          </p:nvPr>
        </p:nvSpPr>
        <p:spPr bwMode="auto">
          <a:xfrm>
            <a:off x="2954338" y="5561013"/>
            <a:ext cx="1636713"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spcCol="0" anchor="ctr"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nSpc>
                <a:spcPct val="100000"/>
              </a:lnSpc>
              <a:spcBef>
                <a:spcPct val="0"/>
              </a:spcBef>
              <a:spcAft>
                <a:spcPct val="0"/>
              </a:spcAft>
              <a:buNone/>
            </a:pPr>
            <a:fld id="{85BDB438-DCCD-44C8-B085-4B6BEC1A1023}" type="datetime'Ave''r''a''g''e ''''9Q S''t''''r''''''''es''s NC''O r''at''e'">
              <a:rPr lang="en-US" sz="1000">
                <a:latin typeface="Arial"/>
                <a:cs typeface="Arial"/>
                <a:sym typeface="Arial"/>
              </a:rPr>
              <a:pPr/>
              <a:t>Average 9Q Stress NCO rate</a:t>
            </a:fld>
            <a:endParaRPr lang="en-GB" sz="1000" dirty="0">
              <a:latin typeface="Arial"/>
              <a:cs typeface="Arial"/>
              <a:sym typeface="Arial"/>
            </a:endParaRPr>
          </a:p>
        </p:txBody>
      </p:sp>
      <p:sp>
        <p:nvSpPr>
          <p:cNvPr id="26" name="Text Placeholder 6215"/>
          <p:cNvSpPr>
            <a:spLocks noGrp="1"/>
          </p:cNvSpPr>
          <p:nvPr>
            <p:custDataLst>
              <p:tags r:id="rId16"/>
            </p:custDataLst>
          </p:nvPr>
        </p:nvSpPr>
        <p:spPr bwMode="auto">
          <a:xfrm>
            <a:off x="884238" y="5561013"/>
            <a:ext cx="1631950"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spcCol="0" anchor="ctr"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nSpc>
                <a:spcPct val="100000"/>
              </a:lnSpc>
              <a:spcBef>
                <a:spcPct val="0"/>
              </a:spcBef>
              <a:spcAft>
                <a:spcPct val="0"/>
              </a:spcAft>
              <a:buNone/>
            </a:pPr>
            <a:fld id="{B53C6CBD-1A2E-4A95-870E-71DA186AB85F}" type="datetime'''''B''''H''C ''Str''''''''''es''s NCO'' rat''e'''''''''''''''">
              <a:rPr lang="en-US" sz="1000">
                <a:latin typeface="Arial"/>
                <a:cs typeface="Arial"/>
                <a:sym typeface="Arial"/>
              </a:rPr>
              <a:pPr/>
              <a:t>BHC Stress NCO rate</a:t>
            </a:fld>
            <a:r>
              <a:rPr lang="en-US" sz="1000" smtClean="0">
                <a:latin typeface="Arial"/>
                <a:cs typeface="Arial"/>
                <a:sym typeface="Arial"/>
              </a:rPr>
              <a:t> </a:t>
            </a:r>
            <a:r>
              <a:rPr lang="en-US" sz="1000" dirty="0" smtClean="0">
                <a:latin typeface="Arial"/>
                <a:cs typeface="Arial"/>
                <a:sym typeface="Arial"/>
              </a:rPr>
              <a:t>(2016)</a:t>
            </a:r>
            <a:endParaRPr lang="en-GB" sz="1000" dirty="0">
              <a:latin typeface="Arial"/>
              <a:cs typeface="Arial"/>
              <a:sym typeface="Arial"/>
            </a:endParaRPr>
          </a:p>
        </p:txBody>
      </p:sp>
      <p:sp>
        <p:nvSpPr>
          <p:cNvPr id="25" name="Text Placeholder 6216"/>
          <p:cNvSpPr>
            <a:spLocks noGrp="1"/>
          </p:cNvSpPr>
          <p:nvPr>
            <p:custDataLst>
              <p:tags r:id="rId17"/>
            </p:custDataLst>
          </p:nvPr>
        </p:nvSpPr>
        <p:spPr bwMode="auto">
          <a:xfrm>
            <a:off x="884238" y="5357813"/>
            <a:ext cx="1257300"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spcCol="0" anchor="ctr"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nSpc>
                <a:spcPct val="100000"/>
              </a:lnSpc>
              <a:spcBef>
                <a:spcPct val="0"/>
              </a:spcBef>
              <a:spcAft>
                <a:spcPct val="0"/>
              </a:spcAft>
              <a:buNone/>
            </a:pPr>
            <a:fld id="{A0F51154-50EA-4A25-A270-37A6A196C697}" type="datetime'''''''''''''B''a''''se'' ''''''''''N''C''O rat''''e'">
              <a:rPr lang="en-US" sz="1000">
                <a:latin typeface="Arial"/>
                <a:cs typeface="Arial"/>
                <a:sym typeface="Arial"/>
              </a:rPr>
              <a:pPr/>
              <a:t>Base NCO rate</a:t>
            </a:fld>
            <a:r>
              <a:rPr lang="en-US" sz="1000" dirty="0" smtClean="0">
                <a:latin typeface="Arial"/>
                <a:cs typeface="Arial"/>
                <a:sym typeface="Arial"/>
              </a:rPr>
              <a:t> (2016)</a:t>
            </a:r>
            <a:endParaRPr lang="en-GB" sz="1000" dirty="0">
              <a:latin typeface="Arial"/>
              <a:cs typeface="Arial"/>
              <a:sym typeface="Arial"/>
            </a:endParaRPr>
          </a:p>
        </p:txBody>
      </p:sp>
      <p:sp>
        <p:nvSpPr>
          <p:cNvPr id="28" name="Text Placeholder 13"/>
          <p:cNvSpPr>
            <a:spLocks noGrp="1"/>
          </p:cNvSpPr>
          <p:nvPr>
            <p:custDataLst>
              <p:tags r:id="rId18"/>
            </p:custDataLst>
          </p:nvPr>
        </p:nvSpPr>
        <p:spPr bwMode="auto">
          <a:xfrm>
            <a:off x="2954338" y="5357813"/>
            <a:ext cx="1565275"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spcCol="0" anchor="ctr"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nSpc>
                <a:spcPct val="100000"/>
              </a:lnSpc>
              <a:spcBef>
                <a:spcPct val="0"/>
              </a:spcBef>
              <a:spcAft>
                <a:spcPct val="0"/>
              </a:spcAft>
              <a:buNone/>
            </a:pPr>
            <a:fld id="{DEA0E847-2D79-49EE-B4A2-8049A30B0789}" type="datetime'Aver''a''''''ge'' ''9Q'''''''''' ''Ba''se N''CO'''' rate'''">
              <a:rPr lang="en-US" sz="1000">
                <a:latin typeface="Arial"/>
                <a:cs typeface="Arial"/>
                <a:sym typeface="Arial"/>
              </a:rPr>
              <a:pPr/>
              <a:t>Average 9Q Base NCO rate</a:t>
            </a:fld>
            <a:endParaRPr lang="en-GB" sz="1000" dirty="0">
              <a:latin typeface="Arial"/>
              <a:cs typeface="Arial"/>
              <a:sym typeface="Arial"/>
            </a:endParaRPr>
          </a:p>
        </p:txBody>
      </p:sp>
      <p:sp>
        <p:nvSpPr>
          <p:cNvPr id="32" name="Rectangle 31"/>
          <p:cNvSpPr/>
          <p:nvPr/>
        </p:nvSpPr>
        <p:spPr>
          <a:xfrm>
            <a:off x="366712" y="1463040"/>
            <a:ext cx="4418966" cy="370614"/>
          </a:xfrm>
          <a:prstGeom prst="rect">
            <a:avLst/>
          </a:prstGeom>
        </p:spPr>
        <p:txBody>
          <a:bodyPr wrap="square" lIns="0" tIns="0" rIns="0" bIns="0">
            <a:spAutoFit/>
          </a:bodyPr>
          <a:lstStyle/>
          <a:p>
            <a:pPr algn="l"/>
            <a:r>
              <a:rPr lang="en-US" sz="1400" b="1" dirty="0" smtClean="0">
                <a:solidFill>
                  <a:srgbClr val="FF0000"/>
                </a:solidFill>
                <a:latin typeface="Arial" panose="020B0604020202020204" pitchFamily="34" charset="0"/>
                <a:cs typeface="Arial" panose="020B0604020202020204" pitchFamily="34" charset="0"/>
              </a:rPr>
              <a:t>CCAR </a:t>
            </a:r>
            <a:r>
              <a:rPr lang="en-US" sz="1400" b="1" dirty="0">
                <a:solidFill>
                  <a:srgbClr val="FF0000"/>
                </a:solidFill>
                <a:latin typeface="Arial" panose="020B0604020202020204" pitchFamily="34" charset="0"/>
                <a:cs typeface="Arial" panose="020B0604020202020204" pitchFamily="34" charset="0"/>
              </a:rPr>
              <a:t>Base vs BHC Stress monthly NCO </a:t>
            </a:r>
            <a:r>
              <a:rPr lang="en-US" sz="1400" b="1" dirty="0" smtClean="0">
                <a:solidFill>
                  <a:srgbClr val="FF0000"/>
                </a:solidFill>
                <a:latin typeface="Arial" panose="020B0604020202020204" pitchFamily="34" charset="0"/>
                <a:cs typeface="Arial" panose="020B0604020202020204" pitchFamily="34" charset="0"/>
              </a:rPr>
              <a:t>rates</a:t>
            </a:r>
            <a:r>
              <a:rPr lang="en-US" sz="1400" b="1" baseline="30000" dirty="0" smtClean="0">
                <a:solidFill>
                  <a:srgbClr val="FF0000"/>
                </a:solidFill>
                <a:latin typeface="Arial" panose="020B0604020202020204" pitchFamily="34" charset="0"/>
                <a:cs typeface="Arial" panose="020B0604020202020204" pitchFamily="34" charset="0"/>
              </a:rPr>
              <a:t>1</a:t>
            </a:r>
            <a:endParaRPr lang="en-US" sz="1400" b="1" dirty="0">
              <a:solidFill>
                <a:srgbClr val="FF0000"/>
              </a:solidFill>
              <a:latin typeface="Arial" panose="020B0604020202020204" pitchFamily="34" charset="0"/>
              <a:cs typeface="Arial" panose="020B0604020202020204" pitchFamily="34" charset="0"/>
            </a:endParaRPr>
          </a:p>
          <a:p>
            <a:pPr algn="l"/>
            <a:r>
              <a:rPr lang="en-US" sz="1400" dirty="0">
                <a:solidFill>
                  <a:srgbClr val="FF0000"/>
                </a:solidFill>
                <a:latin typeface="Arial" panose="020B0604020202020204" pitchFamily="34" charset="0"/>
                <a:cs typeface="Arial" panose="020B0604020202020204" pitchFamily="34" charset="0"/>
              </a:rPr>
              <a:t>2016 PQ1-PQ9, </a:t>
            </a:r>
            <a:r>
              <a:rPr lang="en-US" sz="1400" dirty="0" smtClean="0">
                <a:solidFill>
                  <a:srgbClr val="FF0000"/>
                </a:solidFill>
                <a:latin typeface="Arial" panose="020B0604020202020204" pitchFamily="34" charset="0"/>
                <a:cs typeface="Arial" panose="020B0604020202020204" pitchFamily="34" charset="0"/>
              </a:rPr>
              <a:t>annualized %</a:t>
            </a:r>
            <a:endParaRPr lang="en-US" sz="1400" dirty="0">
              <a:solidFill>
                <a:srgbClr val="FF0000"/>
              </a:solidFill>
              <a:latin typeface="Arial" panose="020B0604020202020204" pitchFamily="34" charset="0"/>
              <a:cs typeface="Arial" panose="020B0604020202020204" pitchFamily="34" charset="0"/>
            </a:endParaRPr>
          </a:p>
        </p:txBody>
      </p:sp>
      <p:cxnSp>
        <p:nvCxnSpPr>
          <p:cNvPr id="34" name="Straight Connector 33"/>
          <p:cNvCxnSpPr/>
          <p:nvPr/>
        </p:nvCxnSpPr>
        <p:spPr>
          <a:xfrm>
            <a:off x="4785678" y="1470025"/>
            <a:ext cx="0" cy="4862513"/>
          </a:xfrm>
          <a:prstGeom prst="line">
            <a:avLst/>
          </a:prstGeom>
          <a:ln>
            <a:solidFill>
              <a:schemeClr val="bg2"/>
            </a:solidFill>
            <a:tailEnd type="none"/>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1931481" y="6335084"/>
            <a:ext cx="3060133" cy="123111"/>
          </a:xfrm>
          <a:prstGeom prst="rect">
            <a:avLst/>
          </a:prstGeom>
          <a:noFill/>
        </p:spPr>
        <p:txBody>
          <a:bodyPr wrap="none" lIns="0" tIns="0" rIns="0" bIns="0" rtlCol="0">
            <a:spAutoFit/>
          </a:bodyPr>
          <a:lstStyle/>
          <a:p>
            <a:pPr algn="l">
              <a:lnSpc>
                <a:spcPct val="100000"/>
              </a:lnSpc>
            </a:pPr>
            <a:r>
              <a:rPr lang="en-GB" sz="800" dirty="0" smtClean="0">
                <a:latin typeface="Arial" panose="020B0604020202020204" pitchFamily="34" charset="0"/>
                <a:cs typeface="Arial" panose="020B0604020202020204" pitchFamily="34" charset="0"/>
              </a:rPr>
              <a:t>Calculated as monthly losses $ / monthly outstanding balances * 12</a:t>
            </a:r>
          </a:p>
        </p:txBody>
      </p:sp>
      <p:cxnSp>
        <p:nvCxnSpPr>
          <p:cNvPr id="40" name="Straight Connector 39"/>
          <p:cNvCxnSpPr/>
          <p:nvPr/>
        </p:nvCxnSpPr>
        <p:spPr>
          <a:xfrm>
            <a:off x="3279775" y="3119120"/>
            <a:ext cx="0" cy="751840"/>
          </a:xfrm>
          <a:prstGeom prst="line">
            <a:avLst/>
          </a:prstGeom>
          <a:ln>
            <a:solidFill>
              <a:schemeClr val="bg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2333625" y="3367089"/>
            <a:ext cx="1914449" cy="184666"/>
          </a:xfrm>
          <a:prstGeom prst="rect">
            <a:avLst/>
          </a:prstGeom>
          <a:solidFill>
            <a:schemeClr val="bg1"/>
          </a:solidFill>
        </p:spPr>
        <p:txBody>
          <a:bodyPr wrap="square" lIns="0" tIns="0" rIns="0" bIns="0" rtlCol="0">
            <a:spAutoFit/>
          </a:bodyPr>
          <a:lstStyle/>
          <a:p>
            <a:pPr>
              <a:lnSpc>
                <a:spcPct val="100000"/>
              </a:lnSpc>
            </a:pPr>
            <a:r>
              <a:rPr lang="en-GB" sz="1200" b="1" i="1" dirty="0" smtClean="0">
                <a:latin typeface="Arial" panose="020B0604020202020204" pitchFamily="34" charset="0"/>
                <a:cs typeface="Arial" panose="020B0604020202020204" pitchFamily="34" charset="0"/>
              </a:rPr>
              <a:t>~1.9x from Stress to Base</a:t>
            </a:r>
          </a:p>
        </p:txBody>
      </p:sp>
      <p:graphicFrame>
        <p:nvGraphicFramePr>
          <p:cNvPr id="45" name="Table 44"/>
          <p:cNvGraphicFramePr>
            <a:graphicFrameLocks noGrp="1"/>
          </p:cNvGraphicFramePr>
          <p:nvPr>
            <p:extLst>
              <p:ext uri="{D42A27DB-BD31-4B8C-83A1-F6EECF244321}">
                <p14:modId xmlns:p14="http://schemas.microsoft.com/office/powerpoint/2010/main" val="3866450857"/>
              </p:ext>
            </p:extLst>
          </p:nvPr>
        </p:nvGraphicFramePr>
        <p:xfrm>
          <a:off x="5143862" y="1459865"/>
          <a:ext cx="4082688" cy="2883535"/>
        </p:xfrm>
        <a:graphic>
          <a:graphicData uri="http://schemas.openxmlformats.org/drawingml/2006/table">
            <a:tbl>
              <a:tblPr firstRow="1" bandRow="1">
                <a:tableStyleId>{839DD9DD-9E6C-4910-8AC0-68ADFF6A6AFC}</a:tableStyleId>
              </a:tblPr>
              <a:tblGrid>
                <a:gridCol w="545738"/>
                <a:gridCol w="3536950"/>
              </a:tblGrid>
              <a:tr h="236855">
                <a:tc>
                  <a:txBody>
                    <a:bodyPr/>
                    <a:lstStyle/>
                    <a:p>
                      <a:endParaRPr lang="en-US" sz="1400" b="1" dirty="0">
                        <a:solidFill>
                          <a:srgbClr val="FF0000"/>
                        </a:solidFill>
                      </a:endParaRP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b="1" dirty="0" smtClean="0">
                          <a:solidFill>
                            <a:srgbClr val="FF0000"/>
                          </a:solidFill>
                          <a:latin typeface="Arial" panose="020B0604020202020204" pitchFamily="34" charset="0"/>
                          <a:cs typeface="Arial" panose="020B0604020202020204" pitchFamily="34" charset="0"/>
                        </a:rPr>
                        <a:t>Calibration approach</a:t>
                      </a:r>
                    </a:p>
                  </a:txBody>
                  <a:tcPr/>
                </a:tc>
              </a:tr>
              <a:tr h="1293495">
                <a:tc>
                  <a:txBody>
                    <a:bodyPr/>
                    <a:lstStyle/>
                    <a:p>
                      <a:r>
                        <a:rPr lang="en-US" sz="3600" b="1" dirty="0" smtClean="0">
                          <a:solidFill>
                            <a:srgbClr val="FF0000"/>
                          </a:solidFill>
                          <a:latin typeface="Arial" panose="020B0604020202020204" pitchFamily="34" charset="0"/>
                          <a:cs typeface="Arial" panose="020B0604020202020204" pitchFamily="34" charset="0"/>
                        </a:rPr>
                        <a:t>B</a:t>
                      </a:r>
                      <a:endParaRPr lang="en-US" sz="3600" b="1" dirty="0">
                        <a:solidFill>
                          <a:srgbClr val="FF0000"/>
                        </a:solidFill>
                        <a:latin typeface="Arial" panose="020B0604020202020204" pitchFamily="34" charset="0"/>
                        <a:cs typeface="Arial" panose="020B0604020202020204" pitchFamily="34" charset="0"/>
                      </a:endParaRPr>
                    </a:p>
                  </a:txBody>
                  <a:tcPr anchor="ctr"/>
                </a:tc>
                <a:tc>
                  <a:txBody>
                    <a:bodyPr/>
                    <a:lstStyle/>
                    <a:p>
                      <a:pPr marL="236538" indent="-236538" algn="l" fontAlgn="b">
                        <a:lnSpc>
                          <a:spcPct val="100000"/>
                        </a:lnSpc>
                        <a:spcBef>
                          <a:spcPts val="400"/>
                        </a:spcBef>
                        <a:spcAft>
                          <a:spcPts val="0"/>
                        </a:spcAft>
                        <a:buFont typeface="Arial" panose="020B0604020202020204" pitchFamily="34" charset="0"/>
                        <a:buChar char="•"/>
                        <a:defRPr/>
                      </a:pPr>
                      <a:r>
                        <a:rPr lang="en-US" sz="1200" dirty="0" smtClean="0">
                          <a:latin typeface="Arial" panose="020B0604020202020204" pitchFamily="34" charset="0"/>
                          <a:cs typeface="Arial" panose="020B0604020202020204" pitchFamily="34" charset="0"/>
                        </a:rPr>
                        <a:t>For C&amp;I </a:t>
                      </a:r>
                      <a:r>
                        <a:rPr lang="en-US" sz="1200" baseline="0" dirty="0" smtClean="0">
                          <a:latin typeface="Arial" panose="020B0604020202020204" pitchFamily="34" charset="0"/>
                          <a:cs typeface="Arial" panose="020B0604020202020204" pitchFamily="34" charset="0"/>
                        </a:rPr>
                        <a:t>portfolio</a:t>
                      </a:r>
                      <a:r>
                        <a:rPr lang="en-US" sz="1200" dirty="0" smtClean="0">
                          <a:latin typeface="Arial" panose="020B0604020202020204" pitchFamily="34" charset="0"/>
                          <a:cs typeface="Arial" panose="020B0604020202020204" pitchFamily="34" charset="0"/>
                        </a:rPr>
                        <a:t>, calibrated preliminary anchor point based on CCAR BHC Stress to Base projected sensitivity</a:t>
                      </a:r>
                    </a:p>
                    <a:p>
                      <a:pPr marL="236538" indent="-236538" algn="l" fontAlgn="b">
                        <a:lnSpc>
                          <a:spcPct val="100000"/>
                        </a:lnSpc>
                        <a:spcBef>
                          <a:spcPts val="400"/>
                        </a:spcBef>
                        <a:spcAft>
                          <a:spcPts val="0"/>
                        </a:spcAft>
                        <a:buFont typeface="Arial" panose="020B0604020202020204" pitchFamily="34" charset="0"/>
                        <a:buChar char="•"/>
                        <a:defRPr/>
                      </a:pPr>
                      <a:r>
                        <a:rPr lang="en-US" sz="1200" dirty="0" smtClean="0">
                          <a:latin typeface="Arial" panose="020B0604020202020204" pitchFamily="34" charset="0"/>
                          <a:cs typeface="Arial" panose="020B0604020202020204" pitchFamily="34" charset="0"/>
                        </a:rPr>
                        <a:t>Used CCAR projection;</a:t>
                      </a:r>
                      <a:r>
                        <a:rPr lang="en-US" sz="1200" baseline="0" dirty="0" smtClean="0">
                          <a:latin typeface="Arial" panose="020B0604020202020204" pitchFamily="34" charset="0"/>
                          <a:cs typeface="Arial" panose="020B0604020202020204" pitchFamily="34" charset="0"/>
                        </a:rPr>
                        <a:t> </a:t>
                      </a:r>
                      <a:r>
                        <a:rPr lang="en-US" sz="1200" dirty="0" smtClean="0">
                          <a:latin typeface="Arial" panose="020B0604020202020204" pitchFamily="34" charset="0"/>
                          <a:cs typeface="Arial" panose="020B0604020202020204" pitchFamily="34" charset="0"/>
                        </a:rPr>
                        <a:t>improved</a:t>
                      </a:r>
                      <a:r>
                        <a:rPr lang="en-US" sz="1200" baseline="0" dirty="0" smtClean="0">
                          <a:latin typeface="Arial" panose="020B0604020202020204" pitchFamily="34" charset="0"/>
                          <a:cs typeface="Arial" panose="020B0604020202020204" pitchFamily="34" charset="0"/>
                        </a:rPr>
                        <a:t> </a:t>
                      </a:r>
                      <a:r>
                        <a:rPr lang="en-US" sz="1200" dirty="0" smtClean="0">
                          <a:latin typeface="Arial" panose="020B0604020202020204" pitchFamily="34" charset="0"/>
                          <a:cs typeface="Arial" panose="020B0604020202020204" pitchFamily="34" charset="0"/>
                        </a:rPr>
                        <a:t>CCAR model has reliable sensitivity</a:t>
                      </a:r>
                    </a:p>
                  </a:txBody>
                  <a:tcPr/>
                </a:tc>
              </a:tr>
              <a:tr h="1285240">
                <a:tc>
                  <a:txBody>
                    <a:bodyPr/>
                    <a:lstStyle/>
                    <a:p>
                      <a:r>
                        <a:rPr lang="en-US" sz="3600" b="1" dirty="0" smtClean="0">
                          <a:solidFill>
                            <a:srgbClr val="FF0000"/>
                          </a:solidFill>
                          <a:latin typeface="Arial" panose="020B0604020202020204" pitchFamily="34" charset="0"/>
                          <a:cs typeface="Arial" panose="020B0604020202020204" pitchFamily="34" charset="0"/>
                        </a:rPr>
                        <a:t>D</a:t>
                      </a:r>
                      <a:endParaRPr lang="en-US" sz="3600" b="1" dirty="0">
                        <a:solidFill>
                          <a:srgbClr val="FF0000"/>
                        </a:solidFill>
                        <a:latin typeface="Arial" panose="020B0604020202020204" pitchFamily="34" charset="0"/>
                        <a:cs typeface="Arial" panose="020B0604020202020204" pitchFamily="34" charset="0"/>
                      </a:endParaRPr>
                    </a:p>
                  </a:txBody>
                  <a:tcPr anchor="ctr"/>
                </a:tc>
                <a:tc>
                  <a:txBody>
                    <a:bodyPr/>
                    <a:lstStyle/>
                    <a:p>
                      <a:pPr marL="171450" marR="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smtClean="0">
                          <a:latin typeface="Arial" panose="020B0604020202020204" pitchFamily="34" charset="0"/>
                          <a:cs typeface="Arial" panose="020B0604020202020204" pitchFamily="34" charset="0"/>
                        </a:rPr>
                        <a:t>Management reviewed the anchor point</a:t>
                      </a:r>
                      <a:r>
                        <a:rPr lang="en-US" sz="1200" baseline="0" dirty="0" smtClean="0">
                          <a:latin typeface="Arial" panose="020B0604020202020204" pitchFamily="34" charset="0"/>
                          <a:cs typeface="Arial" panose="020B0604020202020204" pitchFamily="34" charset="0"/>
                        </a:rPr>
                        <a:t> and did not apply further adjustment (see appendix)</a:t>
                      </a:r>
                    </a:p>
                    <a:p>
                      <a:pPr marL="0" marR="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dirty="0"/>
                    </a:p>
                  </a:txBody>
                  <a:tcPr/>
                </a:tc>
              </a:tr>
            </a:tbl>
          </a:graphicData>
        </a:graphic>
      </p:graphicFrame>
      <p:grpSp>
        <p:nvGrpSpPr>
          <p:cNvPr id="47" name="Group 46"/>
          <p:cNvGrpSpPr/>
          <p:nvPr/>
        </p:nvGrpSpPr>
        <p:grpSpPr>
          <a:xfrm>
            <a:off x="443921" y="72184"/>
            <a:ext cx="3881751" cy="189008"/>
            <a:chOff x="403281" y="164517"/>
            <a:chExt cx="3881751" cy="189008"/>
          </a:xfrm>
        </p:grpSpPr>
        <p:sp>
          <p:nvSpPr>
            <p:cNvPr id="48" name="Text Box 75"/>
            <p:cNvSpPr txBox="1">
              <a:spLocks noChangeArrowheads="1"/>
            </p:cNvSpPr>
            <p:nvPr/>
          </p:nvSpPr>
          <p:spPr bwMode="gray">
            <a:xfrm>
              <a:off x="636148" y="166688"/>
              <a:ext cx="3648884" cy="184666"/>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none" lIns="0" tIns="0" rIns="0" bIns="0">
              <a:spAutoFit/>
            </a:bodyPr>
            <a:lstStyle/>
            <a:p>
              <a:pPr algn="l">
                <a:lnSpc>
                  <a:spcPct val="100000"/>
                </a:lnSpc>
              </a:pPr>
              <a:r>
                <a:rPr lang="en-US" sz="1200" dirty="0">
                  <a:solidFill>
                    <a:srgbClr val="FF0000"/>
                  </a:solidFill>
                </a:rPr>
                <a:t>Credit risk – Losses: </a:t>
              </a:r>
              <a:r>
                <a:rPr lang="en-US" sz="1200" dirty="0">
                  <a:solidFill>
                    <a:schemeClr val="accent1"/>
                  </a:solidFill>
                </a:rPr>
                <a:t>Calibration – </a:t>
              </a:r>
              <a:r>
                <a:rPr lang="en-US" sz="1200" dirty="0" smtClean="0">
                  <a:solidFill>
                    <a:srgbClr val="FF0000"/>
                  </a:solidFill>
                </a:rPr>
                <a:t>Net Charge-off rate</a:t>
              </a:r>
              <a:endParaRPr lang="en-US" sz="1200" dirty="0">
                <a:solidFill>
                  <a:srgbClr val="FF0000"/>
                </a:solidFill>
              </a:endParaRPr>
            </a:p>
          </p:txBody>
        </p:sp>
        <p:sp>
          <p:nvSpPr>
            <p:cNvPr id="49" name="Oval 48"/>
            <p:cNvSpPr/>
            <p:nvPr/>
          </p:nvSpPr>
          <p:spPr bwMode="auto">
            <a:xfrm>
              <a:off x="403281" y="164517"/>
              <a:ext cx="189008" cy="189008"/>
            </a:xfrm>
            <a:prstGeom prst="ellipse">
              <a:avLst/>
            </a:prstGeom>
            <a:solidFill>
              <a:srgbClr val="FF000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lang="en-US" b="1" dirty="0">
                  <a:solidFill>
                    <a:schemeClr val="bg1"/>
                  </a:solidFill>
                  <a:ea typeface="ＭＳ Ｐゴシック" pitchFamily="-112" charset="-128"/>
                  <a:cs typeface="ＭＳ Ｐゴシック" pitchFamily="-112" charset="-128"/>
                </a:rPr>
                <a:t>2</a:t>
              </a:r>
              <a:endParaRPr kumimoji="0" lang="en-US" b="1" i="0" u="none" strike="noStrike" cap="none" normalizeH="0" baseline="0" dirty="0">
                <a:ln>
                  <a:noFill/>
                </a:ln>
                <a:solidFill>
                  <a:schemeClr val="bg1"/>
                </a:solidFill>
                <a:effectLst/>
                <a:latin typeface="Arial" charset="0"/>
                <a:ea typeface="ＭＳ Ｐゴシック" pitchFamily="-112" charset="-128"/>
                <a:cs typeface="ＭＳ Ｐゴシック" pitchFamily="-112" charset="-128"/>
              </a:endParaRPr>
            </a:p>
          </p:txBody>
        </p:sp>
      </p:grpSp>
      <p:graphicFrame>
        <p:nvGraphicFramePr>
          <p:cNvPr id="44" name="Table 43"/>
          <p:cNvGraphicFramePr>
            <a:graphicFrameLocks noGrp="1"/>
          </p:cNvGraphicFramePr>
          <p:nvPr>
            <p:extLst>
              <p:ext uri="{D42A27DB-BD31-4B8C-83A1-F6EECF244321}">
                <p14:modId xmlns:p14="http://schemas.microsoft.com/office/powerpoint/2010/main" val="204776188"/>
              </p:ext>
            </p:extLst>
          </p:nvPr>
        </p:nvGraphicFramePr>
        <p:xfrm>
          <a:off x="6014720" y="3548411"/>
          <a:ext cx="3232468" cy="667830"/>
        </p:xfrm>
        <a:graphic>
          <a:graphicData uri="http://schemas.openxmlformats.org/drawingml/2006/table">
            <a:tbl>
              <a:tblPr firstRow="1" bandRow="1">
                <a:tableStyleId>{839DD9DD-9E6C-4910-8AC0-68ADFF6A6AFC}</a:tableStyleId>
              </a:tblPr>
              <a:tblGrid>
                <a:gridCol w="843280"/>
                <a:gridCol w="1194594"/>
                <a:gridCol w="1194594"/>
              </a:tblGrid>
              <a:tr h="271590">
                <a:tc>
                  <a:txBody>
                    <a:bodyPr/>
                    <a:lstStyle/>
                    <a:p>
                      <a:endParaRPr lang="en-US" sz="1000" dirty="0">
                        <a:latin typeface="Arial" panose="020B0604020202020204" pitchFamily="34" charset="0"/>
                        <a:cs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000" dirty="0" smtClean="0">
                          <a:solidFill>
                            <a:schemeClr val="tx1"/>
                          </a:solidFill>
                          <a:latin typeface="Arial" panose="020B0604020202020204" pitchFamily="34" charset="0"/>
                          <a:cs typeface="Arial" panose="020B0604020202020204" pitchFamily="34" charset="0"/>
                        </a:rPr>
                        <a:t>CCAR</a:t>
                      </a:r>
                      <a:r>
                        <a:rPr lang="en-US" sz="1000" baseline="0" dirty="0" smtClean="0">
                          <a:solidFill>
                            <a:schemeClr val="tx1"/>
                          </a:solidFill>
                          <a:latin typeface="Arial" panose="020B0604020202020204" pitchFamily="34" charset="0"/>
                          <a:cs typeface="Arial" panose="020B0604020202020204" pitchFamily="34" charset="0"/>
                        </a:rPr>
                        <a:t> anchor point </a:t>
                      </a:r>
                      <a:endParaRPr lang="en-US" sz="100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000" dirty="0" smtClean="0">
                          <a:solidFill>
                            <a:srgbClr val="FF0000"/>
                          </a:solidFill>
                          <a:latin typeface="Arial" panose="020B0604020202020204" pitchFamily="34" charset="0"/>
                          <a:cs typeface="Arial" panose="020B0604020202020204" pitchFamily="34" charset="0"/>
                        </a:rPr>
                        <a:t>Revised</a:t>
                      </a:r>
                      <a:r>
                        <a:rPr lang="en-US" sz="1000" baseline="0" dirty="0" smtClean="0">
                          <a:solidFill>
                            <a:srgbClr val="FF0000"/>
                          </a:solidFill>
                          <a:latin typeface="Arial" panose="020B0604020202020204" pitchFamily="34" charset="0"/>
                          <a:cs typeface="Arial" panose="020B0604020202020204" pitchFamily="34" charset="0"/>
                        </a:rPr>
                        <a:t> stress scalar</a:t>
                      </a:r>
                      <a:endParaRPr lang="en-US" sz="1000" dirty="0">
                        <a:solidFill>
                          <a:srgbClr val="FF0000"/>
                        </a:solidFill>
                        <a:latin typeface="Arial" panose="020B0604020202020204" pitchFamily="34" charset="0"/>
                        <a:cs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r>
              <a:tr h="271590">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marL="169863" indent="0" algn="l" defTabSz="914400" rtl="0" eaLnBrk="1" latinLnBrk="0" hangingPunct="1"/>
                      <a:r>
                        <a:rPr lang="en-US" sz="1100" b="1" i="0" kern="1200" dirty="0" smtClean="0">
                          <a:solidFill>
                            <a:schemeClr val="tx1"/>
                          </a:solidFill>
                          <a:latin typeface="Arial" panose="020B0604020202020204" pitchFamily="34" charset="0"/>
                          <a:ea typeface="+mn-ea"/>
                          <a:cs typeface="Arial" panose="020B0604020202020204" pitchFamily="34" charset="0"/>
                        </a:rPr>
                        <a:t>C&amp;I</a:t>
                      </a:r>
                      <a:endParaRPr lang="en-US" sz="1100" b="1" i="0" kern="1200" dirty="0">
                        <a:solidFill>
                          <a:schemeClr val="tx1"/>
                        </a:solidFill>
                        <a:latin typeface="Arial" panose="020B0604020202020204" pitchFamily="34" charset="0"/>
                        <a:ea typeface="+mn-ea"/>
                        <a:cs typeface="Arial" panose="020B0604020202020204" pitchFamily="34" charset="0"/>
                      </a:endParaRPr>
                    </a:p>
                  </a:txBody>
                  <a:tcPr marL="36576" marR="36576" marT="27432" marB="27432" anchor="ctr">
                    <a:lnL w="12700" cap="flat" cmpd="sng" algn="ctr">
                      <a:solidFill>
                        <a:schemeClr val="bg1">
                          <a:lumMod val="50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fontAlgn="ctr"/>
                      <a:r>
                        <a:rPr lang="en-US" sz="1100" b="0" i="0" u="none" strike="noStrike" dirty="0" smtClean="0">
                          <a:solidFill>
                            <a:schemeClr val="tx1"/>
                          </a:solidFill>
                          <a:effectLst/>
                          <a:latin typeface="Arial" panose="020B0604020202020204" pitchFamily="34" charset="0"/>
                          <a:cs typeface="Arial" panose="020B0604020202020204" pitchFamily="34" charset="0"/>
                        </a:rPr>
                        <a:t>1.9</a:t>
                      </a:r>
                      <a:endParaRPr lang="en-US" sz="1100" b="0" i="0" u="none" strike="noStrike" dirty="0">
                        <a:solidFill>
                          <a:schemeClr val="tx1"/>
                        </a:solidFill>
                        <a:effectLst/>
                        <a:latin typeface="Arial" panose="020B0604020202020204" pitchFamily="34" charset="0"/>
                        <a:cs typeface="Arial" panose="020B0604020202020204" pitchFamily="34" charset="0"/>
                      </a:endParaRPr>
                    </a:p>
                  </a:txBody>
                  <a:tcPr marL="0" marR="0" marT="0" marB="0" anchor="ctr">
                    <a:lnL w="12700" cap="flat" cmpd="sng" algn="ctr">
                      <a:no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100" b="0" i="0" u="none" strike="noStrike" dirty="0" smtClean="0">
                          <a:solidFill>
                            <a:schemeClr val="accent1"/>
                          </a:solidFill>
                          <a:effectLst/>
                          <a:latin typeface="Arial" panose="020B0604020202020204" pitchFamily="34" charset="0"/>
                          <a:cs typeface="Arial" panose="020B0604020202020204" pitchFamily="34" charset="0"/>
                        </a:rPr>
                        <a:t>N/A</a:t>
                      </a:r>
                      <a:endParaRPr lang="en-US" sz="1100" b="0" i="0" u="none" strike="noStrike" dirty="0">
                        <a:solidFill>
                          <a:schemeClr val="accent1"/>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r>
            </a:tbl>
          </a:graphicData>
        </a:graphic>
      </p:graphicFrame>
    </p:spTree>
    <p:extLst>
      <p:ext uri="{BB962C8B-B14F-4D97-AF65-F5344CB8AC3E}">
        <p14:creationId xmlns:p14="http://schemas.microsoft.com/office/powerpoint/2010/main" val="38123830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extLst>
              <p:ext uri="{D42A27DB-BD31-4B8C-83A1-F6EECF244321}">
                <p14:modId xmlns:p14="http://schemas.microsoft.com/office/powerpoint/2010/main" val="1993105221"/>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14440"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2" name="Content Placeholder 1"/>
          <p:cNvSpPr>
            <a:spLocks noGrp="1"/>
          </p:cNvSpPr>
          <p:nvPr>
            <p:ph sz="quarter" idx="11"/>
          </p:nvPr>
        </p:nvSpPr>
        <p:spPr>
          <a:xfrm>
            <a:off x="852722" y="452510"/>
            <a:ext cx="8161960" cy="435610"/>
          </a:xfrm>
        </p:spPr>
        <p:txBody>
          <a:bodyPr/>
          <a:lstStyle/>
          <a:p>
            <a:r>
              <a:rPr lang="en-GB" dirty="0" smtClean="0"/>
              <a:t>Calibration: </a:t>
            </a:r>
            <a:r>
              <a:rPr lang="en-US" b="0" dirty="0" smtClean="0"/>
              <a:t>NCO anchor points – C&amp;I</a:t>
            </a:r>
            <a:endParaRPr lang="en-US" b="0" dirty="0"/>
          </a:p>
        </p:txBody>
      </p:sp>
      <p:sp>
        <p:nvSpPr>
          <p:cNvPr id="16" name="Rectangle 15"/>
          <p:cNvSpPr/>
          <p:nvPr/>
        </p:nvSpPr>
        <p:spPr>
          <a:xfrm>
            <a:off x="362780" y="1463040"/>
            <a:ext cx="8425620" cy="185307"/>
          </a:xfrm>
          <a:prstGeom prst="rect">
            <a:avLst/>
          </a:prstGeom>
        </p:spPr>
        <p:txBody>
          <a:bodyPr wrap="square" lIns="0" tIns="0" rIns="0" bIns="0">
            <a:spAutoFit/>
          </a:bodyPr>
          <a:lstStyle/>
          <a:p>
            <a:pPr algn="l"/>
            <a:r>
              <a:rPr lang="en-GB" sz="1400" b="1" dirty="0" smtClean="0">
                <a:solidFill>
                  <a:srgbClr val="FF0000"/>
                </a:solidFill>
                <a:latin typeface="Arial" panose="020B0604020202020204" pitchFamily="34" charset="0"/>
                <a:cs typeface="Arial" panose="020B0604020202020204" pitchFamily="34" charset="0"/>
              </a:rPr>
              <a:t>SBNA range </a:t>
            </a:r>
            <a:r>
              <a:rPr lang="en-GB" sz="1400" b="1" dirty="0">
                <a:solidFill>
                  <a:srgbClr val="FF0000"/>
                </a:solidFill>
                <a:latin typeface="Arial" panose="020B0604020202020204" pitchFamily="34" charset="0"/>
                <a:cs typeface="Arial" panose="020B0604020202020204" pitchFamily="34" charset="0"/>
              </a:rPr>
              <a:t>of stress scalars and NCO </a:t>
            </a:r>
            <a:r>
              <a:rPr lang="en-GB" sz="1400" b="1" dirty="0" smtClean="0">
                <a:solidFill>
                  <a:srgbClr val="FF0000"/>
                </a:solidFill>
                <a:latin typeface="Arial" panose="020B0604020202020204" pitchFamily="34" charset="0"/>
                <a:cs typeface="Arial" panose="020B0604020202020204" pitchFamily="34" charset="0"/>
              </a:rPr>
              <a:t>anchor points</a:t>
            </a:r>
            <a:endParaRPr lang="en-GB" sz="1400" dirty="0">
              <a:solidFill>
                <a:srgbClr val="FF0000"/>
              </a:solidFill>
              <a:latin typeface="Arial" panose="020B0604020202020204" pitchFamily="34" charset="0"/>
              <a:cs typeface="Arial" panose="020B0604020202020204" pitchFamily="34" charset="0"/>
            </a:endParaRPr>
          </a:p>
        </p:txBody>
      </p:sp>
      <p:graphicFrame>
        <p:nvGraphicFramePr>
          <p:cNvPr id="29" name="Table 28"/>
          <p:cNvGraphicFramePr>
            <a:graphicFrameLocks noGrp="1"/>
          </p:cNvGraphicFramePr>
          <p:nvPr>
            <p:extLst>
              <p:ext uri="{D42A27DB-BD31-4B8C-83A1-F6EECF244321}">
                <p14:modId xmlns:p14="http://schemas.microsoft.com/office/powerpoint/2010/main" val="1815052504"/>
              </p:ext>
            </p:extLst>
          </p:nvPr>
        </p:nvGraphicFramePr>
        <p:xfrm>
          <a:off x="365610" y="2448474"/>
          <a:ext cx="8881582" cy="2762408"/>
        </p:xfrm>
        <a:graphic>
          <a:graphicData uri="http://schemas.openxmlformats.org/drawingml/2006/table">
            <a:tbl>
              <a:tblPr firstRow="1" lastRow="1" bandRow="1"/>
              <a:tblGrid>
                <a:gridCol w="1788310"/>
                <a:gridCol w="863799"/>
                <a:gridCol w="863799"/>
                <a:gridCol w="894279"/>
                <a:gridCol w="894279"/>
                <a:gridCol w="894279"/>
                <a:gridCol w="894279"/>
                <a:gridCol w="894279"/>
                <a:gridCol w="894279"/>
              </a:tblGrid>
              <a:tr h="301101">
                <a:tc rowSpan="2">
                  <a:txBody>
                    <a:bodyPr/>
                    <a:lstStyle>
                      <a:lvl1pPr marL="0" algn="l" defTabSz="457200" rtl="0" eaLnBrk="1" latinLnBrk="0" hangingPunct="1">
                        <a:defRPr sz="1800" b="1" kern="1200">
                          <a:solidFill>
                            <a:schemeClr val="lt1"/>
                          </a:solidFill>
                          <a:latin typeface="Arial"/>
                        </a:defRPr>
                      </a:lvl1pPr>
                      <a:lvl2pPr marL="457200" algn="l" defTabSz="457200" rtl="0" eaLnBrk="1" latinLnBrk="0" hangingPunct="1">
                        <a:defRPr sz="1800" b="1" kern="1200">
                          <a:solidFill>
                            <a:schemeClr val="lt1"/>
                          </a:solidFill>
                          <a:latin typeface="Arial"/>
                        </a:defRPr>
                      </a:lvl2pPr>
                      <a:lvl3pPr marL="914400" algn="l" defTabSz="457200" rtl="0" eaLnBrk="1" latinLnBrk="0" hangingPunct="1">
                        <a:defRPr sz="1800" b="1" kern="1200">
                          <a:solidFill>
                            <a:schemeClr val="lt1"/>
                          </a:solidFill>
                          <a:latin typeface="Arial"/>
                        </a:defRPr>
                      </a:lvl3pPr>
                      <a:lvl4pPr marL="1371600" algn="l" defTabSz="457200" rtl="0" eaLnBrk="1" latinLnBrk="0" hangingPunct="1">
                        <a:defRPr sz="1800" b="1" kern="1200">
                          <a:solidFill>
                            <a:schemeClr val="lt1"/>
                          </a:solidFill>
                          <a:latin typeface="Arial"/>
                        </a:defRPr>
                      </a:lvl4pPr>
                      <a:lvl5pPr marL="1828800" algn="l" defTabSz="457200" rtl="0" eaLnBrk="1" latinLnBrk="0" hangingPunct="1">
                        <a:defRPr sz="1800" b="1" kern="1200">
                          <a:solidFill>
                            <a:schemeClr val="lt1"/>
                          </a:solidFill>
                          <a:latin typeface="Arial"/>
                        </a:defRPr>
                      </a:lvl5pPr>
                      <a:lvl6pPr marL="2286000" algn="l" defTabSz="457200" rtl="0" eaLnBrk="1" latinLnBrk="0" hangingPunct="1">
                        <a:defRPr sz="1800" b="1" kern="1200">
                          <a:solidFill>
                            <a:schemeClr val="lt1"/>
                          </a:solidFill>
                          <a:latin typeface="Arial"/>
                        </a:defRPr>
                      </a:lvl6pPr>
                      <a:lvl7pPr marL="2743200" algn="l" defTabSz="457200" rtl="0" eaLnBrk="1" latinLnBrk="0" hangingPunct="1">
                        <a:defRPr sz="1800" b="1" kern="1200">
                          <a:solidFill>
                            <a:schemeClr val="lt1"/>
                          </a:solidFill>
                          <a:latin typeface="Arial"/>
                        </a:defRPr>
                      </a:lvl7pPr>
                      <a:lvl8pPr marL="3200400" algn="l" defTabSz="457200" rtl="0" eaLnBrk="1" latinLnBrk="0" hangingPunct="1">
                        <a:defRPr sz="1800" b="1" kern="1200">
                          <a:solidFill>
                            <a:schemeClr val="lt1"/>
                          </a:solidFill>
                          <a:latin typeface="Arial"/>
                        </a:defRPr>
                      </a:lvl8pPr>
                      <a:lvl9pPr marL="3657600" algn="l" defTabSz="457200" rtl="0" eaLnBrk="1" latinLnBrk="0" hangingPunct="1">
                        <a:defRPr sz="1800" b="1" kern="1200">
                          <a:solidFill>
                            <a:schemeClr val="lt1"/>
                          </a:solidFill>
                          <a:latin typeface="Arial"/>
                        </a:defRPr>
                      </a:lvl9pPr>
                    </a:lstStyle>
                    <a:p>
                      <a:r>
                        <a:rPr lang="en-US" sz="1100" b="1" dirty="0" smtClean="0">
                          <a:solidFill>
                            <a:srgbClr val="FF0000"/>
                          </a:solidFill>
                          <a:latin typeface="Arial" panose="020B0604020202020204" pitchFamily="34" charset="0"/>
                          <a:cs typeface="Arial" panose="020B0604020202020204" pitchFamily="34" charset="0"/>
                        </a:rPr>
                        <a:t>Portfolio</a:t>
                      </a:r>
                    </a:p>
                  </a:txBody>
                  <a:tcPr marL="36576" marR="36576" marT="27432" marB="2743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lvl1pPr marL="0" algn="l" defTabSz="457200" rtl="0" eaLnBrk="1" latinLnBrk="0" hangingPunct="1">
                        <a:defRPr sz="1800" b="1" kern="1200">
                          <a:solidFill>
                            <a:schemeClr val="lt1"/>
                          </a:solidFill>
                          <a:latin typeface="Arial"/>
                        </a:defRPr>
                      </a:lvl1pPr>
                      <a:lvl2pPr marL="457200" algn="l" defTabSz="457200" rtl="0" eaLnBrk="1" latinLnBrk="0" hangingPunct="1">
                        <a:defRPr sz="1800" b="1" kern="1200">
                          <a:solidFill>
                            <a:schemeClr val="lt1"/>
                          </a:solidFill>
                          <a:latin typeface="Arial"/>
                        </a:defRPr>
                      </a:lvl2pPr>
                      <a:lvl3pPr marL="914400" algn="l" defTabSz="457200" rtl="0" eaLnBrk="1" latinLnBrk="0" hangingPunct="1">
                        <a:defRPr sz="1800" b="1" kern="1200">
                          <a:solidFill>
                            <a:schemeClr val="lt1"/>
                          </a:solidFill>
                          <a:latin typeface="Arial"/>
                        </a:defRPr>
                      </a:lvl3pPr>
                      <a:lvl4pPr marL="1371600" algn="l" defTabSz="457200" rtl="0" eaLnBrk="1" latinLnBrk="0" hangingPunct="1">
                        <a:defRPr sz="1800" b="1" kern="1200">
                          <a:solidFill>
                            <a:schemeClr val="lt1"/>
                          </a:solidFill>
                          <a:latin typeface="Arial"/>
                        </a:defRPr>
                      </a:lvl4pPr>
                      <a:lvl5pPr marL="1828800" algn="l" defTabSz="457200" rtl="0" eaLnBrk="1" latinLnBrk="0" hangingPunct="1">
                        <a:defRPr sz="1800" b="1" kern="1200">
                          <a:solidFill>
                            <a:schemeClr val="lt1"/>
                          </a:solidFill>
                          <a:latin typeface="Arial"/>
                        </a:defRPr>
                      </a:lvl5pPr>
                      <a:lvl6pPr marL="2286000" algn="l" defTabSz="457200" rtl="0" eaLnBrk="1" latinLnBrk="0" hangingPunct="1">
                        <a:defRPr sz="1800" b="1" kern="1200">
                          <a:solidFill>
                            <a:schemeClr val="lt1"/>
                          </a:solidFill>
                          <a:latin typeface="Arial"/>
                        </a:defRPr>
                      </a:lvl6pPr>
                      <a:lvl7pPr marL="2743200" algn="l" defTabSz="457200" rtl="0" eaLnBrk="1" latinLnBrk="0" hangingPunct="1">
                        <a:defRPr sz="1800" b="1" kern="1200">
                          <a:solidFill>
                            <a:schemeClr val="lt1"/>
                          </a:solidFill>
                          <a:latin typeface="Arial"/>
                        </a:defRPr>
                      </a:lvl7pPr>
                      <a:lvl8pPr marL="3200400" algn="l" defTabSz="457200" rtl="0" eaLnBrk="1" latinLnBrk="0" hangingPunct="1">
                        <a:defRPr sz="1800" b="1" kern="1200">
                          <a:solidFill>
                            <a:schemeClr val="lt1"/>
                          </a:solidFill>
                          <a:latin typeface="Arial"/>
                        </a:defRPr>
                      </a:lvl8pPr>
                      <a:lvl9pPr marL="3657600" algn="l" defTabSz="457200" rtl="0" eaLnBrk="1" latinLnBrk="0" hangingPunct="1">
                        <a:defRPr sz="1800" b="1" kern="1200">
                          <a:solidFill>
                            <a:schemeClr val="lt1"/>
                          </a:solidFill>
                          <a:latin typeface="Arial"/>
                        </a:defRPr>
                      </a:lvl9pPr>
                    </a:lstStyle>
                    <a:p>
                      <a:pPr algn="ctr"/>
                      <a:r>
                        <a:rPr lang="en-US" sz="1100" b="1" kern="1200" dirty="0" smtClean="0">
                          <a:solidFill>
                            <a:srgbClr val="FF0000"/>
                          </a:solidFill>
                          <a:latin typeface="Arial" panose="020B0604020202020204" pitchFamily="34" charset="0"/>
                          <a:ea typeface="+mn-ea"/>
                          <a:cs typeface="Arial" panose="020B0604020202020204" pitchFamily="34" charset="0"/>
                        </a:rPr>
                        <a:t>CCAR</a:t>
                      </a:r>
                      <a:r>
                        <a:rPr lang="en-US" sz="1100" b="1" kern="1200" baseline="0" dirty="0" smtClean="0">
                          <a:solidFill>
                            <a:srgbClr val="FF0000"/>
                          </a:solidFill>
                          <a:latin typeface="Arial" panose="020B0604020202020204" pitchFamily="34" charset="0"/>
                          <a:ea typeface="+mn-ea"/>
                          <a:cs typeface="Arial" panose="020B0604020202020204" pitchFamily="34" charset="0"/>
                        </a:rPr>
                        <a:t> anchor l</a:t>
                      </a:r>
                      <a:r>
                        <a:rPr lang="en-US" sz="1100" b="1" kern="1200" dirty="0" smtClean="0">
                          <a:solidFill>
                            <a:srgbClr val="FF0000"/>
                          </a:solidFill>
                          <a:latin typeface="Arial" panose="020B0604020202020204" pitchFamily="34" charset="0"/>
                          <a:ea typeface="+mn-ea"/>
                          <a:cs typeface="Arial" panose="020B0604020202020204" pitchFamily="34" charset="0"/>
                        </a:rPr>
                        <a:t>oss budget</a:t>
                      </a:r>
                      <a:endParaRPr lang="en-US" sz="1100" b="1" kern="1200" dirty="0">
                        <a:solidFill>
                          <a:srgbClr val="FF0000"/>
                        </a:solidFill>
                        <a:latin typeface="Arial" panose="020B0604020202020204" pitchFamily="34" charset="0"/>
                        <a:ea typeface="+mn-ea"/>
                        <a:cs typeface="Arial" panose="020B0604020202020204" pitchFamily="34" charset="0"/>
                      </a:endParaRPr>
                    </a:p>
                  </a:txBody>
                  <a:tcPr marL="36576" marR="36576" marT="27432" marB="2743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hMerge="1">
                  <a:txBody>
                    <a:bodyPr/>
                    <a:lstStyle/>
                    <a:p>
                      <a:pPr algn="ctr"/>
                      <a:endParaRPr lang="en-US" sz="1100" b="1" dirty="0">
                        <a:solidFill>
                          <a:schemeClr val="tx1"/>
                        </a:solidFill>
                        <a:latin typeface="+mj-lt"/>
                        <a:cs typeface="Arial" panose="020B0604020202020204" pitchFamily="34" charset="0"/>
                      </a:endParaRPr>
                    </a:p>
                  </a:txBody>
                  <a:tcPr marL="36576" marR="36576" marT="27432" marB="27432"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2"/>
                    </a:solidFill>
                  </a:tcPr>
                </a:tc>
                <a:tc rowSpan="2">
                  <a:txBody>
                    <a:bodyPr/>
                    <a:lstStyle>
                      <a:lvl1pPr marL="0" algn="l" defTabSz="457200" rtl="0" eaLnBrk="1" latinLnBrk="0" hangingPunct="1">
                        <a:defRPr sz="1800" b="1" kern="1200">
                          <a:solidFill>
                            <a:schemeClr val="lt1"/>
                          </a:solidFill>
                          <a:latin typeface="Arial"/>
                        </a:defRPr>
                      </a:lvl1pPr>
                      <a:lvl2pPr marL="457200" algn="l" defTabSz="457200" rtl="0" eaLnBrk="1" latinLnBrk="0" hangingPunct="1">
                        <a:defRPr sz="1800" b="1" kern="1200">
                          <a:solidFill>
                            <a:schemeClr val="lt1"/>
                          </a:solidFill>
                          <a:latin typeface="Arial"/>
                        </a:defRPr>
                      </a:lvl2pPr>
                      <a:lvl3pPr marL="914400" algn="l" defTabSz="457200" rtl="0" eaLnBrk="1" latinLnBrk="0" hangingPunct="1">
                        <a:defRPr sz="1800" b="1" kern="1200">
                          <a:solidFill>
                            <a:schemeClr val="lt1"/>
                          </a:solidFill>
                          <a:latin typeface="Arial"/>
                        </a:defRPr>
                      </a:lvl3pPr>
                      <a:lvl4pPr marL="1371600" algn="l" defTabSz="457200" rtl="0" eaLnBrk="1" latinLnBrk="0" hangingPunct="1">
                        <a:defRPr sz="1800" b="1" kern="1200">
                          <a:solidFill>
                            <a:schemeClr val="lt1"/>
                          </a:solidFill>
                          <a:latin typeface="Arial"/>
                        </a:defRPr>
                      </a:lvl4pPr>
                      <a:lvl5pPr marL="1828800" algn="l" defTabSz="457200" rtl="0" eaLnBrk="1" latinLnBrk="0" hangingPunct="1">
                        <a:defRPr sz="1800" b="1" kern="1200">
                          <a:solidFill>
                            <a:schemeClr val="lt1"/>
                          </a:solidFill>
                          <a:latin typeface="Arial"/>
                        </a:defRPr>
                      </a:lvl5pPr>
                      <a:lvl6pPr marL="2286000" algn="l" defTabSz="457200" rtl="0" eaLnBrk="1" latinLnBrk="0" hangingPunct="1">
                        <a:defRPr sz="1800" b="1" kern="1200">
                          <a:solidFill>
                            <a:schemeClr val="lt1"/>
                          </a:solidFill>
                          <a:latin typeface="Arial"/>
                        </a:defRPr>
                      </a:lvl6pPr>
                      <a:lvl7pPr marL="2743200" algn="l" defTabSz="457200" rtl="0" eaLnBrk="1" latinLnBrk="0" hangingPunct="1">
                        <a:defRPr sz="1800" b="1" kern="1200">
                          <a:solidFill>
                            <a:schemeClr val="lt1"/>
                          </a:solidFill>
                          <a:latin typeface="Arial"/>
                        </a:defRPr>
                      </a:lvl7pPr>
                      <a:lvl8pPr marL="3200400" algn="l" defTabSz="457200" rtl="0" eaLnBrk="1" latinLnBrk="0" hangingPunct="1">
                        <a:defRPr sz="1800" b="1" kern="1200">
                          <a:solidFill>
                            <a:schemeClr val="lt1"/>
                          </a:solidFill>
                          <a:latin typeface="Arial"/>
                        </a:defRPr>
                      </a:lvl8pPr>
                      <a:lvl9pPr marL="3657600" algn="l" defTabSz="457200" rtl="0" eaLnBrk="1" latinLnBrk="0" hangingPunct="1">
                        <a:defRPr sz="1800" b="1" kern="1200">
                          <a:solidFill>
                            <a:schemeClr val="lt1"/>
                          </a:solidFill>
                          <a:latin typeface="Arial"/>
                        </a:defRPr>
                      </a:lvl9pPr>
                    </a:lstStyle>
                    <a:p>
                      <a:pPr algn="ctr"/>
                      <a:r>
                        <a:rPr lang="en-US" sz="1100" b="1" dirty="0" smtClean="0">
                          <a:solidFill>
                            <a:srgbClr val="FF0000"/>
                          </a:solidFill>
                          <a:latin typeface="Arial" panose="020B0604020202020204" pitchFamily="34" charset="0"/>
                          <a:cs typeface="Arial" panose="020B0604020202020204" pitchFamily="34" charset="0"/>
                        </a:rPr>
                        <a:t>CCAR anchor</a:t>
                      </a:r>
                      <a:r>
                        <a:rPr lang="en-US" sz="1100" b="1" baseline="0" dirty="0" smtClean="0">
                          <a:solidFill>
                            <a:srgbClr val="FF0000"/>
                          </a:solidFill>
                          <a:latin typeface="Arial" panose="020B0604020202020204" pitchFamily="34" charset="0"/>
                          <a:cs typeface="Arial" panose="020B0604020202020204" pitchFamily="34" charset="0"/>
                        </a:rPr>
                        <a:t> scalar</a:t>
                      </a:r>
                      <a:endParaRPr lang="en-US" sz="1100" b="1" dirty="0">
                        <a:solidFill>
                          <a:srgbClr val="FF0000"/>
                        </a:solidFill>
                        <a:latin typeface="Arial" panose="020B0604020202020204" pitchFamily="34" charset="0"/>
                        <a:cs typeface="Arial" panose="020B0604020202020204" pitchFamily="34" charset="0"/>
                      </a:endParaRPr>
                    </a:p>
                  </a:txBody>
                  <a:tcPr marL="36576" marR="36576" marT="27432" marB="2743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rowSpan="2">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100" b="1" dirty="0" smtClean="0">
                          <a:solidFill>
                            <a:srgbClr val="FF0000"/>
                          </a:solidFill>
                          <a:latin typeface="Arial" panose="020B0604020202020204" pitchFamily="34" charset="0"/>
                          <a:cs typeface="Arial" panose="020B0604020202020204" pitchFamily="34" charset="0"/>
                        </a:rPr>
                        <a:t>Revised scalar</a:t>
                      </a:r>
                      <a:r>
                        <a:rPr lang="en-US" sz="1100" b="1" baseline="30000" dirty="0" smtClean="0">
                          <a:solidFill>
                            <a:srgbClr val="FF0000"/>
                          </a:solidFill>
                          <a:latin typeface="Arial" panose="020B0604020202020204" pitchFamily="34" charset="0"/>
                          <a:cs typeface="Arial" panose="020B0604020202020204" pitchFamily="34" charset="0"/>
                        </a:rPr>
                        <a:t>1</a:t>
                      </a:r>
                      <a:endParaRPr lang="en-US" sz="1100" b="1" dirty="0" smtClean="0">
                        <a:solidFill>
                          <a:srgbClr val="FF0000"/>
                        </a:solidFill>
                        <a:latin typeface="Arial" panose="020B0604020202020204" pitchFamily="34" charset="0"/>
                        <a:cs typeface="Arial" panose="020B0604020202020204" pitchFamily="34" charset="0"/>
                      </a:endParaRPr>
                    </a:p>
                  </a:txBody>
                  <a:tcPr marL="36576" marR="36576" marT="27432" marB="2743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gridSpan="2">
                  <a:txBody>
                    <a:bodyPr/>
                    <a:lstStyle>
                      <a:lvl1pPr marL="0" algn="l" defTabSz="457200" rtl="0" eaLnBrk="1" latinLnBrk="0" hangingPunct="1">
                        <a:defRPr sz="1800" b="1" kern="1200">
                          <a:solidFill>
                            <a:schemeClr val="lt1"/>
                          </a:solidFill>
                          <a:latin typeface="Arial"/>
                        </a:defRPr>
                      </a:lvl1pPr>
                      <a:lvl2pPr marL="457200" algn="l" defTabSz="457200" rtl="0" eaLnBrk="1" latinLnBrk="0" hangingPunct="1">
                        <a:defRPr sz="1800" b="1" kern="1200">
                          <a:solidFill>
                            <a:schemeClr val="lt1"/>
                          </a:solidFill>
                          <a:latin typeface="Arial"/>
                        </a:defRPr>
                      </a:lvl2pPr>
                      <a:lvl3pPr marL="914400" algn="l" defTabSz="457200" rtl="0" eaLnBrk="1" latinLnBrk="0" hangingPunct="1">
                        <a:defRPr sz="1800" b="1" kern="1200">
                          <a:solidFill>
                            <a:schemeClr val="lt1"/>
                          </a:solidFill>
                          <a:latin typeface="Arial"/>
                        </a:defRPr>
                      </a:lvl3pPr>
                      <a:lvl4pPr marL="1371600" algn="l" defTabSz="457200" rtl="0" eaLnBrk="1" latinLnBrk="0" hangingPunct="1">
                        <a:defRPr sz="1800" b="1" kern="1200">
                          <a:solidFill>
                            <a:schemeClr val="lt1"/>
                          </a:solidFill>
                          <a:latin typeface="Arial"/>
                        </a:defRPr>
                      </a:lvl4pPr>
                      <a:lvl5pPr marL="1828800" algn="l" defTabSz="457200" rtl="0" eaLnBrk="1" latinLnBrk="0" hangingPunct="1">
                        <a:defRPr sz="1800" b="1" kern="1200">
                          <a:solidFill>
                            <a:schemeClr val="lt1"/>
                          </a:solidFill>
                          <a:latin typeface="Arial"/>
                        </a:defRPr>
                      </a:lvl5pPr>
                      <a:lvl6pPr marL="2286000" algn="l" defTabSz="457200" rtl="0" eaLnBrk="1" latinLnBrk="0" hangingPunct="1">
                        <a:defRPr sz="1800" b="1" kern="1200">
                          <a:solidFill>
                            <a:schemeClr val="lt1"/>
                          </a:solidFill>
                          <a:latin typeface="Arial"/>
                        </a:defRPr>
                      </a:lvl6pPr>
                      <a:lvl7pPr marL="2743200" algn="l" defTabSz="457200" rtl="0" eaLnBrk="1" latinLnBrk="0" hangingPunct="1">
                        <a:defRPr sz="1800" b="1" kern="1200">
                          <a:solidFill>
                            <a:schemeClr val="lt1"/>
                          </a:solidFill>
                          <a:latin typeface="Arial"/>
                        </a:defRPr>
                      </a:lvl7pPr>
                      <a:lvl8pPr marL="3200400" algn="l" defTabSz="457200" rtl="0" eaLnBrk="1" latinLnBrk="0" hangingPunct="1">
                        <a:defRPr sz="1800" b="1" kern="1200">
                          <a:solidFill>
                            <a:schemeClr val="lt1"/>
                          </a:solidFill>
                          <a:latin typeface="Arial"/>
                        </a:defRPr>
                      </a:lvl8pPr>
                      <a:lvl9pPr marL="3657600" algn="l" defTabSz="457200" rtl="0" eaLnBrk="1" latinLnBrk="0" hangingPunct="1">
                        <a:defRPr sz="1800" b="1" kern="1200">
                          <a:solidFill>
                            <a:schemeClr val="lt1"/>
                          </a:solidFill>
                          <a:latin typeface="Arial"/>
                        </a:defRPr>
                      </a:lvl9pPr>
                    </a:lstStyle>
                    <a:p>
                      <a:pPr algn="ctr"/>
                      <a:r>
                        <a:rPr lang="en-US" sz="1100" b="1" dirty="0" smtClean="0">
                          <a:solidFill>
                            <a:srgbClr val="FF0000"/>
                          </a:solidFill>
                          <a:latin typeface="Arial" panose="020B0604020202020204" pitchFamily="34" charset="0"/>
                          <a:cs typeface="Arial" panose="020B0604020202020204" pitchFamily="34" charset="0"/>
                        </a:rPr>
                        <a:t>NCO anchor</a:t>
                      </a:r>
                      <a:r>
                        <a:rPr lang="en-US" sz="1100" b="1" baseline="0" dirty="0" smtClean="0">
                          <a:solidFill>
                            <a:srgbClr val="FF0000"/>
                          </a:solidFill>
                          <a:latin typeface="Arial" panose="020B0604020202020204" pitchFamily="34" charset="0"/>
                          <a:cs typeface="Arial" panose="020B0604020202020204" pitchFamily="34" charset="0"/>
                        </a:rPr>
                        <a:t> points</a:t>
                      </a:r>
                      <a:endParaRPr lang="en-US" sz="1100" b="1" dirty="0">
                        <a:solidFill>
                          <a:srgbClr val="FF0000"/>
                        </a:solidFill>
                        <a:latin typeface="Arial" panose="020B0604020202020204" pitchFamily="34" charset="0"/>
                        <a:cs typeface="Arial" panose="020B0604020202020204" pitchFamily="34" charset="0"/>
                      </a:endParaRPr>
                    </a:p>
                  </a:txBody>
                  <a:tcPr marL="36576" marR="36576" marT="27432" marB="2743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hMerge="1">
                  <a:txBody>
                    <a:bodyPr/>
                    <a:lstStyle/>
                    <a:p>
                      <a:endParaRPr lang="en-GB"/>
                    </a:p>
                  </a:txBody>
                  <a:tcPr/>
                </a:tc>
                <a:tc gridSpan="2">
                  <a:txBody>
                    <a:bodyPr/>
                    <a:lstStyle>
                      <a:lvl1pPr marL="0" algn="l" defTabSz="457200" rtl="0" eaLnBrk="1" latinLnBrk="0" hangingPunct="1">
                        <a:defRPr sz="1800" b="1" kern="1200">
                          <a:solidFill>
                            <a:schemeClr val="lt1"/>
                          </a:solidFill>
                          <a:latin typeface="Arial"/>
                        </a:defRPr>
                      </a:lvl1pPr>
                      <a:lvl2pPr marL="457200" algn="l" defTabSz="457200" rtl="0" eaLnBrk="1" latinLnBrk="0" hangingPunct="1">
                        <a:defRPr sz="1800" b="1" kern="1200">
                          <a:solidFill>
                            <a:schemeClr val="lt1"/>
                          </a:solidFill>
                          <a:latin typeface="Arial"/>
                        </a:defRPr>
                      </a:lvl2pPr>
                      <a:lvl3pPr marL="914400" algn="l" defTabSz="457200" rtl="0" eaLnBrk="1" latinLnBrk="0" hangingPunct="1">
                        <a:defRPr sz="1800" b="1" kern="1200">
                          <a:solidFill>
                            <a:schemeClr val="lt1"/>
                          </a:solidFill>
                          <a:latin typeface="Arial"/>
                        </a:defRPr>
                      </a:lvl3pPr>
                      <a:lvl4pPr marL="1371600" algn="l" defTabSz="457200" rtl="0" eaLnBrk="1" latinLnBrk="0" hangingPunct="1">
                        <a:defRPr sz="1800" b="1" kern="1200">
                          <a:solidFill>
                            <a:schemeClr val="lt1"/>
                          </a:solidFill>
                          <a:latin typeface="Arial"/>
                        </a:defRPr>
                      </a:lvl4pPr>
                      <a:lvl5pPr marL="1828800" algn="l" defTabSz="457200" rtl="0" eaLnBrk="1" latinLnBrk="0" hangingPunct="1">
                        <a:defRPr sz="1800" b="1" kern="1200">
                          <a:solidFill>
                            <a:schemeClr val="lt1"/>
                          </a:solidFill>
                          <a:latin typeface="Arial"/>
                        </a:defRPr>
                      </a:lvl5pPr>
                      <a:lvl6pPr marL="2286000" algn="l" defTabSz="457200" rtl="0" eaLnBrk="1" latinLnBrk="0" hangingPunct="1">
                        <a:defRPr sz="1800" b="1" kern="1200">
                          <a:solidFill>
                            <a:schemeClr val="lt1"/>
                          </a:solidFill>
                          <a:latin typeface="Arial"/>
                        </a:defRPr>
                      </a:lvl6pPr>
                      <a:lvl7pPr marL="2743200" algn="l" defTabSz="457200" rtl="0" eaLnBrk="1" latinLnBrk="0" hangingPunct="1">
                        <a:defRPr sz="1800" b="1" kern="1200">
                          <a:solidFill>
                            <a:schemeClr val="lt1"/>
                          </a:solidFill>
                          <a:latin typeface="Arial"/>
                        </a:defRPr>
                      </a:lvl7pPr>
                      <a:lvl8pPr marL="3200400" algn="l" defTabSz="457200" rtl="0" eaLnBrk="1" latinLnBrk="0" hangingPunct="1">
                        <a:defRPr sz="1800" b="1" kern="1200">
                          <a:solidFill>
                            <a:schemeClr val="lt1"/>
                          </a:solidFill>
                          <a:latin typeface="Arial"/>
                        </a:defRPr>
                      </a:lvl8pPr>
                      <a:lvl9pPr marL="3657600" algn="l" defTabSz="457200" rtl="0" eaLnBrk="1" latinLnBrk="0" hangingPunct="1">
                        <a:defRPr sz="1800" b="1" kern="1200">
                          <a:solidFill>
                            <a:schemeClr val="lt1"/>
                          </a:solidFill>
                          <a:latin typeface="Arial"/>
                        </a:defRPr>
                      </a:lvl9pPr>
                    </a:lstStyle>
                    <a:p>
                      <a:pPr algn="ctr"/>
                      <a:r>
                        <a:rPr lang="en-US" sz="1100" b="1" dirty="0" smtClean="0">
                          <a:solidFill>
                            <a:srgbClr val="FF0000"/>
                          </a:solidFill>
                          <a:latin typeface="Arial" panose="020B0604020202020204" pitchFamily="34" charset="0"/>
                          <a:cs typeface="Arial" panose="020B0604020202020204" pitchFamily="34" charset="0"/>
                        </a:rPr>
                        <a:t>Max NCO </a:t>
                      </a:r>
                    </a:p>
                  </a:txBody>
                  <a:tcPr marL="36576" marR="36576" marT="27432" marB="2743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hMerge="1">
                  <a:txBody>
                    <a:bodyPr/>
                    <a:lstStyle/>
                    <a:p>
                      <a:pPr algn="ctr"/>
                      <a:endParaRPr lang="en-US" sz="1100" b="1" dirty="0">
                        <a:solidFill>
                          <a:schemeClr val="bg1"/>
                        </a:solidFill>
                        <a:latin typeface="+mj-lt"/>
                        <a:cs typeface="Arial" panose="020B0604020202020204" pitchFamily="34" charset="0"/>
                      </a:endParaRPr>
                    </a:p>
                  </a:txBody>
                  <a:tcPr marL="36576" marR="36576" marT="27432" marB="27432"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3"/>
                    </a:solidFill>
                  </a:tcPr>
                </a:tc>
              </a:tr>
              <a:tr h="251244">
                <a:tc vMerge="1">
                  <a:txBody>
                    <a:bodyPr/>
                    <a:lstStyle/>
                    <a:p>
                      <a:endParaRPr lang="en-GB"/>
                    </a:p>
                  </a:txBody>
                  <a:tcPr/>
                </a:tc>
                <a:tc>
                  <a:txBody>
                    <a:bodyPr/>
                    <a:lstStyle>
                      <a:lvl1pPr marL="0" algn="l" defTabSz="457200" rtl="0" eaLnBrk="1" latinLnBrk="0" hangingPunct="1">
                        <a:defRPr sz="1800" b="1" kern="1200">
                          <a:solidFill>
                            <a:schemeClr val="lt1"/>
                          </a:solidFill>
                          <a:latin typeface="Arial"/>
                        </a:defRPr>
                      </a:lvl1pPr>
                      <a:lvl2pPr marL="457200" algn="l" defTabSz="457200" rtl="0" eaLnBrk="1" latinLnBrk="0" hangingPunct="1">
                        <a:defRPr sz="1800" b="1" kern="1200">
                          <a:solidFill>
                            <a:schemeClr val="lt1"/>
                          </a:solidFill>
                          <a:latin typeface="Arial"/>
                        </a:defRPr>
                      </a:lvl2pPr>
                      <a:lvl3pPr marL="914400" algn="l" defTabSz="457200" rtl="0" eaLnBrk="1" latinLnBrk="0" hangingPunct="1">
                        <a:defRPr sz="1800" b="1" kern="1200">
                          <a:solidFill>
                            <a:schemeClr val="lt1"/>
                          </a:solidFill>
                          <a:latin typeface="Arial"/>
                        </a:defRPr>
                      </a:lvl3pPr>
                      <a:lvl4pPr marL="1371600" algn="l" defTabSz="457200" rtl="0" eaLnBrk="1" latinLnBrk="0" hangingPunct="1">
                        <a:defRPr sz="1800" b="1" kern="1200">
                          <a:solidFill>
                            <a:schemeClr val="lt1"/>
                          </a:solidFill>
                          <a:latin typeface="Arial"/>
                        </a:defRPr>
                      </a:lvl4pPr>
                      <a:lvl5pPr marL="1828800" algn="l" defTabSz="457200" rtl="0" eaLnBrk="1" latinLnBrk="0" hangingPunct="1">
                        <a:defRPr sz="1800" b="1" kern="1200">
                          <a:solidFill>
                            <a:schemeClr val="lt1"/>
                          </a:solidFill>
                          <a:latin typeface="Arial"/>
                        </a:defRPr>
                      </a:lvl5pPr>
                      <a:lvl6pPr marL="2286000" algn="l" defTabSz="457200" rtl="0" eaLnBrk="1" latinLnBrk="0" hangingPunct="1">
                        <a:defRPr sz="1800" b="1" kern="1200">
                          <a:solidFill>
                            <a:schemeClr val="lt1"/>
                          </a:solidFill>
                          <a:latin typeface="Arial"/>
                        </a:defRPr>
                      </a:lvl6pPr>
                      <a:lvl7pPr marL="2743200" algn="l" defTabSz="457200" rtl="0" eaLnBrk="1" latinLnBrk="0" hangingPunct="1">
                        <a:defRPr sz="1800" b="1" kern="1200">
                          <a:solidFill>
                            <a:schemeClr val="lt1"/>
                          </a:solidFill>
                          <a:latin typeface="Arial"/>
                        </a:defRPr>
                      </a:lvl7pPr>
                      <a:lvl8pPr marL="3200400" algn="l" defTabSz="457200" rtl="0" eaLnBrk="1" latinLnBrk="0" hangingPunct="1">
                        <a:defRPr sz="1800" b="1" kern="1200">
                          <a:solidFill>
                            <a:schemeClr val="lt1"/>
                          </a:solidFill>
                          <a:latin typeface="Arial"/>
                        </a:defRPr>
                      </a:lvl8pPr>
                      <a:lvl9pPr marL="3657600" algn="l" defTabSz="457200" rtl="0" eaLnBrk="1" latinLnBrk="0" hangingPunct="1">
                        <a:defRPr sz="1800" b="1" kern="1200">
                          <a:solidFill>
                            <a:schemeClr val="lt1"/>
                          </a:solidFill>
                          <a:latin typeface="Arial"/>
                        </a:defRPr>
                      </a:lvl9pPr>
                    </a:lstStyle>
                    <a:p>
                      <a:pPr algn="ctr"/>
                      <a:r>
                        <a:rPr lang="en-US" sz="1100" b="1" dirty="0" smtClean="0">
                          <a:solidFill>
                            <a:schemeClr val="tx1"/>
                          </a:solidFill>
                          <a:latin typeface="Arial" panose="020B0604020202020204" pitchFamily="34" charset="0"/>
                          <a:cs typeface="Arial" panose="020B0604020202020204" pitchFamily="34" charset="0"/>
                        </a:rPr>
                        <a:t>Amber</a:t>
                      </a:r>
                      <a:endParaRPr lang="en-US" sz="1100" b="1" dirty="0">
                        <a:solidFill>
                          <a:schemeClr val="tx1"/>
                        </a:solidFill>
                        <a:latin typeface="Arial" panose="020B0604020202020204" pitchFamily="34" charset="0"/>
                        <a:cs typeface="Arial" panose="020B0604020202020204" pitchFamily="34" charset="0"/>
                      </a:endParaRPr>
                    </a:p>
                  </a:txBody>
                  <a:tcPr marL="36576" marR="36576" marT="27432" marB="2743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457200" rtl="0" eaLnBrk="1" latinLnBrk="0" hangingPunct="1">
                        <a:defRPr sz="1800" b="1" kern="1200">
                          <a:solidFill>
                            <a:schemeClr val="lt1"/>
                          </a:solidFill>
                          <a:latin typeface="Arial"/>
                        </a:defRPr>
                      </a:lvl1pPr>
                      <a:lvl2pPr marL="457200" algn="l" defTabSz="457200" rtl="0" eaLnBrk="1" latinLnBrk="0" hangingPunct="1">
                        <a:defRPr sz="1800" b="1" kern="1200">
                          <a:solidFill>
                            <a:schemeClr val="lt1"/>
                          </a:solidFill>
                          <a:latin typeface="Arial"/>
                        </a:defRPr>
                      </a:lvl2pPr>
                      <a:lvl3pPr marL="914400" algn="l" defTabSz="457200" rtl="0" eaLnBrk="1" latinLnBrk="0" hangingPunct="1">
                        <a:defRPr sz="1800" b="1" kern="1200">
                          <a:solidFill>
                            <a:schemeClr val="lt1"/>
                          </a:solidFill>
                          <a:latin typeface="Arial"/>
                        </a:defRPr>
                      </a:lvl3pPr>
                      <a:lvl4pPr marL="1371600" algn="l" defTabSz="457200" rtl="0" eaLnBrk="1" latinLnBrk="0" hangingPunct="1">
                        <a:defRPr sz="1800" b="1" kern="1200">
                          <a:solidFill>
                            <a:schemeClr val="lt1"/>
                          </a:solidFill>
                          <a:latin typeface="Arial"/>
                        </a:defRPr>
                      </a:lvl4pPr>
                      <a:lvl5pPr marL="1828800" algn="l" defTabSz="457200" rtl="0" eaLnBrk="1" latinLnBrk="0" hangingPunct="1">
                        <a:defRPr sz="1800" b="1" kern="1200">
                          <a:solidFill>
                            <a:schemeClr val="lt1"/>
                          </a:solidFill>
                          <a:latin typeface="Arial"/>
                        </a:defRPr>
                      </a:lvl5pPr>
                      <a:lvl6pPr marL="2286000" algn="l" defTabSz="457200" rtl="0" eaLnBrk="1" latinLnBrk="0" hangingPunct="1">
                        <a:defRPr sz="1800" b="1" kern="1200">
                          <a:solidFill>
                            <a:schemeClr val="lt1"/>
                          </a:solidFill>
                          <a:latin typeface="Arial"/>
                        </a:defRPr>
                      </a:lvl6pPr>
                      <a:lvl7pPr marL="2743200" algn="l" defTabSz="457200" rtl="0" eaLnBrk="1" latinLnBrk="0" hangingPunct="1">
                        <a:defRPr sz="1800" b="1" kern="1200">
                          <a:solidFill>
                            <a:schemeClr val="lt1"/>
                          </a:solidFill>
                          <a:latin typeface="Arial"/>
                        </a:defRPr>
                      </a:lvl7pPr>
                      <a:lvl8pPr marL="3200400" algn="l" defTabSz="457200" rtl="0" eaLnBrk="1" latinLnBrk="0" hangingPunct="1">
                        <a:defRPr sz="1800" b="1" kern="1200">
                          <a:solidFill>
                            <a:schemeClr val="lt1"/>
                          </a:solidFill>
                          <a:latin typeface="Arial"/>
                        </a:defRPr>
                      </a:lvl8pPr>
                      <a:lvl9pPr marL="3657600" algn="l" defTabSz="457200" rtl="0" eaLnBrk="1" latinLnBrk="0" hangingPunct="1">
                        <a:defRPr sz="1800" b="1" kern="1200">
                          <a:solidFill>
                            <a:schemeClr val="lt1"/>
                          </a:solidFill>
                          <a:latin typeface="Arial"/>
                        </a:defRPr>
                      </a:lvl9pPr>
                    </a:lstStyle>
                    <a:p>
                      <a:pPr algn="ctr"/>
                      <a:r>
                        <a:rPr lang="en-GB" sz="1100" b="1" dirty="0" smtClean="0">
                          <a:solidFill>
                            <a:schemeClr val="bg1"/>
                          </a:solidFill>
                          <a:latin typeface="Arial" panose="020B0604020202020204" pitchFamily="34" charset="0"/>
                          <a:cs typeface="Arial" panose="020B0604020202020204" pitchFamily="34" charset="0"/>
                        </a:rPr>
                        <a:t>Red</a:t>
                      </a:r>
                      <a:endParaRPr lang="en-GB" sz="1100" b="1" dirty="0">
                        <a:solidFill>
                          <a:schemeClr val="bg1"/>
                        </a:solidFill>
                        <a:latin typeface="Arial" panose="020B0604020202020204" pitchFamily="34" charset="0"/>
                        <a:cs typeface="Arial" panose="020B0604020202020204" pitchFamily="34" charset="0"/>
                      </a:endParaRPr>
                    </a:p>
                  </a:txBody>
                  <a:tcPr marL="36576" marR="36576" marT="27432" marB="2743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vMerge="1">
                  <a:txBody>
                    <a:bodyPr/>
                    <a:lstStyle/>
                    <a:p>
                      <a:endParaRPr lang="en-GB"/>
                    </a:p>
                  </a:txBody>
                  <a:tcPr/>
                </a:tc>
                <a:tc vMerge="1">
                  <a:txBody>
                    <a:bodyPr/>
                    <a:lstStyle/>
                    <a:p>
                      <a:endParaRPr lang="en-US"/>
                    </a:p>
                  </a:txBody>
                  <a:tcPr/>
                </a:tc>
                <a:tc>
                  <a:txBody>
                    <a:bodyPr/>
                    <a:lstStyle>
                      <a:lvl1pPr marL="0" algn="l" defTabSz="457200" rtl="0" eaLnBrk="1" latinLnBrk="0" hangingPunct="1">
                        <a:defRPr sz="1800" b="1" kern="1200">
                          <a:solidFill>
                            <a:schemeClr val="lt1"/>
                          </a:solidFill>
                          <a:latin typeface="Arial"/>
                        </a:defRPr>
                      </a:lvl1pPr>
                      <a:lvl2pPr marL="457200" algn="l" defTabSz="457200" rtl="0" eaLnBrk="1" latinLnBrk="0" hangingPunct="1">
                        <a:defRPr sz="1800" b="1" kern="1200">
                          <a:solidFill>
                            <a:schemeClr val="lt1"/>
                          </a:solidFill>
                          <a:latin typeface="Arial"/>
                        </a:defRPr>
                      </a:lvl2pPr>
                      <a:lvl3pPr marL="914400" algn="l" defTabSz="457200" rtl="0" eaLnBrk="1" latinLnBrk="0" hangingPunct="1">
                        <a:defRPr sz="1800" b="1" kern="1200">
                          <a:solidFill>
                            <a:schemeClr val="lt1"/>
                          </a:solidFill>
                          <a:latin typeface="Arial"/>
                        </a:defRPr>
                      </a:lvl3pPr>
                      <a:lvl4pPr marL="1371600" algn="l" defTabSz="457200" rtl="0" eaLnBrk="1" latinLnBrk="0" hangingPunct="1">
                        <a:defRPr sz="1800" b="1" kern="1200">
                          <a:solidFill>
                            <a:schemeClr val="lt1"/>
                          </a:solidFill>
                          <a:latin typeface="Arial"/>
                        </a:defRPr>
                      </a:lvl4pPr>
                      <a:lvl5pPr marL="1828800" algn="l" defTabSz="457200" rtl="0" eaLnBrk="1" latinLnBrk="0" hangingPunct="1">
                        <a:defRPr sz="1800" b="1" kern="1200">
                          <a:solidFill>
                            <a:schemeClr val="lt1"/>
                          </a:solidFill>
                          <a:latin typeface="Arial"/>
                        </a:defRPr>
                      </a:lvl5pPr>
                      <a:lvl6pPr marL="2286000" algn="l" defTabSz="457200" rtl="0" eaLnBrk="1" latinLnBrk="0" hangingPunct="1">
                        <a:defRPr sz="1800" b="1" kern="1200">
                          <a:solidFill>
                            <a:schemeClr val="lt1"/>
                          </a:solidFill>
                          <a:latin typeface="Arial"/>
                        </a:defRPr>
                      </a:lvl6pPr>
                      <a:lvl7pPr marL="2743200" algn="l" defTabSz="457200" rtl="0" eaLnBrk="1" latinLnBrk="0" hangingPunct="1">
                        <a:defRPr sz="1800" b="1" kern="1200">
                          <a:solidFill>
                            <a:schemeClr val="lt1"/>
                          </a:solidFill>
                          <a:latin typeface="Arial"/>
                        </a:defRPr>
                      </a:lvl7pPr>
                      <a:lvl8pPr marL="3200400" algn="l" defTabSz="457200" rtl="0" eaLnBrk="1" latinLnBrk="0" hangingPunct="1">
                        <a:defRPr sz="1800" b="1" kern="1200">
                          <a:solidFill>
                            <a:schemeClr val="lt1"/>
                          </a:solidFill>
                          <a:latin typeface="Arial"/>
                        </a:defRPr>
                      </a:lvl8pPr>
                      <a:lvl9pPr marL="3657600" algn="l" defTabSz="457200" rtl="0" eaLnBrk="1" latinLnBrk="0" hangingPunct="1">
                        <a:defRPr sz="1800" b="1" kern="1200">
                          <a:solidFill>
                            <a:schemeClr val="lt1"/>
                          </a:solidFill>
                          <a:latin typeface="Arial"/>
                        </a:defRPr>
                      </a:lvl9pPr>
                    </a:lstStyle>
                    <a:p>
                      <a:pPr algn="ctr"/>
                      <a:r>
                        <a:rPr lang="en-US" sz="1100" b="1" dirty="0" smtClean="0">
                          <a:solidFill>
                            <a:schemeClr val="tx1"/>
                          </a:solidFill>
                          <a:latin typeface="Arial" panose="020B0604020202020204" pitchFamily="34" charset="0"/>
                          <a:cs typeface="Arial" panose="020B0604020202020204" pitchFamily="34" charset="0"/>
                        </a:rPr>
                        <a:t>Amber</a:t>
                      </a:r>
                      <a:endParaRPr lang="en-US" sz="1100" b="1" dirty="0">
                        <a:solidFill>
                          <a:schemeClr val="tx1"/>
                        </a:solidFill>
                        <a:latin typeface="Arial" panose="020B0604020202020204" pitchFamily="34" charset="0"/>
                        <a:cs typeface="Arial" panose="020B0604020202020204" pitchFamily="34" charset="0"/>
                      </a:endParaRPr>
                    </a:p>
                  </a:txBody>
                  <a:tcPr marL="36576" marR="36576" marT="27432" marB="2743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457200" rtl="0" eaLnBrk="1" latinLnBrk="0" hangingPunct="1">
                        <a:defRPr sz="1800" b="1" kern="1200">
                          <a:solidFill>
                            <a:schemeClr val="lt1"/>
                          </a:solidFill>
                          <a:latin typeface="Arial"/>
                        </a:defRPr>
                      </a:lvl1pPr>
                      <a:lvl2pPr marL="457200" algn="l" defTabSz="457200" rtl="0" eaLnBrk="1" latinLnBrk="0" hangingPunct="1">
                        <a:defRPr sz="1800" b="1" kern="1200">
                          <a:solidFill>
                            <a:schemeClr val="lt1"/>
                          </a:solidFill>
                          <a:latin typeface="Arial"/>
                        </a:defRPr>
                      </a:lvl2pPr>
                      <a:lvl3pPr marL="914400" algn="l" defTabSz="457200" rtl="0" eaLnBrk="1" latinLnBrk="0" hangingPunct="1">
                        <a:defRPr sz="1800" b="1" kern="1200">
                          <a:solidFill>
                            <a:schemeClr val="lt1"/>
                          </a:solidFill>
                          <a:latin typeface="Arial"/>
                        </a:defRPr>
                      </a:lvl3pPr>
                      <a:lvl4pPr marL="1371600" algn="l" defTabSz="457200" rtl="0" eaLnBrk="1" latinLnBrk="0" hangingPunct="1">
                        <a:defRPr sz="1800" b="1" kern="1200">
                          <a:solidFill>
                            <a:schemeClr val="lt1"/>
                          </a:solidFill>
                          <a:latin typeface="Arial"/>
                        </a:defRPr>
                      </a:lvl4pPr>
                      <a:lvl5pPr marL="1828800" algn="l" defTabSz="457200" rtl="0" eaLnBrk="1" latinLnBrk="0" hangingPunct="1">
                        <a:defRPr sz="1800" b="1" kern="1200">
                          <a:solidFill>
                            <a:schemeClr val="lt1"/>
                          </a:solidFill>
                          <a:latin typeface="Arial"/>
                        </a:defRPr>
                      </a:lvl5pPr>
                      <a:lvl6pPr marL="2286000" algn="l" defTabSz="457200" rtl="0" eaLnBrk="1" latinLnBrk="0" hangingPunct="1">
                        <a:defRPr sz="1800" b="1" kern="1200">
                          <a:solidFill>
                            <a:schemeClr val="lt1"/>
                          </a:solidFill>
                          <a:latin typeface="Arial"/>
                        </a:defRPr>
                      </a:lvl6pPr>
                      <a:lvl7pPr marL="2743200" algn="l" defTabSz="457200" rtl="0" eaLnBrk="1" latinLnBrk="0" hangingPunct="1">
                        <a:defRPr sz="1800" b="1" kern="1200">
                          <a:solidFill>
                            <a:schemeClr val="lt1"/>
                          </a:solidFill>
                          <a:latin typeface="Arial"/>
                        </a:defRPr>
                      </a:lvl7pPr>
                      <a:lvl8pPr marL="3200400" algn="l" defTabSz="457200" rtl="0" eaLnBrk="1" latinLnBrk="0" hangingPunct="1">
                        <a:defRPr sz="1800" b="1" kern="1200">
                          <a:solidFill>
                            <a:schemeClr val="lt1"/>
                          </a:solidFill>
                          <a:latin typeface="Arial"/>
                        </a:defRPr>
                      </a:lvl8pPr>
                      <a:lvl9pPr marL="3657600" algn="l" defTabSz="457200" rtl="0" eaLnBrk="1" latinLnBrk="0" hangingPunct="1">
                        <a:defRPr sz="1800" b="1" kern="1200">
                          <a:solidFill>
                            <a:schemeClr val="lt1"/>
                          </a:solidFill>
                          <a:latin typeface="Arial"/>
                        </a:defRPr>
                      </a:lvl9pPr>
                    </a:lstStyle>
                    <a:p>
                      <a:pPr algn="ctr"/>
                      <a:r>
                        <a:rPr lang="en-GB" sz="1100" b="1" dirty="0" smtClean="0">
                          <a:solidFill>
                            <a:schemeClr val="bg1"/>
                          </a:solidFill>
                          <a:latin typeface="Arial" panose="020B0604020202020204" pitchFamily="34" charset="0"/>
                          <a:cs typeface="Arial" panose="020B0604020202020204" pitchFamily="34" charset="0"/>
                        </a:rPr>
                        <a:t>Red</a:t>
                      </a:r>
                      <a:endParaRPr lang="en-GB" sz="1100" b="1" dirty="0">
                        <a:solidFill>
                          <a:schemeClr val="bg1"/>
                        </a:solidFill>
                        <a:latin typeface="Arial" panose="020B0604020202020204" pitchFamily="34" charset="0"/>
                        <a:cs typeface="Arial" panose="020B0604020202020204" pitchFamily="34" charset="0"/>
                      </a:endParaRPr>
                    </a:p>
                  </a:txBody>
                  <a:tcPr marL="36576" marR="36576" marT="27432" marB="2743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457200" rtl="0" eaLnBrk="1" latinLnBrk="0" hangingPunct="1">
                        <a:defRPr sz="1800" b="1" kern="1200">
                          <a:solidFill>
                            <a:schemeClr val="lt1"/>
                          </a:solidFill>
                          <a:latin typeface="Arial"/>
                        </a:defRPr>
                      </a:lvl1pPr>
                      <a:lvl2pPr marL="457200" algn="l" defTabSz="457200" rtl="0" eaLnBrk="1" latinLnBrk="0" hangingPunct="1">
                        <a:defRPr sz="1800" b="1" kern="1200">
                          <a:solidFill>
                            <a:schemeClr val="lt1"/>
                          </a:solidFill>
                          <a:latin typeface="Arial"/>
                        </a:defRPr>
                      </a:lvl2pPr>
                      <a:lvl3pPr marL="914400" algn="l" defTabSz="457200" rtl="0" eaLnBrk="1" latinLnBrk="0" hangingPunct="1">
                        <a:defRPr sz="1800" b="1" kern="1200">
                          <a:solidFill>
                            <a:schemeClr val="lt1"/>
                          </a:solidFill>
                          <a:latin typeface="Arial"/>
                        </a:defRPr>
                      </a:lvl3pPr>
                      <a:lvl4pPr marL="1371600" algn="l" defTabSz="457200" rtl="0" eaLnBrk="1" latinLnBrk="0" hangingPunct="1">
                        <a:defRPr sz="1800" b="1" kern="1200">
                          <a:solidFill>
                            <a:schemeClr val="lt1"/>
                          </a:solidFill>
                          <a:latin typeface="Arial"/>
                        </a:defRPr>
                      </a:lvl4pPr>
                      <a:lvl5pPr marL="1828800" algn="l" defTabSz="457200" rtl="0" eaLnBrk="1" latinLnBrk="0" hangingPunct="1">
                        <a:defRPr sz="1800" b="1" kern="1200">
                          <a:solidFill>
                            <a:schemeClr val="lt1"/>
                          </a:solidFill>
                          <a:latin typeface="Arial"/>
                        </a:defRPr>
                      </a:lvl5pPr>
                      <a:lvl6pPr marL="2286000" algn="l" defTabSz="457200" rtl="0" eaLnBrk="1" latinLnBrk="0" hangingPunct="1">
                        <a:defRPr sz="1800" b="1" kern="1200">
                          <a:solidFill>
                            <a:schemeClr val="lt1"/>
                          </a:solidFill>
                          <a:latin typeface="Arial"/>
                        </a:defRPr>
                      </a:lvl6pPr>
                      <a:lvl7pPr marL="2743200" algn="l" defTabSz="457200" rtl="0" eaLnBrk="1" latinLnBrk="0" hangingPunct="1">
                        <a:defRPr sz="1800" b="1" kern="1200">
                          <a:solidFill>
                            <a:schemeClr val="lt1"/>
                          </a:solidFill>
                          <a:latin typeface="Arial"/>
                        </a:defRPr>
                      </a:lvl7pPr>
                      <a:lvl8pPr marL="3200400" algn="l" defTabSz="457200" rtl="0" eaLnBrk="1" latinLnBrk="0" hangingPunct="1">
                        <a:defRPr sz="1800" b="1" kern="1200">
                          <a:solidFill>
                            <a:schemeClr val="lt1"/>
                          </a:solidFill>
                          <a:latin typeface="Arial"/>
                        </a:defRPr>
                      </a:lvl8pPr>
                      <a:lvl9pPr marL="3657600" algn="l" defTabSz="457200" rtl="0" eaLnBrk="1" latinLnBrk="0" hangingPunct="1">
                        <a:defRPr sz="1800" b="1" kern="1200">
                          <a:solidFill>
                            <a:schemeClr val="lt1"/>
                          </a:solidFill>
                          <a:latin typeface="Arial"/>
                        </a:defRPr>
                      </a:lvl9pPr>
                    </a:lstStyle>
                    <a:p>
                      <a:pPr algn="ctr"/>
                      <a:r>
                        <a:rPr lang="en-US" sz="1100" b="1" dirty="0" smtClean="0">
                          <a:solidFill>
                            <a:schemeClr val="tx1"/>
                          </a:solidFill>
                          <a:latin typeface="Arial" panose="020B0604020202020204" pitchFamily="34" charset="0"/>
                          <a:cs typeface="Arial" panose="020B0604020202020204" pitchFamily="34" charset="0"/>
                        </a:rPr>
                        <a:t>Amber</a:t>
                      </a:r>
                      <a:endParaRPr lang="en-US" sz="1100" b="1" dirty="0">
                        <a:solidFill>
                          <a:schemeClr val="tx1"/>
                        </a:solidFill>
                        <a:latin typeface="Arial" panose="020B0604020202020204" pitchFamily="34" charset="0"/>
                        <a:cs typeface="Arial" panose="020B0604020202020204" pitchFamily="34" charset="0"/>
                      </a:endParaRPr>
                    </a:p>
                  </a:txBody>
                  <a:tcPr marL="36576" marR="36576" marT="27432" marB="2743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457200" rtl="0" eaLnBrk="1" latinLnBrk="0" hangingPunct="1">
                        <a:defRPr sz="1800" b="1" kern="1200">
                          <a:solidFill>
                            <a:schemeClr val="lt1"/>
                          </a:solidFill>
                          <a:latin typeface="Arial"/>
                        </a:defRPr>
                      </a:lvl1pPr>
                      <a:lvl2pPr marL="457200" algn="l" defTabSz="457200" rtl="0" eaLnBrk="1" latinLnBrk="0" hangingPunct="1">
                        <a:defRPr sz="1800" b="1" kern="1200">
                          <a:solidFill>
                            <a:schemeClr val="lt1"/>
                          </a:solidFill>
                          <a:latin typeface="Arial"/>
                        </a:defRPr>
                      </a:lvl2pPr>
                      <a:lvl3pPr marL="914400" algn="l" defTabSz="457200" rtl="0" eaLnBrk="1" latinLnBrk="0" hangingPunct="1">
                        <a:defRPr sz="1800" b="1" kern="1200">
                          <a:solidFill>
                            <a:schemeClr val="lt1"/>
                          </a:solidFill>
                          <a:latin typeface="Arial"/>
                        </a:defRPr>
                      </a:lvl3pPr>
                      <a:lvl4pPr marL="1371600" algn="l" defTabSz="457200" rtl="0" eaLnBrk="1" latinLnBrk="0" hangingPunct="1">
                        <a:defRPr sz="1800" b="1" kern="1200">
                          <a:solidFill>
                            <a:schemeClr val="lt1"/>
                          </a:solidFill>
                          <a:latin typeface="Arial"/>
                        </a:defRPr>
                      </a:lvl4pPr>
                      <a:lvl5pPr marL="1828800" algn="l" defTabSz="457200" rtl="0" eaLnBrk="1" latinLnBrk="0" hangingPunct="1">
                        <a:defRPr sz="1800" b="1" kern="1200">
                          <a:solidFill>
                            <a:schemeClr val="lt1"/>
                          </a:solidFill>
                          <a:latin typeface="Arial"/>
                        </a:defRPr>
                      </a:lvl5pPr>
                      <a:lvl6pPr marL="2286000" algn="l" defTabSz="457200" rtl="0" eaLnBrk="1" latinLnBrk="0" hangingPunct="1">
                        <a:defRPr sz="1800" b="1" kern="1200">
                          <a:solidFill>
                            <a:schemeClr val="lt1"/>
                          </a:solidFill>
                          <a:latin typeface="Arial"/>
                        </a:defRPr>
                      </a:lvl6pPr>
                      <a:lvl7pPr marL="2743200" algn="l" defTabSz="457200" rtl="0" eaLnBrk="1" latinLnBrk="0" hangingPunct="1">
                        <a:defRPr sz="1800" b="1" kern="1200">
                          <a:solidFill>
                            <a:schemeClr val="lt1"/>
                          </a:solidFill>
                          <a:latin typeface="Arial"/>
                        </a:defRPr>
                      </a:lvl7pPr>
                      <a:lvl8pPr marL="3200400" algn="l" defTabSz="457200" rtl="0" eaLnBrk="1" latinLnBrk="0" hangingPunct="1">
                        <a:defRPr sz="1800" b="1" kern="1200">
                          <a:solidFill>
                            <a:schemeClr val="lt1"/>
                          </a:solidFill>
                          <a:latin typeface="Arial"/>
                        </a:defRPr>
                      </a:lvl8pPr>
                      <a:lvl9pPr marL="3657600" algn="l" defTabSz="457200" rtl="0" eaLnBrk="1" latinLnBrk="0" hangingPunct="1">
                        <a:defRPr sz="1800" b="1" kern="1200">
                          <a:solidFill>
                            <a:schemeClr val="lt1"/>
                          </a:solidFill>
                          <a:latin typeface="Arial"/>
                        </a:defRPr>
                      </a:lvl9pPr>
                    </a:lstStyle>
                    <a:p>
                      <a:pPr algn="ctr"/>
                      <a:r>
                        <a:rPr lang="en-GB" sz="1100" b="1" dirty="0" smtClean="0">
                          <a:solidFill>
                            <a:schemeClr val="bg1"/>
                          </a:solidFill>
                          <a:latin typeface="Arial" panose="020B0604020202020204" pitchFamily="34" charset="0"/>
                          <a:cs typeface="Arial" panose="020B0604020202020204" pitchFamily="34" charset="0"/>
                        </a:rPr>
                        <a:t>Red</a:t>
                      </a:r>
                      <a:endParaRPr lang="en-GB" sz="1100" b="1" dirty="0">
                        <a:solidFill>
                          <a:schemeClr val="bg1"/>
                        </a:solidFill>
                        <a:latin typeface="Arial" panose="020B0604020202020204" pitchFamily="34" charset="0"/>
                        <a:cs typeface="Arial" panose="020B0604020202020204" pitchFamily="34" charset="0"/>
                      </a:endParaRPr>
                    </a:p>
                  </a:txBody>
                  <a:tcPr marL="36576" marR="36576" marT="27432" marB="2743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r>
              <a:tr h="283282">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marL="60325" indent="0" algn="l" defTabSz="914400" rtl="0" eaLnBrk="1" latinLnBrk="0" hangingPunct="1"/>
                      <a:r>
                        <a:rPr lang="en-US" sz="1100" b="1" kern="1200" dirty="0" smtClean="0">
                          <a:solidFill>
                            <a:schemeClr val="tx1"/>
                          </a:solidFill>
                          <a:latin typeface="Arial" panose="020B0604020202020204" pitchFamily="34" charset="0"/>
                          <a:ea typeface="+mn-ea"/>
                          <a:cs typeface="Arial" panose="020B0604020202020204" pitchFamily="34" charset="0"/>
                        </a:rPr>
                        <a:t>SBNA Commercial</a:t>
                      </a:r>
                      <a:endParaRPr lang="en-US" sz="1100" b="1" kern="1200" dirty="0">
                        <a:solidFill>
                          <a:schemeClr val="tx1"/>
                        </a:solidFill>
                        <a:latin typeface="Arial" panose="020B0604020202020204" pitchFamily="34" charset="0"/>
                        <a:ea typeface="+mn-ea"/>
                        <a:cs typeface="Arial" panose="020B0604020202020204" pitchFamily="34" charset="0"/>
                      </a:endParaRPr>
                    </a:p>
                  </a:txBody>
                  <a:tcPr marL="36576" marR="36576" marT="27432" marB="2743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b"/>
                      <a:r>
                        <a:rPr lang="en-US" sz="1100" b="0" i="0" u="none" strike="noStrike" dirty="0">
                          <a:effectLst/>
                          <a:latin typeface="Arial"/>
                        </a:rPr>
                        <a:t>$784 </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fontAlgn="b"/>
                      <a:r>
                        <a:rPr lang="en-US" sz="1100" b="0" i="0" u="none" strike="noStrike" dirty="0">
                          <a:effectLst/>
                          <a:latin typeface="Arial"/>
                        </a:rPr>
                        <a:t>$863 </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gridSpan="6">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fontAlgn="ctr"/>
                      <a:endParaRPr lang="en-US" sz="1100" b="1" i="0" u="none" strike="noStrike" dirty="0">
                        <a:solidFill>
                          <a:schemeClr val="tx1"/>
                        </a:solidFill>
                        <a:effectLst/>
                        <a:latin typeface="Arial" panose="020B0604020202020204" pitchFamily="34" charset="0"/>
                        <a:cs typeface="Arial" panose="020B0604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pattFill prst="ltUpDiag">
                      <a:fgClr>
                        <a:schemeClr val="bg1">
                          <a:lumMod val="65000"/>
                        </a:schemeClr>
                      </a:fgClr>
                      <a:bgClr>
                        <a:schemeClr val="bg1"/>
                      </a:bgClr>
                    </a:pattFill>
                  </a:tcPr>
                </a:tc>
                <a:tc hMerge="1">
                  <a:txBody>
                    <a:bodyPr/>
                    <a:lstStyle/>
                    <a:p>
                      <a:endParaRPr lang="en-US"/>
                    </a:p>
                  </a:txBody>
                  <a:tcPr/>
                </a:tc>
                <a:tc hMerge="1">
                  <a:txBody>
                    <a:bodyPr/>
                    <a:lstStyle/>
                    <a:p>
                      <a:endParaRPr lang="en-GB"/>
                    </a:p>
                  </a:txBody>
                  <a:tcPr/>
                </a:tc>
                <a:tc hMerge="1">
                  <a:txBody>
                    <a:bodyPr/>
                    <a:lstStyle/>
                    <a:p>
                      <a:endParaRPr lang="en-GB"/>
                    </a:p>
                  </a:txBody>
                  <a:tcPr/>
                </a:tc>
                <a:tc hMerge="1">
                  <a:txBody>
                    <a:bodyPr/>
                    <a:lstStyle/>
                    <a:p>
                      <a:pPr algn="ctr" fontAlgn="ctr"/>
                      <a:endParaRPr lang="en-US" sz="1100" b="1" i="0" u="none" strike="noStrike" dirty="0">
                        <a:solidFill>
                          <a:schemeClr val="tx1"/>
                        </a:solidFill>
                        <a:effectLst/>
                        <a:latin typeface="Arial"/>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hMerge="1">
                  <a:txBody>
                    <a:bodyPr/>
                    <a:lstStyle/>
                    <a:p>
                      <a:pPr algn="ctr" fontAlgn="ctr"/>
                      <a:endParaRPr lang="en-US" sz="1100" b="1" i="0" u="none" strike="noStrike" dirty="0">
                        <a:solidFill>
                          <a:schemeClr val="tx1"/>
                        </a:solidFill>
                        <a:effectLst/>
                        <a:latin typeface="Arial"/>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r>
              <a:tr h="248856">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marL="169863" indent="0" algn="l" defTabSz="914400" rtl="0" eaLnBrk="1" latinLnBrk="0" hangingPunct="1"/>
                      <a:r>
                        <a:rPr lang="en-US" sz="1100" b="0" i="0" kern="1200" dirty="0" smtClean="0">
                          <a:solidFill>
                            <a:schemeClr val="tx1"/>
                          </a:solidFill>
                          <a:latin typeface="Arial" panose="020B0604020202020204" pitchFamily="34" charset="0"/>
                          <a:ea typeface="+mn-ea"/>
                          <a:cs typeface="Arial" panose="020B0604020202020204" pitchFamily="34" charset="0"/>
                        </a:rPr>
                        <a:t>CRE</a:t>
                      </a:r>
                      <a:endParaRPr lang="en-US" sz="1100" b="0" i="0" kern="1200" dirty="0">
                        <a:solidFill>
                          <a:schemeClr val="tx1"/>
                        </a:solidFill>
                        <a:latin typeface="Arial" panose="020B0604020202020204" pitchFamily="34" charset="0"/>
                        <a:ea typeface="+mn-ea"/>
                        <a:cs typeface="Arial" panose="020B0604020202020204" pitchFamily="34" charset="0"/>
                      </a:endParaRPr>
                    </a:p>
                  </a:txBody>
                  <a:tcPr marL="36576" marR="36576" marT="27432" marB="2743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b"/>
                      <a:r>
                        <a:rPr lang="en-US" sz="1100" b="0" i="0" u="none" strike="noStrike" dirty="0">
                          <a:effectLst/>
                          <a:latin typeface="Arial"/>
                        </a:rPr>
                        <a:t>$367 </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fontAlgn="b"/>
                      <a:r>
                        <a:rPr lang="en-US" sz="1100" b="0" i="0" u="none" strike="noStrike" dirty="0">
                          <a:effectLst/>
                          <a:latin typeface="Arial"/>
                        </a:rPr>
                        <a:t>$404 </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fontAlgn="ctr"/>
                      <a:r>
                        <a:rPr lang="en-US" sz="1100" b="0" i="0" u="none" strike="noStrike" dirty="0" smtClean="0">
                          <a:solidFill>
                            <a:schemeClr val="tx1"/>
                          </a:solidFill>
                          <a:effectLst/>
                          <a:latin typeface="Arial" panose="020B0604020202020204" pitchFamily="34" charset="0"/>
                          <a:cs typeface="Arial" panose="020B0604020202020204" pitchFamily="34" charset="0"/>
                        </a:rPr>
                        <a:t>6.8</a:t>
                      </a:r>
                      <a:endParaRPr lang="en-US" sz="1100" b="0" i="0" u="none" strike="noStrike" dirty="0">
                        <a:solidFill>
                          <a:schemeClr val="tx1"/>
                        </a:solidFill>
                        <a:effectLst/>
                        <a:latin typeface="Arial" panose="020B0604020202020204" pitchFamily="34" charset="0"/>
                        <a:cs typeface="Arial" panose="020B0604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en-US" sz="1100" b="0" i="0" u="none" strike="noStrike" dirty="0" smtClean="0">
                          <a:solidFill>
                            <a:schemeClr val="tx1"/>
                          </a:solidFill>
                          <a:effectLst/>
                          <a:latin typeface="Arial" panose="020B0604020202020204" pitchFamily="34" charset="0"/>
                          <a:cs typeface="Arial" panose="020B0604020202020204" pitchFamily="34" charset="0"/>
                        </a:rPr>
                        <a:t>4.2</a:t>
                      </a:r>
                      <a:endParaRPr lang="en-US" sz="1100" b="0" i="0" u="none" strike="noStrike" dirty="0">
                        <a:solidFill>
                          <a:schemeClr val="tx1"/>
                        </a:solidFill>
                        <a:effectLst/>
                        <a:latin typeface="Arial" panose="020B0604020202020204" pitchFamily="34" charset="0"/>
                        <a:cs typeface="Arial" panose="020B0604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marL="0" marR="0" indent="0" algn="ctr" defTabSz="914400" rtl="0" eaLnBrk="1" fontAlgn="ctr" latinLnBrk="0" hangingPunct="1">
                        <a:lnSpc>
                          <a:spcPct val="100000"/>
                        </a:lnSpc>
                        <a:spcBef>
                          <a:spcPts val="0"/>
                        </a:spcBef>
                        <a:spcAft>
                          <a:spcPts val="0"/>
                        </a:spcAft>
                        <a:buClrTx/>
                        <a:buSzTx/>
                        <a:buFontTx/>
                        <a:buNone/>
                        <a:tabLst/>
                        <a:defRPr/>
                      </a:pPr>
                      <a:r>
                        <a:rPr lang="en-US" sz="1100" b="0" i="0" u="none" strike="noStrike" dirty="0" smtClean="0">
                          <a:solidFill>
                            <a:schemeClr val="tx1"/>
                          </a:solidFill>
                          <a:effectLst/>
                          <a:latin typeface="Arial" panose="020B0604020202020204" pitchFamily="34" charset="0"/>
                          <a:cs typeface="Arial" panose="020B0604020202020204" pitchFamily="34" charset="0"/>
                        </a:rPr>
                        <a:t>0.25%</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marL="0" marR="0" indent="0" algn="ctr" defTabSz="914400" rtl="0" eaLnBrk="1" fontAlgn="ctr" latinLnBrk="0" hangingPunct="1">
                        <a:lnSpc>
                          <a:spcPct val="100000"/>
                        </a:lnSpc>
                        <a:spcBef>
                          <a:spcPts val="0"/>
                        </a:spcBef>
                        <a:spcAft>
                          <a:spcPts val="0"/>
                        </a:spcAft>
                        <a:buClrTx/>
                        <a:buSzTx/>
                        <a:buFontTx/>
                        <a:buNone/>
                        <a:tabLst/>
                        <a:defRPr/>
                      </a:pPr>
                      <a:r>
                        <a:rPr lang="en-US" sz="1100" b="0" i="0" u="none" strike="noStrike" dirty="0" smtClean="0">
                          <a:solidFill>
                            <a:schemeClr val="tx1"/>
                          </a:solidFill>
                          <a:effectLst/>
                          <a:latin typeface="Arial" panose="020B0604020202020204" pitchFamily="34" charset="0"/>
                          <a:cs typeface="Arial" panose="020B0604020202020204" pitchFamily="34" charset="0"/>
                        </a:rPr>
                        <a:t>0.3%</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fontAlgn="ctr"/>
                      <a:r>
                        <a:rPr lang="en-US" sz="1100" b="0" i="0" u="none" strike="noStrike" dirty="0">
                          <a:effectLst/>
                          <a:latin typeface="Arial" panose="020B0604020202020204" pitchFamily="34" charset="0"/>
                          <a:cs typeface="Arial" panose="020B0604020202020204" pitchFamily="34" charset="0"/>
                        </a:rPr>
                        <a:t>0.33%</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fontAlgn="ctr"/>
                      <a:r>
                        <a:rPr lang="en-US" sz="1100" b="0" i="0" u="none" strike="noStrike" dirty="0">
                          <a:effectLst/>
                          <a:latin typeface="Arial" panose="020B0604020202020204" pitchFamily="34" charset="0"/>
                          <a:cs typeface="Arial" panose="020B0604020202020204" pitchFamily="34" charset="0"/>
                        </a:rPr>
                        <a:t>0.34%</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r>
              <a:tr h="248856">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marL="169863" indent="0" algn="l" defTabSz="914400" rtl="0" eaLnBrk="1" latinLnBrk="0" hangingPunct="1"/>
                      <a:r>
                        <a:rPr lang="en-US" sz="1100" b="1" i="0" kern="1200" dirty="0" smtClean="0">
                          <a:solidFill>
                            <a:schemeClr val="tx1"/>
                          </a:solidFill>
                          <a:latin typeface="Arial" panose="020B0604020202020204" pitchFamily="34" charset="0"/>
                          <a:ea typeface="+mn-ea"/>
                          <a:cs typeface="Arial" panose="020B0604020202020204" pitchFamily="34" charset="0"/>
                        </a:rPr>
                        <a:t>C&amp;I</a:t>
                      </a:r>
                      <a:endParaRPr lang="en-US" sz="1100" b="1" i="0" kern="1200" dirty="0">
                        <a:solidFill>
                          <a:schemeClr val="tx1"/>
                        </a:solidFill>
                        <a:latin typeface="Arial" panose="020B0604020202020204" pitchFamily="34" charset="0"/>
                        <a:ea typeface="+mn-ea"/>
                        <a:cs typeface="Arial" panose="020B0604020202020204" pitchFamily="34" charset="0"/>
                      </a:endParaRPr>
                    </a:p>
                  </a:txBody>
                  <a:tcPr marL="36576" marR="36576" marT="27432" marB="2743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b"/>
                      <a:r>
                        <a:rPr lang="en-US" sz="1100" b="1" i="0" u="none" strike="noStrike" dirty="0">
                          <a:effectLst/>
                          <a:latin typeface="Arial"/>
                        </a:rPr>
                        <a:t>$347 </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fontAlgn="b"/>
                      <a:r>
                        <a:rPr lang="en-US" sz="1100" b="1" i="0" u="none" strike="noStrike" dirty="0">
                          <a:effectLst/>
                          <a:latin typeface="Arial"/>
                        </a:rPr>
                        <a:t>$382 </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gridSpan="2">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fontAlgn="ctr"/>
                      <a:r>
                        <a:rPr lang="en-US" sz="1100" b="1" i="0" u="none" strike="noStrike" dirty="0" smtClean="0">
                          <a:solidFill>
                            <a:schemeClr val="tx1"/>
                          </a:solidFill>
                          <a:effectLst/>
                          <a:latin typeface="Arial" panose="020B0604020202020204" pitchFamily="34" charset="0"/>
                          <a:cs typeface="Arial" panose="020B0604020202020204" pitchFamily="34" charset="0"/>
                        </a:rPr>
                        <a:t>1.9</a:t>
                      </a:r>
                      <a:endParaRPr lang="en-US" sz="1100" b="1" i="0" u="none" strike="noStrike" dirty="0">
                        <a:solidFill>
                          <a:schemeClr val="tx1"/>
                        </a:solidFill>
                        <a:effectLst/>
                        <a:latin typeface="Arial" panose="020B0604020202020204" pitchFamily="34" charset="0"/>
                        <a:cs typeface="Arial" panose="020B0604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hMerge="1">
                  <a:txBody>
                    <a:bodyPr/>
                    <a:lstStyle/>
                    <a:p>
                      <a:pPr algn="ctr" fontAlgn="ctr"/>
                      <a:endParaRPr lang="en-US" sz="1100" b="0" i="0" u="none" strike="noStrike" dirty="0">
                        <a:solidFill>
                          <a:schemeClr val="tx1"/>
                        </a:solidFill>
                        <a:effectLst/>
                        <a:latin typeface="Arial" panose="020B0604020202020204" pitchFamily="34" charset="0"/>
                        <a:cs typeface="Arial" panose="020B0604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marL="0" marR="0" indent="0" algn="ctr" defTabSz="914400" rtl="0" eaLnBrk="1" fontAlgn="ctr" latinLnBrk="0" hangingPunct="1">
                        <a:lnSpc>
                          <a:spcPct val="100000"/>
                        </a:lnSpc>
                        <a:spcBef>
                          <a:spcPts val="0"/>
                        </a:spcBef>
                        <a:spcAft>
                          <a:spcPts val="0"/>
                        </a:spcAft>
                        <a:buClrTx/>
                        <a:buSzTx/>
                        <a:buFontTx/>
                        <a:buNone/>
                        <a:tabLst/>
                        <a:defRPr/>
                      </a:pPr>
                      <a:r>
                        <a:rPr lang="en-US" sz="1100" b="1" i="0" u="none" strike="noStrike" dirty="0" smtClean="0">
                          <a:solidFill>
                            <a:schemeClr val="tx1"/>
                          </a:solidFill>
                          <a:effectLst/>
                          <a:latin typeface="Arial" panose="020B0604020202020204" pitchFamily="34" charset="0"/>
                          <a:cs typeface="Arial" panose="020B0604020202020204" pitchFamily="34" charset="0"/>
                        </a:rPr>
                        <a:t>0.85%</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marL="0" marR="0" indent="0" algn="ctr" defTabSz="914400" rtl="0" eaLnBrk="1" fontAlgn="ctr" latinLnBrk="0" hangingPunct="1">
                        <a:lnSpc>
                          <a:spcPct val="100000"/>
                        </a:lnSpc>
                        <a:spcBef>
                          <a:spcPts val="0"/>
                        </a:spcBef>
                        <a:spcAft>
                          <a:spcPts val="0"/>
                        </a:spcAft>
                        <a:buClrTx/>
                        <a:buSzTx/>
                        <a:buFontTx/>
                        <a:buNone/>
                        <a:tabLst/>
                        <a:defRPr/>
                      </a:pPr>
                      <a:r>
                        <a:rPr lang="en-US" sz="1100" b="1" i="0" u="none" strike="noStrike" dirty="0" smtClean="0">
                          <a:solidFill>
                            <a:schemeClr val="tx1"/>
                          </a:solidFill>
                          <a:effectLst/>
                          <a:latin typeface="Arial" panose="020B0604020202020204" pitchFamily="34" charset="0"/>
                          <a:cs typeface="Arial" panose="020B0604020202020204" pitchFamily="34" charset="0"/>
                        </a:rPr>
                        <a:t>0.95%</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fontAlgn="ctr"/>
                      <a:r>
                        <a:rPr lang="en-US" sz="1100" b="1" i="0" u="none" strike="noStrike" dirty="0">
                          <a:effectLst/>
                          <a:latin typeface="Arial" panose="020B0604020202020204" pitchFamily="34" charset="0"/>
                          <a:cs typeface="Arial" panose="020B0604020202020204" pitchFamily="34" charset="0"/>
                        </a:rPr>
                        <a:t>1.12%</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fontAlgn="ctr"/>
                      <a:r>
                        <a:rPr lang="en-US" sz="1100" b="1" i="0" u="none" strike="noStrike" dirty="0">
                          <a:effectLst/>
                          <a:latin typeface="Arial" panose="020B0604020202020204" pitchFamily="34" charset="0"/>
                          <a:cs typeface="Arial" panose="020B0604020202020204" pitchFamily="34" charset="0"/>
                        </a:rPr>
                        <a:t>1.17%</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r>
              <a:tr h="248856">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marL="169863" indent="0" algn="l" defTabSz="914400" rtl="0" eaLnBrk="1" latinLnBrk="0" hangingPunct="1"/>
                      <a:r>
                        <a:rPr lang="en-US" sz="1100" b="0" i="0" kern="1200" dirty="0" smtClean="0">
                          <a:solidFill>
                            <a:schemeClr val="tx1"/>
                          </a:solidFill>
                          <a:latin typeface="Arial" panose="020B0604020202020204" pitchFamily="34" charset="0"/>
                          <a:ea typeface="+mn-ea"/>
                          <a:cs typeface="Arial" panose="020B0604020202020204" pitchFamily="34" charset="0"/>
                        </a:rPr>
                        <a:t>GCB</a:t>
                      </a:r>
                      <a:r>
                        <a:rPr lang="en-US" sz="1100" b="0" i="0" kern="1200" baseline="0" dirty="0" smtClean="0">
                          <a:solidFill>
                            <a:schemeClr val="tx1"/>
                          </a:solidFill>
                          <a:latin typeface="Arial" panose="020B0604020202020204" pitchFamily="34" charset="0"/>
                          <a:ea typeface="+mn-ea"/>
                          <a:cs typeface="Arial" panose="020B0604020202020204" pitchFamily="34" charset="0"/>
                        </a:rPr>
                        <a:t> – Large Corporates</a:t>
                      </a:r>
                      <a:endParaRPr lang="en-US" sz="1100" b="0" i="0" kern="1200" dirty="0">
                        <a:solidFill>
                          <a:schemeClr val="tx1"/>
                        </a:solidFill>
                        <a:latin typeface="Arial" panose="020B0604020202020204" pitchFamily="34" charset="0"/>
                        <a:ea typeface="+mn-ea"/>
                        <a:cs typeface="Arial" panose="020B0604020202020204" pitchFamily="34" charset="0"/>
                      </a:endParaRPr>
                    </a:p>
                  </a:txBody>
                  <a:tcPr marL="36576" marR="36576" marT="27432" marB="2743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b"/>
                      <a:r>
                        <a:rPr lang="en-US" sz="1100" b="0" i="0" u="none" strike="noStrike">
                          <a:effectLst/>
                          <a:latin typeface="Arial"/>
                        </a:rPr>
                        <a:t>$17 </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fontAlgn="b"/>
                      <a:r>
                        <a:rPr lang="en-US" sz="1100" b="0" i="0" u="none" strike="noStrike">
                          <a:effectLst/>
                          <a:latin typeface="Arial"/>
                        </a:rPr>
                        <a:t>$19 </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gridSpan="2">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fontAlgn="ctr"/>
                      <a:r>
                        <a:rPr lang="en-US" sz="1100" b="0" i="0" u="none" strike="noStrike" dirty="0" smtClean="0">
                          <a:solidFill>
                            <a:schemeClr val="tx1"/>
                          </a:solidFill>
                          <a:effectLst/>
                          <a:latin typeface="Arial" panose="020B0604020202020204" pitchFamily="34" charset="0"/>
                          <a:cs typeface="Arial" panose="020B0604020202020204" pitchFamily="34" charset="0"/>
                        </a:rPr>
                        <a:t>2.7</a:t>
                      </a:r>
                      <a:endParaRPr lang="en-US" sz="1100" b="0" i="0" u="none" strike="noStrike" dirty="0">
                        <a:solidFill>
                          <a:schemeClr val="tx1"/>
                        </a:solidFill>
                        <a:effectLst/>
                        <a:latin typeface="Arial" panose="020B0604020202020204" pitchFamily="34" charset="0"/>
                        <a:cs typeface="Arial" panose="020B0604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fontAlgn="ctr"/>
                      <a:endParaRPr lang="en-US" sz="1100" b="0" i="0" u="none" strike="noStrike" dirty="0">
                        <a:solidFill>
                          <a:schemeClr val="tx1"/>
                        </a:solidFill>
                        <a:effectLst/>
                        <a:latin typeface="Arial" panose="020B0604020202020204" pitchFamily="34" charset="0"/>
                        <a:cs typeface="Arial" panose="020B0604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marL="0" marR="0" indent="0" algn="ctr" defTabSz="914400" rtl="0" eaLnBrk="1" fontAlgn="ctr" latinLnBrk="0" hangingPunct="1">
                        <a:lnSpc>
                          <a:spcPct val="100000"/>
                        </a:lnSpc>
                        <a:spcBef>
                          <a:spcPts val="0"/>
                        </a:spcBef>
                        <a:spcAft>
                          <a:spcPts val="0"/>
                        </a:spcAft>
                        <a:buClrTx/>
                        <a:buSzTx/>
                        <a:buFontTx/>
                        <a:buNone/>
                        <a:tabLst/>
                        <a:defRPr/>
                      </a:pPr>
                      <a:r>
                        <a:rPr lang="en-US" sz="1100" b="0" i="0" u="none" strike="noStrike" dirty="0" smtClean="0">
                          <a:solidFill>
                            <a:schemeClr val="tx1"/>
                          </a:solidFill>
                          <a:effectLst/>
                          <a:latin typeface="Arial" panose="020B0604020202020204" pitchFamily="34" charset="0"/>
                          <a:cs typeface="Arial" panose="020B0604020202020204" pitchFamily="34" charset="0"/>
                        </a:rPr>
                        <a:t>0.07%</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marL="0" marR="0" indent="0" algn="ctr" defTabSz="914400" rtl="0" eaLnBrk="1" fontAlgn="ctr" latinLnBrk="0" hangingPunct="1">
                        <a:lnSpc>
                          <a:spcPct val="100000"/>
                        </a:lnSpc>
                        <a:spcBef>
                          <a:spcPts val="0"/>
                        </a:spcBef>
                        <a:spcAft>
                          <a:spcPts val="0"/>
                        </a:spcAft>
                        <a:buClrTx/>
                        <a:buSzTx/>
                        <a:buFontTx/>
                        <a:buNone/>
                        <a:tabLst/>
                        <a:defRPr/>
                      </a:pPr>
                      <a:r>
                        <a:rPr lang="en-US" sz="1100" b="0" i="0" u="none" strike="noStrike" dirty="0" smtClean="0">
                          <a:solidFill>
                            <a:schemeClr val="tx1"/>
                          </a:solidFill>
                          <a:effectLst/>
                          <a:latin typeface="Arial" panose="020B0604020202020204" pitchFamily="34" charset="0"/>
                          <a:cs typeface="Arial" panose="020B0604020202020204" pitchFamily="34" charset="0"/>
                        </a:rPr>
                        <a:t>0.08%</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fontAlgn="ctr"/>
                      <a:r>
                        <a:rPr lang="en-US" sz="1100" b="0" i="0" u="none" strike="noStrike" dirty="0" smtClean="0">
                          <a:effectLst/>
                          <a:latin typeface="Arial" panose="020B0604020202020204" pitchFamily="34" charset="0"/>
                          <a:cs typeface="Arial" panose="020B0604020202020204" pitchFamily="34" charset="0"/>
                        </a:rPr>
                        <a:t>0.09%</a:t>
                      </a:r>
                      <a:endParaRPr lang="en-US" sz="1100" b="0" i="0" u="none" strike="noStrike" dirty="0">
                        <a:effectLst/>
                        <a:latin typeface="Arial" panose="020B0604020202020204" pitchFamily="34" charset="0"/>
                        <a:cs typeface="Arial" panose="020B0604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fontAlgn="ctr"/>
                      <a:r>
                        <a:rPr lang="en-US" sz="1100" b="0" i="0" u="none" strike="noStrike" dirty="0" smtClean="0">
                          <a:effectLst/>
                          <a:latin typeface="Arial" panose="020B0604020202020204" pitchFamily="34" charset="0"/>
                          <a:cs typeface="Arial" panose="020B0604020202020204" pitchFamily="34" charset="0"/>
                        </a:rPr>
                        <a:t>0.09%</a:t>
                      </a:r>
                      <a:endParaRPr lang="en-US" sz="1100" b="0" i="0" u="none" strike="noStrike" dirty="0">
                        <a:effectLst/>
                        <a:latin typeface="Arial" panose="020B0604020202020204" pitchFamily="34" charset="0"/>
                        <a:cs typeface="Arial" panose="020B0604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r>
              <a:tr h="248856">
                <a:tc>
                  <a:txBody>
                    <a:bodyPr/>
                    <a:lstStyle/>
                    <a:p>
                      <a:pPr marL="169863" indent="0" algn="l" defTabSz="914400" rtl="0" eaLnBrk="1" latinLnBrk="0" hangingPunct="1"/>
                      <a:r>
                        <a:rPr lang="en-US" sz="1100" b="0" i="0" kern="1200" dirty="0" smtClean="0">
                          <a:solidFill>
                            <a:schemeClr val="tx1"/>
                          </a:solidFill>
                          <a:latin typeface="Arial" panose="020B0604020202020204" pitchFamily="34" charset="0"/>
                          <a:ea typeface="+mn-ea"/>
                          <a:cs typeface="Arial" panose="020B0604020202020204" pitchFamily="34" charset="0"/>
                        </a:rPr>
                        <a:t>GCB </a:t>
                      </a:r>
                      <a:r>
                        <a:rPr lang="en-US" sz="1100" b="0" i="0" kern="1200" baseline="0" dirty="0" smtClean="0">
                          <a:solidFill>
                            <a:schemeClr val="tx1"/>
                          </a:solidFill>
                          <a:latin typeface="Arial" panose="020B0604020202020204" pitchFamily="34" charset="0"/>
                          <a:ea typeface="+mn-ea"/>
                          <a:cs typeface="Arial" panose="020B0604020202020204" pitchFamily="34" charset="0"/>
                        </a:rPr>
                        <a:t>–</a:t>
                      </a:r>
                      <a:r>
                        <a:rPr lang="en-US" sz="1100" b="0" i="0" kern="1200" dirty="0" smtClean="0">
                          <a:solidFill>
                            <a:schemeClr val="tx1"/>
                          </a:solidFill>
                          <a:latin typeface="Arial" panose="020B0604020202020204" pitchFamily="34" charset="0"/>
                          <a:ea typeface="+mn-ea"/>
                          <a:cs typeface="Arial" panose="020B0604020202020204" pitchFamily="34" charset="0"/>
                        </a:rPr>
                        <a:t> MRG</a:t>
                      </a:r>
                      <a:endParaRPr lang="en-US" sz="1100" b="0" i="0" kern="1200" dirty="0">
                        <a:solidFill>
                          <a:schemeClr val="tx1"/>
                        </a:solidFill>
                        <a:latin typeface="Arial" panose="020B0604020202020204" pitchFamily="34" charset="0"/>
                        <a:ea typeface="+mn-ea"/>
                        <a:cs typeface="Arial" panose="020B0604020202020204" pitchFamily="34" charset="0"/>
                      </a:endParaRPr>
                    </a:p>
                  </a:txBody>
                  <a:tcPr marL="36576" marR="36576" marT="27432" marB="2743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b"/>
                      <a:r>
                        <a:rPr lang="en-US" sz="1100" b="0" i="0" u="none" strike="noStrike" dirty="0">
                          <a:effectLst/>
                          <a:latin typeface="Arial"/>
                        </a:rPr>
                        <a:t>$54 </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fontAlgn="b"/>
                      <a:r>
                        <a:rPr lang="en-US" sz="1100" b="0" i="0" u="none" strike="noStrike" dirty="0">
                          <a:effectLst/>
                          <a:latin typeface="Arial"/>
                        </a:rPr>
                        <a:t>$59 </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gridSpan="2">
                  <a:txBody>
                    <a:bodyPr/>
                    <a:lstStyle/>
                    <a:p>
                      <a:pPr algn="ctr" fontAlgn="ctr"/>
                      <a:r>
                        <a:rPr lang="en-US" sz="1100" b="0" i="0" u="none" strike="noStrike" dirty="0" smtClean="0">
                          <a:solidFill>
                            <a:schemeClr val="tx1"/>
                          </a:solidFill>
                          <a:effectLst/>
                          <a:latin typeface="Arial" panose="020B0604020202020204" pitchFamily="34" charset="0"/>
                          <a:cs typeface="Arial" panose="020B0604020202020204" pitchFamily="34" charset="0"/>
                        </a:rPr>
                        <a:t>19.9</a:t>
                      </a:r>
                      <a:endParaRPr lang="en-US" sz="1100" b="0" i="0" u="none" strike="noStrike" dirty="0">
                        <a:solidFill>
                          <a:schemeClr val="tx1"/>
                        </a:solidFill>
                        <a:effectLst/>
                        <a:latin typeface="Arial" panose="020B0604020202020204" pitchFamily="34" charset="0"/>
                        <a:cs typeface="Arial" panose="020B0604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fontAlgn="ctr"/>
                      <a:endParaRPr lang="en-US" sz="1100" b="0" i="0" u="none" strike="noStrike" dirty="0">
                        <a:solidFill>
                          <a:schemeClr val="tx1"/>
                        </a:solidFill>
                        <a:effectLst/>
                        <a:latin typeface="Arial" panose="020B0604020202020204" pitchFamily="34" charset="0"/>
                        <a:cs typeface="Arial" panose="020B0604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sz="1100" b="0" i="0" u="none" strike="noStrike" dirty="0" smtClean="0">
                          <a:solidFill>
                            <a:schemeClr val="tx1"/>
                          </a:solidFill>
                          <a:effectLst/>
                          <a:latin typeface="Arial" panose="020B0604020202020204" pitchFamily="34" charset="0"/>
                          <a:cs typeface="Arial" panose="020B0604020202020204" pitchFamily="34" charset="0"/>
                        </a:rPr>
                        <a:t>0.02%</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sz="1100" b="0" i="0" u="none" strike="noStrike" dirty="0" smtClean="0">
                          <a:solidFill>
                            <a:schemeClr val="tx1"/>
                          </a:solidFill>
                          <a:effectLst/>
                          <a:latin typeface="Arial" panose="020B0604020202020204" pitchFamily="34" charset="0"/>
                          <a:cs typeface="Arial" panose="020B0604020202020204" pitchFamily="34" charset="0"/>
                        </a:rPr>
                        <a:t>0.02%</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a:txBody>
                    <a:bodyPr/>
                    <a:lstStyle/>
                    <a:p>
                      <a:pPr algn="ctr" fontAlgn="ctr"/>
                      <a:r>
                        <a:rPr lang="en-US" sz="1100" b="0" i="0" u="none" strike="noStrike" dirty="0" smtClean="0">
                          <a:effectLst/>
                          <a:latin typeface="Arial" panose="020B0604020202020204" pitchFamily="34" charset="0"/>
                          <a:cs typeface="Arial" panose="020B0604020202020204" pitchFamily="34" charset="0"/>
                        </a:rPr>
                        <a:t>0.02%</a:t>
                      </a:r>
                      <a:endParaRPr lang="en-US" sz="1100" b="0" i="0" u="none" strike="noStrike" dirty="0">
                        <a:effectLst/>
                        <a:latin typeface="Arial" panose="020B0604020202020204" pitchFamily="34" charset="0"/>
                        <a:cs typeface="Arial" panose="020B0604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fontAlgn="ctr"/>
                      <a:r>
                        <a:rPr lang="en-US" sz="1100" b="0" i="0" u="none" strike="noStrike" dirty="0" smtClean="0">
                          <a:effectLst/>
                          <a:latin typeface="Arial" panose="020B0604020202020204" pitchFamily="34" charset="0"/>
                          <a:cs typeface="Arial" panose="020B0604020202020204" pitchFamily="34" charset="0"/>
                        </a:rPr>
                        <a:t>0.02%</a:t>
                      </a:r>
                      <a:endParaRPr lang="en-US" sz="1100" b="0" i="0" u="none" strike="noStrike" dirty="0">
                        <a:effectLst/>
                        <a:latin typeface="Arial" panose="020B0604020202020204" pitchFamily="34" charset="0"/>
                        <a:cs typeface="Arial" panose="020B0604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r>
              <a:tr h="301101">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marL="60325" indent="0" algn="l" defTabSz="914400" rtl="0" eaLnBrk="1" latinLnBrk="0" hangingPunct="1"/>
                      <a:r>
                        <a:rPr lang="en-US" sz="1100" b="1" kern="1200" dirty="0" smtClean="0">
                          <a:solidFill>
                            <a:schemeClr val="tx1"/>
                          </a:solidFill>
                          <a:latin typeface="Arial" panose="020B0604020202020204" pitchFamily="34" charset="0"/>
                          <a:ea typeface="+mn-ea"/>
                          <a:cs typeface="Arial" panose="020B0604020202020204" pitchFamily="34" charset="0"/>
                        </a:rPr>
                        <a:t>SBNA Cons. </a:t>
                      </a:r>
                      <a:r>
                        <a:rPr lang="en-US" sz="1100" b="1" kern="1200" baseline="0" dirty="0" smtClean="0">
                          <a:solidFill>
                            <a:schemeClr val="tx1"/>
                          </a:solidFill>
                          <a:latin typeface="Arial" panose="020B0604020202020204" pitchFamily="34" charset="0"/>
                          <a:ea typeface="+mn-ea"/>
                          <a:cs typeface="Arial" panose="020B0604020202020204" pitchFamily="34" charset="0"/>
                        </a:rPr>
                        <a:t>&amp; Business </a:t>
                      </a:r>
                      <a:endParaRPr lang="en-US" sz="1100" b="1" kern="1200" dirty="0">
                        <a:solidFill>
                          <a:schemeClr val="tx1"/>
                        </a:solidFill>
                        <a:latin typeface="Arial" panose="020B0604020202020204" pitchFamily="34" charset="0"/>
                        <a:ea typeface="+mn-ea"/>
                        <a:cs typeface="Arial" panose="020B0604020202020204" pitchFamily="34" charset="0"/>
                      </a:endParaRPr>
                    </a:p>
                  </a:txBody>
                  <a:tcPr marL="36576" marR="36576" marT="27432" marB="2743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b"/>
                      <a:r>
                        <a:rPr lang="en-US" sz="1100" b="0" i="0" u="none" strike="noStrike" dirty="0">
                          <a:effectLst/>
                          <a:latin typeface="Arial"/>
                        </a:rPr>
                        <a:t>$783 </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fontAlgn="b"/>
                      <a:r>
                        <a:rPr lang="en-US" sz="1100" b="0" i="0" u="none" strike="noStrike" dirty="0">
                          <a:effectLst/>
                          <a:latin typeface="Arial"/>
                        </a:rPr>
                        <a:t>$862 </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gridSpan="6">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fontAlgn="b"/>
                      <a:endParaRPr lang="en-US" sz="1100" b="0" i="0" u="none" strike="noStrike" dirty="0">
                        <a:solidFill>
                          <a:schemeClr val="tx1"/>
                        </a:solidFill>
                        <a:effectLst/>
                        <a:latin typeface="Arial" panose="020B0604020202020204" pitchFamily="34" charset="0"/>
                        <a:cs typeface="Arial" panose="020B0604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pattFill prst="ltUpDiag">
                      <a:fgClr>
                        <a:schemeClr val="bg1">
                          <a:lumMod val="65000"/>
                        </a:schemeClr>
                      </a:fgClr>
                      <a:bgClr>
                        <a:schemeClr val="bg1"/>
                      </a:bgClr>
                    </a:pattFill>
                  </a:tcPr>
                </a:tc>
                <a:tc hMerge="1">
                  <a:txBody>
                    <a:bodyPr/>
                    <a:lstStyle/>
                    <a:p>
                      <a:endParaRPr lang="en-US"/>
                    </a:p>
                  </a:txBody>
                  <a:tcPr/>
                </a:tc>
                <a:tc hMerge="1">
                  <a:txBody>
                    <a:bodyPr/>
                    <a:lstStyle/>
                    <a:p>
                      <a:endParaRPr lang="en-GB"/>
                    </a:p>
                  </a:txBody>
                  <a:tcPr/>
                </a:tc>
                <a:tc hMerge="1">
                  <a:txBody>
                    <a:bodyPr/>
                    <a:lstStyle/>
                    <a:p>
                      <a:endParaRPr lang="en-GB"/>
                    </a:p>
                  </a:txBody>
                  <a:tcPr/>
                </a:tc>
                <a:tc hMerge="1">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fontAlgn="b"/>
                      <a:endParaRPr lang="en-US" sz="1100" b="1" i="0" u="none" strike="noStrike" dirty="0">
                        <a:solidFill>
                          <a:schemeClr val="bg1"/>
                        </a:solidFill>
                        <a:effectLst/>
                        <a:latin typeface="Arial" panose="020B0604020202020204" pitchFamily="34" charset="0"/>
                        <a:cs typeface="Arial" panose="020B0604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hMerge="1">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fontAlgn="b"/>
                      <a:endParaRPr lang="en-US" sz="1100" b="1" i="0" u="none" strike="noStrike" dirty="0">
                        <a:solidFill>
                          <a:schemeClr val="bg1"/>
                        </a:solidFill>
                        <a:effectLst/>
                        <a:latin typeface="Arial" panose="020B0604020202020204" pitchFamily="34" charset="0"/>
                        <a:cs typeface="Arial" panose="020B0604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r>
              <a:tr h="248856">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marL="169863" indent="0" algn="l" defTabSz="914400" rtl="0" eaLnBrk="1" latinLnBrk="0" hangingPunct="1"/>
                      <a:r>
                        <a:rPr lang="en-US" sz="1100" b="0" i="0" kern="1200" dirty="0" smtClean="0">
                          <a:solidFill>
                            <a:schemeClr val="tx1"/>
                          </a:solidFill>
                          <a:latin typeface="Arial" panose="020B0604020202020204" pitchFamily="34" charset="0"/>
                          <a:ea typeface="+mn-ea"/>
                          <a:cs typeface="Arial" panose="020B0604020202020204" pitchFamily="34" charset="0"/>
                        </a:rPr>
                        <a:t>Retail Banking</a:t>
                      </a:r>
                      <a:endParaRPr lang="en-US" sz="1100" b="0" i="0" kern="1200" dirty="0">
                        <a:solidFill>
                          <a:schemeClr val="tx1"/>
                        </a:solidFill>
                        <a:latin typeface="Arial" panose="020B0604020202020204" pitchFamily="34" charset="0"/>
                        <a:ea typeface="+mn-ea"/>
                        <a:cs typeface="Arial" panose="020B0604020202020204" pitchFamily="34" charset="0"/>
                      </a:endParaRPr>
                    </a:p>
                  </a:txBody>
                  <a:tcPr marL="36576" marR="36576" marT="27432" marB="2743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b"/>
                      <a:r>
                        <a:rPr lang="en-US" sz="1100" b="0" i="0" u="none" strike="noStrike">
                          <a:effectLst/>
                          <a:latin typeface="Arial"/>
                        </a:rPr>
                        <a:t>$550 </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fontAlgn="b"/>
                      <a:r>
                        <a:rPr lang="en-US" sz="1100" b="0" i="0" u="none" strike="noStrike" dirty="0">
                          <a:effectLst/>
                          <a:latin typeface="Arial"/>
                        </a:rPr>
                        <a:t>$606 </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gridSpan="2">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fontAlgn="b"/>
                      <a:r>
                        <a:rPr lang="en-US" sz="1100" b="0" i="0" u="none" strike="noStrike" dirty="0">
                          <a:solidFill>
                            <a:schemeClr val="tx1"/>
                          </a:solidFill>
                          <a:effectLst/>
                          <a:latin typeface="Arial" panose="020B0604020202020204" pitchFamily="34" charset="0"/>
                          <a:cs typeface="Arial" panose="020B0604020202020204" pitchFamily="34" charset="0"/>
                        </a:rPr>
                        <a:t>2.6</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hMerge="1">
                  <a:txBody>
                    <a:bodyPr/>
                    <a:lstStyle/>
                    <a:p>
                      <a:pPr algn="ctr" fontAlgn="b"/>
                      <a:endParaRPr lang="en-US" sz="1100" b="0" i="0" u="none" strike="noStrike" dirty="0">
                        <a:solidFill>
                          <a:schemeClr val="tx1"/>
                        </a:solidFill>
                        <a:effectLst/>
                        <a:latin typeface="Arial" panose="020B0604020202020204" pitchFamily="34" charset="0"/>
                        <a:cs typeface="Arial" panose="020B0604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fontAlgn="ctr"/>
                      <a:r>
                        <a:rPr lang="en-US" sz="1100" b="0" i="0" u="none" strike="noStrike" dirty="0" smtClean="0">
                          <a:solidFill>
                            <a:schemeClr val="tx1"/>
                          </a:solidFill>
                          <a:effectLst/>
                          <a:latin typeface="Arial" panose="020B0604020202020204" pitchFamily="34" charset="0"/>
                          <a:cs typeface="Arial" panose="020B0604020202020204" pitchFamily="34" charset="0"/>
                        </a:rPr>
                        <a:t>0.6%</a:t>
                      </a:r>
                      <a:endParaRPr lang="en-US" sz="1100" b="0" i="0" u="none" strike="noStrike" dirty="0">
                        <a:solidFill>
                          <a:schemeClr val="tx1"/>
                        </a:solidFill>
                        <a:effectLst/>
                        <a:latin typeface="Arial" panose="020B0604020202020204" pitchFamily="34" charset="0"/>
                        <a:cs typeface="Arial" panose="020B0604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fontAlgn="ctr"/>
                      <a:r>
                        <a:rPr lang="en-US" sz="1100" b="0" i="0" u="none" strike="noStrike" dirty="0" smtClean="0">
                          <a:solidFill>
                            <a:schemeClr val="tx1"/>
                          </a:solidFill>
                          <a:effectLst/>
                          <a:latin typeface="Arial" panose="020B0604020202020204" pitchFamily="34" charset="0"/>
                          <a:cs typeface="Arial" panose="020B0604020202020204" pitchFamily="34" charset="0"/>
                        </a:rPr>
                        <a:t>0.7%</a:t>
                      </a:r>
                      <a:endParaRPr lang="en-US" sz="1100" b="0" i="0" u="none" strike="noStrike" dirty="0">
                        <a:solidFill>
                          <a:schemeClr val="tx1"/>
                        </a:solidFill>
                        <a:effectLst/>
                        <a:latin typeface="Arial" panose="020B0604020202020204" pitchFamily="34" charset="0"/>
                        <a:cs typeface="Arial" panose="020B0604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fontAlgn="ctr"/>
                      <a:r>
                        <a:rPr lang="en-US" sz="1100" b="0" i="0" u="none" strike="noStrike" dirty="0">
                          <a:effectLst/>
                          <a:latin typeface="Arial" panose="020B0604020202020204" pitchFamily="34" charset="0"/>
                          <a:cs typeface="Arial" panose="020B0604020202020204" pitchFamily="34" charset="0"/>
                        </a:rPr>
                        <a:t>0.83%</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fontAlgn="ctr"/>
                      <a:r>
                        <a:rPr lang="en-US" sz="1100" b="0" i="0" u="none" strike="noStrike" dirty="0">
                          <a:effectLst/>
                          <a:latin typeface="Arial" panose="020B0604020202020204" pitchFamily="34" charset="0"/>
                          <a:cs typeface="Arial" panose="020B0604020202020204" pitchFamily="34" charset="0"/>
                        </a:rPr>
                        <a:t>0.87%</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r>
              <a:tr h="292357">
                <a:tc>
                  <a:txBody>
                    <a:bodyPr/>
                    <a:lstStyle>
                      <a:lvl1pPr marL="0" algn="l" defTabSz="457200" rtl="0" eaLnBrk="1" latinLnBrk="0" hangingPunct="1">
                        <a:defRPr sz="1800" b="1" kern="1200">
                          <a:solidFill>
                            <a:schemeClr val="lt1"/>
                          </a:solidFill>
                          <a:latin typeface="Arial"/>
                        </a:defRPr>
                      </a:lvl1pPr>
                      <a:lvl2pPr marL="457200" algn="l" defTabSz="457200" rtl="0" eaLnBrk="1" latinLnBrk="0" hangingPunct="1">
                        <a:defRPr sz="1800" b="1" kern="1200">
                          <a:solidFill>
                            <a:schemeClr val="lt1"/>
                          </a:solidFill>
                          <a:latin typeface="Arial"/>
                        </a:defRPr>
                      </a:lvl2pPr>
                      <a:lvl3pPr marL="914400" algn="l" defTabSz="457200" rtl="0" eaLnBrk="1" latinLnBrk="0" hangingPunct="1">
                        <a:defRPr sz="1800" b="1" kern="1200">
                          <a:solidFill>
                            <a:schemeClr val="lt1"/>
                          </a:solidFill>
                          <a:latin typeface="Arial"/>
                        </a:defRPr>
                      </a:lvl3pPr>
                      <a:lvl4pPr marL="1371600" algn="l" defTabSz="457200" rtl="0" eaLnBrk="1" latinLnBrk="0" hangingPunct="1">
                        <a:defRPr sz="1800" b="1" kern="1200">
                          <a:solidFill>
                            <a:schemeClr val="lt1"/>
                          </a:solidFill>
                          <a:latin typeface="Arial"/>
                        </a:defRPr>
                      </a:lvl4pPr>
                      <a:lvl5pPr marL="1828800" algn="l" defTabSz="457200" rtl="0" eaLnBrk="1" latinLnBrk="0" hangingPunct="1">
                        <a:defRPr sz="1800" b="1" kern="1200">
                          <a:solidFill>
                            <a:schemeClr val="lt1"/>
                          </a:solidFill>
                          <a:latin typeface="Arial"/>
                        </a:defRPr>
                      </a:lvl5pPr>
                      <a:lvl6pPr marL="2286000" algn="l" defTabSz="457200" rtl="0" eaLnBrk="1" latinLnBrk="0" hangingPunct="1">
                        <a:defRPr sz="1800" b="1" kern="1200">
                          <a:solidFill>
                            <a:schemeClr val="lt1"/>
                          </a:solidFill>
                          <a:latin typeface="Arial"/>
                        </a:defRPr>
                      </a:lvl6pPr>
                      <a:lvl7pPr marL="2743200" algn="l" defTabSz="457200" rtl="0" eaLnBrk="1" latinLnBrk="0" hangingPunct="1">
                        <a:defRPr sz="1800" b="1" kern="1200">
                          <a:solidFill>
                            <a:schemeClr val="lt1"/>
                          </a:solidFill>
                          <a:latin typeface="Arial"/>
                        </a:defRPr>
                      </a:lvl7pPr>
                      <a:lvl8pPr marL="3200400" algn="l" defTabSz="457200" rtl="0" eaLnBrk="1" latinLnBrk="0" hangingPunct="1">
                        <a:defRPr sz="1800" b="1" kern="1200">
                          <a:solidFill>
                            <a:schemeClr val="lt1"/>
                          </a:solidFill>
                          <a:latin typeface="Arial"/>
                        </a:defRPr>
                      </a:lvl8pPr>
                      <a:lvl9pPr marL="3657600" algn="l" defTabSz="457200" rtl="0" eaLnBrk="1" latinLnBrk="0" hangingPunct="1">
                        <a:defRPr sz="1800" b="1" kern="1200">
                          <a:solidFill>
                            <a:schemeClr val="lt1"/>
                          </a:solidFill>
                          <a:latin typeface="Arial"/>
                        </a:defRPr>
                      </a:lvl9pPr>
                    </a:lstStyle>
                    <a:p>
                      <a:pPr marL="169863" indent="0" algn="l" defTabSz="914400" rtl="0" eaLnBrk="1" latinLnBrk="0" hangingPunct="1"/>
                      <a:r>
                        <a:rPr lang="en-US" sz="1100" b="0" i="0" kern="1200" dirty="0" smtClean="0">
                          <a:solidFill>
                            <a:schemeClr val="tx1"/>
                          </a:solidFill>
                          <a:latin typeface="Arial" panose="020B0604020202020204" pitchFamily="34" charset="0"/>
                          <a:ea typeface="+mn-ea"/>
                          <a:cs typeface="Arial" panose="020B0604020202020204" pitchFamily="34" charset="0"/>
                        </a:rPr>
                        <a:t>Business Banking</a:t>
                      </a:r>
                      <a:endParaRPr lang="en-US" sz="1100" b="0" i="0" kern="1200" dirty="0">
                        <a:solidFill>
                          <a:schemeClr val="tx1"/>
                        </a:solidFill>
                        <a:latin typeface="Arial" panose="020B0604020202020204" pitchFamily="34" charset="0"/>
                        <a:ea typeface="+mn-ea"/>
                        <a:cs typeface="Arial" panose="020B0604020202020204" pitchFamily="34" charset="0"/>
                      </a:endParaRPr>
                    </a:p>
                  </a:txBody>
                  <a:tcPr marL="36576" marR="36576" marT="27432" marB="2743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b"/>
                      <a:r>
                        <a:rPr lang="en-US" sz="1100" b="0" i="0" u="none" strike="noStrike">
                          <a:effectLst/>
                          <a:latin typeface="Arial"/>
                        </a:rPr>
                        <a:t>$233 </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fontAlgn="b"/>
                      <a:r>
                        <a:rPr lang="en-US" sz="1100" b="0" i="0" u="none" strike="noStrike" dirty="0">
                          <a:effectLst/>
                          <a:latin typeface="Arial"/>
                        </a:rPr>
                        <a:t>$256 </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gridSpan="2">
                  <a:txBody>
                    <a:bodyPr/>
                    <a:lstStyle>
                      <a:lvl1pPr marL="0" algn="l" defTabSz="457200" rtl="0" eaLnBrk="1" latinLnBrk="0" hangingPunct="1">
                        <a:defRPr sz="1800" b="1" kern="1200">
                          <a:solidFill>
                            <a:schemeClr val="lt1"/>
                          </a:solidFill>
                          <a:latin typeface="Arial"/>
                        </a:defRPr>
                      </a:lvl1pPr>
                      <a:lvl2pPr marL="457200" algn="l" defTabSz="457200" rtl="0" eaLnBrk="1" latinLnBrk="0" hangingPunct="1">
                        <a:defRPr sz="1800" b="1" kern="1200">
                          <a:solidFill>
                            <a:schemeClr val="lt1"/>
                          </a:solidFill>
                          <a:latin typeface="Arial"/>
                        </a:defRPr>
                      </a:lvl2pPr>
                      <a:lvl3pPr marL="914400" algn="l" defTabSz="457200" rtl="0" eaLnBrk="1" latinLnBrk="0" hangingPunct="1">
                        <a:defRPr sz="1800" b="1" kern="1200">
                          <a:solidFill>
                            <a:schemeClr val="lt1"/>
                          </a:solidFill>
                          <a:latin typeface="Arial"/>
                        </a:defRPr>
                      </a:lvl3pPr>
                      <a:lvl4pPr marL="1371600" algn="l" defTabSz="457200" rtl="0" eaLnBrk="1" latinLnBrk="0" hangingPunct="1">
                        <a:defRPr sz="1800" b="1" kern="1200">
                          <a:solidFill>
                            <a:schemeClr val="lt1"/>
                          </a:solidFill>
                          <a:latin typeface="Arial"/>
                        </a:defRPr>
                      </a:lvl4pPr>
                      <a:lvl5pPr marL="1828800" algn="l" defTabSz="457200" rtl="0" eaLnBrk="1" latinLnBrk="0" hangingPunct="1">
                        <a:defRPr sz="1800" b="1" kern="1200">
                          <a:solidFill>
                            <a:schemeClr val="lt1"/>
                          </a:solidFill>
                          <a:latin typeface="Arial"/>
                        </a:defRPr>
                      </a:lvl5pPr>
                      <a:lvl6pPr marL="2286000" algn="l" defTabSz="457200" rtl="0" eaLnBrk="1" latinLnBrk="0" hangingPunct="1">
                        <a:defRPr sz="1800" b="1" kern="1200">
                          <a:solidFill>
                            <a:schemeClr val="lt1"/>
                          </a:solidFill>
                          <a:latin typeface="Arial"/>
                        </a:defRPr>
                      </a:lvl6pPr>
                      <a:lvl7pPr marL="2743200" algn="l" defTabSz="457200" rtl="0" eaLnBrk="1" latinLnBrk="0" hangingPunct="1">
                        <a:defRPr sz="1800" b="1" kern="1200">
                          <a:solidFill>
                            <a:schemeClr val="lt1"/>
                          </a:solidFill>
                          <a:latin typeface="Arial"/>
                        </a:defRPr>
                      </a:lvl7pPr>
                      <a:lvl8pPr marL="3200400" algn="l" defTabSz="457200" rtl="0" eaLnBrk="1" latinLnBrk="0" hangingPunct="1">
                        <a:defRPr sz="1800" b="1" kern="1200">
                          <a:solidFill>
                            <a:schemeClr val="lt1"/>
                          </a:solidFill>
                          <a:latin typeface="Arial"/>
                        </a:defRPr>
                      </a:lvl8pPr>
                      <a:lvl9pPr marL="3657600" algn="l" defTabSz="457200" rtl="0" eaLnBrk="1" latinLnBrk="0" hangingPunct="1">
                        <a:defRPr sz="1800" b="1" kern="1200">
                          <a:solidFill>
                            <a:schemeClr val="lt1"/>
                          </a:solidFill>
                          <a:latin typeface="Arial"/>
                        </a:defRPr>
                      </a:lvl9pPr>
                    </a:lstStyle>
                    <a:p>
                      <a:pPr algn="ctr" fontAlgn="b"/>
                      <a:r>
                        <a:rPr lang="en-US" sz="1100" b="0" i="0" u="none" strike="noStrike" dirty="0">
                          <a:solidFill>
                            <a:schemeClr val="tx1"/>
                          </a:solidFill>
                          <a:effectLst/>
                          <a:latin typeface="Arial" panose="020B0604020202020204" pitchFamily="34" charset="0"/>
                          <a:cs typeface="Arial" panose="020B0604020202020204" pitchFamily="34" charset="0"/>
                        </a:rPr>
                        <a:t>2.9</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hMerge="1">
                  <a:txBody>
                    <a:bodyPr/>
                    <a:lstStyle/>
                    <a:p>
                      <a:pPr algn="ctr" fontAlgn="b"/>
                      <a:endParaRPr lang="en-US" sz="1100" b="0" i="0" u="none" strike="noStrike" dirty="0">
                        <a:solidFill>
                          <a:schemeClr val="tx1"/>
                        </a:solidFill>
                        <a:effectLst/>
                        <a:latin typeface="Arial" panose="020B0604020202020204" pitchFamily="34" charset="0"/>
                        <a:cs typeface="Arial" panose="020B0604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457200" rtl="0" eaLnBrk="1" latinLnBrk="0" hangingPunct="1">
                        <a:defRPr sz="1800" b="1" kern="1200">
                          <a:solidFill>
                            <a:schemeClr val="lt1"/>
                          </a:solidFill>
                          <a:latin typeface="Arial"/>
                        </a:defRPr>
                      </a:lvl1pPr>
                      <a:lvl2pPr marL="457200" algn="l" defTabSz="457200" rtl="0" eaLnBrk="1" latinLnBrk="0" hangingPunct="1">
                        <a:defRPr sz="1800" b="1" kern="1200">
                          <a:solidFill>
                            <a:schemeClr val="lt1"/>
                          </a:solidFill>
                          <a:latin typeface="Arial"/>
                        </a:defRPr>
                      </a:lvl2pPr>
                      <a:lvl3pPr marL="914400" algn="l" defTabSz="457200" rtl="0" eaLnBrk="1" latinLnBrk="0" hangingPunct="1">
                        <a:defRPr sz="1800" b="1" kern="1200">
                          <a:solidFill>
                            <a:schemeClr val="lt1"/>
                          </a:solidFill>
                          <a:latin typeface="Arial"/>
                        </a:defRPr>
                      </a:lvl3pPr>
                      <a:lvl4pPr marL="1371600" algn="l" defTabSz="457200" rtl="0" eaLnBrk="1" latinLnBrk="0" hangingPunct="1">
                        <a:defRPr sz="1800" b="1" kern="1200">
                          <a:solidFill>
                            <a:schemeClr val="lt1"/>
                          </a:solidFill>
                          <a:latin typeface="Arial"/>
                        </a:defRPr>
                      </a:lvl4pPr>
                      <a:lvl5pPr marL="1828800" algn="l" defTabSz="457200" rtl="0" eaLnBrk="1" latinLnBrk="0" hangingPunct="1">
                        <a:defRPr sz="1800" b="1" kern="1200">
                          <a:solidFill>
                            <a:schemeClr val="lt1"/>
                          </a:solidFill>
                          <a:latin typeface="Arial"/>
                        </a:defRPr>
                      </a:lvl5pPr>
                      <a:lvl6pPr marL="2286000" algn="l" defTabSz="457200" rtl="0" eaLnBrk="1" latinLnBrk="0" hangingPunct="1">
                        <a:defRPr sz="1800" b="1" kern="1200">
                          <a:solidFill>
                            <a:schemeClr val="lt1"/>
                          </a:solidFill>
                          <a:latin typeface="Arial"/>
                        </a:defRPr>
                      </a:lvl6pPr>
                      <a:lvl7pPr marL="2743200" algn="l" defTabSz="457200" rtl="0" eaLnBrk="1" latinLnBrk="0" hangingPunct="1">
                        <a:defRPr sz="1800" b="1" kern="1200">
                          <a:solidFill>
                            <a:schemeClr val="lt1"/>
                          </a:solidFill>
                          <a:latin typeface="Arial"/>
                        </a:defRPr>
                      </a:lvl7pPr>
                      <a:lvl8pPr marL="3200400" algn="l" defTabSz="457200" rtl="0" eaLnBrk="1" latinLnBrk="0" hangingPunct="1">
                        <a:defRPr sz="1800" b="1" kern="1200">
                          <a:solidFill>
                            <a:schemeClr val="lt1"/>
                          </a:solidFill>
                          <a:latin typeface="Arial"/>
                        </a:defRPr>
                      </a:lvl8pPr>
                      <a:lvl9pPr marL="3657600" algn="l" defTabSz="457200" rtl="0" eaLnBrk="1" latinLnBrk="0" hangingPunct="1">
                        <a:defRPr sz="1800" b="1" kern="1200">
                          <a:solidFill>
                            <a:schemeClr val="lt1"/>
                          </a:solidFill>
                          <a:latin typeface="Arial"/>
                        </a:defRPr>
                      </a:lvl9pPr>
                    </a:lstStyle>
                    <a:p>
                      <a:pPr algn="ctr" fontAlgn="ctr"/>
                      <a:r>
                        <a:rPr lang="en-US" sz="1100" b="0" i="0" u="none" strike="noStrike" dirty="0" smtClean="0">
                          <a:solidFill>
                            <a:schemeClr val="tx1"/>
                          </a:solidFill>
                          <a:effectLst/>
                          <a:latin typeface="Arial" panose="020B0604020202020204" pitchFamily="34" charset="0"/>
                          <a:cs typeface="Arial" panose="020B0604020202020204" pitchFamily="34" charset="0"/>
                        </a:rPr>
                        <a:t>1.3%</a:t>
                      </a:r>
                      <a:endParaRPr lang="en-US" sz="1100" b="0" i="0" u="none" strike="noStrike" dirty="0">
                        <a:solidFill>
                          <a:schemeClr val="tx1"/>
                        </a:solidFill>
                        <a:effectLst/>
                        <a:latin typeface="Arial" panose="020B0604020202020204" pitchFamily="34" charset="0"/>
                        <a:cs typeface="Arial" panose="020B0604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lvl1pPr marL="0" algn="l" defTabSz="457200" rtl="0" eaLnBrk="1" latinLnBrk="0" hangingPunct="1">
                        <a:defRPr sz="1800" b="1" kern="1200">
                          <a:solidFill>
                            <a:schemeClr val="lt1"/>
                          </a:solidFill>
                          <a:latin typeface="Arial"/>
                        </a:defRPr>
                      </a:lvl1pPr>
                      <a:lvl2pPr marL="457200" algn="l" defTabSz="457200" rtl="0" eaLnBrk="1" latinLnBrk="0" hangingPunct="1">
                        <a:defRPr sz="1800" b="1" kern="1200">
                          <a:solidFill>
                            <a:schemeClr val="lt1"/>
                          </a:solidFill>
                          <a:latin typeface="Arial"/>
                        </a:defRPr>
                      </a:lvl2pPr>
                      <a:lvl3pPr marL="914400" algn="l" defTabSz="457200" rtl="0" eaLnBrk="1" latinLnBrk="0" hangingPunct="1">
                        <a:defRPr sz="1800" b="1" kern="1200">
                          <a:solidFill>
                            <a:schemeClr val="lt1"/>
                          </a:solidFill>
                          <a:latin typeface="Arial"/>
                        </a:defRPr>
                      </a:lvl3pPr>
                      <a:lvl4pPr marL="1371600" algn="l" defTabSz="457200" rtl="0" eaLnBrk="1" latinLnBrk="0" hangingPunct="1">
                        <a:defRPr sz="1800" b="1" kern="1200">
                          <a:solidFill>
                            <a:schemeClr val="lt1"/>
                          </a:solidFill>
                          <a:latin typeface="Arial"/>
                        </a:defRPr>
                      </a:lvl4pPr>
                      <a:lvl5pPr marL="1828800" algn="l" defTabSz="457200" rtl="0" eaLnBrk="1" latinLnBrk="0" hangingPunct="1">
                        <a:defRPr sz="1800" b="1" kern="1200">
                          <a:solidFill>
                            <a:schemeClr val="lt1"/>
                          </a:solidFill>
                          <a:latin typeface="Arial"/>
                        </a:defRPr>
                      </a:lvl5pPr>
                      <a:lvl6pPr marL="2286000" algn="l" defTabSz="457200" rtl="0" eaLnBrk="1" latinLnBrk="0" hangingPunct="1">
                        <a:defRPr sz="1800" b="1" kern="1200">
                          <a:solidFill>
                            <a:schemeClr val="lt1"/>
                          </a:solidFill>
                          <a:latin typeface="Arial"/>
                        </a:defRPr>
                      </a:lvl6pPr>
                      <a:lvl7pPr marL="2743200" algn="l" defTabSz="457200" rtl="0" eaLnBrk="1" latinLnBrk="0" hangingPunct="1">
                        <a:defRPr sz="1800" b="1" kern="1200">
                          <a:solidFill>
                            <a:schemeClr val="lt1"/>
                          </a:solidFill>
                          <a:latin typeface="Arial"/>
                        </a:defRPr>
                      </a:lvl7pPr>
                      <a:lvl8pPr marL="3200400" algn="l" defTabSz="457200" rtl="0" eaLnBrk="1" latinLnBrk="0" hangingPunct="1">
                        <a:defRPr sz="1800" b="1" kern="1200">
                          <a:solidFill>
                            <a:schemeClr val="lt1"/>
                          </a:solidFill>
                          <a:latin typeface="Arial"/>
                        </a:defRPr>
                      </a:lvl8pPr>
                      <a:lvl9pPr marL="3657600" algn="l" defTabSz="457200" rtl="0" eaLnBrk="1" latinLnBrk="0" hangingPunct="1">
                        <a:defRPr sz="1800" b="1" kern="1200">
                          <a:solidFill>
                            <a:schemeClr val="lt1"/>
                          </a:solidFill>
                          <a:latin typeface="Arial"/>
                        </a:defRPr>
                      </a:lvl9pPr>
                    </a:lstStyle>
                    <a:p>
                      <a:pPr algn="ctr" fontAlgn="ctr"/>
                      <a:r>
                        <a:rPr lang="en-US" sz="1100" b="0" i="0" u="none" strike="noStrike" dirty="0" smtClean="0">
                          <a:solidFill>
                            <a:schemeClr val="tx1"/>
                          </a:solidFill>
                          <a:effectLst/>
                          <a:latin typeface="Arial" panose="020B0604020202020204" pitchFamily="34" charset="0"/>
                          <a:cs typeface="Arial" panose="020B0604020202020204" pitchFamily="34" charset="0"/>
                        </a:rPr>
                        <a:t>1.4%</a:t>
                      </a:r>
                      <a:endParaRPr lang="en-US" sz="1100" b="0" i="0" u="none" strike="noStrike" dirty="0">
                        <a:solidFill>
                          <a:schemeClr val="tx1"/>
                        </a:solidFill>
                        <a:effectLst/>
                        <a:latin typeface="Arial" panose="020B0604020202020204" pitchFamily="34" charset="0"/>
                        <a:cs typeface="Arial" panose="020B0604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a:txBody>
                    <a:bodyPr/>
                    <a:lstStyle>
                      <a:lvl1pPr marL="0" algn="l" defTabSz="457200" rtl="0" eaLnBrk="1" latinLnBrk="0" hangingPunct="1">
                        <a:defRPr sz="1800" b="1" kern="1200">
                          <a:solidFill>
                            <a:schemeClr val="lt1"/>
                          </a:solidFill>
                          <a:latin typeface="Arial"/>
                        </a:defRPr>
                      </a:lvl1pPr>
                      <a:lvl2pPr marL="457200" algn="l" defTabSz="457200" rtl="0" eaLnBrk="1" latinLnBrk="0" hangingPunct="1">
                        <a:defRPr sz="1800" b="1" kern="1200">
                          <a:solidFill>
                            <a:schemeClr val="lt1"/>
                          </a:solidFill>
                          <a:latin typeface="Arial"/>
                        </a:defRPr>
                      </a:lvl2pPr>
                      <a:lvl3pPr marL="914400" algn="l" defTabSz="457200" rtl="0" eaLnBrk="1" latinLnBrk="0" hangingPunct="1">
                        <a:defRPr sz="1800" b="1" kern="1200">
                          <a:solidFill>
                            <a:schemeClr val="lt1"/>
                          </a:solidFill>
                          <a:latin typeface="Arial"/>
                        </a:defRPr>
                      </a:lvl3pPr>
                      <a:lvl4pPr marL="1371600" algn="l" defTabSz="457200" rtl="0" eaLnBrk="1" latinLnBrk="0" hangingPunct="1">
                        <a:defRPr sz="1800" b="1" kern="1200">
                          <a:solidFill>
                            <a:schemeClr val="lt1"/>
                          </a:solidFill>
                          <a:latin typeface="Arial"/>
                        </a:defRPr>
                      </a:lvl4pPr>
                      <a:lvl5pPr marL="1828800" algn="l" defTabSz="457200" rtl="0" eaLnBrk="1" latinLnBrk="0" hangingPunct="1">
                        <a:defRPr sz="1800" b="1" kern="1200">
                          <a:solidFill>
                            <a:schemeClr val="lt1"/>
                          </a:solidFill>
                          <a:latin typeface="Arial"/>
                        </a:defRPr>
                      </a:lvl5pPr>
                      <a:lvl6pPr marL="2286000" algn="l" defTabSz="457200" rtl="0" eaLnBrk="1" latinLnBrk="0" hangingPunct="1">
                        <a:defRPr sz="1800" b="1" kern="1200">
                          <a:solidFill>
                            <a:schemeClr val="lt1"/>
                          </a:solidFill>
                          <a:latin typeface="Arial"/>
                        </a:defRPr>
                      </a:lvl6pPr>
                      <a:lvl7pPr marL="2743200" algn="l" defTabSz="457200" rtl="0" eaLnBrk="1" latinLnBrk="0" hangingPunct="1">
                        <a:defRPr sz="1800" b="1" kern="1200">
                          <a:solidFill>
                            <a:schemeClr val="lt1"/>
                          </a:solidFill>
                          <a:latin typeface="Arial"/>
                        </a:defRPr>
                      </a:lvl7pPr>
                      <a:lvl8pPr marL="3200400" algn="l" defTabSz="457200" rtl="0" eaLnBrk="1" latinLnBrk="0" hangingPunct="1">
                        <a:defRPr sz="1800" b="1" kern="1200">
                          <a:solidFill>
                            <a:schemeClr val="lt1"/>
                          </a:solidFill>
                          <a:latin typeface="Arial"/>
                        </a:defRPr>
                      </a:lvl8pPr>
                      <a:lvl9pPr marL="3657600" algn="l" defTabSz="457200" rtl="0" eaLnBrk="1" latinLnBrk="0" hangingPunct="1">
                        <a:defRPr sz="1800" b="1" kern="1200">
                          <a:solidFill>
                            <a:schemeClr val="lt1"/>
                          </a:solidFill>
                          <a:latin typeface="Arial"/>
                        </a:defRPr>
                      </a:lvl9pPr>
                    </a:lstStyle>
                    <a:p>
                      <a:pPr algn="ctr" fontAlgn="ctr"/>
                      <a:r>
                        <a:rPr lang="en-US" sz="1100" b="0" i="0" u="none" strike="noStrike" dirty="0">
                          <a:solidFill>
                            <a:schemeClr val="tx1"/>
                          </a:solidFill>
                          <a:effectLst/>
                          <a:latin typeface="Arial" panose="020B0604020202020204" pitchFamily="34" charset="0"/>
                          <a:cs typeface="Arial" panose="020B0604020202020204" pitchFamily="34" charset="0"/>
                        </a:rPr>
                        <a:t>1.68%</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lvl1pPr marL="0" algn="l" defTabSz="457200" rtl="0" eaLnBrk="1" latinLnBrk="0" hangingPunct="1">
                        <a:defRPr sz="1800" b="1" kern="1200">
                          <a:solidFill>
                            <a:schemeClr val="lt1"/>
                          </a:solidFill>
                          <a:latin typeface="Arial"/>
                        </a:defRPr>
                      </a:lvl1pPr>
                      <a:lvl2pPr marL="457200" algn="l" defTabSz="457200" rtl="0" eaLnBrk="1" latinLnBrk="0" hangingPunct="1">
                        <a:defRPr sz="1800" b="1" kern="1200">
                          <a:solidFill>
                            <a:schemeClr val="lt1"/>
                          </a:solidFill>
                          <a:latin typeface="Arial"/>
                        </a:defRPr>
                      </a:lvl2pPr>
                      <a:lvl3pPr marL="914400" algn="l" defTabSz="457200" rtl="0" eaLnBrk="1" latinLnBrk="0" hangingPunct="1">
                        <a:defRPr sz="1800" b="1" kern="1200">
                          <a:solidFill>
                            <a:schemeClr val="lt1"/>
                          </a:solidFill>
                          <a:latin typeface="Arial"/>
                        </a:defRPr>
                      </a:lvl3pPr>
                      <a:lvl4pPr marL="1371600" algn="l" defTabSz="457200" rtl="0" eaLnBrk="1" latinLnBrk="0" hangingPunct="1">
                        <a:defRPr sz="1800" b="1" kern="1200">
                          <a:solidFill>
                            <a:schemeClr val="lt1"/>
                          </a:solidFill>
                          <a:latin typeface="Arial"/>
                        </a:defRPr>
                      </a:lvl4pPr>
                      <a:lvl5pPr marL="1828800" algn="l" defTabSz="457200" rtl="0" eaLnBrk="1" latinLnBrk="0" hangingPunct="1">
                        <a:defRPr sz="1800" b="1" kern="1200">
                          <a:solidFill>
                            <a:schemeClr val="lt1"/>
                          </a:solidFill>
                          <a:latin typeface="Arial"/>
                        </a:defRPr>
                      </a:lvl5pPr>
                      <a:lvl6pPr marL="2286000" algn="l" defTabSz="457200" rtl="0" eaLnBrk="1" latinLnBrk="0" hangingPunct="1">
                        <a:defRPr sz="1800" b="1" kern="1200">
                          <a:solidFill>
                            <a:schemeClr val="lt1"/>
                          </a:solidFill>
                          <a:latin typeface="Arial"/>
                        </a:defRPr>
                      </a:lvl6pPr>
                      <a:lvl7pPr marL="2743200" algn="l" defTabSz="457200" rtl="0" eaLnBrk="1" latinLnBrk="0" hangingPunct="1">
                        <a:defRPr sz="1800" b="1" kern="1200">
                          <a:solidFill>
                            <a:schemeClr val="lt1"/>
                          </a:solidFill>
                          <a:latin typeface="Arial"/>
                        </a:defRPr>
                      </a:lvl7pPr>
                      <a:lvl8pPr marL="3200400" algn="l" defTabSz="457200" rtl="0" eaLnBrk="1" latinLnBrk="0" hangingPunct="1">
                        <a:defRPr sz="1800" b="1" kern="1200">
                          <a:solidFill>
                            <a:schemeClr val="lt1"/>
                          </a:solidFill>
                          <a:latin typeface="Arial"/>
                        </a:defRPr>
                      </a:lvl8pPr>
                      <a:lvl9pPr marL="3657600" algn="l" defTabSz="457200" rtl="0" eaLnBrk="1" latinLnBrk="0" hangingPunct="1">
                        <a:defRPr sz="1800" b="1" kern="1200">
                          <a:solidFill>
                            <a:schemeClr val="lt1"/>
                          </a:solidFill>
                          <a:latin typeface="Arial"/>
                        </a:defRPr>
                      </a:lvl9pPr>
                    </a:lstStyle>
                    <a:p>
                      <a:pPr algn="ctr" fontAlgn="ctr"/>
                      <a:r>
                        <a:rPr lang="en-US" sz="1100" b="0" i="0" u="none" strike="noStrike" dirty="0">
                          <a:solidFill>
                            <a:schemeClr val="tx1"/>
                          </a:solidFill>
                          <a:effectLst/>
                          <a:latin typeface="Arial" panose="020B0604020202020204" pitchFamily="34" charset="0"/>
                          <a:cs typeface="Arial" panose="020B0604020202020204" pitchFamily="34" charset="0"/>
                        </a:rPr>
                        <a:t>1.75%</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r>
            </a:tbl>
          </a:graphicData>
        </a:graphic>
      </p:graphicFrame>
      <p:sp>
        <p:nvSpPr>
          <p:cNvPr id="13" name="Rectangle 12"/>
          <p:cNvSpPr/>
          <p:nvPr/>
        </p:nvSpPr>
        <p:spPr>
          <a:xfrm>
            <a:off x="5652820" y="3620771"/>
            <a:ext cx="1819520" cy="244157"/>
          </a:xfrm>
          <a:prstGeom prst="rect">
            <a:avLst/>
          </a:prstGeom>
          <a:noFill/>
          <a:ln w="28575" cap="flat" cmpd="sng" algn="ctr">
            <a:solidFill>
              <a:srgbClr val="FF0000"/>
            </a:solidFill>
            <a:prstDash val="solid"/>
          </a:ln>
          <a:effectLst/>
        </p:spPr>
        <p:txBody>
          <a:bodyPr lIns="73152" tIns="73152" rIns="73152" bIns="73152"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smtClean="0">
              <a:ln>
                <a:noFill/>
              </a:ln>
              <a:solidFill>
                <a:srgbClr val="000000"/>
              </a:solidFill>
              <a:effectLst/>
              <a:uLnTx/>
              <a:uFillTx/>
              <a:latin typeface="Arial"/>
              <a:ea typeface="+mn-ea"/>
              <a:cs typeface="+mn-cs"/>
            </a:endParaRPr>
          </a:p>
        </p:txBody>
      </p:sp>
      <p:sp>
        <p:nvSpPr>
          <p:cNvPr id="14" name="TextBox 13"/>
          <p:cNvSpPr txBox="1"/>
          <p:nvPr/>
        </p:nvSpPr>
        <p:spPr>
          <a:xfrm>
            <a:off x="1914788" y="6340107"/>
            <a:ext cx="5430974" cy="123111"/>
          </a:xfrm>
          <a:prstGeom prst="rect">
            <a:avLst/>
          </a:prstGeom>
          <a:noFill/>
        </p:spPr>
        <p:txBody>
          <a:bodyPr wrap="none" lIns="0" tIns="0" rIns="0" bIns="0" rtlCol="0">
            <a:spAutoFit/>
          </a:bodyPr>
          <a:lstStyle/>
          <a:p>
            <a:pPr marL="228600" indent="-228600" algn="l">
              <a:lnSpc>
                <a:spcPct val="100000"/>
              </a:lnSpc>
              <a:buFont typeface="+mj-lt"/>
              <a:buAutoNum type="arabicPeriod"/>
            </a:pPr>
            <a:r>
              <a:rPr lang="en-GB" sz="800" dirty="0" smtClean="0">
                <a:latin typeface="Arial" panose="020B0604020202020204" pitchFamily="34" charset="0"/>
                <a:cs typeface="Arial" panose="020B0604020202020204" pitchFamily="34" charset="0"/>
              </a:rPr>
              <a:t>For scalars without further adjustments, the unrounded CCAR output are used to calculate the NCO anchor points</a:t>
            </a:r>
          </a:p>
        </p:txBody>
      </p:sp>
      <p:sp>
        <p:nvSpPr>
          <p:cNvPr id="15" name="Rectangle 14"/>
          <p:cNvSpPr/>
          <p:nvPr/>
        </p:nvSpPr>
        <p:spPr>
          <a:xfrm>
            <a:off x="297762" y="352762"/>
            <a:ext cx="554960" cy="707886"/>
          </a:xfrm>
          <a:prstGeom prst="rect">
            <a:avLst/>
          </a:prstGeom>
        </p:spPr>
        <p:txBody>
          <a:bodyPr wrap="none">
            <a:spAutoFit/>
          </a:bodyPr>
          <a:lstStyle/>
          <a:p>
            <a:pPr lvl="0" fontAlgn="ctr">
              <a:lnSpc>
                <a:spcPct val="100000"/>
              </a:lnSpc>
              <a:spcBef>
                <a:spcPts val="0"/>
              </a:spcBef>
              <a:spcAft>
                <a:spcPts val="0"/>
              </a:spcAft>
              <a:defRPr/>
            </a:pPr>
            <a:r>
              <a:rPr lang="en-US" sz="4000" b="1" dirty="0" smtClean="0">
                <a:solidFill>
                  <a:srgbClr val="FF0000"/>
                </a:solidFill>
              </a:rPr>
              <a:t>C</a:t>
            </a:r>
            <a:endParaRPr lang="en-US" sz="4000" b="1" dirty="0">
              <a:solidFill>
                <a:srgbClr val="FF0000"/>
              </a:solidFill>
            </a:endParaRPr>
          </a:p>
        </p:txBody>
      </p:sp>
      <p:sp>
        <p:nvSpPr>
          <p:cNvPr id="54" name="Right Brace 53"/>
          <p:cNvSpPr/>
          <p:nvPr/>
        </p:nvSpPr>
        <p:spPr>
          <a:xfrm rot="16200000" flipH="1">
            <a:off x="6483241" y="4508220"/>
            <a:ext cx="130911" cy="1780825"/>
          </a:xfrm>
          <a:prstGeom prst="rightBrace">
            <a:avLst>
              <a:gd name="adj1" fmla="val 0"/>
              <a:gd name="adj2" fmla="val 50000"/>
            </a:avLst>
          </a:prstGeom>
          <a:ln w="9525">
            <a:solidFill>
              <a:schemeClr val="tx1">
                <a:lumMod val="75000"/>
                <a:lumOff val="25000"/>
              </a:schemeClr>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55" name="TextBox 54"/>
          <p:cNvSpPr txBox="1"/>
          <p:nvPr/>
        </p:nvSpPr>
        <p:spPr>
          <a:xfrm>
            <a:off x="5770264" y="5468296"/>
            <a:ext cx="1636214" cy="323163"/>
          </a:xfrm>
          <a:prstGeom prst="rect">
            <a:avLst/>
          </a:prstGeom>
          <a:noFill/>
        </p:spPr>
        <p:txBody>
          <a:bodyPr wrap="square" lIns="0" tIns="0" rIns="0" bIns="0" rtlCol="0">
            <a:spAutoFit/>
          </a:bodyPr>
          <a:lstStyle/>
          <a:p>
            <a:pPr>
              <a:lnSpc>
                <a:spcPct val="100000"/>
              </a:lnSpc>
            </a:pPr>
            <a:r>
              <a:rPr lang="en-GB" sz="1050" b="1" dirty="0" smtClean="0"/>
              <a:t>Anchor point to be reviewed based on strategic plan</a:t>
            </a:r>
          </a:p>
        </p:txBody>
      </p:sp>
      <p:grpSp>
        <p:nvGrpSpPr>
          <p:cNvPr id="56" name="Group 55"/>
          <p:cNvGrpSpPr/>
          <p:nvPr/>
        </p:nvGrpSpPr>
        <p:grpSpPr>
          <a:xfrm>
            <a:off x="443921" y="72184"/>
            <a:ext cx="3881751" cy="189008"/>
            <a:chOff x="403281" y="164517"/>
            <a:chExt cx="3881751" cy="189008"/>
          </a:xfrm>
        </p:grpSpPr>
        <p:sp>
          <p:nvSpPr>
            <p:cNvPr id="58" name="Text Box 75"/>
            <p:cNvSpPr txBox="1">
              <a:spLocks noChangeArrowheads="1"/>
            </p:cNvSpPr>
            <p:nvPr/>
          </p:nvSpPr>
          <p:spPr bwMode="gray">
            <a:xfrm>
              <a:off x="636148" y="166688"/>
              <a:ext cx="3648884" cy="184666"/>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none" lIns="0" tIns="0" rIns="0" bIns="0">
              <a:spAutoFit/>
            </a:bodyPr>
            <a:lstStyle/>
            <a:p>
              <a:pPr algn="l">
                <a:lnSpc>
                  <a:spcPct val="100000"/>
                </a:lnSpc>
              </a:pPr>
              <a:r>
                <a:rPr lang="en-US" sz="1200" dirty="0">
                  <a:solidFill>
                    <a:srgbClr val="FF0000"/>
                  </a:solidFill>
                </a:rPr>
                <a:t>Credit risk – Losses: </a:t>
              </a:r>
              <a:r>
                <a:rPr lang="en-US" sz="1200" dirty="0">
                  <a:solidFill>
                    <a:schemeClr val="accent1"/>
                  </a:solidFill>
                </a:rPr>
                <a:t>Calibration – </a:t>
              </a:r>
              <a:r>
                <a:rPr lang="en-US" sz="1200" dirty="0" smtClean="0">
                  <a:solidFill>
                    <a:srgbClr val="FF0000"/>
                  </a:solidFill>
                </a:rPr>
                <a:t>Net Charge-off rate</a:t>
              </a:r>
              <a:endParaRPr lang="en-US" sz="1200" dirty="0">
                <a:solidFill>
                  <a:srgbClr val="FF0000"/>
                </a:solidFill>
              </a:endParaRPr>
            </a:p>
          </p:txBody>
        </p:sp>
        <p:sp>
          <p:nvSpPr>
            <p:cNvPr id="59" name="Oval 58"/>
            <p:cNvSpPr/>
            <p:nvPr/>
          </p:nvSpPr>
          <p:spPr bwMode="auto">
            <a:xfrm>
              <a:off x="403281" y="164517"/>
              <a:ext cx="189008" cy="189008"/>
            </a:xfrm>
            <a:prstGeom prst="ellipse">
              <a:avLst/>
            </a:prstGeom>
            <a:solidFill>
              <a:srgbClr val="FF000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lang="en-US" b="1" dirty="0">
                  <a:solidFill>
                    <a:schemeClr val="bg1"/>
                  </a:solidFill>
                  <a:ea typeface="ＭＳ Ｐゴシック" pitchFamily="-112" charset="-128"/>
                  <a:cs typeface="ＭＳ Ｐゴシック" pitchFamily="-112" charset="-128"/>
                </a:rPr>
                <a:t>2</a:t>
              </a:r>
              <a:endParaRPr kumimoji="0" lang="en-US" b="1" i="0" u="none" strike="noStrike" cap="none" normalizeH="0" baseline="0" dirty="0">
                <a:ln>
                  <a:noFill/>
                </a:ln>
                <a:solidFill>
                  <a:schemeClr val="bg1"/>
                </a:solidFill>
                <a:effectLst/>
                <a:latin typeface="Arial" charset="0"/>
                <a:ea typeface="ＭＳ Ｐゴシック" pitchFamily="-112" charset="-128"/>
                <a:cs typeface="ＭＳ Ｐゴシック" pitchFamily="-112" charset="-128"/>
              </a:endParaRPr>
            </a:p>
          </p:txBody>
        </p:sp>
      </p:grpSp>
      <p:sp>
        <p:nvSpPr>
          <p:cNvPr id="39" name="Rectangular Callout 38"/>
          <p:cNvSpPr/>
          <p:nvPr/>
        </p:nvSpPr>
        <p:spPr>
          <a:xfrm>
            <a:off x="7695974" y="1750974"/>
            <a:ext cx="1538831" cy="639935"/>
          </a:xfrm>
          <a:prstGeom prst="wedgeRectCallout">
            <a:avLst/>
          </a:prstGeom>
          <a:solidFill>
            <a:srgbClr val="FFFFFF">
              <a:lumMod val="95000"/>
            </a:srgbClr>
          </a:solidFill>
          <a:ln w="9525" cap="flat" cmpd="sng" algn="ctr">
            <a:solidFill>
              <a:srgbClr val="606060"/>
            </a:solidFill>
            <a:prstDash val="solid"/>
          </a:ln>
          <a:effectLst/>
        </p:spPr>
        <p:txBody>
          <a:bodyPr lIns="72009" tIns="72009" rIns="72009" bIns="72009" rtlCol="0" anchor="ctr">
            <a:noAutofit/>
          </a:bodyPr>
          <a:lstStyle/>
          <a:p>
            <a:pPr fontAlgn="auto">
              <a:lnSpc>
                <a:spcPct val="100000"/>
              </a:lnSpc>
              <a:spcBef>
                <a:spcPts val="0"/>
              </a:spcBef>
              <a:spcAft>
                <a:spcPts val="0"/>
              </a:spcAft>
            </a:pPr>
            <a:r>
              <a:rPr lang="en-GB" kern="0" dirty="0">
                <a:solidFill>
                  <a:srgbClr val="000000"/>
                </a:solidFill>
                <a:latin typeface="Arial"/>
              </a:rPr>
              <a:t>Implied limits if include IHC entity contribution and related changes to capital actions</a:t>
            </a:r>
          </a:p>
        </p:txBody>
      </p:sp>
      <p:sp>
        <p:nvSpPr>
          <p:cNvPr id="60" name="Right Brace 59"/>
          <p:cNvSpPr/>
          <p:nvPr/>
        </p:nvSpPr>
        <p:spPr>
          <a:xfrm rot="16200000" flipH="1">
            <a:off x="8297297" y="4508220"/>
            <a:ext cx="130911" cy="1780825"/>
          </a:xfrm>
          <a:prstGeom prst="rightBrace">
            <a:avLst>
              <a:gd name="adj1" fmla="val 0"/>
              <a:gd name="adj2" fmla="val 50000"/>
            </a:avLst>
          </a:prstGeom>
          <a:ln w="9525">
            <a:solidFill>
              <a:schemeClr val="tx1">
                <a:lumMod val="75000"/>
                <a:lumOff val="25000"/>
              </a:schemeClr>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61" name="TextBox 60"/>
          <p:cNvSpPr txBox="1"/>
          <p:nvPr/>
        </p:nvSpPr>
        <p:spPr>
          <a:xfrm>
            <a:off x="7584320" y="5468296"/>
            <a:ext cx="1636214" cy="646331"/>
          </a:xfrm>
          <a:prstGeom prst="rect">
            <a:avLst/>
          </a:prstGeom>
          <a:noFill/>
        </p:spPr>
        <p:txBody>
          <a:bodyPr wrap="square" lIns="0" tIns="0" rIns="0" bIns="0" rtlCol="0">
            <a:spAutoFit/>
          </a:bodyPr>
          <a:lstStyle/>
          <a:p>
            <a:pPr>
              <a:lnSpc>
                <a:spcPct val="100000"/>
              </a:lnSpc>
            </a:pPr>
            <a:r>
              <a:rPr lang="en-GB" sz="1050" b="1" dirty="0"/>
              <a:t>Derived from post-IHC loss budget as reference for maximum allowable loss levels</a:t>
            </a:r>
          </a:p>
        </p:txBody>
      </p:sp>
      <p:sp>
        <p:nvSpPr>
          <p:cNvPr id="62" name="TextBox 61"/>
          <p:cNvSpPr txBox="1"/>
          <p:nvPr/>
        </p:nvSpPr>
        <p:spPr>
          <a:xfrm>
            <a:off x="1765702" y="1764584"/>
            <a:ext cx="1310640" cy="357021"/>
          </a:xfrm>
          <a:prstGeom prst="rect">
            <a:avLst/>
          </a:prstGeom>
          <a:noFill/>
        </p:spPr>
        <p:txBody>
          <a:bodyPr wrap="square" rtlCol="0">
            <a:spAutoFit/>
          </a:bodyPr>
          <a:lstStyle/>
          <a:p>
            <a:r>
              <a:rPr lang="en-US" b="1" dirty="0" smtClean="0"/>
              <a:t>9Q anchor loss budgets</a:t>
            </a:r>
            <a:endParaRPr lang="en-US" b="1" dirty="0"/>
          </a:p>
        </p:txBody>
      </p:sp>
      <p:sp>
        <p:nvSpPr>
          <p:cNvPr id="63" name="TextBox 62"/>
          <p:cNvSpPr txBox="1"/>
          <p:nvPr/>
        </p:nvSpPr>
        <p:spPr>
          <a:xfrm>
            <a:off x="3152383" y="1788224"/>
            <a:ext cx="886861" cy="357021"/>
          </a:xfrm>
          <a:prstGeom prst="rect">
            <a:avLst/>
          </a:prstGeom>
          <a:noFill/>
        </p:spPr>
        <p:txBody>
          <a:bodyPr wrap="square" rtlCol="0">
            <a:spAutoFit/>
          </a:bodyPr>
          <a:lstStyle/>
          <a:p>
            <a:r>
              <a:rPr lang="en-US" b="1" dirty="0" smtClean="0"/>
              <a:t>2.25</a:t>
            </a:r>
          </a:p>
          <a:p>
            <a:r>
              <a:rPr lang="en-US" b="1" dirty="0" smtClean="0"/>
              <a:t>(annualize)</a:t>
            </a:r>
            <a:endParaRPr lang="en-US" b="1" dirty="0"/>
          </a:p>
        </p:txBody>
      </p:sp>
      <p:sp>
        <p:nvSpPr>
          <p:cNvPr id="64" name="TextBox 63"/>
          <p:cNvSpPr txBox="1"/>
          <p:nvPr/>
        </p:nvSpPr>
        <p:spPr>
          <a:xfrm>
            <a:off x="4081027" y="1764584"/>
            <a:ext cx="1167948" cy="357021"/>
          </a:xfrm>
          <a:prstGeom prst="rect">
            <a:avLst/>
          </a:prstGeom>
          <a:noFill/>
        </p:spPr>
        <p:txBody>
          <a:bodyPr wrap="square" rtlCol="0">
            <a:spAutoFit/>
          </a:bodyPr>
          <a:lstStyle/>
          <a:p>
            <a:r>
              <a:rPr lang="en-US" b="1" dirty="0" smtClean="0"/>
              <a:t>Avg. stress balances</a:t>
            </a:r>
            <a:endParaRPr lang="en-US" b="1" dirty="0"/>
          </a:p>
        </p:txBody>
      </p:sp>
      <p:sp>
        <p:nvSpPr>
          <p:cNvPr id="65" name="TextBox 64"/>
          <p:cNvSpPr txBox="1"/>
          <p:nvPr/>
        </p:nvSpPr>
        <p:spPr>
          <a:xfrm>
            <a:off x="5235977" y="1764584"/>
            <a:ext cx="1167948" cy="357021"/>
          </a:xfrm>
          <a:prstGeom prst="rect">
            <a:avLst/>
          </a:prstGeom>
          <a:noFill/>
        </p:spPr>
        <p:txBody>
          <a:bodyPr wrap="square" rtlCol="0">
            <a:spAutoFit/>
          </a:bodyPr>
          <a:lstStyle/>
          <a:p>
            <a:r>
              <a:rPr lang="en-US" b="1" dirty="0" smtClean="0"/>
              <a:t>Post-adjusted stress scalar</a:t>
            </a:r>
            <a:endParaRPr lang="en-US" b="1" dirty="0"/>
          </a:p>
        </p:txBody>
      </p:sp>
      <p:sp>
        <p:nvSpPr>
          <p:cNvPr id="66" name="TextBox 65"/>
          <p:cNvSpPr txBox="1"/>
          <p:nvPr/>
        </p:nvSpPr>
        <p:spPr>
          <a:xfrm>
            <a:off x="6548346" y="1764584"/>
            <a:ext cx="1167948" cy="357021"/>
          </a:xfrm>
          <a:prstGeom prst="rect">
            <a:avLst/>
          </a:prstGeom>
          <a:noFill/>
        </p:spPr>
        <p:txBody>
          <a:bodyPr wrap="square" rtlCol="0">
            <a:spAutoFit/>
          </a:bodyPr>
          <a:lstStyle/>
          <a:p>
            <a:r>
              <a:rPr lang="en-US" b="1" dirty="0" smtClean="0"/>
              <a:t>NCO anchor points</a:t>
            </a:r>
            <a:endParaRPr lang="en-US" b="1" dirty="0"/>
          </a:p>
        </p:txBody>
      </p:sp>
      <p:grpSp>
        <p:nvGrpSpPr>
          <p:cNvPr id="67" name="Group 66"/>
          <p:cNvGrpSpPr/>
          <p:nvPr/>
        </p:nvGrpSpPr>
        <p:grpSpPr>
          <a:xfrm>
            <a:off x="6335046" y="1803325"/>
            <a:ext cx="288862" cy="277640"/>
            <a:chOff x="3436947" y="3809384"/>
            <a:chExt cx="288862" cy="277640"/>
          </a:xfrm>
        </p:grpSpPr>
        <p:sp>
          <p:nvSpPr>
            <p:cNvPr id="68" name="Oval 67"/>
            <p:cNvSpPr/>
            <p:nvPr/>
          </p:nvSpPr>
          <p:spPr>
            <a:xfrm>
              <a:off x="3471451" y="3818404"/>
              <a:ext cx="228600" cy="228600"/>
            </a:xfrm>
            <a:prstGeom prst="ellipse">
              <a:avLst/>
            </a:prstGeom>
            <a:solidFill>
              <a:schemeClr val="bg1"/>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algn="ctr">
                <a:lnSpc>
                  <a:spcPct val="100000"/>
                </a:lnSpc>
              </a:pPr>
              <a:endParaRPr lang="en-GB" sz="2400" dirty="0" smtClean="0">
                <a:solidFill>
                  <a:srgbClr val="FF0000"/>
                </a:solidFill>
              </a:endParaRPr>
            </a:p>
          </p:txBody>
        </p:sp>
        <p:sp>
          <p:nvSpPr>
            <p:cNvPr id="69" name="Rectangle 68"/>
            <p:cNvSpPr/>
            <p:nvPr/>
          </p:nvSpPr>
          <p:spPr>
            <a:xfrm>
              <a:off x="3436947" y="3809384"/>
              <a:ext cx="288862" cy="277640"/>
            </a:xfrm>
            <a:prstGeom prst="rect">
              <a:avLst/>
            </a:prstGeom>
            <a:ln>
              <a:noFill/>
            </a:ln>
          </p:spPr>
          <p:txBody>
            <a:bodyPr wrap="none">
              <a:spAutoFit/>
            </a:bodyPr>
            <a:lstStyle/>
            <a:p>
              <a:r>
                <a:rPr lang="en-US" sz="1400" b="1" dirty="0" smtClean="0">
                  <a:solidFill>
                    <a:srgbClr val="FF0000"/>
                  </a:solidFill>
                </a:rPr>
                <a:t>=</a:t>
              </a:r>
              <a:endParaRPr lang="en-GB" sz="1400" b="1" dirty="0"/>
            </a:p>
          </p:txBody>
        </p:sp>
      </p:grpSp>
      <p:grpSp>
        <p:nvGrpSpPr>
          <p:cNvPr id="70" name="Group 69"/>
          <p:cNvGrpSpPr/>
          <p:nvPr/>
        </p:nvGrpSpPr>
        <p:grpSpPr>
          <a:xfrm>
            <a:off x="5034640" y="1803325"/>
            <a:ext cx="235853" cy="277640"/>
            <a:chOff x="3464198" y="3809384"/>
            <a:chExt cx="235853" cy="277640"/>
          </a:xfrm>
        </p:grpSpPr>
        <p:sp>
          <p:nvSpPr>
            <p:cNvPr id="71" name="Oval 70"/>
            <p:cNvSpPr/>
            <p:nvPr/>
          </p:nvSpPr>
          <p:spPr>
            <a:xfrm>
              <a:off x="3471451" y="3818404"/>
              <a:ext cx="228600" cy="228600"/>
            </a:xfrm>
            <a:prstGeom prst="ellipse">
              <a:avLst/>
            </a:prstGeom>
            <a:solidFill>
              <a:schemeClr val="bg1"/>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algn="ctr">
                <a:lnSpc>
                  <a:spcPct val="100000"/>
                </a:lnSpc>
              </a:pPr>
              <a:endParaRPr lang="en-GB" sz="2400" dirty="0" smtClean="0">
                <a:solidFill>
                  <a:srgbClr val="FF0000"/>
                </a:solidFill>
              </a:endParaRPr>
            </a:p>
          </p:txBody>
        </p:sp>
        <p:sp>
          <p:nvSpPr>
            <p:cNvPr id="72" name="Rectangle 71"/>
            <p:cNvSpPr/>
            <p:nvPr/>
          </p:nvSpPr>
          <p:spPr>
            <a:xfrm>
              <a:off x="3464198" y="3809384"/>
              <a:ext cx="234360" cy="277640"/>
            </a:xfrm>
            <a:prstGeom prst="rect">
              <a:avLst/>
            </a:prstGeom>
            <a:ln>
              <a:noFill/>
            </a:ln>
          </p:spPr>
          <p:txBody>
            <a:bodyPr wrap="none">
              <a:spAutoFit/>
            </a:bodyPr>
            <a:lstStyle/>
            <a:p>
              <a:r>
                <a:rPr lang="en-US" sz="1400" b="1" dirty="0">
                  <a:solidFill>
                    <a:srgbClr val="FF0000"/>
                  </a:solidFill>
                </a:rPr>
                <a:t>/</a:t>
              </a:r>
              <a:endParaRPr lang="en-GB" sz="1400" b="1" dirty="0"/>
            </a:p>
          </p:txBody>
        </p:sp>
      </p:grpSp>
      <p:grpSp>
        <p:nvGrpSpPr>
          <p:cNvPr id="73" name="Group 72"/>
          <p:cNvGrpSpPr/>
          <p:nvPr/>
        </p:nvGrpSpPr>
        <p:grpSpPr>
          <a:xfrm>
            <a:off x="3985474" y="1803325"/>
            <a:ext cx="235853" cy="277640"/>
            <a:chOff x="3464198" y="3809384"/>
            <a:chExt cx="235853" cy="277640"/>
          </a:xfrm>
        </p:grpSpPr>
        <p:sp>
          <p:nvSpPr>
            <p:cNvPr id="74" name="Oval 73"/>
            <p:cNvSpPr/>
            <p:nvPr/>
          </p:nvSpPr>
          <p:spPr>
            <a:xfrm>
              <a:off x="3471451" y="3818404"/>
              <a:ext cx="228600" cy="228600"/>
            </a:xfrm>
            <a:prstGeom prst="ellipse">
              <a:avLst/>
            </a:prstGeom>
            <a:solidFill>
              <a:schemeClr val="bg1"/>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algn="ctr">
                <a:lnSpc>
                  <a:spcPct val="100000"/>
                </a:lnSpc>
              </a:pPr>
              <a:endParaRPr lang="en-GB" sz="2400" dirty="0" smtClean="0">
                <a:solidFill>
                  <a:srgbClr val="FF0000"/>
                </a:solidFill>
              </a:endParaRPr>
            </a:p>
          </p:txBody>
        </p:sp>
        <p:sp>
          <p:nvSpPr>
            <p:cNvPr id="75" name="Rectangle 74"/>
            <p:cNvSpPr/>
            <p:nvPr/>
          </p:nvSpPr>
          <p:spPr>
            <a:xfrm>
              <a:off x="3464198" y="3809384"/>
              <a:ext cx="234360" cy="277640"/>
            </a:xfrm>
            <a:prstGeom prst="rect">
              <a:avLst/>
            </a:prstGeom>
            <a:ln>
              <a:noFill/>
            </a:ln>
          </p:spPr>
          <p:txBody>
            <a:bodyPr wrap="none">
              <a:spAutoFit/>
            </a:bodyPr>
            <a:lstStyle/>
            <a:p>
              <a:r>
                <a:rPr lang="en-US" sz="1400" b="1" dirty="0">
                  <a:solidFill>
                    <a:srgbClr val="FF0000"/>
                  </a:solidFill>
                </a:rPr>
                <a:t>/</a:t>
              </a:r>
              <a:endParaRPr lang="en-GB" sz="1400" b="1" dirty="0"/>
            </a:p>
          </p:txBody>
        </p:sp>
      </p:grpSp>
      <p:grpSp>
        <p:nvGrpSpPr>
          <p:cNvPr id="76" name="Group 75"/>
          <p:cNvGrpSpPr/>
          <p:nvPr/>
        </p:nvGrpSpPr>
        <p:grpSpPr>
          <a:xfrm>
            <a:off x="2956101" y="1803325"/>
            <a:ext cx="235853" cy="277640"/>
            <a:chOff x="3464198" y="3809384"/>
            <a:chExt cx="235853" cy="277640"/>
          </a:xfrm>
        </p:grpSpPr>
        <p:sp>
          <p:nvSpPr>
            <p:cNvPr id="77" name="Oval 76"/>
            <p:cNvSpPr/>
            <p:nvPr/>
          </p:nvSpPr>
          <p:spPr>
            <a:xfrm>
              <a:off x="3471451" y="3818404"/>
              <a:ext cx="228600" cy="228600"/>
            </a:xfrm>
            <a:prstGeom prst="ellipse">
              <a:avLst/>
            </a:prstGeom>
            <a:solidFill>
              <a:schemeClr val="bg1"/>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algn="ctr">
                <a:lnSpc>
                  <a:spcPct val="100000"/>
                </a:lnSpc>
              </a:pPr>
              <a:endParaRPr lang="en-GB" sz="2400" dirty="0" smtClean="0">
                <a:solidFill>
                  <a:srgbClr val="FF0000"/>
                </a:solidFill>
              </a:endParaRPr>
            </a:p>
          </p:txBody>
        </p:sp>
        <p:sp>
          <p:nvSpPr>
            <p:cNvPr id="78" name="Rectangle 77"/>
            <p:cNvSpPr/>
            <p:nvPr/>
          </p:nvSpPr>
          <p:spPr>
            <a:xfrm>
              <a:off x="3464198" y="3809384"/>
              <a:ext cx="234360" cy="277640"/>
            </a:xfrm>
            <a:prstGeom prst="rect">
              <a:avLst/>
            </a:prstGeom>
            <a:ln>
              <a:noFill/>
            </a:ln>
          </p:spPr>
          <p:txBody>
            <a:bodyPr wrap="none">
              <a:spAutoFit/>
            </a:bodyPr>
            <a:lstStyle/>
            <a:p>
              <a:r>
                <a:rPr lang="en-US" sz="1400" b="1" dirty="0">
                  <a:solidFill>
                    <a:srgbClr val="FF0000"/>
                  </a:solidFill>
                </a:rPr>
                <a:t>/</a:t>
              </a:r>
              <a:endParaRPr lang="en-GB" sz="1400" b="1" dirty="0"/>
            </a:p>
          </p:txBody>
        </p:sp>
      </p:grpSp>
      <p:cxnSp>
        <p:nvCxnSpPr>
          <p:cNvPr id="79" name="Straight Connector 78"/>
          <p:cNvCxnSpPr/>
          <p:nvPr/>
        </p:nvCxnSpPr>
        <p:spPr>
          <a:xfrm flipV="1">
            <a:off x="1975346" y="2101423"/>
            <a:ext cx="959783" cy="2"/>
          </a:xfrm>
          <a:prstGeom prst="line">
            <a:avLst/>
          </a:prstGeom>
          <a:ln>
            <a:solidFill>
              <a:schemeClr val="tx1">
                <a:lumMod val="50000"/>
                <a:lumOff val="5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80" name="Elbow Connector 79"/>
          <p:cNvCxnSpPr/>
          <p:nvPr/>
        </p:nvCxnSpPr>
        <p:spPr>
          <a:xfrm rot="16200000" flipH="1">
            <a:off x="2528524" y="2020313"/>
            <a:ext cx="365760" cy="548640"/>
          </a:xfrm>
          <a:prstGeom prst="bentConnector3">
            <a:avLst/>
          </a:prstGeom>
          <a:ln>
            <a:solidFill>
              <a:schemeClr val="tx1">
                <a:lumMod val="50000"/>
                <a:lumOff val="50000"/>
              </a:schemeClr>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flipV="1">
            <a:off x="5340060" y="2101423"/>
            <a:ext cx="959783" cy="2"/>
          </a:xfrm>
          <a:prstGeom prst="line">
            <a:avLst/>
          </a:prstGeom>
          <a:ln>
            <a:solidFill>
              <a:schemeClr val="tx1">
                <a:lumMod val="50000"/>
                <a:lumOff val="5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flipV="1">
            <a:off x="6643860" y="2101423"/>
            <a:ext cx="959783" cy="2"/>
          </a:xfrm>
          <a:prstGeom prst="line">
            <a:avLst/>
          </a:prstGeom>
          <a:ln>
            <a:solidFill>
              <a:schemeClr val="tx1">
                <a:lumMod val="50000"/>
                <a:lumOff val="5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83" name="Elbow Connector 82"/>
          <p:cNvCxnSpPr/>
          <p:nvPr/>
        </p:nvCxnSpPr>
        <p:spPr>
          <a:xfrm rot="5400000">
            <a:off x="5252127" y="2022110"/>
            <a:ext cx="467104" cy="640080"/>
          </a:xfrm>
          <a:prstGeom prst="bentConnector3">
            <a:avLst/>
          </a:prstGeom>
          <a:ln>
            <a:solidFill>
              <a:schemeClr val="tx1">
                <a:lumMod val="50000"/>
                <a:lumOff val="50000"/>
              </a:schemeClr>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84" name="Elbow Connector 83"/>
          <p:cNvCxnSpPr/>
          <p:nvPr/>
        </p:nvCxnSpPr>
        <p:spPr>
          <a:xfrm rot="5400000">
            <a:off x="6643921" y="2059656"/>
            <a:ext cx="457200" cy="548640"/>
          </a:xfrm>
          <a:prstGeom prst="bentConnector3">
            <a:avLst/>
          </a:prstGeom>
          <a:ln>
            <a:solidFill>
              <a:schemeClr val="tx1">
                <a:lumMod val="50000"/>
                <a:lumOff val="50000"/>
              </a:schemeClr>
            </a:solidFill>
            <a:prstDash val="sysDash"/>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77963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0" name="Object 39" hidden="1"/>
          <p:cNvGraphicFramePr>
            <a:graphicFrameLocks noChangeAspect="1"/>
          </p:cNvGraphicFramePr>
          <p:nvPr>
            <p:custDataLst>
              <p:tags r:id="rId2"/>
            </p:custDataLst>
            <p:extLst>
              <p:ext uri="{D42A27DB-BD31-4B8C-83A1-F6EECF244321}">
                <p14:modId xmlns:p14="http://schemas.microsoft.com/office/powerpoint/2010/main" val="2188153589"/>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02230" name="think-cell Slide" r:id="rId26" imgW="270" imgH="270" progId="TCLayout.ActiveDocument.1">
                  <p:embed/>
                </p:oleObj>
              </mc:Choice>
              <mc:Fallback>
                <p:oleObj name="think-cell Slide" r:id="rId26" imgW="270" imgH="270" progId="TCLayout.ActiveDocument.1">
                  <p:embed/>
                  <p:pic>
                    <p:nvPicPr>
                      <p:cNvPr id="0" name=""/>
                      <p:cNvPicPr/>
                      <p:nvPr/>
                    </p:nvPicPr>
                    <p:blipFill>
                      <a:blip r:embed="rId27"/>
                      <a:stretch>
                        <a:fillRect/>
                      </a:stretch>
                    </p:blipFill>
                    <p:spPr>
                      <a:xfrm>
                        <a:off x="1588" y="1588"/>
                        <a:ext cx="1587" cy="1587"/>
                      </a:xfrm>
                      <a:prstGeom prst="rect">
                        <a:avLst/>
                      </a:prstGeom>
                    </p:spPr>
                  </p:pic>
                </p:oleObj>
              </mc:Fallback>
            </mc:AlternateContent>
          </a:graphicData>
        </a:graphic>
      </p:graphicFrame>
      <p:sp>
        <p:nvSpPr>
          <p:cNvPr id="6" name="Rectangle 5" hidden="1"/>
          <p:cNvSpPr/>
          <p:nvPr>
            <p:custDataLst>
              <p:tags r:id="rId3"/>
            </p:custDataLst>
          </p:nvPr>
        </p:nvSpPr>
        <p:spPr bwMode="auto">
          <a:xfrm>
            <a:off x="0" y="0"/>
            <a:ext cx="158750" cy="158750"/>
          </a:xfrm>
          <a:prstGeom prst="rect">
            <a:avLst/>
          </a:prstGeom>
          <a:solidFill>
            <a:schemeClr val="accent1">
              <a:lumMod val="20000"/>
              <a:lumOff val="8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vert="horz" wrap="none" lIns="0" tIns="0" rIns="0" bIns="0" numCol="1" spcCol="0" rtlCol="0" anchor="ctr" anchorCtr="0">
            <a:noAutofit/>
          </a:bodyPr>
          <a:lstStyle/>
          <a:p>
            <a:pPr>
              <a:lnSpc>
                <a:spcPct val="100000"/>
              </a:lnSpc>
            </a:pPr>
            <a:endParaRPr lang="en-US" dirty="0" smtClean="0">
              <a:solidFill>
                <a:schemeClr val="tx1"/>
              </a:solidFill>
              <a:latin typeface="Arial"/>
              <a:cs typeface="Arial"/>
              <a:sym typeface="Arial"/>
            </a:endParaRPr>
          </a:p>
        </p:txBody>
      </p:sp>
      <p:graphicFrame>
        <p:nvGraphicFramePr>
          <p:cNvPr id="41" name="Object 40"/>
          <p:cNvGraphicFramePr>
            <a:graphicFrameLocks/>
          </p:cNvGraphicFramePr>
          <p:nvPr>
            <p:custDataLst>
              <p:tags r:id="rId4"/>
            </p:custDataLst>
            <p:extLst>
              <p:ext uri="{D42A27DB-BD31-4B8C-83A1-F6EECF244321}">
                <p14:modId xmlns:p14="http://schemas.microsoft.com/office/powerpoint/2010/main" val="4286044098"/>
              </p:ext>
            </p:extLst>
          </p:nvPr>
        </p:nvGraphicFramePr>
        <p:xfrm>
          <a:off x="266701" y="2019300"/>
          <a:ext cx="5114857" cy="2886075"/>
        </p:xfrm>
        <a:graphic>
          <a:graphicData uri="http://schemas.openxmlformats.org/presentationml/2006/ole">
            <mc:AlternateContent xmlns:mc="http://schemas.openxmlformats.org/markup-compatibility/2006">
              <mc:Choice xmlns:v="urn:schemas-microsoft-com:vml" Requires="v">
                <p:oleObj spid="_x0000_s302231" name="Chart" r:id="rId28" imgW="5114857" imgH="2886075" progId="MSGraph.Chart.8">
                  <p:embed followColorScheme="full"/>
                </p:oleObj>
              </mc:Choice>
              <mc:Fallback>
                <p:oleObj name="Chart" r:id="rId28" imgW="5114857" imgH="2886075" progId="MSGraph.Chart.8">
                  <p:embed followColorScheme="full"/>
                  <p:pic>
                    <p:nvPicPr>
                      <p:cNvPr id="0" name=""/>
                      <p:cNvPicPr/>
                      <p:nvPr/>
                    </p:nvPicPr>
                    <p:blipFill>
                      <a:blip r:embed="rId29"/>
                      <a:stretch>
                        <a:fillRect/>
                      </a:stretch>
                    </p:blipFill>
                    <p:spPr>
                      <a:xfrm>
                        <a:off x="266701" y="2019300"/>
                        <a:ext cx="5114857" cy="2886075"/>
                      </a:xfrm>
                      <a:prstGeom prst="rect">
                        <a:avLst/>
                      </a:prstGeom>
                    </p:spPr>
                  </p:pic>
                </p:oleObj>
              </mc:Fallback>
            </mc:AlternateContent>
          </a:graphicData>
        </a:graphic>
      </p:graphicFrame>
      <p:sp>
        <p:nvSpPr>
          <p:cNvPr id="63" name="Text Placeholder 11"/>
          <p:cNvSpPr>
            <a:spLocks noGrp="1"/>
          </p:cNvSpPr>
          <p:nvPr>
            <p:custDataLst>
              <p:tags r:id="rId5"/>
            </p:custDataLst>
          </p:nvPr>
        </p:nvSpPr>
        <p:spPr bwMode="auto">
          <a:xfrm>
            <a:off x="530225" y="4765675"/>
            <a:ext cx="292100" cy="1524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32DA0A02-3726-43E3-AED3-D040AB5A9B0C}" type="datetime'''''''''''''''''''''''''''''2''''0''''''''''''''''''1''''3'">
              <a:rPr lang="en-US" sz="1000">
                <a:latin typeface="Arial"/>
                <a:cs typeface="Arial"/>
                <a:sym typeface="Arial"/>
              </a:rPr>
              <a:pPr/>
              <a:t>2013</a:t>
            </a:fld>
            <a:endParaRPr lang="en-GB" sz="1000" dirty="0">
              <a:latin typeface="Arial"/>
              <a:cs typeface="Arial"/>
              <a:sym typeface="Arial"/>
            </a:endParaRPr>
          </a:p>
        </p:txBody>
      </p:sp>
      <p:sp>
        <p:nvSpPr>
          <p:cNvPr id="64" name="Text Placeholder 18"/>
          <p:cNvSpPr>
            <a:spLocks noGrp="1"/>
          </p:cNvSpPr>
          <p:nvPr>
            <p:custDataLst>
              <p:tags r:id="rId6"/>
            </p:custDataLst>
          </p:nvPr>
        </p:nvSpPr>
        <p:spPr bwMode="auto">
          <a:xfrm>
            <a:off x="4968875" y="4765675"/>
            <a:ext cx="292100" cy="1524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15FFAC4C-88FA-4CC4-B2D0-930038567C0A}" type="datetime'2''''''''''''''''''''''''0''18'">
              <a:rPr lang="en-US" sz="1000">
                <a:latin typeface="Arial"/>
                <a:cs typeface="Arial"/>
                <a:sym typeface="Arial"/>
              </a:rPr>
              <a:pPr/>
              <a:t>2018</a:t>
            </a:fld>
            <a:endParaRPr lang="en-GB" sz="1000" dirty="0">
              <a:latin typeface="Arial"/>
              <a:cs typeface="Arial"/>
              <a:sym typeface="Arial"/>
            </a:endParaRPr>
          </a:p>
        </p:txBody>
      </p:sp>
      <p:sp>
        <p:nvSpPr>
          <p:cNvPr id="60" name="Text Placeholder 17"/>
          <p:cNvSpPr>
            <a:spLocks noGrp="1"/>
          </p:cNvSpPr>
          <p:nvPr>
            <p:custDataLst>
              <p:tags r:id="rId7"/>
            </p:custDataLst>
          </p:nvPr>
        </p:nvSpPr>
        <p:spPr bwMode="auto">
          <a:xfrm>
            <a:off x="4083050" y="4765675"/>
            <a:ext cx="292100" cy="1524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AFB3202E-881A-4017-BF8F-5AB9275166FA}" type="datetime'''''''''''''''2''''''''0''''''''1''''7'''''''''''''''''''''">
              <a:rPr lang="en-US" sz="1000">
                <a:latin typeface="Arial"/>
                <a:cs typeface="Arial"/>
                <a:sym typeface="Arial"/>
              </a:rPr>
              <a:pPr/>
              <a:t>2017</a:t>
            </a:fld>
            <a:endParaRPr lang="en-GB" sz="1000" dirty="0">
              <a:latin typeface="Arial"/>
              <a:cs typeface="Arial"/>
              <a:sym typeface="Arial"/>
            </a:endParaRPr>
          </a:p>
        </p:txBody>
      </p:sp>
      <p:sp>
        <p:nvSpPr>
          <p:cNvPr id="62" name="Text Placeholder 16"/>
          <p:cNvSpPr>
            <a:spLocks noGrp="1"/>
          </p:cNvSpPr>
          <p:nvPr>
            <p:custDataLst>
              <p:tags r:id="rId8"/>
            </p:custDataLst>
          </p:nvPr>
        </p:nvSpPr>
        <p:spPr bwMode="auto">
          <a:xfrm>
            <a:off x="3197225" y="4765675"/>
            <a:ext cx="292100" cy="1524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1BAA4F89-C1A1-4317-B123-12C785FC82AA}" type="datetime'''''20''''''''''''''''1''''''''''''''''''''''''''''''''6'">
              <a:rPr lang="en-US" sz="1000">
                <a:latin typeface="Arial"/>
                <a:cs typeface="Arial"/>
                <a:sym typeface="Arial"/>
              </a:rPr>
              <a:pPr/>
              <a:t>2016</a:t>
            </a:fld>
            <a:endParaRPr lang="en-GB" sz="1000" dirty="0">
              <a:latin typeface="Arial"/>
              <a:cs typeface="Arial"/>
              <a:sym typeface="Arial"/>
            </a:endParaRPr>
          </a:p>
        </p:txBody>
      </p:sp>
      <p:sp>
        <p:nvSpPr>
          <p:cNvPr id="58" name="Text Placeholder 15"/>
          <p:cNvSpPr>
            <a:spLocks noGrp="1"/>
          </p:cNvSpPr>
          <p:nvPr>
            <p:custDataLst>
              <p:tags r:id="rId9"/>
            </p:custDataLst>
          </p:nvPr>
        </p:nvSpPr>
        <p:spPr bwMode="auto">
          <a:xfrm>
            <a:off x="2311400" y="4765675"/>
            <a:ext cx="292100" cy="1524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931C2C42-50E2-4320-AC1F-9A1CD58B76CC}" type="datetime'''''''''''''''2''''''''''''''''0''''''''''1''5'''''''''''''''">
              <a:rPr lang="en-US" sz="1000">
                <a:latin typeface="Arial"/>
                <a:cs typeface="Arial"/>
                <a:sym typeface="Arial"/>
              </a:rPr>
              <a:pPr/>
              <a:t>2015</a:t>
            </a:fld>
            <a:endParaRPr lang="en-GB" sz="1000" dirty="0">
              <a:latin typeface="Arial"/>
              <a:cs typeface="Arial"/>
              <a:sym typeface="Arial"/>
            </a:endParaRPr>
          </a:p>
        </p:txBody>
      </p:sp>
      <p:sp>
        <p:nvSpPr>
          <p:cNvPr id="59" name="Text Placeholder 14"/>
          <p:cNvSpPr>
            <a:spLocks noGrp="1"/>
          </p:cNvSpPr>
          <p:nvPr>
            <p:custDataLst>
              <p:tags r:id="rId10"/>
            </p:custDataLst>
          </p:nvPr>
        </p:nvSpPr>
        <p:spPr bwMode="auto">
          <a:xfrm>
            <a:off x="1416050" y="4765675"/>
            <a:ext cx="292100" cy="1524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1B3F4D58-C2D6-436F-9194-392AA257B933}" type="datetime'''''''''''''''2''''''''''''0''1''''''''''''''''''4'''">
              <a:rPr lang="en-US" sz="1000">
                <a:latin typeface="Arial"/>
                <a:cs typeface="Arial"/>
                <a:sym typeface="Arial"/>
              </a:rPr>
              <a:pPr/>
              <a:t>2014</a:t>
            </a:fld>
            <a:endParaRPr lang="en-GB" sz="1000" dirty="0">
              <a:latin typeface="Arial"/>
              <a:cs typeface="Arial"/>
              <a:sym typeface="Arial"/>
            </a:endParaRPr>
          </a:p>
        </p:txBody>
      </p:sp>
      <p:sp>
        <p:nvSpPr>
          <p:cNvPr id="49" name="Rectangle 48"/>
          <p:cNvSpPr/>
          <p:nvPr/>
        </p:nvSpPr>
        <p:spPr>
          <a:xfrm>
            <a:off x="298228" y="352762"/>
            <a:ext cx="1082348" cy="707886"/>
          </a:xfrm>
          <a:prstGeom prst="rect">
            <a:avLst/>
          </a:prstGeom>
        </p:spPr>
        <p:txBody>
          <a:bodyPr wrap="none">
            <a:spAutoFit/>
          </a:bodyPr>
          <a:lstStyle/>
          <a:p>
            <a:pPr lvl="0" fontAlgn="ctr">
              <a:lnSpc>
                <a:spcPct val="100000"/>
              </a:lnSpc>
              <a:spcBef>
                <a:spcPts val="0"/>
              </a:spcBef>
              <a:spcAft>
                <a:spcPts val="0"/>
              </a:spcAft>
              <a:defRPr/>
            </a:pPr>
            <a:r>
              <a:rPr lang="en-US" sz="4000" b="1" dirty="0" smtClean="0">
                <a:solidFill>
                  <a:srgbClr val="FF0000"/>
                </a:solidFill>
              </a:rPr>
              <a:t>D</a:t>
            </a:r>
            <a:r>
              <a:rPr lang="en-US" sz="2000" b="1" dirty="0" smtClean="0">
                <a:solidFill>
                  <a:srgbClr val="FF0000"/>
                </a:solidFill>
              </a:rPr>
              <a:t>&amp;</a:t>
            </a:r>
            <a:r>
              <a:rPr lang="en-US" sz="4000" b="1" dirty="0" smtClean="0">
                <a:solidFill>
                  <a:srgbClr val="FF0000"/>
                </a:solidFill>
              </a:rPr>
              <a:t>E</a:t>
            </a:r>
            <a:endParaRPr lang="en-US" sz="4000" b="1" dirty="0">
              <a:solidFill>
                <a:srgbClr val="FF0000"/>
              </a:solidFill>
            </a:endParaRPr>
          </a:p>
        </p:txBody>
      </p:sp>
      <mc:AlternateContent xmlns:mc="http://schemas.openxmlformats.org/markup-compatibility/2006" xmlns:a14="http://schemas.microsoft.com/office/drawing/2010/main">
        <mc:Choice Requires="a14">
          <p:sp>
            <p:nvSpPr>
              <p:cNvPr id="53" name="TextBox 52"/>
              <p:cNvSpPr txBox="1"/>
              <p:nvPr/>
            </p:nvSpPr>
            <p:spPr>
              <a:xfrm>
                <a:off x="1898612" y="6336892"/>
                <a:ext cx="2427331" cy="260521"/>
              </a:xfrm>
              <a:prstGeom prst="rect">
                <a:avLst/>
              </a:prstGeom>
              <a:noFill/>
            </p:spPr>
            <p:txBody>
              <a:bodyPr wrap="none" lIns="0" tIns="0" rIns="0" bIns="0" rtlCol="0">
                <a:spAutoFit/>
              </a:bodyPr>
              <a:lstStyle/>
              <a:p>
                <a:pPr algn="l">
                  <a:lnSpc>
                    <a:spcPct val="100000"/>
                  </a:lnSpc>
                </a:pPr>
                <a14:m>
                  <m:oMathPara xmlns:m="http://schemas.openxmlformats.org/officeDocument/2006/math">
                    <m:oMathParaPr>
                      <m:jc m:val="centerGroup"/>
                    </m:oMathParaPr>
                    <m:oMath xmlns:m="http://schemas.openxmlformats.org/officeDocument/2006/math">
                      <m:r>
                        <a:rPr lang="en-US" sz="800" i="1">
                          <a:latin typeface="Cambria Math"/>
                        </a:rPr>
                        <m:t>𝑁𝐶𝑂</m:t>
                      </m:r>
                      <m:r>
                        <a:rPr lang="en-US" sz="800" i="1">
                          <a:latin typeface="Cambria Math"/>
                        </a:rPr>
                        <m:t> </m:t>
                      </m:r>
                      <m:r>
                        <a:rPr lang="en-US" sz="800" i="1">
                          <a:latin typeface="Cambria Math"/>
                        </a:rPr>
                        <m:t>𝑅𝑎𝑡𝑒</m:t>
                      </m:r>
                      <m:r>
                        <a:rPr lang="en-US" sz="800" i="1">
                          <a:latin typeface="Cambria Math"/>
                        </a:rPr>
                        <m:t>=</m:t>
                      </m:r>
                      <m:f>
                        <m:fPr>
                          <m:ctrlPr>
                            <a:rPr lang="en-US" sz="800" i="1">
                              <a:latin typeface="Cambria Math"/>
                            </a:rPr>
                          </m:ctrlPr>
                        </m:fPr>
                        <m:num>
                          <m:r>
                            <a:rPr lang="en-US" sz="800" i="1">
                              <a:latin typeface="Cambria Math"/>
                            </a:rPr>
                            <m:t>12</m:t>
                          </m:r>
                          <m:r>
                            <a:rPr lang="en-US" sz="800" i="1">
                              <a:latin typeface="Cambria Math"/>
                            </a:rPr>
                            <m:t>𝑚𝑜</m:t>
                          </m:r>
                          <m:r>
                            <a:rPr lang="en-US" sz="800" i="1">
                              <a:latin typeface="Cambria Math"/>
                            </a:rPr>
                            <m:t>. </m:t>
                          </m:r>
                          <m:r>
                            <a:rPr lang="en-US" sz="800" i="1">
                              <a:latin typeface="Cambria Math"/>
                            </a:rPr>
                            <m:t>𝑡𝑟𝑎𝑖𝑙𝑖𝑛𝑔</m:t>
                          </m:r>
                          <m:r>
                            <a:rPr lang="en-US" sz="800" i="1">
                              <a:latin typeface="Cambria Math"/>
                            </a:rPr>
                            <m:t> </m:t>
                          </m:r>
                          <m:r>
                            <a:rPr lang="en-US" sz="800" i="1">
                              <a:latin typeface="Cambria Math"/>
                            </a:rPr>
                            <m:t>𝑆𝑢𝑚</m:t>
                          </m:r>
                          <m:r>
                            <a:rPr lang="en-US" sz="800" i="1">
                              <a:latin typeface="Cambria Math"/>
                            </a:rPr>
                            <m:t> </m:t>
                          </m:r>
                          <m:r>
                            <a:rPr lang="en-US" sz="800" i="1">
                              <a:latin typeface="Cambria Math"/>
                            </a:rPr>
                            <m:t>𝑜𝑓</m:t>
                          </m:r>
                          <m:r>
                            <a:rPr lang="en-US" sz="800" i="1">
                              <a:latin typeface="Cambria Math"/>
                            </a:rPr>
                            <m:t> </m:t>
                          </m:r>
                          <m:r>
                            <a:rPr lang="en-US" sz="800" i="1">
                              <a:latin typeface="Cambria Math"/>
                            </a:rPr>
                            <m:t>𝑁𝐶𝑂</m:t>
                          </m:r>
                          <m:r>
                            <a:rPr lang="en-US" sz="800" i="1">
                              <a:latin typeface="Cambria Math"/>
                            </a:rPr>
                            <m:t> ($)</m:t>
                          </m:r>
                        </m:num>
                        <m:den>
                          <m:r>
                            <a:rPr lang="en-US" sz="800" i="1">
                              <a:latin typeface="Cambria Math"/>
                            </a:rPr>
                            <m:t>12</m:t>
                          </m:r>
                          <m:r>
                            <a:rPr lang="en-US" sz="800" i="1">
                              <a:latin typeface="Cambria Math"/>
                            </a:rPr>
                            <m:t>𝑚𝑜</m:t>
                          </m:r>
                          <m:r>
                            <a:rPr lang="en-US" sz="800" i="1">
                              <a:latin typeface="Cambria Math"/>
                            </a:rPr>
                            <m:t>. </m:t>
                          </m:r>
                          <m:r>
                            <a:rPr lang="en-US" sz="800" i="1">
                              <a:latin typeface="Cambria Math"/>
                            </a:rPr>
                            <m:t>𝑡𝑟𝑎𝑖𝑙𝑖𝑛𝑔</m:t>
                          </m:r>
                          <m:r>
                            <a:rPr lang="en-US" sz="800" i="1">
                              <a:latin typeface="Cambria Math"/>
                            </a:rPr>
                            <m:t> </m:t>
                          </m:r>
                          <m:r>
                            <a:rPr lang="en-US" sz="800" i="1">
                              <a:latin typeface="Cambria Math"/>
                            </a:rPr>
                            <m:t>𝐴𝑣𝑒𝑟𝑎𝑔𝑒</m:t>
                          </m:r>
                          <m:r>
                            <a:rPr lang="en-US" sz="800" i="1">
                              <a:latin typeface="Cambria Math"/>
                            </a:rPr>
                            <m:t> </m:t>
                          </m:r>
                          <m:r>
                            <a:rPr lang="en-US" sz="800" i="1">
                              <a:latin typeface="Cambria Math"/>
                            </a:rPr>
                            <m:t>𝑜𝑓</m:t>
                          </m:r>
                          <m:r>
                            <a:rPr lang="en-US" sz="800" i="1">
                              <a:latin typeface="Cambria Math"/>
                            </a:rPr>
                            <m:t> </m:t>
                          </m:r>
                          <m:r>
                            <a:rPr lang="en-US" sz="800" i="1">
                              <a:latin typeface="Cambria Math"/>
                            </a:rPr>
                            <m:t>𝐵𝑎𝑙𝑎𝑛𝑐𝑒𝑠</m:t>
                          </m:r>
                          <m:r>
                            <a:rPr lang="en-US" sz="800" i="1">
                              <a:latin typeface="Cambria Math"/>
                            </a:rPr>
                            <m:t> ($)</m:t>
                          </m:r>
                        </m:den>
                      </m:f>
                    </m:oMath>
                  </m:oMathPara>
                </a14:m>
                <a:endParaRPr lang="en-GB" sz="800" dirty="0" smtClean="0">
                  <a:latin typeface="Arial" panose="020B0604020202020204" pitchFamily="34" charset="0"/>
                  <a:cs typeface="Arial" panose="020B0604020202020204" pitchFamily="34" charset="0"/>
                </a:endParaRPr>
              </a:p>
            </p:txBody>
          </p:sp>
        </mc:Choice>
        <mc:Fallback xmlns="">
          <p:sp>
            <p:nvSpPr>
              <p:cNvPr id="53" name="TextBox 52"/>
              <p:cNvSpPr txBox="1">
                <a:spLocks noRot="1" noChangeAspect="1" noMove="1" noResize="1" noEditPoints="1" noAdjustHandles="1" noChangeArrowheads="1" noChangeShapeType="1" noTextEdit="1"/>
              </p:cNvSpPr>
              <p:nvPr/>
            </p:nvSpPr>
            <p:spPr>
              <a:xfrm>
                <a:off x="1898612" y="6336892"/>
                <a:ext cx="2427331" cy="260521"/>
              </a:xfrm>
              <a:prstGeom prst="rect">
                <a:avLst/>
              </a:prstGeom>
              <a:blipFill rotWithShape="1">
                <a:blip r:embed="rId30"/>
                <a:stretch>
                  <a:fillRect l="-251" t="-4762" r="-1253" b="-21429"/>
                </a:stretch>
              </a:blipFill>
            </p:spPr>
            <p:txBody>
              <a:bodyPr/>
              <a:lstStyle/>
              <a:p>
                <a:r>
                  <a:rPr lang="en-GB">
                    <a:noFill/>
                  </a:rPr>
                  <a:t> </a:t>
                </a:r>
              </a:p>
            </p:txBody>
          </p:sp>
        </mc:Fallback>
      </mc:AlternateContent>
      <p:sp>
        <p:nvSpPr>
          <p:cNvPr id="44" name="Content Placeholder 1"/>
          <p:cNvSpPr>
            <a:spLocks noGrp="1"/>
          </p:cNvSpPr>
          <p:nvPr>
            <p:ph sz="quarter" idx="11"/>
          </p:nvPr>
        </p:nvSpPr>
        <p:spPr>
          <a:xfrm>
            <a:off x="1380576" y="403225"/>
            <a:ext cx="7633084" cy="435610"/>
          </a:xfrm>
        </p:spPr>
        <p:txBody>
          <a:bodyPr/>
          <a:lstStyle/>
          <a:p>
            <a:r>
              <a:rPr lang="en-US" dirty="0" smtClean="0"/>
              <a:t>Calibration: </a:t>
            </a:r>
            <a:r>
              <a:rPr lang="en-US" b="0" dirty="0" smtClean="0"/>
              <a:t>Apply adjustment and test </a:t>
            </a:r>
            <a:r>
              <a:rPr lang="en-US" b="0" dirty="0"/>
              <a:t>limits against historical  and forecasted </a:t>
            </a:r>
            <a:r>
              <a:rPr lang="en-US" b="0" dirty="0" smtClean="0"/>
              <a:t>rates – C&amp;I</a:t>
            </a:r>
            <a:endParaRPr lang="en-US" b="0" dirty="0"/>
          </a:p>
        </p:txBody>
      </p:sp>
      <p:sp>
        <p:nvSpPr>
          <p:cNvPr id="45" name="Rectangle 44"/>
          <p:cNvSpPr/>
          <p:nvPr/>
        </p:nvSpPr>
        <p:spPr>
          <a:xfrm>
            <a:off x="6178551" y="1470025"/>
            <a:ext cx="3068638" cy="185307"/>
          </a:xfrm>
          <a:prstGeom prst="rect">
            <a:avLst/>
          </a:prstGeom>
        </p:spPr>
        <p:txBody>
          <a:bodyPr wrap="square" lIns="0" tIns="0" rIns="0" bIns="0">
            <a:spAutoFit/>
          </a:bodyPr>
          <a:lstStyle/>
          <a:p>
            <a:pPr algn="l"/>
            <a:r>
              <a:rPr lang="en-GB" sz="1400" b="1" dirty="0" smtClean="0">
                <a:solidFill>
                  <a:srgbClr val="FF0000"/>
                </a:solidFill>
                <a:latin typeface="Arial" panose="020B0604020202020204" pitchFamily="34" charset="0"/>
                <a:cs typeface="Arial" panose="020B0604020202020204" pitchFamily="34" charset="0"/>
              </a:rPr>
              <a:t>Rationale for adjustments</a:t>
            </a:r>
            <a:endParaRPr lang="en-GB" sz="1400" kern="0" dirty="0">
              <a:solidFill>
                <a:srgbClr val="FF0000"/>
              </a:solidFill>
              <a:latin typeface="Arial" panose="020B0604020202020204" pitchFamily="34" charset="0"/>
              <a:ea typeface="ＭＳ Ｐゴシック"/>
              <a:cs typeface="Arial" panose="020B0604020202020204" pitchFamily="34" charset="0"/>
            </a:endParaRPr>
          </a:p>
        </p:txBody>
      </p:sp>
      <p:grpSp>
        <p:nvGrpSpPr>
          <p:cNvPr id="51" name="Group 50"/>
          <p:cNvGrpSpPr/>
          <p:nvPr/>
        </p:nvGrpSpPr>
        <p:grpSpPr>
          <a:xfrm>
            <a:off x="443921" y="72184"/>
            <a:ext cx="3881751" cy="189008"/>
            <a:chOff x="403281" y="164517"/>
            <a:chExt cx="3881751" cy="189008"/>
          </a:xfrm>
        </p:grpSpPr>
        <p:sp>
          <p:nvSpPr>
            <p:cNvPr id="52" name="Text Box 75"/>
            <p:cNvSpPr txBox="1">
              <a:spLocks noChangeArrowheads="1"/>
            </p:cNvSpPr>
            <p:nvPr/>
          </p:nvSpPr>
          <p:spPr bwMode="gray">
            <a:xfrm>
              <a:off x="636148" y="166688"/>
              <a:ext cx="3648884" cy="184666"/>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none" lIns="0" tIns="0" rIns="0" bIns="0">
              <a:spAutoFit/>
            </a:bodyPr>
            <a:lstStyle/>
            <a:p>
              <a:pPr algn="l">
                <a:lnSpc>
                  <a:spcPct val="100000"/>
                </a:lnSpc>
              </a:pPr>
              <a:r>
                <a:rPr lang="en-US" sz="1200" dirty="0">
                  <a:solidFill>
                    <a:srgbClr val="FF0000"/>
                  </a:solidFill>
                </a:rPr>
                <a:t>Credit risk – Losses: </a:t>
              </a:r>
              <a:r>
                <a:rPr lang="en-US" sz="1200" dirty="0">
                  <a:solidFill>
                    <a:schemeClr val="accent1"/>
                  </a:solidFill>
                </a:rPr>
                <a:t>Calibration – </a:t>
              </a:r>
              <a:r>
                <a:rPr lang="en-US" sz="1200" dirty="0" smtClean="0">
                  <a:solidFill>
                    <a:srgbClr val="FF0000"/>
                  </a:solidFill>
                </a:rPr>
                <a:t>Net Charge-off rate</a:t>
              </a:r>
              <a:endParaRPr lang="en-US" sz="1200" dirty="0">
                <a:solidFill>
                  <a:srgbClr val="FF0000"/>
                </a:solidFill>
              </a:endParaRPr>
            </a:p>
          </p:txBody>
        </p:sp>
        <p:sp>
          <p:nvSpPr>
            <p:cNvPr id="54" name="Oval 53"/>
            <p:cNvSpPr/>
            <p:nvPr/>
          </p:nvSpPr>
          <p:spPr bwMode="auto">
            <a:xfrm>
              <a:off x="403281" y="164517"/>
              <a:ext cx="189008" cy="189008"/>
            </a:xfrm>
            <a:prstGeom prst="ellipse">
              <a:avLst/>
            </a:prstGeom>
            <a:solidFill>
              <a:srgbClr val="FF000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lang="en-US" b="1" dirty="0">
                  <a:solidFill>
                    <a:schemeClr val="bg1"/>
                  </a:solidFill>
                  <a:ea typeface="ＭＳ Ｐゴシック" pitchFamily="-112" charset="-128"/>
                  <a:cs typeface="ＭＳ Ｐゴシック" pitchFamily="-112" charset="-128"/>
                </a:rPr>
                <a:t>2</a:t>
              </a:r>
              <a:endParaRPr kumimoji="0" lang="en-US" b="1" i="0" u="none" strike="noStrike" cap="none" normalizeH="0" baseline="0" dirty="0">
                <a:ln>
                  <a:noFill/>
                </a:ln>
                <a:solidFill>
                  <a:schemeClr val="bg1"/>
                </a:solidFill>
                <a:effectLst/>
                <a:latin typeface="Arial" charset="0"/>
                <a:ea typeface="ＭＳ Ｐゴシック" pitchFamily="-112" charset="-128"/>
                <a:cs typeface="ＭＳ Ｐゴシック" pitchFamily="-112" charset="-128"/>
              </a:endParaRPr>
            </a:p>
          </p:txBody>
        </p:sp>
      </p:grpSp>
      <p:sp>
        <p:nvSpPr>
          <p:cNvPr id="57" name="Rectangular Callout 56"/>
          <p:cNvSpPr/>
          <p:nvPr/>
        </p:nvSpPr>
        <p:spPr>
          <a:xfrm>
            <a:off x="1280659" y="2207207"/>
            <a:ext cx="1910671" cy="174913"/>
          </a:xfrm>
          <a:prstGeom prst="wedgeRectCallout">
            <a:avLst>
              <a:gd name="adj1" fmla="val -66308"/>
              <a:gd name="adj2" fmla="val 52912"/>
            </a:avLst>
          </a:prstGeom>
          <a:no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72009" tIns="72009" rIns="72009" bIns="72009" rtlCol="0" anchor="ctr">
            <a:noAutofit/>
          </a:bodyPr>
          <a:lstStyle/>
          <a:p>
            <a:pPr algn="ctr">
              <a:lnSpc>
                <a:spcPct val="100000"/>
              </a:lnSpc>
            </a:pPr>
            <a:r>
              <a:rPr lang="en-GB" dirty="0" smtClean="0">
                <a:solidFill>
                  <a:schemeClr val="tx1"/>
                </a:solidFill>
                <a:latin typeface="Arial" panose="020B0604020202020204" pitchFamily="34" charset="0"/>
                <a:cs typeface="Arial" panose="020B0604020202020204" pitchFamily="34" charset="0"/>
                <a:sym typeface="Arial"/>
              </a:rPr>
              <a:t>Post-crisis default rates</a:t>
            </a:r>
          </a:p>
        </p:txBody>
      </p:sp>
      <p:sp>
        <p:nvSpPr>
          <p:cNvPr id="61" name="TextBox 60"/>
          <p:cNvSpPr txBox="1"/>
          <p:nvPr/>
        </p:nvSpPr>
        <p:spPr>
          <a:xfrm>
            <a:off x="4413886" y="3579805"/>
            <a:ext cx="865188" cy="224677"/>
          </a:xfrm>
          <a:prstGeom prst="rect">
            <a:avLst/>
          </a:prstGeom>
          <a:noFill/>
        </p:spPr>
        <p:txBody>
          <a:bodyPr wrap="square" rtlCol="0">
            <a:spAutoFit/>
          </a:bodyPr>
          <a:lstStyle/>
          <a:p>
            <a:pPr algn="r"/>
            <a:r>
              <a:rPr lang="en-US" b="1" dirty="0" smtClean="0">
                <a:solidFill>
                  <a:srgbClr val="FF0000"/>
                </a:solidFill>
                <a:latin typeface="Arial" panose="020B0604020202020204" pitchFamily="34" charset="0"/>
                <a:cs typeface="Arial" panose="020B0604020202020204" pitchFamily="34" charset="0"/>
              </a:rPr>
              <a:t>0.7%</a:t>
            </a:r>
            <a:endParaRPr lang="en-US" b="1" dirty="0">
              <a:solidFill>
                <a:srgbClr val="FF0000"/>
              </a:solidFill>
              <a:latin typeface="Arial" panose="020B0604020202020204" pitchFamily="34" charset="0"/>
              <a:cs typeface="Arial" panose="020B0604020202020204" pitchFamily="34" charset="0"/>
            </a:endParaRPr>
          </a:p>
        </p:txBody>
      </p:sp>
      <p:sp>
        <p:nvSpPr>
          <p:cNvPr id="84" name="TextBox 83"/>
          <p:cNvSpPr txBox="1"/>
          <p:nvPr/>
        </p:nvSpPr>
        <p:spPr>
          <a:xfrm>
            <a:off x="4413886" y="3870346"/>
            <a:ext cx="865188" cy="224677"/>
          </a:xfrm>
          <a:prstGeom prst="rect">
            <a:avLst/>
          </a:prstGeom>
          <a:noFill/>
        </p:spPr>
        <p:txBody>
          <a:bodyPr wrap="square" rtlCol="0">
            <a:spAutoFit/>
          </a:bodyPr>
          <a:lstStyle/>
          <a:p>
            <a:pPr algn="r"/>
            <a:r>
              <a:rPr lang="en-US" b="1" dirty="0" smtClean="0">
                <a:solidFill>
                  <a:srgbClr val="FFC000"/>
                </a:solidFill>
                <a:latin typeface="Arial" panose="020B0604020202020204" pitchFamily="34" charset="0"/>
                <a:cs typeface="Arial" panose="020B0604020202020204" pitchFamily="34" charset="0"/>
              </a:rPr>
              <a:t>0.5%</a:t>
            </a:r>
            <a:endParaRPr lang="en-US" b="1" dirty="0">
              <a:solidFill>
                <a:srgbClr val="FFC000"/>
              </a:solidFill>
              <a:latin typeface="Arial" panose="020B0604020202020204" pitchFamily="34" charset="0"/>
              <a:cs typeface="Arial" panose="020B0604020202020204" pitchFamily="34" charset="0"/>
            </a:endParaRPr>
          </a:p>
        </p:txBody>
      </p:sp>
      <p:sp>
        <p:nvSpPr>
          <p:cNvPr id="100" name="Rectangle 99"/>
          <p:cNvSpPr/>
          <p:nvPr/>
        </p:nvSpPr>
        <p:spPr>
          <a:xfrm>
            <a:off x="365760" y="1447061"/>
            <a:ext cx="4423533" cy="370614"/>
          </a:xfrm>
          <a:prstGeom prst="rect">
            <a:avLst/>
          </a:prstGeom>
        </p:spPr>
        <p:txBody>
          <a:bodyPr wrap="square" lIns="0" tIns="0" rIns="0" bIns="0">
            <a:spAutoFit/>
          </a:bodyPr>
          <a:lstStyle/>
          <a:p>
            <a:pPr algn="l"/>
            <a:r>
              <a:rPr lang="en-GB" sz="1400" b="1" dirty="0" smtClean="0">
                <a:solidFill>
                  <a:srgbClr val="FF0000"/>
                </a:solidFill>
                <a:latin typeface="Arial" panose="020B0604020202020204" pitchFamily="34" charset="0"/>
                <a:cs typeface="Arial" panose="020B0604020202020204" pitchFamily="34" charset="0"/>
              </a:rPr>
              <a:t>C&amp;I: </a:t>
            </a:r>
            <a:r>
              <a:rPr lang="en-GB" sz="1400" b="1" dirty="0">
                <a:solidFill>
                  <a:srgbClr val="FF0000"/>
                </a:solidFill>
                <a:latin typeface="Arial" panose="020B0604020202020204" pitchFamily="34" charset="0"/>
                <a:cs typeface="Arial" panose="020B0604020202020204" pitchFamily="34" charset="0"/>
              </a:rPr>
              <a:t>historic and </a:t>
            </a:r>
            <a:r>
              <a:rPr lang="en-GB" sz="1400" b="1" dirty="0" smtClean="0">
                <a:solidFill>
                  <a:srgbClr val="FF0000"/>
                </a:solidFill>
                <a:latin typeface="Arial" panose="020B0604020202020204" pitchFamily="34" charset="0"/>
                <a:cs typeface="Arial" panose="020B0604020202020204" pitchFamily="34" charset="0"/>
              </a:rPr>
              <a:t>CCAR forecasts</a:t>
            </a:r>
            <a:endParaRPr lang="en-GB" sz="1400" b="1" dirty="0">
              <a:solidFill>
                <a:srgbClr val="FF0000"/>
              </a:solidFill>
              <a:latin typeface="Arial" panose="020B0604020202020204" pitchFamily="34" charset="0"/>
              <a:cs typeface="Arial" panose="020B0604020202020204" pitchFamily="34" charset="0"/>
            </a:endParaRPr>
          </a:p>
          <a:p>
            <a:pPr algn="l"/>
            <a:r>
              <a:rPr lang="en-GB" sz="1400" kern="0" dirty="0">
                <a:solidFill>
                  <a:srgbClr val="FF0000"/>
                </a:solidFill>
                <a:latin typeface="Arial" panose="020B0604020202020204" pitchFamily="34" charset="0"/>
                <a:ea typeface="ＭＳ Ｐゴシック"/>
                <a:cs typeface="Arial" panose="020B0604020202020204" pitchFamily="34" charset="0"/>
              </a:rPr>
              <a:t>%, </a:t>
            </a:r>
            <a:r>
              <a:rPr lang="en-GB" sz="1400" kern="0" dirty="0" smtClean="0">
                <a:solidFill>
                  <a:srgbClr val="FF0000"/>
                </a:solidFill>
                <a:latin typeface="Arial" panose="020B0604020202020204" pitchFamily="34" charset="0"/>
                <a:ea typeface="ＭＳ Ｐゴシック"/>
                <a:cs typeface="Arial" panose="020B0604020202020204" pitchFamily="34" charset="0"/>
              </a:rPr>
              <a:t>2013Q1-2018Q1</a:t>
            </a:r>
            <a:r>
              <a:rPr lang="en-GB" sz="1400" kern="0" dirty="0">
                <a:solidFill>
                  <a:srgbClr val="FF0000"/>
                </a:solidFill>
                <a:latin typeface="Arial" panose="020B0604020202020204" pitchFamily="34" charset="0"/>
                <a:ea typeface="ＭＳ Ｐゴシック"/>
                <a:cs typeface="Arial" panose="020B0604020202020204" pitchFamily="34" charset="0"/>
              </a:rPr>
              <a:t>, vs 2015 and 2016 NCO </a:t>
            </a:r>
            <a:r>
              <a:rPr lang="en-GB" sz="1400" kern="0" dirty="0" smtClean="0">
                <a:solidFill>
                  <a:srgbClr val="FF0000"/>
                </a:solidFill>
                <a:latin typeface="Arial" panose="020B0604020202020204" pitchFamily="34" charset="0"/>
                <a:ea typeface="ＭＳ Ｐゴシック"/>
                <a:cs typeface="Arial" panose="020B0604020202020204" pitchFamily="34" charset="0"/>
              </a:rPr>
              <a:t>limits</a:t>
            </a:r>
            <a:endParaRPr lang="en-GB" sz="1400" kern="0" dirty="0">
              <a:solidFill>
                <a:srgbClr val="FF0000"/>
              </a:solidFill>
              <a:latin typeface="Arial" panose="020B0604020202020204" pitchFamily="34" charset="0"/>
              <a:ea typeface="ＭＳ Ｐゴシック"/>
              <a:cs typeface="Arial" panose="020B0604020202020204" pitchFamily="34" charset="0"/>
            </a:endParaRPr>
          </a:p>
        </p:txBody>
      </p:sp>
      <p:cxnSp>
        <p:nvCxnSpPr>
          <p:cNvPr id="39" name="Straight Connector 38"/>
          <p:cNvCxnSpPr/>
          <p:nvPr/>
        </p:nvCxnSpPr>
        <p:spPr>
          <a:xfrm>
            <a:off x="5700078" y="1470025"/>
            <a:ext cx="0" cy="4862513"/>
          </a:xfrm>
          <a:prstGeom prst="line">
            <a:avLst/>
          </a:prstGeom>
          <a:ln>
            <a:solidFill>
              <a:schemeClr val="bg2"/>
            </a:solidFill>
            <a:tailEnd type="none"/>
          </a:ln>
        </p:spPr>
        <p:style>
          <a:lnRef idx="1">
            <a:schemeClr val="accent1"/>
          </a:lnRef>
          <a:fillRef idx="0">
            <a:schemeClr val="accent1"/>
          </a:fillRef>
          <a:effectRef idx="0">
            <a:schemeClr val="accent1"/>
          </a:effectRef>
          <a:fontRef idx="minor">
            <a:schemeClr val="tx1"/>
          </a:fontRef>
        </p:style>
      </p:cxnSp>
      <p:cxnSp>
        <p:nvCxnSpPr>
          <p:cNvPr id="4" name="Straight Connector 3"/>
          <p:cNvCxnSpPr/>
          <p:nvPr>
            <p:custDataLst>
              <p:tags r:id="rId11"/>
            </p:custDataLst>
          </p:nvPr>
        </p:nvCxnSpPr>
        <p:spPr bwMode="gray">
          <a:xfrm>
            <a:off x="409575" y="5640388"/>
            <a:ext cx="328613" cy="0"/>
          </a:xfrm>
          <a:prstGeom prst="line">
            <a:avLst/>
          </a:prstGeom>
          <a:ln w="28575">
            <a:solidFill>
              <a:srgbClr val="FFBF27"/>
            </a:solidFill>
            <a:headEnd type="none"/>
            <a:tailEnd type="non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custDataLst>
              <p:tags r:id="rId12"/>
            </p:custDataLst>
          </p:nvPr>
        </p:nvCxnSpPr>
        <p:spPr bwMode="gray">
          <a:xfrm>
            <a:off x="3194050" y="5233988"/>
            <a:ext cx="328613" cy="0"/>
          </a:xfrm>
          <a:prstGeom prst="line">
            <a:avLst/>
          </a:prstGeom>
          <a:ln w="19050">
            <a:solidFill>
              <a:srgbClr val="FFBF27"/>
            </a:solidFill>
            <a:prstDash val="lgDash"/>
            <a:headEnd type="none"/>
            <a:tailEnd type="non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cxnSp>
        <p:nvCxnSpPr>
          <p:cNvPr id="2" name="Straight Connector 1"/>
          <p:cNvCxnSpPr/>
          <p:nvPr>
            <p:custDataLst>
              <p:tags r:id="rId13"/>
            </p:custDataLst>
          </p:nvPr>
        </p:nvCxnSpPr>
        <p:spPr bwMode="gray">
          <a:xfrm>
            <a:off x="409575" y="5233988"/>
            <a:ext cx="328613" cy="0"/>
          </a:xfrm>
          <a:prstGeom prst="line">
            <a:avLst/>
          </a:prstGeom>
          <a:ln w="19050">
            <a:solidFill>
              <a:srgbClr val="646AAC"/>
            </a:solidFill>
            <a:headEnd type="none"/>
            <a:tailEnd type="non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custDataLst>
              <p:tags r:id="rId14"/>
            </p:custDataLst>
          </p:nvPr>
        </p:nvCxnSpPr>
        <p:spPr bwMode="gray">
          <a:xfrm>
            <a:off x="3194050" y="5640388"/>
            <a:ext cx="328613" cy="0"/>
          </a:xfrm>
          <a:prstGeom prst="line">
            <a:avLst/>
          </a:prstGeom>
          <a:ln w="9525">
            <a:solidFill>
              <a:srgbClr val="808080"/>
            </a:solidFill>
            <a:headEnd type="none"/>
            <a:tailEnd type="non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cxnSp>
        <p:nvCxnSpPr>
          <p:cNvPr id="3" name="Straight Connector 2"/>
          <p:cNvCxnSpPr/>
          <p:nvPr>
            <p:custDataLst>
              <p:tags r:id="rId15"/>
            </p:custDataLst>
          </p:nvPr>
        </p:nvCxnSpPr>
        <p:spPr bwMode="gray">
          <a:xfrm>
            <a:off x="409575" y="5437188"/>
            <a:ext cx="328613" cy="0"/>
          </a:xfrm>
          <a:prstGeom prst="line">
            <a:avLst/>
          </a:prstGeom>
          <a:ln w="19050">
            <a:solidFill>
              <a:srgbClr val="41A441"/>
            </a:solidFill>
            <a:headEnd type="none"/>
            <a:tailEnd type="non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cxnSp>
        <p:nvCxnSpPr>
          <p:cNvPr id="5" name="Straight Connector 4"/>
          <p:cNvCxnSpPr/>
          <p:nvPr>
            <p:custDataLst>
              <p:tags r:id="rId16"/>
            </p:custDataLst>
          </p:nvPr>
        </p:nvCxnSpPr>
        <p:spPr bwMode="gray">
          <a:xfrm>
            <a:off x="409575" y="5843588"/>
            <a:ext cx="328613" cy="0"/>
          </a:xfrm>
          <a:prstGeom prst="line">
            <a:avLst/>
          </a:prstGeom>
          <a:ln w="28575">
            <a:solidFill>
              <a:srgbClr val="EB0326"/>
            </a:solidFill>
            <a:headEnd type="none"/>
            <a:tailEnd type="non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custDataLst>
              <p:tags r:id="rId17"/>
            </p:custDataLst>
          </p:nvPr>
        </p:nvCxnSpPr>
        <p:spPr bwMode="gray">
          <a:xfrm>
            <a:off x="3194050" y="5437188"/>
            <a:ext cx="328613" cy="0"/>
          </a:xfrm>
          <a:prstGeom prst="line">
            <a:avLst/>
          </a:prstGeom>
          <a:ln w="19050">
            <a:solidFill>
              <a:srgbClr val="EB0326"/>
            </a:solidFill>
            <a:prstDash val="lgDash"/>
            <a:headEnd type="none"/>
            <a:tailEnd type="non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sp>
        <p:nvSpPr>
          <p:cNvPr id="65" name="Text Placeholder 1"/>
          <p:cNvSpPr>
            <a:spLocks noGrp="1"/>
          </p:cNvSpPr>
          <p:nvPr>
            <p:custDataLst>
              <p:tags r:id="rId18"/>
            </p:custDataLst>
          </p:nvPr>
        </p:nvSpPr>
        <p:spPr bwMode="auto">
          <a:xfrm>
            <a:off x="3573463" y="5570538"/>
            <a:ext cx="1187450"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100000"/>
              </a:lnSpc>
              <a:spcBef>
                <a:spcPct val="0"/>
              </a:spcBef>
              <a:buNone/>
            </a:pPr>
            <a:fld id="{4CB4463C-03E9-4D32-ACCD-296E0F729660}" type="datetime'''A''ver''''''''''a''''''''ge'''' Base ''''C''''CA''''R'">
              <a:rPr lang="en-US" sz="1000">
                <a:latin typeface="Arial"/>
                <a:cs typeface="Arial"/>
                <a:sym typeface="Arial"/>
              </a:rPr>
              <a:pPr marL="0" indent="0">
                <a:lnSpc>
                  <a:spcPct val="100000"/>
                </a:lnSpc>
                <a:spcBef>
                  <a:spcPct val="0"/>
                </a:spcBef>
                <a:buNone/>
              </a:pPr>
              <a:t>Average Base CCAR</a:t>
            </a:fld>
            <a:endParaRPr lang="en-US" sz="1000" dirty="0">
              <a:latin typeface="Arial"/>
              <a:cs typeface="Arial"/>
              <a:sym typeface="Arial"/>
            </a:endParaRPr>
          </a:p>
        </p:txBody>
      </p:sp>
      <p:sp>
        <p:nvSpPr>
          <p:cNvPr id="66" name="Text Placeholder 2"/>
          <p:cNvSpPr>
            <a:spLocks noGrp="1"/>
          </p:cNvSpPr>
          <p:nvPr>
            <p:custDataLst>
              <p:tags r:id="rId19"/>
            </p:custDataLst>
          </p:nvPr>
        </p:nvSpPr>
        <p:spPr bwMode="auto">
          <a:xfrm>
            <a:off x="3573463" y="5164138"/>
            <a:ext cx="1187450"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100000"/>
              </a:lnSpc>
              <a:spcBef>
                <a:spcPct val="0"/>
              </a:spcBef>
              <a:buNone/>
            </a:pPr>
            <a:fld id="{FB0C7A3A-36CE-47B5-BC26-D15340AD8823}" type="datetime'''''An''ch''o''''''r am''''''''''b''''er tr''''''ig''g''er'''">
              <a:rPr lang="en-US" sz="1000">
                <a:latin typeface="Arial"/>
                <a:cs typeface="Arial"/>
                <a:sym typeface="Arial"/>
              </a:rPr>
              <a:pPr/>
              <a:t>Anchor amber trigger</a:t>
            </a:fld>
            <a:endParaRPr lang="en-US" sz="1000" dirty="0">
              <a:latin typeface="Arial"/>
              <a:cs typeface="Arial"/>
              <a:sym typeface="Arial"/>
            </a:endParaRPr>
          </a:p>
        </p:txBody>
      </p:sp>
      <p:sp>
        <p:nvSpPr>
          <p:cNvPr id="68" name="Text Placeholder 5"/>
          <p:cNvSpPr>
            <a:spLocks noGrp="1"/>
          </p:cNvSpPr>
          <p:nvPr>
            <p:custDataLst>
              <p:tags r:id="rId20"/>
            </p:custDataLst>
          </p:nvPr>
        </p:nvSpPr>
        <p:spPr bwMode="auto">
          <a:xfrm>
            <a:off x="788988" y="5570538"/>
            <a:ext cx="1244600"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100000"/>
              </a:lnSpc>
              <a:spcBef>
                <a:spcPct val="0"/>
              </a:spcBef>
              <a:buNone/>
            </a:pPr>
            <a:fld id="{39F259B3-E2C7-4CE1-95A3-BD8ECEAD8AF4}" type="datetime'''Revi''s''ed'' a''''''mber t''r''''''''''''i''g''g''e''''r'">
              <a:rPr lang="en-US" sz="1000">
                <a:latin typeface="Arial"/>
                <a:cs typeface="Arial"/>
                <a:sym typeface="Arial"/>
              </a:rPr>
              <a:pPr/>
              <a:t>Revised amber trigger</a:t>
            </a:fld>
            <a:endParaRPr lang="en-US" sz="1000" dirty="0">
              <a:latin typeface="Arial"/>
              <a:cs typeface="Arial"/>
              <a:sym typeface="Arial"/>
            </a:endParaRPr>
          </a:p>
        </p:txBody>
      </p:sp>
      <p:sp>
        <p:nvSpPr>
          <p:cNvPr id="67" name="Text Placeholder 4"/>
          <p:cNvSpPr>
            <a:spLocks noGrp="1"/>
          </p:cNvSpPr>
          <p:nvPr>
            <p:custDataLst>
              <p:tags r:id="rId21"/>
            </p:custDataLst>
          </p:nvPr>
        </p:nvSpPr>
        <p:spPr bwMode="auto">
          <a:xfrm>
            <a:off x="788988" y="5773738"/>
            <a:ext cx="936625"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100000"/>
              </a:lnSpc>
              <a:spcBef>
                <a:spcPct val="0"/>
              </a:spcBef>
              <a:buNone/>
            </a:pPr>
            <a:fld id="{6792DF48-25CA-4BAA-AE9F-214716139587}" type="datetime'''R''''e''vi''s''''''''''''ed'''' re''''d'' ''''lim''i''t'">
              <a:rPr lang="en-US" sz="1000">
                <a:latin typeface="Arial"/>
                <a:cs typeface="Arial"/>
                <a:sym typeface="Arial"/>
              </a:rPr>
              <a:pPr/>
              <a:t>Revised red limit</a:t>
            </a:fld>
            <a:endParaRPr lang="en-US" sz="1000" dirty="0">
              <a:latin typeface="Arial"/>
              <a:cs typeface="Arial"/>
              <a:sym typeface="Arial"/>
            </a:endParaRPr>
          </a:p>
        </p:txBody>
      </p:sp>
      <p:sp>
        <p:nvSpPr>
          <p:cNvPr id="70" name="Text Placeholder 11"/>
          <p:cNvSpPr>
            <a:spLocks noGrp="1"/>
          </p:cNvSpPr>
          <p:nvPr>
            <p:custDataLst>
              <p:tags r:id="rId22"/>
            </p:custDataLst>
          </p:nvPr>
        </p:nvSpPr>
        <p:spPr bwMode="auto">
          <a:xfrm>
            <a:off x="788988" y="5164138"/>
            <a:ext cx="2303463"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100000"/>
              </a:lnSpc>
              <a:spcBef>
                <a:spcPct val="0"/>
              </a:spcBef>
              <a:buNone/>
            </a:pPr>
            <a:fld id="{FCC5460F-219D-4D14-A39D-C1FA9DEC599C}" type="datetime'P''roj''ected 1''2mo tr''ailing'''' loss ''rate (annual'')'''">
              <a:rPr lang="en-US" sz="1000">
                <a:latin typeface="Arial"/>
                <a:cs typeface="Arial"/>
                <a:sym typeface="Arial"/>
              </a:rPr>
              <a:pPr marL="0" indent="0">
                <a:lnSpc>
                  <a:spcPct val="100000"/>
                </a:lnSpc>
                <a:spcBef>
                  <a:spcPct val="0"/>
                </a:spcBef>
                <a:buNone/>
              </a:pPr>
              <a:t>Projected 12mo trailing loss rate (annual)</a:t>
            </a:fld>
            <a:endParaRPr lang="en-US" sz="1000" dirty="0">
              <a:latin typeface="Arial"/>
              <a:cs typeface="Arial"/>
              <a:sym typeface="Arial"/>
            </a:endParaRPr>
          </a:p>
        </p:txBody>
      </p:sp>
      <p:sp>
        <p:nvSpPr>
          <p:cNvPr id="71" name="Text Placeholder 14"/>
          <p:cNvSpPr>
            <a:spLocks noGrp="1"/>
          </p:cNvSpPr>
          <p:nvPr>
            <p:custDataLst>
              <p:tags r:id="rId23"/>
            </p:custDataLst>
          </p:nvPr>
        </p:nvSpPr>
        <p:spPr bwMode="auto">
          <a:xfrm>
            <a:off x="3573463" y="5367338"/>
            <a:ext cx="879475"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100000"/>
              </a:lnSpc>
              <a:spcBef>
                <a:spcPct val="0"/>
              </a:spcBef>
              <a:buNone/>
            </a:pPr>
            <a:fld id="{B9328614-84F5-4D9D-91B2-3286BADDDB26}" type="datetime'A''nc''''''h''o''r r''''''''''''''e''''''d l''''''im''''it'''">
              <a:rPr lang="en-US" sz="1000">
                <a:latin typeface="Arial"/>
                <a:cs typeface="Arial"/>
                <a:sym typeface="Arial"/>
              </a:rPr>
              <a:pPr/>
              <a:t>Anchor red limit</a:t>
            </a:fld>
            <a:endParaRPr lang="en-US" sz="1000" dirty="0">
              <a:latin typeface="Arial"/>
              <a:cs typeface="Arial"/>
              <a:sym typeface="Arial"/>
            </a:endParaRPr>
          </a:p>
        </p:txBody>
      </p:sp>
      <p:sp>
        <p:nvSpPr>
          <p:cNvPr id="69" name="Text Placeholder 9"/>
          <p:cNvSpPr>
            <a:spLocks noGrp="1"/>
          </p:cNvSpPr>
          <p:nvPr>
            <p:custDataLst>
              <p:tags r:id="rId24"/>
            </p:custDataLst>
          </p:nvPr>
        </p:nvSpPr>
        <p:spPr bwMode="auto">
          <a:xfrm>
            <a:off x="788988" y="5367338"/>
            <a:ext cx="2292350"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100000"/>
              </a:lnSpc>
              <a:spcBef>
                <a:spcPct val="0"/>
              </a:spcBef>
              <a:buNone/>
            </a:pPr>
            <a:fld id="{2A6C8F9E-F8BB-4D63-BD66-FB7AFCB57098}" type="datetime'Histo''rical 12mo t''''ra''''i''ling loss ra''te ''(an''nual)'">
              <a:rPr lang="en-US" sz="1000">
                <a:latin typeface="Arial"/>
                <a:cs typeface="Arial"/>
                <a:sym typeface="Arial"/>
              </a:rPr>
              <a:pPr marL="0" indent="0">
                <a:lnSpc>
                  <a:spcPct val="100000"/>
                </a:lnSpc>
                <a:spcBef>
                  <a:spcPct val="0"/>
                </a:spcBef>
                <a:buNone/>
              </a:pPr>
              <a:t>Historical 12mo trailing loss rate (annual)</a:t>
            </a:fld>
            <a:endParaRPr lang="en-US" sz="1000" dirty="0">
              <a:latin typeface="Arial"/>
              <a:cs typeface="Arial"/>
              <a:sym typeface="Arial"/>
            </a:endParaRPr>
          </a:p>
        </p:txBody>
      </p:sp>
      <p:sp>
        <p:nvSpPr>
          <p:cNvPr id="42" name="Content Placeholder 1"/>
          <p:cNvSpPr>
            <a:spLocks noGrp="1"/>
          </p:cNvSpPr>
          <p:nvPr>
            <p:ph sz="quarter" idx="10"/>
          </p:nvPr>
        </p:nvSpPr>
        <p:spPr>
          <a:xfrm>
            <a:off x="6178550" y="1747665"/>
            <a:ext cx="3068639" cy="4324359"/>
          </a:xfrm>
        </p:spPr>
        <p:txBody>
          <a:bodyPr/>
          <a:lstStyle/>
          <a:p>
            <a:pPr marL="171450" indent="-171450">
              <a:buFont typeface="Arial" panose="020B0604020202020204" pitchFamily="34" charset="0"/>
              <a:buChar char="•"/>
            </a:pPr>
            <a:r>
              <a:rPr lang="en-US" dirty="0" smtClean="0"/>
              <a:t>Management reviewed the limits and applied adjustment to set limits at the 2015 levels</a:t>
            </a:r>
          </a:p>
          <a:p>
            <a:pPr marL="171450" indent="-171450">
              <a:buFont typeface="Arial" panose="020B0604020202020204" pitchFamily="34" charset="0"/>
              <a:buChar char="•"/>
            </a:pPr>
            <a:r>
              <a:rPr lang="en-US" dirty="0">
                <a:sym typeface="Arial"/>
              </a:rPr>
              <a:t>No material changes in the risk profile have occurred since 2015, existing RAS limits were deemed reflective of business strategy and expected portfolio risk </a:t>
            </a:r>
            <a:endParaRPr lang="en-US" dirty="0" smtClean="0">
              <a:sym typeface="Arial"/>
            </a:endParaRPr>
          </a:p>
          <a:p>
            <a:pPr marL="171450" indent="-171450">
              <a:buFont typeface="Arial" panose="020B0604020202020204" pitchFamily="34" charset="0"/>
              <a:buChar char="•"/>
            </a:pPr>
            <a:r>
              <a:rPr lang="en-US" dirty="0"/>
              <a:t>This adjustment (in combination with other SBNA NCO rate adjustments) was tested against the total credit loss budget tied to CCAR and did not breach the maximum allowable loss level for SBNA</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p:txBody>
      </p:sp>
    </p:spTree>
    <p:extLst>
      <p:ext uri="{BB962C8B-B14F-4D97-AF65-F5344CB8AC3E}">
        <p14:creationId xmlns:p14="http://schemas.microsoft.com/office/powerpoint/2010/main" val="37842293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a:xfrm>
            <a:off x="852722" y="403225"/>
            <a:ext cx="8161960" cy="435610"/>
          </a:xfrm>
        </p:spPr>
        <p:txBody>
          <a:bodyPr/>
          <a:lstStyle/>
          <a:p>
            <a:r>
              <a:rPr lang="en-US" dirty="0"/>
              <a:t>Calibration</a:t>
            </a:r>
            <a:r>
              <a:rPr lang="en-US" dirty="0" smtClean="0"/>
              <a:t>: </a:t>
            </a:r>
            <a:r>
              <a:rPr lang="en-US" b="0" dirty="0" smtClean="0"/>
              <a:t>Set anchor loss budget range for NCO calibration – GCB Large Corporates</a:t>
            </a:r>
            <a:endParaRPr lang="en-US" dirty="0"/>
          </a:p>
        </p:txBody>
      </p:sp>
      <p:sp>
        <p:nvSpPr>
          <p:cNvPr id="3" name="Rectangle 2"/>
          <p:cNvSpPr/>
          <p:nvPr/>
        </p:nvSpPr>
        <p:spPr>
          <a:xfrm>
            <a:off x="297762" y="352762"/>
            <a:ext cx="554960" cy="707886"/>
          </a:xfrm>
          <a:prstGeom prst="rect">
            <a:avLst/>
          </a:prstGeom>
        </p:spPr>
        <p:txBody>
          <a:bodyPr wrap="none">
            <a:spAutoFit/>
          </a:bodyPr>
          <a:lstStyle/>
          <a:p>
            <a:pPr lvl="0" fontAlgn="ctr">
              <a:lnSpc>
                <a:spcPct val="100000"/>
              </a:lnSpc>
              <a:spcBef>
                <a:spcPts val="0"/>
              </a:spcBef>
              <a:spcAft>
                <a:spcPts val="0"/>
              </a:spcAft>
              <a:defRPr/>
            </a:pPr>
            <a:r>
              <a:rPr lang="en-US" sz="4000" b="1" dirty="0">
                <a:solidFill>
                  <a:srgbClr val="FF0000"/>
                </a:solidFill>
              </a:rPr>
              <a:t>A</a:t>
            </a:r>
          </a:p>
        </p:txBody>
      </p:sp>
      <p:sp>
        <p:nvSpPr>
          <p:cNvPr id="28" name="Rectangle 27"/>
          <p:cNvSpPr/>
          <p:nvPr/>
        </p:nvSpPr>
        <p:spPr>
          <a:xfrm>
            <a:off x="365453" y="1463040"/>
            <a:ext cx="5257802" cy="370614"/>
          </a:xfrm>
          <a:prstGeom prst="rect">
            <a:avLst/>
          </a:prstGeom>
        </p:spPr>
        <p:txBody>
          <a:bodyPr wrap="square" lIns="0" tIns="0" rIns="0" bIns="0">
            <a:spAutoFit/>
          </a:bodyPr>
          <a:lstStyle/>
          <a:p>
            <a:pPr algn="l"/>
            <a:r>
              <a:rPr lang="en-GB" sz="1400" b="1" dirty="0" smtClean="0">
                <a:solidFill>
                  <a:srgbClr val="FF0000"/>
                </a:solidFill>
                <a:latin typeface="Arial" panose="020B0604020202020204" pitchFamily="34" charset="0"/>
                <a:cs typeface="Arial" panose="020B0604020202020204" pitchFamily="34" charset="0"/>
              </a:rPr>
              <a:t>Anchor loss budgets vs. total loss budgets</a:t>
            </a:r>
            <a:endParaRPr lang="en-GB" sz="1400" b="1" dirty="0">
              <a:solidFill>
                <a:srgbClr val="FF0000"/>
              </a:solidFill>
              <a:latin typeface="Arial" panose="020B0604020202020204" pitchFamily="34" charset="0"/>
              <a:cs typeface="Arial" panose="020B0604020202020204" pitchFamily="34" charset="0"/>
            </a:endParaRPr>
          </a:p>
          <a:p>
            <a:pPr algn="l"/>
            <a:r>
              <a:rPr lang="en-GB" sz="1400" dirty="0">
                <a:solidFill>
                  <a:srgbClr val="FF0000"/>
                </a:solidFill>
                <a:latin typeface="Arial" panose="020B0604020202020204" pitchFamily="34" charset="0"/>
                <a:cs typeface="Arial" panose="020B0604020202020204" pitchFamily="34" charset="0"/>
              </a:rPr>
              <a:t>$M</a:t>
            </a:r>
          </a:p>
        </p:txBody>
      </p:sp>
      <p:graphicFrame>
        <p:nvGraphicFramePr>
          <p:cNvPr id="29" name="Table 28"/>
          <p:cNvGraphicFramePr>
            <a:graphicFrameLocks noGrp="1"/>
          </p:cNvGraphicFramePr>
          <p:nvPr>
            <p:extLst>
              <p:ext uri="{D42A27DB-BD31-4B8C-83A1-F6EECF244321}">
                <p14:modId xmlns:p14="http://schemas.microsoft.com/office/powerpoint/2010/main" val="1722150985"/>
              </p:ext>
            </p:extLst>
          </p:nvPr>
        </p:nvGraphicFramePr>
        <p:xfrm>
          <a:off x="366714" y="2015731"/>
          <a:ext cx="8859840" cy="3490730"/>
        </p:xfrm>
        <a:graphic>
          <a:graphicData uri="http://schemas.openxmlformats.org/drawingml/2006/table">
            <a:tbl>
              <a:tblPr firstRow="1" bandRow="1"/>
              <a:tblGrid>
                <a:gridCol w="2109985"/>
                <a:gridCol w="1055480"/>
                <a:gridCol w="1016387"/>
                <a:gridCol w="1169497"/>
                <a:gridCol w="1169497"/>
                <a:gridCol w="1169497"/>
                <a:gridCol w="1169497"/>
              </a:tblGrid>
              <a:tr h="0">
                <a:tc rowSpan="2">
                  <a:txBody>
                    <a:bodyPr/>
                    <a:lstStyle>
                      <a:lvl1pPr marL="0" algn="l" defTabSz="457200" rtl="0" eaLnBrk="1" latinLnBrk="0" hangingPunct="1">
                        <a:defRPr sz="1800" b="1" kern="1200">
                          <a:solidFill>
                            <a:schemeClr val="lt1"/>
                          </a:solidFill>
                          <a:latin typeface="Arial"/>
                        </a:defRPr>
                      </a:lvl1pPr>
                      <a:lvl2pPr marL="457200" algn="l" defTabSz="457200" rtl="0" eaLnBrk="1" latinLnBrk="0" hangingPunct="1">
                        <a:defRPr sz="1800" b="1" kern="1200">
                          <a:solidFill>
                            <a:schemeClr val="lt1"/>
                          </a:solidFill>
                          <a:latin typeface="Arial"/>
                        </a:defRPr>
                      </a:lvl2pPr>
                      <a:lvl3pPr marL="914400" algn="l" defTabSz="457200" rtl="0" eaLnBrk="1" latinLnBrk="0" hangingPunct="1">
                        <a:defRPr sz="1800" b="1" kern="1200">
                          <a:solidFill>
                            <a:schemeClr val="lt1"/>
                          </a:solidFill>
                          <a:latin typeface="Arial"/>
                        </a:defRPr>
                      </a:lvl3pPr>
                      <a:lvl4pPr marL="1371600" algn="l" defTabSz="457200" rtl="0" eaLnBrk="1" latinLnBrk="0" hangingPunct="1">
                        <a:defRPr sz="1800" b="1" kern="1200">
                          <a:solidFill>
                            <a:schemeClr val="lt1"/>
                          </a:solidFill>
                          <a:latin typeface="Arial"/>
                        </a:defRPr>
                      </a:lvl4pPr>
                      <a:lvl5pPr marL="1828800" algn="l" defTabSz="457200" rtl="0" eaLnBrk="1" latinLnBrk="0" hangingPunct="1">
                        <a:defRPr sz="1800" b="1" kern="1200">
                          <a:solidFill>
                            <a:schemeClr val="lt1"/>
                          </a:solidFill>
                          <a:latin typeface="Arial"/>
                        </a:defRPr>
                      </a:lvl5pPr>
                      <a:lvl6pPr marL="2286000" algn="l" defTabSz="457200" rtl="0" eaLnBrk="1" latinLnBrk="0" hangingPunct="1">
                        <a:defRPr sz="1800" b="1" kern="1200">
                          <a:solidFill>
                            <a:schemeClr val="lt1"/>
                          </a:solidFill>
                          <a:latin typeface="Arial"/>
                        </a:defRPr>
                      </a:lvl6pPr>
                      <a:lvl7pPr marL="2743200" algn="l" defTabSz="457200" rtl="0" eaLnBrk="1" latinLnBrk="0" hangingPunct="1">
                        <a:defRPr sz="1800" b="1" kern="1200">
                          <a:solidFill>
                            <a:schemeClr val="lt1"/>
                          </a:solidFill>
                          <a:latin typeface="Arial"/>
                        </a:defRPr>
                      </a:lvl7pPr>
                      <a:lvl8pPr marL="3200400" algn="l" defTabSz="457200" rtl="0" eaLnBrk="1" latinLnBrk="0" hangingPunct="1">
                        <a:defRPr sz="1800" b="1" kern="1200">
                          <a:solidFill>
                            <a:schemeClr val="lt1"/>
                          </a:solidFill>
                          <a:latin typeface="Arial"/>
                        </a:defRPr>
                      </a:lvl8pPr>
                      <a:lvl9pPr marL="3657600" algn="l" defTabSz="457200" rtl="0" eaLnBrk="1" latinLnBrk="0" hangingPunct="1">
                        <a:defRPr sz="1800" b="1" kern="1200">
                          <a:solidFill>
                            <a:schemeClr val="lt1"/>
                          </a:solidFill>
                          <a:latin typeface="Arial"/>
                        </a:defRPr>
                      </a:lvl9pPr>
                    </a:lstStyle>
                    <a:p>
                      <a:r>
                        <a:rPr lang="en-US" sz="1100" b="1" dirty="0" smtClean="0">
                          <a:solidFill>
                            <a:schemeClr val="tx1"/>
                          </a:solidFill>
                          <a:latin typeface="Arial" panose="020B0604020202020204" pitchFamily="34" charset="0"/>
                          <a:cs typeface="Arial" panose="020B0604020202020204" pitchFamily="34" charset="0"/>
                        </a:rPr>
                        <a:t>Portfolio</a:t>
                      </a:r>
                    </a:p>
                  </a:txBody>
                  <a:tcPr marL="36576" marR="36576" marT="27432" marB="27432" anchor="b">
                    <a:lnL w="1270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606060"/>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lvl1pPr marL="0" algn="l" defTabSz="457200" rtl="0" eaLnBrk="1" latinLnBrk="0" hangingPunct="1">
                        <a:defRPr sz="1800" b="1" kern="1200">
                          <a:solidFill>
                            <a:schemeClr val="lt1"/>
                          </a:solidFill>
                          <a:latin typeface="Arial"/>
                        </a:defRPr>
                      </a:lvl1pPr>
                      <a:lvl2pPr marL="457200" algn="l" defTabSz="457200" rtl="0" eaLnBrk="1" latinLnBrk="0" hangingPunct="1">
                        <a:defRPr sz="1800" b="1" kern="1200">
                          <a:solidFill>
                            <a:schemeClr val="lt1"/>
                          </a:solidFill>
                          <a:latin typeface="Arial"/>
                        </a:defRPr>
                      </a:lvl2pPr>
                      <a:lvl3pPr marL="914400" algn="l" defTabSz="457200" rtl="0" eaLnBrk="1" latinLnBrk="0" hangingPunct="1">
                        <a:defRPr sz="1800" b="1" kern="1200">
                          <a:solidFill>
                            <a:schemeClr val="lt1"/>
                          </a:solidFill>
                          <a:latin typeface="Arial"/>
                        </a:defRPr>
                      </a:lvl3pPr>
                      <a:lvl4pPr marL="1371600" algn="l" defTabSz="457200" rtl="0" eaLnBrk="1" latinLnBrk="0" hangingPunct="1">
                        <a:defRPr sz="1800" b="1" kern="1200">
                          <a:solidFill>
                            <a:schemeClr val="lt1"/>
                          </a:solidFill>
                          <a:latin typeface="Arial"/>
                        </a:defRPr>
                      </a:lvl4pPr>
                      <a:lvl5pPr marL="1828800" algn="l" defTabSz="457200" rtl="0" eaLnBrk="1" latinLnBrk="0" hangingPunct="1">
                        <a:defRPr sz="1800" b="1" kern="1200">
                          <a:solidFill>
                            <a:schemeClr val="lt1"/>
                          </a:solidFill>
                          <a:latin typeface="Arial"/>
                        </a:defRPr>
                      </a:lvl5pPr>
                      <a:lvl6pPr marL="2286000" algn="l" defTabSz="457200" rtl="0" eaLnBrk="1" latinLnBrk="0" hangingPunct="1">
                        <a:defRPr sz="1800" b="1" kern="1200">
                          <a:solidFill>
                            <a:schemeClr val="lt1"/>
                          </a:solidFill>
                          <a:latin typeface="Arial"/>
                        </a:defRPr>
                      </a:lvl6pPr>
                      <a:lvl7pPr marL="2743200" algn="l" defTabSz="457200" rtl="0" eaLnBrk="1" latinLnBrk="0" hangingPunct="1">
                        <a:defRPr sz="1800" b="1" kern="1200">
                          <a:solidFill>
                            <a:schemeClr val="lt1"/>
                          </a:solidFill>
                          <a:latin typeface="Arial"/>
                        </a:defRPr>
                      </a:lvl7pPr>
                      <a:lvl8pPr marL="3200400" algn="l" defTabSz="457200" rtl="0" eaLnBrk="1" latinLnBrk="0" hangingPunct="1">
                        <a:defRPr sz="1800" b="1" kern="1200">
                          <a:solidFill>
                            <a:schemeClr val="lt1"/>
                          </a:solidFill>
                          <a:latin typeface="Arial"/>
                        </a:defRPr>
                      </a:lvl8pPr>
                      <a:lvl9pPr marL="3657600" algn="l" defTabSz="457200" rtl="0" eaLnBrk="1" latinLnBrk="0" hangingPunct="1">
                        <a:defRPr sz="1800" b="1" kern="1200">
                          <a:solidFill>
                            <a:schemeClr val="lt1"/>
                          </a:solidFill>
                          <a:latin typeface="Arial"/>
                        </a:defRPr>
                      </a:lvl9pPr>
                    </a:lstStyle>
                    <a:p>
                      <a:pPr algn="ctr"/>
                      <a:r>
                        <a:rPr lang="en-US" sz="1100" b="1" i="0" baseline="0" dirty="0" smtClean="0">
                          <a:solidFill>
                            <a:schemeClr val="bg1"/>
                          </a:solidFill>
                          <a:latin typeface="Arial" panose="020B0604020202020204" pitchFamily="34" charset="0"/>
                          <a:cs typeface="Arial" panose="020B0604020202020204" pitchFamily="34" charset="0"/>
                        </a:rPr>
                        <a:t>BHC Stress CCAR losses</a:t>
                      </a:r>
                    </a:p>
                  </a:txBody>
                  <a:tcPr marL="36576" marR="36576" marT="27432" marB="27432"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rgbClr val="606060"/>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rowSpan="2">
                  <a:txBody>
                    <a:bodyPr/>
                    <a:lstStyle>
                      <a:lvl1pPr marL="0" algn="l" defTabSz="457200" rtl="0" eaLnBrk="1" latinLnBrk="0" hangingPunct="1">
                        <a:defRPr sz="1800" b="1" kern="1200">
                          <a:solidFill>
                            <a:schemeClr val="lt1"/>
                          </a:solidFill>
                          <a:latin typeface="Arial"/>
                        </a:defRPr>
                      </a:lvl1pPr>
                      <a:lvl2pPr marL="457200" algn="l" defTabSz="457200" rtl="0" eaLnBrk="1" latinLnBrk="0" hangingPunct="1">
                        <a:defRPr sz="1800" b="1" kern="1200">
                          <a:solidFill>
                            <a:schemeClr val="lt1"/>
                          </a:solidFill>
                          <a:latin typeface="Arial"/>
                        </a:defRPr>
                      </a:lvl2pPr>
                      <a:lvl3pPr marL="914400" algn="l" defTabSz="457200" rtl="0" eaLnBrk="1" latinLnBrk="0" hangingPunct="1">
                        <a:defRPr sz="1800" b="1" kern="1200">
                          <a:solidFill>
                            <a:schemeClr val="lt1"/>
                          </a:solidFill>
                          <a:latin typeface="Arial"/>
                        </a:defRPr>
                      </a:lvl3pPr>
                      <a:lvl4pPr marL="1371600" algn="l" defTabSz="457200" rtl="0" eaLnBrk="1" latinLnBrk="0" hangingPunct="1">
                        <a:defRPr sz="1800" b="1" kern="1200">
                          <a:solidFill>
                            <a:schemeClr val="lt1"/>
                          </a:solidFill>
                          <a:latin typeface="Arial"/>
                        </a:defRPr>
                      </a:lvl4pPr>
                      <a:lvl5pPr marL="1828800" algn="l" defTabSz="457200" rtl="0" eaLnBrk="1" latinLnBrk="0" hangingPunct="1">
                        <a:defRPr sz="1800" b="1" kern="1200">
                          <a:solidFill>
                            <a:schemeClr val="lt1"/>
                          </a:solidFill>
                          <a:latin typeface="Arial"/>
                        </a:defRPr>
                      </a:lvl5pPr>
                      <a:lvl6pPr marL="2286000" algn="l" defTabSz="457200" rtl="0" eaLnBrk="1" latinLnBrk="0" hangingPunct="1">
                        <a:defRPr sz="1800" b="1" kern="1200">
                          <a:solidFill>
                            <a:schemeClr val="lt1"/>
                          </a:solidFill>
                          <a:latin typeface="Arial"/>
                        </a:defRPr>
                      </a:lvl6pPr>
                      <a:lvl7pPr marL="2743200" algn="l" defTabSz="457200" rtl="0" eaLnBrk="1" latinLnBrk="0" hangingPunct="1">
                        <a:defRPr sz="1800" b="1" kern="1200">
                          <a:solidFill>
                            <a:schemeClr val="lt1"/>
                          </a:solidFill>
                          <a:latin typeface="Arial"/>
                        </a:defRPr>
                      </a:lvl7pPr>
                      <a:lvl8pPr marL="3200400" algn="l" defTabSz="457200" rtl="0" eaLnBrk="1" latinLnBrk="0" hangingPunct="1">
                        <a:defRPr sz="1800" b="1" kern="1200">
                          <a:solidFill>
                            <a:schemeClr val="lt1"/>
                          </a:solidFill>
                          <a:latin typeface="Arial"/>
                        </a:defRPr>
                      </a:lvl8pPr>
                      <a:lvl9pPr marL="3657600" algn="l" defTabSz="457200" rtl="0" eaLnBrk="1" latinLnBrk="0" hangingPunct="1">
                        <a:defRPr sz="1800" b="1" kern="1200">
                          <a:solidFill>
                            <a:schemeClr val="lt1"/>
                          </a:solidFill>
                          <a:latin typeface="Arial"/>
                        </a:defRPr>
                      </a:lvl9pPr>
                    </a:lstStyle>
                    <a:p>
                      <a:pPr algn="ctr"/>
                      <a:r>
                        <a:rPr lang="en-US" sz="1100" b="1" i="0" kern="1200" baseline="0" dirty="0" smtClean="0">
                          <a:solidFill>
                            <a:schemeClr val="tx1"/>
                          </a:solidFill>
                          <a:latin typeface="Arial" panose="020B0604020202020204" pitchFamily="34" charset="0"/>
                          <a:ea typeface="+mn-ea"/>
                          <a:cs typeface="Arial" panose="020B0604020202020204" pitchFamily="34" charset="0"/>
                        </a:rPr>
                        <a:t>Buffer allocation </a:t>
                      </a:r>
                      <a:r>
                        <a:rPr lang="en-US" sz="1100" b="0" i="0" kern="1200" baseline="0" dirty="0" smtClean="0">
                          <a:solidFill>
                            <a:schemeClr val="tx1"/>
                          </a:solidFill>
                          <a:latin typeface="Arial" panose="020B0604020202020204" pitchFamily="34" charset="0"/>
                          <a:ea typeface="+mn-ea"/>
                          <a:cs typeface="Arial" panose="020B0604020202020204" pitchFamily="34" charset="0"/>
                        </a:rPr>
                        <a:t>(%)</a:t>
                      </a:r>
                    </a:p>
                  </a:txBody>
                  <a:tcPr marL="36576" marR="36576" marT="27432" marB="27432"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rgbClr val="60606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gridSpan="2">
                  <a:txBody>
                    <a:bodyPr/>
                    <a:lstStyle>
                      <a:lvl1pPr marL="0" algn="l" defTabSz="457200" rtl="0" eaLnBrk="1" latinLnBrk="0" hangingPunct="1">
                        <a:defRPr sz="1800" b="1" kern="1200">
                          <a:solidFill>
                            <a:schemeClr val="lt1"/>
                          </a:solidFill>
                          <a:latin typeface="Arial"/>
                        </a:defRPr>
                      </a:lvl1pPr>
                      <a:lvl2pPr marL="457200" algn="l" defTabSz="457200" rtl="0" eaLnBrk="1" latinLnBrk="0" hangingPunct="1">
                        <a:defRPr sz="1800" b="1" kern="1200">
                          <a:solidFill>
                            <a:schemeClr val="lt1"/>
                          </a:solidFill>
                          <a:latin typeface="Arial"/>
                        </a:defRPr>
                      </a:lvl2pPr>
                      <a:lvl3pPr marL="914400" algn="l" defTabSz="457200" rtl="0" eaLnBrk="1" latinLnBrk="0" hangingPunct="1">
                        <a:defRPr sz="1800" b="1" kern="1200">
                          <a:solidFill>
                            <a:schemeClr val="lt1"/>
                          </a:solidFill>
                          <a:latin typeface="Arial"/>
                        </a:defRPr>
                      </a:lvl3pPr>
                      <a:lvl4pPr marL="1371600" algn="l" defTabSz="457200" rtl="0" eaLnBrk="1" latinLnBrk="0" hangingPunct="1">
                        <a:defRPr sz="1800" b="1" kern="1200">
                          <a:solidFill>
                            <a:schemeClr val="lt1"/>
                          </a:solidFill>
                          <a:latin typeface="Arial"/>
                        </a:defRPr>
                      </a:lvl4pPr>
                      <a:lvl5pPr marL="1828800" algn="l" defTabSz="457200" rtl="0" eaLnBrk="1" latinLnBrk="0" hangingPunct="1">
                        <a:defRPr sz="1800" b="1" kern="1200">
                          <a:solidFill>
                            <a:schemeClr val="lt1"/>
                          </a:solidFill>
                          <a:latin typeface="Arial"/>
                        </a:defRPr>
                      </a:lvl5pPr>
                      <a:lvl6pPr marL="2286000" algn="l" defTabSz="457200" rtl="0" eaLnBrk="1" latinLnBrk="0" hangingPunct="1">
                        <a:defRPr sz="1800" b="1" kern="1200">
                          <a:solidFill>
                            <a:schemeClr val="lt1"/>
                          </a:solidFill>
                          <a:latin typeface="Arial"/>
                        </a:defRPr>
                      </a:lvl6pPr>
                      <a:lvl7pPr marL="2743200" algn="l" defTabSz="457200" rtl="0" eaLnBrk="1" latinLnBrk="0" hangingPunct="1">
                        <a:defRPr sz="1800" b="1" kern="1200">
                          <a:solidFill>
                            <a:schemeClr val="lt1"/>
                          </a:solidFill>
                          <a:latin typeface="Arial"/>
                        </a:defRPr>
                      </a:lvl7pPr>
                      <a:lvl8pPr marL="3200400" algn="l" defTabSz="457200" rtl="0" eaLnBrk="1" latinLnBrk="0" hangingPunct="1">
                        <a:defRPr sz="1800" b="1" kern="1200">
                          <a:solidFill>
                            <a:schemeClr val="lt1"/>
                          </a:solidFill>
                          <a:latin typeface="Arial"/>
                        </a:defRPr>
                      </a:lvl8pPr>
                      <a:lvl9pPr marL="3657600" algn="l" defTabSz="457200" rtl="0" eaLnBrk="1" latinLnBrk="0" hangingPunct="1">
                        <a:defRPr sz="1800" b="1" kern="1200">
                          <a:solidFill>
                            <a:schemeClr val="lt1"/>
                          </a:solidFill>
                          <a:latin typeface="Arial"/>
                        </a:defRPr>
                      </a:lvl9pPr>
                    </a:lstStyle>
                    <a:p>
                      <a:pPr algn="ctr"/>
                      <a:r>
                        <a:rPr lang="en-US" sz="1100" b="1" baseline="0" dirty="0" smtClean="0">
                          <a:solidFill>
                            <a:schemeClr val="tx1"/>
                          </a:solidFill>
                          <a:latin typeface="Arial" panose="020B0604020202020204" pitchFamily="34" charset="0"/>
                          <a:cs typeface="Arial" panose="020B0604020202020204" pitchFamily="34" charset="0"/>
                        </a:rPr>
                        <a:t>Loss budget used for NCO anchor calibration</a:t>
                      </a:r>
                      <a:endParaRPr lang="en-US" sz="1100" b="1" dirty="0">
                        <a:solidFill>
                          <a:schemeClr val="tx1"/>
                        </a:solidFill>
                        <a:latin typeface="Arial" panose="020B0604020202020204" pitchFamily="34" charset="0"/>
                        <a:cs typeface="Arial" panose="020B0604020202020204" pitchFamily="34" charset="0"/>
                      </a:endParaRPr>
                    </a:p>
                  </a:txBody>
                  <a:tcPr marL="36576" marR="36576" marT="27432" marB="27432"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rgbClr val="FFFFFF">
                          <a:lumMod val="50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hMerge="1">
                  <a:txBody>
                    <a:bodyPr/>
                    <a:lstStyle/>
                    <a:p>
                      <a:pPr algn="ctr"/>
                      <a:endParaRPr lang="en-US" sz="1200" b="1" dirty="0">
                        <a:solidFill>
                          <a:schemeClr val="tx1"/>
                        </a:solidFill>
                        <a:latin typeface="+mj-lt"/>
                        <a:cs typeface="Arial" panose="020B0604020202020204" pitchFamily="34" charset="0"/>
                      </a:endParaRPr>
                    </a:p>
                  </a:txBody>
                  <a:tcPr marL="36576" marR="36576" marT="27432" marB="27432"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lvl1pPr marL="0" algn="l" defTabSz="457200" rtl="0" eaLnBrk="1" latinLnBrk="0" hangingPunct="1">
                        <a:defRPr sz="1800" b="1" kern="1200">
                          <a:solidFill>
                            <a:schemeClr val="lt1"/>
                          </a:solidFill>
                          <a:latin typeface="Arial"/>
                        </a:defRPr>
                      </a:lvl1pPr>
                      <a:lvl2pPr marL="457200" algn="l" defTabSz="457200" rtl="0" eaLnBrk="1" latinLnBrk="0" hangingPunct="1">
                        <a:defRPr sz="1800" b="1" kern="1200">
                          <a:solidFill>
                            <a:schemeClr val="lt1"/>
                          </a:solidFill>
                          <a:latin typeface="Arial"/>
                        </a:defRPr>
                      </a:lvl2pPr>
                      <a:lvl3pPr marL="914400" algn="l" defTabSz="457200" rtl="0" eaLnBrk="1" latinLnBrk="0" hangingPunct="1">
                        <a:defRPr sz="1800" b="1" kern="1200">
                          <a:solidFill>
                            <a:schemeClr val="lt1"/>
                          </a:solidFill>
                          <a:latin typeface="Arial"/>
                        </a:defRPr>
                      </a:lvl3pPr>
                      <a:lvl4pPr marL="1371600" algn="l" defTabSz="457200" rtl="0" eaLnBrk="1" latinLnBrk="0" hangingPunct="1">
                        <a:defRPr sz="1800" b="1" kern="1200">
                          <a:solidFill>
                            <a:schemeClr val="lt1"/>
                          </a:solidFill>
                          <a:latin typeface="Arial"/>
                        </a:defRPr>
                      </a:lvl4pPr>
                      <a:lvl5pPr marL="1828800" algn="l" defTabSz="457200" rtl="0" eaLnBrk="1" latinLnBrk="0" hangingPunct="1">
                        <a:defRPr sz="1800" b="1" kern="1200">
                          <a:solidFill>
                            <a:schemeClr val="lt1"/>
                          </a:solidFill>
                          <a:latin typeface="Arial"/>
                        </a:defRPr>
                      </a:lvl5pPr>
                      <a:lvl6pPr marL="2286000" algn="l" defTabSz="457200" rtl="0" eaLnBrk="1" latinLnBrk="0" hangingPunct="1">
                        <a:defRPr sz="1800" b="1" kern="1200">
                          <a:solidFill>
                            <a:schemeClr val="lt1"/>
                          </a:solidFill>
                          <a:latin typeface="Arial"/>
                        </a:defRPr>
                      </a:lvl6pPr>
                      <a:lvl7pPr marL="2743200" algn="l" defTabSz="457200" rtl="0" eaLnBrk="1" latinLnBrk="0" hangingPunct="1">
                        <a:defRPr sz="1800" b="1" kern="1200">
                          <a:solidFill>
                            <a:schemeClr val="lt1"/>
                          </a:solidFill>
                          <a:latin typeface="Arial"/>
                        </a:defRPr>
                      </a:lvl7pPr>
                      <a:lvl8pPr marL="3200400" algn="l" defTabSz="457200" rtl="0" eaLnBrk="1" latinLnBrk="0" hangingPunct="1">
                        <a:defRPr sz="1800" b="1" kern="1200">
                          <a:solidFill>
                            <a:schemeClr val="lt1"/>
                          </a:solidFill>
                          <a:latin typeface="Arial"/>
                        </a:defRPr>
                      </a:lvl8pPr>
                      <a:lvl9pPr marL="3657600" algn="l" defTabSz="457200" rtl="0" eaLnBrk="1" latinLnBrk="0" hangingPunct="1">
                        <a:defRPr sz="1800" b="1" kern="1200">
                          <a:solidFill>
                            <a:schemeClr val="lt1"/>
                          </a:solidFill>
                          <a:latin typeface="Arial"/>
                        </a:defRPr>
                      </a:lvl9pPr>
                    </a:lstStyle>
                    <a:p>
                      <a:pPr algn="ctr"/>
                      <a:r>
                        <a:rPr lang="en-US" sz="1100" b="1" dirty="0" smtClean="0">
                          <a:solidFill>
                            <a:schemeClr val="tx1"/>
                          </a:solidFill>
                          <a:latin typeface="Arial" panose="020B0604020202020204" pitchFamily="34" charset="0"/>
                          <a:cs typeface="Arial" panose="020B0604020202020204" pitchFamily="34" charset="0"/>
                        </a:rPr>
                        <a:t>Total 2016 loss </a:t>
                      </a:r>
                      <a:r>
                        <a:rPr lang="en-US" sz="1100" b="1" baseline="0" dirty="0" smtClean="0">
                          <a:solidFill>
                            <a:schemeClr val="tx1"/>
                          </a:solidFill>
                          <a:latin typeface="Arial" panose="020B0604020202020204" pitchFamily="34" charset="0"/>
                          <a:cs typeface="Arial" panose="020B0604020202020204" pitchFamily="34" charset="0"/>
                        </a:rPr>
                        <a:t>budget</a:t>
                      </a:r>
                      <a:endParaRPr lang="en-US" sz="1100" b="1" dirty="0">
                        <a:solidFill>
                          <a:schemeClr val="tx1"/>
                        </a:solidFill>
                        <a:latin typeface="Arial" panose="020B0604020202020204" pitchFamily="34" charset="0"/>
                        <a:cs typeface="Arial" panose="020B0604020202020204" pitchFamily="34" charset="0"/>
                      </a:endParaRPr>
                    </a:p>
                  </a:txBody>
                  <a:tcPr marL="36576" marR="36576" marT="27432" marB="27432"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rgbClr val="FFFFFF">
                          <a:lumMod val="50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hMerge="1">
                  <a:txBody>
                    <a:bodyPr/>
                    <a:lstStyle/>
                    <a:p>
                      <a:pPr algn="ctr"/>
                      <a:endParaRPr lang="en-US" sz="1200" b="1" dirty="0">
                        <a:solidFill>
                          <a:schemeClr val="bg1"/>
                        </a:solidFill>
                        <a:latin typeface="+mj-lt"/>
                        <a:cs typeface="Arial" panose="020B0604020202020204" pitchFamily="34" charset="0"/>
                      </a:endParaRPr>
                    </a:p>
                  </a:txBody>
                  <a:tcPr marL="36576" marR="36576" marT="27432" marB="27432"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0000"/>
                    </a:solidFill>
                  </a:tcPr>
                </a:tc>
              </a:tr>
              <a:tr h="237641">
                <a:tc vMerge="1">
                  <a:txBody>
                    <a:bodyPr/>
                    <a:lstStyle/>
                    <a:p>
                      <a:endParaRPr lang="en-US" sz="1200" b="1" dirty="0" smtClean="0">
                        <a:solidFill>
                          <a:srgbClr val="FF0000"/>
                        </a:solidFill>
                        <a:latin typeface="+mj-lt"/>
                        <a:cs typeface="Arial" panose="020B0604020202020204" pitchFamily="34" charset="0"/>
                      </a:endParaRPr>
                    </a:p>
                  </a:txBody>
                  <a:tcPr marL="36576" marR="36576" marT="27432" marB="27432" anchor="b">
                    <a:lnL w="12700" cap="flat" cmpd="sng" algn="ctr">
                      <a:no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algn="ctr"/>
                      <a:endParaRPr lang="en-US" sz="1200" b="1" i="0" baseline="0" dirty="0" smtClean="0">
                        <a:solidFill>
                          <a:schemeClr val="tx1"/>
                        </a:solidFill>
                        <a:latin typeface="+mj-lt"/>
                        <a:cs typeface="Arial" panose="020B0604020202020204" pitchFamily="34" charset="0"/>
                      </a:endParaRPr>
                    </a:p>
                  </a:txBody>
                  <a:tcPr marL="36576" marR="36576" marT="27432" marB="27432"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ctr"/>
                      <a:endParaRPr lang="en-US" sz="1200" b="1" i="0" kern="1200" baseline="0" dirty="0" smtClean="0">
                        <a:solidFill>
                          <a:schemeClr val="accent5"/>
                        </a:solidFill>
                        <a:latin typeface="+mn-lt"/>
                        <a:ea typeface="+mn-ea"/>
                        <a:cs typeface="Arial" panose="020B0604020202020204" pitchFamily="34" charset="0"/>
                      </a:endParaRPr>
                    </a:p>
                  </a:txBody>
                  <a:tcPr marL="36576" marR="36576" marT="27432" marB="27432"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a:r>
                        <a:rPr lang="en-US" sz="1100" b="1" i="0" kern="1200" baseline="0" dirty="0" smtClean="0">
                          <a:solidFill>
                            <a:schemeClr val="tx1"/>
                          </a:solidFill>
                          <a:latin typeface="Arial" panose="020B0604020202020204" pitchFamily="34" charset="0"/>
                          <a:ea typeface="+mn-ea"/>
                          <a:cs typeface="Arial" panose="020B0604020202020204" pitchFamily="34" charset="0"/>
                        </a:rPr>
                        <a:t>Amber</a:t>
                      </a:r>
                    </a:p>
                  </a:txBody>
                  <a:tcPr marL="36576" marR="36576" marT="27432" marB="27432" anchor="b">
                    <a:lnL w="38100" cmpd="sng">
                      <a:solidFill>
                        <a:srgbClr val="FFFFFF"/>
                      </a:solidFill>
                    </a:lnL>
                    <a:lnR w="12700" cmpd="sng">
                      <a:solidFill>
                        <a:srgbClr val="FFFFFF"/>
                      </a:solidFill>
                    </a:lnR>
                    <a:lnT w="12700" cap="flat" cmpd="sng" algn="ctr">
                      <a:solidFill>
                        <a:srgbClr val="FFFFFF">
                          <a:lumMod val="50000"/>
                        </a:srgbClr>
                      </a:solidFill>
                      <a:prstDash val="solid"/>
                      <a:round/>
                      <a:headEnd type="none" w="med" len="med"/>
                      <a:tailEnd type="none" w="med" len="med"/>
                    </a:lnT>
                    <a:lnB w="12700" cap="flat" cmpd="sng" algn="ctr">
                      <a:solidFill>
                        <a:srgbClr val="60606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a:r>
                        <a:rPr lang="en-US" sz="1100" b="1" i="0" kern="1200" baseline="0" dirty="0" smtClean="0">
                          <a:solidFill>
                            <a:schemeClr val="bg1"/>
                          </a:solidFill>
                          <a:latin typeface="Arial" panose="020B0604020202020204" pitchFamily="34" charset="0"/>
                          <a:ea typeface="+mn-ea"/>
                          <a:cs typeface="Arial" panose="020B0604020202020204" pitchFamily="34" charset="0"/>
                        </a:rPr>
                        <a:t>Red</a:t>
                      </a:r>
                    </a:p>
                  </a:txBody>
                  <a:tcPr marL="36576" marR="36576" marT="27432" marB="27432" anchor="b">
                    <a:lnL w="12700" cmpd="sng">
                      <a:solidFill>
                        <a:srgbClr val="FFFFFF"/>
                      </a:solidFill>
                    </a:lnL>
                    <a:lnR w="12700" cmpd="sng">
                      <a:solidFill>
                        <a:srgbClr val="FFFFFF"/>
                      </a:solidFill>
                    </a:lnR>
                    <a:lnT w="12700" cap="flat" cmpd="sng" algn="ctr">
                      <a:solidFill>
                        <a:srgbClr val="FFFFFF">
                          <a:lumMod val="50000"/>
                        </a:srgbClr>
                      </a:solidFill>
                      <a:prstDash val="solid"/>
                      <a:round/>
                      <a:headEnd type="none" w="med" len="med"/>
                      <a:tailEnd type="none" w="med" len="med"/>
                    </a:lnT>
                    <a:lnB w="12700" cap="flat" cmpd="sng" algn="ctr">
                      <a:solidFill>
                        <a:srgbClr val="60606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a:r>
                        <a:rPr lang="en-US" sz="1100" b="1" i="0" kern="1200" baseline="0" dirty="0" smtClean="0">
                          <a:solidFill>
                            <a:schemeClr val="tx1"/>
                          </a:solidFill>
                          <a:latin typeface="Arial" panose="020B0604020202020204" pitchFamily="34" charset="0"/>
                          <a:ea typeface="+mn-ea"/>
                          <a:cs typeface="Arial" panose="020B0604020202020204" pitchFamily="34" charset="0"/>
                        </a:rPr>
                        <a:t>Amber</a:t>
                      </a:r>
                    </a:p>
                  </a:txBody>
                  <a:tcPr marL="36576" marR="36576" marT="27432" marB="27432" anchor="b">
                    <a:lnL w="12700" cmpd="sng">
                      <a:solidFill>
                        <a:srgbClr val="FFFFFF"/>
                      </a:solidFill>
                    </a:lnL>
                    <a:lnR w="12700" cap="flat" cmpd="sng" algn="ctr">
                      <a:noFill/>
                      <a:prstDash val="solid"/>
                      <a:round/>
                      <a:headEnd type="none" w="med" len="med"/>
                      <a:tailEnd type="none" w="med" len="med"/>
                    </a:lnR>
                    <a:lnT w="12700" cap="flat" cmpd="sng" algn="ctr">
                      <a:solidFill>
                        <a:srgbClr val="FFFFFF">
                          <a:lumMod val="50000"/>
                        </a:srgbClr>
                      </a:solidFill>
                      <a:prstDash val="solid"/>
                      <a:round/>
                      <a:headEnd type="none" w="med" len="med"/>
                      <a:tailEnd type="none" w="med" len="med"/>
                    </a:lnT>
                    <a:lnB w="12700" cap="flat" cmpd="sng" algn="ctr">
                      <a:solidFill>
                        <a:srgbClr val="60606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a:r>
                        <a:rPr lang="en-US" sz="1100" b="1" i="0" kern="1200" baseline="0" dirty="0" smtClean="0">
                          <a:solidFill>
                            <a:schemeClr val="bg1"/>
                          </a:solidFill>
                          <a:latin typeface="Arial" panose="020B0604020202020204" pitchFamily="34" charset="0"/>
                          <a:ea typeface="+mn-ea"/>
                          <a:cs typeface="Arial" panose="020B0604020202020204" pitchFamily="34" charset="0"/>
                        </a:rPr>
                        <a:t>Red</a:t>
                      </a:r>
                    </a:p>
                  </a:txBody>
                  <a:tcPr marL="36576" marR="36576" marT="27432" marB="27432" anchor="b">
                    <a:lnL w="12700" cap="flat" cmpd="sng" algn="ctr">
                      <a:noFill/>
                      <a:prstDash val="sysDash"/>
                      <a:round/>
                      <a:headEnd type="none" w="med" len="med"/>
                      <a:tailEnd type="none" w="med" len="med"/>
                    </a:lnL>
                    <a:lnR w="12700" cap="flat" cmpd="sng" algn="ctr">
                      <a:noFill/>
                      <a:prstDash val="solid"/>
                      <a:round/>
                      <a:headEnd type="none" w="med" len="med"/>
                      <a:tailEnd type="none" w="med" len="med"/>
                    </a:lnR>
                    <a:lnT w="12700" cap="flat" cmpd="sng" algn="ctr">
                      <a:solidFill>
                        <a:srgbClr val="FFFFFF">
                          <a:lumMod val="50000"/>
                        </a:srgbClr>
                      </a:solidFill>
                      <a:prstDash val="solid"/>
                      <a:round/>
                      <a:headEnd type="none" w="med" len="med"/>
                      <a:tailEnd type="none" w="med" len="med"/>
                    </a:lnT>
                    <a:lnB w="12700" cap="flat" cmpd="sng" algn="ctr">
                      <a:solidFill>
                        <a:srgbClr val="60606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r>
              <a:tr h="318911">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marL="117475" indent="0"/>
                      <a:r>
                        <a:rPr lang="en-US" sz="1100" b="0" i="0" baseline="0" dirty="0" smtClean="0">
                          <a:solidFill>
                            <a:schemeClr val="tx1"/>
                          </a:solidFill>
                          <a:latin typeface="Arial" panose="020B0604020202020204" pitchFamily="34" charset="0"/>
                          <a:cs typeface="Arial" panose="020B0604020202020204" pitchFamily="34" charset="0"/>
                        </a:rPr>
                        <a:t>SBNA Cons. &amp; Bus.</a:t>
                      </a:r>
                      <a:endParaRPr lang="en-US" sz="1100" b="0" i="0" baseline="0" dirty="0">
                        <a:solidFill>
                          <a:schemeClr val="tx1"/>
                        </a:solidFill>
                        <a:latin typeface="Arial" panose="020B0604020202020204" pitchFamily="34" charset="0"/>
                        <a:cs typeface="Arial" panose="020B0604020202020204" pitchFamily="34" charset="0"/>
                      </a:endParaRPr>
                    </a:p>
                  </a:txBody>
                  <a:tcPr marL="36576" marR="36576" marT="27432" marB="2743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606060"/>
                      </a:solidFill>
                      <a:prstDash val="solid"/>
                      <a:round/>
                      <a:headEnd type="none" w="med" len="med"/>
                      <a:tailEnd type="none" w="med" len="med"/>
                    </a:lnT>
                    <a:lnB w="12700" cap="flat" cmpd="sng" algn="ctr">
                      <a:solidFill>
                        <a:srgbClr val="606060"/>
                      </a:solidFill>
                      <a:prstDash val="sysDash"/>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a:r>
                        <a:rPr lang="en-GB" sz="1100" b="0" dirty="0" smtClean="0">
                          <a:latin typeface="Arial" panose="020B0604020202020204" pitchFamily="34" charset="0"/>
                          <a:cs typeface="Arial" panose="020B0604020202020204" pitchFamily="34" charset="0"/>
                        </a:rPr>
                        <a:t>$631</a:t>
                      </a:r>
                      <a:endParaRPr lang="en-GB" sz="1100" b="0" dirty="0">
                        <a:latin typeface="Arial" panose="020B0604020202020204" pitchFamily="34" charset="0"/>
                        <a:cs typeface="Arial" panose="020B0604020202020204" pitchFamily="34" charset="0"/>
                      </a:endParaRPr>
                    </a:p>
                  </a:txBody>
                  <a:tcPr marL="36576" marR="36576" marT="27432" marB="27432"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12700" cap="flat" cmpd="sng" algn="ctr">
                      <a:solidFill>
                        <a:srgbClr val="606060"/>
                      </a:solidFill>
                      <a:prstDash val="solid"/>
                      <a:round/>
                      <a:headEnd type="none" w="med" len="med"/>
                      <a:tailEnd type="none" w="med" len="med"/>
                    </a:lnT>
                    <a:lnB w="12700" cap="flat" cmpd="sng" algn="ctr">
                      <a:solidFill>
                        <a:srgbClr val="606060"/>
                      </a:solidFill>
                      <a:prstDash val="sysDash"/>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a:r>
                        <a:rPr lang="en-GB" sz="1100" b="0" i="0" dirty="0" smtClean="0">
                          <a:solidFill>
                            <a:schemeClr val="tx1"/>
                          </a:solidFill>
                          <a:latin typeface="Arial" panose="020B0604020202020204" pitchFamily="34" charset="0"/>
                          <a:cs typeface="Arial" panose="020B0604020202020204" pitchFamily="34" charset="0"/>
                        </a:rPr>
                        <a:t>27%</a:t>
                      </a:r>
                      <a:endParaRPr lang="en-GB" sz="1100" b="0" i="0" dirty="0">
                        <a:solidFill>
                          <a:schemeClr val="tx1"/>
                        </a:solidFill>
                        <a:latin typeface="Arial" panose="020B0604020202020204" pitchFamily="34" charset="0"/>
                        <a:cs typeface="Arial" panose="020B0604020202020204" pitchFamily="34" charset="0"/>
                      </a:endParaRPr>
                    </a:p>
                  </a:txBody>
                  <a:tcPr marL="36576" marR="36576" marT="27432" marB="27432"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12700" cap="flat" cmpd="sng" algn="ctr">
                      <a:solidFill>
                        <a:srgbClr val="606060"/>
                      </a:solidFill>
                      <a:prstDash val="solid"/>
                      <a:round/>
                      <a:headEnd type="none" w="med" len="med"/>
                      <a:tailEnd type="none" w="med" len="med"/>
                    </a:lnT>
                    <a:lnB w="12700" cap="flat" cmpd="sng" algn="ctr">
                      <a:solidFill>
                        <a:srgbClr val="606060"/>
                      </a:solidFill>
                      <a:prstDash val="sysDash"/>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b"/>
                      <a:r>
                        <a:rPr lang="en-US" sz="1100" b="0" i="0" u="none" strike="noStrike" dirty="0">
                          <a:effectLst/>
                          <a:latin typeface="Arial"/>
                        </a:rPr>
                        <a:t>$783 </a:t>
                      </a:r>
                    </a:p>
                  </a:txBody>
                  <a:tcPr marL="0" marR="0" marT="0" marB="0"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12700" cap="flat" cmpd="sng" algn="ctr">
                      <a:solidFill>
                        <a:srgbClr val="606060"/>
                      </a:solidFill>
                      <a:prstDash val="solid"/>
                      <a:round/>
                      <a:headEnd type="none" w="med" len="med"/>
                      <a:tailEnd type="none" w="med" len="med"/>
                    </a:lnT>
                    <a:lnB w="12700" cap="flat" cmpd="sng" algn="ctr">
                      <a:solidFill>
                        <a:srgbClr val="606060"/>
                      </a:solidFill>
                      <a:prstDash val="sysDash"/>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fontAlgn="b"/>
                      <a:r>
                        <a:rPr lang="en-US" sz="1100" b="0" i="0" u="none" strike="noStrike" dirty="0">
                          <a:effectLst/>
                          <a:latin typeface="Arial"/>
                        </a:rPr>
                        <a:t>$862 </a:t>
                      </a:r>
                    </a:p>
                  </a:txBody>
                  <a:tcPr marL="0" marR="0" marT="0" marB="0"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12700" cap="flat" cmpd="sng" algn="ctr">
                      <a:solidFill>
                        <a:srgbClr val="606060"/>
                      </a:solidFill>
                      <a:prstDash val="solid"/>
                      <a:round/>
                      <a:headEnd type="none" w="med" len="med"/>
                      <a:tailEnd type="none" w="med" len="med"/>
                    </a:lnT>
                    <a:lnB w="12700" cap="flat" cmpd="sng" algn="ctr">
                      <a:solidFill>
                        <a:srgbClr val="606060"/>
                      </a:solidFill>
                      <a:prstDash val="sysDash"/>
                      <a:round/>
                      <a:headEnd type="none" w="med" len="med"/>
                      <a:tailEnd type="none" w="med" len="med"/>
                    </a:lnB>
                    <a:lnTlToBr w="12700" cmpd="sng">
                      <a:noFill/>
                      <a:prstDash val="solid"/>
                    </a:lnTlToBr>
                    <a:lnBlToTr w="12700" cmpd="sng">
                      <a:noFill/>
                      <a:prstDash val="solid"/>
                    </a:lnBlToTr>
                    <a:solidFill>
                      <a:srgbClr val="FCE0E2"/>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a:r>
                        <a:rPr lang="en-GB" sz="1100" b="0" i="0" dirty="0" smtClean="0">
                          <a:solidFill>
                            <a:schemeClr val="tx1"/>
                          </a:solidFill>
                          <a:latin typeface="Arial" panose="020B0604020202020204" pitchFamily="34" charset="0"/>
                          <a:cs typeface="Arial" panose="020B0604020202020204" pitchFamily="34" charset="0"/>
                        </a:rPr>
                        <a:t>$1,016</a:t>
                      </a:r>
                      <a:endParaRPr lang="en-GB" sz="1100" b="0" i="0" dirty="0">
                        <a:solidFill>
                          <a:schemeClr val="tx1"/>
                        </a:solidFill>
                        <a:latin typeface="Arial" panose="020B0604020202020204" pitchFamily="34" charset="0"/>
                        <a:cs typeface="Arial" panose="020B0604020202020204" pitchFamily="34" charset="0"/>
                      </a:endParaRPr>
                    </a:p>
                  </a:txBody>
                  <a:tcPr marL="36576" marR="36576" marT="27432" marB="27432" anchor="ctr">
                    <a:lnL w="12700" cap="flat" cmpd="sng" algn="ctr">
                      <a:noFill/>
                      <a:prstDash val="sysDash"/>
                      <a:round/>
                      <a:headEnd type="none" w="med" len="med"/>
                      <a:tailEnd type="none" w="med" len="med"/>
                    </a:lnL>
                    <a:lnR w="12700" cap="flat" cmpd="sng" algn="ctr">
                      <a:noFill/>
                      <a:prstDash val="solid"/>
                      <a:round/>
                      <a:headEnd type="none" w="med" len="med"/>
                      <a:tailEnd type="none" w="med" len="med"/>
                    </a:lnR>
                    <a:lnT w="12700" cap="flat" cmpd="sng" algn="ctr">
                      <a:solidFill>
                        <a:srgbClr val="606060"/>
                      </a:solidFill>
                      <a:prstDash val="solid"/>
                      <a:round/>
                      <a:headEnd type="none" w="med" len="med"/>
                      <a:tailEnd type="none" w="med" len="med"/>
                    </a:lnT>
                    <a:lnB w="12700" cap="flat" cmpd="sng" algn="ctr">
                      <a:solidFill>
                        <a:srgbClr val="606060"/>
                      </a:solidFill>
                      <a:prstDash val="sysDash"/>
                      <a:round/>
                      <a:headEnd type="none" w="med" len="med"/>
                      <a:tailEnd type="none" w="med" len="med"/>
                    </a:lnB>
                    <a:lnTlToBr w="12700" cmpd="sng">
                      <a:noFill/>
                      <a:prstDash val="solid"/>
                    </a:lnTlToBr>
                    <a:lnBlToTr w="12700" cmpd="sng">
                      <a:noFill/>
                      <a:prstDash val="solid"/>
                    </a:lnBlToTr>
                    <a:solidFill>
                      <a:srgbClr val="FFFFCC"/>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a:r>
                        <a:rPr lang="en-GB" sz="1100" b="0" i="0" dirty="0" smtClean="0">
                          <a:solidFill>
                            <a:schemeClr val="tx1"/>
                          </a:solidFill>
                          <a:latin typeface="Arial" panose="020B0604020202020204" pitchFamily="34" charset="0"/>
                          <a:cs typeface="Arial" panose="020B0604020202020204" pitchFamily="34" charset="0"/>
                        </a:rPr>
                        <a:t>$1,060</a:t>
                      </a:r>
                      <a:endParaRPr lang="en-GB" sz="1100" b="0" i="0" dirty="0">
                        <a:solidFill>
                          <a:schemeClr val="tx1"/>
                        </a:solidFill>
                        <a:latin typeface="Arial" panose="020B0604020202020204" pitchFamily="34" charset="0"/>
                        <a:cs typeface="Arial" panose="020B0604020202020204" pitchFamily="34" charset="0"/>
                      </a:endParaRPr>
                    </a:p>
                  </a:txBody>
                  <a:tcPr marL="36576" marR="36576" marT="27432" marB="27432" anchor="ctr">
                    <a:lnL w="12700" cap="flat" cmpd="sng" algn="ctr">
                      <a:noFill/>
                      <a:prstDash val="sysDash"/>
                      <a:round/>
                      <a:headEnd type="none" w="med" len="med"/>
                      <a:tailEnd type="none" w="med" len="med"/>
                    </a:lnL>
                    <a:lnR w="12700" cap="flat" cmpd="sng" algn="ctr">
                      <a:noFill/>
                      <a:prstDash val="solid"/>
                      <a:round/>
                      <a:headEnd type="none" w="med" len="med"/>
                      <a:tailEnd type="none" w="med" len="med"/>
                    </a:lnR>
                    <a:lnT w="12700" cap="flat" cmpd="sng" algn="ctr">
                      <a:solidFill>
                        <a:srgbClr val="606060"/>
                      </a:solidFill>
                      <a:prstDash val="solid"/>
                      <a:round/>
                      <a:headEnd type="none" w="med" len="med"/>
                      <a:tailEnd type="none" w="med" len="med"/>
                    </a:lnT>
                    <a:lnB w="12700" cap="flat" cmpd="sng" algn="ctr">
                      <a:solidFill>
                        <a:srgbClr val="606060"/>
                      </a:solidFill>
                      <a:prstDash val="sysDash"/>
                      <a:round/>
                      <a:headEnd type="none" w="med" len="med"/>
                      <a:tailEnd type="none" w="med" len="med"/>
                    </a:lnB>
                    <a:lnTlToBr w="12700" cmpd="sng">
                      <a:noFill/>
                      <a:prstDash val="solid"/>
                    </a:lnTlToBr>
                    <a:lnBlToTr w="12700" cmpd="sng">
                      <a:noFill/>
                      <a:prstDash val="solid"/>
                    </a:lnBlToTr>
                    <a:solidFill>
                      <a:srgbClr val="FCE0E2"/>
                    </a:solidFill>
                  </a:tcPr>
                </a:tc>
              </a:tr>
              <a:tr h="318911">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marL="233363" indent="0"/>
                      <a:r>
                        <a:rPr lang="en-US" sz="1100" b="0" i="0" baseline="0" dirty="0" smtClean="0">
                          <a:solidFill>
                            <a:schemeClr val="tx1"/>
                          </a:solidFill>
                          <a:latin typeface="Arial" panose="020B0604020202020204" pitchFamily="34" charset="0"/>
                          <a:cs typeface="Arial" panose="020B0604020202020204" pitchFamily="34" charset="0"/>
                        </a:rPr>
                        <a:t>Retail Banking</a:t>
                      </a:r>
                      <a:endParaRPr lang="en-US" sz="1100" b="0" i="0" baseline="0" dirty="0">
                        <a:solidFill>
                          <a:schemeClr val="tx1"/>
                        </a:solidFill>
                        <a:latin typeface="Arial" panose="020B0604020202020204" pitchFamily="34" charset="0"/>
                        <a:cs typeface="Arial" panose="020B0604020202020204" pitchFamily="34" charset="0"/>
                      </a:endParaRPr>
                    </a:p>
                  </a:txBody>
                  <a:tcPr marL="36576" marR="36576" marT="27432" marB="2743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606060"/>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a:r>
                        <a:rPr lang="en-GB" sz="1100" b="0" i="0" dirty="0" smtClean="0">
                          <a:latin typeface="Arial" panose="020B0604020202020204" pitchFamily="34" charset="0"/>
                          <a:cs typeface="Arial" panose="020B0604020202020204" pitchFamily="34" charset="0"/>
                        </a:rPr>
                        <a:t>$444</a:t>
                      </a:r>
                      <a:endParaRPr lang="en-GB" sz="1100" b="0" i="0" dirty="0">
                        <a:latin typeface="Arial" panose="020B0604020202020204" pitchFamily="34" charset="0"/>
                        <a:cs typeface="Arial" panose="020B0604020202020204" pitchFamily="34" charset="0"/>
                      </a:endParaRPr>
                    </a:p>
                  </a:txBody>
                  <a:tcPr marL="36576" marR="36576" marT="27432" marB="27432"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12700" cap="flat" cmpd="sng" algn="ctr">
                      <a:solidFill>
                        <a:srgbClr val="606060"/>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a:r>
                        <a:rPr lang="en-GB" sz="1100" b="0" i="0" dirty="0" smtClean="0">
                          <a:solidFill>
                            <a:schemeClr val="tx1"/>
                          </a:solidFill>
                          <a:latin typeface="Arial" panose="020B0604020202020204" pitchFamily="34" charset="0"/>
                          <a:cs typeface="Arial" panose="020B0604020202020204" pitchFamily="34" charset="0"/>
                        </a:rPr>
                        <a:t>19%</a:t>
                      </a:r>
                      <a:endParaRPr lang="en-GB" sz="1100" b="0" i="0" dirty="0">
                        <a:solidFill>
                          <a:schemeClr val="tx1"/>
                        </a:solidFill>
                        <a:latin typeface="Arial" panose="020B0604020202020204" pitchFamily="34" charset="0"/>
                        <a:cs typeface="Arial" panose="020B0604020202020204" pitchFamily="34" charset="0"/>
                      </a:endParaRPr>
                    </a:p>
                  </a:txBody>
                  <a:tcPr marL="36576" marR="36576" marT="27432" marB="27432"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12700" cap="flat" cmpd="sng" algn="ctr">
                      <a:solidFill>
                        <a:srgbClr val="606060"/>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b"/>
                      <a:r>
                        <a:rPr lang="en-US" sz="1100" b="0" i="0" u="none" strike="noStrike" dirty="0">
                          <a:effectLst/>
                          <a:latin typeface="Arial"/>
                        </a:rPr>
                        <a:t>$550 </a:t>
                      </a:r>
                    </a:p>
                  </a:txBody>
                  <a:tcPr marL="0" marR="0" marT="0" marB="0"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12700" cap="flat" cmpd="sng" algn="ctr">
                      <a:solidFill>
                        <a:srgbClr val="606060"/>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fontAlgn="b"/>
                      <a:r>
                        <a:rPr lang="en-US" sz="1100" b="0" i="0" u="none" strike="noStrike" dirty="0">
                          <a:effectLst/>
                          <a:latin typeface="Arial"/>
                        </a:rPr>
                        <a:t>$606 </a:t>
                      </a:r>
                    </a:p>
                  </a:txBody>
                  <a:tcPr marL="0" marR="0" marT="0" marB="0"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12700" cap="flat" cmpd="sng" algn="ctr">
                      <a:solidFill>
                        <a:srgbClr val="606060"/>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solidFill>
                      <a:srgbClr val="FCE0E2"/>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a:r>
                        <a:rPr lang="en-GB" sz="1100" b="0" i="0" dirty="0" smtClean="0">
                          <a:solidFill>
                            <a:schemeClr val="tx1"/>
                          </a:solidFill>
                          <a:latin typeface="Arial" panose="020B0604020202020204" pitchFamily="34" charset="0"/>
                          <a:cs typeface="Arial" panose="020B0604020202020204" pitchFamily="34" charset="0"/>
                        </a:rPr>
                        <a:t>$714</a:t>
                      </a:r>
                      <a:endParaRPr lang="en-GB" sz="1100" b="0" i="0" dirty="0">
                        <a:solidFill>
                          <a:schemeClr val="tx1"/>
                        </a:solidFill>
                        <a:latin typeface="Arial" panose="020B0604020202020204" pitchFamily="34" charset="0"/>
                        <a:cs typeface="Arial" panose="020B0604020202020204" pitchFamily="34" charset="0"/>
                      </a:endParaRPr>
                    </a:p>
                  </a:txBody>
                  <a:tcPr marL="36576" marR="36576" marT="27432" marB="27432" anchor="ctr">
                    <a:lnL w="12700" cap="flat" cmpd="sng" algn="ctr">
                      <a:noFill/>
                      <a:prstDash val="sysDash"/>
                      <a:round/>
                      <a:headEnd type="none" w="med" len="med"/>
                      <a:tailEnd type="none" w="med" len="med"/>
                    </a:lnL>
                    <a:lnR w="12700" cap="flat" cmpd="sng" algn="ctr">
                      <a:noFill/>
                      <a:prstDash val="solid"/>
                      <a:round/>
                      <a:headEnd type="none" w="med" len="med"/>
                      <a:tailEnd type="none" w="med" len="med"/>
                    </a:lnR>
                    <a:lnT w="12700" cap="flat" cmpd="sng" algn="ctr">
                      <a:solidFill>
                        <a:srgbClr val="606060"/>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solidFill>
                      <a:srgbClr val="FFFFCC"/>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a:r>
                        <a:rPr lang="en-GB" sz="1100" b="0" i="0" dirty="0" smtClean="0">
                          <a:solidFill>
                            <a:schemeClr val="tx1"/>
                          </a:solidFill>
                          <a:latin typeface="Arial" panose="020B0604020202020204" pitchFamily="34" charset="0"/>
                          <a:cs typeface="Arial" panose="020B0604020202020204" pitchFamily="34" charset="0"/>
                        </a:rPr>
                        <a:t>$744</a:t>
                      </a:r>
                      <a:endParaRPr lang="en-GB" sz="1100" b="0" i="0" dirty="0">
                        <a:solidFill>
                          <a:schemeClr val="tx1"/>
                        </a:solidFill>
                        <a:latin typeface="Arial" panose="020B0604020202020204" pitchFamily="34" charset="0"/>
                        <a:cs typeface="Arial" panose="020B0604020202020204" pitchFamily="34" charset="0"/>
                      </a:endParaRPr>
                    </a:p>
                  </a:txBody>
                  <a:tcPr marL="36576" marR="36576" marT="27432" marB="27432" anchor="ctr">
                    <a:lnL w="12700" cap="flat" cmpd="sng" algn="ctr">
                      <a:noFill/>
                      <a:prstDash val="sysDash"/>
                      <a:round/>
                      <a:headEnd type="none" w="med" len="med"/>
                      <a:tailEnd type="none" w="med" len="med"/>
                    </a:lnL>
                    <a:lnR w="12700" cap="flat" cmpd="sng" algn="ctr">
                      <a:noFill/>
                      <a:prstDash val="solid"/>
                      <a:round/>
                      <a:headEnd type="none" w="med" len="med"/>
                      <a:tailEnd type="none" w="med" len="med"/>
                    </a:lnR>
                    <a:lnT w="12700" cap="flat" cmpd="sng" algn="ctr">
                      <a:solidFill>
                        <a:srgbClr val="606060"/>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solidFill>
                      <a:srgbClr val="FCE0E2"/>
                    </a:solidFill>
                  </a:tcPr>
                </a:tc>
              </a:tr>
              <a:tr h="318911">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marL="233363" indent="0"/>
                      <a:r>
                        <a:rPr lang="en-US" sz="1100" b="0" i="0" baseline="0" dirty="0" smtClean="0">
                          <a:solidFill>
                            <a:schemeClr val="tx1"/>
                          </a:solidFill>
                          <a:latin typeface="Arial" panose="020B0604020202020204" pitchFamily="34" charset="0"/>
                          <a:cs typeface="Arial" panose="020B0604020202020204" pitchFamily="34" charset="0"/>
                        </a:rPr>
                        <a:t>Business Banking</a:t>
                      </a:r>
                      <a:endParaRPr lang="en-US" sz="1100" b="0" i="0" baseline="0" dirty="0">
                        <a:solidFill>
                          <a:schemeClr val="tx1"/>
                        </a:solidFill>
                        <a:latin typeface="Arial" panose="020B0604020202020204" pitchFamily="34" charset="0"/>
                        <a:cs typeface="Arial" panose="020B0604020202020204" pitchFamily="34" charset="0"/>
                      </a:endParaRPr>
                    </a:p>
                  </a:txBody>
                  <a:tcPr marL="36576" marR="36576" marT="27432" marB="2743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a:r>
                        <a:rPr lang="en-GB" sz="1100" b="0" i="0" dirty="0" smtClean="0">
                          <a:latin typeface="Arial" panose="020B0604020202020204" pitchFamily="34" charset="0"/>
                          <a:cs typeface="Arial" panose="020B0604020202020204" pitchFamily="34" charset="0"/>
                        </a:rPr>
                        <a:t>$188</a:t>
                      </a:r>
                      <a:endParaRPr lang="en-GB" sz="1100" b="0" i="0" dirty="0">
                        <a:latin typeface="Arial" panose="020B0604020202020204" pitchFamily="34" charset="0"/>
                        <a:cs typeface="Arial" panose="020B0604020202020204" pitchFamily="34" charset="0"/>
                      </a:endParaRPr>
                    </a:p>
                  </a:txBody>
                  <a:tcPr marL="36576" marR="36576" marT="27432" marB="27432"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a:r>
                        <a:rPr lang="en-GB" sz="1100" b="0" i="0" dirty="0" smtClean="0">
                          <a:solidFill>
                            <a:schemeClr val="tx1"/>
                          </a:solidFill>
                          <a:latin typeface="Arial" panose="020B0604020202020204" pitchFamily="34" charset="0"/>
                          <a:cs typeface="Arial" panose="020B0604020202020204" pitchFamily="34" charset="0"/>
                        </a:rPr>
                        <a:t>8%</a:t>
                      </a:r>
                      <a:endParaRPr lang="en-GB" sz="1100" b="0" i="0" dirty="0">
                        <a:solidFill>
                          <a:schemeClr val="tx1"/>
                        </a:solidFill>
                        <a:latin typeface="Arial" panose="020B0604020202020204" pitchFamily="34" charset="0"/>
                        <a:cs typeface="Arial" panose="020B0604020202020204" pitchFamily="34" charset="0"/>
                      </a:endParaRPr>
                    </a:p>
                  </a:txBody>
                  <a:tcPr marL="36576" marR="36576" marT="27432" marB="27432"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b"/>
                      <a:r>
                        <a:rPr lang="en-US" sz="1100" b="0" i="0" u="none" strike="noStrike" dirty="0">
                          <a:effectLst/>
                          <a:latin typeface="Arial"/>
                        </a:rPr>
                        <a:t>$233 </a:t>
                      </a:r>
                    </a:p>
                  </a:txBody>
                  <a:tcPr marL="0" marR="0" marT="0" marB="0"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fontAlgn="b"/>
                      <a:r>
                        <a:rPr lang="en-US" sz="1100" b="0" i="0" u="none" strike="noStrike" dirty="0">
                          <a:effectLst/>
                          <a:latin typeface="Arial"/>
                        </a:rPr>
                        <a:t>$256 </a:t>
                      </a:r>
                    </a:p>
                  </a:txBody>
                  <a:tcPr marL="0" marR="0" marT="0" marB="0"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solidFill>
                      <a:srgbClr val="FCE0E2"/>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a:r>
                        <a:rPr lang="en-GB" sz="1100" b="0" i="0" dirty="0" smtClean="0">
                          <a:solidFill>
                            <a:schemeClr val="tx1"/>
                          </a:solidFill>
                          <a:latin typeface="Arial" panose="020B0604020202020204" pitchFamily="34" charset="0"/>
                          <a:cs typeface="Arial" panose="020B0604020202020204" pitchFamily="34" charset="0"/>
                        </a:rPr>
                        <a:t>$302</a:t>
                      </a:r>
                      <a:endParaRPr lang="en-GB" sz="1100" b="0" i="0" dirty="0">
                        <a:solidFill>
                          <a:schemeClr val="tx1"/>
                        </a:solidFill>
                        <a:latin typeface="Arial" panose="020B0604020202020204" pitchFamily="34" charset="0"/>
                        <a:cs typeface="Arial" panose="020B0604020202020204" pitchFamily="34" charset="0"/>
                      </a:endParaRPr>
                    </a:p>
                  </a:txBody>
                  <a:tcPr marL="36576" marR="36576" marT="27432" marB="27432" anchor="ctr">
                    <a:lnL w="12700" cap="flat" cmpd="sng" algn="ctr">
                      <a:noFill/>
                      <a:prstDash val="sysDash"/>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solidFill>
                      <a:srgbClr val="FFFFCC"/>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a:r>
                        <a:rPr lang="en-GB" sz="1100" b="0" i="0" dirty="0" smtClean="0">
                          <a:solidFill>
                            <a:schemeClr val="tx1"/>
                          </a:solidFill>
                          <a:latin typeface="Arial" panose="020B0604020202020204" pitchFamily="34" charset="0"/>
                          <a:cs typeface="Arial" panose="020B0604020202020204" pitchFamily="34" charset="0"/>
                        </a:rPr>
                        <a:t>$315</a:t>
                      </a:r>
                      <a:endParaRPr lang="en-GB" sz="1100" b="0" i="0" dirty="0">
                        <a:solidFill>
                          <a:schemeClr val="tx1"/>
                        </a:solidFill>
                        <a:latin typeface="Arial" panose="020B0604020202020204" pitchFamily="34" charset="0"/>
                        <a:cs typeface="Arial" panose="020B0604020202020204" pitchFamily="34" charset="0"/>
                      </a:endParaRPr>
                    </a:p>
                  </a:txBody>
                  <a:tcPr marL="36576" marR="36576" marT="27432" marB="27432" anchor="ctr">
                    <a:lnL w="12700" cap="flat" cmpd="sng" algn="ctr">
                      <a:noFill/>
                      <a:prstDash val="sysDash"/>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solidFill>
                      <a:srgbClr val="FCE0E2"/>
                    </a:solidFill>
                  </a:tcPr>
                </a:tc>
              </a:tr>
              <a:tr h="318911">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marL="117475" indent="0"/>
                      <a:r>
                        <a:rPr lang="en-US" sz="1100" b="0" i="0" baseline="0" dirty="0" smtClean="0">
                          <a:solidFill>
                            <a:schemeClr val="tx1"/>
                          </a:solidFill>
                          <a:latin typeface="Arial" panose="020B0604020202020204" pitchFamily="34" charset="0"/>
                          <a:cs typeface="Arial" panose="020B0604020202020204" pitchFamily="34" charset="0"/>
                        </a:rPr>
                        <a:t>SBNA Commercial</a:t>
                      </a:r>
                      <a:endParaRPr lang="en-US" sz="1100" b="0" i="0" baseline="0" dirty="0">
                        <a:solidFill>
                          <a:schemeClr val="tx1"/>
                        </a:solidFill>
                        <a:latin typeface="Arial" panose="020B0604020202020204" pitchFamily="34" charset="0"/>
                        <a:cs typeface="Arial" panose="020B0604020202020204" pitchFamily="34" charset="0"/>
                      </a:endParaRPr>
                    </a:p>
                  </a:txBody>
                  <a:tcPr marL="36576" marR="36576" marT="27432" marB="2743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a:r>
                        <a:rPr lang="en-GB" sz="1100" b="0" dirty="0" smtClean="0">
                          <a:latin typeface="Arial" panose="020B0604020202020204" pitchFamily="34" charset="0"/>
                          <a:cs typeface="Arial" panose="020B0604020202020204" pitchFamily="34" charset="0"/>
                        </a:rPr>
                        <a:t>$632</a:t>
                      </a:r>
                      <a:endParaRPr lang="en-GB" sz="1100" b="0" dirty="0">
                        <a:latin typeface="Arial" panose="020B0604020202020204" pitchFamily="34" charset="0"/>
                        <a:cs typeface="Arial" panose="020B0604020202020204" pitchFamily="34" charset="0"/>
                      </a:endParaRPr>
                    </a:p>
                  </a:txBody>
                  <a:tcPr marL="36576" marR="36576" marT="27432" marB="27432"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100" b="0" i="0" kern="1200" dirty="0" smtClean="0">
                          <a:solidFill>
                            <a:schemeClr val="tx1"/>
                          </a:solidFill>
                          <a:latin typeface="Arial" panose="020B0604020202020204" pitchFamily="34" charset="0"/>
                          <a:ea typeface="+mn-ea"/>
                          <a:cs typeface="Arial" panose="020B0604020202020204" pitchFamily="34" charset="0"/>
                        </a:rPr>
                        <a:t>27%</a:t>
                      </a:r>
                    </a:p>
                  </a:txBody>
                  <a:tcPr marL="36576" marR="36576" marT="27432" marB="27432"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100" b="0" i="0" u="none" strike="noStrike" dirty="0">
                          <a:effectLst/>
                          <a:latin typeface="Arial"/>
                        </a:rPr>
                        <a:t>$784 </a:t>
                      </a:r>
                    </a:p>
                  </a:txBody>
                  <a:tcPr marL="0" marR="0" marT="0" marB="0"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fontAlgn="b"/>
                      <a:r>
                        <a:rPr lang="en-US" sz="1100" b="0" i="0" u="none" strike="noStrike" dirty="0">
                          <a:effectLst/>
                          <a:latin typeface="Arial"/>
                        </a:rPr>
                        <a:t>$863 </a:t>
                      </a:r>
                    </a:p>
                  </a:txBody>
                  <a:tcPr marL="0" marR="0" marT="0" marB="0"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solidFill>
                      <a:srgbClr val="FCE0E2"/>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a:r>
                        <a:rPr lang="en-GB" sz="1100" b="0" i="0" dirty="0" smtClean="0">
                          <a:solidFill>
                            <a:schemeClr val="tx1"/>
                          </a:solidFill>
                          <a:latin typeface="Arial" panose="020B0604020202020204" pitchFamily="34" charset="0"/>
                          <a:cs typeface="Arial" panose="020B0604020202020204" pitchFamily="34" charset="0"/>
                        </a:rPr>
                        <a:t>$1,017</a:t>
                      </a:r>
                      <a:endParaRPr lang="en-GB" sz="1100" b="0" i="0" dirty="0">
                        <a:solidFill>
                          <a:schemeClr val="tx1"/>
                        </a:solidFill>
                        <a:latin typeface="Arial" panose="020B0604020202020204" pitchFamily="34" charset="0"/>
                        <a:cs typeface="Arial" panose="020B0604020202020204" pitchFamily="34" charset="0"/>
                      </a:endParaRPr>
                    </a:p>
                  </a:txBody>
                  <a:tcPr marL="36576" marR="36576" marT="27432" marB="27432" anchor="ctr">
                    <a:lnL w="12700" cap="flat" cmpd="sng" algn="ctr">
                      <a:noFill/>
                      <a:prstDash val="sysDash"/>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solidFill>
                      <a:srgbClr val="FFFFCC"/>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a:r>
                        <a:rPr lang="en-GB" sz="1100" b="0" i="0" dirty="0" smtClean="0">
                          <a:solidFill>
                            <a:schemeClr val="tx1"/>
                          </a:solidFill>
                          <a:latin typeface="Arial" panose="020B0604020202020204" pitchFamily="34" charset="0"/>
                          <a:cs typeface="Arial" panose="020B0604020202020204" pitchFamily="34" charset="0"/>
                        </a:rPr>
                        <a:t>$1,061</a:t>
                      </a:r>
                      <a:endParaRPr lang="en-GB" sz="1100" b="0" i="0" dirty="0">
                        <a:solidFill>
                          <a:schemeClr val="tx1"/>
                        </a:solidFill>
                        <a:latin typeface="Arial" panose="020B0604020202020204" pitchFamily="34" charset="0"/>
                        <a:cs typeface="Arial" panose="020B0604020202020204" pitchFamily="34" charset="0"/>
                      </a:endParaRPr>
                    </a:p>
                  </a:txBody>
                  <a:tcPr marL="36576" marR="36576" marT="27432" marB="27432" anchor="ctr">
                    <a:lnL w="12700" cap="flat" cmpd="sng" algn="ctr">
                      <a:noFill/>
                      <a:prstDash val="sysDash"/>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solidFill>
                      <a:srgbClr val="FCE0E2"/>
                    </a:solidFill>
                  </a:tcPr>
                </a:tc>
              </a:tr>
              <a:tr h="318911">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marL="233363" indent="0"/>
                      <a:r>
                        <a:rPr lang="en-US" sz="1100" b="0" i="0" baseline="0" dirty="0" smtClean="0">
                          <a:solidFill>
                            <a:schemeClr val="tx1"/>
                          </a:solidFill>
                          <a:latin typeface="Arial" panose="020B0604020202020204" pitchFamily="34" charset="0"/>
                          <a:cs typeface="Arial" panose="020B0604020202020204" pitchFamily="34" charset="0"/>
                        </a:rPr>
                        <a:t>CRE</a:t>
                      </a:r>
                      <a:endParaRPr lang="en-US" sz="1100" b="0" i="0" baseline="0" dirty="0">
                        <a:solidFill>
                          <a:schemeClr val="tx1"/>
                        </a:solidFill>
                        <a:latin typeface="Arial" panose="020B0604020202020204" pitchFamily="34" charset="0"/>
                        <a:cs typeface="Arial" panose="020B0604020202020204" pitchFamily="34" charset="0"/>
                      </a:endParaRPr>
                    </a:p>
                  </a:txBody>
                  <a:tcPr marL="36576" marR="36576" marT="27432" marB="2743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100" b="0" dirty="0" smtClean="0">
                          <a:latin typeface="Arial" panose="020B0604020202020204" pitchFamily="34" charset="0"/>
                          <a:cs typeface="Arial" panose="020B0604020202020204" pitchFamily="34" charset="0"/>
                        </a:rPr>
                        <a:t>$296</a:t>
                      </a:r>
                    </a:p>
                  </a:txBody>
                  <a:tcPr marL="36576" marR="36576" marT="27432" marB="27432"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100" b="0" i="0" kern="1200" dirty="0" smtClean="0">
                          <a:solidFill>
                            <a:schemeClr val="tx1"/>
                          </a:solidFill>
                          <a:latin typeface="Arial" panose="020B0604020202020204" pitchFamily="34" charset="0"/>
                          <a:ea typeface="+mn-ea"/>
                          <a:cs typeface="Arial" panose="020B0604020202020204" pitchFamily="34" charset="0"/>
                        </a:rPr>
                        <a:t>13%</a:t>
                      </a:r>
                    </a:p>
                  </a:txBody>
                  <a:tcPr marL="36576" marR="36576" marT="27432" marB="27432"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b"/>
                      <a:r>
                        <a:rPr lang="en-US" sz="1100" b="0" i="0" u="none" strike="noStrike" dirty="0">
                          <a:effectLst/>
                          <a:latin typeface="Arial"/>
                        </a:rPr>
                        <a:t>$367 </a:t>
                      </a:r>
                    </a:p>
                  </a:txBody>
                  <a:tcPr marL="0" marR="0" marT="0" marB="0"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fontAlgn="b"/>
                      <a:r>
                        <a:rPr lang="en-US" sz="1100" b="0" i="0" u="none" strike="noStrike" dirty="0">
                          <a:effectLst/>
                          <a:latin typeface="Arial"/>
                        </a:rPr>
                        <a:t>$404 </a:t>
                      </a:r>
                    </a:p>
                  </a:txBody>
                  <a:tcPr marL="0" marR="0" marT="0" marB="0"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solidFill>
                      <a:srgbClr val="FCE0E2"/>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a:r>
                        <a:rPr lang="en-GB" sz="1100" b="0" i="0" dirty="0" smtClean="0">
                          <a:solidFill>
                            <a:schemeClr val="tx1"/>
                          </a:solidFill>
                          <a:latin typeface="Arial" panose="020B0604020202020204" pitchFamily="34" charset="0"/>
                          <a:cs typeface="Arial" panose="020B0604020202020204" pitchFamily="34" charset="0"/>
                        </a:rPr>
                        <a:t>$476</a:t>
                      </a:r>
                      <a:endParaRPr lang="en-GB" sz="1100" b="0" i="0" dirty="0">
                        <a:solidFill>
                          <a:schemeClr val="tx1"/>
                        </a:solidFill>
                        <a:latin typeface="Arial" panose="020B0604020202020204" pitchFamily="34" charset="0"/>
                        <a:cs typeface="Arial" panose="020B0604020202020204" pitchFamily="34" charset="0"/>
                      </a:endParaRPr>
                    </a:p>
                  </a:txBody>
                  <a:tcPr marL="36576" marR="36576" marT="27432" marB="27432" anchor="ctr">
                    <a:lnL w="12700" cap="flat" cmpd="sng" algn="ctr">
                      <a:noFill/>
                      <a:prstDash val="sysDash"/>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solidFill>
                      <a:srgbClr val="FFFFCC"/>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a:r>
                        <a:rPr lang="en-GB" sz="1100" b="0" i="0" dirty="0" smtClean="0">
                          <a:solidFill>
                            <a:schemeClr val="tx1"/>
                          </a:solidFill>
                          <a:latin typeface="Arial" panose="020B0604020202020204" pitchFamily="34" charset="0"/>
                          <a:cs typeface="Arial" panose="020B0604020202020204" pitchFamily="34" charset="0"/>
                        </a:rPr>
                        <a:t>$496</a:t>
                      </a:r>
                      <a:endParaRPr lang="en-GB" sz="1100" b="0" i="0" dirty="0">
                        <a:solidFill>
                          <a:schemeClr val="tx1"/>
                        </a:solidFill>
                        <a:latin typeface="Arial" panose="020B0604020202020204" pitchFamily="34" charset="0"/>
                        <a:cs typeface="Arial" panose="020B0604020202020204" pitchFamily="34" charset="0"/>
                      </a:endParaRPr>
                    </a:p>
                  </a:txBody>
                  <a:tcPr marL="36576" marR="36576" marT="27432" marB="27432" anchor="ctr">
                    <a:lnL w="12700" cap="flat" cmpd="sng" algn="ctr">
                      <a:noFill/>
                      <a:prstDash val="sysDash"/>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solidFill>
                      <a:srgbClr val="FCE0E2"/>
                    </a:solidFill>
                  </a:tcPr>
                </a:tc>
              </a:tr>
              <a:tr h="318911">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marL="233363" indent="0"/>
                      <a:r>
                        <a:rPr lang="en-US" sz="1100" b="0" i="0" baseline="0" dirty="0" smtClean="0">
                          <a:solidFill>
                            <a:schemeClr val="tx1"/>
                          </a:solidFill>
                          <a:latin typeface="Arial" panose="020B0604020202020204" pitchFamily="34" charset="0"/>
                          <a:cs typeface="Arial" panose="020B0604020202020204" pitchFamily="34" charset="0"/>
                        </a:rPr>
                        <a:t>C&amp;I</a:t>
                      </a:r>
                      <a:endParaRPr lang="en-US" sz="1100" b="0" i="0" baseline="0" dirty="0">
                        <a:solidFill>
                          <a:schemeClr val="tx1"/>
                        </a:solidFill>
                        <a:latin typeface="Arial" panose="020B0604020202020204" pitchFamily="34" charset="0"/>
                        <a:cs typeface="Arial" panose="020B0604020202020204" pitchFamily="34" charset="0"/>
                      </a:endParaRPr>
                    </a:p>
                  </a:txBody>
                  <a:tcPr marL="36576" marR="36576" marT="27432" marB="2743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a:r>
                        <a:rPr lang="en-GB" sz="1100" b="0" dirty="0" smtClean="0">
                          <a:latin typeface="Arial" panose="020B0604020202020204" pitchFamily="34" charset="0"/>
                          <a:cs typeface="Arial" panose="020B0604020202020204" pitchFamily="34" charset="0"/>
                        </a:rPr>
                        <a:t>$280</a:t>
                      </a:r>
                      <a:endParaRPr lang="en-GB" sz="1100" b="0" dirty="0">
                        <a:latin typeface="Arial" panose="020B0604020202020204" pitchFamily="34" charset="0"/>
                        <a:cs typeface="Arial" panose="020B0604020202020204" pitchFamily="34" charset="0"/>
                      </a:endParaRPr>
                    </a:p>
                  </a:txBody>
                  <a:tcPr marL="36576" marR="36576" marT="27432" marB="27432"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a:r>
                        <a:rPr lang="en-GB" sz="1100" b="0" i="0" dirty="0" smtClean="0">
                          <a:solidFill>
                            <a:schemeClr val="tx1"/>
                          </a:solidFill>
                          <a:latin typeface="Arial" panose="020B0604020202020204" pitchFamily="34" charset="0"/>
                          <a:cs typeface="Arial" panose="020B0604020202020204" pitchFamily="34" charset="0"/>
                        </a:rPr>
                        <a:t>12%</a:t>
                      </a:r>
                      <a:endParaRPr lang="en-GB" sz="1100" b="0" i="0" dirty="0">
                        <a:solidFill>
                          <a:schemeClr val="tx1"/>
                        </a:solidFill>
                        <a:latin typeface="Arial" panose="020B0604020202020204" pitchFamily="34" charset="0"/>
                        <a:cs typeface="Arial" panose="020B0604020202020204" pitchFamily="34" charset="0"/>
                      </a:endParaRPr>
                    </a:p>
                  </a:txBody>
                  <a:tcPr marL="36576" marR="36576" marT="27432" marB="27432"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b"/>
                      <a:r>
                        <a:rPr lang="en-US" sz="1100" b="0" i="0" u="none" strike="noStrike">
                          <a:effectLst/>
                          <a:latin typeface="Arial"/>
                        </a:rPr>
                        <a:t>$347 </a:t>
                      </a:r>
                    </a:p>
                  </a:txBody>
                  <a:tcPr marL="0" marR="0" marT="0" marB="0"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fontAlgn="b"/>
                      <a:r>
                        <a:rPr lang="en-US" sz="1100" b="0" i="0" u="none" strike="noStrike" dirty="0">
                          <a:effectLst/>
                          <a:latin typeface="Arial"/>
                        </a:rPr>
                        <a:t>$382 </a:t>
                      </a:r>
                    </a:p>
                  </a:txBody>
                  <a:tcPr marL="0" marR="0" marT="0" marB="0"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solidFill>
                      <a:srgbClr val="FCE0E2"/>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a:r>
                        <a:rPr lang="en-GB" sz="1100" b="0" i="0" dirty="0" smtClean="0">
                          <a:solidFill>
                            <a:schemeClr val="tx1"/>
                          </a:solidFill>
                          <a:latin typeface="Arial" panose="020B0604020202020204" pitchFamily="34" charset="0"/>
                          <a:cs typeface="Arial" panose="020B0604020202020204" pitchFamily="34" charset="0"/>
                        </a:rPr>
                        <a:t>$450</a:t>
                      </a:r>
                      <a:endParaRPr lang="en-GB" sz="1100" b="0" i="0" dirty="0">
                        <a:solidFill>
                          <a:schemeClr val="tx1"/>
                        </a:solidFill>
                        <a:latin typeface="Arial" panose="020B0604020202020204" pitchFamily="34" charset="0"/>
                        <a:cs typeface="Arial" panose="020B0604020202020204" pitchFamily="34" charset="0"/>
                      </a:endParaRPr>
                    </a:p>
                  </a:txBody>
                  <a:tcPr marL="36576" marR="36576" marT="27432" marB="27432" anchor="ctr">
                    <a:lnL w="12700" cap="flat" cmpd="sng" algn="ctr">
                      <a:noFill/>
                      <a:prstDash val="sysDash"/>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solidFill>
                      <a:srgbClr val="FFFFCC"/>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a:r>
                        <a:rPr lang="en-GB" sz="1100" b="0" i="0" dirty="0" smtClean="0">
                          <a:solidFill>
                            <a:schemeClr val="tx1"/>
                          </a:solidFill>
                          <a:latin typeface="Arial" panose="020B0604020202020204" pitchFamily="34" charset="0"/>
                          <a:cs typeface="Arial" panose="020B0604020202020204" pitchFamily="34" charset="0"/>
                        </a:rPr>
                        <a:t>$469</a:t>
                      </a:r>
                      <a:endParaRPr lang="en-GB" sz="1100" b="0" i="0" dirty="0">
                        <a:solidFill>
                          <a:schemeClr val="tx1"/>
                        </a:solidFill>
                        <a:latin typeface="Arial" panose="020B0604020202020204" pitchFamily="34" charset="0"/>
                        <a:cs typeface="Arial" panose="020B0604020202020204" pitchFamily="34" charset="0"/>
                      </a:endParaRPr>
                    </a:p>
                  </a:txBody>
                  <a:tcPr marL="36576" marR="36576" marT="27432" marB="27432" anchor="ctr">
                    <a:lnL w="12700" cap="flat" cmpd="sng" algn="ctr">
                      <a:noFill/>
                      <a:prstDash val="sysDash"/>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solidFill>
                      <a:srgbClr val="FCE0E2"/>
                    </a:solidFill>
                  </a:tcPr>
                </a:tc>
              </a:tr>
              <a:tr h="318911">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marL="233363" indent="0"/>
                      <a:r>
                        <a:rPr lang="en-US" sz="1100" b="0" i="0" baseline="0" dirty="0" smtClean="0">
                          <a:solidFill>
                            <a:schemeClr val="tx1"/>
                          </a:solidFill>
                          <a:latin typeface="Arial" panose="020B0604020202020204" pitchFamily="34" charset="0"/>
                          <a:cs typeface="Arial" panose="020B0604020202020204" pitchFamily="34" charset="0"/>
                        </a:rPr>
                        <a:t>GCB – Large Corporates</a:t>
                      </a:r>
                      <a:endParaRPr lang="en-US" sz="1100" b="0" i="0" baseline="0" dirty="0">
                        <a:solidFill>
                          <a:schemeClr val="tx1"/>
                        </a:solidFill>
                        <a:latin typeface="Arial" panose="020B0604020202020204" pitchFamily="34" charset="0"/>
                        <a:cs typeface="Arial" panose="020B0604020202020204" pitchFamily="34" charset="0"/>
                      </a:endParaRPr>
                    </a:p>
                  </a:txBody>
                  <a:tcPr marL="36576" marR="36576" marT="27432" marB="2743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b"/>
                      <a:r>
                        <a:rPr lang="en-US" sz="1100" b="0" i="0" u="none" strike="noStrike" dirty="0">
                          <a:solidFill>
                            <a:schemeClr val="tx1"/>
                          </a:solidFill>
                          <a:effectLst/>
                          <a:latin typeface="Arial"/>
                        </a:rPr>
                        <a:t>$14</a:t>
                      </a:r>
                    </a:p>
                  </a:txBody>
                  <a:tcPr marL="0" marR="0" marT="0" marB="0"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100" b="0" i="0" u="none" strike="noStrike" dirty="0">
                          <a:solidFill>
                            <a:schemeClr val="tx1"/>
                          </a:solidFill>
                          <a:effectLst/>
                          <a:latin typeface="Arial"/>
                        </a:rPr>
                        <a:t>0.6%</a:t>
                      </a:r>
                    </a:p>
                  </a:txBody>
                  <a:tcPr marL="0" marR="0" marT="0" marB="0"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b"/>
                      <a:r>
                        <a:rPr lang="en-US" sz="1100" b="1" i="0" u="none" strike="noStrike" dirty="0">
                          <a:solidFill>
                            <a:schemeClr val="tx1"/>
                          </a:solidFill>
                          <a:effectLst/>
                          <a:latin typeface="Arial"/>
                        </a:rPr>
                        <a:t>$17 </a:t>
                      </a:r>
                    </a:p>
                  </a:txBody>
                  <a:tcPr marL="0" marR="0" marT="0" marB="0"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fontAlgn="b"/>
                      <a:r>
                        <a:rPr lang="en-US" sz="1100" b="1" i="0" u="none" strike="noStrike" dirty="0">
                          <a:solidFill>
                            <a:schemeClr val="tx1"/>
                          </a:solidFill>
                          <a:effectLst/>
                          <a:latin typeface="Arial"/>
                        </a:rPr>
                        <a:t>$19 </a:t>
                      </a:r>
                    </a:p>
                  </a:txBody>
                  <a:tcPr marL="0" marR="0" marT="0" marB="0"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solidFill>
                      <a:srgbClr val="FCE0E2"/>
                    </a:solidFill>
                  </a:tcPr>
                </a:tc>
                <a:tc>
                  <a:txBody>
                    <a:bodyPr/>
                    <a:lstStyle/>
                    <a:p>
                      <a:pPr algn="ctr" fontAlgn="b"/>
                      <a:r>
                        <a:rPr lang="en-US" sz="1100" b="0" i="0" u="none" strike="noStrike" dirty="0">
                          <a:solidFill>
                            <a:schemeClr val="tx1"/>
                          </a:solidFill>
                          <a:effectLst/>
                          <a:latin typeface="Arial"/>
                        </a:rPr>
                        <a:t>$22</a:t>
                      </a:r>
                    </a:p>
                  </a:txBody>
                  <a:tcPr marL="0" marR="0" marT="0" marB="0" anchor="ctr">
                    <a:lnL w="12700" cap="flat" cmpd="sng" algn="ctr">
                      <a:noFill/>
                      <a:prstDash val="sysDash"/>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fontAlgn="b"/>
                      <a:r>
                        <a:rPr lang="en-US" sz="1100" b="0" i="0" u="none" strike="noStrike">
                          <a:solidFill>
                            <a:schemeClr val="tx1"/>
                          </a:solidFill>
                          <a:effectLst/>
                          <a:latin typeface="Arial"/>
                        </a:rPr>
                        <a:t>$23 </a:t>
                      </a:r>
                    </a:p>
                  </a:txBody>
                  <a:tcPr marL="0" marR="0" marT="0" marB="0" anchor="ctr">
                    <a:lnL w="12700" cap="flat" cmpd="sng" algn="ctr">
                      <a:noFill/>
                      <a:prstDash val="sysDash"/>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solidFill>
                      <a:srgbClr val="FCE0E2"/>
                    </a:solidFill>
                  </a:tcPr>
                </a:tc>
              </a:tr>
              <a:tr h="318911">
                <a:tc>
                  <a:txBody>
                    <a:bodyPr/>
                    <a:lstStyle/>
                    <a:p>
                      <a:pPr marL="233363" indent="0"/>
                      <a:r>
                        <a:rPr lang="en-US" sz="1100" b="0" i="0" baseline="0" dirty="0" smtClean="0">
                          <a:solidFill>
                            <a:schemeClr val="tx1"/>
                          </a:solidFill>
                          <a:latin typeface="Arial" panose="020B0604020202020204" pitchFamily="34" charset="0"/>
                          <a:cs typeface="Arial" panose="020B0604020202020204" pitchFamily="34" charset="0"/>
                        </a:rPr>
                        <a:t>GCB -- MRG</a:t>
                      </a:r>
                      <a:endParaRPr lang="en-US" sz="1100" b="0" i="0" baseline="0" dirty="0">
                        <a:solidFill>
                          <a:schemeClr val="tx1"/>
                        </a:solidFill>
                        <a:latin typeface="Arial" panose="020B0604020202020204" pitchFamily="34" charset="0"/>
                        <a:cs typeface="Arial" panose="020B0604020202020204" pitchFamily="34" charset="0"/>
                      </a:endParaRPr>
                    </a:p>
                  </a:txBody>
                  <a:tcPr marL="36576" marR="36576" marT="27432" marB="2743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b"/>
                      <a:r>
                        <a:rPr lang="en-US" sz="1100" b="0" i="0" u="none" strike="noStrike" dirty="0">
                          <a:solidFill>
                            <a:schemeClr val="tx1"/>
                          </a:solidFill>
                          <a:effectLst/>
                          <a:latin typeface="Arial"/>
                        </a:rPr>
                        <a:t>$43</a:t>
                      </a:r>
                    </a:p>
                  </a:txBody>
                  <a:tcPr marL="0" marR="0" marT="0" marB="0"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100" b="0" i="0" u="none" strike="noStrike" dirty="0">
                          <a:solidFill>
                            <a:schemeClr val="tx1"/>
                          </a:solidFill>
                          <a:effectLst/>
                          <a:latin typeface="Arial"/>
                        </a:rPr>
                        <a:t>1.9%</a:t>
                      </a:r>
                    </a:p>
                  </a:txBody>
                  <a:tcPr marL="0" marR="0" marT="0" marB="0"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b"/>
                      <a:r>
                        <a:rPr lang="en-US" sz="1100" b="0" i="0" u="none" strike="noStrike" dirty="0">
                          <a:solidFill>
                            <a:schemeClr val="tx1"/>
                          </a:solidFill>
                          <a:effectLst/>
                          <a:latin typeface="Arial"/>
                        </a:rPr>
                        <a:t>$54 </a:t>
                      </a:r>
                    </a:p>
                  </a:txBody>
                  <a:tcPr marL="0" marR="0" marT="0" marB="0"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fontAlgn="b"/>
                      <a:r>
                        <a:rPr lang="en-US" sz="1100" b="0" i="0" u="none" strike="noStrike" dirty="0">
                          <a:solidFill>
                            <a:schemeClr val="tx1"/>
                          </a:solidFill>
                          <a:effectLst/>
                          <a:latin typeface="Arial"/>
                        </a:rPr>
                        <a:t>$59 </a:t>
                      </a:r>
                    </a:p>
                  </a:txBody>
                  <a:tcPr marL="0" marR="0" marT="0" marB="0"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solidFill>
                      <a:srgbClr val="FCE0E2"/>
                    </a:solidFill>
                  </a:tcPr>
                </a:tc>
                <a:tc>
                  <a:txBody>
                    <a:bodyPr/>
                    <a:lstStyle/>
                    <a:p>
                      <a:pPr algn="ctr" fontAlgn="b"/>
                      <a:r>
                        <a:rPr lang="en-US" sz="1100" b="0" i="0" u="none" strike="noStrike" dirty="0">
                          <a:solidFill>
                            <a:schemeClr val="tx1"/>
                          </a:solidFill>
                          <a:effectLst/>
                          <a:latin typeface="Arial"/>
                        </a:rPr>
                        <a:t>$70</a:t>
                      </a:r>
                    </a:p>
                  </a:txBody>
                  <a:tcPr marL="0" marR="0" marT="0" marB="0" anchor="ctr">
                    <a:lnL w="12700" cap="flat" cmpd="sng" algn="ctr">
                      <a:noFill/>
                      <a:prstDash val="sysDash"/>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fontAlgn="b"/>
                      <a:r>
                        <a:rPr lang="en-US" sz="1100" b="0" i="0" u="none" strike="noStrike" dirty="0">
                          <a:solidFill>
                            <a:schemeClr val="tx1"/>
                          </a:solidFill>
                          <a:effectLst/>
                          <a:latin typeface="Arial"/>
                        </a:rPr>
                        <a:t>$72 </a:t>
                      </a:r>
                    </a:p>
                  </a:txBody>
                  <a:tcPr marL="0" marR="0" marT="0" marB="0" anchor="ctr">
                    <a:lnL w="12700" cap="flat" cmpd="sng" algn="ctr">
                      <a:noFill/>
                      <a:prstDash val="sysDash"/>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solidFill>
                      <a:srgbClr val="FCE0E2"/>
                    </a:solidFill>
                  </a:tcPr>
                </a:tc>
              </a:tr>
              <a:tr h="311657">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r>
                        <a:rPr lang="en-US" sz="1100" b="1" dirty="0" smtClean="0">
                          <a:solidFill>
                            <a:schemeClr val="tx1"/>
                          </a:solidFill>
                          <a:latin typeface="Arial" panose="020B0604020202020204" pitchFamily="34" charset="0"/>
                          <a:cs typeface="Arial" panose="020B0604020202020204" pitchFamily="34" charset="0"/>
                        </a:rPr>
                        <a:t>Credit</a:t>
                      </a:r>
                      <a:r>
                        <a:rPr lang="en-US" sz="1100" b="1" baseline="0" dirty="0" smtClean="0">
                          <a:solidFill>
                            <a:schemeClr val="tx1"/>
                          </a:solidFill>
                          <a:latin typeface="Arial" panose="020B0604020202020204" pitchFamily="34" charset="0"/>
                          <a:cs typeface="Arial" panose="020B0604020202020204" pitchFamily="34" charset="0"/>
                        </a:rPr>
                        <a:t> </a:t>
                      </a:r>
                      <a:r>
                        <a:rPr lang="en-US" sz="1100" b="1" dirty="0" smtClean="0">
                          <a:solidFill>
                            <a:schemeClr val="tx1"/>
                          </a:solidFill>
                          <a:latin typeface="Arial" panose="020B0604020202020204" pitchFamily="34" charset="0"/>
                          <a:cs typeface="Arial" panose="020B0604020202020204" pitchFamily="34" charset="0"/>
                        </a:rPr>
                        <a:t>loss budget</a:t>
                      </a:r>
                    </a:p>
                  </a:txBody>
                  <a:tcPr marL="36576" marR="36576" marT="27432" marB="27432"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90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a:r>
                        <a:rPr lang="en-GB" sz="1100" b="1" i="0" dirty="0" smtClean="0">
                          <a:solidFill>
                            <a:schemeClr val="tx1"/>
                          </a:solidFill>
                          <a:latin typeface="Arial" panose="020B0604020202020204" pitchFamily="34" charset="0"/>
                          <a:cs typeface="Arial" panose="020B0604020202020204" pitchFamily="34" charset="0"/>
                        </a:rPr>
                        <a:t>$1,263</a:t>
                      </a:r>
                      <a:endParaRPr lang="en-GB" sz="1100" b="1" i="0" dirty="0">
                        <a:solidFill>
                          <a:schemeClr val="tx1"/>
                        </a:solidFill>
                        <a:latin typeface="Arial" panose="020B0604020202020204" pitchFamily="34" charset="0"/>
                        <a:cs typeface="Arial" panose="020B0604020202020204" pitchFamily="34" charset="0"/>
                      </a:endParaRPr>
                    </a:p>
                  </a:txBody>
                  <a:tcPr marL="36576" marR="36576" marT="27432" marB="27432"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90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a:r>
                        <a:rPr lang="en-GB" sz="1100" b="1" i="0" dirty="0" smtClean="0">
                          <a:solidFill>
                            <a:schemeClr val="tx1"/>
                          </a:solidFill>
                          <a:latin typeface="Arial" panose="020B0604020202020204" pitchFamily="34" charset="0"/>
                          <a:cs typeface="Arial" panose="020B0604020202020204" pitchFamily="34" charset="0"/>
                        </a:rPr>
                        <a:t>54%</a:t>
                      </a:r>
                      <a:endParaRPr lang="en-GB" sz="1100" b="1" i="0" dirty="0">
                        <a:solidFill>
                          <a:schemeClr val="tx1"/>
                        </a:solidFill>
                        <a:latin typeface="Arial" panose="020B0604020202020204" pitchFamily="34" charset="0"/>
                        <a:cs typeface="Arial" panose="020B0604020202020204" pitchFamily="34" charset="0"/>
                      </a:endParaRPr>
                    </a:p>
                  </a:txBody>
                  <a:tcPr marL="36576" marR="36576" marT="27432" marB="27432"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90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b"/>
                      <a:r>
                        <a:rPr lang="en-US" sz="1100" b="1" i="0" u="none" strike="noStrike" dirty="0">
                          <a:effectLst/>
                          <a:latin typeface="Arial"/>
                        </a:rPr>
                        <a:t>$1,567 </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90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fontAlgn="b"/>
                      <a:r>
                        <a:rPr lang="en-US" sz="1100" b="1" i="0" u="none" strike="noStrike" dirty="0">
                          <a:effectLst/>
                          <a:latin typeface="Arial"/>
                        </a:rPr>
                        <a:t>$1,725 </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90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a:r>
                        <a:rPr lang="en-GB" sz="1100" b="1" i="0" dirty="0" smtClean="0">
                          <a:solidFill>
                            <a:schemeClr val="tx1"/>
                          </a:solidFill>
                          <a:latin typeface="Arial" panose="020B0604020202020204" pitchFamily="34" charset="0"/>
                          <a:cs typeface="Arial" panose="020B0604020202020204" pitchFamily="34" charset="0"/>
                        </a:rPr>
                        <a:t>$2,034</a:t>
                      </a:r>
                      <a:endParaRPr lang="en-GB" sz="1100" b="1" i="0" dirty="0">
                        <a:solidFill>
                          <a:schemeClr val="tx1"/>
                        </a:solidFill>
                        <a:latin typeface="Arial" panose="020B0604020202020204" pitchFamily="34" charset="0"/>
                        <a:cs typeface="Arial" panose="020B0604020202020204" pitchFamily="34" charset="0"/>
                      </a:endParaRPr>
                    </a:p>
                  </a:txBody>
                  <a:tcPr marL="36576" marR="36576" marT="27432" marB="27432"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90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a:r>
                        <a:rPr lang="en-GB" sz="1100" b="1" i="0" dirty="0" smtClean="0">
                          <a:solidFill>
                            <a:schemeClr val="tx1"/>
                          </a:solidFill>
                          <a:latin typeface="Arial" panose="020B0604020202020204" pitchFamily="34" charset="0"/>
                          <a:cs typeface="Arial" panose="020B0604020202020204" pitchFamily="34" charset="0"/>
                        </a:rPr>
                        <a:t>$2,120</a:t>
                      </a:r>
                      <a:endParaRPr lang="en-GB" sz="1100" b="1" i="0" dirty="0">
                        <a:solidFill>
                          <a:schemeClr val="tx1"/>
                        </a:solidFill>
                        <a:latin typeface="Arial" panose="020B0604020202020204" pitchFamily="34" charset="0"/>
                        <a:cs typeface="Arial" panose="020B0604020202020204" pitchFamily="34" charset="0"/>
                      </a:endParaRPr>
                    </a:p>
                  </a:txBody>
                  <a:tcPr marL="36576" marR="36576" marT="27432" marB="27432"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90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r>
            </a:tbl>
          </a:graphicData>
        </a:graphic>
      </p:graphicFrame>
      <p:sp>
        <p:nvSpPr>
          <p:cNvPr id="33" name="Rectangle 32"/>
          <p:cNvSpPr/>
          <p:nvPr/>
        </p:nvSpPr>
        <p:spPr>
          <a:xfrm>
            <a:off x="4572711" y="4564382"/>
            <a:ext cx="2304288" cy="314960"/>
          </a:xfrm>
          <a:prstGeom prst="rect">
            <a:avLst/>
          </a:prstGeom>
          <a:noFill/>
          <a:ln w="28575">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latin typeface="Arial" panose="020B0604020202020204" pitchFamily="34" charset="0"/>
              <a:cs typeface="Arial" panose="020B0604020202020204" pitchFamily="34" charset="0"/>
            </a:endParaRPr>
          </a:p>
        </p:txBody>
      </p:sp>
      <p:sp>
        <p:nvSpPr>
          <p:cNvPr id="35" name="Rectangular Callout 34"/>
          <p:cNvSpPr/>
          <p:nvPr/>
        </p:nvSpPr>
        <p:spPr>
          <a:xfrm>
            <a:off x="4159493" y="1532279"/>
            <a:ext cx="2210353" cy="338438"/>
          </a:xfrm>
          <a:prstGeom prst="wedgeRectCallout">
            <a:avLst>
              <a:gd name="adj1" fmla="val -20665"/>
              <a:gd name="adj2" fmla="val 87250"/>
            </a:avLst>
          </a:prstGeom>
          <a:solidFill>
            <a:srgbClr val="FFFFFF">
              <a:lumMod val="95000"/>
            </a:srgbClr>
          </a:solidFill>
          <a:ln w="9525" cap="flat" cmpd="sng" algn="ctr">
            <a:solidFill>
              <a:srgbClr val="606060"/>
            </a:solidFill>
            <a:prstDash val="solid"/>
          </a:ln>
          <a:effectLst/>
        </p:spPr>
        <p:txBody>
          <a:bodyPr lIns="72009" tIns="72009" rIns="72009" bIns="72009"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dirty="0" smtClean="0">
                <a:ln>
                  <a:noFill/>
                </a:ln>
                <a:solidFill>
                  <a:srgbClr val="000000"/>
                </a:solidFill>
                <a:effectLst/>
                <a:uLnTx/>
                <a:uFillTx/>
                <a:latin typeface="Arial"/>
                <a:ea typeface="+mn-ea"/>
                <a:cs typeface="+mn-cs"/>
                <a:sym typeface="Arial"/>
              </a:rPr>
              <a:t>NCOs are calibrated based on pre-IHC contribution buffer</a:t>
            </a:r>
          </a:p>
        </p:txBody>
      </p:sp>
      <p:sp>
        <p:nvSpPr>
          <p:cNvPr id="36" name="Rectangular Callout 35"/>
          <p:cNvSpPr/>
          <p:nvPr/>
        </p:nvSpPr>
        <p:spPr>
          <a:xfrm>
            <a:off x="7244798" y="1532279"/>
            <a:ext cx="1981752" cy="338438"/>
          </a:xfrm>
          <a:prstGeom prst="wedgeRectCallout">
            <a:avLst>
              <a:gd name="adj1" fmla="val -19178"/>
              <a:gd name="adj2" fmla="val 93254"/>
            </a:avLst>
          </a:prstGeom>
          <a:solidFill>
            <a:srgbClr val="FFFFFF">
              <a:lumMod val="95000"/>
            </a:srgbClr>
          </a:solidFill>
          <a:ln w="9525" cap="flat" cmpd="sng" algn="ctr">
            <a:solidFill>
              <a:srgbClr val="606060"/>
            </a:solidFill>
            <a:prstDash val="solid"/>
          </a:ln>
          <a:effectLst/>
        </p:spPr>
        <p:txBody>
          <a:bodyPr lIns="72009" tIns="72009" rIns="72009" bIns="72009"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dirty="0" smtClean="0">
                <a:ln>
                  <a:noFill/>
                </a:ln>
                <a:solidFill>
                  <a:srgbClr val="000000"/>
                </a:solidFill>
                <a:effectLst/>
                <a:uLnTx/>
                <a:uFillTx/>
                <a:latin typeface="Arial"/>
                <a:ea typeface="+mn-ea"/>
                <a:cs typeface="+mn-cs"/>
                <a:sym typeface="Arial"/>
              </a:rPr>
              <a:t>Maximum capital constraint (post-IHC contribution)</a:t>
            </a:r>
          </a:p>
        </p:txBody>
      </p:sp>
      <p:grpSp>
        <p:nvGrpSpPr>
          <p:cNvPr id="16" name="Group 15"/>
          <p:cNvGrpSpPr/>
          <p:nvPr/>
        </p:nvGrpSpPr>
        <p:grpSpPr>
          <a:xfrm>
            <a:off x="443921" y="72184"/>
            <a:ext cx="3881751" cy="189008"/>
            <a:chOff x="403281" y="164517"/>
            <a:chExt cx="3881751" cy="189008"/>
          </a:xfrm>
        </p:grpSpPr>
        <p:sp>
          <p:nvSpPr>
            <p:cNvPr id="17" name="Text Box 75"/>
            <p:cNvSpPr txBox="1">
              <a:spLocks noChangeArrowheads="1"/>
            </p:cNvSpPr>
            <p:nvPr/>
          </p:nvSpPr>
          <p:spPr bwMode="gray">
            <a:xfrm>
              <a:off x="636148" y="166688"/>
              <a:ext cx="3648884" cy="184666"/>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none" lIns="0" tIns="0" rIns="0" bIns="0">
              <a:spAutoFit/>
            </a:bodyPr>
            <a:lstStyle/>
            <a:p>
              <a:pPr algn="l">
                <a:lnSpc>
                  <a:spcPct val="100000"/>
                </a:lnSpc>
              </a:pPr>
              <a:r>
                <a:rPr lang="en-US" sz="1200" dirty="0">
                  <a:solidFill>
                    <a:srgbClr val="FF0000"/>
                  </a:solidFill>
                </a:rPr>
                <a:t>Credit risk – Losses: </a:t>
              </a:r>
              <a:r>
                <a:rPr lang="en-US" sz="1200" dirty="0">
                  <a:solidFill>
                    <a:schemeClr val="accent1"/>
                  </a:solidFill>
                </a:rPr>
                <a:t>Calibration – </a:t>
              </a:r>
              <a:r>
                <a:rPr lang="en-US" sz="1200" dirty="0" smtClean="0">
                  <a:solidFill>
                    <a:srgbClr val="FF0000"/>
                  </a:solidFill>
                </a:rPr>
                <a:t>Net Charge-off rate</a:t>
              </a:r>
              <a:endParaRPr lang="en-US" sz="1200" dirty="0">
                <a:solidFill>
                  <a:srgbClr val="FF0000"/>
                </a:solidFill>
              </a:endParaRPr>
            </a:p>
          </p:txBody>
        </p:sp>
        <p:sp>
          <p:nvSpPr>
            <p:cNvPr id="18" name="Oval 17"/>
            <p:cNvSpPr/>
            <p:nvPr/>
          </p:nvSpPr>
          <p:spPr bwMode="auto">
            <a:xfrm>
              <a:off x="403281" y="164517"/>
              <a:ext cx="189008" cy="189008"/>
            </a:xfrm>
            <a:prstGeom prst="ellipse">
              <a:avLst/>
            </a:prstGeom>
            <a:solidFill>
              <a:srgbClr val="FF000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lang="en-US" b="1" dirty="0">
                  <a:solidFill>
                    <a:schemeClr val="bg1"/>
                  </a:solidFill>
                  <a:ea typeface="ＭＳ Ｐゴシック" pitchFamily="-112" charset="-128"/>
                  <a:cs typeface="ＭＳ Ｐゴシック" pitchFamily="-112" charset="-128"/>
                </a:rPr>
                <a:t>2</a:t>
              </a:r>
              <a:endParaRPr kumimoji="0" lang="en-US" b="1" i="0" u="none" strike="noStrike" cap="none" normalizeH="0" baseline="0" dirty="0">
                <a:ln>
                  <a:noFill/>
                </a:ln>
                <a:solidFill>
                  <a:schemeClr val="bg1"/>
                </a:solidFill>
                <a:effectLst/>
                <a:latin typeface="Arial" charset="0"/>
                <a:ea typeface="ＭＳ Ｐゴシック" pitchFamily="-112" charset="-128"/>
                <a:cs typeface="ＭＳ Ｐゴシック" pitchFamily="-112" charset="-128"/>
              </a:endParaRPr>
            </a:p>
          </p:txBody>
        </p:sp>
      </p:grpSp>
      <p:sp>
        <p:nvSpPr>
          <p:cNvPr id="13" name="TextBox 12"/>
          <p:cNvSpPr txBox="1"/>
          <p:nvPr/>
        </p:nvSpPr>
        <p:spPr>
          <a:xfrm>
            <a:off x="1900111" y="6333348"/>
            <a:ext cx="1266372" cy="123111"/>
          </a:xfrm>
          <a:prstGeom prst="rect">
            <a:avLst/>
          </a:prstGeom>
          <a:noFill/>
        </p:spPr>
        <p:txBody>
          <a:bodyPr wrap="none" lIns="0" tIns="0" rIns="0" bIns="0" rtlCol="0">
            <a:spAutoFit/>
          </a:bodyPr>
          <a:lstStyle/>
          <a:p>
            <a:pPr algn="l">
              <a:lnSpc>
                <a:spcPct val="100000"/>
              </a:lnSpc>
            </a:pPr>
            <a:r>
              <a:rPr lang="en-GB" sz="800" dirty="0" smtClean="0"/>
              <a:t>Source: CCAR 2016 results</a:t>
            </a:r>
          </a:p>
        </p:txBody>
      </p:sp>
    </p:spTree>
    <p:extLst>
      <p:ext uri="{BB962C8B-B14F-4D97-AF65-F5344CB8AC3E}">
        <p14:creationId xmlns:p14="http://schemas.microsoft.com/office/powerpoint/2010/main" val="42573337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1" name="Object 30" hidden="1"/>
          <p:cNvGraphicFramePr>
            <a:graphicFrameLocks noChangeAspect="1"/>
          </p:cNvGraphicFramePr>
          <p:nvPr>
            <p:custDataLst>
              <p:tags r:id="rId2"/>
            </p:custDataLst>
            <p:extLst>
              <p:ext uri="{D42A27DB-BD31-4B8C-83A1-F6EECF244321}">
                <p14:modId xmlns:p14="http://schemas.microsoft.com/office/powerpoint/2010/main" val="164526862"/>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06324" name="think-cell Slide" r:id="rId20" imgW="270" imgH="270" progId="TCLayout.ActiveDocument.1">
                  <p:embed/>
                </p:oleObj>
              </mc:Choice>
              <mc:Fallback>
                <p:oleObj name="think-cell Slide" r:id="rId20" imgW="270" imgH="270" progId="TCLayout.ActiveDocument.1">
                  <p:embed/>
                  <p:pic>
                    <p:nvPicPr>
                      <p:cNvPr id="0" name=""/>
                      <p:cNvPicPr/>
                      <p:nvPr/>
                    </p:nvPicPr>
                    <p:blipFill>
                      <a:blip r:embed="rId21"/>
                      <a:stretch>
                        <a:fillRect/>
                      </a:stretch>
                    </p:blipFill>
                    <p:spPr>
                      <a:xfrm>
                        <a:off x="1588" y="1588"/>
                        <a:ext cx="1587" cy="1587"/>
                      </a:xfrm>
                      <a:prstGeom prst="rect">
                        <a:avLst/>
                      </a:prstGeom>
                    </p:spPr>
                  </p:pic>
                </p:oleObj>
              </mc:Fallback>
            </mc:AlternateContent>
          </a:graphicData>
        </a:graphic>
      </p:graphicFrame>
      <p:sp>
        <p:nvSpPr>
          <p:cNvPr id="30" name="Rectangle 29" hidden="1"/>
          <p:cNvSpPr/>
          <p:nvPr>
            <p:custDataLst>
              <p:tags r:id="rId3"/>
            </p:custDataLst>
          </p:nvPr>
        </p:nvSpPr>
        <p:spPr bwMode="auto">
          <a:xfrm>
            <a:off x="0" y="0"/>
            <a:ext cx="158750" cy="158750"/>
          </a:xfrm>
          <a:prstGeom prst="rect">
            <a:avLst/>
          </a:prstGeom>
          <a:solidFill>
            <a:schemeClr val="accent1">
              <a:lumMod val="20000"/>
              <a:lumOff val="8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vert="horz" wrap="none" lIns="0" tIns="0" rIns="0" bIns="0" numCol="1" spcCol="0" rtlCol="0" anchor="ctr" anchorCtr="0">
            <a:noAutofit/>
          </a:bodyPr>
          <a:lstStyle/>
          <a:p>
            <a:pPr>
              <a:lnSpc>
                <a:spcPct val="100000"/>
              </a:lnSpc>
            </a:pPr>
            <a:endParaRPr lang="en-US" dirty="0" smtClean="0">
              <a:solidFill>
                <a:schemeClr val="tx1"/>
              </a:solidFill>
              <a:latin typeface="Arial"/>
              <a:cs typeface="Arial"/>
              <a:sym typeface="Arial"/>
            </a:endParaRPr>
          </a:p>
        </p:txBody>
      </p:sp>
      <p:sp>
        <p:nvSpPr>
          <p:cNvPr id="5" name="Content Placeholder 1"/>
          <p:cNvSpPr>
            <a:spLocks noGrp="1"/>
          </p:cNvSpPr>
          <p:nvPr>
            <p:ph sz="quarter" idx="11"/>
          </p:nvPr>
        </p:nvSpPr>
        <p:spPr>
          <a:xfrm>
            <a:off x="1381598" y="394802"/>
            <a:ext cx="7633084" cy="435610"/>
          </a:xfrm>
        </p:spPr>
        <p:txBody>
          <a:bodyPr/>
          <a:lstStyle/>
          <a:p>
            <a:r>
              <a:rPr lang="en-US" dirty="0" smtClean="0"/>
              <a:t>Calibration: </a:t>
            </a:r>
            <a:r>
              <a:rPr lang="en-US" b="0" dirty="0"/>
              <a:t>Establish relativity between base and </a:t>
            </a:r>
            <a:r>
              <a:rPr lang="en-US" b="0" dirty="0" smtClean="0"/>
              <a:t>stress – GCB Large Corporates</a:t>
            </a:r>
            <a:endParaRPr lang="en-US" b="0" dirty="0"/>
          </a:p>
        </p:txBody>
      </p:sp>
      <p:sp>
        <p:nvSpPr>
          <p:cNvPr id="6" name="Rectangle 5"/>
          <p:cNvSpPr/>
          <p:nvPr/>
        </p:nvSpPr>
        <p:spPr>
          <a:xfrm>
            <a:off x="270396" y="352762"/>
            <a:ext cx="1111202" cy="707886"/>
          </a:xfrm>
          <a:prstGeom prst="rect">
            <a:avLst/>
          </a:prstGeom>
        </p:spPr>
        <p:txBody>
          <a:bodyPr wrap="none">
            <a:spAutoFit/>
          </a:bodyPr>
          <a:lstStyle/>
          <a:p>
            <a:pPr lvl="0" fontAlgn="ctr">
              <a:lnSpc>
                <a:spcPct val="100000"/>
              </a:lnSpc>
              <a:spcBef>
                <a:spcPts val="0"/>
              </a:spcBef>
              <a:spcAft>
                <a:spcPts val="0"/>
              </a:spcAft>
              <a:defRPr/>
            </a:pPr>
            <a:r>
              <a:rPr lang="en-US" sz="4000" b="1" dirty="0" smtClean="0">
                <a:solidFill>
                  <a:srgbClr val="FF0000"/>
                </a:solidFill>
                <a:latin typeface="Arial" panose="020B0604020202020204" pitchFamily="34" charset="0"/>
                <a:cs typeface="Arial" panose="020B0604020202020204" pitchFamily="34" charset="0"/>
              </a:rPr>
              <a:t>B</a:t>
            </a:r>
            <a:r>
              <a:rPr lang="en-US" sz="2000" b="1" dirty="0" smtClean="0">
                <a:solidFill>
                  <a:srgbClr val="FF0000"/>
                </a:solidFill>
                <a:latin typeface="Arial" panose="020B0604020202020204" pitchFamily="34" charset="0"/>
                <a:cs typeface="Arial" panose="020B0604020202020204" pitchFamily="34" charset="0"/>
              </a:rPr>
              <a:t>&amp;</a:t>
            </a:r>
            <a:r>
              <a:rPr lang="en-US" sz="4000" b="1" dirty="0" smtClean="0">
                <a:solidFill>
                  <a:srgbClr val="FF0000"/>
                </a:solidFill>
                <a:latin typeface="Arial" panose="020B0604020202020204" pitchFamily="34" charset="0"/>
                <a:cs typeface="Arial" panose="020B0604020202020204" pitchFamily="34" charset="0"/>
              </a:rPr>
              <a:t>D</a:t>
            </a:r>
            <a:endParaRPr lang="en-US" sz="4000" b="1" dirty="0">
              <a:solidFill>
                <a:srgbClr val="FF0000"/>
              </a:solidFill>
              <a:latin typeface="Arial" panose="020B0604020202020204" pitchFamily="34" charset="0"/>
              <a:cs typeface="Arial" panose="020B0604020202020204" pitchFamily="34" charset="0"/>
            </a:endParaRPr>
          </a:p>
        </p:txBody>
      </p:sp>
      <p:graphicFrame>
        <p:nvGraphicFramePr>
          <p:cNvPr id="10" name="Object 9"/>
          <p:cNvGraphicFramePr>
            <a:graphicFrameLocks/>
          </p:cNvGraphicFramePr>
          <p:nvPr>
            <p:custDataLst>
              <p:tags r:id="rId4"/>
            </p:custDataLst>
            <p:extLst>
              <p:ext uri="{D42A27DB-BD31-4B8C-83A1-F6EECF244321}">
                <p14:modId xmlns:p14="http://schemas.microsoft.com/office/powerpoint/2010/main" val="3720722450"/>
              </p:ext>
            </p:extLst>
          </p:nvPr>
        </p:nvGraphicFramePr>
        <p:xfrm>
          <a:off x="228600" y="2019300"/>
          <a:ext cx="4343400" cy="3066960"/>
        </p:xfrm>
        <a:graphic>
          <a:graphicData uri="http://schemas.openxmlformats.org/presentationml/2006/ole">
            <mc:AlternateContent xmlns:mc="http://schemas.openxmlformats.org/markup-compatibility/2006">
              <mc:Choice xmlns:v="urn:schemas-microsoft-com:vml" Requires="v">
                <p:oleObj spid="_x0000_s306325" name="Chart" r:id="rId22" imgW="4343400" imgH="3066960" progId="MSGraph.Chart.8">
                  <p:embed followColorScheme="full"/>
                </p:oleObj>
              </mc:Choice>
              <mc:Fallback>
                <p:oleObj name="Chart" r:id="rId22" imgW="4343400" imgH="3066960" progId="MSGraph.Chart.8">
                  <p:embed followColorScheme="full"/>
                  <p:pic>
                    <p:nvPicPr>
                      <p:cNvPr id="0" name=""/>
                      <p:cNvPicPr/>
                      <p:nvPr/>
                    </p:nvPicPr>
                    <p:blipFill>
                      <a:blip r:embed="rId23"/>
                      <a:stretch>
                        <a:fillRect/>
                      </a:stretch>
                    </p:blipFill>
                    <p:spPr>
                      <a:xfrm>
                        <a:off x="228600" y="2019300"/>
                        <a:ext cx="4343400" cy="3066960"/>
                      </a:xfrm>
                      <a:prstGeom prst="rect">
                        <a:avLst/>
                      </a:prstGeom>
                    </p:spPr>
                  </p:pic>
                </p:oleObj>
              </mc:Fallback>
            </mc:AlternateContent>
          </a:graphicData>
        </a:graphic>
      </p:graphicFrame>
      <p:sp>
        <p:nvSpPr>
          <p:cNvPr id="33" name="Text Placeholder 1"/>
          <p:cNvSpPr>
            <a:spLocks noGrp="1"/>
          </p:cNvSpPr>
          <p:nvPr>
            <p:custDataLst>
              <p:tags r:id="rId5"/>
            </p:custDataLst>
          </p:nvPr>
        </p:nvSpPr>
        <p:spPr bwMode="gray">
          <a:xfrm>
            <a:off x="512763" y="4946650"/>
            <a:ext cx="385763"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ECE2BB6D-98F1-4FD8-B954-EF9E305D3D42}" type="datetime'''''''''''''J''''''''a''''n''''''''''''''''-''''''16'''''">
              <a:rPr lang="en-US" sz="1000">
                <a:latin typeface="Arial"/>
                <a:cs typeface="Arial"/>
                <a:sym typeface="Arial"/>
              </a:rPr>
              <a:pPr marL="0" indent="0" algn="ctr">
                <a:lnSpc>
                  <a:spcPct val="100000"/>
                </a:lnSpc>
                <a:spcBef>
                  <a:spcPct val="0"/>
                </a:spcBef>
                <a:buNone/>
              </a:pPr>
              <a:t>Jan-16</a:t>
            </a:fld>
            <a:endParaRPr lang="en-US" sz="1000" dirty="0">
              <a:latin typeface="Arial"/>
              <a:cs typeface="Arial"/>
              <a:sym typeface="Arial"/>
            </a:endParaRPr>
          </a:p>
        </p:txBody>
      </p:sp>
      <p:sp>
        <p:nvSpPr>
          <p:cNvPr id="36" name="Text Placeholder 3"/>
          <p:cNvSpPr>
            <a:spLocks noGrp="1"/>
          </p:cNvSpPr>
          <p:nvPr>
            <p:custDataLst>
              <p:tags r:id="rId6"/>
            </p:custDataLst>
          </p:nvPr>
        </p:nvSpPr>
        <p:spPr bwMode="gray">
          <a:xfrm>
            <a:off x="2027238" y="4946650"/>
            <a:ext cx="385763"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6291E790-D082-417E-939F-F3438003A3AB}" type="datetime'''J''''a''n''''''''''''''''''''''''''-''''''''''''''''1''7'''">
              <a:rPr lang="en-US" sz="1000">
                <a:latin typeface="Arial"/>
                <a:cs typeface="Arial"/>
                <a:sym typeface="Arial"/>
              </a:rPr>
              <a:pPr marL="0" indent="0" algn="ctr">
                <a:lnSpc>
                  <a:spcPct val="100000"/>
                </a:lnSpc>
                <a:spcBef>
                  <a:spcPct val="0"/>
                </a:spcBef>
                <a:buNone/>
              </a:pPr>
              <a:t>Jan-17</a:t>
            </a:fld>
            <a:endParaRPr lang="en-US" sz="1000" dirty="0">
              <a:latin typeface="Arial"/>
              <a:cs typeface="Arial"/>
              <a:sym typeface="Arial"/>
            </a:endParaRPr>
          </a:p>
        </p:txBody>
      </p:sp>
      <p:sp>
        <p:nvSpPr>
          <p:cNvPr id="35" name="Text Placeholder 2"/>
          <p:cNvSpPr>
            <a:spLocks noGrp="1"/>
          </p:cNvSpPr>
          <p:nvPr>
            <p:custDataLst>
              <p:tags r:id="rId7"/>
            </p:custDataLst>
          </p:nvPr>
        </p:nvSpPr>
        <p:spPr bwMode="gray">
          <a:xfrm>
            <a:off x="1285875" y="4946650"/>
            <a:ext cx="344488"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F55A4C9B-BAA6-441C-99B1-FC1EB061FED2}" type="datetime'''''''''J''''''''u''''''''l-''''''''''1''6'''''''">
              <a:rPr lang="en-US" sz="1000">
                <a:latin typeface="Arial"/>
                <a:cs typeface="Arial"/>
                <a:sym typeface="Arial"/>
              </a:rPr>
              <a:pPr marL="0" indent="0" algn="ctr">
                <a:lnSpc>
                  <a:spcPct val="100000"/>
                </a:lnSpc>
                <a:spcBef>
                  <a:spcPct val="0"/>
                </a:spcBef>
                <a:buNone/>
              </a:pPr>
              <a:t>Jul-16</a:t>
            </a:fld>
            <a:endParaRPr lang="en-US" sz="1000" dirty="0">
              <a:latin typeface="Arial"/>
              <a:cs typeface="Arial"/>
              <a:sym typeface="Arial"/>
            </a:endParaRPr>
          </a:p>
        </p:txBody>
      </p:sp>
      <p:sp>
        <p:nvSpPr>
          <p:cNvPr id="39" name="Text Placeholder 7"/>
          <p:cNvSpPr>
            <a:spLocks noGrp="1"/>
          </p:cNvSpPr>
          <p:nvPr>
            <p:custDataLst>
              <p:tags r:id="rId8"/>
            </p:custDataLst>
          </p:nvPr>
        </p:nvSpPr>
        <p:spPr bwMode="gray">
          <a:xfrm>
            <a:off x="3532188" y="4946650"/>
            <a:ext cx="385763"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BFE09A04-D509-4B8C-A945-EA7D7DC1C703}" type="datetime'''''''''''''''J''''a''n-''''''''''''''''''''''''1''8'''''''">
              <a:rPr lang="en-US" sz="1000">
                <a:latin typeface="Arial"/>
                <a:cs typeface="Arial"/>
                <a:sym typeface="Arial"/>
              </a:rPr>
              <a:pPr marL="0" indent="0" algn="ctr">
                <a:lnSpc>
                  <a:spcPct val="100000"/>
                </a:lnSpc>
                <a:spcBef>
                  <a:spcPct val="0"/>
                </a:spcBef>
                <a:buNone/>
              </a:pPr>
              <a:t>Jan-18</a:t>
            </a:fld>
            <a:endParaRPr lang="en-US" sz="1000" dirty="0">
              <a:latin typeface="Arial"/>
              <a:cs typeface="Arial"/>
              <a:sym typeface="Arial"/>
            </a:endParaRPr>
          </a:p>
        </p:txBody>
      </p:sp>
      <p:sp>
        <p:nvSpPr>
          <p:cNvPr id="38" name="Text Placeholder 5"/>
          <p:cNvSpPr>
            <a:spLocks noGrp="1"/>
          </p:cNvSpPr>
          <p:nvPr>
            <p:custDataLst>
              <p:tags r:id="rId9"/>
            </p:custDataLst>
          </p:nvPr>
        </p:nvSpPr>
        <p:spPr bwMode="gray">
          <a:xfrm>
            <a:off x="2790825" y="4946650"/>
            <a:ext cx="344488"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2DCC3A7B-CE90-4EF0-8DAD-BFD244B0EC76}" type="datetime'''J''''''''''''''u''''l''''''-''''''''''''1''''''7'''''''''">
              <a:rPr lang="en-US" sz="1000">
                <a:latin typeface="Arial"/>
                <a:cs typeface="Arial"/>
                <a:sym typeface="Arial"/>
              </a:rPr>
              <a:pPr marL="0" indent="0" algn="ctr">
                <a:lnSpc>
                  <a:spcPct val="100000"/>
                </a:lnSpc>
                <a:spcBef>
                  <a:spcPct val="0"/>
                </a:spcBef>
                <a:buNone/>
              </a:pPr>
              <a:t>Jul-17</a:t>
            </a:fld>
            <a:endParaRPr lang="en-US" sz="1000" dirty="0">
              <a:latin typeface="Arial"/>
              <a:cs typeface="Arial"/>
              <a:sym typeface="Arial"/>
            </a:endParaRPr>
          </a:p>
        </p:txBody>
      </p:sp>
      <p:sp>
        <p:nvSpPr>
          <p:cNvPr id="42" name="Text Placeholder 9"/>
          <p:cNvSpPr>
            <a:spLocks noGrp="1"/>
          </p:cNvSpPr>
          <p:nvPr>
            <p:custDataLst>
              <p:tags r:id="rId10"/>
            </p:custDataLst>
          </p:nvPr>
        </p:nvSpPr>
        <p:spPr bwMode="gray">
          <a:xfrm>
            <a:off x="4295775" y="4946650"/>
            <a:ext cx="344488"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B49BE8E1-9CFF-4FEB-9BAA-9B36D914FE26}" type="datetime'J''''''''''''''''''''''u''''''''''l''''''''''''''''''''-''18'">
              <a:rPr lang="en-US" sz="1000">
                <a:latin typeface="Arial"/>
                <a:cs typeface="Arial"/>
                <a:sym typeface="Arial"/>
              </a:rPr>
              <a:pPr marL="0" indent="0" algn="ctr">
                <a:lnSpc>
                  <a:spcPct val="100000"/>
                </a:lnSpc>
                <a:spcBef>
                  <a:spcPct val="0"/>
                </a:spcBef>
                <a:buNone/>
              </a:pPr>
              <a:t>Jul-18</a:t>
            </a:fld>
            <a:endParaRPr lang="en-US" sz="1000" dirty="0">
              <a:latin typeface="Arial"/>
              <a:cs typeface="Arial"/>
              <a:sym typeface="Arial"/>
            </a:endParaRPr>
          </a:p>
        </p:txBody>
      </p:sp>
      <p:cxnSp>
        <p:nvCxnSpPr>
          <p:cNvPr id="21" name="Straight Connector 20"/>
          <p:cNvCxnSpPr/>
          <p:nvPr>
            <p:custDataLst>
              <p:tags r:id="rId11"/>
            </p:custDataLst>
          </p:nvPr>
        </p:nvCxnSpPr>
        <p:spPr bwMode="gray">
          <a:xfrm>
            <a:off x="2617788" y="5427663"/>
            <a:ext cx="285750" cy="0"/>
          </a:xfrm>
          <a:prstGeom prst="line">
            <a:avLst/>
          </a:prstGeom>
          <a:ln w="19050">
            <a:solidFill>
              <a:srgbClr val="008AB3"/>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custDataLst>
              <p:tags r:id="rId12"/>
            </p:custDataLst>
          </p:nvPr>
        </p:nvCxnSpPr>
        <p:spPr bwMode="gray">
          <a:xfrm>
            <a:off x="547688" y="5427663"/>
            <a:ext cx="285750" cy="0"/>
          </a:xfrm>
          <a:prstGeom prst="line">
            <a:avLst/>
          </a:prstGeom>
          <a:ln w="19050">
            <a:solidFill>
              <a:srgbClr val="008AB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custDataLst>
              <p:tags r:id="rId13"/>
            </p:custDataLst>
          </p:nvPr>
        </p:nvCxnSpPr>
        <p:spPr bwMode="gray">
          <a:xfrm>
            <a:off x="547688" y="5630863"/>
            <a:ext cx="285750" cy="0"/>
          </a:xfrm>
          <a:prstGeom prst="line">
            <a:avLst/>
          </a:prstGeom>
          <a:ln w="19050">
            <a:solidFill>
              <a:srgbClr val="EB032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custDataLst>
              <p:tags r:id="rId14"/>
            </p:custDataLst>
          </p:nvPr>
        </p:nvCxnSpPr>
        <p:spPr bwMode="gray">
          <a:xfrm>
            <a:off x="2617788" y="5630863"/>
            <a:ext cx="285750" cy="0"/>
          </a:xfrm>
          <a:prstGeom prst="line">
            <a:avLst/>
          </a:prstGeom>
          <a:ln w="19050">
            <a:solidFill>
              <a:srgbClr val="EB0326"/>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sp>
        <p:nvSpPr>
          <p:cNvPr id="26" name="Text Placeholder 6215"/>
          <p:cNvSpPr>
            <a:spLocks noGrp="1"/>
          </p:cNvSpPr>
          <p:nvPr>
            <p:custDataLst>
              <p:tags r:id="rId15"/>
            </p:custDataLst>
          </p:nvPr>
        </p:nvSpPr>
        <p:spPr bwMode="auto">
          <a:xfrm>
            <a:off x="884238" y="5561013"/>
            <a:ext cx="1631950"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spcCol="0" anchor="ctr"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nSpc>
                <a:spcPct val="100000"/>
              </a:lnSpc>
              <a:spcBef>
                <a:spcPct val="0"/>
              </a:spcBef>
              <a:spcAft>
                <a:spcPct val="0"/>
              </a:spcAft>
              <a:buNone/>
            </a:pPr>
            <a:fld id="{B53C6CBD-1A2E-4A95-870E-71DA186AB85F}" type="datetime'''''B''''H''C ''Str''''''''''es''s NCO'' rat''e'''''''''''''''">
              <a:rPr lang="en-US" sz="1000">
                <a:latin typeface="Arial"/>
                <a:cs typeface="Arial"/>
                <a:sym typeface="Arial"/>
              </a:rPr>
              <a:pPr/>
              <a:t>BHC Stress NCO rate</a:t>
            </a:fld>
            <a:r>
              <a:rPr lang="en-US" sz="1000" smtClean="0">
                <a:latin typeface="Arial"/>
                <a:cs typeface="Arial"/>
                <a:sym typeface="Arial"/>
              </a:rPr>
              <a:t> </a:t>
            </a:r>
            <a:r>
              <a:rPr lang="en-US" sz="1000" dirty="0" smtClean="0">
                <a:latin typeface="Arial"/>
                <a:cs typeface="Arial"/>
                <a:sym typeface="Arial"/>
              </a:rPr>
              <a:t>(2016)</a:t>
            </a:r>
            <a:endParaRPr lang="en-GB" sz="1000" dirty="0">
              <a:latin typeface="Arial"/>
              <a:cs typeface="Arial"/>
              <a:sym typeface="Arial"/>
            </a:endParaRPr>
          </a:p>
        </p:txBody>
      </p:sp>
      <p:sp>
        <p:nvSpPr>
          <p:cNvPr id="27" name="Text Placeholder 14"/>
          <p:cNvSpPr>
            <a:spLocks noGrp="1"/>
          </p:cNvSpPr>
          <p:nvPr>
            <p:custDataLst>
              <p:tags r:id="rId16"/>
            </p:custDataLst>
          </p:nvPr>
        </p:nvSpPr>
        <p:spPr bwMode="auto">
          <a:xfrm>
            <a:off x="2954338" y="5561013"/>
            <a:ext cx="1636713"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spcCol="0" anchor="ctr"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nSpc>
                <a:spcPct val="100000"/>
              </a:lnSpc>
              <a:spcBef>
                <a:spcPct val="0"/>
              </a:spcBef>
              <a:spcAft>
                <a:spcPct val="0"/>
              </a:spcAft>
              <a:buNone/>
            </a:pPr>
            <a:fld id="{85BDB438-DCCD-44C8-B085-4B6BEC1A1023}" type="datetime'Ave''r''a''g''e ''''9Q S''t''''r''''''''es''s NC''O r''at''e'">
              <a:rPr lang="en-US" sz="1000">
                <a:latin typeface="Arial"/>
                <a:cs typeface="Arial"/>
                <a:sym typeface="Arial"/>
              </a:rPr>
              <a:pPr/>
              <a:t>Average 9Q Stress NCO rate</a:t>
            </a:fld>
            <a:endParaRPr lang="en-GB" sz="1000" dirty="0">
              <a:latin typeface="Arial"/>
              <a:cs typeface="Arial"/>
              <a:sym typeface="Arial"/>
            </a:endParaRPr>
          </a:p>
        </p:txBody>
      </p:sp>
      <p:sp>
        <p:nvSpPr>
          <p:cNvPr id="28" name="Text Placeholder 13"/>
          <p:cNvSpPr>
            <a:spLocks noGrp="1"/>
          </p:cNvSpPr>
          <p:nvPr>
            <p:custDataLst>
              <p:tags r:id="rId17"/>
            </p:custDataLst>
          </p:nvPr>
        </p:nvSpPr>
        <p:spPr bwMode="auto">
          <a:xfrm>
            <a:off x="2954338" y="5357813"/>
            <a:ext cx="1565275"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spcCol="0" anchor="ctr"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nSpc>
                <a:spcPct val="100000"/>
              </a:lnSpc>
              <a:spcBef>
                <a:spcPct val="0"/>
              </a:spcBef>
              <a:spcAft>
                <a:spcPct val="0"/>
              </a:spcAft>
              <a:buNone/>
            </a:pPr>
            <a:fld id="{DEA0E847-2D79-49EE-B4A2-8049A30B0789}" type="datetime'Aver''a''''''ge'' ''9Q'''''''''' ''Ba''se N''CO'''' rate'''">
              <a:rPr lang="en-US" sz="1000">
                <a:latin typeface="Arial"/>
                <a:cs typeface="Arial"/>
                <a:sym typeface="Arial"/>
              </a:rPr>
              <a:pPr/>
              <a:t>Average 9Q Base NCO rate</a:t>
            </a:fld>
            <a:endParaRPr lang="en-GB" sz="1000" dirty="0">
              <a:latin typeface="Arial"/>
              <a:cs typeface="Arial"/>
              <a:sym typeface="Arial"/>
            </a:endParaRPr>
          </a:p>
        </p:txBody>
      </p:sp>
      <p:sp>
        <p:nvSpPr>
          <p:cNvPr id="25" name="Text Placeholder 6216"/>
          <p:cNvSpPr>
            <a:spLocks noGrp="1"/>
          </p:cNvSpPr>
          <p:nvPr>
            <p:custDataLst>
              <p:tags r:id="rId18"/>
            </p:custDataLst>
          </p:nvPr>
        </p:nvSpPr>
        <p:spPr bwMode="auto">
          <a:xfrm>
            <a:off x="884238" y="5357813"/>
            <a:ext cx="1257300"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spcCol="0" anchor="ctr"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nSpc>
                <a:spcPct val="100000"/>
              </a:lnSpc>
              <a:spcBef>
                <a:spcPct val="0"/>
              </a:spcBef>
              <a:spcAft>
                <a:spcPct val="0"/>
              </a:spcAft>
              <a:buNone/>
            </a:pPr>
            <a:fld id="{A0F51154-50EA-4A25-A270-37A6A196C697}" type="datetime'''''''''''''B''a''''se'' ''''''''''N''C''O rat''''e'">
              <a:rPr lang="en-US" sz="1000">
                <a:latin typeface="Arial"/>
                <a:cs typeface="Arial"/>
                <a:sym typeface="Arial"/>
              </a:rPr>
              <a:pPr/>
              <a:t>Base NCO rate</a:t>
            </a:fld>
            <a:r>
              <a:rPr lang="en-US" sz="1000" dirty="0" smtClean="0">
                <a:latin typeface="Arial"/>
                <a:cs typeface="Arial"/>
                <a:sym typeface="Arial"/>
              </a:rPr>
              <a:t> (2016)</a:t>
            </a:r>
            <a:endParaRPr lang="en-GB" sz="1000" dirty="0">
              <a:latin typeface="Arial"/>
              <a:cs typeface="Arial"/>
              <a:sym typeface="Arial"/>
            </a:endParaRPr>
          </a:p>
        </p:txBody>
      </p:sp>
      <p:sp>
        <p:nvSpPr>
          <p:cNvPr id="32" name="Rectangle 31"/>
          <p:cNvSpPr/>
          <p:nvPr/>
        </p:nvSpPr>
        <p:spPr>
          <a:xfrm>
            <a:off x="366712" y="1463040"/>
            <a:ext cx="4418966" cy="370614"/>
          </a:xfrm>
          <a:prstGeom prst="rect">
            <a:avLst/>
          </a:prstGeom>
        </p:spPr>
        <p:txBody>
          <a:bodyPr wrap="square" lIns="0" tIns="0" rIns="0" bIns="0">
            <a:spAutoFit/>
          </a:bodyPr>
          <a:lstStyle/>
          <a:p>
            <a:pPr algn="l"/>
            <a:r>
              <a:rPr lang="en-US" sz="1400" b="1" dirty="0" smtClean="0">
                <a:solidFill>
                  <a:srgbClr val="FF0000"/>
                </a:solidFill>
                <a:latin typeface="Arial" panose="020B0604020202020204" pitchFamily="34" charset="0"/>
                <a:cs typeface="Arial" panose="020B0604020202020204" pitchFamily="34" charset="0"/>
              </a:rPr>
              <a:t>CCAR </a:t>
            </a:r>
            <a:r>
              <a:rPr lang="en-US" sz="1400" b="1" dirty="0">
                <a:solidFill>
                  <a:srgbClr val="FF0000"/>
                </a:solidFill>
                <a:latin typeface="Arial" panose="020B0604020202020204" pitchFamily="34" charset="0"/>
                <a:cs typeface="Arial" panose="020B0604020202020204" pitchFamily="34" charset="0"/>
              </a:rPr>
              <a:t>Base vs BHC Stress monthly NCO </a:t>
            </a:r>
            <a:r>
              <a:rPr lang="en-US" sz="1400" b="1" dirty="0" smtClean="0">
                <a:solidFill>
                  <a:srgbClr val="FF0000"/>
                </a:solidFill>
                <a:latin typeface="Arial" panose="020B0604020202020204" pitchFamily="34" charset="0"/>
                <a:cs typeface="Arial" panose="020B0604020202020204" pitchFamily="34" charset="0"/>
              </a:rPr>
              <a:t>rates</a:t>
            </a:r>
            <a:r>
              <a:rPr lang="en-US" sz="1400" b="1" baseline="30000" dirty="0" smtClean="0">
                <a:solidFill>
                  <a:srgbClr val="FF0000"/>
                </a:solidFill>
                <a:latin typeface="Arial" panose="020B0604020202020204" pitchFamily="34" charset="0"/>
                <a:cs typeface="Arial" panose="020B0604020202020204" pitchFamily="34" charset="0"/>
              </a:rPr>
              <a:t>1</a:t>
            </a:r>
            <a:endParaRPr lang="en-US" sz="1400" b="1" dirty="0">
              <a:solidFill>
                <a:srgbClr val="FF0000"/>
              </a:solidFill>
              <a:latin typeface="Arial" panose="020B0604020202020204" pitchFamily="34" charset="0"/>
              <a:cs typeface="Arial" panose="020B0604020202020204" pitchFamily="34" charset="0"/>
            </a:endParaRPr>
          </a:p>
          <a:p>
            <a:pPr algn="l"/>
            <a:r>
              <a:rPr lang="en-US" sz="1400" dirty="0">
                <a:solidFill>
                  <a:srgbClr val="FF0000"/>
                </a:solidFill>
                <a:latin typeface="Arial" panose="020B0604020202020204" pitchFamily="34" charset="0"/>
                <a:cs typeface="Arial" panose="020B0604020202020204" pitchFamily="34" charset="0"/>
              </a:rPr>
              <a:t>2016 PQ1-PQ9, </a:t>
            </a:r>
            <a:r>
              <a:rPr lang="en-US" sz="1400" dirty="0" smtClean="0">
                <a:solidFill>
                  <a:srgbClr val="FF0000"/>
                </a:solidFill>
                <a:latin typeface="Arial" panose="020B0604020202020204" pitchFamily="34" charset="0"/>
                <a:cs typeface="Arial" panose="020B0604020202020204" pitchFamily="34" charset="0"/>
              </a:rPr>
              <a:t>annualized %</a:t>
            </a:r>
            <a:endParaRPr lang="en-US" sz="1400" dirty="0">
              <a:solidFill>
                <a:srgbClr val="FF0000"/>
              </a:solidFill>
              <a:latin typeface="Arial" panose="020B0604020202020204" pitchFamily="34" charset="0"/>
              <a:cs typeface="Arial" panose="020B0604020202020204" pitchFamily="34" charset="0"/>
            </a:endParaRPr>
          </a:p>
        </p:txBody>
      </p:sp>
      <p:cxnSp>
        <p:nvCxnSpPr>
          <p:cNvPr id="34" name="Straight Connector 33"/>
          <p:cNvCxnSpPr/>
          <p:nvPr/>
        </p:nvCxnSpPr>
        <p:spPr>
          <a:xfrm>
            <a:off x="4785678" y="1470025"/>
            <a:ext cx="0" cy="4862513"/>
          </a:xfrm>
          <a:prstGeom prst="line">
            <a:avLst/>
          </a:prstGeom>
          <a:ln>
            <a:solidFill>
              <a:schemeClr val="bg2"/>
            </a:solidFill>
            <a:tailEnd type="none"/>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1910215" y="6335084"/>
            <a:ext cx="3060133" cy="123111"/>
          </a:xfrm>
          <a:prstGeom prst="rect">
            <a:avLst/>
          </a:prstGeom>
          <a:noFill/>
        </p:spPr>
        <p:txBody>
          <a:bodyPr wrap="none" lIns="0" tIns="0" rIns="0" bIns="0" rtlCol="0">
            <a:spAutoFit/>
          </a:bodyPr>
          <a:lstStyle/>
          <a:p>
            <a:pPr algn="l">
              <a:lnSpc>
                <a:spcPct val="100000"/>
              </a:lnSpc>
            </a:pPr>
            <a:r>
              <a:rPr lang="en-GB" sz="800" dirty="0" smtClean="0">
                <a:latin typeface="Arial" panose="020B0604020202020204" pitchFamily="34" charset="0"/>
                <a:cs typeface="Arial" panose="020B0604020202020204" pitchFamily="34" charset="0"/>
              </a:rPr>
              <a:t>Calculated as monthly losses $ / monthly outstanding balances * 12</a:t>
            </a:r>
          </a:p>
        </p:txBody>
      </p:sp>
      <p:cxnSp>
        <p:nvCxnSpPr>
          <p:cNvPr id="40" name="Straight Connector 39"/>
          <p:cNvCxnSpPr/>
          <p:nvPr/>
        </p:nvCxnSpPr>
        <p:spPr>
          <a:xfrm>
            <a:off x="3381375" y="3882824"/>
            <a:ext cx="0" cy="564868"/>
          </a:xfrm>
          <a:prstGeom prst="line">
            <a:avLst/>
          </a:prstGeom>
          <a:ln>
            <a:solidFill>
              <a:schemeClr val="bg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2725814" y="4062415"/>
            <a:ext cx="1914449" cy="184666"/>
          </a:xfrm>
          <a:prstGeom prst="rect">
            <a:avLst/>
          </a:prstGeom>
          <a:solidFill>
            <a:schemeClr val="bg1"/>
          </a:solidFill>
        </p:spPr>
        <p:txBody>
          <a:bodyPr wrap="square" lIns="0" tIns="0" rIns="0" bIns="0" rtlCol="0">
            <a:spAutoFit/>
          </a:bodyPr>
          <a:lstStyle/>
          <a:p>
            <a:pPr>
              <a:lnSpc>
                <a:spcPct val="100000"/>
              </a:lnSpc>
            </a:pPr>
            <a:r>
              <a:rPr lang="en-GB" sz="1200" b="1" i="1" dirty="0" smtClean="0">
                <a:latin typeface="Arial" panose="020B0604020202020204" pitchFamily="34" charset="0"/>
                <a:cs typeface="Arial" panose="020B0604020202020204" pitchFamily="34" charset="0"/>
              </a:rPr>
              <a:t>~2.7x from Stress to Base</a:t>
            </a:r>
          </a:p>
        </p:txBody>
      </p:sp>
      <p:graphicFrame>
        <p:nvGraphicFramePr>
          <p:cNvPr id="45" name="Table 44"/>
          <p:cNvGraphicFramePr>
            <a:graphicFrameLocks noGrp="1"/>
          </p:cNvGraphicFramePr>
          <p:nvPr>
            <p:extLst>
              <p:ext uri="{D42A27DB-BD31-4B8C-83A1-F6EECF244321}">
                <p14:modId xmlns:p14="http://schemas.microsoft.com/office/powerpoint/2010/main" val="2228789656"/>
              </p:ext>
            </p:extLst>
          </p:nvPr>
        </p:nvGraphicFramePr>
        <p:xfrm>
          <a:off x="5143862" y="1459865"/>
          <a:ext cx="4082688" cy="3152775"/>
        </p:xfrm>
        <a:graphic>
          <a:graphicData uri="http://schemas.openxmlformats.org/drawingml/2006/table">
            <a:tbl>
              <a:tblPr firstRow="1" bandRow="1">
                <a:tableStyleId>{839DD9DD-9E6C-4910-8AC0-68ADFF6A6AFC}</a:tableStyleId>
              </a:tblPr>
              <a:tblGrid>
                <a:gridCol w="533038"/>
                <a:gridCol w="3549650"/>
              </a:tblGrid>
              <a:tr h="236855">
                <a:tc>
                  <a:txBody>
                    <a:bodyPr/>
                    <a:lstStyle/>
                    <a:p>
                      <a:endParaRPr lang="en-US" sz="1400" b="1" dirty="0">
                        <a:solidFill>
                          <a:srgbClr val="FF0000"/>
                        </a:solidFill>
                      </a:endParaRP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b="1" dirty="0" smtClean="0">
                          <a:solidFill>
                            <a:srgbClr val="FF0000"/>
                          </a:solidFill>
                          <a:latin typeface="Arial" panose="020B0604020202020204" pitchFamily="34" charset="0"/>
                          <a:cs typeface="Arial" panose="020B0604020202020204" pitchFamily="34" charset="0"/>
                        </a:rPr>
                        <a:t>Calibration approach</a:t>
                      </a:r>
                    </a:p>
                  </a:txBody>
                  <a:tcPr/>
                </a:tc>
              </a:tr>
              <a:tr h="1293495">
                <a:tc>
                  <a:txBody>
                    <a:bodyPr/>
                    <a:lstStyle/>
                    <a:p>
                      <a:r>
                        <a:rPr lang="en-US" sz="3600" b="1" dirty="0" smtClean="0">
                          <a:solidFill>
                            <a:srgbClr val="FF0000"/>
                          </a:solidFill>
                          <a:latin typeface="Arial" panose="020B0604020202020204" pitchFamily="34" charset="0"/>
                          <a:cs typeface="Arial" panose="020B0604020202020204" pitchFamily="34" charset="0"/>
                        </a:rPr>
                        <a:t>B</a:t>
                      </a:r>
                      <a:endParaRPr lang="en-US" sz="3600" b="1" dirty="0">
                        <a:solidFill>
                          <a:srgbClr val="FF0000"/>
                        </a:solidFill>
                        <a:latin typeface="Arial" panose="020B0604020202020204" pitchFamily="34" charset="0"/>
                        <a:cs typeface="Arial" panose="020B0604020202020204" pitchFamily="34" charset="0"/>
                      </a:endParaRPr>
                    </a:p>
                  </a:txBody>
                  <a:tcPr anchor="ctr"/>
                </a:tc>
                <a:tc>
                  <a:txBody>
                    <a:bodyPr/>
                    <a:lstStyle/>
                    <a:p>
                      <a:pPr marL="236538" indent="-236538" algn="l" fontAlgn="b">
                        <a:lnSpc>
                          <a:spcPct val="100000"/>
                        </a:lnSpc>
                        <a:spcBef>
                          <a:spcPts val="400"/>
                        </a:spcBef>
                        <a:spcAft>
                          <a:spcPts val="0"/>
                        </a:spcAft>
                        <a:buFont typeface="Arial" panose="020B0604020202020204" pitchFamily="34" charset="0"/>
                        <a:buChar char="•"/>
                        <a:defRPr/>
                      </a:pPr>
                      <a:r>
                        <a:rPr lang="en-US" sz="1200" dirty="0" smtClean="0">
                          <a:latin typeface="Arial" panose="020B0604020202020204" pitchFamily="34" charset="0"/>
                          <a:cs typeface="Arial" panose="020B0604020202020204" pitchFamily="34" charset="0"/>
                        </a:rPr>
                        <a:t>For GCB</a:t>
                      </a:r>
                      <a:r>
                        <a:rPr lang="en-US" sz="1200" baseline="0" dirty="0" smtClean="0">
                          <a:latin typeface="Arial" panose="020B0604020202020204" pitchFamily="34" charset="0"/>
                          <a:cs typeface="Arial" panose="020B0604020202020204" pitchFamily="34" charset="0"/>
                        </a:rPr>
                        <a:t> Large Corporates</a:t>
                      </a:r>
                      <a:r>
                        <a:rPr lang="en-US" sz="1200" dirty="0" smtClean="0">
                          <a:latin typeface="Arial" panose="020B0604020202020204" pitchFamily="34" charset="0"/>
                          <a:cs typeface="Arial" panose="020B0604020202020204" pitchFamily="34" charset="0"/>
                        </a:rPr>
                        <a:t> </a:t>
                      </a:r>
                      <a:r>
                        <a:rPr lang="en-US" sz="1200" baseline="0" dirty="0" smtClean="0">
                          <a:latin typeface="Arial" panose="020B0604020202020204" pitchFamily="34" charset="0"/>
                          <a:cs typeface="Arial" panose="020B0604020202020204" pitchFamily="34" charset="0"/>
                        </a:rPr>
                        <a:t>portfolio</a:t>
                      </a:r>
                      <a:r>
                        <a:rPr lang="en-US" sz="1200" dirty="0" smtClean="0">
                          <a:latin typeface="Arial" panose="020B0604020202020204" pitchFamily="34" charset="0"/>
                          <a:cs typeface="Arial" panose="020B0604020202020204" pitchFamily="34" charset="0"/>
                        </a:rPr>
                        <a:t>, calibrated preliminary anchor point based on CCAR BHC Stress to Base projected sensitivity</a:t>
                      </a:r>
                    </a:p>
                    <a:p>
                      <a:pPr marL="236538" indent="-236538" algn="l" fontAlgn="b">
                        <a:lnSpc>
                          <a:spcPct val="100000"/>
                        </a:lnSpc>
                        <a:spcBef>
                          <a:spcPts val="400"/>
                        </a:spcBef>
                        <a:spcAft>
                          <a:spcPts val="0"/>
                        </a:spcAft>
                        <a:buFont typeface="Arial" panose="020B0604020202020204" pitchFamily="34" charset="0"/>
                        <a:buChar char="•"/>
                        <a:defRPr/>
                      </a:pPr>
                      <a:r>
                        <a:rPr lang="en-US" sz="1200" dirty="0" smtClean="0">
                          <a:latin typeface="Arial" panose="020B0604020202020204" pitchFamily="34" charset="0"/>
                          <a:cs typeface="Arial" panose="020B0604020202020204" pitchFamily="34" charset="0"/>
                        </a:rPr>
                        <a:t>Used CCAR projection;</a:t>
                      </a:r>
                      <a:r>
                        <a:rPr lang="en-US" sz="1200" baseline="0" dirty="0" smtClean="0">
                          <a:latin typeface="Arial" panose="020B0604020202020204" pitchFamily="34" charset="0"/>
                          <a:cs typeface="Arial" panose="020B0604020202020204" pitchFamily="34" charset="0"/>
                        </a:rPr>
                        <a:t> </a:t>
                      </a:r>
                      <a:r>
                        <a:rPr lang="en-US" sz="1200" dirty="0" smtClean="0">
                          <a:latin typeface="Arial" panose="020B0604020202020204" pitchFamily="34" charset="0"/>
                          <a:cs typeface="Arial" panose="020B0604020202020204" pitchFamily="34" charset="0"/>
                        </a:rPr>
                        <a:t>improved</a:t>
                      </a:r>
                      <a:r>
                        <a:rPr lang="en-US" sz="1200" baseline="0" dirty="0" smtClean="0">
                          <a:latin typeface="Arial" panose="020B0604020202020204" pitchFamily="34" charset="0"/>
                          <a:cs typeface="Arial" panose="020B0604020202020204" pitchFamily="34" charset="0"/>
                        </a:rPr>
                        <a:t> </a:t>
                      </a:r>
                      <a:r>
                        <a:rPr lang="en-US" sz="1200" dirty="0" smtClean="0">
                          <a:latin typeface="Arial" panose="020B0604020202020204" pitchFamily="34" charset="0"/>
                          <a:cs typeface="Arial" panose="020B0604020202020204" pitchFamily="34" charset="0"/>
                        </a:rPr>
                        <a:t>CCAR model has reliable sensitivity</a:t>
                      </a:r>
                    </a:p>
                  </a:txBody>
                  <a:tcPr/>
                </a:tc>
              </a:tr>
              <a:tr h="1554480">
                <a:tc>
                  <a:txBody>
                    <a:bodyPr/>
                    <a:lstStyle/>
                    <a:p>
                      <a:r>
                        <a:rPr lang="en-US" sz="3600" b="1" dirty="0" smtClean="0">
                          <a:solidFill>
                            <a:srgbClr val="FF0000"/>
                          </a:solidFill>
                          <a:latin typeface="Arial" panose="020B0604020202020204" pitchFamily="34" charset="0"/>
                          <a:cs typeface="Arial" panose="020B0604020202020204" pitchFamily="34" charset="0"/>
                        </a:rPr>
                        <a:t>D</a:t>
                      </a:r>
                      <a:endParaRPr lang="en-US" sz="3600" b="1" dirty="0">
                        <a:solidFill>
                          <a:srgbClr val="FF0000"/>
                        </a:solidFill>
                        <a:latin typeface="Arial" panose="020B0604020202020204" pitchFamily="34" charset="0"/>
                        <a:cs typeface="Arial" panose="020B0604020202020204" pitchFamily="34" charset="0"/>
                      </a:endParaRPr>
                    </a:p>
                  </a:txBody>
                  <a:tcPr anchor="ctr"/>
                </a:tc>
                <a:tc>
                  <a:txBody>
                    <a:bodyPr/>
                    <a:lstStyle/>
                    <a:p>
                      <a:pPr marL="171450" marR="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smtClean="0">
                          <a:latin typeface="Arial" panose="020B0604020202020204" pitchFamily="34" charset="0"/>
                          <a:cs typeface="Arial" panose="020B0604020202020204" pitchFamily="34" charset="0"/>
                        </a:rPr>
                        <a:t>Management reviewed the anchor point</a:t>
                      </a:r>
                      <a:r>
                        <a:rPr lang="en-US" sz="1200" baseline="0" dirty="0" smtClean="0">
                          <a:latin typeface="Arial" panose="020B0604020202020204" pitchFamily="34" charset="0"/>
                          <a:cs typeface="Arial" panose="020B0604020202020204" pitchFamily="34" charset="0"/>
                        </a:rPr>
                        <a:t> and did not apply further adjustment (see appendix)</a:t>
                      </a:r>
                    </a:p>
                    <a:p>
                      <a:pPr marL="0" marR="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dirty="0"/>
                    </a:p>
                  </a:txBody>
                  <a:tcPr/>
                </a:tc>
              </a:tr>
            </a:tbl>
          </a:graphicData>
        </a:graphic>
      </p:graphicFrame>
      <p:grpSp>
        <p:nvGrpSpPr>
          <p:cNvPr id="47" name="Group 46"/>
          <p:cNvGrpSpPr/>
          <p:nvPr/>
        </p:nvGrpSpPr>
        <p:grpSpPr>
          <a:xfrm>
            <a:off x="443921" y="72184"/>
            <a:ext cx="3881751" cy="189008"/>
            <a:chOff x="403281" y="164517"/>
            <a:chExt cx="3881751" cy="189008"/>
          </a:xfrm>
        </p:grpSpPr>
        <p:sp>
          <p:nvSpPr>
            <p:cNvPr id="48" name="Text Box 75"/>
            <p:cNvSpPr txBox="1">
              <a:spLocks noChangeArrowheads="1"/>
            </p:cNvSpPr>
            <p:nvPr/>
          </p:nvSpPr>
          <p:spPr bwMode="gray">
            <a:xfrm>
              <a:off x="636148" y="166688"/>
              <a:ext cx="3648884" cy="184666"/>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none" lIns="0" tIns="0" rIns="0" bIns="0">
              <a:spAutoFit/>
            </a:bodyPr>
            <a:lstStyle/>
            <a:p>
              <a:pPr algn="l">
                <a:lnSpc>
                  <a:spcPct val="100000"/>
                </a:lnSpc>
              </a:pPr>
              <a:r>
                <a:rPr lang="en-US" sz="1200" dirty="0">
                  <a:solidFill>
                    <a:srgbClr val="FF0000"/>
                  </a:solidFill>
                </a:rPr>
                <a:t>Credit risk – Losses: </a:t>
              </a:r>
              <a:r>
                <a:rPr lang="en-US" sz="1200" dirty="0">
                  <a:solidFill>
                    <a:schemeClr val="accent1"/>
                  </a:solidFill>
                </a:rPr>
                <a:t>Calibration – </a:t>
              </a:r>
              <a:r>
                <a:rPr lang="en-US" sz="1200" dirty="0" smtClean="0">
                  <a:solidFill>
                    <a:srgbClr val="FF0000"/>
                  </a:solidFill>
                </a:rPr>
                <a:t>Net Charge-off rate</a:t>
              </a:r>
              <a:endParaRPr lang="en-US" sz="1200" dirty="0">
                <a:solidFill>
                  <a:srgbClr val="FF0000"/>
                </a:solidFill>
              </a:endParaRPr>
            </a:p>
          </p:txBody>
        </p:sp>
        <p:sp>
          <p:nvSpPr>
            <p:cNvPr id="49" name="Oval 48"/>
            <p:cNvSpPr/>
            <p:nvPr/>
          </p:nvSpPr>
          <p:spPr bwMode="auto">
            <a:xfrm>
              <a:off x="403281" y="164517"/>
              <a:ext cx="189008" cy="189008"/>
            </a:xfrm>
            <a:prstGeom prst="ellipse">
              <a:avLst/>
            </a:prstGeom>
            <a:solidFill>
              <a:srgbClr val="FF000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lang="en-US" b="1" dirty="0">
                  <a:solidFill>
                    <a:schemeClr val="bg1"/>
                  </a:solidFill>
                  <a:ea typeface="ＭＳ Ｐゴシック" pitchFamily="-112" charset="-128"/>
                  <a:cs typeface="ＭＳ Ｐゴシック" pitchFamily="-112" charset="-128"/>
                </a:rPr>
                <a:t>2</a:t>
              </a:r>
              <a:endParaRPr kumimoji="0" lang="en-US" b="1" i="0" u="none" strike="noStrike" cap="none" normalizeH="0" baseline="0" dirty="0">
                <a:ln>
                  <a:noFill/>
                </a:ln>
                <a:solidFill>
                  <a:schemeClr val="bg1"/>
                </a:solidFill>
                <a:effectLst/>
                <a:latin typeface="Arial" charset="0"/>
                <a:ea typeface="ＭＳ Ｐゴシック" pitchFamily="-112" charset="-128"/>
                <a:cs typeface="ＭＳ Ｐゴシック" pitchFamily="-112" charset="-128"/>
              </a:endParaRPr>
            </a:p>
          </p:txBody>
        </p:sp>
      </p:grpSp>
      <p:graphicFrame>
        <p:nvGraphicFramePr>
          <p:cNvPr id="44" name="Table 43"/>
          <p:cNvGraphicFramePr>
            <a:graphicFrameLocks noGrp="1"/>
          </p:cNvGraphicFramePr>
          <p:nvPr>
            <p:extLst>
              <p:ext uri="{D42A27DB-BD31-4B8C-83A1-F6EECF244321}">
                <p14:modId xmlns:p14="http://schemas.microsoft.com/office/powerpoint/2010/main" val="40452454"/>
              </p:ext>
            </p:extLst>
          </p:nvPr>
        </p:nvGraphicFramePr>
        <p:xfrm>
          <a:off x="6014720" y="3548411"/>
          <a:ext cx="3232468" cy="954024"/>
        </p:xfrm>
        <a:graphic>
          <a:graphicData uri="http://schemas.openxmlformats.org/drawingml/2006/table">
            <a:tbl>
              <a:tblPr firstRow="1" bandRow="1">
                <a:tableStyleId>{839DD9DD-9E6C-4910-8AC0-68ADFF6A6AFC}</a:tableStyleId>
              </a:tblPr>
              <a:tblGrid>
                <a:gridCol w="1008380"/>
                <a:gridCol w="1092200"/>
                <a:gridCol w="1131888"/>
              </a:tblGrid>
              <a:tr h="271590">
                <a:tc>
                  <a:txBody>
                    <a:bodyPr/>
                    <a:lstStyle/>
                    <a:p>
                      <a:endParaRPr lang="en-US" sz="1000" dirty="0">
                        <a:latin typeface="Arial" panose="020B0604020202020204" pitchFamily="34" charset="0"/>
                        <a:cs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000" dirty="0" smtClean="0">
                          <a:solidFill>
                            <a:schemeClr val="tx1"/>
                          </a:solidFill>
                          <a:latin typeface="Arial" panose="020B0604020202020204" pitchFamily="34" charset="0"/>
                          <a:cs typeface="Arial" panose="020B0604020202020204" pitchFamily="34" charset="0"/>
                        </a:rPr>
                        <a:t>CCAR</a:t>
                      </a:r>
                      <a:r>
                        <a:rPr lang="en-US" sz="1000" baseline="0" dirty="0" smtClean="0">
                          <a:solidFill>
                            <a:schemeClr val="tx1"/>
                          </a:solidFill>
                          <a:latin typeface="Arial" panose="020B0604020202020204" pitchFamily="34" charset="0"/>
                          <a:cs typeface="Arial" panose="020B0604020202020204" pitchFamily="34" charset="0"/>
                        </a:rPr>
                        <a:t> anchor point </a:t>
                      </a:r>
                      <a:endParaRPr lang="en-US" sz="100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000" dirty="0" smtClean="0">
                          <a:solidFill>
                            <a:srgbClr val="FF0000"/>
                          </a:solidFill>
                          <a:latin typeface="Arial" panose="020B0604020202020204" pitchFamily="34" charset="0"/>
                          <a:cs typeface="Arial" panose="020B0604020202020204" pitchFamily="34" charset="0"/>
                        </a:rPr>
                        <a:t>Revised</a:t>
                      </a:r>
                      <a:r>
                        <a:rPr lang="en-US" sz="1000" baseline="0" dirty="0" smtClean="0">
                          <a:solidFill>
                            <a:srgbClr val="FF0000"/>
                          </a:solidFill>
                          <a:latin typeface="Arial" panose="020B0604020202020204" pitchFamily="34" charset="0"/>
                          <a:cs typeface="Arial" panose="020B0604020202020204" pitchFamily="34" charset="0"/>
                        </a:rPr>
                        <a:t> stress scalar</a:t>
                      </a:r>
                      <a:endParaRPr lang="en-US" sz="1000" dirty="0">
                        <a:solidFill>
                          <a:srgbClr val="FF0000"/>
                        </a:solidFill>
                        <a:latin typeface="Arial" panose="020B0604020202020204" pitchFamily="34" charset="0"/>
                        <a:cs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r>
              <a:tr h="271590">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marL="169863" indent="0" algn="l" defTabSz="914400" rtl="0" eaLnBrk="1" latinLnBrk="0" hangingPunct="1"/>
                      <a:r>
                        <a:rPr lang="en-US" sz="1100" b="1" i="0" kern="1200" dirty="0" smtClean="0">
                          <a:solidFill>
                            <a:schemeClr val="tx1"/>
                          </a:solidFill>
                          <a:latin typeface="Arial" panose="020B0604020202020204" pitchFamily="34" charset="0"/>
                          <a:ea typeface="+mn-ea"/>
                          <a:cs typeface="Arial" panose="020B0604020202020204" pitchFamily="34" charset="0"/>
                        </a:rPr>
                        <a:t>GCB –</a:t>
                      </a:r>
                      <a:r>
                        <a:rPr lang="en-US" sz="1100" b="1" i="0" kern="1200" baseline="0" dirty="0" smtClean="0">
                          <a:solidFill>
                            <a:schemeClr val="tx1"/>
                          </a:solidFill>
                          <a:latin typeface="Arial" panose="020B0604020202020204" pitchFamily="34" charset="0"/>
                          <a:ea typeface="+mn-ea"/>
                          <a:cs typeface="Arial" panose="020B0604020202020204" pitchFamily="34" charset="0"/>
                        </a:rPr>
                        <a:t> Large Corporates</a:t>
                      </a:r>
                      <a:endParaRPr lang="en-US" sz="1100" b="1" i="0" kern="1200" dirty="0">
                        <a:solidFill>
                          <a:schemeClr val="tx1"/>
                        </a:solidFill>
                        <a:latin typeface="Arial" panose="020B0604020202020204" pitchFamily="34" charset="0"/>
                        <a:ea typeface="+mn-ea"/>
                        <a:cs typeface="Arial" panose="020B0604020202020204" pitchFamily="34" charset="0"/>
                      </a:endParaRPr>
                    </a:p>
                  </a:txBody>
                  <a:tcPr marL="36576" marR="36576" marT="27432" marB="27432" anchor="ctr">
                    <a:lnL w="12700" cap="flat" cmpd="sng" algn="ctr">
                      <a:solidFill>
                        <a:schemeClr val="bg1">
                          <a:lumMod val="50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fontAlgn="ctr"/>
                      <a:r>
                        <a:rPr lang="en-US" sz="1100" b="0" i="0" u="none" strike="noStrike" dirty="0" smtClean="0">
                          <a:solidFill>
                            <a:schemeClr val="tx1"/>
                          </a:solidFill>
                          <a:effectLst/>
                          <a:latin typeface="Arial" panose="020B0604020202020204" pitchFamily="34" charset="0"/>
                          <a:cs typeface="Arial" panose="020B0604020202020204" pitchFamily="34" charset="0"/>
                        </a:rPr>
                        <a:t>1.9</a:t>
                      </a:r>
                      <a:endParaRPr lang="en-US" sz="1100" b="0" i="0" u="none" strike="noStrike" dirty="0">
                        <a:solidFill>
                          <a:schemeClr val="tx1"/>
                        </a:solidFill>
                        <a:effectLst/>
                        <a:latin typeface="Arial" panose="020B0604020202020204" pitchFamily="34" charset="0"/>
                        <a:cs typeface="Arial" panose="020B0604020202020204" pitchFamily="34" charset="0"/>
                      </a:endParaRPr>
                    </a:p>
                  </a:txBody>
                  <a:tcPr marL="0" marR="0" marT="0" marB="0" anchor="ctr">
                    <a:lnL w="12700" cap="flat" cmpd="sng" algn="ctr">
                      <a:no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100" b="0" i="0" u="none" strike="noStrike" dirty="0" smtClean="0">
                          <a:solidFill>
                            <a:schemeClr val="accent1"/>
                          </a:solidFill>
                          <a:effectLst/>
                          <a:latin typeface="Arial" panose="020B0604020202020204" pitchFamily="34" charset="0"/>
                          <a:cs typeface="Arial" panose="020B0604020202020204" pitchFamily="34" charset="0"/>
                        </a:rPr>
                        <a:t>N/A</a:t>
                      </a:r>
                      <a:endParaRPr lang="en-US" sz="1100" b="0" i="0" u="none" strike="noStrike" dirty="0">
                        <a:solidFill>
                          <a:schemeClr val="accent1"/>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r>
            </a:tbl>
          </a:graphicData>
        </a:graphic>
      </p:graphicFrame>
    </p:spTree>
    <p:extLst>
      <p:ext uri="{BB962C8B-B14F-4D97-AF65-F5344CB8AC3E}">
        <p14:creationId xmlns:p14="http://schemas.microsoft.com/office/powerpoint/2010/main" val="33836765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extLst>
              <p:ext uri="{D42A27DB-BD31-4B8C-83A1-F6EECF244321}">
                <p14:modId xmlns:p14="http://schemas.microsoft.com/office/powerpoint/2010/main" val="351067762"/>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16488"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2" name="Content Placeholder 1"/>
          <p:cNvSpPr>
            <a:spLocks noGrp="1"/>
          </p:cNvSpPr>
          <p:nvPr>
            <p:ph sz="quarter" idx="11"/>
          </p:nvPr>
        </p:nvSpPr>
        <p:spPr>
          <a:xfrm>
            <a:off x="852722" y="452510"/>
            <a:ext cx="8161960" cy="435610"/>
          </a:xfrm>
        </p:spPr>
        <p:txBody>
          <a:bodyPr/>
          <a:lstStyle/>
          <a:p>
            <a:r>
              <a:rPr lang="en-GB" dirty="0" smtClean="0"/>
              <a:t>Calibration: </a:t>
            </a:r>
            <a:r>
              <a:rPr lang="en-US" b="0" dirty="0" smtClean="0"/>
              <a:t>NCO anchor points – </a:t>
            </a:r>
            <a:r>
              <a:rPr lang="en-US" b="0" dirty="0"/>
              <a:t>GCB </a:t>
            </a:r>
            <a:r>
              <a:rPr lang="en-US" b="0" dirty="0" smtClean="0"/>
              <a:t>Large Corporates</a:t>
            </a:r>
            <a:endParaRPr lang="en-US" b="0" dirty="0"/>
          </a:p>
        </p:txBody>
      </p:sp>
      <p:sp>
        <p:nvSpPr>
          <p:cNvPr id="16" name="Rectangle 15"/>
          <p:cNvSpPr/>
          <p:nvPr/>
        </p:nvSpPr>
        <p:spPr>
          <a:xfrm>
            <a:off x="362780" y="1463040"/>
            <a:ext cx="8425620" cy="185307"/>
          </a:xfrm>
          <a:prstGeom prst="rect">
            <a:avLst/>
          </a:prstGeom>
        </p:spPr>
        <p:txBody>
          <a:bodyPr wrap="square" lIns="0" tIns="0" rIns="0" bIns="0">
            <a:spAutoFit/>
          </a:bodyPr>
          <a:lstStyle/>
          <a:p>
            <a:pPr algn="l"/>
            <a:r>
              <a:rPr lang="en-GB" sz="1400" b="1" dirty="0" smtClean="0">
                <a:solidFill>
                  <a:srgbClr val="FF0000"/>
                </a:solidFill>
                <a:latin typeface="Arial" panose="020B0604020202020204" pitchFamily="34" charset="0"/>
                <a:cs typeface="Arial" panose="020B0604020202020204" pitchFamily="34" charset="0"/>
              </a:rPr>
              <a:t>SBNA range </a:t>
            </a:r>
            <a:r>
              <a:rPr lang="en-GB" sz="1400" b="1" dirty="0">
                <a:solidFill>
                  <a:srgbClr val="FF0000"/>
                </a:solidFill>
                <a:latin typeface="Arial" panose="020B0604020202020204" pitchFamily="34" charset="0"/>
                <a:cs typeface="Arial" panose="020B0604020202020204" pitchFamily="34" charset="0"/>
              </a:rPr>
              <a:t>of stress scalars and NCO </a:t>
            </a:r>
            <a:r>
              <a:rPr lang="en-GB" sz="1400" b="1" dirty="0" smtClean="0">
                <a:solidFill>
                  <a:srgbClr val="FF0000"/>
                </a:solidFill>
                <a:latin typeface="Arial" panose="020B0604020202020204" pitchFamily="34" charset="0"/>
                <a:cs typeface="Arial" panose="020B0604020202020204" pitchFamily="34" charset="0"/>
              </a:rPr>
              <a:t>anchor points</a:t>
            </a:r>
            <a:endParaRPr lang="en-GB" sz="1400" dirty="0">
              <a:solidFill>
                <a:srgbClr val="FF0000"/>
              </a:solidFill>
              <a:latin typeface="Arial" panose="020B0604020202020204" pitchFamily="34" charset="0"/>
              <a:cs typeface="Arial" panose="020B0604020202020204" pitchFamily="34" charset="0"/>
            </a:endParaRPr>
          </a:p>
        </p:txBody>
      </p:sp>
      <p:graphicFrame>
        <p:nvGraphicFramePr>
          <p:cNvPr id="29" name="Table 28"/>
          <p:cNvGraphicFramePr>
            <a:graphicFrameLocks noGrp="1"/>
          </p:cNvGraphicFramePr>
          <p:nvPr>
            <p:extLst>
              <p:ext uri="{D42A27DB-BD31-4B8C-83A1-F6EECF244321}">
                <p14:modId xmlns:p14="http://schemas.microsoft.com/office/powerpoint/2010/main" val="3412995308"/>
              </p:ext>
            </p:extLst>
          </p:nvPr>
        </p:nvGraphicFramePr>
        <p:xfrm>
          <a:off x="365610" y="2448474"/>
          <a:ext cx="8881582" cy="2903696"/>
        </p:xfrm>
        <a:graphic>
          <a:graphicData uri="http://schemas.openxmlformats.org/drawingml/2006/table">
            <a:tbl>
              <a:tblPr firstRow="1" lastRow="1" bandRow="1"/>
              <a:tblGrid>
                <a:gridCol w="1788310"/>
                <a:gridCol w="863799"/>
                <a:gridCol w="863799"/>
                <a:gridCol w="894279"/>
                <a:gridCol w="894279"/>
                <a:gridCol w="894279"/>
                <a:gridCol w="894279"/>
                <a:gridCol w="894279"/>
                <a:gridCol w="894279"/>
              </a:tblGrid>
              <a:tr h="301101">
                <a:tc rowSpan="2">
                  <a:txBody>
                    <a:bodyPr/>
                    <a:lstStyle>
                      <a:lvl1pPr marL="0" algn="l" defTabSz="457200" rtl="0" eaLnBrk="1" latinLnBrk="0" hangingPunct="1">
                        <a:defRPr sz="1800" b="1" kern="1200">
                          <a:solidFill>
                            <a:schemeClr val="lt1"/>
                          </a:solidFill>
                          <a:latin typeface="Arial"/>
                        </a:defRPr>
                      </a:lvl1pPr>
                      <a:lvl2pPr marL="457200" algn="l" defTabSz="457200" rtl="0" eaLnBrk="1" latinLnBrk="0" hangingPunct="1">
                        <a:defRPr sz="1800" b="1" kern="1200">
                          <a:solidFill>
                            <a:schemeClr val="lt1"/>
                          </a:solidFill>
                          <a:latin typeface="Arial"/>
                        </a:defRPr>
                      </a:lvl2pPr>
                      <a:lvl3pPr marL="914400" algn="l" defTabSz="457200" rtl="0" eaLnBrk="1" latinLnBrk="0" hangingPunct="1">
                        <a:defRPr sz="1800" b="1" kern="1200">
                          <a:solidFill>
                            <a:schemeClr val="lt1"/>
                          </a:solidFill>
                          <a:latin typeface="Arial"/>
                        </a:defRPr>
                      </a:lvl3pPr>
                      <a:lvl4pPr marL="1371600" algn="l" defTabSz="457200" rtl="0" eaLnBrk="1" latinLnBrk="0" hangingPunct="1">
                        <a:defRPr sz="1800" b="1" kern="1200">
                          <a:solidFill>
                            <a:schemeClr val="lt1"/>
                          </a:solidFill>
                          <a:latin typeface="Arial"/>
                        </a:defRPr>
                      </a:lvl4pPr>
                      <a:lvl5pPr marL="1828800" algn="l" defTabSz="457200" rtl="0" eaLnBrk="1" latinLnBrk="0" hangingPunct="1">
                        <a:defRPr sz="1800" b="1" kern="1200">
                          <a:solidFill>
                            <a:schemeClr val="lt1"/>
                          </a:solidFill>
                          <a:latin typeface="Arial"/>
                        </a:defRPr>
                      </a:lvl5pPr>
                      <a:lvl6pPr marL="2286000" algn="l" defTabSz="457200" rtl="0" eaLnBrk="1" latinLnBrk="0" hangingPunct="1">
                        <a:defRPr sz="1800" b="1" kern="1200">
                          <a:solidFill>
                            <a:schemeClr val="lt1"/>
                          </a:solidFill>
                          <a:latin typeface="Arial"/>
                        </a:defRPr>
                      </a:lvl6pPr>
                      <a:lvl7pPr marL="2743200" algn="l" defTabSz="457200" rtl="0" eaLnBrk="1" latinLnBrk="0" hangingPunct="1">
                        <a:defRPr sz="1800" b="1" kern="1200">
                          <a:solidFill>
                            <a:schemeClr val="lt1"/>
                          </a:solidFill>
                          <a:latin typeface="Arial"/>
                        </a:defRPr>
                      </a:lvl7pPr>
                      <a:lvl8pPr marL="3200400" algn="l" defTabSz="457200" rtl="0" eaLnBrk="1" latinLnBrk="0" hangingPunct="1">
                        <a:defRPr sz="1800" b="1" kern="1200">
                          <a:solidFill>
                            <a:schemeClr val="lt1"/>
                          </a:solidFill>
                          <a:latin typeface="Arial"/>
                        </a:defRPr>
                      </a:lvl8pPr>
                      <a:lvl9pPr marL="3657600" algn="l" defTabSz="457200" rtl="0" eaLnBrk="1" latinLnBrk="0" hangingPunct="1">
                        <a:defRPr sz="1800" b="1" kern="1200">
                          <a:solidFill>
                            <a:schemeClr val="lt1"/>
                          </a:solidFill>
                          <a:latin typeface="Arial"/>
                        </a:defRPr>
                      </a:lvl9pPr>
                    </a:lstStyle>
                    <a:p>
                      <a:r>
                        <a:rPr lang="en-US" sz="1100" b="1" dirty="0" smtClean="0">
                          <a:solidFill>
                            <a:srgbClr val="FF0000"/>
                          </a:solidFill>
                          <a:latin typeface="Arial" panose="020B0604020202020204" pitchFamily="34" charset="0"/>
                          <a:cs typeface="Arial" panose="020B0604020202020204" pitchFamily="34" charset="0"/>
                        </a:rPr>
                        <a:t>Portfolio</a:t>
                      </a:r>
                    </a:p>
                  </a:txBody>
                  <a:tcPr marL="36576" marR="36576" marT="27432" marB="2743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lvl1pPr marL="0" algn="l" defTabSz="457200" rtl="0" eaLnBrk="1" latinLnBrk="0" hangingPunct="1">
                        <a:defRPr sz="1800" b="1" kern="1200">
                          <a:solidFill>
                            <a:schemeClr val="lt1"/>
                          </a:solidFill>
                          <a:latin typeface="Arial"/>
                        </a:defRPr>
                      </a:lvl1pPr>
                      <a:lvl2pPr marL="457200" algn="l" defTabSz="457200" rtl="0" eaLnBrk="1" latinLnBrk="0" hangingPunct="1">
                        <a:defRPr sz="1800" b="1" kern="1200">
                          <a:solidFill>
                            <a:schemeClr val="lt1"/>
                          </a:solidFill>
                          <a:latin typeface="Arial"/>
                        </a:defRPr>
                      </a:lvl2pPr>
                      <a:lvl3pPr marL="914400" algn="l" defTabSz="457200" rtl="0" eaLnBrk="1" latinLnBrk="0" hangingPunct="1">
                        <a:defRPr sz="1800" b="1" kern="1200">
                          <a:solidFill>
                            <a:schemeClr val="lt1"/>
                          </a:solidFill>
                          <a:latin typeface="Arial"/>
                        </a:defRPr>
                      </a:lvl3pPr>
                      <a:lvl4pPr marL="1371600" algn="l" defTabSz="457200" rtl="0" eaLnBrk="1" latinLnBrk="0" hangingPunct="1">
                        <a:defRPr sz="1800" b="1" kern="1200">
                          <a:solidFill>
                            <a:schemeClr val="lt1"/>
                          </a:solidFill>
                          <a:latin typeface="Arial"/>
                        </a:defRPr>
                      </a:lvl4pPr>
                      <a:lvl5pPr marL="1828800" algn="l" defTabSz="457200" rtl="0" eaLnBrk="1" latinLnBrk="0" hangingPunct="1">
                        <a:defRPr sz="1800" b="1" kern="1200">
                          <a:solidFill>
                            <a:schemeClr val="lt1"/>
                          </a:solidFill>
                          <a:latin typeface="Arial"/>
                        </a:defRPr>
                      </a:lvl5pPr>
                      <a:lvl6pPr marL="2286000" algn="l" defTabSz="457200" rtl="0" eaLnBrk="1" latinLnBrk="0" hangingPunct="1">
                        <a:defRPr sz="1800" b="1" kern="1200">
                          <a:solidFill>
                            <a:schemeClr val="lt1"/>
                          </a:solidFill>
                          <a:latin typeface="Arial"/>
                        </a:defRPr>
                      </a:lvl6pPr>
                      <a:lvl7pPr marL="2743200" algn="l" defTabSz="457200" rtl="0" eaLnBrk="1" latinLnBrk="0" hangingPunct="1">
                        <a:defRPr sz="1800" b="1" kern="1200">
                          <a:solidFill>
                            <a:schemeClr val="lt1"/>
                          </a:solidFill>
                          <a:latin typeface="Arial"/>
                        </a:defRPr>
                      </a:lvl7pPr>
                      <a:lvl8pPr marL="3200400" algn="l" defTabSz="457200" rtl="0" eaLnBrk="1" latinLnBrk="0" hangingPunct="1">
                        <a:defRPr sz="1800" b="1" kern="1200">
                          <a:solidFill>
                            <a:schemeClr val="lt1"/>
                          </a:solidFill>
                          <a:latin typeface="Arial"/>
                        </a:defRPr>
                      </a:lvl8pPr>
                      <a:lvl9pPr marL="3657600" algn="l" defTabSz="457200" rtl="0" eaLnBrk="1" latinLnBrk="0" hangingPunct="1">
                        <a:defRPr sz="1800" b="1" kern="1200">
                          <a:solidFill>
                            <a:schemeClr val="lt1"/>
                          </a:solidFill>
                          <a:latin typeface="Arial"/>
                        </a:defRPr>
                      </a:lvl9pPr>
                    </a:lstStyle>
                    <a:p>
                      <a:pPr algn="ctr"/>
                      <a:r>
                        <a:rPr lang="en-US" sz="1100" b="1" kern="1200" dirty="0" smtClean="0">
                          <a:solidFill>
                            <a:srgbClr val="FF0000"/>
                          </a:solidFill>
                          <a:latin typeface="Arial" panose="020B0604020202020204" pitchFamily="34" charset="0"/>
                          <a:ea typeface="+mn-ea"/>
                          <a:cs typeface="Arial" panose="020B0604020202020204" pitchFamily="34" charset="0"/>
                        </a:rPr>
                        <a:t>CCAR</a:t>
                      </a:r>
                      <a:r>
                        <a:rPr lang="en-US" sz="1100" b="1" kern="1200" baseline="0" dirty="0" smtClean="0">
                          <a:solidFill>
                            <a:srgbClr val="FF0000"/>
                          </a:solidFill>
                          <a:latin typeface="Arial" panose="020B0604020202020204" pitchFamily="34" charset="0"/>
                          <a:ea typeface="+mn-ea"/>
                          <a:cs typeface="Arial" panose="020B0604020202020204" pitchFamily="34" charset="0"/>
                        </a:rPr>
                        <a:t> anchor l</a:t>
                      </a:r>
                      <a:r>
                        <a:rPr lang="en-US" sz="1100" b="1" kern="1200" dirty="0" smtClean="0">
                          <a:solidFill>
                            <a:srgbClr val="FF0000"/>
                          </a:solidFill>
                          <a:latin typeface="Arial" panose="020B0604020202020204" pitchFamily="34" charset="0"/>
                          <a:ea typeface="+mn-ea"/>
                          <a:cs typeface="Arial" panose="020B0604020202020204" pitchFamily="34" charset="0"/>
                        </a:rPr>
                        <a:t>oss budget</a:t>
                      </a:r>
                      <a:endParaRPr lang="en-US" sz="1100" b="1" kern="1200" dirty="0">
                        <a:solidFill>
                          <a:srgbClr val="FF0000"/>
                        </a:solidFill>
                        <a:latin typeface="Arial" panose="020B0604020202020204" pitchFamily="34" charset="0"/>
                        <a:ea typeface="+mn-ea"/>
                        <a:cs typeface="Arial" panose="020B0604020202020204" pitchFamily="34" charset="0"/>
                      </a:endParaRPr>
                    </a:p>
                  </a:txBody>
                  <a:tcPr marL="36576" marR="36576" marT="27432" marB="2743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hMerge="1">
                  <a:txBody>
                    <a:bodyPr/>
                    <a:lstStyle/>
                    <a:p>
                      <a:pPr algn="ctr"/>
                      <a:endParaRPr lang="en-US" sz="1100" b="1" dirty="0">
                        <a:solidFill>
                          <a:schemeClr val="tx1"/>
                        </a:solidFill>
                        <a:latin typeface="+mj-lt"/>
                        <a:cs typeface="Arial" panose="020B0604020202020204" pitchFamily="34" charset="0"/>
                      </a:endParaRPr>
                    </a:p>
                  </a:txBody>
                  <a:tcPr marL="36576" marR="36576" marT="27432" marB="27432"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2"/>
                    </a:solidFill>
                  </a:tcPr>
                </a:tc>
                <a:tc rowSpan="2">
                  <a:txBody>
                    <a:bodyPr/>
                    <a:lstStyle>
                      <a:lvl1pPr marL="0" algn="l" defTabSz="457200" rtl="0" eaLnBrk="1" latinLnBrk="0" hangingPunct="1">
                        <a:defRPr sz="1800" b="1" kern="1200">
                          <a:solidFill>
                            <a:schemeClr val="lt1"/>
                          </a:solidFill>
                          <a:latin typeface="Arial"/>
                        </a:defRPr>
                      </a:lvl1pPr>
                      <a:lvl2pPr marL="457200" algn="l" defTabSz="457200" rtl="0" eaLnBrk="1" latinLnBrk="0" hangingPunct="1">
                        <a:defRPr sz="1800" b="1" kern="1200">
                          <a:solidFill>
                            <a:schemeClr val="lt1"/>
                          </a:solidFill>
                          <a:latin typeface="Arial"/>
                        </a:defRPr>
                      </a:lvl2pPr>
                      <a:lvl3pPr marL="914400" algn="l" defTabSz="457200" rtl="0" eaLnBrk="1" latinLnBrk="0" hangingPunct="1">
                        <a:defRPr sz="1800" b="1" kern="1200">
                          <a:solidFill>
                            <a:schemeClr val="lt1"/>
                          </a:solidFill>
                          <a:latin typeface="Arial"/>
                        </a:defRPr>
                      </a:lvl3pPr>
                      <a:lvl4pPr marL="1371600" algn="l" defTabSz="457200" rtl="0" eaLnBrk="1" latinLnBrk="0" hangingPunct="1">
                        <a:defRPr sz="1800" b="1" kern="1200">
                          <a:solidFill>
                            <a:schemeClr val="lt1"/>
                          </a:solidFill>
                          <a:latin typeface="Arial"/>
                        </a:defRPr>
                      </a:lvl4pPr>
                      <a:lvl5pPr marL="1828800" algn="l" defTabSz="457200" rtl="0" eaLnBrk="1" latinLnBrk="0" hangingPunct="1">
                        <a:defRPr sz="1800" b="1" kern="1200">
                          <a:solidFill>
                            <a:schemeClr val="lt1"/>
                          </a:solidFill>
                          <a:latin typeface="Arial"/>
                        </a:defRPr>
                      </a:lvl5pPr>
                      <a:lvl6pPr marL="2286000" algn="l" defTabSz="457200" rtl="0" eaLnBrk="1" latinLnBrk="0" hangingPunct="1">
                        <a:defRPr sz="1800" b="1" kern="1200">
                          <a:solidFill>
                            <a:schemeClr val="lt1"/>
                          </a:solidFill>
                          <a:latin typeface="Arial"/>
                        </a:defRPr>
                      </a:lvl6pPr>
                      <a:lvl7pPr marL="2743200" algn="l" defTabSz="457200" rtl="0" eaLnBrk="1" latinLnBrk="0" hangingPunct="1">
                        <a:defRPr sz="1800" b="1" kern="1200">
                          <a:solidFill>
                            <a:schemeClr val="lt1"/>
                          </a:solidFill>
                          <a:latin typeface="Arial"/>
                        </a:defRPr>
                      </a:lvl7pPr>
                      <a:lvl8pPr marL="3200400" algn="l" defTabSz="457200" rtl="0" eaLnBrk="1" latinLnBrk="0" hangingPunct="1">
                        <a:defRPr sz="1800" b="1" kern="1200">
                          <a:solidFill>
                            <a:schemeClr val="lt1"/>
                          </a:solidFill>
                          <a:latin typeface="Arial"/>
                        </a:defRPr>
                      </a:lvl8pPr>
                      <a:lvl9pPr marL="3657600" algn="l" defTabSz="457200" rtl="0" eaLnBrk="1" latinLnBrk="0" hangingPunct="1">
                        <a:defRPr sz="1800" b="1" kern="1200">
                          <a:solidFill>
                            <a:schemeClr val="lt1"/>
                          </a:solidFill>
                          <a:latin typeface="Arial"/>
                        </a:defRPr>
                      </a:lvl9pPr>
                    </a:lstStyle>
                    <a:p>
                      <a:pPr algn="ctr"/>
                      <a:r>
                        <a:rPr lang="en-US" sz="1100" b="1" dirty="0" smtClean="0">
                          <a:solidFill>
                            <a:srgbClr val="FF0000"/>
                          </a:solidFill>
                          <a:latin typeface="Arial" panose="020B0604020202020204" pitchFamily="34" charset="0"/>
                          <a:cs typeface="Arial" panose="020B0604020202020204" pitchFamily="34" charset="0"/>
                        </a:rPr>
                        <a:t>CCAR anchor</a:t>
                      </a:r>
                      <a:r>
                        <a:rPr lang="en-US" sz="1100" b="1" baseline="0" dirty="0" smtClean="0">
                          <a:solidFill>
                            <a:srgbClr val="FF0000"/>
                          </a:solidFill>
                          <a:latin typeface="Arial" panose="020B0604020202020204" pitchFamily="34" charset="0"/>
                          <a:cs typeface="Arial" panose="020B0604020202020204" pitchFamily="34" charset="0"/>
                        </a:rPr>
                        <a:t> scalar</a:t>
                      </a:r>
                      <a:endParaRPr lang="en-US" sz="1100" b="1" dirty="0">
                        <a:solidFill>
                          <a:srgbClr val="FF0000"/>
                        </a:solidFill>
                        <a:latin typeface="Arial" panose="020B0604020202020204" pitchFamily="34" charset="0"/>
                        <a:cs typeface="Arial" panose="020B0604020202020204" pitchFamily="34" charset="0"/>
                      </a:endParaRPr>
                    </a:p>
                  </a:txBody>
                  <a:tcPr marL="36576" marR="36576" marT="27432" marB="2743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rowSpan="2">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100" b="1" dirty="0" smtClean="0">
                          <a:solidFill>
                            <a:srgbClr val="FF0000"/>
                          </a:solidFill>
                          <a:latin typeface="Arial" panose="020B0604020202020204" pitchFamily="34" charset="0"/>
                          <a:cs typeface="Arial" panose="020B0604020202020204" pitchFamily="34" charset="0"/>
                        </a:rPr>
                        <a:t>Revised scalar</a:t>
                      </a:r>
                      <a:r>
                        <a:rPr lang="en-US" sz="1100" b="1" baseline="30000" dirty="0" smtClean="0">
                          <a:solidFill>
                            <a:srgbClr val="FF0000"/>
                          </a:solidFill>
                          <a:latin typeface="Arial" panose="020B0604020202020204" pitchFamily="34" charset="0"/>
                          <a:cs typeface="Arial" panose="020B0604020202020204" pitchFamily="34" charset="0"/>
                        </a:rPr>
                        <a:t>1</a:t>
                      </a:r>
                      <a:endParaRPr lang="en-US" sz="1100" b="1" dirty="0" smtClean="0">
                        <a:solidFill>
                          <a:srgbClr val="FF0000"/>
                        </a:solidFill>
                        <a:latin typeface="Arial" panose="020B0604020202020204" pitchFamily="34" charset="0"/>
                        <a:cs typeface="Arial" panose="020B0604020202020204" pitchFamily="34" charset="0"/>
                      </a:endParaRPr>
                    </a:p>
                  </a:txBody>
                  <a:tcPr marL="36576" marR="36576" marT="27432" marB="2743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gridSpan="2">
                  <a:txBody>
                    <a:bodyPr/>
                    <a:lstStyle>
                      <a:lvl1pPr marL="0" algn="l" defTabSz="457200" rtl="0" eaLnBrk="1" latinLnBrk="0" hangingPunct="1">
                        <a:defRPr sz="1800" b="1" kern="1200">
                          <a:solidFill>
                            <a:schemeClr val="lt1"/>
                          </a:solidFill>
                          <a:latin typeface="Arial"/>
                        </a:defRPr>
                      </a:lvl1pPr>
                      <a:lvl2pPr marL="457200" algn="l" defTabSz="457200" rtl="0" eaLnBrk="1" latinLnBrk="0" hangingPunct="1">
                        <a:defRPr sz="1800" b="1" kern="1200">
                          <a:solidFill>
                            <a:schemeClr val="lt1"/>
                          </a:solidFill>
                          <a:latin typeface="Arial"/>
                        </a:defRPr>
                      </a:lvl2pPr>
                      <a:lvl3pPr marL="914400" algn="l" defTabSz="457200" rtl="0" eaLnBrk="1" latinLnBrk="0" hangingPunct="1">
                        <a:defRPr sz="1800" b="1" kern="1200">
                          <a:solidFill>
                            <a:schemeClr val="lt1"/>
                          </a:solidFill>
                          <a:latin typeface="Arial"/>
                        </a:defRPr>
                      </a:lvl3pPr>
                      <a:lvl4pPr marL="1371600" algn="l" defTabSz="457200" rtl="0" eaLnBrk="1" latinLnBrk="0" hangingPunct="1">
                        <a:defRPr sz="1800" b="1" kern="1200">
                          <a:solidFill>
                            <a:schemeClr val="lt1"/>
                          </a:solidFill>
                          <a:latin typeface="Arial"/>
                        </a:defRPr>
                      </a:lvl4pPr>
                      <a:lvl5pPr marL="1828800" algn="l" defTabSz="457200" rtl="0" eaLnBrk="1" latinLnBrk="0" hangingPunct="1">
                        <a:defRPr sz="1800" b="1" kern="1200">
                          <a:solidFill>
                            <a:schemeClr val="lt1"/>
                          </a:solidFill>
                          <a:latin typeface="Arial"/>
                        </a:defRPr>
                      </a:lvl5pPr>
                      <a:lvl6pPr marL="2286000" algn="l" defTabSz="457200" rtl="0" eaLnBrk="1" latinLnBrk="0" hangingPunct="1">
                        <a:defRPr sz="1800" b="1" kern="1200">
                          <a:solidFill>
                            <a:schemeClr val="lt1"/>
                          </a:solidFill>
                          <a:latin typeface="Arial"/>
                        </a:defRPr>
                      </a:lvl6pPr>
                      <a:lvl7pPr marL="2743200" algn="l" defTabSz="457200" rtl="0" eaLnBrk="1" latinLnBrk="0" hangingPunct="1">
                        <a:defRPr sz="1800" b="1" kern="1200">
                          <a:solidFill>
                            <a:schemeClr val="lt1"/>
                          </a:solidFill>
                          <a:latin typeface="Arial"/>
                        </a:defRPr>
                      </a:lvl7pPr>
                      <a:lvl8pPr marL="3200400" algn="l" defTabSz="457200" rtl="0" eaLnBrk="1" latinLnBrk="0" hangingPunct="1">
                        <a:defRPr sz="1800" b="1" kern="1200">
                          <a:solidFill>
                            <a:schemeClr val="lt1"/>
                          </a:solidFill>
                          <a:latin typeface="Arial"/>
                        </a:defRPr>
                      </a:lvl8pPr>
                      <a:lvl9pPr marL="3657600" algn="l" defTabSz="457200" rtl="0" eaLnBrk="1" latinLnBrk="0" hangingPunct="1">
                        <a:defRPr sz="1800" b="1" kern="1200">
                          <a:solidFill>
                            <a:schemeClr val="lt1"/>
                          </a:solidFill>
                          <a:latin typeface="Arial"/>
                        </a:defRPr>
                      </a:lvl9pPr>
                    </a:lstStyle>
                    <a:p>
                      <a:pPr algn="ctr"/>
                      <a:r>
                        <a:rPr lang="en-US" sz="1100" b="1" dirty="0" smtClean="0">
                          <a:solidFill>
                            <a:srgbClr val="FF0000"/>
                          </a:solidFill>
                          <a:latin typeface="Arial" panose="020B0604020202020204" pitchFamily="34" charset="0"/>
                          <a:cs typeface="Arial" panose="020B0604020202020204" pitchFamily="34" charset="0"/>
                        </a:rPr>
                        <a:t>NCO anchor</a:t>
                      </a:r>
                      <a:r>
                        <a:rPr lang="en-US" sz="1100" b="1" baseline="0" dirty="0" smtClean="0">
                          <a:solidFill>
                            <a:srgbClr val="FF0000"/>
                          </a:solidFill>
                          <a:latin typeface="Arial" panose="020B0604020202020204" pitchFamily="34" charset="0"/>
                          <a:cs typeface="Arial" panose="020B0604020202020204" pitchFamily="34" charset="0"/>
                        </a:rPr>
                        <a:t> points</a:t>
                      </a:r>
                      <a:endParaRPr lang="en-US" sz="1100" b="1" dirty="0">
                        <a:solidFill>
                          <a:srgbClr val="FF0000"/>
                        </a:solidFill>
                        <a:latin typeface="Arial" panose="020B0604020202020204" pitchFamily="34" charset="0"/>
                        <a:cs typeface="Arial" panose="020B0604020202020204" pitchFamily="34" charset="0"/>
                      </a:endParaRPr>
                    </a:p>
                  </a:txBody>
                  <a:tcPr marL="36576" marR="36576" marT="27432" marB="2743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hMerge="1">
                  <a:txBody>
                    <a:bodyPr/>
                    <a:lstStyle/>
                    <a:p>
                      <a:endParaRPr lang="en-GB"/>
                    </a:p>
                  </a:txBody>
                  <a:tcPr/>
                </a:tc>
                <a:tc gridSpan="2">
                  <a:txBody>
                    <a:bodyPr/>
                    <a:lstStyle>
                      <a:lvl1pPr marL="0" algn="l" defTabSz="457200" rtl="0" eaLnBrk="1" latinLnBrk="0" hangingPunct="1">
                        <a:defRPr sz="1800" b="1" kern="1200">
                          <a:solidFill>
                            <a:schemeClr val="lt1"/>
                          </a:solidFill>
                          <a:latin typeface="Arial"/>
                        </a:defRPr>
                      </a:lvl1pPr>
                      <a:lvl2pPr marL="457200" algn="l" defTabSz="457200" rtl="0" eaLnBrk="1" latinLnBrk="0" hangingPunct="1">
                        <a:defRPr sz="1800" b="1" kern="1200">
                          <a:solidFill>
                            <a:schemeClr val="lt1"/>
                          </a:solidFill>
                          <a:latin typeface="Arial"/>
                        </a:defRPr>
                      </a:lvl2pPr>
                      <a:lvl3pPr marL="914400" algn="l" defTabSz="457200" rtl="0" eaLnBrk="1" latinLnBrk="0" hangingPunct="1">
                        <a:defRPr sz="1800" b="1" kern="1200">
                          <a:solidFill>
                            <a:schemeClr val="lt1"/>
                          </a:solidFill>
                          <a:latin typeface="Arial"/>
                        </a:defRPr>
                      </a:lvl3pPr>
                      <a:lvl4pPr marL="1371600" algn="l" defTabSz="457200" rtl="0" eaLnBrk="1" latinLnBrk="0" hangingPunct="1">
                        <a:defRPr sz="1800" b="1" kern="1200">
                          <a:solidFill>
                            <a:schemeClr val="lt1"/>
                          </a:solidFill>
                          <a:latin typeface="Arial"/>
                        </a:defRPr>
                      </a:lvl4pPr>
                      <a:lvl5pPr marL="1828800" algn="l" defTabSz="457200" rtl="0" eaLnBrk="1" latinLnBrk="0" hangingPunct="1">
                        <a:defRPr sz="1800" b="1" kern="1200">
                          <a:solidFill>
                            <a:schemeClr val="lt1"/>
                          </a:solidFill>
                          <a:latin typeface="Arial"/>
                        </a:defRPr>
                      </a:lvl5pPr>
                      <a:lvl6pPr marL="2286000" algn="l" defTabSz="457200" rtl="0" eaLnBrk="1" latinLnBrk="0" hangingPunct="1">
                        <a:defRPr sz="1800" b="1" kern="1200">
                          <a:solidFill>
                            <a:schemeClr val="lt1"/>
                          </a:solidFill>
                          <a:latin typeface="Arial"/>
                        </a:defRPr>
                      </a:lvl6pPr>
                      <a:lvl7pPr marL="2743200" algn="l" defTabSz="457200" rtl="0" eaLnBrk="1" latinLnBrk="0" hangingPunct="1">
                        <a:defRPr sz="1800" b="1" kern="1200">
                          <a:solidFill>
                            <a:schemeClr val="lt1"/>
                          </a:solidFill>
                          <a:latin typeface="Arial"/>
                        </a:defRPr>
                      </a:lvl7pPr>
                      <a:lvl8pPr marL="3200400" algn="l" defTabSz="457200" rtl="0" eaLnBrk="1" latinLnBrk="0" hangingPunct="1">
                        <a:defRPr sz="1800" b="1" kern="1200">
                          <a:solidFill>
                            <a:schemeClr val="lt1"/>
                          </a:solidFill>
                          <a:latin typeface="Arial"/>
                        </a:defRPr>
                      </a:lvl8pPr>
                      <a:lvl9pPr marL="3657600" algn="l" defTabSz="457200" rtl="0" eaLnBrk="1" latinLnBrk="0" hangingPunct="1">
                        <a:defRPr sz="1800" b="1" kern="1200">
                          <a:solidFill>
                            <a:schemeClr val="lt1"/>
                          </a:solidFill>
                          <a:latin typeface="Arial"/>
                        </a:defRPr>
                      </a:lvl9pPr>
                    </a:lstStyle>
                    <a:p>
                      <a:pPr algn="ctr"/>
                      <a:r>
                        <a:rPr lang="en-US" sz="1100" b="1" dirty="0" smtClean="0">
                          <a:solidFill>
                            <a:srgbClr val="FF0000"/>
                          </a:solidFill>
                          <a:latin typeface="Arial" panose="020B0604020202020204" pitchFamily="34" charset="0"/>
                          <a:cs typeface="Arial" panose="020B0604020202020204" pitchFamily="34" charset="0"/>
                        </a:rPr>
                        <a:t>Max NCO </a:t>
                      </a:r>
                    </a:p>
                  </a:txBody>
                  <a:tcPr marL="36576" marR="36576" marT="27432" marB="2743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hMerge="1">
                  <a:txBody>
                    <a:bodyPr/>
                    <a:lstStyle/>
                    <a:p>
                      <a:pPr algn="ctr"/>
                      <a:endParaRPr lang="en-US" sz="1100" b="1" dirty="0">
                        <a:solidFill>
                          <a:schemeClr val="bg1"/>
                        </a:solidFill>
                        <a:latin typeface="+mj-lt"/>
                        <a:cs typeface="Arial" panose="020B0604020202020204" pitchFamily="34" charset="0"/>
                      </a:endParaRPr>
                    </a:p>
                  </a:txBody>
                  <a:tcPr marL="36576" marR="36576" marT="27432" marB="27432"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3"/>
                    </a:solidFill>
                  </a:tcPr>
                </a:tc>
              </a:tr>
              <a:tr h="251244">
                <a:tc vMerge="1">
                  <a:txBody>
                    <a:bodyPr/>
                    <a:lstStyle/>
                    <a:p>
                      <a:endParaRPr lang="en-GB"/>
                    </a:p>
                  </a:txBody>
                  <a:tcPr/>
                </a:tc>
                <a:tc>
                  <a:txBody>
                    <a:bodyPr/>
                    <a:lstStyle>
                      <a:lvl1pPr marL="0" algn="l" defTabSz="457200" rtl="0" eaLnBrk="1" latinLnBrk="0" hangingPunct="1">
                        <a:defRPr sz="1800" b="1" kern="1200">
                          <a:solidFill>
                            <a:schemeClr val="lt1"/>
                          </a:solidFill>
                          <a:latin typeface="Arial"/>
                        </a:defRPr>
                      </a:lvl1pPr>
                      <a:lvl2pPr marL="457200" algn="l" defTabSz="457200" rtl="0" eaLnBrk="1" latinLnBrk="0" hangingPunct="1">
                        <a:defRPr sz="1800" b="1" kern="1200">
                          <a:solidFill>
                            <a:schemeClr val="lt1"/>
                          </a:solidFill>
                          <a:latin typeface="Arial"/>
                        </a:defRPr>
                      </a:lvl2pPr>
                      <a:lvl3pPr marL="914400" algn="l" defTabSz="457200" rtl="0" eaLnBrk="1" latinLnBrk="0" hangingPunct="1">
                        <a:defRPr sz="1800" b="1" kern="1200">
                          <a:solidFill>
                            <a:schemeClr val="lt1"/>
                          </a:solidFill>
                          <a:latin typeface="Arial"/>
                        </a:defRPr>
                      </a:lvl3pPr>
                      <a:lvl4pPr marL="1371600" algn="l" defTabSz="457200" rtl="0" eaLnBrk="1" latinLnBrk="0" hangingPunct="1">
                        <a:defRPr sz="1800" b="1" kern="1200">
                          <a:solidFill>
                            <a:schemeClr val="lt1"/>
                          </a:solidFill>
                          <a:latin typeface="Arial"/>
                        </a:defRPr>
                      </a:lvl4pPr>
                      <a:lvl5pPr marL="1828800" algn="l" defTabSz="457200" rtl="0" eaLnBrk="1" latinLnBrk="0" hangingPunct="1">
                        <a:defRPr sz="1800" b="1" kern="1200">
                          <a:solidFill>
                            <a:schemeClr val="lt1"/>
                          </a:solidFill>
                          <a:latin typeface="Arial"/>
                        </a:defRPr>
                      </a:lvl5pPr>
                      <a:lvl6pPr marL="2286000" algn="l" defTabSz="457200" rtl="0" eaLnBrk="1" latinLnBrk="0" hangingPunct="1">
                        <a:defRPr sz="1800" b="1" kern="1200">
                          <a:solidFill>
                            <a:schemeClr val="lt1"/>
                          </a:solidFill>
                          <a:latin typeface="Arial"/>
                        </a:defRPr>
                      </a:lvl6pPr>
                      <a:lvl7pPr marL="2743200" algn="l" defTabSz="457200" rtl="0" eaLnBrk="1" latinLnBrk="0" hangingPunct="1">
                        <a:defRPr sz="1800" b="1" kern="1200">
                          <a:solidFill>
                            <a:schemeClr val="lt1"/>
                          </a:solidFill>
                          <a:latin typeface="Arial"/>
                        </a:defRPr>
                      </a:lvl7pPr>
                      <a:lvl8pPr marL="3200400" algn="l" defTabSz="457200" rtl="0" eaLnBrk="1" latinLnBrk="0" hangingPunct="1">
                        <a:defRPr sz="1800" b="1" kern="1200">
                          <a:solidFill>
                            <a:schemeClr val="lt1"/>
                          </a:solidFill>
                          <a:latin typeface="Arial"/>
                        </a:defRPr>
                      </a:lvl8pPr>
                      <a:lvl9pPr marL="3657600" algn="l" defTabSz="457200" rtl="0" eaLnBrk="1" latinLnBrk="0" hangingPunct="1">
                        <a:defRPr sz="1800" b="1" kern="1200">
                          <a:solidFill>
                            <a:schemeClr val="lt1"/>
                          </a:solidFill>
                          <a:latin typeface="Arial"/>
                        </a:defRPr>
                      </a:lvl9pPr>
                    </a:lstStyle>
                    <a:p>
                      <a:pPr algn="ctr"/>
                      <a:r>
                        <a:rPr lang="en-US" sz="1100" b="1" dirty="0" smtClean="0">
                          <a:solidFill>
                            <a:schemeClr val="tx1"/>
                          </a:solidFill>
                          <a:latin typeface="Arial" panose="020B0604020202020204" pitchFamily="34" charset="0"/>
                          <a:cs typeface="Arial" panose="020B0604020202020204" pitchFamily="34" charset="0"/>
                        </a:rPr>
                        <a:t>Amber</a:t>
                      </a:r>
                      <a:endParaRPr lang="en-US" sz="1100" b="1" dirty="0">
                        <a:solidFill>
                          <a:schemeClr val="tx1"/>
                        </a:solidFill>
                        <a:latin typeface="Arial" panose="020B0604020202020204" pitchFamily="34" charset="0"/>
                        <a:cs typeface="Arial" panose="020B0604020202020204" pitchFamily="34" charset="0"/>
                      </a:endParaRPr>
                    </a:p>
                  </a:txBody>
                  <a:tcPr marL="36576" marR="36576" marT="27432" marB="2743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457200" rtl="0" eaLnBrk="1" latinLnBrk="0" hangingPunct="1">
                        <a:defRPr sz="1800" b="1" kern="1200">
                          <a:solidFill>
                            <a:schemeClr val="lt1"/>
                          </a:solidFill>
                          <a:latin typeface="Arial"/>
                        </a:defRPr>
                      </a:lvl1pPr>
                      <a:lvl2pPr marL="457200" algn="l" defTabSz="457200" rtl="0" eaLnBrk="1" latinLnBrk="0" hangingPunct="1">
                        <a:defRPr sz="1800" b="1" kern="1200">
                          <a:solidFill>
                            <a:schemeClr val="lt1"/>
                          </a:solidFill>
                          <a:latin typeface="Arial"/>
                        </a:defRPr>
                      </a:lvl2pPr>
                      <a:lvl3pPr marL="914400" algn="l" defTabSz="457200" rtl="0" eaLnBrk="1" latinLnBrk="0" hangingPunct="1">
                        <a:defRPr sz="1800" b="1" kern="1200">
                          <a:solidFill>
                            <a:schemeClr val="lt1"/>
                          </a:solidFill>
                          <a:latin typeface="Arial"/>
                        </a:defRPr>
                      </a:lvl3pPr>
                      <a:lvl4pPr marL="1371600" algn="l" defTabSz="457200" rtl="0" eaLnBrk="1" latinLnBrk="0" hangingPunct="1">
                        <a:defRPr sz="1800" b="1" kern="1200">
                          <a:solidFill>
                            <a:schemeClr val="lt1"/>
                          </a:solidFill>
                          <a:latin typeface="Arial"/>
                        </a:defRPr>
                      </a:lvl4pPr>
                      <a:lvl5pPr marL="1828800" algn="l" defTabSz="457200" rtl="0" eaLnBrk="1" latinLnBrk="0" hangingPunct="1">
                        <a:defRPr sz="1800" b="1" kern="1200">
                          <a:solidFill>
                            <a:schemeClr val="lt1"/>
                          </a:solidFill>
                          <a:latin typeface="Arial"/>
                        </a:defRPr>
                      </a:lvl5pPr>
                      <a:lvl6pPr marL="2286000" algn="l" defTabSz="457200" rtl="0" eaLnBrk="1" latinLnBrk="0" hangingPunct="1">
                        <a:defRPr sz="1800" b="1" kern="1200">
                          <a:solidFill>
                            <a:schemeClr val="lt1"/>
                          </a:solidFill>
                          <a:latin typeface="Arial"/>
                        </a:defRPr>
                      </a:lvl6pPr>
                      <a:lvl7pPr marL="2743200" algn="l" defTabSz="457200" rtl="0" eaLnBrk="1" latinLnBrk="0" hangingPunct="1">
                        <a:defRPr sz="1800" b="1" kern="1200">
                          <a:solidFill>
                            <a:schemeClr val="lt1"/>
                          </a:solidFill>
                          <a:latin typeface="Arial"/>
                        </a:defRPr>
                      </a:lvl7pPr>
                      <a:lvl8pPr marL="3200400" algn="l" defTabSz="457200" rtl="0" eaLnBrk="1" latinLnBrk="0" hangingPunct="1">
                        <a:defRPr sz="1800" b="1" kern="1200">
                          <a:solidFill>
                            <a:schemeClr val="lt1"/>
                          </a:solidFill>
                          <a:latin typeface="Arial"/>
                        </a:defRPr>
                      </a:lvl8pPr>
                      <a:lvl9pPr marL="3657600" algn="l" defTabSz="457200" rtl="0" eaLnBrk="1" latinLnBrk="0" hangingPunct="1">
                        <a:defRPr sz="1800" b="1" kern="1200">
                          <a:solidFill>
                            <a:schemeClr val="lt1"/>
                          </a:solidFill>
                          <a:latin typeface="Arial"/>
                        </a:defRPr>
                      </a:lvl9pPr>
                    </a:lstStyle>
                    <a:p>
                      <a:pPr algn="ctr"/>
                      <a:r>
                        <a:rPr lang="en-GB" sz="1100" b="1" dirty="0" smtClean="0">
                          <a:solidFill>
                            <a:schemeClr val="bg1"/>
                          </a:solidFill>
                          <a:latin typeface="Arial" panose="020B0604020202020204" pitchFamily="34" charset="0"/>
                          <a:cs typeface="Arial" panose="020B0604020202020204" pitchFamily="34" charset="0"/>
                        </a:rPr>
                        <a:t>Red</a:t>
                      </a:r>
                      <a:endParaRPr lang="en-GB" sz="1100" b="1" dirty="0">
                        <a:solidFill>
                          <a:schemeClr val="bg1"/>
                        </a:solidFill>
                        <a:latin typeface="Arial" panose="020B0604020202020204" pitchFamily="34" charset="0"/>
                        <a:cs typeface="Arial" panose="020B0604020202020204" pitchFamily="34" charset="0"/>
                      </a:endParaRPr>
                    </a:p>
                  </a:txBody>
                  <a:tcPr marL="36576" marR="36576" marT="27432" marB="2743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vMerge="1">
                  <a:txBody>
                    <a:bodyPr/>
                    <a:lstStyle/>
                    <a:p>
                      <a:endParaRPr lang="en-GB"/>
                    </a:p>
                  </a:txBody>
                  <a:tcPr/>
                </a:tc>
                <a:tc vMerge="1">
                  <a:txBody>
                    <a:bodyPr/>
                    <a:lstStyle/>
                    <a:p>
                      <a:endParaRPr lang="en-US"/>
                    </a:p>
                  </a:txBody>
                  <a:tcPr/>
                </a:tc>
                <a:tc>
                  <a:txBody>
                    <a:bodyPr/>
                    <a:lstStyle>
                      <a:lvl1pPr marL="0" algn="l" defTabSz="457200" rtl="0" eaLnBrk="1" latinLnBrk="0" hangingPunct="1">
                        <a:defRPr sz="1800" b="1" kern="1200">
                          <a:solidFill>
                            <a:schemeClr val="lt1"/>
                          </a:solidFill>
                          <a:latin typeface="Arial"/>
                        </a:defRPr>
                      </a:lvl1pPr>
                      <a:lvl2pPr marL="457200" algn="l" defTabSz="457200" rtl="0" eaLnBrk="1" latinLnBrk="0" hangingPunct="1">
                        <a:defRPr sz="1800" b="1" kern="1200">
                          <a:solidFill>
                            <a:schemeClr val="lt1"/>
                          </a:solidFill>
                          <a:latin typeface="Arial"/>
                        </a:defRPr>
                      </a:lvl2pPr>
                      <a:lvl3pPr marL="914400" algn="l" defTabSz="457200" rtl="0" eaLnBrk="1" latinLnBrk="0" hangingPunct="1">
                        <a:defRPr sz="1800" b="1" kern="1200">
                          <a:solidFill>
                            <a:schemeClr val="lt1"/>
                          </a:solidFill>
                          <a:latin typeface="Arial"/>
                        </a:defRPr>
                      </a:lvl3pPr>
                      <a:lvl4pPr marL="1371600" algn="l" defTabSz="457200" rtl="0" eaLnBrk="1" latinLnBrk="0" hangingPunct="1">
                        <a:defRPr sz="1800" b="1" kern="1200">
                          <a:solidFill>
                            <a:schemeClr val="lt1"/>
                          </a:solidFill>
                          <a:latin typeface="Arial"/>
                        </a:defRPr>
                      </a:lvl4pPr>
                      <a:lvl5pPr marL="1828800" algn="l" defTabSz="457200" rtl="0" eaLnBrk="1" latinLnBrk="0" hangingPunct="1">
                        <a:defRPr sz="1800" b="1" kern="1200">
                          <a:solidFill>
                            <a:schemeClr val="lt1"/>
                          </a:solidFill>
                          <a:latin typeface="Arial"/>
                        </a:defRPr>
                      </a:lvl5pPr>
                      <a:lvl6pPr marL="2286000" algn="l" defTabSz="457200" rtl="0" eaLnBrk="1" latinLnBrk="0" hangingPunct="1">
                        <a:defRPr sz="1800" b="1" kern="1200">
                          <a:solidFill>
                            <a:schemeClr val="lt1"/>
                          </a:solidFill>
                          <a:latin typeface="Arial"/>
                        </a:defRPr>
                      </a:lvl6pPr>
                      <a:lvl7pPr marL="2743200" algn="l" defTabSz="457200" rtl="0" eaLnBrk="1" latinLnBrk="0" hangingPunct="1">
                        <a:defRPr sz="1800" b="1" kern="1200">
                          <a:solidFill>
                            <a:schemeClr val="lt1"/>
                          </a:solidFill>
                          <a:latin typeface="Arial"/>
                        </a:defRPr>
                      </a:lvl7pPr>
                      <a:lvl8pPr marL="3200400" algn="l" defTabSz="457200" rtl="0" eaLnBrk="1" latinLnBrk="0" hangingPunct="1">
                        <a:defRPr sz="1800" b="1" kern="1200">
                          <a:solidFill>
                            <a:schemeClr val="lt1"/>
                          </a:solidFill>
                          <a:latin typeface="Arial"/>
                        </a:defRPr>
                      </a:lvl8pPr>
                      <a:lvl9pPr marL="3657600" algn="l" defTabSz="457200" rtl="0" eaLnBrk="1" latinLnBrk="0" hangingPunct="1">
                        <a:defRPr sz="1800" b="1" kern="1200">
                          <a:solidFill>
                            <a:schemeClr val="lt1"/>
                          </a:solidFill>
                          <a:latin typeface="Arial"/>
                        </a:defRPr>
                      </a:lvl9pPr>
                    </a:lstStyle>
                    <a:p>
                      <a:pPr algn="ctr"/>
                      <a:r>
                        <a:rPr lang="en-US" sz="1100" b="1" dirty="0" smtClean="0">
                          <a:solidFill>
                            <a:schemeClr val="tx1"/>
                          </a:solidFill>
                          <a:latin typeface="Arial" panose="020B0604020202020204" pitchFamily="34" charset="0"/>
                          <a:cs typeface="Arial" panose="020B0604020202020204" pitchFamily="34" charset="0"/>
                        </a:rPr>
                        <a:t>Amber</a:t>
                      </a:r>
                      <a:endParaRPr lang="en-US" sz="1100" b="1" dirty="0">
                        <a:solidFill>
                          <a:schemeClr val="tx1"/>
                        </a:solidFill>
                        <a:latin typeface="Arial" panose="020B0604020202020204" pitchFamily="34" charset="0"/>
                        <a:cs typeface="Arial" panose="020B0604020202020204" pitchFamily="34" charset="0"/>
                      </a:endParaRPr>
                    </a:p>
                  </a:txBody>
                  <a:tcPr marL="36576" marR="36576" marT="27432" marB="2743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457200" rtl="0" eaLnBrk="1" latinLnBrk="0" hangingPunct="1">
                        <a:defRPr sz="1800" b="1" kern="1200">
                          <a:solidFill>
                            <a:schemeClr val="lt1"/>
                          </a:solidFill>
                          <a:latin typeface="Arial"/>
                        </a:defRPr>
                      </a:lvl1pPr>
                      <a:lvl2pPr marL="457200" algn="l" defTabSz="457200" rtl="0" eaLnBrk="1" latinLnBrk="0" hangingPunct="1">
                        <a:defRPr sz="1800" b="1" kern="1200">
                          <a:solidFill>
                            <a:schemeClr val="lt1"/>
                          </a:solidFill>
                          <a:latin typeface="Arial"/>
                        </a:defRPr>
                      </a:lvl2pPr>
                      <a:lvl3pPr marL="914400" algn="l" defTabSz="457200" rtl="0" eaLnBrk="1" latinLnBrk="0" hangingPunct="1">
                        <a:defRPr sz="1800" b="1" kern="1200">
                          <a:solidFill>
                            <a:schemeClr val="lt1"/>
                          </a:solidFill>
                          <a:latin typeface="Arial"/>
                        </a:defRPr>
                      </a:lvl3pPr>
                      <a:lvl4pPr marL="1371600" algn="l" defTabSz="457200" rtl="0" eaLnBrk="1" latinLnBrk="0" hangingPunct="1">
                        <a:defRPr sz="1800" b="1" kern="1200">
                          <a:solidFill>
                            <a:schemeClr val="lt1"/>
                          </a:solidFill>
                          <a:latin typeface="Arial"/>
                        </a:defRPr>
                      </a:lvl4pPr>
                      <a:lvl5pPr marL="1828800" algn="l" defTabSz="457200" rtl="0" eaLnBrk="1" latinLnBrk="0" hangingPunct="1">
                        <a:defRPr sz="1800" b="1" kern="1200">
                          <a:solidFill>
                            <a:schemeClr val="lt1"/>
                          </a:solidFill>
                          <a:latin typeface="Arial"/>
                        </a:defRPr>
                      </a:lvl5pPr>
                      <a:lvl6pPr marL="2286000" algn="l" defTabSz="457200" rtl="0" eaLnBrk="1" latinLnBrk="0" hangingPunct="1">
                        <a:defRPr sz="1800" b="1" kern="1200">
                          <a:solidFill>
                            <a:schemeClr val="lt1"/>
                          </a:solidFill>
                          <a:latin typeface="Arial"/>
                        </a:defRPr>
                      </a:lvl6pPr>
                      <a:lvl7pPr marL="2743200" algn="l" defTabSz="457200" rtl="0" eaLnBrk="1" latinLnBrk="0" hangingPunct="1">
                        <a:defRPr sz="1800" b="1" kern="1200">
                          <a:solidFill>
                            <a:schemeClr val="lt1"/>
                          </a:solidFill>
                          <a:latin typeface="Arial"/>
                        </a:defRPr>
                      </a:lvl7pPr>
                      <a:lvl8pPr marL="3200400" algn="l" defTabSz="457200" rtl="0" eaLnBrk="1" latinLnBrk="0" hangingPunct="1">
                        <a:defRPr sz="1800" b="1" kern="1200">
                          <a:solidFill>
                            <a:schemeClr val="lt1"/>
                          </a:solidFill>
                          <a:latin typeface="Arial"/>
                        </a:defRPr>
                      </a:lvl8pPr>
                      <a:lvl9pPr marL="3657600" algn="l" defTabSz="457200" rtl="0" eaLnBrk="1" latinLnBrk="0" hangingPunct="1">
                        <a:defRPr sz="1800" b="1" kern="1200">
                          <a:solidFill>
                            <a:schemeClr val="lt1"/>
                          </a:solidFill>
                          <a:latin typeface="Arial"/>
                        </a:defRPr>
                      </a:lvl9pPr>
                    </a:lstStyle>
                    <a:p>
                      <a:pPr algn="ctr"/>
                      <a:r>
                        <a:rPr lang="en-GB" sz="1100" b="1" dirty="0" smtClean="0">
                          <a:solidFill>
                            <a:schemeClr val="bg1"/>
                          </a:solidFill>
                          <a:latin typeface="Arial" panose="020B0604020202020204" pitchFamily="34" charset="0"/>
                          <a:cs typeface="Arial" panose="020B0604020202020204" pitchFamily="34" charset="0"/>
                        </a:rPr>
                        <a:t>Red</a:t>
                      </a:r>
                      <a:endParaRPr lang="en-GB" sz="1100" b="1" dirty="0">
                        <a:solidFill>
                          <a:schemeClr val="bg1"/>
                        </a:solidFill>
                        <a:latin typeface="Arial" panose="020B0604020202020204" pitchFamily="34" charset="0"/>
                        <a:cs typeface="Arial" panose="020B0604020202020204" pitchFamily="34" charset="0"/>
                      </a:endParaRPr>
                    </a:p>
                  </a:txBody>
                  <a:tcPr marL="36576" marR="36576" marT="27432" marB="2743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457200" rtl="0" eaLnBrk="1" latinLnBrk="0" hangingPunct="1">
                        <a:defRPr sz="1800" b="1" kern="1200">
                          <a:solidFill>
                            <a:schemeClr val="lt1"/>
                          </a:solidFill>
                          <a:latin typeface="Arial"/>
                        </a:defRPr>
                      </a:lvl1pPr>
                      <a:lvl2pPr marL="457200" algn="l" defTabSz="457200" rtl="0" eaLnBrk="1" latinLnBrk="0" hangingPunct="1">
                        <a:defRPr sz="1800" b="1" kern="1200">
                          <a:solidFill>
                            <a:schemeClr val="lt1"/>
                          </a:solidFill>
                          <a:latin typeface="Arial"/>
                        </a:defRPr>
                      </a:lvl2pPr>
                      <a:lvl3pPr marL="914400" algn="l" defTabSz="457200" rtl="0" eaLnBrk="1" latinLnBrk="0" hangingPunct="1">
                        <a:defRPr sz="1800" b="1" kern="1200">
                          <a:solidFill>
                            <a:schemeClr val="lt1"/>
                          </a:solidFill>
                          <a:latin typeface="Arial"/>
                        </a:defRPr>
                      </a:lvl3pPr>
                      <a:lvl4pPr marL="1371600" algn="l" defTabSz="457200" rtl="0" eaLnBrk="1" latinLnBrk="0" hangingPunct="1">
                        <a:defRPr sz="1800" b="1" kern="1200">
                          <a:solidFill>
                            <a:schemeClr val="lt1"/>
                          </a:solidFill>
                          <a:latin typeface="Arial"/>
                        </a:defRPr>
                      </a:lvl4pPr>
                      <a:lvl5pPr marL="1828800" algn="l" defTabSz="457200" rtl="0" eaLnBrk="1" latinLnBrk="0" hangingPunct="1">
                        <a:defRPr sz="1800" b="1" kern="1200">
                          <a:solidFill>
                            <a:schemeClr val="lt1"/>
                          </a:solidFill>
                          <a:latin typeface="Arial"/>
                        </a:defRPr>
                      </a:lvl5pPr>
                      <a:lvl6pPr marL="2286000" algn="l" defTabSz="457200" rtl="0" eaLnBrk="1" latinLnBrk="0" hangingPunct="1">
                        <a:defRPr sz="1800" b="1" kern="1200">
                          <a:solidFill>
                            <a:schemeClr val="lt1"/>
                          </a:solidFill>
                          <a:latin typeface="Arial"/>
                        </a:defRPr>
                      </a:lvl6pPr>
                      <a:lvl7pPr marL="2743200" algn="l" defTabSz="457200" rtl="0" eaLnBrk="1" latinLnBrk="0" hangingPunct="1">
                        <a:defRPr sz="1800" b="1" kern="1200">
                          <a:solidFill>
                            <a:schemeClr val="lt1"/>
                          </a:solidFill>
                          <a:latin typeface="Arial"/>
                        </a:defRPr>
                      </a:lvl7pPr>
                      <a:lvl8pPr marL="3200400" algn="l" defTabSz="457200" rtl="0" eaLnBrk="1" latinLnBrk="0" hangingPunct="1">
                        <a:defRPr sz="1800" b="1" kern="1200">
                          <a:solidFill>
                            <a:schemeClr val="lt1"/>
                          </a:solidFill>
                          <a:latin typeface="Arial"/>
                        </a:defRPr>
                      </a:lvl8pPr>
                      <a:lvl9pPr marL="3657600" algn="l" defTabSz="457200" rtl="0" eaLnBrk="1" latinLnBrk="0" hangingPunct="1">
                        <a:defRPr sz="1800" b="1" kern="1200">
                          <a:solidFill>
                            <a:schemeClr val="lt1"/>
                          </a:solidFill>
                          <a:latin typeface="Arial"/>
                        </a:defRPr>
                      </a:lvl9pPr>
                    </a:lstStyle>
                    <a:p>
                      <a:pPr algn="ctr"/>
                      <a:r>
                        <a:rPr lang="en-US" sz="1100" b="1" dirty="0" smtClean="0">
                          <a:solidFill>
                            <a:schemeClr val="tx1"/>
                          </a:solidFill>
                          <a:latin typeface="Arial" panose="020B0604020202020204" pitchFamily="34" charset="0"/>
                          <a:cs typeface="Arial" panose="020B0604020202020204" pitchFamily="34" charset="0"/>
                        </a:rPr>
                        <a:t>Amber</a:t>
                      </a:r>
                      <a:endParaRPr lang="en-US" sz="1100" b="1" dirty="0">
                        <a:solidFill>
                          <a:schemeClr val="tx1"/>
                        </a:solidFill>
                        <a:latin typeface="Arial" panose="020B0604020202020204" pitchFamily="34" charset="0"/>
                        <a:cs typeface="Arial" panose="020B0604020202020204" pitchFamily="34" charset="0"/>
                      </a:endParaRPr>
                    </a:p>
                  </a:txBody>
                  <a:tcPr marL="36576" marR="36576" marT="27432" marB="2743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457200" rtl="0" eaLnBrk="1" latinLnBrk="0" hangingPunct="1">
                        <a:defRPr sz="1800" b="1" kern="1200">
                          <a:solidFill>
                            <a:schemeClr val="lt1"/>
                          </a:solidFill>
                          <a:latin typeface="Arial"/>
                        </a:defRPr>
                      </a:lvl1pPr>
                      <a:lvl2pPr marL="457200" algn="l" defTabSz="457200" rtl="0" eaLnBrk="1" latinLnBrk="0" hangingPunct="1">
                        <a:defRPr sz="1800" b="1" kern="1200">
                          <a:solidFill>
                            <a:schemeClr val="lt1"/>
                          </a:solidFill>
                          <a:latin typeface="Arial"/>
                        </a:defRPr>
                      </a:lvl2pPr>
                      <a:lvl3pPr marL="914400" algn="l" defTabSz="457200" rtl="0" eaLnBrk="1" latinLnBrk="0" hangingPunct="1">
                        <a:defRPr sz="1800" b="1" kern="1200">
                          <a:solidFill>
                            <a:schemeClr val="lt1"/>
                          </a:solidFill>
                          <a:latin typeface="Arial"/>
                        </a:defRPr>
                      </a:lvl3pPr>
                      <a:lvl4pPr marL="1371600" algn="l" defTabSz="457200" rtl="0" eaLnBrk="1" latinLnBrk="0" hangingPunct="1">
                        <a:defRPr sz="1800" b="1" kern="1200">
                          <a:solidFill>
                            <a:schemeClr val="lt1"/>
                          </a:solidFill>
                          <a:latin typeface="Arial"/>
                        </a:defRPr>
                      </a:lvl4pPr>
                      <a:lvl5pPr marL="1828800" algn="l" defTabSz="457200" rtl="0" eaLnBrk="1" latinLnBrk="0" hangingPunct="1">
                        <a:defRPr sz="1800" b="1" kern="1200">
                          <a:solidFill>
                            <a:schemeClr val="lt1"/>
                          </a:solidFill>
                          <a:latin typeface="Arial"/>
                        </a:defRPr>
                      </a:lvl5pPr>
                      <a:lvl6pPr marL="2286000" algn="l" defTabSz="457200" rtl="0" eaLnBrk="1" latinLnBrk="0" hangingPunct="1">
                        <a:defRPr sz="1800" b="1" kern="1200">
                          <a:solidFill>
                            <a:schemeClr val="lt1"/>
                          </a:solidFill>
                          <a:latin typeface="Arial"/>
                        </a:defRPr>
                      </a:lvl6pPr>
                      <a:lvl7pPr marL="2743200" algn="l" defTabSz="457200" rtl="0" eaLnBrk="1" latinLnBrk="0" hangingPunct="1">
                        <a:defRPr sz="1800" b="1" kern="1200">
                          <a:solidFill>
                            <a:schemeClr val="lt1"/>
                          </a:solidFill>
                          <a:latin typeface="Arial"/>
                        </a:defRPr>
                      </a:lvl7pPr>
                      <a:lvl8pPr marL="3200400" algn="l" defTabSz="457200" rtl="0" eaLnBrk="1" latinLnBrk="0" hangingPunct="1">
                        <a:defRPr sz="1800" b="1" kern="1200">
                          <a:solidFill>
                            <a:schemeClr val="lt1"/>
                          </a:solidFill>
                          <a:latin typeface="Arial"/>
                        </a:defRPr>
                      </a:lvl8pPr>
                      <a:lvl9pPr marL="3657600" algn="l" defTabSz="457200" rtl="0" eaLnBrk="1" latinLnBrk="0" hangingPunct="1">
                        <a:defRPr sz="1800" b="1" kern="1200">
                          <a:solidFill>
                            <a:schemeClr val="lt1"/>
                          </a:solidFill>
                          <a:latin typeface="Arial"/>
                        </a:defRPr>
                      </a:lvl9pPr>
                    </a:lstStyle>
                    <a:p>
                      <a:pPr algn="ctr"/>
                      <a:r>
                        <a:rPr lang="en-GB" sz="1100" b="1" dirty="0" smtClean="0">
                          <a:solidFill>
                            <a:schemeClr val="bg1"/>
                          </a:solidFill>
                          <a:latin typeface="Arial" panose="020B0604020202020204" pitchFamily="34" charset="0"/>
                          <a:cs typeface="Arial" panose="020B0604020202020204" pitchFamily="34" charset="0"/>
                        </a:rPr>
                        <a:t>Red</a:t>
                      </a:r>
                      <a:endParaRPr lang="en-GB" sz="1100" b="1" dirty="0">
                        <a:solidFill>
                          <a:schemeClr val="bg1"/>
                        </a:solidFill>
                        <a:latin typeface="Arial" panose="020B0604020202020204" pitchFamily="34" charset="0"/>
                        <a:cs typeface="Arial" panose="020B0604020202020204" pitchFamily="34" charset="0"/>
                      </a:endParaRPr>
                    </a:p>
                  </a:txBody>
                  <a:tcPr marL="36576" marR="36576" marT="27432" marB="2743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r>
              <a:tr h="283282">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marL="60325" indent="0" algn="l" defTabSz="914400" rtl="0" eaLnBrk="1" latinLnBrk="0" hangingPunct="1"/>
                      <a:r>
                        <a:rPr lang="en-US" sz="1100" b="1" kern="1200" dirty="0" smtClean="0">
                          <a:solidFill>
                            <a:schemeClr val="tx1"/>
                          </a:solidFill>
                          <a:latin typeface="Arial" panose="020B0604020202020204" pitchFamily="34" charset="0"/>
                          <a:ea typeface="+mn-ea"/>
                          <a:cs typeface="Arial" panose="020B0604020202020204" pitchFamily="34" charset="0"/>
                        </a:rPr>
                        <a:t>SBNA Commercial</a:t>
                      </a:r>
                      <a:endParaRPr lang="en-US" sz="1100" b="1" kern="1200" dirty="0">
                        <a:solidFill>
                          <a:schemeClr val="tx1"/>
                        </a:solidFill>
                        <a:latin typeface="Arial" panose="020B0604020202020204" pitchFamily="34" charset="0"/>
                        <a:ea typeface="+mn-ea"/>
                        <a:cs typeface="Arial" panose="020B0604020202020204" pitchFamily="34" charset="0"/>
                      </a:endParaRPr>
                    </a:p>
                  </a:txBody>
                  <a:tcPr marL="36576" marR="36576" marT="27432" marB="2743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b"/>
                      <a:r>
                        <a:rPr lang="en-US" sz="1100" b="0" i="0" u="none" strike="noStrike" dirty="0">
                          <a:effectLst/>
                          <a:latin typeface="Arial"/>
                        </a:rPr>
                        <a:t>$784 </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fontAlgn="b"/>
                      <a:r>
                        <a:rPr lang="en-US" sz="1100" b="0" i="0" u="none" strike="noStrike" dirty="0">
                          <a:effectLst/>
                          <a:latin typeface="Arial"/>
                        </a:rPr>
                        <a:t>$863 </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gridSpan="6">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fontAlgn="ctr"/>
                      <a:endParaRPr lang="en-US" sz="1100" b="1" i="0" u="none" strike="noStrike" dirty="0">
                        <a:solidFill>
                          <a:schemeClr val="tx1"/>
                        </a:solidFill>
                        <a:effectLst/>
                        <a:latin typeface="Arial" panose="020B0604020202020204" pitchFamily="34" charset="0"/>
                        <a:cs typeface="Arial" panose="020B0604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pattFill prst="ltUpDiag">
                      <a:fgClr>
                        <a:schemeClr val="bg1">
                          <a:lumMod val="65000"/>
                        </a:schemeClr>
                      </a:fgClr>
                      <a:bgClr>
                        <a:schemeClr val="bg1"/>
                      </a:bgClr>
                    </a:pattFill>
                  </a:tcPr>
                </a:tc>
                <a:tc hMerge="1">
                  <a:txBody>
                    <a:bodyPr/>
                    <a:lstStyle/>
                    <a:p>
                      <a:endParaRPr lang="en-US"/>
                    </a:p>
                  </a:txBody>
                  <a:tcPr/>
                </a:tc>
                <a:tc hMerge="1">
                  <a:txBody>
                    <a:bodyPr/>
                    <a:lstStyle/>
                    <a:p>
                      <a:endParaRPr lang="en-GB"/>
                    </a:p>
                  </a:txBody>
                  <a:tcPr/>
                </a:tc>
                <a:tc hMerge="1">
                  <a:txBody>
                    <a:bodyPr/>
                    <a:lstStyle/>
                    <a:p>
                      <a:endParaRPr lang="en-GB"/>
                    </a:p>
                  </a:txBody>
                  <a:tcPr/>
                </a:tc>
                <a:tc hMerge="1">
                  <a:txBody>
                    <a:bodyPr/>
                    <a:lstStyle/>
                    <a:p>
                      <a:pPr algn="ctr" fontAlgn="ctr"/>
                      <a:endParaRPr lang="en-US" sz="1100" b="1" i="0" u="none" strike="noStrike" dirty="0">
                        <a:solidFill>
                          <a:schemeClr val="tx1"/>
                        </a:solidFill>
                        <a:effectLst/>
                        <a:latin typeface="Arial"/>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hMerge="1">
                  <a:txBody>
                    <a:bodyPr/>
                    <a:lstStyle/>
                    <a:p>
                      <a:pPr algn="ctr" fontAlgn="ctr"/>
                      <a:endParaRPr lang="en-US" sz="1100" b="1" i="0" u="none" strike="noStrike" dirty="0">
                        <a:solidFill>
                          <a:schemeClr val="tx1"/>
                        </a:solidFill>
                        <a:effectLst/>
                        <a:latin typeface="Arial"/>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r>
              <a:tr h="248856">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marL="169863" indent="0" algn="l" defTabSz="914400" rtl="0" eaLnBrk="1" latinLnBrk="0" hangingPunct="1"/>
                      <a:r>
                        <a:rPr lang="en-US" sz="1100" b="0" i="0" kern="1200" dirty="0" smtClean="0">
                          <a:solidFill>
                            <a:schemeClr val="tx1"/>
                          </a:solidFill>
                          <a:latin typeface="Arial" panose="020B0604020202020204" pitchFamily="34" charset="0"/>
                          <a:ea typeface="+mn-ea"/>
                          <a:cs typeface="Arial" panose="020B0604020202020204" pitchFamily="34" charset="0"/>
                        </a:rPr>
                        <a:t>CRE</a:t>
                      </a:r>
                      <a:endParaRPr lang="en-US" sz="1100" b="0" i="0" kern="1200" dirty="0">
                        <a:solidFill>
                          <a:schemeClr val="tx1"/>
                        </a:solidFill>
                        <a:latin typeface="Arial" panose="020B0604020202020204" pitchFamily="34" charset="0"/>
                        <a:ea typeface="+mn-ea"/>
                        <a:cs typeface="Arial" panose="020B0604020202020204" pitchFamily="34" charset="0"/>
                      </a:endParaRPr>
                    </a:p>
                  </a:txBody>
                  <a:tcPr marL="36576" marR="36576" marT="27432" marB="2743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b"/>
                      <a:r>
                        <a:rPr lang="en-US" sz="1100" b="0" i="0" u="none" strike="noStrike" dirty="0">
                          <a:effectLst/>
                          <a:latin typeface="Arial"/>
                        </a:rPr>
                        <a:t>$367 </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fontAlgn="b"/>
                      <a:r>
                        <a:rPr lang="en-US" sz="1100" b="0" i="0" u="none" strike="noStrike" dirty="0">
                          <a:effectLst/>
                          <a:latin typeface="Arial"/>
                        </a:rPr>
                        <a:t>$404 </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fontAlgn="ctr"/>
                      <a:r>
                        <a:rPr lang="en-US" sz="1100" b="0" i="0" u="none" strike="noStrike" dirty="0" smtClean="0">
                          <a:solidFill>
                            <a:schemeClr val="tx1"/>
                          </a:solidFill>
                          <a:effectLst/>
                          <a:latin typeface="Arial" panose="020B0604020202020204" pitchFamily="34" charset="0"/>
                          <a:cs typeface="Arial" panose="020B0604020202020204" pitchFamily="34" charset="0"/>
                        </a:rPr>
                        <a:t>6.8</a:t>
                      </a:r>
                      <a:endParaRPr lang="en-US" sz="1100" b="0" i="0" u="none" strike="noStrike" dirty="0">
                        <a:solidFill>
                          <a:schemeClr val="tx1"/>
                        </a:solidFill>
                        <a:effectLst/>
                        <a:latin typeface="Arial" panose="020B0604020202020204" pitchFamily="34" charset="0"/>
                        <a:cs typeface="Arial" panose="020B0604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en-US" sz="1100" b="0" i="0" u="none" strike="noStrike" dirty="0" smtClean="0">
                          <a:solidFill>
                            <a:schemeClr val="tx1"/>
                          </a:solidFill>
                          <a:effectLst/>
                          <a:latin typeface="Arial" panose="020B0604020202020204" pitchFamily="34" charset="0"/>
                          <a:cs typeface="Arial" panose="020B0604020202020204" pitchFamily="34" charset="0"/>
                        </a:rPr>
                        <a:t>4.2</a:t>
                      </a:r>
                      <a:endParaRPr lang="en-US" sz="1100" b="0" i="0" u="none" strike="noStrike" dirty="0">
                        <a:solidFill>
                          <a:schemeClr val="tx1"/>
                        </a:solidFill>
                        <a:effectLst/>
                        <a:latin typeface="Arial" panose="020B0604020202020204" pitchFamily="34" charset="0"/>
                        <a:cs typeface="Arial" panose="020B0604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marL="0" marR="0" indent="0" algn="ctr" defTabSz="914400" rtl="0" eaLnBrk="1" fontAlgn="ctr" latinLnBrk="0" hangingPunct="1">
                        <a:lnSpc>
                          <a:spcPct val="100000"/>
                        </a:lnSpc>
                        <a:spcBef>
                          <a:spcPts val="0"/>
                        </a:spcBef>
                        <a:spcAft>
                          <a:spcPts val="0"/>
                        </a:spcAft>
                        <a:buClrTx/>
                        <a:buSzTx/>
                        <a:buFontTx/>
                        <a:buNone/>
                        <a:tabLst/>
                        <a:defRPr/>
                      </a:pPr>
                      <a:r>
                        <a:rPr lang="en-US" sz="1100" b="0" i="0" u="none" strike="noStrike" dirty="0" smtClean="0">
                          <a:solidFill>
                            <a:schemeClr val="tx1"/>
                          </a:solidFill>
                          <a:effectLst/>
                          <a:latin typeface="Arial" panose="020B0604020202020204" pitchFamily="34" charset="0"/>
                          <a:cs typeface="Arial" panose="020B0604020202020204" pitchFamily="34" charset="0"/>
                        </a:rPr>
                        <a:t>0.25%</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marL="0" marR="0" indent="0" algn="ctr" defTabSz="914400" rtl="0" eaLnBrk="1" fontAlgn="ctr" latinLnBrk="0" hangingPunct="1">
                        <a:lnSpc>
                          <a:spcPct val="100000"/>
                        </a:lnSpc>
                        <a:spcBef>
                          <a:spcPts val="0"/>
                        </a:spcBef>
                        <a:spcAft>
                          <a:spcPts val="0"/>
                        </a:spcAft>
                        <a:buClrTx/>
                        <a:buSzTx/>
                        <a:buFontTx/>
                        <a:buNone/>
                        <a:tabLst/>
                        <a:defRPr/>
                      </a:pPr>
                      <a:r>
                        <a:rPr lang="en-US" sz="1100" b="0" i="0" u="none" strike="noStrike" dirty="0" smtClean="0">
                          <a:solidFill>
                            <a:schemeClr val="tx1"/>
                          </a:solidFill>
                          <a:effectLst/>
                          <a:latin typeface="Arial" panose="020B0604020202020204" pitchFamily="34" charset="0"/>
                          <a:cs typeface="Arial" panose="020B0604020202020204" pitchFamily="34" charset="0"/>
                        </a:rPr>
                        <a:t>0.3%</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fontAlgn="ctr"/>
                      <a:r>
                        <a:rPr lang="en-US" sz="1100" b="0" i="0" u="none" strike="noStrike" dirty="0">
                          <a:effectLst/>
                          <a:latin typeface="Arial" panose="020B0604020202020204" pitchFamily="34" charset="0"/>
                          <a:cs typeface="Arial" panose="020B0604020202020204" pitchFamily="34" charset="0"/>
                        </a:rPr>
                        <a:t>0.33%</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fontAlgn="ctr"/>
                      <a:r>
                        <a:rPr lang="en-US" sz="1100" b="0" i="0" u="none" strike="noStrike" dirty="0">
                          <a:effectLst/>
                          <a:latin typeface="Arial" panose="020B0604020202020204" pitchFamily="34" charset="0"/>
                          <a:cs typeface="Arial" panose="020B0604020202020204" pitchFamily="34" charset="0"/>
                        </a:rPr>
                        <a:t>0.34%</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r>
              <a:tr h="248856">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marL="169863" indent="0" algn="l" defTabSz="914400" rtl="0" eaLnBrk="1" latinLnBrk="0" hangingPunct="1"/>
                      <a:r>
                        <a:rPr lang="en-US" sz="1100" b="0" i="0" kern="1200" dirty="0" smtClean="0">
                          <a:solidFill>
                            <a:schemeClr val="tx1"/>
                          </a:solidFill>
                          <a:latin typeface="Arial" panose="020B0604020202020204" pitchFamily="34" charset="0"/>
                          <a:ea typeface="+mn-ea"/>
                          <a:cs typeface="Arial" panose="020B0604020202020204" pitchFamily="34" charset="0"/>
                        </a:rPr>
                        <a:t>C&amp;I</a:t>
                      </a:r>
                      <a:endParaRPr lang="en-US" sz="1100" b="0" i="0" kern="1200" dirty="0">
                        <a:solidFill>
                          <a:schemeClr val="tx1"/>
                        </a:solidFill>
                        <a:latin typeface="Arial" panose="020B0604020202020204" pitchFamily="34" charset="0"/>
                        <a:ea typeface="+mn-ea"/>
                        <a:cs typeface="Arial" panose="020B0604020202020204" pitchFamily="34" charset="0"/>
                      </a:endParaRPr>
                    </a:p>
                  </a:txBody>
                  <a:tcPr marL="36576" marR="36576" marT="27432" marB="2743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b"/>
                      <a:r>
                        <a:rPr lang="en-US" sz="1100" b="0" i="0" u="none" strike="noStrike">
                          <a:effectLst/>
                          <a:latin typeface="Arial"/>
                        </a:rPr>
                        <a:t>$347 </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fontAlgn="b"/>
                      <a:r>
                        <a:rPr lang="en-US" sz="1100" b="0" i="0" u="none" strike="noStrike" dirty="0">
                          <a:effectLst/>
                          <a:latin typeface="Arial"/>
                        </a:rPr>
                        <a:t>$382 </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gridSpan="2">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fontAlgn="ctr"/>
                      <a:r>
                        <a:rPr lang="en-US" sz="1100" b="0" i="0" u="none" strike="noStrike" dirty="0" smtClean="0">
                          <a:solidFill>
                            <a:schemeClr val="tx1"/>
                          </a:solidFill>
                          <a:effectLst/>
                          <a:latin typeface="Arial" panose="020B0604020202020204" pitchFamily="34" charset="0"/>
                          <a:cs typeface="Arial" panose="020B0604020202020204" pitchFamily="34" charset="0"/>
                        </a:rPr>
                        <a:t>1.9</a:t>
                      </a:r>
                      <a:endParaRPr lang="en-US" sz="1100" b="0" i="0" u="none" strike="noStrike" dirty="0">
                        <a:solidFill>
                          <a:schemeClr val="tx1"/>
                        </a:solidFill>
                        <a:effectLst/>
                        <a:latin typeface="Arial" panose="020B0604020202020204" pitchFamily="34" charset="0"/>
                        <a:cs typeface="Arial" panose="020B0604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hMerge="1">
                  <a:txBody>
                    <a:bodyPr/>
                    <a:lstStyle/>
                    <a:p>
                      <a:pPr algn="ctr" fontAlgn="ctr"/>
                      <a:endParaRPr lang="en-US" sz="1100" b="0" i="0" u="none" strike="noStrike" dirty="0">
                        <a:solidFill>
                          <a:schemeClr val="tx1"/>
                        </a:solidFill>
                        <a:effectLst/>
                        <a:latin typeface="Arial" panose="020B0604020202020204" pitchFamily="34" charset="0"/>
                        <a:cs typeface="Arial" panose="020B0604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marL="0" marR="0" indent="0" algn="ctr" defTabSz="914400" rtl="0" eaLnBrk="1" fontAlgn="ctr" latinLnBrk="0" hangingPunct="1">
                        <a:lnSpc>
                          <a:spcPct val="100000"/>
                        </a:lnSpc>
                        <a:spcBef>
                          <a:spcPts val="0"/>
                        </a:spcBef>
                        <a:spcAft>
                          <a:spcPts val="0"/>
                        </a:spcAft>
                        <a:buClrTx/>
                        <a:buSzTx/>
                        <a:buFontTx/>
                        <a:buNone/>
                        <a:tabLst/>
                        <a:defRPr/>
                      </a:pPr>
                      <a:r>
                        <a:rPr lang="en-US" sz="1100" b="0" i="0" u="none" strike="noStrike" dirty="0" smtClean="0">
                          <a:solidFill>
                            <a:schemeClr val="tx1"/>
                          </a:solidFill>
                          <a:effectLst/>
                          <a:latin typeface="Arial" panose="020B0604020202020204" pitchFamily="34" charset="0"/>
                          <a:cs typeface="Arial" panose="020B0604020202020204" pitchFamily="34" charset="0"/>
                        </a:rPr>
                        <a:t>0.85%</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marL="0" marR="0" indent="0" algn="ctr" defTabSz="914400" rtl="0" eaLnBrk="1" fontAlgn="ctr" latinLnBrk="0" hangingPunct="1">
                        <a:lnSpc>
                          <a:spcPct val="100000"/>
                        </a:lnSpc>
                        <a:spcBef>
                          <a:spcPts val="0"/>
                        </a:spcBef>
                        <a:spcAft>
                          <a:spcPts val="0"/>
                        </a:spcAft>
                        <a:buClrTx/>
                        <a:buSzTx/>
                        <a:buFontTx/>
                        <a:buNone/>
                        <a:tabLst/>
                        <a:defRPr/>
                      </a:pPr>
                      <a:r>
                        <a:rPr lang="en-US" sz="1100" b="0" i="0" u="none" strike="noStrike" dirty="0" smtClean="0">
                          <a:solidFill>
                            <a:schemeClr val="tx1"/>
                          </a:solidFill>
                          <a:effectLst/>
                          <a:latin typeface="Arial" panose="020B0604020202020204" pitchFamily="34" charset="0"/>
                          <a:cs typeface="Arial" panose="020B0604020202020204" pitchFamily="34" charset="0"/>
                        </a:rPr>
                        <a:t>0.95%</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fontAlgn="ctr"/>
                      <a:r>
                        <a:rPr lang="en-US" sz="1100" b="0" i="0" u="none" strike="noStrike" dirty="0">
                          <a:effectLst/>
                          <a:latin typeface="Arial" panose="020B0604020202020204" pitchFamily="34" charset="0"/>
                          <a:cs typeface="Arial" panose="020B0604020202020204" pitchFamily="34" charset="0"/>
                        </a:rPr>
                        <a:t>1.12%</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fontAlgn="ctr"/>
                      <a:r>
                        <a:rPr lang="en-US" sz="1100" b="0" i="0" u="none" strike="noStrike" dirty="0">
                          <a:effectLst/>
                          <a:latin typeface="Arial" panose="020B0604020202020204" pitchFamily="34" charset="0"/>
                          <a:cs typeface="Arial" panose="020B0604020202020204" pitchFamily="34" charset="0"/>
                        </a:rPr>
                        <a:t>1.17%</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r>
              <a:tr h="248856">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marL="169863" indent="0" algn="l" defTabSz="914400" rtl="0" eaLnBrk="1" latinLnBrk="0" hangingPunct="1"/>
                      <a:r>
                        <a:rPr lang="en-US" sz="1100" b="1" i="0" kern="1200" dirty="0" smtClean="0">
                          <a:solidFill>
                            <a:schemeClr val="tx1"/>
                          </a:solidFill>
                          <a:latin typeface="Arial" panose="020B0604020202020204" pitchFamily="34" charset="0"/>
                          <a:ea typeface="+mn-ea"/>
                          <a:cs typeface="Arial" panose="020B0604020202020204" pitchFamily="34" charset="0"/>
                        </a:rPr>
                        <a:t>GCB</a:t>
                      </a:r>
                      <a:r>
                        <a:rPr lang="en-US" sz="1100" b="1" i="0" kern="1200" baseline="0" dirty="0" smtClean="0">
                          <a:solidFill>
                            <a:schemeClr val="tx1"/>
                          </a:solidFill>
                          <a:latin typeface="Arial" panose="020B0604020202020204" pitchFamily="34" charset="0"/>
                          <a:ea typeface="+mn-ea"/>
                          <a:cs typeface="Arial" panose="020B0604020202020204" pitchFamily="34" charset="0"/>
                        </a:rPr>
                        <a:t> – Large Corporates</a:t>
                      </a:r>
                      <a:endParaRPr lang="en-US" sz="1100" b="1" i="0" kern="1200" dirty="0">
                        <a:solidFill>
                          <a:schemeClr val="tx1"/>
                        </a:solidFill>
                        <a:latin typeface="Arial" panose="020B0604020202020204" pitchFamily="34" charset="0"/>
                        <a:ea typeface="+mn-ea"/>
                        <a:cs typeface="Arial" panose="020B0604020202020204" pitchFamily="34" charset="0"/>
                      </a:endParaRPr>
                    </a:p>
                  </a:txBody>
                  <a:tcPr marL="36576" marR="36576" marT="27432" marB="2743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b"/>
                      <a:r>
                        <a:rPr lang="en-US" sz="1100" b="1" i="0" u="none" strike="noStrike">
                          <a:effectLst/>
                          <a:latin typeface="Arial"/>
                        </a:rPr>
                        <a:t>$17 </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fontAlgn="b"/>
                      <a:r>
                        <a:rPr lang="en-US" sz="1100" b="1" i="0" u="none" strike="noStrike">
                          <a:effectLst/>
                          <a:latin typeface="Arial"/>
                        </a:rPr>
                        <a:t>$19 </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gridSpan="2">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fontAlgn="ctr"/>
                      <a:r>
                        <a:rPr lang="en-US" sz="1100" b="1" i="0" u="none" strike="noStrike" dirty="0" smtClean="0">
                          <a:solidFill>
                            <a:schemeClr val="tx1"/>
                          </a:solidFill>
                          <a:effectLst/>
                          <a:latin typeface="Arial" panose="020B0604020202020204" pitchFamily="34" charset="0"/>
                          <a:cs typeface="Arial" panose="020B0604020202020204" pitchFamily="34" charset="0"/>
                        </a:rPr>
                        <a:t>2.7</a:t>
                      </a:r>
                      <a:endParaRPr lang="en-US" sz="1100" b="1" i="0" u="none" strike="noStrike" dirty="0">
                        <a:solidFill>
                          <a:schemeClr val="tx1"/>
                        </a:solidFill>
                        <a:effectLst/>
                        <a:latin typeface="Arial" panose="020B0604020202020204" pitchFamily="34" charset="0"/>
                        <a:cs typeface="Arial" panose="020B0604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fontAlgn="ctr"/>
                      <a:endParaRPr lang="en-US" sz="1100" b="0" i="0" u="none" strike="noStrike" dirty="0">
                        <a:solidFill>
                          <a:schemeClr val="tx1"/>
                        </a:solidFill>
                        <a:effectLst/>
                        <a:latin typeface="Arial" panose="020B0604020202020204" pitchFamily="34" charset="0"/>
                        <a:cs typeface="Arial" panose="020B0604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marL="0" marR="0" indent="0" algn="ctr" defTabSz="914400" rtl="0" eaLnBrk="1" fontAlgn="ctr" latinLnBrk="0" hangingPunct="1">
                        <a:lnSpc>
                          <a:spcPct val="100000"/>
                        </a:lnSpc>
                        <a:spcBef>
                          <a:spcPts val="0"/>
                        </a:spcBef>
                        <a:spcAft>
                          <a:spcPts val="0"/>
                        </a:spcAft>
                        <a:buClrTx/>
                        <a:buSzTx/>
                        <a:buFontTx/>
                        <a:buNone/>
                        <a:tabLst/>
                        <a:defRPr/>
                      </a:pPr>
                      <a:r>
                        <a:rPr lang="en-US" sz="1100" b="1" i="0" u="none" strike="noStrike" dirty="0" smtClean="0">
                          <a:solidFill>
                            <a:schemeClr val="tx1"/>
                          </a:solidFill>
                          <a:effectLst/>
                          <a:latin typeface="Arial" panose="020B0604020202020204" pitchFamily="34" charset="0"/>
                          <a:cs typeface="Arial" panose="020B0604020202020204" pitchFamily="34" charset="0"/>
                        </a:rPr>
                        <a:t>0.07%</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marL="0" marR="0" indent="0" algn="ctr" defTabSz="914400" rtl="0" eaLnBrk="1" fontAlgn="ctr" latinLnBrk="0" hangingPunct="1">
                        <a:lnSpc>
                          <a:spcPct val="100000"/>
                        </a:lnSpc>
                        <a:spcBef>
                          <a:spcPts val="0"/>
                        </a:spcBef>
                        <a:spcAft>
                          <a:spcPts val="0"/>
                        </a:spcAft>
                        <a:buClrTx/>
                        <a:buSzTx/>
                        <a:buFontTx/>
                        <a:buNone/>
                        <a:tabLst/>
                        <a:defRPr/>
                      </a:pPr>
                      <a:r>
                        <a:rPr lang="en-US" sz="1100" b="1" i="0" u="none" strike="noStrike" dirty="0" smtClean="0">
                          <a:solidFill>
                            <a:schemeClr val="tx1"/>
                          </a:solidFill>
                          <a:effectLst/>
                          <a:latin typeface="Arial" panose="020B0604020202020204" pitchFamily="34" charset="0"/>
                          <a:cs typeface="Arial" panose="020B0604020202020204" pitchFamily="34" charset="0"/>
                        </a:rPr>
                        <a:t>0.08%</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fontAlgn="ctr"/>
                      <a:r>
                        <a:rPr lang="en-US" sz="1100" b="1" i="0" u="none" strike="noStrike" dirty="0" smtClean="0">
                          <a:effectLst/>
                          <a:latin typeface="Arial" panose="020B0604020202020204" pitchFamily="34" charset="0"/>
                          <a:cs typeface="Arial" panose="020B0604020202020204" pitchFamily="34" charset="0"/>
                        </a:rPr>
                        <a:t>0.09%</a:t>
                      </a:r>
                      <a:endParaRPr lang="en-US" sz="1100" b="1" i="0" u="none" strike="noStrike" dirty="0">
                        <a:effectLst/>
                        <a:latin typeface="Arial" panose="020B0604020202020204" pitchFamily="34" charset="0"/>
                        <a:cs typeface="Arial" panose="020B0604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fontAlgn="ctr"/>
                      <a:r>
                        <a:rPr lang="en-US" sz="1100" b="1" i="0" u="none" strike="noStrike" dirty="0" smtClean="0">
                          <a:effectLst/>
                          <a:latin typeface="Arial" panose="020B0604020202020204" pitchFamily="34" charset="0"/>
                          <a:cs typeface="Arial" panose="020B0604020202020204" pitchFamily="34" charset="0"/>
                        </a:rPr>
                        <a:t>0.09%</a:t>
                      </a:r>
                      <a:endParaRPr lang="en-US" sz="1100" b="1" i="0" u="none" strike="noStrike" dirty="0">
                        <a:effectLst/>
                        <a:latin typeface="Arial" panose="020B0604020202020204" pitchFamily="34" charset="0"/>
                        <a:cs typeface="Arial" panose="020B0604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r>
              <a:tr h="248856">
                <a:tc>
                  <a:txBody>
                    <a:bodyPr/>
                    <a:lstStyle/>
                    <a:p>
                      <a:pPr marL="169863" indent="0" algn="l" defTabSz="914400" rtl="0" eaLnBrk="1" latinLnBrk="0" hangingPunct="1"/>
                      <a:r>
                        <a:rPr lang="en-US" sz="1100" b="0" i="0" kern="1200" dirty="0" smtClean="0">
                          <a:solidFill>
                            <a:schemeClr val="tx1"/>
                          </a:solidFill>
                          <a:latin typeface="Arial" panose="020B0604020202020204" pitchFamily="34" charset="0"/>
                          <a:ea typeface="+mn-ea"/>
                          <a:cs typeface="Arial" panose="020B0604020202020204" pitchFamily="34" charset="0"/>
                        </a:rPr>
                        <a:t>GCB </a:t>
                      </a:r>
                      <a:r>
                        <a:rPr lang="en-US" sz="1100" b="0" i="0" kern="1200" baseline="0" dirty="0" smtClean="0">
                          <a:solidFill>
                            <a:schemeClr val="tx1"/>
                          </a:solidFill>
                          <a:latin typeface="Arial" panose="020B0604020202020204" pitchFamily="34" charset="0"/>
                          <a:ea typeface="+mn-ea"/>
                          <a:cs typeface="Arial" panose="020B0604020202020204" pitchFamily="34" charset="0"/>
                        </a:rPr>
                        <a:t>–</a:t>
                      </a:r>
                      <a:r>
                        <a:rPr lang="en-US" sz="1100" b="0" i="0" kern="1200" dirty="0" smtClean="0">
                          <a:solidFill>
                            <a:schemeClr val="tx1"/>
                          </a:solidFill>
                          <a:latin typeface="Arial" panose="020B0604020202020204" pitchFamily="34" charset="0"/>
                          <a:ea typeface="+mn-ea"/>
                          <a:cs typeface="Arial" panose="020B0604020202020204" pitchFamily="34" charset="0"/>
                        </a:rPr>
                        <a:t> MRG</a:t>
                      </a:r>
                      <a:endParaRPr lang="en-US" sz="1100" b="0" i="0" kern="1200" dirty="0">
                        <a:solidFill>
                          <a:schemeClr val="tx1"/>
                        </a:solidFill>
                        <a:latin typeface="Arial" panose="020B0604020202020204" pitchFamily="34" charset="0"/>
                        <a:ea typeface="+mn-ea"/>
                        <a:cs typeface="Arial" panose="020B0604020202020204" pitchFamily="34" charset="0"/>
                      </a:endParaRPr>
                    </a:p>
                  </a:txBody>
                  <a:tcPr marL="36576" marR="36576" marT="27432" marB="2743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b"/>
                      <a:r>
                        <a:rPr lang="en-US" sz="1100" b="0" i="0" u="none" strike="noStrike" dirty="0">
                          <a:effectLst/>
                          <a:latin typeface="Arial"/>
                        </a:rPr>
                        <a:t>$54 </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fontAlgn="b"/>
                      <a:r>
                        <a:rPr lang="en-US" sz="1100" b="0" i="0" u="none" strike="noStrike" dirty="0">
                          <a:effectLst/>
                          <a:latin typeface="Arial"/>
                        </a:rPr>
                        <a:t>$59 </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gridSpan="2">
                  <a:txBody>
                    <a:bodyPr/>
                    <a:lstStyle/>
                    <a:p>
                      <a:pPr algn="ctr" fontAlgn="ctr"/>
                      <a:r>
                        <a:rPr lang="en-US" sz="1100" b="0" i="0" u="none" strike="noStrike" dirty="0" smtClean="0">
                          <a:solidFill>
                            <a:schemeClr val="tx1"/>
                          </a:solidFill>
                          <a:effectLst/>
                          <a:latin typeface="Arial" panose="020B0604020202020204" pitchFamily="34" charset="0"/>
                          <a:cs typeface="Arial" panose="020B0604020202020204" pitchFamily="34" charset="0"/>
                        </a:rPr>
                        <a:t>19.9</a:t>
                      </a:r>
                      <a:endParaRPr lang="en-US" sz="1100" b="0" i="0" u="none" strike="noStrike" dirty="0">
                        <a:solidFill>
                          <a:schemeClr val="tx1"/>
                        </a:solidFill>
                        <a:effectLst/>
                        <a:latin typeface="Arial" panose="020B0604020202020204" pitchFamily="34" charset="0"/>
                        <a:cs typeface="Arial" panose="020B0604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fontAlgn="ctr"/>
                      <a:endParaRPr lang="en-US" sz="1100" b="0" i="0" u="none" strike="noStrike" dirty="0">
                        <a:solidFill>
                          <a:schemeClr val="tx1"/>
                        </a:solidFill>
                        <a:effectLst/>
                        <a:latin typeface="Arial" panose="020B0604020202020204" pitchFamily="34" charset="0"/>
                        <a:cs typeface="Arial" panose="020B0604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sz="1100" b="0" i="0" u="none" strike="noStrike" dirty="0" smtClean="0">
                          <a:solidFill>
                            <a:schemeClr val="tx1"/>
                          </a:solidFill>
                          <a:effectLst/>
                          <a:latin typeface="Arial" panose="020B0604020202020204" pitchFamily="34" charset="0"/>
                          <a:cs typeface="Arial" panose="020B0604020202020204" pitchFamily="34" charset="0"/>
                        </a:rPr>
                        <a:t>0.02%</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sz="1100" b="0" i="0" u="none" strike="noStrike" dirty="0" smtClean="0">
                          <a:solidFill>
                            <a:schemeClr val="tx1"/>
                          </a:solidFill>
                          <a:effectLst/>
                          <a:latin typeface="Arial" panose="020B0604020202020204" pitchFamily="34" charset="0"/>
                          <a:cs typeface="Arial" panose="020B0604020202020204" pitchFamily="34" charset="0"/>
                        </a:rPr>
                        <a:t>0.02%</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a:txBody>
                    <a:bodyPr/>
                    <a:lstStyle/>
                    <a:p>
                      <a:pPr algn="ctr" fontAlgn="ctr"/>
                      <a:r>
                        <a:rPr lang="en-US" sz="1100" b="0" i="0" u="none" strike="noStrike" dirty="0" smtClean="0">
                          <a:effectLst/>
                          <a:latin typeface="Arial" panose="020B0604020202020204" pitchFamily="34" charset="0"/>
                          <a:cs typeface="Arial" panose="020B0604020202020204" pitchFamily="34" charset="0"/>
                        </a:rPr>
                        <a:t>0.02%</a:t>
                      </a:r>
                      <a:endParaRPr lang="en-US" sz="1100" b="0" i="0" u="none" strike="noStrike" dirty="0">
                        <a:effectLst/>
                        <a:latin typeface="Arial" panose="020B0604020202020204" pitchFamily="34" charset="0"/>
                        <a:cs typeface="Arial" panose="020B0604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fontAlgn="ctr"/>
                      <a:r>
                        <a:rPr lang="en-US" sz="1100" b="0" i="0" u="none" strike="noStrike" dirty="0" smtClean="0">
                          <a:effectLst/>
                          <a:latin typeface="Arial" panose="020B0604020202020204" pitchFamily="34" charset="0"/>
                          <a:cs typeface="Arial" panose="020B0604020202020204" pitchFamily="34" charset="0"/>
                        </a:rPr>
                        <a:t>0.02%</a:t>
                      </a:r>
                      <a:endParaRPr lang="en-US" sz="1100" b="0" i="0" u="none" strike="noStrike" dirty="0">
                        <a:effectLst/>
                        <a:latin typeface="Arial" panose="020B0604020202020204" pitchFamily="34" charset="0"/>
                        <a:cs typeface="Arial" panose="020B0604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r>
              <a:tr h="301101">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marL="60325" indent="0" algn="l" defTabSz="914400" rtl="0" eaLnBrk="1" latinLnBrk="0" hangingPunct="1"/>
                      <a:r>
                        <a:rPr lang="en-US" sz="1100" b="1" kern="1200" dirty="0" smtClean="0">
                          <a:solidFill>
                            <a:schemeClr val="tx1"/>
                          </a:solidFill>
                          <a:latin typeface="Arial" panose="020B0604020202020204" pitchFamily="34" charset="0"/>
                          <a:ea typeface="+mn-ea"/>
                          <a:cs typeface="Arial" panose="020B0604020202020204" pitchFamily="34" charset="0"/>
                        </a:rPr>
                        <a:t>SBNA Cons. </a:t>
                      </a:r>
                      <a:r>
                        <a:rPr lang="en-US" sz="1100" b="1" kern="1200" baseline="0" dirty="0" smtClean="0">
                          <a:solidFill>
                            <a:schemeClr val="tx1"/>
                          </a:solidFill>
                          <a:latin typeface="Arial" panose="020B0604020202020204" pitchFamily="34" charset="0"/>
                          <a:ea typeface="+mn-ea"/>
                          <a:cs typeface="Arial" panose="020B0604020202020204" pitchFamily="34" charset="0"/>
                        </a:rPr>
                        <a:t>&amp; Business </a:t>
                      </a:r>
                      <a:endParaRPr lang="en-US" sz="1100" b="1" kern="1200" dirty="0">
                        <a:solidFill>
                          <a:schemeClr val="tx1"/>
                        </a:solidFill>
                        <a:latin typeface="Arial" panose="020B0604020202020204" pitchFamily="34" charset="0"/>
                        <a:ea typeface="+mn-ea"/>
                        <a:cs typeface="Arial" panose="020B0604020202020204" pitchFamily="34" charset="0"/>
                      </a:endParaRPr>
                    </a:p>
                  </a:txBody>
                  <a:tcPr marL="36576" marR="36576" marT="27432" marB="2743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b"/>
                      <a:r>
                        <a:rPr lang="en-US" sz="1100" b="0" i="0" u="none" strike="noStrike" dirty="0">
                          <a:effectLst/>
                          <a:latin typeface="Arial"/>
                        </a:rPr>
                        <a:t>$783 </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fontAlgn="b"/>
                      <a:r>
                        <a:rPr lang="en-US" sz="1100" b="0" i="0" u="none" strike="noStrike" dirty="0">
                          <a:effectLst/>
                          <a:latin typeface="Arial"/>
                        </a:rPr>
                        <a:t>$862 </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gridSpan="6">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fontAlgn="b"/>
                      <a:endParaRPr lang="en-US" sz="1100" b="0" i="0" u="none" strike="noStrike" dirty="0">
                        <a:solidFill>
                          <a:schemeClr val="tx1"/>
                        </a:solidFill>
                        <a:effectLst/>
                        <a:latin typeface="Arial" panose="020B0604020202020204" pitchFamily="34" charset="0"/>
                        <a:cs typeface="Arial" panose="020B0604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pattFill prst="ltUpDiag">
                      <a:fgClr>
                        <a:schemeClr val="bg1">
                          <a:lumMod val="65000"/>
                        </a:schemeClr>
                      </a:fgClr>
                      <a:bgClr>
                        <a:schemeClr val="bg1"/>
                      </a:bgClr>
                    </a:pattFill>
                  </a:tcPr>
                </a:tc>
                <a:tc hMerge="1">
                  <a:txBody>
                    <a:bodyPr/>
                    <a:lstStyle/>
                    <a:p>
                      <a:endParaRPr lang="en-US"/>
                    </a:p>
                  </a:txBody>
                  <a:tcPr/>
                </a:tc>
                <a:tc hMerge="1">
                  <a:txBody>
                    <a:bodyPr/>
                    <a:lstStyle/>
                    <a:p>
                      <a:endParaRPr lang="en-GB"/>
                    </a:p>
                  </a:txBody>
                  <a:tcPr/>
                </a:tc>
                <a:tc hMerge="1">
                  <a:txBody>
                    <a:bodyPr/>
                    <a:lstStyle/>
                    <a:p>
                      <a:endParaRPr lang="en-GB"/>
                    </a:p>
                  </a:txBody>
                  <a:tcPr/>
                </a:tc>
                <a:tc hMerge="1">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fontAlgn="b"/>
                      <a:endParaRPr lang="en-US" sz="1100" b="1" i="0" u="none" strike="noStrike" dirty="0">
                        <a:solidFill>
                          <a:schemeClr val="bg1"/>
                        </a:solidFill>
                        <a:effectLst/>
                        <a:latin typeface="Arial" panose="020B0604020202020204" pitchFamily="34" charset="0"/>
                        <a:cs typeface="Arial" panose="020B0604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hMerge="1">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fontAlgn="b"/>
                      <a:endParaRPr lang="en-US" sz="1100" b="1" i="0" u="none" strike="noStrike" dirty="0">
                        <a:solidFill>
                          <a:schemeClr val="bg1"/>
                        </a:solidFill>
                        <a:effectLst/>
                        <a:latin typeface="Arial" panose="020B0604020202020204" pitchFamily="34" charset="0"/>
                        <a:cs typeface="Arial" panose="020B0604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r>
              <a:tr h="248856">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marL="169863" indent="0" algn="l" defTabSz="914400" rtl="0" eaLnBrk="1" latinLnBrk="0" hangingPunct="1"/>
                      <a:r>
                        <a:rPr lang="en-US" sz="1100" b="0" i="0" kern="1200" dirty="0" smtClean="0">
                          <a:solidFill>
                            <a:schemeClr val="tx1"/>
                          </a:solidFill>
                          <a:latin typeface="Arial" panose="020B0604020202020204" pitchFamily="34" charset="0"/>
                          <a:ea typeface="+mn-ea"/>
                          <a:cs typeface="Arial" panose="020B0604020202020204" pitchFamily="34" charset="0"/>
                        </a:rPr>
                        <a:t>Retail Banking</a:t>
                      </a:r>
                      <a:endParaRPr lang="en-US" sz="1100" b="0" i="0" kern="1200" dirty="0">
                        <a:solidFill>
                          <a:schemeClr val="tx1"/>
                        </a:solidFill>
                        <a:latin typeface="Arial" panose="020B0604020202020204" pitchFamily="34" charset="0"/>
                        <a:ea typeface="+mn-ea"/>
                        <a:cs typeface="Arial" panose="020B0604020202020204" pitchFamily="34" charset="0"/>
                      </a:endParaRPr>
                    </a:p>
                  </a:txBody>
                  <a:tcPr marL="36576" marR="36576" marT="27432" marB="2743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b"/>
                      <a:r>
                        <a:rPr lang="en-US" sz="1100" b="0" i="0" u="none" strike="noStrike">
                          <a:effectLst/>
                          <a:latin typeface="Arial"/>
                        </a:rPr>
                        <a:t>$550 </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fontAlgn="b"/>
                      <a:r>
                        <a:rPr lang="en-US" sz="1100" b="0" i="0" u="none" strike="noStrike" dirty="0">
                          <a:effectLst/>
                          <a:latin typeface="Arial"/>
                        </a:rPr>
                        <a:t>$606 </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gridSpan="2">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fontAlgn="b"/>
                      <a:r>
                        <a:rPr lang="en-US" sz="1100" b="0" i="0" u="none" strike="noStrike" dirty="0">
                          <a:solidFill>
                            <a:schemeClr val="tx1"/>
                          </a:solidFill>
                          <a:effectLst/>
                          <a:latin typeface="Arial" panose="020B0604020202020204" pitchFamily="34" charset="0"/>
                          <a:cs typeface="Arial" panose="020B0604020202020204" pitchFamily="34" charset="0"/>
                        </a:rPr>
                        <a:t>2.6</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hMerge="1">
                  <a:txBody>
                    <a:bodyPr/>
                    <a:lstStyle/>
                    <a:p>
                      <a:pPr algn="ctr" fontAlgn="b"/>
                      <a:endParaRPr lang="en-US" sz="1100" b="0" i="0" u="none" strike="noStrike" dirty="0">
                        <a:solidFill>
                          <a:schemeClr val="tx1"/>
                        </a:solidFill>
                        <a:effectLst/>
                        <a:latin typeface="Arial" panose="020B0604020202020204" pitchFamily="34" charset="0"/>
                        <a:cs typeface="Arial" panose="020B0604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fontAlgn="ctr"/>
                      <a:r>
                        <a:rPr lang="en-US" sz="1100" b="0" i="0" u="none" strike="noStrike" dirty="0" smtClean="0">
                          <a:solidFill>
                            <a:schemeClr val="tx1"/>
                          </a:solidFill>
                          <a:effectLst/>
                          <a:latin typeface="Arial" panose="020B0604020202020204" pitchFamily="34" charset="0"/>
                          <a:cs typeface="Arial" panose="020B0604020202020204" pitchFamily="34" charset="0"/>
                        </a:rPr>
                        <a:t>0.6%</a:t>
                      </a:r>
                      <a:endParaRPr lang="en-US" sz="1100" b="0" i="0" u="none" strike="noStrike" dirty="0">
                        <a:solidFill>
                          <a:schemeClr val="tx1"/>
                        </a:solidFill>
                        <a:effectLst/>
                        <a:latin typeface="Arial" panose="020B0604020202020204" pitchFamily="34" charset="0"/>
                        <a:cs typeface="Arial" panose="020B0604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fontAlgn="ctr"/>
                      <a:r>
                        <a:rPr lang="en-US" sz="1100" b="0" i="0" u="none" strike="noStrike" dirty="0" smtClean="0">
                          <a:solidFill>
                            <a:schemeClr val="tx1"/>
                          </a:solidFill>
                          <a:effectLst/>
                          <a:latin typeface="Arial" panose="020B0604020202020204" pitchFamily="34" charset="0"/>
                          <a:cs typeface="Arial" panose="020B0604020202020204" pitchFamily="34" charset="0"/>
                        </a:rPr>
                        <a:t>0.7%</a:t>
                      </a:r>
                      <a:endParaRPr lang="en-US" sz="1100" b="0" i="0" u="none" strike="noStrike" dirty="0">
                        <a:solidFill>
                          <a:schemeClr val="tx1"/>
                        </a:solidFill>
                        <a:effectLst/>
                        <a:latin typeface="Arial" panose="020B0604020202020204" pitchFamily="34" charset="0"/>
                        <a:cs typeface="Arial" panose="020B0604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fontAlgn="ctr"/>
                      <a:r>
                        <a:rPr lang="en-US" sz="1100" b="0" i="0" u="none" strike="noStrike" dirty="0">
                          <a:effectLst/>
                          <a:latin typeface="Arial" panose="020B0604020202020204" pitchFamily="34" charset="0"/>
                          <a:cs typeface="Arial" panose="020B0604020202020204" pitchFamily="34" charset="0"/>
                        </a:rPr>
                        <a:t>0.83%</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fontAlgn="ctr"/>
                      <a:r>
                        <a:rPr lang="en-US" sz="1100" b="0" i="0" u="none" strike="noStrike" dirty="0">
                          <a:effectLst/>
                          <a:latin typeface="Arial" panose="020B0604020202020204" pitchFamily="34" charset="0"/>
                          <a:cs typeface="Arial" panose="020B0604020202020204" pitchFamily="34" charset="0"/>
                        </a:rPr>
                        <a:t>0.87%</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r>
              <a:tr h="292357">
                <a:tc>
                  <a:txBody>
                    <a:bodyPr/>
                    <a:lstStyle>
                      <a:lvl1pPr marL="0" algn="l" defTabSz="457200" rtl="0" eaLnBrk="1" latinLnBrk="0" hangingPunct="1">
                        <a:defRPr sz="1800" b="1" kern="1200">
                          <a:solidFill>
                            <a:schemeClr val="lt1"/>
                          </a:solidFill>
                          <a:latin typeface="Arial"/>
                        </a:defRPr>
                      </a:lvl1pPr>
                      <a:lvl2pPr marL="457200" algn="l" defTabSz="457200" rtl="0" eaLnBrk="1" latinLnBrk="0" hangingPunct="1">
                        <a:defRPr sz="1800" b="1" kern="1200">
                          <a:solidFill>
                            <a:schemeClr val="lt1"/>
                          </a:solidFill>
                          <a:latin typeface="Arial"/>
                        </a:defRPr>
                      </a:lvl2pPr>
                      <a:lvl3pPr marL="914400" algn="l" defTabSz="457200" rtl="0" eaLnBrk="1" latinLnBrk="0" hangingPunct="1">
                        <a:defRPr sz="1800" b="1" kern="1200">
                          <a:solidFill>
                            <a:schemeClr val="lt1"/>
                          </a:solidFill>
                          <a:latin typeface="Arial"/>
                        </a:defRPr>
                      </a:lvl3pPr>
                      <a:lvl4pPr marL="1371600" algn="l" defTabSz="457200" rtl="0" eaLnBrk="1" latinLnBrk="0" hangingPunct="1">
                        <a:defRPr sz="1800" b="1" kern="1200">
                          <a:solidFill>
                            <a:schemeClr val="lt1"/>
                          </a:solidFill>
                          <a:latin typeface="Arial"/>
                        </a:defRPr>
                      </a:lvl4pPr>
                      <a:lvl5pPr marL="1828800" algn="l" defTabSz="457200" rtl="0" eaLnBrk="1" latinLnBrk="0" hangingPunct="1">
                        <a:defRPr sz="1800" b="1" kern="1200">
                          <a:solidFill>
                            <a:schemeClr val="lt1"/>
                          </a:solidFill>
                          <a:latin typeface="Arial"/>
                        </a:defRPr>
                      </a:lvl5pPr>
                      <a:lvl6pPr marL="2286000" algn="l" defTabSz="457200" rtl="0" eaLnBrk="1" latinLnBrk="0" hangingPunct="1">
                        <a:defRPr sz="1800" b="1" kern="1200">
                          <a:solidFill>
                            <a:schemeClr val="lt1"/>
                          </a:solidFill>
                          <a:latin typeface="Arial"/>
                        </a:defRPr>
                      </a:lvl6pPr>
                      <a:lvl7pPr marL="2743200" algn="l" defTabSz="457200" rtl="0" eaLnBrk="1" latinLnBrk="0" hangingPunct="1">
                        <a:defRPr sz="1800" b="1" kern="1200">
                          <a:solidFill>
                            <a:schemeClr val="lt1"/>
                          </a:solidFill>
                          <a:latin typeface="Arial"/>
                        </a:defRPr>
                      </a:lvl7pPr>
                      <a:lvl8pPr marL="3200400" algn="l" defTabSz="457200" rtl="0" eaLnBrk="1" latinLnBrk="0" hangingPunct="1">
                        <a:defRPr sz="1800" b="1" kern="1200">
                          <a:solidFill>
                            <a:schemeClr val="lt1"/>
                          </a:solidFill>
                          <a:latin typeface="Arial"/>
                        </a:defRPr>
                      </a:lvl8pPr>
                      <a:lvl9pPr marL="3657600" algn="l" defTabSz="457200" rtl="0" eaLnBrk="1" latinLnBrk="0" hangingPunct="1">
                        <a:defRPr sz="1800" b="1" kern="1200">
                          <a:solidFill>
                            <a:schemeClr val="lt1"/>
                          </a:solidFill>
                          <a:latin typeface="Arial"/>
                        </a:defRPr>
                      </a:lvl9pPr>
                    </a:lstStyle>
                    <a:p>
                      <a:pPr marL="169863" indent="0" algn="l" defTabSz="914400" rtl="0" eaLnBrk="1" latinLnBrk="0" hangingPunct="1"/>
                      <a:r>
                        <a:rPr lang="en-US" sz="1100" b="0" i="0" kern="1200" dirty="0" smtClean="0">
                          <a:solidFill>
                            <a:schemeClr val="tx1"/>
                          </a:solidFill>
                          <a:latin typeface="Arial" panose="020B0604020202020204" pitchFamily="34" charset="0"/>
                          <a:ea typeface="+mn-ea"/>
                          <a:cs typeface="Arial" panose="020B0604020202020204" pitchFamily="34" charset="0"/>
                        </a:rPr>
                        <a:t>Business Banking</a:t>
                      </a:r>
                      <a:endParaRPr lang="en-US" sz="1100" b="0" i="0" kern="1200" dirty="0">
                        <a:solidFill>
                          <a:schemeClr val="tx1"/>
                        </a:solidFill>
                        <a:latin typeface="Arial" panose="020B0604020202020204" pitchFamily="34" charset="0"/>
                        <a:ea typeface="+mn-ea"/>
                        <a:cs typeface="Arial" panose="020B0604020202020204" pitchFamily="34" charset="0"/>
                      </a:endParaRPr>
                    </a:p>
                  </a:txBody>
                  <a:tcPr marL="36576" marR="36576" marT="27432" marB="2743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b"/>
                      <a:r>
                        <a:rPr lang="en-US" sz="1100" b="0" i="0" u="none" strike="noStrike">
                          <a:effectLst/>
                          <a:latin typeface="Arial"/>
                        </a:rPr>
                        <a:t>$233 </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fontAlgn="b"/>
                      <a:r>
                        <a:rPr lang="en-US" sz="1100" b="0" i="0" u="none" strike="noStrike" dirty="0">
                          <a:effectLst/>
                          <a:latin typeface="Arial"/>
                        </a:rPr>
                        <a:t>$256 </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gridSpan="2">
                  <a:txBody>
                    <a:bodyPr/>
                    <a:lstStyle>
                      <a:lvl1pPr marL="0" algn="l" defTabSz="457200" rtl="0" eaLnBrk="1" latinLnBrk="0" hangingPunct="1">
                        <a:defRPr sz="1800" b="1" kern="1200">
                          <a:solidFill>
                            <a:schemeClr val="lt1"/>
                          </a:solidFill>
                          <a:latin typeface="Arial"/>
                        </a:defRPr>
                      </a:lvl1pPr>
                      <a:lvl2pPr marL="457200" algn="l" defTabSz="457200" rtl="0" eaLnBrk="1" latinLnBrk="0" hangingPunct="1">
                        <a:defRPr sz="1800" b="1" kern="1200">
                          <a:solidFill>
                            <a:schemeClr val="lt1"/>
                          </a:solidFill>
                          <a:latin typeface="Arial"/>
                        </a:defRPr>
                      </a:lvl2pPr>
                      <a:lvl3pPr marL="914400" algn="l" defTabSz="457200" rtl="0" eaLnBrk="1" latinLnBrk="0" hangingPunct="1">
                        <a:defRPr sz="1800" b="1" kern="1200">
                          <a:solidFill>
                            <a:schemeClr val="lt1"/>
                          </a:solidFill>
                          <a:latin typeface="Arial"/>
                        </a:defRPr>
                      </a:lvl3pPr>
                      <a:lvl4pPr marL="1371600" algn="l" defTabSz="457200" rtl="0" eaLnBrk="1" latinLnBrk="0" hangingPunct="1">
                        <a:defRPr sz="1800" b="1" kern="1200">
                          <a:solidFill>
                            <a:schemeClr val="lt1"/>
                          </a:solidFill>
                          <a:latin typeface="Arial"/>
                        </a:defRPr>
                      </a:lvl4pPr>
                      <a:lvl5pPr marL="1828800" algn="l" defTabSz="457200" rtl="0" eaLnBrk="1" latinLnBrk="0" hangingPunct="1">
                        <a:defRPr sz="1800" b="1" kern="1200">
                          <a:solidFill>
                            <a:schemeClr val="lt1"/>
                          </a:solidFill>
                          <a:latin typeface="Arial"/>
                        </a:defRPr>
                      </a:lvl5pPr>
                      <a:lvl6pPr marL="2286000" algn="l" defTabSz="457200" rtl="0" eaLnBrk="1" latinLnBrk="0" hangingPunct="1">
                        <a:defRPr sz="1800" b="1" kern="1200">
                          <a:solidFill>
                            <a:schemeClr val="lt1"/>
                          </a:solidFill>
                          <a:latin typeface="Arial"/>
                        </a:defRPr>
                      </a:lvl6pPr>
                      <a:lvl7pPr marL="2743200" algn="l" defTabSz="457200" rtl="0" eaLnBrk="1" latinLnBrk="0" hangingPunct="1">
                        <a:defRPr sz="1800" b="1" kern="1200">
                          <a:solidFill>
                            <a:schemeClr val="lt1"/>
                          </a:solidFill>
                          <a:latin typeface="Arial"/>
                        </a:defRPr>
                      </a:lvl7pPr>
                      <a:lvl8pPr marL="3200400" algn="l" defTabSz="457200" rtl="0" eaLnBrk="1" latinLnBrk="0" hangingPunct="1">
                        <a:defRPr sz="1800" b="1" kern="1200">
                          <a:solidFill>
                            <a:schemeClr val="lt1"/>
                          </a:solidFill>
                          <a:latin typeface="Arial"/>
                        </a:defRPr>
                      </a:lvl8pPr>
                      <a:lvl9pPr marL="3657600" algn="l" defTabSz="457200" rtl="0" eaLnBrk="1" latinLnBrk="0" hangingPunct="1">
                        <a:defRPr sz="1800" b="1" kern="1200">
                          <a:solidFill>
                            <a:schemeClr val="lt1"/>
                          </a:solidFill>
                          <a:latin typeface="Arial"/>
                        </a:defRPr>
                      </a:lvl9pPr>
                    </a:lstStyle>
                    <a:p>
                      <a:pPr algn="ctr" fontAlgn="b"/>
                      <a:r>
                        <a:rPr lang="en-US" sz="1100" b="0" i="0" u="none" strike="noStrike" dirty="0">
                          <a:solidFill>
                            <a:schemeClr val="tx1"/>
                          </a:solidFill>
                          <a:effectLst/>
                          <a:latin typeface="Arial" panose="020B0604020202020204" pitchFamily="34" charset="0"/>
                          <a:cs typeface="Arial" panose="020B0604020202020204" pitchFamily="34" charset="0"/>
                        </a:rPr>
                        <a:t>2.9</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hMerge="1">
                  <a:txBody>
                    <a:bodyPr/>
                    <a:lstStyle/>
                    <a:p>
                      <a:pPr algn="ctr" fontAlgn="b"/>
                      <a:endParaRPr lang="en-US" sz="1100" b="0" i="0" u="none" strike="noStrike" dirty="0">
                        <a:solidFill>
                          <a:schemeClr val="tx1"/>
                        </a:solidFill>
                        <a:effectLst/>
                        <a:latin typeface="Arial" panose="020B0604020202020204" pitchFamily="34" charset="0"/>
                        <a:cs typeface="Arial" panose="020B0604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457200" rtl="0" eaLnBrk="1" latinLnBrk="0" hangingPunct="1">
                        <a:defRPr sz="1800" b="1" kern="1200">
                          <a:solidFill>
                            <a:schemeClr val="lt1"/>
                          </a:solidFill>
                          <a:latin typeface="Arial"/>
                        </a:defRPr>
                      </a:lvl1pPr>
                      <a:lvl2pPr marL="457200" algn="l" defTabSz="457200" rtl="0" eaLnBrk="1" latinLnBrk="0" hangingPunct="1">
                        <a:defRPr sz="1800" b="1" kern="1200">
                          <a:solidFill>
                            <a:schemeClr val="lt1"/>
                          </a:solidFill>
                          <a:latin typeface="Arial"/>
                        </a:defRPr>
                      </a:lvl2pPr>
                      <a:lvl3pPr marL="914400" algn="l" defTabSz="457200" rtl="0" eaLnBrk="1" latinLnBrk="0" hangingPunct="1">
                        <a:defRPr sz="1800" b="1" kern="1200">
                          <a:solidFill>
                            <a:schemeClr val="lt1"/>
                          </a:solidFill>
                          <a:latin typeface="Arial"/>
                        </a:defRPr>
                      </a:lvl3pPr>
                      <a:lvl4pPr marL="1371600" algn="l" defTabSz="457200" rtl="0" eaLnBrk="1" latinLnBrk="0" hangingPunct="1">
                        <a:defRPr sz="1800" b="1" kern="1200">
                          <a:solidFill>
                            <a:schemeClr val="lt1"/>
                          </a:solidFill>
                          <a:latin typeface="Arial"/>
                        </a:defRPr>
                      </a:lvl4pPr>
                      <a:lvl5pPr marL="1828800" algn="l" defTabSz="457200" rtl="0" eaLnBrk="1" latinLnBrk="0" hangingPunct="1">
                        <a:defRPr sz="1800" b="1" kern="1200">
                          <a:solidFill>
                            <a:schemeClr val="lt1"/>
                          </a:solidFill>
                          <a:latin typeface="Arial"/>
                        </a:defRPr>
                      </a:lvl5pPr>
                      <a:lvl6pPr marL="2286000" algn="l" defTabSz="457200" rtl="0" eaLnBrk="1" latinLnBrk="0" hangingPunct="1">
                        <a:defRPr sz="1800" b="1" kern="1200">
                          <a:solidFill>
                            <a:schemeClr val="lt1"/>
                          </a:solidFill>
                          <a:latin typeface="Arial"/>
                        </a:defRPr>
                      </a:lvl6pPr>
                      <a:lvl7pPr marL="2743200" algn="l" defTabSz="457200" rtl="0" eaLnBrk="1" latinLnBrk="0" hangingPunct="1">
                        <a:defRPr sz="1800" b="1" kern="1200">
                          <a:solidFill>
                            <a:schemeClr val="lt1"/>
                          </a:solidFill>
                          <a:latin typeface="Arial"/>
                        </a:defRPr>
                      </a:lvl7pPr>
                      <a:lvl8pPr marL="3200400" algn="l" defTabSz="457200" rtl="0" eaLnBrk="1" latinLnBrk="0" hangingPunct="1">
                        <a:defRPr sz="1800" b="1" kern="1200">
                          <a:solidFill>
                            <a:schemeClr val="lt1"/>
                          </a:solidFill>
                          <a:latin typeface="Arial"/>
                        </a:defRPr>
                      </a:lvl8pPr>
                      <a:lvl9pPr marL="3657600" algn="l" defTabSz="457200" rtl="0" eaLnBrk="1" latinLnBrk="0" hangingPunct="1">
                        <a:defRPr sz="1800" b="1" kern="1200">
                          <a:solidFill>
                            <a:schemeClr val="lt1"/>
                          </a:solidFill>
                          <a:latin typeface="Arial"/>
                        </a:defRPr>
                      </a:lvl9pPr>
                    </a:lstStyle>
                    <a:p>
                      <a:pPr algn="ctr" fontAlgn="ctr"/>
                      <a:r>
                        <a:rPr lang="en-US" sz="1100" b="0" i="0" u="none" strike="noStrike" dirty="0" smtClean="0">
                          <a:solidFill>
                            <a:schemeClr val="tx1"/>
                          </a:solidFill>
                          <a:effectLst/>
                          <a:latin typeface="Arial" panose="020B0604020202020204" pitchFamily="34" charset="0"/>
                          <a:cs typeface="Arial" panose="020B0604020202020204" pitchFamily="34" charset="0"/>
                        </a:rPr>
                        <a:t>1.3%</a:t>
                      </a:r>
                      <a:endParaRPr lang="en-US" sz="1100" b="0" i="0" u="none" strike="noStrike" dirty="0">
                        <a:solidFill>
                          <a:schemeClr val="tx1"/>
                        </a:solidFill>
                        <a:effectLst/>
                        <a:latin typeface="Arial" panose="020B0604020202020204" pitchFamily="34" charset="0"/>
                        <a:cs typeface="Arial" panose="020B0604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lvl1pPr marL="0" algn="l" defTabSz="457200" rtl="0" eaLnBrk="1" latinLnBrk="0" hangingPunct="1">
                        <a:defRPr sz="1800" b="1" kern="1200">
                          <a:solidFill>
                            <a:schemeClr val="lt1"/>
                          </a:solidFill>
                          <a:latin typeface="Arial"/>
                        </a:defRPr>
                      </a:lvl1pPr>
                      <a:lvl2pPr marL="457200" algn="l" defTabSz="457200" rtl="0" eaLnBrk="1" latinLnBrk="0" hangingPunct="1">
                        <a:defRPr sz="1800" b="1" kern="1200">
                          <a:solidFill>
                            <a:schemeClr val="lt1"/>
                          </a:solidFill>
                          <a:latin typeface="Arial"/>
                        </a:defRPr>
                      </a:lvl2pPr>
                      <a:lvl3pPr marL="914400" algn="l" defTabSz="457200" rtl="0" eaLnBrk="1" latinLnBrk="0" hangingPunct="1">
                        <a:defRPr sz="1800" b="1" kern="1200">
                          <a:solidFill>
                            <a:schemeClr val="lt1"/>
                          </a:solidFill>
                          <a:latin typeface="Arial"/>
                        </a:defRPr>
                      </a:lvl3pPr>
                      <a:lvl4pPr marL="1371600" algn="l" defTabSz="457200" rtl="0" eaLnBrk="1" latinLnBrk="0" hangingPunct="1">
                        <a:defRPr sz="1800" b="1" kern="1200">
                          <a:solidFill>
                            <a:schemeClr val="lt1"/>
                          </a:solidFill>
                          <a:latin typeface="Arial"/>
                        </a:defRPr>
                      </a:lvl4pPr>
                      <a:lvl5pPr marL="1828800" algn="l" defTabSz="457200" rtl="0" eaLnBrk="1" latinLnBrk="0" hangingPunct="1">
                        <a:defRPr sz="1800" b="1" kern="1200">
                          <a:solidFill>
                            <a:schemeClr val="lt1"/>
                          </a:solidFill>
                          <a:latin typeface="Arial"/>
                        </a:defRPr>
                      </a:lvl5pPr>
                      <a:lvl6pPr marL="2286000" algn="l" defTabSz="457200" rtl="0" eaLnBrk="1" latinLnBrk="0" hangingPunct="1">
                        <a:defRPr sz="1800" b="1" kern="1200">
                          <a:solidFill>
                            <a:schemeClr val="lt1"/>
                          </a:solidFill>
                          <a:latin typeface="Arial"/>
                        </a:defRPr>
                      </a:lvl6pPr>
                      <a:lvl7pPr marL="2743200" algn="l" defTabSz="457200" rtl="0" eaLnBrk="1" latinLnBrk="0" hangingPunct="1">
                        <a:defRPr sz="1800" b="1" kern="1200">
                          <a:solidFill>
                            <a:schemeClr val="lt1"/>
                          </a:solidFill>
                          <a:latin typeface="Arial"/>
                        </a:defRPr>
                      </a:lvl7pPr>
                      <a:lvl8pPr marL="3200400" algn="l" defTabSz="457200" rtl="0" eaLnBrk="1" latinLnBrk="0" hangingPunct="1">
                        <a:defRPr sz="1800" b="1" kern="1200">
                          <a:solidFill>
                            <a:schemeClr val="lt1"/>
                          </a:solidFill>
                          <a:latin typeface="Arial"/>
                        </a:defRPr>
                      </a:lvl8pPr>
                      <a:lvl9pPr marL="3657600" algn="l" defTabSz="457200" rtl="0" eaLnBrk="1" latinLnBrk="0" hangingPunct="1">
                        <a:defRPr sz="1800" b="1" kern="1200">
                          <a:solidFill>
                            <a:schemeClr val="lt1"/>
                          </a:solidFill>
                          <a:latin typeface="Arial"/>
                        </a:defRPr>
                      </a:lvl9pPr>
                    </a:lstStyle>
                    <a:p>
                      <a:pPr algn="ctr" fontAlgn="ctr"/>
                      <a:r>
                        <a:rPr lang="en-US" sz="1100" b="0" i="0" u="none" strike="noStrike" dirty="0" smtClean="0">
                          <a:solidFill>
                            <a:schemeClr val="tx1"/>
                          </a:solidFill>
                          <a:effectLst/>
                          <a:latin typeface="Arial" panose="020B0604020202020204" pitchFamily="34" charset="0"/>
                          <a:cs typeface="Arial" panose="020B0604020202020204" pitchFamily="34" charset="0"/>
                        </a:rPr>
                        <a:t>1.4%</a:t>
                      </a:r>
                      <a:endParaRPr lang="en-US" sz="1100" b="0" i="0" u="none" strike="noStrike" dirty="0">
                        <a:solidFill>
                          <a:schemeClr val="tx1"/>
                        </a:solidFill>
                        <a:effectLst/>
                        <a:latin typeface="Arial" panose="020B0604020202020204" pitchFamily="34" charset="0"/>
                        <a:cs typeface="Arial" panose="020B0604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a:txBody>
                    <a:bodyPr/>
                    <a:lstStyle>
                      <a:lvl1pPr marL="0" algn="l" defTabSz="457200" rtl="0" eaLnBrk="1" latinLnBrk="0" hangingPunct="1">
                        <a:defRPr sz="1800" b="1" kern="1200">
                          <a:solidFill>
                            <a:schemeClr val="lt1"/>
                          </a:solidFill>
                          <a:latin typeface="Arial"/>
                        </a:defRPr>
                      </a:lvl1pPr>
                      <a:lvl2pPr marL="457200" algn="l" defTabSz="457200" rtl="0" eaLnBrk="1" latinLnBrk="0" hangingPunct="1">
                        <a:defRPr sz="1800" b="1" kern="1200">
                          <a:solidFill>
                            <a:schemeClr val="lt1"/>
                          </a:solidFill>
                          <a:latin typeface="Arial"/>
                        </a:defRPr>
                      </a:lvl2pPr>
                      <a:lvl3pPr marL="914400" algn="l" defTabSz="457200" rtl="0" eaLnBrk="1" latinLnBrk="0" hangingPunct="1">
                        <a:defRPr sz="1800" b="1" kern="1200">
                          <a:solidFill>
                            <a:schemeClr val="lt1"/>
                          </a:solidFill>
                          <a:latin typeface="Arial"/>
                        </a:defRPr>
                      </a:lvl3pPr>
                      <a:lvl4pPr marL="1371600" algn="l" defTabSz="457200" rtl="0" eaLnBrk="1" latinLnBrk="0" hangingPunct="1">
                        <a:defRPr sz="1800" b="1" kern="1200">
                          <a:solidFill>
                            <a:schemeClr val="lt1"/>
                          </a:solidFill>
                          <a:latin typeface="Arial"/>
                        </a:defRPr>
                      </a:lvl4pPr>
                      <a:lvl5pPr marL="1828800" algn="l" defTabSz="457200" rtl="0" eaLnBrk="1" latinLnBrk="0" hangingPunct="1">
                        <a:defRPr sz="1800" b="1" kern="1200">
                          <a:solidFill>
                            <a:schemeClr val="lt1"/>
                          </a:solidFill>
                          <a:latin typeface="Arial"/>
                        </a:defRPr>
                      </a:lvl5pPr>
                      <a:lvl6pPr marL="2286000" algn="l" defTabSz="457200" rtl="0" eaLnBrk="1" latinLnBrk="0" hangingPunct="1">
                        <a:defRPr sz="1800" b="1" kern="1200">
                          <a:solidFill>
                            <a:schemeClr val="lt1"/>
                          </a:solidFill>
                          <a:latin typeface="Arial"/>
                        </a:defRPr>
                      </a:lvl6pPr>
                      <a:lvl7pPr marL="2743200" algn="l" defTabSz="457200" rtl="0" eaLnBrk="1" latinLnBrk="0" hangingPunct="1">
                        <a:defRPr sz="1800" b="1" kern="1200">
                          <a:solidFill>
                            <a:schemeClr val="lt1"/>
                          </a:solidFill>
                          <a:latin typeface="Arial"/>
                        </a:defRPr>
                      </a:lvl7pPr>
                      <a:lvl8pPr marL="3200400" algn="l" defTabSz="457200" rtl="0" eaLnBrk="1" latinLnBrk="0" hangingPunct="1">
                        <a:defRPr sz="1800" b="1" kern="1200">
                          <a:solidFill>
                            <a:schemeClr val="lt1"/>
                          </a:solidFill>
                          <a:latin typeface="Arial"/>
                        </a:defRPr>
                      </a:lvl8pPr>
                      <a:lvl9pPr marL="3657600" algn="l" defTabSz="457200" rtl="0" eaLnBrk="1" latinLnBrk="0" hangingPunct="1">
                        <a:defRPr sz="1800" b="1" kern="1200">
                          <a:solidFill>
                            <a:schemeClr val="lt1"/>
                          </a:solidFill>
                          <a:latin typeface="Arial"/>
                        </a:defRPr>
                      </a:lvl9pPr>
                    </a:lstStyle>
                    <a:p>
                      <a:pPr algn="ctr" fontAlgn="ctr"/>
                      <a:r>
                        <a:rPr lang="en-US" sz="1100" b="0" i="0" u="none" strike="noStrike" dirty="0">
                          <a:solidFill>
                            <a:schemeClr val="tx1"/>
                          </a:solidFill>
                          <a:effectLst/>
                          <a:latin typeface="Arial" panose="020B0604020202020204" pitchFamily="34" charset="0"/>
                          <a:cs typeface="Arial" panose="020B0604020202020204" pitchFamily="34" charset="0"/>
                        </a:rPr>
                        <a:t>1.68%</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lvl1pPr marL="0" algn="l" defTabSz="457200" rtl="0" eaLnBrk="1" latinLnBrk="0" hangingPunct="1">
                        <a:defRPr sz="1800" b="1" kern="1200">
                          <a:solidFill>
                            <a:schemeClr val="lt1"/>
                          </a:solidFill>
                          <a:latin typeface="Arial"/>
                        </a:defRPr>
                      </a:lvl1pPr>
                      <a:lvl2pPr marL="457200" algn="l" defTabSz="457200" rtl="0" eaLnBrk="1" latinLnBrk="0" hangingPunct="1">
                        <a:defRPr sz="1800" b="1" kern="1200">
                          <a:solidFill>
                            <a:schemeClr val="lt1"/>
                          </a:solidFill>
                          <a:latin typeface="Arial"/>
                        </a:defRPr>
                      </a:lvl2pPr>
                      <a:lvl3pPr marL="914400" algn="l" defTabSz="457200" rtl="0" eaLnBrk="1" latinLnBrk="0" hangingPunct="1">
                        <a:defRPr sz="1800" b="1" kern="1200">
                          <a:solidFill>
                            <a:schemeClr val="lt1"/>
                          </a:solidFill>
                          <a:latin typeface="Arial"/>
                        </a:defRPr>
                      </a:lvl3pPr>
                      <a:lvl4pPr marL="1371600" algn="l" defTabSz="457200" rtl="0" eaLnBrk="1" latinLnBrk="0" hangingPunct="1">
                        <a:defRPr sz="1800" b="1" kern="1200">
                          <a:solidFill>
                            <a:schemeClr val="lt1"/>
                          </a:solidFill>
                          <a:latin typeface="Arial"/>
                        </a:defRPr>
                      </a:lvl4pPr>
                      <a:lvl5pPr marL="1828800" algn="l" defTabSz="457200" rtl="0" eaLnBrk="1" latinLnBrk="0" hangingPunct="1">
                        <a:defRPr sz="1800" b="1" kern="1200">
                          <a:solidFill>
                            <a:schemeClr val="lt1"/>
                          </a:solidFill>
                          <a:latin typeface="Arial"/>
                        </a:defRPr>
                      </a:lvl5pPr>
                      <a:lvl6pPr marL="2286000" algn="l" defTabSz="457200" rtl="0" eaLnBrk="1" latinLnBrk="0" hangingPunct="1">
                        <a:defRPr sz="1800" b="1" kern="1200">
                          <a:solidFill>
                            <a:schemeClr val="lt1"/>
                          </a:solidFill>
                          <a:latin typeface="Arial"/>
                        </a:defRPr>
                      </a:lvl6pPr>
                      <a:lvl7pPr marL="2743200" algn="l" defTabSz="457200" rtl="0" eaLnBrk="1" latinLnBrk="0" hangingPunct="1">
                        <a:defRPr sz="1800" b="1" kern="1200">
                          <a:solidFill>
                            <a:schemeClr val="lt1"/>
                          </a:solidFill>
                          <a:latin typeface="Arial"/>
                        </a:defRPr>
                      </a:lvl7pPr>
                      <a:lvl8pPr marL="3200400" algn="l" defTabSz="457200" rtl="0" eaLnBrk="1" latinLnBrk="0" hangingPunct="1">
                        <a:defRPr sz="1800" b="1" kern="1200">
                          <a:solidFill>
                            <a:schemeClr val="lt1"/>
                          </a:solidFill>
                          <a:latin typeface="Arial"/>
                        </a:defRPr>
                      </a:lvl8pPr>
                      <a:lvl9pPr marL="3657600" algn="l" defTabSz="457200" rtl="0" eaLnBrk="1" latinLnBrk="0" hangingPunct="1">
                        <a:defRPr sz="1800" b="1" kern="1200">
                          <a:solidFill>
                            <a:schemeClr val="lt1"/>
                          </a:solidFill>
                          <a:latin typeface="Arial"/>
                        </a:defRPr>
                      </a:lvl9pPr>
                    </a:lstStyle>
                    <a:p>
                      <a:pPr algn="ctr" fontAlgn="ctr"/>
                      <a:r>
                        <a:rPr lang="en-US" sz="1100" b="0" i="0" u="none" strike="noStrike" dirty="0">
                          <a:solidFill>
                            <a:schemeClr val="tx1"/>
                          </a:solidFill>
                          <a:effectLst/>
                          <a:latin typeface="Arial" panose="020B0604020202020204" pitchFamily="34" charset="0"/>
                          <a:cs typeface="Arial" panose="020B0604020202020204" pitchFamily="34" charset="0"/>
                        </a:rPr>
                        <a:t>1.75%</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r>
            </a:tbl>
          </a:graphicData>
        </a:graphic>
      </p:graphicFrame>
      <p:sp>
        <p:nvSpPr>
          <p:cNvPr id="13" name="Rectangle 12"/>
          <p:cNvSpPr/>
          <p:nvPr/>
        </p:nvSpPr>
        <p:spPr>
          <a:xfrm>
            <a:off x="5652820" y="3874771"/>
            <a:ext cx="1819520" cy="392429"/>
          </a:xfrm>
          <a:prstGeom prst="rect">
            <a:avLst/>
          </a:prstGeom>
          <a:noFill/>
          <a:ln w="28575" cap="flat" cmpd="sng" algn="ctr">
            <a:solidFill>
              <a:srgbClr val="FF0000"/>
            </a:solidFill>
            <a:prstDash val="solid"/>
          </a:ln>
          <a:effectLst/>
        </p:spPr>
        <p:txBody>
          <a:bodyPr lIns="73152" tIns="73152" rIns="73152" bIns="73152"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smtClean="0">
              <a:ln>
                <a:noFill/>
              </a:ln>
              <a:solidFill>
                <a:srgbClr val="000000"/>
              </a:solidFill>
              <a:effectLst/>
              <a:uLnTx/>
              <a:uFillTx/>
              <a:latin typeface="Arial"/>
              <a:ea typeface="+mn-ea"/>
              <a:cs typeface="+mn-cs"/>
            </a:endParaRPr>
          </a:p>
        </p:txBody>
      </p:sp>
      <p:sp>
        <p:nvSpPr>
          <p:cNvPr id="14" name="TextBox 13"/>
          <p:cNvSpPr txBox="1"/>
          <p:nvPr/>
        </p:nvSpPr>
        <p:spPr>
          <a:xfrm>
            <a:off x="1914788" y="6340107"/>
            <a:ext cx="5430974" cy="123111"/>
          </a:xfrm>
          <a:prstGeom prst="rect">
            <a:avLst/>
          </a:prstGeom>
          <a:noFill/>
        </p:spPr>
        <p:txBody>
          <a:bodyPr wrap="none" lIns="0" tIns="0" rIns="0" bIns="0" rtlCol="0">
            <a:spAutoFit/>
          </a:bodyPr>
          <a:lstStyle/>
          <a:p>
            <a:pPr marL="228600" indent="-228600" algn="l">
              <a:lnSpc>
                <a:spcPct val="100000"/>
              </a:lnSpc>
              <a:buFont typeface="+mj-lt"/>
              <a:buAutoNum type="arabicPeriod"/>
            </a:pPr>
            <a:r>
              <a:rPr lang="en-GB" sz="800" dirty="0" smtClean="0">
                <a:latin typeface="Arial" panose="020B0604020202020204" pitchFamily="34" charset="0"/>
                <a:cs typeface="Arial" panose="020B0604020202020204" pitchFamily="34" charset="0"/>
              </a:rPr>
              <a:t>For scalars without further adjustments, the unrounded CCAR output are used to calculate the NCO anchor points</a:t>
            </a:r>
          </a:p>
        </p:txBody>
      </p:sp>
      <p:sp>
        <p:nvSpPr>
          <p:cNvPr id="15" name="Rectangle 14"/>
          <p:cNvSpPr/>
          <p:nvPr/>
        </p:nvSpPr>
        <p:spPr>
          <a:xfrm>
            <a:off x="297762" y="352762"/>
            <a:ext cx="554960" cy="707886"/>
          </a:xfrm>
          <a:prstGeom prst="rect">
            <a:avLst/>
          </a:prstGeom>
        </p:spPr>
        <p:txBody>
          <a:bodyPr wrap="none">
            <a:spAutoFit/>
          </a:bodyPr>
          <a:lstStyle/>
          <a:p>
            <a:pPr lvl="0" fontAlgn="ctr">
              <a:lnSpc>
                <a:spcPct val="100000"/>
              </a:lnSpc>
              <a:spcBef>
                <a:spcPts val="0"/>
              </a:spcBef>
              <a:spcAft>
                <a:spcPts val="0"/>
              </a:spcAft>
              <a:defRPr/>
            </a:pPr>
            <a:r>
              <a:rPr lang="en-US" sz="4000" b="1" dirty="0" smtClean="0">
                <a:solidFill>
                  <a:srgbClr val="FF0000"/>
                </a:solidFill>
              </a:rPr>
              <a:t>C</a:t>
            </a:r>
            <a:endParaRPr lang="en-US" sz="4000" b="1" dirty="0">
              <a:solidFill>
                <a:srgbClr val="FF0000"/>
              </a:solidFill>
            </a:endParaRPr>
          </a:p>
        </p:txBody>
      </p:sp>
      <p:sp>
        <p:nvSpPr>
          <p:cNvPr id="54" name="Right Brace 53"/>
          <p:cNvSpPr/>
          <p:nvPr/>
        </p:nvSpPr>
        <p:spPr>
          <a:xfrm rot="16200000" flipH="1">
            <a:off x="6483241" y="4584420"/>
            <a:ext cx="130911" cy="1780825"/>
          </a:xfrm>
          <a:prstGeom prst="rightBrace">
            <a:avLst>
              <a:gd name="adj1" fmla="val 0"/>
              <a:gd name="adj2" fmla="val 50000"/>
            </a:avLst>
          </a:prstGeom>
          <a:ln w="9525">
            <a:solidFill>
              <a:schemeClr val="tx1">
                <a:lumMod val="75000"/>
                <a:lumOff val="25000"/>
              </a:schemeClr>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55" name="TextBox 54"/>
          <p:cNvSpPr txBox="1"/>
          <p:nvPr/>
        </p:nvSpPr>
        <p:spPr>
          <a:xfrm>
            <a:off x="5770264" y="5544496"/>
            <a:ext cx="1636214" cy="323163"/>
          </a:xfrm>
          <a:prstGeom prst="rect">
            <a:avLst/>
          </a:prstGeom>
          <a:noFill/>
        </p:spPr>
        <p:txBody>
          <a:bodyPr wrap="square" lIns="0" tIns="0" rIns="0" bIns="0" rtlCol="0">
            <a:spAutoFit/>
          </a:bodyPr>
          <a:lstStyle/>
          <a:p>
            <a:pPr>
              <a:lnSpc>
                <a:spcPct val="100000"/>
              </a:lnSpc>
            </a:pPr>
            <a:r>
              <a:rPr lang="en-GB" sz="1050" b="1" dirty="0" smtClean="0"/>
              <a:t>Anchor point to be reviewed based on strategic plan</a:t>
            </a:r>
          </a:p>
        </p:txBody>
      </p:sp>
      <p:grpSp>
        <p:nvGrpSpPr>
          <p:cNvPr id="56" name="Group 55"/>
          <p:cNvGrpSpPr/>
          <p:nvPr/>
        </p:nvGrpSpPr>
        <p:grpSpPr>
          <a:xfrm>
            <a:off x="443921" y="72184"/>
            <a:ext cx="3881751" cy="189008"/>
            <a:chOff x="403281" y="164517"/>
            <a:chExt cx="3881751" cy="189008"/>
          </a:xfrm>
        </p:grpSpPr>
        <p:sp>
          <p:nvSpPr>
            <p:cNvPr id="58" name="Text Box 75"/>
            <p:cNvSpPr txBox="1">
              <a:spLocks noChangeArrowheads="1"/>
            </p:cNvSpPr>
            <p:nvPr/>
          </p:nvSpPr>
          <p:spPr bwMode="gray">
            <a:xfrm>
              <a:off x="636148" y="166688"/>
              <a:ext cx="3648884" cy="184666"/>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none" lIns="0" tIns="0" rIns="0" bIns="0">
              <a:spAutoFit/>
            </a:bodyPr>
            <a:lstStyle/>
            <a:p>
              <a:pPr algn="l">
                <a:lnSpc>
                  <a:spcPct val="100000"/>
                </a:lnSpc>
              </a:pPr>
              <a:r>
                <a:rPr lang="en-US" sz="1200" dirty="0">
                  <a:solidFill>
                    <a:srgbClr val="FF0000"/>
                  </a:solidFill>
                </a:rPr>
                <a:t>Credit risk – Losses: </a:t>
              </a:r>
              <a:r>
                <a:rPr lang="en-US" sz="1200" dirty="0">
                  <a:solidFill>
                    <a:schemeClr val="accent1"/>
                  </a:solidFill>
                </a:rPr>
                <a:t>Calibration – </a:t>
              </a:r>
              <a:r>
                <a:rPr lang="en-US" sz="1200" dirty="0" smtClean="0">
                  <a:solidFill>
                    <a:srgbClr val="FF0000"/>
                  </a:solidFill>
                </a:rPr>
                <a:t>Net Charge-off rate</a:t>
              </a:r>
              <a:endParaRPr lang="en-US" sz="1200" dirty="0">
                <a:solidFill>
                  <a:srgbClr val="FF0000"/>
                </a:solidFill>
              </a:endParaRPr>
            </a:p>
          </p:txBody>
        </p:sp>
        <p:sp>
          <p:nvSpPr>
            <p:cNvPr id="59" name="Oval 58"/>
            <p:cNvSpPr/>
            <p:nvPr/>
          </p:nvSpPr>
          <p:spPr bwMode="auto">
            <a:xfrm>
              <a:off x="403281" y="164517"/>
              <a:ext cx="189008" cy="189008"/>
            </a:xfrm>
            <a:prstGeom prst="ellipse">
              <a:avLst/>
            </a:prstGeom>
            <a:solidFill>
              <a:srgbClr val="FF000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lang="en-US" b="1" dirty="0">
                  <a:solidFill>
                    <a:schemeClr val="bg1"/>
                  </a:solidFill>
                  <a:ea typeface="ＭＳ Ｐゴシック" pitchFamily="-112" charset="-128"/>
                  <a:cs typeface="ＭＳ Ｐゴシック" pitchFamily="-112" charset="-128"/>
                </a:rPr>
                <a:t>2</a:t>
              </a:r>
              <a:endParaRPr kumimoji="0" lang="en-US" b="1" i="0" u="none" strike="noStrike" cap="none" normalizeH="0" baseline="0" dirty="0">
                <a:ln>
                  <a:noFill/>
                </a:ln>
                <a:solidFill>
                  <a:schemeClr val="bg1"/>
                </a:solidFill>
                <a:effectLst/>
                <a:latin typeface="Arial" charset="0"/>
                <a:ea typeface="ＭＳ Ｐゴシック" pitchFamily="-112" charset="-128"/>
                <a:cs typeface="ＭＳ Ｐゴシック" pitchFamily="-112" charset="-128"/>
              </a:endParaRPr>
            </a:p>
          </p:txBody>
        </p:sp>
      </p:grpSp>
      <p:sp>
        <p:nvSpPr>
          <p:cNvPr id="39" name="Rectangular Callout 38"/>
          <p:cNvSpPr/>
          <p:nvPr/>
        </p:nvSpPr>
        <p:spPr>
          <a:xfrm>
            <a:off x="7695974" y="1750974"/>
            <a:ext cx="1538831" cy="639935"/>
          </a:xfrm>
          <a:prstGeom prst="wedgeRectCallout">
            <a:avLst/>
          </a:prstGeom>
          <a:solidFill>
            <a:srgbClr val="FFFFFF">
              <a:lumMod val="95000"/>
            </a:srgbClr>
          </a:solidFill>
          <a:ln w="9525" cap="flat" cmpd="sng" algn="ctr">
            <a:solidFill>
              <a:srgbClr val="606060"/>
            </a:solidFill>
            <a:prstDash val="solid"/>
          </a:ln>
          <a:effectLst/>
        </p:spPr>
        <p:txBody>
          <a:bodyPr lIns="72009" tIns="72009" rIns="72009" bIns="72009" rtlCol="0" anchor="ctr">
            <a:noAutofit/>
          </a:bodyPr>
          <a:lstStyle/>
          <a:p>
            <a:pPr fontAlgn="auto">
              <a:lnSpc>
                <a:spcPct val="100000"/>
              </a:lnSpc>
              <a:spcBef>
                <a:spcPts val="0"/>
              </a:spcBef>
              <a:spcAft>
                <a:spcPts val="0"/>
              </a:spcAft>
            </a:pPr>
            <a:r>
              <a:rPr lang="en-GB" kern="0" dirty="0">
                <a:solidFill>
                  <a:srgbClr val="000000"/>
                </a:solidFill>
                <a:latin typeface="Arial"/>
              </a:rPr>
              <a:t>Implied limits if include IHC entity contribution and related changes to capital actions</a:t>
            </a:r>
          </a:p>
        </p:txBody>
      </p:sp>
      <p:sp>
        <p:nvSpPr>
          <p:cNvPr id="60" name="Right Brace 59"/>
          <p:cNvSpPr/>
          <p:nvPr/>
        </p:nvSpPr>
        <p:spPr>
          <a:xfrm rot="16200000" flipH="1">
            <a:off x="8297297" y="4584420"/>
            <a:ext cx="130911" cy="1780825"/>
          </a:xfrm>
          <a:prstGeom prst="rightBrace">
            <a:avLst>
              <a:gd name="adj1" fmla="val 0"/>
              <a:gd name="adj2" fmla="val 50000"/>
            </a:avLst>
          </a:prstGeom>
          <a:ln w="9525">
            <a:solidFill>
              <a:schemeClr val="tx1">
                <a:lumMod val="75000"/>
                <a:lumOff val="25000"/>
              </a:schemeClr>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61" name="TextBox 60"/>
          <p:cNvSpPr txBox="1"/>
          <p:nvPr/>
        </p:nvSpPr>
        <p:spPr>
          <a:xfrm>
            <a:off x="7584320" y="5544496"/>
            <a:ext cx="1636214" cy="646331"/>
          </a:xfrm>
          <a:prstGeom prst="rect">
            <a:avLst/>
          </a:prstGeom>
          <a:noFill/>
        </p:spPr>
        <p:txBody>
          <a:bodyPr wrap="square" lIns="0" tIns="0" rIns="0" bIns="0" rtlCol="0">
            <a:spAutoFit/>
          </a:bodyPr>
          <a:lstStyle/>
          <a:p>
            <a:pPr>
              <a:lnSpc>
                <a:spcPct val="100000"/>
              </a:lnSpc>
            </a:pPr>
            <a:r>
              <a:rPr lang="en-GB" sz="1050" b="1" dirty="0"/>
              <a:t>Derived from post-IHC loss budget as reference for maximum allowable loss levels</a:t>
            </a:r>
          </a:p>
        </p:txBody>
      </p:sp>
      <p:sp>
        <p:nvSpPr>
          <p:cNvPr id="62" name="TextBox 61"/>
          <p:cNvSpPr txBox="1"/>
          <p:nvPr/>
        </p:nvSpPr>
        <p:spPr>
          <a:xfrm>
            <a:off x="1765702" y="1764584"/>
            <a:ext cx="1310640" cy="357021"/>
          </a:xfrm>
          <a:prstGeom prst="rect">
            <a:avLst/>
          </a:prstGeom>
          <a:noFill/>
        </p:spPr>
        <p:txBody>
          <a:bodyPr wrap="square" rtlCol="0">
            <a:spAutoFit/>
          </a:bodyPr>
          <a:lstStyle/>
          <a:p>
            <a:r>
              <a:rPr lang="en-US" b="1" dirty="0" smtClean="0"/>
              <a:t>9Q anchor loss budgets</a:t>
            </a:r>
            <a:endParaRPr lang="en-US" b="1" dirty="0"/>
          </a:p>
        </p:txBody>
      </p:sp>
      <p:sp>
        <p:nvSpPr>
          <p:cNvPr id="63" name="TextBox 62"/>
          <p:cNvSpPr txBox="1"/>
          <p:nvPr/>
        </p:nvSpPr>
        <p:spPr>
          <a:xfrm>
            <a:off x="3152383" y="1788224"/>
            <a:ext cx="886861" cy="357021"/>
          </a:xfrm>
          <a:prstGeom prst="rect">
            <a:avLst/>
          </a:prstGeom>
          <a:noFill/>
        </p:spPr>
        <p:txBody>
          <a:bodyPr wrap="square" rtlCol="0">
            <a:spAutoFit/>
          </a:bodyPr>
          <a:lstStyle/>
          <a:p>
            <a:r>
              <a:rPr lang="en-US" b="1" dirty="0" smtClean="0"/>
              <a:t>2.25</a:t>
            </a:r>
          </a:p>
          <a:p>
            <a:r>
              <a:rPr lang="en-US" b="1" dirty="0" smtClean="0"/>
              <a:t>(annualize)</a:t>
            </a:r>
            <a:endParaRPr lang="en-US" b="1" dirty="0"/>
          </a:p>
        </p:txBody>
      </p:sp>
      <p:sp>
        <p:nvSpPr>
          <p:cNvPr id="64" name="TextBox 63"/>
          <p:cNvSpPr txBox="1"/>
          <p:nvPr/>
        </p:nvSpPr>
        <p:spPr>
          <a:xfrm>
            <a:off x="4081027" y="1764584"/>
            <a:ext cx="1167948" cy="357021"/>
          </a:xfrm>
          <a:prstGeom prst="rect">
            <a:avLst/>
          </a:prstGeom>
          <a:noFill/>
        </p:spPr>
        <p:txBody>
          <a:bodyPr wrap="square" rtlCol="0">
            <a:spAutoFit/>
          </a:bodyPr>
          <a:lstStyle/>
          <a:p>
            <a:r>
              <a:rPr lang="en-US" b="1" dirty="0" smtClean="0"/>
              <a:t>Avg. stress balances</a:t>
            </a:r>
            <a:endParaRPr lang="en-US" b="1" dirty="0"/>
          </a:p>
        </p:txBody>
      </p:sp>
      <p:sp>
        <p:nvSpPr>
          <p:cNvPr id="65" name="TextBox 64"/>
          <p:cNvSpPr txBox="1"/>
          <p:nvPr/>
        </p:nvSpPr>
        <p:spPr>
          <a:xfrm>
            <a:off x="5235977" y="1764584"/>
            <a:ext cx="1167948" cy="357021"/>
          </a:xfrm>
          <a:prstGeom prst="rect">
            <a:avLst/>
          </a:prstGeom>
          <a:noFill/>
        </p:spPr>
        <p:txBody>
          <a:bodyPr wrap="square" rtlCol="0">
            <a:spAutoFit/>
          </a:bodyPr>
          <a:lstStyle/>
          <a:p>
            <a:r>
              <a:rPr lang="en-US" b="1" dirty="0" smtClean="0"/>
              <a:t>Post-adjusted stress scalar</a:t>
            </a:r>
            <a:endParaRPr lang="en-US" b="1" dirty="0"/>
          </a:p>
        </p:txBody>
      </p:sp>
      <p:sp>
        <p:nvSpPr>
          <p:cNvPr id="66" name="TextBox 65"/>
          <p:cNvSpPr txBox="1"/>
          <p:nvPr/>
        </p:nvSpPr>
        <p:spPr>
          <a:xfrm>
            <a:off x="6548346" y="1764584"/>
            <a:ext cx="1167948" cy="357021"/>
          </a:xfrm>
          <a:prstGeom prst="rect">
            <a:avLst/>
          </a:prstGeom>
          <a:noFill/>
        </p:spPr>
        <p:txBody>
          <a:bodyPr wrap="square" rtlCol="0">
            <a:spAutoFit/>
          </a:bodyPr>
          <a:lstStyle/>
          <a:p>
            <a:r>
              <a:rPr lang="en-US" b="1" dirty="0" smtClean="0"/>
              <a:t>NCO anchor points</a:t>
            </a:r>
            <a:endParaRPr lang="en-US" b="1" dirty="0"/>
          </a:p>
        </p:txBody>
      </p:sp>
      <p:grpSp>
        <p:nvGrpSpPr>
          <p:cNvPr id="67" name="Group 66"/>
          <p:cNvGrpSpPr/>
          <p:nvPr/>
        </p:nvGrpSpPr>
        <p:grpSpPr>
          <a:xfrm>
            <a:off x="6335046" y="1803325"/>
            <a:ext cx="288862" cy="277640"/>
            <a:chOff x="3436947" y="3809384"/>
            <a:chExt cx="288862" cy="277640"/>
          </a:xfrm>
        </p:grpSpPr>
        <p:sp>
          <p:nvSpPr>
            <p:cNvPr id="68" name="Oval 67"/>
            <p:cNvSpPr/>
            <p:nvPr/>
          </p:nvSpPr>
          <p:spPr>
            <a:xfrm>
              <a:off x="3471451" y="3818404"/>
              <a:ext cx="228600" cy="228600"/>
            </a:xfrm>
            <a:prstGeom prst="ellipse">
              <a:avLst/>
            </a:prstGeom>
            <a:solidFill>
              <a:schemeClr val="bg1"/>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algn="ctr">
                <a:lnSpc>
                  <a:spcPct val="100000"/>
                </a:lnSpc>
              </a:pPr>
              <a:endParaRPr lang="en-GB" sz="2400" dirty="0" smtClean="0">
                <a:solidFill>
                  <a:srgbClr val="FF0000"/>
                </a:solidFill>
              </a:endParaRPr>
            </a:p>
          </p:txBody>
        </p:sp>
        <p:sp>
          <p:nvSpPr>
            <p:cNvPr id="69" name="Rectangle 68"/>
            <p:cNvSpPr/>
            <p:nvPr/>
          </p:nvSpPr>
          <p:spPr>
            <a:xfrm>
              <a:off x="3436947" y="3809384"/>
              <a:ext cx="288862" cy="277640"/>
            </a:xfrm>
            <a:prstGeom prst="rect">
              <a:avLst/>
            </a:prstGeom>
            <a:ln>
              <a:noFill/>
            </a:ln>
          </p:spPr>
          <p:txBody>
            <a:bodyPr wrap="none">
              <a:spAutoFit/>
            </a:bodyPr>
            <a:lstStyle/>
            <a:p>
              <a:r>
                <a:rPr lang="en-US" sz="1400" b="1" dirty="0" smtClean="0">
                  <a:solidFill>
                    <a:srgbClr val="FF0000"/>
                  </a:solidFill>
                </a:rPr>
                <a:t>=</a:t>
              </a:r>
              <a:endParaRPr lang="en-GB" sz="1400" b="1" dirty="0"/>
            </a:p>
          </p:txBody>
        </p:sp>
      </p:grpSp>
      <p:grpSp>
        <p:nvGrpSpPr>
          <p:cNvPr id="70" name="Group 69"/>
          <p:cNvGrpSpPr/>
          <p:nvPr/>
        </p:nvGrpSpPr>
        <p:grpSpPr>
          <a:xfrm>
            <a:off x="5034640" y="1803325"/>
            <a:ext cx="235853" cy="277640"/>
            <a:chOff x="3464198" y="3809384"/>
            <a:chExt cx="235853" cy="277640"/>
          </a:xfrm>
        </p:grpSpPr>
        <p:sp>
          <p:nvSpPr>
            <p:cNvPr id="71" name="Oval 70"/>
            <p:cNvSpPr/>
            <p:nvPr/>
          </p:nvSpPr>
          <p:spPr>
            <a:xfrm>
              <a:off x="3471451" y="3818404"/>
              <a:ext cx="228600" cy="228600"/>
            </a:xfrm>
            <a:prstGeom prst="ellipse">
              <a:avLst/>
            </a:prstGeom>
            <a:solidFill>
              <a:schemeClr val="bg1"/>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algn="ctr">
                <a:lnSpc>
                  <a:spcPct val="100000"/>
                </a:lnSpc>
              </a:pPr>
              <a:endParaRPr lang="en-GB" sz="2400" dirty="0" smtClean="0">
                <a:solidFill>
                  <a:srgbClr val="FF0000"/>
                </a:solidFill>
              </a:endParaRPr>
            </a:p>
          </p:txBody>
        </p:sp>
        <p:sp>
          <p:nvSpPr>
            <p:cNvPr id="72" name="Rectangle 71"/>
            <p:cNvSpPr/>
            <p:nvPr/>
          </p:nvSpPr>
          <p:spPr>
            <a:xfrm>
              <a:off x="3464198" y="3809384"/>
              <a:ext cx="234360" cy="277640"/>
            </a:xfrm>
            <a:prstGeom prst="rect">
              <a:avLst/>
            </a:prstGeom>
            <a:ln>
              <a:noFill/>
            </a:ln>
          </p:spPr>
          <p:txBody>
            <a:bodyPr wrap="none">
              <a:spAutoFit/>
            </a:bodyPr>
            <a:lstStyle/>
            <a:p>
              <a:r>
                <a:rPr lang="en-US" sz="1400" b="1" dirty="0">
                  <a:solidFill>
                    <a:srgbClr val="FF0000"/>
                  </a:solidFill>
                </a:rPr>
                <a:t>/</a:t>
              </a:r>
              <a:endParaRPr lang="en-GB" sz="1400" b="1" dirty="0"/>
            </a:p>
          </p:txBody>
        </p:sp>
      </p:grpSp>
      <p:grpSp>
        <p:nvGrpSpPr>
          <p:cNvPr id="73" name="Group 72"/>
          <p:cNvGrpSpPr/>
          <p:nvPr/>
        </p:nvGrpSpPr>
        <p:grpSpPr>
          <a:xfrm>
            <a:off x="3985474" y="1803325"/>
            <a:ext cx="235853" cy="277640"/>
            <a:chOff x="3464198" y="3809384"/>
            <a:chExt cx="235853" cy="277640"/>
          </a:xfrm>
        </p:grpSpPr>
        <p:sp>
          <p:nvSpPr>
            <p:cNvPr id="74" name="Oval 73"/>
            <p:cNvSpPr/>
            <p:nvPr/>
          </p:nvSpPr>
          <p:spPr>
            <a:xfrm>
              <a:off x="3471451" y="3818404"/>
              <a:ext cx="228600" cy="228600"/>
            </a:xfrm>
            <a:prstGeom prst="ellipse">
              <a:avLst/>
            </a:prstGeom>
            <a:solidFill>
              <a:schemeClr val="bg1"/>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algn="ctr">
                <a:lnSpc>
                  <a:spcPct val="100000"/>
                </a:lnSpc>
              </a:pPr>
              <a:endParaRPr lang="en-GB" sz="2400" dirty="0" smtClean="0">
                <a:solidFill>
                  <a:srgbClr val="FF0000"/>
                </a:solidFill>
              </a:endParaRPr>
            </a:p>
          </p:txBody>
        </p:sp>
        <p:sp>
          <p:nvSpPr>
            <p:cNvPr id="75" name="Rectangle 74"/>
            <p:cNvSpPr/>
            <p:nvPr/>
          </p:nvSpPr>
          <p:spPr>
            <a:xfrm>
              <a:off x="3464198" y="3809384"/>
              <a:ext cx="234360" cy="277640"/>
            </a:xfrm>
            <a:prstGeom prst="rect">
              <a:avLst/>
            </a:prstGeom>
            <a:ln>
              <a:noFill/>
            </a:ln>
          </p:spPr>
          <p:txBody>
            <a:bodyPr wrap="none">
              <a:spAutoFit/>
            </a:bodyPr>
            <a:lstStyle/>
            <a:p>
              <a:r>
                <a:rPr lang="en-US" sz="1400" b="1" dirty="0">
                  <a:solidFill>
                    <a:srgbClr val="FF0000"/>
                  </a:solidFill>
                </a:rPr>
                <a:t>/</a:t>
              </a:r>
              <a:endParaRPr lang="en-GB" sz="1400" b="1" dirty="0"/>
            </a:p>
          </p:txBody>
        </p:sp>
      </p:grpSp>
      <p:grpSp>
        <p:nvGrpSpPr>
          <p:cNvPr id="76" name="Group 75"/>
          <p:cNvGrpSpPr/>
          <p:nvPr/>
        </p:nvGrpSpPr>
        <p:grpSpPr>
          <a:xfrm>
            <a:off x="2956101" y="1803325"/>
            <a:ext cx="235853" cy="277640"/>
            <a:chOff x="3464198" y="3809384"/>
            <a:chExt cx="235853" cy="277640"/>
          </a:xfrm>
        </p:grpSpPr>
        <p:sp>
          <p:nvSpPr>
            <p:cNvPr id="77" name="Oval 76"/>
            <p:cNvSpPr/>
            <p:nvPr/>
          </p:nvSpPr>
          <p:spPr>
            <a:xfrm>
              <a:off x="3471451" y="3818404"/>
              <a:ext cx="228600" cy="228600"/>
            </a:xfrm>
            <a:prstGeom prst="ellipse">
              <a:avLst/>
            </a:prstGeom>
            <a:solidFill>
              <a:schemeClr val="bg1"/>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algn="ctr">
                <a:lnSpc>
                  <a:spcPct val="100000"/>
                </a:lnSpc>
              </a:pPr>
              <a:endParaRPr lang="en-GB" sz="2400" dirty="0" smtClean="0">
                <a:solidFill>
                  <a:srgbClr val="FF0000"/>
                </a:solidFill>
              </a:endParaRPr>
            </a:p>
          </p:txBody>
        </p:sp>
        <p:sp>
          <p:nvSpPr>
            <p:cNvPr id="78" name="Rectangle 77"/>
            <p:cNvSpPr/>
            <p:nvPr/>
          </p:nvSpPr>
          <p:spPr>
            <a:xfrm>
              <a:off x="3464198" y="3809384"/>
              <a:ext cx="234360" cy="277640"/>
            </a:xfrm>
            <a:prstGeom prst="rect">
              <a:avLst/>
            </a:prstGeom>
            <a:ln>
              <a:noFill/>
            </a:ln>
          </p:spPr>
          <p:txBody>
            <a:bodyPr wrap="none">
              <a:spAutoFit/>
            </a:bodyPr>
            <a:lstStyle/>
            <a:p>
              <a:r>
                <a:rPr lang="en-US" sz="1400" b="1" dirty="0">
                  <a:solidFill>
                    <a:srgbClr val="FF0000"/>
                  </a:solidFill>
                </a:rPr>
                <a:t>/</a:t>
              </a:r>
              <a:endParaRPr lang="en-GB" sz="1400" b="1" dirty="0"/>
            </a:p>
          </p:txBody>
        </p:sp>
      </p:grpSp>
      <p:cxnSp>
        <p:nvCxnSpPr>
          <p:cNvPr id="79" name="Straight Connector 78"/>
          <p:cNvCxnSpPr/>
          <p:nvPr/>
        </p:nvCxnSpPr>
        <p:spPr>
          <a:xfrm flipV="1">
            <a:off x="1975346" y="2101423"/>
            <a:ext cx="959783" cy="2"/>
          </a:xfrm>
          <a:prstGeom prst="line">
            <a:avLst/>
          </a:prstGeom>
          <a:ln>
            <a:solidFill>
              <a:schemeClr val="tx1">
                <a:lumMod val="50000"/>
                <a:lumOff val="5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80" name="Elbow Connector 79"/>
          <p:cNvCxnSpPr/>
          <p:nvPr/>
        </p:nvCxnSpPr>
        <p:spPr>
          <a:xfrm rot="16200000" flipH="1">
            <a:off x="2528524" y="2020313"/>
            <a:ext cx="365760" cy="548640"/>
          </a:xfrm>
          <a:prstGeom prst="bentConnector3">
            <a:avLst/>
          </a:prstGeom>
          <a:ln>
            <a:solidFill>
              <a:schemeClr val="tx1">
                <a:lumMod val="50000"/>
                <a:lumOff val="50000"/>
              </a:schemeClr>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flipV="1">
            <a:off x="5340060" y="2101423"/>
            <a:ext cx="959783" cy="2"/>
          </a:xfrm>
          <a:prstGeom prst="line">
            <a:avLst/>
          </a:prstGeom>
          <a:ln>
            <a:solidFill>
              <a:schemeClr val="tx1">
                <a:lumMod val="50000"/>
                <a:lumOff val="5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flipV="1">
            <a:off x="6643860" y="2101423"/>
            <a:ext cx="959783" cy="2"/>
          </a:xfrm>
          <a:prstGeom prst="line">
            <a:avLst/>
          </a:prstGeom>
          <a:ln>
            <a:solidFill>
              <a:schemeClr val="tx1">
                <a:lumMod val="50000"/>
                <a:lumOff val="5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83" name="Elbow Connector 82"/>
          <p:cNvCxnSpPr/>
          <p:nvPr/>
        </p:nvCxnSpPr>
        <p:spPr>
          <a:xfrm rot="5400000">
            <a:off x="5252127" y="2022110"/>
            <a:ext cx="467104" cy="640080"/>
          </a:xfrm>
          <a:prstGeom prst="bentConnector3">
            <a:avLst/>
          </a:prstGeom>
          <a:ln>
            <a:solidFill>
              <a:schemeClr val="tx1">
                <a:lumMod val="50000"/>
                <a:lumOff val="50000"/>
              </a:schemeClr>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84" name="Elbow Connector 83"/>
          <p:cNvCxnSpPr/>
          <p:nvPr/>
        </p:nvCxnSpPr>
        <p:spPr>
          <a:xfrm rot="5400000">
            <a:off x="6643921" y="2059656"/>
            <a:ext cx="457200" cy="548640"/>
          </a:xfrm>
          <a:prstGeom prst="bentConnector3">
            <a:avLst/>
          </a:prstGeom>
          <a:ln>
            <a:solidFill>
              <a:schemeClr val="tx1">
                <a:lumMod val="50000"/>
                <a:lumOff val="50000"/>
              </a:schemeClr>
            </a:solidFill>
            <a:prstDash val="sysDash"/>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75419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0" name="Object 39" hidden="1"/>
          <p:cNvGraphicFramePr>
            <a:graphicFrameLocks noChangeAspect="1"/>
          </p:cNvGraphicFramePr>
          <p:nvPr>
            <p:custDataLst>
              <p:tags r:id="rId2"/>
            </p:custDataLst>
            <p:extLst>
              <p:ext uri="{D42A27DB-BD31-4B8C-83A1-F6EECF244321}">
                <p14:modId xmlns:p14="http://schemas.microsoft.com/office/powerpoint/2010/main" val="3748270895"/>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08372" name="think-cell Slide" r:id="rId27" imgW="270" imgH="270" progId="TCLayout.ActiveDocument.1">
                  <p:embed/>
                </p:oleObj>
              </mc:Choice>
              <mc:Fallback>
                <p:oleObj name="think-cell Slide" r:id="rId27" imgW="270" imgH="270" progId="TCLayout.ActiveDocument.1">
                  <p:embed/>
                  <p:pic>
                    <p:nvPicPr>
                      <p:cNvPr id="0" name=""/>
                      <p:cNvPicPr/>
                      <p:nvPr/>
                    </p:nvPicPr>
                    <p:blipFill>
                      <a:blip r:embed="rId28"/>
                      <a:stretch>
                        <a:fillRect/>
                      </a:stretch>
                    </p:blipFill>
                    <p:spPr>
                      <a:xfrm>
                        <a:off x="1588" y="1588"/>
                        <a:ext cx="1587" cy="1587"/>
                      </a:xfrm>
                      <a:prstGeom prst="rect">
                        <a:avLst/>
                      </a:prstGeom>
                    </p:spPr>
                  </p:pic>
                </p:oleObj>
              </mc:Fallback>
            </mc:AlternateContent>
          </a:graphicData>
        </a:graphic>
      </p:graphicFrame>
      <p:sp>
        <p:nvSpPr>
          <p:cNvPr id="6" name="Rectangle 5" hidden="1"/>
          <p:cNvSpPr/>
          <p:nvPr>
            <p:custDataLst>
              <p:tags r:id="rId3"/>
            </p:custDataLst>
          </p:nvPr>
        </p:nvSpPr>
        <p:spPr bwMode="auto">
          <a:xfrm>
            <a:off x="0" y="0"/>
            <a:ext cx="158750" cy="158750"/>
          </a:xfrm>
          <a:prstGeom prst="rect">
            <a:avLst/>
          </a:prstGeom>
          <a:solidFill>
            <a:schemeClr val="accent1">
              <a:lumMod val="20000"/>
              <a:lumOff val="8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vert="horz" wrap="none" lIns="0" tIns="0" rIns="0" bIns="0" numCol="1" spcCol="0" rtlCol="0" anchor="ctr" anchorCtr="0">
            <a:noAutofit/>
          </a:bodyPr>
          <a:lstStyle/>
          <a:p>
            <a:pPr>
              <a:lnSpc>
                <a:spcPct val="100000"/>
              </a:lnSpc>
            </a:pPr>
            <a:endParaRPr lang="en-US" dirty="0" smtClean="0">
              <a:solidFill>
                <a:schemeClr val="tx1"/>
              </a:solidFill>
              <a:latin typeface="Arial"/>
              <a:cs typeface="Arial"/>
              <a:sym typeface="Arial"/>
            </a:endParaRPr>
          </a:p>
        </p:txBody>
      </p:sp>
      <p:sp>
        <p:nvSpPr>
          <p:cNvPr id="49" name="Rectangle 48"/>
          <p:cNvSpPr/>
          <p:nvPr/>
        </p:nvSpPr>
        <p:spPr>
          <a:xfrm>
            <a:off x="298228" y="352762"/>
            <a:ext cx="1082348" cy="707886"/>
          </a:xfrm>
          <a:prstGeom prst="rect">
            <a:avLst/>
          </a:prstGeom>
        </p:spPr>
        <p:txBody>
          <a:bodyPr wrap="none">
            <a:spAutoFit/>
          </a:bodyPr>
          <a:lstStyle/>
          <a:p>
            <a:pPr lvl="0" fontAlgn="ctr">
              <a:lnSpc>
                <a:spcPct val="100000"/>
              </a:lnSpc>
              <a:spcBef>
                <a:spcPts val="0"/>
              </a:spcBef>
              <a:spcAft>
                <a:spcPts val="0"/>
              </a:spcAft>
              <a:defRPr/>
            </a:pPr>
            <a:r>
              <a:rPr lang="en-US" sz="4000" b="1" dirty="0" smtClean="0">
                <a:solidFill>
                  <a:srgbClr val="FF0000"/>
                </a:solidFill>
              </a:rPr>
              <a:t>D</a:t>
            </a:r>
            <a:r>
              <a:rPr lang="en-US" sz="2000" b="1" dirty="0" smtClean="0">
                <a:solidFill>
                  <a:srgbClr val="FF0000"/>
                </a:solidFill>
              </a:rPr>
              <a:t>&amp;</a:t>
            </a:r>
            <a:r>
              <a:rPr lang="en-US" sz="4000" b="1" dirty="0" smtClean="0">
                <a:solidFill>
                  <a:srgbClr val="FF0000"/>
                </a:solidFill>
              </a:rPr>
              <a:t>E</a:t>
            </a:r>
            <a:endParaRPr lang="en-US" sz="4000" b="1" dirty="0">
              <a:solidFill>
                <a:srgbClr val="FF0000"/>
              </a:solidFill>
            </a:endParaRPr>
          </a:p>
        </p:txBody>
      </p:sp>
      <mc:AlternateContent xmlns:mc="http://schemas.openxmlformats.org/markup-compatibility/2006" xmlns:a14="http://schemas.microsoft.com/office/drawing/2010/main">
        <mc:Choice Requires="a14">
          <p:sp>
            <p:nvSpPr>
              <p:cNvPr id="53" name="TextBox 52"/>
              <p:cNvSpPr txBox="1"/>
              <p:nvPr/>
            </p:nvSpPr>
            <p:spPr>
              <a:xfrm>
                <a:off x="1845447" y="6336892"/>
                <a:ext cx="2427331" cy="260521"/>
              </a:xfrm>
              <a:prstGeom prst="rect">
                <a:avLst/>
              </a:prstGeom>
              <a:noFill/>
            </p:spPr>
            <p:txBody>
              <a:bodyPr wrap="none" lIns="0" tIns="0" rIns="0" bIns="0" rtlCol="0">
                <a:spAutoFit/>
              </a:bodyPr>
              <a:lstStyle/>
              <a:p>
                <a:pPr algn="l">
                  <a:lnSpc>
                    <a:spcPct val="100000"/>
                  </a:lnSpc>
                </a:pPr>
                <a14:m>
                  <m:oMathPara xmlns:m="http://schemas.openxmlformats.org/officeDocument/2006/math">
                    <m:oMathParaPr>
                      <m:jc m:val="centerGroup"/>
                    </m:oMathParaPr>
                    <m:oMath xmlns:m="http://schemas.openxmlformats.org/officeDocument/2006/math">
                      <m:r>
                        <a:rPr lang="en-US" sz="800" i="1">
                          <a:latin typeface="Cambria Math"/>
                        </a:rPr>
                        <m:t>𝑁𝐶𝑂</m:t>
                      </m:r>
                      <m:r>
                        <a:rPr lang="en-US" sz="800" i="1">
                          <a:latin typeface="Cambria Math"/>
                        </a:rPr>
                        <m:t> </m:t>
                      </m:r>
                      <m:r>
                        <a:rPr lang="en-US" sz="800" i="1">
                          <a:latin typeface="Cambria Math"/>
                        </a:rPr>
                        <m:t>𝑅𝑎𝑡𝑒</m:t>
                      </m:r>
                      <m:r>
                        <a:rPr lang="en-US" sz="800" i="1">
                          <a:latin typeface="Cambria Math"/>
                        </a:rPr>
                        <m:t>=</m:t>
                      </m:r>
                      <m:f>
                        <m:fPr>
                          <m:ctrlPr>
                            <a:rPr lang="en-US" sz="800" i="1">
                              <a:latin typeface="Cambria Math"/>
                            </a:rPr>
                          </m:ctrlPr>
                        </m:fPr>
                        <m:num>
                          <m:r>
                            <a:rPr lang="en-US" sz="800" i="1">
                              <a:latin typeface="Cambria Math"/>
                            </a:rPr>
                            <m:t>12</m:t>
                          </m:r>
                          <m:r>
                            <a:rPr lang="en-US" sz="800" i="1">
                              <a:latin typeface="Cambria Math"/>
                            </a:rPr>
                            <m:t>𝑚𝑜</m:t>
                          </m:r>
                          <m:r>
                            <a:rPr lang="en-US" sz="800" i="1">
                              <a:latin typeface="Cambria Math"/>
                            </a:rPr>
                            <m:t>. </m:t>
                          </m:r>
                          <m:r>
                            <a:rPr lang="en-US" sz="800" i="1">
                              <a:latin typeface="Cambria Math"/>
                            </a:rPr>
                            <m:t>𝑡𝑟𝑎𝑖𝑙𝑖𝑛𝑔</m:t>
                          </m:r>
                          <m:r>
                            <a:rPr lang="en-US" sz="800" i="1">
                              <a:latin typeface="Cambria Math"/>
                            </a:rPr>
                            <m:t> </m:t>
                          </m:r>
                          <m:r>
                            <a:rPr lang="en-US" sz="800" i="1">
                              <a:latin typeface="Cambria Math"/>
                            </a:rPr>
                            <m:t>𝑆𝑢𝑚</m:t>
                          </m:r>
                          <m:r>
                            <a:rPr lang="en-US" sz="800" i="1">
                              <a:latin typeface="Cambria Math"/>
                            </a:rPr>
                            <m:t> </m:t>
                          </m:r>
                          <m:r>
                            <a:rPr lang="en-US" sz="800" i="1">
                              <a:latin typeface="Cambria Math"/>
                            </a:rPr>
                            <m:t>𝑜𝑓</m:t>
                          </m:r>
                          <m:r>
                            <a:rPr lang="en-US" sz="800" i="1">
                              <a:latin typeface="Cambria Math"/>
                            </a:rPr>
                            <m:t> </m:t>
                          </m:r>
                          <m:r>
                            <a:rPr lang="en-US" sz="800" i="1">
                              <a:latin typeface="Cambria Math"/>
                            </a:rPr>
                            <m:t>𝑁𝐶𝑂</m:t>
                          </m:r>
                          <m:r>
                            <a:rPr lang="en-US" sz="800" i="1">
                              <a:latin typeface="Cambria Math"/>
                            </a:rPr>
                            <m:t> ($)</m:t>
                          </m:r>
                        </m:num>
                        <m:den>
                          <m:r>
                            <a:rPr lang="en-US" sz="800" i="1">
                              <a:latin typeface="Cambria Math"/>
                            </a:rPr>
                            <m:t>12</m:t>
                          </m:r>
                          <m:r>
                            <a:rPr lang="en-US" sz="800" i="1">
                              <a:latin typeface="Cambria Math"/>
                            </a:rPr>
                            <m:t>𝑚𝑜</m:t>
                          </m:r>
                          <m:r>
                            <a:rPr lang="en-US" sz="800" i="1">
                              <a:latin typeface="Cambria Math"/>
                            </a:rPr>
                            <m:t>. </m:t>
                          </m:r>
                          <m:r>
                            <a:rPr lang="en-US" sz="800" i="1">
                              <a:latin typeface="Cambria Math"/>
                            </a:rPr>
                            <m:t>𝑡𝑟𝑎𝑖𝑙𝑖𝑛𝑔</m:t>
                          </m:r>
                          <m:r>
                            <a:rPr lang="en-US" sz="800" i="1">
                              <a:latin typeface="Cambria Math"/>
                            </a:rPr>
                            <m:t> </m:t>
                          </m:r>
                          <m:r>
                            <a:rPr lang="en-US" sz="800" i="1">
                              <a:latin typeface="Cambria Math"/>
                            </a:rPr>
                            <m:t>𝐴𝑣𝑒𝑟𝑎𝑔𝑒</m:t>
                          </m:r>
                          <m:r>
                            <a:rPr lang="en-US" sz="800" i="1">
                              <a:latin typeface="Cambria Math"/>
                            </a:rPr>
                            <m:t> </m:t>
                          </m:r>
                          <m:r>
                            <a:rPr lang="en-US" sz="800" i="1">
                              <a:latin typeface="Cambria Math"/>
                            </a:rPr>
                            <m:t>𝑜𝑓</m:t>
                          </m:r>
                          <m:r>
                            <a:rPr lang="en-US" sz="800" i="1">
                              <a:latin typeface="Cambria Math"/>
                            </a:rPr>
                            <m:t> </m:t>
                          </m:r>
                          <m:r>
                            <a:rPr lang="en-US" sz="800" i="1">
                              <a:latin typeface="Cambria Math"/>
                            </a:rPr>
                            <m:t>𝐵𝑎𝑙𝑎𝑛𝑐𝑒𝑠</m:t>
                          </m:r>
                          <m:r>
                            <a:rPr lang="en-US" sz="800" i="1">
                              <a:latin typeface="Cambria Math"/>
                            </a:rPr>
                            <m:t> ($)</m:t>
                          </m:r>
                        </m:den>
                      </m:f>
                    </m:oMath>
                  </m:oMathPara>
                </a14:m>
                <a:endParaRPr lang="en-GB" sz="800" dirty="0" smtClean="0">
                  <a:latin typeface="Arial" panose="020B0604020202020204" pitchFamily="34" charset="0"/>
                  <a:cs typeface="Arial" panose="020B0604020202020204" pitchFamily="34" charset="0"/>
                </a:endParaRPr>
              </a:p>
            </p:txBody>
          </p:sp>
        </mc:Choice>
        <mc:Fallback xmlns="">
          <p:sp>
            <p:nvSpPr>
              <p:cNvPr id="53" name="TextBox 52"/>
              <p:cNvSpPr txBox="1">
                <a:spLocks noRot="1" noChangeAspect="1" noMove="1" noResize="1" noEditPoints="1" noAdjustHandles="1" noChangeArrowheads="1" noChangeShapeType="1" noTextEdit="1"/>
              </p:cNvSpPr>
              <p:nvPr/>
            </p:nvSpPr>
            <p:spPr>
              <a:xfrm>
                <a:off x="1845447" y="6336892"/>
                <a:ext cx="2427331" cy="260521"/>
              </a:xfrm>
              <a:prstGeom prst="rect">
                <a:avLst/>
              </a:prstGeom>
              <a:blipFill rotWithShape="1">
                <a:blip r:embed="rId29"/>
                <a:stretch>
                  <a:fillRect l="-503" t="-4762" r="-1256" b="-21429"/>
                </a:stretch>
              </a:blipFill>
            </p:spPr>
            <p:txBody>
              <a:bodyPr/>
              <a:lstStyle/>
              <a:p>
                <a:r>
                  <a:rPr lang="en-GB">
                    <a:noFill/>
                  </a:rPr>
                  <a:t> </a:t>
                </a:r>
              </a:p>
            </p:txBody>
          </p:sp>
        </mc:Fallback>
      </mc:AlternateContent>
      <p:sp>
        <p:nvSpPr>
          <p:cNvPr id="44" name="Content Placeholder 1"/>
          <p:cNvSpPr>
            <a:spLocks noGrp="1"/>
          </p:cNvSpPr>
          <p:nvPr>
            <p:ph sz="quarter" idx="11"/>
          </p:nvPr>
        </p:nvSpPr>
        <p:spPr>
          <a:xfrm>
            <a:off x="1380576" y="403225"/>
            <a:ext cx="7633084" cy="435610"/>
          </a:xfrm>
        </p:spPr>
        <p:txBody>
          <a:bodyPr/>
          <a:lstStyle/>
          <a:p>
            <a:r>
              <a:rPr lang="en-US" dirty="0" smtClean="0"/>
              <a:t>Calibration: </a:t>
            </a:r>
            <a:r>
              <a:rPr lang="en-US" b="0" dirty="0" smtClean="0"/>
              <a:t>Apply adjustment and test </a:t>
            </a:r>
            <a:r>
              <a:rPr lang="en-US" b="0" dirty="0"/>
              <a:t>limits against historical  and forecasted </a:t>
            </a:r>
            <a:r>
              <a:rPr lang="en-US" b="0" dirty="0" smtClean="0"/>
              <a:t>rates – </a:t>
            </a:r>
            <a:r>
              <a:rPr lang="en-US" b="0" dirty="0"/>
              <a:t> GCB Large </a:t>
            </a:r>
            <a:r>
              <a:rPr lang="en-US" b="0" dirty="0" smtClean="0"/>
              <a:t>Corporates</a:t>
            </a:r>
            <a:endParaRPr lang="en-US" b="0" dirty="0"/>
          </a:p>
        </p:txBody>
      </p:sp>
      <p:sp>
        <p:nvSpPr>
          <p:cNvPr id="45" name="Rectangle 44"/>
          <p:cNvSpPr/>
          <p:nvPr/>
        </p:nvSpPr>
        <p:spPr>
          <a:xfrm>
            <a:off x="6177281" y="1463040"/>
            <a:ext cx="3068638" cy="185307"/>
          </a:xfrm>
          <a:prstGeom prst="rect">
            <a:avLst/>
          </a:prstGeom>
        </p:spPr>
        <p:txBody>
          <a:bodyPr wrap="square" lIns="0" tIns="0" rIns="0" bIns="0">
            <a:spAutoFit/>
          </a:bodyPr>
          <a:lstStyle/>
          <a:p>
            <a:pPr algn="l"/>
            <a:r>
              <a:rPr lang="en-GB" sz="1400" b="1" dirty="0" smtClean="0">
                <a:solidFill>
                  <a:srgbClr val="FF0000"/>
                </a:solidFill>
                <a:latin typeface="Arial" panose="020B0604020202020204" pitchFamily="34" charset="0"/>
                <a:cs typeface="Arial" panose="020B0604020202020204" pitchFamily="34" charset="0"/>
              </a:rPr>
              <a:t>Rationale for adjustments</a:t>
            </a:r>
            <a:endParaRPr lang="en-GB" sz="1400" kern="0" dirty="0">
              <a:solidFill>
                <a:srgbClr val="FF0000"/>
              </a:solidFill>
              <a:latin typeface="Arial" panose="020B0604020202020204" pitchFamily="34" charset="0"/>
              <a:ea typeface="ＭＳ Ｐゴシック"/>
              <a:cs typeface="Arial" panose="020B0604020202020204" pitchFamily="34" charset="0"/>
            </a:endParaRPr>
          </a:p>
        </p:txBody>
      </p:sp>
      <p:sp>
        <p:nvSpPr>
          <p:cNvPr id="46" name="Content Placeholder 1"/>
          <p:cNvSpPr>
            <a:spLocks noGrp="1"/>
          </p:cNvSpPr>
          <p:nvPr>
            <p:ph sz="quarter" idx="10"/>
          </p:nvPr>
        </p:nvSpPr>
        <p:spPr>
          <a:xfrm>
            <a:off x="6177280" y="1747665"/>
            <a:ext cx="3068639" cy="4324359"/>
          </a:xfrm>
        </p:spPr>
        <p:txBody>
          <a:bodyPr/>
          <a:lstStyle/>
          <a:p>
            <a:pPr marL="171450" indent="-171450">
              <a:buFont typeface="Arial" panose="020B0604020202020204" pitchFamily="34" charset="0"/>
              <a:buChar char="•"/>
            </a:pPr>
            <a:r>
              <a:rPr lang="en-US" dirty="0" smtClean="0">
                <a:sym typeface="Arial"/>
              </a:rPr>
              <a:t>Management </a:t>
            </a:r>
            <a:r>
              <a:rPr lang="en-US" dirty="0">
                <a:sym typeface="Arial"/>
              </a:rPr>
              <a:t>overlay set </a:t>
            </a:r>
            <a:r>
              <a:rPr lang="en-US" dirty="0" smtClean="0">
                <a:sym typeface="Arial"/>
              </a:rPr>
              <a:t>limits at the 2015 level of 0.4% red limit and 0.2% amber trigger</a:t>
            </a:r>
          </a:p>
          <a:p>
            <a:pPr marL="171450" indent="-171450">
              <a:buFont typeface="Arial" panose="020B0604020202020204" pitchFamily="34" charset="0"/>
              <a:buChar char="•"/>
            </a:pPr>
            <a:r>
              <a:rPr lang="en-US" dirty="0" smtClean="0">
                <a:sym typeface="Arial"/>
              </a:rPr>
              <a:t>No material changes in the risk profile have occurred since 2015, existing RAS limits were deemed reflective of business strategy and expected portfolio risk </a:t>
            </a:r>
          </a:p>
          <a:p>
            <a:pPr marL="171450" indent="-171450">
              <a:buFont typeface="Arial" panose="020B0604020202020204" pitchFamily="34" charset="0"/>
              <a:buChar char="•"/>
            </a:pPr>
            <a:r>
              <a:rPr lang="en-US" dirty="0"/>
              <a:t>This adjustment (in combination with other SBNA NCO rate adjustments) was tested against the total credit loss budget tied to CCAR and did not breach the maximum allowable loss level for SBNA</a:t>
            </a:r>
          </a:p>
          <a:p>
            <a:pPr marL="171450" indent="-171450">
              <a:buFont typeface="Arial" panose="020B0604020202020204" pitchFamily="34" charset="0"/>
              <a:buChar char="•"/>
            </a:pPr>
            <a:endParaRPr lang="en-US" dirty="0"/>
          </a:p>
        </p:txBody>
      </p:sp>
      <p:grpSp>
        <p:nvGrpSpPr>
          <p:cNvPr id="51" name="Group 50"/>
          <p:cNvGrpSpPr/>
          <p:nvPr/>
        </p:nvGrpSpPr>
        <p:grpSpPr>
          <a:xfrm>
            <a:off x="443921" y="72184"/>
            <a:ext cx="3881751" cy="189008"/>
            <a:chOff x="403281" y="164517"/>
            <a:chExt cx="3881751" cy="189008"/>
          </a:xfrm>
        </p:grpSpPr>
        <p:sp>
          <p:nvSpPr>
            <p:cNvPr id="52" name="Text Box 75"/>
            <p:cNvSpPr txBox="1">
              <a:spLocks noChangeArrowheads="1"/>
            </p:cNvSpPr>
            <p:nvPr/>
          </p:nvSpPr>
          <p:spPr bwMode="gray">
            <a:xfrm>
              <a:off x="636148" y="166688"/>
              <a:ext cx="3648884" cy="184666"/>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none" lIns="0" tIns="0" rIns="0" bIns="0">
              <a:spAutoFit/>
            </a:bodyPr>
            <a:lstStyle/>
            <a:p>
              <a:pPr algn="l">
                <a:lnSpc>
                  <a:spcPct val="100000"/>
                </a:lnSpc>
              </a:pPr>
              <a:r>
                <a:rPr lang="en-US" sz="1200" dirty="0">
                  <a:solidFill>
                    <a:srgbClr val="FF0000"/>
                  </a:solidFill>
                </a:rPr>
                <a:t>Credit risk – Losses: </a:t>
              </a:r>
              <a:r>
                <a:rPr lang="en-US" sz="1200" dirty="0">
                  <a:solidFill>
                    <a:schemeClr val="accent1"/>
                  </a:solidFill>
                </a:rPr>
                <a:t>Calibration – </a:t>
              </a:r>
              <a:r>
                <a:rPr lang="en-US" sz="1200" dirty="0" smtClean="0">
                  <a:solidFill>
                    <a:srgbClr val="FF0000"/>
                  </a:solidFill>
                </a:rPr>
                <a:t>Net Charge-off rate</a:t>
              </a:r>
              <a:endParaRPr lang="en-US" sz="1200" dirty="0">
                <a:solidFill>
                  <a:srgbClr val="FF0000"/>
                </a:solidFill>
              </a:endParaRPr>
            </a:p>
          </p:txBody>
        </p:sp>
        <p:sp>
          <p:nvSpPr>
            <p:cNvPr id="54" name="Oval 53"/>
            <p:cNvSpPr/>
            <p:nvPr/>
          </p:nvSpPr>
          <p:spPr bwMode="auto">
            <a:xfrm>
              <a:off x="403281" y="164517"/>
              <a:ext cx="189008" cy="189008"/>
            </a:xfrm>
            <a:prstGeom prst="ellipse">
              <a:avLst/>
            </a:prstGeom>
            <a:solidFill>
              <a:srgbClr val="FF000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lang="en-US" b="1" dirty="0">
                  <a:solidFill>
                    <a:schemeClr val="bg1"/>
                  </a:solidFill>
                  <a:ea typeface="ＭＳ Ｐゴシック" pitchFamily="-112" charset="-128"/>
                  <a:cs typeface="ＭＳ Ｐゴシック" pitchFamily="-112" charset="-128"/>
                </a:rPr>
                <a:t>2</a:t>
              </a:r>
              <a:endParaRPr kumimoji="0" lang="en-US" b="1" i="0" u="none" strike="noStrike" cap="none" normalizeH="0" baseline="0" dirty="0">
                <a:ln>
                  <a:noFill/>
                </a:ln>
                <a:solidFill>
                  <a:schemeClr val="bg1"/>
                </a:solidFill>
                <a:effectLst/>
                <a:latin typeface="Arial" charset="0"/>
                <a:ea typeface="ＭＳ Ｐゴシック" pitchFamily="-112" charset="-128"/>
                <a:cs typeface="ＭＳ Ｐゴシック" pitchFamily="-112" charset="-128"/>
              </a:endParaRPr>
            </a:p>
          </p:txBody>
        </p:sp>
      </p:grpSp>
      <p:sp>
        <p:nvSpPr>
          <p:cNvPr id="42" name="Rectangle 41"/>
          <p:cNvSpPr/>
          <p:nvPr/>
        </p:nvSpPr>
        <p:spPr>
          <a:xfrm>
            <a:off x="364357" y="1463040"/>
            <a:ext cx="4634522" cy="370614"/>
          </a:xfrm>
          <a:prstGeom prst="rect">
            <a:avLst/>
          </a:prstGeom>
        </p:spPr>
        <p:txBody>
          <a:bodyPr wrap="square" lIns="0" tIns="0" rIns="0" bIns="0">
            <a:spAutoFit/>
          </a:bodyPr>
          <a:lstStyle/>
          <a:p>
            <a:pPr algn="l"/>
            <a:r>
              <a:rPr lang="en-GB" sz="1400" b="1" dirty="0" smtClean="0">
                <a:solidFill>
                  <a:srgbClr val="FF0000"/>
                </a:solidFill>
                <a:latin typeface="Arial" panose="020B0604020202020204" pitchFamily="34" charset="0"/>
                <a:cs typeface="Arial" panose="020B0604020202020204" pitchFamily="34" charset="0"/>
              </a:rPr>
              <a:t>GCB Large Corporates: </a:t>
            </a:r>
            <a:r>
              <a:rPr lang="en-GB" sz="1400" b="1" dirty="0">
                <a:solidFill>
                  <a:srgbClr val="FF0000"/>
                </a:solidFill>
                <a:latin typeface="Arial" panose="020B0604020202020204" pitchFamily="34" charset="0"/>
                <a:cs typeface="Arial" panose="020B0604020202020204" pitchFamily="34" charset="0"/>
              </a:rPr>
              <a:t>historic and </a:t>
            </a:r>
            <a:r>
              <a:rPr lang="en-GB" sz="1400" b="1" dirty="0" smtClean="0">
                <a:solidFill>
                  <a:srgbClr val="FF0000"/>
                </a:solidFill>
                <a:latin typeface="Arial" panose="020B0604020202020204" pitchFamily="34" charset="0"/>
                <a:cs typeface="Arial" panose="020B0604020202020204" pitchFamily="34" charset="0"/>
              </a:rPr>
              <a:t>CCAR forecasts</a:t>
            </a:r>
            <a:endParaRPr lang="en-GB" sz="1400" b="1" dirty="0">
              <a:solidFill>
                <a:srgbClr val="FF0000"/>
              </a:solidFill>
              <a:latin typeface="Arial" panose="020B0604020202020204" pitchFamily="34" charset="0"/>
              <a:cs typeface="Arial" panose="020B0604020202020204" pitchFamily="34" charset="0"/>
            </a:endParaRPr>
          </a:p>
          <a:p>
            <a:pPr algn="l"/>
            <a:r>
              <a:rPr lang="en-GB" sz="1400" kern="0" dirty="0">
                <a:solidFill>
                  <a:srgbClr val="FF0000"/>
                </a:solidFill>
                <a:latin typeface="Arial" panose="020B0604020202020204" pitchFamily="34" charset="0"/>
                <a:ea typeface="ＭＳ Ｐゴシック"/>
                <a:cs typeface="Arial" panose="020B0604020202020204" pitchFamily="34" charset="0"/>
              </a:rPr>
              <a:t>%, 2012Q1-2018Q1, vs 2015 and 2016 NCO </a:t>
            </a:r>
            <a:r>
              <a:rPr lang="en-GB" sz="1400" kern="0" dirty="0" smtClean="0">
                <a:solidFill>
                  <a:srgbClr val="FF0000"/>
                </a:solidFill>
                <a:latin typeface="Arial" panose="020B0604020202020204" pitchFamily="34" charset="0"/>
                <a:ea typeface="ＭＳ Ｐゴシック"/>
                <a:cs typeface="Arial" panose="020B0604020202020204" pitchFamily="34" charset="0"/>
              </a:rPr>
              <a:t>limits</a:t>
            </a:r>
            <a:endParaRPr lang="en-GB" sz="1400" kern="0" dirty="0">
              <a:solidFill>
                <a:srgbClr val="FF0000"/>
              </a:solidFill>
              <a:latin typeface="Arial" panose="020B0604020202020204" pitchFamily="34" charset="0"/>
              <a:ea typeface="ＭＳ Ｐゴシック"/>
              <a:cs typeface="Arial" panose="020B0604020202020204" pitchFamily="34" charset="0"/>
            </a:endParaRPr>
          </a:p>
        </p:txBody>
      </p:sp>
      <p:sp>
        <p:nvSpPr>
          <p:cNvPr id="69" name="TextBox 68"/>
          <p:cNvSpPr txBox="1"/>
          <p:nvPr/>
        </p:nvSpPr>
        <p:spPr>
          <a:xfrm>
            <a:off x="4489450" y="2945259"/>
            <a:ext cx="865188" cy="224677"/>
          </a:xfrm>
          <a:prstGeom prst="rect">
            <a:avLst/>
          </a:prstGeom>
          <a:noFill/>
        </p:spPr>
        <p:txBody>
          <a:bodyPr wrap="square" rtlCol="0">
            <a:spAutoFit/>
          </a:bodyPr>
          <a:lstStyle/>
          <a:p>
            <a:pPr algn="r"/>
            <a:r>
              <a:rPr lang="en-US" b="1" dirty="0" smtClean="0">
                <a:solidFill>
                  <a:srgbClr val="FF0000"/>
                </a:solidFill>
              </a:rPr>
              <a:t>0.4%</a:t>
            </a:r>
            <a:endParaRPr lang="en-US" b="1" dirty="0">
              <a:solidFill>
                <a:srgbClr val="FF0000"/>
              </a:solidFill>
            </a:endParaRPr>
          </a:p>
        </p:txBody>
      </p:sp>
      <p:sp>
        <p:nvSpPr>
          <p:cNvPr id="70" name="TextBox 69"/>
          <p:cNvSpPr txBox="1"/>
          <p:nvPr/>
        </p:nvSpPr>
        <p:spPr>
          <a:xfrm>
            <a:off x="4489450" y="3536784"/>
            <a:ext cx="865188" cy="224677"/>
          </a:xfrm>
          <a:prstGeom prst="rect">
            <a:avLst/>
          </a:prstGeom>
          <a:noFill/>
        </p:spPr>
        <p:txBody>
          <a:bodyPr wrap="square" rtlCol="0">
            <a:spAutoFit/>
          </a:bodyPr>
          <a:lstStyle/>
          <a:p>
            <a:pPr algn="r"/>
            <a:r>
              <a:rPr lang="en-US" b="1" dirty="0" smtClean="0">
                <a:solidFill>
                  <a:srgbClr val="FFC000"/>
                </a:solidFill>
              </a:rPr>
              <a:t>0.2%</a:t>
            </a:r>
            <a:endParaRPr lang="en-US" b="1" dirty="0">
              <a:solidFill>
                <a:srgbClr val="FFC000"/>
              </a:solidFill>
            </a:endParaRPr>
          </a:p>
        </p:txBody>
      </p:sp>
      <p:sp>
        <p:nvSpPr>
          <p:cNvPr id="71" name="Rectangular Callout 70"/>
          <p:cNvSpPr/>
          <p:nvPr/>
        </p:nvSpPr>
        <p:spPr>
          <a:xfrm>
            <a:off x="1122400" y="2245856"/>
            <a:ext cx="1321243" cy="699403"/>
          </a:xfrm>
          <a:prstGeom prst="wedgeRectCallout">
            <a:avLst>
              <a:gd name="adj1" fmla="val 85523"/>
              <a:gd name="adj2" fmla="val 20825"/>
            </a:avLst>
          </a:prstGeom>
          <a:no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72009" tIns="72009" rIns="72009" bIns="72009" rtlCol="0" anchor="ctr">
            <a:noAutofit/>
          </a:bodyPr>
          <a:lstStyle/>
          <a:p>
            <a:pPr algn="ctr">
              <a:lnSpc>
                <a:spcPct val="100000"/>
              </a:lnSpc>
            </a:pPr>
            <a:r>
              <a:rPr lang="en-GB" dirty="0" smtClean="0">
                <a:solidFill>
                  <a:schemeClr val="tx1"/>
                </a:solidFill>
                <a:latin typeface="Arial"/>
                <a:sym typeface="Arial"/>
              </a:rPr>
              <a:t>12 month trailing rate spikes due to single Q4 2015 default event</a:t>
            </a:r>
          </a:p>
        </p:txBody>
      </p:sp>
      <p:graphicFrame>
        <p:nvGraphicFramePr>
          <p:cNvPr id="39" name="Object 38"/>
          <p:cNvGraphicFramePr>
            <a:graphicFrameLocks/>
          </p:cNvGraphicFramePr>
          <p:nvPr>
            <p:custDataLst>
              <p:tags r:id="rId4"/>
            </p:custDataLst>
            <p:extLst>
              <p:ext uri="{D42A27DB-BD31-4B8C-83A1-F6EECF244321}">
                <p14:modId xmlns:p14="http://schemas.microsoft.com/office/powerpoint/2010/main" val="2194766025"/>
              </p:ext>
            </p:extLst>
          </p:nvPr>
        </p:nvGraphicFramePr>
        <p:xfrm>
          <a:off x="190500" y="2019300"/>
          <a:ext cx="5181600" cy="2886075"/>
        </p:xfrm>
        <a:graphic>
          <a:graphicData uri="http://schemas.openxmlformats.org/presentationml/2006/ole">
            <mc:AlternateContent xmlns:mc="http://schemas.openxmlformats.org/markup-compatibility/2006">
              <mc:Choice xmlns:v="urn:schemas-microsoft-com:vml" Requires="v">
                <p:oleObj spid="_x0000_s308373" name="Chart" r:id="rId30" imgW="5181600" imgH="2886075" progId="MSGraph.Chart.8">
                  <p:embed followColorScheme="full"/>
                </p:oleObj>
              </mc:Choice>
              <mc:Fallback>
                <p:oleObj name="Chart" r:id="rId30" imgW="5181600" imgH="2886075" progId="MSGraph.Chart.8">
                  <p:embed followColorScheme="full"/>
                  <p:pic>
                    <p:nvPicPr>
                      <p:cNvPr id="0" name=""/>
                      <p:cNvPicPr/>
                      <p:nvPr/>
                    </p:nvPicPr>
                    <p:blipFill>
                      <a:blip r:embed="rId31"/>
                      <a:stretch>
                        <a:fillRect/>
                      </a:stretch>
                    </p:blipFill>
                    <p:spPr>
                      <a:xfrm>
                        <a:off x="190500" y="2019300"/>
                        <a:ext cx="5181600" cy="2886075"/>
                      </a:xfrm>
                      <a:prstGeom prst="rect">
                        <a:avLst/>
                      </a:prstGeom>
                    </p:spPr>
                  </p:pic>
                </p:oleObj>
              </mc:Fallback>
            </mc:AlternateContent>
          </a:graphicData>
        </a:graphic>
      </p:graphicFrame>
      <p:sp>
        <p:nvSpPr>
          <p:cNvPr id="41" name="Text Placeholder 6490"/>
          <p:cNvSpPr>
            <a:spLocks noGrp="1"/>
          </p:cNvSpPr>
          <p:nvPr>
            <p:custDataLst>
              <p:tags r:id="rId5"/>
            </p:custDataLst>
          </p:nvPr>
        </p:nvSpPr>
        <p:spPr bwMode="auto">
          <a:xfrm>
            <a:off x="4997450" y="4765675"/>
            <a:ext cx="292100"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spcCol="0" anchor="t"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gn="ctr">
              <a:lnSpc>
                <a:spcPct val="100000"/>
              </a:lnSpc>
              <a:spcBef>
                <a:spcPct val="0"/>
              </a:spcBef>
              <a:spcAft>
                <a:spcPct val="0"/>
              </a:spcAft>
              <a:buNone/>
            </a:pPr>
            <a:fld id="{E306F4B2-68FC-4681-BC3B-F05D130214F9}" type="datetime'''''''2''''0''''''''''''''''''1''8'''''''''''''''''''''''''''">
              <a:rPr lang="en-US" sz="1000">
                <a:latin typeface="Arial"/>
                <a:cs typeface="Arial"/>
                <a:sym typeface="Arial"/>
              </a:rPr>
              <a:pPr/>
              <a:t>2018</a:t>
            </a:fld>
            <a:endParaRPr lang="en-GB" sz="1000" dirty="0">
              <a:latin typeface="Arial"/>
              <a:cs typeface="Arial"/>
              <a:sym typeface="Arial"/>
            </a:endParaRPr>
          </a:p>
        </p:txBody>
      </p:sp>
      <p:sp>
        <p:nvSpPr>
          <p:cNvPr id="58" name="Text Placeholder 6489"/>
          <p:cNvSpPr>
            <a:spLocks noGrp="1"/>
          </p:cNvSpPr>
          <p:nvPr>
            <p:custDataLst>
              <p:tags r:id="rId6"/>
            </p:custDataLst>
          </p:nvPr>
        </p:nvSpPr>
        <p:spPr bwMode="auto">
          <a:xfrm>
            <a:off x="4244975" y="4765675"/>
            <a:ext cx="292100"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spcCol="0" anchor="t"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gn="ctr">
              <a:lnSpc>
                <a:spcPct val="100000"/>
              </a:lnSpc>
              <a:spcBef>
                <a:spcPct val="0"/>
              </a:spcBef>
              <a:spcAft>
                <a:spcPct val="0"/>
              </a:spcAft>
              <a:buNone/>
            </a:pPr>
            <a:fld id="{E1C0DABA-ABD1-49F4-8647-CC89B4D0FCF3}" type="datetime'''''''''''''''''''2''''''''''''''0''''''''''''1''''7'">
              <a:rPr lang="en-US" sz="1000">
                <a:latin typeface="Arial"/>
                <a:cs typeface="Arial"/>
                <a:sym typeface="Arial"/>
              </a:rPr>
              <a:pPr/>
              <a:t>2017</a:t>
            </a:fld>
            <a:endParaRPr lang="en-GB" sz="1000" dirty="0">
              <a:latin typeface="Arial"/>
              <a:cs typeface="Arial"/>
              <a:sym typeface="Arial"/>
            </a:endParaRPr>
          </a:p>
        </p:txBody>
      </p:sp>
      <p:sp>
        <p:nvSpPr>
          <p:cNvPr id="59" name="Text Placeholder 6488"/>
          <p:cNvSpPr>
            <a:spLocks noGrp="1"/>
          </p:cNvSpPr>
          <p:nvPr>
            <p:custDataLst>
              <p:tags r:id="rId7"/>
            </p:custDataLst>
          </p:nvPr>
        </p:nvSpPr>
        <p:spPr bwMode="auto">
          <a:xfrm>
            <a:off x="3492500" y="4765675"/>
            <a:ext cx="292100"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spcCol="0" anchor="t"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gn="ctr">
              <a:lnSpc>
                <a:spcPct val="100000"/>
              </a:lnSpc>
              <a:spcBef>
                <a:spcPct val="0"/>
              </a:spcBef>
              <a:spcAft>
                <a:spcPct val="0"/>
              </a:spcAft>
              <a:buNone/>
            </a:pPr>
            <a:fld id="{EA98F94A-D9E5-46CF-B833-BA65A1D18A18}" type="datetime'''''''''''''''''''''''''''20''''''''''''''''1''''''6'''''''">
              <a:rPr lang="en-US" sz="1000">
                <a:latin typeface="Arial"/>
                <a:cs typeface="Arial"/>
                <a:sym typeface="Arial"/>
              </a:rPr>
              <a:pPr/>
              <a:t>2016</a:t>
            </a:fld>
            <a:endParaRPr lang="en-GB" sz="1000" dirty="0">
              <a:latin typeface="Arial"/>
              <a:cs typeface="Arial"/>
              <a:sym typeface="Arial"/>
            </a:endParaRPr>
          </a:p>
        </p:txBody>
      </p:sp>
      <p:sp>
        <p:nvSpPr>
          <p:cNvPr id="60" name="Text Placeholder 6487"/>
          <p:cNvSpPr>
            <a:spLocks noGrp="1"/>
          </p:cNvSpPr>
          <p:nvPr>
            <p:custDataLst>
              <p:tags r:id="rId8"/>
            </p:custDataLst>
          </p:nvPr>
        </p:nvSpPr>
        <p:spPr bwMode="auto">
          <a:xfrm>
            <a:off x="2740025" y="4765675"/>
            <a:ext cx="292100"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spcCol="0" anchor="t"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gn="ctr">
              <a:lnSpc>
                <a:spcPct val="100000"/>
              </a:lnSpc>
              <a:spcBef>
                <a:spcPct val="0"/>
              </a:spcBef>
              <a:spcAft>
                <a:spcPct val="0"/>
              </a:spcAft>
              <a:buNone/>
            </a:pPr>
            <a:fld id="{ACA593B6-B386-4073-9E7F-D0532A8FAA26}" type="datetime'''2''''''''''''''''''''''''''0''''''''1''''''''''''''5'">
              <a:rPr lang="en-US" sz="1000">
                <a:latin typeface="Arial"/>
                <a:cs typeface="Arial"/>
                <a:sym typeface="Arial"/>
              </a:rPr>
              <a:pPr/>
              <a:t>2015</a:t>
            </a:fld>
            <a:endParaRPr lang="en-GB" sz="1000" dirty="0">
              <a:latin typeface="Arial"/>
              <a:cs typeface="Arial"/>
              <a:sym typeface="Arial"/>
            </a:endParaRPr>
          </a:p>
        </p:txBody>
      </p:sp>
      <p:sp>
        <p:nvSpPr>
          <p:cNvPr id="62" name="Text Placeholder 6486"/>
          <p:cNvSpPr>
            <a:spLocks noGrp="1"/>
          </p:cNvSpPr>
          <p:nvPr>
            <p:custDataLst>
              <p:tags r:id="rId9"/>
            </p:custDataLst>
          </p:nvPr>
        </p:nvSpPr>
        <p:spPr bwMode="auto">
          <a:xfrm>
            <a:off x="1987550" y="4765675"/>
            <a:ext cx="292100"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spcCol="0" anchor="t"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gn="ctr">
              <a:lnSpc>
                <a:spcPct val="100000"/>
              </a:lnSpc>
              <a:spcBef>
                <a:spcPct val="0"/>
              </a:spcBef>
              <a:spcAft>
                <a:spcPct val="0"/>
              </a:spcAft>
              <a:buNone/>
            </a:pPr>
            <a:fld id="{39BC29D8-C6C6-404D-A638-C6841247C07C}" type="datetime'''''''''''''''''''''''''2''''''''''''''''''''''0''''''1''''4'">
              <a:rPr lang="en-US" sz="1000">
                <a:latin typeface="Arial"/>
                <a:cs typeface="Arial"/>
                <a:sym typeface="Arial"/>
              </a:rPr>
              <a:pPr/>
              <a:t>2014</a:t>
            </a:fld>
            <a:endParaRPr lang="en-GB" sz="1000" dirty="0">
              <a:latin typeface="Arial"/>
              <a:cs typeface="Arial"/>
              <a:sym typeface="Arial"/>
            </a:endParaRPr>
          </a:p>
        </p:txBody>
      </p:sp>
      <p:sp>
        <p:nvSpPr>
          <p:cNvPr id="63" name="Text Placeholder 6485"/>
          <p:cNvSpPr>
            <a:spLocks noGrp="1"/>
          </p:cNvSpPr>
          <p:nvPr>
            <p:custDataLst>
              <p:tags r:id="rId10"/>
            </p:custDataLst>
          </p:nvPr>
        </p:nvSpPr>
        <p:spPr bwMode="auto">
          <a:xfrm>
            <a:off x="1235075" y="4765675"/>
            <a:ext cx="292100"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spcCol="0" anchor="t"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gn="ctr">
              <a:lnSpc>
                <a:spcPct val="100000"/>
              </a:lnSpc>
              <a:spcBef>
                <a:spcPct val="0"/>
              </a:spcBef>
              <a:spcAft>
                <a:spcPct val="0"/>
              </a:spcAft>
              <a:buNone/>
            </a:pPr>
            <a:fld id="{F9639B87-609E-40E3-93A0-E4EA842DC4F0}" type="datetime'''''''2''''0''''''1''''''''''3'''">
              <a:rPr lang="en-US" sz="1000">
                <a:latin typeface="Arial"/>
                <a:cs typeface="Arial"/>
                <a:sym typeface="Arial"/>
              </a:rPr>
              <a:pPr/>
              <a:t>2013</a:t>
            </a:fld>
            <a:endParaRPr lang="en-GB" sz="1000" dirty="0">
              <a:latin typeface="Arial"/>
              <a:cs typeface="Arial"/>
              <a:sym typeface="Arial"/>
            </a:endParaRPr>
          </a:p>
        </p:txBody>
      </p:sp>
      <p:sp>
        <p:nvSpPr>
          <p:cNvPr id="64" name="Text Placeholder 6484"/>
          <p:cNvSpPr>
            <a:spLocks noGrp="1"/>
          </p:cNvSpPr>
          <p:nvPr>
            <p:custDataLst>
              <p:tags r:id="rId11"/>
            </p:custDataLst>
          </p:nvPr>
        </p:nvSpPr>
        <p:spPr bwMode="auto">
          <a:xfrm>
            <a:off x="482600" y="4765675"/>
            <a:ext cx="292100"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spcCol="0" anchor="t"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gn="ctr">
              <a:lnSpc>
                <a:spcPct val="100000"/>
              </a:lnSpc>
              <a:spcBef>
                <a:spcPct val="0"/>
              </a:spcBef>
              <a:spcAft>
                <a:spcPct val="0"/>
              </a:spcAft>
              <a:buNone/>
            </a:pPr>
            <a:fld id="{B1C36A7B-C639-466B-BCE8-B1972FFDD1CD}" type="datetime'''''''2''''''''''''''0''''''''''''''''1''''''''2'''''''''''">
              <a:rPr lang="en-US" sz="1000">
                <a:latin typeface="Arial"/>
                <a:cs typeface="Arial"/>
                <a:sym typeface="Arial"/>
              </a:rPr>
              <a:pPr/>
              <a:t>2012</a:t>
            </a:fld>
            <a:endParaRPr lang="en-GB" sz="1000" dirty="0">
              <a:latin typeface="Arial"/>
              <a:cs typeface="Arial"/>
              <a:sym typeface="Arial"/>
            </a:endParaRPr>
          </a:p>
        </p:txBody>
      </p:sp>
      <p:cxnSp>
        <p:nvCxnSpPr>
          <p:cNvPr id="65" name="Straight Connector 64"/>
          <p:cNvCxnSpPr/>
          <p:nvPr>
            <p:custDataLst>
              <p:tags r:id="rId12"/>
            </p:custDataLst>
          </p:nvPr>
        </p:nvCxnSpPr>
        <p:spPr bwMode="gray">
          <a:xfrm>
            <a:off x="3236913" y="5514975"/>
            <a:ext cx="328612" cy="0"/>
          </a:xfrm>
          <a:prstGeom prst="line">
            <a:avLst/>
          </a:prstGeom>
          <a:ln w="9525">
            <a:solidFill>
              <a:srgbClr val="80808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custDataLst>
              <p:tags r:id="rId13"/>
            </p:custDataLst>
          </p:nvPr>
        </p:nvCxnSpPr>
        <p:spPr bwMode="gray">
          <a:xfrm>
            <a:off x="3236913" y="5311775"/>
            <a:ext cx="328613" cy="0"/>
          </a:xfrm>
          <a:prstGeom prst="line">
            <a:avLst/>
          </a:prstGeom>
          <a:ln w="19050">
            <a:solidFill>
              <a:srgbClr val="EB0326"/>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custDataLst>
              <p:tags r:id="rId14"/>
            </p:custDataLst>
          </p:nvPr>
        </p:nvCxnSpPr>
        <p:spPr bwMode="gray">
          <a:xfrm>
            <a:off x="3236913" y="5108575"/>
            <a:ext cx="328613" cy="0"/>
          </a:xfrm>
          <a:prstGeom prst="line">
            <a:avLst/>
          </a:prstGeom>
          <a:ln w="19050">
            <a:solidFill>
              <a:srgbClr val="FFBF27"/>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custDataLst>
              <p:tags r:id="rId15"/>
            </p:custDataLst>
          </p:nvPr>
        </p:nvCxnSpPr>
        <p:spPr bwMode="gray">
          <a:xfrm>
            <a:off x="415925" y="5718175"/>
            <a:ext cx="328613" cy="0"/>
          </a:xfrm>
          <a:prstGeom prst="line">
            <a:avLst/>
          </a:prstGeom>
          <a:ln w="28575">
            <a:solidFill>
              <a:srgbClr val="EB032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custDataLst>
              <p:tags r:id="rId16"/>
            </p:custDataLst>
          </p:nvPr>
        </p:nvCxnSpPr>
        <p:spPr bwMode="gray">
          <a:xfrm>
            <a:off x="415925" y="5514975"/>
            <a:ext cx="328613" cy="0"/>
          </a:xfrm>
          <a:prstGeom prst="line">
            <a:avLst/>
          </a:prstGeom>
          <a:ln w="28575">
            <a:solidFill>
              <a:srgbClr val="FFBF2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custDataLst>
              <p:tags r:id="rId17"/>
            </p:custDataLst>
          </p:nvPr>
        </p:nvCxnSpPr>
        <p:spPr bwMode="gray">
          <a:xfrm>
            <a:off x="415925" y="5311775"/>
            <a:ext cx="328613" cy="0"/>
          </a:xfrm>
          <a:prstGeom prst="line">
            <a:avLst/>
          </a:prstGeom>
          <a:ln w="19050">
            <a:solidFill>
              <a:srgbClr val="41A44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custDataLst>
              <p:tags r:id="rId18"/>
            </p:custDataLst>
          </p:nvPr>
        </p:nvCxnSpPr>
        <p:spPr bwMode="gray">
          <a:xfrm>
            <a:off x="415925" y="5108575"/>
            <a:ext cx="328613" cy="0"/>
          </a:xfrm>
          <a:prstGeom prst="line">
            <a:avLst/>
          </a:prstGeom>
          <a:ln w="19050">
            <a:solidFill>
              <a:srgbClr val="646AAC"/>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5" name="Text Placeholder 6713"/>
          <p:cNvSpPr>
            <a:spLocks noGrp="1"/>
          </p:cNvSpPr>
          <p:nvPr>
            <p:custDataLst>
              <p:tags r:id="rId19"/>
            </p:custDataLst>
          </p:nvPr>
        </p:nvSpPr>
        <p:spPr bwMode="auto">
          <a:xfrm>
            <a:off x="3616325" y="5038725"/>
            <a:ext cx="1187450"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spcCol="0" anchor="ctr"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nSpc>
                <a:spcPct val="100000"/>
              </a:lnSpc>
              <a:spcBef>
                <a:spcPct val="0"/>
              </a:spcBef>
              <a:spcAft>
                <a:spcPct val="0"/>
              </a:spcAft>
              <a:buNone/>
            </a:pPr>
            <a:fld id="{26F7E23A-FD9C-4CFE-9D0E-11B63E0C0718}" type="datetime'Anc''h''or a''m''''''be''r tr''i''''g''''ger'''''''''''''''''">
              <a:rPr lang="en-US" sz="1000">
                <a:latin typeface="Arial"/>
                <a:cs typeface="Arial"/>
                <a:sym typeface="Arial"/>
              </a:rPr>
              <a:pPr/>
              <a:t>Anchor amber trigger</a:t>
            </a:fld>
            <a:endParaRPr lang="en-GB" sz="1000" dirty="0">
              <a:latin typeface="Arial"/>
              <a:cs typeface="Arial"/>
              <a:sym typeface="Arial"/>
            </a:endParaRPr>
          </a:p>
        </p:txBody>
      </p:sp>
      <p:sp>
        <p:nvSpPr>
          <p:cNvPr id="76" name="Text Placeholder 6715"/>
          <p:cNvSpPr>
            <a:spLocks noGrp="1"/>
          </p:cNvSpPr>
          <p:nvPr>
            <p:custDataLst>
              <p:tags r:id="rId20"/>
            </p:custDataLst>
          </p:nvPr>
        </p:nvSpPr>
        <p:spPr bwMode="auto">
          <a:xfrm>
            <a:off x="795338" y="5648325"/>
            <a:ext cx="936625"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spcCol="0" anchor="ctr"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nSpc>
                <a:spcPct val="100000"/>
              </a:lnSpc>
              <a:spcBef>
                <a:spcPct val="0"/>
              </a:spcBef>
              <a:spcAft>
                <a:spcPct val="0"/>
              </a:spcAft>
              <a:buNone/>
            </a:pPr>
            <a:fld id="{DF2D27B5-4220-4C67-9344-8116FE9AB638}" type="datetime'Re''v''i''''se''''''''''''d'''''' ''''''''red'' li''mit'''''">
              <a:rPr lang="en-US" sz="1000">
                <a:latin typeface="Arial"/>
                <a:cs typeface="Arial"/>
                <a:sym typeface="Arial"/>
              </a:rPr>
              <a:pPr/>
              <a:t>Revised red limit</a:t>
            </a:fld>
            <a:endParaRPr lang="en-GB" sz="1000" dirty="0">
              <a:latin typeface="Arial"/>
              <a:cs typeface="Arial"/>
              <a:sym typeface="Arial"/>
            </a:endParaRPr>
          </a:p>
        </p:txBody>
      </p:sp>
      <p:sp>
        <p:nvSpPr>
          <p:cNvPr id="77" name="Text Placeholder 6719"/>
          <p:cNvSpPr>
            <a:spLocks noGrp="1"/>
          </p:cNvSpPr>
          <p:nvPr>
            <p:custDataLst>
              <p:tags r:id="rId21"/>
            </p:custDataLst>
          </p:nvPr>
        </p:nvSpPr>
        <p:spPr bwMode="auto">
          <a:xfrm>
            <a:off x="795338" y="5445125"/>
            <a:ext cx="1244600"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spcCol="0" anchor="ctr"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nSpc>
                <a:spcPct val="100000"/>
              </a:lnSpc>
              <a:spcBef>
                <a:spcPct val="0"/>
              </a:spcBef>
              <a:spcAft>
                <a:spcPct val="0"/>
              </a:spcAft>
              <a:buNone/>
            </a:pPr>
            <a:fld id="{DAAE6678-E86E-4F9C-890E-FBAFEDCFE3DD}" type="datetime'R''''''e''v''is''ed'' a''mber tr''''''ig''g''''''''''er'''''''">
              <a:rPr lang="en-US" sz="1000">
                <a:latin typeface="Arial"/>
                <a:cs typeface="Arial"/>
                <a:sym typeface="Arial"/>
              </a:rPr>
              <a:pPr/>
              <a:t>Revised amber trigger</a:t>
            </a:fld>
            <a:endParaRPr lang="en-GB" sz="1000" dirty="0">
              <a:latin typeface="Arial"/>
              <a:cs typeface="Arial"/>
              <a:sym typeface="Arial"/>
            </a:endParaRPr>
          </a:p>
        </p:txBody>
      </p:sp>
      <p:sp>
        <p:nvSpPr>
          <p:cNvPr id="78" name="Text Placeholder 6720"/>
          <p:cNvSpPr>
            <a:spLocks noGrp="1"/>
          </p:cNvSpPr>
          <p:nvPr>
            <p:custDataLst>
              <p:tags r:id="rId22"/>
            </p:custDataLst>
          </p:nvPr>
        </p:nvSpPr>
        <p:spPr bwMode="auto">
          <a:xfrm>
            <a:off x="795338" y="5241925"/>
            <a:ext cx="2339975"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spcCol="0" anchor="ctr"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nSpc>
                <a:spcPct val="100000"/>
              </a:lnSpc>
              <a:spcBef>
                <a:spcPct val="0"/>
              </a:spcBef>
              <a:spcAft>
                <a:spcPct val="0"/>
              </a:spcAft>
              <a:buNone/>
            </a:pPr>
            <a:fld id="{3BA839BF-B9C4-4C9D-8662-FA73CA1183AB}" type="datetime'Hi''storica''l ''12mo tra''ilin''g ''los''s rate'' (an''nual)'">
              <a:rPr lang="en-US" sz="1000">
                <a:latin typeface="Arial"/>
                <a:cs typeface="Arial"/>
                <a:sym typeface="Arial"/>
              </a:rPr>
              <a:pPr/>
              <a:t>Historical 12mo trailing loss rate (annual)</a:t>
            </a:fld>
            <a:r>
              <a:rPr lang="en-US" sz="1000" baseline="30000" smtClean="0">
                <a:latin typeface="Arial"/>
                <a:cs typeface="Arial"/>
                <a:sym typeface="Arial"/>
              </a:rPr>
              <a:t>2</a:t>
            </a:r>
            <a:endParaRPr lang="en-GB" sz="1000" dirty="0">
              <a:latin typeface="Arial"/>
              <a:cs typeface="Arial"/>
              <a:sym typeface="Arial"/>
            </a:endParaRPr>
          </a:p>
        </p:txBody>
      </p:sp>
      <p:sp>
        <p:nvSpPr>
          <p:cNvPr id="79" name="Text Placeholder 6718"/>
          <p:cNvSpPr>
            <a:spLocks noGrp="1"/>
          </p:cNvSpPr>
          <p:nvPr>
            <p:custDataLst>
              <p:tags r:id="rId23"/>
            </p:custDataLst>
          </p:nvPr>
        </p:nvSpPr>
        <p:spPr bwMode="auto">
          <a:xfrm>
            <a:off x="795338" y="5038725"/>
            <a:ext cx="2303463"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spcCol="0" anchor="ctr"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nSpc>
                <a:spcPct val="100000"/>
              </a:lnSpc>
              <a:spcBef>
                <a:spcPct val="0"/>
              </a:spcBef>
              <a:spcAft>
                <a:spcPct val="0"/>
              </a:spcAft>
              <a:buNone/>
            </a:pPr>
            <a:fld id="{91E31E65-A39A-4436-AAB4-DA0EC125ACFE}" type="datetime'Projected 12''mo tr''''''a''iling loss ''r''a''te (annu''al)'">
              <a:rPr lang="en-US" sz="1000">
                <a:latin typeface="Arial"/>
                <a:cs typeface="Arial"/>
                <a:sym typeface="Arial"/>
              </a:rPr>
              <a:pPr/>
              <a:t>Projected 12mo trailing loss rate (annual)</a:t>
            </a:fld>
            <a:endParaRPr lang="en-GB" sz="1000" dirty="0">
              <a:latin typeface="Arial"/>
              <a:cs typeface="Arial"/>
              <a:sym typeface="Arial"/>
            </a:endParaRPr>
          </a:p>
        </p:txBody>
      </p:sp>
      <p:sp>
        <p:nvSpPr>
          <p:cNvPr id="80" name="Text Placeholder 1"/>
          <p:cNvSpPr>
            <a:spLocks noGrp="1"/>
          </p:cNvSpPr>
          <p:nvPr>
            <p:custDataLst>
              <p:tags r:id="rId24"/>
            </p:custDataLst>
          </p:nvPr>
        </p:nvSpPr>
        <p:spPr bwMode="auto">
          <a:xfrm>
            <a:off x="3616325" y="5445125"/>
            <a:ext cx="1187450"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spcCol="0" anchor="ctr"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nSpc>
                <a:spcPct val="100000"/>
              </a:lnSpc>
              <a:spcBef>
                <a:spcPct val="0"/>
              </a:spcBef>
              <a:spcAft>
                <a:spcPct val="0"/>
              </a:spcAft>
              <a:buNone/>
            </a:pPr>
            <a:fld id="{0762EC80-0C67-4EE8-B92E-C620AE593CA5}" type="datetime'''''''''A''''''v''e''''ra''ge'''' ''''Ba''''se CC''AR'''''">
              <a:rPr lang="en-US" sz="1000">
                <a:latin typeface="Arial"/>
                <a:cs typeface="Arial"/>
                <a:sym typeface="Arial"/>
              </a:rPr>
              <a:pPr/>
              <a:t>Average Base CCAR</a:t>
            </a:fld>
            <a:endParaRPr lang="en-GB" sz="1000" dirty="0">
              <a:latin typeface="Arial"/>
              <a:cs typeface="Arial"/>
              <a:sym typeface="Arial"/>
            </a:endParaRPr>
          </a:p>
        </p:txBody>
      </p:sp>
      <p:sp>
        <p:nvSpPr>
          <p:cNvPr id="81" name="Text Placeholder 6716"/>
          <p:cNvSpPr>
            <a:spLocks noGrp="1"/>
          </p:cNvSpPr>
          <p:nvPr>
            <p:custDataLst>
              <p:tags r:id="rId25"/>
            </p:custDataLst>
          </p:nvPr>
        </p:nvSpPr>
        <p:spPr bwMode="auto">
          <a:xfrm>
            <a:off x="3616325" y="5241925"/>
            <a:ext cx="879475"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spcCol="0" anchor="ctr"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nSpc>
                <a:spcPct val="100000"/>
              </a:lnSpc>
              <a:spcBef>
                <a:spcPct val="0"/>
              </a:spcBef>
              <a:spcAft>
                <a:spcPct val="0"/>
              </a:spcAft>
              <a:buNone/>
            </a:pPr>
            <a:fld id="{35E6DB86-E2A3-4BC9-BD07-D477B962B8FF}" type="datetime'''''A''n''''ch''''o''r r''''''''''''e''d'' ''''l''''i''''mit'">
              <a:rPr lang="en-US" sz="1000">
                <a:latin typeface="Arial"/>
                <a:cs typeface="Arial"/>
                <a:sym typeface="Arial"/>
              </a:rPr>
              <a:pPr/>
              <a:t>Anchor red limit</a:t>
            </a:fld>
            <a:endParaRPr lang="en-GB" sz="1000" dirty="0">
              <a:latin typeface="Arial"/>
              <a:cs typeface="Arial"/>
              <a:sym typeface="Arial"/>
            </a:endParaRPr>
          </a:p>
        </p:txBody>
      </p:sp>
      <p:cxnSp>
        <p:nvCxnSpPr>
          <p:cNvPr id="43" name="Straight Connector 42"/>
          <p:cNvCxnSpPr/>
          <p:nvPr/>
        </p:nvCxnSpPr>
        <p:spPr>
          <a:xfrm>
            <a:off x="5720398" y="1470025"/>
            <a:ext cx="0" cy="4862513"/>
          </a:xfrm>
          <a:prstGeom prst="line">
            <a:avLst/>
          </a:prstGeom>
          <a:ln>
            <a:solidFill>
              <a:schemeClr val="bg2"/>
            </a:solidFill>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37833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a:xfrm>
            <a:off x="852722" y="403225"/>
            <a:ext cx="8161960" cy="435610"/>
          </a:xfrm>
        </p:spPr>
        <p:txBody>
          <a:bodyPr/>
          <a:lstStyle/>
          <a:p>
            <a:r>
              <a:rPr lang="en-US" dirty="0"/>
              <a:t>Calibration</a:t>
            </a:r>
            <a:r>
              <a:rPr lang="en-US" dirty="0" smtClean="0"/>
              <a:t>: </a:t>
            </a:r>
            <a:r>
              <a:rPr lang="en-US" b="0" dirty="0" smtClean="0"/>
              <a:t>Set anchor loss budget range for NCO calibration – GCB MRG</a:t>
            </a:r>
            <a:endParaRPr lang="en-US" dirty="0"/>
          </a:p>
        </p:txBody>
      </p:sp>
      <p:sp>
        <p:nvSpPr>
          <p:cNvPr id="3" name="Rectangle 2"/>
          <p:cNvSpPr/>
          <p:nvPr/>
        </p:nvSpPr>
        <p:spPr>
          <a:xfrm>
            <a:off x="297762" y="352762"/>
            <a:ext cx="554960" cy="707886"/>
          </a:xfrm>
          <a:prstGeom prst="rect">
            <a:avLst/>
          </a:prstGeom>
        </p:spPr>
        <p:txBody>
          <a:bodyPr wrap="none">
            <a:spAutoFit/>
          </a:bodyPr>
          <a:lstStyle/>
          <a:p>
            <a:pPr lvl="0" fontAlgn="ctr">
              <a:lnSpc>
                <a:spcPct val="100000"/>
              </a:lnSpc>
              <a:spcBef>
                <a:spcPts val="0"/>
              </a:spcBef>
              <a:spcAft>
                <a:spcPts val="0"/>
              </a:spcAft>
              <a:defRPr/>
            </a:pPr>
            <a:r>
              <a:rPr lang="en-US" sz="4000" b="1" dirty="0">
                <a:solidFill>
                  <a:srgbClr val="FF0000"/>
                </a:solidFill>
              </a:rPr>
              <a:t>A</a:t>
            </a:r>
          </a:p>
        </p:txBody>
      </p:sp>
      <p:sp>
        <p:nvSpPr>
          <p:cNvPr id="28" name="Rectangle 27"/>
          <p:cNvSpPr/>
          <p:nvPr/>
        </p:nvSpPr>
        <p:spPr>
          <a:xfrm>
            <a:off x="365453" y="1463040"/>
            <a:ext cx="5257802" cy="370614"/>
          </a:xfrm>
          <a:prstGeom prst="rect">
            <a:avLst/>
          </a:prstGeom>
        </p:spPr>
        <p:txBody>
          <a:bodyPr wrap="square" lIns="0" tIns="0" rIns="0" bIns="0">
            <a:spAutoFit/>
          </a:bodyPr>
          <a:lstStyle/>
          <a:p>
            <a:pPr algn="l"/>
            <a:r>
              <a:rPr lang="en-GB" sz="1400" b="1" dirty="0" smtClean="0">
                <a:solidFill>
                  <a:srgbClr val="FF0000"/>
                </a:solidFill>
                <a:latin typeface="Arial" panose="020B0604020202020204" pitchFamily="34" charset="0"/>
                <a:cs typeface="Arial" panose="020B0604020202020204" pitchFamily="34" charset="0"/>
              </a:rPr>
              <a:t>Anchor loss budgets vs. total loss budgets</a:t>
            </a:r>
            <a:endParaRPr lang="en-GB" sz="1400" b="1" dirty="0">
              <a:solidFill>
                <a:srgbClr val="FF0000"/>
              </a:solidFill>
              <a:latin typeface="Arial" panose="020B0604020202020204" pitchFamily="34" charset="0"/>
              <a:cs typeface="Arial" panose="020B0604020202020204" pitchFamily="34" charset="0"/>
            </a:endParaRPr>
          </a:p>
          <a:p>
            <a:pPr algn="l"/>
            <a:r>
              <a:rPr lang="en-GB" sz="1400" dirty="0">
                <a:solidFill>
                  <a:srgbClr val="FF0000"/>
                </a:solidFill>
                <a:latin typeface="Arial" panose="020B0604020202020204" pitchFamily="34" charset="0"/>
                <a:cs typeface="Arial" panose="020B0604020202020204" pitchFamily="34" charset="0"/>
              </a:rPr>
              <a:t>$M</a:t>
            </a:r>
          </a:p>
        </p:txBody>
      </p:sp>
      <p:graphicFrame>
        <p:nvGraphicFramePr>
          <p:cNvPr id="29" name="Table 28"/>
          <p:cNvGraphicFramePr>
            <a:graphicFrameLocks noGrp="1"/>
          </p:cNvGraphicFramePr>
          <p:nvPr>
            <p:extLst>
              <p:ext uri="{D42A27DB-BD31-4B8C-83A1-F6EECF244321}">
                <p14:modId xmlns:p14="http://schemas.microsoft.com/office/powerpoint/2010/main" val="1233676262"/>
              </p:ext>
            </p:extLst>
          </p:nvPr>
        </p:nvGraphicFramePr>
        <p:xfrm>
          <a:off x="366714" y="2015731"/>
          <a:ext cx="8859840" cy="3490730"/>
        </p:xfrm>
        <a:graphic>
          <a:graphicData uri="http://schemas.openxmlformats.org/drawingml/2006/table">
            <a:tbl>
              <a:tblPr firstRow="1" bandRow="1"/>
              <a:tblGrid>
                <a:gridCol w="2109985"/>
                <a:gridCol w="1055480"/>
                <a:gridCol w="1016387"/>
                <a:gridCol w="1169497"/>
                <a:gridCol w="1169497"/>
                <a:gridCol w="1169497"/>
                <a:gridCol w="1169497"/>
              </a:tblGrid>
              <a:tr h="0">
                <a:tc rowSpan="2">
                  <a:txBody>
                    <a:bodyPr/>
                    <a:lstStyle>
                      <a:lvl1pPr marL="0" algn="l" defTabSz="457200" rtl="0" eaLnBrk="1" latinLnBrk="0" hangingPunct="1">
                        <a:defRPr sz="1800" b="1" kern="1200">
                          <a:solidFill>
                            <a:schemeClr val="lt1"/>
                          </a:solidFill>
                          <a:latin typeface="Arial"/>
                        </a:defRPr>
                      </a:lvl1pPr>
                      <a:lvl2pPr marL="457200" algn="l" defTabSz="457200" rtl="0" eaLnBrk="1" latinLnBrk="0" hangingPunct="1">
                        <a:defRPr sz="1800" b="1" kern="1200">
                          <a:solidFill>
                            <a:schemeClr val="lt1"/>
                          </a:solidFill>
                          <a:latin typeface="Arial"/>
                        </a:defRPr>
                      </a:lvl2pPr>
                      <a:lvl3pPr marL="914400" algn="l" defTabSz="457200" rtl="0" eaLnBrk="1" latinLnBrk="0" hangingPunct="1">
                        <a:defRPr sz="1800" b="1" kern="1200">
                          <a:solidFill>
                            <a:schemeClr val="lt1"/>
                          </a:solidFill>
                          <a:latin typeface="Arial"/>
                        </a:defRPr>
                      </a:lvl3pPr>
                      <a:lvl4pPr marL="1371600" algn="l" defTabSz="457200" rtl="0" eaLnBrk="1" latinLnBrk="0" hangingPunct="1">
                        <a:defRPr sz="1800" b="1" kern="1200">
                          <a:solidFill>
                            <a:schemeClr val="lt1"/>
                          </a:solidFill>
                          <a:latin typeface="Arial"/>
                        </a:defRPr>
                      </a:lvl4pPr>
                      <a:lvl5pPr marL="1828800" algn="l" defTabSz="457200" rtl="0" eaLnBrk="1" latinLnBrk="0" hangingPunct="1">
                        <a:defRPr sz="1800" b="1" kern="1200">
                          <a:solidFill>
                            <a:schemeClr val="lt1"/>
                          </a:solidFill>
                          <a:latin typeface="Arial"/>
                        </a:defRPr>
                      </a:lvl5pPr>
                      <a:lvl6pPr marL="2286000" algn="l" defTabSz="457200" rtl="0" eaLnBrk="1" latinLnBrk="0" hangingPunct="1">
                        <a:defRPr sz="1800" b="1" kern="1200">
                          <a:solidFill>
                            <a:schemeClr val="lt1"/>
                          </a:solidFill>
                          <a:latin typeface="Arial"/>
                        </a:defRPr>
                      </a:lvl6pPr>
                      <a:lvl7pPr marL="2743200" algn="l" defTabSz="457200" rtl="0" eaLnBrk="1" latinLnBrk="0" hangingPunct="1">
                        <a:defRPr sz="1800" b="1" kern="1200">
                          <a:solidFill>
                            <a:schemeClr val="lt1"/>
                          </a:solidFill>
                          <a:latin typeface="Arial"/>
                        </a:defRPr>
                      </a:lvl7pPr>
                      <a:lvl8pPr marL="3200400" algn="l" defTabSz="457200" rtl="0" eaLnBrk="1" latinLnBrk="0" hangingPunct="1">
                        <a:defRPr sz="1800" b="1" kern="1200">
                          <a:solidFill>
                            <a:schemeClr val="lt1"/>
                          </a:solidFill>
                          <a:latin typeface="Arial"/>
                        </a:defRPr>
                      </a:lvl8pPr>
                      <a:lvl9pPr marL="3657600" algn="l" defTabSz="457200" rtl="0" eaLnBrk="1" latinLnBrk="0" hangingPunct="1">
                        <a:defRPr sz="1800" b="1" kern="1200">
                          <a:solidFill>
                            <a:schemeClr val="lt1"/>
                          </a:solidFill>
                          <a:latin typeface="Arial"/>
                        </a:defRPr>
                      </a:lvl9pPr>
                    </a:lstStyle>
                    <a:p>
                      <a:r>
                        <a:rPr lang="en-US" sz="1100" b="1" dirty="0" smtClean="0">
                          <a:solidFill>
                            <a:schemeClr val="tx1"/>
                          </a:solidFill>
                          <a:latin typeface="Arial" panose="020B0604020202020204" pitchFamily="34" charset="0"/>
                          <a:cs typeface="Arial" panose="020B0604020202020204" pitchFamily="34" charset="0"/>
                        </a:rPr>
                        <a:t>Portfolio</a:t>
                      </a:r>
                    </a:p>
                  </a:txBody>
                  <a:tcPr marL="36576" marR="36576" marT="27432" marB="27432" anchor="b">
                    <a:lnL w="1270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606060"/>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lvl1pPr marL="0" algn="l" defTabSz="457200" rtl="0" eaLnBrk="1" latinLnBrk="0" hangingPunct="1">
                        <a:defRPr sz="1800" b="1" kern="1200">
                          <a:solidFill>
                            <a:schemeClr val="lt1"/>
                          </a:solidFill>
                          <a:latin typeface="Arial"/>
                        </a:defRPr>
                      </a:lvl1pPr>
                      <a:lvl2pPr marL="457200" algn="l" defTabSz="457200" rtl="0" eaLnBrk="1" latinLnBrk="0" hangingPunct="1">
                        <a:defRPr sz="1800" b="1" kern="1200">
                          <a:solidFill>
                            <a:schemeClr val="lt1"/>
                          </a:solidFill>
                          <a:latin typeface="Arial"/>
                        </a:defRPr>
                      </a:lvl2pPr>
                      <a:lvl3pPr marL="914400" algn="l" defTabSz="457200" rtl="0" eaLnBrk="1" latinLnBrk="0" hangingPunct="1">
                        <a:defRPr sz="1800" b="1" kern="1200">
                          <a:solidFill>
                            <a:schemeClr val="lt1"/>
                          </a:solidFill>
                          <a:latin typeface="Arial"/>
                        </a:defRPr>
                      </a:lvl3pPr>
                      <a:lvl4pPr marL="1371600" algn="l" defTabSz="457200" rtl="0" eaLnBrk="1" latinLnBrk="0" hangingPunct="1">
                        <a:defRPr sz="1800" b="1" kern="1200">
                          <a:solidFill>
                            <a:schemeClr val="lt1"/>
                          </a:solidFill>
                          <a:latin typeface="Arial"/>
                        </a:defRPr>
                      </a:lvl4pPr>
                      <a:lvl5pPr marL="1828800" algn="l" defTabSz="457200" rtl="0" eaLnBrk="1" latinLnBrk="0" hangingPunct="1">
                        <a:defRPr sz="1800" b="1" kern="1200">
                          <a:solidFill>
                            <a:schemeClr val="lt1"/>
                          </a:solidFill>
                          <a:latin typeface="Arial"/>
                        </a:defRPr>
                      </a:lvl5pPr>
                      <a:lvl6pPr marL="2286000" algn="l" defTabSz="457200" rtl="0" eaLnBrk="1" latinLnBrk="0" hangingPunct="1">
                        <a:defRPr sz="1800" b="1" kern="1200">
                          <a:solidFill>
                            <a:schemeClr val="lt1"/>
                          </a:solidFill>
                          <a:latin typeface="Arial"/>
                        </a:defRPr>
                      </a:lvl6pPr>
                      <a:lvl7pPr marL="2743200" algn="l" defTabSz="457200" rtl="0" eaLnBrk="1" latinLnBrk="0" hangingPunct="1">
                        <a:defRPr sz="1800" b="1" kern="1200">
                          <a:solidFill>
                            <a:schemeClr val="lt1"/>
                          </a:solidFill>
                          <a:latin typeface="Arial"/>
                        </a:defRPr>
                      </a:lvl7pPr>
                      <a:lvl8pPr marL="3200400" algn="l" defTabSz="457200" rtl="0" eaLnBrk="1" latinLnBrk="0" hangingPunct="1">
                        <a:defRPr sz="1800" b="1" kern="1200">
                          <a:solidFill>
                            <a:schemeClr val="lt1"/>
                          </a:solidFill>
                          <a:latin typeface="Arial"/>
                        </a:defRPr>
                      </a:lvl8pPr>
                      <a:lvl9pPr marL="3657600" algn="l" defTabSz="457200" rtl="0" eaLnBrk="1" latinLnBrk="0" hangingPunct="1">
                        <a:defRPr sz="1800" b="1" kern="1200">
                          <a:solidFill>
                            <a:schemeClr val="lt1"/>
                          </a:solidFill>
                          <a:latin typeface="Arial"/>
                        </a:defRPr>
                      </a:lvl9pPr>
                    </a:lstStyle>
                    <a:p>
                      <a:pPr algn="ctr"/>
                      <a:r>
                        <a:rPr lang="en-US" sz="1100" b="1" i="0" baseline="0" dirty="0" smtClean="0">
                          <a:solidFill>
                            <a:schemeClr val="bg1"/>
                          </a:solidFill>
                          <a:latin typeface="Arial" panose="020B0604020202020204" pitchFamily="34" charset="0"/>
                          <a:cs typeface="Arial" panose="020B0604020202020204" pitchFamily="34" charset="0"/>
                        </a:rPr>
                        <a:t>BHC Stress CCAR losses</a:t>
                      </a:r>
                    </a:p>
                  </a:txBody>
                  <a:tcPr marL="36576" marR="36576" marT="27432" marB="27432"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rgbClr val="606060"/>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rowSpan="2">
                  <a:txBody>
                    <a:bodyPr/>
                    <a:lstStyle>
                      <a:lvl1pPr marL="0" algn="l" defTabSz="457200" rtl="0" eaLnBrk="1" latinLnBrk="0" hangingPunct="1">
                        <a:defRPr sz="1800" b="1" kern="1200">
                          <a:solidFill>
                            <a:schemeClr val="lt1"/>
                          </a:solidFill>
                          <a:latin typeface="Arial"/>
                        </a:defRPr>
                      </a:lvl1pPr>
                      <a:lvl2pPr marL="457200" algn="l" defTabSz="457200" rtl="0" eaLnBrk="1" latinLnBrk="0" hangingPunct="1">
                        <a:defRPr sz="1800" b="1" kern="1200">
                          <a:solidFill>
                            <a:schemeClr val="lt1"/>
                          </a:solidFill>
                          <a:latin typeface="Arial"/>
                        </a:defRPr>
                      </a:lvl2pPr>
                      <a:lvl3pPr marL="914400" algn="l" defTabSz="457200" rtl="0" eaLnBrk="1" latinLnBrk="0" hangingPunct="1">
                        <a:defRPr sz="1800" b="1" kern="1200">
                          <a:solidFill>
                            <a:schemeClr val="lt1"/>
                          </a:solidFill>
                          <a:latin typeface="Arial"/>
                        </a:defRPr>
                      </a:lvl3pPr>
                      <a:lvl4pPr marL="1371600" algn="l" defTabSz="457200" rtl="0" eaLnBrk="1" latinLnBrk="0" hangingPunct="1">
                        <a:defRPr sz="1800" b="1" kern="1200">
                          <a:solidFill>
                            <a:schemeClr val="lt1"/>
                          </a:solidFill>
                          <a:latin typeface="Arial"/>
                        </a:defRPr>
                      </a:lvl4pPr>
                      <a:lvl5pPr marL="1828800" algn="l" defTabSz="457200" rtl="0" eaLnBrk="1" latinLnBrk="0" hangingPunct="1">
                        <a:defRPr sz="1800" b="1" kern="1200">
                          <a:solidFill>
                            <a:schemeClr val="lt1"/>
                          </a:solidFill>
                          <a:latin typeface="Arial"/>
                        </a:defRPr>
                      </a:lvl5pPr>
                      <a:lvl6pPr marL="2286000" algn="l" defTabSz="457200" rtl="0" eaLnBrk="1" latinLnBrk="0" hangingPunct="1">
                        <a:defRPr sz="1800" b="1" kern="1200">
                          <a:solidFill>
                            <a:schemeClr val="lt1"/>
                          </a:solidFill>
                          <a:latin typeface="Arial"/>
                        </a:defRPr>
                      </a:lvl6pPr>
                      <a:lvl7pPr marL="2743200" algn="l" defTabSz="457200" rtl="0" eaLnBrk="1" latinLnBrk="0" hangingPunct="1">
                        <a:defRPr sz="1800" b="1" kern="1200">
                          <a:solidFill>
                            <a:schemeClr val="lt1"/>
                          </a:solidFill>
                          <a:latin typeface="Arial"/>
                        </a:defRPr>
                      </a:lvl7pPr>
                      <a:lvl8pPr marL="3200400" algn="l" defTabSz="457200" rtl="0" eaLnBrk="1" latinLnBrk="0" hangingPunct="1">
                        <a:defRPr sz="1800" b="1" kern="1200">
                          <a:solidFill>
                            <a:schemeClr val="lt1"/>
                          </a:solidFill>
                          <a:latin typeface="Arial"/>
                        </a:defRPr>
                      </a:lvl8pPr>
                      <a:lvl9pPr marL="3657600" algn="l" defTabSz="457200" rtl="0" eaLnBrk="1" latinLnBrk="0" hangingPunct="1">
                        <a:defRPr sz="1800" b="1" kern="1200">
                          <a:solidFill>
                            <a:schemeClr val="lt1"/>
                          </a:solidFill>
                          <a:latin typeface="Arial"/>
                        </a:defRPr>
                      </a:lvl9pPr>
                    </a:lstStyle>
                    <a:p>
                      <a:pPr algn="ctr"/>
                      <a:r>
                        <a:rPr lang="en-US" sz="1100" b="1" i="0" kern="1200" baseline="0" dirty="0" smtClean="0">
                          <a:solidFill>
                            <a:schemeClr val="tx1"/>
                          </a:solidFill>
                          <a:latin typeface="Arial" panose="020B0604020202020204" pitchFamily="34" charset="0"/>
                          <a:ea typeface="+mn-ea"/>
                          <a:cs typeface="Arial" panose="020B0604020202020204" pitchFamily="34" charset="0"/>
                        </a:rPr>
                        <a:t>Buffer allocation </a:t>
                      </a:r>
                      <a:r>
                        <a:rPr lang="en-US" sz="1100" b="0" i="0" kern="1200" baseline="0" dirty="0" smtClean="0">
                          <a:solidFill>
                            <a:schemeClr val="tx1"/>
                          </a:solidFill>
                          <a:latin typeface="Arial" panose="020B0604020202020204" pitchFamily="34" charset="0"/>
                          <a:ea typeface="+mn-ea"/>
                          <a:cs typeface="Arial" panose="020B0604020202020204" pitchFamily="34" charset="0"/>
                        </a:rPr>
                        <a:t>(%)</a:t>
                      </a:r>
                    </a:p>
                  </a:txBody>
                  <a:tcPr marL="36576" marR="36576" marT="27432" marB="27432"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rgbClr val="60606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gridSpan="2">
                  <a:txBody>
                    <a:bodyPr/>
                    <a:lstStyle>
                      <a:lvl1pPr marL="0" algn="l" defTabSz="457200" rtl="0" eaLnBrk="1" latinLnBrk="0" hangingPunct="1">
                        <a:defRPr sz="1800" b="1" kern="1200">
                          <a:solidFill>
                            <a:schemeClr val="lt1"/>
                          </a:solidFill>
                          <a:latin typeface="Arial"/>
                        </a:defRPr>
                      </a:lvl1pPr>
                      <a:lvl2pPr marL="457200" algn="l" defTabSz="457200" rtl="0" eaLnBrk="1" latinLnBrk="0" hangingPunct="1">
                        <a:defRPr sz="1800" b="1" kern="1200">
                          <a:solidFill>
                            <a:schemeClr val="lt1"/>
                          </a:solidFill>
                          <a:latin typeface="Arial"/>
                        </a:defRPr>
                      </a:lvl2pPr>
                      <a:lvl3pPr marL="914400" algn="l" defTabSz="457200" rtl="0" eaLnBrk="1" latinLnBrk="0" hangingPunct="1">
                        <a:defRPr sz="1800" b="1" kern="1200">
                          <a:solidFill>
                            <a:schemeClr val="lt1"/>
                          </a:solidFill>
                          <a:latin typeface="Arial"/>
                        </a:defRPr>
                      </a:lvl3pPr>
                      <a:lvl4pPr marL="1371600" algn="l" defTabSz="457200" rtl="0" eaLnBrk="1" latinLnBrk="0" hangingPunct="1">
                        <a:defRPr sz="1800" b="1" kern="1200">
                          <a:solidFill>
                            <a:schemeClr val="lt1"/>
                          </a:solidFill>
                          <a:latin typeface="Arial"/>
                        </a:defRPr>
                      </a:lvl4pPr>
                      <a:lvl5pPr marL="1828800" algn="l" defTabSz="457200" rtl="0" eaLnBrk="1" latinLnBrk="0" hangingPunct="1">
                        <a:defRPr sz="1800" b="1" kern="1200">
                          <a:solidFill>
                            <a:schemeClr val="lt1"/>
                          </a:solidFill>
                          <a:latin typeface="Arial"/>
                        </a:defRPr>
                      </a:lvl5pPr>
                      <a:lvl6pPr marL="2286000" algn="l" defTabSz="457200" rtl="0" eaLnBrk="1" latinLnBrk="0" hangingPunct="1">
                        <a:defRPr sz="1800" b="1" kern="1200">
                          <a:solidFill>
                            <a:schemeClr val="lt1"/>
                          </a:solidFill>
                          <a:latin typeface="Arial"/>
                        </a:defRPr>
                      </a:lvl6pPr>
                      <a:lvl7pPr marL="2743200" algn="l" defTabSz="457200" rtl="0" eaLnBrk="1" latinLnBrk="0" hangingPunct="1">
                        <a:defRPr sz="1800" b="1" kern="1200">
                          <a:solidFill>
                            <a:schemeClr val="lt1"/>
                          </a:solidFill>
                          <a:latin typeface="Arial"/>
                        </a:defRPr>
                      </a:lvl7pPr>
                      <a:lvl8pPr marL="3200400" algn="l" defTabSz="457200" rtl="0" eaLnBrk="1" latinLnBrk="0" hangingPunct="1">
                        <a:defRPr sz="1800" b="1" kern="1200">
                          <a:solidFill>
                            <a:schemeClr val="lt1"/>
                          </a:solidFill>
                          <a:latin typeface="Arial"/>
                        </a:defRPr>
                      </a:lvl8pPr>
                      <a:lvl9pPr marL="3657600" algn="l" defTabSz="457200" rtl="0" eaLnBrk="1" latinLnBrk="0" hangingPunct="1">
                        <a:defRPr sz="1800" b="1" kern="1200">
                          <a:solidFill>
                            <a:schemeClr val="lt1"/>
                          </a:solidFill>
                          <a:latin typeface="Arial"/>
                        </a:defRPr>
                      </a:lvl9pPr>
                    </a:lstStyle>
                    <a:p>
                      <a:pPr algn="ctr"/>
                      <a:r>
                        <a:rPr lang="en-US" sz="1100" b="1" baseline="0" dirty="0" smtClean="0">
                          <a:solidFill>
                            <a:schemeClr val="tx1"/>
                          </a:solidFill>
                          <a:latin typeface="Arial" panose="020B0604020202020204" pitchFamily="34" charset="0"/>
                          <a:cs typeface="Arial" panose="020B0604020202020204" pitchFamily="34" charset="0"/>
                        </a:rPr>
                        <a:t>Loss budget used for NCO anchor calibration</a:t>
                      </a:r>
                      <a:endParaRPr lang="en-US" sz="1100" b="1" dirty="0">
                        <a:solidFill>
                          <a:schemeClr val="tx1"/>
                        </a:solidFill>
                        <a:latin typeface="Arial" panose="020B0604020202020204" pitchFamily="34" charset="0"/>
                        <a:cs typeface="Arial" panose="020B0604020202020204" pitchFamily="34" charset="0"/>
                      </a:endParaRPr>
                    </a:p>
                  </a:txBody>
                  <a:tcPr marL="36576" marR="36576" marT="27432" marB="27432"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rgbClr val="FFFFFF">
                          <a:lumMod val="50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hMerge="1">
                  <a:txBody>
                    <a:bodyPr/>
                    <a:lstStyle/>
                    <a:p>
                      <a:pPr algn="ctr"/>
                      <a:endParaRPr lang="en-US" sz="1200" b="1" dirty="0">
                        <a:solidFill>
                          <a:schemeClr val="tx1"/>
                        </a:solidFill>
                        <a:latin typeface="+mj-lt"/>
                        <a:cs typeface="Arial" panose="020B0604020202020204" pitchFamily="34" charset="0"/>
                      </a:endParaRPr>
                    </a:p>
                  </a:txBody>
                  <a:tcPr marL="36576" marR="36576" marT="27432" marB="27432"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lvl1pPr marL="0" algn="l" defTabSz="457200" rtl="0" eaLnBrk="1" latinLnBrk="0" hangingPunct="1">
                        <a:defRPr sz="1800" b="1" kern="1200">
                          <a:solidFill>
                            <a:schemeClr val="lt1"/>
                          </a:solidFill>
                          <a:latin typeface="Arial"/>
                        </a:defRPr>
                      </a:lvl1pPr>
                      <a:lvl2pPr marL="457200" algn="l" defTabSz="457200" rtl="0" eaLnBrk="1" latinLnBrk="0" hangingPunct="1">
                        <a:defRPr sz="1800" b="1" kern="1200">
                          <a:solidFill>
                            <a:schemeClr val="lt1"/>
                          </a:solidFill>
                          <a:latin typeface="Arial"/>
                        </a:defRPr>
                      </a:lvl2pPr>
                      <a:lvl3pPr marL="914400" algn="l" defTabSz="457200" rtl="0" eaLnBrk="1" latinLnBrk="0" hangingPunct="1">
                        <a:defRPr sz="1800" b="1" kern="1200">
                          <a:solidFill>
                            <a:schemeClr val="lt1"/>
                          </a:solidFill>
                          <a:latin typeface="Arial"/>
                        </a:defRPr>
                      </a:lvl3pPr>
                      <a:lvl4pPr marL="1371600" algn="l" defTabSz="457200" rtl="0" eaLnBrk="1" latinLnBrk="0" hangingPunct="1">
                        <a:defRPr sz="1800" b="1" kern="1200">
                          <a:solidFill>
                            <a:schemeClr val="lt1"/>
                          </a:solidFill>
                          <a:latin typeface="Arial"/>
                        </a:defRPr>
                      </a:lvl4pPr>
                      <a:lvl5pPr marL="1828800" algn="l" defTabSz="457200" rtl="0" eaLnBrk="1" latinLnBrk="0" hangingPunct="1">
                        <a:defRPr sz="1800" b="1" kern="1200">
                          <a:solidFill>
                            <a:schemeClr val="lt1"/>
                          </a:solidFill>
                          <a:latin typeface="Arial"/>
                        </a:defRPr>
                      </a:lvl5pPr>
                      <a:lvl6pPr marL="2286000" algn="l" defTabSz="457200" rtl="0" eaLnBrk="1" latinLnBrk="0" hangingPunct="1">
                        <a:defRPr sz="1800" b="1" kern="1200">
                          <a:solidFill>
                            <a:schemeClr val="lt1"/>
                          </a:solidFill>
                          <a:latin typeface="Arial"/>
                        </a:defRPr>
                      </a:lvl6pPr>
                      <a:lvl7pPr marL="2743200" algn="l" defTabSz="457200" rtl="0" eaLnBrk="1" latinLnBrk="0" hangingPunct="1">
                        <a:defRPr sz="1800" b="1" kern="1200">
                          <a:solidFill>
                            <a:schemeClr val="lt1"/>
                          </a:solidFill>
                          <a:latin typeface="Arial"/>
                        </a:defRPr>
                      </a:lvl7pPr>
                      <a:lvl8pPr marL="3200400" algn="l" defTabSz="457200" rtl="0" eaLnBrk="1" latinLnBrk="0" hangingPunct="1">
                        <a:defRPr sz="1800" b="1" kern="1200">
                          <a:solidFill>
                            <a:schemeClr val="lt1"/>
                          </a:solidFill>
                          <a:latin typeface="Arial"/>
                        </a:defRPr>
                      </a:lvl8pPr>
                      <a:lvl9pPr marL="3657600" algn="l" defTabSz="457200" rtl="0" eaLnBrk="1" latinLnBrk="0" hangingPunct="1">
                        <a:defRPr sz="1800" b="1" kern="1200">
                          <a:solidFill>
                            <a:schemeClr val="lt1"/>
                          </a:solidFill>
                          <a:latin typeface="Arial"/>
                        </a:defRPr>
                      </a:lvl9pPr>
                    </a:lstStyle>
                    <a:p>
                      <a:pPr algn="ctr"/>
                      <a:r>
                        <a:rPr lang="en-US" sz="1100" b="1" dirty="0" smtClean="0">
                          <a:solidFill>
                            <a:schemeClr val="tx1"/>
                          </a:solidFill>
                          <a:latin typeface="Arial" panose="020B0604020202020204" pitchFamily="34" charset="0"/>
                          <a:cs typeface="Arial" panose="020B0604020202020204" pitchFamily="34" charset="0"/>
                        </a:rPr>
                        <a:t>Total 2016 loss </a:t>
                      </a:r>
                      <a:r>
                        <a:rPr lang="en-US" sz="1100" b="1" baseline="0" dirty="0" smtClean="0">
                          <a:solidFill>
                            <a:schemeClr val="tx1"/>
                          </a:solidFill>
                          <a:latin typeface="Arial" panose="020B0604020202020204" pitchFamily="34" charset="0"/>
                          <a:cs typeface="Arial" panose="020B0604020202020204" pitchFamily="34" charset="0"/>
                        </a:rPr>
                        <a:t>budget</a:t>
                      </a:r>
                      <a:endParaRPr lang="en-US" sz="1100" b="1" dirty="0">
                        <a:solidFill>
                          <a:schemeClr val="tx1"/>
                        </a:solidFill>
                        <a:latin typeface="Arial" panose="020B0604020202020204" pitchFamily="34" charset="0"/>
                        <a:cs typeface="Arial" panose="020B0604020202020204" pitchFamily="34" charset="0"/>
                      </a:endParaRPr>
                    </a:p>
                  </a:txBody>
                  <a:tcPr marL="36576" marR="36576" marT="27432" marB="27432"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rgbClr val="FFFFFF">
                          <a:lumMod val="50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hMerge="1">
                  <a:txBody>
                    <a:bodyPr/>
                    <a:lstStyle/>
                    <a:p>
                      <a:pPr algn="ctr"/>
                      <a:endParaRPr lang="en-US" sz="1200" b="1" dirty="0">
                        <a:solidFill>
                          <a:schemeClr val="bg1"/>
                        </a:solidFill>
                        <a:latin typeface="+mj-lt"/>
                        <a:cs typeface="Arial" panose="020B0604020202020204" pitchFamily="34" charset="0"/>
                      </a:endParaRPr>
                    </a:p>
                  </a:txBody>
                  <a:tcPr marL="36576" marR="36576" marT="27432" marB="27432"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0000"/>
                    </a:solidFill>
                  </a:tcPr>
                </a:tc>
              </a:tr>
              <a:tr h="237641">
                <a:tc vMerge="1">
                  <a:txBody>
                    <a:bodyPr/>
                    <a:lstStyle/>
                    <a:p>
                      <a:endParaRPr lang="en-US" sz="1200" b="1" dirty="0" smtClean="0">
                        <a:solidFill>
                          <a:srgbClr val="FF0000"/>
                        </a:solidFill>
                        <a:latin typeface="+mj-lt"/>
                        <a:cs typeface="Arial" panose="020B0604020202020204" pitchFamily="34" charset="0"/>
                      </a:endParaRPr>
                    </a:p>
                  </a:txBody>
                  <a:tcPr marL="36576" marR="36576" marT="27432" marB="27432" anchor="b">
                    <a:lnL w="12700" cap="flat" cmpd="sng" algn="ctr">
                      <a:no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algn="ctr"/>
                      <a:endParaRPr lang="en-US" sz="1200" b="1" i="0" baseline="0" dirty="0" smtClean="0">
                        <a:solidFill>
                          <a:schemeClr val="tx1"/>
                        </a:solidFill>
                        <a:latin typeface="+mj-lt"/>
                        <a:cs typeface="Arial" panose="020B0604020202020204" pitchFamily="34" charset="0"/>
                      </a:endParaRPr>
                    </a:p>
                  </a:txBody>
                  <a:tcPr marL="36576" marR="36576" marT="27432" marB="27432"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ctr"/>
                      <a:endParaRPr lang="en-US" sz="1200" b="1" i="0" kern="1200" baseline="0" dirty="0" smtClean="0">
                        <a:solidFill>
                          <a:schemeClr val="accent5"/>
                        </a:solidFill>
                        <a:latin typeface="+mn-lt"/>
                        <a:ea typeface="+mn-ea"/>
                        <a:cs typeface="Arial" panose="020B0604020202020204" pitchFamily="34" charset="0"/>
                      </a:endParaRPr>
                    </a:p>
                  </a:txBody>
                  <a:tcPr marL="36576" marR="36576" marT="27432" marB="27432"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a:r>
                        <a:rPr lang="en-US" sz="1100" b="1" i="0" kern="1200" baseline="0" dirty="0" smtClean="0">
                          <a:solidFill>
                            <a:schemeClr val="tx1"/>
                          </a:solidFill>
                          <a:latin typeface="Arial" panose="020B0604020202020204" pitchFamily="34" charset="0"/>
                          <a:ea typeface="+mn-ea"/>
                          <a:cs typeface="Arial" panose="020B0604020202020204" pitchFamily="34" charset="0"/>
                        </a:rPr>
                        <a:t>Amber</a:t>
                      </a:r>
                    </a:p>
                  </a:txBody>
                  <a:tcPr marL="36576" marR="36576" marT="27432" marB="27432" anchor="b">
                    <a:lnL w="38100" cmpd="sng">
                      <a:solidFill>
                        <a:srgbClr val="FFFFFF"/>
                      </a:solidFill>
                    </a:lnL>
                    <a:lnR w="12700" cmpd="sng">
                      <a:solidFill>
                        <a:srgbClr val="FFFFFF"/>
                      </a:solidFill>
                    </a:lnR>
                    <a:lnT w="12700" cap="flat" cmpd="sng" algn="ctr">
                      <a:solidFill>
                        <a:srgbClr val="FFFFFF">
                          <a:lumMod val="50000"/>
                        </a:srgbClr>
                      </a:solidFill>
                      <a:prstDash val="solid"/>
                      <a:round/>
                      <a:headEnd type="none" w="med" len="med"/>
                      <a:tailEnd type="none" w="med" len="med"/>
                    </a:lnT>
                    <a:lnB w="12700" cap="flat" cmpd="sng" algn="ctr">
                      <a:solidFill>
                        <a:srgbClr val="60606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a:r>
                        <a:rPr lang="en-US" sz="1100" b="1" i="0" kern="1200" baseline="0" dirty="0" smtClean="0">
                          <a:solidFill>
                            <a:schemeClr val="bg1"/>
                          </a:solidFill>
                          <a:latin typeface="Arial" panose="020B0604020202020204" pitchFamily="34" charset="0"/>
                          <a:ea typeface="+mn-ea"/>
                          <a:cs typeface="Arial" panose="020B0604020202020204" pitchFamily="34" charset="0"/>
                        </a:rPr>
                        <a:t>Red</a:t>
                      </a:r>
                    </a:p>
                  </a:txBody>
                  <a:tcPr marL="36576" marR="36576" marT="27432" marB="27432" anchor="b">
                    <a:lnL w="12700" cmpd="sng">
                      <a:solidFill>
                        <a:srgbClr val="FFFFFF"/>
                      </a:solidFill>
                    </a:lnL>
                    <a:lnR w="12700" cmpd="sng">
                      <a:solidFill>
                        <a:srgbClr val="FFFFFF"/>
                      </a:solidFill>
                    </a:lnR>
                    <a:lnT w="12700" cap="flat" cmpd="sng" algn="ctr">
                      <a:solidFill>
                        <a:srgbClr val="FFFFFF">
                          <a:lumMod val="50000"/>
                        </a:srgbClr>
                      </a:solidFill>
                      <a:prstDash val="solid"/>
                      <a:round/>
                      <a:headEnd type="none" w="med" len="med"/>
                      <a:tailEnd type="none" w="med" len="med"/>
                    </a:lnT>
                    <a:lnB w="12700" cap="flat" cmpd="sng" algn="ctr">
                      <a:solidFill>
                        <a:srgbClr val="60606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a:r>
                        <a:rPr lang="en-US" sz="1100" b="1" i="0" kern="1200" baseline="0" dirty="0" smtClean="0">
                          <a:solidFill>
                            <a:schemeClr val="tx1"/>
                          </a:solidFill>
                          <a:latin typeface="Arial" panose="020B0604020202020204" pitchFamily="34" charset="0"/>
                          <a:ea typeface="+mn-ea"/>
                          <a:cs typeface="Arial" panose="020B0604020202020204" pitchFamily="34" charset="0"/>
                        </a:rPr>
                        <a:t>Amber</a:t>
                      </a:r>
                    </a:p>
                  </a:txBody>
                  <a:tcPr marL="36576" marR="36576" marT="27432" marB="27432" anchor="b">
                    <a:lnL w="12700" cmpd="sng">
                      <a:solidFill>
                        <a:srgbClr val="FFFFFF"/>
                      </a:solidFill>
                    </a:lnL>
                    <a:lnR w="12700" cap="flat" cmpd="sng" algn="ctr">
                      <a:noFill/>
                      <a:prstDash val="solid"/>
                      <a:round/>
                      <a:headEnd type="none" w="med" len="med"/>
                      <a:tailEnd type="none" w="med" len="med"/>
                    </a:lnR>
                    <a:lnT w="12700" cap="flat" cmpd="sng" algn="ctr">
                      <a:solidFill>
                        <a:srgbClr val="FFFFFF">
                          <a:lumMod val="50000"/>
                        </a:srgbClr>
                      </a:solidFill>
                      <a:prstDash val="solid"/>
                      <a:round/>
                      <a:headEnd type="none" w="med" len="med"/>
                      <a:tailEnd type="none" w="med" len="med"/>
                    </a:lnT>
                    <a:lnB w="12700" cap="flat" cmpd="sng" algn="ctr">
                      <a:solidFill>
                        <a:srgbClr val="60606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a:r>
                        <a:rPr lang="en-US" sz="1100" b="1" i="0" kern="1200" baseline="0" dirty="0" smtClean="0">
                          <a:solidFill>
                            <a:schemeClr val="bg1"/>
                          </a:solidFill>
                          <a:latin typeface="Arial" panose="020B0604020202020204" pitchFamily="34" charset="0"/>
                          <a:ea typeface="+mn-ea"/>
                          <a:cs typeface="Arial" panose="020B0604020202020204" pitchFamily="34" charset="0"/>
                        </a:rPr>
                        <a:t>Red</a:t>
                      </a:r>
                    </a:p>
                  </a:txBody>
                  <a:tcPr marL="36576" marR="36576" marT="27432" marB="27432" anchor="b">
                    <a:lnL w="12700" cap="flat" cmpd="sng" algn="ctr">
                      <a:noFill/>
                      <a:prstDash val="sysDash"/>
                      <a:round/>
                      <a:headEnd type="none" w="med" len="med"/>
                      <a:tailEnd type="none" w="med" len="med"/>
                    </a:lnL>
                    <a:lnR w="12700" cap="flat" cmpd="sng" algn="ctr">
                      <a:noFill/>
                      <a:prstDash val="solid"/>
                      <a:round/>
                      <a:headEnd type="none" w="med" len="med"/>
                      <a:tailEnd type="none" w="med" len="med"/>
                    </a:lnR>
                    <a:lnT w="12700" cap="flat" cmpd="sng" algn="ctr">
                      <a:solidFill>
                        <a:srgbClr val="FFFFFF">
                          <a:lumMod val="50000"/>
                        </a:srgbClr>
                      </a:solidFill>
                      <a:prstDash val="solid"/>
                      <a:round/>
                      <a:headEnd type="none" w="med" len="med"/>
                      <a:tailEnd type="none" w="med" len="med"/>
                    </a:lnT>
                    <a:lnB w="12700" cap="flat" cmpd="sng" algn="ctr">
                      <a:solidFill>
                        <a:srgbClr val="60606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r>
              <a:tr h="318911">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marL="117475" indent="0"/>
                      <a:r>
                        <a:rPr lang="en-US" sz="1100" b="0" i="0" baseline="0" dirty="0" smtClean="0">
                          <a:solidFill>
                            <a:schemeClr val="tx1"/>
                          </a:solidFill>
                          <a:latin typeface="Arial" panose="020B0604020202020204" pitchFamily="34" charset="0"/>
                          <a:cs typeface="Arial" panose="020B0604020202020204" pitchFamily="34" charset="0"/>
                        </a:rPr>
                        <a:t>SBNA Cons. &amp; Bus.</a:t>
                      </a:r>
                      <a:endParaRPr lang="en-US" sz="1100" b="0" i="0" baseline="0" dirty="0">
                        <a:solidFill>
                          <a:schemeClr val="tx1"/>
                        </a:solidFill>
                        <a:latin typeface="Arial" panose="020B0604020202020204" pitchFamily="34" charset="0"/>
                        <a:cs typeface="Arial" panose="020B0604020202020204" pitchFamily="34" charset="0"/>
                      </a:endParaRPr>
                    </a:p>
                  </a:txBody>
                  <a:tcPr marL="36576" marR="36576" marT="27432" marB="2743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606060"/>
                      </a:solidFill>
                      <a:prstDash val="solid"/>
                      <a:round/>
                      <a:headEnd type="none" w="med" len="med"/>
                      <a:tailEnd type="none" w="med" len="med"/>
                    </a:lnT>
                    <a:lnB w="12700" cap="flat" cmpd="sng" algn="ctr">
                      <a:solidFill>
                        <a:srgbClr val="606060"/>
                      </a:solidFill>
                      <a:prstDash val="sysDash"/>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a:r>
                        <a:rPr lang="en-GB" sz="1100" b="0" dirty="0" smtClean="0">
                          <a:latin typeface="Arial" panose="020B0604020202020204" pitchFamily="34" charset="0"/>
                          <a:cs typeface="Arial" panose="020B0604020202020204" pitchFamily="34" charset="0"/>
                        </a:rPr>
                        <a:t>$631</a:t>
                      </a:r>
                      <a:endParaRPr lang="en-GB" sz="1100" b="0" dirty="0">
                        <a:latin typeface="Arial" panose="020B0604020202020204" pitchFamily="34" charset="0"/>
                        <a:cs typeface="Arial" panose="020B0604020202020204" pitchFamily="34" charset="0"/>
                      </a:endParaRPr>
                    </a:p>
                  </a:txBody>
                  <a:tcPr marL="36576" marR="36576" marT="27432" marB="27432"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12700" cap="flat" cmpd="sng" algn="ctr">
                      <a:solidFill>
                        <a:srgbClr val="606060"/>
                      </a:solidFill>
                      <a:prstDash val="solid"/>
                      <a:round/>
                      <a:headEnd type="none" w="med" len="med"/>
                      <a:tailEnd type="none" w="med" len="med"/>
                    </a:lnT>
                    <a:lnB w="12700" cap="flat" cmpd="sng" algn="ctr">
                      <a:solidFill>
                        <a:srgbClr val="606060"/>
                      </a:solidFill>
                      <a:prstDash val="sysDash"/>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a:r>
                        <a:rPr lang="en-GB" sz="1100" b="0" i="0" dirty="0" smtClean="0">
                          <a:solidFill>
                            <a:schemeClr val="tx1"/>
                          </a:solidFill>
                          <a:latin typeface="Arial" panose="020B0604020202020204" pitchFamily="34" charset="0"/>
                          <a:cs typeface="Arial" panose="020B0604020202020204" pitchFamily="34" charset="0"/>
                        </a:rPr>
                        <a:t>27%</a:t>
                      </a:r>
                      <a:endParaRPr lang="en-GB" sz="1100" b="0" i="0" dirty="0">
                        <a:solidFill>
                          <a:schemeClr val="tx1"/>
                        </a:solidFill>
                        <a:latin typeface="Arial" panose="020B0604020202020204" pitchFamily="34" charset="0"/>
                        <a:cs typeface="Arial" panose="020B0604020202020204" pitchFamily="34" charset="0"/>
                      </a:endParaRPr>
                    </a:p>
                  </a:txBody>
                  <a:tcPr marL="36576" marR="36576" marT="27432" marB="27432"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12700" cap="flat" cmpd="sng" algn="ctr">
                      <a:solidFill>
                        <a:srgbClr val="606060"/>
                      </a:solidFill>
                      <a:prstDash val="solid"/>
                      <a:round/>
                      <a:headEnd type="none" w="med" len="med"/>
                      <a:tailEnd type="none" w="med" len="med"/>
                    </a:lnT>
                    <a:lnB w="12700" cap="flat" cmpd="sng" algn="ctr">
                      <a:solidFill>
                        <a:srgbClr val="606060"/>
                      </a:solidFill>
                      <a:prstDash val="sysDash"/>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b"/>
                      <a:r>
                        <a:rPr lang="en-US" sz="1100" b="0" i="0" u="none" strike="noStrike" dirty="0">
                          <a:effectLst/>
                          <a:latin typeface="Arial"/>
                        </a:rPr>
                        <a:t>$783 </a:t>
                      </a:r>
                    </a:p>
                  </a:txBody>
                  <a:tcPr marL="0" marR="0" marT="0" marB="0"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12700" cap="flat" cmpd="sng" algn="ctr">
                      <a:solidFill>
                        <a:srgbClr val="606060"/>
                      </a:solidFill>
                      <a:prstDash val="solid"/>
                      <a:round/>
                      <a:headEnd type="none" w="med" len="med"/>
                      <a:tailEnd type="none" w="med" len="med"/>
                    </a:lnT>
                    <a:lnB w="12700" cap="flat" cmpd="sng" algn="ctr">
                      <a:solidFill>
                        <a:srgbClr val="606060"/>
                      </a:solidFill>
                      <a:prstDash val="sysDash"/>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fontAlgn="b"/>
                      <a:r>
                        <a:rPr lang="en-US" sz="1100" b="0" i="0" u="none" strike="noStrike" dirty="0">
                          <a:effectLst/>
                          <a:latin typeface="Arial"/>
                        </a:rPr>
                        <a:t>$862 </a:t>
                      </a:r>
                    </a:p>
                  </a:txBody>
                  <a:tcPr marL="0" marR="0" marT="0" marB="0"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12700" cap="flat" cmpd="sng" algn="ctr">
                      <a:solidFill>
                        <a:srgbClr val="606060"/>
                      </a:solidFill>
                      <a:prstDash val="solid"/>
                      <a:round/>
                      <a:headEnd type="none" w="med" len="med"/>
                      <a:tailEnd type="none" w="med" len="med"/>
                    </a:lnT>
                    <a:lnB w="12700" cap="flat" cmpd="sng" algn="ctr">
                      <a:solidFill>
                        <a:srgbClr val="606060"/>
                      </a:solidFill>
                      <a:prstDash val="sysDash"/>
                      <a:round/>
                      <a:headEnd type="none" w="med" len="med"/>
                      <a:tailEnd type="none" w="med" len="med"/>
                    </a:lnB>
                    <a:lnTlToBr w="12700" cmpd="sng">
                      <a:noFill/>
                      <a:prstDash val="solid"/>
                    </a:lnTlToBr>
                    <a:lnBlToTr w="12700" cmpd="sng">
                      <a:noFill/>
                      <a:prstDash val="solid"/>
                    </a:lnBlToTr>
                    <a:solidFill>
                      <a:srgbClr val="FCE0E2"/>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a:r>
                        <a:rPr lang="en-GB" sz="1100" b="0" i="0" dirty="0" smtClean="0">
                          <a:solidFill>
                            <a:schemeClr val="tx1"/>
                          </a:solidFill>
                          <a:latin typeface="Arial" panose="020B0604020202020204" pitchFamily="34" charset="0"/>
                          <a:cs typeface="Arial" panose="020B0604020202020204" pitchFamily="34" charset="0"/>
                        </a:rPr>
                        <a:t>$1,016</a:t>
                      </a:r>
                      <a:endParaRPr lang="en-GB" sz="1100" b="0" i="0" dirty="0">
                        <a:solidFill>
                          <a:schemeClr val="tx1"/>
                        </a:solidFill>
                        <a:latin typeface="Arial" panose="020B0604020202020204" pitchFamily="34" charset="0"/>
                        <a:cs typeface="Arial" panose="020B0604020202020204" pitchFamily="34" charset="0"/>
                      </a:endParaRPr>
                    </a:p>
                  </a:txBody>
                  <a:tcPr marL="36576" marR="36576" marT="27432" marB="27432" anchor="ctr">
                    <a:lnL w="12700" cap="flat" cmpd="sng" algn="ctr">
                      <a:noFill/>
                      <a:prstDash val="sysDash"/>
                      <a:round/>
                      <a:headEnd type="none" w="med" len="med"/>
                      <a:tailEnd type="none" w="med" len="med"/>
                    </a:lnL>
                    <a:lnR w="12700" cap="flat" cmpd="sng" algn="ctr">
                      <a:noFill/>
                      <a:prstDash val="solid"/>
                      <a:round/>
                      <a:headEnd type="none" w="med" len="med"/>
                      <a:tailEnd type="none" w="med" len="med"/>
                    </a:lnR>
                    <a:lnT w="12700" cap="flat" cmpd="sng" algn="ctr">
                      <a:solidFill>
                        <a:srgbClr val="606060"/>
                      </a:solidFill>
                      <a:prstDash val="solid"/>
                      <a:round/>
                      <a:headEnd type="none" w="med" len="med"/>
                      <a:tailEnd type="none" w="med" len="med"/>
                    </a:lnT>
                    <a:lnB w="12700" cap="flat" cmpd="sng" algn="ctr">
                      <a:solidFill>
                        <a:srgbClr val="606060"/>
                      </a:solidFill>
                      <a:prstDash val="sysDash"/>
                      <a:round/>
                      <a:headEnd type="none" w="med" len="med"/>
                      <a:tailEnd type="none" w="med" len="med"/>
                    </a:lnB>
                    <a:lnTlToBr w="12700" cmpd="sng">
                      <a:noFill/>
                      <a:prstDash val="solid"/>
                    </a:lnTlToBr>
                    <a:lnBlToTr w="12700" cmpd="sng">
                      <a:noFill/>
                      <a:prstDash val="solid"/>
                    </a:lnBlToTr>
                    <a:solidFill>
                      <a:srgbClr val="FFFFCC"/>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a:r>
                        <a:rPr lang="en-GB" sz="1100" b="0" i="0" dirty="0" smtClean="0">
                          <a:solidFill>
                            <a:schemeClr val="tx1"/>
                          </a:solidFill>
                          <a:latin typeface="Arial" panose="020B0604020202020204" pitchFamily="34" charset="0"/>
                          <a:cs typeface="Arial" panose="020B0604020202020204" pitchFamily="34" charset="0"/>
                        </a:rPr>
                        <a:t>$1,060</a:t>
                      </a:r>
                      <a:endParaRPr lang="en-GB" sz="1100" b="0" i="0" dirty="0">
                        <a:solidFill>
                          <a:schemeClr val="tx1"/>
                        </a:solidFill>
                        <a:latin typeface="Arial" panose="020B0604020202020204" pitchFamily="34" charset="0"/>
                        <a:cs typeface="Arial" panose="020B0604020202020204" pitchFamily="34" charset="0"/>
                      </a:endParaRPr>
                    </a:p>
                  </a:txBody>
                  <a:tcPr marL="36576" marR="36576" marT="27432" marB="27432" anchor="ctr">
                    <a:lnL w="12700" cap="flat" cmpd="sng" algn="ctr">
                      <a:noFill/>
                      <a:prstDash val="sysDash"/>
                      <a:round/>
                      <a:headEnd type="none" w="med" len="med"/>
                      <a:tailEnd type="none" w="med" len="med"/>
                    </a:lnL>
                    <a:lnR w="12700" cap="flat" cmpd="sng" algn="ctr">
                      <a:noFill/>
                      <a:prstDash val="solid"/>
                      <a:round/>
                      <a:headEnd type="none" w="med" len="med"/>
                      <a:tailEnd type="none" w="med" len="med"/>
                    </a:lnR>
                    <a:lnT w="12700" cap="flat" cmpd="sng" algn="ctr">
                      <a:solidFill>
                        <a:srgbClr val="606060"/>
                      </a:solidFill>
                      <a:prstDash val="solid"/>
                      <a:round/>
                      <a:headEnd type="none" w="med" len="med"/>
                      <a:tailEnd type="none" w="med" len="med"/>
                    </a:lnT>
                    <a:lnB w="12700" cap="flat" cmpd="sng" algn="ctr">
                      <a:solidFill>
                        <a:srgbClr val="606060"/>
                      </a:solidFill>
                      <a:prstDash val="sysDash"/>
                      <a:round/>
                      <a:headEnd type="none" w="med" len="med"/>
                      <a:tailEnd type="none" w="med" len="med"/>
                    </a:lnB>
                    <a:lnTlToBr w="12700" cmpd="sng">
                      <a:noFill/>
                      <a:prstDash val="solid"/>
                    </a:lnTlToBr>
                    <a:lnBlToTr w="12700" cmpd="sng">
                      <a:noFill/>
                      <a:prstDash val="solid"/>
                    </a:lnBlToTr>
                    <a:solidFill>
                      <a:srgbClr val="FCE0E2"/>
                    </a:solidFill>
                  </a:tcPr>
                </a:tc>
              </a:tr>
              <a:tr h="318911">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marL="233363" indent="0"/>
                      <a:r>
                        <a:rPr lang="en-US" sz="1100" b="0" i="0" baseline="0" dirty="0" smtClean="0">
                          <a:solidFill>
                            <a:schemeClr val="tx1"/>
                          </a:solidFill>
                          <a:latin typeface="Arial" panose="020B0604020202020204" pitchFamily="34" charset="0"/>
                          <a:cs typeface="Arial" panose="020B0604020202020204" pitchFamily="34" charset="0"/>
                        </a:rPr>
                        <a:t>Retail Banking</a:t>
                      </a:r>
                      <a:endParaRPr lang="en-US" sz="1100" b="0" i="0" baseline="0" dirty="0">
                        <a:solidFill>
                          <a:schemeClr val="tx1"/>
                        </a:solidFill>
                        <a:latin typeface="Arial" panose="020B0604020202020204" pitchFamily="34" charset="0"/>
                        <a:cs typeface="Arial" panose="020B0604020202020204" pitchFamily="34" charset="0"/>
                      </a:endParaRPr>
                    </a:p>
                  </a:txBody>
                  <a:tcPr marL="36576" marR="36576" marT="27432" marB="2743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606060"/>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a:r>
                        <a:rPr lang="en-GB" sz="1100" b="0" i="0" dirty="0" smtClean="0">
                          <a:latin typeface="Arial" panose="020B0604020202020204" pitchFamily="34" charset="0"/>
                          <a:cs typeface="Arial" panose="020B0604020202020204" pitchFamily="34" charset="0"/>
                        </a:rPr>
                        <a:t>$444</a:t>
                      </a:r>
                      <a:endParaRPr lang="en-GB" sz="1100" b="0" i="0" dirty="0">
                        <a:latin typeface="Arial" panose="020B0604020202020204" pitchFamily="34" charset="0"/>
                        <a:cs typeface="Arial" panose="020B0604020202020204" pitchFamily="34" charset="0"/>
                      </a:endParaRPr>
                    </a:p>
                  </a:txBody>
                  <a:tcPr marL="36576" marR="36576" marT="27432" marB="27432"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12700" cap="flat" cmpd="sng" algn="ctr">
                      <a:solidFill>
                        <a:srgbClr val="606060"/>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a:r>
                        <a:rPr lang="en-GB" sz="1100" b="0" i="0" dirty="0" smtClean="0">
                          <a:solidFill>
                            <a:schemeClr val="tx1"/>
                          </a:solidFill>
                          <a:latin typeface="Arial" panose="020B0604020202020204" pitchFamily="34" charset="0"/>
                          <a:cs typeface="Arial" panose="020B0604020202020204" pitchFamily="34" charset="0"/>
                        </a:rPr>
                        <a:t>19%</a:t>
                      </a:r>
                      <a:endParaRPr lang="en-GB" sz="1100" b="0" i="0" dirty="0">
                        <a:solidFill>
                          <a:schemeClr val="tx1"/>
                        </a:solidFill>
                        <a:latin typeface="Arial" panose="020B0604020202020204" pitchFamily="34" charset="0"/>
                        <a:cs typeface="Arial" panose="020B0604020202020204" pitchFamily="34" charset="0"/>
                      </a:endParaRPr>
                    </a:p>
                  </a:txBody>
                  <a:tcPr marL="36576" marR="36576" marT="27432" marB="27432"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12700" cap="flat" cmpd="sng" algn="ctr">
                      <a:solidFill>
                        <a:srgbClr val="606060"/>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b"/>
                      <a:r>
                        <a:rPr lang="en-US" sz="1100" b="0" i="0" u="none" strike="noStrike" dirty="0">
                          <a:effectLst/>
                          <a:latin typeface="Arial"/>
                        </a:rPr>
                        <a:t>$550 </a:t>
                      </a:r>
                    </a:p>
                  </a:txBody>
                  <a:tcPr marL="0" marR="0" marT="0" marB="0"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12700" cap="flat" cmpd="sng" algn="ctr">
                      <a:solidFill>
                        <a:srgbClr val="606060"/>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fontAlgn="b"/>
                      <a:r>
                        <a:rPr lang="en-US" sz="1100" b="0" i="0" u="none" strike="noStrike" dirty="0">
                          <a:effectLst/>
                          <a:latin typeface="Arial"/>
                        </a:rPr>
                        <a:t>$606 </a:t>
                      </a:r>
                    </a:p>
                  </a:txBody>
                  <a:tcPr marL="0" marR="0" marT="0" marB="0"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12700" cap="flat" cmpd="sng" algn="ctr">
                      <a:solidFill>
                        <a:srgbClr val="606060"/>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solidFill>
                      <a:srgbClr val="FCE0E2"/>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a:r>
                        <a:rPr lang="en-GB" sz="1100" b="0" i="0" dirty="0" smtClean="0">
                          <a:solidFill>
                            <a:schemeClr val="tx1"/>
                          </a:solidFill>
                          <a:latin typeface="Arial" panose="020B0604020202020204" pitchFamily="34" charset="0"/>
                          <a:cs typeface="Arial" panose="020B0604020202020204" pitchFamily="34" charset="0"/>
                        </a:rPr>
                        <a:t>$714</a:t>
                      </a:r>
                      <a:endParaRPr lang="en-GB" sz="1100" b="0" i="0" dirty="0">
                        <a:solidFill>
                          <a:schemeClr val="tx1"/>
                        </a:solidFill>
                        <a:latin typeface="Arial" panose="020B0604020202020204" pitchFamily="34" charset="0"/>
                        <a:cs typeface="Arial" panose="020B0604020202020204" pitchFamily="34" charset="0"/>
                      </a:endParaRPr>
                    </a:p>
                  </a:txBody>
                  <a:tcPr marL="36576" marR="36576" marT="27432" marB="27432" anchor="ctr">
                    <a:lnL w="12700" cap="flat" cmpd="sng" algn="ctr">
                      <a:noFill/>
                      <a:prstDash val="sysDash"/>
                      <a:round/>
                      <a:headEnd type="none" w="med" len="med"/>
                      <a:tailEnd type="none" w="med" len="med"/>
                    </a:lnL>
                    <a:lnR w="12700" cap="flat" cmpd="sng" algn="ctr">
                      <a:noFill/>
                      <a:prstDash val="solid"/>
                      <a:round/>
                      <a:headEnd type="none" w="med" len="med"/>
                      <a:tailEnd type="none" w="med" len="med"/>
                    </a:lnR>
                    <a:lnT w="12700" cap="flat" cmpd="sng" algn="ctr">
                      <a:solidFill>
                        <a:srgbClr val="606060"/>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solidFill>
                      <a:srgbClr val="FFFFCC"/>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a:r>
                        <a:rPr lang="en-GB" sz="1100" b="0" i="0" dirty="0" smtClean="0">
                          <a:solidFill>
                            <a:schemeClr val="tx1"/>
                          </a:solidFill>
                          <a:latin typeface="Arial" panose="020B0604020202020204" pitchFamily="34" charset="0"/>
                          <a:cs typeface="Arial" panose="020B0604020202020204" pitchFamily="34" charset="0"/>
                        </a:rPr>
                        <a:t>$744</a:t>
                      </a:r>
                      <a:endParaRPr lang="en-GB" sz="1100" b="0" i="0" dirty="0">
                        <a:solidFill>
                          <a:schemeClr val="tx1"/>
                        </a:solidFill>
                        <a:latin typeface="Arial" panose="020B0604020202020204" pitchFamily="34" charset="0"/>
                        <a:cs typeface="Arial" panose="020B0604020202020204" pitchFamily="34" charset="0"/>
                      </a:endParaRPr>
                    </a:p>
                  </a:txBody>
                  <a:tcPr marL="36576" marR="36576" marT="27432" marB="27432" anchor="ctr">
                    <a:lnL w="12700" cap="flat" cmpd="sng" algn="ctr">
                      <a:noFill/>
                      <a:prstDash val="sysDash"/>
                      <a:round/>
                      <a:headEnd type="none" w="med" len="med"/>
                      <a:tailEnd type="none" w="med" len="med"/>
                    </a:lnL>
                    <a:lnR w="12700" cap="flat" cmpd="sng" algn="ctr">
                      <a:noFill/>
                      <a:prstDash val="solid"/>
                      <a:round/>
                      <a:headEnd type="none" w="med" len="med"/>
                      <a:tailEnd type="none" w="med" len="med"/>
                    </a:lnR>
                    <a:lnT w="12700" cap="flat" cmpd="sng" algn="ctr">
                      <a:solidFill>
                        <a:srgbClr val="606060"/>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solidFill>
                      <a:srgbClr val="FCE0E2"/>
                    </a:solidFill>
                  </a:tcPr>
                </a:tc>
              </a:tr>
              <a:tr h="318911">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marL="233363" indent="0"/>
                      <a:r>
                        <a:rPr lang="en-US" sz="1100" b="0" i="0" baseline="0" dirty="0" smtClean="0">
                          <a:solidFill>
                            <a:schemeClr val="tx1"/>
                          </a:solidFill>
                          <a:latin typeface="Arial" panose="020B0604020202020204" pitchFamily="34" charset="0"/>
                          <a:cs typeface="Arial" panose="020B0604020202020204" pitchFamily="34" charset="0"/>
                        </a:rPr>
                        <a:t>Business Banking</a:t>
                      </a:r>
                      <a:endParaRPr lang="en-US" sz="1100" b="0" i="0" baseline="0" dirty="0">
                        <a:solidFill>
                          <a:schemeClr val="tx1"/>
                        </a:solidFill>
                        <a:latin typeface="Arial" panose="020B0604020202020204" pitchFamily="34" charset="0"/>
                        <a:cs typeface="Arial" panose="020B0604020202020204" pitchFamily="34" charset="0"/>
                      </a:endParaRPr>
                    </a:p>
                  </a:txBody>
                  <a:tcPr marL="36576" marR="36576" marT="27432" marB="2743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a:r>
                        <a:rPr lang="en-GB" sz="1100" b="0" i="0" dirty="0" smtClean="0">
                          <a:latin typeface="Arial" panose="020B0604020202020204" pitchFamily="34" charset="0"/>
                          <a:cs typeface="Arial" panose="020B0604020202020204" pitchFamily="34" charset="0"/>
                        </a:rPr>
                        <a:t>$188</a:t>
                      </a:r>
                      <a:endParaRPr lang="en-GB" sz="1100" b="0" i="0" dirty="0">
                        <a:latin typeface="Arial" panose="020B0604020202020204" pitchFamily="34" charset="0"/>
                        <a:cs typeface="Arial" panose="020B0604020202020204" pitchFamily="34" charset="0"/>
                      </a:endParaRPr>
                    </a:p>
                  </a:txBody>
                  <a:tcPr marL="36576" marR="36576" marT="27432" marB="27432"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a:r>
                        <a:rPr lang="en-GB" sz="1100" b="0" i="0" dirty="0" smtClean="0">
                          <a:solidFill>
                            <a:schemeClr val="tx1"/>
                          </a:solidFill>
                          <a:latin typeface="Arial" panose="020B0604020202020204" pitchFamily="34" charset="0"/>
                          <a:cs typeface="Arial" panose="020B0604020202020204" pitchFamily="34" charset="0"/>
                        </a:rPr>
                        <a:t>8%</a:t>
                      </a:r>
                      <a:endParaRPr lang="en-GB" sz="1100" b="0" i="0" dirty="0">
                        <a:solidFill>
                          <a:schemeClr val="tx1"/>
                        </a:solidFill>
                        <a:latin typeface="Arial" panose="020B0604020202020204" pitchFamily="34" charset="0"/>
                        <a:cs typeface="Arial" panose="020B0604020202020204" pitchFamily="34" charset="0"/>
                      </a:endParaRPr>
                    </a:p>
                  </a:txBody>
                  <a:tcPr marL="36576" marR="36576" marT="27432" marB="27432"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b"/>
                      <a:r>
                        <a:rPr lang="en-US" sz="1100" b="0" i="0" u="none" strike="noStrike" dirty="0">
                          <a:effectLst/>
                          <a:latin typeface="Arial"/>
                        </a:rPr>
                        <a:t>$233 </a:t>
                      </a:r>
                    </a:p>
                  </a:txBody>
                  <a:tcPr marL="0" marR="0" marT="0" marB="0"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fontAlgn="b"/>
                      <a:r>
                        <a:rPr lang="en-US" sz="1100" b="0" i="0" u="none" strike="noStrike" dirty="0">
                          <a:effectLst/>
                          <a:latin typeface="Arial"/>
                        </a:rPr>
                        <a:t>$256 </a:t>
                      </a:r>
                    </a:p>
                  </a:txBody>
                  <a:tcPr marL="0" marR="0" marT="0" marB="0"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solidFill>
                      <a:srgbClr val="FCE0E2"/>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a:r>
                        <a:rPr lang="en-GB" sz="1100" b="0" i="0" dirty="0" smtClean="0">
                          <a:solidFill>
                            <a:schemeClr val="tx1"/>
                          </a:solidFill>
                          <a:latin typeface="Arial" panose="020B0604020202020204" pitchFamily="34" charset="0"/>
                          <a:cs typeface="Arial" panose="020B0604020202020204" pitchFamily="34" charset="0"/>
                        </a:rPr>
                        <a:t>$302</a:t>
                      </a:r>
                      <a:endParaRPr lang="en-GB" sz="1100" b="0" i="0" dirty="0">
                        <a:solidFill>
                          <a:schemeClr val="tx1"/>
                        </a:solidFill>
                        <a:latin typeface="Arial" panose="020B0604020202020204" pitchFamily="34" charset="0"/>
                        <a:cs typeface="Arial" panose="020B0604020202020204" pitchFamily="34" charset="0"/>
                      </a:endParaRPr>
                    </a:p>
                  </a:txBody>
                  <a:tcPr marL="36576" marR="36576" marT="27432" marB="27432" anchor="ctr">
                    <a:lnL w="12700" cap="flat" cmpd="sng" algn="ctr">
                      <a:noFill/>
                      <a:prstDash val="sysDash"/>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solidFill>
                      <a:srgbClr val="FFFFCC"/>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a:r>
                        <a:rPr lang="en-GB" sz="1100" b="0" i="0" dirty="0" smtClean="0">
                          <a:solidFill>
                            <a:schemeClr val="tx1"/>
                          </a:solidFill>
                          <a:latin typeface="Arial" panose="020B0604020202020204" pitchFamily="34" charset="0"/>
                          <a:cs typeface="Arial" panose="020B0604020202020204" pitchFamily="34" charset="0"/>
                        </a:rPr>
                        <a:t>$315</a:t>
                      </a:r>
                      <a:endParaRPr lang="en-GB" sz="1100" b="0" i="0" dirty="0">
                        <a:solidFill>
                          <a:schemeClr val="tx1"/>
                        </a:solidFill>
                        <a:latin typeface="Arial" panose="020B0604020202020204" pitchFamily="34" charset="0"/>
                        <a:cs typeface="Arial" panose="020B0604020202020204" pitchFamily="34" charset="0"/>
                      </a:endParaRPr>
                    </a:p>
                  </a:txBody>
                  <a:tcPr marL="36576" marR="36576" marT="27432" marB="27432" anchor="ctr">
                    <a:lnL w="12700" cap="flat" cmpd="sng" algn="ctr">
                      <a:noFill/>
                      <a:prstDash val="sysDash"/>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solidFill>
                      <a:srgbClr val="FCE0E2"/>
                    </a:solidFill>
                  </a:tcPr>
                </a:tc>
              </a:tr>
              <a:tr h="318911">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marL="117475" indent="0"/>
                      <a:r>
                        <a:rPr lang="en-US" sz="1100" b="0" i="0" baseline="0" dirty="0" smtClean="0">
                          <a:solidFill>
                            <a:schemeClr val="tx1"/>
                          </a:solidFill>
                          <a:latin typeface="Arial" panose="020B0604020202020204" pitchFamily="34" charset="0"/>
                          <a:cs typeface="Arial" panose="020B0604020202020204" pitchFamily="34" charset="0"/>
                        </a:rPr>
                        <a:t>SBNA Commercial</a:t>
                      </a:r>
                      <a:endParaRPr lang="en-US" sz="1100" b="0" i="0" baseline="0" dirty="0">
                        <a:solidFill>
                          <a:schemeClr val="tx1"/>
                        </a:solidFill>
                        <a:latin typeface="Arial" panose="020B0604020202020204" pitchFamily="34" charset="0"/>
                        <a:cs typeface="Arial" panose="020B0604020202020204" pitchFamily="34" charset="0"/>
                      </a:endParaRPr>
                    </a:p>
                  </a:txBody>
                  <a:tcPr marL="36576" marR="36576" marT="27432" marB="2743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a:r>
                        <a:rPr lang="en-GB" sz="1100" b="0" dirty="0" smtClean="0">
                          <a:latin typeface="Arial" panose="020B0604020202020204" pitchFamily="34" charset="0"/>
                          <a:cs typeface="Arial" panose="020B0604020202020204" pitchFamily="34" charset="0"/>
                        </a:rPr>
                        <a:t>$632</a:t>
                      </a:r>
                      <a:endParaRPr lang="en-GB" sz="1100" b="0" dirty="0">
                        <a:latin typeface="Arial" panose="020B0604020202020204" pitchFamily="34" charset="0"/>
                        <a:cs typeface="Arial" panose="020B0604020202020204" pitchFamily="34" charset="0"/>
                      </a:endParaRPr>
                    </a:p>
                  </a:txBody>
                  <a:tcPr marL="36576" marR="36576" marT="27432" marB="27432"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100" b="0" i="0" kern="1200" dirty="0" smtClean="0">
                          <a:solidFill>
                            <a:schemeClr val="tx1"/>
                          </a:solidFill>
                          <a:latin typeface="Arial" panose="020B0604020202020204" pitchFamily="34" charset="0"/>
                          <a:ea typeface="+mn-ea"/>
                          <a:cs typeface="Arial" panose="020B0604020202020204" pitchFamily="34" charset="0"/>
                        </a:rPr>
                        <a:t>27%</a:t>
                      </a:r>
                    </a:p>
                  </a:txBody>
                  <a:tcPr marL="36576" marR="36576" marT="27432" marB="27432"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100" b="0" i="0" u="none" strike="noStrike" dirty="0">
                          <a:effectLst/>
                          <a:latin typeface="Arial"/>
                        </a:rPr>
                        <a:t>$784 </a:t>
                      </a:r>
                    </a:p>
                  </a:txBody>
                  <a:tcPr marL="0" marR="0" marT="0" marB="0"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fontAlgn="b"/>
                      <a:r>
                        <a:rPr lang="en-US" sz="1100" b="0" i="0" u="none" strike="noStrike" dirty="0">
                          <a:effectLst/>
                          <a:latin typeface="Arial"/>
                        </a:rPr>
                        <a:t>$863 </a:t>
                      </a:r>
                    </a:p>
                  </a:txBody>
                  <a:tcPr marL="0" marR="0" marT="0" marB="0"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solidFill>
                      <a:srgbClr val="FCE0E2"/>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a:r>
                        <a:rPr lang="en-GB" sz="1100" b="0" i="0" dirty="0" smtClean="0">
                          <a:solidFill>
                            <a:schemeClr val="tx1"/>
                          </a:solidFill>
                          <a:latin typeface="Arial" panose="020B0604020202020204" pitchFamily="34" charset="0"/>
                          <a:cs typeface="Arial" panose="020B0604020202020204" pitchFamily="34" charset="0"/>
                        </a:rPr>
                        <a:t>$1,017</a:t>
                      </a:r>
                      <a:endParaRPr lang="en-GB" sz="1100" b="0" i="0" dirty="0">
                        <a:solidFill>
                          <a:schemeClr val="tx1"/>
                        </a:solidFill>
                        <a:latin typeface="Arial" panose="020B0604020202020204" pitchFamily="34" charset="0"/>
                        <a:cs typeface="Arial" panose="020B0604020202020204" pitchFamily="34" charset="0"/>
                      </a:endParaRPr>
                    </a:p>
                  </a:txBody>
                  <a:tcPr marL="36576" marR="36576" marT="27432" marB="27432" anchor="ctr">
                    <a:lnL w="12700" cap="flat" cmpd="sng" algn="ctr">
                      <a:noFill/>
                      <a:prstDash val="sysDash"/>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solidFill>
                      <a:srgbClr val="FFFFCC"/>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a:r>
                        <a:rPr lang="en-GB" sz="1100" b="0" i="0" dirty="0" smtClean="0">
                          <a:solidFill>
                            <a:schemeClr val="tx1"/>
                          </a:solidFill>
                          <a:latin typeface="Arial" panose="020B0604020202020204" pitchFamily="34" charset="0"/>
                          <a:cs typeface="Arial" panose="020B0604020202020204" pitchFamily="34" charset="0"/>
                        </a:rPr>
                        <a:t>$1,061</a:t>
                      </a:r>
                      <a:endParaRPr lang="en-GB" sz="1100" b="0" i="0" dirty="0">
                        <a:solidFill>
                          <a:schemeClr val="tx1"/>
                        </a:solidFill>
                        <a:latin typeface="Arial" panose="020B0604020202020204" pitchFamily="34" charset="0"/>
                        <a:cs typeface="Arial" panose="020B0604020202020204" pitchFamily="34" charset="0"/>
                      </a:endParaRPr>
                    </a:p>
                  </a:txBody>
                  <a:tcPr marL="36576" marR="36576" marT="27432" marB="27432" anchor="ctr">
                    <a:lnL w="12700" cap="flat" cmpd="sng" algn="ctr">
                      <a:noFill/>
                      <a:prstDash val="sysDash"/>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solidFill>
                      <a:srgbClr val="FCE0E2"/>
                    </a:solidFill>
                  </a:tcPr>
                </a:tc>
              </a:tr>
              <a:tr h="318911">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marL="233363" indent="0"/>
                      <a:r>
                        <a:rPr lang="en-US" sz="1100" b="0" i="0" baseline="0" dirty="0" smtClean="0">
                          <a:solidFill>
                            <a:schemeClr val="tx1"/>
                          </a:solidFill>
                          <a:latin typeface="Arial" panose="020B0604020202020204" pitchFamily="34" charset="0"/>
                          <a:cs typeface="Arial" panose="020B0604020202020204" pitchFamily="34" charset="0"/>
                        </a:rPr>
                        <a:t>CRE</a:t>
                      </a:r>
                      <a:endParaRPr lang="en-US" sz="1100" b="0" i="0" baseline="0" dirty="0">
                        <a:solidFill>
                          <a:schemeClr val="tx1"/>
                        </a:solidFill>
                        <a:latin typeface="Arial" panose="020B0604020202020204" pitchFamily="34" charset="0"/>
                        <a:cs typeface="Arial" panose="020B0604020202020204" pitchFamily="34" charset="0"/>
                      </a:endParaRPr>
                    </a:p>
                  </a:txBody>
                  <a:tcPr marL="36576" marR="36576" marT="27432" marB="2743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100" b="0" dirty="0" smtClean="0">
                          <a:latin typeface="Arial" panose="020B0604020202020204" pitchFamily="34" charset="0"/>
                          <a:cs typeface="Arial" panose="020B0604020202020204" pitchFamily="34" charset="0"/>
                        </a:rPr>
                        <a:t>$296</a:t>
                      </a:r>
                    </a:p>
                  </a:txBody>
                  <a:tcPr marL="36576" marR="36576" marT="27432" marB="27432"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100" b="0" i="0" kern="1200" dirty="0" smtClean="0">
                          <a:solidFill>
                            <a:schemeClr val="tx1"/>
                          </a:solidFill>
                          <a:latin typeface="Arial" panose="020B0604020202020204" pitchFamily="34" charset="0"/>
                          <a:ea typeface="+mn-ea"/>
                          <a:cs typeface="Arial" panose="020B0604020202020204" pitchFamily="34" charset="0"/>
                        </a:rPr>
                        <a:t>13%</a:t>
                      </a:r>
                    </a:p>
                  </a:txBody>
                  <a:tcPr marL="36576" marR="36576" marT="27432" marB="27432"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b"/>
                      <a:r>
                        <a:rPr lang="en-US" sz="1100" b="0" i="0" u="none" strike="noStrike" dirty="0">
                          <a:effectLst/>
                          <a:latin typeface="Arial"/>
                        </a:rPr>
                        <a:t>$367 </a:t>
                      </a:r>
                    </a:p>
                  </a:txBody>
                  <a:tcPr marL="0" marR="0" marT="0" marB="0"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fontAlgn="b"/>
                      <a:r>
                        <a:rPr lang="en-US" sz="1100" b="0" i="0" u="none" strike="noStrike" dirty="0">
                          <a:effectLst/>
                          <a:latin typeface="Arial"/>
                        </a:rPr>
                        <a:t>$404 </a:t>
                      </a:r>
                    </a:p>
                  </a:txBody>
                  <a:tcPr marL="0" marR="0" marT="0" marB="0"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solidFill>
                      <a:srgbClr val="FCE0E2"/>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a:r>
                        <a:rPr lang="en-GB" sz="1100" b="0" i="0" dirty="0" smtClean="0">
                          <a:solidFill>
                            <a:schemeClr val="tx1"/>
                          </a:solidFill>
                          <a:latin typeface="Arial" panose="020B0604020202020204" pitchFamily="34" charset="0"/>
                          <a:cs typeface="Arial" panose="020B0604020202020204" pitchFamily="34" charset="0"/>
                        </a:rPr>
                        <a:t>$476</a:t>
                      </a:r>
                      <a:endParaRPr lang="en-GB" sz="1100" b="0" i="0" dirty="0">
                        <a:solidFill>
                          <a:schemeClr val="tx1"/>
                        </a:solidFill>
                        <a:latin typeface="Arial" panose="020B0604020202020204" pitchFamily="34" charset="0"/>
                        <a:cs typeface="Arial" panose="020B0604020202020204" pitchFamily="34" charset="0"/>
                      </a:endParaRPr>
                    </a:p>
                  </a:txBody>
                  <a:tcPr marL="36576" marR="36576" marT="27432" marB="27432" anchor="ctr">
                    <a:lnL w="12700" cap="flat" cmpd="sng" algn="ctr">
                      <a:noFill/>
                      <a:prstDash val="sysDash"/>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solidFill>
                      <a:srgbClr val="FFFFCC"/>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a:r>
                        <a:rPr lang="en-GB" sz="1100" b="0" i="0" dirty="0" smtClean="0">
                          <a:solidFill>
                            <a:schemeClr val="tx1"/>
                          </a:solidFill>
                          <a:latin typeface="Arial" panose="020B0604020202020204" pitchFamily="34" charset="0"/>
                          <a:cs typeface="Arial" panose="020B0604020202020204" pitchFamily="34" charset="0"/>
                        </a:rPr>
                        <a:t>$496</a:t>
                      </a:r>
                      <a:endParaRPr lang="en-GB" sz="1100" b="0" i="0" dirty="0">
                        <a:solidFill>
                          <a:schemeClr val="tx1"/>
                        </a:solidFill>
                        <a:latin typeface="Arial" panose="020B0604020202020204" pitchFamily="34" charset="0"/>
                        <a:cs typeface="Arial" panose="020B0604020202020204" pitchFamily="34" charset="0"/>
                      </a:endParaRPr>
                    </a:p>
                  </a:txBody>
                  <a:tcPr marL="36576" marR="36576" marT="27432" marB="27432" anchor="ctr">
                    <a:lnL w="12700" cap="flat" cmpd="sng" algn="ctr">
                      <a:noFill/>
                      <a:prstDash val="sysDash"/>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solidFill>
                      <a:srgbClr val="FCE0E2"/>
                    </a:solidFill>
                  </a:tcPr>
                </a:tc>
              </a:tr>
              <a:tr h="318911">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marL="233363" indent="0"/>
                      <a:r>
                        <a:rPr lang="en-US" sz="1100" b="0" i="0" baseline="0" dirty="0" smtClean="0">
                          <a:solidFill>
                            <a:schemeClr val="tx1"/>
                          </a:solidFill>
                          <a:latin typeface="Arial" panose="020B0604020202020204" pitchFamily="34" charset="0"/>
                          <a:cs typeface="Arial" panose="020B0604020202020204" pitchFamily="34" charset="0"/>
                        </a:rPr>
                        <a:t>C&amp;I</a:t>
                      </a:r>
                      <a:endParaRPr lang="en-US" sz="1100" b="0" i="0" baseline="0" dirty="0">
                        <a:solidFill>
                          <a:schemeClr val="tx1"/>
                        </a:solidFill>
                        <a:latin typeface="Arial" panose="020B0604020202020204" pitchFamily="34" charset="0"/>
                        <a:cs typeface="Arial" panose="020B0604020202020204" pitchFamily="34" charset="0"/>
                      </a:endParaRPr>
                    </a:p>
                  </a:txBody>
                  <a:tcPr marL="36576" marR="36576" marT="27432" marB="2743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a:r>
                        <a:rPr lang="en-GB" sz="1100" b="0" dirty="0" smtClean="0">
                          <a:latin typeface="Arial" panose="020B0604020202020204" pitchFamily="34" charset="0"/>
                          <a:cs typeface="Arial" panose="020B0604020202020204" pitchFamily="34" charset="0"/>
                        </a:rPr>
                        <a:t>$280</a:t>
                      </a:r>
                      <a:endParaRPr lang="en-GB" sz="1100" b="0" dirty="0">
                        <a:latin typeface="Arial" panose="020B0604020202020204" pitchFamily="34" charset="0"/>
                        <a:cs typeface="Arial" panose="020B0604020202020204" pitchFamily="34" charset="0"/>
                      </a:endParaRPr>
                    </a:p>
                  </a:txBody>
                  <a:tcPr marL="36576" marR="36576" marT="27432" marB="27432"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a:r>
                        <a:rPr lang="en-GB" sz="1100" b="0" i="0" dirty="0" smtClean="0">
                          <a:solidFill>
                            <a:schemeClr val="tx1"/>
                          </a:solidFill>
                          <a:latin typeface="Arial" panose="020B0604020202020204" pitchFamily="34" charset="0"/>
                          <a:cs typeface="Arial" panose="020B0604020202020204" pitchFamily="34" charset="0"/>
                        </a:rPr>
                        <a:t>12%</a:t>
                      </a:r>
                      <a:endParaRPr lang="en-GB" sz="1100" b="0" i="0" dirty="0">
                        <a:solidFill>
                          <a:schemeClr val="tx1"/>
                        </a:solidFill>
                        <a:latin typeface="Arial" panose="020B0604020202020204" pitchFamily="34" charset="0"/>
                        <a:cs typeface="Arial" panose="020B0604020202020204" pitchFamily="34" charset="0"/>
                      </a:endParaRPr>
                    </a:p>
                  </a:txBody>
                  <a:tcPr marL="36576" marR="36576" marT="27432" marB="27432"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b"/>
                      <a:r>
                        <a:rPr lang="en-US" sz="1100" b="0" i="0" u="none" strike="noStrike">
                          <a:effectLst/>
                          <a:latin typeface="Arial"/>
                        </a:rPr>
                        <a:t>$347 </a:t>
                      </a:r>
                    </a:p>
                  </a:txBody>
                  <a:tcPr marL="0" marR="0" marT="0" marB="0"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fontAlgn="b"/>
                      <a:r>
                        <a:rPr lang="en-US" sz="1100" b="0" i="0" u="none" strike="noStrike" dirty="0">
                          <a:effectLst/>
                          <a:latin typeface="Arial"/>
                        </a:rPr>
                        <a:t>$382 </a:t>
                      </a:r>
                    </a:p>
                  </a:txBody>
                  <a:tcPr marL="0" marR="0" marT="0" marB="0"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solidFill>
                      <a:srgbClr val="FCE0E2"/>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a:r>
                        <a:rPr lang="en-GB" sz="1100" b="0" i="0" dirty="0" smtClean="0">
                          <a:solidFill>
                            <a:schemeClr val="tx1"/>
                          </a:solidFill>
                          <a:latin typeface="Arial" panose="020B0604020202020204" pitchFamily="34" charset="0"/>
                          <a:cs typeface="Arial" panose="020B0604020202020204" pitchFamily="34" charset="0"/>
                        </a:rPr>
                        <a:t>$450</a:t>
                      </a:r>
                      <a:endParaRPr lang="en-GB" sz="1100" b="0" i="0" dirty="0">
                        <a:solidFill>
                          <a:schemeClr val="tx1"/>
                        </a:solidFill>
                        <a:latin typeface="Arial" panose="020B0604020202020204" pitchFamily="34" charset="0"/>
                        <a:cs typeface="Arial" panose="020B0604020202020204" pitchFamily="34" charset="0"/>
                      </a:endParaRPr>
                    </a:p>
                  </a:txBody>
                  <a:tcPr marL="36576" marR="36576" marT="27432" marB="27432" anchor="ctr">
                    <a:lnL w="12700" cap="flat" cmpd="sng" algn="ctr">
                      <a:noFill/>
                      <a:prstDash val="sysDash"/>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solidFill>
                      <a:srgbClr val="FFFFCC"/>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a:r>
                        <a:rPr lang="en-GB" sz="1100" b="0" i="0" dirty="0" smtClean="0">
                          <a:solidFill>
                            <a:schemeClr val="tx1"/>
                          </a:solidFill>
                          <a:latin typeface="Arial" panose="020B0604020202020204" pitchFamily="34" charset="0"/>
                          <a:cs typeface="Arial" panose="020B0604020202020204" pitchFamily="34" charset="0"/>
                        </a:rPr>
                        <a:t>$469</a:t>
                      </a:r>
                      <a:endParaRPr lang="en-GB" sz="1100" b="0" i="0" dirty="0">
                        <a:solidFill>
                          <a:schemeClr val="tx1"/>
                        </a:solidFill>
                        <a:latin typeface="Arial" panose="020B0604020202020204" pitchFamily="34" charset="0"/>
                        <a:cs typeface="Arial" panose="020B0604020202020204" pitchFamily="34" charset="0"/>
                      </a:endParaRPr>
                    </a:p>
                  </a:txBody>
                  <a:tcPr marL="36576" marR="36576" marT="27432" marB="27432" anchor="ctr">
                    <a:lnL w="12700" cap="flat" cmpd="sng" algn="ctr">
                      <a:noFill/>
                      <a:prstDash val="sysDash"/>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solidFill>
                      <a:srgbClr val="FCE0E2"/>
                    </a:solidFill>
                  </a:tcPr>
                </a:tc>
              </a:tr>
              <a:tr h="318911">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marL="233363" indent="0"/>
                      <a:r>
                        <a:rPr lang="en-US" sz="1100" b="0" i="0" baseline="0" dirty="0" smtClean="0">
                          <a:solidFill>
                            <a:schemeClr val="tx1"/>
                          </a:solidFill>
                          <a:latin typeface="Arial" panose="020B0604020202020204" pitchFamily="34" charset="0"/>
                          <a:cs typeface="Arial" panose="020B0604020202020204" pitchFamily="34" charset="0"/>
                        </a:rPr>
                        <a:t>GCB – Large Corporates</a:t>
                      </a:r>
                      <a:endParaRPr lang="en-US" sz="1100" b="0" i="0" baseline="0" dirty="0">
                        <a:solidFill>
                          <a:schemeClr val="tx1"/>
                        </a:solidFill>
                        <a:latin typeface="Arial" panose="020B0604020202020204" pitchFamily="34" charset="0"/>
                        <a:cs typeface="Arial" panose="020B0604020202020204" pitchFamily="34" charset="0"/>
                      </a:endParaRPr>
                    </a:p>
                  </a:txBody>
                  <a:tcPr marL="36576" marR="36576" marT="27432" marB="2743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b"/>
                      <a:r>
                        <a:rPr lang="en-US" sz="1100" b="0" i="0" u="none" strike="noStrike" dirty="0">
                          <a:solidFill>
                            <a:schemeClr val="tx1"/>
                          </a:solidFill>
                          <a:effectLst/>
                          <a:latin typeface="Arial"/>
                        </a:rPr>
                        <a:t>$14</a:t>
                      </a:r>
                    </a:p>
                  </a:txBody>
                  <a:tcPr marL="0" marR="0" marT="0" marB="0"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100" b="0" i="0" u="none" strike="noStrike" dirty="0">
                          <a:solidFill>
                            <a:schemeClr val="tx1"/>
                          </a:solidFill>
                          <a:effectLst/>
                          <a:latin typeface="Arial"/>
                        </a:rPr>
                        <a:t>0.6%</a:t>
                      </a:r>
                    </a:p>
                  </a:txBody>
                  <a:tcPr marL="0" marR="0" marT="0" marB="0"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b"/>
                      <a:r>
                        <a:rPr lang="en-US" sz="1100" b="0" i="0" u="none" strike="noStrike" dirty="0">
                          <a:solidFill>
                            <a:schemeClr val="tx1"/>
                          </a:solidFill>
                          <a:effectLst/>
                          <a:latin typeface="Arial"/>
                        </a:rPr>
                        <a:t>$17 </a:t>
                      </a:r>
                    </a:p>
                  </a:txBody>
                  <a:tcPr marL="0" marR="0" marT="0" marB="0"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fontAlgn="b"/>
                      <a:r>
                        <a:rPr lang="en-US" sz="1100" b="0" i="0" u="none" strike="noStrike" dirty="0">
                          <a:solidFill>
                            <a:schemeClr val="tx1"/>
                          </a:solidFill>
                          <a:effectLst/>
                          <a:latin typeface="Arial"/>
                        </a:rPr>
                        <a:t>$19 </a:t>
                      </a:r>
                    </a:p>
                  </a:txBody>
                  <a:tcPr marL="0" marR="0" marT="0" marB="0"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solidFill>
                      <a:srgbClr val="FCE0E2"/>
                    </a:solidFill>
                  </a:tcPr>
                </a:tc>
                <a:tc>
                  <a:txBody>
                    <a:bodyPr/>
                    <a:lstStyle/>
                    <a:p>
                      <a:pPr algn="ctr" fontAlgn="b"/>
                      <a:r>
                        <a:rPr lang="en-US" sz="1100" b="0" i="0" u="none" strike="noStrike" dirty="0">
                          <a:solidFill>
                            <a:schemeClr val="tx1"/>
                          </a:solidFill>
                          <a:effectLst/>
                          <a:latin typeface="Arial"/>
                        </a:rPr>
                        <a:t>$22</a:t>
                      </a:r>
                    </a:p>
                  </a:txBody>
                  <a:tcPr marL="0" marR="0" marT="0" marB="0" anchor="ctr">
                    <a:lnL w="12700" cap="flat" cmpd="sng" algn="ctr">
                      <a:noFill/>
                      <a:prstDash val="sysDash"/>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fontAlgn="b"/>
                      <a:r>
                        <a:rPr lang="en-US" sz="1100" b="0" i="0" u="none" strike="noStrike">
                          <a:solidFill>
                            <a:schemeClr val="tx1"/>
                          </a:solidFill>
                          <a:effectLst/>
                          <a:latin typeface="Arial"/>
                        </a:rPr>
                        <a:t>$23 </a:t>
                      </a:r>
                    </a:p>
                  </a:txBody>
                  <a:tcPr marL="0" marR="0" marT="0" marB="0" anchor="ctr">
                    <a:lnL w="12700" cap="flat" cmpd="sng" algn="ctr">
                      <a:noFill/>
                      <a:prstDash val="sysDash"/>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solidFill>
                      <a:srgbClr val="FCE0E2"/>
                    </a:solidFill>
                  </a:tcPr>
                </a:tc>
              </a:tr>
              <a:tr h="318911">
                <a:tc>
                  <a:txBody>
                    <a:bodyPr/>
                    <a:lstStyle/>
                    <a:p>
                      <a:pPr marL="233363" indent="0"/>
                      <a:r>
                        <a:rPr lang="en-US" sz="1100" b="0" i="0" baseline="0" dirty="0" smtClean="0">
                          <a:solidFill>
                            <a:schemeClr val="tx1"/>
                          </a:solidFill>
                          <a:latin typeface="Arial" panose="020B0604020202020204" pitchFamily="34" charset="0"/>
                          <a:cs typeface="Arial" panose="020B0604020202020204" pitchFamily="34" charset="0"/>
                        </a:rPr>
                        <a:t>GCB -- MRG</a:t>
                      </a:r>
                      <a:endParaRPr lang="en-US" sz="1100" b="0" i="0" baseline="0" dirty="0">
                        <a:solidFill>
                          <a:schemeClr val="tx1"/>
                        </a:solidFill>
                        <a:latin typeface="Arial" panose="020B0604020202020204" pitchFamily="34" charset="0"/>
                        <a:cs typeface="Arial" panose="020B0604020202020204" pitchFamily="34" charset="0"/>
                      </a:endParaRPr>
                    </a:p>
                  </a:txBody>
                  <a:tcPr marL="36576" marR="36576" marT="27432" marB="2743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b"/>
                      <a:r>
                        <a:rPr lang="en-US" sz="1100" b="0" i="0" u="none" strike="noStrike" dirty="0">
                          <a:solidFill>
                            <a:schemeClr val="tx1"/>
                          </a:solidFill>
                          <a:effectLst/>
                          <a:latin typeface="Arial"/>
                        </a:rPr>
                        <a:t>$43</a:t>
                      </a:r>
                    </a:p>
                  </a:txBody>
                  <a:tcPr marL="0" marR="0" marT="0" marB="0"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100" b="0" i="0" u="none" strike="noStrike" dirty="0">
                          <a:solidFill>
                            <a:schemeClr val="tx1"/>
                          </a:solidFill>
                          <a:effectLst/>
                          <a:latin typeface="Arial"/>
                        </a:rPr>
                        <a:t>1.9%</a:t>
                      </a:r>
                    </a:p>
                  </a:txBody>
                  <a:tcPr marL="0" marR="0" marT="0" marB="0"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b"/>
                      <a:r>
                        <a:rPr lang="en-US" sz="1100" b="1" i="0" u="none" strike="noStrike" dirty="0">
                          <a:solidFill>
                            <a:schemeClr val="tx1"/>
                          </a:solidFill>
                          <a:effectLst/>
                          <a:latin typeface="Arial"/>
                        </a:rPr>
                        <a:t>$54 </a:t>
                      </a:r>
                    </a:p>
                  </a:txBody>
                  <a:tcPr marL="0" marR="0" marT="0" marB="0"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fontAlgn="b"/>
                      <a:r>
                        <a:rPr lang="en-US" sz="1100" b="1" i="0" u="none" strike="noStrike" dirty="0">
                          <a:solidFill>
                            <a:schemeClr val="tx1"/>
                          </a:solidFill>
                          <a:effectLst/>
                          <a:latin typeface="Arial"/>
                        </a:rPr>
                        <a:t>$59 </a:t>
                      </a:r>
                    </a:p>
                  </a:txBody>
                  <a:tcPr marL="0" marR="0" marT="0" marB="0"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solidFill>
                      <a:srgbClr val="FCE0E2"/>
                    </a:solidFill>
                  </a:tcPr>
                </a:tc>
                <a:tc>
                  <a:txBody>
                    <a:bodyPr/>
                    <a:lstStyle/>
                    <a:p>
                      <a:pPr algn="ctr" fontAlgn="b"/>
                      <a:r>
                        <a:rPr lang="en-US" sz="1100" b="0" i="0" u="none" strike="noStrike" dirty="0">
                          <a:solidFill>
                            <a:schemeClr val="tx1"/>
                          </a:solidFill>
                          <a:effectLst/>
                          <a:latin typeface="Arial"/>
                        </a:rPr>
                        <a:t>$70</a:t>
                      </a:r>
                    </a:p>
                  </a:txBody>
                  <a:tcPr marL="0" marR="0" marT="0" marB="0" anchor="ctr">
                    <a:lnL w="12700" cap="flat" cmpd="sng" algn="ctr">
                      <a:noFill/>
                      <a:prstDash val="sysDash"/>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fontAlgn="b"/>
                      <a:r>
                        <a:rPr lang="en-US" sz="1100" b="0" i="0" u="none" strike="noStrike" dirty="0">
                          <a:solidFill>
                            <a:schemeClr val="tx1"/>
                          </a:solidFill>
                          <a:effectLst/>
                          <a:latin typeface="Arial"/>
                        </a:rPr>
                        <a:t>$72 </a:t>
                      </a:r>
                    </a:p>
                  </a:txBody>
                  <a:tcPr marL="0" marR="0" marT="0" marB="0" anchor="ctr">
                    <a:lnL w="12700" cap="flat" cmpd="sng" algn="ctr">
                      <a:noFill/>
                      <a:prstDash val="sysDash"/>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solidFill>
                      <a:srgbClr val="FCE0E2"/>
                    </a:solidFill>
                  </a:tcPr>
                </a:tc>
              </a:tr>
              <a:tr h="311657">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r>
                        <a:rPr lang="en-US" sz="1100" b="1" dirty="0" smtClean="0">
                          <a:solidFill>
                            <a:schemeClr val="tx1"/>
                          </a:solidFill>
                          <a:latin typeface="Arial" panose="020B0604020202020204" pitchFamily="34" charset="0"/>
                          <a:cs typeface="Arial" panose="020B0604020202020204" pitchFamily="34" charset="0"/>
                        </a:rPr>
                        <a:t>Credit</a:t>
                      </a:r>
                      <a:r>
                        <a:rPr lang="en-US" sz="1100" b="1" baseline="0" dirty="0" smtClean="0">
                          <a:solidFill>
                            <a:schemeClr val="tx1"/>
                          </a:solidFill>
                          <a:latin typeface="Arial" panose="020B0604020202020204" pitchFamily="34" charset="0"/>
                          <a:cs typeface="Arial" panose="020B0604020202020204" pitchFamily="34" charset="0"/>
                        </a:rPr>
                        <a:t> </a:t>
                      </a:r>
                      <a:r>
                        <a:rPr lang="en-US" sz="1100" b="1" dirty="0" smtClean="0">
                          <a:solidFill>
                            <a:schemeClr val="tx1"/>
                          </a:solidFill>
                          <a:latin typeface="Arial" panose="020B0604020202020204" pitchFamily="34" charset="0"/>
                          <a:cs typeface="Arial" panose="020B0604020202020204" pitchFamily="34" charset="0"/>
                        </a:rPr>
                        <a:t>loss budget</a:t>
                      </a:r>
                    </a:p>
                  </a:txBody>
                  <a:tcPr marL="36576" marR="36576" marT="27432" marB="27432"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90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a:r>
                        <a:rPr lang="en-GB" sz="1100" b="1" i="0" dirty="0" smtClean="0">
                          <a:solidFill>
                            <a:schemeClr val="tx1"/>
                          </a:solidFill>
                          <a:latin typeface="Arial" panose="020B0604020202020204" pitchFamily="34" charset="0"/>
                          <a:cs typeface="Arial" panose="020B0604020202020204" pitchFamily="34" charset="0"/>
                        </a:rPr>
                        <a:t>$1,263</a:t>
                      </a:r>
                      <a:endParaRPr lang="en-GB" sz="1100" b="1" i="0" dirty="0">
                        <a:solidFill>
                          <a:schemeClr val="tx1"/>
                        </a:solidFill>
                        <a:latin typeface="Arial" panose="020B0604020202020204" pitchFamily="34" charset="0"/>
                        <a:cs typeface="Arial" panose="020B0604020202020204" pitchFamily="34" charset="0"/>
                      </a:endParaRPr>
                    </a:p>
                  </a:txBody>
                  <a:tcPr marL="36576" marR="36576" marT="27432" marB="27432"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90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a:r>
                        <a:rPr lang="en-GB" sz="1100" b="1" i="0" dirty="0" smtClean="0">
                          <a:solidFill>
                            <a:schemeClr val="tx1"/>
                          </a:solidFill>
                          <a:latin typeface="Arial" panose="020B0604020202020204" pitchFamily="34" charset="0"/>
                          <a:cs typeface="Arial" panose="020B0604020202020204" pitchFamily="34" charset="0"/>
                        </a:rPr>
                        <a:t>54%</a:t>
                      </a:r>
                      <a:endParaRPr lang="en-GB" sz="1100" b="1" i="0" dirty="0">
                        <a:solidFill>
                          <a:schemeClr val="tx1"/>
                        </a:solidFill>
                        <a:latin typeface="Arial" panose="020B0604020202020204" pitchFamily="34" charset="0"/>
                        <a:cs typeface="Arial" panose="020B0604020202020204" pitchFamily="34" charset="0"/>
                      </a:endParaRPr>
                    </a:p>
                  </a:txBody>
                  <a:tcPr marL="36576" marR="36576" marT="27432" marB="27432"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90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b"/>
                      <a:r>
                        <a:rPr lang="en-US" sz="1100" b="1" i="0" u="none" strike="noStrike" dirty="0">
                          <a:effectLst/>
                          <a:latin typeface="Arial"/>
                        </a:rPr>
                        <a:t>$1,567 </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90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fontAlgn="b"/>
                      <a:r>
                        <a:rPr lang="en-US" sz="1100" b="1" i="0" u="none" strike="noStrike" dirty="0">
                          <a:effectLst/>
                          <a:latin typeface="Arial"/>
                        </a:rPr>
                        <a:t>$1,725 </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90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a:r>
                        <a:rPr lang="en-GB" sz="1100" b="1" i="0" dirty="0" smtClean="0">
                          <a:solidFill>
                            <a:schemeClr val="tx1"/>
                          </a:solidFill>
                          <a:latin typeface="Arial" panose="020B0604020202020204" pitchFamily="34" charset="0"/>
                          <a:cs typeface="Arial" panose="020B0604020202020204" pitchFamily="34" charset="0"/>
                        </a:rPr>
                        <a:t>$2,034</a:t>
                      </a:r>
                      <a:endParaRPr lang="en-GB" sz="1100" b="1" i="0" dirty="0">
                        <a:solidFill>
                          <a:schemeClr val="tx1"/>
                        </a:solidFill>
                        <a:latin typeface="Arial" panose="020B0604020202020204" pitchFamily="34" charset="0"/>
                        <a:cs typeface="Arial" panose="020B0604020202020204" pitchFamily="34" charset="0"/>
                      </a:endParaRPr>
                    </a:p>
                  </a:txBody>
                  <a:tcPr marL="36576" marR="36576" marT="27432" marB="27432"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90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a:r>
                        <a:rPr lang="en-GB" sz="1100" b="1" i="0" dirty="0" smtClean="0">
                          <a:solidFill>
                            <a:schemeClr val="tx1"/>
                          </a:solidFill>
                          <a:latin typeface="Arial" panose="020B0604020202020204" pitchFamily="34" charset="0"/>
                          <a:cs typeface="Arial" panose="020B0604020202020204" pitchFamily="34" charset="0"/>
                        </a:rPr>
                        <a:t>$2,120</a:t>
                      </a:r>
                      <a:endParaRPr lang="en-GB" sz="1100" b="1" i="0" dirty="0">
                        <a:solidFill>
                          <a:schemeClr val="tx1"/>
                        </a:solidFill>
                        <a:latin typeface="Arial" panose="020B0604020202020204" pitchFamily="34" charset="0"/>
                        <a:cs typeface="Arial" panose="020B0604020202020204" pitchFamily="34" charset="0"/>
                      </a:endParaRPr>
                    </a:p>
                  </a:txBody>
                  <a:tcPr marL="36576" marR="36576" marT="27432" marB="27432"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90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r>
            </a:tbl>
          </a:graphicData>
        </a:graphic>
      </p:graphicFrame>
      <p:sp>
        <p:nvSpPr>
          <p:cNvPr id="33" name="Rectangle 32"/>
          <p:cNvSpPr/>
          <p:nvPr/>
        </p:nvSpPr>
        <p:spPr>
          <a:xfrm>
            <a:off x="4552391" y="4881882"/>
            <a:ext cx="2340864" cy="314960"/>
          </a:xfrm>
          <a:prstGeom prst="rect">
            <a:avLst/>
          </a:prstGeom>
          <a:noFill/>
          <a:ln w="28575">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latin typeface="Arial" panose="020B0604020202020204" pitchFamily="34" charset="0"/>
              <a:cs typeface="Arial" panose="020B0604020202020204" pitchFamily="34" charset="0"/>
            </a:endParaRPr>
          </a:p>
        </p:txBody>
      </p:sp>
      <p:sp>
        <p:nvSpPr>
          <p:cNvPr id="35" name="Rectangular Callout 34"/>
          <p:cNvSpPr/>
          <p:nvPr/>
        </p:nvSpPr>
        <p:spPr>
          <a:xfrm>
            <a:off x="4159493" y="1532279"/>
            <a:ext cx="2210353" cy="338438"/>
          </a:xfrm>
          <a:prstGeom prst="wedgeRectCallout">
            <a:avLst>
              <a:gd name="adj1" fmla="val -20665"/>
              <a:gd name="adj2" fmla="val 87250"/>
            </a:avLst>
          </a:prstGeom>
          <a:solidFill>
            <a:srgbClr val="FFFFFF">
              <a:lumMod val="95000"/>
            </a:srgbClr>
          </a:solidFill>
          <a:ln w="9525" cap="flat" cmpd="sng" algn="ctr">
            <a:solidFill>
              <a:srgbClr val="606060"/>
            </a:solidFill>
            <a:prstDash val="solid"/>
          </a:ln>
          <a:effectLst/>
        </p:spPr>
        <p:txBody>
          <a:bodyPr lIns="72009" tIns="72009" rIns="72009" bIns="72009"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dirty="0" smtClean="0">
                <a:ln>
                  <a:noFill/>
                </a:ln>
                <a:solidFill>
                  <a:srgbClr val="000000"/>
                </a:solidFill>
                <a:effectLst/>
                <a:uLnTx/>
                <a:uFillTx/>
                <a:latin typeface="Arial"/>
                <a:ea typeface="+mn-ea"/>
                <a:cs typeface="+mn-cs"/>
                <a:sym typeface="Arial"/>
              </a:rPr>
              <a:t>NCOs are calibrated based on pre-IHC contribution buffer</a:t>
            </a:r>
          </a:p>
        </p:txBody>
      </p:sp>
      <p:sp>
        <p:nvSpPr>
          <p:cNvPr id="36" name="Rectangular Callout 35"/>
          <p:cNvSpPr/>
          <p:nvPr/>
        </p:nvSpPr>
        <p:spPr>
          <a:xfrm>
            <a:off x="7244798" y="1532279"/>
            <a:ext cx="1981752" cy="338438"/>
          </a:xfrm>
          <a:prstGeom prst="wedgeRectCallout">
            <a:avLst>
              <a:gd name="adj1" fmla="val -19178"/>
              <a:gd name="adj2" fmla="val 93254"/>
            </a:avLst>
          </a:prstGeom>
          <a:solidFill>
            <a:srgbClr val="FFFFFF">
              <a:lumMod val="95000"/>
            </a:srgbClr>
          </a:solidFill>
          <a:ln w="9525" cap="flat" cmpd="sng" algn="ctr">
            <a:solidFill>
              <a:srgbClr val="606060"/>
            </a:solidFill>
            <a:prstDash val="solid"/>
          </a:ln>
          <a:effectLst/>
        </p:spPr>
        <p:txBody>
          <a:bodyPr lIns="72009" tIns="72009" rIns="72009" bIns="72009"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dirty="0" smtClean="0">
                <a:ln>
                  <a:noFill/>
                </a:ln>
                <a:solidFill>
                  <a:srgbClr val="000000"/>
                </a:solidFill>
                <a:effectLst/>
                <a:uLnTx/>
                <a:uFillTx/>
                <a:latin typeface="Arial"/>
                <a:ea typeface="+mn-ea"/>
                <a:cs typeface="+mn-cs"/>
                <a:sym typeface="Arial"/>
              </a:rPr>
              <a:t>Maximum capital constraint (post-IHC contribution)</a:t>
            </a:r>
          </a:p>
        </p:txBody>
      </p:sp>
      <p:grpSp>
        <p:nvGrpSpPr>
          <p:cNvPr id="16" name="Group 15"/>
          <p:cNvGrpSpPr/>
          <p:nvPr/>
        </p:nvGrpSpPr>
        <p:grpSpPr>
          <a:xfrm>
            <a:off x="443921" y="72184"/>
            <a:ext cx="3881751" cy="189008"/>
            <a:chOff x="403281" y="164517"/>
            <a:chExt cx="3881751" cy="189008"/>
          </a:xfrm>
        </p:grpSpPr>
        <p:sp>
          <p:nvSpPr>
            <p:cNvPr id="17" name="Text Box 75"/>
            <p:cNvSpPr txBox="1">
              <a:spLocks noChangeArrowheads="1"/>
            </p:cNvSpPr>
            <p:nvPr/>
          </p:nvSpPr>
          <p:spPr bwMode="gray">
            <a:xfrm>
              <a:off x="636148" y="166688"/>
              <a:ext cx="3648884" cy="184666"/>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none" lIns="0" tIns="0" rIns="0" bIns="0">
              <a:spAutoFit/>
            </a:bodyPr>
            <a:lstStyle/>
            <a:p>
              <a:pPr algn="l">
                <a:lnSpc>
                  <a:spcPct val="100000"/>
                </a:lnSpc>
              </a:pPr>
              <a:r>
                <a:rPr lang="en-US" sz="1200" dirty="0">
                  <a:solidFill>
                    <a:srgbClr val="FF0000"/>
                  </a:solidFill>
                </a:rPr>
                <a:t>Credit risk – Losses: </a:t>
              </a:r>
              <a:r>
                <a:rPr lang="en-US" sz="1200" dirty="0">
                  <a:solidFill>
                    <a:schemeClr val="accent1"/>
                  </a:solidFill>
                </a:rPr>
                <a:t>Calibration – </a:t>
              </a:r>
              <a:r>
                <a:rPr lang="en-US" sz="1200" dirty="0" smtClean="0">
                  <a:solidFill>
                    <a:srgbClr val="FF0000"/>
                  </a:solidFill>
                </a:rPr>
                <a:t>Net Charge-off rate</a:t>
              </a:r>
              <a:endParaRPr lang="en-US" sz="1200" dirty="0">
                <a:solidFill>
                  <a:srgbClr val="FF0000"/>
                </a:solidFill>
              </a:endParaRPr>
            </a:p>
          </p:txBody>
        </p:sp>
        <p:sp>
          <p:nvSpPr>
            <p:cNvPr id="18" name="Oval 17"/>
            <p:cNvSpPr/>
            <p:nvPr/>
          </p:nvSpPr>
          <p:spPr bwMode="auto">
            <a:xfrm>
              <a:off x="403281" y="164517"/>
              <a:ext cx="189008" cy="189008"/>
            </a:xfrm>
            <a:prstGeom prst="ellipse">
              <a:avLst/>
            </a:prstGeom>
            <a:solidFill>
              <a:srgbClr val="FF000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lang="en-US" b="1" dirty="0">
                  <a:solidFill>
                    <a:schemeClr val="bg1"/>
                  </a:solidFill>
                  <a:ea typeface="ＭＳ Ｐゴシック" pitchFamily="-112" charset="-128"/>
                  <a:cs typeface="ＭＳ Ｐゴシック" pitchFamily="-112" charset="-128"/>
                </a:rPr>
                <a:t>2</a:t>
              </a:r>
              <a:endParaRPr kumimoji="0" lang="en-US" b="1" i="0" u="none" strike="noStrike" cap="none" normalizeH="0" baseline="0" dirty="0">
                <a:ln>
                  <a:noFill/>
                </a:ln>
                <a:solidFill>
                  <a:schemeClr val="bg1"/>
                </a:solidFill>
                <a:effectLst/>
                <a:latin typeface="Arial" charset="0"/>
                <a:ea typeface="ＭＳ Ｐゴシック" pitchFamily="-112" charset="-128"/>
                <a:cs typeface="ＭＳ Ｐゴシック" pitchFamily="-112" charset="-128"/>
              </a:endParaRPr>
            </a:p>
          </p:txBody>
        </p:sp>
      </p:grpSp>
      <p:sp>
        <p:nvSpPr>
          <p:cNvPr id="13" name="TextBox 12"/>
          <p:cNvSpPr txBox="1"/>
          <p:nvPr/>
        </p:nvSpPr>
        <p:spPr>
          <a:xfrm>
            <a:off x="1900111" y="6333348"/>
            <a:ext cx="1266372" cy="123111"/>
          </a:xfrm>
          <a:prstGeom prst="rect">
            <a:avLst/>
          </a:prstGeom>
          <a:noFill/>
        </p:spPr>
        <p:txBody>
          <a:bodyPr wrap="none" lIns="0" tIns="0" rIns="0" bIns="0" rtlCol="0">
            <a:spAutoFit/>
          </a:bodyPr>
          <a:lstStyle/>
          <a:p>
            <a:pPr algn="l">
              <a:lnSpc>
                <a:spcPct val="100000"/>
              </a:lnSpc>
            </a:pPr>
            <a:r>
              <a:rPr lang="en-GB" sz="800" dirty="0" smtClean="0"/>
              <a:t>Source: CCAR 2016 results</a:t>
            </a:r>
          </a:p>
        </p:txBody>
      </p:sp>
    </p:spTree>
    <p:extLst>
      <p:ext uri="{BB962C8B-B14F-4D97-AF65-F5344CB8AC3E}">
        <p14:creationId xmlns:p14="http://schemas.microsoft.com/office/powerpoint/2010/main" val="33488841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lstStyle/>
          <a:p>
            <a:r>
              <a:rPr lang="en-US" dirty="0"/>
              <a:t>Risk taxonomy and applied </a:t>
            </a:r>
            <a:r>
              <a:rPr lang="en-US" dirty="0" smtClean="0"/>
              <a:t>metrics based on ERM framework</a:t>
            </a:r>
            <a:endParaRPr lang="en-GB" dirty="0"/>
          </a:p>
        </p:txBody>
      </p:sp>
      <p:sp>
        <p:nvSpPr>
          <p:cNvPr id="52" name="Text Box 75"/>
          <p:cNvSpPr txBox="1">
            <a:spLocks noChangeArrowheads="1"/>
          </p:cNvSpPr>
          <p:nvPr/>
        </p:nvSpPr>
        <p:spPr bwMode="gray">
          <a:xfrm>
            <a:off x="407540" y="98167"/>
            <a:ext cx="1065997" cy="184666"/>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none" lIns="0" tIns="0" rIns="0" bIns="0">
            <a:spAutoFit/>
          </a:bodyPr>
          <a:lstStyle/>
          <a:p>
            <a:pPr algn="l">
              <a:lnSpc>
                <a:spcPct val="100000"/>
              </a:lnSpc>
            </a:pPr>
            <a:r>
              <a:rPr lang="en-US" sz="1200" dirty="0" smtClean="0">
                <a:solidFill>
                  <a:schemeClr val="bg1">
                    <a:lumMod val="50000"/>
                  </a:schemeClr>
                </a:solidFill>
              </a:rPr>
              <a:t>Metric selection</a:t>
            </a:r>
            <a:endParaRPr lang="en-US" sz="1200" dirty="0">
              <a:solidFill>
                <a:schemeClr val="bg1">
                  <a:lumMod val="50000"/>
                </a:schemeClr>
              </a:solidFill>
            </a:endParaRPr>
          </a:p>
        </p:txBody>
      </p:sp>
      <p:sp>
        <p:nvSpPr>
          <p:cNvPr id="53" name="Text Placeholder 2"/>
          <p:cNvSpPr txBox="1">
            <a:spLocks/>
          </p:cNvSpPr>
          <p:nvPr/>
        </p:nvSpPr>
        <p:spPr bwMode="auto">
          <a:xfrm>
            <a:off x="374166" y="1466783"/>
            <a:ext cx="2727831" cy="30010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0" indent="0" algn="l" rtl="0" eaLnBrk="1" fontAlgn="base" hangingPunct="1">
              <a:spcBef>
                <a:spcPts val="0"/>
              </a:spcBef>
              <a:spcAft>
                <a:spcPct val="0"/>
              </a:spcAft>
              <a:buNone/>
              <a:defRPr sz="1200" b="1">
                <a:solidFill>
                  <a:srgbClr val="FF0000"/>
                </a:solidFill>
                <a:latin typeface="+mj-lt"/>
                <a:ea typeface="+mn-ea"/>
                <a:cs typeface="+mn-cs"/>
              </a:defRPr>
            </a:lvl1pPr>
            <a:lvl2pPr marL="0" indent="0" algn="l" rtl="0" eaLnBrk="1" fontAlgn="base" hangingPunct="1">
              <a:lnSpc>
                <a:spcPct val="120000"/>
              </a:lnSpc>
              <a:spcBef>
                <a:spcPts val="0"/>
              </a:spcBef>
              <a:spcAft>
                <a:spcPct val="0"/>
              </a:spcAft>
              <a:buClr>
                <a:schemeClr val="tx1"/>
              </a:buClr>
              <a:buFont typeface="Wingdings" pitchFamily="2" charset="2"/>
              <a:buNone/>
              <a:defRPr sz="1200">
                <a:solidFill>
                  <a:srgbClr val="FF0000"/>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000">
                <a:solidFill>
                  <a:schemeClr val="accent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accent2"/>
                </a:solidFill>
                <a:latin typeface="Arial" charset="0"/>
                <a:ea typeface="+mn-ea"/>
                <a:cs typeface="+mn-cs"/>
              </a:defRPr>
            </a:lvl4pPr>
            <a:lvl5pPr marL="857250" indent="-115888" algn="l" rtl="0" eaLnBrk="1" fontAlgn="base" hangingPunct="1">
              <a:spcBef>
                <a:spcPct val="20000"/>
              </a:spcBef>
              <a:spcAft>
                <a:spcPct val="0"/>
              </a:spcAft>
              <a:buClr>
                <a:schemeClr val="tx1"/>
              </a:buClr>
              <a:defRPr sz="1000">
                <a:solidFill>
                  <a:schemeClr val="accent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smtClean="0">
                <a:ln>
                  <a:noFill/>
                </a:ln>
                <a:solidFill>
                  <a:srgbClr val="FF0000"/>
                </a:solidFill>
                <a:effectLst/>
                <a:uLnTx/>
                <a:uFillTx/>
                <a:latin typeface="Arial" charset="0"/>
                <a:ea typeface="ＭＳ Ｐゴシック"/>
              </a:rPr>
              <a:t>Risk taxonomy</a:t>
            </a:r>
            <a:endParaRPr kumimoji="0" lang="en-US" sz="1400" b="1" i="0" u="none" strike="noStrike" kern="1200" cap="none" spc="0" normalizeH="0" baseline="0" noProof="0" dirty="0">
              <a:ln>
                <a:noFill/>
              </a:ln>
              <a:solidFill>
                <a:srgbClr val="FF0000"/>
              </a:solidFill>
              <a:effectLst/>
              <a:uLnTx/>
              <a:uFillTx/>
              <a:latin typeface="Arial" charset="0"/>
              <a:ea typeface="ＭＳ Ｐゴシック"/>
            </a:endParaRPr>
          </a:p>
        </p:txBody>
      </p:sp>
      <p:sp>
        <p:nvSpPr>
          <p:cNvPr id="54" name="Rectangle 53"/>
          <p:cNvSpPr>
            <a:spLocks noChangeArrowheads="1"/>
          </p:cNvSpPr>
          <p:nvPr/>
        </p:nvSpPr>
        <p:spPr bwMode="gray">
          <a:xfrm>
            <a:off x="502164" y="1835175"/>
            <a:ext cx="834800" cy="2658535"/>
          </a:xfrm>
          <a:prstGeom prst="rect">
            <a:avLst/>
          </a:prstGeom>
          <a:solidFill>
            <a:srgbClr val="FFDDDD"/>
          </a:solidFill>
          <a:ln w="9525" algn="ctr">
            <a:solidFill>
              <a:srgbClr val="FF0000"/>
            </a:solidFill>
            <a:miter lim="800000"/>
            <a:headEnd/>
            <a:tailEnd/>
          </a:ln>
          <a:effectLst/>
          <a:extLst/>
        </p:spPr>
        <p:txBody>
          <a:bodyPr lIns="36576" tIns="36576" rIns="36576" bIns="36576" anchor="ctr"/>
          <a:lstStyle/>
          <a:p>
            <a:pPr marL="0" marR="0" lvl="0" indent="0" algn="ctr" defTabSz="914400" eaLnBrk="1" fontAlgn="auto" latinLnBrk="0" hangingPunct="1">
              <a:lnSpc>
                <a:spcPct val="100000"/>
              </a:lnSpc>
              <a:spcBef>
                <a:spcPts val="0"/>
              </a:spcBef>
              <a:spcAft>
                <a:spcPts val="0"/>
              </a:spcAft>
              <a:buClrTx/>
              <a:buSzTx/>
              <a:buFontTx/>
              <a:buNone/>
              <a:tabLst>
                <a:tab pos="517525" algn="r"/>
              </a:tabLst>
              <a:defRPr/>
            </a:pPr>
            <a:r>
              <a:rPr kumimoji="0" lang="en-US" altLang="zh-CN" sz="1000" b="0" i="0" u="none" strike="noStrike" kern="0" cap="none" spc="0" normalizeH="0" baseline="0" noProof="0" dirty="0" smtClean="0">
                <a:ln>
                  <a:noFill/>
                </a:ln>
                <a:solidFill>
                  <a:srgbClr val="000000"/>
                </a:solidFill>
                <a:effectLst/>
                <a:uLnTx/>
                <a:uFillTx/>
                <a:ea typeface="SimSun" pitchFamily="2" charset="-122"/>
              </a:rPr>
              <a:t>Capital adequacy</a:t>
            </a:r>
          </a:p>
        </p:txBody>
      </p:sp>
      <p:sp>
        <p:nvSpPr>
          <p:cNvPr id="55" name="Rectangle 13"/>
          <p:cNvSpPr>
            <a:spLocks noChangeArrowheads="1"/>
          </p:cNvSpPr>
          <p:nvPr/>
        </p:nvSpPr>
        <p:spPr bwMode="gray">
          <a:xfrm>
            <a:off x="1540131" y="2752285"/>
            <a:ext cx="1558214" cy="365760"/>
          </a:xfrm>
          <a:prstGeom prst="rect">
            <a:avLst/>
          </a:prstGeom>
          <a:solidFill>
            <a:srgbClr val="FFDDDD"/>
          </a:solidFill>
          <a:ln w="9525" algn="ctr">
            <a:solidFill>
              <a:srgbClr val="FF0000"/>
            </a:solidFill>
            <a:miter lim="800000"/>
            <a:headEnd/>
            <a:tailEnd/>
          </a:ln>
          <a:effectLst/>
          <a:extLst/>
        </p:spPr>
        <p:txBody>
          <a:bodyPr lIns="182880" tIns="36576" rIns="182880" bIns="36576" anchor="ctr"/>
          <a:lstStyle/>
          <a:p>
            <a:pPr algn="ctr">
              <a:tabLst>
                <a:tab pos="517525" algn="r"/>
              </a:tabLst>
            </a:pPr>
            <a:r>
              <a:rPr lang="en-US" altLang="zh-CN" sz="1000" dirty="0" smtClean="0">
                <a:solidFill>
                  <a:srgbClr val="000000"/>
                </a:solidFill>
                <a:ea typeface="SimSun" pitchFamily="2" charset="-122"/>
              </a:rPr>
              <a:t>Liquidity / funding risk</a:t>
            </a:r>
            <a:endParaRPr lang="en-US" altLang="zh-CN" sz="1000" dirty="0">
              <a:solidFill>
                <a:srgbClr val="000000"/>
              </a:solidFill>
              <a:ea typeface="SimSun" pitchFamily="2" charset="-122"/>
            </a:endParaRPr>
          </a:p>
        </p:txBody>
      </p:sp>
      <p:sp>
        <p:nvSpPr>
          <p:cNvPr id="56" name="Rectangle 13"/>
          <p:cNvSpPr>
            <a:spLocks noChangeArrowheads="1"/>
          </p:cNvSpPr>
          <p:nvPr/>
        </p:nvSpPr>
        <p:spPr bwMode="gray">
          <a:xfrm>
            <a:off x="1540131" y="3210840"/>
            <a:ext cx="1558214" cy="365760"/>
          </a:xfrm>
          <a:prstGeom prst="rect">
            <a:avLst/>
          </a:prstGeom>
          <a:solidFill>
            <a:srgbClr val="FFDDDD"/>
          </a:solidFill>
          <a:ln w="9525" algn="ctr">
            <a:solidFill>
              <a:srgbClr val="FF0000"/>
            </a:solidFill>
            <a:miter lim="800000"/>
            <a:headEnd/>
            <a:tailEnd/>
          </a:ln>
          <a:effectLst/>
          <a:extLst/>
        </p:spPr>
        <p:txBody>
          <a:bodyPr lIns="36576" tIns="36576" rIns="36576" bIns="36576" anchor="ctr"/>
          <a:lstStyle/>
          <a:p>
            <a:pPr algn="ctr">
              <a:tabLst>
                <a:tab pos="517525" algn="r"/>
              </a:tabLst>
            </a:pPr>
            <a:r>
              <a:rPr lang="en-US" altLang="zh-CN" sz="1000" dirty="0" smtClean="0">
                <a:solidFill>
                  <a:srgbClr val="000000"/>
                </a:solidFill>
                <a:ea typeface="SimSun" pitchFamily="2" charset="-122"/>
              </a:rPr>
              <a:t>Interest rate risk</a:t>
            </a:r>
            <a:r>
              <a:rPr lang="en-US" altLang="zh-CN" sz="1000" baseline="30000" dirty="0" smtClean="0">
                <a:solidFill>
                  <a:srgbClr val="000000"/>
                </a:solidFill>
                <a:ea typeface="SimSun" pitchFamily="2" charset="-122"/>
              </a:rPr>
              <a:t>1</a:t>
            </a:r>
            <a:endParaRPr lang="en-US" altLang="zh-CN" sz="1000" dirty="0">
              <a:solidFill>
                <a:srgbClr val="000000"/>
              </a:solidFill>
              <a:ea typeface="SimSun" pitchFamily="2" charset="-122"/>
            </a:endParaRPr>
          </a:p>
        </p:txBody>
      </p:sp>
      <p:sp>
        <p:nvSpPr>
          <p:cNvPr id="57" name="Rectangle 13"/>
          <p:cNvSpPr>
            <a:spLocks noChangeArrowheads="1"/>
          </p:cNvSpPr>
          <p:nvPr/>
        </p:nvSpPr>
        <p:spPr bwMode="gray">
          <a:xfrm>
            <a:off x="1540131" y="2293730"/>
            <a:ext cx="1558214" cy="365760"/>
          </a:xfrm>
          <a:prstGeom prst="rect">
            <a:avLst/>
          </a:prstGeom>
          <a:solidFill>
            <a:schemeClr val="bg1">
              <a:lumMod val="95000"/>
            </a:schemeClr>
          </a:solidFill>
          <a:ln w="9525" algn="ctr">
            <a:solidFill>
              <a:schemeClr val="bg1">
                <a:lumMod val="65000"/>
              </a:schemeClr>
            </a:solidFill>
            <a:miter lim="800000"/>
            <a:headEnd/>
            <a:tailEnd/>
          </a:ln>
          <a:effectLst/>
          <a:extLst/>
        </p:spPr>
        <p:txBody>
          <a:bodyPr lIns="36576" tIns="36576" rIns="36576" bIns="36576" anchor="ctr"/>
          <a:lstStyle/>
          <a:p>
            <a:pPr marL="0" marR="0" lvl="0" indent="0" algn="ctr" defTabSz="914400" eaLnBrk="1" fontAlgn="auto" latinLnBrk="0" hangingPunct="1">
              <a:lnSpc>
                <a:spcPct val="100000"/>
              </a:lnSpc>
              <a:spcBef>
                <a:spcPts val="0"/>
              </a:spcBef>
              <a:spcAft>
                <a:spcPts val="0"/>
              </a:spcAft>
              <a:buClrTx/>
              <a:buSzTx/>
              <a:buFontTx/>
              <a:buNone/>
              <a:tabLst>
                <a:tab pos="517525" algn="r"/>
              </a:tabLst>
              <a:defRPr/>
            </a:pPr>
            <a:r>
              <a:rPr kumimoji="0" lang="en-US" altLang="zh-CN" sz="1000" b="0" i="0" u="none" strike="noStrike" kern="0" cap="none" spc="0" normalizeH="0" baseline="0" noProof="0" dirty="0" smtClean="0">
                <a:ln>
                  <a:noFill/>
                </a:ln>
                <a:solidFill>
                  <a:srgbClr val="000000"/>
                </a:solidFill>
                <a:effectLst/>
                <a:uLnTx/>
                <a:uFillTx/>
                <a:ea typeface="SimSun" pitchFamily="2" charset="-122"/>
              </a:rPr>
              <a:t>Residual value risk</a:t>
            </a:r>
          </a:p>
        </p:txBody>
      </p:sp>
      <p:sp>
        <p:nvSpPr>
          <p:cNvPr id="58" name="Rectangle 19"/>
          <p:cNvSpPr>
            <a:spLocks noChangeArrowheads="1"/>
          </p:cNvSpPr>
          <p:nvPr/>
        </p:nvSpPr>
        <p:spPr bwMode="gray">
          <a:xfrm>
            <a:off x="502163" y="4586505"/>
            <a:ext cx="2595637" cy="365760"/>
          </a:xfrm>
          <a:prstGeom prst="rect">
            <a:avLst/>
          </a:prstGeom>
          <a:solidFill>
            <a:srgbClr val="FFDDDD"/>
          </a:solidFill>
          <a:ln w="9525" algn="ctr">
            <a:solidFill>
              <a:srgbClr val="FF0000"/>
            </a:solidFill>
            <a:miter lim="800000"/>
            <a:headEnd/>
            <a:tailEnd/>
          </a:ln>
          <a:effectLst/>
          <a:extLst/>
        </p:spPr>
        <p:txBody>
          <a:bodyPr lIns="36576" tIns="36576" rIns="36576" bIns="36576" anchor="ctr"/>
          <a:lstStyle/>
          <a:p>
            <a:pPr marL="0" marR="0" lvl="0" indent="0" algn="ctr" defTabSz="914400" eaLnBrk="1" fontAlgn="auto" latinLnBrk="0" hangingPunct="1">
              <a:lnSpc>
                <a:spcPct val="100000"/>
              </a:lnSpc>
              <a:spcBef>
                <a:spcPts val="0"/>
              </a:spcBef>
              <a:spcAft>
                <a:spcPts val="0"/>
              </a:spcAft>
              <a:buClrTx/>
              <a:buSzTx/>
              <a:buFontTx/>
              <a:buNone/>
              <a:tabLst>
                <a:tab pos="517525" algn="r"/>
              </a:tabLst>
              <a:defRPr/>
            </a:pPr>
            <a:r>
              <a:rPr kumimoji="0" lang="en-US" altLang="zh-CN" sz="1000" b="0" i="0" u="none" strike="noStrike" kern="0" cap="none" spc="0" normalizeH="0" baseline="0" noProof="0" dirty="0" smtClean="0">
                <a:ln>
                  <a:noFill/>
                </a:ln>
                <a:solidFill>
                  <a:srgbClr val="000000"/>
                </a:solidFill>
                <a:effectLst/>
                <a:uLnTx/>
                <a:uFillTx/>
                <a:ea typeface="SimSun" pitchFamily="2" charset="-122"/>
              </a:rPr>
              <a:t>Operational risk</a:t>
            </a:r>
          </a:p>
        </p:txBody>
      </p:sp>
      <p:sp>
        <p:nvSpPr>
          <p:cNvPr id="59" name="Rectangle 20"/>
          <p:cNvSpPr>
            <a:spLocks noChangeArrowheads="1"/>
          </p:cNvSpPr>
          <p:nvPr/>
        </p:nvSpPr>
        <p:spPr bwMode="gray">
          <a:xfrm>
            <a:off x="510261" y="5503615"/>
            <a:ext cx="2595637" cy="365760"/>
          </a:xfrm>
          <a:prstGeom prst="rect">
            <a:avLst/>
          </a:prstGeom>
          <a:solidFill>
            <a:srgbClr val="FFDDDD"/>
          </a:solidFill>
          <a:ln w="9525" algn="ctr">
            <a:solidFill>
              <a:srgbClr val="FF0000"/>
            </a:solidFill>
            <a:miter lim="800000"/>
            <a:headEnd/>
            <a:tailEnd/>
          </a:ln>
          <a:effectLst/>
          <a:extLst/>
        </p:spPr>
        <p:txBody>
          <a:bodyPr lIns="36576" tIns="36576" rIns="36576" bIns="36576" anchor="ctr"/>
          <a:lstStyle/>
          <a:p>
            <a:pPr marL="0" marR="0" lvl="0" indent="0" algn="ctr" defTabSz="914400" eaLnBrk="1" fontAlgn="auto" latinLnBrk="0" hangingPunct="1">
              <a:lnSpc>
                <a:spcPct val="100000"/>
              </a:lnSpc>
              <a:spcBef>
                <a:spcPts val="0"/>
              </a:spcBef>
              <a:spcAft>
                <a:spcPts val="0"/>
              </a:spcAft>
              <a:buClrTx/>
              <a:buSzTx/>
              <a:buFontTx/>
              <a:buNone/>
              <a:tabLst>
                <a:tab pos="517525" algn="r"/>
              </a:tabLst>
              <a:defRPr/>
            </a:pPr>
            <a:r>
              <a:rPr kumimoji="0" lang="en-US" altLang="zh-CN" sz="1000" b="0" i="0" u="none" strike="noStrike" kern="0" cap="none" spc="0" normalizeH="0" baseline="0" noProof="0" dirty="0" smtClean="0">
                <a:ln>
                  <a:noFill/>
                </a:ln>
                <a:solidFill>
                  <a:srgbClr val="000000"/>
                </a:solidFill>
                <a:effectLst/>
                <a:uLnTx/>
                <a:uFillTx/>
                <a:ea typeface="SimSun" pitchFamily="2" charset="-122"/>
              </a:rPr>
              <a:t>Compliance and reputational risk</a:t>
            </a:r>
          </a:p>
        </p:txBody>
      </p:sp>
      <p:sp>
        <p:nvSpPr>
          <p:cNvPr id="60" name="Rectangle 20"/>
          <p:cNvSpPr>
            <a:spLocks noChangeArrowheads="1"/>
          </p:cNvSpPr>
          <p:nvPr/>
        </p:nvSpPr>
        <p:spPr bwMode="gray">
          <a:xfrm>
            <a:off x="502163" y="5045060"/>
            <a:ext cx="2595637" cy="365760"/>
          </a:xfrm>
          <a:prstGeom prst="rect">
            <a:avLst/>
          </a:prstGeom>
          <a:solidFill>
            <a:srgbClr val="FFDDDD"/>
          </a:solidFill>
          <a:ln w="9525" algn="ctr">
            <a:solidFill>
              <a:srgbClr val="FF0000"/>
            </a:solidFill>
            <a:miter lim="800000"/>
            <a:headEnd/>
            <a:tailEnd/>
          </a:ln>
          <a:effectLst/>
          <a:extLst/>
        </p:spPr>
        <p:txBody>
          <a:bodyPr lIns="36576" tIns="36576" rIns="36576" bIns="36576" anchor="ctr"/>
          <a:lstStyle/>
          <a:p>
            <a:pPr algn="ctr">
              <a:tabLst>
                <a:tab pos="517525" algn="r"/>
              </a:tabLst>
            </a:pPr>
            <a:r>
              <a:rPr lang="en-US" altLang="zh-CN" sz="1000" dirty="0" smtClean="0">
                <a:solidFill>
                  <a:srgbClr val="000000"/>
                </a:solidFill>
                <a:ea typeface="SimSun" pitchFamily="2" charset="-122"/>
              </a:rPr>
              <a:t>Model risk</a:t>
            </a:r>
            <a:endParaRPr lang="en-US" altLang="zh-CN" sz="1000" dirty="0">
              <a:solidFill>
                <a:srgbClr val="000000"/>
              </a:solidFill>
              <a:ea typeface="SimSun" pitchFamily="2" charset="-122"/>
            </a:endParaRPr>
          </a:p>
        </p:txBody>
      </p:sp>
      <p:sp>
        <p:nvSpPr>
          <p:cNvPr id="61" name="Oval 60"/>
          <p:cNvSpPr/>
          <p:nvPr/>
        </p:nvSpPr>
        <p:spPr bwMode="auto">
          <a:xfrm>
            <a:off x="386348" y="1801471"/>
            <a:ext cx="290610" cy="276726"/>
          </a:xfrm>
          <a:prstGeom prst="ellipse">
            <a:avLst/>
          </a:prstGeom>
          <a:solidFill>
            <a:srgbClr val="FF000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1</a:t>
            </a:r>
          </a:p>
        </p:txBody>
      </p:sp>
      <p:sp>
        <p:nvSpPr>
          <p:cNvPr id="62" name="Oval 61"/>
          <p:cNvSpPr/>
          <p:nvPr/>
        </p:nvSpPr>
        <p:spPr bwMode="auto">
          <a:xfrm>
            <a:off x="1394823" y="3150977"/>
            <a:ext cx="290610" cy="276726"/>
          </a:xfrm>
          <a:prstGeom prst="ellipse">
            <a:avLst/>
          </a:prstGeom>
          <a:solidFill>
            <a:srgbClr val="FF000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5</a:t>
            </a:r>
          </a:p>
        </p:txBody>
      </p:sp>
      <p:sp>
        <p:nvSpPr>
          <p:cNvPr id="63" name="Oval 62"/>
          <p:cNvSpPr/>
          <p:nvPr/>
        </p:nvSpPr>
        <p:spPr bwMode="auto">
          <a:xfrm>
            <a:off x="364956" y="4537987"/>
            <a:ext cx="290610" cy="276726"/>
          </a:xfrm>
          <a:prstGeom prst="ellipse">
            <a:avLst/>
          </a:prstGeom>
          <a:solidFill>
            <a:srgbClr val="FF000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8</a:t>
            </a:r>
          </a:p>
        </p:txBody>
      </p:sp>
      <p:sp>
        <p:nvSpPr>
          <p:cNvPr id="64" name="Oval 63"/>
          <p:cNvSpPr/>
          <p:nvPr/>
        </p:nvSpPr>
        <p:spPr bwMode="auto">
          <a:xfrm>
            <a:off x="364956" y="4984586"/>
            <a:ext cx="290610" cy="276726"/>
          </a:xfrm>
          <a:prstGeom prst="ellipse">
            <a:avLst/>
          </a:prstGeom>
          <a:solidFill>
            <a:srgbClr val="FF000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9</a:t>
            </a:r>
          </a:p>
        </p:txBody>
      </p:sp>
      <p:sp>
        <p:nvSpPr>
          <p:cNvPr id="65" name="Oval 64"/>
          <p:cNvSpPr/>
          <p:nvPr/>
        </p:nvSpPr>
        <p:spPr bwMode="auto">
          <a:xfrm>
            <a:off x="364956" y="5435821"/>
            <a:ext cx="290610" cy="276726"/>
          </a:xfrm>
          <a:prstGeom prst="ellipse">
            <a:avLst/>
          </a:prstGeom>
          <a:solidFill>
            <a:srgbClr val="FF000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10</a:t>
            </a:r>
          </a:p>
        </p:txBody>
      </p:sp>
      <p:sp>
        <p:nvSpPr>
          <p:cNvPr id="66" name="Rectangle 13"/>
          <p:cNvSpPr>
            <a:spLocks noChangeArrowheads="1"/>
          </p:cNvSpPr>
          <p:nvPr/>
        </p:nvSpPr>
        <p:spPr bwMode="gray">
          <a:xfrm>
            <a:off x="1540131" y="1835175"/>
            <a:ext cx="1558214" cy="365760"/>
          </a:xfrm>
          <a:prstGeom prst="rect">
            <a:avLst/>
          </a:prstGeom>
          <a:solidFill>
            <a:srgbClr val="FFDDDD"/>
          </a:solidFill>
          <a:ln w="9525" algn="ctr">
            <a:solidFill>
              <a:srgbClr val="FF0000"/>
            </a:solidFill>
            <a:miter lim="800000"/>
            <a:headEnd/>
            <a:tailEnd/>
          </a:ln>
          <a:effectLst/>
          <a:extLst/>
        </p:spPr>
        <p:txBody>
          <a:bodyPr lIns="36576" tIns="36576" rIns="36576" bIns="36576" anchor="ctr"/>
          <a:lstStyle/>
          <a:p>
            <a:pPr marL="0" marR="0" lvl="0" indent="0" algn="ctr" defTabSz="914400" eaLnBrk="1" fontAlgn="auto" latinLnBrk="0" hangingPunct="1">
              <a:lnSpc>
                <a:spcPct val="100000"/>
              </a:lnSpc>
              <a:spcBef>
                <a:spcPts val="0"/>
              </a:spcBef>
              <a:spcAft>
                <a:spcPts val="0"/>
              </a:spcAft>
              <a:buClrTx/>
              <a:buSzTx/>
              <a:buFontTx/>
              <a:buNone/>
              <a:tabLst>
                <a:tab pos="517525" algn="r"/>
              </a:tabLst>
              <a:defRPr/>
            </a:pPr>
            <a:r>
              <a:rPr kumimoji="0" lang="en-US" altLang="zh-CN" sz="1000" b="0" i="0" u="none" strike="noStrike" kern="0" cap="none" spc="0" normalizeH="0" baseline="0" noProof="0" dirty="0" smtClean="0">
                <a:ln>
                  <a:noFill/>
                </a:ln>
                <a:solidFill>
                  <a:srgbClr val="000000"/>
                </a:solidFill>
                <a:effectLst/>
                <a:uLnTx/>
                <a:uFillTx/>
                <a:ea typeface="SimSun" pitchFamily="2" charset="-122"/>
              </a:rPr>
              <a:t>Credit risk</a:t>
            </a:r>
          </a:p>
        </p:txBody>
      </p:sp>
      <p:sp>
        <p:nvSpPr>
          <p:cNvPr id="67" name="Oval 66"/>
          <p:cNvSpPr/>
          <p:nvPr/>
        </p:nvSpPr>
        <p:spPr bwMode="auto">
          <a:xfrm>
            <a:off x="1394823" y="1790243"/>
            <a:ext cx="290610" cy="276726"/>
          </a:xfrm>
          <a:prstGeom prst="ellipse">
            <a:avLst/>
          </a:prstGeom>
          <a:solidFill>
            <a:srgbClr val="FF000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2</a:t>
            </a:r>
          </a:p>
        </p:txBody>
      </p:sp>
      <p:sp>
        <p:nvSpPr>
          <p:cNvPr id="68" name="Oval 67"/>
          <p:cNvSpPr/>
          <p:nvPr/>
        </p:nvSpPr>
        <p:spPr bwMode="auto">
          <a:xfrm>
            <a:off x="1394823" y="2232986"/>
            <a:ext cx="290610" cy="276726"/>
          </a:xfrm>
          <a:prstGeom prst="ellipse">
            <a:avLst/>
          </a:prstGeom>
          <a:solidFill>
            <a:schemeClr val="bg1">
              <a:lumMod val="65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3</a:t>
            </a:r>
          </a:p>
        </p:txBody>
      </p:sp>
      <p:sp>
        <p:nvSpPr>
          <p:cNvPr id="69" name="Oval 68"/>
          <p:cNvSpPr/>
          <p:nvPr/>
        </p:nvSpPr>
        <p:spPr bwMode="auto">
          <a:xfrm>
            <a:off x="1394823" y="2688006"/>
            <a:ext cx="290610" cy="276726"/>
          </a:xfrm>
          <a:prstGeom prst="ellipse">
            <a:avLst/>
          </a:prstGeom>
          <a:solidFill>
            <a:srgbClr val="FF000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4</a:t>
            </a:r>
          </a:p>
        </p:txBody>
      </p:sp>
      <p:graphicFrame>
        <p:nvGraphicFramePr>
          <p:cNvPr id="70" name="Table 69"/>
          <p:cNvGraphicFramePr>
            <a:graphicFrameLocks noGrp="1"/>
          </p:cNvGraphicFramePr>
          <p:nvPr>
            <p:extLst>
              <p:ext uri="{D42A27DB-BD31-4B8C-83A1-F6EECF244321}">
                <p14:modId xmlns:p14="http://schemas.microsoft.com/office/powerpoint/2010/main" val="397777"/>
              </p:ext>
            </p:extLst>
          </p:nvPr>
        </p:nvGraphicFramePr>
        <p:xfrm>
          <a:off x="3665179" y="1835175"/>
          <a:ext cx="5558438" cy="4497363"/>
        </p:xfrm>
        <a:graphic>
          <a:graphicData uri="http://schemas.openxmlformats.org/drawingml/2006/table">
            <a:tbl>
              <a:tblPr firstRow="1" bandRow="1"/>
              <a:tblGrid>
                <a:gridCol w="3017878"/>
                <a:gridCol w="1116004"/>
                <a:gridCol w="1424556"/>
              </a:tblGrid>
              <a:tr h="559876">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119063" indent="-119063">
                        <a:buFont typeface="Arial" panose="020B0604020202020204" pitchFamily="34" charset="0"/>
                        <a:buChar char="•"/>
                      </a:pPr>
                      <a:r>
                        <a:rPr lang="en-US" sz="1000" b="0" dirty="0" smtClean="0">
                          <a:latin typeface="Arial" panose="020B0604020202020204" pitchFamily="34" charset="0"/>
                          <a:cs typeface="Arial" panose="020B0604020202020204" pitchFamily="34" charset="0"/>
                        </a:rPr>
                        <a:t>*Tier</a:t>
                      </a:r>
                      <a:r>
                        <a:rPr lang="en-US" sz="1000" b="0" baseline="0" dirty="0" smtClean="0">
                          <a:latin typeface="Arial" panose="020B0604020202020204" pitchFamily="34" charset="0"/>
                          <a:cs typeface="Arial" panose="020B0604020202020204" pitchFamily="34" charset="0"/>
                        </a:rPr>
                        <a:t> 1 Capital </a:t>
                      </a:r>
                      <a:r>
                        <a:rPr lang="en-US" sz="1000" b="0" baseline="0" dirty="0" smtClean="0">
                          <a:solidFill>
                            <a:schemeClr val="tx1"/>
                          </a:solidFill>
                          <a:latin typeface="Arial" panose="020B0604020202020204" pitchFamily="34" charset="0"/>
                          <a:cs typeface="Arial" panose="020B0604020202020204" pitchFamily="34" charset="0"/>
                        </a:rPr>
                        <a:t>Ratio</a:t>
                      </a:r>
                    </a:p>
                    <a:p>
                      <a:pPr marL="119063" marR="0" indent="-119063"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dirty="0" smtClean="0">
                          <a:latin typeface="Arial" panose="020B0604020202020204" pitchFamily="34" charset="0"/>
                          <a:cs typeface="Arial" panose="020B0604020202020204" pitchFamily="34" charset="0"/>
                        </a:rPr>
                        <a:t>*</a:t>
                      </a:r>
                      <a:r>
                        <a:rPr lang="en-US" sz="1000" b="0" dirty="0" smtClean="0">
                          <a:latin typeface="Arial" panose="020B0604020202020204" pitchFamily="34" charset="0"/>
                          <a:cs typeface="Arial" panose="020B0604020202020204" pitchFamily="34" charset="0"/>
                        </a:rPr>
                        <a:t>Tier</a:t>
                      </a:r>
                      <a:r>
                        <a:rPr lang="en-US" sz="1000" b="0" baseline="0" dirty="0" smtClean="0">
                          <a:latin typeface="Arial" panose="020B0604020202020204" pitchFamily="34" charset="0"/>
                          <a:cs typeface="Arial" panose="020B0604020202020204" pitchFamily="34" charset="0"/>
                        </a:rPr>
                        <a:t> 1 Leverage </a:t>
                      </a:r>
                      <a:r>
                        <a:rPr lang="en-US" sz="1000" b="0" baseline="0" dirty="0" smtClean="0">
                          <a:solidFill>
                            <a:schemeClr val="tx1"/>
                          </a:solidFill>
                          <a:latin typeface="Arial" panose="020B0604020202020204" pitchFamily="34" charset="0"/>
                          <a:cs typeface="Arial" panose="020B0604020202020204" pitchFamily="34" charset="0"/>
                        </a:rPr>
                        <a:t>Ratio</a:t>
                      </a:r>
                    </a:p>
                    <a:p>
                      <a:pPr marL="119063" marR="0" indent="-119063"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b="0" baseline="0" dirty="0" smtClean="0">
                          <a:solidFill>
                            <a:schemeClr val="tx1"/>
                          </a:solidFill>
                          <a:latin typeface="Arial" panose="020B0604020202020204" pitchFamily="34" charset="0"/>
                          <a:cs typeface="Arial" panose="020B0604020202020204" pitchFamily="34" charset="0"/>
                        </a:rPr>
                        <a:t>PPNR Impairment</a:t>
                      </a:r>
                    </a:p>
                  </a:txBody>
                  <a:tcPr marL="48014" marR="96028"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119063" marR="0" indent="-119063"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dirty="0" smtClean="0">
                          <a:latin typeface="Arial" panose="020B0604020202020204" pitchFamily="34" charset="0"/>
                          <a:cs typeface="Arial" panose="020B0604020202020204" pitchFamily="34" charset="0"/>
                        </a:rPr>
                        <a:t>*</a:t>
                      </a:r>
                      <a:r>
                        <a:rPr lang="en-US" sz="1000" b="0" dirty="0" smtClean="0">
                          <a:latin typeface="Arial" panose="020B0604020202020204" pitchFamily="34" charset="0"/>
                          <a:cs typeface="Arial" panose="020B0604020202020204" pitchFamily="34" charset="0"/>
                        </a:rPr>
                        <a:t>Total Risk-based Capital</a:t>
                      </a:r>
                      <a:r>
                        <a:rPr lang="en-US" sz="1000" b="0" baseline="0" dirty="0" smtClean="0">
                          <a:latin typeface="Arial" panose="020B0604020202020204" pitchFamily="34" charset="0"/>
                          <a:cs typeface="Arial" panose="020B0604020202020204" pitchFamily="34" charset="0"/>
                        </a:rPr>
                        <a:t> </a:t>
                      </a:r>
                      <a:r>
                        <a:rPr lang="en-US" sz="1000" b="0" baseline="0" dirty="0" smtClean="0">
                          <a:solidFill>
                            <a:schemeClr val="tx1"/>
                          </a:solidFill>
                          <a:latin typeface="Arial" panose="020B0604020202020204" pitchFamily="34" charset="0"/>
                          <a:cs typeface="Arial" panose="020B0604020202020204" pitchFamily="34" charset="0"/>
                        </a:rPr>
                        <a:t>Ratio</a:t>
                      </a:r>
                      <a:endParaRPr lang="en-US" sz="1000" b="0" dirty="0" smtClean="0">
                        <a:latin typeface="Arial" panose="020B0604020202020204" pitchFamily="34" charset="0"/>
                        <a:cs typeface="Arial" panose="020B0604020202020204" pitchFamily="34" charset="0"/>
                      </a:endParaRPr>
                    </a:p>
                    <a:p>
                      <a:pPr marL="119063" marR="0" indent="-119063"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dirty="0" smtClean="0">
                          <a:latin typeface="Arial" panose="020B0604020202020204" pitchFamily="34" charset="0"/>
                          <a:cs typeface="Arial" panose="020B0604020202020204" pitchFamily="34" charset="0"/>
                        </a:rPr>
                        <a:t>*</a:t>
                      </a:r>
                      <a:r>
                        <a:rPr lang="en-US" sz="1000" b="0" dirty="0" smtClean="0">
                          <a:solidFill>
                            <a:schemeClr val="tx1"/>
                          </a:solidFill>
                          <a:latin typeface="Arial" panose="020B0604020202020204" pitchFamily="34" charset="0"/>
                          <a:cs typeface="Arial" panose="020B0604020202020204" pitchFamily="34" charset="0"/>
                        </a:rPr>
                        <a:t>Common Equity Tier</a:t>
                      </a:r>
                      <a:r>
                        <a:rPr lang="en-US" sz="1000" b="0" baseline="0" dirty="0" smtClean="0">
                          <a:solidFill>
                            <a:schemeClr val="tx1"/>
                          </a:solidFill>
                          <a:latin typeface="Arial" panose="020B0604020202020204" pitchFamily="34" charset="0"/>
                          <a:cs typeface="Arial" panose="020B0604020202020204" pitchFamily="34" charset="0"/>
                        </a:rPr>
                        <a:t> 1 Ratio</a:t>
                      </a:r>
                    </a:p>
                    <a:p>
                      <a:pPr marL="119063" marR="0" indent="-119063"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000" b="0" dirty="0" smtClean="0">
                        <a:solidFill>
                          <a:schemeClr val="tx1"/>
                        </a:solidFill>
                        <a:latin typeface="Arial" panose="020B0604020202020204" pitchFamily="34" charset="0"/>
                        <a:cs typeface="Arial" panose="020B0604020202020204" pitchFamily="34" charset="0"/>
                      </a:endParaRPr>
                    </a:p>
                  </a:txBody>
                  <a:tcPr marL="48014" marR="96028" anchor="ctr">
                    <a:lnL w="12700" cap="flat" cmpd="sng" algn="ctr">
                      <a:noFill/>
                      <a:prstDash val="sysDash"/>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119063" marR="0" indent="-119063"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000" b="0" dirty="0" smtClean="0">
                        <a:latin typeface="Arial" panose="020B0604020202020204" pitchFamily="34" charset="0"/>
                        <a:cs typeface="Arial" panose="020B0604020202020204" pitchFamily="34" charset="0"/>
                      </a:endParaRPr>
                    </a:p>
                  </a:txBody>
                  <a:tcPr marL="45720" anchor="ctr">
                    <a:lnL w="12700" cap="flat" cmpd="sng" algn="ctr">
                      <a:noFill/>
                      <a:prstDash val="sysDash"/>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ysDash"/>
                      <a:round/>
                      <a:headEnd type="none" w="med" len="med"/>
                      <a:tailEnd type="none" w="med" len="med"/>
                    </a:lnT>
                    <a:lnB w="12700" cap="flat" cmpd="sng" algn="ctr">
                      <a:solidFill>
                        <a:schemeClr val="bg1">
                          <a:lumMod val="50000"/>
                        </a:schemeClr>
                      </a:solidFill>
                      <a:prstDash val="sysDash"/>
                      <a:round/>
                      <a:headEnd type="none" w="med" len="med"/>
                      <a:tailEnd type="none" w="med" len="med"/>
                    </a:lnB>
                    <a:lnTlToBr w="12700" cmpd="sng">
                      <a:noFill/>
                      <a:prstDash val="solid"/>
                    </a:lnTlToBr>
                    <a:lnBlToTr w="12700" cmpd="sng">
                      <a:noFill/>
                      <a:prstDash val="solid"/>
                    </a:lnBlToTr>
                    <a:noFill/>
                  </a:tcPr>
                </a:tc>
              </a:tr>
              <a:tr h="404355">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119063" marR="0" indent="-119063"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b="0" kern="1200" dirty="0" smtClean="0">
                          <a:solidFill>
                            <a:schemeClr val="tx1"/>
                          </a:solidFill>
                          <a:latin typeface="Arial" panose="020B0604020202020204" pitchFamily="34" charset="0"/>
                          <a:ea typeface="+mn-ea"/>
                          <a:cs typeface="Arial" panose="020B0604020202020204" pitchFamily="34" charset="0"/>
                        </a:rPr>
                        <a:t>Total Credit Losses</a:t>
                      </a:r>
                      <a:endParaRPr lang="en-US" sz="1000" b="0" kern="1200" baseline="0" dirty="0" smtClean="0">
                        <a:solidFill>
                          <a:schemeClr val="tx1"/>
                        </a:solidFill>
                        <a:latin typeface="Arial" panose="020B0604020202020204" pitchFamily="34" charset="0"/>
                        <a:ea typeface="+mn-ea"/>
                        <a:cs typeface="Arial" panose="020B0604020202020204" pitchFamily="34" charset="0"/>
                      </a:endParaRPr>
                    </a:p>
                    <a:p>
                      <a:pPr marL="119063" marR="0" indent="-119063"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b="0" kern="1200" baseline="0" dirty="0" smtClean="0">
                          <a:solidFill>
                            <a:schemeClr val="tx1"/>
                          </a:solidFill>
                          <a:latin typeface="Arial" panose="020B0604020202020204" pitchFamily="34" charset="0"/>
                          <a:ea typeface="+mn-ea"/>
                          <a:cs typeface="Arial" panose="020B0604020202020204" pitchFamily="34" charset="0"/>
                        </a:rPr>
                        <a:t>Net Charge-off Rate</a:t>
                      </a:r>
                    </a:p>
                  </a:txBody>
                  <a:tcPr marL="48014" marR="96028"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119063" marR="0" lvl="1" indent="-119063"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Char char="•"/>
                        <a:tabLst/>
                        <a:defRPr/>
                      </a:pPr>
                      <a:r>
                        <a:rPr lang="en-US" sz="1000" u="none" strike="noStrike" dirty="0" smtClean="0">
                          <a:effectLst/>
                          <a:latin typeface="Arial" panose="020B0604020202020204" pitchFamily="34" charset="0"/>
                          <a:cs typeface="Arial" panose="020B0604020202020204" pitchFamily="34" charset="0"/>
                        </a:rPr>
                        <a:t>60/61+</a:t>
                      </a:r>
                      <a:r>
                        <a:rPr lang="en-US" sz="1000" u="none" strike="noStrike" baseline="0" dirty="0" smtClean="0">
                          <a:effectLst/>
                          <a:latin typeface="Arial" panose="020B0604020202020204" pitchFamily="34" charset="0"/>
                          <a:cs typeface="Arial" panose="020B0604020202020204" pitchFamily="34" charset="0"/>
                        </a:rPr>
                        <a:t> DPD</a:t>
                      </a:r>
                    </a:p>
                    <a:p>
                      <a:pPr marL="119063" marR="0" lvl="1" indent="-119063"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Char char="•"/>
                        <a:tabLst/>
                        <a:defRPr/>
                      </a:pPr>
                      <a:r>
                        <a:rPr lang="en-US" sz="1000" b="0" i="0" kern="1200" dirty="0" smtClean="0">
                          <a:solidFill>
                            <a:schemeClr val="tx1"/>
                          </a:solidFill>
                          <a:latin typeface="Arial" panose="020B0604020202020204" pitchFamily="34" charset="0"/>
                          <a:ea typeface="+mn-ea"/>
                          <a:cs typeface="Arial" panose="020B0604020202020204" pitchFamily="34" charset="0"/>
                        </a:rPr>
                        <a:t>*Concentration</a:t>
                      </a:r>
                      <a:r>
                        <a:rPr lang="en-US" sz="1000" b="0" i="0" kern="1200" baseline="0" dirty="0" smtClean="0">
                          <a:solidFill>
                            <a:schemeClr val="tx1"/>
                          </a:solidFill>
                          <a:latin typeface="Arial" panose="020B0604020202020204" pitchFamily="34" charset="0"/>
                          <a:ea typeface="+mn-ea"/>
                          <a:cs typeface="Arial" panose="020B0604020202020204" pitchFamily="34" charset="0"/>
                        </a:rPr>
                        <a:t> exposures</a:t>
                      </a:r>
                    </a:p>
                  </a:txBody>
                  <a:tcPr marL="48014" marR="96028" anchor="ctr">
                    <a:lnL w="12700" cap="flat" cmpd="sng" algn="ctr">
                      <a:noFill/>
                      <a:prstDash val="sysDash"/>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119063" marR="0" lvl="1" indent="-119063"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Char char="•"/>
                        <a:tabLst/>
                        <a:defRPr/>
                      </a:pPr>
                      <a:endParaRPr lang="en-US" sz="1000" b="0" i="0" kern="1200" baseline="0" dirty="0" smtClean="0">
                        <a:solidFill>
                          <a:schemeClr val="tx1"/>
                        </a:solidFill>
                        <a:latin typeface="Arial" panose="020B0604020202020204" pitchFamily="34" charset="0"/>
                        <a:ea typeface="+mn-ea"/>
                        <a:cs typeface="Arial" panose="020B0604020202020204" pitchFamily="34" charset="0"/>
                      </a:endParaRPr>
                    </a:p>
                  </a:txBody>
                  <a:tcPr marL="45720">
                    <a:lnL w="12700" cap="flat" cmpd="sng" algn="ctr">
                      <a:noFill/>
                      <a:prstDash val="sysDash"/>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ysDash"/>
                      <a:round/>
                      <a:headEnd type="none" w="med" len="med"/>
                      <a:tailEnd type="none" w="med" len="med"/>
                    </a:lnT>
                    <a:lnB w="12700" cap="flat" cmpd="sng" algn="ctr">
                      <a:solidFill>
                        <a:schemeClr val="bg1">
                          <a:lumMod val="50000"/>
                        </a:schemeClr>
                      </a:solidFill>
                      <a:prstDash val="sysDash"/>
                      <a:round/>
                      <a:headEnd type="none" w="med" len="med"/>
                      <a:tailEnd type="none" w="med" len="med"/>
                    </a:lnB>
                    <a:lnTlToBr w="12700" cmpd="sng">
                      <a:noFill/>
                      <a:prstDash val="solid"/>
                    </a:lnTlToBr>
                    <a:lnBlToTr w="12700" cmpd="sng">
                      <a:noFill/>
                      <a:prstDash val="solid"/>
                    </a:lnBlToTr>
                    <a:noFill/>
                  </a:tcPr>
                </a:tc>
              </a:tr>
              <a:tr h="346735">
                <a:tc gridSpan="3">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marR="0" lvl="1"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000" b="0" i="1" kern="1200" dirty="0" smtClean="0">
                          <a:solidFill>
                            <a:schemeClr val="bg1">
                              <a:lumMod val="50000"/>
                            </a:schemeClr>
                          </a:solidFill>
                          <a:latin typeface="Arial" panose="020B0604020202020204" pitchFamily="34" charset="0"/>
                          <a:ea typeface="ＭＳ Ｐゴシック"/>
                          <a:cs typeface="Arial" panose="020B0604020202020204" pitchFamily="34" charset="0"/>
                        </a:rPr>
                        <a:t>No</a:t>
                      </a:r>
                      <a:r>
                        <a:rPr lang="en-US" sz="1000" b="0" i="1" kern="1200" baseline="0" dirty="0" smtClean="0">
                          <a:solidFill>
                            <a:schemeClr val="bg1">
                              <a:lumMod val="50000"/>
                            </a:schemeClr>
                          </a:solidFill>
                          <a:latin typeface="Arial" panose="020B0604020202020204" pitchFamily="34" charset="0"/>
                          <a:ea typeface="ＭＳ Ｐゴシック"/>
                          <a:cs typeface="Arial" panose="020B0604020202020204" pitchFamily="34" charset="0"/>
                        </a:rPr>
                        <a:t> residual value risk metrics included – no material operating lease portfolios in SBNA</a:t>
                      </a:r>
                      <a:endParaRPr lang="en-US" sz="1000" b="0" i="1" kern="1200" dirty="0" smtClean="0">
                        <a:solidFill>
                          <a:schemeClr val="bg1">
                            <a:lumMod val="50000"/>
                          </a:schemeClr>
                        </a:solidFill>
                        <a:latin typeface="Arial" panose="020B0604020202020204" pitchFamily="34" charset="0"/>
                        <a:ea typeface="ＭＳ Ｐゴシック"/>
                        <a:cs typeface="Arial" panose="020B0604020202020204" pitchFamily="34" charset="0"/>
                      </a:endParaRPr>
                    </a:p>
                  </a:txBody>
                  <a:tcPr marL="48014" marR="9602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GB"/>
                    </a:p>
                  </a:txBody>
                  <a:tcPr/>
                </a:tc>
                <a:tc hMerge="1">
                  <a:txBody>
                    <a:bodyPr/>
                    <a:lstStyle/>
                    <a:p>
                      <a:pPr marL="119063" marR="0" lvl="1" indent="-119063"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000" b="0" i="0" kern="1200" dirty="0" smtClean="0">
                        <a:solidFill>
                          <a:schemeClr val="tx1"/>
                        </a:solidFill>
                        <a:latin typeface="Arial" panose="020B0604020202020204" pitchFamily="34" charset="0"/>
                        <a:ea typeface="ＭＳ Ｐゴシック"/>
                        <a:cs typeface="Arial" panose="020B0604020202020204" pitchFamily="34" charset="0"/>
                      </a:endParaRPr>
                    </a:p>
                  </a:txBody>
                  <a:tcPr marL="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ysDash"/>
                      <a:round/>
                      <a:headEnd type="none" w="med" len="med"/>
                      <a:tailEnd type="none" w="med" len="med"/>
                    </a:lnT>
                    <a:lnB w="12700" cap="flat" cmpd="sng" algn="ctr">
                      <a:solidFill>
                        <a:schemeClr val="bg1">
                          <a:lumMod val="50000"/>
                        </a:schemeClr>
                      </a:solidFill>
                      <a:prstDash val="sysDash"/>
                      <a:round/>
                      <a:headEnd type="none" w="med" len="med"/>
                      <a:tailEnd type="none" w="med" len="med"/>
                    </a:lnB>
                    <a:lnTlToBr w="12700" cmpd="sng">
                      <a:noFill/>
                      <a:prstDash val="solid"/>
                    </a:lnTlToBr>
                    <a:lnBlToTr w="12700" cmpd="sng">
                      <a:noFill/>
                      <a:prstDash val="solid"/>
                    </a:lnBlToTr>
                    <a:noFill/>
                  </a:tcPr>
                </a:tc>
              </a:tr>
              <a:tr h="559876">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119063" indent="-119063" algn="l" defTabSz="457200" rtl="0" eaLnBrk="1" latinLnBrk="0" hangingPunct="1">
                        <a:buFont typeface="Arial" panose="020B0604020202020204" pitchFamily="34" charset="0"/>
                        <a:buChar char="•"/>
                      </a:pPr>
                      <a:r>
                        <a:rPr lang="en-US" sz="1000" b="0" i="0" kern="1200" dirty="0" smtClean="0">
                          <a:solidFill>
                            <a:schemeClr val="tx1"/>
                          </a:solidFill>
                          <a:latin typeface="Arial" panose="020B0604020202020204" pitchFamily="34" charset="0"/>
                          <a:ea typeface="+mn-ea"/>
                          <a:cs typeface="Arial" panose="020B0604020202020204" pitchFamily="34" charset="0"/>
                        </a:rPr>
                        <a:t>*Stressed Survival</a:t>
                      </a:r>
                      <a:r>
                        <a:rPr lang="en-US" sz="1000" b="0" i="0" kern="1200" baseline="0" dirty="0" smtClean="0">
                          <a:solidFill>
                            <a:schemeClr val="tx1"/>
                          </a:solidFill>
                          <a:latin typeface="Arial" panose="020B0604020202020204" pitchFamily="34" charset="0"/>
                          <a:ea typeface="+mn-ea"/>
                          <a:cs typeface="Arial" panose="020B0604020202020204" pitchFamily="34" charset="0"/>
                        </a:rPr>
                        <a:t> Period</a:t>
                      </a:r>
                    </a:p>
                    <a:p>
                      <a:pPr marL="119063" indent="-119063" algn="l" defTabSz="457200" rtl="0" eaLnBrk="1" latinLnBrk="0" hangingPunct="1">
                        <a:buFont typeface="Arial" panose="020B0604020202020204" pitchFamily="34" charset="0"/>
                        <a:buChar char="•"/>
                      </a:pPr>
                      <a:r>
                        <a:rPr lang="en-US" sz="1000" b="0" i="0" kern="1200" baseline="0" dirty="0" smtClean="0">
                          <a:solidFill>
                            <a:schemeClr val="tx1"/>
                          </a:solidFill>
                          <a:latin typeface="Arial" panose="020B0604020202020204" pitchFamily="34" charset="0"/>
                          <a:ea typeface="+mn-ea"/>
                          <a:cs typeface="Arial" panose="020B0604020202020204" pitchFamily="34" charset="0"/>
                        </a:rPr>
                        <a:t>*</a:t>
                      </a:r>
                      <a:r>
                        <a:rPr lang="en-US" sz="1000" b="0" i="0" kern="1200" dirty="0" smtClean="0">
                          <a:solidFill>
                            <a:schemeClr val="tx1"/>
                          </a:solidFill>
                          <a:latin typeface="Arial" panose="020B0604020202020204" pitchFamily="34" charset="0"/>
                          <a:ea typeface="+mn-ea"/>
                          <a:cs typeface="Arial" panose="020B0604020202020204" pitchFamily="34" charset="0"/>
                        </a:rPr>
                        <a:t>Liquidity Coverage Ratio</a:t>
                      </a:r>
                    </a:p>
                    <a:p>
                      <a:pPr marL="119063" indent="-119063" algn="l" defTabSz="457200" rtl="0" eaLnBrk="1" latinLnBrk="0" hangingPunct="1">
                        <a:buFont typeface="Arial" panose="020B0604020202020204" pitchFamily="34" charset="0"/>
                        <a:buChar char="•"/>
                      </a:pPr>
                      <a:r>
                        <a:rPr lang="en-US" sz="1000" b="0" i="0" kern="1200" dirty="0" smtClean="0">
                          <a:solidFill>
                            <a:schemeClr val="tx1"/>
                          </a:solidFill>
                          <a:latin typeface="Arial" panose="020B0604020202020204" pitchFamily="34" charset="0"/>
                          <a:ea typeface="+mn-ea"/>
                          <a:cs typeface="Arial" panose="020B0604020202020204" pitchFamily="34" charset="0"/>
                        </a:rPr>
                        <a:t>Loan to</a:t>
                      </a:r>
                      <a:r>
                        <a:rPr lang="en-US" sz="1000" b="0" i="0" kern="1200" baseline="0" dirty="0" smtClean="0">
                          <a:solidFill>
                            <a:schemeClr val="tx1"/>
                          </a:solidFill>
                          <a:latin typeface="Arial" panose="020B0604020202020204" pitchFamily="34" charset="0"/>
                          <a:ea typeface="+mn-ea"/>
                          <a:cs typeface="Arial" panose="020B0604020202020204" pitchFamily="34" charset="0"/>
                        </a:rPr>
                        <a:t> Deposit Ratio</a:t>
                      </a:r>
                      <a:endParaRPr lang="en-US" sz="1000" b="0" i="0" kern="1200" dirty="0" smtClean="0">
                        <a:solidFill>
                          <a:schemeClr val="tx1"/>
                        </a:solidFill>
                        <a:latin typeface="Arial" panose="020B0604020202020204" pitchFamily="34" charset="0"/>
                        <a:ea typeface="+mn-ea"/>
                        <a:cs typeface="Arial" panose="020B0604020202020204" pitchFamily="34" charset="0"/>
                      </a:endParaRPr>
                    </a:p>
                  </a:txBody>
                  <a:tcPr marL="48014" marR="96028"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119063" marR="0" lvl="1" indent="-119063"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b="0" i="0" kern="1200" baseline="0" dirty="0" smtClean="0">
                          <a:solidFill>
                            <a:schemeClr val="tx1"/>
                          </a:solidFill>
                          <a:latin typeface="Arial" panose="020B0604020202020204" pitchFamily="34" charset="0"/>
                          <a:ea typeface="ＭＳ Ｐゴシック"/>
                          <a:cs typeface="Arial" panose="020B0604020202020204" pitchFamily="34" charset="0"/>
                        </a:rPr>
                        <a:t>*Structural Funding Ratio</a:t>
                      </a:r>
                    </a:p>
                    <a:p>
                      <a:pPr marL="119063" marR="0" lvl="1" indent="-119063"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b="0" i="0" kern="1200" baseline="0" dirty="0" smtClean="0">
                          <a:solidFill>
                            <a:schemeClr val="tx1"/>
                          </a:solidFill>
                          <a:latin typeface="Arial" panose="020B0604020202020204" pitchFamily="34" charset="0"/>
                          <a:ea typeface="ＭＳ Ｐゴシック"/>
                          <a:cs typeface="Arial" panose="020B0604020202020204" pitchFamily="34" charset="0"/>
                        </a:rPr>
                        <a:t>*Asset Encumbrance (%)</a:t>
                      </a:r>
                    </a:p>
                  </a:txBody>
                  <a:tcPr marL="48014" marR="0" anchor="ctr">
                    <a:lnL w="12700" cap="flat" cmpd="sng" algn="ctr">
                      <a:noFill/>
                      <a:prstDash val="sysDash"/>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1"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000" b="0" i="0" kern="1200" dirty="0" smtClean="0">
                        <a:solidFill>
                          <a:schemeClr val="tx1"/>
                        </a:solidFill>
                        <a:latin typeface="Arial" panose="020B0604020202020204" pitchFamily="34" charset="0"/>
                        <a:ea typeface="+mn-ea"/>
                        <a:cs typeface="Arial" panose="020B0604020202020204" pitchFamily="34" charset="0"/>
                      </a:endParaRPr>
                    </a:p>
                  </a:txBody>
                  <a:tcPr marL="45720" anchor="ctr">
                    <a:lnL w="12700" cap="flat" cmpd="sng" algn="ctr">
                      <a:noFill/>
                      <a:prstDash val="sysDash"/>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ysDash"/>
                      <a:round/>
                      <a:headEnd type="none" w="med" len="med"/>
                      <a:tailEnd type="none" w="med" len="med"/>
                    </a:lnT>
                    <a:lnB w="12700" cap="flat" cmpd="sng" algn="ctr">
                      <a:solidFill>
                        <a:schemeClr val="bg1">
                          <a:lumMod val="50000"/>
                        </a:schemeClr>
                      </a:solidFill>
                      <a:prstDash val="sysDash"/>
                      <a:round/>
                      <a:headEnd type="none" w="med" len="med"/>
                      <a:tailEnd type="none" w="med" len="med"/>
                    </a:lnB>
                    <a:lnTlToBr w="12700" cmpd="sng">
                      <a:noFill/>
                      <a:prstDash val="solid"/>
                    </a:lnTlToBr>
                    <a:lnBlToTr w="12700" cmpd="sng">
                      <a:noFill/>
                      <a:prstDash val="solid"/>
                    </a:lnBlToTr>
                    <a:noFill/>
                  </a:tcPr>
                </a:tc>
              </a:tr>
              <a:tr h="404355">
                <a:tc gridSpan="3">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119063" marR="0" lvl="1" indent="-119063"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b="0" i="0" kern="1200" dirty="0" smtClean="0">
                          <a:solidFill>
                            <a:schemeClr val="tx1"/>
                          </a:solidFill>
                          <a:latin typeface="Arial" panose="020B0604020202020204" pitchFamily="34" charset="0"/>
                          <a:ea typeface="+mn-ea"/>
                          <a:cs typeface="Arial" panose="020B0604020202020204" pitchFamily="34" charset="0"/>
                        </a:rPr>
                        <a:t>*Net</a:t>
                      </a:r>
                      <a:r>
                        <a:rPr lang="en-US" sz="1000" b="0" i="0" kern="1200" baseline="0" dirty="0" smtClean="0">
                          <a:solidFill>
                            <a:schemeClr val="tx1"/>
                          </a:solidFill>
                          <a:latin typeface="Arial" panose="020B0604020202020204" pitchFamily="34" charset="0"/>
                          <a:ea typeface="+mn-ea"/>
                          <a:cs typeface="Arial" panose="020B0604020202020204" pitchFamily="34" charset="0"/>
                        </a:rPr>
                        <a:t> Interest Income</a:t>
                      </a:r>
                      <a:r>
                        <a:rPr lang="en-US" sz="1000" b="0" i="0" kern="1200" dirty="0" smtClean="0">
                          <a:solidFill>
                            <a:schemeClr val="tx1"/>
                          </a:solidFill>
                          <a:latin typeface="Arial" panose="020B0604020202020204" pitchFamily="34" charset="0"/>
                          <a:ea typeface="+mn-ea"/>
                          <a:cs typeface="Arial" panose="020B0604020202020204" pitchFamily="34" charset="0"/>
                        </a:rPr>
                        <a:t> Sensitivity (+/- 100bps shock)</a:t>
                      </a:r>
                    </a:p>
                    <a:p>
                      <a:pPr marL="119063" marR="0" lvl="1" indent="-119063"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b="0" i="0" kern="1200" dirty="0" smtClean="0">
                          <a:solidFill>
                            <a:schemeClr val="tx1"/>
                          </a:solidFill>
                          <a:latin typeface="Arial" panose="020B0604020202020204" pitchFamily="34" charset="0"/>
                          <a:ea typeface="+mn-ea"/>
                          <a:cs typeface="Arial" panose="020B0604020202020204" pitchFamily="34" charset="0"/>
                        </a:rPr>
                        <a:t>*Market</a:t>
                      </a:r>
                      <a:r>
                        <a:rPr lang="en-US" sz="1000" b="0" i="0" kern="1200" baseline="0" dirty="0" smtClean="0">
                          <a:solidFill>
                            <a:schemeClr val="tx1"/>
                          </a:solidFill>
                          <a:latin typeface="Arial" panose="020B0604020202020204" pitchFamily="34" charset="0"/>
                          <a:ea typeface="+mn-ea"/>
                          <a:cs typeface="Arial" panose="020B0604020202020204" pitchFamily="34" charset="0"/>
                        </a:rPr>
                        <a:t> Value of Equity</a:t>
                      </a:r>
                      <a:r>
                        <a:rPr lang="en-US" sz="1000" b="0" i="0" kern="1200" dirty="0" smtClean="0">
                          <a:solidFill>
                            <a:schemeClr val="tx1"/>
                          </a:solidFill>
                          <a:latin typeface="Arial" panose="020B0604020202020204" pitchFamily="34" charset="0"/>
                          <a:ea typeface="+mn-ea"/>
                          <a:cs typeface="Arial" panose="020B0604020202020204" pitchFamily="34" charset="0"/>
                        </a:rPr>
                        <a:t> Sensitivity (+/- 100bps shock)</a:t>
                      </a:r>
                    </a:p>
                  </a:txBody>
                  <a:tcPr marL="48014" marR="96028"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GB"/>
                    </a:p>
                  </a:txBody>
                  <a:tcPr/>
                </a:tc>
                <a:tc hMerge="1">
                  <a:txBody>
                    <a:bodyPr/>
                    <a:lstStyle/>
                    <a:p>
                      <a:pPr marL="119063" marR="0" lvl="1" indent="-119063"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000" b="0" i="0" kern="1200" dirty="0" smtClean="0">
                        <a:solidFill>
                          <a:schemeClr val="tx1"/>
                        </a:solidFill>
                        <a:latin typeface="Arial" panose="020B0604020202020204" pitchFamily="34" charset="0"/>
                        <a:ea typeface="+mn-ea"/>
                        <a:cs typeface="Arial" panose="020B0604020202020204" pitchFamily="34" charset="0"/>
                      </a:endParaRPr>
                    </a:p>
                  </a:txBody>
                  <a:tcPr marL="45720">
                    <a:lnL w="12700" cap="flat" cmpd="sng" algn="ctr">
                      <a:noFill/>
                      <a:prstDash val="sysDash"/>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ysDash"/>
                      <a:round/>
                      <a:headEnd type="none" w="med" len="med"/>
                      <a:tailEnd type="none" w="med" len="med"/>
                    </a:lnT>
                    <a:lnB w="12700" cap="flat" cmpd="sng" algn="ctr">
                      <a:solidFill>
                        <a:schemeClr val="bg1">
                          <a:lumMod val="50000"/>
                        </a:schemeClr>
                      </a:solidFill>
                      <a:prstDash val="sysDash"/>
                      <a:round/>
                      <a:headEnd type="none" w="med" len="med"/>
                      <a:tailEnd type="none" w="med" len="med"/>
                    </a:lnB>
                    <a:lnTlToBr w="12700" cmpd="sng">
                      <a:noFill/>
                      <a:prstDash val="solid"/>
                    </a:lnTlToBr>
                    <a:lnBlToTr w="12700" cmpd="sng">
                      <a:noFill/>
                      <a:prstDash val="solid"/>
                    </a:lnBlToTr>
                    <a:noFill/>
                  </a:tcPr>
                </a:tc>
              </a:tr>
              <a:tr h="346735">
                <a:tc gridSpan="2">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119063" marR="0" lvl="1" indent="-119063"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b="0" i="0" kern="1200" dirty="0" smtClean="0">
                          <a:solidFill>
                            <a:schemeClr val="tx1"/>
                          </a:solidFill>
                          <a:latin typeface="Arial" panose="020B0604020202020204" pitchFamily="34" charset="0"/>
                          <a:ea typeface="ＭＳ Ｐゴシック"/>
                          <a:cs typeface="Arial" panose="020B0604020202020204" pitchFamily="34" charset="0"/>
                        </a:rPr>
                        <a:t>Mark-to-Market</a:t>
                      </a:r>
                      <a:r>
                        <a:rPr lang="en-US" sz="1000" b="0" i="0" kern="1200" baseline="0" dirty="0" smtClean="0">
                          <a:solidFill>
                            <a:schemeClr val="tx1"/>
                          </a:solidFill>
                          <a:latin typeface="Arial" panose="020B0604020202020204" pitchFamily="34" charset="0"/>
                          <a:ea typeface="ＭＳ Ｐゴシック"/>
                          <a:cs typeface="Arial" panose="020B0604020202020204" pitchFamily="34" charset="0"/>
                        </a:rPr>
                        <a:t> Value at Risk (VaR)</a:t>
                      </a:r>
                      <a:endParaRPr lang="en-US" sz="1000" b="0" i="0" kern="1200" dirty="0" smtClean="0">
                        <a:solidFill>
                          <a:schemeClr val="tx1"/>
                        </a:solidFill>
                        <a:latin typeface="Arial" panose="020B0604020202020204" pitchFamily="34" charset="0"/>
                        <a:ea typeface="ＭＳ Ｐゴシック"/>
                        <a:cs typeface="Arial" panose="020B0604020202020204" pitchFamily="34" charset="0"/>
                      </a:endParaRPr>
                    </a:p>
                  </a:txBody>
                  <a:tcPr marL="48014" marR="9602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GB"/>
                    </a:p>
                  </a:txBody>
                  <a:tcPr/>
                </a:tc>
                <a:tc>
                  <a:txBody>
                    <a:bodyPr/>
                    <a:lstStyle/>
                    <a:p>
                      <a:pPr marL="119063" marR="0" lvl="1" indent="-119063"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000" b="0" i="0" kern="1200" dirty="0" smtClean="0">
                        <a:solidFill>
                          <a:schemeClr val="tx1"/>
                        </a:solidFill>
                        <a:latin typeface="Arial" panose="020B0604020202020204" pitchFamily="34" charset="0"/>
                        <a:ea typeface="+mn-ea"/>
                        <a:cs typeface="Arial" panose="020B0604020202020204" pitchFamily="34" charset="0"/>
                      </a:endParaRPr>
                    </a:p>
                  </a:txBody>
                  <a:tcPr marL="48014" marR="9602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346735">
                <a:tc gridSpan="2">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marR="0" lvl="1"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000" b="0" i="1" kern="1200" dirty="0" smtClean="0">
                          <a:solidFill>
                            <a:schemeClr val="tx1"/>
                          </a:solidFill>
                          <a:latin typeface="Arial" panose="020B0604020202020204" pitchFamily="34" charset="0"/>
                          <a:ea typeface="ＭＳ Ｐゴシック"/>
                          <a:cs typeface="Arial" panose="020B0604020202020204" pitchFamily="34" charset="0"/>
                        </a:rPr>
                        <a:t>Evaluated</a:t>
                      </a:r>
                      <a:r>
                        <a:rPr lang="en-US" sz="1000" b="0" i="1" kern="1200" baseline="0" dirty="0" smtClean="0">
                          <a:solidFill>
                            <a:schemeClr val="tx1"/>
                          </a:solidFill>
                          <a:latin typeface="Arial" panose="020B0604020202020204" pitchFamily="34" charset="0"/>
                          <a:ea typeface="ＭＳ Ｐゴシック"/>
                          <a:cs typeface="Arial" panose="020B0604020202020204" pitchFamily="34" charset="0"/>
                        </a:rPr>
                        <a:t> against all RAS metrics</a:t>
                      </a:r>
                      <a:endParaRPr lang="en-US" sz="1000" b="0" i="1" kern="1200" dirty="0" smtClean="0">
                        <a:solidFill>
                          <a:schemeClr val="tx1"/>
                        </a:solidFill>
                        <a:latin typeface="Arial" panose="020B0604020202020204" pitchFamily="34" charset="0"/>
                        <a:ea typeface="ＭＳ Ｐゴシック"/>
                        <a:cs typeface="Arial" panose="020B0604020202020204" pitchFamily="34" charset="0"/>
                      </a:endParaRPr>
                    </a:p>
                  </a:txBody>
                  <a:tcPr marL="48014" marR="9602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GB"/>
                    </a:p>
                  </a:txBody>
                  <a:tcPr/>
                </a:tc>
                <a:tc>
                  <a:txBody>
                    <a:bodyPr/>
                    <a:lstStyle/>
                    <a:p>
                      <a:pPr marL="0" marR="0" lvl="1"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000" b="0" i="1" kern="1200" dirty="0" smtClean="0">
                        <a:solidFill>
                          <a:schemeClr val="tx1"/>
                        </a:solidFill>
                        <a:latin typeface="Arial" panose="020B0604020202020204" pitchFamily="34" charset="0"/>
                        <a:ea typeface="ＭＳ Ｐゴシック"/>
                        <a:cs typeface="Arial" panose="020B0604020202020204" pitchFamily="34" charset="0"/>
                      </a:endParaRPr>
                    </a:p>
                  </a:txBody>
                  <a:tcPr marL="48014" marR="9602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404355">
                <a:tc gridSpan="3">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119063" indent="-119063">
                        <a:buFont typeface="Arial" panose="020B0604020202020204" pitchFamily="34" charset="0"/>
                        <a:buChar char="•"/>
                      </a:pPr>
                      <a:r>
                        <a:rPr lang="en-US" sz="1000" dirty="0" smtClean="0">
                          <a:latin typeface="Arial" panose="020B0604020202020204" pitchFamily="34" charset="0"/>
                          <a:cs typeface="Arial" panose="020B0604020202020204" pitchFamily="34" charset="0"/>
                        </a:rPr>
                        <a:t>*Gross Op.</a:t>
                      </a:r>
                      <a:r>
                        <a:rPr lang="en-US" sz="1000" baseline="0" dirty="0" smtClean="0">
                          <a:latin typeface="Arial" panose="020B0604020202020204" pitchFamily="34" charset="0"/>
                          <a:cs typeface="Arial" panose="020B0604020202020204" pitchFamily="34" charset="0"/>
                        </a:rPr>
                        <a:t> Risk </a:t>
                      </a:r>
                      <a:r>
                        <a:rPr lang="en-US" sz="1000" dirty="0" smtClean="0">
                          <a:latin typeface="Arial" panose="020B0604020202020204" pitchFamily="34" charset="0"/>
                          <a:cs typeface="Arial" panose="020B0604020202020204" pitchFamily="34" charset="0"/>
                        </a:rPr>
                        <a:t>Losses</a:t>
                      </a:r>
                      <a:r>
                        <a:rPr lang="en-US" sz="1000" baseline="0" dirty="0" smtClean="0">
                          <a:latin typeface="Arial" panose="020B0604020202020204" pitchFamily="34" charset="0"/>
                          <a:cs typeface="Arial" panose="020B0604020202020204" pitchFamily="34" charset="0"/>
                        </a:rPr>
                        <a:t> / Gross Margin (Net Revenue)</a:t>
                      </a:r>
                    </a:p>
                    <a:p>
                      <a:pPr marL="119063" marR="0" indent="-119063"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baseline="0" dirty="0" smtClean="0">
                          <a:latin typeface="Arial" panose="020B0604020202020204" pitchFamily="34" charset="0"/>
                          <a:cs typeface="Arial" panose="020B0604020202020204" pitchFamily="34" charset="0"/>
                        </a:rPr>
                        <a:t>Material Operational Risk Events</a:t>
                      </a:r>
                      <a:endParaRPr lang="en-US" sz="1000" dirty="0" smtClean="0">
                        <a:latin typeface="Arial" panose="020B0604020202020204" pitchFamily="34" charset="0"/>
                        <a:cs typeface="Arial" panose="020B0604020202020204" pitchFamily="34" charset="0"/>
                      </a:endParaRPr>
                    </a:p>
                  </a:txBody>
                  <a:tcPr marL="48014" marR="96028"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GB"/>
                    </a:p>
                  </a:txBody>
                  <a:tcPr/>
                </a:tc>
                <a:tc hMerge="1">
                  <a:txBody>
                    <a:bodyPr/>
                    <a:lstStyle/>
                    <a:p>
                      <a:pPr marL="119063" marR="0" indent="-119063"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000" dirty="0" smtClean="0">
                        <a:latin typeface="Arial" panose="020B0604020202020204" pitchFamily="34" charset="0"/>
                        <a:cs typeface="Arial" panose="020B0604020202020204" pitchFamily="34" charset="0"/>
                      </a:endParaRPr>
                    </a:p>
                  </a:txBody>
                  <a:tcPr marL="45720">
                    <a:lnL w="12700" cap="flat" cmpd="sng" algn="ctr">
                      <a:noFill/>
                      <a:prstDash val="sysDash"/>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ysDash"/>
                      <a:round/>
                      <a:headEnd type="none" w="med" len="med"/>
                      <a:tailEnd type="none" w="med" len="med"/>
                    </a:lnT>
                    <a:lnB w="12700" cap="flat" cmpd="sng" algn="ctr">
                      <a:solidFill>
                        <a:schemeClr val="bg1">
                          <a:lumMod val="50000"/>
                        </a:schemeClr>
                      </a:solidFill>
                      <a:prstDash val="sysDash"/>
                      <a:round/>
                      <a:headEnd type="none" w="med" len="med"/>
                      <a:tailEnd type="none" w="med" len="med"/>
                    </a:lnB>
                    <a:lnTlToBr w="12700" cmpd="sng">
                      <a:noFill/>
                      <a:prstDash val="solid"/>
                    </a:lnTlToBr>
                    <a:lnBlToTr w="12700" cmpd="sng">
                      <a:noFill/>
                      <a:prstDash val="solid"/>
                    </a:lnBlToTr>
                    <a:noFill/>
                  </a:tcPr>
                </a:tc>
              </a:tr>
              <a:tr h="346735">
                <a:tc gridSpan="3">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119063" marR="0" lvl="1" indent="-119063"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u="none" strike="noStrike" dirty="0" smtClean="0">
                          <a:effectLst/>
                          <a:latin typeface="Arial" panose="020B0604020202020204" pitchFamily="34" charset="0"/>
                          <a:cs typeface="Arial" panose="020B0604020202020204" pitchFamily="34" charset="0"/>
                        </a:rPr>
                        <a:t>Legacy Tier 1 Models In Production w/o Appropriate Approval</a:t>
                      </a:r>
                      <a:r>
                        <a:rPr lang="en-US" sz="1000" b="0" i="0" kern="1200" baseline="0" dirty="0" smtClean="0">
                          <a:solidFill>
                            <a:schemeClr val="tx1"/>
                          </a:solidFill>
                          <a:latin typeface="Arial" panose="020B0604020202020204" pitchFamily="34" charset="0"/>
                          <a:ea typeface="+mn-ea"/>
                          <a:cs typeface="Arial" panose="020B0604020202020204" pitchFamily="34" charset="0"/>
                        </a:rPr>
                        <a:t> </a:t>
                      </a:r>
                    </a:p>
                  </a:txBody>
                  <a:tcPr marL="48014" marR="9602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GB" dirty="0"/>
                    </a:p>
                  </a:txBody>
                  <a:tcPr marL="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ysDash"/>
                      <a:round/>
                      <a:headEnd type="none" w="med" len="med"/>
                      <a:tailEnd type="none" w="med" len="med"/>
                    </a:lnT>
                    <a:lnB w="12700" cap="flat" cmpd="sng" algn="ctr">
                      <a:solidFill>
                        <a:schemeClr val="bg1">
                          <a:lumMod val="5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pPr marL="119063" marR="0" lvl="1" indent="-119063"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000" b="0" i="0" kern="1200" baseline="0" dirty="0" smtClean="0">
                        <a:solidFill>
                          <a:schemeClr val="tx1"/>
                        </a:solidFill>
                        <a:latin typeface="Arial" panose="020B0604020202020204" pitchFamily="34" charset="0"/>
                        <a:ea typeface="+mn-ea"/>
                        <a:cs typeface="Arial" panose="020B0604020202020204" pitchFamily="34" charset="0"/>
                      </a:endParaRPr>
                    </a:p>
                  </a:txBody>
                  <a:tcPr marL="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ysDash"/>
                      <a:round/>
                      <a:headEnd type="none" w="med" len="med"/>
                      <a:tailEnd type="none" w="med" len="med"/>
                    </a:lnT>
                    <a:lnB w="12700" cap="flat" cmpd="sng" algn="ctr">
                      <a:solidFill>
                        <a:schemeClr val="bg1">
                          <a:lumMod val="50000"/>
                        </a:schemeClr>
                      </a:solidFill>
                      <a:prstDash val="sysDash"/>
                      <a:round/>
                      <a:headEnd type="none" w="med" len="med"/>
                      <a:tailEnd type="none" w="med" len="med"/>
                    </a:lnB>
                    <a:lnTlToBr w="12700" cmpd="sng">
                      <a:noFill/>
                      <a:prstDash val="solid"/>
                    </a:lnTlToBr>
                    <a:lnBlToTr w="12700" cmpd="sng">
                      <a:noFill/>
                      <a:prstDash val="solid"/>
                    </a:lnBlToTr>
                    <a:noFill/>
                  </a:tcPr>
                </a:tc>
              </a:tr>
              <a:tr h="404355">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119063" marR="0" lvl="1" indent="-119063"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b="0" i="0" kern="1200" baseline="0" dirty="0" smtClean="0">
                          <a:solidFill>
                            <a:schemeClr val="tx1"/>
                          </a:solidFill>
                          <a:latin typeface="Arial" panose="020B0604020202020204" pitchFamily="34" charset="0"/>
                          <a:ea typeface="+mn-ea"/>
                          <a:cs typeface="Arial" panose="020B0604020202020204" pitchFamily="34" charset="0"/>
                        </a:rPr>
                        <a:t>Federal Regulator Complaints (</a:t>
                      </a:r>
                      <a:r>
                        <a:rPr lang="en-US" sz="1000" b="0" i="0" kern="1200" baseline="0" dirty="0" smtClean="0">
                          <a:solidFill>
                            <a:schemeClr val="tx1"/>
                          </a:solidFill>
                          <a:latin typeface="Arial" panose="020B0604020202020204" pitchFamily="34" charset="0"/>
                          <a:ea typeface="ＭＳ Ｐゴシック"/>
                          <a:cs typeface="Arial" panose="020B0604020202020204" pitchFamily="34" charset="0"/>
                        </a:rPr>
                        <a:t>CFPB)</a:t>
                      </a:r>
                      <a:endParaRPr lang="en-US" sz="1000" b="0" i="0" kern="1200" baseline="0" dirty="0" smtClean="0">
                        <a:solidFill>
                          <a:schemeClr val="tx1"/>
                        </a:solidFill>
                        <a:latin typeface="Arial" panose="020B0604020202020204" pitchFamily="34" charset="0"/>
                        <a:ea typeface="+mn-ea"/>
                        <a:cs typeface="Arial" panose="020B0604020202020204" pitchFamily="34" charset="0"/>
                      </a:endParaRPr>
                    </a:p>
                    <a:p>
                      <a:pPr marL="119063" marR="0" lvl="1" indent="-119063"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b="0" i="0" kern="1200" baseline="0" dirty="0" smtClean="0">
                          <a:solidFill>
                            <a:schemeClr val="tx1"/>
                          </a:solidFill>
                          <a:latin typeface="Arial" panose="020B0604020202020204" pitchFamily="34" charset="0"/>
                          <a:ea typeface="+mn-ea"/>
                          <a:cs typeface="Arial" panose="020B0604020202020204" pitchFamily="34" charset="0"/>
                        </a:rPr>
                        <a:t>High Risk Customers as % of Total Customers</a:t>
                      </a:r>
                    </a:p>
                  </a:txBody>
                  <a:tcPr marL="48014" marR="4801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171450" marR="0" lvl="1"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b="0" i="0" kern="1200" baseline="0" dirty="0" smtClean="0">
                          <a:solidFill>
                            <a:schemeClr val="tx1"/>
                          </a:solidFill>
                          <a:latin typeface="Arial" panose="020B0604020202020204" pitchFamily="34" charset="0"/>
                          <a:ea typeface="ＭＳ Ｐゴシック"/>
                          <a:cs typeface="Arial" panose="020B0604020202020204" pitchFamily="34" charset="0"/>
                        </a:rPr>
                        <a:t>Open MRIAs and other equivalent matters (OCC Enforcement Actions)</a:t>
                      </a:r>
                    </a:p>
                  </a:txBody>
                  <a:tcPr marL="48014" marR="9602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119063" marR="0" lvl="1" indent="-119063"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000" b="0" i="0" kern="1200" baseline="0" dirty="0" smtClean="0">
                        <a:solidFill>
                          <a:schemeClr val="tx1"/>
                        </a:solidFill>
                        <a:latin typeface="Arial" panose="020B0604020202020204" pitchFamily="34" charset="0"/>
                        <a:ea typeface="+mn-ea"/>
                        <a:cs typeface="Arial" panose="020B0604020202020204" pitchFamily="34" charset="0"/>
                      </a:endParaRPr>
                    </a:p>
                  </a:txBody>
                  <a:tcPr marL="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ysDash"/>
                      <a:round/>
                      <a:headEnd type="none" w="med" len="med"/>
                      <a:tailEnd type="none" w="med" len="med"/>
                    </a:lnT>
                    <a:lnB w="12700" cap="flat" cmpd="sng" algn="ctr">
                      <a:solidFill>
                        <a:schemeClr val="bg1">
                          <a:lumMod val="50000"/>
                        </a:schemeClr>
                      </a:solidFill>
                      <a:prstDash val="sysDash"/>
                      <a:round/>
                      <a:headEnd type="none" w="med" len="med"/>
                      <a:tailEnd type="none" w="med" len="med"/>
                    </a:lnB>
                    <a:lnTlToBr w="12700" cmpd="sng">
                      <a:noFill/>
                      <a:prstDash val="solid"/>
                    </a:lnTlToBr>
                    <a:lnBlToTr w="12700" cmpd="sng">
                      <a:noFill/>
                      <a:prstDash val="solid"/>
                    </a:lnBlToTr>
                    <a:noFill/>
                  </a:tcPr>
                </a:tc>
              </a:tr>
              <a:tr h="373251">
                <a:tc>
                  <a:txBody>
                    <a:bodyPr/>
                    <a:lstStyle/>
                    <a:p>
                      <a:pPr marL="0" marR="0" lvl="1"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000" b="0" i="1" kern="1200" baseline="0" dirty="0" smtClean="0">
                          <a:solidFill>
                            <a:schemeClr val="bg1">
                              <a:lumMod val="50000"/>
                            </a:schemeClr>
                          </a:solidFill>
                          <a:latin typeface="Arial" panose="020B0604020202020204" pitchFamily="34" charset="0"/>
                          <a:ea typeface="+mn-ea"/>
                          <a:cs typeface="Arial" panose="020B0604020202020204" pitchFamily="34" charset="0"/>
                        </a:rPr>
                        <a:t>No fiduciary risk metrics included – BSI Miami only</a:t>
                      </a:r>
                    </a:p>
                  </a:txBody>
                  <a:tcPr marL="48014" marR="9602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endParaRPr lang="en-GB" sz="1050" dirty="0">
                        <a:latin typeface="Arial" panose="020B0604020202020204" pitchFamily="34" charset="0"/>
                        <a:cs typeface="Arial" panose="020B0604020202020204" pitchFamily="34" charset="0"/>
                      </a:endParaRPr>
                    </a:p>
                  </a:txBody>
                  <a:tcPr marL="48014" marR="9602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1"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000" b="0" i="1" kern="1200" baseline="0" dirty="0" smtClean="0">
                        <a:solidFill>
                          <a:schemeClr val="tx1"/>
                        </a:solidFill>
                        <a:latin typeface="Arial" panose="020B0604020202020204" pitchFamily="34" charset="0"/>
                        <a:ea typeface="+mn-ea"/>
                        <a:cs typeface="Arial" panose="020B0604020202020204" pitchFamily="34" charset="0"/>
                      </a:endParaRPr>
                    </a:p>
                  </a:txBody>
                  <a:tcPr marL="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ysDash"/>
                      <a:round/>
                      <a:headEnd type="none" w="med" len="med"/>
                      <a:tailEnd type="none" w="med" len="med"/>
                    </a:lnT>
                    <a:lnB w="12700" cap="flat" cmpd="sng" algn="ctr">
                      <a:solidFill>
                        <a:schemeClr val="bg1">
                          <a:lumMod val="50000"/>
                        </a:schemeClr>
                      </a:solidFill>
                      <a:prstDash val="sysDash"/>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71" name="Text Placeholder 2"/>
          <p:cNvSpPr txBox="1">
            <a:spLocks/>
          </p:cNvSpPr>
          <p:nvPr/>
        </p:nvSpPr>
        <p:spPr bwMode="auto">
          <a:xfrm>
            <a:off x="3333759" y="1466783"/>
            <a:ext cx="5913429" cy="30010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0" indent="0" algn="l" rtl="0" eaLnBrk="1" fontAlgn="base" hangingPunct="1">
              <a:spcBef>
                <a:spcPts val="0"/>
              </a:spcBef>
              <a:spcAft>
                <a:spcPct val="0"/>
              </a:spcAft>
              <a:buNone/>
              <a:defRPr sz="1200" b="1">
                <a:solidFill>
                  <a:srgbClr val="FF0000"/>
                </a:solidFill>
                <a:latin typeface="+mj-lt"/>
                <a:ea typeface="+mn-ea"/>
                <a:cs typeface="+mn-cs"/>
              </a:defRPr>
            </a:lvl1pPr>
            <a:lvl2pPr marL="0" indent="0" algn="l" rtl="0" eaLnBrk="1" fontAlgn="base" hangingPunct="1">
              <a:lnSpc>
                <a:spcPct val="120000"/>
              </a:lnSpc>
              <a:spcBef>
                <a:spcPts val="0"/>
              </a:spcBef>
              <a:spcAft>
                <a:spcPct val="0"/>
              </a:spcAft>
              <a:buClr>
                <a:schemeClr val="tx1"/>
              </a:buClr>
              <a:buFont typeface="Wingdings" pitchFamily="2" charset="2"/>
              <a:buNone/>
              <a:defRPr sz="1200">
                <a:solidFill>
                  <a:srgbClr val="FF0000"/>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000">
                <a:solidFill>
                  <a:schemeClr val="accent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accent2"/>
                </a:solidFill>
                <a:latin typeface="Arial" charset="0"/>
                <a:ea typeface="+mn-ea"/>
                <a:cs typeface="+mn-cs"/>
              </a:defRPr>
            </a:lvl4pPr>
            <a:lvl5pPr marL="857250" indent="-115888" algn="l" rtl="0" eaLnBrk="1" fontAlgn="base" hangingPunct="1">
              <a:spcBef>
                <a:spcPct val="20000"/>
              </a:spcBef>
              <a:spcAft>
                <a:spcPct val="0"/>
              </a:spcAft>
              <a:buClr>
                <a:schemeClr val="tx1"/>
              </a:buClr>
              <a:defRPr sz="1000">
                <a:solidFill>
                  <a:schemeClr val="accent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smtClean="0">
                <a:ln>
                  <a:noFill/>
                </a:ln>
                <a:solidFill>
                  <a:srgbClr val="FF0000"/>
                </a:solidFill>
                <a:effectLst/>
                <a:uLnTx/>
                <a:uFillTx/>
                <a:latin typeface="Arial" charset="0"/>
                <a:ea typeface="ＭＳ Ｐゴシック"/>
              </a:rPr>
              <a:t>Metrics in the SBNA RAS</a:t>
            </a:r>
            <a:endParaRPr kumimoji="0" lang="en-US" sz="1400" b="1" i="0" u="none" strike="noStrike" kern="1200" cap="none" spc="0" normalizeH="0" baseline="0" noProof="0" dirty="0">
              <a:ln>
                <a:noFill/>
              </a:ln>
              <a:solidFill>
                <a:srgbClr val="FF0000"/>
              </a:solidFill>
              <a:effectLst/>
              <a:uLnTx/>
              <a:uFillTx/>
              <a:latin typeface="Arial" charset="0"/>
              <a:ea typeface="ＭＳ Ｐゴシック"/>
            </a:endParaRPr>
          </a:p>
        </p:txBody>
      </p:sp>
      <p:sp>
        <p:nvSpPr>
          <p:cNvPr id="72" name="Rectangle 13"/>
          <p:cNvSpPr>
            <a:spLocks noChangeArrowheads="1"/>
          </p:cNvSpPr>
          <p:nvPr/>
        </p:nvSpPr>
        <p:spPr bwMode="gray">
          <a:xfrm>
            <a:off x="1540131" y="4127950"/>
            <a:ext cx="1558214" cy="365760"/>
          </a:xfrm>
          <a:prstGeom prst="rect">
            <a:avLst/>
          </a:prstGeom>
          <a:solidFill>
            <a:srgbClr val="FFDDDD"/>
          </a:solidFill>
          <a:ln w="9525" algn="ctr">
            <a:solidFill>
              <a:srgbClr val="FF0000"/>
            </a:solidFill>
            <a:miter lim="800000"/>
            <a:headEnd/>
            <a:tailEnd/>
          </a:ln>
          <a:effectLst/>
          <a:extLst/>
        </p:spPr>
        <p:txBody>
          <a:bodyPr lIns="36576" tIns="36576" rIns="36576" bIns="36576" anchor="ctr"/>
          <a:lstStyle/>
          <a:p>
            <a:pPr marL="0" marR="0" lvl="0" indent="0" algn="ctr" defTabSz="914400" eaLnBrk="1" fontAlgn="auto" latinLnBrk="0" hangingPunct="1">
              <a:lnSpc>
                <a:spcPct val="100000"/>
              </a:lnSpc>
              <a:spcBef>
                <a:spcPts val="0"/>
              </a:spcBef>
              <a:spcAft>
                <a:spcPts val="0"/>
              </a:spcAft>
              <a:buClrTx/>
              <a:buSzTx/>
              <a:buFontTx/>
              <a:buNone/>
              <a:tabLst>
                <a:tab pos="517525" algn="r"/>
              </a:tabLst>
              <a:defRPr/>
            </a:pPr>
            <a:r>
              <a:rPr kumimoji="0" lang="en-US" altLang="zh-CN" sz="1000" b="0" i="0" u="none" strike="noStrike" kern="0" cap="none" spc="0" normalizeH="0" baseline="0" noProof="0" dirty="0" smtClean="0">
                <a:ln>
                  <a:noFill/>
                </a:ln>
                <a:solidFill>
                  <a:srgbClr val="000000"/>
                </a:solidFill>
                <a:effectLst/>
                <a:uLnTx/>
                <a:uFillTx/>
                <a:ea typeface="SimSun" pitchFamily="2" charset="-122"/>
              </a:rPr>
              <a:t>Strategic risk</a:t>
            </a:r>
          </a:p>
        </p:txBody>
      </p:sp>
      <p:sp>
        <p:nvSpPr>
          <p:cNvPr id="73" name="Oval 72"/>
          <p:cNvSpPr/>
          <p:nvPr/>
        </p:nvSpPr>
        <p:spPr bwMode="auto">
          <a:xfrm>
            <a:off x="1394823" y="4068968"/>
            <a:ext cx="290610" cy="276726"/>
          </a:xfrm>
          <a:prstGeom prst="ellipse">
            <a:avLst/>
          </a:prstGeom>
          <a:solidFill>
            <a:srgbClr val="FF000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7</a:t>
            </a:r>
          </a:p>
        </p:txBody>
      </p:sp>
      <p:sp>
        <p:nvSpPr>
          <p:cNvPr id="74" name="Oval 73"/>
          <p:cNvSpPr/>
          <p:nvPr/>
        </p:nvSpPr>
        <p:spPr bwMode="auto">
          <a:xfrm>
            <a:off x="3332619" y="1972729"/>
            <a:ext cx="290610" cy="276726"/>
          </a:xfrm>
          <a:prstGeom prst="ellipse">
            <a:avLst/>
          </a:prstGeom>
          <a:solidFill>
            <a:srgbClr val="FF000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1</a:t>
            </a:r>
          </a:p>
        </p:txBody>
      </p:sp>
      <p:sp>
        <p:nvSpPr>
          <p:cNvPr id="75" name="Oval 74"/>
          <p:cNvSpPr/>
          <p:nvPr/>
        </p:nvSpPr>
        <p:spPr bwMode="auto">
          <a:xfrm>
            <a:off x="3332619" y="2451401"/>
            <a:ext cx="290610" cy="276726"/>
          </a:xfrm>
          <a:prstGeom prst="ellipse">
            <a:avLst/>
          </a:prstGeom>
          <a:solidFill>
            <a:srgbClr val="FF000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2</a:t>
            </a:r>
          </a:p>
        </p:txBody>
      </p:sp>
      <p:sp>
        <p:nvSpPr>
          <p:cNvPr id="76" name="Oval 75"/>
          <p:cNvSpPr/>
          <p:nvPr/>
        </p:nvSpPr>
        <p:spPr bwMode="auto">
          <a:xfrm>
            <a:off x="3332619" y="2826151"/>
            <a:ext cx="290610" cy="276726"/>
          </a:xfrm>
          <a:prstGeom prst="ellipse">
            <a:avLst/>
          </a:prstGeom>
          <a:solidFill>
            <a:schemeClr val="bg1">
              <a:lumMod val="65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3</a:t>
            </a:r>
          </a:p>
        </p:txBody>
      </p:sp>
      <p:sp>
        <p:nvSpPr>
          <p:cNvPr id="77" name="Oval 76"/>
          <p:cNvSpPr/>
          <p:nvPr/>
        </p:nvSpPr>
        <p:spPr bwMode="auto">
          <a:xfrm>
            <a:off x="3332619" y="3283451"/>
            <a:ext cx="290610" cy="276726"/>
          </a:xfrm>
          <a:prstGeom prst="ellipse">
            <a:avLst/>
          </a:prstGeom>
          <a:solidFill>
            <a:srgbClr val="FF000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4</a:t>
            </a:r>
          </a:p>
        </p:txBody>
      </p:sp>
      <p:sp>
        <p:nvSpPr>
          <p:cNvPr id="78" name="Oval 77"/>
          <p:cNvSpPr/>
          <p:nvPr/>
        </p:nvSpPr>
        <p:spPr bwMode="auto">
          <a:xfrm>
            <a:off x="3332619" y="3759801"/>
            <a:ext cx="290610" cy="276726"/>
          </a:xfrm>
          <a:prstGeom prst="ellipse">
            <a:avLst/>
          </a:prstGeom>
          <a:solidFill>
            <a:srgbClr val="FF000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5</a:t>
            </a:r>
          </a:p>
        </p:txBody>
      </p:sp>
      <p:sp>
        <p:nvSpPr>
          <p:cNvPr id="79" name="Oval 78"/>
          <p:cNvSpPr/>
          <p:nvPr/>
        </p:nvSpPr>
        <p:spPr bwMode="auto">
          <a:xfrm>
            <a:off x="3332619" y="4496679"/>
            <a:ext cx="290610" cy="276726"/>
          </a:xfrm>
          <a:prstGeom prst="ellipse">
            <a:avLst/>
          </a:prstGeom>
          <a:solidFill>
            <a:srgbClr val="FF000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7</a:t>
            </a:r>
          </a:p>
        </p:txBody>
      </p:sp>
      <p:sp>
        <p:nvSpPr>
          <p:cNvPr id="80" name="Oval 79"/>
          <p:cNvSpPr/>
          <p:nvPr/>
        </p:nvSpPr>
        <p:spPr bwMode="auto">
          <a:xfrm>
            <a:off x="3332619" y="4865001"/>
            <a:ext cx="290610" cy="276726"/>
          </a:xfrm>
          <a:prstGeom prst="ellipse">
            <a:avLst/>
          </a:prstGeom>
          <a:solidFill>
            <a:srgbClr val="FF000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8</a:t>
            </a:r>
          </a:p>
        </p:txBody>
      </p:sp>
      <p:sp>
        <p:nvSpPr>
          <p:cNvPr id="81" name="Oval 80"/>
          <p:cNvSpPr/>
          <p:nvPr/>
        </p:nvSpPr>
        <p:spPr bwMode="auto">
          <a:xfrm>
            <a:off x="3332619" y="5246101"/>
            <a:ext cx="290610" cy="276726"/>
          </a:xfrm>
          <a:prstGeom prst="ellipse">
            <a:avLst/>
          </a:prstGeom>
          <a:solidFill>
            <a:srgbClr val="FF000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9</a:t>
            </a:r>
          </a:p>
        </p:txBody>
      </p:sp>
      <p:sp>
        <p:nvSpPr>
          <p:cNvPr id="82" name="Oval 81"/>
          <p:cNvSpPr/>
          <p:nvPr/>
        </p:nvSpPr>
        <p:spPr bwMode="auto">
          <a:xfrm>
            <a:off x="3332619" y="5620851"/>
            <a:ext cx="290610" cy="276726"/>
          </a:xfrm>
          <a:prstGeom prst="ellipse">
            <a:avLst/>
          </a:prstGeom>
          <a:solidFill>
            <a:srgbClr val="FF000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10</a:t>
            </a:r>
          </a:p>
        </p:txBody>
      </p:sp>
      <p:sp>
        <p:nvSpPr>
          <p:cNvPr id="83" name="Rectangle 20"/>
          <p:cNvSpPr>
            <a:spLocks noChangeArrowheads="1"/>
          </p:cNvSpPr>
          <p:nvPr/>
        </p:nvSpPr>
        <p:spPr bwMode="gray">
          <a:xfrm>
            <a:off x="506360" y="5962167"/>
            <a:ext cx="2595637" cy="365760"/>
          </a:xfrm>
          <a:prstGeom prst="rect">
            <a:avLst/>
          </a:prstGeom>
          <a:solidFill>
            <a:schemeClr val="bg1">
              <a:lumMod val="95000"/>
            </a:schemeClr>
          </a:solidFill>
          <a:ln w="9525" algn="ctr">
            <a:solidFill>
              <a:schemeClr val="bg1">
                <a:lumMod val="65000"/>
              </a:schemeClr>
            </a:solidFill>
            <a:miter lim="800000"/>
            <a:headEnd/>
            <a:tailEnd/>
          </a:ln>
          <a:effectLst/>
          <a:extLst/>
        </p:spPr>
        <p:txBody>
          <a:bodyPr lIns="36576" tIns="36576" rIns="36576" bIns="36576" anchor="ctr"/>
          <a:lstStyle/>
          <a:p>
            <a:pPr lvl="0" fontAlgn="auto">
              <a:lnSpc>
                <a:spcPct val="100000"/>
              </a:lnSpc>
              <a:spcBef>
                <a:spcPts val="0"/>
              </a:spcBef>
              <a:spcAft>
                <a:spcPts val="0"/>
              </a:spcAft>
              <a:tabLst>
                <a:tab pos="517525" algn="r"/>
              </a:tabLst>
              <a:defRPr/>
            </a:pPr>
            <a:r>
              <a:rPr kumimoji="0" lang="en-US" altLang="zh-CN" sz="1000" b="0" i="0" u="none" strike="noStrike" kern="0" cap="none" spc="0" normalizeH="0" baseline="0" noProof="0" dirty="0" smtClean="0">
                <a:ln>
                  <a:noFill/>
                </a:ln>
                <a:solidFill>
                  <a:srgbClr val="000000"/>
                </a:solidFill>
                <a:effectLst/>
                <a:uLnTx/>
                <a:uFillTx/>
                <a:ea typeface="SimSun" pitchFamily="2" charset="-122"/>
              </a:rPr>
              <a:t>Fiduciary risk</a:t>
            </a:r>
            <a:r>
              <a:rPr lang="en-US" altLang="zh-CN" baseline="30000" dirty="0" smtClean="0">
                <a:solidFill>
                  <a:srgbClr val="000000"/>
                </a:solidFill>
                <a:ea typeface="SimSun" pitchFamily="2" charset="-122"/>
              </a:rPr>
              <a:t>2</a:t>
            </a:r>
            <a:endParaRPr kumimoji="0" lang="en-US" altLang="zh-CN" sz="1000" b="0" i="0" u="none" strike="noStrike" kern="0" cap="none" spc="0" normalizeH="0" baseline="0" noProof="0" dirty="0" smtClean="0">
              <a:ln>
                <a:noFill/>
              </a:ln>
              <a:solidFill>
                <a:srgbClr val="000000"/>
              </a:solidFill>
              <a:effectLst/>
              <a:uLnTx/>
              <a:uFillTx/>
              <a:ea typeface="SimSun" pitchFamily="2" charset="-122"/>
            </a:endParaRPr>
          </a:p>
        </p:txBody>
      </p:sp>
      <p:sp>
        <p:nvSpPr>
          <p:cNvPr id="84" name="Oval 83"/>
          <p:cNvSpPr/>
          <p:nvPr/>
        </p:nvSpPr>
        <p:spPr bwMode="auto">
          <a:xfrm>
            <a:off x="361056" y="5894567"/>
            <a:ext cx="290610" cy="276726"/>
          </a:xfrm>
          <a:prstGeom prst="ellipse">
            <a:avLst/>
          </a:prstGeom>
          <a:solidFill>
            <a:schemeClr val="bg1">
              <a:lumMod val="65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11</a:t>
            </a:r>
          </a:p>
        </p:txBody>
      </p:sp>
      <p:sp>
        <p:nvSpPr>
          <p:cNvPr id="85" name="Oval 84"/>
          <p:cNvSpPr/>
          <p:nvPr/>
        </p:nvSpPr>
        <p:spPr bwMode="auto">
          <a:xfrm>
            <a:off x="3332619" y="5995600"/>
            <a:ext cx="290610" cy="276726"/>
          </a:xfrm>
          <a:prstGeom prst="ellipse">
            <a:avLst/>
          </a:prstGeom>
          <a:solidFill>
            <a:schemeClr val="bg1">
              <a:lumMod val="65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11</a:t>
            </a:r>
          </a:p>
        </p:txBody>
      </p:sp>
      <p:sp>
        <p:nvSpPr>
          <p:cNvPr id="86" name="Rectangle 13"/>
          <p:cNvSpPr>
            <a:spLocks noChangeArrowheads="1"/>
          </p:cNvSpPr>
          <p:nvPr/>
        </p:nvSpPr>
        <p:spPr bwMode="gray">
          <a:xfrm>
            <a:off x="1540131" y="3669395"/>
            <a:ext cx="1558214" cy="365760"/>
          </a:xfrm>
          <a:prstGeom prst="rect">
            <a:avLst/>
          </a:prstGeom>
          <a:solidFill>
            <a:srgbClr val="FFDDDD"/>
          </a:solidFill>
          <a:ln w="9525" algn="ctr">
            <a:solidFill>
              <a:srgbClr val="FF0000"/>
            </a:solidFill>
            <a:miter lim="800000"/>
            <a:headEnd/>
            <a:tailEnd/>
          </a:ln>
          <a:effectLst/>
          <a:extLst/>
        </p:spPr>
        <p:txBody>
          <a:bodyPr lIns="91440" tIns="36576" rIns="91440" bIns="36576" anchor="ctr"/>
          <a:lstStyle/>
          <a:p>
            <a:pPr algn="ctr">
              <a:tabLst>
                <a:tab pos="517525" algn="r"/>
              </a:tabLst>
            </a:pPr>
            <a:r>
              <a:rPr lang="en-US" altLang="zh-CN" sz="1000" dirty="0" smtClean="0">
                <a:solidFill>
                  <a:srgbClr val="000000"/>
                </a:solidFill>
                <a:ea typeface="SimSun" pitchFamily="2" charset="-122"/>
              </a:rPr>
              <a:t>Mark-to-market </a:t>
            </a:r>
          </a:p>
          <a:p>
            <a:pPr>
              <a:tabLst>
                <a:tab pos="517525" algn="r"/>
              </a:tabLst>
            </a:pPr>
            <a:r>
              <a:rPr lang="en-US" altLang="zh-CN" sz="1000" dirty="0" smtClean="0">
                <a:solidFill>
                  <a:srgbClr val="000000"/>
                </a:solidFill>
                <a:ea typeface="SimSun" pitchFamily="2" charset="-122"/>
              </a:rPr>
              <a:t>portfolio risk</a:t>
            </a:r>
            <a:r>
              <a:rPr lang="en-US" altLang="zh-CN" baseline="30000" dirty="0">
                <a:solidFill>
                  <a:srgbClr val="000000"/>
                </a:solidFill>
                <a:ea typeface="SimSun" pitchFamily="2" charset="-122"/>
              </a:rPr>
              <a:t>1</a:t>
            </a:r>
            <a:endParaRPr lang="en-US" altLang="zh-CN" sz="1000" dirty="0">
              <a:solidFill>
                <a:srgbClr val="000000"/>
              </a:solidFill>
              <a:ea typeface="SimSun" pitchFamily="2" charset="-122"/>
            </a:endParaRPr>
          </a:p>
        </p:txBody>
      </p:sp>
      <p:sp>
        <p:nvSpPr>
          <p:cNvPr id="87" name="Oval 86"/>
          <p:cNvSpPr/>
          <p:nvPr/>
        </p:nvSpPr>
        <p:spPr bwMode="auto">
          <a:xfrm>
            <a:off x="1394823" y="3613948"/>
            <a:ext cx="290610" cy="276726"/>
          </a:xfrm>
          <a:prstGeom prst="ellipse">
            <a:avLst/>
          </a:prstGeom>
          <a:solidFill>
            <a:srgbClr val="FF000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6</a:t>
            </a:r>
          </a:p>
        </p:txBody>
      </p:sp>
      <p:sp>
        <p:nvSpPr>
          <p:cNvPr id="88" name="Oval 87"/>
          <p:cNvSpPr/>
          <p:nvPr/>
        </p:nvSpPr>
        <p:spPr bwMode="auto">
          <a:xfrm>
            <a:off x="3332619" y="4140901"/>
            <a:ext cx="290610" cy="276726"/>
          </a:xfrm>
          <a:prstGeom prst="ellipse">
            <a:avLst/>
          </a:prstGeom>
          <a:solidFill>
            <a:srgbClr val="FF000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6</a:t>
            </a:r>
          </a:p>
        </p:txBody>
      </p:sp>
      <p:sp>
        <p:nvSpPr>
          <p:cNvPr id="89" name="TextBox 88"/>
          <p:cNvSpPr txBox="1"/>
          <p:nvPr/>
        </p:nvSpPr>
        <p:spPr>
          <a:xfrm>
            <a:off x="6200707" y="1470025"/>
            <a:ext cx="3049233" cy="224677"/>
          </a:xfrm>
          <a:prstGeom prst="rect">
            <a:avLst/>
          </a:prstGeom>
          <a:noFill/>
        </p:spPr>
        <p:txBody>
          <a:bodyPr wrap="none" rtlCol="0">
            <a:spAutoFit/>
          </a:bodyPr>
          <a:lstStyle/>
          <a:p>
            <a:pPr algn="ctr" eaLnBrk="1" hangingPunct="1">
              <a:lnSpc>
                <a:spcPct val="86000"/>
              </a:lnSpc>
            </a:pPr>
            <a:r>
              <a:rPr lang="en-US" sz="1000" dirty="0" smtClean="0">
                <a:solidFill>
                  <a:srgbClr val="000000"/>
                </a:solidFill>
                <a:ea typeface="ＭＳ Ｐゴシック"/>
              </a:rPr>
              <a:t>* SHUSA metric reported in Santander Group RAS</a:t>
            </a:r>
            <a:endParaRPr lang="en-US" sz="1000" dirty="0">
              <a:solidFill>
                <a:srgbClr val="000000"/>
              </a:solidFill>
              <a:ea typeface="ＭＳ Ｐゴシック"/>
            </a:endParaRPr>
          </a:p>
        </p:txBody>
      </p:sp>
      <p:sp>
        <p:nvSpPr>
          <p:cNvPr id="90" name="Footnote"/>
          <p:cNvSpPr/>
          <p:nvPr/>
        </p:nvSpPr>
        <p:spPr>
          <a:xfrm>
            <a:off x="1898895" y="6343172"/>
            <a:ext cx="5000958" cy="246221"/>
          </a:xfrm>
          <a:prstGeom prst="rect">
            <a:avLst/>
          </a:prstGeom>
          <a:extLst/>
        </p:spPr>
        <p:txBody>
          <a:bodyPr vert="horz" wrap="square" lIns="0" tIns="0" rIns="0" bIns="0" numCol="1" anchor="t" anchorCtr="0" compatLnSpc="1">
            <a:prstTxWarp prst="textNoShape">
              <a:avLst/>
            </a:prstTxWarp>
            <a:spAutoFit/>
          </a:bodyPr>
          <a:lstStyle/>
          <a:p>
            <a:pPr marL="228600" indent="-228600" algn="l" eaLnBrk="1" hangingPunct="1">
              <a:lnSpc>
                <a:spcPct val="100000"/>
              </a:lnSpc>
              <a:spcBef>
                <a:spcPts val="0"/>
              </a:spcBef>
              <a:spcAft>
                <a:spcPts val="0"/>
              </a:spcAft>
              <a:buAutoNum type="arabicPeriod"/>
            </a:pPr>
            <a:r>
              <a:rPr lang="en-US" sz="800" dirty="0" smtClean="0">
                <a:solidFill>
                  <a:srgbClr val="000000"/>
                </a:solidFill>
                <a:latin typeface="Arial" panose="020B0604020202020204" pitchFamily="34" charset="0"/>
                <a:cs typeface="Arial" panose="020B0604020202020204" pitchFamily="34" charset="0"/>
                <a:sym typeface="+mn-lt"/>
              </a:rPr>
              <a:t>Interest rate risk and Mark-to-market portfolio risk included Market Risk within the ERM Risk Taxonomy</a:t>
            </a:r>
          </a:p>
          <a:p>
            <a:pPr marL="228600" indent="-228600" algn="l" eaLnBrk="1" hangingPunct="1">
              <a:lnSpc>
                <a:spcPct val="100000"/>
              </a:lnSpc>
              <a:spcBef>
                <a:spcPts val="0"/>
              </a:spcBef>
              <a:spcAft>
                <a:spcPts val="0"/>
              </a:spcAft>
              <a:buAutoNum type="arabicPeriod"/>
            </a:pPr>
            <a:r>
              <a:rPr lang="en-US" sz="800" dirty="0" smtClean="0">
                <a:solidFill>
                  <a:srgbClr val="000000"/>
                </a:solidFill>
                <a:latin typeface="Arial" panose="020B0604020202020204" pitchFamily="34" charset="0"/>
                <a:cs typeface="Arial" panose="020B0604020202020204" pitchFamily="34" charset="0"/>
                <a:sym typeface="+mn-lt"/>
              </a:rPr>
              <a:t>Fiduciary risk included in Compliance Risk within the ERM Risk Taxonomy</a:t>
            </a:r>
            <a:endParaRPr lang="en-US" sz="800" dirty="0">
              <a:solidFill>
                <a:srgbClr val="000000"/>
              </a:solidFill>
              <a:latin typeface="Arial" panose="020B0604020202020204" pitchFamily="34" charset="0"/>
              <a:cs typeface="Arial" panose="020B0604020202020204" pitchFamily="34" charset="0"/>
              <a:sym typeface="+mn-lt"/>
            </a:endParaRPr>
          </a:p>
        </p:txBody>
      </p:sp>
    </p:spTree>
    <p:extLst>
      <p:ext uri="{BB962C8B-B14F-4D97-AF65-F5344CB8AC3E}">
        <p14:creationId xmlns:p14="http://schemas.microsoft.com/office/powerpoint/2010/main" val="36883141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1" name="Object 30" hidden="1"/>
          <p:cNvGraphicFramePr>
            <a:graphicFrameLocks noChangeAspect="1"/>
          </p:cNvGraphicFramePr>
          <p:nvPr>
            <p:custDataLst>
              <p:tags r:id="rId2"/>
            </p:custDataLst>
            <p:extLst>
              <p:ext uri="{D42A27DB-BD31-4B8C-83A1-F6EECF244321}">
                <p14:modId xmlns:p14="http://schemas.microsoft.com/office/powerpoint/2010/main" val="4058602193"/>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17550" name="think-cell Slide" r:id="rId20" imgW="270" imgH="270" progId="TCLayout.ActiveDocument.1">
                  <p:embed/>
                </p:oleObj>
              </mc:Choice>
              <mc:Fallback>
                <p:oleObj name="think-cell Slide" r:id="rId20" imgW="270" imgH="270" progId="TCLayout.ActiveDocument.1">
                  <p:embed/>
                  <p:pic>
                    <p:nvPicPr>
                      <p:cNvPr id="0" name=""/>
                      <p:cNvPicPr/>
                      <p:nvPr/>
                    </p:nvPicPr>
                    <p:blipFill>
                      <a:blip r:embed="rId21"/>
                      <a:stretch>
                        <a:fillRect/>
                      </a:stretch>
                    </p:blipFill>
                    <p:spPr>
                      <a:xfrm>
                        <a:off x="1588" y="1588"/>
                        <a:ext cx="1587" cy="1587"/>
                      </a:xfrm>
                      <a:prstGeom prst="rect">
                        <a:avLst/>
                      </a:prstGeom>
                    </p:spPr>
                  </p:pic>
                </p:oleObj>
              </mc:Fallback>
            </mc:AlternateContent>
          </a:graphicData>
        </a:graphic>
      </p:graphicFrame>
      <p:sp>
        <p:nvSpPr>
          <p:cNvPr id="30" name="Rectangle 29" hidden="1"/>
          <p:cNvSpPr/>
          <p:nvPr>
            <p:custDataLst>
              <p:tags r:id="rId3"/>
            </p:custDataLst>
          </p:nvPr>
        </p:nvSpPr>
        <p:spPr bwMode="auto">
          <a:xfrm>
            <a:off x="0" y="0"/>
            <a:ext cx="158750" cy="158750"/>
          </a:xfrm>
          <a:prstGeom prst="rect">
            <a:avLst/>
          </a:prstGeom>
          <a:solidFill>
            <a:schemeClr val="accent1">
              <a:lumMod val="20000"/>
              <a:lumOff val="8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vert="horz" wrap="none" lIns="0" tIns="0" rIns="0" bIns="0" numCol="1" spcCol="0" rtlCol="0" anchor="ctr" anchorCtr="0">
            <a:noAutofit/>
          </a:bodyPr>
          <a:lstStyle/>
          <a:p>
            <a:pPr>
              <a:lnSpc>
                <a:spcPct val="100000"/>
              </a:lnSpc>
            </a:pPr>
            <a:endParaRPr lang="en-US" dirty="0" smtClean="0">
              <a:solidFill>
                <a:schemeClr val="tx1"/>
              </a:solidFill>
              <a:latin typeface="Arial"/>
              <a:cs typeface="Arial"/>
              <a:sym typeface="Arial"/>
            </a:endParaRPr>
          </a:p>
        </p:txBody>
      </p:sp>
      <p:sp>
        <p:nvSpPr>
          <p:cNvPr id="5" name="Content Placeholder 1"/>
          <p:cNvSpPr>
            <a:spLocks noGrp="1"/>
          </p:cNvSpPr>
          <p:nvPr>
            <p:ph sz="quarter" idx="11"/>
          </p:nvPr>
        </p:nvSpPr>
        <p:spPr>
          <a:xfrm>
            <a:off x="1381598" y="399960"/>
            <a:ext cx="7633084" cy="435610"/>
          </a:xfrm>
        </p:spPr>
        <p:txBody>
          <a:bodyPr/>
          <a:lstStyle/>
          <a:p>
            <a:r>
              <a:rPr lang="en-US" dirty="0" smtClean="0"/>
              <a:t>Calibration: </a:t>
            </a:r>
            <a:r>
              <a:rPr lang="en-US" b="0" dirty="0"/>
              <a:t>Establish relativity between base and </a:t>
            </a:r>
            <a:r>
              <a:rPr lang="en-US" b="0" dirty="0" smtClean="0"/>
              <a:t>stress – GCB MRG</a:t>
            </a:r>
            <a:endParaRPr lang="en-US" b="0" dirty="0"/>
          </a:p>
        </p:txBody>
      </p:sp>
      <p:sp>
        <p:nvSpPr>
          <p:cNvPr id="6" name="Rectangle 5"/>
          <p:cNvSpPr/>
          <p:nvPr/>
        </p:nvSpPr>
        <p:spPr>
          <a:xfrm>
            <a:off x="270396" y="352762"/>
            <a:ext cx="1111202" cy="707886"/>
          </a:xfrm>
          <a:prstGeom prst="rect">
            <a:avLst/>
          </a:prstGeom>
        </p:spPr>
        <p:txBody>
          <a:bodyPr wrap="none">
            <a:spAutoFit/>
          </a:bodyPr>
          <a:lstStyle/>
          <a:p>
            <a:pPr lvl="0" fontAlgn="ctr">
              <a:lnSpc>
                <a:spcPct val="100000"/>
              </a:lnSpc>
              <a:spcBef>
                <a:spcPts val="0"/>
              </a:spcBef>
              <a:spcAft>
                <a:spcPts val="0"/>
              </a:spcAft>
              <a:defRPr/>
            </a:pPr>
            <a:r>
              <a:rPr lang="en-US" sz="4000" b="1" dirty="0" smtClean="0">
                <a:solidFill>
                  <a:srgbClr val="FF0000"/>
                </a:solidFill>
                <a:latin typeface="Arial" panose="020B0604020202020204" pitchFamily="34" charset="0"/>
                <a:cs typeface="Arial" panose="020B0604020202020204" pitchFamily="34" charset="0"/>
              </a:rPr>
              <a:t>B</a:t>
            </a:r>
            <a:r>
              <a:rPr lang="en-US" sz="2000" b="1" dirty="0" smtClean="0">
                <a:solidFill>
                  <a:srgbClr val="FF0000"/>
                </a:solidFill>
                <a:latin typeface="Arial" panose="020B0604020202020204" pitchFamily="34" charset="0"/>
                <a:cs typeface="Arial" panose="020B0604020202020204" pitchFamily="34" charset="0"/>
              </a:rPr>
              <a:t>&amp;</a:t>
            </a:r>
            <a:r>
              <a:rPr lang="en-US" sz="4000" b="1" dirty="0" smtClean="0">
                <a:solidFill>
                  <a:srgbClr val="FF0000"/>
                </a:solidFill>
                <a:latin typeface="Arial" panose="020B0604020202020204" pitchFamily="34" charset="0"/>
                <a:cs typeface="Arial" panose="020B0604020202020204" pitchFamily="34" charset="0"/>
              </a:rPr>
              <a:t>D</a:t>
            </a:r>
            <a:endParaRPr lang="en-US" sz="4000" b="1" dirty="0">
              <a:solidFill>
                <a:srgbClr val="FF0000"/>
              </a:solidFill>
              <a:latin typeface="Arial" panose="020B0604020202020204" pitchFamily="34" charset="0"/>
              <a:cs typeface="Arial" panose="020B0604020202020204" pitchFamily="34" charset="0"/>
            </a:endParaRPr>
          </a:p>
        </p:txBody>
      </p:sp>
      <p:graphicFrame>
        <p:nvGraphicFramePr>
          <p:cNvPr id="10" name="Object 9"/>
          <p:cNvGraphicFramePr>
            <a:graphicFrameLocks/>
          </p:cNvGraphicFramePr>
          <p:nvPr>
            <p:custDataLst>
              <p:tags r:id="rId4"/>
            </p:custDataLst>
            <p:extLst>
              <p:ext uri="{D42A27DB-BD31-4B8C-83A1-F6EECF244321}">
                <p14:modId xmlns:p14="http://schemas.microsoft.com/office/powerpoint/2010/main" val="3678351885"/>
              </p:ext>
            </p:extLst>
          </p:nvPr>
        </p:nvGraphicFramePr>
        <p:xfrm>
          <a:off x="228600" y="2019300"/>
          <a:ext cx="4343400" cy="3066960"/>
        </p:xfrm>
        <a:graphic>
          <a:graphicData uri="http://schemas.openxmlformats.org/presentationml/2006/ole">
            <mc:AlternateContent xmlns:mc="http://schemas.openxmlformats.org/markup-compatibility/2006">
              <mc:Choice xmlns:v="urn:schemas-microsoft-com:vml" Requires="v">
                <p:oleObj spid="_x0000_s317551" name="Chart" r:id="rId22" imgW="4343400" imgH="3066960" progId="MSGraph.Chart.8">
                  <p:embed followColorScheme="full"/>
                </p:oleObj>
              </mc:Choice>
              <mc:Fallback>
                <p:oleObj name="Chart" r:id="rId22" imgW="4343400" imgH="3066960" progId="MSGraph.Chart.8">
                  <p:embed followColorScheme="full"/>
                  <p:pic>
                    <p:nvPicPr>
                      <p:cNvPr id="0" name=""/>
                      <p:cNvPicPr/>
                      <p:nvPr/>
                    </p:nvPicPr>
                    <p:blipFill>
                      <a:blip r:embed="rId23"/>
                      <a:stretch>
                        <a:fillRect/>
                      </a:stretch>
                    </p:blipFill>
                    <p:spPr>
                      <a:xfrm>
                        <a:off x="228600" y="2019300"/>
                        <a:ext cx="4343400" cy="3066960"/>
                      </a:xfrm>
                      <a:prstGeom prst="rect">
                        <a:avLst/>
                      </a:prstGeom>
                    </p:spPr>
                  </p:pic>
                </p:oleObj>
              </mc:Fallback>
            </mc:AlternateContent>
          </a:graphicData>
        </a:graphic>
      </p:graphicFrame>
      <p:sp>
        <p:nvSpPr>
          <p:cNvPr id="42" name="Text Placeholder 9"/>
          <p:cNvSpPr>
            <a:spLocks noGrp="1"/>
          </p:cNvSpPr>
          <p:nvPr>
            <p:custDataLst>
              <p:tags r:id="rId5"/>
            </p:custDataLst>
          </p:nvPr>
        </p:nvSpPr>
        <p:spPr bwMode="gray">
          <a:xfrm>
            <a:off x="4295775" y="4946650"/>
            <a:ext cx="344488"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B49BE8E1-9CFF-4FEB-9BAA-9B36D914FE26}" type="datetime'J''''''''''''''''''''''u''''''''''l''''''''''''''''''''-''18'">
              <a:rPr lang="en-US" sz="1000">
                <a:latin typeface="Arial"/>
                <a:cs typeface="Arial"/>
                <a:sym typeface="Arial"/>
              </a:rPr>
              <a:pPr marL="0" indent="0" algn="ctr">
                <a:lnSpc>
                  <a:spcPct val="100000"/>
                </a:lnSpc>
                <a:spcBef>
                  <a:spcPct val="0"/>
                </a:spcBef>
                <a:buNone/>
              </a:pPr>
              <a:t>Jul-18</a:t>
            </a:fld>
            <a:endParaRPr lang="en-US" sz="1000" dirty="0">
              <a:latin typeface="Arial"/>
              <a:cs typeface="Arial"/>
              <a:sym typeface="Arial"/>
            </a:endParaRPr>
          </a:p>
        </p:txBody>
      </p:sp>
      <p:sp>
        <p:nvSpPr>
          <p:cNvPr id="39" name="Text Placeholder 7"/>
          <p:cNvSpPr>
            <a:spLocks noGrp="1"/>
          </p:cNvSpPr>
          <p:nvPr>
            <p:custDataLst>
              <p:tags r:id="rId6"/>
            </p:custDataLst>
          </p:nvPr>
        </p:nvSpPr>
        <p:spPr bwMode="gray">
          <a:xfrm>
            <a:off x="3532188" y="4946650"/>
            <a:ext cx="385763"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BFE09A04-D509-4B8C-A945-EA7D7DC1C703}" type="datetime'''''''''''''''J''''a''n-''''''''''''''''''''''''1''8'''''''">
              <a:rPr lang="en-US" sz="1000">
                <a:latin typeface="Arial"/>
                <a:cs typeface="Arial"/>
                <a:sym typeface="Arial"/>
              </a:rPr>
              <a:pPr marL="0" indent="0" algn="ctr">
                <a:lnSpc>
                  <a:spcPct val="100000"/>
                </a:lnSpc>
                <a:spcBef>
                  <a:spcPct val="0"/>
                </a:spcBef>
                <a:buNone/>
              </a:pPr>
              <a:t>Jan-18</a:t>
            </a:fld>
            <a:endParaRPr lang="en-US" sz="1000" dirty="0">
              <a:latin typeface="Arial"/>
              <a:cs typeface="Arial"/>
              <a:sym typeface="Arial"/>
            </a:endParaRPr>
          </a:p>
        </p:txBody>
      </p:sp>
      <p:sp>
        <p:nvSpPr>
          <p:cNvPr id="38" name="Text Placeholder 5"/>
          <p:cNvSpPr>
            <a:spLocks noGrp="1"/>
          </p:cNvSpPr>
          <p:nvPr>
            <p:custDataLst>
              <p:tags r:id="rId7"/>
            </p:custDataLst>
          </p:nvPr>
        </p:nvSpPr>
        <p:spPr bwMode="gray">
          <a:xfrm>
            <a:off x="2790825" y="4946650"/>
            <a:ext cx="344488"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2DCC3A7B-CE90-4EF0-8DAD-BFD244B0EC76}" type="datetime'''J''''''''''''''u''''l''''''-''''''''''''1''''''7'''''''''">
              <a:rPr lang="en-US" sz="1000">
                <a:latin typeface="Arial"/>
                <a:cs typeface="Arial"/>
                <a:sym typeface="Arial"/>
              </a:rPr>
              <a:pPr marL="0" indent="0" algn="ctr">
                <a:lnSpc>
                  <a:spcPct val="100000"/>
                </a:lnSpc>
                <a:spcBef>
                  <a:spcPct val="0"/>
                </a:spcBef>
                <a:buNone/>
              </a:pPr>
              <a:t>Jul-17</a:t>
            </a:fld>
            <a:endParaRPr lang="en-US" sz="1000" dirty="0">
              <a:latin typeface="Arial"/>
              <a:cs typeface="Arial"/>
              <a:sym typeface="Arial"/>
            </a:endParaRPr>
          </a:p>
        </p:txBody>
      </p:sp>
      <p:sp>
        <p:nvSpPr>
          <p:cNvPr id="36" name="Text Placeholder 3"/>
          <p:cNvSpPr>
            <a:spLocks noGrp="1"/>
          </p:cNvSpPr>
          <p:nvPr>
            <p:custDataLst>
              <p:tags r:id="rId8"/>
            </p:custDataLst>
          </p:nvPr>
        </p:nvSpPr>
        <p:spPr bwMode="gray">
          <a:xfrm>
            <a:off x="2027238" y="4946650"/>
            <a:ext cx="385763"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6291E790-D082-417E-939F-F3438003A3AB}" type="datetime'''J''''a''n''''''''''''''''''''''''''-''''''''''''''''1''7'''">
              <a:rPr lang="en-US" sz="1000">
                <a:latin typeface="Arial"/>
                <a:cs typeface="Arial"/>
                <a:sym typeface="Arial"/>
              </a:rPr>
              <a:pPr marL="0" indent="0" algn="ctr">
                <a:lnSpc>
                  <a:spcPct val="100000"/>
                </a:lnSpc>
                <a:spcBef>
                  <a:spcPct val="0"/>
                </a:spcBef>
                <a:buNone/>
              </a:pPr>
              <a:t>Jan-17</a:t>
            </a:fld>
            <a:endParaRPr lang="en-US" sz="1000" dirty="0">
              <a:latin typeface="Arial"/>
              <a:cs typeface="Arial"/>
              <a:sym typeface="Arial"/>
            </a:endParaRPr>
          </a:p>
        </p:txBody>
      </p:sp>
      <p:sp>
        <p:nvSpPr>
          <p:cNvPr id="35" name="Text Placeholder 2"/>
          <p:cNvSpPr>
            <a:spLocks noGrp="1"/>
          </p:cNvSpPr>
          <p:nvPr>
            <p:custDataLst>
              <p:tags r:id="rId9"/>
            </p:custDataLst>
          </p:nvPr>
        </p:nvSpPr>
        <p:spPr bwMode="gray">
          <a:xfrm>
            <a:off x="1285875" y="4946650"/>
            <a:ext cx="344488"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F55A4C9B-BAA6-441C-99B1-FC1EB061FED2}" type="datetime'''''''''J''''''''u''''''''l-''''''''''1''6'''''''">
              <a:rPr lang="en-US" sz="1000">
                <a:latin typeface="Arial"/>
                <a:cs typeface="Arial"/>
                <a:sym typeface="Arial"/>
              </a:rPr>
              <a:pPr marL="0" indent="0" algn="ctr">
                <a:lnSpc>
                  <a:spcPct val="100000"/>
                </a:lnSpc>
                <a:spcBef>
                  <a:spcPct val="0"/>
                </a:spcBef>
                <a:buNone/>
              </a:pPr>
              <a:t>Jul-16</a:t>
            </a:fld>
            <a:endParaRPr lang="en-US" sz="1000" dirty="0">
              <a:latin typeface="Arial"/>
              <a:cs typeface="Arial"/>
              <a:sym typeface="Arial"/>
            </a:endParaRPr>
          </a:p>
        </p:txBody>
      </p:sp>
      <p:sp>
        <p:nvSpPr>
          <p:cNvPr id="33" name="Text Placeholder 1"/>
          <p:cNvSpPr>
            <a:spLocks noGrp="1"/>
          </p:cNvSpPr>
          <p:nvPr>
            <p:custDataLst>
              <p:tags r:id="rId10"/>
            </p:custDataLst>
          </p:nvPr>
        </p:nvSpPr>
        <p:spPr bwMode="gray">
          <a:xfrm>
            <a:off x="512763" y="4946650"/>
            <a:ext cx="385763"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ECE2BB6D-98F1-4FD8-B954-EF9E305D3D42}" type="datetime'''''''''''''J''''''''a''''n''''''''''''''''-''''''16'''''">
              <a:rPr lang="en-US" sz="1000">
                <a:latin typeface="Arial"/>
                <a:cs typeface="Arial"/>
                <a:sym typeface="Arial"/>
              </a:rPr>
              <a:pPr marL="0" indent="0" algn="ctr">
                <a:lnSpc>
                  <a:spcPct val="100000"/>
                </a:lnSpc>
                <a:spcBef>
                  <a:spcPct val="0"/>
                </a:spcBef>
                <a:buNone/>
              </a:pPr>
              <a:t>Jan-16</a:t>
            </a:fld>
            <a:endParaRPr lang="en-US" sz="1000" dirty="0">
              <a:latin typeface="Arial"/>
              <a:cs typeface="Arial"/>
              <a:sym typeface="Arial"/>
            </a:endParaRPr>
          </a:p>
        </p:txBody>
      </p:sp>
      <p:cxnSp>
        <p:nvCxnSpPr>
          <p:cNvPr id="24" name="Straight Connector 23"/>
          <p:cNvCxnSpPr/>
          <p:nvPr>
            <p:custDataLst>
              <p:tags r:id="rId11"/>
            </p:custDataLst>
          </p:nvPr>
        </p:nvCxnSpPr>
        <p:spPr bwMode="gray">
          <a:xfrm>
            <a:off x="2617788" y="5630863"/>
            <a:ext cx="285750" cy="0"/>
          </a:xfrm>
          <a:prstGeom prst="line">
            <a:avLst/>
          </a:prstGeom>
          <a:ln w="19050">
            <a:solidFill>
              <a:srgbClr val="EB0326"/>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custDataLst>
              <p:tags r:id="rId12"/>
            </p:custDataLst>
          </p:nvPr>
        </p:nvCxnSpPr>
        <p:spPr bwMode="gray">
          <a:xfrm>
            <a:off x="2617788" y="5427663"/>
            <a:ext cx="285750" cy="0"/>
          </a:xfrm>
          <a:prstGeom prst="line">
            <a:avLst/>
          </a:prstGeom>
          <a:ln w="19050">
            <a:solidFill>
              <a:srgbClr val="008AB3"/>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custDataLst>
              <p:tags r:id="rId13"/>
            </p:custDataLst>
          </p:nvPr>
        </p:nvCxnSpPr>
        <p:spPr bwMode="gray">
          <a:xfrm>
            <a:off x="547688" y="5630863"/>
            <a:ext cx="285750" cy="0"/>
          </a:xfrm>
          <a:prstGeom prst="line">
            <a:avLst/>
          </a:prstGeom>
          <a:ln w="19050">
            <a:solidFill>
              <a:srgbClr val="EB032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custDataLst>
              <p:tags r:id="rId14"/>
            </p:custDataLst>
          </p:nvPr>
        </p:nvCxnSpPr>
        <p:spPr bwMode="gray">
          <a:xfrm>
            <a:off x="547688" y="5427663"/>
            <a:ext cx="285750" cy="0"/>
          </a:xfrm>
          <a:prstGeom prst="line">
            <a:avLst/>
          </a:prstGeom>
          <a:ln w="19050">
            <a:solidFill>
              <a:srgbClr val="008AB3"/>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7" name="Text Placeholder 14"/>
          <p:cNvSpPr>
            <a:spLocks noGrp="1"/>
          </p:cNvSpPr>
          <p:nvPr>
            <p:custDataLst>
              <p:tags r:id="rId15"/>
            </p:custDataLst>
          </p:nvPr>
        </p:nvSpPr>
        <p:spPr bwMode="auto">
          <a:xfrm>
            <a:off x="2954338" y="5561013"/>
            <a:ext cx="1636713"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spcCol="0" anchor="ctr"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nSpc>
                <a:spcPct val="100000"/>
              </a:lnSpc>
              <a:spcBef>
                <a:spcPct val="0"/>
              </a:spcBef>
              <a:spcAft>
                <a:spcPct val="0"/>
              </a:spcAft>
              <a:buNone/>
            </a:pPr>
            <a:fld id="{85BDB438-DCCD-44C8-B085-4B6BEC1A1023}" type="datetime'Ave''r''a''g''e ''''9Q S''t''''r''''''''es''s NC''O r''at''e'">
              <a:rPr lang="en-US" sz="1000">
                <a:latin typeface="Arial"/>
                <a:cs typeface="Arial"/>
                <a:sym typeface="Arial"/>
              </a:rPr>
              <a:pPr/>
              <a:t>Average 9Q Stress NCO rate</a:t>
            </a:fld>
            <a:endParaRPr lang="en-GB" sz="1000" dirty="0">
              <a:latin typeface="Arial"/>
              <a:cs typeface="Arial"/>
              <a:sym typeface="Arial"/>
            </a:endParaRPr>
          </a:p>
        </p:txBody>
      </p:sp>
      <p:sp>
        <p:nvSpPr>
          <p:cNvPr id="28" name="Text Placeholder 13"/>
          <p:cNvSpPr>
            <a:spLocks noGrp="1"/>
          </p:cNvSpPr>
          <p:nvPr>
            <p:custDataLst>
              <p:tags r:id="rId16"/>
            </p:custDataLst>
          </p:nvPr>
        </p:nvSpPr>
        <p:spPr bwMode="auto">
          <a:xfrm>
            <a:off x="2954338" y="5357813"/>
            <a:ext cx="1565275"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spcCol="0" anchor="ctr"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nSpc>
                <a:spcPct val="100000"/>
              </a:lnSpc>
              <a:spcBef>
                <a:spcPct val="0"/>
              </a:spcBef>
              <a:spcAft>
                <a:spcPct val="0"/>
              </a:spcAft>
              <a:buNone/>
            </a:pPr>
            <a:fld id="{DEA0E847-2D79-49EE-B4A2-8049A30B0789}" type="datetime'Aver''a''''''ge'' ''9Q'''''''''' ''Ba''se N''CO'''' rate'''">
              <a:rPr lang="en-US" sz="1000">
                <a:latin typeface="Arial"/>
                <a:cs typeface="Arial"/>
                <a:sym typeface="Arial"/>
              </a:rPr>
              <a:pPr/>
              <a:t>Average 9Q Base NCO rate</a:t>
            </a:fld>
            <a:endParaRPr lang="en-GB" sz="1000" dirty="0">
              <a:latin typeface="Arial"/>
              <a:cs typeface="Arial"/>
              <a:sym typeface="Arial"/>
            </a:endParaRPr>
          </a:p>
        </p:txBody>
      </p:sp>
      <p:sp>
        <p:nvSpPr>
          <p:cNvPr id="26" name="Text Placeholder 6215"/>
          <p:cNvSpPr>
            <a:spLocks noGrp="1"/>
          </p:cNvSpPr>
          <p:nvPr>
            <p:custDataLst>
              <p:tags r:id="rId17"/>
            </p:custDataLst>
          </p:nvPr>
        </p:nvSpPr>
        <p:spPr bwMode="auto">
          <a:xfrm>
            <a:off x="884238" y="5561013"/>
            <a:ext cx="1631950"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spcCol="0" anchor="ctr"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nSpc>
                <a:spcPct val="100000"/>
              </a:lnSpc>
              <a:spcBef>
                <a:spcPct val="0"/>
              </a:spcBef>
              <a:spcAft>
                <a:spcPct val="0"/>
              </a:spcAft>
              <a:buNone/>
            </a:pPr>
            <a:fld id="{B53C6CBD-1A2E-4A95-870E-71DA186AB85F}" type="datetime'''''B''''H''C ''Str''''''''''es''s NCO'' rat''e'''''''''''''''">
              <a:rPr lang="en-US" sz="1000">
                <a:latin typeface="Arial"/>
                <a:cs typeface="Arial"/>
                <a:sym typeface="Arial"/>
              </a:rPr>
              <a:pPr/>
              <a:t>BHC Stress NCO rate</a:t>
            </a:fld>
            <a:r>
              <a:rPr lang="en-US" sz="1000" smtClean="0">
                <a:latin typeface="Arial"/>
                <a:cs typeface="Arial"/>
                <a:sym typeface="Arial"/>
              </a:rPr>
              <a:t> </a:t>
            </a:r>
            <a:r>
              <a:rPr lang="en-US" sz="1000" dirty="0" smtClean="0">
                <a:latin typeface="Arial"/>
                <a:cs typeface="Arial"/>
                <a:sym typeface="Arial"/>
              </a:rPr>
              <a:t>(2016)</a:t>
            </a:r>
            <a:endParaRPr lang="en-GB" sz="1000" dirty="0">
              <a:latin typeface="Arial"/>
              <a:cs typeface="Arial"/>
              <a:sym typeface="Arial"/>
            </a:endParaRPr>
          </a:p>
        </p:txBody>
      </p:sp>
      <p:sp>
        <p:nvSpPr>
          <p:cNvPr id="25" name="Text Placeholder 6216"/>
          <p:cNvSpPr>
            <a:spLocks noGrp="1"/>
          </p:cNvSpPr>
          <p:nvPr>
            <p:custDataLst>
              <p:tags r:id="rId18"/>
            </p:custDataLst>
          </p:nvPr>
        </p:nvSpPr>
        <p:spPr bwMode="auto">
          <a:xfrm>
            <a:off x="884238" y="5357813"/>
            <a:ext cx="1257300"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spcCol="0" anchor="ctr"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nSpc>
                <a:spcPct val="100000"/>
              </a:lnSpc>
              <a:spcBef>
                <a:spcPct val="0"/>
              </a:spcBef>
              <a:spcAft>
                <a:spcPct val="0"/>
              </a:spcAft>
              <a:buNone/>
            </a:pPr>
            <a:fld id="{A0F51154-50EA-4A25-A270-37A6A196C697}" type="datetime'''''''''''''B''a''''se'' ''''''''''N''C''O rat''''e'">
              <a:rPr lang="en-US" sz="1000">
                <a:latin typeface="Arial"/>
                <a:cs typeface="Arial"/>
                <a:sym typeface="Arial"/>
              </a:rPr>
              <a:pPr/>
              <a:t>Base NCO rate</a:t>
            </a:fld>
            <a:r>
              <a:rPr lang="en-US" sz="1000" dirty="0" smtClean="0">
                <a:latin typeface="Arial"/>
                <a:cs typeface="Arial"/>
                <a:sym typeface="Arial"/>
              </a:rPr>
              <a:t> (2016)</a:t>
            </a:r>
            <a:endParaRPr lang="en-GB" sz="1000" dirty="0">
              <a:latin typeface="Arial"/>
              <a:cs typeface="Arial"/>
              <a:sym typeface="Arial"/>
            </a:endParaRPr>
          </a:p>
        </p:txBody>
      </p:sp>
      <p:sp>
        <p:nvSpPr>
          <p:cNvPr id="32" name="Rectangle 31"/>
          <p:cNvSpPr/>
          <p:nvPr/>
        </p:nvSpPr>
        <p:spPr>
          <a:xfrm>
            <a:off x="366712" y="1463040"/>
            <a:ext cx="4418966" cy="370614"/>
          </a:xfrm>
          <a:prstGeom prst="rect">
            <a:avLst/>
          </a:prstGeom>
        </p:spPr>
        <p:txBody>
          <a:bodyPr wrap="square" lIns="0" tIns="0" rIns="0" bIns="0">
            <a:spAutoFit/>
          </a:bodyPr>
          <a:lstStyle/>
          <a:p>
            <a:pPr algn="l"/>
            <a:r>
              <a:rPr lang="en-US" sz="1400" b="1" dirty="0" smtClean="0">
                <a:solidFill>
                  <a:srgbClr val="FF0000"/>
                </a:solidFill>
                <a:latin typeface="Arial" panose="020B0604020202020204" pitchFamily="34" charset="0"/>
                <a:cs typeface="Arial" panose="020B0604020202020204" pitchFamily="34" charset="0"/>
              </a:rPr>
              <a:t>CCAR </a:t>
            </a:r>
            <a:r>
              <a:rPr lang="en-US" sz="1400" b="1" dirty="0">
                <a:solidFill>
                  <a:srgbClr val="FF0000"/>
                </a:solidFill>
                <a:latin typeface="Arial" panose="020B0604020202020204" pitchFamily="34" charset="0"/>
                <a:cs typeface="Arial" panose="020B0604020202020204" pitchFamily="34" charset="0"/>
              </a:rPr>
              <a:t>Base vs BHC Stress monthly NCO </a:t>
            </a:r>
            <a:r>
              <a:rPr lang="en-US" sz="1400" b="1" dirty="0" smtClean="0">
                <a:solidFill>
                  <a:srgbClr val="FF0000"/>
                </a:solidFill>
                <a:latin typeface="Arial" panose="020B0604020202020204" pitchFamily="34" charset="0"/>
                <a:cs typeface="Arial" panose="020B0604020202020204" pitchFamily="34" charset="0"/>
              </a:rPr>
              <a:t>rates</a:t>
            </a:r>
            <a:r>
              <a:rPr lang="en-US" sz="1400" b="1" baseline="30000" dirty="0" smtClean="0">
                <a:solidFill>
                  <a:srgbClr val="FF0000"/>
                </a:solidFill>
                <a:latin typeface="Arial" panose="020B0604020202020204" pitchFamily="34" charset="0"/>
                <a:cs typeface="Arial" panose="020B0604020202020204" pitchFamily="34" charset="0"/>
              </a:rPr>
              <a:t>1</a:t>
            </a:r>
            <a:endParaRPr lang="en-US" sz="1400" b="1" dirty="0">
              <a:solidFill>
                <a:srgbClr val="FF0000"/>
              </a:solidFill>
              <a:latin typeface="Arial" panose="020B0604020202020204" pitchFamily="34" charset="0"/>
              <a:cs typeface="Arial" panose="020B0604020202020204" pitchFamily="34" charset="0"/>
            </a:endParaRPr>
          </a:p>
          <a:p>
            <a:pPr algn="l"/>
            <a:r>
              <a:rPr lang="en-US" sz="1400" dirty="0">
                <a:solidFill>
                  <a:srgbClr val="FF0000"/>
                </a:solidFill>
                <a:latin typeface="Arial" panose="020B0604020202020204" pitchFamily="34" charset="0"/>
                <a:cs typeface="Arial" panose="020B0604020202020204" pitchFamily="34" charset="0"/>
              </a:rPr>
              <a:t>2016 PQ1-PQ9, </a:t>
            </a:r>
            <a:r>
              <a:rPr lang="en-US" sz="1400" dirty="0" smtClean="0">
                <a:solidFill>
                  <a:srgbClr val="FF0000"/>
                </a:solidFill>
                <a:latin typeface="Arial" panose="020B0604020202020204" pitchFamily="34" charset="0"/>
                <a:cs typeface="Arial" panose="020B0604020202020204" pitchFamily="34" charset="0"/>
              </a:rPr>
              <a:t>annualized %</a:t>
            </a:r>
            <a:endParaRPr lang="en-US" sz="1400" dirty="0">
              <a:solidFill>
                <a:srgbClr val="FF0000"/>
              </a:solidFill>
              <a:latin typeface="Arial" panose="020B0604020202020204" pitchFamily="34" charset="0"/>
              <a:cs typeface="Arial" panose="020B0604020202020204" pitchFamily="34" charset="0"/>
            </a:endParaRPr>
          </a:p>
        </p:txBody>
      </p:sp>
      <p:cxnSp>
        <p:nvCxnSpPr>
          <p:cNvPr id="34" name="Straight Connector 33"/>
          <p:cNvCxnSpPr/>
          <p:nvPr/>
        </p:nvCxnSpPr>
        <p:spPr>
          <a:xfrm>
            <a:off x="4785678" y="1470025"/>
            <a:ext cx="0" cy="4862513"/>
          </a:xfrm>
          <a:prstGeom prst="line">
            <a:avLst/>
          </a:prstGeom>
          <a:ln>
            <a:solidFill>
              <a:schemeClr val="bg2"/>
            </a:solidFill>
            <a:tailEnd type="none"/>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1910215" y="6335084"/>
            <a:ext cx="3060133" cy="123111"/>
          </a:xfrm>
          <a:prstGeom prst="rect">
            <a:avLst/>
          </a:prstGeom>
          <a:noFill/>
        </p:spPr>
        <p:txBody>
          <a:bodyPr wrap="none" lIns="0" tIns="0" rIns="0" bIns="0" rtlCol="0">
            <a:spAutoFit/>
          </a:bodyPr>
          <a:lstStyle/>
          <a:p>
            <a:pPr algn="l">
              <a:lnSpc>
                <a:spcPct val="100000"/>
              </a:lnSpc>
            </a:pPr>
            <a:r>
              <a:rPr lang="en-GB" sz="800" dirty="0" smtClean="0">
                <a:latin typeface="Arial" panose="020B0604020202020204" pitchFamily="34" charset="0"/>
                <a:cs typeface="Arial" panose="020B0604020202020204" pitchFamily="34" charset="0"/>
              </a:rPr>
              <a:t>Calculated as monthly losses $ / monthly outstanding balances * 12</a:t>
            </a:r>
          </a:p>
        </p:txBody>
      </p:sp>
      <p:cxnSp>
        <p:nvCxnSpPr>
          <p:cNvPr id="40" name="Straight Connector 39"/>
          <p:cNvCxnSpPr/>
          <p:nvPr/>
        </p:nvCxnSpPr>
        <p:spPr>
          <a:xfrm>
            <a:off x="2413001" y="4416951"/>
            <a:ext cx="0" cy="350739"/>
          </a:xfrm>
          <a:prstGeom prst="line">
            <a:avLst/>
          </a:prstGeom>
          <a:ln>
            <a:solidFill>
              <a:schemeClr val="bg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2435225" y="4433889"/>
            <a:ext cx="2084388" cy="184666"/>
          </a:xfrm>
          <a:prstGeom prst="rect">
            <a:avLst/>
          </a:prstGeom>
          <a:solidFill>
            <a:schemeClr val="bg1"/>
          </a:solidFill>
        </p:spPr>
        <p:txBody>
          <a:bodyPr wrap="square" lIns="0" tIns="0" rIns="0" bIns="0" rtlCol="0">
            <a:spAutoFit/>
          </a:bodyPr>
          <a:lstStyle/>
          <a:p>
            <a:pPr>
              <a:lnSpc>
                <a:spcPct val="100000"/>
              </a:lnSpc>
            </a:pPr>
            <a:r>
              <a:rPr lang="en-GB" sz="1200" b="1" i="1" dirty="0" smtClean="0">
                <a:latin typeface="Arial" panose="020B0604020202020204" pitchFamily="34" charset="0"/>
                <a:cs typeface="Arial" panose="020B0604020202020204" pitchFamily="34" charset="0"/>
              </a:rPr>
              <a:t>~19.9x from Stress to Base</a:t>
            </a:r>
          </a:p>
        </p:txBody>
      </p:sp>
      <p:graphicFrame>
        <p:nvGraphicFramePr>
          <p:cNvPr id="45" name="Table 44"/>
          <p:cNvGraphicFramePr>
            <a:graphicFrameLocks noGrp="1"/>
          </p:cNvGraphicFramePr>
          <p:nvPr>
            <p:extLst>
              <p:ext uri="{D42A27DB-BD31-4B8C-83A1-F6EECF244321}">
                <p14:modId xmlns:p14="http://schemas.microsoft.com/office/powerpoint/2010/main" val="3984294059"/>
              </p:ext>
            </p:extLst>
          </p:nvPr>
        </p:nvGraphicFramePr>
        <p:xfrm>
          <a:off x="5143862" y="1459865"/>
          <a:ext cx="4082688" cy="2969895"/>
        </p:xfrm>
        <a:graphic>
          <a:graphicData uri="http://schemas.openxmlformats.org/drawingml/2006/table">
            <a:tbl>
              <a:tblPr firstRow="1" bandRow="1">
                <a:tableStyleId>{839DD9DD-9E6C-4910-8AC0-68ADFF6A6AFC}</a:tableStyleId>
              </a:tblPr>
              <a:tblGrid>
                <a:gridCol w="520338"/>
                <a:gridCol w="3562350"/>
              </a:tblGrid>
              <a:tr h="236855">
                <a:tc>
                  <a:txBody>
                    <a:bodyPr/>
                    <a:lstStyle/>
                    <a:p>
                      <a:endParaRPr lang="en-US" sz="1400" b="1" dirty="0">
                        <a:solidFill>
                          <a:srgbClr val="FF0000"/>
                        </a:solidFill>
                      </a:endParaRP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b="1" dirty="0" smtClean="0">
                          <a:solidFill>
                            <a:srgbClr val="FF0000"/>
                          </a:solidFill>
                          <a:latin typeface="Arial" panose="020B0604020202020204" pitchFamily="34" charset="0"/>
                          <a:cs typeface="Arial" panose="020B0604020202020204" pitchFamily="34" charset="0"/>
                        </a:rPr>
                        <a:t>Calibration approach</a:t>
                      </a:r>
                    </a:p>
                  </a:txBody>
                  <a:tcPr/>
                </a:tc>
              </a:tr>
              <a:tr h="1293495">
                <a:tc>
                  <a:txBody>
                    <a:bodyPr/>
                    <a:lstStyle/>
                    <a:p>
                      <a:r>
                        <a:rPr lang="en-US" sz="3600" b="1" dirty="0" smtClean="0">
                          <a:solidFill>
                            <a:srgbClr val="FF0000"/>
                          </a:solidFill>
                          <a:latin typeface="Arial" panose="020B0604020202020204" pitchFamily="34" charset="0"/>
                          <a:cs typeface="Arial" panose="020B0604020202020204" pitchFamily="34" charset="0"/>
                        </a:rPr>
                        <a:t>B</a:t>
                      </a:r>
                      <a:endParaRPr lang="en-US" sz="3600" b="1" dirty="0">
                        <a:solidFill>
                          <a:srgbClr val="FF0000"/>
                        </a:solidFill>
                        <a:latin typeface="Arial" panose="020B0604020202020204" pitchFamily="34" charset="0"/>
                        <a:cs typeface="Arial" panose="020B0604020202020204" pitchFamily="34" charset="0"/>
                      </a:endParaRPr>
                    </a:p>
                  </a:txBody>
                  <a:tcPr anchor="ctr"/>
                </a:tc>
                <a:tc>
                  <a:txBody>
                    <a:bodyPr/>
                    <a:lstStyle/>
                    <a:p>
                      <a:pPr marL="236538" indent="-236538" algn="l" fontAlgn="b">
                        <a:lnSpc>
                          <a:spcPct val="100000"/>
                        </a:lnSpc>
                        <a:spcBef>
                          <a:spcPts val="400"/>
                        </a:spcBef>
                        <a:spcAft>
                          <a:spcPts val="0"/>
                        </a:spcAft>
                        <a:buFont typeface="Arial" panose="020B0604020202020204" pitchFamily="34" charset="0"/>
                        <a:buChar char="•"/>
                        <a:defRPr/>
                      </a:pPr>
                      <a:r>
                        <a:rPr lang="en-US" sz="1200" dirty="0" smtClean="0">
                          <a:latin typeface="Arial" panose="020B0604020202020204" pitchFamily="34" charset="0"/>
                          <a:cs typeface="Arial" panose="020B0604020202020204" pitchFamily="34" charset="0"/>
                        </a:rPr>
                        <a:t>For GCB-MRG </a:t>
                      </a:r>
                      <a:r>
                        <a:rPr lang="en-US" sz="1200" baseline="0" dirty="0" smtClean="0">
                          <a:latin typeface="Arial" panose="020B0604020202020204" pitchFamily="34" charset="0"/>
                          <a:cs typeface="Arial" panose="020B0604020202020204" pitchFamily="34" charset="0"/>
                        </a:rPr>
                        <a:t>portfolio</a:t>
                      </a:r>
                      <a:r>
                        <a:rPr lang="en-US" sz="1200" dirty="0" smtClean="0">
                          <a:latin typeface="Arial" panose="020B0604020202020204" pitchFamily="34" charset="0"/>
                          <a:cs typeface="Arial" panose="020B0604020202020204" pitchFamily="34" charset="0"/>
                        </a:rPr>
                        <a:t>, calibrated preliminary anchor point based on CCAR BHC Stress to Base projected sensitivity</a:t>
                      </a:r>
                    </a:p>
                    <a:p>
                      <a:pPr marL="236538" indent="-236538" algn="l" fontAlgn="b">
                        <a:lnSpc>
                          <a:spcPct val="100000"/>
                        </a:lnSpc>
                        <a:spcBef>
                          <a:spcPts val="400"/>
                        </a:spcBef>
                        <a:spcAft>
                          <a:spcPts val="0"/>
                        </a:spcAft>
                        <a:buFont typeface="Arial" panose="020B0604020202020204" pitchFamily="34" charset="0"/>
                        <a:buChar char="•"/>
                        <a:defRPr/>
                      </a:pPr>
                      <a:r>
                        <a:rPr lang="en-US" sz="1200" dirty="0" smtClean="0">
                          <a:latin typeface="Arial" panose="020B0604020202020204" pitchFamily="34" charset="0"/>
                          <a:cs typeface="Arial" panose="020B0604020202020204" pitchFamily="34" charset="0"/>
                        </a:rPr>
                        <a:t>Used CCAR projection;</a:t>
                      </a:r>
                      <a:r>
                        <a:rPr lang="en-US" sz="1200" baseline="0" dirty="0" smtClean="0">
                          <a:latin typeface="Arial" panose="020B0604020202020204" pitchFamily="34" charset="0"/>
                          <a:cs typeface="Arial" panose="020B0604020202020204" pitchFamily="34" charset="0"/>
                        </a:rPr>
                        <a:t> </a:t>
                      </a:r>
                      <a:r>
                        <a:rPr lang="en-US" sz="1200" dirty="0" smtClean="0">
                          <a:latin typeface="Arial" panose="020B0604020202020204" pitchFamily="34" charset="0"/>
                          <a:cs typeface="Arial" panose="020B0604020202020204" pitchFamily="34" charset="0"/>
                        </a:rPr>
                        <a:t>improved</a:t>
                      </a:r>
                      <a:r>
                        <a:rPr lang="en-US" sz="1200" baseline="0" dirty="0" smtClean="0">
                          <a:latin typeface="Arial" panose="020B0604020202020204" pitchFamily="34" charset="0"/>
                          <a:cs typeface="Arial" panose="020B0604020202020204" pitchFamily="34" charset="0"/>
                        </a:rPr>
                        <a:t> </a:t>
                      </a:r>
                      <a:r>
                        <a:rPr lang="en-US" sz="1200" dirty="0" smtClean="0">
                          <a:latin typeface="Arial" panose="020B0604020202020204" pitchFamily="34" charset="0"/>
                          <a:cs typeface="Arial" panose="020B0604020202020204" pitchFamily="34" charset="0"/>
                        </a:rPr>
                        <a:t>CCAR model has reliable sensitivity</a:t>
                      </a:r>
                    </a:p>
                  </a:txBody>
                  <a:tcPr/>
                </a:tc>
              </a:tr>
              <a:tr h="1371600">
                <a:tc>
                  <a:txBody>
                    <a:bodyPr/>
                    <a:lstStyle/>
                    <a:p>
                      <a:r>
                        <a:rPr lang="en-US" sz="3600" b="1" dirty="0" smtClean="0">
                          <a:solidFill>
                            <a:srgbClr val="FF0000"/>
                          </a:solidFill>
                          <a:latin typeface="Arial" panose="020B0604020202020204" pitchFamily="34" charset="0"/>
                          <a:cs typeface="Arial" panose="020B0604020202020204" pitchFamily="34" charset="0"/>
                        </a:rPr>
                        <a:t>D</a:t>
                      </a:r>
                      <a:endParaRPr lang="en-US" sz="3600" b="1" dirty="0">
                        <a:solidFill>
                          <a:srgbClr val="FF0000"/>
                        </a:solidFill>
                        <a:latin typeface="Arial" panose="020B0604020202020204" pitchFamily="34" charset="0"/>
                        <a:cs typeface="Arial" panose="020B0604020202020204" pitchFamily="34" charset="0"/>
                      </a:endParaRPr>
                    </a:p>
                  </a:txBody>
                  <a:tcPr anchor="ctr"/>
                </a:tc>
                <a:tc>
                  <a:txBody>
                    <a:bodyPr/>
                    <a:lstStyle/>
                    <a:p>
                      <a:pPr marL="171450" marR="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smtClean="0">
                          <a:latin typeface="Arial" panose="020B0604020202020204" pitchFamily="34" charset="0"/>
                          <a:cs typeface="Arial" panose="020B0604020202020204" pitchFamily="34" charset="0"/>
                        </a:rPr>
                        <a:t>Management reviewed the anchor point</a:t>
                      </a:r>
                      <a:r>
                        <a:rPr lang="en-US" sz="1200" baseline="0" dirty="0" smtClean="0">
                          <a:latin typeface="Arial" panose="020B0604020202020204" pitchFamily="34" charset="0"/>
                          <a:cs typeface="Arial" panose="020B0604020202020204" pitchFamily="34" charset="0"/>
                        </a:rPr>
                        <a:t> and did not apply further adjustment (see appendix)</a:t>
                      </a:r>
                    </a:p>
                    <a:p>
                      <a:pPr marL="0" marR="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dirty="0"/>
                    </a:p>
                  </a:txBody>
                  <a:tcPr/>
                </a:tc>
              </a:tr>
            </a:tbl>
          </a:graphicData>
        </a:graphic>
      </p:graphicFrame>
      <p:grpSp>
        <p:nvGrpSpPr>
          <p:cNvPr id="47" name="Group 46"/>
          <p:cNvGrpSpPr/>
          <p:nvPr/>
        </p:nvGrpSpPr>
        <p:grpSpPr>
          <a:xfrm>
            <a:off x="443921" y="72184"/>
            <a:ext cx="3881751" cy="189008"/>
            <a:chOff x="403281" y="164517"/>
            <a:chExt cx="3881751" cy="189008"/>
          </a:xfrm>
        </p:grpSpPr>
        <p:sp>
          <p:nvSpPr>
            <p:cNvPr id="48" name="Text Box 75"/>
            <p:cNvSpPr txBox="1">
              <a:spLocks noChangeArrowheads="1"/>
            </p:cNvSpPr>
            <p:nvPr/>
          </p:nvSpPr>
          <p:spPr bwMode="gray">
            <a:xfrm>
              <a:off x="636148" y="166688"/>
              <a:ext cx="3648884" cy="184666"/>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none" lIns="0" tIns="0" rIns="0" bIns="0">
              <a:spAutoFit/>
            </a:bodyPr>
            <a:lstStyle/>
            <a:p>
              <a:pPr algn="l">
                <a:lnSpc>
                  <a:spcPct val="100000"/>
                </a:lnSpc>
              </a:pPr>
              <a:r>
                <a:rPr lang="en-US" sz="1200" dirty="0">
                  <a:solidFill>
                    <a:srgbClr val="FF0000"/>
                  </a:solidFill>
                </a:rPr>
                <a:t>Credit risk – Losses: </a:t>
              </a:r>
              <a:r>
                <a:rPr lang="en-US" sz="1200" dirty="0">
                  <a:solidFill>
                    <a:schemeClr val="accent1"/>
                  </a:solidFill>
                </a:rPr>
                <a:t>Calibration – </a:t>
              </a:r>
              <a:r>
                <a:rPr lang="en-US" sz="1200" dirty="0" smtClean="0">
                  <a:solidFill>
                    <a:srgbClr val="FF0000"/>
                  </a:solidFill>
                </a:rPr>
                <a:t>Net Charge-off rate</a:t>
              </a:r>
              <a:endParaRPr lang="en-US" sz="1200" dirty="0">
                <a:solidFill>
                  <a:srgbClr val="FF0000"/>
                </a:solidFill>
              </a:endParaRPr>
            </a:p>
          </p:txBody>
        </p:sp>
        <p:sp>
          <p:nvSpPr>
            <p:cNvPr id="49" name="Oval 48"/>
            <p:cNvSpPr/>
            <p:nvPr/>
          </p:nvSpPr>
          <p:spPr bwMode="auto">
            <a:xfrm>
              <a:off x="403281" y="164517"/>
              <a:ext cx="189008" cy="189008"/>
            </a:xfrm>
            <a:prstGeom prst="ellipse">
              <a:avLst/>
            </a:prstGeom>
            <a:solidFill>
              <a:srgbClr val="FF000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lang="en-US" b="1" dirty="0">
                  <a:solidFill>
                    <a:schemeClr val="bg1"/>
                  </a:solidFill>
                  <a:ea typeface="ＭＳ Ｐゴシック" pitchFamily="-112" charset="-128"/>
                  <a:cs typeface="ＭＳ Ｐゴシック" pitchFamily="-112" charset="-128"/>
                </a:rPr>
                <a:t>2</a:t>
              </a:r>
              <a:endParaRPr kumimoji="0" lang="en-US" b="1" i="0" u="none" strike="noStrike" cap="none" normalizeH="0" baseline="0" dirty="0">
                <a:ln>
                  <a:noFill/>
                </a:ln>
                <a:solidFill>
                  <a:schemeClr val="bg1"/>
                </a:solidFill>
                <a:effectLst/>
                <a:latin typeface="Arial" charset="0"/>
                <a:ea typeface="ＭＳ Ｐゴシック" pitchFamily="-112" charset="-128"/>
                <a:cs typeface="ＭＳ Ｐゴシック" pitchFamily="-112" charset="-128"/>
              </a:endParaRPr>
            </a:p>
          </p:txBody>
        </p:sp>
      </p:grpSp>
      <p:graphicFrame>
        <p:nvGraphicFramePr>
          <p:cNvPr id="44" name="Table 43"/>
          <p:cNvGraphicFramePr>
            <a:graphicFrameLocks noGrp="1"/>
          </p:cNvGraphicFramePr>
          <p:nvPr>
            <p:extLst>
              <p:ext uri="{D42A27DB-BD31-4B8C-83A1-F6EECF244321}">
                <p14:modId xmlns:p14="http://schemas.microsoft.com/office/powerpoint/2010/main" val="2289850903"/>
              </p:ext>
            </p:extLst>
          </p:nvPr>
        </p:nvGraphicFramePr>
        <p:xfrm>
          <a:off x="6014720" y="3548411"/>
          <a:ext cx="3232468" cy="786384"/>
        </p:xfrm>
        <a:graphic>
          <a:graphicData uri="http://schemas.openxmlformats.org/drawingml/2006/table">
            <a:tbl>
              <a:tblPr firstRow="1" bandRow="1">
                <a:tableStyleId>{839DD9DD-9E6C-4910-8AC0-68ADFF6A6AFC}</a:tableStyleId>
              </a:tblPr>
              <a:tblGrid>
                <a:gridCol w="1008380"/>
                <a:gridCol w="1092200"/>
                <a:gridCol w="1131888"/>
              </a:tblGrid>
              <a:tr h="271590">
                <a:tc>
                  <a:txBody>
                    <a:bodyPr/>
                    <a:lstStyle/>
                    <a:p>
                      <a:endParaRPr lang="en-US" sz="1000" dirty="0">
                        <a:latin typeface="Arial" panose="020B0604020202020204" pitchFamily="34" charset="0"/>
                        <a:cs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000" dirty="0" smtClean="0">
                          <a:solidFill>
                            <a:schemeClr val="tx1"/>
                          </a:solidFill>
                          <a:latin typeface="Arial" panose="020B0604020202020204" pitchFamily="34" charset="0"/>
                          <a:cs typeface="Arial" panose="020B0604020202020204" pitchFamily="34" charset="0"/>
                        </a:rPr>
                        <a:t>CCAR</a:t>
                      </a:r>
                      <a:r>
                        <a:rPr lang="en-US" sz="1000" baseline="0" dirty="0" smtClean="0">
                          <a:solidFill>
                            <a:schemeClr val="tx1"/>
                          </a:solidFill>
                          <a:latin typeface="Arial" panose="020B0604020202020204" pitchFamily="34" charset="0"/>
                          <a:cs typeface="Arial" panose="020B0604020202020204" pitchFamily="34" charset="0"/>
                        </a:rPr>
                        <a:t> anchor point </a:t>
                      </a:r>
                      <a:endParaRPr lang="en-US" sz="100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000" dirty="0" smtClean="0">
                          <a:solidFill>
                            <a:srgbClr val="FF0000"/>
                          </a:solidFill>
                          <a:latin typeface="Arial" panose="020B0604020202020204" pitchFamily="34" charset="0"/>
                          <a:cs typeface="Arial" panose="020B0604020202020204" pitchFamily="34" charset="0"/>
                        </a:rPr>
                        <a:t>Revised</a:t>
                      </a:r>
                      <a:r>
                        <a:rPr lang="en-US" sz="1000" baseline="0" dirty="0" smtClean="0">
                          <a:solidFill>
                            <a:srgbClr val="FF0000"/>
                          </a:solidFill>
                          <a:latin typeface="Arial" panose="020B0604020202020204" pitchFamily="34" charset="0"/>
                          <a:cs typeface="Arial" panose="020B0604020202020204" pitchFamily="34" charset="0"/>
                        </a:rPr>
                        <a:t> stress scalar</a:t>
                      </a:r>
                      <a:endParaRPr lang="en-US" sz="1000" dirty="0">
                        <a:solidFill>
                          <a:srgbClr val="FF0000"/>
                        </a:solidFill>
                        <a:latin typeface="Arial" panose="020B0604020202020204" pitchFamily="34" charset="0"/>
                        <a:cs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r>
              <a:tr h="271590">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marL="169863" indent="0" algn="l" defTabSz="914400" rtl="0" eaLnBrk="1" latinLnBrk="0" hangingPunct="1"/>
                      <a:r>
                        <a:rPr lang="en-US" sz="1100" b="1" i="0" kern="1200" dirty="0" smtClean="0">
                          <a:solidFill>
                            <a:schemeClr val="tx1"/>
                          </a:solidFill>
                          <a:latin typeface="Arial" panose="020B0604020202020204" pitchFamily="34" charset="0"/>
                          <a:ea typeface="+mn-ea"/>
                          <a:cs typeface="Arial" panose="020B0604020202020204" pitchFamily="34" charset="0"/>
                        </a:rPr>
                        <a:t>GCB –</a:t>
                      </a:r>
                      <a:r>
                        <a:rPr lang="en-US" sz="1100" b="1" i="0" kern="1200" baseline="0" dirty="0" smtClean="0">
                          <a:solidFill>
                            <a:schemeClr val="tx1"/>
                          </a:solidFill>
                          <a:latin typeface="Arial" panose="020B0604020202020204" pitchFamily="34" charset="0"/>
                          <a:ea typeface="+mn-ea"/>
                          <a:cs typeface="Arial" panose="020B0604020202020204" pitchFamily="34" charset="0"/>
                        </a:rPr>
                        <a:t> MRG</a:t>
                      </a:r>
                      <a:endParaRPr lang="en-US" sz="1100" b="1" i="0" kern="1200" dirty="0">
                        <a:solidFill>
                          <a:schemeClr val="tx1"/>
                        </a:solidFill>
                        <a:latin typeface="Arial" panose="020B0604020202020204" pitchFamily="34" charset="0"/>
                        <a:ea typeface="+mn-ea"/>
                        <a:cs typeface="Arial" panose="020B0604020202020204" pitchFamily="34" charset="0"/>
                      </a:endParaRPr>
                    </a:p>
                  </a:txBody>
                  <a:tcPr marL="36576" marR="36576" marT="27432" marB="27432" anchor="ctr">
                    <a:lnL w="12700" cap="flat" cmpd="sng" algn="ctr">
                      <a:solidFill>
                        <a:schemeClr val="bg1">
                          <a:lumMod val="50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fontAlgn="ctr"/>
                      <a:r>
                        <a:rPr lang="en-US" sz="1100" b="0" i="0" u="none" strike="noStrike" dirty="0" smtClean="0">
                          <a:solidFill>
                            <a:schemeClr val="tx1"/>
                          </a:solidFill>
                          <a:effectLst/>
                          <a:latin typeface="Arial" panose="020B0604020202020204" pitchFamily="34" charset="0"/>
                          <a:cs typeface="Arial" panose="020B0604020202020204" pitchFamily="34" charset="0"/>
                        </a:rPr>
                        <a:t>19.9</a:t>
                      </a:r>
                      <a:endParaRPr lang="en-US" sz="1100" b="0" i="0" u="none" strike="noStrike" dirty="0">
                        <a:solidFill>
                          <a:schemeClr val="tx1"/>
                        </a:solidFill>
                        <a:effectLst/>
                        <a:latin typeface="Arial" panose="020B0604020202020204" pitchFamily="34" charset="0"/>
                        <a:cs typeface="Arial" panose="020B0604020202020204" pitchFamily="34" charset="0"/>
                      </a:endParaRPr>
                    </a:p>
                  </a:txBody>
                  <a:tcPr marL="0" marR="0" marT="0" marB="0" anchor="ctr">
                    <a:lnL w="12700" cap="flat" cmpd="sng" algn="ctr">
                      <a:no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100" b="0" i="0" u="none" strike="noStrike" dirty="0" smtClean="0">
                          <a:solidFill>
                            <a:schemeClr val="accent1"/>
                          </a:solidFill>
                          <a:effectLst/>
                          <a:latin typeface="Arial" panose="020B0604020202020204" pitchFamily="34" charset="0"/>
                          <a:cs typeface="Arial" panose="020B0604020202020204" pitchFamily="34" charset="0"/>
                        </a:rPr>
                        <a:t>N/A</a:t>
                      </a:r>
                      <a:endParaRPr lang="en-US" sz="1100" b="0" i="0" u="none" strike="noStrike" dirty="0">
                        <a:solidFill>
                          <a:schemeClr val="accent1"/>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r>
            </a:tbl>
          </a:graphicData>
        </a:graphic>
      </p:graphicFrame>
    </p:spTree>
    <p:extLst>
      <p:ext uri="{BB962C8B-B14F-4D97-AF65-F5344CB8AC3E}">
        <p14:creationId xmlns:p14="http://schemas.microsoft.com/office/powerpoint/2010/main" val="12575117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extLst>
              <p:ext uri="{D42A27DB-BD31-4B8C-83A1-F6EECF244321}">
                <p14:modId xmlns:p14="http://schemas.microsoft.com/office/powerpoint/2010/main" val="2136485509"/>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10349"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2" name="Content Placeholder 1"/>
          <p:cNvSpPr>
            <a:spLocks noGrp="1"/>
          </p:cNvSpPr>
          <p:nvPr>
            <p:ph sz="quarter" idx="11"/>
          </p:nvPr>
        </p:nvSpPr>
        <p:spPr>
          <a:xfrm>
            <a:off x="852722" y="452510"/>
            <a:ext cx="8161960" cy="435610"/>
          </a:xfrm>
        </p:spPr>
        <p:txBody>
          <a:bodyPr/>
          <a:lstStyle/>
          <a:p>
            <a:r>
              <a:rPr lang="en-GB" dirty="0" smtClean="0"/>
              <a:t>Calibration: </a:t>
            </a:r>
            <a:r>
              <a:rPr lang="en-US" b="0" dirty="0" smtClean="0"/>
              <a:t>NCO anchor points – </a:t>
            </a:r>
            <a:r>
              <a:rPr lang="en-US" b="0" dirty="0"/>
              <a:t>GCB </a:t>
            </a:r>
            <a:r>
              <a:rPr lang="en-US" b="0" dirty="0" smtClean="0"/>
              <a:t>MRG</a:t>
            </a:r>
            <a:endParaRPr lang="en-US" b="0" dirty="0"/>
          </a:p>
        </p:txBody>
      </p:sp>
      <p:sp>
        <p:nvSpPr>
          <p:cNvPr id="16" name="Rectangle 15"/>
          <p:cNvSpPr/>
          <p:nvPr/>
        </p:nvSpPr>
        <p:spPr>
          <a:xfrm>
            <a:off x="362780" y="1463040"/>
            <a:ext cx="8425620" cy="185307"/>
          </a:xfrm>
          <a:prstGeom prst="rect">
            <a:avLst/>
          </a:prstGeom>
        </p:spPr>
        <p:txBody>
          <a:bodyPr wrap="square" lIns="0" tIns="0" rIns="0" bIns="0">
            <a:spAutoFit/>
          </a:bodyPr>
          <a:lstStyle/>
          <a:p>
            <a:pPr algn="l"/>
            <a:r>
              <a:rPr lang="en-GB" sz="1400" b="1" dirty="0" smtClean="0">
                <a:solidFill>
                  <a:srgbClr val="FF0000"/>
                </a:solidFill>
                <a:latin typeface="Arial" panose="020B0604020202020204" pitchFamily="34" charset="0"/>
                <a:cs typeface="Arial" panose="020B0604020202020204" pitchFamily="34" charset="0"/>
              </a:rPr>
              <a:t>SBNA range </a:t>
            </a:r>
            <a:r>
              <a:rPr lang="en-GB" sz="1400" b="1" dirty="0">
                <a:solidFill>
                  <a:srgbClr val="FF0000"/>
                </a:solidFill>
                <a:latin typeface="Arial" panose="020B0604020202020204" pitchFamily="34" charset="0"/>
                <a:cs typeface="Arial" panose="020B0604020202020204" pitchFamily="34" charset="0"/>
              </a:rPr>
              <a:t>of stress scalars and NCO </a:t>
            </a:r>
            <a:r>
              <a:rPr lang="en-GB" sz="1400" b="1" dirty="0" smtClean="0">
                <a:solidFill>
                  <a:srgbClr val="FF0000"/>
                </a:solidFill>
                <a:latin typeface="Arial" panose="020B0604020202020204" pitchFamily="34" charset="0"/>
                <a:cs typeface="Arial" panose="020B0604020202020204" pitchFamily="34" charset="0"/>
              </a:rPr>
              <a:t>anchor points</a:t>
            </a:r>
            <a:endParaRPr lang="en-GB" sz="1400" dirty="0">
              <a:solidFill>
                <a:srgbClr val="FF0000"/>
              </a:solidFill>
              <a:latin typeface="Arial" panose="020B0604020202020204" pitchFamily="34" charset="0"/>
              <a:cs typeface="Arial" panose="020B0604020202020204" pitchFamily="34" charset="0"/>
            </a:endParaRPr>
          </a:p>
        </p:txBody>
      </p:sp>
      <p:graphicFrame>
        <p:nvGraphicFramePr>
          <p:cNvPr id="29" name="Table 28"/>
          <p:cNvGraphicFramePr>
            <a:graphicFrameLocks noGrp="1"/>
          </p:cNvGraphicFramePr>
          <p:nvPr>
            <p:extLst>
              <p:ext uri="{D42A27DB-BD31-4B8C-83A1-F6EECF244321}">
                <p14:modId xmlns:p14="http://schemas.microsoft.com/office/powerpoint/2010/main" val="3969317535"/>
              </p:ext>
            </p:extLst>
          </p:nvPr>
        </p:nvGraphicFramePr>
        <p:xfrm>
          <a:off x="365610" y="2448474"/>
          <a:ext cx="8881582" cy="2762408"/>
        </p:xfrm>
        <a:graphic>
          <a:graphicData uri="http://schemas.openxmlformats.org/drawingml/2006/table">
            <a:tbl>
              <a:tblPr firstRow="1" lastRow="1" bandRow="1"/>
              <a:tblGrid>
                <a:gridCol w="1788310"/>
                <a:gridCol w="863799"/>
                <a:gridCol w="863799"/>
                <a:gridCol w="894279"/>
                <a:gridCol w="894279"/>
                <a:gridCol w="894279"/>
                <a:gridCol w="894279"/>
                <a:gridCol w="894279"/>
                <a:gridCol w="894279"/>
              </a:tblGrid>
              <a:tr h="301101">
                <a:tc rowSpan="2">
                  <a:txBody>
                    <a:bodyPr/>
                    <a:lstStyle>
                      <a:lvl1pPr marL="0" algn="l" defTabSz="457200" rtl="0" eaLnBrk="1" latinLnBrk="0" hangingPunct="1">
                        <a:defRPr sz="1800" b="1" kern="1200">
                          <a:solidFill>
                            <a:schemeClr val="lt1"/>
                          </a:solidFill>
                          <a:latin typeface="Arial"/>
                        </a:defRPr>
                      </a:lvl1pPr>
                      <a:lvl2pPr marL="457200" algn="l" defTabSz="457200" rtl="0" eaLnBrk="1" latinLnBrk="0" hangingPunct="1">
                        <a:defRPr sz="1800" b="1" kern="1200">
                          <a:solidFill>
                            <a:schemeClr val="lt1"/>
                          </a:solidFill>
                          <a:latin typeface="Arial"/>
                        </a:defRPr>
                      </a:lvl2pPr>
                      <a:lvl3pPr marL="914400" algn="l" defTabSz="457200" rtl="0" eaLnBrk="1" latinLnBrk="0" hangingPunct="1">
                        <a:defRPr sz="1800" b="1" kern="1200">
                          <a:solidFill>
                            <a:schemeClr val="lt1"/>
                          </a:solidFill>
                          <a:latin typeface="Arial"/>
                        </a:defRPr>
                      </a:lvl3pPr>
                      <a:lvl4pPr marL="1371600" algn="l" defTabSz="457200" rtl="0" eaLnBrk="1" latinLnBrk="0" hangingPunct="1">
                        <a:defRPr sz="1800" b="1" kern="1200">
                          <a:solidFill>
                            <a:schemeClr val="lt1"/>
                          </a:solidFill>
                          <a:latin typeface="Arial"/>
                        </a:defRPr>
                      </a:lvl4pPr>
                      <a:lvl5pPr marL="1828800" algn="l" defTabSz="457200" rtl="0" eaLnBrk="1" latinLnBrk="0" hangingPunct="1">
                        <a:defRPr sz="1800" b="1" kern="1200">
                          <a:solidFill>
                            <a:schemeClr val="lt1"/>
                          </a:solidFill>
                          <a:latin typeface="Arial"/>
                        </a:defRPr>
                      </a:lvl5pPr>
                      <a:lvl6pPr marL="2286000" algn="l" defTabSz="457200" rtl="0" eaLnBrk="1" latinLnBrk="0" hangingPunct="1">
                        <a:defRPr sz="1800" b="1" kern="1200">
                          <a:solidFill>
                            <a:schemeClr val="lt1"/>
                          </a:solidFill>
                          <a:latin typeface="Arial"/>
                        </a:defRPr>
                      </a:lvl6pPr>
                      <a:lvl7pPr marL="2743200" algn="l" defTabSz="457200" rtl="0" eaLnBrk="1" latinLnBrk="0" hangingPunct="1">
                        <a:defRPr sz="1800" b="1" kern="1200">
                          <a:solidFill>
                            <a:schemeClr val="lt1"/>
                          </a:solidFill>
                          <a:latin typeface="Arial"/>
                        </a:defRPr>
                      </a:lvl7pPr>
                      <a:lvl8pPr marL="3200400" algn="l" defTabSz="457200" rtl="0" eaLnBrk="1" latinLnBrk="0" hangingPunct="1">
                        <a:defRPr sz="1800" b="1" kern="1200">
                          <a:solidFill>
                            <a:schemeClr val="lt1"/>
                          </a:solidFill>
                          <a:latin typeface="Arial"/>
                        </a:defRPr>
                      </a:lvl8pPr>
                      <a:lvl9pPr marL="3657600" algn="l" defTabSz="457200" rtl="0" eaLnBrk="1" latinLnBrk="0" hangingPunct="1">
                        <a:defRPr sz="1800" b="1" kern="1200">
                          <a:solidFill>
                            <a:schemeClr val="lt1"/>
                          </a:solidFill>
                          <a:latin typeface="Arial"/>
                        </a:defRPr>
                      </a:lvl9pPr>
                    </a:lstStyle>
                    <a:p>
                      <a:r>
                        <a:rPr lang="en-US" sz="1100" b="1" dirty="0" smtClean="0">
                          <a:solidFill>
                            <a:srgbClr val="FF0000"/>
                          </a:solidFill>
                          <a:latin typeface="Arial" panose="020B0604020202020204" pitchFamily="34" charset="0"/>
                          <a:cs typeface="Arial" panose="020B0604020202020204" pitchFamily="34" charset="0"/>
                        </a:rPr>
                        <a:t>Portfolio</a:t>
                      </a:r>
                    </a:p>
                  </a:txBody>
                  <a:tcPr marL="36576" marR="36576" marT="27432" marB="2743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lvl1pPr marL="0" algn="l" defTabSz="457200" rtl="0" eaLnBrk="1" latinLnBrk="0" hangingPunct="1">
                        <a:defRPr sz="1800" b="1" kern="1200">
                          <a:solidFill>
                            <a:schemeClr val="lt1"/>
                          </a:solidFill>
                          <a:latin typeface="Arial"/>
                        </a:defRPr>
                      </a:lvl1pPr>
                      <a:lvl2pPr marL="457200" algn="l" defTabSz="457200" rtl="0" eaLnBrk="1" latinLnBrk="0" hangingPunct="1">
                        <a:defRPr sz="1800" b="1" kern="1200">
                          <a:solidFill>
                            <a:schemeClr val="lt1"/>
                          </a:solidFill>
                          <a:latin typeface="Arial"/>
                        </a:defRPr>
                      </a:lvl2pPr>
                      <a:lvl3pPr marL="914400" algn="l" defTabSz="457200" rtl="0" eaLnBrk="1" latinLnBrk="0" hangingPunct="1">
                        <a:defRPr sz="1800" b="1" kern="1200">
                          <a:solidFill>
                            <a:schemeClr val="lt1"/>
                          </a:solidFill>
                          <a:latin typeface="Arial"/>
                        </a:defRPr>
                      </a:lvl3pPr>
                      <a:lvl4pPr marL="1371600" algn="l" defTabSz="457200" rtl="0" eaLnBrk="1" latinLnBrk="0" hangingPunct="1">
                        <a:defRPr sz="1800" b="1" kern="1200">
                          <a:solidFill>
                            <a:schemeClr val="lt1"/>
                          </a:solidFill>
                          <a:latin typeface="Arial"/>
                        </a:defRPr>
                      </a:lvl4pPr>
                      <a:lvl5pPr marL="1828800" algn="l" defTabSz="457200" rtl="0" eaLnBrk="1" latinLnBrk="0" hangingPunct="1">
                        <a:defRPr sz="1800" b="1" kern="1200">
                          <a:solidFill>
                            <a:schemeClr val="lt1"/>
                          </a:solidFill>
                          <a:latin typeface="Arial"/>
                        </a:defRPr>
                      </a:lvl5pPr>
                      <a:lvl6pPr marL="2286000" algn="l" defTabSz="457200" rtl="0" eaLnBrk="1" latinLnBrk="0" hangingPunct="1">
                        <a:defRPr sz="1800" b="1" kern="1200">
                          <a:solidFill>
                            <a:schemeClr val="lt1"/>
                          </a:solidFill>
                          <a:latin typeface="Arial"/>
                        </a:defRPr>
                      </a:lvl6pPr>
                      <a:lvl7pPr marL="2743200" algn="l" defTabSz="457200" rtl="0" eaLnBrk="1" latinLnBrk="0" hangingPunct="1">
                        <a:defRPr sz="1800" b="1" kern="1200">
                          <a:solidFill>
                            <a:schemeClr val="lt1"/>
                          </a:solidFill>
                          <a:latin typeface="Arial"/>
                        </a:defRPr>
                      </a:lvl7pPr>
                      <a:lvl8pPr marL="3200400" algn="l" defTabSz="457200" rtl="0" eaLnBrk="1" latinLnBrk="0" hangingPunct="1">
                        <a:defRPr sz="1800" b="1" kern="1200">
                          <a:solidFill>
                            <a:schemeClr val="lt1"/>
                          </a:solidFill>
                          <a:latin typeface="Arial"/>
                        </a:defRPr>
                      </a:lvl8pPr>
                      <a:lvl9pPr marL="3657600" algn="l" defTabSz="457200" rtl="0" eaLnBrk="1" latinLnBrk="0" hangingPunct="1">
                        <a:defRPr sz="1800" b="1" kern="1200">
                          <a:solidFill>
                            <a:schemeClr val="lt1"/>
                          </a:solidFill>
                          <a:latin typeface="Arial"/>
                        </a:defRPr>
                      </a:lvl9pPr>
                    </a:lstStyle>
                    <a:p>
                      <a:pPr algn="ctr"/>
                      <a:r>
                        <a:rPr lang="en-US" sz="1100" b="1" kern="1200" dirty="0" smtClean="0">
                          <a:solidFill>
                            <a:srgbClr val="FF0000"/>
                          </a:solidFill>
                          <a:latin typeface="Arial" panose="020B0604020202020204" pitchFamily="34" charset="0"/>
                          <a:ea typeface="+mn-ea"/>
                          <a:cs typeface="Arial" panose="020B0604020202020204" pitchFamily="34" charset="0"/>
                        </a:rPr>
                        <a:t>CCAR</a:t>
                      </a:r>
                      <a:r>
                        <a:rPr lang="en-US" sz="1100" b="1" kern="1200" baseline="0" dirty="0" smtClean="0">
                          <a:solidFill>
                            <a:srgbClr val="FF0000"/>
                          </a:solidFill>
                          <a:latin typeface="Arial" panose="020B0604020202020204" pitchFamily="34" charset="0"/>
                          <a:ea typeface="+mn-ea"/>
                          <a:cs typeface="Arial" panose="020B0604020202020204" pitchFamily="34" charset="0"/>
                        </a:rPr>
                        <a:t> anchor l</a:t>
                      </a:r>
                      <a:r>
                        <a:rPr lang="en-US" sz="1100" b="1" kern="1200" dirty="0" smtClean="0">
                          <a:solidFill>
                            <a:srgbClr val="FF0000"/>
                          </a:solidFill>
                          <a:latin typeface="Arial" panose="020B0604020202020204" pitchFamily="34" charset="0"/>
                          <a:ea typeface="+mn-ea"/>
                          <a:cs typeface="Arial" panose="020B0604020202020204" pitchFamily="34" charset="0"/>
                        </a:rPr>
                        <a:t>oss budget</a:t>
                      </a:r>
                      <a:endParaRPr lang="en-US" sz="1100" b="1" kern="1200" dirty="0">
                        <a:solidFill>
                          <a:srgbClr val="FF0000"/>
                        </a:solidFill>
                        <a:latin typeface="Arial" panose="020B0604020202020204" pitchFamily="34" charset="0"/>
                        <a:ea typeface="+mn-ea"/>
                        <a:cs typeface="Arial" panose="020B0604020202020204" pitchFamily="34" charset="0"/>
                      </a:endParaRPr>
                    </a:p>
                  </a:txBody>
                  <a:tcPr marL="36576" marR="36576" marT="27432" marB="2743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hMerge="1">
                  <a:txBody>
                    <a:bodyPr/>
                    <a:lstStyle/>
                    <a:p>
                      <a:pPr algn="ctr"/>
                      <a:endParaRPr lang="en-US" sz="1100" b="1" dirty="0">
                        <a:solidFill>
                          <a:schemeClr val="tx1"/>
                        </a:solidFill>
                        <a:latin typeface="+mj-lt"/>
                        <a:cs typeface="Arial" panose="020B0604020202020204" pitchFamily="34" charset="0"/>
                      </a:endParaRPr>
                    </a:p>
                  </a:txBody>
                  <a:tcPr marL="36576" marR="36576" marT="27432" marB="27432"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2"/>
                    </a:solidFill>
                  </a:tcPr>
                </a:tc>
                <a:tc rowSpan="2">
                  <a:txBody>
                    <a:bodyPr/>
                    <a:lstStyle>
                      <a:lvl1pPr marL="0" algn="l" defTabSz="457200" rtl="0" eaLnBrk="1" latinLnBrk="0" hangingPunct="1">
                        <a:defRPr sz="1800" b="1" kern="1200">
                          <a:solidFill>
                            <a:schemeClr val="lt1"/>
                          </a:solidFill>
                          <a:latin typeface="Arial"/>
                        </a:defRPr>
                      </a:lvl1pPr>
                      <a:lvl2pPr marL="457200" algn="l" defTabSz="457200" rtl="0" eaLnBrk="1" latinLnBrk="0" hangingPunct="1">
                        <a:defRPr sz="1800" b="1" kern="1200">
                          <a:solidFill>
                            <a:schemeClr val="lt1"/>
                          </a:solidFill>
                          <a:latin typeface="Arial"/>
                        </a:defRPr>
                      </a:lvl2pPr>
                      <a:lvl3pPr marL="914400" algn="l" defTabSz="457200" rtl="0" eaLnBrk="1" latinLnBrk="0" hangingPunct="1">
                        <a:defRPr sz="1800" b="1" kern="1200">
                          <a:solidFill>
                            <a:schemeClr val="lt1"/>
                          </a:solidFill>
                          <a:latin typeface="Arial"/>
                        </a:defRPr>
                      </a:lvl3pPr>
                      <a:lvl4pPr marL="1371600" algn="l" defTabSz="457200" rtl="0" eaLnBrk="1" latinLnBrk="0" hangingPunct="1">
                        <a:defRPr sz="1800" b="1" kern="1200">
                          <a:solidFill>
                            <a:schemeClr val="lt1"/>
                          </a:solidFill>
                          <a:latin typeface="Arial"/>
                        </a:defRPr>
                      </a:lvl4pPr>
                      <a:lvl5pPr marL="1828800" algn="l" defTabSz="457200" rtl="0" eaLnBrk="1" latinLnBrk="0" hangingPunct="1">
                        <a:defRPr sz="1800" b="1" kern="1200">
                          <a:solidFill>
                            <a:schemeClr val="lt1"/>
                          </a:solidFill>
                          <a:latin typeface="Arial"/>
                        </a:defRPr>
                      </a:lvl5pPr>
                      <a:lvl6pPr marL="2286000" algn="l" defTabSz="457200" rtl="0" eaLnBrk="1" latinLnBrk="0" hangingPunct="1">
                        <a:defRPr sz="1800" b="1" kern="1200">
                          <a:solidFill>
                            <a:schemeClr val="lt1"/>
                          </a:solidFill>
                          <a:latin typeface="Arial"/>
                        </a:defRPr>
                      </a:lvl6pPr>
                      <a:lvl7pPr marL="2743200" algn="l" defTabSz="457200" rtl="0" eaLnBrk="1" latinLnBrk="0" hangingPunct="1">
                        <a:defRPr sz="1800" b="1" kern="1200">
                          <a:solidFill>
                            <a:schemeClr val="lt1"/>
                          </a:solidFill>
                          <a:latin typeface="Arial"/>
                        </a:defRPr>
                      </a:lvl7pPr>
                      <a:lvl8pPr marL="3200400" algn="l" defTabSz="457200" rtl="0" eaLnBrk="1" latinLnBrk="0" hangingPunct="1">
                        <a:defRPr sz="1800" b="1" kern="1200">
                          <a:solidFill>
                            <a:schemeClr val="lt1"/>
                          </a:solidFill>
                          <a:latin typeface="Arial"/>
                        </a:defRPr>
                      </a:lvl8pPr>
                      <a:lvl9pPr marL="3657600" algn="l" defTabSz="457200" rtl="0" eaLnBrk="1" latinLnBrk="0" hangingPunct="1">
                        <a:defRPr sz="1800" b="1" kern="1200">
                          <a:solidFill>
                            <a:schemeClr val="lt1"/>
                          </a:solidFill>
                          <a:latin typeface="Arial"/>
                        </a:defRPr>
                      </a:lvl9pPr>
                    </a:lstStyle>
                    <a:p>
                      <a:pPr algn="ctr"/>
                      <a:r>
                        <a:rPr lang="en-US" sz="1100" b="1" dirty="0" smtClean="0">
                          <a:solidFill>
                            <a:srgbClr val="FF0000"/>
                          </a:solidFill>
                          <a:latin typeface="Arial" panose="020B0604020202020204" pitchFamily="34" charset="0"/>
                          <a:cs typeface="Arial" panose="020B0604020202020204" pitchFamily="34" charset="0"/>
                        </a:rPr>
                        <a:t>CCAR anchor</a:t>
                      </a:r>
                      <a:r>
                        <a:rPr lang="en-US" sz="1100" b="1" baseline="0" dirty="0" smtClean="0">
                          <a:solidFill>
                            <a:srgbClr val="FF0000"/>
                          </a:solidFill>
                          <a:latin typeface="Arial" panose="020B0604020202020204" pitchFamily="34" charset="0"/>
                          <a:cs typeface="Arial" panose="020B0604020202020204" pitchFamily="34" charset="0"/>
                        </a:rPr>
                        <a:t> scalar</a:t>
                      </a:r>
                      <a:endParaRPr lang="en-US" sz="1100" b="1" dirty="0">
                        <a:solidFill>
                          <a:srgbClr val="FF0000"/>
                        </a:solidFill>
                        <a:latin typeface="Arial" panose="020B0604020202020204" pitchFamily="34" charset="0"/>
                        <a:cs typeface="Arial" panose="020B0604020202020204" pitchFamily="34" charset="0"/>
                      </a:endParaRPr>
                    </a:p>
                  </a:txBody>
                  <a:tcPr marL="36576" marR="36576" marT="27432" marB="2743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rowSpan="2">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100" b="1" dirty="0" smtClean="0">
                          <a:solidFill>
                            <a:srgbClr val="FF0000"/>
                          </a:solidFill>
                          <a:latin typeface="Arial" panose="020B0604020202020204" pitchFamily="34" charset="0"/>
                          <a:cs typeface="Arial" panose="020B0604020202020204" pitchFamily="34" charset="0"/>
                        </a:rPr>
                        <a:t>Revised scalar</a:t>
                      </a:r>
                      <a:r>
                        <a:rPr lang="en-US" sz="1100" b="1" baseline="30000" dirty="0" smtClean="0">
                          <a:solidFill>
                            <a:srgbClr val="FF0000"/>
                          </a:solidFill>
                          <a:latin typeface="Arial" panose="020B0604020202020204" pitchFamily="34" charset="0"/>
                          <a:cs typeface="Arial" panose="020B0604020202020204" pitchFamily="34" charset="0"/>
                        </a:rPr>
                        <a:t>1</a:t>
                      </a:r>
                      <a:endParaRPr lang="en-US" sz="1100" b="1" dirty="0" smtClean="0">
                        <a:solidFill>
                          <a:srgbClr val="FF0000"/>
                        </a:solidFill>
                        <a:latin typeface="Arial" panose="020B0604020202020204" pitchFamily="34" charset="0"/>
                        <a:cs typeface="Arial" panose="020B0604020202020204" pitchFamily="34" charset="0"/>
                      </a:endParaRPr>
                    </a:p>
                  </a:txBody>
                  <a:tcPr marL="36576" marR="36576" marT="27432" marB="2743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gridSpan="2">
                  <a:txBody>
                    <a:bodyPr/>
                    <a:lstStyle>
                      <a:lvl1pPr marL="0" algn="l" defTabSz="457200" rtl="0" eaLnBrk="1" latinLnBrk="0" hangingPunct="1">
                        <a:defRPr sz="1800" b="1" kern="1200">
                          <a:solidFill>
                            <a:schemeClr val="lt1"/>
                          </a:solidFill>
                          <a:latin typeface="Arial"/>
                        </a:defRPr>
                      </a:lvl1pPr>
                      <a:lvl2pPr marL="457200" algn="l" defTabSz="457200" rtl="0" eaLnBrk="1" latinLnBrk="0" hangingPunct="1">
                        <a:defRPr sz="1800" b="1" kern="1200">
                          <a:solidFill>
                            <a:schemeClr val="lt1"/>
                          </a:solidFill>
                          <a:latin typeface="Arial"/>
                        </a:defRPr>
                      </a:lvl2pPr>
                      <a:lvl3pPr marL="914400" algn="l" defTabSz="457200" rtl="0" eaLnBrk="1" latinLnBrk="0" hangingPunct="1">
                        <a:defRPr sz="1800" b="1" kern="1200">
                          <a:solidFill>
                            <a:schemeClr val="lt1"/>
                          </a:solidFill>
                          <a:latin typeface="Arial"/>
                        </a:defRPr>
                      </a:lvl3pPr>
                      <a:lvl4pPr marL="1371600" algn="l" defTabSz="457200" rtl="0" eaLnBrk="1" latinLnBrk="0" hangingPunct="1">
                        <a:defRPr sz="1800" b="1" kern="1200">
                          <a:solidFill>
                            <a:schemeClr val="lt1"/>
                          </a:solidFill>
                          <a:latin typeface="Arial"/>
                        </a:defRPr>
                      </a:lvl4pPr>
                      <a:lvl5pPr marL="1828800" algn="l" defTabSz="457200" rtl="0" eaLnBrk="1" latinLnBrk="0" hangingPunct="1">
                        <a:defRPr sz="1800" b="1" kern="1200">
                          <a:solidFill>
                            <a:schemeClr val="lt1"/>
                          </a:solidFill>
                          <a:latin typeface="Arial"/>
                        </a:defRPr>
                      </a:lvl5pPr>
                      <a:lvl6pPr marL="2286000" algn="l" defTabSz="457200" rtl="0" eaLnBrk="1" latinLnBrk="0" hangingPunct="1">
                        <a:defRPr sz="1800" b="1" kern="1200">
                          <a:solidFill>
                            <a:schemeClr val="lt1"/>
                          </a:solidFill>
                          <a:latin typeface="Arial"/>
                        </a:defRPr>
                      </a:lvl6pPr>
                      <a:lvl7pPr marL="2743200" algn="l" defTabSz="457200" rtl="0" eaLnBrk="1" latinLnBrk="0" hangingPunct="1">
                        <a:defRPr sz="1800" b="1" kern="1200">
                          <a:solidFill>
                            <a:schemeClr val="lt1"/>
                          </a:solidFill>
                          <a:latin typeface="Arial"/>
                        </a:defRPr>
                      </a:lvl7pPr>
                      <a:lvl8pPr marL="3200400" algn="l" defTabSz="457200" rtl="0" eaLnBrk="1" latinLnBrk="0" hangingPunct="1">
                        <a:defRPr sz="1800" b="1" kern="1200">
                          <a:solidFill>
                            <a:schemeClr val="lt1"/>
                          </a:solidFill>
                          <a:latin typeface="Arial"/>
                        </a:defRPr>
                      </a:lvl8pPr>
                      <a:lvl9pPr marL="3657600" algn="l" defTabSz="457200" rtl="0" eaLnBrk="1" latinLnBrk="0" hangingPunct="1">
                        <a:defRPr sz="1800" b="1" kern="1200">
                          <a:solidFill>
                            <a:schemeClr val="lt1"/>
                          </a:solidFill>
                          <a:latin typeface="Arial"/>
                        </a:defRPr>
                      </a:lvl9pPr>
                    </a:lstStyle>
                    <a:p>
                      <a:pPr algn="ctr"/>
                      <a:r>
                        <a:rPr lang="en-US" sz="1100" b="1" dirty="0" smtClean="0">
                          <a:solidFill>
                            <a:srgbClr val="FF0000"/>
                          </a:solidFill>
                          <a:latin typeface="Arial" panose="020B0604020202020204" pitchFamily="34" charset="0"/>
                          <a:cs typeface="Arial" panose="020B0604020202020204" pitchFamily="34" charset="0"/>
                        </a:rPr>
                        <a:t>NCO anchor</a:t>
                      </a:r>
                      <a:r>
                        <a:rPr lang="en-US" sz="1100" b="1" baseline="0" dirty="0" smtClean="0">
                          <a:solidFill>
                            <a:srgbClr val="FF0000"/>
                          </a:solidFill>
                          <a:latin typeface="Arial" panose="020B0604020202020204" pitchFamily="34" charset="0"/>
                          <a:cs typeface="Arial" panose="020B0604020202020204" pitchFamily="34" charset="0"/>
                        </a:rPr>
                        <a:t> points</a:t>
                      </a:r>
                      <a:endParaRPr lang="en-US" sz="1100" b="1" dirty="0">
                        <a:solidFill>
                          <a:srgbClr val="FF0000"/>
                        </a:solidFill>
                        <a:latin typeface="Arial" panose="020B0604020202020204" pitchFamily="34" charset="0"/>
                        <a:cs typeface="Arial" panose="020B0604020202020204" pitchFamily="34" charset="0"/>
                      </a:endParaRPr>
                    </a:p>
                  </a:txBody>
                  <a:tcPr marL="36576" marR="36576" marT="27432" marB="2743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hMerge="1">
                  <a:txBody>
                    <a:bodyPr/>
                    <a:lstStyle/>
                    <a:p>
                      <a:endParaRPr lang="en-GB"/>
                    </a:p>
                  </a:txBody>
                  <a:tcPr/>
                </a:tc>
                <a:tc gridSpan="2">
                  <a:txBody>
                    <a:bodyPr/>
                    <a:lstStyle>
                      <a:lvl1pPr marL="0" algn="l" defTabSz="457200" rtl="0" eaLnBrk="1" latinLnBrk="0" hangingPunct="1">
                        <a:defRPr sz="1800" b="1" kern="1200">
                          <a:solidFill>
                            <a:schemeClr val="lt1"/>
                          </a:solidFill>
                          <a:latin typeface="Arial"/>
                        </a:defRPr>
                      </a:lvl1pPr>
                      <a:lvl2pPr marL="457200" algn="l" defTabSz="457200" rtl="0" eaLnBrk="1" latinLnBrk="0" hangingPunct="1">
                        <a:defRPr sz="1800" b="1" kern="1200">
                          <a:solidFill>
                            <a:schemeClr val="lt1"/>
                          </a:solidFill>
                          <a:latin typeface="Arial"/>
                        </a:defRPr>
                      </a:lvl2pPr>
                      <a:lvl3pPr marL="914400" algn="l" defTabSz="457200" rtl="0" eaLnBrk="1" latinLnBrk="0" hangingPunct="1">
                        <a:defRPr sz="1800" b="1" kern="1200">
                          <a:solidFill>
                            <a:schemeClr val="lt1"/>
                          </a:solidFill>
                          <a:latin typeface="Arial"/>
                        </a:defRPr>
                      </a:lvl3pPr>
                      <a:lvl4pPr marL="1371600" algn="l" defTabSz="457200" rtl="0" eaLnBrk="1" latinLnBrk="0" hangingPunct="1">
                        <a:defRPr sz="1800" b="1" kern="1200">
                          <a:solidFill>
                            <a:schemeClr val="lt1"/>
                          </a:solidFill>
                          <a:latin typeface="Arial"/>
                        </a:defRPr>
                      </a:lvl4pPr>
                      <a:lvl5pPr marL="1828800" algn="l" defTabSz="457200" rtl="0" eaLnBrk="1" latinLnBrk="0" hangingPunct="1">
                        <a:defRPr sz="1800" b="1" kern="1200">
                          <a:solidFill>
                            <a:schemeClr val="lt1"/>
                          </a:solidFill>
                          <a:latin typeface="Arial"/>
                        </a:defRPr>
                      </a:lvl5pPr>
                      <a:lvl6pPr marL="2286000" algn="l" defTabSz="457200" rtl="0" eaLnBrk="1" latinLnBrk="0" hangingPunct="1">
                        <a:defRPr sz="1800" b="1" kern="1200">
                          <a:solidFill>
                            <a:schemeClr val="lt1"/>
                          </a:solidFill>
                          <a:latin typeface="Arial"/>
                        </a:defRPr>
                      </a:lvl6pPr>
                      <a:lvl7pPr marL="2743200" algn="l" defTabSz="457200" rtl="0" eaLnBrk="1" latinLnBrk="0" hangingPunct="1">
                        <a:defRPr sz="1800" b="1" kern="1200">
                          <a:solidFill>
                            <a:schemeClr val="lt1"/>
                          </a:solidFill>
                          <a:latin typeface="Arial"/>
                        </a:defRPr>
                      </a:lvl7pPr>
                      <a:lvl8pPr marL="3200400" algn="l" defTabSz="457200" rtl="0" eaLnBrk="1" latinLnBrk="0" hangingPunct="1">
                        <a:defRPr sz="1800" b="1" kern="1200">
                          <a:solidFill>
                            <a:schemeClr val="lt1"/>
                          </a:solidFill>
                          <a:latin typeface="Arial"/>
                        </a:defRPr>
                      </a:lvl8pPr>
                      <a:lvl9pPr marL="3657600" algn="l" defTabSz="457200" rtl="0" eaLnBrk="1" latinLnBrk="0" hangingPunct="1">
                        <a:defRPr sz="1800" b="1" kern="1200">
                          <a:solidFill>
                            <a:schemeClr val="lt1"/>
                          </a:solidFill>
                          <a:latin typeface="Arial"/>
                        </a:defRPr>
                      </a:lvl9pPr>
                    </a:lstStyle>
                    <a:p>
                      <a:pPr algn="ctr"/>
                      <a:r>
                        <a:rPr lang="en-US" sz="1100" b="1" dirty="0" smtClean="0">
                          <a:solidFill>
                            <a:srgbClr val="FF0000"/>
                          </a:solidFill>
                          <a:latin typeface="Arial" panose="020B0604020202020204" pitchFamily="34" charset="0"/>
                          <a:cs typeface="Arial" panose="020B0604020202020204" pitchFamily="34" charset="0"/>
                        </a:rPr>
                        <a:t>Max NCO </a:t>
                      </a:r>
                    </a:p>
                  </a:txBody>
                  <a:tcPr marL="36576" marR="36576" marT="27432" marB="2743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hMerge="1">
                  <a:txBody>
                    <a:bodyPr/>
                    <a:lstStyle/>
                    <a:p>
                      <a:pPr algn="ctr"/>
                      <a:endParaRPr lang="en-US" sz="1100" b="1" dirty="0">
                        <a:solidFill>
                          <a:schemeClr val="bg1"/>
                        </a:solidFill>
                        <a:latin typeface="+mj-lt"/>
                        <a:cs typeface="Arial" panose="020B0604020202020204" pitchFamily="34" charset="0"/>
                      </a:endParaRPr>
                    </a:p>
                  </a:txBody>
                  <a:tcPr marL="36576" marR="36576" marT="27432" marB="27432"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3"/>
                    </a:solidFill>
                  </a:tcPr>
                </a:tc>
              </a:tr>
              <a:tr h="251244">
                <a:tc vMerge="1">
                  <a:txBody>
                    <a:bodyPr/>
                    <a:lstStyle/>
                    <a:p>
                      <a:endParaRPr lang="en-GB"/>
                    </a:p>
                  </a:txBody>
                  <a:tcPr/>
                </a:tc>
                <a:tc>
                  <a:txBody>
                    <a:bodyPr/>
                    <a:lstStyle>
                      <a:lvl1pPr marL="0" algn="l" defTabSz="457200" rtl="0" eaLnBrk="1" latinLnBrk="0" hangingPunct="1">
                        <a:defRPr sz="1800" b="1" kern="1200">
                          <a:solidFill>
                            <a:schemeClr val="lt1"/>
                          </a:solidFill>
                          <a:latin typeface="Arial"/>
                        </a:defRPr>
                      </a:lvl1pPr>
                      <a:lvl2pPr marL="457200" algn="l" defTabSz="457200" rtl="0" eaLnBrk="1" latinLnBrk="0" hangingPunct="1">
                        <a:defRPr sz="1800" b="1" kern="1200">
                          <a:solidFill>
                            <a:schemeClr val="lt1"/>
                          </a:solidFill>
                          <a:latin typeface="Arial"/>
                        </a:defRPr>
                      </a:lvl2pPr>
                      <a:lvl3pPr marL="914400" algn="l" defTabSz="457200" rtl="0" eaLnBrk="1" latinLnBrk="0" hangingPunct="1">
                        <a:defRPr sz="1800" b="1" kern="1200">
                          <a:solidFill>
                            <a:schemeClr val="lt1"/>
                          </a:solidFill>
                          <a:latin typeface="Arial"/>
                        </a:defRPr>
                      </a:lvl3pPr>
                      <a:lvl4pPr marL="1371600" algn="l" defTabSz="457200" rtl="0" eaLnBrk="1" latinLnBrk="0" hangingPunct="1">
                        <a:defRPr sz="1800" b="1" kern="1200">
                          <a:solidFill>
                            <a:schemeClr val="lt1"/>
                          </a:solidFill>
                          <a:latin typeface="Arial"/>
                        </a:defRPr>
                      </a:lvl4pPr>
                      <a:lvl5pPr marL="1828800" algn="l" defTabSz="457200" rtl="0" eaLnBrk="1" latinLnBrk="0" hangingPunct="1">
                        <a:defRPr sz="1800" b="1" kern="1200">
                          <a:solidFill>
                            <a:schemeClr val="lt1"/>
                          </a:solidFill>
                          <a:latin typeface="Arial"/>
                        </a:defRPr>
                      </a:lvl5pPr>
                      <a:lvl6pPr marL="2286000" algn="l" defTabSz="457200" rtl="0" eaLnBrk="1" latinLnBrk="0" hangingPunct="1">
                        <a:defRPr sz="1800" b="1" kern="1200">
                          <a:solidFill>
                            <a:schemeClr val="lt1"/>
                          </a:solidFill>
                          <a:latin typeface="Arial"/>
                        </a:defRPr>
                      </a:lvl6pPr>
                      <a:lvl7pPr marL="2743200" algn="l" defTabSz="457200" rtl="0" eaLnBrk="1" latinLnBrk="0" hangingPunct="1">
                        <a:defRPr sz="1800" b="1" kern="1200">
                          <a:solidFill>
                            <a:schemeClr val="lt1"/>
                          </a:solidFill>
                          <a:latin typeface="Arial"/>
                        </a:defRPr>
                      </a:lvl7pPr>
                      <a:lvl8pPr marL="3200400" algn="l" defTabSz="457200" rtl="0" eaLnBrk="1" latinLnBrk="0" hangingPunct="1">
                        <a:defRPr sz="1800" b="1" kern="1200">
                          <a:solidFill>
                            <a:schemeClr val="lt1"/>
                          </a:solidFill>
                          <a:latin typeface="Arial"/>
                        </a:defRPr>
                      </a:lvl8pPr>
                      <a:lvl9pPr marL="3657600" algn="l" defTabSz="457200" rtl="0" eaLnBrk="1" latinLnBrk="0" hangingPunct="1">
                        <a:defRPr sz="1800" b="1" kern="1200">
                          <a:solidFill>
                            <a:schemeClr val="lt1"/>
                          </a:solidFill>
                          <a:latin typeface="Arial"/>
                        </a:defRPr>
                      </a:lvl9pPr>
                    </a:lstStyle>
                    <a:p>
                      <a:pPr algn="ctr"/>
                      <a:r>
                        <a:rPr lang="en-US" sz="1100" b="1" dirty="0" smtClean="0">
                          <a:solidFill>
                            <a:schemeClr val="tx1"/>
                          </a:solidFill>
                          <a:latin typeface="Arial" panose="020B0604020202020204" pitchFamily="34" charset="0"/>
                          <a:cs typeface="Arial" panose="020B0604020202020204" pitchFamily="34" charset="0"/>
                        </a:rPr>
                        <a:t>Amber</a:t>
                      </a:r>
                      <a:endParaRPr lang="en-US" sz="1100" b="1" dirty="0">
                        <a:solidFill>
                          <a:schemeClr val="tx1"/>
                        </a:solidFill>
                        <a:latin typeface="Arial" panose="020B0604020202020204" pitchFamily="34" charset="0"/>
                        <a:cs typeface="Arial" panose="020B0604020202020204" pitchFamily="34" charset="0"/>
                      </a:endParaRPr>
                    </a:p>
                  </a:txBody>
                  <a:tcPr marL="36576" marR="36576" marT="27432" marB="2743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457200" rtl="0" eaLnBrk="1" latinLnBrk="0" hangingPunct="1">
                        <a:defRPr sz="1800" b="1" kern="1200">
                          <a:solidFill>
                            <a:schemeClr val="lt1"/>
                          </a:solidFill>
                          <a:latin typeface="Arial"/>
                        </a:defRPr>
                      </a:lvl1pPr>
                      <a:lvl2pPr marL="457200" algn="l" defTabSz="457200" rtl="0" eaLnBrk="1" latinLnBrk="0" hangingPunct="1">
                        <a:defRPr sz="1800" b="1" kern="1200">
                          <a:solidFill>
                            <a:schemeClr val="lt1"/>
                          </a:solidFill>
                          <a:latin typeface="Arial"/>
                        </a:defRPr>
                      </a:lvl2pPr>
                      <a:lvl3pPr marL="914400" algn="l" defTabSz="457200" rtl="0" eaLnBrk="1" latinLnBrk="0" hangingPunct="1">
                        <a:defRPr sz="1800" b="1" kern="1200">
                          <a:solidFill>
                            <a:schemeClr val="lt1"/>
                          </a:solidFill>
                          <a:latin typeface="Arial"/>
                        </a:defRPr>
                      </a:lvl3pPr>
                      <a:lvl4pPr marL="1371600" algn="l" defTabSz="457200" rtl="0" eaLnBrk="1" latinLnBrk="0" hangingPunct="1">
                        <a:defRPr sz="1800" b="1" kern="1200">
                          <a:solidFill>
                            <a:schemeClr val="lt1"/>
                          </a:solidFill>
                          <a:latin typeface="Arial"/>
                        </a:defRPr>
                      </a:lvl4pPr>
                      <a:lvl5pPr marL="1828800" algn="l" defTabSz="457200" rtl="0" eaLnBrk="1" latinLnBrk="0" hangingPunct="1">
                        <a:defRPr sz="1800" b="1" kern="1200">
                          <a:solidFill>
                            <a:schemeClr val="lt1"/>
                          </a:solidFill>
                          <a:latin typeface="Arial"/>
                        </a:defRPr>
                      </a:lvl5pPr>
                      <a:lvl6pPr marL="2286000" algn="l" defTabSz="457200" rtl="0" eaLnBrk="1" latinLnBrk="0" hangingPunct="1">
                        <a:defRPr sz="1800" b="1" kern="1200">
                          <a:solidFill>
                            <a:schemeClr val="lt1"/>
                          </a:solidFill>
                          <a:latin typeface="Arial"/>
                        </a:defRPr>
                      </a:lvl6pPr>
                      <a:lvl7pPr marL="2743200" algn="l" defTabSz="457200" rtl="0" eaLnBrk="1" latinLnBrk="0" hangingPunct="1">
                        <a:defRPr sz="1800" b="1" kern="1200">
                          <a:solidFill>
                            <a:schemeClr val="lt1"/>
                          </a:solidFill>
                          <a:latin typeface="Arial"/>
                        </a:defRPr>
                      </a:lvl7pPr>
                      <a:lvl8pPr marL="3200400" algn="l" defTabSz="457200" rtl="0" eaLnBrk="1" latinLnBrk="0" hangingPunct="1">
                        <a:defRPr sz="1800" b="1" kern="1200">
                          <a:solidFill>
                            <a:schemeClr val="lt1"/>
                          </a:solidFill>
                          <a:latin typeface="Arial"/>
                        </a:defRPr>
                      </a:lvl8pPr>
                      <a:lvl9pPr marL="3657600" algn="l" defTabSz="457200" rtl="0" eaLnBrk="1" latinLnBrk="0" hangingPunct="1">
                        <a:defRPr sz="1800" b="1" kern="1200">
                          <a:solidFill>
                            <a:schemeClr val="lt1"/>
                          </a:solidFill>
                          <a:latin typeface="Arial"/>
                        </a:defRPr>
                      </a:lvl9pPr>
                    </a:lstStyle>
                    <a:p>
                      <a:pPr algn="ctr"/>
                      <a:r>
                        <a:rPr lang="en-GB" sz="1100" b="1" dirty="0" smtClean="0">
                          <a:solidFill>
                            <a:schemeClr val="bg1"/>
                          </a:solidFill>
                          <a:latin typeface="Arial" panose="020B0604020202020204" pitchFamily="34" charset="0"/>
                          <a:cs typeface="Arial" panose="020B0604020202020204" pitchFamily="34" charset="0"/>
                        </a:rPr>
                        <a:t>Red</a:t>
                      </a:r>
                      <a:endParaRPr lang="en-GB" sz="1100" b="1" dirty="0">
                        <a:solidFill>
                          <a:schemeClr val="bg1"/>
                        </a:solidFill>
                        <a:latin typeface="Arial" panose="020B0604020202020204" pitchFamily="34" charset="0"/>
                        <a:cs typeface="Arial" panose="020B0604020202020204" pitchFamily="34" charset="0"/>
                      </a:endParaRPr>
                    </a:p>
                  </a:txBody>
                  <a:tcPr marL="36576" marR="36576" marT="27432" marB="2743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vMerge="1">
                  <a:txBody>
                    <a:bodyPr/>
                    <a:lstStyle/>
                    <a:p>
                      <a:endParaRPr lang="en-GB"/>
                    </a:p>
                  </a:txBody>
                  <a:tcPr/>
                </a:tc>
                <a:tc vMerge="1">
                  <a:txBody>
                    <a:bodyPr/>
                    <a:lstStyle/>
                    <a:p>
                      <a:endParaRPr lang="en-US"/>
                    </a:p>
                  </a:txBody>
                  <a:tcPr/>
                </a:tc>
                <a:tc>
                  <a:txBody>
                    <a:bodyPr/>
                    <a:lstStyle>
                      <a:lvl1pPr marL="0" algn="l" defTabSz="457200" rtl="0" eaLnBrk="1" latinLnBrk="0" hangingPunct="1">
                        <a:defRPr sz="1800" b="1" kern="1200">
                          <a:solidFill>
                            <a:schemeClr val="lt1"/>
                          </a:solidFill>
                          <a:latin typeface="Arial"/>
                        </a:defRPr>
                      </a:lvl1pPr>
                      <a:lvl2pPr marL="457200" algn="l" defTabSz="457200" rtl="0" eaLnBrk="1" latinLnBrk="0" hangingPunct="1">
                        <a:defRPr sz="1800" b="1" kern="1200">
                          <a:solidFill>
                            <a:schemeClr val="lt1"/>
                          </a:solidFill>
                          <a:latin typeface="Arial"/>
                        </a:defRPr>
                      </a:lvl2pPr>
                      <a:lvl3pPr marL="914400" algn="l" defTabSz="457200" rtl="0" eaLnBrk="1" latinLnBrk="0" hangingPunct="1">
                        <a:defRPr sz="1800" b="1" kern="1200">
                          <a:solidFill>
                            <a:schemeClr val="lt1"/>
                          </a:solidFill>
                          <a:latin typeface="Arial"/>
                        </a:defRPr>
                      </a:lvl3pPr>
                      <a:lvl4pPr marL="1371600" algn="l" defTabSz="457200" rtl="0" eaLnBrk="1" latinLnBrk="0" hangingPunct="1">
                        <a:defRPr sz="1800" b="1" kern="1200">
                          <a:solidFill>
                            <a:schemeClr val="lt1"/>
                          </a:solidFill>
                          <a:latin typeface="Arial"/>
                        </a:defRPr>
                      </a:lvl4pPr>
                      <a:lvl5pPr marL="1828800" algn="l" defTabSz="457200" rtl="0" eaLnBrk="1" latinLnBrk="0" hangingPunct="1">
                        <a:defRPr sz="1800" b="1" kern="1200">
                          <a:solidFill>
                            <a:schemeClr val="lt1"/>
                          </a:solidFill>
                          <a:latin typeface="Arial"/>
                        </a:defRPr>
                      </a:lvl5pPr>
                      <a:lvl6pPr marL="2286000" algn="l" defTabSz="457200" rtl="0" eaLnBrk="1" latinLnBrk="0" hangingPunct="1">
                        <a:defRPr sz="1800" b="1" kern="1200">
                          <a:solidFill>
                            <a:schemeClr val="lt1"/>
                          </a:solidFill>
                          <a:latin typeface="Arial"/>
                        </a:defRPr>
                      </a:lvl6pPr>
                      <a:lvl7pPr marL="2743200" algn="l" defTabSz="457200" rtl="0" eaLnBrk="1" latinLnBrk="0" hangingPunct="1">
                        <a:defRPr sz="1800" b="1" kern="1200">
                          <a:solidFill>
                            <a:schemeClr val="lt1"/>
                          </a:solidFill>
                          <a:latin typeface="Arial"/>
                        </a:defRPr>
                      </a:lvl7pPr>
                      <a:lvl8pPr marL="3200400" algn="l" defTabSz="457200" rtl="0" eaLnBrk="1" latinLnBrk="0" hangingPunct="1">
                        <a:defRPr sz="1800" b="1" kern="1200">
                          <a:solidFill>
                            <a:schemeClr val="lt1"/>
                          </a:solidFill>
                          <a:latin typeface="Arial"/>
                        </a:defRPr>
                      </a:lvl8pPr>
                      <a:lvl9pPr marL="3657600" algn="l" defTabSz="457200" rtl="0" eaLnBrk="1" latinLnBrk="0" hangingPunct="1">
                        <a:defRPr sz="1800" b="1" kern="1200">
                          <a:solidFill>
                            <a:schemeClr val="lt1"/>
                          </a:solidFill>
                          <a:latin typeface="Arial"/>
                        </a:defRPr>
                      </a:lvl9pPr>
                    </a:lstStyle>
                    <a:p>
                      <a:pPr algn="ctr"/>
                      <a:r>
                        <a:rPr lang="en-US" sz="1100" b="1" dirty="0" smtClean="0">
                          <a:solidFill>
                            <a:schemeClr val="tx1"/>
                          </a:solidFill>
                          <a:latin typeface="Arial" panose="020B0604020202020204" pitchFamily="34" charset="0"/>
                          <a:cs typeface="Arial" panose="020B0604020202020204" pitchFamily="34" charset="0"/>
                        </a:rPr>
                        <a:t>Amber</a:t>
                      </a:r>
                      <a:endParaRPr lang="en-US" sz="1100" b="1" dirty="0">
                        <a:solidFill>
                          <a:schemeClr val="tx1"/>
                        </a:solidFill>
                        <a:latin typeface="Arial" panose="020B0604020202020204" pitchFamily="34" charset="0"/>
                        <a:cs typeface="Arial" panose="020B0604020202020204" pitchFamily="34" charset="0"/>
                      </a:endParaRPr>
                    </a:p>
                  </a:txBody>
                  <a:tcPr marL="36576" marR="36576" marT="27432" marB="2743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457200" rtl="0" eaLnBrk="1" latinLnBrk="0" hangingPunct="1">
                        <a:defRPr sz="1800" b="1" kern="1200">
                          <a:solidFill>
                            <a:schemeClr val="lt1"/>
                          </a:solidFill>
                          <a:latin typeface="Arial"/>
                        </a:defRPr>
                      </a:lvl1pPr>
                      <a:lvl2pPr marL="457200" algn="l" defTabSz="457200" rtl="0" eaLnBrk="1" latinLnBrk="0" hangingPunct="1">
                        <a:defRPr sz="1800" b="1" kern="1200">
                          <a:solidFill>
                            <a:schemeClr val="lt1"/>
                          </a:solidFill>
                          <a:latin typeface="Arial"/>
                        </a:defRPr>
                      </a:lvl2pPr>
                      <a:lvl3pPr marL="914400" algn="l" defTabSz="457200" rtl="0" eaLnBrk="1" latinLnBrk="0" hangingPunct="1">
                        <a:defRPr sz="1800" b="1" kern="1200">
                          <a:solidFill>
                            <a:schemeClr val="lt1"/>
                          </a:solidFill>
                          <a:latin typeface="Arial"/>
                        </a:defRPr>
                      </a:lvl3pPr>
                      <a:lvl4pPr marL="1371600" algn="l" defTabSz="457200" rtl="0" eaLnBrk="1" latinLnBrk="0" hangingPunct="1">
                        <a:defRPr sz="1800" b="1" kern="1200">
                          <a:solidFill>
                            <a:schemeClr val="lt1"/>
                          </a:solidFill>
                          <a:latin typeface="Arial"/>
                        </a:defRPr>
                      </a:lvl4pPr>
                      <a:lvl5pPr marL="1828800" algn="l" defTabSz="457200" rtl="0" eaLnBrk="1" latinLnBrk="0" hangingPunct="1">
                        <a:defRPr sz="1800" b="1" kern="1200">
                          <a:solidFill>
                            <a:schemeClr val="lt1"/>
                          </a:solidFill>
                          <a:latin typeface="Arial"/>
                        </a:defRPr>
                      </a:lvl5pPr>
                      <a:lvl6pPr marL="2286000" algn="l" defTabSz="457200" rtl="0" eaLnBrk="1" latinLnBrk="0" hangingPunct="1">
                        <a:defRPr sz="1800" b="1" kern="1200">
                          <a:solidFill>
                            <a:schemeClr val="lt1"/>
                          </a:solidFill>
                          <a:latin typeface="Arial"/>
                        </a:defRPr>
                      </a:lvl6pPr>
                      <a:lvl7pPr marL="2743200" algn="l" defTabSz="457200" rtl="0" eaLnBrk="1" latinLnBrk="0" hangingPunct="1">
                        <a:defRPr sz="1800" b="1" kern="1200">
                          <a:solidFill>
                            <a:schemeClr val="lt1"/>
                          </a:solidFill>
                          <a:latin typeface="Arial"/>
                        </a:defRPr>
                      </a:lvl7pPr>
                      <a:lvl8pPr marL="3200400" algn="l" defTabSz="457200" rtl="0" eaLnBrk="1" latinLnBrk="0" hangingPunct="1">
                        <a:defRPr sz="1800" b="1" kern="1200">
                          <a:solidFill>
                            <a:schemeClr val="lt1"/>
                          </a:solidFill>
                          <a:latin typeface="Arial"/>
                        </a:defRPr>
                      </a:lvl8pPr>
                      <a:lvl9pPr marL="3657600" algn="l" defTabSz="457200" rtl="0" eaLnBrk="1" latinLnBrk="0" hangingPunct="1">
                        <a:defRPr sz="1800" b="1" kern="1200">
                          <a:solidFill>
                            <a:schemeClr val="lt1"/>
                          </a:solidFill>
                          <a:latin typeface="Arial"/>
                        </a:defRPr>
                      </a:lvl9pPr>
                    </a:lstStyle>
                    <a:p>
                      <a:pPr algn="ctr"/>
                      <a:r>
                        <a:rPr lang="en-GB" sz="1100" b="1" dirty="0" smtClean="0">
                          <a:solidFill>
                            <a:schemeClr val="bg1"/>
                          </a:solidFill>
                          <a:latin typeface="Arial" panose="020B0604020202020204" pitchFamily="34" charset="0"/>
                          <a:cs typeface="Arial" panose="020B0604020202020204" pitchFamily="34" charset="0"/>
                        </a:rPr>
                        <a:t>Red</a:t>
                      </a:r>
                      <a:endParaRPr lang="en-GB" sz="1100" b="1" dirty="0">
                        <a:solidFill>
                          <a:schemeClr val="bg1"/>
                        </a:solidFill>
                        <a:latin typeface="Arial" panose="020B0604020202020204" pitchFamily="34" charset="0"/>
                        <a:cs typeface="Arial" panose="020B0604020202020204" pitchFamily="34" charset="0"/>
                      </a:endParaRPr>
                    </a:p>
                  </a:txBody>
                  <a:tcPr marL="36576" marR="36576" marT="27432" marB="2743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457200" rtl="0" eaLnBrk="1" latinLnBrk="0" hangingPunct="1">
                        <a:defRPr sz="1800" b="1" kern="1200">
                          <a:solidFill>
                            <a:schemeClr val="lt1"/>
                          </a:solidFill>
                          <a:latin typeface="Arial"/>
                        </a:defRPr>
                      </a:lvl1pPr>
                      <a:lvl2pPr marL="457200" algn="l" defTabSz="457200" rtl="0" eaLnBrk="1" latinLnBrk="0" hangingPunct="1">
                        <a:defRPr sz="1800" b="1" kern="1200">
                          <a:solidFill>
                            <a:schemeClr val="lt1"/>
                          </a:solidFill>
                          <a:latin typeface="Arial"/>
                        </a:defRPr>
                      </a:lvl2pPr>
                      <a:lvl3pPr marL="914400" algn="l" defTabSz="457200" rtl="0" eaLnBrk="1" latinLnBrk="0" hangingPunct="1">
                        <a:defRPr sz="1800" b="1" kern="1200">
                          <a:solidFill>
                            <a:schemeClr val="lt1"/>
                          </a:solidFill>
                          <a:latin typeface="Arial"/>
                        </a:defRPr>
                      </a:lvl3pPr>
                      <a:lvl4pPr marL="1371600" algn="l" defTabSz="457200" rtl="0" eaLnBrk="1" latinLnBrk="0" hangingPunct="1">
                        <a:defRPr sz="1800" b="1" kern="1200">
                          <a:solidFill>
                            <a:schemeClr val="lt1"/>
                          </a:solidFill>
                          <a:latin typeface="Arial"/>
                        </a:defRPr>
                      </a:lvl4pPr>
                      <a:lvl5pPr marL="1828800" algn="l" defTabSz="457200" rtl="0" eaLnBrk="1" latinLnBrk="0" hangingPunct="1">
                        <a:defRPr sz="1800" b="1" kern="1200">
                          <a:solidFill>
                            <a:schemeClr val="lt1"/>
                          </a:solidFill>
                          <a:latin typeface="Arial"/>
                        </a:defRPr>
                      </a:lvl5pPr>
                      <a:lvl6pPr marL="2286000" algn="l" defTabSz="457200" rtl="0" eaLnBrk="1" latinLnBrk="0" hangingPunct="1">
                        <a:defRPr sz="1800" b="1" kern="1200">
                          <a:solidFill>
                            <a:schemeClr val="lt1"/>
                          </a:solidFill>
                          <a:latin typeface="Arial"/>
                        </a:defRPr>
                      </a:lvl6pPr>
                      <a:lvl7pPr marL="2743200" algn="l" defTabSz="457200" rtl="0" eaLnBrk="1" latinLnBrk="0" hangingPunct="1">
                        <a:defRPr sz="1800" b="1" kern="1200">
                          <a:solidFill>
                            <a:schemeClr val="lt1"/>
                          </a:solidFill>
                          <a:latin typeface="Arial"/>
                        </a:defRPr>
                      </a:lvl7pPr>
                      <a:lvl8pPr marL="3200400" algn="l" defTabSz="457200" rtl="0" eaLnBrk="1" latinLnBrk="0" hangingPunct="1">
                        <a:defRPr sz="1800" b="1" kern="1200">
                          <a:solidFill>
                            <a:schemeClr val="lt1"/>
                          </a:solidFill>
                          <a:latin typeface="Arial"/>
                        </a:defRPr>
                      </a:lvl8pPr>
                      <a:lvl9pPr marL="3657600" algn="l" defTabSz="457200" rtl="0" eaLnBrk="1" latinLnBrk="0" hangingPunct="1">
                        <a:defRPr sz="1800" b="1" kern="1200">
                          <a:solidFill>
                            <a:schemeClr val="lt1"/>
                          </a:solidFill>
                          <a:latin typeface="Arial"/>
                        </a:defRPr>
                      </a:lvl9pPr>
                    </a:lstStyle>
                    <a:p>
                      <a:pPr algn="ctr"/>
                      <a:r>
                        <a:rPr lang="en-US" sz="1100" b="1" dirty="0" smtClean="0">
                          <a:solidFill>
                            <a:schemeClr val="tx1"/>
                          </a:solidFill>
                          <a:latin typeface="Arial" panose="020B0604020202020204" pitchFamily="34" charset="0"/>
                          <a:cs typeface="Arial" panose="020B0604020202020204" pitchFamily="34" charset="0"/>
                        </a:rPr>
                        <a:t>Amber</a:t>
                      </a:r>
                      <a:endParaRPr lang="en-US" sz="1100" b="1" dirty="0">
                        <a:solidFill>
                          <a:schemeClr val="tx1"/>
                        </a:solidFill>
                        <a:latin typeface="Arial" panose="020B0604020202020204" pitchFamily="34" charset="0"/>
                        <a:cs typeface="Arial" panose="020B0604020202020204" pitchFamily="34" charset="0"/>
                      </a:endParaRPr>
                    </a:p>
                  </a:txBody>
                  <a:tcPr marL="36576" marR="36576" marT="27432" marB="2743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457200" rtl="0" eaLnBrk="1" latinLnBrk="0" hangingPunct="1">
                        <a:defRPr sz="1800" b="1" kern="1200">
                          <a:solidFill>
                            <a:schemeClr val="lt1"/>
                          </a:solidFill>
                          <a:latin typeface="Arial"/>
                        </a:defRPr>
                      </a:lvl1pPr>
                      <a:lvl2pPr marL="457200" algn="l" defTabSz="457200" rtl="0" eaLnBrk="1" latinLnBrk="0" hangingPunct="1">
                        <a:defRPr sz="1800" b="1" kern="1200">
                          <a:solidFill>
                            <a:schemeClr val="lt1"/>
                          </a:solidFill>
                          <a:latin typeface="Arial"/>
                        </a:defRPr>
                      </a:lvl2pPr>
                      <a:lvl3pPr marL="914400" algn="l" defTabSz="457200" rtl="0" eaLnBrk="1" latinLnBrk="0" hangingPunct="1">
                        <a:defRPr sz="1800" b="1" kern="1200">
                          <a:solidFill>
                            <a:schemeClr val="lt1"/>
                          </a:solidFill>
                          <a:latin typeface="Arial"/>
                        </a:defRPr>
                      </a:lvl3pPr>
                      <a:lvl4pPr marL="1371600" algn="l" defTabSz="457200" rtl="0" eaLnBrk="1" latinLnBrk="0" hangingPunct="1">
                        <a:defRPr sz="1800" b="1" kern="1200">
                          <a:solidFill>
                            <a:schemeClr val="lt1"/>
                          </a:solidFill>
                          <a:latin typeface="Arial"/>
                        </a:defRPr>
                      </a:lvl4pPr>
                      <a:lvl5pPr marL="1828800" algn="l" defTabSz="457200" rtl="0" eaLnBrk="1" latinLnBrk="0" hangingPunct="1">
                        <a:defRPr sz="1800" b="1" kern="1200">
                          <a:solidFill>
                            <a:schemeClr val="lt1"/>
                          </a:solidFill>
                          <a:latin typeface="Arial"/>
                        </a:defRPr>
                      </a:lvl5pPr>
                      <a:lvl6pPr marL="2286000" algn="l" defTabSz="457200" rtl="0" eaLnBrk="1" latinLnBrk="0" hangingPunct="1">
                        <a:defRPr sz="1800" b="1" kern="1200">
                          <a:solidFill>
                            <a:schemeClr val="lt1"/>
                          </a:solidFill>
                          <a:latin typeface="Arial"/>
                        </a:defRPr>
                      </a:lvl6pPr>
                      <a:lvl7pPr marL="2743200" algn="l" defTabSz="457200" rtl="0" eaLnBrk="1" latinLnBrk="0" hangingPunct="1">
                        <a:defRPr sz="1800" b="1" kern="1200">
                          <a:solidFill>
                            <a:schemeClr val="lt1"/>
                          </a:solidFill>
                          <a:latin typeface="Arial"/>
                        </a:defRPr>
                      </a:lvl7pPr>
                      <a:lvl8pPr marL="3200400" algn="l" defTabSz="457200" rtl="0" eaLnBrk="1" latinLnBrk="0" hangingPunct="1">
                        <a:defRPr sz="1800" b="1" kern="1200">
                          <a:solidFill>
                            <a:schemeClr val="lt1"/>
                          </a:solidFill>
                          <a:latin typeface="Arial"/>
                        </a:defRPr>
                      </a:lvl8pPr>
                      <a:lvl9pPr marL="3657600" algn="l" defTabSz="457200" rtl="0" eaLnBrk="1" latinLnBrk="0" hangingPunct="1">
                        <a:defRPr sz="1800" b="1" kern="1200">
                          <a:solidFill>
                            <a:schemeClr val="lt1"/>
                          </a:solidFill>
                          <a:latin typeface="Arial"/>
                        </a:defRPr>
                      </a:lvl9pPr>
                    </a:lstStyle>
                    <a:p>
                      <a:pPr algn="ctr"/>
                      <a:r>
                        <a:rPr lang="en-GB" sz="1100" b="1" dirty="0" smtClean="0">
                          <a:solidFill>
                            <a:schemeClr val="bg1"/>
                          </a:solidFill>
                          <a:latin typeface="Arial" panose="020B0604020202020204" pitchFamily="34" charset="0"/>
                          <a:cs typeface="Arial" panose="020B0604020202020204" pitchFamily="34" charset="0"/>
                        </a:rPr>
                        <a:t>Red</a:t>
                      </a:r>
                      <a:endParaRPr lang="en-GB" sz="1100" b="1" dirty="0">
                        <a:solidFill>
                          <a:schemeClr val="bg1"/>
                        </a:solidFill>
                        <a:latin typeface="Arial" panose="020B0604020202020204" pitchFamily="34" charset="0"/>
                        <a:cs typeface="Arial" panose="020B0604020202020204" pitchFamily="34" charset="0"/>
                      </a:endParaRPr>
                    </a:p>
                  </a:txBody>
                  <a:tcPr marL="36576" marR="36576" marT="27432" marB="2743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r>
              <a:tr h="283282">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marL="60325" indent="0" algn="l" defTabSz="914400" rtl="0" eaLnBrk="1" latinLnBrk="0" hangingPunct="1"/>
                      <a:r>
                        <a:rPr lang="en-US" sz="1100" b="1" kern="1200" dirty="0" smtClean="0">
                          <a:solidFill>
                            <a:schemeClr val="tx1"/>
                          </a:solidFill>
                          <a:latin typeface="Arial" panose="020B0604020202020204" pitchFamily="34" charset="0"/>
                          <a:ea typeface="+mn-ea"/>
                          <a:cs typeface="Arial" panose="020B0604020202020204" pitchFamily="34" charset="0"/>
                        </a:rPr>
                        <a:t>SBNA Commercial</a:t>
                      </a:r>
                      <a:endParaRPr lang="en-US" sz="1100" b="1" kern="1200" dirty="0">
                        <a:solidFill>
                          <a:schemeClr val="tx1"/>
                        </a:solidFill>
                        <a:latin typeface="Arial" panose="020B0604020202020204" pitchFamily="34" charset="0"/>
                        <a:ea typeface="+mn-ea"/>
                        <a:cs typeface="Arial" panose="020B0604020202020204" pitchFamily="34" charset="0"/>
                      </a:endParaRPr>
                    </a:p>
                  </a:txBody>
                  <a:tcPr marL="36576" marR="36576" marT="27432" marB="2743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b"/>
                      <a:r>
                        <a:rPr lang="en-US" sz="1100" b="0" i="0" u="none" strike="noStrike" dirty="0">
                          <a:effectLst/>
                          <a:latin typeface="Arial"/>
                        </a:rPr>
                        <a:t>$784 </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fontAlgn="b"/>
                      <a:r>
                        <a:rPr lang="en-US" sz="1100" b="0" i="0" u="none" strike="noStrike" dirty="0">
                          <a:effectLst/>
                          <a:latin typeface="Arial"/>
                        </a:rPr>
                        <a:t>$863 </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gridSpan="6">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fontAlgn="ctr"/>
                      <a:endParaRPr lang="en-US" sz="1100" b="1" i="0" u="none" strike="noStrike" dirty="0">
                        <a:solidFill>
                          <a:schemeClr val="tx1"/>
                        </a:solidFill>
                        <a:effectLst/>
                        <a:latin typeface="Arial" panose="020B0604020202020204" pitchFamily="34" charset="0"/>
                        <a:cs typeface="Arial" panose="020B0604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pattFill prst="ltUpDiag">
                      <a:fgClr>
                        <a:schemeClr val="bg1">
                          <a:lumMod val="65000"/>
                        </a:schemeClr>
                      </a:fgClr>
                      <a:bgClr>
                        <a:schemeClr val="bg1"/>
                      </a:bgClr>
                    </a:pattFill>
                  </a:tcPr>
                </a:tc>
                <a:tc hMerge="1">
                  <a:txBody>
                    <a:bodyPr/>
                    <a:lstStyle/>
                    <a:p>
                      <a:endParaRPr lang="en-US"/>
                    </a:p>
                  </a:txBody>
                  <a:tcPr/>
                </a:tc>
                <a:tc hMerge="1">
                  <a:txBody>
                    <a:bodyPr/>
                    <a:lstStyle/>
                    <a:p>
                      <a:endParaRPr lang="en-GB"/>
                    </a:p>
                  </a:txBody>
                  <a:tcPr/>
                </a:tc>
                <a:tc hMerge="1">
                  <a:txBody>
                    <a:bodyPr/>
                    <a:lstStyle/>
                    <a:p>
                      <a:endParaRPr lang="en-GB"/>
                    </a:p>
                  </a:txBody>
                  <a:tcPr/>
                </a:tc>
                <a:tc hMerge="1">
                  <a:txBody>
                    <a:bodyPr/>
                    <a:lstStyle/>
                    <a:p>
                      <a:pPr algn="ctr" fontAlgn="ctr"/>
                      <a:endParaRPr lang="en-US" sz="1100" b="1" i="0" u="none" strike="noStrike" dirty="0">
                        <a:solidFill>
                          <a:schemeClr val="tx1"/>
                        </a:solidFill>
                        <a:effectLst/>
                        <a:latin typeface="Arial"/>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hMerge="1">
                  <a:txBody>
                    <a:bodyPr/>
                    <a:lstStyle/>
                    <a:p>
                      <a:pPr algn="ctr" fontAlgn="ctr"/>
                      <a:endParaRPr lang="en-US" sz="1100" b="1" i="0" u="none" strike="noStrike" dirty="0">
                        <a:solidFill>
                          <a:schemeClr val="tx1"/>
                        </a:solidFill>
                        <a:effectLst/>
                        <a:latin typeface="Arial"/>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r>
              <a:tr h="248856">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marL="169863" indent="0" algn="l" defTabSz="914400" rtl="0" eaLnBrk="1" latinLnBrk="0" hangingPunct="1"/>
                      <a:r>
                        <a:rPr lang="en-US" sz="1100" b="0" i="0" kern="1200" dirty="0" smtClean="0">
                          <a:solidFill>
                            <a:schemeClr val="tx1"/>
                          </a:solidFill>
                          <a:latin typeface="Arial" panose="020B0604020202020204" pitchFamily="34" charset="0"/>
                          <a:ea typeface="+mn-ea"/>
                          <a:cs typeface="Arial" panose="020B0604020202020204" pitchFamily="34" charset="0"/>
                        </a:rPr>
                        <a:t>CRE</a:t>
                      </a:r>
                      <a:endParaRPr lang="en-US" sz="1100" b="0" i="0" kern="1200" dirty="0">
                        <a:solidFill>
                          <a:schemeClr val="tx1"/>
                        </a:solidFill>
                        <a:latin typeface="Arial" panose="020B0604020202020204" pitchFamily="34" charset="0"/>
                        <a:ea typeface="+mn-ea"/>
                        <a:cs typeface="Arial" panose="020B0604020202020204" pitchFamily="34" charset="0"/>
                      </a:endParaRPr>
                    </a:p>
                  </a:txBody>
                  <a:tcPr marL="36576" marR="36576" marT="27432" marB="2743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b"/>
                      <a:r>
                        <a:rPr lang="en-US" sz="1100" b="0" i="0" u="none" strike="noStrike" dirty="0">
                          <a:effectLst/>
                          <a:latin typeface="Arial"/>
                        </a:rPr>
                        <a:t>$367 </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fontAlgn="b"/>
                      <a:r>
                        <a:rPr lang="en-US" sz="1100" b="0" i="0" u="none" strike="noStrike" dirty="0">
                          <a:effectLst/>
                          <a:latin typeface="Arial"/>
                        </a:rPr>
                        <a:t>$404 </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fontAlgn="ctr"/>
                      <a:r>
                        <a:rPr lang="en-US" sz="1100" b="0" i="0" u="none" strike="noStrike" dirty="0" smtClean="0">
                          <a:solidFill>
                            <a:schemeClr val="tx1"/>
                          </a:solidFill>
                          <a:effectLst/>
                          <a:latin typeface="Arial" panose="020B0604020202020204" pitchFamily="34" charset="0"/>
                          <a:cs typeface="Arial" panose="020B0604020202020204" pitchFamily="34" charset="0"/>
                        </a:rPr>
                        <a:t>6.8</a:t>
                      </a:r>
                      <a:endParaRPr lang="en-US" sz="1100" b="0" i="0" u="none" strike="noStrike" dirty="0">
                        <a:solidFill>
                          <a:schemeClr val="tx1"/>
                        </a:solidFill>
                        <a:effectLst/>
                        <a:latin typeface="Arial" panose="020B0604020202020204" pitchFamily="34" charset="0"/>
                        <a:cs typeface="Arial" panose="020B0604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en-US" sz="1100" b="0" i="0" u="none" strike="noStrike" dirty="0" smtClean="0">
                          <a:solidFill>
                            <a:schemeClr val="tx1"/>
                          </a:solidFill>
                          <a:effectLst/>
                          <a:latin typeface="Arial" panose="020B0604020202020204" pitchFamily="34" charset="0"/>
                          <a:cs typeface="Arial" panose="020B0604020202020204" pitchFamily="34" charset="0"/>
                        </a:rPr>
                        <a:t>4.2</a:t>
                      </a:r>
                      <a:endParaRPr lang="en-US" sz="1100" b="0" i="0" u="none" strike="noStrike" dirty="0">
                        <a:solidFill>
                          <a:schemeClr val="tx1"/>
                        </a:solidFill>
                        <a:effectLst/>
                        <a:latin typeface="Arial" panose="020B0604020202020204" pitchFamily="34" charset="0"/>
                        <a:cs typeface="Arial" panose="020B0604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marL="0" marR="0" indent="0" algn="ctr" defTabSz="914400" rtl="0" eaLnBrk="1" fontAlgn="ctr" latinLnBrk="0" hangingPunct="1">
                        <a:lnSpc>
                          <a:spcPct val="100000"/>
                        </a:lnSpc>
                        <a:spcBef>
                          <a:spcPts val="0"/>
                        </a:spcBef>
                        <a:spcAft>
                          <a:spcPts val="0"/>
                        </a:spcAft>
                        <a:buClrTx/>
                        <a:buSzTx/>
                        <a:buFontTx/>
                        <a:buNone/>
                        <a:tabLst/>
                        <a:defRPr/>
                      </a:pPr>
                      <a:r>
                        <a:rPr lang="en-US" sz="1100" b="0" i="0" u="none" strike="noStrike" dirty="0" smtClean="0">
                          <a:solidFill>
                            <a:schemeClr val="tx1"/>
                          </a:solidFill>
                          <a:effectLst/>
                          <a:latin typeface="Arial" panose="020B0604020202020204" pitchFamily="34" charset="0"/>
                          <a:cs typeface="Arial" panose="020B0604020202020204" pitchFamily="34" charset="0"/>
                        </a:rPr>
                        <a:t>0.25%</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marL="0" marR="0" indent="0" algn="ctr" defTabSz="914400" rtl="0" eaLnBrk="1" fontAlgn="ctr" latinLnBrk="0" hangingPunct="1">
                        <a:lnSpc>
                          <a:spcPct val="100000"/>
                        </a:lnSpc>
                        <a:spcBef>
                          <a:spcPts val="0"/>
                        </a:spcBef>
                        <a:spcAft>
                          <a:spcPts val="0"/>
                        </a:spcAft>
                        <a:buClrTx/>
                        <a:buSzTx/>
                        <a:buFontTx/>
                        <a:buNone/>
                        <a:tabLst/>
                        <a:defRPr/>
                      </a:pPr>
                      <a:r>
                        <a:rPr lang="en-US" sz="1100" b="0" i="0" u="none" strike="noStrike" dirty="0" smtClean="0">
                          <a:solidFill>
                            <a:schemeClr val="tx1"/>
                          </a:solidFill>
                          <a:effectLst/>
                          <a:latin typeface="Arial" panose="020B0604020202020204" pitchFamily="34" charset="0"/>
                          <a:cs typeface="Arial" panose="020B0604020202020204" pitchFamily="34" charset="0"/>
                        </a:rPr>
                        <a:t>0.3%</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fontAlgn="ctr"/>
                      <a:r>
                        <a:rPr lang="en-US" sz="1100" b="0" i="0" u="none" strike="noStrike" dirty="0">
                          <a:effectLst/>
                          <a:latin typeface="Arial" panose="020B0604020202020204" pitchFamily="34" charset="0"/>
                          <a:cs typeface="Arial" panose="020B0604020202020204" pitchFamily="34" charset="0"/>
                        </a:rPr>
                        <a:t>0.33%</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fontAlgn="ctr"/>
                      <a:r>
                        <a:rPr lang="en-US" sz="1100" b="0" i="0" u="none" strike="noStrike" dirty="0">
                          <a:effectLst/>
                          <a:latin typeface="Arial" panose="020B0604020202020204" pitchFamily="34" charset="0"/>
                          <a:cs typeface="Arial" panose="020B0604020202020204" pitchFamily="34" charset="0"/>
                        </a:rPr>
                        <a:t>0.34%</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r>
              <a:tr h="248856">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marL="169863" indent="0" algn="l" defTabSz="914400" rtl="0" eaLnBrk="1" latinLnBrk="0" hangingPunct="1"/>
                      <a:r>
                        <a:rPr lang="en-US" sz="1100" b="0" i="0" kern="1200" dirty="0" smtClean="0">
                          <a:solidFill>
                            <a:schemeClr val="tx1"/>
                          </a:solidFill>
                          <a:latin typeface="Arial" panose="020B0604020202020204" pitchFamily="34" charset="0"/>
                          <a:ea typeface="+mn-ea"/>
                          <a:cs typeface="Arial" panose="020B0604020202020204" pitchFamily="34" charset="0"/>
                        </a:rPr>
                        <a:t>C&amp;I</a:t>
                      </a:r>
                      <a:endParaRPr lang="en-US" sz="1100" b="0" i="0" kern="1200" dirty="0">
                        <a:solidFill>
                          <a:schemeClr val="tx1"/>
                        </a:solidFill>
                        <a:latin typeface="Arial" panose="020B0604020202020204" pitchFamily="34" charset="0"/>
                        <a:ea typeface="+mn-ea"/>
                        <a:cs typeface="Arial" panose="020B0604020202020204" pitchFamily="34" charset="0"/>
                      </a:endParaRPr>
                    </a:p>
                  </a:txBody>
                  <a:tcPr marL="36576" marR="36576" marT="27432" marB="2743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b"/>
                      <a:r>
                        <a:rPr lang="en-US" sz="1100" b="0" i="0" u="none" strike="noStrike">
                          <a:effectLst/>
                          <a:latin typeface="Arial"/>
                        </a:rPr>
                        <a:t>$347 </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fontAlgn="b"/>
                      <a:r>
                        <a:rPr lang="en-US" sz="1100" b="0" i="0" u="none" strike="noStrike" dirty="0">
                          <a:effectLst/>
                          <a:latin typeface="Arial"/>
                        </a:rPr>
                        <a:t>$382 </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gridSpan="2">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fontAlgn="ctr"/>
                      <a:r>
                        <a:rPr lang="en-US" sz="1100" b="0" i="0" u="none" strike="noStrike" dirty="0" smtClean="0">
                          <a:solidFill>
                            <a:schemeClr val="tx1"/>
                          </a:solidFill>
                          <a:effectLst/>
                          <a:latin typeface="Arial" panose="020B0604020202020204" pitchFamily="34" charset="0"/>
                          <a:cs typeface="Arial" panose="020B0604020202020204" pitchFamily="34" charset="0"/>
                        </a:rPr>
                        <a:t>1.9</a:t>
                      </a:r>
                      <a:endParaRPr lang="en-US" sz="1100" b="0" i="0" u="none" strike="noStrike" dirty="0">
                        <a:solidFill>
                          <a:schemeClr val="tx1"/>
                        </a:solidFill>
                        <a:effectLst/>
                        <a:latin typeface="Arial" panose="020B0604020202020204" pitchFamily="34" charset="0"/>
                        <a:cs typeface="Arial" panose="020B0604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hMerge="1">
                  <a:txBody>
                    <a:bodyPr/>
                    <a:lstStyle/>
                    <a:p>
                      <a:pPr algn="ctr" fontAlgn="ctr"/>
                      <a:endParaRPr lang="en-US" sz="1100" b="0" i="0" u="none" strike="noStrike" dirty="0">
                        <a:solidFill>
                          <a:schemeClr val="tx1"/>
                        </a:solidFill>
                        <a:effectLst/>
                        <a:latin typeface="Arial" panose="020B0604020202020204" pitchFamily="34" charset="0"/>
                        <a:cs typeface="Arial" panose="020B0604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marL="0" marR="0" indent="0" algn="ctr" defTabSz="914400" rtl="0" eaLnBrk="1" fontAlgn="ctr" latinLnBrk="0" hangingPunct="1">
                        <a:lnSpc>
                          <a:spcPct val="100000"/>
                        </a:lnSpc>
                        <a:spcBef>
                          <a:spcPts val="0"/>
                        </a:spcBef>
                        <a:spcAft>
                          <a:spcPts val="0"/>
                        </a:spcAft>
                        <a:buClrTx/>
                        <a:buSzTx/>
                        <a:buFontTx/>
                        <a:buNone/>
                        <a:tabLst/>
                        <a:defRPr/>
                      </a:pPr>
                      <a:r>
                        <a:rPr lang="en-US" sz="1100" b="0" i="0" u="none" strike="noStrike" dirty="0" smtClean="0">
                          <a:solidFill>
                            <a:schemeClr val="tx1"/>
                          </a:solidFill>
                          <a:effectLst/>
                          <a:latin typeface="Arial" panose="020B0604020202020204" pitchFamily="34" charset="0"/>
                          <a:cs typeface="Arial" panose="020B0604020202020204" pitchFamily="34" charset="0"/>
                        </a:rPr>
                        <a:t>0.85%</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marL="0" marR="0" indent="0" algn="ctr" defTabSz="914400" rtl="0" eaLnBrk="1" fontAlgn="ctr" latinLnBrk="0" hangingPunct="1">
                        <a:lnSpc>
                          <a:spcPct val="100000"/>
                        </a:lnSpc>
                        <a:spcBef>
                          <a:spcPts val="0"/>
                        </a:spcBef>
                        <a:spcAft>
                          <a:spcPts val="0"/>
                        </a:spcAft>
                        <a:buClrTx/>
                        <a:buSzTx/>
                        <a:buFontTx/>
                        <a:buNone/>
                        <a:tabLst/>
                        <a:defRPr/>
                      </a:pPr>
                      <a:r>
                        <a:rPr lang="en-US" sz="1100" b="0" i="0" u="none" strike="noStrike" dirty="0" smtClean="0">
                          <a:solidFill>
                            <a:schemeClr val="tx1"/>
                          </a:solidFill>
                          <a:effectLst/>
                          <a:latin typeface="Arial" panose="020B0604020202020204" pitchFamily="34" charset="0"/>
                          <a:cs typeface="Arial" panose="020B0604020202020204" pitchFamily="34" charset="0"/>
                        </a:rPr>
                        <a:t>0.95%</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fontAlgn="ctr"/>
                      <a:r>
                        <a:rPr lang="en-US" sz="1100" b="0" i="0" u="none" strike="noStrike" dirty="0">
                          <a:effectLst/>
                          <a:latin typeface="Arial" panose="020B0604020202020204" pitchFamily="34" charset="0"/>
                          <a:cs typeface="Arial" panose="020B0604020202020204" pitchFamily="34" charset="0"/>
                        </a:rPr>
                        <a:t>1.12%</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fontAlgn="ctr"/>
                      <a:r>
                        <a:rPr lang="en-US" sz="1100" b="0" i="0" u="none" strike="noStrike" dirty="0">
                          <a:effectLst/>
                          <a:latin typeface="Arial" panose="020B0604020202020204" pitchFamily="34" charset="0"/>
                          <a:cs typeface="Arial" panose="020B0604020202020204" pitchFamily="34" charset="0"/>
                        </a:rPr>
                        <a:t>1.17%</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r>
              <a:tr h="248856">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marL="169863" indent="0" algn="l" defTabSz="914400" rtl="0" eaLnBrk="1" latinLnBrk="0" hangingPunct="1"/>
                      <a:r>
                        <a:rPr lang="en-US" sz="1100" b="0" i="0" kern="1200" dirty="0" smtClean="0">
                          <a:solidFill>
                            <a:schemeClr val="tx1"/>
                          </a:solidFill>
                          <a:latin typeface="Arial" panose="020B0604020202020204" pitchFamily="34" charset="0"/>
                          <a:ea typeface="+mn-ea"/>
                          <a:cs typeface="Arial" panose="020B0604020202020204" pitchFamily="34" charset="0"/>
                        </a:rPr>
                        <a:t>GCB</a:t>
                      </a:r>
                      <a:r>
                        <a:rPr lang="en-US" sz="1100" b="0" i="0" kern="1200" baseline="0" dirty="0" smtClean="0">
                          <a:solidFill>
                            <a:schemeClr val="tx1"/>
                          </a:solidFill>
                          <a:latin typeface="Arial" panose="020B0604020202020204" pitchFamily="34" charset="0"/>
                          <a:ea typeface="+mn-ea"/>
                          <a:cs typeface="Arial" panose="020B0604020202020204" pitchFamily="34" charset="0"/>
                        </a:rPr>
                        <a:t> – Large Corporates</a:t>
                      </a:r>
                      <a:endParaRPr lang="en-US" sz="1100" b="0" i="0" kern="1200" dirty="0">
                        <a:solidFill>
                          <a:schemeClr val="tx1"/>
                        </a:solidFill>
                        <a:latin typeface="Arial" panose="020B0604020202020204" pitchFamily="34" charset="0"/>
                        <a:ea typeface="+mn-ea"/>
                        <a:cs typeface="Arial" panose="020B0604020202020204" pitchFamily="34" charset="0"/>
                      </a:endParaRPr>
                    </a:p>
                  </a:txBody>
                  <a:tcPr marL="36576" marR="36576" marT="27432" marB="2743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b"/>
                      <a:r>
                        <a:rPr lang="en-US" sz="1100" b="0" i="0" u="none" strike="noStrike">
                          <a:effectLst/>
                          <a:latin typeface="Arial"/>
                        </a:rPr>
                        <a:t>$17 </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fontAlgn="b"/>
                      <a:r>
                        <a:rPr lang="en-US" sz="1100" b="0" i="0" u="none" strike="noStrike">
                          <a:effectLst/>
                          <a:latin typeface="Arial"/>
                        </a:rPr>
                        <a:t>$19 </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gridSpan="2">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fontAlgn="ctr"/>
                      <a:r>
                        <a:rPr lang="en-US" sz="1100" b="0" i="0" u="none" strike="noStrike" dirty="0" smtClean="0">
                          <a:solidFill>
                            <a:schemeClr val="tx1"/>
                          </a:solidFill>
                          <a:effectLst/>
                          <a:latin typeface="Arial" panose="020B0604020202020204" pitchFamily="34" charset="0"/>
                          <a:cs typeface="Arial" panose="020B0604020202020204" pitchFamily="34" charset="0"/>
                        </a:rPr>
                        <a:t>2.7</a:t>
                      </a:r>
                      <a:endParaRPr lang="en-US" sz="1100" b="0" i="0" u="none" strike="noStrike" dirty="0">
                        <a:solidFill>
                          <a:schemeClr val="tx1"/>
                        </a:solidFill>
                        <a:effectLst/>
                        <a:latin typeface="Arial" panose="020B0604020202020204" pitchFamily="34" charset="0"/>
                        <a:cs typeface="Arial" panose="020B0604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fontAlgn="ctr"/>
                      <a:endParaRPr lang="en-US" sz="1100" b="0" i="0" u="none" strike="noStrike" dirty="0">
                        <a:solidFill>
                          <a:schemeClr val="tx1"/>
                        </a:solidFill>
                        <a:effectLst/>
                        <a:latin typeface="Arial" panose="020B0604020202020204" pitchFamily="34" charset="0"/>
                        <a:cs typeface="Arial" panose="020B0604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marL="0" marR="0" indent="0" algn="ctr" defTabSz="914400" rtl="0" eaLnBrk="1" fontAlgn="ctr" latinLnBrk="0" hangingPunct="1">
                        <a:lnSpc>
                          <a:spcPct val="100000"/>
                        </a:lnSpc>
                        <a:spcBef>
                          <a:spcPts val="0"/>
                        </a:spcBef>
                        <a:spcAft>
                          <a:spcPts val="0"/>
                        </a:spcAft>
                        <a:buClrTx/>
                        <a:buSzTx/>
                        <a:buFontTx/>
                        <a:buNone/>
                        <a:tabLst/>
                        <a:defRPr/>
                      </a:pPr>
                      <a:r>
                        <a:rPr lang="en-US" sz="1100" b="0" i="0" u="none" strike="noStrike" dirty="0" smtClean="0">
                          <a:solidFill>
                            <a:schemeClr val="tx1"/>
                          </a:solidFill>
                          <a:effectLst/>
                          <a:latin typeface="Arial" panose="020B0604020202020204" pitchFamily="34" charset="0"/>
                          <a:cs typeface="Arial" panose="020B0604020202020204" pitchFamily="34" charset="0"/>
                        </a:rPr>
                        <a:t>0.07%</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marL="0" marR="0" indent="0" algn="ctr" defTabSz="914400" rtl="0" eaLnBrk="1" fontAlgn="ctr" latinLnBrk="0" hangingPunct="1">
                        <a:lnSpc>
                          <a:spcPct val="100000"/>
                        </a:lnSpc>
                        <a:spcBef>
                          <a:spcPts val="0"/>
                        </a:spcBef>
                        <a:spcAft>
                          <a:spcPts val="0"/>
                        </a:spcAft>
                        <a:buClrTx/>
                        <a:buSzTx/>
                        <a:buFontTx/>
                        <a:buNone/>
                        <a:tabLst/>
                        <a:defRPr/>
                      </a:pPr>
                      <a:r>
                        <a:rPr lang="en-US" sz="1100" b="0" i="0" u="none" strike="noStrike" dirty="0" smtClean="0">
                          <a:solidFill>
                            <a:schemeClr val="tx1"/>
                          </a:solidFill>
                          <a:effectLst/>
                          <a:latin typeface="Arial" panose="020B0604020202020204" pitchFamily="34" charset="0"/>
                          <a:cs typeface="Arial" panose="020B0604020202020204" pitchFamily="34" charset="0"/>
                        </a:rPr>
                        <a:t>0.08%</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fontAlgn="ctr"/>
                      <a:r>
                        <a:rPr lang="en-US" sz="1100" b="0" i="0" u="none" strike="noStrike" dirty="0" smtClean="0">
                          <a:effectLst/>
                          <a:latin typeface="Arial" panose="020B0604020202020204" pitchFamily="34" charset="0"/>
                          <a:cs typeface="Arial" panose="020B0604020202020204" pitchFamily="34" charset="0"/>
                        </a:rPr>
                        <a:t>0.09%</a:t>
                      </a:r>
                      <a:endParaRPr lang="en-US" sz="1100" b="0" i="0" u="none" strike="noStrike" dirty="0">
                        <a:effectLst/>
                        <a:latin typeface="Arial" panose="020B0604020202020204" pitchFamily="34" charset="0"/>
                        <a:cs typeface="Arial" panose="020B0604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fontAlgn="ctr"/>
                      <a:r>
                        <a:rPr lang="en-US" sz="1100" b="0" i="0" u="none" strike="noStrike" dirty="0" smtClean="0">
                          <a:effectLst/>
                          <a:latin typeface="Arial" panose="020B0604020202020204" pitchFamily="34" charset="0"/>
                          <a:cs typeface="Arial" panose="020B0604020202020204" pitchFamily="34" charset="0"/>
                        </a:rPr>
                        <a:t>0.09%</a:t>
                      </a:r>
                      <a:endParaRPr lang="en-US" sz="1100" b="0" i="0" u="none" strike="noStrike" dirty="0">
                        <a:effectLst/>
                        <a:latin typeface="Arial" panose="020B0604020202020204" pitchFamily="34" charset="0"/>
                        <a:cs typeface="Arial" panose="020B0604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r>
              <a:tr h="248856">
                <a:tc>
                  <a:txBody>
                    <a:bodyPr/>
                    <a:lstStyle/>
                    <a:p>
                      <a:pPr marL="169863" indent="0" algn="l" defTabSz="914400" rtl="0" eaLnBrk="1" latinLnBrk="0" hangingPunct="1"/>
                      <a:r>
                        <a:rPr lang="en-US" sz="1100" b="1" i="0" kern="1200" dirty="0" smtClean="0">
                          <a:solidFill>
                            <a:schemeClr val="tx1"/>
                          </a:solidFill>
                          <a:latin typeface="Arial" panose="020B0604020202020204" pitchFamily="34" charset="0"/>
                          <a:ea typeface="+mn-ea"/>
                          <a:cs typeface="Arial" panose="020B0604020202020204" pitchFamily="34" charset="0"/>
                        </a:rPr>
                        <a:t>GCB </a:t>
                      </a:r>
                      <a:r>
                        <a:rPr lang="en-US" sz="1100" b="1" i="0" kern="1200" baseline="0" dirty="0" smtClean="0">
                          <a:solidFill>
                            <a:schemeClr val="tx1"/>
                          </a:solidFill>
                          <a:latin typeface="Arial" panose="020B0604020202020204" pitchFamily="34" charset="0"/>
                          <a:ea typeface="+mn-ea"/>
                          <a:cs typeface="Arial" panose="020B0604020202020204" pitchFamily="34" charset="0"/>
                        </a:rPr>
                        <a:t>–</a:t>
                      </a:r>
                      <a:r>
                        <a:rPr lang="en-US" sz="1100" b="1" i="0" kern="1200" dirty="0" smtClean="0">
                          <a:solidFill>
                            <a:schemeClr val="tx1"/>
                          </a:solidFill>
                          <a:latin typeface="Arial" panose="020B0604020202020204" pitchFamily="34" charset="0"/>
                          <a:ea typeface="+mn-ea"/>
                          <a:cs typeface="Arial" panose="020B0604020202020204" pitchFamily="34" charset="0"/>
                        </a:rPr>
                        <a:t> MRG</a:t>
                      </a:r>
                      <a:endParaRPr lang="en-US" sz="1100" b="1" i="0" kern="1200" dirty="0">
                        <a:solidFill>
                          <a:schemeClr val="tx1"/>
                        </a:solidFill>
                        <a:latin typeface="Arial" panose="020B0604020202020204" pitchFamily="34" charset="0"/>
                        <a:ea typeface="+mn-ea"/>
                        <a:cs typeface="Arial" panose="020B0604020202020204" pitchFamily="34" charset="0"/>
                      </a:endParaRPr>
                    </a:p>
                  </a:txBody>
                  <a:tcPr marL="36576" marR="36576" marT="27432" marB="2743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b"/>
                      <a:r>
                        <a:rPr lang="en-US" sz="1100" b="1" i="0" u="none" strike="noStrike" dirty="0">
                          <a:effectLst/>
                          <a:latin typeface="Arial"/>
                        </a:rPr>
                        <a:t>$54 </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fontAlgn="b"/>
                      <a:r>
                        <a:rPr lang="en-US" sz="1100" b="1" i="0" u="none" strike="noStrike" dirty="0">
                          <a:effectLst/>
                          <a:latin typeface="Arial"/>
                        </a:rPr>
                        <a:t>$59 </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gridSpan="2">
                  <a:txBody>
                    <a:bodyPr/>
                    <a:lstStyle/>
                    <a:p>
                      <a:pPr algn="ctr" fontAlgn="ctr"/>
                      <a:r>
                        <a:rPr lang="en-US" sz="1100" b="1" i="0" u="none" strike="noStrike" dirty="0" smtClean="0">
                          <a:solidFill>
                            <a:schemeClr val="tx1"/>
                          </a:solidFill>
                          <a:effectLst/>
                          <a:latin typeface="Arial" panose="020B0604020202020204" pitchFamily="34" charset="0"/>
                          <a:cs typeface="Arial" panose="020B0604020202020204" pitchFamily="34" charset="0"/>
                        </a:rPr>
                        <a:t>19.9</a:t>
                      </a:r>
                      <a:endParaRPr lang="en-US" sz="1100" b="1" i="0" u="none" strike="noStrike" dirty="0">
                        <a:solidFill>
                          <a:schemeClr val="tx1"/>
                        </a:solidFill>
                        <a:effectLst/>
                        <a:latin typeface="Arial" panose="020B0604020202020204" pitchFamily="34" charset="0"/>
                        <a:cs typeface="Arial" panose="020B0604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fontAlgn="ctr"/>
                      <a:endParaRPr lang="en-US" sz="1100" b="0" i="0" u="none" strike="noStrike" dirty="0">
                        <a:solidFill>
                          <a:schemeClr val="tx1"/>
                        </a:solidFill>
                        <a:effectLst/>
                        <a:latin typeface="Arial" panose="020B0604020202020204" pitchFamily="34" charset="0"/>
                        <a:cs typeface="Arial" panose="020B0604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sz="1100" b="1" i="0" u="none" strike="noStrike" dirty="0" smtClean="0">
                          <a:solidFill>
                            <a:schemeClr val="tx1"/>
                          </a:solidFill>
                          <a:effectLst/>
                          <a:latin typeface="Arial" panose="020B0604020202020204" pitchFamily="34" charset="0"/>
                          <a:cs typeface="Arial" panose="020B0604020202020204" pitchFamily="34" charset="0"/>
                        </a:rPr>
                        <a:t>0.02%</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sz="1100" b="1" i="0" u="none" strike="noStrike" dirty="0" smtClean="0">
                          <a:solidFill>
                            <a:schemeClr val="tx1"/>
                          </a:solidFill>
                          <a:effectLst/>
                          <a:latin typeface="Arial" panose="020B0604020202020204" pitchFamily="34" charset="0"/>
                          <a:cs typeface="Arial" panose="020B0604020202020204" pitchFamily="34" charset="0"/>
                        </a:rPr>
                        <a:t>0.02%</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a:txBody>
                    <a:bodyPr/>
                    <a:lstStyle/>
                    <a:p>
                      <a:pPr algn="ctr" fontAlgn="ctr"/>
                      <a:r>
                        <a:rPr lang="en-US" sz="1100" b="1" i="0" u="none" strike="noStrike" dirty="0" smtClean="0">
                          <a:effectLst/>
                          <a:latin typeface="Arial" panose="020B0604020202020204" pitchFamily="34" charset="0"/>
                          <a:cs typeface="Arial" panose="020B0604020202020204" pitchFamily="34" charset="0"/>
                        </a:rPr>
                        <a:t>0.02%</a:t>
                      </a:r>
                      <a:endParaRPr lang="en-US" sz="1100" b="1" i="0" u="none" strike="noStrike" dirty="0">
                        <a:effectLst/>
                        <a:latin typeface="Arial" panose="020B0604020202020204" pitchFamily="34" charset="0"/>
                        <a:cs typeface="Arial" panose="020B0604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fontAlgn="ctr"/>
                      <a:r>
                        <a:rPr lang="en-US" sz="1100" b="1" i="0" u="none" strike="noStrike" dirty="0" smtClean="0">
                          <a:effectLst/>
                          <a:latin typeface="Arial" panose="020B0604020202020204" pitchFamily="34" charset="0"/>
                          <a:cs typeface="Arial" panose="020B0604020202020204" pitchFamily="34" charset="0"/>
                        </a:rPr>
                        <a:t>0.02%</a:t>
                      </a:r>
                      <a:endParaRPr lang="en-US" sz="1100" b="1" i="0" u="none" strike="noStrike" dirty="0">
                        <a:effectLst/>
                        <a:latin typeface="Arial" panose="020B0604020202020204" pitchFamily="34" charset="0"/>
                        <a:cs typeface="Arial" panose="020B0604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r>
              <a:tr h="301101">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marL="60325" indent="0" algn="l" defTabSz="914400" rtl="0" eaLnBrk="1" latinLnBrk="0" hangingPunct="1"/>
                      <a:r>
                        <a:rPr lang="en-US" sz="1100" b="1" kern="1200" dirty="0" smtClean="0">
                          <a:solidFill>
                            <a:schemeClr val="tx1"/>
                          </a:solidFill>
                          <a:latin typeface="Arial" panose="020B0604020202020204" pitchFamily="34" charset="0"/>
                          <a:ea typeface="+mn-ea"/>
                          <a:cs typeface="Arial" panose="020B0604020202020204" pitchFamily="34" charset="0"/>
                        </a:rPr>
                        <a:t>SBNA Cons. </a:t>
                      </a:r>
                      <a:r>
                        <a:rPr lang="en-US" sz="1100" b="1" kern="1200" baseline="0" dirty="0" smtClean="0">
                          <a:solidFill>
                            <a:schemeClr val="tx1"/>
                          </a:solidFill>
                          <a:latin typeface="Arial" panose="020B0604020202020204" pitchFamily="34" charset="0"/>
                          <a:ea typeface="+mn-ea"/>
                          <a:cs typeface="Arial" panose="020B0604020202020204" pitchFamily="34" charset="0"/>
                        </a:rPr>
                        <a:t>&amp; Business </a:t>
                      </a:r>
                      <a:endParaRPr lang="en-US" sz="1100" b="1" kern="1200" dirty="0">
                        <a:solidFill>
                          <a:schemeClr val="tx1"/>
                        </a:solidFill>
                        <a:latin typeface="Arial" panose="020B0604020202020204" pitchFamily="34" charset="0"/>
                        <a:ea typeface="+mn-ea"/>
                        <a:cs typeface="Arial" panose="020B0604020202020204" pitchFamily="34" charset="0"/>
                      </a:endParaRPr>
                    </a:p>
                  </a:txBody>
                  <a:tcPr marL="36576" marR="36576" marT="27432" marB="2743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b"/>
                      <a:r>
                        <a:rPr lang="en-US" sz="1100" b="0" i="0" u="none" strike="noStrike" dirty="0">
                          <a:effectLst/>
                          <a:latin typeface="Arial"/>
                        </a:rPr>
                        <a:t>$783 </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fontAlgn="b"/>
                      <a:r>
                        <a:rPr lang="en-US" sz="1100" b="0" i="0" u="none" strike="noStrike" dirty="0">
                          <a:effectLst/>
                          <a:latin typeface="Arial"/>
                        </a:rPr>
                        <a:t>$862 </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gridSpan="6">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fontAlgn="b"/>
                      <a:endParaRPr lang="en-US" sz="1100" b="1" i="0" u="none" strike="noStrike" dirty="0">
                        <a:solidFill>
                          <a:schemeClr val="tx1"/>
                        </a:solidFill>
                        <a:effectLst/>
                        <a:latin typeface="Arial" panose="020B0604020202020204" pitchFamily="34" charset="0"/>
                        <a:cs typeface="Arial" panose="020B0604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pattFill prst="ltUpDiag">
                      <a:fgClr>
                        <a:schemeClr val="bg1">
                          <a:lumMod val="65000"/>
                        </a:schemeClr>
                      </a:fgClr>
                      <a:bgClr>
                        <a:schemeClr val="bg1"/>
                      </a:bgClr>
                    </a:pattFill>
                  </a:tcPr>
                </a:tc>
                <a:tc hMerge="1">
                  <a:txBody>
                    <a:bodyPr/>
                    <a:lstStyle/>
                    <a:p>
                      <a:endParaRPr lang="en-US"/>
                    </a:p>
                  </a:txBody>
                  <a:tcPr/>
                </a:tc>
                <a:tc hMerge="1">
                  <a:txBody>
                    <a:bodyPr/>
                    <a:lstStyle/>
                    <a:p>
                      <a:endParaRPr lang="en-GB"/>
                    </a:p>
                  </a:txBody>
                  <a:tcPr/>
                </a:tc>
                <a:tc hMerge="1">
                  <a:txBody>
                    <a:bodyPr/>
                    <a:lstStyle/>
                    <a:p>
                      <a:endParaRPr lang="en-GB"/>
                    </a:p>
                  </a:txBody>
                  <a:tcPr/>
                </a:tc>
                <a:tc hMerge="1">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fontAlgn="b"/>
                      <a:endParaRPr lang="en-US" sz="1100" b="1" i="0" u="none" strike="noStrike" dirty="0">
                        <a:solidFill>
                          <a:schemeClr val="bg1"/>
                        </a:solidFill>
                        <a:effectLst/>
                        <a:latin typeface="Arial" panose="020B0604020202020204" pitchFamily="34" charset="0"/>
                        <a:cs typeface="Arial" panose="020B0604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hMerge="1">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fontAlgn="b"/>
                      <a:endParaRPr lang="en-US" sz="1100" b="1" i="0" u="none" strike="noStrike" dirty="0">
                        <a:solidFill>
                          <a:schemeClr val="bg1"/>
                        </a:solidFill>
                        <a:effectLst/>
                        <a:latin typeface="Arial" panose="020B0604020202020204" pitchFamily="34" charset="0"/>
                        <a:cs typeface="Arial" panose="020B0604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r>
              <a:tr h="248856">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marL="169863" indent="0" algn="l" defTabSz="914400" rtl="0" eaLnBrk="1" latinLnBrk="0" hangingPunct="1"/>
                      <a:r>
                        <a:rPr lang="en-US" sz="1100" b="0" i="0" kern="1200" dirty="0" smtClean="0">
                          <a:solidFill>
                            <a:schemeClr val="tx1"/>
                          </a:solidFill>
                          <a:latin typeface="Arial" panose="020B0604020202020204" pitchFamily="34" charset="0"/>
                          <a:ea typeface="+mn-ea"/>
                          <a:cs typeface="Arial" panose="020B0604020202020204" pitchFamily="34" charset="0"/>
                        </a:rPr>
                        <a:t>Retail Banking</a:t>
                      </a:r>
                      <a:endParaRPr lang="en-US" sz="1100" b="0" i="0" kern="1200" dirty="0">
                        <a:solidFill>
                          <a:schemeClr val="tx1"/>
                        </a:solidFill>
                        <a:latin typeface="Arial" panose="020B0604020202020204" pitchFamily="34" charset="0"/>
                        <a:ea typeface="+mn-ea"/>
                        <a:cs typeface="Arial" panose="020B0604020202020204" pitchFamily="34" charset="0"/>
                      </a:endParaRPr>
                    </a:p>
                  </a:txBody>
                  <a:tcPr marL="36576" marR="36576" marT="27432" marB="2743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b"/>
                      <a:r>
                        <a:rPr lang="en-US" sz="1100" b="0" i="0" u="none" strike="noStrike">
                          <a:effectLst/>
                          <a:latin typeface="Arial"/>
                        </a:rPr>
                        <a:t>$550 </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fontAlgn="b"/>
                      <a:r>
                        <a:rPr lang="en-US" sz="1100" b="0" i="0" u="none" strike="noStrike" dirty="0">
                          <a:effectLst/>
                          <a:latin typeface="Arial"/>
                        </a:rPr>
                        <a:t>$606 </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gridSpan="2">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fontAlgn="b"/>
                      <a:r>
                        <a:rPr lang="en-US" sz="1100" b="0" i="0" u="none" strike="noStrike" dirty="0">
                          <a:solidFill>
                            <a:schemeClr val="tx1"/>
                          </a:solidFill>
                          <a:effectLst/>
                          <a:latin typeface="Arial" panose="020B0604020202020204" pitchFamily="34" charset="0"/>
                          <a:cs typeface="Arial" panose="020B0604020202020204" pitchFamily="34" charset="0"/>
                        </a:rPr>
                        <a:t>2.6</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hMerge="1">
                  <a:txBody>
                    <a:bodyPr/>
                    <a:lstStyle/>
                    <a:p>
                      <a:pPr algn="ctr" fontAlgn="b"/>
                      <a:endParaRPr lang="en-US" sz="1100" b="0" i="0" u="none" strike="noStrike" dirty="0">
                        <a:solidFill>
                          <a:schemeClr val="tx1"/>
                        </a:solidFill>
                        <a:effectLst/>
                        <a:latin typeface="Arial" panose="020B0604020202020204" pitchFamily="34" charset="0"/>
                        <a:cs typeface="Arial" panose="020B0604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fontAlgn="ctr"/>
                      <a:r>
                        <a:rPr lang="en-US" sz="1100" b="0" i="0" u="none" strike="noStrike" dirty="0" smtClean="0">
                          <a:solidFill>
                            <a:schemeClr val="tx1"/>
                          </a:solidFill>
                          <a:effectLst/>
                          <a:latin typeface="Arial" panose="020B0604020202020204" pitchFamily="34" charset="0"/>
                          <a:cs typeface="Arial" panose="020B0604020202020204" pitchFamily="34" charset="0"/>
                        </a:rPr>
                        <a:t>0.6%</a:t>
                      </a:r>
                      <a:endParaRPr lang="en-US" sz="1100" b="0" i="0" u="none" strike="noStrike" dirty="0">
                        <a:solidFill>
                          <a:schemeClr val="tx1"/>
                        </a:solidFill>
                        <a:effectLst/>
                        <a:latin typeface="Arial" panose="020B0604020202020204" pitchFamily="34" charset="0"/>
                        <a:cs typeface="Arial" panose="020B0604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fontAlgn="ctr"/>
                      <a:r>
                        <a:rPr lang="en-US" sz="1100" b="0" i="0" u="none" strike="noStrike" dirty="0" smtClean="0">
                          <a:solidFill>
                            <a:schemeClr val="tx1"/>
                          </a:solidFill>
                          <a:effectLst/>
                          <a:latin typeface="Arial" panose="020B0604020202020204" pitchFamily="34" charset="0"/>
                          <a:cs typeface="Arial" panose="020B0604020202020204" pitchFamily="34" charset="0"/>
                        </a:rPr>
                        <a:t>0.7%</a:t>
                      </a:r>
                      <a:endParaRPr lang="en-US" sz="1100" b="0" i="0" u="none" strike="noStrike" dirty="0">
                        <a:solidFill>
                          <a:schemeClr val="tx1"/>
                        </a:solidFill>
                        <a:effectLst/>
                        <a:latin typeface="Arial" panose="020B0604020202020204" pitchFamily="34" charset="0"/>
                        <a:cs typeface="Arial" panose="020B0604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fontAlgn="ctr"/>
                      <a:r>
                        <a:rPr lang="en-US" sz="1100" b="0" i="0" u="none" strike="noStrike" dirty="0">
                          <a:effectLst/>
                          <a:latin typeface="Arial" panose="020B0604020202020204" pitchFamily="34" charset="0"/>
                          <a:cs typeface="Arial" panose="020B0604020202020204" pitchFamily="34" charset="0"/>
                        </a:rPr>
                        <a:t>0.83%</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fontAlgn="ctr"/>
                      <a:r>
                        <a:rPr lang="en-US" sz="1100" b="0" i="0" u="none" strike="noStrike" dirty="0">
                          <a:effectLst/>
                          <a:latin typeface="Arial" panose="020B0604020202020204" pitchFamily="34" charset="0"/>
                          <a:cs typeface="Arial" panose="020B0604020202020204" pitchFamily="34" charset="0"/>
                        </a:rPr>
                        <a:t>0.87%</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r>
              <a:tr h="292357">
                <a:tc>
                  <a:txBody>
                    <a:bodyPr/>
                    <a:lstStyle>
                      <a:lvl1pPr marL="0" algn="l" defTabSz="457200" rtl="0" eaLnBrk="1" latinLnBrk="0" hangingPunct="1">
                        <a:defRPr sz="1800" b="1" kern="1200">
                          <a:solidFill>
                            <a:schemeClr val="lt1"/>
                          </a:solidFill>
                          <a:latin typeface="Arial"/>
                        </a:defRPr>
                      </a:lvl1pPr>
                      <a:lvl2pPr marL="457200" algn="l" defTabSz="457200" rtl="0" eaLnBrk="1" latinLnBrk="0" hangingPunct="1">
                        <a:defRPr sz="1800" b="1" kern="1200">
                          <a:solidFill>
                            <a:schemeClr val="lt1"/>
                          </a:solidFill>
                          <a:latin typeface="Arial"/>
                        </a:defRPr>
                      </a:lvl2pPr>
                      <a:lvl3pPr marL="914400" algn="l" defTabSz="457200" rtl="0" eaLnBrk="1" latinLnBrk="0" hangingPunct="1">
                        <a:defRPr sz="1800" b="1" kern="1200">
                          <a:solidFill>
                            <a:schemeClr val="lt1"/>
                          </a:solidFill>
                          <a:latin typeface="Arial"/>
                        </a:defRPr>
                      </a:lvl3pPr>
                      <a:lvl4pPr marL="1371600" algn="l" defTabSz="457200" rtl="0" eaLnBrk="1" latinLnBrk="0" hangingPunct="1">
                        <a:defRPr sz="1800" b="1" kern="1200">
                          <a:solidFill>
                            <a:schemeClr val="lt1"/>
                          </a:solidFill>
                          <a:latin typeface="Arial"/>
                        </a:defRPr>
                      </a:lvl4pPr>
                      <a:lvl5pPr marL="1828800" algn="l" defTabSz="457200" rtl="0" eaLnBrk="1" latinLnBrk="0" hangingPunct="1">
                        <a:defRPr sz="1800" b="1" kern="1200">
                          <a:solidFill>
                            <a:schemeClr val="lt1"/>
                          </a:solidFill>
                          <a:latin typeface="Arial"/>
                        </a:defRPr>
                      </a:lvl5pPr>
                      <a:lvl6pPr marL="2286000" algn="l" defTabSz="457200" rtl="0" eaLnBrk="1" latinLnBrk="0" hangingPunct="1">
                        <a:defRPr sz="1800" b="1" kern="1200">
                          <a:solidFill>
                            <a:schemeClr val="lt1"/>
                          </a:solidFill>
                          <a:latin typeface="Arial"/>
                        </a:defRPr>
                      </a:lvl6pPr>
                      <a:lvl7pPr marL="2743200" algn="l" defTabSz="457200" rtl="0" eaLnBrk="1" latinLnBrk="0" hangingPunct="1">
                        <a:defRPr sz="1800" b="1" kern="1200">
                          <a:solidFill>
                            <a:schemeClr val="lt1"/>
                          </a:solidFill>
                          <a:latin typeface="Arial"/>
                        </a:defRPr>
                      </a:lvl7pPr>
                      <a:lvl8pPr marL="3200400" algn="l" defTabSz="457200" rtl="0" eaLnBrk="1" latinLnBrk="0" hangingPunct="1">
                        <a:defRPr sz="1800" b="1" kern="1200">
                          <a:solidFill>
                            <a:schemeClr val="lt1"/>
                          </a:solidFill>
                          <a:latin typeface="Arial"/>
                        </a:defRPr>
                      </a:lvl8pPr>
                      <a:lvl9pPr marL="3657600" algn="l" defTabSz="457200" rtl="0" eaLnBrk="1" latinLnBrk="0" hangingPunct="1">
                        <a:defRPr sz="1800" b="1" kern="1200">
                          <a:solidFill>
                            <a:schemeClr val="lt1"/>
                          </a:solidFill>
                          <a:latin typeface="Arial"/>
                        </a:defRPr>
                      </a:lvl9pPr>
                    </a:lstStyle>
                    <a:p>
                      <a:pPr marL="169863" indent="0" algn="l" defTabSz="914400" rtl="0" eaLnBrk="1" latinLnBrk="0" hangingPunct="1"/>
                      <a:r>
                        <a:rPr lang="en-US" sz="1100" b="0" i="0" kern="1200" dirty="0" smtClean="0">
                          <a:solidFill>
                            <a:schemeClr val="tx1"/>
                          </a:solidFill>
                          <a:latin typeface="Arial" panose="020B0604020202020204" pitchFamily="34" charset="0"/>
                          <a:ea typeface="+mn-ea"/>
                          <a:cs typeface="Arial" panose="020B0604020202020204" pitchFamily="34" charset="0"/>
                        </a:rPr>
                        <a:t>Business Banking</a:t>
                      </a:r>
                      <a:endParaRPr lang="en-US" sz="1100" b="0" i="0" kern="1200" dirty="0">
                        <a:solidFill>
                          <a:schemeClr val="tx1"/>
                        </a:solidFill>
                        <a:latin typeface="Arial" panose="020B0604020202020204" pitchFamily="34" charset="0"/>
                        <a:ea typeface="+mn-ea"/>
                        <a:cs typeface="Arial" panose="020B0604020202020204" pitchFamily="34" charset="0"/>
                      </a:endParaRPr>
                    </a:p>
                  </a:txBody>
                  <a:tcPr marL="36576" marR="36576" marT="27432" marB="2743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b"/>
                      <a:r>
                        <a:rPr lang="en-US" sz="1100" b="0" i="0" u="none" strike="noStrike">
                          <a:effectLst/>
                          <a:latin typeface="Arial"/>
                        </a:rPr>
                        <a:t>$233 </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fontAlgn="b"/>
                      <a:r>
                        <a:rPr lang="en-US" sz="1100" b="0" i="0" u="none" strike="noStrike" dirty="0">
                          <a:effectLst/>
                          <a:latin typeface="Arial"/>
                        </a:rPr>
                        <a:t>$256 </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gridSpan="2">
                  <a:txBody>
                    <a:bodyPr/>
                    <a:lstStyle>
                      <a:lvl1pPr marL="0" algn="l" defTabSz="457200" rtl="0" eaLnBrk="1" latinLnBrk="0" hangingPunct="1">
                        <a:defRPr sz="1800" b="1" kern="1200">
                          <a:solidFill>
                            <a:schemeClr val="lt1"/>
                          </a:solidFill>
                          <a:latin typeface="Arial"/>
                        </a:defRPr>
                      </a:lvl1pPr>
                      <a:lvl2pPr marL="457200" algn="l" defTabSz="457200" rtl="0" eaLnBrk="1" latinLnBrk="0" hangingPunct="1">
                        <a:defRPr sz="1800" b="1" kern="1200">
                          <a:solidFill>
                            <a:schemeClr val="lt1"/>
                          </a:solidFill>
                          <a:latin typeface="Arial"/>
                        </a:defRPr>
                      </a:lvl2pPr>
                      <a:lvl3pPr marL="914400" algn="l" defTabSz="457200" rtl="0" eaLnBrk="1" latinLnBrk="0" hangingPunct="1">
                        <a:defRPr sz="1800" b="1" kern="1200">
                          <a:solidFill>
                            <a:schemeClr val="lt1"/>
                          </a:solidFill>
                          <a:latin typeface="Arial"/>
                        </a:defRPr>
                      </a:lvl3pPr>
                      <a:lvl4pPr marL="1371600" algn="l" defTabSz="457200" rtl="0" eaLnBrk="1" latinLnBrk="0" hangingPunct="1">
                        <a:defRPr sz="1800" b="1" kern="1200">
                          <a:solidFill>
                            <a:schemeClr val="lt1"/>
                          </a:solidFill>
                          <a:latin typeface="Arial"/>
                        </a:defRPr>
                      </a:lvl4pPr>
                      <a:lvl5pPr marL="1828800" algn="l" defTabSz="457200" rtl="0" eaLnBrk="1" latinLnBrk="0" hangingPunct="1">
                        <a:defRPr sz="1800" b="1" kern="1200">
                          <a:solidFill>
                            <a:schemeClr val="lt1"/>
                          </a:solidFill>
                          <a:latin typeface="Arial"/>
                        </a:defRPr>
                      </a:lvl5pPr>
                      <a:lvl6pPr marL="2286000" algn="l" defTabSz="457200" rtl="0" eaLnBrk="1" latinLnBrk="0" hangingPunct="1">
                        <a:defRPr sz="1800" b="1" kern="1200">
                          <a:solidFill>
                            <a:schemeClr val="lt1"/>
                          </a:solidFill>
                          <a:latin typeface="Arial"/>
                        </a:defRPr>
                      </a:lvl6pPr>
                      <a:lvl7pPr marL="2743200" algn="l" defTabSz="457200" rtl="0" eaLnBrk="1" latinLnBrk="0" hangingPunct="1">
                        <a:defRPr sz="1800" b="1" kern="1200">
                          <a:solidFill>
                            <a:schemeClr val="lt1"/>
                          </a:solidFill>
                          <a:latin typeface="Arial"/>
                        </a:defRPr>
                      </a:lvl7pPr>
                      <a:lvl8pPr marL="3200400" algn="l" defTabSz="457200" rtl="0" eaLnBrk="1" latinLnBrk="0" hangingPunct="1">
                        <a:defRPr sz="1800" b="1" kern="1200">
                          <a:solidFill>
                            <a:schemeClr val="lt1"/>
                          </a:solidFill>
                          <a:latin typeface="Arial"/>
                        </a:defRPr>
                      </a:lvl8pPr>
                      <a:lvl9pPr marL="3657600" algn="l" defTabSz="457200" rtl="0" eaLnBrk="1" latinLnBrk="0" hangingPunct="1">
                        <a:defRPr sz="1800" b="1" kern="1200">
                          <a:solidFill>
                            <a:schemeClr val="lt1"/>
                          </a:solidFill>
                          <a:latin typeface="Arial"/>
                        </a:defRPr>
                      </a:lvl9pPr>
                    </a:lstStyle>
                    <a:p>
                      <a:pPr algn="ctr" fontAlgn="b"/>
                      <a:r>
                        <a:rPr lang="en-US" sz="1100" b="0" i="0" u="none" strike="noStrike" dirty="0">
                          <a:solidFill>
                            <a:schemeClr val="tx1"/>
                          </a:solidFill>
                          <a:effectLst/>
                          <a:latin typeface="Arial" panose="020B0604020202020204" pitchFamily="34" charset="0"/>
                          <a:cs typeface="Arial" panose="020B0604020202020204" pitchFamily="34" charset="0"/>
                        </a:rPr>
                        <a:t>2.9</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hMerge="1">
                  <a:txBody>
                    <a:bodyPr/>
                    <a:lstStyle/>
                    <a:p>
                      <a:pPr algn="ctr" fontAlgn="b"/>
                      <a:endParaRPr lang="en-US" sz="1100" b="0" i="0" u="none" strike="noStrike" dirty="0">
                        <a:solidFill>
                          <a:schemeClr val="tx1"/>
                        </a:solidFill>
                        <a:effectLst/>
                        <a:latin typeface="Arial" panose="020B0604020202020204" pitchFamily="34" charset="0"/>
                        <a:cs typeface="Arial" panose="020B0604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457200" rtl="0" eaLnBrk="1" latinLnBrk="0" hangingPunct="1">
                        <a:defRPr sz="1800" b="1" kern="1200">
                          <a:solidFill>
                            <a:schemeClr val="lt1"/>
                          </a:solidFill>
                          <a:latin typeface="Arial"/>
                        </a:defRPr>
                      </a:lvl1pPr>
                      <a:lvl2pPr marL="457200" algn="l" defTabSz="457200" rtl="0" eaLnBrk="1" latinLnBrk="0" hangingPunct="1">
                        <a:defRPr sz="1800" b="1" kern="1200">
                          <a:solidFill>
                            <a:schemeClr val="lt1"/>
                          </a:solidFill>
                          <a:latin typeface="Arial"/>
                        </a:defRPr>
                      </a:lvl2pPr>
                      <a:lvl3pPr marL="914400" algn="l" defTabSz="457200" rtl="0" eaLnBrk="1" latinLnBrk="0" hangingPunct="1">
                        <a:defRPr sz="1800" b="1" kern="1200">
                          <a:solidFill>
                            <a:schemeClr val="lt1"/>
                          </a:solidFill>
                          <a:latin typeface="Arial"/>
                        </a:defRPr>
                      </a:lvl3pPr>
                      <a:lvl4pPr marL="1371600" algn="l" defTabSz="457200" rtl="0" eaLnBrk="1" latinLnBrk="0" hangingPunct="1">
                        <a:defRPr sz="1800" b="1" kern="1200">
                          <a:solidFill>
                            <a:schemeClr val="lt1"/>
                          </a:solidFill>
                          <a:latin typeface="Arial"/>
                        </a:defRPr>
                      </a:lvl4pPr>
                      <a:lvl5pPr marL="1828800" algn="l" defTabSz="457200" rtl="0" eaLnBrk="1" latinLnBrk="0" hangingPunct="1">
                        <a:defRPr sz="1800" b="1" kern="1200">
                          <a:solidFill>
                            <a:schemeClr val="lt1"/>
                          </a:solidFill>
                          <a:latin typeface="Arial"/>
                        </a:defRPr>
                      </a:lvl5pPr>
                      <a:lvl6pPr marL="2286000" algn="l" defTabSz="457200" rtl="0" eaLnBrk="1" latinLnBrk="0" hangingPunct="1">
                        <a:defRPr sz="1800" b="1" kern="1200">
                          <a:solidFill>
                            <a:schemeClr val="lt1"/>
                          </a:solidFill>
                          <a:latin typeface="Arial"/>
                        </a:defRPr>
                      </a:lvl6pPr>
                      <a:lvl7pPr marL="2743200" algn="l" defTabSz="457200" rtl="0" eaLnBrk="1" latinLnBrk="0" hangingPunct="1">
                        <a:defRPr sz="1800" b="1" kern="1200">
                          <a:solidFill>
                            <a:schemeClr val="lt1"/>
                          </a:solidFill>
                          <a:latin typeface="Arial"/>
                        </a:defRPr>
                      </a:lvl7pPr>
                      <a:lvl8pPr marL="3200400" algn="l" defTabSz="457200" rtl="0" eaLnBrk="1" latinLnBrk="0" hangingPunct="1">
                        <a:defRPr sz="1800" b="1" kern="1200">
                          <a:solidFill>
                            <a:schemeClr val="lt1"/>
                          </a:solidFill>
                          <a:latin typeface="Arial"/>
                        </a:defRPr>
                      </a:lvl8pPr>
                      <a:lvl9pPr marL="3657600" algn="l" defTabSz="457200" rtl="0" eaLnBrk="1" latinLnBrk="0" hangingPunct="1">
                        <a:defRPr sz="1800" b="1" kern="1200">
                          <a:solidFill>
                            <a:schemeClr val="lt1"/>
                          </a:solidFill>
                          <a:latin typeface="Arial"/>
                        </a:defRPr>
                      </a:lvl9pPr>
                    </a:lstStyle>
                    <a:p>
                      <a:pPr algn="ctr" fontAlgn="ctr"/>
                      <a:r>
                        <a:rPr lang="en-US" sz="1100" b="0" i="0" u="none" strike="noStrike" dirty="0" smtClean="0">
                          <a:solidFill>
                            <a:schemeClr val="tx1"/>
                          </a:solidFill>
                          <a:effectLst/>
                          <a:latin typeface="Arial" panose="020B0604020202020204" pitchFamily="34" charset="0"/>
                          <a:cs typeface="Arial" panose="020B0604020202020204" pitchFamily="34" charset="0"/>
                        </a:rPr>
                        <a:t>1.3%</a:t>
                      </a:r>
                      <a:endParaRPr lang="en-US" sz="1100" b="0" i="0" u="none" strike="noStrike" dirty="0">
                        <a:solidFill>
                          <a:schemeClr val="tx1"/>
                        </a:solidFill>
                        <a:effectLst/>
                        <a:latin typeface="Arial" panose="020B0604020202020204" pitchFamily="34" charset="0"/>
                        <a:cs typeface="Arial" panose="020B0604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lvl1pPr marL="0" algn="l" defTabSz="457200" rtl="0" eaLnBrk="1" latinLnBrk="0" hangingPunct="1">
                        <a:defRPr sz="1800" b="1" kern="1200">
                          <a:solidFill>
                            <a:schemeClr val="lt1"/>
                          </a:solidFill>
                          <a:latin typeface="Arial"/>
                        </a:defRPr>
                      </a:lvl1pPr>
                      <a:lvl2pPr marL="457200" algn="l" defTabSz="457200" rtl="0" eaLnBrk="1" latinLnBrk="0" hangingPunct="1">
                        <a:defRPr sz="1800" b="1" kern="1200">
                          <a:solidFill>
                            <a:schemeClr val="lt1"/>
                          </a:solidFill>
                          <a:latin typeface="Arial"/>
                        </a:defRPr>
                      </a:lvl2pPr>
                      <a:lvl3pPr marL="914400" algn="l" defTabSz="457200" rtl="0" eaLnBrk="1" latinLnBrk="0" hangingPunct="1">
                        <a:defRPr sz="1800" b="1" kern="1200">
                          <a:solidFill>
                            <a:schemeClr val="lt1"/>
                          </a:solidFill>
                          <a:latin typeface="Arial"/>
                        </a:defRPr>
                      </a:lvl3pPr>
                      <a:lvl4pPr marL="1371600" algn="l" defTabSz="457200" rtl="0" eaLnBrk="1" latinLnBrk="0" hangingPunct="1">
                        <a:defRPr sz="1800" b="1" kern="1200">
                          <a:solidFill>
                            <a:schemeClr val="lt1"/>
                          </a:solidFill>
                          <a:latin typeface="Arial"/>
                        </a:defRPr>
                      </a:lvl4pPr>
                      <a:lvl5pPr marL="1828800" algn="l" defTabSz="457200" rtl="0" eaLnBrk="1" latinLnBrk="0" hangingPunct="1">
                        <a:defRPr sz="1800" b="1" kern="1200">
                          <a:solidFill>
                            <a:schemeClr val="lt1"/>
                          </a:solidFill>
                          <a:latin typeface="Arial"/>
                        </a:defRPr>
                      </a:lvl5pPr>
                      <a:lvl6pPr marL="2286000" algn="l" defTabSz="457200" rtl="0" eaLnBrk="1" latinLnBrk="0" hangingPunct="1">
                        <a:defRPr sz="1800" b="1" kern="1200">
                          <a:solidFill>
                            <a:schemeClr val="lt1"/>
                          </a:solidFill>
                          <a:latin typeface="Arial"/>
                        </a:defRPr>
                      </a:lvl6pPr>
                      <a:lvl7pPr marL="2743200" algn="l" defTabSz="457200" rtl="0" eaLnBrk="1" latinLnBrk="0" hangingPunct="1">
                        <a:defRPr sz="1800" b="1" kern="1200">
                          <a:solidFill>
                            <a:schemeClr val="lt1"/>
                          </a:solidFill>
                          <a:latin typeface="Arial"/>
                        </a:defRPr>
                      </a:lvl7pPr>
                      <a:lvl8pPr marL="3200400" algn="l" defTabSz="457200" rtl="0" eaLnBrk="1" latinLnBrk="0" hangingPunct="1">
                        <a:defRPr sz="1800" b="1" kern="1200">
                          <a:solidFill>
                            <a:schemeClr val="lt1"/>
                          </a:solidFill>
                          <a:latin typeface="Arial"/>
                        </a:defRPr>
                      </a:lvl8pPr>
                      <a:lvl9pPr marL="3657600" algn="l" defTabSz="457200" rtl="0" eaLnBrk="1" latinLnBrk="0" hangingPunct="1">
                        <a:defRPr sz="1800" b="1" kern="1200">
                          <a:solidFill>
                            <a:schemeClr val="lt1"/>
                          </a:solidFill>
                          <a:latin typeface="Arial"/>
                        </a:defRPr>
                      </a:lvl9pPr>
                    </a:lstStyle>
                    <a:p>
                      <a:pPr algn="ctr" fontAlgn="ctr"/>
                      <a:r>
                        <a:rPr lang="en-US" sz="1100" b="0" i="0" u="none" strike="noStrike" dirty="0" smtClean="0">
                          <a:solidFill>
                            <a:schemeClr val="tx1"/>
                          </a:solidFill>
                          <a:effectLst/>
                          <a:latin typeface="Arial" panose="020B0604020202020204" pitchFamily="34" charset="0"/>
                          <a:cs typeface="Arial" panose="020B0604020202020204" pitchFamily="34" charset="0"/>
                        </a:rPr>
                        <a:t>1.4%</a:t>
                      </a:r>
                      <a:endParaRPr lang="en-US" sz="1100" b="0" i="0" u="none" strike="noStrike" dirty="0">
                        <a:solidFill>
                          <a:schemeClr val="tx1"/>
                        </a:solidFill>
                        <a:effectLst/>
                        <a:latin typeface="Arial" panose="020B0604020202020204" pitchFamily="34" charset="0"/>
                        <a:cs typeface="Arial" panose="020B0604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a:txBody>
                    <a:bodyPr/>
                    <a:lstStyle>
                      <a:lvl1pPr marL="0" algn="l" defTabSz="457200" rtl="0" eaLnBrk="1" latinLnBrk="0" hangingPunct="1">
                        <a:defRPr sz="1800" b="1" kern="1200">
                          <a:solidFill>
                            <a:schemeClr val="lt1"/>
                          </a:solidFill>
                          <a:latin typeface="Arial"/>
                        </a:defRPr>
                      </a:lvl1pPr>
                      <a:lvl2pPr marL="457200" algn="l" defTabSz="457200" rtl="0" eaLnBrk="1" latinLnBrk="0" hangingPunct="1">
                        <a:defRPr sz="1800" b="1" kern="1200">
                          <a:solidFill>
                            <a:schemeClr val="lt1"/>
                          </a:solidFill>
                          <a:latin typeface="Arial"/>
                        </a:defRPr>
                      </a:lvl2pPr>
                      <a:lvl3pPr marL="914400" algn="l" defTabSz="457200" rtl="0" eaLnBrk="1" latinLnBrk="0" hangingPunct="1">
                        <a:defRPr sz="1800" b="1" kern="1200">
                          <a:solidFill>
                            <a:schemeClr val="lt1"/>
                          </a:solidFill>
                          <a:latin typeface="Arial"/>
                        </a:defRPr>
                      </a:lvl3pPr>
                      <a:lvl4pPr marL="1371600" algn="l" defTabSz="457200" rtl="0" eaLnBrk="1" latinLnBrk="0" hangingPunct="1">
                        <a:defRPr sz="1800" b="1" kern="1200">
                          <a:solidFill>
                            <a:schemeClr val="lt1"/>
                          </a:solidFill>
                          <a:latin typeface="Arial"/>
                        </a:defRPr>
                      </a:lvl4pPr>
                      <a:lvl5pPr marL="1828800" algn="l" defTabSz="457200" rtl="0" eaLnBrk="1" latinLnBrk="0" hangingPunct="1">
                        <a:defRPr sz="1800" b="1" kern="1200">
                          <a:solidFill>
                            <a:schemeClr val="lt1"/>
                          </a:solidFill>
                          <a:latin typeface="Arial"/>
                        </a:defRPr>
                      </a:lvl5pPr>
                      <a:lvl6pPr marL="2286000" algn="l" defTabSz="457200" rtl="0" eaLnBrk="1" latinLnBrk="0" hangingPunct="1">
                        <a:defRPr sz="1800" b="1" kern="1200">
                          <a:solidFill>
                            <a:schemeClr val="lt1"/>
                          </a:solidFill>
                          <a:latin typeface="Arial"/>
                        </a:defRPr>
                      </a:lvl6pPr>
                      <a:lvl7pPr marL="2743200" algn="l" defTabSz="457200" rtl="0" eaLnBrk="1" latinLnBrk="0" hangingPunct="1">
                        <a:defRPr sz="1800" b="1" kern="1200">
                          <a:solidFill>
                            <a:schemeClr val="lt1"/>
                          </a:solidFill>
                          <a:latin typeface="Arial"/>
                        </a:defRPr>
                      </a:lvl7pPr>
                      <a:lvl8pPr marL="3200400" algn="l" defTabSz="457200" rtl="0" eaLnBrk="1" latinLnBrk="0" hangingPunct="1">
                        <a:defRPr sz="1800" b="1" kern="1200">
                          <a:solidFill>
                            <a:schemeClr val="lt1"/>
                          </a:solidFill>
                          <a:latin typeface="Arial"/>
                        </a:defRPr>
                      </a:lvl8pPr>
                      <a:lvl9pPr marL="3657600" algn="l" defTabSz="457200" rtl="0" eaLnBrk="1" latinLnBrk="0" hangingPunct="1">
                        <a:defRPr sz="1800" b="1" kern="1200">
                          <a:solidFill>
                            <a:schemeClr val="lt1"/>
                          </a:solidFill>
                          <a:latin typeface="Arial"/>
                        </a:defRPr>
                      </a:lvl9pPr>
                    </a:lstStyle>
                    <a:p>
                      <a:pPr algn="ctr" fontAlgn="ctr"/>
                      <a:r>
                        <a:rPr lang="en-US" sz="1100" b="0" i="0" u="none" strike="noStrike" dirty="0">
                          <a:solidFill>
                            <a:schemeClr val="tx1"/>
                          </a:solidFill>
                          <a:effectLst/>
                          <a:latin typeface="Arial" panose="020B0604020202020204" pitchFamily="34" charset="0"/>
                          <a:cs typeface="Arial" panose="020B0604020202020204" pitchFamily="34" charset="0"/>
                        </a:rPr>
                        <a:t>1.68%</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lvl1pPr marL="0" algn="l" defTabSz="457200" rtl="0" eaLnBrk="1" latinLnBrk="0" hangingPunct="1">
                        <a:defRPr sz="1800" b="1" kern="1200">
                          <a:solidFill>
                            <a:schemeClr val="lt1"/>
                          </a:solidFill>
                          <a:latin typeface="Arial"/>
                        </a:defRPr>
                      </a:lvl1pPr>
                      <a:lvl2pPr marL="457200" algn="l" defTabSz="457200" rtl="0" eaLnBrk="1" latinLnBrk="0" hangingPunct="1">
                        <a:defRPr sz="1800" b="1" kern="1200">
                          <a:solidFill>
                            <a:schemeClr val="lt1"/>
                          </a:solidFill>
                          <a:latin typeface="Arial"/>
                        </a:defRPr>
                      </a:lvl2pPr>
                      <a:lvl3pPr marL="914400" algn="l" defTabSz="457200" rtl="0" eaLnBrk="1" latinLnBrk="0" hangingPunct="1">
                        <a:defRPr sz="1800" b="1" kern="1200">
                          <a:solidFill>
                            <a:schemeClr val="lt1"/>
                          </a:solidFill>
                          <a:latin typeface="Arial"/>
                        </a:defRPr>
                      </a:lvl3pPr>
                      <a:lvl4pPr marL="1371600" algn="l" defTabSz="457200" rtl="0" eaLnBrk="1" latinLnBrk="0" hangingPunct="1">
                        <a:defRPr sz="1800" b="1" kern="1200">
                          <a:solidFill>
                            <a:schemeClr val="lt1"/>
                          </a:solidFill>
                          <a:latin typeface="Arial"/>
                        </a:defRPr>
                      </a:lvl4pPr>
                      <a:lvl5pPr marL="1828800" algn="l" defTabSz="457200" rtl="0" eaLnBrk="1" latinLnBrk="0" hangingPunct="1">
                        <a:defRPr sz="1800" b="1" kern="1200">
                          <a:solidFill>
                            <a:schemeClr val="lt1"/>
                          </a:solidFill>
                          <a:latin typeface="Arial"/>
                        </a:defRPr>
                      </a:lvl5pPr>
                      <a:lvl6pPr marL="2286000" algn="l" defTabSz="457200" rtl="0" eaLnBrk="1" latinLnBrk="0" hangingPunct="1">
                        <a:defRPr sz="1800" b="1" kern="1200">
                          <a:solidFill>
                            <a:schemeClr val="lt1"/>
                          </a:solidFill>
                          <a:latin typeface="Arial"/>
                        </a:defRPr>
                      </a:lvl6pPr>
                      <a:lvl7pPr marL="2743200" algn="l" defTabSz="457200" rtl="0" eaLnBrk="1" latinLnBrk="0" hangingPunct="1">
                        <a:defRPr sz="1800" b="1" kern="1200">
                          <a:solidFill>
                            <a:schemeClr val="lt1"/>
                          </a:solidFill>
                          <a:latin typeface="Arial"/>
                        </a:defRPr>
                      </a:lvl7pPr>
                      <a:lvl8pPr marL="3200400" algn="l" defTabSz="457200" rtl="0" eaLnBrk="1" latinLnBrk="0" hangingPunct="1">
                        <a:defRPr sz="1800" b="1" kern="1200">
                          <a:solidFill>
                            <a:schemeClr val="lt1"/>
                          </a:solidFill>
                          <a:latin typeface="Arial"/>
                        </a:defRPr>
                      </a:lvl8pPr>
                      <a:lvl9pPr marL="3657600" algn="l" defTabSz="457200" rtl="0" eaLnBrk="1" latinLnBrk="0" hangingPunct="1">
                        <a:defRPr sz="1800" b="1" kern="1200">
                          <a:solidFill>
                            <a:schemeClr val="lt1"/>
                          </a:solidFill>
                          <a:latin typeface="Arial"/>
                        </a:defRPr>
                      </a:lvl9pPr>
                    </a:lstStyle>
                    <a:p>
                      <a:pPr algn="ctr" fontAlgn="ctr"/>
                      <a:r>
                        <a:rPr lang="en-US" sz="1100" b="0" i="0" u="none" strike="noStrike" dirty="0">
                          <a:solidFill>
                            <a:schemeClr val="tx1"/>
                          </a:solidFill>
                          <a:effectLst/>
                          <a:latin typeface="Arial" panose="020B0604020202020204" pitchFamily="34" charset="0"/>
                          <a:cs typeface="Arial" panose="020B0604020202020204" pitchFamily="34" charset="0"/>
                        </a:rPr>
                        <a:t>1.75%</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r>
            </a:tbl>
          </a:graphicData>
        </a:graphic>
      </p:graphicFrame>
      <p:sp>
        <p:nvSpPr>
          <p:cNvPr id="13" name="Rectangle 12"/>
          <p:cNvSpPr/>
          <p:nvPr/>
        </p:nvSpPr>
        <p:spPr>
          <a:xfrm>
            <a:off x="5652820" y="4118928"/>
            <a:ext cx="1819520" cy="244157"/>
          </a:xfrm>
          <a:prstGeom prst="rect">
            <a:avLst/>
          </a:prstGeom>
          <a:noFill/>
          <a:ln w="28575" cap="flat" cmpd="sng" algn="ctr">
            <a:solidFill>
              <a:srgbClr val="FF0000"/>
            </a:solidFill>
            <a:prstDash val="solid"/>
          </a:ln>
          <a:effectLst/>
        </p:spPr>
        <p:txBody>
          <a:bodyPr lIns="73152" tIns="73152" rIns="73152" bIns="73152"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smtClean="0">
              <a:ln>
                <a:noFill/>
              </a:ln>
              <a:solidFill>
                <a:srgbClr val="000000"/>
              </a:solidFill>
              <a:effectLst/>
              <a:uLnTx/>
              <a:uFillTx/>
              <a:latin typeface="Arial"/>
              <a:ea typeface="+mn-ea"/>
              <a:cs typeface="+mn-cs"/>
            </a:endParaRPr>
          </a:p>
        </p:txBody>
      </p:sp>
      <p:sp>
        <p:nvSpPr>
          <p:cNvPr id="14" name="TextBox 13"/>
          <p:cNvSpPr txBox="1"/>
          <p:nvPr/>
        </p:nvSpPr>
        <p:spPr>
          <a:xfrm>
            <a:off x="1914788" y="6340107"/>
            <a:ext cx="5430974" cy="123111"/>
          </a:xfrm>
          <a:prstGeom prst="rect">
            <a:avLst/>
          </a:prstGeom>
          <a:noFill/>
        </p:spPr>
        <p:txBody>
          <a:bodyPr wrap="none" lIns="0" tIns="0" rIns="0" bIns="0" rtlCol="0">
            <a:spAutoFit/>
          </a:bodyPr>
          <a:lstStyle/>
          <a:p>
            <a:pPr marL="228600" indent="-228600" algn="l">
              <a:lnSpc>
                <a:spcPct val="100000"/>
              </a:lnSpc>
              <a:buFont typeface="+mj-lt"/>
              <a:buAutoNum type="arabicPeriod"/>
            </a:pPr>
            <a:r>
              <a:rPr lang="en-GB" sz="800" dirty="0" smtClean="0">
                <a:latin typeface="Arial" panose="020B0604020202020204" pitchFamily="34" charset="0"/>
                <a:cs typeface="Arial" panose="020B0604020202020204" pitchFamily="34" charset="0"/>
              </a:rPr>
              <a:t>For scalars without further adjustments, the unrounded CCAR output are used to calculate the NCO anchor points</a:t>
            </a:r>
          </a:p>
        </p:txBody>
      </p:sp>
      <p:sp>
        <p:nvSpPr>
          <p:cNvPr id="15" name="Rectangle 14"/>
          <p:cNvSpPr/>
          <p:nvPr/>
        </p:nvSpPr>
        <p:spPr>
          <a:xfrm>
            <a:off x="297762" y="352762"/>
            <a:ext cx="554960" cy="707886"/>
          </a:xfrm>
          <a:prstGeom prst="rect">
            <a:avLst/>
          </a:prstGeom>
        </p:spPr>
        <p:txBody>
          <a:bodyPr wrap="none">
            <a:spAutoFit/>
          </a:bodyPr>
          <a:lstStyle/>
          <a:p>
            <a:pPr lvl="0" fontAlgn="ctr">
              <a:lnSpc>
                <a:spcPct val="100000"/>
              </a:lnSpc>
              <a:spcBef>
                <a:spcPts val="0"/>
              </a:spcBef>
              <a:spcAft>
                <a:spcPts val="0"/>
              </a:spcAft>
              <a:defRPr/>
            </a:pPr>
            <a:r>
              <a:rPr lang="en-US" sz="4000" b="1" dirty="0" smtClean="0">
                <a:solidFill>
                  <a:srgbClr val="FF0000"/>
                </a:solidFill>
              </a:rPr>
              <a:t>C</a:t>
            </a:r>
            <a:endParaRPr lang="en-US" sz="4000" b="1" dirty="0">
              <a:solidFill>
                <a:srgbClr val="FF0000"/>
              </a:solidFill>
            </a:endParaRPr>
          </a:p>
        </p:txBody>
      </p:sp>
      <p:sp>
        <p:nvSpPr>
          <p:cNvPr id="54" name="Right Brace 53"/>
          <p:cNvSpPr/>
          <p:nvPr/>
        </p:nvSpPr>
        <p:spPr>
          <a:xfrm rot="16200000" flipH="1">
            <a:off x="6483241" y="4508220"/>
            <a:ext cx="130911" cy="1780825"/>
          </a:xfrm>
          <a:prstGeom prst="rightBrace">
            <a:avLst>
              <a:gd name="adj1" fmla="val 0"/>
              <a:gd name="adj2" fmla="val 50000"/>
            </a:avLst>
          </a:prstGeom>
          <a:ln w="9525">
            <a:solidFill>
              <a:schemeClr val="tx1">
                <a:lumMod val="75000"/>
                <a:lumOff val="25000"/>
              </a:schemeClr>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55" name="TextBox 54"/>
          <p:cNvSpPr txBox="1"/>
          <p:nvPr/>
        </p:nvSpPr>
        <p:spPr>
          <a:xfrm>
            <a:off x="5770264" y="5468296"/>
            <a:ext cx="1636214" cy="323163"/>
          </a:xfrm>
          <a:prstGeom prst="rect">
            <a:avLst/>
          </a:prstGeom>
          <a:noFill/>
        </p:spPr>
        <p:txBody>
          <a:bodyPr wrap="square" lIns="0" tIns="0" rIns="0" bIns="0" rtlCol="0">
            <a:spAutoFit/>
          </a:bodyPr>
          <a:lstStyle/>
          <a:p>
            <a:pPr>
              <a:lnSpc>
                <a:spcPct val="100000"/>
              </a:lnSpc>
            </a:pPr>
            <a:r>
              <a:rPr lang="en-GB" sz="1050" b="1" dirty="0" smtClean="0"/>
              <a:t>Anchor point to be reviewed based on strategic plan</a:t>
            </a:r>
          </a:p>
        </p:txBody>
      </p:sp>
      <p:grpSp>
        <p:nvGrpSpPr>
          <p:cNvPr id="56" name="Group 55"/>
          <p:cNvGrpSpPr/>
          <p:nvPr/>
        </p:nvGrpSpPr>
        <p:grpSpPr>
          <a:xfrm>
            <a:off x="443921" y="72184"/>
            <a:ext cx="3881751" cy="189008"/>
            <a:chOff x="403281" y="164517"/>
            <a:chExt cx="3881751" cy="189008"/>
          </a:xfrm>
        </p:grpSpPr>
        <p:sp>
          <p:nvSpPr>
            <p:cNvPr id="58" name="Text Box 75"/>
            <p:cNvSpPr txBox="1">
              <a:spLocks noChangeArrowheads="1"/>
            </p:cNvSpPr>
            <p:nvPr/>
          </p:nvSpPr>
          <p:spPr bwMode="gray">
            <a:xfrm>
              <a:off x="636148" y="166688"/>
              <a:ext cx="3648884" cy="184666"/>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none" lIns="0" tIns="0" rIns="0" bIns="0">
              <a:spAutoFit/>
            </a:bodyPr>
            <a:lstStyle/>
            <a:p>
              <a:pPr algn="l">
                <a:lnSpc>
                  <a:spcPct val="100000"/>
                </a:lnSpc>
              </a:pPr>
              <a:r>
                <a:rPr lang="en-US" sz="1200" dirty="0">
                  <a:solidFill>
                    <a:srgbClr val="FF0000"/>
                  </a:solidFill>
                </a:rPr>
                <a:t>Credit risk – Losses: </a:t>
              </a:r>
              <a:r>
                <a:rPr lang="en-US" sz="1200" dirty="0">
                  <a:solidFill>
                    <a:schemeClr val="accent1"/>
                  </a:solidFill>
                </a:rPr>
                <a:t>Calibration – </a:t>
              </a:r>
              <a:r>
                <a:rPr lang="en-US" sz="1200" dirty="0" smtClean="0">
                  <a:solidFill>
                    <a:srgbClr val="FF0000"/>
                  </a:solidFill>
                </a:rPr>
                <a:t>Net Charge-off rate</a:t>
              </a:r>
              <a:endParaRPr lang="en-US" sz="1200" dirty="0">
                <a:solidFill>
                  <a:srgbClr val="FF0000"/>
                </a:solidFill>
              </a:endParaRPr>
            </a:p>
          </p:txBody>
        </p:sp>
        <p:sp>
          <p:nvSpPr>
            <p:cNvPr id="59" name="Oval 58"/>
            <p:cNvSpPr/>
            <p:nvPr/>
          </p:nvSpPr>
          <p:spPr bwMode="auto">
            <a:xfrm>
              <a:off x="403281" y="164517"/>
              <a:ext cx="189008" cy="189008"/>
            </a:xfrm>
            <a:prstGeom prst="ellipse">
              <a:avLst/>
            </a:prstGeom>
            <a:solidFill>
              <a:srgbClr val="FF000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lang="en-US" b="1" dirty="0">
                  <a:solidFill>
                    <a:schemeClr val="bg1"/>
                  </a:solidFill>
                  <a:ea typeface="ＭＳ Ｐゴシック" pitchFamily="-112" charset="-128"/>
                  <a:cs typeface="ＭＳ Ｐゴシック" pitchFamily="-112" charset="-128"/>
                </a:rPr>
                <a:t>2</a:t>
              </a:r>
              <a:endParaRPr kumimoji="0" lang="en-US" b="1" i="0" u="none" strike="noStrike" cap="none" normalizeH="0" baseline="0" dirty="0">
                <a:ln>
                  <a:noFill/>
                </a:ln>
                <a:solidFill>
                  <a:schemeClr val="bg1"/>
                </a:solidFill>
                <a:effectLst/>
                <a:latin typeface="Arial" charset="0"/>
                <a:ea typeface="ＭＳ Ｐゴシック" pitchFamily="-112" charset="-128"/>
                <a:cs typeface="ＭＳ Ｐゴシック" pitchFamily="-112" charset="-128"/>
              </a:endParaRPr>
            </a:p>
          </p:txBody>
        </p:sp>
      </p:grpSp>
      <p:sp>
        <p:nvSpPr>
          <p:cNvPr id="39" name="Rectangular Callout 38"/>
          <p:cNvSpPr/>
          <p:nvPr/>
        </p:nvSpPr>
        <p:spPr>
          <a:xfrm>
            <a:off x="7695974" y="1750974"/>
            <a:ext cx="1538831" cy="639935"/>
          </a:xfrm>
          <a:prstGeom prst="wedgeRectCallout">
            <a:avLst/>
          </a:prstGeom>
          <a:solidFill>
            <a:srgbClr val="FFFFFF">
              <a:lumMod val="95000"/>
            </a:srgbClr>
          </a:solidFill>
          <a:ln w="9525" cap="flat" cmpd="sng" algn="ctr">
            <a:solidFill>
              <a:srgbClr val="606060"/>
            </a:solidFill>
            <a:prstDash val="solid"/>
          </a:ln>
          <a:effectLst/>
        </p:spPr>
        <p:txBody>
          <a:bodyPr lIns="72009" tIns="72009" rIns="72009" bIns="72009" rtlCol="0" anchor="ctr">
            <a:noAutofit/>
          </a:bodyPr>
          <a:lstStyle/>
          <a:p>
            <a:pPr fontAlgn="auto">
              <a:lnSpc>
                <a:spcPct val="100000"/>
              </a:lnSpc>
              <a:spcBef>
                <a:spcPts val="0"/>
              </a:spcBef>
              <a:spcAft>
                <a:spcPts val="0"/>
              </a:spcAft>
            </a:pPr>
            <a:r>
              <a:rPr lang="en-GB" kern="0" dirty="0">
                <a:solidFill>
                  <a:srgbClr val="000000"/>
                </a:solidFill>
                <a:latin typeface="Arial"/>
              </a:rPr>
              <a:t>Implied limits if include IHC entity contribution and related changes to capital actions</a:t>
            </a:r>
          </a:p>
        </p:txBody>
      </p:sp>
      <p:sp>
        <p:nvSpPr>
          <p:cNvPr id="60" name="Right Brace 59"/>
          <p:cNvSpPr/>
          <p:nvPr/>
        </p:nvSpPr>
        <p:spPr>
          <a:xfrm rot="16200000" flipH="1">
            <a:off x="8297297" y="4508220"/>
            <a:ext cx="130911" cy="1780825"/>
          </a:xfrm>
          <a:prstGeom prst="rightBrace">
            <a:avLst>
              <a:gd name="adj1" fmla="val 0"/>
              <a:gd name="adj2" fmla="val 50000"/>
            </a:avLst>
          </a:prstGeom>
          <a:ln w="9525">
            <a:solidFill>
              <a:schemeClr val="tx1">
                <a:lumMod val="75000"/>
                <a:lumOff val="25000"/>
              </a:schemeClr>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61" name="TextBox 60"/>
          <p:cNvSpPr txBox="1"/>
          <p:nvPr/>
        </p:nvSpPr>
        <p:spPr>
          <a:xfrm>
            <a:off x="7584320" y="5468296"/>
            <a:ext cx="1636214" cy="646331"/>
          </a:xfrm>
          <a:prstGeom prst="rect">
            <a:avLst/>
          </a:prstGeom>
          <a:noFill/>
        </p:spPr>
        <p:txBody>
          <a:bodyPr wrap="square" lIns="0" tIns="0" rIns="0" bIns="0" rtlCol="0">
            <a:spAutoFit/>
          </a:bodyPr>
          <a:lstStyle/>
          <a:p>
            <a:pPr>
              <a:lnSpc>
                <a:spcPct val="100000"/>
              </a:lnSpc>
            </a:pPr>
            <a:r>
              <a:rPr lang="en-GB" sz="1050" b="1" dirty="0"/>
              <a:t>Derived from post-IHC loss budget as reference for maximum allowable loss levels</a:t>
            </a:r>
          </a:p>
        </p:txBody>
      </p:sp>
      <p:sp>
        <p:nvSpPr>
          <p:cNvPr id="62" name="TextBox 61"/>
          <p:cNvSpPr txBox="1"/>
          <p:nvPr/>
        </p:nvSpPr>
        <p:spPr>
          <a:xfrm>
            <a:off x="1765702" y="1764584"/>
            <a:ext cx="1310640" cy="357021"/>
          </a:xfrm>
          <a:prstGeom prst="rect">
            <a:avLst/>
          </a:prstGeom>
          <a:noFill/>
        </p:spPr>
        <p:txBody>
          <a:bodyPr wrap="square" rtlCol="0">
            <a:spAutoFit/>
          </a:bodyPr>
          <a:lstStyle/>
          <a:p>
            <a:r>
              <a:rPr lang="en-US" b="1" dirty="0" smtClean="0"/>
              <a:t>9Q anchor loss budgets</a:t>
            </a:r>
            <a:endParaRPr lang="en-US" b="1" dirty="0"/>
          </a:p>
        </p:txBody>
      </p:sp>
      <p:sp>
        <p:nvSpPr>
          <p:cNvPr id="63" name="TextBox 62"/>
          <p:cNvSpPr txBox="1"/>
          <p:nvPr/>
        </p:nvSpPr>
        <p:spPr>
          <a:xfrm>
            <a:off x="3152383" y="1788224"/>
            <a:ext cx="886861" cy="357021"/>
          </a:xfrm>
          <a:prstGeom prst="rect">
            <a:avLst/>
          </a:prstGeom>
          <a:noFill/>
        </p:spPr>
        <p:txBody>
          <a:bodyPr wrap="square" rtlCol="0">
            <a:spAutoFit/>
          </a:bodyPr>
          <a:lstStyle/>
          <a:p>
            <a:r>
              <a:rPr lang="en-US" b="1" dirty="0" smtClean="0"/>
              <a:t>2.25</a:t>
            </a:r>
          </a:p>
          <a:p>
            <a:r>
              <a:rPr lang="en-US" b="1" dirty="0" smtClean="0"/>
              <a:t>(annualize)</a:t>
            </a:r>
            <a:endParaRPr lang="en-US" b="1" dirty="0"/>
          </a:p>
        </p:txBody>
      </p:sp>
      <p:sp>
        <p:nvSpPr>
          <p:cNvPr id="64" name="TextBox 63"/>
          <p:cNvSpPr txBox="1"/>
          <p:nvPr/>
        </p:nvSpPr>
        <p:spPr>
          <a:xfrm>
            <a:off x="4081027" y="1764584"/>
            <a:ext cx="1167948" cy="357021"/>
          </a:xfrm>
          <a:prstGeom prst="rect">
            <a:avLst/>
          </a:prstGeom>
          <a:noFill/>
        </p:spPr>
        <p:txBody>
          <a:bodyPr wrap="square" rtlCol="0">
            <a:spAutoFit/>
          </a:bodyPr>
          <a:lstStyle/>
          <a:p>
            <a:r>
              <a:rPr lang="en-US" b="1" dirty="0" smtClean="0"/>
              <a:t>Avg. stress balances</a:t>
            </a:r>
            <a:endParaRPr lang="en-US" b="1" dirty="0"/>
          </a:p>
        </p:txBody>
      </p:sp>
      <p:sp>
        <p:nvSpPr>
          <p:cNvPr id="65" name="TextBox 64"/>
          <p:cNvSpPr txBox="1"/>
          <p:nvPr/>
        </p:nvSpPr>
        <p:spPr>
          <a:xfrm>
            <a:off x="5235977" y="1764584"/>
            <a:ext cx="1167948" cy="357021"/>
          </a:xfrm>
          <a:prstGeom prst="rect">
            <a:avLst/>
          </a:prstGeom>
          <a:noFill/>
        </p:spPr>
        <p:txBody>
          <a:bodyPr wrap="square" rtlCol="0">
            <a:spAutoFit/>
          </a:bodyPr>
          <a:lstStyle/>
          <a:p>
            <a:r>
              <a:rPr lang="en-US" b="1" dirty="0" smtClean="0"/>
              <a:t>Post-adjusted stress scalar</a:t>
            </a:r>
            <a:endParaRPr lang="en-US" b="1" dirty="0"/>
          </a:p>
        </p:txBody>
      </p:sp>
      <p:sp>
        <p:nvSpPr>
          <p:cNvPr id="66" name="TextBox 65"/>
          <p:cNvSpPr txBox="1"/>
          <p:nvPr/>
        </p:nvSpPr>
        <p:spPr>
          <a:xfrm>
            <a:off x="6548346" y="1764584"/>
            <a:ext cx="1167948" cy="357021"/>
          </a:xfrm>
          <a:prstGeom prst="rect">
            <a:avLst/>
          </a:prstGeom>
          <a:noFill/>
        </p:spPr>
        <p:txBody>
          <a:bodyPr wrap="square" rtlCol="0">
            <a:spAutoFit/>
          </a:bodyPr>
          <a:lstStyle/>
          <a:p>
            <a:r>
              <a:rPr lang="en-US" b="1" dirty="0" smtClean="0"/>
              <a:t>NCO anchor points</a:t>
            </a:r>
            <a:endParaRPr lang="en-US" b="1" dirty="0"/>
          </a:p>
        </p:txBody>
      </p:sp>
      <p:grpSp>
        <p:nvGrpSpPr>
          <p:cNvPr id="67" name="Group 66"/>
          <p:cNvGrpSpPr/>
          <p:nvPr/>
        </p:nvGrpSpPr>
        <p:grpSpPr>
          <a:xfrm>
            <a:off x="6335046" y="1803325"/>
            <a:ext cx="288862" cy="277640"/>
            <a:chOff x="3436947" y="3809384"/>
            <a:chExt cx="288862" cy="277640"/>
          </a:xfrm>
        </p:grpSpPr>
        <p:sp>
          <p:nvSpPr>
            <p:cNvPr id="68" name="Oval 67"/>
            <p:cNvSpPr/>
            <p:nvPr/>
          </p:nvSpPr>
          <p:spPr>
            <a:xfrm>
              <a:off x="3471451" y="3818404"/>
              <a:ext cx="228600" cy="228600"/>
            </a:xfrm>
            <a:prstGeom prst="ellipse">
              <a:avLst/>
            </a:prstGeom>
            <a:solidFill>
              <a:schemeClr val="bg1"/>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algn="ctr">
                <a:lnSpc>
                  <a:spcPct val="100000"/>
                </a:lnSpc>
              </a:pPr>
              <a:endParaRPr lang="en-GB" sz="2400" dirty="0" smtClean="0">
                <a:solidFill>
                  <a:srgbClr val="FF0000"/>
                </a:solidFill>
              </a:endParaRPr>
            </a:p>
          </p:txBody>
        </p:sp>
        <p:sp>
          <p:nvSpPr>
            <p:cNvPr id="69" name="Rectangle 68"/>
            <p:cNvSpPr/>
            <p:nvPr/>
          </p:nvSpPr>
          <p:spPr>
            <a:xfrm>
              <a:off x="3436947" y="3809384"/>
              <a:ext cx="288862" cy="277640"/>
            </a:xfrm>
            <a:prstGeom prst="rect">
              <a:avLst/>
            </a:prstGeom>
            <a:ln>
              <a:noFill/>
            </a:ln>
          </p:spPr>
          <p:txBody>
            <a:bodyPr wrap="none">
              <a:spAutoFit/>
            </a:bodyPr>
            <a:lstStyle/>
            <a:p>
              <a:r>
                <a:rPr lang="en-US" sz="1400" b="1" dirty="0" smtClean="0">
                  <a:solidFill>
                    <a:srgbClr val="FF0000"/>
                  </a:solidFill>
                </a:rPr>
                <a:t>=</a:t>
              </a:r>
              <a:endParaRPr lang="en-GB" sz="1400" b="1" dirty="0"/>
            </a:p>
          </p:txBody>
        </p:sp>
      </p:grpSp>
      <p:grpSp>
        <p:nvGrpSpPr>
          <p:cNvPr id="70" name="Group 69"/>
          <p:cNvGrpSpPr/>
          <p:nvPr/>
        </p:nvGrpSpPr>
        <p:grpSpPr>
          <a:xfrm>
            <a:off x="5034640" y="1803325"/>
            <a:ext cx="235853" cy="277640"/>
            <a:chOff x="3464198" y="3809384"/>
            <a:chExt cx="235853" cy="277640"/>
          </a:xfrm>
        </p:grpSpPr>
        <p:sp>
          <p:nvSpPr>
            <p:cNvPr id="71" name="Oval 70"/>
            <p:cNvSpPr/>
            <p:nvPr/>
          </p:nvSpPr>
          <p:spPr>
            <a:xfrm>
              <a:off x="3471451" y="3818404"/>
              <a:ext cx="228600" cy="228600"/>
            </a:xfrm>
            <a:prstGeom prst="ellipse">
              <a:avLst/>
            </a:prstGeom>
            <a:solidFill>
              <a:schemeClr val="bg1"/>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algn="ctr">
                <a:lnSpc>
                  <a:spcPct val="100000"/>
                </a:lnSpc>
              </a:pPr>
              <a:endParaRPr lang="en-GB" sz="2400" dirty="0" smtClean="0">
                <a:solidFill>
                  <a:srgbClr val="FF0000"/>
                </a:solidFill>
              </a:endParaRPr>
            </a:p>
          </p:txBody>
        </p:sp>
        <p:sp>
          <p:nvSpPr>
            <p:cNvPr id="72" name="Rectangle 71"/>
            <p:cNvSpPr/>
            <p:nvPr/>
          </p:nvSpPr>
          <p:spPr>
            <a:xfrm>
              <a:off x="3464198" y="3809384"/>
              <a:ext cx="234360" cy="277640"/>
            </a:xfrm>
            <a:prstGeom prst="rect">
              <a:avLst/>
            </a:prstGeom>
            <a:ln>
              <a:noFill/>
            </a:ln>
          </p:spPr>
          <p:txBody>
            <a:bodyPr wrap="none">
              <a:spAutoFit/>
            </a:bodyPr>
            <a:lstStyle/>
            <a:p>
              <a:r>
                <a:rPr lang="en-US" sz="1400" b="1" dirty="0">
                  <a:solidFill>
                    <a:srgbClr val="FF0000"/>
                  </a:solidFill>
                </a:rPr>
                <a:t>/</a:t>
              </a:r>
              <a:endParaRPr lang="en-GB" sz="1400" b="1" dirty="0"/>
            </a:p>
          </p:txBody>
        </p:sp>
      </p:grpSp>
      <p:grpSp>
        <p:nvGrpSpPr>
          <p:cNvPr id="73" name="Group 72"/>
          <p:cNvGrpSpPr/>
          <p:nvPr/>
        </p:nvGrpSpPr>
        <p:grpSpPr>
          <a:xfrm>
            <a:off x="3985474" y="1803325"/>
            <a:ext cx="235853" cy="277640"/>
            <a:chOff x="3464198" y="3809384"/>
            <a:chExt cx="235853" cy="277640"/>
          </a:xfrm>
        </p:grpSpPr>
        <p:sp>
          <p:nvSpPr>
            <p:cNvPr id="74" name="Oval 73"/>
            <p:cNvSpPr/>
            <p:nvPr/>
          </p:nvSpPr>
          <p:spPr>
            <a:xfrm>
              <a:off x="3471451" y="3818404"/>
              <a:ext cx="228600" cy="228600"/>
            </a:xfrm>
            <a:prstGeom prst="ellipse">
              <a:avLst/>
            </a:prstGeom>
            <a:solidFill>
              <a:schemeClr val="bg1"/>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algn="ctr">
                <a:lnSpc>
                  <a:spcPct val="100000"/>
                </a:lnSpc>
              </a:pPr>
              <a:endParaRPr lang="en-GB" sz="2400" dirty="0" smtClean="0">
                <a:solidFill>
                  <a:srgbClr val="FF0000"/>
                </a:solidFill>
              </a:endParaRPr>
            </a:p>
          </p:txBody>
        </p:sp>
        <p:sp>
          <p:nvSpPr>
            <p:cNvPr id="75" name="Rectangle 74"/>
            <p:cNvSpPr/>
            <p:nvPr/>
          </p:nvSpPr>
          <p:spPr>
            <a:xfrm>
              <a:off x="3464198" y="3809384"/>
              <a:ext cx="234360" cy="277640"/>
            </a:xfrm>
            <a:prstGeom prst="rect">
              <a:avLst/>
            </a:prstGeom>
            <a:ln>
              <a:noFill/>
            </a:ln>
          </p:spPr>
          <p:txBody>
            <a:bodyPr wrap="none">
              <a:spAutoFit/>
            </a:bodyPr>
            <a:lstStyle/>
            <a:p>
              <a:r>
                <a:rPr lang="en-US" sz="1400" b="1" dirty="0">
                  <a:solidFill>
                    <a:srgbClr val="FF0000"/>
                  </a:solidFill>
                </a:rPr>
                <a:t>/</a:t>
              </a:r>
              <a:endParaRPr lang="en-GB" sz="1400" b="1" dirty="0"/>
            </a:p>
          </p:txBody>
        </p:sp>
      </p:grpSp>
      <p:grpSp>
        <p:nvGrpSpPr>
          <p:cNvPr id="76" name="Group 75"/>
          <p:cNvGrpSpPr/>
          <p:nvPr/>
        </p:nvGrpSpPr>
        <p:grpSpPr>
          <a:xfrm>
            <a:off x="2956101" y="1803325"/>
            <a:ext cx="235853" cy="277640"/>
            <a:chOff x="3464198" y="3809384"/>
            <a:chExt cx="235853" cy="277640"/>
          </a:xfrm>
        </p:grpSpPr>
        <p:sp>
          <p:nvSpPr>
            <p:cNvPr id="77" name="Oval 76"/>
            <p:cNvSpPr/>
            <p:nvPr/>
          </p:nvSpPr>
          <p:spPr>
            <a:xfrm>
              <a:off x="3471451" y="3818404"/>
              <a:ext cx="228600" cy="228600"/>
            </a:xfrm>
            <a:prstGeom prst="ellipse">
              <a:avLst/>
            </a:prstGeom>
            <a:solidFill>
              <a:schemeClr val="bg1"/>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algn="ctr">
                <a:lnSpc>
                  <a:spcPct val="100000"/>
                </a:lnSpc>
              </a:pPr>
              <a:endParaRPr lang="en-GB" sz="2400" dirty="0" smtClean="0">
                <a:solidFill>
                  <a:srgbClr val="FF0000"/>
                </a:solidFill>
              </a:endParaRPr>
            </a:p>
          </p:txBody>
        </p:sp>
        <p:sp>
          <p:nvSpPr>
            <p:cNvPr id="78" name="Rectangle 77"/>
            <p:cNvSpPr/>
            <p:nvPr/>
          </p:nvSpPr>
          <p:spPr>
            <a:xfrm>
              <a:off x="3464198" y="3809384"/>
              <a:ext cx="234360" cy="277640"/>
            </a:xfrm>
            <a:prstGeom prst="rect">
              <a:avLst/>
            </a:prstGeom>
            <a:ln>
              <a:noFill/>
            </a:ln>
          </p:spPr>
          <p:txBody>
            <a:bodyPr wrap="none">
              <a:spAutoFit/>
            </a:bodyPr>
            <a:lstStyle/>
            <a:p>
              <a:r>
                <a:rPr lang="en-US" sz="1400" b="1" dirty="0">
                  <a:solidFill>
                    <a:srgbClr val="FF0000"/>
                  </a:solidFill>
                </a:rPr>
                <a:t>/</a:t>
              </a:r>
              <a:endParaRPr lang="en-GB" sz="1400" b="1" dirty="0"/>
            </a:p>
          </p:txBody>
        </p:sp>
      </p:grpSp>
      <p:cxnSp>
        <p:nvCxnSpPr>
          <p:cNvPr id="79" name="Straight Connector 78"/>
          <p:cNvCxnSpPr/>
          <p:nvPr/>
        </p:nvCxnSpPr>
        <p:spPr>
          <a:xfrm flipV="1">
            <a:off x="1975346" y="2101423"/>
            <a:ext cx="959783" cy="2"/>
          </a:xfrm>
          <a:prstGeom prst="line">
            <a:avLst/>
          </a:prstGeom>
          <a:ln>
            <a:solidFill>
              <a:schemeClr val="tx1">
                <a:lumMod val="50000"/>
                <a:lumOff val="5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80" name="Elbow Connector 79"/>
          <p:cNvCxnSpPr/>
          <p:nvPr/>
        </p:nvCxnSpPr>
        <p:spPr>
          <a:xfrm rot="16200000" flipH="1">
            <a:off x="2528524" y="2020313"/>
            <a:ext cx="365760" cy="548640"/>
          </a:xfrm>
          <a:prstGeom prst="bentConnector3">
            <a:avLst/>
          </a:prstGeom>
          <a:ln>
            <a:solidFill>
              <a:schemeClr val="tx1">
                <a:lumMod val="50000"/>
                <a:lumOff val="50000"/>
              </a:schemeClr>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flipV="1">
            <a:off x="5340060" y="2101423"/>
            <a:ext cx="959783" cy="2"/>
          </a:xfrm>
          <a:prstGeom prst="line">
            <a:avLst/>
          </a:prstGeom>
          <a:ln>
            <a:solidFill>
              <a:schemeClr val="tx1">
                <a:lumMod val="50000"/>
                <a:lumOff val="5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flipV="1">
            <a:off x="6643860" y="2101423"/>
            <a:ext cx="959783" cy="2"/>
          </a:xfrm>
          <a:prstGeom prst="line">
            <a:avLst/>
          </a:prstGeom>
          <a:ln>
            <a:solidFill>
              <a:schemeClr val="tx1">
                <a:lumMod val="50000"/>
                <a:lumOff val="5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83" name="Elbow Connector 82"/>
          <p:cNvCxnSpPr/>
          <p:nvPr/>
        </p:nvCxnSpPr>
        <p:spPr>
          <a:xfrm rot="5400000">
            <a:off x="5252127" y="2022110"/>
            <a:ext cx="467104" cy="640080"/>
          </a:xfrm>
          <a:prstGeom prst="bentConnector3">
            <a:avLst/>
          </a:prstGeom>
          <a:ln>
            <a:solidFill>
              <a:schemeClr val="tx1">
                <a:lumMod val="50000"/>
                <a:lumOff val="50000"/>
              </a:schemeClr>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84" name="Elbow Connector 83"/>
          <p:cNvCxnSpPr/>
          <p:nvPr/>
        </p:nvCxnSpPr>
        <p:spPr>
          <a:xfrm rot="5400000">
            <a:off x="6643921" y="2059656"/>
            <a:ext cx="457200" cy="548640"/>
          </a:xfrm>
          <a:prstGeom prst="bentConnector3">
            <a:avLst/>
          </a:prstGeom>
          <a:ln>
            <a:solidFill>
              <a:schemeClr val="tx1">
                <a:lumMod val="50000"/>
                <a:lumOff val="50000"/>
              </a:schemeClr>
            </a:solidFill>
            <a:prstDash val="sysDash"/>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474665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0" name="Object 39" hidden="1"/>
          <p:cNvGraphicFramePr>
            <a:graphicFrameLocks noChangeAspect="1"/>
          </p:cNvGraphicFramePr>
          <p:nvPr>
            <p:custDataLst>
              <p:tags r:id="rId2"/>
            </p:custDataLst>
            <p:extLst>
              <p:ext uri="{D42A27DB-BD31-4B8C-83A1-F6EECF244321}">
                <p14:modId xmlns:p14="http://schemas.microsoft.com/office/powerpoint/2010/main" val="4053275493"/>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11444" name="think-cell Slide" r:id="rId39" imgW="270" imgH="270" progId="TCLayout.ActiveDocument.1">
                  <p:embed/>
                </p:oleObj>
              </mc:Choice>
              <mc:Fallback>
                <p:oleObj name="think-cell Slide" r:id="rId39" imgW="270" imgH="270" progId="TCLayout.ActiveDocument.1">
                  <p:embed/>
                  <p:pic>
                    <p:nvPicPr>
                      <p:cNvPr id="0" name=""/>
                      <p:cNvPicPr/>
                      <p:nvPr/>
                    </p:nvPicPr>
                    <p:blipFill>
                      <a:blip r:embed="rId40"/>
                      <a:stretch>
                        <a:fillRect/>
                      </a:stretch>
                    </p:blipFill>
                    <p:spPr>
                      <a:xfrm>
                        <a:off x="1588" y="1588"/>
                        <a:ext cx="1587" cy="1587"/>
                      </a:xfrm>
                      <a:prstGeom prst="rect">
                        <a:avLst/>
                      </a:prstGeom>
                    </p:spPr>
                  </p:pic>
                </p:oleObj>
              </mc:Fallback>
            </mc:AlternateContent>
          </a:graphicData>
        </a:graphic>
      </p:graphicFrame>
      <p:sp>
        <p:nvSpPr>
          <p:cNvPr id="6" name="Rectangle 5" hidden="1"/>
          <p:cNvSpPr/>
          <p:nvPr>
            <p:custDataLst>
              <p:tags r:id="rId3"/>
            </p:custDataLst>
          </p:nvPr>
        </p:nvSpPr>
        <p:spPr bwMode="auto">
          <a:xfrm>
            <a:off x="0" y="0"/>
            <a:ext cx="158750" cy="158750"/>
          </a:xfrm>
          <a:prstGeom prst="rect">
            <a:avLst/>
          </a:prstGeom>
          <a:solidFill>
            <a:schemeClr val="accent1">
              <a:lumMod val="20000"/>
              <a:lumOff val="8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vert="horz" wrap="none" lIns="0" tIns="0" rIns="0" bIns="0" numCol="1" spcCol="0" rtlCol="0" anchor="ctr" anchorCtr="0">
            <a:noAutofit/>
          </a:bodyPr>
          <a:lstStyle/>
          <a:p>
            <a:pPr>
              <a:lnSpc>
                <a:spcPct val="100000"/>
              </a:lnSpc>
            </a:pPr>
            <a:endParaRPr lang="en-US" dirty="0" smtClean="0">
              <a:solidFill>
                <a:schemeClr val="tx1"/>
              </a:solidFill>
              <a:latin typeface="Arial"/>
              <a:cs typeface="Arial"/>
              <a:sym typeface="Arial"/>
            </a:endParaRPr>
          </a:p>
        </p:txBody>
      </p:sp>
      <p:sp>
        <p:nvSpPr>
          <p:cNvPr id="49" name="Rectangle 48"/>
          <p:cNvSpPr/>
          <p:nvPr/>
        </p:nvSpPr>
        <p:spPr>
          <a:xfrm>
            <a:off x="298228" y="352762"/>
            <a:ext cx="1082348" cy="707886"/>
          </a:xfrm>
          <a:prstGeom prst="rect">
            <a:avLst/>
          </a:prstGeom>
        </p:spPr>
        <p:txBody>
          <a:bodyPr wrap="none">
            <a:spAutoFit/>
          </a:bodyPr>
          <a:lstStyle/>
          <a:p>
            <a:pPr lvl="0" fontAlgn="ctr">
              <a:lnSpc>
                <a:spcPct val="100000"/>
              </a:lnSpc>
              <a:spcBef>
                <a:spcPts val="0"/>
              </a:spcBef>
              <a:spcAft>
                <a:spcPts val="0"/>
              </a:spcAft>
              <a:defRPr/>
            </a:pPr>
            <a:r>
              <a:rPr lang="en-US" sz="4000" b="1" dirty="0" smtClean="0">
                <a:solidFill>
                  <a:srgbClr val="FF0000"/>
                </a:solidFill>
              </a:rPr>
              <a:t>D</a:t>
            </a:r>
            <a:r>
              <a:rPr lang="en-US" sz="2000" b="1" dirty="0" smtClean="0">
                <a:solidFill>
                  <a:srgbClr val="FF0000"/>
                </a:solidFill>
              </a:rPr>
              <a:t>&amp;</a:t>
            </a:r>
            <a:r>
              <a:rPr lang="en-US" sz="4000" b="1" dirty="0" smtClean="0">
                <a:solidFill>
                  <a:srgbClr val="FF0000"/>
                </a:solidFill>
              </a:rPr>
              <a:t>E</a:t>
            </a:r>
            <a:endParaRPr lang="en-US" sz="4000" b="1" dirty="0">
              <a:solidFill>
                <a:srgbClr val="FF0000"/>
              </a:solidFill>
            </a:endParaRPr>
          </a:p>
        </p:txBody>
      </p:sp>
      <mc:AlternateContent xmlns:mc="http://schemas.openxmlformats.org/markup-compatibility/2006" xmlns:a14="http://schemas.microsoft.com/office/drawing/2010/main">
        <mc:Choice Requires="a14">
          <p:sp>
            <p:nvSpPr>
              <p:cNvPr id="53" name="TextBox 52"/>
              <p:cNvSpPr txBox="1"/>
              <p:nvPr/>
            </p:nvSpPr>
            <p:spPr>
              <a:xfrm>
                <a:off x="1898612" y="6336892"/>
                <a:ext cx="2427331" cy="260521"/>
              </a:xfrm>
              <a:prstGeom prst="rect">
                <a:avLst/>
              </a:prstGeom>
              <a:noFill/>
            </p:spPr>
            <p:txBody>
              <a:bodyPr wrap="none" lIns="0" tIns="0" rIns="0" bIns="0" rtlCol="0">
                <a:spAutoFit/>
              </a:bodyPr>
              <a:lstStyle/>
              <a:p>
                <a:pPr algn="l">
                  <a:lnSpc>
                    <a:spcPct val="100000"/>
                  </a:lnSpc>
                </a:pPr>
                <a14:m>
                  <m:oMathPara xmlns:m="http://schemas.openxmlformats.org/officeDocument/2006/math">
                    <m:oMathParaPr>
                      <m:jc m:val="centerGroup"/>
                    </m:oMathParaPr>
                    <m:oMath xmlns:m="http://schemas.openxmlformats.org/officeDocument/2006/math">
                      <m:r>
                        <a:rPr lang="en-US" sz="800" i="1">
                          <a:latin typeface="Cambria Math"/>
                        </a:rPr>
                        <m:t>𝑁𝐶𝑂</m:t>
                      </m:r>
                      <m:r>
                        <a:rPr lang="en-US" sz="800" i="1">
                          <a:latin typeface="Cambria Math"/>
                        </a:rPr>
                        <m:t> </m:t>
                      </m:r>
                      <m:r>
                        <a:rPr lang="en-US" sz="800" i="1">
                          <a:latin typeface="Cambria Math"/>
                        </a:rPr>
                        <m:t>𝑅𝑎𝑡𝑒</m:t>
                      </m:r>
                      <m:r>
                        <a:rPr lang="en-US" sz="800" i="1">
                          <a:latin typeface="Cambria Math"/>
                        </a:rPr>
                        <m:t>=</m:t>
                      </m:r>
                      <m:f>
                        <m:fPr>
                          <m:ctrlPr>
                            <a:rPr lang="en-US" sz="800" i="1">
                              <a:latin typeface="Cambria Math"/>
                            </a:rPr>
                          </m:ctrlPr>
                        </m:fPr>
                        <m:num>
                          <m:r>
                            <a:rPr lang="en-US" sz="800" i="1">
                              <a:latin typeface="Cambria Math"/>
                            </a:rPr>
                            <m:t>12</m:t>
                          </m:r>
                          <m:r>
                            <a:rPr lang="en-US" sz="800" i="1">
                              <a:latin typeface="Cambria Math"/>
                            </a:rPr>
                            <m:t>𝑚𝑜</m:t>
                          </m:r>
                          <m:r>
                            <a:rPr lang="en-US" sz="800" i="1">
                              <a:latin typeface="Cambria Math"/>
                            </a:rPr>
                            <m:t>. </m:t>
                          </m:r>
                          <m:r>
                            <a:rPr lang="en-US" sz="800" i="1">
                              <a:latin typeface="Cambria Math"/>
                            </a:rPr>
                            <m:t>𝑡𝑟𝑎𝑖𝑙𝑖𝑛𝑔</m:t>
                          </m:r>
                          <m:r>
                            <a:rPr lang="en-US" sz="800" i="1">
                              <a:latin typeface="Cambria Math"/>
                            </a:rPr>
                            <m:t> </m:t>
                          </m:r>
                          <m:r>
                            <a:rPr lang="en-US" sz="800" i="1">
                              <a:latin typeface="Cambria Math"/>
                            </a:rPr>
                            <m:t>𝑆𝑢𝑚</m:t>
                          </m:r>
                          <m:r>
                            <a:rPr lang="en-US" sz="800" i="1">
                              <a:latin typeface="Cambria Math"/>
                            </a:rPr>
                            <m:t> </m:t>
                          </m:r>
                          <m:r>
                            <a:rPr lang="en-US" sz="800" i="1">
                              <a:latin typeface="Cambria Math"/>
                            </a:rPr>
                            <m:t>𝑜𝑓</m:t>
                          </m:r>
                          <m:r>
                            <a:rPr lang="en-US" sz="800" i="1">
                              <a:latin typeface="Cambria Math"/>
                            </a:rPr>
                            <m:t> </m:t>
                          </m:r>
                          <m:r>
                            <a:rPr lang="en-US" sz="800" i="1">
                              <a:latin typeface="Cambria Math"/>
                            </a:rPr>
                            <m:t>𝑁𝐶𝑂</m:t>
                          </m:r>
                          <m:r>
                            <a:rPr lang="en-US" sz="800" i="1">
                              <a:latin typeface="Cambria Math"/>
                            </a:rPr>
                            <m:t> ($)</m:t>
                          </m:r>
                        </m:num>
                        <m:den>
                          <m:r>
                            <a:rPr lang="en-US" sz="800" i="1">
                              <a:latin typeface="Cambria Math"/>
                            </a:rPr>
                            <m:t>12</m:t>
                          </m:r>
                          <m:r>
                            <a:rPr lang="en-US" sz="800" i="1">
                              <a:latin typeface="Cambria Math"/>
                            </a:rPr>
                            <m:t>𝑚𝑜</m:t>
                          </m:r>
                          <m:r>
                            <a:rPr lang="en-US" sz="800" i="1">
                              <a:latin typeface="Cambria Math"/>
                            </a:rPr>
                            <m:t>. </m:t>
                          </m:r>
                          <m:r>
                            <a:rPr lang="en-US" sz="800" i="1">
                              <a:latin typeface="Cambria Math"/>
                            </a:rPr>
                            <m:t>𝑡𝑟𝑎𝑖𝑙𝑖𝑛𝑔</m:t>
                          </m:r>
                          <m:r>
                            <a:rPr lang="en-US" sz="800" i="1">
                              <a:latin typeface="Cambria Math"/>
                            </a:rPr>
                            <m:t> </m:t>
                          </m:r>
                          <m:r>
                            <a:rPr lang="en-US" sz="800" i="1">
                              <a:latin typeface="Cambria Math"/>
                            </a:rPr>
                            <m:t>𝐴𝑣𝑒𝑟𝑎𝑔𝑒</m:t>
                          </m:r>
                          <m:r>
                            <a:rPr lang="en-US" sz="800" i="1">
                              <a:latin typeface="Cambria Math"/>
                            </a:rPr>
                            <m:t> </m:t>
                          </m:r>
                          <m:r>
                            <a:rPr lang="en-US" sz="800" i="1">
                              <a:latin typeface="Cambria Math"/>
                            </a:rPr>
                            <m:t>𝑜𝑓</m:t>
                          </m:r>
                          <m:r>
                            <a:rPr lang="en-US" sz="800" i="1">
                              <a:latin typeface="Cambria Math"/>
                            </a:rPr>
                            <m:t> </m:t>
                          </m:r>
                          <m:r>
                            <a:rPr lang="en-US" sz="800" i="1">
                              <a:latin typeface="Cambria Math"/>
                            </a:rPr>
                            <m:t>𝐵𝑎𝑙𝑎𝑛𝑐𝑒𝑠</m:t>
                          </m:r>
                          <m:r>
                            <a:rPr lang="en-US" sz="800" i="1">
                              <a:latin typeface="Cambria Math"/>
                            </a:rPr>
                            <m:t> ($)</m:t>
                          </m:r>
                        </m:den>
                      </m:f>
                    </m:oMath>
                  </m:oMathPara>
                </a14:m>
                <a:endParaRPr lang="en-GB" sz="800" dirty="0" smtClean="0">
                  <a:latin typeface="Arial" panose="020B0604020202020204" pitchFamily="34" charset="0"/>
                  <a:cs typeface="Arial" panose="020B0604020202020204" pitchFamily="34" charset="0"/>
                </a:endParaRPr>
              </a:p>
            </p:txBody>
          </p:sp>
        </mc:Choice>
        <mc:Fallback xmlns="">
          <p:sp>
            <p:nvSpPr>
              <p:cNvPr id="53" name="TextBox 52"/>
              <p:cNvSpPr txBox="1">
                <a:spLocks noRot="1" noChangeAspect="1" noMove="1" noResize="1" noEditPoints="1" noAdjustHandles="1" noChangeArrowheads="1" noChangeShapeType="1" noTextEdit="1"/>
              </p:cNvSpPr>
              <p:nvPr/>
            </p:nvSpPr>
            <p:spPr>
              <a:xfrm>
                <a:off x="1898612" y="6336892"/>
                <a:ext cx="2427331" cy="260521"/>
              </a:xfrm>
              <a:prstGeom prst="rect">
                <a:avLst/>
              </a:prstGeom>
              <a:blipFill rotWithShape="1">
                <a:blip r:embed="rId41"/>
                <a:stretch>
                  <a:fillRect l="-251" t="-4762" r="-1253" b="-21429"/>
                </a:stretch>
              </a:blipFill>
            </p:spPr>
            <p:txBody>
              <a:bodyPr/>
              <a:lstStyle/>
              <a:p>
                <a:r>
                  <a:rPr lang="en-GB">
                    <a:noFill/>
                  </a:rPr>
                  <a:t> </a:t>
                </a:r>
              </a:p>
            </p:txBody>
          </p:sp>
        </mc:Fallback>
      </mc:AlternateContent>
      <p:sp>
        <p:nvSpPr>
          <p:cNvPr id="44" name="Content Placeholder 1"/>
          <p:cNvSpPr>
            <a:spLocks noGrp="1"/>
          </p:cNvSpPr>
          <p:nvPr>
            <p:ph sz="quarter" idx="11"/>
          </p:nvPr>
        </p:nvSpPr>
        <p:spPr>
          <a:xfrm>
            <a:off x="1380576" y="403225"/>
            <a:ext cx="7633084" cy="435610"/>
          </a:xfrm>
        </p:spPr>
        <p:txBody>
          <a:bodyPr/>
          <a:lstStyle/>
          <a:p>
            <a:r>
              <a:rPr lang="en-US" dirty="0" smtClean="0"/>
              <a:t>Calibration: </a:t>
            </a:r>
            <a:r>
              <a:rPr lang="en-US" b="0" dirty="0" smtClean="0"/>
              <a:t>Apply adjustment and test </a:t>
            </a:r>
            <a:r>
              <a:rPr lang="en-US" b="0" dirty="0"/>
              <a:t>limits against historical  and forecasted </a:t>
            </a:r>
            <a:r>
              <a:rPr lang="en-US" b="0" dirty="0" smtClean="0"/>
              <a:t>rates – </a:t>
            </a:r>
            <a:r>
              <a:rPr lang="en-US" b="0" dirty="0"/>
              <a:t>GCB </a:t>
            </a:r>
            <a:r>
              <a:rPr lang="en-US" b="0" dirty="0" smtClean="0"/>
              <a:t>MRG</a:t>
            </a:r>
            <a:endParaRPr lang="en-US" b="0" dirty="0"/>
          </a:p>
        </p:txBody>
      </p:sp>
      <p:sp>
        <p:nvSpPr>
          <p:cNvPr id="45" name="Rectangle 44"/>
          <p:cNvSpPr/>
          <p:nvPr/>
        </p:nvSpPr>
        <p:spPr>
          <a:xfrm>
            <a:off x="6176011" y="1463040"/>
            <a:ext cx="3068638" cy="185307"/>
          </a:xfrm>
          <a:prstGeom prst="rect">
            <a:avLst/>
          </a:prstGeom>
        </p:spPr>
        <p:txBody>
          <a:bodyPr wrap="square" lIns="0" tIns="0" rIns="0" bIns="0">
            <a:spAutoFit/>
          </a:bodyPr>
          <a:lstStyle/>
          <a:p>
            <a:pPr algn="l"/>
            <a:r>
              <a:rPr lang="en-GB" sz="1400" b="1" dirty="0" smtClean="0">
                <a:solidFill>
                  <a:srgbClr val="FF0000"/>
                </a:solidFill>
                <a:latin typeface="Arial" panose="020B0604020202020204" pitchFamily="34" charset="0"/>
                <a:cs typeface="Arial" panose="020B0604020202020204" pitchFamily="34" charset="0"/>
              </a:rPr>
              <a:t>Rationale for adjustments</a:t>
            </a:r>
            <a:endParaRPr lang="en-GB" sz="1400" kern="0" dirty="0">
              <a:solidFill>
                <a:srgbClr val="FF0000"/>
              </a:solidFill>
              <a:latin typeface="Arial" panose="020B0604020202020204" pitchFamily="34" charset="0"/>
              <a:ea typeface="ＭＳ Ｐゴシック"/>
              <a:cs typeface="Arial" panose="020B0604020202020204" pitchFamily="34" charset="0"/>
            </a:endParaRPr>
          </a:p>
        </p:txBody>
      </p:sp>
      <p:sp>
        <p:nvSpPr>
          <p:cNvPr id="46" name="Content Placeholder 1"/>
          <p:cNvSpPr>
            <a:spLocks noGrp="1"/>
          </p:cNvSpPr>
          <p:nvPr>
            <p:ph sz="quarter" idx="10"/>
          </p:nvPr>
        </p:nvSpPr>
        <p:spPr>
          <a:xfrm>
            <a:off x="6176010" y="1747665"/>
            <a:ext cx="3068639" cy="4324359"/>
          </a:xfrm>
        </p:spPr>
        <p:txBody>
          <a:bodyPr/>
          <a:lstStyle/>
          <a:p>
            <a:pPr marL="171450" indent="-171450">
              <a:buFont typeface="Arial" panose="020B0604020202020204" pitchFamily="34" charset="0"/>
              <a:buChar char="•"/>
            </a:pPr>
            <a:r>
              <a:rPr lang="en-US" dirty="0" smtClean="0">
                <a:sym typeface="Arial"/>
              </a:rPr>
              <a:t>The anchor limits suggested very low expected baseline loss rates (~0.02%)</a:t>
            </a:r>
          </a:p>
          <a:p>
            <a:pPr marL="171450" indent="-171450">
              <a:buFont typeface="Arial" panose="020B0604020202020204" pitchFamily="34" charset="0"/>
              <a:buChar char="•"/>
            </a:pPr>
            <a:r>
              <a:rPr lang="en-US" dirty="0" smtClean="0">
                <a:sym typeface="Arial"/>
              </a:rPr>
              <a:t>Management set RAS NCO limits at 0% to communicate the focus on creating a zero default portfolio</a:t>
            </a:r>
          </a:p>
          <a:p>
            <a:pPr marL="171450" indent="-171450">
              <a:buFont typeface="Arial" panose="020B0604020202020204" pitchFamily="34" charset="0"/>
              <a:buChar char="•"/>
            </a:pPr>
            <a:endParaRPr lang="en-US" dirty="0"/>
          </a:p>
        </p:txBody>
      </p:sp>
      <p:grpSp>
        <p:nvGrpSpPr>
          <p:cNvPr id="51" name="Group 50"/>
          <p:cNvGrpSpPr/>
          <p:nvPr/>
        </p:nvGrpSpPr>
        <p:grpSpPr>
          <a:xfrm>
            <a:off x="443921" y="72184"/>
            <a:ext cx="3881751" cy="189008"/>
            <a:chOff x="403281" y="164517"/>
            <a:chExt cx="3881751" cy="189008"/>
          </a:xfrm>
        </p:grpSpPr>
        <p:sp>
          <p:nvSpPr>
            <p:cNvPr id="52" name="Text Box 75"/>
            <p:cNvSpPr txBox="1">
              <a:spLocks noChangeArrowheads="1"/>
            </p:cNvSpPr>
            <p:nvPr/>
          </p:nvSpPr>
          <p:spPr bwMode="gray">
            <a:xfrm>
              <a:off x="636148" y="166688"/>
              <a:ext cx="3648884" cy="184666"/>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none" lIns="0" tIns="0" rIns="0" bIns="0">
              <a:spAutoFit/>
            </a:bodyPr>
            <a:lstStyle/>
            <a:p>
              <a:pPr algn="l">
                <a:lnSpc>
                  <a:spcPct val="100000"/>
                </a:lnSpc>
              </a:pPr>
              <a:r>
                <a:rPr lang="en-US" sz="1200" dirty="0">
                  <a:solidFill>
                    <a:srgbClr val="FF0000"/>
                  </a:solidFill>
                </a:rPr>
                <a:t>Credit risk – Losses: </a:t>
              </a:r>
              <a:r>
                <a:rPr lang="en-US" sz="1200" dirty="0">
                  <a:solidFill>
                    <a:schemeClr val="accent1"/>
                  </a:solidFill>
                </a:rPr>
                <a:t>Calibration – </a:t>
              </a:r>
              <a:r>
                <a:rPr lang="en-US" sz="1200" dirty="0" smtClean="0">
                  <a:solidFill>
                    <a:srgbClr val="FF0000"/>
                  </a:solidFill>
                </a:rPr>
                <a:t>Net Charge-off rate</a:t>
              </a:r>
              <a:endParaRPr lang="en-US" sz="1200" dirty="0">
                <a:solidFill>
                  <a:srgbClr val="FF0000"/>
                </a:solidFill>
              </a:endParaRPr>
            </a:p>
          </p:txBody>
        </p:sp>
        <p:sp>
          <p:nvSpPr>
            <p:cNvPr id="54" name="Oval 53"/>
            <p:cNvSpPr/>
            <p:nvPr/>
          </p:nvSpPr>
          <p:spPr bwMode="auto">
            <a:xfrm>
              <a:off x="403281" y="164517"/>
              <a:ext cx="189008" cy="189008"/>
            </a:xfrm>
            <a:prstGeom prst="ellipse">
              <a:avLst/>
            </a:prstGeom>
            <a:solidFill>
              <a:srgbClr val="FF000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lang="en-US" b="1" dirty="0">
                  <a:solidFill>
                    <a:schemeClr val="bg1"/>
                  </a:solidFill>
                  <a:ea typeface="ＭＳ Ｐゴシック" pitchFamily="-112" charset="-128"/>
                  <a:cs typeface="ＭＳ Ｐゴシック" pitchFamily="-112" charset="-128"/>
                </a:rPr>
                <a:t>2</a:t>
              </a:r>
              <a:endParaRPr kumimoji="0" lang="en-US" b="1" i="0" u="none" strike="noStrike" cap="none" normalizeH="0" baseline="0" dirty="0">
                <a:ln>
                  <a:noFill/>
                </a:ln>
                <a:solidFill>
                  <a:schemeClr val="bg1"/>
                </a:solidFill>
                <a:effectLst/>
                <a:latin typeface="Arial" charset="0"/>
                <a:ea typeface="ＭＳ Ｐゴシック" pitchFamily="-112" charset="-128"/>
                <a:cs typeface="ＭＳ Ｐゴシック" pitchFamily="-112" charset="-128"/>
              </a:endParaRPr>
            </a:p>
          </p:txBody>
        </p:sp>
      </p:grpSp>
      <p:sp>
        <p:nvSpPr>
          <p:cNvPr id="76" name="Rectangular Callout 75"/>
          <p:cNvSpPr/>
          <p:nvPr/>
        </p:nvSpPr>
        <p:spPr>
          <a:xfrm>
            <a:off x="2028928" y="2753360"/>
            <a:ext cx="1321243" cy="699403"/>
          </a:xfrm>
          <a:prstGeom prst="wedgeRectCallout">
            <a:avLst>
              <a:gd name="adj1" fmla="val 85523"/>
              <a:gd name="adj2" fmla="val 20825"/>
            </a:avLst>
          </a:prstGeom>
          <a:no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72009" tIns="72009" rIns="72009" bIns="72009" rtlCol="0" anchor="ctr">
            <a:noAutofit/>
          </a:bodyPr>
          <a:lstStyle/>
          <a:p>
            <a:pPr algn="ctr">
              <a:lnSpc>
                <a:spcPct val="100000"/>
              </a:lnSpc>
            </a:pPr>
            <a:r>
              <a:rPr lang="en-GB" dirty="0" smtClean="0">
                <a:solidFill>
                  <a:schemeClr val="tx1"/>
                </a:solidFill>
                <a:latin typeface="Arial"/>
                <a:sym typeface="Arial"/>
              </a:rPr>
              <a:t>12 month trailing rate spikes due to single Q4 2015 default event</a:t>
            </a:r>
          </a:p>
        </p:txBody>
      </p:sp>
      <p:sp>
        <p:nvSpPr>
          <p:cNvPr id="77" name="Rectangle 76"/>
          <p:cNvSpPr/>
          <p:nvPr/>
        </p:nvSpPr>
        <p:spPr>
          <a:xfrm>
            <a:off x="360736" y="1463040"/>
            <a:ext cx="4634522" cy="370614"/>
          </a:xfrm>
          <a:prstGeom prst="rect">
            <a:avLst/>
          </a:prstGeom>
        </p:spPr>
        <p:txBody>
          <a:bodyPr wrap="square" lIns="0" tIns="0" rIns="0" bIns="0">
            <a:spAutoFit/>
          </a:bodyPr>
          <a:lstStyle/>
          <a:p>
            <a:pPr algn="l"/>
            <a:r>
              <a:rPr lang="en-GB" sz="1400" b="1" dirty="0" smtClean="0">
                <a:solidFill>
                  <a:srgbClr val="FF0000"/>
                </a:solidFill>
                <a:latin typeface="Arial" panose="020B0604020202020204" pitchFamily="34" charset="0"/>
                <a:cs typeface="Arial" panose="020B0604020202020204" pitchFamily="34" charset="0"/>
              </a:rPr>
              <a:t>GCB MRG: </a:t>
            </a:r>
            <a:r>
              <a:rPr lang="en-GB" sz="1400" b="1" dirty="0">
                <a:solidFill>
                  <a:srgbClr val="FF0000"/>
                </a:solidFill>
                <a:latin typeface="Arial" panose="020B0604020202020204" pitchFamily="34" charset="0"/>
                <a:cs typeface="Arial" panose="020B0604020202020204" pitchFamily="34" charset="0"/>
              </a:rPr>
              <a:t>historic and </a:t>
            </a:r>
            <a:r>
              <a:rPr lang="en-GB" sz="1400" b="1" dirty="0" smtClean="0">
                <a:solidFill>
                  <a:srgbClr val="FF0000"/>
                </a:solidFill>
                <a:latin typeface="Arial" panose="020B0604020202020204" pitchFamily="34" charset="0"/>
                <a:cs typeface="Arial" panose="020B0604020202020204" pitchFamily="34" charset="0"/>
              </a:rPr>
              <a:t>CCAR forecasts</a:t>
            </a:r>
            <a:endParaRPr lang="en-GB" sz="1400" b="1" dirty="0">
              <a:solidFill>
                <a:srgbClr val="FF0000"/>
              </a:solidFill>
              <a:latin typeface="Arial" panose="020B0604020202020204" pitchFamily="34" charset="0"/>
              <a:cs typeface="Arial" panose="020B0604020202020204" pitchFamily="34" charset="0"/>
            </a:endParaRPr>
          </a:p>
          <a:p>
            <a:pPr algn="l"/>
            <a:r>
              <a:rPr lang="en-GB" sz="1400" kern="0" dirty="0">
                <a:solidFill>
                  <a:srgbClr val="FF0000"/>
                </a:solidFill>
                <a:latin typeface="Arial" panose="020B0604020202020204" pitchFamily="34" charset="0"/>
                <a:ea typeface="ＭＳ Ｐゴシック"/>
                <a:cs typeface="Arial" panose="020B0604020202020204" pitchFamily="34" charset="0"/>
              </a:rPr>
              <a:t>%, 2012Q1-2018Q1, vs 2015 and 2016 NCO </a:t>
            </a:r>
            <a:r>
              <a:rPr lang="en-GB" sz="1400" kern="0" dirty="0" smtClean="0">
                <a:solidFill>
                  <a:srgbClr val="FF0000"/>
                </a:solidFill>
                <a:latin typeface="Arial" panose="020B0604020202020204" pitchFamily="34" charset="0"/>
                <a:ea typeface="ＭＳ Ｐゴシック"/>
                <a:cs typeface="Arial" panose="020B0604020202020204" pitchFamily="34" charset="0"/>
              </a:rPr>
              <a:t>limits</a:t>
            </a:r>
            <a:endParaRPr lang="en-GB" sz="1400" kern="0" dirty="0">
              <a:solidFill>
                <a:srgbClr val="FF0000"/>
              </a:solidFill>
              <a:latin typeface="Arial" panose="020B0604020202020204" pitchFamily="34" charset="0"/>
              <a:ea typeface="ＭＳ Ｐゴシック"/>
              <a:cs typeface="Arial" panose="020B0604020202020204" pitchFamily="34" charset="0"/>
            </a:endParaRPr>
          </a:p>
        </p:txBody>
      </p:sp>
      <p:sp>
        <p:nvSpPr>
          <p:cNvPr id="78" name="TextBox 77"/>
          <p:cNvSpPr txBox="1"/>
          <p:nvPr/>
        </p:nvSpPr>
        <p:spPr>
          <a:xfrm>
            <a:off x="4560252" y="4425266"/>
            <a:ext cx="865188" cy="185684"/>
          </a:xfrm>
          <a:prstGeom prst="rect">
            <a:avLst/>
          </a:prstGeom>
          <a:noFill/>
        </p:spPr>
        <p:txBody>
          <a:bodyPr wrap="square" rtlCol="0">
            <a:spAutoFit/>
          </a:bodyPr>
          <a:lstStyle/>
          <a:p>
            <a:pPr algn="r"/>
            <a:r>
              <a:rPr lang="en-US" b="1" dirty="0" smtClean="0">
                <a:solidFill>
                  <a:srgbClr val="FF0000"/>
                </a:solidFill>
              </a:rPr>
              <a:t>0.0%</a:t>
            </a:r>
            <a:endParaRPr lang="en-US" b="1" dirty="0">
              <a:solidFill>
                <a:srgbClr val="FF0000"/>
              </a:solidFill>
            </a:endParaRPr>
          </a:p>
        </p:txBody>
      </p:sp>
      <p:sp>
        <p:nvSpPr>
          <p:cNvPr id="79" name="TextBox 78"/>
          <p:cNvSpPr txBox="1"/>
          <p:nvPr/>
        </p:nvSpPr>
        <p:spPr>
          <a:xfrm>
            <a:off x="4127658" y="4425266"/>
            <a:ext cx="865188" cy="185684"/>
          </a:xfrm>
          <a:prstGeom prst="rect">
            <a:avLst/>
          </a:prstGeom>
          <a:noFill/>
        </p:spPr>
        <p:txBody>
          <a:bodyPr wrap="square" rtlCol="0">
            <a:spAutoFit/>
          </a:bodyPr>
          <a:lstStyle/>
          <a:p>
            <a:pPr algn="r"/>
            <a:r>
              <a:rPr lang="en-US" b="1" dirty="0" smtClean="0">
                <a:solidFill>
                  <a:srgbClr val="FFC000"/>
                </a:solidFill>
              </a:rPr>
              <a:t>0.0%</a:t>
            </a:r>
            <a:endParaRPr lang="en-US" b="1" dirty="0">
              <a:solidFill>
                <a:srgbClr val="FFC000"/>
              </a:solidFill>
            </a:endParaRPr>
          </a:p>
        </p:txBody>
      </p:sp>
      <p:graphicFrame>
        <p:nvGraphicFramePr>
          <p:cNvPr id="47" name="Object 46"/>
          <p:cNvGraphicFramePr>
            <a:graphicFrameLocks/>
          </p:cNvGraphicFramePr>
          <p:nvPr>
            <p:custDataLst>
              <p:tags r:id="rId4"/>
            </p:custDataLst>
            <p:extLst>
              <p:ext uri="{D42A27DB-BD31-4B8C-83A1-F6EECF244321}">
                <p14:modId xmlns:p14="http://schemas.microsoft.com/office/powerpoint/2010/main" val="2291762200"/>
              </p:ext>
            </p:extLst>
          </p:nvPr>
        </p:nvGraphicFramePr>
        <p:xfrm>
          <a:off x="571500" y="2171700"/>
          <a:ext cx="4867343" cy="2581185"/>
        </p:xfrm>
        <a:graphic>
          <a:graphicData uri="http://schemas.openxmlformats.org/presentationml/2006/ole">
            <mc:AlternateContent xmlns:mc="http://schemas.openxmlformats.org/markup-compatibility/2006">
              <mc:Choice xmlns:v="urn:schemas-microsoft-com:vml" Requires="v">
                <p:oleObj spid="_x0000_s311445" name="Chart" r:id="rId42" imgW="4867343" imgH="2581185" progId="MSGraph.Chart.8">
                  <p:embed followColorScheme="full"/>
                </p:oleObj>
              </mc:Choice>
              <mc:Fallback>
                <p:oleObj name="Chart" r:id="rId42" imgW="4867343" imgH="2581185" progId="MSGraph.Chart.8">
                  <p:embed followColorScheme="full"/>
                  <p:pic>
                    <p:nvPicPr>
                      <p:cNvPr id="0" name=""/>
                      <p:cNvPicPr/>
                      <p:nvPr/>
                    </p:nvPicPr>
                    <p:blipFill>
                      <a:blip r:embed="rId43"/>
                      <a:stretch>
                        <a:fillRect/>
                      </a:stretch>
                    </p:blipFill>
                    <p:spPr>
                      <a:xfrm>
                        <a:off x="571500" y="2171700"/>
                        <a:ext cx="4867343" cy="2581185"/>
                      </a:xfrm>
                      <a:prstGeom prst="rect">
                        <a:avLst/>
                      </a:prstGeom>
                    </p:spPr>
                  </p:pic>
                </p:oleObj>
              </mc:Fallback>
            </mc:AlternateContent>
          </a:graphicData>
        </a:graphic>
      </p:graphicFrame>
      <p:sp>
        <p:nvSpPr>
          <p:cNvPr id="57" name="Text Placeholder 113"/>
          <p:cNvSpPr>
            <a:spLocks noGrp="1"/>
          </p:cNvSpPr>
          <p:nvPr>
            <p:custDataLst>
              <p:tags r:id="rId5"/>
            </p:custDataLst>
          </p:nvPr>
        </p:nvSpPr>
        <p:spPr bwMode="gray">
          <a:xfrm>
            <a:off x="349250" y="3057525"/>
            <a:ext cx="244475"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lnSpc>
                <a:spcPct val="100000"/>
              </a:lnSpc>
              <a:spcBef>
                <a:spcPct val="0"/>
              </a:spcBef>
              <a:buNone/>
            </a:pPr>
            <a:fld id="{9CCCEDA3-3B06-42AD-9D3B-0D9E807A1DD8}" type="datetime'''''''''''''0''''''''''''''''.0''''''6'''">
              <a:rPr lang="en-US" sz="1000">
                <a:latin typeface="Arial"/>
                <a:cs typeface="Arial"/>
                <a:sym typeface="Arial"/>
              </a:rPr>
              <a:pPr/>
              <a:t>0.06</a:t>
            </a:fld>
            <a:endParaRPr lang="en-GB" sz="1000" dirty="0">
              <a:latin typeface="Arial"/>
              <a:cs typeface="Arial"/>
              <a:sym typeface="Arial"/>
            </a:endParaRPr>
          </a:p>
        </p:txBody>
      </p:sp>
      <p:sp>
        <p:nvSpPr>
          <p:cNvPr id="70" name="Text Placeholder 112"/>
          <p:cNvSpPr>
            <a:spLocks noGrp="1"/>
          </p:cNvSpPr>
          <p:nvPr>
            <p:custDataLst>
              <p:tags r:id="rId6"/>
            </p:custDataLst>
          </p:nvPr>
        </p:nvSpPr>
        <p:spPr bwMode="gray">
          <a:xfrm>
            <a:off x="349250" y="3486150"/>
            <a:ext cx="244475"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lnSpc>
                <a:spcPct val="100000"/>
              </a:lnSpc>
              <a:spcBef>
                <a:spcPct val="0"/>
              </a:spcBef>
              <a:buNone/>
            </a:pPr>
            <a:fld id="{49E9EE65-972E-4C10-9B8B-99BADBA85B18}" type="datetime'''''0''''''''''.''''''''''''''''0''''''4'''''''''''''">
              <a:rPr lang="en-US" sz="1000">
                <a:latin typeface="Arial"/>
                <a:cs typeface="Arial"/>
                <a:sym typeface="Arial"/>
              </a:rPr>
              <a:pPr/>
              <a:t>0.04</a:t>
            </a:fld>
            <a:endParaRPr lang="en-GB" sz="1000" dirty="0">
              <a:latin typeface="Arial"/>
              <a:cs typeface="Arial"/>
              <a:sym typeface="Arial"/>
            </a:endParaRPr>
          </a:p>
        </p:txBody>
      </p:sp>
      <p:sp>
        <p:nvSpPr>
          <p:cNvPr id="61" name="Text Placeholder 110"/>
          <p:cNvSpPr>
            <a:spLocks noGrp="1"/>
          </p:cNvSpPr>
          <p:nvPr>
            <p:custDataLst>
              <p:tags r:id="rId7"/>
            </p:custDataLst>
          </p:nvPr>
        </p:nvSpPr>
        <p:spPr bwMode="gray">
          <a:xfrm>
            <a:off x="349250" y="3914775"/>
            <a:ext cx="244475"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lnSpc>
                <a:spcPct val="100000"/>
              </a:lnSpc>
              <a:spcBef>
                <a:spcPct val="0"/>
              </a:spcBef>
              <a:buNone/>
            </a:pPr>
            <a:fld id="{CAFA3A88-7BDF-4C30-9DF8-F512FCE0E341}" type="datetime'''0''''''.''''''''''''''''''''''''''02'''''''''">
              <a:rPr lang="en-US" sz="1000">
                <a:latin typeface="Arial"/>
                <a:cs typeface="Arial"/>
                <a:sym typeface="Arial"/>
              </a:rPr>
              <a:pPr/>
              <a:t>0.02</a:t>
            </a:fld>
            <a:endParaRPr lang="en-GB" sz="1000" dirty="0">
              <a:latin typeface="Arial"/>
              <a:cs typeface="Arial"/>
              <a:sym typeface="Arial"/>
            </a:endParaRPr>
          </a:p>
        </p:txBody>
      </p:sp>
      <p:sp>
        <p:nvSpPr>
          <p:cNvPr id="67" name="Text Placeholder 15"/>
          <p:cNvSpPr>
            <a:spLocks noGrp="1"/>
          </p:cNvSpPr>
          <p:nvPr>
            <p:custDataLst>
              <p:tags r:id="rId8"/>
            </p:custDataLst>
          </p:nvPr>
        </p:nvSpPr>
        <p:spPr bwMode="gray">
          <a:xfrm>
            <a:off x="306388" y="4562475"/>
            <a:ext cx="287338"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lnSpc>
                <a:spcPct val="100000"/>
              </a:lnSpc>
              <a:spcBef>
                <a:spcPct val="0"/>
              </a:spcBef>
              <a:buNone/>
            </a:pPr>
            <a:fld id="{B0DD2506-64DF-4F02-80D5-8D6243E2C671}" type="datetime'''''''''''''''''''''-''''''0''''.''0''1'''''''''">
              <a:rPr lang="en-US" sz="1000">
                <a:latin typeface="Arial"/>
                <a:cs typeface="Arial"/>
                <a:sym typeface="Arial"/>
              </a:rPr>
              <a:pPr marL="0" indent="0" algn="r">
                <a:lnSpc>
                  <a:spcPct val="100000"/>
                </a:lnSpc>
                <a:spcBef>
                  <a:spcPct val="0"/>
                </a:spcBef>
                <a:buNone/>
              </a:pPr>
              <a:t>-0.01</a:t>
            </a:fld>
            <a:endParaRPr lang="en-US" sz="1000" dirty="0">
              <a:latin typeface="Arial"/>
              <a:cs typeface="Arial"/>
              <a:sym typeface="Arial"/>
            </a:endParaRPr>
          </a:p>
        </p:txBody>
      </p:sp>
      <p:sp>
        <p:nvSpPr>
          <p:cNvPr id="55" name="Text Placeholder 80"/>
          <p:cNvSpPr>
            <a:spLocks noGrp="1"/>
          </p:cNvSpPr>
          <p:nvPr>
            <p:custDataLst>
              <p:tags r:id="rId9"/>
            </p:custDataLst>
          </p:nvPr>
        </p:nvSpPr>
        <p:spPr bwMode="gray">
          <a:xfrm>
            <a:off x="349250" y="4343400"/>
            <a:ext cx="244475"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lnSpc>
                <a:spcPct val="100000"/>
              </a:lnSpc>
              <a:spcBef>
                <a:spcPct val="0"/>
              </a:spcBef>
              <a:buNone/>
            </a:pPr>
            <a:fld id="{D77C6AA4-5C08-42C8-A342-BDCC50D9369C}" type="datetime'''''''''0''.''''''''0''''''''''''''''''''''''''''''0'''''">
              <a:rPr lang="en-US" sz="1000">
                <a:latin typeface="Arial"/>
                <a:cs typeface="Arial"/>
                <a:sym typeface="Arial"/>
              </a:rPr>
              <a:pPr/>
              <a:t>0.00</a:t>
            </a:fld>
            <a:endParaRPr lang="en-GB" sz="1000" dirty="0">
              <a:latin typeface="Arial"/>
              <a:cs typeface="Arial"/>
              <a:sym typeface="Arial"/>
            </a:endParaRPr>
          </a:p>
        </p:txBody>
      </p:sp>
      <p:sp>
        <p:nvSpPr>
          <p:cNvPr id="68" name="Text Placeholder 16"/>
          <p:cNvSpPr>
            <a:spLocks noGrp="1"/>
          </p:cNvSpPr>
          <p:nvPr>
            <p:custDataLst>
              <p:tags r:id="rId10"/>
            </p:custDataLst>
          </p:nvPr>
        </p:nvSpPr>
        <p:spPr bwMode="gray">
          <a:xfrm>
            <a:off x="349250" y="4133850"/>
            <a:ext cx="244475"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lnSpc>
                <a:spcPct val="100000"/>
              </a:lnSpc>
              <a:spcBef>
                <a:spcPct val="0"/>
              </a:spcBef>
              <a:buNone/>
            </a:pPr>
            <a:fld id="{2C38B7D1-3B23-46B2-BB30-75A3395063A8}" type="datetime'''''''''''''0''''.0''''''''''''''''''''1'''''''''''''''''">
              <a:rPr lang="en-US" sz="1000">
                <a:latin typeface="Arial"/>
                <a:cs typeface="Arial"/>
                <a:sym typeface="Arial"/>
              </a:rPr>
              <a:pPr marL="0" indent="0" algn="r">
                <a:lnSpc>
                  <a:spcPct val="100000"/>
                </a:lnSpc>
                <a:spcBef>
                  <a:spcPct val="0"/>
                </a:spcBef>
                <a:buNone/>
              </a:pPr>
              <a:t>0.01</a:t>
            </a:fld>
            <a:endParaRPr lang="en-US" sz="1000" dirty="0">
              <a:latin typeface="Arial"/>
              <a:cs typeface="Arial"/>
              <a:sym typeface="Arial"/>
            </a:endParaRPr>
          </a:p>
        </p:txBody>
      </p:sp>
      <p:sp>
        <p:nvSpPr>
          <p:cNvPr id="60" name="Text Placeholder 2"/>
          <p:cNvSpPr>
            <a:spLocks noGrp="1"/>
          </p:cNvSpPr>
          <p:nvPr>
            <p:custDataLst>
              <p:tags r:id="rId11"/>
            </p:custDataLst>
          </p:nvPr>
        </p:nvSpPr>
        <p:spPr bwMode="gray">
          <a:xfrm>
            <a:off x="349250" y="2619375"/>
            <a:ext cx="244475"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lnSpc>
                <a:spcPct val="100000"/>
              </a:lnSpc>
              <a:spcBef>
                <a:spcPct val="0"/>
              </a:spcBef>
              <a:buNone/>
            </a:pPr>
            <a:fld id="{048703C3-F84F-48DB-B287-8E71AB6A60FF}" type="datetime'0''''''''''''''''''''''''''''''''''''.''''''''08'">
              <a:rPr lang="en-US" sz="1000">
                <a:latin typeface="Arial"/>
                <a:cs typeface="Arial"/>
                <a:sym typeface="Arial"/>
              </a:rPr>
              <a:pPr marL="0" indent="0" algn="r">
                <a:lnSpc>
                  <a:spcPct val="100000"/>
                </a:lnSpc>
                <a:spcBef>
                  <a:spcPct val="0"/>
                </a:spcBef>
                <a:buNone/>
              </a:pPr>
              <a:t>0.08</a:t>
            </a:fld>
            <a:endParaRPr lang="en-US" sz="1000" dirty="0">
              <a:latin typeface="Arial"/>
              <a:cs typeface="Arial"/>
              <a:sym typeface="Arial"/>
            </a:endParaRPr>
          </a:p>
        </p:txBody>
      </p:sp>
      <p:sp>
        <p:nvSpPr>
          <p:cNvPr id="62" name="Text Placeholder 4"/>
          <p:cNvSpPr>
            <a:spLocks noGrp="1"/>
          </p:cNvSpPr>
          <p:nvPr>
            <p:custDataLst>
              <p:tags r:id="rId12"/>
            </p:custDataLst>
          </p:nvPr>
        </p:nvSpPr>
        <p:spPr bwMode="gray">
          <a:xfrm>
            <a:off x="349250" y="2190750"/>
            <a:ext cx="244475"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lnSpc>
                <a:spcPct val="100000"/>
              </a:lnSpc>
              <a:spcBef>
                <a:spcPct val="0"/>
              </a:spcBef>
              <a:buNone/>
            </a:pPr>
            <a:fld id="{1511ECD2-B159-4043-B1B4-9245B6FF60F1}" type="datetime'''0''''''.''''''''''1''''''''''''0'''">
              <a:rPr lang="en-US" sz="1000">
                <a:latin typeface="Arial"/>
                <a:cs typeface="Arial"/>
                <a:sym typeface="Arial"/>
              </a:rPr>
              <a:pPr marL="0" indent="0" algn="r">
                <a:lnSpc>
                  <a:spcPct val="100000"/>
                </a:lnSpc>
                <a:spcBef>
                  <a:spcPct val="0"/>
                </a:spcBef>
                <a:buNone/>
              </a:pPr>
              <a:t>0.10</a:t>
            </a:fld>
            <a:endParaRPr lang="en-US" sz="1000" dirty="0">
              <a:latin typeface="Arial"/>
              <a:cs typeface="Arial"/>
              <a:sym typeface="Arial"/>
            </a:endParaRPr>
          </a:p>
        </p:txBody>
      </p:sp>
      <p:sp>
        <p:nvSpPr>
          <p:cNvPr id="72" name="Text Placeholder 17"/>
          <p:cNvSpPr>
            <a:spLocks noGrp="1"/>
          </p:cNvSpPr>
          <p:nvPr>
            <p:custDataLst>
              <p:tags r:id="rId13"/>
            </p:custDataLst>
          </p:nvPr>
        </p:nvSpPr>
        <p:spPr bwMode="gray">
          <a:xfrm>
            <a:off x="349250" y="3695700"/>
            <a:ext cx="244475"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lnSpc>
                <a:spcPct val="100000"/>
              </a:lnSpc>
              <a:spcBef>
                <a:spcPct val="0"/>
              </a:spcBef>
              <a:buNone/>
            </a:pPr>
            <a:fld id="{F6E9DBED-B884-4AAB-A5A5-2839D964E984}" type="datetime'''''''''''0''''''''.''''''''''''''''''''''''''''0''''3'''">
              <a:rPr lang="en-US" sz="1000">
                <a:latin typeface="Arial"/>
                <a:cs typeface="Arial"/>
                <a:sym typeface="Arial"/>
              </a:rPr>
              <a:pPr marL="0" indent="0" algn="r">
                <a:lnSpc>
                  <a:spcPct val="100000"/>
                </a:lnSpc>
                <a:spcBef>
                  <a:spcPct val="0"/>
                </a:spcBef>
                <a:buNone/>
              </a:pPr>
              <a:t>0.03</a:t>
            </a:fld>
            <a:endParaRPr lang="en-US" sz="1000" dirty="0">
              <a:latin typeface="Arial"/>
              <a:cs typeface="Arial"/>
              <a:sym typeface="Arial"/>
            </a:endParaRPr>
          </a:p>
        </p:txBody>
      </p:sp>
      <p:sp>
        <p:nvSpPr>
          <p:cNvPr id="73" name="Text Placeholder 18"/>
          <p:cNvSpPr>
            <a:spLocks noGrp="1"/>
          </p:cNvSpPr>
          <p:nvPr>
            <p:custDataLst>
              <p:tags r:id="rId14"/>
            </p:custDataLst>
          </p:nvPr>
        </p:nvSpPr>
        <p:spPr bwMode="gray">
          <a:xfrm>
            <a:off x="349250" y="3267075"/>
            <a:ext cx="244475"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lnSpc>
                <a:spcPct val="100000"/>
              </a:lnSpc>
              <a:spcBef>
                <a:spcPct val="0"/>
              </a:spcBef>
              <a:buNone/>
            </a:pPr>
            <a:fld id="{2FD0E1D2-585B-48C8-918D-FEC4429448CB}" type="datetime'''''''''''''0''''''''''''''''''.''''0''''''''5'''">
              <a:rPr lang="en-US" sz="1000">
                <a:latin typeface="Arial"/>
                <a:cs typeface="Arial"/>
                <a:sym typeface="Arial"/>
              </a:rPr>
              <a:pPr marL="0" indent="0" algn="r">
                <a:lnSpc>
                  <a:spcPct val="100000"/>
                </a:lnSpc>
                <a:spcBef>
                  <a:spcPct val="0"/>
                </a:spcBef>
                <a:buNone/>
              </a:pPr>
              <a:t>0.05</a:t>
            </a:fld>
            <a:endParaRPr lang="en-US" sz="1000" dirty="0">
              <a:latin typeface="Arial"/>
              <a:cs typeface="Arial"/>
              <a:sym typeface="Arial"/>
            </a:endParaRPr>
          </a:p>
        </p:txBody>
      </p:sp>
      <p:sp>
        <p:nvSpPr>
          <p:cNvPr id="74" name="Text Placeholder 19"/>
          <p:cNvSpPr>
            <a:spLocks noGrp="1"/>
          </p:cNvSpPr>
          <p:nvPr>
            <p:custDataLst>
              <p:tags r:id="rId15"/>
            </p:custDataLst>
          </p:nvPr>
        </p:nvSpPr>
        <p:spPr bwMode="gray">
          <a:xfrm>
            <a:off x="349250" y="2838450"/>
            <a:ext cx="244475"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lnSpc>
                <a:spcPct val="100000"/>
              </a:lnSpc>
              <a:spcBef>
                <a:spcPct val="0"/>
              </a:spcBef>
              <a:buNone/>
            </a:pPr>
            <a:fld id="{F076AD5E-AD5B-4E04-853A-789F8554597A}" type="datetime'''''''''''''''''''''''''''''0''''''''''''''''''''.''''''07'''">
              <a:rPr lang="en-US" sz="1000">
                <a:latin typeface="Arial"/>
                <a:cs typeface="Arial"/>
                <a:sym typeface="Arial"/>
              </a:rPr>
              <a:pPr marL="0" indent="0" algn="r">
                <a:lnSpc>
                  <a:spcPct val="100000"/>
                </a:lnSpc>
                <a:spcBef>
                  <a:spcPct val="0"/>
                </a:spcBef>
                <a:buNone/>
              </a:pPr>
              <a:t>0.07</a:t>
            </a:fld>
            <a:endParaRPr lang="en-US" sz="1000" dirty="0">
              <a:latin typeface="Arial"/>
              <a:cs typeface="Arial"/>
              <a:sym typeface="Arial"/>
            </a:endParaRPr>
          </a:p>
        </p:txBody>
      </p:sp>
      <p:sp>
        <p:nvSpPr>
          <p:cNvPr id="75" name="Text Placeholder 20"/>
          <p:cNvSpPr>
            <a:spLocks noGrp="1"/>
          </p:cNvSpPr>
          <p:nvPr>
            <p:custDataLst>
              <p:tags r:id="rId16"/>
            </p:custDataLst>
          </p:nvPr>
        </p:nvSpPr>
        <p:spPr bwMode="gray">
          <a:xfrm>
            <a:off x="349250" y="2409825"/>
            <a:ext cx="244475"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lnSpc>
                <a:spcPct val="100000"/>
              </a:lnSpc>
              <a:spcBef>
                <a:spcPct val="0"/>
              </a:spcBef>
              <a:buNone/>
            </a:pPr>
            <a:fld id="{CF6E8D8A-FA25-4199-A736-7160B3EB29AF}" type="datetime'''''''''''''''0''''''''''''''''.''''''''''''0''''''''''''9'''">
              <a:rPr lang="en-US" sz="1000">
                <a:latin typeface="Arial"/>
                <a:cs typeface="Arial"/>
                <a:sym typeface="Arial"/>
              </a:rPr>
              <a:pPr marL="0" indent="0" algn="r">
                <a:lnSpc>
                  <a:spcPct val="100000"/>
                </a:lnSpc>
                <a:spcBef>
                  <a:spcPct val="0"/>
                </a:spcBef>
                <a:buNone/>
              </a:pPr>
              <a:t>0.09</a:t>
            </a:fld>
            <a:endParaRPr lang="en-US" sz="1000" dirty="0">
              <a:latin typeface="Arial"/>
              <a:cs typeface="Arial"/>
              <a:sym typeface="Arial"/>
            </a:endParaRPr>
          </a:p>
        </p:txBody>
      </p:sp>
      <p:sp>
        <p:nvSpPr>
          <p:cNvPr id="71" name="Text Placeholder 6490"/>
          <p:cNvSpPr>
            <a:spLocks noGrp="1"/>
          </p:cNvSpPr>
          <p:nvPr>
            <p:custDataLst>
              <p:tags r:id="rId17"/>
            </p:custDataLst>
          </p:nvPr>
        </p:nvSpPr>
        <p:spPr bwMode="auto">
          <a:xfrm>
            <a:off x="5064125" y="4756150"/>
            <a:ext cx="292100"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spcCol="0" anchor="t"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gn="ctr">
              <a:lnSpc>
                <a:spcPct val="100000"/>
              </a:lnSpc>
              <a:spcBef>
                <a:spcPct val="0"/>
              </a:spcBef>
              <a:spcAft>
                <a:spcPct val="0"/>
              </a:spcAft>
              <a:buNone/>
            </a:pPr>
            <a:fld id="{11992D96-2A66-4588-8170-4E8F01051467}" type="datetime'''''''''''2''''''''''''''0''''''''''1''''''''''8'''''''''">
              <a:rPr lang="en-US" sz="1000">
                <a:latin typeface="Arial"/>
                <a:cs typeface="Arial"/>
                <a:sym typeface="Arial"/>
              </a:rPr>
              <a:pPr/>
              <a:t>2018</a:t>
            </a:fld>
            <a:endParaRPr lang="en-GB" sz="1000" dirty="0">
              <a:latin typeface="Arial"/>
              <a:cs typeface="Arial"/>
              <a:sym typeface="Arial"/>
            </a:endParaRPr>
          </a:p>
        </p:txBody>
      </p:sp>
      <p:sp>
        <p:nvSpPr>
          <p:cNvPr id="80" name="Text Placeholder 6489"/>
          <p:cNvSpPr>
            <a:spLocks noGrp="1"/>
          </p:cNvSpPr>
          <p:nvPr>
            <p:custDataLst>
              <p:tags r:id="rId18"/>
            </p:custDataLst>
          </p:nvPr>
        </p:nvSpPr>
        <p:spPr bwMode="auto">
          <a:xfrm>
            <a:off x="4311650" y="4756150"/>
            <a:ext cx="292100"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spcCol="0" anchor="t"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gn="ctr">
              <a:lnSpc>
                <a:spcPct val="100000"/>
              </a:lnSpc>
              <a:spcBef>
                <a:spcPct val="0"/>
              </a:spcBef>
              <a:spcAft>
                <a:spcPct val="0"/>
              </a:spcAft>
              <a:buNone/>
            </a:pPr>
            <a:fld id="{D06A10C2-2402-428A-944A-EAE853F40FC6}" type="datetime'2''0''1''''''''''''''''''''''7'''''''''''''''''">
              <a:rPr lang="en-US" sz="1000">
                <a:latin typeface="Arial"/>
                <a:cs typeface="Arial"/>
                <a:sym typeface="Arial"/>
              </a:rPr>
              <a:pPr/>
              <a:t>2017</a:t>
            </a:fld>
            <a:endParaRPr lang="en-GB" sz="1000" dirty="0">
              <a:latin typeface="Arial"/>
              <a:cs typeface="Arial"/>
              <a:sym typeface="Arial"/>
            </a:endParaRPr>
          </a:p>
        </p:txBody>
      </p:sp>
      <p:sp>
        <p:nvSpPr>
          <p:cNvPr id="81" name="Text Placeholder 6488"/>
          <p:cNvSpPr>
            <a:spLocks noGrp="1"/>
          </p:cNvSpPr>
          <p:nvPr>
            <p:custDataLst>
              <p:tags r:id="rId19"/>
            </p:custDataLst>
          </p:nvPr>
        </p:nvSpPr>
        <p:spPr bwMode="auto">
          <a:xfrm>
            <a:off x="3559175" y="4756150"/>
            <a:ext cx="292100"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spcCol="0" anchor="t"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gn="ctr">
              <a:lnSpc>
                <a:spcPct val="100000"/>
              </a:lnSpc>
              <a:spcBef>
                <a:spcPct val="0"/>
              </a:spcBef>
              <a:spcAft>
                <a:spcPct val="0"/>
              </a:spcAft>
              <a:buNone/>
            </a:pPr>
            <a:fld id="{6B426FDA-0D82-4726-8CA5-190408EBDA4A}" type="datetime'''''''''2''''''''0''''''''1''''''''6'''''''''''">
              <a:rPr lang="en-US" sz="1000">
                <a:latin typeface="Arial"/>
                <a:cs typeface="Arial"/>
                <a:sym typeface="Arial"/>
              </a:rPr>
              <a:pPr/>
              <a:t>2016</a:t>
            </a:fld>
            <a:endParaRPr lang="en-GB" sz="1000" dirty="0">
              <a:latin typeface="Arial"/>
              <a:cs typeface="Arial"/>
              <a:sym typeface="Arial"/>
            </a:endParaRPr>
          </a:p>
        </p:txBody>
      </p:sp>
      <p:sp>
        <p:nvSpPr>
          <p:cNvPr id="82" name="Text Placeholder 6487"/>
          <p:cNvSpPr>
            <a:spLocks noGrp="1"/>
          </p:cNvSpPr>
          <p:nvPr>
            <p:custDataLst>
              <p:tags r:id="rId20"/>
            </p:custDataLst>
          </p:nvPr>
        </p:nvSpPr>
        <p:spPr bwMode="auto">
          <a:xfrm>
            <a:off x="2806700" y="4756150"/>
            <a:ext cx="292100"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spcCol="0" anchor="t"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gn="ctr">
              <a:lnSpc>
                <a:spcPct val="100000"/>
              </a:lnSpc>
              <a:spcBef>
                <a:spcPct val="0"/>
              </a:spcBef>
              <a:spcAft>
                <a:spcPct val="0"/>
              </a:spcAft>
              <a:buNone/>
            </a:pPr>
            <a:fld id="{F3F359B8-79CE-4FC2-9129-23B9E069B2C5}" type="datetime'''''''''''2''''''''''0''1''''''5'''''">
              <a:rPr lang="en-US" sz="1000">
                <a:latin typeface="Arial"/>
                <a:cs typeface="Arial"/>
                <a:sym typeface="Arial"/>
              </a:rPr>
              <a:pPr/>
              <a:t>2015</a:t>
            </a:fld>
            <a:endParaRPr lang="en-GB" sz="1000" dirty="0">
              <a:latin typeface="Arial"/>
              <a:cs typeface="Arial"/>
              <a:sym typeface="Arial"/>
            </a:endParaRPr>
          </a:p>
        </p:txBody>
      </p:sp>
      <p:sp>
        <p:nvSpPr>
          <p:cNvPr id="83" name="Text Placeholder 6486"/>
          <p:cNvSpPr>
            <a:spLocks noGrp="1"/>
          </p:cNvSpPr>
          <p:nvPr>
            <p:custDataLst>
              <p:tags r:id="rId21"/>
            </p:custDataLst>
          </p:nvPr>
        </p:nvSpPr>
        <p:spPr bwMode="auto">
          <a:xfrm>
            <a:off x="2054225" y="4756150"/>
            <a:ext cx="292100"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spcCol="0" anchor="t"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gn="ctr">
              <a:lnSpc>
                <a:spcPct val="100000"/>
              </a:lnSpc>
              <a:spcBef>
                <a:spcPct val="0"/>
              </a:spcBef>
              <a:spcAft>
                <a:spcPct val="0"/>
              </a:spcAft>
              <a:buNone/>
            </a:pPr>
            <a:fld id="{082221E5-8B1C-409E-B5D0-F123719C8E29}" type="datetime'''''''''''''201''''''''''''4'''''''">
              <a:rPr lang="en-US" sz="1000">
                <a:latin typeface="Arial"/>
                <a:cs typeface="Arial"/>
                <a:sym typeface="Arial"/>
              </a:rPr>
              <a:pPr/>
              <a:t>2014</a:t>
            </a:fld>
            <a:endParaRPr lang="en-GB" sz="1000" dirty="0">
              <a:latin typeface="Arial"/>
              <a:cs typeface="Arial"/>
              <a:sym typeface="Arial"/>
            </a:endParaRPr>
          </a:p>
        </p:txBody>
      </p:sp>
      <p:sp>
        <p:nvSpPr>
          <p:cNvPr id="84" name="Text Placeholder 6485"/>
          <p:cNvSpPr>
            <a:spLocks noGrp="1"/>
          </p:cNvSpPr>
          <p:nvPr>
            <p:custDataLst>
              <p:tags r:id="rId22"/>
            </p:custDataLst>
          </p:nvPr>
        </p:nvSpPr>
        <p:spPr bwMode="auto">
          <a:xfrm>
            <a:off x="1301750" y="4756150"/>
            <a:ext cx="292100"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spcCol="0" anchor="t"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gn="ctr">
              <a:lnSpc>
                <a:spcPct val="100000"/>
              </a:lnSpc>
              <a:spcBef>
                <a:spcPct val="0"/>
              </a:spcBef>
              <a:spcAft>
                <a:spcPct val="0"/>
              </a:spcAft>
              <a:buNone/>
            </a:pPr>
            <a:fld id="{37FCF6B5-CFD6-4F46-95C3-155F74D6FE6C}" type="datetime'''''''2''''''''''''''''''''''''0''''''''''''''''''1''''''3'">
              <a:rPr lang="en-US" sz="1000">
                <a:latin typeface="Arial"/>
                <a:cs typeface="Arial"/>
                <a:sym typeface="Arial"/>
              </a:rPr>
              <a:pPr/>
              <a:t>2013</a:t>
            </a:fld>
            <a:endParaRPr lang="en-GB" sz="1000" dirty="0">
              <a:latin typeface="Arial"/>
              <a:cs typeface="Arial"/>
              <a:sym typeface="Arial"/>
            </a:endParaRPr>
          </a:p>
        </p:txBody>
      </p:sp>
      <p:sp>
        <p:nvSpPr>
          <p:cNvPr id="99" name="Text Placeholder 6484"/>
          <p:cNvSpPr>
            <a:spLocks noGrp="1"/>
          </p:cNvSpPr>
          <p:nvPr>
            <p:custDataLst>
              <p:tags r:id="rId23"/>
            </p:custDataLst>
          </p:nvPr>
        </p:nvSpPr>
        <p:spPr bwMode="auto">
          <a:xfrm>
            <a:off x="549275" y="4756150"/>
            <a:ext cx="292100"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spcCol="0" anchor="t"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gn="ctr">
              <a:lnSpc>
                <a:spcPct val="100000"/>
              </a:lnSpc>
              <a:spcBef>
                <a:spcPct val="0"/>
              </a:spcBef>
              <a:spcAft>
                <a:spcPct val="0"/>
              </a:spcAft>
              <a:buNone/>
            </a:pPr>
            <a:fld id="{2BCE05D2-F231-4600-8351-3533700530A2}" type="datetime'''2''''''''0''''''''''''''''''''''''1''''2'''''''">
              <a:rPr lang="en-US" sz="1000">
                <a:latin typeface="Arial"/>
                <a:cs typeface="Arial"/>
                <a:sym typeface="Arial"/>
              </a:rPr>
              <a:pPr/>
              <a:t>2012</a:t>
            </a:fld>
            <a:endParaRPr lang="en-GB" sz="1000" dirty="0">
              <a:latin typeface="Arial"/>
              <a:cs typeface="Arial"/>
              <a:sym typeface="Arial"/>
            </a:endParaRPr>
          </a:p>
        </p:txBody>
      </p:sp>
      <p:cxnSp>
        <p:nvCxnSpPr>
          <p:cNvPr id="9" name="Straight Connector 8"/>
          <p:cNvCxnSpPr/>
          <p:nvPr>
            <p:custDataLst>
              <p:tags r:id="rId24"/>
            </p:custDataLst>
          </p:nvPr>
        </p:nvCxnSpPr>
        <p:spPr bwMode="gray">
          <a:xfrm>
            <a:off x="3233738" y="5640388"/>
            <a:ext cx="328612" cy="0"/>
          </a:xfrm>
          <a:prstGeom prst="line">
            <a:avLst/>
          </a:prstGeom>
          <a:ln w="9525">
            <a:solidFill>
              <a:srgbClr val="808080"/>
            </a:solidFill>
            <a:headEnd type="none"/>
            <a:tailEnd type="non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custDataLst>
              <p:tags r:id="rId25"/>
            </p:custDataLst>
          </p:nvPr>
        </p:nvCxnSpPr>
        <p:spPr bwMode="gray">
          <a:xfrm>
            <a:off x="3233738" y="5437188"/>
            <a:ext cx="328612" cy="0"/>
          </a:xfrm>
          <a:prstGeom prst="line">
            <a:avLst/>
          </a:prstGeom>
          <a:ln w="19050">
            <a:solidFill>
              <a:srgbClr val="EB0326"/>
            </a:solidFill>
            <a:prstDash val="lgDash"/>
            <a:headEnd type="none"/>
            <a:tailEnd type="non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custDataLst>
              <p:tags r:id="rId26"/>
            </p:custDataLst>
          </p:nvPr>
        </p:nvCxnSpPr>
        <p:spPr bwMode="gray">
          <a:xfrm>
            <a:off x="3233738" y="5233988"/>
            <a:ext cx="328612" cy="0"/>
          </a:xfrm>
          <a:prstGeom prst="line">
            <a:avLst/>
          </a:prstGeom>
          <a:ln w="19050">
            <a:solidFill>
              <a:srgbClr val="FFBF27"/>
            </a:solidFill>
            <a:prstDash val="lgDash"/>
            <a:headEnd type="none"/>
            <a:tailEnd type="non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cxnSp>
        <p:nvCxnSpPr>
          <p:cNvPr id="5" name="Straight Connector 4"/>
          <p:cNvCxnSpPr/>
          <p:nvPr>
            <p:custDataLst>
              <p:tags r:id="rId27"/>
            </p:custDataLst>
          </p:nvPr>
        </p:nvCxnSpPr>
        <p:spPr bwMode="gray">
          <a:xfrm>
            <a:off x="449263" y="5843588"/>
            <a:ext cx="328612" cy="0"/>
          </a:xfrm>
          <a:prstGeom prst="line">
            <a:avLst/>
          </a:prstGeom>
          <a:ln w="28575">
            <a:solidFill>
              <a:srgbClr val="EB0326"/>
            </a:solidFill>
            <a:headEnd type="none"/>
            <a:tailEnd type="non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cxnSp>
        <p:nvCxnSpPr>
          <p:cNvPr id="4" name="Straight Connector 3"/>
          <p:cNvCxnSpPr/>
          <p:nvPr>
            <p:custDataLst>
              <p:tags r:id="rId28"/>
            </p:custDataLst>
          </p:nvPr>
        </p:nvCxnSpPr>
        <p:spPr bwMode="gray">
          <a:xfrm>
            <a:off x="449263" y="5640388"/>
            <a:ext cx="328612" cy="0"/>
          </a:xfrm>
          <a:prstGeom prst="line">
            <a:avLst/>
          </a:prstGeom>
          <a:ln w="28575">
            <a:solidFill>
              <a:srgbClr val="FFBF27"/>
            </a:solidFill>
            <a:headEnd type="none"/>
            <a:tailEnd type="non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cxnSp>
        <p:nvCxnSpPr>
          <p:cNvPr id="3" name="Straight Connector 2"/>
          <p:cNvCxnSpPr/>
          <p:nvPr>
            <p:custDataLst>
              <p:tags r:id="rId29"/>
            </p:custDataLst>
          </p:nvPr>
        </p:nvCxnSpPr>
        <p:spPr bwMode="gray">
          <a:xfrm>
            <a:off x="449263" y="5437188"/>
            <a:ext cx="328612" cy="0"/>
          </a:xfrm>
          <a:prstGeom prst="line">
            <a:avLst/>
          </a:prstGeom>
          <a:ln w="19050">
            <a:solidFill>
              <a:srgbClr val="41A441"/>
            </a:solidFill>
            <a:headEnd type="none"/>
            <a:tailEnd type="non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cxnSp>
        <p:nvCxnSpPr>
          <p:cNvPr id="2" name="Straight Connector 1"/>
          <p:cNvCxnSpPr/>
          <p:nvPr>
            <p:custDataLst>
              <p:tags r:id="rId30"/>
            </p:custDataLst>
          </p:nvPr>
        </p:nvCxnSpPr>
        <p:spPr bwMode="gray">
          <a:xfrm>
            <a:off x="449263" y="5233988"/>
            <a:ext cx="328612" cy="0"/>
          </a:xfrm>
          <a:prstGeom prst="line">
            <a:avLst/>
          </a:prstGeom>
          <a:ln w="19050">
            <a:solidFill>
              <a:srgbClr val="646AAC"/>
            </a:solidFill>
            <a:headEnd type="none"/>
            <a:tailEnd type="non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sp>
        <p:nvSpPr>
          <p:cNvPr id="106" name="Text Placeholder 14"/>
          <p:cNvSpPr>
            <a:spLocks noGrp="1"/>
          </p:cNvSpPr>
          <p:nvPr>
            <p:custDataLst>
              <p:tags r:id="rId31"/>
            </p:custDataLst>
          </p:nvPr>
        </p:nvSpPr>
        <p:spPr bwMode="auto">
          <a:xfrm>
            <a:off x="3613150" y="5570538"/>
            <a:ext cx="1187450"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100000"/>
              </a:lnSpc>
              <a:spcBef>
                <a:spcPct val="0"/>
              </a:spcBef>
              <a:buNone/>
            </a:pPr>
            <a:fld id="{013208D7-83F6-4AC2-991C-54C74A5E99A6}" type="datetime'''A''ver''''''ag''''e'''' B''a''se'''''''' C''CA''R'''''">
              <a:rPr lang="en-US" sz="1000">
                <a:latin typeface="Arial"/>
                <a:cs typeface="Arial"/>
                <a:sym typeface="Arial"/>
              </a:rPr>
              <a:pPr marL="0" indent="0">
                <a:lnSpc>
                  <a:spcPct val="100000"/>
                </a:lnSpc>
                <a:spcBef>
                  <a:spcPct val="0"/>
                </a:spcBef>
                <a:buNone/>
              </a:pPr>
              <a:t>Average Base CCAR</a:t>
            </a:fld>
            <a:endParaRPr lang="en-US" sz="1000" dirty="0">
              <a:latin typeface="Arial"/>
              <a:cs typeface="Arial"/>
              <a:sym typeface="Arial"/>
            </a:endParaRPr>
          </a:p>
        </p:txBody>
      </p:sp>
      <p:sp>
        <p:nvSpPr>
          <p:cNvPr id="100" name="Text Placeholder 1"/>
          <p:cNvSpPr>
            <a:spLocks noGrp="1"/>
          </p:cNvSpPr>
          <p:nvPr>
            <p:custDataLst>
              <p:tags r:id="rId32"/>
            </p:custDataLst>
          </p:nvPr>
        </p:nvSpPr>
        <p:spPr bwMode="auto">
          <a:xfrm>
            <a:off x="3613150" y="5164138"/>
            <a:ext cx="1187450"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100000"/>
              </a:lnSpc>
              <a:spcBef>
                <a:spcPct val="0"/>
              </a:spcBef>
              <a:buNone/>
            </a:pPr>
            <a:fld id="{67A25B99-ABF7-4CDB-81E7-624977D0A238}" type="datetime'Anch''''''''''or'''' a''''''mb''''er trig''''g''''e''''r'">
              <a:rPr lang="en-US" sz="1000">
                <a:latin typeface="Arial"/>
                <a:cs typeface="Arial"/>
                <a:sym typeface="Arial"/>
              </a:rPr>
              <a:pPr/>
              <a:t>Anchor amber trigger</a:t>
            </a:fld>
            <a:endParaRPr lang="en-US" sz="1000" dirty="0">
              <a:latin typeface="Arial"/>
              <a:cs typeface="Arial"/>
              <a:sym typeface="Arial"/>
            </a:endParaRPr>
          </a:p>
        </p:txBody>
      </p:sp>
      <p:sp>
        <p:nvSpPr>
          <p:cNvPr id="105" name="Text Placeholder 11"/>
          <p:cNvSpPr>
            <a:spLocks noGrp="1"/>
          </p:cNvSpPr>
          <p:nvPr>
            <p:custDataLst>
              <p:tags r:id="rId33"/>
            </p:custDataLst>
          </p:nvPr>
        </p:nvSpPr>
        <p:spPr bwMode="auto">
          <a:xfrm>
            <a:off x="3613150" y="5367338"/>
            <a:ext cx="879475"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100000"/>
              </a:lnSpc>
              <a:spcBef>
                <a:spcPct val="0"/>
              </a:spcBef>
              <a:buNone/>
            </a:pPr>
            <a:fld id="{1F68F4DE-153F-4479-826B-968F0B920197}" type="datetime'An''c''''''''''''h''''''''''''or'' ''red'''''''' l''i''m''it'">
              <a:rPr lang="en-US" sz="1000">
                <a:latin typeface="Arial"/>
                <a:cs typeface="Arial"/>
                <a:sym typeface="Arial"/>
              </a:rPr>
              <a:pPr/>
              <a:t>Anchor red limit</a:t>
            </a:fld>
            <a:endParaRPr lang="en-US" sz="1000" dirty="0">
              <a:latin typeface="Arial"/>
              <a:cs typeface="Arial"/>
              <a:sym typeface="Arial"/>
            </a:endParaRPr>
          </a:p>
        </p:txBody>
      </p:sp>
      <p:sp>
        <p:nvSpPr>
          <p:cNvPr id="101" name="Text Placeholder 2"/>
          <p:cNvSpPr>
            <a:spLocks noGrp="1"/>
          </p:cNvSpPr>
          <p:nvPr>
            <p:custDataLst>
              <p:tags r:id="rId34"/>
            </p:custDataLst>
          </p:nvPr>
        </p:nvSpPr>
        <p:spPr bwMode="auto">
          <a:xfrm>
            <a:off x="828675" y="5773738"/>
            <a:ext cx="936625"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100000"/>
              </a:lnSpc>
              <a:spcBef>
                <a:spcPct val="0"/>
              </a:spcBef>
              <a:buNone/>
            </a:pPr>
            <a:fld id="{D6CB135A-61F3-4D86-860C-E1FDF0568C88}" type="datetime'''''Rev''''ised ''''''''''''r''ed li''mi''''''t'''''''''''''">
              <a:rPr lang="en-US" sz="1000">
                <a:latin typeface="Arial"/>
                <a:cs typeface="Arial"/>
                <a:sym typeface="Arial"/>
              </a:rPr>
              <a:pPr/>
              <a:t>Revised red limit</a:t>
            </a:fld>
            <a:endParaRPr lang="en-US" sz="1000" dirty="0">
              <a:latin typeface="Arial"/>
              <a:cs typeface="Arial"/>
              <a:sym typeface="Arial"/>
            </a:endParaRPr>
          </a:p>
        </p:txBody>
      </p:sp>
      <p:sp>
        <p:nvSpPr>
          <p:cNvPr id="102" name="Text Placeholder 4"/>
          <p:cNvSpPr>
            <a:spLocks noGrp="1"/>
          </p:cNvSpPr>
          <p:nvPr>
            <p:custDataLst>
              <p:tags r:id="rId35"/>
            </p:custDataLst>
          </p:nvPr>
        </p:nvSpPr>
        <p:spPr bwMode="auto">
          <a:xfrm>
            <a:off x="828675" y="5570538"/>
            <a:ext cx="1244600"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100000"/>
              </a:lnSpc>
              <a:spcBef>
                <a:spcPct val="0"/>
              </a:spcBef>
              <a:buNone/>
            </a:pPr>
            <a:fld id="{FC9201A4-7B0A-4ADA-B92F-A103F6C38619}" type="datetime'''R''ev''''''i''''sed'' a''mber ''''tri''g''g''''e''r'">
              <a:rPr lang="en-US" sz="1000">
                <a:latin typeface="Arial"/>
                <a:cs typeface="Arial"/>
                <a:sym typeface="Arial"/>
              </a:rPr>
              <a:pPr/>
              <a:t>Revised amber trigger</a:t>
            </a:fld>
            <a:endParaRPr lang="en-US" sz="1000" dirty="0">
              <a:latin typeface="Arial"/>
              <a:cs typeface="Arial"/>
              <a:sym typeface="Arial"/>
            </a:endParaRPr>
          </a:p>
        </p:txBody>
      </p:sp>
      <p:sp>
        <p:nvSpPr>
          <p:cNvPr id="103" name="Text Placeholder 5"/>
          <p:cNvSpPr>
            <a:spLocks noGrp="1"/>
          </p:cNvSpPr>
          <p:nvPr>
            <p:custDataLst>
              <p:tags r:id="rId36"/>
            </p:custDataLst>
          </p:nvPr>
        </p:nvSpPr>
        <p:spPr bwMode="auto">
          <a:xfrm>
            <a:off x="828675" y="5367338"/>
            <a:ext cx="2292350"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100000"/>
              </a:lnSpc>
              <a:spcBef>
                <a:spcPct val="0"/>
              </a:spcBef>
              <a:buNone/>
            </a:pPr>
            <a:fld id="{1B7FE63E-8028-4DA5-9C91-7104EE57283D}" type="datetime'H''''istorical 12m''o t''ra''iling loss ''''''rate (annual)'">
              <a:rPr lang="en-US" sz="1000">
                <a:latin typeface="Arial"/>
                <a:cs typeface="Arial"/>
                <a:sym typeface="Arial"/>
              </a:rPr>
              <a:pPr marL="0" indent="0">
                <a:lnSpc>
                  <a:spcPct val="100000"/>
                </a:lnSpc>
                <a:spcBef>
                  <a:spcPct val="0"/>
                </a:spcBef>
                <a:buNone/>
              </a:pPr>
              <a:t>Historical 12mo trailing loss rate (annual)</a:t>
            </a:fld>
            <a:endParaRPr lang="en-US" sz="1000" dirty="0">
              <a:latin typeface="Arial"/>
              <a:cs typeface="Arial"/>
              <a:sym typeface="Arial"/>
            </a:endParaRPr>
          </a:p>
        </p:txBody>
      </p:sp>
      <p:sp>
        <p:nvSpPr>
          <p:cNvPr id="104" name="Text Placeholder 9"/>
          <p:cNvSpPr>
            <a:spLocks noGrp="1"/>
          </p:cNvSpPr>
          <p:nvPr>
            <p:custDataLst>
              <p:tags r:id="rId37"/>
            </p:custDataLst>
          </p:nvPr>
        </p:nvSpPr>
        <p:spPr bwMode="auto">
          <a:xfrm>
            <a:off x="828675" y="5164138"/>
            <a:ext cx="2303463"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100000"/>
              </a:lnSpc>
              <a:spcBef>
                <a:spcPct val="0"/>
              </a:spcBef>
              <a:buNone/>
            </a:pPr>
            <a:fld id="{CC2AC53D-5FCB-40D6-BB78-59E4574A5251}" type="datetime'P''ro''''jected ''12m''o traili''ng loss ''rate (annual)'''">
              <a:rPr lang="en-US" sz="1000">
                <a:latin typeface="Arial"/>
                <a:cs typeface="Arial"/>
                <a:sym typeface="Arial"/>
              </a:rPr>
              <a:pPr marL="0" indent="0">
                <a:lnSpc>
                  <a:spcPct val="100000"/>
                </a:lnSpc>
                <a:spcBef>
                  <a:spcPct val="0"/>
                </a:spcBef>
                <a:buNone/>
              </a:pPr>
              <a:t>Projected 12mo trailing loss rate (annual)</a:t>
            </a:fld>
            <a:endParaRPr lang="en-US" sz="1000" dirty="0">
              <a:latin typeface="Arial"/>
              <a:cs typeface="Arial"/>
              <a:sym typeface="Arial"/>
            </a:endParaRPr>
          </a:p>
        </p:txBody>
      </p:sp>
      <p:cxnSp>
        <p:nvCxnSpPr>
          <p:cNvPr id="58" name="Straight Connector 57"/>
          <p:cNvCxnSpPr/>
          <p:nvPr/>
        </p:nvCxnSpPr>
        <p:spPr>
          <a:xfrm>
            <a:off x="5700078" y="1470025"/>
            <a:ext cx="0" cy="4862513"/>
          </a:xfrm>
          <a:prstGeom prst="line">
            <a:avLst/>
          </a:prstGeom>
          <a:ln>
            <a:solidFill>
              <a:schemeClr val="bg2"/>
            </a:solidFill>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10311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64743" y="1463040"/>
            <a:ext cx="4390232" cy="185307"/>
          </a:xfrm>
          <a:prstGeom prst="rect">
            <a:avLst/>
          </a:prstGeom>
        </p:spPr>
        <p:txBody>
          <a:bodyPr wrap="square" lIns="0" tIns="0" rIns="0" bIns="0">
            <a:spAutoFit/>
          </a:bodyPr>
          <a:lstStyle/>
          <a:p>
            <a:pPr algn="l"/>
            <a:r>
              <a:rPr lang="en-GB" sz="1400" b="1" dirty="0" smtClean="0">
                <a:solidFill>
                  <a:srgbClr val="FF0000"/>
                </a:solidFill>
                <a:latin typeface="Arial" panose="020B0604020202020204" pitchFamily="34" charset="0"/>
                <a:cs typeface="Arial" panose="020B0604020202020204" pitchFamily="34" charset="0"/>
              </a:rPr>
              <a:t>DPD calibration approach</a:t>
            </a:r>
            <a:endParaRPr lang="en-GB" sz="1400" b="1" dirty="0">
              <a:solidFill>
                <a:srgbClr val="FF0000"/>
              </a:solidFill>
              <a:latin typeface="Arial" panose="020B0604020202020204" pitchFamily="34" charset="0"/>
              <a:cs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3133914011"/>
              </p:ext>
            </p:extLst>
          </p:nvPr>
        </p:nvGraphicFramePr>
        <p:xfrm>
          <a:off x="458788" y="1854879"/>
          <a:ext cx="8775328" cy="4341156"/>
        </p:xfrm>
        <a:graphic>
          <a:graphicData uri="http://schemas.openxmlformats.org/drawingml/2006/table">
            <a:tbl>
              <a:tblPr bandRow="1">
                <a:tableStyleId>{839DD9DD-9E6C-4910-8AC0-68ADFF6A6AFC}</a:tableStyleId>
              </a:tblPr>
              <a:tblGrid>
                <a:gridCol w="2156821"/>
                <a:gridCol w="542261"/>
                <a:gridCol w="6076246"/>
              </a:tblGrid>
              <a:tr h="1085289">
                <a:tc rowSpan="2">
                  <a:txBody>
                    <a:bodyPr/>
                    <a:lstStyle/>
                    <a:p>
                      <a:endParaRPr lang="en-US" sz="1200" b="1" dirty="0" smtClean="0">
                        <a:solidFill>
                          <a:schemeClr val="accent1"/>
                        </a:solidFill>
                        <a:latin typeface="Arial" panose="020B0604020202020204" pitchFamily="34" charset="0"/>
                        <a:cs typeface="Arial" panose="020B0604020202020204" pitchFamily="34" charset="0"/>
                      </a:endParaRPr>
                    </a:p>
                  </a:txBody>
                  <a:tcPr marL="36570" marR="36570" marT="36576" marB="36576"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latinLnBrk="0" hangingPunct="1">
                        <a:lnSpc>
                          <a:spcPct val="100000"/>
                        </a:lnSpc>
                        <a:spcBef>
                          <a:spcPts val="600"/>
                        </a:spcBef>
                        <a:spcAft>
                          <a:spcPts val="0"/>
                        </a:spcAft>
                        <a:buClrTx/>
                        <a:buSzPct val="100000"/>
                        <a:buFontTx/>
                        <a:buNone/>
                      </a:pPr>
                      <a:r>
                        <a:rPr lang="en-US" sz="3200" b="1" dirty="0" smtClean="0">
                          <a:solidFill>
                            <a:schemeClr val="bg2"/>
                          </a:solidFill>
                          <a:latin typeface="Arial" panose="020B0604020202020204" pitchFamily="34" charset="0"/>
                          <a:cs typeface="Arial" panose="020B0604020202020204" pitchFamily="34" charset="0"/>
                        </a:rPr>
                        <a:t>A</a:t>
                      </a:r>
                    </a:p>
                  </a:txBody>
                  <a:tcPr marL="36570" marR="36570" marT="36576" marB="36576" anchor="ctr">
                    <a:lnL>
                      <a:noFill/>
                    </a:lnL>
                    <a:lnR>
                      <a:noFill/>
                    </a:lnR>
                    <a:lnT w="12700" cap="flat" cmpd="sng" algn="ctr">
                      <a:noFill/>
                      <a:prstDash val="solid"/>
                      <a:round/>
                      <a:headEnd type="none" w="med" len="med"/>
                      <a:tailEnd type="none" w="med" len="med"/>
                    </a:lnT>
                    <a:lnB w="12700" cap="flat" cmpd="sng" algn="ctr">
                      <a:solidFill>
                        <a:schemeClr val="tx1"/>
                      </a:solidFill>
                      <a:prstDash val="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600"/>
                        </a:spcBef>
                        <a:spcAft>
                          <a:spcPts val="0"/>
                        </a:spcAft>
                        <a:buClrTx/>
                        <a:buSzPct val="100000"/>
                        <a:buFontTx/>
                        <a:buNone/>
                        <a:tabLst/>
                        <a:defRPr/>
                      </a:pPr>
                      <a:r>
                        <a:rPr lang="en-US" sz="1200" dirty="0" smtClean="0">
                          <a:latin typeface="Arial" panose="020B0604020202020204" pitchFamily="34" charset="0"/>
                          <a:cs typeface="Arial" panose="020B0604020202020204" pitchFamily="34" charset="0"/>
                        </a:rPr>
                        <a:t>Determine relativity between flow</a:t>
                      </a:r>
                      <a:r>
                        <a:rPr lang="en-US" sz="1200" baseline="0" dirty="0" smtClean="0">
                          <a:latin typeface="Arial" panose="020B0604020202020204" pitchFamily="34" charset="0"/>
                          <a:cs typeface="Arial" panose="020B0604020202020204" pitchFamily="34" charset="0"/>
                        </a:rPr>
                        <a:t> annual NCO metric and stock monthly DPD levels, assessing the speed at which borrowers move through the stages of delinquency to default</a:t>
                      </a:r>
                      <a:endParaRPr lang="en-US" sz="1200" dirty="0" smtClean="0">
                        <a:latin typeface="Arial" panose="020B0604020202020204" pitchFamily="34" charset="0"/>
                        <a:cs typeface="Arial" panose="020B0604020202020204" pitchFamily="34" charset="0"/>
                      </a:endParaRPr>
                    </a:p>
                  </a:txBody>
                  <a:tcPr marL="36570" marR="36570" marT="36576" marB="36576" anchor="ctr">
                    <a:lnL>
                      <a:noFill/>
                    </a:lnL>
                    <a:lnR>
                      <a:noFill/>
                    </a:lnR>
                    <a:lnT w="12700" cap="flat" cmpd="sng" algn="ctr">
                      <a:noFill/>
                      <a:prstDash val="solid"/>
                      <a:round/>
                      <a:headEnd type="none" w="med" len="med"/>
                      <a:tailEnd type="none" w="med" len="med"/>
                    </a:lnT>
                    <a:lnB w="12700" cap="flat" cmpd="sng" algn="ctr">
                      <a:solidFill>
                        <a:schemeClr val="tx1"/>
                      </a:solidFill>
                      <a:prstDash val="dash"/>
                      <a:round/>
                      <a:headEnd type="none" w="med" len="med"/>
                      <a:tailEnd type="none" w="med" len="med"/>
                    </a:lnB>
                    <a:lnTlToBr w="12700" cmpd="sng">
                      <a:noFill/>
                      <a:prstDash val="solid"/>
                    </a:lnTlToBr>
                    <a:lnBlToTr w="12700" cmpd="sng">
                      <a:noFill/>
                      <a:prstDash val="solid"/>
                    </a:lnBlToTr>
                  </a:tcPr>
                </a:tc>
              </a:tr>
              <a:tr h="1085289">
                <a:tc vMerge="1">
                  <a:txBody>
                    <a:bodyPr/>
                    <a:lstStyle/>
                    <a:p>
                      <a:endParaRPr lang="en-GB" sz="1000" b="1" dirty="0">
                        <a:solidFill>
                          <a:schemeClr val="accent1"/>
                        </a:solidFill>
                      </a:endParaRPr>
                    </a:p>
                  </a:txBody>
                  <a:tcPr marL="36570" marR="36570" marT="36576" marB="36576" anchor="ctr">
                    <a:lnL>
                      <a:noFill/>
                    </a:lnL>
                    <a:lnR>
                      <a:noFill/>
                    </a:lnR>
                    <a:lnT w="9525" cap="flat" cmpd="sng" algn="ctr">
                      <a:solidFill>
                        <a:schemeClr val="accent4"/>
                      </a:solidFill>
                      <a:prstDash val="solid"/>
                      <a:round/>
                      <a:headEnd type="none" w="med" len="med"/>
                      <a:tailEnd type="none" w="med" len="med"/>
                    </a:lnT>
                    <a:lnB w="9525"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latinLnBrk="0" hangingPunct="1">
                        <a:lnSpc>
                          <a:spcPct val="100000"/>
                        </a:lnSpc>
                        <a:spcBef>
                          <a:spcPts val="600"/>
                        </a:spcBef>
                        <a:spcAft>
                          <a:spcPts val="0"/>
                        </a:spcAft>
                        <a:buClrTx/>
                        <a:buSzPct val="100000"/>
                        <a:buFontTx/>
                        <a:buNone/>
                      </a:pPr>
                      <a:r>
                        <a:rPr lang="en-US" sz="3200" b="1" dirty="0" smtClean="0">
                          <a:solidFill>
                            <a:schemeClr val="bg2"/>
                          </a:solidFill>
                          <a:latin typeface="Arial" panose="020B0604020202020204" pitchFamily="34" charset="0"/>
                          <a:cs typeface="Arial" panose="020B0604020202020204" pitchFamily="34" charset="0"/>
                        </a:rPr>
                        <a:t>B</a:t>
                      </a:r>
                    </a:p>
                  </a:txBody>
                  <a:tcPr marL="36570" marR="36570" marT="36576" marB="36576" anchor="ctr">
                    <a:lnL>
                      <a:noFill/>
                    </a:lnL>
                    <a:lnR>
                      <a:noFill/>
                    </a:lnR>
                    <a:lnT w="12700" cap="flat" cmpd="sng" algn="ctr">
                      <a:solidFill>
                        <a:schemeClr val="tx1"/>
                      </a:solidFill>
                      <a:prstDash val="dash"/>
                      <a:round/>
                      <a:headEnd type="none" w="med" len="med"/>
                      <a:tailEnd type="none" w="med" len="med"/>
                    </a:lnT>
                    <a:lnB w="12700" cap="flat" cmpd="sng" algn="ctr">
                      <a:solidFill>
                        <a:schemeClr val="tx1"/>
                      </a:solidFill>
                      <a:prstDash val="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600"/>
                        </a:spcBef>
                        <a:spcAft>
                          <a:spcPts val="0"/>
                        </a:spcAft>
                        <a:buClrTx/>
                        <a:buSzPct val="100000"/>
                        <a:buFontTx/>
                        <a:buNone/>
                        <a:tabLst/>
                        <a:defRPr/>
                      </a:pPr>
                      <a:r>
                        <a:rPr lang="en-US" sz="1200" dirty="0" smtClean="0">
                          <a:latin typeface="Arial" panose="020B0604020202020204" pitchFamily="34" charset="0"/>
                          <a:cs typeface="Arial" panose="020B0604020202020204" pitchFamily="34" charset="0"/>
                        </a:rPr>
                        <a:t>Calculate DPD anchor</a:t>
                      </a:r>
                      <a:r>
                        <a:rPr lang="en-US" sz="1200" baseline="0" dirty="0" smtClean="0">
                          <a:latin typeface="Arial" panose="020B0604020202020204" pitchFamily="34" charset="0"/>
                          <a:cs typeface="Arial" panose="020B0604020202020204" pitchFamily="34" charset="0"/>
                        </a:rPr>
                        <a:t> points by applying NCO/DPD scalar to post-adjustment portfolio NCO limits</a:t>
                      </a:r>
                      <a:endParaRPr lang="en-US" sz="1200" dirty="0" smtClean="0">
                        <a:latin typeface="Arial" panose="020B0604020202020204" pitchFamily="34" charset="0"/>
                        <a:cs typeface="Arial" panose="020B0604020202020204" pitchFamily="34" charset="0"/>
                      </a:endParaRPr>
                    </a:p>
                  </a:txBody>
                  <a:tcPr marL="36570" marR="36570" marT="36576" marB="36576" anchor="ctr">
                    <a:lnL>
                      <a:noFill/>
                    </a:lnL>
                    <a:lnR>
                      <a:noFill/>
                    </a:lnR>
                    <a:lnT w="12700" cap="flat" cmpd="sng" algn="ctr">
                      <a:solidFill>
                        <a:schemeClr val="tx1"/>
                      </a:solidFill>
                      <a:prstDash val="dash"/>
                      <a:round/>
                      <a:headEnd type="none" w="med" len="med"/>
                      <a:tailEnd type="none" w="med" len="med"/>
                    </a:lnT>
                    <a:lnB w="12700" cap="flat" cmpd="sng" algn="ctr">
                      <a:solidFill>
                        <a:schemeClr val="tx1"/>
                      </a:solidFill>
                      <a:prstDash val="dash"/>
                      <a:round/>
                      <a:headEnd type="none" w="med" len="med"/>
                      <a:tailEnd type="none" w="med" len="med"/>
                    </a:lnB>
                    <a:lnTlToBr w="12700" cmpd="sng">
                      <a:noFill/>
                      <a:prstDash val="solid"/>
                    </a:lnTlToBr>
                    <a:lnBlToTr w="12700" cmpd="sng">
                      <a:noFill/>
                      <a:prstDash val="solid"/>
                    </a:lnBlToTr>
                    <a:solidFill>
                      <a:schemeClr val="bg1"/>
                    </a:solidFill>
                  </a:tcPr>
                </a:tc>
              </a:tr>
              <a:tr h="1085289">
                <a:tc>
                  <a:txBody>
                    <a:bodyPr/>
                    <a:lstStyle/>
                    <a:p>
                      <a:endParaRPr lang="en-US" sz="1200" b="1" dirty="0" smtClean="0">
                        <a:solidFill>
                          <a:schemeClr val="accent1"/>
                        </a:solidFill>
                        <a:latin typeface="Arial" panose="020B0604020202020204" pitchFamily="34" charset="0"/>
                        <a:cs typeface="Arial" panose="020B0604020202020204" pitchFamily="34" charset="0"/>
                      </a:endParaRPr>
                    </a:p>
                  </a:txBody>
                  <a:tcPr marL="36570" marR="36570" marT="36576" marB="36576"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latinLnBrk="0" hangingPunct="1">
                        <a:lnSpc>
                          <a:spcPct val="100000"/>
                        </a:lnSpc>
                        <a:spcBef>
                          <a:spcPts val="600"/>
                        </a:spcBef>
                        <a:spcAft>
                          <a:spcPts val="0"/>
                        </a:spcAft>
                        <a:buClrTx/>
                        <a:buSzPct val="100000"/>
                        <a:buFontTx/>
                        <a:buNone/>
                      </a:pPr>
                      <a:r>
                        <a:rPr lang="en-US" sz="3200" b="1" dirty="0" smtClean="0">
                          <a:solidFill>
                            <a:schemeClr val="bg2"/>
                          </a:solidFill>
                          <a:latin typeface="Arial" panose="020B0604020202020204" pitchFamily="34" charset="0"/>
                          <a:cs typeface="Arial" panose="020B0604020202020204" pitchFamily="34" charset="0"/>
                        </a:rPr>
                        <a:t>C</a:t>
                      </a:r>
                    </a:p>
                  </a:txBody>
                  <a:tcPr marL="36570" marR="36570" marT="36576" marB="36576" anchor="ctr">
                    <a:lnL>
                      <a:noFill/>
                    </a:lnL>
                    <a:lnR>
                      <a:noFill/>
                    </a:lnR>
                    <a:lnT w="12700" cap="flat" cmpd="sng" algn="ctr">
                      <a:solidFill>
                        <a:schemeClr val="tx1"/>
                      </a:solidFill>
                      <a:prstDash val="dash"/>
                      <a:round/>
                      <a:headEnd type="none" w="med" len="med"/>
                      <a:tailEnd type="none" w="med" len="med"/>
                    </a:lnT>
                    <a:lnB w="12700" cap="flat" cmpd="sng" algn="ctr">
                      <a:solidFill>
                        <a:schemeClr val="tx1"/>
                      </a:solidFill>
                      <a:prstDash val="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600"/>
                        </a:spcBef>
                        <a:spcAft>
                          <a:spcPts val="0"/>
                        </a:spcAft>
                        <a:buClrTx/>
                        <a:buSzPct val="100000"/>
                        <a:buFontTx/>
                        <a:buNone/>
                        <a:tabLst/>
                        <a:defRPr/>
                      </a:pPr>
                      <a:r>
                        <a:rPr lang="en-US" sz="1200" dirty="0" smtClean="0">
                          <a:latin typeface="Arial" panose="020B0604020202020204" pitchFamily="34" charset="0"/>
                          <a:cs typeface="Arial" panose="020B0604020202020204" pitchFamily="34" charset="0"/>
                        </a:rPr>
                        <a:t>Review with risk</a:t>
                      </a:r>
                      <a:r>
                        <a:rPr lang="en-US" sz="1200" baseline="0" dirty="0" smtClean="0">
                          <a:latin typeface="Arial" panose="020B0604020202020204" pitchFamily="34" charset="0"/>
                          <a:cs typeface="Arial" panose="020B0604020202020204" pitchFamily="34" charset="0"/>
                        </a:rPr>
                        <a:t> </a:t>
                      </a:r>
                      <a:r>
                        <a:rPr lang="en-US" sz="1200" dirty="0" smtClean="0">
                          <a:latin typeface="Arial" panose="020B0604020202020204" pitchFamily="34" charset="0"/>
                          <a:cs typeface="Arial" panose="020B0604020202020204" pitchFamily="34" charset="0"/>
                        </a:rPr>
                        <a:t>management teams, business leaders, and senior</a:t>
                      </a:r>
                      <a:r>
                        <a:rPr lang="en-US" sz="1200" baseline="0" dirty="0" smtClean="0">
                          <a:latin typeface="Arial" panose="020B0604020202020204" pitchFamily="34" charset="0"/>
                          <a:cs typeface="Arial" panose="020B0604020202020204" pitchFamily="34" charset="0"/>
                        </a:rPr>
                        <a:t> teams to apply adjustments based on expected trends and strategic direction</a:t>
                      </a:r>
                      <a:endParaRPr lang="en-US" sz="1200" dirty="0" smtClean="0">
                        <a:latin typeface="Arial" panose="020B0604020202020204" pitchFamily="34" charset="0"/>
                        <a:cs typeface="Arial" panose="020B0604020202020204" pitchFamily="34" charset="0"/>
                      </a:endParaRPr>
                    </a:p>
                  </a:txBody>
                  <a:tcPr marL="36570" marR="36570" marT="36576" marB="36576" anchor="ctr">
                    <a:lnL>
                      <a:noFill/>
                    </a:lnL>
                    <a:lnR>
                      <a:noFill/>
                    </a:lnR>
                    <a:lnT w="12700" cap="flat" cmpd="sng" algn="ctr">
                      <a:solidFill>
                        <a:schemeClr val="tx1"/>
                      </a:solidFill>
                      <a:prstDash val="dash"/>
                      <a:round/>
                      <a:headEnd type="none" w="med" len="med"/>
                      <a:tailEnd type="none" w="med" len="med"/>
                    </a:lnT>
                    <a:lnB w="12700" cap="flat" cmpd="sng" algn="ctr">
                      <a:solidFill>
                        <a:schemeClr val="tx1"/>
                      </a:solidFill>
                      <a:prstDash val="dash"/>
                      <a:round/>
                      <a:headEnd type="none" w="med" len="med"/>
                      <a:tailEnd type="none" w="med" len="med"/>
                    </a:lnB>
                    <a:lnTlToBr w="12700" cmpd="sng">
                      <a:noFill/>
                      <a:prstDash val="solid"/>
                    </a:lnTlToBr>
                    <a:lnBlToTr w="12700" cmpd="sng">
                      <a:noFill/>
                      <a:prstDash val="solid"/>
                    </a:lnBlToTr>
                    <a:solidFill>
                      <a:schemeClr val="bg1"/>
                    </a:solidFill>
                  </a:tcPr>
                </a:tc>
              </a:tr>
              <a:tr h="1085289">
                <a:tc>
                  <a:txBody>
                    <a:bodyPr/>
                    <a:lstStyle/>
                    <a:p>
                      <a:endParaRPr lang="en-US" sz="1200" b="1" dirty="0" smtClean="0">
                        <a:solidFill>
                          <a:schemeClr val="accent1"/>
                        </a:solidFill>
                        <a:latin typeface="Arial" panose="020B0604020202020204" pitchFamily="34" charset="0"/>
                        <a:cs typeface="Arial" panose="020B0604020202020204" pitchFamily="34" charset="0"/>
                      </a:endParaRPr>
                    </a:p>
                  </a:txBody>
                  <a:tcPr marL="36570" marR="36570" marT="36576" marB="36576"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latinLnBrk="0" hangingPunct="1">
                        <a:lnSpc>
                          <a:spcPct val="100000"/>
                        </a:lnSpc>
                        <a:spcBef>
                          <a:spcPts val="600"/>
                        </a:spcBef>
                        <a:spcAft>
                          <a:spcPts val="0"/>
                        </a:spcAft>
                        <a:buClrTx/>
                        <a:buSzPct val="100000"/>
                        <a:buFontTx/>
                        <a:buNone/>
                      </a:pPr>
                      <a:r>
                        <a:rPr lang="en-US" sz="3200" b="1" dirty="0" smtClean="0">
                          <a:solidFill>
                            <a:schemeClr val="bg2"/>
                          </a:solidFill>
                          <a:latin typeface="Arial" panose="020B0604020202020204" pitchFamily="34" charset="0"/>
                          <a:cs typeface="Arial" panose="020B0604020202020204" pitchFamily="34" charset="0"/>
                        </a:rPr>
                        <a:t>D</a:t>
                      </a:r>
                    </a:p>
                  </a:txBody>
                  <a:tcPr marL="36570" marR="36570" marT="36576" marB="36576" anchor="ctr">
                    <a:lnL>
                      <a:noFill/>
                    </a:lnL>
                    <a:lnR>
                      <a:noFill/>
                    </a:lnR>
                    <a:lnT w="12700" cap="flat" cmpd="sng" algn="ctr">
                      <a:solidFill>
                        <a:schemeClr val="tx1"/>
                      </a:solidFill>
                      <a:prstDash val="dash"/>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600"/>
                        </a:spcBef>
                        <a:spcAft>
                          <a:spcPts val="0"/>
                        </a:spcAft>
                        <a:buClrTx/>
                        <a:buSzPct val="100000"/>
                        <a:buFontTx/>
                        <a:buNone/>
                        <a:tabLst/>
                        <a:defRPr/>
                      </a:pPr>
                      <a:r>
                        <a:rPr lang="en-US" sz="1200" dirty="0" smtClean="0">
                          <a:latin typeface="Arial" panose="020B0604020202020204" pitchFamily="34" charset="0"/>
                          <a:cs typeface="Arial" panose="020B0604020202020204" pitchFamily="34" charset="0"/>
                        </a:rPr>
                        <a:t>Test</a:t>
                      </a:r>
                      <a:r>
                        <a:rPr lang="en-US" sz="1200" baseline="0" dirty="0" smtClean="0">
                          <a:latin typeface="Arial" panose="020B0604020202020204" pitchFamily="34" charset="0"/>
                          <a:cs typeface="Arial" panose="020B0604020202020204" pitchFamily="34" charset="0"/>
                        </a:rPr>
                        <a:t> recommended limits against historical data, CCAR forecasted baseline rates, and strategic forecasts (e.g., budget, P18/19) as available</a:t>
                      </a:r>
                      <a:endParaRPr lang="en-US" sz="1200" dirty="0" smtClean="0">
                        <a:latin typeface="Arial" panose="020B0604020202020204" pitchFamily="34" charset="0"/>
                        <a:cs typeface="Arial" panose="020B0604020202020204" pitchFamily="34" charset="0"/>
                      </a:endParaRPr>
                    </a:p>
                  </a:txBody>
                  <a:tcPr marL="36570" marR="36570" marT="36576" marB="36576" anchor="ctr">
                    <a:lnL>
                      <a:noFill/>
                    </a:lnL>
                    <a:lnR>
                      <a:noFill/>
                    </a:lnR>
                    <a:lnT w="12700" cap="flat" cmpd="sng" algn="ctr">
                      <a:solidFill>
                        <a:schemeClr val="tx1"/>
                      </a:solidFill>
                      <a:prstDash val="dash"/>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r>
            </a:tbl>
          </a:graphicData>
        </a:graphic>
      </p:graphicFrame>
      <p:sp>
        <p:nvSpPr>
          <p:cNvPr id="5" name="AutoShape 5"/>
          <p:cNvSpPr>
            <a:spLocks noChangeArrowheads="1"/>
          </p:cNvSpPr>
          <p:nvPr/>
        </p:nvSpPr>
        <p:spPr bwMode="gray">
          <a:xfrm rot="5400000">
            <a:off x="937891" y="1544140"/>
            <a:ext cx="1159694" cy="1781173"/>
          </a:xfrm>
          <a:prstGeom prst="homePlate">
            <a:avLst>
              <a:gd name="adj" fmla="val 15458"/>
            </a:avLst>
          </a:prstGeom>
          <a:solidFill>
            <a:schemeClr val="bg1"/>
          </a:solidFill>
          <a:ln w="9525">
            <a:solidFill>
              <a:srgbClr val="FF0000"/>
            </a:solidFill>
            <a:miter lim="800000"/>
            <a:headEnd/>
            <a:tailEnd/>
          </a:ln>
          <a:effectLst/>
          <a:extLst/>
        </p:spPr>
        <p:txBody>
          <a:bodyPr rot="10800000" vert="eaVert" lIns="45720" tIns="45720" rIns="45720" bIns="45720" anchor="ctr"/>
          <a:lstStyle/>
          <a:p>
            <a:r>
              <a:rPr lang="en-US" sz="1200" b="1" dirty="0" smtClean="0">
                <a:solidFill>
                  <a:schemeClr val="bg2"/>
                </a:solidFill>
                <a:latin typeface="Arial" panose="020B0604020202020204" pitchFamily="34" charset="0"/>
                <a:cs typeface="Arial" panose="020B0604020202020204" pitchFamily="34" charset="0"/>
              </a:rPr>
              <a:t>Establish relativity between NCO and DPD</a:t>
            </a:r>
            <a:endParaRPr lang="en-US" sz="1200" b="1" dirty="0">
              <a:solidFill>
                <a:schemeClr val="bg2"/>
              </a:solidFill>
              <a:latin typeface="Arial" panose="020B0604020202020204" pitchFamily="34" charset="0"/>
              <a:cs typeface="Arial" panose="020B0604020202020204" pitchFamily="34" charset="0"/>
            </a:endParaRPr>
          </a:p>
        </p:txBody>
      </p:sp>
      <p:sp>
        <p:nvSpPr>
          <p:cNvPr id="7" name="AutoShape 4"/>
          <p:cNvSpPr>
            <a:spLocks noChangeArrowheads="1"/>
          </p:cNvSpPr>
          <p:nvPr/>
        </p:nvSpPr>
        <p:spPr bwMode="gray">
          <a:xfrm rot="5400000">
            <a:off x="937890" y="2604628"/>
            <a:ext cx="1159695" cy="1781173"/>
          </a:xfrm>
          <a:prstGeom prst="chevron">
            <a:avLst>
              <a:gd name="adj" fmla="val 15458"/>
            </a:avLst>
          </a:prstGeom>
          <a:solidFill>
            <a:schemeClr val="bg1"/>
          </a:solidFill>
          <a:ln w="9525">
            <a:solidFill>
              <a:srgbClr val="FF0000"/>
            </a:solidFill>
            <a:miter lim="800000"/>
            <a:headEnd/>
            <a:tailEnd/>
          </a:ln>
          <a:effectLst/>
          <a:extLst/>
        </p:spPr>
        <p:txBody>
          <a:bodyPr rot="10800000" vert="eaVert" lIns="45720" tIns="45720" rIns="45720" bIns="45720" anchor="ctr"/>
          <a:lstStyle/>
          <a:p>
            <a:r>
              <a:rPr lang="en-US" sz="1200" b="1" dirty="0" smtClean="0">
                <a:solidFill>
                  <a:schemeClr val="bg2"/>
                </a:solidFill>
                <a:latin typeface="Arial" panose="020B0604020202020204" pitchFamily="34" charset="0"/>
                <a:cs typeface="Arial" panose="020B0604020202020204" pitchFamily="34" charset="0"/>
              </a:rPr>
              <a:t>Scale NCO limits to DPD rates </a:t>
            </a:r>
            <a:endParaRPr lang="en-US" sz="1200" b="1" dirty="0">
              <a:solidFill>
                <a:schemeClr val="bg2"/>
              </a:solidFill>
              <a:latin typeface="Arial" panose="020B0604020202020204" pitchFamily="34" charset="0"/>
              <a:cs typeface="Arial" panose="020B0604020202020204" pitchFamily="34" charset="0"/>
            </a:endParaRPr>
          </a:p>
        </p:txBody>
      </p:sp>
      <p:sp>
        <p:nvSpPr>
          <p:cNvPr id="8" name="AutoShape 4"/>
          <p:cNvSpPr>
            <a:spLocks noChangeArrowheads="1"/>
          </p:cNvSpPr>
          <p:nvPr/>
        </p:nvSpPr>
        <p:spPr bwMode="gray">
          <a:xfrm rot="5400000">
            <a:off x="937891" y="3665115"/>
            <a:ext cx="1159693" cy="1781173"/>
          </a:xfrm>
          <a:prstGeom prst="chevron">
            <a:avLst>
              <a:gd name="adj" fmla="val 15458"/>
            </a:avLst>
          </a:prstGeom>
          <a:solidFill>
            <a:schemeClr val="bg1"/>
          </a:solidFill>
          <a:ln w="9525">
            <a:solidFill>
              <a:srgbClr val="FF0000"/>
            </a:solidFill>
            <a:miter lim="800000"/>
            <a:headEnd/>
            <a:tailEnd/>
          </a:ln>
          <a:effectLst/>
          <a:extLst/>
        </p:spPr>
        <p:txBody>
          <a:bodyPr rot="10800000" vert="eaVert" lIns="45720" tIns="45720" rIns="45720" bIns="45720" anchor="ctr"/>
          <a:lstStyle/>
          <a:p>
            <a:r>
              <a:rPr lang="en-US" sz="1200" b="1" dirty="0" smtClean="0">
                <a:solidFill>
                  <a:schemeClr val="bg2"/>
                </a:solidFill>
                <a:latin typeface="Arial" panose="020B0604020202020204" pitchFamily="34" charset="0"/>
                <a:cs typeface="Arial" panose="020B0604020202020204" pitchFamily="34" charset="0"/>
              </a:rPr>
              <a:t>Review and apply management adjustments</a:t>
            </a:r>
            <a:endParaRPr lang="en-US" sz="1200" b="1" dirty="0">
              <a:solidFill>
                <a:schemeClr val="bg2"/>
              </a:solidFill>
              <a:latin typeface="Arial" panose="020B0604020202020204" pitchFamily="34" charset="0"/>
              <a:cs typeface="Arial" panose="020B0604020202020204" pitchFamily="34" charset="0"/>
            </a:endParaRPr>
          </a:p>
        </p:txBody>
      </p:sp>
      <p:sp>
        <p:nvSpPr>
          <p:cNvPr id="9" name="AutoShape 4"/>
          <p:cNvSpPr>
            <a:spLocks noChangeArrowheads="1"/>
          </p:cNvSpPr>
          <p:nvPr/>
        </p:nvSpPr>
        <p:spPr bwMode="gray">
          <a:xfrm rot="5400000">
            <a:off x="937891" y="4725600"/>
            <a:ext cx="1159693" cy="1781173"/>
          </a:xfrm>
          <a:prstGeom prst="chevron">
            <a:avLst>
              <a:gd name="adj" fmla="val 15458"/>
            </a:avLst>
          </a:prstGeom>
          <a:solidFill>
            <a:schemeClr val="bg1"/>
          </a:solidFill>
          <a:ln w="9525">
            <a:solidFill>
              <a:srgbClr val="FF0000"/>
            </a:solidFill>
            <a:miter lim="800000"/>
            <a:headEnd/>
            <a:tailEnd/>
          </a:ln>
          <a:effectLst/>
          <a:extLst/>
        </p:spPr>
        <p:txBody>
          <a:bodyPr rot="10800000" vert="eaVert" lIns="45720" tIns="45720" rIns="45720" bIns="45720" anchor="ctr"/>
          <a:lstStyle/>
          <a:p>
            <a:r>
              <a:rPr lang="en-US" sz="1200" b="1" dirty="0" smtClean="0">
                <a:solidFill>
                  <a:schemeClr val="bg2"/>
                </a:solidFill>
                <a:latin typeface="Arial" panose="020B0604020202020204" pitchFamily="34" charset="0"/>
                <a:cs typeface="Arial" panose="020B0604020202020204" pitchFamily="34" charset="0"/>
              </a:rPr>
              <a:t>Test against historical and forecasted rates</a:t>
            </a:r>
            <a:endParaRPr lang="en-US" sz="1200" b="1" dirty="0">
              <a:solidFill>
                <a:schemeClr val="bg2"/>
              </a:solidFill>
              <a:latin typeface="Arial" panose="020B0604020202020204" pitchFamily="34" charset="0"/>
              <a:cs typeface="Arial" panose="020B0604020202020204" pitchFamily="34" charset="0"/>
            </a:endParaRPr>
          </a:p>
        </p:txBody>
      </p:sp>
      <p:grpSp>
        <p:nvGrpSpPr>
          <p:cNvPr id="10" name="Group 9"/>
          <p:cNvGrpSpPr/>
          <p:nvPr/>
        </p:nvGrpSpPr>
        <p:grpSpPr>
          <a:xfrm>
            <a:off x="443921" y="72184"/>
            <a:ext cx="4221138" cy="189008"/>
            <a:chOff x="403281" y="164517"/>
            <a:chExt cx="4221138" cy="189008"/>
          </a:xfrm>
        </p:grpSpPr>
        <p:sp>
          <p:nvSpPr>
            <p:cNvPr id="11" name="Text Box 75"/>
            <p:cNvSpPr txBox="1">
              <a:spLocks noChangeArrowheads="1"/>
            </p:cNvSpPr>
            <p:nvPr/>
          </p:nvSpPr>
          <p:spPr bwMode="gray">
            <a:xfrm>
              <a:off x="636148" y="166688"/>
              <a:ext cx="3988271" cy="184666"/>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none" lIns="0" tIns="0" rIns="0" bIns="0">
              <a:spAutoFit/>
            </a:bodyPr>
            <a:lstStyle/>
            <a:p>
              <a:pPr algn="l">
                <a:lnSpc>
                  <a:spcPct val="100000"/>
                </a:lnSpc>
              </a:pPr>
              <a:r>
                <a:rPr lang="en-US" sz="1200" dirty="0">
                  <a:solidFill>
                    <a:srgbClr val="FF0000"/>
                  </a:solidFill>
                </a:rPr>
                <a:t>Credit </a:t>
              </a:r>
              <a:r>
                <a:rPr lang="en-US" sz="1200" dirty="0" smtClean="0">
                  <a:solidFill>
                    <a:srgbClr val="FF0000"/>
                  </a:solidFill>
                </a:rPr>
                <a:t>risk – </a:t>
              </a:r>
              <a:r>
                <a:rPr lang="en-US" sz="1200" dirty="0">
                  <a:solidFill>
                    <a:srgbClr val="FF0000"/>
                  </a:solidFill>
                </a:rPr>
                <a:t>Losses: </a:t>
              </a:r>
              <a:r>
                <a:rPr lang="en-US" sz="1200" dirty="0">
                  <a:solidFill>
                    <a:schemeClr val="accent1"/>
                  </a:solidFill>
                </a:rPr>
                <a:t>Calibration – </a:t>
              </a:r>
              <a:r>
                <a:rPr lang="en-US" sz="1200" dirty="0" smtClean="0">
                  <a:solidFill>
                    <a:srgbClr val="FF0000"/>
                  </a:solidFill>
                </a:rPr>
                <a:t>% </a:t>
              </a:r>
              <a:r>
                <a:rPr lang="en-US" sz="1200" dirty="0">
                  <a:solidFill>
                    <a:srgbClr val="FF0000"/>
                  </a:solidFill>
                </a:rPr>
                <a:t>60/61+ days past </a:t>
              </a:r>
              <a:r>
                <a:rPr lang="en-US" sz="1200" dirty="0" smtClean="0">
                  <a:solidFill>
                    <a:srgbClr val="FF0000"/>
                  </a:solidFill>
                </a:rPr>
                <a:t>due</a:t>
              </a:r>
              <a:endParaRPr lang="en-US" sz="1200" dirty="0">
                <a:solidFill>
                  <a:srgbClr val="FF0000"/>
                </a:solidFill>
              </a:endParaRPr>
            </a:p>
          </p:txBody>
        </p:sp>
        <p:sp>
          <p:nvSpPr>
            <p:cNvPr id="12" name="Oval 11"/>
            <p:cNvSpPr/>
            <p:nvPr/>
          </p:nvSpPr>
          <p:spPr bwMode="auto">
            <a:xfrm>
              <a:off x="403281" y="164517"/>
              <a:ext cx="189008" cy="189008"/>
            </a:xfrm>
            <a:prstGeom prst="ellipse">
              <a:avLst/>
            </a:prstGeom>
            <a:solidFill>
              <a:srgbClr val="FF000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lang="en-US" b="1" dirty="0">
                  <a:solidFill>
                    <a:schemeClr val="bg1"/>
                  </a:solidFill>
                  <a:ea typeface="ＭＳ Ｐゴシック" pitchFamily="-112" charset="-128"/>
                  <a:cs typeface="ＭＳ Ｐゴシック" pitchFamily="-112" charset="-128"/>
                </a:rPr>
                <a:t>2</a:t>
              </a:r>
              <a:endParaRPr kumimoji="0" lang="en-US" b="1" i="0" u="none" strike="noStrike" cap="none" normalizeH="0" baseline="0" dirty="0">
                <a:ln>
                  <a:noFill/>
                </a:ln>
                <a:solidFill>
                  <a:schemeClr val="bg1"/>
                </a:solidFill>
                <a:effectLst/>
                <a:latin typeface="Arial" charset="0"/>
                <a:ea typeface="ＭＳ Ｐゴシック" pitchFamily="-112" charset="-128"/>
                <a:cs typeface="ＭＳ Ｐゴシック" pitchFamily="-112" charset="-128"/>
              </a:endParaRPr>
            </a:p>
          </p:txBody>
        </p:sp>
      </p:grpSp>
      <p:sp>
        <p:nvSpPr>
          <p:cNvPr id="6" name="Content Placeholder 5"/>
          <p:cNvSpPr>
            <a:spLocks noGrp="1"/>
          </p:cNvSpPr>
          <p:nvPr>
            <p:ph sz="quarter" idx="11"/>
          </p:nvPr>
        </p:nvSpPr>
        <p:spPr/>
        <p:txBody>
          <a:bodyPr/>
          <a:lstStyle/>
          <a:p>
            <a:r>
              <a:rPr lang="en-US" dirty="0"/>
              <a:t>Calibration: </a:t>
            </a:r>
            <a:r>
              <a:rPr lang="en-US" b="0" dirty="0"/>
              <a:t>CCAR-linked approach to derive the </a:t>
            </a:r>
            <a:r>
              <a:rPr lang="en-US" b="0" dirty="0" smtClean="0"/>
              <a:t>DPD anchor </a:t>
            </a:r>
            <a:r>
              <a:rPr lang="en-US" b="0" dirty="0"/>
              <a:t>points &amp; limits</a:t>
            </a:r>
            <a:endParaRPr lang="en-US" b="0" dirty="0">
              <a:solidFill>
                <a:srgbClr val="FF0000"/>
              </a:solidFill>
            </a:endParaRPr>
          </a:p>
        </p:txBody>
      </p:sp>
    </p:spTree>
    <p:extLst>
      <p:ext uri="{BB962C8B-B14F-4D97-AF65-F5344CB8AC3E}">
        <p14:creationId xmlns:p14="http://schemas.microsoft.com/office/powerpoint/2010/main" val="10619615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hidden="1"/>
          <p:cNvGraphicFramePr>
            <a:graphicFrameLocks noChangeAspect="1"/>
          </p:cNvGraphicFramePr>
          <p:nvPr>
            <p:custDataLst>
              <p:tags r:id="rId2"/>
            </p:custDataLst>
            <p:extLst>
              <p:ext uri="{D42A27DB-BD31-4B8C-83A1-F6EECF244321}">
                <p14:modId xmlns:p14="http://schemas.microsoft.com/office/powerpoint/2010/main" val="2769715625"/>
              </p:ext>
            </p:extLst>
          </p:nvPr>
        </p:nvGraphicFramePr>
        <p:xfrm>
          <a:off x="1668" y="1589"/>
          <a:ext cx="1667" cy="1587"/>
        </p:xfrm>
        <a:graphic>
          <a:graphicData uri="http://schemas.openxmlformats.org/presentationml/2006/ole">
            <mc:AlternateContent xmlns:mc="http://schemas.openxmlformats.org/markup-compatibility/2006">
              <mc:Choice xmlns:v="urn:schemas-microsoft-com:vml" Requires="v">
                <p:oleObj spid="_x0000_s281700"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1668" y="1589"/>
                        <a:ext cx="1667" cy="1587"/>
                      </a:xfrm>
                      <a:prstGeom prst="rect">
                        <a:avLst/>
                      </a:prstGeom>
                    </p:spPr>
                  </p:pic>
                </p:oleObj>
              </mc:Fallback>
            </mc:AlternateContent>
          </a:graphicData>
        </a:graphic>
      </p:graphicFrame>
      <p:graphicFrame>
        <p:nvGraphicFramePr>
          <p:cNvPr id="4" name="Table 3"/>
          <p:cNvGraphicFramePr>
            <a:graphicFrameLocks noGrp="1"/>
          </p:cNvGraphicFramePr>
          <p:nvPr>
            <p:extLst>
              <p:ext uri="{D42A27DB-BD31-4B8C-83A1-F6EECF244321}">
                <p14:modId xmlns:p14="http://schemas.microsoft.com/office/powerpoint/2010/main" val="2173188716"/>
              </p:ext>
            </p:extLst>
          </p:nvPr>
        </p:nvGraphicFramePr>
        <p:xfrm>
          <a:off x="366711" y="2890682"/>
          <a:ext cx="8880476" cy="1820740"/>
        </p:xfrm>
        <a:graphic>
          <a:graphicData uri="http://schemas.openxmlformats.org/drawingml/2006/table">
            <a:tbl>
              <a:tblPr bandRow="1">
                <a:tableStyleId>{839DD9DD-9E6C-4910-8AC0-68ADFF6A6AFC}</a:tableStyleId>
              </a:tblPr>
              <a:tblGrid>
                <a:gridCol w="1558080"/>
                <a:gridCol w="1791178"/>
                <a:gridCol w="2220570"/>
                <a:gridCol w="3310648"/>
              </a:tblGrid>
              <a:tr h="284548">
                <a:tc>
                  <a:txBody>
                    <a:bodyPr/>
                    <a:lstStyle/>
                    <a:p>
                      <a:r>
                        <a:rPr lang="en-GB" sz="1200" b="1" dirty="0" smtClean="0">
                          <a:solidFill>
                            <a:schemeClr val="tx1"/>
                          </a:solidFill>
                          <a:latin typeface="Arial" panose="020B0604020202020204" pitchFamily="34" charset="0"/>
                          <a:cs typeface="Arial" panose="020B0604020202020204" pitchFamily="34" charset="0"/>
                        </a:rPr>
                        <a:t>Data</a:t>
                      </a:r>
                      <a:r>
                        <a:rPr lang="en-GB" sz="1200" b="1" baseline="0" dirty="0" smtClean="0">
                          <a:solidFill>
                            <a:schemeClr val="tx1"/>
                          </a:solidFill>
                          <a:latin typeface="Arial" panose="020B0604020202020204" pitchFamily="34" charset="0"/>
                          <a:cs typeface="Arial" panose="020B0604020202020204" pitchFamily="34" charset="0"/>
                        </a:rPr>
                        <a:t> used</a:t>
                      </a:r>
                      <a:endParaRPr lang="en-GB" sz="1200" b="1" dirty="0">
                        <a:solidFill>
                          <a:schemeClr val="tx1"/>
                        </a:solidFill>
                        <a:latin typeface="Arial" panose="020B0604020202020204" pitchFamily="34" charset="0"/>
                        <a:cs typeface="Arial" panose="020B0604020202020204" pitchFamily="34" charset="0"/>
                      </a:endParaRPr>
                    </a:p>
                  </a:txBody>
                  <a:tcPr>
                    <a:lnB w="12700" cap="flat" cmpd="sng" algn="ctr">
                      <a:solidFill>
                        <a:schemeClr val="bg1">
                          <a:lumMod val="50000"/>
                        </a:schemeClr>
                      </a:solidFill>
                      <a:prstDash val="solid"/>
                      <a:round/>
                      <a:headEnd type="none" w="med" len="med"/>
                      <a:tailEnd type="none" w="med" len="med"/>
                    </a:lnB>
                  </a:tcPr>
                </a:tc>
                <a:tc>
                  <a:txBody>
                    <a:bodyPr/>
                    <a:lstStyle/>
                    <a:p>
                      <a:r>
                        <a:rPr lang="en-GB" sz="1200" b="1" baseline="0" dirty="0" smtClean="0">
                          <a:solidFill>
                            <a:schemeClr val="tx1"/>
                          </a:solidFill>
                          <a:latin typeface="Arial" panose="020B0604020202020204" pitchFamily="34" charset="0"/>
                          <a:cs typeface="Arial" panose="020B0604020202020204" pitchFamily="34" charset="0"/>
                        </a:rPr>
                        <a:t>Methodology </a:t>
                      </a:r>
                      <a:endParaRPr lang="en-GB" sz="1200" b="1" dirty="0">
                        <a:solidFill>
                          <a:schemeClr val="tx1"/>
                        </a:solidFill>
                        <a:latin typeface="Arial" panose="020B0604020202020204" pitchFamily="34" charset="0"/>
                        <a:cs typeface="Arial" panose="020B0604020202020204" pitchFamily="34" charset="0"/>
                      </a:endParaRPr>
                    </a:p>
                  </a:txBody>
                  <a:tcPr>
                    <a:lnB w="12700" cap="flat" cmpd="sng" algn="ctr">
                      <a:solidFill>
                        <a:schemeClr val="bg1">
                          <a:lumMod val="50000"/>
                        </a:schemeClr>
                      </a:solidFill>
                      <a:prstDash val="solid"/>
                      <a:round/>
                      <a:headEnd type="none" w="med" len="med"/>
                      <a:tailEnd type="none" w="med" len="med"/>
                    </a:lnB>
                  </a:tcPr>
                </a:tc>
                <a:tc>
                  <a:txBody>
                    <a:bodyPr/>
                    <a:lstStyle/>
                    <a:p>
                      <a:r>
                        <a:rPr lang="en-GB" sz="1200" b="1" dirty="0" smtClean="0">
                          <a:solidFill>
                            <a:schemeClr val="tx1"/>
                          </a:solidFill>
                          <a:latin typeface="Arial" panose="020B0604020202020204" pitchFamily="34" charset="0"/>
                          <a:cs typeface="Arial" panose="020B0604020202020204" pitchFamily="34" charset="0"/>
                        </a:rPr>
                        <a:t>Assumptions</a:t>
                      </a:r>
                      <a:endParaRPr lang="en-GB" sz="1200" b="1" dirty="0">
                        <a:solidFill>
                          <a:schemeClr val="tx1"/>
                        </a:solidFill>
                        <a:latin typeface="Arial" panose="020B0604020202020204" pitchFamily="34" charset="0"/>
                        <a:cs typeface="Arial" panose="020B0604020202020204" pitchFamily="34" charset="0"/>
                      </a:endParaRPr>
                    </a:p>
                  </a:txBody>
                  <a:tcPr>
                    <a:lnB w="12700" cap="flat" cmpd="sng" algn="ctr">
                      <a:solidFill>
                        <a:schemeClr val="bg1">
                          <a:lumMod val="50000"/>
                        </a:schemeClr>
                      </a:solidFill>
                      <a:prstDash val="solid"/>
                      <a:round/>
                      <a:headEnd type="none" w="med" len="med"/>
                      <a:tailEnd type="none" w="med" len="med"/>
                    </a:lnB>
                  </a:tcPr>
                </a:tc>
                <a:tc>
                  <a:txBody>
                    <a:bodyPr/>
                    <a:lstStyle/>
                    <a:p>
                      <a:r>
                        <a:rPr lang="en-GB" sz="1200" b="1" dirty="0" smtClean="0">
                          <a:solidFill>
                            <a:schemeClr val="tx1"/>
                          </a:solidFill>
                          <a:latin typeface="Arial" panose="020B0604020202020204" pitchFamily="34" charset="0"/>
                          <a:cs typeface="Arial" panose="020B0604020202020204" pitchFamily="34" charset="0"/>
                        </a:rPr>
                        <a:t>Considerations</a:t>
                      </a:r>
                      <a:endParaRPr lang="en-GB" sz="1200" b="1" dirty="0">
                        <a:solidFill>
                          <a:schemeClr val="tx1"/>
                        </a:solidFill>
                        <a:latin typeface="Arial" panose="020B0604020202020204" pitchFamily="34" charset="0"/>
                        <a:cs typeface="Arial" panose="020B0604020202020204" pitchFamily="34" charset="0"/>
                      </a:endParaRPr>
                    </a:p>
                  </a:txBody>
                  <a:tcPr>
                    <a:lnB w="12700" cap="flat" cmpd="sng" algn="ctr">
                      <a:solidFill>
                        <a:schemeClr val="bg1">
                          <a:lumMod val="50000"/>
                        </a:schemeClr>
                      </a:solidFill>
                      <a:prstDash val="solid"/>
                      <a:round/>
                      <a:headEnd type="none" w="med" len="med"/>
                      <a:tailEnd type="none" w="med" len="med"/>
                    </a:lnB>
                  </a:tcPr>
                </a:tc>
              </a:tr>
              <a:tr h="839763">
                <a:tc>
                  <a: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baseline="0" dirty="0" smtClean="0">
                          <a:latin typeface="Arial" panose="020B0604020202020204" pitchFamily="34" charset="0"/>
                          <a:cs typeface="Arial" panose="020B0604020202020204" pitchFamily="34" charset="0"/>
                        </a:rPr>
                        <a:t>2015 credit metric reports (SBNA)</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baseline="0" dirty="0" smtClean="0">
                          <a:latin typeface="Arial" panose="020B0604020202020204" pitchFamily="34" charset="0"/>
                          <a:cs typeface="Arial" panose="020B0604020202020204" pitchFamily="34" charset="0"/>
                        </a:rPr>
                        <a:t>CCAR projected rates (SC)</a:t>
                      </a:r>
                    </a:p>
                  </a:txBody>
                  <a:tcP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1200" baseline="0" dirty="0" smtClean="0">
                          <a:latin typeface="Arial" panose="020B0604020202020204" pitchFamily="34" charset="0"/>
                          <a:cs typeface="Arial" panose="020B0604020202020204" pitchFamily="34" charset="0"/>
                        </a:rPr>
                        <a:t>Range of monthly relativities between NCOs and lagged delinquency rates across time</a:t>
                      </a:r>
                    </a:p>
                  </a:txBody>
                  <a:tcP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aseline="0" dirty="0" smtClean="0">
                          <a:latin typeface="Arial" panose="020B0604020202020204" pitchFamily="34" charset="0"/>
                          <a:cs typeface="Arial" panose="020B0604020202020204" pitchFamily="34" charset="0"/>
                        </a:rPr>
                        <a:t>Roll rate from delinquency to Charge-off is constant in a given scenario</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aseline="0" dirty="0" smtClean="0">
                          <a:latin typeface="Arial" panose="020B0604020202020204" pitchFamily="34" charset="0"/>
                          <a:cs typeface="Arial" panose="020B0604020202020204" pitchFamily="34" charset="0"/>
                        </a:rPr>
                        <a:t>Time lag between delinquency and Charge-off is ~1-2 months depending on accounting treatment of the portfolio: </a:t>
                      </a:r>
                    </a:p>
                  </a:txBody>
                  <a:tcPr marL="0" marR="36576" marT="36576" marB="36576">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marL="285750" marR="0" lvl="0" indent="-285750" algn="l" defTabSz="914400" rtl="0" eaLnBrk="1" latinLnBrk="0" hangingPunct="1">
                        <a:lnSpc>
                          <a:spcPct val="100000"/>
                        </a:lnSpc>
                        <a:spcBef>
                          <a:spcPts val="700"/>
                        </a:spcBef>
                        <a:spcAft>
                          <a:spcPts val="0"/>
                        </a:spcAft>
                        <a:buClr>
                          <a:srgbClr val="41A441"/>
                        </a:buClr>
                        <a:buSzPct val="125000"/>
                        <a:buFont typeface="Wingdings" panose="05000000000000000000" pitchFamily="2" charset="2"/>
                        <a:buChar char="ü"/>
                      </a:pPr>
                      <a:r>
                        <a:rPr lang="en-GB" sz="1200" b="0" baseline="0" dirty="0" smtClean="0">
                          <a:solidFill>
                            <a:schemeClr val="tx1"/>
                          </a:solidFill>
                          <a:latin typeface="Arial" panose="020B0604020202020204" pitchFamily="34" charset="0"/>
                          <a:cs typeface="Arial" panose="020B0604020202020204" pitchFamily="34" charset="0"/>
                        </a:rPr>
                        <a:t>Evaluate range based on intended purpose of scalar (e.g., lower scalar provides early warning but with potential false positives)</a:t>
                      </a:r>
                    </a:p>
                    <a:p>
                      <a:pPr marL="285750" marR="0" lvl="0" indent="-285750" algn="l" defTabSz="914400" rtl="0" eaLnBrk="1" latinLnBrk="0" hangingPunct="1">
                        <a:lnSpc>
                          <a:spcPct val="100000"/>
                        </a:lnSpc>
                        <a:spcBef>
                          <a:spcPts val="700"/>
                        </a:spcBef>
                        <a:spcAft>
                          <a:spcPts val="0"/>
                        </a:spcAft>
                        <a:buClr>
                          <a:srgbClr val="41A441"/>
                        </a:buClr>
                        <a:buSzPct val="125000"/>
                        <a:buFont typeface="Wingdings" panose="05000000000000000000" pitchFamily="2" charset="2"/>
                        <a:buChar char="ü"/>
                      </a:pPr>
                      <a:r>
                        <a:rPr lang="en-GB" sz="1200" b="0" baseline="0" dirty="0" smtClean="0">
                          <a:solidFill>
                            <a:schemeClr val="tx1"/>
                          </a:solidFill>
                          <a:latin typeface="Arial" panose="020B0604020202020204" pitchFamily="34" charset="0"/>
                          <a:cs typeface="Arial" panose="020B0604020202020204" pitchFamily="34" charset="0"/>
                        </a:rPr>
                        <a:t>Lagged relationship, creates a more direct link of delinquency and NCO rates (roll-rate)</a:t>
                      </a:r>
                    </a:p>
                    <a:p>
                      <a:pPr marL="287338" marR="0" lvl="0" indent="-287338" algn="l" defTabSz="914400" rtl="0" eaLnBrk="1" fontAlgn="auto" latinLnBrk="0" hangingPunct="1">
                        <a:lnSpc>
                          <a:spcPct val="100000"/>
                        </a:lnSpc>
                        <a:spcBef>
                          <a:spcPts val="700"/>
                        </a:spcBef>
                        <a:spcAft>
                          <a:spcPts val="0"/>
                        </a:spcAft>
                        <a:buClr>
                          <a:srgbClr val="FF0000"/>
                        </a:buClr>
                        <a:buSzPct val="125000"/>
                        <a:buFont typeface="Wingdings"/>
                        <a:buChar char="û"/>
                        <a:tabLst/>
                        <a:defRPr/>
                      </a:pPr>
                      <a:r>
                        <a:rPr kumimoji="0" lang="en-GB" sz="1200" b="0" i="0" u="none" strike="noStrike" kern="1200" cap="none" spc="0" normalizeH="0" baseline="0" noProof="0" dirty="0" smtClean="0">
                          <a:ln>
                            <a:noFill/>
                          </a:ln>
                          <a:solidFill>
                            <a:srgbClr val="000000"/>
                          </a:solidFill>
                          <a:effectLst/>
                          <a:uLnTx/>
                          <a:uFillTx/>
                          <a:latin typeface="Arial" panose="020B0604020202020204" pitchFamily="34" charset="0"/>
                          <a:ea typeface="+mn-ea"/>
                          <a:cs typeface="Arial" panose="020B0604020202020204" pitchFamily="34" charset="0"/>
                        </a:rPr>
                        <a:t>Additional assumption required for time lag between delinquency and NCO</a:t>
                      </a:r>
                    </a:p>
                  </a:txBody>
                  <a:tcPr marL="0" marR="36576" marT="36576" marB="36576">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r>
            </a:tbl>
          </a:graphicData>
        </a:graphic>
      </p:graphicFrame>
      <p:sp>
        <p:nvSpPr>
          <p:cNvPr id="16" name="Rectangle 15"/>
          <p:cNvSpPr/>
          <p:nvPr/>
        </p:nvSpPr>
        <p:spPr>
          <a:xfrm>
            <a:off x="362781" y="1463040"/>
            <a:ext cx="7028117" cy="185307"/>
          </a:xfrm>
          <a:prstGeom prst="rect">
            <a:avLst/>
          </a:prstGeom>
        </p:spPr>
        <p:txBody>
          <a:bodyPr wrap="square" lIns="0" tIns="0" rIns="0" bIns="0">
            <a:spAutoFit/>
          </a:bodyPr>
          <a:lstStyle/>
          <a:p>
            <a:pPr algn="l"/>
            <a:r>
              <a:rPr lang="en-GB" sz="1400" b="1" dirty="0" smtClean="0">
                <a:solidFill>
                  <a:srgbClr val="FF0000"/>
                </a:solidFill>
                <a:latin typeface="Arial" panose="020B0604020202020204" pitchFamily="34" charset="0"/>
                <a:cs typeface="Arial" panose="020B0604020202020204" pitchFamily="34" charset="0"/>
              </a:rPr>
              <a:t>Translating NCO limits to 60+ DPD rates</a:t>
            </a:r>
            <a:endParaRPr lang="en-GB" sz="1400" b="1" dirty="0">
              <a:solidFill>
                <a:srgbClr val="FF0000"/>
              </a:solidFill>
              <a:latin typeface="Arial" panose="020B0604020202020204" pitchFamily="34" charset="0"/>
              <a:cs typeface="Arial" panose="020B0604020202020204" pitchFamily="34" charset="0"/>
            </a:endParaRPr>
          </a:p>
        </p:txBody>
      </p:sp>
      <p:sp>
        <p:nvSpPr>
          <p:cNvPr id="18" name="TextBox 17"/>
          <p:cNvSpPr txBox="1"/>
          <p:nvPr/>
        </p:nvSpPr>
        <p:spPr>
          <a:xfrm>
            <a:off x="2747018" y="2165175"/>
            <a:ext cx="1230312" cy="215444"/>
          </a:xfrm>
          <a:prstGeom prst="rect">
            <a:avLst/>
          </a:prstGeom>
          <a:noFill/>
          <a:ln>
            <a:noFill/>
          </a:ln>
        </p:spPr>
        <p:txBody>
          <a:bodyPr wrap="square" lIns="0" tIns="0" rIns="0" bIns="0" rtlCol="0">
            <a:spAutoFit/>
          </a:bodyPr>
          <a:lstStyle/>
          <a:p>
            <a:pPr>
              <a:lnSpc>
                <a:spcPct val="100000"/>
              </a:lnSpc>
            </a:pPr>
            <a:r>
              <a:rPr lang="en-US" sz="1400" b="1" dirty="0" smtClean="0">
                <a:latin typeface="Arial"/>
                <a:ea typeface="ＭＳ Ｐゴシック"/>
              </a:rPr>
              <a:t>60+ DPD limit</a:t>
            </a:r>
            <a:endParaRPr lang="en-US" sz="1400" dirty="0">
              <a:latin typeface="Arial"/>
              <a:ea typeface="ＭＳ Ｐゴシック"/>
            </a:endParaRPr>
          </a:p>
        </p:txBody>
      </p:sp>
      <p:sp>
        <p:nvSpPr>
          <p:cNvPr id="19" name="TextBox 18"/>
          <p:cNvSpPr txBox="1"/>
          <p:nvPr/>
        </p:nvSpPr>
        <p:spPr>
          <a:xfrm>
            <a:off x="4218339" y="2169023"/>
            <a:ext cx="1103717" cy="215444"/>
          </a:xfrm>
          <a:prstGeom prst="rect">
            <a:avLst/>
          </a:prstGeom>
          <a:noFill/>
        </p:spPr>
        <p:txBody>
          <a:bodyPr wrap="square" lIns="0" tIns="0" rIns="0" bIns="0" rtlCol="0">
            <a:spAutoFit/>
          </a:bodyPr>
          <a:lstStyle/>
          <a:p>
            <a:pPr>
              <a:lnSpc>
                <a:spcPct val="100000"/>
              </a:lnSpc>
            </a:pPr>
            <a:r>
              <a:rPr lang="en-US" sz="1400" b="1" dirty="0" smtClean="0">
                <a:latin typeface="Arial"/>
                <a:ea typeface="ＭＳ Ｐゴシック"/>
              </a:rPr>
              <a:t>NCO limit</a:t>
            </a:r>
          </a:p>
        </p:txBody>
      </p:sp>
      <p:sp>
        <p:nvSpPr>
          <p:cNvPr id="20" name="TextBox 19"/>
          <p:cNvSpPr txBox="1"/>
          <p:nvPr/>
        </p:nvSpPr>
        <p:spPr>
          <a:xfrm>
            <a:off x="4045135" y="2126704"/>
            <a:ext cx="134652" cy="276999"/>
          </a:xfrm>
          <a:prstGeom prst="rect">
            <a:avLst/>
          </a:prstGeom>
          <a:noFill/>
        </p:spPr>
        <p:txBody>
          <a:bodyPr wrap="none" lIns="0" tIns="0" rIns="0" bIns="0" rtlCol="0">
            <a:spAutoFit/>
          </a:bodyPr>
          <a:lstStyle/>
          <a:p>
            <a:pPr algn="l">
              <a:lnSpc>
                <a:spcPct val="100000"/>
              </a:lnSpc>
            </a:pPr>
            <a:r>
              <a:rPr lang="en-GB" sz="1800" b="1" dirty="0" smtClean="0"/>
              <a:t>=</a:t>
            </a:r>
          </a:p>
        </p:txBody>
      </p:sp>
      <p:sp>
        <p:nvSpPr>
          <p:cNvPr id="21" name="TextBox 20"/>
          <p:cNvSpPr txBox="1"/>
          <p:nvPr/>
        </p:nvSpPr>
        <p:spPr>
          <a:xfrm>
            <a:off x="5515504" y="2052060"/>
            <a:ext cx="1334533" cy="215444"/>
          </a:xfrm>
          <a:prstGeom prst="rect">
            <a:avLst/>
          </a:prstGeom>
          <a:noFill/>
        </p:spPr>
        <p:txBody>
          <a:bodyPr wrap="square" lIns="0" tIns="0" rIns="0" bIns="0" rtlCol="0">
            <a:spAutoFit/>
          </a:bodyPr>
          <a:lstStyle/>
          <a:p>
            <a:pPr>
              <a:lnSpc>
                <a:spcPct val="100000"/>
              </a:lnSpc>
            </a:pPr>
            <a:r>
              <a:rPr lang="en-US" sz="1400" b="1" dirty="0" smtClean="0">
                <a:latin typeface="Arial"/>
                <a:ea typeface="ＭＳ Ｐゴシック"/>
              </a:rPr>
              <a:t>60+ DPD rate</a:t>
            </a:r>
          </a:p>
        </p:txBody>
      </p:sp>
      <p:sp>
        <p:nvSpPr>
          <p:cNvPr id="22" name="TextBox 21"/>
          <p:cNvSpPr txBox="1"/>
          <p:nvPr/>
        </p:nvSpPr>
        <p:spPr>
          <a:xfrm>
            <a:off x="5304799" y="2166871"/>
            <a:ext cx="89768" cy="276999"/>
          </a:xfrm>
          <a:prstGeom prst="rect">
            <a:avLst/>
          </a:prstGeom>
          <a:noFill/>
        </p:spPr>
        <p:txBody>
          <a:bodyPr wrap="none" lIns="0" tIns="0" rIns="0" bIns="0" rtlCol="0">
            <a:spAutoFit/>
          </a:bodyPr>
          <a:lstStyle/>
          <a:p>
            <a:pPr algn="l">
              <a:lnSpc>
                <a:spcPct val="100000"/>
              </a:lnSpc>
            </a:pPr>
            <a:r>
              <a:rPr lang="en-GB" sz="1800" b="1" dirty="0"/>
              <a:t>*</a:t>
            </a:r>
            <a:endParaRPr lang="en-GB" sz="2000" b="1" dirty="0" smtClean="0"/>
          </a:p>
        </p:txBody>
      </p:sp>
      <p:sp>
        <p:nvSpPr>
          <p:cNvPr id="23" name="Rectangle 22"/>
          <p:cNvSpPr/>
          <p:nvPr/>
        </p:nvSpPr>
        <p:spPr>
          <a:xfrm>
            <a:off x="2519921" y="1918071"/>
            <a:ext cx="4580409" cy="676285"/>
          </a:xfrm>
          <a:prstGeom prst="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noAutofit/>
          </a:bodyPr>
          <a:lstStyle/>
          <a:p>
            <a:pPr algn="ctr">
              <a:lnSpc>
                <a:spcPct val="100000"/>
              </a:lnSpc>
            </a:pPr>
            <a:endParaRPr lang="en-GB" sz="1050" dirty="0" smtClean="0">
              <a:solidFill>
                <a:schemeClr val="tx1"/>
              </a:solidFill>
            </a:endParaRPr>
          </a:p>
        </p:txBody>
      </p:sp>
      <p:sp>
        <p:nvSpPr>
          <p:cNvPr id="24" name="Rectangle 23"/>
          <p:cNvSpPr/>
          <p:nvPr/>
        </p:nvSpPr>
        <p:spPr>
          <a:xfrm>
            <a:off x="373411" y="2645774"/>
            <a:ext cx="7028117" cy="251159"/>
          </a:xfrm>
          <a:prstGeom prst="rect">
            <a:avLst/>
          </a:prstGeom>
        </p:spPr>
        <p:txBody>
          <a:bodyPr wrap="square">
            <a:spAutoFit/>
          </a:bodyPr>
          <a:lstStyle/>
          <a:p>
            <a:pPr algn="l"/>
            <a:r>
              <a:rPr lang="en-GB" sz="1200" b="1" dirty="0" smtClean="0">
                <a:solidFill>
                  <a:srgbClr val="FF0000"/>
                </a:solidFill>
                <a:latin typeface="Arial" panose="020B0604020202020204" pitchFamily="34" charset="0"/>
                <a:cs typeface="Arial" panose="020B0604020202020204" pitchFamily="34" charset="0"/>
              </a:rPr>
              <a:t>Scalar methodology</a:t>
            </a:r>
            <a:endParaRPr lang="en-GB" sz="1200" b="1" dirty="0">
              <a:solidFill>
                <a:srgbClr val="FF0000"/>
              </a:solidFill>
              <a:latin typeface="Arial" panose="020B0604020202020204" pitchFamily="34" charset="0"/>
              <a:cs typeface="Arial" panose="020B0604020202020204" pitchFamily="34" charset="0"/>
            </a:endParaRPr>
          </a:p>
        </p:txBody>
      </p:sp>
      <p:cxnSp>
        <p:nvCxnSpPr>
          <p:cNvPr id="5" name="Straight Connector 4"/>
          <p:cNvCxnSpPr/>
          <p:nvPr/>
        </p:nvCxnSpPr>
        <p:spPr>
          <a:xfrm>
            <a:off x="5515504" y="2261356"/>
            <a:ext cx="1334533" cy="0"/>
          </a:xfrm>
          <a:prstGeom prst="line">
            <a:avLst/>
          </a:prstGeom>
          <a:ln>
            <a:solidFill>
              <a:schemeClr val="accent3"/>
            </a:solidFill>
            <a:tailEnd type="none"/>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5515504" y="2272721"/>
            <a:ext cx="1334533" cy="215444"/>
          </a:xfrm>
          <a:prstGeom prst="rect">
            <a:avLst/>
          </a:prstGeom>
          <a:noFill/>
        </p:spPr>
        <p:txBody>
          <a:bodyPr wrap="square" lIns="0" tIns="0" rIns="0" bIns="0" rtlCol="0">
            <a:spAutoFit/>
          </a:bodyPr>
          <a:lstStyle/>
          <a:p>
            <a:pPr>
              <a:lnSpc>
                <a:spcPct val="100000"/>
              </a:lnSpc>
            </a:pPr>
            <a:r>
              <a:rPr lang="en-US" sz="1400" b="1" dirty="0" smtClean="0">
                <a:latin typeface="Arial"/>
                <a:ea typeface="ＭＳ Ｐゴシック"/>
              </a:rPr>
              <a:t>NCO rate</a:t>
            </a:r>
          </a:p>
        </p:txBody>
      </p:sp>
      <p:sp>
        <p:nvSpPr>
          <p:cNvPr id="6" name="Rectangular Callout 5"/>
          <p:cNvSpPr/>
          <p:nvPr/>
        </p:nvSpPr>
        <p:spPr>
          <a:xfrm>
            <a:off x="7260756" y="1501714"/>
            <a:ext cx="1270000" cy="493825"/>
          </a:xfrm>
          <a:prstGeom prst="wedgeRectCallout">
            <a:avLst>
              <a:gd name="adj1" fmla="val -75103"/>
              <a:gd name="adj2" fmla="val 85213"/>
            </a:avLst>
          </a:prstGeom>
          <a:solidFill>
            <a:schemeClr val="bg1"/>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72009" tIns="72009" rIns="72009" bIns="72009" rtlCol="0" anchor="ctr">
            <a:noAutofit/>
          </a:bodyPr>
          <a:lstStyle/>
          <a:p>
            <a:pPr algn="ctr">
              <a:lnSpc>
                <a:spcPct val="100000"/>
              </a:lnSpc>
            </a:pPr>
            <a:r>
              <a:rPr lang="en-GB" dirty="0" smtClean="0">
                <a:solidFill>
                  <a:schemeClr val="tx1"/>
                </a:solidFill>
                <a:latin typeface="Arial"/>
                <a:sym typeface="Arial"/>
              </a:rPr>
              <a:t>Scalar captured using historic data</a:t>
            </a:r>
          </a:p>
        </p:txBody>
      </p:sp>
      <p:cxnSp>
        <p:nvCxnSpPr>
          <p:cNvPr id="8" name="Straight Connector 7"/>
          <p:cNvCxnSpPr/>
          <p:nvPr/>
        </p:nvCxnSpPr>
        <p:spPr>
          <a:xfrm>
            <a:off x="5515504" y="2256425"/>
            <a:ext cx="1334533" cy="0"/>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2" name="Content Placeholder 1"/>
          <p:cNvSpPr>
            <a:spLocks noGrp="1"/>
          </p:cNvSpPr>
          <p:nvPr>
            <p:ph sz="quarter" idx="11"/>
          </p:nvPr>
        </p:nvSpPr>
        <p:spPr/>
        <p:txBody>
          <a:bodyPr/>
          <a:lstStyle/>
          <a:p>
            <a:r>
              <a:rPr lang="en-US" dirty="0" smtClean="0"/>
              <a:t>Calibration: </a:t>
            </a:r>
            <a:r>
              <a:rPr lang="en-US" b="0" dirty="0" smtClean="0"/>
              <a:t>NCO-to-delinquency scalar </a:t>
            </a:r>
            <a:endParaRPr lang="en-US" b="0" dirty="0"/>
          </a:p>
        </p:txBody>
      </p:sp>
      <p:sp>
        <p:nvSpPr>
          <p:cNvPr id="33" name="Rectangle 32"/>
          <p:cNvSpPr/>
          <p:nvPr/>
        </p:nvSpPr>
        <p:spPr>
          <a:xfrm>
            <a:off x="362781" y="4871516"/>
            <a:ext cx="3524689" cy="251159"/>
          </a:xfrm>
          <a:prstGeom prst="rect">
            <a:avLst/>
          </a:prstGeom>
        </p:spPr>
        <p:txBody>
          <a:bodyPr wrap="square">
            <a:spAutoFit/>
          </a:bodyPr>
          <a:lstStyle/>
          <a:p>
            <a:pPr algn="l"/>
            <a:r>
              <a:rPr lang="en-GB" sz="1200" b="1" dirty="0" smtClean="0">
                <a:solidFill>
                  <a:srgbClr val="FF0000"/>
                </a:solidFill>
                <a:latin typeface="Arial" panose="020B0604020202020204" pitchFamily="34" charset="0"/>
                <a:cs typeface="Arial" panose="020B0604020202020204" pitchFamily="34" charset="0"/>
              </a:rPr>
              <a:t>Lag applied at portfolio level</a:t>
            </a:r>
            <a:endParaRPr lang="en-GB" sz="1200" b="1" dirty="0">
              <a:solidFill>
                <a:srgbClr val="FF0000"/>
              </a:solidFill>
              <a:latin typeface="Arial" panose="020B0604020202020204" pitchFamily="34" charset="0"/>
              <a:cs typeface="Arial" panose="020B0604020202020204" pitchFamily="34" charset="0"/>
            </a:endParaRPr>
          </a:p>
        </p:txBody>
      </p:sp>
      <p:graphicFrame>
        <p:nvGraphicFramePr>
          <p:cNvPr id="34" name="Table 33"/>
          <p:cNvGraphicFramePr>
            <a:graphicFrameLocks noGrp="1"/>
          </p:cNvGraphicFramePr>
          <p:nvPr>
            <p:extLst>
              <p:ext uri="{D42A27DB-BD31-4B8C-83A1-F6EECF244321}">
                <p14:modId xmlns:p14="http://schemas.microsoft.com/office/powerpoint/2010/main" val="143618045"/>
              </p:ext>
            </p:extLst>
          </p:nvPr>
        </p:nvGraphicFramePr>
        <p:xfrm>
          <a:off x="362781" y="5108154"/>
          <a:ext cx="5610853" cy="914400"/>
        </p:xfrm>
        <a:graphic>
          <a:graphicData uri="http://schemas.openxmlformats.org/drawingml/2006/table">
            <a:tbl>
              <a:tblPr bandRow="1">
                <a:tableStyleId>{839DD9DD-9E6C-4910-8AC0-68ADFF6A6AFC}</a:tableStyleId>
              </a:tblPr>
              <a:tblGrid>
                <a:gridCol w="2610179"/>
                <a:gridCol w="3000674"/>
              </a:tblGrid>
              <a:tr h="0">
                <a:tc>
                  <a:txBody>
                    <a:bodyPr/>
                    <a:lstStyle/>
                    <a:p>
                      <a:r>
                        <a:rPr lang="en-GB" sz="1200" b="1" dirty="0" smtClean="0">
                          <a:solidFill>
                            <a:schemeClr val="tx1"/>
                          </a:solidFill>
                          <a:latin typeface="Arial" panose="020B0604020202020204" pitchFamily="34" charset="0"/>
                          <a:cs typeface="Arial" panose="020B0604020202020204" pitchFamily="34" charset="0"/>
                        </a:rPr>
                        <a:t>1 month</a:t>
                      </a:r>
                      <a:endParaRPr lang="en-GB" sz="1200" b="1" dirty="0">
                        <a:solidFill>
                          <a:schemeClr val="tx1"/>
                        </a:solidFill>
                        <a:latin typeface="Arial" panose="020B0604020202020204" pitchFamily="34" charset="0"/>
                        <a:cs typeface="Arial" panose="020B0604020202020204" pitchFamily="34" charset="0"/>
                      </a:endParaRPr>
                    </a:p>
                  </a:txBody>
                  <a:tcPr>
                    <a:lnB w="12700" cap="flat" cmpd="sng" algn="ctr">
                      <a:solidFill>
                        <a:schemeClr val="bg1">
                          <a:lumMod val="50000"/>
                        </a:schemeClr>
                      </a:solidFill>
                      <a:prstDash val="solid"/>
                      <a:round/>
                      <a:headEnd type="none" w="med" len="med"/>
                      <a:tailEnd type="none" w="med" len="med"/>
                    </a:lnB>
                  </a:tcPr>
                </a:tc>
                <a:tc>
                  <a:txBody>
                    <a:bodyPr/>
                    <a:lstStyle/>
                    <a:p>
                      <a:r>
                        <a:rPr lang="en-GB" sz="1200" b="1" baseline="0" dirty="0" smtClean="0">
                          <a:solidFill>
                            <a:schemeClr val="tx1"/>
                          </a:solidFill>
                          <a:latin typeface="Arial" panose="020B0604020202020204" pitchFamily="34" charset="0"/>
                          <a:cs typeface="Arial" panose="020B0604020202020204" pitchFamily="34" charset="0"/>
                        </a:rPr>
                        <a:t>2 month (used for Retail-level)</a:t>
                      </a:r>
                      <a:endParaRPr lang="en-GB" sz="1200" b="1" dirty="0">
                        <a:solidFill>
                          <a:schemeClr val="tx1"/>
                        </a:solidFill>
                        <a:latin typeface="Arial" panose="020B0604020202020204" pitchFamily="34" charset="0"/>
                        <a:cs typeface="Arial" panose="020B0604020202020204" pitchFamily="34" charset="0"/>
                      </a:endParaRPr>
                    </a:p>
                  </a:txBody>
                  <a:tcPr>
                    <a:lnB w="12700" cap="flat" cmpd="sng" algn="ctr">
                      <a:solidFill>
                        <a:schemeClr val="bg1">
                          <a:lumMod val="50000"/>
                        </a:schemeClr>
                      </a:solidFill>
                      <a:prstDash val="solid"/>
                      <a:round/>
                      <a:headEnd type="none" w="med" len="med"/>
                      <a:tailEnd type="none" w="med" len="med"/>
                    </a:lnB>
                  </a:tcPr>
                </a:tc>
              </a:tr>
              <a:tr h="283450">
                <a:tc>
                  <a: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baseline="0" dirty="0" smtClean="0">
                          <a:latin typeface="Arial" panose="020B0604020202020204" pitchFamily="34" charset="0"/>
                          <a:cs typeface="Arial" panose="020B0604020202020204" pitchFamily="34" charset="0"/>
                        </a:rPr>
                        <a:t>Other Consumer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baseline="0" dirty="0" smtClean="0">
                          <a:latin typeface="Arial" panose="020B0604020202020204" pitchFamily="34" charset="0"/>
                          <a:cs typeface="Arial" panose="020B0604020202020204" pitchFamily="34" charset="0"/>
                        </a:rPr>
                        <a:t>Run Off</a:t>
                      </a:r>
                    </a:p>
                  </a:txBody>
                  <a:tcP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baseline="0" dirty="0" smtClean="0">
                          <a:latin typeface="Arial" panose="020B0604020202020204" pitchFamily="34" charset="0"/>
                          <a:cs typeface="Arial" panose="020B0604020202020204" pitchFamily="34" charset="0"/>
                        </a:rPr>
                        <a:t>Mortgages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baseline="0" dirty="0" smtClean="0">
                          <a:latin typeface="Arial" panose="020B0604020202020204" pitchFamily="34" charset="0"/>
                          <a:cs typeface="Arial" panose="020B0604020202020204" pitchFamily="34" charset="0"/>
                        </a:rPr>
                        <a:t>Home Equity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baseline="0" dirty="0" smtClean="0">
                          <a:latin typeface="Arial" panose="020B0604020202020204" pitchFamily="34" charset="0"/>
                          <a:cs typeface="Arial" panose="020B0604020202020204" pitchFamily="34" charset="0"/>
                        </a:rPr>
                        <a:t>Credit Cards </a:t>
                      </a:r>
                    </a:p>
                  </a:txBody>
                  <a:tcP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r>
            </a:tbl>
          </a:graphicData>
        </a:graphic>
      </p:graphicFrame>
      <p:grpSp>
        <p:nvGrpSpPr>
          <p:cNvPr id="26" name="Group 25"/>
          <p:cNvGrpSpPr/>
          <p:nvPr/>
        </p:nvGrpSpPr>
        <p:grpSpPr>
          <a:xfrm>
            <a:off x="443921" y="72184"/>
            <a:ext cx="4221138" cy="189008"/>
            <a:chOff x="403281" y="164517"/>
            <a:chExt cx="4221138" cy="189008"/>
          </a:xfrm>
        </p:grpSpPr>
        <p:sp>
          <p:nvSpPr>
            <p:cNvPr id="27" name="Text Box 75"/>
            <p:cNvSpPr txBox="1">
              <a:spLocks noChangeArrowheads="1"/>
            </p:cNvSpPr>
            <p:nvPr/>
          </p:nvSpPr>
          <p:spPr bwMode="gray">
            <a:xfrm>
              <a:off x="636148" y="166688"/>
              <a:ext cx="3988271" cy="184666"/>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none" lIns="0" tIns="0" rIns="0" bIns="0">
              <a:spAutoFit/>
            </a:bodyPr>
            <a:lstStyle/>
            <a:p>
              <a:pPr algn="l">
                <a:lnSpc>
                  <a:spcPct val="100000"/>
                </a:lnSpc>
              </a:pPr>
              <a:r>
                <a:rPr lang="en-US" sz="1200" dirty="0">
                  <a:solidFill>
                    <a:srgbClr val="FF0000"/>
                  </a:solidFill>
                </a:rPr>
                <a:t>Credit </a:t>
              </a:r>
              <a:r>
                <a:rPr lang="en-US" sz="1200" dirty="0" smtClean="0">
                  <a:solidFill>
                    <a:srgbClr val="FF0000"/>
                  </a:solidFill>
                </a:rPr>
                <a:t>risk – </a:t>
              </a:r>
              <a:r>
                <a:rPr lang="en-US" sz="1200" dirty="0">
                  <a:solidFill>
                    <a:srgbClr val="FF0000"/>
                  </a:solidFill>
                </a:rPr>
                <a:t>Losses: </a:t>
              </a:r>
              <a:r>
                <a:rPr lang="en-US" sz="1200" dirty="0">
                  <a:solidFill>
                    <a:schemeClr val="accent1"/>
                  </a:solidFill>
                </a:rPr>
                <a:t>Calibration – </a:t>
              </a:r>
              <a:r>
                <a:rPr lang="en-US" sz="1200" dirty="0" smtClean="0">
                  <a:solidFill>
                    <a:srgbClr val="FF0000"/>
                  </a:solidFill>
                </a:rPr>
                <a:t>% </a:t>
              </a:r>
              <a:r>
                <a:rPr lang="en-US" sz="1200" dirty="0">
                  <a:solidFill>
                    <a:srgbClr val="FF0000"/>
                  </a:solidFill>
                </a:rPr>
                <a:t>60/61+ days past </a:t>
              </a:r>
              <a:r>
                <a:rPr lang="en-US" sz="1200" dirty="0" smtClean="0">
                  <a:solidFill>
                    <a:srgbClr val="FF0000"/>
                  </a:solidFill>
                </a:rPr>
                <a:t>due</a:t>
              </a:r>
              <a:endParaRPr lang="en-US" sz="1200" dirty="0">
                <a:solidFill>
                  <a:srgbClr val="FF0000"/>
                </a:solidFill>
              </a:endParaRPr>
            </a:p>
          </p:txBody>
        </p:sp>
        <p:sp>
          <p:nvSpPr>
            <p:cNvPr id="28" name="Oval 27"/>
            <p:cNvSpPr/>
            <p:nvPr/>
          </p:nvSpPr>
          <p:spPr bwMode="auto">
            <a:xfrm>
              <a:off x="403281" y="164517"/>
              <a:ext cx="189008" cy="189008"/>
            </a:xfrm>
            <a:prstGeom prst="ellipse">
              <a:avLst/>
            </a:prstGeom>
            <a:solidFill>
              <a:srgbClr val="FF000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lang="en-US" b="1" dirty="0">
                  <a:solidFill>
                    <a:schemeClr val="bg1"/>
                  </a:solidFill>
                  <a:ea typeface="ＭＳ Ｐゴシック" pitchFamily="-112" charset="-128"/>
                  <a:cs typeface="ＭＳ Ｐゴシック" pitchFamily="-112" charset="-128"/>
                </a:rPr>
                <a:t>2</a:t>
              </a:r>
              <a:endParaRPr kumimoji="0" lang="en-US" b="1" i="0" u="none" strike="noStrike" cap="none" normalizeH="0" baseline="0" dirty="0">
                <a:ln>
                  <a:noFill/>
                </a:ln>
                <a:solidFill>
                  <a:schemeClr val="bg1"/>
                </a:solidFill>
                <a:effectLst/>
                <a:latin typeface="Arial" charset="0"/>
                <a:ea typeface="ＭＳ Ｐゴシック" pitchFamily="-112" charset="-128"/>
                <a:cs typeface="ＭＳ Ｐゴシック" pitchFamily="-112" charset="-128"/>
              </a:endParaRPr>
            </a:p>
          </p:txBody>
        </p:sp>
      </p:grpSp>
    </p:spTree>
    <p:extLst>
      <p:ext uri="{BB962C8B-B14F-4D97-AF65-F5344CB8AC3E}">
        <p14:creationId xmlns:p14="http://schemas.microsoft.com/office/powerpoint/2010/main" val="2770667356"/>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8" name="Object 27" hidden="1"/>
          <p:cNvGraphicFramePr>
            <a:graphicFrameLocks noChangeAspect="1"/>
          </p:cNvGraphicFramePr>
          <p:nvPr>
            <p:custDataLst>
              <p:tags r:id="rId2"/>
            </p:custDataLst>
            <p:extLst>
              <p:ext uri="{D42A27DB-BD31-4B8C-83A1-F6EECF244321}">
                <p14:modId xmlns:p14="http://schemas.microsoft.com/office/powerpoint/2010/main" val="1569093769"/>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82917" name="think-cell Slide" r:id="rId35" imgW="270" imgH="270" progId="TCLayout.ActiveDocument.1">
                  <p:embed/>
                </p:oleObj>
              </mc:Choice>
              <mc:Fallback>
                <p:oleObj name="think-cell Slide" r:id="rId35" imgW="270" imgH="270" progId="TCLayout.ActiveDocument.1">
                  <p:embed/>
                  <p:pic>
                    <p:nvPicPr>
                      <p:cNvPr id="0" name=""/>
                      <p:cNvPicPr/>
                      <p:nvPr/>
                    </p:nvPicPr>
                    <p:blipFill>
                      <a:blip r:embed="rId36"/>
                      <a:stretch>
                        <a:fillRect/>
                      </a:stretch>
                    </p:blipFill>
                    <p:spPr>
                      <a:xfrm>
                        <a:off x="1588" y="1588"/>
                        <a:ext cx="1587" cy="1587"/>
                      </a:xfrm>
                      <a:prstGeom prst="rect">
                        <a:avLst/>
                      </a:prstGeom>
                    </p:spPr>
                  </p:pic>
                </p:oleObj>
              </mc:Fallback>
            </mc:AlternateContent>
          </a:graphicData>
        </a:graphic>
      </p:graphicFrame>
      <p:sp>
        <p:nvSpPr>
          <p:cNvPr id="27" name="Rectangle 26" hidden="1"/>
          <p:cNvSpPr/>
          <p:nvPr>
            <p:custDataLst>
              <p:tags r:id="rId3"/>
            </p:custDataLst>
          </p:nvPr>
        </p:nvSpPr>
        <p:spPr bwMode="auto">
          <a:xfrm>
            <a:off x="0" y="0"/>
            <a:ext cx="158750" cy="158750"/>
          </a:xfrm>
          <a:prstGeom prst="rect">
            <a:avLst/>
          </a:prstGeom>
          <a:solidFill>
            <a:schemeClr val="bg1"/>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nSpc>
                <a:spcPct val="100000"/>
              </a:lnSpc>
            </a:pPr>
            <a:endParaRPr lang="en-GB" dirty="0" smtClean="0">
              <a:solidFill>
                <a:schemeClr val="tx1"/>
              </a:solidFill>
              <a:latin typeface="Arial"/>
              <a:cs typeface="Arial"/>
              <a:sym typeface="Arial"/>
            </a:endParaRPr>
          </a:p>
        </p:txBody>
      </p:sp>
      <p:sp>
        <p:nvSpPr>
          <p:cNvPr id="42" name="Rectangle 41"/>
          <p:cNvSpPr/>
          <p:nvPr/>
        </p:nvSpPr>
        <p:spPr>
          <a:xfrm>
            <a:off x="360681" y="1463040"/>
            <a:ext cx="4337050" cy="370614"/>
          </a:xfrm>
          <a:prstGeom prst="rect">
            <a:avLst/>
          </a:prstGeom>
        </p:spPr>
        <p:txBody>
          <a:bodyPr wrap="square" lIns="0" tIns="0" rIns="0" bIns="0">
            <a:spAutoFit/>
          </a:bodyPr>
          <a:lstStyle/>
          <a:p>
            <a:pPr algn="l"/>
            <a:r>
              <a:rPr lang="en-GB" sz="1400" b="1" dirty="0" smtClean="0">
                <a:solidFill>
                  <a:srgbClr val="FF0000"/>
                </a:solidFill>
                <a:latin typeface="Arial" panose="020B0604020202020204" pitchFamily="34" charset="0"/>
                <a:cs typeface="Arial" panose="020B0604020202020204" pitchFamily="34" charset="0"/>
              </a:rPr>
              <a:t>Historical NCO to DPD relativity</a:t>
            </a:r>
            <a:r>
              <a:rPr lang="en-GB" sz="1400" b="1" baseline="30000" dirty="0" smtClean="0">
                <a:solidFill>
                  <a:srgbClr val="FF0000"/>
                </a:solidFill>
                <a:latin typeface="Arial" panose="020B0604020202020204" pitchFamily="34" charset="0"/>
                <a:cs typeface="Arial" panose="020B0604020202020204" pitchFamily="34" charset="0"/>
              </a:rPr>
              <a:t>1</a:t>
            </a:r>
            <a:endParaRPr lang="en-GB" sz="1400" b="1" dirty="0" smtClean="0">
              <a:solidFill>
                <a:srgbClr val="FF0000"/>
              </a:solidFill>
              <a:latin typeface="Arial" panose="020B0604020202020204" pitchFamily="34" charset="0"/>
              <a:cs typeface="Arial" panose="020B0604020202020204" pitchFamily="34" charset="0"/>
            </a:endParaRPr>
          </a:p>
          <a:p>
            <a:pPr algn="l"/>
            <a:r>
              <a:rPr lang="en-GB" sz="1400" kern="0" dirty="0" smtClean="0">
                <a:solidFill>
                  <a:srgbClr val="FF0000"/>
                </a:solidFill>
                <a:latin typeface="Arial" panose="020B0604020202020204" pitchFamily="34" charset="0"/>
                <a:ea typeface="ＭＳ Ｐゴシック"/>
                <a:cs typeface="Arial" panose="020B0604020202020204" pitchFamily="34" charset="0"/>
              </a:rPr>
              <a:t>Scalar, Mar 2015 – Feb 2016</a:t>
            </a:r>
            <a:endParaRPr lang="en-GB" sz="1400" kern="0" dirty="0">
              <a:solidFill>
                <a:srgbClr val="FF0000"/>
              </a:solidFill>
              <a:latin typeface="Arial" panose="020B0604020202020204" pitchFamily="34" charset="0"/>
              <a:ea typeface="ＭＳ Ｐゴシック"/>
              <a:cs typeface="Arial" panose="020B0604020202020204" pitchFamily="34" charset="0"/>
            </a:endParaRPr>
          </a:p>
        </p:txBody>
      </p:sp>
      <p:graphicFrame>
        <p:nvGraphicFramePr>
          <p:cNvPr id="51" name="Object 50"/>
          <p:cNvGraphicFramePr>
            <a:graphicFrameLocks/>
          </p:cNvGraphicFramePr>
          <p:nvPr>
            <p:custDataLst>
              <p:tags r:id="rId4"/>
            </p:custDataLst>
            <p:extLst>
              <p:ext uri="{D42A27DB-BD31-4B8C-83A1-F6EECF244321}">
                <p14:modId xmlns:p14="http://schemas.microsoft.com/office/powerpoint/2010/main" val="3673207107"/>
              </p:ext>
            </p:extLst>
          </p:nvPr>
        </p:nvGraphicFramePr>
        <p:xfrm>
          <a:off x="609600" y="2019300"/>
          <a:ext cx="3714885" cy="3429000"/>
        </p:xfrm>
        <a:graphic>
          <a:graphicData uri="http://schemas.openxmlformats.org/presentationml/2006/ole">
            <mc:AlternateContent xmlns:mc="http://schemas.openxmlformats.org/markup-compatibility/2006">
              <mc:Choice xmlns:v="urn:schemas-microsoft-com:vml" Requires="v">
                <p:oleObj spid="_x0000_s282918" name="Chart" r:id="rId37" imgW="3714885" imgH="3429000" progId="MSGraph.Chart.8">
                  <p:embed followColorScheme="full"/>
                </p:oleObj>
              </mc:Choice>
              <mc:Fallback>
                <p:oleObj name="Chart" r:id="rId37" imgW="3714885" imgH="3429000" progId="MSGraph.Chart.8">
                  <p:embed followColorScheme="full"/>
                  <p:pic>
                    <p:nvPicPr>
                      <p:cNvPr id="0" name=""/>
                      <p:cNvPicPr/>
                      <p:nvPr/>
                    </p:nvPicPr>
                    <p:blipFill>
                      <a:blip r:embed="rId38"/>
                      <a:stretch>
                        <a:fillRect/>
                      </a:stretch>
                    </p:blipFill>
                    <p:spPr>
                      <a:xfrm>
                        <a:off x="609600" y="2019300"/>
                        <a:ext cx="3714885" cy="3429000"/>
                      </a:xfrm>
                      <a:prstGeom prst="rect">
                        <a:avLst/>
                      </a:prstGeom>
                    </p:spPr>
                  </p:pic>
                </p:oleObj>
              </mc:Fallback>
            </mc:AlternateContent>
          </a:graphicData>
        </a:graphic>
      </p:graphicFrame>
      <p:sp>
        <p:nvSpPr>
          <p:cNvPr id="146" name="Text Placeholder 6174"/>
          <p:cNvSpPr>
            <a:spLocks noGrp="1"/>
          </p:cNvSpPr>
          <p:nvPr>
            <p:custDataLst>
              <p:tags r:id="rId5"/>
            </p:custDataLst>
          </p:nvPr>
        </p:nvSpPr>
        <p:spPr bwMode="gray">
          <a:xfrm>
            <a:off x="1360488" y="5318125"/>
            <a:ext cx="422275"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268FB03B-D6A9-47CF-93DD-681E86008AFB}" type="datetime'''''M''''''''''''''''''''''''''''a''''''y-''1''''5'''''">
              <a:rPr lang="en-US" sz="1000">
                <a:latin typeface="Arial"/>
                <a:cs typeface="Arial"/>
                <a:sym typeface="Arial"/>
              </a:rPr>
              <a:pPr marL="0" indent="0" algn="ctr">
                <a:lnSpc>
                  <a:spcPct val="100000"/>
                </a:lnSpc>
                <a:spcBef>
                  <a:spcPct val="0"/>
                </a:spcBef>
                <a:buNone/>
              </a:pPr>
              <a:t>May-15</a:t>
            </a:fld>
            <a:endParaRPr lang="en-GB" sz="1000" dirty="0">
              <a:latin typeface="Arial"/>
              <a:cs typeface="Arial"/>
              <a:sym typeface="Arial"/>
            </a:endParaRPr>
          </a:p>
        </p:txBody>
      </p:sp>
      <p:sp>
        <p:nvSpPr>
          <p:cNvPr id="145" name="Text Placeholder 6173"/>
          <p:cNvSpPr>
            <a:spLocks noGrp="1"/>
          </p:cNvSpPr>
          <p:nvPr>
            <p:custDataLst>
              <p:tags r:id="rId6"/>
            </p:custDataLst>
          </p:nvPr>
        </p:nvSpPr>
        <p:spPr bwMode="gray">
          <a:xfrm>
            <a:off x="714375" y="5318125"/>
            <a:ext cx="401638"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7D08E601-FEEF-4DA8-94C0-B14C23CC914D}" type="datetime'''Ma''''''''''''''''''''''''r-''''''1''''''''''''''''5'">
              <a:rPr lang="en-US" sz="1000">
                <a:latin typeface="Arial"/>
                <a:cs typeface="Arial"/>
                <a:sym typeface="Arial"/>
              </a:rPr>
              <a:pPr marL="0" indent="0" algn="ctr">
                <a:lnSpc>
                  <a:spcPct val="100000"/>
                </a:lnSpc>
                <a:spcBef>
                  <a:spcPct val="0"/>
                </a:spcBef>
                <a:buNone/>
              </a:pPr>
              <a:t>Mar-15</a:t>
            </a:fld>
            <a:endParaRPr lang="en-GB" sz="1000" dirty="0">
              <a:latin typeface="Arial"/>
              <a:cs typeface="Arial"/>
              <a:sym typeface="Arial"/>
            </a:endParaRPr>
          </a:p>
        </p:txBody>
      </p:sp>
      <p:sp>
        <p:nvSpPr>
          <p:cNvPr id="147" name="Text Placeholder 6175"/>
          <p:cNvSpPr>
            <a:spLocks noGrp="1"/>
          </p:cNvSpPr>
          <p:nvPr>
            <p:custDataLst>
              <p:tags r:id="rId7"/>
            </p:custDataLst>
          </p:nvPr>
        </p:nvSpPr>
        <p:spPr bwMode="gray">
          <a:xfrm>
            <a:off x="2057400" y="5318125"/>
            <a:ext cx="344488"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C1DFEFDC-765A-47B3-BB3E-36CC9237E187}" type="datetime'J''u''''''''''''''''''''''l''-''''''''''1''5'''''''''''''''">
              <a:rPr lang="en-US" sz="1000">
                <a:latin typeface="Arial"/>
                <a:cs typeface="Arial"/>
                <a:sym typeface="Arial"/>
              </a:rPr>
              <a:pPr marL="0" indent="0" algn="ctr">
                <a:lnSpc>
                  <a:spcPct val="100000"/>
                </a:lnSpc>
                <a:spcBef>
                  <a:spcPct val="0"/>
                </a:spcBef>
                <a:buNone/>
              </a:pPr>
              <a:t>Jul-15</a:t>
            </a:fld>
            <a:endParaRPr lang="en-GB" sz="1000" dirty="0">
              <a:latin typeface="Arial"/>
              <a:cs typeface="Arial"/>
              <a:sym typeface="Arial"/>
            </a:endParaRPr>
          </a:p>
        </p:txBody>
      </p:sp>
      <p:sp>
        <p:nvSpPr>
          <p:cNvPr id="148" name="Text Placeholder 6176"/>
          <p:cNvSpPr>
            <a:spLocks noGrp="1"/>
          </p:cNvSpPr>
          <p:nvPr>
            <p:custDataLst>
              <p:tags r:id="rId8"/>
            </p:custDataLst>
          </p:nvPr>
        </p:nvSpPr>
        <p:spPr bwMode="gray">
          <a:xfrm>
            <a:off x="2692400" y="5318125"/>
            <a:ext cx="406400"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BB673877-D102-44CC-BA50-2AACB6F69C5B}" type="datetime'''''''''''''Se''''''''''''''p''-''''1''''5'">
              <a:rPr lang="en-US" sz="1000">
                <a:latin typeface="Arial"/>
                <a:cs typeface="Arial"/>
                <a:sym typeface="Arial"/>
              </a:rPr>
              <a:pPr marL="0" indent="0" algn="ctr">
                <a:lnSpc>
                  <a:spcPct val="100000"/>
                </a:lnSpc>
                <a:spcBef>
                  <a:spcPct val="0"/>
                </a:spcBef>
                <a:buNone/>
              </a:pPr>
              <a:t>Sep-15</a:t>
            </a:fld>
            <a:endParaRPr lang="en-GB" sz="1000" dirty="0">
              <a:latin typeface="Arial"/>
              <a:cs typeface="Arial"/>
              <a:sym typeface="Arial"/>
            </a:endParaRPr>
          </a:p>
        </p:txBody>
      </p:sp>
      <p:sp>
        <p:nvSpPr>
          <p:cNvPr id="149" name="Text Placeholder 6177"/>
          <p:cNvSpPr>
            <a:spLocks noGrp="1"/>
          </p:cNvSpPr>
          <p:nvPr>
            <p:custDataLst>
              <p:tags r:id="rId9"/>
            </p:custDataLst>
          </p:nvPr>
        </p:nvSpPr>
        <p:spPr bwMode="gray">
          <a:xfrm>
            <a:off x="3349625" y="5318125"/>
            <a:ext cx="407988"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9F364AEC-A1FD-4B72-B489-54462C6604A7}" type="datetime'''''''''N''''o''''''''''''v''''''-''''''''''''15'''">
              <a:rPr lang="en-US" sz="1000">
                <a:latin typeface="Arial"/>
                <a:cs typeface="Arial"/>
                <a:sym typeface="Arial"/>
              </a:rPr>
              <a:pPr marL="0" indent="0" algn="ctr">
                <a:lnSpc>
                  <a:spcPct val="100000"/>
                </a:lnSpc>
                <a:spcBef>
                  <a:spcPct val="0"/>
                </a:spcBef>
                <a:buNone/>
              </a:pPr>
              <a:t>Nov-15</a:t>
            </a:fld>
            <a:endParaRPr lang="en-GB" sz="1000" dirty="0">
              <a:latin typeface="Arial"/>
              <a:cs typeface="Arial"/>
              <a:sym typeface="Arial"/>
            </a:endParaRPr>
          </a:p>
        </p:txBody>
      </p:sp>
      <p:sp>
        <p:nvSpPr>
          <p:cNvPr id="150" name="Text Placeholder 6178"/>
          <p:cNvSpPr>
            <a:spLocks noGrp="1"/>
          </p:cNvSpPr>
          <p:nvPr>
            <p:custDataLst>
              <p:tags r:id="rId10"/>
            </p:custDataLst>
          </p:nvPr>
        </p:nvSpPr>
        <p:spPr bwMode="gray">
          <a:xfrm>
            <a:off x="4017963" y="5318125"/>
            <a:ext cx="385763"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FA782545-DC9C-42DC-8677-20A3F6B4D05B}" type="datetime'''''J''''''''a''''''''n''''''-''''''''1''''6'">
              <a:rPr lang="en-US" sz="1000">
                <a:latin typeface="Arial"/>
                <a:cs typeface="Arial"/>
                <a:sym typeface="Arial"/>
              </a:rPr>
              <a:pPr marL="0" indent="0" algn="ctr">
                <a:lnSpc>
                  <a:spcPct val="100000"/>
                </a:lnSpc>
                <a:spcBef>
                  <a:spcPct val="0"/>
                </a:spcBef>
                <a:buNone/>
              </a:pPr>
              <a:t>Jan-16</a:t>
            </a:fld>
            <a:endParaRPr lang="en-GB" sz="1000" dirty="0">
              <a:latin typeface="Arial"/>
              <a:cs typeface="Arial"/>
              <a:sym typeface="Arial"/>
            </a:endParaRPr>
          </a:p>
        </p:txBody>
      </p:sp>
      <p:cxnSp>
        <p:nvCxnSpPr>
          <p:cNvPr id="68" name="Straight Connector 67"/>
          <p:cNvCxnSpPr/>
          <p:nvPr>
            <p:custDataLst>
              <p:tags r:id="rId11"/>
            </p:custDataLst>
          </p:nvPr>
        </p:nvCxnSpPr>
        <p:spPr bwMode="gray">
          <a:xfrm>
            <a:off x="5953125" y="5749925"/>
            <a:ext cx="219075" cy="0"/>
          </a:xfrm>
          <a:prstGeom prst="line">
            <a:avLst/>
          </a:prstGeom>
          <a:ln w="19050">
            <a:solidFill>
              <a:srgbClr val="000000"/>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custDataLst>
              <p:tags r:id="rId12"/>
            </p:custDataLst>
          </p:nvPr>
        </p:nvCxnSpPr>
        <p:spPr bwMode="gray">
          <a:xfrm>
            <a:off x="5341938" y="5749925"/>
            <a:ext cx="219075" cy="0"/>
          </a:xfrm>
          <a:prstGeom prst="line">
            <a:avLst/>
          </a:prstGeom>
          <a:ln w="19050">
            <a:solidFill>
              <a:srgbClr val="808080"/>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custDataLst>
              <p:tags r:id="rId13"/>
            </p:custDataLst>
          </p:nvPr>
        </p:nvCxnSpPr>
        <p:spPr bwMode="gray">
          <a:xfrm>
            <a:off x="4765675" y="5749925"/>
            <a:ext cx="219075" cy="0"/>
          </a:xfrm>
          <a:prstGeom prst="line">
            <a:avLst/>
          </a:prstGeom>
          <a:ln w="19050">
            <a:solidFill>
              <a:srgbClr val="808080"/>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custDataLst>
              <p:tags r:id="rId14"/>
            </p:custDataLst>
          </p:nvPr>
        </p:nvCxnSpPr>
        <p:spPr bwMode="gray">
          <a:xfrm>
            <a:off x="3308350" y="5749925"/>
            <a:ext cx="219075" cy="0"/>
          </a:xfrm>
          <a:prstGeom prst="line">
            <a:avLst/>
          </a:prstGeom>
          <a:ln w="19050">
            <a:solidFill>
              <a:srgbClr val="41A44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2" name="Text Placeholder 6716"/>
          <p:cNvSpPr>
            <a:spLocks noGrp="1"/>
          </p:cNvSpPr>
          <p:nvPr>
            <p:custDataLst>
              <p:tags r:id="rId15"/>
            </p:custDataLst>
          </p:nvPr>
        </p:nvSpPr>
        <p:spPr bwMode="auto">
          <a:xfrm>
            <a:off x="6223000" y="5680075"/>
            <a:ext cx="504825"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spcCol="0" anchor="ctr"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nSpc>
                <a:spcPct val="100000"/>
              </a:lnSpc>
              <a:spcBef>
                <a:spcPct val="0"/>
              </a:spcBef>
              <a:spcAft>
                <a:spcPct val="0"/>
              </a:spcAft>
              <a:buNone/>
            </a:pPr>
            <a:fld id="{A45E042C-2593-415C-B09D-34C873368750}" type="datetime'''''''Av''e''''r''''''''''''''''''''a''''''''''''''g''e'''' '">
              <a:rPr lang="en-US" sz="1000">
                <a:latin typeface="Arial"/>
                <a:cs typeface="Arial"/>
                <a:sym typeface="Arial"/>
              </a:rPr>
              <a:pPr/>
              <a:t>Average </a:t>
            </a:fld>
            <a:endParaRPr lang="en-GB" sz="1000" dirty="0">
              <a:latin typeface="Arial"/>
              <a:cs typeface="Arial"/>
              <a:sym typeface="Arial"/>
            </a:endParaRPr>
          </a:p>
        </p:txBody>
      </p:sp>
      <p:sp>
        <p:nvSpPr>
          <p:cNvPr id="78" name="Text Placeholder 6713"/>
          <p:cNvSpPr>
            <a:spLocks noGrp="1"/>
          </p:cNvSpPr>
          <p:nvPr>
            <p:custDataLst>
              <p:tags r:id="rId16"/>
            </p:custDataLst>
          </p:nvPr>
        </p:nvSpPr>
        <p:spPr bwMode="auto">
          <a:xfrm>
            <a:off x="5611813" y="5680075"/>
            <a:ext cx="239713"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spcCol="0" anchor="ctr"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nSpc>
                <a:spcPct val="100000"/>
              </a:lnSpc>
              <a:spcBef>
                <a:spcPct val="0"/>
              </a:spcBef>
              <a:spcAft>
                <a:spcPct val="0"/>
              </a:spcAft>
              <a:buNone/>
            </a:pPr>
            <a:fld id="{A31D3EBC-E138-475E-9DB5-985500C36828}" type="datetime'''''''''M''''''''''''''''''''''''''a''''''''''''''''x'''''''">
              <a:rPr lang="en-US" sz="1000">
                <a:latin typeface="Arial"/>
                <a:cs typeface="Arial"/>
                <a:sym typeface="Arial"/>
              </a:rPr>
              <a:pPr/>
              <a:t>Max</a:t>
            </a:fld>
            <a:endParaRPr lang="en-GB" sz="1000" dirty="0">
              <a:latin typeface="Arial"/>
              <a:cs typeface="Arial"/>
              <a:sym typeface="Arial"/>
            </a:endParaRPr>
          </a:p>
        </p:txBody>
      </p:sp>
      <p:sp>
        <p:nvSpPr>
          <p:cNvPr id="137" name="Text Placeholder 6154"/>
          <p:cNvSpPr>
            <a:spLocks noGrp="1"/>
          </p:cNvSpPr>
          <p:nvPr>
            <p:custDataLst>
              <p:tags r:id="rId17"/>
            </p:custDataLst>
          </p:nvPr>
        </p:nvSpPr>
        <p:spPr bwMode="auto">
          <a:xfrm>
            <a:off x="5035550" y="5680075"/>
            <a:ext cx="204788"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spcCol="0" anchor="ctr"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nSpc>
                <a:spcPct val="100000"/>
              </a:lnSpc>
              <a:spcBef>
                <a:spcPct val="0"/>
              </a:spcBef>
              <a:spcAft>
                <a:spcPct val="0"/>
              </a:spcAft>
              <a:buNone/>
            </a:pPr>
            <a:fld id="{B220913A-6205-4411-BB90-869C5C15D7BD}" type="datetime'''M''''''i''''''''''''''''''''''''''''''''n'">
              <a:rPr lang="en-US" sz="1000">
                <a:latin typeface="Arial"/>
                <a:cs typeface="Arial"/>
                <a:sym typeface="Arial"/>
              </a:rPr>
              <a:pPr/>
              <a:t>Min</a:t>
            </a:fld>
            <a:endParaRPr lang="en-GB" sz="1000" dirty="0">
              <a:latin typeface="Arial"/>
              <a:cs typeface="Arial"/>
              <a:sym typeface="Arial"/>
            </a:endParaRPr>
          </a:p>
        </p:txBody>
      </p:sp>
      <p:sp>
        <p:nvSpPr>
          <p:cNvPr id="76" name="Text Placeholder 6719"/>
          <p:cNvSpPr>
            <a:spLocks noGrp="1"/>
          </p:cNvSpPr>
          <p:nvPr>
            <p:custDataLst>
              <p:tags r:id="rId18"/>
            </p:custDataLst>
          </p:nvPr>
        </p:nvSpPr>
        <p:spPr bwMode="auto">
          <a:xfrm>
            <a:off x="3578225" y="5680075"/>
            <a:ext cx="1085850"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spcCol="0" anchor="ctr"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nSpc>
                <a:spcPct val="100000"/>
              </a:lnSpc>
              <a:spcBef>
                <a:spcPct val="0"/>
              </a:spcBef>
              <a:spcAft>
                <a:spcPct val="0"/>
              </a:spcAft>
              <a:buNone/>
            </a:pPr>
            <a:fld id="{B9F82C6B-3D0C-43BE-A638-0138D3270BBB}" type="datetime'''''Hi''''st''''orical ''(''mont''''''''hl''''''''y'''')'''">
              <a:rPr lang="en-US" sz="1000">
                <a:latin typeface="Arial"/>
                <a:cs typeface="Arial"/>
                <a:sym typeface="Arial"/>
              </a:rPr>
              <a:pPr/>
              <a:t>Historical (monthly)</a:t>
            </a:fld>
            <a:endParaRPr lang="en-GB" sz="1000" dirty="0">
              <a:latin typeface="Arial"/>
              <a:cs typeface="Arial"/>
              <a:sym typeface="Arial"/>
            </a:endParaRPr>
          </a:p>
        </p:txBody>
      </p:sp>
      <p:sp>
        <p:nvSpPr>
          <p:cNvPr id="80" name="Footnote"/>
          <p:cNvSpPr/>
          <p:nvPr/>
        </p:nvSpPr>
        <p:spPr>
          <a:xfrm>
            <a:off x="1889935" y="6332544"/>
            <a:ext cx="5530850" cy="372110"/>
          </a:xfrm>
          <a:prstGeom prst="rect">
            <a:avLst/>
          </a:prstGeom>
          <a:noFill/>
          <a:ln>
            <a:noFill/>
          </a:ln>
          <a:effectLst/>
          <a:extLst/>
        </p:spPr>
        <p:txBody>
          <a:bodyPr vert="horz" wrap="square" lIns="0" tIns="0" rIns="0" bIns="0" numCol="1" anchor="b" anchorCtr="0" compatLnSpc="1">
            <a:prstTxWarp prst="textNoShape">
              <a:avLst/>
            </a:prstTxWarp>
            <a:spAutoFit/>
          </a:bodyPr>
          <a:lstStyle/>
          <a:p>
            <a:pPr marL="228600" indent="-228600" algn="l">
              <a:lnSpc>
                <a:spcPct val="100000"/>
              </a:lnSpc>
              <a:spcBef>
                <a:spcPts val="0"/>
              </a:spcBef>
              <a:spcAft>
                <a:spcPts val="0"/>
              </a:spcAft>
              <a:buFontTx/>
              <a:buAutoNum type="arabicPeriod"/>
            </a:pPr>
            <a:r>
              <a:rPr lang="en-GB" sz="800" dirty="0" smtClean="0">
                <a:latin typeface="Arial" panose="020B0604020202020204" pitchFamily="34" charset="0"/>
                <a:cs typeface="Arial" panose="020B0604020202020204" pitchFamily="34" charset="0"/>
                <a:sym typeface="Arial"/>
              </a:rPr>
              <a:t>According to Basel III definition of mortgages</a:t>
            </a:r>
          </a:p>
          <a:p>
            <a:pPr algn="l">
              <a:lnSpc>
                <a:spcPct val="100000"/>
              </a:lnSpc>
              <a:spcBef>
                <a:spcPts val="0"/>
              </a:spcBef>
              <a:spcAft>
                <a:spcPts val="0"/>
              </a:spcAft>
            </a:pPr>
            <a:r>
              <a:rPr lang="en-GB" sz="800" dirty="0" smtClean="0">
                <a:solidFill>
                  <a:schemeClr val="tx1"/>
                </a:solidFill>
                <a:latin typeface="Arial" panose="020B0604020202020204" pitchFamily="34" charset="0"/>
                <a:cs typeface="Arial" panose="020B0604020202020204" pitchFamily="34" charset="0"/>
                <a:sym typeface="+mn-lt"/>
              </a:rPr>
              <a:t>Source: </a:t>
            </a:r>
            <a:r>
              <a:rPr lang="en-US" sz="800" dirty="0" smtClean="0">
                <a:latin typeface="Arial" panose="020B0604020202020204" pitchFamily="34" charset="0"/>
                <a:cs typeface="Arial" panose="020B0604020202020204" pitchFamily="34" charset="0"/>
                <a:sym typeface="+mn-lt"/>
              </a:rPr>
              <a:t>CCAR 2016 results, Credit  trend reports for SBNA retail (March 2015 – Feb 2016) delinquency trends reports for SBNA retail </a:t>
            </a:r>
            <a:r>
              <a:rPr lang="en-US" sz="800" dirty="0">
                <a:latin typeface="Arial" panose="020B0604020202020204" pitchFamily="34" charset="0"/>
                <a:cs typeface="Arial" panose="020B0604020202020204" pitchFamily="34" charset="0"/>
                <a:sym typeface="+mn-lt"/>
              </a:rPr>
              <a:t>(</a:t>
            </a:r>
            <a:r>
              <a:rPr lang="en-US" sz="800" dirty="0" smtClean="0">
                <a:latin typeface="Arial" panose="020B0604020202020204" pitchFamily="34" charset="0"/>
                <a:cs typeface="Arial" panose="020B0604020202020204" pitchFamily="34" charset="0"/>
                <a:sym typeface="+mn-lt"/>
              </a:rPr>
              <a:t>March 2015 to Feb 2016)</a:t>
            </a:r>
            <a:endParaRPr lang="en-GB" sz="800" dirty="0">
              <a:solidFill>
                <a:schemeClr val="tx1"/>
              </a:solidFill>
              <a:latin typeface="Arial" panose="020B0604020202020204" pitchFamily="34" charset="0"/>
              <a:cs typeface="Arial" panose="020B0604020202020204" pitchFamily="34" charset="0"/>
              <a:sym typeface="+mn-lt"/>
            </a:endParaRPr>
          </a:p>
        </p:txBody>
      </p:sp>
      <p:sp>
        <p:nvSpPr>
          <p:cNvPr id="130" name="Rectangle 129"/>
          <p:cNvSpPr/>
          <p:nvPr/>
        </p:nvSpPr>
        <p:spPr>
          <a:xfrm>
            <a:off x="5162550" y="1463040"/>
            <a:ext cx="4337050" cy="370614"/>
          </a:xfrm>
          <a:prstGeom prst="rect">
            <a:avLst/>
          </a:prstGeom>
        </p:spPr>
        <p:txBody>
          <a:bodyPr wrap="square" lIns="0" tIns="0" rIns="0" bIns="0">
            <a:spAutoFit/>
          </a:bodyPr>
          <a:lstStyle/>
          <a:p>
            <a:pPr algn="l"/>
            <a:r>
              <a:rPr lang="en-GB" sz="1400" b="1" dirty="0" smtClean="0">
                <a:solidFill>
                  <a:srgbClr val="FF0000"/>
                </a:solidFill>
                <a:latin typeface="Arial" panose="020B0604020202020204" pitchFamily="34" charset="0"/>
                <a:cs typeface="Arial" panose="020B0604020202020204" pitchFamily="34" charset="0"/>
              </a:rPr>
              <a:t>Historical DPD rate vs implied Amber triggers</a:t>
            </a:r>
          </a:p>
          <a:p>
            <a:pPr algn="l"/>
            <a:r>
              <a:rPr lang="en-GB" sz="1400" kern="0" dirty="0" smtClean="0">
                <a:solidFill>
                  <a:srgbClr val="FF0000"/>
                </a:solidFill>
                <a:latin typeface="Arial" panose="020B0604020202020204" pitchFamily="34" charset="0"/>
                <a:ea typeface="ＭＳ Ｐゴシック"/>
                <a:cs typeface="Arial" panose="020B0604020202020204" pitchFamily="34" charset="0"/>
              </a:rPr>
              <a:t>60+ DPD %, Mar 2015 – Feb 2016</a:t>
            </a:r>
            <a:endParaRPr lang="en-GB" sz="1400" kern="0" dirty="0">
              <a:solidFill>
                <a:srgbClr val="FF0000"/>
              </a:solidFill>
              <a:latin typeface="Arial" panose="020B0604020202020204" pitchFamily="34" charset="0"/>
              <a:ea typeface="ＭＳ Ｐゴシック"/>
              <a:cs typeface="Arial" panose="020B0604020202020204" pitchFamily="34" charset="0"/>
            </a:endParaRPr>
          </a:p>
        </p:txBody>
      </p:sp>
      <p:sp>
        <p:nvSpPr>
          <p:cNvPr id="29" name="TextBox 28"/>
          <p:cNvSpPr txBox="1"/>
          <p:nvPr/>
        </p:nvSpPr>
        <p:spPr>
          <a:xfrm rot="16200000">
            <a:off x="4957763" y="3656013"/>
            <a:ext cx="702115" cy="169277"/>
          </a:xfrm>
          <a:prstGeom prst="rect">
            <a:avLst/>
          </a:prstGeom>
          <a:noFill/>
        </p:spPr>
        <p:txBody>
          <a:bodyPr wrap="none" lIns="0" tIns="0" rIns="0" bIns="0" rtlCol="0">
            <a:spAutoFit/>
          </a:bodyPr>
          <a:lstStyle/>
          <a:p>
            <a:pPr algn="l">
              <a:lnSpc>
                <a:spcPct val="100000"/>
              </a:lnSpc>
            </a:pPr>
            <a:r>
              <a:rPr lang="en-GB" sz="1100" b="1" dirty="0" smtClean="0">
                <a:latin typeface="Arial" panose="020B0604020202020204" pitchFamily="34" charset="0"/>
                <a:cs typeface="Arial" panose="020B0604020202020204" pitchFamily="34" charset="0"/>
              </a:rPr>
              <a:t>60+ DPD%</a:t>
            </a:r>
          </a:p>
        </p:txBody>
      </p:sp>
      <p:sp>
        <p:nvSpPr>
          <p:cNvPr id="119" name="TextBox 118"/>
          <p:cNvSpPr txBox="1"/>
          <p:nvPr/>
        </p:nvSpPr>
        <p:spPr>
          <a:xfrm rot="16200000">
            <a:off x="324777" y="3656013"/>
            <a:ext cx="423193" cy="169277"/>
          </a:xfrm>
          <a:prstGeom prst="rect">
            <a:avLst/>
          </a:prstGeom>
          <a:noFill/>
        </p:spPr>
        <p:txBody>
          <a:bodyPr wrap="none" lIns="0" tIns="0" rIns="0" bIns="0" rtlCol="0">
            <a:spAutoFit/>
          </a:bodyPr>
          <a:lstStyle/>
          <a:p>
            <a:pPr algn="l">
              <a:lnSpc>
                <a:spcPct val="100000"/>
              </a:lnSpc>
            </a:pPr>
            <a:r>
              <a:rPr lang="en-GB" sz="1100" b="1" dirty="0">
                <a:latin typeface="Arial" panose="020B0604020202020204" pitchFamily="34" charset="0"/>
                <a:cs typeface="Arial" panose="020B0604020202020204" pitchFamily="34" charset="0"/>
              </a:rPr>
              <a:t>S</a:t>
            </a:r>
            <a:r>
              <a:rPr lang="en-GB" sz="1100" b="1" dirty="0" smtClean="0">
                <a:latin typeface="Arial" panose="020B0604020202020204" pitchFamily="34" charset="0"/>
                <a:cs typeface="Arial" panose="020B0604020202020204" pitchFamily="34" charset="0"/>
              </a:rPr>
              <a:t>calar</a:t>
            </a:r>
          </a:p>
        </p:txBody>
      </p:sp>
      <p:graphicFrame>
        <p:nvGraphicFramePr>
          <p:cNvPr id="102" name="Object 101"/>
          <p:cNvGraphicFramePr>
            <a:graphicFrameLocks/>
          </p:cNvGraphicFramePr>
          <p:nvPr>
            <p:custDataLst>
              <p:tags r:id="rId19"/>
            </p:custDataLst>
            <p:extLst>
              <p:ext uri="{D42A27DB-BD31-4B8C-83A1-F6EECF244321}">
                <p14:modId xmlns:p14="http://schemas.microsoft.com/office/powerpoint/2010/main" val="3563662069"/>
              </p:ext>
            </p:extLst>
          </p:nvPr>
        </p:nvGraphicFramePr>
        <p:xfrm>
          <a:off x="5676900" y="2171700"/>
          <a:ext cx="3533843" cy="3124110"/>
        </p:xfrm>
        <a:graphic>
          <a:graphicData uri="http://schemas.openxmlformats.org/presentationml/2006/ole">
            <mc:AlternateContent xmlns:mc="http://schemas.openxmlformats.org/markup-compatibility/2006">
              <mc:Choice xmlns:v="urn:schemas-microsoft-com:vml" Requires="v">
                <p:oleObj spid="_x0000_s282919" name="Chart" r:id="rId39" imgW="3533843" imgH="3124110" progId="MSGraph.Chart.8">
                  <p:embed followColorScheme="full"/>
                </p:oleObj>
              </mc:Choice>
              <mc:Fallback>
                <p:oleObj name="Chart" r:id="rId39" imgW="3533843" imgH="3124110" progId="MSGraph.Chart.8">
                  <p:embed followColorScheme="full"/>
                  <p:pic>
                    <p:nvPicPr>
                      <p:cNvPr id="0" name=""/>
                      <p:cNvPicPr/>
                      <p:nvPr/>
                    </p:nvPicPr>
                    <p:blipFill>
                      <a:blip r:embed="rId40"/>
                      <a:stretch>
                        <a:fillRect/>
                      </a:stretch>
                    </p:blipFill>
                    <p:spPr>
                      <a:xfrm>
                        <a:off x="5676900" y="2171700"/>
                        <a:ext cx="3533843" cy="3124110"/>
                      </a:xfrm>
                      <a:prstGeom prst="rect">
                        <a:avLst/>
                      </a:prstGeom>
                    </p:spPr>
                  </p:pic>
                </p:oleObj>
              </mc:Fallback>
            </mc:AlternateContent>
          </a:graphicData>
        </a:graphic>
      </p:graphicFrame>
      <p:sp>
        <p:nvSpPr>
          <p:cNvPr id="129" name="Text Placeholder 6159"/>
          <p:cNvSpPr>
            <a:spLocks noGrp="1"/>
          </p:cNvSpPr>
          <p:nvPr>
            <p:custDataLst>
              <p:tags r:id="rId20"/>
            </p:custDataLst>
          </p:nvPr>
        </p:nvSpPr>
        <p:spPr bwMode="gray">
          <a:xfrm>
            <a:off x="5524500" y="4629150"/>
            <a:ext cx="174625"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lnSpc>
                <a:spcPct val="100000"/>
              </a:lnSpc>
              <a:spcBef>
                <a:spcPct val="0"/>
              </a:spcBef>
              <a:buNone/>
            </a:pPr>
            <a:fld id="{B7079A95-2878-4994-BF9C-FAE9B746A6E5}" type="datetime'''''''''''1''''''.''''''''''''''''''''0'''''''''''">
              <a:rPr lang="en-US" sz="1000">
                <a:latin typeface="Arial"/>
                <a:cs typeface="Arial"/>
                <a:sym typeface="Arial"/>
              </a:rPr>
              <a:pPr marL="0" indent="0" algn="r">
                <a:lnSpc>
                  <a:spcPct val="100000"/>
                </a:lnSpc>
                <a:spcBef>
                  <a:spcPct val="0"/>
                </a:spcBef>
                <a:buNone/>
              </a:pPr>
              <a:t>1.0</a:t>
            </a:fld>
            <a:endParaRPr lang="en-GB" sz="1000" dirty="0">
              <a:latin typeface="Arial"/>
              <a:cs typeface="Arial"/>
              <a:sym typeface="Arial"/>
            </a:endParaRPr>
          </a:p>
        </p:txBody>
      </p:sp>
      <p:sp>
        <p:nvSpPr>
          <p:cNvPr id="131" name="Text Placeholder 6160"/>
          <p:cNvSpPr>
            <a:spLocks noGrp="1"/>
          </p:cNvSpPr>
          <p:nvPr>
            <p:custDataLst>
              <p:tags r:id="rId21"/>
            </p:custDataLst>
          </p:nvPr>
        </p:nvSpPr>
        <p:spPr bwMode="gray">
          <a:xfrm>
            <a:off x="5524500" y="3667125"/>
            <a:ext cx="174625"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lnSpc>
                <a:spcPct val="100000"/>
              </a:lnSpc>
              <a:spcBef>
                <a:spcPct val="0"/>
              </a:spcBef>
              <a:buNone/>
            </a:pPr>
            <a:fld id="{10EB5DF4-4F5D-48A9-AF27-32316E4C05AF}" type="datetime'''''''''''''''''''''3.''''''''''''''''''''''''''''''0'">
              <a:rPr lang="en-US" sz="1000">
                <a:latin typeface="Arial"/>
                <a:cs typeface="Arial"/>
                <a:sym typeface="Arial"/>
              </a:rPr>
              <a:pPr marL="0" indent="0" algn="r">
                <a:lnSpc>
                  <a:spcPct val="100000"/>
                </a:lnSpc>
                <a:spcBef>
                  <a:spcPct val="0"/>
                </a:spcBef>
                <a:buNone/>
              </a:pPr>
              <a:t>3.0</a:t>
            </a:fld>
            <a:endParaRPr lang="en-GB" sz="1000" dirty="0">
              <a:latin typeface="Arial"/>
              <a:cs typeface="Arial"/>
              <a:sym typeface="Arial"/>
            </a:endParaRPr>
          </a:p>
        </p:txBody>
      </p:sp>
      <p:sp>
        <p:nvSpPr>
          <p:cNvPr id="111" name="Text Placeholder 6153"/>
          <p:cNvSpPr>
            <a:spLocks noGrp="1"/>
          </p:cNvSpPr>
          <p:nvPr>
            <p:custDataLst>
              <p:tags r:id="rId22"/>
            </p:custDataLst>
          </p:nvPr>
        </p:nvSpPr>
        <p:spPr bwMode="gray">
          <a:xfrm>
            <a:off x="5524500" y="4152900"/>
            <a:ext cx="174625"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lnSpc>
                <a:spcPct val="100000"/>
              </a:lnSpc>
              <a:spcBef>
                <a:spcPct val="0"/>
              </a:spcBef>
              <a:buNone/>
            </a:pPr>
            <a:fld id="{C08AD8B3-8437-44ED-9EEA-B838AA581319}" type="datetime'''''''''''''''''2''.''''''''0'">
              <a:rPr lang="en-US" sz="1000">
                <a:latin typeface="Arial"/>
                <a:cs typeface="Arial"/>
                <a:sym typeface="Arial"/>
              </a:rPr>
              <a:pPr/>
              <a:t>2.0</a:t>
            </a:fld>
            <a:endParaRPr lang="en-GB" sz="1000" dirty="0">
              <a:latin typeface="Arial"/>
              <a:cs typeface="Arial"/>
              <a:sym typeface="Arial"/>
            </a:endParaRPr>
          </a:p>
        </p:txBody>
      </p:sp>
      <p:sp>
        <p:nvSpPr>
          <p:cNvPr id="132" name="Text Placeholder 6161"/>
          <p:cNvSpPr>
            <a:spLocks noGrp="1"/>
          </p:cNvSpPr>
          <p:nvPr>
            <p:custDataLst>
              <p:tags r:id="rId23"/>
            </p:custDataLst>
          </p:nvPr>
        </p:nvSpPr>
        <p:spPr bwMode="gray">
          <a:xfrm>
            <a:off x="5524500" y="2705100"/>
            <a:ext cx="174625"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lnSpc>
                <a:spcPct val="100000"/>
              </a:lnSpc>
              <a:spcBef>
                <a:spcPct val="0"/>
              </a:spcBef>
              <a:buNone/>
            </a:pPr>
            <a:fld id="{F6632591-113C-4DD7-9221-72DA12186E82}" type="datetime'''5''''''''''''''''.''''0'''''''''''''''''''''">
              <a:rPr lang="en-US" sz="1000">
                <a:latin typeface="Arial"/>
                <a:cs typeface="Arial"/>
                <a:sym typeface="Arial"/>
              </a:rPr>
              <a:pPr marL="0" indent="0" algn="r">
                <a:lnSpc>
                  <a:spcPct val="100000"/>
                </a:lnSpc>
                <a:spcBef>
                  <a:spcPct val="0"/>
                </a:spcBef>
                <a:buNone/>
              </a:pPr>
              <a:t>5.0</a:t>
            </a:fld>
            <a:endParaRPr lang="en-GB" sz="1000" dirty="0">
              <a:latin typeface="Arial"/>
              <a:cs typeface="Arial"/>
              <a:sym typeface="Arial"/>
            </a:endParaRPr>
          </a:p>
        </p:txBody>
      </p:sp>
      <p:sp>
        <p:nvSpPr>
          <p:cNvPr id="104" name="Text Placeholder 6148"/>
          <p:cNvSpPr>
            <a:spLocks noGrp="1"/>
          </p:cNvSpPr>
          <p:nvPr>
            <p:custDataLst>
              <p:tags r:id="rId24"/>
            </p:custDataLst>
          </p:nvPr>
        </p:nvSpPr>
        <p:spPr bwMode="gray">
          <a:xfrm>
            <a:off x="5524500" y="5114925"/>
            <a:ext cx="174625"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lnSpc>
                <a:spcPct val="100000"/>
              </a:lnSpc>
              <a:spcBef>
                <a:spcPct val="0"/>
              </a:spcBef>
              <a:buNone/>
            </a:pPr>
            <a:fld id="{E2235EC0-1816-4C08-8BB5-6623C125C5D8}" type="datetime'''''''''''''''''''''0''''.''0'''''''''''''''''''''''''''">
              <a:rPr lang="en-US" sz="1000">
                <a:latin typeface="Arial"/>
                <a:cs typeface="Arial"/>
                <a:sym typeface="Arial"/>
              </a:rPr>
              <a:pPr/>
              <a:t>0.0</a:t>
            </a:fld>
            <a:endParaRPr lang="en-GB" sz="1000" dirty="0">
              <a:latin typeface="Arial"/>
              <a:cs typeface="Arial"/>
              <a:sym typeface="Arial"/>
            </a:endParaRPr>
          </a:p>
        </p:txBody>
      </p:sp>
      <p:sp>
        <p:nvSpPr>
          <p:cNvPr id="114" name="Text Placeholder 6155"/>
          <p:cNvSpPr>
            <a:spLocks noGrp="1"/>
          </p:cNvSpPr>
          <p:nvPr>
            <p:custDataLst>
              <p:tags r:id="rId25"/>
            </p:custDataLst>
          </p:nvPr>
        </p:nvSpPr>
        <p:spPr bwMode="gray">
          <a:xfrm>
            <a:off x="5524500" y="2219325"/>
            <a:ext cx="174625"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lnSpc>
                <a:spcPct val="100000"/>
              </a:lnSpc>
              <a:spcBef>
                <a:spcPct val="0"/>
              </a:spcBef>
              <a:buNone/>
            </a:pPr>
            <a:fld id="{852A9904-240F-4258-909C-E965B7B938A4}" type="datetime'''6''''''''''''''.''''''''''''0'''''''">
              <a:rPr lang="en-US" sz="1000">
                <a:latin typeface="Arial"/>
                <a:cs typeface="Arial"/>
                <a:sym typeface="Arial"/>
              </a:rPr>
              <a:pPr/>
              <a:t>6.0</a:t>
            </a:fld>
            <a:endParaRPr lang="en-GB" sz="1000" dirty="0">
              <a:latin typeface="Arial"/>
              <a:cs typeface="Arial"/>
              <a:sym typeface="Arial"/>
            </a:endParaRPr>
          </a:p>
        </p:txBody>
      </p:sp>
      <p:sp>
        <p:nvSpPr>
          <p:cNvPr id="115" name="Text Placeholder 6154"/>
          <p:cNvSpPr>
            <a:spLocks noGrp="1"/>
          </p:cNvSpPr>
          <p:nvPr>
            <p:custDataLst>
              <p:tags r:id="rId26"/>
            </p:custDataLst>
          </p:nvPr>
        </p:nvSpPr>
        <p:spPr bwMode="gray">
          <a:xfrm>
            <a:off x="5524500" y="3181350"/>
            <a:ext cx="174625"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lnSpc>
                <a:spcPct val="100000"/>
              </a:lnSpc>
              <a:spcBef>
                <a:spcPct val="0"/>
              </a:spcBef>
              <a:buNone/>
            </a:pPr>
            <a:fld id="{F639D3AB-69F5-468C-A776-38D1AD1CBFF3}" type="datetime'''''''''''''''''''''''''''''''''''''''''''4''''''''''''.''''0'">
              <a:rPr lang="en-US" sz="1000">
                <a:latin typeface="Arial"/>
                <a:cs typeface="Arial"/>
                <a:sym typeface="Arial"/>
              </a:rPr>
              <a:pPr/>
              <a:t>4.0</a:t>
            </a:fld>
            <a:endParaRPr lang="en-GB" sz="1000" dirty="0">
              <a:latin typeface="Arial"/>
              <a:cs typeface="Arial"/>
              <a:sym typeface="Arial"/>
            </a:endParaRPr>
          </a:p>
        </p:txBody>
      </p:sp>
      <p:sp>
        <p:nvSpPr>
          <p:cNvPr id="105" name="Text Placeholder 6"/>
          <p:cNvSpPr>
            <a:spLocks noGrp="1"/>
          </p:cNvSpPr>
          <p:nvPr>
            <p:custDataLst>
              <p:tags r:id="rId27"/>
            </p:custDataLst>
          </p:nvPr>
        </p:nvSpPr>
        <p:spPr bwMode="gray">
          <a:xfrm>
            <a:off x="8913813" y="5308600"/>
            <a:ext cx="385763"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spcCol="0" anchor="t"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gn="ctr">
              <a:lnSpc>
                <a:spcPct val="100000"/>
              </a:lnSpc>
              <a:spcBef>
                <a:spcPct val="0"/>
              </a:spcBef>
              <a:spcAft>
                <a:spcPct val="0"/>
              </a:spcAft>
              <a:buNone/>
            </a:pPr>
            <a:fld id="{DACB5D5D-19B8-4138-AF58-08EC8E46FA7F}" type="datetime'''''''''''''J''''''''''''''an''''''''''-16'''''">
              <a:rPr lang="en-US" sz="1000">
                <a:latin typeface="Arial"/>
                <a:cs typeface="Arial"/>
                <a:sym typeface="Arial"/>
              </a:rPr>
              <a:pPr/>
              <a:t>Jan-16</a:t>
            </a:fld>
            <a:endParaRPr lang="en-GB" sz="1000" dirty="0">
              <a:latin typeface="Arial"/>
              <a:cs typeface="Arial"/>
              <a:sym typeface="Arial"/>
            </a:endParaRPr>
          </a:p>
        </p:txBody>
      </p:sp>
      <p:sp>
        <p:nvSpPr>
          <p:cNvPr id="106" name="Text Placeholder 5"/>
          <p:cNvSpPr>
            <a:spLocks noGrp="1"/>
          </p:cNvSpPr>
          <p:nvPr>
            <p:custDataLst>
              <p:tags r:id="rId28"/>
            </p:custDataLst>
          </p:nvPr>
        </p:nvSpPr>
        <p:spPr bwMode="gray">
          <a:xfrm>
            <a:off x="8245475" y="5308600"/>
            <a:ext cx="407988"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spcCol="0" anchor="t"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gn="ctr">
              <a:lnSpc>
                <a:spcPct val="100000"/>
              </a:lnSpc>
              <a:spcBef>
                <a:spcPct val="0"/>
              </a:spcBef>
              <a:spcAft>
                <a:spcPct val="0"/>
              </a:spcAft>
              <a:buNone/>
            </a:pPr>
            <a:fld id="{B25D300F-45CF-4BA1-8C1D-4E510B166262}" type="datetime'''N''o''''''''v''-''''''''''''''''1''''''''''5'''''''''">
              <a:rPr lang="en-US" sz="1000">
                <a:latin typeface="Arial"/>
                <a:cs typeface="Arial"/>
                <a:sym typeface="Arial"/>
              </a:rPr>
              <a:pPr/>
              <a:t>Nov-15</a:t>
            </a:fld>
            <a:endParaRPr lang="en-GB" sz="1000" dirty="0">
              <a:latin typeface="Arial"/>
              <a:cs typeface="Arial"/>
              <a:sym typeface="Arial"/>
            </a:endParaRPr>
          </a:p>
        </p:txBody>
      </p:sp>
      <p:sp>
        <p:nvSpPr>
          <p:cNvPr id="107" name="Text Placeholder 4"/>
          <p:cNvSpPr>
            <a:spLocks noGrp="1"/>
          </p:cNvSpPr>
          <p:nvPr>
            <p:custDataLst>
              <p:tags r:id="rId29"/>
            </p:custDataLst>
          </p:nvPr>
        </p:nvSpPr>
        <p:spPr bwMode="gray">
          <a:xfrm>
            <a:off x="7588250" y="5308600"/>
            <a:ext cx="406400"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spcCol="0" anchor="t"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gn="ctr">
              <a:lnSpc>
                <a:spcPct val="100000"/>
              </a:lnSpc>
              <a:spcBef>
                <a:spcPct val="0"/>
              </a:spcBef>
              <a:spcAft>
                <a:spcPct val="0"/>
              </a:spcAft>
              <a:buNone/>
            </a:pPr>
            <a:fld id="{6102880B-8EBB-4EB2-9429-8418B73020E7}" type="datetime'''''''''''''''''''''''''''''''S''ep''''-''''''1''''''''5'''''">
              <a:rPr lang="en-US" sz="1000">
                <a:latin typeface="Arial"/>
                <a:cs typeface="Arial"/>
                <a:sym typeface="Arial"/>
              </a:rPr>
              <a:pPr/>
              <a:t>Sep-15</a:t>
            </a:fld>
            <a:endParaRPr lang="en-GB" sz="1000" dirty="0">
              <a:latin typeface="Arial"/>
              <a:cs typeface="Arial"/>
              <a:sym typeface="Arial"/>
            </a:endParaRPr>
          </a:p>
        </p:txBody>
      </p:sp>
      <p:sp>
        <p:nvSpPr>
          <p:cNvPr id="108" name="Text Placeholder 3"/>
          <p:cNvSpPr>
            <a:spLocks noGrp="1"/>
          </p:cNvSpPr>
          <p:nvPr>
            <p:custDataLst>
              <p:tags r:id="rId30"/>
            </p:custDataLst>
          </p:nvPr>
        </p:nvSpPr>
        <p:spPr bwMode="gray">
          <a:xfrm>
            <a:off x="6943725" y="5308600"/>
            <a:ext cx="344488"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spcCol="0" anchor="t"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gn="ctr">
              <a:lnSpc>
                <a:spcPct val="100000"/>
              </a:lnSpc>
              <a:spcBef>
                <a:spcPct val="0"/>
              </a:spcBef>
              <a:spcAft>
                <a:spcPct val="0"/>
              </a:spcAft>
              <a:buNone/>
            </a:pPr>
            <a:fld id="{559D6EEF-3BF4-4818-9480-AC3C762D49CD}" type="datetime'J''''''''''''''''u''''l''''''''-''1''''''''5'''''">
              <a:rPr lang="en-US" sz="1000">
                <a:latin typeface="Arial"/>
                <a:cs typeface="Arial"/>
                <a:sym typeface="Arial"/>
              </a:rPr>
              <a:pPr/>
              <a:t>Jul-15</a:t>
            </a:fld>
            <a:endParaRPr lang="en-GB" sz="1000" dirty="0">
              <a:latin typeface="Arial"/>
              <a:cs typeface="Arial"/>
              <a:sym typeface="Arial"/>
            </a:endParaRPr>
          </a:p>
        </p:txBody>
      </p:sp>
      <p:sp>
        <p:nvSpPr>
          <p:cNvPr id="109" name="Text Placeholder 2"/>
          <p:cNvSpPr>
            <a:spLocks noGrp="1"/>
          </p:cNvSpPr>
          <p:nvPr>
            <p:custDataLst>
              <p:tags r:id="rId31"/>
            </p:custDataLst>
          </p:nvPr>
        </p:nvSpPr>
        <p:spPr bwMode="gray">
          <a:xfrm>
            <a:off x="6246813" y="5308600"/>
            <a:ext cx="422275"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spcCol="0" anchor="t"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gn="ctr">
              <a:lnSpc>
                <a:spcPct val="100000"/>
              </a:lnSpc>
              <a:spcBef>
                <a:spcPct val="0"/>
              </a:spcBef>
              <a:spcAft>
                <a:spcPct val="0"/>
              </a:spcAft>
              <a:buNone/>
            </a:pPr>
            <a:fld id="{4878AC00-EAC3-4C84-8B7E-E2258B7B73B1}" type="datetime'''''''''''''Ma''''''''y''''''''''''''''''''-1''''''''5'''''">
              <a:rPr lang="en-US" sz="1000">
                <a:latin typeface="Arial"/>
                <a:cs typeface="Arial"/>
                <a:sym typeface="Arial"/>
              </a:rPr>
              <a:pPr/>
              <a:t>May-15</a:t>
            </a:fld>
            <a:endParaRPr lang="en-GB" sz="1000" dirty="0">
              <a:latin typeface="Arial"/>
              <a:cs typeface="Arial"/>
              <a:sym typeface="Arial"/>
            </a:endParaRPr>
          </a:p>
        </p:txBody>
      </p:sp>
      <p:sp>
        <p:nvSpPr>
          <p:cNvPr id="110" name="Text Placeholder 1"/>
          <p:cNvSpPr>
            <a:spLocks noGrp="1"/>
          </p:cNvSpPr>
          <p:nvPr>
            <p:custDataLst>
              <p:tags r:id="rId32"/>
            </p:custDataLst>
          </p:nvPr>
        </p:nvSpPr>
        <p:spPr bwMode="gray">
          <a:xfrm>
            <a:off x="5600700" y="5308600"/>
            <a:ext cx="401638"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spcCol="0" anchor="t"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gn="ctr">
              <a:lnSpc>
                <a:spcPct val="100000"/>
              </a:lnSpc>
              <a:spcBef>
                <a:spcPct val="0"/>
              </a:spcBef>
              <a:spcAft>
                <a:spcPct val="0"/>
              </a:spcAft>
              <a:buNone/>
            </a:pPr>
            <a:fld id="{72F5022F-14CD-463A-802E-01D27078F1FD}" type="datetime'''''M''''''''''''''''a''''''r''''''''''-''''''''''''1''''5'">
              <a:rPr lang="en-US" sz="1000">
                <a:latin typeface="Arial"/>
                <a:cs typeface="Arial"/>
                <a:sym typeface="Arial"/>
              </a:rPr>
              <a:pPr/>
              <a:t>Mar-15</a:t>
            </a:fld>
            <a:endParaRPr lang="en-GB" sz="1000" dirty="0">
              <a:latin typeface="Arial"/>
              <a:cs typeface="Arial"/>
              <a:sym typeface="Arial"/>
            </a:endParaRPr>
          </a:p>
        </p:txBody>
      </p:sp>
      <p:sp>
        <p:nvSpPr>
          <p:cNvPr id="52" name="Content Placeholder 2"/>
          <p:cNvSpPr>
            <a:spLocks noGrp="1"/>
          </p:cNvSpPr>
          <p:nvPr>
            <p:ph sz="quarter" idx="11"/>
          </p:nvPr>
        </p:nvSpPr>
        <p:spPr>
          <a:xfrm>
            <a:off x="917575" y="458190"/>
            <a:ext cx="8097107" cy="435610"/>
          </a:xfrm>
        </p:spPr>
        <p:txBody>
          <a:bodyPr/>
          <a:lstStyle/>
          <a:p>
            <a:r>
              <a:rPr lang="en-US" dirty="0" smtClean="0"/>
              <a:t>Calibration: </a:t>
            </a:r>
            <a:r>
              <a:rPr lang="en-US" b="0" dirty="0" smtClean="0"/>
              <a:t>NCO-to-Delinquency scalar – Retail</a:t>
            </a:r>
            <a:endParaRPr lang="en-US" b="0" dirty="0"/>
          </a:p>
        </p:txBody>
      </p:sp>
      <p:sp>
        <p:nvSpPr>
          <p:cNvPr id="53" name="Rectangle 52"/>
          <p:cNvSpPr/>
          <p:nvPr/>
        </p:nvSpPr>
        <p:spPr>
          <a:xfrm>
            <a:off x="297762" y="352762"/>
            <a:ext cx="554960" cy="707886"/>
          </a:xfrm>
          <a:prstGeom prst="rect">
            <a:avLst/>
          </a:prstGeom>
        </p:spPr>
        <p:txBody>
          <a:bodyPr wrap="none">
            <a:spAutoFit/>
          </a:bodyPr>
          <a:lstStyle/>
          <a:p>
            <a:pPr lvl="0" fontAlgn="ctr">
              <a:lnSpc>
                <a:spcPct val="100000"/>
              </a:lnSpc>
              <a:spcBef>
                <a:spcPts val="0"/>
              </a:spcBef>
              <a:spcAft>
                <a:spcPts val="0"/>
              </a:spcAft>
              <a:defRPr/>
            </a:pPr>
            <a:r>
              <a:rPr lang="en-US" sz="4000" b="1" dirty="0" smtClean="0">
                <a:solidFill>
                  <a:srgbClr val="FF0000"/>
                </a:solidFill>
              </a:rPr>
              <a:t>A</a:t>
            </a:r>
            <a:endParaRPr lang="en-US" sz="4000" b="1" dirty="0">
              <a:solidFill>
                <a:srgbClr val="FF0000"/>
              </a:solidFill>
            </a:endParaRPr>
          </a:p>
        </p:txBody>
      </p:sp>
      <p:grpSp>
        <p:nvGrpSpPr>
          <p:cNvPr id="47" name="Group 46"/>
          <p:cNvGrpSpPr/>
          <p:nvPr/>
        </p:nvGrpSpPr>
        <p:grpSpPr>
          <a:xfrm>
            <a:off x="443921" y="72184"/>
            <a:ext cx="4221138" cy="189008"/>
            <a:chOff x="403281" y="164517"/>
            <a:chExt cx="4221138" cy="189008"/>
          </a:xfrm>
        </p:grpSpPr>
        <p:sp>
          <p:nvSpPr>
            <p:cNvPr id="48" name="Text Box 75"/>
            <p:cNvSpPr txBox="1">
              <a:spLocks noChangeArrowheads="1"/>
            </p:cNvSpPr>
            <p:nvPr/>
          </p:nvSpPr>
          <p:spPr bwMode="gray">
            <a:xfrm>
              <a:off x="636148" y="166688"/>
              <a:ext cx="3988271" cy="184666"/>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none" lIns="0" tIns="0" rIns="0" bIns="0">
              <a:spAutoFit/>
            </a:bodyPr>
            <a:lstStyle/>
            <a:p>
              <a:pPr algn="l">
                <a:lnSpc>
                  <a:spcPct val="100000"/>
                </a:lnSpc>
              </a:pPr>
              <a:r>
                <a:rPr lang="en-US" sz="1200" dirty="0">
                  <a:solidFill>
                    <a:srgbClr val="FF0000"/>
                  </a:solidFill>
                </a:rPr>
                <a:t>Credit </a:t>
              </a:r>
              <a:r>
                <a:rPr lang="en-US" sz="1200" dirty="0" smtClean="0">
                  <a:solidFill>
                    <a:srgbClr val="FF0000"/>
                  </a:solidFill>
                </a:rPr>
                <a:t>risk – </a:t>
              </a:r>
              <a:r>
                <a:rPr lang="en-US" sz="1200" dirty="0">
                  <a:solidFill>
                    <a:srgbClr val="FF0000"/>
                  </a:solidFill>
                </a:rPr>
                <a:t>Losses: </a:t>
              </a:r>
              <a:r>
                <a:rPr lang="en-US" sz="1200" dirty="0">
                  <a:solidFill>
                    <a:schemeClr val="accent1"/>
                  </a:solidFill>
                </a:rPr>
                <a:t>Calibration – </a:t>
              </a:r>
              <a:r>
                <a:rPr lang="en-US" sz="1200" dirty="0" smtClean="0">
                  <a:solidFill>
                    <a:srgbClr val="FF0000"/>
                  </a:solidFill>
                </a:rPr>
                <a:t>% </a:t>
              </a:r>
              <a:r>
                <a:rPr lang="en-US" sz="1200" dirty="0">
                  <a:solidFill>
                    <a:srgbClr val="FF0000"/>
                  </a:solidFill>
                </a:rPr>
                <a:t>60/61+ days past </a:t>
              </a:r>
              <a:r>
                <a:rPr lang="en-US" sz="1200" dirty="0" smtClean="0">
                  <a:solidFill>
                    <a:srgbClr val="FF0000"/>
                  </a:solidFill>
                </a:rPr>
                <a:t>due</a:t>
              </a:r>
              <a:endParaRPr lang="en-US" sz="1200" dirty="0">
                <a:solidFill>
                  <a:srgbClr val="FF0000"/>
                </a:solidFill>
              </a:endParaRPr>
            </a:p>
          </p:txBody>
        </p:sp>
        <p:sp>
          <p:nvSpPr>
            <p:cNvPr id="49" name="Oval 48"/>
            <p:cNvSpPr/>
            <p:nvPr/>
          </p:nvSpPr>
          <p:spPr bwMode="auto">
            <a:xfrm>
              <a:off x="403281" y="164517"/>
              <a:ext cx="189008" cy="189008"/>
            </a:xfrm>
            <a:prstGeom prst="ellipse">
              <a:avLst/>
            </a:prstGeom>
            <a:solidFill>
              <a:srgbClr val="FF000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lang="en-US" b="1" dirty="0">
                  <a:solidFill>
                    <a:schemeClr val="bg1"/>
                  </a:solidFill>
                  <a:ea typeface="ＭＳ Ｐゴシック" pitchFamily="-112" charset="-128"/>
                  <a:cs typeface="ＭＳ Ｐゴシック" pitchFamily="-112" charset="-128"/>
                </a:rPr>
                <a:t>2</a:t>
              </a:r>
              <a:endParaRPr kumimoji="0" lang="en-US" b="1" i="0" u="none" strike="noStrike" cap="none" normalizeH="0" baseline="0" dirty="0">
                <a:ln>
                  <a:noFill/>
                </a:ln>
                <a:solidFill>
                  <a:schemeClr val="bg1"/>
                </a:solidFill>
                <a:effectLst/>
                <a:latin typeface="Arial" charset="0"/>
                <a:ea typeface="ＭＳ Ｐゴシック" pitchFamily="-112" charset="-128"/>
                <a:cs typeface="ＭＳ Ｐゴシック" pitchFamily="-112" charset="-128"/>
              </a:endParaRPr>
            </a:p>
          </p:txBody>
        </p:sp>
      </p:grpSp>
    </p:spTree>
    <p:extLst>
      <p:ext uri="{BB962C8B-B14F-4D97-AF65-F5344CB8AC3E}">
        <p14:creationId xmlns:p14="http://schemas.microsoft.com/office/powerpoint/2010/main" val="1186497519"/>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extLst>
              <p:ext uri="{D42A27DB-BD31-4B8C-83A1-F6EECF244321}">
                <p14:modId xmlns:p14="http://schemas.microsoft.com/office/powerpoint/2010/main" val="3033469421"/>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83750"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16" name="Rectangle 15"/>
          <p:cNvSpPr/>
          <p:nvPr/>
        </p:nvSpPr>
        <p:spPr>
          <a:xfrm>
            <a:off x="365760" y="1463909"/>
            <a:ext cx="8425620" cy="370614"/>
          </a:xfrm>
          <a:prstGeom prst="rect">
            <a:avLst/>
          </a:prstGeom>
        </p:spPr>
        <p:txBody>
          <a:bodyPr wrap="square" lIns="0" tIns="0" rIns="0" bIns="0">
            <a:spAutoFit/>
          </a:bodyPr>
          <a:lstStyle/>
          <a:p>
            <a:pPr algn="l"/>
            <a:r>
              <a:rPr lang="en-GB" sz="1400" b="1" dirty="0">
                <a:solidFill>
                  <a:srgbClr val="FF0000"/>
                </a:solidFill>
                <a:latin typeface="Arial" panose="020B0604020202020204" pitchFamily="34" charset="0"/>
                <a:cs typeface="Arial" panose="020B0604020202020204" pitchFamily="34" charset="0"/>
              </a:rPr>
              <a:t>Delinquency scalars and range of delinquency </a:t>
            </a:r>
            <a:r>
              <a:rPr lang="en-GB" sz="1400" b="1" dirty="0" smtClean="0">
                <a:solidFill>
                  <a:srgbClr val="FF0000"/>
                </a:solidFill>
                <a:latin typeface="Arial" panose="020B0604020202020204" pitchFamily="34" charset="0"/>
                <a:cs typeface="Arial" panose="020B0604020202020204" pitchFamily="34" charset="0"/>
              </a:rPr>
              <a:t>anchor limits</a:t>
            </a:r>
            <a:endParaRPr lang="en-GB" sz="1400" b="1" baseline="30000" dirty="0">
              <a:solidFill>
                <a:srgbClr val="FF0000"/>
              </a:solidFill>
              <a:latin typeface="Arial" panose="020B0604020202020204" pitchFamily="34" charset="0"/>
              <a:cs typeface="Arial" panose="020B0604020202020204" pitchFamily="34" charset="0"/>
            </a:endParaRPr>
          </a:p>
          <a:p>
            <a:pPr algn="l"/>
            <a:r>
              <a:rPr lang="en-GB" sz="1400" dirty="0">
                <a:solidFill>
                  <a:srgbClr val="FF0000"/>
                </a:solidFill>
                <a:latin typeface="Arial" panose="020B0604020202020204" pitchFamily="34" charset="0"/>
                <a:cs typeface="Arial" panose="020B0604020202020204" pitchFamily="34" charset="0"/>
              </a:rPr>
              <a:t>Anchoring on historical benchmark</a:t>
            </a:r>
            <a:r>
              <a:rPr lang="en-GB" sz="1400" baseline="30000" dirty="0">
                <a:solidFill>
                  <a:srgbClr val="FF0000"/>
                </a:solidFill>
                <a:latin typeface="Arial" panose="020B0604020202020204" pitchFamily="34" charset="0"/>
                <a:cs typeface="Arial" panose="020B0604020202020204" pitchFamily="34" charset="0"/>
              </a:rPr>
              <a:t> </a:t>
            </a:r>
            <a:r>
              <a:rPr lang="en-GB" sz="1400" dirty="0">
                <a:solidFill>
                  <a:srgbClr val="FF0000"/>
                </a:solidFill>
                <a:latin typeface="Arial" panose="020B0604020202020204" pitchFamily="34" charset="0"/>
                <a:cs typeface="Arial" panose="020B0604020202020204" pitchFamily="34" charset="0"/>
              </a:rPr>
              <a:t>(March 2015 – Feb 2016)</a:t>
            </a:r>
          </a:p>
        </p:txBody>
      </p:sp>
      <p:sp>
        <p:nvSpPr>
          <p:cNvPr id="24" name="Rectangular Callout 23"/>
          <p:cNvSpPr/>
          <p:nvPr/>
        </p:nvSpPr>
        <p:spPr>
          <a:xfrm>
            <a:off x="638956" y="4704988"/>
            <a:ext cx="2604977" cy="336685"/>
          </a:xfrm>
          <a:prstGeom prst="wedgeRectCallout">
            <a:avLst>
              <a:gd name="adj1" fmla="val 17053"/>
              <a:gd name="adj2" fmla="val -93760"/>
            </a:avLst>
          </a:prstGeom>
          <a:noFill/>
          <a:ln w="9525" cap="flat" cmpd="sng" algn="ctr">
            <a:solidFill>
              <a:srgbClr val="606060"/>
            </a:solidFill>
            <a:prstDash val="solid"/>
          </a:ln>
          <a:effectLst/>
        </p:spPr>
        <p:txBody>
          <a:bodyPr lIns="72009" tIns="72009" rIns="72009" bIns="72009" rtlCol="0" anchor="ctr">
            <a:no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GB" b="1" i="0" u="none" strike="noStrike" kern="0" cap="none" spc="0" normalizeH="0" baseline="0" noProof="0" dirty="0" smtClean="0">
                <a:ln>
                  <a:noFill/>
                </a:ln>
                <a:solidFill>
                  <a:srgbClr val="000000"/>
                </a:solidFill>
                <a:effectLst/>
                <a:uLnTx/>
                <a:uFillTx/>
                <a:latin typeface="Arial"/>
                <a:ea typeface="+mn-ea"/>
                <a:cs typeface="+mn-cs"/>
              </a:rPr>
              <a:t>Retail</a:t>
            </a:r>
            <a:r>
              <a:rPr kumimoji="0" lang="en-GB" b="0" i="0" u="none" strike="noStrike" kern="0" cap="none" spc="0" normalizeH="0" baseline="0" noProof="0" dirty="0" smtClean="0">
                <a:ln>
                  <a:noFill/>
                </a:ln>
                <a:solidFill>
                  <a:srgbClr val="000000"/>
                </a:solidFill>
                <a:effectLst/>
                <a:uLnTx/>
                <a:uFillTx/>
                <a:latin typeface="Arial"/>
                <a:ea typeface="+mn-ea"/>
                <a:cs typeface="+mn-cs"/>
              </a:rPr>
              <a:t> scalar range is backed out from the limits, different from the historical range </a:t>
            </a:r>
          </a:p>
        </p:txBody>
      </p:sp>
      <p:sp>
        <p:nvSpPr>
          <p:cNvPr id="25" name="Rectangular Callout 24"/>
          <p:cNvSpPr/>
          <p:nvPr/>
        </p:nvSpPr>
        <p:spPr>
          <a:xfrm>
            <a:off x="5326341" y="4705060"/>
            <a:ext cx="2628313" cy="336685"/>
          </a:xfrm>
          <a:prstGeom prst="wedgeRectCallout">
            <a:avLst>
              <a:gd name="adj1" fmla="val 17053"/>
              <a:gd name="adj2" fmla="val -93760"/>
            </a:avLst>
          </a:prstGeom>
          <a:noFill/>
          <a:ln w="9525" cap="flat" cmpd="sng" algn="ctr">
            <a:solidFill>
              <a:srgbClr val="606060"/>
            </a:solidFill>
            <a:prstDash val="solid"/>
          </a:ln>
          <a:effectLst/>
        </p:spPr>
        <p:txBody>
          <a:bodyPr lIns="72009" tIns="72009" rIns="72009" bIns="72009" rtlCol="0" anchor="ctr">
            <a:no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GB" b="1" i="0" u="none" strike="noStrike" kern="0" cap="none" spc="0" normalizeH="0" baseline="0" noProof="0" dirty="0" smtClean="0">
                <a:ln>
                  <a:noFill/>
                </a:ln>
                <a:solidFill>
                  <a:srgbClr val="000000"/>
                </a:solidFill>
                <a:effectLst/>
                <a:uLnTx/>
                <a:uFillTx/>
                <a:latin typeface="Arial"/>
                <a:ea typeface="+mn-ea"/>
                <a:cs typeface="+mn-cs"/>
              </a:rPr>
              <a:t>Retail</a:t>
            </a:r>
            <a:r>
              <a:rPr kumimoji="0" lang="en-GB" b="0" i="0" u="none" strike="noStrike" kern="0" cap="none" spc="0" normalizeH="0" baseline="0" noProof="0" dirty="0" smtClean="0">
                <a:ln>
                  <a:noFill/>
                </a:ln>
                <a:solidFill>
                  <a:srgbClr val="000000"/>
                </a:solidFill>
                <a:effectLst/>
                <a:uLnTx/>
                <a:uFillTx/>
                <a:latin typeface="Arial"/>
                <a:ea typeface="+mn-ea"/>
                <a:cs typeface="+mn-cs"/>
              </a:rPr>
              <a:t> limits are weighted average by avg. CCAR base balances of sub-portfolios</a:t>
            </a:r>
          </a:p>
        </p:txBody>
      </p:sp>
      <p:sp>
        <p:nvSpPr>
          <p:cNvPr id="26" name="Footnote"/>
          <p:cNvSpPr/>
          <p:nvPr/>
        </p:nvSpPr>
        <p:spPr bwMode="auto">
          <a:xfrm>
            <a:off x="1888431" y="6332219"/>
            <a:ext cx="5721410"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spAutoFit/>
          </a:bodyPr>
          <a:lstStyle/>
          <a:p>
            <a:pPr marL="228600" indent="-228600" algn="l">
              <a:lnSpc>
                <a:spcPct val="100000"/>
              </a:lnSpc>
              <a:spcBef>
                <a:spcPts val="0"/>
              </a:spcBef>
              <a:spcAft>
                <a:spcPts val="0"/>
              </a:spcAft>
              <a:buFontTx/>
              <a:buAutoNum type="arabicPeriod"/>
            </a:pPr>
            <a:r>
              <a:rPr lang="en-GB" sz="800" dirty="0">
                <a:latin typeface="Arial"/>
                <a:sym typeface="Arial"/>
              </a:rPr>
              <a:t>For sub-portfolios, the average of monthly scalars across the time period (alternative method for delinquency scalar); For roll-up portfolios, the scalar is derived from the DPD limits calculated as the weighted average limits by avg. stress balances of sub-portfolios</a:t>
            </a:r>
          </a:p>
          <a:p>
            <a:pPr algn="l">
              <a:lnSpc>
                <a:spcPct val="100000"/>
              </a:lnSpc>
              <a:spcBef>
                <a:spcPts val="0"/>
              </a:spcBef>
              <a:spcAft>
                <a:spcPts val="0"/>
              </a:spcAft>
            </a:pPr>
            <a:r>
              <a:rPr lang="en-GB" sz="800" dirty="0">
                <a:sym typeface="+mn-lt"/>
              </a:rPr>
              <a:t>Source: </a:t>
            </a:r>
            <a:r>
              <a:rPr lang="en-US" sz="800" dirty="0">
                <a:sym typeface="+mn-lt"/>
              </a:rPr>
              <a:t>CCAR 2016 results, credit trend reports, and delinquency trends reports for SBNA retail (March 2015 to March 2016)</a:t>
            </a:r>
            <a:endParaRPr lang="en-GB" sz="800" dirty="0">
              <a:sym typeface="+mn-lt"/>
            </a:endParaRPr>
          </a:p>
        </p:txBody>
      </p:sp>
      <p:graphicFrame>
        <p:nvGraphicFramePr>
          <p:cNvPr id="15" name="Table 14"/>
          <p:cNvGraphicFramePr>
            <a:graphicFrameLocks noGrp="1"/>
          </p:cNvGraphicFramePr>
          <p:nvPr>
            <p:extLst>
              <p:ext uri="{D42A27DB-BD31-4B8C-83A1-F6EECF244321}">
                <p14:modId xmlns:p14="http://schemas.microsoft.com/office/powerpoint/2010/main" val="586610278"/>
              </p:ext>
            </p:extLst>
          </p:nvPr>
        </p:nvGraphicFramePr>
        <p:xfrm>
          <a:off x="346711" y="1999916"/>
          <a:ext cx="8891264" cy="2527973"/>
        </p:xfrm>
        <a:graphic>
          <a:graphicData uri="http://schemas.openxmlformats.org/drawingml/2006/table">
            <a:tbl>
              <a:tblPr firstRow="1" lastRow="1" bandRow="1"/>
              <a:tblGrid>
                <a:gridCol w="1624199"/>
                <a:gridCol w="1038152"/>
                <a:gridCol w="1038152"/>
                <a:gridCol w="1038152"/>
                <a:gridCol w="1255423"/>
                <a:gridCol w="929517"/>
                <a:gridCol w="929517"/>
                <a:gridCol w="1038152"/>
              </a:tblGrid>
              <a:tr h="455106">
                <a:tc rowSpan="2">
                  <a:txBody>
                    <a:bodyPr/>
                    <a:lstStyle>
                      <a:lvl1pPr marL="0" algn="l" defTabSz="457200" rtl="0" eaLnBrk="1" latinLnBrk="0" hangingPunct="1">
                        <a:defRPr sz="1800" b="1" kern="1200">
                          <a:solidFill>
                            <a:schemeClr val="lt1"/>
                          </a:solidFill>
                          <a:latin typeface="Arial"/>
                        </a:defRPr>
                      </a:lvl1pPr>
                      <a:lvl2pPr marL="457200" algn="l" defTabSz="457200" rtl="0" eaLnBrk="1" latinLnBrk="0" hangingPunct="1">
                        <a:defRPr sz="1800" b="1" kern="1200">
                          <a:solidFill>
                            <a:schemeClr val="lt1"/>
                          </a:solidFill>
                          <a:latin typeface="Arial"/>
                        </a:defRPr>
                      </a:lvl2pPr>
                      <a:lvl3pPr marL="914400" algn="l" defTabSz="457200" rtl="0" eaLnBrk="1" latinLnBrk="0" hangingPunct="1">
                        <a:defRPr sz="1800" b="1" kern="1200">
                          <a:solidFill>
                            <a:schemeClr val="lt1"/>
                          </a:solidFill>
                          <a:latin typeface="Arial"/>
                        </a:defRPr>
                      </a:lvl3pPr>
                      <a:lvl4pPr marL="1371600" algn="l" defTabSz="457200" rtl="0" eaLnBrk="1" latinLnBrk="0" hangingPunct="1">
                        <a:defRPr sz="1800" b="1" kern="1200">
                          <a:solidFill>
                            <a:schemeClr val="lt1"/>
                          </a:solidFill>
                          <a:latin typeface="Arial"/>
                        </a:defRPr>
                      </a:lvl4pPr>
                      <a:lvl5pPr marL="1828800" algn="l" defTabSz="457200" rtl="0" eaLnBrk="1" latinLnBrk="0" hangingPunct="1">
                        <a:defRPr sz="1800" b="1" kern="1200">
                          <a:solidFill>
                            <a:schemeClr val="lt1"/>
                          </a:solidFill>
                          <a:latin typeface="Arial"/>
                        </a:defRPr>
                      </a:lvl5pPr>
                      <a:lvl6pPr marL="2286000" algn="l" defTabSz="457200" rtl="0" eaLnBrk="1" latinLnBrk="0" hangingPunct="1">
                        <a:defRPr sz="1800" b="1" kern="1200">
                          <a:solidFill>
                            <a:schemeClr val="lt1"/>
                          </a:solidFill>
                          <a:latin typeface="Arial"/>
                        </a:defRPr>
                      </a:lvl6pPr>
                      <a:lvl7pPr marL="2743200" algn="l" defTabSz="457200" rtl="0" eaLnBrk="1" latinLnBrk="0" hangingPunct="1">
                        <a:defRPr sz="1800" b="1" kern="1200">
                          <a:solidFill>
                            <a:schemeClr val="lt1"/>
                          </a:solidFill>
                          <a:latin typeface="Arial"/>
                        </a:defRPr>
                      </a:lvl7pPr>
                      <a:lvl8pPr marL="3200400" algn="l" defTabSz="457200" rtl="0" eaLnBrk="1" latinLnBrk="0" hangingPunct="1">
                        <a:defRPr sz="1800" b="1" kern="1200">
                          <a:solidFill>
                            <a:schemeClr val="lt1"/>
                          </a:solidFill>
                          <a:latin typeface="Arial"/>
                        </a:defRPr>
                      </a:lvl8pPr>
                      <a:lvl9pPr marL="3657600" algn="l" defTabSz="457200" rtl="0" eaLnBrk="1" latinLnBrk="0" hangingPunct="1">
                        <a:defRPr sz="1800" b="1" kern="1200">
                          <a:solidFill>
                            <a:schemeClr val="lt1"/>
                          </a:solidFill>
                          <a:latin typeface="Arial"/>
                        </a:defRPr>
                      </a:lvl9pPr>
                    </a:lstStyle>
                    <a:p>
                      <a:r>
                        <a:rPr lang="en-US" sz="1100" b="1" kern="1200" dirty="0" smtClean="0">
                          <a:solidFill>
                            <a:schemeClr val="accent1"/>
                          </a:solidFill>
                          <a:latin typeface="Arial" panose="020B0604020202020204" pitchFamily="34" charset="0"/>
                          <a:ea typeface="+mn-ea"/>
                          <a:cs typeface="Arial" panose="020B0604020202020204" pitchFamily="34" charset="0"/>
                        </a:rPr>
                        <a:t>Sub-portfolio</a:t>
                      </a:r>
                      <a:endParaRPr lang="en-US" sz="1100" b="1" dirty="0" smtClean="0">
                        <a:solidFill>
                          <a:schemeClr val="accent1"/>
                        </a:solidFill>
                        <a:latin typeface="Arial" panose="020B0604020202020204" pitchFamily="34" charset="0"/>
                        <a:cs typeface="Arial" panose="020B0604020202020204" pitchFamily="34" charset="0"/>
                      </a:endParaRPr>
                    </a:p>
                  </a:txBody>
                  <a:tcPr marL="36576" marR="36576" marT="27432" marB="2743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lvl1pPr marL="0" algn="l" defTabSz="457200" rtl="0" eaLnBrk="1" latinLnBrk="0" hangingPunct="1">
                        <a:defRPr sz="1800" b="1" kern="1200">
                          <a:solidFill>
                            <a:schemeClr val="lt1"/>
                          </a:solidFill>
                          <a:latin typeface="Arial"/>
                        </a:defRPr>
                      </a:lvl1pPr>
                      <a:lvl2pPr marL="457200" algn="l" defTabSz="457200" rtl="0" eaLnBrk="1" latinLnBrk="0" hangingPunct="1">
                        <a:defRPr sz="1800" b="1" kern="1200">
                          <a:solidFill>
                            <a:schemeClr val="lt1"/>
                          </a:solidFill>
                          <a:latin typeface="Arial"/>
                        </a:defRPr>
                      </a:lvl2pPr>
                      <a:lvl3pPr marL="914400" algn="l" defTabSz="457200" rtl="0" eaLnBrk="1" latinLnBrk="0" hangingPunct="1">
                        <a:defRPr sz="1800" b="1" kern="1200">
                          <a:solidFill>
                            <a:schemeClr val="lt1"/>
                          </a:solidFill>
                          <a:latin typeface="Arial"/>
                        </a:defRPr>
                      </a:lvl3pPr>
                      <a:lvl4pPr marL="1371600" algn="l" defTabSz="457200" rtl="0" eaLnBrk="1" latinLnBrk="0" hangingPunct="1">
                        <a:defRPr sz="1800" b="1" kern="1200">
                          <a:solidFill>
                            <a:schemeClr val="lt1"/>
                          </a:solidFill>
                          <a:latin typeface="Arial"/>
                        </a:defRPr>
                      </a:lvl4pPr>
                      <a:lvl5pPr marL="1828800" algn="l" defTabSz="457200" rtl="0" eaLnBrk="1" latinLnBrk="0" hangingPunct="1">
                        <a:defRPr sz="1800" b="1" kern="1200">
                          <a:solidFill>
                            <a:schemeClr val="lt1"/>
                          </a:solidFill>
                          <a:latin typeface="Arial"/>
                        </a:defRPr>
                      </a:lvl5pPr>
                      <a:lvl6pPr marL="2286000" algn="l" defTabSz="457200" rtl="0" eaLnBrk="1" latinLnBrk="0" hangingPunct="1">
                        <a:defRPr sz="1800" b="1" kern="1200">
                          <a:solidFill>
                            <a:schemeClr val="lt1"/>
                          </a:solidFill>
                          <a:latin typeface="Arial"/>
                        </a:defRPr>
                      </a:lvl6pPr>
                      <a:lvl7pPr marL="2743200" algn="l" defTabSz="457200" rtl="0" eaLnBrk="1" latinLnBrk="0" hangingPunct="1">
                        <a:defRPr sz="1800" b="1" kern="1200">
                          <a:solidFill>
                            <a:schemeClr val="lt1"/>
                          </a:solidFill>
                          <a:latin typeface="Arial"/>
                        </a:defRPr>
                      </a:lvl7pPr>
                      <a:lvl8pPr marL="3200400" algn="l" defTabSz="457200" rtl="0" eaLnBrk="1" latinLnBrk="0" hangingPunct="1">
                        <a:defRPr sz="1800" b="1" kern="1200">
                          <a:solidFill>
                            <a:schemeClr val="lt1"/>
                          </a:solidFill>
                          <a:latin typeface="Arial"/>
                        </a:defRPr>
                      </a:lvl8pPr>
                      <a:lvl9pPr marL="3657600" algn="l" defTabSz="457200" rtl="0" eaLnBrk="1" latinLnBrk="0" hangingPunct="1">
                        <a:defRPr sz="1800" b="1" kern="1200">
                          <a:solidFill>
                            <a:schemeClr val="lt1"/>
                          </a:solidFill>
                          <a:latin typeface="Arial"/>
                        </a:defRPr>
                      </a:lvl9pPr>
                    </a:lstStyle>
                    <a:p>
                      <a:pPr algn="ctr"/>
                      <a:r>
                        <a:rPr lang="en-US" sz="1100" b="1" kern="1200" dirty="0" smtClean="0">
                          <a:solidFill>
                            <a:schemeClr val="accent1"/>
                          </a:solidFill>
                          <a:latin typeface="Arial" panose="020B0604020202020204" pitchFamily="34" charset="0"/>
                          <a:ea typeface="+mn-ea"/>
                          <a:cs typeface="Arial" panose="020B0604020202020204" pitchFamily="34" charset="0"/>
                        </a:rPr>
                        <a:t>60+</a:t>
                      </a:r>
                      <a:r>
                        <a:rPr lang="en-US" sz="1100" b="1" kern="1200" baseline="0" dirty="0" smtClean="0">
                          <a:solidFill>
                            <a:schemeClr val="accent1"/>
                          </a:solidFill>
                          <a:latin typeface="Arial" panose="020B0604020202020204" pitchFamily="34" charset="0"/>
                          <a:ea typeface="+mn-ea"/>
                          <a:cs typeface="Arial" panose="020B0604020202020204" pitchFamily="34" charset="0"/>
                        </a:rPr>
                        <a:t> DPD / NCO </a:t>
                      </a:r>
                    </a:p>
                    <a:p>
                      <a:pPr algn="ctr"/>
                      <a:r>
                        <a:rPr lang="en-US" sz="1100" b="1" kern="1200" baseline="0" dirty="0" smtClean="0">
                          <a:solidFill>
                            <a:schemeClr val="accent1"/>
                          </a:solidFill>
                          <a:latin typeface="Arial" panose="020B0604020202020204" pitchFamily="34" charset="0"/>
                          <a:ea typeface="+mn-ea"/>
                          <a:cs typeface="Arial" panose="020B0604020202020204" pitchFamily="34" charset="0"/>
                        </a:rPr>
                        <a:t>s</a:t>
                      </a:r>
                      <a:r>
                        <a:rPr lang="en-US" sz="1100" b="1" kern="1200" dirty="0" smtClean="0">
                          <a:solidFill>
                            <a:schemeClr val="accent1"/>
                          </a:solidFill>
                          <a:latin typeface="Arial" panose="020B0604020202020204" pitchFamily="34" charset="0"/>
                          <a:ea typeface="+mn-ea"/>
                          <a:cs typeface="Arial" panose="020B0604020202020204" pitchFamily="34" charset="0"/>
                        </a:rPr>
                        <a:t>calar range</a:t>
                      </a:r>
                      <a:r>
                        <a:rPr lang="en-US" sz="1100" b="1" kern="1200" baseline="30000" dirty="0" smtClean="0">
                          <a:solidFill>
                            <a:schemeClr val="accent1"/>
                          </a:solidFill>
                          <a:latin typeface="Arial" panose="020B0604020202020204" pitchFamily="34" charset="0"/>
                          <a:ea typeface="+mn-ea"/>
                          <a:cs typeface="Arial" panose="020B0604020202020204" pitchFamily="34" charset="0"/>
                        </a:rPr>
                        <a:t>1</a:t>
                      </a:r>
                      <a:endParaRPr lang="en-US" sz="1100" b="1" kern="1200" dirty="0" smtClean="0">
                        <a:solidFill>
                          <a:schemeClr val="accent1"/>
                        </a:solidFill>
                        <a:latin typeface="Arial" panose="020B0604020202020204" pitchFamily="34" charset="0"/>
                        <a:ea typeface="+mn-ea"/>
                        <a:cs typeface="Arial" panose="020B0604020202020204" pitchFamily="34" charset="0"/>
                      </a:endParaRPr>
                    </a:p>
                  </a:txBody>
                  <a:tcPr marL="36576" marR="36576" marT="27432" marB="2743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gridSpan="2">
                  <a:txBody>
                    <a:bodyPr/>
                    <a:lstStyle>
                      <a:lvl1pPr marL="0" algn="l" defTabSz="457200" rtl="0" eaLnBrk="1" latinLnBrk="0" hangingPunct="1">
                        <a:defRPr sz="1800" b="1" kern="1200">
                          <a:solidFill>
                            <a:schemeClr val="lt1"/>
                          </a:solidFill>
                          <a:latin typeface="Arial"/>
                        </a:defRPr>
                      </a:lvl1pPr>
                      <a:lvl2pPr marL="457200" algn="l" defTabSz="457200" rtl="0" eaLnBrk="1" latinLnBrk="0" hangingPunct="1">
                        <a:defRPr sz="1800" b="1" kern="1200">
                          <a:solidFill>
                            <a:schemeClr val="lt1"/>
                          </a:solidFill>
                          <a:latin typeface="Arial"/>
                        </a:defRPr>
                      </a:lvl2pPr>
                      <a:lvl3pPr marL="914400" algn="l" defTabSz="457200" rtl="0" eaLnBrk="1" latinLnBrk="0" hangingPunct="1">
                        <a:defRPr sz="1800" b="1" kern="1200">
                          <a:solidFill>
                            <a:schemeClr val="lt1"/>
                          </a:solidFill>
                          <a:latin typeface="Arial"/>
                        </a:defRPr>
                      </a:lvl3pPr>
                      <a:lvl4pPr marL="1371600" algn="l" defTabSz="457200" rtl="0" eaLnBrk="1" latinLnBrk="0" hangingPunct="1">
                        <a:defRPr sz="1800" b="1" kern="1200">
                          <a:solidFill>
                            <a:schemeClr val="lt1"/>
                          </a:solidFill>
                          <a:latin typeface="Arial"/>
                        </a:defRPr>
                      </a:lvl4pPr>
                      <a:lvl5pPr marL="1828800" algn="l" defTabSz="457200" rtl="0" eaLnBrk="1" latinLnBrk="0" hangingPunct="1">
                        <a:defRPr sz="1800" b="1" kern="1200">
                          <a:solidFill>
                            <a:schemeClr val="lt1"/>
                          </a:solidFill>
                          <a:latin typeface="Arial"/>
                        </a:defRPr>
                      </a:lvl5pPr>
                      <a:lvl6pPr marL="2286000" algn="l" defTabSz="457200" rtl="0" eaLnBrk="1" latinLnBrk="0" hangingPunct="1">
                        <a:defRPr sz="1800" b="1" kern="1200">
                          <a:solidFill>
                            <a:schemeClr val="lt1"/>
                          </a:solidFill>
                          <a:latin typeface="Arial"/>
                        </a:defRPr>
                      </a:lvl6pPr>
                      <a:lvl7pPr marL="2743200" algn="l" defTabSz="457200" rtl="0" eaLnBrk="1" latinLnBrk="0" hangingPunct="1">
                        <a:defRPr sz="1800" b="1" kern="1200">
                          <a:solidFill>
                            <a:schemeClr val="lt1"/>
                          </a:solidFill>
                          <a:latin typeface="Arial"/>
                        </a:defRPr>
                      </a:lvl7pPr>
                      <a:lvl8pPr marL="3200400" algn="l" defTabSz="457200" rtl="0" eaLnBrk="1" latinLnBrk="0" hangingPunct="1">
                        <a:defRPr sz="1800" b="1" kern="1200">
                          <a:solidFill>
                            <a:schemeClr val="lt1"/>
                          </a:solidFill>
                          <a:latin typeface="Arial"/>
                        </a:defRPr>
                      </a:lvl8pPr>
                      <a:lvl9pPr marL="3657600" algn="l" defTabSz="457200" rtl="0" eaLnBrk="1" latinLnBrk="0" hangingPunct="1">
                        <a:defRPr sz="1800" b="1" kern="1200">
                          <a:solidFill>
                            <a:schemeClr val="lt1"/>
                          </a:solidFill>
                          <a:latin typeface="Arial"/>
                        </a:defRPr>
                      </a:lvl9pPr>
                    </a:lstStyle>
                    <a:p>
                      <a:pPr algn="ctr"/>
                      <a:r>
                        <a:rPr lang="en-US" sz="1100" b="1" dirty="0" smtClean="0">
                          <a:solidFill>
                            <a:schemeClr val="accent1"/>
                          </a:solidFill>
                          <a:latin typeface="Arial" panose="020B0604020202020204" pitchFamily="34" charset="0"/>
                          <a:cs typeface="Arial" panose="020B0604020202020204" pitchFamily="34" charset="0"/>
                        </a:rPr>
                        <a:t>60+ DPD</a:t>
                      </a:r>
                      <a:r>
                        <a:rPr lang="en-US" sz="1100" b="1" baseline="0" dirty="0" smtClean="0">
                          <a:solidFill>
                            <a:schemeClr val="accent1"/>
                          </a:solidFill>
                          <a:latin typeface="Arial" panose="020B0604020202020204" pitchFamily="34" charset="0"/>
                          <a:cs typeface="Arial" panose="020B0604020202020204" pitchFamily="34" charset="0"/>
                        </a:rPr>
                        <a:t> limits range</a:t>
                      </a:r>
                      <a:endParaRPr lang="en-US" sz="1100" b="1" dirty="0">
                        <a:solidFill>
                          <a:schemeClr val="accent1"/>
                        </a:solidFill>
                        <a:latin typeface="Arial" panose="020B0604020202020204" pitchFamily="34" charset="0"/>
                        <a:cs typeface="Arial" panose="020B0604020202020204" pitchFamily="34" charset="0"/>
                      </a:endParaRPr>
                    </a:p>
                  </a:txBody>
                  <a:tcPr marL="36576" marR="36576" marT="27432" marB="2743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hMerge="1">
                  <a:txBody>
                    <a:bodyPr/>
                    <a:lstStyle/>
                    <a:p>
                      <a:pPr algn="ctr"/>
                      <a:endParaRPr lang="en-US" sz="1000" b="1" dirty="0">
                        <a:solidFill>
                          <a:schemeClr val="bg1"/>
                        </a:solidFill>
                        <a:latin typeface="+mj-lt"/>
                        <a:cs typeface="Arial" panose="020B0604020202020204" pitchFamily="34" charset="0"/>
                      </a:endParaRPr>
                    </a:p>
                  </a:txBody>
                  <a:tcPr marL="36576" marR="36576" marT="27432" marB="27432"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0000"/>
                    </a:solidFill>
                  </a:tcPr>
                </a:tc>
                <a:tc rowSpan="2">
                  <a:txBody>
                    <a:bodyPr/>
                    <a:lstStyle/>
                    <a:p>
                      <a:pPr algn="ctr"/>
                      <a:r>
                        <a:rPr lang="en-US" sz="1100" b="1" dirty="0" smtClean="0">
                          <a:solidFill>
                            <a:schemeClr val="accent1"/>
                          </a:solidFill>
                          <a:latin typeface="Arial" panose="020B0604020202020204" pitchFamily="34" charset="0"/>
                          <a:cs typeface="Arial" panose="020B0604020202020204" pitchFamily="34" charset="0"/>
                        </a:rPr>
                        <a:t>Average</a:t>
                      </a:r>
                      <a:r>
                        <a:rPr lang="en-US" sz="1100" b="1" baseline="0" dirty="0" smtClean="0">
                          <a:solidFill>
                            <a:schemeClr val="accent1"/>
                          </a:solidFill>
                          <a:latin typeface="Arial" panose="020B0604020202020204" pitchFamily="34" charset="0"/>
                          <a:cs typeface="Arial" panose="020B0604020202020204" pitchFamily="34" charset="0"/>
                        </a:rPr>
                        <a:t> scalar used for DPD anchor limits</a:t>
                      </a:r>
                      <a:endParaRPr lang="en-US" sz="1100" b="1" dirty="0">
                        <a:solidFill>
                          <a:schemeClr val="accent1"/>
                        </a:solidFill>
                        <a:latin typeface="Arial" panose="020B0604020202020204" pitchFamily="34" charset="0"/>
                        <a:cs typeface="Arial" panose="020B0604020202020204" pitchFamily="34" charset="0"/>
                      </a:endParaRPr>
                    </a:p>
                  </a:txBody>
                  <a:tcPr marL="36576" marR="36576" marT="27432" marB="2743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lvl1pPr marL="0" algn="l" defTabSz="457200" rtl="0" eaLnBrk="1" latinLnBrk="0" hangingPunct="1">
                        <a:defRPr sz="1800" b="1" kern="1200">
                          <a:solidFill>
                            <a:schemeClr val="lt1"/>
                          </a:solidFill>
                          <a:latin typeface="Arial"/>
                        </a:defRPr>
                      </a:lvl1pPr>
                      <a:lvl2pPr marL="457200" algn="l" defTabSz="457200" rtl="0" eaLnBrk="1" latinLnBrk="0" hangingPunct="1">
                        <a:defRPr sz="1800" b="1" kern="1200">
                          <a:solidFill>
                            <a:schemeClr val="lt1"/>
                          </a:solidFill>
                          <a:latin typeface="Arial"/>
                        </a:defRPr>
                      </a:lvl2pPr>
                      <a:lvl3pPr marL="914400" algn="l" defTabSz="457200" rtl="0" eaLnBrk="1" latinLnBrk="0" hangingPunct="1">
                        <a:defRPr sz="1800" b="1" kern="1200">
                          <a:solidFill>
                            <a:schemeClr val="lt1"/>
                          </a:solidFill>
                          <a:latin typeface="Arial"/>
                        </a:defRPr>
                      </a:lvl3pPr>
                      <a:lvl4pPr marL="1371600" algn="l" defTabSz="457200" rtl="0" eaLnBrk="1" latinLnBrk="0" hangingPunct="1">
                        <a:defRPr sz="1800" b="1" kern="1200">
                          <a:solidFill>
                            <a:schemeClr val="lt1"/>
                          </a:solidFill>
                          <a:latin typeface="Arial"/>
                        </a:defRPr>
                      </a:lvl4pPr>
                      <a:lvl5pPr marL="1828800" algn="l" defTabSz="457200" rtl="0" eaLnBrk="1" latinLnBrk="0" hangingPunct="1">
                        <a:defRPr sz="1800" b="1" kern="1200">
                          <a:solidFill>
                            <a:schemeClr val="lt1"/>
                          </a:solidFill>
                          <a:latin typeface="Arial"/>
                        </a:defRPr>
                      </a:lvl5pPr>
                      <a:lvl6pPr marL="2286000" algn="l" defTabSz="457200" rtl="0" eaLnBrk="1" latinLnBrk="0" hangingPunct="1">
                        <a:defRPr sz="1800" b="1" kern="1200">
                          <a:solidFill>
                            <a:schemeClr val="lt1"/>
                          </a:solidFill>
                          <a:latin typeface="Arial"/>
                        </a:defRPr>
                      </a:lvl6pPr>
                      <a:lvl7pPr marL="2743200" algn="l" defTabSz="457200" rtl="0" eaLnBrk="1" latinLnBrk="0" hangingPunct="1">
                        <a:defRPr sz="1800" b="1" kern="1200">
                          <a:solidFill>
                            <a:schemeClr val="lt1"/>
                          </a:solidFill>
                          <a:latin typeface="Arial"/>
                        </a:defRPr>
                      </a:lvl7pPr>
                      <a:lvl8pPr marL="3200400" algn="l" defTabSz="457200" rtl="0" eaLnBrk="1" latinLnBrk="0" hangingPunct="1">
                        <a:defRPr sz="1800" b="1" kern="1200">
                          <a:solidFill>
                            <a:schemeClr val="lt1"/>
                          </a:solidFill>
                          <a:latin typeface="Arial"/>
                        </a:defRPr>
                      </a:lvl8pPr>
                      <a:lvl9pPr marL="3657600" algn="l" defTabSz="457200" rtl="0" eaLnBrk="1" latinLnBrk="0" hangingPunct="1">
                        <a:defRPr sz="1800" b="1" kern="1200">
                          <a:solidFill>
                            <a:schemeClr val="lt1"/>
                          </a:solidFill>
                          <a:latin typeface="Arial"/>
                        </a:defRPr>
                      </a:lvl9pPr>
                    </a:lstStyle>
                    <a:p>
                      <a:pPr algn="ctr"/>
                      <a:r>
                        <a:rPr lang="en-US" sz="1100" b="1" dirty="0" smtClean="0">
                          <a:solidFill>
                            <a:schemeClr val="accent1"/>
                          </a:solidFill>
                          <a:latin typeface="Arial" panose="020B0604020202020204" pitchFamily="34" charset="0"/>
                          <a:cs typeface="Arial" panose="020B0604020202020204" pitchFamily="34" charset="0"/>
                        </a:rPr>
                        <a:t>Anchor DPD limits </a:t>
                      </a:r>
                    </a:p>
                    <a:p>
                      <a:pPr algn="ctr"/>
                      <a:r>
                        <a:rPr lang="en-US" sz="1100" b="0" dirty="0" smtClean="0">
                          <a:solidFill>
                            <a:schemeClr val="accent1"/>
                          </a:solidFill>
                          <a:latin typeface="Arial" panose="020B0604020202020204" pitchFamily="34" charset="0"/>
                          <a:cs typeface="Arial" panose="020B0604020202020204" pitchFamily="34" charset="0"/>
                        </a:rPr>
                        <a:t>(average)</a:t>
                      </a:r>
                      <a:endParaRPr lang="en-US" sz="1100" b="0" dirty="0">
                        <a:solidFill>
                          <a:schemeClr val="accent1"/>
                        </a:solidFill>
                        <a:latin typeface="Arial" panose="020B0604020202020204" pitchFamily="34" charset="0"/>
                        <a:cs typeface="Arial" panose="020B0604020202020204" pitchFamily="34" charset="0"/>
                      </a:endParaRPr>
                    </a:p>
                  </a:txBody>
                  <a:tcPr marL="36576" marR="36576" marT="27432" marB="2743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hMerge="1">
                  <a:txBody>
                    <a:bodyPr/>
                    <a:lstStyle/>
                    <a:p>
                      <a:pPr algn="ctr"/>
                      <a:endParaRPr lang="en-US" sz="1200" b="1" dirty="0">
                        <a:solidFill>
                          <a:schemeClr val="tx1"/>
                        </a:solidFill>
                        <a:latin typeface="+mj-lt"/>
                        <a:cs typeface="Arial" panose="020B0604020202020204" pitchFamily="34" charset="0"/>
                      </a:endParaRPr>
                    </a:p>
                  </a:txBody>
                  <a:tcPr marL="36576" marR="36576" marT="27432" marB="27432"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rowSpan="2">
                  <a:txBody>
                    <a:bodyPr/>
                    <a:lstStyle>
                      <a:lvl1pPr marL="0" algn="l" defTabSz="457200" rtl="0" eaLnBrk="1" latinLnBrk="0" hangingPunct="1">
                        <a:defRPr sz="1800" b="1" kern="1200">
                          <a:solidFill>
                            <a:schemeClr val="lt1"/>
                          </a:solidFill>
                          <a:latin typeface="Arial"/>
                        </a:defRPr>
                      </a:lvl1pPr>
                      <a:lvl2pPr marL="457200" algn="l" defTabSz="457200" rtl="0" eaLnBrk="1" latinLnBrk="0" hangingPunct="1">
                        <a:defRPr sz="1800" b="1" kern="1200">
                          <a:solidFill>
                            <a:schemeClr val="lt1"/>
                          </a:solidFill>
                          <a:latin typeface="Arial"/>
                        </a:defRPr>
                      </a:lvl2pPr>
                      <a:lvl3pPr marL="914400" algn="l" defTabSz="457200" rtl="0" eaLnBrk="1" latinLnBrk="0" hangingPunct="1">
                        <a:defRPr sz="1800" b="1" kern="1200">
                          <a:solidFill>
                            <a:schemeClr val="lt1"/>
                          </a:solidFill>
                          <a:latin typeface="Arial"/>
                        </a:defRPr>
                      </a:lvl3pPr>
                      <a:lvl4pPr marL="1371600" algn="l" defTabSz="457200" rtl="0" eaLnBrk="1" latinLnBrk="0" hangingPunct="1">
                        <a:defRPr sz="1800" b="1" kern="1200">
                          <a:solidFill>
                            <a:schemeClr val="lt1"/>
                          </a:solidFill>
                          <a:latin typeface="Arial"/>
                        </a:defRPr>
                      </a:lvl4pPr>
                      <a:lvl5pPr marL="1828800" algn="l" defTabSz="457200" rtl="0" eaLnBrk="1" latinLnBrk="0" hangingPunct="1">
                        <a:defRPr sz="1800" b="1" kern="1200">
                          <a:solidFill>
                            <a:schemeClr val="lt1"/>
                          </a:solidFill>
                          <a:latin typeface="Arial"/>
                        </a:defRPr>
                      </a:lvl5pPr>
                      <a:lvl6pPr marL="2286000" algn="l" defTabSz="457200" rtl="0" eaLnBrk="1" latinLnBrk="0" hangingPunct="1">
                        <a:defRPr sz="1800" b="1" kern="1200">
                          <a:solidFill>
                            <a:schemeClr val="lt1"/>
                          </a:solidFill>
                          <a:latin typeface="Arial"/>
                        </a:defRPr>
                      </a:lvl6pPr>
                      <a:lvl7pPr marL="2743200" algn="l" defTabSz="457200" rtl="0" eaLnBrk="1" latinLnBrk="0" hangingPunct="1">
                        <a:defRPr sz="1800" b="1" kern="1200">
                          <a:solidFill>
                            <a:schemeClr val="lt1"/>
                          </a:solidFill>
                          <a:latin typeface="Arial"/>
                        </a:defRPr>
                      </a:lvl7pPr>
                      <a:lvl8pPr marL="3200400" algn="l" defTabSz="457200" rtl="0" eaLnBrk="1" latinLnBrk="0" hangingPunct="1">
                        <a:defRPr sz="1800" b="1" kern="1200">
                          <a:solidFill>
                            <a:schemeClr val="lt1"/>
                          </a:solidFill>
                          <a:latin typeface="Arial"/>
                        </a:defRPr>
                      </a:lvl8pPr>
                      <a:lvl9pPr marL="3657600" algn="l" defTabSz="457200" rtl="0" eaLnBrk="1" latinLnBrk="0" hangingPunct="1">
                        <a:defRPr sz="1800" b="1" kern="1200">
                          <a:solidFill>
                            <a:schemeClr val="lt1"/>
                          </a:solidFill>
                          <a:latin typeface="Arial"/>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100" b="0" baseline="0" dirty="0" smtClean="0">
                          <a:solidFill>
                            <a:schemeClr val="bg1"/>
                          </a:solidFill>
                          <a:latin typeface="Arial" panose="020B0604020202020204" pitchFamily="34" charset="0"/>
                          <a:cs typeface="Arial" panose="020B0604020202020204" pitchFamily="34" charset="0"/>
                        </a:rPr>
                        <a:t>Avg. </a:t>
                      </a:r>
                      <a:r>
                        <a:rPr lang="en-US" sz="1100" b="1" kern="1200" baseline="0" dirty="0" smtClean="0">
                          <a:solidFill>
                            <a:schemeClr val="bg1"/>
                          </a:solidFill>
                          <a:latin typeface="Arial" panose="020B0604020202020204" pitchFamily="34" charset="0"/>
                          <a:ea typeface="+mn-ea"/>
                          <a:cs typeface="Arial" panose="020B0604020202020204" pitchFamily="34" charset="0"/>
                        </a:rPr>
                        <a:t>60+ DPD </a:t>
                      </a:r>
                      <a:r>
                        <a:rPr lang="en-US" sz="1100" b="0" kern="1200" baseline="0" dirty="0" smtClean="0">
                          <a:solidFill>
                            <a:schemeClr val="bg1"/>
                          </a:solidFill>
                          <a:latin typeface="Arial" panose="020B0604020202020204" pitchFamily="34" charset="0"/>
                          <a:ea typeface="+mn-ea"/>
                          <a:cs typeface="Arial" panose="020B0604020202020204" pitchFamily="34" charset="0"/>
                        </a:rPr>
                        <a:t>(Mar 15-16)</a:t>
                      </a:r>
                      <a:endParaRPr lang="en-GB" sz="1100" b="0" i="0" kern="1200" dirty="0" smtClean="0">
                        <a:solidFill>
                          <a:schemeClr val="bg1"/>
                        </a:solidFill>
                        <a:latin typeface="Arial" panose="020B0604020202020204" pitchFamily="34" charset="0"/>
                        <a:ea typeface="+mn-ea"/>
                        <a:cs typeface="Arial" panose="020B0604020202020204" pitchFamily="34" charset="0"/>
                      </a:endParaRPr>
                    </a:p>
                  </a:txBody>
                  <a:tcPr marL="36576" marR="36576" marT="27432" marB="2743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606060"/>
                    </a:solidFill>
                  </a:tcPr>
                </a:tc>
              </a:tr>
              <a:tr h="259553">
                <a:tc vMerge="1">
                  <a:txBody>
                    <a:bodyPr/>
                    <a:lstStyle/>
                    <a:p>
                      <a:endParaRPr lang="en-US" sz="1000" b="1" dirty="0" smtClean="0">
                        <a:solidFill>
                          <a:srgbClr val="FF0000"/>
                        </a:solidFill>
                        <a:latin typeface="+mj-lt"/>
                        <a:cs typeface="Arial" panose="020B0604020202020204" pitchFamily="34" charset="0"/>
                      </a:endParaRPr>
                    </a:p>
                  </a:txBody>
                  <a:tcPr marL="36576" marR="36576" marT="27432" marB="27432"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algn="ctr"/>
                      <a:endParaRPr lang="en-GB" sz="1000" b="1" i="0" dirty="0">
                        <a:solidFill>
                          <a:schemeClr val="tx1"/>
                        </a:solidFill>
                        <a:latin typeface="+mj-lt"/>
                      </a:endParaRPr>
                    </a:p>
                  </a:txBody>
                  <a:tcPr marL="36576" marR="36576" marT="27432" marB="27432"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5"/>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a:r>
                        <a:rPr lang="en-US" sz="1100" b="1" dirty="0" smtClean="0">
                          <a:solidFill>
                            <a:schemeClr val="tx1"/>
                          </a:solidFill>
                          <a:latin typeface="Arial" panose="020B0604020202020204" pitchFamily="34" charset="0"/>
                          <a:cs typeface="Arial" panose="020B0604020202020204" pitchFamily="34" charset="0"/>
                        </a:rPr>
                        <a:t>Amber</a:t>
                      </a:r>
                      <a:endParaRPr lang="en-US" sz="1100" b="1" dirty="0">
                        <a:solidFill>
                          <a:schemeClr val="tx1"/>
                        </a:solidFill>
                        <a:latin typeface="Arial" panose="020B0604020202020204" pitchFamily="34" charset="0"/>
                        <a:cs typeface="Arial" panose="020B0604020202020204" pitchFamily="34" charset="0"/>
                      </a:endParaRPr>
                    </a:p>
                  </a:txBody>
                  <a:tcPr marL="36576" marR="36576" marT="27432" marB="2743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a:r>
                        <a:rPr lang="en-US" sz="1100" b="1" dirty="0" smtClean="0">
                          <a:solidFill>
                            <a:schemeClr val="bg1"/>
                          </a:solidFill>
                          <a:latin typeface="Arial" panose="020B0604020202020204" pitchFamily="34" charset="0"/>
                          <a:cs typeface="Arial" panose="020B0604020202020204" pitchFamily="34" charset="0"/>
                        </a:rPr>
                        <a:t>Red</a:t>
                      </a:r>
                      <a:endParaRPr lang="en-US" sz="1100" b="1" dirty="0">
                        <a:solidFill>
                          <a:schemeClr val="bg1"/>
                        </a:solidFill>
                        <a:latin typeface="Arial" panose="020B0604020202020204" pitchFamily="34" charset="0"/>
                        <a:cs typeface="Arial" panose="020B0604020202020204" pitchFamily="34" charset="0"/>
                      </a:endParaRPr>
                    </a:p>
                  </a:txBody>
                  <a:tcPr marL="36576" marR="36576" marT="27432" marB="2743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vMerge="1">
                  <a:txBody>
                    <a:bodyPr/>
                    <a:lstStyle/>
                    <a:p>
                      <a:pPr algn="ctr"/>
                      <a:endParaRPr lang="en-US" sz="1100" b="1" dirty="0">
                        <a:solidFill>
                          <a:schemeClr val="tx1"/>
                        </a:solidFill>
                        <a:latin typeface="Arial" panose="020B0604020202020204" pitchFamily="34" charset="0"/>
                        <a:cs typeface="Arial" panose="020B0604020202020204" pitchFamily="34" charset="0"/>
                      </a:endParaRPr>
                    </a:p>
                  </a:txBody>
                  <a:tcPr marL="36576" marR="36576" marT="27432" marB="2743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a:r>
                        <a:rPr lang="en-US" sz="1100" b="1" dirty="0" smtClean="0">
                          <a:solidFill>
                            <a:schemeClr val="tx1"/>
                          </a:solidFill>
                          <a:latin typeface="Arial" panose="020B0604020202020204" pitchFamily="34" charset="0"/>
                          <a:cs typeface="Arial" panose="020B0604020202020204" pitchFamily="34" charset="0"/>
                        </a:rPr>
                        <a:t>Amber</a:t>
                      </a:r>
                      <a:endParaRPr lang="en-US" sz="1100" b="1" dirty="0">
                        <a:solidFill>
                          <a:schemeClr val="tx1"/>
                        </a:solidFill>
                        <a:latin typeface="Arial" panose="020B0604020202020204" pitchFamily="34" charset="0"/>
                        <a:cs typeface="Arial" panose="020B0604020202020204" pitchFamily="34" charset="0"/>
                      </a:endParaRPr>
                    </a:p>
                  </a:txBody>
                  <a:tcPr marL="36576" marR="36576" marT="27432" marB="2743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a:r>
                        <a:rPr lang="en-US" sz="1100" b="1" dirty="0" smtClean="0">
                          <a:solidFill>
                            <a:schemeClr val="bg1"/>
                          </a:solidFill>
                          <a:latin typeface="Arial" panose="020B0604020202020204" pitchFamily="34" charset="0"/>
                          <a:cs typeface="Arial" panose="020B0604020202020204" pitchFamily="34" charset="0"/>
                        </a:rPr>
                        <a:t>Red</a:t>
                      </a:r>
                      <a:endParaRPr lang="en-US" sz="1100" b="1" dirty="0">
                        <a:solidFill>
                          <a:schemeClr val="bg1"/>
                        </a:solidFill>
                        <a:latin typeface="Arial" panose="020B0604020202020204" pitchFamily="34" charset="0"/>
                        <a:cs typeface="Arial" panose="020B0604020202020204" pitchFamily="34" charset="0"/>
                      </a:endParaRPr>
                    </a:p>
                  </a:txBody>
                  <a:tcPr marL="36576" marR="36576" marT="27432" marB="2743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v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GB" sz="1100" b="0" i="0" kern="1200" dirty="0" smtClean="0">
                        <a:solidFill>
                          <a:schemeClr val="bg1"/>
                        </a:solidFill>
                        <a:latin typeface="+mn-lt"/>
                        <a:ea typeface="+mn-ea"/>
                        <a:cs typeface="+mn-cs"/>
                      </a:endParaRPr>
                    </a:p>
                  </a:txBody>
                  <a:tcPr marL="36576" marR="36576" marT="27432" marB="27432"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3"/>
                    </a:solidFill>
                  </a:tcPr>
                </a:tc>
              </a:tr>
              <a:tr h="302219">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marL="0" indent="0" algn="l" defTabSz="914400" rtl="0" eaLnBrk="1" latinLnBrk="0" hangingPunct="1"/>
                      <a:r>
                        <a:rPr lang="en-US" sz="1100" b="1" kern="1200" dirty="0" smtClean="0">
                          <a:solidFill>
                            <a:schemeClr val="tx1"/>
                          </a:solidFill>
                          <a:latin typeface="Arial" panose="020B0604020202020204" pitchFamily="34" charset="0"/>
                          <a:ea typeface="+mn-ea"/>
                          <a:cs typeface="Arial" panose="020B0604020202020204" pitchFamily="34" charset="0"/>
                        </a:rPr>
                        <a:t>SBNA Retail Banking</a:t>
                      </a:r>
                      <a:endParaRPr lang="en-US" sz="1100" b="1" kern="1200" dirty="0">
                        <a:solidFill>
                          <a:schemeClr val="tx1"/>
                        </a:solidFill>
                        <a:latin typeface="Arial" panose="020B0604020202020204" pitchFamily="34" charset="0"/>
                        <a:ea typeface="+mn-ea"/>
                        <a:cs typeface="Arial" panose="020B0604020202020204" pitchFamily="34" charset="0"/>
                      </a:endParaRPr>
                    </a:p>
                  </a:txBody>
                  <a:tcPr marL="36576" marR="36576" marT="27432" marB="2743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fontAlgn="ctr"/>
                      <a:r>
                        <a:rPr lang="en-US" sz="1100" b="1" i="0" u="none" strike="noStrike" dirty="0">
                          <a:solidFill>
                            <a:schemeClr val="tx1"/>
                          </a:solidFill>
                          <a:effectLst/>
                          <a:latin typeface="Arial" panose="020B0604020202020204" pitchFamily="34" charset="0"/>
                          <a:cs typeface="Arial" panose="020B0604020202020204" pitchFamily="34" charset="0"/>
                        </a:rPr>
                        <a:t>3.3 - 7.3</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t"/>
                      <a:r>
                        <a:rPr lang="en-US" sz="1100" b="1" i="0" u="none" strike="noStrike" dirty="0">
                          <a:effectLst/>
                          <a:latin typeface="Arial"/>
                        </a:rPr>
                        <a:t>2.6 - 4.9%</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fontAlgn="b"/>
                      <a:r>
                        <a:rPr lang="en-US" sz="1100" b="1" i="0" u="none" strike="noStrike">
                          <a:effectLst/>
                          <a:latin typeface="Arial"/>
                        </a:rPr>
                        <a:t>3.2 - 6.2%</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a:txBody>
                    <a:bodyPr/>
                    <a:lstStyle/>
                    <a:p>
                      <a:pPr algn="ctr" fontAlgn="ctr"/>
                      <a:r>
                        <a:rPr lang="en-US" sz="1100" b="1" i="0" u="none" strike="noStrike" dirty="0">
                          <a:effectLst/>
                          <a:latin typeface="Arial"/>
                        </a:rPr>
                        <a:t>4.3</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t"/>
                      <a:r>
                        <a:rPr lang="en-US" sz="1100" b="1" i="0" u="none" strike="noStrike" dirty="0">
                          <a:effectLst/>
                          <a:latin typeface="Arial"/>
                        </a:rPr>
                        <a:t>3.2%</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fontAlgn="b"/>
                      <a:r>
                        <a:rPr lang="en-US" sz="1100" b="1" i="0" u="none" strike="noStrike" dirty="0">
                          <a:solidFill>
                            <a:schemeClr val="tx1"/>
                          </a:solidFill>
                          <a:effectLst/>
                          <a:latin typeface="Arial"/>
                        </a:rPr>
                        <a:t>4.0%</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fontAlgn="b"/>
                      <a:r>
                        <a:rPr lang="en-US" sz="1100" b="1" i="0" u="none" strike="noStrike" dirty="0">
                          <a:solidFill>
                            <a:schemeClr val="tx1"/>
                          </a:solidFill>
                          <a:effectLst/>
                          <a:latin typeface="Arial" panose="020B0604020202020204" pitchFamily="34" charset="0"/>
                          <a:cs typeface="Arial" panose="020B0604020202020204" pitchFamily="34" charset="0"/>
                        </a:rPr>
                        <a:t>2.1%</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BFBFBF">
                        <a:lumMod val="40000"/>
                        <a:lumOff val="60000"/>
                      </a:srgbClr>
                    </a:solidFill>
                  </a:tcPr>
                </a:tc>
              </a:tr>
              <a:tr h="302219">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l" fontAlgn="b"/>
                      <a:r>
                        <a:rPr lang="en-US" sz="1100" b="0" i="0" u="none" strike="noStrike" dirty="0">
                          <a:solidFill>
                            <a:schemeClr val="tx1"/>
                          </a:solidFill>
                          <a:effectLst/>
                          <a:latin typeface="Arial" panose="020B0604020202020204" pitchFamily="34" charset="0"/>
                          <a:cs typeface="Arial" panose="020B0604020202020204" pitchFamily="34" charset="0"/>
                        </a:rPr>
                        <a:t>Residential Mortgage</a:t>
                      </a:r>
                    </a:p>
                  </a:txBody>
                  <a:tcPr marL="22860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fontAlgn="ctr"/>
                      <a:r>
                        <a:rPr lang="en-US" sz="1100" b="0" i="0" u="none" strike="noStrike">
                          <a:solidFill>
                            <a:schemeClr val="tx1"/>
                          </a:solidFill>
                          <a:effectLst/>
                          <a:latin typeface="Arial" panose="020B0604020202020204" pitchFamily="34" charset="0"/>
                          <a:cs typeface="Arial" panose="020B0604020202020204" pitchFamily="34" charset="0"/>
                        </a:rPr>
                        <a:t>8.1 - 22.5</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t"/>
                      <a:r>
                        <a:rPr lang="en-US" sz="1100" b="0" i="0" u="none" strike="noStrike" dirty="0">
                          <a:effectLst/>
                          <a:latin typeface="Arial"/>
                        </a:rPr>
                        <a:t>3.6 - 7.9%</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fontAlgn="b"/>
                      <a:r>
                        <a:rPr lang="en-US" sz="1100" b="0" i="0" u="none" strike="noStrike">
                          <a:effectLst/>
                          <a:latin typeface="Arial"/>
                        </a:rPr>
                        <a:t>4.6 - 10.1%</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a:txBody>
                    <a:bodyPr/>
                    <a:lstStyle/>
                    <a:p>
                      <a:pPr algn="ctr" fontAlgn="ctr"/>
                      <a:r>
                        <a:rPr lang="en-US" sz="1100" b="0" i="0" u="none" strike="noStrike">
                          <a:effectLst/>
                          <a:latin typeface="Arial"/>
                        </a:rPr>
                        <a:t>13.5</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t"/>
                      <a:r>
                        <a:rPr lang="en-US" sz="1100" b="0" i="0" u="none" strike="noStrike" dirty="0">
                          <a:effectLst/>
                          <a:latin typeface="Arial"/>
                        </a:rPr>
                        <a:t>4.7%</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fontAlgn="b"/>
                      <a:r>
                        <a:rPr lang="en-US" sz="1100" b="0" i="0" u="none" strike="noStrike" dirty="0">
                          <a:solidFill>
                            <a:schemeClr val="tx1"/>
                          </a:solidFill>
                          <a:effectLst/>
                          <a:latin typeface="Arial"/>
                        </a:rPr>
                        <a:t>6.1%</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fontAlgn="b"/>
                      <a:r>
                        <a:rPr lang="en-US" sz="1100" b="0" i="0" u="none" strike="noStrike" dirty="0">
                          <a:solidFill>
                            <a:schemeClr val="tx1"/>
                          </a:solidFill>
                          <a:effectLst/>
                          <a:latin typeface="Arial" panose="020B0604020202020204" pitchFamily="34" charset="0"/>
                          <a:cs typeface="Arial" panose="020B0604020202020204" pitchFamily="34" charset="0"/>
                        </a:rPr>
                        <a:t>3.1%</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BFBFBF">
                        <a:lumMod val="40000"/>
                        <a:lumOff val="60000"/>
                      </a:srgbClr>
                    </a:solidFill>
                  </a:tcPr>
                </a:tc>
              </a:tr>
              <a:tr h="302219">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l" fontAlgn="b"/>
                      <a:r>
                        <a:rPr lang="en-US" sz="1100" b="0" i="0" u="none" strike="noStrike" dirty="0">
                          <a:solidFill>
                            <a:schemeClr val="tx1"/>
                          </a:solidFill>
                          <a:effectLst/>
                          <a:latin typeface="Arial" panose="020B0604020202020204" pitchFamily="34" charset="0"/>
                          <a:cs typeface="Arial" panose="020B0604020202020204" pitchFamily="34" charset="0"/>
                        </a:rPr>
                        <a:t>Home Equity</a:t>
                      </a:r>
                    </a:p>
                  </a:txBody>
                  <a:tcPr marL="22860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fontAlgn="ctr"/>
                      <a:r>
                        <a:rPr lang="en-US" sz="1100" b="0" i="0" u="none" strike="noStrike">
                          <a:solidFill>
                            <a:schemeClr val="tx1"/>
                          </a:solidFill>
                          <a:effectLst/>
                          <a:latin typeface="Arial" panose="020B0604020202020204" pitchFamily="34" charset="0"/>
                          <a:cs typeface="Arial" panose="020B0604020202020204" pitchFamily="34" charset="0"/>
                        </a:rPr>
                        <a:t>5.2 - 8.2</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t"/>
                      <a:r>
                        <a:rPr lang="en-US" sz="1100" b="0" i="0" u="none" strike="noStrike" dirty="0">
                          <a:effectLst/>
                          <a:latin typeface="Arial"/>
                        </a:rPr>
                        <a:t>2.3 - 3.7%</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fontAlgn="t"/>
                      <a:r>
                        <a:rPr lang="en-US" sz="1100" b="0" i="0" u="none" strike="noStrike">
                          <a:effectLst/>
                          <a:latin typeface="Arial"/>
                        </a:rPr>
                        <a:t>2.9 - 4.5%</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a:txBody>
                    <a:bodyPr/>
                    <a:lstStyle/>
                    <a:p>
                      <a:pPr algn="ctr" fontAlgn="ctr"/>
                      <a:r>
                        <a:rPr lang="en-US" sz="1100" b="0" i="0" u="none" strike="noStrike">
                          <a:effectLst/>
                          <a:latin typeface="Arial"/>
                        </a:rPr>
                        <a:t>5.7</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t"/>
                      <a:r>
                        <a:rPr lang="en-US" sz="1100" b="0" i="0" u="none" strike="noStrike" dirty="0">
                          <a:effectLst/>
                          <a:latin typeface="Arial"/>
                        </a:rPr>
                        <a:t>2.6%</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fontAlgn="t"/>
                      <a:r>
                        <a:rPr lang="en-US" sz="1100" b="0" i="0" u="none" strike="noStrike" dirty="0">
                          <a:solidFill>
                            <a:schemeClr val="tx1"/>
                          </a:solidFill>
                          <a:effectLst/>
                          <a:latin typeface="Arial"/>
                        </a:rPr>
                        <a:t>3.2%</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fontAlgn="b"/>
                      <a:r>
                        <a:rPr lang="en-US" sz="1100" b="0" i="0" u="none" strike="noStrike" dirty="0">
                          <a:solidFill>
                            <a:schemeClr val="tx1"/>
                          </a:solidFill>
                          <a:effectLst/>
                          <a:latin typeface="Arial" panose="020B0604020202020204" pitchFamily="34" charset="0"/>
                          <a:cs typeface="Arial" panose="020B0604020202020204" pitchFamily="34" charset="0"/>
                        </a:rPr>
                        <a:t>1.8%</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BFBFBF">
                        <a:lumMod val="40000"/>
                        <a:lumOff val="60000"/>
                      </a:srgbClr>
                    </a:solidFill>
                  </a:tcPr>
                </a:tc>
              </a:tr>
              <a:tr h="302219">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l" fontAlgn="b"/>
                      <a:r>
                        <a:rPr lang="en-US" sz="1100" b="0" i="0" u="none" strike="noStrike" dirty="0">
                          <a:solidFill>
                            <a:schemeClr val="tx1"/>
                          </a:solidFill>
                          <a:effectLst/>
                          <a:latin typeface="Arial" panose="020B0604020202020204" pitchFamily="34" charset="0"/>
                          <a:cs typeface="Arial" panose="020B0604020202020204" pitchFamily="34" charset="0"/>
                        </a:rPr>
                        <a:t>Consumer Cards</a:t>
                      </a:r>
                    </a:p>
                  </a:txBody>
                  <a:tcPr marL="22860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fontAlgn="ctr"/>
                      <a:r>
                        <a:rPr lang="en-US" sz="1100" b="0" i="0" u="none" strike="noStrike" dirty="0">
                          <a:solidFill>
                            <a:schemeClr val="tx1"/>
                          </a:solidFill>
                          <a:effectLst/>
                          <a:latin typeface="Arial" panose="020B0604020202020204" pitchFamily="34" charset="0"/>
                          <a:cs typeface="Arial" panose="020B0604020202020204" pitchFamily="34" charset="0"/>
                        </a:rPr>
                        <a:t>0.5 - 0.5</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t"/>
                      <a:r>
                        <a:rPr lang="en-US" sz="1100" b="0" i="0" u="none" strike="noStrike">
                          <a:effectLst/>
                          <a:latin typeface="Arial"/>
                        </a:rPr>
                        <a:t>1.8 - 2.2%</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fontAlgn="t"/>
                      <a:r>
                        <a:rPr lang="en-US" sz="1100" b="0" i="0" u="none" strike="noStrike" dirty="0">
                          <a:effectLst/>
                          <a:latin typeface="Arial"/>
                        </a:rPr>
                        <a:t>2.4 - 2.9%</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a:txBody>
                    <a:bodyPr/>
                    <a:lstStyle/>
                    <a:p>
                      <a:pPr algn="ctr" fontAlgn="ctr"/>
                      <a:r>
                        <a:rPr lang="en-US" sz="1100" b="0" i="0" u="none" strike="noStrike">
                          <a:effectLst/>
                          <a:latin typeface="Arial"/>
                        </a:rPr>
                        <a:t>0.5</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t"/>
                      <a:r>
                        <a:rPr lang="en-US" sz="1100" b="0" i="0" u="none" strike="noStrike" dirty="0">
                          <a:effectLst/>
                          <a:latin typeface="Arial"/>
                        </a:rPr>
                        <a:t>2.0%</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fontAlgn="t"/>
                      <a:r>
                        <a:rPr lang="en-US" sz="1100" b="0" i="0" u="none" strike="noStrike" dirty="0">
                          <a:solidFill>
                            <a:schemeClr val="tx1"/>
                          </a:solidFill>
                          <a:effectLst/>
                          <a:latin typeface="Arial"/>
                        </a:rPr>
                        <a:t>2.7%</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fontAlgn="b"/>
                      <a:r>
                        <a:rPr lang="en-US" sz="1100" b="0" i="0" u="none" strike="noStrike" dirty="0">
                          <a:solidFill>
                            <a:schemeClr val="tx1"/>
                          </a:solidFill>
                          <a:effectLst/>
                          <a:latin typeface="Arial" panose="020B0604020202020204" pitchFamily="34" charset="0"/>
                          <a:cs typeface="Arial" panose="020B0604020202020204" pitchFamily="34" charset="0"/>
                        </a:rPr>
                        <a:t>1.2%</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BFBFBF">
                        <a:lumMod val="40000"/>
                        <a:lumOff val="60000"/>
                      </a:srgbClr>
                    </a:solidFill>
                  </a:tcPr>
                </a:tc>
              </a:tr>
              <a:tr h="302219">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l" fontAlgn="b"/>
                      <a:r>
                        <a:rPr lang="en-US" sz="1100" b="0" i="0" u="none" strike="noStrike" dirty="0" smtClean="0">
                          <a:solidFill>
                            <a:schemeClr val="tx1"/>
                          </a:solidFill>
                          <a:effectLst/>
                          <a:latin typeface="Arial" panose="020B0604020202020204" pitchFamily="34" charset="0"/>
                          <a:cs typeface="Arial" panose="020B0604020202020204" pitchFamily="34" charset="0"/>
                        </a:rPr>
                        <a:t>Other </a:t>
                      </a:r>
                      <a:r>
                        <a:rPr lang="en-US" sz="1100" b="0" i="0" u="none" strike="noStrike" kern="1200" dirty="0" smtClean="0">
                          <a:solidFill>
                            <a:schemeClr val="tx1"/>
                          </a:solidFill>
                          <a:effectLst/>
                          <a:latin typeface="Arial" panose="020B0604020202020204" pitchFamily="34" charset="0"/>
                          <a:ea typeface="+mn-ea"/>
                          <a:cs typeface="Arial" panose="020B0604020202020204" pitchFamily="34" charset="0"/>
                        </a:rPr>
                        <a:t>Consumer</a:t>
                      </a:r>
                      <a:endParaRPr lang="en-US" sz="1100" b="0" i="0" u="none" strike="noStrike" baseline="30000" dirty="0">
                        <a:solidFill>
                          <a:schemeClr val="tx1"/>
                        </a:solidFill>
                        <a:effectLst/>
                        <a:latin typeface="Arial" panose="020B0604020202020204" pitchFamily="34" charset="0"/>
                        <a:cs typeface="Arial" panose="020B0604020202020204" pitchFamily="34" charset="0"/>
                      </a:endParaRPr>
                    </a:p>
                  </a:txBody>
                  <a:tcPr marL="22860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fontAlgn="ctr"/>
                      <a:r>
                        <a:rPr lang="en-US" sz="1100" b="0" i="0" u="none" strike="noStrike">
                          <a:solidFill>
                            <a:schemeClr val="tx1"/>
                          </a:solidFill>
                          <a:effectLst/>
                          <a:latin typeface="Arial" panose="020B0604020202020204" pitchFamily="34" charset="0"/>
                          <a:cs typeface="Arial" panose="020B0604020202020204" pitchFamily="34" charset="0"/>
                        </a:rPr>
                        <a:t>0.5 - 0.7</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t"/>
                      <a:r>
                        <a:rPr lang="en-US" sz="1100" b="0" i="0" u="none" strike="noStrike">
                          <a:effectLst/>
                          <a:latin typeface="Arial"/>
                        </a:rPr>
                        <a:t>0.8 - 1.2%</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fontAlgn="t"/>
                      <a:r>
                        <a:rPr lang="en-US" sz="1100" b="0" i="0" u="none" strike="noStrike">
                          <a:effectLst/>
                          <a:latin typeface="Arial"/>
                        </a:rPr>
                        <a:t>1 - 1.3%</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a:txBody>
                    <a:bodyPr/>
                    <a:lstStyle/>
                    <a:p>
                      <a:pPr algn="ctr" fontAlgn="ctr"/>
                      <a:r>
                        <a:rPr lang="en-US" sz="1100" b="0" i="0" u="none" strike="noStrike">
                          <a:effectLst/>
                          <a:latin typeface="Arial"/>
                        </a:rPr>
                        <a:t>0.6</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t"/>
                      <a:r>
                        <a:rPr lang="en-US" sz="1100" b="0" i="0" u="none" strike="noStrike" dirty="0">
                          <a:effectLst/>
                          <a:latin typeface="Arial"/>
                        </a:rPr>
                        <a:t>1.0%</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fontAlgn="t"/>
                      <a:r>
                        <a:rPr lang="en-US" sz="1100" b="0" i="0" u="none" strike="noStrike" dirty="0">
                          <a:solidFill>
                            <a:schemeClr val="tx1"/>
                          </a:solidFill>
                          <a:effectLst/>
                          <a:latin typeface="Arial"/>
                        </a:rPr>
                        <a:t>1.1%</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fontAlgn="b"/>
                      <a:r>
                        <a:rPr lang="en-US" sz="1100" b="0" i="0" u="none" strike="noStrike" dirty="0" smtClean="0">
                          <a:solidFill>
                            <a:schemeClr val="tx1"/>
                          </a:solidFill>
                          <a:effectLst/>
                          <a:latin typeface="Arial" panose="020B0604020202020204" pitchFamily="34" charset="0"/>
                          <a:cs typeface="Arial" panose="020B0604020202020204" pitchFamily="34" charset="0"/>
                        </a:rPr>
                        <a:t>0.5%</a:t>
                      </a:r>
                      <a:endParaRPr lang="en-US" sz="1100" b="0" i="0" u="none" strike="noStrike" dirty="0">
                        <a:solidFill>
                          <a:schemeClr val="tx1"/>
                        </a:solidFill>
                        <a:effectLst/>
                        <a:latin typeface="Arial" panose="020B0604020202020204" pitchFamily="34" charset="0"/>
                        <a:cs typeface="Arial" panose="020B0604020202020204" pitchFamily="34" charset="0"/>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BFBFBF">
                        <a:lumMod val="40000"/>
                        <a:lumOff val="60000"/>
                      </a:srgbClr>
                    </a:solidFill>
                  </a:tcPr>
                </a:tc>
              </a:tr>
              <a:tr h="302219">
                <a:tc>
                  <a:txBody>
                    <a:bodyPr/>
                    <a:lstStyle>
                      <a:lvl1pPr marL="0" algn="l" defTabSz="457200" rtl="0" eaLnBrk="1" latinLnBrk="0" hangingPunct="1">
                        <a:defRPr sz="1800" b="1" kern="1200">
                          <a:solidFill>
                            <a:schemeClr val="lt1"/>
                          </a:solidFill>
                          <a:latin typeface="Arial"/>
                        </a:defRPr>
                      </a:lvl1pPr>
                      <a:lvl2pPr marL="457200" algn="l" defTabSz="457200" rtl="0" eaLnBrk="1" latinLnBrk="0" hangingPunct="1">
                        <a:defRPr sz="1800" b="1" kern="1200">
                          <a:solidFill>
                            <a:schemeClr val="lt1"/>
                          </a:solidFill>
                          <a:latin typeface="Arial"/>
                        </a:defRPr>
                      </a:lvl2pPr>
                      <a:lvl3pPr marL="914400" algn="l" defTabSz="457200" rtl="0" eaLnBrk="1" latinLnBrk="0" hangingPunct="1">
                        <a:defRPr sz="1800" b="1" kern="1200">
                          <a:solidFill>
                            <a:schemeClr val="lt1"/>
                          </a:solidFill>
                          <a:latin typeface="Arial"/>
                        </a:defRPr>
                      </a:lvl3pPr>
                      <a:lvl4pPr marL="1371600" algn="l" defTabSz="457200" rtl="0" eaLnBrk="1" latinLnBrk="0" hangingPunct="1">
                        <a:defRPr sz="1800" b="1" kern="1200">
                          <a:solidFill>
                            <a:schemeClr val="lt1"/>
                          </a:solidFill>
                          <a:latin typeface="Arial"/>
                        </a:defRPr>
                      </a:lvl4pPr>
                      <a:lvl5pPr marL="1828800" algn="l" defTabSz="457200" rtl="0" eaLnBrk="1" latinLnBrk="0" hangingPunct="1">
                        <a:defRPr sz="1800" b="1" kern="1200">
                          <a:solidFill>
                            <a:schemeClr val="lt1"/>
                          </a:solidFill>
                          <a:latin typeface="Arial"/>
                        </a:defRPr>
                      </a:lvl5pPr>
                      <a:lvl6pPr marL="2286000" algn="l" defTabSz="457200" rtl="0" eaLnBrk="1" latinLnBrk="0" hangingPunct="1">
                        <a:defRPr sz="1800" b="1" kern="1200">
                          <a:solidFill>
                            <a:schemeClr val="lt1"/>
                          </a:solidFill>
                          <a:latin typeface="Arial"/>
                        </a:defRPr>
                      </a:lvl6pPr>
                      <a:lvl7pPr marL="2743200" algn="l" defTabSz="457200" rtl="0" eaLnBrk="1" latinLnBrk="0" hangingPunct="1">
                        <a:defRPr sz="1800" b="1" kern="1200">
                          <a:solidFill>
                            <a:schemeClr val="lt1"/>
                          </a:solidFill>
                          <a:latin typeface="Arial"/>
                        </a:defRPr>
                      </a:lvl7pPr>
                      <a:lvl8pPr marL="3200400" algn="l" defTabSz="457200" rtl="0" eaLnBrk="1" latinLnBrk="0" hangingPunct="1">
                        <a:defRPr sz="1800" b="1" kern="1200">
                          <a:solidFill>
                            <a:schemeClr val="lt1"/>
                          </a:solidFill>
                          <a:latin typeface="Arial"/>
                        </a:defRPr>
                      </a:lvl8pPr>
                      <a:lvl9pPr marL="3657600" algn="l" defTabSz="457200" rtl="0" eaLnBrk="1" latinLnBrk="0" hangingPunct="1">
                        <a:defRPr sz="1800" b="1" kern="1200">
                          <a:solidFill>
                            <a:schemeClr val="lt1"/>
                          </a:solidFill>
                          <a:latin typeface="Arial"/>
                        </a:defRPr>
                      </a:lvl9pPr>
                    </a:lstStyle>
                    <a:p>
                      <a:pPr algn="l" fontAlgn="b"/>
                      <a:r>
                        <a:rPr lang="en-US" sz="1100" b="0" i="0" u="none" strike="noStrike" dirty="0">
                          <a:solidFill>
                            <a:schemeClr val="tx1"/>
                          </a:solidFill>
                          <a:effectLst/>
                          <a:latin typeface="Arial" panose="020B0604020202020204" pitchFamily="34" charset="0"/>
                          <a:cs typeface="Arial" panose="020B0604020202020204" pitchFamily="34" charset="0"/>
                        </a:rPr>
                        <a:t>Run-off</a:t>
                      </a:r>
                    </a:p>
                  </a:txBody>
                  <a:tcPr marL="22860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457200" rtl="0" eaLnBrk="1" latinLnBrk="0" hangingPunct="1">
                        <a:defRPr sz="1800" b="1" kern="1200">
                          <a:solidFill>
                            <a:schemeClr val="lt1"/>
                          </a:solidFill>
                          <a:latin typeface="Arial"/>
                        </a:defRPr>
                      </a:lvl1pPr>
                      <a:lvl2pPr marL="457200" algn="l" defTabSz="457200" rtl="0" eaLnBrk="1" latinLnBrk="0" hangingPunct="1">
                        <a:defRPr sz="1800" b="1" kern="1200">
                          <a:solidFill>
                            <a:schemeClr val="lt1"/>
                          </a:solidFill>
                          <a:latin typeface="Arial"/>
                        </a:defRPr>
                      </a:lvl2pPr>
                      <a:lvl3pPr marL="914400" algn="l" defTabSz="457200" rtl="0" eaLnBrk="1" latinLnBrk="0" hangingPunct="1">
                        <a:defRPr sz="1800" b="1" kern="1200">
                          <a:solidFill>
                            <a:schemeClr val="lt1"/>
                          </a:solidFill>
                          <a:latin typeface="Arial"/>
                        </a:defRPr>
                      </a:lvl3pPr>
                      <a:lvl4pPr marL="1371600" algn="l" defTabSz="457200" rtl="0" eaLnBrk="1" latinLnBrk="0" hangingPunct="1">
                        <a:defRPr sz="1800" b="1" kern="1200">
                          <a:solidFill>
                            <a:schemeClr val="lt1"/>
                          </a:solidFill>
                          <a:latin typeface="Arial"/>
                        </a:defRPr>
                      </a:lvl4pPr>
                      <a:lvl5pPr marL="1828800" algn="l" defTabSz="457200" rtl="0" eaLnBrk="1" latinLnBrk="0" hangingPunct="1">
                        <a:defRPr sz="1800" b="1" kern="1200">
                          <a:solidFill>
                            <a:schemeClr val="lt1"/>
                          </a:solidFill>
                          <a:latin typeface="Arial"/>
                        </a:defRPr>
                      </a:lvl5pPr>
                      <a:lvl6pPr marL="2286000" algn="l" defTabSz="457200" rtl="0" eaLnBrk="1" latinLnBrk="0" hangingPunct="1">
                        <a:defRPr sz="1800" b="1" kern="1200">
                          <a:solidFill>
                            <a:schemeClr val="lt1"/>
                          </a:solidFill>
                          <a:latin typeface="Arial"/>
                        </a:defRPr>
                      </a:lvl6pPr>
                      <a:lvl7pPr marL="2743200" algn="l" defTabSz="457200" rtl="0" eaLnBrk="1" latinLnBrk="0" hangingPunct="1">
                        <a:defRPr sz="1800" b="1" kern="1200">
                          <a:solidFill>
                            <a:schemeClr val="lt1"/>
                          </a:solidFill>
                          <a:latin typeface="Arial"/>
                        </a:defRPr>
                      </a:lvl7pPr>
                      <a:lvl8pPr marL="3200400" algn="l" defTabSz="457200" rtl="0" eaLnBrk="1" latinLnBrk="0" hangingPunct="1">
                        <a:defRPr sz="1800" b="1" kern="1200">
                          <a:solidFill>
                            <a:schemeClr val="lt1"/>
                          </a:solidFill>
                          <a:latin typeface="Arial"/>
                        </a:defRPr>
                      </a:lvl8pPr>
                      <a:lvl9pPr marL="3657600" algn="l" defTabSz="457200" rtl="0" eaLnBrk="1" latinLnBrk="0" hangingPunct="1">
                        <a:defRPr sz="1800" b="1" kern="1200">
                          <a:solidFill>
                            <a:schemeClr val="lt1"/>
                          </a:solidFill>
                          <a:latin typeface="Arial"/>
                        </a:defRPr>
                      </a:lvl9pPr>
                    </a:lstStyle>
                    <a:p>
                      <a:pPr algn="ctr" fontAlgn="ctr"/>
                      <a:r>
                        <a:rPr lang="en-US" sz="1100" b="0" i="0" u="none" strike="noStrike" dirty="0">
                          <a:solidFill>
                            <a:schemeClr val="tx1"/>
                          </a:solidFill>
                          <a:effectLst/>
                          <a:latin typeface="Arial" panose="020B0604020202020204" pitchFamily="34" charset="0"/>
                          <a:cs typeface="Arial" panose="020B0604020202020204" pitchFamily="34" charset="0"/>
                        </a:rPr>
                        <a:t>0.3 - 0.4</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t"/>
                      <a:r>
                        <a:rPr lang="en-US" sz="1100" b="0" i="0" u="none" strike="noStrike">
                          <a:effectLst/>
                          <a:latin typeface="Arial"/>
                        </a:rPr>
                        <a:t>0.8 - 1.1%</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fontAlgn="t"/>
                      <a:r>
                        <a:rPr lang="en-US" sz="1100" b="0" i="0" u="none" strike="noStrike" dirty="0">
                          <a:effectLst/>
                          <a:latin typeface="Arial"/>
                        </a:rPr>
                        <a:t>1.1 - 1.5%</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a:txBody>
                    <a:bodyPr/>
                    <a:lstStyle/>
                    <a:p>
                      <a:pPr algn="ctr" fontAlgn="ctr"/>
                      <a:r>
                        <a:rPr lang="en-US" sz="1100" b="0" i="0" u="none" strike="noStrike" dirty="0">
                          <a:effectLst/>
                          <a:latin typeface="Arial"/>
                        </a:rPr>
                        <a:t>0.4</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t"/>
                      <a:r>
                        <a:rPr lang="en-US" sz="1100" b="0" i="0" u="none" strike="noStrike" dirty="0">
                          <a:effectLst/>
                          <a:latin typeface="Arial"/>
                        </a:rPr>
                        <a:t>1.0%</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fontAlgn="t"/>
                      <a:r>
                        <a:rPr lang="en-US" sz="1100" b="0" i="0" u="none" strike="noStrike" dirty="0">
                          <a:solidFill>
                            <a:schemeClr val="tx1"/>
                          </a:solidFill>
                          <a:effectLst/>
                          <a:latin typeface="Arial"/>
                        </a:rPr>
                        <a:t>1.3%</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a:txBody>
                    <a:bodyPr/>
                    <a:lstStyle>
                      <a:lvl1pPr marL="0" algn="l" defTabSz="457200" rtl="0" eaLnBrk="1" latinLnBrk="0" hangingPunct="1">
                        <a:defRPr sz="1800" b="1" kern="1200">
                          <a:solidFill>
                            <a:schemeClr val="lt1"/>
                          </a:solidFill>
                          <a:latin typeface="Arial"/>
                        </a:defRPr>
                      </a:lvl1pPr>
                      <a:lvl2pPr marL="457200" algn="l" defTabSz="457200" rtl="0" eaLnBrk="1" latinLnBrk="0" hangingPunct="1">
                        <a:defRPr sz="1800" b="1" kern="1200">
                          <a:solidFill>
                            <a:schemeClr val="lt1"/>
                          </a:solidFill>
                          <a:latin typeface="Arial"/>
                        </a:defRPr>
                      </a:lvl2pPr>
                      <a:lvl3pPr marL="914400" algn="l" defTabSz="457200" rtl="0" eaLnBrk="1" latinLnBrk="0" hangingPunct="1">
                        <a:defRPr sz="1800" b="1" kern="1200">
                          <a:solidFill>
                            <a:schemeClr val="lt1"/>
                          </a:solidFill>
                          <a:latin typeface="Arial"/>
                        </a:defRPr>
                      </a:lvl3pPr>
                      <a:lvl4pPr marL="1371600" algn="l" defTabSz="457200" rtl="0" eaLnBrk="1" latinLnBrk="0" hangingPunct="1">
                        <a:defRPr sz="1800" b="1" kern="1200">
                          <a:solidFill>
                            <a:schemeClr val="lt1"/>
                          </a:solidFill>
                          <a:latin typeface="Arial"/>
                        </a:defRPr>
                      </a:lvl4pPr>
                      <a:lvl5pPr marL="1828800" algn="l" defTabSz="457200" rtl="0" eaLnBrk="1" latinLnBrk="0" hangingPunct="1">
                        <a:defRPr sz="1800" b="1" kern="1200">
                          <a:solidFill>
                            <a:schemeClr val="lt1"/>
                          </a:solidFill>
                          <a:latin typeface="Arial"/>
                        </a:defRPr>
                      </a:lvl5pPr>
                      <a:lvl6pPr marL="2286000" algn="l" defTabSz="457200" rtl="0" eaLnBrk="1" latinLnBrk="0" hangingPunct="1">
                        <a:defRPr sz="1800" b="1" kern="1200">
                          <a:solidFill>
                            <a:schemeClr val="lt1"/>
                          </a:solidFill>
                          <a:latin typeface="Arial"/>
                        </a:defRPr>
                      </a:lvl6pPr>
                      <a:lvl7pPr marL="2743200" algn="l" defTabSz="457200" rtl="0" eaLnBrk="1" latinLnBrk="0" hangingPunct="1">
                        <a:defRPr sz="1800" b="1" kern="1200">
                          <a:solidFill>
                            <a:schemeClr val="lt1"/>
                          </a:solidFill>
                          <a:latin typeface="Arial"/>
                        </a:defRPr>
                      </a:lvl7pPr>
                      <a:lvl8pPr marL="3200400" algn="l" defTabSz="457200" rtl="0" eaLnBrk="1" latinLnBrk="0" hangingPunct="1">
                        <a:defRPr sz="1800" b="1" kern="1200">
                          <a:solidFill>
                            <a:schemeClr val="lt1"/>
                          </a:solidFill>
                          <a:latin typeface="Arial"/>
                        </a:defRPr>
                      </a:lvl8pPr>
                      <a:lvl9pPr marL="3657600" algn="l" defTabSz="457200" rtl="0" eaLnBrk="1" latinLnBrk="0" hangingPunct="1">
                        <a:defRPr sz="1800" b="1" kern="1200">
                          <a:solidFill>
                            <a:schemeClr val="lt1"/>
                          </a:solidFill>
                          <a:latin typeface="Arial"/>
                        </a:defRPr>
                      </a:lvl9pPr>
                    </a:lstStyle>
                    <a:p>
                      <a:pPr algn="ctr" fontAlgn="b"/>
                      <a:r>
                        <a:rPr lang="en-US" sz="1100" b="0" i="0" u="none" strike="noStrike" dirty="0">
                          <a:solidFill>
                            <a:schemeClr val="tx1"/>
                          </a:solidFill>
                          <a:effectLst/>
                          <a:latin typeface="Arial" panose="020B0604020202020204" pitchFamily="34" charset="0"/>
                          <a:cs typeface="Arial" panose="020B0604020202020204" pitchFamily="34" charset="0"/>
                        </a:rPr>
                        <a:t>0.8%</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BFBFBF">
                        <a:lumMod val="40000"/>
                        <a:lumOff val="60000"/>
                      </a:srgbClr>
                    </a:solidFill>
                  </a:tcPr>
                </a:tc>
              </a:tr>
            </a:tbl>
          </a:graphicData>
        </a:graphic>
      </p:graphicFrame>
      <p:sp>
        <p:nvSpPr>
          <p:cNvPr id="17" name="Rectangle 16"/>
          <p:cNvSpPr/>
          <p:nvPr/>
        </p:nvSpPr>
        <p:spPr>
          <a:xfrm>
            <a:off x="6360160" y="2711699"/>
            <a:ext cx="1838960" cy="301752"/>
          </a:xfrm>
          <a:prstGeom prst="rect">
            <a:avLst/>
          </a:prstGeom>
          <a:noFill/>
          <a:ln w="28575" cap="flat" cmpd="sng" algn="ctr">
            <a:solidFill>
              <a:srgbClr val="FF0000"/>
            </a:solidFill>
            <a:prstDash val="solid"/>
          </a:ln>
          <a:effectLst/>
        </p:spPr>
        <p:txBody>
          <a:bodyPr lIns="73152" tIns="73152" rIns="73152" bIns="73152"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smtClean="0">
              <a:ln>
                <a:noFill/>
              </a:ln>
              <a:solidFill>
                <a:srgbClr val="000000"/>
              </a:solidFill>
              <a:effectLst/>
              <a:uLnTx/>
              <a:uFillTx/>
              <a:latin typeface="Arial"/>
              <a:ea typeface="+mn-ea"/>
              <a:cs typeface="+mn-cs"/>
            </a:endParaRPr>
          </a:p>
        </p:txBody>
      </p:sp>
      <p:sp>
        <p:nvSpPr>
          <p:cNvPr id="23" name="Rectangle 22"/>
          <p:cNvSpPr/>
          <p:nvPr/>
        </p:nvSpPr>
        <p:spPr>
          <a:xfrm>
            <a:off x="297762" y="352762"/>
            <a:ext cx="554960" cy="707886"/>
          </a:xfrm>
          <a:prstGeom prst="rect">
            <a:avLst/>
          </a:prstGeom>
        </p:spPr>
        <p:txBody>
          <a:bodyPr wrap="none">
            <a:spAutoFit/>
          </a:bodyPr>
          <a:lstStyle/>
          <a:p>
            <a:pPr lvl="0" fontAlgn="ctr">
              <a:lnSpc>
                <a:spcPct val="100000"/>
              </a:lnSpc>
              <a:spcBef>
                <a:spcPts val="0"/>
              </a:spcBef>
              <a:spcAft>
                <a:spcPts val="0"/>
              </a:spcAft>
              <a:defRPr/>
            </a:pPr>
            <a:r>
              <a:rPr lang="en-US" sz="4000" b="1" dirty="0" smtClean="0">
                <a:solidFill>
                  <a:srgbClr val="FF0000"/>
                </a:solidFill>
              </a:rPr>
              <a:t>B</a:t>
            </a:r>
            <a:endParaRPr lang="en-US" sz="4000" b="1" dirty="0">
              <a:solidFill>
                <a:srgbClr val="FF0000"/>
              </a:solidFill>
            </a:endParaRPr>
          </a:p>
        </p:txBody>
      </p:sp>
      <p:sp>
        <p:nvSpPr>
          <p:cNvPr id="27" name="Content Placeholder 2"/>
          <p:cNvSpPr txBox="1">
            <a:spLocks/>
          </p:cNvSpPr>
          <p:nvPr/>
        </p:nvSpPr>
        <p:spPr>
          <a:xfrm>
            <a:off x="917575" y="479456"/>
            <a:ext cx="8097107" cy="435610"/>
          </a:xfrm>
          <a:prstGeom prst="rect">
            <a:avLst/>
          </a:prstGeom>
        </p:spPr>
        <p:txBody>
          <a:bodyPr lIns="0" tIns="0" rIns="0" bIns="0" anchor="ctr"/>
          <a:lstStyle>
            <a:lvl1pPr marL="0" indent="0" algn="l" defTabSz="457200" rtl="0" eaLnBrk="1" latinLnBrk="0" hangingPunct="1">
              <a:spcBef>
                <a:spcPts val="0"/>
              </a:spcBef>
              <a:buFont typeface="Arial"/>
              <a:buNone/>
              <a:defRPr sz="2000" b="1" kern="1200">
                <a:solidFill>
                  <a:schemeClr val="tx1"/>
                </a:solidFill>
                <a:latin typeface="Arial" panose="020B0604020202020204" pitchFamily="34" charset="0"/>
                <a:ea typeface="+mn-ea"/>
                <a:cs typeface="Arial" panose="020B0604020202020204" pitchFamily="34" charset="0"/>
              </a:defRPr>
            </a:lvl1pPr>
            <a:lvl2pPr marL="457200" indent="0" algn="l" defTabSz="457200" rtl="0" eaLnBrk="1" latinLnBrk="0" hangingPunct="1">
              <a:spcBef>
                <a:spcPct val="20000"/>
              </a:spcBef>
              <a:buFont typeface="Arial"/>
              <a:buNone/>
              <a:defRPr sz="2800" kern="1200">
                <a:solidFill>
                  <a:schemeClr val="tx1"/>
                </a:solidFill>
                <a:latin typeface="+mn-lt"/>
                <a:ea typeface="+mn-ea"/>
                <a:cs typeface="+mn-cs"/>
              </a:defRPr>
            </a:lvl2pPr>
            <a:lvl3pPr marL="914400" indent="0" algn="l" defTabSz="457200" rtl="0" eaLnBrk="1" latinLnBrk="0" hangingPunct="1">
              <a:spcBef>
                <a:spcPct val="20000"/>
              </a:spcBef>
              <a:buFont typeface="Arial"/>
              <a:buNone/>
              <a:defRPr sz="2400" kern="1200">
                <a:solidFill>
                  <a:schemeClr val="tx1"/>
                </a:solidFill>
                <a:latin typeface="+mn-lt"/>
                <a:ea typeface="+mn-ea"/>
                <a:cs typeface="+mn-cs"/>
              </a:defRPr>
            </a:lvl3pPr>
            <a:lvl4pPr marL="1371600" indent="0" algn="l" defTabSz="457200" rtl="0" eaLnBrk="1" latinLnBrk="0" hangingPunct="1">
              <a:spcBef>
                <a:spcPct val="20000"/>
              </a:spcBef>
              <a:buFont typeface="Arial"/>
              <a:buNone/>
              <a:defRPr sz="20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GB" dirty="0"/>
              <a:t>Calibration: </a:t>
            </a:r>
            <a:r>
              <a:rPr lang="en-US" b="0" dirty="0"/>
              <a:t>Range of delinquency limits </a:t>
            </a:r>
            <a:r>
              <a:rPr lang="en-US" b="0" dirty="0" smtClean="0"/>
              <a:t>– Retail</a:t>
            </a:r>
            <a:endParaRPr lang="en-US" b="0" dirty="0"/>
          </a:p>
        </p:txBody>
      </p:sp>
      <p:grpSp>
        <p:nvGrpSpPr>
          <p:cNvPr id="14" name="Group 13"/>
          <p:cNvGrpSpPr/>
          <p:nvPr/>
        </p:nvGrpSpPr>
        <p:grpSpPr>
          <a:xfrm>
            <a:off x="443921" y="72184"/>
            <a:ext cx="4221138" cy="189008"/>
            <a:chOff x="403281" y="164517"/>
            <a:chExt cx="4221138" cy="189008"/>
          </a:xfrm>
        </p:grpSpPr>
        <p:sp>
          <p:nvSpPr>
            <p:cNvPr id="18" name="Text Box 75"/>
            <p:cNvSpPr txBox="1">
              <a:spLocks noChangeArrowheads="1"/>
            </p:cNvSpPr>
            <p:nvPr/>
          </p:nvSpPr>
          <p:spPr bwMode="gray">
            <a:xfrm>
              <a:off x="636148" y="166688"/>
              <a:ext cx="3988271" cy="184666"/>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none" lIns="0" tIns="0" rIns="0" bIns="0">
              <a:spAutoFit/>
            </a:bodyPr>
            <a:lstStyle/>
            <a:p>
              <a:pPr algn="l">
                <a:lnSpc>
                  <a:spcPct val="100000"/>
                </a:lnSpc>
              </a:pPr>
              <a:r>
                <a:rPr lang="en-US" sz="1200" dirty="0">
                  <a:solidFill>
                    <a:srgbClr val="FF0000"/>
                  </a:solidFill>
                </a:rPr>
                <a:t>Credit </a:t>
              </a:r>
              <a:r>
                <a:rPr lang="en-US" sz="1200" dirty="0" smtClean="0">
                  <a:solidFill>
                    <a:srgbClr val="FF0000"/>
                  </a:solidFill>
                </a:rPr>
                <a:t>risk – </a:t>
              </a:r>
              <a:r>
                <a:rPr lang="en-US" sz="1200" dirty="0">
                  <a:solidFill>
                    <a:srgbClr val="FF0000"/>
                  </a:solidFill>
                </a:rPr>
                <a:t>Losses: </a:t>
              </a:r>
              <a:r>
                <a:rPr lang="en-US" sz="1200" dirty="0">
                  <a:solidFill>
                    <a:schemeClr val="accent1"/>
                  </a:solidFill>
                </a:rPr>
                <a:t>Calibration – </a:t>
              </a:r>
              <a:r>
                <a:rPr lang="en-US" sz="1200" dirty="0" smtClean="0">
                  <a:solidFill>
                    <a:srgbClr val="FF0000"/>
                  </a:solidFill>
                </a:rPr>
                <a:t>% </a:t>
              </a:r>
              <a:r>
                <a:rPr lang="en-US" sz="1200" dirty="0">
                  <a:solidFill>
                    <a:srgbClr val="FF0000"/>
                  </a:solidFill>
                </a:rPr>
                <a:t>60/61+ days past </a:t>
              </a:r>
              <a:r>
                <a:rPr lang="en-US" sz="1200" dirty="0" smtClean="0">
                  <a:solidFill>
                    <a:srgbClr val="FF0000"/>
                  </a:solidFill>
                </a:rPr>
                <a:t>due</a:t>
              </a:r>
              <a:endParaRPr lang="en-US" sz="1200" dirty="0">
                <a:solidFill>
                  <a:srgbClr val="FF0000"/>
                </a:solidFill>
              </a:endParaRPr>
            </a:p>
          </p:txBody>
        </p:sp>
        <p:sp>
          <p:nvSpPr>
            <p:cNvPr id="19" name="Oval 18"/>
            <p:cNvSpPr/>
            <p:nvPr/>
          </p:nvSpPr>
          <p:spPr bwMode="auto">
            <a:xfrm>
              <a:off x="403281" y="164517"/>
              <a:ext cx="189008" cy="189008"/>
            </a:xfrm>
            <a:prstGeom prst="ellipse">
              <a:avLst/>
            </a:prstGeom>
            <a:solidFill>
              <a:srgbClr val="FF000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lang="en-US" b="1" dirty="0">
                  <a:solidFill>
                    <a:schemeClr val="bg1"/>
                  </a:solidFill>
                  <a:ea typeface="ＭＳ Ｐゴシック" pitchFamily="-112" charset="-128"/>
                  <a:cs typeface="ＭＳ Ｐゴシック" pitchFamily="-112" charset="-128"/>
                </a:rPr>
                <a:t>2</a:t>
              </a:r>
              <a:endParaRPr kumimoji="0" lang="en-US" b="1" i="0" u="none" strike="noStrike" cap="none" normalizeH="0" baseline="0" dirty="0">
                <a:ln>
                  <a:noFill/>
                </a:ln>
                <a:solidFill>
                  <a:schemeClr val="bg1"/>
                </a:solidFill>
                <a:effectLst/>
                <a:latin typeface="Arial" charset="0"/>
                <a:ea typeface="ＭＳ Ｐゴシック" pitchFamily="-112" charset="-128"/>
                <a:cs typeface="ＭＳ Ｐゴシック" pitchFamily="-112" charset="-128"/>
              </a:endParaRPr>
            </a:p>
          </p:txBody>
        </p:sp>
      </p:grpSp>
    </p:spTree>
    <p:extLst>
      <p:ext uri="{BB962C8B-B14F-4D97-AF65-F5344CB8AC3E}">
        <p14:creationId xmlns:p14="http://schemas.microsoft.com/office/powerpoint/2010/main" val="2164041095"/>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8" name="Object 27" hidden="1"/>
          <p:cNvGraphicFramePr>
            <a:graphicFrameLocks noChangeAspect="1"/>
          </p:cNvGraphicFramePr>
          <p:nvPr>
            <p:custDataLst>
              <p:tags r:id="rId2"/>
            </p:custDataLst>
            <p:extLst>
              <p:ext uri="{D42A27DB-BD31-4B8C-83A1-F6EECF244321}">
                <p14:modId xmlns:p14="http://schemas.microsoft.com/office/powerpoint/2010/main" val="3002896684"/>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84876" name="think-cell Slide" r:id="rId29" imgW="270" imgH="270" progId="TCLayout.ActiveDocument.1">
                  <p:embed/>
                </p:oleObj>
              </mc:Choice>
              <mc:Fallback>
                <p:oleObj name="think-cell Slide" r:id="rId29" imgW="270" imgH="270" progId="TCLayout.ActiveDocument.1">
                  <p:embed/>
                  <p:pic>
                    <p:nvPicPr>
                      <p:cNvPr id="0" name=""/>
                      <p:cNvPicPr/>
                      <p:nvPr/>
                    </p:nvPicPr>
                    <p:blipFill>
                      <a:blip r:embed="rId30"/>
                      <a:stretch>
                        <a:fillRect/>
                      </a:stretch>
                    </p:blipFill>
                    <p:spPr>
                      <a:xfrm>
                        <a:off x="1588" y="1588"/>
                        <a:ext cx="1587" cy="1587"/>
                      </a:xfrm>
                      <a:prstGeom prst="rect">
                        <a:avLst/>
                      </a:prstGeom>
                    </p:spPr>
                  </p:pic>
                </p:oleObj>
              </mc:Fallback>
            </mc:AlternateContent>
          </a:graphicData>
        </a:graphic>
      </p:graphicFrame>
      <p:sp>
        <p:nvSpPr>
          <p:cNvPr id="27" name="Rectangle 26" hidden="1"/>
          <p:cNvSpPr/>
          <p:nvPr>
            <p:custDataLst>
              <p:tags r:id="rId3"/>
            </p:custDataLst>
          </p:nvPr>
        </p:nvSpPr>
        <p:spPr bwMode="auto">
          <a:xfrm>
            <a:off x="0" y="0"/>
            <a:ext cx="158750" cy="158750"/>
          </a:xfrm>
          <a:prstGeom prst="rect">
            <a:avLst/>
          </a:prstGeom>
          <a:solidFill>
            <a:schemeClr val="bg1"/>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nSpc>
                <a:spcPct val="100000"/>
              </a:lnSpc>
            </a:pPr>
            <a:endParaRPr lang="en-GB" dirty="0" smtClean="0">
              <a:solidFill>
                <a:schemeClr val="tx1"/>
              </a:solidFill>
              <a:latin typeface="Arial"/>
              <a:cs typeface="Arial"/>
              <a:sym typeface="Arial"/>
            </a:endParaRPr>
          </a:p>
        </p:txBody>
      </p:sp>
      <p:sp>
        <p:nvSpPr>
          <p:cNvPr id="42" name="Rectangle 41"/>
          <p:cNvSpPr/>
          <p:nvPr/>
        </p:nvSpPr>
        <p:spPr>
          <a:xfrm>
            <a:off x="366713" y="1463040"/>
            <a:ext cx="4795837" cy="370614"/>
          </a:xfrm>
          <a:prstGeom prst="rect">
            <a:avLst/>
          </a:prstGeom>
        </p:spPr>
        <p:txBody>
          <a:bodyPr wrap="square" lIns="0" tIns="0" rIns="0" bIns="0">
            <a:spAutoFit/>
          </a:bodyPr>
          <a:lstStyle/>
          <a:p>
            <a:pPr algn="l"/>
            <a:r>
              <a:rPr lang="en-GB" sz="1400" b="1" dirty="0" smtClean="0">
                <a:solidFill>
                  <a:srgbClr val="FF0000"/>
                </a:solidFill>
                <a:latin typeface="Arial" panose="020B0604020202020204" pitchFamily="34" charset="0"/>
                <a:cs typeface="Arial" panose="020B0604020202020204" pitchFamily="34" charset="0"/>
              </a:rPr>
              <a:t>SBNA Retail – delinquency </a:t>
            </a:r>
            <a:r>
              <a:rPr lang="en-GB" sz="1400" b="1" dirty="0">
                <a:solidFill>
                  <a:srgbClr val="FF0000"/>
                </a:solidFill>
                <a:latin typeface="Arial" panose="020B0604020202020204" pitchFamily="34" charset="0"/>
                <a:cs typeface="Arial" panose="020B0604020202020204" pitchFamily="34" charset="0"/>
              </a:rPr>
              <a:t>trigger </a:t>
            </a:r>
            <a:r>
              <a:rPr lang="en-GB" sz="1400" b="1" dirty="0" smtClean="0">
                <a:solidFill>
                  <a:srgbClr val="FF0000"/>
                </a:solidFill>
                <a:latin typeface="Arial" panose="020B0604020202020204" pitchFamily="34" charset="0"/>
                <a:cs typeface="Arial" panose="020B0604020202020204" pitchFamily="34" charset="0"/>
              </a:rPr>
              <a:t>and limit</a:t>
            </a:r>
            <a:endParaRPr lang="en-GB" sz="1400" b="1" dirty="0">
              <a:solidFill>
                <a:srgbClr val="FF0000"/>
              </a:solidFill>
              <a:latin typeface="Arial" panose="020B0604020202020204" pitchFamily="34" charset="0"/>
              <a:cs typeface="Arial" panose="020B0604020202020204" pitchFamily="34" charset="0"/>
            </a:endParaRPr>
          </a:p>
          <a:p>
            <a:pPr algn="l"/>
            <a:r>
              <a:rPr lang="en-GB" sz="1400" kern="0" dirty="0">
                <a:solidFill>
                  <a:srgbClr val="FF0000"/>
                </a:solidFill>
                <a:latin typeface="Arial" panose="020B0604020202020204" pitchFamily="34" charset="0"/>
                <a:ea typeface="ＭＳ Ｐゴシック"/>
                <a:cs typeface="Arial" panose="020B0604020202020204" pitchFamily="34" charset="0"/>
              </a:rPr>
              <a:t>Limit % vs historical 60+ DPD (Mar ’15 – Feb ’16)</a:t>
            </a:r>
          </a:p>
        </p:txBody>
      </p:sp>
      <p:graphicFrame>
        <p:nvGraphicFramePr>
          <p:cNvPr id="30" name="Object 29"/>
          <p:cNvGraphicFramePr>
            <a:graphicFrameLocks/>
          </p:cNvGraphicFramePr>
          <p:nvPr>
            <p:custDataLst>
              <p:tags r:id="rId4"/>
            </p:custDataLst>
            <p:extLst>
              <p:ext uri="{D42A27DB-BD31-4B8C-83A1-F6EECF244321}">
                <p14:modId xmlns:p14="http://schemas.microsoft.com/office/powerpoint/2010/main" val="1133355762"/>
              </p:ext>
            </p:extLst>
          </p:nvPr>
        </p:nvGraphicFramePr>
        <p:xfrm>
          <a:off x="762000" y="2171700"/>
          <a:ext cx="4514985" cy="2905215"/>
        </p:xfrm>
        <a:graphic>
          <a:graphicData uri="http://schemas.openxmlformats.org/presentationml/2006/ole">
            <mc:AlternateContent xmlns:mc="http://schemas.openxmlformats.org/markup-compatibility/2006">
              <mc:Choice xmlns:v="urn:schemas-microsoft-com:vml" Requires="v">
                <p:oleObj spid="_x0000_s284877" name="Chart" r:id="rId31" imgW="4514985" imgH="2905215" progId="MSGraph.Chart.8">
                  <p:embed followColorScheme="full"/>
                </p:oleObj>
              </mc:Choice>
              <mc:Fallback>
                <p:oleObj name="Chart" r:id="rId31" imgW="4514985" imgH="2905215" progId="MSGraph.Chart.8">
                  <p:embed followColorScheme="full"/>
                  <p:pic>
                    <p:nvPicPr>
                      <p:cNvPr id="0" name=""/>
                      <p:cNvPicPr/>
                      <p:nvPr/>
                    </p:nvPicPr>
                    <p:blipFill>
                      <a:blip r:embed="rId32"/>
                      <a:stretch>
                        <a:fillRect/>
                      </a:stretch>
                    </p:blipFill>
                    <p:spPr>
                      <a:xfrm>
                        <a:off x="762000" y="2171700"/>
                        <a:ext cx="4514985" cy="2905215"/>
                      </a:xfrm>
                      <a:prstGeom prst="rect">
                        <a:avLst/>
                      </a:prstGeom>
                    </p:spPr>
                  </p:pic>
                </p:oleObj>
              </mc:Fallback>
            </mc:AlternateContent>
          </a:graphicData>
        </a:graphic>
      </p:graphicFrame>
      <p:sp>
        <p:nvSpPr>
          <p:cNvPr id="34" name="Text Placeholder 6259"/>
          <p:cNvSpPr>
            <a:spLocks noGrp="1"/>
          </p:cNvSpPr>
          <p:nvPr>
            <p:custDataLst>
              <p:tags r:id="rId5"/>
            </p:custDataLst>
          </p:nvPr>
        </p:nvSpPr>
        <p:spPr bwMode="gray">
          <a:xfrm>
            <a:off x="600075" y="3562350"/>
            <a:ext cx="174625"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spcCol="0" anchor="ctr"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gn="r">
              <a:lnSpc>
                <a:spcPct val="100000"/>
              </a:lnSpc>
              <a:spcBef>
                <a:spcPct val="0"/>
              </a:spcBef>
              <a:spcAft>
                <a:spcPct val="0"/>
              </a:spcAft>
              <a:buNone/>
            </a:pPr>
            <a:fld id="{6AE1EE62-377D-45F7-98BD-9F076F6F855B}" type="datetime'''''''''''''''2''''''''''''''''''.''''''''''''0'''''''">
              <a:rPr lang="en-US" sz="1000">
                <a:latin typeface="Arial"/>
                <a:ea typeface="ＭＳ Ｐゴシック"/>
                <a:cs typeface="Arial"/>
                <a:sym typeface="Arial"/>
              </a:rPr>
              <a:pPr/>
              <a:t>2.0</a:t>
            </a:fld>
            <a:endParaRPr lang="en-GB" sz="1000" dirty="0">
              <a:latin typeface="Arial"/>
              <a:ea typeface="ＭＳ Ｐゴシック"/>
              <a:cs typeface="Arial"/>
              <a:sym typeface="Arial"/>
            </a:endParaRPr>
          </a:p>
        </p:txBody>
      </p:sp>
      <p:sp>
        <p:nvSpPr>
          <p:cNvPr id="36" name="Text Placeholder 6252"/>
          <p:cNvSpPr>
            <a:spLocks noGrp="1"/>
          </p:cNvSpPr>
          <p:nvPr>
            <p:custDataLst>
              <p:tags r:id="rId6"/>
            </p:custDataLst>
          </p:nvPr>
        </p:nvSpPr>
        <p:spPr bwMode="gray">
          <a:xfrm>
            <a:off x="600075" y="4905375"/>
            <a:ext cx="174625"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spcCol="0" anchor="ctr"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gn="r">
              <a:lnSpc>
                <a:spcPct val="100000"/>
              </a:lnSpc>
              <a:spcBef>
                <a:spcPct val="0"/>
              </a:spcBef>
              <a:spcAft>
                <a:spcPct val="0"/>
              </a:spcAft>
              <a:buNone/>
            </a:pPr>
            <a:fld id="{19CE39AD-C264-40B6-8FAB-C0AD1C0F6054}" type="datetime'0''''''''''''''''''''''''''''''''''.''0'''''''''''''''''''">
              <a:rPr lang="en-US" sz="1000">
                <a:latin typeface="Arial"/>
                <a:ea typeface="ＭＳ Ｐゴシック"/>
                <a:cs typeface="Arial"/>
                <a:sym typeface="Arial"/>
              </a:rPr>
              <a:pPr/>
              <a:t>0.0</a:t>
            </a:fld>
            <a:endParaRPr lang="en-GB" sz="1000" dirty="0">
              <a:latin typeface="Arial"/>
              <a:ea typeface="ＭＳ Ｐゴシック"/>
              <a:cs typeface="Arial"/>
              <a:sym typeface="Arial"/>
            </a:endParaRPr>
          </a:p>
        </p:txBody>
      </p:sp>
      <p:sp>
        <p:nvSpPr>
          <p:cNvPr id="35" name="Text Placeholder 6258"/>
          <p:cNvSpPr>
            <a:spLocks noGrp="1"/>
          </p:cNvSpPr>
          <p:nvPr>
            <p:custDataLst>
              <p:tags r:id="rId7"/>
            </p:custDataLst>
          </p:nvPr>
        </p:nvSpPr>
        <p:spPr bwMode="gray">
          <a:xfrm>
            <a:off x="600075" y="4229100"/>
            <a:ext cx="174625"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spcCol="0" anchor="ctr"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gn="r">
              <a:lnSpc>
                <a:spcPct val="100000"/>
              </a:lnSpc>
              <a:spcBef>
                <a:spcPct val="0"/>
              </a:spcBef>
              <a:spcAft>
                <a:spcPct val="0"/>
              </a:spcAft>
              <a:buNone/>
            </a:pPr>
            <a:fld id="{CDF9500D-6C3E-4257-87AE-482169AC2FC1}" type="datetime'''''''''''''''''''''''''''''''''1''''''''''''''''.''0'''''''">
              <a:rPr lang="en-US" sz="1000">
                <a:latin typeface="Arial"/>
                <a:ea typeface="ＭＳ Ｐゴシック"/>
                <a:cs typeface="Arial"/>
                <a:sym typeface="Arial"/>
              </a:rPr>
              <a:pPr/>
              <a:t>1.0</a:t>
            </a:fld>
            <a:endParaRPr lang="en-GB" sz="1000" dirty="0">
              <a:latin typeface="Arial"/>
              <a:ea typeface="ＭＳ Ｐゴシック"/>
              <a:cs typeface="Arial"/>
              <a:sym typeface="Arial"/>
            </a:endParaRPr>
          </a:p>
        </p:txBody>
      </p:sp>
      <p:sp>
        <p:nvSpPr>
          <p:cNvPr id="31" name="Text Placeholder 6261"/>
          <p:cNvSpPr>
            <a:spLocks noGrp="1"/>
          </p:cNvSpPr>
          <p:nvPr>
            <p:custDataLst>
              <p:tags r:id="rId8"/>
            </p:custDataLst>
          </p:nvPr>
        </p:nvSpPr>
        <p:spPr bwMode="gray">
          <a:xfrm>
            <a:off x="600075" y="2209800"/>
            <a:ext cx="174625"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spcCol="0" anchor="ctr"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gn="r">
              <a:lnSpc>
                <a:spcPct val="100000"/>
              </a:lnSpc>
              <a:spcBef>
                <a:spcPct val="0"/>
              </a:spcBef>
              <a:spcAft>
                <a:spcPct val="0"/>
              </a:spcAft>
              <a:buNone/>
            </a:pPr>
            <a:fld id="{B356A310-A173-420B-BBCA-146467E4E8FB}" type="datetime'''4''''''''''''''''''''''''''.''''0'''''''">
              <a:rPr lang="en-US" sz="1000">
                <a:latin typeface="Arial"/>
                <a:ea typeface="ＭＳ Ｐゴシック"/>
                <a:cs typeface="Arial"/>
                <a:sym typeface="Arial"/>
              </a:rPr>
              <a:pPr/>
              <a:t>4.0</a:t>
            </a:fld>
            <a:endParaRPr lang="en-GB" sz="1000" dirty="0">
              <a:latin typeface="Arial"/>
              <a:ea typeface="ＭＳ Ｐゴシック"/>
              <a:cs typeface="Arial"/>
              <a:sym typeface="Arial"/>
            </a:endParaRPr>
          </a:p>
        </p:txBody>
      </p:sp>
      <p:sp>
        <p:nvSpPr>
          <p:cNvPr id="32" name="Text Placeholder 6260"/>
          <p:cNvSpPr>
            <a:spLocks noGrp="1"/>
          </p:cNvSpPr>
          <p:nvPr>
            <p:custDataLst>
              <p:tags r:id="rId9"/>
            </p:custDataLst>
          </p:nvPr>
        </p:nvSpPr>
        <p:spPr bwMode="gray">
          <a:xfrm>
            <a:off x="600075" y="2886075"/>
            <a:ext cx="174625"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spcCol="0" anchor="ctr"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gn="r">
              <a:lnSpc>
                <a:spcPct val="100000"/>
              </a:lnSpc>
              <a:spcBef>
                <a:spcPct val="0"/>
              </a:spcBef>
              <a:spcAft>
                <a:spcPct val="0"/>
              </a:spcAft>
              <a:buNone/>
            </a:pPr>
            <a:fld id="{D877A430-DD26-4602-8DE4-AC6C7A9C9CEE}" type="datetime'''''''3.''''''''''0'''''''''''''''''''''''''''''''''''">
              <a:rPr lang="en-US" sz="1000">
                <a:latin typeface="Arial"/>
                <a:ea typeface="ＭＳ Ｐゴシック"/>
                <a:cs typeface="Arial"/>
                <a:sym typeface="Arial"/>
              </a:rPr>
              <a:pPr/>
              <a:t>3.0</a:t>
            </a:fld>
            <a:endParaRPr lang="en-GB" sz="1000" dirty="0">
              <a:latin typeface="Arial"/>
              <a:ea typeface="ＭＳ Ｐゴシック"/>
              <a:cs typeface="Arial"/>
              <a:sym typeface="Arial"/>
            </a:endParaRPr>
          </a:p>
        </p:txBody>
      </p:sp>
      <p:sp>
        <p:nvSpPr>
          <p:cNvPr id="37" name="Text Placeholder 6189"/>
          <p:cNvSpPr>
            <a:spLocks noGrp="1"/>
          </p:cNvSpPr>
          <p:nvPr>
            <p:custDataLst>
              <p:tags r:id="rId10"/>
            </p:custDataLst>
          </p:nvPr>
        </p:nvSpPr>
        <p:spPr bwMode="auto">
          <a:xfrm>
            <a:off x="5056188" y="5099050"/>
            <a:ext cx="23177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spcCol="0" anchor="t"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gn="ctr">
              <a:lnSpc>
                <a:spcPct val="100000"/>
              </a:lnSpc>
              <a:spcBef>
                <a:spcPct val="0"/>
              </a:spcBef>
              <a:spcAft>
                <a:spcPct val="0"/>
              </a:spcAft>
              <a:buNone/>
            </a:pPr>
            <a:fld id="{C586A9F9-B8C6-45BE-B46D-D98CF5D6D51B}" type="datetime'''M''''''a''''''''''''''r ''''''''''''''''''''''''''''16'''''">
              <a:rPr lang="en-US" sz="1000">
                <a:latin typeface="Arial"/>
                <a:cs typeface="Arial"/>
                <a:sym typeface="Arial"/>
              </a:rPr>
              <a:pPr/>
              <a:t>Mar 16</a:t>
            </a:fld>
            <a:endParaRPr lang="en-GB" sz="1000" dirty="0">
              <a:latin typeface="Arial"/>
              <a:cs typeface="Arial"/>
              <a:sym typeface="Arial"/>
            </a:endParaRPr>
          </a:p>
        </p:txBody>
      </p:sp>
      <p:sp>
        <p:nvSpPr>
          <p:cNvPr id="38" name="Text Placeholder 6226"/>
          <p:cNvSpPr>
            <a:spLocks noGrp="1"/>
          </p:cNvSpPr>
          <p:nvPr>
            <p:custDataLst>
              <p:tags r:id="rId11"/>
            </p:custDataLst>
          </p:nvPr>
        </p:nvSpPr>
        <p:spPr bwMode="auto">
          <a:xfrm>
            <a:off x="3976688" y="5099050"/>
            <a:ext cx="23812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spcCol="0" anchor="t"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gn="ctr">
              <a:lnSpc>
                <a:spcPct val="100000"/>
              </a:lnSpc>
              <a:spcBef>
                <a:spcPct val="0"/>
              </a:spcBef>
              <a:spcAft>
                <a:spcPct val="0"/>
              </a:spcAft>
              <a:buNone/>
            </a:pPr>
            <a:fld id="{B6614EF5-C9E9-47F6-8C06-30B008900B37}" type="datetime'''''''D''''e''''c'''''''''' ''''1''''''''''''''''''''''''''5'">
              <a:rPr lang="en-US" sz="1000">
                <a:latin typeface="Arial"/>
                <a:cs typeface="Arial"/>
                <a:sym typeface="Arial"/>
              </a:rPr>
              <a:pPr/>
              <a:t>Dec 15</a:t>
            </a:fld>
            <a:endParaRPr lang="en-GB" sz="1000" dirty="0">
              <a:latin typeface="Arial"/>
              <a:cs typeface="Arial"/>
              <a:sym typeface="Arial"/>
            </a:endParaRPr>
          </a:p>
        </p:txBody>
      </p:sp>
      <p:sp>
        <p:nvSpPr>
          <p:cNvPr id="40" name="Text Placeholder 6194"/>
          <p:cNvSpPr>
            <a:spLocks noGrp="1"/>
          </p:cNvSpPr>
          <p:nvPr>
            <p:custDataLst>
              <p:tags r:id="rId12"/>
            </p:custDataLst>
          </p:nvPr>
        </p:nvSpPr>
        <p:spPr bwMode="auto">
          <a:xfrm>
            <a:off x="1844675" y="5099050"/>
            <a:ext cx="2159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spcCol="0" anchor="t"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gn="ctr">
              <a:lnSpc>
                <a:spcPct val="100000"/>
              </a:lnSpc>
              <a:spcBef>
                <a:spcPct val="0"/>
              </a:spcBef>
              <a:spcAft>
                <a:spcPct val="0"/>
              </a:spcAft>
              <a:buNone/>
            </a:pPr>
            <a:fld id="{4ACB694E-2A38-4CB3-BAC4-8A041E26D8C9}" type="datetime'''''''''Ju''''''''n'' ''''''''1''''5'''''''''''''">
              <a:rPr lang="en-US" sz="1000">
                <a:latin typeface="Arial"/>
                <a:cs typeface="Arial"/>
                <a:sym typeface="Arial"/>
              </a:rPr>
              <a:pPr/>
              <a:t>Jun 15</a:t>
            </a:fld>
            <a:endParaRPr lang="en-GB" sz="1000" dirty="0">
              <a:latin typeface="Arial"/>
              <a:cs typeface="Arial"/>
              <a:sym typeface="Arial"/>
            </a:endParaRPr>
          </a:p>
        </p:txBody>
      </p:sp>
      <p:sp>
        <p:nvSpPr>
          <p:cNvPr id="39" name="Text Placeholder 6225"/>
          <p:cNvSpPr>
            <a:spLocks noGrp="1"/>
          </p:cNvSpPr>
          <p:nvPr>
            <p:custDataLst>
              <p:tags r:id="rId13"/>
            </p:custDataLst>
          </p:nvPr>
        </p:nvSpPr>
        <p:spPr bwMode="auto">
          <a:xfrm>
            <a:off x="2911475" y="5099050"/>
            <a:ext cx="23653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spcCol="0" anchor="t"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gn="ctr">
              <a:lnSpc>
                <a:spcPct val="100000"/>
              </a:lnSpc>
              <a:spcBef>
                <a:spcPct val="0"/>
              </a:spcBef>
              <a:spcAft>
                <a:spcPct val="0"/>
              </a:spcAft>
              <a:buNone/>
            </a:pPr>
            <a:fld id="{EEE2BABB-0EA4-4C3D-B17E-176937C20E5A}" type="datetime'''''''''''''S''ep'''''''''' ''''''''''1''5'''''''''">
              <a:rPr lang="en-US" sz="1000">
                <a:latin typeface="Arial"/>
                <a:cs typeface="Arial"/>
                <a:sym typeface="Arial"/>
              </a:rPr>
              <a:pPr/>
              <a:t>Sep 15</a:t>
            </a:fld>
            <a:endParaRPr lang="en-GB" sz="1000" dirty="0">
              <a:latin typeface="Arial"/>
              <a:cs typeface="Arial"/>
              <a:sym typeface="Arial"/>
            </a:endParaRPr>
          </a:p>
        </p:txBody>
      </p:sp>
      <p:sp>
        <p:nvSpPr>
          <p:cNvPr id="41" name="Text Placeholder 6193"/>
          <p:cNvSpPr>
            <a:spLocks noGrp="1"/>
          </p:cNvSpPr>
          <p:nvPr>
            <p:custDataLst>
              <p:tags r:id="rId14"/>
            </p:custDataLst>
          </p:nvPr>
        </p:nvSpPr>
        <p:spPr bwMode="auto">
          <a:xfrm>
            <a:off x="760413" y="5099050"/>
            <a:ext cx="23177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spcCol="0" anchor="t"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gn="ctr">
              <a:lnSpc>
                <a:spcPct val="100000"/>
              </a:lnSpc>
              <a:spcBef>
                <a:spcPct val="0"/>
              </a:spcBef>
              <a:spcAft>
                <a:spcPct val="0"/>
              </a:spcAft>
              <a:buNone/>
            </a:pPr>
            <a:fld id="{8071ECBB-263F-41FF-BDAF-BB4E917A8634}" type="datetime'''''''''''M''''''a''''''''r ''''''''''''''1''''''''''''''5'">
              <a:rPr lang="en-US" sz="1000">
                <a:latin typeface="Arial"/>
                <a:cs typeface="Arial"/>
                <a:sym typeface="Arial"/>
              </a:rPr>
              <a:pPr/>
              <a:t>Mar 15</a:t>
            </a:fld>
            <a:endParaRPr lang="en-GB" sz="1000" dirty="0">
              <a:latin typeface="Arial"/>
              <a:cs typeface="Arial"/>
              <a:sym typeface="Arial"/>
            </a:endParaRPr>
          </a:p>
        </p:txBody>
      </p:sp>
      <p:cxnSp>
        <p:nvCxnSpPr>
          <p:cNvPr id="2" name="Straight Connector 1"/>
          <p:cNvCxnSpPr/>
          <p:nvPr>
            <p:custDataLst>
              <p:tags r:id="rId15"/>
            </p:custDataLst>
          </p:nvPr>
        </p:nvCxnSpPr>
        <p:spPr bwMode="gray">
          <a:xfrm>
            <a:off x="3219450" y="5934075"/>
            <a:ext cx="328613" cy="0"/>
          </a:xfrm>
          <a:prstGeom prst="line">
            <a:avLst/>
          </a:prstGeom>
          <a:ln w="19050">
            <a:solidFill>
              <a:srgbClr val="969696"/>
            </a:solidFill>
            <a:headEnd type="none"/>
            <a:tailEnd type="non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custDataLst>
              <p:tags r:id="rId16"/>
            </p:custDataLst>
          </p:nvPr>
        </p:nvCxnSpPr>
        <p:spPr bwMode="gray">
          <a:xfrm>
            <a:off x="968375" y="5730875"/>
            <a:ext cx="328613" cy="0"/>
          </a:xfrm>
          <a:prstGeom prst="line">
            <a:avLst/>
          </a:prstGeom>
          <a:ln w="28575">
            <a:solidFill>
              <a:srgbClr val="FFBF27"/>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custDataLst>
              <p:tags r:id="rId17"/>
            </p:custDataLst>
          </p:nvPr>
        </p:nvCxnSpPr>
        <p:spPr bwMode="gray">
          <a:xfrm>
            <a:off x="968375" y="5934075"/>
            <a:ext cx="328613" cy="0"/>
          </a:xfrm>
          <a:prstGeom prst="line">
            <a:avLst/>
          </a:prstGeom>
          <a:ln w="19050">
            <a:solidFill>
              <a:srgbClr val="EB032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custDataLst>
              <p:tags r:id="rId18"/>
            </p:custDataLst>
          </p:nvPr>
        </p:nvCxnSpPr>
        <p:spPr bwMode="gray">
          <a:xfrm>
            <a:off x="968375" y="5527675"/>
            <a:ext cx="328613" cy="0"/>
          </a:xfrm>
          <a:prstGeom prst="line">
            <a:avLst/>
          </a:prstGeom>
          <a:ln w="19050">
            <a:solidFill>
              <a:srgbClr val="008AB3"/>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4" name="Straight Connector 3"/>
          <p:cNvCxnSpPr/>
          <p:nvPr>
            <p:custDataLst>
              <p:tags r:id="rId19"/>
            </p:custDataLst>
          </p:nvPr>
        </p:nvCxnSpPr>
        <p:spPr bwMode="gray">
          <a:xfrm>
            <a:off x="3219450" y="5730875"/>
            <a:ext cx="328613" cy="0"/>
          </a:xfrm>
          <a:prstGeom prst="line">
            <a:avLst/>
          </a:prstGeom>
          <a:ln w="19050">
            <a:solidFill>
              <a:srgbClr val="FF0000"/>
            </a:solidFill>
            <a:prstDash val="lgDash"/>
            <a:headEnd type="none"/>
            <a:tailEnd type="non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cxnSp>
        <p:nvCxnSpPr>
          <p:cNvPr id="3" name="Straight Connector 2"/>
          <p:cNvCxnSpPr/>
          <p:nvPr>
            <p:custDataLst>
              <p:tags r:id="rId20"/>
            </p:custDataLst>
          </p:nvPr>
        </p:nvCxnSpPr>
        <p:spPr bwMode="gray">
          <a:xfrm>
            <a:off x="3219450" y="5527675"/>
            <a:ext cx="328613" cy="0"/>
          </a:xfrm>
          <a:prstGeom prst="line">
            <a:avLst/>
          </a:prstGeom>
          <a:ln w="19050">
            <a:solidFill>
              <a:srgbClr val="FFBF27"/>
            </a:solidFill>
            <a:prstDash val="lgDash"/>
            <a:headEnd type="none"/>
            <a:tailEnd type="non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sp>
        <p:nvSpPr>
          <p:cNvPr id="58" name="Text Placeholder 1"/>
          <p:cNvSpPr>
            <a:spLocks noGrp="1"/>
          </p:cNvSpPr>
          <p:nvPr>
            <p:custDataLst>
              <p:tags r:id="rId21"/>
            </p:custDataLst>
          </p:nvPr>
        </p:nvSpPr>
        <p:spPr bwMode="auto">
          <a:xfrm>
            <a:off x="3598863" y="5864225"/>
            <a:ext cx="469900"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100000"/>
              </a:lnSpc>
              <a:spcBef>
                <a:spcPct val="0"/>
              </a:spcBef>
              <a:buNone/>
            </a:pPr>
            <a:fld id="{97BCB2B5-5D82-4947-A41E-9A03D0460376}" type="datetime'''''''''''''''''''A''''''''''v''''e''''''ra''g''''e'''''''''">
              <a:rPr lang="en-US" sz="1000">
                <a:latin typeface="Arial"/>
                <a:cs typeface="Arial"/>
                <a:sym typeface="Arial"/>
              </a:rPr>
              <a:pPr marL="0" indent="0">
                <a:lnSpc>
                  <a:spcPct val="100000"/>
                </a:lnSpc>
                <a:spcBef>
                  <a:spcPct val="0"/>
                </a:spcBef>
                <a:buNone/>
              </a:pPr>
              <a:t>Average</a:t>
            </a:fld>
            <a:endParaRPr lang="en-US" sz="1000" dirty="0">
              <a:latin typeface="Arial"/>
              <a:cs typeface="Arial"/>
              <a:sym typeface="Arial"/>
            </a:endParaRPr>
          </a:p>
        </p:txBody>
      </p:sp>
      <p:sp>
        <p:nvSpPr>
          <p:cNvPr id="46" name="Text Placeholder 6199"/>
          <p:cNvSpPr>
            <a:spLocks noGrp="1"/>
          </p:cNvSpPr>
          <p:nvPr>
            <p:custDataLst>
              <p:tags r:id="rId22"/>
            </p:custDataLst>
          </p:nvPr>
        </p:nvSpPr>
        <p:spPr bwMode="auto">
          <a:xfrm>
            <a:off x="1347788" y="5661025"/>
            <a:ext cx="766763"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spcCol="0" anchor="ctr"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nSpc>
                <a:spcPct val="100000"/>
              </a:lnSpc>
              <a:spcBef>
                <a:spcPct val="0"/>
              </a:spcBef>
              <a:spcAft>
                <a:spcPct val="0"/>
              </a:spcAft>
              <a:buNone/>
            </a:pPr>
            <a:fld id="{F70D732C-03FC-4CF3-9DF4-E633B3DAA140}" type="datetime'''''''A''''mb''e''''r'' ''''''''''t''''rigger'''''''''''">
              <a:rPr lang="en-US" sz="1000">
                <a:latin typeface="Arial"/>
                <a:cs typeface="Arial"/>
                <a:sym typeface="Arial"/>
              </a:rPr>
              <a:pPr/>
              <a:t>Amber trigger</a:t>
            </a:fld>
            <a:endParaRPr lang="en-GB" sz="1000" dirty="0">
              <a:latin typeface="Arial"/>
              <a:cs typeface="Arial"/>
              <a:sym typeface="Arial"/>
            </a:endParaRPr>
          </a:p>
        </p:txBody>
      </p:sp>
      <p:sp>
        <p:nvSpPr>
          <p:cNvPr id="51" name="Text Placeholder 1"/>
          <p:cNvSpPr>
            <a:spLocks noGrp="1"/>
          </p:cNvSpPr>
          <p:nvPr>
            <p:custDataLst>
              <p:tags r:id="rId23"/>
            </p:custDataLst>
          </p:nvPr>
        </p:nvSpPr>
        <p:spPr bwMode="auto">
          <a:xfrm>
            <a:off x="1347788" y="5864225"/>
            <a:ext cx="493713"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spcCol="0" anchor="ctr"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nSpc>
                <a:spcPct val="100000"/>
              </a:lnSpc>
              <a:spcBef>
                <a:spcPct val="0"/>
              </a:spcBef>
              <a:spcAft>
                <a:spcPct val="0"/>
              </a:spcAft>
              <a:buNone/>
            </a:pPr>
            <a:fld id="{42D897B2-346A-4A37-8EFB-CF794DE40927}" type="datetime'R''''ed ''''''''l''''''i''''m''''''''''''''it'''''''">
              <a:rPr lang="en-US" sz="1000">
                <a:latin typeface="Arial"/>
                <a:cs typeface="Arial"/>
                <a:sym typeface="Arial"/>
              </a:rPr>
              <a:pPr/>
              <a:t>Red limit</a:t>
            </a:fld>
            <a:endParaRPr lang="en-US" sz="1000" dirty="0">
              <a:latin typeface="Arial"/>
              <a:cs typeface="Arial"/>
              <a:sym typeface="Arial"/>
            </a:endParaRPr>
          </a:p>
        </p:txBody>
      </p:sp>
      <p:sp>
        <p:nvSpPr>
          <p:cNvPr id="47" name="Text Placeholder 1"/>
          <p:cNvSpPr>
            <a:spLocks noGrp="1"/>
          </p:cNvSpPr>
          <p:nvPr>
            <p:custDataLst>
              <p:tags r:id="rId24"/>
            </p:custDataLst>
          </p:nvPr>
        </p:nvSpPr>
        <p:spPr bwMode="auto">
          <a:xfrm>
            <a:off x="1347788" y="5457825"/>
            <a:ext cx="1770063"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spcCol="0" anchor="ctr"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nSpc>
                <a:spcPct val="100000"/>
              </a:lnSpc>
              <a:spcBef>
                <a:spcPct val="0"/>
              </a:spcBef>
              <a:spcAft>
                <a:spcPct val="0"/>
              </a:spcAft>
              <a:buNone/>
            </a:pPr>
            <a:fld id="{8EF13586-CFB4-4592-84D9-7177A7B5ABD9}" type="datetime'''Hist''oric''al ''''''''mo''''nthl''y'' 60''+D''PD ''''rate'">
              <a:rPr lang="en-US" sz="1000">
                <a:latin typeface="Arial"/>
                <a:cs typeface="Arial"/>
                <a:sym typeface="Arial"/>
              </a:rPr>
              <a:pPr/>
              <a:t>Historical monthly 60+DPD rate</a:t>
            </a:fld>
            <a:endParaRPr lang="en-GB" sz="1000" dirty="0">
              <a:latin typeface="Arial"/>
              <a:cs typeface="Arial"/>
              <a:sym typeface="Arial"/>
            </a:endParaRPr>
          </a:p>
        </p:txBody>
      </p:sp>
      <p:sp>
        <p:nvSpPr>
          <p:cNvPr id="63" name="Text Placeholder 2"/>
          <p:cNvSpPr>
            <a:spLocks noGrp="1"/>
          </p:cNvSpPr>
          <p:nvPr>
            <p:custDataLst>
              <p:tags r:id="rId25"/>
            </p:custDataLst>
          </p:nvPr>
        </p:nvSpPr>
        <p:spPr bwMode="auto">
          <a:xfrm>
            <a:off x="3598863" y="5457825"/>
            <a:ext cx="793750"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100000"/>
              </a:lnSpc>
              <a:spcBef>
                <a:spcPct val="0"/>
              </a:spcBef>
              <a:buNone/>
            </a:pPr>
            <a:fld id="{947CA33D-DC2E-4A3B-8AC7-C580F1CFA3CE}" type="datetime'''''A''''''''''m''''''ber ''''''''''a''''n''ch''''''''''or'">
              <a:rPr lang="en-US" sz="1000">
                <a:latin typeface="Arial"/>
                <a:cs typeface="Arial"/>
                <a:sym typeface="Arial"/>
              </a:rPr>
              <a:pPr marL="0" indent="0">
                <a:lnSpc>
                  <a:spcPct val="100000"/>
                </a:lnSpc>
                <a:spcBef>
                  <a:spcPct val="0"/>
                </a:spcBef>
                <a:buNone/>
              </a:pPr>
              <a:t>Amber anchor</a:t>
            </a:fld>
            <a:endParaRPr lang="en-US" sz="1000" dirty="0">
              <a:latin typeface="Arial"/>
              <a:cs typeface="Arial"/>
              <a:sym typeface="Arial"/>
            </a:endParaRPr>
          </a:p>
        </p:txBody>
      </p:sp>
      <p:sp>
        <p:nvSpPr>
          <p:cNvPr id="64" name="Text Placeholder 4"/>
          <p:cNvSpPr>
            <a:spLocks noGrp="1"/>
          </p:cNvSpPr>
          <p:nvPr>
            <p:custDataLst>
              <p:tags r:id="rId26"/>
            </p:custDataLst>
          </p:nvPr>
        </p:nvSpPr>
        <p:spPr bwMode="auto">
          <a:xfrm>
            <a:off x="3598863" y="5661025"/>
            <a:ext cx="652463"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100000"/>
              </a:lnSpc>
              <a:spcBef>
                <a:spcPct val="0"/>
              </a:spcBef>
              <a:buNone/>
            </a:pPr>
            <a:fld id="{E298BCA5-F3AF-495E-8EF7-E95A8945C02F}" type="datetime'R''''e''''d'' ''''''''''''''a''n''''''''''''''''''''chor'''''">
              <a:rPr lang="en-US" sz="1000">
                <a:latin typeface="Arial"/>
                <a:cs typeface="Arial"/>
                <a:sym typeface="Arial"/>
              </a:rPr>
              <a:pPr marL="0" indent="0">
                <a:lnSpc>
                  <a:spcPct val="100000"/>
                </a:lnSpc>
                <a:spcBef>
                  <a:spcPct val="0"/>
                </a:spcBef>
                <a:buNone/>
              </a:pPr>
              <a:t>Red anchor</a:t>
            </a:fld>
            <a:endParaRPr lang="en-US" sz="1000" dirty="0">
              <a:latin typeface="Arial"/>
              <a:cs typeface="Arial"/>
              <a:sym typeface="Arial"/>
            </a:endParaRPr>
          </a:p>
        </p:txBody>
      </p:sp>
      <p:sp>
        <p:nvSpPr>
          <p:cNvPr id="52" name="TextBox 51"/>
          <p:cNvSpPr txBox="1"/>
          <p:nvPr/>
        </p:nvSpPr>
        <p:spPr>
          <a:xfrm rot="16200000">
            <a:off x="-274638" y="3405188"/>
            <a:ext cx="1446031" cy="184666"/>
          </a:xfrm>
          <a:prstGeom prst="rect">
            <a:avLst/>
          </a:prstGeom>
          <a:noFill/>
        </p:spPr>
        <p:txBody>
          <a:bodyPr wrap="square" lIns="0" tIns="0" rIns="0" bIns="0" rtlCol="0">
            <a:spAutoFit/>
          </a:bodyPr>
          <a:lstStyle/>
          <a:p>
            <a:pPr>
              <a:lnSpc>
                <a:spcPct val="100000"/>
              </a:lnSpc>
            </a:pPr>
            <a:r>
              <a:rPr lang="en-GB" sz="1200" b="1" dirty="0" smtClean="0">
                <a:latin typeface="Arial" panose="020B0604020202020204" pitchFamily="34" charset="0"/>
                <a:cs typeface="Arial" panose="020B0604020202020204" pitchFamily="34" charset="0"/>
              </a:rPr>
              <a:t>60+ DPD %</a:t>
            </a:r>
          </a:p>
        </p:txBody>
      </p:sp>
      <p:sp>
        <p:nvSpPr>
          <p:cNvPr id="55" name="Footnote"/>
          <p:cNvSpPr/>
          <p:nvPr/>
        </p:nvSpPr>
        <p:spPr bwMode="auto">
          <a:xfrm>
            <a:off x="1888431" y="6339559"/>
            <a:ext cx="5721410"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spAutoFit/>
          </a:bodyPr>
          <a:lstStyle/>
          <a:p>
            <a:pPr algn="l">
              <a:lnSpc>
                <a:spcPct val="100000"/>
              </a:lnSpc>
              <a:spcBef>
                <a:spcPts val="0"/>
              </a:spcBef>
              <a:spcAft>
                <a:spcPts val="0"/>
              </a:spcAft>
            </a:pPr>
            <a:r>
              <a:rPr lang="en-GB" sz="800" dirty="0" smtClean="0">
                <a:sym typeface="+mn-lt"/>
              </a:rPr>
              <a:t>Source</a:t>
            </a:r>
            <a:r>
              <a:rPr lang="en-GB" sz="800" dirty="0">
                <a:sym typeface="+mn-lt"/>
              </a:rPr>
              <a:t>: </a:t>
            </a:r>
            <a:r>
              <a:rPr lang="en-US" sz="800" dirty="0" smtClean="0">
                <a:sym typeface="+mn-lt"/>
              </a:rPr>
              <a:t>Delinquency trends </a:t>
            </a:r>
            <a:r>
              <a:rPr lang="en-US" sz="800" dirty="0">
                <a:sym typeface="+mn-lt"/>
              </a:rPr>
              <a:t>reports for SBNA retail (March 2015 to March 2016</a:t>
            </a:r>
            <a:r>
              <a:rPr lang="en-US" sz="800" dirty="0" smtClean="0">
                <a:sym typeface="+mn-lt"/>
              </a:rPr>
              <a:t>)</a:t>
            </a:r>
          </a:p>
          <a:p>
            <a:pPr algn="l">
              <a:lnSpc>
                <a:spcPct val="100000"/>
              </a:lnSpc>
              <a:spcBef>
                <a:spcPts val="0"/>
              </a:spcBef>
              <a:spcAft>
                <a:spcPts val="0"/>
              </a:spcAft>
            </a:pPr>
            <a:r>
              <a:rPr lang="en-GB" sz="800" dirty="0">
                <a:sym typeface="Arial"/>
              </a:rPr>
              <a:t>Charts for entity portfolio level limits in </a:t>
            </a:r>
            <a:r>
              <a:rPr lang="en-GB" sz="800" dirty="0" smtClean="0">
                <a:sym typeface="Arial"/>
              </a:rPr>
              <a:t>appendix</a:t>
            </a:r>
            <a:endParaRPr lang="en-GB" sz="800" dirty="0">
              <a:latin typeface="Arial"/>
              <a:sym typeface="Arial"/>
            </a:endParaRPr>
          </a:p>
        </p:txBody>
      </p:sp>
      <p:sp>
        <p:nvSpPr>
          <p:cNvPr id="33" name="TextBox 32"/>
          <p:cNvSpPr txBox="1"/>
          <p:nvPr/>
        </p:nvSpPr>
        <p:spPr>
          <a:xfrm>
            <a:off x="4761389" y="2800868"/>
            <a:ext cx="865188" cy="224677"/>
          </a:xfrm>
          <a:prstGeom prst="rect">
            <a:avLst/>
          </a:prstGeom>
          <a:noFill/>
        </p:spPr>
        <p:txBody>
          <a:bodyPr wrap="square" rtlCol="0">
            <a:spAutoFit/>
          </a:bodyPr>
          <a:lstStyle/>
          <a:p>
            <a:pPr algn="r"/>
            <a:r>
              <a:rPr lang="en-US" b="1" dirty="0" smtClean="0">
                <a:solidFill>
                  <a:srgbClr val="FF0000"/>
                </a:solidFill>
              </a:rPr>
              <a:t>3.1%</a:t>
            </a:r>
            <a:endParaRPr lang="en-US" b="1" dirty="0">
              <a:solidFill>
                <a:srgbClr val="FF0000"/>
              </a:solidFill>
            </a:endParaRPr>
          </a:p>
        </p:txBody>
      </p:sp>
      <p:sp>
        <p:nvSpPr>
          <p:cNvPr id="53" name="TextBox 52"/>
          <p:cNvSpPr txBox="1"/>
          <p:nvPr/>
        </p:nvSpPr>
        <p:spPr>
          <a:xfrm>
            <a:off x="4771549" y="2984905"/>
            <a:ext cx="865188" cy="224677"/>
          </a:xfrm>
          <a:prstGeom prst="rect">
            <a:avLst/>
          </a:prstGeom>
          <a:noFill/>
        </p:spPr>
        <p:txBody>
          <a:bodyPr wrap="square" rtlCol="0">
            <a:spAutoFit/>
          </a:bodyPr>
          <a:lstStyle/>
          <a:p>
            <a:pPr algn="r"/>
            <a:r>
              <a:rPr lang="en-US" b="1" dirty="0" smtClean="0">
                <a:solidFill>
                  <a:srgbClr val="FFC000"/>
                </a:solidFill>
              </a:rPr>
              <a:t>2.84%</a:t>
            </a:r>
            <a:endParaRPr lang="en-US" b="1" dirty="0">
              <a:solidFill>
                <a:srgbClr val="FFC000"/>
              </a:solidFill>
            </a:endParaRPr>
          </a:p>
        </p:txBody>
      </p:sp>
      <p:sp>
        <p:nvSpPr>
          <p:cNvPr id="61" name="Rectangle 60"/>
          <p:cNvSpPr/>
          <p:nvPr/>
        </p:nvSpPr>
        <p:spPr>
          <a:xfrm>
            <a:off x="320699" y="352762"/>
            <a:ext cx="1111202" cy="707886"/>
          </a:xfrm>
          <a:prstGeom prst="rect">
            <a:avLst/>
          </a:prstGeom>
        </p:spPr>
        <p:txBody>
          <a:bodyPr wrap="none">
            <a:spAutoFit/>
          </a:bodyPr>
          <a:lstStyle/>
          <a:p>
            <a:pPr lvl="0" fontAlgn="ctr">
              <a:lnSpc>
                <a:spcPct val="100000"/>
              </a:lnSpc>
              <a:spcBef>
                <a:spcPts val="0"/>
              </a:spcBef>
              <a:spcAft>
                <a:spcPts val="0"/>
              </a:spcAft>
              <a:defRPr/>
            </a:pPr>
            <a:r>
              <a:rPr lang="en-US" sz="4000" b="1" dirty="0" smtClean="0">
                <a:solidFill>
                  <a:srgbClr val="FF0000"/>
                </a:solidFill>
              </a:rPr>
              <a:t>C</a:t>
            </a:r>
            <a:r>
              <a:rPr lang="en-US" sz="2000" b="1" dirty="0" smtClean="0">
                <a:solidFill>
                  <a:srgbClr val="FF0000"/>
                </a:solidFill>
              </a:rPr>
              <a:t>&amp;</a:t>
            </a:r>
            <a:r>
              <a:rPr lang="en-US" sz="4000" b="1" dirty="0" smtClean="0">
                <a:solidFill>
                  <a:srgbClr val="FF0000"/>
                </a:solidFill>
              </a:rPr>
              <a:t>D</a:t>
            </a:r>
            <a:endParaRPr lang="en-US" sz="4000" b="1" dirty="0">
              <a:solidFill>
                <a:srgbClr val="FF0000"/>
              </a:solidFill>
            </a:endParaRPr>
          </a:p>
        </p:txBody>
      </p:sp>
      <p:sp>
        <p:nvSpPr>
          <p:cNvPr id="62" name="Content Placeholder 2"/>
          <p:cNvSpPr txBox="1">
            <a:spLocks/>
          </p:cNvSpPr>
          <p:nvPr/>
        </p:nvSpPr>
        <p:spPr>
          <a:xfrm>
            <a:off x="1431901" y="479456"/>
            <a:ext cx="7880410" cy="435610"/>
          </a:xfrm>
          <a:prstGeom prst="rect">
            <a:avLst/>
          </a:prstGeom>
        </p:spPr>
        <p:txBody>
          <a:bodyPr lIns="0" tIns="0" rIns="0" bIns="0" anchor="ctr"/>
          <a:lstStyle>
            <a:lvl1pPr marL="0" indent="0" algn="l" defTabSz="457200" rtl="0" eaLnBrk="1" latinLnBrk="0" hangingPunct="1">
              <a:spcBef>
                <a:spcPts val="0"/>
              </a:spcBef>
              <a:buFont typeface="Arial"/>
              <a:buNone/>
              <a:defRPr sz="2000" b="1" kern="1200">
                <a:solidFill>
                  <a:schemeClr val="tx1"/>
                </a:solidFill>
                <a:latin typeface="Arial" panose="020B0604020202020204" pitchFamily="34" charset="0"/>
                <a:ea typeface="+mn-ea"/>
                <a:cs typeface="Arial" panose="020B0604020202020204" pitchFamily="34" charset="0"/>
              </a:defRPr>
            </a:lvl1pPr>
            <a:lvl2pPr marL="457200" indent="0" algn="l" defTabSz="457200" rtl="0" eaLnBrk="1" latinLnBrk="0" hangingPunct="1">
              <a:spcBef>
                <a:spcPct val="20000"/>
              </a:spcBef>
              <a:buFont typeface="Arial"/>
              <a:buNone/>
              <a:defRPr sz="2800" kern="1200">
                <a:solidFill>
                  <a:schemeClr val="tx1"/>
                </a:solidFill>
                <a:latin typeface="+mn-lt"/>
                <a:ea typeface="+mn-ea"/>
                <a:cs typeface="+mn-cs"/>
              </a:defRPr>
            </a:lvl2pPr>
            <a:lvl3pPr marL="914400" indent="0" algn="l" defTabSz="457200" rtl="0" eaLnBrk="1" latinLnBrk="0" hangingPunct="1">
              <a:spcBef>
                <a:spcPct val="20000"/>
              </a:spcBef>
              <a:buFont typeface="Arial"/>
              <a:buNone/>
              <a:defRPr sz="2400" kern="1200">
                <a:solidFill>
                  <a:schemeClr val="tx1"/>
                </a:solidFill>
                <a:latin typeface="+mn-lt"/>
                <a:ea typeface="+mn-ea"/>
                <a:cs typeface="+mn-cs"/>
              </a:defRPr>
            </a:lvl3pPr>
            <a:lvl4pPr marL="1371600" indent="0" algn="l" defTabSz="457200" rtl="0" eaLnBrk="1" latinLnBrk="0" hangingPunct="1">
              <a:spcBef>
                <a:spcPct val="20000"/>
              </a:spcBef>
              <a:buFont typeface="Arial"/>
              <a:buNone/>
              <a:defRPr sz="20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lvl="0"/>
            <a:r>
              <a:rPr lang="en-GB" altLang="zh-CN" kern="0" dirty="0">
                <a:solidFill>
                  <a:srgbClr val="000000"/>
                </a:solidFill>
                <a:ea typeface="SimSun" pitchFamily="2" charset="-122"/>
              </a:rPr>
              <a:t>Calibration</a:t>
            </a:r>
            <a:r>
              <a:rPr lang="en-US" altLang="zh-CN" dirty="0"/>
              <a:t>: </a:t>
            </a:r>
            <a:r>
              <a:rPr lang="en-US" altLang="zh-CN" b="0" dirty="0" smtClean="0"/>
              <a:t>Apply adjustments and </a:t>
            </a:r>
            <a:r>
              <a:rPr lang="en-US" altLang="zh-CN" b="0" dirty="0"/>
              <a:t>t</a:t>
            </a:r>
            <a:r>
              <a:rPr lang="en-US" b="0" dirty="0" smtClean="0"/>
              <a:t>esting 60+ </a:t>
            </a:r>
            <a:r>
              <a:rPr lang="en-US" b="0" dirty="0"/>
              <a:t>DPD limits </a:t>
            </a:r>
            <a:r>
              <a:rPr lang="en-US" b="0" dirty="0" smtClean="0"/>
              <a:t>– Retail</a:t>
            </a:r>
            <a:endParaRPr lang="en-US" b="0" dirty="0"/>
          </a:p>
        </p:txBody>
      </p:sp>
      <p:sp>
        <p:nvSpPr>
          <p:cNvPr id="59" name="Rectangle 58"/>
          <p:cNvSpPr/>
          <p:nvPr/>
        </p:nvSpPr>
        <p:spPr>
          <a:xfrm>
            <a:off x="6178551" y="1463040"/>
            <a:ext cx="3068638" cy="185307"/>
          </a:xfrm>
          <a:prstGeom prst="rect">
            <a:avLst/>
          </a:prstGeom>
        </p:spPr>
        <p:txBody>
          <a:bodyPr wrap="square" lIns="0" tIns="0" rIns="0" bIns="0">
            <a:spAutoFit/>
          </a:bodyPr>
          <a:lstStyle/>
          <a:p>
            <a:pPr algn="l"/>
            <a:r>
              <a:rPr lang="en-GB" sz="1400" b="1" dirty="0" smtClean="0">
                <a:solidFill>
                  <a:srgbClr val="FF0000"/>
                </a:solidFill>
                <a:latin typeface="Arial" panose="020B0604020202020204" pitchFamily="34" charset="0"/>
                <a:cs typeface="Arial" panose="020B0604020202020204" pitchFamily="34" charset="0"/>
              </a:rPr>
              <a:t>Rationale for adjustments</a:t>
            </a:r>
            <a:endParaRPr lang="en-GB" sz="1400" kern="0" dirty="0">
              <a:solidFill>
                <a:srgbClr val="FF0000"/>
              </a:solidFill>
              <a:latin typeface="Arial" panose="020B0604020202020204" pitchFamily="34" charset="0"/>
              <a:ea typeface="ＭＳ Ｐゴシック"/>
              <a:cs typeface="Arial" panose="020B0604020202020204" pitchFamily="34" charset="0"/>
            </a:endParaRPr>
          </a:p>
        </p:txBody>
      </p:sp>
      <p:sp>
        <p:nvSpPr>
          <p:cNvPr id="60" name="Content Placeholder 1"/>
          <p:cNvSpPr>
            <a:spLocks noGrp="1"/>
          </p:cNvSpPr>
          <p:nvPr>
            <p:ph sz="quarter" idx="10"/>
          </p:nvPr>
        </p:nvSpPr>
        <p:spPr>
          <a:xfrm>
            <a:off x="6178550" y="1747665"/>
            <a:ext cx="3068639" cy="4324359"/>
          </a:xfrm>
        </p:spPr>
        <p:txBody>
          <a:bodyPr/>
          <a:lstStyle/>
          <a:p>
            <a:pPr marL="171450" indent="-171450">
              <a:buFont typeface="Arial" panose="020B0604020202020204" pitchFamily="34" charset="0"/>
              <a:buChar char="•"/>
            </a:pPr>
            <a:r>
              <a:rPr lang="en-US" sz="1200" dirty="0" smtClean="0"/>
              <a:t>Management reviewed and adjusted down the anchor points</a:t>
            </a:r>
          </a:p>
          <a:p>
            <a:pPr marL="171450" lvl="1" indent="-171450">
              <a:buFont typeface="Arial" panose="020B0604020202020204" pitchFamily="34" charset="0"/>
              <a:buChar char="•"/>
            </a:pPr>
            <a:r>
              <a:rPr lang="en-US" sz="1200" dirty="0"/>
              <a:t>Tighter limits allow SBNA to closely monitor </a:t>
            </a:r>
            <a:r>
              <a:rPr lang="en-US" sz="1200" dirty="0" smtClean="0"/>
              <a:t>and investigate shifts in delinquency levels as an early warning for potential charge-off limit breaches</a:t>
            </a:r>
            <a:endParaRPr lang="en-US" sz="1200" dirty="0"/>
          </a:p>
        </p:txBody>
      </p:sp>
      <p:graphicFrame>
        <p:nvGraphicFramePr>
          <p:cNvPr id="5" name="Table 4"/>
          <p:cNvGraphicFramePr>
            <a:graphicFrameLocks noGrp="1"/>
          </p:cNvGraphicFramePr>
          <p:nvPr>
            <p:extLst>
              <p:ext uri="{D42A27DB-BD31-4B8C-83A1-F6EECF244321}">
                <p14:modId xmlns:p14="http://schemas.microsoft.com/office/powerpoint/2010/main" val="1945725269"/>
              </p:ext>
            </p:extLst>
          </p:nvPr>
        </p:nvGraphicFramePr>
        <p:xfrm>
          <a:off x="6178552" y="3025545"/>
          <a:ext cx="3068637" cy="970441"/>
        </p:xfrm>
        <a:graphic>
          <a:graphicData uri="http://schemas.openxmlformats.org/drawingml/2006/table">
            <a:tbl>
              <a:tblPr firstRow="1" lastRow="1" bandRow="1"/>
              <a:tblGrid>
                <a:gridCol w="1022879"/>
                <a:gridCol w="1022879"/>
                <a:gridCol w="1022879"/>
              </a:tblGrid>
              <a:tr h="325543">
                <a:tc>
                  <a:txBody>
                    <a:bodyPr/>
                    <a:lstStyle/>
                    <a:p>
                      <a:pPr algn="ctr"/>
                      <a:r>
                        <a:rPr lang="en-US" sz="1100" b="1" dirty="0" smtClean="0">
                          <a:solidFill>
                            <a:srgbClr val="FF0000"/>
                          </a:solidFill>
                          <a:latin typeface="Arial" panose="020B0604020202020204" pitchFamily="34" charset="0"/>
                          <a:cs typeface="Arial" panose="020B0604020202020204" pitchFamily="34" charset="0"/>
                        </a:rPr>
                        <a:t>Limits</a:t>
                      </a:r>
                      <a:endParaRPr lang="en-US" sz="1100" b="1" dirty="0">
                        <a:solidFill>
                          <a:srgbClr val="FF0000"/>
                        </a:solidFill>
                        <a:latin typeface="Arial" panose="020B0604020202020204" pitchFamily="34" charset="0"/>
                        <a:cs typeface="Arial" panose="020B0604020202020204" pitchFamily="34" charset="0"/>
                      </a:endParaRPr>
                    </a:p>
                  </a:txBody>
                  <a:tcPr marL="36576" marR="36576" marT="27432" marB="2743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457200" rtl="0" eaLnBrk="1" latinLnBrk="0" hangingPunct="1">
                        <a:defRPr sz="1800" b="1" kern="1200">
                          <a:solidFill>
                            <a:schemeClr val="lt1"/>
                          </a:solidFill>
                          <a:latin typeface="Arial"/>
                        </a:defRPr>
                      </a:lvl1pPr>
                      <a:lvl2pPr marL="457200" algn="l" defTabSz="457200" rtl="0" eaLnBrk="1" latinLnBrk="0" hangingPunct="1">
                        <a:defRPr sz="1800" b="1" kern="1200">
                          <a:solidFill>
                            <a:schemeClr val="lt1"/>
                          </a:solidFill>
                          <a:latin typeface="Arial"/>
                        </a:defRPr>
                      </a:lvl2pPr>
                      <a:lvl3pPr marL="914400" algn="l" defTabSz="457200" rtl="0" eaLnBrk="1" latinLnBrk="0" hangingPunct="1">
                        <a:defRPr sz="1800" b="1" kern="1200">
                          <a:solidFill>
                            <a:schemeClr val="lt1"/>
                          </a:solidFill>
                          <a:latin typeface="Arial"/>
                        </a:defRPr>
                      </a:lvl3pPr>
                      <a:lvl4pPr marL="1371600" algn="l" defTabSz="457200" rtl="0" eaLnBrk="1" latinLnBrk="0" hangingPunct="1">
                        <a:defRPr sz="1800" b="1" kern="1200">
                          <a:solidFill>
                            <a:schemeClr val="lt1"/>
                          </a:solidFill>
                          <a:latin typeface="Arial"/>
                        </a:defRPr>
                      </a:lvl4pPr>
                      <a:lvl5pPr marL="1828800" algn="l" defTabSz="457200" rtl="0" eaLnBrk="1" latinLnBrk="0" hangingPunct="1">
                        <a:defRPr sz="1800" b="1" kern="1200">
                          <a:solidFill>
                            <a:schemeClr val="lt1"/>
                          </a:solidFill>
                          <a:latin typeface="Arial"/>
                        </a:defRPr>
                      </a:lvl5pPr>
                      <a:lvl6pPr marL="2286000" algn="l" defTabSz="457200" rtl="0" eaLnBrk="1" latinLnBrk="0" hangingPunct="1">
                        <a:defRPr sz="1800" b="1" kern="1200">
                          <a:solidFill>
                            <a:schemeClr val="lt1"/>
                          </a:solidFill>
                          <a:latin typeface="Arial"/>
                        </a:defRPr>
                      </a:lvl6pPr>
                      <a:lvl7pPr marL="2743200" algn="l" defTabSz="457200" rtl="0" eaLnBrk="1" latinLnBrk="0" hangingPunct="1">
                        <a:defRPr sz="1800" b="1" kern="1200">
                          <a:solidFill>
                            <a:schemeClr val="lt1"/>
                          </a:solidFill>
                          <a:latin typeface="Arial"/>
                        </a:defRPr>
                      </a:lvl7pPr>
                      <a:lvl8pPr marL="3200400" algn="l" defTabSz="457200" rtl="0" eaLnBrk="1" latinLnBrk="0" hangingPunct="1">
                        <a:defRPr sz="1800" b="1" kern="1200">
                          <a:solidFill>
                            <a:schemeClr val="lt1"/>
                          </a:solidFill>
                          <a:latin typeface="Arial"/>
                        </a:defRPr>
                      </a:lvl8pPr>
                      <a:lvl9pPr marL="3657600" algn="l" defTabSz="457200" rtl="0" eaLnBrk="1" latinLnBrk="0" hangingPunct="1">
                        <a:defRPr sz="1800" b="1" kern="1200">
                          <a:solidFill>
                            <a:schemeClr val="lt1"/>
                          </a:solidFill>
                          <a:latin typeface="Arial"/>
                        </a:defRPr>
                      </a:lvl9pPr>
                    </a:lstStyle>
                    <a:p>
                      <a:pPr algn="ctr"/>
                      <a:r>
                        <a:rPr lang="en-US" sz="1100" b="1" dirty="0" smtClean="0">
                          <a:solidFill>
                            <a:schemeClr val="tx1"/>
                          </a:solidFill>
                          <a:latin typeface="Arial" panose="020B0604020202020204" pitchFamily="34" charset="0"/>
                          <a:cs typeface="Arial" panose="020B0604020202020204" pitchFamily="34" charset="0"/>
                        </a:rPr>
                        <a:t>Amber</a:t>
                      </a:r>
                      <a:endParaRPr lang="en-US" sz="1100" b="1" dirty="0">
                        <a:solidFill>
                          <a:schemeClr val="tx1"/>
                        </a:solidFill>
                        <a:latin typeface="Arial" panose="020B0604020202020204" pitchFamily="34" charset="0"/>
                        <a:cs typeface="Arial" panose="020B0604020202020204" pitchFamily="34" charset="0"/>
                      </a:endParaRPr>
                    </a:p>
                  </a:txBody>
                  <a:tcPr marL="36576" marR="36576" marT="27432" marB="2743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457200" rtl="0" eaLnBrk="1" latinLnBrk="0" hangingPunct="1">
                        <a:defRPr sz="1800" b="1" kern="1200">
                          <a:solidFill>
                            <a:schemeClr val="lt1"/>
                          </a:solidFill>
                          <a:latin typeface="Arial"/>
                        </a:defRPr>
                      </a:lvl1pPr>
                      <a:lvl2pPr marL="457200" algn="l" defTabSz="457200" rtl="0" eaLnBrk="1" latinLnBrk="0" hangingPunct="1">
                        <a:defRPr sz="1800" b="1" kern="1200">
                          <a:solidFill>
                            <a:schemeClr val="lt1"/>
                          </a:solidFill>
                          <a:latin typeface="Arial"/>
                        </a:defRPr>
                      </a:lvl2pPr>
                      <a:lvl3pPr marL="914400" algn="l" defTabSz="457200" rtl="0" eaLnBrk="1" latinLnBrk="0" hangingPunct="1">
                        <a:defRPr sz="1800" b="1" kern="1200">
                          <a:solidFill>
                            <a:schemeClr val="lt1"/>
                          </a:solidFill>
                          <a:latin typeface="Arial"/>
                        </a:defRPr>
                      </a:lvl3pPr>
                      <a:lvl4pPr marL="1371600" algn="l" defTabSz="457200" rtl="0" eaLnBrk="1" latinLnBrk="0" hangingPunct="1">
                        <a:defRPr sz="1800" b="1" kern="1200">
                          <a:solidFill>
                            <a:schemeClr val="lt1"/>
                          </a:solidFill>
                          <a:latin typeface="Arial"/>
                        </a:defRPr>
                      </a:lvl4pPr>
                      <a:lvl5pPr marL="1828800" algn="l" defTabSz="457200" rtl="0" eaLnBrk="1" latinLnBrk="0" hangingPunct="1">
                        <a:defRPr sz="1800" b="1" kern="1200">
                          <a:solidFill>
                            <a:schemeClr val="lt1"/>
                          </a:solidFill>
                          <a:latin typeface="Arial"/>
                        </a:defRPr>
                      </a:lvl5pPr>
                      <a:lvl6pPr marL="2286000" algn="l" defTabSz="457200" rtl="0" eaLnBrk="1" latinLnBrk="0" hangingPunct="1">
                        <a:defRPr sz="1800" b="1" kern="1200">
                          <a:solidFill>
                            <a:schemeClr val="lt1"/>
                          </a:solidFill>
                          <a:latin typeface="Arial"/>
                        </a:defRPr>
                      </a:lvl6pPr>
                      <a:lvl7pPr marL="2743200" algn="l" defTabSz="457200" rtl="0" eaLnBrk="1" latinLnBrk="0" hangingPunct="1">
                        <a:defRPr sz="1800" b="1" kern="1200">
                          <a:solidFill>
                            <a:schemeClr val="lt1"/>
                          </a:solidFill>
                          <a:latin typeface="Arial"/>
                        </a:defRPr>
                      </a:lvl7pPr>
                      <a:lvl8pPr marL="3200400" algn="l" defTabSz="457200" rtl="0" eaLnBrk="1" latinLnBrk="0" hangingPunct="1">
                        <a:defRPr sz="1800" b="1" kern="1200">
                          <a:solidFill>
                            <a:schemeClr val="lt1"/>
                          </a:solidFill>
                          <a:latin typeface="Arial"/>
                        </a:defRPr>
                      </a:lvl8pPr>
                      <a:lvl9pPr marL="3657600" algn="l" defTabSz="457200" rtl="0" eaLnBrk="1" latinLnBrk="0" hangingPunct="1">
                        <a:defRPr sz="1800" b="1" kern="1200">
                          <a:solidFill>
                            <a:schemeClr val="lt1"/>
                          </a:solidFill>
                          <a:latin typeface="Arial"/>
                        </a:defRPr>
                      </a:lvl9pPr>
                    </a:lstStyle>
                    <a:p>
                      <a:pPr algn="ctr"/>
                      <a:r>
                        <a:rPr lang="en-GB" sz="1100" b="1" dirty="0" smtClean="0">
                          <a:solidFill>
                            <a:schemeClr val="bg1"/>
                          </a:solidFill>
                          <a:latin typeface="Arial" panose="020B0604020202020204" pitchFamily="34" charset="0"/>
                          <a:cs typeface="Arial" panose="020B0604020202020204" pitchFamily="34" charset="0"/>
                        </a:rPr>
                        <a:t>Red</a:t>
                      </a:r>
                      <a:endParaRPr lang="en-GB" b="1" dirty="0">
                        <a:solidFill>
                          <a:schemeClr val="bg1"/>
                        </a:solidFill>
                        <a:latin typeface="Arial" panose="020B0604020202020204" pitchFamily="34" charset="0"/>
                        <a:cs typeface="Arial" panose="020B0604020202020204" pitchFamily="34" charset="0"/>
                      </a:endParaRPr>
                    </a:p>
                  </a:txBody>
                  <a:tcPr marL="36576" marR="36576" marT="27432" marB="2743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r>
              <a:tr h="322449">
                <a:tc>
                  <a:txBody>
                    <a:bodyPr/>
                    <a:lstStyle/>
                    <a:p>
                      <a:pPr algn="ctr" fontAlgn="t"/>
                      <a:r>
                        <a:rPr lang="en-US" sz="1100" b="0" i="0" u="none" strike="noStrike" dirty="0" smtClean="0">
                          <a:effectLst/>
                          <a:latin typeface="Arial"/>
                        </a:rPr>
                        <a:t>Anchor</a:t>
                      </a:r>
                      <a:endParaRPr lang="en-US" sz="1100" b="0" i="0" u="none" strike="noStrike" dirty="0">
                        <a:effectLst/>
                        <a:latin typeface="Aria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t"/>
                      <a:r>
                        <a:rPr lang="en-US" sz="1100" b="0" i="0" u="none" strike="noStrike" dirty="0">
                          <a:effectLst/>
                          <a:latin typeface="Arial"/>
                        </a:rPr>
                        <a:t>3.2%</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fontAlgn="b"/>
                      <a:r>
                        <a:rPr lang="en-US" sz="1100" b="0" i="0" u="none" strike="noStrike" dirty="0">
                          <a:solidFill>
                            <a:schemeClr val="tx1"/>
                          </a:solidFill>
                          <a:effectLst/>
                          <a:latin typeface="Arial"/>
                        </a:rPr>
                        <a:t>4.0%</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r>
              <a:tr h="322449">
                <a:tc>
                  <a:txBody>
                    <a:bodyPr/>
                    <a:lstStyle/>
                    <a:p>
                      <a:pPr algn="ctr" fontAlgn="t"/>
                      <a:r>
                        <a:rPr lang="en-US" sz="1100" b="1" i="0" u="none" strike="noStrike" dirty="0" smtClean="0">
                          <a:effectLst/>
                          <a:latin typeface="Arial"/>
                        </a:rPr>
                        <a:t>Revised</a:t>
                      </a:r>
                      <a:endParaRPr lang="en-US" sz="1100" b="1" i="0" u="none" strike="noStrike" dirty="0">
                        <a:effectLst/>
                        <a:latin typeface="Aria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t"/>
                      <a:r>
                        <a:rPr lang="en-US" sz="1100" b="1" i="0" u="none" strike="noStrike" dirty="0" smtClean="0">
                          <a:effectLst/>
                          <a:latin typeface="Arial"/>
                        </a:rPr>
                        <a:t>2.84%</a:t>
                      </a:r>
                      <a:endParaRPr lang="en-US" sz="1100" b="1" i="0" u="none" strike="noStrike" dirty="0">
                        <a:effectLst/>
                        <a:latin typeface="Aria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fontAlgn="b"/>
                      <a:r>
                        <a:rPr lang="en-US" sz="1100" b="1" i="0" u="none" strike="noStrike" dirty="0" smtClean="0">
                          <a:solidFill>
                            <a:schemeClr val="tx1"/>
                          </a:solidFill>
                          <a:effectLst/>
                          <a:latin typeface="Arial"/>
                        </a:rPr>
                        <a:t>3.1%</a:t>
                      </a:r>
                      <a:endParaRPr lang="en-US" sz="1100" b="1" i="0" u="none" strike="noStrike" dirty="0">
                        <a:solidFill>
                          <a:schemeClr val="tx1"/>
                        </a:solidFill>
                        <a:effectLst/>
                        <a:latin typeface="Aria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r>
            </a:tbl>
          </a:graphicData>
        </a:graphic>
      </p:graphicFrame>
      <p:grpSp>
        <p:nvGrpSpPr>
          <p:cNvPr id="54" name="Group 53"/>
          <p:cNvGrpSpPr/>
          <p:nvPr/>
        </p:nvGrpSpPr>
        <p:grpSpPr>
          <a:xfrm>
            <a:off x="443921" y="72184"/>
            <a:ext cx="4221138" cy="189008"/>
            <a:chOff x="403281" y="164517"/>
            <a:chExt cx="4221138" cy="189008"/>
          </a:xfrm>
        </p:grpSpPr>
        <p:sp>
          <p:nvSpPr>
            <p:cNvPr id="56" name="Text Box 75"/>
            <p:cNvSpPr txBox="1">
              <a:spLocks noChangeArrowheads="1"/>
            </p:cNvSpPr>
            <p:nvPr/>
          </p:nvSpPr>
          <p:spPr bwMode="gray">
            <a:xfrm>
              <a:off x="636148" y="166688"/>
              <a:ext cx="3988271" cy="184666"/>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none" lIns="0" tIns="0" rIns="0" bIns="0">
              <a:spAutoFit/>
            </a:bodyPr>
            <a:lstStyle/>
            <a:p>
              <a:pPr algn="l">
                <a:lnSpc>
                  <a:spcPct val="100000"/>
                </a:lnSpc>
              </a:pPr>
              <a:r>
                <a:rPr lang="en-US" sz="1200" dirty="0">
                  <a:solidFill>
                    <a:srgbClr val="FF0000"/>
                  </a:solidFill>
                </a:rPr>
                <a:t>Credit </a:t>
              </a:r>
              <a:r>
                <a:rPr lang="en-US" sz="1200" dirty="0" smtClean="0">
                  <a:solidFill>
                    <a:srgbClr val="FF0000"/>
                  </a:solidFill>
                </a:rPr>
                <a:t>risk – </a:t>
              </a:r>
              <a:r>
                <a:rPr lang="en-US" sz="1200" dirty="0">
                  <a:solidFill>
                    <a:srgbClr val="FF0000"/>
                  </a:solidFill>
                </a:rPr>
                <a:t>Losses: </a:t>
              </a:r>
              <a:r>
                <a:rPr lang="en-US" sz="1200" dirty="0">
                  <a:solidFill>
                    <a:schemeClr val="accent1"/>
                  </a:solidFill>
                </a:rPr>
                <a:t>Calibration – </a:t>
              </a:r>
              <a:r>
                <a:rPr lang="en-US" sz="1200" dirty="0" smtClean="0">
                  <a:solidFill>
                    <a:srgbClr val="FF0000"/>
                  </a:solidFill>
                </a:rPr>
                <a:t>% </a:t>
              </a:r>
              <a:r>
                <a:rPr lang="en-US" sz="1200" dirty="0">
                  <a:solidFill>
                    <a:srgbClr val="FF0000"/>
                  </a:solidFill>
                </a:rPr>
                <a:t>60/61+ days past </a:t>
              </a:r>
              <a:r>
                <a:rPr lang="en-US" sz="1200" dirty="0" smtClean="0">
                  <a:solidFill>
                    <a:srgbClr val="FF0000"/>
                  </a:solidFill>
                </a:rPr>
                <a:t>due</a:t>
              </a:r>
              <a:endParaRPr lang="en-US" sz="1200" dirty="0">
                <a:solidFill>
                  <a:srgbClr val="FF0000"/>
                </a:solidFill>
              </a:endParaRPr>
            </a:p>
          </p:txBody>
        </p:sp>
        <p:sp>
          <p:nvSpPr>
            <p:cNvPr id="57" name="Oval 56"/>
            <p:cNvSpPr/>
            <p:nvPr/>
          </p:nvSpPr>
          <p:spPr bwMode="auto">
            <a:xfrm>
              <a:off x="403281" y="164517"/>
              <a:ext cx="189008" cy="189008"/>
            </a:xfrm>
            <a:prstGeom prst="ellipse">
              <a:avLst/>
            </a:prstGeom>
            <a:solidFill>
              <a:srgbClr val="FF000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lang="en-US" b="1" dirty="0">
                  <a:solidFill>
                    <a:schemeClr val="bg1"/>
                  </a:solidFill>
                  <a:ea typeface="ＭＳ Ｐゴシック" pitchFamily="-112" charset="-128"/>
                  <a:cs typeface="ＭＳ Ｐゴシック" pitchFamily="-112" charset="-128"/>
                </a:rPr>
                <a:t>2</a:t>
              </a:r>
              <a:endParaRPr kumimoji="0" lang="en-US" b="1" i="0" u="none" strike="noStrike" cap="none" normalizeH="0" baseline="0" dirty="0">
                <a:ln>
                  <a:noFill/>
                </a:ln>
                <a:solidFill>
                  <a:schemeClr val="bg1"/>
                </a:solidFill>
                <a:effectLst/>
                <a:latin typeface="Arial" charset="0"/>
                <a:ea typeface="ＭＳ Ｐゴシック" pitchFamily="-112" charset="-128"/>
                <a:cs typeface="ＭＳ Ｐゴシック" pitchFamily="-112" charset="-128"/>
              </a:endParaRPr>
            </a:p>
          </p:txBody>
        </p:sp>
      </p:grpSp>
    </p:spTree>
    <p:extLst>
      <p:ext uri="{BB962C8B-B14F-4D97-AF65-F5344CB8AC3E}">
        <p14:creationId xmlns:p14="http://schemas.microsoft.com/office/powerpoint/2010/main" val="3648301486"/>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GB" dirty="0" smtClean="0">
                <a:solidFill>
                  <a:srgbClr val="FF0000"/>
                </a:solidFill>
              </a:rPr>
              <a:t>2b.</a:t>
            </a:r>
            <a:r>
              <a:rPr lang="en-GB" dirty="0" smtClean="0"/>
              <a:t> Credit risk – </a:t>
            </a:r>
            <a:r>
              <a:rPr lang="en-GB" b="0" dirty="0" smtClean="0"/>
              <a:t>Concentrations</a:t>
            </a:r>
            <a:endParaRPr lang="en-GB" b="0" dirty="0"/>
          </a:p>
        </p:txBody>
      </p:sp>
    </p:spTree>
    <p:extLst>
      <p:ext uri="{BB962C8B-B14F-4D97-AF65-F5344CB8AC3E}">
        <p14:creationId xmlns:p14="http://schemas.microsoft.com/office/powerpoint/2010/main" val="26494716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23"/>
          <p:cNvSpPr txBox="1"/>
          <p:nvPr/>
        </p:nvSpPr>
        <p:spPr>
          <a:xfrm>
            <a:off x="1966867" y="1110099"/>
            <a:ext cx="2044149" cy="211468"/>
          </a:xfrm>
          <a:prstGeom prst="rect">
            <a:avLst/>
          </a:prstGeom>
          <a:noFill/>
        </p:spPr>
        <p:txBody>
          <a:bodyPr wrap="none" rtlCol="0">
            <a:spAutoFit/>
          </a:bodyPr>
          <a:lstStyle/>
          <a:p>
            <a:pPr eaLnBrk="1" hangingPunct="1">
              <a:lnSpc>
                <a:spcPct val="86000"/>
              </a:lnSpc>
            </a:pPr>
            <a:r>
              <a:rPr lang="en-US" sz="900" dirty="0" smtClean="0">
                <a:solidFill>
                  <a:srgbClr val="000000"/>
                </a:solidFill>
                <a:ea typeface="ＭＳ Ｐゴシック"/>
              </a:rPr>
              <a:t>* </a:t>
            </a:r>
            <a:r>
              <a:rPr lang="en-US" sz="900" dirty="0">
                <a:solidFill>
                  <a:srgbClr val="000000"/>
                </a:solidFill>
                <a:ea typeface="ＭＳ Ｐゴシック"/>
              </a:rPr>
              <a:t>R</a:t>
            </a:r>
            <a:r>
              <a:rPr lang="en-US" sz="900" dirty="0" smtClean="0">
                <a:solidFill>
                  <a:srgbClr val="000000"/>
                </a:solidFill>
                <a:ea typeface="ＭＳ Ｐゴシック"/>
              </a:rPr>
              <a:t>eported in Santander Group RAS</a:t>
            </a:r>
            <a:endParaRPr lang="en-US" sz="900" dirty="0">
              <a:solidFill>
                <a:srgbClr val="000000"/>
              </a:solidFill>
              <a:ea typeface="ＭＳ Ｐゴシック"/>
            </a:endParaRPr>
          </a:p>
        </p:txBody>
      </p:sp>
      <p:sp>
        <p:nvSpPr>
          <p:cNvPr id="25" name="TextBox 24"/>
          <p:cNvSpPr txBox="1"/>
          <p:nvPr/>
        </p:nvSpPr>
        <p:spPr>
          <a:xfrm>
            <a:off x="366713" y="1110099"/>
            <a:ext cx="639147" cy="211468"/>
          </a:xfrm>
          <a:prstGeom prst="rect">
            <a:avLst/>
          </a:prstGeom>
          <a:noFill/>
        </p:spPr>
        <p:txBody>
          <a:bodyPr wrap="square" rtlCol="0">
            <a:spAutoFit/>
          </a:bodyPr>
          <a:lstStyle/>
          <a:p>
            <a:r>
              <a:rPr lang="en-GB" sz="900" b="1" dirty="0" smtClean="0"/>
              <a:t>Legend</a:t>
            </a:r>
            <a:endParaRPr lang="en-GB" sz="900" b="1" dirty="0"/>
          </a:p>
        </p:txBody>
      </p:sp>
      <p:sp>
        <p:nvSpPr>
          <p:cNvPr id="26" name="TextBox 25"/>
          <p:cNvSpPr txBox="1"/>
          <p:nvPr/>
        </p:nvSpPr>
        <p:spPr>
          <a:xfrm>
            <a:off x="1054194" y="1110099"/>
            <a:ext cx="864339" cy="211468"/>
          </a:xfrm>
          <a:prstGeom prst="rect">
            <a:avLst/>
          </a:prstGeom>
          <a:noFill/>
        </p:spPr>
        <p:txBody>
          <a:bodyPr wrap="none" rtlCol="0">
            <a:spAutoFit/>
          </a:bodyPr>
          <a:lstStyle/>
          <a:p>
            <a:pPr eaLnBrk="1" hangingPunct="1">
              <a:lnSpc>
                <a:spcPct val="86000"/>
              </a:lnSpc>
            </a:pPr>
            <a:r>
              <a:rPr lang="en-US" sz="900" b="1" i="1" dirty="0" smtClean="0">
                <a:solidFill>
                  <a:srgbClr val="008AB3"/>
                </a:solidFill>
                <a:ea typeface="ＭＳ Ｐゴシック"/>
              </a:rPr>
              <a:t>New metrics</a:t>
            </a:r>
          </a:p>
        </p:txBody>
      </p:sp>
      <p:sp>
        <p:nvSpPr>
          <p:cNvPr id="19" name="Content Placeholder 1"/>
          <p:cNvSpPr>
            <a:spLocks noGrp="1"/>
          </p:cNvSpPr>
          <p:nvPr>
            <p:ph sz="quarter" idx="11"/>
          </p:nvPr>
        </p:nvSpPr>
        <p:spPr/>
        <p:txBody>
          <a:bodyPr/>
          <a:lstStyle/>
          <a:p>
            <a:r>
              <a:rPr lang="en-US" dirty="0" smtClean="0"/>
              <a:t>Limit overview: </a:t>
            </a:r>
            <a:r>
              <a:rPr lang="en-US" b="0" dirty="0"/>
              <a:t>Credit </a:t>
            </a:r>
            <a:r>
              <a:rPr lang="en-US" b="0" dirty="0" smtClean="0"/>
              <a:t>risk - Concentration</a:t>
            </a:r>
            <a:endParaRPr lang="en-GB" dirty="0"/>
          </a:p>
        </p:txBody>
      </p:sp>
      <p:grpSp>
        <p:nvGrpSpPr>
          <p:cNvPr id="20" name="Group 19"/>
          <p:cNvGrpSpPr/>
          <p:nvPr/>
        </p:nvGrpSpPr>
        <p:grpSpPr>
          <a:xfrm>
            <a:off x="443921" y="72184"/>
            <a:ext cx="3107052" cy="189008"/>
            <a:chOff x="403281" y="164517"/>
            <a:chExt cx="3107052" cy="189008"/>
          </a:xfrm>
        </p:grpSpPr>
        <p:sp>
          <p:nvSpPr>
            <p:cNvPr id="21" name="Text Box 75"/>
            <p:cNvSpPr txBox="1">
              <a:spLocks noChangeArrowheads="1"/>
            </p:cNvSpPr>
            <p:nvPr/>
          </p:nvSpPr>
          <p:spPr bwMode="gray">
            <a:xfrm>
              <a:off x="636148" y="166688"/>
              <a:ext cx="2874185" cy="184666"/>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none" lIns="0" tIns="0" rIns="0" bIns="0">
              <a:spAutoFit/>
            </a:bodyPr>
            <a:lstStyle/>
            <a:p>
              <a:pPr algn="l">
                <a:lnSpc>
                  <a:spcPct val="100000"/>
                </a:lnSpc>
              </a:pPr>
              <a:r>
                <a:rPr lang="en-US" sz="1200" dirty="0">
                  <a:solidFill>
                    <a:srgbClr val="FF0000"/>
                  </a:solidFill>
                </a:rPr>
                <a:t>Credit </a:t>
              </a:r>
              <a:r>
                <a:rPr lang="en-US" sz="1200" dirty="0" smtClean="0">
                  <a:solidFill>
                    <a:srgbClr val="FF0000"/>
                  </a:solidFill>
                </a:rPr>
                <a:t>risk – Concentration: Limit overview</a:t>
              </a:r>
              <a:endParaRPr lang="en-US" sz="1200" dirty="0">
                <a:solidFill>
                  <a:srgbClr val="FF0000"/>
                </a:solidFill>
              </a:endParaRPr>
            </a:p>
          </p:txBody>
        </p:sp>
        <p:sp>
          <p:nvSpPr>
            <p:cNvPr id="22" name="Oval 21"/>
            <p:cNvSpPr/>
            <p:nvPr/>
          </p:nvSpPr>
          <p:spPr bwMode="auto">
            <a:xfrm>
              <a:off x="403281" y="164517"/>
              <a:ext cx="189008" cy="189008"/>
            </a:xfrm>
            <a:prstGeom prst="ellipse">
              <a:avLst/>
            </a:prstGeom>
            <a:solidFill>
              <a:srgbClr val="FF000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lang="en-US" b="1" dirty="0">
                  <a:solidFill>
                    <a:schemeClr val="bg1"/>
                  </a:solidFill>
                  <a:ea typeface="ＭＳ Ｐゴシック" pitchFamily="-112" charset="-128"/>
                  <a:cs typeface="ＭＳ Ｐゴシック" pitchFamily="-112" charset="-128"/>
                </a:rPr>
                <a:t>2</a:t>
              </a:r>
              <a:endParaRPr kumimoji="0" lang="en-US" b="1" i="0" u="none" strike="noStrike" cap="none" normalizeH="0" baseline="0" dirty="0">
                <a:ln>
                  <a:noFill/>
                </a:ln>
                <a:solidFill>
                  <a:schemeClr val="bg1"/>
                </a:solidFill>
                <a:effectLst/>
                <a:latin typeface="Arial" charset="0"/>
                <a:ea typeface="ＭＳ Ｐゴシック" pitchFamily="-112" charset="-128"/>
                <a:cs typeface="ＭＳ Ｐゴシック" pitchFamily="-112" charset="-128"/>
              </a:endParaRPr>
            </a:p>
          </p:txBody>
        </p:sp>
      </p:grpSp>
      <p:sp>
        <p:nvSpPr>
          <p:cNvPr id="23" name="Footnote"/>
          <p:cNvSpPr/>
          <p:nvPr/>
        </p:nvSpPr>
        <p:spPr bwMode="auto">
          <a:xfrm>
            <a:off x="1901880" y="6338902"/>
            <a:ext cx="6814003" cy="211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spAutoFit/>
          </a:bodyPr>
          <a:lstStyle/>
          <a:p>
            <a:pPr marL="114300" indent="-114300" algn="l" eaLnBrk="1" hangingPunct="1">
              <a:buFont typeface="+mj-lt"/>
              <a:buAutoNum type="arabicPeriod"/>
            </a:pPr>
            <a:r>
              <a:rPr lang="en-US" sz="800" dirty="0" smtClean="0">
                <a:latin typeface="Arial"/>
                <a:ea typeface="ＭＳ Ｐゴシック"/>
                <a:sym typeface="Arial"/>
              </a:rPr>
              <a:t># </a:t>
            </a:r>
            <a:r>
              <a:rPr lang="en-US" sz="800" dirty="0">
                <a:latin typeface="Arial"/>
                <a:ea typeface="ＭＳ Ｐゴシック"/>
                <a:sym typeface="Arial"/>
              </a:rPr>
              <a:t>of counterparties with </a:t>
            </a:r>
            <a:r>
              <a:rPr lang="en-US" sz="800" dirty="0" err="1">
                <a:latin typeface="Arial"/>
                <a:ea typeface="ＭＳ Ｐゴシック"/>
                <a:sym typeface="Arial"/>
              </a:rPr>
              <a:t>Sant</a:t>
            </a:r>
            <a:r>
              <a:rPr lang="en-US" sz="800" dirty="0">
                <a:latin typeface="Arial"/>
                <a:ea typeface="ＭＳ Ｐゴシック"/>
                <a:sym typeface="Arial"/>
              </a:rPr>
              <a:t>. Risk Rating &lt; 5.0 &amp; exposure&gt;$</a:t>
            </a:r>
            <a:r>
              <a:rPr lang="en-US" sz="800" dirty="0" smtClean="0">
                <a:latin typeface="Arial"/>
                <a:ea typeface="ＭＳ Ｐゴシック"/>
                <a:sym typeface="Arial"/>
              </a:rPr>
              <a:t>100M</a:t>
            </a:r>
          </a:p>
          <a:p>
            <a:pPr algn="l" eaLnBrk="1" hangingPunct="1"/>
            <a:r>
              <a:rPr lang="en-US" sz="800" dirty="0" smtClean="0">
                <a:latin typeface="Arial"/>
                <a:ea typeface="ＭＳ Ｐゴシック"/>
                <a:sym typeface="Arial"/>
              </a:rPr>
              <a:t>Source</a:t>
            </a:r>
            <a:r>
              <a:rPr lang="en-US" sz="800" dirty="0">
                <a:latin typeface="Arial"/>
                <a:ea typeface="ＭＳ Ｐゴシック"/>
                <a:sym typeface="Arial"/>
              </a:rPr>
              <a:t>: SHUSA RAS March Monthly </a:t>
            </a:r>
            <a:r>
              <a:rPr lang="en-US" sz="800" dirty="0" smtClean="0">
                <a:latin typeface="Arial"/>
                <a:ea typeface="ＭＳ Ｐゴシック"/>
                <a:sym typeface="Arial"/>
              </a:rPr>
              <a:t>Report; </a:t>
            </a:r>
            <a:r>
              <a:rPr lang="en-US" sz="800" dirty="0">
                <a:latin typeface="Arial"/>
                <a:ea typeface="ＭＳ Ｐゴシック"/>
                <a:sym typeface="Arial"/>
              </a:rPr>
              <a:t>BSPR RAS 2016 inventory of metrics</a:t>
            </a:r>
          </a:p>
        </p:txBody>
      </p:sp>
      <p:graphicFrame>
        <p:nvGraphicFramePr>
          <p:cNvPr id="12" name="Table 11"/>
          <p:cNvGraphicFramePr>
            <a:graphicFrameLocks noGrp="1"/>
          </p:cNvGraphicFramePr>
          <p:nvPr>
            <p:extLst>
              <p:ext uri="{D42A27DB-BD31-4B8C-83A1-F6EECF244321}">
                <p14:modId xmlns:p14="http://schemas.microsoft.com/office/powerpoint/2010/main" val="3688343346"/>
              </p:ext>
            </p:extLst>
          </p:nvPr>
        </p:nvGraphicFramePr>
        <p:xfrm>
          <a:off x="365760" y="1463040"/>
          <a:ext cx="8898757" cy="4013046"/>
        </p:xfrm>
        <a:graphic>
          <a:graphicData uri="http://schemas.openxmlformats.org/drawingml/2006/table">
            <a:tbl>
              <a:tblPr firstRow="1" bandRow="1">
                <a:tableStyleId>{2D5ABB26-0587-4C30-8999-92F81FD0307C}</a:tableStyleId>
              </a:tblPr>
              <a:tblGrid>
                <a:gridCol w="839235"/>
                <a:gridCol w="1313793"/>
                <a:gridCol w="704193"/>
                <a:gridCol w="868155"/>
                <a:gridCol w="868155"/>
                <a:gridCol w="868155"/>
                <a:gridCol w="868155"/>
                <a:gridCol w="868155"/>
                <a:gridCol w="1700761"/>
              </a:tblGrid>
              <a:tr h="0">
                <a:tc rowSpan="2">
                  <a:txBody>
                    <a:bodyPr/>
                    <a:lstStyle/>
                    <a:p>
                      <a:pPr marL="0" marR="0" indent="0" algn="l" defTabSz="457200" rtl="0" eaLnBrk="1" fontAlgn="auto" latinLnBrk="0" hangingPunct="1">
                        <a:lnSpc>
                          <a:spcPct val="100000"/>
                        </a:lnSpc>
                        <a:spcBef>
                          <a:spcPts val="200"/>
                        </a:spcBef>
                        <a:spcAft>
                          <a:spcPts val="200"/>
                        </a:spcAft>
                        <a:buClrTx/>
                        <a:buSzTx/>
                        <a:buFontTx/>
                        <a:buNone/>
                        <a:tabLst/>
                        <a:defRPr/>
                      </a:pPr>
                      <a:r>
                        <a:rPr lang="en-GB" sz="1000" b="1" dirty="0" smtClean="0">
                          <a:solidFill>
                            <a:srgbClr val="FF0000"/>
                          </a:solidFill>
                          <a:latin typeface="Arial" panose="020B0604020202020204" pitchFamily="34" charset="0"/>
                          <a:cs typeface="Arial" panose="020B0604020202020204" pitchFamily="34" charset="0"/>
                        </a:rPr>
                        <a:t>Risk type</a:t>
                      </a:r>
                    </a:p>
                  </a:txBody>
                  <a:tcPr marL="36576" marR="36576" marT="36576" marB="36576"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2">
                  <a:txBody>
                    <a:bodyPr/>
                    <a:lstStyle/>
                    <a:p>
                      <a:pPr>
                        <a:lnSpc>
                          <a:spcPct val="100000"/>
                        </a:lnSpc>
                        <a:spcBef>
                          <a:spcPts val="200"/>
                        </a:spcBef>
                        <a:spcAft>
                          <a:spcPts val="200"/>
                        </a:spcAft>
                      </a:pPr>
                      <a:r>
                        <a:rPr lang="en-GB" sz="1000" b="1" dirty="0" smtClean="0">
                          <a:solidFill>
                            <a:srgbClr val="FF0000"/>
                          </a:solidFill>
                          <a:latin typeface="Arial" panose="020B0604020202020204" pitchFamily="34" charset="0"/>
                          <a:cs typeface="Arial" panose="020B0604020202020204" pitchFamily="34" charset="0"/>
                        </a:rPr>
                        <a:t>Metric</a:t>
                      </a:r>
                      <a:endParaRPr lang="en-GB" sz="1000" b="1" dirty="0">
                        <a:solidFill>
                          <a:srgbClr val="FF0000"/>
                        </a:solidFill>
                        <a:latin typeface="Arial" panose="020B0604020202020204" pitchFamily="34" charset="0"/>
                        <a:cs typeface="Arial" panose="020B0604020202020204" pitchFamily="34" charset="0"/>
                      </a:endParaRPr>
                    </a:p>
                  </a:txBody>
                  <a:tcPr marL="36576" marR="36576" marT="36576" marB="36576"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2">
                  <a:txBody>
                    <a:bodyPr/>
                    <a:lstStyle/>
                    <a:p>
                      <a:pPr>
                        <a:lnSpc>
                          <a:spcPct val="100000"/>
                        </a:lnSpc>
                        <a:spcBef>
                          <a:spcPts val="200"/>
                        </a:spcBef>
                        <a:spcAft>
                          <a:spcPts val="200"/>
                        </a:spcAft>
                      </a:pPr>
                      <a:r>
                        <a:rPr lang="en-GB" sz="1000" b="1" dirty="0" smtClean="0">
                          <a:solidFill>
                            <a:srgbClr val="FF0000"/>
                          </a:solidFill>
                          <a:latin typeface="Arial" panose="020B0604020202020204" pitchFamily="34" charset="0"/>
                          <a:cs typeface="Arial" panose="020B0604020202020204" pitchFamily="34" charset="0"/>
                        </a:rPr>
                        <a:t>Entity</a:t>
                      </a:r>
                      <a:endParaRPr lang="en-GB" sz="1000" b="1" dirty="0">
                        <a:solidFill>
                          <a:srgbClr val="FF0000"/>
                        </a:solidFill>
                        <a:latin typeface="Arial" panose="020B0604020202020204" pitchFamily="34" charset="0"/>
                        <a:cs typeface="Arial" panose="020B0604020202020204" pitchFamily="34" charset="0"/>
                      </a:endParaRPr>
                    </a:p>
                  </a:txBody>
                  <a:tcPr marL="36576" marR="36576" marT="36576" marB="36576"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rowSpan="2">
                  <a:txBody>
                    <a:bodyPr/>
                    <a:lstStyle/>
                    <a:p>
                      <a:pPr algn="ctr">
                        <a:lnSpc>
                          <a:spcPct val="100000"/>
                        </a:lnSpc>
                        <a:spcBef>
                          <a:spcPts val="200"/>
                        </a:spcBef>
                        <a:spcAft>
                          <a:spcPts val="200"/>
                        </a:spcAft>
                      </a:pPr>
                      <a:r>
                        <a:rPr lang="en-GB" sz="1000" b="1" dirty="0" smtClean="0">
                          <a:solidFill>
                            <a:schemeClr val="tx1"/>
                          </a:solidFill>
                          <a:latin typeface="Arial" panose="020B0604020202020204" pitchFamily="34" charset="0"/>
                          <a:cs typeface="Arial" panose="020B0604020202020204" pitchFamily="34" charset="0"/>
                        </a:rPr>
                        <a:t>Mar 16</a:t>
                      </a:r>
                      <a:endParaRPr lang="en-GB" sz="1000" b="1" dirty="0">
                        <a:solidFill>
                          <a:schemeClr val="tx1"/>
                        </a:solidFill>
                        <a:latin typeface="Arial" panose="020B0604020202020204" pitchFamily="34" charset="0"/>
                        <a:cs typeface="Arial" panose="020B0604020202020204" pitchFamily="34" charset="0"/>
                      </a:endParaRPr>
                    </a:p>
                  </a:txBody>
                  <a:tcPr marL="36576" marR="36576" marT="36576" marB="36576"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gridSpan="2">
                  <a:txBody>
                    <a:bodyPr/>
                    <a:lstStyle/>
                    <a:p>
                      <a:pPr algn="ctr">
                        <a:lnSpc>
                          <a:spcPct val="100000"/>
                        </a:lnSpc>
                        <a:spcBef>
                          <a:spcPts val="200"/>
                        </a:spcBef>
                        <a:spcAft>
                          <a:spcPts val="200"/>
                        </a:spcAft>
                      </a:pPr>
                      <a:r>
                        <a:rPr lang="en-GB" sz="1000" b="1" dirty="0" smtClean="0">
                          <a:solidFill>
                            <a:schemeClr val="tx1"/>
                          </a:solidFill>
                          <a:latin typeface="Arial" panose="020B0604020202020204" pitchFamily="34" charset="0"/>
                          <a:cs typeface="Arial" panose="020B0604020202020204" pitchFamily="34" charset="0"/>
                        </a:rPr>
                        <a:t>Amber trigger</a:t>
                      </a:r>
                      <a:endParaRPr lang="en-GB" sz="1000" b="1" dirty="0">
                        <a:solidFill>
                          <a:schemeClr val="tx1"/>
                        </a:solidFill>
                        <a:latin typeface="Arial" panose="020B0604020202020204" pitchFamily="34" charset="0"/>
                        <a:cs typeface="Arial" panose="020B0604020202020204" pitchFamily="34" charset="0"/>
                      </a:endParaRPr>
                    </a:p>
                  </a:txBody>
                  <a:tcPr marL="36576" marR="36576" marT="36576" marB="36576"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hMerge="1">
                  <a:txBody>
                    <a:bodyPr/>
                    <a:lstStyle/>
                    <a:p>
                      <a:endParaRPr lang="en-GB" sz="1000" b="1" dirty="0">
                        <a:solidFill>
                          <a:schemeClr val="tx1"/>
                        </a:solidFill>
                        <a:latin typeface="Arial" panose="020B0604020202020204" pitchFamily="34" charset="0"/>
                        <a:cs typeface="Arial" panose="020B0604020202020204" pitchFamily="34" charset="0"/>
                      </a:endParaRPr>
                    </a:p>
                  </a:txBody>
                  <a:tcPr marL="45720" marR="45720">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solidFill>
                      <a:schemeClr val="bg1">
                        <a:lumMod val="85000"/>
                      </a:schemeClr>
                    </a:solidFill>
                  </a:tcPr>
                </a:tc>
                <a:tc gridSpan="2">
                  <a:txBody>
                    <a:bodyPr/>
                    <a:lstStyle/>
                    <a:p>
                      <a:pPr algn="ctr">
                        <a:lnSpc>
                          <a:spcPct val="100000"/>
                        </a:lnSpc>
                        <a:spcBef>
                          <a:spcPts val="200"/>
                        </a:spcBef>
                        <a:spcAft>
                          <a:spcPts val="200"/>
                        </a:spcAft>
                      </a:pPr>
                      <a:r>
                        <a:rPr lang="en-GB" sz="1000" b="1" dirty="0" smtClean="0">
                          <a:solidFill>
                            <a:schemeClr val="bg1"/>
                          </a:solidFill>
                          <a:latin typeface="Arial" panose="020B0604020202020204" pitchFamily="34" charset="0"/>
                          <a:cs typeface="Arial" panose="020B0604020202020204" pitchFamily="34" charset="0"/>
                        </a:rPr>
                        <a:t>Red</a:t>
                      </a:r>
                      <a:r>
                        <a:rPr lang="en-GB" sz="1000" b="1" baseline="0" dirty="0" smtClean="0">
                          <a:solidFill>
                            <a:schemeClr val="bg1"/>
                          </a:solidFill>
                          <a:latin typeface="Arial" panose="020B0604020202020204" pitchFamily="34" charset="0"/>
                          <a:cs typeface="Arial" panose="020B0604020202020204" pitchFamily="34" charset="0"/>
                        </a:rPr>
                        <a:t> limits</a:t>
                      </a:r>
                      <a:endParaRPr lang="en-GB" sz="1000" b="1" dirty="0">
                        <a:solidFill>
                          <a:schemeClr val="bg1"/>
                        </a:solidFill>
                        <a:latin typeface="Arial" panose="020B0604020202020204" pitchFamily="34" charset="0"/>
                        <a:cs typeface="Arial" panose="020B0604020202020204" pitchFamily="34" charset="0"/>
                      </a:endParaRPr>
                    </a:p>
                  </a:txBody>
                  <a:tcPr marL="36576" marR="36576" marT="36576" marB="36576"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hMerge="1">
                  <a:txBody>
                    <a:bodyPr/>
                    <a:lstStyle/>
                    <a:p>
                      <a:endParaRPr lang="en-GB" sz="1000" b="1" dirty="0">
                        <a:solidFill>
                          <a:schemeClr val="tx1"/>
                        </a:solidFill>
                        <a:latin typeface="Arial" panose="020B0604020202020204" pitchFamily="34" charset="0"/>
                        <a:cs typeface="Arial" panose="020B0604020202020204" pitchFamily="34" charset="0"/>
                      </a:endParaRPr>
                    </a:p>
                  </a:txBody>
                  <a:tcPr marL="45720" marR="45720">
                    <a:lnL w="19050" cap="flat" cmpd="sng" algn="ctr">
                      <a:noFill/>
                      <a:prstDash val="solid"/>
                      <a:round/>
                      <a:headEnd type="none" w="med" len="med"/>
                      <a:tailEnd type="none" w="med" len="med"/>
                    </a:lnL>
                    <a:lnR w="19050" cap="flat" cmpd="sng" algn="ctr">
                      <a:noFill/>
                      <a:prstDash val="sysDash"/>
                      <a:round/>
                      <a:headEnd type="none" w="med" len="med"/>
                      <a:tailEnd type="none" w="med" len="med"/>
                    </a:lnR>
                    <a:lnT w="1905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solidFill>
                      <a:schemeClr val="bg1">
                        <a:lumMod val="85000"/>
                      </a:schemeClr>
                    </a:solidFill>
                  </a:tcPr>
                </a:tc>
                <a:tc rowSpan="2">
                  <a:txBody>
                    <a:bodyPr/>
                    <a:lstStyle/>
                    <a:p>
                      <a:pPr marL="0" marR="0" indent="0" algn="ctr" defTabSz="457200" rtl="0" eaLnBrk="1" fontAlgn="auto" latinLnBrk="0" hangingPunct="1">
                        <a:lnSpc>
                          <a:spcPct val="100000"/>
                        </a:lnSpc>
                        <a:spcBef>
                          <a:spcPts val="200"/>
                        </a:spcBef>
                        <a:spcAft>
                          <a:spcPts val="200"/>
                        </a:spcAft>
                        <a:buClrTx/>
                        <a:buSzTx/>
                        <a:buFontTx/>
                        <a:buNone/>
                        <a:tabLst/>
                        <a:defRPr/>
                      </a:pPr>
                      <a:r>
                        <a:rPr lang="en-GB" sz="1000" b="1" dirty="0" smtClean="0">
                          <a:solidFill>
                            <a:srgbClr val="FF0000"/>
                          </a:solidFill>
                          <a:latin typeface="Arial" panose="020B0604020202020204" pitchFamily="34" charset="0"/>
                          <a:cs typeface="Arial" panose="020B0604020202020204" pitchFamily="34" charset="0"/>
                        </a:rPr>
                        <a:t>Justification</a:t>
                      </a:r>
                      <a:r>
                        <a:rPr lang="en-GB" sz="1000" b="1" baseline="0" dirty="0" smtClean="0">
                          <a:solidFill>
                            <a:srgbClr val="FF0000"/>
                          </a:solidFill>
                          <a:latin typeface="Arial" panose="020B0604020202020204" pitchFamily="34" charset="0"/>
                          <a:cs typeface="Arial" panose="020B0604020202020204" pitchFamily="34" charset="0"/>
                        </a:rPr>
                        <a:t> for changes</a:t>
                      </a:r>
                      <a:endParaRPr lang="en-GB" sz="1000" b="1" dirty="0" smtClean="0">
                        <a:solidFill>
                          <a:srgbClr val="FF0000"/>
                        </a:solidFill>
                        <a:latin typeface="Arial" panose="020B0604020202020204" pitchFamily="34" charset="0"/>
                        <a:cs typeface="Arial" panose="020B0604020202020204" pitchFamily="34" charset="0"/>
                      </a:endParaRPr>
                    </a:p>
                  </a:txBody>
                  <a:tcPr marL="36576" marR="36576" marT="36576" marB="36576"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0">
                <a:tc vMerge="1">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GB" sz="1000" b="1" dirty="0" smtClean="0">
                        <a:solidFill>
                          <a:srgbClr val="FF0000"/>
                        </a:solidFill>
                        <a:latin typeface="Arial" panose="020B0604020202020204" pitchFamily="34" charset="0"/>
                        <a:cs typeface="Arial" panose="020B0604020202020204" pitchFamily="34" charset="0"/>
                      </a:endParaRPr>
                    </a:p>
                  </a:txBody>
                  <a:tcPr marL="45720" marR="45720">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solidFill>
                      <a:schemeClr val="bg1"/>
                    </a:solidFill>
                  </a:tcPr>
                </a:tc>
                <a:tc vMerge="1">
                  <a:txBody>
                    <a:bodyPr/>
                    <a:lstStyle/>
                    <a:p>
                      <a:endParaRPr lang="en-GB" sz="1000" b="1" dirty="0">
                        <a:solidFill>
                          <a:srgbClr val="FF0000"/>
                        </a:solidFill>
                        <a:latin typeface="Arial" panose="020B0604020202020204" pitchFamily="34" charset="0"/>
                        <a:cs typeface="Arial" panose="020B0604020202020204" pitchFamily="34" charset="0"/>
                      </a:endParaRPr>
                    </a:p>
                  </a:txBody>
                  <a:tcPr marL="45720" marR="45720">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solidFill>
                      <a:schemeClr val="bg1"/>
                    </a:solidFill>
                  </a:tcPr>
                </a:tc>
                <a:tc vMerge="1">
                  <a:txBody>
                    <a:bodyPr/>
                    <a:lstStyle/>
                    <a:p>
                      <a:endParaRPr lang="en-GB" sz="1000" b="1" dirty="0">
                        <a:solidFill>
                          <a:srgbClr val="FF0000"/>
                        </a:solidFill>
                        <a:latin typeface="Arial" panose="020B0604020202020204" pitchFamily="34" charset="0"/>
                        <a:cs typeface="Arial" panose="020B0604020202020204" pitchFamily="34" charset="0"/>
                      </a:endParaRPr>
                    </a:p>
                  </a:txBody>
                  <a:tcPr marL="45720" marR="45720">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tcPr>
                </a:tc>
                <a:tc vMerge="1">
                  <a:txBody>
                    <a:bodyPr/>
                    <a:lstStyle/>
                    <a:p>
                      <a:pPr algn="ctr"/>
                      <a:endParaRPr lang="en-GB" sz="1100" b="1" dirty="0">
                        <a:solidFill>
                          <a:schemeClr val="tx1"/>
                        </a:solidFill>
                        <a:latin typeface="Arial" panose="020B0604020202020204" pitchFamily="34" charset="0"/>
                        <a:cs typeface="Arial" panose="020B0604020202020204" pitchFamily="34" charset="0"/>
                      </a:endParaRPr>
                    </a:p>
                  </a:txBody>
                  <a:tcPr marL="48014" marR="48014">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solidFill>
                      <a:srgbClr val="FFC000"/>
                    </a:solidFill>
                  </a:tcPr>
                </a:tc>
                <a:tc>
                  <a:txBody>
                    <a:bodyPr/>
                    <a:lstStyle/>
                    <a:p>
                      <a:pPr algn="ctr">
                        <a:lnSpc>
                          <a:spcPct val="100000"/>
                        </a:lnSpc>
                        <a:spcBef>
                          <a:spcPts val="200"/>
                        </a:spcBef>
                        <a:spcAft>
                          <a:spcPts val="200"/>
                        </a:spcAft>
                      </a:pPr>
                      <a:r>
                        <a:rPr lang="en-GB" sz="1000" b="1" dirty="0" smtClean="0">
                          <a:solidFill>
                            <a:schemeClr val="tx1"/>
                          </a:solidFill>
                          <a:latin typeface="Arial" panose="020B0604020202020204" pitchFamily="34" charset="0"/>
                          <a:cs typeface="Arial" panose="020B0604020202020204" pitchFamily="34" charset="0"/>
                        </a:rPr>
                        <a:t>2016</a:t>
                      </a:r>
                      <a:endParaRPr lang="en-GB" sz="1000" b="1" dirty="0">
                        <a:solidFill>
                          <a:schemeClr val="tx1"/>
                        </a:solidFill>
                        <a:latin typeface="Arial" panose="020B0604020202020204" pitchFamily="34" charset="0"/>
                        <a:cs typeface="Arial" panose="020B0604020202020204" pitchFamily="34" charset="0"/>
                      </a:endParaRPr>
                    </a:p>
                  </a:txBody>
                  <a:tcPr marL="36576" marR="36576" marT="36576" marB="36576"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algn="ctr">
                        <a:lnSpc>
                          <a:spcPct val="100000"/>
                        </a:lnSpc>
                        <a:spcBef>
                          <a:spcPts val="200"/>
                        </a:spcBef>
                        <a:spcAft>
                          <a:spcPts val="200"/>
                        </a:spcAft>
                      </a:pPr>
                      <a:r>
                        <a:rPr lang="en-GB" sz="1000" b="1" dirty="0" smtClean="0">
                          <a:solidFill>
                            <a:schemeClr val="tx1"/>
                          </a:solidFill>
                          <a:latin typeface="Arial" panose="020B0604020202020204" pitchFamily="34" charset="0"/>
                          <a:cs typeface="Arial" panose="020B0604020202020204" pitchFamily="34" charset="0"/>
                        </a:rPr>
                        <a:t>2015</a:t>
                      </a:r>
                      <a:endParaRPr lang="en-GB" sz="1000" b="1" dirty="0">
                        <a:solidFill>
                          <a:schemeClr val="tx1"/>
                        </a:solidFill>
                        <a:latin typeface="Arial" panose="020B0604020202020204" pitchFamily="34" charset="0"/>
                        <a:cs typeface="Arial" panose="020B0604020202020204" pitchFamily="34" charset="0"/>
                      </a:endParaRPr>
                    </a:p>
                  </a:txBody>
                  <a:tcPr marL="36576" marR="36576" marT="36576" marB="36576"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lnSpc>
                          <a:spcPct val="100000"/>
                        </a:lnSpc>
                        <a:spcBef>
                          <a:spcPts val="200"/>
                        </a:spcBef>
                        <a:spcAft>
                          <a:spcPts val="200"/>
                        </a:spcAft>
                      </a:pPr>
                      <a:r>
                        <a:rPr lang="en-GB" sz="1000" b="1" dirty="0" smtClean="0">
                          <a:solidFill>
                            <a:schemeClr val="bg1"/>
                          </a:solidFill>
                          <a:latin typeface="Arial" panose="020B0604020202020204" pitchFamily="34" charset="0"/>
                          <a:cs typeface="Arial" panose="020B0604020202020204" pitchFamily="34" charset="0"/>
                        </a:rPr>
                        <a:t>2016</a:t>
                      </a:r>
                      <a:endParaRPr lang="en-GB" sz="1000" b="1" dirty="0">
                        <a:solidFill>
                          <a:schemeClr val="bg1"/>
                        </a:solidFill>
                        <a:latin typeface="Arial" panose="020B0604020202020204" pitchFamily="34" charset="0"/>
                        <a:cs typeface="Arial" panose="020B0604020202020204" pitchFamily="34" charset="0"/>
                      </a:endParaRPr>
                    </a:p>
                  </a:txBody>
                  <a:tcPr marL="36576" marR="36576" marT="36576" marB="36576"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algn="ctr">
                        <a:lnSpc>
                          <a:spcPct val="100000"/>
                        </a:lnSpc>
                        <a:spcBef>
                          <a:spcPts val="200"/>
                        </a:spcBef>
                        <a:spcAft>
                          <a:spcPts val="200"/>
                        </a:spcAft>
                      </a:pPr>
                      <a:r>
                        <a:rPr lang="en-GB" sz="1000" b="1" dirty="0" smtClean="0">
                          <a:solidFill>
                            <a:schemeClr val="tx1"/>
                          </a:solidFill>
                          <a:latin typeface="Arial" panose="020B0604020202020204" pitchFamily="34" charset="0"/>
                          <a:cs typeface="Arial" panose="020B0604020202020204" pitchFamily="34" charset="0"/>
                        </a:rPr>
                        <a:t>2015</a:t>
                      </a:r>
                      <a:endParaRPr lang="en-GB" sz="1000" b="1" dirty="0">
                        <a:solidFill>
                          <a:schemeClr val="tx1"/>
                        </a:solidFill>
                        <a:latin typeface="Arial" panose="020B0604020202020204" pitchFamily="34" charset="0"/>
                        <a:cs typeface="Arial" panose="020B0604020202020204" pitchFamily="34" charset="0"/>
                      </a:endParaRPr>
                    </a:p>
                  </a:txBody>
                  <a:tcPr marL="36576" marR="36576" marT="36576" marB="36576" anchor="ctr">
                    <a:lnL w="19050" cap="flat" cmpd="sng" algn="ctr">
                      <a:noFill/>
                      <a:prstDash val="solid"/>
                      <a:round/>
                      <a:headEnd type="none" w="med" len="med"/>
                      <a:tailEnd type="none" w="med" len="med"/>
                    </a:lnL>
                    <a:lnR w="19050" cap="flat" cmpd="sng" algn="ctr">
                      <a:noFill/>
                      <a:prstDash val="sysDash"/>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vMerge="1">
                  <a:txBody>
                    <a:bodyPr/>
                    <a:lstStyle/>
                    <a:p>
                      <a:pPr algn="ctr">
                        <a:lnSpc>
                          <a:spcPct val="100000"/>
                        </a:lnSpc>
                        <a:spcBef>
                          <a:spcPts val="200"/>
                        </a:spcBef>
                        <a:spcAft>
                          <a:spcPts val="200"/>
                        </a:spcAft>
                      </a:pPr>
                      <a:endParaRPr lang="en-GB" sz="1050" b="1" dirty="0">
                        <a:solidFill>
                          <a:schemeClr val="tx1"/>
                        </a:solidFill>
                        <a:latin typeface="Arial" panose="020B0604020202020204" pitchFamily="34" charset="0"/>
                        <a:cs typeface="Arial" panose="020B0604020202020204" pitchFamily="34" charset="0"/>
                      </a:endParaRPr>
                    </a:p>
                  </a:txBody>
                  <a:tcPr marL="36576" marR="36576" marT="36576" marB="36576">
                    <a:lnL w="19050" cap="flat" cmpd="sng" algn="ctr">
                      <a:noFill/>
                      <a:prstDash val="solid"/>
                      <a:round/>
                      <a:headEnd type="none" w="med" len="med"/>
                      <a:tailEnd type="none" w="med" len="med"/>
                    </a:lnL>
                    <a:lnR w="19050" cap="flat" cmpd="sng" algn="ctr">
                      <a:noFill/>
                      <a:prstDash val="sysDash"/>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0">
                <a:tc rowSpan="8">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000" b="1" dirty="0" smtClean="0">
                          <a:solidFill>
                            <a:schemeClr val="tx1"/>
                          </a:solidFill>
                          <a:latin typeface="Arial" panose="020B0604020202020204" pitchFamily="34" charset="0"/>
                          <a:cs typeface="Arial" panose="020B0604020202020204" pitchFamily="34" charset="0"/>
                        </a:rPr>
                        <a:t>Credit</a:t>
                      </a:r>
                      <a:r>
                        <a:rPr lang="en-US" sz="1000" b="1" baseline="0" dirty="0" smtClean="0">
                          <a:solidFill>
                            <a:schemeClr val="tx1"/>
                          </a:solidFill>
                          <a:latin typeface="Arial" panose="020B0604020202020204" pitchFamily="34" charset="0"/>
                          <a:cs typeface="Arial" panose="020B0604020202020204" pitchFamily="34" charset="0"/>
                        </a:rPr>
                        <a:t> risk</a:t>
                      </a:r>
                      <a:endParaRPr lang="en-US" sz="1000" b="1" dirty="0" smtClean="0">
                        <a:solidFill>
                          <a:schemeClr val="tx1"/>
                        </a:solidFill>
                        <a:latin typeface="Arial" panose="020B0604020202020204" pitchFamily="34" charset="0"/>
                        <a:cs typeface="Arial" panose="020B0604020202020204" pitchFamily="34" charset="0"/>
                      </a:endParaRPr>
                    </a:p>
                  </a:txBody>
                  <a:tcPr marL="45720" marR="4572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marL="0" marR="0" lvl="1" indent="0" algn="l" defTabSz="457200" rtl="0" eaLnBrk="1" fontAlgn="auto" latinLnBrk="0" hangingPunct="1">
                        <a:lnSpc>
                          <a:spcPct val="100000"/>
                        </a:lnSpc>
                        <a:spcBef>
                          <a:spcPts val="200"/>
                        </a:spcBef>
                        <a:spcAft>
                          <a:spcPts val="200"/>
                        </a:spcAft>
                        <a:buClrTx/>
                        <a:buSzTx/>
                        <a:buFontTx/>
                        <a:buNone/>
                        <a:tabLst/>
                        <a:defRPr/>
                      </a:pPr>
                      <a:r>
                        <a:rPr lang="en-US" sz="1000" b="0" i="0" kern="1200" dirty="0" smtClean="0">
                          <a:solidFill>
                            <a:srgbClr val="008AB3"/>
                          </a:solidFill>
                          <a:latin typeface="Arial" panose="020B0604020202020204" pitchFamily="34" charset="0"/>
                          <a:ea typeface="+mn-ea"/>
                          <a:cs typeface="Arial" panose="020B0604020202020204" pitchFamily="34" charset="0"/>
                        </a:rPr>
                        <a:t>*Single Obligor</a:t>
                      </a:r>
                      <a:r>
                        <a:rPr lang="en-US" sz="1000" b="0" i="0" kern="1200" baseline="0" dirty="0" smtClean="0">
                          <a:solidFill>
                            <a:srgbClr val="008AB3"/>
                          </a:solidFill>
                          <a:latin typeface="Arial" panose="020B0604020202020204" pitchFamily="34" charset="0"/>
                          <a:ea typeface="+mn-ea"/>
                          <a:cs typeface="Arial" panose="020B0604020202020204" pitchFamily="34" charset="0"/>
                        </a:rPr>
                        <a:t> Exposure</a:t>
                      </a:r>
                    </a:p>
                    <a:p>
                      <a:pPr marL="0" marR="0" lvl="1" indent="0" algn="l" defTabSz="457200" rtl="0" eaLnBrk="1" fontAlgn="auto" latinLnBrk="0" hangingPunct="1">
                        <a:lnSpc>
                          <a:spcPct val="100000"/>
                        </a:lnSpc>
                        <a:spcBef>
                          <a:spcPts val="200"/>
                        </a:spcBef>
                        <a:spcAft>
                          <a:spcPts val="200"/>
                        </a:spcAft>
                        <a:buClrTx/>
                        <a:buSzTx/>
                        <a:buFontTx/>
                        <a:buNone/>
                        <a:tabLst/>
                        <a:defRPr/>
                      </a:pPr>
                      <a:r>
                        <a:rPr lang="en-US" sz="1000" b="0" i="0" kern="1200" baseline="0" dirty="0" smtClean="0">
                          <a:solidFill>
                            <a:srgbClr val="008AB3"/>
                          </a:solidFill>
                          <a:latin typeface="Arial" panose="020B0604020202020204" pitchFamily="34" charset="0"/>
                          <a:ea typeface="+mn-ea"/>
                          <a:cs typeface="Arial" panose="020B0604020202020204" pitchFamily="34" charset="0"/>
                        </a:rPr>
                        <a:t>(Corporates &amp; FIs)</a:t>
                      </a:r>
                    </a:p>
                  </a:txBody>
                  <a:tcPr marL="18288" marR="18288" marT="18288" marB="18288"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2"/>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nSpc>
                          <a:spcPts val="1000"/>
                        </a:lnSpc>
                      </a:pPr>
                      <a:r>
                        <a:rPr lang="en-US" sz="1000" b="0" dirty="0" smtClean="0">
                          <a:latin typeface="Arial" panose="020B0604020202020204" pitchFamily="34" charset="0"/>
                          <a:cs typeface="Arial" panose="020B0604020202020204" pitchFamily="34" charset="0"/>
                        </a:rPr>
                        <a:t>SBNA</a:t>
                      </a:r>
                      <a:endParaRPr lang="en-US" sz="1000" b="0" dirty="0">
                        <a:latin typeface="Arial" panose="020B0604020202020204" pitchFamily="34" charset="0"/>
                        <a:cs typeface="Arial" panose="020B0604020202020204" pitchFamily="34" charset="0"/>
                      </a:endParaRPr>
                    </a:p>
                  </a:txBody>
                  <a:tcPr marL="45720" marR="4572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2"/>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ctr">
                        <a:lnSpc>
                          <a:spcPts val="1000"/>
                        </a:lnSpc>
                      </a:pPr>
                      <a:r>
                        <a:rPr lang="en-US" sz="1000" dirty="0" smtClean="0">
                          <a:latin typeface="Arial" panose="020B0604020202020204" pitchFamily="34" charset="0"/>
                          <a:cs typeface="Arial" panose="020B0604020202020204" pitchFamily="34" charset="0"/>
                        </a:rPr>
                        <a:t>$500M</a:t>
                      </a:r>
                    </a:p>
                  </a:txBody>
                  <a:tcPr marL="48014" marR="48014"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2"/>
                      </a:solidFill>
                      <a:prstDash val="sysDash"/>
                      <a:round/>
                      <a:headEnd type="none" w="med" len="med"/>
                      <a:tailEnd type="none" w="med" len="med"/>
                    </a:lnB>
                    <a:lnTlToBr w="12700" cmpd="sng">
                      <a:noFill/>
                      <a:prstDash val="solid"/>
                    </a:lnTlToBr>
                    <a:lnBlToTr w="12700" cmpd="sng">
                      <a:noFill/>
                      <a:prstDash val="solid"/>
                    </a:lnBlToTr>
                    <a:solidFill>
                      <a:srgbClr val="E8F6E6"/>
                    </a:solid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marR="0" lvl="1" indent="0" algn="ctr" defTabSz="457200" rtl="0" eaLnBrk="1" fontAlgn="auto" latinLnBrk="0" hangingPunct="1">
                        <a:lnSpc>
                          <a:spcPct val="100000"/>
                        </a:lnSpc>
                        <a:spcBef>
                          <a:spcPts val="200"/>
                        </a:spcBef>
                        <a:spcAft>
                          <a:spcPts val="200"/>
                        </a:spcAft>
                        <a:buClr>
                          <a:schemeClr val="tx1"/>
                        </a:buClr>
                        <a:buSzTx/>
                        <a:buFont typeface="Arial" panose="020B0604020202020204" pitchFamily="34" charset="0"/>
                        <a:buNone/>
                        <a:tabLst/>
                        <a:defRPr/>
                      </a:pPr>
                      <a:r>
                        <a:rPr lang="en-US" sz="1000" b="0" i="0" kern="1200" dirty="0" smtClean="0">
                          <a:solidFill>
                            <a:schemeClr val="tx1"/>
                          </a:solidFill>
                          <a:latin typeface="Arial" panose="020B0604020202020204" pitchFamily="34" charset="0"/>
                          <a:ea typeface="+mn-ea"/>
                          <a:cs typeface="Arial" panose="020B0604020202020204" pitchFamily="34" charset="0"/>
                        </a:rPr>
                        <a:t>N/A</a:t>
                      </a:r>
                    </a:p>
                  </a:txBody>
                  <a:tcPr marL="18288" marR="18288" marT="18288" marB="18288"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2"/>
                      </a:solidFill>
                      <a:prstDash val="sysDash"/>
                      <a:round/>
                      <a:headEnd type="none" w="med" len="med"/>
                      <a:tailEnd type="none" w="med" len="med"/>
                    </a:lnB>
                    <a:lnTlToBr w="12700" cmpd="sng">
                      <a:noFill/>
                      <a:prstDash val="solid"/>
                    </a:lnTlToBr>
                    <a:lnBlToTr w="12700" cmpd="sng">
                      <a:noFill/>
                      <a:prstDash val="solid"/>
                    </a:lnBlToTr>
                    <a:solidFill>
                      <a:srgbClr val="FFFFCC"/>
                    </a:solid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marR="0" lvl="1" indent="0" algn="ctr" defTabSz="457200" rtl="0" eaLnBrk="1" fontAlgn="auto" latinLnBrk="0" hangingPunct="1">
                        <a:lnSpc>
                          <a:spcPts val="1000"/>
                        </a:lnSpc>
                        <a:spcBef>
                          <a:spcPts val="0"/>
                        </a:spcBef>
                        <a:spcAft>
                          <a:spcPts val="0"/>
                        </a:spcAft>
                        <a:buClr>
                          <a:schemeClr val="tx1"/>
                        </a:buClr>
                        <a:buSzTx/>
                        <a:buFont typeface="Arial" panose="020B0604020202020204" pitchFamily="34" charset="0"/>
                        <a:buNone/>
                        <a:tabLst/>
                        <a:defRPr/>
                      </a:pPr>
                      <a:r>
                        <a:rPr lang="en-US" sz="1000" smtClean="0">
                          <a:latin typeface="Arial" panose="020B0604020202020204" pitchFamily="34" charset="0"/>
                          <a:cs typeface="Arial" panose="020B0604020202020204" pitchFamily="34" charset="0"/>
                        </a:rPr>
                        <a:t>N/A</a:t>
                      </a:r>
                      <a:endParaRPr lang="en-US" sz="1000" b="0" i="0" kern="1200" dirty="0" smtClean="0">
                        <a:solidFill>
                          <a:schemeClr val="tx1"/>
                        </a:solidFill>
                        <a:latin typeface="Arial" panose="020B0604020202020204" pitchFamily="34" charset="0"/>
                        <a:ea typeface="+mn-ea"/>
                        <a:cs typeface="Arial" panose="020B0604020202020204" pitchFamily="34" charset="0"/>
                      </a:endParaRPr>
                    </a:p>
                  </a:txBody>
                  <a:tcPr marL="45720" marR="4572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2"/>
                      </a:solidFill>
                      <a:prstDash val="sysDash"/>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marR="0" lvl="1" indent="0" algn="ctr" defTabSz="457200" rtl="0" eaLnBrk="1" fontAlgn="auto" latinLnBrk="0" hangingPunct="1">
                        <a:lnSpc>
                          <a:spcPts val="1000"/>
                        </a:lnSpc>
                        <a:spcBef>
                          <a:spcPts val="0"/>
                        </a:spcBef>
                        <a:spcAft>
                          <a:spcPts val="0"/>
                        </a:spcAft>
                        <a:buClr>
                          <a:schemeClr val="tx1"/>
                        </a:buClr>
                        <a:buSzTx/>
                        <a:buFont typeface="Arial" panose="020B0604020202020204" pitchFamily="34" charset="0"/>
                        <a:buNone/>
                        <a:tabLst/>
                        <a:defRPr/>
                      </a:pPr>
                      <a:r>
                        <a:rPr lang="en-US" sz="1000" b="0" i="0" kern="1200" dirty="0" smtClean="0">
                          <a:solidFill>
                            <a:schemeClr val="tx1"/>
                          </a:solidFill>
                          <a:latin typeface="Arial" panose="020B0604020202020204" pitchFamily="34" charset="0"/>
                          <a:ea typeface="+mn-ea"/>
                          <a:cs typeface="Arial" panose="020B0604020202020204" pitchFamily="34" charset="0"/>
                        </a:rPr>
                        <a:t>&gt;$500M</a:t>
                      </a:r>
                    </a:p>
                  </a:txBody>
                  <a:tcPr marL="45720" marR="4572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2"/>
                      </a:solidFill>
                      <a:prstDash val="sysDash"/>
                      <a:round/>
                      <a:headEnd type="none" w="med" len="med"/>
                      <a:tailEnd type="none" w="med" len="med"/>
                    </a:lnB>
                    <a:lnTlToBr w="12700" cmpd="sng">
                      <a:noFill/>
                      <a:prstDash val="solid"/>
                    </a:lnTlToBr>
                    <a:lnBlToTr w="12700" cmpd="sng">
                      <a:noFill/>
                      <a:prstDash val="solid"/>
                    </a:lnBlToTr>
                    <a:solidFill>
                      <a:srgbClr val="FFCCCC"/>
                    </a:solidFill>
                  </a:tcPr>
                </a:tc>
                <a:tc>
                  <a:txBody>
                    <a:bodyPr/>
                    <a:lstStyle/>
                    <a:p>
                      <a:pPr marL="0" marR="0" lvl="1" indent="0" algn="ctr" defTabSz="457200" rtl="0" eaLnBrk="1" fontAlgn="auto" latinLnBrk="0" hangingPunct="1">
                        <a:lnSpc>
                          <a:spcPts val="1000"/>
                        </a:lnSpc>
                        <a:spcBef>
                          <a:spcPts val="0"/>
                        </a:spcBef>
                        <a:spcAft>
                          <a:spcPts val="0"/>
                        </a:spcAft>
                        <a:buClr>
                          <a:schemeClr val="tx1"/>
                        </a:buClr>
                        <a:buSzTx/>
                        <a:buFont typeface="Arial" panose="020B0604020202020204" pitchFamily="34" charset="0"/>
                        <a:buNone/>
                        <a:tabLst/>
                        <a:defRPr/>
                      </a:pPr>
                      <a:r>
                        <a:rPr lang="en-US" sz="1000" b="0" i="0" kern="1200" dirty="0" smtClean="0">
                          <a:solidFill>
                            <a:schemeClr val="tx1"/>
                          </a:solidFill>
                          <a:latin typeface="Arial" panose="020B0604020202020204" pitchFamily="34" charset="0"/>
                          <a:ea typeface="+mn-ea"/>
                          <a:cs typeface="Arial" panose="020B0604020202020204" pitchFamily="34" charset="0"/>
                        </a:rPr>
                        <a:t>&gt;$500M</a:t>
                      </a:r>
                    </a:p>
                  </a:txBody>
                  <a:tcPr marL="36576" marR="36576" marT="36576" marB="36576" anchor="ctr">
                    <a:lnL w="19050" cap="flat" cmpd="sng" algn="ctr">
                      <a:noFill/>
                      <a:prstDash val="solid"/>
                      <a:round/>
                      <a:headEnd type="none" w="med" len="med"/>
                      <a:tailEnd type="none" w="med" len="med"/>
                    </a:lnL>
                    <a:lnR w="19050" cap="flat" cmpd="sng" algn="ctr">
                      <a:noFill/>
                      <a:prstDash val="sysDash"/>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2"/>
                      </a:solidFill>
                      <a:prstDash val="sysDash"/>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indent="0" algn="l" defTabSz="457200" rtl="0" eaLnBrk="1" fontAlgn="auto" latinLnBrk="0" hangingPunct="1">
                        <a:lnSpc>
                          <a:spcPct val="100000"/>
                        </a:lnSpc>
                        <a:spcBef>
                          <a:spcPts val="200"/>
                        </a:spcBef>
                        <a:spcAft>
                          <a:spcPts val="200"/>
                        </a:spcAft>
                        <a:buClrTx/>
                        <a:buSzTx/>
                        <a:buFontTx/>
                        <a:buNone/>
                        <a:tabLst/>
                        <a:defRPr/>
                      </a:pPr>
                      <a:r>
                        <a:rPr lang="en-GB" sz="1000" b="0" dirty="0" smtClean="0">
                          <a:solidFill>
                            <a:schemeClr val="tx1"/>
                          </a:solidFill>
                          <a:latin typeface="Arial" panose="020B0604020202020204" pitchFamily="34" charset="0"/>
                          <a:cs typeface="Arial" panose="020B0604020202020204" pitchFamily="34" charset="0"/>
                        </a:rPr>
                        <a:t>Financial Institutions added for</a:t>
                      </a:r>
                      <a:r>
                        <a:rPr lang="en-GB" sz="1000" b="0" baseline="0" dirty="0" smtClean="0">
                          <a:solidFill>
                            <a:schemeClr val="tx1"/>
                          </a:solidFill>
                          <a:latin typeface="Arial" panose="020B0604020202020204" pitchFamily="34" charset="0"/>
                          <a:cs typeface="Arial" panose="020B0604020202020204" pitchFamily="34" charset="0"/>
                        </a:rPr>
                        <a:t> assessment of </a:t>
                      </a:r>
                      <a:r>
                        <a:rPr lang="en-GB" sz="1000" b="0" dirty="0" smtClean="0">
                          <a:solidFill>
                            <a:schemeClr val="tx1"/>
                          </a:solidFill>
                          <a:latin typeface="Arial" panose="020B0604020202020204" pitchFamily="34" charset="0"/>
                          <a:cs typeface="Arial" panose="020B0604020202020204" pitchFamily="34" charset="0"/>
                        </a:rPr>
                        <a:t>Single</a:t>
                      </a:r>
                      <a:r>
                        <a:rPr lang="en-GB" sz="1000" b="0" baseline="0" dirty="0" smtClean="0">
                          <a:solidFill>
                            <a:schemeClr val="tx1"/>
                          </a:solidFill>
                          <a:latin typeface="Arial" panose="020B0604020202020204" pitchFamily="34" charset="0"/>
                          <a:cs typeface="Arial" panose="020B0604020202020204" pitchFamily="34" charset="0"/>
                        </a:rPr>
                        <a:t> Obligor metric using the same limit as Corporates </a:t>
                      </a:r>
                      <a:r>
                        <a:rPr lang="en-GB" sz="1000" b="0" dirty="0" smtClean="0">
                          <a:solidFill>
                            <a:schemeClr val="tx1"/>
                          </a:solidFill>
                          <a:latin typeface="Arial" panose="020B0604020202020204" pitchFamily="34" charset="0"/>
                          <a:cs typeface="Arial" panose="020B0604020202020204" pitchFamily="34" charset="0"/>
                        </a:rPr>
                        <a:t>(requested by Group)</a:t>
                      </a:r>
                    </a:p>
                  </a:txBody>
                  <a:tcPr marL="36576" marR="36576" marT="36576" marB="36576">
                    <a:lnL w="19050" cap="flat" cmpd="sng" algn="ctr">
                      <a:noFill/>
                      <a:prstDash val="solid"/>
                      <a:round/>
                      <a:headEnd type="none" w="med" len="med"/>
                      <a:tailEnd type="none" w="med" len="med"/>
                    </a:lnL>
                    <a:lnR w="19050" cap="flat" cmpd="sng" algn="ctr">
                      <a:noFill/>
                      <a:prstDash val="sysDash"/>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2"/>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tr>
              <a:tr h="0">
                <a:tc vMerge="1">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100" b="1" dirty="0" smtClean="0">
                        <a:solidFill>
                          <a:schemeClr val="tx1"/>
                        </a:solidFill>
                      </a:endParaRPr>
                    </a:p>
                  </a:txBody>
                  <a:tcPr marL="45720" marR="45720">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a:lnSpc>
                          <a:spcPct val="100000"/>
                        </a:lnSpc>
                        <a:spcBef>
                          <a:spcPts val="200"/>
                        </a:spcBef>
                        <a:spcAft>
                          <a:spcPts val="200"/>
                        </a:spcAft>
                      </a:pPr>
                      <a:r>
                        <a:rPr lang="en-US" sz="1000" b="0" i="0" dirty="0" smtClean="0">
                          <a:solidFill>
                            <a:schemeClr val="tx1"/>
                          </a:solidFill>
                          <a:latin typeface="Arial" panose="020B0604020202020204" pitchFamily="34" charset="0"/>
                          <a:cs typeface="Arial" panose="020B0604020202020204" pitchFamily="34" charset="0"/>
                        </a:rPr>
                        <a:t>*Top 20 Corporates Exposure</a:t>
                      </a:r>
                      <a:endParaRPr lang="en-US" sz="1000" b="0" i="0" dirty="0">
                        <a:solidFill>
                          <a:schemeClr val="tx1"/>
                        </a:solidFill>
                        <a:latin typeface="Arial" panose="020B0604020202020204" pitchFamily="34" charset="0"/>
                        <a:cs typeface="Arial" panose="020B0604020202020204" pitchFamily="34" charset="0"/>
                      </a:endParaRPr>
                    </a:p>
                  </a:txBody>
                  <a:tcPr marL="18288" marR="18288" marT="18288" marB="18288"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bg2"/>
                      </a:solidFill>
                      <a:prstDash val="sysDash"/>
                      <a:round/>
                      <a:headEnd type="none" w="med" len="med"/>
                      <a:tailEnd type="none" w="med" len="med"/>
                    </a:lnT>
                    <a:lnB w="12700" cap="flat" cmpd="sng" algn="ctr">
                      <a:solidFill>
                        <a:schemeClr val="bg2"/>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nSpc>
                          <a:spcPts val="1000"/>
                        </a:lnSpc>
                      </a:pPr>
                      <a:r>
                        <a:rPr lang="en-US" sz="1000" b="0" dirty="0" smtClean="0">
                          <a:latin typeface="Arial" panose="020B0604020202020204" pitchFamily="34" charset="0"/>
                          <a:cs typeface="Arial" panose="020B0604020202020204" pitchFamily="34" charset="0"/>
                        </a:rPr>
                        <a:t>SBNA</a:t>
                      </a:r>
                      <a:endParaRPr lang="en-US" sz="1000" b="0" dirty="0">
                        <a:latin typeface="Arial" panose="020B0604020202020204" pitchFamily="34" charset="0"/>
                        <a:cs typeface="Arial" panose="020B0604020202020204" pitchFamily="34" charset="0"/>
                      </a:endParaRPr>
                    </a:p>
                  </a:txBody>
                  <a:tcPr marL="45720" marR="4572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bg2"/>
                      </a:solidFill>
                      <a:prstDash val="sysDash"/>
                      <a:round/>
                      <a:headEnd type="none" w="med" len="med"/>
                      <a:tailEnd type="none" w="med" len="med"/>
                    </a:lnT>
                    <a:lnB w="12700" cap="flat" cmpd="sng" algn="ctr">
                      <a:solidFill>
                        <a:schemeClr val="bg2"/>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1000"/>
                        </a:lnSpc>
                      </a:pPr>
                      <a:r>
                        <a:rPr lang="en-US" sz="1000" dirty="0" smtClean="0">
                          <a:latin typeface="Arial" panose="020B0604020202020204" pitchFamily="34" charset="0"/>
                          <a:cs typeface="Arial" panose="020B0604020202020204" pitchFamily="34" charset="0"/>
                        </a:rPr>
                        <a:t>$6.17B</a:t>
                      </a:r>
                      <a:endParaRPr lang="en-US" sz="1000" dirty="0">
                        <a:latin typeface="Arial" panose="020B0604020202020204" pitchFamily="34" charset="0"/>
                        <a:cs typeface="Arial" panose="020B0604020202020204" pitchFamily="34" charset="0"/>
                      </a:endParaRPr>
                    </a:p>
                  </a:txBody>
                  <a:tcPr marL="48014" marR="48014"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bg2"/>
                      </a:solidFill>
                      <a:prstDash val="sysDash"/>
                      <a:round/>
                      <a:headEnd type="none" w="med" len="med"/>
                      <a:tailEnd type="none" w="med" len="med"/>
                    </a:lnT>
                    <a:lnB w="12700" cap="flat" cmpd="sng" algn="ctr">
                      <a:solidFill>
                        <a:schemeClr val="bg2"/>
                      </a:solidFill>
                      <a:prstDash val="sysDash"/>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&gt;=$7.0B</a:t>
                      </a:r>
                      <a:endParaRPr lang="en-US" sz="1000" dirty="0">
                        <a:latin typeface="Arial" panose="020B0604020202020204" pitchFamily="34" charset="0"/>
                        <a:cs typeface="Arial" panose="020B0604020202020204" pitchFamily="34" charset="0"/>
                      </a:endParaRPr>
                    </a:p>
                  </a:txBody>
                  <a:tcPr marL="18288" marR="18288" marT="18288" marB="18288"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bg2"/>
                      </a:solidFill>
                      <a:prstDash val="sysDash"/>
                      <a:round/>
                      <a:headEnd type="none" w="med" len="med"/>
                      <a:tailEnd type="none" w="med" len="med"/>
                    </a:lnT>
                    <a:lnB w="12700" cap="flat" cmpd="sng" algn="ctr">
                      <a:solidFill>
                        <a:schemeClr val="bg2"/>
                      </a:solidFill>
                      <a:prstDash val="sysDash"/>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&gt;=$7.0B</a:t>
                      </a:r>
                      <a:endParaRPr lang="en-US" sz="1000" dirty="0">
                        <a:latin typeface="Arial" panose="020B0604020202020204" pitchFamily="34" charset="0"/>
                        <a:cs typeface="Arial" panose="020B0604020202020204" pitchFamily="34" charset="0"/>
                      </a:endParaRPr>
                    </a:p>
                  </a:txBody>
                  <a:tcPr marL="45720" marR="4572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bg2"/>
                      </a:solidFill>
                      <a:prstDash val="sysDash"/>
                      <a:round/>
                      <a:headEnd type="none" w="med" len="med"/>
                      <a:tailEnd type="none" w="med" len="med"/>
                    </a:lnT>
                    <a:lnB w="12700" cap="flat" cmpd="sng" algn="ctr">
                      <a:solidFill>
                        <a:schemeClr val="bg2"/>
                      </a:solidFill>
                      <a:prstDash val="sysDash"/>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lnSpc>
                          <a:spcPts val="1000"/>
                        </a:lnSpc>
                      </a:pPr>
                      <a:r>
                        <a:rPr lang="en-US" sz="1000" b="0" i="0" kern="1200" dirty="0" smtClean="0">
                          <a:solidFill>
                            <a:schemeClr val="tx1"/>
                          </a:solidFill>
                          <a:latin typeface="Arial" panose="020B0604020202020204" pitchFamily="34" charset="0"/>
                          <a:ea typeface="+mn-ea"/>
                          <a:cs typeface="Arial" panose="020B0604020202020204" pitchFamily="34" charset="0"/>
                        </a:rPr>
                        <a:t>&gt;=</a:t>
                      </a:r>
                      <a:r>
                        <a:rPr lang="en-US" sz="1000" dirty="0" smtClean="0">
                          <a:latin typeface="Arial" panose="020B0604020202020204" pitchFamily="34" charset="0"/>
                          <a:cs typeface="Arial" panose="020B0604020202020204" pitchFamily="34" charset="0"/>
                        </a:rPr>
                        <a:t>$8.0B</a:t>
                      </a:r>
                      <a:endParaRPr lang="en-US" sz="1000" dirty="0">
                        <a:latin typeface="Arial" panose="020B0604020202020204" pitchFamily="34" charset="0"/>
                        <a:cs typeface="Arial" panose="020B0604020202020204" pitchFamily="34" charset="0"/>
                      </a:endParaRPr>
                    </a:p>
                  </a:txBody>
                  <a:tcPr marL="45720" marR="4572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bg2"/>
                      </a:solidFill>
                      <a:prstDash val="sysDash"/>
                      <a:round/>
                      <a:headEnd type="none" w="med" len="med"/>
                      <a:tailEnd type="none" w="med" len="med"/>
                    </a:lnT>
                    <a:lnB w="12700" cap="flat" cmpd="sng" algn="ctr">
                      <a:solidFill>
                        <a:schemeClr val="bg2"/>
                      </a:solidFill>
                      <a:prstDash val="sysDash"/>
                      <a:round/>
                      <a:headEnd type="none" w="med" len="med"/>
                      <a:tailEnd type="none" w="med" len="med"/>
                    </a:lnB>
                    <a:lnTlToBr w="12700" cmpd="sng">
                      <a:noFill/>
                      <a:prstDash val="solid"/>
                    </a:lnTlToBr>
                    <a:lnBlToTr w="12700" cmpd="sng">
                      <a:noFill/>
                      <a:prstDash val="solid"/>
                    </a:lnBlToTr>
                    <a:solidFill>
                      <a:srgbClr val="FFCCCC"/>
                    </a:solidFill>
                  </a:tcPr>
                </a:tc>
                <a:tc>
                  <a:txBody>
                    <a:bodyPr/>
                    <a:lstStyle/>
                    <a:p>
                      <a:pPr algn="ctr">
                        <a:lnSpc>
                          <a:spcPts val="1000"/>
                        </a:lnSpc>
                      </a:pPr>
                      <a:r>
                        <a:rPr lang="en-US" sz="1000" b="0" i="0" kern="1200" dirty="0" smtClean="0">
                          <a:solidFill>
                            <a:schemeClr val="tx1"/>
                          </a:solidFill>
                          <a:latin typeface="Arial" panose="020B0604020202020204" pitchFamily="34" charset="0"/>
                          <a:ea typeface="+mn-ea"/>
                          <a:cs typeface="Arial" panose="020B0604020202020204" pitchFamily="34" charset="0"/>
                        </a:rPr>
                        <a:t>&gt;=</a:t>
                      </a:r>
                      <a:r>
                        <a:rPr lang="en-US" sz="1000" dirty="0" smtClean="0">
                          <a:latin typeface="Arial" panose="020B0604020202020204" pitchFamily="34" charset="0"/>
                          <a:cs typeface="Arial" panose="020B0604020202020204" pitchFamily="34" charset="0"/>
                        </a:rPr>
                        <a:t>$8.0B</a:t>
                      </a:r>
                      <a:endParaRPr lang="en-US" sz="1000" dirty="0">
                        <a:latin typeface="Arial" panose="020B0604020202020204" pitchFamily="34" charset="0"/>
                        <a:cs typeface="Arial" panose="020B0604020202020204" pitchFamily="34" charset="0"/>
                      </a:endParaRPr>
                    </a:p>
                  </a:txBody>
                  <a:tcPr marL="45720" marR="45720" anchor="ctr">
                    <a:lnL w="19050" cap="flat" cmpd="sng" algn="ctr">
                      <a:noFill/>
                      <a:prstDash val="solid"/>
                      <a:round/>
                      <a:headEnd type="none" w="med" len="med"/>
                      <a:tailEnd type="none" w="med" len="med"/>
                    </a:lnL>
                    <a:lnR w="19050" cap="flat" cmpd="sng" algn="ctr">
                      <a:noFill/>
                      <a:prstDash val="sysDash"/>
                      <a:round/>
                      <a:headEnd type="none" w="med" len="med"/>
                      <a:tailEnd type="none" w="med" len="med"/>
                    </a:lnR>
                    <a:lnT w="12700" cap="flat" cmpd="sng" algn="ctr">
                      <a:solidFill>
                        <a:schemeClr val="bg2"/>
                      </a:solidFill>
                      <a:prstDash val="sysDash"/>
                      <a:round/>
                      <a:headEnd type="none" w="med" len="med"/>
                      <a:tailEnd type="none" w="med" len="med"/>
                    </a:lnT>
                    <a:lnB w="12700" cap="flat" cmpd="sng" algn="ctr">
                      <a:solidFill>
                        <a:schemeClr val="bg2"/>
                      </a:solidFill>
                      <a:prstDash val="sysDash"/>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indent="0" algn="l" defTabSz="457200" rtl="0" eaLnBrk="1" fontAlgn="auto" latinLnBrk="0" hangingPunct="1">
                        <a:lnSpc>
                          <a:spcPct val="100000"/>
                        </a:lnSpc>
                        <a:spcBef>
                          <a:spcPts val="200"/>
                        </a:spcBef>
                        <a:spcAft>
                          <a:spcPts val="200"/>
                        </a:spcAft>
                        <a:buClrTx/>
                        <a:buSzTx/>
                        <a:buFont typeface="Arial" panose="020B0604020202020204" pitchFamily="34" charset="0"/>
                        <a:buNone/>
                        <a:tabLst/>
                        <a:defRPr/>
                      </a:pPr>
                      <a:r>
                        <a:rPr lang="en-US" sz="1000" b="0" i="0" kern="1200" dirty="0" smtClean="0">
                          <a:solidFill>
                            <a:sysClr val="windowText" lastClr="000000"/>
                          </a:solidFill>
                          <a:latin typeface="Arial" panose="020B0604020202020204" pitchFamily="34" charset="0"/>
                          <a:ea typeface="+mn-ea"/>
                          <a:cs typeface="Arial" panose="020B0604020202020204" pitchFamily="34" charset="0"/>
                        </a:rPr>
                        <a:t>No change</a:t>
                      </a:r>
                      <a:endParaRPr lang="en-GB" sz="1000" b="0" i="0" baseline="0" dirty="0" smtClean="0">
                        <a:solidFill>
                          <a:schemeClr val="tx1"/>
                        </a:solidFill>
                        <a:latin typeface="Arial" panose="020B0604020202020204" pitchFamily="34" charset="0"/>
                        <a:cs typeface="Arial" panose="020B0604020202020204" pitchFamily="34" charset="0"/>
                      </a:endParaRPr>
                    </a:p>
                  </a:txBody>
                  <a:tcPr marL="36576" marR="36576" marT="36576" marB="36576">
                    <a:lnL w="19050" cap="flat" cmpd="sng" algn="ctr">
                      <a:noFill/>
                      <a:prstDash val="solid"/>
                      <a:round/>
                      <a:headEnd type="none" w="med" len="med"/>
                      <a:tailEnd type="none" w="med" len="med"/>
                    </a:lnL>
                    <a:lnR w="19050" cap="flat" cmpd="sng" algn="ctr">
                      <a:noFill/>
                      <a:prstDash val="sysDash"/>
                      <a:round/>
                      <a:headEnd type="none" w="med" len="med"/>
                      <a:tailEnd type="none" w="med" len="med"/>
                    </a:lnR>
                    <a:lnT w="12700" cap="flat" cmpd="sng" algn="ctr">
                      <a:solidFill>
                        <a:schemeClr val="bg2"/>
                      </a:solidFill>
                      <a:prstDash val="sysDash"/>
                      <a:round/>
                      <a:headEnd type="none" w="med" len="med"/>
                      <a:tailEnd type="none" w="med" len="med"/>
                    </a:lnT>
                    <a:lnB w="12700" cap="flat" cmpd="sng" algn="ctr">
                      <a:solidFill>
                        <a:schemeClr val="bg2"/>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tr>
              <a:tr h="226178">
                <a:tc vMerge="1">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100" b="1" dirty="0" smtClean="0">
                        <a:solidFill>
                          <a:schemeClr val="tx1"/>
                        </a:solidFill>
                      </a:endParaRPr>
                    </a:p>
                  </a:txBody>
                  <a:tcPr marL="45720" marR="45720">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marL="0" marR="0" lvl="1" indent="0" algn="l" defTabSz="457200" rtl="0" eaLnBrk="1" fontAlgn="auto" latinLnBrk="0" hangingPunct="1">
                        <a:lnSpc>
                          <a:spcPct val="100000"/>
                        </a:lnSpc>
                        <a:spcBef>
                          <a:spcPts val="200"/>
                        </a:spcBef>
                        <a:spcAft>
                          <a:spcPts val="200"/>
                        </a:spcAft>
                        <a:buClr>
                          <a:schemeClr val="tx1"/>
                        </a:buClr>
                        <a:buSzTx/>
                        <a:buFont typeface="Arial" panose="020B0604020202020204" pitchFamily="34" charset="0"/>
                        <a:buNone/>
                        <a:tabLst/>
                        <a:defRPr/>
                      </a:pPr>
                      <a:r>
                        <a:rPr lang="en-US" sz="1000" b="0" dirty="0" smtClean="0">
                          <a:latin typeface="Arial" panose="020B0604020202020204" pitchFamily="34" charset="0"/>
                          <a:cs typeface="Arial" panose="020B0604020202020204" pitchFamily="34" charset="0"/>
                        </a:rPr>
                        <a:t>*</a:t>
                      </a:r>
                      <a:r>
                        <a:rPr lang="en-US" sz="1000" b="0" i="0" kern="1200" dirty="0" smtClean="0">
                          <a:solidFill>
                            <a:schemeClr val="tx1"/>
                          </a:solidFill>
                          <a:latin typeface="Arial" panose="020B0604020202020204" pitchFamily="34" charset="0"/>
                          <a:ea typeface="+mn-ea"/>
                          <a:cs typeface="Arial" panose="020B0604020202020204" pitchFamily="34" charset="0"/>
                        </a:rPr>
                        <a:t>Obligor Rating Exposure</a:t>
                      </a:r>
                      <a:r>
                        <a:rPr lang="en-US" sz="1000" b="0" i="0" kern="1200" baseline="30000" dirty="0" smtClean="0">
                          <a:solidFill>
                            <a:schemeClr val="tx1"/>
                          </a:solidFill>
                          <a:latin typeface="Arial" panose="020B0604020202020204" pitchFamily="34" charset="0"/>
                          <a:ea typeface="+mn-ea"/>
                          <a:cs typeface="Arial" panose="020B0604020202020204" pitchFamily="34" charset="0"/>
                        </a:rPr>
                        <a:t>1</a:t>
                      </a:r>
                      <a:endParaRPr lang="en-US" sz="1000" b="0" i="0" kern="1200" dirty="0">
                        <a:solidFill>
                          <a:schemeClr val="tx1"/>
                        </a:solidFill>
                        <a:latin typeface="Arial" panose="020B0604020202020204" pitchFamily="34" charset="0"/>
                        <a:ea typeface="+mn-ea"/>
                        <a:cs typeface="Arial" panose="020B0604020202020204" pitchFamily="34" charset="0"/>
                      </a:endParaRPr>
                    </a:p>
                  </a:txBody>
                  <a:tcPr marL="18288" marR="18288" marT="18288" marB="18288"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bg2"/>
                      </a:solidFill>
                      <a:prstDash val="sysDash"/>
                      <a:round/>
                      <a:headEnd type="none" w="med" len="med"/>
                      <a:tailEnd type="none" w="med" len="med"/>
                    </a:lnT>
                    <a:lnB w="12700" cap="flat" cmpd="sng" algn="ctr">
                      <a:solidFill>
                        <a:schemeClr val="bg2"/>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nSpc>
                          <a:spcPts val="1000"/>
                        </a:lnSpc>
                      </a:pPr>
                      <a:r>
                        <a:rPr lang="en-US" sz="1000" b="0" dirty="0" smtClean="0">
                          <a:latin typeface="Arial" panose="020B0604020202020204" pitchFamily="34" charset="0"/>
                          <a:cs typeface="Arial" panose="020B0604020202020204" pitchFamily="34" charset="0"/>
                        </a:rPr>
                        <a:t>SBNA</a:t>
                      </a:r>
                      <a:endParaRPr lang="en-US" sz="1000" b="0" dirty="0">
                        <a:latin typeface="Arial" panose="020B0604020202020204" pitchFamily="34" charset="0"/>
                        <a:cs typeface="Arial" panose="020B0604020202020204" pitchFamily="34" charset="0"/>
                      </a:endParaRPr>
                    </a:p>
                  </a:txBody>
                  <a:tcPr marL="45720" marR="4572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bg2"/>
                      </a:solidFill>
                      <a:prstDash val="sysDash"/>
                      <a:round/>
                      <a:headEnd type="none" w="med" len="med"/>
                      <a:tailEnd type="none" w="med" len="med"/>
                    </a:lnT>
                    <a:lnB w="12700" cap="flat" cmpd="sng" algn="ctr">
                      <a:solidFill>
                        <a:schemeClr val="bg2"/>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ctr">
                        <a:lnSpc>
                          <a:spcPts val="1000"/>
                        </a:lnSpc>
                      </a:pPr>
                      <a:r>
                        <a:rPr lang="en-US" sz="1000" dirty="0" smtClean="0">
                          <a:latin typeface="Arial" panose="020B0604020202020204" pitchFamily="34" charset="0"/>
                          <a:cs typeface="Arial" panose="020B0604020202020204" pitchFamily="34" charset="0"/>
                        </a:rPr>
                        <a:t>0</a:t>
                      </a:r>
                    </a:p>
                  </a:txBody>
                  <a:tcPr marL="48014" marR="48014"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bg2"/>
                      </a:solidFill>
                      <a:prstDash val="sysDash"/>
                      <a:round/>
                      <a:headEnd type="none" w="med" len="med"/>
                      <a:tailEnd type="none" w="med" len="med"/>
                    </a:lnT>
                    <a:lnB w="12700" cap="flat" cmpd="sng" algn="ctr">
                      <a:solidFill>
                        <a:schemeClr val="bg2"/>
                      </a:solidFill>
                      <a:prstDash val="sysDash"/>
                      <a:round/>
                      <a:headEnd type="none" w="med" len="med"/>
                      <a:tailEnd type="none" w="med" len="med"/>
                    </a:lnB>
                    <a:lnTlToBr w="12700" cmpd="sng">
                      <a:noFill/>
                      <a:prstDash val="solid"/>
                    </a:lnTlToBr>
                    <a:lnBlToTr w="12700" cmpd="sng">
                      <a:noFill/>
                      <a:prstDash val="solid"/>
                    </a:lnBlToTr>
                    <a:solidFill>
                      <a:srgbClr val="E8F6E6"/>
                    </a:solid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N/A</a:t>
                      </a:r>
                      <a:endParaRPr lang="en-US" sz="1000" dirty="0">
                        <a:latin typeface="Arial" panose="020B0604020202020204" pitchFamily="34" charset="0"/>
                        <a:cs typeface="Arial" panose="020B0604020202020204" pitchFamily="34" charset="0"/>
                      </a:endParaRPr>
                    </a:p>
                  </a:txBody>
                  <a:tcPr marL="18288" marR="18288" marT="18288" marB="18288"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bg2"/>
                      </a:solidFill>
                      <a:prstDash val="sysDash"/>
                      <a:round/>
                      <a:headEnd type="none" w="med" len="med"/>
                      <a:tailEnd type="none" w="med" len="med"/>
                    </a:lnT>
                    <a:lnB w="12700" cap="flat" cmpd="sng" algn="ctr">
                      <a:solidFill>
                        <a:schemeClr val="bg2"/>
                      </a:solidFill>
                      <a:prstDash val="sysDash"/>
                      <a:round/>
                      <a:headEnd type="none" w="med" len="med"/>
                      <a:tailEnd type="none" w="med" len="med"/>
                    </a:lnB>
                    <a:lnTlToBr w="12700" cmpd="sng">
                      <a:noFill/>
                      <a:prstDash val="solid"/>
                    </a:lnTlToBr>
                    <a:lnBlToTr w="12700" cmpd="sng">
                      <a:noFill/>
                      <a:prstDash val="solid"/>
                    </a:lnBlToTr>
                    <a:solidFill>
                      <a:srgbClr val="FFFFCC"/>
                    </a:solid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ctr">
                        <a:lnSpc>
                          <a:spcPts val="1000"/>
                        </a:lnSpc>
                      </a:pPr>
                      <a:r>
                        <a:rPr lang="en-US" sz="1000" dirty="0" smtClean="0">
                          <a:latin typeface="Arial" panose="020B0604020202020204" pitchFamily="34" charset="0"/>
                          <a:cs typeface="Arial" panose="020B0604020202020204" pitchFamily="34" charset="0"/>
                        </a:rPr>
                        <a:t>N/A</a:t>
                      </a:r>
                      <a:endParaRPr lang="en-US" sz="1000" dirty="0">
                        <a:latin typeface="Arial" panose="020B0604020202020204" pitchFamily="34" charset="0"/>
                        <a:cs typeface="Arial" panose="020B0604020202020204" pitchFamily="34" charset="0"/>
                      </a:endParaRPr>
                    </a:p>
                  </a:txBody>
                  <a:tcPr marL="45720" marR="4572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bg2"/>
                      </a:solidFill>
                      <a:prstDash val="sysDash"/>
                      <a:round/>
                      <a:headEnd type="none" w="med" len="med"/>
                      <a:tailEnd type="none" w="med" len="med"/>
                    </a:lnT>
                    <a:lnB w="12700" cap="flat" cmpd="sng" algn="ctr">
                      <a:solidFill>
                        <a:schemeClr val="bg2"/>
                      </a:solidFill>
                      <a:prstDash val="sysDash"/>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ctr">
                        <a:lnSpc>
                          <a:spcPts val="1000"/>
                        </a:lnSpc>
                      </a:pPr>
                      <a:r>
                        <a:rPr lang="en-US" sz="1000" dirty="0" smtClean="0">
                          <a:latin typeface="Arial" panose="020B0604020202020204" pitchFamily="34" charset="0"/>
                          <a:cs typeface="Arial" panose="020B0604020202020204" pitchFamily="34" charset="0"/>
                        </a:rPr>
                        <a:t>&gt;0</a:t>
                      </a:r>
                      <a:endParaRPr lang="en-US" sz="1000" dirty="0">
                        <a:latin typeface="Arial" panose="020B0604020202020204" pitchFamily="34" charset="0"/>
                        <a:cs typeface="Arial" panose="020B0604020202020204" pitchFamily="34" charset="0"/>
                      </a:endParaRPr>
                    </a:p>
                  </a:txBody>
                  <a:tcPr marL="45720" marR="4572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bg2"/>
                      </a:solidFill>
                      <a:prstDash val="sysDash"/>
                      <a:round/>
                      <a:headEnd type="none" w="med" len="med"/>
                      <a:tailEnd type="none" w="med" len="med"/>
                    </a:lnT>
                    <a:lnB w="12700" cap="flat" cmpd="sng" algn="ctr">
                      <a:solidFill>
                        <a:schemeClr val="bg2"/>
                      </a:solidFill>
                      <a:prstDash val="sysDash"/>
                      <a:round/>
                      <a:headEnd type="none" w="med" len="med"/>
                      <a:tailEnd type="none" w="med" len="med"/>
                    </a:lnB>
                    <a:lnTlToBr w="12700" cmpd="sng">
                      <a:noFill/>
                      <a:prstDash val="solid"/>
                    </a:lnTlToBr>
                    <a:lnBlToTr w="12700" cmpd="sng">
                      <a:noFill/>
                      <a:prstDash val="solid"/>
                    </a:lnBlToTr>
                    <a:solidFill>
                      <a:srgbClr val="FFCCCC"/>
                    </a:solidFill>
                  </a:tcPr>
                </a:tc>
                <a:tc>
                  <a:txBody>
                    <a:bodyPr/>
                    <a:lstStyle/>
                    <a:p>
                      <a:pPr algn="ctr">
                        <a:lnSpc>
                          <a:spcPts val="1000"/>
                        </a:lnSpc>
                      </a:pPr>
                      <a:r>
                        <a:rPr lang="en-US" sz="1000" dirty="0" smtClean="0">
                          <a:latin typeface="Arial" panose="020B0604020202020204" pitchFamily="34" charset="0"/>
                          <a:cs typeface="Arial" panose="020B0604020202020204" pitchFamily="34" charset="0"/>
                        </a:rPr>
                        <a:t>N/A</a:t>
                      </a:r>
                      <a:endParaRPr lang="en-US" sz="1000" dirty="0">
                        <a:latin typeface="Arial" panose="020B0604020202020204" pitchFamily="34" charset="0"/>
                        <a:cs typeface="Arial" panose="020B0604020202020204" pitchFamily="34" charset="0"/>
                      </a:endParaRPr>
                    </a:p>
                  </a:txBody>
                  <a:tcPr marL="45720" marR="45720" anchor="ctr">
                    <a:lnL w="19050" cap="flat" cmpd="sng" algn="ctr">
                      <a:noFill/>
                      <a:prstDash val="solid"/>
                      <a:round/>
                      <a:headEnd type="none" w="med" len="med"/>
                      <a:tailEnd type="none" w="med" len="med"/>
                    </a:lnL>
                    <a:lnR w="19050" cap="flat" cmpd="sng" algn="ctr">
                      <a:noFill/>
                      <a:prstDash val="sysDash"/>
                      <a:round/>
                      <a:headEnd type="none" w="med" len="med"/>
                      <a:tailEnd type="none" w="med" len="med"/>
                    </a:lnR>
                    <a:lnT w="12700" cap="flat" cmpd="sng" algn="ctr">
                      <a:solidFill>
                        <a:schemeClr val="bg2"/>
                      </a:solidFill>
                      <a:prstDash val="sysDash"/>
                      <a:round/>
                      <a:headEnd type="none" w="med" len="med"/>
                      <a:tailEnd type="none" w="med" len="med"/>
                    </a:lnT>
                    <a:lnB w="12700" cap="flat" cmpd="sng" algn="ctr">
                      <a:solidFill>
                        <a:schemeClr val="bg2"/>
                      </a:solidFill>
                      <a:prstDash val="sysDash"/>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indent="0" algn="l" defTabSz="457200" rtl="0" eaLnBrk="1" fontAlgn="auto" latinLnBrk="0" hangingPunct="1">
                        <a:lnSpc>
                          <a:spcPct val="100000"/>
                        </a:lnSpc>
                        <a:spcBef>
                          <a:spcPts val="200"/>
                        </a:spcBef>
                        <a:spcAft>
                          <a:spcPts val="200"/>
                        </a:spcAft>
                        <a:buClrTx/>
                        <a:buSzTx/>
                        <a:buFontTx/>
                        <a:buNone/>
                        <a:tabLst/>
                        <a:defRPr/>
                      </a:pPr>
                      <a:r>
                        <a:rPr lang="en-US" sz="1000" b="0" i="0" u="none" strike="noStrike" kern="1200" dirty="0" smtClean="0">
                          <a:solidFill>
                            <a:srgbClr val="000000"/>
                          </a:solidFill>
                          <a:effectLst/>
                          <a:latin typeface="Arial" panose="020B0604020202020204" pitchFamily="34" charset="0"/>
                          <a:ea typeface="+mn-ea"/>
                          <a:cs typeface="Arial" panose="020B0604020202020204" pitchFamily="34" charset="0"/>
                        </a:rPr>
                        <a:t>New</a:t>
                      </a:r>
                      <a:r>
                        <a:rPr lang="en-US" sz="1000" b="0" i="0" u="none" strike="noStrike" kern="1200" baseline="0" dirty="0" smtClean="0">
                          <a:solidFill>
                            <a:srgbClr val="000000"/>
                          </a:solidFill>
                          <a:effectLst/>
                          <a:latin typeface="Arial" panose="020B0604020202020204" pitchFamily="34" charset="0"/>
                          <a:ea typeface="+mn-ea"/>
                          <a:cs typeface="Arial" panose="020B0604020202020204" pitchFamily="34" charset="0"/>
                        </a:rPr>
                        <a:t> split based on OCC directive to rate CRE loans &lt; 5.0; applied to single obligors only and new originations</a:t>
                      </a:r>
                      <a:endParaRPr lang="en-US" sz="1000" b="0" i="0" u="none" strike="noStrike" kern="1200" dirty="0" smtClean="0">
                        <a:solidFill>
                          <a:srgbClr val="000000"/>
                        </a:solidFill>
                        <a:effectLst/>
                        <a:latin typeface="Arial" panose="020B0604020202020204" pitchFamily="34" charset="0"/>
                        <a:ea typeface="+mn-ea"/>
                        <a:cs typeface="Arial" panose="020B0604020202020204" pitchFamily="34" charset="0"/>
                      </a:endParaRPr>
                    </a:p>
                  </a:txBody>
                  <a:tcPr marL="36576" marR="36576" marT="36576" marB="36576" anchor="ctr">
                    <a:lnL w="19050" cap="flat" cmpd="sng" algn="ctr">
                      <a:noFill/>
                      <a:prstDash val="solid"/>
                      <a:round/>
                      <a:headEnd type="none" w="med" len="med"/>
                      <a:tailEnd type="none" w="med" len="med"/>
                    </a:lnL>
                    <a:lnR w="19050" cap="flat" cmpd="sng" algn="ctr">
                      <a:noFill/>
                      <a:prstDash val="sysDash"/>
                      <a:round/>
                      <a:headEnd type="none" w="med" len="med"/>
                      <a:tailEnd type="none" w="med" len="med"/>
                    </a:lnR>
                    <a:lnT w="12700" cap="flat" cmpd="sng" algn="ctr">
                      <a:solidFill>
                        <a:schemeClr val="bg2"/>
                      </a:solidFill>
                      <a:prstDash val="sysDash"/>
                      <a:round/>
                      <a:headEnd type="none" w="med" len="med"/>
                      <a:tailEnd type="none" w="med" len="med"/>
                    </a:lnT>
                    <a:lnB w="12700" cap="flat" cmpd="sng" algn="ctr">
                      <a:solidFill>
                        <a:schemeClr val="bg2"/>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tr>
              <a:tr h="226178">
                <a:tc vMerge="1">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000" b="1" dirty="0" smtClean="0">
                        <a:solidFill>
                          <a:schemeClr val="tx1"/>
                        </a:solidFill>
                        <a:latin typeface="Arial" panose="020B0604020202020204" pitchFamily="34" charset="0"/>
                        <a:cs typeface="Arial" panose="020B0604020202020204" pitchFamily="34" charset="0"/>
                      </a:endParaRPr>
                    </a:p>
                  </a:txBody>
                  <a:tcPr marL="45720" marR="4572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*Industry Exposure</a:t>
                      </a:r>
                      <a:endParaRPr lang="en-US" sz="1000" dirty="0">
                        <a:latin typeface="Arial" panose="020B0604020202020204" pitchFamily="34" charset="0"/>
                        <a:cs typeface="Arial" panose="020B0604020202020204" pitchFamily="34" charset="0"/>
                      </a:endParaRPr>
                    </a:p>
                  </a:txBody>
                  <a:tcPr marL="18288" marR="18288" marT="18288" marB="18288"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bg2"/>
                      </a:solidFill>
                      <a:prstDash val="sysDash"/>
                      <a:round/>
                      <a:headEnd type="none" w="med" len="med"/>
                      <a:tailEnd type="none" w="med" len="med"/>
                    </a:lnT>
                    <a:lnB w="12700" cap="flat" cmpd="sng" algn="ctr">
                      <a:solidFill>
                        <a:schemeClr val="bg2"/>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nSpc>
                          <a:spcPts val="1000"/>
                        </a:lnSpc>
                      </a:pPr>
                      <a:r>
                        <a:rPr lang="en-US" sz="1000" b="0" dirty="0" smtClean="0">
                          <a:latin typeface="Arial" panose="020B0604020202020204" pitchFamily="34" charset="0"/>
                          <a:cs typeface="Arial" panose="020B0604020202020204" pitchFamily="34" charset="0"/>
                        </a:rPr>
                        <a:t>SBNA</a:t>
                      </a:r>
                      <a:endParaRPr lang="en-US" sz="1000" b="0" dirty="0">
                        <a:latin typeface="Arial" panose="020B0604020202020204" pitchFamily="34" charset="0"/>
                        <a:cs typeface="Arial" panose="020B0604020202020204" pitchFamily="34" charset="0"/>
                      </a:endParaRPr>
                    </a:p>
                  </a:txBody>
                  <a:tcPr marL="45720" marR="4572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bg2"/>
                      </a:solidFill>
                      <a:prstDash val="sysDash"/>
                      <a:round/>
                      <a:headEnd type="none" w="med" len="med"/>
                      <a:tailEnd type="none" w="med" len="med"/>
                    </a:lnT>
                    <a:lnB w="12700" cap="flat" cmpd="sng" algn="ctr">
                      <a:solidFill>
                        <a:schemeClr val="bg2"/>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$4.8B</a:t>
                      </a:r>
                    </a:p>
                  </a:txBody>
                  <a:tcPr marL="18288" marR="18288" marT="18288" marB="18288"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bg2"/>
                      </a:solidFill>
                      <a:prstDash val="sysDash"/>
                      <a:round/>
                      <a:headEnd type="none" w="med" len="med"/>
                      <a:tailEnd type="none" w="med" len="med"/>
                    </a:lnT>
                    <a:lnB w="12700" cap="flat" cmpd="sng" algn="ctr">
                      <a:solidFill>
                        <a:schemeClr val="bg2"/>
                      </a:solidFill>
                      <a:prstDash val="sysDash"/>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&gt;=$4.5B</a:t>
                      </a:r>
                      <a:endParaRPr lang="en-US" sz="1000" dirty="0">
                        <a:latin typeface="Arial" panose="020B0604020202020204" pitchFamily="34" charset="0"/>
                        <a:cs typeface="Arial" panose="020B0604020202020204" pitchFamily="34" charset="0"/>
                      </a:endParaRPr>
                    </a:p>
                  </a:txBody>
                  <a:tcPr marL="18288" marR="18288" marT="18288" marB="18288"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bg2"/>
                      </a:solidFill>
                      <a:prstDash val="sysDash"/>
                      <a:round/>
                      <a:headEnd type="none" w="med" len="med"/>
                      <a:tailEnd type="none" w="med" len="med"/>
                    </a:lnT>
                    <a:lnB w="12700" cap="flat" cmpd="sng" algn="ctr">
                      <a:solidFill>
                        <a:schemeClr val="bg2"/>
                      </a:solidFill>
                      <a:prstDash val="sysDash"/>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a:lnSpc>
                          <a:spcPts val="1000"/>
                        </a:lnSpc>
                      </a:pPr>
                      <a:r>
                        <a:rPr lang="en-US" sz="1000" dirty="0" smtClean="0">
                          <a:latin typeface="Arial" panose="020B0604020202020204" pitchFamily="34" charset="0"/>
                          <a:cs typeface="Arial" panose="020B0604020202020204" pitchFamily="34" charset="0"/>
                        </a:rPr>
                        <a:t>&gt;=$4.5B</a:t>
                      </a:r>
                      <a:endParaRPr lang="en-US" sz="1000" dirty="0">
                        <a:latin typeface="Arial" panose="020B0604020202020204" pitchFamily="34" charset="0"/>
                        <a:cs typeface="Arial" panose="020B0604020202020204" pitchFamily="34" charset="0"/>
                      </a:endParaRPr>
                    </a:p>
                  </a:txBody>
                  <a:tcPr marL="45720" marR="4572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bg2"/>
                      </a:solidFill>
                      <a:prstDash val="sysDash"/>
                      <a:round/>
                      <a:headEnd type="none" w="med" len="med"/>
                      <a:tailEnd type="none" w="med" len="med"/>
                    </a:lnT>
                    <a:lnB w="12700" cap="flat" cmpd="sng" algn="ctr">
                      <a:solidFill>
                        <a:schemeClr val="bg2"/>
                      </a:solidFill>
                      <a:prstDash val="sysDash"/>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lnSpc>
                          <a:spcPts val="1000"/>
                        </a:lnSpc>
                      </a:pPr>
                      <a:r>
                        <a:rPr lang="en-US" sz="1000" b="0" i="0" kern="1200" dirty="0" smtClean="0">
                          <a:solidFill>
                            <a:schemeClr val="tx1"/>
                          </a:solidFill>
                          <a:latin typeface="Arial" panose="020B0604020202020204" pitchFamily="34" charset="0"/>
                          <a:ea typeface="+mn-ea"/>
                          <a:cs typeface="Arial" panose="020B0604020202020204" pitchFamily="34" charset="0"/>
                        </a:rPr>
                        <a:t>&gt;=</a:t>
                      </a:r>
                      <a:r>
                        <a:rPr lang="en-US" sz="1000" dirty="0" smtClean="0">
                          <a:latin typeface="Arial" panose="020B0604020202020204" pitchFamily="34" charset="0"/>
                          <a:cs typeface="Arial" panose="020B0604020202020204" pitchFamily="34" charset="0"/>
                        </a:rPr>
                        <a:t>$5.0B</a:t>
                      </a:r>
                      <a:endParaRPr lang="en-US" sz="1000" dirty="0">
                        <a:latin typeface="Arial" panose="020B0604020202020204" pitchFamily="34" charset="0"/>
                        <a:cs typeface="Arial" panose="020B0604020202020204" pitchFamily="34" charset="0"/>
                      </a:endParaRPr>
                    </a:p>
                  </a:txBody>
                  <a:tcPr marL="45720" marR="4572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bg2"/>
                      </a:solidFill>
                      <a:prstDash val="sysDash"/>
                      <a:round/>
                      <a:headEnd type="none" w="med" len="med"/>
                      <a:tailEnd type="none" w="med" len="med"/>
                    </a:lnT>
                    <a:lnB w="12700" cap="flat" cmpd="sng" algn="ctr">
                      <a:solidFill>
                        <a:schemeClr val="bg2"/>
                      </a:solidFill>
                      <a:prstDash val="sysDash"/>
                      <a:round/>
                      <a:headEnd type="none" w="med" len="med"/>
                      <a:tailEnd type="none" w="med" len="med"/>
                    </a:lnB>
                    <a:lnTlToBr w="12700" cmpd="sng">
                      <a:noFill/>
                      <a:prstDash val="solid"/>
                    </a:lnTlToBr>
                    <a:lnBlToTr w="12700" cmpd="sng">
                      <a:noFill/>
                      <a:prstDash val="solid"/>
                    </a:lnBlToTr>
                    <a:solidFill>
                      <a:srgbClr val="FFCCCC"/>
                    </a:solidFill>
                  </a:tcPr>
                </a:tc>
                <a:tc>
                  <a:txBody>
                    <a:bodyPr/>
                    <a:lstStyle/>
                    <a:p>
                      <a:pPr algn="ctr">
                        <a:lnSpc>
                          <a:spcPts val="1000"/>
                        </a:lnSpc>
                      </a:pPr>
                      <a:r>
                        <a:rPr lang="en-US" sz="1000" dirty="0" smtClean="0">
                          <a:latin typeface="Arial" panose="020B0604020202020204" pitchFamily="34" charset="0"/>
                          <a:cs typeface="Arial" panose="020B0604020202020204" pitchFamily="34" charset="0"/>
                        </a:rPr>
                        <a:t>&gt;=$5.0B</a:t>
                      </a:r>
                      <a:endParaRPr lang="en-US" sz="1000" dirty="0">
                        <a:latin typeface="Arial" panose="020B0604020202020204" pitchFamily="34" charset="0"/>
                        <a:cs typeface="Arial" panose="020B0604020202020204" pitchFamily="34" charset="0"/>
                      </a:endParaRPr>
                    </a:p>
                  </a:txBody>
                  <a:tcPr marL="45720" marR="45720" anchor="ctr">
                    <a:lnL w="19050" cap="flat" cmpd="sng" algn="ctr">
                      <a:noFill/>
                      <a:prstDash val="solid"/>
                      <a:round/>
                      <a:headEnd type="none" w="med" len="med"/>
                      <a:tailEnd type="none" w="med" len="med"/>
                    </a:lnL>
                    <a:lnR w="19050" cap="flat" cmpd="sng" algn="ctr">
                      <a:noFill/>
                      <a:prstDash val="sysDash"/>
                      <a:round/>
                      <a:headEnd type="none" w="med" len="med"/>
                      <a:tailEnd type="none" w="med" len="med"/>
                    </a:lnR>
                    <a:lnT w="12700" cap="flat" cmpd="sng" algn="ctr">
                      <a:solidFill>
                        <a:schemeClr val="bg2"/>
                      </a:solidFill>
                      <a:prstDash val="sysDash"/>
                      <a:round/>
                      <a:headEnd type="none" w="med" len="med"/>
                      <a:tailEnd type="none" w="med" len="med"/>
                    </a:lnT>
                    <a:lnB w="12700" cap="flat" cmpd="sng" algn="ctr">
                      <a:solidFill>
                        <a:schemeClr val="bg2"/>
                      </a:solidFill>
                      <a:prstDash val="sysDash"/>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indent="0" algn="l" defTabSz="457200" rtl="0" eaLnBrk="1" fontAlgn="auto" latinLnBrk="0" hangingPunct="1">
                        <a:lnSpc>
                          <a:spcPct val="100000"/>
                        </a:lnSpc>
                        <a:spcBef>
                          <a:spcPts val="200"/>
                        </a:spcBef>
                        <a:spcAft>
                          <a:spcPts val="200"/>
                        </a:spcAft>
                        <a:buClrTx/>
                        <a:buSzTx/>
                        <a:buFontTx/>
                        <a:buNone/>
                        <a:tabLst/>
                        <a:defRPr/>
                      </a:pPr>
                      <a:r>
                        <a:rPr lang="en-US" sz="1000" b="0" i="0" kern="1200" dirty="0" smtClean="0">
                          <a:solidFill>
                            <a:sysClr val="windowText" lastClr="000000"/>
                          </a:solidFill>
                          <a:latin typeface="Arial" panose="020B0604020202020204" pitchFamily="34" charset="0"/>
                          <a:ea typeface="+mn-ea"/>
                          <a:cs typeface="Arial" panose="020B0604020202020204" pitchFamily="34" charset="0"/>
                        </a:rPr>
                        <a:t>No change</a:t>
                      </a:r>
                    </a:p>
                  </a:txBody>
                  <a:tcPr marL="36576" marR="36576" marT="36576" marB="36576" anchor="ctr">
                    <a:lnL w="19050" cap="flat" cmpd="sng" algn="ctr">
                      <a:noFill/>
                      <a:prstDash val="solid"/>
                      <a:round/>
                      <a:headEnd type="none" w="med" len="med"/>
                      <a:tailEnd type="none" w="med" len="med"/>
                    </a:lnL>
                    <a:lnR w="19050" cap="flat" cmpd="sng" algn="ctr">
                      <a:noFill/>
                      <a:prstDash val="sysDash"/>
                      <a:round/>
                      <a:headEnd type="none" w="med" len="med"/>
                      <a:tailEnd type="none" w="med" len="med"/>
                    </a:lnR>
                    <a:lnT w="12700" cap="flat" cmpd="sng" algn="ctr">
                      <a:solidFill>
                        <a:schemeClr val="bg2"/>
                      </a:solidFill>
                      <a:prstDash val="sysDash"/>
                      <a:round/>
                      <a:headEnd type="none" w="med" len="med"/>
                      <a:tailEnd type="none" w="med" len="med"/>
                    </a:lnT>
                    <a:lnB w="12700" cap="flat" cmpd="sng" algn="ctr">
                      <a:solidFill>
                        <a:schemeClr val="bg2"/>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tr>
              <a:tr h="226178">
                <a:tc vMerge="1">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000" b="1" dirty="0" smtClean="0">
                        <a:solidFill>
                          <a:schemeClr val="tx1"/>
                        </a:solidFill>
                        <a:latin typeface="Arial" panose="020B0604020202020204" pitchFamily="34" charset="0"/>
                        <a:cs typeface="Arial" panose="020B0604020202020204" pitchFamily="34" charset="0"/>
                      </a:endParaRPr>
                    </a:p>
                  </a:txBody>
                  <a:tcPr marL="45720" marR="4572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marL="0" marR="0" lvl="1" indent="0" algn="l" defTabSz="457200" rtl="0" eaLnBrk="1" fontAlgn="auto" latinLnBrk="0" hangingPunct="1">
                        <a:lnSpc>
                          <a:spcPct val="100000"/>
                        </a:lnSpc>
                        <a:spcBef>
                          <a:spcPts val="200"/>
                        </a:spcBef>
                        <a:spcAft>
                          <a:spcPts val="200"/>
                        </a:spcAft>
                        <a:buClr>
                          <a:schemeClr val="tx1"/>
                        </a:buClr>
                        <a:buSzTx/>
                        <a:buFont typeface="Arial" panose="020B0604020202020204" pitchFamily="34" charset="0"/>
                        <a:buNone/>
                        <a:tabLst/>
                        <a:defRPr/>
                      </a:pPr>
                      <a:r>
                        <a:rPr lang="en-US" sz="1000" b="1" i="1" kern="1200" dirty="0" smtClean="0">
                          <a:solidFill>
                            <a:srgbClr val="008AB3"/>
                          </a:solidFill>
                          <a:latin typeface="Arial" panose="020B0604020202020204" pitchFamily="34" charset="0"/>
                          <a:ea typeface="+mn-ea"/>
                          <a:cs typeface="Arial" panose="020B0604020202020204" pitchFamily="34" charset="0"/>
                        </a:rPr>
                        <a:t>*Financial &amp; Insurance Exposure</a:t>
                      </a:r>
                      <a:endParaRPr lang="en-US" sz="1000" b="1" i="1" kern="1200" dirty="0">
                        <a:solidFill>
                          <a:srgbClr val="008AB3"/>
                        </a:solidFill>
                        <a:latin typeface="Arial" panose="020B0604020202020204" pitchFamily="34" charset="0"/>
                        <a:ea typeface="+mn-ea"/>
                        <a:cs typeface="Arial" panose="020B0604020202020204" pitchFamily="34" charset="0"/>
                      </a:endParaRPr>
                    </a:p>
                  </a:txBody>
                  <a:tcPr marL="18288" marR="18288" marT="18288" marB="18288"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bg2"/>
                      </a:solidFill>
                      <a:prstDash val="sysDash"/>
                      <a:round/>
                      <a:headEnd type="none" w="med" len="med"/>
                      <a:tailEnd type="none" w="med" len="med"/>
                    </a:lnT>
                    <a:lnB w="12700" cap="flat" cmpd="sng" algn="ctr">
                      <a:solidFill>
                        <a:schemeClr val="bg2"/>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nSpc>
                          <a:spcPts val="1000"/>
                        </a:lnSpc>
                      </a:pPr>
                      <a:r>
                        <a:rPr lang="en-US" sz="1000" b="0" dirty="0" smtClean="0">
                          <a:latin typeface="Arial" panose="020B0604020202020204" pitchFamily="34" charset="0"/>
                          <a:cs typeface="Arial" panose="020B0604020202020204" pitchFamily="34" charset="0"/>
                        </a:rPr>
                        <a:t>SBNA</a:t>
                      </a:r>
                      <a:endParaRPr lang="en-US" sz="1000" b="0" dirty="0">
                        <a:latin typeface="Arial" panose="020B0604020202020204" pitchFamily="34" charset="0"/>
                        <a:cs typeface="Arial" panose="020B0604020202020204" pitchFamily="34" charset="0"/>
                      </a:endParaRPr>
                    </a:p>
                  </a:txBody>
                  <a:tcPr marL="45720" marR="4572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bg2"/>
                      </a:solidFill>
                      <a:prstDash val="sysDash"/>
                      <a:round/>
                      <a:headEnd type="none" w="med" len="med"/>
                      <a:tailEnd type="none" w="med" len="med"/>
                    </a:lnT>
                    <a:lnB w="12700" cap="flat" cmpd="sng" algn="ctr">
                      <a:solidFill>
                        <a:schemeClr val="bg2"/>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$5.1B</a:t>
                      </a:r>
                    </a:p>
                  </a:txBody>
                  <a:tcPr marL="18288" marR="18288" marT="18288" marB="18288"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bg2"/>
                      </a:solidFill>
                      <a:prstDash val="sysDash"/>
                      <a:round/>
                      <a:headEnd type="none" w="med" len="med"/>
                      <a:tailEnd type="none" w="med" len="med"/>
                    </a:lnT>
                    <a:lnB w="12700" cap="flat" cmpd="sng" algn="ctr">
                      <a:solidFill>
                        <a:schemeClr val="bg2"/>
                      </a:solidFill>
                      <a:prstDash val="sysDash"/>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&gt;=$5.0B</a:t>
                      </a:r>
                      <a:endParaRPr lang="en-US" sz="1000" dirty="0">
                        <a:latin typeface="Arial" panose="020B0604020202020204" pitchFamily="34" charset="0"/>
                        <a:cs typeface="Arial" panose="020B0604020202020204" pitchFamily="34" charset="0"/>
                      </a:endParaRPr>
                    </a:p>
                  </a:txBody>
                  <a:tcPr marL="18288" marR="18288" marT="18288" marB="18288"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bg2"/>
                      </a:solidFill>
                      <a:prstDash val="sysDash"/>
                      <a:round/>
                      <a:headEnd type="none" w="med" len="med"/>
                      <a:tailEnd type="none" w="med" len="med"/>
                    </a:lnT>
                    <a:lnB w="12700" cap="flat" cmpd="sng" algn="ctr">
                      <a:solidFill>
                        <a:schemeClr val="bg2"/>
                      </a:solidFill>
                      <a:prstDash val="sysDash"/>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&gt;=$4.5B</a:t>
                      </a:r>
                      <a:endParaRPr lang="en-US" sz="1000" dirty="0">
                        <a:latin typeface="Arial" panose="020B0604020202020204" pitchFamily="34" charset="0"/>
                        <a:cs typeface="Arial" panose="020B0604020202020204" pitchFamily="34" charset="0"/>
                      </a:endParaRPr>
                    </a:p>
                  </a:txBody>
                  <a:tcPr marL="45720" marR="4572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bg2"/>
                      </a:solidFill>
                      <a:prstDash val="sysDash"/>
                      <a:round/>
                      <a:headEnd type="none" w="med" len="med"/>
                      <a:tailEnd type="none" w="med" len="med"/>
                    </a:lnT>
                    <a:lnB w="12700" cap="flat" cmpd="sng" algn="ctr">
                      <a:solidFill>
                        <a:schemeClr val="bg2"/>
                      </a:solidFill>
                      <a:prstDash val="sysDash"/>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lnSpc>
                          <a:spcPts val="1000"/>
                        </a:lnSpc>
                      </a:pPr>
                      <a:r>
                        <a:rPr lang="en-US" sz="1000" b="0" i="0" kern="1200" dirty="0" smtClean="0">
                          <a:solidFill>
                            <a:schemeClr val="tx1"/>
                          </a:solidFill>
                          <a:latin typeface="Arial" panose="020B0604020202020204" pitchFamily="34" charset="0"/>
                          <a:ea typeface="+mn-ea"/>
                          <a:cs typeface="Arial" panose="020B0604020202020204" pitchFamily="34" charset="0"/>
                        </a:rPr>
                        <a:t>&gt;=</a:t>
                      </a:r>
                      <a:r>
                        <a:rPr lang="en-US" sz="1000" dirty="0" smtClean="0">
                          <a:latin typeface="Arial" panose="020B0604020202020204" pitchFamily="34" charset="0"/>
                          <a:cs typeface="Arial" panose="020B0604020202020204" pitchFamily="34" charset="0"/>
                        </a:rPr>
                        <a:t>$5.5B</a:t>
                      </a:r>
                      <a:endParaRPr lang="en-US" sz="1000" dirty="0">
                        <a:latin typeface="Arial" panose="020B0604020202020204" pitchFamily="34" charset="0"/>
                        <a:cs typeface="Arial" panose="020B0604020202020204" pitchFamily="34" charset="0"/>
                      </a:endParaRPr>
                    </a:p>
                  </a:txBody>
                  <a:tcPr marL="45720" marR="4572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bg2"/>
                      </a:solidFill>
                      <a:prstDash val="sysDash"/>
                      <a:round/>
                      <a:headEnd type="none" w="med" len="med"/>
                      <a:tailEnd type="none" w="med" len="med"/>
                    </a:lnT>
                    <a:lnB w="12700" cap="flat" cmpd="sng" algn="ctr">
                      <a:solidFill>
                        <a:schemeClr val="bg2"/>
                      </a:solidFill>
                      <a:prstDash val="sysDash"/>
                      <a:round/>
                      <a:headEnd type="none" w="med" len="med"/>
                      <a:tailEnd type="none" w="med" len="med"/>
                    </a:lnB>
                    <a:lnTlToBr w="12700" cmpd="sng">
                      <a:noFill/>
                      <a:prstDash val="solid"/>
                    </a:lnTlToBr>
                    <a:lnBlToTr w="12700" cmpd="sng">
                      <a:noFill/>
                      <a:prstDash val="solid"/>
                    </a:lnBlToTr>
                    <a:solidFill>
                      <a:srgbClr val="FFCCCC"/>
                    </a:solidFill>
                  </a:tcPr>
                </a:tc>
                <a:tc>
                  <a:txBody>
                    <a:bodyPr/>
                    <a:lstStyle/>
                    <a:p>
                      <a:pPr marL="0" marR="0" indent="0" algn="ctr" defTabSz="457200" rtl="0" eaLnBrk="1" fontAlgn="auto" latinLnBrk="0" hangingPunct="1">
                        <a:lnSpc>
                          <a:spcPts val="1000"/>
                        </a:lnSpc>
                        <a:spcBef>
                          <a:spcPts val="0"/>
                        </a:spcBef>
                        <a:spcAft>
                          <a:spcPts val="0"/>
                        </a:spcAft>
                        <a:buClrTx/>
                        <a:buSzTx/>
                        <a:buFontTx/>
                        <a:buNone/>
                        <a:tabLst/>
                        <a:defRPr/>
                      </a:pPr>
                      <a:r>
                        <a:rPr lang="en-US" sz="1000" b="0" i="0" kern="1200" dirty="0" smtClean="0">
                          <a:solidFill>
                            <a:schemeClr val="tx1"/>
                          </a:solidFill>
                          <a:latin typeface="Arial" panose="020B0604020202020204" pitchFamily="34" charset="0"/>
                          <a:ea typeface="+mn-ea"/>
                          <a:cs typeface="Arial" panose="020B0604020202020204" pitchFamily="34" charset="0"/>
                        </a:rPr>
                        <a:t>&gt;=</a:t>
                      </a:r>
                      <a:r>
                        <a:rPr lang="en-US" sz="1000" dirty="0" smtClean="0">
                          <a:latin typeface="Arial" panose="020B0604020202020204" pitchFamily="34" charset="0"/>
                          <a:cs typeface="Arial" panose="020B0604020202020204" pitchFamily="34" charset="0"/>
                        </a:rPr>
                        <a:t>$5.0B</a:t>
                      </a:r>
                    </a:p>
                  </a:txBody>
                  <a:tcPr marL="45720" marR="45720" anchor="ctr">
                    <a:lnL w="19050" cap="flat" cmpd="sng" algn="ctr">
                      <a:noFill/>
                      <a:prstDash val="solid"/>
                      <a:round/>
                      <a:headEnd type="none" w="med" len="med"/>
                      <a:tailEnd type="none" w="med" len="med"/>
                    </a:lnL>
                    <a:lnR w="19050" cap="flat" cmpd="sng" algn="ctr">
                      <a:noFill/>
                      <a:prstDash val="sysDash"/>
                      <a:round/>
                      <a:headEnd type="none" w="med" len="med"/>
                      <a:tailEnd type="none" w="med" len="med"/>
                    </a:lnR>
                    <a:lnT w="12700" cap="flat" cmpd="sng" algn="ctr">
                      <a:solidFill>
                        <a:schemeClr val="bg2"/>
                      </a:solidFill>
                      <a:prstDash val="sysDash"/>
                      <a:round/>
                      <a:headEnd type="none" w="med" len="med"/>
                      <a:tailEnd type="none" w="med" len="med"/>
                    </a:lnT>
                    <a:lnB w="12700" cap="flat" cmpd="sng" algn="ctr">
                      <a:solidFill>
                        <a:schemeClr val="bg2"/>
                      </a:solidFill>
                      <a:prstDash val="sysDash"/>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indent="0" algn="l" defTabSz="457200" rtl="0" eaLnBrk="1" fontAlgn="auto" latinLnBrk="0" hangingPunct="1">
                        <a:lnSpc>
                          <a:spcPct val="100000"/>
                        </a:lnSpc>
                        <a:spcBef>
                          <a:spcPts val="200"/>
                        </a:spcBef>
                        <a:spcAft>
                          <a:spcPts val="200"/>
                        </a:spcAft>
                        <a:buClrTx/>
                        <a:buSzTx/>
                        <a:buFontTx/>
                        <a:buNone/>
                        <a:tabLst/>
                        <a:defRPr/>
                      </a:pPr>
                      <a:r>
                        <a:rPr lang="en-GB" sz="1000" b="0" i="0" dirty="0" smtClean="0">
                          <a:solidFill>
                            <a:schemeClr val="tx1"/>
                          </a:solidFill>
                          <a:latin typeface="Arial" panose="020B0604020202020204" pitchFamily="34" charset="0"/>
                          <a:cs typeface="Arial" panose="020B0604020202020204" pitchFamily="34" charset="0"/>
                        </a:rPr>
                        <a:t>Growth</a:t>
                      </a:r>
                      <a:r>
                        <a:rPr lang="en-GB" sz="1000" b="0" i="0" baseline="0" dirty="0" smtClean="0">
                          <a:solidFill>
                            <a:schemeClr val="tx1"/>
                          </a:solidFill>
                          <a:latin typeface="Arial" panose="020B0604020202020204" pitchFamily="34" charset="0"/>
                          <a:cs typeface="Arial" panose="020B0604020202020204" pitchFamily="34" charset="0"/>
                        </a:rPr>
                        <a:t> above existing OCC industry exposure limits requires a separate limit</a:t>
                      </a:r>
                      <a:endParaRPr lang="en-GB" sz="1000" b="0" i="0" dirty="0" smtClean="0">
                        <a:solidFill>
                          <a:schemeClr val="tx1"/>
                        </a:solidFill>
                        <a:latin typeface="Arial" panose="020B0604020202020204" pitchFamily="34" charset="0"/>
                        <a:cs typeface="Arial" panose="020B0604020202020204" pitchFamily="34" charset="0"/>
                      </a:endParaRPr>
                    </a:p>
                  </a:txBody>
                  <a:tcPr marL="36576" marR="36576" marT="36576" marB="36576" anchor="ctr">
                    <a:lnL w="19050" cap="flat" cmpd="sng" algn="ctr">
                      <a:noFill/>
                      <a:prstDash val="solid"/>
                      <a:round/>
                      <a:headEnd type="none" w="med" len="med"/>
                      <a:tailEnd type="none" w="med" len="med"/>
                    </a:lnL>
                    <a:lnR w="19050" cap="flat" cmpd="sng" algn="ctr">
                      <a:noFill/>
                      <a:prstDash val="sysDash"/>
                      <a:round/>
                      <a:headEnd type="none" w="med" len="med"/>
                      <a:tailEnd type="none" w="med" len="med"/>
                    </a:lnR>
                    <a:lnT w="12700" cap="flat" cmpd="sng" algn="ctr">
                      <a:solidFill>
                        <a:schemeClr val="bg2"/>
                      </a:solidFill>
                      <a:prstDash val="sysDash"/>
                      <a:round/>
                      <a:headEnd type="none" w="med" len="med"/>
                      <a:tailEnd type="none" w="med" len="med"/>
                    </a:lnT>
                    <a:lnB w="12700" cap="flat" cmpd="sng" algn="ctr">
                      <a:solidFill>
                        <a:schemeClr val="bg2"/>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tr>
              <a:tr h="226178">
                <a:tc vMerge="1">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000" b="1" dirty="0" smtClean="0">
                        <a:solidFill>
                          <a:schemeClr val="tx1"/>
                        </a:solidFill>
                        <a:latin typeface="Arial" panose="020B0604020202020204" pitchFamily="34" charset="0"/>
                        <a:cs typeface="Arial" panose="020B0604020202020204" pitchFamily="34" charset="0"/>
                      </a:endParaRPr>
                    </a:p>
                  </a:txBody>
                  <a:tcPr marL="45720" marR="4572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marR="0" lvl="1" indent="0" algn="l" defTabSz="457200" rtl="0" eaLnBrk="1" fontAlgn="auto" latinLnBrk="0" hangingPunct="1">
                        <a:lnSpc>
                          <a:spcPct val="100000"/>
                        </a:lnSpc>
                        <a:spcBef>
                          <a:spcPts val="200"/>
                        </a:spcBef>
                        <a:spcAft>
                          <a:spcPts val="200"/>
                        </a:spcAft>
                        <a:buClr>
                          <a:schemeClr val="tx1"/>
                        </a:buClr>
                        <a:buSzTx/>
                        <a:buFont typeface="Arial" panose="020B0604020202020204" pitchFamily="34" charset="0"/>
                        <a:buNone/>
                        <a:tabLst/>
                        <a:defRPr/>
                      </a:pPr>
                      <a:r>
                        <a:rPr lang="en-US" sz="1000" b="0" i="0" kern="1200" dirty="0" smtClean="0">
                          <a:solidFill>
                            <a:schemeClr val="tx1"/>
                          </a:solidFill>
                          <a:latin typeface="Arial" panose="020B0604020202020204" pitchFamily="34" charset="0"/>
                          <a:ea typeface="+mn-ea"/>
                          <a:cs typeface="Arial" panose="020B0604020202020204" pitchFamily="34" charset="0"/>
                        </a:rPr>
                        <a:t>*CRE Exposure</a:t>
                      </a:r>
                    </a:p>
                  </a:txBody>
                  <a:tcPr marL="18288" marR="18288" marT="18288" marB="18288"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bg2"/>
                      </a:solidFill>
                      <a:prstDash val="sysDash"/>
                      <a:round/>
                      <a:headEnd type="none" w="med" len="med"/>
                      <a:tailEnd type="none" w="med" len="med"/>
                    </a:lnT>
                    <a:lnB w="12700" cap="flat" cmpd="sng" algn="ctr">
                      <a:solidFill>
                        <a:schemeClr val="bg2"/>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nSpc>
                          <a:spcPts val="1000"/>
                        </a:lnSpc>
                      </a:pPr>
                      <a:r>
                        <a:rPr lang="en-US" sz="1000" b="0" dirty="0" smtClean="0">
                          <a:latin typeface="Arial" panose="020B0604020202020204" pitchFamily="34" charset="0"/>
                          <a:cs typeface="Arial" panose="020B0604020202020204" pitchFamily="34" charset="0"/>
                        </a:rPr>
                        <a:t>SBNA</a:t>
                      </a:r>
                      <a:endParaRPr lang="en-US" sz="1000" b="0" dirty="0">
                        <a:latin typeface="Arial" panose="020B0604020202020204" pitchFamily="34" charset="0"/>
                        <a:cs typeface="Arial" panose="020B0604020202020204" pitchFamily="34" charset="0"/>
                      </a:endParaRPr>
                    </a:p>
                  </a:txBody>
                  <a:tcPr marL="45720" marR="4572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bg2"/>
                      </a:solidFill>
                      <a:prstDash val="sysDash"/>
                      <a:round/>
                      <a:headEnd type="none" w="med" len="med"/>
                      <a:tailEnd type="none" w="med" len="med"/>
                    </a:lnT>
                    <a:lnB w="12700" cap="flat" cmpd="sng" algn="ctr">
                      <a:solidFill>
                        <a:schemeClr val="bg2"/>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1000"/>
                        </a:lnSpc>
                      </a:pPr>
                      <a:r>
                        <a:rPr lang="en-US" sz="1000" dirty="0" smtClean="0">
                          <a:latin typeface="Arial" panose="020B0604020202020204" pitchFamily="34" charset="0"/>
                          <a:cs typeface="Arial" panose="020B0604020202020204" pitchFamily="34" charset="0"/>
                        </a:rPr>
                        <a:t>$9.1B</a:t>
                      </a:r>
                    </a:p>
                  </a:txBody>
                  <a:tcPr marL="48014" marR="48014"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bg2"/>
                      </a:solidFill>
                      <a:prstDash val="sysDash"/>
                      <a:round/>
                      <a:headEnd type="none" w="med" len="med"/>
                      <a:tailEnd type="none" w="med" len="med"/>
                    </a:lnT>
                    <a:lnB w="12700" cap="flat" cmpd="sng" algn="ctr">
                      <a:solidFill>
                        <a:schemeClr val="bg2"/>
                      </a:solidFill>
                      <a:prstDash val="sysDash"/>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&gt;=$10.1B</a:t>
                      </a:r>
                      <a:endParaRPr lang="en-US" sz="1000" dirty="0">
                        <a:latin typeface="Arial" panose="020B0604020202020204" pitchFamily="34" charset="0"/>
                        <a:cs typeface="Arial" panose="020B0604020202020204" pitchFamily="34" charset="0"/>
                      </a:endParaRPr>
                    </a:p>
                  </a:txBody>
                  <a:tcPr marL="18288" marR="18288" marT="18288" marB="18288"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bg2"/>
                      </a:solidFill>
                      <a:prstDash val="sysDash"/>
                      <a:round/>
                      <a:headEnd type="none" w="med" len="med"/>
                      <a:tailEnd type="none" w="med" len="med"/>
                    </a:lnT>
                    <a:lnB w="12700" cap="flat" cmpd="sng" algn="ctr">
                      <a:solidFill>
                        <a:schemeClr val="bg2"/>
                      </a:solidFill>
                      <a:prstDash val="sysDash"/>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&gt;=$10.0B</a:t>
                      </a:r>
                      <a:endParaRPr lang="en-US" sz="1000" dirty="0">
                        <a:latin typeface="Arial" panose="020B0604020202020204" pitchFamily="34" charset="0"/>
                        <a:cs typeface="Arial" panose="020B0604020202020204" pitchFamily="34" charset="0"/>
                      </a:endParaRPr>
                    </a:p>
                  </a:txBody>
                  <a:tcPr marL="18288" marR="18288" marT="18288" marB="18288"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bg2"/>
                      </a:solidFill>
                      <a:prstDash val="sysDash"/>
                      <a:round/>
                      <a:headEnd type="none" w="med" len="med"/>
                      <a:tailEnd type="none" w="med" len="med"/>
                    </a:lnT>
                    <a:lnB w="12700" cap="flat" cmpd="sng" algn="ctr">
                      <a:solidFill>
                        <a:schemeClr val="bg2"/>
                      </a:solidFill>
                      <a:prstDash val="sysDash"/>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lnSpc>
                          <a:spcPts val="1000"/>
                        </a:lnSpc>
                      </a:pPr>
                      <a:r>
                        <a:rPr lang="en-US" sz="1000" b="0" i="0" kern="1200" dirty="0" smtClean="0">
                          <a:solidFill>
                            <a:schemeClr val="tx1"/>
                          </a:solidFill>
                          <a:latin typeface="Arial" panose="020B0604020202020204" pitchFamily="34" charset="0"/>
                          <a:ea typeface="+mn-ea"/>
                          <a:cs typeface="Arial" panose="020B0604020202020204" pitchFamily="34" charset="0"/>
                        </a:rPr>
                        <a:t>&gt;=</a:t>
                      </a:r>
                      <a:r>
                        <a:rPr lang="en-US" sz="1000" dirty="0" smtClean="0">
                          <a:latin typeface="Arial" panose="020B0604020202020204" pitchFamily="34" charset="0"/>
                          <a:cs typeface="Arial" panose="020B0604020202020204" pitchFamily="34" charset="0"/>
                        </a:rPr>
                        <a:t>$10.6B</a:t>
                      </a:r>
                      <a:endParaRPr lang="en-US" sz="1000" dirty="0">
                        <a:latin typeface="Arial" panose="020B0604020202020204" pitchFamily="34" charset="0"/>
                        <a:cs typeface="Arial" panose="020B0604020202020204" pitchFamily="34" charset="0"/>
                      </a:endParaRPr>
                    </a:p>
                  </a:txBody>
                  <a:tcPr marL="45720" marR="4572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bg2"/>
                      </a:solidFill>
                      <a:prstDash val="sysDash"/>
                      <a:round/>
                      <a:headEnd type="none" w="med" len="med"/>
                      <a:tailEnd type="none" w="med" len="med"/>
                    </a:lnT>
                    <a:lnB w="12700" cap="flat" cmpd="sng" algn="ctr">
                      <a:solidFill>
                        <a:schemeClr val="bg2"/>
                      </a:solidFill>
                      <a:prstDash val="sysDash"/>
                      <a:round/>
                      <a:headEnd type="none" w="med" len="med"/>
                      <a:tailEnd type="none" w="med" len="med"/>
                    </a:lnB>
                    <a:lnTlToBr w="12700" cmpd="sng">
                      <a:noFill/>
                      <a:prstDash val="solid"/>
                    </a:lnTlToBr>
                    <a:lnBlToTr w="12700" cmpd="sng">
                      <a:noFill/>
                      <a:prstDash val="solid"/>
                    </a:lnBlToTr>
                    <a:solidFill>
                      <a:srgbClr val="FFCCCC"/>
                    </a:solidFill>
                  </a:tcPr>
                </a:tc>
                <a:tc>
                  <a:txBody>
                    <a:bodyPr/>
                    <a:lstStyle/>
                    <a:p>
                      <a:pPr algn="ctr">
                        <a:lnSpc>
                          <a:spcPts val="1000"/>
                        </a:lnSpc>
                      </a:pPr>
                      <a:r>
                        <a:rPr lang="en-US" sz="1000" b="0" i="0" kern="1200" dirty="0" smtClean="0">
                          <a:solidFill>
                            <a:schemeClr val="tx1"/>
                          </a:solidFill>
                          <a:latin typeface="Arial" panose="020B0604020202020204" pitchFamily="34" charset="0"/>
                          <a:ea typeface="+mn-ea"/>
                          <a:cs typeface="Arial" panose="020B0604020202020204" pitchFamily="34" charset="0"/>
                        </a:rPr>
                        <a:t>&gt;=</a:t>
                      </a:r>
                      <a:r>
                        <a:rPr lang="en-US" sz="1000" dirty="0" smtClean="0">
                          <a:latin typeface="Arial" panose="020B0604020202020204" pitchFamily="34" charset="0"/>
                          <a:cs typeface="Arial" panose="020B0604020202020204" pitchFamily="34" charset="0"/>
                        </a:rPr>
                        <a:t>$10.5B</a:t>
                      </a:r>
                      <a:endParaRPr lang="en-US" sz="1000" dirty="0">
                        <a:latin typeface="Arial" panose="020B0604020202020204" pitchFamily="34" charset="0"/>
                        <a:cs typeface="Arial" panose="020B0604020202020204" pitchFamily="34" charset="0"/>
                      </a:endParaRPr>
                    </a:p>
                  </a:txBody>
                  <a:tcPr marL="45720" marR="45720" anchor="ctr">
                    <a:lnL w="19050" cap="flat" cmpd="sng" algn="ctr">
                      <a:noFill/>
                      <a:prstDash val="solid"/>
                      <a:round/>
                      <a:headEnd type="none" w="med" len="med"/>
                      <a:tailEnd type="none" w="med" len="med"/>
                    </a:lnL>
                    <a:lnR w="19050" cap="flat" cmpd="sng" algn="ctr">
                      <a:noFill/>
                      <a:prstDash val="sysDash"/>
                      <a:round/>
                      <a:headEnd type="none" w="med" len="med"/>
                      <a:tailEnd type="none" w="med" len="med"/>
                    </a:lnR>
                    <a:lnT w="12700" cap="flat" cmpd="sng" algn="ctr">
                      <a:solidFill>
                        <a:schemeClr val="bg2"/>
                      </a:solidFill>
                      <a:prstDash val="sysDash"/>
                      <a:round/>
                      <a:headEnd type="none" w="med" len="med"/>
                      <a:tailEnd type="none" w="med" len="med"/>
                    </a:lnT>
                    <a:lnB w="12700" cap="flat" cmpd="sng" algn="ctr">
                      <a:solidFill>
                        <a:schemeClr val="bg2"/>
                      </a:solidFill>
                      <a:prstDash val="sysDash"/>
                      <a:round/>
                      <a:headEnd type="none" w="med" len="med"/>
                      <a:tailEnd type="none" w="med" len="med"/>
                    </a:lnB>
                    <a:lnTlToBr w="12700" cmpd="sng">
                      <a:noFill/>
                      <a:prstDash val="solid"/>
                    </a:lnTlToBr>
                    <a:lnBlToTr w="12700" cmpd="sng">
                      <a:noFill/>
                      <a:prstDash val="solid"/>
                    </a:lnBlToTr>
                    <a:solidFill>
                      <a:schemeClr val="bg1">
                        <a:lumMod val="85000"/>
                      </a:schemeClr>
                    </a:solidFill>
                  </a:tcPr>
                </a:tc>
                <a:tc rowSpan="2">
                  <a:txBody>
                    <a:bodyPr/>
                    <a:lstStyle/>
                    <a:p>
                      <a:pPr marL="0" marR="0" indent="0" algn="l" defTabSz="457200" rtl="0" eaLnBrk="1" fontAlgn="auto" latinLnBrk="0" hangingPunct="1">
                        <a:lnSpc>
                          <a:spcPct val="100000"/>
                        </a:lnSpc>
                        <a:spcBef>
                          <a:spcPts val="200"/>
                        </a:spcBef>
                        <a:spcAft>
                          <a:spcPts val="200"/>
                        </a:spcAft>
                        <a:buClrTx/>
                        <a:buSzTx/>
                        <a:buFontTx/>
                        <a:buNone/>
                        <a:tabLst/>
                        <a:defRPr/>
                      </a:pPr>
                      <a:r>
                        <a:rPr lang="en-US" sz="1000" b="0" i="0" kern="1200" dirty="0" smtClean="0">
                          <a:solidFill>
                            <a:sysClr val="windowText" lastClr="000000"/>
                          </a:solidFill>
                          <a:latin typeface="Arial" panose="020B0604020202020204" pitchFamily="34" charset="0"/>
                          <a:ea typeface="+mn-ea"/>
                          <a:cs typeface="Arial" panose="020B0604020202020204" pitchFamily="34" charset="0"/>
                        </a:rPr>
                        <a:t>Growth</a:t>
                      </a:r>
                      <a:r>
                        <a:rPr lang="en-US" sz="1000" b="0" i="0" kern="1200" baseline="0" dirty="0" smtClean="0">
                          <a:solidFill>
                            <a:sysClr val="windowText" lastClr="000000"/>
                          </a:solidFill>
                          <a:latin typeface="Arial" panose="020B0604020202020204" pitchFamily="34" charset="0"/>
                          <a:ea typeface="+mn-ea"/>
                          <a:cs typeface="Arial" panose="020B0604020202020204" pitchFamily="34" charset="0"/>
                        </a:rPr>
                        <a:t> in CET1 used as anchor for calibration</a:t>
                      </a:r>
                      <a:endParaRPr lang="en-US" sz="1000" b="0" i="0" kern="1200" dirty="0" smtClean="0">
                        <a:solidFill>
                          <a:sysClr val="windowText" lastClr="000000"/>
                        </a:solidFill>
                        <a:latin typeface="Arial" panose="020B0604020202020204" pitchFamily="34" charset="0"/>
                        <a:ea typeface="+mn-ea"/>
                        <a:cs typeface="Arial" panose="020B0604020202020204" pitchFamily="34" charset="0"/>
                      </a:endParaRPr>
                    </a:p>
                  </a:txBody>
                  <a:tcPr marL="36576" marR="36576" marT="36576" marB="36576" anchor="ctr">
                    <a:lnL w="19050" cap="flat" cmpd="sng" algn="ctr">
                      <a:noFill/>
                      <a:prstDash val="solid"/>
                      <a:round/>
                      <a:headEnd type="none" w="med" len="med"/>
                      <a:tailEnd type="none" w="med" len="med"/>
                    </a:lnL>
                    <a:lnR w="19050" cap="flat" cmpd="sng" algn="ctr">
                      <a:noFill/>
                      <a:prstDash val="sysDash"/>
                      <a:round/>
                      <a:headEnd type="none" w="med" len="med"/>
                      <a:tailEnd type="none" w="med" len="med"/>
                    </a:lnR>
                    <a:lnT w="12700" cap="flat" cmpd="sng" algn="ctr">
                      <a:solidFill>
                        <a:schemeClr val="bg2"/>
                      </a:solidFill>
                      <a:prstDash val="sysDash"/>
                      <a:round/>
                      <a:headEnd type="none" w="med" len="med"/>
                      <a:tailEnd type="none" w="med" len="med"/>
                    </a:lnT>
                    <a:lnB w="12700" cap="flat" cmpd="sng" algn="ctr">
                      <a:solidFill>
                        <a:schemeClr val="bg2"/>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tr>
              <a:tr h="226178">
                <a:tc vMerge="1">
                  <a:txBody>
                    <a:bodyPr/>
                    <a:lstStyle/>
                    <a:p>
                      <a:endParaRPr lang="en-US"/>
                    </a:p>
                  </a:txBody>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marL="0" marR="0" lvl="1" indent="0" algn="l" defTabSz="457200" rtl="0" eaLnBrk="1" fontAlgn="auto" latinLnBrk="0" hangingPunct="1">
                        <a:lnSpc>
                          <a:spcPct val="100000"/>
                        </a:lnSpc>
                        <a:spcBef>
                          <a:spcPts val="200"/>
                        </a:spcBef>
                        <a:spcAft>
                          <a:spcPts val="200"/>
                        </a:spcAft>
                        <a:buClr>
                          <a:schemeClr val="tx1"/>
                        </a:buClr>
                        <a:buSzTx/>
                        <a:buFont typeface="Arial" panose="020B0604020202020204" pitchFamily="34" charset="0"/>
                        <a:buNone/>
                        <a:tabLst/>
                        <a:defRPr/>
                      </a:pPr>
                      <a:r>
                        <a:rPr lang="en-US" sz="1000" b="0" i="0" kern="1200" dirty="0" smtClean="0">
                          <a:solidFill>
                            <a:schemeClr val="tx1"/>
                          </a:solidFill>
                          <a:latin typeface="Arial" panose="020B0604020202020204" pitchFamily="34" charset="0"/>
                          <a:ea typeface="+mn-ea"/>
                          <a:cs typeface="Arial" panose="020B0604020202020204" pitchFamily="34" charset="0"/>
                        </a:rPr>
                        <a:t>*Multifamily Exposure</a:t>
                      </a:r>
                    </a:p>
                  </a:txBody>
                  <a:tcPr marL="18288" marR="18288" marT="18288" marB="18288"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bg2"/>
                      </a:solidFill>
                      <a:prstDash val="sysDash"/>
                      <a:round/>
                      <a:headEnd type="none" w="med" len="med"/>
                      <a:tailEnd type="none" w="med" len="med"/>
                    </a:lnT>
                    <a:lnB w="12700" cap="flat" cmpd="sng" algn="ctr">
                      <a:solidFill>
                        <a:schemeClr val="bg2"/>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nSpc>
                          <a:spcPts val="1000"/>
                        </a:lnSpc>
                      </a:pPr>
                      <a:r>
                        <a:rPr lang="en-US" sz="1000" b="0" dirty="0" smtClean="0">
                          <a:latin typeface="Arial" panose="020B0604020202020204" pitchFamily="34" charset="0"/>
                          <a:cs typeface="Arial" panose="020B0604020202020204" pitchFamily="34" charset="0"/>
                        </a:rPr>
                        <a:t>SBNA</a:t>
                      </a:r>
                      <a:endParaRPr lang="en-US" sz="1000" b="0" dirty="0">
                        <a:latin typeface="Arial" panose="020B0604020202020204" pitchFamily="34" charset="0"/>
                        <a:cs typeface="Arial" panose="020B0604020202020204" pitchFamily="34" charset="0"/>
                      </a:endParaRPr>
                    </a:p>
                  </a:txBody>
                  <a:tcPr marL="45720" marR="4572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bg2"/>
                      </a:solidFill>
                      <a:prstDash val="sysDash"/>
                      <a:round/>
                      <a:headEnd type="none" w="med" len="med"/>
                      <a:tailEnd type="none" w="med" len="med"/>
                    </a:lnT>
                    <a:lnB w="12700" cap="flat" cmpd="sng" algn="ctr">
                      <a:solidFill>
                        <a:schemeClr val="bg2"/>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1000"/>
                        </a:lnSpc>
                      </a:pPr>
                      <a:r>
                        <a:rPr lang="en-US" sz="1000" dirty="0" smtClean="0">
                          <a:latin typeface="Arial" panose="020B0604020202020204" pitchFamily="34" charset="0"/>
                          <a:cs typeface="Arial" panose="020B0604020202020204" pitchFamily="34" charset="0"/>
                        </a:rPr>
                        <a:t>$10.5B</a:t>
                      </a:r>
                    </a:p>
                  </a:txBody>
                  <a:tcPr marL="48014" marR="48014"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bg2"/>
                      </a:solidFill>
                      <a:prstDash val="sysDash"/>
                      <a:round/>
                      <a:headEnd type="none" w="med" len="med"/>
                      <a:tailEnd type="none" w="med" len="med"/>
                    </a:lnT>
                    <a:lnB w="12700" cap="flat" cmpd="sng" algn="ctr">
                      <a:solidFill>
                        <a:schemeClr val="bg2"/>
                      </a:solidFill>
                      <a:prstDash val="sysDash"/>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&gt;=$10.6B</a:t>
                      </a:r>
                      <a:endParaRPr lang="en-US" sz="1000" dirty="0">
                        <a:latin typeface="Arial" panose="020B0604020202020204" pitchFamily="34" charset="0"/>
                        <a:cs typeface="Arial" panose="020B0604020202020204" pitchFamily="34" charset="0"/>
                      </a:endParaRPr>
                    </a:p>
                  </a:txBody>
                  <a:tcPr marL="18288" marR="18288" marT="18288" marB="18288"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bg2"/>
                      </a:solidFill>
                      <a:prstDash val="sysDash"/>
                      <a:round/>
                      <a:headEnd type="none" w="med" len="med"/>
                      <a:tailEnd type="none" w="med" len="med"/>
                    </a:lnT>
                    <a:lnB w="12700" cap="flat" cmpd="sng" algn="ctr">
                      <a:solidFill>
                        <a:schemeClr val="bg2"/>
                      </a:solidFill>
                      <a:prstDash val="sysDash"/>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&gt;=$10.5B</a:t>
                      </a:r>
                      <a:endParaRPr lang="en-US" sz="1000" dirty="0">
                        <a:latin typeface="Arial" panose="020B0604020202020204" pitchFamily="34" charset="0"/>
                        <a:cs typeface="Arial" panose="020B0604020202020204" pitchFamily="34" charset="0"/>
                      </a:endParaRPr>
                    </a:p>
                  </a:txBody>
                  <a:tcPr marL="18288" marR="18288" marT="18288" marB="18288"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bg2"/>
                      </a:solidFill>
                      <a:prstDash val="sysDash"/>
                      <a:round/>
                      <a:headEnd type="none" w="med" len="med"/>
                      <a:tailEnd type="none" w="med" len="med"/>
                    </a:lnT>
                    <a:lnB w="12700" cap="flat" cmpd="sng" algn="ctr">
                      <a:solidFill>
                        <a:schemeClr val="bg2"/>
                      </a:solidFill>
                      <a:prstDash val="sysDash"/>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lnSpc>
                          <a:spcPts val="1000"/>
                        </a:lnSpc>
                      </a:pPr>
                      <a:r>
                        <a:rPr lang="en-US" sz="1000" b="0" i="0" kern="1200" dirty="0" smtClean="0">
                          <a:solidFill>
                            <a:schemeClr val="tx1"/>
                          </a:solidFill>
                          <a:latin typeface="Arial" panose="020B0604020202020204" pitchFamily="34" charset="0"/>
                          <a:ea typeface="+mn-ea"/>
                          <a:cs typeface="Arial" panose="020B0604020202020204" pitchFamily="34" charset="0"/>
                        </a:rPr>
                        <a:t>&gt;=</a:t>
                      </a:r>
                      <a:r>
                        <a:rPr lang="en-US" sz="1000" dirty="0" smtClean="0">
                          <a:latin typeface="Arial" panose="020B0604020202020204" pitchFamily="34" charset="0"/>
                          <a:cs typeface="Arial" panose="020B0604020202020204" pitchFamily="34" charset="0"/>
                        </a:rPr>
                        <a:t>$11.1B</a:t>
                      </a:r>
                      <a:endParaRPr lang="en-US" sz="1000" dirty="0">
                        <a:latin typeface="Arial" panose="020B0604020202020204" pitchFamily="34" charset="0"/>
                        <a:cs typeface="Arial" panose="020B0604020202020204" pitchFamily="34" charset="0"/>
                      </a:endParaRPr>
                    </a:p>
                  </a:txBody>
                  <a:tcPr marL="45720" marR="4572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bg2"/>
                      </a:solidFill>
                      <a:prstDash val="sysDash"/>
                      <a:round/>
                      <a:headEnd type="none" w="med" len="med"/>
                      <a:tailEnd type="none" w="med" len="med"/>
                    </a:lnT>
                    <a:lnB w="12700" cap="flat" cmpd="sng" algn="ctr">
                      <a:solidFill>
                        <a:schemeClr val="bg2"/>
                      </a:solidFill>
                      <a:prstDash val="sysDash"/>
                      <a:round/>
                      <a:headEnd type="none" w="med" len="med"/>
                      <a:tailEnd type="none" w="med" len="med"/>
                    </a:lnB>
                    <a:lnTlToBr w="12700" cmpd="sng">
                      <a:noFill/>
                      <a:prstDash val="solid"/>
                    </a:lnTlToBr>
                    <a:lnBlToTr w="12700" cmpd="sng">
                      <a:noFill/>
                      <a:prstDash val="solid"/>
                    </a:lnBlToTr>
                    <a:solidFill>
                      <a:srgbClr val="FFCCCC"/>
                    </a:solidFill>
                  </a:tcPr>
                </a:tc>
                <a:tc>
                  <a:txBody>
                    <a:bodyPr/>
                    <a:lstStyle/>
                    <a:p>
                      <a:pPr algn="ctr">
                        <a:lnSpc>
                          <a:spcPts val="1000"/>
                        </a:lnSpc>
                      </a:pPr>
                      <a:r>
                        <a:rPr lang="en-US" sz="1000" b="0" i="0" kern="1200" dirty="0" smtClean="0">
                          <a:solidFill>
                            <a:schemeClr val="tx1"/>
                          </a:solidFill>
                          <a:latin typeface="Arial" panose="020B0604020202020204" pitchFamily="34" charset="0"/>
                          <a:ea typeface="+mn-ea"/>
                          <a:cs typeface="Arial" panose="020B0604020202020204" pitchFamily="34" charset="0"/>
                        </a:rPr>
                        <a:t>&gt;=</a:t>
                      </a:r>
                      <a:r>
                        <a:rPr lang="en-US" sz="1000" dirty="0" smtClean="0">
                          <a:latin typeface="Arial" panose="020B0604020202020204" pitchFamily="34" charset="0"/>
                          <a:cs typeface="Arial" panose="020B0604020202020204" pitchFamily="34" charset="0"/>
                        </a:rPr>
                        <a:t>$11.0B</a:t>
                      </a:r>
                      <a:endParaRPr lang="en-US" sz="1000" dirty="0">
                        <a:latin typeface="Arial" panose="020B0604020202020204" pitchFamily="34" charset="0"/>
                        <a:cs typeface="Arial" panose="020B0604020202020204" pitchFamily="34" charset="0"/>
                      </a:endParaRPr>
                    </a:p>
                  </a:txBody>
                  <a:tcPr marL="45720" marR="45720" anchor="ctr">
                    <a:lnL w="19050" cap="flat" cmpd="sng" algn="ctr">
                      <a:noFill/>
                      <a:prstDash val="solid"/>
                      <a:round/>
                      <a:headEnd type="none" w="med" len="med"/>
                      <a:tailEnd type="none" w="med" len="med"/>
                    </a:lnL>
                    <a:lnR w="19050" cap="flat" cmpd="sng" algn="ctr">
                      <a:noFill/>
                      <a:prstDash val="sysDash"/>
                      <a:round/>
                      <a:headEnd type="none" w="med" len="med"/>
                      <a:tailEnd type="none" w="med" len="med"/>
                    </a:lnR>
                    <a:lnT w="12700" cap="flat" cmpd="sng" algn="ctr">
                      <a:solidFill>
                        <a:schemeClr val="bg2"/>
                      </a:solidFill>
                      <a:prstDash val="sysDash"/>
                      <a:round/>
                      <a:headEnd type="none" w="med" len="med"/>
                      <a:tailEnd type="none" w="med" len="med"/>
                    </a:lnT>
                    <a:lnB w="12700" cap="flat" cmpd="sng" algn="ctr">
                      <a:solidFill>
                        <a:schemeClr val="bg2"/>
                      </a:solidFill>
                      <a:prstDash val="sysDash"/>
                      <a:round/>
                      <a:headEnd type="none" w="med" len="med"/>
                      <a:tailEnd type="none" w="med" len="med"/>
                    </a:lnB>
                    <a:lnTlToBr w="12700" cmpd="sng">
                      <a:noFill/>
                      <a:prstDash val="solid"/>
                    </a:lnTlToBr>
                    <a:lnBlToTr w="12700" cmpd="sng">
                      <a:noFill/>
                      <a:prstDash val="solid"/>
                    </a:lnBlToTr>
                    <a:solidFill>
                      <a:schemeClr val="bg1">
                        <a:lumMod val="85000"/>
                      </a:schemeClr>
                    </a:solidFill>
                  </a:tcPr>
                </a:tc>
                <a:tc vMerge="1">
                  <a:txBody>
                    <a:bodyPr/>
                    <a:lstStyle/>
                    <a:p>
                      <a:pPr marL="0" marR="0" indent="0" algn="ctr" defTabSz="457200" rtl="0" eaLnBrk="1" fontAlgn="auto" latinLnBrk="0" hangingPunct="1">
                        <a:lnSpc>
                          <a:spcPct val="100000"/>
                        </a:lnSpc>
                        <a:spcBef>
                          <a:spcPts val="200"/>
                        </a:spcBef>
                        <a:spcAft>
                          <a:spcPts val="200"/>
                        </a:spcAft>
                        <a:buClrTx/>
                        <a:buSzTx/>
                        <a:buFontTx/>
                        <a:buNone/>
                        <a:tabLst/>
                        <a:defRPr/>
                      </a:pPr>
                      <a:endParaRPr lang="en-US" sz="1000" b="0" i="0" kern="1200" dirty="0" smtClean="0">
                        <a:solidFill>
                          <a:sysClr val="windowText" lastClr="000000"/>
                        </a:solidFill>
                        <a:latin typeface="Arial" panose="020B0604020202020204" pitchFamily="34" charset="0"/>
                        <a:ea typeface="+mn-ea"/>
                        <a:cs typeface="Arial" panose="020B0604020202020204" pitchFamily="34" charset="0"/>
                      </a:endParaRPr>
                    </a:p>
                  </a:txBody>
                  <a:tcPr marL="36576" marR="36576" marT="36576" marB="36576" anchor="ctr">
                    <a:lnL w="19050" cap="flat" cmpd="sng" algn="ctr">
                      <a:noFill/>
                      <a:prstDash val="solid"/>
                      <a:round/>
                      <a:headEnd type="none" w="med" len="med"/>
                      <a:tailEnd type="none" w="med" len="med"/>
                    </a:lnL>
                    <a:lnR w="19050" cap="flat" cmpd="sng" algn="ctr">
                      <a:noFill/>
                      <a:prstDash val="sysDash"/>
                      <a:round/>
                      <a:headEnd type="none" w="med" len="med"/>
                      <a:tailEnd type="none" w="med" len="med"/>
                    </a:lnR>
                    <a:lnT w="12700" cap="flat" cmpd="sng" algn="ctr">
                      <a:solidFill>
                        <a:schemeClr val="bg2"/>
                      </a:solidFill>
                      <a:prstDash val="sysDash"/>
                      <a:round/>
                      <a:headEnd type="none" w="med" len="med"/>
                      <a:tailEnd type="none" w="med" len="med"/>
                    </a:lnT>
                    <a:lnB w="12700" cap="flat" cmpd="sng" algn="ctr">
                      <a:solidFill>
                        <a:schemeClr val="bg2"/>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tr>
              <a:tr h="226178">
                <a:tc vMerge="1">
                  <a:txBody>
                    <a:bodyPr/>
                    <a:lstStyle/>
                    <a:p>
                      <a:endParaRPr lang="en-US"/>
                    </a:p>
                  </a:txBody>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marR="0" lvl="1" indent="0" algn="l" defTabSz="457200" rtl="0" eaLnBrk="1" fontAlgn="auto" latinLnBrk="0" hangingPunct="1">
                        <a:lnSpc>
                          <a:spcPct val="100000"/>
                        </a:lnSpc>
                        <a:spcBef>
                          <a:spcPts val="200"/>
                        </a:spcBef>
                        <a:spcAft>
                          <a:spcPts val="200"/>
                        </a:spcAft>
                        <a:buClr>
                          <a:schemeClr val="tx1"/>
                        </a:buClr>
                        <a:buSzTx/>
                        <a:buFont typeface="Arial" panose="020B0604020202020204" pitchFamily="34" charset="0"/>
                        <a:buNone/>
                        <a:tabLst/>
                        <a:defRPr/>
                      </a:pPr>
                      <a:r>
                        <a:rPr lang="en-US" sz="1000" b="1" i="1" kern="1200" dirty="0" smtClean="0">
                          <a:solidFill>
                            <a:srgbClr val="008AB3"/>
                          </a:solidFill>
                          <a:latin typeface="Arial" panose="020B0604020202020204" pitchFamily="34" charset="0"/>
                          <a:ea typeface="+mn-ea"/>
                          <a:cs typeface="Arial" panose="020B0604020202020204" pitchFamily="34" charset="0"/>
                        </a:rPr>
                        <a:t>*Project Finance Exposure</a:t>
                      </a:r>
                    </a:p>
                  </a:txBody>
                  <a:tcPr marL="18288" marR="18288" marT="18288" marB="18288"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bg2"/>
                      </a:solidFill>
                      <a:prstDash val="sysDash"/>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ts val="1000"/>
                        </a:lnSpc>
                      </a:pPr>
                      <a:r>
                        <a:rPr lang="en-US" sz="1000" b="0" dirty="0" smtClean="0">
                          <a:latin typeface="Arial" panose="020B0604020202020204" pitchFamily="34" charset="0"/>
                          <a:cs typeface="Arial" panose="020B0604020202020204" pitchFamily="34" charset="0"/>
                        </a:rPr>
                        <a:t>SBNA</a:t>
                      </a:r>
                      <a:endParaRPr lang="en-US" sz="1000" b="0" dirty="0">
                        <a:latin typeface="Arial" panose="020B0604020202020204" pitchFamily="34" charset="0"/>
                        <a:cs typeface="Arial" panose="020B0604020202020204" pitchFamily="34" charset="0"/>
                      </a:endParaRPr>
                    </a:p>
                  </a:txBody>
                  <a:tcPr marL="45720" marR="4572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bg2"/>
                      </a:solidFill>
                      <a:prstDash val="sysDash"/>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1000"/>
                        </a:lnSpc>
                      </a:pPr>
                      <a:r>
                        <a:rPr lang="en-US" sz="1000" dirty="0" smtClean="0">
                          <a:latin typeface="Arial" panose="020B0604020202020204" pitchFamily="34" charset="0"/>
                          <a:cs typeface="Arial" panose="020B0604020202020204" pitchFamily="34" charset="0"/>
                        </a:rPr>
                        <a:t>$2.9B</a:t>
                      </a:r>
                    </a:p>
                  </a:txBody>
                  <a:tcPr marL="18288" marR="18288" marT="18288" marB="18288"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bg2"/>
                      </a:solidFill>
                      <a:prstDash val="sysDash"/>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&gt;=$3.75B</a:t>
                      </a:r>
                      <a:endParaRPr lang="en-US" sz="1000" dirty="0">
                        <a:latin typeface="Arial" panose="020B0604020202020204" pitchFamily="34" charset="0"/>
                        <a:cs typeface="Arial" panose="020B0604020202020204" pitchFamily="34" charset="0"/>
                      </a:endParaRPr>
                    </a:p>
                  </a:txBody>
                  <a:tcPr marL="18288" marR="18288" marT="18288" marB="18288"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bg2"/>
                      </a:solidFill>
                      <a:prstDash val="sysDash"/>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a:lnSpc>
                          <a:spcPts val="1000"/>
                        </a:lnSpc>
                      </a:pPr>
                      <a:r>
                        <a:rPr lang="en-US" sz="1000" dirty="0" smtClean="0">
                          <a:latin typeface="Arial" panose="020B0604020202020204" pitchFamily="34" charset="0"/>
                          <a:cs typeface="Arial" panose="020B0604020202020204" pitchFamily="34" charset="0"/>
                        </a:rPr>
                        <a:t>N/A</a:t>
                      </a:r>
                      <a:endParaRPr lang="en-US" sz="1000" dirty="0">
                        <a:latin typeface="Arial" panose="020B0604020202020204" pitchFamily="34" charset="0"/>
                        <a:cs typeface="Arial" panose="020B0604020202020204" pitchFamily="34" charset="0"/>
                      </a:endParaRPr>
                    </a:p>
                  </a:txBody>
                  <a:tcPr marL="45720" marR="4572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bg2"/>
                      </a:solidFill>
                      <a:prstDash val="sysDash"/>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lnSpc>
                          <a:spcPts val="1000"/>
                        </a:lnSpc>
                      </a:pPr>
                      <a:r>
                        <a:rPr lang="en-US" sz="1000" b="0" i="0" kern="1200" dirty="0" smtClean="0">
                          <a:solidFill>
                            <a:schemeClr val="tx1"/>
                          </a:solidFill>
                          <a:latin typeface="Arial" panose="020B0604020202020204" pitchFamily="34" charset="0"/>
                          <a:ea typeface="+mn-ea"/>
                          <a:cs typeface="Arial" panose="020B0604020202020204" pitchFamily="34" charset="0"/>
                        </a:rPr>
                        <a:t>&gt;=</a:t>
                      </a:r>
                      <a:r>
                        <a:rPr lang="en-US" sz="1000" dirty="0" smtClean="0">
                          <a:latin typeface="Arial" panose="020B0604020202020204" pitchFamily="34" charset="0"/>
                          <a:cs typeface="Arial" panose="020B0604020202020204" pitchFamily="34" charset="0"/>
                        </a:rPr>
                        <a:t>$4.25B</a:t>
                      </a:r>
                      <a:endParaRPr lang="en-US" sz="1000" dirty="0">
                        <a:latin typeface="Arial" panose="020B0604020202020204" pitchFamily="34" charset="0"/>
                        <a:cs typeface="Arial" panose="020B0604020202020204" pitchFamily="34" charset="0"/>
                      </a:endParaRPr>
                    </a:p>
                  </a:txBody>
                  <a:tcPr marL="45720" marR="4572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bg2"/>
                      </a:solidFill>
                      <a:prstDash val="sysDash"/>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c>
                  <a:txBody>
                    <a:bodyPr/>
                    <a:lstStyle/>
                    <a:p>
                      <a:pPr algn="ctr">
                        <a:lnSpc>
                          <a:spcPts val="1000"/>
                        </a:lnSpc>
                      </a:pPr>
                      <a:r>
                        <a:rPr lang="en-US" sz="1000" dirty="0" smtClean="0">
                          <a:latin typeface="Arial" panose="020B0604020202020204" pitchFamily="34" charset="0"/>
                          <a:cs typeface="Arial" panose="020B0604020202020204" pitchFamily="34" charset="0"/>
                        </a:rPr>
                        <a:t>N/A</a:t>
                      </a:r>
                      <a:endParaRPr lang="en-US" sz="1000" dirty="0">
                        <a:latin typeface="Arial" panose="020B0604020202020204" pitchFamily="34" charset="0"/>
                        <a:cs typeface="Arial" panose="020B0604020202020204" pitchFamily="34" charset="0"/>
                      </a:endParaRPr>
                    </a:p>
                  </a:txBody>
                  <a:tcPr marL="45720" marR="45720" anchor="ctr">
                    <a:lnL w="19050" cap="flat" cmpd="sng" algn="ctr">
                      <a:noFill/>
                      <a:prstDash val="solid"/>
                      <a:round/>
                      <a:headEnd type="none" w="med" len="med"/>
                      <a:tailEnd type="none" w="med" len="med"/>
                    </a:lnL>
                    <a:lnR w="19050" cap="flat" cmpd="sng" algn="ctr">
                      <a:noFill/>
                      <a:prstDash val="sysDash"/>
                      <a:round/>
                      <a:headEnd type="none" w="med" len="med"/>
                      <a:tailEnd type="none" w="med" len="med"/>
                    </a:lnR>
                    <a:lnT w="12700" cap="flat" cmpd="sng" algn="ctr">
                      <a:solidFill>
                        <a:schemeClr val="bg2"/>
                      </a:solidFill>
                      <a:prstDash val="sysDash"/>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spcBef>
                          <a:spcPts val="200"/>
                        </a:spcBef>
                        <a:spcAft>
                          <a:spcPts val="200"/>
                        </a:spcAft>
                      </a:pPr>
                      <a:r>
                        <a:rPr lang="en-GB" sz="1000" b="0" dirty="0" smtClean="0">
                          <a:solidFill>
                            <a:schemeClr val="tx1"/>
                          </a:solidFill>
                          <a:latin typeface="Arial" panose="020B0604020202020204" pitchFamily="34" charset="0"/>
                          <a:cs typeface="Arial" panose="020B0604020202020204" pitchFamily="34" charset="0"/>
                        </a:rPr>
                        <a:t>Group requirement</a:t>
                      </a:r>
                    </a:p>
                  </a:txBody>
                  <a:tcPr marL="36576" marR="36576" marT="36576" marB="36576" anchor="ctr">
                    <a:lnL w="19050" cap="flat" cmpd="sng" algn="ctr">
                      <a:noFill/>
                      <a:prstDash val="solid"/>
                      <a:round/>
                      <a:headEnd type="none" w="med" len="med"/>
                      <a:tailEnd type="none" w="med" len="med"/>
                    </a:lnL>
                    <a:lnR w="19050" cap="flat" cmpd="sng" algn="ctr">
                      <a:noFill/>
                      <a:prstDash val="sysDash"/>
                      <a:round/>
                      <a:headEnd type="none" w="med" len="med"/>
                      <a:tailEnd type="none" w="med" len="med"/>
                    </a:lnR>
                    <a:lnT w="12700" cap="flat" cmpd="sng" algn="ctr">
                      <a:solidFill>
                        <a:schemeClr val="bg2"/>
                      </a:solidFill>
                      <a:prstDash val="sysDash"/>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bl>
          </a:graphicData>
        </a:graphic>
      </p:graphicFrame>
    </p:spTree>
    <p:extLst>
      <p:ext uri="{BB962C8B-B14F-4D97-AF65-F5344CB8AC3E}">
        <p14:creationId xmlns:p14="http://schemas.microsoft.com/office/powerpoint/2010/main" val="17087644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sz="quarter" idx="11"/>
          </p:nvPr>
        </p:nvSpPr>
        <p:spPr/>
        <p:txBody>
          <a:bodyPr/>
          <a:lstStyle/>
          <a:p>
            <a:r>
              <a:rPr lang="en-US" sz="2000" dirty="0" smtClean="0"/>
              <a:t>Metrics by RAS objective</a:t>
            </a:r>
            <a:endParaRPr lang="en-US" sz="2000" b="0" dirty="0">
              <a:solidFill>
                <a:schemeClr val="accent1"/>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3217250333"/>
              </p:ext>
            </p:extLst>
          </p:nvPr>
        </p:nvGraphicFramePr>
        <p:xfrm>
          <a:off x="365760" y="1463040"/>
          <a:ext cx="8892222" cy="3865880"/>
        </p:xfrm>
        <a:graphic>
          <a:graphicData uri="http://schemas.openxmlformats.org/drawingml/2006/table">
            <a:tbl>
              <a:tblPr firstRow="1" bandRow="1">
                <a:tableStyleId>{839DD9DD-9E6C-4910-8AC0-68ADFF6A6AFC}</a:tableStyleId>
              </a:tblPr>
              <a:tblGrid>
                <a:gridCol w="913971"/>
                <a:gridCol w="1595650"/>
                <a:gridCol w="1457028"/>
                <a:gridCol w="1734273"/>
                <a:gridCol w="1595650"/>
                <a:gridCol w="1595650"/>
              </a:tblGrid>
              <a:tr h="0">
                <a:tc rowSpan="2">
                  <a:txBody>
                    <a:bodyPr/>
                    <a:lstStyle/>
                    <a:p>
                      <a:pPr>
                        <a:spcBef>
                          <a:spcPts val="200"/>
                        </a:spcBef>
                        <a:spcAft>
                          <a:spcPts val="200"/>
                        </a:spcAft>
                      </a:pPr>
                      <a:r>
                        <a:rPr lang="en-US" sz="1100" b="1" i="0" dirty="0" smtClean="0">
                          <a:solidFill>
                            <a:schemeClr val="accent1"/>
                          </a:solidFill>
                          <a:latin typeface="Arial" panose="020B0604020202020204" pitchFamily="34" charset="0"/>
                          <a:cs typeface="Arial" panose="020B0604020202020204" pitchFamily="34" charset="0"/>
                        </a:rPr>
                        <a:t>RAS Objective</a:t>
                      </a:r>
                      <a:endParaRPr lang="en-US" sz="1100" b="1" i="0" dirty="0">
                        <a:solidFill>
                          <a:schemeClr val="accent1"/>
                        </a:solidFill>
                        <a:latin typeface="Arial" panose="020B0604020202020204" pitchFamily="34" charset="0"/>
                        <a:cs typeface="Arial" panose="020B0604020202020204" pitchFamily="34" charset="0"/>
                      </a:endParaRPr>
                    </a:p>
                  </a:txBody>
                  <a:tcPr marL="45720" marR="45720" anchor="b">
                    <a:lnL>
                      <a:noFill/>
                    </a:lnL>
                    <a:lnR w="9525" cap="flat" cmpd="sng" algn="ctr">
                      <a:solidFill>
                        <a:schemeClr val="bg2"/>
                      </a:solidFill>
                      <a:prstDash val="dash"/>
                      <a:round/>
                      <a:headEnd type="none" w="med" len="med"/>
                      <a:tailEnd type="none" w="med" len="med"/>
                    </a:lnR>
                    <a:lnT>
                      <a:noFill/>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gridSpan="2">
                  <a:txBody>
                    <a:bodyPr/>
                    <a:lstStyle/>
                    <a:p>
                      <a:pPr algn="ctr">
                        <a:spcBef>
                          <a:spcPts val="200"/>
                        </a:spcBef>
                        <a:spcAft>
                          <a:spcPts val="200"/>
                        </a:spcAft>
                      </a:pPr>
                      <a:r>
                        <a:rPr lang="en-US" sz="1100" dirty="0" smtClean="0">
                          <a:solidFill>
                            <a:schemeClr val="accent1"/>
                          </a:solidFill>
                          <a:latin typeface="Arial" panose="020B0604020202020204" pitchFamily="34" charset="0"/>
                          <a:cs typeface="Arial" panose="020B0604020202020204" pitchFamily="34" charset="0"/>
                        </a:rPr>
                        <a:t>Meet regulatory</a:t>
                      </a:r>
                      <a:r>
                        <a:rPr lang="en-US" sz="1100" baseline="0" dirty="0" smtClean="0">
                          <a:solidFill>
                            <a:schemeClr val="accent1"/>
                          </a:solidFill>
                          <a:latin typeface="Arial" panose="020B0604020202020204" pitchFamily="34" charset="0"/>
                          <a:cs typeface="Arial" panose="020B0604020202020204" pitchFamily="34" charset="0"/>
                        </a:rPr>
                        <a:t> constraints</a:t>
                      </a:r>
                      <a:endParaRPr lang="en-US" sz="1100" dirty="0" smtClean="0">
                        <a:solidFill>
                          <a:schemeClr val="accent1"/>
                        </a:solidFill>
                        <a:latin typeface="Arial" panose="020B0604020202020204" pitchFamily="34" charset="0"/>
                        <a:cs typeface="Arial" panose="020B0604020202020204" pitchFamily="34" charset="0"/>
                      </a:endParaRPr>
                    </a:p>
                  </a:txBody>
                  <a:tcPr marL="45720" marR="45720" anchor="b">
                    <a:lnL w="9525" cap="flat" cmpd="sng" algn="ctr">
                      <a:solidFill>
                        <a:schemeClr val="bg2"/>
                      </a:solidFill>
                      <a:prstDash val="dash"/>
                      <a:round/>
                      <a:headEnd type="none" w="med" len="med"/>
                      <a:tailEnd type="none" w="med" len="med"/>
                    </a:lnL>
                    <a:lnR w="9525" cap="flat" cmpd="sng" algn="ctr">
                      <a:solidFill>
                        <a:schemeClr val="bg2"/>
                      </a:solidFill>
                      <a:prstDash val="dash"/>
                      <a:round/>
                      <a:headEnd type="none" w="med" len="med"/>
                      <a:tailEnd type="none" w="med" len="med"/>
                    </a:lnR>
                    <a:lnT>
                      <a:noFill/>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sz="1200" dirty="0" smtClean="0">
                        <a:solidFill>
                          <a:schemeClr val="accent1"/>
                        </a:solidFill>
                      </a:endParaRPr>
                    </a:p>
                  </a:txBody>
                  <a:tcPr>
                    <a:lnL w="12700" cap="flat" cmpd="sng" algn="ctr">
                      <a:solidFill>
                        <a:schemeClr val="bg1">
                          <a:lumMod val="50000"/>
                        </a:schemeClr>
                      </a:solidFill>
                      <a:prstDash val="sysDot"/>
                      <a:round/>
                      <a:headEnd type="none" w="med" len="med"/>
                      <a:tailEnd type="none" w="med" len="med"/>
                    </a:lnL>
                    <a:lnR w="12700" cap="flat" cmpd="sng" algn="ctr">
                      <a:solidFill>
                        <a:schemeClr val="bg1">
                          <a:lumMod val="50000"/>
                        </a:schemeClr>
                      </a:solidFill>
                      <a:prstDash val="sysDot"/>
                      <a:round/>
                      <a:headEnd type="none" w="med" len="med"/>
                      <a:tailEnd type="none" w="med" len="med"/>
                    </a:lnR>
                  </a:tcPr>
                </a:tc>
                <a:tc rowSpan="2">
                  <a:txBody>
                    <a:bodyPr/>
                    <a:lstStyle/>
                    <a:p>
                      <a:pPr marL="0" marR="0" lvl="0" indent="0" algn="l" defTabSz="457200" rtl="0" eaLnBrk="1" fontAlgn="auto" latinLnBrk="0" hangingPunct="1">
                        <a:lnSpc>
                          <a:spcPct val="100000"/>
                        </a:lnSpc>
                        <a:spcBef>
                          <a:spcPts val="200"/>
                        </a:spcBef>
                        <a:spcAft>
                          <a:spcPts val="200"/>
                        </a:spcAft>
                        <a:buClrTx/>
                        <a:buSzTx/>
                        <a:buFontTx/>
                        <a:buNone/>
                        <a:tabLst/>
                        <a:defRPr/>
                      </a:pPr>
                      <a:r>
                        <a:rPr lang="en-US" sz="1100" b="1" kern="1200" dirty="0" smtClean="0">
                          <a:solidFill>
                            <a:schemeClr val="accent1"/>
                          </a:solidFill>
                          <a:latin typeface="Arial" panose="020B0604020202020204" pitchFamily="34" charset="0"/>
                          <a:ea typeface="+mn-ea"/>
                          <a:cs typeface="Arial" panose="020B0604020202020204" pitchFamily="34" charset="0"/>
                        </a:rPr>
                        <a:t>Sustain</a:t>
                      </a:r>
                      <a:r>
                        <a:rPr lang="en-US" sz="1100" b="1" kern="1200" baseline="0" dirty="0" smtClean="0">
                          <a:solidFill>
                            <a:schemeClr val="accent1"/>
                          </a:solidFill>
                          <a:latin typeface="Arial" panose="020B0604020202020204" pitchFamily="34" charset="0"/>
                          <a:ea typeface="+mn-ea"/>
                          <a:cs typeface="Arial" panose="020B0604020202020204" pitchFamily="34" charset="0"/>
                        </a:rPr>
                        <a:t> confidence of external stakeholders (e.g. ratings agencies)</a:t>
                      </a:r>
                      <a:endParaRPr lang="en-US" sz="1100" b="1" kern="1200" dirty="0" smtClean="0">
                        <a:solidFill>
                          <a:schemeClr val="accent1"/>
                        </a:solidFill>
                        <a:latin typeface="Arial" panose="020B0604020202020204" pitchFamily="34" charset="0"/>
                        <a:ea typeface="+mn-ea"/>
                        <a:cs typeface="Arial" panose="020B0604020202020204" pitchFamily="34" charset="0"/>
                      </a:endParaRPr>
                    </a:p>
                  </a:txBody>
                  <a:tcPr marL="45720" marR="45720" anchor="b">
                    <a:lnL w="9525" cap="flat" cmpd="sng" algn="ctr">
                      <a:solidFill>
                        <a:schemeClr val="bg2"/>
                      </a:solidFill>
                      <a:prstDash val="dash"/>
                      <a:round/>
                      <a:headEnd type="none" w="med" len="med"/>
                      <a:tailEnd type="none" w="med" len="med"/>
                    </a:lnL>
                    <a:lnR w="9525" cap="flat" cmpd="sng" algn="ctr">
                      <a:solidFill>
                        <a:schemeClr val="bg2"/>
                      </a:solidFill>
                      <a:prstDash val="dash"/>
                      <a:round/>
                      <a:headEnd type="none" w="med" len="med"/>
                      <a:tailEnd type="none" w="med" len="med"/>
                    </a:lnR>
                    <a:lnT>
                      <a:noFill/>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rowSpan="2">
                  <a:txBody>
                    <a:bodyPr/>
                    <a:lstStyle/>
                    <a:p>
                      <a:pPr lvl="0">
                        <a:spcBef>
                          <a:spcPts val="200"/>
                        </a:spcBef>
                        <a:spcAft>
                          <a:spcPts val="200"/>
                        </a:spcAft>
                      </a:pPr>
                      <a:r>
                        <a:rPr lang="en-US" sz="1100" dirty="0" smtClean="0">
                          <a:solidFill>
                            <a:schemeClr val="accent1"/>
                          </a:solidFill>
                          <a:latin typeface="Arial" panose="020B0604020202020204" pitchFamily="34" charset="0"/>
                          <a:cs typeface="Arial" panose="020B0604020202020204" pitchFamily="34" charset="0"/>
                        </a:rPr>
                        <a:t>Minimize</a:t>
                      </a:r>
                      <a:r>
                        <a:rPr lang="en-US" sz="1100" baseline="0" dirty="0" smtClean="0">
                          <a:solidFill>
                            <a:schemeClr val="accent1"/>
                          </a:solidFill>
                          <a:latin typeface="Arial" panose="020B0604020202020204" pitchFamily="34" charset="0"/>
                          <a:cs typeface="Arial" panose="020B0604020202020204" pitchFamily="34" charset="0"/>
                        </a:rPr>
                        <a:t> risks that do not generate incremental earnings</a:t>
                      </a:r>
                      <a:endParaRPr lang="en-US" sz="1100" dirty="0">
                        <a:solidFill>
                          <a:schemeClr val="accent1"/>
                        </a:solidFill>
                        <a:latin typeface="Arial" panose="020B0604020202020204" pitchFamily="34" charset="0"/>
                        <a:cs typeface="Arial" panose="020B0604020202020204" pitchFamily="34" charset="0"/>
                      </a:endParaRPr>
                    </a:p>
                  </a:txBody>
                  <a:tcPr marL="45720" marR="45720" anchor="b">
                    <a:lnL w="9525" cap="flat" cmpd="sng" algn="ctr">
                      <a:solidFill>
                        <a:schemeClr val="bg2"/>
                      </a:solidFill>
                      <a:prstDash val="dash"/>
                      <a:round/>
                      <a:headEnd type="none" w="med" len="med"/>
                      <a:tailEnd type="none" w="med" len="med"/>
                    </a:lnL>
                    <a:lnR w="9525" cap="flat" cmpd="sng" algn="ctr">
                      <a:solidFill>
                        <a:schemeClr val="bg2"/>
                      </a:solidFill>
                      <a:prstDash val="dash"/>
                      <a:round/>
                      <a:headEnd type="none" w="med" len="med"/>
                      <a:tailEnd type="none" w="med" len="med"/>
                    </a:lnR>
                    <a:lnT>
                      <a:noFill/>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rowSpan="2">
                  <a:txBody>
                    <a:bodyPr/>
                    <a:lstStyle/>
                    <a:p>
                      <a:pPr marL="0" lvl="0" algn="l" defTabSz="457200" rtl="0" eaLnBrk="1" latinLnBrk="0" hangingPunct="1">
                        <a:spcBef>
                          <a:spcPts val="200"/>
                        </a:spcBef>
                        <a:spcAft>
                          <a:spcPts val="200"/>
                        </a:spcAft>
                      </a:pPr>
                      <a:r>
                        <a:rPr lang="en-US" sz="1100" b="1" kern="1200" dirty="0" smtClean="0">
                          <a:solidFill>
                            <a:schemeClr val="accent1"/>
                          </a:solidFill>
                          <a:latin typeface="Arial" panose="020B0604020202020204" pitchFamily="34" charset="0"/>
                          <a:ea typeface="+mn-ea"/>
                          <a:cs typeface="Arial" panose="020B0604020202020204" pitchFamily="34" charset="0"/>
                        </a:rPr>
                        <a:t>Comply with </a:t>
                      </a:r>
                      <a:br>
                        <a:rPr lang="en-US" sz="1100" b="1" kern="1200" dirty="0" smtClean="0">
                          <a:solidFill>
                            <a:schemeClr val="accent1"/>
                          </a:solidFill>
                          <a:latin typeface="Arial" panose="020B0604020202020204" pitchFamily="34" charset="0"/>
                          <a:ea typeface="+mn-ea"/>
                          <a:cs typeface="Arial" panose="020B0604020202020204" pitchFamily="34" charset="0"/>
                        </a:rPr>
                      </a:br>
                      <a:r>
                        <a:rPr lang="en-US" sz="1100" b="1" kern="1200" dirty="0" smtClean="0">
                          <a:solidFill>
                            <a:schemeClr val="accent1"/>
                          </a:solidFill>
                          <a:latin typeface="Arial" panose="020B0604020202020204" pitchFamily="34" charset="0"/>
                          <a:ea typeface="+mn-ea"/>
                          <a:cs typeface="Arial" panose="020B0604020202020204" pitchFamily="34" charset="0"/>
                        </a:rPr>
                        <a:t>Group-level Risk Appetite expectations</a:t>
                      </a:r>
                      <a:endParaRPr lang="en-US" sz="1100" b="1" kern="1200" dirty="0">
                        <a:solidFill>
                          <a:schemeClr val="accent1"/>
                        </a:solidFill>
                        <a:latin typeface="Arial" panose="020B0604020202020204" pitchFamily="34" charset="0"/>
                        <a:ea typeface="+mn-ea"/>
                        <a:cs typeface="Arial" panose="020B0604020202020204" pitchFamily="34" charset="0"/>
                      </a:endParaRPr>
                    </a:p>
                  </a:txBody>
                  <a:tcPr marL="45720" marR="45720" anchor="b">
                    <a:lnL w="9525" cap="flat" cmpd="sng" algn="ctr">
                      <a:solidFill>
                        <a:schemeClr val="bg2"/>
                      </a:solidFill>
                      <a:prstDash val="dash"/>
                      <a:round/>
                      <a:headEnd type="none" w="med" len="med"/>
                      <a:tailEnd type="none" w="med" len="med"/>
                    </a:lnL>
                    <a:lnR w="12700" cap="flat" cmpd="sng" algn="ctr">
                      <a:noFill/>
                      <a:prstDash val="sysDot"/>
                      <a:round/>
                      <a:headEnd type="none" w="med" len="med"/>
                      <a:tailEnd type="none" w="med" len="med"/>
                    </a:lnR>
                    <a:lnT>
                      <a:noFill/>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r>
              <a:tr h="276273">
                <a:tc vMerge="1">
                  <a:txBody>
                    <a:bodyPr/>
                    <a:lstStyle/>
                    <a:p>
                      <a:endParaRPr lang="en-US" sz="1000" b="1" i="0" dirty="0">
                        <a:solidFill>
                          <a:schemeClr val="accent1"/>
                        </a:solidFill>
                      </a:endParaRPr>
                    </a:p>
                  </a:txBody>
                  <a:tcPr anchor="b">
                    <a:lnL>
                      <a:noFill/>
                    </a:lnL>
                    <a:lnR w="9525" cap="flat" cmpd="sng" algn="ctr">
                      <a:solidFill>
                        <a:schemeClr val="bg2"/>
                      </a:solidFill>
                      <a:prstDash val="dash"/>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spcBef>
                          <a:spcPts val="200"/>
                        </a:spcBef>
                        <a:spcAft>
                          <a:spcPts val="200"/>
                        </a:spcAft>
                      </a:pPr>
                      <a:r>
                        <a:rPr lang="en-US" sz="1100" b="1" dirty="0" smtClean="0">
                          <a:solidFill>
                            <a:schemeClr val="bg2"/>
                          </a:solidFill>
                          <a:latin typeface="Arial" panose="020B0604020202020204" pitchFamily="34" charset="0"/>
                          <a:cs typeface="Arial" panose="020B0604020202020204" pitchFamily="34" charset="0"/>
                        </a:rPr>
                        <a:t>Quantitatively</a:t>
                      </a:r>
                      <a:r>
                        <a:rPr lang="en-US" sz="1100" b="1" baseline="0" dirty="0" smtClean="0">
                          <a:solidFill>
                            <a:schemeClr val="bg2"/>
                          </a:solidFill>
                          <a:latin typeface="Arial" panose="020B0604020202020204" pitchFamily="34" charset="0"/>
                          <a:cs typeface="Arial" panose="020B0604020202020204" pitchFamily="34" charset="0"/>
                        </a:rPr>
                        <a:t> </a:t>
                      </a:r>
                      <a:br>
                        <a:rPr lang="en-US" sz="1100" b="1" baseline="0" dirty="0" smtClean="0">
                          <a:solidFill>
                            <a:schemeClr val="bg2"/>
                          </a:solidFill>
                          <a:latin typeface="Arial" panose="020B0604020202020204" pitchFamily="34" charset="0"/>
                          <a:cs typeface="Arial" panose="020B0604020202020204" pitchFamily="34" charset="0"/>
                        </a:rPr>
                      </a:br>
                      <a:r>
                        <a:rPr lang="en-US" sz="1100" b="1" baseline="0" dirty="0" smtClean="0">
                          <a:solidFill>
                            <a:schemeClr val="bg2"/>
                          </a:solidFill>
                          <a:latin typeface="Arial" panose="020B0604020202020204" pitchFamily="34" charset="0"/>
                          <a:cs typeface="Arial" panose="020B0604020202020204" pitchFamily="34" charset="0"/>
                        </a:rPr>
                        <a:t>pass CCAR</a:t>
                      </a:r>
                      <a:endParaRPr lang="en-US" sz="1100" b="1" dirty="0" smtClean="0">
                        <a:solidFill>
                          <a:schemeClr val="bg2"/>
                        </a:solidFill>
                        <a:latin typeface="Arial" panose="020B0604020202020204" pitchFamily="34" charset="0"/>
                        <a:cs typeface="Arial" panose="020B0604020202020204" pitchFamily="34" charset="0"/>
                      </a:endParaRPr>
                    </a:p>
                  </a:txBody>
                  <a:tcPr marL="45720" marR="45720" anchor="b">
                    <a:lnL w="9525" cap="flat" cmpd="sng" algn="ctr">
                      <a:solidFill>
                        <a:schemeClr val="bg2"/>
                      </a:solidFill>
                      <a:prstDash val="dash"/>
                      <a:round/>
                      <a:headEnd type="none" w="med" len="med"/>
                      <a:tailEnd type="none" w="med" len="med"/>
                    </a:lnL>
                    <a:lnR w="9525" cap="flat" cmpd="sng" algn="ctr">
                      <a:solidFill>
                        <a:schemeClr val="bg2"/>
                      </a:solidFill>
                      <a:prstDash val="dash"/>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spcBef>
                          <a:spcPts val="200"/>
                        </a:spcBef>
                        <a:spcAft>
                          <a:spcPts val="200"/>
                        </a:spcAft>
                      </a:pPr>
                      <a:r>
                        <a:rPr lang="en-US" sz="1100" b="1" dirty="0" smtClean="0">
                          <a:solidFill>
                            <a:schemeClr val="bg2"/>
                          </a:solidFill>
                          <a:latin typeface="Arial" panose="020B0604020202020204" pitchFamily="34" charset="0"/>
                          <a:cs typeface="Arial" panose="020B0604020202020204" pitchFamily="34" charset="0"/>
                        </a:rPr>
                        <a:t>Comply with </a:t>
                      </a:r>
                      <a:br>
                        <a:rPr lang="en-US" sz="1100" b="1" dirty="0" smtClean="0">
                          <a:solidFill>
                            <a:schemeClr val="bg2"/>
                          </a:solidFill>
                          <a:latin typeface="Arial" panose="020B0604020202020204" pitchFamily="34" charset="0"/>
                          <a:cs typeface="Arial" panose="020B0604020202020204" pitchFamily="34" charset="0"/>
                        </a:rPr>
                      </a:br>
                      <a:r>
                        <a:rPr lang="en-US" sz="1100" b="1" dirty="0" smtClean="0">
                          <a:solidFill>
                            <a:schemeClr val="bg2"/>
                          </a:solidFill>
                          <a:latin typeface="Arial" panose="020B0604020202020204" pitchFamily="34" charset="0"/>
                          <a:cs typeface="Arial" panose="020B0604020202020204" pitchFamily="34" charset="0"/>
                        </a:rPr>
                        <a:t>other regulations</a:t>
                      </a:r>
                    </a:p>
                  </a:txBody>
                  <a:tcPr marL="45720" marR="45720" anchor="b">
                    <a:lnL w="9525" cap="flat" cmpd="sng" algn="ctr">
                      <a:solidFill>
                        <a:schemeClr val="bg2"/>
                      </a:solidFill>
                      <a:prstDash val="dash"/>
                      <a:round/>
                      <a:headEnd type="none" w="med" len="med"/>
                      <a:tailEnd type="none" w="med" len="med"/>
                    </a:lnL>
                    <a:lnR w="9525" cap="flat" cmpd="sng" algn="ctr">
                      <a:solidFill>
                        <a:schemeClr val="bg2"/>
                      </a:solidFill>
                      <a:prstDash val="dash"/>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vMerge="1">
                  <a:txBody>
                    <a:bodyPr/>
                    <a:lstStyle/>
                    <a:p>
                      <a:pPr lvl="0"/>
                      <a:endParaRPr lang="en-US" sz="1200" dirty="0">
                        <a:solidFill>
                          <a:schemeClr val="accent1"/>
                        </a:solidFill>
                      </a:endParaRPr>
                    </a:p>
                  </a:txBody>
                  <a:tcPr>
                    <a:lnL w="12700" cap="flat" cmpd="sng" algn="ctr">
                      <a:solidFill>
                        <a:schemeClr val="bg1">
                          <a:lumMod val="50000"/>
                        </a:schemeClr>
                      </a:solidFill>
                      <a:prstDash val="sysDot"/>
                      <a:round/>
                      <a:headEnd type="none" w="med" len="med"/>
                      <a:tailEnd type="none" w="med" len="med"/>
                    </a:lnL>
                    <a:lnR w="12700" cap="flat" cmpd="sng" algn="ctr">
                      <a:solidFill>
                        <a:schemeClr val="bg1">
                          <a:lumMod val="50000"/>
                        </a:schemeClr>
                      </a:solidFill>
                      <a:prstDash val="sysDot"/>
                      <a:round/>
                      <a:headEnd type="none" w="med" len="med"/>
                      <a:tailEnd type="none" w="med" len="med"/>
                    </a:lnR>
                    <a:solidFill>
                      <a:schemeClr val="bg1">
                        <a:lumMod val="95000"/>
                      </a:schemeClr>
                    </a:solidFill>
                  </a:tcPr>
                </a:tc>
                <a:tc vMerge="1">
                  <a:txBody>
                    <a:bodyPr/>
                    <a:lstStyle/>
                    <a:p>
                      <a:pPr lvl="0"/>
                      <a:endParaRPr lang="en-US" sz="1200" dirty="0">
                        <a:solidFill>
                          <a:schemeClr val="accent1"/>
                        </a:solidFill>
                      </a:endParaRPr>
                    </a:p>
                  </a:txBody>
                  <a:tcPr>
                    <a:lnL w="12700" cap="flat" cmpd="sng" algn="ctr">
                      <a:solidFill>
                        <a:schemeClr val="bg1">
                          <a:lumMod val="50000"/>
                        </a:schemeClr>
                      </a:solidFill>
                      <a:prstDash val="sysDot"/>
                      <a:round/>
                      <a:headEnd type="none" w="med" len="med"/>
                      <a:tailEnd type="none" w="med" len="med"/>
                    </a:lnL>
                    <a:lnR w="12700" cap="flat" cmpd="sng" algn="ctr">
                      <a:solidFill>
                        <a:schemeClr val="bg1">
                          <a:lumMod val="50000"/>
                        </a:schemeClr>
                      </a:solidFill>
                      <a:prstDash val="sysDot"/>
                      <a:round/>
                      <a:headEnd type="none" w="med" len="med"/>
                      <a:tailEnd type="none" w="med" len="med"/>
                    </a:lnR>
                    <a:solidFill>
                      <a:schemeClr val="bg1">
                        <a:lumMod val="95000"/>
                      </a:schemeClr>
                    </a:solidFill>
                  </a:tcPr>
                </a:tc>
                <a:tc vMerge="1">
                  <a:txBody>
                    <a:bodyPr/>
                    <a:lstStyle/>
                    <a:p>
                      <a:pPr marL="0" lvl="0" algn="l" defTabSz="457200" rtl="0" eaLnBrk="1" latinLnBrk="0" hangingPunct="1"/>
                      <a:endParaRPr lang="en-US" sz="1200" b="1" kern="1200" dirty="0">
                        <a:solidFill>
                          <a:schemeClr val="accent1"/>
                        </a:solidFill>
                        <a:latin typeface="+mn-lt"/>
                        <a:ea typeface="+mn-ea"/>
                        <a:cs typeface="+mn-cs"/>
                      </a:endParaRPr>
                    </a:p>
                  </a:txBody>
                  <a:tcPr>
                    <a:lnL w="12700" cap="flat" cmpd="sng" algn="ctr">
                      <a:solidFill>
                        <a:schemeClr val="bg1">
                          <a:lumMod val="50000"/>
                        </a:schemeClr>
                      </a:solidFill>
                      <a:prstDash val="sysDot"/>
                      <a:round/>
                      <a:headEnd type="none" w="med" len="med"/>
                      <a:tailEnd type="none" w="med" len="med"/>
                    </a:lnL>
                    <a:lnR w="12700" cap="flat" cmpd="sng" algn="ctr">
                      <a:solidFill>
                        <a:schemeClr val="bg1">
                          <a:lumMod val="50000"/>
                        </a:schemeClr>
                      </a:solidFill>
                      <a:prstDash val="sysDot"/>
                      <a:round/>
                      <a:headEnd type="none" w="med" len="med"/>
                      <a:tailEnd type="none" w="med" len="med"/>
                    </a:lnR>
                    <a:solidFill>
                      <a:schemeClr val="bg1">
                        <a:lumMod val="95000"/>
                      </a:schemeClr>
                    </a:solidFill>
                  </a:tcPr>
                </a:tc>
              </a:tr>
              <a:tr h="1977305">
                <a:tc>
                  <a:txBody>
                    <a:bodyPr/>
                    <a:lstStyle/>
                    <a:p>
                      <a:pPr>
                        <a:spcBef>
                          <a:spcPts val="200"/>
                        </a:spcBef>
                        <a:spcAft>
                          <a:spcPts val="200"/>
                        </a:spcAft>
                      </a:pPr>
                      <a:r>
                        <a:rPr lang="en-US" sz="1100" b="1" i="0" dirty="0" smtClean="0">
                          <a:solidFill>
                            <a:schemeClr val="tx1"/>
                          </a:solidFill>
                          <a:latin typeface="Arial" panose="020B0604020202020204" pitchFamily="34" charset="0"/>
                          <a:cs typeface="Arial" panose="020B0604020202020204" pitchFamily="34" charset="0"/>
                        </a:rPr>
                        <a:t>Metrics</a:t>
                      </a:r>
                      <a:endParaRPr lang="en-US" sz="1100" b="1" i="0" dirty="0">
                        <a:solidFill>
                          <a:schemeClr val="tx1"/>
                        </a:solidFill>
                        <a:latin typeface="Arial" panose="020B0604020202020204" pitchFamily="34" charset="0"/>
                        <a:cs typeface="Arial" panose="020B0604020202020204" pitchFamily="34" charset="0"/>
                      </a:endParaRPr>
                    </a:p>
                  </a:txBody>
                  <a:tcPr marL="45720" marR="45720">
                    <a:lnL>
                      <a:noFill/>
                    </a:lnL>
                    <a:lnR w="9525" cap="flat" cmpd="sng" algn="ctr">
                      <a:solidFill>
                        <a:schemeClr val="bg2"/>
                      </a:solidFill>
                      <a:prstDash val="dash"/>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119063" lvl="0" indent="-119063">
                        <a:spcBef>
                          <a:spcPts val="200"/>
                        </a:spcBef>
                        <a:spcAft>
                          <a:spcPts val="200"/>
                        </a:spcAft>
                        <a:buFont typeface="Arial" panose="020B0604020202020204" pitchFamily="34" charset="0"/>
                        <a:buChar char="•"/>
                      </a:pPr>
                      <a:r>
                        <a:rPr lang="en-US" sz="1100" dirty="0" smtClean="0">
                          <a:latin typeface="Arial" panose="020B0604020202020204" pitchFamily="34" charset="0"/>
                          <a:cs typeface="Arial" panose="020B0604020202020204" pitchFamily="34" charset="0"/>
                        </a:rPr>
                        <a:t>Common</a:t>
                      </a:r>
                      <a:r>
                        <a:rPr lang="en-US" sz="1100" baseline="0" dirty="0" smtClean="0">
                          <a:latin typeface="Arial" panose="020B0604020202020204" pitchFamily="34" charset="0"/>
                          <a:cs typeface="Arial" panose="020B0604020202020204" pitchFamily="34" charset="0"/>
                        </a:rPr>
                        <a:t> Equity </a:t>
                      </a:r>
                      <a:br>
                        <a:rPr lang="en-US" sz="1100" baseline="0" dirty="0" smtClean="0">
                          <a:latin typeface="Arial" panose="020B0604020202020204" pitchFamily="34" charset="0"/>
                          <a:cs typeface="Arial" panose="020B0604020202020204" pitchFamily="34" charset="0"/>
                        </a:rPr>
                      </a:br>
                      <a:r>
                        <a:rPr lang="en-US" sz="1100" baseline="0" dirty="0" smtClean="0">
                          <a:latin typeface="Arial" panose="020B0604020202020204" pitchFamily="34" charset="0"/>
                          <a:cs typeface="Arial" panose="020B0604020202020204" pitchFamily="34" charset="0"/>
                        </a:rPr>
                        <a:t>Tier 1 Ratio </a:t>
                      </a:r>
                      <a:br>
                        <a:rPr lang="en-US" sz="1100" baseline="0" dirty="0" smtClean="0">
                          <a:latin typeface="Arial" panose="020B0604020202020204" pitchFamily="34" charset="0"/>
                          <a:cs typeface="Arial" panose="020B0604020202020204" pitchFamily="34" charset="0"/>
                        </a:rPr>
                      </a:br>
                      <a:r>
                        <a:rPr lang="en-US" sz="1100" baseline="0" dirty="0" smtClean="0">
                          <a:latin typeface="Arial" panose="020B0604020202020204" pitchFamily="34" charset="0"/>
                          <a:cs typeface="Arial" panose="020B0604020202020204" pitchFamily="34" charset="0"/>
                        </a:rPr>
                        <a:t>(baseline + stress)</a:t>
                      </a:r>
                    </a:p>
                    <a:p>
                      <a:pPr marL="119063" lvl="0" indent="-119063">
                        <a:spcBef>
                          <a:spcPts val="200"/>
                        </a:spcBef>
                        <a:spcAft>
                          <a:spcPts val="200"/>
                        </a:spcAft>
                        <a:buFont typeface="Arial" panose="020B0604020202020204" pitchFamily="34" charset="0"/>
                        <a:buChar char="•"/>
                      </a:pPr>
                      <a:r>
                        <a:rPr lang="en-US" sz="1100" baseline="0" dirty="0" smtClean="0">
                          <a:latin typeface="Arial" panose="020B0604020202020204" pitchFamily="34" charset="0"/>
                          <a:cs typeface="Arial" panose="020B0604020202020204" pitchFamily="34" charset="0"/>
                        </a:rPr>
                        <a:t>Tier 1 Risk-based Capital Ratio </a:t>
                      </a:r>
                      <a:br>
                        <a:rPr lang="en-US" sz="1100" baseline="0" dirty="0" smtClean="0">
                          <a:latin typeface="Arial" panose="020B0604020202020204" pitchFamily="34" charset="0"/>
                          <a:cs typeface="Arial" panose="020B0604020202020204" pitchFamily="34" charset="0"/>
                        </a:rPr>
                      </a:br>
                      <a:r>
                        <a:rPr lang="en-US" sz="1100" baseline="0" dirty="0" smtClean="0">
                          <a:latin typeface="Arial" panose="020B0604020202020204" pitchFamily="34" charset="0"/>
                          <a:cs typeface="Arial" panose="020B0604020202020204" pitchFamily="34" charset="0"/>
                        </a:rPr>
                        <a:t>(baseline + stress)</a:t>
                      </a:r>
                    </a:p>
                    <a:p>
                      <a:pPr marL="119063" lvl="0" indent="-119063">
                        <a:spcBef>
                          <a:spcPts val="200"/>
                        </a:spcBef>
                        <a:spcAft>
                          <a:spcPts val="200"/>
                        </a:spcAft>
                        <a:buFont typeface="Arial" panose="020B0604020202020204" pitchFamily="34" charset="0"/>
                        <a:buChar char="•"/>
                      </a:pPr>
                      <a:r>
                        <a:rPr lang="en-US" sz="1100" baseline="0" dirty="0" smtClean="0">
                          <a:latin typeface="Arial" panose="020B0604020202020204" pitchFamily="34" charset="0"/>
                          <a:cs typeface="Arial" panose="020B0604020202020204" pitchFamily="34" charset="0"/>
                        </a:rPr>
                        <a:t>Total Capital Ratio (baseline + stress)</a:t>
                      </a:r>
                    </a:p>
                    <a:p>
                      <a:pPr marL="119063" lvl="0" indent="-119063">
                        <a:spcBef>
                          <a:spcPts val="200"/>
                        </a:spcBef>
                        <a:spcAft>
                          <a:spcPts val="200"/>
                        </a:spcAft>
                        <a:buFont typeface="Arial" panose="020B0604020202020204" pitchFamily="34" charset="0"/>
                        <a:buChar char="•"/>
                      </a:pPr>
                      <a:r>
                        <a:rPr lang="en-US" sz="1100" baseline="0" dirty="0" smtClean="0">
                          <a:latin typeface="Arial" panose="020B0604020202020204" pitchFamily="34" charset="0"/>
                          <a:cs typeface="Arial" panose="020B0604020202020204" pitchFamily="34" charset="0"/>
                        </a:rPr>
                        <a:t>Tier 1 Leverage Ratio (baseline + stress)</a:t>
                      </a:r>
                    </a:p>
                    <a:p>
                      <a:pPr marL="119063" lvl="0" indent="-119063">
                        <a:spcBef>
                          <a:spcPts val="200"/>
                        </a:spcBef>
                        <a:spcAft>
                          <a:spcPts val="200"/>
                        </a:spcAft>
                        <a:buFont typeface="Arial" panose="020B0604020202020204" pitchFamily="34" charset="0"/>
                        <a:buChar char="•"/>
                      </a:pPr>
                      <a:r>
                        <a:rPr lang="en-US" sz="1100" dirty="0" smtClean="0">
                          <a:latin typeface="Arial" panose="020B0604020202020204" pitchFamily="34" charset="0"/>
                          <a:cs typeface="Arial" panose="020B0604020202020204" pitchFamily="34" charset="0"/>
                        </a:rPr>
                        <a:t>PPNR impairment</a:t>
                      </a:r>
                    </a:p>
                    <a:p>
                      <a:pPr marL="119063" lvl="0" indent="-119063">
                        <a:spcBef>
                          <a:spcPts val="200"/>
                        </a:spcBef>
                        <a:spcAft>
                          <a:spcPts val="200"/>
                        </a:spcAft>
                        <a:buFont typeface="Arial" panose="020B0604020202020204" pitchFamily="34" charset="0"/>
                        <a:buChar char="•"/>
                      </a:pPr>
                      <a:r>
                        <a:rPr lang="en-US" sz="1100" dirty="0" smtClean="0">
                          <a:latin typeface="Arial" panose="020B0604020202020204" pitchFamily="34" charset="0"/>
                          <a:cs typeface="Arial" panose="020B0604020202020204" pitchFamily="34" charset="0"/>
                        </a:rPr>
                        <a:t>Total</a:t>
                      </a:r>
                      <a:r>
                        <a:rPr lang="en-US" sz="1100" baseline="0" dirty="0" smtClean="0">
                          <a:latin typeface="Arial" panose="020B0604020202020204" pitchFamily="34" charset="0"/>
                          <a:cs typeface="Arial" panose="020B0604020202020204" pitchFamily="34" charset="0"/>
                        </a:rPr>
                        <a:t> credit losses</a:t>
                      </a:r>
                      <a:endParaRPr lang="en-US" sz="1100" dirty="0" smtClean="0">
                        <a:latin typeface="Arial" panose="020B0604020202020204" pitchFamily="34" charset="0"/>
                        <a:cs typeface="Arial" panose="020B0604020202020204" pitchFamily="34" charset="0"/>
                      </a:endParaRPr>
                    </a:p>
                    <a:p>
                      <a:pPr marL="119063" lvl="0" indent="-119063">
                        <a:spcBef>
                          <a:spcPts val="200"/>
                        </a:spcBef>
                        <a:spcAft>
                          <a:spcPts val="200"/>
                        </a:spcAft>
                        <a:buFont typeface="Arial" panose="020B0604020202020204" pitchFamily="34" charset="0"/>
                        <a:buChar char="•"/>
                      </a:pPr>
                      <a:r>
                        <a:rPr lang="en-US" sz="1100" dirty="0" smtClean="0">
                          <a:latin typeface="Arial" panose="020B0604020202020204" pitchFamily="34" charset="0"/>
                          <a:cs typeface="Arial" panose="020B0604020202020204" pitchFamily="34" charset="0"/>
                        </a:rPr>
                        <a:t>Net Charge-off</a:t>
                      </a:r>
                      <a:r>
                        <a:rPr lang="en-US" sz="1100" baseline="0" dirty="0" smtClean="0">
                          <a:latin typeface="Arial" panose="020B0604020202020204" pitchFamily="34" charset="0"/>
                          <a:cs typeface="Arial" panose="020B0604020202020204" pitchFamily="34" charset="0"/>
                        </a:rPr>
                        <a:t> rate</a:t>
                      </a:r>
                    </a:p>
                    <a:p>
                      <a:pPr marL="119063" lvl="0" indent="-119063">
                        <a:spcBef>
                          <a:spcPts val="200"/>
                        </a:spcBef>
                        <a:spcAft>
                          <a:spcPts val="200"/>
                        </a:spcAft>
                        <a:buFont typeface="Arial" panose="020B0604020202020204" pitchFamily="34" charset="0"/>
                        <a:buChar char="•"/>
                      </a:pPr>
                      <a:r>
                        <a:rPr lang="en-US" sz="1100" baseline="0" dirty="0" smtClean="0">
                          <a:latin typeface="Arial" panose="020B0604020202020204" pitchFamily="34" charset="0"/>
                          <a:cs typeface="Arial" panose="020B0604020202020204" pitchFamily="34" charset="0"/>
                        </a:rPr>
                        <a:t>% 60/61 days </a:t>
                      </a:r>
                      <a:br>
                        <a:rPr lang="en-US" sz="1100" baseline="0" dirty="0" smtClean="0">
                          <a:latin typeface="Arial" panose="020B0604020202020204" pitchFamily="34" charset="0"/>
                          <a:cs typeface="Arial" panose="020B0604020202020204" pitchFamily="34" charset="0"/>
                        </a:rPr>
                      </a:br>
                      <a:r>
                        <a:rPr lang="en-US" sz="1100" baseline="0" dirty="0" smtClean="0">
                          <a:latin typeface="Arial" panose="020B0604020202020204" pitchFamily="34" charset="0"/>
                          <a:cs typeface="Arial" panose="020B0604020202020204" pitchFamily="34" charset="0"/>
                        </a:rPr>
                        <a:t>past due rate</a:t>
                      </a:r>
                    </a:p>
                  </a:txBody>
                  <a:tcPr marL="45720" marR="45720">
                    <a:lnL w="9525" cap="flat" cmpd="sng" algn="ctr">
                      <a:solidFill>
                        <a:schemeClr val="bg2"/>
                      </a:solidFill>
                      <a:prstDash val="dash"/>
                      <a:round/>
                      <a:headEnd type="none" w="med" len="med"/>
                      <a:tailEnd type="none" w="med" len="med"/>
                    </a:lnL>
                    <a:lnR w="9525" cap="flat" cmpd="sng" algn="ctr">
                      <a:solidFill>
                        <a:schemeClr val="bg2"/>
                      </a:solidFill>
                      <a:prstDash val="dash"/>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119063" lvl="0" indent="-119063">
                        <a:spcBef>
                          <a:spcPts val="200"/>
                        </a:spcBef>
                        <a:spcAft>
                          <a:spcPts val="200"/>
                        </a:spcAft>
                        <a:buFont typeface="Arial" panose="020B0604020202020204" pitchFamily="34" charset="0"/>
                        <a:buChar char="•"/>
                      </a:pPr>
                      <a:r>
                        <a:rPr lang="en-US" sz="1100" dirty="0" smtClean="0">
                          <a:latin typeface="Arial" panose="020B0604020202020204" pitchFamily="34" charset="0"/>
                          <a:cs typeface="Arial" panose="020B0604020202020204" pitchFamily="34" charset="0"/>
                        </a:rPr>
                        <a:t>Liquidity</a:t>
                      </a:r>
                      <a:r>
                        <a:rPr lang="en-US" sz="1100" baseline="0" dirty="0" smtClean="0">
                          <a:latin typeface="Arial" panose="020B0604020202020204" pitchFamily="34" charset="0"/>
                          <a:cs typeface="Arial" panose="020B0604020202020204" pitchFamily="34" charset="0"/>
                        </a:rPr>
                        <a:t> </a:t>
                      </a:r>
                      <a:br>
                        <a:rPr lang="en-US" sz="1100" baseline="0" dirty="0" smtClean="0">
                          <a:latin typeface="Arial" panose="020B0604020202020204" pitchFamily="34" charset="0"/>
                          <a:cs typeface="Arial" panose="020B0604020202020204" pitchFamily="34" charset="0"/>
                        </a:rPr>
                      </a:br>
                      <a:r>
                        <a:rPr lang="en-US" sz="1100" baseline="0" dirty="0" smtClean="0">
                          <a:latin typeface="Arial" panose="020B0604020202020204" pitchFamily="34" charset="0"/>
                          <a:cs typeface="Arial" panose="020B0604020202020204" pitchFamily="34" charset="0"/>
                        </a:rPr>
                        <a:t>coverage ratio</a:t>
                      </a:r>
                    </a:p>
                    <a:p>
                      <a:pPr marL="119063" marR="0" lvl="1" indent="-119063"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0" i="0" kern="1200" baseline="0" dirty="0" smtClean="0">
                          <a:solidFill>
                            <a:schemeClr val="tx1"/>
                          </a:solidFill>
                          <a:latin typeface="Arial" panose="020B0604020202020204" pitchFamily="34" charset="0"/>
                          <a:ea typeface="+mn-ea"/>
                          <a:cs typeface="Arial" panose="020B0604020202020204" pitchFamily="34" charset="0"/>
                        </a:rPr>
                        <a:t>Open MRIAs and other equivalent matters (OCC Enforcement Actions)</a:t>
                      </a:r>
                    </a:p>
                    <a:p>
                      <a:pPr marL="119063" marR="0" lvl="1" indent="-119063"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1" i="1" kern="1200" baseline="0" dirty="0" smtClean="0">
                          <a:solidFill>
                            <a:srgbClr val="008AB3"/>
                          </a:solidFill>
                          <a:latin typeface="Arial" panose="020B0604020202020204" pitchFamily="34" charset="0"/>
                          <a:ea typeface="+mn-ea"/>
                          <a:cs typeface="Arial" panose="020B0604020202020204" pitchFamily="34" charset="0"/>
                        </a:rPr>
                        <a:t>Federal Regulator Complaints (CFPB)</a:t>
                      </a:r>
                    </a:p>
                  </a:txBody>
                  <a:tcPr marL="45720" marR="45720">
                    <a:lnL w="9525" cap="flat" cmpd="sng" algn="ctr">
                      <a:solidFill>
                        <a:schemeClr val="bg2"/>
                      </a:solidFill>
                      <a:prstDash val="dash"/>
                      <a:round/>
                      <a:headEnd type="none" w="med" len="med"/>
                      <a:tailEnd type="none" w="med" len="med"/>
                    </a:lnL>
                    <a:lnR w="9525" cap="flat" cmpd="sng" algn="ctr">
                      <a:solidFill>
                        <a:schemeClr val="bg2"/>
                      </a:solidFill>
                      <a:prstDash val="dash"/>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119063" marR="0" indent="-119063" algn="l" defTabSz="4572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100" b="0" kern="1200" dirty="0" smtClean="0">
                          <a:solidFill>
                            <a:schemeClr val="tx1"/>
                          </a:solidFill>
                          <a:latin typeface="Arial" panose="020B0604020202020204" pitchFamily="34" charset="0"/>
                          <a:ea typeface="+mn-ea"/>
                          <a:cs typeface="Arial" panose="020B0604020202020204" pitchFamily="34" charset="0"/>
                        </a:rPr>
                        <a:t>Industry</a:t>
                      </a:r>
                      <a:r>
                        <a:rPr lang="en-US" sz="1100" b="0" kern="1200" baseline="0" dirty="0" smtClean="0">
                          <a:solidFill>
                            <a:schemeClr val="tx1"/>
                          </a:solidFill>
                          <a:latin typeface="Arial" panose="020B0604020202020204" pitchFamily="34" charset="0"/>
                          <a:ea typeface="+mn-ea"/>
                          <a:cs typeface="Arial" panose="020B0604020202020204" pitchFamily="34" charset="0"/>
                        </a:rPr>
                        <a:t> Exposure</a:t>
                      </a:r>
                    </a:p>
                    <a:p>
                      <a:pPr marL="119063" marR="0" indent="-119063" algn="l" defTabSz="4572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100" b="0" i="0" kern="1200" baseline="0" dirty="0" smtClean="0">
                          <a:solidFill>
                            <a:schemeClr val="tx1"/>
                          </a:solidFill>
                          <a:latin typeface="Arial" panose="020B0604020202020204" pitchFamily="34" charset="0"/>
                          <a:ea typeface="+mn-ea"/>
                          <a:cs typeface="Arial" panose="020B0604020202020204" pitchFamily="34" charset="0"/>
                        </a:rPr>
                        <a:t>Financial &amp; Insurance exposure</a:t>
                      </a:r>
                    </a:p>
                    <a:p>
                      <a:pPr marL="119063" marR="0" indent="-119063" algn="l" defTabSz="4572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100" b="0" i="0" kern="1200" baseline="0" dirty="0" smtClean="0">
                          <a:solidFill>
                            <a:schemeClr val="tx1"/>
                          </a:solidFill>
                          <a:latin typeface="Arial" panose="020B0604020202020204" pitchFamily="34" charset="0"/>
                          <a:ea typeface="+mn-ea"/>
                          <a:cs typeface="Arial" panose="020B0604020202020204" pitchFamily="34" charset="0"/>
                        </a:rPr>
                        <a:t>Multifamily concentration</a:t>
                      </a:r>
                    </a:p>
                    <a:p>
                      <a:pPr marL="119063" marR="0" indent="-119063" algn="l" defTabSz="4572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100" b="0" kern="1200" baseline="0" dirty="0" smtClean="0">
                          <a:solidFill>
                            <a:schemeClr val="tx1"/>
                          </a:solidFill>
                          <a:latin typeface="Arial" panose="020B0604020202020204" pitchFamily="34" charset="0"/>
                          <a:ea typeface="+mn-ea"/>
                          <a:cs typeface="Arial" panose="020B0604020202020204" pitchFamily="34" charset="0"/>
                        </a:rPr>
                        <a:t>Net interest income sensitivity</a:t>
                      </a:r>
                    </a:p>
                    <a:p>
                      <a:pPr marL="119063" marR="0" indent="-119063" algn="l" defTabSz="4572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100" b="0" kern="1200" baseline="0" dirty="0" smtClean="0">
                          <a:solidFill>
                            <a:schemeClr val="tx1"/>
                          </a:solidFill>
                          <a:latin typeface="Arial" panose="020B0604020202020204" pitchFamily="34" charset="0"/>
                          <a:ea typeface="+mn-ea"/>
                          <a:cs typeface="Arial" panose="020B0604020202020204" pitchFamily="34" charset="0"/>
                        </a:rPr>
                        <a:t>Market value of equity sensitivity</a:t>
                      </a:r>
                    </a:p>
                    <a:p>
                      <a:pPr marL="119063" marR="0" indent="-119063" algn="l" defTabSz="4572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100" b="0" dirty="0" smtClean="0">
                          <a:latin typeface="Arial" panose="020B0604020202020204" pitchFamily="34" charset="0"/>
                          <a:ea typeface="ＭＳ Ｐゴシック" pitchFamily="-112" charset="-128"/>
                          <a:cs typeface="Arial" panose="020B0604020202020204" pitchFamily="34" charset="0"/>
                        </a:rPr>
                        <a:t>Mark-to-market (MtM)</a:t>
                      </a:r>
                      <a:r>
                        <a:rPr lang="en-US" sz="1100" b="0" baseline="0" dirty="0" smtClean="0">
                          <a:latin typeface="Arial" panose="020B0604020202020204" pitchFamily="34" charset="0"/>
                          <a:ea typeface="ＭＳ Ｐゴシック" pitchFamily="-112" charset="-128"/>
                          <a:cs typeface="Arial" panose="020B0604020202020204" pitchFamily="34" charset="0"/>
                        </a:rPr>
                        <a:t> Value at Risk (</a:t>
                      </a:r>
                      <a:r>
                        <a:rPr lang="en-US" sz="1100" b="0" dirty="0" err="1" smtClean="0">
                          <a:latin typeface="Arial" panose="020B0604020202020204" pitchFamily="34" charset="0"/>
                          <a:ea typeface="ＭＳ Ｐゴシック" pitchFamily="-112" charset="-128"/>
                          <a:cs typeface="Arial" panose="020B0604020202020204" pitchFamily="34" charset="0"/>
                        </a:rPr>
                        <a:t>VaR</a:t>
                      </a:r>
                      <a:r>
                        <a:rPr lang="en-US" sz="1100" b="0" dirty="0" smtClean="0">
                          <a:latin typeface="Arial" panose="020B0604020202020204" pitchFamily="34" charset="0"/>
                          <a:ea typeface="ＭＳ Ｐゴシック" pitchFamily="-112" charset="-128"/>
                          <a:cs typeface="Arial" panose="020B0604020202020204" pitchFamily="34" charset="0"/>
                        </a:rPr>
                        <a:t>)</a:t>
                      </a:r>
                    </a:p>
                    <a:p>
                      <a:pPr marL="119063" marR="0" indent="-119063" algn="l" defTabSz="4572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100" b="1" i="1" dirty="0" smtClean="0">
                          <a:solidFill>
                            <a:srgbClr val="008AB3"/>
                          </a:solidFill>
                          <a:latin typeface="Arial" panose="020B0604020202020204" pitchFamily="34" charset="0"/>
                          <a:ea typeface="ＭＳ Ｐゴシック" pitchFamily="-112" charset="-128"/>
                          <a:cs typeface="Arial" panose="020B0604020202020204" pitchFamily="34" charset="0"/>
                        </a:rPr>
                        <a:t>High risk customers as % of total</a:t>
                      </a:r>
                      <a:r>
                        <a:rPr lang="en-US" sz="1100" b="1" i="1" baseline="0" dirty="0" smtClean="0">
                          <a:solidFill>
                            <a:srgbClr val="008AB3"/>
                          </a:solidFill>
                          <a:latin typeface="Arial" panose="020B0604020202020204" pitchFamily="34" charset="0"/>
                          <a:ea typeface="ＭＳ Ｐゴシック" pitchFamily="-112" charset="-128"/>
                          <a:cs typeface="Arial" panose="020B0604020202020204" pitchFamily="34" charset="0"/>
                        </a:rPr>
                        <a:t> customers</a:t>
                      </a:r>
                    </a:p>
                    <a:p>
                      <a:pPr marL="119063" marR="0" indent="-119063" algn="l" defTabSz="4572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100" b="1" i="1" kern="1200" dirty="0" smtClean="0">
                          <a:solidFill>
                            <a:srgbClr val="008AB3"/>
                          </a:solidFill>
                          <a:latin typeface="Arial" panose="020B0604020202020204" pitchFamily="34" charset="0"/>
                          <a:ea typeface="ＭＳ Ｐゴシック" pitchFamily="-112" charset="-128"/>
                          <a:cs typeface="Arial" panose="020B0604020202020204" pitchFamily="34" charset="0"/>
                        </a:rPr>
                        <a:t>Loan to Deposit Ratio</a:t>
                      </a:r>
                    </a:p>
                  </a:txBody>
                  <a:tcPr marL="45720" marR="45720">
                    <a:lnL w="9525" cap="flat" cmpd="sng" algn="ctr">
                      <a:solidFill>
                        <a:schemeClr val="bg2"/>
                      </a:solidFill>
                      <a:prstDash val="dash"/>
                      <a:round/>
                      <a:headEnd type="none" w="med" len="med"/>
                      <a:tailEnd type="none" w="med" len="med"/>
                    </a:lnL>
                    <a:lnR w="9525" cap="flat" cmpd="sng" algn="ctr">
                      <a:solidFill>
                        <a:schemeClr val="bg2"/>
                      </a:solidFill>
                      <a:prstDash val="dash"/>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9063" lvl="0" indent="-119063" algn="l" defTabSz="457200" rtl="0" eaLnBrk="1" latinLnBrk="0" hangingPunct="1">
                        <a:spcBef>
                          <a:spcPts val="200"/>
                        </a:spcBef>
                        <a:spcAft>
                          <a:spcPts val="200"/>
                        </a:spcAft>
                        <a:buFont typeface="Arial" panose="020B0604020202020204" pitchFamily="34" charset="0"/>
                        <a:buChar char="•"/>
                      </a:pPr>
                      <a:r>
                        <a:rPr lang="en-US" sz="1100" kern="1200" dirty="0" smtClean="0">
                          <a:solidFill>
                            <a:schemeClr val="tx1"/>
                          </a:solidFill>
                          <a:latin typeface="Arial" panose="020B0604020202020204" pitchFamily="34" charset="0"/>
                          <a:ea typeface="+mn-ea"/>
                          <a:cs typeface="Arial" panose="020B0604020202020204" pitchFamily="34" charset="0"/>
                        </a:rPr>
                        <a:t>Gross</a:t>
                      </a:r>
                      <a:r>
                        <a:rPr lang="en-US" sz="1100" kern="1200" baseline="0" dirty="0" smtClean="0">
                          <a:solidFill>
                            <a:schemeClr val="tx1"/>
                          </a:solidFill>
                          <a:latin typeface="Arial" panose="020B0604020202020204" pitchFamily="34" charset="0"/>
                          <a:ea typeface="+mn-ea"/>
                          <a:cs typeface="Arial" panose="020B0604020202020204" pitchFamily="34" charset="0"/>
                        </a:rPr>
                        <a:t> operational losses/gross margin</a:t>
                      </a:r>
                    </a:p>
                    <a:p>
                      <a:pPr marL="119063" lvl="0" indent="-119063" algn="l" defTabSz="457200" rtl="0" eaLnBrk="1" latinLnBrk="0" hangingPunct="1">
                        <a:spcBef>
                          <a:spcPts val="200"/>
                        </a:spcBef>
                        <a:spcAft>
                          <a:spcPts val="200"/>
                        </a:spcAft>
                        <a:buFont typeface="Arial" panose="020B0604020202020204" pitchFamily="34" charset="0"/>
                        <a:buChar char="•"/>
                      </a:pPr>
                      <a:r>
                        <a:rPr lang="en-US" sz="1100" b="0" i="0" u="none" strike="noStrike" dirty="0" smtClean="0">
                          <a:solidFill>
                            <a:srgbClr val="000000"/>
                          </a:solidFill>
                          <a:effectLst/>
                          <a:latin typeface="Arial"/>
                        </a:rPr>
                        <a:t>Material Operational Risk Events</a:t>
                      </a:r>
                    </a:p>
                    <a:p>
                      <a:pPr marL="119063" lvl="0" indent="-119063" algn="l" defTabSz="457200" rtl="0" eaLnBrk="1" latinLnBrk="0" hangingPunct="1">
                        <a:spcBef>
                          <a:spcPts val="200"/>
                        </a:spcBef>
                        <a:spcAft>
                          <a:spcPts val="200"/>
                        </a:spcAft>
                        <a:buFont typeface="Arial" panose="020B0604020202020204" pitchFamily="34" charset="0"/>
                        <a:buChar char="•"/>
                      </a:pPr>
                      <a:r>
                        <a:rPr lang="en-US" sz="1100" kern="1200" baseline="0" dirty="0" smtClean="0">
                          <a:solidFill>
                            <a:schemeClr val="tx1"/>
                          </a:solidFill>
                          <a:latin typeface="Arial" panose="020B0604020202020204" pitchFamily="34" charset="0"/>
                          <a:ea typeface="+mn-ea"/>
                          <a:cs typeface="Arial" panose="020B0604020202020204" pitchFamily="34" charset="0"/>
                        </a:rPr>
                        <a:t>Legacy Tier 1 models w/o appropriate approval</a:t>
                      </a:r>
                      <a:endParaRPr lang="en-US" sz="1100" kern="1200" dirty="0" smtClean="0">
                        <a:solidFill>
                          <a:schemeClr val="tx1"/>
                        </a:solidFill>
                        <a:latin typeface="Arial" panose="020B0604020202020204" pitchFamily="34" charset="0"/>
                        <a:ea typeface="+mn-ea"/>
                        <a:cs typeface="Arial" panose="020B0604020202020204" pitchFamily="34" charset="0"/>
                      </a:endParaRPr>
                    </a:p>
                  </a:txBody>
                  <a:tcPr marL="45720" marR="45720">
                    <a:lnL w="9525" cap="flat" cmpd="sng" algn="ctr">
                      <a:solidFill>
                        <a:schemeClr val="bg2"/>
                      </a:solidFill>
                      <a:prstDash val="dash"/>
                      <a:round/>
                      <a:headEnd type="none" w="med" len="med"/>
                      <a:tailEnd type="none" w="med" len="med"/>
                    </a:lnL>
                    <a:lnR w="9525" cap="flat" cmpd="sng" algn="ctr">
                      <a:solidFill>
                        <a:schemeClr val="bg2"/>
                      </a:solidFill>
                      <a:prstDash val="dash"/>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9063" marR="0" lvl="0" indent="-119063" algn="l" defTabSz="4572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100" kern="1200" dirty="0" smtClean="0">
                          <a:solidFill>
                            <a:schemeClr val="tx1"/>
                          </a:solidFill>
                          <a:latin typeface="Arial" panose="020B0604020202020204" pitchFamily="34" charset="0"/>
                          <a:ea typeface="+mn-ea"/>
                          <a:cs typeface="Arial" panose="020B0604020202020204" pitchFamily="34" charset="0"/>
                        </a:rPr>
                        <a:t>Obligor</a:t>
                      </a:r>
                      <a:r>
                        <a:rPr lang="en-US" sz="1100" kern="1200" baseline="0" dirty="0" smtClean="0">
                          <a:solidFill>
                            <a:schemeClr val="tx1"/>
                          </a:solidFill>
                          <a:latin typeface="Arial" panose="020B0604020202020204" pitchFamily="34" charset="0"/>
                          <a:ea typeface="+mn-ea"/>
                          <a:cs typeface="Arial" panose="020B0604020202020204" pitchFamily="34" charset="0"/>
                        </a:rPr>
                        <a:t> Rating Exposure</a:t>
                      </a:r>
                      <a:endParaRPr lang="en-US" sz="1100" kern="1200" dirty="0" smtClean="0">
                        <a:solidFill>
                          <a:schemeClr val="tx1"/>
                        </a:solidFill>
                        <a:latin typeface="Arial" panose="020B0604020202020204" pitchFamily="34" charset="0"/>
                        <a:ea typeface="+mn-ea"/>
                        <a:cs typeface="Arial" panose="020B0604020202020204" pitchFamily="34" charset="0"/>
                      </a:endParaRPr>
                    </a:p>
                    <a:p>
                      <a:pPr marL="119063" marR="0" lvl="0" indent="-119063" algn="l" defTabSz="4572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100" kern="1200" dirty="0" smtClean="0">
                          <a:solidFill>
                            <a:schemeClr val="tx1"/>
                          </a:solidFill>
                          <a:latin typeface="Arial" panose="020B0604020202020204" pitchFamily="34" charset="0"/>
                          <a:ea typeface="+mn-ea"/>
                          <a:cs typeface="Arial" panose="020B0604020202020204" pitchFamily="34" charset="0"/>
                        </a:rPr>
                        <a:t>CRE concentration</a:t>
                      </a:r>
                    </a:p>
                    <a:p>
                      <a:pPr marL="119063" marR="0" lvl="0" indent="-119063" algn="l" defTabSz="4572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100" kern="1200" dirty="0" smtClean="0">
                          <a:solidFill>
                            <a:schemeClr val="tx1"/>
                          </a:solidFill>
                          <a:latin typeface="Arial" panose="020B0604020202020204" pitchFamily="34" charset="0"/>
                          <a:ea typeface="+mn-ea"/>
                          <a:cs typeface="Arial" panose="020B0604020202020204" pitchFamily="34" charset="0"/>
                        </a:rPr>
                        <a:t>Single obligor exposure</a:t>
                      </a:r>
                    </a:p>
                    <a:p>
                      <a:pPr marL="119063" marR="0" lvl="0" indent="-119063" algn="l" defTabSz="4572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100" kern="1200" dirty="0" smtClean="0">
                          <a:solidFill>
                            <a:schemeClr val="tx1"/>
                          </a:solidFill>
                          <a:latin typeface="Arial" panose="020B0604020202020204" pitchFamily="34" charset="0"/>
                          <a:ea typeface="+mn-ea"/>
                          <a:cs typeface="Arial" panose="020B0604020202020204" pitchFamily="34" charset="0"/>
                        </a:rPr>
                        <a:t>Top 20 obligors exposure</a:t>
                      </a:r>
                    </a:p>
                    <a:p>
                      <a:pPr marL="119063" marR="0" lvl="0" indent="-119063" algn="l" defTabSz="4572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100" kern="1200" dirty="0" smtClean="0">
                          <a:solidFill>
                            <a:schemeClr val="tx1"/>
                          </a:solidFill>
                          <a:latin typeface="Arial" panose="020B0604020202020204" pitchFamily="34" charset="0"/>
                          <a:ea typeface="+mn-ea"/>
                          <a:cs typeface="Arial" panose="020B0604020202020204" pitchFamily="34" charset="0"/>
                        </a:rPr>
                        <a:t>Stressed Survival Period (days)</a:t>
                      </a:r>
                      <a:endParaRPr lang="en-US" sz="1100" kern="1200" baseline="0" dirty="0" smtClean="0">
                        <a:solidFill>
                          <a:schemeClr val="tx1"/>
                        </a:solidFill>
                        <a:latin typeface="Arial" panose="020B0604020202020204" pitchFamily="34" charset="0"/>
                        <a:ea typeface="+mn-ea"/>
                        <a:cs typeface="Arial" panose="020B0604020202020204" pitchFamily="34" charset="0"/>
                      </a:endParaRPr>
                    </a:p>
                    <a:p>
                      <a:pPr marL="119063" marR="0" lvl="0" indent="-119063" algn="l" defTabSz="4572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100" kern="1200" baseline="0" dirty="0" smtClean="0">
                          <a:solidFill>
                            <a:schemeClr val="tx1"/>
                          </a:solidFill>
                          <a:latin typeface="Arial" panose="020B0604020202020204" pitchFamily="34" charset="0"/>
                          <a:ea typeface="+mn-ea"/>
                          <a:cs typeface="Arial" panose="020B0604020202020204" pitchFamily="34" charset="0"/>
                        </a:rPr>
                        <a:t>Liquidity coverage ratio</a:t>
                      </a:r>
                    </a:p>
                    <a:p>
                      <a:pPr marL="119063" marR="0" lvl="0" indent="-119063" algn="l" defTabSz="4572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100" kern="1200" baseline="0" dirty="0" smtClean="0">
                          <a:solidFill>
                            <a:schemeClr val="tx1"/>
                          </a:solidFill>
                          <a:latin typeface="Arial" panose="020B0604020202020204" pitchFamily="34" charset="0"/>
                          <a:ea typeface="+mn-ea"/>
                          <a:cs typeface="Arial" panose="020B0604020202020204" pitchFamily="34" charset="0"/>
                        </a:rPr>
                        <a:t>Structural funding ratio</a:t>
                      </a:r>
                    </a:p>
                    <a:p>
                      <a:pPr marL="119063" marR="0" lvl="0" indent="-119063" algn="l" defTabSz="4572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100" b="1" i="1" kern="1200" dirty="0" smtClean="0">
                          <a:solidFill>
                            <a:srgbClr val="008AB3"/>
                          </a:solidFill>
                          <a:latin typeface="Arial" panose="020B0604020202020204" pitchFamily="34" charset="0"/>
                          <a:ea typeface="+mn-ea"/>
                          <a:cs typeface="Arial" panose="020B0604020202020204" pitchFamily="34" charset="0"/>
                        </a:rPr>
                        <a:t>Project Finance exposure</a:t>
                      </a:r>
                    </a:p>
                    <a:p>
                      <a:pPr marL="119063" marR="0" lvl="0" indent="-119063" algn="l" defTabSz="4572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100" b="1" i="1" kern="1200" dirty="0" smtClean="0">
                          <a:solidFill>
                            <a:srgbClr val="008AB3"/>
                          </a:solidFill>
                          <a:latin typeface="Arial" panose="020B0604020202020204" pitchFamily="34" charset="0"/>
                          <a:ea typeface="+mn-ea"/>
                          <a:cs typeface="Arial" panose="020B0604020202020204" pitchFamily="34" charset="0"/>
                        </a:rPr>
                        <a:t>Asset Encumbrance</a:t>
                      </a:r>
                    </a:p>
                  </a:txBody>
                  <a:tcPr marL="45720" marR="45720">
                    <a:lnL w="9525" cap="flat" cmpd="sng" algn="ctr">
                      <a:solidFill>
                        <a:schemeClr val="bg2"/>
                      </a:solidFill>
                      <a:prstDash val="dash"/>
                      <a:round/>
                      <a:headEnd type="none" w="med" len="med"/>
                      <a:tailEnd type="none" w="med" len="med"/>
                    </a:lnL>
                    <a:lnR w="12700" cap="flat" cmpd="sng" algn="ctr">
                      <a:noFill/>
                      <a:prstDash val="sysDot"/>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7" name="Rectangular Callout 6"/>
          <p:cNvSpPr/>
          <p:nvPr/>
        </p:nvSpPr>
        <p:spPr bwMode="auto">
          <a:xfrm>
            <a:off x="1305561" y="4487881"/>
            <a:ext cx="1539738" cy="655320"/>
          </a:xfrm>
          <a:prstGeom prst="wedgeRectCallout">
            <a:avLst>
              <a:gd name="adj1" fmla="val -19140"/>
              <a:gd name="adj2" fmla="val -45132"/>
            </a:avLst>
          </a:prstGeom>
          <a:noFill/>
          <a:ln w="19050" cap="flat" cmpd="sng" algn="ctr">
            <a:solidFill>
              <a:schemeClr val="accent1"/>
            </a:solidFill>
            <a:prstDash val="dash"/>
            <a:round/>
            <a:headEnd type="none" w="med" len="med"/>
            <a:tailEnd type="none" w="med" len="med"/>
          </a:ln>
          <a:effectLst/>
        </p:spPr>
        <p:txBody>
          <a:bodyPr vert="horz" wrap="square" lIns="63500" tIns="63500" rIns="63500" bIns="63500" numCol="1" rtlCol="0" anchor="t" anchorCtr="0" compatLnSpc="1">
            <a:prstTxWarp prst="textNoShape">
              <a:avLst/>
            </a:prstTxWarp>
          </a:bodyPr>
          <a:lstStyle/>
          <a:p>
            <a:pPr algn="l" fontAlgn="t">
              <a:lnSpc>
                <a:spcPct val="100000"/>
              </a:lnSpc>
              <a:spcBef>
                <a:spcPts val="0"/>
              </a:spcBef>
              <a:spcAft>
                <a:spcPts val="0"/>
              </a:spcAft>
              <a:buSzPts val="1100"/>
            </a:pPr>
            <a:endParaRPr lang="en-US" dirty="0"/>
          </a:p>
        </p:txBody>
      </p:sp>
      <p:sp>
        <p:nvSpPr>
          <p:cNvPr id="8" name="Rectangular Callout 7"/>
          <p:cNvSpPr/>
          <p:nvPr/>
        </p:nvSpPr>
        <p:spPr bwMode="auto">
          <a:xfrm>
            <a:off x="2996108" y="3944021"/>
            <a:ext cx="1220292" cy="1296000"/>
          </a:xfrm>
          <a:prstGeom prst="wedgeRectCallout">
            <a:avLst>
              <a:gd name="adj1" fmla="val -58064"/>
              <a:gd name="adj2" fmla="val 20411"/>
            </a:avLst>
          </a:prstGeom>
          <a:solidFill>
            <a:schemeClr val="bg1"/>
          </a:solidFill>
          <a:ln w="9525" cap="flat" cmpd="sng" algn="ctr">
            <a:solidFill>
              <a:schemeClr val="accent1"/>
            </a:solidFill>
            <a:prstDash val="solid"/>
            <a:round/>
            <a:headEnd type="none" w="med" len="med"/>
            <a:tailEnd type="none" w="med" len="med"/>
          </a:ln>
          <a:effectLst/>
        </p:spPr>
        <p:txBody>
          <a:bodyPr vert="horz" wrap="square" lIns="63500" tIns="63500" rIns="63500" bIns="63500" numCol="1" rtlCol="0" anchor="t" anchorCtr="0" compatLnSpc="1">
            <a:prstTxWarp prst="textNoShape">
              <a:avLst/>
            </a:prstTxWarp>
          </a:bodyPr>
          <a:lstStyle/>
          <a:p>
            <a:pPr algn="l" fontAlgn="t">
              <a:lnSpc>
                <a:spcPct val="100000"/>
              </a:lnSpc>
              <a:spcBef>
                <a:spcPts val="0"/>
              </a:spcBef>
              <a:spcAft>
                <a:spcPts val="0"/>
              </a:spcAft>
              <a:buSzPts val="1100"/>
            </a:pPr>
            <a:r>
              <a:rPr lang="en-US" dirty="0" smtClean="0"/>
              <a:t>These metrics are included so the performance of </a:t>
            </a:r>
            <a:br>
              <a:rPr lang="en-US" dirty="0" smtClean="0"/>
            </a:br>
            <a:r>
              <a:rPr lang="en-US" dirty="0" smtClean="0"/>
              <a:t>the credit portfolios is monitored more frequently than </a:t>
            </a:r>
            <a:br>
              <a:rPr lang="en-US" dirty="0" smtClean="0"/>
            </a:br>
            <a:r>
              <a:rPr lang="en-US" dirty="0" smtClean="0"/>
              <a:t>the annual </a:t>
            </a:r>
            <a:br>
              <a:rPr lang="en-US" dirty="0" smtClean="0"/>
            </a:br>
            <a:r>
              <a:rPr lang="en-US" dirty="0" smtClean="0"/>
              <a:t>CCAR exercise</a:t>
            </a:r>
            <a:endParaRPr lang="en-US" dirty="0"/>
          </a:p>
        </p:txBody>
      </p:sp>
      <p:sp>
        <p:nvSpPr>
          <p:cNvPr id="13" name="TextBox 12"/>
          <p:cNvSpPr txBox="1"/>
          <p:nvPr/>
        </p:nvSpPr>
        <p:spPr>
          <a:xfrm>
            <a:off x="-22549" y="954773"/>
            <a:ext cx="1278294" cy="230832"/>
          </a:xfrm>
          <a:prstGeom prst="rect">
            <a:avLst/>
          </a:prstGeom>
          <a:noFill/>
        </p:spPr>
        <p:txBody>
          <a:bodyPr wrap="square" rtlCol="0">
            <a:spAutoFit/>
          </a:bodyPr>
          <a:lstStyle/>
          <a:p>
            <a:r>
              <a:rPr lang="en-GB" sz="900" b="1" dirty="0" smtClean="0"/>
              <a:t>Legend</a:t>
            </a:r>
            <a:endParaRPr lang="en-GB" sz="900" b="1" dirty="0"/>
          </a:p>
        </p:txBody>
      </p:sp>
      <p:sp>
        <p:nvSpPr>
          <p:cNvPr id="14" name="TextBox 13"/>
          <p:cNvSpPr txBox="1"/>
          <p:nvPr/>
        </p:nvSpPr>
        <p:spPr>
          <a:xfrm>
            <a:off x="1018048" y="954773"/>
            <a:ext cx="864339" cy="211468"/>
          </a:xfrm>
          <a:prstGeom prst="rect">
            <a:avLst/>
          </a:prstGeom>
          <a:noFill/>
        </p:spPr>
        <p:txBody>
          <a:bodyPr wrap="none" rtlCol="0">
            <a:spAutoFit/>
          </a:bodyPr>
          <a:lstStyle/>
          <a:p>
            <a:pPr eaLnBrk="1" hangingPunct="1">
              <a:lnSpc>
                <a:spcPct val="86000"/>
              </a:lnSpc>
            </a:pPr>
            <a:r>
              <a:rPr lang="en-US" sz="900" b="1" i="1" dirty="0" smtClean="0">
                <a:solidFill>
                  <a:srgbClr val="008AB3"/>
                </a:solidFill>
                <a:ea typeface="ＭＳ Ｐゴシック"/>
              </a:rPr>
              <a:t>New metrics</a:t>
            </a:r>
          </a:p>
        </p:txBody>
      </p:sp>
      <p:sp>
        <p:nvSpPr>
          <p:cNvPr id="12" name="Text Box 75"/>
          <p:cNvSpPr txBox="1">
            <a:spLocks noChangeArrowheads="1"/>
          </p:cNvSpPr>
          <p:nvPr/>
        </p:nvSpPr>
        <p:spPr bwMode="gray">
          <a:xfrm>
            <a:off x="407540" y="98167"/>
            <a:ext cx="1065997" cy="184666"/>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none" lIns="0" tIns="0" rIns="0" bIns="0">
            <a:spAutoFit/>
          </a:bodyPr>
          <a:lstStyle/>
          <a:p>
            <a:pPr algn="l">
              <a:lnSpc>
                <a:spcPct val="100000"/>
              </a:lnSpc>
            </a:pPr>
            <a:r>
              <a:rPr lang="en-US" sz="1200" dirty="0" smtClean="0">
                <a:solidFill>
                  <a:schemeClr val="bg1">
                    <a:lumMod val="50000"/>
                  </a:schemeClr>
                </a:solidFill>
              </a:rPr>
              <a:t>Metric selection</a:t>
            </a:r>
            <a:endParaRPr lang="en-US" sz="1200" dirty="0">
              <a:solidFill>
                <a:schemeClr val="bg1">
                  <a:lumMod val="50000"/>
                </a:schemeClr>
              </a:solidFill>
            </a:endParaRPr>
          </a:p>
        </p:txBody>
      </p:sp>
    </p:spTree>
    <p:extLst>
      <p:ext uri="{BB962C8B-B14F-4D97-AF65-F5344CB8AC3E}">
        <p14:creationId xmlns:p14="http://schemas.microsoft.com/office/powerpoint/2010/main" val="2899250368"/>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Content Placeholder 12"/>
          <p:cNvGraphicFramePr>
            <a:graphicFrameLocks/>
          </p:cNvGraphicFramePr>
          <p:nvPr>
            <p:extLst>
              <p:ext uri="{D42A27DB-BD31-4B8C-83A1-F6EECF244321}">
                <p14:modId xmlns:p14="http://schemas.microsoft.com/office/powerpoint/2010/main" val="914582324"/>
              </p:ext>
            </p:extLst>
          </p:nvPr>
        </p:nvGraphicFramePr>
        <p:xfrm>
          <a:off x="360998" y="1464347"/>
          <a:ext cx="8821737" cy="2580145"/>
        </p:xfrm>
        <a:graphic>
          <a:graphicData uri="http://schemas.openxmlformats.org/drawingml/2006/table">
            <a:tbl>
              <a:tblPr firstRow="1" bandRow="1">
                <a:tableStyleId>{839DD9DD-9E6C-4910-8AC0-68ADFF6A6AFC}</a:tableStyleId>
              </a:tblPr>
              <a:tblGrid>
                <a:gridCol w="2077402"/>
                <a:gridCol w="1144772"/>
                <a:gridCol w="5599563"/>
              </a:tblGrid>
              <a:tr h="234506">
                <a:tc>
                  <a:txBody>
                    <a:bodyPr/>
                    <a:lstStyle/>
                    <a:p>
                      <a:pPr algn="l"/>
                      <a:r>
                        <a:rPr lang="en-US" sz="1100" b="1" dirty="0" smtClean="0">
                          <a:solidFill>
                            <a:srgbClr val="FF0000"/>
                          </a:solidFill>
                          <a:latin typeface="Arial" panose="020B0604020202020204" pitchFamily="34" charset="0"/>
                          <a:cs typeface="Arial" panose="020B0604020202020204" pitchFamily="34" charset="0"/>
                        </a:rPr>
                        <a:t>Metrics included in the RAS</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100" b="1" dirty="0" smtClean="0">
                          <a:solidFill>
                            <a:srgbClr val="FF0000"/>
                          </a:solidFill>
                          <a:latin typeface="Arial" panose="020B0604020202020204" pitchFamily="34" charset="0"/>
                          <a:cs typeface="Arial" panose="020B0604020202020204" pitchFamily="34" charset="0"/>
                        </a:rPr>
                        <a:t>Entity</a:t>
                      </a:r>
                      <a:r>
                        <a:rPr lang="en-US" sz="1100" b="1" baseline="0" dirty="0" smtClean="0">
                          <a:solidFill>
                            <a:srgbClr val="FF0000"/>
                          </a:solidFill>
                          <a:latin typeface="Arial" panose="020B0604020202020204" pitchFamily="34" charset="0"/>
                          <a:cs typeface="Arial" panose="020B0604020202020204" pitchFamily="34" charset="0"/>
                        </a:rPr>
                        <a:t>/portfolio</a:t>
                      </a:r>
                      <a:endParaRPr lang="en-US" sz="1100" b="1" dirty="0" smtClean="0">
                        <a:solidFill>
                          <a:srgbClr val="FF0000"/>
                        </a:solidFill>
                        <a:latin typeface="Arial" panose="020B0604020202020204" pitchFamily="34" charset="0"/>
                        <a:cs typeface="Arial" panose="020B0604020202020204" pitchFamily="34" charset="0"/>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100" b="1" dirty="0" smtClean="0">
                          <a:solidFill>
                            <a:srgbClr val="FF0000"/>
                          </a:solidFill>
                          <a:latin typeface="Arial" panose="020B0604020202020204" pitchFamily="34" charset="0"/>
                          <a:cs typeface="Arial" panose="020B0604020202020204" pitchFamily="34" charset="0"/>
                        </a:rPr>
                        <a:t>Rationale/commentary</a:t>
                      </a:r>
                      <a:endParaRPr lang="en-US" sz="1100" b="1" dirty="0">
                        <a:solidFill>
                          <a:srgbClr val="FF0000"/>
                        </a:solidFill>
                        <a:latin typeface="Arial" panose="020B0604020202020204" pitchFamily="34" charset="0"/>
                        <a:cs typeface="Arial" panose="020B0604020202020204" pitchFamily="34" charset="0"/>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r>
              <a:tr h="420732">
                <a:tc>
                  <a:txBody>
                    <a:bodyPr/>
                    <a:lstStyle/>
                    <a:p>
                      <a:pPr>
                        <a:lnSpc>
                          <a:spcPts val="1000"/>
                        </a:lnSpc>
                      </a:pPr>
                      <a:r>
                        <a:rPr lang="en-US" sz="1100" dirty="0" smtClean="0">
                          <a:latin typeface="Arial" panose="020B0604020202020204" pitchFamily="34" charset="0"/>
                          <a:cs typeface="Arial" panose="020B0604020202020204" pitchFamily="34" charset="0"/>
                        </a:rPr>
                        <a:t>Industry Exposure</a:t>
                      </a:r>
                      <a:endParaRPr lang="en-US" sz="1100" dirty="0">
                        <a:latin typeface="Arial" panose="020B0604020202020204" pitchFamily="34" charset="0"/>
                        <a:cs typeface="Arial" panose="020B0604020202020204" pitchFamily="34" charset="0"/>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1000"/>
                        </a:lnSpc>
                      </a:pPr>
                      <a:r>
                        <a:rPr lang="en-US" sz="1000" b="0" dirty="0" smtClean="0">
                          <a:latin typeface="Arial" panose="020B0604020202020204" pitchFamily="34" charset="0"/>
                          <a:cs typeface="Arial" panose="020B0604020202020204" pitchFamily="34" charset="0"/>
                        </a:rPr>
                        <a:t>SBNA</a:t>
                      </a:r>
                      <a:endParaRPr lang="en-US" sz="1000" b="0" dirty="0">
                        <a:latin typeface="Arial" panose="020B0604020202020204" pitchFamily="34" charset="0"/>
                        <a:cs typeface="Arial" panose="020B0604020202020204" pitchFamily="34" charset="0"/>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12713" marR="0" lvl="1" indent="-112713"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Char char="•"/>
                        <a:tabLst/>
                        <a:defRPr/>
                      </a:pPr>
                      <a:r>
                        <a:rPr lang="en-US" sz="1100" i="0" kern="1200" dirty="0" smtClean="0">
                          <a:solidFill>
                            <a:schemeClr val="tx1"/>
                          </a:solidFill>
                          <a:latin typeface="Arial" panose="020B0604020202020204" pitchFamily="34" charset="0"/>
                          <a:ea typeface="+mn-ea"/>
                          <a:cs typeface="Arial" panose="020B0604020202020204" pitchFamily="34" charset="0"/>
                        </a:rPr>
                        <a:t>This</a:t>
                      </a:r>
                      <a:r>
                        <a:rPr lang="en-US" sz="1100" i="0" kern="1200" baseline="0" dirty="0" smtClean="0">
                          <a:solidFill>
                            <a:schemeClr val="tx1"/>
                          </a:solidFill>
                          <a:latin typeface="Arial" panose="020B0604020202020204" pitchFamily="34" charset="0"/>
                          <a:ea typeface="+mn-ea"/>
                          <a:cs typeface="Arial" panose="020B0604020202020204" pitchFamily="34" charset="0"/>
                        </a:rPr>
                        <a:t> metric is cascaded from Santander Group</a:t>
                      </a:r>
                    </a:p>
                    <a:p>
                      <a:pPr marL="112713" marR="0" lvl="1" indent="-112713"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Char char="•"/>
                        <a:tabLst/>
                        <a:defRPr/>
                      </a:pPr>
                      <a:r>
                        <a:rPr lang="en-US" sz="1100" i="0" kern="1200" baseline="0" dirty="0" smtClean="0">
                          <a:solidFill>
                            <a:schemeClr val="tx1"/>
                          </a:solidFill>
                          <a:latin typeface="Arial" panose="020B0604020202020204" pitchFamily="34" charset="0"/>
                          <a:ea typeface="+mn-ea"/>
                          <a:cs typeface="Arial" panose="020B0604020202020204" pitchFamily="34" charset="0"/>
                        </a:rPr>
                        <a:t>Limits on industry size ensure that the credit portfolio is adequately diversified</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420732">
                <a:tc>
                  <a:txBody>
                    <a:bodyPr/>
                    <a:lstStyle/>
                    <a:p>
                      <a:pPr>
                        <a:lnSpc>
                          <a:spcPts val="1000"/>
                        </a:lnSpc>
                      </a:pPr>
                      <a:r>
                        <a:rPr lang="en-US" sz="1100" dirty="0" smtClean="0">
                          <a:latin typeface="Arial" panose="020B0604020202020204" pitchFamily="34" charset="0"/>
                          <a:cs typeface="Arial" panose="020B0604020202020204" pitchFamily="34" charset="0"/>
                        </a:rPr>
                        <a:t>Financial &amp;</a:t>
                      </a:r>
                      <a:r>
                        <a:rPr lang="en-US" sz="1100" baseline="0" dirty="0" smtClean="0">
                          <a:latin typeface="Arial" panose="020B0604020202020204" pitchFamily="34" charset="0"/>
                          <a:cs typeface="Arial" panose="020B0604020202020204" pitchFamily="34" charset="0"/>
                        </a:rPr>
                        <a:t> Insurance Exposure</a:t>
                      </a:r>
                      <a:endParaRPr lang="en-US" sz="1100" dirty="0">
                        <a:latin typeface="Arial" panose="020B0604020202020204" pitchFamily="34" charset="0"/>
                        <a:cs typeface="Arial" panose="020B0604020202020204" pitchFamily="34" charset="0"/>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1000"/>
                        </a:lnSpc>
                      </a:pPr>
                      <a:r>
                        <a:rPr lang="en-US" sz="1000" b="0" dirty="0" smtClean="0">
                          <a:latin typeface="Arial" panose="020B0604020202020204" pitchFamily="34" charset="0"/>
                          <a:cs typeface="Arial" panose="020B0604020202020204" pitchFamily="34" charset="0"/>
                        </a:rPr>
                        <a:t>SBNA</a:t>
                      </a:r>
                      <a:endParaRPr lang="en-US" sz="1000" b="0" dirty="0">
                        <a:latin typeface="Arial" panose="020B0604020202020204" pitchFamily="34" charset="0"/>
                        <a:cs typeface="Arial" panose="020B0604020202020204" pitchFamily="34" charset="0"/>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12713" marR="0" lvl="1" indent="-112713"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Char char="•"/>
                        <a:tabLst/>
                        <a:defRPr/>
                      </a:pPr>
                      <a:r>
                        <a:rPr lang="en-US" sz="1100" i="0" kern="1200" baseline="0" dirty="0" smtClean="0">
                          <a:solidFill>
                            <a:schemeClr val="tx1"/>
                          </a:solidFill>
                          <a:latin typeface="Arial" panose="020B0604020202020204" pitchFamily="34" charset="0"/>
                          <a:ea typeface="+mn-ea"/>
                          <a:cs typeface="Arial" panose="020B0604020202020204" pitchFamily="34" charset="0"/>
                        </a:rPr>
                        <a:t>This metric is broken out from the Industry Exposure metric as exceptions based on the growing size of these portfolios</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420732">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marR="0" lvl="1" indent="0"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1100" b="0" i="0" kern="1200" dirty="0" smtClean="0">
                          <a:solidFill>
                            <a:schemeClr val="tx1"/>
                          </a:solidFill>
                          <a:latin typeface="Arial" panose="020B0604020202020204" pitchFamily="34" charset="0"/>
                          <a:ea typeface="+mn-ea"/>
                          <a:cs typeface="Arial" panose="020B0604020202020204" pitchFamily="34" charset="0"/>
                        </a:rPr>
                        <a:t>CRE Exposure</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1000"/>
                        </a:lnSpc>
                      </a:pPr>
                      <a:r>
                        <a:rPr lang="en-US" sz="1000" b="0" dirty="0" smtClean="0">
                          <a:latin typeface="Arial" panose="020B0604020202020204" pitchFamily="34" charset="0"/>
                          <a:cs typeface="Arial" panose="020B0604020202020204" pitchFamily="34" charset="0"/>
                        </a:rPr>
                        <a:t>SBNA</a:t>
                      </a:r>
                      <a:endParaRPr lang="en-US" sz="1000" b="0" dirty="0">
                        <a:latin typeface="Arial" panose="020B0604020202020204" pitchFamily="34" charset="0"/>
                        <a:cs typeface="Arial" panose="020B0604020202020204" pitchFamily="34" charset="0"/>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2">
                  <a:txBody>
                    <a:bodyPr/>
                    <a:lstStyle/>
                    <a:p>
                      <a:pPr marL="112713" marR="0" lvl="1" indent="-112713"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Char char="•"/>
                        <a:tabLst/>
                        <a:defRPr/>
                      </a:pPr>
                      <a:r>
                        <a:rPr lang="en-US" sz="1100" i="0" kern="1200" baseline="0" dirty="0" smtClean="0">
                          <a:solidFill>
                            <a:schemeClr val="tx1"/>
                          </a:solidFill>
                          <a:latin typeface="Arial" panose="020B0604020202020204" pitchFamily="34" charset="0"/>
                          <a:ea typeface="+mn-ea"/>
                          <a:cs typeface="Arial" panose="020B0604020202020204" pitchFamily="34" charset="0"/>
                        </a:rPr>
                        <a:t>CRE exposure is cascaded from Santander Group</a:t>
                      </a:r>
                    </a:p>
                    <a:p>
                      <a:pPr marL="112713" marR="0" lvl="1" indent="-112713"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Char char="•"/>
                        <a:tabLst/>
                        <a:defRPr/>
                      </a:pPr>
                      <a:r>
                        <a:rPr lang="en-US" sz="1100" i="0" kern="1200" baseline="0" dirty="0" smtClean="0">
                          <a:solidFill>
                            <a:schemeClr val="tx1"/>
                          </a:solidFill>
                          <a:latin typeface="Arial" panose="020B0604020202020204" pitchFamily="34" charset="0"/>
                          <a:ea typeface="+mn-ea"/>
                          <a:cs typeface="Arial" panose="020B0604020202020204" pitchFamily="34" charset="0"/>
                        </a:rPr>
                        <a:t>Santander does not have Multifamily portfolios in other geographies; thus, to be comparable across geographies, Multifamily exposure is reported separately</a:t>
                      </a:r>
                    </a:p>
                    <a:p>
                      <a:pPr marL="112713" marR="0" lvl="1" indent="-112713"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Char char="•"/>
                        <a:tabLst/>
                        <a:defRPr/>
                      </a:pPr>
                      <a:r>
                        <a:rPr lang="en-US" sz="1100" i="0" kern="1200" baseline="0" dirty="0" smtClean="0">
                          <a:solidFill>
                            <a:schemeClr val="tx1"/>
                          </a:solidFill>
                          <a:latin typeface="Arial" panose="020B0604020202020204" pitchFamily="34" charset="0"/>
                          <a:ea typeface="+mn-ea"/>
                          <a:cs typeface="Arial" panose="020B0604020202020204" pitchFamily="34" charset="0"/>
                        </a:rPr>
                        <a:t>CRE and Multifamily are important metrics to track in the RAS given their large exposures ($9.1B for CRE and $10.5B for Multifamily)</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420732">
                <a:tc>
                  <a:txBody>
                    <a:bodyPr/>
                    <a:lstStyle/>
                    <a:p>
                      <a:pPr marL="0" marR="0" lvl="1" indent="0"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1100" b="0" i="0" kern="1200" dirty="0" smtClean="0">
                          <a:solidFill>
                            <a:schemeClr val="tx1"/>
                          </a:solidFill>
                          <a:latin typeface="Arial" panose="020B0604020202020204" pitchFamily="34" charset="0"/>
                          <a:ea typeface="+mn-ea"/>
                          <a:cs typeface="Arial" panose="020B0604020202020204" pitchFamily="34" charset="0"/>
                        </a:rPr>
                        <a:t>Multifamily Exposure</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1000"/>
                        </a:lnSpc>
                      </a:pPr>
                      <a:r>
                        <a:rPr lang="en-US" sz="1000" b="0" dirty="0" smtClean="0">
                          <a:latin typeface="Arial" panose="020B0604020202020204" pitchFamily="34" charset="0"/>
                          <a:cs typeface="Arial" panose="020B0604020202020204" pitchFamily="34" charset="0"/>
                        </a:rPr>
                        <a:t>SBNA</a:t>
                      </a:r>
                      <a:endParaRPr lang="en-US" sz="1000" b="0" dirty="0">
                        <a:latin typeface="Arial" panose="020B0604020202020204" pitchFamily="34" charset="0"/>
                        <a:cs typeface="Arial" panose="020B0604020202020204" pitchFamily="34" charset="0"/>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marL="112713" marR="0" lvl="1" indent="-112713"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Char char="•"/>
                        <a:tabLst/>
                        <a:defRPr/>
                      </a:pPr>
                      <a:endParaRPr lang="en-US" sz="1100" i="0" kern="1200" baseline="0" dirty="0" smtClean="0">
                        <a:solidFill>
                          <a:schemeClr val="tx1"/>
                        </a:solidFill>
                        <a:latin typeface="Arial" panose="020B0604020202020204" pitchFamily="34" charset="0"/>
                        <a:ea typeface="+mn-ea"/>
                        <a:cs typeface="Arial" panose="020B0604020202020204" pitchFamily="34" charset="0"/>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537985">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marR="0" lvl="1" indent="0"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1100" b="0" i="0" kern="1200" dirty="0" smtClean="0">
                          <a:solidFill>
                            <a:schemeClr val="tx1"/>
                          </a:solidFill>
                          <a:latin typeface="Arial" panose="020B0604020202020204" pitchFamily="34" charset="0"/>
                          <a:ea typeface="+mn-ea"/>
                          <a:cs typeface="Arial" panose="020B0604020202020204" pitchFamily="34" charset="0"/>
                        </a:rPr>
                        <a:t>Project Finance Exposure</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1000"/>
                        </a:lnSpc>
                      </a:pPr>
                      <a:r>
                        <a:rPr lang="en-US" sz="1000" b="0" dirty="0" smtClean="0">
                          <a:latin typeface="Arial" panose="020B0604020202020204" pitchFamily="34" charset="0"/>
                          <a:cs typeface="Arial" panose="020B0604020202020204" pitchFamily="34" charset="0"/>
                        </a:rPr>
                        <a:t>SBNA</a:t>
                      </a:r>
                      <a:endParaRPr lang="en-US" sz="1000" b="0" dirty="0">
                        <a:latin typeface="Arial" panose="020B0604020202020204" pitchFamily="34" charset="0"/>
                        <a:cs typeface="Arial" panose="020B0604020202020204" pitchFamily="34" charset="0"/>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marR="0" lvl="1" indent="-171450"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Char char="•"/>
                        <a:tabLst/>
                        <a:defRPr/>
                      </a:pPr>
                      <a:r>
                        <a:rPr lang="en-US" sz="1100" i="0" kern="1200" dirty="0" smtClean="0">
                          <a:solidFill>
                            <a:schemeClr val="tx1"/>
                          </a:solidFill>
                          <a:latin typeface="Arial" panose="020B0604020202020204" pitchFamily="34" charset="0"/>
                          <a:ea typeface="+mn-ea"/>
                          <a:cs typeface="Arial" panose="020B0604020202020204" pitchFamily="34" charset="0"/>
                        </a:rPr>
                        <a:t>Material</a:t>
                      </a:r>
                      <a:r>
                        <a:rPr lang="en-US" sz="1100" i="0" kern="1200" baseline="0" dirty="0" smtClean="0">
                          <a:solidFill>
                            <a:schemeClr val="tx1"/>
                          </a:solidFill>
                          <a:latin typeface="Arial" panose="020B0604020202020204" pitchFamily="34" charset="0"/>
                          <a:ea typeface="+mn-ea"/>
                          <a:cs typeface="Arial" panose="020B0604020202020204" pitchFamily="34" charset="0"/>
                        </a:rPr>
                        <a:t> portfolio exposures required by Santander Group</a:t>
                      </a:r>
                      <a:endParaRPr lang="en-US" sz="1100" i="0" kern="1200" dirty="0" smtClean="0">
                        <a:solidFill>
                          <a:schemeClr val="tx1"/>
                        </a:solidFill>
                        <a:latin typeface="Arial" panose="020B0604020202020204" pitchFamily="34" charset="0"/>
                        <a:ea typeface="+mn-ea"/>
                        <a:cs typeface="Arial" panose="020B0604020202020204" pitchFamily="34" charset="0"/>
                      </a:endParaRPr>
                    </a:p>
                    <a:p>
                      <a:pPr marL="171450" marR="0" lvl="1" indent="-171450"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Char char="•"/>
                        <a:tabLst/>
                        <a:defRPr/>
                      </a:pPr>
                      <a:r>
                        <a:rPr lang="en-US" sz="1100" i="0" kern="1200" dirty="0" smtClean="0">
                          <a:solidFill>
                            <a:schemeClr val="tx1"/>
                          </a:solidFill>
                          <a:latin typeface="Arial" panose="020B0604020202020204" pitchFamily="34" charset="0"/>
                          <a:ea typeface="+mn-ea"/>
                          <a:cs typeface="Arial" panose="020B0604020202020204" pitchFamily="34" charset="0"/>
                        </a:rPr>
                        <a:t>Relatively new and growing</a:t>
                      </a:r>
                      <a:r>
                        <a:rPr lang="en-US" sz="1100" i="0" kern="1200" baseline="0" dirty="0" smtClean="0">
                          <a:solidFill>
                            <a:schemeClr val="tx1"/>
                          </a:solidFill>
                          <a:latin typeface="Arial" panose="020B0604020202020204" pitchFamily="34" charset="0"/>
                          <a:ea typeface="+mn-ea"/>
                          <a:cs typeface="Arial" panose="020B0604020202020204" pitchFamily="34" charset="0"/>
                        </a:rPr>
                        <a:t> </a:t>
                      </a:r>
                      <a:r>
                        <a:rPr lang="en-US" sz="1100" i="0" kern="1200" dirty="0" smtClean="0">
                          <a:solidFill>
                            <a:schemeClr val="tx1"/>
                          </a:solidFill>
                          <a:latin typeface="Arial" panose="020B0604020202020204" pitchFamily="34" charset="0"/>
                          <a:ea typeface="+mn-ea"/>
                          <a:cs typeface="Arial" panose="020B0604020202020204" pitchFamily="34" charset="0"/>
                        </a:rPr>
                        <a:t>portfolio with construction loans that are still drawing</a:t>
                      </a:r>
                    </a:p>
                  </a:txBody>
                  <a:tcPr marL="45720" marR="4572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bl>
          </a:graphicData>
        </a:graphic>
      </p:graphicFrame>
      <p:sp>
        <p:nvSpPr>
          <p:cNvPr id="8" name="TextBox 7"/>
          <p:cNvSpPr txBox="1"/>
          <p:nvPr/>
        </p:nvSpPr>
        <p:spPr>
          <a:xfrm>
            <a:off x="266744" y="519316"/>
            <a:ext cx="9336044" cy="357021"/>
          </a:xfrm>
          <a:prstGeom prst="rect">
            <a:avLst/>
          </a:prstGeom>
          <a:noFill/>
        </p:spPr>
        <p:txBody>
          <a:bodyPr wrap="square" rtlCol="0">
            <a:spAutoFit/>
          </a:bodyPr>
          <a:lstStyle/>
          <a:p>
            <a:pPr algn="l"/>
            <a:r>
              <a:rPr lang="en-US" sz="2000" b="1" dirty="0"/>
              <a:t>Metric selection: </a:t>
            </a:r>
            <a:r>
              <a:rPr lang="en-US" sz="2000" dirty="0" smtClean="0"/>
              <a:t>Credit </a:t>
            </a:r>
            <a:r>
              <a:rPr lang="en-US" sz="2000" dirty="0"/>
              <a:t>risk </a:t>
            </a:r>
            <a:r>
              <a:rPr lang="en-US" sz="2000" dirty="0" smtClean="0"/>
              <a:t>concentration metrics – Material portfolios</a:t>
            </a:r>
            <a:endParaRPr lang="en-US" sz="2000" dirty="0"/>
          </a:p>
        </p:txBody>
      </p:sp>
      <p:grpSp>
        <p:nvGrpSpPr>
          <p:cNvPr id="12" name="Group 11"/>
          <p:cNvGrpSpPr/>
          <p:nvPr/>
        </p:nvGrpSpPr>
        <p:grpSpPr>
          <a:xfrm>
            <a:off x="443921" y="72184"/>
            <a:ext cx="3201628" cy="189008"/>
            <a:chOff x="403281" y="164517"/>
            <a:chExt cx="3201628" cy="189008"/>
          </a:xfrm>
        </p:grpSpPr>
        <p:sp>
          <p:nvSpPr>
            <p:cNvPr id="13" name="Text Box 75"/>
            <p:cNvSpPr txBox="1">
              <a:spLocks noChangeArrowheads="1"/>
            </p:cNvSpPr>
            <p:nvPr/>
          </p:nvSpPr>
          <p:spPr bwMode="gray">
            <a:xfrm>
              <a:off x="636148" y="166688"/>
              <a:ext cx="2968761" cy="184666"/>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none" lIns="0" tIns="0" rIns="0" bIns="0">
              <a:spAutoFit/>
            </a:bodyPr>
            <a:lstStyle/>
            <a:p>
              <a:pPr algn="l">
                <a:lnSpc>
                  <a:spcPct val="100000"/>
                </a:lnSpc>
              </a:pPr>
              <a:r>
                <a:rPr lang="en-US" sz="1200" dirty="0">
                  <a:solidFill>
                    <a:srgbClr val="FF0000"/>
                  </a:solidFill>
                </a:rPr>
                <a:t>Credit </a:t>
              </a:r>
              <a:r>
                <a:rPr lang="en-US" sz="1200" dirty="0" smtClean="0">
                  <a:solidFill>
                    <a:srgbClr val="FF0000"/>
                  </a:solidFill>
                </a:rPr>
                <a:t>risk – Concentration: Metric selection</a:t>
              </a:r>
              <a:endParaRPr lang="en-US" sz="1200" dirty="0">
                <a:solidFill>
                  <a:srgbClr val="FF0000"/>
                </a:solidFill>
              </a:endParaRPr>
            </a:p>
          </p:txBody>
        </p:sp>
        <p:sp>
          <p:nvSpPr>
            <p:cNvPr id="14" name="Oval 13"/>
            <p:cNvSpPr/>
            <p:nvPr/>
          </p:nvSpPr>
          <p:spPr bwMode="auto">
            <a:xfrm>
              <a:off x="403281" y="164517"/>
              <a:ext cx="189008" cy="189008"/>
            </a:xfrm>
            <a:prstGeom prst="ellipse">
              <a:avLst/>
            </a:prstGeom>
            <a:solidFill>
              <a:srgbClr val="FF000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lang="en-US" b="1" dirty="0">
                  <a:solidFill>
                    <a:schemeClr val="bg1"/>
                  </a:solidFill>
                  <a:ea typeface="ＭＳ Ｐゴシック" pitchFamily="-112" charset="-128"/>
                  <a:cs typeface="ＭＳ Ｐゴシック" pitchFamily="-112" charset="-128"/>
                </a:rPr>
                <a:t>2</a:t>
              </a:r>
              <a:endParaRPr kumimoji="0" lang="en-US" b="1" i="0" u="none" strike="noStrike" cap="none" normalizeH="0" baseline="0" dirty="0">
                <a:ln>
                  <a:noFill/>
                </a:ln>
                <a:solidFill>
                  <a:schemeClr val="bg1"/>
                </a:solidFill>
                <a:effectLst/>
                <a:latin typeface="Arial" charset="0"/>
                <a:ea typeface="ＭＳ Ｐゴシック" pitchFamily="-112" charset="-128"/>
                <a:cs typeface="ＭＳ Ｐゴシック" pitchFamily="-112" charset="-128"/>
              </a:endParaRPr>
            </a:p>
          </p:txBody>
        </p:sp>
      </p:grpSp>
    </p:spTree>
    <p:extLst>
      <p:ext uri="{BB962C8B-B14F-4D97-AF65-F5344CB8AC3E}">
        <p14:creationId xmlns:p14="http://schemas.microsoft.com/office/powerpoint/2010/main" val="3564746543"/>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66744" y="519316"/>
            <a:ext cx="9336044" cy="357021"/>
          </a:xfrm>
          <a:prstGeom prst="rect">
            <a:avLst/>
          </a:prstGeom>
          <a:noFill/>
        </p:spPr>
        <p:txBody>
          <a:bodyPr wrap="square" rtlCol="0">
            <a:spAutoFit/>
          </a:bodyPr>
          <a:lstStyle/>
          <a:p>
            <a:pPr algn="l"/>
            <a:r>
              <a:rPr lang="en-US" sz="2000" b="1" dirty="0"/>
              <a:t>Metric selection: </a:t>
            </a:r>
            <a:r>
              <a:rPr lang="en-US" sz="2000" dirty="0"/>
              <a:t>Credit risk concentration </a:t>
            </a:r>
            <a:r>
              <a:rPr lang="en-US" sz="2000" dirty="0" smtClean="0"/>
              <a:t>metrics - Other </a:t>
            </a:r>
            <a:endParaRPr lang="en-US" sz="2000" dirty="0"/>
          </a:p>
        </p:txBody>
      </p:sp>
      <p:graphicFrame>
        <p:nvGraphicFramePr>
          <p:cNvPr id="3" name="Content Placeholder 12"/>
          <p:cNvGraphicFramePr>
            <a:graphicFrameLocks/>
          </p:cNvGraphicFramePr>
          <p:nvPr>
            <p:extLst>
              <p:ext uri="{D42A27DB-BD31-4B8C-83A1-F6EECF244321}">
                <p14:modId xmlns:p14="http://schemas.microsoft.com/office/powerpoint/2010/main" val="3853766678"/>
              </p:ext>
            </p:extLst>
          </p:nvPr>
        </p:nvGraphicFramePr>
        <p:xfrm>
          <a:off x="360998" y="1464347"/>
          <a:ext cx="8821737" cy="1928964"/>
        </p:xfrm>
        <a:graphic>
          <a:graphicData uri="http://schemas.openxmlformats.org/drawingml/2006/table">
            <a:tbl>
              <a:tblPr firstRow="1" bandRow="1">
                <a:tableStyleId>{839DD9DD-9E6C-4910-8AC0-68ADFF6A6AFC}</a:tableStyleId>
              </a:tblPr>
              <a:tblGrid>
                <a:gridCol w="2077402"/>
                <a:gridCol w="1144772"/>
                <a:gridCol w="5599563"/>
              </a:tblGrid>
              <a:tr h="234506">
                <a:tc>
                  <a:txBody>
                    <a:bodyPr/>
                    <a:lstStyle/>
                    <a:p>
                      <a:pPr algn="l"/>
                      <a:r>
                        <a:rPr lang="en-US" sz="1100" b="1" dirty="0" smtClean="0">
                          <a:solidFill>
                            <a:srgbClr val="FF0000"/>
                          </a:solidFill>
                          <a:latin typeface="Arial" panose="020B0604020202020204" pitchFamily="34" charset="0"/>
                          <a:cs typeface="Arial" panose="020B0604020202020204" pitchFamily="34" charset="0"/>
                        </a:rPr>
                        <a:t>Metrics included in the RAS</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100" b="1" dirty="0" smtClean="0">
                          <a:solidFill>
                            <a:srgbClr val="FF0000"/>
                          </a:solidFill>
                          <a:latin typeface="Arial" panose="020B0604020202020204" pitchFamily="34" charset="0"/>
                          <a:cs typeface="Arial" panose="020B0604020202020204" pitchFamily="34" charset="0"/>
                        </a:rPr>
                        <a:t>Entity</a:t>
                      </a:r>
                      <a:r>
                        <a:rPr lang="en-US" sz="1100" b="1" baseline="0" dirty="0" smtClean="0">
                          <a:solidFill>
                            <a:srgbClr val="FF0000"/>
                          </a:solidFill>
                          <a:latin typeface="Arial" panose="020B0604020202020204" pitchFamily="34" charset="0"/>
                          <a:cs typeface="Arial" panose="020B0604020202020204" pitchFamily="34" charset="0"/>
                        </a:rPr>
                        <a:t>/portfolio</a:t>
                      </a:r>
                      <a:endParaRPr lang="en-US" sz="1100" b="1" dirty="0" smtClean="0">
                        <a:solidFill>
                          <a:srgbClr val="FF0000"/>
                        </a:solidFill>
                        <a:latin typeface="Arial" panose="020B0604020202020204" pitchFamily="34" charset="0"/>
                        <a:cs typeface="Arial" panose="020B0604020202020204" pitchFamily="34" charset="0"/>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100" b="1" dirty="0" smtClean="0">
                          <a:solidFill>
                            <a:srgbClr val="FF0000"/>
                          </a:solidFill>
                          <a:latin typeface="Arial" panose="020B0604020202020204" pitchFamily="34" charset="0"/>
                          <a:cs typeface="Arial" panose="020B0604020202020204" pitchFamily="34" charset="0"/>
                        </a:rPr>
                        <a:t>Rationale/commentary</a:t>
                      </a:r>
                      <a:endParaRPr lang="en-US" sz="1100" b="1" dirty="0">
                        <a:solidFill>
                          <a:srgbClr val="FF0000"/>
                        </a:solidFill>
                        <a:latin typeface="Arial" panose="020B0604020202020204" pitchFamily="34" charset="0"/>
                        <a:cs typeface="Arial" panose="020B0604020202020204" pitchFamily="34" charset="0"/>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r>
              <a:tr h="453942">
                <a:tc>
                  <a:txBody>
                    <a:bodyPr/>
                    <a:lstStyle/>
                    <a:p>
                      <a:pPr marL="0" marR="0" lvl="1" indent="0" algn="l" defTabSz="457200" rtl="0" eaLnBrk="1" fontAlgn="auto" latinLnBrk="0" hangingPunct="1">
                        <a:lnSpc>
                          <a:spcPts val="1000"/>
                        </a:lnSpc>
                        <a:spcBef>
                          <a:spcPts val="0"/>
                        </a:spcBef>
                        <a:spcAft>
                          <a:spcPts val="0"/>
                        </a:spcAft>
                        <a:buClrTx/>
                        <a:buSzTx/>
                        <a:buFontTx/>
                        <a:buNone/>
                        <a:tabLst/>
                        <a:defRPr/>
                      </a:pPr>
                      <a:r>
                        <a:rPr lang="en-US" sz="1100" b="0" i="0" kern="1200" dirty="0" smtClean="0">
                          <a:solidFill>
                            <a:schemeClr val="tx1"/>
                          </a:solidFill>
                          <a:latin typeface="Arial" panose="020B0604020202020204" pitchFamily="34" charset="0"/>
                          <a:ea typeface="+mn-ea"/>
                          <a:cs typeface="Arial" panose="020B0604020202020204" pitchFamily="34" charset="0"/>
                        </a:rPr>
                        <a:t>Single Obligor</a:t>
                      </a:r>
                      <a:r>
                        <a:rPr lang="en-US" sz="1100" b="0" i="0" kern="1200" baseline="0" dirty="0" smtClean="0">
                          <a:solidFill>
                            <a:schemeClr val="tx1"/>
                          </a:solidFill>
                          <a:latin typeface="Arial" panose="020B0604020202020204" pitchFamily="34" charset="0"/>
                          <a:ea typeface="+mn-ea"/>
                          <a:cs typeface="Arial" panose="020B0604020202020204" pitchFamily="34" charset="0"/>
                        </a:rPr>
                        <a:t> Exposure</a:t>
                      </a:r>
                      <a:endParaRPr lang="en-US" sz="1100" b="0" i="0" kern="1200" dirty="0" smtClean="0">
                        <a:solidFill>
                          <a:schemeClr val="tx1"/>
                        </a:solidFill>
                        <a:latin typeface="Arial" panose="020B0604020202020204" pitchFamily="34" charset="0"/>
                        <a:ea typeface="+mn-ea"/>
                        <a:cs typeface="Arial" panose="020B0604020202020204" pitchFamily="34" charset="0"/>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1000"/>
                        </a:lnSpc>
                      </a:pPr>
                      <a:r>
                        <a:rPr lang="en-US" sz="1000" b="0" dirty="0" smtClean="0">
                          <a:latin typeface="Arial" panose="020B0604020202020204" pitchFamily="34" charset="0"/>
                          <a:cs typeface="Arial" panose="020B0604020202020204" pitchFamily="34" charset="0"/>
                        </a:rPr>
                        <a:t>SBNA</a:t>
                      </a:r>
                      <a:endParaRPr lang="en-US" sz="1000" b="0" dirty="0">
                        <a:latin typeface="Arial" panose="020B0604020202020204" pitchFamily="34" charset="0"/>
                        <a:cs typeface="Arial" panose="020B0604020202020204" pitchFamily="34" charset="0"/>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2">
                  <a:txBody>
                    <a:bodyPr/>
                    <a:lstStyle/>
                    <a:p>
                      <a:pPr marL="112713" marR="0" lvl="1" indent="-112713"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Char char="•"/>
                        <a:tabLst/>
                        <a:defRPr/>
                      </a:pPr>
                      <a:r>
                        <a:rPr lang="en-US" sz="1100" i="0" kern="1200" baseline="0" dirty="0" smtClean="0">
                          <a:solidFill>
                            <a:schemeClr val="tx1"/>
                          </a:solidFill>
                          <a:latin typeface="Arial" panose="020B0604020202020204" pitchFamily="34" charset="0"/>
                          <a:ea typeface="+mn-ea"/>
                          <a:cs typeface="Arial" panose="020B0604020202020204" pitchFamily="34" charset="0"/>
                        </a:rPr>
                        <a:t>These metrics are cascaded from Santander Group</a:t>
                      </a:r>
                    </a:p>
                    <a:p>
                      <a:pPr marL="112713" marR="0" lvl="1" indent="-112713"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Char char="•"/>
                        <a:tabLst/>
                        <a:defRPr/>
                      </a:pPr>
                      <a:r>
                        <a:rPr lang="en-US" sz="1100" i="0" kern="1200" baseline="0" dirty="0" smtClean="0">
                          <a:solidFill>
                            <a:schemeClr val="tx1"/>
                          </a:solidFill>
                          <a:latin typeface="Arial" panose="020B0604020202020204" pitchFamily="34" charset="0"/>
                          <a:ea typeface="+mn-ea"/>
                          <a:cs typeface="Arial" panose="020B0604020202020204" pitchFamily="34" charset="0"/>
                        </a:rPr>
                        <a:t>It is important for SBNA to monitor and manage obligor concentrations, given the size of their largest exposures</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453942">
                <a:tc>
                  <a:txBody>
                    <a:bodyPr/>
                    <a:lstStyle/>
                    <a:p>
                      <a:pPr>
                        <a:lnSpc>
                          <a:spcPts val="1000"/>
                        </a:lnSpc>
                      </a:pPr>
                      <a:r>
                        <a:rPr lang="en-US" sz="1100" b="0" i="0" dirty="0" smtClean="0">
                          <a:solidFill>
                            <a:schemeClr val="tx1"/>
                          </a:solidFill>
                          <a:latin typeface="Arial" panose="020B0604020202020204" pitchFamily="34" charset="0"/>
                          <a:cs typeface="Arial" panose="020B0604020202020204" pitchFamily="34" charset="0"/>
                        </a:rPr>
                        <a:t>Top 20 Corporates Exposure</a:t>
                      </a:r>
                      <a:endParaRPr lang="en-US" sz="1100" b="0" i="0" dirty="0">
                        <a:solidFill>
                          <a:schemeClr val="tx1"/>
                        </a:solidFill>
                        <a:latin typeface="Arial" panose="020B0604020202020204" pitchFamily="34" charset="0"/>
                        <a:cs typeface="Arial" panose="020B0604020202020204" pitchFamily="34" charset="0"/>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1000"/>
                        </a:lnSpc>
                      </a:pPr>
                      <a:r>
                        <a:rPr lang="en-US" sz="1000" b="0" dirty="0" smtClean="0">
                          <a:latin typeface="Arial" panose="020B0604020202020204" pitchFamily="34" charset="0"/>
                          <a:cs typeface="Arial" panose="020B0604020202020204" pitchFamily="34" charset="0"/>
                        </a:rPr>
                        <a:t>SBNA</a:t>
                      </a:r>
                      <a:endParaRPr lang="en-US" sz="1000" b="0" dirty="0">
                        <a:latin typeface="Arial" panose="020B0604020202020204" pitchFamily="34" charset="0"/>
                        <a:cs typeface="Arial" panose="020B0604020202020204" pitchFamily="34" charset="0"/>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marL="112713" marR="0" lvl="1" indent="-112713"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Char char="•"/>
                        <a:tabLst/>
                        <a:defRPr/>
                      </a:pPr>
                      <a:endParaRPr lang="en-US" sz="1100" i="0" kern="1200" baseline="0" dirty="0" smtClean="0">
                        <a:solidFill>
                          <a:schemeClr val="tx1"/>
                        </a:solidFill>
                        <a:latin typeface="Arial" panose="020B0604020202020204" pitchFamily="34" charset="0"/>
                        <a:ea typeface="+mn-ea"/>
                        <a:cs typeface="Arial" panose="020B0604020202020204" pitchFamily="34" charset="0"/>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689725">
                <a:tc>
                  <a:txBody>
                    <a:bodyPr/>
                    <a:lstStyle/>
                    <a:p>
                      <a:pPr>
                        <a:lnSpc>
                          <a:spcPts val="1000"/>
                        </a:lnSpc>
                      </a:pPr>
                      <a:r>
                        <a:rPr lang="en-US" sz="1100" b="0" dirty="0" smtClean="0">
                          <a:latin typeface="Arial" panose="020B0604020202020204" pitchFamily="34" charset="0"/>
                          <a:cs typeface="Arial" panose="020B0604020202020204" pitchFamily="34" charset="0"/>
                        </a:rPr>
                        <a:t>Obligor</a:t>
                      </a:r>
                      <a:r>
                        <a:rPr lang="en-US" sz="1100" b="0" baseline="0" dirty="0" smtClean="0">
                          <a:latin typeface="Arial" panose="020B0604020202020204" pitchFamily="34" charset="0"/>
                          <a:cs typeface="Arial" panose="020B0604020202020204" pitchFamily="34" charset="0"/>
                        </a:rPr>
                        <a:t> Rating Exposure</a:t>
                      </a:r>
                      <a:endParaRPr lang="en-US" sz="1100" b="0" dirty="0">
                        <a:latin typeface="Arial" panose="020B0604020202020204" pitchFamily="34" charset="0"/>
                        <a:cs typeface="Arial" panose="020B0604020202020204" pitchFamily="34" charset="0"/>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1000"/>
                        </a:lnSpc>
                      </a:pPr>
                      <a:r>
                        <a:rPr lang="en-US" sz="1000" b="0" dirty="0" smtClean="0">
                          <a:latin typeface="Arial" panose="020B0604020202020204" pitchFamily="34" charset="0"/>
                          <a:cs typeface="Arial" panose="020B0604020202020204" pitchFamily="34" charset="0"/>
                        </a:rPr>
                        <a:t>SBNA</a:t>
                      </a:r>
                      <a:endParaRPr lang="en-US" sz="1000" b="0" dirty="0">
                        <a:latin typeface="Arial" panose="020B0604020202020204" pitchFamily="34" charset="0"/>
                        <a:cs typeface="Arial" panose="020B0604020202020204" pitchFamily="34" charset="0"/>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12713" marR="0" lvl="1" indent="-112713"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Char char="•"/>
                        <a:tabLst/>
                        <a:defRPr/>
                      </a:pPr>
                      <a:r>
                        <a:rPr lang="en-US" sz="1100" i="0" kern="1200" baseline="0" dirty="0" smtClean="0">
                          <a:solidFill>
                            <a:schemeClr val="tx1"/>
                          </a:solidFill>
                          <a:latin typeface="Arial" panose="020B0604020202020204" pitchFamily="34" charset="0"/>
                          <a:ea typeface="+mn-ea"/>
                          <a:cs typeface="Arial" panose="020B0604020202020204" pitchFamily="34" charset="0"/>
                        </a:rPr>
                        <a:t>This metric is cascaded from Santander Group</a:t>
                      </a:r>
                    </a:p>
                    <a:p>
                      <a:pPr marL="112713" marR="0" lvl="1" indent="-112713"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Char char="•"/>
                        <a:tabLst/>
                        <a:defRPr/>
                      </a:pPr>
                      <a:r>
                        <a:rPr lang="en-US" sz="1100" i="0" kern="1200" baseline="0" dirty="0" smtClean="0">
                          <a:solidFill>
                            <a:schemeClr val="tx1"/>
                          </a:solidFill>
                          <a:latin typeface="Arial" panose="020B0604020202020204" pitchFamily="34" charset="0"/>
                          <a:ea typeface="+mn-ea"/>
                          <a:cs typeface="Arial" panose="020B0604020202020204" pitchFamily="34" charset="0"/>
                        </a:rPr>
                        <a:t>This metric sets a maximum on the individual exposure that SHUSA can extend to counterparties of lower credit quality (defined as internal risk rating of &lt; 5.0) which aligns with Santander’s rules for originating new loans</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bl>
          </a:graphicData>
        </a:graphic>
      </p:graphicFrame>
      <p:grpSp>
        <p:nvGrpSpPr>
          <p:cNvPr id="8" name="Group 7"/>
          <p:cNvGrpSpPr/>
          <p:nvPr/>
        </p:nvGrpSpPr>
        <p:grpSpPr>
          <a:xfrm>
            <a:off x="443921" y="72184"/>
            <a:ext cx="3201628" cy="189008"/>
            <a:chOff x="403281" y="164517"/>
            <a:chExt cx="3201628" cy="189008"/>
          </a:xfrm>
        </p:grpSpPr>
        <p:sp>
          <p:nvSpPr>
            <p:cNvPr id="9" name="Text Box 75"/>
            <p:cNvSpPr txBox="1">
              <a:spLocks noChangeArrowheads="1"/>
            </p:cNvSpPr>
            <p:nvPr/>
          </p:nvSpPr>
          <p:spPr bwMode="gray">
            <a:xfrm>
              <a:off x="636148" y="166688"/>
              <a:ext cx="2968761" cy="184666"/>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none" lIns="0" tIns="0" rIns="0" bIns="0">
              <a:spAutoFit/>
            </a:bodyPr>
            <a:lstStyle/>
            <a:p>
              <a:pPr algn="l">
                <a:lnSpc>
                  <a:spcPct val="100000"/>
                </a:lnSpc>
              </a:pPr>
              <a:r>
                <a:rPr lang="en-US" sz="1200" dirty="0">
                  <a:solidFill>
                    <a:srgbClr val="FF0000"/>
                  </a:solidFill>
                </a:rPr>
                <a:t>Credit </a:t>
              </a:r>
              <a:r>
                <a:rPr lang="en-US" sz="1200" dirty="0" smtClean="0">
                  <a:solidFill>
                    <a:srgbClr val="FF0000"/>
                  </a:solidFill>
                </a:rPr>
                <a:t>risk – Concentration: Metric selection</a:t>
              </a:r>
              <a:endParaRPr lang="en-US" sz="1200" dirty="0">
                <a:solidFill>
                  <a:srgbClr val="FF0000"/>
                </a:solidFill>
              </a:endParaRPr>
            </a:p>
          </p:txBody>
        </p:sp>
        <p:sp>
          <p:nvSpPr>
            <p:cNvPr id="10" name="Oval 9"/>
            <p:cNvSpPr/>
            <p:nvPr/>
          </p:nvSpPr>
          <p:spPr bwMode="auto">
            <a:xfrm>
              <a:off x="403281" y="164517"/>
              <a:ext cx="189008" cy="189008"/>
            </a:xfrm>
            <a:prstGeom prst="ellipse">
              <a:avLst/>
            </a:prstGeom>
            <a:solidFill>
              <a:srgbClr val="FF000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lang="en-US" b="1" dirty="0">
                  <a:solidFill>
                    <a:schemeClr val="bg1"/>
                  </a:solidFill>
                  <a:ea typeface="ＭＳ Ｐゴシック" pitchFamily="-112" charset="-128"/>
                  <a:cs typeface="ＭＳ Ｐゴシック" pitchFamily="-112" charset="-128"/>
                </a:rPr>
                <a:t>2</a:t>
              </a:r>
              <a:endParaRPr kumimoji="0" lang="en-US" b="1" i="0" u="none" strike="noStrike" cap="none" normalizeH="0" baseline="0" dirty="0">
                <a:ln>
                  <a:noFill/>
                </a:ln>
                <a:solidFill>
                  <a:schemeClr val="bg1"/>
                </a:solidFill>
                <a:effectLst/>
                <a:latin typeface="Arial" charset="0"/>
                <a:ea typeface="ＭＳ Ｐゴシック" pitchFamily="-112" charset="-128"/>
                <a:cs typeface="ＭＳ Ｐゴシック" pitchFamily="-112" charset="-128"/>
              </a:endParaRPr>
            </a:p>
          </p:txBody>
        </p:sp>
      </p:grpSp>
    </p:spTree>
    <p:extLst>
      <p:ext uri="{BB962C8B-B14F-4D97-AF65-F5344CB8AC3E}">
        <p14:creationId xmlns:p14="http://schemas.microsoft.com/office/powerpoint/2010/main" val="3010733461"/>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extLst>
              <p:ext uri="{D42A27DB-BD31-4B8C-83A1-F6EECF244321}">
                <p14:modId xmlns:p14="http://schemas.microsoft.com/office/powerpoint/2010/main" val="729405586"/>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85796"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3" name="Rectangle 2" hidden="1"/>
          <p:cNvSpPr/>
          <p:nvPr>
            <p:custDataLst>
              <p:tags r:id="rId3"/>
            </p:custDataLst>
          </p:nvPr>
        </p:nvSpPr>
        <p:spPr bwMode="auto">
          <a:xfrm>
            <a:off x="0" y="0"/>
            <a:ext cx="158750" cy="158750"/>
          </a:xfrm>
          <a:prstGeom prst="rect">
            <a:avLst/>
          </a:prstGeom>
          <a:solidFill>
            <a:schemeClr val="accent1">
              <a:lumMod val="20000"/>
              <a:lumOff val="8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vert="horz" wrap="none" lIns="0" tIns="0" rIns="0" bIns="0" numCol="1" spcCol="0" rtlCol="0" anchor="ctr" anchorCtr="0">
            <a:noAutofit/>
          </a:bodyPr>
          <a:lstStyle/>
          <a:p>
            <a:pPr>
              <a:lnSpc>
                <a:spcPct val="100000"/>
              </a:lnSpc>
            </a:pPr>
            <a:endParaRPr lang="en-GB" sz="900" dirty="0" smtClean="0">
              <a:solidFill>
                <a:schemeClr val="tx1"/>
              </a:solidFill>
              <a:latin typeface="Arial"/>
              <a:cs typeface="Arial"/>
              <a:sym typeface="Arial"/>
            </a:endParaRPr>
          </a:p>
        </p:txBody>
      </p:sp>
      <p:sp>
        <p:nvSpPr>
          <p:cNvPr id="2" name="Content Placeholder 1"/>
          <p:cNvSpPr>
            <a:spLocks noGrp="1"/>
          </p:cNvSpPr>
          <p:nvPr>
            <p:ph sz="quarter" idx="11"/>
          </p:nvPr>
        </p:nvSpPr>
        <p:spPr>
          <a:xfrm>
            <a:off x="362781" y="462670"/>
            <a:ext cx="8666245" cy="435610"/>
          </a:xfrm>
        </p:spPr>
        <p:txBody>
          <a:bodyPr/>
          <a:lstStyle/>
          <a:p>
            <a:pPr eaLnBrk="0" hangingPunct="0">
              <a:lnSpc>
                <a:spcPct val="100000"/>
              </a:lnSpc>
            </a:pPr>
            <a:r>
              <a:rPr lang="en-US" dirty="0"/>
              <a:t>Calibration: </a:t>
            </a:r>
            <a:r>
              <a:rPr lang="en-US" b="0" dirty="0" smtClean="0"/>
              <a:t>Material portfolios</a:t>
            </a:r>
            <a:endParaRPr lang="en-US" b="0" dirty="0">
              <a:solidFill>
                <a:schemeClr val="accent1"/>
              </a:solidFill>
              <a:ea typeface="SimSun" pitchFamily="2" charset="-122"/>
            </a:endParaRPr>
          </a:p>
        </p:txBody>
      </p:sp>
      <p:sp>
        <p:nvSpPr>
          <p:cNvPr id="12" name="Text Placeholder 6"/>
          <p:cNvSpPr txBox="1">
            <a:spLocks/>
          </p:cNvSpPr>
          <p:nvPr/>
        </p:nvSpPr>
        <p:spPr>
          <a:xfrm>
            <a:off x="6084426" y="1463040"/>
            <a:ext cx="3068638" cy="260231"/>
          </a:xfrm>
          <a:prstGeom prst="rect">
            <a:avLst/>
          </a:prstGeom>
        </p:spPr>
        <p:txBody>
          <a:bodyPr lIns="0" tIns="0" rIns="0" bIns="0"/>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fontAlgn="auto">
              <a:lnSpc>
                <a:spcPct val="100000"/>
              </a:lnSpc>
              <a:spcAft>
                <a:spcPts val="0"/>
              </a:spcAft>
              <a:buNone/>
            </a:pPr>
            <a:r>
              <a:rPr lang="en-GB" sz="1400" b="1" dirty="0" smtClean="0">
                <a:solidFill>
                  <a:schemeClr val="accent1"/>
                </a:solidFill>
                <a:latin typeface="Arial" panose="020B0604020202020204" pitchFamily="34" charset="0"/>
                <a:cs typeface="Arial" panose="020B0604020202020204" pitchFamily="34" charset="0"/>
              </a:rPr>
              <a:t>Calibration approach</a:t>
            </a:r>
            <a:endParaRPr lang="en-US" sz="1400" b="1" dirty="0">
              <a:latin typeface="Arial" panose="020B0604020202020204" pitchFamily="34" charset="0"/>
              <a:cs typeface="Arial" panose="020B0604020202020204" pitchFamily="34" charset="0"/>
            </a:endParaRPr>
          </a:p>
        </p:txBody>
      </p:sp>
      <p:sp>
        <p:nvSpPr>
          <p:cNvPr id="13" name="Content Placeholder 4"/>
          <p:cNvSpPr txBox="1">
            <a:spLocks/>
          </p:cNvSpPr>
          <p:nvPr/>
        </p:nvSpPr>
        <p:spPr>
          <a:xfrm>
            <a:off x="6178550" y="2038869"/>
            <a:ext cx="2880390" cy="24724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defPPr>
              <a:defRPr lang="en-GB"/>
            </a:defPPr>
            <a:lvl1pPr marL="180000" lvl="0" indent="-180000" algn="l" eaLnBrk="1" hangingPunct="1">
              <a:lnSpc>
                <a:spcPct val="100000"/>
              </a:lnSpc>
              <a:spcBef>
                <a:spcPts val="700"/>
              </a:spcBef>
              <a:spcAft>
                <a:spcPts val="0"/>
              </a:spcAft>
              <a:buSzPct val="100000"/>
              <a:buChar char="•"/>
              <a:defRPr sz="1400" kern="0">
                <a:solidFill>
                  <a:srgbClr val="000000"/>
                </a:solidFill>
                <a:latin typeface="Arial"/>
              </a:defRPr>
            </a:lvl1pPr>
            <a:lvl2pPr marL="360000" lvl="1" indent="-180000" algn="l" eaLnBrk="1" hangingPunct="1">
              <a:lnSpc>
                <a:spcPct val="100000"/>
              </a:lnSpc>
              <a:spcBef>
                <a:spcPts val="300"/>
              </a:spcBef>
              <a:spcAft>
                <a:spcPts val="0"/>
              </a:spcAft>
              <a:buSzPct val="100000"/>
              <a:buFont typeface="Arial" charset="0"/>
              <a:buChar char="–"/>
              <a:defRPr sz="1400" kern="0" baseline="0">
                <a:solidFill>
                  <a:srgbClr val="000000"/>
                </a:solidFill>
                <a:latin typeface="Arial"/>
              </a:defRPr>
            </a:lvl2pPr>
            <a:lvl3pPr marL="540000" indent="-179388" algn="l" eaLnBrk="1" hangingPunct="1">
              <a:spcBef>
                <a:spcPts val="300"/>
              </a:spcBef>
              <a:spcAft>
                <a:spcPts val="0"/>
              </a:spcAft>
              <a:buFont typeface="Arial" charset="0"/>
              <a:buChar char="-"/>
              <a:defRPr sz="1400">
                <a:latin typeface="+mn-lt"/>
              </a:defRPr>
            </a:lvl3pPr>
            <a:lvl4pPr marL="720000" indent="-179388" algn="l" eaLnBrk="1" hangingPunct="1">
              <a:spcBef>
                <a:spcPts val="300"/>
              </a:spcBef>
              <a:spcAft>
                <a:spcPts val="0"/>
              </a:spcAft>
              <a:buFont typeface="Arial" charset="0"/>
              <a:buChar char="-"/>
              <a:defRPr sz="1400">
                <a:latin typeface="+mn-lt"/>
              </a:defRPr>
            </a:lvl4pPr>
            <a:lvl5pPr marL="900000" indent="-180000" algn="l" eaLnBrk="1" hangingPunct="1">
              <a:spcBef>
                <a:spcPts val="300"/>
              </a:spcBef>
              <a:spcAft>
                <a:spcPts val="0"/>
              </a:spcAft>
              <a:buFont typeface="Arial" panose="020B0604020202020204" pitchFamily="34" charset="0"/>
              <a:buChar char="-"/>
              <a:defRPr sz="1400">
                <a:latin typeface="+mn-lt"/>
              </a:defRPr>
            </a:lvl5pPr>
            <a:lvl6pPr marL="1080000" indent="-180000" fontAlgn="base">
              <a:spcBef>
                <a:spcPts val="300"/>
              </a:spcBef>
              <a:spcAft>
                <a:spcPts val="0"/>
              </a:spcAft>
              <a:buFont typeface="Arial" charset="0"/>
              <a:buChar char="-"/>
              <a:defRPr sz="1400" baseline="0">
                <a:latin typeface="+mn-lt"/>
              </a:defRPr>
            </a:lvl6pPr>
            <a:lvl7pPr marL="1260000" indent="-180000" fontAlgn="base">
              <a:spcBef>
                <a:spcPts val="300"/>
              </a:spcBef>
              <a:spcAft>
                <a:spcPts val="0"/>
              </a:spcAft>
              <a:buFont typeface="Arial" charset="0"/>
              <a:buChar char="-"/>
              <a:defRPr sz="1400">
                <a:latin typeface="+mn-lt"/>
              </a:defRPr>
            </a:lvl7pPr>
            <a:lvl8pPr marL="1440000" indent="-180000" fontAlgn="base">
              <a:spcBef>
                <a:spcPts val="300"/>
              </a:spcBef>
              <a:spcAft>
                <a:spcPts val="0"/>
              </a:spcAft>
              <a:buFont typeface="Arial" charset="0"/>
              <a:buChar char="-"/>
              <a:defRPr sz="1400">
                <a:latin typeface="+mn-lt"/>
              </a:defRPr>
            </a:lvl8pPr>
            <a:lvl9pPr marL="1620000" indent="-180000" fontAlgn="base">
              <a:spcBef>
                <a:spcPts val="300"/>
              </a:spcBef>
              <a:spcAft>
                <a:spcPts val="0"/>
              </a:spcAft>
              <a:buFont typeface="Arial" charset="0"/>
              <a:buChar char="-"/>
              <a:defRPr sz="1400" baseline="0">
                <a:latin typeface="+mn-lt"/>
              </a:defRPr>
            </a:lvl9pPr>
          </a:lstStyle>
          <a:p>
            <a:pPr>
              <a:spcBef>
                <a:spcPts val="400"/>
              </a:spcBef>
            </a:pPr>
            <a:r>
              <a:rPr lang="en-US" sz="1100" dirty="0" smtClean="0"/>
              <a:t>As required by Group, dollar </a:t>
            </a:r>
            <a:r>
              <a:rPr lang="en-US" sz="1100" dirty="0"/>
              <a:t>limits </a:t>
            </a:r>
            <a:r>
              <a:rPr lang="en-US" sz="1100" dirty="0" smtClean="0"/>
              <a:t>were set </a:t>
            </a:r>
            <a:r>
              <a:rPr lang="en-US" sz="1100" dirty="0"/>
              <a:t>against the exposure for </a:t>
            </a:r>
            <a:r>
              <a:rPr lang="en-US" sz="1100" dirty="0" smtClean="0"/>
              <a:t>material portfolios, including SBNA individual </a:t>
            </a:r>
            <a:r>
              <a:rPr lang="en-US" sz="1100" dirty="0"/>
              <a:t>industry, CRE, Multifamily, Financial &amp; </a:t>
            </a:r>
            <a:r>
              <a:rPr lang="en-US" sz="1100" dirty="0" smtClean="0"/>
              <a:t>Insurance and Project Finance, </a:t>
            </a:r>
          </a:p>
          <a:p>
            <a:pPr>
              <a:spcBef>
                <a:spcPts val="400"/>
              </a:spcBef>
            </a:pPr>
            <a:r>
              <a:rPr lang="en-US" sz="1100" dirty="0" smtClean="0"/>
              <a:t>For OCC industry group, CRE, Multifamily, and Project Finance, the </a:t>
            </a:r>
            <a:r>
              <a:rPr lang="en-US" sz="1100" dirty="0"/>
              <a:t>amber trigger was </a:t>
            </a:r>
            <a:r>
              <a:rPr lang="en-US" sz="1100" dirty="0" smtClean="0"/>
              <a:t>anchored as </a:t>
            </a:r>
            <a:r>
              <a:rPr lang="en-US" sz="1100" dirty="0"/>
              <a:t>a </a:t>
            </a:r>
            <a:r>
              <a:rPr lang="en-US" sz="1100" dirty="0" smtClean="0"/>
              <a:t>percentage of CET1+ACL with adjustment; </a:t>
            </a:r>
            <a:r>
              <a:rPr lang="en-US" sz="1100" dirty="0"/>
              <a:t>the red limit was adjusted up from amber trigger per management </a:t>
            </a:r>
            <a:r>
              <a:rPr lang="en-US" sz="1100" dirty="0" smtClean="0"/>
              <a:t>discretion</a:t>
            </a:r>
          </a:p>
          <a:p>
            <a:pPr>
              <a:spcBef>
                <a:spcPts val="400"/>
              </a:spcBef>
            </a:pPr>
            <a:r>
              <a:rPr lang="en-US" sz="1100" dirty="0" smtClean="0"/>
              <a:t>The amber trigger of Financial </a:t>
            </a:r>
            <a:r>
              <a:rPr lang="en-US" sz="1100" dirty="0"/>
              <a:t>&amp; Insurance segment </a:t>
            </a:r>
            <a:r>
              <a:rPr lang="en-US" sz="1100" dirty="0" smtClean="0"/>
              <a:t>was </a:t>
            </a:r>
            <a:r>
              <a:rPr lang="en-US" sz="1100" dirty="0"/>
              <a:t>set at </a:t>
            </a:r>
            <a:r>
              <a:rPr lang="en-US" sz="1100" dirty="0" smtClean="0"/>
              <a:t>the level of the </a:t>
            </a:r>
            <a:r>
              <a:rPr lang="en-US" sz="1100" dirty="0"/>
              <a:t>OCC industry </a:t>
            </a:r>
            <a:r>
              <a:rPr lang="en-US" sz="1100" dirty="0" smtClean="0"/>
              <a:t>group’s </a:t>
            </a:r>
            <a:r>
              <a:rPr lang="en-US" sz="1100" dirty="0"/>
              <a:t>red </a:t>
            </a:r>
            <a:r>
              <a:rPr lang="en-US" sz="1100" dirty="0" smtClean="0"/>
              <a:t>limit</a:t>
            </a:r>
          </a:p>
        </p:txBody>
      </p:sp>
      <p:cxnSp>
        <p:nvCxnSpPr>
          <p:cNvPr id="75" name="Straight Connector 74"/>
          <p:cNvCxnSpPr/>
          <p:nvPr/>
        </p:nvCxnSpPr>
        <p:spPr>
          <a:xfrm>
            <a:off x="5679998" y="1490223"/>
            <a:ext cx="0" cy="4871286"/>
          </a:xfrm>
          <a:prstGeom prst="line">
            <a:avLst/>
          </a:prstGeom>
          <a:ln>
            <a:solidFill>
              <a:schemeClr val="bg2"/>
            </a:solidFill>
            <a:tailEnd type="none"/>
          </a:ln>
        </p:spPr>
        <p:style>
          <a:lnRef idx="1">
            <a:schemeClr val="accent1"/>
          </a:lnRef>
          <a:fillRef idx="0">
            <a:schemeClr val="accent1"/>
          </a:fillRef>
          <a:effectRef idx="0">
            <a:schemeClr val="accent1"/>
          </a:effectRef>
          <a:fontRef idx="minor">
            <a:schemeClr val="tx1"/>
          </a:fontRef>
        </p:style>
      </p:cxnSp>
      <p:sp>
        <p:nvSpPr>
          <p:cNvPr id="76" name="Footnote"/>
          <p:cNvSpPr/>
          <p:nvPr/>
        </p:nvSpPr>
        <p:spPr bwMode="auto">
          <a:xfrm>
            <a:off x="1889851" y="6329610"/>
            <a:ext cx="681400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spAutoFit/>
          </a:bodyPr>
          <a:lstStyle/>
          <a:p>
            <a:pPr marL="0" lvl="1" algn="l">
              <a:lnSpc>
                <a:spcPct val="100000"/>
              </a:lnSpc>
              <a:spcBef>
                <a:spcPts val="0"/>
              </a:spcBef>
              <a:spcAft>
                <a:spcPts val="0"/>
              </a:spcAft>
            </a:pPr>
            <a:r>
              <a:rPr lang="en-US" sz="800" dirty="0">
                <a:sym typeface="Arial"/>
              </a:rPr>
              <a:t>Source: </a:t>
            </a:r>
            <a:r>
              <a:rPr lang="en-US" sz="800" dirty="0" smtClean="0">
                <a:sym typeface="Arial"/>
              </a:rPr>
              <a:t>“2016 RAS non-CCAR-linked metrics - SBNA.xlsx</a:t>
            </a:r>
            <a:r>
              <a:rPr lang="en-US" sz="800" dirty="0">
                <a:sym typeface="Arial"/>
              </a:rPr>
              <a:t>” </a:t>
            </a:r>
            <a:endParaRPr lang="en-US" sz="800" dirty="0" smtClean="0">
              <a:sym typeface="Arial"/>
            </a:endParaRPr>
          </a:p>
          <a:p>
            <a:pPr marL="228600" lvl="1" indent="-228600" algn="l">
              <a:lnSpc>
                <a:spcPct val="100000"/>
              </a:lnSpc>
              <a:spcBef>
                <a:spcPts val="0"/>
              </a:spcBef>
              <a:spcAft>
                <a:spcPts val="0"/>
              </a:spcAft>
              <a:buFont typeface="+mj-lt"/>
              <a:buAutoNum type="arabicPeriod"/>
            </a:pPr>
            <a:r>
              <a:rPr lang="en-US" sz="800" dirty="0" smtClean="0">
                <a:sym typeface="Arial"/>
              </a:rPr>
              <a:t>Exposure </a:t>
            </a:r>
            <a:r>
              <a:rPr lang="en-US" sz="800" dirty="0">
                <a:sym typeface="Arial"/>
              </a:rPr>
              <a:t>and CET1 + ACL as of </a:t>
            </a:r>
            <a:r>
              <a:rPr lang="en-US" sz="800" dirty="0" smtClean="0">
                <a:sym typeface="Arial"/>
              </a:rPr>
              <a:t>March 2016</a:t>
            </a:r>
          </a:p>
          <a:p>
            <a:pPr marL="228600" lvl="1" indent="-228600" algn="l">
              <a:lnSpc>
                <a:spcPct val="100000"/>
              </a:lnSpc>
              <a:spcBef>
                <a:spcPts val="0"/>
              </a:spcBef>
              <a:spcAft>
                <a:spcPts val="0"/>
              </a:spcAft>
              <a:buFont typeface="+mj-lt"/>
              <a:buAutoNum type="arabicPeriod"/>
            </a:pPr>
            <a:r>
              <a:rPr lang="en-US" sz="800" dirty="0" smtClean="0">
                <a:sym typeface="Arial"/>
              </a:rPr>
              <a:t>Individual industry segments based on the OCC industry segmentation</a:t>
            </a:r>
            <a:endParaRPr lang="en-US" sz="800" dirty="0">
              <a:sym typeface="Arial"/>
            </a:endParaRPr>
          </a:p>
        </p:txBody>
      </p:sp>
      <p:graphicFrame>
        <p:nvGraphicFramePr>
          <p:cNvPr id="78" name="Table 77"/>
          <p:cNvGraphicFramePr>
            <a:graphicFrameLocks noGrp="1"/>
          </p:cNvGraphicFramePr>
          <p:nvPr>
            <p:extLst>
              <p:ext uri="{D42A27DB-BD31-4B8C-83A1-F6EECF244321}">
                <p14:modId xmlns:p14="http://schemas.microsoft.com/office/powerpoint/2010/main" val="1459103147"/>
              </p:ext>
            </p:extLst>
          </p:nvPr>
        </p:nvGraphicFramePr>
        <p:xfrm>
          <a:off x="366710" y="2038869"/>
          <a:ext cx="4816477" cy="2540652"/>
        </p:xfrm>
        <a:graphic>
          <a:graphicData uri="http://schemas.openxmlformats.org/drawingml/2006/table">
            <a:tbl>
              <a:tblPr firstRow="1" bandRow="1">
                <a:tableStyleId>{839DD9DD-9E6C-4910-8AC0-68ADFF6A6AFC}</a:tableStyleId>
              </a:tblPr>
              <a:tblGrid>
                <a:gridCol w="1406885"/>
                <a:gridCol w="1214754"/>
                <a:gridCol w="1090653"/>
                <a:gridCol w="554739"/>
                <a:gridCol w="549446"/>
              </a:tblGrid>
              <a:tr h="481047">
                <a:tc>
                  <a:txBody>
                    <a:bodyPr/>
                    <a:lstStyle/>
                    <a:p>
                      <a:pPr marL="0" marR="0" lvl="1" indent="0"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1000" b="1" i="0" kern="1200" dirty="0" smtClean="0">
                          <a:solidFill>
                            <a:schemeClr val="accent1"/>
                          </a:solidFill>
                          <a:latin typeface="Arial" panose="020B0604020202020204" pitchFamily="34" charset="0"/>
                          <a:ea typeface="+mn-ea"/>
                          <a:cs typeface="Arial" panose="020B0604020202020204" pitchFamily="34" charset="0"/>
                        </a:rPr>
                        <a:t>Segment</a:t>
                      </a:r>
                    </a:p>
                  </a:txBody>
                  <a:tcPr marL="45720" marR="45720" marT="18288" marB="18288" anchor="ctr">
                    <a:lnR>
                      <a:noFill/>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marL="0" marR="0" lvl="1" indent="0"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1000" b="1" i="0" kern="1200" dirty="0" smtClean="0">
                          <a:solidFill>
                            <a:schemeClr val="accent1"/>
                          </a:solidFill>
                          <a:latin typeface="Arial" panose="020B0604020202020204" pitchFamily="34" charset="0"/>
                          <a:ea typeface="+mn-ea"/>
                          <a:cs typeface="Arial" panose="020B0604020202020204" pitchFamily="34" charset="0"/>
                        </a:rPr>
                        <a:t>Amber</a:t>
                      </a:r>
                      <a:r>
                        <a:rPr lang="en-US" sz="1000" b="1" i="0" kern="1200" baseline="0" dirty="0" smtClean="0">
                          <a:solidFill>
                            <a:schemeClr val="accent1"/>
                          </a:solidFill>
                          <a:latin typeface="Arial" panose="020B0604020202020204" pitchFamily="34" charset="0"/>
                          <a:ea typeface="+mn-ea"/>
                          <a:cs typeface="Arial" panose="020B0604020202020204" pitchFamily="34" charset="0"/>
                        </a:rPr>
                        <a:t> trigger c</a:t>
                      </a:r>
                      <a:r>
                        <a:rPr lang="en-US" sz="1000" b="1" i="0" kern="1200" dirty="0" smtClean="0">
                          <a:solidFill>
                            <a:schemeClr val="accent1"/>
                          </a:solidFill>
                          <a:latin typeface="Arial" panose="020B0604020202020204" pitchFamily="34" charset="0"/>
                          <a:ea typeface="+mn-ea"/>
                          <a:cs typeface="Arial" panose="020B0604020202020204" pitchFamily="34" charset="0"/>
                        </a:rPr>
                        <a:t>alculation</a:t>
                      </a:r>
                      <a:r>
                        <a:rPr lang="en-US" sz="1000" b="1" i="0" kern="1200" baseline="30000" dirty="0" smtClean="0">
                          <a:solidFill>
                            <a:schemeClr val="accent1"/>
                          </a:solidFill>
                          <a:latin typeface="Arial" panose="020B0604020202020204" pitchFamily="34" charset="0"/>
                          <a:ea typeface="+mn-ea"/>
                          <a:cs typeface="Arial" panose="020B0604020202020204" pitchFamily="34" charset="0"/>
                        </a:rPr>
                        <a:t>1</a:t>
                      </a:r>
                      <a:endParaRPr lang="en-US" sz="1000" b="1" i="0" kern="1200" dirty="0" smtClean="0">
                        <a:solidFill>
                          <a:schemeClr val="accent1"/>
                        </a:solidFill>
                        <a:latin typeface="Arial" panose="020B0604020202020204" pitchFamily="34" charset="0"/>
                        <a:ea typeface="+mn-ea"/>
                        <a:cs typeface="Arial" panose="020B0604020202020204" pitchFamily="34" charset="0"/>
                      </a:endParaRPr>
                    </a:p>
                  </a:txBody>
                  <a:tcPr marL="45720" marR="45720" marT="18288" marB="18288" anchor="ctr">
                    <a:lnL>
                      <a:noFill/>
                    </a:lnL>
                    <a:lnR>
                      <a:noFill/>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marL="0" marR="0" lvl="1" indent="0"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1000" b="1" i="0" kern="1200" dirty="0" smtClean="0">
                          <a:solidFill>
                            <a:schemeClr val="accent1"/>
                          </a:solidFill>
                          <a:latin typeface="Arial" panose="020B0604020202020204" pitchFamily="34" charset="0"/>
                          <a:ea typeface="+mn-ea"/>
                          <a:cs typeface="Arial" panose="020B0604020202020204" pitchFamily="34" charset="0"/>
                        </a:rPr>
                        <a:t>Red limit calculation</a:t>
                      </a:r>
                      <a:r>
                        <a:rPr lang="en-US" sz="1000" b="1" i="0" kern="1200" baseline="30000" dirty="0" smtClean="0">
                          <a:solidFill>
                            <a:schemeClr val="accent1"/>
                          </a:solidFill>
                          <a:latin typeface="Arial" panose="020B0604020202020204" pitchFamily="34" charset="0"/>
                          <a:ea typeface="+mn-ea"/>
                          <a:cs typeface="Arial" panose="020B0604020202020204" pitchFamily="34" charset="0"/>
                        </a:rPr>
                        <a:t>1</a:t>
                      </a:r>
                      <a:endParaRPr lang="en-US" sz="1000" b="1" i="0" kern="1200" dirty="0" smtClean="0">
                        <a:solidFill>
                          <a:schemeClr val="accent1"/>
                        </a:solidFill>
                        <a:latin typeface="Arial" panose="020B0604020202020204" pitchFamily="34" charset="0"/>
                        <a:ea typeface="+mn-ea"/>
                        <a:cs typeface="Arial" panose="020B0604020202020204" pitchFamily="34" charset="0"/>
                      </a:endParaRPr>
                    </a:p>
                  </a:txBody>
                  <a:tcPr marL="45720" marR="45720" marT="18288" marB="18288" anchor="ctr">
                    <a:lnL>
                      <a:noFill/>
                    </a:lnL>
                    <a:lnR>
                      <a:noFill/>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marL="0" marR="0" lvl="1" indent="0" algn="ctr"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1000" b="1" i="0" kern="1200" dirty="0" smtClean="0">
                          <a:solidFill>
                            <a:schemeClr val="tx1"/>
                          </a:solidFill>
                          <a:latin typeface="Arial" panose="020B0604020202020204" pitchFamily="34" charset="0"/>
                          <a:ea typeface="+mn-ea"/>
                          <a:cs typeface="Arial" panose="020B0604020202020204" pitchFamily="34" charset="0"/>
                        </a:rPr>
                        <a:t>Amber trigger</a:t>
                      </a:r>
                      <a:endParaRPr lang="en-US" sz="1000" b="1" i="0" kern="1200" dirty="0">
                        <a:solidFill>
                          <a:schemeClr val="tx1"/>
                        </a:solidFill>
                        <a:latin typeface="Arial" panose="020B0604020202020204" pitchFamily="34" charset="0"/>
                        <a:ea typeface="+mn-ea"/>
                        <a:cs typeface="Arial" panose="020B0604020202020204" pitchFamily="34" charset="0"/>
                      </a:endParaRPr>
                    </a:p>
                  </a:txBody>
                  <a:tcPr marL="45720" marR="45720" marT="18288" marB="18288" anchor="ctr">
                    <a:lnL>
                      <a:noFill/>
                    </a:lnL>
                    <a:lnR>
                      <a:noFill/>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1" indent="0" algn="ctr"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1000" b="1" i="0" kern="1200" dirty="0" smtClean="0">
                          <a:solidFill>
                            <a:schemeClr val="bg1"/>
                          </a:solidFill>
                          <a:latin typeface="Arial" panose="020B0604020202020204" pitchFamily="34" charset="0"/>
                          <a:ea typeface="+mn-ea"/>
                          <a:cs typeface="Arial" panose="020B0604020202020204" pitchFamily="34" charset="0"/>
                        </a:rPr>
                        <a:t>Red </a:t>
                      </a:r>
                    </a:p>
                    <a:p>
                      <a:pPr marL="0" marR="0" lvl="1" indent="0" algn="ctr"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1000" b="1" i="0" kern="1200" dirty="0" smtClean="0">
                          <a:solidFill>
                            <a:schemeClr val="bg1"/>
                          </a:solidFill>
                          <a:latin typeface="Arial" panose="020B0604020202020204" pitchFamily="34" charset="0"/>
                          <a:ea typeface="+mn-ea"/>
                          <a:cs typeface="Arial" panose="020B0604020202020204" pitchFamily="34" charset="0"/>
                        </a:rPr>
                        <a:t>limit</a:t>
                      </a:r>
                      <a:endParaRPr lang="en-US" sz="1000" b="1" i="0" kern="1200" dirty="0">
                        <a:solidFill>
                          <a:schemeClr val="bg1"/>
                        </a:solidFill>
                        <a:latin typeface="Arial" panose="020B0604020202020204" pitchFamily="34" charset="0"/>
                        <a:ea typeface="+mn-ea"/>
                        <a:cs typeface="Arial" panose="020B0604020202020204" pitchFamily="34" charset="0"/>
                      </a:endParaRPr>
                    </a:p>
                  </a:txBody>
                  <a:tcPr marL="45720" marR="45720" marT="18288" marB="18288" anchor="ctr">
                    <a:lnL>
                      <a:noFill/>
                    </a:lnL>
                    <a:lnR>
                      <a:noFill/>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r>
              <a:tr h="411921">
                <a:tc>
                  <a:txBody>
                    <a:bodyPr/>
                    <a:lstStyle/>
                    <a:p>
                      <a:pPr marL="0" marR="0" lvl="1" indent="0"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1000" b="1" i="0" kern="1200" dirty="0" smtClean="0">
                          <a:solidFill>
                            <a:schemeClr val="tx1"/>
                          </a:solidFill>
                          <a:latin typeface="Arial" panose="020B0604020202020204" pitchFamily="34" charset="0"/>
                          <a:ea typeface="+mn-ea"/>
                          <a:cs typeface="Arial" panose="020B0604020202020204" pitchFamily="34" charset="0"/>
                        </a:rPr>
                        <a:t>OCC industry group</a:t>
                      </a:r>
                      <a:r>
                        <a:rPr lang="en-US" sz="1000" b="1" i="0" kern="1200" baseline="30000" dirty="0" smtClean="0">
                          <a:solidFill>
                            <a:schemeClr val="tx1"/>
                          </a:solidFill>
                          <a:latin typeface="Arial" panose="020B0604020202020204" pitchFamily="34" charset="0"/>
                          <a:ea typeface="+mn-ea"/>
                          <a:cs typeface="Arial" panose="020B0604020202020204" pitchFamily="34" charset="0"/>
                        </a:rPr>
                        <a:t>2</a:t>
                      </a:r>
                    </a:p>
                  </a:txBody>
                  <a:tcPr marL="45720" marR="45720" marT="18288" marB="18288" anchor="ctr">
                    <a:lnR>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marL="0" marR="0" lvl="1" indent="0" algn="ctr"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1000" b="0" i="0" kern="1200" dirty="0" smtClean="0">
                          <a:solidFill>
                            <a:schemeClr val="tx1"/>
                          </a:solidFill>
                          <a:latin typeface="Arial" panose="020B0604020202020204" pitchFamily="34" charset="0"/>
                          <a:ea typeface="+mn-ea"/>
                          <a:cs typeface="Arial" panose="020B0604020202020204" pitchFamily="34" charset="0"/>
                        </a:rPr>
                        <a:t>50%*(CET1+ACL)</a:t>
                      </a:r>
                    </a:p>
                  </a:txBody>
                  <a:tcPr marL="45720" marR="45720" marT="18288" marB="18288" anchor="ctr">
                    <a:lnL>
                      <a:noFill/>
                    </a:lnL>
                    <a:lnR>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rowSpan="5">
                  <a:txBody>
                    <a:bodyPr/>
                    <a:lstStyle/>
                    <a:p>
                      <a:pPr marL="0" marR="0" lvl="1" indent="0" algn="ctr"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1000" b="0" i="0" kern="1200" dirty="0" smtClean="0">
                          <a:solidFill>
                            <a:schemeClr val="tx1"/>
                          </a:solidFill>
                          <a:latin typeface="Arial" panose="020B0604020202020204" pitchFamily="34" charset="0"/>
                          <a:ea typeface="+mn-ea"/>
                          <a:cs typeface="Arial" panose="020B0604020202020204" pitchFamily="34" charset="0"/>
                        </a:rPr>
                        <a:t>Management adjustment from Amber</a:t>
                      </a:r>
                    </a:p>
                  </a:txBody>
                  <a:tcPr marL="45720" marR="45720" marT="18288" marB="18288" anchor="ctr">
                    <a:lnL>
                      <a:noFill/>
                    </a:lnL>
                    <a:lnR>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lnSpc>
                          <a:spcPts val="1000"/>
                        </a:lnSpc>
                      </a:pPr>
                      <a:r>
                        <a:rPr lang="en-US" sz="1000" dirty="0" smtClean="0">
                          <a:latin typeface="Arial" panose="020B0604020202020204" pitchFamily="34" charset="0"/>
                          <a:cs typeface="Arial" panose="020B0604020202020204" pitchFamily="34" charset="0"/>
                        </a:rPr>
                        <a:t>$4.5B</a:t>
                      </a:r>
                      <a:endParaRPr lang="en-US" sz="1000" dirty="0">
                        <a:latin typeface="Arial" panose="020B0604020202020204" pitchFamily="34" charset="0"/>
                        <a:cs typeface="Arial" panose="020B0604020202020204" pitchFamily="34" charset="0"/>
                      </a:endParaRPr>
                    </a:p>
                  </a:txBody>
                  <a:tcPr marL="45720" marR="45720" marT="18288" marB="18288" anchor="ctr">
                    <a:lnL>
                      <a:noFill/>
                    </a:lnL>
                    <a:lnR>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FF4D1"/>
                    </a:solidFill>
                  </a:tcPr>
                </a:tc>
                <a:tc>
                  <a:txBody>
                    <a:bodyPr/>
                    <a:lstStyle/>
                    <a:p>
                      <a:pPr algn="ctr">
                        <a:lnSpc>
                          <a:spcPts val="1000"/>
                        </a:lnSpc>
                      </a:pPr>
                      <a:r>
                        <a:rPr lang="en-US" sz="1000" dirty="0" smtClean="0">
                          <a:latin typeface="Arial" panose="020B0604020202020204" pitchFamily="34" charset="0"/>
                          <a:cs typeface="Arial" panose="020B0604020202020204" pitchFamily="34" charset="0"/>
                        </a:rPr>
                        <a:t>$5.0B</a:t>
                      </a:r>
                      <a:endParaRPr lang="en-US" sz="1000" dirty="0">
                        <a:latin typeface="Arial" panose="020B0604020202020204" pitchFamily="34" charset="0"/>
                        <a:cs typeface="Arial" panose="020B0604020202020204" pitchFamily="34" charset="0"/>
                      </a:endParaRPr>
                    </a:p>
                  </a:txBody>
                  <a:tcPr marL="45720" marR="45720" marT="18288" marB="18288" anchor="ctr">
                    <a:lnL>
                      <a:noFill/>
                    </a:lnL>
                    <a:lnR>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r>
              <a:tr h="411921">
                <a:tc>
                  <a:txBody>
                    <a:bodyPr/>
                    <a:lstStyle/>
                    <a:p>
                      <a:pPr marL="0" marR="0" lvl="1" indent="0"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1000" b="1" i="0" kern="1200" dirty="0" smtClean="0">
                          <a:solidFill>
                            <a:schemeClr val="tx1"/>
                          </a:solidFill>
                          <a:latin typeface="Arial" panose="020B0604020202020204" pitchFamily="34" charset="0"/>
                          <a:ea typeface="+mn-ea"/>
                          <a:cs typeface="Arial" panose="020B0604020202020204" pitchFamily="34" charset="0"/>
                        </a:rPr>
                        <a:t>CRE</a:t>
                      </a:r>
                    </a:p>
                  </a:txBody>
                  <a:tcPr marL="45720" marR="45720" marT="18288" marB="18288" anchor="ctr">
                    <a:lnR>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marL="0" marR="0" lvl="1" indent="0" algn="ctr"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1000" b="0" i="0" kern="1200" dirty="0" smtClean="0">
                          <a:solidFill>
                            <a:schemeClr val="tx1"/>
                          </a:solidFill>
                          <a:latin typeface="Arial" panose="020B0604020202020204" pitchFamily="34" charset="0"/>
                          <a:ea typeface="+mn-ea"/>
                          <a:cs typeface="Arial" panose="020B0604020202020204" pitchFamily="34" charset="0"/>
                        </a:rPr>
                        <a:t>100%*(CET1+ACL)</a:t>
                      </a:r>
                    </a:p>
                  </a:txBody>
                  <a:tcPr marL="45720" marR="45720" marT="18288" marB="18288" anchor="ctr">
                    <a:lnL>
                      <a:noFill/>
                    </a:lnL>
                    <a:lnR>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vMerge="1">
                  <a:txBody>
                    <a:bodyPr/>
                    <a:lstStyle/>
                    <a:p>
                      <a:pPr marL="0" marR="0" lvl="1" indent="0" algn="ctr"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endParaRPr lang="en-US" sz="1000" b="0" i="0" kern="1200" dirty="0" smtClean="0">
                        <a:solidFill>
                          <a:schemeClr val="tx1"/>
                        </a:solidFill>
                        <a:latin typeface="Arial" panose="020B0604020202020204" pitchFamily="34" charset="0"/>
                        <a:ea typeface="+mn-ea"/>
                        <a:cs typeface="Arial" panose="020B0604020202020204" pitchFamily="34" charset="0"/>
                      </a:endParaRPr>
                    </a:p>
                  </a:txBody>
                  <a:tcPr marL="45720" marR="45720" marT="18288" marB="18288" anchor="ctr">
                    <a:lnL>
                      <a:noFill/>
                    </a:lnL>
                    <a:lnR>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lnSpc>
                          <a:spcPts val="1000"/>
                        </a:lnSpc>
                      </a:pPr>
                      <a:r>
                        <a:rPr lang="en-US" sz="1000" dirty="0" smtClean="0">
                          <a:latin typeface="Arial" panose="020B0604020202020204" pitchFamily="34" charset="0"/>
                          <a:cs typeface="Arial" panose="020B0604020202020204" pitchFamily="34" charset="0"/>
                        </a:rPr>
                        <a:t>$10.1B</a:t>
                      </a:r>
                      <a:endParaRPr lang="en-US" sz="1000" dirty="0">
                        <a:latin typeface="Arial" panose="020B0604020202020204" pitchFamily="34" charset="0"/>
                        <a:cs typeface="Arial" panose="020B0604020202020204" pitchFamily="34" charset="0"/>
                      </a:endParaRPr>
                    </a:p>
                  </a:txBody>
                  <a:tcPr marL="45720" marR="45720" marT="18288" marB="18288" anchor="ctr">
                    <a:lnL>
                      <a:noFill/>
                    </a:lnL>
                    <a:lnR>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FF4D1"/>
                    </a:solidFill>
                  </a:tcPr>
                </a:tc>
                <a:tc>
                  <a:txBody>
                    <a:bodyPr/>
                    <a:lstStyle/>
                    <a:p>
                      <a:pPr algn="ctr">
                        <a:lnSpc>
                          <a:spcPts val="1000"/>
                        </a:lnSpc>
                      </a:pPr>
                      <a:r>
                        <a:rPr lang="en-US" sz="1000" dirty="0" smtClean="0">
                          <a:latin typeface="Arial" panose="020B0604020202020204" pitchFamily="34" charset="0"/>
                          <a:cs typeface="Arial" panose="020B0604020202020204" pitchFamily="34" charset="0"/>
                        </a:rPr>
                        <a:t>$10.6B</a:t>
                      </a:r>
                      <a:endParaRPr lang="en-US" sz="1000" dirty="0">
                        <a:latin typeface="Arial" panose="020B0604020202020204" pitchFamily="34" charset="0"/>
                        <a:cs typeface="Arial" panose="020B0604020202020204" pitchFamily="34" charset="0"/>
                      </a:endParaRPr>
                    </a:p>
                  </a:txBody>
                  <a:tcPr marL="45720" marR="45720" marT="18288" marB="18288" anchor="ctr">
                    <a:lnL>
                      <a:noFill/>
                    </a:lnL>
                    <a:lnR>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r>
              <a:tr h="411921">
                <a:tc>
                  <a:txBody>
                    <a:bodyPr/>
                    <a:lstStyle/>
                    <a:p>
                      <a:pPr marL="0" marR="0" lvl="1" indent="0"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1000" b="1" i="0" kern="1200" dirty="0" smtClean="0">
                          <a:solidFill>
                            <a:schemeClr val="tx1"/>
                          </a:solidFill>
                          <a:latin typeface="Arial" panose="020B0604020202020204" pitchFamily="34" charset="0"/>
                          <a:ea typeface="+mn-ea"/>
                          <a:cs typeface="Arial" panose="020B0604020202020204" pitchFamily="34" charset="0"/>
                        </a:rPr>
                        <a:t>Multifamily</a:t>
                      </a:r>
                    </a:p>
                  </a:txBody>
                  <a:tcPr marL="45720" marR="45720" marT="18288" marB="18288" anchor="ctr">
                    <a:lnR>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marL="0" marR="0" lvl="1" indent="0" algn="ctr"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1000" b="0" i="0" kern="1200" dirty="0" smtClean="0">
                          <a:solidFill>
                            <a:schemeClr val="tx1"/>
                          </a:solidFill>
                          <a:latin typeface="Arial" panose="020B0604020202020204" pitchFamily="34" charset="0"/>
                          <a:ea typeface="+mn-ea"/>
                          <a:cs typeface="Arial" panose="020B0604020202020204" pitchFamily="34" charset="0"/>
                        </a:rPr>
                        <a:t>105%*(CET1+ACL)</a:t>
                      </a:r>
                    </a:p>
                  </a:txBody>
                  <a:tcPr marL="45720" marR="45720" marT="18288" marB="18288" anchor="ctr">
                    <a:lnL>
                      <a:noFill/>
                    </a:lnL>
                    <a:lnR>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vMerge="1">
                  <a:txBody>
                    <a:bodyPr/>
                    <a:lstStyle/>
                    <a:p>
                      <a:pPr marL="0" marR="0" lvl="1" indent="0" algn="ctr"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endParaRPr lang="en-US" sz="1000" b="0" i="0" kern="1200" dirty="0" smtClean="0">
                        <a:solidFill>
                          <a:schemeClr val="tx1"/>
                        </a:solidFill>
                        <a:latin typeface="Arial" panose="020B0604020202020204" pitchFamily="34" charset="0"/>
                        <a:ea typeface="+mn-ea"/>
                        <a:cs typeface="Arial" panose="020B0604020202020204" pitchFamily="34" charset="0"/>
                      </a:endParaRPr>
                    </a:p>
                  </a:txBody>
                  <a:tcPr marL="45720" marR="45720" marT="18288" marB="18288" anchor="ctr">
                    <a:lnL>
                      <a:noFill/>
                    </a:lnL>
                    <a:lnR>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lnSpc>
                          <a:spcPts val="1000"/>
                        </a:lnSpc>
                      </a:pPr>
                      <a:r>
                        <a:rPr lang="en-US" sz="1000" dirty="0" smtClean="0">
                          <a:latin typeface="Arial" panose="020B0604020202020204" pitchFamily="34" charset="0"/>
                          <a:cs typeface="Arial" panose="020B0604020202020204" pitchFamily="34" charset="0"/>
                        </a:rPr>
                        <a:t>$10.6B</a:t>
                      </a:r>
                      <a:endParaRPr lang="en-US" sz="1000" dirty="0">
                        <a:latin typeface="Arial" panose="020B0604020202020204" pitchFamily="34" charset="0"/>
                        <a:cs typeface="Arial" panose="020B0604020202020204" pitchFamily="34" charset="0"/>
                      </a:endParaRPr>
                    </a:p>
                  </a:txBody>
                  <a:tcPr marL="45720" marR="45720" marT="18288" marB="18288" anchor="ctr">
                    <a:lnL>
                      <a:noFill/>
                    </a:lnL>
                    <a:lnR>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FF4D1"/>
                    </a:solidFill>
                  </a:tcPr>
                </a:tc>
                <a:tc>
                  <a:txBody>
                    <a:bodyPr/>
                    <a:lstStyle/>
                    <a:p>
                      <a:pPr algn="ctr">
                        <a:lnSpc>
                          <a:spcPts val="1000"/>
                        </a:lnSpc>
                      </a:pPr>
                      <a:r>
                        <a:rPr lang="en-US" sz="1000" dirty="0" smtClean="0">
                          <a:latin typeface="Arial" panose="020B0604020202020204" pitchFamily="34" charset="0"/>
                          <a:cs typeface="Arial" panose="020B0604020202020204" pitchFamily="34" charset="0"/>
                        </a:rPr>
                        <a:t>$11.1B</a:t>
                      </a:r>
                      <a:endParaRPr lang="en-US" sz="1000" dirty="0">
                        <a:latin typeface="Arial" panose="020B0604020202020204" pitchFamily="34" charset="0"/>
                        <a:cs typeface="Arial" panose="020B0604020202020204" pitchFamily="34" charset="0"/>
                      </a:endParaRPr>
                    </a:p>
                  </a:txBody>
                  <a:tcPr marL="45720" marR="45720" marT="18288" marB="18288" anchor="ctr">
                    <a:lnL>
                      <a:noFill/>
                    </a:lnL>
                    <a:lnR>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r>
              <a:tr h="411921">
                <a:tc>
                  <a:txBody>
                    <a:bodyPr/>
                    <a:lstStyle/>
                    <a:p>
                      <a:pPr marL="0" marR="0" lvl="1" indent="0"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1000" b="1" i="0" kern="1200" dirty="0" smtClean="0">
                          <a:solidFill>
                            <a:schemeClr val="tx1"/>
                          </a:solidFill>
                          <a:latin typeface="Arial" panose="020B0604020202020204" pitchFamily="34" charset="0"/>
                          <a:ea typeface="+mn-ea"/>
                          <a:cs typeface="Arial" panose="020B0604020202020204" pitchFamily="34" charset="0"/>
                        </a:rPr>
                        <a:t>Project Finance</a:t>
                      </a:r>
                    </a:p>
                  </a:txBody>
                  <a:tcPr marL="45720" marR="45720" marT="18288" marB="18288" anchor="ctr">
                    <a:lnR>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marL="0" marR="0" lvl="1" indent="0" algn="ctr"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1000" b="0" i="0" kern="1200" dirty="0" smtClean="0">
                          <a:solidFill>
                            <a:schemeClr val="tx1"/>
                          </a:solidFill>
                          <a:latin typeface="Arial" panose="020B0604020202020204" pitchFamily="34" charset="0"/>
                          <a:ea typeface="+mn-ea"/>
                          <a:cs typeface="Arial" panose="020B0604020202020204" pitchFamily="34" charset="0"/>
                        </a:rPr>
                        <a:t>40%*(CET1+ACL)</a:t>
                      </a:r>
                    </a:p>
                  </a:txBody>
                  <a:tcPr marL="45720" marR="45720" marT="18288" marB="18288" anchor="ctr">
                    <a:lnL>
                      <a:noFill/>
                    </a:lnL>
                    <a:lnR>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vMerge="1">
                  <a:txBody>
                    <a:bodyPr/>
                    <a:lstStyle/>
                    <a:p>
                      <a:pPr marL="0" marR="0" lvl="1" indent="0" algn="ctr"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endParaRPr lang="en-US" sz="1000" b="0" i="0" kern="1200" dirty="0" smtClean="0">
                        <a:solidFill>
                          <a:schemeClr val="tx1"/>
                        </a:solidFill>
                        <a:latin typeface="Arial" panose="020B0604020202020204" pitchFamily="34" charset="0"/>
                        <a:ea typeface="+mn-ea"/>
                        <a:cs typeface="Arial" panose="020B0604020202020204" pitchFamily="34" charset="0"/>
                      </a:endParaRPr>
                    </a:p>
                  </a:txBody>
                  <a:tcPr marL="45720" marR="45720" marT="18288" marB="18288" anchor="ctr">
                    <a:lnL>
                      <a:noFill/>
                    </a:lnL>
                    <a:lnR>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lnSpc>
                          <a:spcPts val="1000"/>
                        </a:lnSpc>
                      </a:pPr>
                      <a:r>
                        <a:rPr lang="en-US" sz="1000" dirty="0" smtClean="0">
                          <a:latin typeface="Arial" panose="020B0604020202020204" pitchFamily="34" charset="0"/>
                          <a:cs typeface="Arial" panose="020B0604020202020204" pitchFamily="34" charset="0"/>
                        </a:rPr>
                        <a:t>$3.75B</a:t>
                      </a:r>
                      <a:endParaRPr lang="en-US" sz="1000" dirty="0">
                        <a:latin typeface="Arial" panose="020B0604020202020204" pitchFamily="34" charset="0"/>
                        <a:cs typeface="Arial" panose="020B0604020202020204" pitchFamily="34" charset="0"/>
                      </a:endParaRPr>
                    </a:p>
                  </a:txBody>
                  <a:tcPr marL="45720" marR="45720" marT="18288" marB="18288" anchor="ctr">
                    <a:lnL>
                      <a:noFill/>
                    </a:lnL>
                    <a:lnR>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FF4D1"/>
                    </a:solidFill>
                  </a:tcPr>
                </a:tc>
                <a:tc>
                  <a:txBody>
                    <a:bodyPr/>
                    <a:lstStyle/>
                    <a:p>
                      <a:pPr algn="ctr">
                        <a:lnSpc>
                          <a:spcPts val="1000"/>
                        </a:lnSpc>
                      </a:pPr>
                      <a:r>
                        <a:rPr lang="en-US" sz="1000" dirty="0" smtClean="0">
                          <a:latin typeface="Arial" panose="020B0604020202020204" pitchFamily="34" charset="0"/>
                          <a:cs typeface="Arial" panose="020B0604020202020204" pitchFamily="34" charset="0"/>
                        </a:rPr>
                        <a:t>$4.25B</a:t>
                      </a:r>
                      <a:endParaRPr lang="en-US" sz="1000" dirty="0">
                        <a:latin typeface="Arial" panose="020B0604020202020204" pitchFamily="34" charset="0"/>
                        <a:cs typeface="Arial" panose="020B0604020202020204" pitchFamily="34" charset="0"/>
                      </a:endParaRPr>
                    </a:p>
                  </a:txBody>
                  <a:tcPr marL="45720" marR="45720" marT="18288" marB="18288" anchor="ctr">
                    <a:lnL>
                      <a:noFill/>
                    </a:lnL>
                    <a:lnR>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r>
              <a:tr h="411921">
                <a:tc>
                  <a:txBody>
                    <a:bodyPr/>
                    <a:lstStyle/>
                    <a:p>
                      <a:pPr marL="0" marR="0" lvl="1" indent="0"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1000" b="1" i="0" kern="1200" dirty="0" smtClean="0">
                          <a:solidFill>
                            <a:schemeClr val="tx1"/>
                          </a:solidFill>
                          <a:latin typeface="Arial" panose="020B0604020202020204" pitchFamily="34" charset="0"/>
                          <a:ea typeface="+mn-ea"/>
                          <a:cs typeface="Arial" panose="020B0604020202020204" pitchFamily="34" charset="0"/>
                        </a:rPr>
                        <a:t>Financial &amp; Insurance</a:t>
                      </a:r>
                    </a:p>
                  </a:txBody>
                  <a:tcPr marL="45720" marR="45720" marT="18288" marB="18288" anchor="ctr">
                    <a:lnR>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marL="0" marR="0" lvl="1" indent="0" algn="ctr"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1000" b="0" i="0" kern="1200" dirty="0" smtClean="0">
                          <a:solidFill>
                            <a:schemeClr val="tx1"/>
                          </a:solidFill>
                          <a:latin typeface="Arial" panose="020B0604020202020204" pitchFamily="34" charset="0"/>
                          <a:ea typeface="+mn-ea"/>
                          <a:cs typeface="Arial" panose="020B0604020202020204" pitchFamily="34" charset="0"/>
                        </a:rPr>
                        <a:t>$5.0B(OCC Red)</a:t>
                      </a:r>
                    </a:p>
                  </a:txBody>
                  <a:tcPr marL="45720" marR="45720" marT="18288" marB="18288" anchor="ctr">
                    <a:lnL>
                      <a:noFill/>
                    </a:lnL>
                    <a:lnR>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vMerge="1">
                  <a:txBody>
                    <a:bodyPr/>
                    <a:lstStyle/>
                    <a:p>
                      <a:pPr marL="0" marR="0" lvl="1" indent="0" algn="ctr"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endParaRPr lang="en-US" sz="1000" b="0" i="0" kern="1200" dirty="0" smtClean="0">
                        <a:solidFill>
                          <a:schemeClr val="tx1"/>
                        </a:solidFill>
                        <a:latin typeface="Arial" panose="020B0604020202020204" pitchFamily="34" charset="0"/>
                        <a:ea typeface="+mn-ea"/>
                        <a:cs typeface="Arial" panose="020B0604020202020204" pitchFamily="34" charset="0"/>
                      </a:endParaRPr>
                    </a:p>
                  </a:txBody>
                  <a:tcPr marL="45720" marR="45720" marT="18288" marB="18288" anchor="ctr">
                    <a:lnL>
                      <a:noFill/>
                    </a:lnL>
                    <a:lnR>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lnSpc>
                          <a:spcPts val="1000"/>
                        </a:lnSpc>
                      </a:pPr>
                      <a:r>
                        <a:rPr lang="en-US" sz="1000" dirty="0" smtClean="0">
                          <a:latin typeface="Arial" panose="020B0604020202020204" pitchFamily="34" charset="0"/>
                          <a:cs typeface="Arial" panose="020B0604020202020204" pitchFamily="34" charset="0"/>
                        </a:rPr>
                        <a:t>$5.0B</a:t>
                      </a:r>
                      <a:endParaRPr lang="en-US" sz="1000" dirty="0">
                        <a:latin typeface="Arial" panose="020B0604020202020204" pitchFamily="34" charset="0"/>
                        <a:cs typeface="Arial" panose="020B0604020202020204" pitchFamily="34" charset="0"/>
                      </a:endParaRPr>
                    </a:p>
                  </a:txBody>
                  <a:tcPr marL="45720" marR="45720" marT="18288" marB="18288" anchor="ctr">
                    <a:lnL>
                      <a:noFill/>
                    </a:lnL>
                    <a:lnR>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FF4D1"/>
                    </a:solidFill>
                  </a:tcPr>
                </a:tc>
                <a:tc>
                  <a:txBody>
                    <a:bodyPr/>
                    <a:lstStyle/>
                    <a:p>
                      <a:pPr algn="ctr">
                        <a:lnSpc>
                          <a:spcPts val="1000"/>
                        </a:lnSpc>
                      </a:pPr>
                      <a:r>
                        <a:rPr lang="en-US" sz="1000" dirty="0" smtClean="0">
                          <a:latin typeface="Arial" panose="020B0604020202020204" pitchFamily="34" charset="0"/>
                          <a:cs typeface="Arial" panose="020B0604020202020204" pitchFamily="34" charset="0"/>
                        </a:rPr>
                        <a:t>$5.5B</a:t>
                      </a:r>
                      <a:endParaRPr lang="en-US" sz="1000" dirty="0">
                        <a:latin typeface="Arial" panose="020B0604020202020204" pitchFamily="34" charset="0"/>
                        <a:cs typeface="Arial" panose="020B0604020202020204" pitchFamily="34" charset="0"/>
                      </a:endParaRPr>
                    </a:p>
                  </a:txBody>
                  <a:tcPr marL="45720" marR="45720" marT="18288" marB="18288" anchor="ctr">
                    <a:lnL>
                      <a:noFill/>
                    </a:lnL>
                    <a:lnR>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r>
            </a:tbl>
          </a:graphicData>
        </a:graphic>
      </p:graphicFrame>
      <p:sp>
        <p:nvSpPr>
          <p:cNvPr id="82" name="Text Placeholder 6"/>
          <p:cNvSpPr txBox="1">
            <a:spLocks/>
          </p:cNvSpPr>
          <p:nvPr/>
        </p:nvSpPr>
        <p:spPr>
          <a:xfrm>
            <a:off x="366713" y="1463040"/>
            <a:ext cx="4114800" cy="254568"/>
          </a:xfrm>
          <a:prstGeom prst="rect">
            <a:avLst/>
          </a:prstGeom>
        </p:spPr>
        <p:txBody>
          <a:bodyPr lIns="0" tIns="0" rIns="0" bIns="0"/>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fontAlgn="auto">
              <a:lnSpc>
                <a:spcPct val="100000"/>
              </a:lnSpc>
              <a:spcAft>
                <a:spcPts val="0"/>
              </a:spcAft>
              <a:buNone/>
            </a:pPr>
            <a:r>
              <a:rPr lang="en-GB" sz="1400" b="1" dirty="0" smtClean="0">
                <a:solidFill>
                  <a:schemeClr val="accent1"/>
                </a:solidFill>
                <a:latin typeface="Arial" panose="020B0604020202020204" pitchFamily="34" charset="0"/>
                <a:cs typeface="Arial" panose="020B0604020202020204" pitchFamily="34" charset="0"/>
              </a:rPr>
              <a:t>Concentration metrics calculations</a:t>
            </a:r>
            <a:endParaRPr lang="en-US" sz="1400" b="1" dirty="0">
              <a:latin typeface="Arial" panose="020B0604020202020204" pitchFamily="34" charset="0"/>
              <a:cs typeface="Arial" panose="020B0604020202020204" pitchFamily="34" charset="0"/>
            </a:endParaRPr>
          </a:p>
        </p:txBody>
      </p:sp>
      <p:grpSp>
        <p:nvGrpSpPr>
          <p:cNvPr id="14" name="Group 13"/>
          <p:cNvGrpSpPr/>
          <p:nvPr/>
        </p:nvGrpSpPr>
        <p:grpSpPr>
          <a:xfrm>
            <a:off x="443921" y="72184"/>
            <a:ext cx="4248390" cy="189008"/>
            <a:chOff x="403281" y="164517"/>
            <a:chExt cx="4248390" cy="189008"/>
          </a:xfrm>
        </p:grpSpPr>
        <p:sp>
          <p:nvSpPr>
            <p:cNvPr id="15" name="Text Box 75"/>
            <p:cNvSpPr txBox="1">
              <a:spLocks noChangeArrowheads="1"/>
            </p:cNvSpPr>
            <p:nvPr/>
          </p:nvSpPr>
          <p:spPr bwMode="gray">
            <a:xfrm>
              <a:off x="636148" y="166688"/>
              <a:ext cx="4015523" cy="184666"/>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none" lIns="0" tIns="0" rIns="0" bIns="0">
              <a:spAutoFit/>
            </a:bodyPr>
            <a:lstStyle/>
            <a:p>
              <a:pPr algn="l">
                <a:lnSpc>
                  <a:spcPct val="100000"/>
                </a:lnSpc>
              </a:pPr>
              <a:r>
                <a:rPr lang="en-US" sz="1200" dirty="0">
                  <a:solidFill>
                    <a:srgbClr val="FF0000"/>
                  </a:solidFill>
                </a:rPr>
                <a:t>Credit </a:t>
              </a:r>
              <a:r>
                <a:rPr lang="en-US" sz="1200" dirty="0" smtClean="0">
                  <a:solidFill>
                    <a:srgbClr val="FF0000"/>
                  </a:solidFill>
                </a:rPr>
                <a:t>risk – Concentration: </a:t>
              </a:r>
              <a:r>
                <a:rPr lang="en-US" sz="1200" dirty="0">
                  <a:solidFill>
                    <a:schemeClr val="accent1"/>
                  </a:solidFill>
                </a:rPr>
                <a:t>Calibration – </a:t>
              </a:r>
              <a:r>
                <a:rPr lang="en-US" sz="1200" dirty="0" smtClean="0">
                  <a:solidFill>
                    <a:srgbClr val="FF0000"/>
                  </a:solidFill>
                </a:rPr>
                <a:t>Material portfolios</a:t>
              </a:r>
              <a:endParaRPr lang="en-US" sz="1200" dirty="0">
                <a:solidFill>
                  <a:srgbClr val="FF0000"/>
                </a:solidFill>
              </a:endParaRPr>
            </a:p>
          </p:txBody>
        </p:sp>
        <p:sp>
          <p:nvSpPr>
            <p:cNvPr id="16" name="Oval 15"/>
            <p:cNvSpPr/>
            <p:nvPr/>
          </p:nvSpPr>
          <p:spPr bwMode="auto">
            <a:xfrm>
              <a:off x="403281" y="164517"/>
              <a:ext cx="189008" cy="189008"/>
            </a:xfrm>
            <a:prstGeom prst="ellipse">
              <a:avLst/>
            </a:prstGeom>
            <a:solidFill>
              <a:srgbClr val="FF000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lang="en-US" b="1" dirty="0">
                  <a:solidFill>
                    <a:schemeClr val="bg1"/>
                  </a:solidFill>
                  <a:ea typeface="ＭＳ Ｐゴシック" pitchFamily="-112" charset="-128"/>
                  <a:cs typeface="ＭＳ Ｐゴシック" pitchFamily="-112" charset="-128"/>
                </a:rPr>
                <a:t>2</a:t>
              </a:r>
              <a:endParaRPr kumimoji="0" lang="en-US" b="1" i="0" u="none" strike="noStrike" cap="none" normalizeH="0" baseline="0" dirty="0">
                <a:ln>
                  <a:noFill/>
                </a:ln>
                <a:solidFill>
                  <a:schemeClr val="bg1"/>
                </a:solidFill>
                <a:effectLst/>
                <a:latin typeface="Arial" charset="0"/>
                <a:ea typeface="ＭＳ Ｐゴシック" pitchFamily="-112" charset="-128"/>
                <a:cs typeface="ＭＳ Ｐゴシック" pitchFamily="-112" charset="-128"/>
              </a:endParaRPr>
            </a:p>
          </p:txBody>
        </p:sp>
      </p:grpSp>
    </p:spTree>
    <p:extLst>
      <p:ext uri="{BB962C8B-B14F-4D97-AF65-F5344CB8AC3E}">
        <p14:creationId xmlns:p14="http://schemas.microsoft.com/office/powerpoint/2010/main" val="38040750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extLst>
              <p:ext uri="{D42A27DB-BD31-4B8C-83A1-F6EECF244321}">
                <p14:modId xmlns:p14="http://schemas.microsoft.com/office/powerpoint/2010/main" val="1374096078"/>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87030" name="think-cell Slide" r:id="rId34" imgW="270" imgH="270" progId="TCLayout.ActiveDocument.1">
                  <p:embed/>
                </p:oleObj>
              </mc:Choice>
              <mc:Fallback>
                <p:oleObj name="think-cell Slide" r:id="rId34" imgW="270" imgH="270" progId="TCLayout.ActiveDocument.1">
                  <p:embed/>
                  <p:pic>
                    <p:nvPicPr>
                      <p:cNvPr id="0" name=""/>
                      <p:cNvPicPr/>
                      <p:nvPr/>
                    </p:nvPicPr>
                    <p:blipFill>
                      <a:blip r:embed="rId35"/>
                      <a:stretch>
                        <a:fillRect/>
                      </a:stretch>
                    </p:blipFill>
                    <p:spPr>
                      <a:xfrm>
                        <a:off x="1588" y="1588"/>
                        <a:ext cx="1587" cy="1587"/>
                      </a:xfrm>
                      <a:prstGeom prst="rect">
                        <a:avLst/>
                      </a:prstGeom>
                    </p:spPr>
                  </p:pic>
                </p:oleObj>
              </mc:Fallback>
            </mc:AlternateContent>
          </a:graphicData>
        </a:graphic>
      </p:graphicFrame>
      <p:sp>
        <p:nvSpPr>
          <p:cNvPr id="3" name="Rectangle 2" hidden="1"/>
          <p:cNvSpPr/>
          <p:nvPr>
            <p:custDataLst>
              <p:tags r:id="rId3"/>
            </p:custDataLst>
          </p:nvPr>
        </p:nvSpPr>
        <p:spPr bwMode="auto">
          <a:xfrm>
            <a:off x="0" y="0"/>
            <a:ext cx="158750" cy="158750"/>
          </a:xfrm>
          <a:prstGeom prst="rect">
            <a:avLst/>
          </a:prstGeom>
          <a:solidFill>
            <a:schemeClr val="accent1">
              <a:lumMod val="20000"/>
              <a:lumOff val="8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vert="horz" wrap="none" lIns="0" tIns="0" rIns="0" bIns="0" numCol="1" spcCol="0" rtlCol="0" anchor="ctr" anchorCtr="0">
            <a:noAutofit/>
          </a:bodyPr>
          <a:lstStyle/>
          <a:p>
            <a:pPr>
              <a:lnSpc>
                <a:spcPct val="100000"/>
              </a:lnSpc>
            </a:pPr>
            <a:endParaRPr lang="en-GB" sz="1100" dirty="0" smtClean="0">
              <a:solidFill>
                <a:schemeClr val="tx1"/>
              </a:solidFill>
              <a:latin typeface="Arial"/>
              <a:cs typeface="Arial"/>
              <a:sym typeface="Arial"/>
            </a:endParaRPr>
          </a:p>
        </p:txBody>
      </p:sp>
      <p:graphicFrame>
        <p:nvGraphicFramePr>
          <p:cNvPr id="107" name="Object 106"/>
          <p:cNvGraphicFramePr>
            <a:graphicFrameLocks/>
          </p:cNvGraphicFramePr>
          <p:nvPr>
            <p:custDataLst>
              <p:tags r:id="rId4"/>
            </p:custDataLst>
            <p:extLst>
              <p:ext uri="{D42A27DB-BD31-4B8C-83A1-F6EECF244321}">
                <p14:modId xmlns:p14="http://schemas.microsoft.com/office/powerpoint/2010/main" val="2662793159"/>
              </p:ext>
            </p:extLst>
          </p:nvPr>
        </p:nvGraphicFramePr>
        <p:xfrm>
          <a:off x="2590800" y="1828800"/>
          <a:ext cx="1838257" cy="4009935"/>
        </p:xfrm>
        <a:graphic>
          <a:graphicData uri="http://schemas.openxmlformats.org/presentationml/2006/ole">
            <mc:AlternateContent xmlns:mc="http://schemas.openxmlformats.org/markup-compatibility/2006">
              <mc:Choice xmlns:v="urn:schemas-microsoft-com:vml" Requires="v">
                <p:oleObj spid="_x0000_s287031" name="Chart" r:id="rId36" imgW="1838257" imgH="4009935" progId="MSGraph.Chart.8">
                  <p:embed followColorScheme="full"/>
                </p:oleObj>
              </mc:Choice>
              <mc:Fallback>
                <p:oleObj name="Chart" r:id="rId36" imgW="1838257" imgH="4009935" progId="MSGraph.Chart.8">
                  <p:embed followColorScheme="full"/>
                  <p:pic>
                    <p:nvPicPr>
                      <p:cNvPr id="0" name=""/>
                      <p:cNvPicPr/>
                      <p:nvPr/>
                    </p:nvPicPr>
                    <p:blipFill>
                      <a:blip r:embed="rId37"/>
                      <a:stretch>
                        <a:fillRect/>
                      </a:stretch>
                    </p:blipFill>
                    <p:spPr>
                      <a:xfrm>
                        <a:off x="2590800" y="1828800"/>
                        <a:ext cx="1838257" cy="4009935"/>
                      </a:xfrm>
                      <a:prstGeom prst="rect">
                        <a:avLst/>
                      </a:prstGeom>
                    </p:spPr>
                  </p:pic>
                </p:oleObj>
              </mc:Fallback>
            </mc:AlternateContent>
          </a:graphicData>
        </a:graphic>
      </p:graphicFrame>
      <p:sp>
        <p:nvSpPr>
          <p:cNvPr id="18" name="Text Placeholder 51"/>
          <p:cNvSpPr>
            <a:spLocks noGrp="1"/>
          </p:cNvSpPr>
          <p:nvPr>
            <p:custDataLst>
              <p:tags r:id="rId5"/>
            </p:custDataLst>
          </p:nvPr>
        </p:nvSpPr>
        <p:spPr bwMode="auto">
          <a:xfrm>
            <a:off x="1941513" y="5413375"/>
            <a:ext cx="654050" cy="136525"/>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153988" indent="-153988" algn="l" rtl="0" eaLnBrk="1" fontAlgn="base" hangingPunct="1">
              <a:spcBef>
                <a:spcPct val="20000"/>
              </a:spcBef>
              <a:spcAft>
                <a:spcPct val="0"/>
              </a:spcAft>
              <a:defRPr sz="1600">
                <a:solidFill>
                  <a:schemeClr val="tx2"/>
                </a:solidFill>
                <a:latin typeface="+mn-lt"/>
                <a:ea typeface="+mn-ea"/>
                <a:cs typeface="+mn-cs"/>
              </a:defRPr>
            </a:lvl1pPr>
            <a:lvl2pPr marL="461963" indent="-231775" algn="l" rtl="0" eaLnBrk="1" fontAlgn="base" hangingPunct="1">
              <a:lnSpc>
                <a:spcPct val="120000"/>
              </a:lnSpc>
              <a:spcBef>
                <a:spcPct val="20000"/>
              </a:spcBef>
              <a:spcAft>
                <a:spcPct val="0"/>
              </a:spcAft>
              <a:buClr>
                <a:schemeClr val="tx1"/>
              </a:buClr>
              <a:buFont typeface="Wingdings" pitchFamily="2" charset="2"/>
              <a:buChar char="§"/>
              <a:defRPr sz="1400">
                <a:solidFill>
                  <a:schemeClr val="tx2"/>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200">
                <a:solidFill>
                  <a:schemeClr val="tx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tx2"/>
                </a:solidFill>
                <a:latin typeface="Arial" charset="0"/>
                <a:ea typeface="+mn-ea"/>
                <a:cs typeface="+mn-cs"/>
              </a:defRPr>
            </a:lvl4pPr>
            <a:lvl5pPr marL="857250" indent="-115888" algn="l" rtl="0" eaLnBrk="1" fontAlgn="base" hangingPunct="1">
              <a:spcBef>
                <a:spcPct val="20000"/>
              </a:spcBef>
              <a:spcAft>
                <a:spcPct val="0"/>
              </a:spcAft>
              <a:buClr>
                <a:schemeClr val="tx1"/>
              </a:buClr>
              <a:defRPr sz="800">
                <a:solidFill>
                  <a:schemeClr val="tx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0" indent="0" algn="r">
              <a:lnSpc>
                <a:spcPct val="100000"/>
              </a:lnSpc>
              <a:spcBef>
                <a:spcPct val="0"/>
              </a:spcBef>
            </a:pPr>
            <a:fld id="{81D3A95A-7EA9-45CF-9858-652C1C82A2CC}" type="datetime'A''''''g''r''''''''ib''''''''''''us''''i''nes''''''''''''''s'">
              <a:rPr lang="en-US" sz="900">
                <a:solidFill>
                  <a:schemeClr val="tx1"/>
                </a:solidFill>
                <a:latin typeface="Arial"/>
                <a:cs typeface="Arial"/>
                <a:sym typeface="Arial"/>
              </a:rPr>
              <a:pPr/>
              <a:t>Agribusiness</a:t>
            </a:fld>
            <a:endParaRPr lang="en-US" sz="900" dirty="0">
              <a:solidFill>
                <a:schemeClr val="tx1"/>
              </a:solidFill>
              <a:latin typeface="Arial"/>
              <a:cs typeface="Arial"/>
              <a:sym typeface="Arial"/>
            </a:endParaRPr>
          </a:p>
        </p:txBody>
      </p:sp>
      <p:sp>
        <p:nvSpPr>
          <p:cNvPr id="25" name="Text Placeholder 50"/>
          <p:cNvSpPr>
            <a:spLocks noGrp="1"/>
          </p:cNvSpPr>
          <p:nvPr>
            <p:custDataLst>
              <p:tags r:id="rId6"/>
            </p:custDataLst>
          </p:nvPr>
        </p:nvSpPr>
        <p:spPr bwMode="auto">
          <a:xfrm>
            <a:off x="1192213" y="5246688"/>
            <a:ext cx="1403350" cy="136525"/>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153988" indent="-153988" algn="l" rtl="0" eaLnBrk="1" fontAlgn="base" hangingPunct="1">
              <a:spcBef>
                <a:spcPct val="20000"/>
              </a:spcBef>
              <a:spcAft>
                <a:spcPct val="0"/>
              </a:spcAft>
              <a:defRPr sz="1600">
                <a:solidFill>
                  <a:schemeClr val="tx2"/>
                </a:solidFill>
                <a:latin typeface="+mn-lt"/>
                <a:ea typeface="+mn-ea"/>
                <a:cs typeface="+mn-cs"/>
              </a:defRPr>
            </a:lvl1pPr>
            <a:lvl2pPr marL="461963" indent="-231775" algn="l" rtl="0" eaLnBrk="1" fontAlgn="base" hangingPunct="1">
              <a:lnSpc>
                <a:spcPct val="120000"/>
              </a:lnSpc>
              <a:spcBef>
                <a:spcPct val="20000"/>
              </a:spcBef>
              <a:spcAft>
                <a:spcPct val="0"/>
              </a:spcAft>
              <a:buClr>
                <a:schemeClr val="tx1"/>
              </a:buClr>
              <a:buFont typeface="Wingdings" pitchFamily="2" charset="2"/>
              <a:buChar char="§"/>
              <a:defRPr sz="1400">
                <a:solidFill>
                  <a:schemeClr val="tx2"/>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200">
                <a:solidFill>
                  <a:schemeClr val="tx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tx2"/>
                </a:solidFill>
                <a:latin typeface="Arial" charset="0"/>
                <a:ea typeface="+mn-ea"/>
                <a:cs typeface="+mn-cs"/>
              </a:defRPr>
            </a:lvl4pPr>
            <a:lvl5pPr marL="857250" indent="-115888" algn="l" rtl="0" eaLnBrk="1" fontAlgn="base" hangingPunct="1">
              <a:spcBef>
                <a:spcPct val="20000"/>
              </a:spcBef>
              <a:spcAft>
                <a:spcPct val="0"/>
              </a:spcAft>
              <a:buClr>
                <a:schemeClr val="tx1"/>
              </a:buClr>
              <a:defRPr sz="800">
                <a:solidFill>
                  <a:schemeClr val="tx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0" indent="0" algn="r">
              <a:lnSpc>
                <a:spcPct val="100000"/>
              </a:lnSpc>
              <a:spcBef>
                <a:spcPct val="0"/>
              </a:spcBef>
            </a:pPr>
            <a:fld id="{00E4EEFA-B935-44FC-A601-241729F8A8A5}" type="datetime'''Ente''r''tainm''en''''t &amp; Re''''''''''cr''''ea''''ti''on'''">
              <a:rPr lang="en-US" sz="900">
                <a:solidFill>
                  <a:schemeClr val="tx1"/>
                </a:solidFill>
                <a:latin typeface="Arial"/>
                <a:cs typeface="Arial"/>
                <a:sym typeface="Arial"/>
              </a:rPr>
              <a:pPr/>
              <a:t>Entertainment &amp; Recreation</a:t>
            </a:fld>
            <a:endParaRPr lang="en-US" sz="900" dirty="0">
              <a:solidFill>
                <a:schemeClr val="tx1"/>
              </a:solidFill>
              <a:latin typeface="Arial"/>
              <a:cs typeface="Arial"/>
              <a:sym typeface="Arial"/>
            </a:endParaRPr>
          </a:p>
        </p:txBody>
      </p:sp>
      <p:sp>
        <p:nvSpPr>
          <p:cNvPr id="31" name="Text Placeholder 52"/>
          <p:cNvSpPr>
            <a:spLocks noGrp="1"/>
          </p:cNvSpPr>
          <p:nvPr>
            <p:custDataLst>
              <p:tags r:id="rId7"/>
            </p:custDataLst>
          </p:nvPr>
        </p:nvSpPr>
        <p:spPr bwMode="auto">
          <a:xfrm>
            <a:off x="315913" y="5575300"/>
            <a:ext cx="2279650" cy="136525"/>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153988" indent="-153988" algn="l" rtl="0" eaLnBrk="1" fontAlgn="base" hangingPunct="1">
              <a:spcBef>
                <a:spcPct val="20000"/>
              </a:spcBef>
              <a:spcAft>
                <a:spcPct val="0"/>
              </a:spcAft>
              <a:defRPr sz="1600">
                <a:solidFill>
                  <a:schemeClr val="tx2"/>
                </a:solidFill>
                <a:latin typeface="+mn-lt"/>
                <a:ea typeface="+mn-ea"/>
                <a:cs typeface="+mn-cs"/>
              </a:defRPr>
            </a:lvl1pPr>
            <a:lvl2pPr marL="461963" indent="-231775" algn="l" rtl="0" eaLnBrk="1" fontAlgn="base" hangingPunct="1">
              <a:lnSpc>
                <a:spcPct val="120000"/>
              </a:lnSpc>
              <a:spcBef>
                <a:spcPct val="20000"/>
              </a:spcBef>
              <a:spcAft>
                <a:spcPct val="0"/>
              </a:spcAft>
              <a:buClr>
                <a:schemeClr val="tx1"/>
              </a:buClr>
              <a:buFont typeface="Wingdings" pitchFamily="2" charset="2"/>
              <a:buChar char="§"/>
              <a:defRPr sz="1400">
                <a:solidFill>
                  <a:schemeClr val="tx2"/>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200">
                <a:solidFill>
                  <a:schemeClr val="tx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tx2"/>
                </a:solidFill>
                <a:latin typeface="Arial" charset="0"/>
                <a:ea typeface="+mn-ea"/>
                <a:cs typeface="+mn-cs"/>
              </a:defRPr>
            </a:lvl4pPr>
            <a:lvl5pPr marL="857250" indent="-115888" algn="l" rtl="0" eaLnBrk="1" fontAlgn="base" hangingPunct="1">
              <a:spcBef>
                <a:spcPct val="20000"/>
              </a:spcBef>
              <a:spcAft>
                <a:spcPct val="0"/>
              </a:spcAft>
              <a:buClr>
                <a:schemeClr val="tx1"/>
              </a:buClr>
              <a:defRPr sz="800">
                <a:solidFill>
                  <a:schemeClr val="tx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0" indent="0" algn="r">
              <a:lnSpc>
                <a:spcPct val="100000"/>
              </a:lnSpc>
              <a:spcBef>
                <a:spcPct val="0"/>
              </a:spcBef>
            </a:pPr>
            <a:fld id="{4F11E5F2-FBD8-4BB7-B7D7-E7A3A1EAA717}" type="datetime'Loa''n''s'' to Indi''viduals on Co''''''mmercial S''''ystems'">
              <a:rPr lang="en-US" sz="900">
                <a:solidFill>
                  <a:schemeClr val="tx1"/>
                </a:solidFill>
                <a:latin typeface="Arial"/>
                <a:cs typeface="Arial"/>
                <a:sym typeface="Arial"/>
              </a:rPr>
              <a:pPr/>
              <a:t>Loans to Individuals on Commercial Systems</a:t>
            </a:fld>
            <a:endParaRPr lang="en-US" sz="900" dirty="0">
              <a:solidFill>
                <a:schemeClr val="tx1"/>
              </a:solidFill>
              <a:latin typeface="Arial"/>
              <a:cs typeface="Arial"/>
              <a:sym typeface="Arial"/>
            </a:endParaRPr>
          </a:p>
        </p:txBody>
      </p:sp>
      <p:sp>
        <p:nvSpPr>
          <p:cNvPr id="46" name="Text Placeholder 38"/>
          <p:cNvSpPr>
            <a:spLocks noGrp="1"/>
          </p:cNvSpPr>
          <p:nvPr>
            <p:custDataLst>
              <p:tags r:id="rId8"/>
            </p:custDataLst>
          </p:nvPr>
        </p:nvSpPr>
        <p:spPr bwMode="auto">
          <a:xfrm>
            <a:off x="1389063" y="3279775"/>
            <a:ext cx="1206500" cy="136525"/>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153988" indent="-153988" algn="l" rtl="0" eaLnBrk="1" fontAlgn="base" hangingPunct="1">
              <a:spcBef>
                <a:spcPct val="20000"/>
              </a:spcBef>
              <a:spcAft>
                <a:spcPct val="0"/>
              </a:spcAft>
              <a:defRPr sz="1600">
                <a:solidFill>
                  <a:schemeClr val="tx2"/>
                </a:solidFill>
                <a:latin typeface="+mn-lt"/>
                <a:ea typeface="+mn-ea"/>
                <a:cs typeface="+mn-cs"/>
              </a:defRPr>
            </a:lvl1pPr>
            <a:lvl2pPr marL="461963" indent="-231775" algn="l" rtl="0" eaLnBrk="1" fontAlgn="base" hangingPunct="1">
              <a:lnSpc>
                <a:spcPct val="120000"/>
              </a:lnSpc>
              <a:spcBef>
                <a:spcPct val="20000"/>
              </a:spcBef>
              <a:spcAft>
                <a:spcPct val="0"/>
              </a:spcAft>
              <a:buClr>
                <a:schemeClr val="tx1"/>
              </a:buClr>
              <a:buFont typeface="Wingdings" pitchFamily="2" charset="2"/>
              <a:buChar char="§"/>
              <a:defRPr sz="1400">
                <a:solidFill>
                  <a:schemeClr val="tx2"/>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200">
                <a:solidFill>
                  <a:schemeClr val="tx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tx2"/>
                </a:solidFill>
                <a:latin typeface="Arial" charset="0"/>
                <a:ea typeface="+mn-ea"/>
                <a:cs typeface="+mn-cs"/>
              </a:defRPr>
            </a:lvl4pPr>
            <a:lvl5pPr marL="857250" indent="-115888" algn="l" rtl="0" eaLnBrk="1" fontAlgn="base" hangingPunct="1">
              <a:spcBef>
                <a:spcPct val="20000"/>
              </a:spcBef>
              <a:spcAft>
                <a:spcPct val="0"/>
              </a:spcAft>
              <a:buClr>
                <a:schemeClr val="tx1"/>
              </a:buClr>
              <a:defRPr sz="800">
                <a:solidFill>
                  <a:schemeClr val="tx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0" indent="0" algn="r">
              <a:lnSpc>
                <a:spcPct val="100000"/>
              </a:lnSpc>
              <a:spcBef>
                <a:spcPct val="0"/>
              </a:spcBef>
            </a:pPr>
            <a:fld id="{9CCFED83-0E4F-4CB4-8078-08341F65C2FE}" type="datetime'T''''rans''''po''rt''ati''on'''''''''' ''''S''ervi''c''e''''s'">
              <a:rPr lang="en-US" sz="900">
                <a:solidFill>
                  <a:schemeClr val="tx1"/>
                </a:solidFill>
                <a:latin typeface="Arial"/>
                <a:cs typeface="Arial"/>
                <a:sym typeface="Arial"/>
              </a:rPr>
              <a:pPr/>
              <a:t>Transportation Services</a:t>
            </a:fld>
            <a:endParaRPr lang="en-US" sz="900" dirty="0">
              <a:solidFill>
                <a:schemeClr val="tx1"/>
              </a:solidFill>
              <a:latin typeface="Arial"/>
              <a:cs typeface="Arial"/>
              <a:sym typeface="Arial"/>
            </a:endParaRPr>
          </a:p>
        </p:txBody>
      </p:sp>
      <p:sp>
        <p:nvSpPr>
          <p:cNvPr id="54" name="Text Placeholder 34"/>
          <p:cNvSpPr>
            <a:spLocks noGrp="1"/>
          </p:cNvSpPr>
          <p:nvPr>
            <p:custDataLst>
              <p:tags r:id="rId9"/>
            </p:custDataLst>
          </p:nvPr>
        </p:nvSpPr>
        <p:spPr bwMode="auto">
          <a:xfrm>
            <a:off x="1731963" y="2622550"/>
            <a:ext cx="863600" cy="136525"/>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153988" indent="-153988" algn="l" rtl="0" eaLnBrk="1" fontAlgn="base" hangingPunct="1">
              <a:spcBef>
                <a:spcPct val="20000"/>
              </a:spcBef>
              <a:spcAft>
                <a:spcPct val="0"/>
              </a:spcAft>
              <a:defRPr sz="1600">
                <a:solidFill>
                  <a:schemeClr val="tx2"/>
                </a:solidFill>
                <a:latin typeface="+mn-lt"/>
                <a:ea typeface="+mn-ea"/>
                <a:cs typeface="+mn-cs"/>
              </a:defRPr>
            </a:lvl1pPr>
            <a:lvl2pPr marL="461963" indent="-231775" algn="l" rtl="0" eaLnBrk="1" fontAlgn="base" hangingPunct="1">
              <a:lnSpc>
                <a:spcPct val="120000"/>
              </a:lnSpc>
              <a:spcBef>
                <a:spcPct val="20000"/>
              </a:spcBef>
              <a:spcAft>
                <a:spcPct val="0"/>
              </a:spcAft>
              <a:buClr>
                <a:schemeClr val="tx1"/>
              </a:buClr>
              <a:buFont typeface="Wingdings" pitchFamily="2" charset="2"/>
              <a:buChar char="§"/>
              <a:defRPr sz="1400">
                <a:solidFill>
                  <a:schemeClr val="tx2"/>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200">
                <a:solidFill>
                  <a:schemeClr val="tx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tx2"/>
                </a:solidFill>
                <a:latin typeface="Arial" charset="0"/>
                <a:ea typeface="+mn-ea"/>
                <a:cs typeface="+mn-cs"/>
              </a:defRPr>
            </a:lvl4pPr>
            <a:lvl5pPr marL="857250" indent="-115888" algn="l" rtl="0" eaLnBrk="1" fontAlgn="base" hangingPunct="1">
              <a:spcBef>
                <a:spcPct val="20000"/>
              </a:spcBef>
              <a:spcAft>
                <a:spcPct val="0"/>
              </a:spcAft>
              <a:buClr>
                <a:schemeClr val="tx1"/>
              </a:buClr>
              <a:defRPr sz="800">
                <a:solidFill>
                  <a:schemeClr val="tx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0" indent="0" algn="r">
              <a:lnSpc>
                <a:spcPct val="100000"/>
              </a:lnSpc>
              <a:spcBef>
                <a:spcPct val="0"/>
              </a:spcBef>
            </a:pPr>
            <a:fld id="{EE76D5D5-4EED-41A0-83EB-C92D8184399A}" type="datetime'Oi''''''l ''''''''&amp;'' ''''G''a''''''s'''' ''&amp;'''''' Coa''l'">
              <a:rPr lang="en-US" sz="900">
                <a:solidFill>
                  <a:schemeClr val="tx1"/>
                </a:solidFill>
                <a:latin typeface="Arial"/>
                <a:cs typeface="Arial"/>
                <a:sym typeface="Arial"/>
              </a:rPr>
              <a:pPr/>
              <a:t>Oil &amp; Gas &amp; Coal</a:t>
            </a:fld>
            <a:endParaRPr lang="en-US" sz="900" dirty="0">
              <a:solidFill>
                <a:schemeClr val="tx1"/>
              </a:solidFill>
              <a:latin typeface="Arial"/>
              <a:cs typeface="Arial"/>
              <a:sym typeface="Arial"/>
            </a:endParaRPr>
          </a:p>
        </p:txBody>
      </p:sp>
      <p:sp>
        <p:nvSpPr>
          <p:cNvPr id="48" name="Text Placeholder 37"/>
          <p:cNvSpPr>
            <a:spLocks noGrp="1"/>
          </p:cNvSpPr>
          <p:nvPr>
            <p:custDataLst>
              <p:tags r:id="rId10"/>
            </p:custDataLst>
          </p:nvPr>
        </p:nvSpPr>
        <p:spPr bwMode="auto">
          <a:xfrm>
            <a:off x="1458913" y="3117850"/>
            <a:ext cx="1136650" cy="136525"/>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153988" indent="-153988" algn="l" rtl="0" eaLnBrk="1" fontAlgn="base" hangingPunct="1">
              <a:spcBef>
                <a:spcPct val="20000"/>
              </a:spcBef>
              <a:spcAft>
                <a:spcPct val="0"/>
              </a:spcAft>
              <a:defRPr sz="1600">
                <a:solidFill>
                  <a:schemeClr val="tx2"/>
                </a:solidFill>
                <a:latin typeface="+mn-lt"/>
                <a:ea typeface="+mn-ea"/>
                <a:cs typeface="+mn-cs"/>
              </a:defRPr>
            </a:lvl1pPr>
            <a:lvl2pPr marL="461963" indent="-231775" algn="l" rtl="0" eaLnBrk="1" fontAlgn="base" hangingPunct="1">
              <a:lnSpc>
                <a:spcPct val="120000"/>
              </a:lnSpc>
              <a:spcBef>
                <a:spcPct val="20000"/>
              </a:spcBef>
              <a:spcAft>
                <a:spcPct val="0"/>
              </a:spcAft>
              <a:buClr>
                <a:schemeClr val="tx1"/>
              </a:buClr>
              <a:buFont typeface="Wingdings" pitchFamily="2" charset="2"/>
              <a:buChar char="§"/>
              <a:defRPr sz="1400">
                <a:solidFill>
                  <a:schemeClr val="tx2"/>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200">
                <a:solidFill>
                  <a:schemeClr val="tx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tx2"/>
                </a:solidFill>
                <a:latin typeface="Arial" charset="0"/>
                <a:ea typeface="+mn-ea"/>
                <a:cs typeface="+mn-cs"/>
              </a:defRPr>
            </a:lvl4pPr>
            <a:lvl5pPr marL="857250" indent="-115888" algn="l" rtl="0" eaLnBrk="1" fontAlgn="base" hangingPunct="1">
              <a:spcBef>
                <a:spcPct val="20000"/>
              </a:spcBef>
              <a:spcAft>
                <a:spcPct val="0"/>
              </a:spcAft>
              <a:buClr>
                <a:schemeClr val="tx1"/>
              </a:buClr>
              <a:defRPr sz="800">
                <a:solidFill>
                  <a:schemeClr val="tx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0" indent="0" algn="r">
              <a:lnSpc>
                <a:spcPct val="100000"/>
              </a:lnSpc>
              <a:spcBef>
                <a:spcPct val="0"/>
              </a:spcBef>
            </a:pPr>
            <a:fld id="{68DF9CD1-EC4E-4FE8-BEC2-2015C667AE37}" type="datetime'''''Who''''lesa''''le'' ''''D''''i''s''tr''i''''buti''on'''''">
              <a:rPr lang="en-US" sz="900">
                <a:solidFill>
                  <a:schemeClr val="tx1"/>
                </a:solidFill>
                <a:latin typeface="Arial"/>
                <a:cs typeface="Arial"/>
                <a:sym typeface="Arial"/>
              </a:rPr>
              <a:pPr/>
              <a:t>Wholesale Distribution</a:t>
            </a:fld>
            <a:endParaRPr lang="en-US" sz="900" dirty="0">
              <a:solidFill>
                <a:schemeClr val="tx1"/>
              </a:solidFill>
              <a:latin typeface="Arial"/>
              <a:cs typeface="Arial"/>
              <a:sym typeface="Arial"/>
            </a:endParaRPr>
          </a:p>
        </p:txBody>
      </p:sp>
      <p:sp>
        <p:nvSpPr>
          <p:cNvPr id="50" name="Text Placeholder 36"/>
          <p:cNvSpPr>
            <a:spLocks noGrp="1"/>
          </p:cNvSpPr>
          <p:nvPr>
            <p:custDataLst>
              <p:tags r:id="rId11"/>
            </p:custDataLst>
          </p:nvPr>
        </p:nvSpPr>
        <p:spPr bwMode="auto">
          <a:xfrm>
            <a:off x="1001713" y="2951163"/>
            <a:ext cx="1593850" cy="136525"/>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153988" indent="-153988" algn="l" rtl="0" eaLnBrk="1" fontAlgn="base" hangingPunct="1">
              <a:spcBef>
                <a:spcPct val="20000"/>
              </a:spcBef>
              <a:spcAft>
                <a:spcPct val="0"/>
              </a:spcAft>
              <a:defRPr sz="1600">
                <a:solidFill>
                  <a:schemeClr val="tx2"/>
                </a:solidFill>
                <a:latin typeface="+mn-lt"/>
                <a:ea typeface="+mn-ea"/>
                <a:cs typeface="+mn-cs"/>
              </a:defRPr>
            </a:lvl1pPr>
            <a:lvl2pPr marL="461963" indent="-231775" algn="l" rtl="0" eaLnBrk="1" fontAlgn="base" hangingPunct="1">
              <a:lnSpc>
                <a:spcPct val="120000"/>
              </a:lnSpc>
              <a:spcBef>
                <a:spcPct val="20000"/>
              </a:spcBef>
              <a:spcAft>
                <a:spcPct val="0"/>
              </a:spcAft>
              <a:buClr>
                <a:schemeClr val="tx1"/>
              </a:buClr>
              <a:buFont typeface="Wingdings" pitchFamily="2" charset="2"/>
              <a:buChar char="§"/>
              <a:defRPr sz="1400">
                <a:solidFill>
                  <a:schemeClr val="tx2"/>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200">
                <a:solidFill>
                  <a:schemeClr val="tx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tx2"/>
                </a:solidFill>
                <a:latin typeface="Arial" charset="0"/>
                <a:ea typeface="+mn-ea"/>
                <a:cs typeface="+mn-cs"/>
              </a:defRPr>
            </a:lvl4pPr>
            <a:lvl5pPr marL="857250" indent="-115888" algn="l" rtl="0" eaLnBrk="1" fontAlgn="base" hangingPunct="1">
              <a:spcBef>
                <a:spcPct val="20000"/>
              </a:spcBef>
              <a:spcAft>
                <a:spcPct val="0"/>
              </a:spcAft>
              <a:buClr>
                <a:schemeClr val="tx1"/>
              </a:buClr>
              <a:defRPr sz="800">
                <a:solidFill>
                  <a:schemeClr val="tx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0" indent="0" algn="r">
              <a:lnSpc>
                <a:spcPct val="100000"/>
              </a:lnSpc>
              <a:spcBef>
                <a:spcPct val="0"/>
              </a:spcBef>
            </a:pPr>
            <a:fld id="{4738F525-1F2A-4469-B0A8-764A1E0682D4}" type="datetime'Hea''lth'' ''''''''Car''''e'' &amp; Ph''a''rma''ceu''tic''als'''">
              <a:rPr lang="en-US" sz="900">
                <a:solidFill>
                  <a:schemeClr val="tx1"/>
                </a:solidFill>
                <a:latin typeface="Arial"/>
                <a:cs typeface="Arial"/>
                <a:sym typeface="Arial"/>
              </a:rPr>
              <a:pPr/>
              <a:t>Health Care &amp; Pharmaceuticals</a:t>
            </a:fld>
            <a:endParaRPr lang="en-US" sz="900" dirty="0">
              <a:solidFill>
                <a:schemeClr val="tx1"/>
              </a:solidFill>
              <a:latin typeface="Arial"/>
              <a:cs typeface="Arial"/>
              <a:sym typeface="Arial"/>
            </a:endParaRPr>
          </a:p>
        </p:txBody>
      </p:sp>
      <p:sp>
        <p:nvSpPr>
          <p:cNvPr id="44" name="Text Placeholder 39"/>
          <p:cNvSpPr>
            <a:spLocks noGrp="1"/>
          </p:cNvSpPr>
          <p:nvPr>
            <p:custDataLst>
              <p:tags r:id="rId12"/>
            </p:custDataLst>
          </p:nvPr>
        </p:nvSpPr>
        <p:spPr bwMode="auto">
          <a:xfrm>
            <a:off x="1223963" y="3441700"/>
            <a:ext cx="1371600" cy="136525"/>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153988" indent="-153988" algn="l" rtl="0" eaLnBrk="1" fontAlgn="base" hangingPunct="1">
              <a:spcBef>
                <a:spcPct val="20000"/>
              </a:spcBef>
              <a:spcAft>
                <a:spcPct val="0"/>
              </a:spcAft>
              <a:defRPr sz="1600">
                <a:solidFill>
                  <a:schemeClr val="tx2"/>
                </a:solidFill>
                <a:latin typeface="+mn-lt"/>
                <a:ea typeface="+mn-ea"/>
                <a:cs typeface="+mn-cs"/>
              </a:defRPr>
            </a:lvl1pPr>
            <a:lvl2pPr marL="461963" indent="-231775" algn="l" rtl="0" eaLnBrk="1" fontAlgn="base" hangingPunct="1">
              <a:lnSpc>
                <a:spcPct val="120000"/>
              </a:lnSpc>
              <a:spcBef>
                <a:spcPct val="20000"/>
              </a:spcBef>
              <a:spcAft>
                <a:spcPct val="0"/>
              </a:spcAft>
              <a:buClr>
                <a:schemeClr val="tx1"/>
              </a:buClr>
              <a:buFont typeface="Wingdings" pitchFamily="2" charset="2"/>
              <a:buChar char="§"/>
              <a:defRPr sz="1400">
                <a:solidFill>
                  <a:schemeClr val="tx2"/>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200">
                <a:solidFill>
                  <a:schemeClr val="tx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tx2"/>
                </a:solidFill>
                <a:latin typeface="Arial" charset="0"/>
                <a:ea typeface="+mn-ea"/>
                <a:cs typeface="+mn-cs"/>
              </a:defRPr>
            </a:lvl4pPr>
            <a:lvl5pPr marL="857250" indent="-115888" algn="l" rtl="0" eaLnBrk="1" fontAlgn="base" hangingPunct="1">
              <a:spcBef>
                <a:spcPct val="20000"/>
              </a:spcBef>
              <a:spcAft>
                <a:spcPct val="0"/>
              </a:spcAft>
              <a:buClr>
                <a:schemeClr val="tx1"/>
              </a:buClr>
              <a:defRPr sz="800">
                <a:solidFill>
                  <a:schemeClr val="tx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0" indent="0" algn="r">
              <a:lnSpc>
                <a:spcPct val="100000"/>
              </a:lnSpc>
              <a:spcBef>
                <a:spcPct val="0"/>
              </a:spcBef>
            </a:pPr>
            <a:fld id="{39C64DD4-A462-4560-9788-36A670EFD49F}" type="datetime'Re''a''''l Est''a''te ''''&amp; ''''''Con''''st''''r''u''ct''ion'">
              <a:rPr lang="en-US" sz="900">
                <a:solidFill>
                  <a:schemeClr val="tx1"/>
                </a:solidFill>
                <a:latin typeface="Arial"/>
                <a:cs typeface="Arial"/>
                <a:sym typeface="Arial"/>
              </a:rPr>
              <a:pPr/>
              <a:t>Real Estate &amp; Construction</a:t>
            </a:fld>
            <a:endParaRPr lang="en-US" sz="900" dirty="0">
              <a:solidFill>
                <a:schemeClr val="tx1"/>
              </a:solidFill>
              <a:latin typeface="Arial"/>
              <a:cs typeface="Arial"/>
              <a:sym typeface="Arial"/>
            </a:endParaRPr>
          </a:p>
        </p:txBody>
      </p:sp>
      <p:sp>
        <p:nvSpPr>
          <p:cNvPr id="52" name="Text Placeholder 35"/>
          <p:cNvSpPr>
            <a:spLocks noGrp="1"/>
          </p:cNvSpPr>
          <p:nvPr>
            <p:custDataLst>
              <p:tags r:id="rId13"/>
            </p:custDataLst>
          </p:nvPr>
        </p:nvSpPr>
        <p:spPr bwMode="auto">
          <a:xfrm>
            <a:off x="950913" y="2784475"/>
            <a:ext cx="1644650" cy="136525"/>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153988" indent="-153988" algn="l" rtl="0" eaLnBrk="1" fontAlgn="base" hangingPunct="1">
              <a:spcBef>
                <a:spcPct val="20000"/>
              </a:spcBef>
              <a:spcAft>
                <a:spcPct val="0"/>
              </a:spcAft>
              <a:defRPr sz="1600">
                <a:solidFill>
                  <a:schemeClr val="tx2"/>
                </a:solidFill>
                <a:latin typeface="+mn-lt"/>
                <a:ea typeface="+mn-ea"/>
                <a:cs typeface="+mn-cs"/>
              </a:defRPr>
            </a:lvl1pPr>
            <a:lvl2pPr marL="461963" indent="-231775" algn="l" rtl="0" eaLnBrk="1" fontAlgn="base" hangingPunct="1">
              <a:lnSpc>
                <a:spcPct val="120000"/>
              </a:lnSpc>
              <a:spcBef>
                <a:spcPct val="20000"/>
              </a:spcBef>
              <a:spcAft>
                <a:spcPct val="0"/>
              </a:spcAft>
              <a:buClr>
                <a:schemeClr val="tx1"/>
              </a:buClr>
              <a:buFont typeface="Wingdings" pitchFamily="2" charset="2"/>
              <a:buChar char="§"/>
              <a:defRPr sz="1400">
                <a:solidFill>
                  <a:schemeClr val="tx2"/>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200">
                <a:solidFill>
                  <a:schemeClr val="tx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tx2"/>
                </a:solidFill>
                <a:latin typeface="Arial" charset="0"/>
                <a:ea typeface="+mn-ea"/>
                <a:cs typeface="+mn-cs"/>
              </a:defRPr>
            </a:lvl4pPr>
            <a:lvl5pPr marL="857250" indent="-115888" algn="l" rtl="0" eaLnBrk="1" fontAlgn="base" hangingPunct="1">
              <a:spcBef>
                <a:spcPct val="20000"/>
              </a:spcBef>
              <a:spcAft>
                <a:spcPct val="0"/>
              </a:spcAft>
              <a:buClr>
                <a:schemeClr val="tx1"/>
              </a:buClr>
              <a:defRPr sz="800">
                <a:solidFill>
                  <a:schemeClr val="tx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0" indent="0" algn="r">
              <a:lnSpc>
                <a:spcPct val="100000"/>
              </a:lnSpc>
              <a:spcBef>
                <a:spcPct val="0"/>
              </a:spcBef>
            </a:pPr>
            <a:fld id="{F40402DA-69A6-4A6D-8428-5B279B2B713F}" type="datetime'''Foo''''d'' &amp;'' Be''ver''''age Ma''nu''''fac''t''''urin''''g'">
              <a:rPr lang="en-US" sz="900">
                <a:solidFill>
                  <a:schemeClr val="tx1"/>
                </a:solidFill>
                <a:latin typeface="Arial"/>
                <a:cs typeface="Arial"/>
                <a:sym typeface="Arial"/>
              </a:rPr>
              <a:pPr/>
              <a:t>Food &amp; Beverage Manufacturing</a:t>
            </a:fld>
            <a:endParaRPr lang="en-US" sz="900" dirty="0">
              <a:solidFill>
                <a:schemeClr val="tx1"/>
              </a:solidFill>
              <a:latin typeface="Arial"/>
              <a:cs typeface="Arial"/>
              <a:sym typeface="Arial"/>
            </a:endParaRPr>
          </a:p>
        </p:txBody>
      </p:sp>
      <p:sp>
        <p:nvSpPr>
          <p:cNvPr id="42" name="Text Placeholder 40"/>
          <p:cNvSpPr>
            <a:spLocks noGrp="1"/>
          </p:cNvSpPr>
          <p:nvPr>
            <p:custDataLst>
              <p:tags r:id="rId14"/>
            </p:custDataLst>
          </p:nvPr>
        </p:nvSpPr>
        <p:spPr bwMode="auto">
          <a:xfrm>
            <a:off x="1706563" y="3603625"/>
            <a:ext cx="889000" cy="136525"/>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153988" indent="-153988" algn="l" rtl="0" eaLnBrk="1" fontAlgn="base" hangingPunct="1">
              <a:spcBef>
                <a:spcPct val="20000"/>
              </a:spcBef>
              <a:spcAft>
                <a:spcPct val="0"/>
              </a:spcAft>
              <a:defRPr sz="1600">
                <a:solidFill>
                  <a:schemeClr val="tx2"/>
                </a:solidFill>
                <a:latin typeface="+mn-lt"/>
                <a:ea typeface="+mn-ea"/>
                <a:cs typeface="+mn-cs"/>
              </a:defRPr>
            </a:lvl1pPr>
            <a:lvl2pPr marL="461963" indent="-231775" algn="l" rtl="0" eaLnBrk="1" fontAlgn="base" hangingPunct="1">
              <a:lnSpc>
                <a:spcPct val="120000"/>
              </a:lnSpc>
              <a:spcBef>
                <a:spcPct val="20000"/>
              </a:spcBef>
              <a:spcAft>
                <a:spcPct val="0"/>
              </a:spcAft>
              <a:buClr>
                <a:schemeClr val="tx1"/>
              </a:buClr>
              <a:buFont typeface="Wingdings" pitchFamily="2" charset="2"/>
              <a:buChar char="§"/>
              <a:defRPr sz="1400">
                <a:solidFill>
                  <a:schemeClr val="tx2"/>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200">
                <a:solidFill>
                  <a:schemeClr val="tx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tx2"/>
                </a:solidFill>
                <a:latin typeface="Arial" charset="0"/>
                <a:ea typeface="+mn-ea"/>
                <a:cs typeface="+mn-cs"/>
              </a:defRPr>
            </a:lvl4pPr>
            <a:lvl5pPr marL="857250" indent="-115888" algn="l" rtl="0" eaLnBrk="1" fontAlgn="base" hangingPunct="1">
              <a:spcBef>
                <a:spcPct val="20000"/>
              </a:spcBef>
              <a:spcAft>
                <a:spcPct val="0"/>
              </a:spcAft>
              <a:buClr>
                <a:schemeClr val="tx1"/>
              </a:buClr>
              <a:defRPr sz="800">
                <a:solidFill>
                  <a:schemeClr val="tx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0" indent="0" algn="r">
              <a:lnSpc>
                <a:spcPct val="100000"/>
              </a:lnSpc>
              <a:spcBef>
                <a:spcPct val="0"/>
              </a:spcBef>
            </a:pPr>
            <a:fld id="{A3E66181-FFD2-4390-8072-BB10AC98AEAB}" type="datetime'M''''''''e''''''dia'''' &amp;'' Te''''''''''''l''ec''''o''m'">
              <a:rPr lang="en-US" sz="900">
                <a:solidFill>
                  <a:schemeClr val="tx1"/>
                </a:solidFill>
                <a:latin typeface="Arial"/>
                <a:cs typeface="Arial"/>
                <a:sym typeface="Arial"/>
              </a:rPr>
              <a:pPr/>
              <a:t>Media &amp; Telecom</a:t>
            </a:fld>
            <a:endParaRPr lang="en-US" sz="900" dirty="0">
              <a:solidFill>
                <a:schemeClr val="tx1"/>
              </a:solidFill>
              <a:latin typeface="Arial"/>
              <a:cs typeface="Arial"/>
              <a:sym typeface="Arial"/>
            </a:endParaRPr>
          </a:p>
        </p:txBody>
      </p:sp>
      <p:sp>
        <p:nvSpPr>
          <p:cNvPr id="20" name="Text Placeholder 45"/>
          <p:cNvSpPr>
            <a:spLocks noGrp="1"/>
          </p:cNvSpPr>
          <p:nvPr>
            <p:custDataLst>
              <p:tags r:id="rId15"/>
            </p:custDataLst>
          </p:nvPr>
        </p:nvSpPr>
        <p:spPr bwMode="auto">
          <a:xfrm>
            <a:off x="1008063" y="4422775"/>
            <a:ext cx="1587500" cy="136525"/>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153988" indent="-153988" algn="l" rtl="0" eaLnBrk="1" fontAlgn="base" hangingPunct="1">
              <a:spcBef>
                <a:spcPct val="20000"/>
              </a:spcBef>
              <a:spcAft>
                <a:spcPct val="0"/>
              </a:spcAft>
              <a:defRPr sz="1600">
                <a:solidFill>
                  <a:schemeClr val="tx2"/>
                </a:solidFill>
                <a:latin typeface="+mn-lt"/>
                <a:ea typeface="+mn-ea"/>
                <a:cs typeface="+mn-cs"/>
              </a:defRPr>
            </a:lvl1pPr>
            <a:lvl2pPr marL="461963" indent="-231775" algn="l" rtl="0" eaLnBrk="1" fontAlgn="base" hangingPunct="1">
              <a:lnSpc>
                <a:spcPct val="120000"/>
              </a:lnSpc>
              <a:spcBef>
                <a:spcPct val="20000"/>
              </a:spcBef>
              <a:spcAft>
                <a:spcPct val="0"/>
              </a:spcAft>
              <a:buClr>
                <a:schemeClr val="tx1"/>
              </a:buClr>
              <a:buFont typeface="Wingdings" pitchFamily="2" charset="2"/>
              <a:buChar char="§"/>
              <a:defRPr sz="1400">
                <a:solidFill>
                  <a:schemeClr val="tx2"/>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200">
                <a:solidFill>
                  <a:schemeClr val="tx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tx2"/>
                </a:solidFill>
                <a:latin typeface="Arial" charset="0"/>
                <a:ea typeface="+mn-ea"/>
                <a:cs typeface="+mn-cs"/>
              </a:defRPr>
            </a:lvl4pPr>
            <a:lvl5pPr marL="857250" indent="-115888" algn="l" rtl="0" eaLnBrk="1" fontAlgn="base" hangingPunct="1">
              <a:spcBef>
                <a:spcPct val="20000"/>
              </a:spcBef>
              <a:spcAft>
                <a:spcPct val="0"/>
              </a:spcAft>
              <a:buClr>
                <a:schemeClr val="tx1"/>
              </a:buClr>
              <a:defRPr sz="800">
                <a:solidFill>
                  <a:schemeClr val="tx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0" indent="0" algn="r">
              <a:lnSpc>
                <a:spcPct val="100000"/>
              </a:lnSpc>
              <a:spcBef>
                <a:spcPct val="0"/>
              </a:spcBef>
            </a:pPr>
            <a:fld id="{1A5CC9C0-E606-43B6-9E2F-2C066CAE96CA}" type="datetime'Re''tail'''''' Stores'' ''Exc. ''Fo''o''d ''&amp;'''' ''''Drug'''">
              <a:rPr lang="en-US" sz="900">
                <a:solidFill>
                  <a:schemeClr val="tx1"/>
                </a:solidFill>
                <a:latin typeface="Arial"/>
                <a:cs typeface="Arial"/>
                <a:sym typeface="Arial"/>
              </a:rPr>
              <a:pPr/>
              <a:t>Retail Stores Exc. Food &amp; Drug</a:t>
            </a:fld>
            <a:endParaRPr lang="en-US" sz="900" dirty="0">
              <a:solidFill>
                <a:schemeClr val="tx1"/>
              </a:solidFill>
              <a:latin typeface="Arial"/>
              <a:cs typeface="Arial"/>
              <a:sym typeface="Arial"/>
            </a:endParaRPr>
          </a:p>
        </p:txBody>
      </p:sp>
      <p:sp>
        <p:nvSpPr>
          <p:cNvPr id="40" name="Text Placeholder 41"/>
          <p:cNvSpPr>
            <a:spLocks noGrp="1"/>
          </p:cNvSpPr>
          <p:nvPr>
            <p:custDataLst>
              <p:tags r:id="rId16"/>
            </p:custDataLst>
          </p:nvPr>
        </p:nvSpPr>
        <p:spPr bwMode="auto">
          <a:xfrm>
            <a:off x="1585913" y="3770313"/>
            <a:ext cx="1009650" cy="136525"/>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153988" indent="-153988" algn="l" rtl="0" eaLnBrk="1" fontAlgn="base" hangingPunct="1">
              <a:spcBef>
                <a:spcPct val="20000"/>
              </a:spcBef>
              <a:spcAft>
                <a:spcPct val="0"/>
              </a:spcAft>
              <a:defRPr sz="1600">
                <a:solidFill>
                  <a:schemeClr val="tx2"/>
                </a:solidFill>
                <a:latin typeface="+mn-lt"/>
                <a:ea typeface="+mn-ea"/>
                <a:cs typeface="+mn-cs"/>
              </a:defRPr>
            </a:lvl1pPr>
            <a:lvl2pPr marL="461963" indent="-231775" algn="l" rtl="0" eaLnBrk="1" fontAlgn="base" hangingPunct="1">
              <a:lnSpc>
                <a:spcPct val="120000"/>
              </a:lnSpc>
              <a:spcBef>
                <a:spcPct val="20000"/>
              </a:spcBef>
              <a:spcAft>
                <a:spcPct val="0"/>
              </a:spcAft>
              <a:buClr>
                <a:schemeClr val="tx1"/>
              </a:buClr>
              <a:buFont typeface="Wingdings" pitchFamily="2" charset="2"/>
              <a:buChar char="§"/>
              <a:defRPr sz="1400">
                <a:solidFill>
                  <a:schemeClr val="tx2"/>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200">
                <a:solidFill>
                  <a:schemeClr val="tx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tx2"/>
                </a:solidFill>
                <a:latin typeface="Arial" charset="0"/>
                <a:ea typeface="+mn-ea"/>
                <a:cs typeface="+mn-cs"/>
              </a:defRPr>
            </a:lvl4pPr>
            <a:lvl5pPr marL="857250" indent="-115888" algn="l" rtl="0" eaLnBrk="1" fontAlgn="base" hangingPunct="1">
              <a:spcBef>
                <a:spcPct val="20000"/>
              </a:spcBef>
              <a:spcAft>
                <a:spcPct val="0"/>
              </a:spcAft>
              <a:buClr>
                <a:schemeClr val="tx1"/>
              </a:buClr>
              <a:defRPr sz="800">
                <a:solidFill>
                  <a:schemeClr val="tx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0" indent="0" algn="r">
              <a:lnSpc>
                <a:spcPct val="100000"/>
              </a:lnSpc>
              <a:spcBef>
                <a:spcPct val="0"/>
              </a:spcBef>
            </a:pPr>
            <a:fld id="{ECF2AEBA-EFEC-427F-BEAB-5B6F7DDF4AF2}" type="datetime'''Fo''''''''''od ''''&amp; D''''rug'' ''S''''''t''or''''e''s'''">
              <a:rPr lang="en-US" sz="900">
                <a:solidFill>
                  <a:schemeClr val="tx1"/>
                </a:solidFill>
                <a:latin typeface="Arial"/>
                <a:cs typeface="Arial"/>
                <a:sym typeface="Arial"/>
              </a:rPr>
              <a:pPr/>
              <a:t>Food &amp; Drug Stores</a:t>
            </a:fld>
            <a:endParaRPr lang="en-US" sz="900" dirty="0">
              <a:solidFill>
                <a:schemeClr val="tx1"/>
              </a:solidFill>
              <a:latin typeface="Arial"/>
              <a:cs typeface="Arial"/>
              <a:sym typeface="Arial"/>
            </a:endParaRPr>
          </a:p>
        </p:txBody>
      </p:sp>
      <p:sp>
        <p:nvSpPr>
          <p:cNvPr id="56" name="Text Placeholder 33"/>
          <p:cNvSpPr>
            <a:spLocks noGrp="1"/>
          </p:cNvSpPr>
          <p:nvPr>
            <p:custDataLst>
              <p:tags r:id="rId17"/>
            </p:custDataLst>
          </p:nvPr>
        </p:nvSpPr>
        <p:spPr bwMode="auto">
          <a:xfrm>
            <a:off x="677863" y="2460625"/>
            <a:ext cx="1917700" cy="136525"/>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153988" indent="-153988" algn="l" rtl="0" eaLnBrk="1" fontAlgn="base" hangingPunct="1">
              <a:spcBef>
                <a:spcPct val="20000"/>
              </a:spcBef>
              <a:spcAft>
                <a:spcPct val="0"/>
              </a:spcAft>
              <a:defRPr sz="1600">
                <a:solidFill>
                  <a:schemeClr val="tx2"/>
                </a:solidFill>
                <a:latin typeface="+mn-lt"/>
                <a:ea typeface="+mn-ea"/>
                <a:cs typeface="+mn-cs"/>
              </a:defRPr>
            </a:lvl1pPr>
            <a:lvl2pPr marL="461963" indent="-231775" algn="l" rtl="0" eaLnBrk="1" fontAlgn="base" hangingPunct="1">
              <a:lnSpc>
                <a:spcPct val="120000"/>
              </a:lnSpc>
              <a:spcBef>
                <a:spcPct val="20000"/>
              </a:spcBef>
              <a:spcAft>
                <a:spcPct val="0"/>
              </a:spcAft>
              <a:buClr>
                <a:schemeClr val="tx1"/>
              </a:buClr>
              <a:buFont typeface="Wingdings" pitchFamily="2" charset="2"/>
              <a:buChar char="§"/>
              <a:defRPr sz="1400">
                <a:solidFill>
                  <a:schemeClr val="tx2"/>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200">
                <a:solidFill>
                  <a:schemeClr val="tx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tx2"/>
                </a:solidFill>
                <a:latin typeface="Arial" charset="0"/>
                <a:ea typeface="+mn-ea"/>
                <a:cs typeface="+mn-cs"/>
              </a:defRPr>
            </a:lvl4pPr>
            <a:lvl5pPr marL="857250" indent="-115888" algn="l" rtl="0" eaLnBrk="1" fontAlgn="base" hangingPunct="1">
              <a:spcBef>
                <a:spcPct val="20000"/>
              </a:spcBef>
              <a:spcAft>
                <a:spcPct val="0"/>
              </a:spcAft>
              <a:buClr>
                <a:schemeClr val="tx1"/>
              </a:buClr>
              <a:defRPr sz="800">
                <a:solidFill>
                  <a:schemeClr val="tx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0" indent="0" algn="r">
              <a:lnSpc>
                <a:spcPct val="100000"/>
              </a:lnSpc>
              <a:spcBef>
                <a:spcPct val="0"/>
              </a:spcBef>
            </a:pPr>
            <a:fld id="{2D0F7BB2-02AF-40C4-AC80-EB7CAF79493A}" type="datetime'Ma''''''te''r''''i''als'' ''&amp; Commoditi''e''s Exc. Ene''rgy'">
              <a:rPr lang="en-US" sz="900">
                <a:solidFill>
                  <a:schemeClr val="tx1"/>
                </a:solidFill>
                <a:latin typeface="Arial"/>
                <a:cs typeface="Arial"/>
                <a:sym typeface="Arial"/>
              </a:rPr>
              <a:pPr/>
              <a:t>Materials &amp; Commodities Exc. Energy</a:t>
            </a:fld>
            <a:endParaRPr lang="en-US" sz="900" dirty="0">
              <a:solidFill>
                <a:schemeClr val="tx1"/>
              </a:solidFill>
              <a:latin typeface="Arial"/>
              <a:cs typeface="Arial"/>
              <a:sym typeface="Arial"/>
            </a:endParaRPr>
          </a:p>
        </p:txBody>
      </p:sp>
      <p:sp>
        <p:nvSpPr>
          <p:cNvPr id="58" name="Text Placeholder 32"/>
          <p:cNvSpPr>
            <a:spLocks noGrp="1"/>
          </p:cNvSpPr>
          <p:nvPr>
            <p:custDataLst>
              <p:tags r:id="rId18"/>
            </p:custDataLst>
          </p:nvPr>
        </p:nvSpPr>
        <p:spPr bwMode="auto">
          <a:xfrm>
            <a:off x="862013" y="2293938"/>
            <a:ext cx="1733550" cy="136525"/>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153988" indent="-153988" algn="l" rtl="0" eaLnBrk="1" fontAlgn="base" hangingPunct="1">
              <a:spcBef>
                <a:spcPct val="20000"/>
              </a:spcBef>
              <a:spcAft>
                <a:spcPct val="0"/>
              </a:spcAft>
              <a:defRPr sz="1600">
                <a:solidFill>
                  <a:schemeClr val="tx2"/>
                </a:solidFill>
                <a:latin typeface="+mn-lt"/>
                <a:ea typeface="+mn-ea"/>
                <a:cs typeface="+mn-cs"/>
              </a:defRPr>
            </a:lvl1pPr>
            <a:lvl2pPr marL="461963" indent="-231775" algn="l" rtl="0" eaLnBrk="1" fontAlgn="base" hangingPunct="1">
              <a:lnSpc>
                <a:spcPct val="120000"/>
              </a:lnSpc>
              <a:spcBef>
                <a:spcPct val="20000"/>
              </a:spcBef>
              <a:spcAft>
                <a:spcPct val="0"/>
              </a:spcAft>
              <a:buClr>
                <a:schemeClr val="tx1"/>
              </a:buClr>
              <a:buFont typeface="Wingdings" pitchFamily="2" charset="2"/>
              <a:buChar char="§"/>
              <a:defRPr sz="1400">
                <a:solidFill>
                  <a:schemeClr val="tx2"/>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200">
                <a:solidFill>
                  <a:schemeClr val="tx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tx2"/>
                </a:solidFill>
                <a:latin typeface="Arial" charset="0"/>
                <a:ea typeface="+mn-ea"/>
                <a:cs typeface="+mn-cs"/>
              </a:defRPr>
            </a:lvl4pPr>
            <a:lvl5pPr marL="857250" indent="-115888" algn="l" rtl="0" eaLnBrk="1" fontAlgn="base" hangingPunct="1">
              <a:spcBef>
                <a:spcPct val="20000"/>
              </a:spcBef>
              <a:spcAft>
                <a:spcPct val="0"/>
              </a:spcAft>
              <a:buClr>
                <a:schemeClr val="tx1"/>
              </a:buClr>
              <a:defRPr sz="800">
                <a:solidFill>
                  <a:schemeClr val="tx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0" indent="0" algn="r">
              <a:lnSpc>
                <a:spcPct val="100000"/>
              </a:lnSpc>
              <a:spcBef>
                <a:spcPct val="0"/>
              </a:spcBef>
            </a:pPr>
            <a:fld id="{EDC8CC8E-9D99-48EA-BDE4-2B179069E31D}" type="datetime'Du''ra''b''''le''s'''' Man''''''''ufa''ctur''i''ng Exc. Auto'">
              <a:rPr lang="en-US" sz="900">
                <a:solidFill>
                  <a:schemeClr val="tx1"/>
                </a:solidFill>
                <a:latin typeface="Arial"/>
                <a:cs typeface="Arial"/>
                <a:sym typeface="Arial"/>
              </a:rPr>
              <a:pPr/>
              <a:t>Durables Manufacturing Exc. Auto</a:t>
            </a:fld>
            <a:endParaRPr lang="en-US" sz="900" dirty="0">
              <a:solidFill>
                <a:schemeClr val="tx1"/>
              </a:solidFill>
              <a:latin typeface="Arial"/>
              <a:cs typeface="Arial"/>
              <a:sym typeface="Arial"/>
            </a:endParaRPr>
          </a:p>
        </p:txBody>
      </p:sp>
      <p:sp>
        <p:nvSpPr>
          <p:cNvPr id="60" name="Text Placeholder 31"/>
          <p:cNvSpPr>
            <a:spLocks noGrp="1"/>
          </p:cNvSpPr>
          <p:nvPr>
            <p:custDataLst>
              <p:tags r:id="rId19"/>
            </p:custDataLst>
          </p:nvPr>
        </p:nvSpPr>
        <p:spPr bwMode="auto">
          <a:xfrm>
            <a:off x="1928813" y="2127250"/>
            <a:ext cx="666750" cy="136525"/>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153988" indent="-153988" algn="l" rtl="0" eaLnBrk="1" fontAlgn="base" hangingPunct="1">
              <a:spcBef>
                <a:spcPct val="20000"/>
              </a:spcBef>
              <a:spcAft>
                <a:spcPct val="0"/>
              </a:spcAft>
              <a:defRPr sz="1600">
                <a:solidFill>
                  <a:schemeClr val="tx2"/>
                </a:solidFill>
                <a:latin typeface="+mn-lt"/>
                <a:ea typeface="+mn-ea"/>
                <a:cs typeface="+mn-cs"/>
              </a:defRPr>
            </a:lvl1pPr>
            <a:lvl2pPr marL="461963" indent="-231775" algn="l" rtl="0" eaLnBrk="1" fontAlgn="base" hangingPunct="1">
              <a:lnSpc>
                <a:spcPct val="120000"/>
              </a:lnSpc>
              <a:spcBef>
                <a:spcPct val="20000"/>
              </a:spcBef>
              <a:spcAft>
                <a:spcPct val="0"/>
              </a:spcAft>
              <a:buClr>
                <a:schemeClr val="tx1"/>
              </a:buClr>
              <a:buFont typeface="Wingdings" pitchFamily="2" charset="2"/>
              <a:buChar char="§"/>
              <a:defRPr sz="1400">
                <a:solidFill>
                  <a:schemeClr val="tx2"/>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200">
                <a:solidFill>
                  <a:schemeClr val="tx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tx2"/>
                </a:solidFill>
                <a:latin typeface="Arial" charset="0"/>
                <a:ea typeface="+mn-ea"/>
                <a:cs typeface="+mn-cs"/>
              </a:defRPr>
            </a:lvl4pPr>
            <a:lvl5pPr marL="857250" indent="-115888" algn="l" rtl="0" eaLnBrk="1" fontAlgn="base" hangingPunct="1">
              <a:spcBef>
                <a:spcPct val="20000"/>
              </a:spcBef>
              <a:spcAft>
                <a:spcPct val="0"/>
              </a:spcAft>
              <a:buClr>
                <a:schemeClr val="tx1"/>
              </a:buClr>
              <a:defRPr sz="800">
                <a:solidFill>
                  <a:schemeClr val="tx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0" indent="0" algn="r">
              <a:lnSpc>
                <a:spcPct val="100000"/>
              </a:lnSpc>
              <a:spcBef>
                <a:spcPct val="0"/>
              </a:spcBef>
            </a:pPr>
            <a:fld id="{06248B3B-7ECE-4713-99B0-60E9D7314F0D}" type="datetime'A''u''''''''''''t''o-''R''e''l''''''''a''''''ted'">
              <a:rPr lang="en-US" sz="900">
                <a:solidFill>
                  <a:schemeClr val="tx1"/>
                </a:solidFill>
                <a:latin typeface="Arial"/>
                <a:cs typeface="Arial"/>
                <a:sym typeface="Arial"/>
              </a:rPr>
              <a:pPr/>
              <a:t>Auto-Related</a:t>
            </a:fld>
            <a:endParaRPr lang="en-US" sz="900" dirty="0">
              <a:solidFill>
                <a:schemeClr val="tx1"/>
              </a:solidFill>
              <a:latin typeface="Arial"/>
              <a:cs typeface="Arial"/>
              <a:sym typeface="Arial"/>
            </a:endParaRPr>
          </a:p>
        </p:txBody>
      </p:sp>
      <p:sp>
        <p:nvSpPr>
          <p:cNvPr id="62" name="Text Placeholder 30"/>
          <p:cNvSpPr>
            <a:spLocks noGrp="1"/>
          </p:cNvSpPr>
          <p:nvPr>
            <p:custDataLst>
              <p:tags r:id="rId20"/>
            </p:custDataLst>
          </p:nvPr>
        </p:nvSpPr>
        <p:spPr bwMode="auto">
          <a:xfrm>
            <a:off x="2227263" y="1965325"/>
            <a:ext cx="368300" cy="136525"/>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153988" indent="-153988" algn="l" rtl="0" eaLnBrk="1" fontAlgn="base" hangingPunct="1">
              <a:spcBef>
                <a:spcPct val="20000"/>
              </a:spcBef>
              <a:spcAft>
                <a:spcPct val="0"/>
              </a:spcAft>
              <a:defRPr sz="1600">
                <a:solidFill>
                  <a:schemeClr val="tx2"/>
                </a:solidFill>
                <a:latin typeface="+mn-lt"/>
                <a:ea typeface="+mn-ea"/>
                <a:cs typeface="+mn-cs"/>
              </a:defRPr>
            </a:lvl1pPr>
            <a:lvl2pPr marL="461963" indent="-231775" algn="l" rtl="0" eaLnBrk="1" fontAlgn="base" hangingPunct="1">
              <a:lnSpc>
                <a:spcPct val="120000"/>
              </a:lnSpc>
              <a:spcBef>
                <a:spcPct val="20000"/>
              </a:spcBef>
              <a:spcAft>
                <a:spcPct val="0"/>
              </a:spcAft>
              <a:buClr>
                <a:schemeClr val="tx1"/>
              </a:buClr>
              <a:buFont typeface="Wingdings" pitchFamily="2" charset="2"/>
              <a:buChar char="§"/>
              <a:defRPr sz="1400">
                <a:solidFill>
                  <a:schemeClr val="tx2"/>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200">
                <a:solidFill>
                  <a:schemeClr val="tx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tx2"/>
                </a:solidFill>
                <a:latin typeface="Arial" charset="0"/>
                <a:ea typeface="+mn-ea"/>
                <a:cs typeface="+mn-cs"/>
              </a:defRPr>
            </a:lvl4pPr>
            <a:lvl5pPr marL="857250" indent="-115888" algn="l" rtl="0" eaLnBrk="1" fontAlgn="base" hangingPunct="1">
              <a:spcBef>
                <a:spcPct val="20000"/>
              </a:spcBef>
              <a:spcAft>
                <a:spcPct val="0"/>
              </a:spcAft>
              <a:buClr>
                <a:schemeClr val="tx1"/>
              </a:buClr>
              <a:defRPr sz="800">
                <a:solidFill>
                  <a:schemeClr val="tx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0" indent="0" algn="r">
              <a:lnSpc>
                <a:spcPct val="100000"/>
              </a:lnSpc>
              <a:spcBef>
                <a:spcPct val="0"/>
              </a:spcBef>
            </a:pPr>
            <a:fld id="{4C11CC0E-6059-4176-933A-8E0FDAFEC5D2}" type="datetime'''''''''''''Ut''''''i''''''li''''ti''''''''''e''s'''''''''''">
              <a:rPr lang="en-US" sz="900">
                <a:solidFill>
                  <a:schemeClr val="tx1"/>
                </a:solidFill>
                <a:latin typeface="Arial"/>
                <a:cs typeface="Arial"/>
                <a:sym typeface="Arial"/>
              </a:rPr>
              <a:pPr/>
              <a:t>Utilities</a:t>
            </a:fld>
            <a:endParaRPr lang="en-US" sz="900" dirty="0">
              <a:solidFill>
                <a:schemeClr val="tx1"/>
              </a:solidFill>
              <a:latin typeface="Arial"/>
              <a:cs typeface="Arial"/>
              <a:sym typeface="Arial"/>
            </a:endParaRPr>
          </a:p>
        </p:txBody>
      </p:sp>
      <p:sp>
        <p:nvSpPr>
          <p:cNvPr id="21" name="Text Placeholder 47"/>
          <p:cNvSpPr>
            <a:spLocks noGrp="1"/>
          </p:cNvSpPr>
          <p:nvPr>
            <p:custDataLst>
              <p:tags r:id="rId21"/>
            </p:custDataLst>
          </p:nvPr>
        </p:nvSpPr>
        <p:spPr bwMode="auto">
          <a:xfrm>
            <a:off x="1598613" y="4756150"/>
            <a:ext cx="996950" cy="136525"/>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153988" indent="-153988" algn="l" rtl="0" eaLnBrk="1" fontAlgn="base" hangingPunct="1">
              <a:spcBef>
                <a:spcPct val="20000"/>
              </a:spcBef>
              <a:spcAft>
                <a:spcPct val="0"/>
              </a:spcAft>
              <a:defRPr sz="1600">
                <a:solidFill>
                  <a:schemeClr val="tx2"/>
                </a:solidFill>
                <a:latin typeface="+mn-lt"/>
                <a:ea typeface="+mn-ea"/>
                <a:cs typeface="+mn-cs"/>
              </a:defRPr>
            </a:lvl1pPr>
            <a:lvl2pPr marL="461963" indent="-231775" algn="l" rtl="0" eaLnBrk="1" fontAlgn="base" hangingPunct="1">
              <a:lnSpc>
                <a:spcPct val="120000"/>
              </a:lnSpc>
              <a:spcBef>
                <a:spcPct val="20000"/>
              </a:spcBef>
              <a:spcAft>
                <a:spcPct val="0"/>
              </a:spcAft>
              <a:buClr>
                <a:schemeClr val="tx1"/>
              </a:buClr>
              <a:buFont typeface="Wingdings" pitchFamily="2" charset="2"/>
              <a:buChar char="§"/>
              <a:defRPr sz="1400">
                <a:solidFill>
                  <a:schemeClr val="tx2"/>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200">
                <a:solidFill>
                  <a:schemeClr val="tx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tx2"/>
                </a:solidFill>
                <a:latin typeface="Arial" charset="0"/>
                <a:ea typeface="+mn-ea"/>
                <a:cs typeface="+mn-cs"/>
              </a:defRPr>
            </a:lvl4pPr>
            <a:lvl5pPr marL="857250" indent="-115888" algn="l" rtl="0" eaLnBrk="1" fontAlgn="base" hangingPunct="1">
              <a:spcBef>
                <a:spcPct val="20000"/>
              </a:spcBef>
              <a:spcAft>
                <a:spcPct val="0"/>
              </a:spcAft>
              <a:buClr>
                <a:schemeClr val="tx1"/>
              </a:buClr>
              <a:defRPr sz="800">
                <a:solidFill>
                  <a:schemeClr val="tx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0" indent="0" algn="r">
              <a:lnSpc>
                <a:spcPct val="100000"/>
              </a:lnSpc>
              <a:spcBef>
                <a:spcPct val="0"/>
              </a:spcBef>
            </a:pPr>
            <a:fld id="{E85FE905-EC1A-43DE-9749-255B10EE1663}" type="datetime'C''''onsu''m''''''''''er'''' Se''r''v''i''''ces'''''''''''''">
              <a:rPr lang="en-US" sz="900">
                <a:solidFill>
                  <a:schemeClr val="tx1"/>
                </a:solidFill>
                <a:latin typeface="Arial"/>
                <a:cs typeface="Arial"/>
                <a:sym typeface="Arial"/>
              </a:rPr>
              <a:pPr/>
              <a:t>Consumer Services</a:t>
            </a:fld>
            <a:endParaRPr lang="en-US" sz="900" dirty="0">
              <a:solidFill>
                <a:schemeClr val="tx1"/>
              </a:solidFill>
              <a:latin typeface="Arial"/>
              <a:cs typeface="Arial"/>
              <a:sym typeface="Arial"/>
            </a:endParaRPr>
          </a:p>
        </p:txBody>
      </p:sp>
      <p:sp>
        <p:nvSpPr>
          <p:cNvPr id="22" name="Text Placeholder 46"/>
          <p:cNvSpPr>
            <a:spLocks noGrp="1"/>
          </p:cNvSpPr>
          <p:nvPr>
            <p:custDataLst>
              <p:tags r:id="rId22"/>
            </p:custDataLst>
          </p:nvPr>
        </p:nvSpPr>
        <p:spPr bwMode="auto">
          <a:xfrm>
            <a:off x="1630363" y="4589463"/>
            <a:ext cx="965200" cy="136525"/>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153988" indent="-153988" algn="l" rtl="0" eaLnBrk="1" fontAlgn="base" hangingPunct="1">
              <a:spcBef>
                <a:spcPct val="20000"/>
              </a:spcBef>
              <a:spcAft>
                <a:spcPct val="0"/>
              </a:spcAft>
              <a:defRPr sz="1600">
                <a:solidFill>
                  <a:schemeClr val="tx2"/>
                </a:solidFill>
                <a:latin typeface="+mn-lt"/>
                <a:ea typeface="+mn-ea"/>
                <a:cs typeface="+mn-cs"/>
              </a:defRPr>
            </a:lvl1pPr>
            <a:lvl2pPr marL="461963" indent="-231775" algn="l" rtl="0" eaLnBrk="1" fontAlgn="base" hangingPunct="1">
              <a:lnSpc>
                <a:spcPct val="120000"/>
              </a:lnSpc>
              <a:spcBef>
                <a:spcPct val="20000"/>
              </a:spcBef>
              <a:spcAft>
                <a:spcPct val="0"/>
              </a:spcAft>
              <a:buClr>
                <a:schemeClr val="tx1"/>
              </a:buClr>
              <a:buFont typeface="Wingdings" pitchFamily="2" charset="2"/>
              <a:buChar char="§"/>
              <a:defRPr sz="1400">
                <a:solidFill>
                  <a:schemeClr val="tx2"/>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200">
                <a:solidFill>
                  <a:schemeClr val="tx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tx2"/>
                </a:solidFill>
                <a:latin typeface="Arial" charset="0"/>
                <a:ea typeface="+mn-ea"/>
                <a:cs typeface="+mn-cs"/>
              </a:defRPr>
            </a:lvl4pPr>
            <a:lvl5pPr marL="857250" indent="-115888" algn="l" rtl="0" eaLnBrk="1" fontAlgn="base" hangingPunct="1">
              <a:spcBef>
                <a:spcPct val="20000"/>
              </a:spcBef>
              <a:spcAft>
                <a:spcPct val="0"/>
              </a:spcAft>
              <a:buClr>
                <a:schemeClr val="tx1"/>
              </a:buClr>
              <a:defRPr sz="800">
                <a:solidFill>
                  <a:schemeClr val="tx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0" indent="0" algn="r">
              <a:lnSpc>
                <a:spcPct val="100000"/>
              </a:lnSpc>
              <a:spcBef>
                <a:spcPct val="0"/>
              </a:spcBef>
            </a:pPr>
            <a:fld id="{D7D7FF27-1A06-4A68-85CC-BBF99CA3BB8F}" type="datetime'R''es''''''t''aur''''a''n''''t &amp;'' ''''''Hot''e''''l'''''''''">
              <a:rPr lang="en-US" sz="900">
                <a:solidFill>
                  <a:schemeClr val="tx1"/>
                </a:solidFill>
                <a:latin typeface="Arial"/>
                <a:cs typeface="Arial"/>
                <a:sym typeface="Arial"/>
              </a:rPr>
              <a:pPr/>
              <a:t>Restaurant &amp; Hotel</a:t>
            </a:fld>
            <a:endParaRPr lang="en-US" sz="900" dirty="0">
              <a:solidFill>
                <a:schemeClr val="tx1"/>
              </a:solidFill>
              <a:latin typeface="Arial"/>
              <a:cs typeface="Arial"/>
              <a:sym typeface="Arial"/>
            </a:endParaRPr>
          </a:p>
        </p:txBody>
      </p:sp>
      <p:sp>
        <p:nvSpPr>
          <p:cNvPr id="36" name="Text Placeholder 43"/>
          <p:cNvSpPr>
            <a:spLocks noGrp="1"/>
          </p:cNvSpPr>
          <p:nvPr>
            <p:custDataLst>
              <p:tags r:id="rId23"/>
            </p:custDataLst>
          </p:nvPr>
        </p:nvSpPr>
        <p:spPr bwMode="auto">
          <a:xfrm>
            <a:off x="1516063" y="4098925"/>
            <a:ext cx="1079500" cy="136525"/>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153988" indent="-153988" algn="l" rtl="0" eaLnBrk="1" fontAlgn="base" hangingPunct="1">
              <a:spcBef>
                <a:spcPct val="20000"/>
              </a:spcBef>
              <a:spcAft>
                <a:spcPct val="0"/>
              </a:spcAft>
              <a:defRPr sz="1600">
                <a:solidFill>
                  <a:schemeClr val="tx2"/>
                </a:solidFill>
                <a:latin typeface="+mn-lt"/>
                <a:ea typeface="+mn-ea"/>
                <a:cs typeface="+mn-cs"/>
              </a:defRPr>
            </a:lvl1pPr>
            <a:lvl2pPr marL="461963" indent="-231775" algn="l" rtl="0" eaLnBrk="1" fontAlgn="base" hangingPunct="1">
              <a:lnSpc>
                <a:spcPct val="120000"/>
              </a:lnSpc>
              <a:spcBef>
                <a:spcPct val="20000"/>
              </a:spcBef>
              <a:spcAft>
                <a:spcPct val="0"/>
              </a:spcAft>
              <a:buClr>
                <a:schemeClr val="tx1"/>
              </a:buClr>
              <a:buFont typeface="Wingdings" pitchFamily="2" charset="2"/>
              <a:buChar char="§"/>
              <a:defRPr sz="1400">
                <a:solidFill>
                  <a:schemeClr val="tx2"/>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200">
                <a:solidFill>
                  <a:schemeClr val="tx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tx2"/>
                </a:solidFill>
                <a:latin typeface="Arial" charset="0"/>
                <a:ea typeface="+mn-ea"/>
                <a:cs typeface="+mn-cs"/>
              </a:defRPr>
            </a:lvl4pPr>
            <a:lvl5pPr marL="857250" indent="-115888" algn="l" rtl="0" eaLnBrk="1" fontAlgn="base" hangingPunct="1">
              <a:spcBef>
                <a:spcPct val="20000"/>
              </a:spcBef>
              <a:spcAft>
                <a:spcPct val="0"/>
              </a:spcAft>
              <a:buClr>
                <a:schemeClr val="tx1"/>
              </a:buClr>
              <a:defRPr sz="800">
                <a:solidFill>
                  <a:schemeClr val="tx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0" indent="0" algn="r">
              <a:lnSpc>
                <a:spcPct val="100000"/>
              </a:lnSpc>
              <a:spcBef>
                <a:spcPct val="0"/>
              </a:spcBef>
            </a:pPr>
            <a:fld id="{8E30A762-3F36-4568-AEB8-BB6EEC8A0818}" type="datetime'C''''o''''''''''mm''er''''''cia''''''''l S''''er''''vi''c''es'">
              <a:rPr lang="en-US" sz="900">
                <a:solidFill>
                  <a:schemeClr val="tx1"/>
                </a:solidFill>
                <a:latin typeface="Arial"/>
                <a:cs typeface="Arial"/>
                <a:sym typeface="Arial"/>
              </a:rPr>
              <a:pPr/>
              <a:t>Commercial Services</a:t>
            </a:fld>
            <a:endParaRPr lang="en-US" sz="900" dirty="0">
              <a:solidFill>
                <a:schemeClr val="tx1"/>
              </a:solidFill>
              <a:latin typeface="Arial"/>
              <a:cs typeface="Arial"/>
              <a:sym typeface="Arial"/>
            </a:endParaRPr>
          </a:p>
        </p:txBody>
      </p:sp>
      <p:sp>
        <p:nvSpPr>
          <p:cNvPr id="34" name="Text Placeholder 44"/>
          <p:cNvSpPr>
            <a:spLocks noGrp="1"/>
          </p:cNvSpPr>
          <p:nvPr>
            <p:custDataLst>
              <p:tags r:id="rId24"/>
            </p:custDataLst>
          </p:nvPr>
        </p:nvSpPr>
        <p:spPr bwMode="auto">
          <a:xfrm>
            <a:off x="1319213" y="4260850"/>
            <a:ext cx="1276350" cy="136525"/>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153988" indent="-153988" algn="l" rtl="0" eaLnBrk="1" fontAlgn="base" hangingPunct="1">
              <a:spcBef>
                <a:spcPct val="20000"/>
              </a:spcBef>
              <a:spcAft>
                <a:spcPct val="0"/>
              </a:spcAft>
              <a:defRPr sz="1600">
                <a:solidFill>
                  <a:schemeClr val="tx2"/>
                </a:solidFill>
                <a:latin typeface="+mn-lt"/>
                <a:ea typeface="+mn-ea"/>
                <a:cs typeface="+mn-cs"/>
              </a:defRPr>
            </a:lvl1pPr>
            <a:lvl2pPr marL="461963" indent="-231775" algn="l" rtl="0" eaLnBrk="1" fontAlgn="base" hangingPunct="1">
              <a:lnSpc>
                <a:spcPct val="120000"/>
              </a:lnSpc>
              <a:spcBef>
                <a:spcPct val="20000"/>
              </a:spcBef>
              <a:spcAft>
                <a:spcPct val="0"/>
              </a:spcAft>
              <a:buClr>
                <a:schemeClr val="tx1"/>
              </a:buClr>
              <a:buFont typeface="Wingdings" pitchFamily="2" charset="2"/>
              <a:buChar char="§"/>
              <a:defRPr sz="1400">
                <a:solidFill>
                  <a:schemeClr val="tx2"/>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200">
                <a:solidFill>
                  <a:schemeClr val="tx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tx2"/>
                </a:solidFill>
                <a:latin typeface="Arial" charset="0"/>
                <a:ea typeface="+mn-ea"/>
                <a:cs typeface="+mn-cs"/>
              </a:defRPr>
            </a:lvl4pPr>
            <a:lvl5pPr marL="857250" indent="-115888" algn="l" rtl="0" eaLnBrk="1" fontAlgn="base" hangingPunct="1">
              <a:spcBef>
                <a:spcPct val="20000"/>
              </a:spcBef>
              <a:spcAft>
                <a:spcPct val="0"/>
              </a:spcAft>
              <a:buClr>
                <a:schemeClr val="tx1"/>
              </a:buClr>
              <a:defRPr sz="800">
                <a:solidFill>
                  <a:schemeClr val="tx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0" indent="0" algn="r">
              <a:lnSpc>
                <a:spcPct val="100000"/>
              </a:lnSpc>
              <a:spcBef>
                <a:spcPct val="0"/>
              </a:spcBef>
            </a:pPr>
            <a:fld id="{6E8C10FF-C626-4C51-A2D7-C7A3CA9F5C04}" type="datetime'Gov''e''rnm''''ent &amp;'''' E''''''''d''uc''at''i''o''n'''">
              <a:rPr lang="en-US" sz="900">
                <a:solidFill>
                  <a:schemeClr val="tx1"/>
                </a:solidFill>
                <a:latin typeface="Arial"/>
                <a:cs typeface="Arial"/>
                <a:sym typeface="Arial"/>
              </a:rPr>
              <a:pPr/>
              <a:t>Government &amp; Education</a:t>
            </a:fld>
            <a:endParaRPr lang="en-US" sz="900" dirty="0">
              <a:solidFill>
                <a:schemeClr val="tx1"/>
              </a:solidFill>
              <a:latin typeface="Arial"/>
              <a:cs typeface="Arial"/>
              <a:sym typeface="Arial"/>
            </a:endParaRPr>
          </a:p>
        </p:txBody>
      </p:sp>
      <p:sp>
        <p:nvSpPr>
          <p:cNvPr id="26" name="Text Placeholder 49"/>
          <p:cNvSpPr>
            <a:spLocks noGrp="1"/>
          </p:cNvSpPr>
          <p:nvPr>
            <p:custDataLst>
              <p:tags r:id="rId25"/>
            </p:custDataLst>
          </p:nvPr>
        </p:nvSpPr>
        <p:spPr bwMode="auto">
          <a:xfrm>
            <a:off x="2278063" y="5080000"/>
            <a:ext cx="317500" cy="136525"/>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153988" indent="-153988" algn="l" rtl="0" eaLnBrk="1" fontAlgn="base" hangingPunct="1">
              <a:spcBef>
                <a:spcPct val="20000"/>
              </a:spcBef>
              <a:spcAft>
                <a:spcPct val="0"/>
              </a:spcAft>
              <a:defRPr sz="1600">
                <a:solidFill>
                  <a:schemeClr val="tx2"/>
                </a:solidFill>
                <a:latin typeface="+mn-lt"/>
                <a:ea typeface="+mn-ea"/>
                <a:cs typeface="+mn-cs"/>
              </a:defRPr>
            </a:lvl1pPr>
            <a:lvl2pPr marL="461963" indent="-231775" algn="l" rtl="0" eaLnBrk="1" fontAlgn="base" hangingPunct="1">
              <a:lnSpc>
                <a:spcPct val="120000"/>
              </a:lnSpc>
              <a:spcBef>
                <a:spcPct val="20000"/>
              </a:spcBef>
              <a:spcAft>
                <a:spcPct val="0"/>
              </a:spcAft>
              <a:buClr>
                <a:schemeClr val="tx1"/>
              </a:buClr>
              <a:buFont typeface="Wingdings" pitchFamily="2" charset="2"/>
              <a:buChar char="§"/>
              <a:defRPr sz="1400">
                <a:solidFill>
                  <a:schemeClr val="tx2"/>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200">
                <a:solidFill>
                  <a:schemeClr val="tx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tx2"/>
                </a:solidFill>
                <a:latin typeface="Arial" charset="0"/>
                <a:ea typeface="+mn-ea"/>
                <a:cs typeface="+mn-cs"/>
              </a:defRPr>
            </a:lvl4pPr>
            <a:lvl5pPr marL="857250" indent="-115888" algn="l" rtl="0" eaLnBrk="1" fontAlgn="base" hangingPunct="1">
              <a:spcBef>
                <a:spcPct val="20000"/>
              </a:spcBef>
              <a:spcAft>
                <a:spcPct val="0"/>
              </a:spcAft>
              <a:buClr>
                <a:schemeClr val="tx1"/>
              </a:buClr>
              <a:defRPr sz="800">
                <a:solidFill>
                  <a:schemeClr val="tx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0" indent="0" algn="r">
              <a:lnSpc>
                <a:spcPct val="100000"/>
              </a:lnSpc>
              <a:spcBef>
                <a:spcPct val="0"/>
              </a:spcBef>
            </a:pPr>
            <a:fld id="{DD50DB79-A58D-49E7-8A7D-68F8E15527F4}" type="datetime'B''''''''''''''''''''''''''a''''''n''''k''''''s'''''''">
              <a:rPr lang="en-US" sz="900">
                <a:solidFill>
                  <a:schemeClr val="tx1"/>
                </a:solidFill>
                <a:latin typeface="Arial"/>
                <a:cs typeface="Arial"/>
                <a:sym typeface="Arial"/>
              </a:rPr>
              <a:pPr/>
              <a:t>Banks</a:t>
            </a:fld>
            <a:endParaRPr lang="en-US" sz="900" dirty="0">
              <a:solidFill>
                <a:schemeClr val="tx1"/>
              </a:solidFill>
              <a:latin typeface="Arial"/>
              <a:cs typeface="Arial"/>
              <a:sym typeface="Arial"/>
            </a:endParaRPr>
          </a:p>
        </p:txBody>
      </p:sp>
      <p:sp>
        <p:nvSpPr>
          <p:cNvPr id="23" name="Text Placeholder 48"/>
          <p:cNvSpPr>
            <a:spLocks noGrp="1"/>
          </p:cNvSpPr>
          <p:nvPr>
            <p:custDataLst>
              <p:tags r:id="rId26"/>
            </p:custDataLst>
          </p:nvPr>
        </p:nvSpPr>
        <p:spPr bwMode="auto">
          <a:xfrm>
            <a:off x="912813" y="4918075"/>
            <a:ext cx="1682750" cy="136525"/>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153988" indent="-153988" algn="l" rtl="0" eaLnBrk="1" fontAlgn="base" hangingPunct="1">
              <a:spcBef>
                <a:spcPct val="20000"/>
              </a:spcBef>
              <a:spcAft>
                <a:spcPct val="0"/>
              </a:spcAft>
              <a:defRPr sz="1600">
                <a:solidFill>
                  <a:schemeClr val="tx2"/>
                </a:solidFill>
                <a:latin typeface="+mn-lt"/>
                <a:ea typeface="+mn-ea"/>
                <a:cs typeface="+mn-cs"/>
              </a:defRPr>
            </a:lvl1pPr>
            <a:lvl2pPr marL="461963" indent="-231775" algn="l" rtl="0" eaLnBrk="1" fontAlgn="base" hangingPunct="1">
              <a:lnSpc>
                <a:spcPct val="120000"/>
              </a:lnSpc>
              <a:spcBef>
                <a:spcPct val="20000"/>
              </a:spcBef>
              <a:spcAft>
                <a:spcPct val="0"/>
              </a:spcAft>
              <a:buClr>
                <a:schemeClr val="tx1"/>
              </a:buClr>
              <a:buFont typeface="Wingdings" pitchFamily="2" charset="2"/>
              <a:buChar char="§"/>
              <a:defRPr sz="1400">
                <a:solidFill>
                  <a:schemeClr val="tx2"/>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200">
                <a:solidFill>
                  <a:schemeClr val="tx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tx2"/>
                </a:solidFill>
                <a:latin typeface="Arial" charset="0"/>
                <a:ea typeface="+mn-ea"/>
                <a:cs typeface="+mn-cs"/>
              </a:defRPr>
            </a:lvl4pPr>
            <a:lvl5pPr marL="857250" indent="-115888" algn="l" rtl="0" eaLnBrk="1" fontAlgn="base" hangingPunct="1">
              <a:spcBef>
                <a:spcPct val="20000"/>
              </a:spcBef>
              <a:spcAft>
                <a:spcPct val="0"/>
              </a:spcAft>
              <a:buClr>
                <a:schemeClr val="tx1"/>
              </a:buClr>
              <a:defRPr sz="800">
                <a:solidFill>
                  <a:schemeClr val="tx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0" indent="0" algn="r">
              <a:lnSpc>
                <a:spcPct val="100000"/>
              </a:lnSpc>
              <a:spcBef>
                <a:spcPct val="0"/>
              </a:spcBef>
            </a:pPr>
            <a:fld id="{386779DE-6483-4F90-93D4-4F67643A5BD6}" type="datetime'Appar''''el ''''&amp; ''''Textiles ''M''''an''ufac''''turi''''ng'">
              <a:rPr lang="en-US" sz="900">
                <a:solidFill>
                  <a:schemeClr val="tx1"/>
                </a:solidFill>
                <a:latin typeface="Arial"/>
                <a:cs typeface="Arial"/>
                <a:sym typeface="Arial"/>
              </a:rPr>
              <a:pPr/>
              <a:t>Apparel &amp; Textiles Manufacturing</a:t>
            </a:fld>
            <a:endParaRPr lang="en-US" sz="900" dirty="0">
              <a:solidFill>
                <a:schemeClr val="tx1"/>
              </a:solidFill>
              <a:latin typeface="Arial"/>
              <a:cs typeface="Arial"/>
              <a:sym typeface="Arial"/>
            </a:endParaRPr>
          </a:p>
        </p:txBody>
      </p:sp>
      <p:sp>
        <p:nvSpPr>
          <p:cNvPr id="38" name="Text Placeholder 42"/>
          <p:cNvSpPr>
            <a:spLocks noGrp="1"/>
          </p:cNvSpPr>
          <p:nvPr>
            <p:custDataLst>
              <p:tags r:id="rId27"/>
            </p:custDataLst>
          </p:nvPr>
        </p:nvSpPr>
        <p:spPr bwMode="auto">
          <a:xfrm>
            <a:off x="1497013" y="3937000"/>
            <a:ext cx="1098550" cy="136525"/>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153988" indent="-153988" algn="l" rtl="0" eaLnBrk="1" fontAlgn="base" hangingPunct="1">
              <a:spcBef>
                <a:spcPct val="20000"/>
              </a:spcBef>
              <a:spcAft>
                <a:spcPct val="0"/>
              </a:spcAft>
              <a:defRPr sz="1600">
                <a:solidFill>
                  <a:schemeClr val="tx2"/>
                </a:solidFill>
                <a:latin typeface="+mn-lt"/>
                <a:ea typeface="+mn-ea"/>
                <a:cs typeface="+mn-cs"/>
              </a:defRPr>
            </a:lvl1pPr>
            <a:lvl2pPr marL="461963" indent="-231775" algn="l" rtl="0" eaLnBrk="1" fontAlgn="base" hangingPunct="1">
              <a:lnSpc>
                <a:spcPct val="120000"/>
              </a:lnSpc>
              <a:spcBef>
                <a:spcPct val="20000"/>
              </a:spcBef>
              <a:spcAft>
                <a:spcPct val="0"/>
              </a:spcAft>
              <a:buClr>
                <a:schemeClr val="tx1"/>
              </a:buClr>
              <a:buFont typeface="Wingdings" pitchFamily="2" charset="2"/>
              <a:buChar char="§"/>
              <a:defRPr sz="1400">
                <a:solidFill>
                  <a:schemeClr val="tx2"/>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200">
                <a:solidFill>
                  <a:schemeClr val="tx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tx2"/>
                </a:solidFill>
                <a:latin typeface="Arial" charset="0"/>
                <a:ea typeface="+mn-ea"/>
                <a:cs typeface="+mn-cs"/>
              </a:defRPr>
            </a:lvl4pPr>
            <a:lvl5pPr marL="857250" indent="-115888" algn="l" rtl="0" eaLnBrk="1" fontAlgn="base" hangingPunct="1">
              <a:spcBef>
                <a:spcPct val="20000"/>
              </a:spcBef>
              <a:spcAft>
                <a:spcPct val="0"/>
              </a:spcAft>
              <a:buClr>
                <a:schemeClr val="tx1"/>
              </a:buClr>
              <a:defRPr sz="800">
                <a:solidFill>
                  <a:schemeClr val="tx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0" indent="0" algn="r">
              <a:lnSpc>
                <a:spcPct val="100000"/>
              </a:lnSpc>
              <a:spcBef>
                <a:spcPct val="0"/>
              </a:spcBef>
            </a:pPr>
            <a:fld id="{C968D00D-FFD3-4253-9A2A-CE5FD35F4D26}" type="datetime'''Profe''s''''''s''''ion''''''al'''''''''''' S''erv''i''ces'''">
              <a:rPr lang="en-US" sz="900">
                <a:solidFill>
                  <a:schemeClr val="tx1"/>
                </a:solidFill>
                <a:latin typeface="Arial"/>
                <a:cs typeface="Arial"/>
                <a:sym typeface="Arial"/>
              </a:rPr>
              <a:pPr/>
              <a:t>Professional Services</a:t>
            </a:fld>
            <a:endParaRPr lang="en-US" sz="900" dirty="0">
              <a:solidFill>
                <a:schemeClr val="tx1"/>
              </a:solidFill>
              <a:latin typeface="Arial"/>
              <a:cs typeface="Arial"/>
              <a:sym typeface="Arial"/>
            </a:endParaRPr>
          </a:p>
        </p:txBody>
      </p:sp>
      <p:graphicFrame>
        <p:nvGraphicFramePr>
          <p:cNvPr id="108" name="Object 107"/>
          <p:cNvGraphicFramePr>
            <a:graphicFrameLocks/>
          </p:cNvGraphicFramePr>
          <p:nvPr>
            <p:custDataLst>
              <p:tags r:id="rId28"/>
            </p:custDataLst>
            <p:extLst>
              <p:ext uri="{D42A27DB-BD31-4B8C-83A1-F6EECF244321}">
                <p14:modId xmlns:p14="http://schemas.microsoft.com/office/powerpoint/2010/main" val="2323190603"/>
              </p:ext>
            </p:extLst>
          </p:nvPr>
        </p:nvGraphicFramePr>
        <p:xfrm>
          <a:off x="6057900" y="2286000"/>
          <a:ext cx="2371657" cy="2133690"/>
        </p:xfrm>
        <a:graphic>
          <a:graphicData uri="http://schemas.openxmlformats.org/presentationml/2006/ole">
            <mc:AlternateContent xmlns:mc="http://schemas.openxmlformats.org/markup-compatibility/2006">
              <mc:Choice xmlns:v="urn:schemas-microsoft-com:vml" Requires="v">
                <p:oleObj spid="_x0000_s287032" name="Chart" r:id="rId38" imgW="2371657" imgH="2133690" progId="MSGraph.Chart.8">
                  <p:embed followColorScheme="full"/>
                </p:oleObj>
              </mc:Choice>
              <mc:Fallback>
                <p:oleObj name="Chart" r:id="rId38" imgW="2371657" imgH="2133690" progId="MSGraph.Chart.8">
                  <p:embed followColorScheme="full"/>
                  <p:pic>
                    <p:nvPicPr>
                      <p:cNvPr id="0" name=""/>
                      <p:cNvPicPr/>
                      <p:nvPr/>
                    </p:nvPicPr>
                    <p:blipFill>
                      <a:blip r:embed="rId39"/>
                      <a:stretch>
                        <a:fillRect/>
                      </a:stretch>
                    </p:blipFill>
                    <p:spPr>
                      <a:xfrm>
                        <a:off x="6057900" y="2286000"/>
                        <a:ext cx="2371657" cy="2133690"/>
                      </a:xfrm>
                      <a:prstGeom prst="rect">
                        <a:avLst/>
                      </a:prstGeom>
                    </p:spPr>
                  </p:pic>
                </p:oleObj>
              </mc:Fallback>
            </mc:AlternateContent>
          </a:graphicData>
        </a:graphic>
      </p:graphicFrame>
      <p:sp>
        <p:nvSpPr>
          <p:cNvPr id="61" name="Text Placeholder 1"/>
          <p:cNvSpPr>
            <a:spLocks noGrp="1"/>
          </p:cNvSpPr>
          <p:nvPr>
            <p:custDataLst>
              <p:tags r:id="rId29"/>
            </p:custDataLst>
          </p:nvPr>
        </p:nvSpPr>
        <p:spPr bwMode="auto">
          <a:xfrm>
            <a:off x="5564188" y="3908425"/>
            <a:ext cx="498475" cy="33655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lnSpc>
                <a:spcPct val="100000"/>
              </a:lnSpc>
              <a:spcBef>
                <a:spcPct val="0"/>
              </a:spcBef>
              <a:buNone/>
            </a:pPr>
            <a:fld id="{D37E1800-1FC5-4017-9722-99638D501530}" type="datetime'''''''''''P''''roj''''e''''''''c''''''t'''''' &#10;Fin''a''nce'">
              <a:rPr lang="en-US" sz="1100">
                <a:latin typeface="Arial"/>
                <a:cs typeface="Arial"/>
                <a:sym typeface="Arial"/>
              </a:rPr>
              <a:pPr/>
              <a:t>Project 
Finance</a:t>
            </a:fld>
            <a:endParaRPr lang="en-US" sz="1100" dirty="0">
              <a:latin typeface="Arial"/>
              <a:cs typeface="Arial"/>
              <a:sym typeface="Arial"/>
            </a:endParaRPr>
          </a:p>
        </p:txBody>
      </p:sp>
      <p:sp>
        <p:nvSpPr>
          <p:cNvPr id="160" name="Text Placeholder 74"/>
          <p:cNvSpPr>
            <a:spLocks noGrp="1"/>
          </p:cNvSpPr>
          <p:nvPr>
            <p:custDataLst>
              <p:tags r:id="rId30"/>
            </p:custDataLst>
          </p:nvPr>
        </p:nvSpPr>
        <p:spPr bwMode="auto">
          <a:xfrm>
            <a:off x="5318125" y="3432175"/>
            <a:ext cx="744538" cy="33655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lnSpc>
                <a:spcPct val="100000"/>
              </a:lnSpc>
              <a:spcBef>
                <a:spcPct val="0"/>
              </a:spcBef>
              <a:buNone/>
            </a:pPr>
            <a:fld id="{B7A26BB2-3845-4ECC-92A2-C900398CEA87}" type="datetime'F''inanc''i''''a''''l'' ''&#10;&amp; ''''I''n''''su''''r''''''an''ce'">
              <a:rPr lang="en-US" sz="1100">
                <a:latin typeface="Arial"/>
                <a:cs typeface="Arial"/>
                <a:sym typeface="Arial"/>
              </a:rPr>
              <a:pPr/>
              <a:t>Financial 
&amp; Insurance</a:t>
            </a:fld>
            <a:endParaRPr lang="en-US" sz="1100" dirty="0">
              <a:latin typeface="Arial"/>
              <a:cs typeface="Arial"/>
              <a:sym typeface="Arial"/>
            </a:endParaRPr>
          </a:p>
        </p:txBody>
      </p:sp>
      <p:sp>
        <p:nvSpPr>
          <p:cNvPr id="110" name="Text Placeholder 3"/>
          <p:cNvSpPr>
            <a:spLocks noGrp="1"/>
          </p:cNvSpPr>
          <p:nvPr>
            <p:custDataLst>
              <p:tags r:id="rId31"/>
            </p:custDataLst>
          </p:nvPr>
        </p:nvSpPr>
        <p:spPr bwMode="auto">
          <a:xfrm>
            <a:off x="5765800" y="3035300"/>
            <a:ext cx="296863" cy="168275"/>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153988" indent="-153988" algn="l" rtl="0" eaLnBrk="1" fontAlgn="base" hangingPunct="1">
              <a:spcBef>
                <a:spcPct val="20000"/>
              </a:spcBef>
              <a:spcAft>
                <a:spcPct val="0"/>
              </a:spcAft>
              <a:defRPr sz="1600">
                <a:solidFill>
                  <a:schemeClr val="tx2"/>
                </a:solidFill>
                <a:latin typeface="+mn-lt"/>
                <a:ea typeface="+mn-ea"/>
                <a:cs typeface="+mn-cs"/>
              </a:defRPr>
            </a:lvl1pPr>
            <a:lvl2pPr marL="461963" indent="-231775" algn="l" rtl="0" eaLnBrk="1" fontAlgn="base" hangingPunct="1">
              <a:lnSpc>
                <a:spcPct val="120000"/>
              </a:lnSpc>
              <a:spcBef>
                <a:spcPct val="20000"/>
              </a:spcBef>
              <a:spcAft>
                <a:spcPct val="0"/>
              </a:spcAft>
              <a:buClr>
                <a:schemeClr val="tx1"/>
              </a:buClr>
              <a:buFont typeface="Wingdings" pitchFamily="2" charset="2"/>
              <a:buChar char="§"/>
              <a:defRPr sz="1400">
                <a:solidFill>
                  <a:schemeClr val="tx2"/>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200">
                <a:solidFill>
                  <a:schemeClr val="tx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tx2"/>
                </a:solidFill>
                <a:latin typeface="Arial" charset="0"/>
                <a:ea typeface="+mn-ea"/>
                <a:cs typeface="+mn-cs"/>
              </a:defRPr>
            </a:lvl4pPr>
            <a:lvl5pPr marL="857250" indent="-115888" algn="l" rtl="0" eaLnBrk="1" fontAlgn="base" hangingPunct="1">
              <a:spcBef>
                <a:spcPct val="20000"/>
              </a:spcBef>
              <a:spcAft>
                <a:spcPct val="0"/>
              </a:spcAft>
              <a:buClr>
                <a:schemeClr val="tx1"/>
              </a:buClr>
              <a:defRPr sz="800">
                <a:solidFill>
                  <a:schemeClr val="tx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0" indent="0" algn="r">
              <a:lnSpc>
                <a:spcPct val="100000"/>
              </a:lnSpc>
              <a:spcBef>
                <a:spcPct val="0"/>
              </a:spcBef>
            </a:pPr>
            <a:fld id="{45E933C1-E9C4-4EE9-B965-A1FE47E7AC8B}" type="datetime'''''''''''C''''R''E'''''''''''">
              <a:rPr lang="en-US" sz="1100">
                <a:solidFill>
                  <a:schemeClr val="tx1"/>
                </a:solidFill>
                <a:latin typeface="Arial"/>
                <a:cs typeface="Arial"/>
                <a:sym typeface="Arial"/>
              </a:rPr>
              <a:pPr/>
              <a:t>CRE</a:t>
            </a:fld>
            <a:endParaRPr lang="en-US" sz="1100" dirty="0">
              <a:solidFill>
                <a:schemeClr val="tx1"/>
              </a:solidFill>
              <a:latin typeface="Arial"/>
              <a:cs typeface="Arial"/>
              <a:sym typeface="Arial"/>
            </a:endParaRPr>
          </a:p>
        </p:txBody>
      </p:sp>
      <p:sp>
        <p:nvSpPr>
          <p:cNvPr id="112" name="Text Placeholder 2"/>
          <p:cNvSpPr>
            <a:spLocks noGrp="1"/>
          </p:cNvSpPr>
          <p:nvPr>
            <p:custDataLst>
              <p:tags r:id="rId32"/>
            </p:custDataLst>
          </p:nvPr>
        </p:nvSpPr>
        <p:spPr bwMode="auto">
          <a:xfrm>
            <a:off x="5402263" y="2554288"/>
            <a:ext cx="660400" cy="168275"/>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153988" indent="-153988" algn="l" rtl="0" eaLnBrk="1" fontAlgn="base" hangingPunct="1">
              <a:spcBef>
                <a:spcPct val="20000"/>
              </a:spcBef>
              <a:spcAft>
                <a:spcPct val="0"/>
              </a:spcAft>
              <a:defRPr sz="1600">
                <a:solidFill>
                  <a:schemeClr val="tx2"/>
                </a:solidFill>
                <a:latin typeface="+mn-lt"/>
                <a:ea typeface="+mn-ea"/>
                <a:cs typeface="+mn-cs"/>
              </a:defRPr>
            </a:lvl1pPr>
            <a:lvl2pPr marL="461963" indent="-231775" algn="l" rtl="0" eaLnBrk="1" fontAlgn="base" hangingPunct="1">
              <a:lnSpc>
                <a:spcPct val="120000"/>
              </a:lnSpc>
              <a:spcBef>
                <a:spcPct val="20000"/>
              </a:spcBef>
              <a:spcAft>
                <a:spcPct val="0"/>
              </a:spcAft>
              <a:buClr>
                <a:schemeClr val="tx1"/>
              </a:buClr>
              <a:buFont typeface="Wingdings" pitchFamily="2" charset="2"/>
              <a:buChar char="§"/>
              <a:defRPr sz="1400">
                <a:solidFill>
                  <a:schemeClr val="tx2"/>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200">
                <a:solidFill>
                  <a:schemeClr val="tx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tx2"/>
                </a:solidFill>
                <a:latin typeface="Arial" charset="0"/>
                <a:ea typeface="+mn-ea"/>
                <a:cs typeface="+mn-cs"/>
              </a:defRPr>
            </a:lvl4pPr>
            <a:lvl5pPr marL="857250" indent="-115888" algn="l" rtl="0" eaLnBrk="1" fontAlgn="base" hangingPunct="1">
              <a:spcBef>
                <a:spcPct val="20000"/>
              </a:spcBef>
              <a:spcAft>
                <a:spcPct val="0"/>
              </a:spcAft>
              <a:buClr>
                <a:schemeClr val="tx1"/>
              </a:buClr>
              <a:defRPr sz="800">
                <a:solidFill>
                  <a:schemeClr val="tx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0" indent="0" algn="r">
              <a:lnSpc>
                <a:spcPct val="100000"/>
              </a:lnSpc>
              <a:spcBef>
                <a:spcPct val="0"/>
              </a:spcBef>
            </a:pPr>
            <a:fld id="{38DDE331-2972-412B-9853-9A7DE45614B8}" type="datetime'''M''u''l''''ti''f''''''a''''''''''''''''mi''''l''''''''y'''">
              <a:rPr lang="en-US" sz="1100">
                <a:solidFill>
                  <a:schemeClr val="tx1"/>
                </a:solidFill>
                <a:latin typeface="Arial"/>
                <a:cs typeface="Arial"/>
                <a:sym typeface="Arial"/>
              </a:rPr>
              <a:pPr/>
              <a:t>Multifamily</a:t>
            </a:fld>
            <a:endParaRPr lang="en-US" sz="1100" dirty="0">
              <a:solidFill>
                <a:schemeClr val="tx1"/>
              </a:solidFill>
              <a:latin typeface="Arial"/>
              <a:cs typeface="Arial"/>
              <a:sym typeface="Arial"/>
            </a:endParaRPr>
          </a:p>
        </p:txBody>
      </p:sp>
      <p:cxnSp>
        <p:nvCxnSpPr>
          <p:cNvPr id="184" name="Straight Connector 183"/>
          <p:cNvCxnSpPr/>
          <p:nvPr/>
        </p:nvCxnSpPr>
        <p:spPr bwMode="auto">
          <a:xfrm>
            <a:off x="7165458" y="3490481"/>
            <a:ext cx="0" cy="240990"/>
          </a:xfrm>
          <a:prstGeom prst="line">
            <a:avLst/>
          </a:prstGeom>
          <a:solidFill>
            <a:schemeClr val="accent1"/>
          </a:solidFill>
          <a:ln w="19050" cap="flat" cmpd="sng" algn="ctr">
            <a:solidFill>
              <a:srgbClr val="FFC000"/>
            </a:solidFill>
            <a:prstDash val="dash"/>
            <a:round/>
            <a:headEnd type="none" w="med" len="med"/>
            <a:tailEnd type="none" w="med" len="med"/>
          </a:ln>
          <a:effectLst/>
        </p:spPr>
      </p:cxnSp>
      <p:cxnSp>
        <p:nvCxnSpPr>
          <p:cNvPr id="182" name="Straight Connector 181"/>
          <p:cNvCxnSpPr/>
          <p:nvPr/>
        </p:nvCxnSpPr>
        <p:spPr bwMode="auto">
          <a:xfrm>
            <a:off x="8391974" y="2522852"/>
            <a:ext cx="0" cy="246888"/>
          </a:xfrm>
          <a:prstGeom prst="line">
            <a:avLst/>
          </a:prstGeom>
          <a:solidFill>
            <a:schemeClr val="accent1"/>
          </a:solidFill>
          <a:ln w="19050" cap="flat" cmpd="sng" algn="ctr">
            <a:solidFill>
              <a:srgbClr val="FFC000"/>
            </a:solidFill>
            <a:prstDash val="dash"/>
            <a:round/>
            <a:headEnd type="none" w="med" len="med"/>
            <a:tailEnd type="none" w="med" len="med"/>
          </a:ln>
          <a:effectLst/>
        </p:spPr>
      </p:cxnSp>
      <p:sp>
        <p:nvSpPr>
          <p:cNvPr id="2" name="Content Placeholder 1"/>
          <p:cNvSpPr>
            <a:spLocks noGrp="1"/>
          </p:cNvSpPr>
          <p:nvPr>
            <p:ph sz="quarter" idx="11"/>
          </p:nvPr>
        </p:nvSpPr>
        <p:spPr>
          <a:xfrm>
            <a:off x="362781" y="462670"/>
            <a:ext cx="8666245" cy="435610"/>
          </a:xfrm>
        </p:spPr>
        <p:txBody>
          <a:bodyPr/>
          <a:lstStyle/>
          <a:p>
            <a:pPr eaLnBrk="0" hangingPunct="0">
              <a:lnSpc>
                <a:spcPct val="100000"/>
              </a:lnSpc>
            </a:pPr>
            <a:r>
              <a:rPr lang="en-US" dirty="0"/>
              <a:t>Calibration: </a:t>
            </a:r>
            <a:r>
              <a:rPr lang="en-US" b="0" dirty="0" smtClean="0"/>
              <a:t>Material portfolios</a:t>
            </a:r>
            <a:endParaRPr lang="en-US" b="0" dirty="0">
              <a:solidFill>
                <a:schemeClr val="accent1"/>
              </a:solidFill>
              <a:ea typeface="SimSun" pitchFamily="2" charset="-122"/>
            </a:endParaRPr>
          </a:p>
        </p:txBody>
      </p:sp>
      <p:sp>
        <p:nvSpPr>
          <p:cNvPr id="11" name="Text Placeholder 7"/>
          <p:cNvSpPr txBox="1">
            <a:spLocks/>
          </p:cNvSpPr>
          <p:nvPr/>
        </p:nvSpPr>
        <p:spPr>
          <a:xfrm>
            <a:off x="363538" y="1465263"/>
            <a:ext cx="4114800" cy="220446"/>
          </a:xfrm>
          <a:prstGeom prst="rect">
            <a:avLst/>
          </a:prstGeom>
        </p:spPr>
        <p:txBody>
          <a:bodyPr lIns="0" tIns="0" rIns="0" bIns="0"/>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fontAlgn="auto">
              <a:lnSpc>
                <a:spcPct val="100000"/>
              </a:lnSpc>
              <a:spcBef>
                <a:spcPts val="0"/>
              </a:spcBef>
              <a:spcAft>
                <a:spcPts val="0"/>
              </a:spcAft>
              <a:buNone/>
            </a:pPr>
            <a:r>
              <a:rPr lang="en-US" sz="1400" b="1" dirty="0" smtClean="0">
                <a:solidFill>
                  <a:schemeClr val="accent1"/>
                </a:solidFill>
                <a:latin typeface="Arial" panose="020B0604020202020204" pitchFamily="34" charset="0"/>
                <a:cs typeface="Arial" panose="020B0604020202020204" pitchFamily="34" charset="0"/>
              </a:rPr>
              <a:t>OCC industry exposures </a:t>
            </a:r>
          </a:p>
          <a:p>
            <a:pPr marL="0" indent="0" fontAlgn="auto">
              <a:lnSpc>
                <a:spcPct val="100000"/>
              </a:lnSpc>
              <a:spcBef>
                <a:spcPts val="0"/>
              </a:spcBef>
              <a:spcAft>
                <a:spcPts val="0"/>
              </a:spcAft>
              <a:buNone/>
            </a:pPr>
            <a:r>
              <a:rPr lang="en-US" sz="1400" dirty="0" smtClean="0">
                <a:solidFill>
                  <a:schemeClr val="accent1"/>
                </a:solidFill>
                <a:latin typeface="Arial" panose="020B0604020202020204" pitchFamily="34" charset="0"/>
                <a:cs typeface="Arial" panose="020B0604020202020204" pitchFamily="34" charset="0"/>
              </a:rPr>
              <a:t>As of March 2016, $BN</a:t>
            </a:r>
            <a:endParaRPr lang="en-US" sz="1400" dirty="0">
              <a:solidFill>
                <a:schemeClr val="accent1"/>
              </a:solidFill>
              <a:latin typeface="Arial" panose="020B0604020202020204" pitchFamily="34" charset="0"/>
              <a:cs typeface="Arial" panose="020B0604020202020204" pitchFamily="34" charset="0"/>
            </a:endParaRPr>
          </a:p>
        </p:txBody>
      </p:sp>
      <p:sp>
        <p:nvSpPr>
          <p:cNvPr id="76" name="Footnote"/>
          <p:cNvSpPr/>
          <p:nvPr/>
        </p:nvSpPr>
        <p:spPr bwMode="auto">
          <a:xfrm>
            <a:off x="1889851" y="6331272"/>
            <a:ext cx="6814003"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spAutoFit/>
          </a:bodyPr>
          <a:lstStyle/>
          <a:p>
            <a:pPr marL="0" lvl="1" algn="l">
              <a:lnSpc>
                <a:spcPct val="100000"/>
              </a:lnSpc>
              <a:spcBef>
                <a:spcPts val="0"/>
              </a:spcBef>
              <a:spcAft>
                <a:spcPts val="0"/>
              </a:spcAft>
            </a:pPr>
            <a:r>
              <a:rPr lang="en-US" sz="800" dirty="0">
                <a:sym typeface="Arial"/>
              </a:rPr>
              <a:t>Source: “2016 RAS non-CCAR-linked metrics - SBNA.xlsx” </a:t>
            </a:r>
          </a:p>
        </p:txBody>
      </p:sp>
      <p:cxnSp>
        <p:nvCxnSpPr>
          <p:cNvPr id="166" name="Straight Connector 165"/>
          <p:cNvCxnSpPr/>
          <p:nvPr/>
        </p:nvCxnSpPr>
        <p:spPr bwMode="auto">
          <a:xfrm>
            <a:off x="8629423" y="2522852"/>
            <a:ext cx="0" cy="246888"/>
          </a:xfrm>
          <a:prstGeom prst="line">
            <a:avLst/>
          </a:prstGeom>
          <a:solidFill>
            <a:schemeClr val="accent1"/>
          </a:solidFill>
          <a:ln w="19050" cap="flat" cmpd="sng" algn="ctr">
            <a:solidFill>
              <a:schemeClr val="accent1"/>
            </a:solidFill>
            <a:prstDash val="dash"/>
            <a:round/>
            <a:headEnd type="none" w="med" len="med"/>
            <a:tailEnd type="none" w="med" len="med"/>
          </a:ln>
          <a:effectLst/>
        </p:spPr>
      </p:cxnSp>
      <p:cxnSp>
        <p:nvCxnSpPr>
          <p:cNvPr id="172" name="Straight Connector 171"/>
          <p:cNvCxnSpPr/>
          <p:nvPr/>
        </p:nvCxnSpPr>
        <p:spPr bwMode="auto">
          <a:xfrm>
            <a:off x="7349311" y="3487119"/>
            <a:ext cx="0" cy="247715"/>
          </a:xfrm>
          <a:prstGeom prst="line">
            <a:avLst/>
          </a:prstGeom>
          <a:solidFill>
            <a:schemeClr val="accent1"/>
          </a:solidFill>
          <a:ln w="19050" cap="flat" cmpd="sng" algn="ctr">
            <a:solidFill>
              <a:schemeClr val="accent1"/>
            </a:solidFill>
            <a:prstDash val="dash"/>
            <a:round/>
            <a:headEnd type="none" w="med" len="med"/>
            <a:tailEnd type="none" w="med" len="med"/>
          </a:ln>
          <a:effectLst/>
        </p:spPr>
      </p:cxnSp>
      <p:cxnSp>
        <p:nvCxnSpPr>
          <p:cNvPr id="66" name="Straight Connector 65"/>
          <p:cNvCxnSpPr/>
          <p:nvPr/>
        </p:nvCxnSpPr>
        <p:spPr bwMode="auto">
          <a:xfrm>
            <a:off x="6892807" y="3939640"/>
            <a:ext cx="0" cy="246888"/>
          </a:xfrm>
          <a:prstGeom prst="line">
            <a:avLst/>
          </a:prstGeom>
          <a:solidFill>
            <a:schemeClr val="accent1"/>
          </a:solidFill>
          <a:ln w="19050" cap="flat" cmpd="sng" algn="ctr">
            <a:solidFill>
              <a:srgbClr val="FFC000"/>
            </a:solidFill>
            <a:prstDash val="dash"/>
            <a:round/>
            <a:headEnd type="none" w="med" len="med"/>
            <a:tailEnd type="none" w="med" len="med"/>
          </a:ln>
          <a:effectLst/>
        </p:spPr>
      </p:cxnSp>
      <p:cxnSp>
        <p:nvCxnSpPr>
          <p:cNvPr id="67" name="Straight Connector 66"/>
          <p:cNvCxnSpPr/>
          <p:nvPr/>
        </p:nvCxnSpPr>
        <p:spPr bwMode="auto">
          <a:xfrm>
            <a:off x="7033285" y="3939640"/>
            <a:ext cx="0" cy="246888"/>
          </a:xfrm>
          <a:prstGeom prst="line">
            <a:avLst/>
          </a:prstGeom>
          <a:solidFill>
            <a:schemeClr val="accent1"/>
          </a:solidFill>
          <a:ln w="19050" cap="flat" cmpd="sng" algn="ctr">
            <a:solidFill>
              <a:schemeClr val="accent1"/>
            </a:solidFill>
            <a:prstDash val="dash"/>
            <a:round/>
            <a:headEnd type="none" w="med" len="med"/>
            <a:tailEnd type="none" w="med" len="med"/>
          </a:ln>
          <a:effectLst/>
        </p:spPr>
      </p:cxnSp>
      <p:sp>
        <p:nvSpPr>
          <p:cNvPr id="6" name="TextBox 5"/>
          <p:cNvSpPr txBox="1"/>
          <p:nvPr/>
        </p:nvSpPr>
        <p:spPr>
          <a:xfrm>
            <a:off x="7088483" y="3944141"/>
            <a:ext cx="565960" cy="237886"/>
          </a:xfrm>
          <a:prstGeom prst="rect">
            <a:avLst/>
          </a:prstGeom>
          <a:noFill/>
        </p:spPr>
        <p:txBody>
          <a:bodyPr wrap="square" lIns="0" rIns="0" rtlCol="0">
            <a:spAutoFit/>
          </a:bodyPr>
          <a:lstStyle>
            <a:defPPr>
              <a:defRPr lang="en-GB"/>
            </a:defPPr>
            <a:lvl1pPr>
              <a:defRPr sz="1100" b="1">
                <a:solidFill>
                  <a:srgbClr val="FF0000"/>
                </a:solidFill>
              </a:defRPr>
            </a:lvl1pPr>
          </a:lstStyle>
          <a:p>
            <a:r>
              <a:rPr lang="en-US" dirty="0"/>
              <a:t>$4.25BN</a:t>
            </a:r>
          </a:p>
        </p:txBody>
      </p:sp>
      <p:sp>
        <p:nvSpPr>
          <p:cNvPr id="69" name="TextBox 68"/>
          <p:cNvSpPr txBox="1"/>
          <p:nvPr/>
        </p:nvSpPr>
        <p:spPr>
          <a:xfrm>
            <a:off x="7426468" y="3492033"/>
            <a:ext cx="537499" cy="237886"/>
          </a:xfrm>
          <a:prstGeom prst="rect">
            <a:avLst/>
          </a:prstGeom>
          <a:noFill/>
        </p:spPr>
        <p:txBody>
          <a:bodyPr wrap="square" lIns="0" rIns="0" rtlCol="0">
            <a:spAutoFit/>
          </a:bodyPr>
          <a:lstStyle>
            <a:defPPr>
              <a:defRPr lang="en-GB"/>
            </a:defPPr>
            <a:lvl1pPr>
              <a:defRPr sz="1100" b="1">
                <a:solidFill>
                  <a:srgbClr val="FF0000"/>
                </a:solidFill>
              </a:defRPr>
            </a:lvl1pPr>
          </a:lstStyle>
          <a:p>
            <a:r>
              <a:rPr lang="en-US" dirty="0"/>
              <a:t>$5.5BN</a:t>
            </a:r>
          </a:p>
        </p:txBody>
      </p:sp>
      <p:sp>
        <p:nvSpPr>
          <p:cNvPr id="71" name="TextBox 70"/>
          <p:cNvSpPr txBox="1"/>
          <p:nvPr/>
        </p:nvSpPr>
        <p:spPr>
          <a:xfrm>
            <a:off x="8443783" y="3029378"/>
            <a:ext cx="580377" cy="237886"/>
          </a:xfrm>
          <a:prstGeom prst="rect">
            <a:avLst/>
          </a:prstGeom>
          <a:noFill/>
        </p:spPr>
        <p:txBody>
          <a:bodyPr wrap="square" lIns="0" rIns="0" rtlCol="0">
            <a:spAutoFit/>
          </a:bodyPr>
          <a:lstStyle>
            <a:defPPr>
              <a:defRPr lang="en-GB"/>
            </a:defPPr>
            <a:lvl1pPr>
              <a:defRPr sz="1100" b="1">
                <a:solidFill>
                  <a:srgbClr val="FF0000"/>
                </a:solidFill>
              </a:defRPr>
            </a:lvl1pPr>
          </a:lstStyle>
          <a:p>
            <a:r>
              <a:rPr lang="en-US" dirty="0"/>
              <a:t>$10.6BN</a:t>
            </a:r>
          </a:p>
        </p:txBody>
      </p:sp>
      <p:sp>
        <p:nvSpPr>
          <p:cNvPr id="72" name="TextBox 71"/>
          <p:cNvSpPr txBox="1"/>
          <p:nvPr/>
        </p:nvSpPr>
        <p:spPr>
          <a:xfrm>
            <a:off x="8659719" y="2527353"/>
            <a:ext cx="611871" cy="237886"/>
          </a:xfrm>
          <a:prstGeom prst="rect">
            <a:avLst/>
          </a:prstGeom>
          <a:noFill/>
        </p:spPr>
        <p:txBody>
          <a:bodyPr wrap="square" lIns="0" rIns="0" rtlCol="0">
            <a:spAutoFit/>
          </a:bodyPr>
          <a:lstStyle/>
          <a:p>
            <a:r>
              <a:rPr lang="en-US" sz="1100" b="1" dirty="0" smtClean="0">
                <a:solidFill>
                  <a:srgbClr val="FF0000"/>
                </a:solidFill>
              </a:rPr>
              <a:t>$11.1BN</a:t>
            </a:r>
            <a:endParaRPr lang="en-US" sz="1100" b="1" dirty="0">
              <a:solidFill>
                <a:srgbClr val="FF0000"/>
              </a:solidFill>
            </a:endParaRPr>
          </a:p>
        </p:txBody>
      </p:sp>
      <p:sp>
        <p:nvSpPr>
          <p:cNvPr id="85" name="Text Placeholder 7"/>
          <p:cNvSpPr txBox="1">
            <a:spLocks/>
          </p:cNvSpPr>
          <p:nvPr/>
        </p:nvSpPr>
        <p:spPr>
          <a:xfrm>
            <a:off x="5168440" y="1458069"/>
            <a:ext cx="3887788" cy="227640"/>
          </a:xfrm>
          <a:prstGeom prst="rect">
            <a:avLst/>
          </a:prstGeom>
        </p:spPr>
        <p:txBody>
          <a:bodyPr lIns="0" tIns="0" rIns="0" bIns="0"/>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fontAlgn="auto">
              <a:lnSpc>
                <a:spcPct val="100000"/>
              </a:lnSpc>
              <a:spcBef>
                <a:spcPts val="0"/>
              </a:spcBef>
              <a:spcAft>
                <a:spcPts val="0"/>
              </a:spcAft>
              <a:buNone/>
            </a:pPr>
            <a:r>
              <a:rPr lang="en-US" sz="1400" b="1" dirty="0" smtClean="0">
                <a:solidFill>
                  <a:schemeClr val="accent1"/>
                </a:solidFill>
                <a:latin typeface="Arial" panose="020B0604020202020204" pitchFamily="34" charset="0"/>
                <a:cs typeface="Arial" panose="020B0604020202020204" pitchFamily="34" charset="0"/>
              </a:rPr>
              <a:t>Other material portfolio exposures </a:t>
            </a:r>
          </a:p>
          <a:p>
            <a:pPr marL="0" indent="0" fontAlgn="auto">
              <a:lnSpc>
                <a:spcPct val="100000"/>
              </a:lnSpc>
              <a:spcBef>
                <a:spcPts val="0"/>
              </a:spcBef>
              <a:spcAft>
                <a:spcPts val="0"/>
              </a:spcAft>
              <a:buNone/>
            </a:pPr>
            <a:r>
              <a:rPr lang="en-US" sz="1400" dirty="0" smtClean="0">
                <a:solidFill>
                  <a:schemeClr val="accent1"/>
                </a:solidFill>
                <a:latin typeface="Arial" panose="020B0604020202020204" pitchFamily="34" charset="0"/>
                <a:cs typeface="Arial" panose="020B0604020202020204" pitchFamily="34" charset="0"/>
              </a:rPr>
              <a:t>As of March 2016, $BN</a:t>
            </a:r>
            <a:endParaRPr lang="en-US" sz="1400" dirty="0">
              <a:solidFill>
                <a:schemeClr val="accent1"/>
              </a:solidFill>
              <a:latin typeface="Arial" panose="020B0604020202020204" pitchFamily="34" charset="0"/>
              <a:cs typeface="Arial" panose="020B0604020202020204" pitchFamily="34" charset="0"/>
            </a:endParaRPr>
          </a:p>
        </p:txBody>
      </p:sp>
      <p:sp>
        <p:nvSpPr>
          <p:cNvPr id="86" name="TextBox 85"/>
          <p:cNvSpPr txBox="1"/>
          <p:nvPr/>
        </p:nvSpPr>
        <p:spPr>
          <a:xfrm>
            <a:off x="4053291" y="5898034"/>
            <a:ext cx="623930" cy="237886"/>
          </a:xfrm>
          <a:prstGeom prst="rect">
            <a:avLst/>
          </a:prstGeom>
          <a:noFill/>
        </p:spPr>
        <p:txBody>
          <a:bodyPr wrap="square" rtlCol="0">
            <a:spAutoFit/>
          </a:bodyPr>
          <a:lstStyle/>
          <a:p>
            <a:r>
              <a:rPr lang="en-US" sz="1100" b="1" dirty="0" smtClean="0">
                <a:solidFill>
                  <a:srgbClr val="FF0000"/>
                </a:solidFill>
              </a:rPr>
              <a:t>$5BN</a:t>
            </a:r>
            <a:endParaRPr lang="en-US" sz="1100" b="1" dirty="0">
              <a:solidFill>
                <a:srgbClr val="FF0000"/>
              </a:solidFill>
            </a:endParaRPr>
          </a:p>
        </p:txBody>
      </p:sp>
      <p:cxnSp>
        <p:nvCxnSpPr>
          <p:cNvPr id="181" name="Straight Connector 180"/>
          <p:cNvCxnSpPr>
            <a:endCxn id="87" idx="0"/>
          </p:cNvCxnSpPr>
          <p:nvPr/>
        </p:nvCxnSpPr>
        <p:spPr bwMode="auto">
          <a:xfrm>
            <a:off x="3982449" y="1965325"/>
            <a:ext cx="0" cy="3760601"/>
          </a:xfrm>
          <a:prstGeom prst="line">
            <a:avLst/>
          </a:prstGeom>
          <a:solidFill>
            <a:schemeClr val="accent1"/>
          </a:solidFill>
          <a:ln w="19050" cap="flat" cmpd="sng" algn="ctr">
            <a:solidFill>
              <a:srgbClr val="FFC000"/>
            </a:solidFill>
            <a:prstDash val="dash"/>
            <a:round/>
            <a:headEnd type="none" w="med" len="med"/>
            <a:tailEnd type="none" w="med" len="med"/>
          </a:ln>
          <a:effectLst/>
        </p:spPr>
      </p:cxnSp>
      <p:cxnSp>
        <p:nvCxnSpPr>
          <p:cNvPr id="10" name="Straight Connector 9"/>
          <p:cNvCxnSpPr>
            <a:endCxn id="86" idx="0"/>
          </p:cNvCxnSpPr>
          <p:nvPr/>
        </p:nvCxnSpPr>
        <p:spPr bwMode="auto">
          <a:xfrm>
            <a:off x="4365256" y="1965325"/>
            <a:ext cx="0" cy="3932709"/>
          </a:xfrm>
          <a:prstGeom prst="line">
            <a:avLst/>
          </a:prstGeom>
          <a:solidFill>
            <a:schemeClr val="accent1"/>
          </a:solidFill>
          <a:ln w="19050" cap="flat" cmpd="sng" algn="ctr">
            <a:solidFill>
              <a:schemeClr val="accent1"/>
            </a:solidFill>
            <a:prstDash val="dash"/>
            <a:round/>
            <a:headEnd type="none" w="med" len="med"/>
            <a:tailEnd type="none" w="med" len="med"/>
          </a:ln>
          <a:effectLst/>
        </p:spPr>
      </p:cxnSp>
      <p:sp>
        <p:nvSpPr>
          <p:cNvPr id="87" name="TextBox 86"/>
          <p:cNvSpPr txBox="1"/>
          <p:nvPr/>
        </p:nvSpPr>
        <p:spPr>
          <a:xfrm>
            <a:off x="3615073" y="5725926"/>
            <a:ext cx="734752" cy="237886"/>
          </a:xfrm>
          <a:prstGeom prst="rect">
            <a:avLst/>
          </a:prstGeom>
          <a:noFill/>
        </p:spPr>
        <p:txBody>
          <a:bodyPr wrap="square" rtlCol="0">
            <a:spAutoFit/>
          </a:bodyPr>
          <a:lstStyle/>
          <a:p>
            <a:r>
              <a:rPr lang="en-US" sz="1100" b="1" dirty="0" smtClean="0">
                <a:solidFill>
                  <a:srgbClr val="FFC000"/>
                </a:solidFill>
              </a:rPr>
              <a:t>$4.5BN</a:t>
            </a:r>
            <a:endParaRPr lang="en-US" sz="1100" b="1" dirty="0">
              <a:solidFill>
                <a:srgbClr val="FFC000"/>
              </a:solidFill>
            </a:endParaRPr>
          </a:p>
        </p:txBody>
      </p:sp>
      <p:cxnSp>
        <p:nvCxnSpPr>
          <p:cNvPr id="97" name="Straight Connector 96"/>
          <p:cNvCxnSpPr/>
          <p:nvPr/>
        </p:nvCxnSpPr>
        <p:spPr>
          <a:xfrm>
            <a:off x="4788123" y="1447110"/>
            <a:ext cx="0" cy="4871286"/>
          </a:xfrm>
          <a:prstGeom prst="line">
            <a:avLst/>
          </a:prstGeom>
          <a:ln>
            <a:solidFill>
              <a:schemeClr val="bg2"/>
            </a:solidFill>
            <a:tailEnd type="none"/>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p:nvCxnSpPr>
        <p:spPr bwMode="auto">
          <a:xfrm>
            <a:off x="8154525" y="3024877"/>
            <a:ext cx="0" cy="246888"/>
          </a:xfrm>
          <a:prstGeom prst="line">
            <a:avLst/>
          </a:prstGeom>
          <a:solidFill>
            <a:schemeClr val="accent1"/>
          </a:solidFill>
          <a:ln w="19050" cap="flat" cmpd="sng" algn="ctr">
            <a:solidFill>
              <a:srgbClr val="FFC000"/>
            </a:solidFill>
            <a:prstDash val="dash"/>
            <a:round/>
            <a:headEnd type="none" w="med" len="med"/>
            <a:tailEnd type="none" w="med" len="med"/>
          </a:ln>
          <a:effectLst/>
        </p:spPr>
      </p:cxnSp>
      <p:cxnSp>
        <p:nvCxnSpPr>
          <p:cNvPr id="103" name="Straight Connector 102"/>
          <p:cNvCxnSpPr/>
          <p:nvPr/>
        </p:nvCxnSpPr>
        <p:spPr bwMode="auto">
          <a:xfrm>
            <a:off x="8391974" y="3024877"/>
            <a:ext cx="0" cy="246888"/>
          </a:xfrm>
          <a:prstGeom prst="line">
            <a:avLst/>
          </a:prstGeom>
          <a:solidFill>
            <a:schemeClr val="accent1"/>
          </a:solidFill>
          <a:ln w="19050" cap="flat" cmpd="sng" algn="ctr">
            <a:solidFill>
              <a:schemeClr val="accent1"/>
            </a:solidFill>
            <a:prstDash val="dash"/>
            <a:round/>
            <a:headEnd type="none" w="med" len="med"/>
            <a:tailEnd type="none" w="med" len="med"/>
          </a:ln>
          <a:effectLst/>
        </p:spPr>
      </p:cxnSp>
      <p:grpSp>
        <p:nvGrpSpPr>
          <p:cNvPr id="57" name="Group 56"/>
          <p:cNvGrpSpPr/>
          <p:nvPr/>
        </p:nvGrpSpPr>
        <p:grpSpPr>
          <a:xfrm>
            <a:off x="443921" y="72184"/>
            <a:ext cx="4248390" cy="189008"/>
            <a:chOff x="403281" y="164517"/>
            <a:chExt cx="4248390" cy="189008"/>
          </a:xfrm>
        </p:grpSpPr>
        <p:sp>
          <p:nvSpPr>
            <p:cNvPr id="59" name="Text Box 75"/>
            <p:cNvSpPr txBox="1">
              <a:spLocks noChangeArrowheads="1"/>
            </p:cNvSpPr>
            <p:nvPr/>
          </p:nvSpPr>
          <p:spPr bwMode="gray">
            <a:xfrm>
              <a:off x="636148" y="166688"/>
              <a:ext cx="4015523" cy="184666"/>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none" lIns="0" tIns="0" rIns="0" bIns="0">
              <a:spAutoFit/>
            </a:bodyPr>
            <a:lstStyle/>
            <a:p>
              <a:pPr algn="l">
                <a:lnSpc>
                  <a:spcPct val="100000"/>
                </a:lnSpc>
              </a:pPr>
              <a:r>
                <a:rPr lang="en-US" sz="1200" dirty="0">
                  <a:solidFill>
                    <a:srgbClr val="FF0000"/>
                  </a:solidFill>
                </a:rPr>
                <a:t>Credit </a:t>
              </a:r>
              <a:r>
                <a:rPr lang="en-US" sz="1200" dirty="0" smtClean="0">
                  <a:solidFill>
                    <a:srgbClr val="FF0000"/>
                  </a:solidFill>
                </a:rPr>
                <a:t>risk – Concentration:</a:t>
              </a:r>
              <a:r>
                <a:rPr lang="en-US" sz="1200" dirty="0">
                  <a:solidFill>
                    <a:schemeClr val="accent1"/>
                  </a:solidFill>
                </a:rPr>
                <a:t> Calibration –</a:t>
              </a:r>
              <a:r>
                <a:rPr lang="en-US" sz="1200" dirty="0" smtClean="0">
                  <a:solidFill>
                    <a:srgbClr val="FF0000"/>
                  </a:solidFill>
                </a:rPr>
                <a:t> Material portfolios</a:t>
              </a:r>
              <a:endParaRPr lang="en-US" sz="1200" dirty="0">
                <a:solidFill>
                  <a:srgbClr val="FF0000"/>
                </a:solidFill>
              </a:endParaRPr>
            </a:p>
          </p:txBody>
        </p:sp>
        <p:sp>
          <p:nvSpPr>
            <p:cNvPr id="63" name="Oval 62"/>
            <p:cNvSpPr/>
            <p:nvPr/>
          </p:nvSpPr>
          <p:spPr bwMode="auto">
            <a:xfrm>
              <a:off x="403281" y="164517"/>
              <a:ext cx="189008" cy="189008"/>
            </a:xfrm>
            <a:prstGeom prst="ellipse">
              <a:avLst/>
            </a:prstGeom>
            <a:solidFill>
              <a:srgbClr val="FF000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lang="en-US" b="1" dirty="0">
                  <a:solidFill>
                    <a:schemeClr val="bg1"/>
                  </a:solidFill>
                  <a:ea typeface="ＭＳ Ｐゴシック" pitchFamily="-112" charset="-128"/>
                  <a:cs typeface="ＭＳ Ｐゴシック" pitchFamily="-112" charset="-128"/>
                </a:rPr>
                <a:t>2</a:t>
              </a:r>
              <a:endParaRPr kumimoji="0" lang="en-US" b="1" i="0" u="none" strike="noStrike" cap="none" normalizeH="0" baseline="0" dirty="0">
                <a:ln>
                  <a:noFill/>
                </a:ln>
                <a:solidFill>
                  <a:schemeClr val="bg1"/>
                </a:solidFill>
                <a:effectLst/>
                <a:latin typeface="Arial" charset="0"/>
                <a:ea typeface="ＭＳ Ｐゴシック" pitchFamily="-112" charset="-128"/>
                <a:cs typeface="ＭＳ Ｐゴシック" pitchFamily="-112" charset="-128"/>
              </a:endParaRPr>
            </a:p>
          </p:txBody>
        </p:sp>
      </p:grpSp>
    </p:spTree>
    <p:extLst>
      <p:ext uri="{BB962C8B-B14F-4D97-AF65-F5344CB8AC3E}">
        <p14:creationId xmlns:p14="http://schemas.microsoft.com/office/powerpoint/2010/main" val="27156787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hidden="1"/>
          <p:cNvGraphicFramePr>
            <a:graphicFrameLocks noChangeAspect="1"/>
          </p:cNvGraphicFramePr>
          <p:nvPr>
            <p:custDataLst>
              <p:tags r:id="rId2"/>
            </p:custDataLst>
            <p:extLst>
              <p:ext uri="{D42A27DB-BD31-4B8C-83A1-F6EECF244321}">
                <p14:modId xmlns:p14="http://schemas.microsoft.com/office/powerpoint/2010/main" val="1245550874"/>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28896" name="think-cell Slide" r:id="rId31" imgW="270" imgH="270" progId="TCLayout.ActiveDocument.1">
                  <p:embed/>
                </p:oleObj>
              </mc:Choice>
              <mc:Fallback>
                <p:oleObj name="think-cell Slide" r:id="rId31" imgW="270" imgH="270" progId="TCLayout.ActiveDocument.1">
                  <p:embed/>
                  <p:pic>
                    <p:nvPicPr>
                      <p:cNvPr id="0" name=""/>
                      <p:cNvPicPr/>
                      <p:nvPr/>
                    </p:nvPicPr>
                    <p:blipFill>
                      <a:blip r:embed="rId32"/>
                      <a:stretch>
                        <a:fillRect/>
                      </a:stretch>
                    </p:blipFill>
                    <p:spPr>
                      <a:xfrm>
                        <a:off x="1588" y="1588"/>
                        <a:ext cx="1587" cy="1587"/>
                      </a:xfrm>
                      <a:prstGeom prst="rect">
                        <a:avLst/>
                      </a:prstGeom>
                    </p:spPr>
                  </p:pic>
                </p:oleObj>
              </mc:Fallback>
            </mc:AlternateContent>
          </a:graphicData>
        </a:graphic>
      </p:graphicFrame>
      <p:sp>
        <p:nvSpPr>
          <p:cNvPr id="5" name="Rectangle 4" hidden="1"/>
          <p:cNvSpPr/>
          <p:nvPr>
            <p:custDataLst>
              <p:tags r:id="rId3"/>
            </p:custDataLst>
          </p:nvPr>
        </p:nvSpPr>
        <p:spPr bwMode="auto">
          <a:xfrm>
            <a:off x="0" y="0"/>
            <a:ext cx="158750" cy="15875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0" tIns="0" rIns="0" bIns="0" numCol="1" spcCol="0" rtlCol="0" anchor="t" anchorCtr="0" compatLnSpc="1">
            <a:prstTxWarp prst="textNoShape">
              <a:avLst/>
            </a:prstTxWarp>
            <a:noAutofit/>
          </a:bodyPr>
          <a:lstStyle/>
          <a:p>
            <a:pPr algn="l" eaLnBrk="0" hangingPunct="0">
              <a:lnSpc>
                <a:spcPct val="100000"/>
              </a:lnSpc>
            </a:pPr>
            <a:endParaRPr kumimoji="0" lang="en-US" u="none" strike="noStrike" cap="none" normalizeH="0" dirty="0">
              <a:ln>
                <a:noFill/>
              </a:ln>
              <a:solidFill>
                <a:schemeClr val="tx1"/>
              </a:solidFill>
              <a:effectLst/>
              <a:latin typeface="Arial"/>
              <a:cs typeface="Arial"/>
              <a:sym typeface="Arial"/>
            </a:endParaRPr>
          </a:p>
        </p:txBody>
      </p:sp>
      <p:sp>
        <p:nvSpPr>
          <p:cNvPr id="50" name="Text Placeholder 18"/>
          <p:cNvSpPr>
            <a:spLocks noGrp="1"/>
          </p:cNvSpPr>
          <p:nvPr>
            <p:ph sz="quarter" idx="13"/>
          </p:nvPr>
        </p:nvSpPr>
        <p:spPr>
          <a:xfrm>
            <a:off x="365760" y="1460500"/>
            <a:ext cx="4091188" cy="487361"/>
          </a:xfrm>
        </p:spPr>
        <p:txBody>
          <a:bodyPr lIns="0" tIns="0" rIns="0" bIns="0"/>
          <a:lstStyle/>
          <a:p>
            <a:pPr eaLnBrk="0" hangingPunct="0">
              <a:spcBef>
                <a:spcPts val="0"/>
              </a:spcBef>
            </a:pPr>
            <a:r>
              <a:rPr lang="en-GB" dirty="0">
                <a:solidFill>
                  <a:schemeClr val="accent1"/>
                </a:solidFill>
                <a:cs typeface="Arial" charset="0"/>
              </a:rPr>
              <a:t>Single O</a:t>
            </a:r>
            <a:r>
              <a:rPr lang="en-GB" dirty="0" smtClean="0">
                <a:solidFill>
                  <a:schemeClr val="accent1"/>
                </a:solidFill>
                <a:cs typeface="Arial" charset="0"/>
              </a:rPr>
              <a:t>bligor </a:t>
            </a:r>
            <a:r>
              <a:rPr lang="en-GB" dirty="0">
                <a:solidFill>
                  <a:schemeClr val="accent1"/>
                </a:solidFill>
                <a:cs typeface="Arial" charset="0"/>
              </a:rPr>
              <a:t>E</a:t>
            </a:r>
            <a:r>
              <a:rPr lang="en-GB" dirty="0" smtClean="0">
                <a:solidFill>
                  <a:schemeClr val="accent1"/>
                </a:solidFill>
                <a:cs typeface="Arial" charset="0"/>
              </a:rPr>
              <a:t>xposure</a:t>
            </a:r>
            <a:endParaRPr lang="en-GB" dirty="0">
              <a:solidFill>
                <a:schemeClr val="accent1"/>
              </a:solidFill>
              <a:cs typeface="Arial" charset="0"/>
            </a:endParaRPr>
          </a:p>
          <a:p>
            <a:pPr eaLnBrk="0" hangingPunct="0">
              <a:spcBef>
                <a:spcPts val="0"/>
              </a:spcBef>
            </a:pPr>
            <a:r>
              <a:rPr lang="en-GB" b="0" dirty="0" smtClean="0">
                <a:solidFill>
                  <a:schemeClr val="accent1"/>
                </a:solidFill>
                <a:latin typeface="Arial "/>
                <a:cs typeface="Arial" charset="0"/>
              </a:rPr>
              <a:t>$BN, </a:t>
            </a:r>
            <a:r>
              <a:rPr lang="en-GB" b="0" dirty="0">
                <a:solidFill>
                  <a:schemeClr val="accent1"/>
                </a:solidFill>
                <a:latin typeface="Arial "/>
                <a:cs typeface="Arial" charset="0"/>
              </a:rPr>
              <a:t>Dec </a:t>
            </a:r>
            <a:r>
              <a:rPr lang="en-GB" b="0" dirty="0" smtClean="0">
                <a:solidFill>
                  <a:schemeClr val="accent1"/>
                </a:solidFill>
                <a:latin typeface="Arial "/>
                <a:cs typeface="Arial" charset="0"/>
              </a:rPr>
              <a:t>2007–Mar 2016</a:t>
            </a:r>
            <a:endParaRPr lang="en-GB" b="0" dirty="0">
              <a:solidFill>
                <a:schemeClr val="accent1"/>
              </a:solidFill>
              <a:latin typeface="Arial "/>
              <a:cs typeface="Arial" charset="0"/>
            </a:endParaRPr>
          </a:p>
        </p:txBody>
      </p:sp>
      <p:sp>
        <p:nvSpPr>
          <p:cNvPr id="3" name="Content Placeholder 2"/>
          <p:cNvSpPr>
            <a:spLocks noGrp="1"/>
          </p:cNvSpPr>
          <p:nvPr>
            <p:ph sz="quarter" idx="14"/>
          </p:nvPr>
        </p:nvSpPr>
        <p:spPr>
          <a:xfrm>
            <a:off x="5168378" y="1460500"/>
            <a:ext cx="4091188" cy="487361"/>
          </a:xfrm>
        </p:spPr>
        <p:txBody>
          <a:bodyPr lIns="0" rIns="0" bIns="0"/>
          <a:lstStyle/>
          <a:p>
            <a:pPr eaLnBrk="0" hangingPunct="0"/>
            <a:r>
              <a:rPr lang="en-US" dirty="0">
                <a:solidFill>
                  <a:schemeClr val="accent1"/>
                </a:solidFill>
              </a:rPr>
              <a:t>Rationale for </a:t>
            </a:r>
            <a:r>
              <a:rPr lang="en-US" dirty="0" smtClean="0">
                <a:solidFill>
                  <a:schemeClr val="accent1"/>
                </a:solidFill>
              </a:rPr>
              <a:t>limit</a:t>
            </a:r>
            <a:endParaRPr lang="en-US" dirty="0">
              <a:solidFill>
                <a:schemeClr val="accent1"/>
              </a:solidFill>
            </a:endParaRPr>
          </a:p>
        </p:txBody>
      </p:sp>
      <p:sp>
        <p:nvSpPr>
          <p:cNvPr id="12" name="Text Placeholder 11"/>
          <p:cNvSpPr>
            <a:spLocks noGrp="1"/>
          </p:cNvSpPr>
          <p:nvPr>
            <p:ph sz="quarter" idx="11"/>
          </p:nvPr>
        </p:nvSpPr>
        <p:spPr/>
        <p:txBody>
          <a:bodyPr lIns="0" tIns="0" rIns="0" bIns="0"/>
          <a:lstStyle/>
          <a:p>
            <a:pPr eaLnBrk="0" hangingPunct="0"/>
            <a:r>
              <a:rPr lang="en-GB" dirty="0"/>
              <a:t>Calibration: </a:t>
            </a:r>
            <a:r>
              <a:rPr lang="en-GB" b="0" dirty="0" smtClean="0"/>
              <a:t>Single Obligor Exposure</a:t>
            </a:r>
            <a:endParaRPr lang="en-US" dirty="0"/>
          </a:p>
        </p:txBody>
      </p:sp>
      <p:cxnSp>
        <p:nvCxnSpPr>
          <p:cNvPr id="73" name="Straight Connector 72"/>
          <p:cNvCxnSpPr/>
          <p:nvPr/>
        </p:nvCxnSpPr>
        <p:spPr>
          <a:xfrm>
            <a:off x="4781074" y="1470025"/>
            <a:ext cx="0" cy="4838700"/>
          </a:xfrm>
          <a:prstGeom prst="line">
            <a:avLst/>
          </a:prstGeom>
          <a:ln>
            <a:solidFill>
              <a:schemeClr val="bg2"/>
            </a:solidFill>
            <a:tailEnd type="none"/>
          </a:ln>
        </p:spPr>
        <p:style>
          <a:lnRef idx="1">
            <a:schemeClr val="accent1"/>
          </a:lnRef>
          <a:fillRef idx="0">
            <a:schemeClr val="accent1"/>
          </a:fillRef>
          <a:effectRef idx="0">
            <a:schemeClr val="accent1"/>
          </a:effectRef>
          <a:fontRef idx="minor">
            <a:schemeClr val="tx1"/>
          </a:fontRef>
        </p:style>
      </p:cxnSp>
      <p:sp>
        <p:nvSpPr>
          <p:cNvPr id="80" name="Content Placeholder 16"/>
          <p:cNvSpPr txBox="1">
            <a:spLocks/>
          </p:cNvSpPr>
          <p:nvPr/>
        </p:nvSpPr>
        <p:spPr bwMode="gray">
          <a:xfrm>
            <a:off x="5162550" y="1738225"/>
            <a:ext cx="4084638" cy="7360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lvl="0">
              <a:lnSpc>
                <a:spcPct val="100000"/>
              </a:lnSpc>
              <a:buSzPct val="100000"/>
            </a:pPr>
            <a:r>
              <a:rPr lang="en-US" kern="0" dirty="0">
                <a:solidFill>
                  <a:srgbClr val="000000"/>
                </a:solidFill>
                <a:latin typeface="Arial"/>
              </a:rPr>
              <a:t>No changes to </a:t>
            </a:r>
            <a:r>
              <a:rPr lang="en-US" kern="0" dirty="0" smtClean="0">
                <a:solidFill>
                  <a:srgbClr val="000000"/>
                </a:solidFill>
                <a:latin typeface="Arial"/>
              </a:rPr>
              <a:t>limits </a:t>
            </a:r>
            <a:r>
              <a:rPr lang="en-US" kern="0" dirty="0">
                <a:solidFill>
                  <a:srgbClr val="000000"/>
                </a:solidFill>
                <a:latin typeface="Arial"/>
              </a:rPr>
              <a:t>or </a:t>
            </a:r>
            <a:r>
              <a:rPr lang="en-US" kern="0" dirty="0" smtClean="0">
                <a:solidFill>
                  <a:srgbClr val="000000"/>
                </a:solidFill>
                <a:latin typeface="Arial"/>
              </a:rPr>
              <a:t>rationale from 2015</a:t>
            </a:r>
            <a:endParaRPr lang="en-US" kern="0" dirty="0">
              <a:solidFill>
                <a:srgbClr val="000000"/>
              </a:solidFill>
              <a:latin typeface="Arial"/>
            </a:endParaRPr>
          </a:p>
          <a:p>
            <a:pPr lvl="0">
              <a:lnSpc>
                <a:spcPct val="100000"/>
              </a:lnSpc>
              <a:buSzPct val="100000"/>
            </a:pPr>
            <a:r>
              <a:rPr lang="en-US" kern="0" dirty="0" smtClean="0">
                <a:solidFill>
                  <a:srgbClr val="000000"/>
                </a:solidFill>
                <a:latin typeface="Arial"/>
              </a:rPr>
              <a:t>SBNA </a:t>
            </a:r>
            <a:r>
              <a:rPr lang="en-US" kern="0" dirty="0">
                <a:solidFill>
                  <a:srgbClr val="000000"/>
                </a:solidFill>
                <a:latin typeface="Arial"/>
              </a:rPr>
              <a:t>currently </a:t>
            </a:r>
            <a:r>
              <a:rPr lang="en-US" kern="0" dirty="0" smtClean="0">
                <a:solidFill>
                  <a:srgbClr val="000000"/>
                </a:solidFill>
                <a:latin typeface="Arial"/>
              </a:rPr>
              <a:t>set </a:t>
            </a:r>
            <a:r>
              <a:rPr lang="en-US" kern="0" dirty="0">
                <a:solidFill>
                  <a:srgbClr val="000000"/>
                </a:solidFill>
                <a:latin typeface="Arial"/>
              </a:rPr>
              <a:t>its limit for single obligor exposure at </a:t>
            </a:r>
            <a:r>
              <a:rPr lang="en-US" kern="0" dirty="0" smtClean="0">
                <a:solidFill>
                  <a:srgbClr val="000000"/>
                </a:solidFill>
                <a:latin typeface="Arial"/>
              </a:rPr>
              <a:t>$ 500M, per management discretion</a:t>
            </a:r>
          </a:p>
        </p:txBody>
      </p:sp>
      <p:graphicFrame>
        <p:nvGraphicFramePr>
          <p:cNvPr id="42" name="Object 41"/>
          <p:cNvGraphicFramePr>
            <a:graphicFrameLocks/>
          </p:cNvGraphicFramePr>
          <p:nvPr>
            <p:custDataLst>
              <p:tags r:id="rId4"/>
            </p:custDataLst>
            <p:extLst>
              <p:ext uri="{D42A27DB-BD31-4B8C-83A1-F6EECF244321}">
                <p14:modId xmlns:p14="http://schemas.microsoft.com/office/powerpoint/2010/main" val="1135410681"/>
              </p:ext>
            </p:extLst>
          </p:nvPr>
        </p:nvGraphicFramePr>
        <p:xfrm>
          <a:off x="533400" y="2019300"/>
          <a:ext cx="3619500" cy="3305265"/>
        </p:xfrm>
        <a:graphic>
          <a:graphicData uri="http://schemas.openxmlformats.org/presentationml/2006/ole">
            <mc:AlternateContent xmlns:mc="http://schemas.openxmlformats.org/markup-compatibility/2006">
              <mc:Choice xmlns:v="urn:schemas-microsoft-com:vml" Requires="v">
                <p:oleObj spid="_x0000_s228897" name="Chart" r:id="rId33" imgW="3619500" imgH="3305265" progId="MSGraph.Chart.8">
                  <p:embed followColorScheme="full"/>
                </p:oleObj>
              </mc:Choice>
              <mc:Fallback>
                <p:oleObj name="Chart" r:id="rId33" imgW="3619500" imgH="3305265" progId="MSGraph.Chart.8">
                  <p:embed followColorScheme="full"/>
                  <p:pic>
                    <p:nvPicPr>
                      <p:cNvPr id="0" name=""/>
                      <p:cNvPicPr/>
                      <p:nvPr/>
                    </p:nvPicPr>
                    <p:blipFill>
                      <a:blip r:embed="rId34"/>
                      <a:stretch>
                        <a:fillRect/>
                      </a:stretch>
                    </p:blipFill>
                    <p:spPr>
                      <a:xfrm>
                        <a:off x="533400" y="2019300"/>
                        <a:ext cx="3619500" cy="3305265"/>
                      </a:xfrm>
                      <a:prstGeom prst="rect">
                        <a:avLst/>
                      </a:prstGeom>
                    </p:spPr>
                  </p:pic>
                </p:oleObj>
              </mc:Fallback>
            </mc:AlternateContent>
          </a:graphicData>
        </a:graphic>
      </p:graphicFrame>
      <p:sp>
        <p:nvSpPr>
          <p:cNvPr id="60" name="Text Placeholder 29"/>
          <p:cNvSpPr>
            <a:spLocks noGrp="1"/>
          </p:cNvSpPr>
          <p:nvPr>
            <p:custDataLst>
              <p:tags r:id="rId5"/>
            </p:custDataLst>
          </p:nvPr>
        </p:nvSpPr>
        <p:spPr bwMode="gray">
          <a:xfrm>
            <a:off x="371475" y="3181350"/>
            <a:ext cx="174625" cy="152400"/>
          </a:xfrm>
          <a:prstGeom prst="rect">
            <a:avLst/>
          </a:prstGeom>
          <a:noFill/>
          <a:ln w="9525">
            <a:noFill/>
            <a:miter lim="800000"/>
            <a:headEnd/>
            <a:tailEnd/>
          </a:ln>
          <a:extLst>
            <a:ext uri="{909E8E84-426E-40DD-AFC4-6F175D3DCCD1}">
              <a14:hiddenFill xmlns:a14="http://schemas.microsoft.com/office/drawing/2010/main">
                <a:solidFill>
                  <a:scrgbClr r="0" g="0" b="0"/>
                </a:solidFill>
              </a14:hiddenFill>
            </a:ext>
          </a:extLst>
        </p:spPr>
        <p:txBody>
          <a:bodyPr vert="horz" wrap="none" lIns="0" tIns="0" rIns="0" bIns="0" numCol="1" spcCol="0" anchor="ctr" anchorCtr="0" compatLnSpc="1">
            <a:prstTxWarp prst="textNoShape">
              <a:avLst/>
            </a:prstTxWarp>
            <a:noAutofit/>
          </a:bodyPr>
          <a:lstStyle>
            <a:lvl1pPr marL="153988" indent="-153988" algn="l" rtl="0" eaLnBrk="1" fontAlgn="base" hangingPunct="1">
              <a:spcBef>
                <a:spcPct val="20000"/>
              </a:spcBef>
              <a:spcAft>
                <a:spcPct val="0"/>
              </a:spcAft>
              <a:defRPr sz="1600">
                <a:solidFill>
                  <a:schemeClr val="tx2"/>
                </a:solidFill>
                <a:latin typeface="+mn-lt"/>
                <a:ea typeface="+mn-ea"/>
                <a:cs typeface="+mn-cs"/>
              </a:defRPr>
            </a:lvl1pPr>
            <a:lvl2pPr marL="461963" indent="-231775" algn="l" rtl="0" eaLnBrk="1" fontAlgn="base" hangingPunct="1">
              <a:lnSpc>
                <a:spcPct val="120000"/>
              </a:lnSpc>
              <a:spcBef>
                <a:spcPct val="20000"/>
              </a:spcBef>
              <a:spcAft>
                <a:spcPct val="0"/>
              </a:spcAft>
              <a:buClr>
                <a:schemeClr val="tx1"/>
              </a:buClr>
              <a:buFont typeface="Wingdings" pitchFamily="2" charset="2"/>
              <a:buChar char="§"/>
              <a:defRPr sz="1400">
                <a:solidFill>
                  <a:schemeClr val="tx2"/>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200">
                <a:solidFill>
                  <a:schemeClr val="tx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tx2"/>
                </a:solidFill>
                <a:latin typeface="Arial" charset="0"/>
                <a:ea typeface="+mn-ea"/>
                <a:cs typeface="+mn-cs"/>
              </a:defRPr>
            </a:lvl4pPr>
            <a:lvl5pPr marL="857250" indent="-115888" algn="l" rtl="0" eaLnBrk="1" fontAlgn="base" hangingPunct="1">
              <a:spcBef>
                <a:spcPct val="20000"/>
              </a:spcBef>
              <a:spcAft>
                <a:spcPct val="0"/>
              </a:spcAft>
              <a:buClr>
                <a:schemeClr val="tx1"/>
              </a:buClr>
              <a:defRPr sz="800">
                <a:solidFill>
                  <a:schemeClr val="tx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0" indent="0" algn="r">
              <a:lnSpc>
                <a:spcPct val="100000"/>
              </a:lnSpc>
              <a:spcBef>
                <a:spcPct val="0"/>
              </a:spcBef>
            </a:pPr>
            <a:fld id="{0798C7C3-AF14-4810-829F-A5946720D0F4}" type="datetime'''''''''''0.''''''''''''''''''''''''''''9'">
              <a:rPr lang="en-US" sz="1000">
                <a:solidFill>
                  <a:schemeClr val="tx1"/>
                </a:solidFill>
                <a:latin typeface="Arial"/>
                <a:cs typeface="Arial"/>
                <a:sym typeface="Arial"/>
              </a:rPr>
              <a:pPr/>
              <a:t>0.9</a:t>
            </a:fld>
            <a:endParaRPr lang="en-US" sz="1000" dirty="0">
              <a:solidFill>
                <a:schemeClr val="tx1"/>
              </a:solidFill>
              <a:latin typeface="Arial"/>
              <a:ea typeface="ＭＳ Ｐゴシック"/>
              <a:cs typeface="Arial"/>
              <a:sym typeface="Arial"/>
            </a:endParaRPr>
          </a:p>
        </p:txBody>
      </p:sp>
      <p:sp>
        <p:nvSpPr>
          <p:cNvPr id="61" name="Text Placeholder 27"/>
          <p:cNvSpPr>
            <a:spLocks noGrp="1"/>
          </p:cNvSpPr>
          <p:nvPr>
            <p:custDataLst>
              <p:tags r:id="rId6"/>
            </p:custDataLst>
          </p:nvPr>
        </p:nvSpPr>
        <p:spPr bwMode="gray">
          <a:xfrm>
            <a:off x="371475" y="3629025"/>
            <a:ext cx="174625" cy="152400"/>
          </a:xfrm>
          <a:prstGeom prst="rect">
            <a:avLst/>
          </a:prstGeom>
          <a:noFill/>
          <a:ln w="9525">
            <a:noFill/>
            <a:miter lim="800000"/>
            <a:headEnd/>
            <a:tailEnd/>
          </a:ln>
          <a:extLst>
            <a:ext uri="{909E8E84-426E-40DD-AFC4-6F175D3DCCD1}">
              <a14:hiddenFill xmlns:a14="http://schemas.microsoft.com/office/drawing/2010/main">
                <a:solidFill>
                  <a:scrgbClr r="0" g="0" b="0"/>
                </a:solidFill>
              </a14:hiddenFill>
            </a:ext>
          </a:extLst>
        </p:spPr>
        <p:txBody>
          <a:bodyPr vert="horz" wrap="none" lIns="0" tIns="0" rIns="0" bIns="0" numCol="1" spcCol="0" anchor="ctr" anchorCtr="0" compatLnSpc="1">
            <a:prstTxWarp prst="textNoShape">
              <a:avLst/>
            </a:prstTxWarp>
            <a:noAutofit/>
          </a:bodyPr>
          <a:lstStyle>
            <a:lvl1pPr marL="153988" indent="-153988" algn="l" rtl="0" eaLnBrk="1" fontAlgn="base" hangingPunct="1">
              <a:spcBef>
                <a:spcPct val="20000"/>
              </a:spcBef>
              <a:spcAft>
                <a:spcPct val="0"/>
              </a:spcAft>
              <a:defRPr sz="1600">
                <a:solidFill>
                  <a:schemeClr val="tx2"/>
                </a:solidFill>
                <a:latin typeface="+mn-lt"/>
                <a:ea typeface="+mn-ea"/>
                <a:cs typeface="+mn-cs"/>
              </a:defRPr>
            </a:lvl1pPr>
            <a:lvl2pPr marL="461963" indent="-231775" algn="l" rtl="0" eaLnBrk="1" fontAlgn="base" hangingPunct="1">
              <a:lnSpc>
                <a:spcPct val="120000"/>
              </a:lnSpc>
              <a:spcBef>
                <a:spcPct val="20000"/>
              </a:spcBef>
              <a:spcAft>
                <a:spcPct val="0"/>
              </a:spcAft>
              <a:buClr>
                <a:schemeClr val="tx1"/>
              </a:buClr>
              <a:buFont typeface="Wingdings" pitchFamily="2" charset="2"/>
              <a:buChar char="§"/>
              <a:defRPr sz="1400">
                <a:solidFill>
                  <a:schemeClr val="tx2"/>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200">
                <a:solidFill>
                  <a:schemeClr val="tx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tx2"/>
                </a:solidFill>
                <a:latin typeface="Arial" charset="0"/>
                <a:ea typeface="+mn-ea"/>
                <a:cs typeface="+mn-cs"/>
              </a:defRPr>
            </a:lvl4pPr>
            <a:lvl5pPr marL="857250" indent="-115888" algn="l" rtl="0" eaLnBrk="1" fontAlgn="base" hangingPunct="1">
              <a:spcBef>
                <a:spcPct val="20000"/>
              </a:spcBef>
              <a:spcAft>
                <a:spcPct val="0"/>
              </a:spcAft>
              <a:buClr>
                <a:schemeClr val="tx1"/>
              </a:buClr>
              <a:defRPr sz="800">
                <a:solidFill>
                  <a:schemeClr val="tx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0" indent="0" algn="r">
              <a:lnSpc>
                <a:spcPct val="100000"/>
              </a:lnSpc>
              <a:spcBef>
                <a:spcPct val="0"/>
              </a:spcBef>
            </a:pPr>
            <a:fld id="{11EE9F04-70E5-4D27-85A9-096FFA3CB61D}" type="datetime'''''''0''''''''''''''''''''''''''''''''''''''''''''.7'''''">
              <a:rPr lang="en-US" sz="1000">
                <a:solidFill>
                  <a:schemeClr val="tx1"/>
                </a:solidFill>
                <a:latin typeface="Arial"/>
                <a:cs typeface="Arial"/>
                <a:sym typeface="Arial"/>
              </a:rPr>
              <a:pPr/>
              <a:t>0.7</a:t>
            </a:fld>
            <a:endParaRPr lang="en-US" sz="1000" dirty="0">
              <a:solidFill>
                <a:schemeClr val="tx1"/>
              </a:solidFill>
              <a:latin typeface="Arial"/>
              <a:ea typeface="ＭＳ Ｐゴシック"/>
              <a:cs typeface="Arial"/>
              <a:sym typeface="Arial"/>
            </a:endParaRPr>
          </a:p>
        </p:txBody>
      </p:sp>
      <p:sp>
        <p:nvSpPr>
          <p:cNvPr id="63" name="Text Placeholder 26"/>
          <p:cNvSpPr>
            <a:spLocks noGrp="1"/>
          </p:cNvSpPr>
          <p:nvPr>
            <p:custDataLst>
              <p:tags r:id="rId7"/>
            </p:custDataLst>
          </p:nvPr>
        </p:nvSpPr>
        <p:spPr bwMode="gray">
          <a:xfrm>
            <a:off x="371475" y="3848100"/>
            <a:ext cx="174625" cy="152400"/>
          </a:xfrm>
          <a:prstGeom prst="rect">
            <a:avLst/>
          </a:prstGeom>
          <a:noFill/>
          <a:ln w="9525">
            <a:noFill/>
            <a:miter lim="800000"/>
            <a:headEnd/>
            <a:tailEnd/>
          </a:ln>
          <a:extLst>
            <a:ext uri="{909E8E84-426E-40DD-AFC4-6F175D3DCCD1}">
              <a14:hiddenFill xmlns:a14="http://schemas.microsoft.com/office/drawing/2010/main">
                <a:solidFill>
                  <a:scrgbClr r="0" g="0" b="0"/>
                </a:solidFill>
              </a14:hiddenFill>
            </a:ext>
          </a:extLst>
        </p:spPr>
        <p:txBody>
          <a:bodyPr vert="horz" wrap="none" lIns="0" tIns="0" rIns="0" bIns="0" numCol="1" spcCol="0" anchor="ctr" anchorCtr="0" compatLnSpc="1">
            <a:prstTxWarp prst="textNoShape">
              <a:avLst/>
            </a:prstTxWarp>
            <a:noAutofit/>
          </a:bodyPr>
          <a:lstStyle>
            <a:lvl1pPr marL="153988" indent="-153988" algn="l" rtl="0" eaLnBrk="1" fontAlgn="base" hangingPunct="1">
              <a:spcBef>
                <a:spcPct val="20000"/>
              </a:spcBef>
              <a:spcAft>
                <a:spcPct val="0"/>
              </a:spcAft>
              <a:defRPr sz="1600">
                <a:solidFill>
                  <a:schemeClr val="tx2"/>
                </a:solidFill>
                <a:latin typeface="+mn-lt"/>
                <a:ea typeface="+mn-ea"/>
                <a:cs typeface="+mn-cs"/>
              </a:defRPr>
            </a:lvl1pPr>
            <a:lvl2pPr marL="461963" indent="-231775" algn="l" rtl="0" eaLnBrk="1" fontAlgn="base" hangingPunct="1">
              <a:lnSpc>
                <a:spcPct val="120000"/>
              </a:lnSpc>
              <a:spcBef>
                <a:spcPct val="20000"/>
              </a:spcBef>
              <a:spcAft>
                <a:spcPct val="0"/>
              </a:spcAft>
              <a:buClr>
                <a:schemeClr val="tx1"/>
              </a:buClr>
              <a:buFont typeface="Wingdings" pitchFamily="2" charset="2"/>
              <a:buChar char="§"/>
              <a:defRPr sz="1400">
                <a:solidFill>
                  <a:schemeClr val="tx2"/>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200">
                <a:solidFill>
                  <a:schemeClr val="tx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tx2"/>
                </a:solidFill>
                <a:latin typeface="Arial" charset="0"/>
                <a:ea typeface="+mn-ea"/>
                <a:cs typeface="+mn-cs"/>
              </a:defRPr>
            </a:lvl4pPr>
            <a:lvl5pPr marL="857250" indent="-115888" algn="l" rtl="0" eaLnBrk="1" fontAlgn="base" hangingPunct="1">
              <a:spcBef>
                <a:spcPct val="20000"/>
              </a:spcBef>
              <a:spcAft>
                <a:spcPct val="0"/>
              </a:spcAft>
              <a:buClr>
                <a:schemeClr val="tx1"/>
              </a:buClr>
              <a:defRPr sz="800">
                <a:solidFill>
                  <a:schemeClr val="tx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0" indent="0" algn="r">
              <a:lnSpc>
                <a:spcPct val="100000"/>
              </a:lnSpc>
              <a:spcBef>
                <a:spcPct val="0"/>
              </a:spcBef>
            </a:pPr>
            <a:fld id="{0E67D4C3-944C-41E4-920D-5DD33074F5B9}" type="datetime'0''''''''''''.''''''''''''''''''''''''''''''6'''''''">
              <a:rPr lang="en-US" sz="1000">
                <a:solidFill>
                  <a:schemeClr val="tx1"/>
                </a:solidFill>
                <a:latin typeface="Arial"/>
                <a:cs typeface="Arial"/>
                <a:sym typeface="Arial"/>
              </a:rPr>
              <a:pPr/>
              <a:t>0.6</a:t>
            </a:fld>
            <a:endParaRPr lang="en-US" sz="1000" dirty="0">
              <a:solidFill>
                <a:schemeClr val="tx1"/>
              </a:solidFill>
              <a:latin typeface="Arial"/>
              <a:ea typeface="ＭＳ Ｐゴシック"/>
              <a:cs typeface="Arial"/>
              <a:sym typeface="Arial"/>
            </a:endParaRPr>
          </a:p>
        </p:txBody>
      </p:sp>
      <p:sp>
        <p:nvSpPr>
          <p:cNvPr id="59" name="Text Placeholder 25"/>
          <p:cNvSpPr>
            <a:spLocks noGrp="1"/>
          </p:cNvSpPr>
          <p:nvPr>
            <p:custDataLst>
              <p:tags r:id="rId8"/>
            </p:custDataLst>
          </p:nvPr>
        </p:nvSpPr>
        <p:spPr bwMode="gray">
          <a:xfrm>
            <a:off x="371475" y="4067175"/>
            <a:ext cx="174625" cy="152400"/>
          </a:xfrm>
          <a:prstGeom prst="rect">
            <a:avLst/>
          </a:prstGeom>
          <a:noFill/>
          <a:ln w="9525">
            <a:noFill/>
            <a:miter lim="800000"/>
            <a:headEnd/>
            <a:tailEnd/>
          </a:ln>
          <a:extLst>
            <a:ext uri="{909E8E84-426E-40DD-AFC4-6F175D3DCCD1}">
              <a14:hiddenFill xmlns:a14="http://schemas.microsoft.com/office/drawing/2010/main">
                <a:solidFill>
                  <a:scrgbClr r="0" g="0" b="0"/>
                </a:solidFill>
              </a14:hiddenFill>
            </a:ext>
          </a:extLst>
        </p:spPr>
        <p:txBody>
          <a:bodyPr vert="horz" wrap="none" lIns="0" tIns="0" rIns="0" bIns="0" numCol="1" spcCol="0" anchor="ctr" anchorCtr="0" compatLnSpc="1">
            <a:prstTxWarp prst="textNoShape">
              <a:avLst/>
            </a:prstTxWarp>
            <a:noAutofit/>
          </a:bodyPr>
          <a:lstStyle>
            <a:lvl1pPr marL="153988" indent="-153988" algn="l" rtl="0" eaLnBrk="1" fontAlgn="base" hangingPunct="1">
              <a:spcBef>
                <a:spcPct val="20000"/>
              </a:spcBef>
              <a:spcAft>
                <a:spcPct val="0"/>
              </a:spcAft>
              <a:defRPr sz="1600">
                <a:solidFill>
                  <a:schemeClr val="tx2"/>
                </a:solidFill>
                <a:latin typeface="+mn-lt"/>
                <a:ea typeface="+mn-ea"/>
                <a:cs typeface="+mn-cs"/>
              </a:defRPr>
            </a:lvl1pPr>
            <a:lvl2pPr marL="461963" indent="-231775" algn="l" rtl="0" eaLnBrk="1" fontAlgn="base" hangingPunct="1">
              <a:lnSpc>
                <a:spcPct val="120000"/>
              </a:lnSpc>
              <a:spcBef>
                <a:spcPct val="20000"/>
              </a:spcBef>
              <a:spcAft>
                <a:spcPct val="0"/>
              </a:spcAft>
              <a:buClr>
                <a:schemeClr val="tx1"/>
              </a:buClr>
              <a:buFont typeface="Wingdings" pitchFamily="2" charset="2"/>
              <a:buChar char="§"/>
              <a:defRPr sz="1400">
                <a:solidFill>
                  <a:schemeClr val="tx2"/>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200">
                <a:solidFill>
                  <a:schemeClr val="tx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tx2"/>
                </a:solidFill>
                <a:latin typeface="Arial" charset="0"/>
                <a:ea typeface="+mn-ea"/>
                <a:cs typeface="+mn-cs"/>
              </a:defRPr>
            </a:lvl4pPr>
            <a:lvl5pPr marL="857250" indent="-115888" algn="l" rtl="0" eaLnBrk="1" fontAlgn="base" hangingPunct="1">
              <a:spcBef>
                <a:spcPct val="20000"/>
              </a:spcBef>
              <a:spcAft>
                <a:spcPct val="0"/>
              </a:spcAft>
              <a:buClr>
                <a:schemeClr val="tx1"/>
              </a:buClr>
              <a:defRPr sz="800">
                <a:solidFill>
                  <a:schemeClr val="tx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0" indent="0" algn="r">
              <a:lnSpc>
                <a:spcPct val="100000"/>
              </a:lnSpc>
              <a:spcBef>
                <a:spcPct val="0"/>
              </a:spcBef>
            </a:pPr>
            <a:fld id="{F2C96262-F28C-4159-915E-286ACC7E4AF1}" type="datetime'''''''0''.''''''''''''''''''''''''''5'''''''''''''''''''">
              <a:rPr lang="en-US" sz="1000">
                <a:solidFill>
                  <a:schemeClr val="tx1"/>
                </a:solidFill>
                <a:latin typeface="Arial"/>
                <a:cs typeface="Arial"/>
                <a:sym typeface="Arial"/>
              </a:rPr>
              <a:pPr/>
              <a:t>0.5</a:t>
            </a:fld>
            <a:endParaRPr lang="en-US" sz="1000" dirty="0">
              <a:solidFill>
                <a:schemeClr val="tx1"/>
              </a:solidFill>
              <a:latin typeface="Arial"/>
              <a:ea typeface="ＭＳ Ｐゴシック"/>
              <a:cs typeface="Arial"/>
              <a:sym typeface="Arial"/>
            </a:endParaRPr>
          </a:p>
        </p:txBody>
      </p:sp>
      <p:sp>
        <p:nvSpPr>
          <p:cNvPr id="44" name="Text Placeholder 24"/>
          <p:cNvSpPr>
            <a:spLocks noGrp="1"/>
          </p:cNvSpPr>
          <p:nvPr>
            <p:custDataLst>
              <p:tags r:id="rId9"/>
            </p:custDataLst>
          </p:nvPr>
        </p:nvSpPr>
        <p:spPr bwMode="gray">
          <a:xfrm>
            <a:off x="371475" y="4286250"/>
            <a:ext cx="174625" cy="152400"/>
          </a:xfrm>
          <a:prstGeom prst="rect">
            <a:avLst/>
          </a:prstGeom>
          <a:noFill/>
          <a:ln w="9525">
            <a:noFill/>
            <a:miter lim="800000"/>
            <a:headEnd/>
            <a:tailEnd/>
          </a:ln>
          <a:extLst>
            <a:ext uri="{909E8E84-426E-40DD-AFC4-6F175D3DCCD1}">
              <a14:hiddenFill xmlns:a14="http://schemas.microsoft.com/office/drawing/2010/main">
                <a:solidFill>
                  <a:scrgbClr r="0" g="0" b="0"/>
                </a:solidFill>
              </a14:hiddenFill>
            </a:ext>
          </a:extLst>
        </p:spPr>
        <p:txBody>
          <a:bodyPr vert="horz" wrap="none" lIns="0" tIns="0" rIns="0" bIns="0" numCol="1" spcCol="0" anchor="ctr" anchorCtr="0" compatLnSpc="1">
            <a:prstTxWarp prst="textNoShape">
              <a:avLst/>
            </a:prstTxWarp>
            <a:noAutofit/>
          </a:bodyPr>
          <a:lstStyle>
            <a:lvl1pPr marL="153988" indent="-153988" algn="l" rtl="0" eaLnBrk="1" fontAlgn="base" hangingPunct="1">
              <a:spcBef>
                <a:spcPct val="20000"/>
              </a:spcBef>
              <a:spcAft>
                <a:spcPct val="0"/>
              </a:spcAft>
              <a:defRPr sz="1600">
                <a:solidFill>
                  <a:schemeClr val="tx2"/>
                </a:solidFill>
                <a:latin typeface="+mn-lt"/>
                <a:ea typeface="+mn-ea"/>
                <a:cs typeface="+mn-cs"/>
              </a:defRPr>
            </a:lvl1pPr>
            <a:lvl2pPr marL="461963" indent="-231775" algn="l" rtl="0" eaLnBrk="1" fontAlgn="base" hangingPunct="1">
              <a:lnSpc>
                <a:spcPct val="120000"/>
              </a:lnSpc>
              <a:spcBef>
                <a:spcPct val="20000"/>
              </a:spcBef>
              <a:spcAft>
                <a:spcPct val="0"/>
              </a:spcAft>
              <a:buClr>
                <a:schemeClr val="tx1"/>
              </a:buClr>
              <a:buFont typeface="Wingdings" pitchFamily="2" charset="2"/>
              <a:buChar char="§"/>
              <a:defRPr sz="1400">
                <a:solidFill>
                  <a:schemeClr val="tx2"/>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200">
                <a:solidFill>
                  <a:schemeClr val="tx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tx2"/>
                </a:solidFill>
                <a:latin typeface="Arial" charset="0"/>
                <a:ea typeface="+mn-ea"/>
                <a:cs typeface="+mn-cs"/>
              </a:defRPr>
            </a:lvl4pPr>
            <a:lvl5pPr marL="857250" indent="-115888" algn="l" rtl="0" eaLnBrk="1" fontAlgn="base" hangingPunct="1">
              <a:spcBef>
                <a:spcPct val="20000"/>
              </a:spcBef>
              <a:spcAft>
                <a:spcPct val="0"/>
              </a:spcAft>
              <a:buClr>
                <a:schemeClr val="tx1"/>
              </a:buClr>
              <a:defRPr sz="800">
                <a:solidFill>
                  <a:schemeClr val="tx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0" indent="0" algn="r">
              <a:lnSpc>
                <a:spcPct val="100000"/>
              </a:lnSpc>
              <a:spcBef>
                <a:spcPct val="0"/>
              </a:spcBef>
            </a:pPr>
            <a:fld id="{D5134C83-8C22-4595-9FB2-B48D99002754}" type="datetime'''''''''''''0''.''''''''''''''''''''4'''''''''''''">
              <a:rPr lang="en-US" sz="1000">
                <a:solidFill>
                  <a:schemeClr val="tx1"/>
                </a:solidFill>
                <a:latin typeface="Arial"/>
                <a:cs typeface="Arial"/>
                <a:sym typeface="Arial"/>
              </a:rPr>
              <a:pPr/>
              <a:t>0.4</a:t>
            </a:fld>
            <a:endParaRPr lang="en-US" sz="1000" dirty="0">
              <a:solidFill>
                <a:schemeClr val="tx1"/>
              </a:solidFill>
              <a:latin typeface="Arial"/>
              <a:ea typeface="ＭＳ Ｐゴシック"/>
              <a:cs typeface="Arial"/>
              <a:sym typeface="Arial"/>
            </a:endParaRPr>
          </a:p>
        </p:txBody>
      </p:sp>
      <p:sp>
        <p:nvSpPr>
          <p:cNvPr id="45" name="Text Placeholder 23"/>
          <p:cNvSpPr>
            <a:spLocks noGrp="1"/>
          </p:cNvSpPr>
          <p:nvPr>
            <p:custDataLst>
              <p:tags r:id="rId10"/>
            </p:custDataLst>
          </p:nvPr>
        </p:nvSpPr>
        <p:spPr bwMode="gray">
          <a:xfrm>
            <a:off x="371475" y="4505325"/>
            <a:ext cx="174625" cy="152400"/>
          </a:xfrm>
          <a:prstGeom prst="rect">
            <a:avLst/>
          </a:prstGeom>
          <a:noFill/>
          <a:ln w="9525">
            <a:noFill/>
            <a:miter lim="800000"/>
            <a:headEnd/>
            <a:tailEnd/>
          </a:ln>
          <a:extLst>
            <a:ext uri="{909E8E84-426E-40DD-AFC4-6F175D3DCCD1}">
              <a14:hiddenFill xmlns:a14="http://schemas.microsoft.com/office/drawing/2010/main">
                <a:solidFill>
                  <a:scrgbClr r="0" g="0" b="0"/>
                </a:solidFill>
              </a14:hiddenFill>
            </a:ext>
          </a:extLst>
        </p:spPr>
        <p:txBody>
          <a:bodyPr vert="horz" wrap="none" lIns="0" tIns="0" rIns="0" bIns="0" numCol="1" spcCol="0" anchor="ctr" anchorCtr="0" compatLnSpc="1">
            <a:prstTxWarp prst="textNoShape">
              <a:avLst/>
            </a:prstTxWarp>
            <a:noAutofit/>
          </a:bodyPr>
          <a:lstStyle>
            <a:lvl1pPr marL="153988" indent="-153988" algn="l" rtl="0" eaLnBrk="1" fontAlgn="base" hangingPunct="1">
              <a:spcBef>
                <a:spcPct val="20000"/>
              </a:spcBef>
              <a:spcAft>
                <a:spcPct val="0"/>
              </a:spcAft>
              <a:defRPr sz="1600">
                <a:solidFill>
                  <a:schemeClr val="tx2"/>
                </a:solidFill>
                <a:latin typeface="+mn-lt"/>
                <a:ea typeface="+mn-ea"/>
                <a:cs typeface="+mn-cs"/>
              </a:defRPr>
            </a:lvl1pPr>
            <a:lvl2pPr marL="461963" indent="-231775" algn="l" rtl="0" eaLnBrk="1" fontAlgn="base" hangingPunct="1">
              <a:lnSpc>
                <a:spcPct val="120000"/>
              </a:lnSpc>
              <a:spcBef>
                <a:spcPct val="20000"/>
              </a:spcBef>
              <a:spcAft>
                <a:spcPct val="0"/>
              </a:spcAft>
              <a:buClr>
                <a:schemeClr val="tx1"/>
              </a:buClr>
              <a:buFont typeface="Wingdings" pitchFamily="2" charset="2"/>
              <a:buChar char="§"/>
              <a:defRPr sz="1400">
                <a:solidFill>
                  <a:schemeClr val="tx2"/>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200">
                <a:solidFill>
                  <a:schemeClr val="tx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tx2"/>
                </a:solidFill>
                <a:latin typeface="Arial" charset="0"/>
                <a:ea typeface="+mn-ea"/>
                <a:cs typeface="+mn-cs"/>
              </a:defRPr>
            </a:lvl4pPr>
            <a:lvl5pPr marL="857250" indent="-115888" algn="l" rtl="0" eaLnBrk="1" fontAlgn="base" hangingPunct="1">
              <a:spcBef>
                <a:spcPct val="20000"/>
              </a:spcBef>
              <a:spcAft>
                <a:spcPct val="0"/>
              </a:spcAft>
              <a:buClr>
                <a:schemeClr val="tx1"/>
              </a:buClr>
              <a:defRPr sz="800">
                <a:solidFill>
                  <a:schemeClr val="tx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0" indent="0" algn="r">
              <a:lnSpc>
                <a:spcPct val="100000"/>
              </a:lnSpc>
              <a:spcBef>
                <a:spcPct val="0"/>
              </a:spcBef>
            </a:pPr>
            <a:fld id="{74D97B04-4C93-45F8-BDB3-E50B3D97413B}" type="datetime'''''''''''''''''''''''''''''0''''''''''''''.''3'''''''''''''''">
              <a:rPr lang="en-US" sz="1000">
                <a:solidFill>
                  <a:schemeClr val="tx1"/>
                </a:solidFill>
                <a:latin typeface="Arial"/>
                <a:cs typeface="Arial"/>
                <a:sym typeface="Arial"/>
              </a:rPr>
              <a:pPr/>
              <a:t>0.3</a:t>
            </a:fld>
            <a:endParaRPr lang="en-US" sz="1000" dirty="0">
              <a:solidFill>
                <a:schemeClr val="tx1"/>
              </a:solidFill>
              <a:latin typeface="Arial"/>
              <a:ea typeface="ＭＳ Ｐゴシック"/>
              <a:cs typeface="Arial"/>
              <a:sym typeface="Arial"/>
            </a:endParaRPr>
          </a:p>
        </p:txBody>
      </p:sp>
      <p:sp>
        <p:nvSpPr>
          <p:cNvPr id="47" name="Text Placeholder 22"/>
          <p:cNvSpPr>
            <a:spLocks noGrp="1"/>
          </p:cNvSpPr>
          <p:nvPr>
            <p:custDataLst>
              <p:tags r:id="rId11"/>
            </p:custDataLst>
          </p:nvPr>
        </p:nvSpPr>
        <p:spPr bwMode="gray">
          <a:xfrm>
            <a:off x="371475" y="4724400"/>
            <a:ext cx="174625" cy="152400"/>
          </a:xfrm>
          <a:prstGeom prst="rect">
            <a:avLst/>
          </a:prstGeom>
          <a:noFill/>
          <a:ln w="9525">
            <a:noFill/>
            <a:miter lim="800000"/>
            <a:headEnd/>
            <a:tailEnd/>
          </a:ln>
          <a:extLst>
            <a:ext uri="{909E8E84-426E-40DD-AFC4-6F175D3DCCD1}">
              <a14:hiddenFill xmlns:a14="http://schemas.microsoft.com/office/drawing/2010/main">
                <a:solidFill>
                  <a:scrgbClr r="0" g="0" b="0"/>
                </a:solidFill>
              </a14:hiddenFill>
            </a:ext>
          </a:extLst>
        </p:spPr>
        <p:txBody>
          <a:bodyPr vert="horz" wrap="none" lIns="0" tIns="0" rIns="0" bIns="0" numCol="1" spcCol="0" anchor="ctr" anchorCtr="0" compatLnSpc="1">
            <a:prstTxWarp prst="textNoShape">
              <a:avLst/>
            </a:prstTxWarp>
            <a:noAutofit/>
          </a:bodyPr>
          <a:lstStyle>
            <a:lvl1pPr marL="153988" indent="-153988" algn="l" rtl="0" eaLnBrk="1" fontAlgn="base" hangingPunct="1">
              <a:spcBef>
                <a:spcPct val="20000"/>
              </a:spcBef>
              <a:spcAft>
                <a:spcPct val="0"/>
              </a:spcAft>
              <a:defRPr sz="1600">
                <a:solidFill>
                  <a:schemeClr val="tx2"/>
                </a:solidFill>
                <a:latin typeface="+mn-lt"/>
                <a:ea typeface="+mn-ea"/>
                <a:cs typeface="+mn-cs"/>
              </a:defRPr>
            </a:lvl1pPr>
            <a:lvl2pPr marL="461963" indent="-231775" algn="l" rtl="0" eaLnBrk="1" fontAlgn="base" hangingPunct="1">
              <a:lnSpc>
                <a:spcPct val="120000"/>
              </a:lnSpc>
              <a:spcBef>
                <a:spcPct val="20000"/>
              </a:spcBef>
              <a:spcAft>
                <a:spcPct val="0"/>
              </a:spcAft>
              <a:buClr>
                <a:schemeClr val="tx1"/>
              </a:buClr>
              <a:buFont typeface="Wingdings" pitchFamily="2" charset="2"/>
              <a:buChar char="§"/>
              <a:defRPr sz="1400">
                <a:solidFill>
                  <a:schemeClr val="tx2"/>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200">
                <a:solidFill>
                  <a:schemeClr val="tx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tx2"/>
                </a:solidFill>
                <a:latin typeface="Arial" charset="0"/>
                <a:ea typeface="+mn-ea"/>
                <a:cs typeface="+mn-cs"/>
              </a:defRPr>
            </a:lvl4pPr>
            <a:lvl5pPr marL="857250" indent="-115888" algn="l" rtl="0" eaLnBrk="1" fontAlgn="base" hangingPunct="1">
              <a:spcBef>
                <a:spcPct val="20000"/>
              </a:spcBef>
              <a:spcAft>
                <a:spcPct val="0"/>
              </a:spcAft>
              <a:buClr>
                <a:schemeClr val="tx1"/>
              </a:buClr>
              <a:defRPr sz="800">
                <a:solidFill>
                  <a:schemeClr val="tx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0" indent="0" algn="r">
              <a:lnSpc>
                <a:spcPct val="100000"/>
              </a:lnSpc>
              <a:spcBef>
                <a:spcPct val="0"/>
              </a:spcBef>
            </a:pPr>
            <a:fld id="{7AB6ECD2-AFBC-42B2-8548-8E4052D49BA1}" type="datetime'''0''''''''.2'''">
              <a:rPr lang="en-US" sz="1000">
                <a:solidFill>
                  <a:schemeClr val="tx1"/>
                </a:solidFill>
                <a:latin typeface="Arial"/>
                <a:cs typeface="Arial"/>
                <a:sym typeface="Arial"/>
              </a:rPr>
              <a:pPr/>
              <a:t>0.2</a:t>
            </a:fld>
            <a:endParaRPr lang="en-US" sz="1000" dirty="0">
              <a:solidFill>
                <a:schemeClr val="tx1"/>
              </a:solidFill>
              <a:latin typeface="Arial"/>
              <a:ea typeface="ＭＳ Ｐゴシック"/>
              <a:cs typeface="Arial"/>
              <a:sym typeface="Arial"/>
            </a:endParaRPr>
          </a:p>
        </p:txBody>
      </p:sp>
      <p:sp>
        <p:nvSpPr>
          <p:cNvPr id="48" name="Text Placeholder 21"/>
          <p:cNvSpPr>
            <a:spLocks noGrp="1"/>
          </p:cNvSpPr>
          <p:nvPr>
            <p:custDataLst>
              <p:tags r:id="rId12"/>
            </p:custDataLst>
          </p:nvPr>
        </p:nvSpPr>
        <p:spPr bwMode="gray">
          <a:xfrm>
            <a:off x="371475" y="4943475"/>
            <a:ext cx="174625" cy="152400"/>
          </a:xfrm>
          <a:prstGeom prst="rect">
            <a:avLst/>
          </a:prstGeom>
          <a:noFill/>
          <a:ln w="9525">
            <a:noFill/>
            <a:miter lim="800000"/>
            <a:headEnd/>
            <a:tailEnd/>
          </a:ln>
          <a:extLst>
            <a:ext uri="{909E8E84-426E-40DD-AFC4-6F175D3DCCD1}">
              <a14:hiddenFill xmlns:a14="http://schemas.microsoft.com/office/drawing/2010/main">
                <a:solidFill>
                  <a:scrgbClr r="0" g="0" b="0"/>
                </a:solidFill>
              </a14:hiddenFill>
            </a:ext>
          </a:extLst>
        </p:spPr>
        <p:txBody>
          <a:bodyPr vert="horz" wrap="none" lIns="0" tIns="0" rIns="0" bIns="0" numCol="1" spcCol="0" anchor="ctr" anchorCtr="0" compatLnSpc="1">
            <a:prstTxWarp prst="textNoShape">
              <a:avLst/>
            </a:prstTxWarp>
            <a:noAutofit/>
          </a:bodyPr>
          <a:lstStyle>
            <a:lvl1pPr marL="153988" indent="-153988" algn="l" rtl="0" eaLnBrk="1" fontAlgn="base" hangingPunct="1">
              <a:spcBef>
                <a:spcPct val="20000"/>
              </a:spcBef>
              <a:spcAft>
                <a:spcPct val="0"/>
              </a:spcAft>
              <a:defRPr sz="1600">
                <a:solidFill>
                  <a:schemeClr val="tx2"/>
                </a:solidFill>
                <a:latin typeface="+mn-lt"/>
                <a:ea typeface="+mn-ea"/>
                <a:cs typeface="+mn-cs"/>
              </a:defRPr>
            </a:lvl1pPr>
            <a:lvl2pPr marL="461963" indent="-231775" algn="l" rtl="0" eaLnBrk="1" fontAlgn="base" hangingPunct="1">
              <a:lnSpc>
                <a:spcPct val="120000"/>
              </a:lnSpc>
              <a:spcBef>
                <a:spcPct val="20000"/>
              </a:spcBef>
              <a:spcAft>
                <a:spcPct val="0"/>
              </a:spcAft>
              <a:buClr>
                <a:schemeClr val="tx1"/>
              </a:buClr>
              <a:buFont typeface="Wingdings" pitchFamily="2" charset="2"/>
              <a:buChar char="§"/>
              <a:defRPr sz="1400">
                <a:solidFill>
                  <a:schemeClr val="tx2"/>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200">
                <a:solidFill>
                  <a:schemeClr val="tx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tx2"/>
                </a:solidFill>
                <a:latin typeface="Arial" charset="0"/>
                <a:ea typeface="+mn-ea"/>
                <a:cs typeface="+mn-cs"/>
              </a:defRPr>
            </a:lvl4pPr>
            <a:lvl5pPr marL="857250" indent="-115888" algn="l" rtl="0" eaLnBrk="1" fontAlgn="base" hangingPunct="1">
              <a:spcBef>
                <a:spcPct val="20000"/>
              </a:spcBef>
              <a:spcAft>
                <a:spcPct val="0"/>
              </a:spcAft>
              <a:buClr>
                <a:schemeClr val="tx1"/>
              </a:buClr>
              <a:defRPr sz="800">
                <a:solidFill>
                  <a:schemeClr val="tx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0" indent="0" algn="r">
              <a:lnSpc>
                <a:spcPct val="100000"/>
              </a:lnSpc>
              <a:spcBef>
                <a:spcPct val="0"/>
              </a:spcBef>
            </a:pPr>
            <a:fld id="{85979CF9-208E-4146-AB4E-AAE80DD70B92}" type="datetime'''''0''''.''''''''1'''''''''''''''''''''''''''''''''">
              <a:rPr lang="en-US" sz="1000">
                <a:solidFill>
                  <a:schemeClr val="tx1"/>
                </a:solidFill>
                <a:latin typeface="Arial"/>
                <a:cs typeface="Arial"/>
                <a:sym typeface="Arial"/>
              </a:rPr>
              <a:pPr/>
              <a:t>0.1</a:t>
            </a:fld>
            <a:endParaRPr lang="en-US" sz="1000" dirty="0">
              <a:solidFill>
                <a:schemeClr val="tx1"/>
              </a:solidFill>
              <a:latin typeface="Arial"/>
              <a:ea typeface="ＭＳ Ｐゴシック"/>
              <a:cs typeface="Arial"/>
              <a:sym typeface="Arial"/>
            </a:endParaRPr>
          </a:p>
        </p:txBody>
      </p:sp>
      <p:sp>
        <p:nvSpPr>
          <p:cNvPr id="43" name="Text Placeholder 20"/>
          <p:cNvSpPr>
            <a:spLocks noGrp="1"/>
          </p:cNvSpPr>
          <p:nvPr>
            <p:custDataLst>
              <p:tags r:id="rId13"/>
            </p:custDataLst>
          </p:nvPr>
        </p:nvSpPr>
        <p:spPr bwMode="gray">
          <a:xfrm>
            <a:off x="371475" y="5162550"/>
            <a:ext cx="174625" cy="152400"/>
          </a:xfrm>
          <a:prstGeom prst="rect">
            <a:avLst/>
          </a:prstGeom>
          <a:noFill/>
          <a:ln w="9525">
            <a:noFill/>
            <a:miter lim="800000"/>
            <a:headEnd/>
            <a:tailEnd/>
          </a:ln>
          <a:extLst>
            <a:ext uri="{909E8E84-426E-40DD-AFC4-6F175D3DCCD1}">
              <a14:hiddenFill xmlns:a14="http://schemas.microsoft.com/office/drawing/2010/main">
                <a:solidFill>
                  <a:scrgbClr r="0" g="0" b="0"/>
                </a:solidFill>
              </a14:hiddenFill>
            </a:ext>
          </a:extLst>
        </p:spPr>
        <p:txBody>
          <a:bodyPr vert="horz" wrap="none" lIns="0" tIns="0" rIns="0" bIns="0" numCol="1" spcCol="0" anchor="ctr" anchorCtr="0" compatLnSpc="1">
            <a:prstTxWarp prst="textNoShape">
              <a:avLst/>
            </a:prstTxWarp>
            <a:noAutofit/>
          </a:bodyPr>
          <a:lstStyle>
            <a:lvl1pPr marL="153988" indent="-153988" algn="l" rtl="0" eaLnBrk="1" fontAlgn="base" hangingPunct="1">
              <a:spcBef>
                <a:spcPct val="20000"/>
              </a:spcBef>
              <a:spcAft>
                <a:spcPct val="0"/>
              </a:spcAft>
              <a:defRPr sz="1600">
                <a:solidFill>
                  <a:schemeClr val="tx2"/>
                </a:solidFill>
                <a:latin typeface="+mn-lt"/>
                <a:ea typeface="+mn-ea"/>
                <a:cs typeface="+mn-cs"/>
              </a:defRPr>
            </a:lvl1pPr>
            <a:lvl2pPr marL="461963" indent="-231775" algn="l" rtl="0" eaLnBrk="1" fontAlgn="base" hangingPunct="1">
              <a:lnSpc>
                <a:spcPct val="120000"/>
              </a:lnSpc>
              <a:spcBef>
                <a:spcPct val="20000"/>
              </a:spcBef>
              <a:spcAft>
                <a:spcPct val="0"/>
              </a:spcAft>
              <a:buClr>
                <a:schemeClr val="tx1"/>
              </a:buClr>
              <a:buFont typeface="Wingdings" pitchFamily="2" charset="2"/>
              <a:buChar char="§"/>
              <a:defRPr sz="1400">
                <a:solidFill>
                  <a:schemeClr val="tx2"/>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200">
                <a:solidFill>
                  <a:schemeClr val="tx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tx2"/>
                </a:solidFill>
                <a:latin typeface="Arial" charset="0"/>
                <a:ea typeface="+mn-ea"/>
                <a:cs typeface="+mn-cs"/>
              </a:defRPr>
            </a:lvl4pPr>
            <a:lvl5pPr marL="857250" indent="-115888" algn="l" rtl="0" eaLnBrk="1" fontAlgn="base" hangingPunct="1">
              <a:spcBef>
                <a:spcPct val="20000"/>
              </a:spcBef>
              <a:spcAft>
                <a:spcPct val="0"/>
              </a:spcAft>
              <a:buClr>
                <a:schemeClr val="tx1"/>
              </a:buClr>
              <a:defRPr sz="800">
                <a:solidFill>
                  <a:schemeClr val="tx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0" indent="0" algn="r">
              <a:lnSpc>
                <a:spcPct val="100000"/>
              </a:lnSpc>
              <a:spcBef>
                <a:spcPct val="0"/>
              </a:spcBef>
            </a:pPr>
            <a:fld id="{E8E6988F-F40B-48B8-A5F3-F2512384276C}" type="datetime'''''''0''''''.''''''0'''''''''''''''''''''''''''''''''''''''">
              <a:rPr lang="en-US" sz="1000">
                <a:solidFill>
                  <a:schemeClr val="tx1"/>
                </a:solidFill>
                <a:latin typeface="Arial"/>
                <a:cs typeface="Arial"/>
                <a:sym typeface="Arial"/>
              </a:rPr>
              <a:pPr/>
              <a:t>0.0</a:t>
            </a:fld>
            <a:endParaRPr lang="en-US" sz="1000" dirty="0">
              <a:solidFill>
                <a:schemeClr val="tx1"/>
              </a:solidFill>
              <a:latin typeface="Arial"/>
              <a:ea typeface="ＭＳ Ｐゴシック"/>
              <a:cs typeface="Arial"/>
              <a:sym typeface="Arial"/>
            </a:endParaRPr>
          </a:p>
        </p:txBody>
      </p:sp>
      <p:sp>
        <p:nvSpPr>
          <p:cNvPr id="56" name="Text Placeholder 32"/>
          <p:cNvSpPr>
            <a:spLocks noGrp="1"/>
          </p:cNvSpPr>
          <p:nvPr>
            <p:custDataLst>
              <p:tags r:id="rId14"/>
            </p:custDataLst>
          </p:nvPr>
        </p:nvSpPr>
        <p:spPr bwMode="gray">
          <a:xfrm>
            <a:off x="371475" y="2524125"/>
            <a:ext cx="174625" cy="152400"/>
          </a:xfrm>
          <a:prstGeom prst="rect">
            <a:avLst/>
          </a:prstGeom>
          <a:noFill/>
          <a:ln w="9525">
            <a:noFill/>
            <a:miter lim="800000"/>
            <a:headEnd/>
            <a:tailEnd/>
          </a:ln>
          <a:extLst>
            <a:ext uri="{909E8E84-426E-40DD-AFC4-6F175D3DCCD1}">
              <a14:hiddenFill xmlns:a14="http://schemas.microsoft.com/office/drawing/2010/main">
                <a:solidFill>
                  <a:scrgbClr r="0" g="0" b="0"/>
                </a:solidFill>
              </a14:hiddenFill>
            </a:ext>
          </a:extLst>
        </p:spPr>
        <p:txBody>
          <a:bodyPr vert="horz" wrap="none" lIns="0" tIns="0" rIns="0" bIns="0" numCol="1" spcCol="0" anchor="ctr" anchorCtr="0" compatLnSpc="1">
            <a:prstTxWarp prst="textNoShape">
              <a:avLst/>
            </a:prstTxWarp>
            <a:noAutofit/>
          </a:bodyPr>
          <a:lstStyle>
            <a:lvl1pPr marL="153988" indent="-153988" algn="l" rtl="0" eaLnBrk="1" fontAlgn="base" hangingPunct="1">
              <a:spcBef>
                <a:spcPct val="20000"/>
              </a:spcBef>
              <a:spcAft>
                <a:spcPct val="0"/>
              </a:spcAft>
              <a:defRPr sz="1600">
                <a:solidFill>
                  <a:schemeClr val="tx2"/>
                </a:solidFill>
                <a:latin typeface="+mn-lt"/>
                <a:ea typeface="+mn-ea"/>
                <a:cs typeface="+mn-cs"/>
              </a:defRPr>
            </a:lvl1pPr>
            <a:lvl2pPr marL="461963" indent="-231775" algn="l" rtl="0" eaLnBrk="1" fontAlgn="base" hangingPunct="1">
              <a:lnSpc>
                <a:spcPct val="120000"/>
              </a:lnSpc>
              <a:spcBef>
                <a:spcPct val="20000"/>
              </a:spcBef>
              <a:spcAft>
                <a:spcPct val="0"/>
              </a:spcAft>
              <a:buClr>
                <a:schemeClr val="tx1"/>
              </a:buClr>
              <a:buFont typeface="Wingdings" pitchFamily="2" charset="2"/>
              <a:buChar char="§"/>
              <a:defRPr sz="1400">
                <a:solidFill>
                  <a:schemeClr val="tx2"/>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200">
                <a:solidFill>
                  <a:schemeClr val="tx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tx2"/>
                </a:solidFill>
                <a:latin typeface="Arial" charset="0"/>
                <a:ea typeface="+mn-ea"/>
                <a:cs typeface="+mn-cs"/>
              </a:defRPr>
            </a:lvl4pPr>
            <a:lvl5pPr marL="857250" indent="-115888" algn="l" rtl="0" eaLnBrk="1" fontAlgn="base" hangingPunct="1">
              <a:spcBef>
                <a:spcPct val="20000"/>
              </a:spcBef>
              <a:spcAft>
                <a:spcPct val="0"/>
              </a:spcAft>
              <a:buClr>
                <a:schemeClr val="tx1"/>
              </a:buClr>
              <a:defRPr sz="800">
                <a:solidFill>
                  <a:schemeClr val="tx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0" indent="0" algn="r">
              <a:lnSpc>
                <a:spcPct val="100000"/>
              </a:lnSpc>
              <a:spcBef>
                <a:spcPct val="0"/>
              </a:spcBef>
            </a:pPr>
            <a:fld id="{2FA54C4E-91F2-403C-B3D6-368E418E4476}" type="datetime'''''1.''2'''''''''''''''''''''''''''''''''''''''''">
              <a:rPr lang="en-US" sz="1000">
                <a:solidFill>
                  <a:schemeClr val="tx1"/>
                </a:solidFill>
                <a:latin typeface="Arial"/>
                <a:cs typeface="Arial"/>
                <a:sym typeface="Arial"/>
              </a:rPr>
              <a:pPr/>
              <a:t>1.2</a:t>
            </a:fld>
            <a:endParaRPr lang="en-US" sz="1000" dirty="0">
              <a:solidFill>
                <a:schemeClr val="tx1"/>
              </a:solidFill>
              <a:latin typeface="Arial"/>
              <a:ea typeface="ＭＳ Ｐゴシック"/>
              <a:cs typeface="Arial"/>
              <a:sym typeface="Arial"/>
            </a:endParaRPr>
          </a:p>
        </p:txBody>
      </p:sp>
      <p:sp>
        <p:nvSpPr>
          <p:cNvPr id="54" name="Text Placeholder 31"/>
          <p:cNvSpPr>
            <a:spLocks noGrp="1"/>
          </p:cNvSpPr>
          <p:nvPr>
            <p:custDataLst>
              <p:tags r:id="rId15"/>
            </p:custDataLst>
          </p:nvPr>
        </p:nvSpPr>
        <p:spPr bwMode="gray">
          <a:xfrm>
            <a:off x="371475" y="2743200"/>
            <a:ext cx="174625" cy="152400"/>
          </a:xfrm>
          <a:prstGeom prst="rect">
            <a:avLst/>
          </a:prstGeom>
          <a:noFill/>
          <a:ln w="9525">
            <a:noFill/>
            <a:miter lim="800000"/>
            <a:headEnd/>
            <a:tailEnd/>
          </a:ln>
          <a:extLst>
            <a:ext uri="{909E8E84-426E-40DD-AFC4-6F175D3DCCD1}">
              <a14:hiddenFill xmlns:a14="http://schemas.microsoft.com/office/drawing/2010/main">
                <a:solidFill>
                  <a:scrgbClr r="0" g="0" b="0"/>
                </a:solidFill>
              </a14:hiddenFill>
            </a:ext>
          </a:extLst>
        </p:spPr>
        <p:txBody>
          <a:bodyPr vert="horz" wrap="none" lIns="0" tIns="0" rIns="0" bIns="0" numCol="1" spcCol="0" anchor="ctr" anchorCtr="0" compatLnSpc="1">
            <a:prstTxWarp prst="textNoShape">
              <a:avLst/>
            </a:prstTxWarp>
            <a:noAutofit/>
          </a:bodyPr>
          <a:lstStyle>
            <a:lvl1pPr marL="153988" indent="-153988" algn="l" rtl="0" eaLnBrk="1" fontAlgn="base" hangingPunct="1">
              <a:spcBef>
                <a:spcPct val="20000"/>
              </a:spcBef>
              <a:spcAft>
                <a:spcPct val="0"/>
              </a:spcAft>
              <a:defRPr sz="1600">
                <a:solidFill>
                  <a:schemeClr val="tx2"/>
                </a:solidFill>
                <a:latin typeface="+mn-lt"/>
                <a:ea typeface="+mn-ea"/>
                <a:cs typeface="+mn-cs"/>
              </a:defRPr>
            </a:lvl1pPr>
            <a:lvl2pPr marL="461963" indent="-231775" algn="l" rtl="0" eaLnBrk="1" fontAlgn="base" hangingPunct="1">
              <a:lnSpc>
                <a:spcPct val="120000"/>
              </a:lnSpc>
              <a:spcBef>
                <a:spcPct val="20000"/>
              </a:spcBef>
              <a:spcAft>
                <a:spcPct val="0"/>
              </a:spcAft>
              <a:buClr>
                <a:schemeClr val="tx1"/>
              </a:buClr>
              <a:buFont typeface="Wingdings" pitchFamily="2" charset="2"/>
              <a:buChar char="§"/>
              <a:defRPr sz="1400">
                <a:solidFill>
                  <a:schemeClr val="tx2"/>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200">
                <a:solidFill>
                  <a:schemeClr val="tx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tx2"/>
                </a:solidFill>
                <a:latin typeface="Arial" charset="0"/>
                <a:ea typeface="+mn-ea"/>
                <a:cs typeface="+mn-cs"/>
              </a:defRPr>
            </a:lvl4pPr>
            <a:lvl5pPr marL="857250" indent="-115888" algn="l" rtl="0" eaLnBrk="1" fontAlgn="base" hangingPunct="1">
              <a:spcBef>
                <a:spcPct val="20000"/>
              </a:spcBef>
              <a:spcAft>
                <a:spcPct val="0"/>
              </a:spcAft>
              <a:buClr>
                <a:schemeClr val="tx1"/>
              </a:buClr>
              <a:defRPr sz="800">
                <a:solidFill>
                  <a:schemeClr val="tx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0" indent="0" algn="r">
              <a:lnSpc>
                <a:spcPct val="100000"/>
              </a:lnSpc>
              <a:spcBef>
                <a:spcPct val="0"/>
              </a:spcBef>
            </a:pPr>
            <a:fld id="{27D7A606-7B1A-4768-9510-0F6675A2436F}" type="datetime'''''1''''.''''''''''1'''''''''''''''''''''''''''''''''''''">
              <a:rPr lang="en-US" sz="1000">
                <a:solidFill>
                  <a:schemeClr val="tx1"/>
                </a:solidFill>
                <a:latin typeface="Arial"/>
                <a:cs typeface="Arial"/>
                <a:sym typeface="Arial"/>
              </a:rPr>
              <a:pPr/>
              <a:t>1.1</a:t>
            </a:fld>
            <a:endParaRPr lang="en-US" sz="1000" dirty="0">
              <a:solidFill>
                <a:schemeClr val="tx1"/>
              </a:solidFill>
              <a:latin typeface="Arial"/>
              <a:ea typeface="ＭＳ Ｐゴシック"/>
              <a:cs typeface="Arial"/>
              <a:sym typeface="Arial"/>
            </a:endParaRPr>
          </a:p>
        </p:txBody>
      </p:sp>
      <p:sp>
        <p:nvSpPr>
          <p:cNvPr id="62" name="Text Placeholder 34"/>
          <p:cNvSpPr>
            <a:spLocks noGrp="1"/>
          </p:cNvSpPr>
          <p:nvPr>
            <p:custDataLst>
              <p:tags r:id="rId16"/>
            </p:custDataLst>
          </p:nvPr>
        </p:nvSpPr>
        <p:spPr bwMode="gray">
          <a:xfrm>
            <a:off x="371475" y="2085975"/>
            <a:ext cx="174625" cy="152400"/>
          </a:xfrm>
          <a:prstGeom prst="rect">
            <a:avLst/>
          </a:prstGeom>
          <a:noFill/>
          <a:ln w="9525">
            <a:noFill/>
            <a:miter lim="800000"/>
            <a:headEnd/>
            <a:tailEnd/>
          </a:ln>
          <a:extLst>
            <a:ext uri="{909E8E84-426E-40DD-AFC4-6F175D3DCCD1}">
              <a14:hiddenFill xmlns:a14="http://schemas.microsoft.com/office/drawing/2010/main">
                <a:solidFill>
                  <a:scrgbClr r="0" g="0" b="0"/>
                </a:solidFill>
              </a14:hiddenFill>
            </a:ext>
          </a:extLst>
        </p:spPr>
        <p:txBody>
          <a:bodyPr vert="horz" wrap="none" lIns="0" tIns="0" rIns="0" bIns="0" numCol="1" spcCol="0" anchor="ctr" anchorCtr="0" compatLnSpc="1">
            <a:prstTxWarp prst="textNoShape">
              <a:avLst/>
            </a:prstTxWarp>
            <a:noAutofit/>
          </a:bodyPr>
          <a:lstStyle>
            <a:lvl1pPr marL="153988" indent="-153988" algn="l" rtl="0" eaLnBrk="1" fontAlgn="base" hangingPunct="1">
              <a:spcBef>
                <a:spcPct val="20000"/>
              </a:spcBef>
              <a:spcAft>
                <a:spcPct val="0"/>
              </a:spcAft>
              <a:defRPr sz="1600">
                <a:solidFill>
                  <a:schemeClr val="tx2"/>
                </a:solidFill>
                <a:latin typeface="+mn-lt"/>
                <a:ea typeface="+mn-ea"/>
                <a:cs typeface="+mn-cs"/>
              </a:defRPr>
            </a:lvl1pPr>
            <a:lvl2pPr marL="461963" indent="-231775" algn="l" rtl="0" eaLnBrk="1" fontAlgn="base" hangingPunct="1">
              <a:lnSpc>
                <a:spcPct val="120000"/>
              </a:lnSpc>
              <a:spcBef>
                <a:spcPct val="20000"/>
              </a:spcBef>
              <a:spcAft>
                <a:spcPct val="0"/>
              </a:spcAft>
              <a:buClr>
                <a:schemeClr val="tx1"/>
              </a:buClr>
              <a:buFont typeface="Wingdings" pitchFamily="2" charset="2"/>
              <a:buChar char="§"/>
              <a:defRPr sz="1400">
                <a:solidFill>
                  <a:schemeClr val="tx2"/>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200">
                <a:solidFill>
                  <a:schemeClr val="tx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tx2"/>
                </a:solidFill>
                <a:latin typeface="Arial" charset="0"/>
                <a:ea typeface="+mn-ea"/>
                <a:cs typeface="+mn-cs"/>
              </a:defRPr>
            </a:lvl4pPr>
            <a:lvl5pPr marL="857250" indent="-115888" algn="l" rtl="0" eaLnBrk="1" fontAlgn="base" hangingPunct="1">
              <a:spcBef>
                <a:spcPct val="20000"/>
              </a:spcBef>
              <a:spcAft>
                <a:spcPct val="0"/>
              </a:spcAft>
              <a:buClr>
                <a:schemeClr val="tx1"/>
              </a:buClr>
              <a:defRPr sz="800">
                <a:solidFill>
                  <a:schemeClr val="tx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0" indent="0" algn="r">
              <a:lnSpc>
                <a:spcPct val="100000"/>
              </a:lnSpc>
              <a:spcBef>
                <a:spcPct val="0"/>
              </a:spcBef>
            </a:pPr>
            <a:fld id="{2A52E17E-2344-4A93-9FAE-5D61DCA0DEB0}" type="datetime'''''''''''''''1''''''''''''''''''''''''''.4'''''''''''''">
              <a:rPr lang="en-US" sz="1000">
                <a:solidFill>
                  <a:schemeClr val="tx1"/>
                </a:solidFill>
                <a:latin typeface="Arial"/>
                <a:cs typeface="Arial"/>
                <a:sym typeface="Arial"/>
              </a:rPr>
              <a:pPr/>
              <a:t>1.4</a:t>
            </a:fld>
            <a:endParaRPr lang="en-US" sz="1000" dirty="0">
              <a:solidFill>
                <a:schemeClr val="tx1"/>
              </a:solidFill>
              <a:latin typeface="Arial"/>
              <a:ea typeface="ＭＳ Ｐゴシック"/>
              <a:cs typeface="Arial"/>
              <a:sym typeface="Arial"/>
            </a:endParaRPr>
          </a:p>
        </p:txBody>
      </p:sp>
      <p:sp>
        <p:nvSpPr>
          <p:cNvPr id="58" name="Text Placeholder 33"/>
          <p:cNvSpPr>
            <a:spLocks noGrp="1"/>
          </p:cNvSpPr>
          <p:nvPr>
            <p:custDataLst>
              <p:tags r:id="rId17"/>
            </p:custDataLst>
          </p:nvPr>
        </p:nvSpPr>
        <p:spPr bwMode="gray">
          <a:xfrm>
            <a:off x="371475" y="2305050"/>
            <a:ext cx="174625" cy="152400"/>
          </a:xfrm>
          <a:prstGeom prst="rect">
            <a:avLst/>
          </a:prstGeom>
          <a:noFill/>
          <a:ln w="9525">
            <a:noFill/>
            <a:miter lim="800000"/>
            <a:headEnd/>
            <a:tailEnd/>
          </a:ln>
          <a:extLst>
            <a:ext uri="{909E8E84-426E-40DD-AFC4-6F175D3DCCD1}">
              <a14:hiddenFill xmlns:a14="http://schemas.microsoft.com/office/drawing/2010/main">
                <a:solidFill>
                  <a:scrgbClr r="0" g="0" b="0"/>
                </a:solidFill>
              </a14:hiddenFill>
            </a:ext>
          </a:extLst>
        </p:spPr>
        <p:txBody>
          <a:bodyPr vert="horz" wrap="none" lIns="0" tIns="0" rIns="0" bIns="0" numCol="1" spcCol="0" anchor="ctr" anchorCtr="0" compatLnSpc="1">
            <a:prstTxWarp prst="textNoShape">
              <a:avLst/>
            </a:prstTxWarp>
            <a:noAutofit/>
          </a:bodyPr>
          <a:lstStyle>
            <a:lvl1pPr marL="153988" indent="-153988" algn="l" rtl="0" eaLnBrk="1" fontAlgn="base" hangingPunct="1">
              <a:spcBef>
                <a:spcPct val="20000"/>
              </a:spcBef>
              <a:spcAft>
                <a:spcPct val="0"/>
              </a:spcAft>
              <a:defRPr sz="1600">
                <a:solidFill>
                  <a:schemeClr val="tx2"/>
                </a:solidFill>
                <a:latin typeface="+mn-lt"/>
                <a:ea typeface="+mn-ea"/>
                <a:cs typeface="+mn-cs"/>
              </a:defRPr>
            </a:lvl1pPr>
            <a:lvl2pPr marL="461963" indent="-231775" algn="l" rtl="0" eaLnBrk="1" fontAlgn="base" hangingPunct="1">
              <a:lnSpc>
                <a:spcPct val="120000"/>
              </a:lnSpc>
              <a:spcBef>
                <a:spcPct val="20000"/>
              </a:spcBef>
              <a:spcAft>
                <a:spcPct val="0"/>
              </a:spcAft>
              <a:buClr>
                <a:schemeClr val="tx1"/>
              </a:buClr>
              <a:buFont typeface="Wingdings" pitchFamily="2" charset="2"/>
              <a:buChar char="§"/>
              <a:defRPr sz="1400">
                <a:solidFill>
                  <a:schemeClr val="tx2"/>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200">
                <a:solidFill>
                  <a:schemeClr val="tx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tx2"/>
                </a:solidFill>
                <a:latin typeface="Arial" charset="0"/>
                <a:ea typeface="+mn-ea"/>
                <a:cs typeface="+mn-cs"/>
              </a:defRPr>
            </a:lvl4pPr>
            <a:lvl5pPr marL="857250" indent="-115888" algn="l" rtl="0" eaLnBrk="1" fontAlgn="base" hangingPunct="1">
              <a:spcBef>
                <a:spcPct val="20000"/>
              </a:spcBef>
              <a:spcAft>
                <a:spcPct val="0"/>
              </a:spcAft>
              <a:buClr>
                <a:schemeClr val="tx1"/>
              </a:buClr>
              <a:defRPr sz="800">
                <a:solidFill>
                  <a:schemeClr val="tx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0" indent="0" algn="r">
              <a:lnSpc>
                <a:spcPct val="100000"/>
              </a:lnSpc>
              <a:spcBef>
                <a:spcPct val="0"/>
              </a:spcBef>
            </a:pPr>
            <a:fld id="{117D3CEA-5CAA-43E6-956F-C4B282525921}" type="datetime'''''''1''''''''''''''''''''''.''''''''''''''''''''''''3'''''">
              <a:rPr lang="en-US" sz="1000">
                <a:solidFill>
                  <a:schemeClr val="tx1"/>
                </a:solidFill>
                <a:latin typeface="Arial"/>
                <a:cs typeface="Arial"/>
                <a:sym typeface="Arial"/>
              </a:rPr>
              <a:pPr/>
              <a:t>1.3</a:t>
            </a:fld>
            <a:endParaRPr lang="en-US" sz="1000" dirty="0">
              <a:solidFill>
                <a:schemeClr val="tx1"/>
              </a:solidFill>
              <a:latin typeface="Arial"/>
              <a:ea typeface="ＭＳ Ｐゴシック"/>
              <a:cs typeface="Arial"/>
              <a:sym typeface="Arial"/>
            </a:endParaRPr>
          </a:p>
        </p:txBody>
      </p:sp>
      <p:sp>
        <p:nvSpPr>
          <p:cNvPr id="57" name="Text Placeholder 30"/>
          <p:cNvSpPr>
            <a:spLocks noGrp="1"/>
          </p:cNvSpPr>
          <p:nvPr>
            <p:custDataLst>
              <p:tags r:id="rId18"/>
            </p:custDataLst>
          </p:nvPr>
        </p:nvSpPr>
        <p:spPr bwMode="gray">
          <a:xfrm>
            <a:off x="371475" y="2962275"/>
            <a:ext cx="174625" cy="152400"/>
          </a:xfrm>
          <a:prstGeom prst="rect">
            <a:avLst/>
          </a:prstGeom>
          <a:noFill/>
          <a:ln w="9525">
            <a:noFill/>
            <a:miter lim="800000"/>
            <a:headEnd/>
            <a:tailEnd/>
          </a:ln>
          <a:extLst>
            <a:ext uri="{909E8E84-426E-40DD-AFC4-6F175D3DCCD1}">
              <a14:hiddenFill xmlns:a14="http://schemas.microsoft.com/office/drawing/2010/main">
                <a:solidFill>
                  <a:scrgbClr r="0" g="0" b="0"/>
                </a:solidFill>
              </a14:hiddenFill>
            </a:ext>
          </a:extLst>
        </p:spPr>
        <p:txBody>
          <a:bodyPr vert="horz" wrap="none" lIns="0" tIns="0" rIns="0" bIns="0" numCol="1" spcCol="0" anchor="ctr" anchorCtr="0" compatLnSpc="1">
            <a:prstTxWarp prst="textNoShape">
              <a:avLst/>
            </a:prstTxWarp>
            <a:noAutofit/>
          </a:bodyPr>
          <a:lstStyle>
            <a:lvl1pPr marL="153988" indent="-153988" algn="l" rtl="0" eaLnBrk="1" fontAlgn="base" hangingPunct="1">
              <a:spcBef>
                <a:spcPct val="20000"/>
              </a:spcBef>
              <a:spcAft>
                <a:spcPct val="0"/>
              </a:spcAft>
              <a:defRPr sz="1600">
                <a:solidFill>
                  <a:schemeClr val="tx2"/>
                </a:solidFill>
                <a:latin typeface="+mn-lt"/>
                <a:ea typeface="+mn-ea"/>
                <a:cs typeface="+mn-cs"/>
              </a:defRPr>
            </a:lvl1pPr>
            <a:lvl2pPr marL="461963" indent="-231775" algn="l" rtl="0" eaLnBrk="1" fontAlgn="base" hangingPunct="1">
              <a:lnSpc>
                <a:spcPct val="120000"/>
              </a:lnSpc>
              <a:spcBef>
                <a:spcPct val="20000"/>
              </a:spcBef>
              <a:spcAft>
                <a:spcPct val="0"/>
              </a:spcAft>
              <a:buClr>
                <a:schemeClr val="tx1"/>
              </a:buClr>
              <a:buFont typeface="Wingdings" pitchFamily="2" charset="2"/>
              <a:buChar char="§"/>
              <a:defRPr sz="1400">
                <a:solidFill>
                  <a:schemeClr val="tx2"/>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200">
                <a:solidFill>
                  <a:schemeClr val="tx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tx2"/>
                </a:solidFill>
                <a:latin typeface="Arial" charset="0"/>
                <a:ea typeface="+mn-ea"/>
                <a:cs typeface="+mn-cs"/>
              </a:defRPr>
            </a:lvl4pPr>
            <a:lvl5pPr marL="857250" indent="-115888" algn="l" rtl="0" eaLnBrk="1" fontAlgn="base" hangingPunct="1">
              <a:spcBef>
                <a:spcPct val="20000"/>
              </a:spcBef>
              <a:spcAft>
                <a:spcPct val="0"/>
              </a:spcAft>
              <a:buClr>
                <a:schemeClr val="tx1"/>
              </a:buClr>
              <a:defRPr sz="800">
                <a:solidFill>
                  <a:schemeClr val="tx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0" indent="0" algn="r">
              <a:lnSpc>
                <a:spcPct val="100000"/>
              </a:lnSpc>
              <a:spcBef>
                <a:spcPct val="0"/>
              </a:spcBef>
            </a:pPr>
            <a:fld id="{794DF2B1-B824-4271-BBC3-F628DFB0A8CD}" type="datetime'''''''''1''''''''''''''''''''''''''''''''.''''''''''''0'''">
              <a:rPr lang="en-US" sz="1000">
                <a:solidFill>
                  <a:schemeClr val="tx1"/>
                </a:solidFill>
                <a:latin typeface="Arial"/>
                <a:cs typeface="Arial"/>
                <a:sym typeface="Arial"/>
              </a:rPr>
              <a:pPr/>
              <a:t>1.0</a:t>
            </a:fld>
            <a:endParaRPr lang="en-US" sz="1000" dirty="0">
              <a:solidFill>
                <a:schemeClr val="tx1"/>
              </a:solidFill>
              <a:latin typeface="Arial"/>
              <a:ea typeface="ＭＳ Ｐゴシック"/>
              <a:cs typeface="Arial"/>
              <a:sym typeface="Arial"/>
            </a:endParaRPr>
          </a:p>
        </p:txBody>
      </p:sp>
      <p:sp>
        <p:nvSpPr>
          <p:cNvPr id="55" name="Text Placeholder 28"/>
          <p:cNvSpPr>
            <a:spLocks noGrp="1"/>
          </p:cNvSpPr>
          <p:nvPr>
            <p:custDataLst>
              <p:tags r:id="rId19"/>
            </p:custDataLst>
          </p:nvPr>
        </p:nvSpPr>
        <p:spPr bwMode="gray">
          <a:xfrm>
            <a:off x="371475" y="3400425"/>
            <a:ext cx="174625" cy="152400"/>
          </a:xfrm>
          <a:prstGeom prst="rect">
            <a:avLst/>
          </a:prstGeom>
          <a:noFill/>
          <a:ln w="9525">
            <a:noFill/>
            <a:miter lim="800000"/>
            <a:headEnd/>
            <a:tailEnd/>
          </a:ln>
          <a:extLst>
            <a:ext uri="{909E8E84-426E-40DD-AFC4-6F175D3DCCD1}">
              <a14:hiddenFill xmlns:a14="http://schemas.microsoft.com/office/drawing/2010/main">
                <a:solidFill>
                  <a:scrgbClr r="0" g="0" b="0"/>
                </a:solidFill>
              </a14:hiddenFill>
            </a:ext>
          </a:extLst>
        </p:spPr>
        <p:txBody>
          <a:bodyPr vert="horz" wrap="none" lIns="0" tIns="0" rIns="0" bIns="0" numCol="1" spcCol="0" anchor="ctr" anchorCtr="0" compatLnSpc="1">
            <a:prstTxWarp prst="textNoShape">
              <a:avLst/>
            </a:prstTxWarp>
            <a:noAutofit/>
          </a:bodyPr>
          <a:lstStyle>
            <a:lvl1pPr marL="153988" indent="-153988" algn="l" rtl="0" eaLnBrk="1" fontAlgn="base" hangingPunct="1">
              <a:spcBef>
                <a:spcPct val="20000"/>
              </a:spcBef>
              <a:spcAft>
                <a:spcPct val="0"/>
              </a:spcAft>
              <a:defRPr sz="1600">
                <a:solidFill>
                  <a:schemeClr val="tx2"/>
                </a:solidFill>
                <a:latin typeface="+mn-lt"/>
                <a:ea typeface="+mn-ea"/>
                <a:cs typeface="+mn-cs"/>
              </a:defRPr>
            </a:lvl1pPr>
            <a:lvl2pPr marL="461963" indent="-231775" algn="l" rtl="0" eaLnBrk="1" fontAlgn="base" hangingPunct="1">
              <a:lnSpc>
                <a:spcPct val="120000"/>
              </a:lnSpc>
              <a:spcBef>
                <a:spcPct val="20000"/>
              </a:spcBef>
              <a:spcAft>
                <a:spcPct val="0"/>
              </a:spcAft>
              <a:buClr>
                <a:schemeClr val="tx1"/>
              </a:buClr>
              <a:buFont typeface="Wingdings" pitchFamily="2" charset="2"/>
              <a:buChar char="§"/>
              <a:defRPr sz="1400">
                <a:solidFill>
                  <a:schemeClr val="tx2"/>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200">
                <a:solidFill>
                  <a:schemeClr val="tx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tx2"/>
                </a:solidFill>
                <a:latin typeface="Arial" charset="0"/>
                <a:ea typeface="+mn-ea"/>
                <a:cs typeface="+mn-cs"/>
              </a:defRPr>
            </a:lvl4pPr>
            <a:lvl5pPr marL="857250" indent="-115888" algn="l" rtl="0" eaLnBrk="1" fontAlgn="base" hangingPunct="1">
              <a:spcBef>
                <a:spcPct val="20000"/>
              </a:spcBef>
              <a:spcAft>
                <a:spcPct val="0"/>
              </a:spcAft>
              <a:buClr>
                <a:schemeClr val="tx1"/>
              </a:buClr>
              <a:defRPr sz="800">
                <a:solidFill>
                  <a:schemeClr val="tx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0" indent="0" algn="r">
              <a:lnSpc>
                <a:spcPct val="100000"/>
              </a:lnSpc>
              <a:spcBef>
                <a:spcPct val="0"/>
              </a:spcBef>
            </a:pPr>
            <a:fld id="{AEA3859A-82B6-4D9F-9931-B317E2378DA8}" type="datetime'''''0''''''''''''''.''''''8'''''''''''''''''''''''''''''">
              <a:rPr lang="en-US" sz="1000">
                <a:solidFill>
                  <a:schemeClr val="tx1"/>
                </a:solidFill>
                <a:latin typeface="Arial"/>
                <a:cs typeface="Arial"/>
                <a:sym typeface="Arial"/>
              </a:rPr>
              <a:pPr/>
              <a:t>0.8</a:t>
            </a:fld>
            <a:endParaRPr lang="en-US" sz="1000" dirty="0">
              <a:solidFill>
                <a:schemeClr val="tx1"/>
              </a:solidFill>
              <a:latin typeface="Arial"/>
              <a:ea typeface="ＭＳ Ｐゴシック"/>
              <a:cs typeface="Arial"/>
              <a:sym typeface="Arial"/>
            </a:endParaRPr>
          </a:p>
        </p:txBody>
      </p:sp>
      <p:sp>
        <p:nvSpPr>
          <p:cNvPr id="77" name="Text Placeholder 138"/>
          <p:cNvSpPr>
            <a:spLocks noGrp="1"/>
          </p:cNvSpPr>
          <p:nvPr>
            <p:custDataLst>
              <p:tags r:id="rId20"/>
            </p:custDataLst>
          </p:nvPr>
        </p:nvSpPr>
        <p:spPr bwMode="auto">
          <a:xfrm>
            <a:off x="1758950" y="5356225"/>
            <a:ext cx="292100" cy="1524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1C8C98A6-A6D3-4C9D-B9C3-34B351BB368A}" type="datetime'''''''''''''''''2''''''0''''''1''''''''''''1'''">
              <a:rPr lang="en-US" sz="1000">
                <a:latin typeface="Arial"/>
                <a:cs typeface="Arial"/>
                <a:sym typeface="Arial"/>
              </a:rPr>
              <a:pPr marL="0" indent="0" algn="ctr">
                <a:lnSpc>
                  <a:spcPct val="100000"/>
                </a:lnSpc>
                <a:spcBef>
                  <a:spcPct val="0"/>
                </a:spcBef>
                <a:buNone/>
              </a:pPr>
              <a:t>2011</a:t>
            </a:fld>
            <a:endParaRPr lang="en-US" sz="1000" dirty="0">
              <a:latin typeface="Arial"/>
              <a:cs typeface="Arial"/>
              <a:sym typeface="Arial"/>
            </a:endParaRPr>
          </a:p>
        </p:txBody>
      </p:sp>
      <p:sp>
        <p:nvSpPr>
          <p:cNvPr id="84" name="Text Placeholder 142"/>
          <p:cNvSpPr>
            <a:spLocks noGrp="1"/>
          </p:cNvSpPr>
          <p:nvPr>
            <p:custDataLst>
              <p:tags r:id="rId21"/>
            </p:custDataLst>
          </p:nvPr>
        </p:nvSpPr>
        <p:spPr bwMode="auto">
          <a:xfrm>
            <a:off x="3435350" y="5356225"/>
            <a:ext cx="292100" cy="1524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39BECE47-72D4-4F77-A0A5-BC2212A26346}" type="datetime'''''''''''''''2''0''''''''''''''''''''''''1''''''''5'''''''''">
              <a:rPr lang="en-US" sz="1000">
                <a:latin typeface="Arial"/>
                <a:cs typeface="Arial"/>
                <a:sym typeface="Arial"/>
              </a:rPr>
              <a:pPr marL="0" indent="0" algn="ctr">
                <a:lnSpc>
                  <a:spcPct val="100000"/>
                </a:lnSpc>
                <a:spcBef>
                  <a:spcPct val="0"/>
                </a:spcBef>
                <a:buNone/>
              </a:pPr>
              <a:t>2015</a:t>
            </a:fld>
            <a:endParaRPr lang="en-US" sz="1000" dirty="0">
              <a:latin typeface="Arial"/>
              <a:cs typeface="Arial"/>
              <a:sym typeface="Arial"/>
            </a:endParaRPr>
          </a:p>
        </p:txBody>
      </p:sp>
      <p:sp>
        <p:nvSpPr>
          <p:cNvPr id="76" name="Text Placeholder 137"/>
          <p:cNvSpPr>
            <a:spLocks noGrp="1"/>
          </p:cNvSpPr>
          <p:nvPr>
            <p:custDataLst>
              <p:tags r:id="rId22"/>
            </p:custDataLst>
          </p:nvPr>
        </p:nvSpPr>
        <p:spPr bwMode="auto">
          <a:xfrm>
            <a:off x="1339850" y="5356225"/>
            <a:ext cx="292100" cy="1524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6F599BC2-A974-4A3D-B9D6-84F458CA3BED}" type="datetime'''''''''''''''''20''''10'''''''''''''''''">
              <a:rPr lang="en-US" sz="1000">
                <a:latin typeface="Arial"/>
                <a:cs typeface="Arial"/>
                <a:sym typeface="Arial"/>
              </a:rPr>
              <a:pPr marL="0" indent="0" algn="ctr">
                <a:lnSpc>
                  <a:spcPct val="100000"/>
                </a:lnSpc>
                <a:spcBef>
                  <a:spcPct val="0"/>
                </a:spcBef>
                <a:buNone/>
              </a:pPr>
              <a:t>2010</a:t>
            </a:fld>
            <a:endParaRPr lang="en-US" sz="1000" dirty="0">
              <a:latin typeface="Arial"/>
              <a:cs typeface="Arial"/>
              <a:sym typeface="Arial"/>
            </a:endParaRPr>
          </a:p>
        </p:txBody>
      </p:sp>
      <p:sp>
        <p:nvSpPr>
          <p:cNvPr id="78" name="Text Placeholder 139"/>
          <p:cNvSpPr>
            <a:spLocks noGrp="1"/>
          </p:cNvSpPr>
          <p:nvPr>
            <p:custDataLst>
              <p:tags r:id="rId23"/>
            </p:custDataLst>
          </p:nvPr>
        </p:nvSpPr>
        <p:spPr bwMode="auto">
          <a:xfrm>
            <a:off x="2178050" y="5356225"/>
            <a:ext cx="292100" cy="1524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F075F79B-1C2B-455F-80A1-41F831F42E1E}" type="datetime'''''2''''''0''''''''''''''''''''12'''''''''''">
              <a:rPr lang="en-US" sz="1000">
                <a:latin typeface="Arial"/>
                <a:cs typeface="Arial"/>
                <a:sym typeface="Arial"/>
              </a:rPr>
              <a:pPr marL="0" indent="0" algn="ctr">
                <a:lnSpc>
                  <a:spcPct val="100000"/>
                </a:lnSpc>
                <a:spcBef>
                  <a:spcPct val="0"/>
                </a:spcBef>
                <a:buNone/>
              </a:pPr>
              <a:t>2012</a:t>
            </a:fld>
            <a:endParaRPr lang="en-US" sz="1000" dirty="0">
              <a:latin typeface="Arial"/>
              <a:cs typeface="Arial"/>
              <a:sym typeface="Arial"/>
            </a:endParaRPr>
          </a:p>
        </p:txBody>
      </p:sp>
      <p:sp>
        <p:nvSpPr>
          <p:cNvPr id="82" name="Text Placeholder 140"/>
          <p:cNvSpPr>
            <a:spLocks noGrp="1"/>
          </p:cNvSpPr>
          <p:nvPr>
            <p:custDataLst>
              <p:tags r:id="rId24"/>
            </p:custDataLst>
          </p:nvPr>
        </p:nvSpPr>
        <p:spPr bwMode="auto">
          <a:xfrm>
            <a:off x="2597150" y="5356225"/>
            <a:ext cx="292100" cy="1524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4EB36729-ADDB-43FE-AAF4-5C8CD7287376}" type="datetime'20''''''''''''1''''''''''''''''3'''''''''">
              <a:rPr lang="en-US" sz="1000">
                <a:latin typeface="Arial"/>
                <a:cs typeface="Arial"/>
                <a:sym typeface="Arial"/>
              </a:rPr>
              <a:pPr marL="0" indent="0" algn="ctr">
                <a:lnSpc>
                  <a:spcPct val="100000"/>
                </a:lnSpc>
                <a:spcBef>
                  <a:spcPct val="0"/>
                </a:spcBef>
                <a:buNone/>
              </a:pPr>
              <a:t>2013</a:t>
            </a:fld>
            <a:endParaRPr lang="en-US" sz="1000" dirty="0">
              <a:latin typeface="Arial"/>
              <a:cs typeface="Arial"/>
              <a:sym typeface="Arial"/>
            </a:endParaRPr>
          </a:p>
        </p:txBody>
      </p:sp>
      <p:sp>
        <p:nvSpPr>
          <p:cNvPr id="83" name="Text Placeholder 141"/>
          <p:cNvSpPr>
            <a:spLocks noGrp="1"/>
          </p:cNvSpPr>
          <p:nvPr>
            <p:custDataLst>
              <p:tags r:id="rId25"/>
            </p:custDataLst>
          </p:nvPr>
        </p:nvSpPr>
        <p:spPr bwMode="auto">
          <a:xfrm>
            <a:off x="3016250" y="5356225"/>
            <a:ext cx="292100" cy="1524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DAF70DCA-748A-493F-998F-52750CD8DE00}" type="datetime'''''2''''0''''''''''''''''''''''''''''''''''''''''1''4'''">
              <a:rPr lang="en-US" sz="1000">
                <a:latin typeface="Arial"/>
                <a:cs typeface="Arial"/>
                <a:sym typeface="Arial"/>
              </a:rPr>
              <a:pPr marL="0" indent="0" algn="ctr">
                <a:lnSpc>
                  <a:spcPct val="100000"/>
                </a:lnSpc>
                <a:spcBef>
                  <a:spcPct val="0"/>
                </a:spcBef>
                <a:buNone/>
              </a:pPr>
              <a:t>2014</a:t>
            </a:fld>
            <a:endParaRPr lang="en-US" sz="1000" dirty="0">
              <a:latin typeface="Arial"/>
              <a:cs typeface="Arial"/>
              <a:sym typeface="Arial"/>
            </a:endParaRPr>
          </a:p>
        </p:txBody>
      </p:sp>
      <p:sp>
        <p:nvSpPr>
          <p:cNvPr id="66" name="Text Placeholder 136"/>
          <p:cNvSpPr>
            <a:spLocks noGrp="1"/>
          </p:cNvSpPr>
          <p:nvPr>
            <p:custDataLst>
              <p:tags r:id="rId26"/>
            </p:custDataLst>
          </p:nvPr>
        </p:nvSpPr>
        <p:spPr bwMode="auto">
          <a:xfrm>
            <a:off x="920750" y="5356225"/>
            <a:ext cx="292100" cy="1524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83B6354B-4F25-415D-AF17-29B7FD8858E9}" type="datetime'''''''''''2''''''''0''09'''''''''''''''''''''''''''">
              <a:rPr lang="en-US" sz="1000">
                <a:latin typeface="Arial"/>
                <a:cs typeface="Arial"/>
                <a:sym typeface="Arial"/>
              </a:rPr>
              <a:pPr marL="0" indent="0" algn="ctr">
                <a:lnSpc>
                  <a:spcPct val="100000"/>
                </a:lnSpc>
                <a:spcBef>
                  <a:spcPct val="0"/>
                </a:spcBef>
                <a:buNone/>
              </a:pPr>
              <a:t>2009</a:t>
            </a:fld>
            <a:endParaRPr lang="en-US" sz="1000" dirty="0">
              <a:latin typeface="Arial"/>
              <a:cs typeface="Arial"/>
              <a:sym typeface="Arial"/>
            </a:endParaRPr>
          </a:p>
        </p:txBody>
      </p:sp>
      <p:sp>
        <p:nvSpPr>
          <p:cNvPr id="65" name="Text Placeholder 135"/>
          <p:cNvSpPr>
            <a:spLocks noGrp="1"/>
          </p:cNvSpPr>
          <p:nvPr>
            <p:custDataLst>
              <p:tags r:id="rId27"/>
            </p:custDataLst>
          </p:nvPr>
        </p:nvSpPr>
        <p:spPr bwMode="auto">
          <a:xfrm>
            <a:off x="501650" y="5356225"/>
            <a:ext cx="292100" cy="1524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F7B214AD-5D65-4DA3-A4F3-C7C6639EB96F}" type="datetime'20''''0''8'''''''''''''''">
              <a:rPr lang="en-US" sz="1000">
                <a:latin typeface="Arial"/>
                <a:cs typeface="Arial"/>
                <a:sym typeface="Arial"/>
              </a:rPr>
              <a:pPr marL="0" indent="0" algn="ctr">
                <a:lnSpc>
                  <a:spcPct val="100000"/>
                </a:lnSpc>
                <a:spcBef>
                  <a:spcPct val="0"/>
                </a:spcBef>
                <a:buNone/>
              </a:pPr>
              <a:t>2008</a:t>
            </a:fld>
            <a:endParaRPr lang="en-US" sz="1000" dirty="0">
              <a:latin typeface="Arial"/>
              <a:cs typeface="Arial"/>
              <a:sym typeface="Arial"/>
            </a:endParaRPr>
          </a:p>
        </p:txBody>
      </p:sp>
      <p:sp>
        <p:nvSpPr>
          <p:cNvPr id="85" name="Text Placeholder 143"/>
          <p:cNvSpPr>
            <a:spLocks noGrp="1"/>
          </p:cNvSpPr>
          <p:nvPr>
            <p:custDataLst>
              <p:tags r:id="rId28"/>
            </p:custDataLst>
          </p:nvPr>
        </p:nvSpPr>
        <p:spPr bwMode="auto">
          <a:xfrm>
            <a:off x="3854450" y="5356225"/>
            <a:ext cx="292100" cy="1524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068066D5-BF47-4798-85AC-95A2B09E8581}" type="datetime'''''2''''''''''''''''''''''''''0''1''''''''''''''6'''''''''">
              <a:rPr lang="en-US" sz="1000">
                <a:latin typeface="Arial"/>
                <a:cs typeface="Arial"/>
                <a:sym typeface="Arial"/>
              </a:rPr>
              <a:pPr marL="0" indent="0" algn="ctr">
                <a:lnSpc>
                  <a:spcPct val="100000"/>
                </a:lnSpc>
                <a:spcBef>
                  <a:spcPct val="0"/>
                </a:spcBef>
                <a:buNone/>
              </a:pPr>
              <a:t>2016</a:t>
            </a:fld>
            <a:endParaRPr lang="en-US" sz="1000" dirty="0">
              <a:latin typeface="Arial"/>
              <a:cs typeface="Arial"/>
              <a:sym typeface="Arial"/>
            </a:endParaRPr>
          </a:p>
        </p:txBody>
      </p:sp>
      <p:sp>
        <p:nvSpPr>
          <p:cNvPr id="49" name="Footnote"/>
          <p:cNvSpPr/>
          <p:nvPr/>
        </p:nvSpPr>
        <p:spPr bwMode="auto">
          <a:xfrm>
            <a:off x="1889851" y="6338685"/>
            <a:ext cx="6814003"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spAutoFit/>
          </a:bodyPr>
          <a:lstStyle/>
          <a:p>
            <a:pPr marL="0" lvl="1" algn="l">
              <a:lnSpc>
                <a:spcPct val="100000"/>
              </a:lnSpc>
              <a:spcBef>
                <a:spcPts val="0"/>
              </a:spcBef>
              <a:spcAft>
                <a:spcPts val="0"/>
              </a:spcAft>
            </a:pPr>
            <a:r>
              <a:rPr lang="en-US" sz="800" dirty="0">
                <a:sym typeface="Arial"/>
              </a:rPr>
              <a:t>Source: “2016 RAS non-CCAR-linked metrics - SBNA.xlsx” </a:t>
            </a:r>
          </a:p>
        </p:txBody>
      </p:sp>
      <p:sp>
        <p:nvSpPr>
          <p:cNvPr id="52" name="TextBox 51"/>
          <p:cNvSpPr txBox="1"/>
          <p:nvPr/>
        </p:nvSpPr>
        <p:spPr>
          <a:xfrm>
            <a:off x="3912109" y="3780924"/>
            <a:ext cx="575478" cy="307777"/>
          </a:xfrm>
          <a:prstGeom prst="rect">
            <a:avLst/>
          </a:prstGeom>
          <a:noFill/>
        </p:spPr>
        <p:txBody>
          <a:bodyPr wrap="none" lIns="0" tIns="0" rIns="0" bIns="0" rtlCol="0">
            <a:spAutoFit/>
          </a:bodyPr>
          <a:lstStyle/>
          <a:p>
            <a:pPr>
              <a:lnSpc>
                <a:spcPct val="100000"/>
              </a:lnSpc>
            </a:pPr>
            <a:r>
              <a:rPr lang="en-US" b="1" dirty="0">
                <a:solidFill>
                  <a:schemeClr val="accent1"/>
                </a:solidFill>
                <a:latin typeface="Arial" panose="020B0604020202020204" pitchFamily="34" charset="0"/>
                <a:cs typeface="Arial" panose="020B0604020202020204" pitchFamily="34" charset="0"/>
              </a:rPr>
              <a:t>Red </a:t>
            </a:r>
            <a:r>
              <a:rPr lang="en-US" b="1" dirty="0" smtClean="0">
                <a:solidFill>
                  <a:schemeClr val="accent1"/>
                </a:solidFill>
                <a:latin typeface="Arial" panose="020B0604020202020204" pitchFamily="34" charset="0"/>
                <a:cs typeface="Arial" panose="020B0604020202020204" pitchFamily="34" charset="0"/>
              </a:rPr>
              <a:t>limit </a:t>
            </a:r>
          </a:p>
          <a:p>
            <a:pPr>
              <a:lnSpc>
                <a:spcPct val="100000"/>
              </a:lnSpc>
            </a:pPr>
            <a:r>
              <a:rPr lang="en-US" b="1" dirty="0" smtClean="0">
                <a:solidFill>
                  <a:schemeClr val="accent1"/>
                </a:solidFill>
                <a:latin typeface="Arial" panose="020B0604020202020204" pitchFamily="34" charset="0"/>
                <a:cs typeface="Arial" panose="020B0604020202020204" pitchFamily="34" charset="0"/>
              </a:rPr>
              <a:t>$500M</a:t>
            </a:r>
            <a:endParaRPr lang="en-US" b="1" dirty="0">
              <a:solidFill>
                <a:schemeClr val="accent1"/>
              </a:solidFill>
              <a:latin typeface="Arial" panose="020B0604020202020204" pitchFamily="34" charset="0"/>
              <a:cs typeface="Arial" panose="020B0604020202020204" pitchFamily="34" charset="0"/>
            </a:endParaRPr>
          </a:p>
        </p:txBody>
      </p:sp>
      <p:cxnSp>
        <p:nvCxnSpPr>
          <p:cNvPr id="53" name="Straight Connector 52"/>
          <p:cNvCxnSpPr/>
          <p:nvPr/>
        </p:nvCxnSpPr>
        <p:spPr bwMode="auto">
          <a:xfrm>
            <a:off x="647700" y="4143375"/>
            <a:ext cx="3498850" cy="0"/>
          </a:xfrm>
          <a:prstGeom prst="line">
            <a:avLst/>
          </a:prstGeom>
          <a:solidFill>
            <a:schemeClr val="accent1"/>
          </a:solidFill>
          <a:ln w="19050" cap="flat" cmpd="sng" algn="ctr">
            <a:solidFill>
              <a:schemeClr val="accent1"/>
            </a:solidFill>
            <a:prstDash val="solid"/>
            <a:round/>
            <a:headEnd type="none" w="med" len="med"/>
            <a:tailEnd type="none" w="med" len="med"/>
          </a:ln>
          <a:effectLst/>
        </p:spPr>
      </p:cxnSp>
      <p:grpSp>
        <p:nvGrpSpPr>
          <p:cNvPr id="46" name="Group 45"/>
          <p:cNvGrpSpPr/>
          <p:nvPr/>
        </p:nvGrpSpPr>
        <p:grpSpPr>
          <a:xfrm>
            <a:off x="443921" y="72184"/>
            <a:ext cx="3999924" cy="189008"/>
            <a:chOff x="403281" y="164517"/>
            <a:chExt cx="3999924" cy="189008"/>
          </a:xfrm>
        </p:grpSpPr>
        <p:sp>
          <p:nvSpPr>
            <p:cNvPr id="51" name="Text Box 75"/>
            <p:cNvSpPr txBox="1">
              <a:spLocks noChangeArrowheads="1"/>
            </p:cNvSpPr>
            <p:nvPr/>
          </p:nvSpPr>
          <p:spPr bwMode="gray">
            <a:xfrm>
              <a:off x="636148" y="166688"/>
              <a:ext cx="3767057" cy="184666"/>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none" lIns="0" tIns="0" rIns="0" bIns="0">
              <a:spAutoFit/>
            </a:bodyPr>
            <a:lstStyle/>
            <a:p>
              <a:pPr algn="l">
                <a:lnSpc>
                  <a:spcPct val="100000"/>
                </a:lnSpc>
              </a:pPr>
              <a:r>
                <a:rPr lang="en-US" sz="1200" dirty="0">
                  <a:solidFill>
                    <a:srgbClr val="FF0000"/>
                  </a:solidFill>
                </a:rPr>
                <a:t>Credit </a:t>
              </a:r>
              <a:r>
                <a:rPr lang="en-US" sz="1200" dirty="0" smtClean="0">
                  <a:solidFill>
                    <a:srgbClr val="FF0000"/>
                  </a:solidFill>
                </a:rPr>
                <a:t>risk – Concentration: </a:t>
              </a:r>
              <a:r>
                <a:rPr lang="en-US" sz="1200" dirty="0">
                  <a:solidFill>
                    <a:schemeClr val="accent1"/>
                  </a:solidFill>
                </a:rPr>
                <a:t>Calibration – </a:t>
              </a:r>
              <a:r>
                <a:rPr lang="en-US" sz="1200" dirty="0" smtClean="0">
                  <a:solidFill>
                    <a:srgbClr val="FF0000"/>
                  </a:solidFill>
                </a:rPr>
                <a:t>Single Obligor</a:t>
              </a:r>
              <a:endParaRPr lang="en-US" sz="1200" dirty="0">
                <a:solidFill>
                  <a:srgbClr val="FF0000"/>
                </a:solidFill>
              </a:endParaRPr>
            </a:p>
          </p:txBody>
        </p:sp>
        <p:sp>
          <p:nvSpPr>
            <p:cNvPr id="67" name="Oval 66"/>
            <p:cNvSpPr/>
            <p:nvPr/>
          </p:nvSpPr>
          <p:spPr bwMode="auto">
            <a:xfrm>
              <a:off x="403281" y="164517"/>
              <a:ext cx="189008" cy="189008"/>
            </a:xfrm>
            <a:prstGeom prst="ellipse">
              <a:avLst/>
            </a:prstGeom>
            <a:solidFill>
              <a:srgbClr val="FF000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lang="en-US" b="1" dirty="0">
                  <a:solidFill>
                    <a:schemeClr val="bg1"/>
                  </a:solidFill>
                  <a:ea typeface="ＭＳ Ｐゴシック" pitchFamily="-112" charset="-128"/>
                  <a:cs typeface="ＭＳ Ｐゴシック" pitchFamily="-112" charset="-128"/>
                </a:rPr>
                <a:t>2</a:t>
              </a:r>
              <a:endParaRPr kumimoji="0" lang="en-US" b="1" i="0" u="none" strike="noStrike" cap="none" normalizeH="0" baseline="0" dirty="0">
                <a:ln>
                  <a:noFill/>
                </a:ln>
                <a:solidFill>
                  <a:schemeClr val="bg1"/>
                </a:solidFill>
                <a:effectLst/>
                <a:latin typeface="Arial" charset="0"/>
                <a:ea typeface="ＭＳ Ｐゴシック" pitchFamily="-112" charset="-128"/>
                <a:cs typeface="ＭＳ Ｐゴシック" pitchFamily="-112" charset="-128"/>
              </a:endParaRPr>
            </a:p>
          </p:txBody>
        </p:sp>
      </p:grpSp>
    </p:spTree>
    <p:extLst>
      <p:ext uri="{BB962C8B-B14F-4D97-AF65-F5344CB8AC3E}">
        <p14:creationId xmlns:p14="http://schemas.microsoft.com/office/powerpoint/2010/main" val="40212245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hidden="1"/>
          <p:cNvGraphicFramePr>
            <a:graphicFrameLocks noChangeAspect="1"/>
          </p:cNvGraphicFramePr>
          <p:nvPr>
            <p:custDataLst>
              <p:tags r:id="rId2"/>
            </p:custDataLst>
            <p:extLst>
              <p:ext uri="{D42A27DB-BD31-4B8C-83A1-F6EECF244321}">
                <p14:modId xmlns:p14="http://schemas.microsoft.com/office/powerpoint/2010/main" val="3199992426"/>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29920" name="think-cell Slide" r:id="rId27" imgW="270" imgH="270" progId="TCLayout.ActiveDocument.1">
                  <p:embed/>
                </p:oleObj>
              </mc:Choice>
              <mc:Fallback>
                <p:oleObj name="think-cell Slide" r:id="rId27" imgW="270" imgH="270" progId="TCLayout.ActiveDocument.1">
                  <p:embed/>
                  <p:pic>
                    <p:nvPicPr>
                      <p:cNvPr id="0" name=""/>
                      <p:cNvPicPr/>
                      <p:nvPr/>
                    </p:nvPicPr>
                    <p:blipFill>
                      <a:blip r:embed="rId28"/>
                      <a:stretch>
                        <a:fillRect/>
                      </a:stretch>
                    </p:blipFill>
                    <p:spPr>
                      <a:xfrm>
                        <a:off x="1588" y="1588"/>
                        <a:ext cx="1587" cy="1587"/>
                      </a:xfrm>
                      <a:prstGeom prst="rect">
                        <a:avLst/>
                      </a:prstGeom>
                    </p:spPr>
                  </p:pic>
                </p:oleObj>
              </mc:Fallback>
            </mc:AlternateContent>
          </a:graphicData>
        </a:graphic>
      </p:graphicFrame>
      <p:sp>
        <p:nvSpPr>
          <p:cNvPr id="5" name="Rectangle 4" hidden="1"/>
          <p:cNvSpPr/>
          <p:nvPr>
            <p:custDataLst>
              <p:tags r:id="rId3"/>
            </p:custDataLst>
          </p:nvPr>
        </p:nvSpPr>
        <p:spPr bwMode="auto">
          <a:xfrm>
            <a:off x="0" y="0"/>
            <a:ext cx="158750" cy="15875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0" tIns="0" rIns="0" bIns="0" numCol="1" spcCol="0" rtlCol="0" anchor="t" anchorCtr="0" compatLnSpc="1">
            <a:prstTxWarp prst="textNoShape">
              <a:avLst/>
            </a:prstTxWarp>
            <a:noAutofit/>
          </a:bodyPr>
          <a:lstStyle/>
          <a:p>
            <a:pPr algn="l" eaLnBrk="0" hangingPunct="0">
              <a:lnSpc>
                <a:spcPct val="100000"/>
              </a:lnSpc>
            </a:pPr>
            <a:endParaRPr kumimoji="0" lang="en-US" u="none" strike="noStrike" cap="none" normalizeH="0" dirty="0">
              <a:ln>
                <a:noFill/>
              </a:ln>
              <a:solidFill>
                <a:schemeClr val="tx1"/>
              </a:solidFill>
              <a:effectLst/>
              <a:latin typeface="Arial"/>
              <a:cs typeface="Arial"/>
              <a:sym typeface="Arial"/>
            </a:endParaRPr>
          </a:p>
        </p:txBody>
      </p:sp>
      <p:graphicFrame>
        <p:nvGraphicFramePr>
          <p:cNvPr id="101" name="Object 100"/>
          <p:cNvGraphicFramePr>
            <a:graphicFrameLocks/>
          </p:cNvGraphicFramePr>
          <p:nvPr>
            <p:custDataLst>
              <p:tags r:id="rId4"/>
            </p:custDataLst>
            <p:extLst>
              <p:ext uri="{D42A27DB-BD31-4B8C-83A1-F6EECF244321}">
                <p14:modId xmlns:p14="http://schemas.microsoft.com/office/powerpoint/2010/main" val="1896964876"/>
              </p:ext>
            </p:extLst>
          </p:nvPr>
        </p:nvGraphicFramePr>
        <p:xfrm>
          <a:off x="457200" y="2171700"/>
          <a:ext cx="4086157" cy="3152685"/>
        </p:xfrm>
        <a:graphic>
          <a:graphicData uri="http://schemas.openxmlformats.org/presentationml/2006/ole">
            <mc:AlternateContent xmlns:mc="http://schemas.openxmlformats.org/markup-compatibility/2006">
              <mc:Choice xmlns:v="urn:schemas-microsoft-com:vml" Requires="v">
                <p:oleObj spid="_x0000_s229921" name="Chart" r:id="rId29" imgW="4086157" imgH="3152685" progId="MSGraph.Chart.8">
                  <p:embed followColorScheme="full"/>
                </p:oleObj>
              </mc:Choice>
              <mc:Fallback>
                <p:oleObj name="Chart" r:id="rId29" imgW="4086157" imgH="3152685" progId="MSGraph.Chart.8">
                  <p:embed followColorScheme="full"/>
                  <p:pic>
                    <p:nvPicPr>
                      <p:cNvPr id="0" name=""/>
                      <p:cNvPicPr/>
                      <p:nvPr/>
                    </p:nvPicPr>
                    <p:blipFill>
                      <a:blip r:embed="rId30"/>
                      <a:stretch>
                        <a:fillRect/>
                      </a:stretch>
                    </p:blipFill>
                    <p:spPr>
                      <a:xfrm>
                        <a:off x="457200" y="2171700"/>
                        <a:ext cx="4086157" cy="3152685"/>
                      </a:xfrm>
                      <a:prstGeom prst="rect">
                        <a:avLst/>
                      </a:prstGeom>
                    </p:spPr>
                  </p:pic>
                </p:oleObj>
              </mc:Fallback>
            </mc:AlternateContent>
          </a:graphicData>
        </a:graphic>
      </p:graphicFrame>
      <p:sp>
        <p:nvSpPr>
          <p:cNvPr id="102" name="Text Placeholder 17"/>
          <p:cNvSpPr>
            <a:spLocks noGrp="1"/>
          </p:cNvSpPr>
          <p:nvPr>
            <p:custDataLst>
              <p:tags r:id="rId5"/>
            </p:custDataLst>
          </p:nvPr>
        </p:nvSpPr>
        <p:spPr bwMode="gray">
          <a:xfrm>
            <a:off x="349250" y="2200275"/>
            <a:ext cx="139700"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153988" indent="-153988" algn="l" rtl="0" eaLnBrk="1" fontAlgn="base" hangingPunct="1">
              <a:spcBef>
                <a:spcPct val="20000"/>
              </a:spcBef>
              <a:spcAft>
                <a:spcPct val="0"/>
              </a:spcAft>
              <a:defRPr sz="1600">
                <a:solidFill>
                  <a:schemeClr val="tx2"/>
                </a:solidFill>
                <a:latin typeface="+mn-lt"/>
                <a:ea typeface="+mn-ea"/>
                <a:cs typeface="+mn-cs"/>
              </a:defRPr>
            </a:lvl1pPr>
            <a:lvl2pPr marL="461963" indent="-231775" algn="l" rtl="0" eaLnBrk="1" fontAlgn="base" hangingPunct="1">
              <a:lnSpc>
                <a:spcPct val="120000"/>
              </a:lnSpc>
              <a:spcBef>
                <a:spcPct val="20000"/>
              </a:spcBef>
              <a:spcAft>
                <a:spcPct val="0"/>
              </a:spcAft>
              <a:buClr>
                <a:schemeClr val="tx1"/>
              </a:buClr>
              <a:buFont typeface="Wingdings" pitchFamily="2" charset="2"/>
              <a:buChar char="§"/>
              <a:defRPr sz="1400">
                <a:solidFill>
                  <a:schemeClr val="tx2"/>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200">
                <a:solidFill>
                  <a:schemeClr val="tx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tx2"/>
                </a:solidFill>
                <a:latin typeface="Arial" charset="0"/>
                <a:ea typeface="+mn-ea"/>
                <a:cs typeface="+mn-cs"/>
              </a:defRPr>
            </a:lvl4pPr>
            <a:lvl5pPr marL="857250" indent="-115888" algn="l" rtl="0" eaLnBrk="1" fontAlgn="base" hangingPunct="1">
              <a:spcBef>
                <a:spcPct val="20000"/>
              </a:spcBef>
              <a:spcAft>
                <a:spcPct val="0"/>
              </a:spcAft>
              <a:buClr>
                <a:schemeClr val="tx1"/>
              </a:buClr>
              <a:defRPr sz="800">
                <a:solidFill>
                  <a:schemeClr val="tx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0" indent="0" algn="r">
              <a:lnSpc>
                <a:spcPct val="100000"/>
              </a:lnSpc>
              <a:spcBef>
                <a:spcPct val="0"/>
              </a:spcBef>
            </a:pPr>
            <a:fld id="{C69E4926-C2E6-4F87-B240-FE6280B2DECB}" type="datetime'''''''''''''10'''''''''''''''''''''''''''">
              <a:rPr lang="en-US" sz="1000">
                <a:solidFill>
                  <a:schemeClr val="tx1"/>
                </a:solidFill>
                <a:latin typeface="Arial"/>
                <a:ea typeface="ＭＳ Ｐゴシック"/>
                <a:cs typeface="Arial"/>
                <a:sym typeface="Arial"/>
              </a:rPr>
              <a:pPr/>
              <a:t>10</a:t>
            </a:fld>
            <a:endParaRPr lang="en-US" sz="1000" dirty="0">
              <a:solidFill>
                <a:schemeClr val="tx1"/>
              </a:solidFill>
              <a:latin typeface="Arial"/>
              <a:ea typeface="ＭＳ Ｐゴシック"/>
              <a:cs typeface="Arial"/>
              <a:sym typeface="Arial"/>
            </a:endParaRPr>
          </a:p>
        </p:txBody>
      </p:sp>
      <p:sp>
        <p:nvSpPr>
          <p:cNvPr id="111" name="Text Placeholder 36"/>
          <p:cNvSpPr>
            <a:spLocks noGrp="1"/>
          </p:cNvSpPr>
          <p:nvPr>
            <p:custDataLst>
              <p:tags r:id="rId6"/>
            </p:custDataLst>
          </p:nvPr>
        </p:nvSpPr>
        <p:spPr bwMode="gray">
          <a:xfrm>
            <a:off x="419100" y="2495550"/>
            <a:ext cx="69850"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gn="r">
              <a:lnSpc>
                <a:spcPct val="100000"/>
              </a:lnSpc>
              <a:spcBef>
                <a:spcPct val="0"/>
              </a:spcBef>
              <a:spcAft>
                <a:spcPct val="0"/>
              </a:spcAft>
              <a:buNone/>
            </a:pPr>
            <a:fld id="{C69F4533-16CD-41E0-9FB4-BE4F6CA3E262}" type="datetime'''9'''''''''''''''''''''">
              <a:rPr lang="en-US" sz="1000">
                <a:latin typeface="Arial"/>
                <a:ea typeface="ＭＳ Ｐゴシック"/>
                <a:cs typeface="Arial"/>
                <a:sym typeface="Arial"/>
              </a:rPr>
              <a:pPr/>
              <a:t>9</a:t>
            </a:fld>
            <a:endParaRPr lang="en-GB" sz="1000" dirty="0">
              <a:latin typeface="Arial"/>
              <a:ea typeface="ＭＳ Ｐゴシック"/>
              <a:cs typeface="Arial"/>
              <a:sym typeface="Arial"/>
            </a:endParaRPr>
          </a:p>
        </p:txBody>
      </p:sp>
      <p:sp>
        <p:nvSpPr>
          <p:cNvPr id="106" name="Text Placeholder 8"/>
          <p:cNvSpPr>
            <a:spLocks noGrp="1"/>
          </p:cNvSpPr>
          <p:nvPr>
            <p:custDataLst>
              <p:tags r:id="rId7"/>
            </p:custDataLst>
          </p:nvPr>
        </p:nvSpPr>
        <p:spPr bwMode="gray">
          <a:xfrm>
            <a:off x="419100" y="3381375"/>
            <a:ext cx="69850"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153988" indent="-153988" algn="l" rtl="0" eaLnBrk="1" fontAlgn="base" hangingPunct="1">
              <a:spcBef>
                <a:spcPct val="20000"/>
              </a:spcBef>
              <a:spcAft>
                <a:spcPct val="0"/>
              </a:spcAft>
              <a:defRPr sz="1600">
                <a:solidFill>
                  <a:schemeClr val="tx2"/>
                </a:solidFill>
                <a:latin typeface="+mn-lt"/>
                <a:ea typeface="+mn-ea"/>
                <a:cs typeface="+mn-cs"/>
              </a:defRPr>
            </a:lvl1pPr>
            <a:lvl2pPr marL="461963" indent="-231775" algn="l" rtl="0" eaLnBrk="1" fontAlgn="base" hangingPunct="1">
              <a:lnSpc>
                <a:spcPct val="120000"/>
              </a:lnSpc>
              <a:spcBef>
                <a:spcPct val="20000"/>
              </a:spcBef>
              <a:spcAft>
                <a:spcPct val="0"/>
              </a:spcAft>
              <a:buClr>
                <a:schemeClr val="tx1"/>
              </a:buClr>
              <a:buFont typeface="Wingdings" pitchFamily="2" charset="2"/>
              <a:buChar char="§"/>
              <a:defRPr sz="1400">
                <a:solidFill>
                  <a:schemeClr val="tx2"/>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200">
                <a:solidFill>
                  <a:schemeClr val="tx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tx2"/>
                </a:solidFill>
                <a:latin typeface="Arial" charset="0"/>
                <a:ea typeface="+mn-ea"/>
                <a:cs typeface="+mn-cs"/>
              </a:defRPr>
            </a:lvl4pPr>
            <a:lvl5pPr marL="857250" indent="-115888" algn="l" rtl="0" eaLnBrk="1" fontAlgn="base" hangingPunct="1">
              <a:spcBef>
                <a:spcPct val="20000"/>
              </a:spcBef>
              <a:spcAft>
                <a:spcPct val="0"/>
              </a:spcAft>
              <a:buClr>
                <a:schemeClr val="tx1"/>
              </a:buClr>
              <a:defRPr sz="800">
                <a:solidFill>
                  <a:schemeClr val="tx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0" indent="0" algn="r">
              <a:lnSpc>
                <a:spcPct val="100000"/>
              </a:lnSpc>
              <a:spcBef>
                <a:spcPct val="0"/>
              </a:spcBef>
            </a:pPr>
            <a:fld id="{26A82A01-1DC1-4293-A7C8-0562A2B6A74F}" type="datetime'''''''''''''6'''''''">
              <a:rPr lang="en-US" sz="1000">
                <a:solidFill>
                  <a:schemeClr val="tx1"/>
                </a:solidFill>
                <a:latin typeface="Arial"/>
                <a:ea typeface="ＭＳ Ｐゴシック"/>
                <a:cs typeface="Arial"/>
                <a:sym typeface="Arial"/>
              </a:rPr>
              <a:pPr/>
              <a:t>6</a:t>
            </a:fld>
            <a:endParaRPr lang="en-US" sz="1000" dirty="0">
              <a:solidFill>
                <a:schemeClr val="tx1"/>
              </a:solidFill>
              <a:latin typeface="Arial"/>
              <a:ea typeface="ＭＳ Ｐゴシック"/>
              <a:cs typeface="Arial"/>
              <a:sym typeface="Arial"/>
            </a:endParaRPr>
          </a:p>
        </p:txBody>
      </p:sp>
      <p:sp>
        <p:nvSpPr>
          <p:cNvPr id="112" name="Text Placeholder 34"/>
          <p:cNvSpPr>
            <a:spLocks noGrp="1"/>
          </p:cNvSpPr>
          <p:nvPr>
            <p:custDataLst>
              <p:tags r:id="rId8"/>
            </p:custDataLst>
          </p:nvPr>
        </p:nvSpPr>
        <p:spPr bwMode="gray">
          <a:xfrm>
            <a:off x="419100" y="3686175"/>
            <a:ext cx="69850"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gn="r">
              <a:lnSpc>
                <a:spcPct val="100000"/>
              </a:lnSpc>
              <a:spcBef>
                <a:spcPct val="0"/>
              </a:spcBef>
              <a:spcAft>
                <a:spcPct val="0"/>
              </a:spcAft>
              <a:buNone/>
            </a:pPr>
            <a:fld id="{F5413D84-DCC7-4BC9-A69F-4367801577E5}" type="datetime'''''''''''''''''''''''''''''''''5'''''''''">
              <a:rPr lang="en-US" sz="1000">
                <a:latin typeface="Arial"/>
                <a:ea typeface="ＭＳ Ｐゴシック"/>
                <a:cs typeface="Arial"/>
                <a:sym typeface="Arial"/>
              </a:rPr>
              <a:pPr/>
              <a:t>5</a:t>
            </a:fld>
            <a:endParaRPr lang="en-GB" sz="1000" dirty="0">
              <a:latin typeface="Arial"/>
              <a:ea typeface="ＭＳ Ｐゴシック"/>
              <a:cs typeface="Arial"/>
              <a:sym typeface="Arial"/>
            </a:endParaRPr>
          </a:p>
        </p:txBody>
      </p:sp>
      <p:sp>
        <p:nvSpPr>
          <p:cNvPr id="103" name="Text Placeholder 10"/>
          <p:cNvSpPr>
            <a:spLocks noGrp="1"/>
          </p:cNvSpPr>
          <p:nvPr>
            <p:custDataLst>
              <p:tags r:id="rId9"/>
            </p:custDataLst>
          </p:nvPr>
        </p:nvSpPr>
        <p:spPr bwMode="gray">
          <a:xfrm>
            <a:off x="419100" y="2790825"/>
            <a:ext cx="69850"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153988" indent="-153988" algn="l" rtl="0" eaLnBrk="1" fontAlgn="base" hangingPunct="1">
              <a:spcBef>
                <a:spcPct val="20000"/>
              </a:spcBef>
              <a:spcAft>
                <a:spcPct val="0"/>
              </a:spcAft>
              <a:defRPr sz="1600">
                <a:solidFill>
                  <a:schemeClr val="tx2"/>
                </a:solidFill>
                <a:latin typeface="+mn-lt"/>
                <a:ea typeface="+mn-ea"/>
                <a:cs typeface="+mn-cs"/>
              </a:defRPr>
            </a:lvl1pPr>
            <a:lvl2pPr marL="461963" indent="-231775" algn="l" rtl="0" eaLnBrk="1" fontAlgn="base" hangingPunct="1">
              <a:lnSpc>
                <a:spcPct val="120000"/>
              </a:lnSpc>
              <a:spcBef>
                <a:spcPct val="20000"/>
              </a:spcBef>
              <a:spcAft>
                <a:spcPct val="0"/>
              </a:spcAft>
              <a:buClr>
                <a:schemeClr val="tx1"/>
              </a:buClr>
              <a:buFont typeface="Wingdings" pitchFamily="2" charset="2"/>
              <a:buChar char="§"/>
              <a:defRPr sz="1400">
                <a:solidFill>
                  <a:schemeClr val="tx2"/>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200">
                <a:solidFill>
                  <a:schemeClr val="tx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tx2"/>
                </a:solidFill>
                <a:latin typeface="Arial" charset="0"/>
                <a:ea typeface="+mn-ea"/>
                <a:cs typeface="+mn-cs"/>
              </a:defRPr>
            </a:lvl4pPr>
            <a:lvl5pPr marL="857250" indent="-115888" algn="l" rtl="0" eaLnBrk="1" fontAlgn="base" hangingPunct="1">
              <a:spcBef>
                <a:spcPct val="20000"/>
              </a:spcBef>
              <a:spcAft>
                <a:spcPct val="0"/>
              </a:spcAft>
              <a:buClr>
                <a:schemeClr val="tx1"/>
              </a:buClr>
              <a:defRPr sz="800">
                <a:solidFill>
                  <a:schemeClr val="tx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0" indent="0" algn="r">
              <a:lnSpc>
                <a:spcPct val="100000"/>
              </a:lnSpc>
              <a:spcBef>
                <a:spcPct val="0"/>
              </a:spcBef>
            </a:pPr>
            <a:fld id="{DAB3156E-7611-4605-84BB-5A3EDA3B4A6F}" type="datetime'''''''''''''''8'''''''''''''''''''''''''''''''''''''''">
              <a:rPr lang="en-US" sz="1000">
                <a:solidFill>
                  <a:schemeClr val="tx1"/>
                </a:solidFill>
                <a:latin typeface="Arial"/>
                <a:ea typeface="ＭＳ Ｐゴシック"/>
                <a:cs typeface="Arial"/>
                <a:sym typeface="Arial"/>
              </a:rPr>
              <a:pPr/>
              <a:t>8</a:t>
            </a:fld>
            <a:endParaRPr lang="en-US" sz="1000" dirty="0">
              <a:solidFill>
                <a:schemeClr val="tx1"/>
              </a:solidFill>
              <a:latin typeface="Arial"/>
              <a:ea typeface="ＭＳ Ｐゴシック"/>
              <a:cs typeface="Arial"/>
              <a:sym typeface="Arial"/>
            </a:endParaRPr>
          </a:p>
        </p:txBody>
      </p:sp>
      <p:sp>
        <p:nvSpPr>
          <p:cNvPr id="110" name="Text Placeholder 35"/>
          <p:cNvSpPr>
            <a:spLocks noGrp="1"/>
          </p:cNvSpPr>
          <p:nvPr>
            <p:custDataLst>
              <p:tags r:id="rId10"/>
            </p:custDataLst>
          </p:nvPr>
        </p:nvSpPr>
        <p:spPr bwMode="gray">
          <a:xfrm>
            <a:off x="419100" y="3086100"/>
            <a:ext cx="69850"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gn="r">
              <a:lnSpc>
                <a:spcPct val="100000"/>
              </a:lnSpc>
              <a:spcBef>
                <a:spcPct val="0"/>
              </a:spcBef>
              <a:spcAft>
                <a:spcPct val="0"/>
              </a:spcAft>
              <a:buNone/>
            </a:pPr>
            <a:fld id="{AB02E5A8-6A98-4878-9CBC-8E31EDA0BE53}" type="datetime'''''''''''''''''''''''7'">
              <a:rPr lang="en-US" sz="1000">
                <a:latin typeface="Arial"/>
                <a:ea typeface="ＭＳ Ｐゴシック"/>
                <a:cs typeface="Arial"/>
                <a:sym typeface="Arial"/>
              </a:rPr>
              <a:pPr/>
              <a:t>7</a:t>
            </a:fld>
            <a:endParaRPr lang="en-GB" sz="1000" dirty="0">
              <a:latin typeface="Arial"/>
              <a:ea typeface="ＭＳ Ｐゴシック"/>
              <a:cs typeface="Arial"/>
              <a:sym typeface="Arial"/>
            </a:endParaRPr>
          </a:p>
        </p:txBody>
      </p:sp>
      <p:sp>
        <p:nvSpPr>
          <p:cNvPr id="104" name="Text Placeholder 6"/>
          <p:cNvSpPr>
            <a:spLocks noGrp="1"/>
          </p:cNvSpPr>
          <p:nvPr>
            <p:custDataLst>
              <p:tags r:id="rId11"/>
            </p:custDataLst>
          </p:nvPr>
        </p:nvSpPr>
        <p:spPr bwMode="gray">
          <a:xfrm>
            <a:off x="419100" y="3981450"/>
            <a:ext cx="69850"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153988" indent="-153988" algn="l" rtl="0" eaLnBrk="1" fontAlgn="base" hangingPunct="1">
              <a:spcBef>
                <a:spcPct val="20000"/>
              </a:spcBef>
              <a:spcAft>
                <a:spcPct val="0"/>
              </a:spcAft>
              <a:defRPr sz="1600">
                <a:solidFill>
                  <a:schemeClr val="tx2"/>
                </a:solidFill>
                <a:latin typeface="+mn-lt"/>
                <a:ea typeface="+mn-ea"/>
                <a:cs typeface="+mn-cs"/>
              </a:defRPr>
            </a:lvl1pPr>
            <a:lvl2pPr marL="461963" indent="-231775" algn="l" rtl="0" eaLnBrk="1" fontAlgn="base" hangingPunct="1">
              <a:lnSpc>
                <a:spcPct val="120000"/>
              </a:lnSpc>
              <a:spcBef>
                <a:spcPct val="20000"/>
              </a:spcBef>
              <a:spcAft>
                <a:spcPct val="0"/>
              </a:spcAft>
              <a:buClr>
                <a:schemeClr val="tx1"/>
              </a:buClr>
              <a:buFont typeface="Wingdings" pitchFamily="2" charset="2"/>
              <a:buChar char="§"/>
              <a:defRPr sz="1400">
                <a:solidFill>
                  <a:schemeClr val="tx2"/>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200">
                <a:solidFill>
                  <a:schemeClr val="tx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tx2"/>
                </a:solidFill>
                <a:latin typeface="Arial" charset="0"/>
                <a:ea typeface="+mn-ea"/>
                <a:cs typeface="+mn-cs"/>
              </a:defRPr>
            </a:lvl4pPr>
            <a:lvl5pPr marL="857250" indent="-115888" algn="l" rtl="0" eaLnBrk="1" fontAlgn="base" hangingPunct="1">
              <a:spcBef>
                <a:spcPct val="20000"/>
              </a:spcBef>
              <a:spcAft>
                <a:spcPct val="0"/>
              </a:spcAft>
              <a:buClr>
                <a:schemeClr val="tx1"/>
              </a:buClr>
              <a:defRPr sz="800">
                <a:solidFill>
                  <a:schemeClr val="tx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0" indent="0" algn="r">
              <a:lnSpc>
                <a:spcPct val="100000"/>
              </a:lnSpc>
              <a:spcBef>
                <a:spcPct val="0"/>
              </a:spcBef>
            </a:pPr>
            <a:fld id="{0DC49982-E8C5-4080-8C88-BA0C16ED705C}" type="datetime'''''''''''''''''''''''''''''''''''''''''''''''''''''''''4'">
              <a:rPr lang="en-US" sz="1000">
                <a:solidFill>
                  <a:schemeClr val="tx1"/>
                </a:solidFill>
                <a:latin typeface="Arial"/>
                <a:ea typeface="ＭＳ Ｐゴシック"/>
                <a:cs typeface="Arial"/>
                <a:sym typeface="Arial"/>
              </a:rPr>
              <a:pPr/>
              <a:t>4</a:t>
            </a:fld>
            <a:endParaRPr lang="en-US" sz="1000" dirty="0">
              <a:solidFill>
                <a:schemeClr val="tx1"/>
              </a:solidFill>
              <a:latin typeface="Arial"/>
              <a:ea typeface="ＭＳ Ｐゴシック"/>
              <a:cs typeface="Arial"/>
              <a:sym typeface="Arial"/>
            </a:endParaRPr>
          </a:p>
        </p:txBody>
      </p:sp>
      <p:sp>
        <p:nvSpPr>
          <p:cNvPr id="109" name="Text Placeholder 33"/>
          <p:cNvSpPr>
            <a:spLocks noGrp="1"/>
          </p:cNvSpPr>
          <p:nvPr>
            <p:custDataLst>
              <p:tags r:id="rId12"/>
            </p:custDataLst>
          </p:nvPr>
        </p:nvSpPr>
        <p:spPr bwMode="gray">
          <a:xfrm>
            <a:off x="419100" y="4276725"/>
            <a:ext cx="69850"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gn="r">
              <a:lnSpc>
                <a:spcPct val="100000"/>
              </a:lnSpc>
              <a:spcBef>
                <a:spcPct val="0"/>
              </a:spcBef>
              <a:spcAft>
                <a:spcPct val="0"/>
              </a:spcAft>
              <a:buNone/>
            </a:pPr>
            <a:fld id="{DF53CCDC-EFD5-4805-9E5D-76F665D7DBA6}" type="datetime'''3'''''''''''''''''''''''''''''''''''''">
              <a:rPr lang="en-US" sz="1000">
                <a:latin typeface="Arial"/>
                <a:ea typeface="ＭＳ Ｐゴシック"/>
                <a:cs typeface="Arial"/>
                <a:sym typeface="Arial"/>
              </a:rPr>
              <a:pPr/>
              <a:t>3</a:t>
            </a:fld>
            <a:endParaRPr lang="en-GB" sz="1000" dirty="0">
              <a:latin typeface="Arial"/>
              <a:ea typeface="ＭＳ Ｐゴシック"/>
              <a:cs typeface="Arial"/>
              <a:sym typeface="Arial"/>
            </a:endParaRPr>
          </a:p>
        </p:txBody>
      </p:sp>
      <p:sp>
        <p:nvSpPr>
          <p:cNvPr id="105" name="Text Placeholder 4"/>
          <p:cNvSpPr>
            <a:spLocks noGrp="1"/>
          </p:cNvSpPr>
          <p:nvPr>
            <p:custDataLst>
              <p:tags r:id="rId13"/>
            </p:custDataLst>
          </p:nvPr>
        </p:nvSpPr>
        <p:spPr bwMode="gray">
          <a:xfrm>
            <a:off x="419100" y="4572000"/>
            <a:ext cx="69850"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153988" indent="-153988" algn="l" rtl="0" eaLnBrk="1" fontAlgn="base" hangingPunct="1">
              <a:spcBef>
                <a:spcPct val="20000"/>
              </a:spcBef>
              <a:spcAft>
                <a:spcPct val="0"/>
              </a:spcAft>
              <a:defRPr sz="1600">
                <a:solidFill>
                  <a:schemeClr val="tx2"/>
                </a:solidFill>
                <a:latin typeface="+mn-lt"/>
                <a:ea typeface="+mn-ea"/>
                <a:cs typeface="+mn-cs"/>
              </a:defRPr>
            </a:lvl1pPr>
            <a:lvl2pPr marL="461963" indent="-231775" algn="l" rtl="0" eaLnBrk="1" fontAlgn="base" hangingPunct="1">
              <a:lnSpc>
                <a:spcPct val="120000"/>
              </a:lnSpc>
              <a:spcBef>
                <a:spcPct val="20000"/>
              </a:spcBef>
              <a:spcAft>
                <a:spcPct val="0"/>
              </a:spcAft>
              <a:buClr>
                <a:schemeClr val="tx1"/>
              </a:buClr>
              <a:buFont typeface="Wingdings" pitchFamily="2" charset="2"/>
              <a:buChar char="§"/>
              <a:defRPr sz="1400">
                <a:solidFill>
                  <a:schemeClr val="tx2"/>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200">
                <a:solidFill>
                  <a:schemeClr val="tx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tx2"/>
                </a:solidFill>
                <a:latin typeface="Arial" charset="0"/>
                <a:ea typeface="+mn-ea"/>
                <a:cs typeface="+mn-cs"/>
              </a:defRPr>
            </a:lvl4pPr>
            <a:lvl5pPr marL="857250" indent="-115888" algn="l" rtl="0" eaLnBrk="1" fontAlgn="base" hangingPunct="1">
              <a:spcBef>
                <a:spcPct val="20000"/>
              </a:spcBef>
              <a:spcAft>
                <a:spcPct val="0"/>
              </a:spcAft>
              <a:buClr>
                <a:schemeClr val="tx1"/>
              </a:buClr>
              <a:defRPr sz="800">
                <a:solidFill>
                  <a:schemeClr val="tx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0" indent="0" algn="r">
              <a:lnSpc>
                <a:spcPct val="100000"/>
              </a:lnSpc>
              <a:spcBef>
                <a:spcPct val="0"/>
              </a:spcBef>
            </a:pPr>
            <a:fld id="{A453383C-1B51-42B4-9E24-AB9CB3D3D0A9}" type="datetime'''2'''''''''''''''''''''">
              <a:rPr lang="en-US" sz="1000">
                <a:solidFill>
                  <a:schemeClr val="tx1"/>
                </a:solidFill>
                <a:latin typeface="Arial"/>
                <a:ea typeface="ＭＳ Ｐゴシック"/>
                <a:cs typeface="Arial"/>
                <a:sym typeface="Arial"/>
              </a:rPr>
              <a:pPr/>
              <a:t>2</a:t>
            </a:fld>
            <a:endParaRPr lang="en-US" sz="1000" dirty="0">
              <a:solidFill>
                <a:schemeClr val="tx1"/>
              </a:solidFill>
              <a:latin typeface="Arial"/>
              <a:ea typeface="ＭＳ Ｐゴシック"/>
              <a:cs typeface="Arial"/>
              <a:sym typeface="Arial"/>
            </a:endParaRPr>
          </a:p>
        </p:txBody>
      </p:sp>
      <p:sp>
        <p:nvSpPr>
          <p:cNvPr id="108" name="Text Placeholder 32"/>
          <p:cNvSpPr>
            <a:spLocks noGrp="1"/>
          </p:cNvSpPr>
          <p:nvPr>
            <p:custDataLst>
              <p:tags r:id="rId14"/>
            </p:custDataLst>
          </p:nvPr>
        </p:nvSpPr>
        <p:spPr bwMode="gray">
          <a:xfrm>
            <a:off x="419100" y="4867275"/>
            <a:ext cx="69850"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gn="r">
              <a:lnSpc>
                <a:spcPct val="100000"/>
              </a:lnSpc>
              <a:spcBef>
                <a:spcPct val="0"/>
              </a:spcBef>
              <a:spcAft>
                <a:spcPct val="0"/>
              </a:spcAft>
              <a:buNone/>
            </a:pPr>
            <a:fld id="{968960D5-86AF-40CE-8F53-9EE818955086}" type="datetime'''''''1'''''''''''''''''''''''''''''''''''''''''''">
              <a:rPr lang="en-US" sz="1000">
                <a:latin typeface="Arial"/>
                <a:ea typeface="ＭＳ Ｐゴシック"/>
                <a:cs typeface="Arial"/>
                <a:sym typeface="Arial"/>
              </a:rPr>
              <a:pPr/>
              <a:t>1</a:t>
            </a:fld>
            <a:endParaRPr lang="en-GB" sz="1000" dirty="0">
              <a:latin typeface="Arial"/>
              <a:ea typeface="ＭＳ Ｐゴシック"/>
              <a:cs typeface="Arial"/>
              <a:sym typeface="Arial"/>
            </a:endParaRPr>
          </a:p>
        </p:txBody>
      </p:sp>
      <p:sp>
        <p:nvSpPr>
          <p:cNvPr id="107" name="Text Placeholder 2"/>
          <p:cNvSpPr>
            <a:spLocks noGrp="1"/>
          </p:cNvSpPr>
          <p:nvPr>
            <p:custDataLst>
              <p:tags r:id="rId15"/>
            </p:custDataLst>
          </p:nvPr>
        </p:nvSpPr>
        <p:spPr bwMode="gray">
          <a:xfrm>
            <a:off x="419100" y="5162550"/>
            <a:ext cx="69850"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153988" indent="-153988" algn="l" rtl="0" eaLnBrk="1" fontAlgn="base" hangingPunct="1">
              <a:spcBef>
                <a:spcPct val="20000"/>
              </a:spcBef>
              <a:spcAft>
                <a:spcPct val="0"/>
              </a:spcAft>
              <a:defRPr sz="1600">
                <a:solidFill>
                  <a:schemeClr val="tx2"/>
                </a:solidFill>
                <a:latin typeface="+mn-lt"/>
                <a:ea typeface="+mn-ea"/>
                <a:cs typeface="+mn-cs"/>
              </a:defRPr>
            </a:lvl1pPr>
            <a:lvl2pPr marL="461963" indent="-231775" algn="l" rtl="0" eaLnBrk="1" fontAlgn="base" hangingPunct="1">
              <a:lnSpc>
                <a:spcPct val="120000"/>
              </a:lnSpc>
              <a:spcBef>
                <a:spcPct val="20000"/>
              </a:spcBef>
              <a:spcAft>
                <a:spcPct val="0"/>
              </a:spcAft>
              <a:buClr>
                <a:schemeClr val="tx1"/>
              </a:buClr>
              <a:buFont typeface="Wingdings" pitchFamily="2" charset="2"/>
              <a:buChar char="§"/>
              <a:defRPr sz="1400">
                <a:solidFill>
                  <a:schemeClr val="tx2"/>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200">
                <a:solidFill>
                  <a:schemeClr val="tx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tx2"/>
                </a:solidFill>
                <a:latin typeface="Arial" charset="0"/>
                <a:ea typeface="+mn-ea"/>
                <a:cs typeface="+mn-cs"/>
              </a:defRPr>
            </a:lvl4pPr>
            <a:lvl5pPr marL="857250" indent="-115888" algn="l" rtl="0" eaLnBrk="1" fontAlgn="base" hangingPunct="1">
              <a:spcBef>
                <a:spcPct val="20000"/>
              </a:spcBef>
              <a:spcAft>
                <a:spcPct val="0"/>
              </a:spcAft>
              <a:buClr>
                <a:schemeClr val="tx1"/>
              </a:buClr>
              <a:defRPr sz="800">
                <a:solidFill>
                  <a:schemeClr val="tx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0" indent="0" algn="r">
              <a:lnSpc>
                <a:spcPct val="100000"/>
              </a:lnSpc>
              <a:spcBef>
                <a:spcPct val="0"/>
              </a:spcBef>
            </a:pPr>
            <a:fld id="{0D526780-E541-4B1D-9A9C-6696BF8F424B}" type="datetime'''''''''''''''''0'''">
              <a:rPr lang="en-US" sz="1000">
                <a:solidFill>
                  <a:schemeClr val="tx1"/>
                </a:solidFill>
                <a:latin typeface="Arial"/>
                <a:ea typeface="ＭＳ Ｐゴシック"/>
                <a:cs typeface="Arial"/>
                <a:sym typeface="Arial"/>
              </a:rPr>
              <a:pPr/>
              <a:t>0</a:t>
            </a:fld>
            <a:endParaRPr lang="en-US" sz="1000" dirty="0">
              <a:solidFill>
                <a:schemeClr val="tx1"/>
              </a:solidFill>
              <a:latin typeface="Arial"/>
              <a:ea typeface="ＭＳ Ｐゴシック"/>
              <a:cs typeface="Arial"/>
              <a:sym typeface="Arial"/>
            </a:endParaRPr>
          </a:p>
        </p:txBody>
      </p:sp>
      <p:sp>
        <p:nvSpPr>
          <p:cNvPr id="287" name="Text Placeholder 345"/>
          <p:cNvSpPr>
            <a:spLocks noGrp="1"/>
          </p:cNvSpPr>
          <p:nvPr>
            <p:custDataLst>
              <p:tags r:id="rId16"/>
            </p:custDataLst>
          </p:nvPr>
        </p:nvSpPr>
        <p:spPr bwMode="auto">
          <a:xfrm>
            <a:off x="939800" y="5356225"/>
            <a:ext cx="292100" cy="1524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2271AB0A-B3CB-4A72-B7D5-C701BF3C9280}" type="datetime'''''''''''''2''''''''''''0''0''''''''''''''''9'''''''''''">
              <a:rPr lang="en-US" sz="1000">
                <a:latin typeface="Arial"/>
                <a:cs typeface="Arial"/>
                <a:sym typeface="Arial"/>
              </a:rPr>
              <a:pPr marL="0" indent="0" algn="ctr">
                <a:lnSpc>
                  <a:spcPct val="100000"/>
                </a:lnSpc>
                <a:spcBef>
                  <a:spcPct val="0"/>
                </a:spcBef>
                <a:buNone/>
              </a:pPr>
              <a:t>2009</a:t>
            </a:fld>
            <a:endParaRPr lang="en-US" sz="1000" dirty="0">
              <a:latin typeface="Arial"/>
              <a:cs typeface="Arial"/>
              <a:sym typeface="Arial"/>
            </a:endParaRPr>
          </a:p>
        </p:txBody>
      </p:sp>
      <p:sp>
        <p:nvSpPr>
          <p:cNvPr id="299" name="Text Placeholder 357"/>
          <p:cNvSpPr>
            <a:spLocks noGrp="1"/>
          </p:cNvSpPr>
          <p:nvPr>
            <p:custDataLst>
              <p:tags r:id="rId17"/>
            </p:custDataLst>
          </p:nvPr>
        </p:nvSpPr>
        <p:spPr bwMode="auto">
          <a:xfrm>
            <a:off x="1416050" y="5356225"/>
            <a:ext cx="292100" cy="1524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ABB81FF0-9C5D-40ED-A3A8-00A1671302D2}" type="datetime'2''''''''''''''0''1''''0'''''''''''">
              <a:rPr lang="en-US" sz="1000">
                <a:latin typeface="Arial"/>
                <a:cs typeface="Arial"/>
                <a:sym typeface="Arial"/>
              </a:rPr>
              <a:pPr marL="0" indent="0" algn="ctr">
                <a:lnSpc>
                  <a:spcPct val="100000"/>
                </a:lnSpc>
                <a:spcBef>
                  <a:spcPct val="0"/>
                </a:spcBef>
                <a:buNone/>
              </a:pPr>
              <a:t>2010</a:t>
            </a:fld>
            <a:endParaRPr lang="en-US" sz="1000" dirty="0">
              <a:latin typeface="Arial"/>
              <a:cs typeface="Arial"/>
              <a:sym typeface="Arial"/>
            </a:endParaRPr>
          </a:p>
        </p:txBody>
      </p:sp>
      <p:sp>
        <p:nvSpPr>
          <p:cNvPr id="311" name="Text Placeholder 369"/>
          <p:cNvSpPr>
            <a:spLocks noGrp="1"/>
          </p:cNvSpPr>
          <p:nvPr>
            <p:custDataLst>
              <p:tags r:id="rId18"/>
            </p:custDataLst>
          </p:nvPr>
        </p:nvSpPr>
        <p:spPr bwMode="auto">
          <a:xfrm>
            <a:off x="1892300" y="5356225"/>
            <a:ext cx="292100" cy="1524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013A5D89-D468-49F3-BC65-1D6C369E1A95}" type="datetime'''''''''''''''''2''''''''''''''''''''01''''''''1'''''">
              <a:rPr lang="en-US" sz="1000">
                <a:latin typeface="Arial"/>
                <a:cs typeface="Arial"/>
                <a:sym typeface="Arial"/>
              </a:rPr>
              <a:pPr marL="0" indent="0" algn="ctr">
                <a:lnSpc>
                  <a:spcPct val="100000"/>
                </a:lnSpc>
                <a:spcBef>
                  <a:spcPct val="0"/>
                </a:spcBef>
                <a:buNone/>
              </a:pPr>
              <a:t>2011</a:t>
            </a:fld>
            <a:endParaRPr lang="en-US" sz="1000" dirty="0">
              <a:latin typeface="Arial"/>
              <a:cs typeface="Arial"/>
              <a:sym typeface="Arial"/>
            </a:endParaRPr>
          </a:p>
        </p:txBody>
      </p:sp>
      <p:sp>
        <p:nvSpPr>
          <p:cNvPr id="323" name="Text Placeholder 381"/>
          <p:cNvSpPr>
            <a:spLocks noGrp="1"/>
          </p:cNvSpPr>
          <p:nvPr>
            <p:custDataLst>
              <p:tags r:id="rId19"/>
            </p:custDataLst>
          </p:nvPr>
        </p:nvSpPr>
        <p:spPr bwMode="auto">
          <a:xfrm>
            <a:off x="2359025" y="5356225"/>
            <a:ext cx="292100" cy="1524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9DAC9280-CB40-4BB1-BE1E-7934B1A8FC01}" type="datetime'''''''2''''0''''''1''''''''''2'''''''''''''''''''''''''''''">
              <a:rPr lang="en-US" sz="1000">
                <a:latin typeface="Arial"/>
                <a:cs typeface="Arial"/>
                <a:sym typeface="Arial"/>
              </a:rPr>
              <a:pPr marL="0" indent="0" algn="ctr">
                <a:lnSpc>
                  <a:spcPct val="100000"/>
                </a:lnSpc>
                <a:spcBef>
                  <a:spcPct val="0"/>
                </a:spcBef>
                <a:buNone/>
              </a:pPr>
              <a:t>2012</a:t>
            </a:fld>
            <a:endParaRPr lang="en-US" sz="1000" dirty="0">
              <a:latin typeface="Arial"/>
              <a:cs typeface="Arial"/>
              <a:sym typeface="Arial"/>
            </a:endParaRPr>
          </a:p>
        </p:txBody>
      </p:sp>
      <p:sp>
        <p:nvSpPr>
          <p:cNvPr id="335" name="Text Placeholder 393"/>
          <p:cNvSpPr>
            <a:spLocks noGrp="1"/>
          </p:cNvSpPr>
          <p:nvPr>
            <p:custDataLst>
              <p:tags r:id="rId20"/>
            </p:custDataLst>
          </p:nvPr>
        </p:nvSpPr>
        <p:spPr bwMode="auto">
          <a:xfrm>
            <a:off x="2835275" y="5356225"/>
            <a:ext cx="292100" cy="1524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BC140429-9ACB-47C0-B202-5C7CD1808E13}" type="datetime'2''''''0''1''''''''''''''''''''''3'''''">
              <a:rPr lang="en-US" sz="1000">
                <a:latin typeface="Arial"/>
                <a:cs typeface="Arial"/>
                <a:sym typeface="Arial"/>
              </a:rPr>
              <a:pPr marL="0" indent="0" algn="ctr">
                <a:lnSpc>
                  <a:spcPct val="100000"/>
                </a:lnSpc>
                <a:spcBef>
                  <a:spcPct val="0"/>
                </a:spcBef>
                <a:buNone/>
              </a:pPr>
              <a:t>2013</a:t>
            </a:fld>
            <a:endParaRPr lang="en-US" sz="1000" dirty="0">
              <a:latin typeface="Arial"/>
              <a:cs typeface="Arial"/>
              <a:sym typeface="Arial"/>
            </a:endParaRPr>
          </a:p>
        </p:txBody>
      </p:sp>
      <p:sp>
        <p:nvSpPr>
          <p:cNvPr id="347" name="Text Placeholder 405"/>
          <p:cNvSpPr>
            <a:spLocks noGrp="1"/>
          </p:cNvSpPr>
          <p:nvPr>
            <p:custDataLst>
              <p:tags r:id="rId21"/>
            </p:custDataLst>
          </p:nvPr>
        </p:nvSpPr>
        <p:spPr bwMode="auto">
          <a:xfrm>
            <a:off x="3311525" y="5356225"/>
            <a:ext cx="292100" cy="1524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5BE0B345-01BE-4265-8EDC-81A9B4A31AB2}" type="datetime'2''''''''''01''''''4'''''''''''''''''''''''''''">
              <a:rPr lang="en-US" sz="1000">
                <a:latin typeface="Arial"/>
                <a:cs typeface="Arial"/>
                <a:sym typeface="Arial"/>
              </a:rPr>
              <a:pPr marL="0" indent="0" algn="ctr">
                <a:lnSpc>
                  <a:spcPct val="100000"/>
                </a:lnSpc>
                <a:spcBef>
                  <a:spcPct val="0"/>
                </a:spcBef>
                <a:buNone/>
              </a:pPr>
              <a:t>2014</a:t>
            </a:fld>
            <a:endParaRPr lang="en-US" sz="1000" dirty="0">
              <a:latin typeface="Arial"/>
              <a:cs typeface="Arial"/>
              <a:sym typeface="Arial"/>
            </a:endParaRPr>
          </a:p>
        </p:txBody>
      </p:sp>
      <p:sp>
        <p:nvSpPr>
          <p:cNvPr id="275" name="Text Placeholder 333"/>
          <p:cNvSpPr>
            <a:spLocks noGrp="1"/>
          </p:cNvSpPr>
          <p:nvPr>
            <p:custDataLst>
              <p:tags r:id="rId22"/>
            </p:custDataLst>
          </p:nvPr>
        </p:nvSpPr>
        <p:spPr bwMode="auto">
          <a:xfrm>
            <a:off x="463550" y="5356225"/>
            <a:ext cx="292100" cy="1524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51D661F2-8D12-4BF1-9428-3B05A1D9E7BC}" type="datetime'''2''''''''''''''0''''''''''0''''''''''''''''''''8'''''">
              <a:rPr lang="en-US" sz="1000">
                <a:latin typeface="Arial"/>
                <a:cs typeface="Arial"/>
                <a:sym typeface="Arial"/>
              </a:rPr>
              <a:pPr marL="0" indent="0" algn="ctr">
                <a:lnSpc>
                  <a:spcPct val="100000"/>
                </a:lnSpc>
                <a:spcBef>
                  <a:spcPct val="0"/>
                </a:spcBef>
                <a:buNone/>
              </a:pPr>
              <a:t>2008</a:t>
            </a:fld>
            <a:endParaRPr lang="en-US" sz="1000" dirty="0">
              <a:latin typeface="Arial"/>
              <a:cs typeface="Arial"/>
              <a:sym typeface="Arial"/>
            </a:endParaRPr>
          </a:p>
        </p:txBody>
      </p:sp>
      <p:sp>
        <p:nvSpPr>
          <p:cNvPr id="359" name="Text Placeholder 417"/>
          <p:cNvSpPr>
            <a:spLocks noGrp="1"/>
          </p:cNvSpPr>
          <p:nvPr>
            <p:custDataLst>
              <p:tags r:id="rId23"/>
            </p:custDataLst>
          </p:nvPr>
        </p:nvSpPr>
        <p:spPr bwMode="auto">
          <a:xfrm>
            <a:off x="3749675" y="5356225"/>
            <a:ext cx="292100" cy="1524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A92CE023-91B4-406A-8FAB-6E452057CE8A}" type="datetime'''''''2''0''1''''''''''''''''5'''''''''''''''''''''''''''">
              <a:rPr lang="en-US" sz="1000">
                <a:latin typeface="Arial"/>
                <a:cs typeface="Arial"/>
                <a:sym typeface="Arial"/>
              </a:rPr>
              <a:pPr marL="0" indent="0" algn="ctr">
                <a:lnSpc>
                  <a:spcPct val="100000"/>
                </a:lnSpc>
                <a:spcBef>
                  <a:spcPct val="0"/>
                </a:spcBef>
                <a:buNone/>
              </a:pPr>
              <a:t>2015</a:t>
            </a:fld>
            <a:endParaRPr lang="en-US" sz="1000" dirty="0">
              <a:latin typeface="Arial"/>
              <a:cs typeface="Arial"/>
              <a:sym typeface="Arial"/>
            </a:endParaRPr>
          </a:p>
        </p:txBody>
      </p:sp>
      <p:sp>
        <p:nvSpPr>
          <p:cNvPr id="371" name="Text Placeholder 429"/>
          <p:cNvSpPr>
            <a:spLocks noGrp="1"/>
          </p:cNvSpPr>
          <p:nvPr>
            <p:custDataLst>
              <p:tags r:id="rId24"/>
            </p:custDataLst>
          </p:nvPr>
        </p:nvSpPr>
        <p:spPr bwMode="auto">
          <a:xfrm>
            <a:off x="4225925" y="5356225"/>
            <a:ext cx="292100" cy="1524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EA0D486B-8B82-4C5D-8EF7-B4322AD248DF}" type="datetime'2''''''''''''''''''''''''01''6'''''''''''''''">
              <a:rPr lang="en-US" sz="1000">
                <a:latin typeface="Arial"/>
                <a:cs typeface="Arial"/>
                <a:sym typeface="Arial"/>
              </a:rPr>
              <a:pPr marL="0" indent="0" algn="ctr">
                <a:lnSpc>
                  <a:spcPct val="100000"/>
                </a:lnSpc>
                <a:spcBef>
                  <a:spcPct val="0"/>
                </a:spcBef>
                <a:buNone/>
              </a:pPr>
              <a:t>2016</a:t>
            </a:fld>
            <a:endParaRPr lang="en-US" sz="1000" dirty="0">
              <a:latin typeface="Arial"/>
              <a:cs typeface="Arial"/>
              <a:sym typeface="Arial"/>
            </a:endParaRPr>
          </a:p>
        </p:txBody>
      </p:sp>
      <p:sp>
        <p:nvSpPr>
          <p:cNvPr id="50" name="Text Placeholder 18"/>
          <p:cNvSpPr>
            <a:spLocks noGrp="1"/>
          </p:cNvSpPr>
          <p:nvPr>
            <p:ph sz="quarter" idx="13"/>
          </p:nvPr>
        </p:nvSpPr>
        <p:spPr>
          <a:xfrm>
            <a:off x="348435" y="1460500"/>
            <a:ext cx="4091188" cy="487361"/>
          </a:xfrm>
        </p:spPr>
        <p:txBody>
          <a:bodyPr lIns="0" tIns="0" rIns="0" bIns="0"/>
          <a:lstStyle/>
          <a:p>
            <a:pPr eaLnBrk="0" hangingPunct="0">
              <a:spcBef>
                <a:spcPts val="0"/>
              </a:spcBef>
            </a:pPr>
            <a:r>
              <a:rPr lang="en-GB" dirty="0">
                <a:solidFill>
                  <a:schemeClr val="accent1"/>
                </a:solidFill>
              </a:rPr>
              <a:t>Top 20 </a:t>
            </a:r>
            <a:r>
              <a:rPr lang="en-GB" dirty="0" smtClean="0">
                <a:solidFill>
                  <a:schemeClr val="accent1"/>
                </a:solidFill>
              </a:rPr>
              <a:t>Corporates Exposure</a:t>
            </a:r>
            <a:endParaRPr lang="en-GB" b="0" dirty="0">
              <a:solidFill>
                <a:schemeClr val="accent1"/>
              </a:solidFill>
            </a:endParaRPr>
          </a:p>
          <a:p>
            <a:pPr eaLnBrk="0" hangingPunct="0">
              <a:spcBef>
                <a:spcPts val="0"/>
              </a:spcBef>
            </a:pPr>
            <a:r>
              <a:rPr lang="en-GB" b="0" dirty="0">
                <a:solidFill>
                  <a:schemeClr val="accent1"/>
                </a:solidFill>
              </a:rPr>
              <a:t>Dec </a:t>
            </a:r>
            <a:r>
              <a:rPr lang="en-GB" b="0" dirty="0" smtClean="0">
                <a:solidFill>
                  <a:schemeClr val="accent1"/>
                </a:solidFill>
              </a:rPr>
              <a:t>2007 – Mar 2016</a:t>
            </a:r>
            <a:endParaRPr lang="en-US" dirty="0"/>
          </a:p>
        </p:txBody>
      </p:sp>
      <p:sp>
        <p:nvSpPr>
          <p:cNvPr id="3" name="Content Placeholder 2"/>
          <p:cNvSpPr>
            <a:spLocks noGrp="1"/>
          </p:cNvSpPr>
          <p:nvPr>
            <p:ph sz="quarter" idx="14"/>
          </p:nvPr>
        </p:nvSpPr>
        <p:spPr>
          <a:xfrm>
            <a:off x="5168378" y="1460500"/>
            <a:ext cx="4091188" cy="487361"/>
          </a:xfrm>
        </p:spPr>
        <p:txBody>
          <a:bodyPr lIns="0" rIns="0" bIns="0"/>
          <a:lstStyle/>
          <a:p>
            <a:pPr eaLnBrk="0" hangingPunct="0">
              <a:spcBef>
                <a:spcPts val="0"/>
              </a:spcBef>
            </a:pPr>
            <a:r>
              <a:rPr lang="en-US" dirty="0">
                <a:solidFill>
                  <a:schemeClr val="accent1"/>
                </a:solidFill>
              </a:rPr>
              <a:t>Rationale for </a:t>
            </a:r>
            <a:r>
              <a:rPr lang="en-US" dirty="0" smtClean="0">
                <a:solidFill>
                  <a:schemeClr val="accent1"/>
                </a:solidFill>
              </a:rPr>
              <a:t>limit</a:t>
            </a:r>
            <a:endParaRPr lang="en-US" dirty="0">
              <a:solidFill>
                <a:schemeClr val="accent1"/>
              </a:solidFill>
            </a:endParaRPr>
          </a:p>
        </p:txBody>
      </p:sp>
      <p:sp>
        <p:nvSpPr>
          <p:cNvPr id="12" name="Text Placeholder 11"/>
          <p:cNvSpPr>
            <a:spLocks noGrp="1"/>
          </p:cNvSpPr>
          <p:nvPr>
            <p:ph sz="quarter" idx="11"/>
          </p:nvPr>
        </p:nvSpPr>
        <p:spPr/>
        <p:txBody>
          <a:bodyPr lIns="0" tIns="0" rIns="0" bIns="0"/>
          <a:lstStyle/>
          <a:p>
            <a:pPr eaLnBrk="0" hangingPunct="0"/>
            <a:r>
              <a:rPr lang="en-GB" dirty="0"/>
              <a:t>Calibration: </a:t>
            </a:r>
            <a:r>
              <a:rPr lang="en-GB" b="0" dirty="0" smtClean="0"/>
              <a:t>Top 20 Corporates Exposure</a:t>
            </a:r>
            <a:endParaRPr lang="en-US" dirty="0"/>
          </a:p>
        </p:txBody>
      </p:sp>
      <p:sp>
        <p:nvSpPr>
          <p:cNvPr id="51" name="TextBox 50"/>
          <p:cNvSpPr txBox="1"/>
          <p:nvPr/>
        </p:nvSpPr>
        <p:spPr>
          <a:xfrm>
            <a:off x="862499" y="2607260"/>
            <a:ext cx="1043555" cy="153888"/>
          </a:xfrm>
          <a:prstGeom prst="rect">
            <a:avLst/>
          </a:prstGeom>
          <a:noFill/>
        </p:spPr>
        <p:txBody>
          <a:bodyPr wrap="none" lIns="0" tIns="0" rIns="0" bIns="0" rtlCol="0">
            <a:spAutoFit/>
          </a:bodyPr>
          <a:lstStyle/>
          <a:p>
            <a:pPr>
              <a:lnSpc>
                <a:spcPct val="100000"/>
              </a:lnSpc>
            </a:pPr>
            <a:r>
              <a:rPr lang="en-US" b="1" dirty="0">
                <a:solidFill>
                  <a:schemeClr val="accent1"/>
                </a:solidFill>
                <a:latin typeface="Arial" panose="020B0604020202020204" pitchFamily="34" charset="0"/>
                <a:cs typeface="Arial" panose="020B0604020202020204" pitchFamily="34" charset="0"/>
              </a:rPr>
              <a:t>Red </a:t>
            </a:r>
            <a:r>
              <a:rPr lang="en-US" b="1" dirty="0" smtClean="0">
                <a:solidFill>
                  <a:schemeClr val="accent1"/>
                </a:solidFill>
                <a:latin typeface="Arial" panose="020B0604020202020204" pitchFamily="34" charset="0"/>
                <a:cs typeface="Arial" panose="020B0604020202020204" pitchFamily="34" charset="0"/>
              </a:rPr>
              <a:t>limit – $8 BN</a:t>
            </a:r>
            <a:endParaRPr lang="en-US" b="1" dirty="0">
              <a:solidFill>
                <a:schemeClr val="accent1"/>
              </a:solidFill>
              <a:latin typeface="Arial" panose="020B0604020202020204" pitchFamily="34" charset="0"/>
              <a:cs typeface="Arial" panose="020B0604020202020204" pitchFamily="34" charset="0"/>
            </a:endParaRPr>
          </a:p>
        </p:txBody>
      </p:sp>
      <p:sp>
        <p:nvSpPr>
          <p:cNvPr id="53" name="TextBox 52"/>
          <p:cNvSpPr txBox="1"/>
          <p:nvPr/>
        </p:nvSpPr>
        <p:spPr>
          <a:xfrm>
            <a:off x="862499" y="2944228"/>
            <a:ext cx="1349729" cy="153888"/>
          </a:xfrm>
          <a:prstGeom prst="rect">
            <a:avLst/>
          </a:prstGeom>
          <a:noFill/>
        </p:spPr>
        <p:txBody>
          <a:bodyPr wrap="none" lIns="0" tIns="0" rIns="0" bIns="0" rtlCol="0">
            <a:spAutoFit/>
          </a:bodyPr>
          <a:lstStyle/>
          <a:p>
            <a:pPr>
              <a:lnSpc>
                <a:spcPct val="100000"/>
              </a:lnSpc>
            </a:pPr>
            <a:r>
              <a:rPr lang="en-US" b="1" dirty="0" smtClean="0">
                <a:solidFill>
                  <a:srgbClr val="FFC000"/>
                </a:solidFill>
                <a:latin typeface="Arial" panose="020B0604020202020204" pitchFamily="34" charset="0"/>
                <a:cs typeface="Arial" panose="020B0604020202020204" pitchFamily="34" charset="0"/>
              </a:rPr>
              <a:t>Amber trigger – $7 BN</a:t>
            </a:r>
            <a:endParaRPr lang="en-US" b="1" dirty="0">
              <a:solidFill>
                <a:srgbClr val="FFC000"/>
              </a:solidFill>
              <a:latin typeface="Arial" panose="020B0604020202020204" pitchFamily="34" charset="0"/>
              <a:cs typeface="Arial" panose="020B0604020202020204" pitchFamily="34" charset="0"/>
            </a:endParaRPr>
          </a:p>
        </p:txBody>
      </p:sp>
      <p:cxnSp>
        <p:nvCxnSpPr>
          <p:cNvPr id="46" name="Straight Connector 45"/>
          <p:cNvCxnSpPr/>
          <p:nvPr/>
        </p:nvCxnSpPr>
        <p:spPr bwMode="auto">
          <a:xfrm>
            <a:off x="622576" y="2832685"/>
            <a:ext cx="3839887" cy="0"/>
          </a:xfrm>
          <a:prstGeom prst="line">
            <a:avLst/>
          </a:prstGeom>
          <a:solidFill>
            <a:schemeClr val="accent1"/>
          </a:solidFill>
          <a:ln w="19050" cap="flat" cmpd="sng" algn="ctr">
            <a:solidFill>
              <a:schemeClr val="accent1"/>
            </a:solidFill>
            <a:prstDash val="solid"/>
            <a:round/>
            <a:headEnd type="none" w="med" len="med"/>
            <a:tailEnd type="none" w="med" len="med"/>
          </a:ln>
          <a:effectLst/>
        </p:spPr>
      </p:cxnSp>
      <p:cxnSp>
        <p:nvCxnSpPr>
          <p:cNvPr id="52" name="Straight Connector 51"/>
          <p:cNvCxnSpPr/>
          <p:nvPr/>
        </p:nvCxnSpPr>
        <p:spPr bwMode="auto">
          <a:xfrm>
            <a:off x="628350" y="3177591"/>
            <a:ext cx="3834113" cy="0"/>
          </a:xfrm>
          <a:prstGeom prst="line">
            <a:avLst/>
          </a:prstGeom>
          <a:solidFill>
            <a:schemeClr val="accent1"/>
          </a:solidFill>
          <a:ln w="19050" cap="flat" cmpd="sng" algn="ctr">
            <a:solidFill>
              <a:srgbClr val="FFC000"/>
            </a:solidFill>
            <a:prstDash val="solid"/>
            <a:round/>
            <a:headEnd type="none" w="med" len="med"/>
            <a:tailEnd type="none" w="med" len="med"/>
          </a:ln>
          <a:effectLst/>
        </p:spPr>
      </p:cxnSp>
      <p:sp>
        <p:nvSpPr>
          <p:cNvPr id="80" name="Content Placeholder 16"/>
          <p:cNvSpPr txBox="1">
            <a:spLocks/>
          </p:cNvSpPr>
          <p:nvPr/>
        </p:nvSpPr>
        <p:spPr bwMode="gray">
          <a:xfrm>
            <a:off x="5162550" y="2277805"/>
            <a:ext cx="4084638" cy="309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lvl="0">
              <a:lnSpc>
                <a:spcPct val="100000"/>
              </a:lnSpc>
              <a:buSzPct val="100000"/>
              <a:defRPr/>
            </a:pPr>
            <a:r>
              <a:rPr lang="en-US" kern="0" dirty="0">
                <a:solidFill>
                  <a:srgbClr val="000000"/>
                </a:solidFill>
                <a:latin typeface="Arial"/>
              </a:rPr>
              <a:t>No changes to limit or </a:t>
            </a:r>
            <a:r>
              <a:rPr lang="en-US" kern="0" dirty="0" smtClean="0">
                <a:solidFill>
                  <a:srgbClr val="000000"/>
                </a:solidFill>
                <a:latin typeface="Arial"/>
              </a:rPr>
              <a:t>rationale from 2015</a:t>
            </a:r>
            <a:endParaRPr lang="en-US" kern="0" dirty="0">
              <a:solidFill>
                <a:srgbClr val="000000"/>
              </a:solidFill>
              <a:latin typeface="Arial"/>
            </a:endParaRPr>
          </a:p>
          <a:p>
            <a:pPr marL="180000" marR="0" lvl="0" indent="-180000" algn="l" defTabSz="914400" rtl="0" eaLnBrk="1" fontAlgn="base" latinLnBrk="0" hangingPunct="1">
              <a:lnSpc>
                <a:spcPct val="100000"/>
              </a:lnSpc>
              <a:spcBef>
                <a:spcPts val="700"/>
              </a:spcBef>
              <a:spcAft>
                <a:spcPts val="0"/>
              </a:spcAft>
              <a:buClrTx/>
              <a:buSzPct val="100000"/>
              <a:buFontTx/>
              <a:buChar char="•"/>
              <a:tabLst/>
              <a:defRPr/>
            </a:pPr>
            <a:r>
              <a:rPr kumimoji="0" lang="en-US" sz="1400" b="0" i="0" u="none" strike="noStrike" kern="0" cap="none" spc="0" normalizeH="0" baseline="0" noProof="0" dirty="0" smtClean="0">
                <a:ln>
                  <a:noFill/>
                </a:ln>
                <a:solidFill>
                  <a:srgbClr val="000000"/>
                </a:solidFill>
                <a:effectLst/>
                <a:uLnTx/>
                <a:uFillTx/>
                <a:latin typeface="Arial"/>
                <a:ea typeface="+mn-ea"/>
                <a:cs typeface="+mn-cs"/>
                <a:sym typeface="+mn-lt"/>
              </a:rPr>
              <a:t>The amber trigger was set by management discretion</a:t>
            </a:r>
          </a:p>
          <a:p>
            <a:pPr marL="360000" marR="0" lvl="1" indent="-180000" algn="l" defTabSz="914400" rtl="0" eaLnBrk="1" fontAlgn="base" latinLnBrk="0" hangingPunct="1">
              <a:lnSpc>
                <a:spcPct val="100000"/>
              </a:lnSpc>
              <a:spcBef>
                <a:spcPts val="300"/>
              </a:spcBef>
              <a:spcAft>
                <a:spcPts val="0"/>
              </a:spcAft>
              <a:buClrTx/>
              <a:buSzPct val="100000"/>
              <a:buFont typeface="Arial"/>
              <a:buChar char="–"/>
              <a:tabLst/>
              <a:defRPr/>
            </a:pPr>
            <a:r>
              <a:rPr kumimoji="0" lang="en-US" sz="1400" b="0" i="0" u="none" strike="noStrike" kern="0" cap="none" spc="0" normalizeH="0" baseline="0" noProof="0" dirty="0" smtClean="0">
                <a:ln>
                  <a:noFill/>
                </a:ln>
                <a:solidFill>
                  <a:srgbClr val="000000"/>
                </a:solidFill>
                <a:effectLst/>
                <a:uLnTx/>
                <a:uFillTx/>
                <a:latin typeface="Arial"/>
                <a:ea typeface="+mn-ea"/>
                <a:cs typeface="+mn-cs"/>
                <a:sym typeface="+mn-lt"/>
              </a:rPr>
              <a:t>As of </a:t>
            </a:r>
            <a:r>
              <a:rPr lang="en-US" kern="0" dirty="0" smtClean="0">
                <a:solidFill>
                  <a:srgbClr val="000000"/>
                </a:solidFill>
                <a:latin typeface="Arial"/>
              </a:rPr>
              <a:t>March</a:t>
            </a:r>
            <a:r>
              <a:rPr lang="en-US" kern="0" dirty="0">
                <a:solidFill>
                  <a:srgbClr val="000000"/>
                </a:solidFill>
                <a:latin typeface="Arial"/>
              </a:rPr>
              <a:t> </a:t>
            </a:r>
            <a:r>
              <a:rPr lang="en-US" kern="0" dirty="0" smtClean="0">
                <a:solidFill>
                  <a:srgbClr val="000000"/>
                </a:solidFill>
                <a:latin typeface="Arial"/>
              </a:rPr>
              <a:t>31</a:t>
            </a:r>
            <a:r>
              <a:rPr kumimoji="0" lang="en-US" sz="1400" b="0" i="0" u="none" strike="noStrike" kern="0" cap="none" spc="0" normalizeH="0" baseline="0" noProof="0" dirty="0" smtClean="0">
                <a:ln>
                  <a:noFill/>
                </a:ln>
                <a:solidFill>
                  <a:srgbClr val="000000"/>
                </a:solidFill>
                <a:effectLst/>
                <a:uLnTx/>
                <a:uFillTx/>
                <a:latin typeface="Arial"/>
                <a:ea typeface="+mn-ea"/>
                <a:cs typeface="+mn-cs"/>
                <a:sym typeface="+mn-lt"/>
              </a:rPr>
              <a:t>, 2016, SBNA’s top 20 obligors represented $6.2 BN in binding exposure, or $310M per obligor on average</a:t>
            </a:r>
          </a:p>
          <a:p>
            <a:pPr lvl="1">
              <a:lnSpc>
                <a:spcPct val="100000"/>
              </a:lnSpc>
              <a:buSzPct val="100000"/>
              <a:buFont typeface="Arial"/>
              <a:buChar char="–"/>
              <a:defRPr/>
            </a:pPr>
            <a:r>
              <a:rPr lang="en-US" kern="0" dirty="0" smtClean="0">
                <a:solidFill>
                  <a:srgbClr val="000000"/>
                </a:solidFill>
                <a:latin typeface="Arial"/>
              </a:rPr>
              <a:t>An </a:t>
            </a:r>
            <a:r>
              <a:rPr kumimoji="0" lang="en-US" sz="1400" b="0" i="0" u="none" strike="noStrike" kern="0" cap="none" spc="0" normalizeH="0" baseline="0" noProof="0" dirty="0" smtClean="0">
                <a:ln>
                  <a:noFill/>
                </a:ln>
                <a:solidFill>
                  <a:srgbClr val="000000"/>
                </a:solidFill>
                <a:effectLst/>
                <a:uLnTx/>
                <a:uFillTx/>
                <a:latin typeface="Arial"/>
                <a:ea typeface="+mn-ea"/>
                <a:cs typeface="+mn-cs"/>
                <a:sym typeface="+mn-lt"/>
              </a:rPr>
              <a:t>assumption</a:t>
            </a:r>
            <a:r>
              <a:rPr kumimoji="0" lang="en-US" sz="1400" b="0" i="0" u="none" strike="noStrike" kern="0" cap="none" spc="0" normalizeH="0" noProof="0" dirty="0" smtClean="0">
                <a:ln>
                  <a:noFill/>
                </a:ln>
                <a:solidFill>
                  <a:srgbClr val="000000"/>
                </a:solidFill>
                <a:effectLst/>
                <a:uLnTx/>
                <a:uFillTx/>
                <a:latin typeface="Arial"/>
                <a:ea typeface="+mn-ea"/>
                <a:cs typeface="+mn-cs"/>
                <a:sym typeface="+mn-lt"/>
              </a:rPr>
              <a:t> of </a:t>
            </a:r>
            <a:r>
              <a:rPr lang="en-US" kern="0" dirty="0" smtClean="0">
                <a:solidFill>
                  <a:srgbClr val="000000"/>
                </a:solidFill>
                <a:latin typeface="Arial"/>
              </a:rPr>
              <a:t>~$350M </a:t>
            </a:r>
            <a:r>
              <a:rPr kumimoji="0" lang="en-US" sz="1400" b="0" i="0" u="none" strike="noStrike" kern="0" cap="none" spc="0" normalizeH="0" baseline="0" noProof="0" dirty="0" smtClean="0">
                <a:ln>
                  <a:noFill/>
                </a:ln>
                <a:solidFill>
                  <a:srgbClr val="000000"/>
                </a:solidFill>
                <a:effectLst/>
                <a:uLnTx/>
                <a:uFillTx/>
                <a:latin typeface="Arial"/>
                <a:ea typeface="+mn-ea"/>
                <a:cs typeface="+mn-cs"/>
                <a:sym typeface="+mn-lt"/>
              </a:rPr>
              <a:t>average exposure </a:t>
            </a:r>
            <a:r>
              <a:rPr lang="en-US" kern="0" dirty="0">
                <a:solidFill>
                  <a:srgbClr val="000000"/>
                </a:solidFill>
                <a:latin typeface="Arial"/>
              </a:rPr>
              <a:t>was </a:t>
            </a:r>
            <a:r>
              <a:rPr lang="en-US" kern="0" dirty="0" smtClean="0">
                <a:solidFill>
                  <a:srgbClr val="000000"/>
                </a:solidFill>
                <a:latin typeface="Arial"/>
              </a:rPr>
              <a:t>used to </a:t>
            </a:r>
            <a:r>
              <a:rPr lang="en-US" kern="0" dirty="0">
                <a:solidFill>
                  <a:srgbClr val="000000"/>
                </a:solidFill>
                <a:latin typeface="Arial"/>
              </a:rPr>
              <a:t>create </a:t>
            </a:r>
            <a:r>
              <a:rPr lang="en-US" kern="0" dirty="0" smtClean="0">
                <a:solidFill>
                  <a:srgbClr val="000000"/>
                </a:solidFill>
                <a:latin typeface="Arial"/>
              </a:rPr>
              <a:t>an average </a:t>
            </a:r>
            <a:r>
              <a:rPr lang="en-US" kern="0" dirty="0">
                <a:solidFill>
                  <a:srgbClr val="000000"/>
                </a:solidFill>
                <a:latin typeface="Arial"/>
              </a:rPr>
              <a:t>buffer </a:t>
            </a:r>
            <a:r>
              <a:rPr lang="en-US" kern="0" dirty="0" smtClean="0">
                <a:solidFill>
                  <a:srgbClr val="000000"/>
                </a:solidFill>
                <a:latin typeface="Arial"/>
              </a:rPr>
              <a:t>for amber</a:t>
            </a:r>
            <a:endParaRPr kumimoji="0" lang="en-US" sz="1400" b="0" i="0" u="none" strike="noStrike" kern="0" cap="none" spc="0" normalizeH="0" baseline="0" noProof="0" dirty="0" smtClean="0">
              <a:ln>
                <a:noFill/>
              </a:ln>
              <a:solidFill>
                <a:srgbClr val="000000"/>
              </a:solidFill>
              <a:effectLst/>
              <a:uLnTx/>
              <a:uFillTx/>
              <a:latin typeface="Arial"/>
              <a:ea typeface="+mn-ea"/>
              <a:cs typeface="+mn-cs"/>
              <a:sym typeface="+mn-lt"/>
            </a:endParaRPr>
          </a:p>
          <a:p>
            <a:pPr marL="360000" marR="0" lvl="1" indent="-180000" algn="l" defTabSz="914400" rtl="0" eaLnBrk="1" fontAlgn="base" latinLnBrk="0" hangingPunct="1">
              <a:lnSpc>
                <a:spcPct val="100000"/>
              </a:lnSpc>
              <a:spcBef>
                <a:spcPts val="300"/>
              </a:spcBef>
              <a:spcAft>
                <a:spcPts val="0"/>
              </a:spcAft>
              <a:buClrTx/>
              <a:buSzPct val="100000"/>
              <a:buFont typeface="Arial"/>
              <a:buChar char="–"/>
              <a:tabLst/>
              <a:defRPr/>
            </a:pPr>
            <a:r>
              <a:rPr kumimoji="0" lang="en-US" sz="1400" b="0" i="0" u="none" strike="noStrike" kern="0" cap="none" spc="0" normalizeH="0" baseline="0" noProof="0" dirty="0" smtClean="0">
                <a:ln>
                  <a:noFill/>
                </a:ln>
                <a:solidFill>
                  <a:srgbClr val="000000"/>
                </a:solidFill>
                <a:effectLst/>
                <a:uLnTx/>
                <a:uFillTx/>
                <a:latin typeface="Arial"/>
                <a:ea typeface="+mn-ea"/>
                <a:cs typeface="+mn-cs"/>
                <a:sym typeface="+mn-lt"/>
              </a:rPr>
              <a:t>$350M for 20 obligors would create an amber trigger of $7 BN</a:t>
            </a:r>
          </a:p>
          <a:p>
            <a:pPr marL="180000" marR="0" lvl="0" indent="-180000" algn="l" defTabSz="914400" rtl="0" eaLnBrk="1" fontAlgn="base" latinLnBrk="0" hangingPunct="1">
              <a:lnSpc>
                <a:spcPct val="100000"/>
              </a:lnSpc>
              <a:spcBef>
                <a:spcPts val="700"/>
              </a:spcBef>
              <a:spcAft>
                <a:spcPts val="0"/>
              </a:spcAft>
              <a:buClrTx/>
              <a:buSzPct val="100000"/>
              <a:buFontTx/>
              <a:buChar char="•"/>
              <a:tabLst/>
              <a:defRPr/>
            </a:pPr>
            <a:r>
              <a:rPr kumimoji="0" lang="en-US" sz="1400" b="0" i="0" u="none" strike="noStrike" kern="0" cap="none" spc="0" normalizeH="0" baseline="0" noProof="0" dirty="0" smtClean="0">
                <a:ln>
                  <a:noFill/>
                </a:ln>
                <a:solidFill>
                  <a:srgbClr val="000000"/>
                </a:solidFill>
                <a:effectLst/>
                <a:uLnTx/>
                <a:uFillTx/>
                <a:latin typeface="Arial"/>
                <a:ea typeface="+mn-ea"/>
                <a:cs typeface="+mn-cs"/>
                <a:sym typeface="+mn-lt"/>
              </a:rPr>
              <a:t>The red limit is calibrated by adding $1BN buffer, or ~$50M per obligor</a:t>
            </a:r>
          </a:p>
        </p:txBody>
      </p:sp>
      <p:cxnSp>
        <p:nvCxnSpPr>
          <p:cNvPr id="375" name="Straight Connector 374"/>
          <p:cNvCxnSpPr/>
          <p:nvPr/>
        </p:nvCxnSpPr>
        <p:spPr>
          <a:xfrm>
            <a:off x="4781074" y="1470025"/>
            <a:ext cx="0" cy="4838700"/>
          </a:xfrm>
          <a:prstGeom prst="line">
            <a:avLst/>
          </a:prstGeom>
          <a:ln>
            <a:solidFill>
              <a:schemeClr val="bg2"/>
            </a:solidFill>
            <a:tailEnd type="none"/>
          </a:ln>
        </p:spPr>
        <p:style>
          <a:lnRef idx="1">
            <a:schemeClr val="accent1"/>
          </a:lnRef>
          <a:fillRef idx="0">
            <a:schemeClr val="accent1"/>
          </a:fillRef>
          <a:effectRef idx="0">
            <a:schemeClr val="accent1"/>
          </a:effectRef>
          <a:fontRef idx="minor">
            <a:schemeClr val="tx1"/>
          </a:fontRef>
        </p:style>
      </p:cxnSp>
      <p:grpSp>
        <p:nvGrpSpPr>
          <p:cNvPr id="40" name="Group 39"/>
          <p:cNvGrpSpPr/>
          <p:nvPr/>
        </p:nvGrpSpPr>
        <p:grpSpPr>
          <a:xfrm>
            <a:off x="443921" y="72184"/>
            <a:ext cx="3496004" cy="189008"/>
            <a:chOff x="403281" y="164517"/>
            <a:chExt cx="3496004" cy="189008"/>
          </a:xfrm>
        </p:grpSpPr>
        <p:sp>
          <p:nvSpPr>
            <p:cNvPr id="41" name="Text Box 75"/>
            <p:cNvSpPr txBox="1">
              <a:spLocks noChangeArrowheads="1"/>
            </p:cNvSpPr>
            <p:nvPr/>
          </p:nvSpPr>
          <p:spPr bwMode="gray">
            <a:xfrm>
              <a:off x="636148" y="166688"/>
              <a:ext cx="3263137" cy="184666"/>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none" lIns="0" tIns="0" rIns="0" bIns="0">
              <a:spAutoFit/>
            </a:bodyPr>
            <a:lstStyle/>
            <a:p>
              <a:pPr algn="l">
                <a:lnSpc>
                  <a:spcPct val="100000"/>
                </a:lnSpc>
              </a:pPr>
              <a:r>
                <a:rPr lang="en-US" sz="1200" dirty="0">
                  <a:solidFill>
                    <a:srgbClr val="FF0000"/>
                  </a:solidFill>
                </a:rPr>
                <a:t>Credit </a:t>
              </a:r>
              <a:r>
                <a:rPr lang="en-US" sz="1200" dirty="0" smtClean="0">
                  <a:solidFill>
                    <a:srgbClr val="FF0000"/>
                  </a:solidFill>
                </a:rPr>
                <a:t>risk – Concentration: </a:t>
              </a:r>
              <a:r>
                <a:rPr lang="en-US" sz="1200" dirty="0">
                  <a:solidFill>
                    <a:schemeClr val="accent1"/>
                  </a:solidFill>
                </a:rPr>
                <a:t>Calibration – </a:t>
              </a:r>
              <a:r>
                <a:rPr lang="en-US" sz="1200" dirty="0" smtClean="0">
                  <a:solidFill>
                    <a:srgbClr val="FF0000"/>
                  </a:solidFill>
                </a:rPr>
                <a:t>Top 20</a:t>
              </a:r>
              <a:endParaRPr lang="en-US" sz="1200" dirty="0">
                <a:solidFill>
                  <a:srgbClr val="FF0000"/>
                </a:solidFill>
              </a:endParaRPr>
            </a:p>
          </p:txBody>
        </p:sp>
        <p:sp>
          <p:nvSpPr>
            <p:cNvPr id="42" name="Oval 41"/>
            <p:cNvSpPr/>
            <p:nvPr/>
          </p:nvSpPr>
          <p:spPr bwMode="auto">
            <a:xfrm>
              <a:off x="403281" y="164517"/>
              <a:ext cx="189008" cy="189008"/>
            </a:xfrm>
            <a:prstGeom prst="ellipse">
              <a:avLst/>
            </a:prstGeom>
            <a:solidFill>
              <a:srgbClr val="FF000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lang="en-US" b="1" dirty="0">
                  <a:solidFill>
                    <a:schemeClr val="bg1"/>
                  </a:solidFill>
                  <a:ea typeface="ＭＳ Ｐゴシック" pitchFamily="-112" charset="-128"/>
                  <a:cs typeface="ＭＳ Ｐゴシック" pitchFamily="-112" charset="-128"/>
                </a:rPr>
                <a:t>2</a:t>
              </a:r>
              <a:endParaRPr kumimoji="0" lang="en-US" b="1" i="0" u="none" strike="noStrike" cap="none" normalizeH="0" baseline="0" dirty="0">
                <a:ln>
                  <a:noFill/>
                </a:ln>
                <a:solidFill>
                  <a:schemeClr val="bg1"/>
                </a:solidFill>
                <a:effectLst/>
                <a:latin typeface="Arial" charset="0"/>
                <a:ea typeface="ＭＳ Ｐゴシック" pitchFamily="-112" charset="-128"/>
                <a:cs typeface="ＭＳ Ｐゴシック" pitchFamily="-112" charset="-128"/>
              </a:endParaRPr>
            </a:p>
          </p:txBody>
        </p:sp>
      </p:grpSp>
      <p:sp>
        <p:nvSpPr>
          <p:cNvPr id="38" name="Footnote"/>
          <p:cNvSpPr/>
          <p:nvPr/>
        </p:nvSpPr>
        <p:spPr bwMode="auto">
          <a:xfrm>
            <a:off x="1889851" y="6338685"/>
            <a:ext cx="6814003"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spAutoFit/>
          </a:bodyPr>
          <a:lstStyle/>
          <a:p>
            <a:pPr marL="0" lvl="1" algn="l">
              <a:lnSpc>
                <a:spcPct val="100000"/>
              </a:lnSpc>
              <a:spcBef>
                <a:spcPts val="0"/>
              </a:spcBef>
              <a:spcAft>
                <a:spcPts val="0"/>
              </a:spcAft>
            </a:pPr>
            <a:r>
              <a:rPr lang="en-US" sz="800" dirty="0">
                <a:sym typeface="Arial"/>
              </a:rPr>
              <a:t>Source: “2016 RAS non-CCAR-linked metrics - SBNA.xlsx” </a:t>
            </a:r>
          </a:p>
        </p:txBody>
      </p:sp>
    </p:spTree>
    <p:extLst>
      <p:ext uri="{BB962C8B-B14F-4D97-AF65-F5344CB8AC3E}">
        <p14:creationId xmlns:p14="http://schemas.microsoft.com/office/powerpoint/2010/main" val="28439683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hidden="1"/>
          <p:cNvGraphicFramePr>
            <a:graphicFrameLocks noChangeAspect="1"/>
          </p:cNvGraphicFramePr>
          <p:nvPr>
            <p:custDataLst>
              <p:tags r:id="rId2"/>
            </p:custDataLst>
            <p:extLst>
              <p:ext uri="{D42A27DB-BD31-4B8C-83A1-F6EECF244321}">
                <p14:modId xmlns:p14="http://schemas.microsoft.com/office/powerpoint/2010/main" val="3302614174"/>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30948" name="think-cell Slide" r:id="rId16" imgW="270" imgH="270" progId="TCLayout.ActiveDocument.1">
                  <p:embed/>
                </p:oleObj>
              </mc:Choice>
              <mc:Fallback>
                <p:oleObj name="think-cell Slide" r:id="rId16" imgW="270" imgH="270" progId="TCLayout.ActiveDocument.1">
                  <p:embed/>
                  <p:pic>
                    <p:nvPicPr>
                      <p:cNvPr id="0" name=""/>
                      <p:cNvPicPr/>
                      <p:nvPr/>
                    </p:nvPicPr>
                    <p:blipFill>
                      <a:blip r:embed="rId17"/>
                      <a:stretch>
                        <a:fillRect/>
                      </a:stretch>
                    </p:blipFill>
                    <p:spPr>
                      <a:xfrm>
                        <a:off x="1588" y="1588"/>
                        <a:ext cx="1587" cy="1587"/>
                      </a:xfrm>
                      <a:prstGeom prst="rect">
                        <a:avLst/>
                      </a:prstGeom>
                    </p:spPr>
                  </p:pic>
                </p:oleObj>
              </mc:Fallback>
            </mc:AlternateContent>
          </a:graphicData>
        </a:graphic>
      </p:graphicFrame>
      <p:sp>
        <p:nvSpPr>
          <p:cNvPr id="5" name="Rectangle 4" hidden="1"/>
          <p:cNvSpPr/>
          <p:nvPr>
            <p:custDataLst>
              <p:tags r:id="rId3"/>
            </p:custDataLst>
          </p:nvPr>
        </p:nvSpPr>
        <p:spPr bwMode="auto">
          <a:xfrm>
            <a:off x="0" y="0"/>
            <a:ext cx="158750" cy="15875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0" tIns="0" rIns="0" bIns="0" numCol="1" spcCol="0" rtlCol="0" anchor="t" anchorCtr="0" compatLnSpc="1">
            <a:prstTxWarp prst="textNoShape">
              <a:avLst/>
            </a:prstTxWarp>
            <a:noAutofit/>
          </a:bodyPr>
          <a:lstStyle/>
          <a:p>
            <a:pPr algn="l" eaLnBrk="0" hangingPunct="0">
              <a:lnSpc>
                <a:spcPct val="100000"/>
              </a:lnSpc>
            </a:pPr>
            <a:endParaRPr kumimoji="0" lang="en-US" u="none" strike="noStrike" cap="none" normalizeH="0" dirty="0">
              <a:ln>
                <a:noFill/>
              </a:ln>
              <a:solidFill>
                <a:schemeClr val="tx1"/>
              </a:solidFill>
              <a:effectLst/>
              <a:latin typeface="Arial"/>
              <a:cs typeface="Arial"/>
              <a:sym typeface="Arial"/>
            </a:endParaRPr>
          </a:p>
        </p:txBody>
      </p:sp>
      <p:sp>
        <p:nvSpPr>
          <p:cNvPr id="50" name="Text Placeholder 18"/>
          <p:cNvSpPr>
            <a:spLocks noGrp="1"/>
          </p:cNvSpPr>
          <p:nvPr>
            <p:ph sz="quarter" idx="13"/>
          </p:nvPr>
        </p:nvSpPr>
        <p:spPr>
          <a:xfrm>
            <a:off x="365760" y="1460500"/>
            <a:ext cx="4091188" cy="487361"/>
          </a:xfrm>
        </p:spPr>
        <p:txBody>
          <a:bodyPr lIns="0" tIns="0" rIns="0" bIns="0"/>
          <a:lstStyle/>
          <a:p>
            <a:pPr eaLnBrk="0" hangingPunct="0">
              <a:spcBef>
                <a:spcPts val="0"/>
              </a:spcBef>
            </a:pPr>
            <a:r>
              <a:rPr lang="en-GB" dirty="0" smtClean="0">
                <a:solidFill>
                  <a:schemeClr val="accent1"/>
                </a:solidFill>
                <a:cs typeface="Arial" charset="0"/>
              </a:rPr>
              <a:t>Historical SBNA obligor rating exposure</a:t>
            </a:r>
            <a:endParaRPr lang="en-GB" dirty="0">
              <a:solidFill>
                <a:schemeClr val="accent1"/>
              </a:solidFill>
              <a:cs typeface="Arial" charset="0"/>
            </a:endParaRPr>
          </a:p>
          <a:p>
            <a:pPr eaLnBrk="0" hangingPunct="0">
              <a:spcBef>
                <a:spcPts val="0"/>
              </a:spcBef>
            </a:pPr>
            <a:r>
              <a:rPr lang="en-GB" b="0" dirty="0" smtClean="0">
                <a:solidFill>
                  <a:schemeClr val="accent1"/>
                </a:solidFill>
                <a:latin typeface="Arial "/>
                <a:cs typeface="Arial" charset="0"/>
              </a:rPr>
              <a:t>Count based on 2015 definition for Jul 2015 – </a:t>
            </a:r>
            <a:r>
              <a:rPr lang="en-GB" b="0" dirty="0">
                <a:solidFill>
                  <a:schemeClr val="accent1"/>
                </a:solidFill>
                <a:latin typeface="Arial "/>
                <a:cs typeface="Arial" charset="0"/>
              </a:rPr>
              <a:t> </a:t>
            </a:r>
            <a:r>
              <a:rPr lang="en-GB" b="0" dirty="0" smtClean="0">
                <a:solidFill>
                  <a:schemeClr val="accent1"/>
                </a:solidFill>
                <a:latin typeface="Arial "/>
                <a:cs typeface="Arial" charset="0"/>
              </a:rPr>
              <a:t>Feb 2016; new definition used for Mar 2016</a:t>
            </a:r>
            <a:endParaRPr lang="en-GB" b="0" dirty="0">
              <a:solidFill>
                <a:schemeClr val="accent1"/>
              </a:solidFill>
              <a:latin typeface="Arial "/>
              <a:cs typeface="Arial" charset="0"/>
            </a:endParaRPr>
          </a:p>
        </p:txBody>
      </p:sp>
      <p:sp>
        <p:nvSpPr>
          <p:cNvPr id="3" name="Content Placeholder 2"/>
          <p:cNvSpPr>
            <a:spLocks noGrp="1"/>
          </p:cNvSpPr>
          <p:nvPr>
            <p:ph sz="quarter" idx="14"/>
          </p:nvPr>
        </p:nvSpPr>
        <p:spPr>
          <a:xfrm>
            <a:off x="5168378" y="1460500"/>
            <a:ext cx="4091188" cy="487361"/>
          </a:xfrm>
        </p:spPr>
        <p:txBody>
          <a:bodyPr/>
          <a:lstStyle/>
          <a:p>
            <a:pPr eaLnBrk="0" hangingPunct="0"/>
            <a:r>
              <a:rPr lang="en-US" dirty="0" smtClean="0">
                <a:solidFill>
                  <a:schemeClr val="accent1"/>
                </a:solidFill>
              </a:rPr>
              <a:t>Updated rationale </a:t>
            </a:r>
            <a:r>
              <a:rPr lang="en-US" dirty="0">
                <a:solidFill>
                  <a:schemeClr val="accent1"/>
                </a:solidFill>
              </a:rPr>
              <a:t>for limit</a:t>
            </a:r>
          </a:p>
        </p:txBody>
      </p:sp>
      <p:cxnSp>
        <p:nvCxnSpPr>
          <p:cNvPr id="73" name="Straight Connector 72"/>
          <p:cNvCxnSpPr/>
          <p:nvPr/>
        </p:nvCxnSpPr>
        <p:spPr>
          <a:xfrm>
            <a:off x="4781074" y="1470025"/>
            <a:ext cx="0" cy="4838700"/>
          </a:xfrm>
          <a:prstGeom prst="line">
            <a:avLst/>
          </a:prstGeom>
          <a:ln>
            <a:solidFill>
              <a:schemeClr val="bg2"/>
            </a:solidFill>
            <a:tailEnd type="none"/>
          </a:ln>
        </p:spPr>
        <p:style>
          <a:lnRef idx="1">
            <a:schemeClr val="accent1"/>
          </a:lnRef>
          <a:fillRef idx="0">
            <a:schemeClr val="accent1"/>
          </a:fillRef>
          <a:effectRef idx="0">
            <a:schemeClr val="accent1"/>
          </a:effectRef>
          <a:fontRef idx="minor">
            <a:schemeClr val="tx1"/>
          </a:fontRef>
        </p:style>
      </p:cxnSp>
      <p:sp>
        <p:nvSpPr>
          <p:cNvPr id="80" name="Content Placeholder 16"/>
          <p:cNvSpPr txBox="1">
            <a:spLocks/>
          </p:cNvSpPr>
          <p:nvPr/>
        </p:nvSpPr>
        <p:spPr bwMode="gray">
          <a:xfrm>
            <a:off x="5162550" y="2295575"/>
            <a:ext cx="4084638" cy="1687641"/>
          </a:xfrm>
          <a:prstGeom prst="rect">
            <a:avLst/>
          </a:prstGeom>
          <a:solidFill>
            <a:schemeClr val="bg1"/>
          </a:solidFill>
          <a:ln>
            <a:noFill/>
          </a:ln>
          <a:effectLst/>
          <a:extLst/>
        </p:spPr>
        <p:txBody>
          <a:bodyPr vert="horz" wrap="square" lIns="0" tIns="0" rIns="0" bIns="0" numCol="1" anchor="t" anchorCtr="0" compatLnSpc="1">
            <a:prstTxWarp prst="textNoShape">
              <a:avLst/>
            </a:prstTxWarp>
            <a:sp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lvl="0">
              <a:lnSpc>
                <a:spcPct val="100000"/>
              </a:lnSpc>
              <a:buSzPct val="100000"/>
            </a:pPr>
            <a:r>
              <a:rPr lang="en-US" kern="0" dirty="0" smtClean="0">
                <a:solidFill>
                  <a:srgbClr val="000000"/>
                </a:solidFill>
                <a:latin typeface="Arial"/>
              </a:rPr>
              <a:t>This metric tracks the SBNA’s number of counterparties with internal Santander Risk Rating below 5.0 and exposure &gt; $100M</a:t>
            </a:r>
          </a:p>
          <a:p>
            <a:pPr lvl="0">
              <a:lnSpc>
                <a:spcPct val="100000"/>
              </a:lnSpc>
              <a:buSzPct val="100000"/>
            </a:pPr>
            <a:r>
              <a:rPr lang="en-US" kern="0" dirty="0" smtClean="0">
                <a:solidFill>
                  <a:srgbClr val="000000"/>
                </a:solidFill>
                <a:latin typeface="Arial"/>
              </a:rPr>
              <a:t>The threshold definition was not updated from 2015</a:t>
            </a:r>
          </a:p>
          <a:p>
            <a:pPr>
              <a:lnSpc>
                <a:spcPct val="100000"/>
              </a:lnSpc>
              <a:buSzPct val="100000"/>
            </a:pPr>
            <a:r>
              <a:rPr lang="en-US" kern="0" dirty="0" smtClean="0">
                <a:solidFill>
                  <a:srgbClr val="000000"/>
                </a:solidFill>
                <a:latin typeface="Arial"/>
              </a:rPr>
              <a:t>Metric limits remain the same as 2015 (zero tolerance)</a:t>
            </a:r>
            <a:endParaRPr lang="en-US" kern="0" dirty="0">
              <a:solidFill>
                <a:srgbClr val="000000"/>
              </a:solidFill>
              <a:latin typeface="Arial"/>
            </a:endParaRPr>
          </a:p>
        </p:txBody>
      </p:sp>
      <p:sp>
        <p:nvSpPr>
          <p:cNvPr id="49" name="Footnote"/>
          <p:cNvSpPr/>
          <p:nvPr/>
        </p:nvSpPr>
        <p:spPr bwMode="auto">
          <a:xfrm>
            <a:off x="1889851" y="6335084"/>
            <a:ext cx="6814003"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spAutoFit/>
          </a:bodyPr>
          <a:lstStyle/>
          <a:p>
            <a:pPr algn="l">
              <a:lnSpc>
                <a:spcPct val="100000"/>
              </a:lnSpc>
              <a:spcBef>
                <a:spcPts val="0"/>
              </a:spcBef>
              <a:spcAft>
                <a:spcPts val="0"/>
              </a:spcAft>
            </a:pPr>
            <a:r>
              <a:rPr lang="en-US" sz="800" dirty="0">
                <a:latin typeface="Arial" panose="020B0604020202020204" pitchFamily="34" charset="0"/>
                <a:cs typeface="Arial" panose="020B0604020202020204" pitchFamily="34" charset="0"/>
                <a:sym typeface="Arial"/>
              </a:rPr>
              <a:t>Source: </a:t>
            </a:r>
            <a:r>
              <a:rPr lang="en-US" sz="800" dirty="0" smtClean="0">
                <a:latin typeface="Arial" panose="020B0604020202020204" pitchFamily="34" charset="0"/>
                <a:cs typeface="Arial" panose="020B0604020202020204" pitchFamily="34" charset="0"/>
                <a:sym typeface="Arial"/>
              </a:rPr>
              <a:t>SHUSA RAS monthly reports (July 2015 – March 2016)</a:t>
            </a:r>
            <a:endParaRPr lang="en-US" sz="800" dirty="0">
              <a:latin typeface="Arial" panose="020B0604020202020204" pitchFamily="34" charset="0"/>
              <a:cs typeface="Arial" panose="020B0604020202020204" pitchFamily="34" charset="0"/>
              <a:sym typeface="Arial"/>
            </a:endParaRPr>
          </a:p>
        </p:txBody>
      </p:sp>
      <p:sp>
        <p:nvSpPr>
          <p:cNvPr id="66" name="Content Placeholder 1"/>
          <p:cNvSpPr>
            <a:spLocks noGrp="1"/>
          </p:cNvSpPr>
          <p:nvPr>
            <p:ph sz="quarter" idx="11"/>
          </p:nvPr>
        </p:nvSpPr>
        <p:spPr>
          <a:xfrm>
            <a:off x="348437" y="452510"/>
            <a:ext cx="8666245" cy="435610"/>
          </a:xfrm>
        </p:spPr>
        <p:txBody>
          <a:bodyPr/>
          <a:lstStyle/>
          <a:p>
            <a:r>
              <a:rPr lang="en-US" dirty="0" smtClean="0"/>
              <a:t>Calibration: </a:t>
            </a:r>
            <a:r>
              <a:rPr lang="en-US" b="0" dirty="0" smtClean="0"/>
              <a:t>Obligor </a:t>
            </a:r>
            <a:r>
              <a:rPr lang="en-US" b="0" dirty="0"/>
              <a:t>Rating </a:t>
            </a:r>
            <a:r>
              <a:rPr lang="en-US" b="0" dirty="0" smtClean="0"/>
              <a:t>Exposure</a:t>
            </a:r>
            <a:endParaRPr lang="en-US" b="0" dirty="0"/>
          </a:p>
        </p:txBody>
      </p:sp>
      <p:graphicFrame>
        <p:nvGraphicFramePr>
          <p:cNvPr id="119" name="Object 118"/>
          <p:cNvGraphicFramePr>
            <a:graphicFrameLocks/>
          </p:cNvGraphicFramePr>
          <p:nvPr>
            <p:custDataLst>
              <p:tags r:id="rId4"/>
            </p:custDataLst>
            <p:extLst>
              <p:ext uri="{D42A27DB-BD31-4B8C-83A1-F6EECF244321}">
                <p14:modId xmlns:p14="http://schemas.microsoft.com/office/powerpoint/2010/main" val="881264252"/>
              </p:ext>
            </p:extLst>
          </p:nvPr>
        </p:nvGraphicFramePr>
        <p:xfrm>
          <a:off x="266700" y="2019300"/>
          <a:ext cx="3771900" cy="3457575"/>
        </p:xfrm>
        <a:graphic>
          <a:graphicData uri="http://schemas.openxmlformats.org/presentationml/2006/ole">
            <mc:AlternateContent xmlns:mc="http://schemas.openxmlformats.org/markup-compatibility/2006">
              <mc:Choice xmlns:v="urn:schemas-microsoft-com:vml" Requires="v">
                <p:oleObj spid="_x0000_s230949" name="Chart" r:id="rId18" imgW="3771900" imgH="3457575" progId="MSGraph.Chart.8">
                  <p:embed followColorScheme="full"/>
                </p:oleObj>
              </mc:Choice>
              <mc:Fallback>
                <p:oleObj name="Chart" r:id="rId18" imgW="3771900" imgH="3457575" progId="MSGraph.Chart.8">
                  <p:embed followColorScheme="full"/>
                  <p:pic>
                    <p:nvPicPr>
                      <p:cNvPr id="0" name=""/>
                      <p:cNvPicPr/>
                      <p:nvPr/>
                    </p:nvPicPr>
                    <p:blipFill>
                      <a:blip r:embed="rId19"/>
                      <a:stretch>
                        <a:fillRect/>
                      </a:stretch>
                    </p:blipFill>
                    <p:spPr>
                      <a:xfrm>
                        <a:off x="266700" y="2019300"/>
                        <a:ext cx="3771900" cy="3457575"/>
                      </a:xfrm>
                      <a:prstGeom prst="rect">
                        <a:avLst/>
                      </a:prstGeom>
                    </p:spPr>
                  </p:pic>
                </p:oleObj>
              </mc:Fallback>
            </mc:AlternateContent>
          </a:graphicData>
        </a:graphic>
      </p:graphicFrame>
      <p:sp>
        <p:nvSpPr>
          <p:cNvPr id="136" name="Text Placeholder 21"/>
          <p:cNvSpPr>
            <a:spLocks noGrp="1"/>
          </p:cNvSpPr>
          <p:nvPr>
            <p:custDataLst>
              <p:tags r:id="rId5"/>
            </p:custDataLst>
          </p:nvPr>
        </p:nvSpPr>
        <p:spPr bwMode="auto">
          <a:xfrm>
            <a:off x="3606800" y="5327650"/>
            <a:ext cx="274638" cy="3048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621A7BE3-B626-4740-AD34-F5B60D7DB74B}" type="datetime'''''''Ma''''''''''''''''''''r''''''''''''-''''''''''''''1''6'">
              <a:rPr lang="en-US" sz="1000">
                <a:latin typeface="Arial"/>
                <a:cs typeface="Arial"/>
                <a:sym typeface="Arial"/>
              </a:rPr>
              <a:pPr marL="0" indent="0" algn="ctr">
                <a:lnSpc>
                  <a:spcPct val="100000"/>
                </a:lnSpc>
                <a:spcBef>
                  <a:spcPct val="0"/>
                </a:spcBef>
                <a:buNone/>
              </a:pPr>
              <a:t>Mar-16</a:t>
            </a:fld>
            <a:endParaRPr lang="en-US" sz="1000" dirty="0">
              <a:latin typeface="Arial"/>
              <a:cs typeface="Arial"/>
              <a:sym typeface="Arial"/>
            </a:endParaRPr>
          </a:p>
        </p:txBody>
      </p:sp>
      <p:sp>
        <p:nvSpPr>
          <p:cNvPr id="125" name="Text Placeholder 27"/>
          <p:cNvSpPr>
            <a:spLocks noGrp="1"/>
          </p:cNvSpPr>
          <p:nvPr>
            <p:custDataLst>
              <p:tags r:id="rId6"/>
            </p:custDataLst>
          </p:nvPr>
        </p:nvSpPr>
        <p:spPr bwMode="auto">
          <a:xfrm>
            <a:off x="631825" y="5327650"/>
            <a:ext cx="357188" cy="1524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C8948EA5-7488-46E9-9957-48DC5D9972B0}" type="datetime'''J''u''''''''l''''-1''''''''''''''''''''''''5'''">
              <a:rPr lang="en-US" sz="1000">
                <a:latin typeface="Arial"/>
                <a:cs typeface="Arial"/>
                <a:sym typeface="Arial"/>
              </a:rPr>
              <a:pPr/>
              <a:t>Jul-15</a:t>
            </a:fld>
            <a:endParaRPr lang="en-US" sz="1000" dirty="0">
              <a:latin typeface="Arial"/>
              <a:cs typeface="Arial"/>
              <a:sym typeface="Arial"/>
            </a:endParaRPr>
          </a:p>
        </p:txBody>
      </p:sp>
      <p:sp>
        <p:nvSpPr>
          <p:cNvPr id="127" name="Text Placeholder 30"/>
          <p:cNvSpPr>
            <a:spLocks noGrp="1"/>
          </p:cNvSpPr>
          <p:nvPr>
            <p:custDataLst>
              <p:tags r:id="rId7"/>
            </p:custDataLst>
          </p:nvPr>
        </p:nvSpPr>
        <p:spPr bwMode="auto">
          <a:xfrm>
            <a:off x="1784350" y="5327650"/>
            <a:ext cx="252413" cy="3048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8BBB0098-F9CE-40FB-8A50-1B541A905529}" type="datetime'''''''''''''''O''''c''''t''''''''''-''''''''''1''''''''''''5'">
              <a:rPr lang="en-US" sz="1000">
                <a:latin typeface="Arial"/>
                <a:cs typeface="Arial"/>
                <a:sym typeface="Arial"/>
              </a:rPr>
              <a:pPr/>
              <a:t>Oct-15</a:t>
            </a:fld>
            <a:endParaRPr lang="en-US" sz="1000" dirty="0">
              <a:latin typeface="Arial"/>
              <a:cs typeface="Arial"/>
              <a:sym typeface="Arial"/>
            </a:endParaRPr>
          </a:p>
        </p:txBody>
      </p:sp>
      <p:sp>
        <p:nvSpPr>
          <p:cNvPr id="123" name="Text Placeholder 28"/>
          <p:cNvSpPr>
            <a:spLocks noGrp="1"/>
          </p:cNvSpPr>
          <p:nvPr>
            <p:custDataLst>
              <p:tags r:id="rId8"/>
            </p:custDataLst>
          </p:nvPr>
        </p:nvSpPr>
        <p:spPr bwMode="auto">
          <a:xfrm>
            <a:off x="1036638" y="5327650"/>
            <a:ext cx="279400" cy="3048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FEB2AD63-E28C-412A-8BB6-AF0B73122799}" type="datetime'''''''''A''''u''g''''''''''-15'''''''''''">
              <a:rPr lang="en-US" sz="1000">
                <a:latin typeface="Arial"/>
                <a:cs typeface="Arial"/>
                <a:sym typeface="Arial"/>
              </a:rPr>
              <a:pPr/>
              <a:t>Aug-15</a:t>
            </a:fld>
            <a:endParaRPr lang="en-US" sz="1000" dirty="0">
              <a:latin typeface="Arial"/>
              <a:cs typeface="Arial"/>
              <a:sym typeface="Arial"/>
            </a:endParaRPr>
          </a:p>
        </p:txBody>
      </p:sp>
      <p:sp>
        <p:nvSpPr>
          <p:cNvPr id="126" name="Text Placeholder 29"/>
          <p:cNvSpPr>
            <a:spLocks noGrp="1"/>
          </p:cNvSpPr>
          <p:nvPr>
            <p:custDataLst>
              <p:tags r:id="rId9"/>
            </p:custDataLst>
          </p:nvPr>
        </p:nvSpPr>
        <p:spPr bwMode="auto">
          <a:xfrm>
            <a:off x="1403350" y="5327650"/>
            <a:ext cx="279400" cy="3048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BD3B0E1A-4FA9-4016-A1A3-D18104AED149}" type="datetime'S''''''''''ep''-''''''''''15'''''''''''''''''''''''''''''''''">
              <a:rPr lang="en-US" sz="1000">
                <a:latin typeface="Arial"/>
                <a:cs typeface="Arial"/>
                <a:sym typeface="Arial"/>
              </a:rPr>
              <a:pPr/>
              <a:t>Sep-15</a:t>
            </a:fld>
            <a:endParaRPr lang="en-US" sz="1000" dirty="0">
              <a:latin typeface="Arial"/>
              <a:cs typeface="Arial"/>
              <a:sym typeface="Arial"/>
            </a:endParaRPr>
          </a:p>
        </p:txBody>
      </p:sp>
      <p:sp>
        <p:nvSpPr>
          <p:cNvPr id="128" name="Text Placeholder 31"/>
          <p:cNvSpPr>
            <a:spLocks noGrp="1"/>
          </p:cNvSpPr>
          <p:nvPr>
            <p:custDataLst>
              <p:tags r:id="rId10"/>
            </p:custDataLst>
          </p:nvPr>
        </p:nvSpPr>
        <p:spPr bwMode="auto">
          <a:xfrm>
            <a:off x="2136775" y="5327650"/>
            <a:ext cx="280988" cy="3048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11FEE842-46C0-4647-A143-275E77A155FA}" type="datetime'''''''''''N''''''''o''''''''v''''''''''-''''''15'">
              <a:rPr lang="en-US" sz="1000">
                <a:latin typeface="Arial"/>
                <a:cs typeface="Arial"/>
                <a:sym typeface="Arial"/>
              </a:rPr>
              <a:pPr/>
              <a:t>Nov-15</a:t>
            </a:fld>
            <a:endParaRPr lang="en-US" sz="1000" dirty="0">
              <a:latin typeface="Arial"/>
              <a:cs typeface="Arial"/>
              <a:sym typeface="Arial"/>
            </a:endParaRPr>
          </a:p>
        </p:txBody>
      </p:sp>
      <p:sp>
        <p:nvSpPr>
          <p:cNvPr id="129" name="Text Placeholder 32"/>
          <p:cNvSpPr>
            <a:spLocks noGrp="1"/>
          </p:cNvSpPr>
          <p:nvPr>
            <p:custDataLst>
              <p:tags r:id="rId11"/>
            </p:custDataLst>
          </p:nvPr>
        </p:nvSpPr>
        <p:spPr bwMode="auto">
          <a:xfrm>
            <a:off x="2503488" y="5327650"/>
            <a:ext cx="280988" cy="3048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F1163137-79A5-497A-88A6-1EEF9A2595D4}" type="datetime'D''''''''''''e''''''''''''''''''c-''1''5'">
              <a:rPr lang="en-US" sz="1000">
                <a:latin typeface="Arial"/>
                <a:cs typeface="Arial"/>
                <a:sym typeface="Arial"/>
              </a:rPr>
              <a:pPr/>
              <a:t>Dec-15</a:t>
            </a:fld>
            <a:endParaRPr lang="en-US" sz="1000" dirty="0">
              <a:latin typeface="Arial"/>
              <a:cs typeface="Arial"/>
              <a:sym typeface="Arial"/>
            </a:endParaRPr>
          </a:p>
        </p:txBody>
      </p:sp>
      <p:sp>
        <p:nvSpPr>
          <p:cNvPr id="124" name="Text Placeholder 33"/>
          <p:cNvSpPr>
            <a:spLocks noGrp="1"/>
          </p:cNvSpPr>
          <p:nvPr>
            <p:custDataLst>
              <p:tags r:id="rId12"/>
            </p:custDataLst>
          </p:nvPr>
        </p:nvSpPr>
        <p:spPr bwMode="auto">
          <a:xfrm>
            <a:off x="2881313" y="5327650"/>
            <a:ext cx="258763" cy="3048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283B2392-2113-49BB-A41E-ED99ABFC752E}" type="datetime'''J''''an''''''-1''''6'''''''''''''''''''">
              <a:rPr lang="en-US" sz="1000">
                <a:latin typeface="Arial"/>
                <a:cs typeface="Arial"/>
                <a:sym typeface="Arial"/>
              </a:rPr>
              <a:pPr/>
              <a:t>Jan-16</a:t>
            </a:fld>
            <a:endParaRPr lang="en-US" sz="1000" dirty="0">
              <a:latin typeface="Arial"/>
              <a:cs typeface="Arial"/>
              <a:sym typeface="Arial"/>
            </a:endParaRPr>
          </a:p>
        </p:txBody>
      </p:sp>
      <p:sp>
        <p:nvSpPr>
          <p:cNvPr id="134" name="Text Placeholder 19"/>
          <p:cNvSpPr>
            <a:spLocks noGrp="1"/>
          </p:cNvSpPr>
          <p:nvPr>
            <p:custDataLst>
              <p:tags r:id="rId13"/>
            </p:custDataLst>
          </p:nvPr>
        </p:nvSpPr>
        <p:spPr bwMode="auto">
          <a:xfrm>
            <a:off x="3240088" y="5327650"/>
            <a:ext cx="273050" cy="3048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9BB50931-B5DE-458B-A93C-58CAE9D3469D}" type="datetime'''''''F''''''''e''''''''''b-16'''''''''">
              <a:rPr lang="en-US" sz="1000">
                <a:latin typeface="Arial"/>
                <a:cs typeface="Arial"/>
                <a:sym typeface="Arial"/>
              </a:rPr>
              <a:pPr/>
              <a:t>Feb-16</a:t>
            </a:fld>
            <a:endParaRPr lang="en-US" sz="1000" dirty="0">
              <a:latin typeface="Arial"/>
              <a:cs typeface="Arial"/>
              <a:sym typeface="Arial"/>
            </a:endParaRPr>
          </a:p>
        </p:txBody>
      </p:sp>
      <p:cxnSp>
        <p:nvCxnSpPr>
          <p:cNvPr id="130" name="Straight Connector 129"/>
          <p:cNvCxnSpPr/>
          <p:nvPr/>
        </p:nvCxnSpPr>
        <p:spPr bwMode="auto">
          <a:xfrm flipH="1">
            <a:off x="620155" y="5198729"/>
            <a:ext cx="3358989" cy="0"/>
          </a:xfrm>
          <a:prstGeom prst="line">
            <a:avLst/>
          </a:prstGeom>
          <a:solidFill>
            <a:schemeClr val="accent1"/>
          </a:solidFill>
          <a:ln w="19050" cap="flat" cmpd="sng" algn="ctr">
            <a:solidFill>
              <a:schemeClr val="accent1"/>
            </a:solidFill>
            <a:prstDash val="solid"/>
            <a:round/>
            <a:headEnd type="none" w="med" len="med"/>
            <a:tailEnd type="none" w="med" len="med"/>
          </a:ln>
          <a:effectLst/>
        </p:spPr>
      </p:cxnSp>
      <p:sp>
        <p:nvSpPr>
          <p:cNvPr id="133" name="TextBox 132"/>
          <p:cNvSpPr txBox="1"/>
          <p:nvPr/>
        </p:nvSpPr>
        <p:spPr>
          <a:xfrm>
            <a:off x="3902944" y="4830703"/>
            <a:ext cx="471988" cy="400110"/>
          </a:xfrm>
          <a:prstGeom prst="rect">
            <a:avLst/>
          </a:prstGeom>
          <a:noFill/>
        </p:spPr>
        <p:txBody>
          <a:bodyPr wrap="none" rtlCol="0">
            <a:spAutoFit/>
          </a:bodyPr>
          <a:lstStyle/>
          <a:p>
            <a:pPr>
              <a:lnSpc>
                <a:spcPct val="100000"/>
              </a:lnSpc>
            </a:pPr>
            <a:r>
              <a:rPr lang="en-US" b="1" dirty="0" smtClean="0">
                <a:solidFill>
                  <a:schemeClr val="accent1"/>
                </a:solidFill>
                <a:latin typeface="Arial" panose="020B0604020202020204" pitchFamily="34" charset="0"/>
                <a:cs typeface="Arial" panose="020B0604020202020204" pitchFamily="34" charset="0"/>
              </a:rPr>
              <a:t>Red limit </a:t>
            </a:r>
          </a:p>
          <a:p>
            <a:pPr>
              <a:lnSpc>
                <a:spcPct val="100000"/>
              </a:lnSpc>
            </a:pPr>
            <a:r>
              <a:rPr lang="en-US" b="1" dirty="0" smtClean="0">
                <a:solidFill>
                  <a:schemeClr val="accent1"/>
                </a:solidFill>
                <a:latin typeface="Arial" panose="020B0604020202020204" pitchFamily="34" charset="0"/>
                <a:cs typeface="Arial" panose="020B0604020202020204" pitchFamily="34" charset="0"/>
              </a:rPr>
              <a:t>0</a:t>
            </a:r>
            <a:endParaRPr lang="en-US" b="1" dirty="0">
              <a:solidFill>
                <a:schemeClr val="accent1"/>
              </a:solidFill>
              <a:latin typeface="Arial" panose="020B0604020202020204" pitchFamily="34" charset="0"/>
              <a:cs typeface="Arial" panose="020B0604020202020204" pitchFamily="34" charset="0"/>
            </a:endParaRPr>
          </a:p>
        </p:txBody>
      </p:sp>
      <p:grpSp>
        <p:nvGrpSpPr>
          <p:cNvPr id="28" name="Group 27"/>
          <p:cNvGrpSpPr/>
          <p:nvPr/>
        </p:nvGrpSpPr>
        <p:grpSpPr>
          <a:xfrm>
            <a:off x="443921" y="72184"/>
            <a:ext cx="3958246" cy="189008"/>
            <a:chOff x="403281" y="164517"/>
            <a:chExt cx="3958246" cy="189008"/>
          </a:xfrm>
        </p:grpSpPr>
        <p:sp>
          <p:nvSpPr>
            <p:cNvPr id="29" name="Text Box 75"/>
            <p:cNvSpPr txBox="1">
              <a:spLocks noChangeArrowheads="1"/>
            </p:cNvSpPr>
            <p:nvPr/>
          </p:nvSpPr>
          <p:spPr bwMode="gray">
            <a:xfrm>
              <a:off x="636148" y="166688"/>
              <a:ext cx="3725379" cy="184666"/>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none" lIns="0" tIns="0" rIns="0" bIns="0">
              <a:spAutoFit/>
            </a:bodyPr>
            <a:lstStyle/>
            <a:p>
              <a:pPr algn="l">
                <a:lnSpc>
                  <a:spcPct val="100000"/>
                </a:lnSpc>
              </a:pPr>
              <a:r>
                <a:rPr lang="en-US" sz="1200" dirty="0">
                  <a:solidFill>
                    <a:srgbClr val="FF0000"/>
                  </a:solidFill>
                </a:rPr>
                <a:t>Credit </a:t>
              </a:r>
              <a:r>
                <a:rPr lang="en-US" sz="1200" dirty="0" smtClean="0">
                  <a:solidFill>
                    <a:srgbClr val="FF0000"/>
                  </a:solidFill>
                </a:rPr>
                <a:t>risk – Concentration: </a:t>
              </a:r>
              <a:r>
                <a:rPr lang="en-US" sz="1200" dirty="0">
                  <a:solidFill>
                    <a:schemeClr val="accent1"/>
                  </a:solidFill>
                </a:rPr>
                <a:t>Calibration – </a:t>
              </a:r>
              <a:r>
                <a:rPr lang="en-US" sz="1200" dirty="0" smtClean="0">
                  <a:solidFill>
                    <a:srgbClr val="FF0000"/>
                  </a:solidFill>
                </a:rPr>
                <a:t>Obligor rating</a:t>
              </a:r>
              <a:endParaRPr lang="en-US" sz="1200" dirty="0">
                <a:solidFill>
                  <a:srgbClr val="FF0000"/>
                </a:solidFill>
              </a:endParaRPr>
            </a:p>
          </p:txBody>
        </p:sp>
        <p:sp>
          <p:nvSpPr>
            <p:cNvPr id="30" name="Oval 29"/>
            <p:cNvSpPr/>
            <p:nvPr/>
          </p:nvSpPr>
          <p:spPr bwMode="auto">
            <a:xfrm>
              <a:off x="403281" y="164517"/>
              <a:ext cx="189008" cy="189008"/>
            </a:xfrm>
            <a:prstGeom prst="ellipse">
              <a:avLst/>
            </a:prstGeom>
            <a:solidFill>
              <a:srgbClr val="FF000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lang="en-US" b="1" dirty="0">
                  <a:solidFill>
                    <a:schemeClr val="bg1"/>
                  </a:solidFill>
                  <a:ea typeface="ＭＳ Ｐゴシック" pitchFamily="-112" charset="-128"/>
                  <a:cs typeface="ＭＳ Ｐゴシック" pitchFamily="-112" charset="-128"/>
                </a:rPr>
                <a:t>2</a:t>
              </a:r>
              <a:endParaRPr kumimoji="0" lang="en-US" b="1" i="0" u="none" strike="noStrike" cap="none" normalizeH="0" baseline="0" dirty="0">
                <a:ln>
                  <a:noFill/>
                </a:ln>
                <a:solidFill>
                  <a:schemeClr val="bg1"/>
                </a:solidFill>
                <a:effectLst/>
                <a:latin typeface="Arial" charset="0"/>
                <a:ea typeface="ＭＳ Ｐゴシック" pitchFamily="-112" charset="-128"/>
                <a:cs typeface="ＭＳ Ｐゴシック" pitchFamily="-112" charset="-128"/>
              </a:endParaRPr>
            </a:p>
          </p:txBody>
        </p:sp>
      </p:grpSp>
    </p:spTree>
    <p:extLst>
      <p:ext uri="{BB962C8B-B14F-4D97-AF65-F5344CB8AC3E}">
        <p14:creationId xmlns:p14="http://schemas.microsoft.com/office/powerpoint/2010/main" val="3852331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GB" dirty="0" smtClean="0">
                <a:solidFill>
                  <a:srgbClr val="FF0000"/>
                </a:solidFill>
              </a:rPr>
              <a:t>4.</a:t>
            </a:r>
            <a:r>
              <a:rPr lang="en-GB" dirty="0" smtClean="0"/>
              <a:t> Liquidity / funding risk</a:t>
            </a:r>
            <a:endParaRPr lang="en-GB" b="0" dirty="0"/>
          </a:p>
        </p:txBody>
      </p:sp>
    </p:spTree>
    <p:extLst>
      <p:ext uri="{BB962C8B-B14F-4D97-AF65-F5344CB8AC3E}">
        <p14:creationId xmlns:p14="http://schemas.microsoft.com/office/powerpoint/2010/main" val="10432506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23"/>
          <p:cNvSpPr txBox="1"/>
          <p:nvPr/>
        </p:nvSpPr>
        <p:spPr>
          <a:xfrm>
            <a:off x="1966867" y="1110099"/>
            <a:ext cx="2044149" cy="211468"/>
          </a:xfrm>
          <a:prstGeom prst="rect">
            <a:avLst/>
          </a:prstGeom>
          <a:noFill/>
        </p:spPr>
        <p:txBody>
          <a:bodyPr wrap="none" rtlCol="0">
            <a:spAutoFit/>
          </a:bodyPr>
          <a:lstStyle/>
          <a:p>
            <a:pPr eaLnBrk="1" hangingPunct="1">
              <a:lnSpc>
                <a:spcPct val="86000"/>
              </a:lnSpc>
            </a:pPr>
            <a:r>
              <a:rPr lang="en-US" sz="900" dirty="0" smtClean="0">
                <a:solidFill>
                  <a:srgbClr val="000000"/>
                </a:solidFill>
                <a:ea typeface="ＭＳ Ｐゴシック"/>
              </a:rPr>
              <a:t>* </a:t>
            </a:r>
            <a:r>
              <a:rPr lang="en-US" sz="900" dirty="0">
                <a:solidFill>
                  <a:srgbClr val="000000"/>
                </a:solidFill>
                <a:ea typeface="ＭＳ Ｐゴシック"/>
              </a:rPr>
              <a:t>R</a:t>
            </a:r>
            <a:r>
              <a:rPr lang="en-US" sz="900" dirty="0" smtClean="0">
                <a:solidFill>
                  <a:srgbClr val="000000"/>
                </a:solidFill>
                <a:ea typeface="ＭＳ Ｐゴシック"/>
              </a:rPr>
              <a:t>eported in Santander Group RAS</a:t>
            </a:r>
            <a:endParaRPr lang="en-US" sz="900" dirty="0">
              <a:solidFill>
                <a:srgbClr val="000000"/>
              </a:solidFill>
              <a:ea typeface="ＭＳ Ｐゴシック"/>
            </a:endParaRPr>
          </a:p>
        </p:txBody>
      </p:sp>
      <p:sp>
        <p:nvSpPr>
          <p:cNvPr id="25" name="TextBox 24"/>
          <p:cNvSpPr txBox="1"/>
          <p:nvPr/>
        </p:nvSpPr>
        <p:spPr>
          <a:xfrm>
            <a:off x="366713" y="1110099"/>
            <a:ext cx="639147" cy="211468"/>
          </a:xfrm>
          <a:prstGeom prst="rect">
            <a:avLst/>
          </a:prstGeom>
          <a:noFill/>
        </p:spPr>
        <p:txBody>
          <a:bodyPr wrap="square" rtlCol="0">
            <a:spAutoFit/>
          </a:bodyPr>
          <a:lstStyle/>
          <a:p>
            <a:r>
              <a:rPr lang="en-GB" sz="900" b="1" dirty="0" smtClean="0"/>
              <a:t>Legend</a:t>
            </a:r>
            <a:endParaRPr lang="en-GB" sz="900" b="1" dirty="0"/>
          </a:p>
        </p:txBody>
      </p:sp>
      <p:sp>
        <p:nvSpPr>
          <p:cNvPr id="26" name="TextBox 25"/>
          <p:cNvSpPr txBox="1"/>
          <p:nvPr/>
        </p:nvSpPr>
        <p:spPr>
          <a:xfrm>
            <a:off x="1054194" y="1110099"/>
            <a:ext cx="864339" cy="211468"/>
          </a:xfrm>
          <a:prstGeom prst="rect">
            <a:avLst/>
          </a:prstGeom>
          <a:noFill/>
        </p:spPr>
        <p:txBody>
          <a:bodyPr wrap="none" rtlCol="0">
            <a:spAutoFit/>
          </a:bodyPr>
          <a:lstStyle/>
          <a:p>
            <a:pPr eaLnBrk="1" hangingPunct="1">
              <a:lnSpc>
                <a:spcPct val="86000"/>
              </a:lnSpc>
            </a:pPr>
            <a:r>
              <a:rPr lang="en-US" sz="900" b="1" i="1" dirty="0" smtClean="0">
                <a:solidFill>
                  <a:srgbClr val="008AB3"/>
                </a:solidFill>
                <a:ea typeface="ＭＳ Ｐゴシック"/>
              </a:rPr>
              <a:t>New metrics</a:t>
            </a:r>
          </a:p>
        </p:txBody>
      </p:sp>
      <p:sp>
        <p:nvSpPr>
          <p:cNvPr id="19" name="Content Placeholder 1"/>
          <p:cNvSpPr>
            <a:spLocks noGrp="1"/>
          </p:cNvSpPr>
          <p:nvPr>
            <p:ph sz="quarter" idx="11"/>
          </p:nvPr>
        </p:nvSpPr>
        <p:spPr/>
        <p:txBody>
          <a:bodyPr/>
          <a:lstStyle/>
          <a:p>
            <a:r>
              <a:rPr lang="en-US" dirty="0" smtClean="0"/>
              <a:t>Limit overview: </a:t>
            </a:r>
            <a:r>
              <a:rPr lang="en-US" b="0" dirty="0"/>
              <a:t>Liquidity/funding risk</a:t>
            </a:r>
            <a:endParaRPr lang="en-GB" dirty="0"/>
          </a:p>
        </p:txBody>
      </p:sp>
      <p:sp>
        <p:nvSpPr>
          <p:cNvPr id="14" name="Footnote"/>
          <p:cNvSpPr/>
          <p:nvPr/>
        </p:nvSpPr>
        <p:spPr bwMode="auto">
          <a:xfrm>
            <a:off x="1901881" y="6347581"/>
            <a:ext cx="5626680" cy="105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spAutoFit/>
          </a:bodyPr>
          <a:lstStyle/>
          <a:p>
            <a:pPr marL="228600" indent="-228600" algn="l" eaLnBrk="1" hangingPunct="1">
              <a:buFont typeface="+mj-lt"/>
              <a:buAutoNum type="arabicPeriod"/>
            </a:pPr>
            <a:r>
              <a:rPr lang="en-US" sz="800" dirty="0" smtClean="0">
                <a:latin typeface="Arial"/>
                <a:ea typeface="ＭＳ Ｐゴシック"/>
                <a:sym typeface="Arial"/>
              </a:rPr>
              <a:t>As </a:t>
            </a:r>
            <a:r>
              <a:rPr lang="en-US" sz="800" dirty="0">
                <a:latin typeface="Arial"/>
                <a:ea typeface="ＭＳ Ｐゴシック"/>
                <a:sym typeface="Arial"/>
              </a:rPr>
              <a:t>of February 2016. Metric is on a 2-month lag</a:t>
            </a:r>
          </a:p>
        </p:txBody>
      </p:sp>
      <p:grpSp>
        <p:nvGrpSpPr>
          <p:cNvPr id="13" name="Group 12"/>
          <p:cNvGrpSpPr/>
          <p:nvPr/>
        </p:nvGrpSpPr>
        <p:grpSpPr>
          <a:xfrm>
            <a:off x="443921" y="72184"/>
            <a:ext cx="2679049" cy="189008"/>
            <a:chOff x="403281" y="164517"/>
            <a:chExt cx="2679049" cy="189008"/>
          </a:xfrm>
        </p:grpSpPr>
        <p:sp>
          <p:nvSpPr>
            <p:cNvPr id="16" name="Text Box 75"/>
            <p:cNvSpPr txBox="1">
              <a:spLocks noChangeArrowheads="1"/>
            </p:cNvSpPr>
            <p:nvPr/>
          </p:nvSpPr>
          <p:spPr bwMode="gray">
            <a:xfrm>
              <a:off x="636148" y="166688"/>
              <a:ext cx="2446182" cy="184666"/>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none" lIns="0" tIns="0" rIns="0" bIns="0">
              <a:spAutoFit/>
            </a:bodyPr>
            <a:lstStyle/>
            <a:p>
              <a:pPr algn="l">
                <a:lnSpc>
                  <a:spcPct val="100000"/>
                </a:lnSpc>
              </a:pPr>
              <a:r>
                <a:rPr lang="en-US" sz="1200" dirty="0">
                  <a:solidFill>
                    <a:srgbClr val="FF0000"/>
                  </a:solidFill>
                </a:rPr>
                <a:t>Liquidity/funding risk: </a:t>
              </a:r>
              <a:r>
                <a:rPr lang="en-US" sz="1200" dirty="0" smtClean="0">
                  <a:solidFill>
                    <a:srgbClr val="FF0000"/>
                  </a:solidFill>
                </a:rPr>
                <a:t>Limit overview</a:t>
              </a:r>
              <a:endParaRPr lang="en-US" sz="1200" dirty="0">
                <a:solidFill>
                  <a:srgbClr val="FF0000"/>
                </a:solidFill>
              </a:endParaRPr>
            </a:p>
          </p:txBody>
        </p:sp>
        <p:sp>
          <p:nvSpPr>
            <p:cNvPr id="20" name="Oval 19"/>
            <p:cNvSpPr/>
            <p:nvPr/>
          </p:nvSpPr>
          <p:spPr bwMode="auto">
            <a:xfrm>
              <a:off x="403281" y="164517"/>
              <a:ext cx="189008" cy="189008"/>
            </a:xfrm>
            <a:prstGeom prst="ellipse">
              <a:avLst/>
            </a:prstGeom>
            <a:solidFill>
              <a:srgbClr val="FF000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lang="en-US" b="1" dirty="0" smtClean="0">
                  <a:solidFill>
                    <a:schemeClr val="bg1"/>
                  </a:solidFill>
                  <a:ea typeface="ＭＳ Ｐゴシック" pitchFamily="-112" charset="-128"/>
                  <a:cs typeface="ＭＳ Ｐゴシック" pitchFamily="-112" charset="-128"/>
                </a:rPr>
                <a:t>4</a:t>
              </a:r>
              <a:endParaRPr kumimoji="0" lang="en-US" b="1" i="0" u="none" strike="noStrike" cap="none" normalizeH="0" baseline="0" dirty="0">
                <a:ln>
                  <a:noFill/>
                </a:ln>
                <a:solidFill>
                  <a:schemeClr val="bg1"/>
                </a:solidFill>
                <a:effectLst/>
                <a:latin typeface="Arial" charset="0"/>
                <a:ea typeface="ＭＳ Ｐゴシック" pitchFamily="-112" charset="-128"/>
                <a:cs typeface="ＭＳ Ｐゴシック" pitchFamily="-112" charset="-128"/>
              </a:endParaRPr>
            </a:p>
          </p:txBody>
        </p:sp>
      </p:grpSp>
      <p:graphicFrame>
        <p:nvGraphicFramePr>
          <p:cNvPr id="17" name="Table 16"/>
          <p:cNvGraphicFramePr>
            <a:graphicFrameLocks noGrp="1"/>
          </p:cNvGraphicFramePr>
          <p:nvPr>
            <p:extLst>
              <p:ext uri="{D42A27DB-BD31-4B8C-83A1-F6EECF244321}">
                <p14:modId xmlns:p14="http://schemas.microsoft.com/office/powerpoint/2010/main" val="967826325"/>
              </p:ext>
            </p:extLst>
          </p:nvPr>
        </p:nvGraphicFramePr>
        <p:xfrm>
          <a:off x="365760" y="1463040"/>
          <a:ext cx="8898757" cy="2503010"/>
        </p:xfrm>
        <a:graphic>
          <a:graphicData uri="http://schemas.openxmlformats.org/drawingml/2006/table">
            <a:tbl>
              <a:tblPr firstRow="1" bandRow="1">
                <a:tableStyleId>{2D5ABB26-0587-4C30-8999-92F81FD0307C}</a:tableStyleId>
              </a:tblPr>
              <a:tblGrid>
                <a:gridCol w="839235"/>
                <a:gridCol w="1313793"/>
                <a:gridCol w="704193"/>
                <a:gridCol w="868155"/>
                <a:gridCol w="868155"/>
                <a:gridCol w="868155"/>
                <a:gridCol w="868155"/>
                <a:gridCol w="868155"/>
                <a:gridCol w="1700761"/>
              </a:tblGrid>
              <a:tr h="0">
                <a:tc rowSpan="2">
                  <a:txBody>
                    <a:bodyPr/>
                    <a:lstStyle/>
                    <a:p>
                      <a:pPr marL="0" marR="0" indent="0" algn="l" defTabSz="457200" rtl="0" eaLnBrk="1" fontAlgn="auto" latinLnBrk="0" hangingPunct="1">
                        <a:lnSpc>
                          <a:spcPct val="100000"/>
                        </a:lnSpc>
                        <a:spcBef>
                          <a:spcPts val="200"/>
                        </a:spcBef>
                        <a:spcAft>
                          <a:spcPts val="200"/>
                        </a:spcAft>
                        <a:buClrTx/>
                        <a:buSzTx/>
                        <a:buFontTx/>
                        <a:buNone/>
                        <a:tabLst/>
                        <a:defRPr/>
                      </a:pPr>
                      <a:r>
                        <a:rPr lang="en-GB" sz="1000" b="1" dirty="0" smtClean="0">
                          <a:solidFill>
                            <a:srgbClr val="FF0000"/>
                          </a:solidFill>
                          <a:latin typeface="Arial" panose="020B0604020202020204" pitchFamily="34" charset="0"/>
                          <a:cs typeface="Arial" panose="020B0604020202020204" pitchFamily="34" charset="0"/>
                        </a:rPr>
                        <a:t>Risk type</a:t>
                      </a:r>
                    </a:p>
                  </a:txBody>
                  <a:tcPr marL="36576" marR="36576" marT="36576" marB="36576"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2">
                  <a:txBody>
                    <a:bodyPr/>
                    <a:lstStyle/>
                    <a:p>
                      <a:pPr>
                        <a:lnSpc>
                          <a:spcPct val="100000"/>
                        </a:lnSpc>
                        <a:spcBef>
                          <a:spcPts val="200"/>
                        </a:spcBef>
                        <a:spcAft>
                          <a:spcPts val="200"/>
                        </a:spcAft>
                      </a:pPr>
                      <a:r>
                        <a:rPr lang="en-GB" sz="1000" b="1" dirty="0" smtClean="0">
                          <a:solidFill>
                            <a:srgbClr val="FF0000"/>
                          </a:solidFill>
                          <a:latin typeface="Arial" panose="020B0604020202020204" pitchFamily="34" charset="0"/>
                          <a:cs typeface="Arial" panose="020B0604020202020204" pitchFamily="34" charset="0"/>
                        </a:rPr>
                        <a:t>Metric</a:t>
                      </a:r>
                      <a:endParaRPr lang="en-GB" sz="1000" b="1" dirty="0">
                        <a:solidFill>
                          <a:srgbClr val="FF0000"/>
                        </a:solidFill>
                        <a:latin typeface="Arial" panose="020B0604020202020204" pitchFamily="34" charset="0"/>
                        <a:cs typeface="Arial" panose="020B0604020202020204" pitchFamily="34" charset="0"/>
                      </a:endParaRPr>
                    </a:p>
                  </a:txBody>
                  <a:tcPr marL="36576" marR="36576" marT="36576" marB="36576"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2">
                  <a:txBody>
                    <a:bodyPr/>
                    <a:lstStyle/>
                    <a:p>
                      <a:pPr>
                        <a:lnSpc>
                          <a:spcPct val="100000"/>
                        </a:lnSpc>
                        <a:spcBef>
                          <a:spcPts val="200"/>
                        </a:spcBef>
                        <a:spcAft>
                          <a:spcPts val="200"/>
                        </a:spcAft>
                      </a:pPr>
                      <a:r>
                        <a:rPr lang="en-GB" sz="1000" b="1" dirty="0" smtClean="0">
                          <a:solidFill>
                            <a:srgbClr val="FF0000"/>
                          </a:solidFill>
                          <a:latin typeface="Arial" panose="020B0604020202020204" pitchFamily="34" charset="0"/>
                          <a:cs typeface="Arial" panose="020B0604020202020204" pitchFamily="34" charset="0"/>
                        </a:rPr>
                        <a:t>Entity</a:t>
                      </a:r>
                      <a:endParaRPr lang="en-GB" sz="1000" b="1" dirty="0">
                        <a:solidFill>
                          <a:srgbClr val="FF0000"/>
                        </a:solidFill>
                        <a:latin typeface="Arial" panose="020B0604020202020204" pitchFamily="34" charset="0"/>
                        <a:cs typeface="Arial" panose="020B0604020202020204" pitchFamily="34" charset="0"/>
                      </a:endParaRPr>
                    </a:p>
                  </a:txBody>
                  <a:tcPr marL="36576" marR="36576" marT="36576" marB="36576"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rowSpan="2">
                  <a:txBody>
                    <a:bodyPr/>
                    <a:lstStyle/>
                    <a:p>
                      <a:pPr algn="ctr">
                        <a:lnSpc>
                          <a:spcPct val="100000"/>
                        </a:lnSpc>
                        <a:spcBef>
                          <a:spcPts val="200"/>
                        </a:spcBef>
                        <a:spcAft>
                          <a:spcPts val="200"/>
                        </a:spcAft>
                      </a:pPr>
                      <a:r>
                        <a:rPr lang="en-GB" sz="1000" b="1" dirty="0" smtClean="0">
                          <a:solidFill>
                            <a:schemeClr val="tx1"/>
                          </a:solidFill>
                          <a:latin typeface="Arial" panose="020B0604020202020204" pitchFamily="34" charset="0"/>
                          <a:cs typeface="Arial" panose="020B0604020202020204" pitchFamily="34" charset="0"/>
                        </a:rPr>
                        <a:t>Mar 16</a:t>
                      </a:r>
                      <a:endParaRPr lang="en-GB" sz="1000" b="1" dirty="0">
                        <a:solidFill>
                          <a:schemeClr val="tx1"/>
                        </a:solidFill>
                        <a:latin typeface="Arial" panose="020B0604020202020204" pitchFamily="34" charset="0"/>
                        <a:cs typeface="Arial" panose="020B0604020202020204" pitchFamily="34" charset="0"/>
                      </a:endParaRPr>
                    </a:p>
                  </a:txBody>
                  <a:tcPr marL="36576" marR="36576" marT="36576" marB="36576"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gridSpan="2">
                  <a:txBody>
                    <a:bodyPr/>
                    <a:lstStyle/>
                    <a:p>
                      <a:pPr algn="ctr">
                        <a:lnSpc>
                          <a:spcPct val="100000"/>
                        </a:lnSpc>
                        <a:spcBef>
                          <a:spcPts val="200"/>
                        </a:spcBef>
                        <a:spcAft>
                          <a:spcPts val="200"/>
                        </a:spcAft>
                      </a:pPr>
                      <a:r>
                        <a:rPr lang="en-GB" sz="1000" b="1" dirty="0" smtClean="0">
                          <a:solidFill>
                            <a:schemeClr val="tx1"/>
                          </a:solidFill>
                          <a:latin typeface="Arial" panose="020B0604020202020204" pitchFamily="34" charset="0"/>
                          <a:cs typeface="Arial" panose="020B0604020202020204" pitchFamily="34" charset="0"/>
                        </a:rPr>
                        <a:t>Amber trigger</a:t>
                      </a:r>
                      <a:endParaRPr lang="en-GB" sz="1000" b="1" dirty="0">
                        <a:solidFill>
                          <a:schemeClr val="tx1"/>
                        </a:solidFill>
                        <a:latin typeface="Arial" panose="020B0604020202020204" pitchFamily="34" charset="0"/>
                        <a:cs typeface="Arial" panose="020B0604020202020204" pitchFamily="34" charset="0"/>
                      </a:endParaRPr>
                    </a:p>
                  </a:txBody>
                  <a:tcPr marL="36576" marR="36576" marT="36576" marB="36576"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hMerge="1">
                  <a:txBody>
                    <a:bodyPr/>
                    <a:lstStyle/>
                    <a:p>
                      <a:endParaRPr lang="en-GB" sz="1000" b="1" dirty="0">
                        <a:solidFill>
                          <a:schemeClr val="tx1"/>
                        </a:solidFill>
                        <a:latin typeface="Arial" panose="020B0604020202020204" pitchFamily="34" charset="0"/>
                        <a:cs typeface="Arial" panose="020B0604020202020204" pitchFamily="34" charset="0"/>
                      </a:endParaRPr>
                    </a:p>
                  </a:txBody>
                  <a:tcPr marL="45720" marR="45720">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solidFill>
                      <a:schemeClr val="bg1">
                        <a:lumMod val="85000"/>
                      </a:schemeClr>
                    </a:solidFill>
                  </a:tcPr>
                </a:tc>
                <a:tc gridSpan="2">
                  <a:txBody>
                    <a:bodyPr/>
                    <a:lstStyle/>
                    <a:p>
                      <a:pPr algn="ctr">
                        <a:lnSpc>
                          <a:spcPct val="100000"/>
                        </a:lnSpc>
                        <a:spcBef>
                          <a:spcPts val="200"/>
                        </a:spcBef>
                        <a:spcAft>
                          <a:spcPts val="200"/>
                        </a:spcAft>
                      </a:pPr>
                      <a:r>
                        <a:rPr lang="en-GB" sz="1000" b="1" dirty="0" smtClean="0">
                          <a:solidFill>
                            <a:schemeClr val="bg1"/>
                          </a:solidFill>
                          <a:latin typeface="Arial" panose="020B0604020202020204" pitchFamily="34" charset="0"/>
                          <a:cs typeface="Arial" panose="020B0604020202020204" pitchFamily="34" charset="0"/>
                        </a:rPr>
                        <a:t>Red</a:t>
                      </a:r>
                      <a:r>
                        <a:rPr lang="en-GB" sz="1000" b="1" baseline="0" dirty="0" smtClean="0">
                          <a:solidFill>
                            <a:schemeClr val="bg1"/>
                          </a:solidFill>
                          <a:latin typeface="Arial" panose="020B0604020202020204" pitchFamily="34" charset="0"/>
                          <a:cs typeface="Arial" panose="020B0604020202020204" pitchFamily="34" charset="0"/>
                        </a:rPr>
                        <a:t> limits</a:t>
                      </a:r>
                      <a:endParaRPr lang="en-GB" sz="1000" b="1" dirty="0">
                        <a:solidFill>
                          <a:schemeClr val="bg1"/>
                        </a:solidFill>
                        <a:latin typeface="Arial" panose="020B0604020202020204" pitchFamily="34" charset="0"/>
                        <a:cs typeface="Arial" panose="020B0604020202020204" pitchFamily="34" charset="0"/>
                      </a:endParaRPr>
                    </a:p>
                  </a:txBody>
                  <a:tcPr marL="36576" marR="36576" marT="36576" marB="36576"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hMerge="1">
                  <a:txBody>
                    <a:bodyPr/>
                    <a:lstStyle/>
                    <a:p>
                      <a:endParaRPr lang="en-GB" sz="1000" b="1" dirty="0">
                        <a:solidFill>
                          <a:schemeClr val="tx1"/>
                        </a:solidFill>
                        <a:latin typeface="Arial" panose="020B0604020202020204" pitchFamily="34" charset="0"/>
                        <a:cs typeface="Arial" panose="020B0604020202020204" pitchFamily="34" charset="0"/>
                      </a:endParaRPr>
                    </a:p>
                  </a:txBody>
                  <a:tcPr marL="45720" marR="45720">
                    <a:lnL w="19050" cap="flat" cmpd="sng" algn="ctr">
                      <a:noFill/>
                      <a:prstDash val="solid"/>
                      <a:round/>
                      <a:headEnd type="none" w="med" len="med"/>
                      <a:tailEnd type="none" w="med" len="med"/>
                    </a:lnL>
                    <a:lnR w="19050" cap="flat" cmpd="sng" algn="ctr">
                      <a:noFill/>
                      <a:prstDash val="sysDash"/>
                      <a:round/>
                      <a:headEnd type="none" w="med" len="med"/>
                      <a:tailEnd type="none" w="med" len="med"/>
                    </a:lnR>
                    <a:lnT w="1905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solidFill>
                      <a:schemeClr val="bg1">
                        <a:lumMod val="85000"/>
                      </a:schemeClr>
                    </a:solidFill>
                  </a:tcPr>
                </a:tc>
                <a:tc rowSpan="2">
                  <a:txBody>
                    <a:bodyPr/>
                    <a:lstStyle/>
                    <a:p>
                      <a:pPr marL="0" marR="0" indent="0" algn="l" defTabSz="457200" rtl="0" eaLnBrk="1" fontAlgn="auto" latinLnBrk="0" hangingPunct="1">
                        <a:lnSpc>
                          <a:spcPct val="100000"/>
                        </a:lnSpc>
                        <a:spcBef>
                          <a:spcPts val="200"/>
                        </a:spcBef>
                        <a:spcAft>
                          <a:spcPts val="200"/>
                        </a:spcAft>
                        <a:buClrTx/>
                        <a:buSzTx/>
                        <a:buFontTx/>
                        <a:buNone/>
                        <a:tabLst/>
                        <a:defRPr/>
                      </a:pPr>
                      <a:r>
                        <a:rPr lang="en-GB" sz="1000" b="1" dirty="0" smtClean="0">
                          <a:solidFill>
                            <a:srgbClr val="FF0000"/>
                          </a:solidFill>
                          <a:latin typeface="Arial" panose="020B0604020202020204" pitchFamily="34" charset="0"/>
                          <a:cs typeface="Arial" panose="020B0604020202020204" pitchFamily="34" charset="0"/>
                        </a:rPr>
                        <a:t>Justification</a:t>
                      </a:r>
                      <a:r>
                        <a:rPr lang="en-GB" sz="1000" b="1" baseline="0" dirty="0" smtClean="0">
                          <a:solidFill>
                            <a:srgbClr val="FF0000"/>
                          </a:solidFill>
                          <a:latin typeface="Arial" panose="020B0604020202020204" pitchFamily="34" charset="0"/>
                          <a:cs typeface="Arial" panose="020B0604020202020204" pitchFamily="34" charset="0"/>
                        </a:rPr>
                        <a:t> for changes</a:t>
                      </a:r>
                      <a:endParaRPr lang="en-GB" sz="1000" b="1" dirty="0" smtClean="0">
                        <a:solidFill>
                          <a:srgbClr val="FF0000"/>
                        </a:solidFill>
                        <a:latin typeface="Arial" panose="020B0604020202020204" pitchFamily="34" charset="0"/>
                        <a:cs typeface="Arial" panose="020B0604020202020204" pitchFamily="34" charset="0"/>
                      </a:endParaRPr>
                    </a:p>
                  </a:txBody>
                  <a:tcPr marL="36576" marR="36576" marT="36576" marB="36576"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0">
                <a:tc vMerge="1">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GB" sz="1000" b="1" dirty="0" smtClean="0">
                        <a:solidFill>
                          <a:srgbClr val="FF0000"/>
                        </a:solidFill>
                        <a:latin typeface="Arial" panose="020B0604020202020204" pitchFamily="34" charset="0"/>
                        <a:cs typeface="Arial" panose="020B0604020202020204" pitchFamily="34" charset="0"/>
                      </a:endParaRPr>
                    </a:p>
                  </a:txBody>
                  <a:tcPr marL="45720" marR="45720">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solidFill>
                      <a:schemeClr val="bg1"/>
                    </a:solidFill>
                  </a:tcPr>
                </a:tc>
                <a:tc vMerge="1">
                  <a:txBody>
                    <a:bodyPr/>
                    <a:lstStyle/>
                    <a:p>
                      <a:endParaRPr lang="en-GB" sz="1000" b="1" dirty="0">
                        <a:solidFill>
                          <a:srgbClr val="FF0000"/>
                        </a:solidFill>
                        <a:latin typeface="Arial" panose="020B0604020202020204" pitchFamily="34" charset="0"/>
                        <a:cs typeface="Arial" panose="020B0604020202020204" pitchFamily="34" charset="0"/>
                      </a:endParaRPr>
                    </a:p>
                  </a:txBody>
                  <a:tcPr marL="45720" marR="45720">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solidFill>
                      <a:schemeClr val="bg1"/>
                    </a:solidFill>
                  </a:tcPr>
                </a:tc>
                <a:tc vMerge="1">
                  <a:txBody>
                    <a:bodyPr/>
                    <a:lstStyle/>
                    <a:p>
                      <a:endParaRPr lang="en-GB" sz="1000" b="1" dirty="0">
                        <a:solidFill>
                          <a:srgbClr val="FF0000"/>
                        </a:solidFill>
                        <a:latin typeface="Arial" panose="020B0604020202020204" pitchFamily="34" charset="0"/>
                        <a:cs typeface="Arial" panose="020B0604020202020204" pitchFamily="34" charset="0"/>
                      </a:endParaRPr>
                    </a:p>
                  </a:txBody>
                  <a:tcPr marL="45720" marR="45720">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tcPr>
                </a:tc>
                <a:tc vMerge="1">
                  <a:txBody>
                    <a:bodyPr/>
                    <a:lstStyle/>
                    <a:p>
                      <a:pPr algn="ctr"/>
                      <a:endParaRPr lang="en-GB" sz="1100" b="1" dirty="0">
                        <a:solidFill>
                          <a:schemeClr val="tx1"/>
                        </a:solidFill>
                        <a:latin typeface="Arial" panose="020B0604020202020204" pitchFamily="34" charset="0"/>
                        <a:cs typeface="Arial" panose="020B0604020202020204" pitchFamily="34" charset="0"/>
                      </a:endParaRPr>
                    </a:p>
                  </a:txBody>
                  <a:tcPr marL="48014" marR="48014">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solidFill>
                      <a:srgbClr val="FFC000"/>
                    </a:solidFill>
                  </a:tcPr>
                </a:tc>
                <a:tc>
                  <a:txBody>
                    <a:bodyPr/>
                    <a:lstStyle/>
                    <a:p>
                      <a:pPr algn="ctr">
                        <a:lnSpc>
                          <a:spcPct val="100000"/>
                        </a:lnSpc>
                        <a:spcBef>
                          <a:spcPts val="200"/>
                        </a:spcBef>
                        <a:spcAft>
                          <a:spcPts val="200"/>
                        </a:spcAft>
                      </a:pPr>
                      <a:r>
                        <a:rPr lang="en-GB" sz="1000" b="1" dirty="0" smtClean="0">
                          <a:solidFill>
                            <a:schemeClr val="tx1"/>
                          </a:solidFill>
                          <a:latin typeface="Arial" panose="020B0604020202020204" pitchFamily="34" charset="0"/>
                          <a:cs typeface="Arial" panose="020B0604020202020204" pitchFamily="34" charset="0"/>
                        </a:rPr>
                        <a:t>2016</a:t>
                      </a:r>
                      <a:endParaRPr lang="en-GB" sz="1000" b="1" dirty="0">
                        <a:solidFill>
                          <a:schemeClr val="tx1"/>
                        </a:solidFill>
                        <a:latin typeface="Arial" panose="020B0604020202020204" pitchFamily="34" charset="0"/>
                        <a:cs typeface="Arial" panose="020B0604020202020204" pitchFamily="34" charset="0"/>
                      </a:endParaRPr>
                    </a:p>
                  </a:txBody>
                  <a:tcPr marL="36576" marR="36576" marT="36576" marB="36576"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algn="ctr">
                        <a:lnSpc>
                          <a:spcPct val="100000"/>
                        </a:lnSpc>
                        <a:spcBef>
                          <a:spcPts val="200"/>
                        </a:spcBef>
                        <a:spcAft>
                          <a:spcPts val="200"/>
                        </a:spcAft>
                      </a:pPr>
                      <a:r>
                        <a:rPr lang="en-GB" sz="1000" b="1" dirty="0" smtClean="0">
                          <a:solidFill>
                            <a:schemeClr val="tx1"/>
                          </a:solidFill>
                          <a:latin typeface="Arial" panose="020B0604020202020204" pitchFamily="34" charset="0"/>
                          <a:cs typeface="Arial" panose="020B0604020202020204" pitchFamily="34" charset="0"/>
                        </a:rPr>
                        <a:t>2015</a:t>
                      </a:r>
                      <a:endParaRPr lang="en-GB" sz="1000" b="1" dirty="0">
                        <a:solidFill>
                          <a:schemeClr val="tx1"/>
                        </a:solidFill>
                        <a:latin typeface="Arial" panose="020B0604020202020204" pitchFamily="34" charset="0"/>
                        <a:cs typeface="Arial" panose="020B0604020202020204" pitchFamily="34" charset="0"/>
                      </a:endParaRPr>
                    </a:p>
                  </a:txBody>
                  <a:tcPr marL="36576" marR="36576" marT="36576" marB="36576"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lnSpc>
                          <a:spcPct val="100000"/>
                        </a:lnSpc>
                        <a:spcBef>
                          <a:spcPts val="200"/>
                        </a:spcBef>
                        <a:spcAft>
                          <a:spcPts val="200"/>
                        </a:spcAft>
                      </a:pPr>
                      <a:r>
                        <a:rPr lang="en-GB" sz="1000" b="1" dirty="0" smtClean="0">
                          <a:solidFill>
                            <a:schemeClr val="bg1"/>
                          </a:solidFill>
                          <a:latin typeface="Arial" panose="020B0604020202020204" pitchFamily="34" charset="0"/>
                          <a:cs typeface="Arial" panose="020B0604020202020204" pitchFamily="34" charset="0"/>
                        </a:rPr>
                        <a:t>2016</a:t>
                      </a:r>
                      <a:endParaRPr lang="en-GB" sz="1000" b="1" dirty="0">
                        <a:solidFill>
                          <a:schemeClr val="bg1"/>
                        </a:solidFill>
                        <a:latin typeface="Arial" panose="020B0604020202020204" pitchFamily="34" charset="0"/>
                        <a:cs typeface="Arial" panose="020B0604020202020204" pitchFamily="34" charset="0"/>
                      </a:endParaRPr>
                    </a:p>
                  </a:txBody>
                  <a:tcPr marL="36576" marR="36576" marT="36576" marB="36576"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algn="ctr">
                        <a:lnSpc>
                          <a:spcPct val="100000"/>
                        </a:lnSpc>
                        <a:spcBef>
                          <a:spcPts val="200"/>
                        </a:spcBef>
                        <a:spcAft>
                          <a:spcPts val="200"/>
                        </a:spcAft>
                      </a:pPr>
                      <a:r>
                        <a:rPr lang="en-GB" sz="1000" b="1" dirty="0" smtClean="0">
                          <a:solidFill>
                            <a:schemeClr val="tx1"/>
                          </a:solidFill>
                          <a:latin typeface="Arial" panose="020B0604020202020204" pitchFamily="34" charset="0"/>
                          <a:cs typeface="Arial" panose="020B0604020202020204" pitchFamily="34" charset="0"/>
                        </a:rPr>
                        <a:t>2015</a:t>
                      </a:r>
                      <a:endParaRPr lang="en-GB" sz="1000" b="1" dirty="0">
                        <a:solidFill>
                          <a:schemeClr val="tx1"/>
                        </a:solidFill>
                        <a:latin typeface="Arial" panose="020B0604020202020204" pitchFamily="34" charset="0"/>
                        <a:cs typeface="Arial" panose="020B0604020202020204" pitchFamily="34" charset="0"/>
                      </a:endParaRPr>
                    </a:p>
                  </a:txBody>
                  <a:tcPr marL="36576" marR="36576" marT="36576" marB="36576" anchor="ctr">
                    <a:lnL w="19050" cap="flat" cmpd="sng" algn="ctr">
                      <a:noFill/>
                      <a:prstDash val="solid"/>
                      <a:round/>
                      <a:headEnd type="none" w="med" len="med"/>
                      <a:tailEnd type="none" w="med" len="med"/>
                    </a:lnL>
                    <a:lnR w="19050" cap="flat" cmpd="sng" algn="ctr">
                      <a:noFill/>
                      <a:prstDash val="sysDash"/>
                      <a:round/>
                      <a:headEnd type="none" w="med" len="med"/>
                      <a:tailEnd type="none" w="med" len="med"/>
                    </a:lnR>
                    <a:lnT w="12700" cap="flat" cmpd="sng" algn="ctr">
                      <a:solidFill>
                        <a:schemeClr val="accent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vMerge="1">
                  <a:txBody>
                    <a:bodyPr/>
                    <a:lstStyle/>
                    <a:p>
                      <a:pPr algn="ctr">
                        <a:lnSpc>
                          <a:spcPct val="100000"/>
                        </a:lnSpc>
                        <a:spcBef>
                          <a:spcPts val="200"/>
                        </a:spcBef>
                        <a:spcAft>
                          <a:spcPts val="200"/>
                        </a:spcAft>
                      </a:pPr>
                      <a:endParaRPr lang="en-GB" sz="1050" b="1" dirty="0">
                        <a:solidFill>
                          <a:schemeClr val="tx1"/>
                        </a:solidFill>
                        <a:latin typeface="Arial" panose="020B0604020202020204" pitchFamily="34" charset="0"/>
                        <a:cs typeface="Arial" panose="020B0604020202020204" pitchFamily="34" charset="0"/>
                      </a:endParaRPr>
                    </a:p>
                  </a:txBody>
                  <a:tcPr marL="36576" marR="36576" marT="36576" marB="36576">
                    <a:lnL w="19050" cap="flat" cmpd="sng" algn="ctr">
                      <a:noFill/>
                      <a:prstDash val="solid"/>
                      <a:round/>
                      <a:headEnd type="none" w="med" len="med"/>
                      <a:tailEnd type="none" w="med" len="med"/>
                    </a:lnL>
                    <a:lnR w="19050" cap="flat" cmpd="sng" algn="ctr">
                      <a:noFill/>
                      <a:prstDash val="sysDash"/>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0">
                <a:tc rowSpan="5">
                  <a:txBody>
                    <a:bodyPr/>
                    <a:lstStyle/>
                    <a:p>
                      <a:r>
                        <a:rPr lang="en-US" sz="1000" b="1" dirty="0" smtClean="0">
                          <a:latin typeface="Arial" panose="020B0604020202020204" pitchFamily="34" charset="0"/>
                          <a:cs typeface="Arial" panose="020B0604020202020204" pitchFamily="34" charset="0"/>
                        </a:rPr>
                        <a:t>Liquidity</a:t>
                      </a:r>
                      <a:r>
                        <a:rPr lang="en-US" sz="1000" b="1" baseline="0" dirty="0" smtClean="0">
                          <a:latin typeface="Arial" panose="020B0604020202020204" pitchFamily="34" charset="0"/>
                          <a:cs typeface="Arial" panose="020B0604020202020204" pitchFamily="34" charset="0"/>
                        </a:rPr>
                        <a:t>/ funding risk</a:t>
                      </a:r>
                      <a:endParaRPr lang="en-US" sz="1000" b="1" dirty="0">
                        <a:latin typeface="Arial" panose="020B0604020202020204" pitchFamily="34" charset="0"/>
                        <a:cs typeface="Arial" panose="020B0604020202020204" pitchFamily="34" charset="0"/>
                      </a:endParaRPr>
                    </a:p>
                  </a:txBody>
                  <a:tcPr marL="45720" marR="45720">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000" u="none" strike="noStrike" dirty="0" smtClean="0">
                          <a:effectLst/>
                          <a:latin typeface="Arial" panose="020B0604020202020204" pitchFamily="34" charset="0"/>
                          <a:cs typeface="Arial" panose="020B0604020202020204" pitchFamily="34" charset="0"/>
                        </a:rPr>
                        <a:t>*Stressed </a:t>
                      </a:r>
                      <a:r>
                        <a:rPr lang="en-US" sz="1000" u="none" strike="noStrike" dirty="0">
                          <a:effectLst/>
                          <a:latin typeface="Arial" panose="020B0604020202020204" pitchFamily="34" charset="0"/>
                          <a:cs typeface="Arial" panose="020B0604020202020204" pitchFamily="34" charset="0"/>
                        </a:rPr>
                        <a:t>Survival </a:t>
                      </a:r>
                      <a:r>
                        <a:rPr lang="en-US" sz="1000" u="none" strike="noStrike" dirty="0" smtClean="0">
                          <a:effectLst/>
                          <a:latin typeface="Arial" panose="020B0604020202020204" pitchFamily="34" charset="0"/>
                          <a:cs typeface="Arial" panose="020B0604020202020204" pitchFamily="34" charset="0"/>
                        </a:rPr>
                        <a:t>Period </a:t>
                      </a:r>
                      <a:r>
                        <a:rPr lang="en-US" sz="1000" u="none" strike="noStrike" dirty="0">
                          <a:effectLst/>
                          <a:latin typeface="Arial" panose="020B0604020202020204" pitchFamily="34" charset="0"/>
                          <a:cs typeface="Arial" panose="020B0604020202020204" pitchFamily="34" charset="0"/>
                        </a:rPr>
                        <a:t>(days)</a:t>
                      </a:r>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45720" marR="3650" marT="365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2"/>
                      </a:solidFill>
                      <a:prstDash val="solid"/>
                      <a:round/>
                      <a:headEnd type="none" w="med" len="med"/>
                      <a:tailEnd type="none" w="med" len="med"/>
                    </a:lnT>
                    <a:lnB w="12700" cap="flat" cmpd="sng" algn="ctr">
                      <a:solidFill>
                        <a:schemeClr val="bg2"/>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nSpc>
                          <a:spcPts val="1000"/>
                        </a:lnSpc>
                      </a:pPr>
                      <a:r>
                        <a:rPr lang="en-US" sz="1000" b="0" smtClean="0">
                          <a:latin typeface="Arial" panose="020B0604020202020204" pitchFamily="34" charset="0"/>
                          <a:cs typeface="Arial" panose="020B0604020202020204" pitchFamily="34" charset="0"/>
                        </a:rPr>
                        <a:t>SBNA</a:t>
                      </a:r>
                      <a:endParaRPr lang="en-US" sz="1000" b="0" dirty="0">
                        <a:latin typeface="Arial" panose="020B0604020202020204" pitchFamily="34" charset="0"/>
                        <a:cs typeface="Arial" panose="020B0604020202020204" pitchFamily="34" charset="0"/>
                      </a:endParaRPr>
                    </a:p>
                  </a:txBody>
                  <a:tcPr marL="45720" marR="4572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2"/>
                      </a:solidFill>
                      <a:prstDash val="solid"/>
                      <a:round/>
                      <a:headEnd type="none" w="med" len="med"/>
                      <a:tailEnd type="none" w="med" len="med"/>
                    </a:lnT>
                    <a:lnB w="12700" cap="flat" cmpd="sng" algn="ctr">
                      <a:solidFill>
                        <a:schemeClr val="bg2"/>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ct val="100000"/>
                        </a:lnSpc>
                        <a:spcBef>
                          <a:spcPts val="200"/>
                        </a:spcBef>
                        <a:spcAft>
                          <a:spcPts val="200"/>
                        </a:spcAft>
                      </a:pPr>
                      <a:r>
                        <a:rPr lang="en-US" sz="1000" baseline="0" dirty="0" smtClean="0">
                          <a:latin typeface="Arial" panose="020B0604020202020204" pitchFamily="34" charset="0"/>
                          <a:cs typeface="Arial" panose="020B0604020202020204" pitchFamily="34" charset="0"/>
                        </a:rPr>
                        <a:t>120</a:t>
                      </a:r>
                      <a:r>
                        <a:rPr lang="en-US" sz="1000" baseline="30000" dirty="0" smtClean="0">
                          <a:latin typeface="Arial" panose="020B0604020202020204" pitchFamily="34" charset="0"/>
                          <a:cs typeface="Arial" panose="020B0604020202020204" pitchFamily="34" charset="0"/>
                        </a:rPr>
                        <a:t>1</a:t>
                      </a:r>
                      <a:endParaRPr lang="en-US" sz="1000" dirty="0" smtClean="0">
                        <a:latin typeface="Arial" panose="020B0604020202020204" pitchFamily="34" charset="0"/>
                        <a:cs typeface="Arial" panose="020B0604020202020204" pitchFamily="34" charset="0"/>
                      </a:endParaRPr>
                    </a:p>
                  </a:txBody>
                  <a:tcPr marL="36576" marR="36576" marT="36576" marB="36576"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2"/>
                      </a:solidFill>
                      <a:prstDash val="solid"/>
                      <a:round/>
                      <a:headEnd type="none" w="med" len="med"/>
                      <a:tailEnd type="none" w="med" len="med"/>
                    </a:lnT>
                    <a:lnB w="12700" cap="flat" cmpd="sng" algn="ctr">
                      <a:solidFill>
                        <a:schemeClr val="bg2"/>
                      </a:solidFill>
                      <a:prstDash val="sysDash"/>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marL="0" marR="0" indent="0" algn="ctr" defTabSz="457200" rtl="0" eaLnBrk="1" fontAlgn="auto" latinLnBrk="0" hangingPunct="1">
                        <a:lnSpc>
                          <a:spcPct val="100000"/>
                        </a:lnSpc>
                        <a:spcBef>
                          <a:spcPts val="200"/>
                        </a:spcBef>
                        <a:spcAft>
                          <a:spcPts val="200"/>
                        </a:spcAft>
                        <a:buClrTx/>
                        <a:buSzTx/>
                        <a:buFontTx/>
                        <a:buNone/>
                        <a:tabLst/>
                        <a:defRPr/>
                      </a:pPr>
                      <a:r>
                        <a:rPr lang="en-US" sz="1000" dirty="0" smtClean="0">
                          <a:latin typeface="Arial" panose="020B0604020202020204" pitchFamily="34" charset="0"/>
                          <a:cs typeface="Arial" panose="020B0604020202020204" pitchFamily="34" charset="0"/>
                        </a:rPr>
                        <a:t>&lt;=</a:t>
                      </a:r>
                      <a:r>
                        <a:rPr lang="en-US" sz="1000" b="0" i="0" u="none" strike="noStrike" dirty="0" smtClean="0">
                          <a:solidFill>
                            <a:sysClr val="windowText" lastClr="000000"/>
                          </a:solidFill>
                          <a:effectLst/>
                          <a:latin typeface="Arial"/>
                        </a:rPr>
                        <a:t>75</a:t>
                      </a:r>
                    </a:p>
                  </a:txBody>
                  <a:tcPr marL="36576" marR="36576" marT="36576" marB="36576"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2"/>
                      </a:solidFill>
                      <a:prstDash val="solid"/>
                      <a:round/>
                      <a:headEnd type="none" w="med" len="med"/>
                      <a:tailEnd type="none" w="med" len="med"/>
                    </a:lnT>
                    <a:lnB w="12700" cap="flat" cmpd="sng" algn="ctr">
                      <a:solidFill>
                        <a:schemeClr val="bg2"/>
                      </a:solidFill>
                      <a:prstDash val="sysDash"/>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marL="0" marR="0" indent="0" algn="ctr" defTabSz="457200" rtl="0" eaLnBrk="1" fontAlgn="auto" latinLnBrk="0" hangingPunct="1">
                        <a:lnSpc>
                          <a:spcPct val="100000"/>
                        </a:lnSpc>
                        <a:spcBef>
                          <a:spcPts val="200"/>
                        </a:spcBef>
                        <a:spcAft>
                          <a:spcPts val="200"/>
                        </a:spcAft>
                        <a:buClrTx/>
                        <a:buSzTx/>
                        <a:buFontTx/>
                        <a:buNone/>
                        <a:tabLst/>
                        <a:defRPr/>
                      </a:pPr>
                      <a:r>
                        <a:rPr lang="en-US" sz="1000" dirty="0" smtClean="0">
                          <a:latin typeface="Arial" panose="020B0604020202020204" pitchFamily="34" charset="0"/>
                          <a:cs typeface="Arial" panose="020B0604020202020204" pitchFamily="34" charset="0"/>
                        </a:rPr>
                        <a:t>&lt;=</a:t>
                      </a:r>
                      <a:r>
                        <a:rPr lang="en-US" sz="1000" b="0" i="0" kern="1200" dirty="0" smtClean="0">
                          <a:solidFill>
                            <a:sysClr val="windowText" lastClr="000000"/>
                          </a:solidFill>
                          <a:latin typeface="Arial" panose="020B0604020202020204" pitchFamily="34" charset="0"/>
                          <a:ea typeface="+mn-ea"/>
                          <a:cs typeface="Arial" panose="020B0604020202020204" pitchFamily="34" charset="0"/>
                        </a:rPr>
                        <a:t>90</a:t>
                      </a:r>
                    </a:p>
                  </a:txBody>
                  <a:tcPr marL="36576" marR="36576" marT="36576" marB="36576"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2"/>
                      </a:solidFill>
                      <a:prstDash val="solid"/>
                      <a:round/>
                      <a:headEnd type="none" w="med" len="med"/>
                      <a:tailEnd type="none" w="med" len="med"/>
                    </a:lnT>
                    <a:lnB w="12700" cap="flat" cmpd="sng" algn="ctr">
                      <a:solidFill>
                        <a:schemeClr val="bg2"/>
                      </a:solidFill>
                      <a:prstDash val="sysDash"/>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indent="0" algn="ctr" defTabSz="457200" rtl="0" eaLnBrk="1" fontAlgn="auto" latinLnBrk="0" hangingPunct="1">
                        <a:lnSpc>
                          <a:spcPct val="100000"/>
                        </a:lnSpc>
                        <a:spcBef>
                          <a:spcPts val="200"/>
                        </a:spcBef>
                        <a:spcAft>
                          <a:spcPts val="200"/>
                        </a:spcAft>
                        <a:buClrTx/>
                        <a:buSzTx/>
                        <a:buFontTx/>
                        <a:buNone/>
                        <a:tabLst/>
                        <a:defRPr/>
                      </a:pPr>
                      <a:r>
                        <a:rPr lang="en-US" sz="1000" dirty="0" smtClean="0">
                          <a:latin typeface="Arial" panose="020B0604020202020204" pitchFamily="34" charset="0"/>
                          <a:cs typeface="Arial" panose="020B0604020202020204" pitchFamily="34" charset="0"/>
                        </a:rPr>
                        <a:t>&lt;=</a:t>
                      </a:r>
                      <a:r>
                        <a:rPr lang="en-US" sz="1000" b="0" i="0" u="none" strike="noStrike" dirty="0" smtClean="0">
                          <a:solidFill>
                            <a:sysClr val="windowText" lastClr="000000"/>
                          </a:solidFill>
                          <a:effectLst/>
                          <a:latin typeface="Arial"/>
                          <a:cs typeface="+mn-cs"/>
                        </a:rPr>
                        <a:t>45</a:t>
                      </a:r>
                      <a:endParaRPr lang="en-US" sz="1000" b="0" i="0" u="none" strike="noStrike" dirty="0" smtClean="0">
                        <a:solidFill>
                          <a:sysClr val="windowText" lastClr="000000"/>
                        </a:solidFill>
                        <a:effectLst/>
                        <a:latin typeface="Arial"/>
                      </a:endParaRPr>
                    </a:p>
                  </a:txBody>
                  <a:tcPr marL="36576" marR="36576" marT="36576" marB="36576"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2"/>
                      </a:solidFill>
                      <a:prstDash val="solid"/>
                      <a:round/>
                      <a:headEnd type="none" w="med" len="med"/>
                      <a:tailEnd type="none" w="med" len="med"/>
                    </a:lnT>
                    <a:lnB w="12700" cap="flat" cmpd="sng" algn="ctr">
                      <a:solidFill>
                        <a:schemeClr val="bg2"/>
                      </a:solidFill>
                      <a:prstDash val="sysDash"/>
                      <a:round/>
                      <a:headEnd type="none" w="med" len="med"/>
                      <a:tailEnd type="none" w="med" len="med"/>
                    </a:lnB>
                    <a:lnTlToBr w="12700" cmpd="sng">
                      <a:noFill/>
                      <a:prstDash val="solid"/>
                    </a:lnTlToBr>
                    <a:lnBlToTr w="12700" cmpd="sng">
                      <a:noFill/>
                      <a:prstDash val="solid"/>
                    </a:lnBlToTr>
                    <a:solidFill>
                      <a:srgbClr val="FFCCCC"/>
                    </a:solidFill>
                  </a:tcPr>
                </a:tc>
                <a:tc>
                  <a:txBody>
                    <a:bodyPr/>
                    <a:lstStyle/>
                    <a:p>
                      <a:pPr marL="0" marR="0" indent="0" algn="ctr" defTabSz="457200" rtl="0" eaLnBrk="1" fontAlgn="auto" latinLnBrk="0" hangingPunct="1">
                        <a:lnSpc>
                          <a:spcPct val="100000"/>
                        </a:lnSpc>
                        <a:spcBef>
                          <a:spcPts val="200"/>
                        </a:spcBef>
                        <a:spcAft>
                          <a:spcPts val="200"/>
                        </a:spcAft>
                        <a:buClrTx/>
                        <a:buSzTx/>
                        <a:buFontTx/>
                        <a:buNone/>
                        <a:tabLst/>
                        <a:defRPr/>
                      </a:pPr>
                      <a:r>
                        <a:rPr lang="en-US" sz="1000" dirty="0" smtClean="0">
                          <a:latin typeface="Arial" panose="020B0604020202020204" pitchFamily="34" charset="0"/>
                          <a:cs typeface="Arial" panose="020B0604020202020204" pitchFamily="34" charset="0"/>
                        </a:rPr>
                        <a:t>&lt;=</a:t>
                      </a:r>
                      <a:r>
                        <a:rPr lang="en-US" sz="1000" b="0" i="0" kern="1200" dirty="0" smtClean="0">
                          <a:solidFill>
                            <a:sysClr val="windowText" lastClr="000000"/>
                          </a:solidFill>
                          <a:latin typeface="Arial" panose="020B0604020202020204" pitchFamily="34" charset="0"/>
                          <a:ea typeface="+mn-ea"/>
                          <a:cs typeface="Arial" panose="020B0604020202020204" pitchFamily="34" charset="0"/>
                        </a:rPr>
                        <a:t>60</a:t>
                      </a:r>
                    </a:p>
                  </a:txBody>
                  <a:tcPr marL="36576" marR="36576" marT="36576" marB="36576" anchor="ctr">
                    <a:lnL w="19050" cap="flat" cmpd="sng" algn="ctr">
                      <a:noFill/>
                      <a:prstDash val="solid"/>
                      <a:round/>
                      <a:headEnd type="none" w="med" len="med"/>
                      <a:tailEnd type="none" w="med" len="med"/>
                    </a:lnL>
                    <a:lnR w="19050" cap="flat" cmpd="sng" algn="ctr">
                      <a:noFill/>
                      <a:prstDash val="sysDash"/>
                      <a:round/>
                      <a:headEnd type="none" w="med" len="med"/>
                      <a:tailEnd type="none" w="med" len="med"/>
                    </a:lnR>
                    <a:lnT w="19050" cap="flat" cmpd="sng" algn="ctr">
                      <a:solidFill>
                        <a:schemeClr val="bg2"/>
                      </a:solidFill>
                      <a:prstDash val="solid"/>
                      <a:round/>
                      <a:headEnd type="none" w="med" len="med"/>
                      <a:tailEnd type="none" w="med" len="med"/>
                    </a:lnT>
                    <a:lnB w="12700" cap="flat" cmpd="sng" algn="ctr">
                      <a:solidFill>
                        <a:schemeClr val="bg2"/>
                      </a:solidFill>
                      <a:prstDash val="sysDash"/>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indent="0" algn="l" defTabSz="457200" rtl="0" eaLnBrk="1" fontAlgn="auto" latinLnBrk="0" hangingPunct="1">
                        <a:lnSpc>
                          <a:spcPct val="100000"/>
                        </a:lnSpc>
                        <a:spcBef>
                          <a:spcPts val="200"/>
                        </a:spcBef>
                        <a:spcAft>
                          <a:spcPts val="200"/>
                        </a:spcAft>
                        <a:buClrTx/>
                        <a:buSzTx/>
                        <a:buFont typeface="Arial" panose="020B0604020202020204" pitchFamily="34" charset="0"/>
                        <a:buNone/>
                        <a:tabLst/>
                        <a:defRPr/>
                      </a:pPr>
                      <a:r>
                        <a:rPr lang="en-GB" sz="1000" b="0" dirty="0" smtClean="0">
                          <a:solidFill>
                            <a:schemeClr val="tx1"/>
                          </a:solidFill>
                          <a:latin typeface="Arial" panose="020B0604020202020204" pitchFamily="34" charset="0"/>
                          <a:cs typeface="Arial" panose="020B0604020202020204" pitchFamily="34" charset="0"/>
                        </a:rPr>
                        <a:t>90-day</a:t>
                      </a:r>
                      <a:r>
                        <a:rPr lang="en-GB" sz="1000" b="0" baseline="0" dirty="0" smtClean="0">
                          <a:solidFill>
                            <a:schemeClr val="tx1"/>
                          </a:solidFill>
                          <a:latin typeface="Arial" panose="020B0604020202020204" pitchFamily="34" charset="0"/>
                          <a:cs typeface="Arial" panose="020B0604020202020204" pitchFamily="34" charset="0"/>
                        </a:rPr>
                        <a:t> used as a KRI </a:t>
                      </a:r>
                      <a:br>
                        <a:rPr lang="en-GB" sz="1000" b="0" baseline="0" dirty="0" smtClean="0">
                          <a:solidFill>
                            <a:schemeClr val="tx1"/>
                          </a:solidFill>
                          <a:latin typeface="Arial" panose="020B0604020202020204" pitchFamily="34" charset="0"/>
                          <a:cs typeface="Arial" panose="020B0604020202020204" pitchFamily="34" charset="0"/>
                        </a:rPr>
                      </a:br>
                      <a:r>
                        <a:rPr lang="en-GB" sz="1000" b="0" baseline="0" dirty="0" smtClean="0">
                          <a:solidFill>
                            <a:schemeClr val="tx1"/>
                          </a:solidFill>
                          <a:latin typeface="Arial" panose="020B0604020202020204" pitchFamily="34" charset="0"/>
                          <a:cs typeface="Arial" panose="020B0604020202020204" pitchFamily="34" charset="0"/>
                        </a:rPr>
                        <a:t>(key risk indicator), requiring adjustment to existing limits</a:t>
                      </a:r>
                      <a:endParaRPr lang="en-GB" sz="1000" b="0" dirty="0" smtClean="0">
                        <a:solidFill>
                          <a:schemeClr val="tx1"/>
                        </a:solidFill>
                        <a:latin typeface="Arial" panose="020B0604020202020204" pitchFamily="34" charset="0"/>
                        <a:cs typeface="Arial" panose="020B0604020202020204" pitchFamily="34" charset="0"/>
                      </a:endParaRPr>
                    </a:p>
                  </a:txBody>
                  <a:tcPr marL="36576" marR="36576" marT="36576" marB="36576">
                    <a:lnL w="19050" cap="flat" cmpd="sng" algn="ctr">
                      <a:noFill/>
                      <a:prstDash val="solid"/>
                      <a:round/>
                      <a:headEnd type="none" w="med" len="med"/>
                      <a:tailEnd type="none" w="med" len="med"/>
                    </a:lnL>
                    <a:lnR w="19050" cap="flat" cmpd="sng" algn="ctr">
                      <a:noFill/>
                      <a:prstDash val="sysDash"/>
                      <a:round/>
                      <a:headEnd type="none" w="med" len="med"/>
                      <a:tailEnd type="none" w="med" len="med"/>
                    </a:lnR>
                    <a:lnT w="19050" cap="flat" cmpd="sng" algn="ctr">
                      <a:solidFill>
                        <a:schemeClr val="bg2"/>
                      </a:solidFill>
                      <a:prstDash val="solid"/>
                      <a:round/>
                      <a:headEnd type="none" w="med" len="med"/>
                      <a:tailEnd type="none" w="med" len="med"/>
                    </a:lnT>
                    <a:lnB w="12700" cap="flat" cmpd="sng" algn="ctr">
                      <a:solidFill>
                        <a:schemeClr val="bg2"/>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tr>
              <a:tr h="0">
                <a:tc vMerge="1">
                  <a:txBody>
                    <a:bodyPr/>
                    <a:lstStyle/>
                    <a:p>
                      <a:endParaRPr lang="en-US"/>
                    </a:p>
                  </a:txBody>
                  <a:tcP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000" u="none" strike="noStrike" dirty="0" smtClean="0">
                          <a:effectLst/>
                          <a:latin typeface="Arial" panose="020B0604020202020204" pitchFamily="34" charset="0"/>
                          <a:cs typeface="Arial" panose="020B0604020202020204" pitchFamily="34" charset="0"/>
                        </a:rPr>
                        <a:t>*Liquidity </a:t>
                      </a:r>
                      <a:r>
                        <a:rPr lang="en-US" sz="1000" u="none" strike="noStrike" dirty="0">
                          <a:effectLst/>
                          <a:latin typeface="Arial" panose="020B0604020202020204" pitchFamily="34" charset="0"/>
                          <a:cs typeface="Arial" panose="020B0604020202020204" pitchFamily="34" charset="0"/>
                        </a:rPr>
                        <a:t>Coverage Ratio </a:t>
                      </a:r>
                      <a:r>
                        <a:rPr lang="en-US" sz="1000" u="none" strike="noStrike" dirty="0" smtClean="0">
                          <a:effectLst/>
                          <a:latin typeface="Arial" panose="020B0604020202020204" pitchFamily="34" charset="0"/>
                          <a:cs typeface="Arial" panose="020B0604020202020204" pitchFamily="34" charset="0"/>
                        </a:rPr>
                        <a:t>(%, US Modified)</a:t>
                      </a:r>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45720" marR="3650" marT="365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bg2"/>
                      </a:solidFill>
                      <a:prstDash val="sysDash"/>
                      <a:round/>
                      <a:headEnd type="none" w="med" len="med"/>
                      <a:tailEnd type="none" w="med" len="med"/>
                    </a:lnT>
                    <a:lnB w="12700" cap="flat" cmpd="sng" algn="ctr">
                      <a:solidFill>
                        <a:schemeClr val="bg2"/>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nSpc>
                          <a:spcPts val="1000"/>
                        </a:lnSpc>
                      </a:pPr>
                      <a:r>
                        <a:rPr lang="en-US" sz="1000" b="0" smtClean="0">
                          <a:latin typeface="Arial" panose="020B0604020202020204" pitchFamily="34" charset="0"/>
                          <a:cs typeface="Arial" panose="020B0604020202020204" pitchFamily="34" charset="0"/>
                        </a:rPr>
                        <a:t>SBNA</a:t>
                      </a:r>
                      <a:endParaRPr lang="en-US" sz="1000" b="0" dirty="0" smtClean="0">
                        <a:latin typeface="Arial" panose="020B0604020202020204" pitchFamily="34" charset="0"/>
                        <a:cs typeface="Arial" panose="020B0604020202020204" pitchFamily="34" charset="0"/>
                      </a:endParaRPr>
                    </a:p>
                  </a:txBody>
                  <a:tcPr marL="45720" marR="4572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bg2"/>
                      </a:solidFill>
                      <a:prstDash val="sysDash"/>
                      <a:round/>
                      <a:headEnd type="none" w="med" len="med"/>
                      <a:tailEnd type="none" w="med" len="med"/>
                    </a:lnT>
                    <a:lnB w="12700" cap="flat" cmpd="sng" algn="ctr">
                      <a:solidFill>
                        <a:schemeClr val="bg2"/>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ctr">
                        <a:lnSpc>
                          <a:spcPts val="1000"/>
                        </a:lnSpc>
                      </a:pPr>
                      <a:r>
                        <a:rPr lang="en-US" sz="1100" dirty="0" smtClean="0">
                          <a:latin typeface="Arial" panose="020B0604020202020204" pitchFamily="34" charset="0"/>
                          <a:cs typeface="Arial" panose="020B0604020202020204" pitchFamily="34" charset="0"/>
                        </a:rPr>
                        <a:t>154%</a:t>
                      </a:r>
                    </a:p>
                  </a:txBody>
                  <a:tcPr marL="48014" marR="48014"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bg2"/>
                      </a:solidFill>
                      <a:prstDash val="sysDash"/>
                      <a:round/>
                      <a:headEnd type="none" w="med" len="med"/>
                      <a:tailEnd type="none" w="med" len="med"/>
                    </a:lnT>
                    <a:lnB w="12700" cap="flat" cmpd="sng" algn="ctr">
                      <a:solidFill>
                        <a:schemeClr val="bg2"/>
                      </a:solidFill>
                      <a:prstDash val="sysDash"/>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marL="0" marR="0" indent="0" algn="ctr" defTabSz="457200" rtl="0" eaLnBrk="1" fontAlgn="auto" latinLnBrk="0" hangingPunct="1">
                        <a:lnSpc>
                          <a:spcPct val="100000"/>
                        </a:lnSpc>
                        <a:spcBef>
                          <a:spcPts val="200"/>
                        </a:spcBef>
                        <a:spcAft>
                          <a:spcPts val="200"/>
                        </a:spcAft>
                        <a:buClrTx/>
                        <a:buSzTx/>
                        <a:buFontTx/>
                        <a:buNone/>
                        <a:tabLst/>
                        <a:defRPr/>
                      </a:pPr>
                      <a:r>
                        <a:rPr lang="en-US" sz="1000" b="0" i="0" kern="1200" dirty="0" smtClean="0">
                          <a:solidFill>
                            <a:sysClr val="windowText" lastClr="000000"/>
                          </a:solidFill>
                          <a:latin typeface="Arial" panose="020B0604020202020204" pitchFamily="34" charset="0"/>
                          <a:ea typeface="+mn-ea"/>
                          <a:cs typeface="Arial" panose="020B0604020202020204" pitchFamily="34" charset="0"/>
                        </a:rPr>
                        <a:t>&lt;=</a:t>
                      </a:r>
                      <a:r>
                        <a:rPr lang="en-US" sz="1000" b="0" i="0" u="none" strike="noStrike" dirty="0" smtClean="0">
                          <a:solidFill>
                            <a:sysClr val="windowText" lastClr="000000"/>
                          </a:solidFill>
                          <a:effectLst/>
                          <a:latin typeface="Arial"/>
                        </a:rPr>
                        <a:t>105%</a:t>
                      </a:r>
                    </a:p>
                  </a:txBody>
                  <a:tcPr marL="36576" marR="36576" marT="36576" marB="36576"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bg2"/>
                      </a:solidFill>
                      <a:prstDash val="sysDash"/>
                      <a:round/>
                      <a:headEnd type="none" w="med" len="med"/>
                      <a:tailEnd type="none" w="med" len="med"/>
                    </a:lnT>
                    <a:lnB w="12700" cap="flat" cmpd="sng" algn="ctr">
                      <a:solidFill>
                        <a:schemeClr val="bg2"/>
                      </a:solidFill>
                      <a:prstDash val="sysDash"/>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marL="0" marR="0" indent="0" algn="ctr" defTabSz="457200" rtl="0" eaLnBrk="1" fontAlgn="auto" latinLnBrk="0" hangingPunct="1">
                        <a:lnSpc>
                          <a:spcPct val="100000"/>
                        </a:lnSpc>
                        <a:spcBef>
                          <a:spcPts val="200"/>
                        </a:spcBef>
                        <a:spcAft>
                          <a:spcPts val="200"/>
                        </a:spcAft>
                        <a:buClrTx/>
                        <a:buSzTx/>
                        <a:buFontTx/>
                        <a:buNone/>
                        <a:tabLst/>
                        <a:defRPr/>
                      </a:pPr>
                      <a:r>
                        <a:rPr lang="en-US" sz="1000" b="0" i="0" kern="1200" dirty="0" smtClean="0">
                          <a:solidFill>
                            <a:sysClr val="windowText" lastClr="000000"/>
                          </a:solidFill>
                          <a:latin typeface="Arial" panose="020B0604020202020204" pitchFamily="34" charset="0"/>
                          <a:ea typeface="+mn-ea"/>
                          <a:cs typeface="Arial" panose="020B0604020202020204" pitchFamily="34" charset="0"/>
                        </a:rPr>
                        <a:t>&lt;=120%</a:t>
                      </a:r>
                    </a:p>
                  </a:txBody>
                  <a:tcPr marL="36576" marR="36576" marT="36576" marB="36576"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bg2"/>
                      </a:solidFill>
                      <a:prstDash val="sysDash"/>
                      <a:round/>
                      <a:headEnd type="none" w="med" len="med"/>
                      <a:tailEnd type="none" w="med" len="med"/>
                    </a:lnT>
                    <a:lnB w="12700" cap="flat" cmpd="sng" algn="ctr">
                      <a:solidFill>
                        <a:schemeClr val="bg2"/>
                      </a:solidFill>
                      <a:prstDash val="sysDash"/>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indent="0" algn="ctr" defTabSz="457200" rtl="0" eaLnBrk="1" fontAlgn="auto" latinLnBrk="0" hangingPunct="1">
                        <a:lnSpc>
                          <a:spcPct val="100000"/>
                        </a:lnSpc>
                        <a:spcBef>
                          <a:spcPts val="200"/>
                        </a:spcBef>
                        <a:spcAft>
                          <a:spcPts val="200"/>
                        </a:spcAft>
                        <a:buClrTx/>
                        <a:buSzTx/>
                        <a:buFontTx/>
                        <a:buNone/>
                        <a:tabLst/>
                        <a:defRPr/>
                      </a:pPr>
                      <a:r>
                        <a:rPr lang="en-US" sz="1000" b="0" i="0" kern="1200" dirty="0" smtClean="0">
                          <a:solidFill>
                            <a:sysClr val="windowText" lastClr="000000"/>
                          </a:solidFill>
                          <a:latin typeface="Arial" panose="020B0604020202020204" pitchFamily="34" charset="0"/>
                          <a:ea typeface="+mn-ea"/>
                          <a:cs typeface="Arial" panose="020B0604020202020204" pitchFamily="34" charset="0"/>
                        </a:rPr>
                        <a:t>&lt;=</a:t>
                      </a:r>
                      <a:r>
                        <a:rPr lang="en-US" sz="1000" b="0" i="0" u="none" strike="noStrike" dirty="0" smtClean="0">
                          <a:solidFill>
                            <a:sysClr val="windowText" lastClr="000000"/>
                          </a:solidFill>
                          <a:effectLst/>
                          <a:latin typeface="Arial"/>
                        </a:rPr>
                        <a:t>100%</a:t>
                      </a:r>
                    </a:p>
                  </a:txBody>
                  <a:tcPr marL="36576" marR="36576" marT="36576" marB="36576"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bg2"/>
                      </a:solidFill>
                      <a:prstDash val="sysDash"/>
                      <a:round/>
                      <a:headEnd type="none" w="med" len="med"/>
                      <a:tailEnd type="none" w="med" len="med"/>
                    </a:lnT>
                    <a:lnB w="12700" cap="flat" cmpd="sng" algn="ctr">
                      <a:solidFill>
                        <a:schemeClr val="bg2"/>
                      </a:solidFill>
                      <a:prstDash val="sysDash"/>
                      <a:round/>
                      <a:headEnd type="none" w="med" len="med"/>
                      <a:tailEnd type="none" w="med" len="med"/>
                    </a:lnB>
                    <a:lnTlToBr w="12700" cmpd="sng">
                      <a:noFill/>
                      <a:prstDash val="solid"/>
                    </a:lnTlToBr>
                    <a:lnBlToTr w="12700" cmpd="sng">
                      <a:noFill/>
                      <a:prstDash val="solid"/>
                    </a:lnBlToTr>
                    <a:solidFill>
                      <a:srgbClr val="FFCCCC"/>
                    </a:solidFill>
                  </a:tcPr>
                </a:tc>
                <a:tc>
                  <a:txBody>
                    <a:bodyPr/>
                    <a:lstStyle/>
                    <a:p>
                      <a:pPr marL="0" marR="0" indent="0" algn="ctr" defTabSz="457200" rtl="0" eaLnBrk="1" fontAlgn="auto" latinLnBrk="0" hangingPunct="1">
                        <a:lnSpc>
                          <a:spcPct val="100000"/>
                        </a:lnSpc>
                        <a:spcBef>
                          <a:spcPts val="200"/>
                        </a:spcBef>
                        <a:spcAft>
                          <a:spcPts val="200"/>
                        </a:spcAft>
                        <a:buClrTx/>
                        <a:buSzTx/>
                        <a:buFontTx/>
                        <a:buNone/>
                        <a:tabLst/>
                        <a:defRPr/>
                      </a:pPr>
                      <a:r>
                        <a:rPr lang="en-US" sz="1000" b="0" i="0" kern="1200" dirty="0" smtClean="0">
                          <a:solidFill>
                            <a:sysClr val="windowText" lastClr="000000"/>
                          </a:solidFill>
                          <a:latin typeface="Arial" panose="020B0604020202020204" pitchFamily="34" charset="0"/>
                          <a:ea typeface="+mn-ea"/>
                          <a:cs typeface="Arial" panose="020B0604020202020204" pitchFamily="34" charset="0"/>
                        </a:rPr>
                        <a:t>&lt;=110%</a:t>
                      </a:r>
                    </a:p>
                  </a:txBody>
                  <a:tcPr marL="36576" marR="36576" marT="36576" marB="36576" anchor="ctr">
                    <a:lnL w="19050" cap="flat" cmpd="sng" algn="ctr">
                      <a:noFill/>
                      <a:prstDash val="solid"/>
                      <a:round/>
                      <a:headEnd type="none" w="med" len="med"/>
                      <a:tailEnd type="none" w="med" len="med"/>
                    </a:lnL>
                    <a:lnR w="19050" cap="flat" cmpd="sng" algn="ctr">
                      <a:noFill/>
                      <a:prstDash val="sysDash"/>
                      <a:round/>
                      <a:headEnd type="none" w="med" len="med"/>
                      <a:tailEnd type="none" w="med" len="med"/>
                    </a:lnR>
                    <a:lnT w="12700" cap="flat" cmpd="sng" algn="ctr">
                      <a:solidFill>
                        <a:schemeClr val="bg2"/>
                      </a:solidFill>
                      <a:prstDash val="sysDash"/>
                      <a:round/>
                      <a:headEnd type="none" w="med" len="med"/>
                      <a:tailEnd type="none" w="med" len="med"/>
                    </a:lnT>
                    <a:lnB w="12700" cap="flat" cmpd="sng" algn="ctr">
                      <a:solidFill>
                        <a:schemeClr val="bg2"/>
                      </a:solidFill>
                      <a:prstDash val="sysDash"/>
                      <a:round/>
                      <a:headEnd type="none" w="med" len="med"/>
                      <a:tailEnd type="none" w="med" len="med"/>
                    </a:lnB>
                    <a:lnTlToBr w="12700" cmpd="sng">
                      <a:noFill/>
                      <a:prstDash val="solid"/>
                    </a:lnTlToBr>
                    <a:lnBlToTr w="12700" cmpd="sng">
                      <a:noFill/>
                      <a:prstDash val="solid"/>
                    </a:lnBlToTr>
                    <a:solidFill>
                      <a:schemeClr val="bg1">
                        <a:lumMod val="85000"/>
                      </a:schemeClr>
                    </a:solidFill>
                  </a:tcPr>
                </a:tc>
                <a:tc rowSpan="2">
                  <a:txBody>
                    <a:bodyPr/>
                    <a:lstStyle/>
                    <a:p>
                      <a:pPr marL="0" marR="0" indent="0" algn="l" defTabSz="457200" rtl="0" eaLnBrk="1" fontAlgn="auto" latinLnBrk="0" hangingPunct="1">
                        <a:lnSpc>
                          <a:spcPct val="100000"/>
                        </a:lnSpc>
                        <a:spcBef>
                          <a:spcPts val="200"/>
                        </a:spcBef>
                        <a:spcAft>
                          <a:spcPts val="200"/>
                        </a:spcAft>
                        <a:buClrTx/>
                        <a:buSzTx/>
                        <a:buFontTx/>
                        <a:buNone/>
                        <a:tabLst/>
                        <a:defRPr/>
                      </a:pPr>
                      <a:r>
                        <a:rPr lang="en-GB" sz="1000" b="0" dirty="0" smtClean="0">
                          <a:solidFill>
                            <a:schemeClr val="tx1"/>
                          </a:solidFill>
                          <a:latin typeface="Arial" panose="020B0604020202020204" pitchFamily="34" charset="0"/>
                          <a:cs typeface="Arial" panose="020B0604020202020204" pitchFamily="34" charset="0"/>
                        </a:rPr>
                        <a:t>Set using the regulatory</a:t>
                      </a:r>
                      <a:r>
                        <a:rPr lang="en-GB" sz="1000" b="0" baseline="0" dirty="0" smtClean="0">
                          <a:solidFill>
                            <a:schemeClr val="tx1"/>
                          </a:solidFill>
                          <a:latin typeface="Arial" panose="020B0604020202020204" pitchFamily="34" charset="0"/>
                          <a:cs typeface="Arial" panose="020B0604020202020204" pitchFamily="34" charset="0"/>
                        </a:rPr>
                        <a:t> minimums (100%) plus a buffer per management judgment, and verified against historical trends</a:t>
                      </a:r>
                    </a:p>
                  </a:txBody>
                  <a:tcPr marL="36576" marR="36576" marT="36576" marB="36576">
                    <a:lnL w="19050" cap="flat" cmpd="sng" algn="ctr">
                      <a:noFill/>
                      <a:prstDash val="solid"/>
                      <a:round/>
                      <a:headEnd type="none" w="med" len="med"/>
                      <a:tailEnd type="none" w="med" len="med"/>
                    </a:lnL>
                    <a:lnR w="19050" cap="flat" cmpd="sng" algn="ctr">
                      <a:noFill/>
                      <a:prstDash val="sysDash"/>
                      <a:round/>
                      <a:headEnd type="none" w="med" len="med"/>
                      <a:tailEnd type="none" w="med" len="med"/>
                    </a:lnR>
                    <a:lnT w="12700" cap="flat" cmpd="sng" algn="ctr">
                      <a:solidFill>
                        <a:schemeClr val="bg2"/>
                      </a:solidFill>
                      <a:prstDash val="sysDash"/>
                      <a:round/>
                      <a:headEnd type="none" w="med" len="med"/>
                      <a:tailEnd type="none" w="med" len="med"/>
                    </a:lnT>
                    <a:lnB w="12700" cap="flat" cmpd="sng" algn="ctr">
                      <a:solidFill>
                        <a:schemeClr val="bg2"/>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tr>
              <a:tr h="0">
                <a:tc vMerge="1">
                  <a:txBody>
                    <a:bodyPr/>
                    <a:lstStyle/>
                    <a:p>
                      <a:endParaRPr lang="en-GB"/>
                    </a:p>
                  </a:txBody>
                  <a:tcPr/>
                </a:tc>
                <a:tc>
                  <a:txBody>
                    <a:bodyPr/>
                    <a:lstStyle/>
                    <a:p>
                      <a:pPr algn="l" fontAlgn="b"/>
                      <a:r>
                        <a:rPr lang="en-US" sz="1000" u="none" strike="noStrike" dirty="0" smtClean="0">
                          <a:effectLst/>
                          <a:latin typeface="Arial" panose="020B0604020202020204" pitchFamily="34" charset="0"/>
                          <a:cs typeface="Arial" panose="020B0604020202020204" pitchFamily="34" charset="0"/>
                        </a:rPr>
                        <a:t>*Structural Funding </a:t>
                      </a:r>
                      <a:r>
                        <a:rPr lang="en-US" sz="1000" u="none" strike="noStrike" dirty="0">
                          <a:effectLst/>
                          <a:latin typeface="Arial" panose="020B0604020202020204" pitchFamily="34" charset="0"/>
                          <a:cs typeface="Arial" panose="020B0604020202020204" pitchFamily="34" charset="0"/>
                        </a:rPr>
                        <a:t>R</a:t>
                      </a:r>
                      <a:r>
                        <a:rPr lang="en-US" sz="1000" u="none" strike="noStrike" dirty="0" smtClean="0">
                          <a:effectLst/>
                          <a:latin typeface="Arial" panose="020B0604020202020204" pitchFamily="34" charset="0"/>
                          <a:cs typeface="Arial" panose="020B0604020202020204" pitchFamily="34" charset="0"/>
                        </a:rPr>
                        <a:t>atio </a:t>
                      </a:r>
                      <a:r>
                        <a:rPr lang="en-US" sz="1000" u="none" strike="noStrike" dirty="0">
                          <a:effectLst/>
                          <a:latin typeface="Arial" panose="020B0604020202020204" pitchFamily="34" charset="0"/>
                          <a:cs typeface="Arial" panose="020B0604020202020204" pitchFamily="34" charset="0"/>
                        </a:rPr>
                        <a:t>(%)</a:t>
                      </a:r>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45720" marR="3650" marT="365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bg2"/>
                      </a:solidFill>
                      <a:prstDash val="sysDash"/>
                      <a:round/>
                      <a:headEnd type="none" w="med" len="med"/>
                      <a:tailEnd type="none" w="med" len="med"/>
                    </a:lnT>
                    <a:lnB w="12700" cap="flat" cmpd="sng" algn="ctr">
                      <a:solidFill>
                        <a:schemeClr val="bg2"/>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nSpc>
                          <a:spcPts val="1000"/>
                        </a:lnSpc>
                      </a:pPr>
                      <a:r>
                        <a:rPr lang="en-US" sz="1000" b="0" smtClean="0">
                          <a:latin typeface="Arial" panose="020B0604020202020204" pitchFamily="34" charset="0"/>
                          <a:cs typeface="Arial" panose="020B0604020202020204" pitchFamily="34" charset="0"/>
                        </a:rPr>
                        <a:t>SBNA</a:t>
                      </a:r>
                      <a:endParaRPr lang="en-US" sz="1000" b="0" dirty="0">
                        <a:latin typeface="Arial" panose="020B0604020202020204" pitchFamily="34" charset="0"/>
                        <a:cs typeface="Arial" panose="020B0604020202020204" pitchFamily="34" charset="0"/>
                      </a:endParaRPr>
                    </a:p>
                  </a:txBody>
                  <a:tcPr marL="45720" marR="4572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bg2"/>
                      </a:solidFill>
                      <a:prstDash val="sysDash"/>
                      <a:round/>
                      <a:headEnd type="none" w="med" len="med"/>
                      <a:tailEnd type="none" w="med" len="med"/>
                    </a:lnT>
                    <a:lnB w="12700" cap="flat" cmpd="sng" algn="ctr">
                      <a:solidFill>
                        <a:schemeClr val="bg2"/>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ctr">
                        <a:lnSpc>
                          <a:spcPts val="1000"/>
                        </a:lnSpc>
                      </a:pPr>
                      <a:r>
                        <a:rPr lang="en-US" sz="1100" dirty="0" smtClean="0">
                          <a:latin typeface="Arial" panose="020B0604020202020204" pitchFamily="34" charset="0"/>
                          <a:cs typeface="Arial" panose="020B0604020202020204" pitchFamily="34" charset="0"/>
                        </a:rPr>
                        <a:t>124%</a:t>
                      </a:r>
                    </a:p>
                  </a:txBody>
                  <a:tcPr marL="48014" marR="48014"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bg2"/>
                      </a:solidFill>
                      <a:prstDash val="sysDash"/>
                      <a:round/>
                      <a:headEnd type="none" w="med" len="med"/>
                      <a:tailEnd type="none" w="med" len="med"/>
                    </a:lnT>
                    <a:lnB w="12700" cap="flat" cmpd="sng" algn="ctr">
                      <a:solidFill>
                        <a:schemeClr val="bg2"/>
                      </a:solidFill>
                      <a:prstDash val="sysDash"/>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a:lnSpc>
                          <a:spcPct val="100000"/>
                        </a:lnSpc>
                        <a:spcBef>
                          <a:spcPts val="200"/>
                        </a:spcBef>
                        <a:spcAft>
                          <a:spcPts val="200"/>
                        </a:spcAft>
                      </a:pPr>
                      <a:r>
                        <a:rPr lang="en-US" sz="1000" b="0" i="0" kern="1200" dirty="0" smtClean="0">
                          <a:solidFill>
                            <a:sysClr val="windowText" lastClr="000000"/>
                          </a:solidFill>
                          <a:latin typeface="Arial" panose="020B0604020202020204" pitchFamily="34" charset="0"/>
                          <a:ea typeface="+mn-ea"/>
                          <a:cs typeface="Arial" panose="020B0604020202020204" pitchFamily="34" charset="0"/>
                        </a:rPr>
                        <a:t>&lt;=</a:t>
                      </a:r>
                      <a:r>
                        <a:rPr lang="en-US" sz="1000" dirty="0" smtClean="0">
                          <a:latin typeface="Arial" panose="020B0604020202020204" pitchFamily="34" charset="0"/>
                          <a:cs typeface="Arial" panose="020B0604020202020204" pitchFamily="34" charset="0"/>
                        </a:rPr>
                        <a:t>103%</a:t>
                      </a:r>
                      <a:endParaRPr lang="en-US" sz="1000" dirty="0">
                        <a:latin typeface="Arial" panose="020B0604020202020204" pitchFamily="34" charset="0"/>
                        <a:cs typeface="Arial" panose="020B0604020202020204" pitchFamily="34" charset="0"/>
                      </a:endParaRPr>
                    </a:p>
                  </a:txBody>
                  <a:tcPr marL="36576" marR="36576" marT="36576" marB="36576"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bg2"/>
                      </a:solidFill>
                      <a:prstDash val="sysDash"/>
                      <a:round/>
                      <a:headEnd type="none" w="med" len="med"/>
                      <a:tailEnd type="none" w="med" len="med"/>
                    </a:lnT>
                    <a:lnB w="12700" cap="flat" cmpd="sng" algn="ctr">
                      <a:solidFill>
                        <a:schemeClr val="bg2"/>
                      </a:solidFill>
                      <a:prstDash val="sysDash"/>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a:lnSpc>
                          <a:spcPct val="100000"/>
                        </a:lnSpc>
                        <a:spcBef>
                          <a:spcPts val="200"/>
                        </a:spcBef>
                        <a:spcAft>
                          <a:spcPts val="200"/>
                        </a:spcAft>
                      </a:pPr>
                      <a:r>
                        <a:rPr lang="en-US" sz="1000" b="0" i="0" kern="1200" dirty="0" smtClean="0">
                          <a:solidFill>
                            <a:sysClr val="windowText" lastClr="000000"/>
                          </a:solidFill>
                          <a:latin typeface="Arial" panose="020B0604020202020204" pitchFamily="34" charset="0"/>
                          <a:ea typeface="+mn-ea"/>
                          <a:cs typeface="Arial" panose="020B0604020202020204" pitchFamily="34" charset="0"/>
                        </a:rPr>
                        <a:t>&lt;=</a:t>
                      </a:r>
                      <a:r>
                        <a:rPr lang="en-US" sz="1000" dirty="0" smtClean="0">
                          <a:latin typeface="Arial" panose="020B0604020202020204" pitchFamily="34" charset="0"/>
                          <a:cs typeface="Arial" panose="020B0604020202020204" pitchFamily="34" charset="0"/>
                        </a:rPr>
                        <a:t>105%</a:t>
                      </a:r>
                      <a:endParaRPr lang="en-US" sz="1000" dirty="0">
                        <a:latin typeface="Arial" panose="020B0604020202020204" pitchFamily="34" charset="0"/>
                        <a:cs typeface="Arial" panose="020B0604020202020204" pitchFamily="34" charset="0"/>
                      </a:endParaRPr>
                    </a:p>
                  </a:txBody>
                  <a:tcPr marL="36576" marR="36576" marT="36576" marB="36576"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bg2"/>
                      </a:solidFill>
                      <a:prstDash val="sysDash"/>
                      <a:round/>
                      <a:headEnd type="none" w="med" len="med"/>
                      <a:tailEnd type="none" w="med" len="med"/>
                    </a:lnT>
                    <a:lnB w="12700" cap="flat" cmpd="sng" algn="ctr">
                      <a:solidFill>
                        <a:schemeClr val="bg2"/>
                      </a:solidFill>
                      <a:prstDash val="sysDash"/>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indent="0" algn="ctr" defTabSz="457200" rtl="0" eaLnBrk="1" fontAlgn="auto" latinLnBrk="0" hangingPunct="1">
                        <a:lnSpc>
                          <a:spcPct val="100000"/>
                        </a:lnSpc>
                        <a:spcBef>
                          <a:spcPts val="200"/>
                        </a:spcBef>
                        <a:spcAft>
                          <a:spcPts val="200"/>
                        </a:spcAft>
                        <a:buClrTx/>
                        <a:buSzTx/>
                        <a:buFontTx/>
                        <a:buNone/>
                        <a:tabLst/>
                        <a:defRPr/>
                      </a:pPr>
                      <a:r>
                        <a:rPr lang="en-US" sz="1000" b="0" i="0" kern="1200" dirty="0" smtClean="0">
                          <a:solidFill>
                            <a:sysClr val="windowText" lastClr="000000"/>
                          </a:solidFill>
                          <a:latin typeface="Arial" panose="020B0604020202020204" pitchFamily="34" charset="0"/>
                          <a:ea typeface="+mn-ea"/>
                          <a:cs typeface="Arial" panose="020B0604020202020204" pitchFamily="34" charset="0"/>
                        </a:rPr>
                        <a:t>&lt;=</a:t>
                      </a:r>
                      <a:r>
                        <a:rPr lang="en-US" sz="1000" b="0" i="0" u="none" strike="noStrike" dirty="0" smtClean="0">
                          <a:solidFill>
                            <a:sysClr val="windowText" lastClr="000000"/>
                          </a:solidFill>
                          <a:effectLst/>
                          <a:latin typeface="Arial"/>
                        </a:rPr>
                        <a:t>100%</a:t>
                      </a:r>
                    </a:p>
                  </a:txBody>
                  <a:tcPr marL="36576" marR="36576" marT="36576" marB="36576"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bg2"/>
                      </a:solidFill>
                      <a:prstDash val="sysDash"/>
                      <a:round/>
                      <a:headEnd type="none" w="med" len="med"/>
                      <a:tailEnd type="none" w="med" len="med"/>
                    </a:lnT>
                    <a:lnB w="12700" cap="flat" cmpd="sng" algn="ctr">
                      <a:solidFill>
                        <a:schemeClr val="bg2"/>
                      </a:solidFill>
                      <a:prstDash val="sysDash"/>
                      <a:round/>
                      <a:headEnd type="none" w="med" len="med"/>
                      <a:tailEnd type="none" w="med" len="med"/>
                    </a:lnB>
                    <a:lnTlToBr w="12700" cmpd="sng">
                      <a:noFill/>
                      <a:prstDash val="solid"/>
                    </a:lnTlToBr>
                    <a:lnBlToTr w="12700" cmpd="sng">
                      <a:noFill/>
                      <a:prstDash val="solid"/>
                    </a:lnBlToTr>
                    <a:solidFill>
                      <a:srgbClr val="FFCCCC"/>
                    </a:solidFill>
                  </a:tcPr>
                </a:tc>
                <a:tc>
                  <a:txBody>
                    <a:bodyPr/>
                    <a:lstStyle/>
                    <a:p>
                      <a:pPr marL="0" marR="0" indent="0" algn="ctr" defTabSz="457200" rtl="0" eaLnBrk="1" fontAlgn="auto" latinLnBrk="0" hangingPunct="1">
                        <a:lnSpc>
                          <a:spcPct val="100000"/>
                        </a:lnSpc>
                        <a:spcBef>
                          <a:spcPts val="200"/>
                        </a:spcBef>
                        <a:spcAft>
                          <a:spcPts val="200"/>
                        </a:spcAft>
                        <a:buClrTx/>
                        <a:buSzTx/>
                        <a:buFontTx/>
                        <a:buNone/>
                        <a:tabLst/>
                        <a:defRPr/>
                      </a:pPr>
                      <a:r>
                        <a:rPr lang="en-US" sz="1000" b="0" i="0" kern="1200" dirty="0" smtClean="0">
                          <a:solidFill>
                            <a:sysClr val="windowText" lastClr="000000"/>
                          </a:solidFill>
                          <a:latin typeface="Arial" panose="020B0604020202020204" pitchFamily="34" charset="0"/>
                          <a:ea typeface="+mn-ea"/>
                          <a:cs typeface="Arial" panose="020B0604020202020204" pitchFamily="34" charset="0"/>
                        </a:rPr>
                        <a:t>&lt;=100%</a:t>
                      </a:r>
                    </a:p>
                  </a:txBody>
                  <a:tcPr marL="36576" marR="36576" marT="36576" marB="36576" anchor="ctr">
                    <a:lnL w="19050" cap="flat" cmpd="sng" algn="ctr">
                      <a:noFill/>
                      <a:prstDash val="solid"/>
                      <a:round/>
                      <a:headEnd type="none" w="med" len="med"/>
                      <a:tailEnd type="none" w="med" len="med"/>
                    </a:lnL>
                    <a:lnR w="19050" cap="flat" cmpd="sng" algn="ctr">
                      <a:noFill/>
                      <a:prstDash val="sysDash"/>
                      <a:round/>
                      <a:headEnd type="none" w="med" len="med"/>
                      <a:tailEnd type="none" w="med" len="med"/>
                    </a:lnR>
                    <a:lnT w="12700" cap="flat" cmpd="sng" algn="ctr">
                      <a:solidFill>
                        <a:schemeClr val="bg2"/>
                      </a:solidFill>
                      <a:prstDash val="sysDash"/>
                      <a:round/>
                      <a:headEnd type="none" w="med" len="med"/>
                      <a:tailEnd type="none" w="med" len="med"/>
                    </a:lnT>
                    <a:lnB w="12700" cap="flat" cmpd="sng" algn="ctr">
                      <a:solidFill>
                        <a:schemeClr val="bg2"/>
                      </a:solidFill>
                      <a:prstDash val="sysDash"/>
                      <a:round/>
                      <a:headEnd type="none" w="med" len="med"/>
                      <a:tailEnd type="none" w="med" len="med"/>
                    </a:lnB>
                    <a:lnTlToBr w="12700" cmpd="sng">
                      <a:noFill/>
                      <a:prstDash val="solid"/>
                    </a:lnTlToBr>
                    <a:lnBlToTr w="12700" cmpd="sng">
                      <a:noFill/>
                      <a:prstDash val="solid"/>
                    </a:lnBlToTr>
                    <a:solidFill>
                      <a:schemeClr val="bg1">
                        <a:lumMod val="85000"/>
                      </a:schemeClr>
                    </a:solidFill>
                  </a:tcPr>
                </a:tc>
                <a:tc vMerge="1">
                  <a:txBody>
                    <a:bodyPr/>
                    <a:lstStyle/>
                    <a:p>
                      <a:pPr marL="0" marR="0" indent="0" algn="l" defTabSz="457200" rtl="0" eaLnBrk="1" fontAlgn="auto" latinLnBrk="0" hangingPunct="1">
                        <a:lnSpc>
                          <a:spcPct val="100000"/>
                        </a:lnSpc>
                        <a:spcBef>
                          <a:spcPts val="200"/>
                        </a:spcBef>
                        <a:spcAft>
                          <a:spcPts val="200"/>
                        </a:spcAft>
                        <a:buClrTx/>
                        <a:buSzTx/>
                        <a:buFontTx/>
                        <a:buNone/>
                        <a:tabLst/>
                        <a:defRPr/>
                      </a:pPr>
                      <a:endParaRPr lang="en-GB" sz="1000" b="0" baseline="0" dirty="0" smtClean="0">
                        <a:solidFill>
                          <a:schemeClr val="tx1"/>
                        </a:solidFill>
                        <a:latin typeface="Arial" panose="020B0604020202020204" pitchFamily="34" charset="0"/>
                        <a:cs typeface="Arial" panose="020B0604020202020204" pitchFamily="34" charset="0"/>
                      </a:endParaRPr>
                    </a:p>
                  </a:txBody>
                  <a:tcPr marL="36576" marR="36576" marT="36576" marB="36576" anchor="ctr">
                    <a:lnL w="19050" cap="flat" cmpd="sng" algn="ctr">
                      <a:noFill/>
                      <a:prstDash val="solid"/>
                      <a:round/>
                      <a:headEnd type="none" w="med" len="med"/>
                      <a:tailEnd type="none" w="med" len="med"/>
                    </a:lnL>
                    <a:lnR w="19050" cap="flat" cmpd="sng" algn="ctr">
                      <a:noFill/>
                      <a:prstDash val="sysDash"/>
                      <a:round/>
                      <a:headEnd type="none" w="med" len="med"/>
                      <a:tailEnd type="none" w="med" len="med"/>
                    </a:lnR>
                    <a:lnT w="12700" cap="flat" cmpd="sng" algn="ctr">
                      <a:solidFill>
                        <a:schemeClr val="bg2"/>
                      </a:solidFill>
                      <a:prstDash val="sysDash"/>
                      <a:round/>
                      <a:headEnd type="none" w="med" len="med"/>
                      <a:tailEnd type="none" w="med" len="med"/>
                    </a:lnT>
                    <a:lnB w="12700" cap="flat" cmpd="sng" algn="ctr">
                      <a:solidFill>
                        <a:schemeClr val="bg2"/>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tr>
              <a:tr h="226178">
                <a:tc vMerge="1">
                  <a:txBody>
                    <a:bodyPr/>
                    <a:lstStyle/>
                    <a:p>
                      <a:endParaRPr lang="en-US"/>
                    </a:p>
                  </a:txBody>
                  <a:tcPr/>
                </a:tc>
                <a:tc>
                  <a:txBody>
                    <a:bodyPr/>
                    <a:lstStyle/>
                    <a:p>
                      <a:pPr algn="l" fontAlgn="b"/>
                      <a:r>
                        <a:rPr lang="en-US" sz="1000" b="1" i="1" u="none" strike="noStrike" dirty="0" smtClean="0">
                          <a:solidFill>
                            <a:srgbClr val="008AB3"/>
                          </a:solidFill>
                          <a:effectLst/>
                          <a:latin typeface="Arial" panose="020B0604020202020204" pitchFamily="34" charset="0"/>
                          <a:cs typeface="Arial" panose="020B0604020202020204" pitchFamily="34" charset="0"/>
                        </a:rPr>
                        <a:t>*Asset Encumbrance (%)</a:t>
                      </a:r>
                      <a:endParaRPr lang="en-US" sz="1000" b="1" i="1" u="none" strike="noStrike" dirty="0">
                        <a:solidFill>
                          <a:srgbClr val="008AB3"/>
                        </a:solidFill>
                        <a:effectLst/>
                        <a:latin typeface="Arial" panose="020B0604020202020204" pitchFamily="34" charset="0"/>
                        <a:cs typeface="Arial" panose="020B0604020202020204" pitchFamily="34" charset="0"/>
                      </a:endParaRPr>
                    </a:p>
                  </a:txBody>
                  <a:tcPr marL="45720" marR="3650" marT="365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bg2"/>
                      </a:solidFill>
                      <a:prstDash val="sysDash"/>
                      <a:round/>
                      <a:headEnd type="none" w="med" len="med"/>
                      <a:tailEnd type="none" w="med" len="med"/>
                    </a:lnT>
                    <a:lnB w="12700" cap="flat" cmpd="sng" algn="ctr">
                      <a:solidFill>
                        <a:schemeClr val="bg2"/>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nSpc>
                          <a:spcPts val="1000"/>
                        </a:lnSpc>
                      </a:pPr>
                      <a:r>
                        <a:rPr lang="en-US" sz="1000" b="0" smtClean="0">
                          <a:latin typeface="Arial" panose="020B0604020202020204" pitchFamily="34" charset="0"/>
                          <a:cs typeface="Arial" panose="020B0604020202020204" pitchFamily="34" charset="0"/>
                        </a:rPr>
                        <a:t>SBNA</a:t>
                      </a:r>
                      <a:endParaRPr lang="en-US" sz="1000" b="0" dirty="0">
                        <a:latin typeface="Arial" panose="020B0604020202020204" pitchFamily="34" charset="0"/>
                        <a:cs typeface="Arial" panose="020B0604020202020204" pitchFamily="34" charset="0"/>
                      </a:endParaRPr>
                    </a:p>
                  </a:txBody>
                  <a:tcPr marL="45720" marR="4572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bg2"/>
                      </a:solidFill>
                      <a:prstDash val="sysDash"/>
                      <a:round/>
                      <a:headEnd type="none" w="med" len="med"/>
                      <a:tailEnd type="none" w="med" len="med"/>
                    </a:lnT>
                    <a:lnB w="12700" cap="flat" cmpd="sng" algn="ctr">
                      <a:solidFill>
                        <a:schemeClr val="bg2"/>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ctr">
                        <a:lnSpc>
                          <a:spcPts val="1000"/>
                        </a:lnSpc>
                      </a:pPr>
                      <a:r>
                        <a:rPr lang="en-US" sz="1100" dirty="0" smtClean="0">
                          <a:latin typeface="Arial" panose="020B0604020202020204" pitchFamily="34" charset="0"/>
                          <a:cs typeface="Arial" panose="020B0604020202020204" pitchFamily="34" charset="0"/>
                        </a:rPr>
                        <a:t>31.5%</a:t>
                      </a:r>
                    </a:p>
                  </a:txBody>
                  <a:tcPr marL="48014" marR="48014"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bg2"/>
                      </a:solidFill>
                      <a:prstDash val="sysDash"/>
                      <a:round/>
                      <a:headEnd type="none" w="med" len="med"/>
                      <a:tailEnd type="none" w="med" len="med"/>
                    </a:lnT>
                    <a:lnB w="12700" cap="flat" cmpd="sng" algn="ctr">
                      <a:solidFill>
                        <a:schemeClr val="bg2"/>
                      </a:solidFill>
                      <a:prstDash val="sysDash"/>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a:lnSpc>
                          <a:spcPts val="1000"/>
                        </a:lnSpc>
                      </a:pPr>
                      <a:r>
                        <a:rPr lang="en-US" sz="1000" dirty="0" smtClean="0">
                          <a:latin typeface="Arial" panose="020B0604020202020204" pitchFamily="34" charset="0"/>
                          <a:cs typeface="Arial" panose="020B0604020202020204" pitchFamily="34" charset="0"/>
                        </a:rPr>
                        <a:t>&gt;=35%</a:t>
                      </a:r>
                      <a:endParaRPr lang="en-US" sz="1000" dirty="0">
                        <a:latin typeface="Arial" panose="020B0604020202020204" pitchFamily="34" charset="0"/>
                        <a:cs typeface="Arial" panose="020B0604020202020204" pitchFamily="34" charset="0"/>
                      </a:endParaRPr>
                    </a:p>
                  </a:txBody>
                  <a:tcPr marL="45720" marR="4572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bg2"/>
                      </a:solidFill>
                      <a:prstDash val="sysDash"/>
                      <a:round/>
                      <a:headEnd type="none" w="med" len="med"/>
                      <a:tailEnd type="none" w="med" len="med"/>
                    </a:lnT>
                    <a:lnB w="12700" cap="flat" cmpd="sng" algn="ctr">
                      <a:solidFill>
                        <a:schemeClr val="bg2"/>
                      </a:solidFill>
                      <a:prstDash val="sysDash"/>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a:lnSpc>
                          <a:spcPts val="1000"/>
                        </a:lnSpc>
                      </a:pPr>
                      <a:r>
                        <a:rPr lang="en-US" sz="1000" dirty="0" smtClean="0">
                          <a:latin typeface="Arial" panose="020B0604020202020204" pitchFamily="34" charset="0"/>
                          <a:cs typeface="Arial" panose="020B0604020202020204" pitchFamily="34" charset="0"/>
                        </a:rPr>
                        <a:t>N/A</a:t>
                      </a:r>
                      <a:endParaRPr lang="en-US" sz="1000" dirty="0">
                        <a:latin typeface="Arial" panose="020B0604020202020204" pitchFamily="34" charset="0"/>
                        <a:cs typeface="Arial" panose="020B0604020202020204" pitchFamily="34" charset="0"/>
                      </a:endParaRPr>
                    </a:p>
                  </a:txBody>
                  <a:tcPr marL="45720" marR="4572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bg2"/>
                      </a:solidFill>
                      <a:prstDash val="sysDash"/>
                      <a:round/>
                      <a:headEnd type="none" w="med" len="med"/>
                      <a:tailEnd type="none" w="med" len="med"/>
                    </a:lnT>
                    <a:lnB w="12700" cap="flat" cmpd="sng" algn="ctr">
                      <a:solidFill>
                        <a:schemeClr val="bg2"/>
                      </a:solidFill>
                      <a:prstDash val="sysDash"/>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lnSpc>
                          <a:spcPts val="1000"/>
                        </a:lnSpc>
                      </a:pPr>
                      <a:r>
                        <a:rPr lang="en-US" sz="1000" dirty="0" smtClean="0">
                          <a:latin typeface="Arial" panose="020B0604020202020204" pitchFamily="34" charset="0"/>
                          <a:cs typeface="Arial" panose="020B0604020202020204" pitchFamily="34" charset="0"/>
                        </a:rPr>
                        <a:t>&gt;=40%</a:t>
                      </a:r>
                      <a:endParaRPr lang="en-US" sz="1000" dirty="0">
                        <a:latin typeface="Arial" panose="020B0604020202020204" pitchFamily="34" charset="0"/>
                        <a:cs typeface="Arial" panose="020B0604020202020204" pitchFamily="34" charset="0"/>
                      </a:endParaRPr>
                    </a:p>
                  </a:txBody>
                  <a:tcPr marL="45720" marR="4572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bg2"/>
                      </a:solidFill>
                      <a:prstDash val="sysDash"/>
                      <a:round/>
                      <a:headEnd type="none" w="med" len="med"/>
                      <a:tailEnd type="none" w="med" len="med"/>
                    </a:lnT>
                    <a:lnB w="12700" cap="flat" cmpd="sng" algn="ctr">
                      <a:solidFill>
                        <a:schemeClr val="bg2"/>
                      </a:solidFill>
                      <a:prstDash val="sysDash"/>
                      <a:round/>
                      <a:headEnd type="none" w="med" len="med"/>
                      <a:tailEnd type="none" w="med" len="med"/>
                    </a:lnB>
                    <a:lnTlToBr w="12700" cmpd="sng">
                      <a:noFill/>
                      <a:prstDash val="solid"/>
                    </a:lnTlToBr>
                    <a:lnBlToTr w="12700" cmpd="sng">
                      <a:noFill/>
                      <a:prstDash val="solid"/>
                    </a:lnBlToTr>
                    <a:solidFill>
                      <a:srgbClr val="FFCCCC"/>
                    </a:solidFill>
                  </a:tcPr>
                </a:tc>
                <a:tc>
                  <a:txBody>
                    <a:bodyPr/>
                    <a:lstStyle/>
                    <a:p>
                      <a:pPr algn="ctr">
                        <a:lnSpc>
                          <a:spcPts val="1000"/>
                        </a:lnSpc>
                      </a:pPr>
                      <a:r>
                        <a:rPr lang="en-US" sz="1000" dirty="0" smtClean="0">
                          <a:latin typeface="Arial" panose="020B0604020202020204" pitchFamily="34" charset="0"/>
                          <a:cs typeface="Arial" panose="020B0604020202020204" pitchFamily="34" charset="0"/>
                        </a:rPr>
                        <a:t>N/A</a:t>
                      </a:r>
                      <a:endParaRPr lang="en-US" sz="1000" dirty="0">
                        <a:latin typeface="Arial" panose="020B0604020202020204" pitchFamily="34" charset="0"/>
                        <a:cs typeface="Arial" panose="020B0604020202020204" pitchFamily="34" charset="0"/>
                      </a:endParaRPr>
                    </a:p>
                  </a:txBody>
                  <a:tcPr marL="45720" marR="45720" anchor="ctr">
                    <a:lnL w="19050" cap="flat" cmpd="sng" algn="ctr">
                      <a:noFill/>
                      <a:prstDash val="solid"/>
                      <a:round/>
                      <a:headEnd type="none" w="med" len="med"/>
                      <a:tailEnd type="none" w="med" len="med"/>
                    </a:lnL>
                    <a:lnR w="19050" cap="flat" cmpd="sng" algn="ctr">
                      <a:noFill/>
                      <a:prstDash val="sysDash"/>
                      <a:round/>
                      <a:headEnd type="none" w="med" len="med"/>
                      <a:tailEnd type="none" w="med" len="med"/>
                    </a:lnR>
                    <a:lnT w="12700" cap="flat" cmpd="sng" algn="ctr">
                      <a:solidFill>
                        <a:schemeClr val="bg2"/>
                      </a:solidFill>
                      <a:prstDash val="sysDash"/>
                      <a:round/>
                      <a:headEnd type="none" w="med" len="med"/>
                      <a:tailEnd type="none" w="med" len="med"/>
                    </a:lnT>
                    <a:lnB w="12700" cap="flat" cmpd="sng" algn="ctr">
                      <a:solidFill>
                        <a:schemeClr val="bg2"/>
                      </a:solidFill>
                      <a:prstDash val="sysDash"/>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l">
                        <a:spcBef>
                          <a:spcPts val="200"/>
                        </a:spcBef>
                        <a:spcAft>
                          <a:spcPts val="200"/>
                        </a:spcAft>
                      </a:pPr>
                      <a:r>
                        <a:rPr lang="en-GB" sz="1000" b="0" dirty="0" smtClean="0">
                          <a:solidFill>
                            <a:schemeClr val="tx1"/>
                          </a:solidFill>
                          <a:latin typeface="Arial" panose="020B0604020202020204" pitchFamily="34" charset="0"/>
                          <a:cs typeface="Arial" panose="020B0604020202020204" pitchFamily="34" charset="0"/>
                        </a:rPr>
                        <a:t>Group requirement</a:t>
                      </a:r>
                    </a:p>
                  </a:txBody>
                  <a:tcPr marL="36576" marR="36576" marT="36576" marB="36576">
                    <a:lnL w="19050" cap="flat" cmpd="sng" algn="ctr">
                      <a:noFill/>
                      <a:prstDash val="solid"/>
                      <a:round/>
                      <a:headEnd type="none" w="med" len="med"/>
                      <a:tailEnd type="none" w="med" len="med"/>
                    </a:lnL>
                    <a:lnR w="19050" cap="flat" cmpd="sng" algn="ctr">
                      <a:noFill/>
                      <a:prstDash val="sysDash"/>
                      <a:round/>
                      <a:headEnd type="none" w="med" len="med"/>
                      <a:tailEnd type="none" w="med" len="med"/>
                    </a:lnR>
                    <a:lnT w="12700" cap="flat" cmpd="sng" algn="ctr">
                      <a:solidFill>
                        <a:schemeClr val="bg2"/>
                      </a:solidFill>
                      <a:prstDash val="sysDash"/>
                      <a:round/>
                      <a:headEnd type="none" w="med" len="med"/>
                      <a:tailEnd type="none" w="med" len="med"/>
                    </a:lnT>
                    <a:lnB w="12700" cap="flat" cmpd="sng" algn="ctr">
                      <a:solidFill>
                        <a:schemeClr val="bg2"/>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tr>
              <a:tr h="226178">
                <a:tc vMerge="1">
                  <a:txBody>
                    <a:bodyPr/>
                    <a:lstStyle/>
                    <a:p>
                      <a:endParaRPr lang="en-US"/>
                    </a:p>
                  </a:txBody>
                  <a:tcP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000" b="1" i="1" u="none" strike="noStrike" dirty="0" smtClean="0">
                          <a:solidFill>
                            <a:srgbClr val="008AB3"/>
                          </a:solidFill>
                          <a:effectLst/>
                          <a:latin typeface="Arial" panose="020B0604020202020204" pitchFamily="34" charset="0"/>
                          <a:cs typeface="Arial" panose="020B0604020202020204" pitchFamily="34" charset="0"/>
                        </a:rPr>
                        <a:t>Loan to Deposit Ratio (%)</a:t>
                      </a:r>
                      <a:endParaRPr lang="en-US" sz="1000" b="1" i="1" u="none" strike="noStrike" dirty="0">
                        <a:solidFill>
                          <a:srgbClr val="008AB3"/>
                        </a:solidFill>
                        <a:effectLst/>
                        <a:latin typeface="Arial" panose="020B0604020202020204" pitchFamily="34" charset="0"/>
                        <a:cs typeface="Arial" panose="020B0604020202020204" pitchFamily="34" charset="0"/>
                      </a:endParaRPr>
                    </a:p>
                  </a:txBody>
                  <a:tcPr marL="45720" marR="3650" marT="365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bg2"/>
                      </a:solidFill>
                      <a:prstDash val="sysDash"/>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ts val="1000"/>
                        </a:lnSpc>
                      </a:pPr>
                      <a:r>
                        <a:rPr lang="en-US" sz="1000" b="0" dirty="0" smtClean="0">
                          <a:latin typeface="Arial" panose="020B0604020202020204" pitchFamily="34" charset="0"/>
                          <a:cs typeface="Arial" panose="020B0604020202020204" pitchFamily="34" charset="0"/>
                        </a:rPr>
                        <a:t>SBNA</a:t>
                      </a:r>
                      <a:endParaRPr lang="en-US" sz="1000" b="0" dirty="0">
                        <a:latin typeface="Arial" panose="020B0604020202020204" pitchFamily="34" charset="0"/>
                        <a:cs typeface="Arial" panose="020B0604020202020204" pitchFamily="34" charset="0"/>
                      </a:endParaRPr>
                    </a:p>
                  </a:txBody>
                  <a:tcPr marL="45720" marR="4572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bg2"/>
                      </a:solidFill>
                      <a:prstDash val="sysDash"/>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1000"/>
                        </a:lnSpc>
                      </a:pPr>
                      <a:r>
                        <a:rPr lang="en-US" sz="1000" dirty="0" smtClean="0">
                          <a:latin typeface="Arial" panose="020B0604020202020204" pitchFamily="34" charset="0"/>
                          <a:cs typeface="Arial" panose="020B0604020202020204" pitchFamily="34" charset="0"/>
                        </a:rPr>
                        <a:t>94%</a:t>
                      </a:r>
                    </a:p>
                  </a:txBody>
                  <a:tcPr marL="45720" marR="4572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bg2"/>
                      </a:solidFill>
                      <a:prstDash val="sysDash"/>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a:lnSpc>
                          <a:spcPts val="1000"/>
                        </a:lnSpc>
                      </a:pPr>
                      <a:r>
                        <a:rPr lang="en-US" sz="1000" dirty="0" smtClean="0">
                          <a:latin typeface="Arial" panose="020B0604020202020204" pitchFamily="34" charset="0"/>
                          <a:cs typeface="Arial" panose="020B0604020202020204" pitchFamily="34" charset="0"/>
                        </a:rPr>
                        <a:t>&gt;=97.5%</a:t>
                      </a:r>
                      <a:endParaRPr lang="en-US" sz="1000" dirty="0">
                        <a:latin typeface="Arial" panose="020B0604020202020204" pitchFamily="34" charset="0"/>
                        <a:cs typeface="Arial" panose="020B0604020202020204" pitchFamily="34" charset="0"/>
                      </a:endParaRPr>
                    </a:p>
                  </a:txBody>
                  <a:tcPr marL="45720" marR="4572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bg2"/>
                      </a:solidFill>
                      <a:prstDash val="sysDash"/>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a:lnSpc>
                          <a:spcPts val="1000"/>
                        </a:lnSpc>
                      </a:pPr>
                      <a:r>
                        <a:rPr lang="en-US" sz="1000" dirty="0" smtClean="0">
                          <a:latin typeface="Arial" panose="020B0604020202020204" pitchFamily="34" charset="0"/>
                          <a:cs typeface="Arial" panose="020B0604020202020204" pitchFamily="34" charset="0"/>
                        </a:rPr>
                        <a:t>N/A</a:t>
                      </a:r>
                      <a:endParaRPr lang="en-US" sz="1000" dirty="0">
                        <a:latin typeface="Arial" panose="020B0604020202020204" pitchFamily="34" charset="0"/>
                        <a:cs typeface="Arial" panose="020B0604020202020204" pitchFamily="34" charset="0"/>
                      </a:endParaRPr>
                    </a:p>
                  </a:txBody>
                  <a:tcPr marL="45720" marR="4572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bg2"/>
                      </a:solidFill>
                      <a:prstDash val="sysDash"/>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lnSpc>
                          <a:spcPts val="1000"/>
                        </a:lnSpc>
                      </a:pPr>
                      <a:r>
                        <a:rPr lang="en-US" sz="1000" dirty="0" smtClean="0">
                          <a:latin typeface="Arial" panose="020B0604020202020204" pitchFamily="34" charset="0"/>
                          <a:cs typeface="Arial" panose="020B0604020202020204" pitchFamily="34" charset="0"/>
                        </a:rPr>
                        <a:t>&gt;=100%</a:t>
                      </a:r>
                      <a:endParaRPr lang="en-US" sz="1000" dirty="0">
                        <a:latin typeface="Arial" panose="020B0604020202020204" pitchFamily="34" charset="0"/>
                        <a:cs typeface="Arial" panose="020B0604020202020204" pitchFamily="34" charset="0"/>
                      </a:endParaRPr>
                    </a:p>
                  </a:txBody>
                  <a:tcPr marL="45720" marR="4572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bg2"/>
                      </a:solidFill>
                      <a:prstDash val="sysDash"/>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c>
                  <a:txBody>
                    <a:bodyPr/>
                    <a:lstStyle/>
                    <a:p>
                      <a:pPr algn="ctr">
                        <a:lnSpc>
                          <a:spcPts val="1000"/>
                        </a:lnSpc>
                      </a:pPr>
                      <a:r>
                        <a:rPr lang="en-US" sz="1000" dirty="0" smtClean="0">
                          <a:latin typeface="Arial" panose="020B0604020202020204" pitchFamily="34" charset="0"/>
                          <a:cs typeface="Arial" panose="020B0604020202020204" pitchFamily="34" charset="0"/>
                        </a:rPr>
                        <a:t>N/A</a:t>
                      </a:r>
                      <a:endParaRPr lang="en-US" sz="1000" dirty="0">
                        <a:latin typeface="Arial" panose="020B0604020202020204" pitchFamily="34" charset="0"/>
                        <a:cs typeface="Arial" panose="020B0604020202020204" pitchFamily="34" charset="0"/>
                      </a:endParaRPr>
                    </a:p>
                  </a:txBody>
                  <a:tcPr marL="45720" marR="45720" anchor="ctr">
                    <a:lnL w="19050" cap="flat" cmpd="sng" algn="ctr">
                      <a:noFill/>
                      <a:prstDash val="solid"/>
                      <a:round/>
                      <a:headEnd type="none" w="med" len="med"/>
                      <a:tailEnd type="none" w="med" len="med"/>
                    </a:lnL>
                    <a:lnR w="19050" cap="flat" cmpd="sng" algn="ctr">
                      <a:noFill/>
                      <a:prstDash val="sysDash"/>
                      <a:round/>
                      <a:headEnd type="none" w="med" len="med"/>
                      <a:tailEnd type="none" w="med" len="med"/>
                    </a:lnR>
                    <a:lnT w="12700" cap="flat" cmpd="sng" algn="ctr">
                      <a:solidFill>
                        <a:schemeClr val="bg2"/>
                      </a:solidFill>
                      <a:prstDash val="sysDash"/>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l">
                        <a:spcBef>
                          <a:spcPts val="200"/>
                        </a:spcBef>
                        <a:spcAft>
                          <a:spcPts val="200"/>
                        </a:spcAft>
                      </a:pPr>
                      <a:r>
                        <a:rPr lang="en-GB" sz="1000" b="0" dirty="0" smtClean="0">
                          <a:solidFill>
                            <a:schemeClr val="tx1"/>
                          </a:solidFill>
                          <a:latin typeface="Arial" panose="020B0604020202020204" pitchFamily="34" charset="0"/>
                          <a:cs typeface="Arial" panose="020B0604020202020204" pitchFamily="34" charset="0"/>
                        </a:rPr>
                        <a:t>New metric requested by Market Risk team</a:t>
                      </a:r>
                    </a:p>
                  </a:txBody>
                  <a:tcPr marL="36576" marR="36576" marT="36576" marB="36576">
                    <a:lnL w="19050" cap="flat" cmpd="sng" algn="ctr">
                      <a:noFill/>
                      <a:prstDash val="solid"/>
                      <a:round/>
                      <a:headEnd type="none" w="med" len="med"/>
                      <a:tailEnd type="none" w="med" len="med"/>
                    </a:lnL>
                    <a:lnR w="19050" cap="flat" cmpd="sng" algn="ctr">
                      <a:noFill/>
                      <a:prstDash val="sysDash"/>
                      <a:round/>
                      <a:headEnd type="none" w="med" len="med"/>
                      <a:tailEnd type="none" w="med" len="med"/>
                    </a:lnR>
                    <a:lnT w="12700" cap="flat" cmpd="sng" algn="ctr">
                      <a:solidFill>
                        <a:schemeClr val="bg2"/>
                      </a:solidFill>
                      <a:prstDash val="sysDash"/>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bl>
          </a:graphicData>
        </a:graphic>
      </p:graphicFrame>
    </p:spTree>
    <p:extLst>
      <p:ext uri="{BB962C8B-B14F-4D97-AF65-F5344CB8AC3E}">
        <p14:creationId xmlns:p14="http://schemas.microsoft.com/office/powerpoint/2010/main" val="41359006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66744" y="523407"/>
            <a:ext cx="9336044" cy="357021"/>
          </a:xfrm>
          <a:prstGeom prst="rect">
            <a:avLst/>
          </a:prstGeom>
          <a:noFill/>
        </p:spPr>
        <p:txBody>
          <a:bodyPr wrap="square" rtlCol="0">
            <a:spAutoFit/>
          </a:bodyPr>
          <a:lstStyle/>
          <a:p>
            <a:pPr algn="l"/>
            <a:r>
              <a:rPr lang="en-US" sz="2000" b="1" dirty="0"/>
              <a:t>Metric selection: </a:t>
            </a:r>
            <a:r>
              <a:rPr lang="en-US" sz="2000" dirty="0"/>
              <a:t>Liquidity/funding risk metrics</a:t>
            </a:r>
          </a:p>
        </p:txBody>
      </p:sp>
      <p:graphicFrame>
        <p:nvGraphicFramePr>
          <p:cNvPr id="3" name="Content Placeholder 12"/>
          <p:cNvGraphicFramePr>
            <a:graphicFrameLocks/>
          </p:cNvGraphicFramePr>
          <p:nvPr>
            <p:extLst>
              <p:ext uri="{D42A27DB-BD31-4B8C-83A1-F6EECF244321}">
                <p14:modId xmlns:p14="http://schemas.microsoft.com/office/powerpoint/2010/main" val="3933161312"/>
              </p:ext>
            </p:extLst>
          </p:nvPr>
        </p:nvGraphicFramePr>
        <p:xfrm>
          <a:off x="360998" y="1463040"/>
          <a:ext cx="8821737" cy="3901440"/>
        </p:xfrm>
        <a:graphic>
          <a:graphicData uri="http://schemas.openxmlformats.org/drawingml/2006/table">
            <a:tbl>
              <a:tblPr firstRow="1" bandRow="1">
                <a:tableStyleId>{839DD9DD-9E6C-4910-8AC0-68ADFF6A6AFC}</a:tableStyleId>
              </a:tblPr>
              <a:tblGrid>
                <a:gridCol w="2077402"/>
                <a:gridCol w="1270000"/>
                <a:gridCol w="5474335"/>
              </a:tblGrid>
              <a:tr h="159448">
                <a:tc>
                  <a:txBody>
                    <a:bodyPr/>
                    <a:lstStyle/>
                    <a:p>
                      <a:pPr algn="l"/>
                      <a:r>
                        <a:rPr lang="en-US" sz="1100" b="1" dirty="0" smtClean="0">
                          <a:solidFill>
                            <a:srgbClr val="FF0000"/>
                          </a:solidFill>
                          <a:latin typeface="Arial" panose="020B0604020202020204" pitchFamily="34" charset="0"/>
                          <a:cs typeface="Arial" panose="020B0604020202020204" pitchFamily="34" charset="0"/>
                        </a:rPr>
                        <a:t>Metrics included in the RAS</a:t>
                      </a:r>
                    </a:p>
                  </a:txBody>
                  <a:tcPr marL="45720" marR="4572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100" b="1" dirty="0" smtClean="0">
                          <a:solidFill>
                            <a:srgbClr val="FF0000"/>
                          </a:solidFill>
                          <a:latin typeface="Arial" panose="020B0604020202020204" pitchFamily="34" charset="0"/>
                          <a:cs typeface="Arial" panose="020B0604020202020204" pitchFamily="34" charset="0"/>
                        </a:rPr>
                        <a:t>Entity</a:t>
                      </a:r>
                      <a:r>
                        <a:rPr lang="en-US" sz="1100" b="1" baseline="0" dirty="0" smtClean="0">
                          <a:solidFill>
                            <a:srgbClr val="FF0000"/>
                          </a:solidFill>
                          <a:latin typeface="Arial" panose="020B0604020202020204" pitchFamily="34" charset="0"/>
                          <a:cs typeface="Arial" panose="020B0604020202020204" pitchFamily="34" charset="0"/>
                        </a:rPr>
                        <a:t>/portfolio</a:t>
                      </a:r>
                      <a:endParaRPr lang="en-US" sz="1100" b="1" dirty="0" smtClean="0">
                        <a:solidFill>
                          <a:srgbClr val="FF0000"/>
                        </a:solidFill>
                        <a:latin typeface="Arial" panose="020B0604020202020204" pitchFamily="34" charset="0"/>
                        <a:cs typeface="Arial" panose="020B0604020202020204" pitchFamily="34" charset="0"/>
                      </a:endParaRPr>
                    </a:p>
                  </a:txBody>
                  <a:tcPr marL="45720" marR="4572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100" b="1" dirty="0" smtClean="0">
                          <a:solidFill>
                            <a:srgbClr val="FF0000"/>
                          </a:solidFill>
                          <a:latin typeface="Arial" panose="020B0604020202020204" pitchFamily="34" charset="0"/>
                          <a:cs typeface="Arial" panose="020B0604020202020204" pitchFamily="34" charset="0"/>
                        </a:rPr>
                        <a:t>Rationale/commentary</a:t>
                      </a:r>
                      <a:endParaRPr lang="en-US" sz="1100" b="1" dirty="0">
                        <a:solidFill>
                          <a:srgbClr val="FF0000"/>
                        </a:solidFill>
                        <a:latin typeface="Arial" panose="020B0604020202020204" pitchFamily="34" charset="0"/>
                        <a:cs typeface="Arial" panose="020B0604020202020204" pitchFamily="34" charset="0"/>
                      </a:endParaRPr>
                    </a:p>
                  </a:txBody>
                  <a:tcPr marL="45720" marR="4572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r>
              <a:tr h="159448">
                <a:tc>
                  <a:txBody>
                    <a:bodyPr/>
                    <a:lstStyle/>
                    <a:p>
                      <a:pPr marL="0" indent="0" algn="l" fontAlgn="b">
                        <a:buFontTx/>
                        <a:buNone/>
                      </a:pPr>
                      <a:r>
                        <a:rPr lang="en-US" sz="1100" u="none" strike="noStrike" dirty="0" smtClean="0">
                          <a:effectLst/>
                          <a:latin typeface="Arial" panose="020B0604020202020204" pitchFamily="34" charset="0"/>
                          <a:cs typeface="Arial" panose="020B0604020202020204" pitchFamily="34" charset="0"/>
                        </a:rPr>
                        <a:t>Stressed Survival Period (days)</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45720" marR="45720">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1" indent="0" algn="l" defTabSz="457200" rtl="0" eaLnBrk="1" fontAlgn="auto" latinLnBrk="0" hangingPunct="1">
                        <a:lnSpc>
                          <a:spcPct val="100000"/>
                        </a:lnSpc>
                        <a:spcBef>
                          <a:spcPts val="0"/>
                        </a:spcBef>
                        <a:spcAft>
                          <a:spcPts val="0"/>
                        </a:spcAft>
                        <a:buClr>
                          <a:schemeClr val="tx1"/>
                        </a:buClr>
                        <a:buSzTx/>
                        <a:buFontTx/>
                        <a:buNone/>
                        <a:tabLst/>
                        <a:defRPr/>
                      </a:pPr>
                      <a:r>
                        <a:rPr lang="en-US" sz="1100" i="0" kern="1200" baseline="0" smtClean="0">
                          <a:solidFill>
                            <a:schemeClr val="tx1"/>
                          </a:solidFill>
                          <a:latin typeface="Arial" panose="020B0604020202020204" pitchFamily="34" charset="0"/>
                          <a:ea typeface="+mn-ea"/>
                          <a:cs typeface="Arial" panose="020B0604020202020204" pitchFamily="34" charset="0"/>
                        </a:rPr>
                        <a:t>SBNA</a:t>
                      </a:r>
                      <a:endParaRPr lang="en-US" sz="1100" i="0" kern="1200" baseline="0" dirty="0" smtClean="0">
                        <a:solidFill>
                          <a:schemeClr val="tx1"/>
                        </a:solidFill>
                        <a:latin typeface="Arial" panose="020B0604020202020204" pitchFamily="34" charset="0"/>
                        <a:ea typeface="+mn-ea"/>
                        <a:cs typeface="Arial" panose="020B0604020202020204" pitchFamily="34" charset="0"/>
                      </a:endParaRPr>
                    </a:p>
                  </a:txBody>
                  <a:tcPr marL="45720" marR="45720">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marR="0" lvl="1" indent="-171450"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Char char="•"/>
                        <a:tabLst/>
                        <a:defRPr/>
                      </a:pPr>
                      <a:r>
                        <a:rPr lang="en-US" sz="1100" i="0" kern="1200" dirty="0" smtClean="0">
                          <a:solidFill>
                            <a:schemeClr val="tx1"/>
                          </a:solidFill>
                          <a:latin typeface="Arial" panose="020B0604020202020204" pitchFamily="34" charset="0"/>
                          <a:ea typeface="+mn-ea"/>
                          <a:cs typeface="Arial" panose="020B0604020202020204" pitchFamily="34" charset="0"/>
                        </a:rPr>
                        <a:t>This</a:t>
                      </a:r>
                      <a:r>
                        <a:rPr lang="en-US" sz="1100" i="0" kern="1200" baseline="0" dirty="0" smtClean="0">
                          <a:solidFill>
                            <a:schemeClr val="tx1"/>
                          </a:solidFill>
                          <a:latin typeface="Arial" panose="020B0604020202020204" pitchFamily="34" charset="0"/>
                          <a:ea typeface="+mn-ea"/>
                          <a:cs typeface="Arial" panose="020B0604020202020204" pitchFamily="34" charset="0"/>
                        </a:rPr>
                        <a:t> metric is cascaded from Santander Group</a:t>
                      </a:r>
                    </a:p>
                    <a:p>
                      <a:pPr marL="171450" marR="0" lvl="1" indent="-171450"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Char char="•"/>
                        <a:tabLst/>
                        <a:defRPr/>
                      </a:pPr>
                      <a:r>
                        <a:rPr lang="en-US" sz="1100" i="0" kern="1200" baseline="0" dirty="0" smtClean="0">
                          <a:solidFill>
                            <a:schemeClr val="tx1"/>
                          </a:solidFill>
                          <a:latin typeface="Arial" panose="020B0604020202020204" pitchFamily="34" charset="0"/>
                          <a:ea typeface="+mn-ea"/>
                          <a:cs typeface="Arial" panose="020B0604020202020204" pitchFamily="34" charset="0"/>
                        </a:rPr>
                        <a:t>Though Santander Group defines the types of scenarios (local, global, idiosyncratic, and wholesale), SBNA can develop specific stress scenarios </a:t>
                      </a:r>
                    </a:p>
                  </a:txBody>
                  <a:tcPr marL="45720" marR="45720">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r>
              <a:tr h="159448">
                <a:tc>
                  <a:txBody>
                    <a:bodyPr/>
                    <a:lstStyle/>
                    <a:p>
                      <a:pPr marL="0" marR="0" lvl="1" indent="0" algn="l" defTabSz="457200" rtl="0" eaLnBrk="1" fontAlgn="auto" latinLnBrk="0" hangingPunct="1">
                        <a:lnSpc>
                          <a:spcPct val="100000"/>
                        </a:lnSpc>
                        <a:spcBef>
                          <a:spcPts val="0"/>
                        </a:spcBef>
                        <a:spcAft>
                          <a:spcPts val="0"/>
                        </a:spcAft>
                        <a:buClr>
                          <a:schemeClr val="tx1"/>
                        </a:buClr>
                        <a:buSzTx/>
                        <a:buFontTx/>
                        <a:buNone/>
                        <a:tabLst/>
                        <a:defRPr/>
                      </a:pPr>
                      <a:r>
                        <a:rPr lang="en-US" sz="1100" i="0" kern="1200" dirty="0" smtClean="0">
                          <a:solidFill>
                            <a:schemeClr val="tx1"/>
                          </a:solidFill>
                          <a:latin typeface="Arial" panose="020B0604020202020204" pitchFamily="34" charset="0"/>
                          <a:ea typeface="+mn-ea"/>
                          <a:cs typeface="Arial" panose="020B0604020202020204" pitchFamily="34" charset="0"/>
                        </a:rPr>
                        <a:t>Liquidity</a:t>
                      </a:r>
                      <a:r>
                        <a:rPr lang="en-US" sz="1100" i="0" kern="1200" baseline="0" dirty="0" smtClean="0">
                          <a:solidFill>
                            <a:schemeClr val="tx1"/>
                          </a:solidFill>
                          <a:latin typeface="Arial" panose="020B0604020202020204" pitchFamily="34" charset="0"/>
                          <a:ea typeface="+mn-ea"/>
                          <a:cs typeface="Arial" panose="020B0604020202020204" pitchFamily="34" charset="0"/>
                        </a:rPr>
                        <a:t> Coverage Ratio (%, US Modified)</a:t>
                      </a:r>
                      <a:endParaRPr lang="en-US" sz="1100" i="0" kern="1200" dirty="0" smtClean="0">
                        <a:solidFill>
                          <a:schemeClr val="tx1"/>
                        </a:solidFill>
                        <a:latin typeface="Arial" panose="020B0604020202020204" pitchFamily="34" charset="0"/>
                        <a:ea typeface="+mn-ea"/>
                        <a:cs typeface="Arial" panose="020B0604020202020204" pitchFamily="34" charset="0"/>
                      </a:endParaRPr>
                    </a:p>
                  </a:txBody>
                  <a:tcPr marL="45720" marR="45720">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1" indent="0" algn="l" defTabSz="457200" rtl="0" eaLnBrk="1" fontAlgn="auto" latinLnBrk="0" hangingPunct="1">
                        <a:lnSpc>
                          <a:spcPct val="100000"/>
                        </a:lnSpc>
                        <a:spcBef>
                          <a:spcPts val="0"/>
                        </a:spcBef>
                        <a:spcAft>
                          <a:spcPts val="0"/>
                        </a:spcAft>
                        <a:buClr>
                          <a:schemeClr val="tx1"/>
                        </a:buClr>
                        <a:buSzTx/>
                        <a:buFontTx/>
                        <a:buNone/>
                        <a:tabLst/>
                        <a:defRPr/>
                      </a:pPr>
                      <a:r>
                        <a:rPr lang="en-US" sz="1100" i="0" kern="1200" baseline="0" smtClean="0">
                          <a:solidFill>
                            <a:schemeClr val="tx1"/>
                          </a:solidFill>
                          <a:latin typeface="Arial" panose="020B0604020202020204" pitchFamily="34" charset="0"/>
                          <a:ea typeface="+mn-ea"/>
                          <a:cs typeface="Arial" panose="020B0604020202020204" pitchFamily="34" charset="0"/>
                        </a:rPr>
                        <a:t>SBNA</a:t>
                      </a:r>
                      <a:endParaRPr lang="en-US" sz="1100" i="0" kern="1200" baseline="0" dirty="0" smtClean="0">
                        <a:solidFill>
                          <a:schemeClr val="tx1"/>
                        </a:solidFill>
                        <a:latin typeface="Arial" panose="020B0604020202020204" pitchFamily="34" charset="0"/>
                        <a:ea typeface="+mn-ea"/>
                        <a:cs typeface="Arial" panose="020B0604020202020204" pitchFamily="34" charset="0"/>
                      </a:endParaRPr>
                    </a:p>
                  </a:txBody>
                  <a:tcPr marL="45720" marR="45720">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marR="0" lvl="1" indent="-171450"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Char char="•"/>
                        <a:tabLst/>
                        <a:defRPr/>
                      </a:pPr>
                      <a:r>
                        <a:rPr lang="en-US" sz="1100" i="0" kern="1200" dirty="0" smtClean="0">
                          <a:solidFill>
                            <a:schemeClr val="tx1"/>
                          </a:solidFill>
                          <a:latin typeface="Arial" panose="020B0604020202020204" pitchFamily="34" charset="0"/>
                          <a:ea typeface="+mn-ea"/>
                          <a:cs typeface="Arial" panose="020B0604020202020204" pitchFamily="34" charset="0"/>
                        </a:rPr>
                        <a:t>This</a:t>
                      </a:r>
                      <a:r>
                        <a:rPr lang="en-US" sz="1100" i="0" kern="1200" baseline="0" dirty="0" smtClean="0">
                          <a:solidFill>
                            <a:schemeClr val="tx1"/>
                          </a:solidFill>
                          <a:latin typeface="Arial" panose="020B0604020202020204" pitchFamily="34" charset="0"/>
                          <a:ea typeface="+mn-ea"/>
                          <a:cs typeface="Arial" panose="020B0604020202020204" pitchFamily="34" charset="0"/>
                        </a:rPr>
                        <a:t> metric is cascaded from Santander Group</a:t>
                      </a:r>
                    </a:p>
                    <a:p>
                      <a:pPr marL="171450" marR="0" lvl="1" indent="-171450"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Char char="•"/>
                        <a:tabLst/>
                        <a:defRPr/>
                      </a:pPr>
                      <a:r>
                        <a:rPr lang="en-US" sz="1100" i="0" kern="1200" baseline="0" dirty="0" smtClean="0">
                          <a:solidFill>
                            <a:schemeClr val="tx1"/>
                          </a:solidFill>
                          <a:latin typeface="Arial" panose="020B0604020202020204" pitchFamily="34" charset="0"/>
                          <a:ea typeface="+mn-ea"/>
                          <a:cs typeface="Arial" panose="020B0604020202020204" pitchFamily="34" charset="0"/>
                        </a:rPr>
                        <a:t>This metric is defined by regulators to measure liquidity under short-term stress</a:t>
                      </a:r>
                    </a:p>
                    <a:p>
                      <a:pPr marL="171450" marR="0" lvl="1" indent="-171450"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Char char="•"/>
                        <a:tabLst/>
                        <a:defRPr/>
                      </a:pPr>
                      <a:r>
                        <a:rPr lang="en-US" sz="1100" i="0" kern="1200" baseline="0" dirty="0" smtClean="0">
                          <a:solidFill>
                            <a:schemeClr val="tx1"/>
                          </a:solidFill>
                          <a:latin typeface="Arial" panose="020B0604020202020204" pitchFamily="34" charset="0"/>
                          <a:ea typeface="+mn-ea"/>
                          <a:cs typeface="Arial" panose="020B0604020202020204" pitchFamily="34" charset="0"/>
                        </a:rPr>
                        <a:t>SBNA must ensure its cash flow profile keeps </a:t>
                      </a:r>
                      <a:r>
                        <a:rPr lang="en-US" sz="1100" i="0" kern="1200" dirty="0" smtClean="0">
                          <a:solidFill>
                            <a:schemeClr val="tx1"/>
                          </a:solidFill>
                          <a:latin typeface="Arial" panose="020B0604020202020204" pitchFamily="34" charset="0"/>
                          <a:ea typeface="+mn-ea"/>
                          <a:cs typeface="Arial" panose="020B0604020202020204" pitchFamily="34" charset="0"/>
                        </a:rPr>
                        <a:t>Liquidity</a:t>
                      </a:r>
                      <a:r>
                        <a:rPr lang="en-US" sz="1100" i="0" kern="1200" baseline="0" dirty="0" smtClean="0">
                          <a:solidFill>
                            <a:schemeClr val="tx1"/>
                          </a:solidFill>
                          <a:latin typeface="Arial" panose="020B0604020202020204" pitchFamily="34" charset="0"/>
                          <a:ea typeface="+mn-ea"/>
                          <a:cs typeface="Arial" panose="020B0604020202020204" pitchFamily="34" charset="0"/>
                        </a:rPr>
                        <a:t> Coverage Ratio (LCR) at or above limits to remain compliant with Basel III</a:t>
                      </a:r>
                    </a:p>
                  </a:txBody>
                  <a:tcPr marL="45720" marR="45720">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r>
              <a:tr h="159448">
                <a:tc>
                  <a:txBody>
                    <a:bodyPr/>
                    <a:lstStyle/>
                    <a:p>
                      <a:pPr marL="0" marR="0" lvl="1" indent="0" algn="l" defTabSz="457200" rtl="0" eaLnBrk="1" fontAlgn="ctr" latinLnBrk="0" hangingPunct="1">
                        <a:lnSpc>
                          <a:spcPct val="100000"/>
                        </a:lnSpc>
                        <a:spcBef>
                          <a:spcPts val="0"/>
                        </a:spcBef>
                        <a:spcAft>
                          <a:spcPts val="0"/>
                        </a:spcAft>
                        <a:buClr>
                          <a:schemeClr val="tx1"/>
                        </a:buClr>
                        <a:buSzTx/>
                        <a:buFontTx/>
                        <a:buNone/>
                        <a:tabLst/>
                        <a:defRPr/>
                      </a:pPr>
                      <a:r>
                        <a:rPr lang="en-US" sz="1100" i="0" kern="1200" dirty="0" smtClean="0">
                          <a:solidFill>
                            <a:schemeClr val="tx1"/>
                          </a:solidFill>
                          <a:latin typeface="Arial" panose="020B0604020202020204" pitchFamily="34" charset="0"/>
                          <a:ea typeface="+mn-ea"/>
                          <a:cs typeface="Arial" panose="020B0604020202020204" pitchFamily="34" charset="0"/>
                          <a:sym typeface="Wingdings"/>
                        </a:rPr>
                        <a:t>Structural Funding Ratio (%)</a:t>
                      </a:r>
                    </a:p>
                  </a:txBody>
                  <a:tcPr marL="45720" marR="4572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1" indent="0" algn="l" defTabSz="457200" rtl="0" eaLnBrk="1" fontAlgn="auto" latinLnBrk="0" hangingPunct="1">
                        <a:lnSpc>
                          <a:spcPct val="100000"/>
                        </a:lnSpc>
                        <a:spcBef>
                          <a:spcPts val="0"/>
                        </a:spcBef>
                        <a:spcAft>
                          <a:spcPts val="0"/>
                        </a:spcAft>
                        <a:buClr>
                          <a:schemeClr val="tx1"/>
                        </a:buClr>
                        <a:buSzTx/>
                        <a:buFontTx/>
                        <a:buNone/>
                        <a:tabLst/>
                        <a:defRPr/>
                      </a:pPr>
                      <a:r>
                        <a:rPr lang="en-US" sz="1100" i="0" kern="1200" baseline="0" dirty="0" smtClean="0">
                          <a:solidFill>
                            <a:schemeClr val="tx1"/>
                          </a:solidFill>
                          <a:latin typeface="Arial" panose="020B0604020202020204" pitchFamily="34" charset="0"/>
                          <a:ea typeface="+mn-ea"/>
                          <a:cs typeface="Arial" panose="020B0604020202020204" pitchFamily="34" charset="0"/>
                        </a:rPr>
                        <a:t>SBNA</a:t>
                      </a:r>
                    </a:p>
                  </a:txBody>
                  <a:tcPr marL="45720" marR="4572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marR="0" lvl="1" indent="-171450"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Char char="•"/>
                        <a:tabLst/>
                        <a:defRPr/>
                      </a:pPr>
                      <a:r>
                        <a:rPr lang="en-US" sz="1100" i="0" kern="1200" dirty="0" smtClean="0">
                          <a:solidFill>
                            <a:schemeClr val="tx1"/>
                          </a:solidFill>
                          <a:latin typeface="Arial" panose="020B0604020202020204" pitchFamily="34" charset="0"/>
                          <a:ea typeface="+mn-ea"/>
                          <a:cs typeface="Arial" panose="020B0604020202020204" pitchFamily="34" charset="0"/>
                        </a:rPr>
                        <a:t>This</a:t>
                      </a:r>
                      <a:r>
                        <a:rPr lang="en-US" sz="1100" i="0" kern="1200" baseline="0" dirty="0" smtClean="0">
                          <a:solidFill>
                            <a:schemeClr val="tx1"/>
                          </a:solidFill>
                          <a:latin typeface="Arial" panose="020B0604020202020204" pitchFamily="34" charset="0"/>
                          <a:ea typeface="+mn-ea"/>
                          <a:cs typeface="Arial" panose="020B0604020202020204" pitchFamily="34" charset="0"/>
                        </a:rPr>
                        <a:t> metric is cascaded from Santander Group</a:t>
                      </a:r>
                    </a:p>
                    <a:p>
                      <a:pPr marL="171450" marR="0" lvl="1" indent="-171450"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Char char="•"/>
                        <a:tabLst/>
                        <a:defRPr/>
                      </a:pPr>
                      <a:r>
                        <a:rPr lang="en-US" sz="1100" i="0" kern="1200" baseline="0" dirty="0" smtClean="0">
                          <a:solidFill>
                            <a:schemeClr val="tx1"/>
                          </a:solidFill>
                          <a:latin typeface="Arial" panose="020B0604020202020204" pitchFamily="34" charset="0"/>
                          <a:ea typeface="+mn-ea"/>
                          <a:cs typeface="Arial" panose="020B0604020202020204" pitchFamily="34" charset="0"/>
                        </a:rPr>
                        <a:t>The net stable funding ratio under Basel III’s international framework for liquidity risk measurement, standards and monitoring (December 2010) mandates that banks will have until 2018 to meet the NSFR standard</a:t>
                      </a:r>
                    </a:p>
                    <a:p>
                      <a:pPr marL="171450" marR="0" lvl="1" indent="-171450"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Char char="•"/>
                        <a:tabLst/>
                        <a:defRPr/>
                      </a:pPr>
                      <a:r>
                        <a:rPr lang="en-US" sz="1100" i="0" kern="1200" baseline="0" dirty="0" smtClean="0">
                          <a:solidFill>
                            <a:schemeClr val="tx1"/>
                          </a:solidFill>
                          <a:latin typeface="Arial" panose="020B0604020202020204" pitchFamily="34" charset="0"/>
                          <a:ea typeface="+mn-ea"/>
                          <a:cs typeface="Arial" panose="020B0604020202020204" pitchFamily="34" charset="0"/>
                        </a:rPr>
                        <a:t>SBNA currently monitors the structural funding ratio which is a precursor to NSFR</a:t>
                      </a:r>
                    </a:p>
                  </a:txBody>
                  <a:tcPr marL="45720" marR="4572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159448">
                <a:tc>
                  <a:txBody>
                    <a:bodyPr/>
                    <a:lstStyle/>
                    <a:p>
                      <a:pPr marL="0" indent="0" algn="l" fontAlgn="b">
                        <a:buFontTx/>
                        <a:buNone/>
                      </a:pPr>
                      <a:r>
                        <a:rPr lang="en-US" sz="1100" b="0" i="0" u="none" strike="noStrike" dirty="0" smtClean="0">
                          <a:solidFill>
                            <a:schemeClr val="tx1"/>
                          </a:solidFill>
                          <a:effectLst/>
                          <a:latin typeface="Arial" panose="020B0604020202020204" pitchFamily="34" charset="0"/>
                          <a:cs typeface="Arial" panose="020B0604020202020204" pitchFamily="34" charset="0"/>
                        </a:rPr>
                        <a:t>Asset Encumbrance (%)</a:t>
                      </a:r>
                      <a:endParaRPr lang="en-US" sz="1100" b="0" i="0" u="none" strike="noStrike" dirty="0">
                        <a:solidFill>
                          <a:schemeClr val="tx1"/>
                        </a:solidFill>
                        <a:effectLst/>
                        <a:latin typeface="Arial" panose="020B0604020202020204" pitchFamily="34" charset="0"/>
                        <a:cs typeface="Arial" panose="020B0604020202020204" pitchFamily="34" charset="0"/>
                      </a:endParaRPr>
                    </a:p>
                  </a:txBody>
                  <a:tcPr marL="45720" marR="3650" marT="365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1" indent="0" algn="l" defTabSz="457200" rtl="0" eaLnBrk="1" fontAlgn="auto" latinLnBrk="0" hangingPunct="1">
                        <a:lnSpc>
                          <a:spcPct val="100000"/>
                        </a:lnSpc>
                        <a:spcBef>
                          <a:spcPts val="0"/>
                        </a:spcBef>
                        <a:spcAft>
                          <a:spcPts val="0"/>
                        </a:spcAft>
                        <a:buClr>
                          <a:schemeClr val="tx1"/>
                        </a:buClr>
                        <a:buSzTx/>
                        <a:buFontTx/>
                        <a:buNone/>
                        <a:tabLst/>
                        <a:defRPr/>
                      </a:pPr>
                      <a:r>
                        <a:rPr lang="en-US" sz="1100" i="0" kern="1200" baseline="0" dirty="0" smtClean="0">
                          <a:solidFill>
                            <a:schemeClr val="tx1"/>
                          </a:solidFill>
                          <a:latin typeface="Arial" panose="020B0604020202020204" pitchFamily="34" charset="0"/>
                          <a:ea typeface="+mn-ea"/>
                          <a:cs typeface="Arial" panose="020B0604020202020204" pitchFamily="34" charset="0"/>
                        </a:rPr>
                        <a:t>SBNA</a:t>
                      </a:r>
                    </a:p>
                  </a:txBody>
                  <a:tcPr marL="45720" marR="45720">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marR="0" lvl="1" indent="-171450"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Char char="•"/>
                        <a:tabLst/>
                        <a:defRPr/>
                      </a:pPr>
                      <a:r>
                        <a:rPr lang="en-US" sz="1100" i="0" kern="1200" dirty="0" smtClean="0">
                          <a:solidFill>
                            <a:schemeClr val="tx1"/>
                          </a:solidFill>
                          <a:latin typeface="Arial" panose="020B0604020202020204" pitchFamily="34" charset="0"/>
                          <a:ea typeface="+mn-ea"/>
                          <a:cs typeface="Arial" panose="020B0604020202020204" pitchFamily="34" charset="0"/>
                        </a:rPr>
                        <a:t>T</a:t>
                      </a:r>
                      <a:r>
                        <a:rPr lang="en-US" sz="1100" i="0" kern="1200" baseline="0" dirty="0" smtClean="0">
                          <a:solidFill>
                            <a:schemeClr val="tx1"/>
                          </a:solidFill>
                          <a:latin typeface="Arial" panose="020B0604020202020204" pitchFamily="34" charset="0"/>
                          <a:ea typeface="+mn-ea"/>
                          <a:cs typeface="Arial" panose="020B0604020202020204" pitchFamily="34" charset="0"/>
                        </a:rPr>
                        <a:t>his metric is cascaded from Santander Group</a:t>
                      </a:r>
                    </a:p>
                    <a:p>
                      <a:pPr marL="171450" marR="0" lvl="1" indent="-171450"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Char char="•"/>
                        <a:tabLst/>
                        <a:defRPr/>
                      </a:pPr>
                      <a:r>
                        <a:rPr lang="en-US" sz="1100" i="0" kern="1200" baseline="0" dirty="0" smtClean="0">
                          <a:solidFill>
                            <a:schemeClr val="tx1"/>
                          </a:solidFill>
                          <a:latin typeface="Arial" panose="020B0604020202020204" pitchFamily="34" charset="0"/>
                          <a:ea typeface="+mn-ea"/>
                          <a:cs typeface="Arial" panose="020B0604020202020204" pitchFamily="34" charset="0"/>
                        </a:rPr>
                        <a:t>This metric is defined by European Banking Authority (EBA)</a:t>
                      </a:r>
                    </a:p>
                    <a:p>
                      <a:pPr marL="171450" marR="0" lvl="1" indent="-171450"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Char char="•"/>
                        <a:tabLst/>
                        <a:defRPr/>
                      </a:pPr>
                      <a:r>
                        <a:rPr lang="en-US" sz="1100" i="0" kern="1200" baseline="0" dirty="0" smtClean="0">
                          <a:solidFill>
                            <a:schemeClr val="tx1"/>
                          </a:solidFill>
                          <a:latin typeface="Arial" panose="020B0604020202020204" pitchFamily="34" charset="0"/>
                          <a:ea typeface="+mn-ea"/>
                          <a:cs typeface="Arial" panose="020B0604020202020204" pitchFamily="34" charset="0"/>
                        </a:rPr>
                        <a:t>This metric ensures SBNA’s capability to switch to secured funding under stress and reasonable amount of assets available in a resolution situation</a:t>
                      </a:r>
                    </a:p>
                  </a:txBody>
                  <a:tcPr marL="45720" marR="45720">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159448">
                <a:tc>
                  <a:txBody>
                    <a:bodyPr/>
                    <a:lstStyle/>
                    <a:p>
                      <a:pPr marL="0" indent="0" algn="l" fontAlgn="b">
                        <a:buFontTx/>
                        <a:buNone/>
                      </a:pPr>
                      <a:r>
                        <a:rPr lang="en-US" sz="1100" b="0" i="0" u="none" strike="noStrike" dirty="0" smtClean="0">
                          <a:solidFill>
                            <a:schemeClr val="tx1"/>
                          </a:solidFill>
                          <a:effectLst/>
                          <a:latin typeface="Arial" panose="020B0604020202020204" pitchFamily="34" charset="0"/>
                          <a:cs typeface="Arial" panose="020B0604020202020204" pitchFamily="34" charset="0"/>
                        </a:rPr>
                        <a:t>Loan to Deposit Ratio (%)</a:t>
                      </a:r>
                      <a:endParaRPr lang="en-US" sz="1100" b="0" i="0" u="none" strike="noStrike" dirty="0">
                        <a:solidFill>
                          <a:schemeClr val="tx1"/>
                        </a:solidFill>
                        <a:effectLst/>
                        <a:latin typeface="Arial" panose="020B0604020202020204" pitchFamily="34" charset="0"/>
                        <a:cs typeface="Arial" panose="020B0604020202020204" pitchFamily="34" charset="0"/>
                      </a:endParaRPr>
                    </a:p>
                  </a:txBody>
                  <a:tcPr marL="45720" marR="3650" marT="365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1" indent="0" algn="l" defTabSz="457200" rtl="0" eaLnBrk="1" fontAlgn="auto" latinLnBrk="0" hangingPunct="1">
                        <a:lnSpc>
                          <a:spcPct val="100000"/>
                        </a:lnSpc>
                        <a:spcBef>
                          <a:spcPts val="0"/>
                        </a:spcBef>
                        <a:spcAft>
                          <a:spcPts val="0"/>
                        </a:spcAft>
                        <a:buClr>
                          <a:schemeClr val="tx1"/>
                        </a:buClr>
                        <a:buSzTx/>
                        <a:buFontTx/>
                        <a:buNone/>
                        <a:tabLst/>
                        <a:defRPr/>
                      </a:pPr>
                      <a:r>
                        <a:rPr lang="en-US" sz="1100" i="0" kern="1200" baseline="0" dirty="0" smtClean="0">
                          <a:solidFill>
                            <a:schemeClr val="tx1"/>
                          </a:solidFill>
                          <a:latin typeface="Arial" panose="020B0604020202020204" pitchFamily="34" charset="0"/>
                          <a:ea typeface="+mn-ea"/>
                          <a:cs typeface="Arial" panose="020B0604020202020204" pitchFamily="34" charset="0"/>
                        </a:rPr>
                        <a:t>SBNA</a:t>
                      </a:r>
                    </a:p>
                  </a:txBody>
                  <a:tcPr marL="45720" marR="45720">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marR="0" lvl="1" indent="-171450"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Char char="•"/>
                        <a:tabLst/>
                        <a:defRPr/>
                      </a:pPr>
                      <a:r>
                        <a:rPr lang="en-US" sz="1100" i="0" kern="1200" baseline="0" dirty="0" smtClean="0">
                          <a:solidFill>
                            <a:schemeClr val="tx1"/>
                          </a:solidFill>
                          <a:latin typeface="Arial" panose="020B0604020202020204" pitchFamily="34" charset="0"/>
                          <a:ea typeface="+mn-ea"/>
                          <a:cs typeface="Arial" panose="020B0604020202020204" pitchFamily="34" charset="0"/>
                        </a:rPr>
                        <a:t>This metric measures the level of loans funded by </a:t>
                      </a:r>
                      <a:r>
                        <a:rPr lang="en-US" sz="1100" i="0" kern="1200" baseline="0" smtClean="0">
                          <a:solidFill>
                            <a:schemeClr val="tx1"/>
                          </a:solidFill>
                          <a:latin typeface="Arial" panose="020B0604020202020204" pitchFamily="34" charset="0"/>
                          <a:ea typeface="+mn-ea"/>
                          <a:cs typeface="Arial" panose="020B0604020202020204" pitchFamily="34" charset="0"/>
                        </a:rPr>
                        <a:t>total deposits</a:t>
                      </a:r>
                    </a:p>
                    <a:p>
                      <a:pPr marL="171450" marR="0" lvl="1" indent="-171450"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Char char="•"/>
                        <a:tabLst/>
                        <a:defRPr/>
                      </a:pPr>
                      <a:r>
                        <a:rPr lang="en-US" sz="1100" i="0" kern="1200" baseline="0" smtClean="0">
                          <a:solidFill>
                            <a:schemeClr val="tx1"/>
                          </a:solidFill>
                          <a:latin typeface="Arial" panose="020B0604020202020204" pitchFamily="34" charset="0"/>
                          <a:ea typeface="+mn-ea"/>
                          <a:cs typeface="Arial" panose="020B0604020202020204" pitchFamily="34" charset="0"/>
                        </a:rPr>
                        <a:t>This metric ensures that a minimum amount of the loan portfolio is funded by the deposits of the Bank</a:t>
                      </a:r>
                    </a:p>
                  </a:txBody>
                  <a:tcPr marL="45720" marR="45720">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bl>
          </a:graphicData>
        </a:graphic>
      </p:graphicFrame>
      <p:grpSp>
        <p:nvGrpSpPr>
          <p:cNvPr id="8" name="Group 7"/>
          <p:cNvGrpSpPr/>
          <p:nvPr/>
        </p:nvGrpSpPr>
        <p:grpSpPr>
          <a:xfrm>
            <a:off x="443921" y="72184"/>
            <a:ext cx="2773627" cy="189008"/>
            <a:chOff x="403281" y="164517"/>
            <a:chExt cx="2773627" cy="189008"/>
          </a:xfrm>
        </p:grpSpPr>
        <p:sp>
          <p:nvSpPr>
            <p:cNvPr id="12" name="Text Box 75"/>
            <p:cNvSpPr txBox="1">
              <a:spLocks noChangeArrowheads="1"/>
            </p:cNvSpPr>
            <p:nvPr/>
          </p:nvSpPr>
          <p:spPr bwMode="gray">
            <a:xfrm>
              <a:off x="636148" y="166688"/>
              <a:ext cx="2540760" cy="184666"/>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none" lIns="0" tIns="0" rIns="0" bIns="0">
              <a:spAutoFit/>
            </a:bodyPr>
            <a:lstStyle/>
            <a:p>
              <a:pPr algn="l">
                <a:lnSpc>
                  <a:spcPct val="100000"/>
                </a:lnSpc>
              </a:pPr>
              <a:r>
                <a:rPr lang="en-US" sz="1200" dirty="0">
                  <a:solidFill>
                    <a:srgbClr val="FF0000"/>
                  </a:solidFill>
                </a:rPr>
                <a:t>Liquidity/funding risk: </a:t>
              </a:r>
              <a:r>
                <a:rPr lang="en-US" sz="1200" dirty="0" smtClean="0">
                  <a:solidFill>
                    <a:srgbClr val="FF0000"/>
                  </a:solidFill>
                </a:rPr>
                <a:t>Metric selection</a:t>
              </a:r>
              <a:endParaRPr lang="en-US" sz="1200" dirty="0">
                <a:solidFill>
                  <a:srgbClr val="FF0000"/>
                </a:solidFill>
              </a:endParaRPr>
            </a:p>
          </p:txBody>
        </p:sp>
        <p:sp>
          <p:nvSpPr>
            <p:cNvPr id="13" name="Oval 12"/>
            <p:cNvSpPr/>
            <p:nvPr/>
          </p:nvSpPr>
          <p:spPr bwMode="auto">
            <a:xfrm>
              <a:off x="403281" y="164517"/>
              <a:ext cx="189008" cy="189008"/>
            </a:xfrm>
            <a:prstGeom prst="ellipse">
              <a:avLst/>
            </a:prstGeom>
            <a:solidFill>
              <a:srgbClr val="FF000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lang="en-US" b="1" dirty="0">
                  <a:solidFill>
                    <a:schemeClr val="bg1"/>
                  </a:solidFill>
                  <a:ea typeface="ＭＳ Ｐゴシック" pitchFamily="-112" charset="-128"/>
                  <a:cs typeface="ＭＳ Ｐゴシック" pitchFamily="-112" charset="-128"/>
                </a:rPr>
                <a:t>4</a:t>
              </a:r>
              <a:endParaRPr kumimoji="0" lang="en-US" b="1" i="0" u="none" strike="noStrike" cap="none" normalizeH="0" baseline="0" dirty="0">
                <a:ln>
                  <a:noFill/>
                </a:ln>
                <a:solidFill>
                  <a:schemeClr val="bg1"/>
                </a:solidFill>
                <a:effectLst/>
                <a:latin typeface="Arial" charset="0"/>
                <a:ea typeface="ＭＳ Ｐゴシック" pitchFamily="-112" charset="-128"/>
                <a:cs typeface="ＭＳ Ｐゴシック" pitchFamily="-112" charset="-128"/>
              </a:endParaRPr>
            </a:p>
          </p:txBody>
        </p:sp>
      </p:grpSp>
    </p:spTree>
    <p:extLst>
      <p:ext uri="{BB962C8B-B14F-4D97-AF65-F5344CB8AC3E}">
        <p14:creationId xmlns:p14="http://schemas.microsoft.com/office/powerpoint/2010/main" val="6716198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Content Placeholder 17"/>
          <p:cNvSpPr>
            <a:spLocks noGrp="1"/>
          </p:cNvSpPr>
          <p:nvPr>
            <p:ph sz="quarter" idx="11"/>
          </p:nvPr>
        </p:nvSpPr>
        <p:spPr/>
        <p:txBody>
          <a:bodyPr/>
          <a:lstStyle/>
          <a:p>
            <a:r>
              <a:rPr lang="en-US" dirty="0"/>
              <a:t>Metric status definitions and escalation processes</a:t>
            </a:r>
            <a:endParaRPr lang="en-GB" dirty="0"/>
          </a:p>
        </p:txBody>
      </p:sp>
      <p:sp>
        <p:nvSpPr>
          <p:cNvPr id="3" name="Text Placeholder 11"/>
          <p:cNvSpPr txBox="1">
            <a:spLocks/>
          </p:cNvSpPr>
          <p:nvPr/>
        </p:nvSpPr>
        <p:spPr>
          <a:xfrm>
            <a:off x="6609324" y="1463040"/>
            <a:ext cx="2444031" cy="215444"/>
          </a:xfrm>
          <a:prstGeom prst="rect">
            <a:avLst/>
          </a:prstGeom>
        </p:spPr>
        <p:txBody>
          <a:bodyPr lIns="0" tIns="0" rIns="0" bIns="0"/>
          <a:lstStyle>
            <a:defPPr>
              <a:defRPr lang="en-GB"/>
            </a:defPPr>
            <a:lvl1pPr marL="0" indent="0" algn="l" defTabSz="457200" eaLnBrk="1" fontAlgn="auto" latinLnBrk="0" hangingPunct="1">
              <a:lnSpc>
                <a:spcPct val="100000"/>
              </a:lnSpc>
              <a:spcBef>
                <a:spcPct val="20000"/>
              </a:spcBef>
              <a:spcAft>
                <a:spcPts val="0"/>
              </a:spcAft>
              <a:buFont typeface="Arial"/>
              <a:buNone/>
              <a:defRPr sz="1400" b="1">
                <a:solidFill>
                  <a:schemeClr val="accent1"/>
                </a:solidFill>
                <a:latin typeface="Arial" panose="020B0604020202020204" pitchFamily="34" charset="0"/>
                <a:cs typeface="Arial" panose="020B0604020202020204" pitchFamily="34" charset="0"/>
              </a:defRPr>
            </a:lvl1pPr>
            <a:lvl2pPr marL="742950" indent="-285750" algn="l" defTabSz="457200" eaLnBrk="1" latinLnBrk="0" hangingPunct="1">
              <a:spcBef>
                <a:spcPct val="20000"/>
              </a:spcBef>
              <a:buFont typeface="Arial"/>
              <a:buChar char="–"/>
              <a:defRPr sz="2800">
                <a:latin typeface="+mn-lt"/>
              </a:defRPr>
            </a:lvl2pPr>
            <a:lvl3pPr marL="1143000" indent="-228600" algn="l" defTabSz="457200" eaLnBrk="1" latinLnBrk="0" hangingPunct="1">
              <a:spcBef>
                <a:spcPct val="20000"/>
              </a:spcBef>
              <a:buFont typeface="Arial"/>
              <a:buChar char="•"/>
              <a:defRPr sz="2400">
                <a:latin typeface="+mn-lt"/>
              </a:defRPr>
            </a:lvl3pPr>
            <a:lvl4pPr marL="1600200" indent="-228600" algn="l" defTabSz="457200" eaLnBrk="1" latinLnBrk="0" hangingPunct="1">
              <a:spcBef>
                <a:spcPct val="20000"/>
              </a:spcBef>
              <a:buFont typeface="Arial"/>
              <a:buChar char="–"/>
              <a:defRPr sz="2000">
                <a:latin typeface="+mn-lt"/>
              </a:defRPr>
            </a:lvl4pPr>
            <a:lvl5pPr marL="2057400" indent="-228600" algn="l" defTabSz="457200" eaLnBrk="1" latinLnBrk="0" hangingPunct="1">
              <a:spcBef>
                <a:spcPct val="20000"/>
              </a:spcBef>
              <a:buFont typeface="Arial"/>
              <a:buChar char="»"/>
              <a:defRPr sz="2000">
                <a:latin typeface="+mn-lt"/>
              </a:defRPr>
            </a:lvl5pPr>
            <a:lvl6pPr marL="2514600" indent="-228600" defTabSz="457200">
              <a:spcBef>
                <a:spcPct val="20000"/>
              </a:spcBef>
              <a:buFont typeface="Arial"/>
              <a:buChar char="•"/>
              <a:defRPr sz="2000">
                <a:latin typeface="+mn-lt"/>
              </a:defRPr>
            </a:lvl6pPr>
            <a:lvl7pPr marL="2971800" indent="-228600" defTabSz="457200">
              <a:spcBef>
                <a:spcPct val="20000"/>
              </a:spcBef>
              <a:buFont typeface="Arial"/>
              <a:buChar char="•"/>
              <a:defRPr sz="2000">
                <a:latin typeface="+mn-lt"/>
              </a:defRPr>
            </a:lvl7pPr>
            <a:lvl8pPr marL="3429000" indent="-228600" defTabSz="457200">
              <a:spcBef>
                <a:spcPct val="20000"/>
              </a:spcBef>
              <a:buFont typeface="Arial"/>
              <a:buChar char="•"/>
              <a:defRPr sz="2000">
                <a:latin typeface="+mn-lt"/>
              </a:defRPr>
            </a:lvl8pPr>
            <a:lvl9pPr marL="3886200" indent="-228600" defTabSz="457200">
              <a:spcBef>
                <a:spcPct val="20000"/>
              </a:spcBef>
              <a:buFont typeface="Arial"/>
              <a:buChar char="•"/>
              <a:defRPr sz="2000">
                <a:latin typeface="+mn-lt"/>
              </a:defRPr>
            </a:lvl9pPr>
          </a:lstStyle>
          <a:p>
            <a:r>
              <a:rPr lang="en-GB" dirty="0"/>
              <a:t>Escalation processes</a:t>
            </a:r>
          </a:p>
        </p:txBody>
      </p:sp>
      <p:sp>
        <p:nvSpPr>
          <p:cNvPr id="4" name="Text Placeholder 3"/>
          <p:cNvSpPr txBox="1">
            <a:spLocks/>
          </p:cNvSpPr>
          <p:nvPr/>
        </p:nvSpPr>
        <p:spPr>
          <a:xfrm>
            <a:off x="365760" y="1463040"/>
            <a:ext cx="4114800" cy="215444"/>
          </a:xfrm>
          <a:prstGeom prst="rect">
            <a:avLst/>
          </a:prstGeom>
        </p:spPr>
        <p:txBody>
          <a:bodyPr lIns="0" tIns="0" rIns="0" bIns="0"/>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fontAlgn="auto">
              <a:lnSpc>
                <a:spcPct val="100000"/>
              </a:lnSpc>
              <a:spcAft>
                <a:spcPts val="0"/>
              </a:spcAft>
              <a:buNone/>
            </a:pPr>
            <a:r>
              <a:rPr lang="en-GB" sz="1400" b="1" dirty="0" smtClean="0">
                <a:solidFill>
                  <a:schemeClr val="accent1"/>
                </a:solidFill>
                <a:latin typeface="Arial" panose="020B0604020202020204" pitchFamily="34" charset="0"/>
                <a:cs typeface="Arial" panose="020B0604020202020204" pitchFamily="34" charset="0"/>
              </a:rPr>
              <a:t>Metric status definitions</a:t>
            </a:r>
            <a:endParaRPr lang="en-GB" sz="1400" b="1" dirty="0">
              <a:solidFill>
                <a:schemeClr val="accent1"/>
              </a:solidFill>
              <a:latin typeface="Arial" panose="020B0604020202020204" pitchFamily="34" charset="0"/>
              <a:cs typeface="Arial" panose="020B0604020202020204" pitchFamily="34" charset="0"/>
            </a:endParaRPr>
          </a:p>
        </p:txBody>
      </p:sp>
      <p:sp>
        <p:nvSpPr>
          <p:cNvPr id="5" name="Rectangle 4"/>
          <p:cNvSpPr/>
          <p:nvPr/>
        </p:nvSpPr>
        <p:spPr bwMode="auto">
          <a:xfrm>
            <a:off x="457200" y="1794019"/>
            <a:ext cx="1274274" cy="1332379"/>
          </a:xfrm>
          <a:prstGeom prst="rect">
            <a:avLst/>
          </a:prstGeom>
          <a:solidFill>
            <a:srgbClr val="00B05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dirty="0" smtClean="0">
                <a:ln>
                  <a:noFill/>
                </a:ln>
                <a:solidFill>
                  <a:schemeClr val="bg1"/>
                </a:solidFill>
                <a:effectLst/>
                <a:latin typeface="Arial" panose="020B0604020202020204" pitchFamily="34" charset="0"/>
                <a:ea typeface="ＭＳ Ｐゴシック" pitchFamily="-112" charset="-128"/>
                <a:cs typeface="Arial" panose="020B0604020202020204" pitchFamily="34" charset="0"/>
              </a:rPr>
              <a:t>Green status</a:t>
            </a:r>
            <a:endParaRPr kumimoji="0" lang="en-US" sz="1200" b="1" i="0" u="none" strike="noStrike" cap="none" normalizeH="0" baseline="0" dirty="0">
              <a:ln>
                <a:noFill/>
              </a:ln>
              <a:solidFill>
                <a:schemeClr val="bg1"/>
              </a:solidFill>
              <a:effectLst/>
              <a:latin typeface="Arial" panose="020B0604020202020204" pitchFamily="34" charset="0"/>
              <a:ea typeface="ＭＳ Ｐゴシック" pitchFamily="-112" charset="-128"/>
              <a:cs typeface="Arial" panose="020B0604020202020204" pitchFamily="34" charset="0"/>
            </a:endParaRPr>
          </a:p>
        </p:txBody>
      </p:sp>
      <p:sp>
        <p:nvSpPr>
          <p:cNvPr id="6" name="Rectangle 5"/>
          <p:cNvSpPr/>
          <p:nvPr/>
        </p:nvSpPr>
        <p:spPr bwMode="auto">
          <a:xfrm>
            <a:off x="457200" y="3162679"/>
            <a:ext cx="1271016" cy="1335731"/>
          </a:xfrm>
          <a:prstGeom prst="rect">
            <a:avLst/>
          </a:prstGeom>
          <a:solidFill>
            <a:srgbClr val="FFC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dirty="0" smtClean="0">
                <a:ln>
                  <a:noFill/>
                </a:ln>
                <a:solidFill>
                  <a:schemeClr val="bg1"/>
                </a:solidFill>
                <a:effectLst/>
                <a:latin typeface="Arial" panose="020B0604020202020204" pitchFamily="34" charset="0"/>
                <a:ea typeface="ＭＳ Ｐゴシック" pitchFamily="-112" charset="-128"/>
                <a:cs typeface="Arial" panose="020B0604020202020204" pitchFamily="34" charset="0"/>
              </a:rPr>
              <a:t>Amber status </a:t>
            </a:r>
          </a:p>
          <a:p>
            <a:pPr marL="0" marR="0" indent="0" algn="ctr"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dirty="0" smtClean="0">
                <a:ln>
                  <a:noFill/>
                </a:ln>
                <a:solidFill>
                  <a:schemeClr val="bg1"/>
                </a:solidFill>
                <a:effectLst/>
                <a:latin typeface="Arial" panose="020B0604020202020204" pitchFamily="34" charset="0"/>
                <a:ea typeface="ＭＳ Ｐゴシック" pitchFamily="-112" charset="-128"/>
                <a:cs typeface="Arial" panose="020B0604020202020204" pitchFamily="34" charset="0"/>
              </a:rPr>
              <a:t>(“trigger</a:t>
            </a:r>
            <a:r>
              <a:rPr lang="en-US" sz="1200" b="1" dirty="0" smtClean="0">
                <a:solidFill>
                  <a:schemeClr val="bg1"/>
                </a:solidFill>
                <a:latin typeface="Arial" panose="020B0604020202020204" pitchFamily="34" charset="0"/>
                <a:ea typeface="ＭＳ Ｐゴシック" pitchFamily="-112" charset="-128"/>
                <a:cs typeface="Arial" panose="020B0604020202020204" pitchFamily="34" charset="0"/>
              </a:rPr>
              <a:t>”)</a:t>
            </a:r>
            <a:endParaRPr kumimoji="0" lang="en-US" sz="1200" b="1" i="0" u="none" strike="noStrike" cap="none" normalizeH="0" baseline="0" dirty="0">
              <a:ln>
                <a:noFill/>
              </a:ln>
              <a:solidFill>
                <a:schemeClr val="bg1"/>
              </a:solidFill>
              <a:effectLst/>
              <a:latin typeface="Arial" panose="020B0604020202020204" pitchFamily="34" charset="0"/>
              <a:ea typeface="ＭＳ Ｐゴシック" pitchFamily="-112" charset="-128"/>
              <a:cs typeface="Arial" panose="020B0604020202020204" pitchFamily="34" charset="0"/>
            </a:endParaRPr>
          </a:p>
        </p:txBody>
      </p:sp>
      <p:sp>
        <p:nvSpPr>
          <p:cNvPr id="7" name="Rectangle 6"/>
          <p:cNvSpPr/>
          <p:nvPr/>
        </p:nvSpPr>
        <p:spPr bwMode="auto">
          <a:xfrm>
            <a:off x="457200" y="4542495"/>
            <a:ext cx="1271016" cy="1335731"/>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dirty="0" smtClean="0">
                <a:ln>
                  <a:noFill/>
                </a:ln>
                <a:solidFill>
                  <a:schemeClr val="bg1"/>
                </a:solidFill>
                <a:effectLst/>
                <a:latin typeface="Arial" panose="020B0604020202020204" pitchFamily="34" charset="0"/>
                <a:ea typeface="ＭＳ Ｐゴシック" pitchFamily="-112" charset="-128"/>
                <a:cs typeface="Arial" panose="020B0604020202020204" pitchFamily="34" charset="0"/>
              </a:rPr>
              <a:t>Red status</a:t>
            </a:r>
          </a:p>
          <a:p>
            <a:pPr marL="0" marR="0" indent="0" algn="ctr" defTabSz="914400" rtl="0" eaLnBrk="0" fontAlgn="base" latinLnBrk="0" hangingPunct="0">
              <a:lnSpc>
                <a:spcPct val="100000"/>
              </a:lnSpc>
              <a:spcBef>
                <a:spcPct val="0"/>
              </a:spcBef>
              <a:spcAft>
                <a:spcPct val="0"/>
              </a:spcAft>
              <a:buClrTx/>
              <a:buSzTx/>
              <a:buFontTx/>
              <a:buNone/>
              <a:tabLst/>
            </a:pPr>
            <a:r>
              <a:rPr lang="en-US" sz="1200" b="1" dirty="0" smtClean="0">
                <a:solidFill>
                  <a:schemeClr val="bg1"/>
                </a:solidFill>
                <a:latin typeface="Arial" panose="020B0604020202020204" pitchFamily="34" charset="0"/>
                <a:ea typeface="ＭＳ Ｐゴシック" pitchFamily="-112" charset="-128"/>
                <a:cs typeface="Arial" panose="020B0604020202020204" pitchFamily="34" charset="0"/>
              </a:rPr>
              <a:t>(“limit breach”)</a:t>
            </a:r>
            <a:endParaRPr kumimoji="0" lang="en-US" sz="1200" b="1" i="0" u="none" strike="noStrike" cap="none" normalizeH="0" baseline="0" dirty="0">
              <a:ln>
                <a:noFill/>
              </a:ln>
              <a:solidFill>
                <a:schemeClr val="bg1"/>
              </a:solidFill>
              <a:effectLst/>
              <a:latin typeface="Arial" panose="020B0604020202020204" pitchFamily="34" charset="0"/>
              <a:ea typeface="ＭＳ Ｐゴシック" pitchFamily="-112" charset="-128"/>
              <a:cs typeface="Arial" panose="020B0604020202020204" pitchFamily="34" charset="0"/>
            </a:endParaRPr>
          </a:p>
        </p:txBody>
      </p:sp>
      <p:sp>
        <p:nvSpPr>
          <p:cNvPr id="8" name="TextBox 7"/>
          <p:cNvSpPr txBox="1"/>
          <p:nvPr/>
        </p:nvSpPr>
        <p:spPr>
          <a:xfrm>
            <a:off x="1826694" y="2216744"/>
            <a:ext cx="4467520" cy="446276"/>
          </a:xfrm>
          <a:prstGeom prst="rect">
            <a:avLst/>
          </a:prstGeom>
          <a:noFill/>
        </p:spPr>
        <p:txBody>
          <a:bodyPr wrap="square" lIns="0" tIns="0" rIns="0" bIns="0" rtlCol="0">
            <a:spAutoFit/>
          </a:bodyPr>
          <a:lstStyle/>
          <a:p>
            <a:pPr marL="171450" indent="-171450" algn="l">
              <a:lnSpc>
                <a:spcPct val="100000"/>
              </a:lnSpc>
              <a:spcAft>
                <a:spcPts val="600"/>
              </a:spcAft>
              <a:buFont typeface="Arial" panose="020B0604020202020204" pitchFamily="34" charset="0"/>
              <a:buChar char="•"/>
            </a:pPr>
            <a:r>
              <a:rPr lang="en-US" sz="1200" dirty="0" smtClean="0">
                <a:latin typeface="Arial" panose="020B0604020202020204" pitchFamily="34" charset="0"/>
                <a:cs typeface="Arial" panose="020B0604020202020204" pitchFamily="34" charset="0"/>
              </a:rPr>
              <a:t>Metrics have not breached the amber trigger or red limit</a:t>
            </a:r>
          </a:p>
          <a:p>
            <a:pPr marL="171450" indent="-171450" algn="l">
              <a:lnSpc>
                <a:spcPct val="100000"/>
              </a:lnSpc>
              <a:spcAft>
                <a:spcPts val="600"/>
              </a:spcAft>
              <a:buFont typeface="Arial" panose="020B0604020202020204" pitchFamily="34" charset="0"/>
              <a:buChar char="•"/>
            </a:pPr>
            <a:r>
              <a:rPr lang="en-US" sz="1200" dirty="0" smtClean="0">
                <a:latin typeface="Arial" panose="020B0604020202020204" pitchFamily="34" charset="0"/>
                <a:cs typeface="Arial" panose="020B0604020202020204" pitchFamily="34" charset="0"/>
              </a:rPr>
              <a:t>Level of risk within range acceptable to organization</a:t>
            </a:r>
          </a:p>
        </p:txBody>
      </p:sp>
      <p:cxnSp>
        <p:nvCxnSpPr>
          <p:cNvPr id="9" name="Straight Connector 8"/>
          <p:cNvCxnSpPr>
            <a:stCxn id="10" idx="1"/>
          </p:cNvCxnSpPr>
          <p:nvPr/>
        </p:nvCxnSpPr>
        <p:spPr bwMode="auto">
          <a:xfrm flipH="1">
            <a:off x="1731474" y="4520453"/>
            <a:ext cx="3192234" cy="7002"/>
          </a:xfrm>
          <a:prstGeom prst="line">
            <a:avLst/>
          </a:prstGeom>
          <a:solidFill>
            <a:schemeClr val="accent1"/>
          </a:solidFill>
          <a:ln w="12700" cap="flat" cmpd="sng" algn="ctr">
            <a:solidFill>
              <a:schemeClr val="accent1"/>
            </a:solidFill>
            <a:prstDash val="dash"/>
            <a:round/>
            <a:headEnd type="none" w="med" len="med"/>
            <a:tailEnd type="none" w="med" len="med"/>
          </a:ln>
          <a:effectLst/>
        </p:spPr>
      </p:cxnSp>
      <p:sp>
        <p:nvSpPr>
          <p:cNvPr id="10" name="TextBox 9"/>
          <p:cNvSpPr txBox="1"/>
          <p:nvPr/>
        </p:nvSpPr>
        <p:spPr>
          <a:xfrm>
            <a:off x="4923708" y="4381953"/>
            <a:ext cx="1036418" cy="276999"/>
          </a:xfrm>
          <a:prstGeom prst="rect">
            <a:avLst/>
          </a:prstGeom>
          <a:noFill/>
          <a:ln>
            <a:noFill/>
          </a:ln>
        </p:spPr>
        <p:txBody>
          <a:bodyPr wrap="square" rtlCol="0">
            <a:spAutoFit/>
          </a:bodyPr>
          <a:lstStyle/>
          <a:p>
            <a:pPr algn="l">
              <a:lnSpc>
                <a:spcPct val="100000"/>
              </a:lnSpc>
            </a:pPr>
            <a:r>
              <a:rPr lang="en-US" sz="1200" b="1" dirty="0" smtClean="0">
                <a:solidFill>
                  <a:srgbClr val="FF0000"/>
                </a:solidFill>
                <a:latin typeface="Arial" panose="020B0604020202020204" pitchFamily="34" charset="0"/>
                <a:cs typeface="Arial" panose="020B0604020202020204" pitchFamily="34" charset="0"/>
              </a:rPr>
              <a:t>Red limit</a:t>
            </a:r>
            <a:endParaRPr lang="en-US" sz="1200" b="1" dirty="0">
              <a:solidFill>
                <a:srgbClr val="FF0000"/>
              </a:solidFill>
              <a:latin typeface="Arial" panose="020B0604020202020204" pitchFamily="34" charset="0"/>
              <a:cs typeface="Arial" panose="020B0604020202020204" pitchFamily="34" charset="0"/>
            </a:endParaRPr>
          </a:p>
        </p:txBody>
      </p:sp>
      <p:sp>
        <p:nvSpPr>
          <p:cNvPr id="11" name="TextBox 10"/>
          <p:cNvSpPr txBox="1"/>
          <p:nvPr/>
        </p:nvSpPr>
        <p:spPr>
          <a:xfrm>
            <a:off x="1826694" y="3580989"/>
            <a:ext cx="4467519" cy="446276"/>
          </a:xfrm>
          <a:prstGeom prst="rect">
            <a:avLst/>
          </a:prstGeom>
          <a:noFill/>
        </p:spPr>
        <p:txBody>
          <a:bodyPr wrap="square" lIns="0" tIns="0" rIns="0" bIns="0" rtlCol="0">
            <a:spAutoFit/>
          </a:bodyPr>
          <a:lstStyle/>
          <a:p>
            <a:pPr marL="171450" indent="-171450" algn="l">
              <a:lnSpc>
                <a:spcPct val="100000"/>
              </a:lnSpc>
              <a:spcAft>
                <a:spcPts val="600"/>
              </a:spcAft>
              <a:buFont typeface="Arial" panose="020B0604020202020204" pitchFamily="34" charset="0"/>
              <a:buChar char="•"/>
            </a:pPr>
            <a:r>
              <a:rPr lang="en-US" sz="1200" dirty="0">
                <a:latin typeface="Arial" panose="020B0604020202020204" pitchFamily="34" charset="0"/>
                <a:cs typeface="Arial" panose="020B0604020202020204" pitchFamily="34" charset="0"/>
              </a:rPr>
              <a:t>M</a:t>
            </a:r>
            <a:r>
              <a:rPr lang="en-US" sz="1200" dirty="0" smtClean="0">
                <a:latin typeface="Arial" panose="020B0604020202020204" pitchFamily="34" charset="0"/>
                <a:cs typeface="Arial" panose="020B0604020202020204" pitchFamily="34" charset="0"/>
              </a:rPr>
              <a:t>etrics have breached the amber trigger but not the red limit</a:t>
            </a:r>
          </a:p>
          <a:p>
            <a:pPr marL="171450" indent="-171450" algn="l">
              <a:lnSpc>
                <a:spcPct val="100000"/>
              </a:lnSpc>
              <a:spcAft>
                <a:spcPts val="600"/>
              </a:spcAft>
              <a:buFont typeface="Arial" panose="020B0604020202020204" pitchFamily="34" charset="0"/>
              <a:buChar char="•"/>
            </a:pPr>
            <a:r>
              <a:rPr lang="en-US" sz="1200" dirty="0" smtClean="0">
                <a:latin typeface="Arial" panose="020B0604020202020204" pitchFamily="34" charset="0"/>
                <a:cs typeface="Arial" panose="020B0604020202020204" pitchFamily="34" charset="0"/>
              </a:rPr>
              <a:t>Level of risk in danger of exceeding acceptable range</a:t>
            </a:r>
          </a:p>
        </p:txBody>
      </p:sp>
      <p:sp>
        <p:nvSpPr>
          <p:cNvPr id="12" name="TextBox 11"/>
          <p:cNvSpPr txBox="1"/>
          <p:nvPr/>
        </p:nvSpPr>
        <p:spPr>
          <a:xfrm>
            <a:off x="1826694" y="4934388"/>
            <a:ext cx="4467520" cy="446276"/>
          </a:xfrm>
          <a:prstGeom prst="rect">
            <a:avLst/>
          </a:prstGeom>
          <a:noFill/>
        </p:spPr>
        <p:txBody>
          <a:bodyPr wrap="square" lIns="0" tIns="0" rIns="0" bIns="0" rtlCol="0">
            <a:spAutoFit/>
          </a:bodyPr>
          <a:lstStyle/>
          <a:p>
            <a:pPr marL="171450" indent="-171450" algn="l">
              <a:lnSpc>
                <a:spcPct val="100000"/>
              </a:lnSpc>
              <a:spcAft>
                <a:spcPts val="600"/>
              </a:spcAft>
              <a:buFont typeface="Arial" panose="020B0604020202020204" pitchFamily="34" charset="0"/>
              <a:buChar char="•"/>
            </a:pPr>
            <a:r>
              <a:rPr lang="en-US" sz="1200" dirty="0" smtClean="0">
                <a:latin typeface="Arial" panose="020B0604020202020204" pitchFamily="34" charset="0"/>
                <a:cs typeface="Arial" panose="020B0604020202020204" pitchFamily="34" charset="0"/>
              </a:rPr>
              <a:t>Metrics have breached both the amber trigger and red limit</a:t>
            </a:r>
          </a:p>
          <a:p>
            <a:pPr marL="171450" indent="-171450" algn="l">
              <a:lnSpc>
                <a:spcPct val="100000"/>
              </a:lnSpc>
              <a:spcAft>
                <a:spcPts val="600"/>
              </a:spcAft>
              <a:buFont typeface="Arial" panose="020B0604020202020204" pitchFamily="34" charset="0"/>
              <a:buChar char="•"/>
            </a:pPr>
            <a:r>
              <a:rPr lang="en-US" sz="1200" dirty="0" smtClean="0">
                <a:latin typeface="Arial" panose="020B0604020202020204" pitchFamily="34" charset="0"/>
                <a:cs typeface="Arial" panose="020B0604020202020204" pitchFamily="34" charset="0"/>
              </a:rPr>
              <a:t>Level of risk within a range unacceptable to the organization</a:t>
            </a:r>
          </a:p>
        </p:txBody>
      </p:sp>
      <p:cxnSp>
        <p:nvCxnSpPr>
          <p:cNvPr id="13" name="Straight Connector 12"/>
          <p:cNvCxnSpPr>
            <a:stCxn id="14" idx="1"/>
          </p:cNvCxnSpPr>
          <p:nvPr/>
        </p:nvCxnSpPr>
        <p:spPr bwMode="auto">
          <a:xfrm flipH="1">
            <a:off x="1728216" y="3144539"/>
            <a:ext cx="3195492" cy="4888"/>
          </a:xfrm>
          <a:prstGeom prst="line">
            <a:avLst/>
          </a:prstGeom>
          <a:solidFill>
            <a:schemeClr val="accent1"/>
          </a:solidFill>
          <a:ln w="12700" cap="flat" cmpd="sng" algn="ctr">
            <a:solidFill>
              <a:srgbClr val="FFC000"/>
            </a:solidFill>
            <a:prstDash val="dash"/>
            <a:round/>
            <a:headEnd type="none" w="med" len="med"/>
            <a:tailEnd type="none" w="med" len="med"/>
          </a:ln>
          <a:effectLst/>
        </p:spPr>
      </p:cxnSp>
      <p:sp>
        <p:nvSpPr>
          <p:cNvPr id="14" name="TextBox 13"/>
          <p:cNvSpPr txBox="1"/>
          <p:nvPr/>
        </p:nvSpPr>
        <p:spPr>
          <a:xfrm>
            <a:off x="4923708" y="3006039"/>
            <a:ext cx="1275256" cy="276999"/>
          </a:xfrm>
          <a:prstGeom prst="rect">
            <a:avLst/>
          </a:prstGeom>
          <a:noFill/>
        </p:spPr>
        <p:txBody>
          <a:bodyPr wrap="square" rtlCol="0">
            <a:spAutoFit/>
          </a:bodyPr>
          <a:lstStyle/>
          <a:p>
            <a:pPr algn="l">
              <a:lnSpc>
                <a:spcPct val="100000"/>
              </a:lnSpc>
            </a:pPr>
            <a:r>
              <a:rPr lang="en-US" sz="1200" b="1" dirty="0" smtClean="0">
                <a:solidFill>
                  <a:srgbClr val="FFC000"/>
                </a:solidFill>
                <a:latin typeface="Arial" panose="020B0604020202020204" pitchFamily="34" charset="0"/>
                <a:cs typeface="Arial" panose="020B0604020202020204" pitchFamily="34" charset="0"/>
              </a:rPr>
              <a:t>Amber trigger</a:t>
            </a:r>
            <a:endParaRPr lang="en-US" sz="1200" b="1" dirty="0">
              <a:solidFill>
                <a:srgbClr val="FFC000"/>
              </a:solidFill>
              <a:latin typeface="Arial" panose="020B0604020202020204" pitchFamily="34" charset="0"/>
              <a:cs typeface="Arial" panose="020B0604020202020204" pitchFamily="34" charset="0"/>
            </a:endParaRPr>
          </a:p>
        </p:txBody>
      </p:sp>
      <p:sp>
        <p:nvSpPr>
          <p:cNvPr id="15" name="TextBox 14"/>
          <p:cNvSpPr txBox="1"/>
          <p:nvPr/>
        </p:nvSpPr>
        <p:spPr>
          <a:xfrm>
            <a:off x="6700763" y="1794019"/>
            <a:ext cx="2444031" cy="2000548"/>
          </a:xfrm>
          <a:prstGeom prst="rect">
            <a:avLst/>
          </a:prstGeom>
        </p:spPr>
        <p:txBody>
          <a:bodyPr wrap="square" lIns="0" tIns="0" rIns="0" bIns="0" anchor="t">
            <a:spAutoFit/>
          </a:bodyPr>
          <a:lstStyle>
            <a:lvl1pPr marL="171450" indent="-171450" algn="l" eaLnBrk="1" hangingPunct="1">
              <a:lnSpc>
                <a:spcPct val="100000"/>
              </a:lnSpc>
              <a:spcBef>
                <a:spcPct val="20000"/>
              </a:spcBef>
              <a:spcAft>
                <a:spcPts val="600"/>
              </a:spcAft>
              <a:buFont typeface="Arial" panose="020B0604020202020204" pitchFamily="34" charset="0"/>
              <a:buChar char="•"/>
              <a:defRPr sz="1200">
                <a:solidFill>
                  <a:schemeClr val="tx2"/>
                </a:solidFill>
                <a:latin typeface="+mn-lt"/>
              </a:defRPr>
            </a:lvl1pPr>
            <a:lvl2pPr marL="346075" indent="-173038" algn="l" eaLnBrk="1" hangingPunct="1">
              <a:lnSpc>
                <a:spcPct val="100000"/>
              </a:lnSpc>
              <a:spcBef>
                <a:spcPts val="400"/>
              </a:spcBef>
              <a:buClr>
                <a:schemeClr val="tx1"/>
              </a:buClr>
              <a:buFont typeface="Wingdings" pitchFamily="2" charset="2"/>
              <a:buChar char="§"/>
              <a:defRPr sz="1200">
                <a:solidFill>
                  <a:schemeClr val="tx2"/>
                </a:solidFill>
              </a:defRPr>
            </a:lvl2pPr>
            <a:lvl3pPr marL="511175" indent="-165100" algn="l" eaLnBrk="1" hangingPunct="1">
              <a:lnSpc>
                <a:spcPct val="100000"/>
              </a:lnSpc>
              <a:spcBef>
                <a:spcPts val="350"/>
              </a:spcBef>
              <a:buClr>
                <a:schemeClr val="tx1"/>
              </a:buClr>
              <a:buChar char="•"/>
              <a:defRPr sz="1200">
                <a:solidFill>
                  <a:schemeClr val="tx2"/>
                </a:solidFill>
              </a:defRPr>
            </a:lvl3pPr>
            <a:lvl4pPr marL="684213" indent="-173038" algn="l" eaLnBrk="1" hangingPunct="1">
              <a:lnSpc>
                <a:spcPct val="100000"/>
              </a:lnSpc>
              <a:spcBef>
                <a:spcPts val="300"/>
              </a:spcBef>
              <a:buClr>
                <a:schemeClr val="tx1"/>
              </a:buClr>
              <a:buChar char="–"/>
              <a:defRPr sz="1200">
                <a:solidFill>
                  <a:schemeClr val="tx2"/>
                </a:solidFill>
              </a:defRPr>
            </a:lvl4pPr>
            <a:lvl5pPr marL="857250" indent="-173038" algn="l" eaLnBrk="1" hangingPunct="1">
              <a:lnSpc>
                <a:spcPct val="100000"/>
              </a:lnSpc>
              <a:spcBef>
                <a:spcPts val="250"/>
              </a:spcBef>
              <a:buClr>
                <a:schemeClr val="tx1"/>
              </a:buClr>
              <a:buFont typeface="Courier New" panose="02070309020205020404" pitchFamily="49" charset="0"/>
              <a:buChar char="o"/>
              <a:defRPr sz="1200">
                <a:solidFill>
                  <a:schemeClr val="tx2"/>
                </a:solidFill>
              </a:defRPr>
            </a:lvl5pPr>
            <a:lvl6pPr marL="2227263" indent="-228600" fontAlgn="base">
              <a:spcBef>
                <a:spcPct val="20000"/>
              </a:spcBef>
              <a:spcAft>
                <a:spcPct val="0"/>
              </a:spcAft>
              <a:defRPr sz="1800"/>
            </a:lvl6pPr>
            <a:lvl7pPr marL="2684463" indent="-228600" fontAlgn="base">
              <a:spcBef>
                <a:spcPct val="20000"/>
              </a:spcBef>
              <a:spcAft>
                <a:spcPct val="0"/>
              </a:spcAft>
              <a:defRPr sz="1800"/>
            </a:lvl7pPr>
            <a:lvl8pPr marL="3141663" indent="-228600" fontAlgn="base">
              <a:spcBef>
                <a:spcPct val="20000"/>
              </a:spcBef>
              <a:spcAft>
                <a:spcPct val="0"/>
              </a:spcAft>
              <a:defRPr sz="1800"/>
            </a:lvl8pPr>
            <a:lvl9pPr marL="3598863" indent="-228600" fontAlgn="base">
              <a:spcBef>
                <a:spcPct val="20000"/>
              </a:spcBef>
              <a:spcAft>
                <a:spcPct val="0"/>
              </a:spcAft>
              <a:defRPr sz="1800"/>
            </a:lvl9pPr>
          </a:lstStyle>
          <a:p>
            <a:pPr>
              <a:spcBef>
                <a:spcPts val="600"/>
              </a:spcBef>
              <a:spcAft>
                <a:spcPts val="0"/>
              </a:spcAft>
            </a:pPr>
            <a:r>
              <a:rPr lang="en-US" dirty="0" smtClean="0">
                <a:latin typeface="Arial" panose="020B0604020202020204" pitchFamily="34" charset="0"/>
                <a:cs typeface="Arial" panose="020B0604020202020204" pitchFamily="34" charset="0"/>
              </a:rPr>
              <a:t>Escalation procedures apply to all amber triggers and red breaches</a:t>
            </a:r>
          </a:p>
          <a:p>
            <a:pPr>
              <a:spcBef>
                <a:spcPts val="600"/>
              </a:spcBef>
              <a:spcAft>
                <a:spcPts val="0"/>
              </a:spcAft>
            </a:pPr>
            <a:r>
              <a:rPr lang="en-US" b="1" dirty="0" smtClean="0">
                <a:latin typeface="Arial" panose="020B0604020202020204" pitchFamily="34" charset="0"/>
                <a:cs typeface="Arial" panose="020B0604020202020204" pitchFamily="34" charset="0"/>
              </a:rPr>
              <a:t>SHUSA-level</a:t>
            </a:r>
            <a:r>
              <a:rPr lang="en-US" dirty="0" smtClean="0">
                <a:latin typeface="Arial" panose="020B0604020202020204" pitchFamily="34" charset="0"/>
                <a:cs typeface="Arial" panose="020B0604020202020204" pitchFamily="34" charset="0"/>
              </a:rPr>
              <a:t>: Escalated to SHUSA CRO, with most review and approval by ERMC (amber) </a:t>
            </a:r>
            <a:br>
              <a:rPr lang="en-US" dirty="0" smtClean="0">
                <a:latin typeface="Arial" panose="020B0604020202020204" pitchFamily="34" charset="0"/>
                <a:cs typeface="Arial" panose="020B0604020202020204" pitchFamily="34" charset="0"/>
              </a:rPr>
            </a:br>
            <a:r>
              <a:rPr lang="en-US" dirty="0" smtClean="0">
                <a:latin typeface="Arial" panose="020B0604020202020204" pitchFamily="34" charset="0"/>
                <a:cs typeface="Arial" panose="020B0604020202020204" pitchFamily="34" charset="0"/>
              </a:rPr>
              <a:t>or RC (red)</a:t>
            </a:r>
            <a:r>
              <a:rPr lang="en-US" baseline="30000" dirty="0" smtClean="0">
                <a:latin typeface="Arial" panose="020B0604020202020204" pitchFamily="34" charset="0"/>
                <a:cs typeface="Arial" panose="020B0604020202020204" pitchFamily="34" charset="0"/>
              </a:rPr>
              <a:t>1</a:t>
            </a:r>
          </a:p>
          <a:p>
            <a:pPr>
              <a:spcBef>
                <a:spcPts val="600"/>
              </a:spcBef>
              <a:spcAft>
                <a:spcPts val="0"/>
              </a:spcAft>
            </a:pPr>
            <a:r>
              <a:rPr lang="en-US" b="1" dirty="0" smtClean="0">
                <a:latin typeface="Arial" panose="020B0604020202020204" pitchFamily="34" charset="0"/>
                <a:cs typeface="Arial" panose="020B0604020202020204" pitchFamily="34" charset="0"/>
              </a:rPr>
              <a:t>SBNA-only</a:t>
            </a:r>
            <a:r>
              <a:rPr lang="en-US" dirty="0" smtClean="0">
                <a:latin typeface="Arial" panose="020B0604020202020204" pitchFamily="34" charset="0"/>
                <a:cs typeface="Arial" panose="020B0604020202020204" pitchFamily="34" charset="0"/>
              </a:rPr>
              <a:t>: Review and approval responsibility in SBNA; SHUSA ERMC provides review and input to action plans</a:t>
            </a:r>
            <a:endParaRPr lang="en-US" dirty="0">
              <a:latin typeface="Arial" panose="020B0604020202020204" pitchFamily="34" charset="0"/>
              <a:cs typeface="Arial" panose="020B0604020202020204" pitchFamily="34" charset="0"/>
            </a:endParaRPr>
          </a:p>
        </p:txBody>
      </p:sp>
      <p:cxnSp>
        <p:nvCxnSpPr>
          <p:cNvPr id="17" name="Straight Connector 16"/>
          <p:cNvCxnSpPr/>
          <p:nvPr/>
        </p:nvCxnSpPr>
        <p:spPr>
          <a:xfrm>
            <a:off x="6449863" y="1489154"/>
            <a:ext cx="0" cy="4917655"/>
          </a:xfrm>
          <a:prstGeom prst="line">
            <a:avLst/>
          </a:prstGeom>
          <a:ln>
            <a:solidFill>
              <a:schemeClr val="bg2"/>
            </a:solidFill>
            <a:tailEnd type="none"/>
          </a:ln>
        </p:spPr>
        <p:style>
          <a:lnRef idx="1">
            <a:schemeClr val="accent1"/>
          </a:lnRef>
          <a:fillRef idx="0">
            <a:schemeClr val="accent1"/>
          </a:fillRef>
          <a:effectRef idx="0">
            <a:schemeClr val="accent1"/>
          </a:effectRef>
          <a:fontRef idx="minor">
            <a:schemeClr val="tx1"/>
          </a:fontRef>
        </p:style>
      </p:cxnSp>
      <p:sp>
        <p:nvSpPr>
          <p:cNvPr id="19" name="Text Box 75"/>
          <p:cNvSpPr txBox="1">
            <a:spLocks noChangeArrowheads="1"/>
          </p:cNvSpPr>
          <p:nvPr/>
        </p:nvSpPr>
        <p:spPr bwMode="gray">
          <a:xfrm>
            <a:off x="407540" y="98167"/>
            <a:ext cx="1412246" cy="184666"/>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none" lIns="0" tIns="0" rIns="0" bIns="0">
            <a:spAutoFit/>
          </a:bodyPr>
          <a:lstStyle/>
          <a:p>
            <a:pPr algn="l">
              <a:lnSpc>
                <a:spcPct val="100000"/>
              </a:lnSpc>
            </a:pPr>
            <a:r>
              <a:rPr lang="en-US" sz="1200" dirty="0">
                <a:solidFill>
                  <a:schemeClr val="bg1">
                    <a:lumMod val="50000"/>
                  </a:schemeClr>
                </a:solidFill>
              </a:rPr>
              <a:t>C</a:t>
            </a:r>
            <a:r>
              <a:rPr lang="en-US" sz="1200" dirty="0" smtClean="0">
                <a:solidFill>
                  <a:schemeClr val="bg1">
                    <a:lumMod val="50000"/>
                  </a:schemeClr>
                </a:solidFill>
              </a:rPr>
              <a:t>alibration approach</a:t>
            </a:r>
            <a:endParaRPr lang="en-US" sz="1200" dirty="0">
              <a:solidFill>
                <a:schemeClr val="bg1">
                  <a:lumMod val="50000"/>
                </a:schemeClr>
              </a:solidFill>
            </a:endParaRPr>
          </a:p>
        </p:txBody>
      </p:sp>
      <p:sp>
        <p:nvSpPr>
          <p:cNvPr id="20" name="Footnote"/>
          <p:cNvSpPr/>
          <p:nvPr/>
        </p:nvSpPr>
        <p:spPr>
          <a:xfrm>
            <a:off x="1909528" y="6332539"/>
            <a:ext cx="5000958" cy="123111"/>
          </a:xfrm>
          <a:prstGeom prst="rect">
            <a:avLst/>
          </a:prstGeom>
          <a:extLst/>
        </p:spPr>
        <p:txBody>
          <a:bodyPr vert="horz" wrap="square" lIns="0" tIns="0" rIns="0" bIns="0" numCol="1" anchor="t" anchorCtr="0" compatLnSpc="1">
            <a:prstTxWarp prst="textNoShape">
              <a:avLst/>
            </a:prstTxWarp>
            <a:spAutoFit/>
          </a:bodyPr>
          <a:lstStyle/>
          <a:p>
            <a:pPr marL="228600" indent="-228600" algn="l">
              <a:lnSpc>
                <a:spcPct val="100000"/>
              </a:lnSpc>
              <a:spcBef>
                <a:spcPts val="0"/>
              </a:spcBef>
              <a:spcAft>
                <a:spcPts val="0"/>
              </a:spcAft>
              <a:buFontTx/>
              <a:buAutoNum type="arabicPeriod"/>
            </a:pPr>
            <a:r>
              <a:rPr lang="en-US" sz="800" dirty="0">
                <a:solidFill>
                  <a:srgbClr val="000000"/>
                </a:solidFill>
                <a:latin typeface="Arial" panose="020B0604020202020204" pitchFamily="34" charset="0"/>
                <a:cs typeface="Arial" panose="020B0604020202020204" pitchFamily="34" charset="0"/>
                <a:sym typeface="+mn-lt"/>
              </a:rPr>
              <a:t>Escalation level of breach dependent on breach severity and discretion of CRO</a:t>
            </a:r>
          </a:p>
        </p:txBody>
      </p:sp>
    </p:spTree>
    <p:extLst>
      <p:ext uri="{BB962C8B-B14F-4D97-AF65-F5344CB8AC3E}">
        <p14:creationId xmlns:p14="http://schemas.microsoft.com/office/powerpoint/2010/main" val="2109674721"/>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Object 15" hidden="1"/>
          <p:cNvGraphicFramePr>
            <a:graphicFrameLocks noChangeAspect="1"/>
          </p:cNvGraphicFramePr>
          <p:nvPr>
            <p:custDataLst>
              <p:tags r:id="rId2"/>
            </p:custDataLst>
            <p:extLst>
              <p:ext uri="{D42A27DB-BD31-4B8C-83A1-F6EECF244321}">
                <p14:modId xmlns:p14="http://schemas.microsoft.com/office/powerpoint/2010/main" val="2617922174"/>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32233" name="think-cell Slide" r:id="rId14" imgW="270" imgH="270" progId="TCLayout.ActiveDocument.1">
                  <p:embed/>
                </p:oleObj>
              </mc:Choice>
              <mc:Fallback>
                <p:oleObj name="think-cell Slide" r:id="rId14" imgW="270" imgH="270" progId="TCLayout.ActiveDocument.1">
                  <p:embed/>
                  <p:pic>
                    <p:nvPicPr>
                      <p:cNvPr id="0" name=""/>
                      <p:cNvPicPr/>
                      <p:nvPr/>
                    </p:nvPicPr>
                    <p:blipFill>
                      <a:blip r:embed="rId15"/>
                      <a:stretch>
                        <a:fillRect/>
                      </a:stretch>
                    </p:blipFill>
                    <p:spPr>
                      <a:xfrm>
                        <a:off x="1588" y="1588"/>
                        <a:ext cx="1587" cy="1587"/>
                      </a:xfrm>
                      <a:prstGeom prst="rect">
                        <a:avLst/>
                      </a:prstGeom>
                    </p:spPr>
                  </p:pic>
                </p:oleObj>
              </mc:Fallback>
            </mc:AlternateContent>
          </a:graphicData>
        </a:graphic>
      </p:graphicFrame>
      <p:sp>
        <p:nvSpPr>
          <p:cNvPr id="5" name="Rectangle 4" hidden="1"/>
          <p:cNvSpPr/>
          <p:nvPr>
            <p:custDataLst>
              <p:tags r:id="rId3"/>
            </p:custDataLst>
          </p:nvPr>
        </p:nvSpPr>
        <p:spPr bwMode="auto">
          <a:xfrm>
            <a:off x="0" y="0"/>
            <a:ext cx="158750" cy="15875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0" tIns="0" rIns="0" bIns="0" numCol="1" spcCol="0" rtlCol="0" anchor="t" anchorCtr="0" compatLnSpc="1">
            <a:prstTxWarp prst="textNoShape">
              <a:avLst/>
            </a:prstTxWarp>
            <a:noAutofit/>
          </a:bodyPr>
          <a:lstStyle/>
          <a:p>
            <a:pPr algn="l" eaLnBrk="0" hangingPunct="0">
              <a:lnSpc>
                <a:spcPct val="100000"/>
              </a:lnSpc>
            </a:pPr>
            <a:endParaRPr kumimoji="0" lang="en-US" u="none" strike="noStrike" cap="none" normalizeH="0" dirty="0">
              <a:ln>
                <a:noFill/>
              </a:ln>
              <a:solidFill>
                <a:schemeClr val="tx1"/>
              </a:solidFill>
              <a:effectLst/>
              <a:latin typeface="Arial"/>
              <a:cs typeface="Arial"/>
              <a:sym typeface="Arial"/>
            </a:endParaRPr>
          </a:p>
        </p:txBody>
      </p:sp>
      <p:graphicFrame>
        <p:nvGraphicFramePr>
          <p:cNvPr id="36" name="Object 35"/>
          <p:cNvGraphicFramePr>
            <a:graphicFrameLocks/>
          </p:cNvGraphicFramePr>
          <p:nvPr>
            <p:custDataLst>
              <p:tags r:id="rId4"/>
            </p:custDataLst>
            <p:extLst>
              <p:ext uri="{D42A27DB-BD31-4B8C-83A1-F6EECF244321}">
                <p14:modId xmlns:p14="http://schemas.microsoft.com/office/powerpoint/2010/main" val="1580568804"/>
              </p:ext>
            </p:extLst>
          </p:nvPr>
        </p:nvGraphicFramePr>
        <p:xfrm>
          <a:off x="228600" y="2209800"/>
          <a:ext cx="4076700" cy="3190965"/>
        </p:xfrm>
        <a:graphic>
          <a:graphicData uri="http://schemas.openxmlformats.org/presentationml/2006/ole">
            <mc:AlternateContent xmlns:mc="http://schemas.openxmlformats.org/markup-compatibility/2006">
              <mc:Choice xmlns:v="urn:schemas-microsoft-com:vml" Requires="v">
                <p:oleObj spid="_x0000_s232234" name="Chart" r:id="rId16" imgW="4076700" imgH="3190965" progId="MSGraph.Chart.8">
                  <p:embed followColorScheme="full"/>
                </p:oleObj>
              </mc:Choice>
              <mc:Fallback>
                <p:oleObj name="Chart" r:id="rId16" imgW="4076700" imgH="3190965" progId="MSGraph.Chart.8">
                  <p:embed followColorScheme="full"/>
                  <p:pic>
                    <p:nvPicPr>
                      <p:cNvPr id="0" name=""/>
                      <p:cNvPicPr/>
                      <p:nvPr/>
                    </p:nvPicPr>
                    <p:blipFill>
                      <a:blip r:embed="rId17"/>
                      <a:stretch>
                        <a:fillRect/>
                      </a:stretch>
                    </p:blipFill>
                    <p:spPr>
                      <a:xfrm>
                        <a:off x="228600" y="2209800"/>
                        <a:ext cx="4076700" cy="3190965"/>
                      </a:xfrm>
                      <a:prstGeom prst="rect">
                        <a:avLst/>
                      </a:prstGeom>
                    </p:spPr>
                  </p:pic>
                </p:oleObj>
              </mc:Fallback>
            </mc:AlternateContent>
          </a:graphicData>
        </a:graphic>
      </p:graphicFrame>
      <p:sp>
        <p:nvSpPr>
          <p:cNvPr id="50" name="Text Placeholder 21"/>
          <p:cNvSpPr>
            <a:spLocks noGrp="1"/>
          </p:cNvSpPr>
          <p:nvPr>
            <p:custDataLst>
              <p:tags r:id="rId5"/>
            </p:custDataLst>
          </p:nvPr>
        </p:nvSpPr>
        <p:spPr bwMode="auto">
          <a:xfrm>
            <a:off x="3940175" y="5280025"/>
            <a:ext cx="274638" cy="3048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6AB275D3-D6BE-4B8C-B1FD-D93F5C43A795}" type="datetime'''Ma''''''''r''''-''''''''''''''1''''''''6'''''''''''''">
              <a:rPr lang="en-US" sz="1000">
                <a:latin typeface="Arial"/>
                <a:cs typeface="Arial"/>
                <a:sym typeface="Arial"/>
              </a:rPr>
              <a:pPr/>
              <a:t>Mar-16</a:t>
            </a:fld>
            <a:endParaRPr lang="en-US" sz="1000" dirty="0">
              <a:latin typeface="Arial"/>
              <a:cs typeface="Arial"/>
              <a:sym typeface="Arial"/>
            </a:endParaRPr>
          </a:p>
        </p:txBody>
      </p:sp>
      <p:sp>
        <p:nvSpPr>
          <p:cNvPr id="54" name="Text Placeholder 19"/>
          <p:cNvSpPr>
            <a:spLocks noGrp="1"/>
          </p:cNvSpPr>
          <p:nvPr>
            <p:custDataLst>
              <p:tags r:id="rId6"/>
            </p:custDataLst>
          </p:nvPr>
        </p:nvSpPr>
        <p:spPr bwMode="auto">
          <a:xfrm>
            <a:off x="3481388" y="5280025"/>
            <a:ext cx="258763" cy="3048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3782B218-04C5-422F-B598-2862B5F50FB0}" type="datetime'Ja''''''''''''''''''''''''n''''''-''''1''6'">
              <a:rPr lang="en-US" sz="1000">
                <a:latin typeface="Arial"/>
                <a:cs typeface="Arial"/>
                <a:sym typeface="Arial"/>
              </a:rPr>
              <a:pPr/>
              <a:t>Jan-16</a:t>
            </a:fld>
            <a:endParaRPr lang="en-US" sz="1000" dirty="0">
              <a:latin typeface="Arial"/>
              <a:cs typeface="Arial"/>
              <a:sym typeface="Arial"/>
            </a:endParaRPr>
          </a:p>
        </p:txBody>
      </p:sp>
      <p:sp>
        <p:nvSpPr>
          <p:cNvPr id="44" name="Text Placeholder 17"/>
          <p:cNvSpPr>
            <a:spLocks noGrp="1"/>
          </p:cNvSpPr>
          <p:nvPr>
            <p:custDataLst>
              <p:tags r:id="rId7"/>
            </p:custDataLst>
          </p:nvPr>
        </p:nvSpPr>
        <p:spPr bwMode="auto">
          <a:xfrm>
            <a:off x="2998788" y="5280025"/>
            <a:ext cx="280988" cy="3048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CD0B96FC-C59B-492D-8028-767A8D5AB397}" type="datetime'''''''''''''''''''''N''''o''''''v-''''''1''''''''5'''''''">
              <a:rPr lang="en-US" sz="1000">
                <a:latin typeface="Arial"/>
                <a:cs typeface="Arial"/>
                <a:sym typeface="Arial"/>
              </a:rPr>
              <a:pPr/>
              <a:t>Nov-15</a:t>
            </a:fld>
            <a:endParaRPr lang="en-US" sz="1000" dirty="0">
              <a:latin typeface="Arial"/>
              <a:cs typeface="Arial"/>
              <a:sym typeface="Arial"/>
            </a:endParaRPr>
          </a:p>
        </p:txBody>
      </p:sp>
      <p:sp>
        <p:nvSpPr>
          <p:cNvPr id="51" name="Text Placeholder 15"/>
          <p:cNvSpPr>
            <a:spLocks noGrp="1"/>
          </p:cNvSpPr>
          <p:nvPr>
            <p:custDataLst>
              <p:tags r:id="rId8"/>
            </p:custDataLst>
          </p:nvPr>
        </p:nvSpPr>
        <p:spPr bwMode="auto">
          <a:xfrm>
            <a:off x="2527300" y="5280025"/>
            <a:ext cx="279400" cy="3048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C5482CBA-1BB2-4FEB-8EF8-3B143537AC42}" type="datetime'''''''''S''''e''''''''''p-''1''''''''''''''''''''5'''''''">
              <a:rPr lang="en-US" sz="1000">
                <a:latin typeface="Arial"/>
                <a:cs typeface="Arial"/>
                <a:sym typeface="Arial"/>
              </a:rPr>
              <a:pPr/>
              <a:t>Sep-15</a:t>
            </a:fld>
            <a:endParaRPr lang="en-US" sz="1000" dirty="0">
              <a:latin typeface="Arial"/>
              <a:cs typeface="Arial"/>
              <a:sym typeface="Arial"/>
            </a:endParaRPr>
          </a:p>
        </p:txBody>
      </p:sp>
      <p:sp>
        <p:nvSpPr>
          <p:cNvPr id="48" name="Text Placeholder 13"/>
          <p:cNvSpPr>
            <a:spLocks noGrp="1"/>
          </p:cNvSpPr>
          <p:nvPr>
            <p:custDataLst>
              <p:tags r:id="rId9"/>
            </p:custDataLst>
          </p:nvPr>
        </p:nvSpPr>
        <p:spPr bwMode="auto">
          <a:xfrm>
            <a:off x="2092325" y="5280025"/>
            <a:ext cx="217488" cy="3048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96F6BD7B-AC74-4BA8-A3E7-616CFDCD6442}" type="datetime'Ju''l''''''''''''''-''''''''''1''''''''''''5'''''''''''''''''">
              <a:rPr lang="en-US" sz="1000">
                <a:latin typeface="Arial"/>
                <a:cs typeface="Arial"/>
                <a:sym typeface="Arial"/>
              </a:rPr>
              <a:pPr/>
              <a:t>Jul-15</a:t>
            </a:fld>
            <a:endParaRPr lang="en-US" sz="1000" dirty="0">
              <a:latin typeface="Arial"/>
              <a:cs typeface="Arial"/>
              <a:sym typeface="Arial"/>
            </a:endParaRPr>
          </a:p>
        </p:txBody>
      </p:sp>
      <p:sp>
        <p:nvSpPr>
          <p:cNvPr id="38" name="Text Placeholder 48"/>
          <p:cNvSpPr>
            <a:spLocks noGrp="1"/>
          </p:cNvSpPr>
          <p:nvPr>
            <p:custDataLst>
              <p:tags r:id="rId10"/>
            </p:custDataLst>
          </p:nvPr>
        </p:nvSpPr>
        <p:spPr bwMode="auto">
          <a:xfrm>
            <a:off x="1581150" y="5280025"/>
            <a:ext cx="295275" cy="3048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153988" indent="-153988" algn="l" rtl="0" eaLnBrk="1" fontAlgn="base" hangingPunct="1">
              <a:spcBef>
                <a:spcPct val="20000"/>
              </a:spcBef>
              <a:spcAft>
                <a:spcPct val="0"/>
              </a:spcAft>
              <a:defRPr sz="1600">
                <a:solidFill>
                  <a:schemeClr val="tx2"/>
                </a:solidFill>
                <a:latin typeface="+mn-lt"/>
                <a:ea typeface="+mn-ea"/>
                <a:cs typeface="+mn-cs"/>
              </a:defRPr>
            </a:lvl1pPr>
            <a:lvl2pPr marL="461963" indent="-231775" algn="l" rtl="0" eaLnBrk="1" fontAlgn="base" hangingPunct="1">
              <a:lnSpc>
                <a:spcPct val="120000"/>
              </a:lnSpc>
              <a:spcBef>
                <a:spcPct val="20000"/>
              </a:spcBef>
              <a:spcAft>
                <a:spcPct val="0"/>
              </a:spcAft>
              <a:buClr>
                <a:schemeClr val="tx1"/>
              </a:buClr>
              <a:buFont typeface="Wingdings" pitchFamily="2" charset="2"/>
              <a:buChar char="§"/>
              <a:defRPr sz="1400">
                <a:solidFill>
                  <a:schemeClr val="tx2"/>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200">
                <a:solidFill>
                  <a:schemeClr val="tx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tx2"/>
                </a:solidFill>
                <a:latin typeface="Arial" charset="0"/>
                <a:ea typeface="+mn-ea"/>
                <a:cs typeface="+mn-cs"/>
              </a:defRPr>
            </a:lvl4pPr>
            <a:lvl5pPr marL="857250" indent="-115888" algn="l" rtl="0" eaLnBrk="1" fontAlgn="base" hangingPunct="1">
              <a:spcBef>
                <a:spcPct val="20000"/>
              </a:spcBef>
              <a:spcAft>
                <a:spcPct val="0"/>
              </a:spcAft>
              <a:buClr>
                <a:schemeClr val="tx1"/>
              </a:buClr>
              <a:defRPr sz="800">
                <a:solidFill>
                  <a:schemeClr val="tx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0" indent="0" algn="ctr">
              <a:lnSpc>
                <a:spcPct val="100000"/>
              </a:lnSpc>
              <a:spcBef>
                <a:spcPct val="0"/>
              </a:spcBef>
            </a:pPr>
            <a:fld id="{3581773B-91EB-49E3-A667-7E9B2C575F93}" type="datetime'''''''''''M''''''''a''''''''y-1''''''''5'''">
              <a:rPr lang="en-US" sz="1000">
                <a:solidFill>
                  <a:schemeClr val="tx1"/>
                </a:solidFill>
                <a:latin typeface="Arial"/>
                <a:cs typeface="Arial"/>
                <a:sym typeface="Arial"/>
              </a:rPr>
              <a:pPr/>
              <a:t>May-15</a:t>
            </a:fld>
            <a:endParaRPr lang="en-US" sz="1000" dirty="0">
              <a:solidFill>
                <a:schemeClr val="tx1"/>
              </a:solidFill>
              <a:latin typeface="Arial"/>
              <a:ea typeface="ＭＳ Ｐゴシック"/>
              <a:cs typeface="Arial"/>
              <a:sym typeface="Arial"/>
            </a:endParaRPr>
          </a:p>
        </p:txBody>
      </p:sp>
      <p:sp>
        <p:nvSpPr>
          <p:cNvPr id="41" name="Text Placeholder 46"/>
          <p:cNvSpPr>
            <a:spLocks noGrp="1"/>
          </p:cNvSpPr>
          <p:nvPr>
            <p:custDataLst>
              <p:tags r:id="rId11"/>
            </p:custDataLst>
          </p:nvPr>
        </p:nvSpPr>
        <p:spPr bwMode="auto">
          <a:xfrm>
            <a:off x="1120775" y="5280025"/>
            <a:ext cx="274638" cy="3048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153988" indent="-153988" algn="l" rtl="0" eaLnBrk="1" fontAlgn="base" hangingPunct="1">
              <a:spcBef>
                <a:spcPct val="20000"/>
              </a:spcBef>
              <a:spcAft>
                <a:spcPct val="0"/>
              </a:spcAft>
              <a:defRPr sz="1600">
                <a:solidFill>
                  <a:schemeClr val="tx2"/>
                </a:solidFill>
                <a:latin typeface="+mn-lt"/>
                <a:ea typeface="+mn-ea"/>
                <a:cs typeface="+mn-cs"/>
              </a:defRPr>
            </a:lvl1pPr>
            <a:lvl2pPr marL="461963" indent="-231775" algn="l" rtl="0" eaLnBrk="1" fontAlgn="base" hangingPunct="1">
              <a:lnSpc>
                <a:spcPct val="120000"/>
              </a:lnSpc>
              <a:spcBef>
                <a:spcPct val="20000"/>
              </a:spcBef>
              <a:spcAft>
                <a:spcPct val="0"/>
              </a:spcAft>
              <a:buClr>
                <a:schemeClr val="tx1"/>
              </a:buClr>
              <a:buFont typeface="Wingdings" pitchFamily="2" charset="2"/>
              <a:buChar char="§"/>
              <a:defRPr sz="1400">
                <a:solidFill>
                  <a:schemeClr val="tx2"/>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200">
                <a:solidFill>
                  <a:schemeClr val="tx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tx2"/>
                </a:solidFill>
                <a:latin typeface="Arial" charset="0"/>
                <a:ea typeface="+mn-ea"/>
                <a:cs typeface="+mn-cs"/>
              </a:defRPr>
            </a:lvl4pPr>
            <a:lvl5pPr marL="857250" indent="-115888" algn="l" rtl="0" eaLnBrk="1" fontAlgn="base" hangingPunct="1">
              <a:spcBef>
                <a:spcPct val="20000"/>
              </a:spcBef>
              <a:spcAft>
                <a:spcPct val="0"/>
              </a:spcAft>
              <a:buClr>
                <a:schemeClr val="tx1"/>
              </a:buClr>
              <a:defRPr sz="800">
                <a:solidFill>
                  <a:schemeClr val="tx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0" indent="0" algn="ctr">
              <a:lnSpc>
                <a:spcPct val="100000"/>
              </a:lnSpc>
              <a:spcBef>
                <a:spcPct val="0"/>
              </a:spcBef>
            </a:pPr>
            <a:fld id="{444D4957-901B-47C9-9EE5-4A96029A20A5}" type="datetime'''M''a''''''r''''''''''''''''''''''''''''-''''1''''5'">
              <a:rPr lang="en-US" sz="1000">
                <a:solidFill>
                  <a:schemeClr val="tx1"/>
                </a:solidFill>
                <a:latin typeface="Arial"/>
                <a:cs typeface="Arial"/>
                <a:sym typeface="Arial"/>
              </a:rPr>
              <a:pPr/>
              <a:t>Mar-15</a:t>
            </a:fld>
            <a:endParaRPr lang="en-US" sz="1000" dirty="0">
              <a:solidFill>
                <a:schemeClr val="tx1"/>
              </a:solidFill>
              <a:latin typeface="Arial"/>
              <a:ea typeface="ＭＳ Ｐゴシック"/>
              <a:cs typeface="Arial"/>
              <a:sym typeface="Arial"/>
            </a:endParaRPr>
          </a:p>
        </p:txBody>
      </p:sp>
      <p:sp>
        <p:nvSpPr>
          <p:cNvPr id="39" name="Text Placeholder 44"/>
          <p:cNvSpPr>
            <a:spLocks noGrp="1"/>
          </p:cNvSpPr>
          <p:nvPr>
            <p:custDataLst>
              <p:tags r:id="rId12"/>
            </p:custDataLst>
          </p:nvPr>
        </p:nvSpPr>
        <p:spPr bwMode="auto">
          <a:xfrm>
            <a:off x="661988" y="5280025"/>
            <a:ext cx="258763" cy="3048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153988" indent="-153988" algn="l" rtl="0" eaLnBrk="1" fontAlgn="base" hangingPunct="1">
              <a:spcBef>
                <a:spcPct val="20000"/>
              </a:spcBef>
              <a:spcAft>
                <a:spcPct val="0"/>
              </a:spcAft>
              <a:defRPr sz="1600">
                <a:solidFill>
                  <a:schemeClr val="tx2"/>
                </a:solidFill>
                <a:latin typeface="+mn-lt"/>
                <a:ea typeface="+mn-ea"/>
                <a:cs typeface="+mn-cs"/>
              </a:defRPr>
            </a:lvl1pPr>
            <a:lvl2pPr marL="461963" indent="-231775" algn="l" rtl="0" eaLnBrk="1" fontAlgn="base" hangingPunct="1">
              <a:lnSpc>
                <a:spcPct val="120000"/>
              </a:lnSpc>
              <a:spcBef>
                <a:spcPct val="20000"/>
              </a:spcBef>
              <a:spcAft>
                <a:spcPct val="0"/>
              </a:spcAft>
              <a:buClr>
                <a:schemeClr val="tx1"/>
              </a:buClr>
              <a:buFont typeface="Wingdings" pitchFamily="2" charset="2"/>
              <a:buChar char="§"/>
              <a:defRPr sz="1400">
                <a:solidFill>
                  <a:schemeClr val="tx2"/>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200">
                <a:solidFill>
                  <a:schemeClr val="tx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tx2"/>
                </a:solidFill>
                <a:latin typeface="Arial" charset="0"/>
                <a:ea typeface="+mn-ea"/>
                <a:cs typeface="+mn-cs"/>
              </a:defRPr>
            </a:lvl4pPr>
            <a:lvl5pPr marL="857250" indent="-115888" algn="l" rtl="0" eaLnBrk="1" fontAlgn="base" hangingPunct="1">
              <a:spcBef>
                <a:spcPct val="20000"/>
              </a:spcBef>
              <a:spcAft>
                <a:spcPct val="0"/>
              </a:spcAft>
              <a:buClr>
                <a:schemeClr val="tx1"/>
              </a:buClr>
              <a:defRPr sz="800">
                <a:solidFill>
                  <a:schemeClr val="tx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0" indent="0" algn="ctr">
              <a:lnSpc>
                <a:spcPct val="100000"/>
              </a:lnSpc>
              <a:spcBef>
                <a:spcPct val="0"/>
              </a:spcBef>
            </a:pPr>
            <a:fld id="{B457C95D-3FE1-481F-95BA-36FC5E220309}" type="datetime'J''a''''''''''n''''''''-''''''''''1''5'">
              <a:rPr lang="en-US" sz="1000">
                <a:solidFill>
                  <a:schemeClr val="tx1"/>
                </a:solidFill>
                <a:latin typeface="Arial"/>
                <a:cs typeface="Arial"/>
                <a:sym typeface="Arial"/>
              </a:rPr>
              <a:pPr/>
              <a:t>Jan-15</a:t>
            </a:fld>
            <a:endParaRPr lang="en-US" sz="1000" dirty="0">
              <a:solidFill>
                <a:schemeClr val="tx1"/>
              </a:solidFill>
              <a:latin typeface="Arial"/>
              <a:ea typeface="ＭＳ Ｐゴシック"/>
              <a:cs typeface="Arial"/>
              <a:sym typeface="Arial"/>
            </a:endParaRPr>
          </a:p>
        </p:txBody>
      </p:sp>
      <p:sp>
        <p:nvSpPr>
          <p:cNvPr id="6" name="Text Placeholder 5"/>
          <p:cNvSpPr>
            <a:spLocks noGrp="1"/>
          </p:cNvSpPr>
          <p:nvPr>
            <p:ph sz="quarter" idx="11"/>
          </p:nvPr>
        </p:nvSpPr>
        <p:spPr/>
        <p:txBody>
          <a:bodyPr/>
          <a:lstStyle/>
          <a:p>
            <a:r>
              <a:rPr lang="en-US" dirty="0"/>
              <a:t>Calibration: </a:t>
            </a:r>
            <a:r>
              <a:rPr lang="en-US" b="0" dirty="0"/>
              <a:t>Structural Funding Ratio </a:t>
            </a:r>
          </a:p>
        </p:txBody>
      </p:sp>
      <p:sp>
        <p:nvSpPr>
          <p:cNvPr id="117" name="Content Placeholder 4"/>
          <p:cNvSpPr txBox="1">
            <a:spLocks/>
          </p:cNvSpPr>
          <p:nvPr/>
        </p:nvSpPr>
        <p:spPr>
          <a:xfrm>
            <a:off x="5308600" y="1975393"/>
            <a:ext cx="3936999" cy="738664"/>
          </a:xfrm>
          <a:prstGeom prst="rect">
            <a:avLst/>
          </a:prstGeom>
        </p:spPr>
        <p:txBody>
          <a:bodyPr wrap="square" lIns="0" tIns="0" rIns="0" bIns="0">
            <a:spAutoFit/>
          </a:bodyPr>
          <a:lstStyle>
            <a:lvl1pPr marL="153988" indent="-153988" algn="l" rtl="0" eaLnBrk="1" fontAlgn="base" hangingPunct="1">
              <a:spcBef>
                <a:spcPct val="20000"/>
              </a:spcBef>
              <a:spcAft>
                <a:spcPct val="0"/>
              </a:spcAft>
              <a:defRPr sz="1600">
                <a:solidFill>
                  <a:schemeClr val="tx2"/>
                </a:solidFill>
                <a:latin typeface="+mn-lt"/>
                <a:ea typeface="+mn-ea"/>
                <a:cs typeface="+mn-cs"/>
              </a:defRPr>
            </a:lvl1pPr>
            <a:lvl2pPr marL="461963" indent="-231775" algn="l" rtl="0" eaLnBrk="1" fontAlgn="base" hangingPunct="1">
              <a:lnSpc>
                <a:spcPct val="120000"/>
              </a:lnSpc>
              <a:spcBef>
                <a:spcPct val="20000"/>
              </a:spcBef>
              <a:spcAft>
                <a:spcPct val="0"/>
              </a:spcAft>
              <a:buClr>
                <a:schemeClr val="tx1"/>
              </a:buClr>
              <a:buFont typeface="Wingdings" pitchFamily="2" charset="2"/>
              <a:buChar char="§"/>
              <a:defRPr sz="1400">
                <a:solidFill>
                  <a:schemeClr val="tx2"/>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200">
                <a:solidFill>
                  <a:schemeClr val="tx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tx2"/>
                </a:solidFill>
                <a:latin typeface="Arial" charset="0"/>
                <a:ea typeface="+mn-ea"/>
                <a:cs typeface="+mn-cs"/>
              </a:defRPr>
            </a:lvl4pPr>
            <a:lvl5pPr marL="857250" indent="-115888" algn="l" rtl="0" eaLnBrk="1" fontAlgn="base" hangingPunct="1">
              <a:spcBef>
                <a:spcPct val="20000"/>
              </a:spcBef>
              <a:spcAft>
                <a:spcPct val="0"/>
              </a:spcAft>
              <a:buClr>
                <a:schemeClr val="tx1"/>
              </a:buClr>
              <a:defRPr sz="800">
                <a:solidFill>
                  <a:schemeClr val="tx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171450" lvl="1" indent="-171450" defTabSz="457200">
              <a:lnSpc>
                <a:spcPct val="100000"/>
              </a:lnSpc>
              <a:buFont typeface="Arial" panose="020B0604020202020204" pitchFamily="34" charset="0"/>
              <a:buChar char="•"/>
              <a:defRPr/>
            </a:pPr>
            <a:r>
              <a:rPr lang="en-US" sz="1200" kern="0" dirty="0" smtClean="0">
                <a:solidFill>
                  <a:schemeClr val="tx1"/>
                </a:solidFill>
                <a:latin typeface="Arial" panose="020B0604020202020204" pitchFamily="34" charset="0"/>
                <a:cs typeface="Arial" panose="020B0604020202020204" pitchFamily="34" charset="0"/>
              </a:rPr>
              <a:t>SFR limits are </a:t>
            </a:r>
            <a:r>
              <a:rPr lang="en-US" sz="1200" kern="0" dirty="0">
                <a:solidFill>
                  <a:schemeClr val="tx1"/>
                </a:solidFill>
                <a:latin typeface="Arial" panose="020B0604020202020204" pitchFamily="34" charset="0"/>
                <a:cs typeface="Arial" panose="020B0604020202020204" pitchFamily="34" charset="0"/>
              </a:rPr>
              <a:t>set keeping in mind the future regulatory minimum (100%) for the Net Stable Funding Ratio, adding a buffer per management discretion, and verifying against historical </a:t>
            </a:r>
            <a:r>
              <a:rPr lang="en-US" sz="1200" kern="0" dirty="0" smtClean="0">
                <a:solidFill>
                  <a:schemeClr val="tx1"/>
                </a:solidFill>
                <a:latin typeface="Arial" panose="020B0604020202020204" pitchFamily="34" charset="0"/>
                <a:cs typeface="Arial" panose="020B0604020202020204" pitchFamily="34" charset="0"/>
              </a:rPr>
              <a:t>trends</a:t>
            </a:r>
          </a:p>
        </p:txBody>
      </p:sp>
      <p:graphicFrame>
        <p:nvGraphicFramePr>
          <p:cNvPr id="43" name="Table 42"/>
          <p:cNvGraphicFramePr>
            <a:graphicFrameLocks noGrp="1"/>
          </p:cNvGraphicFramePr>
          <p:nvPr>
            <p:extLst>
              <p:ext uri="{D42A27DB-BD31-4B8C-83A1-F6EECF244321}">
                <p14:modId xmlns:p14="http://schemas.microsoft.com/office/powerpoint/2010/main" val="1585193704"/>
              </p:ext>
            </p:extLst>
          </p:nvPr>
        </p:nvGraphicFramePr>
        <p:xfrm>
          <a:off x="5167634" y="3109723"/>
          <a:ext cx="4079554" cy="685800"/>
        </p:xfrm>
        <a:graphic>
          <a:graphicData uri="http://schemas.openxmlformats.org/drawingml/2006/table">
            <a:tbl>
              <a:tblPr firstRow="1" bandRow="1">
                <a:tableStyleId>{839DD9DD-9E6C-4910-8AC0-68ADFF6A6AFC}</a:tableStyleId>
              </a:tblPr>
              <a:tblGrid>
                <a:gridCol w="1351660"/>
                <a:gridCol w="1363947"/>
                <a:gridCol w="1363947"/>
              </a:tblGrid>
              <a:tr h="181313">
                <a:tc>
                  <a:txBody>
                    <a:bodyPr/>
                    <a:lstStyle/>
                    <a:p>
                      <a:pPr marL="0" marR="0" lvl="1" indent="0"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endParaRPr lang="en-US" sz="1100" b="1" i="0" kern="1200" dirty="0" smtClean="0">
                        <a:solidFill>
                          <a:schemeClr val="tx1"/>
                        </a:solidFill>
                        <a:latin typeface="Arial" panose="020B0604020202020204" pitchFamily="34" charset="0"/>
                        <a:ea typeface="+mn-ea"/>
                        <a:cs typeface="Arial" panose="020B0604020202020204" pitchFamily="34" charset="0"/>
                      </a:endParaRPr>
                    </a:p>
                  </a:txBody>
                  <a:tcPr anchor="ctr">
                    <a:lnR>
                      <a:noFill/>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marL="0" marR="0" lvl="1" indent="0" algn="ctr"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1100" b="1" i="0" kern="1200" dirty="0" smtClean="0">
                          <a:solidFill>
                            <a:schemeClr val="tx1"/>
                          </a:solidFill>
                          <a:latin typeface="Arial" panose="020B0604020202020204" pitchFamily="34" charset="0"/>
                          <a:ea typeface="+mn-ea"/>
                          <a:cs typeface="Arial" panose="020B0604020202020204" pitchFamily="34" charset="0"/>
                        </a:rPr>
                        <a:t>Amber trigger</a:t>
                      </a:r>
                      <a:endParaRPr lang="en-US" sz="1100" b="1" i="0" kern="1200" dirty="0">
                        <a:solidFill>
                          <a:schemeClr val="tx1"/>
                        </a:solidFill>
                        <a:latin typeface="Arial" panose="020B0604020202020204" pitchFamily="34" charset="0"/>
                        <a:ea typeface="+mn-ea"/>
                        <a:cs typeface="Arial" panose="020B0604020202020204" pitchFamily="34" charset="0"/>
                      </a:endParaRPr>
                    </a:p>
                  </a:txBody>
                  <a:tcPr anchor="b">
                    <a:lnL>
                      <a:noFill/>
                    </a:lnL>
                    <a:lnR>
                      <a:noFill/>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1" indent="0" algn="ctr"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1100" b="1" i="0" kern="1200" dirty="0" smtClean="0">
                          <a:solidFill>
                            <a:schemeClr val="bg1"/>
                          </a:solidFill>
                          <a:latin typeface="Arial" panose="020B0604020202020204" pitchFamily="34" charset="0"/>
                          <a:ea typeface="+mn-ea"/>
                          <a:cs typeface="Arial" panose="020B0604020202020204" pitchFamily="34" charset="0"/>
                        </a:rPr>
                        <a:t>Red limit</a:t>
                      </a:r>
                      <a:endParaRPr lang="en-US" sz="1100" b="1" i="0" kern="1200" dirty="0">
                        <a:solidFill>
                          <a:schemeClr val="bg1"/>
                        </a:solidFill>
                        <a:latin typeface="Arial" panose="020B0604020202020204" pitchFamily="34" charset="0"/>
                        <a:ea typeface="+mn-ea"/>
                        <a:cs typeface="Arial" panose="020B0604020202020204" pitchFamily="34" charset="0"/>
                      </a:endParaRPr>
                    </a:p>
                  </a:txBody>
                  <a:tcPr anchor="b">
                    <a:lnL>
                      <a:noFill/>
                    </a:lnL>
                    <a:lnR>
                      <a:noFill/>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r>
              <a:tr h="182254">
                <a:tc>
                  <a:txBody>
                    <a:bodyPr/>
                    <a:lstStyle/>
                    <a:p>
                      <a:pPr marL="0" marR="0" lvl="1" indent="0"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1100" b="1" i="0" kern="1200" dirty="0" smtClean="0">
                          <a:solidFill>
                            <a:schemeClr val="tx1"/>
                          </a:solidFill>
                          <a:latin typeface="Arial" panose="020B0604020202020204" pitchFamily="34" charset="0"/>
                          <a:ea typeface="+mn-ea"/>
                          <a:cs typeface="Arial" panose="020B0604020202020204" pitchFamily="34" charset="0"/>
                        </a:rPr>
                        <a:t>Structural Funding</a:t>
                      </a:r>
                      <a:r>
                        <a:rPr lang="en-US" sz="1100" b="1" i="0" kern="1200" baseline="0" dirty="0" smtClean="0">
                          <a:solidFill>
                            <a:schemeClr val="tx1"/>
                          </a:solidFill>
                          <a:latin typeface="Arial" panose="020B0604020202020204" pitchFamily="34" charset="0"/>
                          <a:ea typeface="+mn-ea"/>
                          <a:cs typeface="Arial" panose="020B0604020202020204" pitchFamily="34" charset="0"/>
                        </a:rPr>
                        <a:t> Ratio</a:t>
                      </a:r>
                      <a:endParaRPr lang="en-US" sz="1100" b="1" i="0" kern="1200" dirty="0" smtClean="0">
                        <a:solidFill>
                          <a:schemeClr val="tx1"/>
                        </a:solidFill>
                        <a:latin typeface="Arial" panose="020B0604020202020204" pitchFamily="34" charset="0"/>
                        <a:ea typeface="+mn-ea"/>
                        <a:cs typeface="Arial" panose="020B0604020202020204" pitchFamily="34" charset="0"/>
                      </a:endParaRPr>
                    </a:p>
                  </a:txBody>
                  <a:tcPr anchor="ctr">
                    <a:lnR>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marL="0" algn="ctr" defTabSz="457200" rtl="0" eaLnBrk="1" latinLnBrk="0" hangingPunct="1"/>
                      <a:r>
                        <a:rPr lang="en-US" sz="1100" kern="1200" dirty="0" smtClean="0">
                          <a:solidFill>
                            <a:schemeClr val="tx1"/>
                          </a:solidFill>
                          <a:latin typeface="Arial" panose="020B0604020202020204" pitchFamily="34" charset="0"/>
                          <a:ea typeface="+mn-ea"/>
                          <a:cs typeface="Arial" panose="020B0604020202020204" pitchFamily="34" charset="0"/>
                        </a:rPr>
                        <a:t>103%</a:t>
                      </a:r>
                      <a:endParaRPr lang="en-US" sz="1100" kern="1200" dirty="0">
                        <a:solidFill>
                          <a:schemeClr val="tx1"/>
                        </a:solidFill>
                        <a:latin typeface="Arial" panose="020B0604020202020204" pitchFamily="34" charset="0"/>
                        <a:ea typeface="+mn-ea"/>
                        <a:cs typeface="Arial" panose="020B0604020202020204" pitchFamily="34" charset="0"/>
                      </a:endParaRPr>
                    </a:p>
                  </a:txBody>
                  <a:tcPr anchor="ctr">
                    <a:lnL>
                      <a:noFill/>
                    </a:lnL>
                    <a:lnR>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marL="0" algn="ctr" defTabSz="457200" rtl="0" eaLnBrk="1" latinLnBrk="0" hangingPunct="1"/>
                      <a:r>
                        <a:rPr lang="en-US" sz="1100" kern="1200" dirty="0" smtClean="0">
                          <a:solidFill>
                            <a:schemeClr val="tx1"/>
                          </a:solidFill>
                          <a:latin typeface="Arial" panose="020B0604020202020204" pitchFamily="34" charset="0"/>
                          <a:ea typeface="+mn-ea"/>
                          <a:cs typeface="Arial" panose="020B0604020202020204" pitchFamily="34" charset="0"/>
                        </a:rPr>
                        <a:t>100%</a:t>
                      </a:r>
                      <a:endParaRPr lang="en-US" sz="1100" kern="1200" dirty="0">
                        <a:solidFill>
                          <a:schemeClr val="tx1"/>
                        </a:solidFill>
                        <a:latin typeface="Arial" panose="020B0604020202020204" pitchFamily="34" charset="0"/>
                        <a:ea typeface="+mn-ea"/>
                        <a:cs typeface="Arial" panose="020B0604020202020204" pitchFamily="34" charset="0"/>
                      </a:endParaRPr>
                    </a:p>
                  </a:txBody>
                  <a:tcPr anchor="ctr">
                    <a:lnL>
                      <a:noFill/>
                    </a:lnL>
                    <a:lnR>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r>
            </a:tbl>
          </a:graphicData>
        </a:graphic>
      </p:graphicFrame>
      <p:cxnSp>
        <p:nvCxnSpPr>
          <p:cNvPr id="45" name="Straight Connector 44"/>
          <p:cNvCxnSpPr/>
          <p:nvPr/>
        </p:nvCxnSpPr>
        <p:spPr bwMode="auto">
          <a:xfrm flipH="1">
            <a:off x="683888" y="3080172"/>
            <a:ext cx="3449926" cy="0"/>
          </a:xfrm>
          <a:prstGeom prst="line">
            <a:avLst/>
          </a:prstGeom>
          <a:solidFill>
            <a:schemeClr val="accent1"/>
          </a:solidFill>
          <a:ln w="19050" cap="flat" cmpd="sng" algn="ctr">
            <a:solidFill>
              <a:schemeClr val="accent1"/>
            </a:solidFill>
            <a:prstDash val="solid"/>
            <a:round/>
            <a:headEnd type="none" w="med" len="med"/>
            <a:tailEnd type="none" w="med" len="med"/>
          </a:ln>
          <a:effectLst/>
        </p:spPr>
      </p:cxnSp>
      <p:cxnSp>
        <p:nvCxnSpPr>
          <p:cNvPr id="46" name="Straight Connector 45"/>
          <p:cNvCxnSpPr/>
          <p:nvPr/>
        </p:nvCxnSpPr>
        <p:spPr bwMode="auto">
          <a:xfrm>
            <a:off x="683888" y="3046146"/>
            <a:ext cx="3432149" cy="0"/>
          </a:xfrm>
          <a:prstGeom prst="line">
            <a:avLst/>
          </a:prstGeom>
          <a:solidFill>
            <a:schemeClr val="accent1"/>
          </a:solidFill>
          <a:ln w="19050" cap="flat" cmpd="sng" algn="ctr">
            <a:solidFill>
              <a:srgbClr val="FFC000"/>
            </a:solidFill>
            <a:prstDash val="solid"/>
            <a:round/>
            <a:headEnd type="none" w="med" len="med"/>
            <a:tailEnd type="none" w="med" len="med"/>
          </a:ln>
          <a:effectLst/>
        </p:spPr>
      </p:cxnSp>
      <p:cxnSp>
        <p:nvCxnSpPr>
          <p:cNvPr id="77" name="Straight Connector 76"/>
          <p:cNvCxnSpPr/>
          <p:nvPr/>
        </p:nvCxnSpPr>
        <p:spPr>
          <a:xfrm>
            <a:off x="5014687" y="1510665"/>
            <a:ext cx="0" cy="4756150"/>
          </a:xfrm>
          <a:prstGeom prst="line">
            <a:avLst/>
          </a:prstGeom>
          <a:ln>
            <a:solidFill>
              <a:schemeClr val="bg2"/>
            </a:solidFill>
            <a:tailEnd type="none"/>
          </a:ln>
        </p:spPr>
        <p:style>
          <a:lnRef idx="1">
            <a:schemeClr val="accent1"/>
          </a:lnRef>
          <a:fillRef idx="0">
            <a:schemeClr val="accent1"/>
          </a:fillRef>
          <a:effectRef idx="0">
            <a:schemeClr val="accent1"/>
          </a:effectRef>
          <a:fontRef idx="minor">
            <a:schemeClr val="tx1"/>
          </a:fontRef>
        </p:style>
      </p:cxnSp>
      <p:sp>
        <p:nvSpPr>
          <p:cNvPr id="66" name="Text Placeholder 5"/>
          <p:cNvSpPr txBox="1">
            <a:spLocks/>
          </p:cNvSpPr>
          <p:nvPr/>
        </p:nvSpPr>
        <p:spPr bwMode="gray">
          <a:xfrm>
            <a:off x="365760" y="1463040"/>
            <a:ext cx="4114800"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indent="0" algn="l" rtl="0" eaLnBrk="1" fontAlgn="base" hangingPunct="1">
              <a:lnSpc>
                <a:spcPct val="100000"/>
              </a:lnSpc>
              <a:spcBef>
                <a:spcPts val="0"/>
              </a:spcBef>
              <a:spcAft>
                <a:spcPct val="0"/>
              </a:spcAft>
              <a:buNone/>
              <a:defRPr sz="1200" b="1">
                <a:solidFill>
                  <a:schemeClr val="accent1"/>
                </a:solidFill>
                <a:latin typeface="+mn-lt"/>
                <a:ea typeface="+mn-ea"/>
                <a:cs typeface="+mn-cs"/>
                <a:sym typeface="+mn-lt"/>
              </a:defRPr>
            </a:lvl1pPr>
            <a:lvl2pPr marL="0" indent="0" algn="l" rtl="0" eaLnBrk="1" fontAlgn="base" hangingPunct="1">
              <a:lnSpc>
                <a:spcPct val="100000"/>
              </a:lnSpc>
              <a:spcBef>
                <a:spcPts val="0"/>
              </a:spcBef>
              <a:spcAft>
                <a:spcPct val="0"/>
              </a:spcAft>
              <a:buFont typeface="Arial" charset="0"/>
              <a:buNone/>
              <a:defRPr sz="1200" baseline="0">
                <a:solidFill>
                  <a:schemeClr val="accent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000">
                <a:solidFill>
                  <a:schemeClr val="accent2"/>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000">
                <a:solidFill>
                  <a:schemeClr val="accent2"/>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000">
                <a:solidFill>
                  <a:schemeClr val="accent2"/>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en-GB" sz="1400" b="1" i="0" u="none" strike="noStrike" kern="0" cap="none" spc="0" normalizeH="0" baseline="0" noProof="0" dirty="0" smtClean="0">
                <a:ln>
                  <a:noFill/>
                </a:ln>
                <a:solidFill>
                  <a:srgbClr val="FF0000"/>
                </a:solidFill>
                <a:effectLst/>
                <a:uLnTx/>
                <a:uFillTx/>
                <a:latin typeface="Arial" panose="020B0604020202020204" pitchFamily="34" charset="0"/>
                <a:cs typeface="Arial" panose="020B0604020202020204" pitchFamily="34" charset="0"/>
                <a:sym typeface="+mn-lt"/>
              </a:rPr>
              <a:t>Structural Funding Ratio </a:t>
            </a: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smtClean="0">
                <a:ln>
                  <a:noFill/>
                </a:ln>
                <a:solidFill>
                  <a:srgbClr val="FF0000"/>
                </a:solidFill>
                <a:effectLst/>
                <a:uLnTx/>
                <a:uFillTx/>
                <a:latin typeface="Arial" panose="020B0604020202020204" pitchFamily="34" charset="0"/>
                <a:cs typeface="Arial" panose="020B0604020202020204" pitchFamily="34" charset="0"/>
                <a:sym typeface="+mn-lt"/>
              </a:rPr>
              <a:t>SBNA, January</a:t>
            </a:r>
            <a:r>
              <a:rPr kumimoji="0" lang="en-GB" sz="1400" b="0" i="0" u="none" strike="noStrike" kern="0" cap="none" spc="0" normalizeH="0" noProof="0" dirty="0" smtClean="0">
                <a:ln>
                  <a:noFill/>
                </a:ln>
                <a:solidFill>
                  <a:srgbClr val="FF0000"/>
                </a:solidFill>
                <a:effectLst/>
                <a:uLnTx/>
                <a:uFillTx/>
                <a:latin typeface="Arial" panose="020B0604020202020204" pitchFamily="34" charset="0"/>
                <a:cs typeface="Arial" panose="020B0604020202020204" pitchFamily="34" charset="0"/>
                <a:sym typeface="+mn-lt"/>
              </a:rPr>
              <a:t> 2015 </a:t>
            </a:r>
            <a:r>
              <a:rPr kumimoji="0" lang="en-GB" sz="1400" b="0" i="0" u="none" strike="noStrike" kern="0" cap="none" spc="0" normalizeH="0" baseline="0" noProof="0" dirty="0" smtClean="0">
                <a:ln>
                  <a:noFill/>
                </a:ln>
                <a:solidFill>
                  <a:srgbClr val="FF0000"/>
                </a:solidFill>
                <a:effectLst/>
                <a:uLnTx/>
                <a:uFillTx/>
                <a:latin typeface="Arial" panose="020B0604020202020204" pitchFamily="34" charset="0"/>
                <a:cs typeface="Arial" panose="020B0604020202020204" pitchFamily="34" charset="0"/>
                <a:sym typeface="+mn-lt"/>
              </a:rPr>
              <a:t>– March 2016, %</a:t>
            </a:r>
            <a:endParaRPr kumimoji="0" lang="en-GB" sz="1400" b="0" i="0" u="none" strike="noStrike" kern="0" cap="none" spc="0" normalizeH="0" baseline="0" noProof="0" dirty="0">
              <a:ln>
                <a:noFill/>
              </a:ln>
              <a:solidFill>
                <a:srgbClr val="FF0000"/>
              </a:solidFill>
              <a:effectLst/>
              <a:uLnTx/>
              <a:uFillTx/>
              <a:latin typeface="Arial" panose="020B0604020202020204" pitchFamily="34" charset="0"/>
              <a:cs typeface="Arial" panose="020B0604020202020204" pitchFamily="34" charset="0"/>
              <a:sym typeface="+mn-lt"/>
            </a:endParaRPr>
          </a:p>
        </p:txBody>
      </p:sp>
      <p:grpSp>
        <p:nvGrpSpPr>
          <p:cNvPr id="67" name="Group 66"/>
          <p:cNvGrpSpPr/>
          <p:nvPr/>
        </p:nvGrpSpPr>
        <p:grpSpPr>
          <a:xfrm>
            <a:off x="443921" y="72184"/>
            <a:ext cx="4264420" cy="189008"/>
            <a:chOff x="403281" y="164517"/>
            <a:chExt cx="4264420" cy="189008"/>
          </a:xfrm>
        </p:grpSpPr>
        <p:sp>
          <p:nvSpPr>
            <p:cNvPr id="69" name="Text Box 75"/>
            <p:cNvSpPr txBox="1">
              <a:spLocks noChangeArrowheads="1"/>
            </p:cNvSpPr>
            <p:nvPr/>
          </p:nvSpPr>
          <p:spPr bwMode="gray">
            <a:xfrm>
              <a:off x="636148" y="166688"/>
              <a:ext cx="4031553" cy="184666"/>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none" lIns="0" tIns="0" rIns="0" bIns="0">
              <a:spAutoFit/>
            </a:bodyPr>
            <a:lstStyle/>
            <a:p>
              <a:pPr algn="l">
                <a:lnSpc>
                  <a:spcPct val="100000"/>
                </a:lnSpc>
              </a:pPr>
              <a:r>
                <a:rPr lang="en-US" sz="1200" dirty="0">
                  <a:solidFill>
                    <a:srgbClr val="FF0000"/>
                  </a:solidFill>
                  <a:latin typeface="Arial" panose="020B0604020202020204" pitchFamily="34" charset="0"/>
                  <a:cs typeface="Arial" panose="020B0604020202020204" pitchFamily="34" charset="0"/>
                </a:rPr>
                <a:t>Liquidity/funding risk: </a:t>
              </a:r>
              <a:r>
                <a:rPr lang="en-US" sz="1200" dirty="0">
                  <a:solidFill>
                    <a:schemeClr val="accent1"/>
                  </a:solidFill>
                </a:rPr>
                <a:t>Calibration – </a:t>
              </a:r>
              <a:r>
                <a:rPr lang="en-US" sz="1200" dirty="0" smtClean="0">
                  <a:solidFill>
                    <a:srgbClr val="FF0000"/>
                  </a:solidFill>
                  <a:latin typeface="Arial" panose="020B0604020202020204" pitchFamily="34" charset="0"/>
                  <a:cs typeface="Arial" panose="020B0604020202020204" pitchFamily="34" charset="0"/>
                </a:rPr>
                <a:t>Structural Funding Ratio</a:t>
              </a:r>
              <a:endParaRPr lang="en-US" sz="1200" dirty="0">
                <a:solidFill>
                  <a:srgbClr val="FF0000"/>
                </a:solidFill>
                <a:latin typeface="Arial" panose="020B0604020202020204" pitchFamily="34" charset="0"/>
                <a:cs typeface="Arial" panose="020B0604020202020204" pitchFamily="34" charset="0"/>
              </a:endParaRPr>
            </a:p>
          </p:txBody>
        </p:sp>
        <p:sp>
          <p:nvSpPr>
            <p:cNvPr id="78" name="Oval 77"/>
            <p:cNvSpPr/>
            <p:nvPr/>
          </p:nvSpPr>
          <p:spPr bwMode="auto">
            <a:xfrm>
              <a:off x="403281" y="164517"/>
              <a:ext cx="189008" cy="189008"/>
            </a:xfrm>
            <a:prstGeom prst="ellipse">
              <a:avLst/>
            </a:prstGeom>
            <a:solidFill>
              <a:srgbClr val="FF000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lang="en-US" b="1" dirty="0">
                  <a:solidFill>
                    <a:schemeClr val="bg1"/>
                  </a:solidFill>
                  <a:latin typeface="Arial" panose="020B0604020202020204" pitchFamily="34" charset="0"/>
                  <a:ea typeface="ＭＳ Ｐゴシック" pitchFamily="-112" charset="-128"/>
                  <a:cs typeface="Arial" panose="020B0604020202020204" pitchFamily="34" charset="0"/>
                </a:rPr>
                <a:t>4</a:t>
              </a:r>
              <a:endParaRPr kumimoji="0" lang="en-US" b="1" i="0" u="none" strike="noStrike" cap="none" normalizeH="0" baseline="0" dirty="0">
                <a:ln>
                  <a:noFill/>
                </a:ln>
                <a:solidFill>
                  <a:schemeClr val="bg1"/>
                </a:solidFill>
                <a:effectLst/>
                <a:latin typeface="Arial" panose="020B0604020202020204" pitchFamily="34" charset="0"/>
                <a:ea typeface="ＭＳ Ｐゴシック" pitchFamily="-112" charset="-128"/>
                <a:cs typeface="Arial" panose="020B0604020202020204" pitchFamily="34" charset="0"/>
              </a:endParaRPr>
            </a:p>
          </p:txBody>
        </p:sp>
      </p:grpSp>
      <p:sp>
        <p:nvSpPr>
          <p:cNvPr id="82" name="TextBox 81"/>
          <p:cNvSpPr txBox="1"/>
          <p:nvPr/>
        </p:nvSpPr>
        <p:spPr>
          <a:xfrm>
            <a:off x="4167715" y="3146422"/>
            <a:ext cx="752055" cy="153888"/>
          </a:xfrm>
          <a:prstGeom prst="rect">
            <a:avLst/>
          </a:prstGeom>
          <a:noFill/>
        </p:spPr>
        <p:txBody>
          <a:bodyPr wrap="square" lIns="0" tIns="0" rIns="0" bIns="0" rtlCol="0">
            <a:spAutoFit/>
          </a:bodyPr>
          <a:lstStyle/>
          <a:p>
            <a:pPr algn="l">
              <a:lnSpc>
                <a:spcPct val="100000"/>
              </a:lnSpc>
            </a:pPr>
            <a:r>
              <a:rPr lang="en-US" b="1" dirty="0" smtClean="0">
                <a:solidFill>
                  <a:schemeClr val="accent1"/>
                </a:solidFill>
                <a:latin typeface="Arial" panose="020B0604020202020204" pitchFamily="34" charset="0"/>
                <a:cs typeface="Arial" panose="020B0604020202020204" pitchFamily="34" charset="0"/>
              </a:rPr>
              <a:t>Red 100%</a:t>
            </a:r>
            <a:endParaRPr lang="en-US" b="1" dirty="0">
              <a:solidFill>
                <a:schemeClr val="accent1"/>
              </a:solidFill>
              <a:latin typeface="Arial" panose="020B0604020202020204" pitchFamily="34" charset="0"/>
              <a:cs typeface="Arial" panose="020B0604020202020204" pitchFamily="34" charset="0"/>
            </a:endParaRPr>
          </a:p>
        </p:txBody>
      </p:sp>
      <p:sp>
        <p:nvSpPr>
          <p:cNvPr id="83" name="TextBox 82"/>
          <p:cNvSpPr txBox="1"/>
          <p:nvPr/>
        </p:nvSpPr>
        <p:spPr>
          <a:xfrm>
            <a:off x="4167715" y="2801946"/>
            <a:ext cx="853798" cy="307777"/>
          </a:xfrm>
          <a:prstGeom prst="rect">
            <a:avLst/>
          </a:prstGeom>
          <a:noFill/>
        </p:spPr>
        <p:txBody>
          <a:bodyPr wrap="square" lIns="0" tIns="0" rIns="0" bIns="0" rtlCol="0">
            <a:spAutoFit/>
          </a:bodyPr>
          <a:lstStyle/>
          <a:p>
            <a:pPr algn="l">
              <a:lnSpc>
                <a:spcPct val="100000"/>
              </a:lnSpc>
            </a:pPr>
            <a:r>
              <a:rPr lang="en-US" b="1" dirty="0" smtClean="0">
                <a:solidFill>
                  <a:srgbClr val="FFC000"/>
                </a:solidFill>
                <a:latin typeface="Arial" panose="020B0604020202020204" pitchFamily="34" charset="0"/>
                <a:cs typeface="Arial" panose="020B0604020202020204" pitchFamily="34" charset="0"/>
              </a:rPr>
              <a:t>Amber </a:t>
            </a:r>
          </a:p>
          <a:p>
            <a:pPr algn="l">
              <a:lnSpc>
                <a:spcPct val="100000"/>
              </a:lnSpc>
            </a:pPr>
            <a:r>
              <a:rPr lang="en-US" b="1" dirty="0" smtClean="0">
                <a:solidFill>
                  <a:srgbClr val="FFC000"/>
                </a:solidFill>
                <a:latin typeface="Arial" panose="020B0604020202020204" pitchFamily="34" charset="0"/>
                <a:cs typeface="Arial" panose="020B0604020202020204" pitchFamily="34" charset="0"/>
              </a:rPr>
              <a:t>103%</a:t>
            </a:r>
            <a:endParaRPr lang="en-US" b="1" dirty="0">
              <a:solidFill>
                <a:srgbClr val="FFC000"/>
              </a:solidFill>
              <a:latin typeface="Arial" panose="020B0604020202020204" pitchFamily="34" charset="0"/>
              <a:cs typeface="Arial" panose="020B0604020202020204" pitchFamily="34" charset="0"/>
            </a:endParaRPr>
          </a:p>
        </p:txBody>
      </p:sp>
      <p:sp>
        <p:nvSpPr>
          <p:cNvPr id="79" name="TextBox 78"/>
          <p:cNvSpPr txBox="1"/>
          <p:nvPr/>
        </p:nvSpPr>
        <p:spPr>
          <a:xfrm>
            <a:off x="5308599" y="1464500"/>
            <a:ext cx="3813175" cy="215444"/>
          </a:xfrm>
          <a:prstGeom prst="rect">
            <a:avLst/>
          </a:prstGeom>
          <a:noFill/>
        </p:spPr>
        <p:txBody>
          <a:bodyPr vert="horz" wrap="square" lIns="0" tIns="0" rIns="0" bIns="0" rtlCol="0" anchor="t" anchorCtr="0">
            <a:spAutoFit/>
          </a:bodyPr>
          <a:lstStyle/>
          <a:p>
            <a:pPr algn="l">
              <a:lnSpc>
                <a:spcPct val="100000"/>
              </a:lnSpc>
              <a:spcBef>
                <a:spcPts val="0"/>
              </a:spcBef>
              <a:spcAft>
                <a:spcPts val="0"/>
              </a:spcAft>
            </a:pPr>
            <a:r>
              <a:rPr lang="en-US" sz="1400" b="1" dirty="0" smtClean="0">
                <a:solidFill>
                  <a:schemeClr val="accent1"/>
                </a:solidFill>
                <a:latin typeface="Arial" panose="020B0604020202020204" pitchFamily="34" charset="0"/>
                <a:cs typeface="Arial" panose="020B0604020202020204" pitchFamily="34" charset="0"/>
              </a:rPr>
              <a:t>Calibration approach</a:t>
            </a:r>
          </a:p>
        </p:txBody>
      </p:sp>
      <p:sp>
        <p:nvSpPr>
          <p:cNvPr id="27" name="Footnote"/>
          <p:cNvSpPr/>
          <p:nvPr/>
        </p:nvSpPr>
        <p:spPr bwMode="auto">
          <a:xfrm>
            <a:off x="1889851" y="6338685"/>
            <a:ext cx="6814003"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spAutoFit/>
          </a:bodyPr>
          <a:lstStyle/>
          <a:p>
            <a:pPr marL="0" lvl="1" algn="l">
              <a:lnSpc>
                <a:spcPct val="100000"/>
              </a:lnSpc>
              <a:spcBef>
                <a:spcPts val="0"/>
              </a:spcBef>
              <a:spcAft>
                <a:spcPts val="0"/>
              </a:spcAft>
            </a:pPr>
            <a:r>
              <a:rPr lang="en-US" sz="800" dirty="0">
                <a:sym typeface="Arial"/>
              </a:rPr>
              <a:t>Source: “2016 RAS non-CCAR-linked metrics - SBNA.xlsx” </a:t>
            </a:r>
          </a:p>
        </p:txBody>
      </p:sp>
    </p:spTree>
    <p:extLst>
      <p:ext uri="{BB962C8B-B14F-4D97-AF65-F5344CB8AC3E}">
        <p14:creationId xmlns:p14="http://schemas.microsoft.com/office/powerpoint/2010/main" val="15050111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Object 15" hidden="1"/>
          <p:cNvGraphicFramePr>
            <a:graphicFrameLocks noChangeAspect="1"/>
          </p:cNvGraphicFramePr>
          <p:nvPr>
            <p:custDataLst>
              <p:tags r:id="rId2"/>
            </p:custDataLst>
            <p:extLst>
              <p:ext uri="{D42A27DB-BD31-4B8C-83A1-F6EECF244321}">
                <p14:modId xmlns:p14="http://schemas.microsoft.com/office/powerpoint/2010/main" val="1499899064"/>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31814" name="think-cell Slide" r:id="rId20" imgW="270" imgH="270" progId="TCLayout.ActiveDocument.1">
                  <p:embed/>
                </p:oleObj>
              </mc:Choice>
              <mc:Fallback>
                <p:oleObj name="think-cell Slide" r:id="rId20" imgW="270" imgH="270" progId="TCLayout.ActiveDocument.1">
                  <p:embed/>
                  <p:pic>
                    <p:nvPicPr>
                      <p:cNvPr id="0" name=""/>
                      <p:cNvPicPr/>
                      <p:nvPr/>
                    </p:nvPicPr>
                    <p:blipFill>
                      <a:blip r:embed="rId21"/>
                      <a:stretch>
                        <a:fillRect/>
                      </a:stretch>
                    </p:blipFill>
                    <p:spPr>
                      <a:xfrm>
                        <a:off x="1588" y="1588"/>
                        <a:ext cx="1587" cy="1587"/>
                      </a:xfrm>
                      <a:prstGeom prst="rect">
                        <a:avLst/>
                      </a:prstGeom>
                    </p:spPr>
                  </p:pic>
                </p:oleObj>
              </mc:Fallback>
            </mc:AlternateContent>
          </a:graphicData>
        </a:graphic>
      </p:graphicFrame>
      <p:sp>
        <p:nvSpPr>
          <p:cNvPr id="5" name="Rectangle 4" hidden="1"/>
          <p:cNvSpPr/>
          <p:nvPr>
            <p:custDataLst>
              <p:tags r:id="rId3"/>
            </p:custDataLst>
          </p:nvPr>
        </p:nvSpPr>
        <p:spPr bwMode="auto">
          <a:xfrm>
            <a:off x="0" y="0"/>
            <a:ext cx="158750" cy="15875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0" tIns="0" rIns="0" bIns="0" numCol="1" spcCol="0" rtlCol="0" anchor="t" anchorCtr="0" compatLnSpc="1">
            <a:prstTxWarp prst="textNoShape">
              <a:avLst/>
            </a:prstTxWarp>
            <a:noAutofit/>
          </a:bodyPr>
          <a:lstStyle/>
          <a:p>
            <a:pPr algn="l" eaLnBrk="0" hangingPunct="0">
              <a:lnSpc>
                <a:spcPct val="100000"/>
              </a:lnSpc>
            </a:pPr>
            <a:endParaRPr kumimoji="0" lang="en-US" u="none" strike="noStrike" cap="none" normalizeH="0" dirty="0">
              <a:ln>
                <a:noFill/>
              </a:ln>
              <a:solidFill>
                <a:schemeClr val="tx1"/>
              </a:solidFill>
              <a:effectLst/>
              <a:latin typeface="Arial"/>
              <a:cs typeface="Arial"/>
              <a:sym typeface="Arial"/>
            </a:endParaRPr>
          </a:p>
        </p:txBody>
      </p:sp>
      <p:graphicFrame>
        <p:nvGraphicFramePr>
          <p:cNvPr id="26" name="Object 25"/>
          <p:cNvGraphicFramePr>
            <a:graphicFrameLocks/>
          </p:cNvGraphicFramePr>
          <p:nvPr>
            <p:custDataLst>
              <p:tags r:id="rId4"/>
            </p:custDataLst>
            <p:extLst>
              <p:ext uri="{D42A27DB-BD31-4B8C-83A1-F6EECF244321}">
                <p14:modId xmlns:p14="http://schemas.microsoft.com/office/powerpoint/2010/main" val="3391761323"/>
              </p:ext>
            </p:extLst>
          </p:nvPr>
        </p:nvGraphicFramePr>
        <p:xfrm>
          <a:off x="228600" y="2057400"/>
          <a:ext cx="4029143" cy="2933790"/>
        </p:xfrm>
        <a:graphic>
          <a:graphicData uri="http://schemas.openxmlformats.org/presentationml/2006/ole">
            <mc:AlternateContent xmlns:mc="http://schemas.openxmlformats.org/markup-compatibility/2006">
              <mc:Choice xmlns:v="urn:schemas-microsoft-com:vml" Requires="v">
                <p:oleObj spid="_x0000_s331815" name="Chart" r:id="rId22" imgW="4029143" imgH="2933790" progId="MSGraph.Chart.8">
                  <p:embed followColorScheme="full"/>
                </p:oleObj>
              </mc:Choice>
              <mc:Fallback>
                <p:oleObj name="Chart" r:id="rId22" imgW="4029143" imgH="2933790" progId="MSGraph.Chart.8">
                  <p:embed followColorScheme="full"/>
                  <p:pic>
                    <p:nvPicPr>
                      <p:cNvPr id="0" name=""/>
                      <p:cNvPicPr/>
                      <p:nvPr/>
                    </p:nvPicPr>
                    <p:blipFill>
                      <a:blip r:embed="rId23"/>
                      <a:stretch>
                        <a:fillRect/>
                      </a:stretch>
                    </p:blipFill>
                    <p:spPr>
                      <a:xfrm>
                        <a:off x="228600" y="2057400"/>
                        <a:ext cx="4029143" cy="2933790"/>
                      </a:xfrm>
                      <a:prstGeom prst="rect">
                        <a:avLst/>
                      </a:prstGeom>
                    </p:spPr>
                  </p:pic>
                </p:oleObj>
              </mc:Fallback>
            </mc:AlternateContent>
          </a:graphicData>
        </a:graphic>
      </p:graphicFrame>
      <p:sp>
        <p:nvSpPr>
          <p:cNvPr id="32" name="Text Placeholder 12"/>
          <p:cNvSpPr>
            <a:spLocks noGrp="1"/>
          </p:cNvSpPr>
          <p:nvPr>
            <p:custDataLst>
              <p:tags r:id="rId5"/>
            </p:custDataLst>
          </p:nvPr>
        </p:nvSpPr>
        <p:spPr bwMode="auto">
          <a:xfrm>
            <a:off x="3935413" y="4860925"/>
            <a:ext cx="274638" cy="3048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D1B1BE3F-83E8-4B37-BB3F-D83AE1E9B0AF}" type="datetime'''''''M''a''''''''r''-''''1''6'''''''''''''''''''''''''">
              <a:rPr lang="en-US" sz="1000">
                <a:latin typeface="Arial"/>
                <a:cs typeface="Arial"/>
                <a:sym typeface="Arial"/>
              </a:rPr>
              <a:pPr/>
              <a:t>Mar-16</a:t>
            </a:fld>
            <a:endParaRPr lang="en-US" sz="1000" dirty="0">
              <a:latin typeface="Arial"/>
              <a:cs typeface="Arial"/>
              <a:sym typeface="Arial"/>
            </a:endParaRPr>
          </a:p>
        </p:txBody>
      </p:sp>
      <p:sp>
        <p:nvSpPr>
          <p:cNvPr id="61" name="Text Placeholder 84"/>
          <p:cNvSpPr>
            <a:spLocks noGrp="1"/>
          </p:cNvSpPr>
          <p:nvPr>
            <p:custDataLst>
              <p:tags r:id="rId6"/>
            </p:custDataLst>
          </p:nvPr>
        </p:nvSpPr>
        <p:spPr bwMode="auto">
          <a:xfrm>
            <a:off x="3590925" y="4860925"/>
            <a:ext cx="258763" cy="3048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B4A39BD5-026B-4865-8BC4-48AA9A3D9525}" type="datetime'J''''''''''''''''''''''a''n''''''''''''''''''''''''''-1''6'''">
              <a:rPr lang="en-US" sz="1000">
                <a:latin typeface="Arial"/>
                <a:cs typeface="Arial"/>
                <a:sym typeface="Arial"/>
              </a:rPr>
              <a:pPr marL="0" indent="0" algn="ctr">
                <a:lnSpc>
                  <a:spcPct val="100000"/>
                </a:lnSpc>
                <a:spcBef>
                  <a:spcPct val="0"/>
                </a:spcBef>
                <a:buNone/>
              </a:pPr>
              <a:t>Jan-16</a:t>
            </a:fld>
            <a:endParaRPr lang="en-US" sz="1000" dirty="0">
              <a:latin typeface="Arial"/>
              <a:cs typeface="Arial"/>
              <a:sym typeface="Arial"/>
            </a:endParaRPr>
          </a:p>
        </p:txBody>
      </p:sp>
      <p:sp>
        <p:nvSpPr>
          <p:cNvPr id="33" name="Text Placeholder 7"/>
          <p:cNvSpPr>
            <a:spLocks noGrp="1"/>
          </p:cNvSpPr>
          <p:nvPr>
            <p:custDataLst>
              <p:tags r:id="rId7"/>
            </p:custDataLst>
          </p:nvPr>
        </p:nvSpPr>
        <p:spPr bwMode="auto">
          <a:xfrm>
            <a:off x="3227388" y="4860925"/>
            <a:ext cx="280988" cy="3048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5470180E-5594-4972-9D4A-9B69F073331C}" type="datetime'''''''''''''''''''''''''N''''''o''v-1''''''''''''''''5'''''">
              <a:rPr lang="en-US" sz="1000">
                <a:latin typeface="Arial"/>
                <a:cs typeface="Arial"/>
                <a:sym typeface="Arial"/>
              </a:rPr>
              <a:pPr/>
              <a:t>Nov-15</a:t>
            </a:fld>
            <a:endParaRPr lang="en-US" sz="1000" dirty="0">
              <a:latin typeface="Arial"/>
              <a:cs typeface="Arial"/>
              <a:sym typeface="Arial"/>
            </a:endParaRPr>
          </a:p>
        </p:txBody>
      </p:sp>
      <p:sp>
        <p:nvSpPr>
          <p:cNvPr id="59" name="Text Placeholder 83"/>
          <p:cNvSpPr>
            <a:spLocks noGrp="1"/>
          </p:cNvSpPr>
          <p:nvPr>
            <p:custDataLst>
              <p:tags r:id="rId8"/>
            </p:custDataLst>
          </p:nvPr>
        </p:nvSpPr>
        <p:spPr bwMode="auto">
          <a:xfrm>
            <a:off x="2879725" y="4860925"/>
            <a:ext cx="279400" cy="3048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0F3668AB-B038-4D23-9FD5-7EC2F432AAB2}" type="datetime'''''''''''''''''''''''Se''''p''''''''''''-''''1''''''5'''">
              <a:rPr lang="en-US" sz="1000">
                <a:latin typeface="Arial"/>
                <a:cs typeface="Arial"/>
                <a:sym typeface="Arial"/>
              </a:rPr>
              <a:pPr marL="0" indent="0" algn="ctr">
                <a:lnSpc>
                  <a:spcPct val="100000"/>
                </a:lnSpc>
                <a:spcBef>
                  <a:spcPct val="0"/>
                </a:spcBef>
                <a:buNone/>
              </a:pPr>
              <a:t>Sep-15</a:t>
            </a:fld>
            <a:endParaRPr lang="en-US" sz="1000" dirty="0">
              <a:latin typeface="Arial"/>
              <a:cs typeface="Arial"/>
              <a:sym typeface="Arial"/>
            </a:endParaRPr>
          </a:p>
        </p:txBody>
      </p:sp>
      <p:sp>
        <p:nvSpPr>
          <p:cNvPr id="58" name="Text Placeholder 82"/>
          <p:cNvSpPr>
            <a:spLocks noGrp="1"/>
          </p:cNvSpPr>
          <p:nvPr>
            <p:custDataLst>
              <p:tags r:id="rId9"/>
            </p:custDataLst>
          </p:nvPr>
        </p:nvSpPr>
        <p:spPr bwMode="auto">
          <a:xfrm>
            <a:off x="2559050" y="4860925"/>
            <a:ext cx="217488" cy="3048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8FDCC630-E325-40CA-B941-B3126CD20986}" type="datetime'J''''''''''''ul''''-''''''''''''''''''''''1''''''5'''''''''">
              <a:rPr lang="en-US" sz="1000">
                <a:latin typeface="Arial"/>
                <a:cs typeface="Arial"/>
                <a:sym typeface="Arial"/>
              </a:rPr>
              <a:pPr marL="0" indent="0" algn="ctr">
                <a:lnSpc>
                  <a:spcPct val="100000"/>
                </a:lnSpc>
                <a:spcBef>
                  <a:spcPct val="0"/>
                </a:spcBef>
                <a:buNone/>
              </a:pPr>
              <a:t>Jul-15</a:t>
            </a:fld>
            <a:endParaRPr lang="en-US" sz="1000" dirty="0">
              <a:latin typeface="Arial"/>
              <a:cs typeface="Arial"/>
              <a:sym typeface="Arial"/>
            </a:endParaRPr>
          </a:p>
        </p:txBody>
      </p:sp>
      <p:sp>
        <p:nvSpPr>
          <p:cNvPr id="27" name="Text Placeholder 49"/>
          <p:cNvSpPr>
            <a:spLocks noGrp="1"/>
          </p:cNvSpPr>
          <p:nvPr>
            <p:custDataLst>
              <p:tags r:id="rId10"/>
            </p:custDataLst>
          </p:nvPr>
        </p:nvSpPr>
        <p:spPr bwMode="auto">
          <a:xfrm>
            <a:off x="2171700" y="4860925"/>
            <a:ext cx="295275" cy="3048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153988" indent="-153988" algn="l" rtl="0" eaLnBrk="1" fontAlgn="base" hangingPunct="1">
              <a:spcBef>
                <a:spcPct val="20000"/>
              </a:spcBef>
              <a:spcAft>
                <a:spcPct val="0"/>
              </a:spcAft>
              <a:defRPr sz="1600">
                <a:solidFill>
                  <a:schemeClr val="tx2"/>
                </a:solidFill>
                <a:latin typeface="+mn-lt"/>
                <a:ea typeface="+mn-ea"/>
                <a:cs typeface="+mn-cs"/>
              </a:defRPr>
            </a:lvl1pPr>
            <a:lvl2pPr marL="461963" indent="-231775" algn="l" rtl="0" eaLnBrk="1" fontAlgn="base" hangingPunct="1">
              <a:lnSpc>
                <a:spcPct val="120000"/>
              </a:lnSpc>
              <a:spcBef>
                <a:spcPct val="20000"/>
              </a:spcBef>
              <a:spcAft>
                <a:spcPct val="0"/>
              </a:spcAft>
              <a:buClr>
                <a:schemeClr val="tx1"/>
              </a:buClr>
              <a:buFont typeface="Wingdings" pitchFamily="2" charset="2"/>
              <a:buChar char="§"/>
              <a:defRPr sz="1400">
                <a:solidFill>
                  <a:schemeClr val="tx2"/>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200">
                <a:solidFill>
                  <a:schemeClr val="tx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tx2"/>
                </a:solidFill>
                <a:latin typeface="Arial" charset="0"/>
                <a:ea typeface="+mn-ea"/>
                <a:cs typeface="+mn-cs"/>
              </a:defRPr>
            </a:lvl4pPr>
            <a:lvl5pPr marL="857250" indent="-115888" algn="l" rtl="0" eaLnBrk="1" fontAlgn="base" hangingPunct="1">
              <a:spcBef>
                <a:spcPct val="20000"/>
              </a:spcBef>
              <a:spcAft>
                <a:spcPct val="0"/>
              </a:spcAft>
              <a:buClr>
                <a:schemeClr val="tx1"/>
              </a:buClr>
              <a:defRPr sz="800">
                <a:solidFill>
                  <a:schemeClr val="tx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0" indent="0" algn="ctr">
              <a:lnSpc>
                <a:spcPct val="100000"/>
              </a:lnSpc>
              <a:spcBef>
                <a:spcPct val="0"/>
              </a:spcBef>
            </a:pPr>
            <a:fld id="{512E974D-93D0-4D55-894B-1A8A21C38B2B}" type="datetime'M''''''''a''''''''''''''y''''''''-''''''1''''''''5'">
              <a:rPr lang="en-US" sz="1000">
                <a:solidFill>
                  <a:schemeClr val="tx1"/>
                </a:solidFill>
                <a:latin typeface="Arial"/>
                <a:cs typeface="Arial"/>
                <a:sym typeface="Arial"/>
              </a:rPr>
              <a:pPr/>
              <a:t>May-15</a:t>
            </a:fld>
            <a:endParaRPr lang="en-US" sz="1000" dirty="0">
              <a:solidFill>
                <a:schemeClr val="tx1"/>
              </a:solidFill>
              <a:latin typeface="Arial"/>
              <a:ea typeface="ＭＳ Ｐゴシック"/>
              <a:cs typeface="Arial"/>
              <a:sym typeface="Arial"/>
            </a:endParaRPr>
          </a:p>
        </p:txBody>
      </p:sp>
      <p:sp>
        <p:nvSpPr>
          <p:cNvPr id="57" name="Text Placeholder 81"/>
          <p:cNvSpPr>
            <a:spLocks noGrp="1"/>
          </p:cNvSpPr>
          <p:nvPr>
            <p:custDataLst>
              <p:tags r:id="rId11"/>
            </p:custDataLst>
          </p:nvPr>
        </p:nvSpPr>
        <p:spPr bwMode="auto">
          <a:xfrm>
            <a:off x="1830388" y="4860925"/>
            <a:ext cx="274638" cy="3048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4533CFAB-0C38-4C0A-9772-4550D1A85E6C}" type="datetime'''''''''''M''''a''r''''''''''''-''''''1''''5'''''''''''''''''">
              <a:rPr lang="en-US" sz="1000">
                <a:latin typeface="Arial"/>
                <a:ea typeface="ＭＳ Ｐゴシック"/>
                <a:cs typeface="Arial"/>
                <a:sym typeface="Arial"/>
              </a:rPr>
              <a:pPr marL="0" indent="0" algn="ctr">
                <a:lnSpc>
                  <a:spcPct val="100000"/>
                </a:lnSpc>
                <a:spcBef>
                  <a:spcPct val="0"/>
                </a:spcBef>
                <a:buNone/>
              </a:pPr>
              <a:t>Mar-15</a:t>
            </a:fld>
            <a:endParaRPr lang="en-US" sz="1000" dirty="0">
              <a:latin typeface="Arial"/>
              <a:ea typeface="ＭＳ Ｐゴシック"/>
              <a:cs typeface="Arial"/>
              <a:sym typeface="Arial"/>
            </a:endParaRPr>
          </a:p>
        </p:txBody>
      </p:sp>
      <p:sp>
        <p:nvSpPr>
          <p:cNvPr id="56" name="Text Placeholder 80"/>
          <p:cNvSpPr>
            <a:spLocks noGrp="1"/>
          </p:cNvSpPr>
          <p:nvPr>
            <p:custDataLst>
              <p:tags r:id="rId12"/>
            </p:custDataLst>
          </p:nvPr>
        </p:nvSpPr>
        <p:spPr bwMode="auto">
          <a:xfrm>
            <a:off x="1485900" y="4860925"/>
            <a:ext cx="258763" cy="3048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EAA4EF1E-A895-4262-88F4-0C347DC546A2}" type="datetime'''''''Ja''''''''''''''n''''''''''''''''''''-''''''15'">
              <a:rPr lang="en-US" sz="1000">
                <a:latin typeface="Arial"/>
                <a:cs typeface="Arial"/>
                <a:sym typeface="Arial"/>
              </a:rPr>
              <a:pPr marL="0" indent="0" algn="ctr">
                <a:lnSpc>
                  <a:spcPct val="100000"/>
                </a:lnSpc>
                <a:spcBef>
                  <a:spcPct val="0"/>
                </a:spcBef>
                <a:buNone/>
              </a:pPr>
              <a:t>Jan-15</a:t>
            </a:fld>
            <a:endParaRPr lang="en-US" sz="1000" dirty="0">
              <a:latin typeface="Arial"/>
              <a:cs typeface="Arial"/>
              <a:sym typeface="Arial"/>
            </a:endParaRPr>
          </a:p>
        </p:txBody>
      </p:sp>
      <p:sp>
        <p:nvSpPr>
          <p:cNvPr id="29" name="Text Placeholder 51"/>
          <p:cNvSpPr>
            <a:spLocks noGrp="1"/>
          </p:cNvSpPr>
          <p:nvPr>
            <p:custDataLst>
              <p:tags r:id="rId13"/>
            </p:custDataLst>
          </p:nvPr>
        </p:nvSpPr>
        <p:spPr bwMode="auto">
          <a:xfrm>
            <a:off x="1147763" y="4860925"/>
            <a:ext cx="238125" cy="3048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153988" indent="-153988" algn="l" rtl="0" eaLnBrk="1" fontAlgn="base" hangingPunct="1">
              <a:spcBef>
                <a:spcPct val="20000"/>
              </a:spcBef>
              <a:spcAft>
                <a:spcPct val="0"/>
              </a:spcAft>
              <a:defRPr sz="1600">
                <a:solidFill>
                  <a:schemeClr val="tx2"/>
                </a:solidFill>
                <a:latin typeface="+mn-lt"/>
                <a:ea typeface="+mn-ea"/>
                <a:cs typeface="+mn-cs"/>
              </a:defRPr>
            </a:lvl1pPr>
            <a:lvl2pPr marL="461963" indent="-231775" algn="l" rtl="0" eaLnBrk="1" fontAlgn="base" hangingPunct="1">
              <a:lnSpc>
                <a:spcPct val="120000"/>
              </a:lnSpc>
              <a:spcBef>
                <a:spcPct val="20000"/>
              </a:spcBef>
              <a:spcAft>
                <a:spcPct val="0"/>
              </a:spcAft>
              <a:buClr>
                <a:schemeClr val="tx1"/>
              </a:buClr>
              <a:buFont typeface="Wingdings" pitchFamily="2" charset="2"/>
              <a:buChar char="§"/>
              <a:defRPr sz="1400">
                <a:solidFill>
                  <a:schemeClr val="tx2"/>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200">
                <a:solidFill>
                  <a:schemeClr val="tx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tx2"/>
                </a:solidFill>
                <a:latin typeface="Arial" charset="0"/>
                <a:ea typeface="+mn-ea"/>
                <a:cs typeface="+mn-cs"/>
              </a:defRPr>
            </a:lvl4pPr>
            <a:lvl5pPr marL="857250" indent="-115888" algn="l" rtl="0" eaLnBrk="1" fontAlgn="base" hangingPunct="1">
              <a:spcBef>
                <a:spcPct val="20000"/>
              </a:spcBef>
              <a:spcAft>
                <a:spcPct val="0"/>
              </a:spcAft>
              <a:buClr>
                <a:schemeClr val="tx1"/>
              </a:buClr>
              <a:defRPr sz="800">
                <a:solidFill>
                  <a:schemeClr val="tx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0" indent="0" algn="ctr">
              <a:lnSpc>
                <a:spcPct val="100000"/>
              </a:lnSpc>
              <a:spcBef>
                <a:spcPct val="0"/>
              </a:spcBef>
            </a:pPr>
            <a:fld id="{304C0624-62AE-42C3-AA9A-43E2D5028C0A}" type="datetime'''''''''''N''''ov ’''''''''''''''''''''14'''''''''''">
              <a:rPr lang="en-US" sz="1000">
                <a:solidFill>
                  <a:schemeClr val="tx1"/>
                </a:solidFill>
                <a:latin typeface="Arial"/>
                <a:cs typeface="Arial"/>
                <a:sym typeface="Arial"/>
              </a:rPr>
              <a:pPr/>
              <a:t>Nov ’14</a:t>
            </a:fld>
            <a:endParaRPr lang="en-US" sz="1000" dirty="0">
              <a:solidFill>
                <a:schemeClr val="tx1"/>
              </a:solidFill>
              <a:latin typeface="Arial"/>
              <a:ea typeface="ＭＳ Ｐゴシック"/>
              <a:cs typeface="Arial"/>
              <a:sym typeface="Arial"/>
            </a:endParaRPr>
          </a:p>
        </p:txBody>
      </p:sp>
      <p:sp>
        <p:nvSpPr>
          <p:cNvPr id="30" name="Text Placeholder 52"/>
          <p:cNvSpPr>
            <a:spLocks noGrp="1"/>
          </p:cNvSpPr>
          <p:nvPr>
            <p:custDataLst>
              <p:tags r:id="rId14"/>
            </p:custDataLst>
          </p:nvPr>
        </p:nvSpPr>
        <p:spPr bwMode="auto">
          <a:xfrm>
            <a:off x="620713" y="4860925"/>
            <a:ext cx="236538" cy="3048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153988" indent="-153988" algn="l" rtl="0" eaLnBrk="1" fontAlgn="base" hangingPunct="1">
              <a:spcBef>
                <a:spcPct val="20000"/>
              </a:spcBef>
              <a:spcAft>
                <a:spcPct val="0"/>
              </a:spcAft>
              <a:defRPr sz="1600">
                <a:solidFill>
                  <a:schemeClr val="tx2"/>
                </a:solidFill>
                <a:latin typeface="+mn-lt"/>
                <a:ea typeface="+mn-ea"/>
                <a:cs typeface="+mn-cs"/>
              </a:defRPr>
            </a:lvl1pPr>
            <a:lvl2pPr marL="461963" indent="-231775" algn="l" rtl="0" eaLnBrk="1" fontAlgn="base" hangingPunct="1">
              <a:lnSpc>
                <a:spcPct val="120000"/>
              </a:lnSpc>
              <a:spcBef>
                <a:spcPct val="20000"/>
              </a:spcBef>
              <a:spcAft>
                <a:spcPct val="0"/>
              </a:spcAft>
              <a:buClr>
                <a:schemeClr val="tx1"/>
              </a:buClr>
              <a:buFont typeface="Wingdings" pitchFamily="2" charset="2"/>
              <a:buChar char="§"/>
              <a:defRPr sz="1400">
                <a:solidFill>
                  <a:schemeClr val="tx2"/>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200">
                <a:solidFill>
                  <a:schemeClr val="tx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tx2"/>
                </a:solidFill>
                <a:latin typeface="Arial" charset="0"/>
                <a:ea typeface="+mn-ea"/>
                <a:cs typeface="+mn-cs"/>
              </a:defRPr>
            </a:lvl4pPr>
            <a:lvl5pPr marL="857250" indent="-115888" algn="l" rtl="0" eaLnBrk="1" fontAlgn="base" hangingPunct="1">
              <a:spcBef>
                <a:spcPct val="20000"/>
              </a:spcBef>
              <a:spcAft>
                <a:spcPct val="0"/>
              </a:spcAft>
              <a:buClr>
                <a:schemeClr val="tx1"/>
              </a:buClr>
              <a:defRPr sz="800">
                <a:solidFill>
                  <a:schemeClr val="tx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0" indent="0" algn="ctr">
              <a:lnSpc>
                <a:spcPct val="100000"/>
              </a:lnSpc>
              <a:spcBef>
                <a:spcPct val="0"/>
              </a:spcBef>
            </a:pPr>
            <a:fld id="{E6222239-52B8-4905-B5F9-F4A9EE809245}" type="datetime'''''''''''''''''''''''''''''''Au''''''''''''g'''''''' ''’14'">
              <a:rPr lang="en-US" sz="1000">
                <a:solidFill>
                  <a:schemeClr val="tx1"/>
                </a:solidFill>
                <a:latin typeface="Arial"/>
                <a:cs typeface="Arial"/>
                <a:sym typeface="Arial"/>
              </a:rPr>
              <a:pPr/>
              <a:t>Aug ’14</a:t>
            </a:fld>
            <a:endParaRPr lang="en-US" sz="1000" dirty="0">
              <a:solidFill>
                <a:schemeClr val="tx1"/>
              </a:solidFill>
              <a:latin typeface="Arial"/>
              <a:ea typeface="ＭＳ Ｐゴシック"/>
              <a:cs typeface="Arial"/>
              <a:sym typeface="Arial"/>
            </a:endParaRPr>
          </a:p>
        </p:txBody>
      </p:sp>
      <p:sp>
        <p:nvSpPr>
          <p:cNvPr id="6" name="Text Placeholder 5"/>
          <p:cNvSpPr>
            <a:spLocks noGrp="1"/>
          </p:cNvSpPr>
          <p:nvPr>
            <p:ph sz="quarter" idx="11"/>
          </p:nvPr>
        </p:nvSpPr>
        <p:spPr/>
        <p:txBody>
          <a:bodyPr/>
          <a:lstStyle/>
          <a:p>
            <a:r>
              <a:rPr lang="en-US" dirty="0"/>
              <a:t>Calibration: </a:t>
            </a:r>
            <a:r>
              <a:rPr lang="en-US" b="0" dirty="0" smtClean="0"/>
              <a:t>Liquidity Coverage Ratio</a:t>
            </a:r>
            <a:endParaRPr lang="en-GB" b="0" dirty="0"/>
          </a:p>
        </p:txBody>
      </p:sp>
      <p:sp>
        <p:nvSpPr>
          <p:cNvPr id="117" name="Content Placeholder 4"/>
          <p:cNvSpPr txBox="1">
            <a:spLocks/>
          </p:cNvSpPr>
          <p:nvPr/>
        </p:nvSpPr>
        <p:spPr>
          <a:xfrm>
            <a:off x="5158264" y="1975393"/>
            <a:ext cx="4087335" cy="2326791"/>
          </a:xfrm>
          <a:prstGeom prst="rect">
            <a:avLst/>
          </a:prstGeom>
        </p:spPr>
        <p:txBody>
          <a:bodyPr wrap="square" lIns="0" tIns="0" rIns="0" bIns="0">
            <a:spAutoFit/>
          </a:bodyPr>
          <a:lstStyle>
            <a:lvl1pPr marL="153988" indent="-153988" algn="l" rtl="0" eaLnBrk="1" fontAlgn="base" hangingPunct="1">
              <a:spcBef>
                <a:spcPct val="20000"/>
              </a:spcBef>
              <a:spcAft>
                <a:spcPct val="0"/>
              </a:spcAft>
              <a:defRPr sz="1600">
                <a:solidFill>
                  <a:schemeClr val="tx2"/>
                </a:solidFill>
                <a:latin typeface="+mn-lt"/>
                <a:ea typeface="+mn-ea"/>
                <a:cs typeface="+mn-cs"/>
              </a:defRPr>
            </a:lvl1pPr>
            <a:lvl2pPr marL="461963" indent="-231775" algn="l" rtl="0" eaLnBrk="1" fontAlgn="base" hangingPunct="1">
              <a:lnSpc>
                <a:spcPct val="120000"/>
              </a:lnSpc>
              <a:spcBef>
                <a:spcPct val="20000"/>
              </a:spcBef>
              <a:spcAft>
                <a:spcPct val="0"/>
              </a:spcAft>
              <a:buClr>
                <a:schemeClr val="tx1"/>
              </a:buClr>
              <a:buFont typeface="Wingdings" pitchFamily="2" charset="2"/>
              <a:buChar char="§"/>
              <a:defRPr sz="1400">
                <a:solidFill>
                  <a:schemeClr val="tx2"/>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200">
                <a:solidFill>
                  <a:schemeClr val="tx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tx2"/>
                </a:solidFill>
                <a:latin typeface="Arial" charset="0"/>
                <a:ea typeface="+mn-ea"/>
                <a:cs typeface="+mn-cs"/>
              </a:defRPr>
            </a:lvl4pPr>
            <a:lvl5pPr marL="857250" indent="-115888" algn="l" rtl="0" eaLnBrk="1" fontAlgn="base" hangingPunct="1">
              <a:spcBef>
                <a:spcPct val="20000"/>
              </a:spcBef>
              <a:spcAft>
                <a:spcPct val="0"/>
              </a:spcAft>
              <a:buClr>
                <a:schemeClr val="tx1"/>
              </a:buClr>
              <a:defRPr sz="800">
                <a:solidFill>
                  <a:schemeClr val="tx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171450" lvl="1" indent="-171450" defTabSz="457200">
              <a:lnSpc>
                <a:spcPct val="100000"/>
              </a:lnSpc>
              <a:buFont typeface="Arial" panose="020B0604020202020204" pitchFamily="34" charset="0"/>
              <a:buChar char="•"/>
              <a:defRPr/>
            </a:pPr>
            <a:r>
              <a:rPr lang="en-US" sz="1200" kern="0" dirty="0" smtClean="0">
                <a:solidFill>
                  <a:schemeClr val="tx1"/>
                </a:solidFill>
                <a:latin typeface="Arial" panose="020B0604020202020204" pitchFamily="34" charset="0"/>
                <a:cs typeface="Arial" panose="020B0604020202020204" pitchFamily="34" charset="0"/>
              </a:rPr>
              <a:t>LCR sets </a:t>
            </a:r>
            <a:r>
              <a:rPr lang="en-US" sz="1200" kern="0" dirty="0">
                <a:solidFill>
                  <a:schemeClr val="tx1"/>
                </a:solidFill>
                <a:latin typeface="Arial" panose="020B0604020202020204" pitchFamily="34" charset="0"/>
                <a:cs typeface="Arial" panose="020B0604020202020204" pitchFamily="34" charset="0"/>
              </a:rPr>
              <a:t>the adequate level of unencumbered liquid assets that can be converted into cash to meet liquidity needs for a 30 days </a:t>
            </a:r>
            <a:r>
              <a:rPr lang="en-US" sz="1200" kern="0" dirty="0" smtClean="0">
                <a:solidFill>
                  <a:schemeClr val="tx1"/>
                </a:solidFill>
                <a:latin typeface="Arial" panose="020B0604020202020204" pitchFamily="34" charset="0"/>
                <a:cs typeface="Arial" panose="020B0604020202020204" pitchFamily="34" charset="0"/>
              </a:rPr>
              <a:t>operation</a:t>
            </a:r>
          </a:p>
          <a:p>
            <a:pPr marL="171450" lvl="1" indent="-171450" defTabSz="457200">
              <a:lnSpc>
                <a:spcPct val="100000"/>
              </a:lnSpc>
              <a:buFont typeface="Arial" panose="020B0604020202020204" pitchFamily="34" charset="0"/>
              <a:buChar char="•"/>
              <a:defRPr/>
            </a:pPr>
            <a:r>
              <a:rPr lang="en-US" sz="1200" kern="0" dirty="0">
                <a:solidFill>
                  <a:schemeClr val="tx1"/>
                </a:solidFill>
                <a:latin typeface="Arial" panose="020B0604020202020204" pitchFamily="34" charset="0"/>
                <a:cs typeface="Arial" panose="020B0604020202020204" pitchFamily="34" charset="0"/>
              </a:rPr>
              <a:t>LCR limits are set using the regulatory minimum (100%) as an anchor point, then adding a buffer per management discretion, and verifying against historical </a:t>
            </a:r>
            <a:r>
              <a:rPr lang="en-US" sz="1200" kern="0" dirty="0" smtClean="0">
                <a:solidFill>
                  <a:schemeClr val="tx1"/>
                </a:solidFill>
                <a:latin typeface="Arial" panose="020B0604020202020204" pitchFamily="34" charset="0"/>
                <a:cs typeface="Arial" panose="020B0604020202020204" pitchFamily="34" charset="0"/>
              </a:rPr>
              <a:t>trends</a:t>
            </a:r>
          </a:p>
          <a:p>
            <a:pPr marL="334962" lvl="2" indent="-171450" defTabSz="457200">
              <a:lnSpc>
                <a:spcPct val="100000"/>
              </a:lnSpc>
              <a:buFont typeface="Arial" panose="020B0604020202020204" pitchFamily="34" charset="0"/>
              <a:buChar char="-"/>
              <a:defRPr/>
            </a:pPr>
            <a:r>
              <a:rPr lang="en-US" kern="0" dirty="0" smtClean="0">
                <a:solidFill>
                  <a:schemeClr val="tx1"/>
                </a:solidFill>
                <a:latin typeface="Arial" panose="020B0604020202020204" pitchFamily="34" charset="0"/>
                <a:cs typeface="Arial" panose="020B0604020202020204" pitchFamily="34" charset="0"/>
              </a:rPr>
              <a:t>Management buffer decreased from 20% to 5% percentage points for amber trigger and red limit buffer to amber from 10% </a:t>
            </a:r>
            <a:r>
              <a:rPr lang="en-US" kern="0" dirty="0">
                <a:solidFill>
                  <a:schemeClr val="tx1"/>
                </a:solidFill>
                <a:latin typeface="Arial" panose="020B0604020202020204" pitchFamily="34" charset="0"/>
                <a:cs typeface="Arial" panose="020B0604020202020204" pitchFamily="34" charset="0"/>
              </a:rPr>
              <a:t>to 5</a:t>
            </a:r>
            <a:r>
              <a:rPr lang="en-US" kern="0" dirty="0" smtClean="0">
                <a:solidFill>
                  <a:schemeClr val="tx1"/>
                </a:solidFill>
                <a:latin typeface="Arial" panose="020B0604020202020204" pitchFamily="34" charset="0"/>
                <a:cs typeface="Arial" panose="020B0604020202020204" pitchFamily="34" charset="0"/>
              </a:rPr>
              <a:t>% percentage points</a:t>
            </a:r>
          </a:p>
          <a:p>
            <a:pPr marL="334962" lvl="2" indent="-171450" defTabSz="457200">
              <a:lnSpc>
                <a:spcPct val="100000"/>
              </a:lnSpc>
              <a:buFont typeface="Arial" panose="020B0604020202020204" pitchFamily="34" charset="0"/>
              <a:buChar char="-"/>
              <a:defRPr/>
            </a:pPr>
            <a:r>
              <a:rPr lang="en-US" kern="0" dirty="0" smtClean="0">
                <a:solidFill>
                  <a:schemeClr val="tx1"/>
                </a:solidFill>
                <a:latin typeface="Arial" panose="020B0604020202020204" pitchFamily="34" charset="0"/>
                <a:cs typeface="Arial" panose="020B0604020202020204" pitchFamily="34" charset="0"/>
              </a:rPr>
              <a:t>This metric has historically been tracked under the EUR Basel definition, but will be tracked using the US Modified definition for RAS purposes</a:t>
            </a:r>
          </a:p>
        </p:txBody>
      </p:sp>
      <p:graphicFrame>
        <p:nvGraphicFramePr>
          <p:cNvPr id="43" name="Table 42"/>
          <p:cNvGraphicFramePr>
            <a:graphicFrameLocks noGrp="1"/>
          </p:cNvGraphicFramePr>
          <p:nvPr>
            <p:extLst>
              <p:ext uri="{D42A27DB-BD31-4B8C-83A1-F6EECF244321}">
                <p14:modId xmlns:p14="http://schemas.microsoft.com/office/powerpoint/2010/main" val="2614255948"/>
              </p:ext>
            </p:extLst>
          </p:nvPr>
        </p:nvGraphicFramePr>
        <p:xfrm>
          <a:off x="5168110" y="4632325"/>
          <a:ext cx="4079078" cy="685800"/>
        </p:xfrm>
        <a:graphic>
          <a:graphicData uri="http://schemas.openxmlformats.org/drawingml/2006/table">
            <a:tbl>
              <a:tblPr firstRow="1" bandRow="1">
                <a:tableStyleId>{839DD9DD-9E6C-4910-8AC0-68ADFF6A6AFC}</a:tableStyleId>
              </a:tblPr>
              <a:tblGrid>
                <a:gridCol w="1351502"/>
                <a:gridCol w="1363788"/>
                <a:gridCol w="1363788"/>
              </a:tblGrid>
              <a:tr h="181313">
                <a:tc>
                  <a:txBody>
                    <a:bodyPr/>
                    <a:lstStyle/>
                    <a:p>
                      <a:pPr marL="0" marR="0" lvl="1" indent="0"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1100" b="1" i="0" kern="1200" dirty="0" smtClean="0">
                          <a:solidFill>
                            <a:schemeClr val="tx1"/>
                          </a:solidFill>
                          <a:latin typeface="Arial" panose="020B0604020202020204" pitchFamily="34" charset="0"/>
                          <a:ea typeface="+mn-ea"/>
                          <a:cs typeface="Arial" panose="020B0604020202020204" pitchFamily="34" charset="0"/>
                        </a:rPr>
                        <a:t>Metric</a:t>
                      </a:r>
                    </a:p>
                  </a:txBody>
                  <a:tcPr anchor="ctr">
                    <a:lnR>
                      <a:noFill/>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marL="0" marR="0" lvl="1" indent="0" algn="ctr"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1100" b="1" i="0" kern="1200" dirty="0" smtClean="0">
                          <a:solidFill>
                            <a:schemeClr val="tx1"/>
                          </a:solidFill>
                          <a:latin typeface="Arial" panose="020B0604020202020204" pitchFamily="34" charset="0"/>
                          <a:ea typeface="+mn-ea"/>
                          <a:cs typeface="Arial" panose="020B0604020202020204" pitchFamily="34" charset="0"/>
                        </a:rPr>
                        <a:t>Amber trigger</a:t>
                      </a:r>
                      <a:endParaRPr lang="en-US" sz="1100" b="1" i="0" kern="1200" dirty="0">
                        <a:solidFill>
                          <a:schemeClr val="tx1"/>
                        </a:solidFill>
                        <a:latin typeface="Arial" panose="020B0604020202020204" pitchFamily="34" charset="0"/>
                        <a:ea typeface="+mn-ea"/>
                        <a:cs typeface="Arial" panose="020B0604020202020204" pitchFamily="34" charset="0"/>
                      </a:endParaRPr>
                    </a:p>
                  </a:txBody>
                  <a:tcPr anchor="b">
                    <a:lnL>
                      <a:noFill/>
                    </a:lnL>
                    <a:lnR>
                      <a:noFill/>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1" indent="0" algn="ctr"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1100" b="1" i="0" kern="1200" dirty="0" smtClean="0">
                          <a:solidFill>
                            <a:schemeClr val="bg1"/>
                          </a:solidFill>
                          <a:latin typeface="Arial" panose="020B0604020202020204" pitchFamily="34" charset="0"/>
                          <a:ea typeface="+mn-ea"/>
                          <a:cs typeface="Arial" panose="020B0604020202020204" pitchFamily="34" charset="0"/>
                        </a:rPr>
                        <a:t>Red limit</a:t>
                      </a:r>
                      <a:endParaRPr lang="en-US" sz="1100" b="1" i="0" kern="1200" dirty="0">
                        <a:solidFill>
                          <a:schemeClr val="bg1"/>
                        </a:solidFill>
                        <a:latin typeface="Arial" panose="020B0604020202020204" pitchFamily="34" charset="0"/>
                        <a:ea typeface="+mn-ea"/>
                        <a:cs typeface="Arial" panose="020B0604020202020204" pitchFamily="34" charset="0"/>
                      </a:endParaRPr>
                    </a:p>
                  </a:txBody>
                  <a:tcPr anchor="b">
                    <a:lnL>
                      <a:noFill/>
                    </a:lnL>
                    <a:lnR>
                      <a:noFill/>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r>
              <a:tr h="182254">
                <a:tc>
                  <a:txBody>
                    <a:bodyPr/>
                    <a:lstStyle/>
                    <a:p>
                      <a:pPr marL="0" marR="0" lvl="1" indent="0"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1100" b="1" i="0" kern="1200" dirty="0" smtClean="0">
                          <a:solidFill>
                            <a:schemeClr val="tx1"/>
                          </a:solidFill>
                          <a:latin typeface="Arial" panose="020B0604020202020204" pitchFamily="34" charset="0"/>
                          <a:ea typeface="+mn-ea"/>
                          <a:cs typeface="Arial" panose="020B0604020202020204" pitchFamily="34" charset="0"/>
                        </a:rPr>
                        <a:t>LCR (US Modified)</a:t>
                      </a:r>
                    </a:p>
                  </a:txBody>
                  <a:tcPr anchor="ctr">
                    <a:lnR>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marL="0" marR="0" lvl="1" indent="0" algn="ctr"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1100" kern="1200" dirty="0" smtClean="0">
                          <a:solidFill>
                            <a:schemeClr val="tx1"/>
                          </a:solidFill>
                          <a:latin typeface="Arial" panose="020B0604020202020204" pitchFamily="34" charset="0"/>
                          <a:ea typeface="+mn-ea"/>
                          <a:cs typeface="Arial" panose="020B0604020202020204" pitchFamily="34" charset="0"/>
                        </a:rPr>
                        <a:t>105%</a:t>
                      </a:r>
                      <a:endParaRPr lang="en-US" sz="1100" kern="1200" dirty="0">
                        <a:solidFill>
                          <a:schemeClr val="tx1"/>
                        </a:solidFill>
                        <a:latin typeface="Arial" panose="020B0604020202020204" pitchFamily="34" charset="0"/>
                        <a:ea typeface="+mn-ea"/>
                        <a:cs typeface="Arial" panose="020B0604020202020204" pitchFamily="34" charset="0"/>
                      </a:endParaRPr>
                    </a:p>
                  </a:txBody>
                  <a:tcPr anchor="ctr">
                    <a:lnL>
                      <a:noFill/>
                    </a:lnL>
                    <a:lnR>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marL="0" marR="0" lvl="1" indent="0" algn="ctr"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1100" kern="1200" dirty="0" smtClean="0">
                          <a:solidFill>
                            <a:schemeClr val="tx1"/>
                          </a:solidFill>
                          <a:latin typeface="Arial" panose="020B0604020202020204" pitchFamily="34" charset="0"/>
                          <a:ea typeface="+mn-ea"/>
                          <a:cs typeface="Arial" panose="020B0604020202020204" pitchFamily="34" charset="0"/>
                        </a:rPr>
                        <a:t>100%</a:t>
                      </a:r>
                      <a:endParaRPr lang="en-US" sz="1100" kern="1200" dirty="0">
                        <a:solidFill>
                          <a:schemeClr val="tx1"/>
                        </a:solidFill>
                        <a:latin typeface="Arial" panose="020B0604020202020204" pitchFamily="34" charset="0"/>
                        <a:ea typeface="+mn-ea"/>
                        <a:cs typeface="Arial" panose="020B0604020202020204" pitchFamily="34" charset="0"/>
                      </a:endParaRPr>
                    </a:p>
                  </a:txBody>
                  <a:tcPr anchor="ctr">
                    <a:lnL>
                      <a:noFill/>
                    </a:lnL>
                    <a:lnR>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r>
            </a:tbl>
          </a:graphicData>
        </a:graphic>
      </p:graphicFrame>
      <p:cxnSp>
        <p:nvCxnSpPr>
          <p:cNvPr id="60" name="Straight Connector 59"/>
          <p:cNvCxnSpPr/>
          <p:nvPr/>
        </p:nvCxnSpPr>
        <p:spPr bwMode="auto">
          <a:xfrm>
            <a:off x="678445" y="3462348"/>
            <a:ext cx="3492627" cy="1"/>
          </a:xfrm>
          <a:prstGeom prst="line">
            <a:avLst/>
          </a:prstGeom>
          <a:solidFill>
            <a:schemeClr val="accent1"/>
          </a:solidFill>
          <a:ln w="19050" cap="flat" cmpd="sng" algn="ctr">
            <a:solidFill>
              <a:srgbClr val="FFC000"/>
            </a:solidFill>
            <a:prstDash val="solid"/>
            <a:round/>
            <a:headEnd type="none" w="med" len="med"/>
            <a:tailEnd type="none" w="med" len="med"/>
          </a:ln>
          <a:effectLst/>
        </p:spPr>
      </p:cxnSp>
      <p:cxnSp>
        <p:nvCxnSpPr>
          <p:cNvPr id="63" name="Straight Connector 62"/>
          <p:cNvCxnSpPr/>
          <p:nvPr/>
        </p:nvCxnSpPr>
        <p:spPr bwMode="auto">
          <a:xfrm flipH="1">
            <a:off x="678445" y="3536111"/>
            <a:ext cx="3489619" cy="7470"/>
          </a:xfrm>
          <a:prstGeom prst="line">
            <a:avLst/>
          </a:prstGeom>
          <a:solidFill>
            <a:schemeClr val="accent1"/>
          </a:solidFill>
          <a:ln w="19050" cap="flat" cmpd="sng" algn="ctr">
            <a:solidFill>
              <a:schemeClr val="accent1"/>
            </a:solidFill>
            <a:prstDash val="solid"/>
            <a:round/>
            <a:headEnd type="none" w="med" len="med"/>
            <a:tailEnd type="none" w="med" len="med"/>
          </a:ln>
          <a:effectLst/>
        </p:spPr>
      </p:cxnSp>
      <p:sp>
        <p:nvSpPr>
          <p:cNvPr id="72" name="Text Placeholder 5"/>
          <p:cNvSpPr txBox="1">
            <a:spLocks/>
          </p:cNvSpPr>
          <p:nvPr/>
        </p:nvSpPr>
        <p:spPr bwMode="gray">
          <a:xfrm>
            <a:off x="365760" y="1464500"/>
            <a:ext cx="4114800"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indent="0" algn="l" rtl="0" eaLnBrk="1" fontAlgn="base" hangingPunct="1">
              <a:lnSpc>
                <a:spcPct val="100000"/>
              </a:lnSpc>
              <a:spcBef>
                <a:spcPts val="0"/>
              </a:spcBef>
              <a:spcAft>
                <a:spcPct val="0"/>
              </a:spcAft>
              <a:buNone/>
              <a:defRPr sz="1200" b="1">
                <a:solidFill>
                  <a:schemeClr val="accent1"/>
                </a:solidFill>
                <a:latin typeface="+mn-lt"/>
                <a:ea typeface="+mn-ea"/>
                <a:cs typeface="+mn-cs"/>
                <a:sym typeface="+mn-lt"/>
              </a:defRPr>
            </a:lvl1pPr>
            <a:lvl2pPr marL="0" indent="0" algn="l" rtl="0" eaLnBrk="1" fontAlgn="base" hangingPunct="1">
              <a:lnSpc>
                <a:spcPct val="100000"/>
              </a:lnSpc>
              <a:spcBef>
                <a:spcPts val="0"/>
              </a:spcBef>
              <a:spcAft>
                <a:spcPct val="0"/>
              </a:spcAft>
              <a:buFont typeface="Arial" charset="0"/>
              <a:buNone/>
              <a:defRPr sz="1200" baseline="0">
                <a:solidFill>
                  <a:schemeClr val="accent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000">
                <a:solidFill>
                  <a:schemeClr val="accent2"/>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000">
                <a:solidFill>
                  <a:schemeClr val="accent2"/>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000">
                <a:solidFill>
                  <a:schemeClr val="accent2"/>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r>
              <a:rPr lang="en-US" sz="1400" kern="0" dirty="0" smtClean="0">
                <a:latin typeface="Arial" panose="020B0604020202020204" pitchFamily="34" charset="0"/>
                <a:cs typeface="Arial" panose="020B0604020202020204" pitchFamily="34" charset="0"/>
              </a:rPr>
              <a:t>Liquidity </a:t>
            </a:r>
            <a:r>
              <a:rPr lang="en-US" sz="1400" kern="0" dirty="0">
                <a:latin typeface="Arial" panose="020B0604020202020204" pitchFamily="34" charset="0"/>
                <a:cs typeface="Arial" panose="020B0604020202020204" pitchFamily="34" charset="0"/>
              </a:rPr>
              <a:t>Coverage </a:t>
            </a:r>
            <a:r>
              <a:rPr lang="en-US" sz="1400" kern="0" dirty="0" smtClean="0">
                <a:latin typeface="Arial" panose="020B0604020202020204" pitchFamily="34" charset="0"/>
                <a:cs typeface="Arial" panose="020B0604020202020204" pitchFamily="34" charset="0"/>
              </a:rPr>
              <a:t>Ratio (EUR for historical)</a:t>
            </a:r>
            <a:endParaRPr lang="en-US" sz="1400" kern="0" dirty="0">
              <a:latin typeface="Arial" panose="020B0604020202020204" pitchFamily="34" charset="0"/>
              <a:cs typeface="Arial" panose="020B0604020202020204" pitchFamily="34" charset="0"/>
            </a:endParaRPr>
          </a:p>
          <a:p>
            <a:r>
              <a:rPr lang="en-US" sz="1400" b="0" kern="0" dirty="0" smtClean="0">
                <a:latin typeface="Arial" panose="020B0604020202020204" pitchFamily="34" charset="0"/>
                <a:cs typeface="Arial" panose="020B0604020202020204" pitchFamily="34" charset="0"/>
              </a:rPr>
              <a:t>SBNA, </a:t>
            </a:r>
            <a:r>
              <a:rPr lang="en-US" sz="1400" b="0" kern="0" dirty="0">
                <a:latin typeface="Arial" panose="020B0604020202020204" pitchFamily="34" charset="0"/>
                <a:cs typeface="Arial" panose="020B0604020202020204" pitchFamily="34" charset="0"/>
              </a:rPr>
              <a:t>August </a:t>
            </a:r>
            <a:r>
              <a:rPr lang="en-US" sz="1400" b="0" kern="0" dirty="0" smtClean="0">
                <a:latin typeface="Arial" panose="020B0604020202020204" pitchFamily="34" charset="0"/>
                <a:cs typeface="Arial" panose="020B0604020202020204" pitchFamily="34" charset="0"/>
              </a:rPr>
              <a:t>2014 – March 2016, %</a:t>
            </a:r>
            <a:endParaRPr lang="en-US" sz="1400" b="0" kern="0" dirty="0">
              <a:latin typeface="Arial" panose="020B0604020202020204" pitchFamily="34" charset="0"/>
              <a:cs typeface="Arial" panose="020B0604020202020204" pitchFamily="34" charset="0"/>
            </a:endParaRPr>
          </a:p>
        </p:txBody>
      </p:sp>
      <p:sp>
        <p:nvSpPr>
          <p:cNvPr id="74" name="TextBox 73"/>
          <p:cNvSpPr txBox="1"/>
          <p:nvPr/>
        </p:nvSpPr>
        <p:spPr>
          <a:xfrm>
            <a:off x="4235775" y="3517023"/>
            <a:ext cx="752055" cy="307777"/>
          </a:xfrm>
          <a:prstGeom prst="rect">
            <a:avLst/>
          </a:prstGeom>
          <a:noFill/>
        </p:spPr>
        <p:txBody>
          <a:bodyPr wrap="square" lIns="0" tIns="0" rIns="0" bIns="0" rtlCol="0">
            <a:spAutoFit/>
          </a:bodyPr>
          <a:lstStyle/>
          <a:p>
            <a:pPr algn="l">
              <a:lnSpc>
                <a:spcPct val="100000"/>
              </a:lnSpc>
            </a:pPr>
            <a:r>
              <a:rPr lang="en-US" b="1" dirty="0" smtClean="0">
                <a:solidFill>
                  <a:schemeClr val="accent1"/>
                </a:solidFill>
                <a:latin typeface="Arial" panose="020B0604020202020204" pitchFamily="34" charset="0"/>
                <a:cs typeface="Arial" panose="020B0604020202020204" pitchFamily="34" charset="0"/>
              </a:rPr>
              <a:t>Red </a:t>
            </a:r>
          </a:p>
          <a:p>
            <a:pPr algn="l">
              <a:lnSpc>
                <a:spcPct val="100000"/>
              </a:lnSpc>
            </a:pPr>
            <a:r>
              <a:rPr lang="en-US" b="1" dirty="0" smtClean="0">
                <a:solidFill>
                  <a:schemeClr val="accent1"/>
                </a:solidFill>
                <a:latin typeface="Arial" panose="020B0604020202020204" pitchFamily="34" charset="0"/>
                <a:cs typeface="Arial" panose="020B0604020202020204" pitchFamily="34" charset="0"/>
              </a:rPr>
              <a:t>100%</a:t>
            </a:r>
            <a:endParaRPr lang="en-US" b="1" dirty="0">
              <a:solidFill>
                <a:schemeClr val="accent1"/>
              </a:solidFill>
              <a:latin typeface="Arial" panose="020B0604020202020204" pitchFamily="34" charset="0"/>
              <a:cs typeface="Arial" panose="020B0604020202020204" pitchFamily="34" charset="0"/>
            </a:endParaRPr>
          </a:p>
        </p:txBody>
      </p:sp>
      <p:sp>
        <p:nvSpPr>
          <p:cNvPr id="75" name="TextBox 74"/>
          <p:cNvSpPr txBox="1"/>
          <p:nvPr/>
        </p:nvSpPr>
        <p:spPr>
          <a:xfrm>
            <a:off x="4239352" y="3189870"/>
            <a:ext cx="438133" cy="307777"/>
          </a:xfrm>
          <a:prstGeom prst="rect">
            <a:avLst/>
          </a:prstGeom>
          <a:noFill/>
        </p:spPr>
        <p:txBody>
          <a:bodyPr wrap="square" lIns="0" tIns="0" rIns="0" bIns="0" rtlCol="0">
            <a:spAutoFit/>
          </a:bodyPr>
          <a:lstStyle/>
          <a:p>
            <a:pPr algn="l">
              <a:lnSpc>
                <a:spcPct val="100000"/>
              </a:lnSpc>
            </a:pPr>
            <a:r>
              <a:rPr lang="en-US" b="1" dirty="0" smtClean="0">
                <a:solidFill>
                  <a:srgbClr val="FFC000"/>
                </a:solidFill>
                <a:latin typeface="Arial" panose="020B0604020202020204" pitchFamily="34" charset="0"/>
                <a:cs typeface="Arial" panose="020B0604020202020204" pitchFamily="34" charset="0"/>
              </a:rPr>
              <a:t>Amber </a:t>
            </a:r>
          </a:p>
          <a:p>
            <a:pPr algn="l">
              <a:lnSpc>
                <a:spcPct val="100000"/>
              </a:lnSpc>
            </a:pPr>
            <a:r>
              <a:rPr lang="en-US" b="1" dirty="0" smtClean="0">
                <a:solidFill>
                  <a:srgbClr val="FFC000"/>
                </a:solidFill>
                <a:latin typeface="Arial" panose="020B0604020202020204" pitchFamily="34" charset="0"/>
                <a:cs typeface="Arial" panose="020B0604020202020204" pitchFamily="34" charset="0"/>
              </a:rPr>
              <a:t>105%</a:t>
            </a:r>
            <a:endParaRPr lang="en-US" b="1" dirty="0">
              <a:solidFill>
                <a:srgbClr val="FFC000"/>
              </a:solidFill>
              <a:latin typeface="Arial" panose="020B0604020202020204" pitchFamily="34" charset="0"/>
              <a:cs typeface="Arial" panose="020B0604020202020204" pitchFamily="34" charset="0"/>
            </a:endParaRPr>
          </a:p>
        </p:txBody>
      </p:sp>
      <p:cxnSp>
        <p:nvCxnSpPr>
          <p:cNvPr id="77" name="Straight Connector 76"/>
          <p:cNvCxnSpPr/>
          <p:nvPr/>
        </p:nvCxnSpPr>
        <p:spPr>
          <a:xfrm>
            <a:off x="4781074" y="1510665"/>
            <a:ext cx="0" cy="4756150"/>
          </a:xfrm>
          <a:prstGeom prst="line">
            <a:avLst/>
          </a:prstGeom>
          <a:ln>
            <a:solidFill>
              <a:schemeClr val="bg2"/>
            </a:solidFill>
            <a:tailEnd type="none"/>
          </a:ln>
        </p:spPr>
        <p:style>
          <a:lnRef idx="1">
            <a:schemeClr val="accent1"/>
          </a:lnRef>
          <a:fillRef idx="0">
            <a:schemeClr val="accent1"/>
          </a:fillRef>
          <a:effectRef idx="0">
            <a:schemeClr val="accent1"/>
          </a:effectRef>
          <a:fontRef idx="minor">
            <a:schemeClr val="tx1"/>
          </a:fontRef>
        </p:style>
      </p:cxnSp>
      <p:grpSp>
        <p:nvGrpSpPr>
          <p:cNvPr id="67" name="Group 66"/>
          <p:cNvGrpSpPr/>
          <p:nvPr/>
        </p:nvGrpSpPr>
        <p:grpSpPr>
          <a:xfrm>
            <a:off x="443921" y="72184"/>
            <a:ext cx="4278846" cy="189008"/>
            <a:chOff x="403281" y="164517"/>
            <a:chExt cx="4278846" cy="189008"/>
          </a:xfrm>
        </p:grpSpPr>
        <p:sp>
          <p:nvSpPr>
            <p:cNvPr id="69" name="Text Box 75"/>
            <p:cNvSpPr txBox="1">
              <a:spLocks noChangeArrowheads="1"/>
            </p:cNvSpPr>
            <p:nvPr/>
          </p:nvSpPr>
          <p:spPr bwMode="gray">
            <a:xfrm>
              <a:off x="636148" y="166688"/>
              <a:ext cx="4045979" cy="184666"/>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none" lIns="0" tIns="0" rIns="0" bIns="0">
              <a:spAutoFit/>
            </a:bodyPr>
            <a:lstStyle/>
            <a:p>
              <a:pPr algn="l">
                <a:lnSpc>
                  <a:spcPct val="100000"/>
                </a:lnSpc>
              </a:pPr>
              <a:r>
                <a:rPr lang="en-US" sz="1200" dirty="0">
                  <a:solidFill>
                    <a:srgbClr val="FF0000"/>
                  </a:solidFill>
                  <a:latin typeface="Arial" panose="020B0604020202020204" pitchFamily="34" charset="0"/>
                  <a:cs typeface="Arial" panose="020B0604020202020204" pitchFamily="34" charset="0"/>
                </a:rPr>
                <a:t>Liquidity/funding risk: </a:t>
              </a:r>
              <a:r>
                <a:rPr lang="en-US" sz="1200" dirty="0">
                  <a:solidFill>
                    <a:schemeClr val="accent1"/>
                  </a:solidFill>
                </a:rPr>
                <a:t>Calibration – </a:t>
              </a:r>
              <a:r>
                <a:rPr lang="en-US" sz="1200" dirty="0">
                  <a:solidFill>
                    <a:srgbClr val="FF0000"/>
                  </a:solidFill>
                  <a:latin typeface="Arial" panose="020B0604020202020204" pitchFamily="34" charset="0"/>
                  <a:cs typeface="Arial" panose="020B0604020202020204" pitchFamily="34" charset="0"/>
                </a:rPr>
                <a:t>Liquidity Coverage </a:t>
              </a:r>
              <a:r>
                <a:rPr lang="en-US" sz="1200" dirty="0" smtClean="0">
                  <a:solidFill>
                    <a:srgbClr val="FF0000"/>
                  </a:solidFill>
                  <a:latin typeface="Arial" panose="020B0604020202020204" pitchFamily="34" charset="0"/>
                  <a:cs typeface="Arial" panose="020B0604020202020204" pitchFamily="34" charset="0"/>
                </a:rPr>
                <a:t>Ratio</a:t>
              </a:r>
              <a:endParaRPr lang="en-US" sz="1200" dirty="0">
                <a:solidFill>
                  <a:srgbClr val="FF0000"/>
                </a:solidFill>
                <a:latin typeface="Arial" panose="020B0604020202020204" pitchFamily="34" charset="0"/>
                <a:cs typeface="Arial" panose="020B0604020202020204" pitchFamily="34" charset="0"/>
              </a:endParaRPr>
            </a:p>
          </p:txBody>
        </p:sp>
        <p:sp>
          <p:nvSpPr>
            <p:cNvPr id="78" name="Oval 77"/>
            <p:cNvSpPr/>
            <p:nvPr/>
          </p:nvSpPr>
          <p:spPr bwMode="auto">
            <a:xfrm>
              <a:off x="403281" y="164517"/>
              <a:ext cx="189008" cy="189008"/>
            </a:xfrm>
            <a:prstGeom prst="ellipse">
              <a:avLst/>
            </a:prstGeom>
            <a:solidFill>
              <a:srgbClr val="FF000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lang="en-US" b="1" dirty="0">
                  <a:solidFill>
                    <a:schemeClr val="bg1"/>
                  </a:solidFill>
                  <a:latin typeface="Arial" panose="020B0604020202020204" pitchFamily="34" charset="0"/>
                  <a:ea typeface="ＭＳ Ｐゴシック" pitchFamily="-112" charset="-128"/>
                  <a:cs typeface="Arial" panose="020B0604020202020204" pitchFamily="34" charset="0"/>
                </a:rPr>
                <a:t>4</a:t>
              </a:r>
              <a:endParaRPr kumimoji="0" lang="en-US" b="1" i="0" u="none" strike="noStrike" cap="none" normalizeH="0" baseline="0" dirty="0">
                <a:ln>
                  <a:noFill/>
                </a:ln>
                <a:solidFill>
                  <a:schemeClr val="bg1"/>
                </a:solidFill>
                <a:effectLst/>
                <a:latin typeface="Arial" panose="020B0604020202020204" pitchFamily="34" charset="0"/>
                <a:ea typeface="ＭＳ Ｐゴシック" pitchFamily="-112" charset="-128"/>
                <a:cs typeface="Arial" panose="020B0604020202020204" pitchFamily="34" charset="0"/>
              </a:endParaRPr>
            </a:p>
          </p:txBody>
        </p:sp>
      </p:grpSp>
      <p:sp>
        <p:nvSpPr>
          <p:cNvPr id="79" name="TextBox 78"/>
          <p:cNvSpPr txBox="1"/>
          <p:nvPr/>
        </p:nvSpPr>
        <p:spPr>
          <a:xfrm>
            <a:off x="5159375" y="1464500"/>
            <a:ext cx="3962400" cy="215444"/>
          </a:xfrm>
          <a:prstGeom prst="rect">
            <a:avLst/>
          </a:prstGeom>
          <a:noFill/>
        </p:spPr>
        <p:txBody>
          <a:bodyPr vert="horz" wrap="square" lIns="0" tIns="0" rIns="0" bIns="0" rtlCol="0" anchor="t" anchorCtr="0">
            <a:spAutoFit/>
          </a:bodyPr>
          <a:lstStyle/>
          <a:p>
            <a:pPr algn="l">
              <a:lnSpc>
                <a:spcPct val="100000"/>
              </a:lnSpc>
              <a:spcBef>
                <a:spcPts val="0"/>
              </a:spcBef>
              <a:spcAft>
                <a:spcPts val="0"/>
              </a:spcAft>
            </a:pPr>
            <a:r>
              <a:rPr lang="en-US" sz="1400" b="1" dirty="0" smtClean="0">
                <a:solidFill>
                  <a:schemeClr val="accent1"/>
                </a:solidFill>
                <a:latin typeface="Arial" panose="020B0604020202020204" pitchFamily="34" charset="0"/>
                <a:cs typeface="Arial" panose="020B0604020202020204" pitchFamily="34" charset="0"/>
              </a:rPr>
              <a:t>Calibration approach</a:t>
            </a:r>
          </a:p>
        </p:txBody>
      </p:sp>
      <p:sp>
        <p:nvSpPr>
          <p:cNvPr id="3" name="Rectangle 2"/>
          <p:cNvSpPr/>
          <p:nvPr>
            <p:custDataLst>
              <p:tags r:id="rId15"/>
            </p:custDataLst>
          </p:nvPr>
        </p:nvSpPr>
        <p:spPr bwMode="auto">
          <a:xfrm>
            <a:off x="2220913" y="5311775"/>
            <a:ext cx="179387" cy="133350"/>
          </a:xfrm>
          <a:prstGeom prst="rect">
            <a:avLst/>
          </a:prstGeom>
          <a:solidFill>
            <a:srgbClr val="808080"/>
          </a:solidFill>
          <a:ln w="9525">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200" dirty="0" smtClean="0">
              <a:solidFill>
                <a:schemeClr val="tx1"/>
              </a:solidFill>
              <a:latin typeface="Arial" panose="020B0604020202020204" pitchFamily="34" charset="0"/>
              <a:cs typeface="Arial" panose="020B0604020202020204" pitchFamily="34" charset="0"/>
            </a:endParaRPr>
          </a:p>
        </p:txBody>
      </p:sp>
      <p:sp>
        <p:nvSpPr>
          <p:cNvPr id="2" name="Rectangle 1"/>
          <p:cNvSpPr/>
          <p:nvPr>
            <p:custDataLst>
              <p:tags r:id="rId16"/>
            </p:custDataLst>
          </p:nvPr>
        </p:nvSpPr>
        <p:spPr bwMode="auto">
          <a:xfrm>
            <a:off x="1620838" y="5311775"/>
            <a:ext cx="179387" cy="133350"/>
          </a:xfrm>
          <a:prstGeom prst="rect">
            <a:avLst/>
          </a:prstGeom>
          <a:solidFill>
            <a:srgbClr val="C0C0C0"/>
          </a:solidFill>
          <a:ln w="9525">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200" dirty="0" smtClean="0">
              <a:solidFill>
                <a:schemeClr val="tx1"/>
              </a:solidFill>
              <a:latin typeface="Arial" panose="020B0604020202020204" pitchFamily="34" charset="0"/>
              <a:cs typeface="Arial" panose="020B0604020202020204" pitchFamily="34" charset="0"/>
            </a:endParaRPr>
          </a:p>
        </p:txBody>
      </p:sp>
      <p:sp>
        <p:nvSpPr>
          <p:cNvPr id="49" name="Text Placeholder 2"/>
          <p:cNvSpPr>
            <a:spLocks noGrp="1"/>
          </p:cNvSpPr>
          <p:nvPr>
            <p:custDataLst>
              <p:tags r:id="rId17"/>
            </p:custDataLst>
          </p:nvPr>
        </p:nvSpPr>
        <p:spPr bwMode="auto">
          <a:xfrm>
            <a:off x="1851025" y="5308600"/>
            <a:ext cx="268288"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100000"/>
              </a:lnSpc>
              <a:spcBef>
                <a:spcPct val="0"/>
              </a:spcBef>
              <a:buNone/>
            </a:pPr>
            <a:fld id="{AAD2A4A3-51BB-4874-BE07-8404BBBE87B1}" type="datetime'''''''''''''''''E''U''''R'''''''''''''">
              <a:rPr lang="en-US" sz="1000">
                <a:latin typeface="Arial"/>
                <a:cs typeface="Arial"/>
                <a:sym typeface="Arial"/>
              </a:rPr>
              <a:pPr marL="0" indent="0">
                <a:lnSpc>
                  <a:spcPct val="100000"/>
                </a:lnSpc>
                <a:spcBef>
                  <a:spcPct val="0"/>
                </a:spcBef>
                <a:buNone/>
              </a:pPr>
              <a:t>EUR</a:t>
            </a:fld>
            <a:endParaRPr lang="en-GB" sz="1000" dirty="0">
              <a:latin typeface="Arial"/>
              <a:cs typeface="Arial"/>
              <a:sym typeface="Arial"/>
            </a:endParaRPr>
          </a:p>
        </p:txBody>
      </p:sp>
      <p:sp>
        <p:nvSpPr>
          <p:cNvPr id="47" name="Text Placeholder 1"/>
          <p:cNvSpPr>
            <a:spLocks noGrp="1"/>
          </p:cNvSpPr>
          <p:nvPr>
            <p:custDataLst>
              <p:tags r:id="rId18"/>
            </p:custDataLst>
          </p:nvPr>
        </p:nvSpPr>
        <p:spPr bwMode="auto">
          <a:xfrm>
            <a:off x="2451100" y="5308600"/>
            <a:ext cx="688975"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100000"/>
              </a:lnSpc>
              <a:spcBef>
                <a:spcPct val="0"/>
              </a:spcBef>
              <a:buNone/>
            </a:pPr>
            <a:fld id="{01CC9227-2FD9-4058-A3BC-31789B0C5E2E}" type="datetime'''''''''''''US'''' ''''''''Mo''''''''''d''i''''''fi''ed'''''''">
              <a:rPr lang="en-US" sz="1000">
                <a:latin typeface="Arial"/>
                <a:cs typeface="Arial"/>
                <a:sym typeface="Arial"/>
              </a:rPr>
              <a:pPr marL="0" indent="0">
                <a:lnSpc>
                  <a:spcPct val="100000"/>
                </a:lnSpc>
                <a:spcBef>
                  <a:spcPct val="0"/>
                </a:spcBef>
                <a:buNone/>
              </a:pPr>
              <a:t>US Modified</a:t>
            </a:fld>
            <a:endParaRPr lang="en-GB" sz="1000" dirty="0">
              <a:latin typeface="Arial"/>
              <a:cs typeface="Arial"/>
              <a:sym typeface="Arial"/>
            </a:endParaRPr>
          </a:p>
        </p:txBody>
      </p:sp>
      <p:sp>
        <p:nvSpPr>
          <p:cNvPr id="35" name="Footnote"/>
          <p:cNvSpPr/>
          <p:nvPr/>
        </p:nvSpPr>
        <p:spPr bwMode="auto">
          <a:xfrm>
            <a:off x="1889851" y="6338685"/>
            <a:ext cx="6814003"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spAutoFit/>
          </a:bodyPr>
          <a:lstStyle/>
          <a:p>
            <a:pPr marL="0" lvl="1" algn="l">
              <a:lnSpc>
                <a:spcPct val="100000"/>
              </a:lnSpc>
              <a:spcBef>
                <a:spcPts val="0"/>
              </a:spcBef>
              <a:spcAft>
                <a:spcPts val="0"/>
              </a:spcAft>
            </a:pPr>
            <a:r>
              <a:rPr lang="en-US" sz="800" dirty="0">
                <a:sym typeface="Arial"/>
              </a:rPr>
              <a:t>Source: “2016 RAS non-CCAR-linked metrics - SBNA.xlsx” </a:t>
            </a:r>
          </a:p>
        </p:txBody>
      </p:sp>
    </p:spTree>
    <p:extLst>
      <p:ext uri="{BB962C8B-B14F-4D97-AF65-F5344CB8AC3E}">
        <p14:creationId xmlns:p14="http://schemas.microsoft.com/office/powerpoint/2010/main" val="38927456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Object 17" hidden="1"/>
          <p:cNvGraphicFramePr>
            <a:graphicFrameLocks noChangeAspect="1"/>
          </p:cNvGraphicFramePr>
          <p:nvPr>
            <p:custDataLst>
              <p:tags r:id="rId2"/>
            </p:custDataLst>
            <p:extLst>
              <p:ext uri="{D42A27DB-BD31-4B8C-83A1-F6EECF244321}">
                <p14:modId xmlns:p14="http://schemas.microsoft.com/office/powerpoint/2010/main" val="1825490473"/>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33000" name="think-cell Slide" r:id="rId14" imgW="270" imgH="270" progId="TCLayout.ActiveDocument.1">
                  <p:embed/>
                </p:oleObj>
              </mc:Choice>
              <mc:Fallback>
                <p:oleObj name="think-cell Slide" r:id="rId14" imgW="270" imgH="270" progId="TCLayout.ActiveDocument.1">
                  <p:embed/>
                  <p:pic>
                    <p:nvPicPr>
                      <p:cNvPr id="0" name=""/>
                      <p:cNvPicPr/>
                      <p:nvPr/>
                    </p:nvPicPr>
                    <p:blipFill>
                      <a:blip r:embed="rId15"/>
                      <a:stretch>
                        <a:fillRect/>
                      </a:stretch>
                    </p:blipFill>
                    <p:spPr>
                      <a:xfrm>
                        <a:off x="1588" y="1588"/>
                        <a:ext cx="1587" cy="1587"/>
                      </a:xfrm>
                      <a:prstGeom prst="rect">
                        <a:avLst/>
                      </a:prstGeom>
                    </p:spPr>
                  </p:pic>
                </p:oleObj>
              </mc:Fallback>
            </mc:AlternateContent>
          </a:graphicData>
        </a:graphic>
      </p:graphicFrame>
      <p:sp>
        <p:nvSpPr>
          <p:cNvPr id="17" name="Rectangle 16" hidden="1"/>
          <p:cNvSpPr/>
          <p:nvPr>
            <p:custDataLst>
              <p:tags r:id="rId3"/>
            </p:custDataLst>
          </p:nvPr>
        </p:nvSpPr>
        <p:spPr bwMode="auto">
          <a:xfrm>
            <a:off x="0" y="0"/>
            <a:ext cx="158750" cy="158750"/>
          </a:xfrm>
          <a:prstGeom prst="rect">
            <a:avLst/>
          </a:prstGeom>
          <a:solidFill>
            <a:schemeClr val="accent1">
              <a:lumMod val="20000"/>
              <a:lumOff val="8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vert="horz" wrap="none" lIns="0" tIns="0" rIns="0" bIns="0" numCol="1" spcCol="0" rtlCol="0" anchor="ctr" anchorCtr="0">
            <a:noAutofit/>
          </a:bodyPr>
          <a:lstStyle/>
          <a:p>
            <a:pPr>
              <a:lnSpc>
                <a:spcPct val="100000"/>
              </a:lnSpc>
            </a:pPr>
            <a:endParaRPr lang="en-GB" dirty="0" smtClean="0">
              <a:solidFill>
                <a:schemeClr val="tx1"/>
              </a:solidFill>
              <a:latin typeface="Arial"/>
              <a:cs typeface="Arial"/>
              <a:sym typeface="Arial"/>
            </a:endParaRPr>
          </a:p>
        </p:txBody>
      </p:sp>
      <p:sp>
        <p:nvSpPr>
          <p:cNvPr id="5" name="Content Placeholder 4"/>
          <p:cNvSpPr>
            <a:spLocks noGrp="1"/>
          </p:cNvSpPr>
          <p:nvPr>
            <p:ph sz="quarter" idx="11"/>
          </p:nvPr>
        </p:nvSpPr>
        <p:spPr/>
        <p:txBody>
          <a:bodyPr/>
          <a:lstStyle/>
          <a:p>
            <a:r>
              <a:rPr lang="en-US" dirty="0"/>
              <a:t>Calibration: </a:t>
            </a:r>
            <a:r>
              <a:rPr lang="en-US" b="0" dirty="0" smtClean="0"/>
              <a:t>Stressed Survival Period (days)</a:t>
            </a:r>
            <a:endParaRPr lang="en-GB" dirty="0"/>
          </a:p>
        </p:txBody>
      </p:sp>
      <p:sp>
        <p:nvSpPr>
          <p:cNvPr id="7" name="Content Placeholder 4"/>
          <p:cNvSpPr txBox="1">
            <a:spLocks/>
          </p:cNvSpPr>
          <p:nvPr/>
        </p:nvSpPr>
        <p:spPr>
          <a:xfrm>
            <a:off x="5157788" y="2291393"/>
            <a:ext cx="4089400" cy="2939419"/>
          </a:xfrm>
          <a:prstGeom prst="rect">
            <a:avLst/>
          </a:prstGeom>
        </p:spPr>
        <p:txBody>
          <a:bodyPr lIns="0" tIns="0" rIns="0" bIns="0"/>
          <a:lstStyle>
            <a:lvl1pPr marL="153988" indent="-153988" algn="l" rtl="0" eaLnBrk="1" fontAlgn="base" hangingPunct="1">
              <a:spcBef>
                <a:spcPct val="20000"/>
              </a:spcBef>
              <a:spcAft>
                <a:spcPct val="0"/>
              </a:spcAft>
              <a:defRPr sz="1600">
                <a:solidFill>
                  <a:schemeClr val="tx2"/>
                </a:solidFill>
                <a:latin typeface="+mn-lt"/>
                <a:ea typeface="+mn-ea"/>
                <a:cs typeface="+mn-cs"/>
              </a:defRPr>
            </a:lvl1pPr>
            <a:lvl2pPr marL="461963" indent="-231775" algn="l" rtl="0" eaLnBrk="1" fontAlgn="base" hangingPunct="1">
              <a:lnSpc>
                <a:spcPct val="120000"/>
              </a:lnSpc>
              <a:spcBef>
                <a:spcPct val="20000"/>
              </a:spcBef>
              <a:spcAft>
                <a:spcPct val="0"/>
              </a:spcAft>
              <a:buClr>
                <a:schemeClr val="tx1"/>
              </a:buClr>
              <a:buFont typeface="Wingdings" pitchFamily="2" charset="2"/>
              <a:buChar char="§"/>
              <a:defRPr sz="1400">
                <a:solidFill>
                  <a:schemeClr val="tx2"/>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200">
                <a:solidFill>
                  <a:schemeClr val="tx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tx2"/>
                </a:solidFill>
                <a:latin typeface="Arial" charset="0"/>
                <a:ea typeface="+mn-ea"/>
                <a:cs typeface="+mn-cs"/>
              </a:defRPr>
            </a:lvl4pPr>
            <a:lvl5pPr marL="857250" indent="-115888" algn="l" rtl="0" eaLnBrk="1" fontAlgn="base" hangingPunct="1">
              <a:spcBef>
                <a:spcPct val="20000"/>
              </a:spcBef>
              <a:spcAft>
                <a:spcPct val="0"/>
              </a:spcAft>
              <a:buClr>
                <a:schemeClr val="tx1"/>
              </a:buClr>
              <a:defRPr sz="800">
                <a:solidFill>
                  <a:schemeClr val="tx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171450" lvl="1" indent="-171450" defTabSz="457200">
              <a:lnSpc>
                <a:spcPct val="100000"/>
              </a:lnSpc>
              <a:buFont typeface="Arial" panose="020B0604020202020204" pitchFamily="34" charset="0"/>
              <a:buChar char="•"/>
              <a:defRPr/>
            </a:pPr>
            <a:r>
              <a:rPr lang="en-US" sz="1200" kern="0" dirty="0">
                <a:solidFill>
                  <a:schemeClr val="tx1"/>
                </a:solidFill>
                <a:latin typeface="Arial" panose="020B0604020202020204" pitchFamily="34" charset="0"/>
                <a:cs typeface="Arial" panose="020B0604020202020204" pitchFamily="34" charset="0"/>
              </a:rPr>
              <a:t>This metric measures the amount of days remaining until SHUSA and its subsidiaries will have a cash shortfall under Market, Idiosyncratic and Combined stressed conditions. The Stressed Survival Period (days) limit and target are measured in accordance with the firm’s risk appetite</a:t>
            </a:r>
          </a:p>
          <a:p>
            <a:pPr marL="171450" lvl="1" indent="-171450" defTabSz="457200">
              <a:lnSpc>
                <a:spcPct val="100000"/>
              </a:lnSpc>
              <a:buFont typeface="Arial" panose="020B0604020202020204" pitchFamily="34" charset="0"/>
              <a:buChar char="•"/>
              <a:defRPr/>
            </a:pPr>
            <a:r>
              <a:rPr lang="en-US" sz="1200" kern="0" dirty="0">
                <a:solidFill>
                  <a:schemeClr val="tx1"/>
                </a:solidFill>
                <a:latin typeface="Arial" panose="020B0604020202020204" pitchFamily="34" charset="0"/>
                <a:cs typeface="Arial" panose="020B0604020202020204" pitchFamily="34" charset="0"/>
              </a:rPr>
              <a:t>Amber trigger was adjusted to align with the business’ use of 90 days as a KRI (key risk indicator)</a:t>
            </a:r>
          </a:p>
          <a:p>
            <a:pPr marL="171450" lvl="1" indent="-171450" defTabSz="457200">
              <a:lnSpc>
                <a:spcPct val="100000"/>
              </a:lnSpc>
              <a:buFont typeface="Arial" panose="020B0604020202020204" pitchFamily="34" charset="0"/>
              <a:buChar char="•"/>
              <a:defRPr/>
            </a:pPr>
            <a:r>
              <a:rPr lang="en-US" sz="1200" kern="0" dirty="0">
                <a:solidFill>
                  <a:schemeClr val="tx1"/>
                </a:solidFill>
                <a:latin typeface="Arial" panose="020B0604020202020204" pitchFamily="34" charset="0"/>
                <a:cs typeface="Arial" panose="020B0604020202020204" pitchFamily="34" charset="0"/>
              </a:rPr>
              <a:t>The </a:t>
            </a:r>
            <a:r>
              <a:rPr lang="en-US" sz="1200" kern="0" dirty="0" smtClean="0">
                <a:solidFill>
                  <a:schemeClr val="tx1"/>
                </a:solidFill>
                <a:latin typeface="Arial" panose="020B0604020202020204" pitchFamily="34" charset="0"/>
                <a:cs typeface="Arial" panose="020B0604020202020204" pitchFamily="34" charset="0"/>
              </a:rPr>
              <a:t>75 </a:t>
            </a:r>
            <a:r>
              <a:rPr lang="en-US" sz="1200" kern="0" dirty="0">
                <a:solidFill>
                  <a:schemeClr val="tx1"/>
                </a:solidFill>
                <a:latin typeface="Arial" panose="020B0604020202020204" pitchFamily="34" charset="0"/>
                <a:cs typeface="Arial" panose="020B0604020202020204" pitchFamily="34" charset="0"/>
              </a:rPr>
              <a:t>day amber trigger and 45 day red limit provide a </a:t>
            </a:r>
            <a:r>
              <a:rPr lang="en-US" sz="1200" kern="0" dirty="0" smtClean="0">
                <a:solidFill>
                  <a:schemeClr val="tx1"/>
                </a:solidFill>
                <a:latin typeface="Arial" panose="020B0604020202020204" pitchFamily="34" charset="0"/>
                <a:cs typeface="Arial" panose="020B0604020202020204" pitchFamily="34" charset="0"/>
              </a:rPr>
              <a:t>sufficient coverage of </a:t>
            </a:r>
            <a:r>
              <a:rPr lang="en-US" sz="1200" kern="0" dirty="0">
                <a:solidFill>
                  <a:schemeClr val="tx1"/>
                </a:solidFill>
                <a:latin typeface="Arial" panose="020B0604020202020204" pitchFamily="34" charset="0"/>
                <a:cs typeface="Arial" panose="020B0604020202020204" pitchFamily="34" charset="0"/>
              </a:rPr>
              <a:t>potential mismatches between inflows and outflows </a:t>
            </a:r>
          </a:p>
          <a:p>
            <a:pPr marL="171450" lvl="1" indent="-171450" defTabSz="457200">
              <a:lnSpc>
                <a:spcPct val="100000"/>
              </a:lnSpc>
              <a:buFont typeface="Arial" panose="020B0604020202020204" pitchFamily="34" charset="0"/>
              <a:buChar char="•"/>
              <a:defRPr/>
            </a:pPr>
            <a:r>
              <a:rPr lang="en-US" sz="1200" kern="0" dirty="0">
                <a:solidFill>
                  <a:schemeClr val="tx1"/>
                </a:solidFill>
                <a:latin typeface="Arial" panose="020B0604020202020204" pitchFamily="34" charset="0"/>
                <a:cs typeface="Arial" panose="020B0604020202020204" pitchFamily="34" charset="0"/>
              </a:rPr>
              <a:t>Comparing to 2015 RAS, amber trigger and red limits were adjusted down, from 90 days to </a:t>
            </a:r>
            <a:r>
              <a:rPr lang="en-US" sz="1200" kern="0" dirty="0" smtClean="0">
                <a:solidFill>
                  <a:schemeClr val="tx1"/>
                </a:solidFill>
                <a:latin typeface="Arial" panose="020B0604020202020204" pitchFamily="34" charset="0"/>
                <a:cs typeface="Arial" panose="020B0604020202020204" pitchFamily="34" charset="0"/>
              </a:rPr>
              <a:t>75 </a:t>
            </a:r>
            <a:r>
              <a:rPr lang="en-US" sz="1200" kern="0" dirty="0">
                <a:solidFill>
                  <a:schemeClr val="tx1"/>
                </a:solidFill>
                <a:latin typeface="Arial" panose="020B0604020202020204" pitchFamily="34" charset="0"/>
                <a:cs typeface="Arial" panose="020B0604020202020204" pitchFamily="34" charset="0"/>
              </a:rPr>
              <a:t>days and from 60 days to 45 days, respectively, with both more conservative than the regulatory definition (30 days)</a:t>
            </a:r>
          </a:p>
        </p:txBody>
      </p:sp>
      <p:sp>
        <p:nvSpPr>
          <p:cNvPr id="12" name="TextBox 11"/>
          <p:cNvSpPr txBox="1"/>
          <p:nvPr/>
        </p:nvSpPr>
        <p:spPr>
          <a:xfrm>
            <a:off x="368929" y="1464304"/>
            <a:ext cx="3945788" cy="430887"/>
          </a:xfrm>
          <a:prstGeom prst="rect">
            <a:avLst/>
          </a:prstGeom>
          <a:noFill/>
        </p:spPr>
        <p:txBody>
          <a:bodyPr vert="horz" wrap="square" lIns="0" tIns="0" rIns="0" bIns="0" rtlCol="0" anchor="t" anchorCtr="0">
            <a:spAutoFit/>
          </a:bodyPr>
          <a:lstStyle/>
          <a:p>
            <a:pPr algn="l">
              <a:lnSpc>
                <a:spcPct val="100000"/>
              </a:lnSpc>
              <a:spcBef>
                <a:spcPts val="0"/>
              </a:spcBef>
              <a:spcAft>
                <a:spcPts val="0"/>
              </a:spcAft>
            </a:pPr>
            <a:r>
              <a:rPr lang="en-US" sz="1400" b="1" dirty="0" smtClean="0">
                <a:solidFill>
                  <a:schemeClr val="accent1"/>
                </a:solidFill>
                <a:latin typeface="Arial" panose="020B0604020202020204" pitchFamily="34" charset="0"/>
                <a:cs typeface="Arial" panose="020B0604020202020204" pitchFamily="34" charset="0"/>
              </a:rPr>
              <a:t>Historical Stressed Survival Period (days)</a:t>
            </a:r>
          </a:p>
          <a:p>
            <a:pPr algn="l">
              <a:lnSpc>
                <a:spcPct val="100000"/>
              </a:lnSpc>
              <a:spcBef>
                <a:spcPts val="0"/>
              </a:spcBef>
              <a:spcAft>
                <a:spcPts val="0"/>
              </a:spcAft>
            </a:pPr>
            <a:r>
              <a:rPr lang="en-US" sz="1400" dirty="0" smtClean="0">
                <a:solidFill>
                  <a:schemeClr val="accent1"/>
                </a:solidFill>
                <a:latin typeface="Arial" panose="020B0604020202020204" pitchFamily="34" charset="0"/>
                <a:cs typeface="Arial" panose="020B0604020202020204" pitchFamily="34" charset="0"/>
              </a:rPr>
              <a:t>SHUSA, days</a:t>
            </a:r>
            <a:r>
              <a:rPr lang="en-US" sz="1400" b="1" dirty="0" smtClean="0">
                <a:solidFill>
                  <a:schemeClr val="accent1"/>
                </a:solidFill>
                <a:latin typeface="Arial" panose="020B0604020202020204" pitchFamily="34" charset="0"/>
                <a:cs typeface="Arial" panose="020B0604020202020204" pitchFamily="34" charset="0"/>
              </a:rPr>
              <a:t>  </a:t>
            </a:r>
            <a:endParaRPr lang="en-US" sz="1400" dirty="0" smtClean="0">
              <a:solidFill>
                <a:schemeClr val="accent1"/>
              </a:solidFill>
              <a:latin typeface="Arial" panose="020B0604020202020204" pitchFamily="34" charset="0"/>
              <a:cs typeface="Arial" panose="020B0604020202020204" pitchFamily="34" charset="0"/>
            </a:endParaRPr>
          </a:p>
        </p:txBody>
      </p:sp>
      <p:grpSp>
        <p:nvGrpSpPr>
          <p:cNvPr id="30" name="Group 29"/>
          <p:cNvGrpSpPr/>
          <p:nvPr/>
        </p:nvGrpSpPr>
        <p:grpSpPr>
          <a:xfrm>
            <a:off x="443921" y="72184"/>
            <a:ext cx="4759747" cy="189008"/>
            <a:chOff x="403281" y="164517"/>
            <a:chExt cx="4759747" cy="189008"/>
          </a:xfrm>
        </p:grpSpPr>
        <p:sp>
          <p:nvSpPr>
            <p:cNvPr id="31" name="Text Box 75"/>
            <p:cNvSpPr txBox="1">
              <a:spLocks noChangeArrowheads="1"/>
            </p:cNvSpPr>
            <p:nvPr/>
          </p:nvSpPr>
          <p:spPr bwMode="gray">
            <a:xfrm>
              <a:off x="636148" y="166688"/>
              <a:ext cx="4526880" cy="184666"/>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none" lIns="0" tIns="0" rIns="0" bIns="0">
              <a:spAutoFit/>
            </a:bodyPr>
            <a:lstStyle/>
            <a:p>
              <a:pPr algn="l">
                <a:lnSpc>
                  <a:spcPct val="100000"/>
                </a:lnSpc>
              </a:pPr>
              <a:r>
                <a:rPr lang="en-US" sz="1200" dirty="0">
                  <a:solidFill>
                    <a:srgbClr val="FF0000"/>
                  </a:solidFill>
                </a:rPr>
                <a:t>Liquidity/funding risk: </a:t>
              </a:r>
              <a:r>
                <a:rPr lang="en-US" sz="1200" dirty="0">
                  <a:solidFill>
                    <a:schemeClr val="accent1"/>
                  </a:solidFill>
                </a:rPr>
                <a:t>Calibration – </a:t>
              </a:r>
              <a:r>
                <a:rPr lang="en-US" sz="1200" dirty="0" smtClean="0">
                  <a:solidFill>
                    <a:srgbClr val="FF0000"/>
                  </a:solidFill>
                </a:rPr>
                <a:t>Stressed Survival Period (days)</a:t>
              </a:r>
              <a:endParaRPr lang="en-US" sz="1200" dirty="0">
                <a:solidFill>
                  <a:srgbClr val="FF0000"/>
                </a:solidFill>
              </a:endParaRPr>
            </a:p>
          </p:txBody>
        </p:sp>
        <p:sp>
          <p:nvSpPr>
            <p:cNvPr id="32" name="Oval 31"/>
            <p:cNvSpPr/>
            <p:nvPr/>
          </p:nvSpPr>
          <p:spPr bwMode="auto">
            <a:xfrm>
              <a:off x="403281" y="164517"/>
              <a:ext cx="189008" cy="189008"/>
            </a:xfrm>
            <a:prstGeom prst="ellipse">
              <a:avLst/>
            </a:prstGeom>
            <a:solidFill>
              <a:srgbClr val="FF000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lang="en-US" b="1" dirty="0">
                  <a:solidFill>
                    <a:schemeClr val="bg1"/>
                  </a:solidFill>
                  <a:latin typeface="Arial" panose="020B0604020202020204" pitchFamily="34" charset="0"/>
                  <a:ea typeface="ＭＳ Ｐゴシック" pitchFamily="-112" charset="-128"/>
                  <a:cs typeface="Arial" panose="020B0604020202020204" pitchFamily="34" charset="0"/>
                </a:rPr>
                <a:t>4</a:t>
              </a:r>
              <a:endParaRPr kumimoji="0" lang="en-US" b="1" i="0" u="none" strike="noStrike" cap="none" normalizeH="0" baseline="0" dirty="0">
                <a:ln>
                  <a:noFill/>
                </a:ln>
                <a:solidFill>
                  <a:schemeClr val="bg1"/>
                </a:solidFill>
                <a:effectLst/>
                <a:latin typeface="Arial" panose="020B0604020202020204" pitchFamily="34" charset="0"/>
                <a:ea typeface="ＭＳ Ｐゴシック" pitchFamily="-112" charset="-128"/>
                <a:cs typeface="Arial" panose="020B0604020202020204" pitchFamily="34" charset="0"/>
              </a:endParaRPr>
            </a:p>
          </p:txBody>
        </p:sp>
      </p:grpSp>
      <p:cxnSp>
        <p:nvCxnSpPr>
          <p:cNvPr id="19" name="Straight Connector 18"/>
          <p:cNvCxnSpPr/>
          <p:nvPr/>
        </p:nvCxnSpPr>
        <p:spPr>
          <a:xfrm>
            <a:off x="4794092" y="1473518"/>
            <a:ext cx="0" cy="4572000"/>
          </a:xfrm>
          <a:prstGeom prst="line">
            <a:avLst/>
          </a:prstGeom>
          <a:ln>
            <a:solidFill>
              <a:schemeClr val="bg2"/>
            </a:solidFill>
            <a:tailEnd type="none"/>
          </a:ln>
        </p:spPr>
        <p:style>
          <a:lnRef idx="1">
            <a:schemeClr val="accent1"/>
          </a:lnRef>
          <a:fillRef idx="0">
            <a:schemeClr val="accent1"/>
          </a:fillRef>
          <a:effectRef idx="0">
            <a:schemeClr val="accent1"/>
          </a:effectRef>
          <a:fontRef idx="minor">
            <a:schemeClr val="tx1"/>
          </a:fontRef>
        </p:style>
      </p:cxnSp>
      <p:graphicFrame>
        <p:nvGraphicFramePr>
          <p:cNvPr id="24" name="Object 23"/>
          <p:cNvGraphicFramePr>
            <a:graphicFrameLocks/>
          </p:cNvGraphicFramePr>
          <p:nvPr>
            <p:custDataLst>
              <p:tags r:id="rId4"/>
            </p:custDataLst>
            <p:extLst>
              <p:ext uri="{D42A27DB-BD31-4B8C-83A1-F6EECF244321}">
                <p14:modId xmlns:p14="http://schemas.microsoft.com/office/powerpoint/2010/main" val="54784446"/>
              </p:ext>
            </p:extLst>
          </p:nvPr>
        </p:nvGraphicFramePr>
        <p:xfrm>
          <a:off x="190500" y="1981200"/>
          <a:ext cx="3819457" cy="3390990"/>
        </p:xfrm>
        <a:graphic>
          <a:graphicData uri="http://schemas.openxmlformats.org/presentationml/2006/ole">
            <mc:AlternateContent xmlns:mc="http://schemas.openxmlformats.org/markup-compatibility/2006">
              <mc:Choice xmlns:v="urn:schemas-microsoft-com:vml" Requires="v">
                <p:oleObj spid="_x0000_s233001" name="Chart" r:id="rId16" imgW="3819457" imgH="3390990" progId="MSGraph.Chart.8">
                  <p:embed followColorScheme="full"/>
                </p:oleObj>
              </mc:Choice>
              <mc:Fallback>
                <p:oleObj name="Chart" r:id="rId16" imgW="3819457" imgH="3390990" progId="MSGraph.Chart.8">
                  <p:embed followColorScheme="full"/>
                  <p:pic>
                    <p:nvPicPr>
                      <p:cNvPr id="0" name=""/>
                      <p:cNvPicPr/>
                      <p:nvPr/>
                    </p:nvPicPr>
                    <p:blipFill>
                      <a:blip r:embed="rId17"/>
                      <a:stretch>
                        <a:fillRect/>
                      </a:stretch>
                    </p:blipFill>
                    <p:spPr>
                      <a:xfrm>
                        <a:off x="190500" y="1981200"/>
                        <a:ext cx="3819457" cy="3390990"/>
                      </a:xfrm>
                      <a:prstGeom prst="rect">
                        <a:avLst/>
                      </a:prstGeom>
                    </p:spPr>
                  </p:pic>
                </p:oleObj>
              </mc:Fallback>
            </mc:AlternateContent>
          </a:graphicData>
        </a:graphic>
      </p:graphicFrame>
      <p:sp>
        <p:nvSpPr>
          <p:cNvPr id="25" name="Text Placeholder 26"/>
          <p:cNvSpPr>
            <a:spLocks noGrp="1"/>
          </p:cNvSpPr>
          <p:nvPr>
            <p:custDataLst>
              <p:tags r:id="rId5"/>
            </p:custDataLst>
          </p:nvPr>
        </p:nvSpPr>
        <p:spPr bwMode="auto">
          <a:xfrm>
            <a:off x="650875" y="5241925"/>
            <a:ext cx="357188" cy="1524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DD6711B3-FA21-4718-8008-610D32FC065A}" type="datetime'''''''''''''''''''''''''''J''''''u''''l-''''''1''5'''''''">
              <a:rPr lang="en-US" sz="1000">
                <a:latin typeface="Arial"/>
                <a:cs typeface="Arial"/>
                <a:sym typeface="Arial"/>
              </a:rPr>
              <a:pPr/>
              <a:t>Jul-15</a:t>
            </a:fld>
            <a:endParaRPr lang="en-US" sz="1000" dirty="0">
              <a:latin typeface="Arial"/>
              <a:cs typeface="Arial"/>
              <a:sym typeface="Arial"/>
            </a:endParaRPr>
          </a:p>
        </p:txBody>
      </p:sp>
      <p:sp>
        <p:nvSpPr>
          <p:cNvPr id="28" name="Text Placeholder 28"/>
          <p:cNvSpPr>
            <a:spLocks noGrp="1"/>
          </p:cNvSpPr>
          <p:nvPr>
            <p:custDataLst>
              <p:tags r:id="rId6"/>
            </p:custDataLst>
          </p:nvPr>
        </p:nvSpPr>
        <p:spPr bwMode="auto">
          <a:xfrm>
            <a:off x="1508125" y="5241925"/>
            <a:ext cx="279400" cy="3048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A14DB789-6CA4-4A42-8575-A5EC862F46A9}" type="datetime'''''''S''''''''''''''''''''''''ep-''''''''1''5'''''''''''''">
              <a:rPr lang="en-US" sz="1000">
                <a:latin typeface="Arial"/>
                <a:cs typeface="Arial"/>
                <a:sym typeface="Arial"/>
              </a:rPr>
              <a:pPr/>
              <a:t>Sep-15</a:t>
            </a:fld>
            <a:endParaRPr lang="en-US" sz="1000" dirty="0">
              <a:latin typeface="Arial"/>
              <a:cs typeface="Arial"/>
              <a:sym typeface="Arial"/>
            </a:endParaRPr>
          </a:p>
        </p:txBody>
      </p:sp>
      <p:sp>
        <p:nvSpPr>
          <p:cNvPr id="29" name="Text Placeholder 33"/>
          <p:cNvSpPr>
            <a:spLocks noGrp="1"/>
          </p:cNvSpPr>
          <p:nvPr>
            <p:custDataLst>
              <p:tags r:id="rId7"/>
            </p:custDataLst>
          </p:nvPr>
        </p:nvSpPr>
        <p:spPr bwMode="auto">
          <a:xfrm>
            <a:off x="3549650" y="5241925"/>
            <a:ext cx="273050" cy="3048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5697FF93-802E-4FB2-ADD1-4F176460A868}" type="datetime'''''''''''''''''''''''''''F''''e''''''''''''''''''b-''''1''6'">
              <a:rPr lang="en-US" sz="1000">
                <a:latin typeface="Arial"/>
                <a:cs typeface="Arial"/>
                <a:sym typeface="Arial"/>
              </a:rPr>
              <a:pPr/>
              <a:t>Feb-16</a:t>
            </a:fld>
            <a:endParaRPr lang="en-US" sz="1000" dirty="0">
              <a:latin typeface="Arial"/>
              <a:cs typeface="Arial"/>
              <a:sym typeface="Arial"/>
            </a:endParaRPr>
          </a:p>
        </p:txBody>
      </p:sp>
      <p:sp>
        <p:nvSpPr>
          <p:cNvPr id="33" name="Text Placeholder 27"/>
          <p:cNvSpPr>
            <a:spLocks noGrp="1"/>
          </p:cNvSpPr>
          <p:nvPr>
            <p:custDataLst>
              <p:tags r:id="rId8"/>
            </p:custDataLst>
          </p:nvPr>
        </p:nvSpPr>
        <p:spPr bwMode="auto">
          <a:xfrm>
            <a:off x="1098550" y="5241925"/>
            <a:ext cx="279400" cy="3048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DFD86889-E2AF-40F4-81E4-519CE5A1C5E8}" type="datetime'''A''''''ug''-''''''''''''''1''''''''''''''''''''5'">
              <a:rPr lang="en-US" sz="1000">
                <a:latin typeface="Arial"/>
                <a:cs typeface="Arial"/>
                <a:sym typeface="Arial"/>
              </a:rPr>
              <a:pPr/>
              <a:t>Aug-15</a:t>
            </a:fld>
            <a:endParaRPr lang="en-US" sz="1000" dirty="0">
              <a:latin typeface="Arial"/>
              <a:cs typeface="Arial"/>
              <a:sym typeface="Arial"/>
            </a:endParaRPr>
          </a:p>
        </p:txBody>
      </p:sp>
      <p:sp>
        <p:nvSpPr>
          <p:cNvPr id="35" name="Text Placeholder 29"/>
          <p:cNvSpPr>
            <a:spLocks noGrp="1"/>
          </p:cNvSpPr>
          <p:nvPr>
            <p:custDataLst>
              <p:tags r:id="rId9"/>
            </p:custDataLst>
          </p:nvPr>
        </p:nvSpPr>
        <p:spPr bwMode="auto">
          <a:xfrm>
            <a:off x="1862138" y="5241925"/>
            <a:ext cx="392113" cy="1524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5A3E3341-BFF2-4302-BBAA-758D1F01CD23}" type="datetime'''O''''''''c''''''''t''''''''-''1''''''''''''''''''5'">
              <a:rPr lang="en-US" sz="1000">
                <a:latin typeface="Arial"/>
                <a:cs typeface="Arial"/>
                <a:sym typeface="Arial"/>
              </a:rPr>
              <a:pPr/>
              <a:t>Oct-15</a:t>
            </a:fld>
            <a:endParaRPr lang="en-US" sz="1000" dirty="0">
              <a:latin typeface="Arial"/>
              <a:cs typeface="Arial"/>
              <a:sym typeface="Arial"/>
            </a:endParaRPr>
          </a:p>
        </p:txBody>
      </p:sp>
      <p:sp>
        <p:nvSpPr>
          <p:cNvPr id="36" name="Text Placeholder 30"/>
          <p:cNvSpPr>
            <a:spLocks noGrp="1"/>
          </p:cNvSpPr>
          <p:nvPr>
            <p:custDataLst>
              <p:tags r:id="rId10"/>
            </p:custDataLst>
          </p:nvPr>
        </p:nvSpPr>
        <p:spPr bwMode="auto">
          <a:xfrm>
            <a:off x="2322513" y="5241925"/>
            <a:ext cx="280988" cy="3048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BD4A5850-C000-4449-A5BA-F0F9ABA1A252}" type="datetime'''''N''''''''''''''''o''''v''-''''''''''''''1''''''5'''">
              <a:rPr lang="en-US" sz="1000">
                <a:latin typeface="Arial"/>
                <a:cs typeface="Arial"/>
                <a:sym typeface="Arial"/>
              </a:rPr>
              <a:pPr/>
              <a:t>Nov-15</a:t>
            </a:fld>
            <a:endParaRPr lang="en-US" sz="1000" dirty="0">
              <a:latin typeface="Arial"/>
              <a:cs typeface="Arial"/>
              <a:sym typeface="Arial"/>
            </a:endParaRPr>
          </a:p>
        </p:txBody>
      </p:sp>
      <p:sp>
        <p:nvSpPr>
          <p:cNvPr id="37" name="Text Placeholder 31"/>
          <p:cNvSpPr>
            <a:spLocks noGrp="1"/>
          </p:cNvSpPr>
          <p:nvPr>
            <p:custDataLst>
              <p:tags r:id="rId11"/>
            </p:custDataLst>
          </p:nvPr>
        </p:nvSpPr>
        <p:spPr bwMode="auto">
          <a:xfrm>
            <a:off x="2727325" y="5241925"/>
            <a:ext cx="280988" cy="3048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615AD414-9E75-4931-A611-6ADB423CD304}" type="datetime'''''''''''''''''''''''''''''''''''''D''''e''''c''-''1''5'">
              <a:rPr lang="en-US" sz="1000">
                <a:latin typeface="Arial"/>
                <a:cs typeface="Arial"/>
                <a:sym typeface="Arial"/>
              </a:rPr>
              <a:pPr/>
              <a:t>Dec-15</a:t>
            </a:fld>
            <a:endParaRPr lang="en-US" sz="1000" dirty="0">
              <a:latin typeface="Arial"/>
              <a:cs typeface="Arial"/>
              <a:sym typeface="Arial"/>
            </a:endParaRPr>
          </a:p>
        </p:txBody>
      </p:sp>
      <p:sp>
        <p:nvSpPr>
          <p:cNvPr id="38" name="Text Placeholder 32"/>
          <p:cNvSpPr>
            <a:spLocks noGrp="1"/>
          </p:cNvSpPr>
          <p:nvPr>
            <p:custDataLst>
              <p:tags r:id="rId12"/>
            </p:custDataLst>
          </p:nvPr>
        </p:nvSpPr>
        <p:spPr bwMode="auto">
          <a:xfrm>
            <a:off x="3078163" y="5241925"/>
            <a:ext cx="398463" cy="1524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7E5AEF57-CA19-42C9-9296-AEEAEF0C72E8}" type="datetime'''''''''''''''''''''''J''''a''n''''''-''''1''''''''''''6'">
              <a:rPr lang="en-US" sz="1000">
                <a:latin typeface="Arial"/>
                <a:cs typeface="Arial"/>
                <a:sym typeface="Arial"/>
              </a:rPr>
              <a:pPr/>
              <a:t>Jan-16</a:t>
            </a:fld>
            <a:endParaRPr lang="en-US" sz="1000" dirty="0">
              <a:latin typeface="Arial"/>
              <a:cs typeface="Arial"/>
              <a:sym typeface="Arial"/>
            </a:endParaRPr>
          </a:p>
        </p:txBody>
      </p:sp>
      <p:cxnSp>
        <p:nvCxnSpPr>
          <p:cNvPr id="39" name="Straight Connector 38"/>
          <p:cNvCxnSpPr/>
          <p:nvPr/>
        </p:nvCxnSpPr>
        <p:spPr bwMode="auto">
          <a:xfrm flipH="1">
            <a:off x="628175" y="4380847"/>
            <a:ext cx="3842309" cy="0"/>
          </a:xfrm>
          <a:prstGeom prst="line">
            <a:avLst/>
          </a:prstGeom>
          <a:solidFill>
            <a:schemeClr val="accent1"/>
          </a:solidFill>
          <a:ln w="19050" cap="flat" cmpd="sng" algn="ctr">
            <a:solidFill>
              <a:schemeClr val="accent1"/>
            </a:solidFill>
            <a:prstDash val="solid"/>
            <a:round/>
            <a:headEnd type="none" w="med" len="med"/>
            <a:tailEnd type="none" w="med" len="med"/>
          </a:ln>
          <a:effectLst/>
        </p:spPr>
      </p:cxnSp>
      <p:cxnSp>
        <p:nvCxnSpPr>
          <p:cNvPr id="40" name="Straight Connector 39"/>
          <p:cNvCxnSpPr/>
          <p:nvPr/>
        </p:nvCxnSpPr>
        <p:spPr bwMode="auto">
          <a:xfrm>
            <a:off x="628175" y="3936793"/>
            <a:ext cx="3842309" cy="0"/>
          </a:xfrm>
          <a:prstGeom prst="line">
            <a:avLst/>
          </a:prstGeom>
          <a:solidFill>
            <a:schemeClr val="accent1"/>
          </a:solidFill>
          <a:ln w="19050" cap="flat" cmpd="sng" algn="ctr">
            <a:solidFill>
              <a:srgbClr val="FFC000"/>
            </a:solidFill>
            <a:prstDash val="solid"/>
            <a:round/>
            <a:headEnd type="none" w="med" len="med"/>
            <a:tailEnd type="none" w="med" len="med"/>
          </a:ln>
          <a:effectLst/>
        </p:spPr>
      </p:cxnSp>
      <p:sp>
        <p:nvSpPr>
          <p:cNvPr id="41" name="TextBox 40"/>
          <p:cNvSpPr txBox="1"/>
          <p:nvPr/>
        </p:nvSpPr>
        <p:spPr>
          <a:xfrm>
            <a:off x="3805503" y="3468340"/>
            <a:ext cx="1066318" cy="400110"/>
          </a:xfrm>
          <a:prstGeom prst="rect">
            <a:avLst/>
          </a:prstGeom>
          <a:noFill/>
        </p:spPr>
        <p:txBody>
          <a:bodyPr wrap="none" rtlCol="0">
            <a:spAutoFit/>
          </a:bodyPr>
          <a:lstStyle/>
          <a:p>
            <a:pPr algn="l">
              <a:lnSpc>
                <a:spcPct val="100000"/>
              </a:lnSpc>
            </a:pPr>
            <a:r>
              <a:rPr lang="en-US" b="1" dirty="0" smtClean="0">
                <a:solidFill>
                  <a:srgbClr val="FFC000"/>
                </a:solidFill>
                <a:latin typeface="Arial" panose="020B0604020202020204" pitchFamily="34" charset="0"/>
                <a:cs typeface="Arial" panose="020B0604020202020204" pitchFamily="34" charset="0"/>
              </a:rPr>
              <a:t>Amber trigger </a:t>
            </a:r>
          </a:p>
          <a:p>
            <a:pPr algn="l">
              <a:lnSpc>
                <a:spcPct val="100000"/>
              </a:lnSpc>
            </a:pPr>
            <a:r>
              <a:rPr lang="en-US" b="1" dirty="0" smtClean="0">
                <a:solidFill>
                  <a:srgbClr val="FFC000"/>
                </a:solidFill>
                <a:latin typeface="Arial" panose="020B0604020202020204" pitchFamily="34" charset="0"/>
                <a:cs typeface="Arial" panose="020B0604020202020204" pitchFamily="34" charset="0"/>
              </a:rPr>
              <a:t>75 days</a:t>
            </a:r>
            <a:endParaRPr lang="en-US" b="1" dirty="0">
              <a:solidFill>
                <a:srgbClr val="FFC000"/>
              </a:solidFill>
              <a:latin typeface="Arial" panose="020B0604020202020204" pitchFamily="34" charset="0"/>
              <a:cs typeface="Arial" panose="020B0604020202020204" pitchFamily="34" charset="0"/>
            </a:endParaRPr>
          </a:p>
        </p:txBody>
      </p:sp>
      <p:sp>
        <p:nvSpPr>
          <p:cNvPr id="42" name="TextBox 41"/>
          <p:cNvSpPr txBox="1"/>
          <p:nvPr/>
        </p:nvSpPr>
        <p:spPr>
          <a:xfrm>
            <a:off x="3805503" y="4386800"/>
            <a:ext cx="760144" cy="400110"/>
          </a:xfrm>
          <a:prstGeom prst="rect">
            <a:avLst/>
          </a:prstGeom>
          <a:noFill/>
        </p:spPr>
        <p:txBody>
          <a:bodyPr wrap="none" rtlCol="0">
            <a:spAutoFit/>
          </a:bodyPr>
          <a:lstStyle/>
          <a:p>
            <a:pPr algn="l">
              <a:lnSpc>
                <a:spcPct val="100000"/>
              </a:lnSpc>
            </a:pPr>
            <a:r>
              <a:rPr lang="en-US" b="1" dirty="0" smtClean="0">
                <a:solidFill>
                  <a:schemeClr val="accent1"/>
                </a:solidFill>
                <a:latin typeface="Arial" panose="020B0604020202020204" pitchFamily="34" charset="0"/>
                <a:cs typeface="Arial" panose="020B0604020202020204" pitchFamily="34" charset="0"/>
              </a:rPr>
              <a:t>Red limit </a:t>
            </a:r>
          </a:p>
          <a:p>
            <a:pPr algn="l">
              <a:lnSpc>
                <a:spcPct val="100000"/>
              </a:lnSpc>
            </a:pPr>
            <a:r>
              <a:rPr lang="en-US" b="1" dirty="0" smtClean="0">
                <a:solidFill>
                  <a:schemeClr val="accent1"/>
                </a:solidFill>
                <a:latin typeface="Arial" panose="020B0604020202020204" pitchFamily="34" charset="0"/>
                <a:cs typeface="Arial" panose="020B0604020202020204" pitchFamily="34" charset="0"/>
              </a:rPr>
              <a:t>45 days</a:t>
            </a:r>
            <a:endParaRPr lang="en-US" b="1" dirty="0">
              <a:solidFill>
                <a:schemeClr val="accent1"/>
              </a:solidFill>
              <a:latin typeface="Arial" panose="020B0604020202020204" pitchFamily="34" charset="0"/>
              <a:cs typeface="Arial" panose="020B0604020202020204" pitchFamily="34" charset="0"/>
            </a:endParaRPr>
          </a:p>
        </p:txBody>
      </p:sp>
      <p:grpSp>
        <p:nvGrpSpPr>
          <p:cNvPr id="27" name="Group 26"/>
          <p:cNvGrpSpPr/>
          <p:nvPr/>
        </p:nvGrpSpPr>
        <p:grpSpPr>
          <a:xfrm>
            <a:off x="495049" y="5585642"/>
            <a:ext cx="1218055" cy="608031"/>
            <a:chOff x="2848769" y="5704519"/>
            <a:chExt cx="1218055" cy="608031"/>
          </a:xfrm>
        </p:grpSpPr>
        <p:grpSp>
          <p:nvGrpSpPr>
            <p:cNvPr id="43" name="Group 42"/>
            <p:cNvGrpSpPr/>
            <p:nvPr/>
          </p:nvGrpSpPr>
          <p:grpSpPr>
            <a:xfrm>
              <a:off x="2848769" y="5704519"/>
              <a:ext cx="1218055" cy="224677"/>
              <a:chOff x="2848769" y="5704519"/>
              <a:chExt cx="1218055" cy="224677"/>
            </a:xfrm>
          </p:grpSpPr>
          <p:sp>
            <p:nvSpPr>
              <p:cNvPr id="50" name="Rectangle 49"/>
              <p:cNvSpPr/>
              <p:nvPr/>
            </p:nvSpPr>
            <p:spPr>
              <a:xfrm>
                <a:off x="2848769" y="5747902"/>
                <a:ext cx="197644" cy="137911"/>
              </a:xfrm>
              <a:prstGeom prst="rect">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200" dirty="0" smtClean="0">
                  <a:solidFill>
                    <a:schemeClr val="tx1"/>
                  </a:solidFill>
                  <a:latin typeface="Arial" panose="020B0604020202020204" pitchFamily="34" charset="0"/>
                  <a:cs typeface="Arial" panose="020B0604020202020204" pitchFamily="34" charset="0"/>
                </a:endParaRPr>
              </a:p>
            </p:txBody>
          </p:sp>
          <p:sp>
            <p:nvSpPr>
              <p:cNvPr id="51" name="TextBox 50"/>
              <p:cNvSpPr txBox="1"/>
              <p:nvPr/>
            </p:nvSpPr>
            <p:spPr>
              <a:xfrm>
                <a:off x="3002109" y="5704519"/>
                <a:ext cx="1064715" cy="224677"/>
              </a:xfrm>
              <a:prstGeom prst="rect">
                <a:avLst/>
              </a:prstGeom>
              <a:noFill/>
            </p:spPr>
            <p:txBody>
              <a:bodyPr wrap="none" rtlCol="0">
                <a:spAutoFit/>
              </a:bodyPr>
              <a:lstStyle/>
              <a:p>
                <a:r>
                  <a:rPr lang="en-GB" dirty="0" smtClean="0"/>
                  <a:t>- Amber breach</a:t>
                </a:r>
                <a:endParaRPr lang="en-GB" dirty="0"/>
              </a:p>
            </p:txBody>
          </p:sp>
        </p:grpSp>
        <p:grpSp>
          <p:nvGrpSpPr>
            <p:cNvPr id="44" name="Group 43"/>
            <p:cNvGrpSpPr/>
            <p:nvPr/>
          </p:nvGrpSpPr>
          <p:grpSpPr>
            <a:xfrm>
              <a:off x="2848769" y="5896196"/>
              <a:ext cx="1075387" cy="224677"/>
              <a:chOff x="2848769" y="5896196"/>
              <a:chExt cx="1075387" cy="224677"/>
            </a:xfrm>
          </p:grpSpPr>
          <p:sp>
            <p:nvSpPr>
              <p:cNvPr id="48" name="Rectangle 47"/>
              <p:cNvSpPr/>
              <p:nvPr/>
            </p:nvSpPr>
            <p:spPr>
              <a:xfrm>
                <a:off x="2848769" y="5939579"/>
                <a:ext cx="197644" cy="137911"/>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200" dirty="0" smtClean="0">
                  <a:solidFill>
                    <a:schemeClr val="tx1"/>
                  </a:solidFill>
                  <a:latin typeface="Arial" panose="020B0604020202020204" pitchFamily="34" charset="0"/>
                  <a:cs typeface="Arial" panose="020B0604020202020204" pitchFamily="34" charset="0"/>
                </a:endParaRPr>
              </a:p>
            </p:txBody>
          </p:sp>
          <p:sp>
            <p:nvSpPr>
              <p:cNvPr id="49" name="TextBox 48"/>
              <p:cNvSpPr txBox="1"/>
              <p:nvPr/>
            </p:nvSpPr>
            <p:spPr>
              <a:xfrm>
                <a:off x="3002109" y="5896196"/>
                <a:ext cx="922047" cy="224677"/>
              </a:xfrm>
              <a:prstGeom prst="rect">
                <a:avLst/>
              </a:prstGeom>
              <a:noFill/>
            </p:spPr>
            <p:txBody>
              <a:bodyPr wrap="none" rtlCol="0">
                <a:spAutoFit/>
              </a:bodyPr>
              <a:lstStyle/>
              <a:p>
                <a:r>
                  <a:rPr lang="en-GB" dirty="0" smtClean="0"/>
                  <a:t>- Red breach</a:t>
                </a:r>
                <a:endParaRPr lang="en-GB" dirty="0"/>
              </a:p>
            </p:txBody>
          </p:sp>
        </p:grpSp>
        <p:grpSp>
          <p:nvGrpSpPr>
            <p:cNvPr id="45" name="Group 44"/>
            <p:cNvGrpSpPr/>
            <p:nvPr/>
          </p:nvGrpSpPr>
          <p:grpSpPr>
            <a:xfrm>
              <a:off x="2848769" y="6087873"/>
              <a:ext cx="1004856" cy="224677"/>
              <a:chOff x="2848769" y="6087873"/>
              <a:chExt cx="1004856" cy="224677"/>
            </a:xfrm>
          </p:grpSpPr>
          <p:sp>
            <p:nvSpPr>
              <p:cNvPr id="46" name="Rectangle 45"/>
              <p:cNvSpPr/>
              <p:nvPr/>
            </p:nvSpPr>
            <p:spPr>
              <a:xfrm>
                <a:off x="2848769" y="6131256"/>
                <a:ext cx="197644" cy="137911"/>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200" dirty="0" smtClean="0">
                  <a:solidFill>
                    <a:schemeClr val="tx1"/>
                  </a:solidFill>
                  <a:latin typeface="Arial" panose="020B0604020202020204" pitchFamily="34" charset="0"/>
                  <a:cs typeface="Arial" panose="020B0604020202020204" pitchFamily="34" charset="0"/>
                </a:endParaRPr>
              </a:p>
            </p:txBody>
          </p:sp>
          <p:sp>
            <p:nvSpPr>
              <p:cNvPr id="47" name="TextBox 46"/>
              <p:cNvSpPr txBox="1"/>
              <p:nvPr/>
            </p:nvSpPr>
            <p:spPr>
              <a:xfrm>
                <a:off x="3002109" y="6087873"/>
                <a:ext cx="851516" cy="224677"/>
              </a:xfrm>
              <a:prstGeom prst="rect">
                <a:avLst/>
              </a:prstGeom>
              <a:noFill/>
            </p:spPr>
            <p:txBody>
              <a:bodyPr wrap="none" rtlCol="0">
                <a:spAutoFit/>
              </a:bodyPr>
              <a:lstStyle/>
              <a:p>
                <a:r>
                  <a:rPr lang="en-GB" dirty="0" smtClean="0"/>
                  <a:t>- No breach</a:t>
                </a:r>
                <a:endParaRPr lang="en-GB" dirty="0"/>
              </a:p>
            </p:txBody>
          </p:sp>
        </p:grpSp>
      </p:grpSp>
      <p:sp>
        <p:nvSpPr>
          <p:cNvPr id="53" name="TextBox 52"/>
          <p:cNvSpPr txBox="1"/>
          <p:nvPr/>
        </p:nvSpPr>
        <p:spPr>
          <a:xfrm>
            <a:off x="5159375" y="1464500"/>
            <a:ext cx="3962400" cy="215444"/>
          </a:xfrm>
          <a:prstGeom prst="rect">
            <a:avLst/>
          </a:prstGeom>
          <a:noFill/>
        </p:spPr>
        <p:txBody>
          <a:bodyPr vert="horz" wrap="square" lIns="0" tIns="0" rIns="0" bIns="0" rtlCol="0" anchor="t" anchorCtr="0">
            <a:spAutoFit/>
          </a:bodyPr>
          <a:lstStyle/>
          <a:p>
            <a:pPr algn="l">
              <a:lnSpc>
                <a:spcPct val="100000"/>
              </a:lnSpc>
              <a:spcBef>
                <a:spcPts val="0"/>
              </a:spcBef>
              <a:spcAft>
                <a:spcPts val="0"/>
              </a:spcAft>
            </a:pPr>
            <a:r>
              <a:rPr lang="en-US" sz="1400" b="1" dirty="0" smtClean="0">
                <a:solidFill>
                  <a:schemeClr val="accent1"/>
                </a:solidFill>
                <a:latin typeface="Arial" panose="020B0604020202020204" pitchFamily="34" charset="0"/>
                <a:cs typeface="Arial" panose="020B0604020202020204" pitchFamily="34" charset="0"/>
              </a:rPr>
              <a:t>Calibration approach</a:t>
            </a:r>
          </a:p>
        </p:txBody>
      </p:sp>
      <p:sp>
        <p:nvSpPr>
          <p:cNvPr id="52" name="Footnote"/>
          <p:cNvSpPr/>
          <p:nvPr/>
        </p:nvSpPr>
        <p:spPr bwMode="auto">
          <a:xfrm>
            <a:off x="1889851" y="6338685"/>
            <a:ext cx="6814003"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spAutoFit/>
          </a:bodyPr>
          <a:lstStyle/>
          <a:p>
            <a:pPr marL="0" lvl="1" algn="l">
              <a:lnSpc>
                <a:spcPct val="100000"/>
              </a:lnSpc>
              <a:spcBef>
                <a:spcPts val="0"/>
              </a:spcBef>
              <a:spcAft>
                <a:spcPts val="0"/>
              </a:spcAft>
            </a:pPr>
            <a:r>
              <a:rPr lang="en-US" sz="800" dirty="0">
                <a:sym typeface="Arial"/>
              </a:rPr>
              <a:t>Source: “2016 RAS non-CCAR-linked metrics - SBNA.xlsx” </a:t>
            </a:r>
          </a:p>
        </p:txBody>
      </p:sp>
    </p:spTree>
    <p:extLst>
      <p:ext uri="{BB962C8B-B14F-4D97-AF65-F5344CB8AC3E}">
        <p14:creationId xmlns:p14="http://schemas.microsoft.com/office/powerpoint/2010/main" val="34445080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hidden="1"/>
          <p:cNvGraphicFramePr>
            <a:graphicFrameLocks noChangeAspect="1"/>
          </p:cNvGraphicFramePr>
          <p:nvPr>
            <p:custDataLst>
              <p:tags r:id="rId2"/>
            </p:custDataLst>
            <p:extLst>
              <p:ext uri="{D42A27DB-BD31-4B8C-83A1-F6EECF244321}">
                <p14:modId xmlns:p14="http://schemas.microsoft.com/office/powerpoint/2010/main" val="265973831"/>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64582" name="think-cell Slide" r:id="rId13" imgW="270" imgH="270" progId="TCLayout.ActiveDocument.1">
                  <p:embed/>
                </p:oleObj>
              </mc:Choice>
              <mc:Fallback>
                <p:oleObj name="think-cell Slide" r:id="rId13" imgW="270" imgH="270" progId="TCLayout.ActiveDocument.1">
                  <p:embed/>
                  <p:pic>
                    <p:nvPicPr>
                      <p:cNvPr id="0" name=""/>
                      <p:cNvPicPr/>
                      <p:nvPr/>
                    </p:nvPicPr>
                    <p:blipFill>
                      <a:blip r:embed="rId14"/>
                      <a:stretch>
                        <a:fillRect/>
                      </a:stretch>
                    </p:blipFill>
                    <p:spPr>
                      <a:xfrm>
                        <a:off x="1588" y="1588"/>
                        <a:ext cx="1587" cy="1587"/>
                      </a:xfrm>
                      <a:prstGeom prst="rect">
                        <a:avLst/>
                      </a:prstGeom>
                    </p:spPr>
                  </p:pic>
                </p:oleObj>
              </mc:Fallback>
            </mc:AlternateContent>
          </a:graphicData>
        </a:graphic>
      </p:graphicFrame>
      <p:sp>
        <p:nvSpPr>
          <p:cNvPr id="5" name="Rectangle 4" hidden="1"/>
          <p:cNvSpPr/>
          <p:nvPr>
            <p:custDataLst>
              <p:tags r:id="rId3"/>
            </p:custDataLst>
          </p:nvPr>
        </p:nvSpPr>
        <p:spPr bwMode="auto">
          <a:xfrm>
            <a:off x="0" y="0"/>
            <a:ext cx="158750" cy="15875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0" tIns="0" rIns="0" bIns="0" numCol="1" spcCol="0" rtlCol="0" anchor="t" anchorCtr="0" compatLnSpc="1">
            <a:prstTxWarp prst="textNoShape">
              <a:avLst/>
            </a:prstTxWarp>
            <a:noAutofit/>
          </a:bodyPr>
          <a:lstStyle/>
          <a:p>
            <a:pPr algn="l" eaLnBrk="0" hangingPunct="0">
              <a:lnSpc>
                <a:spcPct val="100000"/>
              </a:lnSpc>
            </a:pPr>
            <a:endParaRPr kumimoji="0" lang="en-US" u="none" strike="noStrike" cap="none" normalizeH="0" dirty="0">
              <a:ln>
                <a:noFill/>
              </a:ln>
              <a:solidFill>
                <a:schemeClr val="tx1"/>
              </a:solidFill>
              <a:effectLst/>
              <a:latin typeface="Arial"/>
              <a:cs typeface="Arial"/>
              <a:sym typeface="Arial"/>
            </a:endParaRPr>
          </a:p>
        </p:txBody>
      </p:sp>
      <p:graphicFrame>
        <p:nvGraphicFramePr>
          <p:cNvPr id="8" name="Object 7"/>
          <p:cNvGraphicFramePr>
            <a:graphicFrameLocks/>
          </p:cNvGraphicFramePr>
          <p:nvPr>
            <p:custDataLst>
              <p:tags r:id="rId4"/>
            </p:custDataLst>
            <p:extLst>
              <p:ext uri="{D42A27DB-BD31-4B8C-83A1-F6EECF244321}">
                <p14:modId xmlns:p14="http://schemas.microsoft.com/office/powerpoint/2010/main" val="1743298697"/>
              </p:ext>
            </p:extLst>
          </p:nvPr>
        </p:nvGraphicFramePr>
        <p:xfrm>
          <a:off x="190500" y="1714500"/>
          <a:ext cx="4105343" cy="3771900"/>
        </p:xfrm>
        <a:graphic>
          <a:graphicData uri="http://schemas.openxmlformats.org/presentationml/2006/ole">
            <mc:AlternateContent xmlns:mc="http://schemas.openxmlformats.org/markup-compatibility/2006">
              <mc:Choice xmlns:v="urn:schemas-microsoft-com:vml" Requires="v">
                <p:oleObj spid="_x0000_s264583" name="Chart" r:id="rId15" imgW="4105343" imgH="3771900" progId="MSGraph.Chart.8">
                  <p:embed followColorScheme="full"/>
                </p:oleObj>
              </mc:Choice>
              <mc:Fallback>
                <p:oleObj name="Chart" r:id="rId15" imgW="4105343" imgH="3771900" progId="MSGraph.Chart.8">
                  <p:embed followColorScheme="full"/>
                  <p:pic>
                    <p:nvPicPr>
                      <p:cNvPr id="0" name=""/>
                      <p:cNvPicPr/>
                      <p:nvPr/>
                    </p:nvPicPr>
                    <p:blipFill>
                      <a:blip r:embed="rId16"/>
                      <a:stretch>
                        <a:fillRect/>
                      </a:stretch>
                    </p:blipFill>
                    <p:spPr>
                      <a:xfrm>
                        <a:off x="190500" y="1714500"/>
                        <a:ext cx="4105343" cy="3771900"/>
                      </a:xfrm>
                      <a:prstGeom prst="rect">
                        <a:avLst/>
                      </a:prstGeom>
                    </p:spPr>
                  </p:pic>
                </p:oleObj>
              </mc:Fallback>
            </mc:AlternateContent>
          </a:graphicData>
        </a:graphic>
      </p:graphicFrame>
      <p:sp>
        <p:nvSpPr>
          <p:cNvPr id="47" name="Text Placeholder 15"/>
          <p:cNvSpPr>
            <a:spLocks noGrp="1"/>
          </p:cNvSpPr>
          <p:nvPr>
            <p:custDataLst>
              <p:tags r:id="rId5"/>
            </p:custDataLst>
          </p:nvPr>
        </p:nvSpPr>
        <p:spPr bwMode="auto">
          <a:xfrm>
            <a:off x="1824038" y="5356225"/>
            <a:ext cx="495300" cy="1524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D260C2E0-DD71-4510-8C84-1B6ACDCA864E}" type="datetime'''''2''''Q'' ''''''''''''2''''''01''''''''5'''''''''">
              <a:rPr lang="en-US" sz="1000">
                <a:latin typeface="Arial"/>
                <a:cs typeface="Arial"/>
                <a:sym typeface="Arial"/>
              </a:rPr>
              <a:pPr/>
              <a:t>2Q 2015</a:t>
            </a:fld>
            <a:endParaRPr lang="en-US" sz="1000" dirty="0">
              <a:latin typeface="Arial"/>
              <a:cs typeface="Arial"/>
              <a:sym typeface="Arial"/>
            </a:endParaRPr>
          </a:p>
        </p:txBody>
      </p:sp>
      <p:sp>
        <p:nvSpPr>
          <p:cNvPr id="29" name="Text Placeholder 18"/>
          <p:cNvSpPr>
            <a:spLocks noGrp="1"/>
          </p:cNvSpPr>
          <p:nvPr>
            <p:custDataLst>
              <p:tags r:id="rId6"/>
            </p:custDataLst>
          </p:nvPr>
        </p:nvSpPr>
        <p:spPr bwMode="auto">
          <a:xfrm>
            <a:off x="3041650" y="5356225"/>
            <a:ext cx="460375" cy="1524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5539012C-801E-4E88-AC99-6230375BDDC4}" type="datetime'4''''''Q2''''''0''''''15'''">
              <a:rPr lang="en-US" sz="1000">
                <a:latin typeface="Arial"/>
                <a:cs typeface="Arial"/>
                <a:sym typeface="Arial"/>
              </a:rPr>
              <a:pPr/>
              <a:t>4Q2015</a:t>
            </a:fld>
            <a:endParaRPr lang="en-US" sz="1000" dirty="0">
              <a:latin typeface="Arial"/>
              <a:cs typeface="Arial"/>
              <a:sym typeface="Arial"/>
            </a:endParaRPr>
          </a:p>
        </p:txBody>
      </p:sp>
      <p:sp>
        <p:nvSpPr>
          <p:cNvPr id="36" name="Text Placeholder 1"/>
          <p:cNvSpPr>
            <a:spLocks noGrp="1"/>
          </p:cNvSpPr>
          <p:nvPr>
            <p:custDataLst>
              <p:tags r:id="rId7"/>
            </p:custDataLst>
          </p:nvPr>
        </p:nvSpPr>
        <p:spPr bwMode="auto">
          <a:xfrm>
            <a:off x="2424113" y="5356225"/>
            <a:ext cx="495300" cy="1524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9893E851-2BAF-4F13-9FA8-A13DAFAA12DF}" type="datetime'3''''''''''''''Q'''' ''2''''''0''''''''''''''''''1''5'''''''''">
              <a:rPr lang="en-US" sz="1000">
                <a:latin typeface="Arial"/>
                <a:cs typeface="Arial"/>
                <a:sym typeface="Arial"/>
              </a:rPr>
              <a:pPr/>
              <a:t>3Q 2015</a:t>
            </a:fld>
            <a:endParaRPr lang="en-US" sz="1000" dirty="0">
              <a:latin typeface="Arial"/>
              <a:cs typeface="Arial"/>
              <a:sym typeface="Arial"/>
            </a:endParaRPr>
          </a:p>
        </p:txBody>
      </p:sp>
      <p:sp>
        <p:nvSpPr>
          <p:cNvPr id="44" name="Text Placeholder 14"/>
          <p:cNvSpPr>
            <a:spLocks noGrp="1"/>
          </p:cNvSpPr>
          <p:nvPr>
            <p:custDataLst>
              <p:tags r:id="rId8"/>
            </p:custDataLst>
          </p:nvPr>
        </p:nvSpPr>
        <p:spPr bwMode="auto">
          <a:xfrm>
            <a:off x="1223963" y="5356225"/>
            <a:ext cx="495300" cy="1524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1710CD29-0AE5-46CE-8F1B-20DB9923F74A}" type="datetime'''''1''Q'''''''''''' ''2''''''''''''''0''1''''''5'">
              <a:rPr lang="en-US" sz="1000">
                <a:latin typeface="Arial"/>
                <a:cs typeface="Arial"/>
                <a:sym typeface="Arial"/>
              </a:rPr>
              <a:pPr/>
              <a:t>1Q 2015</a:t>
            </a:fld>
            <a:endParaRPr lang="en-US" sz="1000" dirty="0">
              <a:latin typeface="Arial"/>
              <a:cs typeface="Arial"/>
              <a:sym typeface="Arial"/>
            </a:endParaRPr>
          </a:p>
        </p:txBody>
      </p:sp>
      <p:sp>
        <p:nvSpPr>
          <p:cNvPr id="38" name="Text Placeholder 2"/>
          <p:cNvSpPr>
            <a:spLocks noGrp="1"/>
          </p:cNvSpPr>
          <p:nvPr>
            <p:custDataLst>
              <p:tags r:id="rId9"/>
            </p:custDataLst>
          </p:nvPr>
        </p:nvSpPr>
        <p:spPr bwMode="auto">
          <a:xfrm>
            <a:off x="623888" y="5356225"/>
            <a:ext cx="495300" cy="1524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9F62539F-5A5F-478A-9C26-A43555FB5B4A}" type="datetime'4''''''''Q ''''''''''''''''2''''0''''''''''''''''''''''14'''">
              <a:rPr lang="en-US" sz="1000">
                <a:latin typeface="Arial"/>
                <a:cs typeface="Arial"/>
                <a:sym typeface="Arial"/>
              </a:rPr>
              <a:pPr/>
              <a:t>4Q 2014</a:t>
            </a:fld>
            <a:endParaRPr lang="en-US" sz="1000" dirty="0">
              <a:latin typeface="Arial"/>
              <a:cs typeface="Arial"/>
              <a:sym typeface="Arial"/>
            </a:endParaRPr>
          </a:p>
        </p:txBody>
      </p:sp>
      <p:sp>
        <p:nvSpPr>
          <p:cNvPr id="30" name="Text Placeholder 19"/>
          <p:cNvSpPr>
            <a:spLocks noGrp="1"/>
          </p:cNvSpPr>
          <p:nvPr>
            <p:custDataLst>
              <p:tags r:id="rId10"/>
            </p:custDataLst>
          </p:nvPr>
        </p:nvSpPr>
        <p:spPr bwMode="auto">
          <a:xfrm>
            <a:off x="3624263" y="5356225"/>
            <a:ext cx="495300" cy="1524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A359E464-61C6-4D3F-B962-A88AB0C39FA3}" type="datetime'''1''''''''''Q'' ''''''2''''''''0''''''''1''''''''''''6'''''''">
              <a:rPr lang="en-US" sz="1000">
                <a:latin typeface="Arial"/>
                <a:cs typeface="Arial"/>
                <a:sym typeface="Arial"/>
              </a:rPr>
              <a:pPr/>
              <a:t>1Q 2016</a:t>
            </a:fld>
            <a:endParaRPr lang="en-US" sz="1000" dirty="0">
              <a:latin typeface="Arial"/>
              <a:cs typeface="Arial"/>
              <a:sym typeface="Arial"/>
            </a:endParaRPr>
          </a:p>
        </p:txBody>
      </p:sp>
      <p:sp>
        <p:nvSpPr>
          <p:cNvPr id="20" name="Content Placeholder 4"/>
          <p:cNvSpPr txBox="1">
            <a:spLocks/>
          </p:cNvSpPr>
          <p:nvPr/>
        </p:nvSpPr>
        <p:spPr>
          <a:xfrm>
            <a:off x="5159375" y="2232519"/>
            <a:ext cx="4087813" cy="2046714"/>
          </a:xfrm>
          <a:prstGeom prst="rect">
            <a:avLst/>
          </a:prstGeom>
        </p:spPr>
        <p:txBody>
          <a:bodyPr wrap="square" lIns="0" tIns="0" rIns="0" bIns="0">
            <a:spAutoFit/>
          </a:bodyPr>
          <a:lstStyle>
            <a:lvl1pPr marL="153988" indent="-153988" algn="l" rtl="0" eaLnBrk="1" fontAlgn="base" hangingPunct="1">
              <a:spcBef>
                <a:spcPct val="20000"/>
              </a:spcBef>
              <a:spcAft>
                <a:spcPct val="0"/>
              </a:spcAft>
              <a:defRPr sz="1600">
                <a:solidFill>
                  <a:schemeClr val="tx2"/>
                </a:solidFill>
                <a:latin typeface="+mn-lt"/>
                <a:ea typeface="+mn-ea"/>
                <a:cs typeface="+mn-cs"/>
              </a:defRPr>
            </a:lvl1pPr>
            <a:lvl2pPr marL="461963" indent="-231775" algn="l" rtl="0" eaLnBrk="1" fontAlgn="base" hangingPunct="1">
              <a:lnSpc>
                <a:spcPct val="120000"/>
              </a:lnSpc>
              <a:spcBef>
                <a:spcPct val="20000"/>
              </a:spcBef>
              <a:spcAft>
                <a:spcPct val="0"/>
              </a:spcAft>
              <a:buClr>
                <a:schemeClr val="tx1"/>
              </a:buClr>
              <a:buFont typeface="Wingdings" pitchFamily="2" charset="2"/>
              <a:buChar char="§"/>
              <a:defRPr sz="1400">
                <a:solidFill>
                  <a:schemeClr val="tx2"/>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200">
                <a:solidFill>
                  <a:schemeClr val="tx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tx2"/>
                </a:solidFill>
                <a:latin typeface="Arial" charset="0"/>
                <a:ea typeface="+mn-ea"/>
                <a:cs typeface="+mn-cs"/>
              </a:defRPr>
            </a:lvl4pPr>
            <a:lvl5pPr marL="857250" indent="-115888" algn="l" rtl="0" eaLnBrk="1" fontAlgn="base" hangingPunct="1">
              <a:spcBef>
                <a:spcPct val="20000"/>
              </a:spcBef>
              <a:spcAft>
                <a:spcPct val="0"/>
              </a:spcAft>
              <a:buClr>
                <a:schemeClr val="tx1"/>
              </a:buClr>
              <a:defRPr sz="800">
                <a:solidFill>
                  <a:schemeClr val="tx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171450" lvl="1" indent="-171450">
              <a:lnSpc>
                <a:spcPct val="100000"/>
              </a:lnSpc>
              <a:spcBef>
                <a:spcPts val="600"/>
              </a:spcBef>
              <a:spcAft>
                <a:spcPts val="0"/>
              </a:spcAft>
              <a:buClrTx/>
              <a:buFont typeface="Arial" panose="020B0604020202020204" pitchFamily="34" charset="0"/>
              <a:buChar char="•"/>
            </a:pPr>
            <a:r>
              <a:rPr lang="en-US" sz="1200" kern="0" dirty="0" smtClean="0">
                <a:solidFill>
                  <a:schemeClr val="tx1"/>
                </a:solidFill>
                <a:latin typeface="Arial" panose="020B0604020202020204" pitchFamily="34" charset="0"/>
                <a:cs typeface="Arial" panose="020B0604020202020204" pitchFamily="34" charset="0"/>
              </a:rPr>
              <a:t>Per Group’s requirement, Asset Encumbrance Structural Ratio is added in the 2016 RAS</a:t>
            </a:r>
          </a:p>
          <a:p>
            <a:pPr marL="171450" lvl="1" indent="-171450">
              <a:lnSpc>
                <a:spcPct val="100000"/>
              </a:lnSpc>
              <a:spcBef>
                <a:spcPts val="600"/>
              </a:spcBef>
              <a:spcAft>
                <a:spcPts val="0"/>
              </a:spcAft>
              <a:buClrTx/>
              <a:buFont typeface="Arial" panose="020B0604020202020204" pitchFamily="34" charset="0"/>
              <a:buChar char="•"/>
            </a:pPr>
            <a:r>
              <a:rPr lang="en-US" sz="1200" kern="0" dirty="0" smtClean="0">
                <a:solidFill>
                  <a:schemeClr val="tx1"/>
                </a:solidFill>
                <a:latin typeface="Arial" panose="020B0604020202020204" pitchFamily="34" charset="0"/>
                <a:cs typeface="Arial" panose="020B0604020202020204" pitchFamily="34" charset="0"/>
              </a:rPr>
              <a:t>AE% is calculated as: </a:t>
            </a:r>
          </a:p>
          <a:p>
            <a:pPr marL="0" lvl="1" indent="0">
              <a:lnSpc>
                <a:spcPct val="100000"/>
              </a:lnSpc>
              <a:spcBef>
                <a:spcPts val="600"/>
              </a:spcBef>
              <a:spcAft>
                <a:spcPts val="0"/>
              </a:spcAft>
              <a:buClrTx/>
              <a:buNone/>
            </a:pPr>
            <a:endParaRPr lang="en-US" sz="1200" kern="0" dirty="0" smtClean="0">
              <a:solidFill>
                <a:schemeClr val="tx1"/>
              </a:solidFill>
              <a:latin typeface="Arial" panose="020B0604020202020204" pitchFamily="34" charset="0"/>
              <a:cs typeface="Arial" panose="020B0604020202020204" pitchFamily="34" charset="0"/>
            </a:endParaRPr>
          </a:p>
          <a:p>
            <a:pPr marL="171450" lvl="1" indent="-171450">
              <a:lnSpc>
                <a:spcPct val="100000"/>
              </a:lnSpc>
              <a:spcBef>
                <a:spcPts val="600"/>
              </a:spcBef>
              <a:spcAft>
                <a:spcPts val="0"/>
              </a:spcAft>
              <a:buClrTx/>
              <a:buFont typeface="Arial" panose="020B0604020202020204" pitchFamily="34" charset="0"/>
              <a:buChar char="•"/>
            </a:pPr>
            <a:endParaRPr lang="en-US" sz="1200" kern="0" dirty="0" smtClean="0">
              <a:solidFill>
                <a:schemeClr val="tx1"/>
              </a:solidFill>
              <a:latin typeface="Arial" panose="020B0604020202020204" pitchFamily="34" charset="0"/>
              <a:cs typeface="Arial" panose="020B0604020202020204" pitchFamily="34" charset="0"/>
            </a:endParaRPr>
          </a:p>
          <a:p>
            <a:pPr marL="171450" lvl="1" indent="-171450">
              <a:lnSpc>
                <a:spcPct val="100000"/>
              </a:lnSpc>
              <a:spcBef>
                <a:spcPts val="600"/>
              </a:spcBef>
              <a:spcAft>
                <a:spcPts val="0"/>
              </a:spcAft>
              <a:buClrTx/>
              <a:buFont typeface="Arial" panose="020B0604020202020204" pitchFamily="34" charset="0"/>
              <a:buChar char="•"/>
            </a:pPr>
            <a:r>
              <a:rPr lang="en-US" sz="1200" kern="0" dirty="0" smtClean="0">
                <a:solidFill>
                  <a:schemeClr val="tx1"/>
                </a:solidFill>
                <a:latin typeface="Arial" panose="020B0604020202020204" pitchFamily="34" charset="0"/>
                <a:cs typeface="Arial" panose="020B0604020202020204" pitchFamily="34" charset="0"/>
              </a:rPr>
              <a:t>30 percentage points are allocated for SBNA utilization given its collateralizing FHLB </a:t>
            </a:r>
          </a:p>
          <a:p>
            <a:pPr marL="171450" lvl="1" indent="-171450">
              <a:lnSpc>
                <a:spcPct val="100000"/>
              </a:lnSpc>
              <a:spcBef>
                <a:spcPts val="600"/>
              </a:spcBef>
              <a:spcAft>
                <a:spcPts val="0"/>
              </a:spcAft>
              <a:buClrTx/>
              <a:buFont typeface="Arial" panose="020B0604020202020204" pitchFamily="34" charset="0"/>
              <a:buChar char="•"/>
            </a:pPr>
            <a:r>
              <a:rPr lang="en-US" sz="1200" kern="0" dirty="0" smtClean="0">
                <a:solidFill>
                  <a:schemeClr val="tx1"/>
                </a:solidFill>
                <a:latin typeface="Arial" panose="020B0604020202020204" pitchFamily="34" charset="0"/>
                <a:cs typeface="Arial" panose="020B0604020202020204" pitchFamily="34" charset="0"/>
              </a:rPr>
              <a:t>Based </a:t>
            </a:r>
            <a:r>
              <a:rPr lang="en-US" sz="1200" kern="0" dirty="0">
                <a:solidFill>
                  <a:schemeClr val="tx1"/>
                </a:solidFill>
                <a:latin typeface="Arial" panose="020B0604020202020204" pitchFamily="34" charset="0"/>
                <a:cs typeface="Arial" panose="020B0604020202020204" pitchFamily="34" charset="0"/>
              </a:rPr>
              <a:t>on </a:t>
            </a:r>
            <a:r>
              <a:rPr lang="en-US" sz="1200" kern="0" dirty="0" smtClean="0">
                <a:solidFill>
                  <a:schemeClr val="tx1"/>
                </a:solidFill>
                <a:latin typeface="Arial" panose="020B0604020202020204" pitchFamily="34" charset="0"/>
                <a:cs typeface="Arial" panose="020B0604020202020204" pitchFamily="34" charset="0"/>
              </a:rPr>
              <a:t>the funding </a:t>
            </a:r>
            <a:r>
              <a:rPr lang="en-US" sz="1200" kern="0" dirty="0">
                <a:solidFill>
                  <a:schemeClr val="tx1"/>
                </a:solidFill>
                <a:latin typeface="Arial" panose="020B0604020202020204" pitchFamily="34" charset="0"/>
                <a:cs typeface="Arial" panose="020B0604020202020204" pitchFamily="34" charset="0"/>
              </a:rPr>
              <a:t>profiles, the </a:t>
            </a:r>
            <a:r>
              <a:rPr lang="en-US" sz="1200" kern="0" dirty="0" smtClean="0">
                <a:solidFill>
                  <a:schemeClr val="tx1"/>
                </a:solidFill>
                <a:latin typeface="Arial" panose="020B0604020202020204" pitchFamily="34" charset="0"/>
                <a:cs typeface="Arial" panose="020B0604020202020204" pitchFamily="34" charset="0"/>
              </a:rPr>
              <a:t>AE ratio is </a:t>
            </a:r>
            <a:r>
              <a:rPr lang="en-US" sz="1200" kern="0" dirty="0">
                <a:solidFill>
                  <a:schemeClr val="tx1"/>
                </a:solidFill>
                <a:latin typeface="Arial" panose="020B0604020202020204" pitchFamily="34" charset="0"/>
                <a:cs typeface="Arial" panose="020B0604020202020204" pitchFamily="34" charset="0"/>
              </a:rPr>
              <a:t>expected to continue to be over threshold levels in future </a:t>
            </a:r>
            <a:r>
              <a:rPr lang="en-US" sz="1200" kern="0" dirty="0" smtClean="0">
                <a:solidFill>
                  <a:schemeClr val="tx1"/>
                </a:solidFill>
                <a:latin typeface="Arial" panose="020B0604020202020204" pitchFamily="34" charset="0"/>
                <a:cs typeface="Arial" panose="020B0604020202020204" pitchFamily="34" charset="0"/>
              </a:rPr>
              <a:t>months</a:t>
            </a:r>
            <a:endParaRPr lang="en-US" sz="1200" kern="0" dirty="0">
              <a:solidFill>
                <a:schemeClr val="tx1"/>
              </a:solidFill>
              <a:latin typeface="Arial" panose="020B0604020202020204" pitchFamily="34" charset="0"/>
              <a:cs typeface="Arial" panose="020B0604020202020204" pitchFamily="34" charset="0"/>
            </a:endParaRPr>
          </a:p>
        </p:txBody>
      </p:sp>
      <p:sp>
        <p:nvSpPr>
          <p:cNvPr id="49" name="TextBox 48"/>
          <p:cNvSpPr txBox="1"/>
          <p:nvPr/>
        </p:nvSpPr>
        <p:spPr>
          <a:xfrm>
            <a:off x="364298" y="1463392"/>
            <a:ext cx="4105225" cy="370614"/>
          </a:xfrm>
          <a:prstGeom prst="rect">
            <a:avLst/>
          </a:prstGeom>
          <a:noFill/>
        </p:spPr>
        <p:txBody>
          <a:bodyPr vert="horz" wrap="square" lIns="0" tIns="0" rIns="0" bIns="0" rtlCol="0" anchor="t" anchorCtr="0">
            <a:spAutoFit/>
          </a:bodyPr>
          <a:lstStyle/>
          <a:p>
            <a:pPr algn="l"/>
            <a:r>
              <a:rPr lang="en-GB" sz="1400" b="1" dirty="0" smtClean="0">
                <a:solidFill>
                  <a:srgbClr val="FF0000"/>
                </a:solidFill>
              </a:rPr>
              <a:t>SBNA historical Asset Encumbrance ratio</a:t>
            </a:r>
            <a:endParaRPr lang="en-GB" sz="1400" b="1" baseline="30000" dirty="0" smtClean="0">
              <a:solidFill>
                <a:srgbClr val="FF0000"/>
              </a:solidFill>
            </a:endParaRPr>
          </a:p>
          <a:p>
            <a:pPr algn="l"/>
            <a:r>
              <a:rPr lang="en-GB" sz="1400" dirty="0">
                <a:solidFill>
                  <a:srgbClr val="FF0000"/>
                </a:solidFill>
              </a:rPr>
              <a:t>%</a:t>
            </a:r>
          </a:p>
        </p:txBody>
      </p:sp>
      <p:cxnSp>
        <p:nvCxnSpPr>
          <p:cNvPr id="71" name="Straight Connector 70"/>
          <p:cNvCxnSpPr/>
          <p:nvPr/>
        </p:nvCxnSpPr>
        <p:spPr>
          <a:xfrm>
            <a:off x="4781074" y="1527536"/>
            <a:ext cx="0" cy="4480560"/>
          </a:xfrm>
          <a:prstGeom prst="line">
            <a:avLst/>
          </a:prstGeom>
          <a:ln>
            <a:solidFill>
              <a:schemeClr val="bg2"/>
            </a:solidFill>
            <a:tailEnd type="none"/>
          </a:ln>
        </p:spPr>
        <p:style>
          <a:lnRef idx="1">
            <a:schemeClr val="accent1"/>
          </a:lnRef>
          <a:fillRef idx="0">
            <a:schemeClr val="accent1"/>
          </a:fillRef>
          <a:effectRef idx="0">
            <a:schemeClr val="accent1"/>
          </a:effectRef>
          <a:fontRef idx="minor">
            <a:schemeClr val="tx1"/>
          </a:fontRef>
        </p:style>
      </p:cxnSp>
      <p:sp>
        <p:nvSpPr>
          <p:cNvPr id="32" name="Content Placeholder 4"/>
          <p:cNvSpPr>
            <a:spLocks noGrp="1"/>
          </p:cNvSpPr>
          <p:nvPr>
            <p:ph sz="quarter" idx="11"/>
          </p:nvPr>
        </p:nvSpPr>
        <p:spPr/>
        <p:txBody>
          <a:bodyPr/>
          <a:lstStyle/>
          <a:p>
            <a:r>
              <a:rPr lang="en-US" dirty="0"/>
              <a:t>Calibration: </a:t>
            </a:r>
            <a:r>
              <a:rPr lang="en-US" b="0" dirty="0"/>
              <a:t>Asset </a:t>
            </a:r>
            <a:r>
              <a:rPr lang="en-US" b="0" dirty="0" smtClean="0"/>
              <a:t>Encumbrance</a:t>
            </a:r>
            <a:endParaRPr lang="en-GB" dirty="0"/>
          </a:p>
        </p:txBody>
      </p:sp>
      <p:grpSp>
        <p:nvGrpSpPr>
          <p:cNvPr id="33" name="Group 32"/>
          <p:cNvGrpSpPr/>
          <p:nvPr/>
        </p:nvGrpSpPr>
        <p:grpSpPr>
          <a:xfrm>
            <a:off x="443921" y="72184"/>
            <a:ext cx="3975430" cy="189008"/>
            <a:chOff x="403281" y="164517"/>
            <a:chExt cx="3975430" cy="189008"/>
          </a:xfrm>
        </p:grpSpPr>
        <p:sp>
          <p:nvSpPr>
            <p:cNvPr id="34" name="Text Box 75"/>
            <p:cNvSpPr txBox="1">
              <a:spLocks noChangeArrowheads="1"/>
            </p:cNvSpPr>
            <p:nvPr/>
          </p:nvSpPr>
          <p:spPr bwMode="gray">
            <a:xfrm>
              <a:off x="636148" y="166688"/>
              <a:ext cx="3742563" cy="184666"/>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none" lIns="0" tIns="0" rIns="0" bIns="0">
              <a:spAutoFit/>
            </a:bodyPr>
            <a:lstStyle/>
            <a:p>
              <a:pPr algn="l">
                <a:lnSpc>
                  <a:spcPct val="100000"/>
                </a:lnSpc>
              </a:pPr>
              <a:r>
                <a:rPr lang="en-US" sz="1200" dirty="0">
                  <a:solidFill>
                    <a:srgbClr val="FF0000"/>
                  </a:solidFill>
                </a:rPr>
                <a:t>Liquidity/funding risk: </a:t>
              </a:r>
              <a:r>
                <a:rPr lang="en-US" sz="1200" dirty="0">
                  <a:solidFill>
                    <a:schemeClr val="accent1"/>
                  </a:solidFill>
                </a:rPr>
                <a:t>Calibration – </a:t>
              </a:r>
              <a:r>
                <a:rPr lang="en-US" sz="1200" dirty="0" smtClean="0">
                  <a:solidFill>
                    <a:srgbClr val="FF0000"/>
                  </a:solidFill>
                </a:rPr>
                <a:t>Asset Encumbrance</a:t>
              </a:r>
              <a:endParaRPr lang="en-US" sz="1200" dirty="0">
                <a:solidFill>
                  <a:srgbClr val="FF0000"/>
                </a:solidFill>
              </a:endParaRPr>
            </a:p>
          </p:txBody>
        </p:sp>
        <p:sp>
          <p:nvSpPr>
            <p:cNvPr id="35" name="Oval 34"/>
            <p:cNvSpPr/>
            <p:nvPr/>
          </p:nvSpPr>
          <p:spPr bwMode="auto">
            <a:xfrm>
              <a:off x="403281" y="164517"/>
              <a:ext cx="189008" cy="189008"/>
            </a:xfrm>
            <a:prstGeom prst="ellipse">
              <a:avLst/>
            </a:prstGeom>
            <a:solidFill>
              <a:srgbClr val="FF000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lang="en-US" b="1" dirty="0">
                  <a:solidFill>
                    <a:schemeClr val="bg1"/>
                  </a:solidFill>
                  <a:latin typeface="Arial" panose="020B0604020202020204" pitchFamily="34" charset="0"/>
                  <a:ea typeface="ＭＳ Ｐゴシック" pitchFamily="-112" charset="-128"/>
                  <a:cs typeface="Arial" panose="020B0604020202020204" pitchFamily="34" charset="0"/>
                </a:rPr>
                <a:t>4</a:t>
              </a:r>
              <a:endParaRPr kumimoji="0" lang="en-US" b="1" i="0" u="none" strike="noStrike" cap="none" normalizeH="0" baseline="0" dirty="0">
                <a:ln>
                  <a:noFill/>
                </a:ln>
                <a:solidFill>
                  <a:schemeClr val="bg1"/>
                </a:solidFill>
                <a:effectLst/>
                <a:latin typeface="Arial" panose="020B0604020202020204" pitchFamily="34" charset="0"/>
                <a:ea typeface="ＭＳ Ｐゴシック" pitchFamily="-112" charset="-128"/>
                <a:cs typeface="Arial" panose="020B0604020202020204" pitchFamily="34" charset="0"/>
              </a:endParaRPr>
            </a:p>
          </p:txBody>
        </p:sp>
      </p:grpSp>
      <p:cxnSp>
        <p:nvCxnSpPr>
          <p:cNvPr id="57" name="Straight Connector 56"/>
          <p:cNvCxnSpPr/>
          <p:nvPr/>
        </p:nvCxnSpPr>
        <p:spPr bwMode="auto">
          <a:xfrm flipH="1">
            <a:off x="582822" y="1995670"/>
            <a:ext cx="3842309" cy="0"/>
          </a:xfrm>
          <a:prstGeom prst="line">
            <a:avLst/>
          </a:prstGeom>
          <a:solidFill>
            <a:schemeClr val="accent1"/>
          </a:solidFill>
          <a:ln w="19050" cap="flat" cmpd="sng" algn="ctr">
            <a:solidFill>
              <a:schemeClr val="accent1"/>
            </a:solidFill>
            <a:prstDash val="solid"/>
            <a:round/>
            <a:headEnd type="none" w="med" len="med"/>
            <a:tailEnd type="none" w="med" len="med"/>
          </a:ln>
          <a:effectLst/>
        </p:spPr>
      </p:cxnSp>
      <p:cxnSp>
        <p:nvCxnSpPr>
          <p:cNvPr id="59" name="Straight Connector 58"/>
          <p:cNvCxnSpPr/>
          <p:nvPr/>
        </p:nvCxnSpPr>
        <p:spPr bwMode="auto">
          <a:xfrm>
            <a:off x="582822" y="2347081"/>
            <a:ext cx="3842309" cy="0"/>
          </a:xfrm>
          <a:prstGeom prst="line">
            <a:avLst/>
          </a:prstGeom>
          <a:solidFill>
            <a:schemeClr val="accent1"/>
          </a:solidFill>
          <a:ln w="19050" cap="flat" cmpd="sng" algn="ctr">
            <a:solidFill>
              <a:srgbClr val="FFC000"/>
            </a:solidFill>
            <a:prstDash val="solid"/>
            <a:round/>
            <a:headEnd type="none" w="med" len="med"/>
            <a:tailEnd type="none" w="med" len="med"/>
          </a:ln>
          <a:effectLst/>
        </p:spPr>
      </p:cxnSp>
      <p:sp>
        <p:nvSpPr>
          <p:cNvPr id="72" name="TextBox 71"/>
          <p:cNvSpPr txBox="1"/>
          <p:nvPr/>
        </p:nvSpPr>
        <p:spPr>
          <a:xfrm>
            <a:off x="4080330" y="1796368"/>
            <a:ext cx="741648" cy="153888"/>
          </a:xfrm>
          <a:prstGeom prst="rect">
            <a:avLst/>
          </a:prstGeom>
          <a:noFill/>
        </p:spPr>
        <p:txBody>
          <a:bodyPr wrap="square" lIns="0" tIns="0" rIns="0" bIns="0" rtlCol="0">
            <a:spAutoFit/>
          </a:bodyPr>
          <a:lstStyle/>
          <a:p>
            <a:pPr algn="l">
              <a:lnSpc>
                <a:spcPct val="100000"/>
              </a:lnSpc>
            </a:pPr>
            <a:r>
              <a:rPr lang="en-US" b="1" dirty="0" smtClean="0">
                <a:solidFill>
                  <a:schemeClr val="accent1"/>
                </a:solidFill>
                <a:latin typeface="Arial" panose="020B0604020202020204" pitchFamily="34" charset="0"/>
                <a:cs typeface="Arial" panose="020B0604020202020204" pitchFamily="34" charset="0"/>
              </a:rPr>
              <a:t>Red 40%</a:t>
            </a:r>
            <a:endParaRPr lang="en-US" b="1" dirty="0">
              <a:solidFill>
                <a:schemeClr val="accent1"/>
              </a:solidFill>
              <a:latin typeface="Arial" panose="020B0604020202020204" pitchFamily="34" charset="0"/>
              <a:cs typeface="Arial" panose="020B0604020202020204" pitchFamily="34" charset="0"/>
            </a:endParaRPr>
          </a:p>
        </p:txBody>
      </p:sp>
      <p:sp>
        <p:nvSpPr>
          <p:cNvPr id="73" name="TextBox 72"/>
          <p:cNvSpPr txBox="1"/>
          <p:nvPr/>
        </p:nvSpPr>
        <p:spPr>
          <a:xfrm>
            <a:off x="4080330" y="2397531"/>
            <a:ext cx="784824" cy="153888"/>
          </a:xfrm>
          <a:prstGeom prst="rect">
            <a:avLst/>
          </a:prstGeom>
          <a:noFill/>
        </p:spPr>
        <p:txBody>
          <a:bodyPr wrap="square" lIns="0" tIns="0" rIns="0" bIns="0" rtlCol="0">
            <a:spAutoFit/>
          </a:bodyPr>
          <a:lstStyle>
            <a:defPPr>
              <a:defRPr lang="en-GB"/>
            </a:defPPr>
            <a:lvl1pPr algn="l">
              <a:lnSpc>
                <a:spcPct val="100000"/>
              </a:lnSpc>
              <a:defRPr b="1">
                <a:solidFill>
                  <a:schemeClr val="accent1"/>
                </a:solidFill>
                <a:latin typeface="Arial" panose="020B0604020202020204" pitchFamily="34" charset="0"/>
                <a:cs typeface="Arial" panose="020B0604020202020204" pitchFamily="34" charset="0"/>
              </a:defRPr>
            </a:lvl1pPr>
          </a:lstStyle>
          <a:p>
            <a:r>
              <a:rPr lang="en-US" dirty="0">
                <a:solidFill>
                  <a:srgbClr val="FFC000"/>
                </a:solidFill>
              </a:rPr>
              <a:t>Amber </a:t>
            </a:r>
            <a:r>
              <a:rPr lang="en-US" dirty="0" smtClean="0">
                <a:solidFill>
                  <a:srgbClr val="FFC000"/>
                </a:solidFill>
              </a:rPr>
              <a:t>35%</a:t>
            </a:r>
            <a:endParaRPr lang="en-US" dirty="0">
              <a:solidFill>
                <a:srgbClr val="FFC000"/>
              </a:solidFill>
            </a:endParaRPr>
          </a:p>
        </p:txBody>
      </p:sp>
      <mc:AlternateContent xmlns:mc="http://schemas.openxmlformats.org/markup-compatibility/2006" xmlns:a14="http://schemas.microsoft.com/office/drawing/2010/main">
        <mc:Choice Requires="a14">
          <p:sp>
            <p:nvSpPr>
              <p:cNvPr id="14" name="TextBox 13"/>
              <p:cNvSpPr txBox="1"/>
              <p:nvPr/>
            </p:nvSpPr>
            <p:spPr>
              <a:xfrm>
                <a:off x="5162550" y="2939973"/>
                <a:ext cx="4101181" cy="3942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100" b="0" i="1" smtClean="0">
                          <a:latin typeface="Cambria Math"/>
                        </a:rPr>
                        <m:t> </m:t>
                      </m:r>
                      <m:f>
                        <m:fPr>
                          <m:ctrlPr>
                            <a:rPr lang="en-US" sz="1100" b="0" i="1" smtClean="0">
                              <a:latin typeface="Cambria Math"/>
                            </a:rPr>
                          </m:ctrlPr>
                        </m:fPr>
                        <m:num>
                          <m:r>
                            <a:rPr lang="en-US" sz="1100" b="0" i="1" smtClean="0">
                              <a:latin typeface="Cambria Math"/>
                            </a:rPr>
                            <m:t>𝑡𝑜𝑡𝑎𝑙</m:t>
                          </m:r>
                          <m:r>
                            <a:rPr lang="en-US" sz="1100" b="0" i="1" smtClean="0">
                              <a:latin typeface="Cambria Math"/>
                            </a:rPr>
                            <m:t> </m:t>
                          </m:r>
                          <m:r>
                            <a:rPr lang="en-US" sz="1100" b="0" i="1" smtClean="0">
                              <a:latin typeface="Cambria Math"/>
                            </a:rPr>
                            <m:t>𝑒𝑛𝑐𝑢𝑚𝑏𝑒𝑟𝑒𝑑</m:t>
                          </m:r>
                          <m:r>
                            <a:rPr lang="en-US" sz="1100" b="0" i="1" smtClean="0">
                              <a:latin typeface="Cambria Math"/>
                            </a:rPr>
                            <m:t> </m:t>
                          </m:r>
                          <m:r>
                            <a:rPr lang="en-US" sz="1100" b="0" i="1" smtClean="0">
                              <a:latin typeface="Cambria Math"/>
                            </a:rPr>
                            <m:t>𝑎𝑠𝑠𝑒𝑡</m:t>
                          </m:r>
                          <m:r>
                            <a:rPr lang="en-US" sz="1100" b="0" i="1" smtClean="0">
                              <a:latin typeface="Cambria Math"/>
                            </a:rPr>
                            <m:t>+</m:t>
                          </m:r>
                          <m:r>
                            <a:rPr lang="en-US" sz="1100" b="0" i="1" smtClean="0">
                              <a:latin typeface="Cambria Math"/>
                            </a:rPr>
                            <m:t>𝑡𝑜𝑡𝑎𝑙</m:t>
                          </m:r>
                          <m:r>
                            <a:rPr lang="en-US" sz="1100" b="0" i="1" smtClean="0">
                              <a:latin typeface="Cambria Math"/>
                            </a:rPr>
                            <m:t> </m:t>
                          </m:r>
                          <m:r>
                            <a:rPr lang="en-US" sz="1100" b="0" i="1" smtClean="0">
                              <a:latin typeface="Cambria Math"/>
                            </a:rPr>
                            <m:t>𝑐𝑜𝑙𝑙𝑎𝑡𝑒𝑟𝑎𝑙</m:t>
                          </m:r>
                          <m:r>
                            <a:rPr lang="en-US" sz="1100" b="0" i="1" smtClean="0">
                              <a:latin typeface="Cambria Math"/>
                            </a:rPr>
                            <m:t> </m:t>
                          </m:r>
                          <m:r>
                            <a:rPr lang="en-US" sz="1100" b="0" i="1" smtClean="0">
                              <a:latin typeface="Cambria Math"/>
                            </a:rPr>
                            <m:t>𝑟𝑒𝑐𝑒𝑖𝑣𝑒𝑑</m:t>
                          </m:r>
                          <m:r>
                            <a:rPr lang="en-US" sz="1100" b="0" i="1" smtClean="0">
                              <a:latin typeface="Cambria Math"/>
                            </a:rPr>
                            <m:t> </m:t>
                          </m:r>
                          <m:r>
                            <a:rPr lang="en-US" sz="1100" b="0" i="1" smtClean="0">
                              <a:latin typeface="Cambria Math"/>
                            </a:rPr>
                            <m:t>𝑟𝑒𝑢𝑠𝑒𝑑</m:t>
                          </m:r>
                        </m:num>
                        <m:den>
                          <m:r>
                            <a:rPr lang="en-US" sz="1100" b="0" i="1" smtClean="0">
                              <a:latin typeface="Cambria Math"/>
                            </a:rPr>
                            <m:t>𝑡𝑜𝑡𝑎𝑙</m:t>
                          </m:r>
                          <m:r>
                            <a:rPr lang="en-US" sz="1100" b="0" i="1" smtClean="0">
                              <a:latin typeface="Cambria Math"/>
                            </a:rPr>
                            <m:t> </m:t>
                          </m:r>
                          <m:r>
                            <a:rPr lang="en-US" sz="1100" b="0" i="1" smtClean="0">
                              <a:latin typeface="Cambria Math"/>
                            </a:rPr>
                            <m:t>𝑎𝑠𝑠𝑒𝑡𝑠</m:t>
                          </m:r>
                          <m:r>
                            <a:rPr lang="en-US" sz="1100" b="0" i="1" smtClean="0">
                              <a:latin typeface="Cambria Math"/>
                            </a:rPr>
                            <m:t>+</m:t>
                          </m:r>
                          <m:r>
                            <a:rPr lang="en-US" sz="1100" b="0" i="1" smtClean="0">
                              <a:latin typeface="Cambria Math"/>
                            </a:rPr>
                            <m:t>𝑡𝑜𝑡𝑎𝑙</m:t>
                          </m:r>
                          <m:r>
                            <a:rPr lang="en-US" sz="1100" b="0" i="1" smtClean="0">
                              <a:latin typeface="Cambria Math"/>
                            </a:rPr>
                            <m:t> </m:t>
                          </m:r>
                          <m:r>
                            <a:rPr lang="en-US" sz="1100" b="0" i="1" smtClean="0">
                              <a:latin typeface="Cambria Math"/>
                            </a:rPr>
                            <m:t>𝑐𝑜𝑙𝑙𝑎𝑡𝑒𝑟𝑎𝑙</m:t>
                          </m:r>
                          <m:r>
                            <a:rPr lang="en-US" sz="1100" b="0" i="1" smtClean="0">
                              <a:latin typeface="Cambria Math"/>
                            </a:rPr>
                            <m:t> </m:t>
                          </m:r>
                          <m:r>
                            <a:rPr lang="en-US" sz="1100" b="0" i="1" smtClean="0">
                              <a:latin typeface="Cambria Math"/>
                            </a:rPr>
                            <m:t>𝑟𝑒𝑐𝑒𝑖𝑣𝑒𝑑</m:t>
                          </m:r>
                          <m:r>
                            <a:rPr lang="en-US" sz="1100" b="0" i="1" smtClean="0">
                              <a:latin typeface="Cambria Math"/>
                            </a:rPr>
                            <m:t> </m:t>
                          </m:r>
                          <m:r>
                            <a:rPr lang="en-US" sz="1100" b="0" i="1" smtClean="0">
                              <a:latin typeface="Cambria Math"/>
                            </a:rPr>
                            <m:t>𝑎𝑣𝑎𝑖𝑙𝑎𝑏𝑙𝑒</m:t>
                          </m:r>
                          <m:r>
                            <a:rPr lang="en-US" sz="1100" b="0" i="1" smtClean="0">
                              <a:latin typeface="Cambria Math"/>
                            </a:rPr>
                            <m:t> </m:t>
                          </m:r>
                          <m:r>
                            <a:rPr lang="en-US" sz="1100" b="0" i="1" smtClean="0">
                              <a:latin typeface="Cambria Math"/>
                            </a:rPr>
                            <m:t>𝑓𝑜𝑟</m:t>
                          </m:r>
                          <m:r>
                            <a:rPr lang="en-US" sz="1100" b="0" i="1" smtClean="0">
                              <a:latin typeface="Cambria Math"/>
                            </a:rPr>
                            <m:t> </m:t>
                          </m:r>
                          <m:r>
                            <a:rPr lang="en-US" sz="1100" b="0" i="1" smtClean="0">
                              <a:latin typeface="Cambria Math"/>
                            </a:rPr>
                            <m:t>𝑒𝑛𝑐𝑢𝑚𝑏𝑟𝑎𝑛𝑐𝑒</m:t>
                          </m:r>
                        </m:den>
                      </m:f>
                    </m:oMath>
                  </m:oMathPara>
                </a14:m>
                <a:endParaRPr lang="en-US" sz="1100" dirty="0"/>
              </a:p>
            </p:txBody>
          </p:sp>
        </mc:Choice>
        <mc:Fallback xmlns="">
          <p:sp>
            <p:nvSpPr>
              <p:cNvPr id="14" name="TextBox 13"/>
              <p:cNvSpPr txBox="1">
                <a:spLocks noRot="1" noChangeAspect="1" noMove="1" noResize="1" noEditPoints="1" noAdjustHandles="1" noChangeArrowheads="1" noChangeShapeType="1" noTextEdit="1"/>
              </p:cNvSpPr>
              <p:nvPr/>
            </p:nvSpPr>
            <p:spPr>
              <a:xfrm>
                <a:off x="5162550" y="2939973"/>
                <a:ext cx="4101181" cy="394275"/>
              </a:xfrm>
              <a:prstGeom prst="rect">
                <a:avLst/>
              </a:prstGeom>
              <a:blipFill rotWithShape="1">
                <a:blip r:embed="rId17"/>
                <a:stretch>
                  <a:fillRect l="-2526" r="-2229" b="-6154"/>
                </a:stretch>
              </a:blipFill>
            </p:spPr>
            <p:txBody>
              <a:bodyPr/>
              <a:lstStyle/>
              <a:p>
                <a:r>
                  <a:rPr lang="en-US">
                    <a:noFill/>
                  </a:rPr>
                  <a:t> </a:t>
                </a:r>
              </a:p>
            </p:txBody>
          </p:sp>
        </mc:Fallback>
      </mc:AlternateContent>
      <p:sp>
        <p:nvSpPr>
          <p:cNvPr id="51" name="TextBox 50"/>
          <p:cNvSpPr txBox="1"/>
          <p:nvPr/>
        </p:nvSpPr>
        <p:spPr>
          <a:xfrm>
            <a:off x="5159375" y="1464500"/>
            <a:ext cx="3962400" cy="215444"/>
          </a:xfrm>
          <a:prstGeom prst="rect">
            <a:avLst/>
          </a:prstGeom>
          <a:noFill/>
        </p:spPr>
        <p:txBody>
          <a:bodyPr vert="horz" wrap="square" lIns="0" tIns="0" rIns="0" bIns="0" rtlCol="0" anchor="t" anchorCtr="0">
            <a:spAutoFit/>
          </a:bodyPr>
          <a:lstStyle/>
          <a:p>
            <a:pPr algn="l">
              <a:lnSpc>
                <a:spcPct val="100000"/>
              </a:lnSpc>
              <a:spcBef>
                <a:spcPts val="0"/>
              </a:spcBef>
              <a:spcAft>
                <a:spcPts val="0"/>
              </a:spcAft>
            </a:pPr>
            <a:r>
              <a:rPr lang="en-US" sz="1400" b="1" dirty="0" smtClean="0">
                <a:solidFill>
                  <a:schemeClr val="accent1"/>
                </a:solidFill>
                <a:latin typeface="Arial" panose="020B0604020202020204" pitchFamily="34" charset="0"/>
                <a:cs typeface="Arial" panose="020B0604020202020204" pitchFamily="34" charset="0"/>
              </a:rPr>
              <a:t>Calibration approach</a:t>
            </a:r>
          </a:p>
        </p:txBody>
      </p:sp>
      <p:sp>
        <p:nvSpPr>
          <p:cNvPr id="25" name="Footnote"/>
          <p:cNvSpPr/>
          <p:nvPr/>
        </p:nvSpPr>
        <p:spPr bwMode="auto">
          <a:xfrm>
            <a:off x="1889851" y="6338685"/>
            <a:ext cx="6814003"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spAutoFit/>
          </a:bodyPr>
          <a:lstStyle/>
          <a:p>
            <a:pPr marL="0" lvl="1" algn="l">
              <a:lnSpc>
                <a:spcPct val="100000"/>
              </a:lnSpc>
              <a:spcBef>
                <a:spcPts val="0"/>
              </a:spcBef>
              <a:spcAft>
                <a:spcPts val="0"/>
              </a:spcAft>
            </a:pPr>
            <a:r>
              <a:rPr lang="en-US" sz="800" dirty="0">
                <a:sym typeface="Arial"/>
              </a:rPr>
              <a:t>Source: “2016 RAS non-CCAR-linked metrics - SBNA.xlsx” </a:t>
            </a:r>
          </a:p>
        </p:txBody>
      </p:sp>
    </p:spTree>
    <p:extLst>
      <p:ext uri="{BB962C8B-B14F-4D97-AF65-F5344CB8AC3E}">
        <p14:creationId xmlns:p14="http://schemas.microsoft.com/office/powerpoint/2010/main" val="15544557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hidden="1"/>
          <p:cNvGraphicFramePr>
            <a:graphicFrameLocks noChangeAspect="1"/>
          </p:cNvGraphicFramePr>
          <p:nvPr>
            <p:custDataLst>
              <p:tags r:id="rId2"/>
            </p:custDataLst>
            <p:extLst>
              <p:ext uri="{D42A27DB-BD31-4B8C-83A1-F6EECF244321}">
                <p14:modId xmlns:p14="http://schemas.microsoft.com/office/powerpoint/2010/main" val="534931699"/>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96100" name="think-cell Slide" r:id="rId20" imgW="270" imgH="270" progId="TCLayout.ActiveDocument.1">
                  <p:embed/>
                </p:oleObj>
              </mc:Choice>
              <mc:Fallback>
                <p:oleObj name="think-cell Slide" r:id="rId20" imgW="270" imgH="270" progId="TCLayout.ActiveDocument.1">
                  <p:embed/>
                  <p:pic>
                    <p:nvPicPr>
                      <p:cNvPr id="0" name=""/>
                      <p:cNvPicPr/>
                      <p:nvPr/>
                    </p:nvPicPr>
                    <p:blipFill>
                      <a:blip r:embed="rId21"/>
                      <a:stretch>
                        <a:fillRect/>
                      </a:stretch>
                    </p:blipFill>
                    <p:spPr>
                      <a:xfrm>
                        <a:off x="1588" y="1588"/>
                        <a:ext cx="1587" cy="1587"/>
                      </a:xfrm>
                      <a:prstGeom prst="rect">
                        <a:avLst/>
                      </a:prstGeom>
                    </p:spPr>
                  </p:pic>
                </p:oleObj>
              </mc:Fallback>
            </mc:AlternateContent>
          </a:graphicData>
        </a:graphic>
      </p:graphicFrame>
      <p:sp>
        <p:nvSpPr>
          <p:cNvPr id="5" name="Rectangle 4" hidden="1"/>
          <p:cNvSpPr/>
          <p:nvPr>
            <p:custDataLst>
              <p:tags r:id="rId3"/>
            </p:custDataLst>
          </p:nvPr>
        </p:nvSpPr>
        <p:spPr bwMode="auto">
          <a:xfrm>
            <a:off x="0" y="0"/>
            <a:ext cx="158750" cy="15875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0" tIns="0" rIns="0" bIns="0" numCol="1" spcCol="0" rtlCol="0" anchor="t" anchorCtr="0" compatLnSpc="1">
            <a:prstTxWarp prst="textNoShape">
              <a:avLst/>
            </a:prstTxWarp>
            <a:noAutofit/>
          </a:bodyPr>
          <a:lstStyle/>
          <a:p>
            <a:pPr algn="l" eaLnBrk="0" hangingPunct="0">
              <a:lnSpc>
                <a:spcPct val="100000"/>
              </a:lnSpc>
            </a:pPr>
            <a:endParaRPr kumimoji="0" lang="en-US" u="none" strike="noStrike" cap="none" normalizeH="0" dirty="0">
              <a:ln>
                <a:noFill/>
              </a:ln>
              <a:solidFill>
                <a:schemeClr val="tx1"/>
              </a:solidFill>
              <a:effectLst/>
              <a:latin typeface="Arial"/>
              <a:cs typeface="Arial"/>
              <a:sym typeface="Arial"/>
            </a:endParaRPr>
          </a:p>
        </p:txBody>
      </p:sp>
      <p:sp>
        <p:nvSpPr>
          <p:cNvPr id="20" name="Content Placeholder 4"/>
          <p:cNvSpPr txBox="1">
            <a:spLocks/>
          </p:cNvSpPr>
          <p:nvPr/>
        </p:nvSpPr>
        <p:spPr>
          <a:xfrm>
            <a:off x="5159375" y="2232519"/>
            <a:ext cx="4087813" cy="2154436"/>
          </a:xfrm>
          <a:prstGeom prst="rect">
            <a:avLst/>
          </a:prstGeom>
        </p:spPr>
        <p:txBody>
          <a:bodyPr wrap="square" lIns="0" tIns="0" rIns="0" bIns="0">
            <a:spAutoFit/>
          </a:bodyPr>
          <a:lstStyle>
            <a:lvl1pPr marL="153988" indent="-153988" algn="l" rtl="0" eaLnBrk="1" fontAlgn="base" hangingPunct="1">
              <a:spcBef>
                <a:spcPct val="20000"/>
              </a:spcBef>
              <a:spcAft>
                <a:spcPct val="0"/>
              </a:spcAft>
              <a:defRPr sz="1600">
                <a:solidFill>
                  <a:schemeClr val="tx2"/>
                </a:solidFill>
                <a:latin typeface="+mn-lt"/>
                <a:ea typeface="+mn-ea"/>
                <a:cs typeface="+mn-cs"/>
              </a:defRPr>
            </a:lvl1pPr>
            <a:lvl2pPr marL="461963" indent="-231775" algn="l" rtl="0" eaLnBrk="1" fontAlgn="base" hangingPunct="1">
              <a:lnSpc>
                <a:spcPct val="120000"/>
              </a:lnSpc>
              <a:spcBef>
                <a:spcPct val="20000"/>
              </a:spcBef>
              <a:spcAft>
                <a:spcPct val="0"/>
              </a:spcAft>
              <a:buClr>
                <a:schemeClr val="tx1"/>
              </a:buClr>
              <a:buFont typeface="Wingdings" pitchFamily="2" charset="2"/>
              <a:buChar char="§"/>
              <a:defRPr sz="1400">
                <a:solidFill>
                  <a:schemeClr val="tx2"/>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200">
                <a:solidFill>
                  <a:schemeClr val="tx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tx2"/>
                </a:solidFill>
                <a:latin typeface="Arial" charset="0"/>
                <a:ea typeface="+mn-ea"/>
                <a:cs typeface="+mn-cs"/>
              </a:defRPr>
            </a:lvl4pPr>
            <a:lvl5pPr marL="857250" indent="-115888" algn="l" rtl="0" eaLnBrk="1" fontAlgn="base" hangingPunct="1">
              <a:spcBef>
                <a:spcPct val="20000"/>
              </a:spcBef>
              <a:spcAft>
                <a:spcPct val="0"/>
              </a:spcAft>
              <a:buClr>
                <a:schemeClr val="tx1"/>
              </a:buClr>
              <a:defRPr sz="800">
                <a:solidFill>
                  <a:schemeClr val="tx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171450" lvl="1" indent="-171450">
              <a:lnSpc>
                <a:spcPct val="100000"/>
              </a:lnSpc>
              <a:spcBef>
                <a:spcPts val="600"/>
              </a:spcBef>
              <a:spcAft>
                <a:spcPts val="0"/>
              </a:spcAft>
              <a:buClrTx/>
              <a:buFont typeface="Arial" panose="020B0604020202020204" pitchFamily="34" charset="0"/>
              <a:buChar char="•"/>
            </a:pPr>
            <a:r>
              <a:rPr lang="en-US" sz="1200" kern="0" dirty="0" smtClean="0">
                <a:solidFill>
                  <a:schemeClr val="tx1"/>
                </a:solidFill>
                <a:latin typeface="Arial" panose="020B0604020202020204" pitchFamily="34" charset="0"/>
                <a:cs typeface="Arial" panose="020B0604020202020204" pitchFamily="34" charset="0"/>
              </a:rPr>
              <a:t>The metric is a common industry measurement, calculated as: </a:t>
            </a:r>
          </a:p>
          <a:p>
            <a:pPr marL="0" lvl="1" indent="0">
              <a:lnSpc>
                <a:spcPct val="100000"/>
              </a:lnSpc>
              <a:spcBef>
                <a:spcPts val="600"/>
              </a:spcBef>
              <a:spcAft>
                <a:spcPts val="0"/>
              </a:spcAft>
              <a:buClrTx/>
              <a:buNone/>
            </a:pPr>
            <a:endParaRPr lang="en-US" sz="1200" kern="0" dirty="0" smtClean="0">
              <a:solidFill>
                <a:schemeClr val="tx1"/>
              </a:solidFill>
              <a:latin typeface="Arial" panose="020B0604020202020204" pitchFamily="34" charset="0"/>
              <a:cs typeface="Arial" panose="020B0604020202020204" pitchFamily="34" charset="0"/>
            </a:endParaRPr>
          </a:p>
          <a:p>
            <a:pPr marL="171450" lvl="1" indent="-171450">
              <a:lnSpc>
                <a:spcPct val="100000"/>
              </a:lnSpc>
              <a:spcBef>
                <a:spcPts val="600"/>
              </a:spcBef>
              <a:spcAft>
                <a:spcPts val="0"/>
              </a:spcAft>
              <a:buClrTx/>
              <a:buFont typeface="Arial" panose="020B0604020202020204" pitchFamily="34" charset="0"/>
              <a:buChar char="•"/>
            </a:pPr>
            <a:endParaRPr lang="en-US" sz="1200" kern="0" dirty="0" smtClean="0">
              <a:solidFill>
                <a:schemeClr val="tx1"/>
              </a:solidFill>
              <a:latin typeface="Arial" panose="020B0604020202020204" pitchFamily="34" charset="0"/>
              <a:cs typeface="Arial" panose="020B0604020202020204" pitchFamily="34" charset="0"/>
            </a:endParaRPr>
          </a:p>
          <a:p>
            <a:pPr marL="171450" lvl="1" indent="-171450">
              <a:lnSpc>
                <a:spcPct val="100000"/>
              </a:lnSpc>
              <a:spcBef>
                <a:spcPts val="600"/>
              </a:spcBef>
              <a:spcAft>
                <a:spcPts val="0"/>
              </a:spcAft>
              <a:buClrTx/>
              <a:buFont typeface="Arial" panose="020B0604020202020204" pitchFamily="34" charset="0"/>
              <a:buChar char="•"/>
            </a:pPr>
            <a:r>
              <a:rPr lang="en-US" sz="1200" dirty="0"/>
              <a:t>If the ratio is too high, </a:t>
            </a:r>
            <a:r>
              <a:rPr lang="en-US" sz="1200" dirty="0" smtClean="0"/>
              <a:t>SBNA might </a:t>
            </a:r>
            <a:r>
              <a:rPr lang="en-US" sz="1200" dirty="0"/>
              <a:t>not have enough liquidity to cover any </a:t>
            </a:r>
            <a:r>
              <a:rPr lang="en-US" sz="1200" dirty="0" smtClean="0"/>
              <a:t>unforeseen </a:t>
            </a:r>
            <a:r>
              <a:rPr lang="en-US" sz="1200" dirty="0"/>
              <a:t>fund requirements</a:t>
            </a:r>
            <a:endParaRPr lang="en-US" sz="1200" kern="0" dirty="0" smtClean="0">
              <a:solidFill>
                <a:schemeClr val="tx1"/>
              </a:solidFill>
              <a:latin typeface="Arial" panose="020B0604020202020204" pitchFamily="34" charset="0"/>
              <a:cs typeface="Arial" panose="020B0604020202020204" pitchFamily="34" charset="0"/>
            </a:endParaRPr>
          </a:p>
          <a:p>
            <a:pPr marL="171450" lvl="1" indent="-171450">
              <a:lnSpc>
                <a:spcPct val="100000"/>
              </a:lnSpc>
              <a:spcBef>
                <a:spcPts val="600"/>
              </a:spcBef>
              <a:spcAft>
                <a:spcPts val="0"/>
              </a:spcAft>
              <a:buClrTx/>
              <a:buFont typeface="Arial" panose="020B0604020202020204" pitchFamily="34" charset="0"/>
              <a:buChar char="•"/>
            </a:pPr>
            <a:r>
              <a:rPr lang="en-US" sz="1200" kern="0" dirty="0" smtClean="0">
                <a:solidFill>
                  <a:schemeClr val="tx1"/>
                </a:solidFill>
                <a:latin typeface="Arial" panose="020B0604020202020204" pitchFamily="34" charset="0"/>
                <a:cs typeface="Arial" panose="020B0604020202020204" pitchFamily="34" charset="0"/>
              </a:rPr>
              <a:t>The amber trigger was anchored around the peak of ratio in the last 12 months (~97%); additional buffer and management assessment was used to set SBNA’s red limit of 100%</a:t>
            </a:r>
          </a:p>
        </p:txBody>
      </p:sp>
      <p:sp>
        <p:nvSpPr>
          <p:cNvPr id="21" name="Footnote"/>
          <p:cNvSpPr/>
          <p:nvPr/>
        </p:nvSpPr>
        <p:spPr bwMode="auto">
          <a:xfrm>
            <a:off x="1917700" y="6338685"/>
            <a:ext cx="5427980"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spAutoFit/>
          </a:bodyPr>
          <a:lstStyle/>
          <a:p>
            <a:pPr algn="l">
              <a:lnSpc>
                <a:spcPct val="100000"/>
              </a:lnSpc>
              <a:spcBef>
                <a:spcPts val="0"/>
              </a:spcBef>
              <a:spcAft>
                <a:spcPts val="0"/>
              </a:spcAft>
            </a:pPr>
            <a:r>
              <a:rPr lang="en-US" sz="800" dirty="0" smtClean="0">
                <a:latin typeface="Arial" panose="020B0604020202020204" pitchFamily="34" charset="0"/>
                <a:cs typeface="Arial" panose="020B0604020202020204" pitchFamily="34" charset="0"/>
                <a:sym typeface="Arial"/>
              </a:rPr>
              <a:t>Source: Email from </a:t>
            </a:r>
            <a:r>
              <a:rPr lang="en-US" sz="800" dirty="0"/>
              <a:t>Grimsby, Ronald </a:t>
            </a:r>
            <a:r>
              <a:rPr lang="en-US" sz="800" dirty="0" smtClean="0"/>
              <a:t> on May 23</a:t>
            </a:r>
            <a:r>
              <a:rPr lang="en-US" sz="800" baseline="30000" dirty="0" smtClean="0"/>
              <a:t>rd</a:t>
            </a:r>
            <a:r>
              <a:rPr lang="en-US" sz="800" dirty="0" smtClean="0"/>
              <a:t>, 2016</a:t>
            </a:r>
            <a:endParaRPr lang="en-US" sz="800" dirty="0" smtClean="0">
              <a:latin typeface="Arial" panose="020B0604020202020204" pitchFamily="34" charset="0"/>
              <a:cs typeface="Arial" panose="020B0604020202020204" pitchFamily="34" charset="0"/>
              <a:sym typeface="Arial"/>
            </a:endParaRPr>
          </a:p>
        </p:txBody>
      </p:sp>
      <p:sp>
        <p:nvSpPr>
          <p:cNvPr id="49" name="TextBox 48"/>
          <p:cNvSpPr txBox="1"/>
          <p:nvPr/>
        </p:nvSpPr>
        <p:spPr>
          <a:xfrm>
            <a:off x="364298" y="1463392"/>
            <a:ext cx="4105225" cy="370614"/>
          </a:xfrm>
          <a:prstGeom prst="rect">
            <a:avLst/>
          </a:prstGeom>
          <a:noFill/>
        </p:spPr>
        <p:txBody>
          <a:bodyPr vert="horz" wrap="square" lIns="0" tIns="0" rIns="0" bIns="0" rtlCol="0" anchor="t" anchorCtr="0">
            <a:spAutoFit/>
          </a:bodyPr>
          <a:lstStyle/>
          <a:p>
            <a:pPr algn="l"/>
            <a:r>
              <a:rPr lang="en-GB" sz="1400" b="1" dirty="0" smtClean="0">
                <a:solidFill>
                  <a:srgbClr val="FF0000"/>
                </a:solidFill>
              </a:rPr>
              <a:t>SBNA historical Loan to Deposit ratio</a:t>
            </a:r>
            <a:endParaRPr lang="en-GB" sz="1400" b="1" baseline="30000" dirty="0" smtClean="0">
              <a:solidFill>
                <a:srgbClr val="FF0000"/>
              </a:solidFill>
            </a:endParaRPr>
          </a:p>
          <a:p>
            <a:pPr algn="l"/>
            <a:r>
              <a:rPr lang="en-GB" sz="1400" dirty="0">
                <a:solidFill>
                  <a:srgbClr val="FF0000"/>
                </a:solidFill>
              </a:rPr>
              <a:t>%</a:t>
            </a:r>
          </a:p>
        </p:txBody>
      </p:sp>
      <p:sp>
        <p:nvSpPr>
          <p:cNvPr id="50" name="TextBox 49"/>
          <p:cNvSpPr txBox="1"/>
          <p:nvPr/>
        </p:nvSpPr>
        <p:spPr>
          <a:xfrm>
            <a:off x="5159375" y="1464500"/>
            <a:ext cx="3962400" cy="215444"/>
          </a:xfrm>
          <a:prstGeom prst="rect">
            <a:avLst/>
          </a:prstGeom>
          <a:noFill/>
        </p:spPr>
        <p:txBody>
          <a:bodyPr vert="horz" wrap="square" lIns="0" tIns="0" rIns="0" bIns="0" rtlCol="0" anchor="t" anchorCtr="0">
            <a:spAutoFit/>
          </a:bodyPr>
          <a:lstStyle/>
          <a:p>
            <a:pPr algn="l">
              <a:lnSpc>
                <a:spcPct val="100000"/>
              </a:lnSpc>
              <a:spcBef>
                <a:spcPts val="0"/>
              </a:spcBef>
              <a:spcAft>
                <a:spcPts val="0"/>
              </a:spcAft>
            </a:pPr>
            <a:r>
              <a:rPr lang="en-US" sz="1400" b="1" dirty="0" smtClean="0">
                <a:solidFill>
                  <a:schemeClr val="accent1"/>
                </a:solidFill>
                <a:latin typeface="Arial" panose="020B0604020202020204" pitchFamily="34" charset="0"/>
                <a:cs typeface="Arial" panose="020B0604020202020204" pitchFamily="34" charset="0"/>
              </a:rPr>
              <a:t>Calibration approach</a:t>
            </a:r>
          </a:p>
        </p:txBody>
      </p:sp>
      <p:cxnSp>
        <p:nvCxnSpPr>
          <p:cNvPr id="71" name="Straight Connector 70"/>
          <p:cNvCxnSpPr/>
          <p:nvPr/>
        </p:nvCxnSpPr>
        <p:spPr>
          <a:xfrm>
            <a:off x="4804252" y="1527536"/>
            <a:ext cx="0" cy="4480560"/>
          </a:xfrm>
          <a:prstGeom prst="line">
            <a:avLst/>
          </a:prstGeom>
          <a:ln>
            <a:solidFill>
              <a:schemeClr val="bg2"/>
            </a:solidFill>
            <a:tailEnd type="none"/>
          </a:ln>
        </p:spPr>
        <p:style>
          <a:lnRef idx="1">
            <a:schemeClr val="accent1"/>
          </a:lnRef>
          <a:fillRef idx="0">
            <a:schemeClr val="accent1"/>
          </a:fillRef>
          <a:effectRef idx="0">
            <a:schemeClr val="accent1"/>
          </a:effectRef>
          <a:fontRef idx="minor">
            <a:schemeClr val="tx1"/>
          </a:fontRef>
        </p:style>
      </p:cxnSp>
      <p:sp>
        <p:nvSpPr>
          <p:cNvPr id="32" name="Content Placeholder 4"/>
          <p:cNvSpPr>
            <a:spLocks noGrp="1"/>
          </p:cNvSpPr>
          <p:nvPr>
            <p:ph sz="quarter" idx="11"/>
          </p:nvPr>
        </p:nvSpPr>
        <p:spPr/>
        <p:txBody>
          <a:bodyPr/>
          <a:lstStyle/>
          <a:p>
            <a:r>
              <a:rPr lang="en-US" dirty="0"/>
              <a:t>Calibration: </a:t>
            </a:r>
            <a:r>
              <a:rPr lang="en-US" b="0" dirty="0" smtClean="0"/>
              <a:t>Loan to Deposit Ratio</a:t>
            </a:r>
            <a:endParaRPr lang="en-GB" dirty="0"/>
          </a:p>
        </p:txBody>
      </p:sp>
      <p:grpSp>
        <p:nvGrpSpPr>
          <p:cNvPr id="33" name="Group 32"/>
          <p:cNvGrpSpPr/>
          <p:nvPr/>
        </p:nvGrpSpPr>
        <p:grpSpPr>
          <a:xfrm>
            <a:off x="443921" y="72184"/>
            <a:ext cx="4084884" cy="189008"/>
            <a:chOff x="403281" y="164517"/>
            <a:chExt cx="4084884" cy="189008"/>
          </a:xfrm>
        </p:grpSpPr>
        <p:sp>
          <p:nvSpPr>
            <p:cNvPr id="34" name="Text Box 75"/>
            <p:cNvSpPr txBox="1">
              <a:spLocks noChangeArrowheads="1"/>
            </p:cNvSpPr>
            <p:nvPr/>
          </p:nvSpPr>
          <p:spPr bwMode="gray">
            <a:xfrm>
              <a:off x="636148" y="166688"/>
              <a:ext cx="3852017" cy="184666"/>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none" lIns="0" tIns="0" rIns="0" bIns="0">
              <a:spAutoFit/>
            </a:bodyPr>
            <a:lstStyle/>
            <a:p>
              <a:pPr algn="l">
                <a:lnSpc>
                  <a:spcPct val="100000"/>
                </a:lnSpc>
              </a:pPr>
              <a:r>
                <a:rPr lang="en-US" sz="1200" dirty="0">
                  <a:solidFill>
                    <a:srgbClr val="FF0000"/>
                  </a:solidFill>
                </a:rPr>
                <a:t>Liquidity/funding risk: </a:t>
              </a:r>
              <a:r>
                <a:rPr lang="en-US" sz="1200" dirty="0">
                  <a:solidFill>
                    <a:schemeClr val="accent1"/>
                  </a:solidFill>
                </a:rPr>
                <a:t>Calibration – </a:t>
              </a:r>
              <a:r>
                <a:rPr lang="en-US" sz="1200" dirty="0" smtClean="0">
                  <a:solidFill>
                    <a:srgbClr val="FF0000"/>
                  </a:solidFill>
                </a:rPr>
                <a:t>Loan </a:t>
              </a:r>
              <a:r>
                <a:rPr lang="en-US" sz="1200" dirty="0">
                  <a:solidFill>
                    <a:srgbClr val="FF0000"/>
                  </a:solidFill>
                </a:rPr>
                <a:t>to Deposit Ratio</a:t>
              </a:r>
            </a:p>
          </p:txBody>
        </p:sp>
        <p:sp>
          <p:nvSpPr>
            <p:cNvPr id="35" name="Oval 34"/>
            <p:cNvSpPr/>
            <p:nvPr/>
          </p:nvSpPr>
          <p:spPr bwMode="auto">
            <a:xfrm>
              <a:off x="403281" y="164517"/>
              <a:ext cx="189008" cy="189008"/>
            </a:xfrm>
            <a:prstGeom prst="ellipse">
              <a:avLst/>
            </a:prstGeom>
            <a:solidFill>
              <a:srgbClr val="FF000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lang="en-US" b="1" dirty="0">
                  <a:solidFill>
                    <a:schemeClr val="bg1"/>
                  </a:solidFill>
                  <a:latin typeface="Arial" panose="020B0604020202020204" pitchFamily="34" charset="0"/>
                  <a:ea typeface="ＭＳ Ｐゴシック" pitchFamily="-112" charset="-128"/>
                  <a:cs typeface="Arial" panose="020B0604020202020204" pitchFamily="34" charset="0"/>
                </a:rPr>
                <a:t>4</a:t>
              </a:r>
              <a:endParaRPr kumimoji="0" lang="en-US" b="1" i="0" u="none" strike="noStrike" cap="none" normalizeH="0" baseline="0" dirty="0">
                <a:ln>
                  <a:noFill/>
                </a:ln>
                <a:solidFill>
                  <a:schemeClr val="bg1"/>
                </a:solidFill>
                <a:effectLst/>
                <a:latin typeface="Arial" panose="020B0604020202020204" pitchFamily="34" charset="0"/>
                <a:ea typeface="ＭＳ Ｐゴシック" pitchFamily="-112" charset="-128"/>
                <a:cs typeface="Arial" panose="020B0604020202020204" pitchFamily="34" charset="0"/>
              </a:endParaRPr>
            </a:p>
          </p:txBody>
        </p:sp>
      </p:grpSp>
      <p:cxnSp>
        <p:nvCxnSpPr>
          <p:cNvPr id="57" name="Straight Connector 56"/>
          <p:cNvCxnSpPr/>
          <p:nvPr/>
        </p:nvCxnSpPr>
        <p:spPr bwMode="auto">
          <a:xfrm flipH="1">
            <a:off x="582822" y="2290310"/>
            <a:ext cx="3842309" cy="0"/>
          </a:xfrm>
          <a:prstGeom prst="line">
            <a:avLst/>
          </a:prstGeom>
          <a:solidFill>
            <a:schemeClr val="accent1"/>
          </a:solidFill>
          <a:ln w="19050" cap="flat" cmpd="sng" algn="ctr">
            <a:solidFill>
              <a:schemeClr val="accent1"/>
            </a:solidFill>
            <a:prstDash val="solid"/>
            <a:round/>
            <a:headEnd type="none" w="med" len="med"/>
            <a:tailEnd type="none" w="med" len="med"/>
          </a:ln>
          <a:effectLst/>
        </p:spPr>
      </p:cxnSp>
      <p:cxnSp>
        <p:nvCxnSpPr>
          <p:cNvPr id="59" name="Straight Connector 58"/>
          <p:cNvCxnSpPr/>
          <p:nvPr/>
        </p:nvCxnSpPr>
        <p:spPr bwMode="auto">
          <a:xfrm>
            <a:off x="582822" y="2336921"/>
            <a:ext cx="3842309" cy="0"/>
          </a:xfrm>
          <a:prstGeom prst="line">
            <a:avLst/>
          </a:prstGeom>
          <a:solidFill>
            <a:schemeClr val="accent1"/>
          </a:solidFill>
          <a:ln w="19050" cap="flat" cmpd="sng" algn="ctr">
            <a:solidFill>
              <a:srgbClr val="FFC000"/>
            </a:solidFill>
            <a:prstDash val="solid"/>
            <a:round/>
            <a:headEnd type="none" w="med" len="med"/>
            <a:tailEnd type="none" w="med" len="med"/>
          </a:ln>
          <a:effectLst/>
        </p:spPr>
      </p:cxnSp>
      <p:sp>
        <p:nvSpPr>
          <p:cNvPr id="72" name="TextBox 71"/>
          <p:cNvSpPr txBox="1"/>
          <p:nvPr/>
        </p:nvSpPr>
        <p:spPr>
          <a:xfrm>
            <a:off x="4131130" y="1938608"/>
            <a:ext cx="741648" cy="307777"/>
          </a:xfrm>
          <a:prstGeom prst="rect">
            <a:avLst/>
          </a:prstGeom>
          <a:noFill/>
        </p:spPr>
        <p:txBody>
          <a:bodyPr wrap="square" lIns="0" tIns="0" rIns="0" bIns="0" rtlCol="0">
            <a:spAutoFit/>
          </a:bodyPr>
          <a:lstStyle/>
          <a:p>
            <a:pPr algn="l">
              <a:lnSpc>
                <a:spcPct val="100000"/>
              </a:lnSpc>
            </a:pPr>
            <a:r>
              <a:rPr lang="en-US" b="1" dirty="0" smtClean="0">
                <a:solidFill>
                  <a:schemeClr val="accent1"/>
                </a:solidFill>
                <a:latin typeface="Arial" panose="020B0604020202020204" pitchFamily="34" charset="0"/>
                <a:cs typeface="Arial" panose="020B0604020202020204" pitchFamily="34" charset="0"/>
              </a:rPr>
              <a:t>Red </a:t>
            </a:r>
          </a:p>
          <a:p>
            <a:pPr algn="l">
              <a:lnSpc>
                <a:spcPct val="100000"/>
              </a:lnSpc>
            </a:pPr>
            <a:r>
              <a:rPr lang="en-US" b="1" dirty="0" smtClean="0">
                <a:solidFill>
                  <a:schemeClr val="accent1"/>
                </a:solidFill>
                <a:latin typeface="Arial" panose="020B0604020202020204" pitchFamily="34" charset="0"/>
                <a:cs typeface="Arial" panose="020B0604020202020204" pitchFamily="34" charset="0"/>
              </a:rPr>
              <a:t>100%</a:t>
            </a:r>
            <a:endParaRPr lang="en-US" b="1" dirty="0">
              <a:solidFill>
                <a:schemeClr val="accent1"/>
              </a:solidFill>
              <a:latin typeface="Arial" panose="020B0604020202020204" pitchFamily="34" charset="0"/>
              <a:cs typeface="Arial" panose="020B0604020202020204" pitchFamily="34" charset="0"/>
            </a:endParaRPr>
          </a:p>
        </p:txBody>
      </p:sp>
      <p:sp>
        <p:nvSpPr>
          <p:cNvPr id="73" name="TextBox 72"/>
          <p:cNvSpPr txBox="1"/>
          <p:nvPr/>
        </p:nvSpPr>
        <p:spPr>
          <a:xfrm>
            <a:off x="4131130" y="2349271"/>
            <a:ext cx="938710" cy="307777"/>
          </a:xfrm>
          <a:prstGeom prst="rect">
            <a:avLst/>
          </a:prstGeom>
          <a:noFill/>
        </p:spPr>
        <p:txBody>
          <a:bodyPr wrap="square" lIns="0" tIns="0" rIns="0" bIns="0" rtlCol="0">
            <a:spAutoFit/>
          </a:bodyPr>
          <a:lstStyle>
            <a:defPPr>
              <a:defRPr lang="en-GB"/>
            </a:defPPr>
            <a:lvl1pPr algn="l">
              <a:lnSpc>
                <a:spcPct val="100000"/>
              </a:lnSpc>
              <a:defRPr b="1">
                <a:solidFill>
                  <a:schemeClr val="accent1"/>
                </a:solidFill>
                <a:latin typeface="Arial" panose="020B0604020202020204" pitchFamily="34" charset="0"/>
                <a:cs typeface="Arial" panose="020B0604020202020204" pitchFamily="34" charset="0"/>
              </a:defRPr>
            </a:lvl1pPr>
          </a:lstStyle>
          <a:p>
            <a:r>
              <a:rPr lang="en-US" dirty="0">
                <a:solidFill>
                  <a:srgbClr val="FFC000"/>
                </a:solidFill>
              </a:rPr>
              <a:t>Amber </a:t>
            </a:r>
            <a:endParaRPr lang="en-US" dirty="0" smtClean="0">
              <a:solidFill>
                <a:srgbClr val="FFC000"/>
              </a:solidFill>
            </a:endParaRPr>
          </a:p>
          <a:p>
            <a:r>
              <a:rPr lang="en-US" dirty="0" smtClean="0">
                <a:solidFill>
                  <a:srgbClr val="FFC000"/>
                </a:solidFill>
              </a:rPr>
              <a:t>97.5%</a:t>
            </a:r>
            <a:endParaRPr lang="en-US" dirty="0">
              <a:solidFill>
                <a:srgbClr val="FFC000"/>
              </a:solidFill>
            </a:endParaRPr>
          </a:p>
        </p:txBody>
      </p:sp>
      <mc:AlternateContent xmlns:mc="http://schemas.openxmlformats.org/markup-compatibility/2006" xmlns:a14="http://schemas.microsoft.com/office/drawing/2010/main">
        <mc:Choice Requires="a14">
          <p:sp>
            <p:nvSpPr>
              <p:cNvPr id="14" name="TextBox 13"/>
              <p:cNvSpPr txBox="1"/>
              <p:nvPr/>
            </p:nvSpPr>
            <p:spPr>
              <a:xfrm>
                <a:off x="5366495" y="2666534"/>
                <a:ext cx="3389405" cy="393249"/>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1100" b="0" i="1" smtClean="0">
                          <a:latin typeface="Cambria Math"/>
                        </a:rPr>
                        <m:t> </m:t>
                      </m:r>
                      <m:f>
                        <m:fPr>
                          <m:ctrlPr>
                            <a:rPr lang="en-US" sz="1100" b="0" i="1" smtClean="0">
                              <a:latin typeface="Cambria Math"/>
                            </a:rPr>
                          </m:ctrlPr>
                        </m:fPr>
                        <m:num>
                          <m:r>
                            <a:rPr lang="en-US" sz="1100" b="0" i="1" smtClean="0">
                              <a:latin typeface="Cambria Math"/>
                            </a:rPr>
                            <m:t>𝑇𝑜𝑡𝑎𝑙</m:t>
                          </m:r>
                          <m:r>
                            <a:rPr lang="en-US" sz="1100" b="0" i="1" smtClean="0">
                              <a:latin typeface="Cambria Math"/>
                            </a:rPr>
                            <m:t> </m:t>
                          </m:r>
                          <m:r>
                            <a:rPr lang="en-US" sz="1100" b="0" i="1" smtClean="0">
                              <a:latin typeface="Cambria Math"/>
                            </a:rPr>
                            <m:t>𝐿𝑜𝑎𝑛𝑠</m:t>
                          </m:r>
                        </m:num>
                        <m:den>
                          <m:r>
                            <a:rPr lang="en-US" sz="1100" b="0" i="1" smtClean="0">
                              <a:latin typeface="Cambria Math"/>
                            </a:rPr>
                            <m:t>𝑇𝑜𝑡𝑎𝑙</m:t>
                          </m:r>
                          <m:r>
                            <a:rPr lang="en-US" sz="1100" b="0" i="1" smtClean="0">
                              <a:latin typeface="Cambria Math"/>
                            </a:rPr>
                            <m:t> </m:t>
                          </m:r>
                          <m:r>
                            <a:rPr lang="en-US" sz="1100" b="0" i="1" smtClean="0">
                              <a:latin typeface="Cambria Math"/>
                            </a:rPr>
                            <m:t>𝑑𝑒𝑝𝑜𝑠𝑖𝑡𝑠</m:t>
                          </m:r>
                          <m:r>
                            <a:rPr lang="en-US" sz="1100" b="0" i="1" smtClean="0">
                              <a:latin typeface="Cambria Math"/>
                            </a:rPr>
                            <m:t> (</m:t>
                          </m:r>
                          <m:r>
                            <a:rPr lang="en-US" sz="1100" b="0" i="1" smtClean="0">
                              <a:latin typeface="Cambria Math"/>
                            </a:rPr>
                            <m:t>𝑒𝑥𝑐𝑙𝑢𝑑𝑖𝑛𝑔</m:t>
                          </m:r>
                          <m:r>
                            <a:rPr lang="en-US" sz="1100" b="0" i="1" smtClean="0">
                              <a:latin typeface="Cambria Math"/>
                            </a:rPr>
                            <m:t> </m:t>
                          </m:r>
                          <m:r>
                            <a:rPr lang="en-US" sz="1100" b="0" i="1" smtClean="0">
                              <a:latin typeface="Cambria Math"/>
                            </a:rPr>
                            <m:t>𝑆𝐻𝑈𝑆𝐴</m:t>
                          </m:r>
                          <m:r>
                            <a:rPr lang="en-US" sz="1100" b="0" i="1" smtClean="0">
                              <a:latin typeface="Cambria Math"/>
                            </a:rPr>
                            <m:t> </m:t>
                          </m:r>
                          <m:r>
                            <a:rPr lang="en-US" sz="1100" b="0" i="1" smtClean="0">
                              <a:latin typeface="Cambria Math"/>
                            </a:rPr>
                            <m:t>𝑑𝑒𝑝𝑜𝑠𝑖𝑡𝑠</m:t>
                          </m:r>
                          <m:r>
                            <a:rPr lang="en-US" sz="1100" b="0" i="1" smtClean="0">
                              <a:latin typeface="Cambria Math"/>
                            </a:rPr>
                            <m:t>)</m:t>
                          </m:r>
                        </m:den>
                      </m:f>
                    </m:oMath>
                  </m:oMathPara>
                </a14:m>
                <a:endParaRPr lang="en-US" sz="1100" dirty="0"/>
              </a:p>
            </p:txBody>
          </p:sp>
        </mc:Choice>
        <mc:Fallback xmlns="">
          <p:sp>
            <p:nvSpPr>
              <p:cNvPr id="14" name="TextBox 13"/>
              <p:cNvSpPr txBox="1">
                <a:spLocks noRot="1" noChangeAspect="1" noMove="1" noResize="1" noEditPoints="1" noAdjustHandles="1" noChangeArrowheads="1" noChangeShapeType="1" noTextEdit="1"/>
              </p:cNvSpPr>
              <p:nvPr/>
            </p:nvSpPr>
            <p:spPr>
              <a:xfrm>
                <a:off x="5366495" y="2666534"/>
                <a:ext cx="3389405" cy="393249"/>
              </a:xfrm>
              <a:prstGeom prst="rect">
                <a:avLst/>
              </a:prstGeom>
              <a:blipFill rotWithShape="1">
                <a:blip r:embed="rId22"/>
                <a:stretch>
                  <a:fillRect b="-6154"/>
                </a:stretch>
              </a:blipFill>
            </p:spPr>
            <p:txBody>
              <a:bodyPr/>
              <a:lstStyle/>
              <a:p>
                <a:r>
                  <a:rPr lang="en-US">
                    <a:noFill/>
                  </a:rPr>
                  <a:t> </a:t>
                </a:r>
              </a:p>
            </p:txBody>
          </p:sp>
        </mc:Fallback>
      </mc:AlternateContent>
      <p:graphicFrame>
        <p:nvGraphicFramePr>
          <p:cNvPr id="8" name="Object 7"/>
          <p:cNvGraphicFramePr>
            <a:graphicFrameLocks/>
          </p:cNvGraphicFramePr>
          <p:nvPr>
            <p:custDataLst>
              <p:tags r:id="rId4"/>
            </p:custDataLst>
            <p:extLst>
              <p:ext uri="{D42A27DB-BD31-4B8C-83A1-F6EECF244321}">
                <p14:modId xmlns:p14="http://schemas.microsoft.com/office/powerpoint/2010/main" val="4014099877"/>
              </p:ext>
            </p:extLst>
          </p:nvPr>
        </p:nvGraphicFramePr>
        <p:xfrm>
          <a:off x="152400" y="1714500"/>
          <a:ext cx="4124257" cy="3771900"/>
        </p:xfrm>
        <a:graphic>
          <a:graphicData uri="http://schemas.openxmlformats.org/presentationml/2006/ole">
            <mc:AlternateContent xmlns:mc="http://schemas.openxmlformats.org/markup-compatibility/2006">
              <mc:Choice xmlns:v="urn:schemas-microsoft-com:vml" Requires="v">
                <p:oleObj spid="_x0000_s296101" name="Chart" r:id="rId23" imgW="4124257" imgH="3771900" progId="MSGraph.Chart.8">
                  <p:embed followColorScheme="full"/>
                </p:oleObj>
              </mc:Choice>
              <mc:Fallback>
                <p:oleObj name="Chart" r:id="rId23" imgW="4124257" imgH="3771900" progId="MSGraph.Chart.8">
                  <p:embed followColorScheme="full"/>
                  <p:pic>
                    <p:nvPicPr>
                      <p:cNvPr id="0" name=""/>
                      <p:cNvPicPr/>
                      <p:nvPr/>
                    </p:nvPicPr>
                    <p:blipFill>
                      <a:blip r:embed="rId24"/>
                      <a:stretch>
                        <a:fillRect/>
                      </a:stretch>
                    </p:blipFill>
                    <p:spPr>
                      <a:xfrm>
                        <a:off x="152400" y="1714500"/>
                        <a:ext cx="4124257" cy="3771900"/>
                      </a:xfrm>
                      <a:prstGeom prst="rect">
                        <a:avLst/>
                      </a:prstGeom>
                    </p:spPr>
                  </p:pic>
                </p:oleObj>
              </mc:Fallback>
            </mc:AlternateContent>
          </a:graphicData>
        </a:graphic>
      </p:graphicFrame>
      <p:sp>
        <p:nvSpPr>
          <p:cNvPr id="39" name="Text Placeholder 4"/>
          <p:cNvSpPr>
            <a:spLocks noGrp="1"/>
          </p:cNvSpPr>
          <p:nvPr>
            <p:custDataLst>
              <p:tags r:id="rId5"/>
            </p:custDataLst>
          </p:nvPr>
        </p:nvSpPr>
        <p:spPr bwMode="auto">
          <a:xfrm>
            <a:off x="2800350" y="5356225"/>
            <a:ext cx="238125" cy="3048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833FC011-950C-4334-9421-7FC24ED092EB}" type="datetime'''''''''1''''''''5''-''''''''''''''''''''''''N''''''''o''v'''">
              <a:rPr lang="en-US" sz="1000">
                <a:latin typeface="Arial"/>
                <a:cs typeface="Arial"/>
                <a:sym typeface="Arial"/>
              </a:rPr>
              <a:pPr marL="0" indent="0" algn="ctr">
                <a:lnSpc>
                  <a:spcPct val="100000"/>
                </a:lnSpc>
                <a:spcBef>
                  <a:spcPct val="0"/>
                </a:spcBef>
                <a:buNone/>
              </a:pPr>
              <a:t>15-Nov</a:t>
            </a:fld>
            <a:endParaRPr lang="en-US" sz="1000" dirty="0">
              <a:latin typeface="Arial"/>
              <a:cs typeface="Arial"/>
              <a:sym typeface="Arial"/>
            </a:endParaRPr>
          </a:p>
        </p:txBody>
      </p:sp>
      <p:sp>
        <p:nvSpPr>
          <p:cNvPr id="40" name="Text Placeholder 5"/>
          <p:cNvSpPr>
            <a:spLocks noGrp="1"/>
          </p:cNvSpPr>
          <p:nvPr>
            <p:custDataLst>
              <p:tags r:id="rId6"/>
            </p:custDataLst>
          </p:nvPr>
        </p:nvSpPr>
        <p:spPr bwMode="auto">
          <a:xfrm>
            <a:off x="3076575" y="5356225"/>
            <a:ext cx="238125" cy="3048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E9610E3D-AD9B-4415-8CBA-341C511BF90C}" type="datetime'''''''''1''''''''5''''-''D''''''e''''c'''''''''''''''''''''">
              <a:rPr lang="en-US" sz="1000">
                <a:latin typeface="Arial"/>
                <a:cs typeface="Arial"/>
                <a:sym typeface="Arial"/>
              </a:rPr>
              <a:pPr marL="0" indent="0" algn="ctr">
                <a:lnSpc>
                  <a:spcPct val="100000"/>
                </a:lnSpc>
                <a:spcBef>
                  <a:spcPct val="0"/>
                </a:spcBef>
                <a:buNone/>
              </a:pPr>
              <a:t>15-Dec</a:t>
            </a:fld>
            <a:endParaRPr lang="en-US" sz="1000" dirty="0">
              <a:latin typeface="Arial"/>
              <a:cs typeface="Arial"/>
              <a:sym typeface="Arial"/>
            </a:endParaRPr>
          </a:p>
        </p:txBody>
      </p:sp>
      <p:sp>
        <p:nvSpPr>
          <p:cNvPr id="41" name="Text Placeholder 9"/>
          <p:cNvSpPr>
            <a:spLocks noGrp="1"/>
          </p:cNvSpPr>
          <p:nvPr>
            <p:custDataLst>
              <p:tags r:id="rId7"/>
            </p:custDataLst>
          </p:nvPr>
        </p:nvSpPr>
        <p:spPr bwMode="auto">
          <a:xfrm>
            <a:off x="3363913" y="5356225"/>
            <a:ext cx="215900" cy="3048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C0DC1F4D-0DE5-4C55-8B36-C1E4827D32E5}" type="datetime'''1''''''''''''''''''''''''6''''''''''-Ja''''''''''n'''''''''">
              <a:rPr lang="en-US" sz="1000">
                <a:latin typeface="Arial"/>
                <a:cs typeface="Arial"/>
                <a:sym typeface="Arial"/>
              </a:rPr>
              <a:pPr marL="0" indent="0" algn="ctr">
                <a:lnSpc>
                  <a:spcPct val="100000"/>
                </a:lnSpc>
                <a:spcBef>
                  <a:spcPct val="0"/>
                </a:spcBef>
                <a:buNone/>
              </a:pPr>
              <a:t>16-Jan</a:t>
            </a:fld>
            <a:endParaRPr lang="en-US" sz="1000" dirty="0">
              <a:latin typeface="Arial"/>
              <a:cs typeface="Arial"/>
              <a:sym typeface="Arial"/>
            </a:endParaRPr>
          </a:p>
        </p:txBody>
      </p:sp>
      <p:sp>
        <p:nvSpPr>
          <p:cNvPr id="42" name="Text Placeholder 11"/>
          <p:cNvSpPr>
            <a:spLocks noGrp="1"/>
          </p:cNvSpPr>
          <p:nvPr>
            <p:custDataLst>
              <p:tags r:id="rId8"/>
            </p:custDataLst>
          </p:nvPr>
        </p:nvSpPr>
        <p:spPr bwMode="auto">
          <a:xfrm>
            <a:off x="3633788" y="5356225"/>
            <a:ext cx="230188" cy="3048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CDD6957E-2110-4E51-B57C-08CBFCCF78DD}" type="datetime'''''''''''''''''''''''''''1''''''''''''''6''''-''F''''eb'''''">
              <a:rPr lang="en-US" sz="1000">
                <a:latin typeface="Arial"/>
                <a:cs typeface="Arial"/>
                <a:sym typeface="Arial"/>
              </a:rPr>
              <a:pPr marL="0" indent="0" algn="ctr">
                <a:lnSpc>
                  <a:spcPct val="100000"/>
                </a:lnSpc>
                <a:spcBef>
                  <a:spcPct val="0"/>
                </a:spcBef>
                <a:buNone/>
              </a:pPr>
              <a:t>16-Feb</a:t>
            </a:fld>
            <a:endParaRPr lang="en-US" sz="1000" dirty="0">
              <a:latin typeface="Arial"/>
              <a:cs typeface="Arial"/>
              <a:sym typeface="Arial"/>
            </a:endParaRPr>
          </a:p>
        </p:txBody>
      </p:sp>
      <p:sp>
        <p:nvSpPr>
          <p:cNvPr id="43" name="Text Placeholder 14"/>
          <p:cNvSpPr>
            <a:spLocks noGrp="1"/>
          </p:cNvSpPr>
          <p:nvPr>
            <p:custDataLst>
              <p:tags r:id="rId9"/>
            </p:custDataLst>
          </p:nvPr>
        </p:nvSpPr>
        <p:spPr bwMode="auto">
          <a:xfrm>
            <a:off x="3908425" y="5356225"/>
            <a:ext cx="231775" cy="3048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708844DC-077E-4538-9BB0-BD52CE816C5B}" type="datetime'''''1''''''''''''''6-''''M''''''''''a''''''''''''r'''''''''">
              <a:rPr lang="en-US" sz="1000">
                <a:latin typeface="Arial"/>
                <a:cs typeface="Arial"/>
                <a:sym typeface="Arial"/>
              </a:rPr>
              <a:pPr marL="0" indent="0" algn="ctr">
                <a:lnSpc>
                  <a:spcPct val="100000"/>
                </a:lnSpc>
                <a:spcBef>
                  <a:spcPct val="0"/>
                </a:spcBef>
                <a:buNone/>
              </a:pPr>
              <a:t>16-Mar</a:t>
            </a:fld>
            <a:endParaRPr lang="en-US" sz="1000" dirty="0">
              <a:latin typeface="Arial"/>
              <a:cs typeface="Arial"/>
              <a:sym typeface="Arial"/>
            </a:endParaRPr>
          </a:p>
        </p:txBody>
      </p:sp>
      <p:sp>
        <p:nvSpPr>
          <p:cNvPr id="30" name="Text Placeholder 19"/>
          <p:cNvSpPr>
            <a:spLocks noGrp="1"/>
          </p:cNvSpPr>
          <p:nvPr>
            <p:custDataLst>
              <p:tags r:id="rId10"/>
            </p:custDataLst>
          </p:nvPr>
        </p:nvSpPr>
        <p:spPr bwMode="auto">
          <a:xfrm>
            <a:off x="1982788" y="5356225"/>
            <a:ext cx="236538" cy="3048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6FF530AB-B1CC-43AF-A0F7-DBEFB41CAF5D}" type="datetime'''''''''''''''''''''''15''-''A''u''''''''''''''''''g'''''''''">
              <a:rPr lang="en-US" sz="1000">
                <a:latin typeface="Arial"/>
                <a:cs typeface="Arial"/>
                <a:sym typeface="Arial"/>
              </a:rPr>
              <a:pPr/>
              <a:t>15-Aug</a:t>
            </a:fld>
            <a:endParaRPr lang="en-US" sz="1000" dirty="0">
              <a:latin typeface="Arial"/>
              <a:cs typeface="Arial"/>
              <a:sym typeface="Arial"/>
            </a:endParaRPr>
          </a:p>
        </p:txBody>
      </p:sp>
      <p:sp>
        <p:nvSpPr>
          <p:cNvPr id="29" name="Text Placeholder 18"/>
          <p:cNvSpPr>
            <a:spLocks noGrp="1"/>
          </p:cNvSpPr>
          <p:nvPr>
            <p:custDataLst>
              <p:tags r:id="rId11"/>
            </p:custDataLst>
          </p:nvPr>
        </p:nvSpPr>
        <p:spPr bwMode="auto">
          <a:xfrm>
            <a:off x="1727200" y="5356225"/>
            <a:ext cx="195263" cy="3048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BDEC3991-28BD-4115-9329-912EB532A2A5}" type="datetime'''1''''''''''''''''''''''''''5-J''''u''l'''''''''''''''''''''">
              <a:rPr lang="en-US" sz="1000">
                <a:latin typeface="Arial"/>
                <a:cs typeface="Arial"/>
                <a:sym typeface="Arial"/>
              </a:rPr>
              <a:pPr/>
              <a:t>15-Jul</a:t>
            </a:fld>
            <a:endParaRPr lang="en-US" sz="1000" dirty="0">
              <a:latin typeface="Arial"/>
              <a:cs typeface="Arial"/>
              <a:sym typeface="Arial"/>
            </a:endParaRPr>
          </a:p>
        </p:txBody>
      </p:sp>
      <p:sp>
        <p:nvSpPr>
          <p:cNvPr id="36" name="Text Placeholder 1"/>
          <p:cNvSpPr>
            <a:spLocks noGrp="1"/>
          </p:cNvSpPr>
          <p:nvPr>
            <p:custDataLst>
              <p:tags r:id="rId12"/>
            </p:custDataLst>
          </p:nvPr>
        </p:nvSpPr>
        <p:spPr bwMode="auto">
          <a:xfrm>
            <a:off x="1439863" y="5356225"/>
            <a:ext cx="215900" cy="3048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2E7EAAE0-02BA-4C93-B9A3-3291D4EEEF87}" type="datetime'15''-Ju''''''''''''''''n'''''''''''''''''">
              <a:rPr lang="en-US" sz="1000">
                <a:latin typeface="Arial"/>
                <a:cs typeface="Arial"/>
                <a:sym typeface="Arial"/>
              </a:rPr>
              <a:pPr/>
              <a:t>15-Jun</a:t>
            </a:fld>
            <a:endParaRPr lang="en-US" sz="1000" dirty="0">
              <a:latin typeface="Arial"/>
              <a:cs typeface="Arial"/>
              <a:sym typeface="Arial"/>
            </a:endParaRPr>
          </a:p>
        </p:txBody>
      </p:sp>
      <p:sp>
        <p:nvSpPr>
          <p:cNvPr id="47" name="Text Placeholder 15"/>
          <p:cNvSpPr>
            <a:spLocks noGrp="1"/>
          </p:cNvSpPr>
          <p:nvPr>
            <p:custDataLst>
              <p:tags r:id="rId13"/>
            </p:custDataLst>
          </p:nvPr>
        </p:nvSpPr>
        <p:spPr bwMode="auto">
          <a:xfrm>
            <a:off x="1146175" y="5356225"/>
            <a:ext cx="252413" cy="3048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EFE2F44A-22B0-4A71-87F1-E9FC2F11E849}" type="datetime'''''''''1''5''''''''''-''''M''''a''''y'''''''''">
              <a:rPr lang="en-US" sz="1000">
                <a:latin typeface="Arial"/>
                <a:cs typeface="Arial"/>
                <a:sym typeface="Arial"/>
              </a:rPr>
              <a:pPr/>
              <a:t>15-May</a:t>
            </a:fld>
            <a:endParaRPr lang="en-US" sz="1000" dirty="0">
              <a:latin typeface="Arial"/>
              <a:cs typeface="Arial"/>
              <a:sym typeface="Arial"/>
            </a:endParaRPr>
          </a:p>
        </p:txBody>
      </p:sp>
      <p:sp>
        <p:nvSpPr>
          <p:cNvPr id="44" name="Text Placeholder 14"/>
          <p:cNvSpPr>
            <a:spLocks noGrp="1"/>
          </p:cNvSpPr>
          <p:nvPr>
            <p:custDataLst>
              <p:tags r:id="rId14"/>
            </p:custDataLst>
          </p:nvPr>
        </p:nvSpPr>
        <p:spPr bwMode="auto">
          <a:xfrm>
            <a:off x="890588" y="5356225"/>
            <a:ext cx="209550" cy="3048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04BE0987-6012-46D0-9A2A-7E5F3903F83C}" type="datetime'''''''''''15''''''''''''''''''-A''''p''''''''r'">
              <a:rPr lang="en-US" sz="1000">
                <a:latin typeface="Arial"/>
                <a:cs typeface="Arial"/>
                <a:sym typeface="Arial"/>
              </a:rPr>
              <a:pPr/>
              <a:t>15-Apr</a:t>
            </a:fld>
            <a:endParaRPr lang="en-US" sz="1000" dirty="0">
              <a:latin typeface="Arial"/>
              <a:cs typeface="Arial"/>
              <a:sym typeface="Arial"/>
            </a:endParaRPr>
          </a:p>
        </p:txBody>
      </p:sp>
      <p:sp>
        <p:nvSpPr>
          <p:cNvPr id="38" name="Text Placeholder 2"/>
          <p:cNvSpPr>
            <a:spLocks noGrp="1"/>
          </p:cNvSpPr>
          <p:nvPr>
            <p:custDataLst>
              <p:tags r:id="rId15"/>
            </p:custDataLst>
          </p:nvPr>
        </p:nvSpPr>
        <p:spPr bwMode="auto">
          <a:xfrm>
            <a:off x="603250" y="5356225"/>
            <a:ext cx="231775" cy="3048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03586299-009E-4033-ABA5-2D2BE8F3249C}" type="datetime'''''''1''''''''5''''''''''-''''Ma''''''''''''''''r'''''''">
              <a:rPr lang="en-US" sz="1000">
                <a:latin typeface="Arial"/>
                <a:cs typeface="Arial"/>
                <a:sym typeface="Arial"/>
              </a:rPr>
              <a:pPr/>
              <a:t>15-Mar</a:t>
            </a:fld>
            <a:endParaRPr lang="en-US" sz="1000" dirty="0">
              <a:latin typeface="Arial"/>
              <a:cs typeface="Arial"/>
              <a:sym typeface="Arial"/>
            </a:endParaRPr>
          </a:p>
        </p:txBody>
      </p:sp>
      <p:sp>
        <p:nvSpPr>
          <p:cNvPr id="37" name="Text Placeholder 2"/>
          <p:cNvSpPr>
            <a:spLocks noGrp="1"/>
          </p:cNvSpPr>
          <p:nvPr>
            <p:custDataLst>
              <p:tags r:id="rId16"/>
            </p:custDataLst>
          </p:nvPr>
        </p:nvSpPr>
        <p:spPr bwMode="auto">
          <a:xfrm>
            <a:off x="2538413" y="5356225"/>
            <a:ext cx="209550" cy="3048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35128A94-48BA-4C00-8EAE-EB841EFA35C1}" type="datetime'''''''''''''''''1''''''5''''''''''''-O''c''''''''''''''t'''">
              <a:rPr lang="en-US" sz="1000">
                <a:latin typeface="Arial"/>
                <a:cs typeface="Arial"/>
                <a:sym typeface="Arial"/>
              </a:rPr>
              <a:pPr marL="0" indent="0" algn="ctr">
                <a:lnSpc>
                  <a:spcPct val="100000"/>
                </a:lnSpc>
                <a:spcBef>
                  <a:spcPct val="0"/>
                </a:spcBef>
                <a:buNone/>
              </a:pPr>
              <a:t>15-Oct</a:t>
            </a:fld>
            <a:endParaRPr lang="en-US" sz="1000" dirty="0">
              <a:latin typeface="Arial"/>
              <a:cs typeface="Arial"/>
              <a:sym typeface="Arial"/>
            </a:endParaRPr>
          </a:p>
        </p:txBody>
      </p:sp>
      <p:sp>
        <p:nvSpPr>
          <p:cNvPr id="28" name="Text Placeholder 1"/>
          <p:cNvSpPr>
            <a:spLocks noGrp="1"/>
          </p:cNvSpPr>
          <p:nvPr>
            <p:custDataLst>
              <p:tags r:id="rId17"/>
            </p:custDataLst>
          </p:nvPr>
        </p:nvSpPr>
        <p:spPr bwMode="auto">
          <a:xfrm>
            <a:off x="2254250" y="5356225"/>
            <a:ext cx="236538" cy="3048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E030258C-2C1F-42DB-B5AE-AAC48805BCB7}" type="datetime'''1''''''''''''''''''5-S''''''e''''''p'">
              <a:rPr lang="en-US" sz="1000">
                <a:latin typeface="Arial"/>
                <a:cs typeface="Arial"/>
                <a:sym typeface="Arial"/>
              </a:rPr>
              <a:pPr marL="0" indent="0" algn="ctr">
                <a:lnSpc>
                  <a:spcPct val="100000"/>
                </a:lnSpc>
                <a:spcBef>
                  <a:spcPct val="0"/>
                </a:spcBef>
                <a:buNone/>
              </a:pPr>
              <a:t>15-Sep</a:t>
            </a:fld>
            <a:endParaRPr lang="en-US" sz="1000" dirty="0">
              <a:latin typeface="Arial"/>
              <a:cs typeface="Arial"/>
              <a:sym typeface="Arial"/>
            </a:endParaRPr>
          </a:p>
        </p:txBody>
      </p:sp>
    </p:spTree>
    <p:extLst>
      <p:ext uri="{BB962C8B-B14F-4D97-AF65-F5344CB8AC3E}">
        <p14:creationId xmlns:p14="http://schemas.microsoft.com/office/powerpoint/2010/main" val="23427635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GB" dirty="0" smtClean="0">
                <a:solidFill>
                  <a:srgbClr val="FF0000"/>
                </a:solidFill>
              </a:rPr>
              <a:t>5.</a:t>
            </a:r>
            <a:r>
              <a:rPr lang="en-GB" dirty="0" smtClean="0"/>
              <a:t> Interest rate risk</a:t>
            </a:r>
            <a:endParaRPr lang="en-GB" b="0" dirty="0"/>
          </a:p>
        </p:txBody>
      </p:sp>
    </p:spTree>
    <p:extLst>
      <p:ext uri="{BB962C8B-B14F-4D97-AF65-F5344CB8AC3E}">
        <p14:creationId xmlns:p14="http://schemas.microsoft.com/office/powerpoint/2010/main" val="20386508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23"/>
          <p:cNvSpPr txBox="1"/>
          <p:nvPr/>
        </p:nvSpPr>
        <p:spPr>
          <a:xfrm>
            <a:off x="1966867" y="1110099"/>
            <a:ext cx="2044149" cy="211468"/>
          </a:xfrm>
          <a:prstGeom prst="rect">
            <a:avLst/>
          </a:prstGeom>
          <a:noFill/>
        </p:spPr>
        <p:txBody>
          <a:bodyPr wrap="none" rtlCol="0">
            <a:spAutoFit/>
          </a:bodyPr>
          <a:lstStyle/>
          <a:p>
            <a:pPr eaLnBrk="1" hangingPunct="1">
              <a:lnSpc>
                <a:spcPct val="86000"/>
              </a:lnSpc>
            </a:pPr>
            <a:r>
              <a:rPr lang="en-US" sz="900" dirty="0" smtClean="0">
                <a:solidFill>
                  <a:srgbClr val="000000"/>
                </a:solidFill>
                <a:ea typeface="ＭＳ Ｐゴシック"/>
              </a:rPr>
              <a:t>* </a:t>
            </a:r>
            <a:r>
              <a:rPr lang="en-US" sz="900" dirty="0">
                <a:solidFill>
                  <a:srgbClr val="000000"/>
                </a:solidFill>
                <a:ea typeface="ＭＳ Ｐゴシック"/>
              </a:rPr>
              <a:t>R</a:t>
            </a:r>
            <a:r>
              <a:rPr lang="en-US" sz="900" dirty="0" smtClean="0">
                <a:solidFill>
                  <a:srgbClr val="000000"/>
                </a:solidFill>
                <a:ea typeface="ＭＳ Ｐゴシック"/>
              </a:rPr>
              <a:t>eported in Santander Group RAS</a:t>
            </a:r>
            <a:endParaRPr lang="en-US" sz="900" dirty="0">
              <a:solidFill>
                <a:srgbClr val="000000"/>
              </a:solidFill>
              <a:ea typeface="ＭＳ Ｐゴシック"/>
            </a:endParaRPr>
          </a:p>
        </p:txBody>
      </p:sp>
      <p:sp>
        <p:nvSpPr>
          <p:cNvPr id="25" name="TextBox 24"/>
          <p:cNvSpPr txBox="1"/>
          <p:nvPr/>
        </p:nvSpPr>
        <p:spPr>
          <a:xfrm>
            <a:off x="366713" y="1110099"/>
            <a:ext cx="639147" cy="211468"/>
          </a:xfrm>
          <a:prstGeom prst="rect">
            <a:avLst/>
          </a:prstGeom>
          <a:noFill/>
        </p:spPr>
        <p:txBody>
          <a:bodyPr wrap="square" rtlCol="0">
            <a:spAutoFit/>
          </a:bodyPr>
          <a:lstStyle/>
          <a:p>
            <a:r>
              <a:rPr lang="en-GB" sz="900" b="1" dirty="0" smtClean="0"/>
              <a:t>Legend</a:t>
            </a:r>
            <a:endParaRPr lang="en-GB" sz="900" b="1" dirty="0"/>
          </a:p>
        </p:txBody>
      </p:sp>
      <p:sp>
        <p:nvSpPr>
          <p:cNvPr id="26" name="TextBox 25"/>
          <p:cNvSpPr txBox="1"/>
          <p:nvPr/>
        </p:nvSpPr>
        <p:spPr>
          <a:xfrm>
            <a:off x="1054194" y="1110099"/>
            <a:ext cx="864339" cy="211468"/>
          </a:xfrm>
          <a:prstGeom prst="rect">
            <a:avLst/>
          </a:prstGeom>
          <a:noFill/>
        </p:spPr>
        <p:txBody>
          <a:bodyPr wrap="none" rtlCol="0">
            <a:spAutoFit/>
          </a:bodyPr>
          <a:lstStyle/>
          <a:p>
            <a:pPr eaLnBrk="1" hangingPunct="1">
              <a:lnSpc>
                <a:spcPct val="86000"/>
              </a:lnSpc>
            </a:pPr>
            <a:r>
              <a:rPr lang="en-US" sz="900" b="1" i="1" dirty="0" smtClean="0">
                <a:solidFill>
                  <a:srgbClr val="008AB3"/>
                </a:solidFill>
                <a:ea typeface="ＭＳ Ｐゴシック"/>
              </a:rPr>
              <a:t>New metrics</a:t>
            </a:r>
          </a:p>
        </p:txBody>
      </p:sp>
      <p:sp>
        <p:nvSpPr>
          <p:cNvPr id="19" name="Content Placeholder 1"/>
          <p:cNvSpPr>
            <a:spLocks noGrp="1"/>
          </p:cNvSpPr>
          <p:nvPr>
            <p:ph sz="quarter" idx="11"/>
          </p:nvPr>
        </p:nvSpPr>
        <p:spPr/>
        <p:txBody>
          <a:bodyPr/>
          <a:lstStyle/>
          <a:p>
            <a:r>
              <a:rPr lang="en-US" dirty="0" smtClean="0"/>
              <a:t>Limit overview: </a:t>
            </a:r>
            <a:r>
              <a:rPr lang="en-US" b="0" dirty="0" smtClean="0"/>
              <a:t>Interest rate </a:t>
            </a:r>
            <a:r>
              <a:rPr lang="en-US" b="0" dirty="0"/>
              <a:t>risk</a:t>
            </a:r>
            <a:endParaRPr lang="en-GB" dirty="0"/>
          </a:p>
        </p:txBody>
      </p:sp>
      <p:sp>
        <p:nvSpPr>
          <p:cNvPr id="14" name="Footnote"/>
          <p:cNvSpPr/>
          <p:nvPr/>
        </p:nvSpPr>
        <p:spPr bwMode="auto">
          <a:xfrm>
            <a:off x="1901881" y="6334225"/>
            <a:ext cx="5626680" cy="3348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spAutoFit/>
          </a:bodyPr>
          <a:lstStyle/>
          <a:p>
            <a:pPr marL="0" lvl="1" algn="l">
              <a:lnSpc>
                <a:spcPct val="100000"/>
              </a:lnSpc>
            </a:pPr>
            <a:r>
              <a:rPr lang="en-US" sz="800" dirty="0" smtClean="0"/>
              <a:t>Note: </a:t>
            </a:r>
            <a:r>
              <a:rPr lang="en-US" sz="800" dirty="0" smtClean="0">
                <a:sym typeface="Arial"/>
              </a:rPr>
              <a:t>all actuals for credit risk are a</a:t>
            </a:r>
            <a:r>
              <a:rPr lang="en-US" sz="800" dirty="0" smtClean="0"/>
              <a:t>s of March 2016 unless otherwise noted</a:t>
            </a:r>
          </a:p>
          <a:p>
            <a:pPr marL="228600" indent="-228600" algn="l" eaLnBrk="1" hangingPunct="1">
              <a:buFont typeface="+mj-lt"/>
              <a:buAutoNum type="arabicPeriod"/>
            </a:pPr>
            <a:r>
              <a:rPr lang="en-US" sz="800" dirty="0">
                <a:latin typeface="Arial"/>
                <a:ea typeface="ＭＳ Ｐゴシック"/>
                <a:sym typeface="Arial"/>
              </a:rPr>
              <a:t>Abbreviation for Net Interest Income</a:t>
            </a:r>
          </a:p>
          <a:p>
            <a:pPr marL="228600" indent="-228600" algn="l" eaLnBrk="1" hangingPunct="1">
              <a:buFont typeface="+mj-lt"/>
              <a:buAutoNum type="arabicPeriod"/>
            </a:pPr>
            <a:r>
              <a:rPr lang="en-US" sz="800" dirty="0">
                <a:latin typeface="Arial"/>
                <a:ea typeface="ＭＳ Ｐゴシック"/>
                <a:sym typeface="Arial"/>
              </a:rPr>
              <a:t>Abbreviation for Market Value of </a:t>
            </a:r>
            <a:r>
              <a:rPr lang="en-US" sz="800" dirty="0" smtClean="0">
                <a:latin typeface="Arial"/>
                <a:ea typeface="ＭＳ Ｐゴシック"/>
                <a:sym typeface="Arial"/>
              </a:rPr>
              <a:t>Equity</a:t>
            </a:r>
            <a:endParaRPr lang="en-US" sz="800" dirty="0">
              <a:latin typeface="Arial"/>
              <a:ea typeface="ＭＳ Ｐゴシック"/>
              <a:sym typeface="Arial"/>
            </a:endParaRPr>
          </a:p>
        </p:txBody>
      </p:sp>
      <p:grpSp>
        <p:nvGrpSpPr>
          <p:cNvPr id="13" name="Group 12"/>
          <p:cNvGrpSpPr/>
          <p:nvPr/>
        </p:nvGrpSpPr>
        <p:grpSpPr>
          <a:xfrm>
            <a:off x="443921" y="72184"/>
            <a:ext cx="2393715" cy="189008"/>
            <a:chOff x="403281" y="164517"/>
            <a:chExt cx="2393715" cy="189008"/>
          </a:xfrm>
        </p:grpSpPr>
        <p:sp>
          <p:nvSpPr>
            <p:cNvPr id="16" name="Text Box 75"/>
            <p:cNvSpPr txBox="1">
              <a:spLocks noChangeArrowheads="1"/>
            </p:cNvSpPr>
            <p:nvPr/>
          </p:nvSpPr>
          <p:spPr bwMode="gray">
            <a:xfrm>
              <a:off x="636148" y="166688"/>
              <a:ext cx="2160848" cy="184666"/>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none" lIns="0" tIns="0" rIns="0" bIns="0">
              <a:spAutoFit/>
            </a:bodyPr>
            <a:lstStyle/>
            <a:p>
              <a:pPr algn="l">
                <a:lnSpc>
                  <a:spcPct val="100000"/>
                </a:lnSpc>
              </a:pPr>
              <a:r>
                <a:rPr lang="en-US" sz="1200" dirty="0" smtClean="0">
                  <a:solidFill>
                    <a:srgbClr val="FF0000"/>
                  </a:solidFill>
                </a:rPr>
                <a:t>Interest rate </a:t>
              </a:r>
              <a:r>
                <a:rPr lang="en-US" sz="1200" dirty="0">
                  <a:solidFill>
                    <a:srgbClr val="FF0000"/>
                  </a:solidFill>
                </a:rPr>
                <a:t>risk: </a:t>
              </a:r>
              <a:r>
                <a:rPr lang="en-US" sz="1200" dirty="0" smtClean="0">
                  <a:solidFill>
                    <a:srgbClr val="FF0000"/>
                  </a:solidFill>
                </a:rPr>
                <a:t>Limit overview</a:t>
              </a:r>
              <a:endParaRPr lang="en-US" sz="1200" dirty="0">
                <a:solidFill>
                  <a:srgbClr val="FF0000"/>
                </a:solidFill>
              </a:endParaRPr>
            </a:p>
          </p:txBody>
        </p:sp>
        <p:sp>
          <p:nvSpPr>
            <p:cNvPr id="20" name="Oval 19"/>
            <p:cNvSpPr/>
            <p:nvPr/>
          </p:nvSpPr>
          <p:spPr bwMode="auto">
            <a:xfrm>
              <a:off x="403281" y="164517"/>
              <a:ext cx="189008" cy="189008"/>
            </a:xfrm>
            <a:prstGeom prst="ellipse">
              <a:avLst/>
            </a:prstGeom>
            <a:solidFill>
              <a:srgbClr val="FF000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lang="en-US" b="1" dirty="0">
                  <a:solidFill>
                    <a:schemeClr val="bg1"/>
                  </a:solidFill>
                  <a:ea typeface="ＭＳ Ｐゴシック" pitchFamily="-112" charset="-128"/>
                  <a:cs typeface="ＭＳ Ｐゴシック" pitchFamily="-112" charset="-128"/>
                </a:rPr>
                <a:t>5</a:t>
              </a:r>
              <a:endParaRPr kumimoji="0" lang="en-US" b="1" i="0" u="none" strike="noStrike" cap="none" normalizeH="0" baseline="0" dirty="0">
                <a:ln>
                  <a:noFill/>
                </a:ln>
                <a:solidFill>
                  <a:schemeClr val="bg1"/>
                </a:solidFill>
                <a:effectLst/>
                <a:latin typeface="Arial" charset="0"/>
                <a:ea typeface="ＭＳ Ｐゴシック" pitchFamily="-112" charset="-128"/>
                <a:cs typeface="ＭＳ Ｐゴシック" pitchFamily="-112" charset="-128"/>
              </a:endParaRPr>
            </a:p>
          </p:txBody>
        </p:sp>
      </p:grpSp>
      <p:graphicFrame>
        <p:nvGraphicFramePr>
          <p:cNvPr id="17" name="Table 16"/>
          <p:cNvGraphicFramePr>
            <a:graphicFrameLocks noGrp="1"/>
          </p:cNvGraphicFramePr>
          <p:nvPr>
            <p:extLst>
              <p:ext uri="{D42A27DB-BD31-4B8C-83A1-F6EECF244321}">
                <p14:modId xmlns:p14="http://schemas.microsoft.com/office/powerpoint/2010/main" val="7051947"/>
              </p:ext>
            </p:extLst>
          </p:nvPr>
        </p:nvGraphicFramePr>
        <p:xfrm>
          <a:off x="365760" y="1463040"/>
          <a:ext cx="8898757" cy="1816608"/>
        </p:xfrm>
        <a:graphic>
          <a:graphicData uri="http://schemas.openxmlformats.org/drawingml/2006/table">
            <a:tbl>
              <a:tblPr firstRow="1" bandRow="1">
                <a:tableStyleId>{2D5ABB26-0587-4C30-8999-92F81FD0307C}</a:tableStyleId>
              </a:tblPr>
              <a:tblGrid>
                <a:gridCol w="839235"/>
                <a:gridCol w="1313793"/>
                <a:gridCol w="704193"/>
                <a:gridCol w="868155"/>
                <a:gridCol w="868155"/>
                <a:gridCol w="868155"/>
                <a:gridCol w="868155"/>
                <a:gridCol w="868155"/>
                <a:gridCol w="1700761"/>
              </a:tblGrid>
              <a:tr h="0">
                <a:tc rowSpan="2">
                  <a:txBody>
                    <a:bodyPr/>
                    <a:lstStyle/>
                    <a:p>
                      <a:pPr marL="0" marR="0" indent="0" algn="l" defTabSz="457200" rtl="0" eaLnBrk="1" fontAlgn="auto" latinLnBrk="0" hangingPunct="1">
                        <a:lnSpc>
                          <a:spcPct val="100000"/>
                        </a:lnSpc>
                        <a:spcBef>
                          <a:spcPts val="200"/>
                        </a:spcBef>
                        <a:spcAft>
                          <a:spcPts val="200"/>
                        </a:spcAft>
                        <a:buClrTx/>
                        <a:buSzTx/>
                        <a:buFontTx/>
                        <a:buNone/>
                        <a:tabLst/>
                        <a:defRPr/>
                      </a:pPr>
                      <a:r>
                        <a:rPr lang="en-GB" sz="1000" b="1" dirty="0" smtClean="0">
                          <a:solidFill>
                            <a:srgbClr val="FF0000"/>
                          </a:solidFill>
                          <a:latin typeface="Arial" panose="020B0604020202020204" pitchFamily="34" charset="0"/>
                          <a:cs typeface="Arial" panose="020B0604020202020204" pitchFamily="34" charset="0"/>
                        </a:rPr>
                        <a:t>Risk type</a:t>
                      </a:r>
                    </a:p>
                  </a:txBody>
                  <a:tcPr marL="36576" marR="36576" marT="36576" marB="36576"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2">
                  <a:txBody>
                    <a:bodyPr/>
                    <a:lstStyle/>
                    <a:p>
                      <a:pPr>
                        <a:lnSpc>
                          <a:spcPct val="100000"/>
                        </a:lnSpc>
                        <a:spcBef>
                          <a:spcPts val="200"/>
                        </a:spcBef>
                        <a:spcAft>
                          <a:spcPts val="200"/>
                        </a:spcAft>
                      </a:pPr>
                      <a:r>
                        <a:rPr lang="en-GB" sz="1000" b="1" dirty="0" smtClean="0">
                          <a:solidFill>
                            <a:srgbClr val="FF0000"/>
                          </a:solidFill>
                          <a:latin typeface="Arial" panose="020B0604020202020204" pitchFamily="34" charset="0"/>
                          <a:cs typeface="Arial" panose="020B0604020202020204" pitchFamily="34" charset="0"/>
                        </a:rPr>
                        <a:t>Metric</a:t>
                      </a:r>
                      <a:endParaRPr lang="en-GB" sz="1000" b="1" dirty="0">
                        <a:solidFill>
                          <a:srgbClr val="FF0000"/>
                        </a:solidFill>
                        <a:latin typeface="Arial" panose="020B0604020202020204" pitchFamily="34" charset="0"/>
                        <a:cs typeface="Arial" panose="020B0604020202020204" pitchFamily="34" charset="0"/>
                      </a:endParaRPr>
                    </a:p>
                  </a:txBody>
                  <a:tcPr marL="36576" marR="36576" marT="36576" marB="36576"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2">
                  <a:txBody>
                    <a:bodyPr/>
                    <a:lstStyle/>
                    <a:p>
                      <a:pPr>
                        <a:lnSpc>
                          <a:spcPct val="100000"/>
                        </a:lnSpc>
                        <a:spcBef>
                          <a:spcPts val="200"/>
                        </a:spcBef>
                        <a:spcAft>
                          <a:spcPts val="200"/>
                        </a:spcAft>
                      </a:pPr>
                      <a:r>
                        <a:rPr lang="en-GB" sz="1000" b="1" dirty="0" smtClean="0">
                          <a:solidFill>
                            <a:srgbClr val="FF0000"/>
                          </a:solidFill>
                          <a:latin typeface="Arial" panose="020B0604020202020204" pitchFamily="34" charset="0"/>
                          <a:cs typeface="Arial" panose="020B0604020202020204" pitchFamily="34" charset="0"/>
                        </a:rPr>
                        <a:t>Entity</a:t>
                      </a:r>
                      <a:endParaRPr lang="en-GB" sz="1000" b="1" dirty="0">
                        <a:solidFill>
                          <a:srgbClr val="FF0000"/>
                        </a:solidFill>
                        <a:latin typeface="Arial" panose="020B0604020202020204" pitchFamily="34" charset="0"/>
                        <a:cs typeface="Arial" panose="020B0604020202020204" pitchFamily="34" charset="0"/>
                      </a:endParaRPr>
                    </a:p>
                  </a:txBody>
                  <a:tcPr marL="36576" marR="36576" marT="36576" marB="36576"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rowSpan="2">
                  <a:txBody>
                    <a:bodyPr/>
                    <a:lstStyle/>
                    <a:p>
                      <a:pPr algn="ctr">
                        <a:lnSpc>
                          <a:spcPct val="100000"/>
                        </a:lnSpc>
                        <a:spcBef>
                          <a:spcPts val="200"/>
                        </a:spcBef>
                        <a:spcAft>
                          <a:spcPts val="200"/>
                        </a:spcAft>
                      </a:pPr>
                      <a:r>
                        <a:rPr lang="en-GB" sz="1000" b="1" dirty="0" smtClean="0">
                          <a:solidFill>
                            <a:schemeClr val="tx1"/>
                          </a:solidFill>
                          <a:latin typeface="Arial" panose="020B0604020202020204" pitchFamily="34" charset="0"/>
                          <a:cs typeface="Arial" panose="020B0604020202020204" pitchFamily="34" charset="0"/>
                        </a:rPr>
                        <a:t>Mar 16</a:t>
                      </a:r>
                      <a:endParaRPr lang="en-GB" sz="1000" b="1" dirty="0">
                        <a:solidFill>
                          <a:schemeClr val="tx1"/>
                        </a:solidFill>
                        <a:latin typeface="Arial" panose="020B0604020202020204" pitchFamily="34" charset="0"/>
                        <a:cs typeface="Arial" panose="020B0604020202020204" pitchFamily="34" charset="0"/>
                      </a:endParaRPr>
                    </a:p>
                  </a:txBody>
                  <a:tcPr marL="36576" marR="36576" marT="36576" marB="36576"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gridSpan="2">
                  <a:txBody>
                    <a:bodyPr/>
                    <a:lstStyle/>
                    <a:p>
                      <a:pPr algn="ctr">
                        <a:lnSpc>
                          <a:spcPct val="100000"/>
                        </a:lnSpc>
                        <a:spcBef>
                          <a:spcPts val="200"/>
                        </a:spcBef>
                        <a:spcAft>
                          <a:spcPts val="200"/>
                        </a:spcAft>
                      </a:pPr>
                      <a:r>
                        <a:rPr lang="en-GB" sz="1000" b="1" dirty="0" smtClean="0">
                          <a:solidFill>
                            <a:schemeClr val="tx1"/>
                          </a:solidFill>
                          <a:latin typeface="Arial" panose="020B0604020202020204" pitchFamily="34" charset="0"/>
                          <a:cs typeface="Arial" panose="020B0604020202020204" pitchFamily="34" charset="0"/>
                        </a:rPr>
                        <a:t>Amber trigger</a:t>
                      </a:r>
                      <a:endParaRPr lang="en-GB" sz="1000" b="1" dirty="0">
                        <a:solidFill>
                          <a:schemeClr val="tx1"/>
                        </a:solidFill>
                        <a:latin typeface="Arial" panose="020B0604020202020204" pitchFamily="34" charset="0"/>
                        <a:cs typeface="Arial" panose="020B0604020202020204" pitchFamily="34" charset="0"/>
                      </a:endParaRPr>
                    </a:p>
                  </a:txBody>
                  <a:tcPr marL="36576" marR="36576" marT="36576" marB="36576"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hMerge="1">
                  <a:txBody>
                    <a:bodyPr/>
                    <a:lstStyle/>
                    <a:p>
                      <a:endParaRPr lang="en-GB" sz="1000" b="1" dirty="0">
                        <a:solidFill>
                          <a:schemeClr val="tx1"/>
                        </a:solidFill>
                        <a:latin typeface="Arial" panose="020B0604020202020204" pitchFamily="34" charset="0"/>
                        <a:cs typeface="Arial" panose="020B0604020202020204" pitchFamily="34" charset="0"/>
                      </a:endParaRPr>
                    </a:p>
                  </a:txBody>
                  <a:tcPr marL="45720" marR="45720">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solidFill>
                      <a:schemeClr val="bg1">
                        <a:lumMod val="85000"/>
                      </a:schemeClr>
                    </a:solidFill>
                  </a:tcPr>
                </a:tc>
                <a:tc gridSpan="2">
                  <a:txBody>
                    <a:bodyPr/>
                    <a:lstStyle/>
                    <a:p>
                      <a:pPr algn="ctr">
                        <a:lnSpc>
                          <a:spcPct val="100000"/>
                        </a:lnSpc>
                        <a:spcBef>
                          <a:spcPts val="200"/>
                        </a:spcBef>
                        <a:spcAft>
                          <a:spcPts val="200"/>
                        </a:spcAft>
                      </a:pPr>
                      <a:r>
                        <a:rPr lang="en-GB" sz="1000" b="1" dirty="0" smtClean="0">
                          <a:solidFill>
                            <a:schemeClr val="bg1"/>
                          </a:solidFill>
                          <a:latin typeface="Arial" panose="020B0604020202020204" pitchFamily="34" charset="0"/>
                          <a:cs typeface="Arial" panose="020B0604020202020204" pitchFamily="34" charset="0"/>
                        </a:rPr>
                        <a:t>Red</a:t>
                      </a:r>
                      <a:r>
                        <a:rPr lang="en-GB" sz="1000" b="1" baseline="0" dirty="0" smtClean="0">
                          <a:solidFill>
                            <a:schemeClr val="bg1"/>
                          </a:solidFill>
                          <a:latin typeface="Arial" panose="020B0604020202020204" pitchFamily="34" charset="0"/>
                          <a:cs typeface="Arial" panose="020B0604020202020204" pitchFamily="34" charset="0"/>
                        </a:rPr>
                        <a:t> limits</a:t>
                      </a:r>
                      <a:endParaRPr lang="en-GB" sz="1000" b="1" dirty="0">
                        <a:solidFill>
                          <a:schemeClr val="bg1"/>
                        </a:solidFill>
                        <a:latin typeface="Arial" panose="020B0604020202020204" pitchFamily="34" charset="0"/>
                        <a:cs typeface="Arial" panose="020B0604020202020204" pitchFamily="34" charset="0"/>
                      </a:endParaRPr>
                    </a:p>
                  </a:txBody>
                  <a:tcPr marL="36576" marR="36576" marT="36576" marB="36576"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hMerge="1">
                  <a:txBody>
                    <a:bodyPr/>
                    <a:lstStyle/>
                    <a:p>
                      <a:endParaRPr lang="en-GB" sz="1000" b="1" dirty="0">
                        <a:solidFill>
                          <a:schemeClr val="tx1"/>
                        </a:solidFill>
                        <a:latin typeface="Arial" panose="020B0604020202020204" pitchFamily="34" charset="0"/>
                        <a:cs typeface="Arial" panose="020B0604020202020204" pitchFamily="34" charset="0"/>
                      </a:endParaRPr>
                    </a:p>
                  </a:txBody>
                  <a:tcPr marL="45720" marR="45720">
                    <a:lnL w="19050" cap="flat" cmpd="sng" algn="ctr">
                      <a:noFill/>
                      <a:prstDash val="solid"/>
                      <a:round/>
                      <a:headEnd type="none" w="med" len="med"/>
                      <a:tailEnd type="none" w="med" len="med"/>
                    </a:lnL>
                    <a:lnR w="19050" cap="flat" cmpd="sng" algn="ctr">
                      <a:noFill/>
                      <a:prstDash val="sysDash"/>
                      <a:round/>
                      <a:headEnd type="none" w="med" len="med"/>
                      <a:tailEnd type="none" w="med" len="med"/>
                    </a:lnR>
                    <a:lnT w="1905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solidFill>
                      <a:schemeClr val="bg1">
                        <a:lumMod val="85000"/>
                      </a:schemeClr>
                    </a:solidFill>
                  </a:tcPr>
                </a:tc>
                <a:tc rowSpan="2">
                  <a:txBody>
                    <a:bodyPr/>
                    <a:lstStyle/>
                    <a:p>
                      <a:pPr marL="0" marR="0" indent="0" algn="l" defTabSz="457200" rtl="0" eaLnBrk="1" fontAlgn="auto" latinLnBrk="0" hangingPunct="1">
                        <a:lnSpc>
                          <a:spcPct val="100000"/>
                        </a:lnSpc>
                        <a:spcBef>
                          <a:spcPts val="200"/>
                        </a:spcBef>
                        <a:spcAft>
                          <a:spcPts val="200"/>
                        </a:spcAft>
                        <a:buClrTx/>
                        <a:buSzTx/>
                        <a:buFontTx/>
                        <a:buNone/>
                        <a:tabLst/>
                        <a:defRPr/>
                      </a:pPr>
                      <a:r>
                        <a:rPr lang="en-GB" sz="1000" b="1" dirty="0" smtClean="0">
                          <a:solidFill>
                            <a:srgbClr val="FF0000"/>
                          </a:solidFill>
                          <a:latin typeface="Arial" panose="020B0604020202020204" pitchFamily="34" charset="0"/>
                          <a:cs typeface="Arial" panose="020B0604020202020204" pitchFamily="34" charset="0"/>
                        </a:rPr>
                        <a:t>Justification</a:t>
                      </a:r>
                      <a:r>
                        <a:rPr lang="en-GB" sz="1000" b="1" baseline="0" dirty="0" smtClean="0">
                          <a:solidFill>
                            <a:srgbClr val="FF0000"/>
                          </a:solidFill>
                          <a:latin typeface="Arial" panose="020B0604020202020204" pitchFamily="34" charset="0"/>
                          <a:cs typeface="Arial" panose="020B0604020202020204" pitchFamily="34" charset="0"/>
                        </a:rPr>
                        <a:t> for changes</a:t>
                      </a:r>
                      <a:endParaRPr lang="en-GB" sz="1000" b="1" dirty="0" smtClean="0">
                        <a:solidFill>
                          <a:srgbClr val="FF0000"/>
                        </a:solidFill>
                        <a:latin typeface="Arial" panose="020B0604020202020204" pitchFamily="34" charset="0"/>
                        <a:cs typeface="Arial" panose="020B0604020202020204" pitchFamily="34" charset="0"/>
                      </a:endParaRPr>
                    </a:p>
                  </a:txBody>
                  <a:tcPr marL="36576" marR="36576" marT="36576" marB="36576"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0">
                <a:tc vMerge="1">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GB" sz="1000" b="1" dirty="0" smtClean="0">
                        <a:solidFill>
                          <a:srgbClr val="FF0000"/>
                        </a:solidFill>
                        <a:latin typeface="Arial" panose="020B0604020202020204" pitchFamily="34" charset="0"/>
                        <a:cs typeface="Arial" panose="020B0604020202020204" pitchFamily="34" charset="0"/>
                      </a:endParaRPr>
                    </a:p>
                  </a:txBody>
                  <a:tcPr marL="45720" marR="45720">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solidFill>
                      <a:schemeClr val="bg1"/>
                    </a:solidFill>
                  </a:tcPr>
                </a:tc>
                <a:tc vMerge="1">
                  <a:txBody>
                    <a:bodyPr/>
                    <a:lstStyle/>
                    <a:p>
                      <a:endParaRPr lang="en-GB" sz="1000" b="1" dirty="0">
                        <a:solidFill>
                          <a:srgbClr val="FF0000"/>
                        </a:solidFill>
                        <a:latin typeface="Arial" panose="020B0604020202020204" pitchFamily="34" charset="0"/>
                        <a:cs typeface="Arial" panose="020B0604020202020204" pitchFamily="34" charset="0"/>
                      </a:endParaRPr>
                    </a:p>
                  </a:txBody>
                  <a:tcPr marL="45720" marR="45720">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solidFill>
                      <a:schemeClr val="bg1"/>
                    </a:solidFill>
                  </a:tcPr>
                </a:tc>
                <a:tc vMerge="1">
                  <a:txBody>
                    <a:bodyPr/>
                    <a:lstStyle/>
                    <a:p>
                      <a:endParaRPr lang="en-GB" sz="1000" b="1" dirty="0">
                        <a:solidFill>
                          <a:srgbClr val="FF0000"/>
                        </a:solidFill>
                        <a:latin typeface="Arial" panose="020B0604020202020204" pitchFamily="34" charset="0"/>
                        <a:cs typeface="Arial" panose="020B0604020202020204" pitchFamily="34" charset="0"/>
                      </a:endParaRPr>
                    </a:p>
                  </a:txBody>
                  <a:tcPr marL="45720" marR="45720">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tcPr>
                </a:tc>
                <a:tc vMerge="1">
                  <a:txBody>
                    <a:bodyPr/>
                    <a:lstStyle/>
                    <a:p>
                      <a:pPr algn="ctr"/>
                      <a:endParaRPr lang="en-GB" sz="1100" b="1" dirty="0">
                        <a:solidFill>
                          <a:schemeClr val="tx1"/>
                        </a:solidFill>
                        <a:latin typeface="Arial" panose="020B0604020202020204" pitchFamily="34" charset="0"/>
                        <a:cs typeface="Arial" panose="020B0604020202020204" pitchFamily="34" charset="0"/>
                      </a:endParaRPr>
                    </a:p>
                  </a:txBody>
                  <a:tcPr marL="48014" marR="48014">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solidFill>
                      <a:srgbClr val="FFC000"/>
                    </a:solidFill>
                  </a:tcPr>
                </a:tc>
                <a:tc>
                  <a:txBody>
                    <a:bodyPr/>
                    <a:lstStyle/>
                    <a:p>
                      <a:pPr algn="ctr">
                        <a:lnSpc>
                          <a:spcPct val="100000"/>
                        </a:lnSpc>
                        <a:spcBef>
                          <a:spcPts val="200"/>
                        </a:spcBef>
                        <a:spcAft>
                          <a:spcPts val="200"/>
                        </a:spcAft>
                      </a:pPr>
                      <a:r>
                        <a:rPr lang="en-GB" sz="1000" b="1" dirty="0" smtClean="0">
                          <a:solidFill>
                            <a:schemeClr val="tx1"/>
                          </a:solidFill>
                          <a:latin typeface="Arial" panose="020B0604020202020204" pitchFamily="34" charset="0"/>
                          <a:cs typeface="Arial" panose="020B0604020202020204" pitchFamily="34" charset="0"/>
                        </a:rPr>
                        <a:t>2016</a:t>
                      </a:r>
                      <a:endParaRPr lang="en-GB" sz="1000" b="1" dirty="0">
                        <a:solidFill>
                          <a:schemeClr val="tx1"/>
                        </a:solidFill>
                        <a:latin typeface="Arial" panose="020B0604020202020204" pitchFamily="34" charset="0"/>
                        <a:cs typeface="Arial" panose="020B0604020202020204" pitchFamily="34" charset="0"/>
                      </a:endParaRPr>
                    </a:p>
                  </a:txBody>
                  <a:tcPr marL="36576" marR="36576" marT="36576" marB="36576"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algn="ctr">
                        <a:lnSpc>
                          <a:spcPct val="100000"/>
                        </a:lnSpc>
                        <a:spcBef>
                          <a:spcPts val="200"/>
                        </a:spcBef>
                        <a:spcAft>
                          <a:spcPts val="200"/>
                        </a:spcAft>
                      </a:pPr>
                      <a:r>
                        <a:rPr lang="en-GB" sz="1000" b="1" dirty="0" smtClean="0">
                          <a:solidFill>
                            <a:schemeClr val="tx1"/>
                          </a:solidFill>
                          <a:latin typeface="Arial" panose="020B0604020202020204" pitchFamily="34" charset="0"/>
                          <a:cs typeface="Arial" panose="020B0604020202020204" pitchFamily="34" charset="0"/>
                        </a:rPr>
                        <a:t>2015</a:t>
                      </a:r>
                      <a:endParaRPr lang="en-GB" sz="1000" b="1" dirty="0">
                        <a:solidFill>
                          <a:schemeClr val="tx1"/>
                        </a:solidFill>
                        <a:latin typeface="Arial" panose="020B0604020202020204" pitchFamily="34" charset="0"/>
                        <a:cs typeface="Arial" panose="020B0604020202020204" pitchFamily="34" charset="0"/>
                      </a:endParaRPr>
                    </a:p>
                  </a:txBody>
                  <a:tcPr marL="36576" marR="36576" marT="36576" marB="36576"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lnSpc>
                          <a:spcPct val="100000"/>
                        </a:lnSpc>
                        <a:spcBef>
                          <a:spcPts val="200"/>
                        </a:spcBef>
                        <a:spcAft>
                          <a:spcPts val="200"/>
                        </a:spcAft>
                      </a:pPr>
                      <a:r>
                        <a:rPr lang="en-GB" sz="1000" b="1" dirty="0" smtClean="0">
                          <a:solidFill>
                            <a:schemeClr val="bg1"/>
                          </a:solidFill>
                          <a:latin typeface="Arial" panose="020B0604020202020204" pitchFamily="34" charset="0"/>
                          <a:cs typeface="Arial" panose="020B0604020202020204" pitchFamily="34" charset="0"/>
                        </a:rPr>
                        <a:t>2016</a:t>
                      </a:r>
                      <a:endParaRPr lang="en-GB" sz="1000" b="1" dirty="0">
                        <a:solidFill>
                          <a:schemeClr val="bg1"/>
                        </a:solidFill>
                        <a:latin typeface="Arial" panose="020B0604020202020204" pitchFamily="34" charset="0"/>
                        <a:cs typeface="Arial" panose="020B0604020202020204" pitchFamily="34" charset="0"/>
                      </a:endParaRPr>
                    </a:p>
                  </a:txBody>
                  <a:tcPr marL="36576" marR="36576" marT="36576" marB="36576"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algn="ctr">
                        <a:lnSpc>
                          <a:spcPct val="100000"/>
                        </a:lnSpc>
                        <a:spcBef>
                          <a:spcPts val="200"/>
                        </a:spcBef>
                        <a:spcAft>
                          <a:spcPts val="200"/>
                        </a:spcAft>
                      </a:pPr>
                      <a:r>
                        <a:rPr lang="en-GB" sz="1000" b="1" dirty="0" smtClean="0">
                          <a:solidFill>
                            <a:schemeClr val="tx1"/>
                          </a:solidFill>
                          <a:latin typeface="Arial" panose="020B0604020202020204" pitchFamily="34" charset="0"/>
                          <a:cs typeface="Arial" panose="020B0604020202020204" pitchFamily="34" charset="0"/>
                        </a:rPr>
                        <a:t>2015</a:t>
                      </a:r>
                      <a:endParaRPr lang="en-GB" sz="1000" b="1" dirty="0">
                        <a:solidFill>
                          <a:schemeClr val="tx1"/>
                        </a:solidFill>
                        <a:latin typeface="Arial" panose="020B0604020202020204" pitchFamily="34" charset="0"/>
                        <a:cs typeface="Arial" panose="020B0604020202020204" pitchFamily="34" charset="0"/>
                      </a:endParaRPr>
                    </a:p>
                  </a:txBody>
                  <a:tcPr marL="36576" marR="36576" marT="36576" marB="36576" anchor="ctr">
                    <a:lnL w="19050" cap="flat" cmpd="sng" algn="ctr">
                      <a:noFill/>
                      <a:prstDash val="solid"/>
                      <a:round/>
                      <a:headEnd type="none" w="med" len="med"/>
                      <a:tailEnd type="none" w="med" len="med"/>
                    </a:lnL>
                    <a:lnR w="19050" cap="flat" cmpd="sng" algn="ctr">
                      <a:noFill/>
                      <a:prstDash val="sysDash"/>
                      <a:round/>
                      <a:headEnd type="none" w="med" len="med"/>
                      <a:tailEnd type="none" w="med" len="med"/>
                    </a:lnR>
                    <a:lnT w="12700" cap="flat" cmpd="sng" algn="ctr">
                      <a:solidFill>
                        <a:schemeClr val="accent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vMerge="1">
                  <a:txBody>
                    <a:bodyPr/>
                    <a:lstStyle/>
                    <a:p>
                      <a:pPr algn="ctr">
                        <a:lnSpc>
                          <a:spcPct val="100000"/>
                        </a:lnSpc>
                        <a:spcBef>
                          <a:spcPts val="200"/>
                        </a:spcBef>
                        <a:spcAft>
                          <a:spcPts val="200"/>
                        </a:spcAft>
                      </a:pPr>
                      <a:endParaRPr lang="en-GB" sz="1050" b="1" dirty="0">
                        <a:solidFill>
                          <a:schemeClr val="tx1"/>
                        </a:solidFill>
                        <a:latin typeface="Arial" panose="020B0604020202020204" pitchFamily="34" charset="0"/>
                        <a:cs typeface="Arial" panose="020B0604020202020204" pitchFamily="34" charset="0"/>
                      </a:endParaRPr>
                    </a:p>
                  </a:txBody>
                  <a:tcPr marL="36576" marR="36576" marT="36576" marB="36576">
                    <a:lnL w="19050" cap="flat" cmpd="sng" algn="ctr">
                      <a:noFill/>
                      <a:prstDash val="solid"/>
                      <a:round/>
                      <a:headEnd type="none" w="med" len="med"/>
                      <a:tailEnd type="none" w="med" len="med"/>
                    </a:lnL>
                    <a:lnR w="19050" cap="flat" cmpd="sng" algn="ctr">
                      <a:noFill/>
                      <a:prstDash val="sysDash"/>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226178">
                <a:tc rowSpan="2">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000" b="1" dirty="0" smtClean="0">
                          <a:solidFill>
                            <a:schemeClr val="tx1"/>
                          </a:solidFill>
                          <a:latin typeface="Arial" panose="020B0604020202020204" pitchFamily="34" charset="0"/>
                          <a:cs typeface="Arial" panose="020B0604020202020204" pitchFamily="34" charset="0"/>
                        </a:rPr>
                        <a:t>Interest rate</a:t>
                      </a:r>
                      <a:r>
                        <a:rPr lang="en-US" sz="1000" b="1" baseline="0" dirty="0" smtClean="0">
                          <a:solidFill>
                            <a:schemeClr val="tx1"/>
                          </a:solidFill>
                          <a:latin typeface="Arial" panose="020B0604020202020204" pitchFamily="34" charset="0"/>
                          <a:cs typeface="Arial" panose="020B0604020202020204" pitchFamily="34" charset="0"/>
                        </a:rPr>
                        <a:t> risk</a:t>
                      </a:r>
                      <a:endParaRPr lang="en-US" sz="1000" b="1" dirty="0" smtClean="0">
                        <a:solidFill>
                          <a:schemeClr val="tx1"/>
                        </a:solidFill>
                        <a:latin typeface="Arial" panose="020B0604020202020204" pitchFamily="34" charset="0"/>
                        <a:cs typeface="Arial" panose="020B0604020202020204" pitchFamily="34" charset="0"/>
                      </a:endParaRPr>
                    </a:p>
                  </a:txBody>
                  <a:tcPr marL="45720" marR="4572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US" sz="1000" b="0" i="0" kern="1200" dirty="0" smtClean="0">
                          <a:solidFill>
                            <a:schemeClr val="tx1"/>
                          </a:solidFill>
                          <a:latin typeface="Arial" panose="020B0604020202020204" pitchFamily="34" charset="0"/>
                          <a:ea typeface="+mn-ea"/>
                          <a:cs typeface="Arial" panose="020B0604020202020204" pitchFamily="34" charset="0"/>
                        </a:rPr>
                        <a:t>*NII</a:t>
                      </a:r>
                      <a:r>
                        <a:rPr lang="en-US" sz="1000" b="0" i="0" kern="1200" baseline="30000" dirty="0" smtClean="0">
                          <a:solidFill>
                            <a:schemeClr val="tx1"/>
                          </a:solidFill>
                          <a:latin typeface="Arial" panose="020B0604020202020204" pitchFamily="34" charset="0"/>
                          <a:ea typeface="+mn-ea"/>
                          <a:cs typeface="Arial" panose="020B0604020202020204" pitchFamily="34" charset="0"/>
                        </a:rPr>
                        <a:t>1</a:t>
                      </a:r>
                      <a:r>
                        <a:rPr lang="en-US" sz="1000" b="0" i="0" kern="1200" baseline="0" dirty="0" smtClean="0">
                          <a:solidFill>
                            <a:schemeClr val="tx1"/>
                          </a:solidFill>
                          <a:latin typeface="Arial" panose="020B0604020202020204" pitchFamily="34" charset="0"/>
                          <a:ea typeface="+mn-ea"/>
                          <a:cs typeface="Arial" panose="020B0604020202020204" pitchFamily="34" charset="0"/>
                        </a:rPr>
                        <a:t> Sensitivity</a:t>
                      </a:r>
                      <a:r>
                        <a:rPr lang="en-US" sz="1000" b="0" i="0" kern="1200" dirty="0" smtClean="0">
                          <a:solidFill>
                            <a:schemeClr val="tx1"/>
                          </a:solidFill>
                          <a:latin typeface="Arial" panose="020B0604020202020204" pitchFamily="34" charset="0"/>
                          <a:ea typeface="+mn-ea"/>
                          <a:cs typeface="Arial" panose="020B0604020202020204" pitchFamily="34" charset="0"/>
                        </a:rPr>
                        <a:t>(+/- 100bps)</a:t>
                      </a:r>
                    </a:p>
                  </a:txBody>
                  <a:tcPr marL="45720" marR="4572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2"/>
                      </a:solidFill>
                      <a:prstDash val="solid"/>
                      <a:round/>
                      <a:headEnd type="none" w="med" len="med"/>
                      <a:tailEnd type="none" w="med" len="med"/>
                    </a:lnT>
                    <a:lnB w="12700" cap="flat" cmpd="sng" algn="ctr">
                      <a:solidFill>
                        <a:schemeClr val="bg2"/>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r>
                        <a:rPr lang="en-US" sz="1000" b="0" dirty="0" smtClean="0">
                          <a:latin typeface="Arial" panose="020B0604020202020204" pitchFamily="34" charset="0"/>
                          <a:cs typeface="Arial" panose="020B0604020202020204" pitchFamily="34" charset="0"/>
                        </a:rPr>
                        <a:t>SBNA</a:t>
                      </a:r>
                      <a:endParaRPr lang="en-US" sz="1000" b="0" dirty="0">
                        <a:latin typeface="Arial" panose="020B0604020202020204" pitchFamily="34" charset="0"/>
                        <a:cs typeface="Arial" panose="020B0604020202020204" pitchFamily="34" charset="0"/>
                      </a:endParaRPr>
                    </a:p>
                  </a:txBody>
                  <a:tcPr marL="45720" marR="4572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2"/>
                      </a:solidFill>
                      <a:prstDash val="solid"/>
                      <a:round/>
                      <a:headEnd type="none" w="med" len="med"/>
                      <a:tailEnd type="none" w="med" len="med"/>
                    </a:lnT>
                    <a:lnB w="12700" cap="flat" cmpd="sng" algn="ctr">
                      <a:solidFill>
                        <a:schemeClr val="bg2"/>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1000"/>
                        </a:lnSpc>
                      </a:pPr>
                      <a:r>
                        <a:rPr lang="en-US" sz="1000" dirty="0" smtClean="0">
                          <a:latin typeface="Arial" panose="020B0604020202020204" pitchFamily="34" charset="0"/>
                          <a:cs typeface="Arial" panose="020B0604020202020204" pitchFamily="34" charset="0"/>
                        </a:rPr>
                        <a:t>-5.76%</a:t>
                      </a:r>
                    </a:p>
                  </a:txBody>
                  <a:tcPr marL="48014" marR="48014"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2"/>
                      </a:solidFill>
                      <a:prstDash val="solid"/>
                      <a:round/>
                      <a:headEnd type="none" w="med" len="med"/>
                      <a:tailEnd type="none" w="med" len="med"/>
                    </a:lnT>
                    <a:lnB w="12700" cap="flat" cmpd="sng" algn="ctr">
                      <a:solidFill>
                        <a:schemeClr val="bg2"/>
                      </a:solidFill>
                      <a:prstDash val="sysDash"/>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marL="0" marR="0" indent="0" algn="ctr" defTabSz="457200" rtl="0" eaLnBrk="1" fontAlgn="auto" latinLnBrk="0" hangingPunct="1">
                        <a:lnSpc>
                          <a:spcPct val="100000"/>
                        </a:lnSpc>
                        <a:spcBef>
                          <a:spcPts val="200"/>
                        </a:spcBef>
                        <a:spcAft>
                          <a:spcPts val="200"/>
                        </a:spcAft>
                        <a:buClrTx/>
                        <a:buSzTx/>
                        <a:buFontTx/>
                        <a:buNone/>
                        <a:tabLst/>
                        <a:defRPr/>
                      </a:pPr>
                      <a:r>
                        <a:rPr lang="en-US" sz="1050" dirty="0" smtClean="0">
                          <a:latin typeface="Arial" panose="020B0604020202020204" pitchFamily="34" charset="0"/>
                          <a:cs typeface="Arial" panose="020B0604020202020204" pitchFamily="34" charset="0"/>
                        </a:rPr>
                        <a:t>&lt;=</a:t>
                      </a:r>
                      <a:r>
                        <a:rPr lang="en-US" sz="1050" b="0" i="0" u="none" strike="noStrike" dirty="0" smtClean="0">
                          <a:solidFill>
                            <a:sysClr val="windowText" lastClr="000000"/>
                          </a:solidFill>
                          <a:effectLst/>
                          <a:latin typeface="Arial"/>
                        </a:rPr>
                        <a:t>-10.0%</a:t>
                      </a:r>
                    </a:p>
                    <a:p>
                      <a:pPr marL="0" marR="0" indent="0" algn="ctr" defTabSz="457200" rtl="0" eaLnBrk="1" fontAlgn="auto" latinLnBrk="0" hangingPunct="1">
                        <a:lnSpc>
                          <a:spcPct val="100000"/>
                        </a:lnSpc>
                        <a:spcBef>
                          <a:spcPts val="200"/>
                        </a:spcBef>
                        <a:spcAft>
                          <a:spcPts val="200"/>
                        </a:spcAft>
                        <a:buClrTx/>
                        <a:buSzTx/>
                        <a:buFontTx/>
                        <a:buNone/>
                        <a:tabLst/>
                        <a:defRPr/>
                      </a:pPr>
                      <a:r>
                        <a:rPr lang="en-US" sz="1050" b="0" i="1" u="none" strike="noStrike" dirty="0" smtClean="0">
                          <a:solidFill>
                            <a:schemeClr val="bg1">
                              <a:lumMod val="50000"/>
                            </a:schemeClr>
                          </a:solidFill>
                          <a:effectLst/>
                          <a:latin typeface="Arial"/>
                        </a:rPr>
                        <a:t>[≈$(271)M]</a:t>
                      </a:r>
                    </a:p>
                  </a:txBody>
                  <a:tcPr marL="36576" marR="36576" marT="36576" marB="36576"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2"/>
                      </a:solidFill>
                      <a:prstDash val="solid"/>
                      <a:round/>
                      <a:headEnd type="none" w="med" len="med"/>
                      <a:tailEnd type="none" w="med" len="med"/>
                    </a:lnT>
                    <a:lnB w="12700" cap="flat" cmpd="sng" algn="ctr">
                      <a:solidFill>
                        <a:schemeClr val="bg2"/>
                      </a:solidFill>
                      <a:prstDash val="sysDash"/>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marL="0" marR="0" indent="0" algn="ctr" defTabSz="457200" rtl="0" eaLnBrk="1" fontAlgn="auto" latinLnBrk="0" hangingPunct="1">
                        <a:lnSpc>
                          <a:spcPct val="100000"/>
                        </a:lnSpc>
                        <a:spcBef>
                          <a:spcPts val="200"/>
                        </a:spcBef>
                        <a:spcAft>
                          <a:spcPts val="200"/>
                        </a:spcAft>
                        <a:buClrTx/>
                        <a:buSzTx/>
                        <a:buFontTx/>
                        <a:buNone/>
                        <a:tabLst/>
                        <a:defRPr/>
                      </a:pPr>
                      <a:r>
                        <a:rPr lang="en-US" sz="1050" dirty="0" smtClean="0">
                          <a:latin typeface="Arial" panose="020B0604020202020204" pitchFamily="34" charset="0"/>
                          <a:cs typeface="Arial" panose="020B0604020202020204" pitchFamily="34" charset="0"/>
                        </a:rPr>
                        <a:t>-$150M</a:t>
                      </a:r>
                    </a:p>
                  </a:txBody>
                  <a:tcPr marL="36576" marR="36576" marT="36576" marB="36576"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2"/>
                      </a:solidFill>
                      <a:prstDash val="solid"/>
                      <a:round/>
                      <a:headEnd type="none" w="med" len="med"/>
                      <a:tailEnd type="none" w="med" len="med"/>
                    </a:lnT>
                    <a:lnB w="12700" cap="flat" cmpd="sng" algn="ctr">
                      <a:solidFill>
                        <a:schemeClr val="bg2"/>
                      </a:solidFill>
                      <a:prstDash val="sysDash"/>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indent="0" algn="ctr" defTabSz="457200" rtl="0" eaLnBrk="1" fontAlgn="auto" latinLnBrk="0" hangingPunct="1">
                        <a:lnSpc>
                          <a:spcPct val="100000"/>
                        </a:lnSpc>
                        <a:spcBef>
                          <a:spcPts val="200"/>
                        </a:spcBef>
                        <a:spcAft>
                          <a:spcPts val="200"/>
                        </a:spcAft>
                        <a:buClrTx/>
                        <a:buSzTx/>
                        <a:buFontTx/>
                        <a:buNone/>
                        <a:tabLst/>
                        <a:defRPr/>
                      </a:pPr>
                      <a:r>
                        <a:rPr lang="en-US" sz="1050" dirty="0" smtClean="0">
                          <a:latin typeface="Arial" panose="020B0604020202020204" pitchFamily="34" charset="0"/>
                          <a:cs typeface="Arial" panose="020B0604020202020204" pitchFamily="34" charset="0"/>
                        </a:rPr>
                        <a:t>&lt;=</a:t>
                      </a:r>
                      <a:r>
                        <a:rPr lang="en-US" sz="1050" b="0" i="0" u="none" strike="noStrike" dirty="0" smtClean="0">
                          <a:solidFill>
                            <a:sysClr val="windowText" lastClr="000000"/>
                          </a:solidFill>
                          <a:effectLst/>
                          <a:latin typeface="Arial"/>
                        </a:rPr>
                        <a:t>-11.0%</a:t>
                      </a:r>
                    </a:p>
                    <a:p>
                      <a:pPr marL="0" marR="0" indent="0" algn="ctr" defTabSz="457200" rtl="0" eaLnBrk="1" fontAlgn="auto" latinLnBrk="0" hangingPunct="1">
                        <a:lnSpc>
                          <a:spcPct val="100000"/>
                        </a:lnSpc>
                        <a:spcBef>
                          <a:spcPts val="200"/>
                        </a:spcBef>
                        <a:spcAft>
                          <a:spcPts val="200"/>
                        </a:spcAft>
                        <a:buClrTx/>
                        <a:buSzTx/>
                        <a:buFontTx/>
                        <a:buNone/>
                        <a:tabLst/>
                        <a:defRPr/>
                      </a:pPr>
                      <a:r>
                        <a:rPr lang="en-US" sz="1050" b="0" i="1" u="none" strike="noStrike" dirty="0" smtClean="0">
                          <a:solidFill>
                            <a:schemeClr val="bg1">
                              <a:lumMod val="50000"/>
                            </a:schemeClr>
                          </a:solidFill>
                          <a:effectLst/>
                          <a:latin typeface="Arial"/>
                        </a:rPr>
                        <a:t>[≈$(332)M]</a:t>
                      </a:r>
                    </a:p>
                  </a:txBody>
                  <a:tcPr marL="36576" marR="36576" marT="36576" marB="36576"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2"/>
                      </a:solidFill>
                      <a:prstDash val="solid"/>
                      <a:round/>
                      <a:headEnd type="none" w="med" len="med"/>
                      <a:tailEnd type="none" w="med" len="med"/>
                    </a:lnT>
                    <a:lnB w="12700" cap="flat" cmpd="sng" algn="ctr">
                      <a:solidFill>
                        <a:schemeClr val="bg2"/>
                      </a:solidFill>
                      <a:prstDash val="sysDash"/>
                      <a:round/>
                      <a:headEnd type="none" w="med" len="med"/>
                      <a:tailEnd type="none" w="med" len="med"/>
                    </a:lnB>
                    <a:lnTlToBr w="12700" cmpd="sng">
                      <a:noFill/>
                      <a:prstDash val="solid"/>
                    </a:lnTlToBr>
                    <a:lnBlToTr w="12700" cmpd="sng">
                      <a:noFill/>
                      <a:prstDash val="solid"/>
                    </a:lnBlToTr>
                    <a:solidFill>
                      <a:srgbClr val="FFCCCC"/>
                    </a:solidFill>
                  </a:tcPr>
                </a:tc>
                <a:tc>
                  <a:txBody>
                    <a:bodyPr/>
                    <a:lstStyle/>
                    <a:p>
                      <a:pPr marL="0" marR="0" indent="0" algn="ctr" defTabSz="457200" rtl="0" eaLnBrk="1" fontAlgn="auto" latinLnBrk="0" hangingPunct="1">
                        <a:lnSpc>
                          <a:spcPct val="100000"/>
                        </a:lnSpc>
                        <a:spcBef>
                          <a:spcPts val="200"/>
                        </a:spcBef>
                        <a:spcAft>
                          <a:spcPts val="200"/>
                        </a:spcAft>
                        <a:buClrTx/>
                        <a:buSzTx/>
                        <a:buFontTx/>
                        <a:buNone/>
                        <a:tabLst/>
                        <a:defRPr/>
                      </a:pPr>
                      <a:r>
                        <a:rPr lang="en-US" sz="1050" dirty="0" smtClean="0">
                          <a:latin typeface="Arial" panose="020B0604020202020204" pitchFamily="34" charset="0"/>
                          <a:cs typeface="Arial" panose="020B0604020202020204" pitchFamily="34" charset="0"/>
                        </a:rPr>
                        <a:t>-$200M</a:t>
                      </a:r>
                    </a:p>
                  </a:txBody>
                  <a:tcPr marL="36576" marR="36576" marT="36576" marB="36576" anchor="ctr">
                    <a:lnL w="19050" cap="flat" cmpd="sng" algn="ctr">
                      <a:noFill/>
                      <a:prstDash val="solid"/>
                      <a:round/>
                      <a:headEnd type="none" w="med" len="med"/>
                      <a:tailEnd type="none" w="med" len="med"/>
                    </a:lnL>
                    <a:lnR w="19050" cap="flat" cmpd="sng" algn="ctr">
                      <a:noFill/>
                      <a:prstDash val="sysDash"/>
                      <a:round/>
                      <a:headEnd type="none" w="med" len="med"/>
                      <a:tailEnd type="none" w="med" len="med"/>
                    </a:lnR>
                    <a:lnT w="19050" cap="flat" cmpd="sng" algn="ctr">
                      <a:solidFill>
                        <a:schemeClr val="bg2"/>
                      </a:solidFill>
                      <a:prstDash val="solid"/>
                      <a:round/>
                      <a:headEnd type="none" w="med" len="med"/>
                      <a:tailEnd type="none" w="med" len="med"/>
                    </a:lnT>
                    <a:lnB w="12700" cap="flat" cmpd="sng" algn="ctr">
                      <a:solidFill>
                        <a:schemeClr val="bg2"/>
                      </a:solidFill>
                      <a:prstDash val="sysDash"/>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indent="0" algn="l" defTabSz="457200" rtl="0" eaLnBrk="1" fontAlgn="auto" latinLnBrk="0" hangingPunct="1">
                        <a:lnSpc>
                          <a:spcPct val="100000"/>
                        </a:lnSpc>
                        <a:spcBef>
                          <a:spcPts val="200"/>
                        </a:spcBef>
                        <a:spcAft>
                          <a:spcPts val="200"/>
                        </a:spcAft>
                        <a:buClrTx/>
                        <a:buSzTx/>
                        <a:buFontTx/>
                        <a:buNone/>
                        <a:tabLst/>
                        <a:defRPr/>
                      </a:pPr>
                      <a:r>
                        <a:rPr lang="en-GB" sz="1000" b="0" dirty="0" smtClean="0">
                          <a:solidFill>
                            <a:schemeClr val="tx1"/>
                          </a:solidFill>
                          <a:latin typeface="Arial" panose="020B0604020202020204" pitchFamily="34" charset="0"/>
                          <a:cs typeface="Arial" panose="020B0604020202020204" pitchFamily="34" charset="0"/>
                        </a:rPr>
                        <a:t>Group request to use percentages; limits tested against historical trends.</a:t>
                      </a:r>
                    </a:p>
                  </a:txBody>
                  <a:tcPr marL="36576" marR="36576" marT="36576" marB="36576" anchor="ctr">
                    <a:lnL w="19050" cap="flat" cmpd="sng" algn="ctr">
                      <a:noFill/>
                      <a:prstDash val="solid"/>
                      <a:round/>
                      <a:headEnd type="none" w="med" len="med"/>
                      <a:tailEnd type="none" w="med" len="med"/>
                    </a:lnL>
                    <a:lnR w="19050" cap="flat" cmpd="sng" algn="ctr">
                      <a:noFill/>
                      <a:prstDash val="sysDash"/>
                      <a:round/>
                      <a:headEnd type="none" w="med" len="med"/>
                      <a:tailEnd type="none" w="med" len="med"/>
                    </a:lnR>
                    <a:lnT w="19050" cap="flat" cmpd="sng" algn="ctr">
                      <a:solidFill>
                        <a:schemeClr val="bg2"/>
                      </a:solidFill>
                      <a:prstDash val="solid"/>
                      <a:round/>
                      <a:headEnd type="none" w="med" len="med"/>
                      <a:tailEnd type="none" w="med" len="med"/>
                    </a:lnT>
                    <a:lnB w="12700" cap="flat" cmpd="sng" algn="ctr">
                      <a:solidFill>
                        <a:schemeClr val="bg2"/>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tr>
              <a:tr h="226178">
                <a:tc vMerge="1">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100" b="1" dirty="0" smtClean="0">
                        <a:solidFill>
                          <a:srgbClr val="FF0000"/>
                        </a:solidFill>
                        <a:latin typeface="Arial" panose="020B0604020202020204" pitchFamily="34" charset="0"/>
                        <a:cs typeface="Arial" panose="020B0604020202020204" pitchFamily="34" charset="0"/>
                      </a:endParaRPr>
                    </a:p>
                  </a:txBody>
                  <a:tcPr marL="45720" marR="4572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US" sz="1000" b="0" i="0" kern="1200" dirty="0" smtClean="0">
                          <a:solidFill>
                            <a:schemeClr val="tx1"/>
                          </a:solidFill>
                          <a:latin typeface="Arial" panose="020B0604020202020204" pitchFamily="34" charset="0"/>
                          <a:ea typeface="+mn-ea"/>
                          <a:cs typeface="Arial" panose="020B0604020202020204" pitchFamily="34" charset="0"/>
                        </a:rPr>
                        <a:t>*MVE</a:t>
                      </a:r>
                      <a:r>
                        <a:rPr lang="en-US" sz="1000" b="0" i="0" kern="1200" baseline="30000" dirty="0" smtClean="0">
                          <a:solidFill>
                            <a:schemeClr val="tx1"/>
                          </a:solidFill>
                          <a:latin typeface="Arial" panose="020B0604020202020204" pitchFamily="34" charset="0"/>
                          <a:ea typeface="+mn-ea"/>
                          <a:cs typeface="Arial" panose="020B0604020202020204" pitchFamily="34" charset="0"/>
                        </a:rPr>
                        <a:t>2</a:t>
                      </a:r>
                      <a:r>
                        <a:rPr lang="en-US" sz="1000" b="0" i="0" kern="1200" dirty="0" smtClean="0">
                          <a:solidFill>
                            <a:schemeClr val="tx1"/>
                          </a:solidFill>
                          <a:latin typeface="Arial" panose="020B0604020202020204" pitchFamily="34" charset="0"/>
                          <a:ea typeface="+mn-ea"/>
                          <a:cs typeface="Arial" panose="020B0604020202020204" pitchFamily="34" charset="0"/>
                        </a:rPr>
                        <a:t> Sensitivity(+/- 100bps)</a:t>
                      </a:r>
                    </a:p>
                  </a:txBody>
                  <a:tcPr marL="45720" marR="4572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bg2"/>
                      </a:solidFill>
                      <a:prstDash val="sysDash"/>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000" b="0" dirty="0" smtClean="0">
                          <a:latin typeface="Arial" panose="020B0604020202020204" pitchFamily="34" charset="0"/>
                          <a:cs typeface="Arial" panose="020B0604020202020204" pitchFamily="34" charset="0"/>
                        </a:rPr>
                        <a:t>SBNA</a:t>
                      </a:r>
                      <a:endParaRPr lang="en-US" sz="1000" b="0" dirty="0">
                        <a:latin typeface="Arial" panose="020B0604020202020204" pitchFamily="34" charset="0"/>
                        <a:cs typeface="Arial" panose="020B0604020202020204" pitchFamily="34" charset="0"/>
                      </a:endParaRPr>
                    </a:p>
                  </a:txBody>
                  <a:tcPr marL="45720" marR="4572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bg2"/>
                      </a:solidFill>
                      <a:prstDash val="sysDash"/>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1000"/>
                        </a:lnSpc>
                      </a:pPr>
                      <a:r>
                        <a:rPr lang="en-US" sz="1000" dirty="0" smtClean="0">
                          <a:latin typeface="Arial" panose="020B0604020202020204" pitchFamily="34" charset="0"/>
                          <a:cs typeface="Arial" panose="020B0604020202020204" pitchFamily="34" charset="0"/>
                        </a:rPr>
                        <a:t>-7.74%</a:t>
                      </a:r>
                    </a:p>
                  </a:txBody>
                  <a:tcPr marL="48014" marR="48014"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bg2"/>
                      </a:solidFill>
                      <a:prstDash val="sysDash"/>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algn="ctr" rtl="0">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&lt;=-9.0%</a:t>
                      </a:r>
                    </a:p>
                  </a:txBody>
                  <a:tcPr marL="18288" marR="18288" marT="18288" marB="18288"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bg2"/>
                      </a:solidFill>
                      <a:prstDash val="sysDash"/>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a:lnSpc>
                          <a:spcPts val="1000"/>
                        </a:lnSpc>
                      </a:pPr>
                      <a:r>
                        <a:rPr lang="en-US" sz="1000" dirty="0" smtClean="0">
                          <a:latin typeface="Arial" panose="020B0604020202020204" pitchFamily="34" charset="0"/>
                          <a:cs typeface="Arial" panose="020B0604020202020204" pitchFamily="34" charset="0"/>
                        </a:rPr>
                        <a:t>N/A</a:t>
                      </a:r>
                      <a:endParaRPr lang="en-US" sz="1000" dirty="0">
                        <a:latin typeface="Arial" panose="020B0604020202020204" pitchFamily="34" charset="0"/>
                        <a:cs typeface="Arial" panose="020B0604020202020204" pitchFamily="34" charset="0"/>
                      </a:endParaRPr>
                    </a:p>
                  </a:txBody>
                  <a:tcPr marL="45720" marR="4572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bg2"/>
                      </a:solidFill>
                      <a:prstDash val="sysDash"/>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algn="ctr" rtl="0">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&lt;=-10.0%</a:t>
                      </a:r>
                    </a:p>
                  </a:txBody>
                  <a:tcPr marL="18288" marR="18288" marT="18288" marB="18288"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bg2"/>
                      </a:solidFill>
                      <a:prstDash val="sysDash"/>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c>
                  <a:txBody>
                    <a:bodyPr/>
                    <a:lstStyle/>
                    <a:p>
                      <a:pPr algn="ctr">
                        <a:lnSpc>
                          <a:spcPts val="1000"/>
                        </a:lnSpc>
                      </a:pPr>
                      <a:r>
                        <a:rPr lang="en-US" sz="1000" dirty="0" smtClean="0">
                          <a:latin typeface="Arial" panose="020B0604020202020204" pitchFamily="34" charset="0"/>
                          <a:cs typeface="Arial" panose="020B0604020202020204" pitchFamily="34" charset="0"/>
                        </a:rPr>
                        <a:t>N/A</a:t>
                      </a:r>
                      <a:endParaRPr lang="en-US" sz="1000" dirty="0">
                        <a:latin typeface="Arial" panose="020B0604020202020204" pitchFamily="34" charset="0"/>
                        <a:cs typeface="Arial" panose="020B0604020202020204" pitchFamily="34" charset="0"/>
                      </a:endParaRPr>
                    </a:p>
                  </a:txBody>
                  <a:tcPr marL="45720" marR="45720" anchor="ctr">
                    <a:lnL w="19050" cap="flat" cmpd="sng" algn="ctr">
                      <a:noFill/>
                      <a:prstDash val="solid"/>
                      <a:round/>
                      <a:headEnd type="none" w="med" len="med"/>
                      <a:tailEnd type="none" w="med" len="med"/>
                    </a:lnL>
                    <a:lnR w="19050" cap="flat" cmpd="sng" algn="ctr">
                      <a:noFill/>
                      <a:prstDash val="sysDash"/>
                      <a:round/>
                      <a:headEnd type="none" w="med" len="med"/>
                      <a:tailEnd type="none" w="med" len="med"/>
                    </a:lnR>
                    <a:lnT w="12700" cap="flat" cmpd="sng" algn="ctr">
                      <a:solidFill>
                        <a:schemeClr val="bg2"/>
                      </a:solidFill>
                      <a:prstDash val="sysDash"/>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indent="0" algn="l" defTabSz="457200" rtl="0" eaLnBrk="1" fontAlgn="auto" latinLnBrk="0" hangingPunct="1">
                        <a:lnSpc>
                          <a:spcPct val="100000"/>
                        </a:lnSpc>
                        <a:spcBef>
                          <a:spcPts val="200"/>
                        </a:spcBef>
                        <a:spcAft>
                          <a:spcPts val="200"/>
                        </a:spcAft>
                        <a:buClrTx/>
                        <a:buSzTx/>
                        <a:buFontTx/>
                        <a:buNone/>
                        <a:tabLst/>
                        <a:defRPr/>
                      </a:pPr>
                      <a:r>
                        <a:rPr lang="en-GB" sz="1000" b="0" dirty="0" smtClean="0">
                          <a:solidFill>
                            <a:schemeClr val="tx1"/>
                          </a:solidFill>
                          <a:latin typeface="Arial" panose="020B0604020202020204" pitchFamily="34" charset="0"/>
                          <a:cs typeface="Arial" panose="020B0604020202020204" pitchFamily="34" charset="0"/>
                        </a:rPr>
                        <a:t>Metric definition changed</a:t>
                      </a:r>
                      <a:r>
                        <a:rPr lang="en-GB" sz="1000" b="0" baseline="0" dirty="0" smtClean="0">
                          <a:solidFill>
                            <a:schemeClr val="tx1"/>
                          </a:solidFill>
                          <a:latin typeface="Arial" panose="020B0604020202020204" pitchFamily="34" charset="0"/>
                          <a:cs typeface="Arial" panose="020B0604020202020204" pitchFamily="34" charset="0"/>
                        </a:rPr>
                        <a:t> to r</a:t>
                      </a:r>
                      <a:r>
                        <a:rPr lang="en-GB" sz="1000" b="0" dirty="0" smtClean="0">
                          <a:solidFill>
                            <a:schemeClr val="tx1"/>
                          </a:solidFill>
                          <a:latin typeface="Arial" panose="020B0604020202020204" pitchFamily="34" charset="0"/>
                          <a:cs typeface="Arial" panose="020B0604020202020204" pitchFamily="34" charset="0"/>
                        </a:rPr>
                        <a:t>educe the shock</a:t>
                      </a:r>
                      <a:r>
                        <a:rPr lang="en-GB" sz="1000" b="0" baseline="0" dirty="0" smtClean="0">
                          <a:solidFill>
                            <a:schemeClr val="tx1"/>
                          </a:solidFill>
                          <a:latin typeface="Arial" panose="020B0604020202020204" pitchFamily="34" charset="0"/>
                          <a:cs typeface="Arial" panose="020B0604020202020204" pitchFamily="34" charset="0"/>
                        </a:rPr>
                        <a:t> from +/- 200bps to +/- 100bps as per Group request in order to simplify comparison to peers</a:t>
                      </a:r>
                      <a:endParaRPr lang="en-GB" sz="1000" b="0" dirty="0" smtClean="0">
                        <a:solidFill>
                          <a:schemeClr val="tx1"/>
                        </a:solidFill>
                        <a:latin typeface="Arial" panose="020B0604020202020204" pitchFamily="34" charset="0"/>
                        <a:cs typeface="Arial" panose="020B0604020202020204" pitchFamily="34" charset="0"/>
                      </a:endParaRPr>
                    </a:p>
                  </a:txBody>
                  <a:tcPr marL="36576" marR="36576" marT="36576" marB="36576" anchor="ctr">
                    <a:lnL w="19050" cap="flat" cmpd="sng" algn="ctr">
                      <a:noFill/>
                      <a:prstDash val="solid"/>
                      <a:round/>
                      <a:headEnd type="none" w="med" len="med"/>
                      <a:tailEnd type="none" w="med" len="med"/>
                    </a:lnL>
                    <a:lnR w="19050" cap="flat" cmpd="sng" algn="ctr">
                      <a:noFill/>
                      <a:prstDash val="sysDash"/>
                      <a:round/>
                      <a:headEnd type="none" w="med" len="med"/>
                      <a:tailEnd type="none" w="med" len="med"/>
                    </a:lnR>
                    <a:lnT w="12700" cap="flat" cmpd="sng" algn="ctr">
                      <a:solidFill>
                        <a:schemeClr val="bg2"/>
                      </a:solidFill>
                      <a:prstDash val="sysDash"/>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bl>
          </a:graphicData>
        </a:graphic>
      </p:graphicFrame>
    </p:spTree>
    <p:extLst>
      <p:ext uri="{BB962C8B-B14F-4D97-AF65-F5344CB8AC3E}">
        <p14:creationId xmlns:p14="http://schemas.microsoft.com/office/powerpoint/2010/main" val="4651167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Content Placeholder 12"/>
          <p:cNvGraphicFramePr>
            <a:graphicFrameLocks/>
          </p:cNvGraphicFramePr>
          <p:nvPr>
            <p:extLst>
              <p:ext uri="{D42A27DB-BD31-4B8C-83A1-F6EECF244321}">
                <p14:modId xmlns:p14="http://schemas.microsoft.com/office/powerpoint/2010/main" val="378458803"/>
              </p:ext>
            </p:extLst>
          </p:nvPr>
        </p:nvGraphicFramePr>
        <p:xfrm>
          <a:off x="360998" y="1463040"/>
          <a:ext cx="8821737" cy="3794760"/>
        </p:xfrm>
        <a:graphic>
          <a:graphicData uri="http://schemas.openxmlformats.org/drawingml/2006/table">
            <a:tbl>
              <a:tblPr firstRow="1" bandRow="1">
                <a:tableStyleId>{839DD9DD-9E6C-4910-8AC0-68ADFF6A6AFC}</a:tableStyleId>
              </a:tblPr>
              <a:tblGrid>
                <a:gridCol w="2077402"/>
                <a:gridCol w="1544320"/>
                <a:gridCol w="5200015"/>
              </a:tblGrid>
              <a:tr h="159448">
                <a:tc>
                  <a:txBody>
                    <a:bodyPr/>
                    <a:lstStyle/>
                    <a:p>
                      <a:pPr algn="l"/>
                      <a:r>
                        <a:rPr lang="en-US" sz="1100" b="1" dirty="0" smtClean="0">
                          <a:solidFill>
                            <a:srgbClr val="FF0000"/>
                          </a:solidFill>
                          <a:latin typeface="Arial" panose="020B0604020202020204" pitchFamily="34" charset="0"/>
                          <a:cs typeface="Arial" panose="020B0604020202020204" pitchFamily="34" charset="0"/>
                        </a:rPr>
                        <a:t>Metrics included in the RAS</a:t>
                      </a:r>
                    </a:p>
                  </a:txBody>
                  <a:tcPr marL="45720" marR="4572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100" b="1" dirty="0" smtClean="0">
                          <a:solidFill>
                            <a:srgbClr val="FF0000"/>
                          </a:solidFill>
                          <a:latin typeface="Arial" panose="020B0604020202020204" pitchFamily="34" charset="0"/>
                          <a:cs typeface="Arial" panose="020B0604020202020204" pitchFamily="34" charset="0"/>
                        </a:rPr>
                        <a:t>Entity</a:t>
                      </a:r>
                      <a:r>
                        <a:rPr lang="en-US" sz="1100" b="1" baseline="0" dirty="0" smtClean="0">
                          <a:solidFill>
                            <a:srgbClr val="FF0000"/>
                          </a:solidFill>
                          <a:latin typeface="Arial" panose="020B0604020202020204" pitchFamily="34" charset="0"/>
                          <a:cs typeface="Arial" panose="020B0604020202020204" pitchFamily="34" charset="0"/>
                        </a:rPr>
                        <a:t>/portfolio</a:t>
                      </a:r>
                      <a:endParaRPr lang="en-US" sz="1100" b="1" dirty="0" smtClean="0">
                        <a:solidFill>
                          <a:srgbClr val="FF0000"/>
                        </a:solidFill>
                        <a:latin typeface="Arial" panose="020B0604020202020204" pitchFamily="34" charset="0"/>
                        <a:cs typeface="Arial" panose="020B0604020202020204" pitchFamily="34" charset="0"/>
                      </a:endParaRPr>
                    </a:p>
                  </a:txBody>
                  <a:tcPr marL="45720" marR="4572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100" b="1" dirty="0" smtClean="0">
                          <a:solidFill>
                            <a:srgbClr val="FF0000"/>
                          </a:solidFill>
                          <a:latin typeface="Arial" panose="020B0604020202020204" pitchFamily="34" charset="0"/>
                          <a:cs typeface="Arial" panose="020B0604020202020204" pitchFamily="34" charset="0"/>
                        </a:rPr>
                        <a:t>Rationale/commentary</a:t>
                      </a:r>
                      <a:endParaRPr lang="en-US" sz="1100" b="1" dirty="0">
                        <a:solidFill>
                          <a:srgbClr val="FF0000"/>
                        </a:solidFill>
                        <a:latin typeface="Arial" panose="020B0604020202020204" pitchFamily="34" charset="0"/>
                        <a:cs typeface="Arial" panose="020B0604020202020204" pitchFamily="34" charset="0"/>
                      </a:endParaRPr>
                    </a:p>
                  </a:txBody>
                  <a:tcPr marL="45720" marR="4572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r>
              <a:tr h="159448">
                <a:tc>
                  <a:txBody>
                    <a:bodyPr/>
                    <a:lstStyle/>
                    <a:p>
                      <a:pPr marL="0" marR="0" lvl="1" indent="0" algn="l" defTabSz="457200" rtl="0" eaLnBrk="1" fontAlgn="auto" latinLnBrk="0" hangingPunct="1">
                        <a:lnSpc>
                          <a:spcPct val="100000"/>
                        </a:lnSpc>
                        <a:spcBef>
                          <a:spcPts val="0"/>
                        </a:spcBef>
                        <a:spcAft>
                          <a:spcPts val="0"/>
                        </a:spcAft>
                        <a:buClr>
                          <a:schemeClr val="tx1"/>
                        </a:buClr>
                        <a:buSzTx/>
                        <a:buFontTx/>
                        <a:buNone/>
                        <a:tabLst/>
                        <a:defRPr/>
                      </a:pPr>
                      <a:r>
                        <a:rPr lang="en-US" sz="1100" i="0" kern="1200" baseline="0" dirty="0" smtClean="0">
                          <a:solidFill>
                            <a:schemeClr val="tx1"/>
                          </a:solidFill>
                          <a:latin typeface="Arial" panose="020B0604020202020204" pitchFamily="34" charset="0"/>
                          <a:ea typeface="+mn-ea"/>
                          <a:cs typeface="Arial" panose="020B0604020202020204" pitchFamily="34" charset="0"/>
                        </a:rPr>
                        <a:t>Net interest income sensitivity (+/-100bps)</a:t>
                      </a:r>
                    </a:p>
                  </a:txBody>
                  <a:tcPr marL="45720" marR="45720">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1" indent="0" algn="l" defTabSz="457200" rtl="0" eaLnBrk="1" fontAlgn="auto" latinLnBrk="0" hangingPunct="1">
                        <a:lnSpc>
                          <a:spcPct val="100000"/>
                        </a:lnSpc>
                        <a:spcBef>
                          <a:spcPts val="0"/>
                        </a:spcBef>
                        <a:spcAft>
                          <a:spcPts val="0"/>
                        </a:spcAft>
                        <a:buClr>
                          <a:schemeClr val="tx1"/>
                        </a:buClr>
                        <a:buSzTx/>
                        <a:buFontTx/>
                        <a:buNone/>
                        <a:tabLst/>
                        <a:defRPr/>
                      </a:pPr>
                      <a:r>
                        <a:rPr lang="en-US" sz="1100" i="0" kern="1200" baseline="0" dirty="0" smtClean="0">
                          <a:solidFill>
                            <a:schemeClr val="tx1"/>
                          </a:solidFill>
                          <a:latin typeface="Arial" panose="020B0604020202020204" pitchFamily="34" charset="0"/>
                          <a:ea typeface="+mn-ea"/>
                          <a:cs typeface="Arial" panose="020B0604020202020204" pitchFamily="34" charset="0"/>
                        </a:rPr>
                        <a:t>SBNA</a:t>
                      </a:r>
                    </a:p>
                  </a:txBody>
                  <a:tcPr marL="45720" marR="45720">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marR="0" lvl="1" indent="-171450"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Char char="•"/>
                        <a:tabLst/>
                        <a:defRPr/>
                      </a:pPr>
                      <a:r>
                        <a:rPr lang="en-US" sz="1100" i="0" kern="1200" baseline="0" dirty="0" smtClean="0">
                          <a:solidFill>
                            <a:schemeClr val="tx1"/>
                          </a:solidFill>
                          <a:latin typeface="Arial" panose="020B0604020202020204" pitchFamily="34" charset="0"/>
                          <a:ea typeface="+mn-ea"/>
                          <a:cs typeface="Arial" panose="020B0604020202020204" pitchFamily="34" charset="0"/>
                        </a:rPr>
                        <a:t>IRR exposure limits can provide an early warning of possible financial problems resulting from the effects of changing interest rates on the existing balance sheet and income performance and thus can be used to define an appetite for interest rate-related negative performance variability</a:t>
                      </a:r>
                    </a:p>
                    <a:p>
                      <a:pPr marL="171450" marR="0" lvl="1" indent="-171450"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Char char="•"/>
                        <a:tabLst/>
                        <a:defRPr/>
                      </a:pPr>
                      <a:r>
                        <a:rPr lang="en-US" sz="1100" i="0" kern="1200" baseline="0" dirty="0" smtClean="0">
                          <a:solidFill>
                            <a:schemeClr val="tx1"/>
                          </a:solidFill>
                          <a:latin typeface="Arial" panose="020B0604020202020204" pitchFamily="34" charset="0"/>
                          <a:ea typeface="+mn-ea"/>
                          <a:cs typeface="Arial" panose="020B0604020202020204" pitchFamily="34" charset="0"/>
                        </a:rPr>
                        <a:t>The ALM NII metric estimates the directional sensitivity of earnings at risk (NII) due to the </a:t>
                      </a:r>
                      <a:r>
                        <a:rPr lang="en-US" sz="1100" i="0" kern="1200" baseline="0" dirty="0" err="1" smtClean="0">
                          <a:solidFill>
                            <a:schemeClr val="tx1"/>
                          </a:solidFill>
                          <a:latin typeface="Arial" panose="020B0604020202020204" pitchFamily="34" charset="0"/>
                          <a:ea typeface="+mn-ea"/>
                          <a:cs typeface="Arial" panose="020B0604020202020204" pitchFamily="34" charset="0"/>
                        </a:rPr>
                        <a:t>repricing</a:t>
                      </a:r>
                      <a:r>
                        <a:rPr lang="en-US" sz="1100" i="0" kern="1200" baseline="0" dirty="0" smtClean="0">
                          <a:solidFill>
                            <a:schemeClr val="tx1"/>
                          </a:solidFill>
                          <a:latin typeface="Arial" panose="020B0604020202020204" pitchFamily="34" charset="0"/>
                          <a:ea typeface="+mn-ea"/>
                          <a:cs typeface="Arial" panose="020B0604020202020204" pitchFamily="34" charset="0"/>
                        </a:rPr>
                        <a:t> interaction of the existing assets and liabilities over time resulting from a particular yield curve shift</a:t>
                      </a:r>
                    </a:p>
                    <a:p>
                      <a:pPr marL="171450" marR="0" lvl="1" indent="-171450"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Char char="•"/>
                        <a:tabLst/>
                        <a:defRPr/>
                      </a:pPr>
                      <a:r>
                        <a:rPr lang="en-US" sz="1100" i="0" kern="1200" baseline="0" dirty="0" smtClean="0">
                          <a:solidFill>
                            <a:schemeClr val="tx1"/>
                          </a:solidFill>
                          <a:latin typeface="Arial" panose="020B0604020202020204" pitchFamily="34" charset="0"/>
                          <a:ea typeface="+mn-ea"/>
                          <a:cs typeface="Arial" panose="020B0604020202020204" pitchFamily="34" charset="0"/>
                        </a:rPr>
                        <a:t>NII shocks provide a short-to-mid term view of the impact on earnings and capital due to various changes in interest rates</a:t>
                      </a:r>
                    </a:p>
                    <a:p>
                      <a:pPr marL="171450" marR="0" lvl="1" indent="-171450"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Char char="•"/>
                        <a:tabLst/>
                        <a:defRPr/>
                      </a:pPr>
                      <a:r>
                        <a:rPr lang="en-US" sz="1100" i="0" kern="1200" baseline="0" dirty="0" smtClean="0">
                          <a:solidFill>
                            <a:schemeClr val="tx1"/>
                          </a:solidFill>
                          <a:latin typeface="Arial" panose="020B0604020202020204" pitchFamily="34" charset="0"/>
                          <a:ea typeface="+mn-ea"/>
                          <a:cs typeface="Arial" panose="020B0604020202020204" pitchFamily="34" charset="0"/>
                        </a:rPr>
                        <a:t>This configuration of the metric is an industry standard</a:t>
                      </a:r>
                    </a:p>
                  </a:txBody>
                  <a:tcPr marL="45720" marR="45720">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r>
              <a:tr h="159448">
                <a:tc>
                  <a:txBody>
                    <a:bodyPr/>
                    <a:lstStyle/>
                    <a:p>
                      <a:pPr marL="0" marR="0" lvl="1" indent="0" algn="l" defTabSz="457200" rtl="0" eaLnBrk="1" fontAlgn="auto" latinLnBrk="0" hangingPunct="1">
                        <a:lnSpc>
                          <a:spcPct val="100000"/>
                        </a:lnSpc>
                        <a:spcBef>
                          <a:spcPts val="0"/>
                        </a:spcBef>
                        <a:spcAft>
                          <a:spcPts val="0"/>
                        </a:spcAft>
                        <a:buClr>
                          <a:schemeClr val="tx1"/>
                        </a:buClr>
                        <a:buSzTx/>
                        <a:buFontTx/>
                        <a:buNone/>
                        <a:tabLst/>
                        <a:defRPr/>
                      </a:pPr>
                      <a:r>
                        <a:rPr lang="en-US" sz="1100" i="0" kern="1200" baseline="0" dirty="0" smtClean="0">
                          <a:solidFill>
                            <a:schemeClr val="tx1"/>
                          </a:solidFill>
                          <a:latin typeface="Arial" panose="020B0604020202020204" pitchFamily="34" charset="0"/>
                          <a:ea typeface="+mn-ea"/>
                          <a:cs typeface="Arial" panose="020B0604020202020204" pitchFamily="34" charset="0"/>
                        </a:rPr>
                        <a:t>Market value of equity sensitivity (+/- 100bps)</a:t>
                      </a:r>
                    </a:p>
                  </a:txBody>
                  <a:tcPr marL="45720" marR="45720">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1" indent="0" algn="l" defTabSz="457200" rtl="0" eaLnBrk="1" fontAlgn="auto" latinLnBrk="0" hangingPunct="1">
                        <a:lnSpc>
                          <a:spcPct val="100000"/>
                        </a:lnSpc>
                        <a:spcBef>
                          <a:spcPts val="0"/>
                        </a:spcBef>
                        <a:spcAft>
                          <a:spcPts val="0"/>
                        </a:spcAft>
                        <a:buClr>
                          <a:schemeClr val="tx1"/>
                        </a:buClr>
                        <a:buSzTx/>
                        <a:buFontTx/>
                        <a:buNone/>
                        <a:tabLst/>
                        <a:defRPr/>
                      </a:pPr>
                      <a:r>
                        <a:rPr lang="en-US" sz="1100" i="0" kern="1200" dirty="0" smtClean="0">
                          <a:solidFill>
                            <a:schemeClr val="tx1"/>
                          </a:solidFill>
                          <a:latin typeface="Arial" panose="020B0604020202020204" pitchFamily="34" charset="0"/>
                          <a:ea typeface="+mn-ea"/>
                          <a:cs typeface="Arial" panose="020B0604020202020204" pitchFamily="34" charset="0"/>
                        </a:rPr>
                        <a:t>SBNA</a:t>
                      </a:r>
                    </a:p>
                  </a:txBody>
                  <a:tcPr marL="45720" marR="45720">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marR="0" lvl="1" indent="-171450"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Char char="•"/>
                        <a:tabLst/>
                        <a:defRPr/>
                      </a:pPr>
                      <a:r>
                        <a:rPr lang="en-US" sz="1100" i="0" kern="1200" dirty="0" smtClean="0">
                          <a:solidFill>
                            <a:schemeClr val="tx1"/>
                          </a:solidFill>
                          <a:latin typeface="Arial" panose="020B0604020202020204" pitchFamily="34" charset="0"/>
                          <a:ea typeface="+mn-ea"/>
                          <a:cs typeface="Arial" panose="020B0604020202020204" pitchFamily="34" charset="0"/>
                        </a:rPr>
                        <a:t>MVE</a:t>
                      </a:r>
                      <a:r>
                        <a:rPr lang="en-US" sz="1100" i="0" kern="1200" baseline="0" dirty="0" smtClean="0">
                          <a:solidFill>
                            <a:schemeClr val="tx1"/>
                          </a:solidFill>
                          <a:latin typeface="Arial" panose="020B0604020202020204" pitchFamily="34" charset="0"/>
                          <a:ea typeface="+mn-ea"/>
                          <a:cs typeface="Arial" panose="020B0604020202020204" pitchFamily="34" charset="0"/>
                        </a:rPr>
                        <a:t> measures the difference between the current fair value of an asset and the current fair value of liabilities; it serves as a proxy to the market value of SBNA’s balance sheet</a:t>
                      </a:r>
                    </a:p>
                    <a:p>
                      <a:pPr marL="171450" marR="0" lvl="1" indent="-171450"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Char char="•"/>
                        <a:tabLst/>
                        <a:defRPr/>
                      </a:pPr>
                      <a:r>
                        <a:rPr lang="en-US" sz="1100" i="0" kern="1200" dirty="0" smtClean="0">
                          <a:solidFill>
                            <a:schemeClr val="tx1"/>
                          </a:solidFill>
                          <a:latin typeface="Arial" panose="020B0604020202020204" pitchFamily="34" charset="0"/>
                          <a:ea typeface="+mn-ea"/>
                          <a:cs typeface="Arial" panose="020B0604020202020204" pitchFamily="34" charset="0"/>
                        </a:rPr>
                        <a:t>The</a:t>
                      </a:r>
                      <a:r>
                        <a:rPr lang="en-US" sz="1100" i="0" kern="1200" baseline="0" dirty="0" smtClean="0">
                          <a:solidFill>
                            <a:schemeClr val="tx1"/>
                          </a:solidFill>
                          <a:latin typeface="Arial" panose="020B0604020202020204" pitchFamily="34" charset="0"/>
                          <a:ea typeface="+mn-ea"/>
                          <a:cs typeface="Arial" panose="020B0604020202020204" pitchFamily="34" charset="0"/>
                        </a:rPr>
                        <a:t> ALM MVE metric e</a:t>
                      </a:r>
                      <a:r>
                        <a:rPr lang="en-US" sz="1100" i="0" kern="1200" dirty="0" smtClean="0">
                          <a:solidFill>
                            <a:schemeClr val="tx1"/>
                          </a:solidFill>
                          <a:latin typeface="Arial" panose="020B0604020202020204" pitchFamily="34" charset="0"/>
                          <a:ea typeface="+mn-ea"/>
                          <a:cs typeface="Arial" panose="020B0604020202020204" pitchFamily="34" charset="0"/>
                        </a:rPr>
                        <a:t>stimates the directional sensitivity of market value of</a:t>
                      </a:r>
                      <a:r>
                        <a:rPr lang="en-US" sz="1100" i="0" kern="1200" baseline="0" dirty="0" smtClean="0">
                          <a:solidFill>
                            <a:schemeClr val="tx1"/>
                          </a:solidFill>
                          <a:latin typeface="Arial" panose="020B0604020202020204" pitchFamily="34" charset="0"/>
                          <a:ea typeface="+mn-ea"/>
                          <a:cs typeface="Arial" panose="020B0604020202020204" pitchFamily="34" charset="0"/>
                        </a:rPr>
                        <a:t> equity </a:t>
                      </a:r>
                      <a:r>
                        <a:rPr lang="en-US" sz="1100" i="0" kern="1200" dirty="0" smtClean="0">
                          <a:solidFill>
                            <a:schemeClr val="tx1"/>
                          </a:solidFill>
                          <a:latin typeface="Arial" panose="020B0604020202020204" pitchFamily="34" charset="0"/>
                          <a:ea typeface="+mn-ea"/>
                          <a:cs typeface="Arial" panose="020B0604020202020204" pitchFamily="34" charset="0"/>
                        </a:rPr>
                        <a:t>due to the </a:t>
                      </a:r>
                      <a:r>
                        <a:rPr lang="en-US" sz="1100" i="0" kern="1200" dirty="0" err="1" smtClean="0">
                          <a:solidFill>
                            <a:schemeClr val="tx1"/>
                          </a:solidFill>
                          <a:latin typeface="Arial" panose="020B0604020202020204" pitchFamily="34" charset="0"/>
                          <a:ea typeface="+mn-ea"/>
                          <a:cs typeface="Arial" panose="020B0604020202020204" pitchFamily="34" charset="0"/>
                        </a:rPr>
                        <a:t>repricing</a:t>
                      </a:r>
                      <a:r>
                        <a:rPr lang="en-US" sz="1100" i="0" kern="1200" dirty="0" smtClean="0">
                          <a:solidFill>
                            <a:schemeClr val="tx1"/>
                          </a:solidFill>
                          <a:latin typeface="Arial" panose="020B0604020202020204" pitchFamily="34" charset="0"/>
                          <a:ea typeface="+mn-ea"/>
                          <a:cs typeface="Arial" panose="020B0604020202020204" pitchFamily="34" charset="0"/>
                        </a:rPr>
                        <a:t> interaction of the existing assets and liabilities over time resulting from a particular yield curve shift</a:t>
                      </a:r>
                    </a:p>
                    <a:p>
                      <a:pPr marL="171450" marR="0" lvl="1" indent="-171450"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Char char="•"/>
                        <a:tabLst/>
                        <a:defRPr/>
                      </a:pPr>
                      <a:r>
                        <a:rPr lang="en-US" sz="1100" i="0" kern="1200" baseline="0" dirty="0" smtClean="0">
                          <a:solidFill>
                            <a:schemeClr val="tx1"/>
                          </a:solidFill>
                          <a:latin typeface="Arial" panose="020B0604020202020204" pitchFamily="34" charset="0"/>
                          <a:ea typeface="+mn-ea"/>
                          <a:cs typeface="Arial" panose="020B0604020202020204" pitchFamily="34" charset="0"/>
                        </a:rPr>
                        <a:t>MVE shocks provide a longer term economic view of SBNA’s IRR exposure that incorporates all future cash flows from existing asset/liability and off-balance sheet exposures</a:t>
                      </a:r>
                      <a:endParaRPr lang="en-US" sz="1100" i="0" kern="1200" dirty="0" smtClean="0">
                        <a:solidFill>
                          <a:schemeClr val="tx1"/>
                        </a:solidFill>
                        <a:latin typeface="Arial" panose="020B0604020202020204" pitchFamily="34" charset="0"/>
                        <a:ea typeface="+mn-ea"/>
                        <a:cs typeface="Arial" panose="020B0604020202020204" pitchFamily="34" charset="0"/>
                      </a:endParaRPr>
                    </a:p>
                    <a:p>
                      <a:pPr marL="171450" marR="0" lvl="1" indent="-171450"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Char char="•"/>
                        <a:tabLst/>
                        <a:defRPr/>
                      </a:pPr>
                      <a:r>
                        <a:rPr lang="en-US" sz="1100" i="0" kern="1200" dirty="0" smtClean="0">
                          <a:solidFill>
                            <a:schemeClr val="tx1"/>
                          </a:solidFill>
                          <a:latin typeface="Arial" panose="020B0604020202020204" pitchFamily="34" charset="0"/>
                          <a:ea typeface="+mn-ea"/>
                          <a:cs typeface="Arial" panose="020B0604020202020204" pitchFamily="34" charset="0"/>
                        </a:rPr>
                        <a:t>This configuration</a:t>
                      </a:r>
                      <a:r>
                        <a:rPr lang="en-US" sz="1100" i="0" kern="1200" baseline="0" dirty="0" smtClean="0">
                          <a:solidFill>
                            <a:schemeClr val="tx1"/>
                          </a:solidFill>
                          <a:latin typeface="Arial" panose="020B0604020202020204" pitchFamily="34" charset="0"/>
                          <a:ea typeface="+mn-ea"/>
                          <a:cs typeface="Arial" panose="020B0604020202020204" pitchFamily="34" charset="0"/>
                        </a:rPr>
                        <a:t> of the metric is an industry standard</a:t>
                      </a:r>
                      <a:endParaRPr lang="en-US" sz="1100" i="0" kern="1200" dirty="0" smtClean="0">
                        <a:solidFill>
                          <a:schemeClr val="tx1"/>
                        </a:solidFill>
                        <a:latin typeface="Arial" panose="020B0604020202020204" pitchFamily="34" charset="0"/>
                        <a:ea typeface="+mn-ea"/>
                        <a:cs typeface="Arial" panose="020B0604020202020204" pitchFamily="34" charset="0"/>
                      </a:endParaRPr>
                    </a:p>
                  </a:txBody>
                  <a:tcPr marL="45720" marR="45720">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13" name="TextBox 12"/>
          <p:cNvSpPr txBox="1"/>
          <p:nvPr/>
        </p:nvSpPr>
        <p:spPr>
          <a:xfrm>
            <a:off x="266744" y="523407"/>
            <a:ext cx="9336044" cy="357021"/>
          </a:xfrm>
          <a:prstGeom prst="rect">
            <a:avLst/>
          </a:prstGeom>
          <a:noFill/>
        </p:spPr>
        <p:txBody>
          <a:bodyPr wrap="square" rtlCol="0">
            <a:spAutoFit/>
          </a:bodyPr>
          <a:lstStyle/>
          <a:p>
            <a:pPr algn="l"/>
            <a:r>
              <a:rPr lang="en-US" sz="2000" b="1" dirty="0"/>
              <a:t>Metric selection: </a:t>
            </a:r>
            <a:r>
              <a:rPr lang="en-US" sz="2000" dirty="0" smtClean="0"/>
              <a:t>Interest </a:t>
            </a:r>
            <a:r>
              <a:rPr lang="en-US" sz="2000" dirty="0"/>
              <a:t>rate risk metrics</a:t>
            </a:r>
          </a:p>
        </p:txBody>
      </p:sp>
      <p:grpSp>
        <p:nvGrpSpPr>
          <p:cNvPr id="14" name="Group 13"/>
          <p:cNvGrpSpPr/>
          <p:nvPr/>
        </p:nvGrpSpPr>
        <p:grpSpPr>
          <a:xfrm>
            <a:off x="443921" y="72184"/>
            <a:ext cx="2488293" cy="189008"/>
            <a:chOff x="403281" y="164517"/>
            <a:chExt cx="2488293" cy="189008"/>
          </a:xfrm>
        </p:grpSpPr>
        <p:sp>
          <p:nvSpPr>
            <p:cNvPr id="15" name="Text Box 75"/>
            <p:cNvSpPr txBox="1">
              <a:spLocks noChangeArrowheads="1"/>
            </p:cNvSpPr>
            <p:nvPr/>
          </p:nvSpPr>
          <p:spPr bwMode="gray">
            <a:xfrm>
              <a:off x="636148" y="166688"/>
              <a:ext cx="2255426" cy="184666"/>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none" lIns="0" tIns="0" rIns="0" bIns="0">
              <a:spAutoFit/>
            </a:bodyPr>
            <a:lstStyle/>
            <a:p>
              <a:pPr algn="l">
                <a:lnSpc>
                  <a:spcPct val="100000"/>
                </a:lnSpc>
              </a:pPr>
              <a:r>
                <a:rPr lang="en-US" sz="1200" dirty="0">
                  <a:solidFill>
                    <a:srgbClr val="FF0000"/>
                  </a:solidFill>
                </a:rPr>
                <a:t>Interest rate risk: </a:t>
              </a:r>
              <a:r>
                <a:rPr lang="en-US" sz="1200" dirty="0" smtClean="0">
                  <a:solidFill>
                    <a:srgbClr val="FF0000"/>
                  </a:solidFill>
                </a:rPr>
                <a:t>Metric selection</a:t>
              </a:r>
              <a:endParaRPr lang="en-US" sz="1200" dirty="0">
                <a:solidFill>
                  <a:srgbClr val="FF0000"/>
                </a:solidFill>
              </a:endParaRPr>
            </a:p>
          </p:txBody>
        </p:sp>
        <p:sp>
          <p:nvSpPr>
            <p:cNvPr id="16" name="Oval 15"/>
            <p:cNvSpPr/>
            <p:nvPr/>
          </p:nvSpPr>
          <p:spPr bwMode="auto">
            <a:xfrm>
              <a:off x="403281" y="164517"/>
              <a:ext cx="189008" cy="189008"/>
            </a:xfrm>
            <a:prstGeom prst="ellipse">
              <a:avLst/>
            </a:prstGeom>
            <a:solidFill>
              <a:srgbClr val="FF000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lang="en-US" b="1" dirty="0" smtClean="0">
                  <a:solidFill>
                    <a:schemeClr val="bg1"/>
                  </a:solidFill>
                  <a:ea typeface="ＭＳ Ｐゴシック" pitchFamily="-112" charset="-128"/>
                  <a:cs typeface="ＭＳ Ｐゴシック" pitchFamily="-112" charset="-128"/>
                </a:rPr>
                <a:t>5</a:t>
              </a:r>
              <a:endParaRPr kumimoji="0" lang="en-US" b="1" i="0" u="none" strike="noStrike" cap="none" normalizeH="0" baseline="0" dirty="0">
                <a:ln>
                  <a:noFill/>
                </a:ln>
                <a:solidFill>
                  <a:schemeClr val="bg1"/>
                </a:solidFill>
                <a:effectLst/>
                <a:latin typeface="Arial" charset="0"/>
                <a:ea typeface="ＭＳ Ｐゴシック" pitchFamily="-112" charset="-128"/>
                <a:cs typeface="ＭＳ Ｐゴシック" pitchFamily="-112" charset="-128"/>
              </a:endParaRPr>
            </a:p>
          </p:txBody>
        </p:sp>
      </p:grpSp>
    </p:spTree>
    <p:extLst>
      <p:ext uri="{BB962C8B-B14F-4D97-AF65-F5344CB8AC3E}">
        <p14:creationId xmlns:p14="http://schemas.microsoft.com/office/powerpoint/2010/main" val="37715337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5" name="Object 54" hidden="1"/>
          <p:cNvGraphicFramePr>
            <a:graphicFrameLocks noChangeAspect="1"/>
          </p:cNvGraphicFramePr>
          <p:nvPr>
            <p:custDataLst>
              <p:tags r:id="rId2"/>
            </p:custDataLst>
            <p:extLst>
              <p:ext uri="{D42A27DB-BD31-4B8C-83A1-F6EECF244321}">
                <p14:modId xmlns:p14="http://schemas.microsoft.com/office/powerpoint/2010/main" val="772161755"/>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23038" name="think-cell Slide" r:id="rId61" imgW="270" imgH="270" progId="TCLayout.ActiveDocument.1">
                  <p:embed/>
                </p:oleObj>
              </mc:Choice>
              <mc:Fallback>
                <p:oleObj name="think-cell Slide" r:id="rId61" imgW="270" imgH="270" progId="TCLayout.ActiveDocument.1">
                  <p:embed/>
                  <p:pic>
                    <p:nvPicPr>
                      <p:cNvPr id="0" name=""/>
                      <p:cNvPicPr/>
                      <p:nvPr/>
                    </p:nvPicPr>
                    <p:blipFill>
                      <a:blip r:embed="rId62"/>
                      <a:stretch>
                        <a:fillRect/>
                      </a:stretch>
                    </p:blipFill>
                    <p:spPr>
                      <a:xfrm>
                        <a:off x="1588" y="1588"/>
                        <a:ext cx="1587" cy="1587"/>
                      </a:xfrm>
                      <a:prstGeom prst="rect">
                        <a:avLst/>
                      </a:prstGeom>
                    </p:spPr>
                  </p:pic>
                </p:oleObj>
              </mc:Fallback>
            </mc:AlternateContent>
          </a:graphicData>
        </a:graphic>
      </p:graphicFrame>
      <p:sp>
        <p:nvSpPr>
          <p:cNvPr id="54" name="Rectangle 53" hidden="1"/>
          <p:cNvSpPr/>
          <p:nvPr>
            <p:custDataLst>
              <p:tags r:id="rId3"/>
            </p:custDataLst>
          </p:nvPr>
        </p:nvSpPr>
        <p:spPr bwMode="auto">
          <a:xfrm>
            <a:off x="0" y="0"/>
            <a:ext cx="158750" cy="158750"/>
          </a:xfrm>
          <a:prstGeom prst="rect">
            <a:avLst/>
          </a:prstGeom>
          <a:solidFill>
            <a:schemeClr val="accent1">
              <a:lumMod val="20000"/>
              <a:lumOff val="8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vert="horz" wrap="none" lIns="0" tIns="0" rIns="0" bIns="0" numCol="1" spcCol="0" rtlCol="0" anchor="ctr" anchorCtr="0">
            <a:noAutofit/>
          </a:bodyPr>
          <a:lstStyle/>
          <a:p>
            <a:pPr>
              <a:lnSpc>
                <a:spcPct val="100000"/>
              </a:lnSpc>
            </a:pPr>
            <a:endParaRPr lang="en-GB" dirty="0" smtClean="0">
              <a:solidFill>
                <a:schemeClr val="tx1"/>
              </a:solidFill>
              <a:latin typeface="Arial"/>
              <a:cs typeface="Arial"/>
              <a:sym typeface="Arial"/>
            </a:endParaRPr>
          </a:p>
        </p:txBody>
      </p:sp>
      <p:sp>
        <p:nvSpPr>
          <p:cNvPr id="74" name="Content Placeholder 4"/>
          <p:cNvSpPr txBox="1">
            <a:spLocks/>
          </p:cNvSpPr>
          <p:nvPr/>
        </p:nvSpPr>
        <p:spPr>
          <a:xfrm>
            <a:off x="5156038" y="3417877"/>
            <a:ext cx="4091150" cy="1726516"/>
          </a:xfrm>
          <a:prstGeom prst="rect">
            <a:avLst/>
          </a:prstGeom>
        </p:spPr>
        <p:txBody>
          <a:bodyPr lIns="0" tIns="0" rIns="0" bIns="0"/>
          <a:lstStyle>
            <a:lvl1pPr marL="153988" indent="-153988" algn="l" rtl="0" eaLnBrk="1" fontAlgn="base" hangingPunct="1">
              <a:spcBef>
                <a:spcPct val="20000"/>
              </a:spcBef>
              <a:spcAft>
                <a:spcPct val="0"/>
              </a:spcAft>
              <a:defRPr sz="1600">
                <a:solidFill>
                  <a:schemeClr val="tx2"/>
                </a:solidFill>
                <a:latin typeface="+mn-lt"/>
                <a:ea typeface="+mn-ea"/>
                <a:cs typeface="+mn-cs"/>
              </a:defRPr>
            </a:lvl1pPr>
            <a:lvl2pPr marL="461963" indent="-231775" algn="l" rtl="0" eaLnBrk="1" fontAlgn="base" hangingPunct="1">
              <a:lnSpc>
                <a:spcPct val="120000"/>
              </a:lnSpc>
              <a:spcBef>
                <a:spcPct val="20000"/>
              </a:spcBef>
              <a:spcAft>
                <a:spcPct val="0"/>
              </a:spcAft>
              <a:buClr>
                <a:schemeClr val="tx1"/>
              </a:buClr>
              <a:buFont typeface="Wingdings" pitchFamily="2" charset="2"/>
              <a:buChar char="§"/>
              <a:defRPr sz="1400">
                <a:solidFill>
                  <a:schemeClr val="tx2"/>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200">
                <a:solidFill>
                  <a:schemeClr val="tx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tx2"/>
                </a:solidFill>
                <a:latin typeface="Arial" charset="0"/>
                <a:ea typeface="+mn-ea"/>
                <a:cs typeface="+mn-cs"/>
              </a:defRPr>
            </a:lvl4pPr>
            <a:lvl5pPr marL="857250" indent="-115888" algn="l" rtl="0" eaLnBrk="1" fontAlgn="base" hangingPunct="1">
              <a:spcBef>
                <a:spcPct val="20000"/>
              </a:spcBef>
              <a:spcAft>
                <a:spcPct val="0"/>
              </a:spcAft>
              <a:buClr>
                <a:schemeClr val="tx1"/>
              </a:buClr>
              <a:defRPr sz="800">
                <a:solidFill>
                  <a:schemeClr val="tx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171450" lvl="1" indent="-171450" defTabSz="457200">
              <a:lnSpc>
                <a:spcPct val="100000"/>
              </a:lnSpc>
              <a:buFont typeface="Arial" panose="020B0604020202020204" pitchFamily="34" charset="0"/>
              <a:buChar char="•"/>
              <a:defRPr/>
            </a:pPr>
            <a:r>
              <a:rPr lang="en-US" sz="1200" kern="0" dirty="0" smtClean="0">
                <a:solidFill>
                  <a:schemeClr val="tx1"/>
                </a:solidFill>
                <a:latin typeface="Arial" panose="020B0604020202020204" pitchFamily="34" charset="0"/>
                <a:cs typeface="Arial" panose="020B0604020202020204" pitchFamily="34" charset="0"/>
              </a:rPr>
              <a:t>Per global request and local request, align the metric limit type from dollar amount to percentage for easy comparison with peers</a:t>
            </a:r>
          </a:p>
          <a:p>
            <a:pPr marL="171450" lvl="1" indent="-171450" defTabSz="457200">
              <a:lnSpc>
                <a:spcPct val="100000"/>
              </a:lnSpc>
              <a:buFont typeface="Arial" panose="020B0604020202020204" pitchFamily="34" charset="0"/>
              <a:buChar char="•"/>
              <a:defRPr/>
            </a:pPr>
            <a:r>
              <a:rPr lang="en-US" sz="1200" kern="0" dirty="0" smtClean="0">
                <a:solidFill>
                  <a:schemeClr val="tx1"/>
                </a:solidFill>
                <a:latin typeface="Arial" panose="020B0604020202020204" pitchFamily="34" charset="0"/>
                <a:cs typeface="Arial" panose="020B0604020202020204" pitchFamily="34" charset="0"/>
              </a:rPr>
              <a:t>Following the same rationale as above, the MVE sensitivity shock </a:t>
            </a:r>
            <a:r>
              <a:rPr lang="en-US" sz="1200" kern="0" dirty="0">
                <a:solidFill>
                  <a:schemeClr val="tx1"/>
                </a:solidFill>
                <a:latin typeface="Arial" panose="020B0604020202020204" pitchFamily="34" charset="0"/>
                <a:cs typeface="Arial" panose="020B0604020202020204" pitchFamily="34" charset="0"/>
              </a:rPr>
              <a:t>is </a:t>
            </a:r>
            <a:r>
              <a:rPr lang="en-US" sz="1200" kern="0" dirty="0" smtClean="0">
                <a:solidFill>
                  <a:schemeClr val="tx1"/>
                </a:solidFill>
                <a:latin typeface="Arial" panose="020B0604020202020204" pitchFamily="34" charset="0"/>
                <a:cs typeface="Arial" panose="020B0604020202020204" pitchFamily="34" charset="0"/>
              </a:rPr>
              <a:t>updated from </a:t>
            </a:r>
            <a:r>
              <a:rPr lang="en-US" sz="1200" kern="0" dirty="0">
                <a:solidFill>
                  <a:schemeClr val="tx1"/>
                </a:solidFill>
                <a:latin typeface="Arial" panose="020B0604020202020204" pitchFamily="34" charset="0"/>
                <a:cs typeface="Arial" panose="020B0604020202020204" pitchFamily="34" charset="0"/>
              </a:rPr>
              <a:t>+/- 200bps to +/- </a:t>
            </a:r>
            <a:r>
              <a:rPr lang="en-US" sz="1200" kern="0" dirty="0" smtClean="0">
                <a:solidFill>
                  <a:schemeClr val="tx1"/>
                </a:solidFill>
                <a:latin typeface="Arial" panose="020B0604020202020204" pitchFamily="34" charset="0"/>
                <a:cs typeface="Arial" panose="020B0604020202020204" pitchFamily="34" charset="0"/>
              </a:rPr>
              <a:t>100bps</a:t>
            </a:r>
          </a:p>
          <a:p>
            <a:pPr marL="171450" lvl="1" indent="-171450" defTabSz="457200">
              <a:lnSpc>
                <a:spcPct val="100000"/>
              </a:lnSpc>
              <a:buFont typeface="Arial" panose="020B0604020202020204" pitchFamily="34" charset="0"/>
              <a:buChar char="•"/>
              <a:defRPr/>
            </a:pPr>
            <a:endParaRPr lang="en-US" sz="1200" kern="0" dirty="0" smtClean="0">
              <a:solidFill>
                <a:schemeClr val="tx1"/>
              </a:solidFill>
              <a:latin typeface="Arial" panose="020B0604020202020204" pitchFamily="34" charset="0"/>
              <a:cs typeface="Arial" panose="020B0604020202020204" pitchFamily="34" charset="0"/>
            </a:endParaRPr>
          </a:p>
        </p:txBody>
      </p:sp>
      <p:sp>
        <p:nvSpPr>
          <p:cNvPr id="2" name="Content Placeholder 1"/>
          <p:cNvSpPr>
            <a:spLocks noGrp="1"/>
          </p:cNvSpPr>
          <p:nvPr>
            <p:ph sz="quarter" idx="11"/>
          </p:nvPr>
        </p:nvSpPr>
        <p:spPr/>
        <p:txBody>
          <a:bodyPr/>
          <a:lstStyle/>
          <a:p>
            <a:r>
              <a:rPr lang="en-US" dirty="0"/>
              <a:t>Calibration: </a:t>
            </a:r>
            <a:r>
              <a:rPr lang="en-US" b="0" dirty="0"/>
              <a:t>NII and </a:t>
            </a:r>
            <a:r>
              <a:rPr lang="en-US" b="0" dirty="0" smtClean="0"/>
              <a:t>MVE sensitivities</a:t>
            </a:r>
            <a:endParaRPr lang="en-GB" dirty="0"/>
          </a:p>
        </p:txBody>
      </p:sp>
      <p:graphicFrame>
        <p:nvGraphicFramePr>
          <p:cNvPr id="23" name="Object 22"/>
          <p:cNvGraphicFramePr>
            <a:graphicFrameLocks/>
          </p:cNvGraphicFramePr>
          <p:nvPr>
            <p:custDataLst>
              <p:tags r:id="rId4"/>
            </p:custDataLst>
            <p:extLst>
              <p:ext uri="{D42A27DB-BD31-4B8C-83A1-F6EECF244321}">
                <p14:modId xmlns:p14="http://schemas.microsoft.com/office/powerpoint/2010/main" val="3969389995"/>
              </p:ext>
            </p:extLst>
          </p:nvPr>
        </p:nvGraphicFramePr>
        <p:xfrm>
          <a:off x="190500" y="3924300"/>
          <a:ext cx="4324485" cy="1828800"/>
        </p:xfrm>
        <a:graphic>
          <a:graphicData uri="http://schemas.openxmlformats.org/presentationml/2006/ole">
            <mc:AlternateContent xmlns:mc="http://schemas.openxmlformats.org/markup-compatibility/2006">
              <mc:Choice xmlns:v="urn:schemas-microsoft-com:vml" Requires="v">
                <p:oleObj spid="_x0000_s223039" name="Chart" r:id="rId63" imgW="4324485" imgH="1828800" progId="MSGraph.Chart.8">
                  <p:embed followColorScheme="full"/>
                </p:oleObj>
              </mc:Choice>
              <mc:Fallback>
                <p:oleObj name="Chart" r:id="rId63" imgW="4324485" imgH="1828800" progId="MSGraph.Chart.8">
                  <p:embed followColorScheme="full"/>
                  <p:pic>
                    <p:nvPicPr>
                      <p:cNvPr id="0" name=""/>
                      <p:cNvPicPr/>
                      <p:nvPr/>
                    </p:nvPicPr>
                    <p:blipFill>
                      <a:blip r:embed="rId64"/>
                      <a:stretch>
                        <a:fillRect/>
                      </a:stretch>
                    </p:blipFill>
                    <p:spPr>
                      <a:xfrm>
                        <a:off x="190500" y="3924300"/>
                        <a:ext cx="4324485" cy="1828800"/>
                      </a:xfrm>
                      <a:prstGeom prst="rect">
                        <a:avLst/>
                      </a:prstGeom>
                    </p:spPr>
                  </p:pic>
                </p:oleObj>
              </mc:Fallback>
            </mc:AlternateContent>
          </a:graphicData>
        </a:graphic>
      </p:graphicFrame>
      <p:sp>
        <p:nvSpPr>
          <p:cNvPr id="31" name="Text Placeholder 37"/>
          <p:cNvSpPr>
            <a:spLocks noGrp="1"/>
          </p:cNvSpPr>
          <p:nvPr>
            <p:custDataLst>
              <p:tags r:id="rId5"/>
            </p:custDataLst>
          </p:nvPr>
        </p:nvSpPr>
        <p:spPr bwMode="auto">
          <a:xfrm flipV="1">
            <a:off x="1585913" y="5632450"/>
            <a:ext cx="152400" cy="427038"/>
          </a:xfrm>
          <a:prstGeom prst="rect">
            <a:avLst/>
          </a:prstGeom>
          <a:noFill/>
          <a:extLst>
            <a:ext uri="{909E8E84-426E-40DD-AFC4-6F175D3DCCD1}">
              <a14:hiddenFill xmlns:a14="http://schemas.microsoft.com/office/drawing/2010/main">
                <a:solidFill>
                  <a:scrgbClr r="0" g="0" b="0"/>
                </a:solidFill>
              </a14:hiddenFill>
            </a:ext>
          </a:extLst>
        </p:spPr>
        <p:txBody>
          <a:bodyPr vert="eaVert" wrap="none" lIns="0" tIns="0" rIns="0" bIns="0" numCol="1" spcCol="0" anchor="ctr" anchorCtr="0">
            <a:noAutofit/>
          </a:bodyPr>
          <a:lstStyle>
            <a:lvl1pPr marL="153988" indent="-153988" algn="l" rtl="0" eaLnBrk="1" fontAlgn="base" hangingPunct="1">
              <a:spcBef>
                <a:spcPct val="20000"/>
              </a:spcBef>
              <a:spcAft>
                <a:spcPct val="0"/>
              </a:spcAft>
              <a:defRPr sz="1600">
                <a:solidFill>
                  <a:schemeClr val="tx2"/>
                </a:solidFill>
                <a:latin typeface="+mn-lt"/>
                <a:ea typeface="+mn-ea"/>
                <a:cs typeface="+mn-cs"/>
              </a:defRPr>
            </a:lvl1pPr>
            <a:lvl2pPr marL="461963" indent="-231775" algn="l" rtl="0" eaLnBrk="1" fontAlgn="base" hangingPunct="1">
              <a:lnSpc>
                <a:spcPct val="120000"/>
              </a:lnSpc>
              <a:spcBef>
                <a:spcPct val="20000"/>
              </a:spcBef>
              <a:spcAft>
                <a:spcPct val="0"/>
              </a:spcAft>
              <a:buClr>
                <a:schemeClr val="tx1"/>
              </a:buClr>
              <a:buFont typeface="Wingdings" pitchFamily="2" charset="2"/>
              <a:buChar char="§"/>
              <a:defRPr sz="1400">
                <a:solidFill>
                  <a:schemeClr val="tx2"/>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200">
                <a:solidFill>
                  <a:schemeClr val="tx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tx2"/>
                </a:solidFill>
                <a:latin typeface="Arial" charset="0"/>
                <a:ea typeface="+mn-ea"/>
                <a:cs typeface="+mn-cs"/>
              </a:defRPr>
            </a:lvl4pPr>
            <a:lvl5pPr marL="857250" indent="-115888" algn="l" rtl="0" eaLnBrk="1" fontAlgn="base" hangingPunct="1">
              <a:spcBef>
                <a:spcPct val="20000"/>
              </a:spcBef>
              <a:spcAft>
                <a:spcPct val="0"/>
              </a:spcAft>
              <a:buClr>
                <a:schemeClr val="tx1"/>
              </a:buClr>
              <a:defRPr sz="800">
                <a:solidFill>
                  <a:schemeClr val="tx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0" indent="0" algn="r">
              <a:lnSpc>
                <a:spcPct val="100000"/>
              </a:lnSpc>
              <a:spcBef>
                <a:spcPct val="0"/>
              </a:spcBef>
            </a:pPr>
            <a:fld id="{150F1A8E-8591-4A99-A24D-3332E1D33963}" type="datetime'A''''''''''''''''''''''''''ug ''’''1''4'''''''''''''''''''''">
              <a:rPr lang="en-US" sz="1000">
                <a:solidFill>
                  <a:schemeClr val="tx1"/>
                </a:solidFill>
                <a:latin typeface="Arial"/>
                <a:cs typeface="Arial"/>
                <a:sym typeface="Arial"/>
              </a:rPr>
              <a:pPr/>
              <a:t>Aug ’14</a:t>
            </a:fld>
            <a:endParaRPr lang="en-US" sz="1000" dirty="0">
              <a:solidFill>
                <a:schemeClr val="tx1"/>
              </a:solidFill>
              <a:latin typeface="Arial"/>
              <a:ea typeface="ＭＳ Ｐゴシック"/>
              <a:cs typeface="Arial"/>
              <a:sym typeface="Arial"/>
            </a:endParaRPr>
          </a:p>
        </p:txBody>
      </p:sp>
      <p:sp>
        <p:nvSpPr>
          <p:cNvPr id="29" name="Text Placeholder 39"/>
          <p:cNvSpPr>
            <a:spLocks noGrp="1"/>
          </p:cNvSpPr>
          <p:nvPr>
            <p:custDataLst>
              <p:tags r:id="rId6"/>
            </p:custDataLst>
          </p:nvPr>
        </p:nvSpPr>
        <p:spPr bwMode="auto">
          <a:xfrm flipV="1">
            <a:off x="1862138" y="5632450"/>
            <a:ext cx="152400" cy="400050"/>
          </a:xfrm>
          <a:prstGeom prst="rect">
            <a:avLst/>
          </a:prstGeom>
          <a:noFill/>
          <a:extLst>
            <a:ext uri="{909E8E84-426E-40DD-AFC4-6F175D3DCCD1}">
              <a14:hiddenFill xmlns:a14="http://schemas.microsoft.com/office/drawing/2010/main">
                <a:solidFill>
                  <a:scrgbClr r="0" g="0" b="0"/>
                </a:solidFill>
              </a14:hiddenFill>
            </a:ext>
          </a:extLst>
        </p:spPr>
        <p:txBody>
          <a:bodyPr vert="eaVert" wrap="none" lIns="0" tIns="0" rIns="0" bIns="0" numCol="1" spcCol="0" anchor="ctr" anchorCtr="0">
            <a:noAutofit/>
          </a:bodyPr>
          <a:lstStyle>
            <a:lvl1pPr marL="153988" indent="-153988" algn="l" rtl="0" eaLnBrk="1" fontAlgn="base" hangingPunct="1">
              <a:spcBef>
                <a:spcPct val="20000"/>
              </a:spcBef>
              <a:spcAft>
                <a:spcPct val="0"/>
              </a:spcAft>
              <a:defRPr sz="1600">
                <a:solidFill>
                  <a:schemeClr val="tx2"/>
                </a:solidFill>
                <a:latin typeface="+mn-lt"/>
                <a:ea typeface="+mn-ea"/>
                <a:cs typeface="+mn-cs"/>
              </a:defRPr>
            </a:lvl1pPr>
            <a:lvl2pPr marL="461963" indent="-231775" algn="l" rtl="0" eaLnBrk="1" fontAlgn="base" hangingPunct="1">
              <a:lnSpc>
                <a:spcPct val="120000"/>
              </a:lnSpc>
              <a:spcBef>
                <a:spcPct val="20000"/>
              </a:spcBef>
              <a:spcAft>
                <a:spcPct val="0"/>
              </a:spcAft>
              <a:buClr>
                <a:schemeClr val="tx1"/>
              </a:buClr>
              <a:buFont typeface="Wingdings" pitchFamily="2" charset="2"/>
              <a:buChar char="§"/>
              <a:defRPr sz="1400">
                <a:solidFill>
                  <a:schemeClr val="tx2"/>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200">
                <a:solidFill>
                  <a:schemeClr val="tx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tx2"/>
                </a:solidFill>
                <a:latin typeface="Arial" charset="0"/>
                <a:ea typeface="+mn-ea"/>
                <a:cs typeface="+mn-cs"/>
              </a:defRPr>
            </a:lvl4pPr>
            <a:lvl5pPr marL="857250" indent="-115888" algn="l" rtl="0" eaLnBrk="1" fontAlgn="base" hangingPunct="1">
              <a:spcBef>
                <a:spcPct val="20000"/>
              </a:spcBef>
              <a:spcAft>
                <a:spcPct val="0"/>
              </a:spcAft>
              <a:buClr>
                <a:schemeClr val="tx1"/>
              </a:buClr>
              <a:defRPr sz="800">
                <a:solidFill>
                  <a:schemeClr val="tx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0" indent="0" algn="r">
              <a:lnSpc>
                <a:spcPct val="100000"/>
              </a:lnSpc>
              <a:spcBef>
                <a:spcPct val="0"/>
              </a:spcBef>
            </a:pPr>
            <a:fld id="{68E8FBED-F32B-48F7-B3F9-0CC94BA63E5F}" type="datetime'''''''''''''''''''Oc''''''''''t'' ''''''’''14'''''''''''">
              <a:rPr lang="en-US" sz="1000">
                <a:solidFill>
                  <a:schemeClr val="tx1"/>
                </a:solidFill>
                <a:latin typeface="Arial"/>
                <a:cs typeface="Arial"/>
                <a:sym typeface="Arial"/>
              </a:rPr>
              <a:pPr/>
              <a:t>Oct ’14</a:t>
            </a:fld>
            <a:endParaRPr lang="en-US" sz="1000" dirty="0">
              <a:solidFill>
                <a:schemeClr val="tx1"/>
              </a:solidFill>
              <a:latin typeface="Arial"/>
              <a:ea typeface="ＭＳ Ｐゴシック"/>
              <a:cs typeface="Arial"/>
              <a:sym typeface="Arial"/>
            </a:endParaRPr>
          </a:p>
        </p:txBody>
      </p:sp>
      <p:sp>
        <p:nvSpPr>
          <p:cNvPr id="30" name="Text Placeholder 38"/>
          <p:cNvSpPr>
            <a:spLocks noGrp="1"/>
          </p:cNvSpPr>
          <p:nvPr>
            <p:custDataLst>
              <p:tags r:id="rId7"/>
            </p:custDataLst>
          </p:nvPr>
        </p:nvSpPr>
        <p:spPr bwMode="auto">
          <a:xfrm flipV="1">
            <a:off x="1724025" y="5632450"/>
            <a:ext cx="152400" cy="427038"/>
          </a:xfrm>
          <a:prstGeom prst="rect">
            <a:avLst/>
          </a:prstGeom>
          <a:noFill/>
          <a:extLst>
            <a:ext uri="{909E8E84-426E-40DD-AFC4-6F175D3DCCD1}">
              <a14:hiddenFill xmlns:a14="http://schemas.microsoft.com/office/drawing/2010/main">
                <a:solidFill>
                  <a:scrgbClr r="0" g="0" b="0"/>
                </a:solidFill>
              </a14:hiddenFill>
            </a:ext>
          </a:extLst>
        </p:spPr>
        <p:txBody>
          <a:bodyPr vert="eaVert" wrap="none" lIns="0" tIns="0" rIns="0" bIns="0" numCol="1" spcCol="0" anchor="ctr" anchorCtr="0">
            <a:noAutofit/>
          </a:bodyPr>
          <a:lstStyle>
            <a:lvl1pPr marL="153988" indent="-153988" algn="l" rtl="0" eaLnBrk="1" fontAlgn="base" hangingPunct="1">
              <a:spcBef>
                <a:spcPct val="20000"/>
              </a:spcBef>
              <a:spcAft>
                <a:spcPct val="0"/>
              </a:spcAft>
              <a:defRPr sz="1600">
                <a:solidFill>
                  <a:schemeClr val="tx2"/>
                </a:solidFill>
                <a:latin typeface="+mn-lt"/>
                <a:ea typeface="+mn-ea"/>
                <a:cs typeface="+mn-cs"/>
              </a:defRPr>
            </a:lvl1pPr>
            <a:lvl2pPr marL="461963" indent="-231775" algn="l" rtl="0" eaLnBrk="1" fontAlgn="base" hangingPunct="1">
              <a:lnSpc>
                <a:spcPct val="120000"/>
              </a:lnSpc>
              <a:spcBef>
                <a:spcPct val="20000"/>
              </a:spcBef>
              <a:spcAft>
                <a:spcPct val="0"/>
              </a:spcAft>
              <a:buClr>
                <a:schemeClr val="tx1"/>
              </a:buClr>
              <a:buFont typeface="Wingdings" pitchFamily="2" charset="2"/>
              <a:buChar char="§"/>
              <a:defRPr sz="1400">
                <a:solidFill>
                  <a:schemeClr val="tx2"/>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200">
                <a:solidFill>
                  <a:schemeClr val="tx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tx2"/>
                </a:solidFill>
                <a:latin typeface="Arial" charset="0"/>
                <a:ea typeface="+mn-ea"/>
                <a:cs typeface="+mn-cs"/>
              </a:defRPr>
            </a:lvl4pPr>
            <a:lvl5pPr marL="857250" indent="-115888" algn="l" rtl="0" eaLnBrk="1" fontAlgn="base" hangingPunct="1">
              <a:spcBef>
                <a:spcPct val="20000"/>
              </a:spcBef>
              <a:spcAft>
                <a:spcPct val="0"/>
              </a:spcAft>
              <a:buClr>
                <a:schemeClr val="tx1"/>
              </a:buClr>
              <a:defRPr sz="800">
                <a:solidFill>
                  <a:schemeClr val="tx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0" indent="0" algn="r">
              <a:lnSpc>
                <a:spcPct val="100000"/>
              </a:lnSpc>
              <a:spcBef>
                <a:spcPct val="0"/>
              </a:spcBef>
            </a:pPr>
            <a:fld id="{42B4940C-B80B-4374-BA17-E35B9E4F521F}" type="datetime'''S''e''''''''''''''''p'''''''''''''''''' ''''''’''1''4'''''">
              <a:rPr lang="en-US" sz="1000">
                <a:solidFill>
                  <a:schemeClr val="tx1"/>
                </a:solidFill>
                <a:latin typeface="Arial"/>
                <a:cs typeface="Arial"/>
                <a:sym typeface="Arial"/>
              </a:rPr>
              <a:pPr/>
              <a:t>Sep ’14</a:t>
            </a:fld>
            <a:endParaRPr lang="en-US" sz="1000" dirty="0">
              <a:solidFill>
                <a:schemeClr val="tx1"/>
              </a:solidFill>
              <a:latin typeface="Arial"/>
              <a:ea typeface="ＭＳ Ｐゴシック"/>
              <a:cs typeface="Arial"/>
              <a:sym typeface="Arial"/>
            </a:endParaRPr>
          </a:p>
        </p:txBody>
      </p:sp>
      <p:sp>
        <p:nvSpPr>
          <p:cNvPr id="76" name="Text Placeholder 2"/>
          <p:cNvSpPr>
            <a:spLocks noGrp="1"/>
          </p:cNvSpPr>
          <p:nvPr>
            <p:custDataLst>
              <p:tags r:id="rId8"/>
            </p:custDataLst>
          </p:nvPr>
        </p:nvSpPr>
        <p:spPr bwMode="auto">
          <a:xfrm flipV="1">
            <a:off x="2005013" y="5632450"/>
            <a:ext cx="152400" cy="428625"/>
          </a:xfrm>
          <a:prstGeom prst="rect">
            <a:avLst/>
          </a:prstGeom>
          <a:noFill/>
          <a:extLst>
            <a:ext uri="{909E8E84-426E-40DD-AFC4-6F175D3DCCD1}">
              <a14:hiddenFill xmlns:a14="http://schemas.microsoft.com/office/drawing/2010/main">
                <a:solidFill>
                  <a:scrgbClr r="0" g="0" b="0"/>
                </a:solidFill>
              </a14:hiddenFill>
            </a:ext>
          </a:extLst>
        </p:spPr>
        <p:txBody>
          <a:bodyPr vert="eaVert"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lnSpc>
                <a:spcPct val="100000"/>
              </a:lnSpc>
              <a:spcBef>
                <a:spcPct val="0"/>
              </a:spcBef>
              <a:buNone/>
            </a:pPr>
            <a:fld id="{E75E4D2D-0FE1-434A-9632-DB65429541C8}" type="datetime'''''''''''''''''N''o''v'' ’''1''''''''''4'''''''">
              <a:rPr lang="en-US" sz="1000">
                <a:latin typeface="Arial"/>
                <a:cs typeface="Arial"/>
                <a:sym typeface="Arial"/>
              </a:rPr>
              <a:pPr/>
              <a:t>Nov ’14</a:t>
            </a:fld>
            <a:endParaRPr lang="en-US" sz="1000" dirty="0">
              <a:latin typeface="Arial"/>
              <a:cs typeface="Arial"/>
              <a:sym typeface="Arial"/>
            </a:endParaRPr>
          </a:p>
        </p:txBody>
      </p:sp>
      <p:sp>
        <p:nvSpPr>
          <p:cNvPr id="37" name="Text Placeholder 31"/>
          <p:cNvSpPr>
            <a:spLocks noGrp="1"/>
          </p:cNvSpPr>
          <p:nvPr>
            <p:custDataLst>
              <p:tags r:id="rId9"/>
            </p:custDataLst>
          </p:nvPr>
        </p:nvSpPr>
        <p:spPr bwMode="auto">
          <a:xfrm flipV="1">
            <a:off x="742950" y="5632450"/>
            <a:ext cx="152400" cy="420688"/>
          </a:xfrm>
          <a:prstGeom prst="rect">
            <a:avLst/>
          </a:prstGeom>
          <a:noFill/>
          <a:extLst>
            <a:ext uri="{909E8E84-426E-40DD-AFC4-6F175D3DCCD1}">
              <a14:hiddenFill xmlns:a14="http://schemas.microsoft.com/office/drawing/2010/main">
                <a:solidFill>
                  <a:scrgbClr r="0" g="0" b="0"/>
                </a:solidFill>
              </a14:hiddenFill>
            </a:ext>
          </a:extLst>
        </p:spPr>
        <p:txBody>
          <a:bodyPr vert="eaVert" wrap="none" lIns="0" tIns="0" rIns="0" bIns="0" numCol="1" spcCol="0" anchor="ctr" anchorCtr="0">
            <a:noAutofit/>
          </a:bodyPr>
          <a:lstStyle>
            <a:lvl1pPr marL="153988" indent="-153988" algn="l" rtl="0" eaLnBrk="1" fontAlgn="base" hangingPunct="1">
              <a:spcBef>
                <a:spcPct val="20000"/>
              </a:spcBef>
              <a:spcAft>
                <a:spcPct val="0"/>
              </a:spcAft>
              <a:defRPr sz="1600">
                <a:solidFill>
                  <a:schemeClr val="tx2"/>
                </a:solidFill>
                <a:latin typeface="+mn-lt"/>
                <a:ea typeface="+mn-ea"/>
                <a:cs typeface="+mn-cs"/>
              </a:defRPr>
            </a:lvl1pPr>
            <a:lvl2pPr marL="461963" indent="-231775" algn="l" rtl="0" eaLnBrk="1" fontAlgn="base" hangingPunct="1">
              <a:lnSpc>
                <a:spcPct val="120000"/>
              </a:lnSpc>
              <a:spcBef>
                <a:spcPct val="20000"/>
              </a:spcBef>
              <a:spcAft>
                <a:spcPct val="0"/>
              </a:spcAft>
              <a:buClr>
                <a:schemeClr val="tx1"/>
              </a:buClr>
              <a:buFont typeface="Wingdings" pitchFamily="2" charset="2"/>
              <a:buChar char="§"/>
              <a:defRPr sz="1400">
                <a:solidFill>
                  <a:schemeClr val="tx2"/>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200">
                <a:solidFill>
                  <a:schemeClr val="tx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tx2"/>
                </a:solidFill>
                <a:latin typeface="Arial" charset="0"/>
                <a:ea typeface="+mn-ea"/>
                <a:cs typeface="+mn-cs"/>
              </a:defRPr>
            </a:lvl4pPr>
            <a:lvl5pPr marL="857250" indent="-115888" algn="l" rtl="0" eaLnBrk="1" fontAlgn="base" hangingPunct="1">
              <a:spcBef>
                <a:spcPct val="20000"/>
              </a:spcBef>
              <a:spcAft>
                <a:spcPct val="0"/>
              </a:spcAft>
              <a:buClr>
                <a:schemeClr val="tx1"/>
              </a:buClr>
              <a:defRPr sz="800">
                <a:solidFill>
                  <a:schemeClr val="tx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0" indent="0" algn="r">
              <a:lnSpc>
                <a:spcPct val="100000"/>
              </a:lnSpc>
              <a:spcBef>
                <a:spcPct val="0"/>
              </a:spcBef>
            </a:pPr>
            <a:fld id="{3B22CDD0-BF53-4EC5-B6FF-37381F842778}" type="datetime'''''F''''eb'' ''''''''''''''''’''''''''''''1''''''''4'''''''">
              <a:rPr lang="en-US" sz="1000">
                <a:solidFill>
                  <a:schemeClr val="tx1"/>
                </a:solidFill>
                <a:latin typeface="Arial"/>
                <a:cs typeface="Arial"/>
                <a:sym typeface="Arial"/>
              </a:rPr>
              <a:pPr/>
              <a:t>Feb ’14</a:t>
            </a:fld>
            <a:endParaRPr lang="en-US" sz="1000" dirty="0">
              <a:solidFill>
                <a:schemeClr val="tx1"/>
              </a:solidFill>
              <a:latin typeface="Arial"/>
              <a:ea typeface="ＭＳ Ｐゴシック"/>
              <a:cs typeface="Arial"/>
              <a:sym typeface="Arial"/>
            </a:endParaRPr>
          </a:p>
        </p:txBody>
      </p:sp>
      <p:sp>
        <p:nvSpPr>
          <p:cNvPr id="77" name="Text Placeholder 3"/>
          <p:cNvSpPr>
            <a:spLocks noGrp="1"/>
          </p:cNvSpPr>
          <p:nvPr>
            <p:custDataLst>
              <p:tags r:id="rId10"/>
            </p:custDataLst>
          </p:nvPr>
        </p:nvSpPr>
        <p:spPr bwMode="auto">
          <a:xfrm flipV="1">
            <a:off x="2143125" y="5632450"/>
            <a:ext cx="152400" cy="428625"/>
          </a:xfrm>
          <a:prstGeom prst="rect">
            <a:avLst/>
          </a:prstGeom>
          <a:noFill/>
          <a:extLst>
            <a:ext uri="{909E8E84-426E-40DD-AFC4-6F175D3DCCD1}">
              <a14:hiddenFill xmlns:a14="http://schemas.microsoft.com/office/drawing/2010/main">
                <a:solidFill>
                  <a:scrgbClr r="0" g="0" b="0"/>
                </a:solidFill>
              </a14:hiddenFill>
            </a:ext>
          </a:extLst>
        </p:spPr>
        <p:txBody>
          <a:bodyPr vert="eaVert"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lnSpc>
                <a:spcPct val="100000"/>
              </a:lnSpc>
              <a:spcBef>
                <a:spcPct val="0"/>
              </a:spcBef>
              <a:buNone/>
            </a:pPr>
            <a:fld id="{D3448732-9FE3-4469-A15B-362B92A95610}" type="datetime'''''''''''''''''''De''c'' ''’''''''''''''1''''''''4'''''''">
              <a:rPr lang="en-US" sz="1000">
                <a:latin typeface="Arial"/>
                <a:cs typeface="Arial"/>
                <a:sym typeface="Arial"/>
              </a:rPr>
              <a:pPr/>
              <a:t>Dec ’14</a:t>
            </a:fld>
            <a:endParaRPr lang="en-US" sz="1000" dirty="0">
              <a:latin typeface="Arial"/>
              <a:cs typeface="Arial"/>
              <a:sym typeface="Arial"/>
            </a:endParaRPr>
          </a:p>
        </p:txBody>
      </p:sp>
      <p:sp>
        <p:nvSpPr>
          <p:cNvPr id="80" name="Text Placeholder 9"/>
          <p:cNvSpPr>
            <a:spLocks noGrp="1"/>
          </p:cNvSpPr>
          <p:nvPr>
            <p:custDataLst>
              <p:tags r:id="rId11"/>
            </p:custDataLst>
          </p:nvPr>
        </p:nvSpPr>
        <p:spPr bwMode="auto">
          <a:xfrm flipV="1">
            <a:off x="2281238" y="5632450"/>
            <a:ext cx="152400" cy="406400"/>
          </a:xfrm>
          <a:prstGeom prst="rect">
            <a:avLst/>
          </a:prstGeom>
          <a:noFill/>
          <a:extLst>
            <a:ext uri="{909E8E84-426E-40DD-AFC4-6F175D3DCCD1}">
              <a14:hiddenFill xmlns:a14="http://schemas.microsoft.com/office/drawing/2010/main">
                <a:solidFill>
                  <a:scrgbClr r="0" g="0" b="0"/>
                </a:solidFill>
              </a14:hiddenFill>
            </a:ext>
          </a:extLst>
        </p:spPr>
        <p:txBody>
          <a:bodyPr vert="eaVert"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lnSpc>
                <a:spcPct val="100000"/>
              </a:lnSpc>
              <a:spcBef>
                <a:spcPct val="0"/>
              </a:spcBef>
              <a:buNone/>
            </a:pPr>
            <a:fld id="{034A076A-BE13-415C-B5C8-181E823557A8}" type="datetime'''''''''''''''''''J''''''''''a''''n'' ''''’1''''''''''''''5'''">
              <a:rPr lang="en-US" sz="1000">
                <a:latin typeface="Arial"/>
                <a:cs typeface="Arial"/>
                <a:sym typeface="Arial"/>
              </a:rPr>
              <a:pPr/>
              <a:t>Jan ’15</a:t>
            </a:fld>
            <a:endParaRPr lang="en-US" sz="1000" dirty="0">
              <a:latin typeface="Arial"/>
              <a:cs typeface="Arial"/>
              <a:sym typeface="Arial"/>
            </a:endParaRPr>
          </a:p>
        </p:txBody>
      </p:sp>
      <p:sp>
        <p:nvSpPr>
          <p:cNvPr id="78" name="Text Placeholder 5"/>
          <p:cNvSpPr>
            <a:spLocks noGrp="1"/>
          </p:cNvSpPr>
          <p:nvPr>
            <p:custDataLst>
              <p:tags r:id="rId12"/>
            </p:custDataLst>
          </p:nvPr>
        </p:nvSpPr>
        <p:spPr bwMode="auto">
          <a:xfrm flipV="1">
            <a:off x="2424113" y="5632450"/>
            <a:ext cx="152400" cy="420688"/>
          </a:xfrm>
          <a:prstGeom prst="rect">
            <a:avLst/>
          </a:prstGeom>
          <a:noFill/>
          <a:extLst>
            <a:ext uri="{909E8E84-426E-40DD-AFC4-6F175D3DCCD1}">
              <a14:hiddenFill xmlns:a14="http://schemas.microsoft.com/office/drawing/2010/main">
                <a:solidFill>
                  <a:scrgbClr r="0" g="0" b="0"/>
                </a:solidFill>
              </a14:hiddenFill>
            </a:ext>
          </a:extLst>
        </p:spPr>
        <p:txBody>
          <a:bodyPr vert="eaVert"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lnSpc>
                <a:spcPct val="100000"/>
              </a:lnSpc>
              <a:spcBef>
                <a:spcPct val="0"/>
              </a:spcBef>
              <a:buNone/>
            </a:pPr>
            <a:fld id="{CD45D483-C75E-42F3-BAC4-B6576A349152}" type="datetime'''''''''''F''''''eb ''''''''''''''''''’''''1''''''5'''''''''">
              <a:rPr lang="en-US" sz="1000">
                <a:latin typeface="Arial"/>
                <a:cs typeface="Arial"/>
                <a:sym typeface="Arial"/>
              </a:rPr>
              <a:pPr/>
              <a:t>Feb ’15</a:t>
            </a:fld>
            <a:endParaRPr lang="en-US" sz="1000" dirty="0">
              <a:latin typeface="Arial"/>
              <a:cs typeface="Arial"/>
              <a:sym typeface="Arial"/>
            </a:endParaRPr>
          </a:p>
        </p:txBody>
      </p:sp>
      <p:sp>
        <p:nvSpPr>
          <p:cNvPr id="79" name="Text Placeholder 7"/>
          <p:cNvSpPr>
            <a:spLocks noGrp="1"/>
          </p:cNvSpPr>
          <p:nvPr>
            <p:custDataLst>
              <p:tags r:id="rId13"/>
            </p:custDataLst>
          </p:nvPr>
        </p:nvSpPr>
        <p:spPr bwMode="auto">
          <a:xfrm flipV="1">
            <a:off x="2566988" y="5632450"/>
            <a:ext cx="152400" cy="422275"/>
          </a:xfrm>
          <a:prstGeom prst="rect">
            <a:avLst/>
          </a:prstGeom>
          <a:noFill/>
          <a:extLst>
            <a:ext uri="{909E8E84-426E-40DD-AFC4-6F175D3DCCD1}">
              <a14:hiddenFill xmlns:a14="http://schemas.microsoft.com/office/drawing/2010/main">
                <a:solidFill>
                  <a:scrgbClr r="0" g="0" b="0"/>
                </a:solidFill>
              </a14:hiddenFill>
            </a:ext>
          </a:extLst>
        </p:spPr>
        <p:txBody>
          <a:bodyPr vert="eaVert"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lnSpc>
                <a:spcPct val="100000"/>
              </a:lnSpc>
              <a:spcBef>
                <a:spcPct val="0"/>
              </a:spcBef>
              <a:buNone/>
            </a:pPr>
            <a:fld id="{91530E81-6F03-4B06-9D54-E916CF53E944}" type="datetime'''''''''''''M''''''''a''''r'' ''''''''''''’''''1''''''5'''''">
              <a:rPr lang="en-US" sz="1000">
                <a:latin typeface="Arial"/>
                <a:cs typeface="Arial"/>
                <a:sym typeface="Arial"/>
              </a:rPr>
              <a:pPr/>
              <a:t>Mar ’15</a:t>
            </a:fld>
            <a:endParaRPr lang="en-US" sz="1000" dirty="0">
              <a:latin typeface="Arial"/>
              <a:cs typeface="Arial"/>
              <a:sym typeface="Arial"/>
            </a:endParaRPr>
          </a:p>
        </p:txBody>
      </p:sp>
      <p:sp>
        <p:nvSpPr>
          <p:cNvPr id="118" name="Text Placeholder 58"/>
          <p:cNvSpPr>
            <a:spLocks noGrp="1"/>
          </p:cNvSpPr>
          <p:nvPr>
            <p:custDataLst>
              <p:tags r:id="rId14"/>
            </p:custDataLst>
          </p:nvPr>
        </p:nvSpPr>
        <p:spPr bwMode="auto">
          <a:xfrm flipV="1">
            <a:off x="2843213" y="5632450"/>
            <a:ext cx="152400" cy="442913"/>
          </a:xfrm>
          <a:prstGeom prst="rect">
            <a:avLst/>
          </a:prstGeom>
          <a:noFill/>
          <a:extLst>
            <a:ext uri="{909E8E84-426E-40DD-AFC4-6F175D3DCCD1}">
              <a14:hiddenFill xmlns:a14="http://schemas.microsoft.com/office/drawing/2010/main">
                <a:solidFill>
                  <a:scrgbClr r="0" g="0" b="0"/>
                </a:solidFill>
              </a14:hiddenFill>
            </a:ext>
          </a:extLst>
        </p:spPr>
        <p:txBody>
          <a:bodyPr vert="eaVert"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lnSpc>
                <a:spcPct val="100000"/>
              </a:lnSpc>
              <a:spcBef>
                <a:spcPct val="0"/>
              </a:spcBef>
              <a:buNone/>
            </a:pPr>
            <a:fld id="{E767AAF7-692D-4145-9049-61C1ECBA41A7}" type="datetime'M''''''a''''''y'''''''''''''' ''''’1''''''''''''5'''''''''">
              <a:rPr lang="en-US" sz="1000">
                <a:latin typeface="Arial"/>
                <a:cs typeface="Arial"/>
                <a:sym typeface="Arial"/>
              </a:rPr>
              <a:pPr marL="0" indent="0" algn="r">
                <a:lnSpc>
                  <a:spcPct val="100000"/>
                </a:lnSpc>
                <a:spcBef>
                  <a:spcPct val="0"/>
                </a:spcBef>
                <a:buNone/>
              </a:pPr>
              <a:t>May ’15</a:t>
            </a:fld>
            <a:endParaRPr lang="en-US" sz="1000" dirty="0">
              <a:latin typeface="Arial"/>
              <a:cs typeface="Arial"/>
              <a:sym typeface="Arial"/>
            </a:endParaRPr>
          </a:p>
        </p:txBody>
      </p:sp>
      <p:sp>
        <p:nvSpPr>
          <p:cNvPr id="119" name="Text Placeholder 59"/>
          <p:cNvSpPr>
            <a:spLocks noGrp="1"/>
          </p:cNvSpPr>
          <p:nvPr>
            <p:custDataLst>
              <p:tags r:id="rId15"/>
            </p:custDataLst>
          </p:nvPr>
        </p:nvSpPr>
        <p:spPr bwMode="auto">
          <a:xfrm flipV="1">
            <a:off x="2986088" y="5632450"/>
            <a:ext cx="152400" cy="406400"/>
          </a:xfrm>
          <a:prstGeom prst="rect">
            <a:avLst/>
          </a:prstGeom>
          <a:noFill/>
          <a:extLst>
            <a:ext uri="{909E8E84-426E-40DD-AFC4-6F175D3DCCD1}">
              <a14:hiddenFill xmlns:a14="http://schemas.microsoft.com/office/drawing/2010/main">
                <a:solidFill>
                  <a:scrgbClr r="0" g="0" b="0"/>
                </a:solidFill>
              </a14:hiddenFill>
            </a:ext>
          </a:extLst>
        </p:spPr>
        <p:txBody>
          <a:bodyPr vert="eaVert"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lnSpc>
                <a:spcPct val="100000"/>
              </a:lnSpc>
              <a:spcBef>
                <a:spcPct val="0"/>
              </a:spcBef>
              <a:buNone/>
            </a:pPr>
            <a:fld id="{B16BD8A2-3D6E-4312-8F86-C16DACCECD29}" type="datetime'J''''''''''''''''''''''u''n'''' ''’1''''''''''''''''''5'''''''">
              <a:rPr lang="en-US" sz="1000">
                <a:latin typeface="Arial"/>
                <a:cs typeface="Arial"/>
                <a:sym typeface="Arial"/>
              </a:rPr>
              <a:pPr marL="0" indent="0" algn="r">
                <a:lnSpc>
                  <a:spcPct val="100000"/>
                </a:lnSpc>
                <a:spcBef>
                  <a:spcPct val="0"/>
                </a:spcBef>
                <a:buNone/>
              </a:pPr>
              <a:t>Jun ’15</a:t>
            </a:fld>
            <a:endParaRPr lang="en-US" sz="1000" dirty="0">
              <a:latin typeface="Arial"/>
              <a:cs typeface="Arial"/>
              <a:sym typeface="Arial"/>
            </a:endParaRPr>
          </a:p>
        </p:txBody>
      </p:sp>
      <p:sp>
        <p:nvSpPr>
          <p:cNvPr id="120" name="Text Placeholder 60"/>
          <p:cNvSpPr>
            <a:spLocks noGrp="1"/>
          </p:cNvSpPr>
          <p:nvPr>
            <p:custDataLst>
              <p:tags r:id="rId16"/>
            </p:custDataLst>
          </p:nvPr>
        </p:nvSpPr>
        <p:spPr bwMode="auto">
          <a:xfrm flipV="1">
            <a:off x="3124200" y="5632450"/>
            <a:ext cx="152400" cy="365125"/>
          </a:xfrm>
          <a:prstGeom prst="rect">
            <a:avLst/>
          </a:prstGeom>
          <a:noFill/>
          <a:extLst>
            <a:ext uri="{909E8E84-426E-40DD-AFC4-6F175D3DCCD1}">
              <a14:hiddenFill xmlns:a14="http://schemas.microsoft.com/office/drawing/2010/main">
                <a:solidFill>
                  <a:scrgbClr r="0" g="0" b="0"/>
                </a:solidFill>
              </a14:hiddenFill>
            </a:ext>
          </a:extLst>
        </p:spPr>
        <p:txBody>
          <a:bodyPr vert="eaVert"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lnSpc>
                <a:spcPct val="100000"/>
              </a:lnSpc>
              <a:spcBef>
                <a:spcPct val="0"/>
              </a:spcBef>
              <a:buNone/>
            </a:pPr>
            <a:fld id="{808FE44C-A677-45C2-B314-5C527D3BACD9}" type="datetime'J''''''u''''l'''''''''''''''''''''''' ''’''''''''''1''''5'''">
              <a:rPr lang="en-US" sz="1000">
                <a:latin typeface="Arial"/>
                <a:cs typeface="Arial"/>
                <a:sym typeface="Arial"/>
              </a:rPr>
              <a:pPr marL="0" indent="0" algn="r">
                <a:lnSpc>
                  <a:spcPct val="100000"/>
                </a:lnSpc>
                <a:spcBef>
                  <a:spcPct val="0"/>
                </a:spcBef>
                <a:buNone/>
              </a:pPr>
              <a:t>Jul ’15</a:t>
            </a:fld>
            <a:endParaRPr lang="en-US" sz="1000" dirty="0">
              <a:latin typeface="Arial"/>
              <a:cs typeface="Arial"/>
              <a:sym typeface="Arial"/>
            </a:endParaRPr>
          </a:p>
        </p:txBody>
      </p:sp>
      <p:sp>
        <p:nvSpPr>
          <p:cNvPr id="121" name="Text Placeholder 61"/>
          <p:cNvSpPr>
            <a:spLocks noGrp="1"/>
          </p:cNvSpPr>
          <p:nvPr>
            <p:custDataLst>
              <p:tags r:id="rId17"/>
            </p:custDataLst>
          </p:nvPr>
        </p:nvSpPr>
        <p:spPr bwMode="auto">
          <a:xfrm flipV="1">
            <a:off x="3262313" y="5632450"/>
            <a:ext cx="152400" cy="427038"/>
          </a:xfrm>
          <a:prstGeom prst="rect">
            <a:avLst/>
          </a:prstGeom>
          <a:noFill/>
          <a:extLst>
            <a:ext uri="{909E8E84-426E-40DD-AFC4-6F175D3DCCD1}">
              <a14:hiddenFill xmlns:a14="http://schemas.microsoft.com/office/drawing/2010/main">
                <a:solidFill>
                  <a:scrgbClr r="0" g="0" b="0"/>
                </a:solidFill>
              </a14:hiddenFill>
            </a:ext>
          </a:extLst>
        </p:spPr>
        <p:txBody>
          <a:bodyPr vert="eaVert"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lnSpc>
                <a:spcPct val="100000"/>
              </a:lnSpc>
              <a:spcBef>
                <a:spcPct val="0"/>
              </a:spcBef>
              <a:buNone/>
            </a:pPr>
            <a:fld id="{541E884B-8966-4D33-9EAC-15165A84F979}" type="datetime'''''A''''''''''''u''''''''''g'' ’''''1''''''''''''5'''">
              <a:rPr lang="en-US" sz="1000">
                <a:latin typeface="Arial"/>
                <a:cs typeface="Arial"/>
                <a:sym typeface="Arial"/>
              </a:rPr>
              <a:pPr marL="0" indent="0" algn="r">
                <a:lnSpc>
                  <a:spcPct val="100000"/>
                </a:lnSpc>
                <a:spcBef>
                  <a:spcPct val="0"/>
                </a:spcBef>
                <a:buNone/>
              </a:pPr>
              <a:t>Aug ’15</a:t>
            </a:fld>
            <a:endParaRPr lang="en-US" sz="1000" dirty="0">
              <a:latin typeface="Arial"/>
              <a:cs typeface="Arial"/>
              <a:sym typeface="Arial"/>
            </a:endParaRPr>
          </a:p>
        </p:txBody>
      </p:sp>
      <p:sp>
        <p:nvSpPr>
          <p:cNvPr id="35" name="Text Placeholder 33"/>
          <p:cNvSpPr>
            <a:spLocks noGrp="1"/>
          </p:cNvSpPr>
          <p:nvPr>
            <p:custDataLst>
              <p:tags r:id="rId18"/>
            </p:custDataLst>
          </p:nvPr>
        </p:nvSpPr>
        <p:spPr bwMode="auto">
          <a:xfrm flipV="1">
            <a:off x="1023938" y="5632450"/>
            <a:ext cx="152400" cy="400050"/>
          </a:xfrm>
          <a:prstGeom prst="rect">
            <a:avLst/>
          </a:prstGeom>
          <a:noFill/>
          <a:extLst>
            <a:ext uri="{909E8E84-426E-40DD-AFC4-6F175D3DCCD1}">
              <a14:hiddenFill xmlns:a14="http://schemas.microsoft.com/office/drawing/2010/main">
                <a:solidFill>
                  <a:scrgbClr r="0" g="0" b="0"/>
                </a:solidFill>
              </a14:hiddenFill>
            </a:ext>
          </a:extLst>
        </p:spPr>
        <p:txBody>
          <a:bodyPr vert="eaVert" wrap="none" lIns="0" tIns="0" rIns="0" bIns="0" numCol="1" spcCol="0" anchor="ctr" anchorCtr="0">
            <a:noAutofit/>
          </a:bodyPr>
          <a:lstStyle>
            <a:lvl1pPr marL="153988" indent="-153988" algn="l" rtl="0" eaLnBrk="1" fontAlgn="base" hangingPunct="1">
              <a:spcBef>
                <a:spcPct val="20000"/>
              </a:spcBef>
              <a:spcAft>
                <a:spcPct val="0"/>
              </a:spcAft>
              <a:defRPr sz="1600">
                <a:solidFill>
                  <a:schemeClr val="tx2"/>
                </a:solidFill>
                <a:latin typeface="+mn-lt"/>
                <a:ea typeface="+mn-ea"/>
                <a:cs typeface="+mn-cs"/>
              </a:defRPr>
            </a:lvl1pPr>
            <a:lvl2pPr marL="461963" indent="-231775" algn="l" rtl="0" eaLnBrk="1" fontAlgn="base" hangingPunct="1">
              <a:lnSpc>
                <a:spcPct val="120000"/>
              </a:lnSpc>
              <a:spcBef>
                <a:spcPct val="20000"/>
              </a:spcBef>
              <a:spcAft>
                <a:spcPct val="0"/>
              </a:spcAft>
              <a:buClr>
                <a:schemeClr val="tx1"/>
              </a:buClr>
              <a:buFont typeface="Wingdings" pitchFamily="2" charset="2"/>
              <a:buChar char="§"/>
              <a:defRPr sz="1400">
                <a:solidFill>
                  <a:schemeClr val="tx2"/>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200">
                <a:solidFill>
                  <a:schemeClr val="tx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tx2"/>
                </a:solidFill>
                <a:latin typeface="Arial" charset="0"/>
                <a:ea typeface="+mn-ea"/>
                <a:cs typeface="+mn-cs"/>
              </a:defRPr>
            </a:lvl4pPr>
            <a:lvl5pPr marL="857250" indent="-115888" algn="l" rtl="0" eaLnBrk="1" fontAlgn="base" hangingPunct="1">
              <a:spcBef>
                <a:spcPct val="20000"/>
              </a:spcBef>
              <a:spcAft>
                <a:spcPct val="0"/>
              </a:spcAft>
              <a:buClr>
                <a:schemeClr val="tx1"/>
              </a:buClr>
              <a:defRPr sz="800">
                <a:solidFill>
                  <a:schemeClr val="tx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0" indent="0" algn="r">
              <a:lnSpc>
                <a:spcPct val="100000"/>
              </a:lnSpc>
              <a:spcBef>
                <a:spcPct val="0"/>
              </a:spcBef>
            </a:pPr>
            <a:fld id="{889BFA21-A38E-4CD5-8C89-D4AD8CD7E442}" type="datetime'A''''pr'''''''''''' ''’''''''''''''''''''1''''''''''''''4'''''">
              <a:rPr lang="en-US" sz="1000">
                <a:solidFill>
                  <a:schemeClr val="tx1"/>
                </a:solidFill>
                <a:latin typeface="Arial"/>
                <a:cs typeface="Arial"/>
                <a:sym typeface="Arial"/>
              </a:rPr>
              <a:pPr/>
              <a:t>Apr ’14</a:t>
            </a:fld>
            <a:endParaRPr lang="en-US" sz="1000" dirty="0">
              <a:solidFill>
                <a:schemeClr val="tx1"/>
              </a:solidFill>
              <a:latin typeface="Arial"/>
              <a:ea typeface="ＭＳ Ｐゴシック"/>
              <a:cs typeface="Arial"/>
              <a:sym typeface="Arial"/>
            </a:endParaRPr>
          </a:p>
        </p:txBody>
      </p:sp>
      <p:sp>
        <p:nvSpPr>
          <p:cNvPr id="33" name="Text Placeholder 35"/>
          <p:cNvSpPr>
            <a:spLocks noGrp="1"/>
          </p:cNvSpPr>
          <p:nvPr>
            <p:custDataLst>
              <p:tags r:id="rId19"/>
            </p:custDataLst>
          </p:nvPr>
        </p:nvSpPr>
        <p:spPr bwMode="auto">
          <a:xfrm flipV="1">
            <a:off x="1304925" y="5632450"/>
            <a:ext cx="152400" cy="406400"/>
          </a:xfrm>
          <a:prstGeom prst="rect">
            <a:avLst/>
          </a:prstGeom>
          <a:noFill/>
          <a:extLst>
            <a:ext uri="{909E8E84-426E-40DD-AFC4-6F175D3DCCD1}">
              <a14:hiddenFill xmlns:a14="http://schemas.microsoft.com/office/drawing/2010/main">
                <a:solidFill>
                  <a:scrgbClr r="0" g="0" b="0"/>
                </a:solidFill>
              </a14:hiddenFill>
            </a:ext>
          </a:extLst>
        </p:spPr>
        <p:txBody>
          <a:bodyPr vert="eaVert" wrap="none" lIns="0" tIns="0" rIns="0" bIns="0" numCol="1" spcCol="0" anchor="ctr" anchorCtr="0">
            <a:noAutofit/>
          </a:bodyPr>
          <a:lstStyle>
            <a:lvl1pPr marL="153988" indent="-153988" algn="l" rtl="0" eaLnBrk="1" fontAlgn="base" hangingPunct="1">
              <a:spcBef>
                <a:spcPct val="20000"/>
              </a:spcBef>
              <a:spcAft>
                <a:spcPct val="0"/>
              </a:spcAft>
              <a:defRPr sz="1600">
                <a:solidFill>
                  <a:schemeClr val="tx2"/>
                </a:solidFill>
                <a:latin typeface="+mn-lt"/>
                <a:ea typeface="+mn-ea"/>
                <a:cs typeface="+mn-cs"/>
              </a:defRPr>
            </a:lvl1pPr>
            <a:lvl2pPr marL="461963" indent="-231775" algn="l" rtl="0" eaLnBrk="1" fontAlgn="base" hangingPunct="1">
              <a:lnSpc>
                <a:spcPct val="120000"/>
              </a:lnSpc>
              <a:spcBef>
                <a:spcPct val="20000"/>
              </a:spcBef>
              <a:spcAft>
                <a:spcPct val="0"/>
              </a:spcAft>
              <a:buClr>
                <a:schemeClr val="tx1"/>
              </a:buClr>
              <a:buFont typeface="Wingdings" pitchFamily="2" charset="2"/>
              <a:buChar char="§"/>
              <a:defRPr sz="1400">
                <a:solidFill>
                  <a:schemeClr val="tx2"/>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200">
                <a:solidFill>
                  <a:schemeClr val="tx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tx2"/>
                </a:solidFill>
                <a:latin typeface="Arial" charset="0"/>
                <a:ea typeface="+mn-ea"/>
                <a:cs typeface="+mn-cs"/>
              </a:defRPr>
            </a:lvl4pPr>
            <a:lvl5pPr marL="857250" indent="-115888" algn="l" rtl="0" eaLnBrk="1" fontAlgn="base" hangingPunct="1">
              <a:spcBef>
                <a:spcPct val="20000"/>
              </a:spcBef>
              <a:spcAft>
                <a:spcPct val="0"/>
              </a:spcAft>
              <a:buClr>
                <a:schemeClr val="tx1"/>
              </a:buClr>
              <a:defRPr sz="800">
                <a:solidFill>
                  <a:schemeClr val="tx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0" indent="0" algn="r">
              <a:lnSpc>
                <a:spcPct val="100000"/>
              </a:lnSpc>
              <a:spcBef>
                <a:spcPct val="0"/>
              </a:spcBef>
            </a:pPr>
            <a:fld id="{E69982D3-37DB-4CE5-8E5B-AA46570C1BD7}" type="datetime'''Jun'''''''''''''' ''''''''''''''''''’''''''''''1''''4'''">
              <a:rPr lang="en-US" sz="1000">
                <a:solidFill>
                  <a:schemeClr val="tx1"/>
                </a:solidFill>
                <a:latin typeface="Arial"/>
                <a:cs typeface="Arial"/>
                <a:sym typeface="Arial"/>
              </a:rPr>
              <a:pPr/>
              <a:t>Jun ’14</a:t>
            </a:fld>
            <a:endParaRPr lang="en-US" sz="1000" dirty="0">
              <a:solidFill>
                <a:schemeClr val="tx1"/>
              </a:solidFill>
              <a:latin typeface="Arial"/>
              <a:ea typeface="ＭＳ Ｐゴシック"/>
              <a:cs typeface="Arial"/>
              <a:sym typeface="Arial"/>
            </a:endParaRPr>
          </a:p>
        </p:txBody>
      </p:sp>
      <p:sp>
        <p:nvSpPr>
          <p:cNvPr id="34" name="Text Placeholder 34"/>
          <p:cNvSpPr>
            <a:spLocks noGrp="1"/>
          </p:cNvSpPr>
          <p:nvPr>
            <p:custDataLst>
              <p:tags r:id="rId20"/>
            </p:custDataLst>
          </p:nvPr>
        </p:nvSpPr>
        <p:spPr bwMode="auto">
          <a:xfrm flipV="1">
            <a:off x="1166813" y="5632450"/>
            <a:ext cx="152400" cy="442913"/>
          </a:xfrm>
          <a:prstGeom prst="rect">
            <a:avLst/>
          </a:prstGeom>
          <a:noFill/>
          <a:extLst>
            <a:ext uri="{909E8E84-426E-40DD-AFC4-6F175D3DCCD1}">
              <a14:hiddenFill xmlns:a14="http://schemas.microsoft.com/office/drawing/2010/main">
                <a:solidFill>
                  <a:scrgbClr r="0" g="0" b="0"/>
                </a:solidFill>
              </a14:hiddenFill>
            </a:ext>
          </a:extLst>
        </p:spPr>
        <p:txBody>
          <a:bodyPr vert="eaVert" wrap="none" lIns="0" tIns="0" rIns="0" bIns="0" numCol="1" spcCol="0" anchor="ctr" anchorCtr="0">
            <a:noAutofit/>
          </a:bodyPr>
          <a:lstStyle>
            <a:lvl1pPr marL="153988" indent="-153988" algn="l" rtl="0" eaLnBrk="1" fontAlgn="base" hangingPunct="1">
              <a:spcBef>
                <a:spcPct val="20000"/>
              </a:spcBef>
              <a:spcAft>
                <a:spcPct val="0"/>
              </a:spcAft>
              <a:defRPr sz="1600">
                <a:solidFill>
                  <a:schemeClr val="tx2"/>
                </a:solidFill>
                <a:latin typeface="+mn-lt"/>
                <a:ea typeface="+mn-ea"/>
                <a:cs typeface="+mn-cs"/>
              </a:defRPr>
            </a:lvl1pPr>
            <a:lvl2pPr marL="461963" indent="-231775" algn="l" rtl="0" eaLnBrk="1" fontAlgn="base" hangingPunct="1">
              <a:lnSpc>
                <a:spcPct val="120000"/>
              </a:lnSpc>
              <a:spcBef>
                <a:spcPct val="20000"/>
              </a:spcBef>
              <a:spcAft>
                <a:spcPct val="0"/>
              </a:spcAft>
              <a:buClr>
                <a:schemeClr val="tx1"/>
              </a:buClr>
              <a:buFont typeface="Wingdings" pitchFamily="2" charset="2"/>
              <a:buChar char="§"/>
              <a:defRPr sz="1400">
                <a:solidFill>
                  <a:schemeClr val="tx2"/>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200">
                <a:solidFill>
                  <a:schemeClr val="tx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tx2"/>
                </a:solidFill>
                <a:latin typeface="Arial" charset="0"/>
                <a:ea typeface="+mn-ea"/>
                <a:cs typeface="+mn-cs"/>
              </a:defRPr>
            </a:lvl4pPr>
            <a:lvl5pPr marL="857250" indent="-115888" algn="l" rtl="0" eaLnBrk="1" fontAlgn="base" hangingPunct="1">
              <a:spcBef>
                <a:spcPct val="20000"/>
              </a:spcBef>
              <a:spcAft>
                <a:spcPct val="0"/>
              </a:spcAft>
              <a:buClr>
                <a:schemeClr val="tx1"/>
              </a:buClr>
              <a:defRPr sz="800">
                <a:solidFill>
                  <a:schemeClr val="tx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0" indent="0" algn="r">
              <a:lnSpc>
                <a:spcPct val="100000"/>
              </a:lnSpc>
              <a:spcBef>
                <a:spcPct val="0"/>
              </a:spcBef>
            </a:pPr>
            <a:fld id="{2DEE979B-D481-4138-8D50-1607D95D2980}" type="datetime'''''''''''''''''''M''a''''''y ''''''''''''''’''''''14'''''''''">
              <a:rPr lang="en-US" sz="1000">
                <a:solidFill>
                  <a:schemeClr val="tx1"/>
                </a:solidFill>
                <a:latin typeface="Arial"/>
                <a:cs typeface="Arial"/>
                <a:sym typeface="Arial"/>
              </a:rPr>
              <a:pPr/>
              <a:t>May ’14</a:t>
            </a:fld>
            <a:endParaRPr lang="en-US" sz="1000" dirty="0">
              <a:solidFill>
                <a:schemeClr val="tx1"/>
              </a:solidFill>
              <a:latin typeface="Arial"/>
              <a:ea typeface="ＭＳ Ｐゴシック"/>
              <a:cs typeface="Arial"/>
              <a:sym typeface="Arial"/>
            </a:endParaRPr>
          </a:p>
        </p:txBody>
      </p:sp>
      <p:sp>
        <p:nvSpPr>
          <p:cNvPr id="38" name="Text Placeholder 3"/>
          <p:cNvSpPr>
            <a:spLocks noGrp="1"/>
          </p:cNvSpPr>
          <p:nvPr>
            <p:custDataLst>
              <p:tags r:id="rId21"/>
            </p:custDataLst>
          </p:nvPr>
        </p:nvSpPr>
        <p:spPr bwMode="auto">
          <a:xfrm flipV="1">
            <a:off x="604838" y="5632450"/>
            <a:ext cx="152400" cy="406400"/>
          </a:xfrm>
          <a:prstGeom prst="rect">
            <a:avLst/>
          </a:prstGeom>
          <a:noFill/>
          <a:extLst>
            <a:ext uri="{909E8E84-426E-40DD-AFC4-6F175D3DCCD1}">
              <a14:hiddenFill xmlns:a14="http://schemas.microsoft.com/office/drawing/2010/main">
                <a:solidFill>
                  <a:scrgbClr r="0" g="0" b="0"/>
                </a:solidFill>
              </a14:hiddenFill>
            </a:ext>
          </a:extLst>
        </p:spPr>
        <p:txBody>
          <a:bodyPr vert="eaVert" wrap="none" lIns="0" tIns="0" rIns="0" bIns="0" numCol="1" spcCol="0" anchor="ctr" anchorCtr="0">
            <a:noAutofit/>
          </a:bodyPr>
          <a:lstStyle>
            <a:lvl1pPr marL="153988" indent="-153988" algn="l" rtl="0" eaLnBrk="1" fontAlgn="base" hangingPunct="1">
              <a:spcBef>
                <a:spcPct val="20000"/>
              </a:spcBef>
              <a:spcAft>
                <a:spcPct val="0"/>
              </a:spcAft>
              <a:defRPr sz="1600">
                <a:solidFill>
                  <a:schemeClr val="tx2"/>
                </a:solidFill>
                <a:latin typeface="+mn-lt"/>
                <a:ea typeface="+mn-ea"/>
                <a:cs typeface="+mn-cs"/>
              </a:defRPr>
            </a:lvl1pPr>
            <a:lvl2pPr marL="461963" indent="-231775" algn="l" rtl="0" eaLnBrk="1" fontAlgn="base" hangingPunct="1">
              <a:lnSpc>
                <a:spcPct val="120000"/>
              </a:lnSpc>
              <a:spcBef>
                <a:spcPct val="20000"/>
              </a:spcBef>
              <a:spcAft>
                <a:spcPct val="0"/>
              </a:spcAft>
              <a:buClr>
                <a:schemeClr val="tx1"/>
              </a:buClr>
              <a:buFont typeface="Wingdings" pitchFamily="2" charset="2"/>
              <a:buChar char="§"/>
              <a:defRPr sz="1400">
                <a:solidFill>
                  <a:schemeClr val="tx2"/>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200">
                <a:solidFill>
                  <a:schemeClr val="tx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tx2"/>
                </a:solidFill>
                <a:latin typeface="Arial" charset="0"/>
                <a:ea typeface="+mn-ea"/>
                <a:cs typeface="+mn-cs"/>
              </a:defRPr>
            </a:lvl4pPr>
            <a:lvl5pPr marL="857250" indent="-115888" algn="l" rtl="0" eaLnBrk="1" fontAlgn="base" hangingPunct="1">
              <a:spcBef>
                <a:spcPct val="20000"/>
              </a:spcBef>
              <a:spcAft>
                <a:spcPct val="0"/>
              </a:spcAft>
              <a:buClr>
                <a:schemeClr val="tx1"/>
              </a:buClr>
              <a:defRPr sz="800">
                <a:solidFill>
                  <a:schemeClr val="tx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0" indent="0" algn="r">
              <a:lnSpc>
                <a:spcPct val="100000"/>
              </a:lnSpc>
              <a:spcBef>
                <a:spcPct val="0"/>
              </a:spcBef>
            </a:pPr>
            <a:fld id="{C681E2E9-1719-429F-97EA-6E34A5543274}" type="datetime'''Ja''''n'''''''' ''''''''''''''’''''14'''''''''''''''''''''">
              <a:rPr lang="en-US" sz="1000">
                <a:solidFill>
                  <a:schemeClr val="tx1"/>
                </a:solidFill>
                <a:latin typeface="Arial"/>
                <a:cs typeface="Arial"/>
                <a:sym typeface="Arial"/>
              </a:rPr>
              <a:pPr/>
              <a:t>Jan ’14</a:t>
            </a:fld>
            <a:endParaRPr lang="en-US" sz="1000" dirty="0">
              <a:solidFill>
                <a:schemeClr val="tx1"/>
              </a:solidFill>
              <a:latin typeface="Arial"/>
              <a:cs typeface="Arial"/>
              <a:sym typeface="Arial"/>
            </a:endParaRPr>
          </a:p>
        </p:txBody>
      </p:sp>
      <p:sp>
        <p:nvSpPr>
          <p:cNvPr id="117" name="Text Placeholder 57"/>
          <p:cNvSpPr>
            <a:spLocks noGrp="1"/>
          </p:cNvSpPr>
          <p:nvPr>
            <p:custDataLst>
              <p:tags r:id="rId22"/>
            </p:custDataLst>
          </p:nvPr>
        </p:nvSpPr>
        <p:spPr bwMode="auto">
          <a:xfrm flipV="1">
            <a:off x="2705100" y="5632450"/>
            <a:ext cx="152400" cy="400050"/>
          </a:xfrm>
          <a:prstGeom prst="rect">
            <a:avLst/>
          </a:prstGeom>
          <a:noFill/>
          <a:extLst>
            <a:ext uri="{909E8E84-426E-40DD-AFC4-6F175D3DCCD1}">
              <a14:hiddenFill xmlns:a14="http://schemas.microsoft.com/office/drawing/2010/main">
                <a:solidFill>
                  <a:scrgbClr r="0" g="0" b="0"/>
                </a:solidFill>
              </a14:hiddenFill>
            </a:ext>
          </a:extLst>
        </p:spPr>
        <p:txBody>
          <a:bodyPr vert="eaVert"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lnSpc>
                <a:spcPct val="100000"/>
              </a:lnSpc>
              <a:spcBef>
                <a:spcPct val="0"/>
              </a:spcBef>
              <a:buNone/>
            </a:pPr>
            <a:fld id="{60455CF3-92B0-4194-92E3-FECDEE8C4B15}" type="datetime'A''''''''pr'''''''''' ''''’''''''15'''''''''''">
              <a:rPr lang="en-US" sz="1000">
                <a:latin typeface="Arial"/>
                <a:cs typeface="Arial"/>
                <a:sym typeface="Arial"/>
              </a:rPr>
              <a:pPr marL="0" indent="0" algn="r">
                <a:lnSpc>
                  <a:spcPct val="100000"/>
                </a:lnSpc>
                <a:spcBef>
                  <a:spcPct val="0"/>
                </a:spcBef>
                <a:buNone/>
              </a:pPr>
              <a:t>Apr ’15</a:t>
            </a:fld>
            <a:endParaRPr lang="en-US" sz="1000" dirty="0">
              <a:latin typeface="Arial"/>
              <a:cs typeface="Arial"/>
              <a:sym typeface="Arial"/>
            </a:endParaRPr>
          </a:p>
        </p:txBody>
      </p:sp>
      <p:sp>
        <p:nvSpPr>
          <p:cNvPr id="32" name="Text Placeholder 36"/>
          <p:cNvSpPr>
            <a:spLocks noGrp="1"/>
          </p:cNvSpPr>
          <p:nvPr>
            <p:custDataLst>
              <p:tags r:id="rId23"/>
            </p:custDataLst>
          </p:nvPr>
        </p:nvSpPr>
        <p:spPr bwMode="auto">
          <a:xfrm flipV="1">
            <a:off x="1443038" y="5632450"/>
            <a:ext cx="152400" cy="365125"/>
          </a:xfrm>
          <a:prstGeom prst="rect">
            <a:avLst/>
          </a:prstGeom>
          <a:noFill/>
          <a:extLst>
            <a:ext uri="{909E8E84-426E-40DD-AFC4-6F175D3DCCD1}">
              <a14:hiddenFill xmlns:a14="http://schemas.microsoft.com/office/drawing/2010/main">
                <a:solidFill>
                  <a:scrgbClr r="0" g="0" b="0"/>
                </a:solidFill>
              </a14:hiddenFill>
            </a:ext>
          </a:extLst>
        </p:spPr>
        <p:txBody>
          <a:bodyPr vert="eaVert" wrap="none" lIns="0" tIns="0" rIns="0" bIns="0" numCol="1" spcCol="0" anchor="ctr" anchorCtr="0">
            <a:noAutofit/>
          </a:bodyPr>
          <a:lstStyle>
            <a:lvl1pPr marL="153988" indent="-153988" algn="l" rtl="0" eaLnBrk="1" fontAlgn="base" hangingPunct="1">
              <a:spcBef>
                <a:spcPct val="20000"/>
              </a:spcBef>
              <a:spcAft>
                <a:spcPct val="0"/>
              </a:spcAft>
              <a:defRPr sz="1600">
                <a:solidFill>
                  <a:schemeClr val="tx2"/>
                </a:solidFill>
                <a:latin typeface="+mn-lt"/>
                <a:ea typeface="+mn-ea"/>
                <a:cs typeface="+mn-cs"/>
              </a:defRPr>
            </a:lvl1pPr>
            <a:lvl2pPr marL="461963" indent="-231775" algn="l" rtl="0" eaLnBrk="1" fontAlgn="base" hangingPunct="1">
              <a:lnSpc>
                <a:spcPct val="120000"/>
              </a:lnSpc>
              <a:spcBef>
                <a:spcPct val="20000"/>
              </a:spcBef>
              <a:spcAft>
                <a:spcPct val="0"/>
              </a:spcAft>
              <a:buClr>
                <a:schemeClr val="tx1"/>
              </a:buClr>
              <a:buFont typeface="Wingdings" pitchFamily="2" charset="2"/>
              <a:buChar char="§"/>
              <a:defRPr sz="1400">
                <a:solidFill>
                  <a:schemeClr val="tx2"/>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200">
                <a:solidFill>
                  <a:schemeClr val="tx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tx2"/>
                </a:solidFill>
                <a:latin typeface="Arial" charset="0"/>
                <a:ea typeface="+mn-ea"/>
                <a:cs typeface="+mn-cs"/>
              </a:defRPr>
            </a:lvl4pPr>
            <a:lvl5pPr marL="857250" indent="-115888" algn="l" rtl="0" eaLnBrk="1" fontAlgn="base" hangingPunct="1">
              <a:spcBef>
                <a:spcPct val="20000"/>
              </a:spcBef>
              <a:spcAft>
                <a:spcPct val="0"/>
              </a:spcAft>
              <a:buClr>
                <a:schemeClr val="tx1"/>
              </a:buClr>
              <a:defRPr sz="800">
                <a:solidFill>
                  <a:schemeClr val="tx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0" indent="0" algn="r">
              <a:lnSpc>
                <a:spcPct val="100000"/>
              </a:lnSpc>
              <a:spcBef>
                <a:spcPct val="0"/>
              </a:spcBef>
            </a:pPr>
            <a:fld id="{6649EDD1-A068-4E89-9692-7B389BCA9B8B}" type="datetime'''J''u''''l'''' ''''''''''''''’''''''''''''1''''''''''4'''''">
              <a:rPr lang="en-US" sz="1000">
                <a:solidFill>
                  <a:schemeClr val="tx1"/>
                </a:solidFill>
                <a:latin typeface="Arial"/>
                <a:cs typeface="Arial"/>
                <a:sym typeface="Arial"/>
              </a:rPr>
              <a:pPr/>
              <a:t>Jul ’14</a:t>
            </a:fld>
            <a:endParaRPr lang="en-US" sz="1000" dirty="0">
              <a:solidFill>
                <a:schemeClr val="tx1"/>
              </a:solidFill>
              <a:latin typeface="Arial"/>
              <a:ea typeface="ＭＳ Ｐゴシック"/>
              <a:cs typeface="Arial"/>
              <a:sym typeface="Arial"/>
            </a:endParaRPr>
          </a:p>
        </p:txBody>
      </p:sp>
      <p:sp>
        <p:nvSpPr>
          <p:cNvPr id="36" name="Text Placeholder 32"/>
          <p:cNvSpPr>
            <a:spLocks noGrp="1"/>
          </p:cNvSpPr>
          <p:nvPr>
            <p:custDataLst>
              <p:tags r:id="rId24"/>
            </p:custDataLst>
          </p:nvPr>
        </p:nvSpPr>
        <p:spPr bwMode="auto">
          <a:xfrm flipV="1">
            <a:off x="881063" y="5632450"/>
            <a:ext cx="152400" cy="422275"/>
          </a:xfrm>
          <a:prstGeom prst="rect">
            <a:avLst/>
          </a:prstGeom>
          <a:noFill/>
          <a:extLst>
            <a:ext uri="{909E8E84-426E-40DD-AFC4-6F175D3DCCD1}">
              <a14:hiddenFill xmlns:a14="http://schemas.microsoft.com/office/drawing/2010/main">
                <a:solidFill>
                  <a:scrgbClr r="0" g="0" b="0"/>
                </a:solidFill>
              </a14:hiddenFill>
            </a:ext>
          </a:extLst>
        </p:spPr>
        <p:txBody>
          <a:bodyPr vert="eaVert" wrap="none" lIns="0" tIns="0" rIns="0" bIns="0" numCol="1" spcCol="0" anchor="ctr" anchorCtr="0">
            <a:noAutofit/>
          </a:bodyPr>
          <a:lstStyle>
            <a:lvl1pPr marL="153988" indent="-153988" algn="l" rtl="0" eaLnBrk="1" fontAlgn="base" hangingPunct="1">
              <a:spcBef>
                <a:spcPct val="20000"/>
              </a:spcBef>
              <a:spcAft>
                <a:spcPct val="0"/>
              </a:spcAft>
              <a:defRPr sz="1600">
                <a:solidFill>
                  <a:schemeClr val="tx2"/>
                </a:solidFill>
                <a:latin typeface="+mn-lt"/>
                <a:ea typeface="+mn-ea"/>
                <a:cs typeface="+mn-cs"/>
              </a:defRPr>
            </a:lvl1pPr>
            <a:lvl2pPr marL="461963" indent="-231775" algn="l" rtl="0" eaLnBrk="1" fontAlgn="base" hangingPunct="1">
              <a:lnSpc>
                <a:spcPct val="120000"/>
              </a:lnSpc>
              <a:spcBef>
                <a:spcPct val="20000"/>
              </a:spcBef>
              <a:spcAft>
                <a:spcPct val="0"/>
              </a:spcAft>
              <a:buClr>
                <a:schemeClr val="tx1"/>
              </a:buClr>
              <a:buFont typeface="Wingdings" pitchFamily="2" charset="2"/>
              <a:buChar char="§"/>
              <a:defRPr sz="1400">
                <a:solidFill>
                  <a:schemeClr val="tx2"/>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200">
                <a:solidFill>
                  <a:schemeClr val="tx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tx2"/>
                </a:solidFill>
                <a:latin typeface="Arial" charset="0"/>
                <a:ea typeface="+mn-ea"/>
                <a:cs typeface="+mn-cs"/>
              </a:defRPr>
            </a:lvl4pPr>
            <a:lvl5pPr marL="857250" indent="-115888" algn="l" rtl="0" eaLnBrk="1" fontAlgn="base" hangingPunct="1">
              <a:spcBef>
                <a:spcPct val="20000"/>
              </a:spcBef>
              <a:spcAft>
                <a:spcPct val="0"/>
              </a:spcAft>
              <a:buClr>
                <a:schemeClr val="tx1"/>
              </a:buClr>
              <a:defRPr sz="800">
                <a:solidFill>
                  <a:schemeClr val="tx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0" indent="0" algn="r">
              <a:lnSpc>
                <a:spcPct val="100000"/>
              </a:lnSpc>
              <a:spcBef>
                <a:spcPct val="0"/>
              </a:spcBef>
            </a:pPr>
            <a:fld id="{7F4DF0A8-A8B3-4434-96F0-149C9D286391}" type="datetime'''''''''''M''''''''''''a''''''r'''''''''''' ’''''''1''4'''''">
              <a:rPr lang="en-US" sz="1000">
                <a:solidFill>
                  <a:schemeClr val="tx1"/>
                </a:solidFill>
                <a:latin typeface="Arial"/>
                <a:cs typeface="Arial"/>
                <a:sym typeface="Arial"/>
              </a:rPr>
              <a:pPr/>
              <a:t>Mar ’14</a:t>
            </a:fld>
            <a:endParaRPr lang="en-US" sz="1000" dirty="0">
              <a:solidFill>
                <a:schemeClr val="tx1"/>
              </a:solidFill>
              <a:latin typeface="Arial"/>
              <a:ea typeface="ＭＳ Ｐゴシック"/>
              <a:cs typeface="Arial"/>
              <a:sym typeface="Arial"/>
            </a:endParaRPr>
          </a:p>
        </p:txBody>
      </p:sp>
      <p:sp>
        <p:nvSpPr>
          <p:cNvPr id="122" name="Text Placeholder 62"/>
          <p:cNvSpPr>
            <a:spLocks noGrp="1"/>
          </p:cNvSpPr>
          <p:nvPr>
            <p:custDataLst>
              <p:tags r:id="rId25"/>
            </p:custDataLst>
          </p:nvPr>
        </p:nvSpPr>
        <p:spPr bwMode="auto">
          <a:xfrm flipV="1">
            <a:off x="3405188" y="5632450"/>
            <a:ext cx="152400" cy="427038"/>
          </a:xfrm>
          <a:prstGeom prst="rect">
            <a:avLst/>
          </a:prstGeom>
          <a:noFill/>
          <a:extLst>
            <a:ext uri="{909E8E84-426E-40DD-AFC4-6F175D3DCCD1}">
              <a14:hiddenFill xmlns:a14="http://schemas.microsoft.com/office/drawing/2010/main">
                <a:solidFill>
                  <a:scrgbClr r="0" g="0" b="0"/>
                </a:solidFill>
              </a14:hiddenFill>
            </a:ext>
          </a:extLst>
        </p:spPr>
        <p:txBody>
          <a:bodyPr vert="eaVert"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lnSpc>
                <a:spcPct val="100000"/>
              </a:lnSpc>
              <a:spcBef>
                <a:spcPct val="0"/>
              </a:spcBef>
              <a:buNone/>
            </a:pPr>
            <a:fld id="{3A856967-0301-4D8A-892C-342FE5E02ED6}" type="datetime'''''''''''''''''''''''S''''e''''''''''''''''''''''p'''' ’1''5'">
              <a:rPr lang="en-US" sz="1000">
                <a:latin typeface="Arial"/>
                <a:cs typeface="Arial"/>
                <a:sym typeface="Arial"/>
              </a:rPr>
              <a:pPr marL="0" indent="0" algn="r">
                <a:lnSpc>
                  <a:spcPct val="100000"/>
                </a:lnSpc>
                <a:spcBef>
                  <a:spcPct val="0"/>
                </a:spcBef>
                <a:buNone/>
              </a:pPr>
              <a:t>Sep ’15</a:t>
            </a:fld>
            <a:endParaRPr lang="en-US" sz="1000" dirty="0">
              <a:latin typeface="Arial"/>
              <a:cs typeface="Arial"/>
              <a:sym typeface="Arial"/>
            </a:endParaRPr>
          </a:p>
        </p:txBody>
      </p:sp>
      <p:sp>
        <p:nvSpPr>
          <p:cNvPr id="123" name="Text Placeholder 63"/>
          <p:cNvSpPr>
            <a:spLocks noGrp="1"/>
          </p:cNvSpPr>
          <p:nvPr>
            <p:custDataLst>
              <p:tags r:id="rId26"/>
            </p:custDataLst>
          </p:nvPr>
        </p:nvSpPr>
        <p:spPr bwMode="auto">
          <a:xfrm flipV="1">
            <a:off x="3543300" y="5632450"/>
            <a:ext cx="152400" cy="400050"/>
          </a:xfrm>
          <a:prstGeom prst="rect">
            <a:avLst/>
          </a:prstGeom>
          <a:noFill/>
          <a:extLst>
            <a:ext uri="{909E8E84-426E-40DD-AFC4-6F175D3DCCD1}">
              <a14:hiddenFill xmlns:a14="http://schemas.microsoft.com/office/drawing/2010/main">
                <a:solidFill>
                  <a:scrgbClr r="0" g="0" b="0"/>
                </a:solidFill>
              </a14:hiddenFill>
            </a:ext>
          </a:extLst>
        </p:spPr>
        <p:txBody>
          <a:bodyPr vert="eaVert"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lnSpc>
                <a:spcPct val="100000"/>
              </a:lnSpc>
              <a:spcBef>
                <a:spcPct val="0"/>
              </a:spcBef>
              <a:buNone/>
            </a:pPr>
            <a:fld id="{9674E33B-3C88-48B7-BAE9-9A23AD6F94BD}" type="datetime'''O''c''''''''t'''''''' ''''’''''''''1''''''''''''''''''''5'''">
              <a:rPr lang="en-US" sz="1000">
                <a:latin typeface="Arial"/>
                <a:cs typeface="Arial"/>
                <a:sym typeface="Arial"/>
              </a:rPr>
              <a:pPr marL="0" indent="0" algn="r">
                <a:lnSpc>
                  <a:spcPct val="100000"/>
                </a:lnSpc>
                <a:spcBef>
                  <a:spcPct val="0"/>
                </a:spcBef>
                <a:buNone/>
              </a:pPr>
              <a:t>Oct ’15</a:t>
            </a:fld>
            <a:endParaRPr lang="en-US" sz="1000" dirty="0">
              <a:latin typeface="Arial"/>
              <a:cs typeface="Arial"/>
              <a:sym typeface="Arial"/>
            </a:endParaRPr>
          </a:p>
        </p:txBody>
      </p:sp>
      <p:sp>
        <p:nvSpPr>
          <p:cNvPr id="124" name="Text Placeholder 64"/>
          <p:cNvSpPr>
            <a:spLocks noGrp="1"/>
          </p:cNvSpPr>
          <p:nvPr>
            <p:custDataLst>
              <p:tags r:id="rId27"/>
            </p:custDataLst>
          </p:nvPr>
        </p:nvSpPr>
        <p:spPr bwMode="auto">
          <a:xfrm flipV="1">
            <a:off x="3681413" y="5632450"/>
            <a:ext cx="152400" cy="428625"/>
          </a:xfrm>
          <a:prstGeom prst="rect">
            <a:avLst/>
          </a:prstGeom>
          <a:noFill/>
          <a:extLst>
            <a:ext uri="{909E8E84-426E-40DD-AFC4-6F175D3DCCD1}">
              <a14:hiddenFill xmlns:a14="http://schemas.microsoft.com/office/drawing/2010/main">
                <a:solidFill>
                  <a:scrgbClr r="0" g="0" b="0"/>
                </a:solidFill>
              </a14:hiddenFill>
            </a:ext>
          </a:extLst>
        </p:spPr>
        <p:txBody>
          <a:bodyPr vert="eaVert"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lnSpc>
                <a:spcPct val="100000"/>
              </a:lnSpc>
              <a:spcBef>
                <a:spcPct val="0"/>
              </a:spcBef>
              <a:buNone/>
            </a:pPr>
            <a:fld id="{FDE45DA7-2A29-45BF-AC7E-57DC6A7E2C85}" type="datetime'''''''''''N''''o''''''v'' ''''''''''''’''''''1''''''5'''''''''">
              <a:rPr lang="en-US" sz="1000">
                <a:latin typeface="Arial"/>
                <a:cs typeface="Arial"/>
                <a:sym typeface="Arial"/>
              </a:rPr>
              <a:pPr marL="0" indent="0" algn="r">
                <a:lnSpc>
                  <a:spcPct val="100000"/>
                </a:lnSpc>
                <a:spcBef>
                  <a:spcPct val="0"/>
                </a:spcBef>
                <a:buNone/>
              </a:pPr>
              <a:t>Nov ’15</a:t>
            </a:fld>
            <a:endParaRPr lang="en-US" sz="1000" dirty="0">
              <a:latin typeface="Arial"/>
              <a:cs typeface="Arial"/>
              <a:sym typeface="Arial"/>
            </a:endParaRPr>
          </a:p>
        </p:txBody>
      </p:sp>
      <p:sp>
        <p:nvSpPr>
          <p:cNvPr id="125" name="Text Placeholder 65"/>
          <p:cNvSpPr>
            <a:spLocks noGrp="1"/>
          </p:cNvSpPr>
          <p:nvPr>
            <p:custDataLst>
              <p:tags r:id="rId28"/>
            </p:custDataLst>
          </p:nvPr>
        </p:nvSpPr>
        <p:spPr bwMode="auto">
          <a:xfrm flipV="1">
            <a:off x="3824288" y="5632450"/>
            <a:ext cx="152400" cy="428625"/>
          </a:xfrm>
          <a:prstGeom prst="rect">
            <a:avLst/>
          </a:prstGeom>
          <a:noFill/>
          <a:extLst>
            <a:ext uri="{909E8E84-426E-40DD-AFC4-6F175D3DCCD1}">
              <a14:hiddenFill xmlns:a14="http://schemas.microsoft.com/office/drawing/2010/main">
                <a:solidFill>
                  <a:scrgbClr r="0" g="0" b="0"/>
                </a:solidFill>
              </a14:hiddenFill>
            </a:ext>
          </a:extLst>
        </p:spPr>
        <p:txBody>
          <a:bodyPr vert="eaVert"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lnSpc>
                <a:spcPct val="100000"/>
              </a:lnSpc>
              <a:spcBef>
                <a:spcPct val="0"/>
              </a:spcBef>
              <a:buNone/>
            </a:pPr>
            <a:fld id="{AE538314-EE1C-4AC8-A4EF-0A43107413F4}" type="datetime'''''''''''D''''''''''''e''''''''''''''''''c'''''' ''''’1''5'">
              <a:rPr lang="en-US" sz="1000">
                <a:latin typeface="Arial"/>
                <a:cs typeface="Arial"/>
                <a:sym typeface="Arial"/>
              </a:rPr>
              <a:pPr marL="0" indent="0" algn="r">
                <a:lnSpc>
                  <a:spcPct val="100000"/>
                </a:lnSpc>
                <a:spcBef>
                  <a:spcPct val="0"/>
                </a:spcBef>
                <a:buNone/>
              </a:pPr>
              <a:t>Dec ’15</a:t>
            </a:fld>
            <a:endParaRPr lang="en-US" sz="1000" dirty="0">
              <a:latin typeface="Arial"/>
              <a:cs typeface="Arial"/>
              <a:sym typeface="Arial"/>
            </a:endParaRPr>
          </a:p>
        </p:txBody>
      </p:sp>
      <p:sp>
        <p:nvSpPr>
          <p:cNvPr id="126" name="Text Placeholder 66"/>
          <p:cNvSpPr>
            <a:spLocks noGrp="1"/>
          </p:cNvSpPr>
          <p:nvPr>
            <p:custDataLst>
              <p:tags r:id="rId29"/>
            </p:custDataLst>
          </p:nvPr>
        </p:nvSpPr>
        <p:spPr bwMode="auto">
          <a:xfrm flipV="1">
            <a:off x="3967163" y="5632450"/>
            <a:ext cx="152400" cy="406400"/>
          </a:xfrm>
          <a:prstGeom prst="rect">
            <a:avLst/>
          </a:prstGeom>
          <a:noFill/>
          <a:extLst>
            <a:ext uri="{909E8E84-426E-40DD-AFC4-6F175D3DCCD1}">
              <a14:hiddenFill xmlns:a14="http://schemas.microsoft.com/office/drawing/2010/main">
                <a:solidFill>
                  <a:scrgbClr r="0" g="0" b="0"/>
                </a:solidFill>
              </a14:hiddenFill>
            </a:ext>
          </a:extLst>
        </p:spPr>
        <p:txBody>
          <a:bodyPr vert="eaVert"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lnSpc>
                <a:spcPct val="100000"/>
              </a:lnSpc>
              <a:spcBef>
                <a:spcPct val="0"/>
              </a:spcBef>
              <a:buNone/>
            </a:pPr>
            <a:fld id="{24565FE6-AD80-4CEF-8383-AAEC37632FDB}" type="datetime'J''''''''''a''''n'''''''''''''''''''''''' ’''''''1''''''6'''">
              <a:rPr lang="en-US" sz="1000">
                <a:latin typeface="Arial"/>
                <a:cs typeface="Arial"/>
                <a:sym typeface="Arial"/>
              </a:rPr>
              <a:pPr marL="0" indent="0" algn="r">
                <a:lnSpc>
                  <a:spcPct val="100000"/>
                </a:lnSpc>
                <a:spcBef>
                  <a:spcPct val="0"/>
                </a:spcBef>
                <a:buNone/>
              </a:pPr>
              <a:t>Jan ’16</a:t>
            </a:fld>
            <a:endParaRPr lang="en-US" sz="1000" dirty="0">
              <a:latin typeface="Arial"/>
              <a:cs typeface="Arial"/>
              <a:sym typeface="Arial"/>
            </a:endParaRPr>
          </a:p>
        </p:txBody>
      </p:sp>
      <p:sp>
        <p:nvSpPr>
          <p:cNvPr id="127" name="Text Placeholder 67"/>
          <p:cNvSpPr>
            <a:spLocks noGrp="1"/>
          </p:cNvSpPr>
          <p:nvPr>
            <p:custDataLst>
              <p:tags r:id="rId30"/>
            </p:custDataLst>
          </p:nvPr>
        </p:nvSpPr>
        <p:spPr bwMode="auto">
          <a:xfrm flipV="1">
            <a:off x="4105275" y="5632450"/>
            <a:ext cx="152400" cy="420688"/>
          </a:xfrm>
          <a:prstGeom prst="rect">
            <a:avLst/>
          </a:prstGeom>
          <a:noFill/>
          <a:extLst>
            <a:ext uri="{909E8E84-426E-40DD-AFC4-6F175D3DCCD1}">
              <a14:hiddenFill xmlns:a14="http://schemas.microsoft.com/office/drawing/2010/main">
                <a:solidFill>
                  <a:scrgbClr r="0" g="0" b="0"/>
                </a:solidFill>
              </a14:hiddenFill>
            </a:ext>
          </a:extLst>
        </p:spPr>
        <p:txBody>
          <a:bodyPr vert="eaVert"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lnSpc>
                <a:spcPct val="100000"/>
              </a:lnSpc>
              <a:spcBef>
                <a:spcPct val="0"/>
              </a:spcBef>
              <a:buNone/>
            </a:pPr>
            <a:fld id="{5938D063-CBF5-4DAC-A659-233002D59294}" type="datetime'''F''''e''''''''b'''''''''''' ''''''''’''1''6'''''''">
              <a:rPr lang="en-US" sz="1000">
                <a:latin typeface="Arial"/>
                <a:cs typeface="Arial"/>
                <a:sym typeface="Arial"/>
              </a:rPr>
              <a:pPr marL="0" indent="0" algn="r">
                <a:lnSpc>
                  <a:spcPct val="100000"/>
                </a:lnSpc>
                <a:spcBef>
                  <a:spcPct val="0"/>
                </a:spcBef>
                <a:buNone/>
              </a:pPr>
              <a:t>Feb ’16</a:t>
            </a:fld>
            <a:endParaRPr lang="en-US" sz="1000" dirty="0">
              <a:latin typeface="Arial"/>
              <a:cs typeface="Arial"/>
              <a:sym typeface="Arial"/>
            </a:endParaRPr>
          </a:p>
        </p:txBody>
      </p:sp>
      <p:sp>
        <p:nvSpPr>
          <p:cNvPr id="128" name="Text Placeholder 68"/>
          <p:cNvSpPr>
            <a:spLocks noGrp="1"/>
          </p:cNvSpPr>
          <p:nvPr>
            <p:custDataLst>
              <p:tags r:id="rId31"/>
            </p:custDataLst>
          </p:nvPr>
        </p:nvSpPr>
        <p:spPr bwMode="auto">
          <a:xfrm flipV="1">
            <a:off x="4243388" y="5632450"/>
            <a:ext cx="152400" cy="422275"/>
          </a:xfrm>
          <a:prstGeom prst="rect">
            <a:avLst/>
          </a:prstGeom>
          <a:noFill/>
          <a:extLst>
            <a:ext uri="{909E8E84-426E-40DD-AFC4-6F175D3DCCD1}">
              <a14:hiddenFill xmlns:a14="http://schemas.microsoft.com/office/drawing/2010/main">
                <a:solidFill>
                  <a:scrgbClr r="0" g="0" b="0"/>
                </a:solidFill>
              </a14:hiddenFill>
            </a:ext>
          </a:extLst>
        </p:spPr>
        <p:txBody>
          <a:bodyPr vert="eaVert"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lnSpc>
                <a:spcPct val="100000"/>
              </a:lnSpc>
              <a:spcBef>
                <a:spcPct val="0"/>
              </a:spcBef>
              <a:buNone/>
            </a:pPr>
            <a:fld id="{778A9A2E-9123-414E-B98A-78C52863093A}" type="datetime'''''M''''''a''r'''''''''''''''''''''''''''''' ’''''''''''16'">
              <a:rPr lang="en-US" sz="1000">
                <a:latin typeface="Arial"/>
                <a:cs typeface="Arial"/>
                <a:sym typeface="Arial"/>
              </a:rPr>
              <a:pPr marL="0" indent="0" algn="r">
                <a:lnSpc>
                  <a:spcPct val="100000"/>
                </a:lnSpc>
                <a:spcBef>
                  <a:spcPct val="0"/>
                </a:spcBef>
                <a:buNone/>
              </a:pPr>
              <a:t>Mar ’16</a:t>
            </a:fld>
            <a:endParaRPr lang="en-US" sz="1000" dirty="0">
              <a:latin typeface="Arial"/>
              <a:cs typeface="Arial"/>
              <a:sym typeface="Arial"/>
            </a:endParaRPr>
          </a:p>
        </p:txBody>
      </p:sp>
      <p:sp>
        <p:nvSpPr>
          <p:cNvPr id="39" name="Content Placeholder 4"/>
          <p:cNvSpPr txBox="1">
            <a:spLocks/>
          </p:cNvSpPr>
          <p:nvPr/>
        </p:nvSpPr>
        <p:spPr>
          <a:xfrm>
            <a:off x="5165725" y="1773696"/>
            <a:ext cx="4083051" cy="1000274"/>
          </a:xfrm>
          <a:prstGeom prst="rect">
            <a:avLst/>
          </a:prstGeom>
        </p:spPr>
        <p:txBody>
          <a:bodyPr wrap="square" lIns="0" tIns="0" rIns="0" bIns="0">
            <a:spAutoFit/>
          </a:bodyPr>
          <a:lstStyle>
            <a:lvl1pPr marL="153988" indent="-153988" algn="l" rtl="0" eaLnBrk="1" fontAlgn="base" hangingPunct="1">
              <a:spcBef>
                <a:spcPct val="20000"/>
              </a:spcBef>
              <a:spcAft>
                <a:spcPct val="0"/>
              </a:spcAft>
              <a:defRPr sz="1600">
                <a:solidFill>
                  <a:schemeClr val="tx2"/>
                </a:solidFill>
                <a:latin typeface="+mn-lt"/>
                <a:ea typeface="+mn-ea"/>
                <a:cs typeface="+mn-cs"/>
              </a:defRPr>
            </a:lvl1pPr>
            <a:lvl2pPr marL="461963" indent="-231775" algn="l" rtl="0" eaLnBrk="1" fontAlgn="base" hangingPunct="1">
              <a:lnSpc>
                <a:spcPct val="120000"/>
              </a:lnSpc>
              <a:spcBef>
                <a:spcPct val="20000"/>
              </a:spcBef>
              <a:spcAft>
                <a:spcPct val="0"/>
              </a:spcAft>
              <a:buClr>
                <a:schemeClr val="tx1"/>
              </a:buClr>
              <a:buFont typeface="Wingdings" pitchFamily="2" charset="2"/>
              <a:buChar char="§"/>
              <a:defRPr sz="1400">
                <a:solidFill>
                  <a:schemeClr val="tx2"/>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200">
                <a:solidFill>
                  <a:schemeClr val="tx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tx2"/>
                </a:solidFill>
                <a:latin typeface="Arial" charset="0"/>
                <a:ea typeface="+mn-ea"/>
                <a:cs typeface="+mn-cs"/>
              </a:defRPr>
            </a:lvl4pPr>
            <a:lvl5pPr marL="857250" indent="-115888" algn="l" rtl="0" eaLnBrk="1" fontAlgn="base" hangingPunct="1">
              <a:spcBef>
                <a:spcPct val="20000"/>
              </a:spcBef>
              <a:spcAft>
                <a:spcPct val="0"/>
              </a:spcAft>
              <a:buClr>
                <a:schemeClr val="tx1"/>
              </a:buClr>
              <a:defRPr sz="800">
                <a:solidFill>
                  <a:schemeClr val="tx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171450" lvl="1" indent="-171450" defTabSz="457200">
              <a:lnSpc>
                <a:spcPct val="100000"/>
              </a:lnSpc>
              <a:spcBef>
                <a:spcPts val="400"/>
              </a:spcBef>
              <a:buFont typeface="Arial" panose="020B0604020202020204" pitchFamily="34" charset="0"/>
              <a:buChar char="•"/>
              <a:defRPr/>
            </a:pPr>
            <a:r>
              <a:rPr lang="en-US" sz="1200" kern="0" dirty="0" smtClean="0">
                <a:solidFill>
                  <a:schemeClr val="tx1"/>
                </a:solidFill>
                <a:latin typeface="Arial" panose="020B0604020202020204" pitchFamily="34" charset="0"/>
                <a:cs typeface="Arial" panose="020B0604020202020204" pitchFamily="34" charset="0"/>
              </a:rPr>
              <a:t>The red limit and </a:t>
            </a:r>
            <a:r>
              <a:rPr lang="en-US" sz="1200" kern="0" dirty="0">
                <a:solidFill>
                  <a:schemeClr val="tx1"/>
                </a:solidFill>
                <a:latin typeface="Arial" panose="020B0604020202020204" pitchFamily="34" charset="0"/>
                <a:cs typeface="Arial" panose="020B0604020202020204" pitchFamily="34" charset="0"/>
              </a:rPr>
              <a:t>a</a:t>
            </a:r>
            <a:r>
              <a:rPr lang="en-US" sz="1200" kern="0" dirty="0" smtClean="0">
                <a:solidFill>
                  <a:schemeClr val="tx1"/>
                </a:solidFill>
                <a:latin typeface="Arial" panose="020B0604020202020204" pitchFamily="34" charset="0"/>
                <a:cs typeface="Arial" panose="020B0604020202020204" pitchFamily="34" charset="0"/>
              </a:rPr>
              <a:t>mber trigger were recalibrated for the 2016 RAS by the ALM team</a:t>
            </a:r>
          </a:p>
          <a:p>
            <a:pPr marL="171450" lvl="1" indent="-171450" defTabSz="457200">
              <a:lnSpc>
                <a:spcPct val="100000"/>
              </a:lnSpc>
              <a:spcBef>
                <a:spcPts val="600"/>
              </a:spcBef>
              <a:buFont typeface="Arial" panose="020B0604020202020204" pitchFamily="34" charset="0"/>
              <a:buChar char="•"/>
              <a:defRPr/>
            </a:pPr>
            <a:r>
              <a:rPr lang="en-US" sz="1200" dirty="0">
                <a:solidFill>
                  <a:schemeClr val="tx1"/>
                </a:solidFill>
                <a:latin typeface="Arial" panose="020B0604020202020204" pitchFamily="34" charset="0"/>
                <a:cs typeface="Arial" panose="020B0604020202020204" pitchFamily="34" charset="0"/>
              </a:rPr>
              <a:t>The operating MVE limits are set based on  the new projected MVE exposures, expected stressed environment, and new NMD and ALCO models</a:t>
            </a:r>
          </a:p>
        </p:txBody>
      </p:sp>
      <p:graphicFrame>
        <p:nvGraphicFramePr>
          <p:cNvPr id="40" name="Table 39"/>
          <p:cNvGraphicFramePr>
            <a:graphicFrameLocks noGrp="1"/>
          </p:cNvGraphicFramePr>
          <p:nvPr>
            <p:extLst>
              <p:ext uri="{D42A27DB-BD31-4B8C-83A1-F6EECF244321}">
                <p14:modId xmlns:p14="http://schemas.microsoft.com/office/powerpoint/2010/main" val="2784639635"/>
              </p:ext>
            </p:extLst>
          </p:nvPr>
        </p:nvGraphicFramePr>
        <p:xfrm>
          <a:off x="5165725" y="4635864"/>
          <a:ext cx="3112000" cy="810566"/>
        </p:xfrm>
        <a:graphic>
          <a:graphicData uri="http://schemas.openxmlformats.org/drawingml/2006/table">
            <a:tbl>
              <a:tblPr firstRow="1" bandRow="1">
                <a:tableStyleId>{839DD9DD-9E6C-4910-8AC0-68ADFF6A6AFC}</a:tableStyleId>
              </a:tblPr>
              <a:tblGrid>
                <a:gridCol w="1024110"/>
                <a:gridCol w="1043945"/>
                <a:gridCol w="1043945"/>
              </a:tblGrid>
              <a:tr h="245149">
                <a:tc>
                  <a:txBody>
                    <a:bodyPr/>
                    <a:lstStyle/>
                    <a:p>
                      <a:pPr marL="0" marR="0" lvl="1" indent="0"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1100" b="1" i="0" kern="1200" dirty="0" smtClean="0">
                          <a:solidFill>
                            <a:schemeClr val="tx1"/>
                          </a:solidFill>
                          <a:latin typeface="Arial" panose="020B0604020202020204" pitchFamily="34" charset="0"/>
                          <a:ea typeface="+mn-ea"/>
                          <a:cs typeface="Arial" panose="020B0604020202020204" pitchFamily="34" charset="0"/>
                        </a:rPr>
                        <a:t>Metric</a:t>
                      </a:r>
                    </a:p>
                  </a:txBody>
                  <a:tcPr anchor="ctr">
                    <a:lnR>
                      <a:noFill/>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marL="0" marR="0" lvl="1" indent="0" algn="ctr"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1100" b="1" i="0" kern="1200" dirty="0" smtClean="0">
                          <a:solidFill>
                            <a:schemeClr val="tx1"/>
                          </a:solidFill>
                          <a:latin typeface="Arial" panose="020B0604020202020204" pitchFamily="34" charset="0"/>
                          <a:ea typeface="+mn-ea"/>
                          <a:cs typeface="Arial" panose="020B0604020202020204" pitchFamily="34" charset="0"/>
                        </a:rPr>
                        <a:t>Amber</a:t>
                      </a:r>
                      <a:endParaRPr lang="en-US" sz="1100" b="1" i="0" kern="1200" dirty="0">
                        <a:solidFill>
                          <a:schemeClr val="tx1"/>
                        </a:solidFill>
                        <a:latin typeface="Arial" panose="020B0604020202020204" pitchFamily="34" charset="0"/>
                        <a:ea typeface="+mn-ea"/>
                        <a:cs typeface="Arial" panose="020B0604020202020204" pitchFamily="34" charset="0"/>
                      </a:endParaRPr>
                    </a:p>
                  </a:txBody>
                  <a:tcPr anchor="b">
                    <a:lnL>
                      <a:noFill/>
                    </a:lnL>
                    <a:lnR>
                      <a:noFill/>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1" indent="0" algn="ctr"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1100" b="1" i="0" kern="1200" dirty="0" smtClean="0">
                          <a:solidFill>
                            <a:schemeClr val="bg1"/>
                          </a:solidFill>
                          <a:latin typeface="Arial" panose="020B0604020202020204" pitchFamily="34" charset="0"/>
                          <a:ea typeface="+mn-ea"/>
                          <a:cs typeface="Arial" panose="020B0604020202020204" pitchFamily="34" charset="0"/>
                        </a:rPr>
                        <a:t>Red</a:t>
                      </a:r>
                      <a:endParaRPr lang="en-US" sz="1100" b="1" i="0" kern="1200" dirty="0">
                        <a:solidFill>
                          <a:schemeClr val="bg1"/>
                        </a:solidFill>
                        <a:latin typeface="Arial" panose="020B0604020202020204" pitchFamily="34" charset="0"/>
                        <a:ea typeface="+mn-ea"/>
                        <a:cs typeface="Arial" panose="020B0604020202020204" pitchFamily="34" charset="0"/>
                      </a:endParaRPr>
                    </a:p>
                  </a:txBody>
                  <a:tcPr anchor="b">
                    <a:lnL>
                      <a:noFill/>
                    </a:lnL>
                    <a:lnR>
                      <a:noFill/>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r>
              <a:tr h="275743">
                <a:tc>
                  <a:txBody>
                    <a:bodyPr/>
                    <a:lstStyle/>
                    <a:p>
                      <a:pPr marL="0" marR="0" lvl="1" indent="0"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1100" b="0" i="0" kern="1200" dirty="0" smtClean="0">
                          <a:solidFill>
                            <a:schemeClr val="tx1"/>
                          </a:solidFill>
                          <a:latin typeface="Arial" panose="020B0604020202020204" pitchFamily="34" charset="0"/>
                          <a:ea typeface="+mn-ea"/>
                          <a:cs typeface="Arial" panose="020B0604020202020204" pitchFamily="34" charset="0"/>
                        </a:rPr>
                        <a:t>NII</a:t>
                      </a:r>
                    </a:p>
                  </a:txBody>
                  <a:tcPr anchor="ctr">
                    <a:lnR>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lnSpc>
                          <a:spcPts val="1000"/>
                        </a:lnSpc>
                      </a:pPr>
                      <a:r>
                        <a:rPr lang="en-US" sz="1100" dirty="0" smtClean="0">
                          <a:latin typeface="Arial" panose="020B0604020202020204" pitchFamily="34" charset="0"/>
                          <a:cs typeface="Arial" panose="020B0604020202020204" pitchFamily="34" charset="0"/>
                        </a:rPr>
                        <a:t>-10.0%</a:t>
                      </a:r>
                      <a:endParaRPr lang="en-US" sz="1100" dirty="0">
                        <a:latin typeface="Arial" panose="020B0604020202020204" pitchFamily="34" charset="0"/>
                        <a:cs typeface="Arial" panose="020B0604020202020204" pitchFamily="34" charset="0"/>
                      </a:endParaRPr>
                    </a:p>
                  </a:txBody>
                  <a:tcPr marL="48014" marR="48014" anchor="ctr">
                    <a:lnL>
                      <a:noFill/>
                    </a:lnL>
                    <a:lnR>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a:lnSpc>
                          <a:spcPts val="1000"/>
                        </a:lnSpc>
                      </a:pPr>
                      <a:r>
                        <a:rPr lang="en-US" sz="1100" dirty="0" smtClean="0">
                          <a:latin typeface="Arial" panose="020B0604020202020204" pitchFamily="34" charset="0"/>
                          <a:cs typeface="Arial" panose="020B0604020202020204" pitchFamily="34" charset="0"/>
                        </a:rPr>
                        <a:t>-11.0%</a:t>
                      </a:r>
                      <a:endParaRPr lang="en-US" sz="1100" dirty="0">
                        <a:latin typeface="Arial" panose="020B0604020202020204" pitchFamily="34" charset="0"/>
                        <a:cs typeface="Arial" panose="020B0604020202020204" pitchFamily="34" charset="0"/>
                      </a:endParaRPr>
                    </a:p>
                  </a:txBody>
                  <a:tcPr marL="48014" marR="48014" anchor="ctr">
                    <a:lnL>
                      <a:noFill/>
                    </a:lnL>
                    <a:lnR>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r>
              <a:tr h="275743">
                <a:tc>
                  <a:txBody>
                    <a:bodyPr/>
                    <a:lstStyle/>
                    <a:p>
                      <a:pPr marL="0" marR="0" lvl="1" indent="0"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1100" b="0" i="0" kern="1200" dirty="0" smtClean="0">
                          <a:solidFill>
                            <a:schemeClr val="tx1"/>
                          </a:solidFill>
                          <a:latin typeface="Arial" panose="020B0604020202020204" pitchFamily="34" charset="0"/>
                          <a:ea typeface="+mn-ea"/>
                          <a:cs typeface="Arial" panose="020B0604020202020204" pitchFamily="34" charset="0"/>
                        </a:rPr>
                        <a:t>MVE</a:t>
                      </a:r>
                    </a:p>
                  </a:txBody>
                  <a:tcPr anchor="ctr">
                    <a:lnR>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lnSpc>
                          <a:spcPts val="1000"/>
                        </a:lnSpc>
                      </a:pPr>
                      <a:r>
                        <a:rPr lang="en-US" sz="1100" dirty="0" smtClean="0">
                          <a:latin typeface="Arial" panose="020B0604020202020204" pitchFamily="34" charset="0"/>
                          <a:cs typeface="Arial" panose="020B0604020202020204" pitchFamily="34" charset="0"/>
                        </a:rPr>
                        <a:t>-9.0%</a:t>
                      </a:r>
                      <a:endParaRPr lang="en-US" sz="1100" dirty="0">
                        <a:latin typeface="Arial" panose="020B0604020202020204" pitchFamily="34" charset="0"/>
                        <a:cs typeface="Arial" panose="020B0604020202020204" pitchFamily="34" charset="0"/>
                      </a:endParaRPr>
                    </a:p>
                  </a:txBody>
                  <a:tcPr marL="48014" marR="48014" anchor="ctr">
                    <a:lnL>
                      <a:noFill/>
                    </a:lnL>
                    <a:lnR>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FF4D1"/>
                    </a:solidFill>
                  </a:tcPr>
                </a:tc>
                <a:tc>
                  <a:txBody>
                    <a:bodyPr/>
                    <a:lstStyle/>
                    <a:p>
                      <a:pPr algn="ctr">
                        <a:lnSpc>
                          <a:spcPts val="1000"/>
                        </a:lnSpc>
                      </a:pPr>
                      <a:r>
                        <a:rPr lang="en-US" sz="1100" dirty="0" smtClean="0">
                          <a:latin typeface="Arial" panose="020B0604020202020204" pitchFamily="34" charset="0"/>
                          <a:cs typeface="Arial" panose="020B0604020202020204" pitchFamily="34" charset="0"/>
                        </a:rPr>
                        <a:t>-10.0%</a:t>
                      </a:r>
                      <a:endParaRPr lang="en-US" sz="1100" dirty="0">
                        <a:latin typeface="Arial" panose="020B0604020202020204" pitchFamily="34" charset="0"/>
                        <a:cs typeface="Arial" panose="020B0604020202020204" pitchFamily="34" charset="0"/>
                      </a:endParaRPr>
                    </a:p>
                  </a:txBody>
                  <a:tcPr marL="48014" marR="48014" anchor="ctr">
                    <a:lnL>
                      <a:noFill/>
                    </a:lnL>
                    <a:lnR>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r>
            </a:tbl>
          </a:graphicData>
        </a:graphic>
      </p:graphicFrame>
      <p:cxnSp>
        <p:nvCxnSpPr>
          <p:cNvPr id="44" name="Straight Connector 43"/>
          <p:cNvCxnSpPr/>
          <p:nvPr/>
        </p:nvCxnSpPr>
        <p:spPr bwMode="auto">
          <a:xfrm flipH="1">
            <a:off x="592036" y="5390223"/>
            <a:ext cx="3842309" cy="0"/>
          </a:xfrm>
          <a:prstGeom prst="line">
            <a:avLst/>
          </a:prstGeom>
          <a:solidFill>
            <a:schemeClr val="accent1"/>
          </a:solidFill>
          <a:ln w="19050" cap="flat" cmpd="sng" algn="ctr">
            <a:solidFill>
              <a:schemeClr val="accent1"/>
            </a:solidFill>
            <a:prstDash val="solid"/>
            <a:round/>
            <a:headEnd type="none" w="med" len="med"/>
            <a:tailEnd type="none" w="med" len="med"/>
          </a:ln>
          <a:effectLst/>
        </p:spPr>
      </p:cxnSp>
      <p:cxnSp>
        <p:nvCxnSpPr>
          <p:cNvPr id="45" name="Straight Connector 44"/>
          <p:cNvCxnSpPr/>
          <p:nvPr/>
        </p:nvCxnSpPr>
        <p:spPr bwMode="auto">
          <a:xfrm>
            <a:off x="623935" y="5272088"/>
            <a:ext cx="3842309" cy="0"/>
          </a:xfrm>
          <a:prstGeom prst="line">
            <a:avLst/>
          </a:prstGeom>
          <a:solidFill>
            <a:schemeClr val="accent1"/>
          </a:solidFill>
          <a:ln w="19050" cap="flat" cmpd="sng" algn="ctr">
            <a:solidFill>
              <a:srgbClr val="FFC000"/>
            </a:solidFill>
            <a:prstDash val="solid"/>
            <a:round/>
            <a:headEnd type="none" w="med" len="med"/>
            <a:tailEnd type="none" w="med" len="med"/>
          </a:ln>
          <a:effectLst/>
        </p:spPr>
      </p:cxnSp>
      <p:sp>
        <p:nvSpPr>
          <p:cNvPr id="46" name="Text Placeholder 2"/>
          <p:cNvSpPr txBox="1">
            <a:spLocks/>
          </p:cNvSpPr>
          <p:nvPr/>
        </p:nvSpPr>
        <p:spPr bwMode="gray">
          <a:xfrm>
            <a:off x="365760" y="3836988"/>
            <a:ext cx="4114800"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indent="0" algn="l" rtl="0" eaLnBrk="1" fontAlgn="base" hangingPunct="1">
              <a:lnSpc>
                <a:spcPct val="100000"/>
              </a:lnSpc>
              <a:spcBef>
                <a:spcPts val="0"/>
              </a:spcBef>
              <a:spcAft>
                <a:spcPct val="0"/>
              </a:spcAft>
              <a:buNone/>
              <a:defRPr sz="1200" b="1">
                <a:solidFill>
                  <a:schemeClr val="accent1"/>
                </a:solidFill>
                <a:latin typeface="+mn-lt"/>
                <a:ea typeface="+mn-ea"/>
                <a:cs typeface="+mn-cs"/>
                <a:sym typeface="+mn-lt"/>
              </a:defRPr>
            </a:lvl1pPr>
            <a:lvl2pPr marL="0" indent="0" algn="l" rtl="0" eaLnBrk="1" fontAlgn="base" hangingPunct="1">
              <a:lnSpc>
                <a:spcPct val="100000"/>
              </a:lnSpc>
              <a:spcBef>
                <a:spcPts val="0"/>
              </a:spcBef>
              <a:spcAft>
                <a:spcPct val="0"/>
              </a:spcAft>
              <a:buFont typeface="Arial" charset="0"/>
              <a:buNone/>
              <a:defRPr sz="1200" baseline="0">
                <a:solidFill>
                  <a:schemeClr val="accent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000">
                <a:solidFill>
                  <a:schemeClr val="accent2"/>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000">
                <a:solidFill>
                  <a:schemeClr val="accent2"/>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000">
                <a:solidFill>
                  <a:schemeClr val="accent2"/>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r>
              <a:rPr lang="fr-FR" sz="1400" kern="0" dirty="0" smtClean="0">
                <a:latin typeface="Arial" panose="020B0604020202020204" pitchFamily="34" charset="0"/>
                <a:cs typeface="Arial" panose="020B0604020202020204" pitchFamily="34" charset="0"/>
              </a:rPr>
              <a:t>SBNA NII Exposure +/-</a:t>
            </a:r>
            <a:r>
              <a:rPr lang="fr-FR" sz="1400" kern="0" dirty="0">
                <a:latin typeface="Arial" panose="020B0604020202020204" pitchFamily="34" charset="0"/>
                <a:cs typeface="Arial" panose="020B0604020202020204" pitchFamily="34" charset="0"/>
              </a:rPr>
              <a:t>100 </a:t>
            </a:r>
            <a:r>
              <a:rPr lang="fr-FR" sz="1400" kern="0" dirty="0" smtClean="0">
                <a:latin typeface="Arial" panose="020B0604020202020204" pitchFamily="34" charset="0"/>
                <a:cs typeface="Arial" panose="020B0604020202020204" pitchFamily="34" charset="0"/>
              </a:rPr>
              <a:t>bps, </a:t>
            </a:r>
            <a:r>
              <a:rPr lang="fr-FR" sz="1400" b="0" kern="0" dirty="0" smtClean="0">
                <a:latin typeface="Arial" panose="020B0604020202020204" pitchFamily="34" charset="0"/>
                <a:cs typeface="Arial" panose="020B0604020202020204" pitchFamily="34" charset="0"/>
              </a:rPr>
              <a:t>%</a:t>
            </a:r>
            <a:endParaRPr lang="fr-FR" sz="1400" b="0" kern="0" dirty="0">
              <a:latin typeface="Arial" panose="020B0604020202020204" pitchFamily="34" charset="0"/>
              <a:cs typeface="Arial" panose="020B0604020202020204" pitchFamily="34" charset="0"/>
            </a:endParaRPr>
          </a:p>
        </p:txBody>
      </p:sp>
      <p:sp>
        <p:nvSpPr>
          <p:cNvPr id="50" name="TextBox 49"/>
          <p:cNvSpPr txBox="1"/>
          <p:nvPr/>
        </p:nvSpPr>
        <p:spPr>
          <a:xfrm>
            <a:off x="4446659" y="5292542"/>
            <a:ext cx="357844" cy="153888"/>
          </a:xfrm>
          <a:prstGeom prst="rect">
            <a:avLst/>
          </a:prstGeom>
          <a:noFill/>
        </p:spPr>
        <p:txBody>
          <a:bodyPr wrap="square" lIns="0" tIns="0" rIns="0" bIns="0" rtlCol="0">
            <a:spAutoFit/>
          </a:bodyPr>
          <a:lstStyle/>
          <a:p>
            <a:pPr algn="l">
              <a:lnSpc>
                <a:spcPct val="100000"/>
              </a:lnSpc>
            </a:pPr>
            <a:r>
              <a:rPr lang="en-US" b="1" dirty="0" smtClean="0">
                <a:solidFill>
                  <a:schemeClr val="accent1"/>
                </a:solidFill>
                <a:latin typeface="Arial" panose="020B0604020202020204" pitchFamily="34" charset="0"/>
                <a:cs typeface="Arial" panose="020B0604020202020204" pitchFamily="34" charset="0"/>
              </a:rPr>
              <a:t>-11%</a:t>
            </a:r>
            <a:endParaRPr lang="en-US" b="1" dirty="0">
              <a:solidFill>
                <a:schemeClr val="accent1"/>
              </a:solidFill>
              <a:latin typeface="Arial" panose="020B0604020202020204" pitchFamily="34" charset="0"/>
              <a:cs typeface="Arial" panose="020B0604020202020204" pitchFamily="34" charset="0"/>
            </a:endParaRPr>
          </a:p>
        </p:txBody>
      </p:sp>
      <p:cxnSp>
        <p:nvCxnSpPr>
          <p:cNvPr id="53" name="Straight Connector 52"/>
          <p:cNvCxnSpPr/>
          <p:nvPr/>
        </p:nvCxnSpPr>
        <p:spPr>
          <a:xfrm>
            <a:off x="4781550" y="874713"/>
            <a:ext cx="0" cy="5029200"/>
          </a:xfrm>
          <a:prstGeom prst="line">
            <a:avLst/>
          </a:prstGeom>
          <a:ln>
            <a:solidFill>
              <a:schemeClr val="bg2"/>
            </a:solidFill>
            <a:tailEnd type="none"/>
          </a:ln>
        </p:spPr>
        <p:style>
          <a:lnRef idx="1">
            <a:schemeClr val="accent1"/>
          </a:lnRef>
          <a:fillRef idx="0">
            <a:schemeClr val="accent1"/>
          </a:fillRef>
          <a:effectRef idx="0">
            <a:schemeClr val="accent1"/>
          </a:effectRef>
          <a:fontRef idx="minor">
            <a:schemeClr val="tx1"/>
          </a:fontRef>
        </p:style>
      </p:cxnSp>
      <p:sp>
        <p:nvSpPr>
          <p:cNvPr id="58" name="Text Placeholder 3"/>
          <p:cNvSpPr txBox="1">
            <a:spLocks/>
          </p:cNvSpPr>
          <p:nvPr/>
        </p:nvSpPr>
        <p:spPr bwMode="gray">
          <a:xfrm>
            <a:off x="5165725" y="1463040"/>
            <a:ext cx="4114800"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indent="0" algn="l" rtl="0" eaLnBrk="1" fontAlgn="base" hangingPunct="1">
              <a:lnSpc>
                <a:spcPct val="100000"/>
              </a:lnSpc>
              <a:spcBef>
                <a:spcPts val="0"/>
              </a:spcBef>
              <a:spcAft>
                <a:spcPct val="0"/>
              </a:spcAft>
              <a:buNone/>
              <a:defRPr sz="1200" b="1">
                <a:solidFill>
                  <a:schemeClr val="accent1"/>
                </a:solidFill>
                <a:latin typeface="+mn-lt"/>
                <a:ea typeface="+mn-ea"/>
                <a:cs typeface="+mn-cs"/>
                <a:sym typeface="+mn-lt"/>
              </a:defRPr>
            </a:lvl1pPr>
            <a:lvl2pPr marL="0" indent="0" algn="l" rtl="0" eaLnBrk="1" fontAlgn="base" hangingPunct="1">
              <a:lnSpc>
                <a:spcPct val="100000"/>
              </a:lnSpc>
              <a:spcBef>
                <a:spcPts val="0"/>
              </a:spcBef>
              <a:spcAft>
                <a:spcPct val="0"/>
              </a:spcAft>
              <a:buFont typeface="Arial" charset="0"/>
              <a:buNone/>
              <a:defRPr sz="1200" baseline="0">
                <a:solidFill>
                  <a:schemeClr val="accent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000">
                <a:solidFill>
                  <a:schemeClr val="accent2"/>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000">
                <a:solidFill>
                  <a:schemeClr val="accent2"/>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000">
                <a:solidFill>
                  <a:schemeClr val="accent2"/>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marR="0" lvl="0" indent="0" algn="l" defTabSz="914400" rtl="0" eaLnBrk="1" fontAlgn="base" latinLnBrk="0" hangingPunct="1">
              <a:lnSpc>
                <a:spcPct val="100000"/>
              </a:lnSpc>
              <a:spcBef>
                <a:spcPts val="0"/>
              </a:spcBef>
              <a:spcAft>
                <a:spcPct val="0"/>
              </a:spcAft>
              <a:buClrTx/>
              <a:buSzTx/>
              <a:buFontTx/>
              <a:buNone/>
              <a:tabLst/>
              <a:defRPr/>
            </a:pPr>
            <a:r>
              <a:rPr kumimoji="0" lang="en-GB" sz="1400" b="1" i="0" u="none" strike="noStrike" kern="0" cap="none" spc="0" normalizeH="0" baseline="0" noProof="0" dirty="0" smtClean="0">
                <a:ln>
                  <a:noFill/>
                </a:ln>
                <a:solidFill>
                  <a:srgbClr val="FF0000"/>
                </a:solidFill>
                <a:effectLst/>
                <a:uLnTx/>
                <a:uFillTx/>
                <a:latin typeface="Arial" panose="020B0604020202020204" pitchFamily="34" charset="0"/>
                <a:cs typeface="Arial" panose="020B0604020202020204" pitchFamily="34" charset="0"/>
                <a:sym typeface="+mn-lt"/>
              </a:rPr>
              <a:t>Calibration approach</a:t>
            </a:r>
            <a:endParaRPr kumimoji="0" lang="en-GB" sz="1400" b="1" i="0" u="none" strike="noStrike" kern="0" cap="none" spc="0" normalizeH="0" baseline="0" noProof="0" dirty="0">
              <a:ln>
                <a:noFill/>
              </a:ln>
              <a:solidFill>
                <a:srgbClr val="FF0000"/>
              </a:solidFill>
              <a:effectLst/>
              <a:uLnTx/>
              <a:uFillTx/>
              <a:latin typeface="Arial" panose="020B0604020202020204" pitchFamily="34" charset="0"/>
              <a:cs typeface="Arial" panose="020B0604020202020204" pitchFamily="34" charset="0"/>
              <a:sym typeface="+mn-lt"/>
            </a:endParaRPr>
          </a:p>
        </p:txBody>
      </p:sp>
      <p:sp>
        <p:nvSpPr>
          <p:cNvPr id="59" name="Text Placeholder 2"/>
          <p:cNvSpPr txBox="1">
            <a:spLocks/>
          </p:cNvSpPr>
          <p:nvPr/>
        </p:nvSpPr>
        <p:spPr bwMode="gray">
          <a:xfrm>
            <a:off x="365760" y="1463040"/>
            <a:ext cx="4114800"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indent="0" algn="l" rtl="0" eaLnBrk="1" fontAlgn="base" hangingPunct="1">
              <a:lnSpc>
                <a:spcPct val="100000"/>
              </a:lnSpc>
              <a:spcBef>
                <a:spcPts val="0"/>
              </a:spcBef>
              <a:spcAft>
                <a:spcPct val="0"/>
              </a:spcAft>
              <a:buNone/>
              <a:defRPr sz="1200" b="1">
                <a:solidFill>
                  <a:schemeClr val="accent1"/>
                </a:solidFill>
                <a:latin typeface="+mn-lt"/>
                <a:ea typeface="+mn-ea"/>
                <a:cs typeface="+mn-cs"/>
                <a:sym typeface="+mn-lt"/>
              </a:defRPr>
            </a:lvl1pPr>
            <a:lvl2pPr marL="0" indent="0" algn="l" rtl="0" eaLnBrk="1" fontAlgn="base" hangingPunct="1">
              <a:lnSpc>
                <a:spcPct val="100000"/>
              </a:lnSpc>
              <a:spcBef>
                <a:spcPts val="0"/>
              </a:spcBef>
              <a:spcAft>
                <a:spcPct val="0"/>
              </a:spcAft>
              <a:buFont typeface="Arial" charset="0"/>
              <a:buNone/>
              <a:defRPr sz="1200" baseline="0">
                <a:solidFill>
                  <a:schemeClr val="accent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000">
                <a:solidFill>
                  <a:schemeClr val="accent2"/>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000">
                <a:solidFill>
                  <a:schemeClr val="accent2"/>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000">
                <a:solidFill>
                  <a:schemeClr val="accent2"/>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marR="0" lvl="0" indent="0" algn="l" defTabSz="914400" rtl="0" eaLnBrk="1" fontAlgn="base" latinLnBrk="0" hangingPunct="1">
              <a:lnSpc>
                <a:spcPct val="100000"/>
              </a:lnSpc>
              <a:spcBef>
                <a:spcPts val="0"/>
              </a:spcBef>
              <a:spcAft>
                <a:spcPct val="0"/>
              </a:spcAft>
              <a:buClrTx/>
              <a:buSzTx/>
              <a:buFontTx/>
              <a:buNone/>
              <a:tabLst/>
              <a:defRPr/>
            </a:pPr>
            <a:r>
              <a:rPr kumimoji="0" lang="fr-FR" sz="1400" b="1" i="0" u="none" strike="noStrike" kern="0" cap="none" spc="0" normalizeH="0" baseline="0" noProof="0" dirty="0" smtClean="0">
                <a:ln>
                  <a:noFill/>
                </a:ln>
                <a:solidFill>
                  <a:srgbClr val="FF0000"/>
                </a:solidFill>
                <a:effectLst/>
                <a:uLnTx/>
                <a:uFillTx/>
                <a:latin typeface="Arial" panose="020B0604020202020204" pitchFamily="34" charset="0"/>
                <a:cs typeface="Arial" panose="020B0604020202020204" pitchFamily="34" charset="0"/>
                <a:sym typeface="+mn-lt"/>
              </a:rPr>
              <a:t>SBNA MVE </a:t>
            </a:r>
            <a:r>
              <a:rPr kumimoji="0" lang="fr-FR" sz="1400" b="1" i="0" u="none" strike="noStrike" kern="0" cap="none" spc="0" normalizeH="0" baseline="0" noProof="0" dirty="0" err="1" smtClean="0">
                <a:ln>
                  <a:noFill/>
                </a:ln>
                <a:solidFill>
                  <a:srgbClr val="FF0000"/>
                </a:solidFill>
                <a:effectLst/>
                <a:uLnTx/>
                <a:uFillTx/>
                <a:latin typeface="Arial" panose="020B0604020202020204" pitchFamily="34" charset="0"/>
                <a:cs typeface="Arial" panose="020B0604020202020204" pitchFamily="34" charset="0"/>
                <a:sym typeface="+mn-lt"/>
              </a:rPr>
              <a:t>Exposure</a:t>
            </a:r>
            <a:r>
              <a:rPr kumimoji="0" lang="fr-FR" sz="1400" b="1" i="0" u="none" strike="noStrike" kern="0" cap="none" spc="0" normalizeH="0" baseline="0" noProof="0" dirty="0" smtClean="0">
                <a:ln>
                  <a:noFill/>
                </a:ln>
                <a:solidFill>
                  <a:srgbClr val="FF0000"/>
                </a:solidFill>
                <a:effectLst/>
                <a:uLnTx/>
                <a:uFillTx/>
                <a:latin typeface="Arial" panose="020B0604020202020204" pitchFamily="34" charset="0"/>
                <a:cs typeface="Arial" panose="020B0604020202020204" pitchFamily="34" charset="0"/>
                <a:sym typeface="+mn-lt"/>
              </a:rPr>
              <a:t> +/-100 bps,</a:t>
            </a:r>
            <a:r>
              <a:rPr kumimoji="0" lang="fr-FR" sz="1400" b="1" i="0" u="none" strike="noStrike" kern="0" cap="none" spc="0" normalizeH="0" noProof="0" dirty="0" smtClean="0">
                <a:ln>
                  <a:noFill/>
                </a:ln>
                <a:solidFill>
                  <a:srgbClr val="FF0000"/>
                </a:solidFill>
                <a:effectLst/>
                <a:uLnTx/>
                <a:uFillTx/>
                <a:latin typeface="Arial" panose="020B0604020202020204" pitchFamily="34" charset="0"/>
                <a:cs typeface="Arial" panose="020B0604020202020204" pitchFamily="34" charset="0"/>
                <a:sym typeface="+mn-lt"/>
              </a:rPr>
              <a:t> </a:t>
            </a:r>
            <a:r>
              <a:rPr lang="fr-FR" sz="1400" b="0" kern="0" dirty="0" smtClean="0">
                <a:solidFill>
                  <a:srgbClr val="FF0000"/>
                </a:solidFill>
                <a:latin typeface="Arial" panose="020B0604020202020204" pitchFamily="34" charset="0"/>
                <a:cs typeface="Arial" panose="020B0604020202020204" pitchFamily="34" charset="0"/>
              </a:rPr>
              <a:t>%</a:t>
            </a:r>
            <a:endParaRPr kumimoji="0" lang="fr-FR" sz="1400" b="0" i="0" u="none" strike="noStrike" kern="0" cap="none" spc="0" normalizeH="0" baseline="0" noProof="0" dirty="0">
              <a:ln>
                <a:noFill/>
              </a:ln>
              <a:solidFill>
                <a:srgbClr val="FF0000"/>
              </a:solidFill>
              <a:effectLst/>
              <a:uLnTx/>
              <a:uFillTx/>
              <a:latin typeface="Arial" panose="020B0604020202020204" pitchFamily="34" charset="0"/>
              <a:cs typeface="Arial" panose="020B0604020202020204" pitchFamily="34" charset="0"/>
              <a:sym typeface="+mn-lt"/>
            </a:endParaRPr>
          </a:p>
        </p:txBody>
      </p:sp>
      <p:grpSp>
        <p:nvGrpSpPr>
          <p:cNvPr id="61" name="Group 60"/>
          <p:cNvGrpSpPr/>
          <p:nvPr/>
        </p:nvGrpSpPr>
        <p:grpSpPr>
          <a:xfrm>
            <a:off x="443921" y="72184"/>
            <a:ext cx="4023969" cy="189008"/>
            <a:chOff x="403281" y="164517"/>
            <a:chExt cx="4023969" cy="189008"/>
          </a:xfrm>
        </p:grpSpPr>
        <p:sp>
          <p:nvSpPr>
            <p:cNvPr id="62" name="Text Box 75"/>
            <p:cNvSpPr txBox="1">
              <a:spLocks noChangeArrowheads="1"/>
            </p:cNvSpPr>
            <p:nvPr/>
          </p:nvSpPr>
          <p:spPr bwMode="gray">
            <a:xfrm>
              <a:off x="636148" y="166688"/>
              <a:ext cx="3791102" cy="184666"/>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none" lIns="0" tIns="0" rIns="0" bIns="0">
              <a:spAutoFit/>
            </a:bodyPr>
            <a:lstStyle/>
            <a:p>
              <a:pPr algn="l">
                <a:lnSpc>
                  <a:spcPct val="100000"/>
                </a:lnSpc>
              </a:pPr>
              <a:r>
                <a:rPr lang="en-US" sz="1200" dirty="0">
                  <a:solidFill>
                    <a:srgbClr val="FF0000"/>
                  </a:solidFill>
                </a:rPr>
                <a:t>Interest rate risk: </a:t>
              </a:r>
              <a:r>
                <a:rPr lang="en-US" sz="1200" dirty="0">
                  <a:solidFill>
                    <a:schemeClr val="accent1"/>
                  </a:solidFill>
                </a:rPr>
                <a:t>Calibration – </a:t>
              </a:r>
              <a:r>
                <a:rPr lang="en-US" sz="1200" dirty="0" smtClean="0">
                  <a:solidFill>
                    <a:srgbClr val="FF0000"/>
                  </a:solidFill>
                </a:rPr>
                <a:t>NII and MVE sensitivities</a:t>
              </a:r>
              <a:endParaRPr lang="en-US" sz="1200" dirty="0">
                <a:solidFill>
                  <a:srgbClr val="FF0000"/>
                </a:solidFill>
              </a:endParaRPr>
            </a:p>
          </p:txBody>
        </p:sp>
        <p:sp>
          <p:nvSpPr>
            <p:cNvPr id="63" name="Oval 62"/>
            <p:cNvSpPr/>
            <p:nvPr/>
          </p:nvSpPr>
          <p:spPr bwMode="auto">
            <a:xfrm>
              <a:off x="403281" y="164517"/>
              <a:ext cx="189008" cy="189008"/>
            </a:xfrm>
            <a:prstGeom prst="ellipse">
              <a:avLst/>
            </a:prstGeom>
            <a:solidFill>
              <a:srgbClr val="FF000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lang="en-US" b="1" dirty="0" smtClean="0">
                  <a:solidFill>
                    <a:schemeClr val="bg1"/>
                  </a:solidFill>
                  <a:ea typeface="ＭＳ Ｐゴシック" pitchFamily="-112" charset="-128"/>
                  <a:cs typeface="ＭＳ Ｐゴシック" pitchFamily="-112" charset="-128"/>
                </a:rPr>
                <a:t>5</a:t>
              </a:r>
              <a:endParaRPr kumimoji="0" lang="en-US" b="1" i="0" u="none" strike="noStrike" cap="none" normalizeH="0" baseline="0" dirty="0">
                <a:ln>
                  <a:noFill/>
                </a:ln>
                <a:solidFill>
                  <a:schemeClr val="bg1"/>
                </a:solidFill>
                <a:effectLst/>
                <a:latin typeface="Arial" charset="0"/>
                <a:ea typeface="ＭＳ Ｐゴシック" pitchFamily="-112" charset="-128"/>
                <a:cs typeface="ＭＳ Ｐゴシック" pitchFamily="-112" charset="-128"/>
              </a:endParaRPr>
            </a:p>
          </p:txBody>
        </p:sp>
      </p:grpSp>
      <p:sp>
        <p:nvSpPr>
          <p:cNvPr id="71" name="TextBox 70"/>
          <p:cNvSpPr txBox="1"/>
          <p:nvPr/>
        </p:nvSpPr>
        <p:spPr>
          <a:xfrm>
            <a:off x="4446659" y="5097463"/>
            <a:ext cx="357844" cy="153888"/>
          </a:xfrm>
          <a:prstGeom prst="rect">
            <a:avLst/>
          </a:prstGeom>
          <a:noFill/>
        </p:spPr>
        <p:txBody>
          <a:bodyPr wrap="square" lIns="0" tIns="0" rIns="0" bIns="0" rtlCol="0">
            <a:spAutoFit/>
          </a:bodyPr>
          <a:lstStyle/>
          <a:p>
            <a:pPr algn="l">
              <a:lnSpc>
                <a:spcPct val="100000"/>
              </a:lnSpc>
            </a:pPr>
            <a:r>
              <a:rPr lang="en-US" b="1" dirty="0" smtClean="0">
                <a:solidFill>
                  <a:srgbClr val="FFC000"/>
                </a:solidFill>
                <a:latin typeface="Arial" panose="020B0604020202020204" pitchFamily="34" charset="0"/>
                <a:cs typeface="Arial" panose="020B0604020202020204" pitchFamily="34" charset="0"/>
              </a:rPr>
              <a:t>-10%</a:t>
            </a:r>
            <a:endParaRPr lang="en-US" b="1" dirty="0">
              <a:solidFill>
                <a:srgbClr val="FFC000"/>
              </a:solidFill>
              <a:latin typeface="Arial" panose="020B0604020202020204" pitchFamily="34" charset="0"/>
              <a:cs typeface="Arial" panose="020B0604020202020204" pitchFamily="34" charset="0"/>
            </a:endParaRPr>
          </a:p>
        </p:txBody>
      </p:sp>
      <p:sp>
        <p:nvSpPr>
          <p:cNvPr id="75" name="TextBox 74"/>
          <p:cNvSpPr txBox="1"/>
          <p:nvPr/>
        </p:nvSpPr>
        <p:spPr>
          <a:xfrm>
            <a:off x="5156038" y="3171815"/>
            <a:ext cx="4091150" cy="215444"/>
          </a:xfrm>
          <a:prstGeom prst="rect">
            <a:avLst/>
          </a:prstGeom>
          <a:noFill/>
        </p:spPr>
        <p:txBody>
          <a:bodyPr vert="horz" wrap="square" lIns="0" tIns="0" rIns="0" bIns="0" rtlCol="0" anchor="t" anchorCtr="0">
            <a:spAutoFit/>
          </a:bodyPr>
          <a:lstStyle/>
          <a:p>
            <a:pPr algn="l">
              <a:lnSpc>
                <a:spcPct val="100000"/>
              </a:lnSpc>
              <a:spcBef>
                <a:spcPts val="0"/>
              </a:spcBef>
              <a:spcAft>
                <a:spcPts val="0"/>
              </a:spcAft>
            </a:pPr>
            <a:r>
              <a:rPr lang="en-US" sz="1400" b="1" dirty="0" smtClean="0">
                <a:solidFill>
                  <a:schemeClr val="accent1"/>
                </a:solidFill>
                <a:latin typeface="Arial" panose="020B0604020202020204" pitchFamily="34" charset="0"/>
                <a:cs typeface="Arial" panose="020B0604020202020204" pitchFamily="34" charset="0"/>
              </a:rPr>
              <a:t>Rationale for changes</a:t>
            </a:r>
            <a:endParaRPr lang="en-US" sz="1400" dirty="0" smtClean="0">
              <a:solidFill>
                <a:schemeClr val="accent1"/>
              </a:solidFill>
              <a:latin typeface="Arial" panose="020B0604020202020204" pitchFamily="34" charset="0"/>
              <a:cs typeface="Arial" panose="020B0604020202020204" pitchFamily="34" charset="0"/>
            </a:endParaRPr>
          </a:p>
        </p:txBody>
      </p:sp>
      <p:graphicFrame>
        <p:nvGraphicFramePr>
          <p:cNvPr id="85" name="Object 84"/>
          <p:cNvGraphicFramePr>
            <a:graphicFrameLocks/>
          </p:cNvGraphicFramePr>
          <p:nvPr>
            <p:custDataLst>
              <p:tags r:id="rId32"/>
            </p:custDataLst>
            <p:extLst>
              <p:ext uri="{D42A27DB-BD31-4B8C-83A1-F6EECF244321}">
                <p14:modId xmlns:p14="http://schemas.microsoft.com/office/powerpoint/2010/main" val="2826278824"/>
              </p:ext>
            </p:extLst>
          </p:nvPr>
        </p:nvGraphicFramePr>
        <p:xfrm>
          <a:off x="190500" y="1485900"/>
          <a:ext cx="4324485" cy="1819365"/>
        </p:xfrm>
        <a:graphic>
          <a:graphicData uri="http://schemas.openxmlformats.org/presentationml/2006/ole">
            <mc:AlternateContent xmlns:mc="http://schemas.openxmlformats.org/markup-compatibility/2006">
              <mc:Choice xmlns:v="urn:schemas-microsoft-com:vml" Requires="v">
                <p:oleObj spid="_x0000_s223040" name="Chart" r:id="rId65" imgW="4324485" imgH="1819365" progId="MSGraph.Chart.8">
                  <p:embed followColorScheme="full"/>
                </p:oleObj>
              </mc:Choice>
              <mc:Fallback>
                <p:oleObj name="Chart" r:id="rId65" imgW="4324485" imgH="1819365" progId="MSGraph.Chart.8">
                  <p:embed followColorScheme="full"/>
                  <p:pic>
                    <p:nvPicPr>
                      <p:cNvPr id="0" name=""/>
                      <p:cNvPicPr/>
                      <p:nvPr/>
                    </p:nvPicPr>
                    <p:blipFill>
                      <a:blip r:embed="rId66"/>
                      <a:stretch>
                        <a:fillRect/>
                      </a:stretch>
                    </p:blipFill>
                    <p:spPr>
                      <a:xfrm>
                        <a:off x="190500" y="1485900"/>
                        <a:ext cx="4324485" cy="1819365"/>
                      </a:xfrm>
                      <a:prstGeom prst="rect">
                        <a:avLst/>
                      </a:prstGeom>
                    </p:spPr>
                  </p:pic>
                </p:oleObj>
              </mc:Fallback>
            </mc:AlternateContent>
          </a:graphicData>
        </a:graphic>
      </p:graphicFrame>
      <p:sp>
        <p:nvSpPr>
          <p:cNvPr id="68" name="Text Placeholder 36"/>
          <p:cNvSpPr>
            <a:spLocks noGrp="1"/>
          </p:cNvSpPr>
          <p:nvPr>
            <p:custDataLst>
              <p:tags r:id="rId33"/>
            </p:custDataLst>
          </p:nvPr>
        </p:nvSpPr>
        <p:spPr bwMode="auto">
          <a:xfrm flipV="1">
            <a:off x="2843213" y="3184525"/>
            <a:ext cx="152400" cy="442913"/>
          </a:xfrm>
          <a:prstGeom prst="rect">
            <a:avLst/>
          </a:prstGeom>
          <a:noFill/>
          <a:extLst>
            <a:ext uri="{909E8E84-426E-40DD-AFC4-6F175D3DCCD1}">
              <a14:hiddenFill xmlns:a14="http://schemas.microsoft.com/office/drawing/2010/main">
                <a:solidFill>
                  <a:scrgbClr r="0" g="0" b="0"/>
                </a:solidFill>
              </a14:hiddenFill>
            </a:ext>
          </a:extLst>
        </p:spPr>
        <p:txBody>
          <a:bodyPr vert="eaVert"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lnSpc>
                <a:spcPct val="100000"/>
              </a:lnSpc>
              <a:spcBef>
                <a:spcPct val="0"/>
              </a:spcBef>
              <a:buNone/>
            </a:pPr>
            <a:fld id="{8001F7C6-5713-414E-811B-4444FA1E7FE6}" type="datetime'''''''''''''M''''''ay'''''''''''' ’''''1''5'''''''''''''">
              <a:rPr lang="en-US" sz="1000">
                <a:latin typeface="Arial"/>
                <a:cs typeface="Arial"/>
                <a:sym typeface="Arial"/>
              </a:rPr>
              <a:pPr/>
              <a:t>May ’15</a:t>
            </a:fld>
            <a:endParaRPr lang="en-US" sz="1000" dirty="0">
              <a:latin typeface="Arial"/>
              <a:cs typeface="Arial"/>
              <a:sym typeface="Arial"/>
            </a:endParaRPr>
          </a:p>
        </p:txBody>
      </p:sp>
      <p:sp>
        <p:nvSpPr>
          <p:cNvPr id="96" name="Text Placeholder 34"/>
          <p:cNvSpPr>
            <a:spLocks noGrp="1"/>
          </p:cNvSpPr>
          <p:nvPr>
            <p:custDataLst>
              <p:tags r:id="rId34"/>
            </p:custDataLst>
          </p:nvPr>
        </p:nvSpPr>
        <p:spPr bwMode="auto">
          <a:xfrm flipV="1">
            <a:off x="1166813" y="3184525"/>
            <a:ext cx="152400" cy="442913"/>
          </a:xfrm>
          <a:prstGeom prst="rect">
            <a:avLst/>
          </a:prstGeom>
          <a:noFill/>
          <a:extLst>
            <a:ext uri="{909E8E84-426E-40DD-AFC4-6F175D3DCCD1}">
              <a14:hiddenFill xmlns:a14="http://schemas.microsoft.com/office/drawing/2010/main">
                <a:solidFill>
                  <a:scrgbClr r="0" g="0" b="0"/>
                </a:solidFill>
              </a14:hiddenFill>
            </a:ext>
          </a:extLst>
        </p:spPr>
        <p:txBody>
          <a:bodyPr vert="eaVert" wrap="none" lIns="0" tIns="0" rIns="0" bIns="0" numCol="1" spcCol="0" anchor="ctr" anchorCtr="0">
            <a:noAutofit/>
          </a:bodyPr>
          <a:lstStyle>
            <a:lvl1pPr marL="153988" indent="-153988" algn="l" rtl="0" eaLnBrk="1" fontAlgn="base" hangingPunct="1">
              <a:spcBef>
                <a:spcPct val="20000"/>
              </a:spcBef>
              <a:spcAft>
                <a:spcPct val="0"/>
              </a:spcAft>
              <a:defRPr sz="1600">
                <a:solidFill>
                  <a:schemeClr val="tx2"/>
                </a:solidFill>
                <a:latin typeface="+mn-lt"/>
                <a:ea typeface="+mn-ea"/>
                <a:cs typeface="+mn-cs"/>
              </a:defRPr>
            </a:lvl1pPr>
            <a:lvl2pPr marL="461963" indent="-231775" algn="l" rtl="0" eaLnBrk="1" fontAlgn="base" hangingPunct="1">
              <a:lnSpc>
                <a:spcPct val="120000"/>
              </a:lnSpc>
              <a:spcBef>
                <a:spcPct val="20000"/>
              </a:spcBef>
              <a:spcAft>
                <a:spcPct val="0"/>
              </a:spcAft>
              <a:buClr>
                <a:schemeClr val="tx1"/>
              </a:buClr>
              <a:buFont typeface="Wingdings" pitchFamily="2" charset="2"/>
              <a:buChar char="§"/>
              <a:defRPr sz="1400">
                <a:solidFill>
                  <a:schemeClr val="tx2"/>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200">
                <a:solidFill>
                  <a:schemeClr val="tx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tx2"/>
                </a:solidFill>
                <a:latin typeface="Arial" charset="0"/>
                <a:ea typeface="+mn-ea"/>
                <a:cs typeface="+mn-cs"/>
              </a:defRPr>
            </a:lvl4pPr>
            <a:lvl5pPr marL="857250" indent="-115888" algn="l" rtl="0" eaLnBrk="1" fontAlgn="base" hangingPunct="1">
              <a:spcBef>
                <a:spcPct val="20000"/>
              </a:spcBef>
              <a:spcAft>
                <a:spcPct val="0"/>
              </a:spcAft>
              <a:buClr>
                <a:schemeClr val="tx1"/>
              </a:buClr>
              <a:defRPr sz="800">
                <a:solidFill>
                  <a:schemeClr val="tx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0" indent="0" algn="r">
              <a:lnSpc>
                <a:spcPct val="100000"/>
              </a:lnSpc>
              <a:spcBef>
                <a:spcPct val="0"/>
              </a:spcBef>
            </a:pPr>
            <a:fld id="{ADBBA918-AE1F-4B0D-8B72-B5F352A712FE}" type="datetime'''''M''''''''a''''''''''''y'''' ''''''''’''''''1''''4'''''''">
              <a:rPr lang="en-US" sz="1000">
                <a:solidFill>
                  <a:schemeClr val="tx1"/>
                </a:solidFill>
                <a:latin typeface="Arial"/>
                <a:cs typeface="Arial"/>
                <a:sym typeface="Arial"/>
              </a:rPr>
              <a:pPr/>
              <a:t>May ’14</a:t>
            </a:fld>
            <a:endParaRPr lang="en-US" sz="1000" dirty="0">
              <a:solidFill>
                <a:schemeClr val="tx1"/>
              </a:solidFill>
              <a:latin typeface="Arial"/>
              <a:ea typeface="ＭＳ Ｐゴシック"/>
              <a:cs typeface="Arial"/>
              <a:sym typeface="Arial"/>
            </a:endParaRPr>
          </a:p>
        </p:txBody>
      </p:sp>
      <p:sp>
        <p:nvSpPr>
          <p:cNvPr id="67" name="Text Placeholder 35"/>
          <p:cNvSpPr>
            <a:spLocks noGrp="1"/>
          </p:cNvSpPr>
          <p:nvPr>
            <p:custDataLst>
              <p:tags r:id="rId35"/>
            </p:custDataLst>
          </p:nvPr>
        </p:nvSpPr>
        <p:spPr bwMode="auto">
          <a:xfrm flipV="1">
            <a:off x="2705100" y="3184525"/>
            <a:ext cx="152400" cy="400050"/>
          </a:xfrm>
          <a:prstGeom prst="rect">
            <a:avLst/>
          </a:prstGeom>
          <a:noFill/>
          <a:extLst>
            <a:ext uri="{909E8E84-426E-40DD-AFC4-6F175D3DCCD1}">
              <a14:hiddenFill xmlns:a14="http://schemas.microsoft.com/office/drawing/2010/main">
                <a:solidFill>
                  <a:scrgbClr r="0" g="0" b="0"/>
                </a:solidFill>
              </a14:hiddenFill>
            </a:ext>
          </a:extLst>
        </p:spPr>
        <p:txBody>
          <a:bodyPr vert="eaVert"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lnSpc>
                <a:spcPct val="100000"/>
              </a:lnSpc>
              <a:spcBef>
                <a:spcPct val="0"/>
              </a:spcBef>
              <a:buNone/>
            </a:pPr>
            <a:fld id="{6AF83A0D-09FD-4BF4-B267-305399E28E80}" type="datetime'''Ap''''''r'''''''''' ''''’''''''''1''''''''''''''''''''5'''">
              <a:rPr lang="en-US" sz="1000">
                <a:latin typeface="Arial"/>
                <a:cs typeface="Arial"/>
                <a:sym typeface="Arial"/>
              </a:rPr>
              <a:pPr/>
              <a:t>Apr ’15</a:t>
            </a:fld>
            <a:endParaRPr lang="en-US" sz="1000" dirty="0">
              <a:latin typeface="Arial"/>
              <a:cs typeface="Arial"/>
              <a:sym typeface="Arial"/>
            </a:endParaRPr>
          </a:p>
        </p:txBody>
      </p:sp>
      <p:sp>
        <p:nvSpPr>
          <p:cNvPr id="98" name="Text Placeholder 32"/>
          <p:cNvSpPr>
            <a:spLocks noGrp="1"/>
          </p:cNvSpPr>
          <p:nvPr>
            <p:custDataLst>
              <p:tags r:id="rId36"/>
            </p:custDataLst>
          </p:nvPr>
        </p:nvSpPr>
        <p:spPr bwMode="auto">
          <a:xfrm flipV="1">
            <a:off x="881063" y="3184525"/>
            <a:ext cx="152400" cy="422275"/>
          </a:xfrm>
          <a:prstGeom prst="rect">
            <a:avLst/>
          </a:prstGeom>
          <a:noFill/>
          <a:extLst>
            <a:ext uri="{909E8E84-426E-40DD-AFC4-6F175D3DCCD1}">
              <a14:hiddenFill xmlns:a14="http://schemas.microsoft.com/office/drawing/2010/main">
                <a:solidFill>
                  <a:scrgbClr r="0" g="0" b="0"/>
                </a:solidFill>
              </a14:hiddenFill>
            </a:ext>
          </a:extLst>
        </p:spPr>
        <p:txBody>
          <a:bodyPr vert="eaVert" wrap="none" lIns="0" tIns="0" rIns="0" bIns="0" numCol="1" spcCol="0" anchor="ctr" anchorCtr="0">
            <a:noAutofit/>
          </a:bodyPr>
          <a:lstStyle>
            <a:lvl1pPr marL="153988" indent="-153988" algn="l" rtl="0" eaLnBrk="1" fontAlgn="base" hangingPunct="1">
              <a:spcBef>
                <a:spcPct val="20000"/>
              </a:spcBef>
              <a:spcAft>
                <a:spcPct val="0"/>
              </a:spcAft>
              <a:defRPr sz="1600">
                <a:solidFill>
                  <a:schemeClr val="tx2"/>
                </a:solidFill>
                <a:latin typeface="+mn-lt"/>
                <a:ea typeface="+mn-ea"/>
                <a:cs typeface="+mn-cs"/>
              </a:defRPr>
            </a:lvl1pPr>
            <a:lvl2pPr marL="461963" indent="-231775" algn="l" rtl="0" eaLnBrk="1" fontAlgn="base" hangingPunct="1">
              <a:lnSpc>
                <a:spcPct val="120000"/>
              </a:lnSpc>
              <a:spcBef>
                <a:spcPct val="20000"/>
              </a:spcBef>
              <a:spcAft>
                <a:spcPct val="0"/>
              </a:spcAft>
              <a:buClr>
                <a:schemeClr val="tx1"/>
              </a:buClr>
              <a:buFont typeface="Wingdings" pitchFamily="2" charset="2"/>
              <a:buChar char="§"/>
              <a:defRPr sz="1400">
                <a:solidFill>
                  <a:schemeClr val="tx2"/>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200">
                <a:solidFill>
                  <a:schemeClr val="tx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tx2"/>
                </a:solidFill>
                <a:latin typeface="Arial" charset="0"/>
                <a:ea typeface="+mn-ea"/>
                <a:cs typeface="+mn-cs"/>
              </a:defRPr>
            </a:lvl4pPr>
            <a:lvl5pPr marL="857250" indent="-115888" algn="l" rtl="0" eaLnBrk="1" fontAlgn="base" hangingPunct="1">
              <a:spcBef>
                <a:spcPct val="20000"/>
              </a:spcBef>
              <a:spcAft>
                <a:spcPct val="0"/>
              </a:spcAft>
              <a:buClr>
                <a:schemeClr val="tx1"/>
              </a:buClr>
              <a:defRPr sz="800">
                <a:solidFill>
                  <a:schemeClr val="tx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0" indent="0" algn="r">
              <a:lnSpc>
                <a:spcPct val="100000"/>
              </a:lnSpc>
              <a:spcBef>
                <a:spcPct val="0"/>
              </a:spcBef>
            </a:pPr>
            <a:fld id="{95068759-8FA4-42A7-8BD5-927415183393}" type="datetime'''''''''''Ma''''''''''''''r ''''''’''''''''''''''1''4'''''">
              <a:rPr lang="en-US" sz="1000">
                <a:solidFill>
                  <a:schemeClr val="tx1"/>
                </a:solidFill>
                <a:latin typeface="Arial"/>
                <a:cs typeface="Arial"/>
                <a:sym typeface="Arial"/>
              </a:rPr>
              <a:pPr/>
              <a:t>Mar ’14</a:t>
            </a:fld>
            <a:endParaRPr lang="en-US" sz="1000" dirty="0">
              <a:solidFill>
                <a:schemeClr val="tx1"/>
              </a:solidFill>
              <a:latin typeface="Arial"/>
              <a:ea typeface="ＭＳ Ｐゴシック"/>
              <a:cs typeface="Arial"/>
              <a:sym typeface="Arial"/>
            </a:endParaRPr>
          </a:p>
        </p:txBody>
      </p:sp>
      <p:sp>
        <p:nvSpPr>
          <p:cNvPr id="97" name="Text Placeholder 33"/>
          <p:cNvSpPr>
            <a:spLocks noGrp="1"/>
          </p:cNvSpPr>
          <p:nvPr>
            <p:custDataLst>
              <p:tags r:id="rId37"/>
            </p:custDataLst>
          </p:nvPr>
        </p:nvSpPr>
        <p:spPr bwMode="auto">
          <a:xfrm flipV="1">
            <a:off x="1023938" y="3184525"/>
            <a:ext cx="152400" cy="400050"/>
          </a:xfrm>
          <a:prstGeom prst="rect">
            <a:avLst/>
          </a:prstGeom>
          <a:noFill/>
          <a:extLst>
            <a:ext uri="{909E8E84-426E-40DD-AFC4-6F175D3DCCD1}">
              <a14:hiddenFill xmlns:a14="http://schemas.microsoft.com/office/drawing/2010/main">
                <a:solidFill>
                  <a:scrgbClr r="0" g="0" b="0"/>
                </a:solidFill>
              </a14:hiddenFill>
            </a:ext>
          </a:extLst>
        </p:spPr>
        <p:txBody>
          <a:bodyPr vert="eaVert" wrap="none" lIns="0" tIns="0" rIns="0" bIns="0" numCol="1" spcCol="0" anchor="ctr" anchorCtr="0">
            <a:noAutofit/>
          </a:bodyPr>
          <a:lstStyle>
            <a:lvl1pPr marL="153988" indent="-153988" algn="l" rtl="0" eaLnBrk="1" fontAlgn="base" hangingPunct="1">
              <a:spcBef>
                <a:spcPct val="20000"/>
              </a:spcBef>
              <a:spcAft>
                <a:spcPct val="0"/>
              </a:spcAft>
              <a:defRPr sz="1600">
                <a:solidFill>
                  <a:schemeClr val="tx2"/>
                </a:solidFill>
                <a:latin typeface="+mn-lt"/>
                <a:ea typeface="+mn-ea"/>
                <a:cs typeface="+mn-cs"/>
              </a:defRPr>
            </a:lvl1pPr>
            <a:lvl2pPr marL="461963" indent="-231775" algn="l" rtl="0" eaLnBrk="1" fontAlgn="base" hangingPunct="1">
              <a:lnSpc>
                <a:spcPct val="120000"/>
              </a:lnSpc>
              <a:spcBef>
                <a:spcPct val="20000"/>
              </a:spcBef>
              <a:spcAft>
                <a:spcPct val="0"/>
              </a:spcAft>
              <a:buClr>
                <a:schemeClr val="tx1"/>
              </a:buClr>
              <a:buFont typeface="Wingdings" pitchFamily="2" charset="2"/>
              <a:buChar char="§"/>
              <a:defRPr sz="1400">
                <a:solidFill>
                  <a:schemeClr val="tx2"/>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200">
                <a:solidFill>
                  <a:schemeClr val="tx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tx2"/>
                </a:solidFill>
                <a:latin typeface="Arial" charset="0"/>
                <a:ea typeface="+mn-ea"/>
                <a:cs typeface="+mn-cs"/>
              </a:defRPr>
            </a:lvl4pPr>
            <a:lvl5pPr marL="857250" indent="-115888" algn="l" rtl="0" eaLnBrk="1" fontAlgn="base" hangingPunct="1">
              <a:spcBef>
                <a:spcPct val="20000"/>
              </a:spcBef>
              <a:spcAft>
                <a:spcPct val="0"/>
              </a:spcAft>
              <a:buClr>
                <a:schemeClr val="tx1"/>
              </a:buClr>
              <a:defRPr sz="800">
                <a:solidFill>
                  <a:schemeClr val="tx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0" indent="0" algn="r">
              <a:lnSpc>
                <a:spcPct val="100000"/>
              </a:lnSpc>
              <a:spcBef>
                <a:spcPct val="0"/>
              </a:spcBef>
            </a:pPr>
            <a:fld id="{578D994A-A5FA-44A6-8B22-5AF10AFACB20}" type="datetime'''''''''''''''''''''A''p''r'''' ''’''''''''''1''''''''4'''''">
              <a:rPr lang="en-US" sz="1000">
                <a:solidFill>
                  <a:schemeClr val="tx1"/>
                </a:solidFill>
                <a:latin typeface="Arial"/>
                <a:cs typeface="Arial"/>
                <a:sym typeface="Arial"/>
              </a:rPr>
              <a:pPr/>
              <a:t>Apr ’14</a:t>
            </a:fld>
            <a:endParaRPr lang="en-US" sz="1000" dirty="0">
              <a:solidFill>
                <a:schemeClr val="tx1"/>
              </a:solidFill>
              <a:latin typeface="Arial"/>
              <a:ea typeface="ＭＳ Ｐゴシック"/>
              <a:cs typeface="Arial"/>
              <a:sym typeface="Arial"/>
            </a:endParaRPr>
          </a:p>
        </p:txBody>
      </p:sp>
      <p:sp>
        <p:nvSpPr>
          <p:cNvPr id="102" name="Text Placeholder 46"/>
          <p:cNvSpPr>
            <a:spLocks noGrp="1"/>
          </p:cNvSpPr>
          <p:nvPr>
            <p:custDataLst>
              <p:tags r:id="rId38"/>
            </p:custDataLst>
          </p:nvPr>
        </p:nvSpPr>
        <p:spPr bwMode="auto">
          <a:xfrm flipV="1">
            <a:off x="4243388" y="3184525"/>
            <a:ext cx="152400" cy="422275"/>
          </a:xfrm>
          <a:prstGeom prst="rect">
            <a:avLst/>
          </a:prstGeom>
          <a:noFill/>
          <a:extLst>
            <a:ext uri="{909E8E84-426E-40DD-AFC4-6F175D3DCCD1}">
              <a14:hiddenFill xmlns:a14="http://schemas.microsoft.com/office/drawing/2010/main">
                <a:solidFill>
                  <a:scrgbClr r="0" g="0" b="0"/>
                </a:solidFill>
              </a14:hiddenFill>
            </a:ext>
          </a:extLst>
        </p:spPr>
        <p:txBody>
          <a:bodyPr vert="eaVert"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lnSpc>
                <a:spcPct val="100000"/>
              </a:lnSpc>
              <a:spcBef>
                <a:spcPct val="0"/>
              </a:spcBef>
              <a:buNone/>
            </a:pPr>
            <a:fld id="{8DF21092-157F-4FEA-A594-89315677ED56}" type="datetime'M''''''''ar ''''''''''''’''''''''1''''''''''''''6'''''''''''''">
              <a:rPr lang="en-US" sz="1000">
                <a:latin typeface="Arial"/>
                <a:cs typeface="Arial"/>
                <a:sym typeface="Arial"/>
              </a:rPr>
              <a:pPr/>
              <a:t>Mar ’16</a:t>
            </a:fld>
            <a:endParaRPr lang="en-US" sz="1000" dirty="0">
              <a:latin typeface="Arial"/>
              <a:cs typeface="Arial"/>
              <a:sym typeface="Arial"/>
            </a:endParaRPr>
          </a:p>
        </p:txBody>
      </p:sp>
      <p:sp>
        <p:nvSpPr>
          <p:cNvPr id="101" name="Text Placeholder 45"/>
          <p:cNvSpPr>
            <a:spLocks noGrp="1"/>
          </p:cNvSpPr>
          <p:nvPr>
            <p:custDataLst>
              <p:tags r:id="rId39"/>
            </p:custDataLst>
          </p:nvPr>
        </p:nvSpPr>
        <p:spPr bwMode="auto">
          <a:xfrm flipV="1">
            <a:off x="4105275" y="3184525"/>
            <a:ext cx="152400" cy="420688"/>
          </a:xfrm>
          <a:prstGeom prst="rect">
            <a:avLst/>
          </a:prstGeom>
          <a:noFill/>
          <a:extLst>
            <a:ext uri="{909E8E84-426E-40DD-AFC4-6F175D3DCCD1}">
              <a14:hiddenFill xmlns:a14="http://schemas.microsoft.com/office/drawing/2010/main">
                <a:solidFill>
                  <a:scrgbClr r="0" g="0" b="0"/>
                </a:solidFill>
              </a14:hiddenFill>
            </a:ext>
          </a:extLst>
        </p:spPr>
        <p:txBody>
          <a:bodyPr vert="eaVert"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lnSpc>
                <a:spcPct val="100000"/>
              </a:lnSpc>
              <a:spcBef>
                <a:spcPct val="0"/>
              </a:spcBef>
              <a:buNone/>
            </a:pPr>
            <a:fld id="{2592791A-F038-48D7-8012-56D9F61B62A8}" type="datetime'''''''F''e''b'''' ''''''''’1''6'''''''''''''">
              <a:rPr lang="en-US" sz="1000">
                <a:latin typeface="Arial"/>
                <a:cs typeface="Arial"/>
                <a:sym typeface="Arial"/>
              </a:rPr>
              <a:pPr/>
              <a:t>Feb ’16</a:t>
            </a:fld>
            <a:endParaRPr lang="en-US" sz="1000" dirty="0">
              <a:latin typeface="Arial"/>
              <a:cs typeface="Arial"/>
              <a:sym typeface="Arial"/>
            </a:endParaRPr>
          </a:p>
        </p:txBody>
      </p:sp>
      <p:sp>
        <p:nvSpPr>
          <p:cNvPr id="84" name="Text Placeholder 44"/>
          <p:cNvSpPr>
            <a:spLocks noGrp="1"/>
          </p:cNvSpPr>
          <p:nvPr>
            <p:custDataLst>
              <p:tags r:id="rId40"/>
            </p:custDataLst>
          </p:nvPr>
        </p:nvSpPr>
        <p:spPr bwMode="auto">
          <a:xfrm flipV="1">
            <a:off x="3967163" y="3184525"/>
            <a:ext cx="152400" cy="406400"/>
          </a:xfrm>
          <a:prstGeom prst="rect">
            <a:avLst/>
          </a:prstGeom>
          <a:noFill/>
          <a:extLst>
            <a:ext uri="{909E8E84-426E-40DD-AFC4-6F175D3DCCD1}">
              <a14:hiddenFill xmlns:a14="http://schemas.microsoft.com/office/drawing/2010/main">
                <a:solidFill>
                  <a:scrgbClr r="0" g="0" b="0"/>
                </a:solidFill>
              </a14:hiddenFill>
            </a:ext>
          </a:extLst>
        </p:spPr>
        <p:txBody>
          <a:bodyPr vert="eaVert"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lnSpc>
                <a:spcPct val="100000"/>
              </a:lnSpc>
              <a:spcBef>
                <a:spcPct val="0"/>
              </a:spcBef>
              <a:buNone/>
            </a:pPr>
            <a:fld id="{94608971-DD55-4515-AE88-D4D686F65FA1}" type="datetime'''''J''''''''''''''''''''''''''''a''''''''''n'''''''' ’''''16'">
              <a:rPr lang="en-US" sz="1000">
                <a:latin typeface="Arial"/>
                <a:cs typeface="Arial"/>
                <a:sym typeface="Arial"/>
              </a:rPr>
              <a:pPr/>
              <a:t>Jan ’16</a:t>
            </a:fld>
            <a:endParaRPr lang="en-US" sz="1000" dirty="0">
              <a:latin typeface="Arial"/>
              <a:cs typeface="Arial"/>
              <a:sym typeface="Arial"/>
            </a:endParaRPr>
          </a:p>
        </p:txBody>
      </p:sp>
      <p:sp>
        <p:nvSpPr>
          <p:cNvPr id="83" name="Text Placeholder 43"/>
          <p:cNvSpPr>
            <a:spLocks noGrp="1"/>
          </p:cNvSpPr>
          <p:nvPr>
            <p:custDataLst>
              <p:tags r:id="rId41"/>
            </p:custDataLst>
          </p:nvPr>
        </p:nvSpPr>
        <p:spPr bwMode="auto">
          <a:xfrm flipV="1">
            <a:off x="3824288" y="3184525"/>
            <a:ext cx="152400" cy="428625"/>
          </a:xfrm>
          <a:prstGeom prst="rect">
            <a:avLst/>
          </a:prstGeom>
          <a:noFill/>
          <a:extLst>
            <a:ext uri="{909E8E84-426E-40DD-AFC4-6F175D3DCCD1}">
              <a14:hiddenFill xmlns:a14="http://schemas.microsoft.com/office/drawing/2010/main">
                <a:solidFill>
                  <a:scrgbClr r="0" g="0" b="0"/>
                </a:solidFill>
              </a14:hiddenFill>
            </a:ext>
          </a:extLst>
        </p:spPr>
        <p:txBody>
          <a:bodyPr vert="eaVert"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lnSpc>
                <a:spcPct val="100000"/>
              </a:lnSpc>
              <a:spcBef>
                <a:spcPct val="0"/>
              </a:spcBef>
              <a:buNone/>
            </a:pPr>
            <a:fld id="{B6DC1CEE-D69D-4C47-BEBD-3AE4F257D792}" type="datetime'''D''''ec'''''''''''' ''''''''’''15'">
              <a:rPr lang="en-US" sz="1000">
                <a:latin typeface="Arial"/>
                <a:cs typeface="Arial"/>
                <a:sym typeface="Arial"/>
              </a:rPr>
              <a:pPr/>
              <a:t>Dec ’15</a:t>
            </a:fld>
            <a:endParaRPr lang="en-US" sz="1000" dirty="0">
              <a:latin typeface="Arial"/>
              <a:cs typeface="Arial"/>
              <a:sym typeface="Arial"/>
            </a:endParaRPr>
          </a:p>
        </p:txBody>
      </p:sp>
      <p:sp>
        <p:nvSpPr>
          <p:cNvPr id="82" name="Text Placeholder 42"/>
          <p:cNvSpPr>
            <a:spLocks noGrp="1"/>
          </p:cNvSpPr>
          <p:nvPr>
            <p:custDataLst>
              <p:tags r:id="rId42"/>
            </p:custDataLst>
          </p:nvPr>
        </p:nvSpPr>
        <p:spPr bwMode="auto">
          <a:xfrm flipV="1">
            <a:off x="3681413" y="3184525"/>
            <a:ext cx="152400" cy="428625"/>
          </a:xfrm>
          <a:prstGeom prst="rect">
            <a:avLst/>
          </a:prstGeom>
          <a:noFill/>
          <a:extLst>
            <a:ext uri="{909E8E84-426E-40DD-AFC4-6F175D3DCCD1}">
              <a14:hiddenFill xmlns:a14="http://schemas.microsoft.com/office/drawing/2010/main">
                <a:solidFill>
                  <a:scrgbClr r="0" g="0" b="0"/>
                </a:solidFill>
              </a14:hiddenFill>
            </a:ext>
          </a:extLst>
        </p:spPr>
        <p:txBody>
          <a:bodyPr vert="eaVert"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lnSpc>
                <a:spcPct val="100000"/>
              </a:lnSpc>
              <a:spcBef>
                <a:spcPct val="0"/>
              </a:spcBef>
              <a:buNone/>
            </a:pPr>
            <a:fld id="{87709268-6695-4541-A70C-280358E1BF1C}" type="datetime'''''No''''''''''''v'''''' ''''’1''''''''''''5'''''''''">
              <a:rPr lang="en-US" sz="1000">
                <a:latin typeface="Arial"/>
                <a:cs typeface="Arial"/>
                <a:sym typeface="Arial"/>
              </a:rPr>
              <a:pPr/>
              <a:t>Nov ’15</a:t>
            </a:fld>
            <a:endParaRPr lang="en-US" sz="1000" dirty="0">
              <a:latin typeface="Arial"/>
              <a:cs typeface="Arial"/>
              <a:sym typeface="Arial"/>
            </a:endParaRPr>
          </a:p>
        </p:txBody>
      </p:sp>
      <p:sp>
        <p:nvSpPr>
          <p:cNvPr id="81" name="Text Placeholder 41"/>
          <p:cNvSpPr>
            <a:spLocks noGrp="1"/>
          </p:cNvSpPr>
          <p:nvPr>
            <p:custDataLst>
              <p:tags r:id="rId43"/>
            </p:custDataLst>
          </p:nvPr>
        </p:nvSpPr>
        <p:spPr bwMode="auto">
          <a:xfrm flipV="1">
            <a:off x="3543300" y="3184525"/>
            <a:ext cx="152400" cy="400050"/>
          </a:xfrm>
          <a:prstGeom prst="rect">
            <a:avLst/>
          </a:prstGeom>
          <a:noFill/>
          <a:extLst>
            <a:ext uri="{909E8E84-426E-40DD-AFC4-6F175D3DCCD1}">
              <a14:hiddenFill xmlns:a14="http://schemas.microsoft.com/office/drawing/2010/main">
                <a:solidFill>
                  <a:scrgbClr r="0" g="0" b="0"/>
                </a:solidFill>
              </a14:hiddenFill>
            </a:ext>
          </a:extLst>
        </p:spPr>
        <p:txBody>
          <a:bodyPr vert="eaVert"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lnSpc>
                <a:spcPct val="100000"/>
              </a:lnSpc>
              <a:spcBef>
                <a:spcPct val="0"/>
              </a:spcBef>
              <a:buNone/>
            </a:pPr>
            <a:fld id="{F3D902F3-D5CE-4F7F-852D-6EBD39DD4860}" type="datetime'''''Oc''''t'' ''''''''''''’''''''''''1''''''''5'''''''''''">
              <a:rPr lang="en-US" sz="1000">
                <a:latin typeface="Arial"/>
                <a:cs typeface="Arial"/>
                <a:sym typeface="Arial"/>
              </a:rPr>
              <a:pPr/>
              <a:t>Oct ’15</a:t>
            </a:fld>
            <a:endParaRPr lang="en-US" sz="1000" dirty="0">
              <a:latin typeface="Arial"/>
              <a:cs typeface="Arial"/>
              <a:sym typeface="Arial"/>
            </a:endParaRPr>
          </a:p>
        </p:txBody>
      </p:sp>
      <p:sp>
        <p:nvSpPr>
          <p:cNvPr id="73" name="Text Placeholder 40"/>
          <p:cNvSpPr>
            <a:spLocks noGrp="1"/>
          </p:cNvSpPr>
          <p:nvPr>
            <p:custDataLst>
              <p:tags r:id="rId44"/>
            </p:custDataLst>
          </p:nvPr>
        </p:nvSpPr>
        <p:spPr bwMode="auto">
          <a:xfrm flipV="1">
            <a:off x="3405188" y="3184525"/>
            <a:ext cx="152400" cy="427038"/>
          </a:xfrm>
          <a:prstGeom prst="rect">
            <a:avLst/>
          </a:prstGeom>
          <a:noFill/>
          <a:extLst>
            <a:ext uri="{909E8E84-426E-40DD-AFC4-6F175D3DCCD1}">
              <a14:hiddenFill xmlns:a14="http://schemas.microsoft.com/office/drawing/2010/main">
                <a:solidFill>
                  <a:scrgbClr r="0" g="0" b="0"/>
                </a:solidFill>
              </a14:hiddenFill>
            </a:ext>
          </a:extLst>
        </p:spPr>
        <p:txBody>
          <a:bodyPr vert="eaVert"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lnSpc>
                <a:spcPct val="100000"/>
              </a:lnSpc>
              <a:spcBef>
                <a:spcPct val="0"/>
              </a:spcBef>
              <a:buNone/>
            </a:pPr>
            <a:fld id="{C8C3286B-D7F6-4515-B840-CD3F44AFAA91}" type="datetime'S''''e''''''p'''' ''''’''''''''''''''1''''''''''''''5'''">
              <a:rPr lang="en-US" sz="1000">
                <a:latin typeface="Arial"/>
                <a:cs typeface="Arial"/>
                <a:sym typeface="Arial"/>
              </a:rPr>
              <a:pPr/>
              <a:t>Sep ’15</a:t>
            </a:fld>
            <a:endParaRPr lang="en-US" sz="1000" dirty="0">
              <a:latin typeface="Arial"/>
              <a:cs typeface="Arial"/>
              <a:sym typeface="Arial"/>
            </a:endParaRPr>
          </a:p>
        </p:txBody>
      </p:sp>
      <p:sp>
        <p:nvSpPr>
          <p:cNvPr id="72" name="Text Placeholder 39"/>
          <p:cNvSpPr>
            <a:spLocks noGrp="1"/>
          </p:cNvSpPr>
          <p:nvPr>
            <p:custDataLst>
              <p:tags r:id="rId45"/>
            </p:custDataLst>
          </p:nvPr>
        </p:nvSpPr>
        <p:spPr bwMode="auto">
          <a:xfrm flipV="1">
            <a:off x="3262313" y="3184525"/>
            <a:ext cx="152400" cy="427038"/>
          </a:xfrm>
          <a:prstGeom prst="rect">
            <a:avLst/>
          </a:prstGeom>
          <a:noFill/>
          <a:extLst>
            <a:ext uri="{909E8E84-426E-40DD-AFC4-6F175D3DCCD1}">
              <a14:hiddenFill xmlns:a14="http://schemas.microsoft.com/office/drawing/2010/main">
                <a:solidFill>
                  <a:scrgbClr r="0" g="0" b="0"/>
                </a:solidFill>
              </a14:hiddenFill>
            </a:ext>
          </a:extLst>
        </p:spPr>
        <p:txBody>
          <a:bodyPr vert="eaVert"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lnSpc>
                <a:spcPct val="100000"/>
              </a:lnSpc>
              <a:spcBef>
                <a:spcPct val="0"/>
              </a:spcBef>
              <a:buNone/>
            </a:pPr>
            <a:fld id="{D07227C1-8244-4B04-B67F-C6D5DAE36E50}" type="datetime'''''''''A''''''''''''u''''''''''g'' ’''''''''15'''">
              <a:rPr lang="en-US" sz="1000">
                <a:latin typeface="Arial"/>
                <a:cs typeface="Arial"/>
                <a:sym typeface="Arial"/>
              </a:rPr>
              <a:pPr/>
              <a:t>Aug ’15</a:t>
            </a:fld>
            <a:endParaRPr lang="en-US" sz="1000" dirty="0">
              <a:latin typeface="Arial"/>
              <a:cs typeface="Arial"/>
              <a:sym typeface="Arial"/>
            </a:endParaRPr>
          </a:p>
        </p:txBody>
      </p:sp>
      <p:sp>
        <p:nvSpPr>
          <p:cNvPr id="70" name="Text Placeholder 38"/>
          <p:cNvSpPr>
            <a:spLocks noGrp="1"/>
          </p:cNvSpPr>
          <p:nvPr>
            <p:custDataLst>
              <p:tags r:id="rId46"/>
            </p:custDataLst>
          </p:nvPr>
        </p:nvSpPr>
        <p:spPr bwMode="auto">
          <a:xfrm flipV="1">
            <a:off x="3124200" y="3184525"/>
            <a:ext cx="152400" cy="365125"/>
          </a:xfrm>
          <a:prstGeom prst="rect">
            <a:avLst/>
          </a:prstGeom>
          <a:noFill/>
          <a:extLst>
            <a:ext uri="{909E8E84-426E-40DD-AFC4-6F175D3DCCD1}">
              <a14:hiddenFill xmlns:a14="http://schemas.microsoft.com/office/drawing/2010/main">
                <a:solidFill>
                  <a:scrgbClr r="0" g="0" b="0"/>
                </a:solidFill>
              </a14:hiddenFill>
            </a:ext>
          </a:extLst>
        </p:spPr>
        <p:txBody>
          <a:bodyPr vert="eaVert"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lnSpc>
                <a:spcPct val="100000"/>
              </a:lnSpc>
              <a:spcBef>
                <a:spcPct val="0"/>
              </a:spcBef>
              <a:buNone/>
            </a:pPr>
            <a:fld id="{50ED664C-B0BB-4228-9C19-07C67F4D4140}" type="datetime'''''J''''''u''''l'''''''''''''''' ''''’''''1''''''''5'''">
              <a:rPr lang="en-US" sz="1000">
                <a:latin typeface="Arial"/>
                <a:cs typeface="Arial"/>
                <a:sym typeface="Arial"/>
              </a:rPr>
              <a:pPr/>
              <a:t>Jul ’15</a:t>
            </a:fld>
            <a:endParaRPr lang="en-US" sz="1000" dirty="0">
              <a:latin typeface="Arial"/>
              <a:cs typeface="Arial"/>
              <a:sym typeface="Arial"/>
            </a:endParaRPr>
          </a:p>
        </p:txBody>
      </p:sp>
      <p:sp>
        <p:nvSpPr>
          <p:cNvPr id="95" name="Text Placeholder 35"/>
          <p:cNvSpPr>
            <a:spLocks noGrp="1"/>
          </p:cNvSpPr>
          <p:nvPr>
            <p:custDataLst>
              <p:tags r:id="rId47"/>
            </p:custDataLst>
          </p:nvPr>
        </p:nvSpPr>
        <p:spPr bwMode="auto">
          <a:xfrm flipV="1">
            <a:off x="1304925" y="3184525"/>
            <a:ext cx="152400" cy="406400"/>
          </a:xfrm>
          <a:prstGeom prst="rect">
            <a:avLst/>
          </a:prstGeom>
          <a:noFill/>
          <a:extLst>
            <a:ext uri="{909E8E84-426E-40DD-AFC4-6F175D3DCCD1}">
              <a14:hiddenFill xmlns:a14="http://schemas.microsoft.com/office/drawing/2010/main">
                <a:solidFill>
                  <a:scrgbClr r="0" g="0" b="0"/>
                </a:solidFill>
              </a14:hiddenFill>
            </a:ext>
          </a:extLst>
        </p:spPr>
        <p:txBody>
          <a:bodyPr vert="eaVert" wrap="none" lIns="0" tIns="0" rIns="0" bIns="0" numCol="1" spcCol="0" anchor="ctr" anchorCtr="0">
            <a:noAutofit/>
          </a:bodyPr>
          <a:lstStyle>
            <a:lvl1pPr marL="153988" indent="-153988" algn="l" rtl="0" eaLnBrk="1" fontAlgn="base" hangingPunct="1">
              <a:spcBef>
                <a:spcPct val="20000"/>
              </a:spcBef>
              <a:spcAft>
                <a:spcPct val="0"/>
              </a:spcAft>
              <a:defRPr sz="1600">
                <a:solidFill>
                  <a:schemeClr val="tx2"/>
                </a:solidFill>
                <a:latin typeface="+mn-lt"/>
                <a:ea typeface="+mn-ea"/>
                <a:cs typeface="+mn-cs"/>
              </a:defRPr>
            </a:lvl1pPr>
            <a:lvl2pPr marL="461963" indent="-231775" algn="l" rtl="0" eaLnBrk="1" fontAlgn="base" hangingPunct="1">
              <a:lnSpc>
                <a:spcPct val="120000"/>
              </a:lnSpc>
              <a:spcBef>
                <a:spcPct val="20000"/>
              </a:spcBef>
              <a:spcAft>
                <a:spcPct val="0"/>
              </a:spcAft>
              <a:buClr>
                <a:schemeClr val="tx1"/>
              </a:buClr>
              <a:buFont typeface="Wingdings" pitchFamily="2" charset="2"/>
              <a:buChar char="§"/>
              <a:defRPr sz="1400">
                <a:solidFill>
                  <a:schemeClr val="tx2"/>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200">
                <a:solidFill>
                  <a:schemeClr val="tx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tx2"/>
                </a:solidFill>
                <a:latin typeface="Arial" charset="0"/>
                <a:ea typeface="+mn-ea"/>
                <a:cs typeface="+mn-cs"/>
              </a:defRPr>
            </a:lvl4pPr>
            <a:lvl5pPr marL="857250" indent="-115888" algn="l" rtl="0" eaLnBrk="1" fontAlgn="base" hangingPunct="1">
              <a:spcBef>
                <a:spcPct val="20000"/>
              </a:spcBef>
              <a:spcAft>
                <a:spcPct val="0"/>
              </a:spcAft>
              <a:buClr>
                <a:schemeClr val="tx1"/>
              </a:buClr>
              <a:defRPr sz="800">
                <a:solidFill>
                  <a:schemeClr val="tx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0" indent="0" algn="r">
              <a:lnSpc>
                <a:spcPct val="100000"/>
              </a:lnSpc>
              <a:spcBef>
                <a:spcPct val="0"/>
              </a:spcBef>
            </a:pPr>
            <a:fld id="{B71EE3F4-CDEF-47A2-9332-2CA6426235F5}" type="datetime'''''''J''''''''u''''''''''''n'' ''''''''''’''1''''''4'''''">
              <a:rPr lang="en-US" sz="1000">
                <a:solidFill>
                  <a:schemeClr val="tx1"/>
                </a:solidFill>
                <a:latin typeface="Arial"/>
                <a:cs typeface="Arial"/>
                <a:sym typeface="Arial"/>
              </a:rPr>
              <a:pPr/>
              <a:t>Jun ’14</a:t>
            </a:fld>
            <a:endParaRPr lang="en-US" sz="1000" dirty="0">
              <a:solidFill>
                <a:schemeClr val="tx1"/>
              </a:solidFill>
              <a:latin typeface="Arial"/>
              <a:ea typeface="ＭＳ Ｐゴシック"/>
              <a:cs typeface="Arial"/>
              <a:sym typeface="Arial"/>
            </a:endParaRPr>
          </a:p>
        </p:txBody>
      </p:sp>
      <p:sp>
        <p:nvSpPr>
          <p:cNvPr id="69" name="Text Placeholder 37"/>
          <p:cNvSpPr>
            <a:spLocks noGrp="1"/>
          </p:cNvSpPr>
          <p:nvPr>
            <p:custDataLst>
              <p:tags r:id="rId48"/>
            </p:custDataLst>
          </p:nvPr>
        </p:nvSpPr>
        <p:spPr bwMode="auto">
          <a:xfrm flipV="1">
            <a:off x="2986088" y="3184525"/>
            <a:ext cx="152400" cy="406400"/>
          </a:xfrm>
          <a:prstGeom prst="rect">
            <a:avLst/>
          </a:prstGeom>
          <a:noFill/>
          <a:extLst>
            <a:ext uri="{909E8E84-426E-40DD-AFC4-6F175D3DCCD1}">
              <a14:hiddenFill xmlns:a14="http://schemas.microsoft.com/office/drawing/2010/main">
                <a:solidFill>
                  <a:scrgbClr r="0" g="0" b="0"/>
                </a:solidFill>
              </a14:hiddenFill>
            </a:ext>
          </a:extLst>
        </p:spPr>
        <p:txBody>
          <a:bodyPr vert="eaVert"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lnSpc>
                <a:spcPct val="100000"/>
              </a:lnSpc>
              <a:spcBef>
                <a:spcPct val="0"/>
              </a:spcBef>
              <a:buNone/>
            </a:pPr>
            <a:fld id="{D640679D-492C-4500-B11B-34DB9E430E1A}" type="datetime'J''''''''''un'''''''''''''''' ''''''''''''’1''''5'''''''''''''">
              <a:rPr lang="en-US" sz="1000">
                <a:latin typeface="Arial"/>
                <a:cs typeface="Arial"/>
                <a:sym typeface="Arial"/>
              </a:rPr>
              <a:pPr/>
              <a:t>Jun ’15</a:t>
            </a:fld>
            <a:endParaRPr lang="en-US" sz="1000" dirty="0">
              <a:latin typeface="Arial"/>
              <a:cs typeface="Arial"/>
              <a:sym typeface="Arial"/>
            </a:endParaRPr>
          </a:p>
        </p:txBody>
      </p:sp>
      <p:sp>
        <p:nvSpPr>
          <p:cNvPr id="89" name="Text Placeholder 7"/>
          <p:cNvSpPr>
            <a:spLocks noGrp="1"/>
          </p:cNvSpPr>
          <p:nvPr>
            <p:custDataLst>
              <p:tags r:id="rId49"/>
            </p:custDataLst>
          </p:nvPr>
        </p:nvSpPr>
        <p:spPr bwMode="auto">
          <a:xfrm flipV="1">
            <a:off x="2566988" y="3184525"/>
            <a:ext cx="152400" cy="422275"/>
          </a:xfrm>
          <a:prstGeom prst="rect">
            <a:avLst/>
          </a:prstGeom>
          <a:noFill/>
          <a:extLst>
            <a:ext uri="{909E8E84-426E-40DD-AFC4-6F175D3DCCD1}">
              <a14:hiddenFill xmlns:a14="http://schemas.microsoft.com/office/drawing/2010/main">
                <a:solidFill>
                  <a:scrgbClr r="0" g="0" b="0"/>
                </a:solidFill>
              </a14:hiddenFill>
            </a:ext>
          </a:extLst>
        </p:spPr>
        <p:txBody>
          <a:bodyPr vert="eaVert"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lnSpc>
                <a:spcPct val="100000"/>
              </a:lnSpc>
              <a:spcBef>
                <a:spcPct val="0"/>
              </a:spcBef>
              <a:buNone/>
            </a:pPr>
            <a:fld id="{0E157D94-02D1-43DE-8554-DE03BCE4FDBE}" type="datetime'''M''''''''''ar'''''''' ''''''''''''’''''1''''''''''''''''''5'">
              <a:rPr lang="en-US" sz="1000">
                <a:latin typeface="Arial"/>
                <a:cs typeface="Arial"/>
                <a:sym typeface="Arial"/>
              </a:rPr>
              <a:pPr/>
              <a:t>Mar ’15</a:t>
            </a:fld>
            <a:endParaRPr lang="en-US" sz="1000" dirty="0">
              <a:latin typeface="Arial"/>
              <a:cs typeface="Arial"/>
              <a:sym typeface="Arial"/>
            </a:endParaRPr>
          </a:p>
        </p:txBody>
      </p:sp>
      <p:sp>
        <p:nvSpPr>
          <p:cNvPr id="88" name="Text Placeholder 5"/>
          <p:cNvSpPr>
            <a:spLocks noGrp="1"/>
          </p:cNvSpPr>
          <p:nvPr>
            <p:custDataLst>
              <p:tags r:id="rId50"/>
            </p:custDataLst>
          </p:nvPr>
        </p:nvSpPr>
        <p:spPr bwMode="auto">
          <a:xfrm flipV="1">
            <a:off x="2424113" y="3184525"/>
            <a:ext cx="152400" cy="420688"/>
          </a:xfrm>
          <a:prstGeom prst="rect">
            <a:avLst/>
          </a:prstGeom>
          <a:noFill/>
          <a:extLst>
            <a:ext uri="{909E8E84-426E-40DD-AFC4-6F175D3DCCD1}">
              <a14:hiddenFill xmlns:a14="http://schemas.microsoft.com/office/drawing/2010/main">
                <a:solidFill>
                  <a:scrgbClr r="0" g="0" b="0"/>
                </a:solidFill>
              </a14:hiddenFill>
            </a:ext>
          </a:extLst>
        </p:spPr>
        <p:txBody>
          <a:bodyPr vert="eaVert"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lnSpc>
                <a:spcPct val="100000"/>
              </a:lnSpc>
              <a:spcBef>
                <a:spcPct val="0"/>
              </a:spcBef>
              <a:buNone/>
            </a:pPr>
            <a:fld id="{DCD55498-9DD7-4E51-A58B-2B39209960F7}" type="datetime'''F''''''''''''''''''''e''b'''''''''''' ''''''''''''’15'''''''">
              <a:rPr lang="en-US" sz="1000">
                <a:latin typeface="Arial"/>
                <a:cs typeface="Arial"/>
                <a:sym typeface="Arial"/>
              </a:rPr>
              <a:pPr/>
              <a:t>Feb ’15</a:t>
            </a:fld>
            <a:endParaRPr lang="en-US" sz="1000" dirty="0">
              <a:latin typeface="Arial"/>
              <a:cs typeface="Arial"/>
              <a:sym typeface="Arial"/>
            </a:endParaRPr>
          </a:p>
        </p:txBody>
      </p:sp>
      <p:sp>
        <p:nvSpPr>
          <p:cNvPr id="90" name="Text Placeholder 9"/>
          <p:cNvSpPr>
            <a:spLocks noGrp="1"/>
          </p:cNvSpPr>
          <p:nvPr>
            <p:custDataLst>
              <p:tags r:id="rId51"/>
            </p:custDataLst>
          </p:nvPr>
        </p:nvSpPr>
        <p:spPr bwMode="auto">
          <a:xfrm flipV="1">
            <a:off x="2281238" y="3184525"/>
            <a:ext cx="152400" cy="406400"/>
          </a:xfrm>
          <a:prstGeom prst="rect">
            <a:avLst/>
          </a:prstGeom>
          <a:noFill/>
          <a:extLst>
            <a:ext uri="{909E8E84-426E-40DD-AFC4-6F175D3DCCD1}">
              <a14:hiddenFill xmlns:a14="http://schemas.microsoft.com/office/drawing/2010/main">
                <a:solidFill>
                  <a:scrgbClr r="0" g="0" b="0"/>
                </a:solidFill>
              </a14:hiddenFill>
            </a:ext>
          </a:extLst>
        </p:spPr>
        <p:txBody>
          <a:bodyPr vert="eaVert"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lnSpc>
                <a:spcPct val="100000"/>
              </a:lnSpc>
              <a:spcBef>
                <a:spcPct val="0"/>
              </a:spcBef>
              <a:buNone/>
            </a:pPr>
            <a:fld id="{C7C982E3-207A-4B20-80AF-51BB0D6CC0E7}" type="datetime'''''''''''''Jan'''' ''''''’''''1''''''''''5'''''''">
              <a:rPr lang="en-US" sz="1000">
                <a:latin typeface="Arial"/>
                <a:cs typeface="Arial"/>
                <a:sym typeface="Arial"/>
              </a:rPr>
              <a:pPr/>
              <a:t>Jan ’15</a:t>
            </a:fld>
            <a:endParaRPr lang="en-US" sz="1000" dirty="0">
              <a:latin typeface="Arial"/>
              <a:cs typeface="Arial"/>
              <a:sym typeface="Arial"/>
            </a:endParaRPr>
          </a:p>
        </p:txBody>
      </p:sp>
      <p:sp>
        <p:nvSpPr>
          <p:cNvPr id="87" name="Text Placeholder 3"/>
          <p:cNvSpPr>
            <a:spLocks noGrp="1"/>
          </p:cNvSpPr>
          <p:nvPr>
            <p:custDataLst>
              <p:tags r:id="rId52"/>
            </p:custDataLst>
          </p:nvPr>
        </p:nvSpPr>
        <p:spPr bwMode="auto">
          <a:xfrm flipV="1">
            <a:off x="2143125" y="3184525"/>
            <a:ext cx="152400" cy="428625"/>
          </a:xfrm>
          <a:prstGeom prst="rect">
            <a:avLst/>
          </a:prstGeom>
          <a:noFill/>
          <a:extLst>
            <a:ext uri="{909E8E84-426E-40DD-AFC4-6F175D3DCCD1}">
              <a14:hiddenFill xmlns:a14="http://schemas.microsoft.com/office/drawing/2010/main">
                <a:solidFill>
                  <a:scrgbClr r="0" g="0" b="0"/>
                </a:solidFill>
              </a14:hiddenFill>
            </a:ext>
          </a:extLst>
        </p:spPr>
        <p:txBody>
          <a:bodyPr vert="eaVert"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lnSpc>
                <a:spcPct val="100000"/>
              </a:lnSpc>
              <a:spcBef>
                <a:spcPct val="0"/>
              </a:spcBef>
              <a:buNone/>
            </a:pPr>
            <a:fld id="{8150DD33-4935-4180-B63E-70232DFD1FCE}" type="datetime'''D''''''''e''c'''''''''''''''' ''''’''''''''''''1''''4'">
              <a:rPr lang="en-US" sz="1000">
                <a:latin typeface="Arial"/>
                <a:cs typeface="Arial"/>
                <a:sym typeface="Arial"/>
              </a:rPr>
              <a:pPr/>
              <a:t>Dec ’14</a:t>
            </a:fld>
            <a:endParaRPr lang="en-US" sz="1000" dirty="0">
              <a:latin typeface="Arial"/>
              <a:cs typeface="Arial"/>
              <a:sym typeface="Arial"/>
            </a:endParaRPr>
          </a:p>
        </p:txBody>
      </p:sp>
      <p:sp>
        <p:nvSpPr>
          <p:cNvPr id="86" name="Text Placeholder 2"/>
          <p:cNvSpPr>
            <a:spLocks noGrp="1"/>
          </p:cNvSpPr>
          <p:nvPr>
            <p:custDataLst>
              <p:tags r:id="rId53"/>
            </p:custDataLst>
          </p:nvPr>
        </p:nvSpPr>
        <p:spPr bwMode="auto">
          <a:xfrm flipV="1">
            <a:off x="2005013" y="3184525"/>
            <a:ext cx="152400" cy="428625"/>
          </a:xfrm>
          <a:prstGeom prst="rect">
            <a:avLst/>
          </a:prstGeom>
          <a:noFill/>
          <a:extLst>
            <a:ext uri="{909E8E84-426E-40DD-AFC4-6F175D3DCCD1}">
              <a14:hiddenFill xmlns:a14="http://schemas.microsoft.com/office/drawing/2010/main">
                <a:solidFill>
                  <a:scrgbClr r="0" g="0" b="0"/>
                </a:solidFill>
              </a14:hiddenFill>
            </a:ext>
          </a:extLst>
        </p:spPr>
        <p:txBody>
          <a:bodyPr vert="eaVert"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lnSpc>
                <a:spcPct val="100000"/>
              </a:lnSpc>
              <a:spcBef>
                <a:spcPct val="0"/>
              </a:spcBef>
              <a:buNone/>
            </a:pPr>
            <a:fld id="{2A4279F1-8B57-47AD-B0E8-A504B27B89BF}" type="datetime'''''''N''''''''''''''''''o''''v'''' ''’''''''''1''4'''''''">
              <a:rPr lang="en-US" sz="1000">
                <a:latin typeface="Arial"/>
                <a:cs typeface="Arial"/>
                <a:sym typeface="Arial"/>
              </a:rPr>
              <a:pPr/>
              <a:t>Nov ’14</a:t>
            </a:fld>
            <a:endParaRPr lang="en-US" sz="1000" dirty="0">
              <a:latin typeface="Arial"/>
              <a:cs typeface="Arial"/>
              <a:sym typeface="Arial"/>
            </a:endParaRPr>
          </a:p>
        </p:txBody>
      </p:sp>
      <p:sp>
        <p:nvSpPr>
          <p:cNvPr id="91" name="Text Placeholder 39"/>
          <p:cNvSpPr>
            <a:spLocks noGrp="1"/>
          </p:cNvSpPr>
          <p:nvPr>
            <p:custDataLst>
              <p:tags r:id="rId54"/>
            </p:custDataLst>
          </p:nvPr>
        </p:nvSpPr>
        <p:spPr bwMode="auto">
          <a:xfrm flipV="1">
            <a:off x="1862138" y="3184525"/>
            <a:ext cx="152400" cy="400050"/>
          </a:xfrm>
          <a:prstGeom prst="rect">
            <a:avLst/>
          </a:prstGeom>
          <a:noFill/>
          <a:extLst>
            <a:ext uri="{909E8E84-426E-40DD-AFC4-6F175D3DCCD1}">
              <a14:hiddenFill xmlns:a14="http://schemas.microsoft.com/office/drawing/2010/main">
                <a:solidFill>
                  <a:scrgbClr r="0" g="0" b="0"/>
                </a:solidFill>
              </a14:hiddenFill>
            </a:ext>
          </a:extLst>
        </p:spPr>
        <p:txBody>
          <a:bodyPr vert="eaVert" wrap="none" lIns="0" tIns="0" rIns="0" bIns="0" numCol="1" spcCol="0" anchor="ctr" anchorCtr="0">
            <a:noAutofit/>
          </a:bodyPr>
          <a:lstStyle>
            <a:lvl1pPr marL="153988" indent="-153988" algn="l" rtl="0" eaLnBrk="1" fontAlgn="base" hangingPunct="1">
              <a:spcBef>
                <a:spcPct val="20000"/>
              </a:spcBef>
              <a:spcAft>
                <a:spcPct val="0"/>
              </a:spcAft>
              <a:defRPr sz="1600">
                <a:solidFill>
                  <a:schemeClr val="tx2"/>
                </a:solidFill>
                <a:latin typeface="+mn-lt"/>
                <a:ea typeface="+mn-ea"/>
                <a:cs typeface="+mn-cs"/>
              </a:defRPr>
            </a:lvl1pPr>
            <a:lvl2pPr marL="461963" indent="-231775" algn="l" rtl="0" eaLnBrk="1" fontAlgn="base" hangingPunct="1">
              <a:lnSpc>
                <a:spcPct val="120000"/>
              </a:lnSpc>
              <a:spcBef>
                <a:spcPct val="20000"/>
              </a:spcBef>
              <a:spcAft>
                <a:spcPct val="0"/>
              </a:spcAft>
              <a:buClr>
                <a:schemeClr val="tx1"/>
              </a:buClr>
              <a:buFont typeface="Wingdings" pitchFamily="2" charset="2"/>
              <a:buChar char="§"/>
              <a:defRPr sz="1400">
                <a:solidFill>
                  <a:schemeClr val="tx2"/>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200">
                <a:solidFill>
                  <a:schemeClr val="tx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tx2"/>
                </a:solidFill>
                <a:latin typeface="Arial" charset="0"/>
                <a:ea typeface="+mn-ea"/>
                <a:cs typeface="+mn-cs"/>
              </a:defRPr>
            </a:lvl4pPr>
            <a:lvl5pPr marL="857250" indent="-115888" algn="l" rtl="0" eaLnBrk="1" fontAlgn="base" hangingPunct="1">
              <a:spcBef>
                <a:spcPct val="20000"/>
              </a:spcBef>
              <a:spcAft>
                <a:spcPct val="0"/>
              </a:spcAft>
              <a:buClr>
                <a:schemeClr val="tx1"/>
              </a:buClr>
              <a:defRPr sz="800">
                <a:solidFill>
                  <a:schemeClr val="tx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0" indent="0" algn="r">
              <a:lnSpc>
                <a:spcPct val="100000"/>
              </a:lnSpc>
              <a:spcBef>
                <a:spcPct val="0"/>
              </a:spcBef>
            </a:pPr>
            <a:fld id="{945DCD74-EC61-40D4-8D4C-D7F9C98007D3}" type="datetime'''''''''''''O''''c''''''''''''''t ''''’''''''''''1''''''''4'''">
              <a:rPr lang="en-US" sz="1000">
                <a:solidFill>
                  <a:schemeClr val="tx1"/>
                </a:solidFill>
                <a:latin typeface="Arial"/>
                <a:cs typeface="Arial"/>
                <a:sym typeface="Arial"/>
              </a:rPr>
              <a:pPr/>
              <a:t>Oct ’14</a:t>
            </a:fld>
            <a:endParaRPr lang="en-US" sz="1000" dirty="0">
              <a:solidFill>
                <a:schemeClr val="tx1"/>
              </a:solidFill>
              <a:latin typeface="Arial"/>
              <a:ea typeface="ＭＳ Ｐゴシック"/>
              <a:cs typeface="Arial"/>
              <a:sym typeface="Arial"/>
            </a:endParaRPr>
          </a:p>
        </p:txBody>
      </p:sp>
      <p:sp>
        <p:nvSpPr>
          <p:cNvPr id="92" name="Text Placeholder 38"/>
          <p:cNvSpPr>
            <a:spLocks noGrp="1"/>
          </p:cNvSpPr>
          <p:nvPr>
            <p:custDataLst>
              <p:tags r:id="rId55"/>
            </p:custDataLst>
          </p:nvPr>
        </p:nvSpPr>
        <p:spPr bwMode="auto">
          <a:xfrm flipV="1">
            <a:off x="1724025" y="3184525"/>
            <a:ext cx="152400" cy="427038"/>
          </a:xfrm>
          <a:prstGeom prst="rect">
            <a:avLst/>
          </a:prstGeom>
          <a:noFill/>
          <a:extLst>
            <a:ext uri="{909E8E84-426E-40DD-AFC4-6F175D3DCCD1}">
              <a14:hiddenFill xmlns:a14="http://schemas.microsoft.com/office/drawing/2010/main">
                <a:solidFill>
                  <a:scrgbClr r="0" g="0" b="0"/>
                </a:solidFill>
              </a14:hiddenFill>
            </a:ext>
          </a:extLst>
        </p:spPr>
        <p:txBody>
          <a:bodyPr vert="eaVert" wrap="none" lIns="0" tIns="0" rIns="0" bIns="0" numCol="1" spcCol="0" anchor="ctr" anchorCtr="0">
            <a:noAutofit/>
          </a:bodyPr>
          <a:lstStyle>
            <a:lvl1pPr marL="153988" indent="-153988" algn="l" rtl="0" eaLnBrk="1" fontAlgn="base" hangingPunct="1">
              <a:spcBef>
                <a:spcPct val="20000"/>
              </a:spcBef>
              <a:spcAft>
                <a:spcPct val="0"/>
              </a:spcAft>
              <a:defRPr sz="1600">
                <a:solidFill>
                  <a:schemeClr val="tx2"/>
                </a:solidFill>
                <a:latin typeface="+mn-lt"/>
                <a:ea typeface="+mn-ea"/>
                <a:cs typeface="+mn-cs"/>
              </a:defRPr>
            </a:lvl1pPr>
            <a:lvl2pPr marL="461963" indent="-231775" algn="l" rtl="0" eaLnBrk="1" fontAlgn="base" hangingPunct="1">
              <a:lnSpc>
                <a:spcPct val="120000"/>
              </a:lnSpc>
              <a:spcBef>
                <a:spcPct val="20000"/>
              </a:spcBef>
              <a:spcAft>
                <a:spcPct val="0"/>
              </a:spcAft>
              <a:buClr>
                <a:schemeClr val="tx1"/>
              </a:buClr>
              <a:buFont typeface="Wingdings" pitchFamily="2" charset="2"/>
              <a:buChar char="§"/>
              <a:defRPr sz="1400">
                <a:solidFill>
                  <a:schemeClr val="tx2"/>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200">
                <a:solidFill>
                  <a:schemeClr val="tx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tx2"/>
                </a:solidFill>
                <a:latin typeface="Arial" charset="0"/>
                <a:ea typeface="+mn-ea"/>
                <a:cs typeface="+mn-cs"/>
              </a:defRPr>
            </a:lvl4pPr>
            <a:lvl5pPr marL="857250" indent="-115888" algn="l" rtl="0" eaLnBrk="1" fontAlgn="base" hangingPunct="1">
              <a:spcBef>
                <a:spcPct val="20000"/>
              </a:spcBef>
              <a:spcAft>
                <a:spcPct val="0"/>
              </a:spcAft>
              <a:buClr>
                <a:schemeClr val="tx1"/>
              </a:buClr>
              <a:defRPr sz="800">
                <a:solidFill>
                  <a:schemeClr val="tx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0" indent="0" algn="r">
              <a:lnSpc>
                <a:spcPct val="100000"/>
              </a:lnSpc>
              <a:spcBef>
                <a:spcPct val="0"/>
              </a:spcBef>
            </a:pPr>
            <a:fld id="{12C950D8-9B08-4D25-A4A5-1DF79E119F01}" type="datetime'''''''''''''''''''''''''S''''''''''''e''''''p'' ’1''''''4'">
              <a:rPr lang="en-US" sz="1000">
                <a:solidFill>
                  <a:schemeClr val="tx1"/>
                </a:solidFill>
                <a:latin typeface="Arial"/>
                <a:cs typeface="Arial"/>
                <a:sym typeface="Arial"/>
              </a:rPr>
              <a:pPr/>
              <a:t>Sep ’14</a:t>
            </a:fld>
            <a:endParaRPr lang="en-US" sz="1000" dirty="0">
              <a:solidFill>
                <a:schemeClr val="tx1"/>
              </a:solidFill>
              <a:latin typeface="Arial"/>
              <a:ea typeface="ＭＳ Ｐゴシック"/>
              <a:cs typeface="Arial"/>
              <a:sym typeface="Arial"/>
            </a:endParaRPr>
          </a:p>
        </p:txBody>
      </p:sp>
      <p:sp>
        <p:nvSpPr>
          <p:cNvPr id="93" name="Text Placeholder 37"/>
          <p:cNvSpPr>
            <a:spLocks noGrp="1"/>
          </p:cNvSpPr>
          <p:nvPr>
            <p:custDataLst>
              <p:tags r:id="rId56"/>
            </p:custDataLst>
          </p:nvPr>
        </p:nvSpPr>
        <p:spPr bwMode="auto">
          <a:xfrm flipV="1">
            <a:off x="1585913" y="3184525"/>
            <a:ext cx="152400" cy="427038"/>
          </a:xfrm>
          <a:prstGeom prst="rect">
            <a:avLst/>
          </a:prstGeom>
          <a:noFill/>
          <a:extLst>
            <a:ext uri="{909E8E84-426E-40DD-AFC4-6F175D3DCCD1}">
              <a14:hiddenFill xmlns:a14="http://schemas.microsoft.com/office/drawing/2010/main">
                <a:solidFill>
                  <a:scrgbClr r="0" g="0" b="0"/>
                </a:solidFill>
              </a14:hiddenFill>
            </a:ext>
          </a:extLst>
        </p:spPr>
        <p:txBody>
          <a:bodyPr vert="eaVert" wrap="none" lIns="0" tIns="0" rIns="0" bIns="0" numCol="1" spcCol="0" anchor="ctr" anchorCtr="0">
            <a:noAutofit/>
          </a:bodyPr>
          <a:lstStyle>
            <a:lvl1pPr marL="153988" indent="-153988" algn="l" rtl="0" eaLnBrk="1" fontAlgn="base" hangingPunct="1">
              <a:spcBef>
                <a:spcPct val="20000"/>
              </a:spcBef>
              <a:spcAft>
                <a:spcPct val="0"/>
              </a:spcAft>
              <a:defRPr sz="1600">
                <a:solidFill>
                  <a:schemeClr val="tx2"/>
                </a:solidFill>
                <a:latin typeface="+mn-lt"/>
                <a:ea typeface="+mn-ea"/>
                <a:cs typeface="+mn-cs"/>
              </a:defRPr>
            </a:lvl1pPr>
            <a:lvl2pPr marL="461963" indent="-231775" algn="l" rtl="0" eaLnBrk="1" fontAlgn="base" hangingPunct="1">
              <a:lnSpc>
                <a:spcPct val="120000"/>
              </a:lnSpc>
              <a:spcBef>
                <a:spcPct val="20000"/>
              </a:spcBef>
              <a:spcAft>
                <a:spcPct val="0"/>
              </a:spcAft>
              <a:buClr>
                <a:schemeClr val="tx1"/>
              </a:buClr>
              <a:buFont typeface="Wingdings" pitchFamily="2" charset="2"/>
              <a:buChar char="§"/>
              <a:defRPr sz="1400">
                <a:solidFill>
                  <a:schemeClr val="tx2"/>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200">
                <a:solidFill>
                  <a:schemeClr val="tx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tx2"/>
                </a:solidFill>
                <a:latin typeface="Arial" charset="0"/>
                <a:ea typeface="+mn-ea"/>
                <a:cs typeface="+mn-cs"/>
              </a:defRPr>
            </a:lvl4pPr>
            <a:lvl5pPr marL="857250" indent="-115888" algn="l" rtl="0" eaLnBrk="1" fontAlgn="base" hangingPunct="1">
              <a:spcBef>
                <a:spcPct val="20000"/>
              </a:spcBef>
              <a:spcAft>
                <a:spcPct val="0"/>
              </a:spcAft>
              <a:buClr>
                <a:schemeClr val="tx1"/>
              </a:buClr>
              <a:defRPr sz="800">
                <a:solidFill>
                  <a:schemeClr val="tx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0" indent="0" algn="r">
              <a:lnSpc>
                <a:spcPct val="100000"/>
              </a:lnSpc>
              <a:spcBef>
                <a:spcPct val="0"/>
              </a:spcBef>
            </a:pPr>
            <a:fld id="{1651A7B0-A877-43B9-AC9B-F39C033731D6}" type="datetime'''''''''''''''''''''''A''ug'''''' ''''’''''''''1''''''''4'''">
              <a:rPr lang="en-US" sz="1000">
                <a:solidFill>
                  <a:schemeClr val="tx1"/>
                </a:solidFill>
                <a:latin typeface="Arial"/>
                <a:cs typeface="Arial"/>
                <a:sym typeface="Arial"/>
              </a:rPr>
              <a:pPr/>
              <a:t>Aug ’14</a:t>
            </a:fld>
            <a:endParaRPr lang="en-US" sz="1000" dirty="0">
              <a:solidFill>
                <a:schemeClr val="tx1"/>
              </a:solidFill>
              <a:latin typeface="Arial"/>
              <a:ea typeface="ＭＳ Ｐゴシック"/>
              <a:cs typeface="Arial"/>
              <a:sym typeface="Arial"/>
            </a:endParaRPr>
          </a:p>
        </p:txBody>
      </p:sp>
      <p:sp>
        <p:nvSpPr>
          <p:cNvPr id="94" name="Text Placeholder 36"/>
          <p:cNvSpPr>
            <a:spLocks noGrp="1"/>
          </p:cNvSpPr>
          <p:nvPr>
            <p:custDataLst>
              <p:tags r:id="rId57"/>
            </p:custDataLst>
          </p:nvPr>
        </p:nvSpPr>
        <p:spPr bwMode="auto">
          <a:xfrm flipV="1">
            <a:off x="1443038" y="3184525"/>
            <a:ext cx="152400" cy="365125"/>
          </a:xfrm>
          <a:prstGeom prst="rect">
            <a:avLst/>
          </a:prstGeom>
          <a:noFill/>
          <a:extLst>
            <a:ext uri="{909E8E84-426E-40DD-AFC4-6F175D3DCCD1}">
              <a14:hiddenFill xmlns:a14="http://schemas.microsoft.com/office/drawing/2010/main">
                <a:solidFill>
                  <a:scrgbClr r="0" g="0" b="0"/>
                </a:solidFill>
              </a14:hiddenFill>
            </a:ext>
          </a:extLst>
        </p:spPr>
        <p:txBody>
          <a:bodyPr vert="eaVert" wrap="none" lIns="0" tIns="0" rIns="0" bIns="0" numCol="1" spcCol="0" anchor="ctr" anchorCtr="0">
            <a:noAutofit/>
          </a:bodyPr>
          <a:lstStyle>
            <a:lvl1pPr marL="153988" indent="-153988" algn="l" rtl="0" eaLnBrk="1" fontAlgn="base" hangingPunct="1">
              <a:spcBef>
                <a:spcPct val="20000"/>
              </a:spcBef>
              <a:spcAft>
                <a:spcPct val="0"/>
              </a:spcAft>
              <a:defRPr sz="1600">
                <a:solidFill>
                  <a:schemeClr val="tx2"/>
                </a:solidFill>
                <a:latin typeface="+mn-lt"/>
                <a:ea typeface="+mn-ea"/>
                <a:cs typeface="+mn-cs"/>
              </a:defRPr>
            </a:lvl1pPr>
            <a:lvl2pPr marL="461963" indent="-231775" algn="l" rtl="0" eaLnBrk="1" fontAlgn="base" hangingPunct="1">
              <a:lnSpc>
                <a:spcPct val="120000"/>
              </a:lnSpc>
              <a:spcBef>
                <a:spcPct val="20000"/>
              </a:spcBef>
              <a:spcAft>
                <a:spcPct val="0"/>
              </a:spcAft>
              <a:buClr>
                <a:schemeClr val="tx1"/>
              </a:buClr>
              <a:buFont typeface="Wingdings" pitchFamily="2" charset="2"/>
              <a:buChar char="§"/>
              <a:defRPr sz="1400">
                <a:solidFill>
                  <a:schemeClr val="tx2"/>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200">
                <a:solidFill>
                  <a:schemeClr val="tx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tx2"/>
                </a:solidFill>
                <a:latin typeface="Arial" charset="0"/>
                <a:ea typeface="+mn-ea"/>
                <a:cs typeface="+mn-cs"/>
              </a:defRPr>
            </a:lvl4pPr>
            <a:lvl5pPr marL="857250" indent="-115888" algn="l" rtl="0" eaLnBrk="1" fontAlgn="base" hangingPunct="1">
              <a:spcBef>
                <a:spcPct val="20000"/>
              </a:spcBef>
              <a:spcAft>
                <a:spcPct val="0"/>
              </a:spcAft>
              <a:buClr>
                <a:schemeClr val="tx1"/>
              </a:buClr>
              <a:defRPr sz="800">
                <a:solidFill>
                  <a:schemeClr val="tx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0" indent="0" algn="r">
              <a:lnSpc>
                <a:spcPct val="100000"/>
              </a:lnSpc>
              <a:spcBef>
                <a:spcPct val="0"/>
              </a:spcBef>
            </a:pPr>
            <a:fld id="{3CF79156-FB4C-4EAD-8948-73438B0C75B4}" type="datetime'''''''J''''''''''''''''''''''''''ul'''''' ’''1''''''4'">
              <a:rPr lang="en-US" sz="1000">
                <a:solidFill>
                  <a:schemeClr val="tx1"/>
                </a:solidFill>
                <a:latin typeface="Arial"/>
                <a:cs typeface="Arial"/>
                <a:sym typeface="Arial"/>
              </a:rPr>
              <a:pPr/>
              <a:t>Jul ’14</a:t>
            </a:fld>
            <a:endParaRPr lang="en-US" sz="1000" dirty="0">
              <a:solidFill>
                <a:schemeClr val="tx1"/>
              </a:solidFill>
              <a:latin typeface="Arial"/>
              <a:ea typeface="ＭＳ Ｐゴシック"/>
              <a:cs typeface="Arial"/>
              <a:sym typeface="Arial"/>
            </a:endParaRPr>
          </a:p>
        </p:txBody>
      </p:sp>
      <p:sp>
        <p:nvSpPr>
          <p:cNvPr id="100" name="Text Placeholder 3"/>
          <p:cNvSpPr>
            <a:spLocks noGrp="1"/>
          </p:cNvSpPr>
          <p:nvPr>
            <p:custDataLst>
              <p:tags r:id="rId58"/>
            </p:custDataLst>
          </p:nvPr>
        </p:nvSpPr>
        <p:spPr bwMode="auto">
          <a:xfrm flipV="1">
            <a:off x="604838" y="3184525"/>
            <a:ext cx="152400" cy="406400"/>
          </a:xfrm>
          <a:prstGeom prst="rect">
            <a:avLst/>
          </a:prstGeom>
          <a:noFill/>
          <a:extLst>
            <a:ext uri="{909E8E84-426E-40DD-AFC4-6F175D3DCCD1}">
              <a14:hiddenFill xmlns:a14="http://schemas.microsoft.com/office/drawing/2010/main">
                <a:solidFill>
                  <a:scrgbClr r="0" g="0" b="0"/>
                </a:solidFill>
              </a14:hiddenFill>
            </a:ext>
          </a:extLst>
        </p:spPr>
        <p:txBody>
          <a:bodyPr vert="eaVert" wrap="none" lIns="0" tIns="0" rIns="0" bIns="0" numCol="1" spcCol="0" anchor="ctr" anchorCtr="0">
            <a:noAutofit/>
          </a:bodyPr>
          <a:lstStyle>
            <a:lvl1pPr marL="153988" indent="-153988" algn="l" rtl="0" eaLnBrk="1" fontAlgn="base" hangingPunct="1">
              <a:spcBef>
                <a:spcPct val="20000"/>
              </a:spcBef>
              <a:spcAft>
                <a:spcPct val="0"/>
              </a:spcAft>
              <a:defRPr sz="1600">
                <a:solidFill>
                  <a:schemeClr val="tx2"/>
                </a:solidFill>
                <a:latin typeface="+mn-lt"/>
                <a:ea typeface="+mn-ea"/>
                <a:cs typeface="+mn-cs"/>
              </a:defRPr>
            </a:lvl1pPr>
            <a:lvl2pPr marL="461963" indent="-231775" algn="l" rtl="0" eaLnBrk="1" fontAlgn="base" hangingPunct="1">
              <a:lnSpc>
                <a:spcPct val="120000"/>
              </a:lnSpc>
              <a:spcBef>
                <a:spcPct val="20000"/>
              </a:spcBef>
              <a:spcAft>
                <a:spcPct val="0"/>
              </a:spcAft>
              <a:buClr>
                <a:schemeClr val="tx1"/>
              </a:buClr>
              <a:buFont typeface="Wingdings" pitchFamily="2" charset="2"/>
              <a:buChar char="§"/>
              <a:defRPr sz="1400">
                <a:solidFill>
                  <a:schemeClr val="tx2"/>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200">
                <a:solidFill>
                  <a:schemeClr val="tx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tx2"/>
                </a:solidFill>
                <a:latin typeface="Arial" charset="0"/>
                <a:ea typeface="+mn-ea"/>
                <a:cs typeface="+mn-cs"/>
              </a:defRPr>
            </a:lvl4pPr>
            <a:lvl5pPr marL="857250" indent="-115888" algn="l" rtl="0" eaLnBrk="1" fontAlgn="base" hangingPunct="1">
              <a:spcBef>
                <a:spcPct val="20000"/>
              </a:spcBef>
              <a:spcAft>
                <a:spcPct val="0"/>
              </a:spcAft>
              <a:buClr>
                <a:schemeClr val="tx1"/>
              </a:buClr>
              <a:defRPr sz="800">
                <a:solidFill>
                  <a:schemeClr val="tx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0" indent="0" algn="r">
              <a:lnSpc>
                <a:spcPct val="100000"/>
              </a:lnSpc>
              <a:spcBef>
                <a:spcPct val="0"/>
              </a:spcBef>
            </a:pPr>
            <a:fld id="{2DA331F7-E9F2-4843-9E05-773C631F30BE}" type="datetime'''''''''J''''a''''''''''''''''''''''n'''''''''' ''’''''''14'">
              <a:rPr lang="en-US" sz="1000">
                <a:solidFill>
                  <a:schemeClr val="tx1"/>
                </a:solidFill>
                <a:latin typeface="Arial"/>
                <a:cs typeface="Arial"/>
                <a:sym typeface="Arial"/>
              </a:rPr>
              <a:pPr/>
              <a:t>Jan ’14</a:t>
            </a:fld>
            <a:endParaRPr lang="en-US" sz="1000" dirty="0">
              <a:solidFill>
                <a:schemeClr val="tx1"/>
              </a:solidFill>
              <a:latin typeface="Arial"/>
              <a:cs typeface="Arial"/>
              <a:sym typeface="Arial"/>
            </a:endParaRPr>
          </a:p>
        </p:txBody>
      </p:sp>
      <p:sp>
        <p:nvSpPr>
          <p:cNvPr id="99" name="Text Placeholder 31"/>
          <p:cNvSpPr>
            <a:spLocks noGrp="1"/>
          </p:cNvSpPr>
          <p:nvPr>
            <p:custDataLst>
              <p:tags r:id="rId59"/>
            </p:custDataLst>
          </p:nvPr>
        </p:nvSpPr>
        <p:spPr bwMode="auto">
          <a:xfrm flipV="1">
            <a:off x="742950" y="3184525"/>
            <a:ext cx="152400" cy="420688"/>
          </a:xfrm>
          <a:prstGeom prst="rect">
            <a:avLst/>
          </a:prstGeom>
          <a:noFill/>
          <a:extLst>
            <a:ext uri="{909E8E84-426E-40DD-AFC4-6F175D3DCCD1}">
              <a14:hiddenFill xmlns:a14="http://schemas.microsoft.com/office/drawing/2010/main">
                <a:solidFill>
                  <a:scrgbClr r="0" g="0" b="0"/>
                </a:solidFill>
              </a14:hiddenFill>
            </a:ext>
          </a:extLst>
        </p:spPr>
        <p:txBody>
          <a:bodyPr vert="eaVert" wrap="none" lIns="0" tIns="0" rIns="0" bIns="0" numCol="1" spcCol="0" anchor="ctr" anchorCtr="0">
            <a:noAutofit/>
          </a:bodyPr>
          <a:lstStyle>
            <a:lvl1pPr marL="153988" indent="-153988" algn="l" rtl="0" eaLnBrk="1" fontAlgn="base" hangingPunct="1">
              <a:spcBef>
                <a:spcPct val="20000"/>
              </a:spcBef>
              <a:spcAft>
                <a:spcPct val="0"/>
              </a:spcAft>
              <a:defRPr sz="1600">
                <a:solidFill>
                  <a:schemeClr val="tx2"/>
                </a:solidFill>
                <a:latin typeface="+mn-lt"/>
                <a:ea typeface="+mn-ea"/>
                <a:cs typeface="+mn-cs"/>
              </a:defRPr>
            </a:lvl1pPr>
            <a:lvl2pPr marL="461963" indent="-231775" algn="l" rtl="0" eaLnBrk="1" fontAlgn="base" hangingPunct="1">
              <a:lnSpc>
                <a:spcPct val="120000"/>
              </a:lnSpc>
              <a:spcBef>
                <a:spcPct val="20000"/>
              </a:spcBef>
              <a:spcAft>
                <a:spcPct val="0"/>
              </a:spcAft>
              <a:buClr>
                <a:schemeClr val="tx1"/>
              </a:buClr>
              <a:buFont typeface="Wingdings" pitchFamily="2" charset="2"/>
              <a:buChar char="§"/>
              <a:defRPr sz="1400">
                <a:solidFill>
                  <a:schemeClr val="tx2"/>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200">
                <a:solidFill>
                  <a:schemeClr val="tx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tx2"/>
                </a:solidFill>
                <a:latin typeface="Arial" charset="0"/>
                <a:ea typeface="+mn-ea"/>
                <a:cs typeface="+mn-cs"/>
              </a:defRPr>
            </a:lvl4pPr>
            <a:lvl5pPr marL="857250" indent="-115888" algn="l" rtl="0" eaLnBrk="1" fontAlgn="base" hangingPunct="1">
              <a:spcBef>
                <a:spcPct val="20000"/>
              </a:spcBef>
              <a:spcAft>
                <a:spcPct val="0"/>
              </a:spcAft>
              <a:buClr>
                <a:schemeClr val="tx1"/>
              </a:buClr>
              <a:defRPr sz="800">
                <a:solidFill>
                  <a:schemeClr val="tx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0" indent="0" algn="r">
              <a:lnSpc>
                <a:spcPct val="100000"/>
              </a:lnSpc>
              <a:spcBef>
                <a:spcPct val="0"/>
              </a:spcBef>
            </a:pPr>
            <a:fld id="{C264820E-7490-44DC-AF3F-7353347BA2E4}" type="datetime'''''''''''Fe''''''''''''''''''b'' ''’''''''1''4'''''''''''''">
              <a:rPr lang="en-US" sz="1000">
                <a:solidFill>
                  <a:schemeClr val="tx1"/>
                </a:solidFill>
                <a:latin typeface="Arial"/>
                <a:cs typeface="Arial"/>
                <a:sym typeface="Arial"/>
              </a:rPr>
              <a:pPr/>
              <a:t>Feb ’14</a:t>
            </a:fld>
            <a:endParaRPr lang="en-US" sz="1000" dirty="0">
              <a:solidFill>
                <a:schemeClr val="tx1"/>
              </a:solidFill>
              <a:latin typeface="Arial"/>
              <a:ea typeface="ＭＳ Ｐゴシック"/>
              <a:cs typeface="Arial"/>
              <a:sym typeface="Arial"/>
            </a:endParaRPr>
          </a:p>
        </p:txBody>
      </p:sp>
      <p:cxnSp>
        <p:nvCxnSpPr>
          <p:cNvPr id="108" name="Straight Connector 107"/>
          <p:cNvCxnSpPr/>
          <p:nvPr/>
        </p:nvCxnSpPr>
        <p:spPr bwMode="auto">
          <a:xfrm flipH="1">
            <a:off x="613302" y="3038475"/>
            <a:ext cx="3842309" cy="0"/>
          </a:xfrm>
          <a:prstGeom prst="line">
            <a:avLst/>
          </a:prstGeom>
          <a:solidFill>
            <a:schemeClr val="accent1"/>
          </a:solidFill>
          <a:ln w="19050" cap="flat" cmpd="sng" algn="ctr">
            <a:solidFill>
              <a:schemeClr val="accent1"/>
            </a:solidFill>
            <a:prstDash val="solid"/>
            <a:round/>
            <a:headEnd type="none" w="med" len="med"/>
            <a:tailEnd type="none" w="med" len="med"/>
          </a:ln>
          <a:effectLst/>
        </p:spPr>
      </p:cxnSp>
      <p:cxnSp>
        <p:nvCxnSpPr>
          <p:cNvPr id="109" name="Straight Connector 108"/>
          <p:cNvCxnSpPr/>
          <p:nvPr/>
        </p:nvCxnSpPr>
        <p:spPr bwMode="auto">
          <a:xfrm>
            <a:off x="624181" y="2890838"/>
            <a:ext cx="3842309" cy="0"/>
          </a:xfrm>
          <a:prstGeom prst="line">
            <a:avLst/>
          </a:prstGeom>
          <a:solidFill>
            <a:schemeClr val="accent1"/>
          </a:solidFill>
          <a:ln w="19050" cap="flat" cmpd="sng" algn="ctr">
            <a:solidFill>
              <a:srgbClr val="FFC000"/>
            </a:solidFill>
            <a:prstDash val="solid"/>
            <a:round/>
            <a:headEnd type="none" w="med" len="med"/>
            <a:tailEnd type="none" w="med" len="med"/>
          </a:ln>
          <a:effectLst/>
        </p:spPr>
      </p:cxnSp>
      <p:sp>
        <p:nvSpPr>
          <p:cNvPr id="110" name="TextBox 109"/>
          <p:cNvSpPr txBox="1"/>
          <p:nvPr/>
        </p:nvSpPr>
        <p:spPr>
          <a:xfrm>
            <a:off x="4471653" y="3033713"/>
            <a:ext cx="502920" cy="153888"/>
          </a:xfrm>
          <a:prstGeom prst="rect">
            <a:avLst/>
          </a:prstGeom>
          <a:noFill/>
        </p:spPr>
        <p:txBody>
          <a:bodyPr wrap="square" lIns="0" tIns="0" rIns="0" bIns="0" rtlCol="0">
            <a:spAutoFit/>
          </a:bodyPr>
          <a:lstStyle/>
          <a:p>
            <a:pPr algn="l">
              <a:lnSpc>
                <a:spcPct val="100000"/>
              </a:lnSpc>
            </a:pPr>
            <a:r>
              <a:rPr lang="en-US" b="1" dirty="0" smtClean="0">
                <a:solidFill>
                  <a:schemeClr val="accent1"/>
                </a:solidFill>
                <a:latin typeface="Arial" panose="020B0604020202020204" pitchFamily="34" charset="0"/>
                <a:cs typeface="Arial" panose="020B0604020202020204" pitchFamily="34" charset="0"/>
              </a:rPr>
              <a:t>-10%</a:t>
            </a:r>
            <a:endParaRPr lang="en-US" b="1" dirty="0">
              <a:solidFill>
                <a:schemeClr val="accent1"/>
              </a:solidFill>
              <a:latin typeface="Arial" panose="020B0604020202020204" pitchFamily="34" charset="0"/>
              <a:cs typeface="Arial" panose="020B0604020202020204" pitchFamily="34" charset="0"/>
            </a:endParaRPr>
          </a:p>
        </p:txBody>
      </p:sp>
      <p:sp>
        <p:nvSpPr>
          <p:cNvPr id="111" name="TextBox 110"/>
          <p:cNvSpPr txBox="1"/>
          <p:nvPr/>
        </p:nvSpPr>
        <p:spPr>
          <a:xfrm>
            <a:off x="4471653" y="2681288"/>
            <a:ext cx="502920" cy="153888"/>
          </a:xfrm>
          <a:prstGeom prst="rect">
            <a:avLst/>
          </a:prstGeom>
          <a:noFill/>
        </p:spPr>
        <p:txBody>
          <a:bodyPr wrap="square" lIns="0" tIns="0" rIns="0" bIns="0" rtlCol="0">
            <a:spAutoFit/>
          </a:bodyPr>
          <a:lstStyle/>
          <a:p>
            <a:pPr algn="l">
              <a:lnSpc>
                <a:spcPct val="100000"/>
              </a:lnSpc>
            </a:pPr>
            <a:r>
              <a:rPr lang="en-US" b="1" dirty="0">
                <a:solidFill>
                  <a:srgbClr val="FFC000"/>
                </a:solidFill>
                <a:latin typeface="Arial" panose="020B0604020202020204" pitchFamily="34" charset="0"/>
                <a:cs typeface="Arial" panose="020B0604020202020204" pitchFamily="34" charset="0"/>
              </a:rPr>
              <a:t>-</a:t>
            </a:r>
            <a:r>
              <a:rPr lang="en-US" b="1" dirty="0" smtClean="0">
                <a:solidFill>
                  <a:srgbClr val="FFC000"/>
                </a:solidFill>
                <a:latin typeface="Arial" panose="020B0604020202020204" pitchFamily="34" charset="0"/>
                <a:cs typeface="Arial" panose="020B0604020202020204" pitchFamily="34" charset="0"/>
              </a:rPr>
              <a:t>9%</a:t>
            </a:r>
            <a:endParaRPr lang="en-US" b="1" dirty="0">
              <a:solidFill>
                <a:srgbClr val="FFC000"/>
              </a:solidFill>
              <a:latin typeface="Arial" panose="020B0604020202020204" pitchFamily="34" charset="0"/>
              <a:cs typeface="Arial" panose="020B0604020202020204" pitchFamily="34" charset="0"/>
            </a:endParaRPr>
          </a:p>
        </p:txBody>
      </p:sp>
      <p:sp>
        <p:nvSpPr>
          <p:cNvPr id="103" name="Footnote"/>
          <p:cNvSpPr/>
          <p:nvPr/>
        </p:nvSpPr>
        <p:spPr bwMode="auto">
          <a:xfrm>
            <a:off x="1889851" y="6338685"/>
            <a:ext cx="6814003"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spAutoFit/>
          </a:bodyPr>
          <a:lstStyle/>
          <a:p>
            <a:pPr marL="0" lvl="1" algn="l">
              <a:lnSpc>
                <a:spcPct val="100000"/>
              </a:lnSpc>
              <a:spcBef>
                <a:spcPts val="0"/>
              </a:spcBef>
              <a:spcAft>
                <a:spcPts val="0"/>
              </a:spcAft>
            </a:pPr>
            <a:r>
              <a:rPr lang="en-US" sz="800" dirty="0">
                <a:sym typeface="Arial"/>
              </a:rPr>
              <a:t>Source: “2016 RAS non-CCAR-linked metrics - SBNA.xlsx” </a:t>
            </a:r>
          </a:p>
        </p:txBody>
      </p:sp>
    </p:spTree>
    <p:extLst>
      <p:ext uri="{BB962C8B-B14F-4D97-AF65-F5344CB8AC3E}">
        <p14:creationId xmlns:p14="http://schemas.microsoft.com/office/powerpoint/2010/main" val="28755510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GB" dirty="0" smtClean="0">
                <a:solidFill>
                  <a:srgbClr val="FF0000"/>
                </a:solidFill>
              </a:rPr>
              <a:t>6.</a:t>
            </a:r>
            <a:r>
              <a:rPr lang="en-GB" dirty="0" smtClean="0"/>
              <a:t> </a:t>
            </a:r>
            <a:r>
              <a:rPr lang="en-US" dirty="0"/>
              <a:t>Mark-to-market portfolio risk</a:t>
            </a:r>
            <a:endParaRPr lang="en-GB" b="0" dirty="0"/>
          </a:p>
        </p:txBody>
      </p:sp>
    </p:spTree>
    <p:extLst>
      <p:ext uri="{BB962C8B-B14F-4D97-AF65-F5344CB8AC3E}">
        <p14:creationId xmlns:p14="http://schemas.microsoft.com/office/powerpoint/2010/main" val="11073063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a:spLocks noGrp="1"/>
          </p:cNvSpPr>
          <p:nvPr>
            <p:ph sz="quarter" idx="11"/>
          </p:nvPr>
        </p:nvSpPr>
        <p:spPr>
          <a:xfrm>
            <a:off x="348437" y="452510"/>
            <a:ext cx="8666245" cy="435610"/>
          </a:xfrm>
        </p:spPr>
        <p:txBody>
          <a:bodyPr/>
          <a:lstStyle/>
          <a:p>
            <a:r>
              <a:rPr lang="en-US" dirty="0"/>
              <a:t>Risk taxonomy calibration approaches linked to risk objectives</a:t>
            </a:r>
            <a:endParaRPr lang="en-US" b="0" dirty="0">
              <a:solidFill>
                <a:schemeClr val="accent1"/>
              </a:solidFill>
            </a:endParaRPr>
          </a:p>
        </p:txBody>
      </p:sp>
      <p:sp>
        <p:nvSpPr>
          <p:cNvPr id="5" name="Text Box 75"/>
          <p:cNvSpPr txBox="1">
            <a:spLocks noChangeArrowheads="1"/>
          </p:cNvSpPr>
          <p:nvPr/>
        </p:nvSpPr>
        <p:spPr bwMode="gray">
          <a:xfrm>
            <a:off x="407540" y="98167"/>
            <a:ext cx="1412246" cy="184666"/>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none" lIns="0" tIns="0" rIns="0" bIns="0">
            <a:spAutoFit/>
          </a:bodyPr>
          <a:lstStyle/>
          <a:p>
            <a:pPr algn="l">
              <a:lnSpc>
                <a:spcPct val="100000"/>
              </a:lnSpc>
            </a:pPr>
            <a:r>
              <a:rPr lang="en-US" sz="1200" dirty="0">
                <a:solidFill>
                  <a:schemeClr val="bg1">
                    <a:lumMod val="50000"/>
                  </a:schemeClr>
                </a:solidFill>
              </a:rPr>
              <a:t>C</a:t>
            </a:r>
            <a:r>
              <a:rPr lang="en-US" sz="1200" dirty="0" smtClean="0">
                <a:solidFill>
                  <a:schemeClr val="bg1">
                    <a:lumMod val="50000"/>
                  </a:schemeClr>
                </a:solidFill>
              </a:rPr>
              <a:t>alibration approach</a:t>
            </a:r>
            <a:endParaRPr lang="en-US" sz="1200" dirty="0">
              <a:solidFill>
                <a:schemeClr val="bg1">
                  <a:lumMod val="50000"/>
                </a:schemeClr>
              </a:solidFill>
            </a:endParaRPr>
          </a:p>
        </p:txBody>
      </p:sp>
      <p:sp>
        <p:nvSpPr>
          <p:cNvPr id="6" name="Text Placeholder 2"/>
          <p:cNvSpPr txBox="1">
            <a:spLocks/>
          </p:cNvSpPr>
          <p:nvPr/>
        </p:nvSpPr>
        <p:spPr bwMode="auto">
          <a:xfrm>
            <a:off x="365760" y="1466434"/>
            <a:ext cx="2727831" cy="41096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0" indent="0" algn="l" rtl="0" eaLnBrk="1" fontAlgn="base" hangingPunct="1">
              <a:spcBef>
                <a:spcPts val="0"/>
              </a:spcBef>
              <a:spcAft>
                <a:spcPct val="0"/>
              </a:spcAft>
              <a:buNone/>
              <a:defRPr sz="1200" b="1">
                <a:solidFill>
                  <a:srgbClr val="FF0000"/>
                </a:solidFill>
                <a:latin typeface="+mj-lt"/>
                <a:ea typeface="+mn-ea"/>
                <a:cs typeface="+mn-cs"/>
              </a:defRPr>
            </a:lvl1pPr>
            <a:lvl2pPr marL="0" indent="0" algn="l" rtl="0" eaLnBrk="1" fontAlgn="base" hangingPunct="1">
              <a:lnSpc>
                <a:spcPct val="120000"/>
              </a:lnSpc>
              <a:spcBef>
                <a:spcPts val="0"/>
              </a:spcBef>
              <a:spcAft>
                <a:spcPct val="0"/>
              </a:spcAft>
              <a:buClr>
                <a:schemeClr val="tx1"/>
              </a:buClr>
              <a:buFont typeface="Wingdings" pitchFamily="2" charset="2"/>
              <a:buNone/>
              <a:defRPr sz="1200">
                <a:solidFill>
                  <a:srgbClr val="FF0000"/>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000">
                <a:solidFill>
                  <a:schemeClr val="accent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accent2"/>
                </a:solidFill>
                <a:latin typeface="Arial" charset="0"/>
                <a:ea typeface="+mn-ea"/>
                <a:cs typeface="+mn-cs"/>
              </a:defRPr>
            </a:lvl4pPr>
            <a:lvl5pPr marL="857250" indent="-115888" algn="l" rtl="0" eaLnBrk="1" fontAlgn="base" hangingPunct="1">
              <a:spcBef>
                <a:spcPct val="20000"/>
              </a:spcBef>
              <a:spcAft>
                <a:spcPct val="0"/>
              </a:spcAft>
              <a:buClr>
                <a:schemeClr val="tx1"/>
              </a:buClr>
              <a:defRPr sz="1000">
                <a:solidFill>
                  <a:schemeClr val="accent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US" sz="1400" dirty="0" smtClean="0">
                <a:latin typeface="Arial" charset="0"/>
                <a:ea typeface="ＭＳ Ｐゴシック"/>
              </a:rPr>
              <a:t>RAS </a:t>
            </a:r>
            <a:r>
              <a:rPr kumimoji="0" lang="en-US" sz="1400" b="1" i="0" u="none" strike="noStrike" kern="1200" cap="none" spc="0" normalizeH="0" baseline="0" noProof="0" dirty="0" smtClean="0">
                <a:ln>
                  <a:noFill/>
                </a:ln>
                <a:solidFill>
                  <a:srgbClr val="FF0000"/>
                </a:solidFill>
                <a:effectLst/>
                <a:uLnTx/>
                <a:uFillTx/>
                <a:latin typeface="Arial" charset="0"/>
                <a:ea typeface="ＭＳ Ｐゴシック"/>
              </a:rPr>
              <a:t>development process</a:t>
            </a:r>
            <a:endParaRPr kumimoji="0" lang="en-US" sz="1400" b="1" i="0" u="none" strike="noStrike" kern="1200" cap="none" spc="0" normalizeH="0" baseline="0" noProof="0" dirty="0">
              <a:ln>
                <a:noFill/>
              </a:ln>
              <a:solidFill>
                <a:srgbClr val="FF0000"/>
              </a:solidFill>
              <a:effectLst/>
              <a:uLnTx/>
              <a:uFillTx/>
              <a:latin typeface="Arial" charset="0"/>
              <a:ea typeface="ＭＳ Ｐゴシック"/>
            </a:endParaRPr>
          </a:p>
        </p:txBody>
      </p:sp>
      <p:sp>
        <p:nvSpPr>
          <p:cNvPr id="7" name="Text Placeholder 2"/>
          <p:cNvSpPr txBox="1">
            <a:spLocks/>
          </p:cNvSpPr>
          <p:nvPr/>
        </p:nvSpPr>
        <p:spPr bwMode="auto">
          <a:xfrm>
            <a:off x="3332105" y="1466434"/>
            <a:ext cx="5484564" cy="41096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0" indent="0" algn="l" rtl="0" eaLnBrk="1" fontAlgn="base" hangingPunct="1">
              <a:spcBef>
                <a:spcPts val="0"/>
              </a:spcBef>
              <a:spcAft>
                <a:spcPct val="0"/>
              </a:spcAft>
              <a:buNone/>
              <a:defRPr sz="1200" b="1">
                <a:solidFill>
                  <a:srgbClr val="FF0000"/>
                </a:solidFill>
                <a:latin typeface="+mj-lt"/>
                <a:ea typeface="+mn-ea"/>
                <a:cs typeface="+mn-cs"/>
              </a:defRPr>
            </a:lvl1pPr>
            <a:lvl2pPr marL="0" indent="0" algn="l" rtl="0" eaLnBrk="1" fontAlgn="base" hangingPunct="1">
              <a:lnSpc>
                <a:spcPct val="120000"/>
              </a:lnSpc>
              <a:spcBef>
                <a:spcPts val="0"/>
              </a:spcBef>
              <a:spcAft>
                <a:spcPct val="0"/>
              </a:spcAft>
              <a:buClr>
                <a:schemeClr val="tx1"/>
              </a:buClr>
              <a:buFont typeface="Wingdings" pitchFamily="2" charset="2"/>
              <a:buNone/>
              <a:defRPr sz="1200">
                <a:solidFill>
                  <a:srgbClr val="FF0000"/>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000">
                <a:solidFill>
                  <a:schemeClr val="accent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accent2"/>
                </a:solidFill>
                <a:latin typeface="Arial" charset="0"/>
                <a:ea typeface="+mn-ea"/>
                <a:cs typeface="+mn-cs"/>
              </a:defRPr>
            </a:lvl4pPr>
            <a:lvl5pPr marL="857250" indent="-115888" algn="l" rtl="0" eaLnBrk="1" fontAlgn="base" hangingPunct="1">
              <a:spcBef>
                <a:spcPct val="20000"/>
              </a:spcBef>
              <a:spcAft>
                <a:spcPct val="0"/>
              </a:spcAft>
              <a:buClr>
                <a:schemeClr val="tx1"/>
              </a:buClr>
              <a:defRPr sz="1000">
                <a:solidFill>
                  <a:schemeClr val="accent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US" sz="1400" dirty="0" smtClean="0">
                <a:latin typeface="Arial" charset="0"/>
                <a:ea typeface="ＭＳ Ｐゴシック"/>
              </a:rPr>
              <a:t>Anchor calibration approaches</a:t>
            </a:r>
            <a:endParaRPr kumimoji="0" lang="en-US" sz="1400" b="1" i="0" u="none" strike="noStrike" kern="1200" cap="none" spc="0" normalizeH="0" baseline="0" noProof="0" dirty="0">
              <a:ln>
                <a:noFill/>
              </a:ln>
              <a:solidFill>
                <a:srgbClr val="FF0000"/>
              </a:solidFill>
              <a:effectLst/>
              <a:uLnTx/>
              <a:uFillTx/>
              <a:latin typeface="Arial" charset="0"/>
              <a:ea typeface="ＭＳ Ｐゴシック"/>
            </a:endParaRPr>
          </a:p>
        </p:txBody>
      </p:sp>
      <p:graphicFrame>
        <p:nvGraphicFramePr>
          <p:cNvPr id="8" name="Table 7"/>
          <p:cNvGraphicFramePr>
            <a:graphicFrameLocks noGrp="1"/>
          </p:cNvGraphicFramePr>
          <p:nvPr>
            <p:extLst>
              <p:ext uri="{D42A27DB-BD31-4B8C-83A1-F6EECF244321}">
                <p14:modId xmlns:p14="http://schemas.microsoft.com/office/powerpoint/2010/main" val="4038263504"/>
              </p:ext>
            </p:extLst>
          </p:nvPr>
        </p:nvGraphicFramePr>
        <p:xfrm>
          <a:off x="3332104" y="1842426"/>
          <a:ext cx="5915083" cy="3989131"/>
        </p:xfrm>
        <a:graphic>
          <a:graphicData uri="http://schemas.openxmlformats.org/drawingml/2006/table">
            <a:tbl>
              <a:tblPr firstRow="1" bandRow="1">
                <a:tableStyleId>{839DD9DD-9E6C-4910-8AC0-68ADFF6A6AFC}</a:tableStyleId>
              </a:tblPr>
              <a:tblGrid>
                <a:gridCol w="1487297"/>
                <a:gridCol w="2052008"/>
                <a:gridCol w="2375778"/>
              </a:tblGrid>
              <a:tr h="284938">
                <a:tc>
                  <a:txBody>
                    <a:bodyPr/>
                    <a:lstStyle/>
                    <a:p>
                      <a:r>
                        <a:rPr lang="en-US" sz="1200" b="1" dirty="0" smtClean="0">
                          <a:solidFill>
                            <a:srgbClr val="FF0000"/>
                          </a:solidFill>
                          <a:latin typeface="Arial" panose="020B0604020202020204" pitchFamily="34" charset="0"/>
                          <a:cs typeface="Arial" panose="020B0604020202020204" pitchFamily="34" charset="0"/>
                        </a:rPr>
                        <a:t>Anchor</a:t>
                      </a:r>
                    </a:p>
                  </a:txBody>
                  <a:tcPr anchor="b">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1" kern="1200" baseline="0" dirty="0" smtClean="0">
                          <a:solidFill>
                            <a:srgbClr val="FF0000"/>
                          </a:solidFill>
                          <a:latin typeface="Arial" panose="020B0604020202020204" pitchFamily="34" charset="0"/>
                          <a:ea typeface="+mn-ea"/>
                          <a:cs typeface="Arial" panose="020B0604020202020204" pitchFamily="34" charset="0"/>
                        </a:rPr>
                        <a:t>Calibration approach</a:t>
                      </a:r>
                      <a:endParaRPr lang="en-US" sz="1200" b="1" kern="1200" dirty="0" smtClean="0">
                        <a:solidFill>
                          <a:srgbClr val="FF0000"/>
                        </a:solidFill>
                        <a:latin typeface="Arial" panose="020B0604020202020204" pitchFamily="34" charset="0"/>
                        <a:ea typeface="+mn-ea"/>
                        <a:cs typeface="Arial" panose="020B0604020202020204" pitchFamily="34" charset="0"/>
                      </a:endParaRPr>
                    </a:p>
                  </a:txBody>
                  <a:tcPr anchor="b">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1" kern="1200" dirty="0" smtClean="0">
                          <a:solidFill>
                            <a:srgbClr val="FF0000"/>
                          </a:solidFill>
                          <a:latin typeface="Arial" panose="020B0604020202020204" pitchFamily="34" charset="0"/>
                          <a:ea typeface="+mn-ea"/>
                          <a:cs typeface="Arial" panose="020B0604020202020204" pitchFamily="34" charset="0"/>
                        </a:rPr>
                        <a:t>Applicable</a:t>
                      </a:r>
                      <a:r>
                        <a:rPr lang="en-US" sz="1200" b="1" kern="1200" baseline="0" dirty="0" smtClean="0">
                          <a:solidFill>
                            <a:srgbClr val="FF0000"/>
                          </a:solidFill>
                          <a:latin typeface="Arial" panose="020B0604020202020204" pitchFamily="34" charset="0"/>
                          <a:ea typeface="+mn-ea"/>
                          <a:cs typeface="Arial" panose="020B0604020202020204" pitchFamily="34" charset="0"/>
                        </a:rPr>
                        <a:t> risk taxonomy</a:t>
                      </a:r>
                      <a:endParaRPr lang="en-US" sz="1200" b="1" kern="1200" dirty="0" smtClean="0">
                        <a:solidFill>
                          <a:srgbClr val="FF0000"/>
                        </a:solidFill>
                        <a:latin typeface="Arial" panose="020B0604020202020204" pitchFamily="34" charset="0"/>
                        <a:ea typeface="+mn-ea"/>
                        <a:cs typeface="Arial" panose="020B0604020202020204" pitchFamily="34" charset="0"/>
                      </a:endParaRPr>
                    </a:p>
                  </a:txBody>
                  <a:tcPr anchor="b">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r>
              <a:tr h="1234731">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1" dirty="0" smtClean="0">
                          <a:solidFill>
                            <a:schemeClr val="tx1"/>
                          </a:solidFill>
                          <a:latin typeface="Arial" panose="020B0604020202020204" pitchFamily="34" charset="0"/>
                          <a:cs typeface="Arial" panose="020B0604020202020204" pitchFamily="34" charset="0"/>
                        </a:rPr>
                        <a:t>Existing management limits</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i="0" kern="1200" dirty="0" smtClean="0">
                        <a:solidFill>
                          <a:schemeClr val="tx1"/>
                        </a:solidFill>
                        <a:effectLst/>
                        <a:latin typeface="Arial" panose="020B0604020202020204" pitchFamily="34" charset="0"/>
                        <a:ea typeface="+mn-ea"/>
                        <a:cs typeface="Arial" panose="020B0604020202020204" pitchFamily="34" charset="0"/>
                      </a:endParaRPr>
                    </a:p>
                  </a:txBody>
                  <a:tcP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i="0" kern="1200" dirty="0" smtClean="0">
                          <a:solidFill>
                            <a:schemeClr val="tx1"/>
                          </a:solidFill>
                          <a:effectLst/>
                          <a:latin typeface="Arial" panose="020B0604020202020204" pitchFamily="34" charset="0"/>
                          <a:ea typeface="+mn-ea"/>
                          <a:cs typeface="Arial" panose="020B0604020202020204" pitchFamily="34" charset="0"/>
                        </a:rPr>
                        <a:t>Align anchor to other limits codified in policies or management practices to ensure consistency across the organization</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b="0" kern="1200" dirty="0" smtClean="0">
                        <a:solidFill>
                          <a:schemeClr val="tx1"/>
                        </a:solidFill>
                        <a:latin typeface="Arial" panose="020B0604020202020204" pitchFamily="34" charset="0"/>
                        <a:ea typeface="+mn-ea"/>
                        <a:cs typeface="Arial" panose="020B0604020202020204" pitchFamily="34" charset="0"/>
                      </a:endParaRPr>
                    </a:p>
                  </a:txBody>
                  <a:tcP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119063" lvl="0" indent="-119063">
                        <a:buFont typeface="Arial" panose="020B0604020202020204" pitchFamily="34" charset="0"/>
                        <a:buChar char="•"/>
                      </a:pPr>
                      <a:r>
                        <a:rPr lang="en-US" sz="1200" dirty="0" smtClean="0">
                          <a:latin typeface="Arial" panose="020B0604020202020204" pitchFamily="34" charset="0"/>
                          <a:cs typeface="Arial" panose="020B0604020202020204" pitchFamily="34" charset="0"/>
                        </a:rPr>
                        <a:t>Capital adequacy (ratios)</a:t>
                      </a:r>
                      <a:endParaRPr lang="en-US" sz="1200" baseline="0" dirty="0" smtClean="0">
                        <a:latin typeface="Arial" panose="020B0604020202020204" pitchFamily="34" charset="0"/>
                        <a:cs typeface="Arial" panose="020B0604020202020204" pitchFamily="34" charset="0"/>
                      </a:endParaRPr>
                    </a:p>
                    <a:p>
                      <a:pPr marL="119063" marR="0" lvl="0" indent="-119063"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aseline="0" dirty="0" smtClean="0">
                          <a:solidFill>
                            <a:schemeClr val="tx1"/>
                          </a:solidFill>
                          <a:latin typeface="Arial" panose="020B0604020202020204" pitchFamily="34" charset="0"/>
                          <a:cs typeface="Arial" panose="020B0604020202020204" pitchFamily="34" charset="0"/>
                        </a:rPr>
                        <a:t>Liquidity risk</a:t>
                      </a:r>
                    </a:p>
                    <a:p>
                      <a:pPr marL="119063" lvl="0" indent="-119063" algn="l" defTabSz="457200" rtl="0" eaLnBrk="1" latinLnBrk="0" hangingPunct="1">
                        <a:buFont typeface="Arial" panose="020B0604020202020204" pitchFamily="34" charset="0"/>
                        <a:buChar char="•"/>
                      </a:pPr>
                      <a:r>
                        <a:rPr lang="en-US" sz="1200" kern="1200" baseline="0" dirty="0" smtClean="0">
                          <a:solidFill>
                            <a:schemeClr val="tx1"/>
                          </a:solidFill>
                          <a:latin typeface="Arial" panose="020B0604020202020204" pitchFamily="34" charset="0"/>
                          <a:ea typeface="+mn-ea"/>
                          <a:cs typeface="Arial" panose="020B0604020202020204" pitchFamily="34" charset="0"/>
                        </a:rPr>
                        <a:t>Interest rate risk</a:t>
                      </a:r>
                    </a:p>
                    <a:p>
                      <a:pPr marL="119063" marR="0" lvl="0" indent="-119063"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latin typeface="Arial" panose="020B0604020202020204" pitchFamily="34" charset="0"/>
                          <a:ea typeface="+mn-ea"/>
                          <a:cs typeface="Arial" panose="020B0604020202020204" pitchFamily="34" charset="0"/>
                        </a:rPr>
                        <a:t>Compliance risk (MRIAs)</a:t>
                      </a:r>
                    </a:p>
                    <a:p>
                      <a:pPr marL="119063" marR="0" lvl="0" indent="-119063"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latin typeface="Arial" panose="020B0604020202020204" pitchFamily="34" charset="0"/>
                          <a:ea typeface="+mn-ea"/>
                          <a:cs typeface="Arial" panose="020B0604020202020204" pitchFamily="34" charset="0"/>
                        </a:rPr>
                        <a:t>Model risk</a:t>
                      </a:r>
                    </a:p>
                    <a:p>
                      <a:pPr marL="119063" marR="0" lvl="0" indent="-119063"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smtClean="0">
                        <a:solidFill>
                          <a:schemeClr val="tx1"/>
                        </a:solidFill>
                        <a:latin typeface="Arial" panose="020B0604020202020204" pitchFamily="34" charset="0"/>
                        <a:ea typeface="+mn-ea"/>
                        <a:cs typeface="Arial" panose="020B0604020202020204" pitchFamily="34" charset="0"/>
                      </a:endParaRPr>
                    </a:p>
                  </a:txBody>
                  <a:tcP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r>
              <a:tr h="1234731">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1" kern="1200" baseline="0" dirty="0" smtClean="0">
                          <a:solidFill>
                            <a:schemeClr val="tx1"/>
                          </a:solidFill>
                          <a:latin typeface="Arial" panose="020B0604020202020204" pitchFamily="34" charset="0"/>
                          <a:ea typeface="+mn-ea"/>
                          <a:cs typeface="Arial" panose="020B0604020202020204" pitchFamily="34" charset="0"/>
                        </a:rPr>
                        <a:t>Model p</a:t>
                      </a:r>
                      <a:r>
                        <a:rPr lang="en-US" sz="1200" b="1" kern="1200" dirty="0" smtClean="0">
                          <a:solidFill>
                            <a:schemeClr val="tx1"/>
                          </a:solidFill>
                          <a:latin typeface="Arial" panose="020B0604020202020204" pitchFamily="34" charset="0"/>
                          <a:ea typeface="+mn-ea"/>
                          <a:cs typeface="Arial" panose="020B0604020202020204" pitchFamily="34" charset="0"/>
                        </a:rPr>
                        <a:t>rojections</a:t>
                      </a:r>
                      <a:endParaRPr lang="en-US" sz="1200" i="0" kern="1200" dirty="0" smtClean="0">
                        <a:solidFill>
                          <a:schemeClr val="tx1"/>
                        </a:solidFill>
                        <a:effectLst/>
                        <a:latin typeface="Arial" panose="020B0604020202020204" pitchFamily="34" charset="0"/>
                        <a:ea typeface="+mn-ea"/>
                        <a:cs typeface="Arial" panose="020B0604020202020204" pitchFamily="34" charset="0"/>
                      </a:endParaRPr>
                    </a:p>
                  </a:txBody>
                  <a:tcP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kern="1200" baseline="0" dirty="0" smtClean="0">
                          <a:solidFill>
                            <a:schemeClr val="tx1"/>
                          </a:solidFill>
                          <a:latin typeface="Arial" panose="020B0604020202020204" pitchFamily="34" charset="0"/>
                          <a:ea typeface="+mn-ea"/>
                          <a:cs typeface="Arial" panose="020B0604020202020204" pitchFamily="34" charset="0"/>
                        </a:rPr>
                        <a:t>Set anchors based on outputs of CCAR and other business models, applying </a:t>
                      </a:r>
                      <a:r>
                        <a:rPr lang="en-US" sz="1200" b="0" kern="1200" dirty="0" smtClean="0">
                          <a:solidFill>
                            <a:schemeClr val="tx1"/>
                          </a:solidFill>
                          <a:latin typeface="Arial" panose="020B0604020202020204" pitchFamily="34" charset="0"/>
                          <a:ea typeface="+mn-ea"/>
                          <a:cs typeface="Arial" panose="020B0604020202020204" pitchFamily="34" charset="0"/>
                        </a:rPr>
                        <a:t>adjustments</a:t>
                      </a:r>
                      <a:r>
                        <a:rPr lang="en-US" sz="1200" b="0" kern="1200" baseline="0" dirty="0" smtClean="0">
                          <a:solidFill>
                            <a:schemeClr val="tx1"/>
                          </a:solidFill>
                          <a:latin typeface="Arial" panose="020B0604020202020204" pitchFamily="34" charset="0"/>
                          <a:ea typeface="+mn-ea"/>
                          <a:cs typeface="Arial" panose="020B0604020202020204" pitchFamily="34" charset="0"/>
                        </a:rPr>
                        <a:t> based on management review</a:t>
                      </a:r>
                      <a:endParaRPr lang="en-US" sz="1200" b="0" kern="1200" dirty="0" smtClean="0">
                        <a:solidFill>
                          <a:schemeClr val="tx1"/>
                        </a:solidFill>
                        <a:latin typeface="Arial" panose="020B0604020202020204" pitchFamily="34" charset="0"/>
                        <a:ea typeface="+mn-ea"/>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b="0" kern="1200" dirty="0" smtClean="0">
                        <a:solidFill>
                          <a:schemeClr val="tx1"/>
                        </a:solidFill>
                        <a:latin typeface="Arial" panose="020B0604020202020204" pitchFamily="34" charset="0"/>
                        <a:ea typeface="+mn-ea"/>
                        <a:cs typeface="Arial" panose="020B0604020202020204" pitchFamily="34" charset="0"/>
                      </a:endParaRPr>
                    </a:p>
                  </a:txBody>
                  <a:tcP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119063" marR="0" indent="-119063"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kern="1200" dirty="0" smtClean="0">
                          <a:solidFill>
                            <a:schemeClr val="tx1"/>
                          </a:solidFill>
                          <a:latin typeface="Arial" panose="020B0604020202020204" pitchFamily="34" charset="0"/>
                          <a:ea typeface="+mn-ea"/>
                          <a:cs typeface="Arial" panose="020B0604020202020204" pitchFamily="34" charset="0"/>
                        </a:rPr>
                        <a:t>Capital adequacy (other)</a:t>
                      </a:r>
                    </a:p>
                    <a:p>
                      <a:pPr marL="119063" marR="0" indent="-119063"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kern="1200" dirty="0" smtClean="0">
                          <a:solidFill>
                            <a:schemeClr val="tx1"/>
                          </a:solidFill>
                          <a:latin typeface="Arial" panose="020B0604020202020204" pitchFamily="34" charset="0"/>
                          <a:ea typeface="+mn-ea"/>
                          <a:cs typeface="Arial" panose="020B0604020202020204" pitchFamily="34" charset="0"/>
                        </a:rPr>
                        <a:t>Credit risk (losses)</a:t>
                      </a:r>
                      <a:endParaRPr lang="en-US" sz="1200" b="0" kern="1200" baseline="0" dirty="0" smtClean="0">
                        <a:solidFill>
                          <a:schemeClr val="tx1"/>
                        </a:solidFill>
                        <a:latin typeface="Arial" panose="020B0604020202020204" pitchFamily="34" charset="0"/>
                        <a:ea typeface="+mn-ea"/>
                        <a:cs typeface="Arial" panose="020B0604020202020204" pitchFamily="34" charset="0"/>
                      </a:endParaRPr>
                    </a:p>
                  </a:txBody>
                  <a:tcP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r>
              <a:tr h="1234731">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1" dirty="0" smtClean="0">
                          <a:solidFill>
                            <a:schemeClr val="tx1"/>
                          </a:solidFill>
                          <a:latin typeface="Arial" panose="020B0604020202020204" pitchFamily="34" charset="0"/>
                          <a:cs typeface="Arial" panose="020B0604020202020204" pitchFamily="34" charset="0"/>
                        </a:rPr>
                        <a:t>Historical</a:t>
                      </a:r>
                      <a:r>
                        <a:rPr lang="en-US" sz="1200" b="1" baseline="0" dirty="0" smtClean="0">
                          <a:solidFill>
                            <a:schemeClr val="tx1"/>
                          </a:solidFill>
                          <a:latin typeface="Arial" panose="020B0604020202020204" pitchFamily="34" charset="0"/>
                          <a:cs typeface="Arial" panose="020B0604020202020204" pitchFamily="34" charset="0"/>
                        </a:rPr>
                        <a:t> benchmarks</a:t>
                      </a:r>
                      <a:endParaRPr lang="en-US" sz="1200" i="0" kern="1200" dirty="0" smtClean="0">
                        <a:solidFill>
                          <a:schemeClr val="tx1"/>
                        </a:solidFill>
                        <a:effectLst/>
                        <a:latin typeface="Arial" panose="020B0604020202020204" pitchFamily="34" charset="0"/>
                        <a:ea typeface="+mn-ea"/>
                        <a:cs typeface="Arial" panose="020B0604020202020204" pitchFamily="34" charset="0"/>
                      </a:endParaRPr>
                    </a:p>
                  </a:txBody>
                  <a:tcP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dirty="0" smtClean="0">
                          <a:solidFill>
                            <a:schemeClr val="tx1"/>
                          </a:solidFill>
                          <a:latin typeface="Arial" panose="020B0604020202020204" pitchFamily="34" charset="0"/>
                          <a:cs typeface="Arial" panose="020B0604020202020204" pitchFamily="34" charset="0"/>
                        </a:rPr>
                        <a:t>Leverage management expertise, supported by comparison to internal</a:t>
                      </a:r>
                      <a:r>
                        <a:rPr lang="en-US" sz="1200" b="0" baseline="0" dirty="0" smtClean="0">
                          <a:solidFill>
                            <a:schemeClr val="tx1"/>
                          </a:solidFill>
                          <a:latin typeface="Arial" panose="020B0604020202020204" pitchFamily="34" charset="0"/>
                          <a:cs typeface="Arial" panose="020B0604020202020204" pitchFamily="34" charset="0"/>
                        </a:rPr>
                        <a:t> and external data, where available</a:t>
                      </a:r>
                      <a:endParaRPr lang="en-US" sz="1200" b="0" dirty="0" smtClean="0">
                        <a:solidFill>
                          <a:schemeClr val="tx1"/>
                        </a:solidFill>
                        <a:latin typeface="Arial" panose="020B0604020202020204" pitchFamily="34" charset="0"/>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b="0" kern="1200" dirty="0" smtClean="0">
                        <a:solidFill>
                          <a:schemeClr val="tx1"/>
                        </a:solidFill>
                        <a:latin typeface="Arial" panose="020B0604020202020204" pitchFamily="34" charset="0"/>
                        <a:ea typeface="+mn-ea"/>
                        <a:cs typeface="Arial" panose="020B0604020202020204" pitchFamily="34" charset="0"/>
                      </a:endParaRPr>
                    </a:p>
                  </a:txBody>
                  <a:tcP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119063" marR="0" indent="-119063"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kern="1200" dirty="0" smtClean="0">
                          <a:solidFill>
                            <a:schemeClr val="tx1"/>
                          </a:solidFill>
                          <a:latin typeface="Arial" panose="020B0604020202020204" pitchFamily="34" charset="0"/>
                          <a:ea typeface="+mn-ea"/>
                          <a:cs typeface="Arial" panose="020B0604020202020204" pitchFamily="34" charset="0"/>
                        </a:rPr>
                        <a:t>Credit risk (concentration)</a:t>
                      </a:r>
                      <a:r>
                        <a:rPr lang="en-US" sz="1200" b="0" kern="1200" baseline="30000" dirty="0" smtClean="0">
                          <a:solidFill>
                            <a:schemeClr val="tx1"/>
                          </a:solidFill>
                          <a:latin typeface="Arial" panose="020B0604020202020204" pitchFamily="34" charset="0"/>
                          <a:ea typeface="+mn-ea"/>
                          <a:cs typeface="Arial" panose="020B0604020202020204" pitchFamily="34" charset="0"/>
                        </a:rPr>
                        <a:t> 1</a:t>
                      </a:r>
                      <a:endParaRPr lang="en-US" sz="1200" b="0" kern="1200" dirty="0" smtClean="0">
                        <a:solidFill>
                          <a:schemeClr val="tx1"/>
                        </a:solidFill>
                        <a:latin typeface="Arial" panose="020B0604020202020204" pitchFamily="34" charset="0"/>
                        <a:ea typeface="+mn-ea"/>
                        <a:cs typeface="Arial" panose="020B0604020202020204" pitchFamily="34" charset="0"/>
                      </a:endParaRPr>
                    </a:p>
                    <a:p>
                      <a:pPr marL="119063" lvl="0" indent="-119063" algn="l" defTabSz="457200" rtl="0" eaLnBrk="1" latinLnBrk="0" hangingPunct="1">
                        <a:buFont typeface="Arial" panose="020B0604020202020204" pitchFamily="34" charset="0"/>
                        <a:buChar char="•"/>
                      </a:pPr>
                      <a:r>
                        <a:rPr lang="en-US" sz="1200" kern="1200" baseline="0" dirty="0" smtClean="0">
                          <a:solidFill>
                            <a:schemeClr val="tx1"/>
                          </a:solidFill>
                          <a:latin typeface="Arial" panose="020B0604020202020204" pitchFamily="34" charset="0"/>
                          <a:ea typeface="+mn-ea"/>
                          <a:cs typeface="Arial" panose="020B0604020202020204" pitchFamily="34" charset="0"/>
                        </a:rPr>
                        <a:t>Mark-to-market risk</a:t>
                      </a:r>
                    </a:p>
                    <a:p>
                      <a:pPr marL="119063" marR="0" indent="-119063"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latin typeface="Arial" panose="020B0604020202020204" pitchFamily="34" charset="0"/>
                          <a:ea typeface="+mn-ea"/>
                          <a:cs typeface="Arial" panose="020B0604020202020204" pitchFamily="34" charset="0"/>
                        </a:rPr>
                        <a:t>Operational risk</a:t>
                      </a:r>
                    </a:p>
                    <a:p>
                      <a:pPr marL="119063" marR="0" lvl="0" indent="-119063"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latin typeface="Arial" panose="020B0604020202020204" pitchFamily="34" charset="0"/>
                          <a:ea typeface="+mn-ea"/>
                          <a:cs typeface="Arial" panose="020B0604020202020204" pitchFamily="34" charset="0"/>
                        </a:rPr>
                        <a:t>Compliance risk (Other)</a:t>
                      </a:r>
                    </a:p>
                  </a:txBody>
                  <a:tcP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bl>
          </a:graphicData>
        </a:graphic>
      </p:graphicFrame>
      <p:sp>
        <p:nvSpPr>
          <p:cNvPr id="9" name="AutoShape 5"/>
          <p:cNvSpPr>
            <a:spLocks noChangeArrowheads="1"/>
          </p:cNvSpPr>
          <p:nvPr/>
        </p:nvSpPr>
        <p:spPr bwMode="gray">
          <a:xfrm rot="5400000">
            <a:off x="971642" y="1515122"/>
            <a:ext cx="1058400" cy="1782954"/>
          </a:xfrm>
          <a:prstGeom prst="homePlate">
            <a:avLst>
              <a:gd name="adj" fmla="val 15458"/>
            </a:avLst>
          </a:prstGeom>
          <a:solidFill>
            <a:schemeClr val="bg1"/>
          </a:solidFill>
          <a:ln w="12700">
            <a:solidFill>
              <a:schemeClr val="bg2"/>
            </a:solidFill>
            <a:miter lim="800000"/>
            <a:headEnd/>
            <a:tailEnd/>
          </a:ln>
          <a:effectLst/>
          <a:extLst/>
        </p:spPr>
        <p:txBody>
          <a:bodyPr rot="10800000" vert="vert" lIns="72000" tIns="72000" rIns="72000" bIns="72000" anchor="ctr" anchorCtr="1">
            <a:noAutofit/>
          </a:bodyPr>
          <a:lstStyle/>
          <a:p>
            <a:pPr eaLnBrk="0" hangingPunct="0">
              <a:lnSpc>
                <a:spcPct val="100000"/>
              </a:lnSpc>
            </a:pPr>
            <a:r>
              <a:rPr lang="en-GB" altLang="zh-CN" sz="1100" b="1" dirty="0">
                <a:latin typeface="Arial" panose="020B0604020202020204" pitchFamily="34" charset="0"/>
                <a:cs typeface="Arial" panose="020B0604020202020204" pitchFamily="34" charset="0"/>
              </a:rPr>
              <a:t>Set SHUSA and SBNA RAS objectives</a:t>
            </a:r>
          </a:p>
        </p:txBody>
      </p:sp>
      <p:sp>
        <p:nvSpPr>
          <p:cNvPr id="11" name="AutoShape 2"/>
          <p:cNvSpPr>
            <a:spLocks noChangeArrowheads="1"/>
          </p:cNvSpPr>
          <p:nvPr/>
        </p:nvSpPr>
        <p:spPr bwMode="gray">
          <a:xfrm rot="5400000">
            <a:off x="971642" y="4410881"/>
            <a:ext cx="1058400" cy="1782954"/>
          </a:xfrm>
          <a:prstGeom prst="chevron">
            <a:avLst>
              <a:gd name="adj" fmla="val 15458"/>
            </a:avLst>
          </a:prstGeom>
          <a:solidFill>
            <a:schemeClr val="bg1"/>
          </a:solidFill>
          <a:ln w="12700">
            <a:solidFill>
              <a:schemeClr val="bg2"/>
            </a:solidFill>
            <a:miter lim="800000"/>
            <a:headEnd/>
            <a:tailEnd/>
          </a:ln>
          <a:effectLst/>
          <a:extLst/>
        </p:spPr>
        <p:txBody>
          <a:bodyPr rot="10800000" vert="vert" lIns="72000" tIns="72000" rIns="72000" bIns="72000" anchor="ctr" anchorCtr="1">
            <a:noAutofit/>
          </a:bodyPr>
          <a:lstStyle/>
          <a:p>
            <a:pPr marL="3175" algn="ctr" eaLnBrk="0" hangingPunct="0">
              <a:lnSpc>
                <a:spcPct val="100000"/>
              </a:lnSpc>
            </a:pPr>
            <a:r>
              <a:rPr lang="en-GB" altLang="zh-CN" sz="1100" b="1" dirty="0" smtClean="0">
                <a:latin typeface="Arial" panose="020B0604020202020204" pitchFamily="34" charset="0"/>
                <a:ea typeface="+mj-ea"/>
                <a:cs typeface="Arial" panose="020B0604020202020204" pitchFamily="34" charset="0"/>
              </a:rPr>
              <a:t>Review and apply management adjustments</a:t>
            </a:r>
            <a:endParaRPr lang="en-GB" altLang="zh-CN" sz="1100" b="1" dirty="0">
              <a:latin typeface="Arial" panose="020B0604020202020204" pitchFamily="34" charset="0"/>
              <a:ea typeface="+mj-ea"/>
              <a:cs typeface="Arial" panose="020B0604020202020204" pitchFamily="34" charset="0"/>
            </a:endParaRPr>
          </a:p>
        </p:txBody>
      </p:sp>
      <p:sp>
        <p:nvSpPr>
          <p:cNvPr id="12" name="AutoShape 3"/>
          <p:cNvSpPr>
            <a:spLocks noChangeArrowheads="1"/>
          </p:cNvSpPr>
          <p:nvPr/>
        </p:nvSpPr>
        <p:spPr bwMode="gray">
          <a:xfrm rot="5400000">
            <a:off x="971642" y="3445628"/>
            <a:ext cx="1058400" cy="1782954"/>
          </a:xfrm>
          <a:prstGeom prst="chevron">
            <a:avLst>
              <a:gd name="adj" fmla="val 15458"/>
            </a:avLst>
          </a:prstGeom>
          <a:solidFill>
            <a:schemeClr val="bg1"/>
          </a:solidFill>
          <a:ln w="12700">
            <a:solidFill>
              <a:schemeClr val="bg2"/>
            </a:solidFill>
            <a:miter lim="800000"/>
            <a:headEnd/>
            <a:tailEnd/>
          </a:ln>
          <a:effectLst/>
          <a:extLst/>
        </p:spPr>
        <p:txBody>
          <a:bodyPr rot="10800000" vert="vert" lIns="72000" tIns="72000" rIns="72000" bIns="72000" anchor="ctr" anchorCtr="1">
            <a:noAutofit/>
          </a:bodyPr>
          <a:lstStyle/>
          <a:p>
            <a:pPr marL="3175" algn="ctr" eaLnBrk="0" hangingPunct="0">
              <a:lnSpc>
                <a:spcPct val="100000"/>
              </a:lnSpc>
            </a:pPr>
            <a:r>
              <a:rPr lang="en-GB" altLang="zh-CN" sz="1100" b="1" dirty="0" smtClean="0">
                <a:solidFill>
                  <a:srgbClr val="FF0000"/>
                </a:solidFill>
                <a:latin typeface="Arial" panose="020B0604020202020204" pitchFamily="34" charset="0"/>
                <a:ea typeface="+mj-ea"/>
                <a:cs typeface="Arial" panose="020B0604020202020204" pitchFamily="34" charset="0"/>
              </a:rPr>
              <a:t>Calibrate anchor points for metric limits</a:t>
            </a:r>
            <a:endParaRPr lang="en-GB" altLang="zh-CN" sz="1100" b="1" dirty="0">
              <a:solidFill>
                <a:srgbClr val="FF0000"/>
              </a:solidFill>
              <a:latin typeface="Arial" panose="020B0604020202020204" pitchFamily="34" charset="0"/>
              <a:ea typeface="+mj-ea"/>
              <a:cs typeface="Arial" panose="020B0604020202020204" pitchFamily="34" charset="0"/>
            </a:endParaRPr>
          </a:p>
        </p:txBody>
      </p:sp>
      <p:sp>
        <p:nvSpPr>
          <p:cNvPr id="13" name="AutoShape 4"/>
          <p:cNvSpPr>
            <a:spLocks noChangeArrowheads="1"/>
          </p:cNvSpPr>
          <p:nvPr/>
        </p:nvSpPr>
        <p:spPr bwMode="gray">
          <a:xfrm rot="5400000">
            <a:off x="971642" y="2480375"/>
            <a:ext cx="1058400" cy="1782954"/>
          </a:xfrm>
          <a:prstGeom prst="chevron">
            <a:avLst>
              <a:gd name="adj" fmla="val 15458"/>
            </a:avLst>
          </a:prstGeom>
          <a:solidFill>
            <a:schemeClr val="bg1"/>
          </a:solidFill>
          <a:ln w="12700">
            <a:solidFill>
              <a:schemeClr val="bg2"/>
            </a:solidFill>
            <a:miter lim="800000"/>
            <a:headEnd/>
            <a:tailEnd/>
          </a:ln>
          <a:effectLst/>
          <a:extLst/>
        </p:spPr>
        <p:txBody>
          <a:bodyPr rot="10800000" vert="vert" lIns="72000" tIns="72000" rIns="72000" bIns="72000" anchor="ctr" anchorCtr="1">
            <a:noAutofit/>
          </a:bodyPr>
          <a:lstStyle/>
          <a:p>
            <a:pPr marL="3175" algn="ctr" eaLnBrk="0" hangingPunct="0">
              <a:lnSpc>
                <a:spcPct val="100000"/>
              </a:lnSpc>
            </a:pPr>
            <a:r>
              <a:rPr lang="en-GB" altLang="zh-CN" sz="1100" b="1" dirty="0" smtClean="0">
                <a:latin typeface="Arial" panose="020B0604020202020204" pitchFamily="34" charset="0"/>
                <a:ea typeface="+mj-ea"/>
                <a:cs typeface="Arial" panose="020B0604020202020204" pitchFamily="34" charset="0"/>
              </a:rPr>
              <a:t>Identify metrics to track objectives at SHUSA and SBNA level</a:t>
            </a:r>
            <a:endParaRPr lang="en-GB" altLang="zh-CN" sz="1100" b="1" dirty="0">
              <a:latin typeface="Arial" panose="020B0604020202020204" pitchFamily="34" charset="0"/>
              <a:ea typeface="+mj-ea"/>
              <a:cs typeface="Arial" panose="020B0604020202020204" pitchFamily="34" charset="0"/>
            </a:endParaRPr>
          </a:p>
        </p:txBody>
      </p:sp>
      <p:sp>
        <p:nvSpPr>
          <p:cNvPr id="14" name="Right Brace 13"/>
          <p:cNvSpPr/>
          <p:nvPr/>
        </p:nvSpPr>
        <p:spPr>
          <a:xfrm flipH="1">
            <a:off x="2446653" y="1842428"/>
            <a:ext cx="630662" cy="3989130"/>
          </a:xfrm>
          <a:prstGeom prst="rightBrace">
            <a:avLst>
              <a:gd name="adj1" fmla="val 0"/>
              <a:gd name="adj2" fmla="val 62864"/>
            </a:avLst>
          </a:prstGeom>
          <a:ln>
            <a:solidFill>
              <a:schemeClr val="accent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GB"/>
          </a:p>
        </p:txBody>
      </p:sp>
      <p:sp>
        <p:nvSpPr>
          <p:cNvPr id="16" name="Footnote"/>
          <p:cNvSpPr/>
          <p:nvPr/>
        </p:nvSpPr>
        <p:spPr>
          <a:xfrm>
            <a:off x="1909528" y="6332539"/>
            <a:ext cx="5000958" cy="123111"/>
          </a:xfrm>
          <a:prstGeom prst="rect">
            <a:avLst/>
          </a:prstGeom>
          <a:extLst/>
        </p:spPr>
        <p:txBody>
          <a:bodyPr vert="horz" wrap="square" lIns="0" tIns="0" rIns="0" bIns="0" numCol="1" anchor="t" anchorCtr="0" compatLnSpc="1">
            <a:prstTxWarp prst="textNoShape">
              <a:avLst/>
            </a:prstTxWarp>
            <a:spAutoFit/>
          </a:bodyPr>
          <a:lstStyle/>
          <a:p>
            <a:pPr marL="228600" indent="-228600" algn="l">
              <a:lnSpc>
                <a:spcPct val="100000"/>
              </a:lnSpc>
              <a:spcBef>
                <a:spcPts val="0"/>
              </a:spcBef>
              <a:spcAft>
                <a:spcPts val="0"/>
              </a:spcAft>
              <a:buFontTx/>
              <a:buAutoNum type="arabicPeriod"/>
            </a:pPr>
            <a:r>
              <a:rPr lang="en-US" sz="800" dirty="0" smtClean="0">
                <a:solidFill>
                  <a:srgbClr val="000000"/>
                </a:solidFill>
                <a:latin typeface="Arial" panose="020B0604020202020204" pitchFamily="34" charset="0"/>
                <a:cs typeface="Arial" panose="020B0604020202020204" pitchFamily="34" charset="0"/>
                <a:sym typeface="+mn-lt"/>
              </a:rPr>
              <a:t>Subprime </a:t>
            </a:r>
            <a:r>
              <a:rPr lang="en-US" sz="800" dirty="0">
                <a:solidFill>
                  <a:srgbClr val="000000"/>
                </a:solidFill>
                <a:latin typeface="Arial" panose="020B0604020202020204" pitchFamily="34" charset="0"/>
                <a:cs typeface="Arial" panose="020B0604020202020204" pitchFamily="34" charset="0"/>
                <a:sym typeface="+mn-lt"/>
              </a:rPr>
              <a:t>assets % limits based on management judgment and rating agency </a:t>
            </a:r>
            <a:r>
              <a:rPr lang="en-US" sz="800" dirty="0" smtClean="0">
                <a:solidFill>
                  <a:srgbClr val="000000"/>
                </a:solidFill>
                <a:latin typeface="Arial" panose="020B0604020202020204" pitchFamily="34" charset="0"/>
                <a:cs typeface="Arial" panose="020B0604020202020204" pitchFamily="34" charset="0"/>
                <a:sym typeface="+mn-lt"/>
              </a:rPr>
              <a:t>expectations</a:t>
            </a:r>
            <a:endParaRPr lang="en-US" sz="800" dirty="0">
              <a:solidFill>
                <a:srgbClr val="000000"/>
              </a:solidFill>
              <a:latin typeface="Arial" panose="020B0604020202020204" pitchFamily="34" charset="0"/>
              <a:cs typeface="Arial" panose="020B0604020202020204" pitchFamily="34" charset="0"/>
              <a:sym typeface="+mn-lt"/>
            </a:endParaRPr>
          </a:p>
        </p:txBody>
      </p:sp>
      <p:sp>
        <p:nvSpPr>
          <p:cNvPr id="15" name="Right Bracket 14"/>
          <p:cNvSpPr/>
          <p:nvPr/>
        </p:nvSpPr>
        <p:spPr>
          <a:xfrm flipH="1">
            <a:off x="371321" y="3818537"/>
            <a:ext cx="101600" cy="2023653"/>
          </a:xfrm>
          <a:prstGeom prst="rightBracket">
            <a:avLst>
              <a:gd name="adj" fmla="val 0"/>
            </a:avLst>
          </a:prstGeo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7" name="TextBox 16"/>
          <p:cNvSpPr txBox="1"/>
          <p:nvPr/>
        </p:nvSpPr>
        <p:spPr>
          <a:xfrm rot="16200000">
            <a:off x="-63801" y="4631972"/>
            <a:ext cx="886781" cy="231282"/>
          </a:xfrm>
          <a:prstGeom prst="rect">
            <a:avLst/>
          </a:prstGeom>
          <a:solidFill>
            <a:schemeClr val="bg1"/>
          </a:solidFill>
        </p:spPr>
        <p:txBody>
          <a:bodyPr wrap="none" rtlCol="0">
            <a:spAutoFit/>
          </a:bodyPr>
          <a:lstStyle/>
          <a:p>
            <a:r>
              <a:rPr lang="en-GB" sz="1050" b="1" dirty="0" smtClean="0">
                <a:solidFill>
                  <a:schemeClr val="accent1"/>
                </a:solidFill>
              </a:rPr>
              <a:t>Calibration</a:t>
            </a:r>
            <a:endParaRPr lang="en-GB" sz="1050" b="1" dirty="0">
              <a:solidFill>
                <a:schemeClr val="accent1"/>
              </a:solidFill>
            </a:endParaRPr>
          </a:p>
        </p:txBody>
      </p:sp>
      <p:sp>
        <p:nvSpPr>
          <p:cNvPr id="18" name="Right Bracket 17"/>
          <p:cNvSpPr/>
          <p:nvPr/>
        </p:nvSpPr>
        <p:spPr>
          <a:xfrm flipH="1">
            <a:off x="371321" y="2832020"/>
            <a:ext cx="101600" cy="965252"/>
          </a:xfrm>
          <a:prstGeom prst="rightBracket">
            <a:avLst>
              <a:gd name="adj" fmla="val 0"/>
            </a:avLst>
          </a:prstGeo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sz="1050"/>
          </a:p>
        </p:txBody>
      </p:sp>
      <p:sp>
        <p:nvSpPr>
          <p:cNvPr id="19" name="TextBox 18"/>
          <p:cNvSpPr txBox="1"/>
          <p:nvPr/>
        </p:nvSpPr>
        <p:spPr>
          <a:xfrm rot="16200000">
            <a:off x="-4491" y="3129532"/>
            <a:ext cx="768160" cy="370230"/>
          </a:xfrm>
          <a:prstGeom prst="rect">
            <a:avLst/>
          </a:prstGeom>
          <a:solidFill>
            <a:schemeClr val="bg1"/>
          </a:solidFill>
        </p:spPr>
        <p:txBody>
          <a:bodyPr wrap="none" rtlCol="0">
            <a:spAutoFit/>
          </a:bodyPr>
          <a:lstStyle/>
          <a:p>
            <a:r>
              <a:rPr lang="en-GB" sz="1050" b="1" dirty="0" smtClean="0">
                <a:solidFill>
                  <a:schemeClr val="accent1"/>
                </a:solidFill>
              </a:rPr>
              <a:t>Metric </a:t>
            </a:r>
          </a:p>
          <a:p>
            <a:r>
              <a:rPr lang="en-GB" sz="1050" b="1" dirty="0" smtClean="0">
                <a:solidFill>
                  <a:schemeClr val="accent1"/>
                </a:solidFill>
              </a:rPr>
              <a:t>selection</a:t>
            </a:r>
            <a:endParaRPr lang="en-GB" sz="1050" b="1" dirty="0">
              <a:solidFill>
                <a:schemeClr val="accent1"/>
              </a:solidFill>
            </a:endParaRPr>
          </a:p>
        </p:txBody>
      </p:sp>
    </p:spTree>
    <p:extLst>
      <p:ext uri="{BB962C8B-B14F-4D97-AF65-F5344CB8AC3E}">
        <p14:creationId xmlns:p14="http://schemas.microsoft.com/office/powerpoint/2010/main" val="4028368685"/>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lstStyle/>
          <a:p>
            <a:r>
              <a:rPr lang="en-US" dirty="0" smtClean="0"/>
              <a:t>Limit overview: </a:t>
            </a:r>
            <a:r>
              <a:rPr lang="en-US" b="0" dirty="0"/>
              <a:t>Mark-to-market portfolio risk</a:t>
            </a:r>
            <a:endParaRPr lang="en-GB" dirty="0"/>
          </a:p>
        </p:txBody>
      </p:sp>
      <p:grpSp>
        <p:nvGrpSpPr>
          <p:cNvPr id="7" name="Group 6"/>
          <p:cNvGrpSpPr/>
          <p:nvPr/>
        </p:nvGrpSpPr>
        <p:grpSpPr>
          <a:xfrm>
            <a:off x="443921" y="72184"/>
            <a:ext cx="3203232" cy="189008"/>
            <a:chOff x="403281" y="164517"/>
            <a:chExt cx="3203232" cy="189008"/>
          </a:xfrm>
        </p:grpSpPr>
        <p:sp>
          <p:nvSpPr>
            <p:cNvPr id="8" name="Text Box 75"/>
            <p:cNvSpPr txBox="1">
              <a:spLocks noChangeArrowheads="1"/>
            </p:cNvSpPr>
            <p:nvPr/>
          </p:nvSpPr>
          <p:spPr bwMode="gray">
            <a:xfrm>
              <a:off x="636148" y="166688"/>
              <a:ext cx="2970365" cy="184666"/>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none" lIns="0" tIns="0" rIns="0" bIns="0">
              <a:spAutoFit/>
            </a:bodyPr>
            <a:lstStyle/>
            <a:p>
              <a:pPr algn="l">
                <a:lnSpc>
                  <a:spcPct val="100000"/>
                </a:lnSpc>
              </a:pPr>
              <a:r>
                <a:rPr lang="en-US" sz="1200" dirty="0">
                  <a:solidFill>
                    <a:srgbClr val="FF0000"/>
                  </a:solidFill>
                </a:rPr>
                <a:t>Mark-to-market portfolio risk: </a:t>
              </a:r>
              <a:r>
                <a:rPr lang="en-US" sz="1200" dirty="0" smtClean="0">
                  <a:solidFill>
                    <a:srgbClr val="FF0000"/>
                  </a:solidFill>
                </a:rPr>
                <a:t>Limit overview</a:t>
              </a:r>
              <a:endParaRPr lang="en-US" sz="1200" dirty="0">
                <a:solidFill>
                  <a:srgbClr val="FF0000"/>
                </a:solidFill>
              </a:endParaRPr>
            </a:p>
          </p:txBody>
        </p:sp>
        <p:sp>
          <p:nvSpPr>
            <p:cNvPr id="9" name="Oval 8"/>
            <p:cNvSpPr/>
            <p:nvPr/>
          </p:nvSpPr>
          <p:spPr bwMode="auto">
            <a:xfrm>
              <a:off x="403281" y="164517"/>
              <a:ext cx="189008" cy="189008"/>
            </a:xfrm>
            <a:prstGeom prst="ellipse">
              <a:avLst/>
            </a:prstGeom>
            <a:solidFill>
              <a:srgbClr val="FF000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lang="en-US" b="1" dirty="0">
                  <a:solidFill>
                    <a:schemeClr val="bg1"/>
                  </a:solidFill>
                  <a:ea typeface="ＭＳ Ｐゴシック" pitchFamily="-112" charset="-128"/>
                  <a:cs typeface="ＭＳ Ｐゴシック" pitchFamily="-112" charset="-128"/>
                </a:rPr>
                <a:t>6</a:t>
              </a:r>
              <a:endParaRPr kumimoji="0" lang="en-US" b="1" i="0" u="none" strike="noStrike" cap="none" normalizeH="0" baseline="0" dirty="0">
                <a:ln>
                  <a:noFill/>
                </a:ln>
                <a:solidFill>
                  <a:schemeClr val="bg1"/>
                </a:solidFill>
                <a:effectLst/>
                <a:latin typeface="Arial" charset="0"/>
                <a:ea typeface="ＭＳ Ｐゴシック" pitchFamily="-112" charset="-128"/>
                <a:cs typeface="ＭＳ Ｐゴシック" pitchFamily="-112" charset="-128"/>
              </a:endParaRPr>
            </a:p>
          </p:txBody>
        </p:sp>
      </p:grpSp>
      <p:sp>
        <p:nvSpPr>
          <p:cNvPr id="13" name="Footnote"/>
          <p:cNvSpPr/>
          <p:nvPr/>
        </p:nvSpPr>
        <p:spPr bwMode="auto">
          <a:xfrm>
            <a:off x="1901880" y="6335084"/>
            <a:ext cx="6814003" cy="105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spAutoFit/>
          </a:bodyPr>
          <a:lstStyle/>
          <a:p>
            <a:pPr marL="228600" indent="-228600" algn="l" eaLnBrk="1" hangingPunct="1">
              <a:buFont typeface="+mj-lt"/>
              <a:buAutoNum type="arabicPeriod"/>
            </a:pPr>
            <a:r>
              <a:rPr lang="en-US" sz="800" dirty="0">
                <a:latin typeface="Arial"/>
                <a:ea typeface="ＭＳ Ｐゴシック"/>
                <a:sym typeface="Arial"/>
              </a:rPr>
              <a:t>As of February 2016. Metric is on a 2-month lag</a:t>
            </a:r>
          </a:p>
        </p:txBody>
      </p:sp>
      <p:sp>
        <p:nvSpPr>
          <p:cNvPr id="14" name="TextBox 13"/>
          <p:cNvSpPr txBox="1"/>
          <p:nvPr/>
        </p:nvSpPr>
        <p:spPr>
          <a:xfrm>
            <a:off x="1966867" y="1110099"/>
            <a:ext cx="2044149" cy="211468"/>
          </a:xfrm>
          <a:prstGeom prst="rect">
            <a:avLst/>
          </a:prstGeom>
          <a:noFill/>
        </p:spPr>
        <p:txBody>
          <a:bodyPr wrap="none" rtlCol="0">
            <a:spAutoFit/>
          </a:bodyPr>
          <a:lstStyle/>
          <a:p>
            <a:pPr eaLnBrk="1" hangingPunct="1">
              <a:lnSpc>
                <a:spcPct val="86000"/>
              </a:lnSpc>
            </a:pPr>
            <a:r>
              <a:rPr lang="en-US" sz="900" dirty="0" smtClean="0">
                <a:solidFill>
                  <a:srgbClr val="000000"/>
                </a:solidFill>
                <a:ea typeface="ＭＳ Ｐゴシック"/>
              </a:rPr>
              <a:t>* </a:t>
            </a:r>
            <a:r>
              <a:rPr lang="en-US" sz="900" dirty="0">
                <a:solidFill>
                  <a:srgbClr val="000000"/>
                </a:solidFill>
                <a:ea typeface="ＭＳ Ｐゴシック"/>
              </a:rPr>
              <a:t>R</a:t>
            </a:r>
            <a:r>
              <a:rPr lang="en-US" sz="900" dirty="0" smtClean="0">
                <a:solidFill>
                  <a:srgbClr val="000000"/>
                </a:solidFill>
                <a:ea typeface="ＭＳ Ｐゴシック"/>
              </a:rPr>
              <a:t>eported in Santander Group RAS</a:t>
            </a:r>
            <a:endParaRPr lang="en-US" sz="900" dirty="0">
              <a:solidFill>
                <a:srgbClr val="000000"/>
              </a:solidFill>
              <a:ea typeface="ＭＳ Ｐゴシック"/>
            </a:endParaRPr>
          </a:p>
        </p:txBody>
      </p:sp>
      <p:sp>
        <p:nvSpPr>
          <p:cNvPr id="15" name="TextBox 14"/>
          <p:cNvSpPr txBox="1"/>
          <p:nvPr/>
        </p:nvSpPr>
        <p:spPr>
          <a:xfrm>
            <a:off x="366713" y="1110099"/>
            <a:ext cx="639147" cy="211468"/>
          </a:xfrm>
          <a:prstGeom prst="rect">
            <a:avLst/>
          </a:prstGeom>
          <a:noFill/>
        </p:spPr>
        <p:txBody>
          <a:bodyPr wrap="square" rtlCol="0">
            <a:spAutoFit/>
          </a:bodyPr>
          <a:lstStyle/>
          <a:p>
            <a:r>
              <a:rPr lang="en-GB" sz="900" b="1" dirty="0" smtClean="0"/>
              <a:t>Legend</a:t>
            </a:r>
            <a:endParaRPr lang="en-GB" sz="900" b="1" dirty="0"/>
          </a:p>
        </p:txBody>
      </p:sp>
      <p:sp>
        <p:nvSpPr>
          <p:cNvPr id="16" name="TextBox 15"/>
          <p:cNvSpPr txBox="1"/>
          <p:nvPr/>
        </p:nvSpPr>
        <p:spPr>
          <a:xfrm>
            <a:off x="1054194" y="1110099"/>
            <a:ext cx="864339" cy="211468"/>
          </a:xfrm>
          <a:prstGeom prst="rect">
            <a:avLst/>
          </a:prstGeom>
          <a:noFill/>
        </p:spPr>
        <p:txBody>
          <a:bodyPr wrap="none" rtlCol="0">
            <a:spAutoFit/>
          </a:bodyPr>
          <a:lstStyle/>
          <a:p>
            <a:pPr eaLnBrk="1" hangingPunct="1">
              <a:lnSpc>
                <a:spcPct val="86000"/>
              </a:lnSpc>
            </a:pPr>
            <a:r>
              <a:rPr lang="en-US" sz="900" b="1" i="1" dirty="0" smtClean="0">
                <a:solidFill>
                  <a:srgbClr val="008AB3"/>
                </a:solidFill>
                <a:ea typeface="ＭＳ Ｐゴシック"/>
              </a:rPr>
              <a:t>New metrics</a:t>
            </a:r>
          </a:p>
        </p:txBody>
      </p:sp>
      <p:graphicFrame>
        <p:nvGraphicFramePr>
          <p:cNvPr id="11" name="Table 10"/>
          <p:cNvGraphicFramePr>
            <a:graphicFrameLocks noGrp="1"/>
          </p:cNvGraphicFramePr>
          <p:nvPr>
            <p:extLst>
              <p:ext uri="{D42A27DB-BD31-4B8C-83A1-F6EECF244321}">
                <p14:modId xmlns:p14="http://schemas.microsoft.com/office/powerpoint/2010/main" val="424854591"/>
              </p:ext>
            </p:extLst>
          </p:nvPr>
        </p:nvGraphicFramePr>
        <p:xfrm>
          <a:off x="366713" y="1463040"/>
          <a:ext cx="8882059" cy="999744"/>
        </p:xfrm>
        <a:graphic>
          <a:graphicData uri="http://schemas.openxmlformats.org/drawingml/2006/table">
            <a:tbl>
              <a:tblPr firstRow="1" bandRow="1"/>
              <a:tblGrid>
                <a:gridCol w="1015520"/>
                <a:gridCol w="1242189"/>
                <a:gridCol w="799262"/>
                <a:gridCol w="848478"/>
                <a:gridCol w="848478"/>
                <a:gridCol w="848478"/>
                <a:gridCol w="848478"/>
                <a:gridCol w="848478"/>
                <a:gridCol w="1582698"/>
              </a:tblGrid>
              <a:tr h="207382">
                <a:tc rowSpan="2">
                  <a:txBody>
                    <a:bodyPr/>
                    <a:lstStyle/>
                    <a:p>
                      <a:pPr marL="0" marR="0" indent="0" algn="l" defTabSz="457200" rtl="0" eaLnBrk="1" fontAlgn="auto" latinLnBrk="0" hangingPunct="1">
                        <a:lnSpc>
                          <a:spcPct val="100000"/>
                        </a:lnSpc>
                        <a:spcBef>
                          <a:spcPts val="200"/>
                        </a:spcBef>
                        <a:spcAft>
                          <a:spcPts val="200"/>
                        </a:spcAft>
                        <a:buClrTx/>
                        <a:buSzTx/>
                        <a:buFontTx/>
                        <a:buNone/>
                        <a:tabLst/>
                        <a:defRPr/>
                      </a:pPr>
                      <a:r>
                        <a:rPr lang="en-GB" sz="1000" b="1" dirty="0" smtClean="0">
                          <a:solidFill>
                            <a:srgbClr val="FF0000"/>
                          </a:solidFill>
                          <a:latin typeface="Arial" panose="020B0604020202020204" pitchFamily="34" charset="0"/>
                          <a:cs typeface="Arial" panose="020B0604020202020204" pitchFamily="34" charset="0"/>
                        </a:rPr>
                        <a:t>Risk type</a:t>
                      </a:r>
                    </a:p>
                  </a:txBody>
                  <a:tcPr marL="36576" marR="36576" marT="36576" marB="36576" anchor="ctr">
                    <a:lnL w="19050" cap="flat" cmpd="sng" algn="ctr">
                      <a:noFill/>
                      <a:prstDash val="solid"/>
                      <a:round/>
                      <a:headEnd type="none" w="med" len="med"/>
                      <a:tailEnd type="none" w="med" len="med"/>
                    </a:lnL>
                    <a:lnR>
                      <a:noFill/>
                    </a:lnR>
                    <a:lnT w="19050" cap="flat" cmpd="sng" algn="ctr">
                      <a:noFill/>
                      <a:prstDash val="solid"/>
                      <a:round/>
                      <a:headEnd type="none" w="med" len="med"/>
                      <a:tailEnd type="none" w="med" len="med"/>
                    </a:lnT>
                    <a:lnB w="190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a:lnSpc>
                          <a:spcPct val="100000"/>
                        </a:lnSpc>
                        <a:spcBef>
                          <a:spcPts val="200"/>
                        </a:spcBef>
                        <a:spcAft>
                          <a:spcPts val="200"/>
                        </a:spcAft>
                      </a:pPr>
                      <a:r>
                        <a:rPr lang="en-GB" sz="1000" b="1" dirty="0" smtClean="0">
                          <a:solidFill>
                            <a:srgbClr val="FF0000"/>
                          </a:solidFill>
                          <a:latin typeface="Arial" panose="020B0604020202020204" pitchFamily="34" charset="0"/>
                          <a:cs typeface="Arial" panose="020B0604020202020204" pitchFamily="34" charset="0"/>
                        </a:rPr>
                        <a:t>Metric</a:t>
                      </a:r>
                      <a:endParaRPr lang="en-GB" sz="1000" b="1" dirty="0">
                        <a:solidFill>
                          <a:srgbClr val="FF0000"/>
                        </a:solidFill>
                        <a:latin typeface="Arial" panose="020B0604020202020204" pitchFamily="34" charset="0"/>
                        <a:cs typeface="Arial" panose="020B0604020202020204" pitchFamily="34" charset="0"/>
                      </a:endParaRPr>
                    </a:p>
                  </a:txBody>
                  <a:tcPr marL="36576" marR="36576" marT="36576" marB="36576" anchor="ctr">
                    <a:lnL>
                      <a:noFill/>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a:lnSpc>
                          <a:spcPct val="100000"/>
                        </a:lnSpc>
                        <a:spcBef>
                          <a:spcPts val="200"/>
                        </a:spcBef>
                        <a:spcAft>
                          <a:spcPts val="200"/>
                        </a:spcAft>
                      </a:pPr>
                      <a:r>
                        <a:rPr lang="en-GB" sz="1000" b="1" dirty="0" smtClean="0">
                          <a:solidFill>
                            <a:srgbClr val="FF0000"/>
                          </a:solidFill>
                          <a:latin typeface="Arial" panose="020B0604020202020204" pitchFamily="34" charset="0"/>
                          <a:cs typeface="Arial" panose="020B0604020202020204" pitchFamily="34" charset="0"/>
                        </a:rPr>
                        <a:t>Entity</a:t>
                      </a:r>
                      <a:endParaRPr lang="en-GB" sz="1000" b="1" dirty="0">
                        <a:solidFill>
                          <a:srgbClr val="FF0000"/>
                        </a:solidFill>
                        <a:latin typeface="Arial" panose="020B0604020202020204" pitchFamily="34" charset="0"/>
                        <a:cs typeface="Arial" panose="020B0604020202020204" pitchFamily="34" charset="0"/>
                      </a:endParaRPr>
                    </a:p>
                  </a:txBody>
                  <a:tcPr marL="36576" marR="36576" marT="36576" marB="36576" anchor="ctr">
                    <a:lnL>
                      <a:noFill/>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algn="ctr">
                        <a:lnSpc>
                          <a:spcPct val="100000"/>
                        </a:lnSpc>
                        <a:spcBef>
                          <a:spcPts val="200"/>
                        </a:spcBef>
                        <a:spcAft>
                          <a:spcPts val="200"/>
                        </a:spcAft>
                      </a:pPr>
                      <a:r>
                        <a:rPr lang="en-GB" sz="1000" b="1" dirty="0" smtClean="0">
                          <a:solidFill>
                            <a:schemeClr val="tx1"/>
                          </a:solidFill>
                          <a:latin typeface="Arial" panose="020B0604020202020204" pitchFamily="34" charset="0"/>
                          <a:cs typeface="Arial" panose="020B0604020202020204" pitchFamily="34" charset="0"/>
                        </a:rPr>
                        <a:t>Mar 16</a:t>
                      </a:r>
                      <a:endParaRPr lang="en-GB" sz="1000" b="1" dirty="0">
                        <a:solidFill>
                          <a:schemeClr val="tx1"/>
                        </a:solidFill>
                        <a:latin typeface="Arial" panose="020B0604020202020204" pitchFamily="34" charset="0"/>
                        <a:cs typeface="Arial" panose="020B0604020202020204" pitchFamily="34" charset="0"/>
                      </a:endParaRPr>
                    </a:p>
                  </a:txBody>
                  <a:tcPr marL="36576" marR="36576" marT="36576" marB="36576" anchor="ctr">
                    <a:lnL w="12700" cap="flat" cmpd="sng" algn="ctr">
                      <a:noFill/>
                      <a:prstDash val="solid"/>
                      <a:round/>
                      <a:headEnd type="none" w="med" len="med"/>
                      <a:tailEnd type="none" w="med" len="med"/>
                    </a:lnL>
                    <a:lnR w="12700" cmpd="sng">
                      <a:noFill/>
                      <a:prstDash val="solid"/>
                    </a:lnR>
                    <a:lnT w="19050" cap="flat" cmpd="sng" algn="ctr">
                      <a:noFill/>
                      <a:prstDash val="solid"/>
                      <a:round/>
                      <a:headEnd type="none" w="med" len="med"/>
                      <a:tailEnd type="none" w="med" len="med"/>
                    </a:lnT>
                    <a:lnB w="190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gridSpan="2">
                  <a:txBody>
                    <a:bodyPr/>
                    <a:lstStyle/>
                    <a:p>
                      <a:pPr algn="ctr">
                        <a:lnSpc>
                          <a:spcPct val="100000"/>
                        </a:lnSpc>
                        <a:spcBef>
                          <a:spcPts val="200"/>
                        </a:spcBef>
                        <a:spcAft>
                          <a:spcPts val="200"/>
                        </a:spcAft>
                      </a:pPr>
                      <a:r>
                        <a:rPr lang="en-GB" sz="1000" b="1" dirty="0" smtClean="0">
                          <a:solidFill>
                            <a:schemeClr val="tx1"/>
                          </a:solidFill>
                          <a:latin typeface="Arial" panose="020B0604020202020204" pitchFamily="34" charset="0"/>
                          <a:cs typeface="Arial" panose="020B0604020202020204" pitchFamily="34" charset="0"/>
                        </a:rPr>
                        <a:t>Amber trigger</a:t>
                      </a:r>
                      <a:endParaRPr lang="en-GB" sz="1000" b="1" dirty="0">
                        <a:solidFill>
                          <a:schemeClr val="tx1"/>
                        </a:solidFill>
                        <a:latin typeface="Arial" panose="020B0604020202020204" pitchFamily="34" charset="0"/>
                        <a:cs typeface="Arial" panose="020B0604020202020204" pitchFamily="34" charset="0"/>
                      </a:endParaRPr>
                    </a:p>
                  </a:txBody>
                  <a:tcPr marL="36576" marR="36576" marT="36576" marB="36576" anchor="ctr">
                    <a:lnL w="12700" cmpd="sng">
                      <a:noFill/>
                      <a:prstDash val="solid"/>
                    </a:lnL>
                    <a:lnR w="12700" cmpd="sng">
                      <a:noFill/>
                      <a:prstDash val="solid"/>
                    </a:lnR>
                    <a:lnT w="19050" cap="flat" cmpd="sng" algn="ctr">
                      <a:noFill/>
                      <a:prstDash val="solid"/>
                      <a:round/>
                      <a:headEnd type="none" w="med" len="med"/>
                      <a:tailEnd type="none" w="med" len="med"/>
                    </a:lnT>
                    <a:lnB w="190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hMerge="1">
                  <a:txBody>
                    <a:bodyPr/>
                    <a:lstStyle/>
                    <a:p>
                      <a:endParaRPr lang="en-GB" sz="1000" b="1" dirty="0">
                        <a:solidFill>
                          <a:schemeClr val="tx1"/>
                        </a:solidFill>
                        <a:latin typeface="Arial" panose="020B0604020202020204" pitchFamily="34" charset="0"/>
                        <a:cs typeface="Arial" panose="020B0604020202020204" pitchFamily="34" charset="0"/>
                      </a:endParaRPr>
                    </a:p>
                  </a:txBody>
                  <a:tcPr marL="45720" marR="45720">
                    <a:lnL w="12700" cmpd="sng">
                      <a:noFill/>
                      <a:prstDash val="solid"/>
                    </a:lnL>
                    <a:lnR w="12700" cmpd="sng">
                      <a:noFill/>
                      <a:prstDash val="solid"/>
                    </a:lnR>
                    <a:lnT w="19050" cap="flat" cmpd="sng" algn="ctr">
                      <a:noFill/>
                      <a:prstDash val="solid"/>
                      <a:round/>
                      <a:headEnd type="none" w="med" len="med"/>
                      <a:tailEnd type="none" w="med" len="med"/>
                    </a:lnT>
                    <a:lnB w="190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gridSpan="2">
                  <a:txBody>
                    <a:bodyPr/>
                    <a:lstStyle/>
                    <a:p>
                      <a:pPr algn="ctr">
                        <a:lnSpc>
                          <a:spcPct val="100000"/>
                        </a:lnSpc>
                        <a:spcBef>
                          <a:spcPts val="200"/>
                        </a:spcBef>
                        <a:spcAft>
                          <a:spcPts val="200"/>
                        </a:spcAft>
                      </a:pPr>
                      <a:r>
                        <a:rPr lang="en-GB" sz="1000" b="1" dirty="0" smtClean="0">
                          <a:solidFill>
                            <a:schemeClr val="bg1"/>
                          </a:solidFill>
                          <a:latin typeface="Arial" panose="020B0604020202020204" pitchFamily="34" charset="0"/>
                          <a:cs typeface="Arial" panose="020B0604020202020204" pitchFamily="34" charset="0"/>
                        </a:rPr>
                        <a:t>Red</a:t>
                      </a:r>
                      <a:r>
                        <a:rPr lang="en-GB" sz="1000" b="1" baseline="0" dirty="0" smtClean="0">
                          <a:solidFill>
                            <a:schemeClr val="bg1"/>
                          </a:solidFill>
                          <a:latin typeface="Arial" panose="020B0604020202020204" pitchFamily="34" charset="0"/>
                          <a:cs typeface="Arial" panose="020B0604020202020204" pitchFamily="34" charset="0"/>
                        </a:rPr>
                        <a:t> limits</a:t>
                      </a:r>
                      <a:endParaRPr lang="en-GB" sz="1000" b="1" dirty="0">
                        <a:solidFill>
                          <a:schemeClr val="bg1"/>
                        </a:solidFill>
                        <a:latin typeface="Arial" panose="020B0604020202020204" pitchFamily="34" charset="0"/>
                        <a:cs typeface="Arial" panose="020B0604020202020204" pitchFamily="34" charset="0"/>
                      </a:endParaRPr>
                    </a:p>
                  </a:txBody>
                  <a:tcPr marL="36576" marR="36576" marT="36576" marB="36576" anchor="ctr">
                    <a:lnL w="12700" cmpd="sng">
                      <a:noFill/>
                      <a:prstDash val="soli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hMerge="1">
                  <a:txBody>
                    <a:bodyPr/>
                    <a:lstStyle/>
                    <a:p>
                      <a:endParaRPr lang="en-GB" sz="1000" b="1" dirty="0">
                        <a:solidFill>
                          <a:schemeClr val="tx1"/>
                        </a:solidFill>
                        <a:latin typeface="Arial" panose="020B0604020202020204" pitchFamily="34" charset="0"/>
                        <a:cs typeface="Arial" panose="020B0604020202020204" pitchFamily="34" charset="0"/>
                      </a:endParaRPr>
                    </a:p>
                  </a:txBody>
                  <a:tcPr marL="45720" marR="45720">
                    <a:lnL w="12700" cmpd="sng">
                      <a:noFill/>
                      <a:prstDash val="soli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rowSpan="2">
                  <a:txBody>
                    <a:bodyPr/>
                    <a:lstStyle/>
                    <a:p>
                      <a:pPr marL="0" marR="0" indent="0" algn="l" defTabSz="457200" rtl="0" eaLnBrk="1" fontAlgn="auto" latinLnBrk="0" hangingPunct="1">
                        <a:lnSpc>
                          <a:spcPct val="100000"/>
                        </a:lnSpc>
                        <a:spcBef>
                          <a:spcPts val="200"/>
                        </a:spcBef>
                        <a:spcAft>
                          <a:spcPts val="200"/>
                        </a:spcAft>
                        <a:buClrTx/>
                        <a:buSzTx/>
                        <a:buFontTx/>
                        <a:buNone/>
                        <a:tabLst/>
                        <a:defRPr/>
                      </a:pPr>
                      <a:r>
                        <a:rPr lang="en-GB" sz="1000" b="1" dirty="0" smtClean="0">
                          <a:solidFill>
                            <a:schemeClr val="accent1"/>
                          </a:solidFill>
                          <a:latin typeface="Arial" panose="020B0604020202020204" pitchFamily="34" charset="0"/>
                          <a:cs typeface="Arial" panose="020B0604020202020204" pitchFamily="34" charset="0"/>
                        </a:rPr>
                        <a:t>Justification</a:t>
                      </a:r>
                      <a:r>
                        <a:rPr lang="en-GB" sz="1000" b="1" baseline="0" dirty="0" smtClean="0">
                          <a:solidFill>
                            <a:schemeClr val="accent1"/>
                          </a:solidFill>
                          <a:latin typeface="Arial" panose="020B0604020202020204" pitchFamily="34" charset="0"/>
                          <a:cs typeface="Arial" panose="020B0604020202020204" pitchFamily="34" charset="0"/>
                        </a:rPr>
                        <a:t> for changes</a:t>
                      </a:r>
                      <a:endParaRPr lang="en-GB" sz="1000" b="1" dirty="0" smtClean="0">
                        <a:solidFill>
                          <a:schemeClr val="accent1"/>
                        </a:solidFill>
                        <a:latin typeface="Arial" panose="020B0604020202020204" pitchFamily="34" charset="0"/>
                        <a:cs typeface="Arial" panose="020B0604020202020204" pitchFamily="34" charset="0"/>
                      </a:endParaRPr>
                    </a:p>
                  </a:txBody>
                  <a:tcPr marL="36576" marR="36576" marT="36576" marB="36576" anchor="ctr">
                    <a:lnL w="12700" cmpd="sng">
                      <a:noFill/>
                      <a:prstDash val="soli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207382">
                <a:tc vMerge="1">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GB" sz="1000" b="1" dirty="0" smtClean="0">
                        <a:solidFill>
                          <a:srgbClr val="FF0000"/>
                        </a:solidFill>
                        <a:latin typeface="Arial" panose="020B0604020202020204" pitchFamily="34" charset="0"/>
                        <a:cs typeface="Arial" panose="020B0604020202020204" pitchFamily="34" charset="0"/>
                      </a:endParaRPr>
                    </a:p>
                  </a:txBody>
                  <a:tcPr marL="45720" marR="45720">
                    <a:lnL w="19050" cap="flat" cmpd="sng" algn="ctr">
                      <a:noFill/>
                      <a:prstDash val="solid"/>
                      <a:round/>
                      <a:headEnd type="none" w="med" len="med"/>
                      <a:tailEnd type="none" w="med" len="med"/>
                    </a:lnL>
                    <a:lnR>
                      <a:noFill/>
                    </a:lnR>
                    <a:lnT w="19050" cap="flat" cmpd="sng" algn="ctr">
                      <a:solidFill>
                        <a:schemeClr val="bg1">
                          <a:lumMod val="65000"/>
                        </a:schemeClr>
                      </a:solidFill>
                      <a:prstDash val="solid"/>
                      <a:round/>
                      <a:headEnd type="none" w="med" len="med"/>
                      <a:tailEnd type="none" w="med" len="med"/>
                    </a:lnT>
                    <a:lnB w="190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endParaRPr lang="en-GB" sz="1000" b="1" dirty="0">
                        <a:solidFill>
                          <a:srgbClr val="FF0000"/>
                        </a:solidFill>
                        <a:latin typeface="Arial" panose="020B0604020202020204" pitchFamily="34" charset="0"/>
                        <a:cs typeface="Arial" panose="020B0604020202020204" pitchFamily="34" charset="0"/>
                      </a:endParaRPr>
                    </a:p>
                  </a:txBody>
                  <a:tcPr marL="45720" marR="45720">
                    <a:lnL>
                      <a:noFill/>
                    </a:lnL>
                    <a:lnR w="12700" cap="flat" cmpd="sng" algn="ctr">
                      <a:noFill/>
                      <a:prstDash val="solid"/>
                      <a:round/>
                      <a:headEnd type="none" w="med" len="med"/>
                      <a:tailEnd type="none" w="med" len="med"/>
                    </a:lnR>
                    <a:lnT w="19050" cap="flat" cmpd="sng" algn="ctr">
                      <a:solidFill>
                        <a:schemeClr val="bg1">
                          <a:lumMod val="65000"/>
                        </a:schemeClr>
                      </a:solidFill>
                      <a:prstDash val="solid"/>
                      <a:round/>
                      <a:headEnd type="none" w="med" len="med"/>
                      <a:tailEnd type="none" w="med" len="med"/>
                    </a:lnT>
                    <a:lnB w="190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endParaRPr lang="en-GB" sz="1000" b="1" dirty="0">
                        <a:solidFill>
                          <a:srgbClr val="FF0000"/>
                        </a:solidFill>
                        <a:latin typeface="Arial" panose="020B0604020202020204" pitchFamily="34" charset="0"/>
                        <a:cs typeface="Arial" panose="020B0604020202020204" pitchFamily="34" charset="0"/>
                      </a:endParaRPr>
                    </a:p>
                  </a:txBody>
                  <a:tcPr marL="45720" marR="45720">
                    <a:lnL>
                      <a:noFill/>
                    </a:lnL>
                    <a:lnR w="12700" cap="flat" cmpd="sng" algn="ctr">
                      <a:noFill/>
                      <a:prstDash val="solid"/>
                      <a:round/>
                      <a:headEnd type="none" w="med" len="med"/>
                      <a:tailEnd type="none" w="med" len="med"/>
                    </a:lnR>
                    <a:lnT w="19050" cap="flat" cmpd="sng" algn="ctr">
                      <a:solidFill>
                        <a:schemeClr val="bg1">
                          <a:lumMod val="65000"/>
                        </a:schemeClr>
                      </a:solidFill>
                      <a:prstDash val="solid"/>
                      <a:round/>
                      <a:headEnd type="none" w="med" len="med"/>
                      <a:tailEnd type="none" w="med" len="med"/>
                    </a:lnT>
                    <a:lnB w="190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algn="ctr"/>
                      <a:endParaRPr lang="en-GB" sz="1100" b="1" dirty="0">
                        <a:solidFill>
                          <a:schemeClr val="tx1"/>
                        </a:solidFill>
                        <a:latin typeface="Arial" panose="020B0604020202020204" pitchFamily="34" charset="0"/>
                        <a:cs typeface="Arial" panose="020B0604020202020204" pitchFamily="34" charset="0"/>
                      </a:endParaRPr>
                    </a:p>
                  </a:txBody>
                  <a:tcPr marL="48014" marR="48014">
                    <a:lnL w="12700" cap="flat" cmpd="sng" algn="ctr">
                      <a:noFill/>
                      <a:prstDash val="solid"/>
                      <a:round/>
                      <a:headEnd type="none" w="med" len="med"/>
                      <a:tailEnd type="none" w="med" len="med"/>
                    </a:lnL>
                    <a:lnR w="12700" cmpd="sng">
                      <a:noFill/>
                      <a:prstDash val="solid"/>
                    </a:lnR>
                    <a:lnT w="19050" cap="flat" cmpd="sng" algn="ctr">
                      <a:solidFill>
                        <a:schemeClr val="bg1">
                          <a:lumMod val="65000"/>
                        </a:schemeClr>
                      </a:solidFill>
                      <a:prstDash val="solid"/>
                      <a:round/>
                      <a:headEnd type="none" w="med" len="med"/>
                      <a:tailEnd type="none" w="med" len="med"/>
                    </a:lnT>
                    <a:lnB w="190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lnSpc>
                          <a:spcPct val="100000"/>
                        </a:lnSpc>
                        <a:spcBef>
                          <a:spcPts val="200"/>
                        </a:spcBef>
                        <a:spcAft>
                          <a:spcPts val="200"/>
                        </a:spcAft>
                      </a:pPr>
                      <a:r>
                        <a:rPr lang="en-GB" sz="1000" b="1" dirty="0" smtClean="0">
                          <a:solidFill>
                            <a:schemeClr val="tx1"/>
                          </a:solidFill>
                          <a:latin typeface="Arial" panose="020B0604020202020204" pitchFamily="34" charset="0"/>
                          <a:cs typeface="Arial" panose="020B0604020202020204" pitchFamily="34" charset="0"/>
                        </a:rPr>
                        <a:t>2016</a:t>
                      </a:r>
                      <a:endParaRPr lang="en-GB" sz="1000" b="1" dirty="0">
                        <a:solidFill>
                          <a:schemeClr val="tx1"/>
                        </a:solidFill>
                        <a:latin typeface="Arial" panose="020B0604020202020204" pitchFamily="34" charset="0"/>
                        <a:cs typeface="Arial" panose="020B0604020202020204" pitchFamily="34" charset="0"/>
                      </a:endParaRPr>
                    </a:p>
                  </a:txBody>
                  <a:tcPr marL="36576" marR="36576" marT="36576" marB="36576" anchor="ctr">
                    <a:lnL w="12700" cmpd="sng">
                      <a:noFill/>
                      <a:prstDash val="solid"/>
                    </a:lnL>
                    <a:lnR w="12700" cmpd="sng">
                      <a:noFill/>
                      <a:prstDash val="solid"/>
                    </a:lnR>
                    <a:lnT w="19050" cap="flat" cmpd="sng" algn="ctr">
                      <a:solidFill>
                        <a:schemeClr val="bg1">
                          <a:lumMod val="65000"/>
                        </a:schemeClr>
                      </a:solidFill>
                      <a:prstDash val="solid"/>
                      <a:round/>
                      <a:headEnd type="none" w="med" len="med"/>
                      <a:tailEnd type="none" w="med" len="med"/>
                    </a:lnT>
                    <a:lnB w="190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algn="ctr">
                        <a:lnSpc>
                          <a:spcPct val="100000"/>
                        </a:lnSpc>
                        <a:spcBef>
                          <a:spcPts val="200"/>
                        </a:spcBef>
                        <a:spcAft>
                          <a:spcPts val="200"/>
                        </a:spcAft>
                      </a:pPr>
                      <a:r>
                        <a:rPr lang="en-GB" sz="1000" b="1" dirty="0" smtClean="0">
                          <a:solidFill>
                            <a:schemeClr val="tx1"/>
                          </a:solidFill>
                          <a:latin typeface="Arial" panose="020B0604020202020204" pitchFamily="34" charset="0"/>
                          <a:cs typeface="Arial" panose="020B0604020202020204" pitchFamily="34" charset="0"/>
                        </a:rPr>
                        <a:t>2015</a:t>
                      </a:r>
                      <a:endParaRPr lang="en-GB" sz="1000" b="1" dirty="0">
                        <a:solidFill>
                          <a:schemeClr val="tx1"/>
                        </a:solidFill>
                        <a:latin typeface="Arial" panose="020B0604020202020204" pitchFamily="34" charset="0"/>
                        <a:cs typeface="Arial" panose="020B0604020202020204" pitchFamily="34" charset="0"/>
                      </a:endParaRPr>
                    </a:p>
                  </a:txBody>
                  <a:tcPr marL="36576" marR="36576" marT="36576" marB="36576" anchor="ctr">
                    <a:lnL w="12700" cmpd="sng">
                      <a:noFill/>
                      <a:prstDash val="solid"/>
                    </a:lnL>
                    <a:lnR w="12700" cmpd="sng">
                      <a:noFill/>
                      <a:prstDash val="solid"/>
                    </a:lnR>
                    <a:lnT w="19050" cap="flat" cmpd="sng" algn="ctr">
                      <a:solidFill>
                        <a:schemeClr val="bg1">
                          <a:lumMod val="65000"/>
                        </a:schemeClr>
                      </a:solidFill>
                      <a:prstDash val="solid"/>
                      <a:round/>
                      <a:headEnd type="none" w="med" len="med"/>
                      <a:tailEnd type="none" w="med" len="med"/>
                    </a:lnT>
                    <a:lnB w="190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lnSpc>
                          <a:spcPct val="100000"/>
                        </a:lnSpc>
                        <a:spcBef>
                          <a:spcPts val="200"/>
                        </a:spcBef>
                        <a:spcAft>
                          <a:spcPts val="200"/>
                        </a:spcAft>
                      </a:pPr>
                      <a:r>
                        <a:rPr lang="en-GB" sz="1000" b="1" dirty="0" smtClean="0">
                          <a:solidFill>
                            <a:schemeClr val="bg1"/>
                          </a:solidFill>
                          <a:latin typeface="Arial" panose="020B0604020202020204" pitchFamily="34" charset="0"/>
                          <a:cs typeface="Arial" panose="020B0604020202020204" pitchFamily="34" charset="0"/>
                        </a:rPr>
                        <a:t>2016</a:t>
                      </a:r>
                      <a:endParaRPr lang="en-GB" sz="1000" b="1" dirty="0">
                        <a:solidFill>
                          <a:schemeClr val="bg1"/>
                        </a:solidFill>
                        <a:latin typeface="Arial" panose="020B0604020202020204" pitchFamily="34" charset="0"/>
                        <a:cs typeface="Arial" panose="020B0604020202020204" pitchFamily="34" charset="0"/>
                      </a:endParaRPr>
                    </a:p>
                  </a:txBody>
                  <a:tcPr marL="36576" marR="36576" marT="36576" marB="36576" anchor="ctr">
                    <a:lnL w="12700" cmpd="sng">
                      <a:noFill/>
                      <a:prstDash val="solid"/>
                    </a:lnL>
                    <a:lnR w="19050" cap="flat" cmpd="sng" algn="ctr">
                      <a:noFill/>
                      <a:prstDash val="solid"/>
                      <a:round/>
                      <a:headEnd type="none" w="med" len="med"/>
                      <a:tailEnd type="none" w="med" len="med"/>
                    </a:lnR>
                    <a:lnT w="19050" cap="flat" cmpd="sng" algn="ctr">
                      <a:solidFill>
                        <a:schemeClr val="bg1">
                          <a:lumMod val="65000"/>
                        </a:schemeClr>
                      </a:solidFill>
                      <a:prstDash val="solid"/>
                      <a:round/>
                      <a:headEnd type="none" w="med" len="med"/>
                      <a:tailEnd type="none" w="med" len="med"/>
                    </a:lnT>
                    <a:lnB w="190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algn="ctr">
                        <a:lnSpc>
                          <a:spcPct val="100000"/>
                        </a:lnSpc>
                        <a:spcBef>
                          <a:spcPts val="200"/>
                        </a:spcBef>
                        <a:spcAft>
                          <a:spcPts val="200"/>
                        </a:spcAft>
                      </a:pPr>
                      <a:r>
                        <a:rPr lang="en-GB" sz="1000" b="1" dirty="0" smtClean="0">
                          <a:solidFill>
                            <a:schemeClr val="tx1"/>
                          </a:solidFill>
                          <a:latin typeface="Arial" panose="020B0604020202020204" pitchFamily="34" charset="0"/>
                          <a:cs typeface="Arial" panose="020B0604020202020204" pitchFamily="34" charset="0"/>
                        </a:rPr>
                        <a:t>2015</a:t>
                      </a:r>
                      <a:endParaRPr lang="en-GB" sz="1000" b="1" dirty="0">
                        <a:solidFill>
                          <a:schemeClr val="tx1"/>
                        </a:solidFill>
                        <a:latin typeface="Arial" panose="020B0604020202020204" pitchFamily="34" charset="0"/>
                        <a:cs typeface="Arial" panose="020B0604020202020204" pitchFamily="34" charset="0"/>
                      </a:endParaRPr>
                    </a:p>
                  </a:txBody>
                  <a:tcPr marL="36576" marR="36576" marT="36576" marB="36576" anchor="ctr">
                    <a:lnL w="12700" cmpd="sng">
                      <a:noFill/>
                      <a:prstDash val="solid"/>
                    </a:lnL>
                    <a:lnR w="19050" cap="flat" cmpd="sng" algn="ctr">
                      <a:noFill/>
                      <a:prstDash val="solid"/>
                      <a:round/>
                      <a:headEnd type="none" w="med" len="med"/>
                      <a:tailEnd type="none" w="med" len="med"/>
                    </a:lnR>
                    <a:lnT w="19050" cap="flat" cmpd="sng" algn="ctr">
                      <a:solidFill>
                        <a:schemeClr val="bg1">
                          <a:lumMod val="65000"/>
                        </a:schemeClr>
                      </a:solidFill>
                      <a:prstDash val="solid"/>
                      <a:round/>
                      <a:headEnd type="none" w="med" len="med"/>
                      <a:tailEnd type="none" w="med" len="med"/>
                    </a:lnT>
                    <a:lnB w="190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vMerge="1">
                  <a:txBody>
                    <a:bodyPr/>
                    <a:lstStyle/>
                    <a:p>
                      <a:pPr algn="ctr">
                        <a:lnSpc>
                          <a:spcPct val="100000"/>
                        </a:lnSpc>
                        <a:spcBef>
                          <a:spcPts val="200"/>
                        </a:spcBef>
                        <a:spcAft>
                          <a:spcPts val="200"/>
                        </a:spcAft>
                      </a:pPr>
                      <a:endParaRPr lang="en-GB" sz="1050" b="1" dirty="0">
                        <a:solidFill>
                          <a:schemeClr val="tx1"/>
                        </a:solidFill>
                        <a:latin typeface="Arial" panose="020B0604020202020204" pitchFamily="34" charset="0"/>
                        <a:cs typeface="Arial" panose="020B0604020202020204" pitchFamily="34" charset="0"/>
                      </a:endParaRPr>
                    </a:p>
                  </a:txBody>
                  <a:tcPr marL="36576" marR="36576" marT="36576" marB="36576">
                    <a:lnL w="12700" cmpd="sng">
                      <a:noFill/>
                      <a:prstDash val="solid"/>
                    </a:lnL>
                    <a:lnR w="19050" cap="flat" cmpd="sng" algn="ctr">
                      <a:noFill/>
                      <a:prstDash val="solid"/>
                      <a:round/>
                      <a:headEnd type="none" w="med" len="med"/>
                      <a:tailEnd type="none" w="med" len="med"/>
                    </a:lnR>
                    <a:lnT w="19050" cap="flat" cmpd="sng" algn="ctr">
                      <a:solidFill>
                        <a:schemeClr val="bg1">
                          <a:lumMod val="65000"/>
                        </a:schemeClr>
                      </a:solidFill>
                      <a:prstDash val="solid"/>
                      <a:round/>
                      <a:headEnd type="none" w="med" len="med"/>
                      <a:tailEnd type="none" w="med" len="med"/>
                    </a:lnT>
                    <a:lnB w="190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r>
              <a:tr h="387544">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000" b="1" dirty="0" smtClean="0">
                          <a:latin typeface="Arial" panose="020B0604020202020204" pitchFamily="34" charset="0"/>
                          <a:cs typeface="Arial" panose="020B0604020202020204" pitchFamily="34" charset="0"/>
                        </a:rPr>
                        <a:t>Mark-to-market portfolio risk</a:t>
                      </a:r>
                    </a:p>
                  </a:txBody>
                  <a:tcPr marL="45720" marR="45720" anchor="ctr">
                    <a:lnL w="19050" cap="flat" cmpd="sng" algn="ctr">
                      <a:noFill/>
                      <a:prstDash val="solid"/>
                      <a:round/>
                      <a:headEnd type="none" w="med" len="med"/>
                      <a:tailEnd type="none" w="med" len="med"/>
                    </a:lnL>
                    <a:lnR>
                      <a:noFill/>
                    </a:lnR>
                    <a:lnT w="19050" cap="flat" cmpd="sng" algn="ctr">
                      <a:solidFill>
                        <a:schemeClr val="bg1">
                          <a:lumMod val="65000"/>
                        </a:schemeClr>
                      </a:solidFill>
                      <a:prstDash val="solid"/>
                      <a:round/>
                      <a:headEnd type="none" w="med" len="med"/>
                      <a:tailEnd type="none" w="med" len="med"/>
                    </a:lnT>
                    <a:lnB w="190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000" b="1" i="1" kern="1200" dirty="0" smtClean="0">
                          <a:solidFill>
                            <a:srgbClr val="00A8C8"/>
                          </a:solidFill>
                          <a:latin typeface="Arial" panose="020B0604020202020204" pitchFamily="34" charset="0"/>
                          <a:ea typeface="+mn-ea"/>
                          <a:cs typeface="Arial" panose="020B0604020202020204" pitchFamily="34" charset="0"/>
                        </a:rPr>
                        <a:t>Mark</a:t>
                      </a:r>
                      <a:r>
                        <a:rPr lang="en-US" sz="1000" b="1" i="1" kern="1200" baseline="0" dirty="0" smtClean="0">
                          <a:solidFill>
                            <a:srgbClr val="00A8C8"/>
                          </a:solidFill>
                          <a:latin typeface="Arial" panose="020B0604020202020204" pitchFamily="34" charset="0"/>
                          <a:ea typeface="+mn-ea"/>
                          <a:cs typeface="Arial" panose="020B0604020202020204" pitchFamily="34" charset="0"/>
                        </a:rPr>
                        <a:t>-to-market Value at Risk (</a:t>
                      </a:r>
                      <a:r>
                        <a:rPr lang="en-US" sz="1000" b="1" i="1" kern="1200" baseline="0" dirty="0" err="1" smtClean="0">
                          <a:solidFill>
                            <a:srgbClr val="00A8C8"/>
                          </a:solidFill>
                          <a:latin typeface="Arial" panose="020B0604020202020204" pitchFamily="34" charset="0"/>
                          <a:ea typeface="+mn-ea"/>
                          <a:cs typeface="Arial" panose="020B0604020202020204" pitchFamily="34" charset="0"/>
                        </a:rPr>
                        <a:t>VaR</a:t>
                      </a:r>
                      <a:r>
                        <a:rPr lang="en-US" sz="1000" b="1" i="1" kern="1200" baseline="0" dirty="0" smtClean="0">
                          <a:solidFill>
                            <a:srgbClr val="00A8C8"/>
                          </a:solidFill>
                          <a:latin typeface="Arial" panose="020B0604020202020204" pitchFamily="34" charset="0"/>
                          <a:ea typeface="+mn-ea"/>
                          <a:cs typeface="Arial" panose="020B0604020202020204" pitchFamily="34" charset="0"/>
                        </a:rPr>
                        <a:t>)</a:t>
                      </a:r>
                      <a:endParaRPr lang="en-US" sz="1000" b="1" i="1" kern="1200" dirty="0" smtClean="0">
                        <a:solidFill>
                          <a:srgbClr val="00A8C8"/>
                        </a:solidFill>
                        <a:latin typeface="Arial" panose="020B0604020202020204" pitchFamily="34" charset="0"/>
                        <a:ea typeface="+mn-ea"/>
                        <a:cs typeface="Arial" panose="020B0604020202020204" pitchFamily="34" charset="0"/>
                      </a:endParaRPr>
                    </a:p>
                  </a:txBody>
                  <a:tcPr marL="45720" marR="45720" anchor="ctr">
                    <a:lnL>
                      <a:noFill/>
                    </a:lnL>
                    <a:lnR w="12700" cap="flat" cmpd="sng" algn="ctr">
                      <a:noFill/>
                      <a:prstDash val="solid"/>
                      <a:round/>
                      <a:headEnd type="none" w="med" len="med"/>
                      <a:tailEnd type="none" w="med" len="med"/>
                    </a:lnR>
                    <a:lnT w="19050" cap="flat" cmpd="sng" algn="ctr">
                      <a:solidFill>
                        <a:schemeClr val="bg1">
                          <a:lumMod val="65000"/>
                        </a:schemeClr>
                      </a:solidFill>
                      <a:prstDash val="solid"/>
                      <a:round/>
                      <a:headEnd type="none" w="med" len="med"/>
                      <a:tailEnd type="none" w="med" len="med"/>
                    </a:lnT>
                    <a:lnB w="190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000" b="0" dirty="0" smtClean="0">
                          <a:solidFill>
                            <a:schemeClr val="tx1"/>
                          </a:solidFill>
                          <a:latin typeface="Arial" panose="020B0604020202020204" pitchFamily="34" charset="0"/>
                          <a:cs typeface="Arial" panose="020B0604020202020204" pitchFamily="34" charset="0"/>
                        </a:rPr>
                        <a:t>SBNA</a:t>
                      </a:r>
                      <a:endParaRPr lang="en-US" sz="1000" b="0" dirty="0">
                        <a:solidFill>
                          <a:schemeClr val="tx1"/>
                        </a:solidFill>
                        <a:latin typeface="Arial" panose="020B0604020202020204" pitchFamily="34" charset="0"/>
                        <a:cs typeface="Arial" panose="020B0604020202020204" pitchFamily="34" charset="0"/>
                      </a:endParaRPr>
                    </a:p>
                  </a:txBody>
                  <a:tcPr marL="45720" marR="45720" anchor="ctr">
                    <a:lnL>
                      <a:noFill/>
                    </a:lnL>
                    <a:lnR w="12700" cap="flat" cmpd="sng" algn="ctr">
                      <a:noFill/>
                      <a:prstDash val="solid"/>
                      <a:round/>
                      <a:headEnd type="none" w="med" len="med"/>
                      <a:tailEnd type="none" w="med" len="med"/>
                    </a:lnR>
                    <a:lnT w="19050" cap="flat" cmpd="sng" algn="ctr">
                      <a:solidFill>
                        <a:schemeClr val="bg1">
                          <a:lumMod val="65000"/>
                        </a:schemeClr>
                      </a:solidFill>
                      <a:prstDash val="solid"/>
                      <a:round/>
                      <a:headEnd type="none" w="med" len="med"/>
                      <a:tailEnd type="none" w="med" len="med"/>
                    </a:lnT>
                    <a:lnB w="190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1000"/>
                        </a:lnSpc>
                      </a:pPr>
                      <a:r>
                        <a:rPr lang="en-US" sz="1000" dirty="0" smtClean="0">
                          <a:latin typeface="Arial" panose="020B0604020202020204" pitchFamily="34" charset="0"/>
                          <a:cs typeface="Arial" panose="020B0604020202020204" pitchFamily="34" charset="0"/>
                        </a:rPr>
                        <a:t>$2.6M</a:t>
                      </a:r>
                    </a:p>
                  </a:txBody>
                  <a:tcPr marL="45720" marR="45720" anchor="ctr">
                    <a:lnL w="12700" cap="flat" cmpd="sng" algn="ctr">
                      <a:noFill/>
                      <a:prstDash val="solid"/>
                      <a:round/>
                      <a:headEnd type="none" w="med" len="med"/>
                      <a:tailEnd type="none" w="med" len="med"/>
                    </a:lnL>
                    <a:lnR>
                      <a:noFill/>
                    </a:lnR>
                    <a:lnT w="19050" cap="flat" cmpd="sng" algn="ctr">
                      <a:solidFill>
                        <a:schemeClr val="bg1">
                          <a:lumMod val="65000"/>
                        </a:schemeClr>
                      </a:solidFill>
                      <a:prstDash val="solid"/>
                      <a:round/>
                      <a:headEnd type="none" w="med" len="med"/>
                      <a:tailEnd type="none" w="med" len="med"/>
                    </a:lnT>
                    <a:lnB w="190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&gt;=</a:t>
                      </a:r>
                      <a:r>
                        <a:rPr lang="en-US" sz="1000" dirty="0" smtClean="0">
                          <a:solidFill>
                            <a:sysClr val="windowText" lastClr="000000"/>
                          </a:solidFill>
                          <a:latin typeface="Arial" panose="020B0604020202020204" pitchFamily="34" charset="0"/>
                          <a:cs typeface="Arial" panose="020B0604020202020204" pitchFamily="34" charset="0"/>
                        </a:rPr>
                        <a:t>$5.4M</a:t>
                      </a:r>
                      <a:endParaRPr lang="en-US" sz="1000" dirty="0">
                        <a:solidFill>
                          <a:sysClr val="windowText" lastClr="000000"/>
                        </a:solidFill>
                        <a:latin typeface="Arial" panose="020B0604020202020204" pitchFamily="34" charset="0"/>
                        <a:cs typeface="Arial" panose="020B0604020202020204" pitchFamily="34" charset="0"/>
                      </a:endParaRPr>
                    </a:p>
                  </a:txBody>
                  <a:tcPr marL="36576" marR="36576" marT="36576" marB="36576" anchor="ctr">
                    <a:lnL>
                      <a:noFill/>
                    </a:lnL>
                    <a:lnR>
                      <a:noFill/>
                    </a:lnR>
                    <a:lnT w="19050" cap="flat" cmpd="sng" algn="ctr">
                      <a:solidFill>
                        <a:schemeClr val="bg1">
                          <a:lumMod val="65000"/>
                        </a:schemeClr>
                      </a:solidFill>
                      <a:prstDash val="solid"/>
                      <a:round/>
                      <a:headEnd type="none" w="med" len="med"/>
                      <a:tailEnd type="none" w="med" len="med"/>
                    </a:lnT>
                    <a:lnB w="190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marL="0" marR="0" indent="0" algn="ctr" defTabSz="457200" rtl="0" eaLnBrk="1" fontAlgn="ctr" latinLnBrk="0" hangingPunct="1">
                        <a:lnSpc>
                          <a:spcPct val="100000"/>
                        </a:lnSpc>
                        <a:spcBef>
                          <a:spcPts val="200"/>
                        </a:spcBef>
                        <a:spcAft>
                          <a:spcPts val="200"/>
                        </a:spcAft>
                        <a:buClrTx/>
                        <a:buSzTx/>
                        <a:buFontTx/>
                        <a:buNone/>
                        <a:tabLst/>
                        <a:defRPr/>
                      </a:pPr>
                      <a:r>
                        <a:rPr lang="en-US" sz="1000" b="0" kern="1200" dirty="0" smtClean="0">
                          <a:solidFill>
                            <a:sysClr val="windowText" lastClr="000000"/>
                          </a:solidFill>
                          <a:latin typeface="Arial" panose="020B0604020202020204" pitchFamily="34" charset="0"/>
                          <a:ea typeface="+mn-ea"/>
                          <a:cs typeface="Arial" panose="020B0604020202020204" pitchFamily="34" charset="0"/>
                        </a:rPr>
                        <a:t>N/A</a:t>
                      </a:r>
                      <a:endParaRPr lang="en-US" sz="1000" b="0" kern="1200" dirty="0">
                        <a:solidFill>
                          <a:sysClr val="windowText" lastClr="000000"/>
                        </a:solidFill>
                        <a:latin typeface="Arial" panose="020B0604020202020204" pitchFamily="34" charset="0"/>
                        <a:ea typeface="+mn-ea"/>
                        <a:cs typeface="Arial" panose="020B0604020202020204" pitchFamily="34" charset="0"/>
                      </a:endParaRPr>
                    </a:p>
                  </a:txBody>
                  <a:tcPr marL="36576" marR="36576" marT="36576" marB="36576" anchor="ctr">
                    <a:lnL>
                      <a:noFill/>
                    </a:lnL>
                    <a:lnR>
                      <a:noFill/>
                    </a:lnR>
                    <a:lnT w="19050" cap="flat" cmpd="sng" algn="ctr">
                      <a:solidFill>
                        <a:schemeClr val="bg1">
                          <a:lumMod val="65000"/>
                        </a:schemeClr>
                      </a:solidFill>
                      <a:prstDash val="solid"/>
                      <a:round/>
                      <a:headEnd type="none" w="med" len="med"/>
                      <a:tailEnd type="none" w="med" len="med"/>
                    </a:lnT>
                    <a:lnB w="190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&gt;=</a:t>
                      </a:r>
                      <a:r>
                        <a:rPr lang="en-US" sz="1000" dirty="0" smtClean="0">
                          <a:solidFill>
                            <a:sysClr val="windowText" lastClr="000000"/>
                          </a:solidFill>
                          <a:latin typeface="Arial" panose="020B0604020202020204" pitchFamily="34" charset="0"/>
                          <a:cs typeface="Arial" panose="020B0604020202020204" pitchFamily="34" charset="0"/>
                        </a:rPr>
                        <a:t>$7.0M</a:t>
                      </a:r>
                      <a:endParaRPr lang="en-US" sz="1000" dirty="0">
                        <a:solidFill>
                          <a:sysClr val="windowText" lastClr="000000"/>
                        </a:solidFill>
                        <a:latin typeface="Arial" panose="020B0604020202020204" pitchFamily="34" charset="0"/>
                        <a:cs typeface="Arial" panose="020B0604020202020204" pitchFamily="34" charset="0"/>
                      </a:endParaRPr>
                    </a:p>
                  </a:txBody>
                  <a:tcPr marL="36576" marR="36576" marT="36576" marB="36576" anchor="ctr">
                    <a:lnL>
                      <a:noFill/>
                    </a:lnL>
                    <a:lnR w="19050" cap="flat" cmpd="sng" algn="ctr">
                      <a:noFill/>
                      <a:prstDash val="solid"/>
                      <a:round/>
                      <a:headEnd type="none" w="med" len="med"/>
                      <a:tailEnd type="none" w="med" len="med"/>
                    </a:lnR>
                    <a:lnT w="19050" cap="flat" cmpd="sng" algn="ctr">
                      <a:solidFill>
                        <a:schemeClr val="bg1">
                          <a:lumMod val="65000"/>
                        </a:schemeClr>
                      </a:solidFill>
                      <a:prstDash val="solid"/>
                      <a:round/>
                      <a:headEnd type="none" w="med" len="med"/>
                      <a:tailEnd type="none" w="med" len="med"/>
                    </a:lnT>
                    <a:lnB w="190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c>
                  <a:txBody>
                    <a:bodyPr/>
                    <a:lstStyle/>
                    <a:p>
                      <a:pPr marL="0" marR="0" indent="0" algn="ctr" defTabSz="457200" rtl="0" eaLnBrk="1" fontAlgn="ctr" latinLnBrk="0" hangingPunct="1">
                        <a:lnSpc>
                          <a:spcPct val="100000"/>
                        </a:lnSpc>
                        <a:spcBef>
                          <a:spcPts val="200"/>
                        </a:spcBef>
                        <a:spcAft>
                          <a:spcPts val="200"/>
                        </a:spcAft>
                        <a:buClrTx/>
                        <a:buSzTx/>
                        <a:buFontTx/>
                        <a:buNone/>
                        <a:tabLst/>
                        <a:defRPr/>
                      </a:pPr>
                      <a:r>
                        <a:rPr lang="en-US" sz="1000" dirty="0" smtClean="0">
                          <a:solidFill>
                            <a:sysClr val="windowText" lastClr="000000"/>
                          </a:solidFill>
                          <a:latin typeface="Arial" panose="020B0604020202020204" pitchFamily="34" charset="0"/>
                          <a:cs typeface="Arial" panose="020B0604020202020204" pitchFamily="34" charset="0"/>
                        </a:rPr>
                        <a:t>N/A</a:t>
                      </a:r>
                    </a:p>
                  </a:txBody>
                  <a:tcPr marL="36576" marR="36576" marT="36576" marB="36576" anchor="ctr">
                    <a:lnL>
                      <a:noFill/>
                    </a:lnL>
                    <a:lnR w="19050" cap="flat" cmpd="sng" algn="ctr">
                      <a:noFill/>
                      <a:prstDash val="solid"/>
                      <a:round/>
                      <a:headEnd type="none" w="med" len="med"/>
                      <a:tailEnd type="none" w="med" len="med"/>
                    </a:lnR>
                    <a:lnT w="19050" cap="flat" cmpd="sng" algn="ctr">
                      <a:solidFill>
                        <a:schemeClr val="bg1">
                          <a:lumMod val="65000"/>
                        </a:schemeClr>
                      </a:solidFill>
                      <a:prstDash val="solid"/>
                      <a:round/>
                      <a:headEnd type="none" w="med" len="med"/>
                      <a:tailEnd type="none" w="med" len="med"/>
                    </a:lnT>
                    <a:lnB w="190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indent="0" algn="l" defTabSz="457200" rtl="0" eaLnBrk="1" fontAlgn="auto" latinLnBrk="0" hangingPunct="1">
                        <a:lnSpc>
                          <a:spcPts val="1000"/>
                        </a:lnSpc>
                        <a:spcBef>
                          <a:spcPts val="0"/>
                        </a:spcBef>
                        <a:spcAft>
                          <a:spcPts val="0"/>
                        </a:spcAft>
                        <a:buClrTx/>
                        <a:buSzTx/>
                        <a:buFontTx/>
                        <a:buNone/>
                        <a:tabLst/>
                        <a:defRPr/>
                      </a:pPr>
                      <a:r>
                        <a:rPr lang="en-GB" sz="1000" b="0" dirty="0" smtClean="0">
                          <a:solidFill>
                            <a:schemeClr val="tx1"/>
                          </a:solidFill>
                          <a:latin typeface="Arial" panose="020B0604020202020204" pitchFamily="34" charset="0"/>
                          <a:cs typeface="Arial" panose="020B0604020202020204" pitchFamily="34" charset="0"/>
                        </a:rPr>
                        <a:t>Requested by Board</a:t>
                      </a:r>
                    </a:p>
                  </a:txBody>
                  <a:tcPr marL="45720" marR="45720" anchor="ctr">
                    <a:lnL>
                      <a:noFill/>
                    </a:lnL>
                    <a:lnR w="19050" cap="flat" cmpd="sng" algn="ctr">
                      <a:noFill/>
                      <a:prstDash val="solid"/>
                      <a:round/>
                      <a:headEnd type="none" w="med" len="med"/>
                      <a:tailEnd type="none" w="med" len="med"/>
                    </a:lnR>
                    <a:lnT w="19050" cap="flat" cmpd="sng" algn="ctr">
                      <a:solidFill>
                        <a:schemeClr val="bg1">
                          <a:lumMod val="65000"/>
                        </a:schemeClr>
                      </a:solidFill>
                      <a:prstDash val="solid"/>
                      <a:round/>
                      <a:headEnd type="none" w="med" len="med"/>
                      <a:tailEnd type="none" w="med" len="med"/>
                    </a:lnT>
                    <a:lnB w="190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bl>
          </a:graphicData>
        </a:graphic>
      </p:graphicFrame>
    </p:spTree>
    <p:extLst>
      <p:ext uri="{BB962C8B-B14F-4D97-AF65-F5344CB8AC3E}">
        <p14:creationId xmlns:p14="http://schemas.microsoft.com/office/powerpoint/2010/main" val="31386904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66744" y="523407"/>
            <a:ext cx="9336044" cy="357021"/>
          </a:xfrm>
          <a:prstGeom prst="rect">
            <a:avLst/>
          </a:prstGeom>
          <a:noFill/>
        </p:spPr>
        <p:txBody>
          <a:bodyPr wrap="square" rtlCol="0">
            <a:spAutoFit/>
          </a:bodyPr>
          <a:lstStyle/>
          <a:p>
            <a:pPr algn="l"/>
            <a:r>
              <a:rPr lang="en-US" sz="2000" b="1" dirty="0"/>
              <a:t>Metric selection:</a:t>
            </a:r>
            <a:r>
              <a:rPr lang="en-US" sz="2000" dirty="0"/>
              <a:t> </a:t>
            </a:r>
            <a:r>
              <a:rPr lang="en-US" sz="2000" dirty="0" smtClean="0"/>
              <a:t>Mark-to-market </a:t>
            </a:r>
            <a:r>
              <a:rPr lang="en-US" sz="2000" dirty="0"/>
              <a:t>portfolio risk metric</a:t>
            </a:r>
          </a:p>
        </p:txBody>
      </p:sp>
      <p:graphicFrame>
        <p:nvGraphicFramePr>
          <p:cNvPr id="3" name="Content Placeholder 12"/>
          <p:cNvGraphicFramePr>
            <a:graphicFrameLocks/>
          </p:cNvGraphicFramePr>
          <p:nvPr>
            <p:extLst>
              <p:ext uri="{D42A27DB-BD31-4B8C-83A1-F6EECF244321}">
                <p14:modId xmlns:p14="http://schemas.microsoft.com/office/powerpoint/2010/main" val="3074847723"/>
              </p:ext>
            </p:extLst>
          </p:nvPr>
        </p:nvGraphicFramePr>
        <p:xfrm>
          <a:off x="360998" y="1463040"/>
          <a:ext cx="8821737" cy="1429512"/>
        </p:xfrm>
        <a:graphic>
          <a:graphicData uri="http://schemas.openxmlformats.org/drawingml/2006/table">
            <a:tbl>
              <a:tblPr firstRow="1" bandRow="1">
                <a:tableStyleId>{839DD9DD-9E6C-4910-8AC0-68ADFF6A6AFC}</a:tableStyleId>
              </a:tblPr>
              <a:tblGrid>
                <a:gridCol w="2077402"/>
                <a:gridCol w="1544320"/>
                <a:gridCol w="5200015"/>
              </a:tblGrid>
              <a:tr h="159448">
                <a:tc>
                  <a:txBody>
                    <a:bodyPr/>
                    <a:lstStyle/>
                    <a:p>
                      <a:pPr algn="l"/>
                      <a:r>
                        <a:rPr lang="en-US" sz="1100" b="1" dirty="0" smtClean="0">
                          <a:solidFill>
                            <a:srgbClr val="FF0000"/>
                          </a:solidFill>
                          <a:latin typeface="Arial" panose="020B0604020202020204" pitchFamily="34" charset="0"/>
                          <a:cs typeface="Arial" panose="020B0604020202020204" pitchFamily="34" charset="0"/>
                        </a:rPr>
                        <a:t>Metrics included in the RAS</a:t>
                      </a:r>
                    </a:p>
                  </a:txBody>
                  <a:tcPr marL="45720" marR="4572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100" b="1" dirty="0" smtClean="0">
                          <a:solidFill>
                            <a:srgbClr val="FF0000"/>
                          </a:solidFill>
                          <a:latin typeface="Arial" panose="020B0604020202020204" pitchFamily="34" charset="0"/>
                          <a:cs typeface="Arial" panose="020B0604020202020204" pitchFamily="34" charset="0"/>
                        </a:rPr>
                        <a:t>Entity</a:t>
                      </a:r>
                      <a:r>
                        <a:rPr lang="en-US" sz="1100" b="1" baseline="0" dirty="0" smtClean="0">
                          <a:solidFill>
                            <a:srgbClr val="FF0000"/>
                          </a:solidFill>
                          <a:latin typeface="Arial" panose="020B0604020202020204" pitchFamily="34" charset="0"/>
                          <a:cs typeface="Arial" panose="020B0604020202020204" pitchFamily="34" charset="0"/>
                        </a:rPr>
                        <a:t>/portfolio</a:t>
                      </a:r>
                      <a:endParaRPr lang="en-US" sz="1100" b="1" dirty="0" smtClean="0">
                        <a:solidFill>
                          <a:srgbClr val="FF0000"/>
                        </a:solidFill>
                        <a:latin typeface="Arial" panose="020B0604020202020204" pitchFamily="34" charset="0"/>
                        <a:cs typeface="Arial" panose="020B0604020202020204" pitchFamily="34" charset="0"/>
                      </a:endParaRPr>
                    </a:p>
                  </a:txBody>
                  <a:tcPr marL="45720" marR="4572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100" b="1" dirty="0" smtClean="0">
                          <a:solidFill>
                            <a:srgbClr val="FF0000"/>
                          </a:solidFill>
                          <a:latin typeface="Arial" panose="020B0604020202020204" pitchFamily="34" charset="0"/>
                          <a:cs typeface="Arial" panose="020B0604020202020204" pitchFamily="34" charset="0"/>
                        </a:rPr>
                        <a:t>Rationale/commentary</a:t>
                      </a:r>
                      <a:endParaRPr lang="en-US" sz="1100" b="1" dirty="0">
                        <a:solidFill>
                          <a:srgbClr val="FF0000"/>
                        </a:solidFill>
                        <a:latin typeface="Arial" panose="020B0604020202020204" pitchFamily="34" charset="0"/>
                        <a:cs typeface="Arial" panose="020B0604020202020204" pitchFamily="34" charset="0"/>
                      </a:endParaRPr>
                    </a:p>
                  </a:txBody>
                  <a:tcPr marL="45720" marR="4572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r>
              <a:tr h="159448">
                <a:tc>
                  <a:txBody>
                    <a:bodyPr/>
                    <a:lstStyle/>
                    <a:p>
                      <a:pPr marL="0" marR="0" lvl="1" indent="0"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1200" i="0" kern="1200" baseline="0" dirty="0" smtClean="0">
                          <a:solidFill>
                            <a:schemeClr val="tx1"/>
                          </a:solidFill>
                          <a:latin typeface="Arial" panose="020B0604020202020204" pitchFamily="34" charset="0"/>
                          <a:ea typeface="+mn-ea"/>
                          <a:cs typeface="Arial" panose="020B0604020202020204" pitchFamily="34" charset="0"/>
                        </a:rPr>
                        <a:t>Mark-to-market Value at Risk (</a:t>
                      </a:r>
                      <a:r>
                        <a:rPr lang="en-US" sz="1200" i="0" kern="1200" baseline="0" dirty="0" err="1" smtClean="0">
                          <a:solidFill>
                            <a:schemeClr val="tx1"/>
                          </a:solidFill>
                          <a:latin typeface="Arial" panose="020B0604020202020204" pitchFamily="34" charset="0"/>
                          <a:ea typeface="+mn-ea"/>
                          <a:cs typeface="Arial" panose="020B0604020202020204" pitchFamily="34" charset="0"/>
                        </a:rPr>
                        <a:t>VaR</a:t>
                      </a:r>
                      <a:r>
                        <a:rPr lang="en-US" sz="1200" i="0" kern="1200" baseline="0" dirty="0" smtClean="0">
                          <a:solidFill>
                            <a:schemeClr val="tx1"/>
                          </a:solidFill>
                          <a:latin typeface="Arial" panose="020B0604020202020204" pitchFamily="34" charset="0"/>
                          <a:ea typeface="+mn-ea"/>
                          <a:cs typeface="Arial" panose="020B0604020202020204" pitchFamily="34" charset="0"/>
                        </a:rPr>
                        <a:t>)</a:t>
                      </a:r>
                    </a:p>
                  </a:txBody>
                  <a:tcPr marL="45720" marR="45720">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1" indent="0"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1200" i="0" kern="1200" baseline="0" dirty="0" smtClean="0">
                          <a:solidFill>
                            <a:schemeClr val="tx1"/>
                          </a:solidFill>
                          <a:latin typeface="Arial" panose="020B0604020202020204" pitchFamily="34" charset="0"/>
                          <a:ea typeface="+mn-ea"/>
                          <a:cs typeface="Arial" panose="020B0604020202020204" pitchFamily="34" charset="0"/>
                        </a:rPr>
                        <a:t>SBNA</a:t>
                      </a:r>
                    </a:p>
                  </a:txBody>
                  <a:tcPr marL="45720" marR="45720">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marR="0" lvl="1" indent="-171450"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Char char="•"/>
                        <a:tabLst/>
                        <a:defRPr/>
                      </a:pPr>
                      <a:r>
                        <a:rPr lang="en-US" sz="1200" kern="1200" dirty="0" smtClean="0">
                          <a:solidFill>
                            <a:schemeClr val="tx1"/>
                          </a:solidFill>
                          <a:latin typeface="Arial" panose="020B0604020202020204" pitchFamily="34" charset="0"/>
                          <a:ea typeface="+mn-ea"/>
                          <a:cs typeface="Arial" panose="020B0604020202020204" pitchFamily="34" charset="0"/>
                        </a:rPr>
                        <a:t>The purpose of this metric is to have a standalone measure that covers the risk in all the material </a:t>
                      </a:r>
                      <a:r>
                        <a:rPr lang="en-US" sz="1200" kern="1200" dirty="0" err="1" smtClean="0">
                          <a:solidFill>
                            <a:schemeClr val="tx1"/>
                          </a:solidFill>
                          <a:latin typeface="Arial" panose="020B0604020202020204" pitchFamily="34" charset="0"/>
                          <a:ea typeface="+mn-ea"/>
                          <a:cs typeface="Arial" panose="020B0604020202020204" pitchFamily="34" charset="0"/>
                        </a:rPr>
                        <a:t>MtM</a:t>
                      </a:r>
                      <a:r>
                        <a:rPr lang="en-US" sz="1200" kern="1200" dirty="0" smtClean="0">
                          <a:solidFill>
                            <a:schemeClr val="tx1"/>
                          </a:solidFill>
                          <a:latin typeface="Arial" panose="020B0604020202020204" pitchFamily="34" charset="0"/>
                          <a:ea typeface="+mn-ea"/>
                          <a:cs typeface="Arial" panose="020B0604020202020204" pitchFamily="34" charset="0"/>
                        </a:rPr>
                        <a:t> portfolios for SBNA</a:t>
                      </a:r>
                    </a:p>
                    <a:p>
                      <a:pPr marL="476250" marR="0" lvl="2" indent="-285750" algn="l" defTabSz="881063" rtl="0" eaLnBrk="1" fontAlgn="base" latinLnBrk="0" hangingPunct="1">
                        <a:lnSpc>
                          <a:spcPct val="100000"/>
                        </a:lnSpc>
                        <a:spcBef>
                          <a:spcPct val="30000"/>
                        </a:spcBef>
                        <a:spcAft>
                          <a:spcPct val="0"/>
                        </a:spcAft>
                        <a:buClrTx/>
                        <a:buSzTx/>
                        <a:buFont typeface="Arial"/>
                        <a:buChar char="–"/>
                        <a:tabLst/>
                        <a:defRPr/>
                      </a:pPr>
                      <a:r>
                        <a:rPr lang="en-US" sz="1200" kern="1200" dirty="0" smtClean="0">
                          <a:solidFill>
                            <a:schemeClr val="tx1"/>
                          </a:solidFill>
                          <a:latin typeface="Arial" panose="020B0604020202020204" pitchFamily="34" charset="0"/>
                          <a:ea typeface="Arial Unicode MS" pitchFamily="34" charset="-128"/>
                          <a:cs typeface="Arial" panose="020B0604020202020204" pitchFamily="34" charset="0"/>
                        </a:rPr>
                        <a:t>Client facilitation</a:t>
                      </a:r>
                    </a:p>
                    <a:p>
                      <a:pPr marL="476250" marR="0" lvl="2" indent="-285750" algn="l" defTabSz="881063" rtl="0" eaLnBrk="1" fontAlgn="base" latinLnBrk="0" hangingPunct="1">
                        <a:lnSpc>
                          <a:spcPct val="100000"/>
                        </a:lnSpc>
                        <a:spcBef>
                          <a:spcPct val="30000"/>
                        </a:spcBef>
                        <a:spcAft>
                          <a:spcPct val="0"/>
                        </a:spcAft>
                        <a:buClrTx/>
                        <a:buSzTx/>
                        <a:buFont typeface="Arial"/>
                        <a:buChar char="–"/>
                        <a:tabLst/>
                        <a:defRPr/>
                      </a:pPr>
                      <a:r>
                        <a:rPr lang="en-US" sz="1200" kern="1200" dirty="0" smtClean="0">
                          <a:solidFill>
                            <a:schemeClr val="tx1"/>
                          </a:solidFill>
                          <a:latin typeface="Arial" panose="020B0604020202020204" pitchFamily="34" charset="0"/>
                          <a:ea typeface="Arial Unicode MS" pitchFamily="34" charset="-128"/>
                          <a:cs typeface="Arial" panose="020B0604020202020204" pitchFamily="34" charset="0"/>
                        </a:rPr>
                        <a:t>Mortgage pipeline</a:t>
                      </a:r>
                    </a:p>
                    <a:p>
                      <a:pPr marL="476250" marR="0" lvl="2" indent="-285750" algn="l" defTabSz="881063" rtl="0" eaLnBrk="1" fontAlgn="base" latinLnBrk="0" hangingPunct="1">
                        <a:lnSpc>
                          <a:spcPct val="100000"/>
                        </a:lnSpc>
                        <a:spcBef>
                          <a:spcPct val="30000"/>
                        </a:spcBef>
                        <a:spcAft>
                          <a:spcPct val="0"/>
                        </a:spcAft>
                        <a:buClrTx/>
                        <a:buSzTx/>
                        <a:buFont typeface="Arial"/>
                        <a:buChar char="–"/>
                        <a:tabLst/>
                        <a:defRPr/>
                      </a:pPr>
                      <a:r>
                        <a:rPr lang="en-US" sz="1200" kern="1200" dirty="0" smtClean="0">
                          <a:solidFill>
                            <a:schemeClr val="tx1"/>
                          </a:solidFill>
                          <a:latin typeface="Arial" panose="020B0604020202020204" pitchFamily="34" charset="0"/>
                          <a:ea typeface="Arial Unicode MS" pitchFamily="34" charset="-128"/>
                          <a:cs typeface="Arial" panose="020B0604020202020204" pitchFamily="34" charset="0"/>
                        </a:rPr>
                        <a:t>Mortgage servicing rights</a:t>
                      </a:r>
                    </a:p>
                  </a:txBody>
                  <a:tcPr marL="45720" marR="45720">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grpSp>
        <p:nvGrpSpPr>
          <p:cNvPr id="9" name="Group 8"/>
          <p:cNvGrpSpPr/>
          <p:nvPr/>
        </p:nvGrpSpPr>
        <p:grpSpPr>
          <a:xfrm>
            <a:off x="443921" y="72184"/>
            <a:ext cx="3297809" cy="189008"/>
            <a:chOff x="403281" y="164517"/>
            <a:chExt cx="3297809" cy="189008"/>
          </a:xfrm>
        </p:grpSpPr>
        <p:sp>
          <p:nvSpPr>
            <p:cNvPr id="10" name="Text Box 75"/>
            <p:cNvSpPr txBox="1">
              <a:spLocks noChangeArrowheads="1"/>
            </p:cNvSpPr>
            <p:nvPr/>
          </p:nvSpPr>
          <p:spPr bwMode="gray">
            <a:xfrm>
              <a:off x="636148" y="166688"/>
              <a:ext cx="3064942" cy="184666"/>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none" lIns="0" tIns="0" rIns="0" bIns="0">
              <a:spAutoFit/>
            </a:bodyPr>
            <a:lstStyle/>
            <a:p>
              <a:pPr algn="l">
                <a:lnSpc>
                  <a:spcPct val="100000"/>
                </a:lnSpc>
              </a:pPr>
              <a:r>
                <a:rPr lang="en-US" sz="1200" dirty="0">
                  <a:solidFill>
                    <a:srgbClr val="FF0000"/>
                  </a:solidFill>
                </a:rPr>
                <a:t>Mark-to-market portfolio risk: </a:t>
              </a:r>
              <a:r>
                <a:rPr lang="en-US" sz="1200" dirty="0" smtClean="0">
                  <a:solidFill>
                    <a:srgbClr val="FF0000"/>
                  </a:solidFill>
                </a:rPr>
                <a:t>Metric selection</a:t>
              </a:r>
              <a:endParaRPr lang="en-US" sz="1200" dirty="0">
                <a:solidFill>
                  <a:srgbClr val="FF0000"/>
                </a:solidFill>
              </a:endParaRPr>
            </a:p>
          </p:txBody>
        </p:sp>
        <p:sp>
          <p:nvSpPr>
            <p:cNvPr id="11" name="Oval 10"/>
            <p:cNvSpPr/>
            <p:nvPr/>
          </p:nvSpPr>
          <p:spPr bwMode="auto">
            <a:xfrm>
              <a:off x="403281" y="164517"/>
              <a:ext cx="189008" cy="189008"/>
            </a:xfrm>
            <a:prstGeom prst="ellipse">
              <a:avLst/>
            </a:prstGeom>
            <a:solidFill>
              <a:srgbClr val="FF000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lang="en-US" b="1" dirty="0" smtClean="0">
                  <a:solidFill>
                    <a:schemeClr val="bg1"/>
                  </a:solidFill>
                  <a:ea typeface="ＭＳ Ｐゴシック" pitchFamily="-112" charset="-128"/>
                  <a:cs typeface="ＭＳ Ｐゴシック" pitchFamily="-112" charset="-128"/>
                </a:rPr>
                <a:t>6</a:t>
              </a:r>
              <a:endParaRPr kumimoji="0" lang="en-US" b="1" i="0" u="none" strike="noStrike" cap="none" normalizeH="0" baseline="0" dirty="0">
                <a:ln>
                  <a:noFill/>
                </a:ln>
                <a:solidFill>
                  <a:schemeClr val="bg1"/>
                </a:solidFill>
                <a:effectLst/>
                <a:latin typeface="Arial" charset="0"/>
                <a:ea typeface="ＭＳ Ｐゴシック" pitchFamily="-112" charset="-128"/>
                <a:cs typeface="ＭＳ Ｐゴシック" pitchFamily="-112" charset="-128"/>
              </a:endParaRPr>
            </a:p>
          </p:txBody>
        </p:sp>
      </p:grpSp>
    </p:spTree>
    <p:extLst>
      <p:ext uri="{BB962C8B-B14F-4D97-AF65-F5344CB8AC3E}">
        <p14:creationId xmlns:p14="http://schemas.microsoft.com/office/powerpoint/2010/main" val="16921640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Object 17" hidden="1"/>
          <p:cNvGraphicFramePr>
            <a:graphicFrameLocks noChangeAspect="1"/>
          </p:cNvGraphicFramePr>
          <p:nvPr>
            <p:custDataLst>
              <p:tags r:id="rId2"/>
            </p:custDataLst>
            <p:extLst>
              <p:ext uri="{D42A27DB-BD31-4B8C-83A1-F6EECF244321}">
                <p14:modId xmlns:p14="http://schemas.microsoft.com/office/powerpoint/2010/main" val="2600642514"/>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13275"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17" name="Rectangle 16" hidden="1"/>
          <p:cNvSpPr/>
          <p:nvPr>
            <p:custDataLst>
              <p:tags r:id="rId3"/>
            </p:custDataLst>
          </p:nvPr>
        </p:nvSpPr>
        <p:spPr bwMode="auto">
          <a:xfrm>
            <a:off x="0" y="0"/>
            <a:ext cx="158750" cy="158750"/>
          </a:xfrm>
          <a:prstGeom prst="rect">
            <a:avLst/>
          </a:prstGeom>
          <a:solidFill>
            <a:schemeClr val="accent1">
              <a:lumMod val="20000"/>
              <a:lumOff val="8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ctr"/>
          <a:lstStyle/>
          <a:p>
            <a:pPr>
              <a:lnSpc>
                <a:spcPct val="100000"/>
              </a:lnSpc>
            </a:pPr>
            <a:endParaRPr lang="en-GB" dirty="0" smtClean="0">
              <a:solidFill>
                <a:schemeClr val="tx1"/>
              </a:solidFill>
              <a:latin typeface="Arial"/>
              <a:ea typeface="ＭＳ Ｐゴシック"/>
              <a:cs typeface="Arial"/>
              <a:sym typeface="Arial"/>
            </a:endParaRPr>
          </a:p>
        </p:txBody>
      </p:sp>
      <p:sp>
        <p:nvSpPr>
          <p:cNvPr id="5" name="Content Placeholder 4"/>
          <p:cNvSpPr>
            <a:spLocks noGrp="1"/>
          </p:cNvSpPr>
          <p:nvPr>
            <p:ph sz="quarter" idx="11"/>
          </p:nvPr>
        </p:nvSpPr>
        <p:spPr/>
        <p:txBody>
          <a:bodyPr/>
          <a:lstStyle/>
          <a:p>
            <a:r>
              <a:rPr lang="en-US" dirty="0"/>
              <a:t>Calibration: </a:t>
            </a:r>
            <a:r>
              <a:rPr lang="en-US" b="0" dirty="0" err="1"/>
              <a:t>MtM</a:t>
            </a:r>
            <a:r>
              <a:rPr lang="en-US" b="0" dirty="0"/>
              <a:t> </a:t>
            </a:r>
            <a:r>
              <a:rPr lang="en-US" b="0" dirty="0" err="1"/>
              <a:t>VaR</a:t>
            </a:r>
            <a:r>
              <a:rPr lang="en-US" b="0" dirty="0"/>
              <a:t> limit - the aggregation of </a:t>
            </a:r>
            <a:r>
              <a:rPr lang="en-US" b="0" dirty="0" err="1"/>
              <a:t>VaR</a:t>
            </a:r>
            <a:r>
              <a:rPr lang="en-US" b="0" dirty="0"/>
              <a:t> limits by </a:t>
            </a:r>
            <a:r>
              <a:rPr lang="en-US" b="0" dirty="0" smtClean="0"/>
              <a:t>entity</a:t>
            </a:r>
            <a:endParaRPr lang="en-GB" dirty="0"/>
          </a:p>
        </p:txBody>
      </p:sp>
      <p:sp>
        <p:nvSpPr>
          <p:cNvPr id="8" name="TextBox 7"/>
          <p:cNvSpPr txBox="1"/>
          <p:nvPr/>
        </p:nvSpPr>
        <p:spPr>
          <a:xfrm>
            <a:off x="5162550" y="1463040"/>
            <a:ext cx="2581111" cy="215444"/>
          </a:xfrm>
          <a:prstGeom prst="rect">
            <a:avLst/>
          </a:prstGeom>
          <a:noFill/>
        </p:spPr>
        <p:txBody>
          <a:bodyPr vert="horz" wrap="square" lIns="0" tIns="0" rIns="0" bIns="0" rtlCol="0" anchor="t" anchorCtr="0">
            <a:spAutoFit/>
          </a:bodyPr>
          <a:lstStyle/>
          <a:p>
            <a:pPr algn="l">
              <a:lnSpc>
                <a:spcPct val="100000"/>
              </a:lnSpc>
              <a:spcBef>
                <a:spcPts val="0"/>
              </a:spcBef>
              <a:spcAft>
                <a:spcPts val="0"/>
              </a:spcAft>
            </a:pPr>
            <a:r>
              <a:rPr lang="en-US" sz="1400" b="1" dirty="0">
                <a:solidFill>
                  <a:schemeClr val="accent1"/>
                </a:solidFill>
              </a:rPr>
              <a:t>Calibration approach</a:t>
            </a:r>
          </a:p>
        </p:txBody>
      </p:sp>
      <p:sp>
        <p:nvSpPr>
          <p:cNvPr id="12" name="TextBox 11"/>
          <p:cNvSpPr txBox="1"/>
          <p:nvPr/>
        </p:nvSpPr>
        <p:spPr>
          <a:xfrm>
            <a:off x="365760" y="1460500"/>
            <a:ext cx="3945788" cy="215444"/>
          </a:xfrm>
          <a:prstGeom prst="rect">
            <a:avLst/>
          </a:prstGeom>
          <a:noFill/>
        </p:spPr>
        <p:txBody>
          <a:bodyPr vert="horz" wrap="square" lIns="0" tIns="0" rIns="0" bIns="0" rtlCol="0" anchor="t" anchorCtr="0">
            <a:spAutoFit/>
          </a:bodyPr>
          <a:lstStyle/>
          <a:p>
            <a:pPr algn="l">
              <a:lnSpc>
                <a:spcPct val="100000"/>
              </a:lnSpc>
              <a:spcBef>
                <a:spcPts val="0"/>
              </a:spcBef>
              <a:spcAft>
                <a:spcPts val="0"/>
              </a:spcAft>
            </a:pPr>
            <a:r>
              <a:rPr lang="en-US" sz="1400" b="1" dirty="0">
                <a:solidFill>
                  <a:schemeClr val="accent1"/>
                </a:solidFill>
              </a:rPr>
              <a:t>VaR </a:t>
            </a:r>
            <a:r>
              <a:rPr lang="en-US" sz="1400" b="1" dirty="0" smtClean="0">
                <a:solidFill>
                  <a:schemeClr val="accent1"/>
                </a:solidFill>
              </a:rPr>
              <a:t>triggers and limits </a:t>
            </a:r>
            <a:r>
              <a:rPr lang="en-US" sz="1400" b="1" dirty="0">
                <a:solidFill>
                  <a:schemeClr val="accent1"/>
                </a:solidFill>
              </a:rPr>
              <a:t>by </a:t>
            </a:r>
            <a:r>
              <a:rPr lang="en-US" sz="1400" b="1" dirty="0" smtClean="0">
                <a:solidFill>
                  <a:schemeClr val="accent1"/>
                </a:solidFill>
              </a:rPr>
              <a:t>portfolio</a:t>
            </a:r>
            <a:endParaRPr lang="en-US" sz="1400" b="1" dirty="0">
              <a:solidFill>
                <a:schemeClr val="accent1"/>
              </a:solidFill>
            </a:endParaRPr>
          </a:p>
        </p:txBody>
      </p:sp>
      <p:sp>
        <p:nvSpPr>
          <p:cNvPr id="41" name="Content Placeholder 4"/>
          <p:cNvSpPr txBox="1">
            <a:spLocks/>
          </p:cNvSpPr>
          <p:nvPr/>
        </p:nvSpPr>
        <p:spPr>
          <a:xfrm>
            <a:off x="5162551" y="1985674"/>
            <a:ext cx="4057566" cy="2991559"/>
          </a:xfrm>
          <a:prstGeom prst="rect">
            <a:avLst/>
          </a:prstGeom>
        </p:spPr>
        <p:txBody>
          <a:bodyPr lIns="0" tIns="0" rIns="0" bIns="0"/>
          <a:lstStyle>
            <a:lvl1pPr marL="153988" indent="-153988" algn="l" rtl="0" eaLnBrk="1" fontAlgn="base" hangingPunct="1">
              <a:spcBef>
                <a:spcPct val="20000"/>
              </a:spcBef>
              <a:spcAft>
                <a:spcPct val="0"/>
              </a:spcAft>
              <a:defRPr sz="1600">
                <a:solidFill>
                  <a:schemeClr val="tx2"/>
                </a:solidFill>
                <a:latin typeface="+mn-lt"/>
                <a:ea typeface="+mn-ea"/>
                <a:cs typeface="+mn-cs"/>
              </a:defRPr>
            </a:lvl1pPr>
            <a:lvl2pPr marL="461963" indent="-231775" algn="l" rtl="0" eaLnBrk="1" fontAlgn="base" hangingPunct="1">
              <a:lnSpc>
                <a:spcPct val="120000"/>
              </a:lnSpc>
              <a:spcBef>
                <a:spcPct val="20000"/>
              </a:spcBef>
              <a:spcAft>
                <a:spcPct val="0"/>
              </a:spcAft>
              <a:buClr>
                <a:schemeClr val="tx1"/>
              </a:buClr>
              <a:buFont typeface="Wingdings" pitchFamily="2" charset="2"/>
              <a:buChar char="§"/>
              <a:defRPr sz="1400">
                <a:solidFill>
                  <a:schemeClr val="tx2"/>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200">
                <a:solidFill>
                  <a:schemeClr val="tx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tx2"/>
                </a:solidFill>
                <a:latin typeface="Arial" charset="0"/>
                <a:ea typeface="+mn-ea"/>
                <a:cs typeface="+mn-cs"/>
              </a:defRPr>
            </a:lvl4pPr>
            <a:lvl5pPr marL="857250" indent="-115888" algn="l" rtl="0" eaLnBrk="1" fontAlgn="base" hangingPunct="1">
              <a:spcBef>
                <a:spcPct val="20000"/>
              </a:spcBef>
              <a:spcAft>
                <a:spcPct val="0"/>
              </a:spcAft>
              <a:buClr>
                <a:schemeClr val="tx1"/>
              </a:buClr>
              <a:defRPr sz="800">
                <a:solidFill>
                  <a:schemeClr val="tx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171450" indent="-171450" defTabSz="979488">
              <a:lnSpc>
                <a:spcPct val="100000"/>
              </a:lnSpc>
              <a:buFont typeface="Arial" panose="020B0604020202020204" pitchFamily="34" charset="0"/>
              <a:buChar char="•"/>
            </a:pPr>
            <a:r>
              <a:rPr lang="en-US" sz="1200" dirty="0" smtClean="0">
                <a:latin typeface="Arial" panose="020B0604020202020204" pitchFamily="34" charset="0"/>
                <a:ea typeface="Arial Unicode MS" pitchFamily="34" charset="-128"/>
                <a:cs typeface="Arial" panose="020B0604020202020204" pitchFamily="34" charset="0"/>
              </a:rPr>
              <a:t>This metric is added per Board’s request</a:t>
            </a:r>
          </a:p>
          <a:p>
            <a:pPr marL="171450" indent="-171450" defTabSz="979488">
              <a:lnSpc>
                <a:spcPct val="100000"/>
              </a:lnSpc>
              <a:buFont typeface="Arial" panose="020B0604020202020204" pitchFamily="34" charset="0"/>
              <a:buChar char="•"/>
            </a:pPr>
            <a:r>
              <a:rPr lang="en-US" sz="1200" dirty="0">
                <a:solidFill>
                  <a:schemeClr val="tx1"/>
                </a:solidFill>
                <a:latin typeface="Arial" panose="020B0604020202020204" pitchFamily="34" charset="0"/>
                <a:cs typeface="Arial" panose="020B0604020202020204" pitchFamily="34" charset="0"/>
              </a:rPr>
              <a:t>The </a:t>
            </a:r>
            <a:r>
              <a:rPr lang="en-US" sz="1200" dirty="0" err="1">
                <a:solidFill>
                  <a:schemeClr val="tx1"/>
                </a:solidFill>
                <a:latin typeface="Arial" panose="020B0604020202020204" pitchFamily="34" charset="0"/>
                <a:cs typeface="Arial" panose="020B0604020202020204" pitchFamily="34" charset="0"/>
              </a:rPr>
              <a:t>VaR</a:t>
            </a:r>
            <a:r>
              <a:rPr lang="en-US" sz="1200" dirty="0">
                <a:solidFill>
                  <a:schemeClr val="tx1"/>
                </a:solidFill>
                <a:latin typeface="Arial" panose="020B0604020202020204" pitchFamily="34" charset="0"/>
                <a:cs typeface="Arial" panose="020B0604020202020204" pitchFamily="34" charset="0"/>
              </a:rPr>
              <a:t> is currently calculated by taking 2 years historical series of daily market data and using a level of confidence of 99% (worst between weighted and percentile</a:t>
            </a:r>
            <a:r>
              <a:rPr lang="en-US" sz="1200" dirty="0" smtClean="0">
                <a:solidFill>
                  <a:schemeClr val="tx1"/>
                </a:solidFill>
                <a:latin typeface="Arial" panose="020B0604020202020204" pitchFamily="34" charset="0"/>
                <a:cs typeface="Arial" panose="020B0604020202020204" pitchFamily="34" charset="0"/>
              </a:rPr>
              <a:t>)</a:t>
            </a:r>
            <a:endParaRPr lang="en-US" sz="1200" dirty="0" smtClean="0">
              <a:latin typeface="Arial" panose="020B0604020202020204" pitchFamily="34" charset="0"/>
              <a:ea typeface="Arial Unicode MS" pitchFamily="34" charset="-128"/>
              <a:cs typeface="Arial" panose="020B0604020202020204" pitchFamily="34" charset="0"/>
            </a:endParaRPr>
          </a:p>
          <a:p>
            <a:pPr marL="171450" indent="-171450" defTabSz="979488">
              <a:lnSpc>
                <a:spcPct val="100000"/>
              </a:lnSpc>
              <a:buFont typeface="Arial" panose="020B0604020202020204" pitchFamily="34" charset="0"/>
              <a:buChar char="•"/>
            </a:pPr>
            <a:r>
              <a:rPr lang="en-US" sz="1200" dirty="0" smtClean="0">
                <a:latin typeface="Arial" panose="020B0604020202020204" pitchFamily="34" charset="0"/>
                <a:ea typeface="Arial Unicode MS" pitchFamily="34" charset="-128"/>
                <a:cs typeface="Arial" panose="020B0604020202020204" pitchFamily="34" charset="0"/>
              </a:rPr>
              <a:t>The </a:t>
            </a:r>
            <a:r>
              <a:rPr lang="en-US" sz="1200" dirty="0">
                <a:latin typeface="Arial" panose="020B0604020202020204" pitchFamily="34" charset="0"/>
                <a:ea typeface="Arial Unicode MS" pitchFamily="34" charset="-128"/>
                <a:cs typeface="Arial" panose="020B0604020202020204" pitchFamily="34" charset="0"/>
              </a:rPr>
              <a:t>amber trigger </a:t>
            </a:r>
            <a:r>
              <a:rPr lang="en-US" sz="1200" dirty="0" smtClean="0">
                <a:latin typeface="Arial" panose="020B0604020202020204" pitchFamily="34" charset="0"/>
                <a:ea typeface="Arial Unicode MS" pitchFamily="34" charset="-128"/>
                <a:cs typeface="Arial" panose="020B0604020202020204" pitchFamily="34" charset="0"/>
              </a:rPr>
              <a:t>and red limit for SBNA </a:t>
            </a:r>
            <a:r>
              <a:rPr lang="en-US" sz="1200" dirty="0" err="1" smtClean="0">
                <a:latin typeface="Arial" panose="020B0604020202020204" pitchFamily="34" charset="0"/>
                <a:ea typeface="Arial Unicode MS" pitchFamily="34" charset="-128"/>
                <a:cs typeface="Arial" panose="020B0604020202020204" pitchFamily="34" charset="0"/>
              </a:rPr>
              <a:t>MtM</a:t>
            </a:r>
            <a:r>
              <a:rPr lang="en-US" sz="1200" dirty="0" smtClean="0">
                <a:latin typeface="Arial" panose="020B0604020202020204" pitchFamily="34" charset="0"/>
                <a:ea typeface="Arial Unicode MS" pitchFamily="34" charset="-128"/>
                <a:cs typeface="Arial" panose="020B0604020202020204" pitchFamily="34" charset="0"/>
              </a:rPr>
              <a:t> </a:t>
            </a:r>
            <a:r>
              <a:rPr lang="en-US" sz="1200" dirty="0" err="1">
                <a:latin typeface="Arial" panose="020B0604020202020204" pitchFamily="34" charset="0"/>
                <a:ea typeface="Arial Unicode MS" pitchFamily="34" charset="-128"/>
                <a:cs typeface="Arial" panose="020B0604020202020204" pitchFamily="34" charset="0"/>
              </a:rPr>
              <a:t>VaR</a:t>
            </a:r>
            <a:r>
              <a:rPr lang="en-US" sz="1200" dirty="0">
                <a:latin typeface="Arial" panose="020B0604020202020204" pitchFamily="34" charset="0"/>
                <a:ea typeface="Arial Unicode MS" pitchFamily="34" charset="-128"/>
                <a:cs typeface="Arial" panose="020B0604020202020204" pitchFamily="34" charset="0"/>
              </a:rPr>
              <a:t> is the sum of </a:t>
            </a:r>
            <a:r>
              <a:rPr lang="en-US" sz="1200" dirty="0" err="1" smtClean="0">
                <a:latin typeface="Arial" panose="020B0604020202020204" pitchFamily="34" charset="0"/>
                <a:ea typeface="Arial Unicode MS" pitchFamily="34" charset="-128"/>
                <a:cs typeface="Arial" panose="020B0604020202020204" pitchFamily="34" charset="0"/>
              </a:rPr>
              <a:t>VaR</a:t>
            </a:r>
            <a:r>
              <a:rPr lang="en-US" sz="1200" dirty="0" smtClean="0">
                <a:latin typeface="Arial" panose="020B0604020202020204" pitchFamily="34" charset="0"/>
                <a:ea typeface="Arial Unicode MS" pitchFamily="34" charset="-128"/>
                <a:cs typeface="Arial" panose="020B0604020202020204" pitchFamily="34" charset="0"/>
              </a:rPr>
              <a:t> </a:t>
            </a:r>
            <a:r>
              <a:rPr lang="en-US" sz="1200" dirty="0">
                <a:latin typeface="Arial" panose="020B0604020202020204" pitchFamily="34" charset="0"/>
                <a:ea typeface="Arial Unicode MS" pitchFamily="34" charset="-128"/>
                <a:cs typeface="Arial" panose="020B0604020202020204" pitchFamily="34" charset="0"/>
              </a:rPr>
              <a:t>limits for each </a:t>
            </a:r>
            <a:r>
              <a:rPr lang="en-US" sz="1200" dirty="0" smtClean="0">
                <a:latin typeface="Arial" panose="020B0604020202020204" pitchFamily="34" charset="0"/>
                <a:ea typeface="Arial Unicode MS" pitchFamily="34" charset="-128"/>
                <a:cs typeface="Arial" panose="020B0604020202020204" pitchFamily="34" charset="0"/>
              </a:rPr>
              <a:t>portfolio set by management</a:t>
            </a:r>
            <a:r>
              <a:rPr lang="en-US" sz="1200" dirty="0">
                <a:latin typeface="Arial" panose="020B0604020202020204" pitchFamily="34" charset="0"/>
                <a:ea typeface="Arial Unicode MS" pitchFamily="34" charset="-128"/>
                <a:cs typeface="Arial" panose="020B0604020202020204" pitchFamily="34" charset="0"/>
              </a:rPr>
              <a:t>:</a:t>
            </a:r>
          </a:p>
          <a:p>
            <a:pPr marL="479425" lvl="1" indent="-171450" defTabSz="979488">
              <a:lnSpc>
                <a:spcPct val="100000"/>
              </a:lnSpc>
              <a:buFont typeface="Arial" panose="020B0604020202020204" pitchFamily="34" charset="0"/>
              <a:buChar char="-"/>
            </a:pPr>
            <a:r>
              <a:rPr lang="en-US" sz="1200" dirty="0">
                <a:latin typeface="Arial" panose="020B0604020202020204" pitchFamily="34" charset="0"/>
                <a:ea typeface="Arial Unicode MS" pitchFamily="34" charset="-128"/>
                <a:cs typeface="Arial" panose="020B0604020202020204" pitchFamily="34" charset="0"/>
              </a:rPr>
              <a:t>It </a:t>
            </a:r>
            <a:r>
              <a:rPr lang="en-US" sz="1200" dirty="0" smtClean="0">
                <a:latin typeface="Arial" panose="020B0604020202020204" pitchFamily="34" charset="0"/>
                <a:ea typeface="Arial Unicode MS" pitchFamily="34" charset="-128"/>
                <a:cs typeface="Arial" panose="020B0604020202020204" pitchFamily="34" charset="0"/>
              </a:rPr>
              <a:t>assumes that </a:t>
            </a:r>
            <a:r>
              <a:rPr lang="en-US" sz="1200" dirty="0">
                <a:latin typeface="Arial" panose="020B0604020202020204" pitchFamily="34" charset="0"/>
                <a:ea typeface="Arial Unicode MS" pitchFamily="34" charset="-128"/>
                <a:cs typeface="Arial" panose="020B0604020202020204" pitchFamily="34" charset="0"/>
              </a:rPr>
              <a:t>limits for portfolio are additive, i.e. there is no risk diversification across portfolios</a:t>
            </a:r>
          </a:p>
          <a:p>
            <a:pPr marL="479425" lvl="1" indent="-171450" defTabSz="979488">
              <a:lnSpc>
                <a:spcPct val="100000"/>
              </a:lnSpc>
              <a:buFont typeface="Arial" panose="020B0604020202020204" pitchFamily="34" charset="0"/>
              <a:buChar char="-"/>
            </a:pPr>
            <a:r>
              <a:rPr lang="en-US" sz="1200" dirty="0">
                <a:latin typeface="Arial" panose="020B0604020202020204" pitchFamily="34" charset="0"/>
                <a:ea typeface="Arial Unicode MS" pitchFamily="34" charset="-128"/>
                <a:cs typeface="Arial" panose="020B0604020202020204" pitchFamily="34" charset="0"/>
              </a:rPr>
              <a:t>The limits for </a:t>
            </a:r>
            <a:r>
              <a:rPr lang="en-US" sz="1200" dirty="0" smtClean="0">
                <a:latin typeface="Arial" panose="020B0604020202020204" pitchFamily="34" charset="0"/>
                <a:ea typeface="Arial Unicode MS" pitchFamily="34" charset="-128"/>
                <a:cs typeface="Arial" panose="020B0604020202020204" pitchFamily="34" charset="0"/>
              </a:rPr>
              <a:t>SBNA are aggregated from portfolio level, set </a:t>
            </a:r>
            <a:r>
              <a:rPr lang="en-US" sz="1200" dirty="0">
                <a:latin typeface="Arial" panose="020B0604020202020204" pitchFamily="34" charset="0"/>
                <a:ea typeface="Arial Unicode MS" pitchFamily="34" charset="-128"/>
                <a:cs typeface="Arial" panose="020B0604020202020204" pitchFamily="34" charset="0"/>
              </a:rPr>
              <a:t>by </a:t>
            </a:r>
            <a:r>
              <a:rPr lang="en-US" sz="1200" dirty="0" smtClean="0">
                <a:latin typeface="Arial" panose="020B0604020202020204" pitchFamily="34" charset="0"/>
                <a:ea typeface="Arial Unicode MS" pitchFamily="34" charset="-128"/>
                <a:cs typeface="Arial" panose="020B0604020202020204" pitchFamily="34" charset="0"/>
              </a:rPr>
              <a:t>the business units</a:t>
            </a:r>
            <a:endParaRPr lang="en-US" sz="1200" dirty="0">
              <a:latin typeface="Arial" panose="020B0604020202020204" pitchFamily="34" charset="0"/>
              <a:ea typeface="Arial Unicode MS" pitchFamily="34" charset="-128"/>
              <a:cs typeface="Arial" panose="020B0604020202020204" pitchFamily="34" charset="0"/>
            </a:endParaRPr>
          </a:p>
          <a:p>
            <a:pPr marL="171450" lvl="1" indent="-171450" defTabSz="979488">
              <a:lnSpc>
                <a:spcPct val="100000"/>
              </a:lnSpc>
              <a:buFont typeface="Arial" panose="020B0604020202020204" pitchFamily="34" charset="0"/>
              <a:buChar char="•"/>
            </a:pPr>
            <a:r>
              <a:rPr lang="en-US" sz="1200" dirty="0" smtClean="0">
                <a:latin typeface="Arial" panose="020B0604020202020204" pitchFamily="34" charset="0"/>
                <a:ea typeface="Arial Unicode MS" pitchFamily="34" charset="-128"/>
                <a:cs typeface="Arial" panose="020B0604020202020204" pitchFamily="34" charset="0"/>
              </a:rPr>
              <a:t>There is no additional buffer applied to the amber trigger and red limit after the aggregation of portfolio limits</a:t>
            </a:r>
          </a:p>
        </p:txBody>
      </p:sp>
      <p:sp>
        <p:nvSpPr>
          <p:cNvPr id="36" name="Rectangle 35"/>
          <p:cNvSpPr/>
          <p:nvPr/>
        </p:nvSpPr>
        <p:spPr bwMode="auto">
          <a:xfrm>
            <a:off x="3537573" y="3028063"/>
            <a:ext cx="914400" cy="2205540"/>
          </a:xfrm>
          <a:prstGeom prst="rect">
            <a:avLst/>
          </a:prstGeom>
          <a:solidFill>
            <a:schemeClr val="bg2"/>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lang="en-US" dirty="0" smtClean="0">
                <a:solidFill>
                  <a:schemeClr val="bg1"/>
                </a:solidFill>
                <a:ea typeface="ＭＳ Ｐゴシック" pitchFamily="-112" charset="-128"/>
                <a:cs typeface="ＭＳ Ｐゴシック" pitchFamily="-112" charset="-128"/>
              </a:rPr>
              <a:t>$5M</a:t>
            </a:r>
            <a:endParaRPr kumimoji="0" lang="en-US" b="0" i="0" u="none" strike="noStrike" cap="none" normalizeH="0" baseline="0" dirty="0">
              <a:ln>
                <a:noFill/>
              </a:ln>
              <a:solidFill>
                <a:schemeClr val="bg1"/>
              </a:solidFill>
              <a:effectLst/>
              <a:ea typeface="ＭＳ Ｐゴシック" pitchFamily="-112" charset="-128"/>
              <a:cs typeface="ＭＳ Ｐゴシック" pitchFamily="-112" charset="-128"/>
            </a:endParaRPr>
          </a:p>
        </p:txBody>
      </p:sp>
      <p:sp>
        <p:nvSpPr>
          <p:cNvPr id="38" name="TextBox 37"/>
          <p:cNvSpPr txBox="1"/>
          <p:nvPr/>
        </p:nvSpPr>
        <p:spPr>
          <a:xfrm>
            <a:off x="1558003" y="4152871"/>
            <a:ext cx="546155" cy="246221"/>
          </a:xfrm>
          <a:prstGeom prst="rect">
            <a:avLst/>
          </a:prstGeom>
          <a:noFill/>
        </p:spPr>
        <p:txBody>
          <a:bodyPr wrap="square" rtlCol="0">
            <a:spAutoFit/>
          </a:bodyPr>
          <a:lstStyle/>
          <a:p>
            <a:pPr algn="l">
              <a:lnSpc>
                <a:spcPct val="100000"/>
              </a:lnSpc>
            </a:pPr>
            <a:r>
              <a:rPr lang="en-US" dirty="0" smtClean="0"/>
              <a:t>MSR</a:t>
            </a:r>
            <a:endParaRPr lang="en-US" dirty="0"/>
          </a:p>
        </p:txBody>
      </p:sp>
      <p:sp>
        <p:nvSpPr>
          <p:cNvPr id="39" name="TextBox 38"/>
          <p:cNvSpPr txBox="1"/>
          <p:nvPr/>
        </p:nvSpPr>
        <p:spPr>
          <a:xfrm>
            <a:off x="1558003" y="3124996"/>
            <a:ext cx="771121" cy="246221"/>
          </a:xfrm>
          <a:prstGeom prst="rect">
            <a:avLst/>
          </a:prstGeom>
          <a:noFill/>
        </p:spPr>
        <p:txBody>
          <a:bodyPr wrap="square" rtlCol="0">
            <a:spAutoFit/>
          </a:bodyPr>
          <a:lstStyle/>
          <a:p>
            <a:pPr algn="l">
              <a:lnSpc>
                <a:spcPct val="100000"/>
              </a:lnSpc>
            </a:pPr>
            <a:r>
              <a:rPr lang="en-US" dirty="0" smtClean="0"/>
              <a:t>SMFM</a:t>
            </a:r>
            <a:endParaRPr lang="en-US" dirty="0"/>
          </a:p>
        </p:txBody>
      </p:sp>
      <p:sp>
        <p:nvSpPr>
          <p:cNvPr id="64" name="TextBox 63"/>
          <p:cNvSpPr txBox="1"/>
          <p:nvPr/>
        </p:nvSpPr>
        <p:spPr>
          <a:xfrm>
            <a:off x="347663" y="5296635"/>
            <a:ext cx="1413299" cy="600164"/>
          </a:xfrm>
          <a:prstGeom prst="rect">
            <a:avLst/>
          </a:prstGeom>
          <a:noFill/>
        </p:spPr>
        <p:txBody>
          <a:bodyPr wrap="square" rtlCol="0">
            <a:spAutoFit/>
          </a:bodyPr>
          <a:lstStyle/>
          <a:p>
            <a:pPr>
              <a:lnSpc>
                <a:spcPct val="100000"/>
              </a:lnSpc>
            </a:pPr>
            <a:r>
              <a:rPr lang="en-US" sz="1100" b="1" dirty="0" smtClean="0">
                <a:solidFill>
                  <a:srgbClr val="FFC000"/>
                </a:solidFill>
              </a:rPr>
              <a:t>SBNA</a:t>
            </a:r>
            <a:r>
              <a:rPr lang="en-US" sz="1100" b="1" dirty="0">
                <a:solidFill>
                  <a:srgbClr val="FFC000"/>
                </a:solidFill>
              </a:rPr>
              <a:t> </a:t>
            </a:r>
            <a:r>
              <a:rPr lang="en-US" sz="1100" b="1" dirty="0" smtClean="0">
                <a:solidFill>
                  <a:srgbClr val="FFC000"/>
                </a:solidFill>
              </a:rPr>
              <a:t>Amber trigger</a:t>
            </a:r>
          </a:p>
          <a:p>
            <a:pPr>
              <a:lnSpc>
                <a:spcPct val="100000"/>
              </a:lnSpc>
            </a:pPr>
            <a:r>
              <a:rPr lang="en-US" sz="1100" b="1" dirty="0" smtClean="0">
                <a:solidFill>
                  <a:srgbClr val="FFC000"/>
                </a:solidFill>
              </a:rPr>
              <a:t>$ 5.4M</a:t>
            </a:r>
            <a:endParaRPr lang="en-US" sz="1100" b="1" dirty="0">
              <a:solidFill>
                <a:srgbClr val="FFC000"/>
              </a:solidFill>
            </a:endParaRPr>
          </a:p>
        </p:txBody>
      </p:sp>
      <p:sp>
        <p:nvSpPr>
          <p:cNvPr id="65" name="TextBox 64"/>
          <p:cNvSpPr txBox="1"/>
          <p:nvPr/>
        </p:nvSpPr>
        <p:spPr>
          <a:xfrm>
            <a:off x="3118237" y="5296635"/>
            <a:ext cx="1533473" cy="430887"/>
          </a:xfrm>
          <a:prstGeom prst="rect">
            <a:avLst/>
          </a:prstGeom>
          <a:noFill/>
        </p:spPr>
        <p:txBody>
          <a:bodyPr wrap="square" rtlCol="0">
            <a:spAutoFit/>
          </a:bodyPr>
          <a:lstStyle/>
          <a:p>
            <a:pPr>
              <a:lnSpc>
                <a:spcPct val="100000"/>
              </a:lnSpc>
            </a:pPr>
            <a:r>
              <a:rPr lang="en-US" sz="1100" b="1" dirty="0" smtClean="0">
                <a:solidFill>
                  <a:srgbClr val="FF0000"/>
                </a:solidFill>
              </a:rPr>
              <a:t>SBNA</a:t>
            </a:r>
            <a:r>
              <a:rPr lang="en-US" sz="1100" b="1" dirty="0">
                <a:solidFill>
                  <a:srgbClr val="FF0000"/>
                </a:solidFill>
              </a:rPr>
              <a:t> </a:t>
            </a:r>
            <a:r>
              <a:rPr lang="en-US" sz="1100" b="1" dirty="0" smtClean="0">
                <a:solidFill>
                  <a:srgbClr val="FF0000"/>
                </a:solidFill>
              </a:rPr>
              <a:t>Red limit</a:t>
            </a:r>
          </a:p>
          <a:p>
            <a:pPr>
              <a:lnSpc>
                <a:spcPct val="100000"/>
              </a:lnSpc>
            </a:pPr>
            <a:r>
              <a:rPr lang="en-US" sz="1100" b="1" dirty="0" smtClean="0">
                <a:solidFill>
                  <a:srgbClr val="FF0000"/>
                </a:solidFill>
              </a:rPr>
              <a:t>$ 7M</a:t>
            </a:r>
            <a:endParaRPr lang="en-US" sz="1100" b="1" dirty="0">
              <a:solidFill>
                <a:srgbClr val="FF0000"/>
              </a:solidFill>
            </a:endParaRPr>
          </a:p>
        </p:txBody>
      </p:sp>
      <p:cxnSp>
        <p:nvCxnSpPr>
          <p:cNvPr id="76" name="Straight Connector 75"/>
          <p:cNvCxnSpPr/>
          <p:nvPr/>
        </p:nvCxnSpPr>
        <p:spPr bwMode="auto">
          <a:xfrm>
            <a:off x="397584" y="5223583"/>
            <a:ext cx="4398254" cy="0"/>
          </a:xfrm>
          <a:prstGeom prst="line">
            <a:avLst/>
          </a:prstGeom>
          <a:solidFill>
            <a:schemeClr val="accent1"/>
          </a:solidFill>
          <a:ln w="9525" cap="flat" cmpd="sng" algn="ctr">
            <a:solidFill>
              <a:schemeClr val="bg2"/>
            </a:solidFill>
            <a:prstDash val="solid"/>
            <a:round/>
            <a:headEnd type="none" w="med" len="med"/>
            <a:tailEnd type="none" w="med" len="med"/>
          </a:ln>
          <a:effectLst/>
        </p:spPr>
      </p:cxnSp>
      <p:sp>
        <p:nvSpPr>
          <p:cNvPr id="44" name="Rectangle 43"/>
          <p:cNvSpPr/>
          <p:nvPr/>
        </p:nvSpPr>
        <p:spPr bwMode="auto">
          <a:xfrm>
            <a:off x="3535454" y="2301623"/>
            <a:ext cx="914400" cy="189831"/>
          </a:xfrm>
          <a:prstGeom prst="rect">
            <a:avLst/>
          </a:prstGeom>
          <a:solidFill>
            <a:srgbClr val="FFCCCC"/>
          </a:solidFill>
          <a:ln w="9525" cap="flat" cmpd="sng" algn="ctr">
            <a:noFill/>
            <a:prstDash val="solid"/>
            <a:round/>
            <a:headEnd type="none" w="med" len="med"/>
            <a:tailEnd type="none" w="med" len="med"/>
          </a:ln>
          <a:effectLst/>
        </p:spPr>
        <p:txBody>
          <a:bodyPr vert="horz" wrap="square" lIns="72000" tIns="45720" rIns="7200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chemeClr val="tx1"/>
                </a:solidFill>
                <a:effectLst/>
                <a:latin typeface="Arial" charset="0"/>
                <a:ea typeface="ＭＳ Ｐゴシック" pitchFamily="-112" charset="-128"/>
                <a:cs typeface="ＭＳ Ｐゴシック" pitchFamily="-112" charset="-128"/>
              </a:rPr>
              <a:t>$0.5M</a:t>
            </a:r>
            <a:endParaRPr kumimoji="0" lang="en-US" b="0" i="0" u="none" strike="noStrike" cap="none" normalizeH="0" baseline="0" dirty="0">
              <a:ln>
                <a:noFill/>
              </a:ln>
              <a:solidFill>
                <a:schemeClr val="tx1"/>
              </a:solidFill>
              <a:effectLst/>
              <a:latin typeface="Arial" charset="0"/>
              <a:ea typeface="ＭＳ Ｐゴシック" pitchFamily="-112" charset="-128"/>
              <a:cs typeface="ＭＳ Ｐゴシック" pitchFamily="-112" charset="-128"/>
            </a:endParaRPr>
          </a:p>
        </p:txBody>
      </p:sp>
      <p:sp>
        <p:nvSpPr>
          <p:cNvPr id="48" name="Rectangle 47"/>
          <p:cNvSpPr/>
          <p:nvPr/>
        </p:nvSpPr>
        <p:spPr bwMode="auto">
          <a:xfrm>
            <a:off x="676787" y="3416252"/>
            <a:ext cx="914400" cy="1807646"/>
          </a:xfrm>
          <a:prstGeom prst="rect">
            <a:avLst/>
          </a:prstGeom>
          <a:solidFill>
            <a:schemeClr val="bg2"/>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lang="en-US" dirty="0" smtClean="0">
                <a:solidFill>
                  <a:schemeClr val="bg1"/>
                </a:solidFill>
                <a:ea typeface="ＭＳ Ｐゴシック" pitchFamily="-112" charset="-128"/>
                <a:cs typeface="ＭＳ Ｐゴシック" pitchFamily="-112" charset="-128"/>
              </a:rPr>
              <a:t>$</a:t>
            </a:r>
            <a:r>
              <a:rPr lang="en-US" dirty="0">
                <a:solidFill>
                  <a:schemeClr val="bg1"/>
                </a:solidFill>
                <a:ea typeface="ＭＳ Ｐゴシック" pitchFamily="-112" charset="-128"/>
                <a:cs typeface="ＭＳ Ｐゴシック" pitchFamily="-112" charset="-128"/>
              </a:rPr>
              <a:t>4</a:t>
            </a:r>
            <a:r>
              <a:rPr lang="en-US" dirty="0" smtClean="0">
                <a:solidFill>
                  <a:schemeClr val="bg1"/>
                </a:solidFill>
                <a:ea typeface="ＭＳ Ｐゴシック" pitchFamily="-112" charset="-128"/>
                <a:cs typeface="ＭＳ Ｐゴシック" pitchFamily="-112" charset="-128"/>
              </a:rPr>
              <a:t>M</a:t>
            </a:r>
            <a:endParaRPr kumimoji="0" lang="en-US" b="0" i="0" u="none" strike="noStrike" cap="none" normalizeH="0" baseline="0" dirty="0">
              <a:ln>
                <a:noFill/>
              </a:ln>
              <a:solidFill>
                <a:schemeClr val="bg1"/>
              </a:solidFill>
              <a:effectLst/>
              <a:ea typeface="ＭＳ Ｐゴシック" pitchFamily="-112" charset="-128"/>
              <a:cs typeface="ＭＳ Ｐゴシック" pitchFamily="-112" charset="-128"/>
            </a:endParaRPr>
          </a:p>
        </p:txBody>
      </p:sp>
      <p:sp>
        <p:nvSpPr>
          <p:cNvPr id="49" name="Rectangle 48"/>
          <p:cNvSpPr/>
          <p:nvPr/>
        </p:nvSpPr>
        <p:spPr bwMode="auto">
          <a:xfrm>
            <a:off x="674668" y="3047362"/>
            <a:ext cx="914400" cy="343012"/>
          </a:xfrm>
          <a:prstGeom prst="rect">
            <a:avLst/>
          </a:prstGeom>
          <a:solidFill>
            <a:schemeClr val="bg1">
              <a:lumMod val="85000"/>
            </a:schemeClr>
          </a:solidFill>
          <a:ln w="9525" cap="flat" cmpd="sng" algn="ctr">
            <a:noFill/>
            <a:prstDash val="solid"/>
            <a:round/>
            <a:headEnd type="none" w="med" len="med"/>
            <a:tailEnd type="none" w="med" len="med"/>
          </a:ln>
          <a:effectLst/>
        </p:spPr>
        <p:txBody>
          <a:bodyPr vert="horz" wrap="square" lIns="72000" tIns="45720" rIns="7200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lang="en-US" dirty="0" smtClean="0">
                <a:ea typeface="ＭＳ Ｐゴシック" pitchFamily="-112" charset="-128"/>
                <a:cs typeface="ＭＳ Ｐゴシック" pitchFamily="-112" charset="-128"/>
              </a:rPr>
              <a:t>$</a:t>
            </a:r>
            <a:r>
              <a:rPr lang="en-US" dirty="0">
                <a:ea typeface="ＭＳ Ｐゴシック" pitchFamily="-112" charset="-128"/>
                <a:cs typeface="ＭＳ Ｐゴシック" pitchFamily="-112" charset="-128"/>
              </a:rPr>
              <a:t>1</a:t>
            </a:r>
            <a:r>
              <a:rPr lang="en-US" dirty="0" smtClean="0">
                <a:ea typeface="ＭＳ Ｐゴシック" pitchFamily="-112" charset="-128"/>
                <a:cs typeface="ＭＳ Ｐゴシック" pitchFamily="-112" charset="-128"/>
              </a:rPr>
              <a:t>M</a:t>
            </a:r>
            <a:endParaRPr kumimoji="0" lang="en-US" b="0" i="0" u="none" strike="noStrike" cap="none" normalizeH="0" baseline="0" dirty="0">
              <a:ln>
                <a:noFill/>
              </a:ln>
              <a:solidFill>
                <a:schemeClr val="tx1"/>
              </a:solidFill>
              <a:effectLst/>
              <a:ea typeface="ＭＳ Ｐゴシック" pitchFamily="-112" charset="-128"/>
              <a:cs typeface="ＭＳ Ｐゴシック" pitchFamily="-112" charset="-128"/>
            </a:endParaRPr>
          </a:p>
        </p:txBody>
      </p:sp>
      <p:sp>
        <p:nvSpPr>
          <p:cNvPr id="50" name="Rectangle 49"/>
          <p:cNvSpPr/>
          <p:nvPr/>
        </p:nvSpPr>
        <p:spPr bwMode="auto">
          <a:xfrm>
            <a:off x="674668" y="2855536"/>
            <a:ext cx="914400" cy="163901"/>
          </a:xfrm>
          <a:prstGeom prst="rect">
            <a:avLst/>
          </a:prstGeom>
          <a:solidFill>
            <a:srgbClr val="FFCCCC"/>
          </a:solidFill>
          <a:ln w="9525" cap="flat" cmpd="sng" algn="ctr">
            <a:noFill/>
            <a:prstDash val="solid"/>
            <a:round/>
            <a:headEnd type="none" w="med" len="med"/>
            <a:tailEnd type="none" w="med" len="med"/>
          </a:ln>
          <a:effectLst/>
        </p:spPr>
        <p:txBody>
          <a:bodyPr vert="horz" wrap="square" lIns="72000" tIns="45720" rIns="7200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chemeClr val="tx1"/>
                </a:solidFill>
                <a:effectLst/>
                <a:latin typeface="Arial" charset="0"/>
                <a:ea typeface="ＭＳ Ｐゴシック" pitchFamily="-112" charset="-128"/>
                <a:cs typeface="ＭＳ Ｐゴシック" pitchFamily="-112" charset="-128"/>
              </a:rPr>
              <a:t>$0.4M</a:t>
            </a:r>
            <a:endParaRPr kumimoji="0" lang="en-US" b="0" i="0" u="none" strike="noStrike" cap="none" normalizeH="0" baseline="0" dirty="0">
              <a:ln>
                <a:noFill/>
              </a:ln>
              <a:solidFill>
                <a:schemeClr val="tx1"/>
              </a:solidFill>
              <a:effectLst/>
              <a:latin typeface="Arial" charset="0"/>
              <a:ea typeface="ＭＳ Ｐゴシック" pitchFamily="-112" charset="-128"/>
              <a:cs typeface="ＭＳ Ｐゴシック" pitchFamily="-112" charset="-128"/>
            </a:endParaRPr>
          </a:p>
        </p:txBody>
      </p:sp>
      <p:sp>
        <p:nvSpPr>
          <p:cNvPr id="54" name="TextBox 53"/>
          <p:cNvSpPr txBox="1"/>
          <p:nvPr/>
        </p:nvSpPr>
        <p:spPr>
          <a:xfrm>
            <a:off x="2989566" y="4007722"/>
            <a:ext cx="546155" cy="246221"/>
          </a:xfrm>
          <a:prstGeom prst="rect">
            <a:avLst/>
          </a:prstGeom>
          <a:noFill/>
        </p:spPr>
        <p:txBody>
          <a:bodyPr wrap="square" rtlCol="0">
            <a:spAutoFit/>
          </a:bodyPr>
          <a:lstStyle/>
          <a:p>
            <a:pPr algn="r">
              <a:lnSpc>
                <a:spcPct val="100000"/>
              </a:lnSpc>
            </a:pPr>
            <a:r>
              <a:rPr lang="en-US" dirty="0" smtClean="0"/>
              <a:t>MSR</a:t>
            </a:r>
            <a:endParaRPr lang="en-US" dirty="0"/>
          </a:p>
        </p:txBody>
      </p:sp>
      <p:sp>
        <p:nvSpPr>
          <p:cNvPr id="55" name="Rectangle 54"/>
          <p:cNvSpPr/>
          <p:nvPr/>
        </p:nvSpPr>
        <p:spPr bwMode="auto">
          <a:xfrm>
            <a:off x="3537572" y="2524021"/>
            <a:ext cx="914400" cy="478223"/>
          </a:xfrm>
          <a:prstGeom prst="rect">
            <a:avLst/>
          </a:prstGeom>
          <a:solidFill>
            <a:schemeClr val="bg1">
              <a:lumMod val="85000"/>
            </a:schemeClr>
          </a:solidFill>
          <a:ln w="9525" cap="flat" cmpd="sng" algn="ctr">
            <a:noFill/>
            <a:prstDash val="solid"/>
            <a:round/>
            <a:headEnd type="none" w="med" len="med"/>
            <a:tailEnd type="none" w="med" len="med"/>
          </a:ln>
          <a:effectLst/>
        </p:spPr>
        <p:txBody>
          <a:bodyPr vert="horz" wrap="square" lIns="72000" tIns="45720" rIns="7200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lang="en-US" dirty="0" smtClean="0">
                <a:ea typeface="ＭＳ Ｐゴシック" pitchFamily="-112" charset="-128"/>
                <a:cs typeface="ＭＳ Ｐゴシック" pitchFamily="-112" charset="-128"/>
              </a:rPr>
              <a:t>$1.5M</a:t>
            </a:r>
            <a:endParaRPr kumimoji="0" lang="en-US" b="0" i="0" u="none" strike="noStrike" cap="none" normalizeH="0" baseline="0" dirty="0">
              <a:ln>
                <a:noFill/>
              </a:ln>
              <a:solidFill>
                <a:schemeClr val="tx1"/>
              </a:solidFill>
              <a:effectLst/>
              <a:ea typeface="ＭＳ Ｐゴシック" pitchFamily="-112" charset="-128"/>
              <a:cs typeface="ＭＳ Ｐゴシック" pitchFamily="-112" charset="-128"/>
            </a:endParaRPr>
          </a:p>
        </p:txBody>
      </p:sp>
      <p:sp>
        <p:nvSpPr>
          <p:cNvPr id="56" name="TextBox 55"/>
          <p:cNvSpPr txBox="1"/>
          <p:nvPr/>
        </p:nvSpPr>
        <p:spPr>
          <a:xfrm>
            <a:off x="2895426" y="2601328"/>
            <a:ext cx="640295" cy="246221"/>
          </a:xfrm>
          <a:prstGeom prst="rect">
            <a:avLst/>
          </a:prstGeom>
          <a:noFill/>
        </p:spPr>
        <p:txBody>
          <a:bodyPr wrap="square" rtlCol="0">
            <a:spAutoFit/>
          </a:bodyPr>
          <a:lstStyle/>
          <a:p>
            <a:pPr algn="r">
              <a:lnSpc>
                <a:spcPct val="100000"/>
              </a:lnSpc>
            </a:pPr>
            <a:r>
              <a:rPr lang="en-US" dirty="0" smtClean="0"/>
              <a:t>SMFM</a:t>
            </a:r>
            <a:endParaRPr lang="en-US" dirty="0"/>
          </a:p>
        </p:txBody>
      </p:sp>
      <p:sp>
        <p:nvSpPr>
          <p:cNvPr id="57" name="TextBox 56"/>
          <p:cNvSpPr txBox="1"/>
          <p:nvPr/>
        </p:nvSpPr>
        <p:spPr>
          <a:xfrm>
            <a:off x="2366984" y="2273427"/>
            <a:ext cx="1168737" cy="246221"/>
          </a:xfrm>
          <a:prstGeom prst="rect">
            <a:avLst/>
          </a:prstGeom>
          <a:noFill/>
        </p:spPr>
        <p:txBody>
          <a:bodyPr wrap="square" rtlCol="0">
            <a:spAutoFit/>
          </a:bodyPr>
          <a:lstStyle/>
          <a:p>
            <a:pPr algn="r">
              <a:lnSpc>
                <a:spcPct val="100000"/>
              </a:lnSpc>
            </a:pPr>
            <a:r>
              <a:rPr lang="en-US" dirty="0"/>
              <a:t>Client facilitation</a:t>
            </a:r>
          </a:p>
        </p:txBody>
      </p:sp>
      <p:sp>
        <p:nvSpPr>
          <p:cNvPr id="46" name="TextBox 45"/>
          <p:cNvSpPr txBox="1"/>
          <p:nvPr/>
        </p:nvSpPr>
        <p:spPr>
          <a:xfrm>
            <a:off x="1558003" y="2824972"/>
            <a:ext cx="1385825" cy="246221"/>
          </a:xfrm>
          <a:prstGeom prst="rect">
            <a:avLst/>
          </a:prstGeom>
          <a:noFill/>
        </p:spPr>
        <p:txBody>
          <a:bodyPr wrap="square" rtlCol="0">
            <a:spAutoFit/>
          </a:bodyPr>
          <a:lstStyle/>
          <a:p>
            <a:pPr algn="l">
              <a:lnSpc>
                <a:spcPct val="100000"/>
              </a:lnSpc>
            </a:pPr>
            <a:r>
              <a:rPr lang="en-US" dirty="0" smtClean="0"/>
              <a:t>Client facilitation</a:t>
            </a:r>
            <a:endParaRPr lang="en-US" dirty="0"/>
          </a:p>
        </p:txBody>
      </p:sp>
      <p:cxnSp>
        <p:nvCxnSpPr>
          <p:cNvPr id="33" name="Straight Connector 32"/>
          <p:cNvCxnSpPr/>
          <p:nvPr/>
        </p:nvCxnSpPr>
        <p:spPr>
          <a:xfrm>
            <a:off x="4781074" y="1486896"/>
            <a:ext cx="0" cy="4480560"/>
          </a:xfrm>
          <a:prstGeom prst="line">
            <a:avLst/>
          </a:prstGeom>
          <a:ln>
            <a:solidFill>
              <a:schemeClr val="bg2"/>
            </a:solidFill>
            <a:tailEnd type="none"/>
          </a:ln>
        </p:spPr>
        <p:style>
          <a:lnRef idx="1">
            <a:schemeClr val="accent1"/>
          </a:lnRef>
          <a:fillRef idx="0">
            <a:schemeClr val="accent1"/>
          </a:fillRef>
          <a:effectRef idx="0">
            <a:schemeClr val="accent1"/>
          </a:effectRef>
          <a:fontRef idx="minor">
            <a:schemeClr val="tx1"/>
          </a:fontRef>
        </p:style>
      </p:cxnSp>
      <p:grpSp>
        <p:nvGrpSpPr>
          <p:cNvPr id="35" name="Group 34"/>
          <p:cNvGrpSpPr/>
          <p:nvPr/>
        </p:nvGrpSpPr>
        <p:grpSpPr>
          <a:xfrm>
            <a:off x="443921" y="72184"/>
            <a:ext cx="3764090" cy="189008"/>
            <a:chOff x="403281" y="164517"/>
            <a:chExt cx="3764090" cy="189008"/>
          </a:xfrm>
        </p:grpSpPr>
        <p:sp>
          <p:nvSpPr>
            <p:cNvPr id="37" name="Text Box 75"/>
            <p:cNvSpPr txBox="1">
              <a:spLocks noChangeArrowheads="1"/>
            </p:cNvSpPr>
            <p:nvPr/>
          </p:nvSpPr>
          <p:spPr bwMode="gray">
            <a:xfrm>
              <a:off x="636148" y="166688"/>
              <a:ext cx="3531223" cy="184666"/>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none" lIns="0" tIns="0" rIns="0" bIns="0">
              <a:spAutoFit/>
            </a:bodyPr>
            <a:lstStyle/>
            <a:p>
              <a:pPr algn="l">
                <a:lnSpc>
                  <a:spcPct val="100000"/>
                </a:lnSpc>
              </a:pPr>
              <a:r>
                <a:rPr lang="en-US" sz="1200" dirty="0">
                  <a:solidFill>
                    <a:srgbClr val="FF0000"/>
                  </a:solidFill>
                </a:rPr>
                <a:t>Mark-to-market portfolio risk: </a:t>
              </a:r>
              <a:r>
                <a:rPr lang="en-US" sz="1200" dirty="0">
                  <a:solidFill>
                    <a:schemeClr val="accent1"/>
                  </a:solidFill>
                </a:rPr>
                <a:t>Calibration – </a:t>
              </a:r>
              <a:r>
                <a:rPr lang="en-US" sz="1200" dirty="0" err="1" smtClean="0">
                  <a:solidFill>
                    <a:srgbClr val="FF0000"/>
                  </a:solidFill>
                </a:rPr>
                <a:t>MtM</a:t>
              </a:r>
              <a:r>
                <a:rPr lang="en-US" sz="1200" dirty="0" smtClean="0">
                  <a:solidFill>
                    <a:srgbClr val="FF0000"/>
                  </a:solidFill>
                </a:rPr>
                <a:t> VaR</a:t>
              </a:r>
              <a:endParaRPr lang="en-US" sz="1200" dirty="0">
                <a:solidFill>
                  <a:srgbClr val="FF0000"/>
                </a:solidFill>
              </a:endParaRPr>
            </a:p>
          </p:txBody>
        </p:sp>
        <p:sp>
          <p:nvSpPr>
            <p:cNvPr id="40" name="Oval 39"/>
            <p:cNvSpPr/>
            <p:nvPr/>
          </p:nvSpPr>
          <p:spPr bwMode="auto">
            <a:xfrm>
              <a:off x="403281" y="164517"/>
              <a:ext cx="189008" cy="189008"/>
            </a:xfrm>
            <a:prstGeom prst="ellipse">
              <a:avLst/>
            </a:prstGeom>
            <a:solidFill>
              <a:srgbClr val="FF000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lang="en-US" b="1" dirty="0" smtClean="0">
                  <a:solidFill>
                    <a:schemeClr val="bg1"/>
                  </a:solidFill>
                  <a:latin typeface="Arial" panose="020B0604020202020204" pitchFamily="34" charset="0"/>
                  <a:ea typeface="ＭＳ Ｐゴシック" pitchFamily="-112" charset="-128"/>
                  <a:cs typeface="Arial" panose="020B0604020202020204" pitchFamily="34" charset="0"/>
                </a:rPr>
                <a:t>6</a:t>
              </a:r>
              <a:endParaRPr kumimoji="0" lang="en-US" b="1" i="0" u="none" strike="noStrike" cap="none" normalizeH="0" baseline="0" dirty="0">
                <a:ln>
                  <a:noFill/>
                </a:ln>
                <a:solidFill>
                  <a:schemeClr val="bg1"/>
                </a:solidFill>
                <a:effectLst/>
                <a:latin typeface="Arial" panose="020B0604020202020204" pitchFamily="34" charset="0"/>
                <a:ea typeface="ＭＳ Ｐゴシック" pitchFamily="-112" charset="-128"/>
                <a:cs typeface="Arial" panose="020B0604020202020204" pitchFamily="34" charset="0"/>
              </a:endParaRPr>
            </a:p>
          </p:txBody>
        </p:sp>
      </p:grpSp>
      <p:sp>
        <p:nvSpPr>
          <p:cNvPr id="28" name="Footnote"/>
          <p:cNvSpPr/>
          <p:nvPr/>
        </p:nvSpPr>
        <p:spPr bwMode="auto">
          <a:xfrm>
            <a:off x="1889851" y="6338685"/>
            <a:ext cx="6814003"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spAutoFit/>
          </a:bodyPr>
          <a:lstStyle/>
          <a:p>
            <a:pPr marL="0" lvl="1" algn="l">
              <a:lnSpc>
                <a:spcPct val="100000"/>
              </a:lnSpc>
              <a:spcBef>
                <a:spcPts val="0"/>
              </a:spcBef>
              <a:spcAft>
                <a:spcPts val="0"/>
              </a:spcAft>
            </a:pPr>
            <a:r>
              <a:rPr lang="en-US" sz="800" dirty="0">
                <a:sym typeface="Arial"/>
              </a:rPr>
              <a:t>Source: “2016 RAS non-CCAR-linked metrics - SBNA.xlsx” </a:t>
            </a:r>
          </a:p>
        </p:txBody>
      </p:sp>
    </p:spTree>
    <p:extLst>
      <p:ext uri="{BB962C8B-B14F-4D97-AF65-F5344CB8AC3E}">
        <p14:creationId xmlns:p14="http://schemas.microsoft.com/office/powerpoint/2010/main" val="26381212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4" name="Object 63" hidden="1"/>
          <p:cNvGraphicFramePr>
            <a:graphicFrameLocks noChangeAspect="1"/>
          </p:cNvGraphicFramePr>
          <p:nvPr>
            <p:custDataLst>
              <p:tags r:id="rId2"/>
            </p:custDataLst>
            <p:extLst>
              <p:ext uri="{D42A27DB-BD31-4B8C-83A1-F6EECF244321}">
                <p14:modId xmlns:p14="http://schemas.microsoft.com/office/powerpoint/2010/main" val="408811828"/>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23784" name="think-cell Slide" r:id="rId66" imgW="270" imgH="270" progId="TCLayout.ActiveDocument.1">
                  <p:embed/>
                </p:oleObj>
              </mc:Choice>
              <mc:Fallback>
                <p:oleObj name="think-cell Slide" r:id="rId66" imgW="270" imgH="270" progId="TCLayout.ActiveDocument.1">
                  <p:embed/>
                  <p:pic>
                    <p:nvPicPr>
                      <p:cNvPr id="0" name=""/>
                      <p:cNvPicPr/>
                      <p:nvPr/>
                    </p:nvPicPr>
                    <p:blipFill>
                      <a:blip r:embed="rId67"/>
                      <a:stretch>
                        <a:fillRect/>
                      </a:stretch>
                    </p:blipFill>
                    <p:spPr>
                      <a:xfrm>
                        <a:off x="1588" y="1588"/>
                        <a:ext cx="1587" cy="1587"/>
                      </a:xfrm>
                      <a:prstGeom prst="rect">
                        <a:avLst/>
                      </a:prstGeom>
                    </p:spPr>
                  </p:pic>
                </p:oleObj>
              </mc:Fallback>
            </mc:AlternateContent>
          </a:graphicData>
        </a:graphic>
      </p:graphicFrame>
      <p:sp>
        <p:nvSpPr>
          <p:cNvPr id="63" name="Rectangle 62" hidden="1"/>
          <p:cNvSpPr/>
          <p:nvPr>
            <p:custDataLst>
              <p:tags r:id="rId3"/>
            </p:custDataLst>
          </p:nvPr>
        </p:nvSpPr>
        <p:spPr bwMode="auto">
          <a:xfrm>
            <a:off x="0" y="0"/>
            <a:ext cx="158750" cy="158750"/>
          </a:xfrm>
          <a:prstGeom prst="rect">
            <a:avLst/>
          </a:prstGeom>
          <a:solidFill>
            <a:schemeClr val="accent1">
              <a:lumMod val="20000"/>
              <a:lumOff val="8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vert="horz" wrap="none" lIns="0" tIns="0" rIns="0" bIns="0" numCol="1" spcCol="0" rtlCol="0" anchor="ctr" anchorCtr="0">
            <a:noAutofit/>
          </a:bodyPr>
          <a:lstStyle/>
          <a:p>
            <a:pPr>
              <a:lnSpc>
                <a:spcPct val="100000"/>
              </a:lnSpc>
            </a:pPr>
            <a:endParaRPr lang="en-GB" dirty="0" smtClean="0">
              <a:solidFill>
                <a:schemeClr val="tx1"/>
              </a:solidFill>
              <a:latin typeface="Arial"/>
              <a:cs typeface="Arial"/>
              <a:sym typeface="Arial"/>
            </a:endParaRPr>
          </a:p>
        </p:txBody>
      </p:sp>
      <p:sp>
        <p:nvSpPr>
          <p:cNvPr id="3" name="Content Placeholder 2"/>
          <p:cNvSpPr>
            <a:spLocks noGrp="1"/>
          </p:cNvSpPr>
          <p:nvPr>
            <p:ph sz="quarter" idx="11"/>
          </p:nvPr>
        </p:nvSpPr>
        <p:spPr>
          <a:xfrm>
            <a:off x="348437" y="452510"/>
            <a:ext cx="8666245" cy="435610"/>
          </a:xfrm>
        </p:spPr>
        <p:txBody>
          <a:bodyPr/>
          <a:lstStyle/>
          <a:p>
            <a:r>
              <a:rPr lang="en-US" dirty="0"/>
              <a:t>Calibration: </a:t>
            </a:r>
            <a:r>
              <a:rPr lang="en-US" b="0" dirty="0" smtClean="0"/>
              <a:t>Mark-to-market </a:t>
            </a:r>
            <a:r>
              <a:rPr lang="en-US" b="0" dirty="0"/>
              <a:t>(</a:t>
            </a:r>
            <a:r>
              <a:rPr lang="en-US" b="0" dirty="0" err="1"/>
              <a:t>MtM</a:t>
            </a:r>
            <a:r>
              <a:rPr lang="en-US" b="0" dirty="0"/>
              <a:t>) </a:t>
            </a:r>
            <a:r>
              <a:rPr lang="en-US" b="0" dirty="0" smtClean="0"/>
              <a:t>VaR and RAS limits</a:t>
            </a:r>
            <a:endParaRPr lang="en-GB" dirty="0"/>
          </a:p>
        </p:txBody>
      </p:sp>
      <p:sp>
        <p:nvSpPr>
          <p:cNvPr id="5" name="Text Placeholder 9"/>
          <p:cNvSpPr txBox="1">
            <a:spLocks/>
          </p:cNvSpPr>
          <p:nvPr/>
        </p:nvSpPr>
        <p:spPr bwMode="gray">
          <a:xfrm>
            <a:off x="366713" y="1460500"/>
            <a:ext cx="8686800"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indent="0" algn="l" rtl="0" eaLnBrk="1" fontAlgn="base" hangingPunct="1">
              <a:lnSpc>
                <a:spcPct val="100000"/>
              </a:lnSpc>
              <a:spcBef>
                <a:spcPts val="0"/>
              </a:spcBef>
              <a:spcAft>
                <a:spcPct val="0"/>
              </a:spcAft>
              <a:buNone/>
              <a:defRPr sz="1200" b="1">
                <a:solidFill>
                  <a:schemeClr val="accent1"/>
                </a:solidFill>
                <a:latin typeface="+mn-lt"/>
                <a:ea typeface="+mn-ea"/>
                <a:cs typeface="+mn-cs"/>
                <a:sym typeface="+mn-lt"/>
              </a:defRPr>
            </a:lvl1pPr>
            <a:lvl2pPr marL="0" indent="0" algn="l" rtl="0" eaLnBrk="1" fontAlgn="base" hangingPunct="1">
              <a:lnSpc>
                <a:spcPct val="100000"/>
              </a:lnSpc>
              <a:spcBef>
                <a:spcPts val="0"/>
              </a:spcBef>
              <a:spcAft>
                <a:spcPct val="0"/>
              </a:spcAft>
              <a:buFont typeface="Arial" charset="0"/>
              <a:buNone/>
              <a:defRPr sz="1200" baseline="0">
                <a:solidFill>
                  <a:schemeClr val="accent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000">
                <a:solidFill>
                  <a:schemeClr val="accent2"/>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000">
                <a:solidFill>
                  <a:schemeClr val="accent2"/>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000">
                <a:solidFill>
                  <a:schemeClr val="accent2"/>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marR="0" lvl="0" indent="0" algn="l" defTabSz="914400" rtl="0" eaLnBrk="1" fontAlgn="base" latinLnBrk="0" hangingPunct="1">
              <a:lnSpc>
                <a:spcPct val="100000"/>
              </a:lnSpc>
              <a:spcBef>
                <a:spcPts val="0"/>
              </a:spcBef>
              <a:spcAft>
                <a:spcPct val="0"/>
              </a:spcAft>
              <a:buClrTx/>
              <a:buSzTx/>
              <a:buFontTx/>
              <a:buNone/>
              <a:tabLst/>
              <a:defRPr/>
            </a:pPr>
            <a:r>
              <a:rPr kumimoji="0" lang="en-US" sz="1400" b="1" i="0" u="none" strike="noStrike" kern="0" cap="none" spc="0" normalizeH="0" baseline="0" noProof="0" dirty="0" smtClean="0">
                <a:ln>
                  <a:noFill/>
                </a:ln>
                <a:solidFill>
                  <a:srgbClr val="FF0000"/>
                </a:solidFill>
                <a:effectLst/>
                <a:uLnTx/>
                <a:uFillTx/>
                <a:latin typeface="Arial"/>
                <a:ea typeface="+mn-ea"/>
                <a:cs typeface="+mn-cs"/>
                <a:sym typeface="+mn-lt"/>
              </a:rPr>
              <a:t>SBNA </a:t>
            </a:r>
            <a:r>
              <a:rPr kumimoji="0" lang="en-US" sz="1400" b="1" i="0" u="none" strike="noStrike" kern="0" cap="none" spc="0" normalizeH="0" baseline="0" noProof="0" dirty="0" err="1" smtClean="0">
                <a:ln>
                  <a:noFill/>
                </a:ln>
                <a:solidFill>
                  <a:srgbClr val="FF0000"/>
                </a:solidFill>
                <a:effectLst/>
                <a:uLnTx/>
                <a:uFillTx/>
                <a:latin typeface="Arial"/>
                <a:ea typeface="+mn-ea"/>
                <a:cs typeface="+mn-cs"/>
                <a:sym typeface="+mn-lt"/>
              </a:rPr>
              <a:t>VaR</a:t>
            </a:r>
            <a:r>
              <a:rPr kumimoji="0" lang="en-US" sz="1400" b="1" i="0" u="none" strike="noStrike" kern="0" cap="none" spc="0" normalizeH="0" baseline="0" noProof="0" dirty="0" smtClean="0">
                <a:ln>
                  <a:noFill/>
                </a:ln>
                <a:solidFill>
                  <a:srgbClr val="FF0000"/>
                </a:solidFill>
                <a:effectLst/>
                <a:uLnTx/>
                <a:uFillTx/>
                <a:latin typeface="Arial"/>
                <a:ea typeface="+mn-ea"/>
                <a:cs typeface="+mn-cs"/>
                <a:sym typeface="+mn-lt"/>
              </a:rPr>
              <a:t> and limits, end of month</a:t>
            </a:r>
          </a:p>
          <a:p>
            <a:pPr marL="0" marR="0" lvl="0" indent="0" algn="l" defTabSz="914400" rtl="0" eaLnBrk="1" fontAlgn="base" latinLnBrk="0" hangingPunct="1">
              <a:lnSpc>
                <a:spcPct val="100000"/>
              </a:lnSpc>
              <a:spcBef>
                <a:spcPts val="0"/>
              </a:spcBef>
              <a:spcAft>
                <a:spcPct val="0"/>
              </a:spcAft>
              <a:buClrTx/>
              <a:buSzTx/>
              <a:buFontTx/>
              <a:buNone/>
              <a:tabLst/>
              <a:defRPr/>
            </a:pPr>
            <a:r>
              <a:rPr kumimoji="0" lang="en-US" sz="1400" b="0" i="0" u="none" strike="noStrike" kern="0" cap="none" spc="0" normalizeH="0" baseline="0" noProof="0" dirty="0" smtClean="0">
                <a:ln>
                  <a:noFill/>
                </a:ln>
                <a:solidFill>
                  <a:srgbClr val="FF0000"/>
                </a:solidFill>
                <a:effectLst/>
                <a:uLnTx/>
                <a:uFillTx/>
                <a:latin typeface="Arial"/>
                <a:ea typeface="+mn-ea"/>
                <a:cs typeface="+mn-cs"/>
                <a:sym typeface="+mn-lt"/>
              </a:rPr>
              <a:t>$M, Feb 2014 – March 2016</a:t>
            </a:r>
            <a:endParaRPr kumimoji="0" lang="en-US" sz="1400" b="0" i="0" u="none" strike="noStrike" kern="0" cap="none" spc="0" normalizeH="0" baseline="0" noProof="0" dirty="0">
              <a:ln>
                <a:noFill/>
              </a:ln>
              <a:solidFill>
                <a:srgbClr val="FF0000"/>
              </a:solidFill>
              <a:effectLst/>
              <a:uLnTx/>
              <a:uFillTx/>
              <a:latin typeface="Arial"/>
              <a:ea typeface="+mn-ea"/>
              <a:cs typeface="+mn-cs"/>
              <a:sym typeface="+mn-lt"/>
            </a:endParaRPr>
          </a:p>
        </p:txBody>
      </p:sp>
      <p:graphicFrame>
        <p:nvGraphicFramePr>
          <p:cNvPr id="6" name="Object 5"/>
          <p:cNvGraphicFramePr>
            <a:graphicFrameLocks/>
          </p:cNvGraphicFramePr>
          <p:nvPr>
            <p:custDataLst>
              <p:tags r:id="rId4"/>
            </p:custDataLst>
            <p:extLst>
              <p:ext uri="{D42A27DB-BD31-4B8C-83A1-F6EECF244321}">
                <p14:modId xmlns:p14="http://schemas.microsoft.com/office/powerpoint/2010/main" val="1116150277"/>
              </p:ext>
            </p:extLst>
          </p:nvPr>
        </p:nvGraphicFramePr>
        <p:xfrm>
          <a:off x="533400" y="1905000"/>
          <a:ext cx="8277157" cy="3562440"/>
        </p:xfrm>
        <a:graphic>
          <a:graphicData uri="http://schemas.openxmlformats.org/presentationml/2006/ole">
            <mc:AlternateContent xmlns:mc="http://schemas.openxmlformats.org/markup-compatibility/2006">
              <mc:Choice xmlns:v="urn:schemas-microsoft-com:vml" Requires="v">
                <p:oleObj spid="_x0000_s223785" name="Chart" r:id="rId68" imgW="8277157" imgH="3562440" progId="MSGraph.Chart.8">
                  <p:embed followColorScheme="full"/>
                </p:oleObj>
              </mc:Choice>
              <mc:Fallback>
                <p:oleObj name="Chart" r:id="rId68" imgW="8277157" imgH="3562440" progId="MSGraph.Chart.8">
                  <p:embed followColorScheme="full"/>
                  <p:pic>
                    <p:nvPicPr>
                      <p:cNvPr id="0" name=""/>
                      <p:cNvPicPr/>
                      <p:nvPr/>
                    </p:nvPicPr>
                    <p:blipFill>
                      <a:blip r:embed="rId69"/>
                      <a:stretch>
                        <a:fillRect/>
                      </a:stretch>
                    </p:blipFill>
                    <p:spPr>
                      <a:xfrm>
                        <a:off x="533400" y="1905000"/>
                        <a:ext cx="8277157" cy="3562440"/>
                      </a:xfrm>
                      <a:prstGeom prst="rect">
                        <a:avLst/>
                      </a:prstGeom>
                    </p:spPr>
                  </p:pic>
                </p:oleObj>
              </mc:Fallback>
            </mc:AlternateContent>
          </a:graphicData>
        </a:graphic>
      </p:graphicFrame>
      <p:sp>
        <p:nvSpPr>
          <p:cNvPr id="85" name="Text Placeholder 5"/>
          <p:cNvSpPr>
            <a:spLocks noGrp="1"/>
          </p:cNvSpPr>
          <p:nvPr>
            <p:custDataLst>
              <p:tags r:id="rId5"/>
            </p:custDataLst>
          </p:nvPr>
        </p:nvSpPr>
        <p:spPr bwMode="gray">
          <a:xfrm>
            <a:off x="476250" y="2895600"/>
            <a:ext cx="69850"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lnSpc>
                <a:spcPct val="100000"/>
              </a:lnSpc>
              <a:spcBef>
                <a:spcPct val="0"/>
              </a:spcBef>
              <a:buNone/>
            </a:pPr>
            <a:fld id="{7610D1CF-42F8-48F5-BA1C-ADB8EAE739DA}" type="datetime'''''''''''''''''''''''''''''''''5'''''''''''''''''">
              <a:rPr lang="en-US" sz="1000">
                <a:latin typeface="Arial"/>
                <a:cs typeface="Arial"/>
                <a:sym typeface="Arial"/>
              </a:rPr>
              <a:pPr marL="0" indent="0" algn="r">
                <a:lnSpc>
                  <a:spcPct val="100000"/>
                </a:lnSpc>
                <a:spcBef>
                  <a:spcPct val="0"/>
                </a:spcBef>
                <a:buNone/>
              </a:pPr>
              <a:t>5</a:t>
            </a:fld>
            <a:endParaRPr lang="en-GB" sz="1000" dirty="0">
              <a:latin typeface="Arial"/>
              <a:cs typeface="Arial"/>
              <a:sym typeface="Arial"/>
            </a:endParaRPr>
          </a:p>
        </p:txBody>
      </p:sp>
      <p:sp>
        <p:nvSpPr>
          <p:cNvPr id="86" name="Text Placeholder 7"/>
          <p:cNvSpPr>
            <a:spLocks noGrp="1"/>
          </p:cNvSpPr>
          <p:nvPr>
            <p:custDataLst>
              <p:tags r:id="rId6"/>
            </p:custDataLst>
          </p:nvPr>
        </p:nvSpPr>
        <p:spPr bwMode="gray">
          <a:xfrm>
            <a:off x="476250" y="1943100"/>
            <a:ext cx="69850"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lnSpc>
                <a:spcPct val="100000"/>
              </a:lnSpc>
              <a:spcBef>
                <a:spcPct val="0"/>
              </a:spcBef>
              <a:buNone/>
            </a:pPr>
            <a:fld id="{1D5985E1-58DC-42D0-8283-78241324745E}" type="datetime'''''''''''''''''''''''''''''''''''''''''''''''''7'''''''''">
              <a:rPr lang="en-US" sz="1000">
                <a:latin typeface="Arial"/>
                <a:cs typeface="Arial"/>
                <a:sym typeface="Arial"/>
              </a:rPr>
              <a:pPr marL="0" indent="0" algn="r">
                <a:lnSpc>
                  <a:spcPct val="100000"/>
                </a:lnSpc>
                <a:spcBef>
                  <a:spcPct val="0"/>
                </a:spcBef>
                <a:buNone/>
              </a:pPr>
              <a:t>7</a:t>
            </a:fld>
            <a:endParaRPr lang="en-GB" sz="1000" dirty="0">
              <a:latin typeface="Arial"/>
              <a:cs typeface="Arial"/>
              <a:sym typeface="Arial"/>
            </a:endParaRPr>
          </a:p>
        </p:txBody>
      </p:sp>
      <p:sp>
        <p:nvSpPr>
          <p:cNvPr id="84" name="Text Placeholder 4"/>
          <p:cNvSpPr>
            <a:spLocks noGrp="1"/>
          </p:cNvSpPr>
          <p:nvPr>
            <p:custDataLst>
              <p:tags r:id="rId7"/>
            </p:custDataLst>
          </p:nvPr>
        </p:nvSpPr>
        <p:spPr bwMode="gray">
          <a:xfrm>
            <a:off x="476250" y="3857625"/>
            <a:ext cx="69850"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lnSpc>
                <a:spcPct val="100000"/>
              </a:lnSpc>
              <a:spcBef>
                <a:spcPct val="0"/>
              </a:spcBef>
              <a:buNone/>
            </a:pPr>
            <a:fld id="{0C0C448B-36D5-4512-B76B-BF9A443C5F98}" type="datetime'''''''''''''''''''''''3'''''''''''''''''''''''''">
              <a:rPr lang="en-US" sz="1000">
                <a:latin typeface="Arial"/>
                <a:cs typeface="Arial"/>
                <a:sym typeface="Arial"/>
              </a:rPr>
              <a:pPr marL="0" indent="0" algn="r">
                <a:lnSpc>
                  <a:spcPct val="100000"/>
                </a:lnSpc>
                <a:spcBef>
                  <a:spcPct val="0"/>
                </a:spcBef>
                <a:buNone/>
              </a:pPr>
              <a:t>3</a:t>
            </a:fld>
            <a:endParaRPr lang="en-GB" sz="1000" dirty="0">
              <a:latin typeface="Arial"/>
              <a:cs typeface="Arial"/>
              <a:sym typeface="Arial"/>
            </a:endParaRPr>
          </a:p>
        </p:txBody>
      </p:sp>
      <p:sp>
        <p:nvSpPr>
          <p:cNvPr id="83" name="Text Placeholder 3"/>
          <p:cNvSpPr>
            <a:spLocks noGrp="1"/>
          </p:cNvSpPr>
          <p:nvPr>
            <p:custDataLst>
              <p:tags r:id="rId8"/>
            </p:custDataLst>
          </p:nvPr>
        </p:nvSpPr>
        <p:spPr bwMode="gray">
          <a:xfrm>
            <a:off x="476250" y="4810125"/>
            <a:ext cx="69850"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lnSpc>
                <a:spcPct val="100000"/>
              </a:lnSpc>
              <a:spcBef>
                <a:spcPct val="0"/>
              </a:spcBef>
              <a:buNone/>
            </a:pPr>
            <a:fld id="{B8B5756B-735D-4178-8E50-D70F58BED5BC}" type="datetime'''''''''''''''''''''''''''''''''''''''''''1'">
              <a:rPr lang="en-US" sz="1000">
                <a:latin typeface="Arial"/>
                <a:cs typeface="Arial"/>
                <a:sym typeface="Arial"/>
              </a:rPr>
              <a:pPr marL="0" indent="0" algn="r">
                <a:lnSpc>
                  <a:spcPct val="100000"/>
                </a:lnSpc>
                <a:spcBef>
                  <a:spcPct val="0"/>
                </a:spcBef>
                <a:buNone/>
              </a:pPr>
              <a:t>1</a:t>
            </a:fld>
            <a:endParaRPr lang="en-GB" sz="1000" dirty="0">
              <a:latin typeface="Arial"/>
              <a:cs typeface="Arial"/>
              <a:sym typeface="Arial"/>
            </a:endParaRPr>
          </a:p>
        </p:txBody>
      </p:sp>
      <p:sp>
        <p:nvSpPr>
          <p:cNvPr id="122" name="Text Placeholder 6166"/>
          <p:cNvSpPr>
            <a:spLocks noGrp="1"/>
          </p:cNvSpPr>
          <p:nvPr>
            <p:custDataLst>
              <p:tags r:id="rId9"/>
            </p:custDataLst>
          </p:nvPr>
        </p:nvSpPr>
        <p:spPr bwMode="gray">
          <a:xfrm>
            <a:off x="476250" y="2419350"/>
            <a:ext cx="69850"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lnSpc>
                <a:spcPct val="100000"/>
              </a:lnSpc>
              <a:spcBef>
                <a:spcPct val="0"/>
              </a:spcBef>
              <a:buNone/>
            </a:pPr>
            <a:fld id="{1EA51999-6F00-4237-9294-DFDF0EC2FF28}" type="datetime'''''''''''''''''''''''''''''''6'">
              <a:rPr lang="en-US" sz="1000">
                <a:latin typeface="Arial"/>
                <a:cs typeface="Arial"/>
                <a:sym typeface="Arial"/>
              </a:rPr>
              <a:pPr marL="0" indent="0" algn="r">
                <a:lnSpc>
                  <a:spcPct val="100000"/>
                </a:lnSpc>
                <a:spcBef>
                  <a:spcPct val="0"/>
                </a:spcBef>
                <a:buNone/>
              </a:pPr>
              <a:t>6</a:t>
            </a:fld>
            <a:endParaRPr lang="en-US" sz="1000" dirty="0">
              <a:latin typeface="Arial"/>
              <a:cs typeface="Arial"/>
              <a:sym typeface="Arial"/>
            </a:endParaRPr>
          </a:p>
        </p:txBody>
      </p:sp>
      <p:sp>
        <p:nvSpPr>
          <p:cNvPr id="119" name="Text Placeholder 6163"/>
          <p:cNvSpPr>
            <a:spLocks noGrp="1"/>
          </p:cNvSpPr>
          <p:nvPr>
            <p:custDataLst>
              <p:tags r:id="rId10"/>
            </p:custDataLst>
          </p:nvPr>
        </p:nvSpPr>
        <p:spPr bwMode="gray">
          <a:xfrm>
            <a:off x="476250" y="4333875"/>
            <a:ext cx="69850"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lnSpc>
                <a:spcPct val="100000"/>
              </a:lnSpc>
              <a:spcBef>
                <a:spcPct val="0"/>
              </a:spcBef>
              <a:buNone/>
            </a:pPr>
            <a:fld id="{430317E5-AC2D-4B2F-BA04-67F517AC72A8}" type="datetime'''''''''''''''''''''''''''''''''''''''''''''2'''''''''">
              <a:rPr lang="en-US" sz="1000">
                <a:latin typeface="Arial"/>
                <a:cs typeface="Arial"/>
                <a:sym typeface="Arial"/>
              </a:rPr>
              <a:pPr marL="0" indent="0" algn="r">
                <a:lnSpc>
                  <a:spcPct val="100000"/>
                </a:lnSpc>
                <a:spcBef>
                  <a:spcPct val="0"/>
                </a:spcBef>
                <a:buNone/>
              </a:pPr>
              <a:t>2</a:t>
            </a:fld>
            <a:endParaRPr lang="en-US" sz="1000" dirty="0">
              <a:latin typeface="Arial"/>
              <a:cs typeface="Arial"/>
              <a:sym typeface="Arial"/>
            </a:endParaRPr>
          </a:p>
        </p:txBody>
      </p:sp>
      <p:sp>
        <p:nvSpPr>
          <p:cNvPr id="121" name="Text Placeholder 6165"/>
          <p:cNvSpPr>
            <a:spLocks noGrp="1"/>
          </p:cNvSpPr>
          <p:nvPr>
            <p:custDataLst>
              <p:tags r:id="rId11"/>
            </p:custDataLst>
          </p:nvPr>
        </p:nvSpPr>
        <p:spPr bwMode="gray">
          <a:xfrm>
            <a:off x="476250" y="3371850"/>
            <a:ext cx="69850"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lnSpc>
                <a:spcPct val="100000"/>
              </a:lnSpc>
              <a:spcBef>
                <a:spcPct val="0"/>
              </a:spcBef>
              <a:buNone/>
            </a:pPr>
            <a:fld id="{5F538D19-0BB5-4EA9-ACDE-6F83E66BA781}" type="datetime'''4'''''''''''''''''''''''''''''''''''''''''''''''''">
              <a:rPr lang="en-US" sz="1000">
                <a:latin typeface="Arial"/>
                <a:cs typeface="Arial"/>
                <a:sym typeface="Arial"/>
              </a:rPr>
              <a:pPr marL="0" indent="0" algn="r">
                <a:lnSpc>
                  <a:spcPct val="100000"/>
                </a:lnSpc>
                <a:spcBef>
                  <a:spcPct val="0"/>
                </a:spcBef>
                <a:buNone/>
              </a:pPr>
              <a:t>4</a:t>
            </a:fld>
            <a:endParaRPr lang="en-US" sz="1000" dirty="0">
              <a:latin typeface="Arial"/>
              <a:cs typeface="Arial"/>
              <a:sym typeface="Arial"/>
            </a:endParaRPr>
          </a:p>
        </p:txBody>
      </p:sp>
      <p:sp>
        <p:nvSpPr>
          <p:cNvPr id="7" name="Text Placeholder 109"/>
          <p:cNvSpPr>
            <a:spLocks noGrp="1"/>
          </p:cNvSpPr>
          <p:nvPr>
            <p:custDataLst>
              <p:tags r:id="rId12"/>
            </p:custDataLst>
          </p:nvPr>
        </p:nvSpPr>
        <p:spPr bwMode="gray">
          <a:xfrm>
            <a:off x="476250" y="5286375"/>
            <a:ext cx="69850"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153988" indent="-153988" algn="l" rtl="0" eaLnBrk="1" fontAlgn="base" hangingPunct="1">
              <a:spcBef>
                <a:spcPct val="20000"/>
              </a:spcBef>
              <a:spcAft>
                <a:spcPct val="0"/>
              </a:spcAft>
              <a:defRPr sz="1600">
                <a:solidFill>
                  <a:schemeClr val="tx2"/>
                </a:solidFill>
                <a:latin typeface="+mn-lt"/>
                <a:ea typeface="+mn-ea"/>
                <a:cs typeface="+mn-cs"/>
              </a:defRPr>
            </a:lvl1pPr>
            <a:lvl2pPr marL="461963" indent="-231775" algn="l" rtl="0" eaLnBrk="1" fontAlgn="base" hangingPunct="1">
              <a:lnSpc>
                <a:spcPct val="120000"/>
              </a:lnSpc>
              <a:spcBef>
                <a:spcPct val="20000"/>
              </a:spcBef>
              <a:spcAft>
                <a:spcPct val="0"/>
              </a:spcAft>
              <a:buClr>
                <a:schemeClr val="tx1"/>
              </a:buClr>
              <a:buFont typeface="Wingdings" pitchFamily="2" charset="2"/>
              <a:buChar char="§"/>
              <a:defRPr sz="1400">
                <a:solidFill>
                  <a:schemeClr val="tx2"/>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200">
                <a:solidFill>
                  <a:schemeClr val="tx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tx2"/>
                </a:solidFill>
                <a:latin typeface="Arial" charset="0"/>
                <a:ea typeface="+mn-ea"/>
                <a:cs typeface="+mn-cs"/>
              </a:defRPr>
            </a:lvl4pPr>
            <a:lvl5pPr marL="857250" indent="-115888" algn="l" rtl="0" eaLnBrk="1" fontAlgn="base" hangingPunct="1">
              <a:spcBef>
                <a:spcPct val="20000"/>
              </a:spcBef>
              <a:spcAft>
                <a:spcPct val="0"/>
              </a:spcAft>
              <a:buClr>
                <a:schemeClr val="tx1"/>
              </a:buClr>
              <a:defRPr sz="800">
                <a:solidFill>
                  <a:schemeClr val="tx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0" indent="0" algn="r">
              <a:lnSpc>
                <a:spcPct val="100000"/>
              </a:lnSpc>
              <a:spcBef>
                <a:spcPct val="0"/>
              </a:spcBef>
            </a:pPr>
            <a:fld id="{7E58929B-8471-482E-B4BE-7434098C0DF9}" type="datetime'''''0'''''''''''''''''''''''''''''''''''''''''''''">
              <a:rPr lang="en-US" sz="1000">
                <a:solidFill>
                  <a:schemeClr val="tx1"/>
                </a:solidFill>
                <a:latin typeface="Arial"/>
                <a:ea typeface="ＭＳ Ｐゴシック"/>
                <a:cs typeface="Arial"/>
                <a:sym typeface="Arial"/>
              </a:rPr>
              <a:pPr/>
              <a:t>0</a:t>
            </a:fld>
            <a:endParaRPr lang="en-US" sz="1000" dirty="0">
              <a:solidFill>
                <a:schemeClr val="tx1"/>
              </a:solidFill>
              <a:latin typeface="Arial"/>
              <a:ea typeface="ＭＳ Ｐゴシック"/>
              <a:cs typeface="Arial"/>
              <a:sym typeface="Arial"/>
            </a:endParaRPr>
          </a:p>
        </p:txBody>
      </p:sp>
      <p:sp>
        <p:nvSpPr>
          <p:cNvPr id="20" name="Text Placeholder 32"/>
          <p:cNvSpPr>
            <a:spLocks noGrp="1"/>
          </p:cNvSpPr>
          <p:nvPr>
            <p:custDataLst>
              <p:tags r:id="rId13"/>
            </p:custDataLst>
          </p:nvPr>
        </p:nvSpPr>
        <p:spPr bwMode="auto">
          <a:xfrm>
            <a:off x="5986463" y="5480050"/>
            <a:ext cx="180975" cy="3048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153988" indent="-153988" algn="l" rtl="0" eaLnBrk="1" fontAlgn="base" hangingPunct="1">
              <a:spcBef>
                <a:spcPct val="20000"/>
              </a:spcBef>
              <a:spcAft>
                <a:spcPct val="0"/>
              </a:spcAft>
              <a:defRPr sz="1600">
                <a:solidFill>
                  <a:schemeClr val="tx2"/>
                </a:solidFill>
                <a:latin typeface="+mn-lt"/>
                <a:ea typeface="+mn-ea"/>
                <a:cs typeface="+mn-cs"/>
              </a:defRPr>
            </a:lvl1pPr>
            <a:lvl2pPr marL="461963" indent="-231775" algn="l" rtl="0" eaLnBrk="1" fontAlgn="base" hangingPunct="1">
              <a:lnSpc>
                <a:spcPct val="120000"/>
              </a:lnSpc>
              <a:spcBef>
                <a:spcPct val="20000"/>
              </a:spcBef>
              <a:spcAft>
                <a:spcPct val="0"/>
              </a:spcAft>
              <a:buClr>
                <a:schemeClr val="tx1"/>
              </a:buClr>
              <a:buFont typeface="Wingdings" pitchFamily="2" charset="2"/>
              <a:buChar char="§"/>
              <a:defRPr sz="1400">
                <a:solidFill>
                  <a:schemeClr val="tx2"/>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200">
                <a:solidFill>
                  <a:schemeClr val="tx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tx2"/>
                </a:solidFill>
                <a:latin typeface="Arial" charset="0"/>
                <a:ea typeface="+mn-ea"/>
                <a:cs typeface="+mn-cs"/>
              </a:defRPr>
            </a:lvl4pPr>
            <a:lvl5pPr marL="857250" indent="-115888" algn="l" rtl="0" eaLnBrk="1" fontAlgn="base" hangingPunct="1">
              <a:spcBef>
                <a:spcPct val="20000"/>
              </a:spcBef>
              <a:spcAft>
                <a:spcPct val="0"/>
              </a:spcAft>
              <a:buClr>
                <a:schemeClr val="tx1"/>
              </a:buClr>
              <a:defRPr sz="800">
                <a:solidFill>
                  <a:schemeClr val="tx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0" indent="0" algn="ctr">
              <a:lnSpc>
                <a:spcPct val="100000"/>
              </a:lnSpc>
              <a:spcBef>
                <a:spcPct val="0"/>
              </a:spcBef>
            </a:pPr>
            <a:fld id="{C6CB3B6A-F9F9-4D52-BEBE-2E53362BC53A}" type="datetime'''''''''J''''u''''l ''''''''''''&#10;’''''''''''''1''5'''''">
              <a:rPr lang="en-US" sz="1000">
                <a:solidFill>
                  <a:schemeClr val="tx1"/>
                </a:solidFill>
                <a:latin typeface="Arial"/>
                <a:cs typeface="Arial"/>
                <a:sym typeface="Arial"/>
              </a:rPr>
              <a:pPr/>
              <a:t>Jul 
’15</a:t>
            </a:fld>
            <a:endParaRPr lang="en-US" sz="1000" dirty="0">
              <a:solidFill>
                <a:schemeClr val="tx1"/>
              </a:solidFill>
              <a:latin typeface="Arial"/>
              <a:ea typeface="ＭＳ Ｐゴシック"/>
              <a:cs typeface="Arial"/>
              <a:sym typeface="Arial"/>
            </a:endParaRPr>
          </a:p>
        </p:txBody>
      </p:sp>
      <p:sp>
        <p:nvSpPr>
          <p:cNvPr id="21" name="Text Placeholder 48"/>
          <p:cNvSpPr>
            <a:spLocks noGrp="1"/>
          </p:cNvSpPr>
          <p:nvPr>
            <p:custDataLst>
              <p:tags r:id="rId14"/>
            </p:custDataLst>
          </p:nvPr>
        </p:nvSpPr>
        <p:spPr bwMode="gray">
          <a:xfrm>
            <a:off x="5984875" y="4167188"/>
            <a:ext cx="184150" cy="122238"/>
          </a:xfrm>
          <a:prstGeom prst="rect">
            <a:avLst/>
          </a:prstGeom>
          <a:noFill/>
          <a:extLst>
            <a:ext uri="{909E8E84-426E-40DD-AFC4-6F175D3DCCD1}">
              <a14:hiddenFill xmlns:a14="http://schemas.microsoft.com/office/drawing/2010/main">
                <a:solidFill>
                  <a:scrgbClr r="0" g="0" b="0"/>
                </a:solidFill>
              </a14:hiddenFill>
            </a:ext>
          </a:extLst>
        </p:spPr>
        <p:txBody>
          <a:bodyPr wrap="none" lIns="20638" tIns="0" rIns="20638" bIns="0" numCol="1" spcCol="0" anchor="b" anchorCtr="0">
            <a:noAutofit/>
          </a:bodyPr>
          <a:lstStyle>
            <a:lvl1pPr marL="153988" indent="-153988" algn="l" rtl="0" eaLnBrk="1" fontAlgn="base" hangingPunct="1">
              <a:spcBef>
                <a:spcPct val="20000"/>
              </a:spcBef>
              <a:spcAft>
                <a:spcPct val="0"/>
              </a:spcAft>
              <a:defRPr sz="1600">
                <a:solidFill>
                  <a:schemeClr val="tx2"/>
                </a:solidFill>
                <a:latin typeface="+mn-lt"/>
                <a:ea typeface="+mn-ea"/>
                <a:cs typeface="+mn-cs"/>
              </a:defRPr>
            </a:lvl1pPr>
            <a:lvl2pPr marL="461963" indent="-231775" algn="l" rtl="0" eaLnBrk="1" fontAlgn="base" hangingPunct="1">
              <a:lnSpc>
                <a:spcPct val="120000"/>
              </a:lnSpc>
              <a:spcBef>
                <a:spcPct val="20000"/>
              </a:spcBef>
              <a:spcAft>
                <a:spcPct val="0"/>
              </a:spcAft>
              <a:buClr>
                <a:schemeClr val="tx1"/>
              </a:buClr>
              <a:buFont typeface="Wingdings" pitchFamily="2" charset="2"/>
              <a:buChar char="§"/>
              <a:defRPr sz="1400">
                <a:solidFill>
                  <a:schemeClr val="tx2"/>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200">
                <a:solidFill>
                  <a:schemeClr val="tx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tx2"/>
                </a:solidFill>
                <a:latin typeface="Arial" charset="0"/>
                <a:ea typeface="+mn-ea"/>
                <a:cs typeface="+mn-cs"/>
              </a:defRPr>
            </a:lvl4pPr>
            <a:lvl5pPr marL="857250" indent="-115888" algn="l" rtl="0" eaLnBrk="1" fontAlgn="base" hangingPunct="1">
              <a:spcBef>
                <a:spcPct val="20000"/>
              </a:spcBef>
              <a:spcAft>
                <a:spcPct val="0"/>
              </a:spcAft>
              <a:buClr>
                <a:schemeClr val="tx1"/>
              </a:buClr>
              <a:defRPr sz="800">
                <a:solidFill>
                  <a:schemeClr val="tx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0" indent="0" algn="ctr">
              <a:lnSpc>
                <a:spcPct val="100000"/>
              </a:lnSpc>
              <a:spcBef>
                <a:spcPct val="0"/>
              </a:spcBef>
            </a:pPr>
            <a:fld id="{CC3201B9-C1F7-453B-9572-9D6F7C3C10E5}" type="datetime'''''''2''''''''''''''''''''''''''''''''''''''''''''''.2'''">
              <a:rPr lang="en-US" sz="800">
                <a:solidFill>
                  <a:schemeClr val="tx1"/>
                </a:solidFill>
                <a:latin typeface="Arial"/>
                <a:cs typeface="Arial"/>
                <a:sym typeface="Arial"/>
              </a:rPr>
              <a:pPr/>
              <a:t>2.2</a:t>
            </a:fld>
            <a:endParaRPr lang="en-US" sz="800" dirty="0">
              <a:solidFill>
                <a:schemeClr val="tx1"/>
              </a:solidFill>
              <a:latin typeface="Arial"/>
              <a:ea typeface="ＭＳ Ｐゴシック"/>
              <a:cs typeface="Arial"/>
              <a:sym typeface="Arial"/>
            </a:endParaRPr>
          </a:p>
        </p:txBody>
      </p:sp>
      <p:sp>
        <p:nvSpPr>
          <p:cNvPr id="22" name="Text Placeholder 31"/>
          <p:cNvSpPr>
            <a:spLocks noGrp="1"/>
          </p:cNvSpPr>
          <p:nvPr>
            <p:custDataLst>
              <p:tags r:id="rId15"/>
            </p:custDataLst>
          </p:nvPr>
        </p:nvSpPr>
        <p:spPr bwMode="auto">
          <a:xfrm>
            <a:off x="5659438" y="5480050"/>
            <a:ext cx="215900" cy="3048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153988" indent="-153988" algn="l" rtl="0" eaLnBrk="1" fontAlgn="base" hangingPunct="1">
              <a:spcBef>
                <a:spcPct val="20000"/>
              </a:spcBef>
              <a:spcAft>
                <a:spcPct val="0"/>
              </a:spcAft>
              <a:defRPr sz="1600">
                <a:solidFill>
                  <a:schemeClr val="tx2"/>
                </a:solidFill>
                <a:latin typeface="+mn-lt"/>
                <a:ea typeface="+mn-ea"/>
                <a:cs typeface="+mn-cs"/>
              </a:defRPr>
            </a:lvl1pPr>
            <a:lvl2pPr marL="461963" indent="-231775" algn="l" rtl="0" eaLnBrk="1" fontAlgn="base" hangingPunct="1">
              <a:lnSpc>
                <a:spcPct val="120000"/>
              </a:lnSpc>
              <a:spcBef>
                <a:spcPct val="20000"/>
              </a:spcBef>
              <a:spcAft>
                <a:spcPct val="0"/>
              </a:spcAft>
              <a:buClr>
                <a:schemeClr val="tx1"/>
              </a:buClr>
              <a:buFont typeface="Wingdings" pitchFamily="2" charset="2"/>
              <a:buChar char="§"/>
              <a:defRPr sz="1400">
                <a:solidFill>
                  <a:schemeClr val="tx2"/>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200">
                <a:solidFill>
                  <a:schemeClr val="tx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tx2"/>
                </a:solidFill>
                <a:latin typeface="Arial" charset="0"/>
                <a:ea typeface="+mn-ea"/>
                <a:cs typeface="+mn-cs"/>
              </a:defRPr>
            </a:lvl4pPr>
            <a:lvl5pPr marL="857250" indent="-115888" algn="l" rtl="0" eaLnBrk="1" fontAlgn="base" hangingPunct="1">
              <a:spcBef>
                <a:spcPct val="20000"/>
              </a:spcBef>
              <a:spcAft>
                <a:spcPct val="0"/>
              </a:spcAft>
              <a:buClr>
                <a:schemeClr val="tx1"/>
              </a:buClr>
              <a:defRPr sz="800">
                <a:solidFill>
                  <a:schemeClr val="tx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0" indent="0" algn="ctr">
              <a:lnSpc>
                <a:spcPct val="100000"/>
              </a:lnSpc>
              <a:spcBef>
                <a:spcPct val="0"/>
              </a:spcBef>
            </a:pPr>
            <a:fld id="{A413A30E-65CC-413B-A738-5400E260400F}" type="datetime'''''''''''''''''J''u''''n ''''''''&#10;’''''''''''''''15'''''''">
              <a:rPr lang="en-US" sz="1000">
                <a:solidFill>
                  <a:schemeClr val="tx1"/>
                </a:solidFill>
                <a:latin typeface="Arial"/>
                <a:cs typeface="Arial"/>
                <a:sym typeface="Arial"/>
              </a:rPr>
              <a:pPr/>
              <a:t>Jun 
’15</a:t>
            </a:fld>
            <a:endParaRPr lang="en-US" sz="1000" dirty="0">
              <a:solidFill>
                <a:schemeClr val="tx1"/>
              </a:solidFill>
              <a:latin typeface="Arial"/>
              <a:ea typeface="ＭＳ Ｐゴシック"/>
              <a:cs typeface="Arial"/>
              <a:sym typeface="Arial"/>
            </a:endParaRPr>
          </a:p>
        </p:txBody>
      </p:sp>
      <p:sp>
        <p:nvSpPr>
          <p:cNvPr id="23" name="Text Placeholder 47"/>
          <p:cNvSpPr>
            <a:spLocks noGrp="1"/>
          </p:cNvSpPr>
          <p:nvPr>
            <p:custDataLst>
              <p:tags r:id="rId16"/>
            </p:custDataLst>
          </p:nvPr>
        </p:nvSpPr>
        <p:spPr bwMode="gray">
          <a:xfrm>
            <a:off x="5675313" y="4043363"/>
            <a:ext cx="184150" cy="122238"/>
          </a:xfrm>
          <a:prstGeom prst="rect">
            <a:avLst/>
          </a:prstGeom>
          <a:noFill/>
          <a:extLst>
            <a:ext uri="{909E8E84-426E-40DD-AFC4-6F175D3DCCD1}">
              <a14:hiddenFill xmlns:a14="http://schemas.microsoft.com/office/drawing/2010/main">
                <a:solidFill>
                  <a:scrgbClr r="0" g="0" b="0"/>
                </a:solidFill>
              </a14:hiddenFill>
            </a:ext>
          </a:extLst>
        </p:spPr>
        <p:txBody>
          <a:bodyPr wrap="none" lIns="20638" tIns="0" rIns="20638" bIns="0" numCol="1" spcCol="0" anchor="b" anchorCtr="0">
            <a:noAutofit/>
          </a:bodyPr>
          <a:lstStyle>
            <a:lvl1pPr marL="153988" indent="-153988" algn="l" rtl="0" eaLnBrk="1" fontAlgn="base" hangingPunct="1">
              <a:spcBef>
                <a:spcPct val="20000"/>
              </a:spcBef>
              <a:spcAft>
                <a:spcPct val="0"/>
              </a:spcAft>
              <a:defRPr sz="1600">
                <a:solidFill>
                  <a:schemeClr val="tx2"/>
                </a:solidFill>
                <a:latin typeface="+mn-lt"/>
                <a:ea typeface="+mn-ea"/>
                <a:cs typeface="+mn-cs"/>
              </a:defRPr>
            </a:lvl1pPr>
            <a:lvl2pPr marL="461963" indent="-231775" algn="l" rtl="0" eaLnBrk="1" fontAlgn="base" hangingPunct="1">
              <a:lnSpc>
                <a:spcPct val="120000"/>
              </a:lnSpc>
              <a:spcBef>
                <a:spcPct val="20000"/>
              </a:spcBef>
              <a:spcAft>
                <a:spcPct val="0"/>
              </a:spcAft>
              <a:buClr>
                <a:schemeClr val="tx1"/>
              </a:buClr>
              <a:buFont typeface="Wingdings" pitchFamily="2" charset="2"/>
              <a:buChar char="§"/>
              <a:defRPr sz="1400">
                <a:solidFill>
                  <a:schemeClr val="tx2"/>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200">
                <a:solidFill>
                  <a:schemeClr val="tx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tx2"/>
                </a:solidFill>
                <a:latin typeface="Arial" charset="0"/>
                <a:ea typeface="+mn-ea"/>
                <a:cs typeface="+mn-cs"/>
              </a:defRPr>
            </a:lvl4pPr>
            <a:lvl5pPr marL="857250" indent="-115888" algn="l" rtl="0" eaLnBrk="1" fontAlgn="base" hangingPunct="1">
              <a:spcBef>
                <a:spcPct val="20000"/>
              </a:spcBef>
              <a:spcAft>
                <a:spcPct val="0"/>
              </a:spcAft>
              <a:buClr>
                <a:schemeClr val="tx1"/>
              </a:buClr>
              <a:defRPr sz="800">
                <a:solidFill>
                  <a:schemeClr val="tx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0" indent="0" algn="ctr">
              <a:lnSpc>
                <a:spcPct val="100000"/>
              </a:lnSpc>
              <a:spcBef>
                <a:spcPct val="0"/>
              </a:spcBef>
            </a:pPr>
            <a:fld id="{1712785D-5707-48AD-82E1-C627B6C129B1}" type="datetime'''''''''''''''''''''2''.''''''''''''''''''''''''''''5'''">
              <a:rPr lang="en-US" sz="800">
                <a:solidFill>
                  <a:schemeClr val="tx1"/>
                </a:solidFill>
                <a:latin typeface="Arial"/>
                <a:cs typeface="Arial"/>
                <a:sym typeface="Arial"/>
              </a:rPr>
              <a:pPr/>
              <a:t>2.5</a:t>
            </a:fld>
            <a:endParaRPr lang="en-US" sz="800" dirty="0">
              <a:solidFill>
                <a:schemeClr val="tx1"/>
              </a:solidFill>
              <a:latin typeface="Arial"/>
              <a:ea typeface="ＭＳ Ｐゴシック"/>
              <a:cs typeface="Arial"/>
              <a:sym typeface="Arial"/>
            </a:endParaRPr>
          </a:p>
        </p:txBody>
      </p:sp>
      <p:sp>
        <p:nvSpPr>
          <p:cNvPr id="15" name="Text Placeholder 30"/>
          <p:cNvSpPr>
            <a:spLocks noGrp="1"/>
          </p:cNvSpPr>
          <p:nvPr>
            <p:custDataLst>
              <p:tags r:id="rId17"/>
            </p:custDataLst>
          </p:nvPr>
        </p:nvSpPr>
        <p:spPr bwMode="auto">
          <a:xfrm>
            <a:off x="5332413" y="5480050"/>
            <a:ext cx="252413" cy="3048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153988" indent="-153988" algn="l" rtl="0" eaLnBrk="1" fontAlgn="base" hangingPunct="1">
              <a:spcBef>
                <a:spcPct val="20000"/>
              </a:spcBef>
              <a:spcAft>
                <a:spcPct val="0"/>
              </a:spcAft>
              <a:defRPr sz="1600">
                <a:solidFill>
                  <a:schemeClr val="tx2"/>
                </a:solidFill>
                <a:latin typeface="+mn-lt"/>
                <a:ea typeface="+mn-ea"/>
                <a:cs typeface="+mn-cs"/>
              </a:defRPr>
            </a:lvl1pPr>
            <a:lvl2pPr marL="461963" indent="-231775" algn="l" rtl="0" eaLnBrk="1" fontAlgn="base" hangingPunct="1">
              <a:lnSpc>
                <a:spcPct val="120000"/>
              </a:lnSpc>
              <a:spcBef>
                <a:spcPct val="20000"/>
              </a:spcBef>
              <a:spcAft>
                <a:spcPct val="0"/>
              </a:spcAft>
              <a:buClr>
                <a:schemeClr val="tx1"/>
              </a:buClr>
              <a:buFont typeface="Wingdings" pitchFamily="2" charset="2"/>
              <a:buChar char="§"/>
              <a:defRPr sz="1400">
                <a:solidFill>
                  <a:schemeClr val="tx2"/>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200">
                <a:solidFill>
                  <a:schemeClr val="tx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tx2"/>
                </a:solidFill>
                <a:latin typeface="Arial" charset="0"/>
                <a:ea typeface="+mn-ea"/>
                <a:cs typeface="+mn-cs"/>
              </a:defRPr>
            </a:lvl4pPr>
            <a:lvl5pPr marL="857250" indent="-115888" algn="l" rtl="0" eaLnBrk="1" fontAlgn="base" hangingPunct="1">
              <a:spcBef>
                <a:spcPct val="20000"/>
              </a:spcBef>
              <a:spcAft>
                <a:spcPct val="0"/>
              </a:spcAft>
              <a:buClr>
                <a:schemeClr val="tx1"/>
              </a:buClr>
              <a:defRPr sz="800">
                <a:solidFill>
                  <a:schemeClr val="tx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0" indent="0" algn="ctr">
              <a:lnSpc>
                <a:spcPct val="100000"/>
              </a:lnSpc>
              <a:spcBef>
                <a:spcPct val="0"/>
              </a:spcBef>
            </a:pPr>
            <a:fld id="{0E2DEA65-07CD-4B9C-97B9-7AD2D96EB67F}" type="datetime'''''''''''''''''''''''M''''''''a''y'''' ''’''''''''''''15'''">
              <a:rPr lang="en-US" sz="1000">
                <a:solidFill>
                  <a:schemeClr val="tx1"/>
                </a:solidFill>
                <a:latin typeface="Arial"/>
                <a:ea typeface="ＭＳ Ｐゴシック"/>
                <a:cs typeface="Arial"/>
                <a:sym typeface="Arial"/>
              </a:rPr>
              <a:pPr/>
              <a:t>May ’15</a:t>
            </a:fld>
            <a:endParaRPr lang="en-US" sz="1000" dirty="0">
              <a:solidFill>
                <a:schemeClr val="tx1"/>
              </a:solidFill>
              <a:latin typeface="Arial"/>
              <a:ea typeface="ＭＳ Ｐゴシック"/>
              <a:cs typeface="Arial"/>
              <a:sym typeface="Arial"/>
            </a:endParaRPr>
          </a:p>
        </p:txBody>
      </p:sp>
      <p:sp>
        <p:nvSpPr>
          <p:cNvPr id="16" name="Text Placeholder 46"/>
          <p:cNvSpPr>
            <a:spLocks noGrp="1"/>
          </p:cNvSpPr>
          <p:nvPr>
            <p:custDataLst>
              <p:tags r:id="rId18"/>
            </p:custDataLst>
          </p:nvPr>
        </p:nvSpPr>
        <p:spPr bwMode="gray">
          <a:xfrm>
            <a:off x="5365750" y="4081463"/>
            <a:ext cx="184150" cy="122238"/>
          </a:xfrm>
          <a:prstGeom prst="rect">
            <a:avLst/>
          </a:prstGeom>
          <a:noFill/>
          <a:extLst>
            <a:ext uri="{909E8E84-426E-40DD-AFC4-6F175D3DCCD1}">
              <a14:hiddenFill xmlns:a14="http://schemas.microsoft.com/office/drawing/2010/main">
                <a:solidFill>
                  <a:scrgbClr r="0" g="0" b="0"/>
                </a:solidFill>
              </a14:hiddenFill>
            </a:ext>
          </a:extLst>
        </p:spPr>
        <p:txBody>
          <a:bodyPr wrap="none" lIns="20638" tIns="0" rIns="20638" bIns="0" numCol="1" spcCol="0" anchor="b" anchorCtr="0">
            <a:noAutofit/>
          </a:bodyPr>
          <a:lstStyle>
            <a:lvl1pPr marL="153988" indent="-153988" algn="l" rtl="0" eaLnBrk="1" fontAlgn="base" hangingPunct="1">
              <a:spcBef>
                <a:spcPct val="20000"/>
              </a:spcBef>
              <a:spcAft>
                <a:spcPct val="0"/>
              </a:spcAft>
              <a:defRPr sz="1600">
                <a:solidFill>
                  <a:schemeClr val="tx2"/>
                </a:solidFill>
                <a:latin typeface="+mn-lt"/>
                <a:ea typeface="+mn-ea"/>
                <a:cs typeface="+mn-cs"/>
              </a:defRPr>
            </a:lvl1pPr>
            <a:lvl2pPr marL="461963" indent="-231775" algn="l" rtl="0" eaLnBrk="1" fontAlgn="base" hangingPunct="1">
              <a:lnSpc>
                <a:spcPct val="120000"/>
              </a:lnSpc>
              <a:spcBef>
                <a:spcPct val="20000"/>
              </a:spcBef>
              <a:spcAft>
                <a:spcPct val="0"/>
              </a:spcAft>
              <a:buClr>
                <a:schemeClr val="tx1"/>
              </a:buClr>
              <a:buFont typeface="Wingdings" pitchFamily="2" charset="2"/>
              <a:buChar char="§"/>
              <a:defRPr sz="1400">
                <a:solidFill>
                  <a:schemeClr val="tx2"/>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200">
                <a:solidFill>
                  <a:schemeClr val="tx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tx2"/>
                </a:solidFill>
                <a:latin typeface="Arial" charset="0"/>
                <a:ea typeface="+mn-ea"/>
                <a:cs typeface="+mn-cs"/>
              </a:defRPr>
            </a:lvl4pPr>
            <a:lvl5pPr marL="857250" indent="-115888" algn="l" rtl="0" eaLnBrk="1" fontAlgn="base" hangingPunct="1">
              <a:spcBef>
                <a:spcPct val="20000"/>
              </a:spcBef>
              <a:spcAft>
                <a:spcPct val="0"/>
              </a:spcAft>
              <a:buClr>
                <a:schemeClr val="tx1"/>
              </a:buClr>
              <a:defRPr sz="800">
                <a:solidFill>
                  <a:schemeClr val="tx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0" indent="0" algn="ctr">
              <a:lnSpc>
                <a:spcPct val="100000"/>
              </a:lnSpc>
              <a:spcBef>
                <a:spcPct val="0"/>
              </a:spcBef>
            </a:pPr>
            <a:fld id="{48E3D2C0-7D11-413B-9248-433E7D7FD421}" type="datetime'''''''''''''2''''''.''''''4'''''''''''''''''''''''''''''''''''">
              <a:rPr lang="en-US" sz="800">
                <a:solidFill>
                  <a:schemeClr val="tx1"/>
                </a:solidFill>
                <a:latin typeface="Arial"/>
                <a:cs typeface="Arial"/>
                <a:sym typeface="Arial"/>
              </a:rPr>
              <a:pPr/>
              <a:t>2.4</a:t>
            </a:fld>
            <a:endParaRPr lang="en-US" sz="800" dirty="0">
              <a:solidFill>
                <a:schemeClr val="tx1"/>
              </a:solidFill>
              <a:latin typeface="Arial"/>
              <a:ea typeface="ＭＳ Ｐゴシック"/>
              <a:cs typeface="Arial"/>
              <a:sym typeface="Arial"/>
            </a:endParaRPr>
          </a:p>
        </p:txBody>
      </p:sp>
      <p:sp>
        <p:nvSpPr>
          <p:cNvPr id="17" name="Text Placeholder 29"/>
          <p:cNvSpPr>
            <a:spLocks noGrp="1"/>
          </p:cNvSpPr>
          <p:nvPr>
            <p:custDataLst>
              <p:tags r:id="rId19"/>
            </p:custDataLst>
          </p:nvPr>
        </p:nvSpPr>
        <p:spPr bwMode="auto">
          <a:xfrm>
            <a:off x="5043488" y="5480050"/>
            <a:ext cx="209550" cy="3048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153988" indent="-153988" algn="l" rtl="0" eaLnBrk="1" fontAlgn="base" hangingPunct="1">
              <a:spcBef>
                <a:spcPct val="20000"/>
              </a:spcBef>
              <a:spcAft>
                <a:spcPct val="0"/>
              </a:spcAft>
              <a:defRPr sz="1600">
                <a:solidFill>
                  <a:schemeClr val="tx2"/>
                </a:solidFill>
                <a:latin typeface="+mn-lt"/>
                <a:ea typeface="+mn-ea"/>
                <a:cs typeface="+mn-cs"/>
              </a:defRPr>
            </a:lvl1pPr>
            <a:lvl2pPr marL="461963" indent="-231775" algn="l" rtl="0" eaLnBrk="1" fontAlgn="base" hangingPunct="1">
              <a:lnSpc>
                <a:spcPct val="120000"/>
              </a:lnSpc>
              <a:spcBef>
                <a:spcPct val="20000"/>
              </a:spcBef>
              <a:spcAft>
                <a:spcPct val="0"/>
              </a:spcAft>
              <a:buClr>
                <a:schemeClr val="tx1"/>
              </a:buClr>
              <a:buFont typeface="Wingdings" pitchFamily="2" charset="2"/>
              <a:buChar char="§"/>
              <a:defRPr sz="1400">
                <a:solidFill>
                  <a:schemeClr val="tx2"/>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200">
                <a:solidFill>
                  <a:schemeClr val="tx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tx2"/>
                </a:solidFill>
                <a:latin typeface="Arial" charset="0"/>
                <a:ea typeface="+mn-ea"/>
                <a:cs typeface="+mn-cs"/>
              </a:defRPr>
            </a:lvl4pPr>
            <a:lvl5pPr marL="857250" indent="-115888" algn="l" rtl="0" eaLnBrk="1" fontAlgn="base" hangingPunct="1">
              <a:spcBef>
                <a:spcPct val="20000"/>
              </a:spcBef>
              <a:spcAft>
                <a:spcPct val="0"/>
              </a:spcAft>
              <a:buClr>
                <a:schemeClr val="tx1"/>
              </a:buClr>
              <a:defRPr sz="800">
                <a:solidFill>
                  <a:schemeClr val="tx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0" indent="0" algn="ctr">
              <a:lnSpc>
                <a:spcPct val="100000"/>
              </a:lnSpc>
              <a:spcBef>
                <a:spcPct val="0"/>
              </a:spcBef>
            </a:pPr>
            <a:fld id="{A62B6B73-E738-4AE7-A08F-4ED78D6F5198}" type="datetime'''''''''A''pr'' ''''''&#10;''''’''''''15'''''''">
              <a:rPr lang="en-US" sz="1000">
                <a:solidFill>
                  <a:schemeClr val="tx1"/>
                </a:solidFill>
                <a:latin typeface="Arial"/>
                <a:cs typeface="Arial"/>
                <a:sym typeface="Arial"/>
              </a:rPr>
              <a:pPr/>
              <a:t>Apr 
’15</a:t>
            </a:fld>
            <a:endParaRPr lang="en-US" sz="1000" dirty="0">
              <a:solidFill>
                <a:schemeClr val="tx1"/>
              </a:solidFill>
              <a:latin typeface="Arial"/>
              <a:ea typeface="ＭＳ Ｐゴシック"/>
              <a:cs typeface="Arial"/>
              <a:sym typeface="Arial"/>
            </a:endParaRPr>
          </a:p>
        </p:txBody>
      </p:sp>
      <p:sp>
        <p:nvSpPr>
          <p:cNvPr id="19" name="Text Placeholder 45"/>
          <p:cNvSpPr>
            <a:spLocks noGrp="1"/>
          </p:cNvSpPr>
          <p:nvPr>
            <p:custDataLst>
              <p:tags r:id="rId20"/>
            </p:custDataLst>
          </p:nvPr>
        </p:nvSpPr>
        <p:spPr bwMode="gray">
          <a:xfrm>
            <a:off x="5056188" y="4071938"/>
            <a:ext cx="184150" cy="122238"/>
          </a:xfrm>
          <a:prstGeom prst="rect">
            <a:avLst/>
          </a:prstGeom>
          <a:noFill/>
          <a:extLst>
            <a:ext uri="{909E8E84-426E-40DD-AFC4-6F175D3DCCD1}">
              <a14:hiddenFill xmlns:a14="http://schemas.microsoft.com/office/drawing/2010/main">
                <a:solidFill>
                  <a:scrgbClr r="0" g="0" b="0"/>
                </a:solidFill>
              </a14:hiddenFill>
            </a:ext>
          </a:extLst>
        </p:spPr>
        <p:txBody>
          <a:bodyPr wrap="none" lIns="20638" tIns="0" rIns="20638" bIns="0" numCol="1" spcCol="0" anchor="b" anchorCtr="0">
            <a:noAutofit/>
          </a:bodyPr>
          <a:lstStyle>
            <a:lvl1pPr marL="153988" indent="-153988" algn="l" rtl="0" eaLnBrk="1" fontAlgn="base" hangingPunct="1">
              <a:spcBef>
                <a:spcPct val="20000"/>
              </a:spcBef>
              <a:spcAft>
                <a:spcPct val="0"/>
              </a:spcAft>
              <a:defRPr sz="1600">
                <a:solidFill>
                  <a:schemeClr val="tx2"/>
                </a:solidFill>
                <a:latin typeface="+mn-lt"/>
                <a:ea typeface="+mn-ea"/>
                <a:cs typeface="+mn-cs"/>
              </a:defRPr>
            </a:lvl1pPr>
            <a:lvl2pPr marL="461963" indent="-231775" algn="l" rtl="0" eaLnBrk="1" fontAlgn="base" hangingPunct="1">
              <a:lnSpc>
                <a:spcPct val="120000"/>
              </a:lnSpc>
              <a:spcBef>
                <a:spcPct val="20000"/>
              </a:spcBef>
              <a:spcAft>
                <a:spcPct val="0"/>
              </a:spcAft>
              <a:buClr>
                <a:schemeClr val="tx1"/>
              </a:buClr>
              <a:buFont typeface="Wingdings" pitchFamily="2" charset="2"/>
              <a:buChar char="§"/>
              <a:defRPr sz="1400">
                <a:solidFill>
                  <a:schemeClr val="tx2"/>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200">
                <a:solidFill>
                  <a:schemeClr val="tx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tx2"/>
                </a:solidFill>
                <a:latin typeface="Arial" charset="0"/>
                <a:ea typeface="+mn-ea"/>
                <a:cs typeface="+mn-cs"/>
              </a:defRPr>
            </a:lvl4pPr>
            <a:lvl5pPr marL="857250" indent="-115888" algn="l" rtl="0" eaLnBrk="1" fontAlgn="base" hangingPunct="1">
              <a:spcBef>
                <a:spcPct val="20000"/>
              </a:spcBef>
              <a:spcAft>
                <a:spcPct val="0"/>
              </a:spcAft>
              <a:buClr>
                <a:schemeClr val="tx1"/>
              </a:buClr>
              <a:defRPr sz="800">
                <a:solidFill>
                  <a:schemeClr val="tx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0" indent="0" algn="ctr">
              <a:lnSpc>
                <a:spcPct val="100000"/>
              </a:lnSpc>
              <a:spcBef>
                <a:spcPct val="0"/>
              </a:spcBef>
            </a:pPr>
            <a:fld id="{A55CD5A7-13E3-4E50-B564-7B7EA73F1F80}" type="datetime'''''''2''''''.''''4'''''''''''''''">
              <a:rPr lang="en-US" sz="800">
                <a:solidFill>
                  <a:schemeClr val="tx1"/>
                </a:solidFill>
                <a:latin typeface="Arial"/>
                <a:cs typeface="Arial"/>
                <a:sym typeface="Arial"/>
              </a:rPr>
              <a:pPr/>
              <a:t>2.4</a:t>
            </a:fld>
            <a:endParaRPr lang="en-US" sz="800" dirty="0">
              <a:solidFill>
                <a:schemeClr val="tx1"/>
              </a:solidFill>
              <a:latin typeface="Arial"/>
              <a:ea typeface="ＭＳ Ｐゴシック"/>
              <a:cs typeface="Arial"/>
              <a:sym typeface="Arial"/>
            </a:endParaRPr>
          </a:p>
        </p:txBody>
      </p:sp>
      <p:sp>
        <p:nvSpPr>
          <p:cNvPr id="18" name="Text Placeholder 28"/>
          <p:cNvSpPr>
            <a:spLocks noGrp="1"/>
          </p:cNvSpPr>
          <p:nvPr>
            <p:custDataLst>
              <p:tags r:id="rId21"/>
            </p:custDataLst>
          </p:nvPr>
        </p:nvSpPr>
        <p:spPr bwMode="auto">
          <a:xfrm>
            <a:off x="4722813" y="5480050"/>
            <a:ext cx="231775" cy="3048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153988" indent="-153988" algn="l" rtl="0" eaLnBrk="1" fontAlgn="base" hangingPunct="1">
              <a:spcBef>
                <a:spcPct val="20000"/>
              </a:spcBef>
              <a:spcAft>
                <a:spcPct val="0"/>
              </a:spcAft>
              <a:defRPr sz="1600">
                <a:solidFill>
                  <a:schemeClr val="tx2"/>
                </a:solidFill>
                <a:latin typeface="+mn-lt"/>
                <a:ea typeface="+mn-ea"/>
                <a:cs typeface="+mn-cs"/>
              </a:defRPr>
            </a:lvl1pPr>
            <a:lvl2pPr marL="461963" indent="-231775" algn="l" rtl="0" eaLnBrk="1" fontAlgn="base" hangingPunct="1">
              <a:lnSpc>
                <a:spcPct val="120000"/>
              </a:lnSpc>
              <a:spcBef>
                <a:spcPct val="20000"/>
              </a:spcBef>
              <a:spcAft>
                <a:spcPct val="0"/>
              </a:spcAft>
              <a:buClr>
                <a:schemeClr val="tx1"/>
              </a:buClr>
              <a:buFont typeface="Wingdings" pitchFamily="2" charset="2"/>
              <a:buChar char="§"/>
              <a:defRPr sz="1400">
                <a:solidFill>
                  <a:schemeClr val="tx2"/>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200">
                <a:solidFill>
                  <a:schemeClr val="tx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tx2"/>
                </a:solidFill>
                <a:latin typeface="Arial" charset="0"/>
                <a:ea typeface="+mn-ea"/>
                <a:cs typeface="+mn-cs"/>
              </a:defRPr>
            </a:lvl4pPr>
            <a:lvl5pPr marL="857250" indent="-115888" algn="l" rtl="0" eaLnBrk="1" fontAlgn="base" hangingPunct="1">
              <a:spcBef>
                <a:spcPct val="20000"/>
              </a:spcBef>
              <a:spcAft>
                <a:spcPct val="0"/>
              </a:spcAft>
              <a:buClr>
                <a:schemeClr val="tx1"/>
              </a:buClr>
              <a:defRPr sz="800">
                <a:solidFill>
                  <a:schemeClr val="tx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0" indent="0" algn="ctr">
              <a:lnSpc>
                <a:spcPct val="100000"/>
              </a:lnSpc>
              <a:spcBef>
                <a:spcPct val="0"/>
              </a:spcBef>
            </a:pPr>
            <a:fld id="{3A73D185-1D5E-4265-9B0C-C6F8DE2C486C}" type="datetime'M''a''''''''''''r ''''''&#10;''''''''''''’''''1''''''''5'''''''">
              <a:rPr lang="en-US" sz="1000">
                <a:solidFill>
                  <a:schemeClr val="tx1"/>
                </a:solidFill>
                <a:latin typeface="Arial"/>
                <a:cs typeface="Arial"/>
                <a:sym typeface="Arial"/>
              </a:rPr>
              <a:pPr/>
              <a:t>Mar 
’15</a:t>
            </a:fld>
            <a:endParaRPr lang="en-US" sz="1000" dirty="0">
              <a:solidFill>
                <a:schemeClr val="tx1"/>
              </a:solidFill>
              <a:latin typeface="Arial"/>
              <a:ea typeface="ＭＳ Ｐゴシック"/>
              <a:cs typeface="Arial"/>
              <a:sym typeface="Arial"/>
            </a:endParaRPr>
          </a:p>
        </p:txBody>
      </p:sp>
      <p:sp>
        <p:nvSpPr>
          <p:cNvPr id="14" name="Text Placeholder 44"/>
          <p:cNvSpPr>
            <a:spLocks noGrp="1"/>
          </p:cNvSpPr>
          <p:nvPr>
            <p:custDataLst>
              <p:tags r:id="rId22"/>
            </p:custDataLst>
          </p:nvPr>
        </p:nvSpPr>
        <p:spPr bwMode="gray">
          <a:xfrm>
            <a:off x="4746625" y="3843338"/>
            <a:ext cx="184150" cy="122238"/>
          </a:xfrm>
          <a:prstGeom prst="rect">
            <a:avLst/>
          </a:prstGeom>
          <a:noFill/>
          <a:extLst>
            <a:ext uri="{909E8E84-426E-40DD-AFC4-6F175D3DCCD1}">
              <a14:hiddenFill xmlns:a14="http://schemas.microsoft.com/office/drawing/2010/main">
                <a:solidFill>
                  <a:scrgbClr r="0" g="0" b="0"/>
                </a:solidFill>
              </a14:hiddenFill>
            </a:ext>
          </a:extLst>
        </p:spPr>
        <p:txBody>
          <a:bodyPr wrap="none" lIns="20638" tIns="0" rIns="20638" bIns="0" numCol="1" spcCol="0" anchor="b" anchorCtr="0">
            <a:noAutofit/>
          </a:bodyPr>
          <a:lstStyle>
            <a:lvl1pPr marL="153988" indent="-153988" algn="l" rtl="0" eaLnBrk="1" fontAlgn="base" hangingPunct="1">
              <a:spcBef>
                <a:spcPct val="20000"/>
              </a:spcBef>
              <a:spcAft>
                <a:spcPct val="0"/>
              </a:spcAft>
              <a:defRPr sz="1600">
                <a:solidFill>
                  <a:schemeClr val="tx2"/>
                </a:solidFill>
                <a:latin typeface="+mn-lt"/>
                <a:ea typeface="+mn-ea"/>
                <a:cs typeface="+mn-cs"/>
              </a:defRPr>
            </a:lvl1pPr>
            <a:lvl2pPr marL="461963" indent="-231775" algn="l" rtl="0" eaLnBrk="1" fontAlgn="base" hangingPunct="1">
              <a:lnSpc>
                <a:spcPct val="120000"/>
              </a:lnSpc>
              <a:spcBef>
                <a:spcPct val="20000"/>
              </a:spcBef>
              <a:spcAft>
                <a:spcPct val="0"/>
              </a:spcAft>
              <a:buClr>
                <a:schemeClr val="tx1"/>
              </a:buClr>
              <a:buFont typeface="Wingdings" pitchFamily="2" charset="2"/>
              <a:buChar char="§"/>
              <a:defRPr sz="1400">
                <a:solidFill>
                  <a:schemeClr val="tx2"/>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200">
                <a:solidFill>
                  <a:schemeClr val="tx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tx2"/>
                </a:solidFill>
                <a:latin typeface="Arial" charset="0"/>
                <a:ea typeface="+mn-ea"/>
                <a:cs typeface="+mn-cs"/>
              </a:defRPr>
            </a:lvl4pPr>
            <a:lvl5pPr marL="857250" indent="-115888" algn="l" rtl="0" eaLnBrk="1" fontAlgn="base" hangingPunct="1">
              <a:spcBef>
                <a:spcPct val="20000"/>
              </a:spcBef>
              <a:spcAft>
                <a:spcPct val="0"/>
              </a:spcAft>
              <a:buClr>
                <a:schemeClr val="tx1"/>
              </a:buClr>
              <a:defRPr sz="800">
                <a:solidFill>
                  <a:schemeClr val="tx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0" indent="0" algn="ctr">
              <a:lnSpc>
                <a:spcPct val="100000"/>
              </a:lnSpc>
              <a:spcBef>
                <a:spcPct val="0"/>
              </a:spcBef>
            </a:pPr>
            <a:fld id="{09D42ABA-A891-4BB7-B52F-61F85A26BD98}" type="datetime'''''2.''''''''''''''''9'''''''''''''''''''''''''">
              <a:rPr lang="en-US" sz="800">
                <a:solidFill>
                  <a:schemeClr val="tx1"/>
                </a:solidFill>
                <a:latin typeface="Arial"/>
                <a:cs typeface="Arial"/>
                <a:sym typeface="Arial"/>
              </a:rPr>
              <a:pPr/>
              <a:t>2.9</a:t>
            </a:fld>
            <a:endParaRPr lang="en-US" sz="800" dirty="0">
              <a:solidFill>
                <a:schemeClr val="tx1"/>
              </a:solidFill>
              <a:latin typeface="Arial"/>
              <a:ea typeface="ＭＳ Ｐゴシック"/>
              <a:cs typeface="Arial"/>
              <a:sym typeface="Arial"/>
            </a:endParaRPr>
          </a:p>
        </p:txBody>
      </p:sp>
      <p:sp>
        <p:nvSpPr>
          <p:cNvPr id="24" name="Text Placeholder 27"/>
          <p:cNvSpPr>
            <a:spLocks noGrp="1"/>
          </p:cNvSpPr>
          <p:nvPr>
            <p:custDataLst>
              <p:tags r:id="rId23"/>
            </p:custDataLst>
          </p:nvPr>
        </p:nvSpPr>
        <p:spPr bwMode="auto">
          <a:xfrm>
            <a:off x="4414838" y="5480050"/>
            <a:ext cx="230188" cy="3048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153988" indent="-153988" algn="l" rtl="0" eaLnBrk="1" fontAlgn="base" hangingPunct="1">
              <a:spcBef>
                <a:spcPct val="20000"/>
              </a:spcBef>
              <a:spcAft>
                <a:spcPct val="0"/>
              </a:spcAft>
              <a:defRPr sz="1600">
                <a:solidFill>
                  <a:schemeClr val="tx2"/>
                </a:solidFill>
                <a:latin typeface="+mn-lt"/>
                <a:ea typeface="+mn-ea"/>
                <a:cs typeface="+mn-cs"/>
              </a:defRPr>
            </a:lvl1pPr>
            <a:lvl2pPr marL="461963" indent="-231775" algn="l" rtl="0" eaLnBrk="1" fontAlgn="base" hangingPunct="1">
              <a:lnSpc>
                <a:spcPct val="120000"/>
              </a:lnSpc>
              <a:spcBef>
                <a:spcPct val="20000"/>
              </a:spcBef>
              <a:spcAft>
                <a:spcPct val="0"/>
              </a:spcAft>
              <a:buClr>
                <a:schemeClr val="tx1"/>
              </a:buClr>
              <a:buFont typeface="Wingdings" pitchFamily="2" charset="2"/>
              <a:buChar char="§"/>
              <a:defRPr sz="1400">
                <a:solidFill>
                  <a:schemeClr val="tx2"/>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200">
                <a:solidFill>
                  <a:schemeClr val="tx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tx2"/>
                </a:solidFill>
                <a:latin typeface="Arial" charset="0"/>
                <a:ea typeface="+mn-ea"/>
                <a:cs typeface="+mn-cs"/>
              </a:defRPr>
            </a:lvl4pPr>
            <a:lvl5pPr marL="857250" indent="-115888" algn="l" rtl="0" eaLnBrk="1" fontAlgn="base" hangingPunct="1">
              <a:spcBef>
                <a:spcPct val="20000"/>
              </a:spcBef>
              <a:spcAft>
                <a:spcPct val="0"/>
              </a:spcAft>
              <a:buClr>
                <a:schemeClr val="tx1"/>
              </a:buClr>
              <a:defRPr sz="800">
                <a:solidFill>
                  <a:schemeClr val="tx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0" indent="0" algn="ctr">
              <a:lnSpc>
                <a:spcPct val="100000"/>
              </a:lnSpc>
              <a:spcBef>
                <a:spcPct val="0"/>
              </a:spcBef>
            </a:pPr>
            <a:fld id="{1475FCCD-B958-48A9-8B0D-3EBD509E8034}" type="datetime'Fe''''b'''' ''&#10;''''’''''''''1''5'''''''''''''">
              <a:rPr lang="en-US" sz="1000">
                <a:solidFill>
                  <a:schemeClr val="tx1"/>
                </a:solidFill>
                <a:latin typeface="Arial"/>
                <a:cs typeface="Arial"/>
                <a:sym typeface="Arial"/>
              </a:rPr>
              <a:pPr/>
              <a:t>Feb 
’15</a:t>
            </a:fld>
            <a:endParaRPr lang="en-US" sz="1000" dirty="0">
              <a:solidFill>
                <a:schemeClr val="tx1"/>
              </a:solidFill>
              <a:latin typeface="Arial"/>
              <a:ea typeface="ＭＳ Ｐゴシック"/>
              <a:cs typeface="Arial"/>
              <a:sym typeface="Arial"/>
            </a:endParaRPr>
          </a:p>
        </p:txBody>
      </p:sp>
      <p:sp>
        <p:nvSpPr>
          <p:cNvPr id="25" name="Text Placeholder 43"/>
          <p:cNvSpPr>
            <a:spLocks noGrp="1"/>
          </p:cNvSpPr>
          <p:nvPr>
            <p:custDataLst>
              <p:tags r:id="rId24"/>
            </p:custDataLst>
          </p:nvPr>
        </p:nvSpPr>
        <p:spPr bwMode="gray">
          <a:xfrm>
            <a:off x="4437063" y="3890963"/>
            <a:ext cx="184150" cy="122238"/>
          </a:xfrm>
          <a:prstGeom prst="rect">
            <a:avLst/>
          </a:prstGeom>
          <a:noFill/>
          <a:extLst>
            <a:ext uri="{909E8E84-426E-40DD-AFC4-6F175D3DCCD1}">
              <a14:hiddenFill xmlns:a14="http://schemas.microsoft.com/office/drawing/2010/main">
                <a:solidFill>
                  <a:scrgbClr r="0" g="0" b="0"/>
                </a:solidFill>
              </a14:hiddenFill>
            </a:ext>
          </a:extLst>
        </p:spPr>
        <p:txBody>
          <a:bodyPr wrap="none" lIns="20638" tIns="0" rIns="20638" bIns="0" numCol="1" spcCol="0" anchor="b" anchorCtr="0">
            <a:noAutofit/>
          </a:bodyPr>
          <a:lstStyle>
            <a:lvl1pPr marL="153988" indent="-153988" algn="l" rtl="0" eaLnBrk="1" fontAlgn="base" hangingPunct="1">
              <a:spcBef>
                <a:spcPct val="20000"/>
              </a:spcBef>
              <a:spcAft>
                <a:spcPct val="0"/>
              </a:spcAft>
              <a:defRPr sz="1600">
                <a:solidFill>
                  <a:schemeClr val="tx2"/>
                </a:solidFill>
                <a:latin typeface="+mn-lt"/>
                <a:ea typeface="+mn-ea"/>
                <a:cs typeface="+mn-cs"/>
              </a:defRPr>
            </a:lvl1pPr>
            <a:lvl2pPr marL="461963" indent="-231775" algn="l" rtl="0" eaLnBrk="1" fontAlgn="base" hangingPunct="1">
              <a:lnSpc>
                <a:spcPct val="120000"/>
              </a:lnSpc>
              <a:spcBef>
                <a:spcPct val="20000"/>
              </a:spcBef>
              <a:spcAft>
                <a:spcPct val="0"/>
              </a:spcAft>
              <a:buClr>
                <a:schemeClr val="tx1"/>
              </a:buClr>
              <a:buFont typeface="Wingdings" pitchFamily="2" charset="2"/>
              <a:buChar char="§"/>
              <a:defRPr sz="1400">
                <a:solidFill>
                  <a:schemeClr val="tx2"/>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200">
                <a:solidFill>
                  <a:schemeClr val="tx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tx2"/>
                </a:solidFill>
                <a:latin typeface="Arial" charset="0"/>
                <a:ea typeface="+mn-ea"/>
                <a:cs typeface="+mn-cs"/>
              </a:defRPr>
            </a:lvl4pPr>
            <a:lvl5pPr marL="857250" indent="-115888" algn="l" rtl="0" eaLnBrk="1" fontAlgn="base" hangingPunct="1">
              <a:spcBef>
                <a:spcPct val="20000"/>
              </a:spcBef>
              <a:spcAft>
                <a:spcPct val="0"/>
              </a:spcAft>
              <a:buClr>
                <a:schemeClr val="tx1"/>
              </a:buClr>
              <a:defRPr sz="800">
                <a:solidFill>
                  <a:schemeClr val="tx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0" indent="0" algn="ctr">
              <a:lnSpc>
                <a:spcPct val="100000"/>
              </a:lnSpc>
              <a:spcBef>
                <a:spcPct val="0"/>
              </a:spcBef>
            </a:pPr>
            <a:fld id="{851F1F92-B4EC-495F-9EDB-E7B1CC539A13}" type="datetime'''''''''''''''''''''''''2''''''''.8'''''''''''''">
              <a:rPr lang="en-US" sz="800">
                <a:solidFill>
                  <a:schemeClr val="tx1"/>
                </a:solidFill>
                <a:latin typeface="Arial"/>
                <a:cs typeface="Arial"/>
                <a:sym typeface="Arial"/>
              </a:rPr>
              <a:pPr/>
              <a:t>2.8</a:t>
            </a:fld>
            <a:endParaRPr lang="en-US" sz="800" dirty="0">
              <a:solidFill>
                <a:schemeClr val="tx1"/>
              </a:solidFill>
              <a:latin typeface="Arial"/>
              <a:ea typeface="ＭＳ Ｐゴシック"/>
              <a:cs typeface="Arial"/>
              <a:sym typeface="Arial"/>
            </a:endParaRPr>
          </a:p>
        </p:txBody>
      </p:sp>
      <p:sp>
        <p:nvSpPr>
          <p:cNvPr id="26" name="Text Placeholder 26"/>
          <p:cNvSpPr>
            <a:spLocks noGrp="1"/>
          </p:cNvSpPr>
          <p:nvPr>
            <p:custDataLst>
              <p:tags r:id="rId25"/>
            </p:custDataLst>
          </p:nvPr>
        </p:nvSpPr>
        <p:spPr bwMode="auto">
          <a:xfrm>
            <a:off x="4106863" y="5480050"/>
            <a:ext cx="215900" cy="3048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153988" indent="-153988" algn="l" rtl="0" eaLnBrk="1" fontAlgn="base" hangingPunct="1">
              <a:spcBef>
                <a:spcPct val="20000"/>
              </a:spcBef>
              <a:spcAft>
                <a:spcPct val="0"/>
              </a:spcAft>
              <a:defRPr sz="1600">
                <a:solidFill>
                  <a:schemeClr val="tx2"/>
                </a:solidFill>
                <a:latin typeface="+mn-lt"/>
                <a:ea typeface="+mn-ea"/>
                <a:cs typeface="+mn-cs"/>
              </a:defRPr>
            </a:lvl1pPr>
            <a:lvl2pPr marL="461963" indent="-231775" algn="l" rtl="0" eaLnBrk="1" fontAlgn="base" hangingPunct="1">
              <a:lnSpc>
                <a:spcPct val="120000"/>
              </a:lnSpc>
              <a:spcBef>
                <a:spcPct val="20000"/>
              </a:spcBef>
              <a:spcAft>
                <a:spcPct val="0"/>
              </a:spcAft>
              <a:buClr>
                <a:schemeClr val="tx1"/>
              </a:buClr>
              <a:buFont typeface="Wingdings" pitchFamily="2" charset="2"/>
              <a:buChar char="§"/>
              <a:defRPr sz="1400">
                <a:solidFill>
                  <a:schemeClr val="tx2"/>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200">
                <a:solidFill>
                  <a:schemeClr val="tx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tx2"/>
                </a:solidFill>
                <a:latin typeface="Arial" charset="0"/>
                <a:ea typeface="+mn-ea"/>
                <a:cs typeface="+mn-cs"/>
              </a:defRPr>
            </a:lvl4pPr>
            <a:lvl5pPr marL="857250" indent="-115888" algn="l" rtl="0" eaLnBrk="1" fontAlgn="base" hangingPunct="1">
              <a:spcBef>
                <a:spcPct val="20000"/>
              </a:spcBef>
              <a:spcAft>
                <a:spcPct val="0"/>
              </a:spcAft>
              <a:buClr>
                <a:schemeClr val="tx1"/>
              </a:buClr>
              <a:defRPr sz="800">
                <a:solidFill>
                  <a:schemeClr val="tx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0" indent="0" algn="ctr">
              <a:lnSpc>
                <a:spcPct val="100000"/>
              </a:lnSpc>
              <a:spcBef>
                <a:spcPct val="0"/>
              </a:spcBef>
            </a:pPr>
            <a:fld id="{AC82454B-5257-4193-A965-F91B253162B1}" type="datetime'Ja''n ''&#10;''’''''''''''''''''''''''''''''1''''''''''''5'">
              <a:rPr lang="en-US" sz="1000">
                <a:solidFill>
                  <a:schemeClr val="tx1"/>
                </a:solidFill>
                <a:latin typeface="Arial"/>
                <a:cs typeface="Arial"/>
                <a:sym typeface="Arial"/>
              </a:rPr>
              <a:pPr/>
              <a:t>Jan 
’15</a:t>
            </a:fld>
            <a:endParaRPr lang="en-US" sz="1000" dirty="0">
              <a:solidFill>
                <a:schemeClr val="tx1"/>
              </a:solidFill>
              <a:latin typeface="Arial"/>
              <a:ea typeface="ＭＳ Ｐゴシック"/>
              <a:cs typeface="Arial"/>
              <a:sym typeface="Arial"/>
            </a:endParaRPr>
          </a:p>
        </p:txBody>
      </p:sp>
      <p:sp>
        <p:nvSpPr>
          <p:cNvPr id="27" name="Text Placeholder 42"/>
          <p:cNvSpPr>
            <a:spLocks noGrp="1"/>
          </p:cNvSpPr>
          <p:nvPr>
            <p:custDataLst>
              <p:tags r:id="rId26"/>
            </p:custDataLst>
          </p:nvPr>
        </p:nvSpPr>
        <p:spPr bwMode="gray">
          <a:xfrm>
            <a:off x="4122738" y="4052888"/>
            <a:ext cx="184150" cy="122238"/>
          </a:xfrm>
          <a:prstGeom prst="rect">
            <a:avLst/>
          </a:prstGeom>
          <a:noFill/>
          <a:extLst>
            <a:ext uri="{909E8E84-426E-40DD-AFC4-6F175D3DCCD1}">
              <a14:hiddenFill xmlns:a14="http://schemas.microsoft.com/office/drawing/2010/main">
                <a:solidFill>
                  <a:scrgbClr r="0" g="0" b="0"/>
                </a:solidFill>
              </a14:hiddenFill>
            </a:ext>
          </a:extLst>
        </p:spPr>
        <p:txBody>
          <a:bodyPr wrap="none" lIns="20638" tIns="0" rIns="20638" bIns="0" numCol="1" spcCol="0" anchor="b" anchorCtr="0">
            <a:noAutofit/>
          </a:bodyPr>
          <a:lstStyle>
            <a:lvl1pPr marL="153988" indent="-153988" algn="l" rtl="0" eaLnBrk="1" fontAlgn="base" hangingPunct="1">
              <a:spcBef>
                <a:spcPct val="20000"/>
              </a:spcBef>
              <a:spcAft>
                <a:spcPct val="0"/>
              </a:spcAft>
              <a:defRPr sz="1600">
                <a:solidFill>
                  <a:schemeClr val="tx2"/>
                </a:solidFill>
                <a:latin typeface="+mn-lt"/>
                <a:ea typeface="+mn-ea"/>
                <a:cs typeface="+mn-cs"/>
              </a:defRPr>
            </a:lvl1pPr>
            <a:lvl2pPr marL="461963" indent="-231775" algn="l" rtl="0" eaLnBrk="1" fontAlgn="base" hangingPunct="1">
              <a:lnSpc>
                <a:spcPct val="120000"/>
              </a:lnSpc>
              <a:spcBef>
                <a:spcPct val="20000"/>
              </a:spcBef>
              <a:spcAft>
                <a:spcPct val="0"/>
              </a:spcAft>
              <a:buClr>
                <a:schemeClr val="tx1"/>
              </a:buClr>
              <a:buFont typeface="Wingdings" pitchFamily="2" charset="2"/>
              <a:buChar char="§"/>
              <a:defRPr sz="1400">
                <a:solidFill>
                  <a:schemeClr val="tx2"/>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200">
                <a:solidFill>
                  <a:schemeClr val="tx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tx2"/>
                </a:solidFill>
                <a:latin typeface="Arial" charset="0"/>
                <a:ea typeface="+mn-ea"/>
                <a:cs typeface="+mn-cs"/>
              </a:defRPr>
            </a:lvl4pPr>
            <a:lvl5pPr marL="857250" indent="-115888" algn="l" rtl="0" eaLnBrk="1" fontAlgn="base" hangingPunct="1">
              <a:spcBef>
                <a:spcPct val="20000"/>
              </a:spcBef>
              <a:spcAft>
                <a:spcPct val="0"/>
              </a:spcAft>
              <a:buClr>
                <a:schemeClr val="tx1"/>
              </a:buClr>
              <a:defRPr sz="800">
                <a:solidFill>
                  <a:schemeClr val="tx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0" indent="0" algn="ctr">
              <a:lnSpc>
                <a:spcPct val="100000"/>
              </a:lnSpc>
              <a:spcBef>
                <a:spcPct val="0"/>
              </a:spcBef>
            </a:pPr>
            <a:fld id="{8F411858-3EDA-4F51-9498-94401D6423C8}" type="datetime'''2''''''.''''4'''''''''''''''''''''''''''''''''''''''''''">
              <a:rPr lang="en-US" sz="800">
                <a:solidFill>
                  <a:schemeClr val="tx1"/>
                </a:solidFill>
                <a:latin typeface="Arial"/>
                <a:cs typeface="Arial"/>
                <a:sym typeface="Arial"/>
              </a:rPr>
              <a:pPr/>
              <a:t>2.4</a:t>
            </a:fld>
            <a:endParaRPr lang="en-US" sz="800" dirty="0">
              <a:solidFill>
                <a:schemeClr val="tx1"/>
              </a:solidFill>
              <a:latin typeface="Arial"/>
              <a:ea typeface="ＭＳ Ｐゴシック"/>
              <a:cs typeface="Arial"/>
              <a:sym typeface="Arial"/>
            </a:endParaRPr>
          </a:p>
        </p:txBody>
      </p:sp>
      <p:sp>
        <p:nvSpPr>
          <p:cNvPr id="28" name="Text Placeholder 25"/>
          <p:cNvSpPr>
            <a:spLocks noGrp="1"/>
          </p:cNvSpPr>
          <p:nvPr>
            <p:custDataLst>
              <p:tags r:id="rId27"/>
            </p:custDataLst>
          </p:nvPr>
        </p:nvSpPr>
        <p:spPr bwMode="auto">
          <a:xfrm>
            <a:off x="3786188" y="5480050"/>
            <a:ext cx="238125" cy="3048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153988" indent="-153988" algn="l" rtl="0" eaLnBrk="1" fontAlgn="base" hangingPunct="1">
              <a:spcBef>
                <a:spcPct val="20000"/>
              </a:spcBef>
              <a:spcAft>
                <a:spcPct val="0"/>
              </a:spcAft>
              <a:defRPr sz="1600">
                <a:solidFill>
                  <a:schemeClr val="tx2"/>
                </a:solidFill>
                <a:latin typeface="+mn-lt"/>
                <a:ea typeface="+mn-ea"/>
                <a:cs typeface="+mn-cs"/>
              </a:defRPr>
            </a:lvl1pPr>
            <a:lvl2pPr marL="461963" indent="-231775" algn="l" rtl="0" eaLnBrk="1" fontAlgn="base" hangingPunct="1">
              <a:lnSpc>
                <a:spcPct val="120000"/>
              </a:lnSpc>
              <a:spcBef>
                <a:spcPct val="20000"/>
              </a:spcBef>
              <a:spcAft>
                <a:spcPct val="0"/>
              </a:spcAft>
              <a:buClr>
                <a:schemeClr val="tx1"/>
              </a:buClr>
              <a:buFont typeface="Wingdings" pitchFamily="2" charset="2"/>
              <a:buChar char="§"/>
              <a:defRPr sz="1400">
                <a:solidFill>
                  <a:schemeClr val="tx2"/>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200">
                <a:solidFill>
                  <a:schemeClr val="tx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tx2"/>
                </a:solidFill>
                <a:latin typeface="Arial" charset="0"/>
                <a:ea typeface="+mn-ea"/>
                <a:cs typeface="+mn-cs"/>
              </a:defRPr>
            </a:lvl4pPr>
            <a:lvl5pPr marL="857250" indent="-115888" algn="l" rtl="0" eaLnBrk="1" fontAlgn="base" hangingPunct="1">
              <a:spcBef>
                <a:spcPct val="20000"/>
              </a:spcBef>
              <a:spcAft>
                <a:spcPct val="0"/>
              </a:spcAft>
              <a:buClr>
                <a:schemeClr val="tx1"/>
              </a:buClr>
              <a:defRPr sz="800">
                <a:solidFill>
                  <a:schemeClr val="tx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0" indent="0" algn="ctr">
              <a:lnSpc>
                <a:spcPct val="100000"/>
              </a:lnSpc>
              <a:spcBef>
                <a:spcPct val="0"/>
              </a:spcBef>
            </a:pPr>
            <a:fld id="{D450DBDE-C9BA-44B8-BBC5-E7BEED922AD8}" type="datetime'''''De''''c'''''''' ''&#10;’''1''4'''''''''''''''">
              <a:rPr lang="en-US" sz="1000">
                <a:solidFill>
                  <a:schemeClr val="tx1"/>
                </a:solidFill>
                <a:latin typeface="Arial"/>
                <a:cs typeface="Arial"/>
                <a:sym typeface="Arial"/>
              </a:rPr>
              <a:pPr/>
              <a:t>Dec 
’14</a:t>
            </a:fld>
            <a:endParaRPr lang="en-US" sz="1000" dirty="0">
              <a:solidFill>
                <a:schemeClr val="tx1"/>
              </a:solidFill>
              <a:latin typeface="Arial"/>
              <a:ea typeface="ＭＳ Ｐゴシック"/>
              <a:cs typeface="Arial"/>
              <a:sym typeface="Arial"/>
            </a:endParaRPr>
          </a:p>
        </p:txBody>
      </p:sp>
      <p:sp>
        <p:nvSpPr>
          <p:cNvPr id="29" name="Text Placeholder 41"/>
          <p:cNvSpPr>
            <a:spLocks noGrp="1"/>
          </p:cNvSpPr>
          <p:nvPr>
            <p:custDataLst>
              <p:tags r:id="rId28"/>
            </p:custDataLst>
          </p:nvPr>
        </p:nvSpPr>
        <p:spPr bwMode="gray">
          <a:xfrm>
            <a:off x="3813175" y="4157663"/>
            <a:ext cx="184150" cy="122238"/>
          </a:xfrm>
          <a:prstGeom prst="rect">
            <a:avLst/>
          </a:prstGeom>
          <a:noFill/>
          <a:extLst>
            <a:ext uri="{909E8E84-426E-40DD-AFC4-6F175D3DCCD1}">
              <a14:hiddenFill xmlns:a14="http://schemas.microsoft.com/office/drawing/2010/main">
                <a:solidFill>
                  <a:scrgbClr r="0" g="0" b="0"/>
                </a:solidFill>
              </a14:hiddenFill>
            </a:ext>
          </a:extLst>
        </p:spPr>
        <p:txBody>
          <a:bodyPr wrap="none" lIns="20638" tIns="0" rIns="20638" bIns="0" numCol="1" spcCol="0" anchor="b" anchorCtr="0">
            <a:noAutofit/>
          </a:bodyPr>
          <a:lstStyle>
            <a:lvl1pPr marL="153988" indent="-153988" algn="l" rtl="0" eaLnBrk="1" fontAlgn="base" hangingPunct="1">
              <a:spcBef>
                <a:spcPct val="20000"/>
              </a:spcBef>
              <a:spcAft>
                <a:spcPct val="0"/>
              </a:spcAft>
              <a:defRPr sz="1600">
                <a:solidFill>
                  <a:schemeClr val="tx2"/>
                </a:solidFill>
                <a:latin typeface="+mn-lt"/>
                <a:ea typeface="+mn-ea"/>
                <a:cs typeface="+mn-cs"/>
              </a:defRPr>
            </a:lvl1pPr>
            <a:lvl2pPr marL="461963" indent="-231775" algn="l" rtl="0" eaLnBrk="1" fontAlgn="base" hangingPunct="1">
              <a:lnSpc>
                <a:spcPct val="120000"/>
              </a:lnSpc>
              <a:spcBef>
                <a:spcPct val="20000"/>
              </a:spcBef>
              <a:spcAft>
                <a:spcPct val="0"/>
              </a:spcAft>
              <a:buClr>
                <a:schemeClr val="tx1"/>
              </a:buClr>
              <a:buFont typeface="Wingdings" pitchFamily="2" charset="2"/>
              <a:buChar char="§"/>
              <a:defRPr sz="1400">
                <a:solidFill>
                  <a:schemeClr val="tx2"/>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200">
                <a:solidFill>
                  <a:schemeClr val="tx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tx2"/>
                </a:solidFill>
                <a:latin typeface="Arial" charset="0"/>
                <a:ea typeface="+mn-ea"/>
                <a:cs typeface="+mn-cs"/>
              </a:defRPr>
            </a:lvl4pPr>
            <a:lvl5pPr marL="857250" indent="-115888" algn="l" rtl="0" eaLnBrk="1" fontAlgn="base" hangingPunct="1">
              <a:spcBef>
                <a:spcPct val="20000"/>
              </a:spcBef>
              <a:spcAft>
                <a:spcPct val="0"/>
              </a:spcAft>
              <a:buClr>
                <a:schemeClr val="tx1"/>
              </a:buClr>
              <a:defRPr sz="800">
                <a:solidFill>
                  <a:schemeClr val="tx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0" indent="0" algn="ctr">
              <a:lnSpc>
                <a:spcPct val="100000"/>
              </a:lnSpc>
              <a:spcBef>
                <a:spcPct val="0"/>
              </a:spcBef>
            </a:pPr>
            <a:fld id="{3F254A68-452D-43C0-9DF0-23D70603C00A}" type="datetime'''''''''''''''''2''''''''''''''''''''''''.''''''''2'''''''''">
              <a:rPr lang="en-US" sz="800" smtClean="0">
                <a:solidFill>
                  <a:schemeClr val="tx1"/>
                </a:solidFill>
                <a:latin typeface="Arial"/>
                <a:cs typeface="Arial"/>
                <a:sym typeface="Arial"/>
              </a:rPr>
              <a:pPr/>
              <a:t>2.2</a:t>
            </a:fld>
            <a:endParaRPr lang="en-US" sz="800" dirty="0">
              <a:solidFill>
                <a:schemeClr val="tx1"/>
              </a:solidFill>
              <a:latin typeface="Arial"/>
              <a:ea typeface="ＭＳ Ｐゴシック"/>
              <a:cs typeface="Arial"/>
              <a:sym typeface="Arial"/>
            </a:endParaRPr>
          </a:p>
        </p:txBody>
      </p:sp>
      <p:sp>
        <p:nvSpPr>
          <p:cNvPr id="30" name="Text Placeholder 24"/>
          <p:cNvSpPr>
            <a:spLocks noGrp="1"/>
          </p:cNvSpPr>
          <p:nvPr>
            <p:custDataLst>
              <p:tags r:id="rId29"/>
            </p:custDataLst>
          </p:nvPr>
        </p:nvSpPr>
        <p:spPr bwMode="auto">
          <a:xfrm>
            <a:off x="3476625" y="5480050"/>
            <a:ext cx="238125" cy="3048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153988" indent="-153988" algn="l" rtl="0" eaLnBrk="1" fontAlgn="base" hangingPunct="1">
              <a:spcBef>
                <a:spcPct val="20000"/>
              </a:spcBef>
              <a:spcAft>
                <a:spcPct val="0"/>
              </a:spcAft>
              <a:defRPr sz="1600">
                <a:solidFill>
                  <a:schemeClr val="tx2"/>
                </a:solidFill>
                <a:latin typeface="+mn-lt"/>
                <a:ea typeface="+mn-ea"/>
                <a:cs typeface="+mn-cs"/>
              </a:defRPr>
            </a:lvl1pPr>
            <a:lvl2pPr marL="461963" indent="-231775" algn="l" rtl="0" eaLnBrk="1" fontAlgn="base" hangingPunct="1">
              <a:lnSpc>
                <a:spcPct val="120000"/>
              </a:lnSpc>
              <a:spcBef>
                <a:spcPct val="20000"/>
              </a:spcBef>
              <a:spcAft>
                <a:spcPct val="0"/>
              </a:spcAft>
              <a:buClr>
                <a:schemeClr val="tx1"/>
              </a:buClr>
              <a:buFont typeface="Wingdings" pitchFamily="2" charset="2"/>
              <a:buChar char="§"/>
              <a:defRPr sz="1400">
                <a:solidFill>
                  <a:schemeClr val="tx2"/>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200">
                <a:solidFill>
                  <a:schemeClr val="tx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tx2"/>
                </a:solidFill>
                <a:latin typeface="Arial" charset="0"/>
                <a:ea typeface="+mn-ea"/>
                <a:cs typeface="+mn-cs"/>
              </a:defRPr>
            </a:lvl4pPr>
            <a:lvl5pPr marL="857250" indent="-115888" algn="l" rtl="0" eaLnBrk="1" fontAlgn="base" hangingPunct="1">
              <a:spcBef>
                <a:spcPct val="20000"/>
              </a:spcBef>
              <a:spcAft>
                <a:spcPct val="0"/>
              </a:spcAft>
              <a:buClr>
                <a:schemeClr val="tx1"/>
              </a:buClr>
              <a:defRPr sz="800">
                <a:solidFill>
                  <a:schemeClr val="tx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0" indent="0" algn="ctr">
              <a:lnSpc>
                <a:spcPct val="100000"/>
              </a:lnSpc>
              <a:spcBef>
                <a:spcPct val="0"/>
              </a:spcBef>
            </a:pPr>
            <a:fld id="{5C569DEF-568D-481F-B5B4-DF7AA8FC3499}" type="datetime'''''''''''''''''Nov'''''''''''''''''''''''' &#10;''''''’''''1''4'">
              <a:rPr lang="en-US" sz="1000">
                <a:solidFill>
                  <a:schemeClr val="tx1"/>
                </a:solidFill>
                <a:latin typeface="Arial"/>
                <a:cs typeface="Arial"/>
                <a:sym typeface="Arial"/>
              </a:rPr>
              <a:pPr/>
              <a:t>Nov 
’14</a:t>
            </a:fld>
            <a:endParaRPr lang="en-US" sz="1000" dirty="0">
              <a:solidFill>
                <a:schemeClr val="tx1"/>
              </a:solidFill>
              <a:latin typeface="Arial"/>
              <a:ea typeface="ＭＳ Ｐゴシック"/>
              <a:cs typeface="Arial"/>
              <a:sym typeface="Arial"/>
            </a:endParaRPr>
          </a:p>
        </p:txBody>
      </p:sp>
      <p:sp>
        <p:nvSpPr>
          <p:cNvPr id="31" name="Text Placeholder 40"/>
          <p:cNvSpPr>
            <a:spLocks noGrp="1"/>
          </p:cNvSpPr>
          <p:nvPr>
            <p:custDataLst>
              <p:tags r:id="rId30"/>
            </p:custDataLst>
          </p:nvPr>
        </p:nvSpPr>
        <p:spPr bwMode="gray">
          <a:xfrm>
            <a:off x="3503613" y="4090988"/>
            <a:ext cx="184150" cy="122238"/>
          </a:xfrm>
          <a:prstGeom prst="rect">
            <a:avLst/>
          </a:prstGeom>
          <a:noFill/>
          <a:extLst>
            <a:ext uri="{909E8E84-426E-40DD-AFC4-6F175D3DCCD1}">
              <a14:hiddenFill xmlns:a14="http://schemas.microsoft.com/office/drawing/2010/main">
                <a:solidFill>
                  <a:scrgbClr r="0" g="0" b="0"/>
                </a:solidFill>
              </a14:hiddenFill>
            </a:ext>
          </a:extLst>
        </p:spPr>
        <p:txBody>
          <a:bodyPr wrap="none" lIns="20638" tIns="0" rIns="20638" bIns="0" numCol="1" spcCol="0" anchor="b" anchorCtr="0">
            <a:noAutofit/>
          </a:bodyPr>
          <a:lstStyle>
            <a:lvl1pPr marL="153988" indent="-153988" algn="l" rtl="0" eaLnBrk="1" fontAlgn="base" hangingPunct="1">
              <a:spcBef>
                <a:spcPct val="20000"/>
              </a:spcBef>
              <a:spcAft>
                <a:spcPct val="0"/>
              </a:spcAft>
              <a:defRPr sz="1600">
                <a:solidFill>
                  <a:schemeClr val="tx2"/>
                </a:solidFill>
                <a:latin typeface="+mn-lt"/>
                <a:ea typeface="+mn-ea"/>
                <a:cs typeface="+mn-cs"/>
              </a:defRPr>
            </a:lvl1pPr>
            <a:lvl2pPr marL="461963" indent="-231775" algn="l" rtl="0" eaLnBrk="1" fontAlgn="base" hangingPunct="1">
              <a:lnSpc>
                <a:spcPct val="120000"/>
              </a:lnSpc>
              <a:spcBef>
                <a:spcPct val="20000"/>
              </a:spcBef>
              <a:spcAft>
                <a:spcPct val="0"/>
              </a:spcAft>
              <a:buClr>
                <a:schemeClr val="tx1"/>
              </a:buClr>
              <a:buFont typeface="Wingdings" pitchFamily="2" charset="2"/>
              <a:buChar char="§"/>
              <a:defRPr sz="1400">
                <a:solidFill>
                  <a:schemeClr val="tx2"/>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200">
                <a:solidFill>
                  <a:schemeClr val="tx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tx2"/>
                </a:solidFill>
                <a:latin typeface="Arial" charset="0"/>
                <a:ea typeface="+mn-ea"/>
                <a:cs typeface="+mn-cs"/>
              </a:defRPr>
            </a:lvl4pPr>
            <a:lvl5pPr marL="857250" indent="-115888" algn="l" rtl="0" eaLnBrk="1" fontAlgn="base" hangingPunct="1">
              <a:spcBef>
                <a:spcPct val="20000"/>
              </a:spcBef>
              <a:spcAft>
                <a:spcPct val="0"/>
              </a:spcAft>
              <a:buClr>
                <a:schemeClr val="tx1"/>
              </a:buClr>
              <a:defRPr sz="800">
                <a:solidFill>
                  <a:schemeClr val="tx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0" indent="0" algn="ctr">
              <a:lnSpc>
                <a:spcPct val="100000"/>
              </a:lnSpc>
              <a:spcBef>
                <a:spcPct val="0"/>
              </a:spcBef>
            </a:pPr>
            <a:fld id="{C60A1595-9FD7-4E0F-923F-FB832C228DD4}" type="datetime'''2''.''''''4'">
              <a:rPr lang="en-US" sz="800" smtClean="0">
                <a:solidFill>
                  <a:schemeClr val="tx1"/>
                </a:solidFill>
                <a:latin typeface="Arial"/>
                <a:cs typeface="Arial"/>
                <a:sym typeface="Arial"/>
              </a:rPr>
              <a:pPr/>
              <a:t>2.4</a:t>
            </a:fld>
            <a:endParaRPr lang="en-US" sz="800" dirty="0">
              <a:solidFill>
                <a:schemeClr val="tx1"/>
              </a:solidFill>
              <a:latin typeface="Arial"/>
              <a:ea typeface="ＭＳ Ｐゴシック"/>
              <a:cs typeface="Arial"/>
              <a:sym typeface="Arial"/>
            </a:endParaRPr>
          </a:p>
        </p:txBody>
      </p:sp>
      <p:sp>
        <p:nvSpPr>
          <p:cNvPr id="32" name="Text Placeholder 22"/>
          <p:cNvSpPr>
            <a:spLocks noGrp="1"/>
          </p:cNvSpPr>
          <p:nvPr>
            <p:custDataLst>
              <p:tags r:id="rId31"/>
            </p:custDataLst>
          </p:nvPr>
        </p:nvSpPr>
        <p:spPr bwMode="auto">
          <a:xfrm>
            <a:off x="3178175" y="5480050"/>
            <a:ext cx="215900" cy="3048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153988" indent="-153988" algn="l" rtl="0" eaLnBrk="1" fontAlgn="base" hangingPunct="1">
              <a:spcBef>
                <a:spcPct val="20000"/>
              </a:spcBef>
              <a:spcAft>
                <a:spcPct val="0"/>
              </a:spcAft>
              <a:defRPr sz="1600">
                <a:solidFill>
                  <a:schemeClr val="tx2"/>
                </a:solidFill>
                <a:latin typeface="+mn-lt"/>
                <a:ea typeface="+mn-ea"/>
                <a:cs typeface="+mn-cs"/>
              </a:defRPr>
            </a:lvl1pPr>
            <a:lvl2pPr marL="461963" indent="-231775" algn="l" rtl="0" eaLnBrk="1" fontAlgn="base" hangingPunct="1">
              <a:lnSpc>
                <a:spcPct val="120000"/>
              </a:lnSpc>
              <a:spcBef>
                <a:spcPct val="20000"/>
              </a:spcBef>
              <a:spcAft>
                <a:spcPct val="0"/>
              </a:spcAft>
              <a:buClr>
                <a:schemeClr val="tx1"/>
              </a:buClr>
              <a:buFont typeface="Wingdings" pitchFamily="2" charset="2"/>
              <a:buChar char="§"/>
              <a:defRPr sz="1400">
                <a:solidFill>
                  <a:schemeClr val="tx2"/>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200">
                <a:solidFill>
                  <a:schemeClr val="tx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tx2"/>
                </a:solidFill>
                <a:latin typeface="Arial" charset="0"/>
                <a:ea typeface="+mn-ea"/>
                <a:cs typeface="+mn-cs"/>
              </a:defRPr>
            </a:lvl4pPr>
            <a:lvl5pPr marL="857250" indent="-115888" algn="l" rtl="0" eaLnBrk="1" fontAlgn="base" hangingPunct="1">
              <a:spcBef>
                <a:spcPct val="20000"/>
              </a:spcBef>
              <a:spcAft>
                <a:spcPct val="0"/>
              </a:spcAft>
              <a:buClr>
                <a:schemeClr val="tx1"/>
              </a:buClr>
              <a:defRPr sz="800">
                <a:solidFill>
                  <a:schemeClr val="tx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0" indent="0" algn="ctr">
              <a:lnSpc>
                <a:spcPct val="100000"/>
              </a:lnSpc>
              <a:spcBef>
                <a:spcPct val="0"/>
              </a:spcBef>
            </a:pPr>
            <a:fld id="{5E32B3E7-7DC4-4E0E-8E6D-40068113E86D}" type="datetime'O''''''''''''c''''''t'''' ''&#10;''’1''''''''''4'''' '''''">
              <a:rPr lang="en-US" sz="1000">
                <a:solidFill>
                  <a:schemeClr val="tx1"/>
                </a:solidFill>
                <a:latin typeface="Arial"/>
                <a:cs typeface="Arial"/>
                <a:sym typeface="Arial"/>
              </a:rPr>
              <a:pPr/>
              <a:t>Oct 
’14 </a:t>
            </a:fld>
            <a:endParaRPr lang="en-US" sz="1000" dirty="0">
              <a:solidFill>
                <a:schemeClr val="tx1"/>
              </a:solidFill>
              <a:latin typeface="Arial"/>
              <a:ea typeface="ＭＳ Ｐゴシック"/>
              <a:cs typeface="Arial"/>
              <a:sym typeface="Arial"/>
            </a:endParaRPr>
          </a:p>
        </p:txBody>
      </p:sp>
      <p:sp>
        <p:nvSpPr>
          <p:cNvPr id="33" name="Text Placeholder 39"/>
          <p:cNvSpPr>
            <a:spLocks noGrp="1"/>
          </p:cNvSpPr>
          <p:nvPr>
            <p:custDataLst>
              <p:tags r:id="rId32"/>
            </p:custDataLst>
          </p:nvPr>
        </p:nvSpPr>
        <p:spPr bwMode="gray">
          <a:xfrm>
            <a:off x="3194050" y="4014788"/>
            <a:ext cx="184150" cy="122238"/>
          </a:xfrm>
          <a:prstGeom prst="rect">
            <a:avLst/>
          </a:prstGeom>
          <a:noFill/>
          <a:extLst>
            <a:ext uri="{909E8E84-426E-40DD-AFC4-6F175D3DCCD1}">
              <a14:hiddenFill xmlns:a14="http://schemas.microsoft.com/office/drawing/2010/main">
                <a:solidFill>
                  <a:scrgbClr r="0" g="0" b="0"/>
                </a:solidFill>
              </a14:hiddenFill>
            </a:ext>
          </a:extLst>
        </p:spPr>
        <p:txBody>
          <a:bodyPr wrap="none" lIns="20638" tIns="0" rIns="20638" bIns="0" numCol="1" spcCol="0" anchor="b" anchorCtr="0">
            <a:noAutofit/>
          </a:bodyPr>
          <a:lstStyle>
            <a:lvl1pPr marL="153988" indent="-153988" algn="l" rtl="0" eaLnBrk="1" fontAlgn="base" hangingPunct="1">
              <a:spcBef>
                <a:spcPct val="20000"/>
              </a:spcBef>
              <a:spcAft>
                <a:spcPct val="0"/>
              </a:spcAft>
              <a:defRPr sz="1600">
                <a:solidFill>
                  <a:schemeClr val="tx2"/>
                </a:solidFill>
                <a:latin typeface="+mn-lt"/>
                <a:ea typeface="+mn-ea"/>
                <a:cs typeface="+mn-cs"/>
              </a:defRPr>
            </a:lvl1pPr>
            <a:lvl2pPr marL="461963" indent="-231775" algn="l" rtl="0" eaLnBrk="1" fontAlgn="base" hangingPunct="1">
              <a:lnSpc>
                <a:spcPct val="120000"/>
              </a:lnSpc>
              <a:spcBef>
                <a:spcPct val="20000"/>
              </a:spcBef>
              <a:spcAft>
                <a:spcPct val="0"/>
              </a:spcAft>
              <a:buClr>
                <a:schemeClr val="tx1"/>
              </a:buClr>
              <a:buFont typeface="Wingdings" pitchFamily="2" charset="2"/>
              <a:buChar char="§"/>
              <a:defRPr sz="1400">
                <a:solidFill>
                  <a:schemeClr val="tx2"/>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200">
                <a:solidFill>
                  <a:schemeClr val="tx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tx2"/>
                </a:solidFill>
                <a:latin typeface="Arial" charset="0"/>
                <a:ea typeface="+mn-ea"/>
                <a:cs typeface="+mn-cs"/>
              </a:defRPr>
            </a:lvl4pPr>
            <a:lvl5pPr marL="857250" indent="-115888" algn="l" rtl="0" eaLnBrk="1" fontAlgn="base" hangingPunct="1">
              <a:spcBef>
                <a:spcPct val="20000"/>
              </a:spcBef>
              <a:spcAft>
                <a:spcPct val="0"/>
              </a:spcAft>
              <a:buClr>
                <a:schemeClr val="tx1"/>
              </a:buClr>
              <a:defRPr sz="800">
                <a:solidFill>
                  <a:schemeClr val="tx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0" indent="0" algn="ctr">
              <a:lnSpc>
                <a:spcPct val="100000"/>
              </a:lnSpc>
              <a:spcBef>
                <a:spcPct val="0"/>
              </a:spcBef>
            </a:pPr>
            <a:fld id="{4F03B7A9-862D-47EC-9432-18E175B19753}" type="datetime'''''''''''''''''''''''''''2''.''''''5'''''''''''''">
              <a:rPr lang="en-US" sz="800" smtClean="0">
                <a:solidFill>
                  <a:schemeClr val="tx1"/>
                </a:solidFill>
                <a:latin typeface="Arial"/>
                <a:cs typeface="Arial"/>
                <a:sym typeface="Arial"/>
              </a:rPr>
              <a:pPr/>
              <a:t>2.5</a:t>
            </a:fld>
            <a:endParaRPr lang="en-US" sz="800" dirty="0">
              <a:solidFill>
                <a:schemeClr val="tx1"/>
              </a:solidFill>
              <a:latin typeface="Arial"/>
              <a:ea typeface="ＭＳ Ｐゴシック"/>
              <a:cs typeface="Arial"/>
              <a:sym typeface="Arial"/>
            </a:endParaRPr>
          </a:p>
        </p:txBody>
      </p:sp>
      <p:sp>
        <p:nvSpPr>
          <p:cNvPr id="34" name="Text Placeholder 21"/>
          <p:cNvSpPr>
            <a:spLocks noGrp="1"/>
          </p:cNvSpPr>
          <p:nvPr>
            <p:custDataLst>
              <p:tags r:id="rId33"/>
            </p:custDataLst>
          </p:nvPr>
        </p:nvSpPr>
        <p:spPr bwMode="auto">
          <a:xfrm>
            <a:off x="2859088" y="5480050"/>
            <a:ext cx="236538" cy="3048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153988" indent="-153988" algn="l" rtl="0" eaLnBrk="1" fontAlgn="base" hangingPunct="1">
              <a:spcBef>
                <a:spcPct val="20000"/>
              </a:spcBef>
              <a:spcAft>
                <a:spcPct val="0"/>
              </a:spcAft>
              <a:defRPr sz="1600">
                <a:solidFill>
                  <a:schemeClr val="tx2"/>
                </a:solidFill>
                <a:latin typeface="+mn-lt"/>
                <a:ea typeface="+mn-ea"/>
                <a:cs typeface="+mn-cs"/>
              </a:defRPr>
            </a:lvl1pPr>
            <a:lvl2pPr marL="461963" indent="-231775" algn="l" rtl="0" eaLnBrk="1" fontAlgn="base" hangingPunct="1">
              <a:lnSpc>
                <a:spcPct val="120000"/>
              </a:lnSpc>
              <a:spcBef>
                <a:spcPct val="20000"/>
              </a:spcBef>
              <a:spcAft>
                <a:spcPct val="0"/>
              </a:spcAft>
              <a:buClr>
                <a:schemeClr val="tx1"/>
              </a:buClr>
              <a:buFont typeface="Wingdings" pitchFamily="2" charset="2"/>
              <a:buChar char="§"/>
              <a:defRPr sz="1400">
                <a:solidFill>
                  <a:schemeClr val="tx2"/>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200">
                <a:solidFill>
                  <a:schemeClr val="tx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tx2"/>
                </a:solidFill>
                <a:latin typeface="Arial" charset="0"/>
                <a:ea typeface="+mn-ea"/>
                <a:cs typeface="+mn-cs"/>
              </a:defRPr>
            </a:lvl4pPr>
            <a:lvl5pPr marL="857250" indent="-115888" algn="l" rtl="0" eaLnBrk="1" fontAlgn="base" hangingPunct="1">
              <a:spcBef>
                <a:spcPct val="20000"/>
              </a:spcBef>
              <a:spcAft>
                <a:spcPct val="0"/>
              </a:spcAft>
              <a:buClr>
                <a:schemeClr val="tx1"/>
              </a:buClr>
              <a:defRPr sz="800">
                <a:solidFill>
                  <a:schemeClr val="tx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0" indent="0" algn="ctr">
              <a:lnSpc>
                <a:spcPct val="100000"/>
              </a:lnSpc>
              <a:spcBef>
                <a:spcPct val="0"/>
              </a:spcBef>
            </a:pPr>
            <a:fld id="{F1CF7233-A0A6-43EF-9CD8-F99816ECB580}" type="datetime'''''''''''S''''''''e''p'' &#10;''''''’''''''''1''''''4'''''''''">
              <a:rPr lang="en-US" sz="1000">
                <a:solidFill>
                  <a:schemeClr val="tx1"/>
                </a:solidFill>
                <a:latin typeface="Arial"/>
                <a:cs typeface="Arial"/>
                <a:sym typeface="Arial"/>
              </a:rPr>
              <a:pPr/>
              <a:t>Sep 
’14</a:t>
            </a:fld>
            <a:endParaRPr lang="en-US" sz="1000" dirty="0">
              <a:solidFill>
                <a:schemeClr val="tx1"/>
              </a:solidFill>
              <a:latin typeface="Arial"/>
              <a:ea typeface="ＭＳ Ｐゴシック"/>
              <a:cs typeface="Arial"/>
              <a:sym typeface="Arial"/>
            </a:endParaRPr>
          </a:p>
        </p:txBody>
      </p:sp>
      <p:sp>
        <p:nvSpPr>
          <p:cNvPr id="71" name="Text Placeholder 1"/>
          <p:cNvSpPr>
            <a:spLocks noGrp="1"/>
          </p:cNvSpPr>
          <p:nvPr>
            <p:custDataLst>
              <p:tags r:id="rId34"/>
            </p:custDataLst>
          </p:nvPr>
        </p:nvSpPr>
        <p:spPr bwMode="auto">
          <a:xfrm>
            <a:off x="6269038" y="5480050"/>
            <a:ext cx="236538" cy="3048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6563F37E-973F-4271-BB2F-4812876B3313}" type="datetime'A''''''''''''''''''''u''''g ''''''''''’''15'''''">
              <a:rPr lang="en-US" sz="1000">
                <a:latin typeface="Arial"/>
                <a:cs typeface="Arial"/>
                <a:sym typeface="Arial"/>
              </a:rPr>
              <a:pPr/>
              <a:t>Aug ’15</a:t>
            </a:fld>
            <a:endParaRPr lang="en-US" sz="1000" dirty="0">
              <a:latin typeface="Arial"/>
              <a:cs typeface="Arial"/>
              <a:sym typeface="Arial"/>
            </a:endParaRPr>
          </a:p>
        </p:txBody>
      </p:sp>
      <p:sp>
        <p:nvSpPr>
          <p:cNvPr id="36" name="Text Placeholder 20"/>
          <p:cNvSpPr>
            <a:spLocks noGrp="1"/>
          </p:cNvSpPr>
          <p:nvPr>
            <p:custDataLst>
              <p:tags r:id="rId35"/>
            </p:custDataLst>
          </p:nvPr>
        </p:nvSpPr>
        <p:spPr bwMode="auto">
          <a:xfrm>
            <a:off x="2544763" y="5480050"/>
            <a:ext cx="236538" cy="3048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153988" indent="-153988" algn="l" rtl="0" eaLnBrk="1" fontAlgn="base" hangingPunct="1">
              <a:spcBef>
                <a:spcPct val="20000"/>
              </a:spcBef>
              <a:spcAft>
                <a:spcPct val="0"/>
              </a:spcAft>
              <a:defRPr sz="1600">
                <a:solidFill>
                  <a:schemeClr val="tx2"/>
                </a:solidFill>
                <a:latin typeface="+mn-lt"/>
                <a:ea typeface="+mn-ea"/>
                <a:cs typeface="+mn-cs"/>
              </a:defRPr>
            </a:lvl1pPr>
            <a:lvl2pPr marL="461963" indent="-231775" algn="l" rtl="0" eaLnBrk="1" fontAlgn="base" hangingPunct="1">
              <a:lnSpc>
                <a:spcPct val="120000"/>
              </a:lnSpc>
              <a:spcBef>
                <a:spcPct val="20000"/>
              </a:spcBef>
              <a:spcAft>
                <a:spcPct val="0"/>
              </a:spcAft>
              <a:buClr>
                <a:schemeClr val="tx1"/>
              </a:buClr>
              <a:buFont typeface="Wingdings" pitchFamily="2" charset="2"/>
              <a:buChar char="§"/>
              <a:defRPr sz="1400">
                <a:solidFill>
                  <a:schemeClr val="tx2"/>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200">
                <a:solidFill>
                  <a:schemeClr val="tx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tx2"/>
                </a:solidFill>
                <a:latin typeface="Arial" charset="0"/>
                <a:ea typeface="+mn-ea"/>
                <a:cs typeface="+mn-cs"/>
              </a:defRPr>
            </a:lvl4pPr>
            <a:lvl5pPr marL="857250" indent="-115888" algn="l" rtl="0" eaLnBrk="1" fontAlgn="base" hangingPunct="1">
              <a:spcBef>
                <a:spcPct val="20000"/>
              </a:spcBef>
              <a:spcAft>
                <a:spcPct val="0"/>
              </a:spcAft>
              <a:buClr>
                <a:schemeClr val="tx1"/>
              </a:buClr>
              <a:defRPr sz="800">
                <a:solidFill>
                  <a:schemeClr val="tx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0" indent="0" algn="ctr">
              <a:lnSpc>
                <a:spcPct val="100000"/>
              </a:lnSpc>
              <a:spcBef>
                <a:spcPct val="0"/>
              </a:spcBef>
            </a:pPr>
            <a:fld id="{E732131D-0A16-4D3E-B9EB-26BF136CE618}" type="datetime'''''A''''u''g'''''''' ''''''''''’''1''''''''''''''''4'''''' '">
              <a:rPr lang="en-US" sz="1000">
                <a:solidFill>
                  <a:schemeClr val="tx1"/>
                </a:solidFill>
                <a:latin typeface="Arial"/>
                <a:ea typeface="ＭＳ Ｐゴシック"/>
                <a:cs typeface="Arial"/>
                <a:sym typeface="Arial"/>
              </a:rPr>
              <a:pPr/>
              <a:t>Aug ’14 </a:t>
            </a:fld>
            <a:endParaRPr lang="en-US" sz="1000" dirty="0">
              <a:solidFill>
                <a:schemeClr val="tx1"/>
              </a:solidFill>
              <a:latin typeface="Arial"/>
              <a:ea typeface="ＭＳ Ｐゴシック"/>
              <a:cs typeface="Arial"/>
              <a:sym typeface="Arial"/>
            </a:endParaRPr>
          </a:p>
        </p:txBody>
      </p:sp>
      <p:sp>
        <p:nvSpPr>
          <p:cNvPr id="37" name="Text Placeholder 37"/>
          <p:cNvSpPr>
            <a:spLocks noGrp="1"/>
          </p:cNvSpPr>
          <p:nvPr>
            <p:custDataLst>
              <p:tags r:id="rId36"/>
            </p:custDataLst>
          </p:nvPr>
        </p:nvSpPr>
        <p:spPr bwMode="gray">
          <a:xfrm>
            <a:off x="2570163" y="3633788"/>
            <a:ext cx="184150" cy="122238"/>
          </a:xfrm>
          <a:prstGeom prst="rect">
            <a:avLst/>
          </a:prstGeom>
          <a:noFill/>
          <a:extLst>
            <a:ext uri="{909E8E84-426E-40DD-AFC4-6F175D3DCCD1}">
              <a14:hiddenFill xmlns:a14="http://schemas.microsoft.com/office/drawing/2010/main">
                <a:solidFill>
                  <a:scrgbClr r="0" g="0" b="0"/>
                </a:solidFill>
              </a14:hiddenFill>
            </a:ext>
          </a:extLst>
        </p:spPr>
        <p:txBody>
          <a:bodyPr wrap="none" lIns="20638" tIns="0" rIns="20638" bIns="0" numCol="1" spcCol="0" anchor="b" anchorCtr="0">
            <a:noAutofit/>
          </a:bodyPr>
          <a:lstStyle>
            <a:lvl1pPr marL="153988" indent="-153988" algn="l" rtl="0" eaLnBrk="1" fontAlgn="base" hangingPunct="1">
              <a:spcBef>
                <a:spcPct val="20000"/>
              </a:spcBef>
              <a:spcAft>
                <a:spcPct val="0"/>
              </a:spcAft>
              <a:defRPr sz="1600">
                <a:solidFill>
                  <a:schemeClr val="tx2"/>
                </a:solidFill>
                <a:latin typeface="+mn-lt"/>
                <a:ea typeface="+mn-ea"/>
                <a:cs typeface="+mn-cs"/>
              </a:defRPr>
            </a:lvl1pPr>
            <a:lvl2pPr marL="461963" indent="-231775" algn="l" rtl="0" eaLnBrk="1" fontAlgn="base" hangingPunct="1">
              <a:lnSpc>
                <a:spcPct val="120000"/>
              </a:lnSpc>
              <a:spcBef>
                <a:spcPct val="20000"/>
              </a:spcBef>
              <a:spcAft>
                <a:spcPct val="0"/>
              </a:spcAft>
              <a:buClr>
                <a:schemeClr val="tx1"/>
              </a:buClr>
              <a:buFont typeface="Wingdings" pitchFamily="2" charset="2"/>
              <a:buChar char="§"/>
              <a:defRPr sz="1400">
                <a:solidFill>
                  <a:schemeClr val="tx2"/>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200">
                <a:solidFill>
                  <a:schemeClr val="tx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tx2"/>
                </a:solidFill>
                <a:latin typeface="Arial" charset="0"/>
                <a:ea typeface="+mn-ea"/>
                <a:cs typeface="+mn-cs"/>
              </a:defRPr>
            </a:lvl4pPr>
            <a:lvl5pPr marL="857250" indent="-115888" algn="l" rtl="0" eaLnBrk="1" fontAlgn="base" hangingPunct="1">
              <a:spcBef>
                <a:spcPct val="20000"/>
              </a:spcBef>
              <a:spcAft>
                <a:spcPct val="0"/>
              </a:spcAft>
              <a:buClr>
                <a:schemeClr val="tx1"/>
              </a:buClr>
              <a:defRPr sz="800">
                <a:solidFill>
                  <a:schemeClr val="tx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0" indent="0" algn="ctr">
              <a:lnSpc>
                <a:spcPct val="100000"/>
              </a:lnSpc>
              <a:spcBef>
                <a:spcPct val="0"/>
              </a:spcBef>
            </a:pPr>
            <a:fld id="{FAAA47C2-651E-4BB8-BA1C-8FA7CC80874A}" type="datetime'''3''''''''''''.''''''''''''''3'''''''''''''">
              <a:rPr lang="en-US" sz="800" smtClean="0">
                <a:solidFill>
                  <a:schemeClr val="tx1"/>
                </a:solidFill>
                <a:latin typeface="Arial"/>
                <a:cs typeface="Arial"/>
                <a:sym typeface="Arial"/>
              </a:rPr>
              <a:pPr/>
              <a:t>3.3</a:t>
            </a:fld>
            <a:endParaRPr lang="en-US" sz="800" dirty="0">
              <a:solidFill>
                <a:schemeClr val="tx1"/>
              </a:solidFill>
              <a:latin typeface="Arial"/>
              <a:ea typeface="ＭＳ Ｐゴシック"/>
              <a:cs typeface="Arial"/>
              <a:sym typeface="Arial"/>
            </a:endParaRPr>
          </a:p>
        </p:txBody>
      </p:sp>
      <p:sp>
        <p:nvSpPr>
          <p:cNvPr id="38" name="Text Placeholder 19"/>
          <p:cNvSpPr>
            <a:spLocks noGrp="1"/>
          </p:cNvSpPr>
          <p:nvPr>
            <p:custDataLst>
              <p:tags r:id="rId37"/>
            </p:custDataLst>
          </p:nvPr>
        </p:nvSpPr>
        <p:spPr bwMode="auto">
          <a:xfrm>
            <a:off x="2262188" y="5480050"/>
            <a:ext cx="180975" cy="3048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153988" indent="-153988" algn="l" rtl="0" eaLnBrk="1" fontAlgn="base" hangingPunct="1">
              <a:spcBef>
                <a:spcPct val="20000"/>
              </a:spcBef>
              <a:spcAft>
                <a:spcPct val="0"/>
              </a:spcAft>
              <a:defRPr sz="1600">
                <a:solidFill>
                  <a:schemeClr val="tx2"/>
                </a:solidFill>
                <a:latin typeface="+mn-lt"/>
                <a:ea typeface="+mn-ea"/>
                <a:cs typeface="+mn-cs"/>
              </a:defRPr>
            </a:lvl1pPr>
            <a:lvl2pPr marL="461963" indent="-231775" algn="l" rtl="0" eaLnBrk="1" fontAlgn="base" hangingPunct="1">
              <a:lnSpc>
                <a:spcPct val="120000"/>
              </a:lnSpc>
              <a:spcBef>
                <a:spcPct val="20000"/>
              </a:spcBef>
              <a:spcAft>
                <a:spcPct val="0"/>
              </a:spcAft>
              <a:buClr>
                <a:schemeClr val="tx1"/>
              </a:buClr>
              <a:buFont typeface="Wingdings" pitchFamily="2" charset="2"/>
              <a:buChar char="§"/>
              <a:defRPr sz="1400">
                <a:solidFill>
                  <a:schemeClr val="tx2"/>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200">
                <a:solidFill>
                  <a:schemeClr val="tx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tx2"/>
                </a:solidFill>
                <a:latin typeface="Arial" charset="0"/>
                <a:ea typeface="+mn-ea"/>
                <a:cs typeface="+mn-cs"/>
              </a:defRPr>
            </a:lvl4pPr>
            <a:lvl5pPr marL="857250" indent="-115888" algn="l" rtl="0" eaLnBrk="1" fontAlgn="base" hangingPunct="1">
              <a:spcBef>
                <a:spcPct val="20000"/>
              </a:spcBef>
              <a:spcAft>
                <a:spcPct val="0"/>
              </a:spcAft>
              <a:buClr>
                <a:schemeClr val="tx1"/>
              </a:buClr>
              <a:defRPr sz="800">
                <a:solidFill>
                  <a:schemeClr val="tx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0" indent="0" algn="ctr">
              <a:lnSpc>
                <a:spcPct val="100000"/>
              </a:lnSpc>
              <a:spcBef>
                <a:spcPct val="0"/>
              </a:spcBef>
            </a:pPr>
            <a:fld id="{E4227A22-A1B5-49AC-9054-5D6C38D3536A}" type="datetime'Ju''''''''l'''''''''' ''&#10;’''1''''''''''''''''''4'''''">
              <a:rPr lang="en-US" sz="1000">
                <a:solidFill>
                  <a:schemeClr val="tx1"/>
                </a:solidFill>
                <a:latin typeface="Arial"/>
                <a:cs typeface="Arial"/>
                <a:sym typeface="Arial"/>
              </a:rPr>
              <a:pPr/>
              <a:t>Jul 
’14</a:t>
            </a:fld>
            <a:endParaRPr lang="en-US" sz="1000" dirty="0">
              <a:solidFill>
                <a:schemeClr val="tx1"/>
              </a:solidFill>
              <a:latin typeface="Arial"/>
              <a:ea typeface="ＭＳ Ｐゴシック"/>
              <a:cs typeface="Arial"/>
              <a:sym typeface="Arial"/>
            </a:endParaRPr>
          </a:p>
        </p:txBody>
      </p:sp>
      <p:sp>
        <p:nvSpPr>
          <p:cNvPr id="39" name="Text Placeholder 36"/>
          <p:cNvSpPr>
            <a:spLocks noGrp="1"/>
          </p:cNvSpPr>
          <p:nvPr>
            <p:custDataLst>
              <p:tags r:id="rId38"/>
            </p:custDataLst>
          </p:nvPr>
        </p:nvSpPr>
        <p:spPr bwMode="gray">
          <a:xfrm>
            <a:off x="2260600" y="3681413"/>
            <a:ext cx="184150" cy="122238"/>
          </a:xfrm>
          <a:prstGeom prst="rect">
            <a:avLst/>
          </a:prstGeom>
          <a:noFill/>
          <a:extLst>
            <a:ext uri="{909E8E84-426E-40DD-AFC4-6F175D3DCCD1}">
              <a14:hiddenFill xmlns:a14="http://schemas.microsoft.com/office/drawing/2010/main">
                <a:solidFill>
                  <a:scrgbClr r="0" g="0" b="0"/>
                </a:solidFill>
              </a14:hiddenFill>
            </a:ext>
          </a:extLst>
        </p:spPr>
        <p:txBody>
          <a:bodyPr wrap="none" lIns="20638" tIns="0" rIns="20638" bIns="0" numCol="1" spcCol="0" anchor="b" anchorCtr="0">
            <a:noAutofit/>
          </a:bodyPr>
          <a:lstStyle>
            <a:lvl1pPr marL="153988" indent="-153988" algn="l" rtl="0" eaLnBrk="1" fontAlgn="base" hangingPunct="1">
              <a:spcBef>
                <a:spcPct val="20000"/>
              </a:spcBef>
              <a:spcAft>
                <a:spcPct val="0"/>
              </a:spcAft>
              <a:defRPr sz="1600">
                <a:solidFill>
                  <a:schemeClr val="tx2"/>
                </a:solidFill>
                <a:latin typeface="+mn-lt"/>
                <a:ea typeface="+mn-ea"/>
                <a:cs typeface="+mn-cs"/>
              </a:defRPr>
            </a:lvl1pPr>
            <a:lvl2pPr marL="461963" indent="-231775" algn="l" rtl="0" eaLnBrk="1" fontAlgn="base" hangingPunct="1">
              <a:lnSpc>
                <a:spcPct val="120000"/>
              </a:lnSpc>
              <a:spcBef>
                <a:spcPct val="20000"/>
              </a:spcBef>
              <a:spcAft>
                <a:spcPct val="0"/>
              </a:spcAft>
              <a:buClr>
                <a:schemeClr val="tx1"/>
              </a:buClr>
              <a:buFont typeface="Wingdings" pitchFamily="2" charset="2"/>
              <a:buChar char="§"/>
              <a:defRPr sz="1400">
                <a:solidFill>
                  <a:schemeClr val="tx2"/>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200">
                <a:solidFill>
                  <a:schemeClr val="tx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tx2"/>
                </a:solidFill>
                <a:latin typeface="Arial" charset="0"/>
                <a:ea typeface="+mn-ea"/>
                <a:cs typeface="+mn-cs"/>
              </a:defRPr>
            </a:lvl4pPr>
            <a:lvl5pPr marL="857250" indent="-115888" algn="l" rtl="0" eaLnBrk="1" fontAlgn="base" hangingPunct="1">
              <a:spcBef>
                <a:spcPct val="20000"/>
              </a:spcBef>
              <a:spcAft>
                <a:spcPct val="0"/>
              </a:spcAft>
              <a:buClr>
                <a:schemeClr val="tx1"/>
              </a:buClr>
              <a:defRPr sz="800">
                <a:solidFill>
                  <a:schemeClr val="tx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0" indent="0" algn="ctr">
              <a:lnSpc>
                <a:spcPct val="100000"/>
              </a:lnSpc>
              <a:spcBef>
                <a:spcPct val="0"/>
              </a:spcBef>
            </a:pPr>
            <a:fld id="{7DBAD51D-AF79-4392-AA97-3DA01BC76A3C}" type="datetime'''''''''''''''''3''''''''''''''''.''''2'''''''''''">
              <a:rPr lang="en-US" sz="800" smtClean="0">
                <a:solidFill>
                  <a:schemeClr val="tx1"/>
                </a:solidFill>
                <a:latin typeface="Arial"/>
                <a:cs typeface="Arial"/>
                <a:sym typeface="Arial"/>
              </a:rPr>
              <a:pPr/>
              <a:t>3.2</a:t>
            </a:fld>
            <a:endParaRPr lang="en-US" sz="800" dirty="0">
              <a:solidFill>
                <a:schemeClr val="tx1"/>
              </a:solidFill>
              <a:latin typeface="Arial"/>
              <a:ea typeface="ＭＳ Ｐゴシック"/>
              <a:cs typeface="Arial"/>
              <a:sym typeface="Arial"/>
            </a:endParaRPr>
          </a:p>
        </p:txBody>
      </p:sp>
      <p:sp>
        <p:nvSpPr>
          <p:cNvPr id="40" name="Text Placeholder 18"/>
          <p:cNvSpPr>
            <a:spLocks noGrp="1"/>
          </p:cNvSpPr>
          <p:nvPr>
            <p:custDataLst>
              <p:tags r:id="rId39"/>
            </p:custDataLst>
          </p:nvPr>
        </p:nvSpPr>
        <p:spPr bwMode="auto">
          <a:xfrm>
            <a:off x="1935163" y="5480050"/>
            <a:ext cx="215900" cy="3048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153988" indent="-153988" algn="l" rtl="0" eaLnBrk="1" fontAlgn="base" hangingPunct="1">
              <a:spcBef>
                <a:spcPct val="20000"/>
              </a:spcBef>
              <a:spcAft>
                <a:spcPct val="0"/>
              </a:spcAft>
              <a:defRPr sz="1600">
                <a:solidFill>
                  <a:schemeClr val="tx2"/>
                </a:solidFill>
                <a:latin typeface="+mn-lt"/>
                <a:ea typeface="+mn-ea"/>
                <a:cs typeface="+mn-cs"/>
              </a:defRPr>
            </a:lvl1pPr>
            <a:lvl2pPr marL="461963" indent="-231775" algn="l" rtl="0" eaLnBrk="1" fontAlgn="base" hangingPunct="1">
              <a:lnSpc>
                <a:spcPct val="120000"/>
              </a:lnSpc>
              <a:spcBef>
                <a:spcPct val="20000"/>
              </a:spcBef>
              <a:spcAft>
                <a:spcPct val="0"/>
              </a:spcAft>
              <a:buClr>
                <a:schemeClr val="tx1"/>
              </a:buClr>
              <a:buFont typeface="Wingdings" pitchFamily="2" charset="2"/>
              <a:buChar char="§"/>
              <a:defRPr sz="1400">
                <a:solidFill>
                  <a:schemeClr val="tx2"/>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200">
                <a:solidFill>
                  <a:schemeClr val="tx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tx2"/>
                </a:solidFill>
                <a:latin typeface="Arial" charset="0"/>
                <a:ea typeface="+mn-ea"/>
                <a:cs typeface="+mn-cs"/>
              </a:defRPr>
            </a:lvl4pPr>
            <a:lvl5pPr marL="857250" indent="-115888" algn="l" rtl="0" eaLnBrk="1" fontAlgn="base" hangingPunct="1">
              <a:spcBef>
                <a:spcPct val="20000"/>
              </a:spcBef>
              <a:spcAft>
                <a:spcPct val="0"/>
              </a:spcAft>
              <a:buClr>
                <a:schemeClr val="tx1"/>
              </a:buClr>
              <a:defRPr sz="800">
                <a:solidFill>
                  <a:schemeClr val="tx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0" indent="0" algn="ctr">
              <a:lnSpc>
                <a:spcPct val="100000"/>
              </a:lnSpc>
              <a:spcBef>
                <a:spcPct val="0"/>
              </a:spcBef>
            </a:pPr>
            <a:fld id="{26914097-047A-4A50-8C56-0FE9FC7801B7}" type="datetime'''''''''J''u''''''n'' ''''&#10;''''’''''1''''''4'''''''">
              <a:rPr lang="en-US" sz="1000">
                <a:solidFill>
                  <a:schemeClr val="tx1"/>
                </a:solidFill>
                <a:latin typeface="Arial"/>
                <a:cs typeface="Arial"/>
                <a:sym typeface="Arial"/>
              </a:rPr>
              <a:pPr/>
              <a:t>Jun 
’14</a:t>
            </a:fld>
            <a:endParaRPr lang="en-US" sz="1000" dirty="0">
              <a:solidFill>
                <a:schemeClr val="tx1"/>
              </a:solidFill>
              <a:latin typeface="Arial"/>
              <a:ea typeface="ＭＳ Ｐゴシック"/>
              <a:cs typeface="Arial"/>
              <a:sym typeface="Arial"/>
            </a:endParaRPr>
          </a:p>
        </p:txBody>
      </p:sp>
      <p:sp>
        <p:nvSpPr>
          <p:cNvPr id="41" name="Text Placeholder 35"/>
          <p:cNvSpPr>
            <a:spLocks noGrp="1"/>
          </p:cNvSpPr>
          <p:nvPr>
            <p:custDataLst>
              <p:tags r:id="rId40"/>
            </p:custDataLst>
          </p:nvPr>
        </p:nvSpPr>
        <p:spPr bwMode="gray">
          <a:xfrm>
            <a:off x="1951038" y="3633788"/>
            <a:ext cx="184150" cy="122238"/>
          </a:xfrm>
          <a:prstGeom prst="rect">
            <a:avLst/>
          </a:prstGeom>
          <a:noFill/>
          <a:extLst>
            <a:ext uri="{909E8E84-426E-40DD-AFC4-6F175D3DCCD1}">
              <a14:hiddenFill xmlns:a14="http://schemas.microsoft.com/office/drawing/2010/main">
                <a:solidFill>
                  <a:scrgbClr r="0" g="0" b="0"/>
                </a:solidFill>
              </a14:hiddenFill>
            </a:ext>
          </a:extLst>
        </p:spPr>
        <p:txBody>
          <a:bodyPr wrap="none" lIns="20638" tIns="0" rIns="20638" bIns="0" numCol="1" spcCol="0" anchor="b" anchorCtr="0">
            <a:noAutofit/>
          </a:bodyPr>
          <a:lstStyle>
            <a:lvl1pPr marL="153988" indent="-153988" algn="l" rtl="0" eaLnBrk="1" fontAlgn="base" hangingPunct="1">
              <a:spcBef>
                <a:spcPct val="20000"/>
              </a:spcBef>
              <a:spcAft>
                <a:spcPct val="0"/>
              </a:spcAft>
              <a:defRPr sz="1600">
                <a:solidFill>
                  <a:schemeClr val="tx2"/>
                </a:solidFill>
                <a:latin typeface="+mn-lt"/>
                <a:ea typeface="+mn-ea"/>
                <a:cs typeface="+mn-cs"/>
              </a:defRPr>
            </a:lvl1pPr>
            <a:lvl2pPr marL="461963" indent="-231775" algn="l" rtl="0" eaLnBrk="1" fontAlgn="base" hangingPunct="1">
              <a:lnSpc>
                <a:spcPct val="120000"/>
              </a:lnSpc>
              <a:spcBef>
                <a:spcPct val="20000"/>
              </a:spcBef>
              <a:spcAft>
                <a:spcPct val="0"/>
              </a:spcAft>
              <a:buClr>
                <a:schemeClr val="tx1"/>
              </a:buClr>
              <a:buFont typeface="Wingdings" pitchFamily="2" charset="2"/>
              <a:buChar char="§"/>
              <a:defRPr sz="1400">
                <a:solidFill>
                  <a:schemeClr val="tx2"/>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200">
                <a:solidFill>
                  <a:schemeClr val="tx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tx2"/>
                </a:solidFill>
                <a:latin typeface="Arial" charset="0"/>
                <a:ea typeface="+mn-ea"/>
                <a:cs typeface="+mn-cs"/>
              </a:defRPr>
            </a:lvl4pPr>
            <a:lvl5pPr marL="857250" indent="-115888" algn="l" rtl="0" eaLnBrk="1" fontAlgn="base" hangingPunct="1">
              <a:spcBef>
                <a:spcPct val="20000"/>
              </a:spcBef>
              <a:spcAft>
                <a:spcPct val="0"/>
              </a:spcAft>
              <a:buClr>
                <a:schemeClr val="tx1"/>
              </a:buClr>
              <a:defRPr sz="800">
                <a:solidFill>
                  <a:schemeClr val="tx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0" indent="0" algn="ctr">
              <a:lnSpc>
                <a:spcPct val="100000"/>
              </a:lnSpc>
              <a:spcBef>
                <a:spcPct val="0"/>
              </a:spcBef>
            </a:pPr>
            <a:fld id="{2C42D147-0F98-430E-93CF-EAB5D30D8E9B}" type="datetime'''''''3''''.''3'''''''''''''''''''''''''''''''''''''">
              <a:rPr lang="en-US" sz="800" smtClean="0">
                <a:solidFill>
                  <a:schemeClr val="tx1"/>
                </a:solidFill>
                <a:latin typeface="Arial"/>
                <a:cs typeface="Arial"/>
                <a:sym typeface="Arial"/>
              </a:rPr>
              <a:pPr/>
              <a:t>3.3</a:t>
            </a:fld>
            <a:endParaRPr lang="en-US" sz="800" dirty="0">
              <a:solidFill>
                <a:schemeClr val="tx1"/>
              </a:solidFill>
              <a:latin typeface="Arial"/>
              <a:ea typeface="ＭＳ Ｐゴシック"/>
              <a:cs typeface="Arial"/>
              <a:sym typeface="Arial"/>
            </a:endParaRPr>
          </a:p>
        </p:txBody>
      </p:sp>
      <p:sp>
        <p:nvSpPr>
          <p:cNvPr id="42" name="Text Placeholder 17"/>
          <p:cNvSpPr>
            <a:spLocks noGrp="1"/>
          </p:cNvSpPr>
          <p:nvPr>
            <p:custDataLst>
              <p:tags r:id="rId41"/>
            </p:custDataLst>
          </p:nvPr>
        </p:nvSpPr>
        <p:spPr bwMode="auto">
          <a:xfrm>
            <a:off x="1608138" y="5480050"/>
            <a:ext cx="252413" cy="3048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153988" indent="-153988" algn="l" rtl="0" eaLnBrk="1" fontAlgn="base" hangingPunct="1">
              <a:spcBef>
                <a:spcPct val="20000"/>
              </a:spcBef>
              <a:spcAft>
                <a:spcPct val="0"/>
              </a:spcAft>
              <a:defRPr sz="1600">
                <a:solidFill>
                  <a:schemeClr val="tx2"/>
                </a:solidFill>
                <a:latin typeface="+mn-lt"/>
                <a:ea typeface="+mn-ea"/>
                <a:cs typeface="+mn-cs"/>
              </a:defRPr>
            </a:lvl1pPr>
            <a:lvl2pPr marL="461963" indent="-231775" algn="l" rtl="0" eaLnBrk="1" fontAlgn="base" hangingPunct="1">
              <a:lnSpc>
                <a:spcPct val="120000"/>
              </a:lnSpc>
              <a:spcBef>
                <a:spcPct val="20000"/>
              </a:spcBef>
              <a:spcAft>
                <a:spcPct val="0"/>
              </a:spcAft>
              <a:buClr>
                <a:schemeClr val="tx1"/>
              </a:buClr>
              <a:buFont typeface="Wingdings" pitchFamily="2" charset="2"/>
              <a:buChar char="§"/>
              <a:defRPr sz="1400">
                <a:solidFill>
                  <a:schemeClr val="tx2"/>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200">
                <a:solidFill>
                  <a:schemeClr val="tx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tx2"/>
                </a:solidFill>
                <a:latin typeface="Arial" charset="0"/>
                <a:ea typeface="+mn-ea"/>
                <a:cs typeface="+mn-cs"/>
              </a:defRPr>
            </a:lvl4pPr>
            <a:lvl5pPr marL="857250" indent="-115888" algn="l" rtl="0" eaLnBrk="1" fontAlgn="base" hangingPunct="1">
              <a:spcBef>
                <a:spcPct val="20000"/>
              </a:spcBef>
              <a:spcAft>
                <a:spcPct val="0"/>
              </a:spcAft>
              <a:buClr>
                <a:schemeClr val="tx1"/>
              </a:buClr>
              <a:defRPr sz="800">
                <a:solidFill>
                  <a:schemeClr val="tx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0" indent="0" algn="ctr">
              <a:lnSpc>
                <a:spcPct val="100000"/>
              </a:lnSpc>
              <a:spcBef>
                <a:spcPct val="0"/>
              </a:spcBef>
            </a:pPr>
            <a:fld id="{A8565692-F1EE-4766-8A43-F72249672338}" type="datetime'M''''a''y'' ''’''''''''''''''''''''1''''''''''4'''">
              <a:rPr lang="en-US" sz="1000">
                <a:solidFill>
                  <a:schemeClr val="tx1"/>
                </a:solidFill>
                <a:latin typeface="Arial"/>
                <a:ea typeface="ＭＳ Ｐゴシック"/>
                <a:cs typeface="Arial"/>
                <a:sym typeface="Arial"/>
              </a:rPr>
              <a:pPr/>
              <a:t>May ’14</a:t>
            </a:fld>
            <a:endParaRPr lang="en-US" sz="1000" dirty="0">
              <a:solidFill>
                <a:schemeClr val="tx1"/>
              </a:solidFill>
              <a:latin typeface="Arial"/>
              <a:ea typeface="ＭＳ Ｐゴシック"/>
              <a:cs typeface="Arial"/>
              <a:sym typeface="Arial"/>
            </a:endParaRPr>
          </a:p>
        </p:txBody>
      </p:sp>
      <p:sp>
        <p:nvSpPr>
          <p:cNvPr id="43" name="Text Placeholder 34"/>
          <p:cNvSpPr>
            <a:spLocks noGrp="1"/>
          </p:cNvSpPr>
          <p:nvPr>
            <p:custDataLst>
              <p:tags r:id="rId42"/>
            </p:custDataLst>
          </p:nvPr>
        </p:nvSpPr>
        <p:spPr bwMode="gray">
          <a:xfrm>
            <a:off x="1641475" y="3538538"/>
            <a:ext cx="184150" cy="122238"/>
          </a:xfrm>
          <a:prstGeom prst="rect">
            <a:avLst/>
          </a:prstGeom>
          <a:noFill/>
          <a:extLst>
            <a:ext uri="{909E8E84-426E-40DD-AFC4-6F175D3DCCD1}">
              <a14:hiddenFill xmlns:a14="http://schemas.microsoft.com/office/drawing/2010/main">
                <a:solidFill>
                  <a:scrgbClr r="0" g="0" b="0"/>
                </a:solidFill>
              </a14:hiddenFill>
            </a:ext>
          </a:extLst>
        </p:spPr>
        <p:txBody>
          <a:bodyPr wrap="none" lIns="20638" tIns="0" rIns="20638" bIns="0" numCol="1" spcCol="0" anchor="b" anchorCtr="0">
            <a:noAutofit/>
          </a:bodyPr>
          <a:lstStyle>
            <a:lvl1pPr marL="153988" indent="-153988" algn="l" rtl="0" eaLnBrk="1" fontAlgn="base" hangingPunct="1">
              <a:spcBef>
                <a:spcPct val="20000"/>
              </a:spcBef>
              <a:spcAft>
                <a:spcPct val="0"/>
              </a:spcAft>
              <a:defRPr sz="1600">
                <a:solidFill>
                  <a:schemeClr val="tx2"/>
                </a:solidFill>
                <a:latin typeface="+mn-lt"/>
                <a:ea typeface="+mn-ea"/>
                <a:cs typeface="+mn-cs"/>
              </a:defRPr>
            </a:lvl1pPr>
            <a:lvl2pPr marL="461963" indent="-231775" algn="l" rtl="0" eaLnBrk="1" fontAlgn="base" hangingPunct="1">
              <a:lnSpc>
                <a:spcPct val="120000"/>
              </a:lnSpc>
              <a:spcBef>
                <a:spcPct val="20000"/>
              </a:spcBef>
              <a:spcAft>
                <a:spcPct val="0"/>
              </a:spcAft>
              <a:buClr>
                <a:schemeClr val="tx1"/>
              </a:buClr>
              <a:buFont typeface="Wingdings" pitchFamily="2" charset="2"/>
              <a:buChar char="§"/>
              <a:defRPr sz="1400">
                <a:solidFill>
                  <a:schemeClr val="tx2"/>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200">
                <a:solidFill>
                  <a:schemeClr val="tx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tx2"/>
                </a:solidFill>
                <a:latin typeface="Arial" charset="0"/>
                <a:ea typeface="+mn-ea"/>
                <a:cs typeface="+mn-cs"/>
              </a:defRPr>
            </a:lvl4pPr>
            <a:lvl5pPr marL="857250" indent="-115888" algn="l" rtl="0" eaLnBrk="1" fontAlgn="base" hangingPunct="1">
              <a:spcBef>
                <a:spcPct val="20000"/>
              </a:spcBef>
              <a:spcAft>
                <a:spcPct val="0"/>
              </a:spcAft>
              <a:buClr>
                <a:schemeClr val="tx1"/>
              </a:buClr>
              <a:defRPr sz="800">
                <a:solidFill>
                  <a:schemeClr val="tx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0" indent="0" algn="ctr">
              <a:lnSpc>
                <a:spcPct val="100000"/>
              </a:lnSpc>
              <a:spcBef>
                <a:spcPct val="0"/>
              </a:spcBef>
            </a:pPr>
            <a:fld id="{EFBC1E23-8008-4F09-9C40-5A66F96D95B2}" type="datetime'''''3''.''''''''''''''''''5'''''''''''''''''''''''">
              <a:rPr lang="en-US" sz="800" smtClean="0">
                <a:solidFill>
                  <a:schemeClr val="tx1"/>
                </a:solidFill>
                <a:latin typeface="Arial"/>
                <a:cs typeface="Arial"/>
                <a:sym typeface="Arial"/>
              </a:rPr>
              <a:pPr/>
              <a:t>3.5</a:t>
            </a:fld>
            <a:endParaRPr lang="en-US" sz="800" dirty="0">
              <a:solidFill>
                <a:schemeClr val="tx1"/>
              </a:solidFill>
              <a:latin typeface="Arial"/>
              <a:ea typeface="ＭＳ Ｐゴシック"/>
              <a:cs typeface="Arial"/>
              <a:sym typeface="Arial"/>
            </a:endParaRPr>
          </a:p>
        </p:txBody>
      </p:sp>
      <p:sp>
        <p:nvSpPr>
          <p:cNvPr id="44" name="Text Placeholder 5"/>
          <p:cNvSpPr>
            <a:spLocks noGrp="1"/>
          </p:cNvSpPr>
          <p:nvPr>
            <p:custDataLst>
              <p:tags r:id="rId43"/>
            </p:custDataLst>
          </p:nvPr>
        </p:nvSpPr>
        <p:spPr bwMode="auto">
          <a:xfrm>
            <a:off x="1319213" y="5480050"/>
            <a:ext cx="209550" cy="3048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153988" indent="-153988" algn="l" rtl="0" eaLnBrk="1" fontAlgn="base" hangingPunct="1">
              <a:spcBef>
                <a:spcPct val="20000"/>
              </a:spcBef>
              <a:spcAft>
                <a:spcPct val="0"/>
              </a:spcAft>
              <a:defRPr sz="1600">
                <a:solidFill>
                  <a:schemeClr val="tx2"/>
                </a:solidFill>
                <a:latin typeface="+mn-lt"/>
                <a:ea typeface="+mn-ea"/>
                <a:cs typeface="+mn-cs"/>
              </a:defRPr>
            </a:lvl1pPr>
            <a:lvl2pPr marL="461963" indent="-231775" algn="l" rtl="0" eaLnBrk="1" fontAlgn="base" hangingPunct="1">
              <a:lnSpc>
                <a:spcPct val="120000"/>
              </a:lnSpc>
              <a:spcBef>
                <a:spcPct val="20000"/>
              </a:spcBef>
              <a:spcAft>
                <a:spcPct val="0"/>
              </a:spcAft>
              <a:buClr>
                <a:schemeClr val="tx1"/>
              </a:buClr>
              <a:buFont typeface="Wingdings" pitchFamily="2" charset="2"/>
              <a:buChar char="§"/>
              <a:defRPr sz="1400">
                <a:solidFill>
                  <a:schemeClr val="tx2"/>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200">
                <a:solidFill>
                  <a:schemeClr val="tx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tx2"/>
                </a:solidFill>
                <a:latin typeface="Arial" charset="0"/>
                <a:ea typeface="+mn-ea"/>
                <a:cs typeface="+mn-cs"/>
              </a:defRPr>
            </a:lvl4pPr>
            <a:lvl5pPr marL="857250" indent="-115888" algn="l" rtl="0" eaLnBrk="1" fontAlgn="base" hangingPunct="1">
              <a:spcBef>
                <a:spcPct val="20000"/>
              </a:spcBef>
              <a:spcAft>
                <a:spcPct val="0"/>
              </a:spcAft>
              <a:buClr>
                <a:schemeClr val="tx1"/>
              </a:buClr>
              <a:defRPr sz="800">
                <a:solidFill>
                  <a:schemeClr val="tx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0" indent="0" algn="ctr">
              <a:lnSpc>
                <a:spcPct val="100000"/>
              </a:lnSpc>
              <a:spcBef>
                <a:spcPct val="0"/>
              </a:spcBef>
            </a:pPr>
            <a:fld id="{BB9008CF-DCA4-42DD-910C-34068BA82454}" type="datetime'A''''p''r'''''' ''''''''''''''''''''''''''''''&#10;''’''14'''">
              <a:rPr lang="en-US" sz="1000">
                <a:solidFill>
                  <a:schemeClr val="tx1"/>
                </a:solidFill>
                <a:latin typeface="Arial"/>
                <a:cs typeface="Arial"/>
                <a:sym typeface="Arial"/>
              </a:rPr>
              <a:pPr/>
              <a:t>Apr 
’14</a:t>
            </a:fld>
            <a:endParaRPr lang="en-US" sz="1000" dirty="0">
              <a:solidFill>
                <a:schemeClr val="tx1"/>
              </a:solidFill>
              <a:latin typeface="Arial"/>
              <a:cs typeface="Arial"/>
              <a:sym typeface="Arial"/>
            </a:endParaRPr>
          </a:p>
        </p:txBody>
      </p:sp>
      <p:sp>
        <p:nvSpPr>
          <p:cNvPr id="45" name="Text Placeholder 16"/>
          <p:cNvSpPr>
            <a:spLocks noGrp="1"/>
          </p:cNvSpPr>
          <p:nvPr>
            <p:custDataLst>
              <p:tags r:id="rId44"/>
            </p:custDataLst>
          </p:nvPr>
        </p:nvSpPr>
        <p:spPr bwMode="gray">
          <a:xfrm>
            <a:off x="1331913" y="3128963"/>
            <a:ext cx="184150" cy="122238"/>
          </a:xfrm>
          <a:prstGeom prst="rect">
            <a:avLst/>
          </a:prstGeom>
          <a:noFill/>
          <a:extLst>
            <a:ext uri="{909E8E84-426E-40DD-AFC4-6F175D3DCCD1}">
              <a14:hiddenFill xmlns:a14="http://schemas.microsoft.com/office/drawing/2010/main">
                <a:solidFill>
                  <a:scrgbClr r="0" g="0" b="0"/>
                </a:solidFill>
              </a14:hiddenFill>
            </a:ext>
          </a:extLst>
        </p:spPr>
        <p:txBody>
          <a:bodyPr wrap="none" lIns="20638" tIns="0" rIns="20638" bIns="0" numCol="1" spcCol="0" anchor="b" anchorCtr="0">
            <a:noAutofit/>
          </a:bodyPr>
          <a:lstStyle>
            <a:lvl1pPr marL="153988" indent="-153988" algn="l" rtl="0" eaLnBrk="1" fontAlgn="base" hangingPunct="1">
              <a:spcBef>
                <a:spcPct val="20000"/>
              </a:spcBef>
              <a:spcAft>
                <a:spcPct val="0"/>
              </a:spcAft>
              <a:defRPr sz="1600">
                <a:solidFill>
                  <a:schemeClr val="tx2"/>
                </a:solidFill>
                <a:latin typeface="+mn-lt"/>
                <a:ea typeface="+mn-ea"/>
                <a:cs typeface="+mn-cs"/>
              </a:defRPr>
            </a:lvl1pPr>
            <a:lvl2pPr marL="461963" indent="-231775" algn="l" rtl="0" eaLnBrk="1" fontAlgn="base" hangingPunct="1">
              <a:lnSpc>
                <a:spcPct val="120000"/>
              </a:lnSpc>
              <a:spcBef>
                <a:spcPct val="20000"/>
              </a:spcBef>
              <a:spcAft>
                <a:spcPct val="0"/>
              </a:spcAft>
              <a:buClr>
                <a:schemeClr val="tx1"/>
              </a:buClr>
              <a:buFont typeface="Wingdings" pitchFamily="2" charset="2"/>
              <a:buChar char="§"/>
              <a:defRPr sz="1400">
                <a:solidFill>
                  <a:schemeClr val="tx2"/>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200">
                <a:solidFill>
                  <a:schemeClr val="tx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tx2"/>
                </a:solidFill>
                <a:latin typeface="Arial" charset="0"/>
                <a:ea typeface="+mn-ea"/>
                <a:cs typeface="+mn-cs"/>
              </a:defRPr>
            </a:lvl4pPr>
            <a:lvl5pPr marL="857250" indent="-115888" algn="l" rtl="0" eaLnBrk="1" fontAlgn="base" hangingPunct="1">
              <a:spcBef>
                <a:spcPct val="20000"/>
              </a:spcBef>
              <a:spcAft>
                <a:spcPct val="0"/>
              </a:spcAft>
              <a:buClr>
                <a:schemeClr val="tx1"/>
              </a:buClr>
              <a:defRPr sz="800">
                <a:solidFill>
                  <a:schemeClr val="tx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0" indent="0" algn="ctr">
              <a:lnSpc>
                <a:spcPct val="100000"/>
              </a:lnSpc>
              <a:spcBef>
                <a:spcPct val="0"/>
              </a:spcBef>
            </a:pPr>
            <a:fld id="{52C1C7B5-DB6F-4AFD-9A39-69E6EC9D8386}" type="datetime'''''4.''''''''''''''''''''''''''''''4'''''''''''''">
              <a:rPr lang="en-US" sz="800" smtClean="0">
                <a:solidFill>
                  <a:schemeClr val="tx1"/>
                </a:solidFill>
                <a:latin typeface="Arial"/>
                <a:cs typeface="Arial"/>
                <a:sym typeface="Arial"/>
              </a:rPr>
              <a:pPr/>
              <a:t>4.4</a:t>
            </a:fld>
            <a:endParaRPr lang="en-US" sz="800" dirty="0">
              <a:solidFill>
                <a:schemeClr val="tx1"/>
              </a:solidFill>
              <a:latin typeface="Arial"/>
              <a:cs typeface="Arial"/>
              <a:sym typeface="Arial"/>
            </a:endParaRPr>
          </a:p>
        </p:txBody>
      </p:sp>
      <p:sp>
        <p:nvSpPr>
          <p:cNvPr id="46" name="Text Placeholder 4"/>
          <p:cNvSpPr>
            <a:spLocks noGrp="1"/>
          </p:cNvSpPr>
          <p:nvPr>
            <p:custDataLst>
              <p:tags r:id="rId45"/>
            </p:custDataLst>
          </p:nvPr>
        </p:nvSpPr>
        <p:spPr bwMode="auto">
          <a:xfrm>
            <a:off x="998538" y="5480050"/>
            <a:ext cx="231775" cy="3048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153988" indent="-153988" algn="l" rtl="0" eaLnBrk="1" fontAlgn="base" hangingPunct="1">
              <a:spcBef>
                <a:spcPct val="20000"/>
              </a:spcBef>
              <a:spcAft>
                <a:spcPct val="0"/>
              </a:spcAft>
              <a:defRPr sz="1600">
                <a:solidFill>
                  <a:schemeClr val="tx2"/>
                </a:solidFill>
                <a:latin typeface="+mn-lt"/>
                <a:ea typeface="+mn-ea"/>
                <a:cs typeface="+mn-cs"/>
              </a:defRPr>
            </a:lvl1pPr>
            <a:lvl2pPr marL="461963" indent="-231775" algn="l" rtl="0" eaLnBrk="1" fontAlgn="base" hangingPunct="1">
              <a:lnSpc>
                <a:spcPct val="120000"/>
              </a:lnSpc>
              <a:spcBef>
                <a:spcPct val="20000"/>
              </a:spcBef>
              <a:spcAft>
                <a:spcPct val="0"/>
              </a:spcAft>
              <a:buClr>
                <a:schemeClr val="tx1"/>
              </a:buClr>
              <a:buFont typeface="Wingdings" pitchFamily="2" charset="2"/>
              <a:buChar char="§"/>
              <a:defRPr sz="1400">
                <a:solidFill>
                  <a:schemeClr val="tx2"/>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200">
                <a:solidFill>
                  <a:schemeClr val="tx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tx2"/>
                </a:solidFill>
                <a:latin typeface="Arial" charset="0"/>
                <a:ea typeface="+mn-ea"/>
                <a:cs typeface="+mn-cs"/>
              </a:defRPr>
            </a:lvl4pPr>
            <a:lvl5pPr marL="857250" indent="-115888" algn="l" rtl="0" eaLnBrk="1" fontAlgn="base" hangingPunct="1">
              <a:spcBef>
                <a:spcPct val="20000"/>
              </a:spcBef>
              <a:spcAft>
                <a:spcPct val="0"/>
              </a:spcAft>
              <a:buClr>
                <a:schemeClr val="tx1"/>
              </a:buClr>
              <a:defRPr sz="800">
                <a:solidFill>
                  <a:schemeClr val="tx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0" indent="0" algn="ctr">
              <a:lnSpc>
                <a:spcPct val="100000"/>
              </a:lnSpc>
              <a:spcBef>
                <a:spcPct val="0"/>
              </a:spcBef>
            </a:pPr>
            <a:fld id="{6942F1D7-AB97-429D-9360-69EC38AAE34A}" type="datetime'Ma''r'' ''''''''''''''''''''''''''''''''''''''''''''&#10;''’''14'">
              <a:rPr lang="en-US" sz="1000">
                <a:solidFill>
                  <a:schemeClr val="tx1"/>
                </a:solidFill>
                <a:latin typeface="Arial"/>
                <a:cs typeface="Arial"/>
                <a:sym typeface="Arial"/>
              </a:rPr>
              <a:pPr/>
              <a:t>Mar 
’14</a:t>
            </a:fld>
            <a:endParaRPr lang="en-US" sz="1000" dirty="0">
              <a:solidFill>
                <a:schemeClr val="tx1"/>
              </a:solidFill>
              <a:latin typeface="Arial"/>
              <a:cs typeface="Arial"/>
              <a:sym typeface="Arial"/>
            </a:endParaRPr>
          </a:p>
        </p:txBody>
      </p:sp>
      <p:sp>
        <p:nvSpPr>
          <p:cNvPr id="47" name="Text Placeholder 15"/>
          <p:cNvSpPr>
            <a:spLocks noGrp="1"/>
          </p:cNvSpPr>
          <p:nvPr>
            <p:custDataLst>
              <p:tags r:id="rId46"/>
            </p:custDataLst>
          </p:nvPr>
        </p:nvSpPr>
        <p:spPr bwMode="gray">
          <a:xfrm>
            <a:off x="1022350" y="3376613"/>
            <a:ext cx="184150" cy="122238"/>
          </a:xfrm>
          <a:prstGeom prst="rect">
            <a:avLst/>
          </a:prstGeom>
          <a:noFill/>
          <a:extLst>
            <a:ext uri="{909E8E84-426E-40DD-AFC4-6F175D3DCCD1}">
              <a14:hiddenFill xmlns:a14="http://schemas.microsoft.com/office/drawing/2010/main">
                <a:solidFill>
                  <a:scrgbClr r="0" g="0" b="0"/>
                </a:solidFill>
              </a14:hiddenFill>
            </a:ext>
          </a:extLst>
        </p:spPr>
        <p:txBody>
          <a:bodyPr wrap="none" lIns="20638" tIns="0" rIns="20638" bIns="0" numCol="1" spcCol="0" anchor="b" anchorCtr="0">
            <a:noAutofit/>
          </a:bodyPr>
          <a:lstStyle>
            <a:lvl1pPr marL="153988" indent="-153988" algn="l" rtl="0" eaLnBrk="1" fontAlgn="base" hangingPunct="1">
              <a:spcBef>
                <a:spcPct val="20000"/>
              </a:spcBef>
              <a:spcAft>
                <a:spcPct val="0"/>
              </a:spcAft>
              <a:defRPr sz="1600">
                <a:solidFill>
                  <a:schemeClr val="tx2"/>
                </a:solidFill>
                <a:latin typeface="+mn-lt"/>
                <a:ea typeface="+mn-ea"/>
                <a:cs typeface="+mn-cs"/>
              </a:defRPr>
            </a:lvl1pPr>
            <a:lvl2pPr marL="461963" indent="-231775" algn="l" rtl="0" eaLnBrk="1" fontAlgn="base" hangingPunct="1">
              <a:lnSpc>
                <a:spcPct val="120000"/>
              </a:lnSpc>
              <a:spcBef>
                <a:spcPct val="20000"/>
              </a:spcBef>
              <a:spcAft>
                <a:spcPct val="0"/>
              </a:spcAft>
              <a:buClr>
                <a:schemeClr val="tx1"/>
              </a:buClr>
              <a:buFont typeface="Wingdings" pitchFamily="2" charset="2"/>
              <a:buChar char="§"/>
              <a:defRPr sz="1400">
                <a:solidFill>
                  <a:schemeClr val="tx2"/>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200">
                <a:solidFill>
                  <a:schemeClr val="tx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tx2"/>
                </a:solidFill>
                <a:latin typeface="Arial" charset="0"/>
                <a:ea typeface="+mn-ea"/>
                <a:cs typeface="+mn-cs"/>
              </a:defRPr>
            </a:lvl4pPr>
            <a:lvl5pPr marL="857250" indent="-115888" algn="l" rtl="0" eaLnBrk="1" fontAlgn="base" hangingPunct="1">
              <a:spcBef>
                <a:spcPct val="20000"/>
              </a:spcBef>
              <a:spcAft>
                <a:spcPct val="0"/>
              </a:spcAft>
              <a:buClr>
                <a:schemeClr val="tx1"/>
              </a:buClr>
              <a:defRPr sz="800">
                <a:solidFill>
                  <a:schemeClr val="tx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0" indent="0" algn="ctr">
              <a:lnSpc>
                <a:spcPct val="100000"/>
              </a:lnSpc>
              <a:spcBef>
                <a:spcPct val="0"/>
              </a:spcBef>
            </a:pPr>
            <a:fld id="{2F18436E-8D9D-49C9-BA11-E447EB3E3417}" type="datetime'''''''''3''''.''''''''''''''8'''''''''''''''''''''''''''">
              <a:rPr lang="en-US" sz="800" smtClean="0">
                <a:solidFill>
                  <a:schemeClr val="tx1"/>
                </a:solidFill>
                <a:latin typeface="Arial"/>
                <a:cs typeface="Arial"/>
                <a:sym typeface="Arial"/>
              </a:rPr>
              <a:pPr/>
              <a:t>3.8</a:t>
            </a:fld>
            <a:endParaRPr lang="en-US" sz="800" dirty="0">
              <a:solidFill>
                <a:schemeClr val="tx1"/>
              </a:solidFill>
              <a:latin typeface="Arial"/>
              <a:cs typeface="Arial"/>
              <a:sym typeface="Arial"/>
            </a:endParaRPr>
          </a:p>
        </p:txBody>
      </p:sp>
      <p:sp>
        <p:nvSpPr>
          <p:cNvPr id="48" name="Text Placeholder 3"/>
          <p:cNvSpPr>
            <a:spLocks noGrp="1"/>
          </p:cNvSpPr>
          <p:nvPr>
            <p:custDataLst>
              <p:tags r:id="rId47"/>
            </p:custDataLst>
          </p:nvPr>
        </p:nvSpPr>
        <p:spPr bwMode="auto">
          <a:xfrm>
            <a:off x="690563" y="5480050"/>
            <a:ext cx="230188" cy="3048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153988" indent="-153988" algn="l" rtl="0" eaLnBrk="1" fontAlgn="base" hangingPunct="1">
              <a:spcBef>
                <a:spcPct val="20000"/>
              </a:spcBef>
              <a:spcAft>
                <a:spcPct val="0"/>
              </a:spcAft>
              <a:defRPr sz="1600">
                <a:solidFill>
                  <a:schemeClr val="tx2"/>
                </a:solidFill>
                <a:latin typeface="+mn-lt"/>
                <a:ea typeface="+mn-ea"/>
                <a:cs typeface="+mn-cs"/>
              </a:defRPr>
            </a:lvl1pPr>
            <a:lvl2pPr marL="461963" indent="-231775" algn="l" rtl="0" eaLnBrk="1" fontAlgn="base" hangingPunct="1">
              <a:lnSpc>
                <a:spcPct val="120000"/>
              </a:lnSpc>
              <a:spcBef>
                <a:spcPct val="20000"/>
              </a:spcBef>
              <a:spcAft>
                <a:spcPct val="0"/>
              </a:spcAft>
              <a:buClr>
                <a:schemeClr val="tx1"/>
              </a:buClr>
              <a:buFont typeface="Wingdings" pitchFamily="2" charset="2"/>
              <a:buChar char="§"/>
              <a:defRPr sz="1400">
                <a:solidFill>
                  <a:schemeClr val="tx2"/>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200">
                <a:solidFill>
                  <a:schemeClr val="tx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tx2"/>
                </a:solidFill>
                <a:latin typeface="Arial" charset="0"/>
                <a:ea typeface="+mn-ea"/>
                <a:cs typeface="+mn-cs"/>
              </a:defRPr>
            </a:lvl4pPr>
            <a:lvl5pPr marL="857250" indent="-115888" algn="l" rtl="0" eaLnBrk="1" fontAlgn="base" hangingPunct="1">
              <a:spcBef>
                <a:spcPct val="20000"/>
              </a:spcBef>
              <a:spcAft>
                <a:spcPct val="0"/>
              </a:spcAft>
              <a:buClr>
                <a:schemeClr val="tx1"/>
              </a:buClr>
              <a:defRPr sz="800">
                <a:solidFill>
                  <a:schemeClr val="tx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0" indent="0" algn="ctr">
              <a:lnSpc>
                <a:spcPct val="100000"/>
              </a:lnSpc>
              <a:spcBef>
                <a:spcPct val="0"/>
              </a:spcBef>
            </a:pPr>
            <a:fld id="{CA36E94D-4AF8-4E53-B9CD-B12C577819C3}" type="datetime'''''''''''F''''''eb ''''''&#10;''''’''1''''''''''''''''''''''4'''">
              <a:rPr lang="en-US" sz="1000">
                <a:solidFill>
                  <a:schemeClr val="tx1"/>
                </a:solidFill>
                <a:latin typeface="Arial"/>
                <a:cs typeface="Arial"/>
                <a:sym typeface="Arial"/>
              </a:rPr>
              <a:pPr/>
              <a:t>Feb 
’14</a:t>
            </a:fld>
            <a:endParaRPr lang="en-US" sz="1000" dirty="0">
              <a:solidFill>
                <a:schemeClr val="tx1"/>
              </a:solidFill>
              <a:latin typeface="Arial"/>
              <a:cs typeface="Arial"/>
              <a:sym typeface="Arial"/>
            </a:endParaRPr>
          </a:p>
        </p:txBody>
      </p:sp>
      <p:sp>
        <p:nvSpPr>
          <p:cNvPr id="49" name="Text Placeholder 14"/>
          <p:cNvSpPr>
            <a:spLocks noGrp="1"/>
          </p:cNvSpPr>
          <p:nvPr>
            <p:custDataLst>
              <p:tags r:id="rId48"/>
            </p:custDataLst>
          </p:nvPr>
        </p:nvSpPr>
        <p:spPr bwMode="gray">
          <a:xfrm>
            <a:off x="712788" y="2662238"/>
            <a:ext cx="184150" cy="122238"/>
          </a:xfrm>
          <a:prstGeom prst="rect">
            <a:avLst/>
          </a:prstGeom>
          <a:noFill/>
          <a:extLst>
            <a:ext uri="{909E8E84-426E-40DD-AFC4-6F175D3DCCD1}">
              <a14:hiddenFill xmlns:a14="http://schemas.microsoft.com/office/drawing/2010/main">
                <a:solidFill>
                  <a:scrgbClr r="0" g="0" b="0"/>
                </a:solidFill>
              </a14:hiddenFill>
            </a:ext>
          </a:extLst>
        </p:spPr>
        <p:txBody>
          <a:bodyPr wrap="none" lIns="20638" tIns="0" rIns="20638" bIns="0" numCol="1" spcCol="0" anchor="b" anchorCtr="0">
            <a:noAutofit/>
          </a:bodyPr>
          <a:lstStyle>
            <a:lvl1pPr marL="153988" indent="-153988" algn="l" rtl="0" eaLnBrk="1" fontAlgn="base" hangingPunct="1">
              <a:spcBef>
                <a:spcPct val="20000"/>
              </a:spcBef>
              <a:spcAft>
                <a:spcPct val="0"/>
              </a:spcAft>
              <a:defRPr sz="1600">
                <a:solidFill>
                  <a:schemeClr val="tx2"/>
                </a:solidFill>
                <a:latin typeface="+mn-lt"/>
                <a:ea typeface="+mn-ea"/>
                <a:cs typeface="+mn-cs"/>
              </a:defRPr>
            </a:lvl1pPr>
            <a:lvl2pPr marL="461963" indent="-231775" algn="l" rtl="0" eaLnBrk="1" fontAlgn="base" hangingPunct="1">
              <a:lnSpc>
                <a:spcPct val="120000"/>
              </a:lnSpc>
              <a:spcBef>
                <a:spcPct val="20000"/>
              </a:spcBef>
              <a:spcAft>
                <a:spcPct val="0"/>
              </a:spcAft>
              <a:buClr>
                <a:schemeClr val="tx1"/>
              </a:buClr>
              <a:buFont typeface="Wingdings" pitchFamily="2" charset="2"/>
              <a:buChar char="§"/>
              <a:defRPr sz="1400">
                <a:solidFill>
                  <a:schemeClr val="tx2"/>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200">
                <a:solidFill>
                  <a:schemeClr val="tx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tx2"/>
                </a:solidFill>
                <a:latin typeface="Arial" charset="0"/>
                <a:ea typeface="+mn-ea"/>
                <a:cs typeface="+mn-cs"/>
              </a:defRPr>
            </a:lvl4pPr>
            <a:lvl5pPr marL="857250" indent="-115888" algn="l" rtl="0" eaLnBrk="1" fontAlgn="base" hangingPunct="1">
              <a:spcBef>
                <a:spcPct val="20000"/>
              </a:spcBef>
              <a:spcAft>
                <a:spcPct val="0"/>
              </a:spcAft>
              <a:buClr>
                <a:schemeClr val="tx1"/>
              </a:buClr>
              <a:defRPr sz="800">
                <a:solidFill>
                  <a:schemeClr val="tx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0" indent="0" algn="ctr">
              <a:lnSpc>
                <a:spcPct val="100000"/>
              </a:lnSpc>
              <a:spcBef>
                <a:spcPct val="0"/>
              </a:spcBef>
            </a:pPr>
            <a:fld id="{F1367172-A4D4-4606-834F-63000BB058B5}" type="datetime'''''''''''5''.''''''3'''''''''''''''''''''''''''">
              <a:rPr lang="en-US" sz="800" smtClean="0">
                <a:solidFill>
                  <a:schemeClr val="tx1"/>
                </a:solidFill>
                <a:latin typeface="Arial"/>
                <a:cs typeface="Arial"/>
                <a:sym typeface="Arial"/>
              </a:rPr>
              <a:pPr/>
              <a:t>5.3</a:t>
            </a:fld>
            <a:endParaRPr lang="en-US" sz="800" dirty="0">
              <a:solidFill>
                <a:schemeClr val="tx1"/>
              </a:solidFill>
              <a:latin typeface="Arial"/>
              <a:cs typeface="Arial"/>
              <a:sym typeface="Arial"/>
            </a:endParaRPr>
          </a:p>
        </p:txBody>
      </p:sp>
      <p:sp>
        <p:nvSpPr>
          <p:cNvPr id="95" name="Text Placeholder 22"/>
          <p:cNvSpPr>
            <a:spLocks noGrp="1"/>
          </p:cNvSpPr>
          <p:nvPr>
            <p:custDataLst>
              <p:tags r:id="rId49"/>
            </p:custDataLst>
          </p:nvPr>
        </p:nvSpPr>
        <p:spPr bwMode="gray">
          <a:xfrm>
            <a:off x="7537450" y="4233863"/>
            <a:ext cx="184150" cy="122238"/>
          </a:xfrm>
          <a:prstGeom prst="rect">
            <a:avLst/>
          </a:prstGeom>
          <a:noFill/>
          <a:extLst>
            <a:ext uri="{909E8E84-426E-40DD-AFC4-6F175D3DCCD1}">
              <a14:hiddenFill xmlns:a14="http://schemas.microsoft.com/office/drawing/2010/main">
                <a:solidFill>
                  <a:scrgbClr r="0" g="0" b="0"/>
                </a:solidFill>
              </a14:hiddenFill>
            </a:ext>
          </a:extLst>
        </p:spPr>
        <p:txBody>
          <a:bodyPr wrap="none" lIns="20638" tIns="0" rIns="20638" bIns="0" numCol="1" spcCol="0" anchor="b"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755D2057-8F7F-4824-BA3B-5044F547246C}" type="datetime'''2''''.''1'''''''">
              <a:rPr lang="en-US" sz="800">
                <a:latin typeface="Arial"/>
                <a:cs typeface="Arial"/>
                <a:sym typeface="Arial"/>
              </a:rPr>
              <a:pPr/>
              <a:t>2.1</a:t>
            </a:fld>
            <a:endParaRPr lang="en-US" sz="800" dirty="0">
              <a:latin typeface="Arial"/>
              <a:cs typeface="Arial"/>
              <a:sym typeface="Arial"/>
            </a:endParaRPr>
          </a:p>
        </p:txBody>
      </p:sp>
      <p:sp>
        <p:nvSpPr>
          <p:cNvPr id="74" name="Text Placeholder 5"/>
          <p:cNvSpPr>
            <a:spLocks noGrp="1"/>
          </p:cNvSpPr>
          <p:nvPr>
            <p:custDataLst>
              <p:tags r:id="rId50"/>
            </p:custDataLst>
          </p:nvPr>
        </p:nvSpPr>
        <p:spPr bwMode="auto">
          <a:xfrm>
            <a:off x="7200900" y="5480050"/>
            <a:ext cx="238125" cy="3048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D189E190-1FF7-4F23-8D97-A54BDE7E6D44}" type="datetime'''''''''''''N''''''''''''o''''''''''''''v'''''' ''''’''''''15'">
              <a:rPr lang="en-US" sz="1000">
                <a:latin typeface="Arial"/>
                <a:cs typeface="Arial"/>
                <a:sym typeface="Arial"/>
              </a:rPr>
              <a:pPr/>
              <a:t>Nov ’15</a:t>
            </a:fld>
            <a:endParaRPr lang="en-US" sz="1000" dirty="0">
              <a:latin typeface="Arial"/>
              <a:cs typeface="Arial"/>
              <a:sym typeface="Arial"/>
            </a:endParaRPr>
          </a:p>
        </p:txBody>
      </p:sp>
      <p:sp>
        <p:nvSpPr>
          <p:cNvPr id="94" name="Text Placeholder 21"/>
          <p:cNvSpPr>
            <a:spLocks noGrp="1"/>
          </p:cNvSpPr>
          <p:nvPr>
            <p:custDataLst>
              <p:tags r:id="rId51"/>
            </p:custDataLst>
          </p:nvPr>
        </p:nvSpPr>
        <p:spPr bwMode="gray">
          <a:xfrm>
            <a:off x="7227888" y="4233863"/>
            <a:ext cx="184150" cy="122238"/>
          </a:xfrm>
          <a:prstGeom prst="rect">
            <a:avLst/>
          </a:prstGeom>
          <a:noFill/>
          <a:extLst>
            <a:ext uri="{909E8E84-426E-40DD-AFC4-6F175D3DCCD1}">
              <a14:hiddenFill xmlns:a14="http://schemas.microsoft.com/office/drawing/2010/main">
                <a:solidFill>
                  <a:scrgbClr r="0" g="0" b="0"/>
                </a:solidFill>
              </a14:hiddenFill>
            </a:ext>
          </a:extLst>
        </p:spPr>
        <p:txBody>
          <a:bodyPr wrap="none" lIns="20638" tIns="0" rIns="20638" bIns="0" numCol="1" spcCol="0" anchor="b"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C88904DE-3733-4B1F-BEC6-9E56E941DC22}" type="datetime'''''''''''''2''''''''''''.''1'''''''''''''''''">
              <a:rPr lang="en-US" sz="800">
                <a:latin typeface="Arial"/>
                <a:cs typeface="Arial"/>
                <a:sym typeface="Arial"/>
              </a:rPr>
              <a:pPr/>
              <a:t>2.1</a:t>
            </a:fld>
            <a:endParaRPr lang="en-US" sz="800" dirty="0">
              <a:latin typeface="Arial"/>
              <a:cs typeface="Arial"/>
              <a:sym typeface="Arial"/>
            </a:endParaRPr>
          </a:p>
        </p:txBody>
      </p:sp>
      <p:sp>
        <p:nvSpPr>
          <p:cNvPr id="73" name="Text Placeholder 4"/>
          <p:cNvSpPr>
            <a:spLocks noGrp="1"/>
          </p:cNvSpPr>
          <p:nvPr>
            <p:custDataLst>
              <p:tags r:id="rId52"/>
            </p:custDataLst>
          </p:nvPr>
        </p:nvSpPr>
        <p:spPr bwMode="auto">
          <a:xfrm>
            <a:off x="6902450" y="5480050"/>
            <a:ext cx="215900" cy="3048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392C27E7-CD8E-4812-A0E8-043F16441069}" type="datetime'O''''''c''''''''''t ’15'''''''''''' '''''''''''''''''''">
              <a:rPr lang="en-US" sz="1000">
                <a:latin typeface="Arial"/>
                <a:cs typeface="Arial"/>
                <a:sym typeface="Arial"/>
              </a:rPr>
              <a:pPr/>
              <a:t>Oct ’15 </a:t>
            </a:fld>
            <a:endParaRPr lang="en-US" sz="1000" dirty="0">
              <a:latin typeface="Arial"/>
              <a:cs typeface="Arial"/>
              <a:sym typeface="Arial"/>
            </a:endParaRPr>
          </a:p>
        </p:txBody>
      </p:sp>
      <p:sp>
        <p:nvSpPr>
          <p:cNvPr id="93" name="Text Placeholder 20"/>
          <p:cNvSpPr>
            <a:spLocks noGrp="1"/>
          </p:cNvSpPr>
          <p:nvPr>
            <p:custDataLst>
              <p:tags r:id="rId53"/>
            </p:custDataLst>
          </p:nvPr>
        </p:nvSpPr>
        <p:spPr bwMode="gray">
          <a:xfrm>
            <a:off x="6918325" y="4271963"/>
            <a:ext cx="184150" cy="122238"/>
          </a:xfrm>
          <a:prstGeom prst="rect">
            <a:avLst/>
          </a:prstGeom>
          <a:noFill/>
          <a:extLst>
            <a:ext uri="{909E8E84-426E-40DD-AFC4-6F175D3DCCD1}">
              <a14:hiddenFill xmlns:a14="http://schemas.microsoft.com/office/drawing/2010/main">
                <a:solidFill>
                  <a:scrgbClr r="0" g="0" b="0"/>
                </a:solidFill>
              </a14:hiddenFill>
            </a:ext>
          </a:extLst>
        </p:spPr>
        <p:txBody>
          <a:bodyPr wrap="none" lIns="20638" tIns="0" rIns="20638" bIns="0" numCol="1" spcCol="0" anchor="b"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3FB7E824-A8C4-4823-8481-76B8894F2DE8}" type="datetime'''''''''2''''''''''''''''''''''''''''''''''''''''.''''0'''''">
              <a:rPr lang="en-US" sz="800">
                <a:latin typeface="Arial"/>
                <a:cs typeface="Arial"/>
                <a:sym typeface="Arial"/>
              </a:rPr>
              <a:pPr/>
              <a:t>2.0</a:t>
            </a:fld>
            <a:endParaRPr lang="en-US" sz="800" dirty="0">
              <a:latin typeface="Arial"/>
              <a:cs typeface="Arial"/>
              <a:sym typeface="Arial"/>
            </a:endParaRPr>
          </a:p>
        </p:txBody>
      </p:sp>
      <p:sp>
        <p:nvSpPr>
          <p:cNvPr id="72" name="Text Placeholder 3"/>
          <p:cNvSpPr>
            <a:spLocks noGrp="1"/>
          </p:cNvSpPr>
          <p:nvPr>
            <p:custDataLst>
              <p:tags r:id="rId54"/>
            </p:custDataLst>
          </p:nvPr>
        </p:nvSpPr>
        <p:spPr bwMode="auto">
          <a:xfrm>
            <a:off x="6583363" y="5480050"/>
            <a:ext cx="236538" cy="3048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E44897F9-DE7F-4E3A-9168-3AF55565B5BC}" type="datetime'''''''S''''''''''''''''''''''''''e''p'''''''' ’''''1''''''5'">
              <a:rPr lang="en-US" sz="1000">
                <a:latin typeface="Arial"/>
                <a:cs typeface="Arial"/>
                <a:sym typeface="Arial"/>
              </a:rPr>
              <a:pPr/>
              <a:t>Sep ’15</a:t>
            </a:fld>
            <a:endParaRPr lang="en-US" sz="1000" dirty="0">
              <a:latin typeface="Arial"/>
              <a:cs typeface="Arial"/>
              <a:sym typeface="Arial"/>
            </a:endParaRPr>
          </a:p>
        </p:txBody>
      </p:sp>
      <p:sp>
        <p:nvSpPr>
          <p:cNvPr id="92" name="Text Placeholder 19"/>
          <p:cNvSpPr>
            <a:spLocks noGrp="1"/>
          </p:cNvSpPr>
          <p:nvPr>
            <p:custDataLst>
              <p:tags r:id="rId55"/>
            </p:custDataLst>
          </p:nvPr>
        </p:nvSpPr>
        <p:spPr bwMode="gray">
          <a:xfrm>
            <a:off x="6608763" y="4233863"/>
            <a:ext cx="184150" cy="122238"/>
          </a:xfrm>
          <a:prstGeom prst="rect">
            <a:avLst/>
          </a:prstGeom>
          <a:noFill/>
          <a:extLst>
            <a:ext uri="{909E8E84-426E-40DD-AFC4-6F175D3DCCD1}">
              <a14:hiddenFill xmlns:a14="http://schemas.microsoft.com/office/drawing/2010/main">
                <a:solidFill>
                  <a:scrgbClr r="0" g="0" b="0"/>
                </a:solidFill>
              </a14:hiddenFill>
            </a:ext>
          </a:extLst>
        </p:spPr>
        <p:txBody>
          <a:bodyPr wrap="none" lIns="20638" tIns="0" rIns="20638" bIns="0" numCol="1" spcCol="0" anchor="b"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E3C7A0F6-6B25-4035-8CC6-8553A238E9FF}" type="datetime'''''''''''''''2''''''''''''''''''''''''''''.''1'''''''''''''''">
              <a:rPr lang="en-US" sz="800">
                <a:latin typeface="Arial"/>
                <a:cs typeface="Arial"/>
                <a:sym typeface="Arial"/>
              </a:rPr>
              <a:pPr/>
              <a:t>2.1</a:t>
            </a:fld>
            <a:endParaRPr lang="en-US" sz="800" dirty="0">
              <a:latin typeface="Arial"/>
              <a:cs typeface="Arial"/>
              <a:sym typeface="Arial"/>
            </a:endParaRPr>
          </a:p>
        </p:txBody>
      </p:sp>
      <p:sp>
        <p:nvSpPr>
          <p:cNvPr id="78" name="Text Placeholder 11"/>
          <p:cNvSpPr>
            <a:spLocks noGrp="1"/>
          </p:cNvSpPr>
          <p:nvPr>
            <p:custDataLst>
              <p:tags r:id="rId56"/>
            </p:custDataLst>
          </p:nvPr>
        </p:nvSpPr>
        <p:spPr bwMode="auto">
          <a:xfrm>
            <a:off x="8442325" y="5480050"/>
            <a:ext cx="231775" cy="3048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720DCB2E-90D6-4A98-A0CD-7D134247D323}" type="datetime'Ma''''''r'''''' ''''''''''''’''''''''''''''1''''''6'''''''''''">
              <a:rPr lang="en-US" sz="1000">
                <a:latin typeface="Arial"/>
                <a:cs typeface="Arial"/>
                <a:sym typeface="Arial"/>
              </a:rPr>
              <a:pPr/>
              <a:t>Mar ’16</a:t>
            </a:fld>
            <a:endParaRPr lang="en-US" sz="1000" dirty="0">
              <a:latin typeface="Arial"/>
              <a:cs typeface="Arial"/>
              <a:sym typeface="Arial"/>
            </a:endParaRPr>
          </a:p>
        </p:txBody>
      </p:sp>
      <p:sp>
        <p:nvSpPr>
          <p:cNvPr id="35" name="Text Placeholder 38"/>
          <p:cNvSpPr>
            <a:spLocks noGrp="1"/>
          </p:cNvSpPr>
          <p:nvPr>
            <p:custDataLst>
              <p:tags r:id="rId57"/>
            </p:custDataLst>
          </p:nvPr>
        </p:nvSpPr>
        <p:spPr bwMode="gray">
          <a:xfrm>
            <a:off x="2884488" y="3995738"/>
            <a:ext cx="184150" cy="122238"/>
          </a:xfrm>
          <a:prstGeom prst="rect">
            <a:avLst/>
          </a:prstGeom>
          <a:noFill/>
          <a:extLst>
            <a:ext uri="{909E8E84-426E-40DD-AFC4-6F175D3DCCD1}">
              <a14:hiddenFill xmlns:a14="http://schemas.microsoft.com/office/drawing/2010/main">
                <a:solidFill>
                  <a:scrgbClr r="0" g="0" b="0"/>
                </a:solidFill>
              </a14:hiddenFill>
            </a:ext>
          </a:extLst>
        </p:spPr>
        <p:txBody>
          <a:bodyPr wrap="none" lIns="20638" tIns="0" rIns="20638" bIns="0" numCol="1" spcCol="0" anchor="b" anchorCtr="0">
            <a:noAutofit/>
          </a:bodyPr>
          <a:lstStyle>
            <a:lvl1pPr marL="153988" indent="-153988" algn="l" rtl="0" eaLnBrk="1" fontAlgn="base" hangingPunct="1">
              <a:spcBef>
                <a:spcPct val="20000"/>
              </a:spcBef>
              <a:spcAft>
                <a:spcPct val="0"/>
              </a:spcAft>
              <a:defRPr sz="1600">
                <a:solidFill>
                  <a:schemeClr val="tx2"/>
                </a:solidFill>
                <a:latin typeface="+mn-lt"/>
                <a:ea typeface="+mn-ea"/>
                <a:cs typeface="+mn-cs"/>
              </a:defRPr>
            </a:lvl1pPr>
            <a:lvl2pPr marL="461963" indent="-231775" algn="l" rtl="0" eaLnBrk="1" fontAlgn="base" hangingPunct="1">
              <a:lnSpc>
                <a:spcPct val="120000"/>
              </a:lnSpc>
              <a:spcBef>
                <a:spcPct val="20000"/>
              </a:spcBef>
              <a:spcAft>
                <a:spcPct val="0"/>
              </a:spcAft>
              <a:buClr>
                <a:schemeClr val="tx1"/>
              </a:buClr>
              <a:buFont typeface="Wingdings" pitchFamily="2" charset="2"/>
              <a:buChar char="§"/>
              <a:defRPr sz="1400">
                <a:solidFill>
                  <a:schemeClr val="tx2"/>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200">
                <a:solidFill>
                  <a:schemeClr val="tx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tx2"/>
                </a:solidFill>
                <a:latin typeface="Arial" charset="0"/>
                <a:ea typeface="+mn-ea"/>
                <a:cs typeface="+mn-cs"/>
              </a:defRPr>
            </a:lvl4pPr>
            <a:lvl5pPr marL="857250" indent="-115888" algn="l" rtl="0" eaLnBrk="1" fontAlgn="base" hangingPunct="1">
              <a:spcBef>
                <a:spcPct val="20000"/>
              </a:spcBef>
              <a:spcAft>
                <a:spcPct val="0"/>
              </a:spcAft>
              <a:buClr>
                <a:schemeClr val="tx1"/>
              </a:buClr>
              <a:defRPr sz="800">
                <a:solidFill>
                  <a:schemeClr val="tx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0" indent="0" algn="ctr">
              <a:lnSpc>
                <a:spcPct val="100000"/>
              </a:lnSpc>
              <a:spcBef>
                <a:spcPct val="0"/>
              </a:spcBef>
            </a:pPr>
            <a:fld id="{9E28472F-B712-4299-B07E-C41A09FF17D3}" type="datetime'2''''''''''''''.''''''''5'''''''''''">
              <a:rPr lang="en-US" sz="800" smtClean="0">
                <a:solidFill>
                  <a:schemeClr val="tx1"/>
                </a:solidFill>
                <a:latin typeface="Arial"/>
                <a:cs typeface="Arial"/>
                <a:sym typeface="Arial"/>
              </a:rPr>
              <a:pPr/>
              <a:t>2.5</a:t>
            </a:fld>
            <a:endParaRPr lang="en-US" sz="800" dirty="0">
              <a:solidFill>
                <a:schemeClr val="tx1"/>
              </a:solidFill>
              <a:latin typeface="Arial"/>
              <a:ea typeface="ＭＳ Ｐゴシック"/>
              <a:cs typeface="Arial"/>
              <a:sym typeface="Arial"/>
            </a:endParaRPr>
          </a:p>
        </p:txBody>
      </p:sp>
      <p:sp>
        <p:nvSpPr>
          <p:cNvPr id="98" name="Text Placeholder 25"/>
          <p:cNvSpPr>
            <a:spLocks noGrp="1"/>
          </p:cNvSpPr>
          <p:nvPr>
            <p:custDataLst>
              <p:tags r:id="rId58"/>
            </p:custDataLst>
          </p:nvPr>
        </p:nvSpPr>
        <p:spPr bwMode="gray">
          <a:xfrm>
            <a:off x="8466138" y="3976688"/>
            <a:ext cx="184150" cy="122238"/>
          </a:xfrm>
          <a:prstGeom prst="rect">
            <a:avLst/>
          </a:prstGeom>
          <a:noFill/>
          <a:extLst>
            <a:ext uri="{909E8E84-426E-40DD-AFC4-6F175D3DCCD1}">
              <a14:hiddenFill xmlns:a14="http://schemas.microsoft.com/office/drawing/2010/main">
                <a:solidFill>
                  <a:scrgbClr r="0" g="0" b="0"/>
                </a:solidFill>
              </a14:hiddenFill>
            </a:ext>
          </a:extLst>
        </p:spPr>
        <p:txBody>
          <a:bodyPr wrap="none" lIns="20638" tIns="0" rIns="20638" bIns="0" numCol="1" spcCol="0" anchor="b"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02A3B6A1-9AF0-462C-A2C7-E5E2B60AFDA1}" type="datetime'''''2''''''''''''''.''''''''''6'''''''''''''''''''''''''">
              <a:rPr lang="en-US" sz="800">
                <a:latin typeface="Arial"/>
                <a:cs typeface="Arial"/>
                <a:sym typeface="Arial"/>
              </a:rPr>
              <a:pPr/>
              <a:t>2.6</a:t>
            </a:fld>
            <a:endParaRPr lang="en-US" sz="800" dirty="0">
              <a:latin typeface="Arial"/>
              <a:cs typeface="Arial"/>
              <a:sym typeface="Arial"/>
            </a:endParaRPr>
          </a:p>
        </p:txBody>
      </p:sp>
      <p:sp>
        <p:nvSpPr>
          <p:cNvPr id="77" name="Text Placeholder 10"/>
          <p:cNvSpPr>
            <a:spLocks noGrp="1"/>
          </p:cNvSpPr>
          <p:nvPr>
            <p:custDataLst>
              <p:tags r:id="rId59"/>
            </p:custDataLst>
          </p:nvPr>
        </p:nvSpPr>
        <p:spPr bwMode="auto">
          <a:xfrm>
            <a:off x="8134350" y="5480050"/>
            <a:ext cx="230188" cy="3048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FFAC5043-5F17-4332-929A-849B15AA0355}" type="datetime'''''F''''''''''''e''b'''' ''''''''''''''’''''''''1''''''6'''">
              <a:rPr lang="en-US" sz="1000">
                <a:latin typeface="Arial"/>
                <a:cs typeface="Arial"/>
                <a:sym typeface="Arial"/>
              </a:rPr>
              <a:pPr/>
              <a:t>Feb ’16</a:t>
            </a:fld>
            <a:endParaRPr lang="en-US" sz="1000" dirty="0">
              <a:latin typeface="Arial"/>
              <a:cs typeface="Arial"/>
              <a:sym typeface="Arial"/>
            </a:endParaRPr>
          </a:p>
        </p:txBody>
      </p:sp>
      <p:sp>
        <p:nvSpPr>
          <p:cNvPr id="97" name="Text Placeholder 24"/>
          <p:cNvSpPr>
            <a:spLocks noGrp="1"/>
          </p:cNvSpPr>
          <p:nvPr>
            <p:custDataLst>
              <p:tags r:id="rId60"/>
            </p:custDataLst>
          </p:nvPr>
        </p:nvSpPr>
        <p:spPr bwMode="gray">
          <a:xfrm>
            <a:off x="8156575" y="3986213"/>
            <a:ext cx="184150" cy="122238"/>
          </a:xfrm>
          <a:prstGeom prst="rect">
            <a:avLst/>
          </a:prstGeom>
          <a:noFill/>
          <a:extLst>
            <a:ext uri="{909E8E84-426E-40DD-AFC4-6F175D3DCCD1}">
              <a14:hiddenFill xmlns:a14="http://schemas.microsoft.com/office/drawing/2010/main">
                <a:solidFill>
                  <a:scrgbClr r="0" g="0" b="0"/>
                </a:solidFill>
              </a14:hiddenFill>
            </a:ext>
          </a:extLst>
        </p:spPr>
        <p:txBody>
          <a:bodyPr wrap="none" lIns="20638" tIns="0" rIns="20638" bIns="0" numCol="1" spcCol="0" anchor="b"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1066BA4F-8AE7-423E-A3DA-6C1A33BE0336}" type="datetime'''2''''''''''.''6'''''''''''''''''''''''''''''''''''''''''''">
              <a:rPr lang="en-US" sz="800">
                <a:latin typeface="Arial"/>
                <a:cs typeface="Arial"/>
                <a:sym typeface="Arial"/>
              </a:rPr>
              <a:pPr/>
              <a:t>2.6</a:t>
            </a:fld>
            <a:endParaRPr lang="en-US" sz="800" dirty="0">
              <a:latin typeface="Arial"/>
              <a:cs typeface="Arial"/>
              <a:sym typeface="Arial"/>
            </a:endParaRPr>
          </a:p>
        </p:txBody>
      </p:sp>
      <p:sp>
        <p:nvSpPr>
          <p:cNvPr id="76" name="Text Placeholder 9"/>
          <p:cNvSpPr>
            <a:spLocks noGrp="1"/>
          </p:cNvSpPr>
          <p:nvPr>
            <p:custDataLst>
              <p:tags r:id="rId61"/>
            </p:custDataLst>
          </p:nvPr>
        </p:nvSpPr>
        <p:spPr bwMode="auto">
          <a:xfrm>
            <a:off x="7831138" y="5480050"/>
            <a:ext cx="215900" cy="3048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B29202DB-57AC-4AA1-A826-BD26D92411A5}" type="datetime'''''''''''''''''''''J''''''''''''a''''''''''''''''''n ’1''6'">
              <a:rPr lang="en-US" sz="1000">
                <a:latin typeface="Arial"/>
                <a:cs typeface="Arial"/>
                <a:sym typeface="Arial"/>
              </a:rPr>
              <a:pPr/>
              <a:t>Jan ’16</a:t>
            </a:fld>
            <a:endParaRPr lang="en-US" sz="1000" dirty="0">
              <a:latin typeface="Arial"/>
              <a:cs typeface="Arial"/>
              <a:sym typeface="Arial"/>
            </a:endParaRPr>
          </a:p>
        </p:txBody>
      </p:sp>
      <p:sp>
        <p:nvSpPr>
          <p:cNvPr id="96" name="Text Placeholder 23"/>
          <p:cNvSpPr>
            <a:spLocks noGrp="1"/>
          </p:cNvSpPr>
          <p:nvPr>
            <p:custDataLst>
              <p:tags r:id="rId62"/>
            </p:custDataLst>
          </p:nvPr>
        </p:nvSpPr>
        <p:spPr bwMode="gray">
          <a:xfrm>
            <a:off x="7847013" y="4167188"/>
            <a:ext cx="184150" cy="122238"/>
          </a:xfrm>
          <a:prstGeom prst="rect">
            <a:avLst/>
          </a:prstGeom>
          <a:noFill/>
          <a:extLst>
            <a:ext uri="{909E8E84-426E-40DD-AFC4-6F175D3DCCD1}">
              <a14:hiddenFill xmlns:a14="http://schemas.microsoft.com/office/drawing/2010/main">
                <a:solidFill>
                  <a:scrgbClr r="0" g="0" b="0"/>
                </a:solidFill>
              </a14:hiddenFill>
            </a:ext>
          </a:extLst>
        </p:spPr>
        <p:txBody>
          <a:bodyPr wrap="none" lIns="20638" tIns="0" rIns="20638" bIns="0" numCol="1" spcCol="0" anchor="b"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B21A2FFD-E89B-4E35-8CEC-C5A48DA88363}" type="datetime'''''''''''2''''''''''''.''''2'''''''''''''''''''''''''">
              <a:rPr lang="en-US" sz="800">
                <a:latin typeface="Arial"/>
                <a:cs typeface="Arial"/>
                <a:sym typeface="Arial"/>
              </a:rPr>
              <a:pPr/>
              <a:t>2.2</a:t>
            </a:fld>
            <a:endParaRPr lang="en-US" sz="800" dirty="0">
              <a:latin typeface="Arial"/>
              <a:cs typeface="Arial"/>
              <a:sym typeface="Arial"/>
            </a:endParaRPr>
          </a:p>
        </p:txBody>
      </p:sp>
      <p:sp>
        <p:nvSpPr>
          <p:cNvPr id="75" name="Text Placeholder 7"/>
          <p:cNvSpPr>
            <a:spLocks noGrp="1"/>
          </p:cNvSpPr>
          <p:nvPr>
            <p:custDataLst>
              <p:tags r:id="rId63"/>
            </p:custDataLst>
          </p:nvPr>
        </p:nvSpPr>
        <p:spPr bwMode="auto">
          <a:xfrm>
            <a:off x="7510463" y="5480050"/>
            <a:ext cx="238125" cy="3048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9A7E4077-F4DF-4168-8B32-C7A4764E0B92}" type="datetime'''''''''''''D''''''e''''c'''' ''''''''’''1''''5'''''''''''">
              <a:rPr lang="en-US" sz="1000">
                <a:latin typeface="Arial"/>
                <a:cs typeface="Arial"/>
                <a:sym typeface="Arial"/>
              </a:rPr>
              <a:pPr/>
              <a:t>Dec ’15</a:t>
            </a:fld>
            <a:endParaRPr lang="en-US" sz="1000" dirty="0">
              <a:latin typeface="Arial"/>
              <a:cs typeface="Arial"/>
              <a:sym typeface="Arial"/>
            </a:endParaRPr>
          </a:p>
        </p:txBody>
      </p:sp>
      <p:sp>
        <p:nvSpPr>
          <p:cNvPr id="91" name="Text Placeholder 18"/>
          <p:cNvSpPr>
            <a:spLocks noGrp="1"/>
          </p:cNvSpPr>
          <p:nvPr>
            <p:custDataLst>
              <p:tags r:id="rId64"/>
            </p:custDataLst>
          </p:nvPr>
        </p:nvSpPr>
        <p:spPr bwMode="gray">
          <a:xfrm>
            <a:off x="6294438" y="4043363"/>
            <a:ext cx="184150" cy="122238"/>
          </a:xfrm>
          <a:prstGeom prst="rect">
            <a:avLst/>
          </a:prstGeom>
          <a:noFill/>
          <a:extLst>
            <a:ext uri="{909E8E84-426E-40DD-AFC4-6F175D3DCCD1}">
              <a14:hiddenFill xmlns:a14="http://schemas.microsoft.com/office/drawing/2010/main">
                <a:solidFill>
                  <a:scrgbClr r="0" g="0" b="0"/>
                </a:solidFill>
              </a14:hiddenFill>
            </a:ext>
          </a:extLst>
        </p:spPr>
        <p:txBody>
          <a:bodyPr wrap="none" lIns="20638" tIns="0" rIns="20638" bIns="0" numCol="1" spcCol="0" anchor="b"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0FC5F71A-77E8-4D50-9926-F9009E371670}" type="datetime'''''''''''''''2''''''''''''''.''''''5'''''''''">
              <a:rPr lang="en-US" sz="800">
                <a:latin typeface="Arial"/>
                <a:cs typeface="Arial"/>
                <a:sym typeface="Arial"/>
              </a:rPr>
              <a:pPr/>
              <a:t>2.5</a:t>
            </a:fld>
            <a:endParaRPr lang="en-US" sz="800" dirty="0">
              <a:latin typeface="Arial"/>
              <a:cs typeface="Arial"/>
              <a:sym typeface="Arial"/>
            </a:endParaRPr>
          </a:p>
        </p:txBody>
      </p:sp>
      <p:sp>
        <p:nvSpPr>
          <p:cNvPr id="58" name="TextBox 57"/>
          <p:cNvSpPr txBox="1"/>
          <p:nvPr/>
        </p:nvSpPr>
        <p:spPr>
          <a:xfrm>
            <a:off x="8766320" y="1833285"/>
            <a:ext cx="997078" cy="307777"/>
          </a:xfrm>
          <a:prstGeom prst="rect">
            <a:avLst/>
          </a:prstGeom>
          <a:noFill/>
        </p:spPr>
        <p:txBody>
          <a:bodyPr wrap="square" lIns="0" tIns="0" rIns="0" bIns="0" rtlCol="0">
            <a:spAutoFit/>
          </a:bodyPr>
          <a:lstStyle/>
          <a:p>
            <a:pPr algn="l">
              <a:lnSpc>
                <a:spcPct val="100000"/>
              </a:lnSpc>
            </a:pPr>
            <a:r>
              <a:rPr lang="en-US" b="1" dirty="0" smtClean="0">
                <a:solidFill>
                  <a:schemeClr val="accent1"/>
                </a:solidFill>
              </a:rPr>
              <a:t>Red limit</a:t>
            </a:r>
          </a:p>
          <a:p>
            <a:pPr algn="l">
              <a:lnSpc>
                <a:spcPct val="100000"/>
              </a:lnSpc>
            </a:pPr>
            <a:r>
              <a:rPr lang="en-US" b="1" dirty="0" smtClean="0">
                <a:solidFill>
                  <a:schemeClr val="accent1"/>
                </a:solidFill>
              </a:rPr>
              <a:t>$7.0M </a:t>
            </a:r>
          </a:p>
        </p:txBody>
      </p:sp>
      <p:cxnSp>
        <p:nvCxnSpPr>
          <p:cNvPr id="59" name="Straight Connector 58"/>
          <p:cNvCxnSpPr/>
          <p:nvPr/>
        </p:nvCxnSpPr>
        <p:spPr bwMode="auto">
          <a:xfrm flipH="1">
            <a:off x="658322" y="2001680"/>
            <a:ext cx="8046720" cy="0"/>
          </a:xfrm>
          <a:prstGeom prst="line">
            <a:avLst/>
          </a:prstGeom>
          <a:solidFill>
            <a:schemeClr val="accent1"/>
          </a:solidFill>
          <a:ln w="19050" cap="flat" cmpd="sng" algn="ctr">
            <a:solidFill>
              <a:schemeClr val="accent1"/>
            </a:solidFill>
            <a:prstDash val="solid"/>
            <a:round/>
            <a:headEnd type="none" w="med" len="med"/>
            <a:tailEnd type="none" w="med" len="med"/>
          </a:ln>
          <a:effectLst/>
        </p:spPr>
      </p:cxnSp>
      <p:sp>
        <p:nvSpPr>
          <p:cNvPr id="60" name="TextBox 59"/>
          <p:cNvSpPr txBox="1"/>
          <p:nvPr/>
        </p:nvSpPr>
        <p:spPr>
          <a:xfrm>
            <a:off x="8766320" y="2509937"/>
            <a:ext cx="531495" cy="307777"/>
          </a:xfrm>
          <a:prstGeom prst="rect">
            <a:avLst/>
          </a:prstGeom>
          <a:noFill/>
        </p:spPr>
        <p:txBody>
          <a:bodyPr wrap="square" lIns="0" tIns="0" rIns="0" bIns="0" rtlCol="0">
            <a:spAutoFit/>
          </a:bodyPr>
          <a:lstStyle/>
          <a:p>
            <a:pPr algn="l">
              <a:lnSpc>
                <a:spcPct val="100000"/>
              </a:lnSpc>
            </a:pPr>
            <a:r>
              <a:rPr lang="en-US" b="1" dirty="0" smtClean="0">
                <a:solidFill>
                  <a:srgbClr val="FFC000"/>
                </a:solidFill>
              </a:rPr>
              <a:t>Amber </a:t>
            </a:r>
            <a:endParaRPr lang="en-US" b="1" dirty="0">
              <a:solidFill>
                <a:srgbClr val="FFC000"/>
              </a:solidFill>
            </a:endParaRPr>
          </a:p>
          <a:p>
            <a:pPr algn="l">
              <a:lnSpc>
                <a:spcPct val="100000"/>
              </a:lnSpc>
            </a:pPr>
            <a:r>
              <a:rPr lang="en-US" b="1" dirty="0" smtClean="0">
                <a:solidFill>
                  <a:srgbClr val="FFC000"/>
                </a:solidFill>
              </a:rPr>
              <a:t>$5.4M </a:t>
            </a:r>
          </a:p>
        </p:txBody>
      </p:sp>
      <p:cxnSp>
        <p:nvCxnSpPr>
          <p:cNvPr id="61" name="Straight Connector 60"/>
          <p:cNvCxnSpPr/>
          <p:nvPr/>
        </p:nvCxnSpPr>
        <p:spPr bwMode="auto">
          <a:xfrm flipH="1">
            <a:off x="658322" y="2672557"/>
            <a:ext cx="8046720" cy="0"/>
          </a:xfrm>
          <a:prstGeom prst="line">
            <a:avLst/>
          </a:prstGeom>
          <a:solidFill>
            <a:schemeClr val="accent1"/>
          </a:solidFill>
          <a:ln w="19050" cap="flat" cmpd="sng" algn="ctr">
            <a:solidFill>
              <a:srgbClr val="FFC000"/>
            </a:solidFill>
            <a:prstDash val="solid"/>
            <a:round/>
            <a:headEnd type="none" w="med" len="med"/>
            <a:tailEnd type="none" w="med" len="med"/>
          </a:ln>
          <a:effectLst/>
        </p:spPr>
      </p:cxnSp>
      <p:grpSp>
        <p:nvGrpSpPr>
          <p:cNvPr id="79" name="Group 78"/>
          <p:cNvGrpSpPr/>
          <p:nvPr/>
        </p:nvGrpSpPr>
        <p:grpSpPr>
          <a:xfrm>
            <a:off x="443921" y="72184"/>
            <a:ext cx="3764090" cy="189008"/>
            <a:chOff x="403281" y="164517"/>
            <a:chExt cx="3764090" cy="189008"/>
          </a:xfrm>
        </p:grpSpPr>
        <p:sp>
          <p:nvSpPr>
            <p:cNvPr id="80" name="Text Box 75"/>
            <p:cNvSpPr txBox="1">
              <a:spLocks noChangeArrowheads="1"/>
            </p:cNvSpPr>
            <p:nvPr/>
          </p:nvSpPr>
          <p:spPr bwMode="gray">
            <a:xfrm>
              <a:off x="636148" y="166688"/>
              <a:ext cx="3531223" cy="184666"/>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none" lIns="0" tIns="0" rIns="0" bIns="0">
              <a:spAutoFit/>
            </a:bodyPr>
            <a:lstStyle/>
            <a:p>
              <a:pPr algn="l">
                <a:lnSpc>
                  <a:spcPct val="100000"/>
                </a:lnSpc>
              </a:pPr>
              <a:r>
                <a:rPr lang="en-US" sz="1200" dirty="0">
                  <a:solidFill>
                    <a:srgbClr val="FF0000"/>
                  </a:solidFill>
                </a:rPr>
                <a:t>Mark-to-market portfolio risk: </a:t>
              </a:r>
              <a:r>
                <a:rPr lang="en-US" sz="1200" dirty="0">
                  <a:solidFill>
                    <a:schemeClr val="accent1"/>
                  </a:solidFill>
                </a:rPr>
                <a:t>Calibration – </a:t>
              </a:r>
              <a:r>
                <a:rPr lang="en-US" sz="1200" dirty="0" err="1" smtClean="0">
                  <a:solidFill>
                    <a:srgbClr val="FF0000"/>
                  </a:solidFill>
                </a:rPr>
                <a:t>MtM</a:t>
              </a:r>
              <a:r>
                <a:rPr lang="en-US" sz="1200" dirty="0" smtClean="0">
                  <a:solidFill>
                    <a:srgbClr val="FF0000"/>
                  </a:solidFill>
                </a:rPr>
                <a:t> VaR</a:t>
              </a:r>
              <a:endParaRPr lang="en-US" sz="1200" dirty="0">
                <a:solidFill>
                  <a:srgbClr val="FF0000"/>
                </a:solidFill>
              </a:endParaRPr>
            </a:p>
          </p:txBody>
        </p:sp>
        <p:sp>
          <p:nvSpPr>
            <p:cNvPr id="81" name="Oval 80"/>
            <p:cNvSpPr/>
            <p:nvPr/>
          </p:nvSpPr>
          <p:spPr bwMode="auto">
            <a:xfrm>
              <a:off x="403281" y="164517"/>
              <a:ext cx="189008" cy="189008"/>
            </a:xfrm>
            <a:prstGeom prst="ellipse">
              <a:avLst/>
            </a:prstGeom>
            <a:solidFill>
              <a:srgbClr val="FF000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lang="en-US" b="1" dirty="0" smtClean="0">
                  <a:solidFill>
                    <a:schemeClr val="bg1"/>
                  </a:solidFill>
                  <a:latin typeface="Arial" panose="020B0604020202020204" pitchFamily="34" charset="0"/>
                  <a:ea typeface="ＭＳ Ｐゴシック" pitchFamily="-112" charset="-128"/>
                  <a:cs typeface="Arial" panose="020B0604020202020204" pitchFamily="34" charset="0"/>
                </a:rPr>
                <a:t>6</a:t>
              </a:r>
              <a:endParaRPr kumimoji="0" lang="en-US" b="1" i="0" u="none" strike="noStrike" cap="none" normalizeH="0" baseline="0" dirty="0">
                <a:ln>
                  <a:noFill/>
                </a:ln>
                <a:solidFill>
                  <a:schemeClr val="bg1"/>
                </a:solidFill>
                <a:effectLst/>
                <a:latin typeface="Arial" panose="020B0604020202020204" pitchFamily="34" charset="0"/>
                <a:ea typeface="ＭＳ Ｐゴシック" pitchFamily="-112" charset="-128"/>
                <a:cs typeface="Arial" panose="020B0604020202020204" pitchFamily="34" charset="0"/>
              </a:endParaRPr>
            </a:p>
          </p:txBody>
        </p:sp>
      </p:grpSp>
      <p:sp>
        <p:nvSpPr>
          <p:cNvPr id="82" name="Footnote"/>
          <p:cNvSpPr/>
          <p:nvPr/>
        </p:nvSpPr>
        <p:spPr bwMode="auto">
          <a:xfrm>
            <a:off x="1889851" y="6338685"/>
            <a:ext cx="6814003"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spAutoFit/>
          </a:bodyPr>
          <a:lstStyle/>
          <a:p>
            <a:pPr marL="0" lvl="1" algn="l">
              <a:lnSpc>
                <a:spcPct val="100000"/>
              </a:lnSpc>
              <a:spcBef>
                <a:spcPts val="0"/>
              </a:spcBef>
              <a:spcAft>
                <a:spcPts val="0"/>
              </a:spcAft>
            </a:pPr>
            <a:r>
              <a:rPr lang="en-US" sz="800" dirty="0">
                <a:sym typeface="Arial"/>
              </a:rPr>
              <a:t>Source: “2016 RAS non-CCAR-linked metrics - SBNA.xlsx</a:t>
            </a:r>
            <a:r>
              <a:rPr lang="en-US" sz="800" dirty="0" smtClean="0">
                <a:sym typeface="Arial"/>
              </a:rPr>
              <a:t>”; </a:t>
            </a:r>
            <a:r>
              <a:rPr lang="en-US" sz="800" dirty="0">
                <a:latin typeface="Arial" panose="020B0604020202020204" pitchFamily="34" charset="0"/>
                <a:cs typeface="Arial" panose="020B0604020202020204" pitchFamily="34" charset="0"/>
                <a:sym typeface="Arial"/>
              </a:rPr>
              <a:t>SHUSA RAS monthly reports (July 2015 – March 2016</a:t>
            </a:r>
            <a:r>
              <a:rPr lang="en-US" sz="800" dirty="0" smtClean="0">
                <a:latin typeface="Arial" panose="020B0604020202020204" pitchFamily="34" charset="0"/>
                <a:cs typeface="Arial" panose="020B0604020202020204" pitchFamily="34" charset="0"/>
                <a:sym typeface="Arial"/>
              </a:rPr>
              <a:t>)</a:t>
            </a:r>
            <a:endParaRPr lang="en-US" sz="800" dirty="0">
              <a:latin typeface="Arial" panose="020B0604020202020204" pitchFamily="34" charset="0"/>
              <a:cs typeface="Arial" panose="020B0604020202020204" pitchFamily="34" charset="0"/>
              <a:sym typeface="Arial"/>
            </a:endParaRPr>
          </a:p>
        </p:txBody>
      </p:sp>
    </p:spTree>
    <p:extLst>
      <p:ext uri="{BB962C8B-B14F-4D97-AF65-F5344CB8AC3E}">
        <p14:creationId xmlns:p14="http://schemas.microsoft.com/office/powerpoint/2010/main" val="34297379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GB" dirty="0">
                <a:solidFill>
                  <a:srgbClr val="FF0000"/>
                </a:solidFill>
              </a:rPr>
              <a:t>8</a:t>
            </a:r>
            <a:r>
              <a:rPr lang="en-GB" dirty="0" smtClean="0">
                <a:solidFill>
                  <a:srgbClr val="FF0000"/>
                </a:solidFill>
              </a:rPr>
              <a:t>.</a:t>
            </a:r>
            <a:r>
              <a:rPr lang="en-GB" dirty="0" smtClean="0"/>
              <a:t> Operational risk</a:t>
            </a:r>
            <a:endParaRPr lang="en-GB" b="0" dirty="0"/>
          </a:p>
        </p:txBody>
      </p:sp>
    </p:spTree>
    <p:extLst>
      <p:ext uri="{BB962C8B-B14F-4D97-AF65-F5344CB8AC3E}">
        <p14:creationId xmlns:p14="http://schemas.microsoft.com/office/powerpoint/2010/main" val="40799604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lstStyle/>
          <a:p>
            <a:r>
              <a:rPr lang="en-US" dirty="0" smtClean="0"/>
              <a:t>Limit overview: </a:t>
            </a:r>
            <a:r>
              <a:rPr lang="en-US" b="0" dirty="0" smtClean="0"/>
              <a:t>Operational risk</a:t>
            </a:r>
            <a:endParaRPr lang="en-GB" dirty="0"/>
          </a:p>
        </p:txBody>
      </p:sp>
      <p:sp>
        <p:nvSpPr>
          <p:cNvPr id="14" name="TextBox 13"/>
          <p:cNvSpPr txBox="1"/>
          <p:nvPr/>
        </p:nvSpPr>
        <p:spPr>
          <a:xfrm>
            <a:off x="1966867" y="1110099"/>
            <a:ext cx="2044149" cy="211468"/>
          </a:xfrm>
          <a:prstGeom prst="rect">
            <a:avLst/>
          </a:prstGeom>
          <a:noFill/>
        </p:spPr>
        <p:txBody>
          <a:bodyPr wrap="none" rtlCol="0">
            <a:spAutoFit/>
          </a:bodyPr>
          <a:lstStyle/>
          <a:p>
            <a:pPr eaLnBrk="1" hangingPunct="1">
              <a:lnSpc>
                <a:spcPct val="86000"/>
              </a:lnSpc>
            </a:pPr>
            <a:r>
              <a:rPr lang="en-US" sz="900" dirty="0" smtClean="0">
                <a:solidFill>
                  <a:srgbClr val="000000"/>
                </a:solidFill>
                <a:ea typeface="ＭＳ Ｐゴシック"/>
              </a:rPr>
              <a:t>* </a:t>
            </a:r>
            <a:r>
              <a:rPr lang="en-US" sz="900" dirty="0">
                <a:solidFill>
                  <a:srgbClr val="000000"/>
                </a:solidFill>
                <a:ea typeface="ＭＳ Ｐゴシック"/>
              </a:rPr>
              <a:t>R</a:t>
            </a:r>
            <a:r>
              <a:rPr lang="en-US" sz="900" dirty="0" smtClean="0">
                <a:solidFill>
                  <a:srgbClr val="000000"/>
                </a:solidFill>
                <a:ea typeface="ＭＳ Ｐゴシック"/>
              </a:rPr>
              <a:t>eported in Santander Group RAS</a:t>
            </a:r>
            <a:endParaRPr lang="en-US" sz="900" dirty="0">
              <a:solidFill>
                <a:srgbClr val="000000"/>
              </a:solidFill>
              <a:ea typeface="ＭＳ Ｐゴシック"/>
            </a:endParaRPr>
          </a:p>
        </p:txBody>
      </p:sp>
      <p:sp>
        <p:nvSpPr>
          <p:cNvPr id="15" name="TextBox 14"/>
          <p:cNvSpPr txBox="1"/>
          <p:nvPr/>
        </p:nvSpPr>
        <p:spPr>
          <a:xfrm>
            <a:off x="366713" y="1110099"/>
            <a:ext cx="639147" cy="211468"/>
          </a:xfrm>
          <a:prstGeom prst="rect">
            <a:avLst/>
          </a:prstGeom>
          <a:noFill/>
        </p:spPr>
        <p:txBody>
          <a:bodyPr wrap="square" rtlCol="0">
            <a:spAutoFit/>
          </a:bodyPr>
          <a:lstStyle/>
          <a:p>
            <a:r>
              <a:rPr lang="en-GB" sz="900" b="1" dirty="0" smtClean="0"/>
              <a:t>Legend</a:t>
            </a:r>
            <a:endParaRPr lang="en-GB" sz="900" b="1" dirty="0"/>
          </a:p>
        </p:txBody>
      </p:sp>
      <p:sp>
        <p:nvSpPr>
          <p:cNvPr id="16" name="TextBox 15"/>
          <p:cNvSpPr txBox="1"/>
          <p:nvPr/>
        </p:nvSpPr>
        <p:spPr>
          <a:xfrm>
            <a:off x="1054194" y="1110099"/>
            <a:ext cx="864339" cy="211468"/>
          </a:xfrm>
          <a:prstGeom prst="rect">
            <a:avLst/>
          </a:prstGeom>
          <a:noFill/>
        </p:spPr>
        <p:txBody>
          <a:bodyPr wrap="none" rtlCol="0">
            <a:spAutoFit/>
          </a:bodyPr>
          <a:lstStyle/>
          <a:p>
            <a:pPr eaLnBrk="1" hangingPunct="1">
              <a:lnSpc>
                <a:spcPct val="86000"/>
              </a:lnSpc>
            </a:pPr>
            <a:r>
              <a:rPr lang="en-US" sz="900" b="1" i="1" dirty="0" smtClean="0">
                <a:solidFill>
                  <a:srgbClr val="008AB3"/>
                </a:solidFill>
                <a:ea typeface="ＭＳ Ｐゴシック"/>
              </a:rPr>
              <a:t>New metrics</a:t>
            </a:r>
          </a:p>
        </p:txBody>
      </p:sp>
      <p:grpSp>
        <p:nvGrpSpPr>
          <p:cNvPr id="18" name="Group 17"/>
          <p:cNvGrpSpPr/>
          <p:nvPr/>
        </p:nvGrpSpPr>
        <p:grpSpPr>
          <a:xfrm>
            <a:off x="443921" y="72184"/>
            <a:ext cx="2364861" cy="189008"/>
            <a:chOff x="403281" y="164517"/>
            <a:chExt cx="2364861" cy="189008"/>
          </a:xfrm>
        </p:grpSpPr>
        <p:sp>
          <p:nvSpPr>
            <p:cNvPr id="19" name="Text Box 75"/>
            <p:cNvSpPr txBox="1">
              <a:spLocks noChangeArrowheads="1"/>
            </p:cNvSpPr>
            <p:nvPr/>
          </p:nvSpPr>
          <p:spPr bwMode="gray">
            <a:xfrm>
              <a:off x="636148" y="166688"/>
              <a:ext cx="2131994" cy="184666"/>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none" lIns="0" tIns="0" rIns="0" bIns="0">
              <a:spAutoFit/>
            </a:bodyPr>
            <a:lstStyle/>
            <a:p>
              <a:pPr algn="l">
                <a:lnSpc>
                  <a:spcPct val="100000"/>
                </a:lnSpc>
              </a:pPr>
              <a:r>
                <a:rPr lang="en-US" sz="1200" dirty="0">
                  <a:solidFill>
                    <a:srgbClr val="FF0000"/>
                  </a:solidFill>
                  <a:latin typeface="Arial" panose="020B0604020202020204" pitchFamily="34" charset="0"/>
                  <a:cs typeface="Arial" panose="020B0604020202020204" pitchFamily="34" charset="0"/>
                </a:rPr>
                <a:t>Operational risk: </a:t>
              </a:r>
              <a:r>
                <a:rPr lang="en-US" sz="1200" dirty="0" smtClean="0">
                  <a:solidFill>
                    <a:srgbClr val="FF0000"/>
                  </a:solidFill>
                  <a:latin typeface="Arial" panose="020B0604020202020204" pitchFamily="34" charset="0"/>
                  <a:cs typeface="Arial" panose="020B0604020202020204" pitchFamily="34" charset="0"/>
                </a:rPr>
                <a:t>Limit overview</a:t>
              </a:r>
              <a:endParaRPr lang="en-US" sz="1200" dirty="0">
                <a:solidFill>
                  <a:srgbClr val="FF0000"/>
                </a:solidFill>
                <a:latin typeface="Arial" panose="020B0604020202020204" pitchFamily="34" charset="0"/>
                <a:cs typeface="Arial" panose="020B0604020202020204" pitchFamily="34" charset="0"/>
              </a:endParaRPr>
            </a:p>
          </p:txBody>
        </p:sp>
        <p:sp>
          <p:nvSpPr>
            <p:cNvPr id="20" name="Oval 19"/>
            <p:cNvSpPr/>
            <p:nvPr/>
          </p:nvSpPr>
          <p:spPr bwMode="auto">
            <a:xfrm>
              <a:off x="403281" y="164517"/>
              <a:ext cx="189008" cy="189008"/>
            </a:xfrm>
            <a:prstGeom prst="ellipse">
              <a:avLst/>
            </a:prstGeom>
            <a:solidFill>
              <a:srgbClr val="FF000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lang="en-US" b="1" dirty="0">
                  <a:solidFill>
                    <a:schemeClr val="bg1"/>
                  </a:solidFill>
                  <a:latin typeface="Arial" panose="020B0604020202020204" pitchFamily="34" charset="0"/>
                  <a:ea typeface="ＭＳ Ｐゴシック" pitchFamily="-112" charset="-128"/>
                  <a:cs typeface="Arial" panose="020B0604020202020204" pitchFamily="34" charset="0"/>
                </a:rPr>
                <a:t>8</a:t>
              </a:r>
              <a:endParaRPr kumimoji="0" lang="en-US" b="1" i="0" u="none" strike="noStrike" cap="none" normalizeH="0" baseline="0" dirty="0">
                <a:ln>
                  <a:noFill/>
                </a:ln>
                <a:solidFill>
                  <a:schemeClr val="bg1"/>
                </a:solidFill>
                <a:effectLst/>
                <a:latin typeface="Arial" panose="020B0604020202020204" pitchFamily="34" charset="0"/>
                <a:ea typeface="ＭＳ Ｐゴシック" pitchFamily="-112" charset="-128"/>
                <a:cs typeface="Arial" panose="020B0604020202020204" pitchFamily="34" charset="0"/>
              </a:endParaRPr>
            </a:p>
          </p:txBody>
        </p:sp>
      </p:grpSp>
      <p:graphicFrame>
        <p:nvGraphicFramePr>
          <p:cNvPr id="13" name="Table 12"/>
          <p:cNvGraphicFramePr>
            <a:graphicFrameLocks noGrp="1"/>
          </p:cNvGraphicFramePr>
          <p:nvPr>
            <p:extLst>
              <p:ext uri="{D42A27DB-BD31-4B8C-83A1-F6EECF244321}">
                <p14:modId xmlns:p14="http://schemas.microsoft.com/office/powerpoint/2010/main" val="1389556031"/>
              </p:ext>
            </p:extLst>
          </p:nvPr>
        </p:nvGraphicFramePr>
        <p:xfrm>
          <a:off x="348434" y="1470025"/>
          <a:ext cx="8898757" cy="2731008"/>
        </p:xfrm>
        <a:graphic>
          <a:graphicData uri="http://schemas.openxmlformats.org/drawingml/2006/table">
            <a:tbl>
              <a:tblPr firstRow="1" bandRow="1">
                <a:tableStyleId>{2D5ABB26-0587-4C30-8999-92F81FD0307C}</a:tableStyleId>
              </a:tblPr>
              <a:tblGrid>
                <a:gridCol w="839235"/>
                <a:gridCol w="1313793"/>
                <a:gridCol w="704193"/>
                <a:gridCol w="868155"/>
                <a:gridCol w="868155"/>
                <a:gridCol w="868155"/>
                <a:gridCol w="868155"/>
                <a:gridCol w="868155"/>
                <a:gridCol w="1700761"/>
              </a:tblGrid>
              <a:tr h="0">
                <a:tc rowSpan="2">
                  <a:txBody>
                    <a:bodyPr/>
                    <a:lstStyle/>
                    <a:p>
                      <a:pPr marL="0" marR="0" indent="0" algn="l" defTabSz="457200" rtl="0" eaLnBrk="1" fontAlgn="auto" latinLnBrk="0" hangingPunct="1">
                        <a:lnSpc>
                          <a:spcPct val="100000"/>
                        </a:lnSpc>
                        <a:spcBef>
                          <a:spcPts val="200"/>
                        </a:spcBef>
                        <a:spcAft>
                          <a:spcPts val="200"/>
                        </a:spcAft>
                        <a:buClrTx/>
                        <a:buSzTx/>
                        <a:buFontTx/>
                        <a:buNone/>
                        <a:tabLst/>
                        <a:defRPr/>
                      </a:pPr>
                      <a:r>
                        <a:rPr lang="en-GB" sz="1000" b="1" dirty="0" smtClean="0">
                          <a:solidFill>
                            <a:srgbClr val="FF0000"/>
                          </a:solidFill>
                          <a:latin typeface="Arial" panose="020B0604020202020204" pitchFamily="34" charset="0"/>
                          <a:cs typeface="Arial" panose="020B0604020202020204" pitchFamily="34" charset="0"/>
                        </a:rPr>
                        <a:t>Risk type</a:t>
                      </a:r>
                    </a:p>
                  </a:txBody>
                  <a:tcPr marL="36576" marR="36576" marT="36576" marB="36576"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2">
                  <a:txBody>
                    <a:bodyPr/>
                    <a:lstStyle/>
                    <a:p>
                      <a:pPr>
                        <a:lnSpc>
                          <a:spcPct val="100000"/>
                        </a:lnSpc>
                        <a:spcBef>
                          <a:spcPts val="200"/>
                        </a:spcBef>
                        <a:spcAft>
                          <a:spcPts val="200"/>
                        </a:spcAft>
                      </a:pPr>
                      <a:r>
                        <a:rPr lang="en-GB" sz="1000" b="1" dirty="0" smtClean="0">
                          <a:solidFill>
                            <a:srgbClr val="FF0000"/>
                          </a:solidFill>
                          <a:latin typeface="Arial" panose="020B0604020202020204" pitchFamily="34" charset="0"/>
                          <a:cs typeface="Arial" panose="020B0604020202020204" pitchFamily="34" charset="0"/>
                        </a:rPr>
                        <a:t>Metric</a:t>
                      </a:r>
                      <a:endParaRPr lang="en-GB" sz="1000" b="1" dirty="0">
                        <a:solidFill>
                          <a:srgbClr val="FF0000"/>
                        </a:solidFill>
                        <a:latin typeface="Arial" panose="020B0604020202020204" pitchFamily="34" charset="0"/>
                        <a:cs typeface="Arial" panose="020B0604020202020204" pitchFamily="34" charset="0"/>
                      </a:endParaRPr>
                    </a:p>
                  </a:txBody>
                  <a:tcPr marL="36576" marR="36576" marT="36576" marB="36576"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2">
                  <a:txBody>
                    <a:bodyPr/>
                    <a:lstStyle/>
                    <a:p>
                      <a:pPr>
                        <a:lnSpc>
                          <a:spcPct val="100000"/>
                        </a:lnSpc>
                        <a:spcBef>
                          <a:spcPts val="200"/>
                        </a:spcBef>
                        <a:spcAft>
                          <a:spcPts val="200"/>
                        </a:spcAft>
                      </a:pPr>
                      <a:r>
                        <a:rPr lang="en-GB" sz="1000" b="1" dirty="0" smtClean="0">
                          <a:solidFill>
                            <a:srgbClr val="FF0000"/>
                          </a:solidFill>
                          <a:latin typeface="Arial" panose="020B0604020202020204" pitchFamily="34" charset="0"/>
                          <a:cs typeface="Arial" panose="020B0604020202020204" pitchFamily="34" charset="0"/>
                        </a:rPr>
                        <a:t>Entity</a:t>
                      </a:r>
                      <a:endParaRPr lang="en-GB" sz="1000" b="1" dirty="0">
                        <a:solidFill>
                          <a:srgbClr val="FF0000"/>
                        </a:solidFill>
                        <a:latin typeface="Arial" panose="020B0604020202020204" pitchFamily="34" charset="0"/>
                        <a:cs typeface="Arial" panose="020B0604020202020204" pitchFamily="34" charset="0"/>
                      </a:endParaRPr>
                    </a:p>
                  </a:txBody>
                  <a:tcPr marL="36576" marR="36576" marT="36576" marB="36576"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rowSpan="2">
                  <a:txBody>
                    <a:bodyPr/>
                    <a:lstStyle/>
                    <a:p>
                      <a:pPr algn="ctr">
                        <a:lnSpc>
                          <a:spcPct val="100000"/>
                        </a:lnSpc>
                        <a:spcBef>
                          <a:spcPts val="200"/>
                        </a:spcBef>
                        <a:spcAft>
                          <a:spcPts val="200"/>
                        </a:spcAft>
                      </a:pPr>
                      <a:r>
                        <a:rPr lang="en-GB" sz="1000" b="1" dirty="0" smtClean="0">
                          <a:solidFill>
                            <a:schemeClr val="tx1"/>
                          </a:solidFill>
                          <a:latin typeface="Arial" panose="020B0604020202020204" pitchFamily="34" charset="0"/>
                          <a:cs typeface="Arial" panose="020B0604020202020204" pitchFamily="34" charset="0"/>
                        </a:rPr>
                        <a:t>Mar 16</a:t>
                      </a:r>
                      <a:endParaRPr lang="en-GB" sz="1000" b="1" dirty="0">
                        <a:solidFill>
                          <a:schemeClr val="tx1"/>
                        </a:solidFill>
                        <a:latin typeface="Arial" panose="020B0604020202020204" pitchFamily="34" charset="0"/>
                        <a:cs typeface="Arial" panose="020B0604020202020204" pitchFamily="34" charset="0"/>
                      </a:endParaRPr>
                    </a:p>
                  </a:txBody>
                  <a:tcPr marL="36576" marR="36576" marT="36576" marB="36576"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gridSpan="2">
                  <a:txBody>
                    <a:bodyPr/>
                    <a:lstStyle/>
                    <a:p>
                      <a:pPr algn="ctr">
                        <a:lnSpc>
                          <a:spcPct val="100000"/>
                        </a:lnSpc>
                        <a:spcBef>
                          <a:spcPts val="200"/>
                        </a:spcBef>
                        <a:spcAft>
                          <a:spcPts val="200"/>
                        </a:spcAft>
                      </a:pPr>
                      <a:r>
                        <a:rPr lang="en-GB" sz="1000" b="1" dirty="0" smtClean="0">
                          <a:solidFill>
                            <a:schemeClr val="tx1"/>
                          </a:solidFill>
                          <a:latin typeface="Arial" panose="020B0604020202020204" pitchFamily="34" charset="0"/>
                          <a:cs typeface="Arial" panose="020B0604020202020204" pitchFamily="34" charset="0"/>
                        </a:rPr>
                        <a:t>Amber trigger</a:t>
                      </a:r>
                      <a:endParaRPr lang="en-GB" sz="1000" b="1" dirty="0">
                        <a:solidFill>
                          <a:schemeClr val="tx1"/>
                        </a:solidFill>
                        <a:latin typeface="Arial" panose="020B0604020202020204" pitchFamily="34" charset="0"/>
                        <a:cs typeface="Arial" panose="020B0604020202020204" pitchFamily="34" charset="0"/>
                      </a:endParaRPr>
                    </a:p>
                  </a:txBody>
                  <a:tcPr marL="36576" marR="36576" marT="36576" marB="36576"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hMerge="1">
                  <a:txBody>
                    <a:bodyPr/>
                    <a:lstStyle/>
                    <a:p>
                      <a:endParaRPr lang="en-GB" sz="1000" b="1" dirty="0">
                        <a:solidFill>
                          <a:schemeClr val="tx1"/>
                        </a:solidFill>
                        <a:latin typeface="Arial" panose="020B0604020202020204" pitchFamily="34" charset="0"/>
                        <a:cs typeface="Arial" panose="020B0604020202020204" pitchFamily="34" charset="0"/>
                      </a:endParaRPr>
                    </a:p>
                  </a:txBody>
                  <a:tcPr marL="45720" marR="45720">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solidFill>
                      <a:schemeClr val="bg1">
                        <a:lumMod val="85000"/>
                      </a:schemeClr>
                    </a:solidFill>
                  </a:tcPr>
                </a:tc>
                <a:tc gridSpan="2">
                  <a:txBody>
                    <a:bodyPr/>
                    <a:lstStyle/>
                    <a:p>
                      <a:pPr algn="ctr">
                        <a:lnSpc>
                          <a:spcPct val="100000"/>
                        </a:lnSpc>
                        <a:spcBef>
                          <a:spcPts val="200"/>
                        </a:spcBef>
                        <a:spcAft>
                          <a:spcPts val="200"/>
                        </a:spcAft>
                      </a:pPr>
                      <a:r>
                        <a:rPr lang="en-GB" sz="1000" b="1" dirty="0" smtClean="0">
                          <a:solidFill>
                            <a:schemeClr val="bg1"/>
                          </a:solidFill>
                          <a:latin typeface="Arial" panose="020B0604020202020204" pitchFamily="34" charset="0"/>
                          <a:cs typeface="Arial" panose="020B0604020202020204" pitchFamily="34" charset="0"/>
                        </a:rPr>
                        <a:t>Red</a:t>
                      </a:r>
                      <a:r>
                        <a:rPr lang="en-GB" sz="1000" b="1" baseline="0" dirty="0" smtClean="0">
                          <a:solidFill>
                            <a:schemeClr val="bg1"/>
                          </a:solidFill>
                          <a:latin typeface="Arial" panose="020B0604020202020204" pitchFamily="34" charset="0"/>
                          <a:cs typeface="Arial" panose="020B0604020202020204" pitchFamily="34" charset="0"/>
                        </a:rPr>
                        <a:t> limits</a:t>
                      </a:r>
                      <a:endParaRPr lang="en-GB" sz="1000" b="1" dirty="0">
                        <a:solidFill>
                          <a:schemeClr val="bg1"/>
                        </a:solidFill>
                        <a:latin typeface="Arial" panose="020B0604020202020204" pitchFamily="34" charset="0"/>
                        <a:cs typeface="Arial" panose="020B0604020202020204" pitchFamily="34" charset="0"/>
                      </a:endParaRPr>
                    </a:p>
                  </a:txBody>
                  <a:tcPr marL="36576" marR="36576" marT="36576" marB="36576"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hMerge="1">
                  <a:txBody>
                    <a:bodyPr/>
                    <a:lstStyle/>
                    <a:p>
                      <a:endParaRPr lang="en-GB" sz="1000" b="1" dirty="0">
                        <a:solidFill>
                          <a:schemeClr val="tx1"/>
                        </a:solidFill>
                        <a:latin typeface="Arial" panose="020B0604020202020204" pitchFamily="34" charset="0"/>
                        <a:cs typeface="Arial" panose="020B0604020202020204" pitchFamily="34" charset="0"/>
                      </a:endParaRPr>
                    </a:p>
                  </a:txBody>
                  <a:tcPr marL="45720" marR="45720">
                    <a:lnL w="19050" cap="flat" cmpd="sng" algn="ctr">
                      <a:noFill/>
                      <a:prstDash val="solid"/>
                      <a:round/>
                      <a:headEnd type="none" w="med" len="med"/>
                      <a:tailEnd type="none" w="med" len="med"/>
                    </a:lnL>
                    <a:lnR w="19050" cap="flat" cmpd="sng" algn="ctr">
                      <a:noFill/>
                      <a:prstDash val="sysDash"/>
                      <a:round/>
                      <a:headEnd type="none" w="med" len="med"/>
                      <a:tailEnd type="none" w="med" len="med"/>
                    </a:lnR>
                    <a:lnT w="1905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solidFill>
                      <a:schemeClr val="bg1">
                        <a:lumMod val="85000"/>
                      </a:schemeClr>
                    </a:solidFill>
                  </a:tcPr>
                </a:tc>
                <a:tc rowSpan="2">
                  <a:txBody>
                    <a:bodyPr/>
                    <a:lstStyle/>
                    <a:p>
                      <a:pPr marL="0" marR="0" indent="0" algn="l" defTabSz="457200" rtl="0" eaLnBrk="1" fontAlgn="auto" latinLnBrk="0" hangingPunct="1">
                        <a:lnSpc>
                          <a:spcPct val="100000"/>
                        </a:lnSpc>
                        <a:spcBef>
                          <a:spcPts val="200"/>
                        </a:spcBef>
                        <a:spcAft>
                          <a:spcPts val="200"/>
                        </a:spcAft>
                        <a:buClrTx/>
                        <a:buSzTx/>
                        <a:buFontTx/>
                        <a:buNone/>
                        <a:tabLst/>
                        <a:defRPr/>
                      </a:pPr>
                      <a:r>
                        <a:rPr lang="en-GB" sz="1000" b="1" dirty="0" smtClean="0">
                          <a:solidFill>
                            <a:srgbClr val="FF0000"/>
                          </a:solidFill>
                          <a:latin typeface="Arial" panose="020B0604020202020204" pitchFamily="34" charset="0"/>
                          <a:cs typeface="Arial" panose="020B0604020202020204" pitchFamily="34" charset="0"/>
                        </a:rPr>
                        <a:t>Justification</a:t>
                      </a:r>
                      <a:r>
                        <a:rPr lang="en-GB" sz="1000" b="1" baseline="0" dirty="0" smtClean="0">
                          <a:solidFill>
                            <a:srgbClr val="FF0000"/>
                          </a:solidFill>
                          <a:latin typeface="Arial" panose="020B0604020202020204" pitchFamily="34" charset="0"/>
                          <a:cs typeface="Arial" panose="020B0604020202020204" pitchFamily="34" charset="0"/>
                        </a:rPr>
                        <a:t> for changes</a:t>
                      </a:r>
                      <a:endParaRPr lang="en-GB" sz="1000" b="1" dirty="0" smtClean="0">
                        <a:solidFill>
                          <a:srgbClr val="FF0000"/>
                        </a:solidFill>
                        <a:latin typeface="Arial" panose="020B0604020202020204" pitchFamily="34" charset="0"/>
                        <a:cs typeface="Arial" panose="020B0604020202020204" pitchFamily="34" charset="0"/>
                      </a:endParaRPr>
                    </a:p>
                  </a:txBody>
                  <a:tcPr marL="36576" marR="36576" marT="36576" marB="36576"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0">
                <a:tc vMerge="1">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GB" sz="1000" b="1" dirty="0" smtClean="0">
                        <a:solidFill>
                          <a:srgbClr val="FF0000"/>
                        </a:solidFill>
                        <a:latin typeface="Arial" panose="020B0604020202020204" pitchFamily="34" charset="0"/>
                        <a:cs typeface="Arial" panose="020B0604020202020204" pitchFamily="34" charset="0"/>
                      </a:endParaRPr>
                    </a:p>
                  </a:txBody>
                  <a:tcPr marL="45720" marR="45720">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solidFill>
                      <a:schemeClr val="bg1"/>
                    </a:solidFill>
                  </a:tcPr>
                </a:tc>
                <a:tc vMerge="1">
                  <a:txBody>
                    <a:bodyPr/>
                    <a:lstStyle/>
                    <a:p>
                      <a:endParaRPr lang="en-GB" sz="1000" b="1" dirty="0">
                        <a:solidFill>
                          <a:srgbClr val="FF0000"/>
                        </a:solidFill>
                        <a:latin typeface="Arial" panose="020B0604020202020204" pitchFamily="34" charset="0"/>
                        <a:cs typeface="Arial" panose="020B0604020202020204" pitchFamily="34" charset="0"/>
                      </a:endParaRPr>
                    </a:p>
                  </a:txBody>
                  <a:tcPr marL="45720" marR="45720">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solidFill>
                      <a:schemeClr val="bg1"/>
                    </a:solidFill>
                  </a:tcPr>
                </a:tc>
                <a:tc vMerge="1">
                  <a:txBody>
                    <a:bodyPr/>
                    <a:lstStyle/>
                    <a:p>
                      <a:endParaRPr lang="en-GB" sz="1000" b="1" dirty="0">
                        <a:solidFill>
                          <a:srgbClr val="FF0000"/>
                        </a:solidFill>
                        <a:latin typeface="Arial" panose="020B0604020202020204" pitchFamily="34" charset="0"/>
                        <a:cs typeface="Arial" panose="020B0604020202020204" pitchFamily="34" charset="0"/>
                      </a:endParaRPr>
                    </a:p>
                  </a:txBody>
                  <a:tcPr marL="45720" marR="45720">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tcPr>
                </a:tc>
                <a:tc vMerge="1">
                  <a:txBody>
                    <a:bodyPr/>
                    <a:lstStyle/>
                    <a:p>
                      <a:pPr algn="ctr"/>
                      <a:endParaRPr lang="en-GB" sz="1100" b="1" dirty="0">
                        <a:solidFill>
                          <a:schemeClr val="tx1"/>
                        </a:solidFill>
                        <a:latin typeface="Arial" panose="020B0604020202020204" pitchFamily="34" charset="0"/>
                        <a:cs typeface="Arial" panose="020B0604020202020204" pitchFamily="34" charset="0"/>
                      </a:endParaRPr>
                    </a:p>
                  </a:txBody>
                  <a:tcPr marL="48014" marR="48014">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solidFill>
                      <a:srgbClr val="FFC000"/>
                    </a:solidFill>
                  </a:tcPr>
                </a:tc>
                <a:tc>
                  <a:txBody>
                    <a:bodyPr/>
                    <a:lstStyle/>
                    <a:p>
                      <a:pPr algn="ctr">
                        <a:lnSpc>
                          <a:spcPct val="100000"/>
                        </a:lnSpc>
                        <a:spcBef>
                          <a:spcPts val="200"/>
                        </a:spcBef>
                        <a:spcAft>
                          <a:spcPts val="200"/>
                        </a:spcAft>
                      </a:pPr>
                      <a:r>
                        <a:rPr lang="en-GB" sz="1000" b="1" dirty="0" smtClean="0">
                          <a:solidFill>
                            <a:schemeClr val="tx1"/>
                          </a:solidFill>
                          <a:latin typeface="Arial" panose="020B0604020202020204" pitchFamily="34" charset="0"/>
                          <a:cs typeface="Arial" panose="020B0604020202020204" pitchFamily="34" charset="0"/>
                        </a:rPr>
                        <a:t>2016</a:t>
                      </a:r>
                      <a:endParaRPr lang="en-GB" sz="1000" b="1" dirty="0">
                        <a:solidFill>
                          <a:schemeClr val="tx1"/>
                        </a:solidFill>
                        <a:latin typeface="Arial" panose="020B0604020202020204" pitchFamily="34" charset="0"/>
                        <a:cs typeface="Arial" panose="020B0604020202020204" pitchFamily="34" charset="0"/>
                      </a:endParaRPr>
                    </a:p>
                  </a:txBody>
                  <a:tcPr marL="36576" marR="36576" marT="36576" marB="36576"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algn="ctr">
                        <a:lnSpc>
                          <a:spcPct val="100000"/>
                        </a:lnSpc>
                        <a:spcBef>
                          <a:spcPts val="200"/>
                        </a:spcBef>
                        <a:spcAft>
                          <a:spcPts val="200"/>
                        </a:spcAft>
                      </a:pPr>
                      <a:r>
                        <a:rPr lang="en-GB" sz="1000" b="1" dirty="0" smtClean="0">
                          <a:solidFill>
                            <a:schemeClr val="tx1"/>
                          </a:solidFill>
                          <a:latin typeface="Arial" panose="020B0604020202020204" pitchFamily="34" charset="0"/>
                          <a:cs typeface="Arial" panose="020B0604020202020204" pitchFamily="34" charset="0"/>
                        </a:rPr>
                        <a:t>2015</a:t>
                      </a:r>
                      <a:endParaRPr lang="en-GB" sz="1000" b="1" dirty="0">
                        <a:solidFill>
                          <a:schemeClr val="tx1"/>
                        </a:solidFill>
                        <a:latin typeface="Arial" panose="020B0604020202020204" pitchFamily="34" charset="0"/>
                        <a:cs typeface="Arial" panose="020B0604020202020204" pitchFamily="34" charset="0"/>
                      </a:endParaRPr>
                    </a:p>
                  </a:txBody>
                  <a:tcPr marL="36576" marR="36576" marT="36576" marB="36576"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lnSpc>
                          <a:spcPct val="100000"/>
                        </a:lnSpc>
                        <a:spcBef>
                          <a:spcPts val="200"/>
                        </a:spcBef>
                        <a:spcAft>
                          <a:spcPts val="200"/>
                        </a:spcAft>
                      </a:pPr>
                      <a:r>
                        <a:rPr lang="en-GB" sz="1000" b="1" dirty="0" smtClean="0">
                          <a:solidFill>
                            <a:schemeClr val="bg1"/>
                          </a:solidFill>
                          <a:latin typeface="Arial" panose="020B0604020202020204" pitchFamily="34" charset="0"/>
                          <a:cs typeface="Arial" panose="020B0604020202020204" pitchFamily="34" charset="0"/>
                        </a:rPr>
                        <a:t>2016</a:t>
                      </a:r>
                      <a:endParaRPr lang="en-GB" sz="1000" b="1" dirty="0">
                        <a:solidFill>
                          <a:schemeClr val="bg1"/>
                        </a:solidFill>
                        <a:latin typeface="Arial" panose="020B0604020202020204" pitchFamily="34" charset="0"/>
                        <a:cs typeface="Arial" panose="020B0604020202020204" pitchFamily="34" charset="0"/>
                      </a:endParaRPr>
                    </a:p>
                  </a:txBody>
                  <a:tcPr marL="36576" marR="36576" marT="36576" marB="36576"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algn="ctr">
                        <a:lnSpc>
                          <a:spcPct val="100000"/>
                        </a:lnSpc>
                        <a:spcBef>
                          <a:spcPts val="200"/>
                        </a:spcBef>
                        <a:spcAft>
                          <a:spcPts val="200"/>
                        </a:spcAft>
                      </a:pPr>
                      <a:r>
                        <a:rPr lang="en-GB" sz="1000" b="1" dirty="0" smtClean="0">
                          <a:solidFill>
                            <a:schemeClr val="tx1"/>
                          </a:solidFill>
                          <a:latin typeface="Arial" panose="020B0604020202020204" pitchFamily="34" charset="0"/>
                          <a:cs typeface="Arial" panose="020B0604020202020204" pitchFamily="34" charset="0"/>
                        </a:rPr>
                        <a:t>2015</a:t>
                      </a:r>
                      <a:endParaRPr lang="en-GB" sz="1000" b="1" dirty="0">
                        <a:solidFill>
                          <a:schemeClr val="tx1"/>
                        </a:solidFill>
                        <a:latin typeface="Arial" panose="020B0604020202020204" pitchFamily="34" charset="0"/>
                        <a:cs typeface="Arial" panose="020B0604020202020204" pitchFamily="34" charset="0"/>
                      </a:endParaRPr>
                    </a:p>
                  </a:txBody>
                  <a:tcPr marL="36576" marR="36576" marT="36576" marB="36576" anchor="ctr">
                    <a:lnL w="19050" cap="flat" cmpd="sng" algn="ctr">
                      <a:noFill/>
                      <a:prstDash val="solid"/>
                      <a:round/>
                      <a:headEnd type="none" w="med" len="med"/>
                      <a:tailEnd type="none" w="med" len="med"/>
                    </a:lnL>
                    <a:lnR w="19050" cap="flat" cmpd="sng" algn="ctr">
                      <a:noFill/>
                      <a:prstDash val="sysDash"/>
                      <a:round/>
                      <a:headEnd type="none" w="med" len="med"/>
                      <a:tailEnd type="none" w="med" len="med"/>
                    </a:lnR>
                    <a:lnT w="12700" cap="flat" cmpd="sng" algn="ctr">
                      <a:solidFill>
                        <a:schemeClr val="accent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vMerge="1">
                  <a:txBody>
                    <a:bodyPr/>
                    <a:lstStyle/>
                    <a:p>
                      <a:pPr algn="ctr">
                        <a:lnSpc>
                          <a:spcPct val="100000"/>
                        </a:lnSpc>
                        <a:spcBef>
                          <a:spcPts val="200"/>
                        </a:spcBef>
                        <a:spcAft>
                          <a:spcPts val="200"/>
                        </a:spcAft>
                      </a:pPr>
                      <a:endParaRPr lang="en-GB" sz="1050" b="1" dirty="0">
                        <a:solidFill>
                          <a:schemeClr val="tx1"/>
                        </a:solidFill>
                        <a:latin typeface="Arial" panose="020B0604020202020204" pitchFamily="34" charset="0"/>
                        <a:cs typeface="Arial" panose="020B0604020202020204" pitchFamily="34" charset="0"/>
                      </a:endParaRPr>
                    </a:p>
                  </a:txBody>
                  <a:tcPr marL="36576" marR="36576" marT="36576" marB="36576">
                    <a:lnL w="19050" cap="flat" cmpd="sng" algn="ctr">
                      <a:noFill/>
                      <a:prstDash val="solid"/>
                      <a:round/>
                      <a:headEnd type="none" w="med" len="med"/>
                      <a:tailEnd type="none" w="med" len="med"/>
                    </a:lnL>
                    <a:lnR w="19050" cap="flat" cmpd="sng" algn="ctr">
                      <a:noFill/>
                      <a:prstDash val="sysDash"/>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226178">
                <a:tc rowSpan="2">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000" b="1" dirty="0" smtClean="0">
                          <a:solidFill>
                            <a:schemeClr val="tx1"/>
                          </a:solidFill>
                          <a:latin typeface="Arial" panose="020B0604020202020204" pitchFamily="34" charset="0"/>
                          <a:cs typeface="Arial" panose="020B0604020202020204" pitchFamily="34" charset="0"/>
                        </a:rPr>
                        <a:t>Operational risk</a:t>
                      </a:r>
                    </a:p>
                  </a:txBody>
                  <a:tcPr marL="45720" marR="4572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000" u="none" strike="noStrike" dirty="0" smtClean="0">
                          <a:effectLst/>
                          <a:latin typeface="Arial" panose="020B0604020202020204" pitchFamily="34" charset="0"/>
                          <a:cs typeface="Arial" panose="020B0604020202020204" pitchFamily="34" charset="0"/>
                        </a:rPr>
                        <a:t>*Gross Operational</a:t>
                      </a:r>
                      <a:r>
                        <a:rPr lang="en-US" sz="1000" u="none" strike="noStrike" baseline="0" dirty="0" smtClean="0">
                          <a:effectLst/>
                          <a:latin typeface="Arial" panose="020B0604020202020204" pitchFamily="34" charset="0"/>
                          <a:cs typeface="Arial" panose="020B0604020202020204" pitchFamily="34" charset="0"/>
                        </a:rPr>
                        <a:t> Risk L</a:t>
                      </a:r>
                      <a:r>
                        <a:rPr lang="en-US" sz="1000" u="none" strike="noStrike" dirty="0" smtClean="0">
                          <a:effectLst/>
                          <a:latin typeface="Arial" panose="020B0604020202020204" pitchFamily="34" charset="0"/>
                          <a:cs typeface="Arial" panose="020B0604020202020204" pitchFamily="34" charset="0"/>
                        </a:rPr>
                        <a:t>osses </a:t>
                      </a:r>
                      <a:r>
                        <a:rPr lang="en-US" sz="1000" u="none" strike="noStrike" dirty="0">
                          <a:effectLst/>
                          <a:latin typeface="Arial" panose="020B0604020202020204" pitchFamily="34" charset="0"/>
                          <a:cs typeface="Arial" panose="020B0604020202020204" pitchFamily="34" charset="0"/>
                        </a:rPr>
                        <a:t>/ </a:t>
                      </a:r>
                      <a:r>
                        <a:rPr lang="en-US" sz="1000" u="none" strike="noStrike" dirty="0" smtClean="0">
                          <a:effectLst/>
                          <a:latin typeface="Arial" panose="020B0604020202020204" pitchFamily="34" charset="0"/>
                          <a:cs typeface="Arial" panose="020B0604020202020204" pitchFamily="34" charset="0"/>
                        </a:rPr>
                        <a:t>Net Revenue (Gross Margin)</a:t>
                      </a:r>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45720" marR="8381" marT="8381"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2"/>
                      </a:solidFill>
                      <a:prstDash val="solid"/>
                      <a:round/>
                      <a:headEnd type="none" w="med" len="med"/>
                      <a:tailEnd type="none" w="med" len="med"/>
                    </a:lnT>
                    <a:lnB w="12700" cap="flat" cmpd="sng" algn="ctr">
                      <a:solidFill>
                        <a:schemeClr val="bg2"/>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r>
                        <a:rPr lang="en-US" sz="1000" b="0" dirty="0" smtClean="0">
                          <a:latin typeface="Arial" panose="020B0604020202020204" pitchFamily="34" charset="0"/>
                          <a:cs typeface="Arial" panose="020B0604020202020204" pitchFamily="34" charset="0"/>
                        </a:rPr>
                        <a:t>SBNA</a:t>
                      </a:r>
                      <a:endParaRPr lang="en-US" sz="1000" b="0" dirty="0">
                        <a:latin typeface="Arial" panose="020B0604020202020204" pitchFamily="34" charset="0"/>
                        <a:cs typeface="Arial" panose="020B0604020202020204" pitchFamily="34" charset="0"/>
                      </a:endParaRPr>
                    </a:p>
                  </a:txBody>
                  <a:tcPr marL="45720" marR="4572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2"/>
                      </a:solidFill>
                      <a:prstDash val="solid"/>
                      <a:round/>
                      <a:headEnd type="none" w="med" len="med"/>
                      <a:tailEnd type="none" w="med" len="med"/>
                    </a:lnT>
                    <a:lnB w="12700" cap="flat" cmpd="sng" algn="ctr">
                      <a:solidFill>
                        <a:schemeClr val="bg2"/>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1000"/>
                        </a:lnSpc>
                      </a:pPr>
                      <a:r>
                        <a:rPr lang="en-US" sz="1000" dirty="0" smtClean="0">
                          <a:latin typeface="Arial" panose="020B0604020202020204" pitchFamily="34" charset="0"/>
                          <a:cs typeface="Arial" panose="020B0604020202020204" pitchFamily="34" charset="0"/>
                        </a:rPr>
                        <a:t>1.92%</a:t>
                      </a:r>
                    </a:p>
                  </a:txBody>
                  <a:tcPr marL="45720" marR="4572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2"/>
                      </a:solidFill>
                      <a:prstDash val="solid"/>
                      <a:round/>
                      <a:headEnd type="none" w="med" len="med"/>
                      <a:tailEnd type="none" w="med" len="med"/>
                    </a:lnT>
                    <a:lnB w="12700" cap="flat" cmpd="sng" algn="ctr">
                      <a:solidFill>
                        <a:schemeClr val="bg2"/>
                      </a:solidFill>
                      <a:prstDash val="sysDash"/>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a:lnSpc>
                          <a:spcPts val="1000"/>
                        </a:lnSpc>
                      </a:pPr>
                      <a:r>
                        <a:rPr lang="en-US" sz="1000" dirty="0" smtClean="0">
                          <a:latin typeface="Arial" panose="020B0604020202020204" pitchFamily="34" charset="0"/>
                          <a:cs typeface="Arial" panose="020B0604020202020204" pitchFamily="34" charset="0"/>
                        </a:rPr>
                        <a:t>&gt;=1.5%</a:t>
                      </a:r>
                      <a:endParaRPr lang="en-US" sz="1000" dirty="0">
                        <a:latin typeface="Arial" panose="020B0604020202020204" pitchFamily="34" charset="0"/>
                        <a:cs typeface="Arial" panose="020B0604020202020204" pitchFamily="34" charset="0"/>
                      </a:endParaRPr>
                    </a:p>
                  </a:txBody>
                  <a:tcPr marL="45720" marR="4572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2"/>
                      </a:solidFill>
                      <a:prstDash val="solid"/>
                      <a:round/>
                      <a:headEnd type="none" w="med" len="med"/>
                      <a:tailEnd type="none" w="med" len="med"/>
                    </a:lnT>
                    <a:lnB w="12700" cap="flat" cmpd="sng" algn="ctr">
                      <a:solidFill>
                        <a:schemeClr val="bg2"/>
                      </a:solidFill>
                      <a:prstDash val="sysDash"/>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marL="0" marR="0" indent="0" algn="ctr" defTabSz="457200" rtl="0" eaLnBrk="1" fontAlgn="auto" latinLnBrk="0" hangingPunct="1">
                        <a:lnSpc>
                          <a:spcPts val="1000"/>
                        </a:lnSpc>
                        <a:spcBef>
                          <a:spcPts val="0"/>
                        </a:spcBef>
                        <a:spcAft>
                          <a:spcPts val="0"/>
                        </a:spcAft>
                        <a:buClrTx/>
                        <a:buSzTx/>
                        <a:buFontTx/>
                        <a:buNone/>
                        <a:tabLst/>
                        <a:defRPr/>
                      </a:pPr>
                      <a:r>
                        <a:rPr lang="en-US" sz="1000" dirty="0" smtClean="0">
                          <a:latin typeface="Arial" panose="020B0604020202020204" pitchFamily="34" charset="0"/>
                          <a:cs typeface="Arial" panose="020B0604020202020204" pitchFamily="34" charset="0"/>
                        </a:rPr>
                        <a:t>3.0%</a:t>
                      </a:r>
                    </a:p>
                  </a:txBody>
                  <a:tcPr marL="45720" marR="4572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2"/>
                      </a:solidFill>
                      <a:prstDash val="solid"/>
                      <a:round/>
                      <a:headEnd type="none" w="med" len="med"/>
                      <a:tailEnd type="none" w="med" len="med"/>
                    </a:lnT>
                    <a:lnB w="12700" cap="flat" cmpd="sng" algn="ctr">
                      <a:solidFill>
                        <a:schemeClr val="bg2"/>
                      </a:solidFill>
                      <a:prstDash val="sysDash"/>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lnSpc>
                          <a:spcPts val="1000"/>
                        </a:lnSpc>
                      </a:pPr>
                      <a:r>
                        <a:rPr lang="en-US" sz="1000" dirty="0" smtClean="0">
                          <a:latin typeface="Arial" panose="020B0604020202020204" pitchFamily="34" charset="0"/>
                          <a:cs typeface="Arial" panose="020B0604020202020204" pitchFamily="34" charset="0"/>
                        </a:rPr>
                        <a:t>&gt;=2.0%</a:t>
                      </a:r>
                      <a:endParaRPr lang="en-US" sz="1000" dirty="0">
                        <a:latin typeface="Arial" panose="020B0604020202020204" pitchFamily="34" charset="0"/>
                        <a:cs typeface="Arial" panose="020B0604020202020204" pitchFamily="34" charset="0"/>
                      </a:endParaRPr>
                    </a:p>
                  </a:txBody>
                  <a:tcPr marL="45720" marR="4572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2"/>
                      </a:solidFill>
                      <a:prstDash val="solid"/>
                      <a:round/>
                      <a:headEnd type="none" w="med" len="med"/>
                      <a:tailEnd type="none" w="med" len="med"/>
                    </a:lnT>
                    <a:lnB w="12700" cap="flat" cmpd="sng" algn="ctr">
                      <a:solidFill>
                        <a:schemeClr val="bg2"/>
                      </a:solidFill>
                      <a:prstDash val="sysDash"/>
                      <a:round/>
                      <a:headEnd type="none" w="med" len="med"/>
                      <a:tailEnd type="none" w="med" len="med"/>
                    </a:lnB>
                    <a:lnTlToBr w="12700" cmpd="sng">
                      <a:noFill/>
                      <a:prstDash val="solid"/>
                    </a:lnTlToBr>
                    <a:lnBlToTr w="12700" cmpd="sng">
                      <a:noFill/>
                      <a:prstDash val="solid"/>
                    </a:lnBlToTr>
                    <a:solidFill>
                      <a:srgbClr val="FFCCCC"/>
                    </a:solidFill>
                  </a:tcPr>
                </a:tc>
                <a:tc>
                  <a:txBody>
                    <a:bodyPr/>
                    <a:lstStyle/>
                    <a:p>
                      <a:pPr marL="0" marR="0" indent="0" algn="ctr" defTabSz="457200" rtl="0" eaLnBrk="1" fontAlgn="auto" latinLnBrk="0" hangingPunct="1">
                        <a:lnSpc>
                          <a:spcPts val="1000"/>
                        </a:lnSpc>
                        <a:spcBef>
                          <a:spcPts val="0"/>
                        </a:spcBef>
                        <a:spcAft>
                          <a:spcPts val="0"/>
                        </a:spcAft>
                        <a:buClrTx/>
                        <a:buSzTx/>
                        <a:buFontTx/>
                        <a:buNone/>
                        <a:tabLst/>
                        <a:defRPr/>
                      </a:pPr>
                      <a:r>
                        <a:rPr lang="en-US" sz="1000" dirty="0" smtClean="0">
                          <a:latin typeface="Arial" panose="020B0604020202020204" pitchFamily="34" charset="0"/>
                          <a:cs typeface="Arial" panose="020B0604020202020204" pitchFamily="34" charset="0"/>
                        </a:rPr>
                        <a:t>5.0%</a:t>
                      </a:r>
                    </a:p>
                  </a:txBody>
                  <a:tcPr marL="45720" marR="45720" anchor="ctr">
                    <a:lnL w="19050" cap="flat" cmpd="sng" algn="ctr">
                      <a:noFill/>
                      <a:prstDash val="solid"/>
                      <a:round/>
                      <a:headEnd type="none" w="med" len="med"/>
                      <a:tailEnd type="none" w="med" len="med"/>
                    </a:lnL>
                    <a:lnR w="19050" cap="flat" cmpd="sng" algn="ctr">
                      <a:noFill/>
                      <a:prstDash val="sysDash"/>
                      <a:round/>
                      <a:headEnd type="none" w="med" len="med"/>
                      <a:tailEnd type="none" w="med" len="med"/>
                    </a:lnR>
                    <a:lnT w="19050" cap="flat" cmpd="sng" algn="ctr">
                      <a:solidFill>
                        <a:schemeClr val="bg2"/>
                      </a:solidFill>
                      <a:prstDash val="solid"/>
                      <a:round/>
                      <a:headEnd type="none" w="med" len="med"/>
                      <a:tailEnd type="none" w="med" len="med"/>
                    </a:lnT>
                    <a:lnB w="12700" cap="flat" cmpd="sng" algn="ctr">
                      <a:solidFill>
                        <a:schemeClr val="bg2"/>
                      </a:solidFill>
                      <a:prstDash val="sysDash"/>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indent="0" algn="l" defTabSz="457200" rtl="0" eaLnBrk="1" fontAlgn="auto" latinLnBrk="0" hangingPunct="1">
                        <a:lnSpc>
                          <a:spcPct val="100000"/>
                        </a:lnSpc>
                        <a:spcBef>
                          <a:spcPts val="200"/>
                        </a:spcBef>
                        <a:spcAft>
                          <a:spcPts val="200"/>
                        </a:spcAft>
                        <a:buClrTx/>
                        <a:buSzTx/>
                        <a:buFontTx/>
                        <a:buNone/>
                        <a:tabLst/>
                        <a:defRPr/>
                      </a:pPr>
                      <a:r>
                        <a:rPr lang="en-GB" sz="1000" b="0" dirty="0" smtClean="0">
                          <a:solidFill>
                            <a:schemeClr val="tx1"/>
                          </a:solidFill>
                          <a:latin typeface="Arial" panose="020B0604020202020204" pitchFamily="34" charset="0"/>
                          <a:cs typeface="Arial" panose="020B0604020202020204" pitchFamily="34" charset="0"/>
                        </a:rPr>
                        <a:t>Metric </a:t>
                      </a:r>
                      <a:r>
                        <a:rPr lang="en-GB" sz="1000" b="0" baseline="0" dirty="0" smtClean="0">
                          <a:solidFill>
                            <a:schemeClr val="tx1"/>
                          </a:solidFill>
                          <a:latin typeface="Arial" panose="020B0604020202020204" pitchFamily="34" charset="0"/>
                          <a:cs typeface="Arial" panose="020B0604020202020204" pitchFamily="34" charset="0"/>
                        </a:rPr>
                        <a:t>results and s</a:t>
                      </a:r>
                      <a:r>
                        <a:rPr lang="en-GB" sz="1000" b="0" dirty="0" smtClean="0">
                          <a:solidFill>
                            <a:schemeClr val="tx1"/>
                          </a:solidFill>
                          <a:latin typeface="Arial" panose="020B0604020202020204" pitchFamily="34" charset="0"/>
                          <a:cs typeface="Arial" panose="020B0604020202020204" pitchFamily="34" charset="0"/>
                        </a:rPr>
                        <a:t>upervisory </a:t>
                      </a:r>
                      <a:r>
                        <a:rPr lang="en-GB" sz="1000" b="0" baseline="0" dirty="0" smtClean="0">
                          <a:solidFill>
                            <a:schemeClr val="tx1"/>
                          </a:solidFill>
                          <a:latin typeface="Arial" panose="020B0604020202020204" pitchFamily="34" charset="0"/>
                          <a:cs typeface="Arial" panose="020B0604020202020204" pitchFamily="34" charset="0"/>
                        </a:rPr>
                        <a:t>feedback suggested last year’s limits were too high compared to industry standard; new limits set conservatively against historical performance</a:t>
                      </a:r>
                      <a:endParaRPr lang="en-GB" sz="1000" b="0" dirty="0" smtClean="0">
                        <a:solidFill>
                          <a:schemeClr val="tx1"/>
                        </a:solidFill>
                        <a:latin typeface="Arial" panose="020B0604020202020204" pitchFamily="34" charset="0"/>
                        <a:cs typeface="Arial" panose="020B0604020202020204" pitchFamily="34" charset="0"/>
                      </a:endParaRPr>
                    </a:p>
                  </a:txBody>
                  <a:tcPr marL="36576" marR="36576" marT="36576" marB="36576" anchor="ctr">
                    <a:lnL w="19050" cap="flat" cmpd="sng" algn="ctr">
                      <a:noFill/>
                      <a:prstDash val="solid"/>
                      <a:round/>
                      <a:headEnd type="none" w="med" len="med"/>
                      <a:tailEnd type="none" w="med" len="med"/>
                    </a:lnL>
                    <a:lnR w="19050" cap="flat" cmpd="sng" algn="ctr">
                      <a:noFill/>
                      <a:prstDash val="sysDash"/>
                      <a:round/>
                      <a:headEnd type="none" w="med" len="med"/>
                      <a:tailEnd type="none" w="med" len="med"/>
                    </a:lnR>
                    <a:lnT w="19050" cap="flat" cmpd="sng" algn="ctr">
                      <a:solidFill>
                        <a:schemeClr val="bg2"/>
                      </a:solidFill>
                      <a:prstDash val="solid"/>
                      <a:round/>
                      <a:headEnd type="none" w="med" len="med"/>
                      <a:tailEnd type="none" w="med" len="med"/>
                    </a:lnT>
                    <a:lnB w="12700" cap="flat" cmpd="sng" algn="ctr">
                      <a:solidFill>
                        <a:schemeClr val="bg2"/>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tr>
              <a:tr h="226178">
                <a:tc vMerge="1">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100" b="1" dirty="0" smtClean="0">
                        <a:solidFill>
                          <a:srgbClr val="FF0000"/>
                        </a:solidFill>
                        <a:latin typeface="Arial" panose="020B0604020202020204" pitchFamily="34" charset="0"/>
                        <a:cs typeface="Arial" panose="020B0604020202020204" pitchFamily="34" charset="0"/>
                      </a:endParaRPr>
                    </a:p>
                  </a:txBody>
                  <a:tcPr marL="45720" marR="4572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000" u="none" strike="noStrike" dirty="0" smtClean="0">
                          <a:effectLst/>
                          <a:latin typeface="Arial" panose="020B0604020202020204" pitchFamily="34" charset="0"/>
                          <a:cs typeface="Arial" panose="020B0604020202020204" pitchFamily="34" charset="0"/>
                        </a:rPr>
                        <a:t>Material</a:t>
                      </a:r>
                      <a:r>
                        <a:rPr lang="en-US" sz="1000" u="none" strike="noStrike" baseline="0" dirty="0" smtClean="0">
                          <a:effectLst/>
                          <a:latin typeface="Arial" panose="020B0604020202020204" pitchFamily="34" charset="0"/>
                          <a:cs typeface="Arial" panose="020B0604020202020204" pitchFamily="34" charset="0"/>
                        </a:rPr>
                        <a:t> Operational Risk </a:t>
                      </a:r>
                      <a:r>
                        <a:rPr lang="en-US" sz="1000" u="none" strike="noStrike" dirty="0" smtClean="0">
                          <a:effectLst/>
                          <a:latin typeface="Arial" panose="020B0604020202020204" pitchFamily="34" charset="0"/>
                          <a:cs typeface="Arial" panose="020B0604020202020204" pitchFamily="34" charset="0"/>
                        </a:rPr>
                        <a:t>events</a:t>
                      </a:r>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45720" marR="8381" marT="8381"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bg2"/>
                      </a:solidFill>
                      <a:prstDash val="sysDash"/>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000" b="0" dirty="0" smtClean="0">
                          <a:latin typeface="Arial" panose="020B0604020202020204" pitchFamily="34" charset="0"/>
                          <a:cs typeface="Arial" panose="020B0604020202020204" pitchFamily="34" charset="0"/>
                        </a:rPr>
                        <a:t>SBNA</a:t>
                      </a:r>
                      <a:endParaRPr lang="en-US" sz="1000" b="0" dirty="0">
                        <a:latin typeface="Arial" panose="020B0604020202020204" pitchFamily="34" charset="0"/>
                        <a:cs typeface="Arial" panose="020B0604020202020204" pitchFamily="34" charset="0"/>
                      </a:endParaRPr>
                    </a:p>
                  </a:txBody>
                  <a:tcPr marL="45720" marR="4572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bg2"/>
                      </a:solidFill>
                      <a:prstDash val="sysDash"/>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1000"/>
                        </a:lnSpc>
                      </a:pPr>
                      <a:r>
                        <a:rPr lang="en-US" sz="1000" dirty="0" smtClean="0">
                          <a:latin typeface="Arial" panose="020B0604020202020204" pitchFamily="34" charset="0"/>
                          <a:cs typeface="Arial" panose="020B0604020202020204" pitchFamily="34" charset="0"/>
                        </a:rPr>
                        <a:t>4</a:t>
                      </a:r>
                    </a:p>
                  </a:txBody>
                  <a:tcPr marL="45720" marR="4572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bg2"/>
                      </a:solidFill>
                      <a:prstDash val="sysDash"/>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a:lnSpc>
                          <a:spcPts val="1000"/>
                        </a:lnSpc>
                      </a:pPr>
                      <a:r>
                        <a:rPr lang="en-US" sz="1000" dirty="0" smtClean="0">
                          <a:latin typeface="Arial" panose="020B0604020202020204" pitchFamily="34" charset="0"/>
                          <a:cs typeface="Arial" panose="020B0604020202020204" pitchFamily="34" charset="0"/>
                        </a:rPr>
                        <a:t>&gt;3</a:t>
                      </a:r>
                      <a:endParaRPr lang="en-US" sz="1000" dirty="0">
                        <a:latin typeface="Arial" panose="020B0604020202020204" pitchFamily="34" charset="0"/>
                        <a:cs typeface="Arial" panose="020B0604020202020204" pitchFamily="34" charset="0"/>
                      </a:endParaRPr>
                    </a:p>
                  </a:txBody>
                  <a:tcPr marL="45720" marR="4572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bg2"/>
                      </a:solidFill>
                      <a:prstDash val="sysDash"/>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a:lnSpc>
                          <a:spcPts val="1000"/>
                        </a:lnSpc>
                      </a:pPr>
                      <a:r>
                        <a:rPr lang="en-US" sz="1000" dirty="0" smtClean="0">
                          <a:latin typeface="Arial" panose="020B0604020202020204" pitchFamily="34" charset="0"/>
                          <a:cs typeface="Arial" panose="020B0604020202020204" pitchFamily="34" charset="0"/>
                        </a:rPr>
                        <a:t>N/A</a:t>
                      </a:r>
                      <a:endParaRPr lang="en-US" sz="1000" dirty="0">
                        <a:latin typeface="Arial" panose="020B0604020202020204" pitchFamily="34" charset="0"/>
                        <a:cs typeface="Arial" panose="020B0604020202020204" pitchFamily="34" charset="0"/>
                      </a:endParaRPr>
                    </a:p>
                  </a:txBody>
                  <a:tcPr marL="45720" marR="4572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bg2"/>
                      </a:solidFill>
                      <a:prstDash val="sysDash"/>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lnSpc>
                          <a:spcPts val="1000"/>
                        </a:lnSpc>
                      </a:pPr>
                      <a:r>
                        <a:rPr lang="en-US" sz="1000" dirty="0" smtClean="0">
                          <a:latin typeface="Arial" panose="020B0604020202020204" pitchFamily="34" charset="0"/>
                          <a:cs typeface="Arial" panose="020B0604020202020204" pitchFamily="34" charset="0"/>
                        </a:rPr>
                        <a:t>&gt;4</a:t>
                      </a:r>
                      <a:endParaRPr lang="en-US" sz="1000" dirty="0">
                        <a:latin typeface="Arial" panose="020B0604020202020204" pitchFamily="34" charset="0"/>
                        <a:cs typeface="Arial" panose="020B0604020202020204" pitchFamily="34" charset="0"/>
                      </a:endParaRPr>
                    </a:p>
                  </a:txBody>
                  <a:tcPr marL="45720" marR="4572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bg2"/>
                      </a:solidFill>
                      <a:prstDash val="sysDash"/>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c>
                  <a:txBody>
                    <a:bodyPr/>
                    <a:lstStyle/>
                    <a:p>
                      <a:pPr algn="ctr">
                        <a:lnSpc>
                          <a:spcPts val="1000"/>
                        </a:lnSpc>
                      </a:pPr>
                      <a:r>
                        <a:rPr lang="en-US" sz="1000" dirty="0" smtClean="0">
                          <a:latin typeface="Arial" panose="020B0604020202020204" pitchFamily="34" charset="0"/>
                          <a:cs typeface="Arial" panose="020B0604020202020204" pitchFamily="34" charset="0"/>
                        </a:rPr>
                        <a:t>N/A</a:t>
                      </a:r>
                      <a:endParaRPr lang="en-US" sz="1000" dirty="0">
                        <a:latin typeface="Arial" panose="020B0604020202020204" pitchFamily="34" charset="0"/>
                        <a:cs typeface="Arial" panose="020B0604020202020204" pitchFamily="34" charset="0"/>
                      </a:endParaRPr>
                    </a:p>
                  </a:txBody>
                  <a:tcPr marL="45720" marR="45720" anchor="ctr">
                    <a:lnL w="19050" cap="flat" cmpd="sng" algn="ctr">
                      <a:noFill/>
                      <a:prstDash val="solid"/>
                      <a:round/>
                      <a:headEnd type="none" w="med" len="med"/>
                      <a:tailEnd type="none" w="med" len="med"/>
                    </a:lnL>
                    <a:lnR w="19050" cap="flat" cmpd="sng" algn="ctr">
                      <a:noFill/>
                      <a:prstDash val="sysDash"/>
                      <a:round/>
                      <a:headEnd type="none" w="med" len="med"/>
                      <a:tailEnd type="none" w="med" len="med"/>
                    </a:lnR>
                    <a:lnT w="12700" cap="flat" cmpd="sng" algn="ctr">
                      <a:solidFill>
                        <a:schemeClr val="bg2"/>
                      </a:solidFill>
                      <a:prstDash val="sysDash"/>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indent="0" algn="l" defTabSz="457200" rtl="0" eaLnBrk="1" fontAlgn="auto" latinLnBrk="0" hangingPunct="1">
                        <a:lnSpc>
                          <a:spcPct val="100000"/>
                        </a:lnSpc>
                        <a:spcBef>
                          <a:spcPts val="200"/>
                        </a:spcBef>
                        <a:spcAft>
                          <a:spcPts val="200"/>
                        </a:spcAft>
                        <a:buClrTx/>
                        <a:buSzTx/>
                        <a:buFontTx/>
                        <a:buNone/>
                        <a:tabLst/>
                        <a:defRPr/>
                      </a:pPr>
                      <a:r>
                        <a:rPr lang="en-US" sz="1000" b="0" i="0" kern="1200" dirty="0" smtClean="0">
                          <a:solidFill>
                            <a:sysClr val="windowText" lastClr="000000"/>
                          </a:solidFill>
                          <a:latin typeface="Arial" panose="020B0604020202020204" pitchFamily="34" charset="0"/>
                          <a:ea typeface="+mn-ea"/>
                          <a:cs typeface="Arial" panose="020B0604020202020204" pitchFamily="34" charset="0"/>
                        </a:rPr>
                        <a:t>Change</a:t>
                      </a:r>
                      <a:r>
                        <a:rPr lang="en-US" sz="1000" b="0" i="0" kern="1200" baseline="0" dirty="0" smtClean="0">
                          <a:solidFill>
                            <a:sysClr val="windowText" lastClr="000000"/>
                          </a:solidFill>
                          <a:latin typeface="Arial" panose="020B0604020202020204" pitchFamily="34" charset="0"/>
                          <a:ea typeface="+mn-ea"/>
                          <a:cs typeface="Arial" panose="020B0604020202020204" pitchFamily="34" charset="0"/>
                        </a:rPr>
                        <a:t> in metric definition to </a:t>
                      </a:r>
                      <a:r>
                        <a:rPr lang="en-GB" sz="1000" b="0" i="0" kern="1200" baseline="0" dirty="0" smtClean="0">
                          <a:solidFill>
                            <a:schemeClr val="tx1"/>
                          </a:solidFill>
                          <a:latin typeface="Arial" panose="020B0604020202020204" pitchFamily="34" charset="0"/>
                          <a:ea typeface="+mn-ea"/>
                          <a:cs typeface="Arial" panose="020B0604020202020204" pitchFamily="34" charset="0"/>
                        </a:rPr>
                        <a:t>a</a:t>
                      </a:r>
                      <a:r>
                        <a:rPr lang="en-GB" sz="1000" b="0" dirty="0" smtClean="0">
                          <a:solidFill>
                            <a:schemeClr val="tx1"/>
                          </a:solidFill>
                          <a:latin typeface="Arial" panose="020B0604020202020204" pitchFamily="34" charset="0"/>
                          <a:cs typeface="Arial" panose="020B0604020202020204" pitchFamily="34" charset="0"/>
                        </a:rPr>
                        <a:t>lign</a:t>
                      </a:r>
                      <a:r>
                        <a:rPr lang="en-GB" sz="1000" b="0" baseline="0" dirty="0" smtClean="0">
                          <a:solidFill>
                            <a:schemeClr val="tx1"/>
                          </a:solidFill>
                          <a:latin typeface="Arial" panose="020B0604020202020204" pitchFamily="34" charset="0"/>
                          <a:cs typeface="Arial" panose="020B0604020202020204" pitchFamily="34" charset="0"/>
                        </a:rPr>
                        <a:t> </a:t>
                      </a:r>
                      <a:r>
                        <a:rPr lang="en-GB" sz="1000" b="0" dirty="0" smtClean="0">
                          <a:solidFill>
                            <a:schemeClr val="tx1"/>
                          </a:solidFill>
                          <a:latin typeface="Arial" panose="020B0604020202020204" pitchFamily="34" charset="0"/>
                          <a:cs typeface="Arial" panose="020B0604020202020204" pitchFamily="34" charset="0"/>
                        </a:rPr>
                        <a:t>with new SHUSA material event impact thresholds</a:t>
                      </a:r>
                      <a:r>
                        <a:rPr lang="en-GB" sz="1000" b="0" baseline="0" dirty="0" smtClean="0">
                          <a:solidFill>
                            <a:schemeClr val="tx1"/>
                          </a:solidFill>
                          <a:latin typeface="Arial" panose="020B0604020202020204" pitchFamily="34" charset="0"/>
                          <a:cs typeface="Arial" panose="020B0604020202020204" pitchFamily="34" charset="0"/>
                        </a:rPr>
                        <a:t>; Includes non financially impacting material events (i.e. customer, regulatory, reputational) </a:t>
                      </a:r>
                      <a:endParaRPr lang="en-GB" sz="1000" b="0" strike="sngStrike" dirty="0" smtClean="0">
                        <a:solidFill>
                          <a:schemeClr val="tx1"/>
                        </a:solidFill>
                        <a:latin typeface="Arial" panose="020B0604020202020204" pitchFamily="34" charset="0"/>
                        <a:cs typeface="Arial" panose="020B0604020202020204" pitchFamily="34" charset="0"/>
                      </a:endParaRPr>
                    </a:p>
                  </a:txBody>
                  <a:tcPr marL="36576" marR="36576" marT="36576" marB="36576" anchor="ctr">
                    <a:lnL w="19050" cap="flat" cmpd="sng" algn="ctr">
                      <a:noFill/>
                      <a:prstDash val="solid"/>
                      <a:round/>
                      <a:headEnd type="none" w="med" len="med"/>
                      <a:tailEnd type="none" w="med" len="med"/>
                    </a:lnL>
                    <a:lnR w="19050" cap="flat" cmpd="sng" algn="ctr">
                      <a:noFill/>
                      <a:prstDash val="sysDash"/>
                      <a:round/>
                      <a:headEnd type="none" w="med" len="med"/>
                      <a:tailEnd type="none" w="med" len="med"/>
                    </a:lnR>
                    <a:lnT w="12700" cap="flat" cmpd="sng" algn="ctr">
                      <a:solidFill>
                        <a:schemeClr val="bg2"/>
                      </a:solidFill>
                      <a:prstDash val="sysDash"/>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bl>
          </a:graphicData>
        </a:graphic>
      </p:graphicFrame>
    </p:spTree>
    <p:extLst>
      <p:ext uri="{BB962C8B-B14F-4D97-AF65-F5344CB8AC3E}">
        <p14:creationId xmlns:p14="http://schemas.microsoft.com/office/powerpoint/2010/main" val="162650882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66744" y="523407"/>
            <a:ext cx="9336044" cy="357021"/>
          </a:xfrm>
          <a:prstGeom prst="rect">
            <a:avLst/>
          </a:prstGeom>
          <a:noFill/>
        </p:spPr>
        <p:txBody>
          <a:bodyPr wrap="square" rtlCol="0">
            <a:spAutoFit/>
          </a:bodyPr>
          <a:lstStyle/>
          <a:p>
            <a:pPr algn="l"/>
            <a:r>
              <a:rPr lang="en-US" sz="2000" b="1" dirty="0"/>
              <a:t>Metric selection:</a:t>
            </a:r>
            <a:r>
              <a:rPr lang="en-US" sz="2000" dirty="0"/>
              <a:t> </a:t>
            </a:r>
            <a:r>
              <a:rPr lang="en-US" sz="2000" dirty="0" smtClean="0"/>
              <a:t>Operational risk metrics</a:t>
            </a:r>
            <a:endParaRPr lang="en-US" sz="2000" dirty="0"/>
          </a:p>
        </p:txBody>
      </p:sp>
      <p:graphicFrame>
        <p:nvGraphicFramePr>
          <p:cNvPr id="3" name="Content Placeholder 12"/>
          <p:cNvGraphicFramePr>
            <a:graphicFrameLocks/>
          </p:cNvGraphicFramePr>
          <p:nvPr>
            <p:extLst>
              <p:ext uri="{D42A27DB-BD31-4B8C-83A1-F6EECF244321}">
                <p14:modId xmlns:p14="http://schemas.microsoft.com/office/powerpoint/2010/main" val="2144418527"/>
              </p:ext>
            </p:extLst>
          </p:nvPr>
        </p:nvGraphicFramePr>
        <p:xfrm>
          <a:off x="360998" y="1470025"/>
          <a:ext cx="8821737" cy="3124200"/>
        </p:xfrm>
        <a:graphic>
          <a:graphicData uri="http://schemas.openxmlformats.org/drawingml/2006/table">
            <a:tbl>
              <a:tblPr firstRow="1" bandRow="1">
                <a:tableStyleId>{839DD9DD-9E6C-4910-8AC0-68ADFF6A6AFC}</a:tableStyleId>
              </a:tblPr>
              <a:tblGrid>
                <a:gridCol w="2077402"/>
                <a:gridCol w="1544320"/>
                <a:gridCol w="5200015"/>
              </a:tblGrid>
              <a:tr h="159448">
                <a:tc>
                  <a:txBody>
                    <a:bodyPr/>
                    <a:lstStyle/>
                    <a:p>
                      <a:pPr algn="l"/>
                      <a:r>
                        <a:rPr lang="en-US" sz="1100" b="1" dirty="0" smtClean="0">
                          <a:solidFill>
                            <a:srgbClr val="FF0000"/>
                          </a:solidFill>
                          <a:latin typeface="Arial" panose="020B0604020202020204" pitchFamily="34" charset="0"/>
                          <a:cs typeface="Arial" panose="020B0604020202020204" pitchFamily="34" charset="0"/>
                        </a:rPr>
                        <a:t>Metrics included in the RAS</a:t>
                      </a:r>
                    </a:p>
                  </a:txBody>
                  <a:tcPr marL="45720" marR="4572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100" b="1" dirty="0" smtClean="0">
                          <a:solidFill>
                            <a:srgbClr val="FF0000"/>
                          </a:solidFill>
                          <a:latin typeface="Arial" panose="020B0604020202020204" pitchFamily="34" charset="0"/>
                          <a:cs typeface="Arial" panose="020B0604020202020204" pitchFamily="34" charset="0"/>
                        </a:rPr>
                        <a:t>Entity</a:t>
                      </a:r>
                      <a:r>
                        <a:rPr lang="en-US" sz="1100" b="1" baseline="0" dirty="0" smtClean="0">
                          <a:solidFill>
                            <a:srgbClr val="FF0000"/>
                          </a:solidFill>
                          <a:latin typeface="Arial" panose="020B0604020202020204" pitchFamily="34" charset="0"/>
                          <a:cs typeface="Arial" panose="020B0604020202020204" pitchFamily="34" charset="0"/>
                        </a:rPr>
                        <a:t>/portfolio</a:t>
                      </a:r>
                      <a:endParaRPr lang="en-US" sz="1100" b="1" dirty="0" smtClean="0">
                        <a:solidFill>
                          <a:srgbClr val="FF0000"/>
                        </a:solidFill>
                        <a:latin typeface="Arial" panose="020B0604020202020204" pitchFamily="34" charset="0"/>
                        <a:cs typeface="Arial" panose="020B0604020202020204" pitchFamily="34" charset="0"/>
                      </a:endParaRPr>
                    </a:p>
                  </a:txBody>
                  <a:tcPr marL="45720" marR="4572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100" b="1" dirty="0" smtClean="0">
                          <a:solidFill>
                            <a:srgbClr val="FF0000"/>
                          </a:solidFill>
                          <a:latin typeface="Arial" panose="020B0604020202020204" pitchFamily="34" charset="0"/>
                          <a:cs typeface="Arial" panose="020B0604020202020204" pitchFamily="34" charset="0"/>
                        </a:rPr>
                        <a:t>Rationale/commentary</a:t>
                      </a:r>
                      <a:endParaRPr lang="en-US" sz="1100" b="1" dirty="0">
                        <a:solidFill>
                          <a:srgbClr val="FF0000"/>
                        </a:solidFill>
                        <a:latin typeface="Arial" panose="020B0604020202020204" pitchFamily="34" charset="0"/>
                        <a:cs typeface="Arial" panose="020B0604020202020204" pitchFamily="34" charset="0"/>
                      </a:endParaRPr>
                    </a:p>
                  </a:txBody>
                  <a:tcPr marL="45720" marR="4572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r>
              <a:tr h="159448">
                <a:tc>
                  <a:txBody>
                    <a:bodyPr/>
                    <a:lstStyle/>
                    <a:p>
                      <a:pPr algn="l" fontAlgn="b"/>
                      <a:r>
                        <a:rPr lang="en-US" sz="1000" u="none" strike="noStrike" dirty="0" smtClean="0">
                          <a:effectLst/>
                          <a:latin typeface="Arial" panose="020B0604020202020204" pitchFamily="34" charset="0"/>
                          <a:cs typeface="Arial" panose="020B0604020202020204" pitchFamily="34" charset="0"/>
                        </a:rPr>
                        <a:t>Gross Operational</a:t>
                      </a:r>
                      <a:r>
                        <a:rPr lang="en-US" sz="1000" u="none" strike="noStrike" baseline="0" dirty="0" smtClean="0">
                          <a:effectLst/>
                          <a:latin typeface="Arial" panose="020B0604020202020204" pitchFamily="34" charset="0"/>
                          <a:cs typeface="Arial" panose="020B0604020202020204" pitchFamily="34" charset="0"/>
                        </a:rPr>
                        <a:t> Risk L</a:t>
                      </a:r>
                      <a:r>
                        <a:rPr lang="en-US" sz="1000" u="none" strike="noStrike" dirty="0" smtClean="0">
                          <a:effectLst/>
                          <a:latin typeface="Arial" panose="020B0604020202020204" pitchFamily="34" charset="0"/>
                          <a:cs typeface="Arial" panose="020B0604020202020204" pitchFamily="34" charset="0"/>
                        </a:rPr>
                        <a:t>osses / Net Revenue (Gross Margin)</a:t>
                      </a:r>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45720" marR="45720">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1" indent="0" algn="l" defTabSz="457200" rtl="0" eaLnBrk="1" fontAlgn="auto" latinLnBrk="0" hangingPunct="1">
                        <a:lnSpc>
                          <a:spcPct val="100000"/>
                        </a:lnSpc>
                        <a:spcBef>
                          <a:spcPts val="0"/>
                        </a:spcBef>
                        <a:spcAft>
                          <a:spcPts val="0"/>
                        </a:spcAft>
                        <a:buClr>
                          <a:schemeClr val="tx1"/>
                        </a:buClr>
                        <a:buSzTx/>
                        <a:buFontTx/>
                        <a:buNone/>
                        <a:tabLst/>
                        <a:defRPr/>
                      </a:pPr>
                      <a:r>
                        <a:rPr lang="en-US" sz="1100" i="0" kern="1200" baseline="0" dirty="0" smtClean="0">
                          <a:solidFill>
                            <a:schemeClr val="tx1"/>
                          </a:solidFill>
                          <a:latin typeface="Arial" panose="020B0604020202020204" pitchFamily="34" charset="0"/>
                          <a:ea typeface="+mn-ea"/>
                          <a:cs typeface="Arial" panose="020B0604020202020204" pitchFamily="34" charset="0"/>
                        </a:rPr>
                        <a:t>SBNA</a:t>
                      </a:r>
                    </a:p>
                  </a:txBody>
                  <a:tcPr marL="45720" marR="45720">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marR="0" lvl="1" indent="-171450"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Char char="•"/>
                        <a:tabLst/>
                        <a:defRPr/>
                      </a:pPr>
                      <a:r>
                        <a:rPr lang="en-US" sz="1100" i="0" kern="1200" baseline="0" dirty="0" smtClean="0">
                          <a:solidFill>
                            <a:schemeClr val="tx1"/>
                          </a:solidFill>
                          <a:latin typeface="Arial" panose="020B0604020202020204" pitchFamily="34" charset="0"/>
                          <a:ea typeface="+mn-ea"/>
                          <a:cs typeface="Arial" panose="020B0604020202020204" pitchFamily="34" charset="0"/>
                        </a:rPr>
                        <a:t>This metric measures the overall operational risk losses at SBNA compared to net revenue</a:t>
                      </a:r>
                    </a:p>
                    <a:p>
                      <a:pPr marL="171450" marR="0" lvl="1" indent="-171450"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Char char="•"/>
                        <a:tabLst/>
                        <a:defRPr/>
                      </a:pPr>
                      <a:r>
                        <a:rPr lang="en-US" sz="1100" i="0" kern="1200" baseline="0" dirty="0" smtClean="0">
                          <a:solidFill>
                            <a:schemeClr val="tx1"/>
                          </a:solidFill>
                          <a:latin typeface="Arial" panose="020B0604020202020204" pitchFamily="34" charset="0"/>
                          <a:ea typeface="+mn-ea"/>
                          <a:cs typeface="Arial" panose="020B0604020202020204" pitchFamily="34" charset="0"/>
                        </a:rPr>
                        <a:t>Gross losses are more appropriate than net losses for the purposes of the RAS for the following reasons:</a:t>
                      </a:r>
                    </a:p>
                    <a:p>
                      <a:pPr marL="363538" marR="0" lvl="2" indent="-187325" algn="l" defTabSz="457200" rtl="0" eaLnBrk="1" fontAlgn="auto" latinLnBrk="0" hangingPunct="1">
                        <a:lnSpc>
                          <a:spcPct val="100000"/>
                        </a:lnSpc>
                        <a:spcBef>
                          <a:spcPts val="0"/>
                        </a:spcBef>
                        <a:spcAft>
                          <a:spcPts val="0"/>
                        </a:spcAft>
                        <a:buClr>
                          <a:schemeClr val="tx1"/>
                        </a:buClr>
                        <a:buSzTx/>
                        <a:buFont typeface="Arial"/>
                        <a:buChar char="–"/>
                        <a:tabLst/>
                        <a:defRPr/>
                      </a:pPr>
                      <a:r>
                        <a:rPr lang="en-US" sz="1100" kern="1200" baseline="0" dirty="0" smtClean="0">
                          <a:solidFill>
                            <a:schemeClr val="tx1"/>
                          </a:solidFill>
                          <a:latin typeface="Arial" panose="020B0604020202020204" pitchFamily="34" charset="0"/>
                          <a:ea typeface="+mn-ea"/>
                          <a:cs typeface="Arial" panose="020B0604020202020204" pitchFamily="34" charset="0"/>
                        </a:rPr>
                        <a:t>To account for a ‘worst case’ scenario in the future under which there are no recoveries</a:t>
                      </a:r>
                    </a:p>
                    <a:p>
                      <a:pPr marL="363538" marR="0" lvl="2" indent="-187325" algn="l" defTabSz="457200" rtl="0" eaLnBrk="1" fontAlgn="auto" latinLnBrk="0" hangingPunct="1">
                        <a:lnSpc>
                          <a:spcPct val="100000"/>
                        </a:lnSpc>
                        <a:spcBef>
                          <a:spcPts val="0"/>
                        </a:spcBef>
                        <a:spcAft>
                          <a:spcPts val="0"/>
                        </a:spcAft>
                        <a:buClr>
                          <a:schemeClr val="tx1"/>
                        </a:buClr>
                        <a:buSzTx/>
                        <a:buFont typeface="Arial"/>
                        <a:buChar char="–"/>
                        <a:tabLst/>
                        <a:defRPr/>
                      </a:pPr>
                      <a:r>
                        <a:rPr lang="en-US" sz="1100" kern="1200" baseline="0" dirty="0" smtClean="0">
                          <a:solidFill>
                            <a:schemeClr val="tx1"/>
                          </a:solidFill>
                          <a:latin typeface="Arial" panose="020B0604020202020204" pitchFamily="34" charset="0"/>
                          <a:ea typeface="+mn-ea"/>
                          <a:cs typeface="Arial" panose="020B0604020202020204" pitchFamily="34" charset="0"/>
                        </a:rPr>
                        <a:t>To avoid waiting for additional recoveries and not accounting for or not acting on a breach pending these recoveries  </a:t>
                      </a:r>
                    </a:p>
                    <a:p>
                      <a:pPr marL="171450" marR="0" lvl="1" indent="-171450"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Char char="•"/>
                        <a:tabLst/>
                        <a:defRPr/>
                      </a:pPr>
                      <a:r>
                        <a:rPr lang="en-US" sz="1100" i="0" kern="1200" baseline="0" dirty="0" smtClean="0">
                          <a:solidFill>
                            <a:schemeClr val="tx1"/>
                          </a:solidFill>
                          <a:latin typeface="Arial" panose="020B0604020202020204" pitchFamily="34" charset="0"/>
                          <a:ea typeface="+mn-ea"/>
                          <a:cs typeface="Arial" panose="020B0604020202020204" pitchFamily="34" charset="0"/>
                        </a:rPr>
                        <a:t>This metric can be relatively easily calculated and monitored</a:t>
                      </a:r>
                    </a:p>
                  </a:txBody>
                  <a:tcPr marL="45720" marR="45720">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r>
              <a:tr h="159448">
                <a:tc>
                  <a:txBody>
                    <a:bodyPr/>
                    <a:lstStyle/>
                    <a:p>
                      <a:pPr marL="0" marR="0" lvl="1" indent="0"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1100" i="0" kern="1200" baseline="0" dirty="0" smtClean="0">
                          <a:solidFill>
                            <a:schemeClr val="tx1"/>
                          </a:solidFill>
                          <a:latin typeface="Arial" panose="020B0604020202020204" pitchFamily="34" charset="0"/>
                          <a:ea typeface="+mn-ea"/>
                          <a:cs typeface="Arial" panose="020B0604020202020204" pitchFamily="34" charset="0"/>
                        </a:rPr>
                        <a:t>Material Operational Risk Events</a:t>
                      </a:r>
                    </a:p>
                  </a:txBody>
                  <a:tcPr marL="45720" marR="45720">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1" indent="0" algn="l" defTabSz="457200" rtl="0" eaLnBrk="1" fontAlgn="auto" latinLnBrk="0" hangingPunct="1">
                        <a:lnSpc>
                          <a:spcPct val="100000"/>
                        </a:lnSpc>
                        <a:spcBef>
                          <a:spcPts val="0"/>
                        </a:spcBef>
                        <a:spcAft>
                          <a:spcPts val="0"/>
                        </a:spcAft>
                        <a:buClr>
                          <a:schemeClr val="tx1"/>
                        </a:buClr>
                        <a:buSzTx/>
                        <a:buFontTx/>
                        <a:buNone/>
                        <a:tabLst/>
                        <a:defRPr/>
                      </a:pPr>
                      <a:r>
                        <a:rPr lang="en-US" sz="1100" i="0" kern="1200" baseline="0" dirty="0" smtClean="0">
                          <a:solidFill>
                            <a:schemeClr val="tx1"/>
                          </a:solidFill>
                          <a:latin typeface="Arial" panose="020B0604020202020204" pitchFamily="34" charset="0"/>
                          <a:ea typeface="+mn-ea"/>
                          <a:cs typeface="Arial" panose="020B0604020202020204" pitchFamily="34" charset="0"/>
                        </a:rPr>
                        <a:t>SBNA</a:t>
                      </a:r>
                    </a:p>
                  </a:txBody>
                  <a:tcPr marL="45720" marR="45720">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marR="0" lvl="1" indent="-171450"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Char char="•"/>
                        <a:tabLst/>
                        <a:defRPr/>
                      </a:pPr>
                      <a:r>
                        <a:rPr lang="en-US" sz="1100" i="0" kern="1200" baseline="0" dirty="0" smtClean="0">
                          <a:solidFill>
                            <a:schemeClr val="tx1"/>
                          </a:solidFill>
                          <a:latin typeface="Arial" panose="020B0604020202020204" pitchFamily="34" charset="0"/>
                          <a:ea typeface="+mn-ea"/>
                          <a:cs typeface="Arial" panose="020B0604020202020204" pitchFamily="34" charset="0"/>
                        </a:rPr>
                        <a:t>This metric is a fairly common forward looking indicator of overall operational risk level</a:t>
                      </a:r>
                    </a:p>
                    <a:p>
                      <a:pPr marL="171450" marR="0" lvl="1" indent="-171450"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Char char="•"/>
                        <a:tabLst/>
                        <a:defRPr/>
                      </a:pPr>
                      <a:r>
                        <a:rPr lang="en-US" sz="1100" i="0" kern="1200" baseline="0" dirty="0" smtClean="0">
                          <a:solidFill>
                            <a:schemeClr val="tx1"/>
                          </a:solidFill>
                          <a:latin typeface="Arial" panose="020B0604020202020204" pitchFamily="34" charset="0"/>
                          <a:ea typeface="+mn-ea"/>
                          <a:cs typeface="Arial" panose="020B0604020202020204" pitchFamily="34" charset="0"/>
                        </a:rPr>
                        <a:t>This metric may be an indicator of a weakening control environment or increased risk profile</a:t>
                      </a:r>
                    </a:p>
                    <a:p>
                      <a:pPr marL="171450" marR="0" lvl="1" indent="-171450"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Char char="•"/>
                        <a:tabLst/>
                        <a:defRPr/>
                      </a:pPr>
                      <a:r>
                        <a:rPr lang="en-US" sz="1100" i="0" kern="1200" baseline="0" dirty="0" smtClean="0">
                          <a:solidFill>
                            <a:schemeClr val="tx1"/>
                          </a:solidFill>
                          <a:latin typeface="Arial" panose="020B0604020202020204" pitchFamily="34" charset="0"/>
                          <a:ea typeface="+mn-ea"/>
                          <a:cs typeface="Arial" panose="020B0604020202020204" pitchFamily="34" charset="0"/>
                        </a:rPr>
                        <a:t>This metric can be relatively easily calculated and monitored</a:t>
                      </a:r>
                    </a:p>
                    <a:p>
                      <a:pPr marL="171450" marR="0" lvl="1" indent="-171450"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Char char="•"/>
                        <a:tabLst/>
                        <a:defRPr/>
                      </a:pPr>
                      <a:r>
                        <a:rPr lang="en-US" sz="1100" i="0" kern="1200" baseline="0" dirty="0" smtClean="0">
                          <a:solidFill>
                            <a:schemeClr val="tx1"/>
                          </a:solidFill>
                          <a:latin typeface="Arial" panose="020B0604020202020204" pitchFamily="34" charset="0"/>
                          <a:ea typeface="+mn-ea"/>
                          <a:cs typeface="Arial" panose="020B0604020202020204" pitchFamily="34" charset="0"/>
                        </a:rPr>
                        <a:t>Include all Material Operational Risk Events escalated to provide Board insight into Operational risk issues across risk types (not only financial)</a:t>
                      </a:r>
                    </a:p>
                  </a:txBody>
                  <a:tcPr marL="45720" marR="45720">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grpSp>
        <p:nvGrpSpPr>
          <p:cNvPr id="12" name="Group 11"/>
          <p:cNvGrpSpPr/>
          <p:nvPr/>
        </p:nvGrpSpPr>
        <p:grpSpPr>
          <a:xfrm>
            <a:off x="443921" y="72184"/>
            <a:ext cx="2459439" cy="189008"/>
            <a:chOff x="403281" y="164517"/>
            <a:chExt cx="2459439" cy="189008"/>
          </a:xfrm>
        </p:grpSpPr>
        <p:sp>
          <p:nvSpPr>
            <p:cNvPr id="13" name="Text Box 75"/>
            <p:cNvSpPr txBox="1">
              <a:spLocks noChangeArrowheads="1"/>
            </p:cNvSpPr>
            <p:nvPr/>
          </p:nvSpPr>
          <p:spPr bwMode="gray">
            <a:xfrm>
              <a:off x="636148" y="166688"/>
              <a:ext cx="2226572" cy="184666"/>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none" lIns="0" tIns="0" rIns="0" bIns="0">
              <a:spAutoFit/>
            </a:bodyPr>
            <a:lstStyle/>
            <a:p>
              <a:pPr algn="l">
                <a:lnSpc>
                  <a:spcPct val="100000"/>
                </a:lnSpc>
              </a:pPr>
              <a:r>
                <a:rPr lang="en-US" sz="1200" dirty="0">
                  <a:solidFill>
                    <a:srgbClr val="FF0000"/>
                  </a:solidFill>
                </a:rPr>
                <a:t>Operational risk: </a:t>
              </a:r>
              <a:r>
                <a:rPr lang="en-US" sz="1200" dirty="0" smtClean="0">
                  <a:solidFill>
                    <a:srgbClr val="FF0000"/>
                  </a:solidFill>
                </a:rPr>
                <a:t>Metric selection</a:t>
              </a:r>
              <a:endParaRPr lang="en-US" sz="1200" dirty="0">
                <a:solidFill>
                  <a:srgbClr val="FF0000"/>
                </a:solidFill>
              </a:endParaRPr>
            </a:p>
          </p:txBody>
        </p:sp>
        <p:sp>
          <p:nvSpPr>
            <p:cNvPr id="14" name="Oval 13"/>
            <p:cNvSpPr/>
            <p:nvPr/>
          </p:nvSpPr>
          <p:spPr bwMode="auto">
            <a:xfrm>
              <a:off x="403281" y="164517"/>
              <a:ext cx="189008" cy="189008"/>
            </a:xfrm>
            <a:prstGeom prst="ellipse">
              <a:avLst/>
            </a:prstGeom>
            <a:solidFill>
              <a:srgbClr val="FF000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lang="en-US" b="1" dirty="0">
                  <a:solidFill>
                    <a:schemeClr val="bg1"/>
                  </a:solidFill>
                  <a:ea typeface="ＭＳ Ｐゴシック" pitchFamily="-112" charset="-128"/>
                  <a:cs typeface="ＭＳ Ｐゴシック" pitchFamily="-112" charset="-128"/>
                </a:rPr>
                <a:t>8</a:t>
              </a:r>
              <a:endParaRPr kumimoji="0" lang="en-US" b="1" i="0" u="none" strike="noStrike" cap="none" normalizeH="0" baseline="0" dirty="0">
                <a:ln>
                  <a:noFill/>
                </a:ln>
                <a:solidFill>
                  <a:schemeClr val="bg1"/>
                </a:solidFill>
                <a:effectLst/>
                <a:latin typeface="Arial" charset="0"/>
                <a:ea typeface="ＭＳ Ｐゴシック" pitchFamily="-112" charset="-128"/>
                <a:cs typeface="ＭＳ Ｐゴシック" pitchFamily="-112" charset="-128"/>
              </a:endParaRPr>
            </a:p>
          </p:txBody>
        </p:sp>
      </p:grpSp>
    </p:spTree>
    <p:extLst>
      <p:ext uri="{BB962C8B-B14F-4D97-AF65-F5344CB8AC3E}">
        <p14:creationId xmlns:p14="http://schemas.microsoft.com/office/powerpoint/2010/main" val="291784668"/>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hidden="1"/>
          <p:cNvGraphicFramePr>
            <a:graphicFrameLocks noChangeAspect="1"/>
          </p:cNvGraphicFramePr>
          <p:nvPr>
            <p:custDataLst>
              <p:tags r:id="rId2"/>
            </p:custDataLst>
            <p:extLst>
              <p:ext uri="{D42A27DB-BD31-4B8C-83A1-F6EECF244321}">
                <p14:modId xmlns:p14="http://schemas.microsoft.com/office/powerpoint/2010/main" val="2592047484"/>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88964" name="think-cell Slide" r:id="rId23" imgW="270" imgH="270" progId="TCLayout.ActiveDocument.1">
                  <p:embed/>
                </p:oleObj>
              </mc:Choice>
              <mc:Fallback>
                <p:oleObj name="think-cell Slide" r:id="rId23" imgW="270" imgH="270" progId="TCLayout.ActiveDocument.1">
                  <p:embed/>
                  <p:pic>
                    <p:nvPicPr>
                      <p:cNvPr id="0" name=""/>
                      <p:cNvPicPr/>
                      <p:nvPr/>
                    </p:nvPicPr>
                    <p:blipFill>
                      <a:blip r:embed="rId24"/>
                      <a:stretch>
                        <a:fillRect/>
                      </a:stretch>
                    </p:blipFill>
                    <p:spPr>
                      <a:xfrm>
                        <a:off x="1588" y="1588"/>
                        <a:ext cx="1587" cy="1587"/>
                      </a:xfrm>
                      <a:prstGeom prst="rect">
                        <a:avLst/>
                      </a:prstGeom>
                    </p:spPr>
                  </p:pic>
                </p:oleObj>
              </mc:Fallback>
            </mc:AlternateContent>
          </a:graphicData>
        </a:graphic>
      </p:graphicFrame>
      <p:sp>
        <p:nvSpPr>
          <p:cNvPr id="5" name="Rectangle 4" hidden="1"/>
          <p:cNvSpPr/>
          <p:nvPr>
            <p:custDataLst>
              <p:tags r:id="rId3"/>
            </p:custDataLst>
          </p:nvPr>
        </p:nvSpPr>
        <p:spPr bwMode="auto">
          <a:xfrm>
            <a:off x="0" y="0"/>
            <a:ext cx="158750" cy="15875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0" tIns="0" rIns="0" bIns="0" numCol="1" spcCol="0" rtlCol="0" anchor="t" anchorCtr="0" compatLnSpc="1">
            <a:prstTxWarp prst="textNoShape">
              <a:avLst/>
            </a:prstTxWarp>
            <a:noAutofit/>
          </a:bodyPr>
          <a:lstStyle/>
          <a:p>
            <a:pPr algn="l" eaLnBrk="0" hangingPunct="0">
              <a:lnSpc>
                <a:spcPct val="100000"/>
              </a:lnSpc>
            </a:pPr>
            <a:endParaRPr kumimoji="0" lang="en-US" u="none" strike="noStrike" cap="none" normalizeH="0" dirty="0">
              <a:ln>
                <a:noFill/>
              </a:ln>
              <a:solidFill>
                <a:schemeClr val="tx1"/>
              </a:solidFill>
              <a:effectLst/>
              <a:latin typeface="Arial"/>
              <a:ea typeface="Meiryo"/>
              <a:cs typeface="Arial"/>
              <a:sym typeface="Arial"/>
            </a:endParaRPr>
          </a:p>
        </p:txBody>
      </p:sp>
      <p:graphicFrame>
        <p:nvGraphicFramePr>
          <p:cNvPr id="65" name="Object 64"/>
          <p:cNvGraphicFramePr>
            <a:graphicFrameLocks/>
          </p:cNvGraphicFramePr>
          <p:nvPr>
            <p:custDataLst>
              <p:tags r:id="rId4"/>
            </p:custDataLst>
            <p:extLst>
              <p:ext uri="{D42A27DB-BD31-4B8C-83A1-F6EECF244321}">
                <p14:modId xmlns:p14="http://schemas.microsoft.com/office/powerpoint/2010/main" val="4182459782"/>
              </p:ext>
            </p:extLst>
          </p:nvPr>
        </p:nvGraphicFramePr>
        <p:xfrm>
          <a:off x="190500" y="2133600"/>
          <a:ext cx="3657600" cy="2981235"/>
        </p:xfrm>
        <a:graphic>
          <a:graphicData uri="http://schemas.openxmlformats.org/presentationml/2006/ole">
            <mc:AlternateContent xmlns:mc="http://schemas.openxmlformats.org/markup-compatibility/2006">
              <mc:Choice xmlns:v="urn:schemas-microsoft-com:vml" Requires="v">
                <p:oleObj spid="_x0000_s288965" name="Chart" r:id="rId25" imgW="3657600" imgH="2981235" progId="MSGraph.Chart.8">
                  <p:embed followColorScheme="full"/>
                </p:oleObj>
              </mc:Choice>
              <mc:Fallback>
                <p:oleObj name="Chart" r:id="rId25" imgW="3657600" imgH="2981235" progId="MSGraph.Chart.8">
                  <p:embed followColorScheme="full"/>
                  <p:pic>
                    <p:nvPicPr>
                      <p:cNvPr id="0" name=""/>
                      <p:cNvPicPr/>
                      <p:nvPr/>
                    </p:nvPicPr>
                    <p:blipFill>
                      <a:blip r:embed="rId26"/>
                      <a:stretch>
                        <a:fillRect/>
                      </a:stretch>
                    </p:blipFill>
                    <p:spPr>
                      <a:xfrm>
                        <a:off x="190500" y="2133600"/>
                        <a:ext cx="3657600" cy="2981235"/>
                      </a:xfrm>
                      <a:prstGeom prst="rect">
                        <a:avLst/>
                      </a:prstGeom>
                    </p:spPr>
                  </p:pic>
                </p:oleObj>
              </mc:Fallback>
            </mc:AlternateContent>
          </a:graphicData>
        </a:graphic>
      </p:graphicFrame>
      <p:sp>
        <p:nvSpPr>
          <p:cNvPr id="84" name="Text Placeholder 26"/>
          <p:cNvSpPr>
            <a:spLocks noGrp="1"/>
          </p:cNvSpPr>
          <p:nvPr>
            <p:custDataLst>
              <p:tags r:id="rId5"/>
            </p:custDataLst>
          </p:nvPr>
        </p:nvSpPr>
        <p:spPr bwMode="auto">
          <a:xfrm>
            <a:off x="3378200" y="4975225"/>
            <a:ext cx="320675"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spcCol="0" anchor="t"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gn="ctr">
              <a:lnSpc>
                <a:spcPct val="100000"/>
              </a:lnSpc>
              <a:spcBef>
                <a:spcPct val="0"/>
              </a:spcBef>
              <a:spcAft>
                <a:spcPct val="0"/>
              </a:spcAft>
              <a:buNone/>
            </a:pPr>
            <a:fld id="{21AB5D5D-5F20-4FED-AE3D-0204EA45C966}" type="datetime'''''''''''4''''''''''''''''''''''''Q''1''''''''''''''''5'''">
              <a:rPr lang="en-US" sz="1000">
                <a:latin typeface="Arial"/>
                <a:ea typeface="Meiryo"/>
                <a:cs typeface="Arial"/>
                <a:sym typeface="Arial"/>
              </a:rPr>
              <a:pPr/>
              <a:t>4Q15</a:t>
            </a:fld>
            <a:endParaRPr lang="en-GB" sz="1000" dirty="0">
              <a:latin typeface="Arial"/>
              <a:ea typeface="Meiryo"/>
              <a:cs typeface="Arial"/>
              <a:sym typeface="Arial"/>
            </a:endParaRPr>
          </a:p>
        </p:txBody>
      </p:sp>
      <p:sp>
        <p:nvSpPr>
          <p:cNvPr id="85" name="Text Placeholder 25"/>
          <p:cNvSpPr>
            <a:spLocks noGrp="1"/>
          </p:cNvSpPr>
          <p:nvPr>
            <p:custDataLst>
              <p:tags r:id="rId6"/>
            </p:custDataLst>
          </p:nvPr>
        </p:nvSpPr>
        <p:spPr bwMode="auto">
          <a:xfrm>
            <a:off x="2973388" y="4975225"/>
            <a:ext cx="320675"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spcCol="0" anchor="t"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gn="ctr">
              <a:lnSpc>
                <a:spcPct val="100000"/>
              </a:lnSpc>
              <a:spcBef>
                <a:spcPct val="0"/>
              </a:spcBef>
              <a:spcAft>
                <a:spcPct val="0"/>
              </a:spcAft>
              <a:buNone/>
            </a:pPr>
            <a:fld id="{FD1A1656-7F9E-4755-B2C2-536BABBF78A3}" type="datetime'''''''''''''3''''''''''''''Q''''''''''''''''1''5'''''''">
              <a:rPr lang="en-US" sz="1000">
                <a:latin typeface="Arial"/>
                <a:ea typeface="Meiryo"/>
                <a:cs typeface="Arial"/>
                <a:sym typeface="Arial"/>
              </a:rPr>
              <a:pPr/>
              <a:t>3Q15</a:t>
            </a:fld>
            <a:endParaRPr lang="en-GB" sz="1000" dirty="0">
              <a:latin typeface="Arial"/>
              <a:ea typeface="Meiryo"/>
              <a:cs typeface="Arial"/>
              <a:sym typeface="Arial"/>
            </a:endParaRPr>
          </a:p>
        </p:txBody>
      </p:sp>
      <p:sp>
        <p:nvSpPr>
          <p:cNvPr id="83" name="Text Placeholder 24"/>
          <p:cNvSpPr>
            <a:spLocks noGrp="1"/>
          </p:cNvSpPr>
          <p:nvPr>
            <p:custDataLst>
              <p:tags r:id="rId7"/>
            </p:custDataLst>
          </p:nvPr>
        </p:nvSpPr>
        <p:spPr bwMode="auto">
          <a:xfrm>
            <a:off x="2568575" y="4975225"/>
            <a:ext cx="320675"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spcCol="0" anchor="t"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gn="ctr">
              <a:lnSpc>
                <a:spcPct val="100000"/>
              </a:lnSpc>
              <a:spcBef>
                <a:spcPct val="0"/>
              </a:spcBef>
              <a:spcAft>
                <a:spcPct val="0"/>
              </a:spcAft>
              <a:buNone/>
            </a:pPr>
            <a:fld id="{BC543516-6F38-4FDF-B4CD-54BB69F5B46C}" type="datetime'''''''''''''''''''''2''''''''''''Q1''''''''''''''''''''''''5'">
              <a:rPr lang="en-US" sz="1000">
                <a:latin typeface="Arial"/>
                <a:ea typeface="Meiryo"/>
                <a:cs typeface="Arial"/>
                <a:sym typeface="Arial"/>
              </a:rPr>
              <a:pPr/>
              <a:t>2Q15</a:t>
            </a:fld>
            <a:endParaRPr lang="en-GB" sz="1000" dirty="0">
              <a:latin typeface="Arial"/>
              <a:ea typeface="Meiryo"/>
              <a:cs typeface="Arial"/>
              <a:sym typeface="Arial"/>
            </a:endParaRPr>
          </a:p>
        </p:txBody>
      </p:sp>
      <p:sp>
        <p:nvSpPr>
          <p:cNvPr id="82" name="Text Placeholder 6181"/>
          <p:cNvSpPr>
            <a:spLocks noGrp="1"/>
          </p:cNvSpPr>
          <p:nvPr>
            <p:custDataLst>
              <p:tags r:id="rId8"/>
            </p:custDataLst>
          </p:nvPr>
        </p:nvSpPr>
        <p:spPr bwMode="auto">
          <a:xfrm>
            <a:off x="2163763" y="4975225"/>
            <a:ext cx="320675"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spcCol="0" anchor="t"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gn="ctr">
              <a:lnSpc>
                <a:spcPct val="100000"/>
              </a:lnSpc>
              <a:spcBef>
                <a:spcPct val="0"/>
              </a:spcBef>
              <a:spcAft>
                <a:spcPct val="0"/>
              </a:spcAft>
              <a:buFontTx/>
              <a:buNone/>
            </a:pPr>
            <a:fld id="{5E593C51-3EA7-4E23-9F1C-527F3B743E49}" type="datetime'''''1''''''Q''1''''5'''''''''''''''''''''''''''''''''''">
              <a:rPr lang="en-US" sz="1000">
                <a:solidFill>
                  <a:srgbClr val="000000"/>
                </a:solidFill>
                <a:latin typeface="Arial"/>
                <a:ea typeface="Meiryo"/>
                <a:cs typeface="Arial"/>
                <a:sym typeface="Arial"/>
              </a:rPr>
              <a:pPr/>
              <a:t>1Q15</a:t>
            </a:fld>
            <a:endParaRPr lang="en-GB" sz="1000" dirty="0">
              <a:solidFill>
                <a:srgbClr val="000000"/>
              </a:solidFill>
              <a:latin typeface="Arial"/>
              <a:ea typeface="Meiryo"/>
              <a:cs typeface="Arial"/>
              <a:sym typeface="Arial"/>
            </a:endParaRPr>
          </a:p>
        </p:txBody>
      </p:sp>
      <p:sp>
        <p:nvSpPr>
          <p:cNvPr id="81" name="Text Placeholder 23"/>
          <p:cNvSpPr>
            <a:spLocks noGrp="1"/>
          </p:cNvSpPr>
          <p:nvPr>
            <p:custDataLst>
              <p:tags r:id="rId9"/>
            </p:custDataLst>
          </p:nvPr>
        </p:nvSpPr>
        <p:spPr bwMode="auto">
          <a:xfrm>
            <a:off x="1758950" y="4975225"/>
            <a:ext cx="320675"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spcCol="0" anchor="t"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gn="ctr">
              <a:lnSpc>
                <a:spcPct val="100000"/>
              </a:lnSpc>
              <a:spcBef>
                <a:spcPct val="0"/>
              </a:spcBef>
              <a:spcAft>
                <a:spcPct val="0"/>
              </a:spcAft>
              <a:buNone/>
            </a:pPr>
            <a:fld id="{0DCA4C27-9C43-42D4-A96A-0495246C63CB}" type="datetime'''4''''''''''''''''Q''1''''''''''4'''''''''''''''''">
              <a:rPr lang="en-US" sz="1000">
                <a:latin typeface="Arial"/>
                <a:ea typeface="Meiryo"/>
                <a:cs typeface="Arial"/>
                <a:sym typeface="Arial"/>
              </a:rPr>
              <a:pPr/>
              <a:t>4Q14</a:t>
            </a:fld>
            <a:endParaRPr lang="en-GB" sz="1000" dirty="0">
              <a:latin typeface="Arial"/>
              <a:ea typeface="Meiryo"/>
              <a:cs typeface="Arial"/>
              <a:sym typeface="Arial"/>
            </a:endParaRPr>
          </a:p>
        </p:txBody>
      </p:sp>
      <p:sp>
        <p:nvSpPr>
          <p:cNvPr id="66" name="Text Placeholder 22"/>
          <p:cNvSpPr>
            <a:spLocks noGrp="1"/>
          </p:cNvSpPr>
          <p:nvPr>
            <p:custDataLst>
              <p:tags r:id="rId10"/>
            </p:custDataLst>
          </p:nvPr>
        </p:nvSpPr>
        <p:spPr bwMode="auto">
          <a:xfrm>
            <a:off x="1354138" y="4975225"/>
            <a:ext cx="320675"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spcCol="0" anchor="t"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gn="ctr">
              <a:lnSpc>
                <a:spcPct val="100000"/>
              </a:lnSpc>
              <a:spcBef>
                <a:spcPct val="0"/>
              </a:spcBef>
              <a:spcAft>
                <a:spcPct val="0"/>
              </a:spcAft>
              <a:buNone/>
            </a:pPr>
            <a:fld id="{42D8AF0B-FF2A-4150-96A0-3837895B3DB0}" type="datetime'''''''3''''''''''Q''''1''4'''">
              <a:rPr lang="en-US" sz="1000">
                <a:latin typeface="Arial"/>
                <a:ea typeface="Meiryo"/>
                <a:cs typeface="Arial"/>
                <a:sym typeface="Arial"/>
              </a:rPr>
              <a:pPr/>
              <a:t>3Q14</a:t>
            </a:fld>
            <a:endParaRPr lang="en-GB" sz="1000" dirty="0">
              <a:latin typeface="Arial"/>
              <a:ea typeface="Meiryo"/>
              <a:cs typeface="Arial"/>
              <a:sym typeface="Arial"/>
            </a:endParaRPr>
          </a:p>
        </p:txBody>
      </p:sp>
      <p:sp>
        <p:nvSpPr>
          <p:cNvPr id="79" name="Text Placeholder 21"/>
          <p:cNvSpPr>
            <a:spLocks noGrp="1"/>
          </p:cNvSpPr>
          <p:nvPr>
            <p:custDataLst>
              <p:tags r:id="rId11"/>
            </p:custDataLst>
          </p:nvPr>
        </p:nvSpPr>
        <p:spPr bwMode="auto">
          <a:xfrm>
            <a:off x="949325" y="4975225"/>
            <a:ext cx="320675"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spcCol="0" anchor="t"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gn="ctr">
              <a:lnSpc>
                <a:spcPct val="100000"/>
              </a:lnSpc>
              <a:spcBef>
                <a:spcPct val="0"/>
              </a:spcBef>
              <a:spcAft>
                <a:spcPct val="0"/>
              </a:spcAft>
              <a:buNone/>
            </a:pPr>
            <a:fld id="{812ADC00-C85C-465D-85C8-8034FCE367B7}" type="datetime'''''''2''''''Q''''''''''''1''''''''''''''''''''''4'''">
              <a:rPr lang="en-US" sz="1000">
                <a:latin typeface="Arial"/>
                <a:ea typeface="Meiryo"/>
                <a:cs typeface="Arial"/>
                <a:sym typeface="Arial"/>
              </a:rPr>
              <a:pPr/>
              <a:t>2Q14</a:t>
            </a:fld>
            <a:endParaRPr lang="en-GB" sz="1000" dirty="0">
              <a:latin typeface="Arial"/>
              <a:ea typeface="Meiryo"/>
              <a:cs typeface="Arial"/>
              <a:sym typeface="Arial"/>
            </a:endParaRPr>
          </a:p>
        </p:txBody>
      </p:sp>
      <p:sp>
        <p:nvSpPr>
          <p:cNvPr id="67" name="Text Placeholder 6180"/>
          <p:cNvSpPr>
            <a:spLocks noGrp="1"/>
          </p:cNvSpPr>
          <p:nvPr>
            <p:custDataLst>
              <p:tags r:id="rId12"/>
            </p:custDataLst>
          </p:nvPr>
        </p:nvSpPr>
        <p:spPr bwMode="auto">
          <a:xfrm>
            <a:off x="544513" y="4975225"/>
            <a:ext cx="320675"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spcCol="0" anchor="t"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gn="ctr">
              <a:lnSpc>
                <a:spcPct val="100000"/>
              </a:lnSpc>
              <a:spcBef>
                <a:spcPct val="0"/>
              </a:spcBef>
              <a:spcAft>
                <a:spcPct val="0"/>
              </a:spcAft>
              <a:buFontTx/>
              <a:buNone/>
            </a:pPr>
            <a:fld id="{F541E6B2-D20F-4996-AF51-274F84AC16E9}" type="datetime'''1''''''''''Q1''''''''''''''''''4'''''''''''''''''">
              <a:rPr lang="en-US" sz="1000">
                <a:solidFill>
                  <a:srgbClr val="000000"/>
                </a:solidFill>
                <a:latin typeface="Arial"/>
                <a:ea typeface="Meiryo"/>
                <a:cs typeface="Arial"/>
                <a:sym typeface="Arial"/>
              </a:rPr>
              <a:pPr/>
              <a:t>1Q14</a:t>
            </a:fld>
            <a:endParaRPr lang="en-GB" sz="1000" dirty="0">
              <a:solidFill>
                <a:srgbClr val="000000"/>
              </a:solidFill>
              <a:latin typeface="Arial"/>
              <a:ea typeface="Meiryo"/>
              <a:cs typeface="Arial"/>
              <a:sym typeface="Arial"/>
            </a:endParaRPr>
          </a:p>
        </p:txBody>
      </p:sp>
      <p:sp>
        <p:nvSpPr>
          <p:cNvPr id="42" name="Content Placeholder 4"/>
          <p:cNvSpPr txBox="1">
            <a:spLocks/>
          </p:cNvSpPr>
          <p:nvPr/>
        </p:nvSpPr>
        <p:spPr>
          <a:xfrm>
            <a:off x="5162550" y="1841500"/>
            <a:ext cx="4084638" cy="3056221"/>
          </a:xfrm>
          <a:prstGeom prst="rect">
            <a:avLst/>
          </a:prstGeom>
        </p:spPr>
        <p:txBody>
          <a:bodyPr wrap="square" lIns="0" tIns="0" rIns="0" bIns="0">
            <a:spAutoFit/>
          </a:bodyPr>
          <a:lstStyle>
            <a:lvl1pPr marL="153988" indent="-153988" algn="l" rtl="0" eaLnBrk="1" fontAlgn="base" hangingPunct="1">
              <a:spcBef>
                <a:spcPct val="20000"/>
              </a:spcBef>
              <a:spcAft>
                <a:spcPct val="0"/>
              </a:spcAft>
              <a:defRPr sz="1600">
                <a:solidFill>
                  <a:schemeClr val="tx2"/>
                </a:solidFill>
                <a:latin typeface="+mn-lt"/>
                <a:ea typeface="+mn-ea"/>
                <a:cs typeface="+mn-cs"/>
              </a:defRPr>
            </a:lvl1pPr>
            <a:lvl2pPr marL="461963" indent="-231775" algn="l" rtl="0" eaLnBrk="1" fontAlgn="base" hangingPunct="1">
              <a:lnSpc>
                <a:spcPct val="120000"/>
              </a:lnSpc>
              <a:spcBef>
                <a:spcPct val="20000"/>
              </a:spcBef>
              <a:spcAft>
                <a:spcPct val="0"/>
              </a:spcAft>
              <a:buClr>
                <a:schemeClr val="tx1"/>
              </a:buClr>
              <a:buFont typeface="Wingdings" pitchFamily="2" charset="2"/>
              <a:buChar char="§"/>
              <a:defRPr sz="1400">
                <a:solidFill>
                  <a:schemeClr val="tx2"/>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200">
                <a:solidFill>
                  <a:schemeClr val="tx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tx2"/>
                </a:solidFill>
                <a:latin typeface="Arial" charset="0"/>
                <a:ea typeface="+mn-ea"/>
                <a:cs typeface="+mn-cs"/>
              </a:defRPr>
            </a:lvl4pPr>
            <a:lvl5pPr marL="857250" indent="-115888" algn="l" rtl="0" eaLnBrk="1" fontAlgn="base" hangingPunct="1">
              <a:spcBef>
                <a:spcPct val="20000"/>
              </a:spcBef>
              <a:spcAft>
                <a:spcPct val="0"/>
              </a:spcAft>
              <a:buClr>
                <a:schemeClr val="tx1"/>
              </a:buClr>
              <a:defRPr sz="800">
                <a:solidFill>
                  <a:schemeClr val="tx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171450" lvl="1" indent="-171450" defTabSz="457200">
              <a:lnSpc>
                <a:spcPct val="100000"/>
              </a:lnSpc>
              <a:buFont typeface="Arial" panose="020B0604020202020204" pitchFamily="34" charset="0"/>
              <a:buChar char="•"/>
              <a:defRPr/>
            </a:pPr>
            <a:r>
              <a:rPr lang="en-US" sz="1100" kern="0" dirty="0" smtClean="0">
                <a:solidFill>
                  <a:schemeClr val="tx1"/>
                </a:solidFill>
                <a:latin typeface="Arial" panose="020B0604020202020204" pitchFamily="34" charset="0"/>
                <a:cs typeface="Arial" panose="020B0604020202020204" pitchFamily="34" charset="0"/>
              </a:rPr>
              <a:t>Unlike 2015, this metric is calibrated using historical data rather than CCAR  results</a:t>
            </a:r>
          </a:p>
          <a:p>
            <a:pPr marL="171450" lvl="1" indent="-171450" defTabSz="457200">
              <a:lnSpc>
                <a:spcPct val="100000"/>
              </a:lnSpc>
              <a:buFont typeface="Arial" panose="020B0604020202020204" pitchFamily="34" charset="0"/>
              <a:buChar char="•"/>
              <a:defRPr/>
            </a:pPr>
            <a:r>
              <a:rPr lang="en-GB" sz="1100" kern="0" dirty="0" smtClean="0">
                <a:solidFill>
                  <a:schemeClr val="tx1"/>
                </a:solidFill>
                <a:latin typeface="Arial" panose="020B0604020202020204" pitchFamily="34" charset="0"/>
                <a:cs typeface="Arial" panose="020B0604020202020204" pitchFamily="34" charset="0"/>
              </a:rPr>
              <a:t>Calculated based on 12 months trailing losses and margins, instead of quarterly data, to </a:t>
            </a:r>
            <a:r>
              <a:rPr lang="en-US" sz="1100" kern="0" dirty="0" smtClean="0">
                <a:solidFill>
                  <a:schemeClr val="tx1"/>
                </a:solidFill>
                <a:latin typeface="Arial" panose="020B0604020202020204" pitchFamily="34" charset="0"/>
                <a:cs typeface="Arial" panose="020B0604020202020204" pitchFamily="34" charset="0"/>
              </a:rPr>
              <a:t>smooth out seasonality, reduce volatility, and produce tighter constraints</a:t>
            </a:r>
          </a:p>
          <a:p>
            <a:pPr marL="171450" lvl="1" indent="-171450" defTabSz="457200">
              <a:lnSpc>
                <a:spcPct val="100000"/>
              </a:lnSpc>
              <a:buFont typeface="Arial" panose="020B0604020202020204" pitchFamily="34" charset="0"/>
              <a:buChar char="•"/>
              <a:defRPr/>
            </a:pPr>
            <a:r>
              <a:rPr lang="en-US" sz="1100" kern="0" dirty="0">
                <a:solidFill>
                  <a:schemeClr val="tx1"/>
                </a:solidFill>
                <a:latin typeface="Arial" panose="020B0604020202020204" pitchFamily="34" charset="0"/>
                <a:cs typeface="Arial" panose="020B0604020202020204" pitchFamily="34" charset="0"/>
              </a:rPr>
              <a:t>SHUSA </a:t>
            </a:r>
            <a:r>
              <a:rPr lang="en-US" sz="1100" kern="0" dirty="0" smtClean="0">
                <a:solidFill>
                  <a:schemeClr val="tx1"/>
                </a:solidFill>
                <a:latin typeface="Arial" panose="020B0604020202020204" pitchFamily="34" charset="0"/>
                <a:cs typeface="Arial" panose="020B0604020202020204" pitchFamily="34" charset="0"/>
              </a:rPr>
              <a:t>set </a:t>
            </a:r>
            <a:r>
              <a:rPr lang="en-US" sz="1100" kern="0" dirty="0">
                <a:solidFill>
                  <a:schemeClr val="tx1"/>
                </a:solidFill>
                <a:latin typeface="Arial" panose="020B0604020202020204" pitchFamily="34" charset="0"/>
                <a:cs typeface="Arial" panose="020B0604020202020204" pitchFamily="34" charset="0"/>
              </a:rPr>
              <a:t>a recommended red limit as the average of the SHUSA historical ratio with one standard deviation as the buffer between red limit and amber trigger; these limits (1.5% and 2.0%) were </a:t>
            </a:r>
            <a:r>
              <a:rPr lang="en-US" sz="1100" kern="0" dirty="0" smtClean="0">
                <a:solidFill>
                  <a:schemeClr val="tx1"/>
                </a:solidFill>
                <a:latin typeface="Arial" panose="020B0604020202020204" pitchFamily="34" charset="0"/>
                <a:cs typeface="Arial" panose="020B0604020202020204" pitchFamily="34" charset="0"/>
              </a:rPr>
              <a:t>cascaded to SBNA to ensure consistency of messaging; </a:t>
            </a:r>
          </a:p>
          <a:p>
            <a:pPr marL="171450" lvl="1" indent="-171450" defTabSz="457200">
              <a:lnSpc>
                <a:spcPct val="100000"/>
              </a:lnSpc>
              <a:buFont typeface="Arial" panose="020B0604020202020204" pitchFamily="34" charset="0"/>
              <a:buChar char="•"/>
              <a:defRPr/>
            </a:pPr>
            <a:r>
              <a:rPr lang="en-US" sz="1100" kern="0" dirty="0" smtClean="0">
                <a:solidFill>
                  <a:schemeClr val="tx1"/>
                </a:solidFill>
                <a:latin typeface="Arial" panose="020B0604020202020204" pitchFamily="34" charset="0"/>
                <a:cs typeface="Arial" panose="020B0604020202020204" pitchFamily="34" charset="0"/>
              </a:rPr>
              <a:t>Entity limits tighter than SHUSA’s </a:t>
            </a:r>
            <a:r>
              <a:rPr lang="en-US" sz="1100" kern="0" dirty="0">
                <a:solidFill>
                  <a:schemeClr val="tx1"/>
                </a:solidFill>
                <a:latin typeface="Arial" panose="020B0604020202020204" pitchFamily="34" charset="0"/>
                <a:cs typeface="Arial" panose="020B0604020202020204" pitchFamily="34" charset="0"/>
              </a:rPr>
              <a:t>limits were </a:t>
            </a:r>
            <a:r>
              <a:rPr lang="en-US" sz="1100" kern="0" dirty="0" smtClean="0">
                <a:solidFill>
                  <a:schemeClr val="tx1"/>
                </a:solidFill>
                <a:latin typeface="Arial" panose="020B0604020202020204" pitchFamily="34" charset="0"/>
                <a:cs typeface="Arial" panose="020B0604020202020204" pitchFamily="34" charset="0"/>
              </a:rPr>
              <a:t>adjusted for other entities and SHUSA’s final limits were checked against the </a:t>
            </a:r>
            <a:r>
              <a:rPr lang="en-US" sz="1100" kern="0" dirty="0">
                <a:solidFill>
                  <a:schemeClr val="tx1"/>
                </a:solidFill>
                <a:latin typeface="Arial" panose="020B0604020202020204" pitchFamily="34" charset="0"/>
                <a:cs typeface="Arial" panose="020B0604020202020204" pitchFamily="34" charset="0"/>
              </a:rPr>
              <a:t>weighted average of all of the entity limits</a:t>
            </a:r>
          </a:p>
          <a:p>
            <a:pPr marL="171450" lvl="1" indent="-171450" defTabSz="457200">
              <a:lnSpc>
                <a:spcPct val="100000"/>
              </a:lnSpc>
              <a:spcBef>
                <a:spcPts val="600"/>
              </a:spcBef>
              <a:buFont typeface="Arial" panose="020B0604020202020204" pitchFamily="34" charset="0"/>
              <a:buChar char="•"/>
              <a:defRPr/>
            </a:pPr>
            <a:r>
              <a:rPr lang="en-US" sz="1100" kern="0" dirty="0">
                <a:solidFill>
                  <a:schemeClr val="tx1"/>
                </a:solidFill>
                <a:latin typeface="Arial" panose="020B0604020202020204" pitchFamily="34" charset="0"/>
                <a:cs typeface="Arial" panose="020B0604020202020204" pitchFamily="34" charset="0"/>
              </a:rPr>
              <a:t>Tight limits vs historical values allow SHUSA to closely monitor Operational Risk, escalate issues more quickly, and communicate a message of improvement needed across </a:t>
            </a:r>
            <a:r>
              <a:rPr lang="en-US" sz="1100" kern="0" dirty="0" smtClean="0">
                <a:solidFill>
                  <a:schemeClr val="tx1"/>
                </a:solidFill>
                <a:latin typeface="Arial" panose="020B0604020202020204" pitchFamily="34" charset="0"/>
                <a:cs typeface="Arial" panose="020B0604020202020204" pitchFamily="34" charset="0"/>
              </a:rPr>
              <a:t>entities</a:t>
            </a:r>
          </a:p>
        </p:txBody>
      </p:sp>
      <p:sp>
        <p:nvSpPr>
          <p:cNvPr id="9" name="Footnote"/>
          <p:cNvSpPr/>
          <p:nvPr/>
        </p:nvSpPr>
        <p:spPr bwMode="auto">
          <a:xfrm>
            <a:off x="1901923" y="6336393"/>
            <a:ext cx="580982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spAutoFit/>
          </a:bodyPr>
          <a:lstStyle/>
          <a:p>
            <a:pPr algn="l">
              <a:lnSpc>
                <a:spcPct val="100000"/>
              </a:lnSpc>
            </a:pPr>
            <a:r>
              <a:rPr lang="en-US" sz="800" dirty="0">
                <a:latin typeface="Arial" panose="020B0604020202020204" pitchFamily="34" charset="0"/>
                <a:cs typeface="Arial" panose="020B0604020202020204" pitchFamily="34" charset="0"/>
                <a:sym typeface="Arial"/>
              </a:rPr>
              <a:t>Source: </a:t>
            </a:r>
            <a:r>
              <a:rPr lang="en-US" sz="800" dirty="0" smtClean="0">
                <a:latin typeface="Arial" panose="020B0604020202020204" pitchFamily="34" charset="0"/>
                <a:cs typeface="Arial" panose="020B0604020202020204" pitchFamily="34" charset="0"/>
                <a:sym typeface="Arial"/>
              </a:rPr>
              <a:t>‘20160601 </a:t>
            </a:r>
            <a:r>
              <a:rPr lang="en-US" sz="800" dirty="0">
                <a:latin typeface="Arial" panose="020B0604020202020204" pitchFamily="34" charset="0"/>
                <a:cs typeface="Arial" panose="020B0604020202020204" pitchFamily="34" charset="0"/>
                <a:sym typeface="Arial"/>
              </a:rPr>
              <a:t>Gross Loss to Gross Margin </a:t>
            </a:r>
            <a:r>
              <a:rPr lang="en-US" sz="800" dirty="0" smtClean="0">
                <a:latin typeface="Arial" panose="020B0604020202020204" pitchFamily="34" charset="0"/>
                <a:cs typeface="Arial" panose="020B0604020202020204" pitchFamily="34" charset="0"/>
                <a:sym typeface="Arial"/>
              </a:rPr>
              <a:t>Ratio.xlsx’</a:t>
            </a:r>
          </a:p>
          <a:p>
            <a:pPr marL="228600" indent="-228600" algn="l">
              <a:lnSpc>
                <a:spcPct val="100000"/>
              </a:lnSpc>
              <a:buAutoNum type="arabicPeriod"/>
            </a:pPr>
            <a:r>
              <a:rPr lang="en-US" sz="800" dirty="0" smtClean="0">
                <a:latin typeface="Arial" panose="020B0604020202020204" pitchFamily="34" charset="0"/>
                <a:cs typeface="Arial" panose="020B0604020202020204" pitchFamily="34" charset="0"/>
                <a:sym typeface="Arial"/>
              </a:rPr>
              <a:t>Gross </a:t>
            </a:r>
            <a:r>
              <a:rPr lang="en-US" sz="800" dirty="0">
                <a:latin typeface="Arial" panose="020B0604020202020204" pitchFamily="34" charset="0"/>
                <a:cs typeface="Arial" panose="020B0604020202020204" pitchFamily="34" charset="0"/>
                <a:sym typeface="Arial"/>
              </a:rPr>
              <a:t>losses are defined as losses before accounting for recoveries; gross margin is defined as net revenue </a:t>
            </a:r>
            <a:endParaRPr lang="en-US" sz="800" dirty="0" smtClean="0">
              <a:latin typeface="Arial" panose="020B0604020202020204" pitchFamily="34" charset="0"/>
              <a:cs typeface="Arial" panose="020B0604020202020204" pitchFamily="34" charset="0"/>
              <a:sym typeface="Arial"/>
            </a:endParaRPr>
          </a:p>
          <a:p>
            <a:pPr marL="228600" indent="-228600" algn="l">
              <a:lnSpc>
                <a:spcPct val="100000"/>
              </a:lnSpc>
              <a:buAutoNum type="arabicPeriod"/>
            </a:pPr>
            <a:r>
              <a:rPr lang="en-US" sz="800" dirty="0" smtClean="0">
                <a:solidFill>
                  <a:srgbClr val="000000"/>
                </a:solidFill>
                <a:latin typeface="Arial"/>
                <a:ea typeface="ＭＳ Ｐゴシック"/>
                <a:sym typeface="Arial"/>
              </a:rPr>
              <a:t>Total </a:t>
            </a:r>
            <a:r>
              <a:rPr lang="en-US" sz="800" dirty="0">
                <a:solidFill>
                  <a:srgbClr val="000000"/>
                </a:solidFill>
                <a:latin typeface="Arial"/>
                <a:ea typeface="ＭＳ Ｐゴシック"/>
                <a:sym typeface="Arial"/>
              </a:rPr>
              <a:t>of 5 quarters. Based on 12mo trailing gross loss to gross margin </a:t>
            </a:r>
            <a:r>
              <a:rPr lang="en-US" sz="800" dirty="0" smtClean="0">
                <a:solidFill>
                  <a:srgbClr val="000000"/>
                </a:solidFill>
                <a:latin typeface="Arial"/>
                <a:ea typeface="ＭＳ Ｐゴシック"/>
                <a:sym typeface="Arial"/>
              </a:rPr>
              <a:t>ratio</a:t>
            </a:r>
            <a:r>
              <a:rPr lang="en-US" sz="800" dirty="0" smtClean="0">
                <a:latin typeface="Arial" panose="020B0604020202020204" pitchFamily="34" charset="0"/>
                <a:cs typeface="Arial" panose="020B0604020202020204" pitchFamily="34" charset="0"/>
                <a:sym typeface="Arial"/>
              </a:rPr>
              <a:t> </a:t>
            </a:r>
          </a:p>
        </p:txBody>
      </p:sp>
      <p:cxnSp>
        <p:nvCxnSpPr>
          <p:cNvPr id="69" name="Straight Connector 68"/>
          <p:cNvCxnSpPr/>
          <p:nvPr/>
        </p:nvCxnSpPr>
        <p:spPr>
          <a:xfrm>
            <a:off x="4668604" y="1533272"/>
            <a:ext cx="0" cy="4480560"/>
          </a:xfrm>
          <a:prstGeom prst="line">
            <a:avLst/>
          </a:prstGeom>
          <a:ln>
            <a:solidFill>
              <a:schemeClr val="bg2"/>
            </a:solidFill>
            <a:tailEnd type="none"/>
          </a:ln>
        </p:spPr>
        <p:style>
          <a:lnRef idx="1">
            <a:schemeClr val="accent1"/>
          </a:lnRef>
          <a:fillRef idx="0">
            <a:schemeClr val="accent1"/>
          </a:fillRef>
          <a:effectRef idx="0">
            <a:schemeClr val="accent1"/>
          </a:effectRef>
          <a:fontRef idx="minor">
            <a:schemeClr val="tx1"/>
          </a:fontRef>
        </p:style>
      </p:cxnSp>
      <p:sp>
        <p:nvSpPr>
          <p:cNvPr id="72" name="TextBox 71"/>
          <p:cNvSpPr txBox="1"/>
          <p:nvPr/>
        </p:nvSpPr>
        <p:spPr>
          <a:xfrm>
            <a:off x="3751898" y="4039243"/>
            <a:ext cx="540212" cy="307777"/>
          </a:xfrm>
          <a:prstGeom prst="rect">
            <a:avLst/>
          </a:prstGeom>
          <a:noFill/>
        </p:spPr>
        <p:txBody>
          <a:bodyPr wrap="none" lIns="0" tIns="0" rIns="0" bIns="0" rtlCol="0">
            <a:spAutoFit/>
          </a:bodyPr>
          <a:lstStyle/>
          <a:p>
            <a:pPr algn="l">
              <a:lnSpc>
                <a:spcPct val="100000"/>
              </a:lnSpc>
            </a:pPr>
            <a:r>
              <a:rPr lang="en-US" b="1" dirty="0" smtClean="0">
                <a:solidFill>
                  <a:schemeClr val="accent1"/>
                </a:solidFill>
                <a:latin typeface="Arial" panose="020B0604020202020204" pitchFamily="34" charset="0"/>
                <a:cs typeface="Arial" panose="020B0604020202020204" pitchFamily="34" charset="0"/>
              </a:rPr>
              <a:t>Red limit</a:t>
            </a:r>
          </a:p>
          <a:p>
            <a:pPr algn="l">
              <a:lnSpc>
                <a:spcPct val="100000"/>
              </a:lnSpc>
            </a:pPr>
            <a:r>
              <a:rPr lang="en-US" b="1" dirty="0" smtClean="0">
                <a:solidFill>
                  <a:schemeClr val="accent1"/>
                </a:solidFill>
                <a:latin typeface="Arial" panose="020B0604020202020204" pitchFamily="34" charset="0"/>
                <a:cs typeface="Arial" panose="020B0604020202020204" pitchFamily="34" charset="0"/>
              </a:rPr>
              <a:t>2.0%</a:t>
            </a:r>
            <a:endParaRPr lang="en-US" b="1" dirty="0">
              <a:solidFill>
                <a:schemeClr val="accent1"/>
              </a:solidFill>
              <a:latin typeface="Arial" panose="020B0604020202020204" pitchFamily="34" charset="0"/>
              <a:cs typeface="Arial" panose="020B0604020202020204" pitchFamily="34" charset="0"/>
            </a:endParaRPr>
          </a:p>
        </p:txBody>
      </p:sp>
      <p:sp>
        <p:nvSpPr>
          <p:cNvPr id="73" name="TextBox 72"/>
          <p:cNvSpPr txBox="1"/>
          <p:nvPr/>
        </p:nvSpPr>
        <p:spPr>
          <a:xfrm>
            <a:off x="3751898" y="4353250"/>
            <a:ext cx="992878" cy="307777"/>
          </a:xfrm>
          <a:prstGeom prst="rect">
            <a:avLst/>
          </a:prstGeom>
          <a:noFill/>
        </p:spPr>
        <p:txBody>
          <a:bodyPr wrap="square" lIns="0" tIns="0" rIns="0" bIns="0" rtlCol="0">
            <a:spAutoFit/>
          </a:bodyPr>
          <a:lstStyle/>
          <a:p>
            <a:pPr algn="l">
              <a:lnSpc>
                <a:spcPct val="100000"/>
              </a:lnSpc>
            </a:pPr>
            <a:r>
              <a:rPr lang="en-US" b="1" dirty="0" smtClean="0">
                <a:solidFill>
                  <a:srgbClr val="FFC000"/>
                </a:solidFill>
                <a:latin typeface="Arial" panose="020B0604020202020204" pitchFamily="34" charset="0"/>
                <a:cs typeface="Arial" panose="020B0604020202020204" pitchFamily="34" charset="0"/>
              </a:rPr>
              <a:t>Amber trigger </a:t>
            </a:r>
            <a:endParaRPr lang="en-US" b="1" dirty="0">
              <a:solidFill>
                <a:srgbClr val="FFC000"/>
              </a:solidFill>
              <a:latin typeface="Arial" panose="020B0604020202020204" pitchFamily="34" charset="0"/>
              <a:cs typeface="Arial" panose="020B0604020202020204" pitchFamily="34" charset="0"/>
            </a:endParaRPr>
          </a:p>
          <a:p>
            <a:pPr algn="l">
              <a:lnSpc>
                <a:spcPct val="100000"/>
              </a:lnSpc>
            </a:pPr>
            <a:r>
              <a:rPr lang="en-US" b="1" dirty="0" smtClean="0">
                <a:solidFill>
                  <a:srgbClr val="FFC000"/>
                </a:solidFill>
                <a:latin typeface="Arial" panose="020B0604020202020204" pitchFamily="34" charset="0"/>
                <a:cs typeface="Arial" panose="020B0604020202020204" pitchFamily="34" charset="0"/>
              </a:rPr>
              <a:t>1.5%</a:t>
            </a:r>
            <a:endParaRPr lang="en-US" b="1" dirty="0">
              <a:solidFill>
                <a:srgbClr val="FFC000"/>
              </a:solidFill>
              <a:latin typeface="Arial" panose="020B0604020202020204" pitchFamily="34" charset="0"/>
              <a:cs typeface="Arial" panose="020B0604020202020204" pitchFamily="34" charset="0"/>
            </a:endParaRPr>
          </a:p>
        </p:txBody>
      </p:sp>
      <p:sp>
        <p:nvSpPr>
          <p:cNvPr id="10" name="Content Placeholder 9"/>
          <p:cNvSpPr>
            <a:spLocks noGrp="1"/>
          </p:cNvSpPr>
          <p:nvPr>
            <p:ph sz="quarter" idx="11"/>
          </p:nvPr>
        </p:nvSpPr>
        <p:spPr/>
        <p:txBody>
          <a:bodyPr/>
          <a:lstStyle/>
          <a:p>
            <a:r>
              <a:rPr lang="en-GB" dirty="0"/>
              <a:t>Calibration: </a:t>
            </a:r>
            <a:r>
              <a:rPr lang="en-GB" b="0" dirty="0" smtClean="0"/>
              <a:t>Gross Op Risk losses / net revenue (gross margin)</a:t>
            </a:r>
            <a:endParaRPr lang="en-GB" dirty="0"/>
          </a:p>
        </p:txBody>
      </p:sp>
      <p:sp>
        <p:nvSpPr>
          <p:cNvPr id="48" name="TextBox 47"/>
          <p:cNvSpPr txBox="1"/>
          <p:nvPr/>
        </p:nvSpPr>
        <p:spPr>
          <a:xfrm>
            <a:off x="360997" y="1461453"/>
            <a:ext cx="3944937" cy="646331"/>
          </a:xfrm>
          <a:prstGeom prst="rect">
            <a:avLst/>
          </a:prstGeom>
          <a:noFill/>
        </p:spPr>
        <p:txBody>
          <a:bodyPr vert="horz" wrap="square" lIns="0" tIns="0" rIns="0" bIns="0" rtlCol="0" anchor="t" anchorCtr="0">
            <a:spAutoFit/>
          </a:bodyPr>
          <a:lstStyle/>
          <a:p>
            <a:pPr algn="l">
              <a:lnSpc>
                <a:spcPct val="100000"/>
              </a:lnSpc>
              <a:spcBef>
                <a:spcPts val="0"/>
              </a:spcBef>
              <a:spcAft>
                <a:spcPts val="0"/>
              </a:spcAft>
            </a:pPr>
            <a:r>
              <a:rPr lang="en-US" sz="1400" b="1" dirty="0" smtClean="0">
                <a:solidFill>
                  <a:schemeClr val="accent1"/>
                </a:solidFill>
                <a:latin typeface="Arial" panose="020B0604020202020204" pitchFamily="34" charset="0"/>
                <a:cs typeface="Arial" panose="020B0604020202020204" pitchFamily="34" charset="0"/>
              </a:rPr>
              <a:t>SBNA gross losses / net revenue (gross margin)</a:t>
            </a:r>
            <a:r>
              <a:rPr lang="en-US" sz="1400" b="1" baseline="30000" dirty="0" smtClean="0">
                <a:solidFill>
                  <a:schemeClr val="accent1"/>
                </a:solidFill>
                <a:latin typeface="Arial" panose="020B0604020202020204" pitchFamily="34" charset="0"/>
                <a:cs typeface="Arial" panose="020B0604020202020204" pitchFamily="34" charset="0"/>
              </a:rPr>
              <a:t>1</a:t>
            </a:r>
          </a:p>
          <a:p>
            <a:pPr algn="l">
              <a:lnSpc>
                <a:spcPct val="100000"/>
              </a:lnSpc>
              <a:spcBef>
                <a:spcPts val="0"/>
              </a:spcBef>
              <a:spcAft>
                <a:spcPts val="0"/>
              </a:spcAft>
            </a:pPr>
            <a:r>
              <a:rPr lang="en-US" sz="1400" dirty="0" smtClean="0">
                <a:solidFill>
                  <a:schemeClr val="accent1"/>
                </a:solidFill>
                <a:latin typeface="Arial" panose="020B0604020202020204" pitchFamily="34" charset="0"/>
                <a:cs typeface="Arial" panose="020B0604020202020204" pitchFamily="34" charset="0"/>
              </a:rPr>
              <a:t>Q1 2014 – Q4 2015, %</a:t>
            </a:r>
          </a:p>
        </p:txBody>
      </p:sp>
      <p:sp>
        <p:nvSpPr>
          <p:cNvPr id="64" name="TextBox 63"/>
          <p:cNvSpPr txBox="1"/>
          <p:nvPr/>
        </p:nvSpPr>
        <p:spPr>
          <a:xfrm>
            <a:off x="5162550" y="1458277"/>
            <a:ext cx="3962400" cy="215444"/>
          </a:xfrm>
          <a:prstGeom prst="rect">
            <a:avLst/>
          </a:prstGeom>
          <a:noFill/>
        </p:spPr>
        <p:txBody>
          <a:bodyPr vert="horz" wrap="square" lIns="0" tIns="0" rIns="0" bIns="0" rtlCol="0" anchor="t" anchorCtr="0">
            <a:spAutoFit/>
          </a:bodyPr>
          <a:lstStyle/>
          <a:p>
            <a:pPr algn="l">
              <a:lnSpc>
                <a:spcPct val="100000"/>
              </a:lnSpc>
              <a:spcBef>
                <a:spcPts val="0"/>
              </a:spcBef>
              <a:spcAft>
                <a:spcPts val="0"/>
              </a:spcAft>
            </a:pPr>
            <a:r>
              <a:rPr lang="en-US" sz="1400" b="1" dirty="0" smtClean="0">
                <a:solidFill>
                  <a:schemeClr val="accent1"/>
                </a:solidFill>
                <a:latin typeface="Arial" panose="020B0604020202020204" pitchFamily="34" charset="0"/>
                <a:cs typeface="Arial" panose="020B0604020202020204" pitchFamily="34" charset="0"/>
              </a:rPr>
              <a:t>Calibration approach</a:t>
            </a:r>
          </a:p>
        </p:txBody>
      </p:sp>
      <p:sp>
        <p:nvSpPr>
          <p:cNvPr id="86" name="Rectangle 85"/>
          <p:cNvSpPr/>
          <p:nvPr>
            <p:custDataLst>
              <p:tags r:id="rId13"/>
            </p:custDataLst>
          </p:nvPr>
        </p:nvSpPr>
        <p:spPr bwMode="auto">
          <a:xfrm>
            <a:off x="450850" y="5195888"/>
            <a:ext cx="179387" cy="133350"/>
          </a:xfrm>
          <a:prstGeom prst="rect">
            <a:avLst/>
          </a:prstGeom>
          <a:solidFill>
            <a:srgbClr val="C0C0C0"/>
          </a:solidFill>
          <a:ln w="952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noAutofit/>
          </a:bodyPr>
          <a:lstStyle/>
          <a:p>
            <a:pPr>
              <a:lnSpc>
                <a:spcPct val="100000"/>
              </a:lnSpc>
            </a:pPr>
            <a:endParaRPr lang="en-GB" dirty="0" smtClean="0">
              <a:solidFill>
                <a:srgbClr val="000000"/>
              </a:solidFill>
            </a:endParaRPr>
          </a:p>
        </p:txBody>
      </p:sp>
      <p:cxnSp>
        <p:nvCxnSpPr>
          <p:cNvPr id="89" name="Straight Connector 88"/>
          <p:cNvCxnSpPr/>
          <p:nvPr>
            <p:custDataLst>
              <p:tags r:id="rId14"/>
            </p:custDataLst>
          </p:nvPr>
        </p:nvCxnSpPr>
        <p:spPr bwMode="gray">
          <a:xfrm>
            <a:off x="2830513" y="5465763"/>
            <a:ext cx="219075" cy="0"/>
          </a:xfrm>
          <a:prstGeom prst="line">
            <a:avLst/>
          </a:prstGeom>
          <a:ln w="19050">
            <a:solidFill>
              <a:srgbClr val="FF0000"/>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custDataLst>
              <p:tags r:id="rId15"/>
            </p:custDataLst>
          </p:nvPr>
        </p:nvCxnSpPr>
        <p:spPr bwMode="gray">
          <a:xfrm>
            <a:off x="2830513" y="5262563"/>
            <a:ext cx="219075" cy="0"/>
          </a:xfrm>
          <a:prstGeom prst="line">
            <a:avLst/>
          </a:prstGeom>
          <a:ln w="19050">
            <a:solidFill>
              <a:srgbClr val="FFBF27"/>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custDataLst>
              <p:tags r:id="rId16"/>
            </p:custDataLst>
          </p:nvPr>
        </p:nvCxnSpPr>
        <p:spPr bwMode="gray">
          <a:xfrm>
            <a:off x="411164" y="5465763"/>
            <a:ext cx="219075" cy="0"/>
          </a:xfrm>
          <a:prstGeom prst="line">
            <a:avLst/>
          </a:prstGeom>
          <a:ln w="19050">
            <a:solidFill>
              <a:srgbClr val="008AB3"/>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90" name="Text Placeholder 6191"/>
          <p:cNvSpPr>
            <a:spLocks noGrp="1"/>
          </p:cNvSpPr>
          <p:nvPr>
            <p:custDataLst>
              <p:tags r:id="rId17"/>
            </p:custDataLst>
          </p:nvPr>
        </p:nvSpPr>
        <p:spPr bwMode="auto">
          <a:xfrm>
            <a:off x="3100388" y="5395913"/>
            <a:ext cx="541338"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spcCol="0" anchor="ctr"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nSpc>
                <a:spcPct val="100000"/>
              </a:lnSpc>
              <a:spcBef>
                <a:spcPct val="0"/>
              </a:spcBef>
              <a:spcAft>
                <a:spcPct val="0"/>
              </a:spcAft>
              <a:buFontTx/>
              <a:buNone/>
            </a:pPr>
            <a:fld id="{A3DBACFA-ECA0-4B86-B22D-3832BEFD9105}" type="datetime'''R''''''ed'''' ''''l''''''''''''i''m''''''''''it'''''''''">
              <a:rPr lang="en-US" sz="1000">
                <a:solidFill>
                  <a:srgbClr val="000000"/>
                </a:solidFill>
                <a:latin typeface="Arial"/>
                <a:ea typeface="Meiryo"/>
                <a:cs typeface="Arial"/>
                <a:sym typeface="Arial"/>
              </a:rPr>
              <a:pPr/>
              <a:t>Red limit</a:t>
            </a:fld>
            <a:r>
              <a:rPr lang="en-US" sz="1000" baseline="30000" smtClean="0">
                <a:solidFill>
                  <a:srgbClr val="000000"/>
                </a:solidFill>
                <a:latin typeface="Arial"/>
                <a:ea typeface="Meiryo"/>
                <a:cs typeface="Arial"/>
                <a:sym typeface="Arial"/>
              </a:rPr>
              <a:t>2</a:t>
            </a:r>
            <a:endParaRPr lang="en-GB" sz="1000" dirty="0">
              <a:solidFill>
                <a:srgbClr val="000000"/>
              </a:solidFill>
              <a:latin typeface="Arial"/>
              <a:ea typeface="Meiryo"/>
              <a:cs typeface="Arial"/>
              <a:sym typeface="Arial"/>
            </a:endParaRPr>
          </a:p>
        </p:txBody>
      </p:sp>
      <p:sp>
        <p:nvSpPr>
          <p:cNvPr id="91" name="Text Placeholder 6173"/>
          <p:cNvSpPr>
            <a:spLocks noGrp="1"/>
          </p:cNvSpPr>
          <p:nvPr>
            <p:custDataLst>
              <p:tags r:id="rId18"/>
            </p:custDataLst>
          </p:nvPr>
        </p:nvSpPr>
        <p:spPr bwMode="auto">
          <a:xfrm>
            <a:off x="681038" y="5395913"/>
            <a:ext cx="1933575"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spcCol="0" anchor="ctr"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nSpc>
                <a:spcPct val="100000"/>
              </a:lnSpc>
              <a:spcBef>
                <a:spcPct val="0"/>
              </a:spcBef>
              <a:spcAft>
                <a:spcPct val="0"/>
              </a:spcAft>
              <a:buFontTx/>
              <a:buNone/>
            </a:pPr>
            <a:fld id="{CEC5C734-DE71-4235-A760-048F828B1574}" type="datetime'Gross l''os''''s'' ''''/'''' ''gross margin (a''nn''ua''l)'''">
              <a:rPr lang="en-US" sz="1000">
                <a:solidFill>
                  <a:srgbClr val="000000"/>
                </a:solidFill>
                <a:latin typeface="Arial"/>
                <a:ea typeface="Meiryo"/>
                <a:cs typeface="Arial"/>
                <a:sym typeface="Arial"/>
              </a:rPr>
              <a:pPr/>
              <a:t>Gross loss / gross margin (annual)</a:t>
            </a:fld>
            <a:endParaRPr lang="en-GB" sz="1000" dirty="0">
              <a:solidFill>
                <a:srgbClr val="000000"/>
              </a:solidFill>
              <a:latin typeface="Arial"/>
              <a:ea typeface="Meiryo"/>
              <a:cs typeface="Arial"/>
              <a:sym typeface="Arial"/>
            </a:endParaRPr>
          </a:p>
        </p:txBody>
      </p:sp>
      <p:sp>
        <p:nvSpPr>
          <p:cNvPr id="92" name="Text Placeholder 2"/>
          <p:cNvSpPr>
            <a:spLocks noGrp="1"/>
          </p:cNvSpPr>
          <p:nvPr>
            <p:custDataLst>
              <p:tags r:id="rId19"/>
            </p:custDataLst>
          </p:nvPr>
        </p:nvSpPr>
        <p:spPr bwMode="auto">
          <a:xfrm>
            <a:off x="3100388" y="5192713"/>
            <a:ext cx="814388"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spcCol="0" anchor="ctr"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nSpc>
                <a:spcPct val="100000"/>
              </a:lnSpc>
              <a:spcBef>
                <a:spcPct val="0"/>
              </a:spcBef>
              <a:spcAft>
                <a:spcPct val="0"/>
              </a:spcAft>
              <a:buNone/>
            </a:pPr>
            <a:fld id="{3B3DF84E-74CB-4E3C-95BD-4385673BA9C0}" type="datetime'''''''''A''''m''b''''''''er ''''''''tri''''g''g''''''e''''r'''">
              <a:rPr lang="en-US" sz="1000">
                <a:latin typeface="Arial"/>
                <a:ea typeface="Meiryo"/>
                <a:cs typeface="Arial"/>
                <a:sym typeface="Arial"/>
              </a:rPr>
              <a:pPr/>
              <a:t>Amber trigger</a:t>
            </a:fld>
            <a:r>
              <a:rPr lang="en-US" sz="1000" baseline="30000" smtClean="0">
                <a:latin typeface="Arial"/>
                <a:ea typeface="Meiryo"/>
                <a:cs typeface="Arial"/>
                <a:sym typeface="Arial"/>
              </a:rPr>
              <a:t>2</a:t>
            </a:r>
            <a:endParaRPr lang="en-GB" sz="1000" dirty="0">
              <a:latin typeface="Arial"/>
              <a:ea typeface="Meiryo"/>
              <a:cs typeface="Arial"/>
              <a:sym typeface="Arial"/>
            </a:endParaRPr>
          </a:p>
        </p:txBody>
      </p:sp>
      <p:sp>
        <p:nvSpPr>
          <p:cNvPr id="93" name="Text Placeholder 6185"/>
          <p:cNvSpPr>
            <a:spLocks noGrp="1"/>
          </p:cNvSpPr>
          <p:nvPr>
            <p:custDataLst>
              <p:tags r:id="rId20"/>
            </p:custDataLst>
          </p:nvPr>
        </p:nvSpPr>
        <p:spPr bwMode="auto">
          <a:xfrm>
            <a:off x="681038" y="5192713"/>
            <a:ext cx="2047875"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spcCol="0" anchor="ctr"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nSpc>
                <a:spcPct val="100000"/>
              </a:lnSpc>
              <a:spcBef>
                <a:spcPct val="0"/>
              </a:spcBef>
              <a:spcAft>
                <a:spcPct val="0"/>
              </a:spcAft>
              <a:buFontTx/>
              <a:buNone/>
            </a:pPr>
            <a:fld id="{B9708AF0-BE8B-4A36-BC9F-390BDE0743C2}" type="datetime'G''r''''''oss ''l''os''s / gros''s ''ma''rgi''n (q''uarterly)'">
              <a:rPr lang="en-US" sz="1000">
                <a:solidFill>
                  <a:srgbClr val="000000"/>
                </a:solidFill>
                <a:latin typeface="Arial"/>
                <a:ea typeface="Meiryo"/>
                <a:cs typeface="Arial"/>
                <a:sym typeface="Arial"/>
              </a:rPr>
              <a:pPr/>
              <a:t>Gross loss / gross margin (quarterly)</a:t>
            </a:fld>
            <a:endParaRPr lang="en-GB" sz="1000" dirty="0">
              <a:solidFill>
                <a:srgbClr val="000000"/>
              </a:solidFill>
              <a:latin typeface="Arial"/>
              <a:ea typeface="Meiryo"/>
              <a:cs typeface="Arial"/>
              <a:sym typeface="Arial"/>
            </a:endParaRPr>
          </a:p>
        </p:txBody>
      </p:sp>
      <p:graphicFrame>
        <p:nvGraphicFramePr>
          <p:cNvPr id="4" name="Table 3"/>
          <p:cNvGraphicFramePr>
            <a:graphicFrameLocks noGrp="1"/>
          </p:cNvGraphicFramePr>
          <p:nvPr>
            <p:extLst>
              <p:ext uri="{D42A27DB-BD31-4B8C-83A1-F6EECF244321}">
                <p14:modId xmlns:p14="http://schemas.microsoft.com/office/powerpoint/2010/main" val="4233551421"/>
              </p:ext>
            </p:extLst>
          </p:nvPr>
        </p:nvGraphicFramePr>
        <p:xfrm>
          <a:off x="5162550" y="4986156"/>
          <a:ext cx="4095751" cy="803457"/>
        </p:xfrm>
        <a:graphic>
          <a:graphicData uri="http://schemas.openxmlformats.org/drawingml/2006/table">
            <a:tbl>
              <a:tblPr>
                <a:tableStyleId>{839DD9DD-9E6C-4910-8AC0-68ADFF6A6AFC}</a:tableStyleId>
              </a:tblPr>
              <a:tblGrid>
                <a:gridCol w="1112727"/>
                <a:gridCol w="745756"/>
                <a:gridCol w="745756"/>
                <a:gridCol w="745756"/>
                <a:gridCol w="745756"/>
              </a:tblGrid>
              <a:tr h="267819">
                <a:tc rowSpan="2">
                  <a:txBody>
                    <a:bodyPr/>
                    <a:lstStyle/>
                    <a:p>
                      <a:pPr algn="l" fontAlgn="b"/>
                      <a:r>
                        <a:rPr lang="en-US" sz="1100" u="none" strike="noStrike" dirty="0">
                          <a:effectLst/>
                          <a:latin typeface="Arial" panose="020B0604020202020204" pitchFamily="34" charset="0"/>
                          <a:cs typeface="Arial" panose="020B0604020202020204" pitchFamily="34" charset="0"/>
                        </a:rPr>
                        <a:t> </a:t>
                      </a:r>
                      <a:endParaRPr lang="en-US" sz="1100" b="0" i="0" u="none" strike="noStrike" dirty="0">
                        <a:solidFill>
                          <a:srgbClr val="000000"/>
                        </a:solidFill>
                        <a:effectLst/>
                        <a:latin typeface="Arial" panose="020B0604020202020204" pitchFamily="34" charset="0"/>
                        <a:cs typeface="Arial" panose="020B0604020202020204" pitchFamily="34" charset="0"/>
                      </a:endParaRPr>
                    </a:p>
                    <a:p>
                      <a:pPr algn="ctr" fontAlgn="b"/>
                      <a:r>
                        <a:rPr lang="en-US" sz="1100" b="1" u="none" strike="noStrike" dirty="0" smtClean="0">
                          <a:effectLst/>
                          <a:latin typeface="Arial" panose="020B0604020202020204" pitchFamily="34" charset="0"/>
                          <a:cs typeface="Arial" panose="020B0604020202020204" pitchFamily="34" charset="0"/>
                        </a:rPr>
                        <a:t>Gross Margin </a:t>
                      </a:r>
                      <a:r>
                        <a:rPr lang="en-US" sz="1100" b="1" u="none" strike="noStrike" baseline="0" dirty="0" smtClean="0">
                          <a:effectLst/>
                          <a:latin typeface="Arial" panose="020B0604020202020204" pitchFamily="34" charset="0"/>
                          <a:cs typeface="Arial" panose="020B0604020202020204" pitchFamily="34" charset="0"/>
                        </a:rPr>
                        <a:t>($M)</a:t>
                      </a:r>
                      <a:endParaRPr lang="en-US" sz="1100" b="1"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algn="ctr" fontAlgn="b"/>
                      <a:r>
                        <a:rPr lang="en-US" sz="1100" b="1" u="none" strike="noStrike" dirty="0" smtClean="0">
                          <a:effectLst/>
                          <a:latin typeface="Arial" panose="020B0604020202020204" pitchFamily="34" charset="0"/>
                          <a:cs typeface="Arial" panose="020B0604020202020204" pitchFamily="34" charset="0"/>
                        </a:rPr>
                        <a:t>Limits (%)</a:t>
                      </a:r>
                      <a:endParaRPr lang="en-US" sz="1100" b="1"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GB"/>
                    </a:p>
                  </a:txBody>
                  <a:tcPr/>
                </a:tc>
                <a:tc gridSpan="2">
                  <a:txBody>
                    <a:bodyPr/>
                    <a:lstStyle/>
                    <a:p>
                      <a:pPr algn="ctr" fontAlgn="b"/>
                      <a:r>
                        <a:rPr lang="en-US" sz="1100" b="1" u="none" strike="noStrike" dirty="0">
                          <a:effectLst/>
                          <a:latin typeface="Arial" panose="020B0604020202020204" pitchFamily="34" charset="0"/>
                          <a:cs typeface="Arial" panose="020B0604020202020204" pitchFamily="34" charset="0"/>
                        </a:rPr>
                        <a:t>Losses </a:t>
                      </a:r>
                      <a:r>
                        <a:rPr lang="en-US" sz="1100" b="1" u="none" strike="noStrike" dirty="0" smtClean="0">
                          <a:effectLst/>
                          <a:latin typeface="Arial" panose="020B0604020202020204" pitchFamily="34" charset="0"/>
                          <a:cs typeface="Arial" panose="020B0604020202020204" pitchFamily="34" charset="0"/>
                        </a:rPr>
                        <a:t>($M)</a:t>
                      </a:r>
                      <a:endParaRPr lang="en-US" sz="1100" b="1"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l" fontAlgn="b"/>
                      <a:endParaRPr lang="en-US" sz="1000" b="0" i="0" u="none" strike="noStrike" dirty="0">
                        <a:solidFill>
                          <a:srgbClr val="000000"/>
                        </a:solidFill>
                        <a:effectLst/>
                        <a:latin typeface="Arial"/>
                      </a:endParaRPr>
                    </a:p>
                  </a:txBody>
                  <a:tcPr marL="0" marR="0" marT="0" marB="0" anchor="b">
                    <a:solidFill>
                      <a:schemeClr val="bg1"/>
                    </a:solidFill>
                  </a:tcPr>
                </a:tc>
              </a:tr>
              <a:tr h="267819">
                <a:tc vMerge="1">
                  <a:txBody>
                    <a:bodyPr/>
                    <a:lstStyle/>
                    <a:p>
                      <a:pPr algn="ctr" fontAlgn="b"/>
                      <a:endParaRPr lang="en-US" sz="1100" b="1"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lnL>
                      <a:noFill/>
                    </a:lnL>
                    <a:lnR>
                      <a:noFill/>
                    </a:lnR>
                    <a:lnT w="9525" cap="flat" cmpd="sng" algn="ctr">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100" b="1" u="none" strike="noStrike" dirty="0">
                          <a:solidFill>
                            <a:schemeClr val="tx1"/>
                          </a:solidFill>
                          <a:effectLst/>
                          <a:latin typeface="Arial" panose="020B0604020202020204" pitchFamily="34" charset="0"/>
                          <a:cs typeface="Arial" panose="020B0604020202020204" pitchFamily="34" charset="0"/>
                        </a:rPr>
                        <a:t>Amber</a:t>
                      </a:r>
                      <a:endParaRPr lang="en-US" sz="1100" b="1" i="0" u="none" strike="noStrike" dirty="0">
                        <a:solidFill>
                          <a:schemeClr val="tx1"/>
                        </a:solidFill>
                        <a:effectLst/>
                        <a:latin typeface="Arial" panose="020B0604020202020204" pitchFamily="34" charset="0"/>
                        <a:cs typeface="Arial" panose="020B0604020202020204" pitchFamily="34" charset="0"/>
                      </a:endParaRPr>
                    </a:p>
                  </a:txBody>
                  <a:tcPr marL="0" marR="0" marT="0" marB="0" anchor="b">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algn="ctr" fontAlgn="b"/>
                      <a:r>
                        <a:rPr lang="en-US" sz="1100" b="1" u="none" strike="noStrike" dirty="0">
                          <a:solidFill>
                            <a:schemeClr val="bg1"/>
                          </a:solidFill>
                          <a:effectLst/>
                          <a:latin typeface="Arial" panose="020B0604020202020204" pitchFamily="34" charset="0"/>
                          <a:cs typeface="Arial" panose="020B0604020202020204" pitchFamily="34" charset="0"/>
                        </a:rPr>
                        <a:t>Red</a:t>
                      </a:r>
                      <a:endParaRPr lang="en-US" sz="1100" b="1" i="0" u="none" strike="noStrike" dirty="0">
                        <a:solidFill>
                          <a:schemeClr val="bg1"/>
                        </a:solidFill>
                        <a:effectLst/>
                        <a:latin typeface="Arial" panose="020B0604020202020204" pitchFamily="34" charset="0"/>
                        <a:cs typeface="Arial" panose="020B0604020202020204" pitchFamily="34" charset="0"/>
                      </a:endParaRPr>
                    </a:p>
                  </a:txBody>
                  <a:tcPr marL="0" marR="0" marT="0" marB="0" anchor="b">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algn="ctr" fontAlgn="b"/>
                      <a:r>
                        <a:rPr lang="en-US" sz="1100" b="1" u="none" strike="noStrike" dirty="0">
                          <a:solidFill>
                            <a:srgbClr val="FFC000"/>
                          </a:solidFill>
                          <a:effectLst/>
                          <a:latin typeface="Arial" panose="020B0604020202020204" pitchFamily="34" charset="0"/>
                          <a:cs typeface="Arial" panose="020B0604020202020204" pitchFamily="34" charset="0"/>
                        </a:rPr>
                        <a:t>Amber</a:t>
                      </a:r>
                      <a:endParaRPr lang="en-US" sz="1100" b="1" i="0" u="none" strike="noStrike" dirty="0">
                        <a:solidFill>
                          <a:srgbClr val="FFC000"/>
                        </a:solidFill>
                        <a:effectLst/>
                        <a:latin typeface="Arial" panose="020B0604020202020204" pitchFamily="34" charset="0"/>
                        <a:cs typeface="Arial" panose="020B0604020202020204" pitchFamily="34" charset="0"/>
                      </a:endParaRPr>
                    </a:p>
                  </a:txBody>
                  <a:tcPr marL="0" marR="0" marT="0" marB="0" anchor="b">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100" b="1" u="none" strike="noStrike" dirty="0">
                          <a:solidFill>
                            <a:schemeClr val="accent1"/>
                          </a:solidFill>
                          <a:effectLst/>
                          <a:latin typeface="Arial" panose="020B0604020202020204" pitchFamily="34" charset="0"/>
                          <a:cs typeface="Arial" panose="020B0604020202020204" pitchFamily="34" charset="0"/>
                        </a:rPr>
                        <a:t>Red</a:t>
                      </a:r>
                      <a:endParaRPr lang="en-US" sz="1100" b="1" i="0" u="none" strike="noStrike" dirty="0">
                        <a:solidFill>
                          <a:schemeClr val="accent1"/>
                        </a:solidFill>
                        <a:effectLst/>
                        <a:latin typeface="Arial" panose="020B0604020202020204" pitchFamily="34" charset="0"/>
                        <a:cs typeface="Arial" panose="020B0604020202020204" pitchFamily="34" charset="0"/>
                      </a:endParaRPr>
                    </a:p>
                  </a:txBody>
                  <a:tcPr marL="0" marR="0" marT="0" marB="0" anchor="b">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267819">
                <a:tc>
                  <a:txBody>
                    <a:bodyPr/>
                    <a:lstStyle/>
                    <a:p>
                      <a:pPr algn="ctr" fontAlgn="b"/>
                      <a:r>
                        <a:rPr lang="en-US" sz="1100" u="none" strike="noStrike" dirty="0">
                          <a:effectLst/>
                          <a:latin typeface="Arial" panose="020B0604020202020204" pitchFamily="34" charset="0"/>
                          <a:cs typeface="Arial" panose="020B0604020202020204" pitchFamily="34" charset="0"/>
                        </a:rPr>
                        <a:t> </a:t>
                      </a:r>
                      <a:r>
                        <a:rPr lang="en-US" sz="1100" u="none" strike="noStrike" dirty="0" smtClean="0">
                          <a:effectLst/>
                          <a:latin typeface="Arial" panose="020B0604020202020204" pitchFamily="34" charset="0"/>
                          <a:cs typeface="Arial" panose="020B0604020202020204" pitchFamily="34" charset="0"/>
                        </a:rPr>
                        <a:t>$2,739</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lnL>
                      <a:noFill/>
                    </a:lnL>
                    <a:lnR>
                      <a:noFill/>
                    </a:lnR>
                    <a:lnT w="12700" cap="flat" cmpd="sng" algn="ctr">
                      <a:solidFill>
                        <a:schemeClr val="tx1"/>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100" u="none" strike="noStrike" dirty="0" smtClean="0">
                          <a:solidFill>
                            <a:schemeClr val="tx1"/>
                          </a:solidFill>
                          <a:effectLst/>
                          <a:latin typeface="Arial" panose="020B0604020202020204" pitchFamily="34" charset="0"/>
                          <a:cs typeface="Arial" panose="020B0604020202020204" pitchFamily="34" charset="0"/>
                        </a:rPr>
                        <a:t>&gt;=1.5%</a:t>
                      </a:r>
                      <a:endParaRPr lang="en-US" sz="1100" b="0" i="0" u="none" strike="noStrike" dirty="0">
                        <a:solidFill>
                          <a:schemeClr val="tx1"/>
                        </a:solidFill>
                        <a:effectLst/>
                        <a:latin typeface="Arial" panose="020B0604020202020204" pitchFamily="34" charset="0"/>
                        <a:cs typeface="Arial" panose="020B0604020202020204" pitchFamily="34" charset="0"/>
                      </a:endParaRPr>
                    </a:p>
                  </a:txBody>
                  <a:tcPr marL="0" marR="0" marT="0" marB="0" anchor="b">
                    <a:lnL>
                      <a:noFill/>
                    </a:lnL>
                    <a:lnR>
                      <a:noFill/>
                    </a:lnR>
                    <a:lnT w="12700" cap="flat" cmpd="sng" algn="ctr">
                      <a:solidFill>
                        <a:schemeClr val="tx1"/>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fontAlgn="b"/>
                      <a:r>
                        <a:rPr lang="en-US" sz="1100" u="none" strike="noStrike" dirty="0" smtClean="0">
                          <a:solidFill>
                            <a:schemeClr val="tx1"/>
                          </a:solidFill>
                          <a:effectLst/>
                          <a:latin typeface="Arial" panose="020B0604020202020204" pitchFamily="34" charset="0"/>
                          <a:cs typeface="Arial" panose="020B0604020202020204" pitchFamily="34" charset="0"/>
                        </a:rPr>
                        <a:t>&gt;=2.0%</a:t>
                      </a:r>
                      <a:endParaRPr lang="en-US" sz="1100" b="0" i="0" u="none" strike="noStrike" dirty="0">
                        <a:solidFill>
                          <a:schemeClr val="tx1"/>
                        </a:solidFill>
                        <a:effectLst/>
                        <a:latin typeface="Arial" panose="020B0604020202020204" pitchFamily="34" charset="0"/>
                        <a:cs typeface="Arial" panose="020B0604020202020204" pitchFamily="34" charset="0"/>
                      </a:endParaRPr>
                    </a:p>
                  </a:txBody>
                  <a:tcPr marL="0" marR="0" marT="0" marB="0" anchor="b">
                    <a:lnL>
                      <a:noFill/>
                    </a:lnL>
                    <a:lnR>
                      <a:noFill/>
                    </a:lnR>
                    <a:lnT w="12700" cap="flat" cmpd="sng" algn="ctr">
                      <a:solidFill>
                        <a:schemeClr val="tx1"/>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a:txBody>
                    <a:bodyPr/>
                    <a:lstStyle/>
                    <a:p>
                      <a:pPr algn="ctr" fontAlgn="b"/>
                      <a:r>
                        <a:rPr lang="en-US" sz="1100" u="none" strike="noStrike" dirty="0">
                          <a:effectLst/>
                          <a:latin typeface="Arial" panose="020B0604020202020204" pitchFamily="34" charset="0"/>
                          <a:cs typeface="Arial" panose="020B0604020202020204" pitchFamily="34" charset="0"/>
                        </a:rPr>
                        <a:t> </a:t>
                      </a:r>
                      <a:r>
                        <a:rPr lang="en-US" sz="1100" u="none" strike="noStrike" dirty="0" smtClean="0">
                          <a:effectLst/>
                          <a:latin typeface="Arial" panose="020B0604020202020204" pitchFamily="34" charset="0"/>
                          <a:cs typeface="Arial" panose="020B0604020202020204" pitchFamily="34" charset="0"/>
                        </a:rPr>
                        <a:t>$41</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lnL>
                      <a:noFill/>
                    </a:lnL>
                    <a:lnR>
                      <a:noFill/>
                    </a:lnR>
                    <a:lnT w="12700" cap="flat" cmpd="sng" algn="ctr">
                      <a:solidFill>
                        <a:schemeClr val="tx1"/>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100" u="none" strike="noStrike" dirty="0">
                          <a:effectLst/>
                          <a:latin typeface="Arial" panose="020B0604020202020204" pitchFamily="34" charset="0"/>
                          <a:cs typeface="Arial" panose="020B0604020202020204" pitchFamily="34" charset="0"/>
                        </a:rPr>
                        <a:t> </a:t>
                      </a:r>
                      <a:r>
                        <a:rPr lang="en-US" sz="1100" u="none" strike="noStrike" dirty="0" smtClean="0">
                          <a:effectLst/>
                          <a:latin typeface="Arial" panose="020B0604020202020204" pitchFamily="34" charset="0"/>
                          <a:cs typeface="Arial" panose="020B0604020202020204" pitchFamily="34" charset="0"/>
                        </a:rPr>
                        <a:t>$55</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lnL>
                      <a:noFill/>
                    </a:lnL>
                    <a:lnR>
                      <a:noFill/>
                    </a:lnR>
                    <a:lnT w="12700" cap="flat" cmpd="sng" algn="ctr">
                      <a:solidFill>
                        <a:schemeClr val="tx1"/>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bl>
          </a:graphicData>
        </a:graphic>
      </p:graphicFrame>
      <p:grpSp>
        <p:nvGrpSpPr>
          <p:cNvPr id="40" name="Group 39"/>
          <p:cNvGrpSpPr/>
          <p:nvPr/>
        </p:nvGrpSpPr>
        <p:grpSpPr>
          <a:xfrm>
            <a:off x="443921" y="72184"/>
            <a:ext cx="2799275" cy="189008"/>
            <a:chOff x="403281" y="164517"/>
            <a:chExt cx="2799275" cy="189008"/>
          </a:xfrm>
        </p:grpSpPr>
        <p:sp>
          <p:nvSpPr>
            <p:cNvPr id="41" name="Text Box 75"/>
            <p:cNvSpPr txBox="1">
              <a:spLocks noChangeArrowheads="1"/>
            </p:cNvSpPr>
            <p:nvPr/>
          </p:nvSpPr>
          <p:spPr bwMode="gray">
            <a:xfrm>
              <a:off x="636148" y="166688"/>
              <a:ext cx="2566408" cy="184666"/>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none" lIns="0" tIns="0" rIns="0" bIns="0">
              <a:noAutofit/>
            </a:bodyPr>
            <a:lstStyle/>
            <a:p>
              <a:pPr algn="l">
                <a:lnSpc>
                  <a:spcPct val="100000"/>
                </a:lnSpc>
              </a:pPr>
              <a:r>
                <a:rPr lang="en-US" sz="1200" dirty="0" smtClean="0">
                  <a:solidFill>
                    <a:schemeClr val="accent1"/>
                  </a:solidFill>
                </a:rPr>
                <a:t>Operational risk: Calibration – Gross Op Risk losses / net revenue (gross margin)</a:t>
              </a:r>
              <a:endParaRPr lang="en-US" sz="1200" dirty="0">
                <a:solidFill>
                  <a:schemeClr val="accent1"/>
                </a:solidFill>
              </a:endParaRPr>
            </a:p>
          </p:txBody>
        </p:sp>
        <p:sp>
          <p:nvSpPr>
            <p:cNvPr id="43" name="Oval 42"/>
            <p:cNvSpPr/>
            <p:nvPr/>
          </p:nvSpPr>
          <p:spPr bwMode="auto">
            <a:xfrm>
              <a:off x="403281" y="164517"/>
              <a:ext cx="189008" cy="189008"/>
            </a:xfrm>
            <a:prstGeom prst="ellipse">
              <a:avLst/>
            </a:prstGeom>
            <a:solidFill>
              <a:schemeClr val="accent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lang="en-US" b="1" dirty="0">
                  <a:solidFill>
                    <a:schemeClr val="bg1"/>
                  </a:solidFill>
                  <a:ea typeface="ＭＳ Ｐゴシック" pitchFamily="-112" charset="-128"/>
                  <a:cs typeface="ＭＳ Ｐゴシック" pitchFamily="-112" charset="-128"/>
                </a:rPr>
                <a:t>8</a:t>
              </a:r>
              <a:endParaRPr kumimoji="0" lang="en-US" b="1" i="0" u="none" strike="noStrike" cap="none" normalizeH="0" baseline="0" dirty="0">
                <a:ln>
                  <a:noFill/>
                </a:ln>
                <a:solidFill>
                  <a:schemeClr val="bg1"/>
                </a:solidFill>
                <a:effectLst/>
                <a:latin typeface="Arial" charset="0"/>
                <a:ea typeface="ＭＳ Ｐゴシック" pitchFamily="-112" charset="-128"/>
                <a:cs typeface="ＭＳ Ｐゴシック" pitchFamily="-112" charset="-128"/>
              </a:endParaRPr>
            </a:p>
          </p:txBody>
        </p:sp>
      </p:grpSp>
    </p:spTree>
    <p:extLst>
      <p:ext uri="{BB962C8B-B14F-4D97-AF65-F5344CB8AC3E}">
        <p14:creationId xmlns:p14="http://schemas.microsoft.com/office/powerpoint/2010/main" val="8803900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hidden="1"/>
          <p:cNvGraphicFramePr>
            <a:graphicFrameLocks noChangeAspect="1"/>
          </p:cNvGraphicFramePr>
          <p:nvPr>
            <p:custDataLst>
              <p:tags r:id="rId2"/>
            </p:custDataLst>
            <p:extLst>
              <p:ext uri="{D42A27DB-BD31-4B8C-83A1-F6EECF244321}">
                <p14:modId xmlns:p14="http://schemas.microsoft.com/office/powerpoint/2010/main" val="2575756635"/>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25830" name="think-cell Slide" r:id="rId11" imgW="270" imgH="270" progId="TCLayout.ActiveDocument.1">
                  <p:embed/>
                </p:oleObj>
              </mc:Choice>
              <mc:Fallback>
                <p:oleObj name="think-cell Slide" r:id="rId11" imgW="270" imgH="270" progId="TCLayout.ActiveDocument.1">
                  <p:embed/>
                  <p:pic>
                    <p:nvPicPr>
                      <p:cNvPr id="0" name=""/>
                      <p:cNvPicPr/>
                      <p:nvPr/>
                    </p:nvPicPr>
                    <p:blipFill>
                      <a:blip r:embed="rId12"/>
                      <a:stretch>
                        <a:fillRect/>
                      </a:stretch>
                    </p:blipFill>
                    <p:spPr>
                      <a:xfrm>
                        <a:off x="1588" y="1588"/>
                        <a:ext cx="1587" cy="1587"/>
                      </a:xfrm>
                      <a:prstGeom prst="rect">
                        <a:avLst/>
                      </a:prstGeom>
                    </p:spPr>
                  </p:pic>
                </p:oleObj>
              </mc:Fallback>
            </mc:AlternateContent>
          </a:graphicData>
        </a:graphic>
      </p:graphicFrame>
      <p:sp>
        <p:nvSpPr>
          <p:cNvPr id="5" name="Rectangle 4" hidden="1"/>
          <p:cNvSpPr/>
          <p:nvPr>
            <p:custDataLst>
              <p:tags r:id="rId3"/>
            </p:custDataLst>
          </p:nvPr>
        </p:nvSpPr>
        <p:spPr bwMode="auto">
          <a:xfrm>
            <a:off x="0" y="0"/>
            <a:ext cx="158750" cy="15875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0" tIns="0" rIns="0" bIns="0" numCol="1" spcCol="0" rtlCol="0" anchor="t" anchorCtr="0" compatLnSpc="1">
            <a:prstTxWarp prst="textNoShape">
              <a:avLst/>
            </a:prstTxWarp>
            <a:noAutofit/>
          </a:bodyPr>
          <a:lstStyle/>
          <a:p>
            <a:pPr algn="l" eaLnBrk="0" hangingPunct="0">
              <a:lnSpc>
                <a:spcPct val="100000"/>
              </a:lnSpc>
            </a:pPr>
            <a:endParaRPr kumimoji="0" lang="en-US" u="none" strike="noStrike" cap="none" normalizeH="0" dirty="0">
              <a:ln>
                <a:noFill/>
              </a:ln>
              <a:solidFill>
                <a:schemeClr val="tx1"/>
              </a:solidFill>
              <a:effectLst/>
              <a:latin typeface="Arial"/>
              <a:cs typeface="Arial"/>
              <a:sym typeface="Arial"/>
            </a:endParaRPr>
          </a:p>
        </p:txBody>
      </p:sp>
      <p:graphicFrame>
        <p:nvGraphicFramePr>
          <p:cNvPr id="58" name="Object 57"/>
          <p:cNvGraphicFramePr>
            <a:graphicFrameLocks/>
          </p:cNvGraphicFramePr>
          <p:nvPr>
            <p:custDataLst>
              <p:tags r:id="rId4"/>
            </p:custDataLst>
            <p:extLst>
              <p:ext uri="{D42A27DB-BD31-4B8C-83A1-F6EECF244321}">
                <p14:modId xmlns:p14="http://schemas.microsoft.com/office/powerpoint/2010/main" val="3781654157"/>
              </p:ext>
            </p:extLst>
          </p:nvPr>
        </p:nvGraphicFramePr>
        <p:xfrm>
          <a:off x="419100" y="1828800"/>
          <a:ext cx="3686243" cy="3648165"/>
        </p:xfrm>
        <a:graphic>
          <a:graphicData uri="http://schemas.openxmlformats.org/presentationml/2006/ole">
            <mc:AlternateContent xmlns:mc="http://schemas.openxmlformats.org/markup-compatibility/2006">
              <mc:Choice xmlns:v="urn:schemas-microsoft-com:vml" Requires="v">
                <p:oleObj spid="_x0000_s225831" name="Chart" r:id="rId13" imgW="3686243" imgH="3648165" progId="MSGraph.Chart.8">
                  <p:embed followColorScheme="full"/>
                </p:oleObj>
              </mc:Choice>
              <mc:Fallback>
                <p:oleObj name="Chart" r:id="rId13" imgW="3686243" imgH="3648165" progId="MSGraph.Chart.8">
                  <p:embed followColorScheme="full"/>
                  <p:pic>
                    <p:nvPicPr>
                      <p:cNvPr id="0" name=""/>
                      <p:cNvPicPr/>
                      <p:nvPr/>
                    </p:nvPicPr>
                    <p:blipFill>
                      <a:blip r:embed="rId14"/>
                      <a:stretch>
                        <a:fillRect/>
                      </a:stretch>
                    </p:blipFill>
                    <p:spPr>
                      <a:xfrm>
                        <a:off x="419100" y="1828800"/>
                        <a:ext cx="3686243" cy="3648165"/>
                      </a:xfrm>
                      <a:prstGeom prst="rect">
                        <a:avLst/>
                      </a:prstGeom>
                    </p:spPr>
                  </p:pic>
                </p:oleObj>
              </mc:Fallback>
            </mc:AlternateContent>
          </a:graphicData>
        </a:graphic>
      </p:graphicFrame>
      <p:sp>
        <p:nvSpPr>
          <p:cNvPr id="60" name="Text Placeholder 20"/>
          <p:cNvSpPr>
            <a:spLocks noGrp="1"/>
          </p:cNvSpPr>
          <p:nvPr>
            <p:custDataLst>
              <p:tags r:id="rId5"/>
            </p:custDataLst>
          </p:nvPr>
        </p:nvSpPr>
        <p:spPr bwMode="auto">
          <a:xfrm>
            <a:off x="3343275" y="5337175"/>
            <a:ext cx="495300" cy="131763"/>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182880" indent="-182880" algn="l" defTabSz="914400" rtl="0" eaLnBrk="1" latinLnBrk="0" hangingPunct="1">
              <a:spcBef>
                <a:spcPts val="700"/>
              </a:spcBef>
              <a:buFont typeface="Arial" panose="020B0604020202020204" pitchFamily="34" charset="0"/>
              <a:buChar char="•"/>
              <a:defRPr sz="1400" kern="0" baseline="0">
                <a:solidFill>
                  <a:schemeClr val="tx1"/>
                </a:solidFill>
                <a:latin typeface="+mn-lt"/>
                <a:ea typeface="+mn-ea"/>
                <a:cs typeface="+mn-cs"/>
              </a:defRPr>
            </a:lvl1pPr>
            <a:lvl2pPr marL="356616" indent="-182880" algn="l" defTabSz="914400" rtl="0" eaLnBrk="1" latinLnBrk="0" hangingPunct="1">
              <a:spcBef>
                <a:spcPts val="300"/>
              </a:spcBef>
              <a:buFont typeface="Arial" panose="020B0604020202020204" pitchFamily="34" charset="0"/>
              <a:buChar char="–"/>
              <a:defRPr sz="1400" kern="0" baseline="0">
                <a:solidFill>
                  <a:schemeClr val="tx1"/>
                </a:solidFill>
                <a:latin typeface="+mn-lt"/>
                <a:ea typeface="+mn-ea"/>
                <a:cs typeface="+mn-cs"/>
              </a:defRPr>
            </a:lvl2pPr>
            <a:lvl3pPr marL="539496" indent="-182880" algn="l" defTabSz="914400" rtl="0" eaLnBrk="1" latinLnBrk="0" hangingPunct="1">
              <a:spcBef>
                <a:spcPts val="300"/>
              </a:spcBef>
              <a:buFont typeface="Arial" panose="020B0604020202020204" pitchFamily="34" charset="0"/>
              <a:buChar char="-"/>
              <a:defRPr sz="1400" kern="0" baseline="0">
                <a:solidFill>
                  <a:schemeClr val="tx1"/>
                </a:solidFill>
                <a:latin typeface="+mn-lt"/>
                <a:ea typeface="+mn-ea"/>
                <a:cs typeface="+mn-cs"/>
              </a:defRPr>
            </a:lvl3pPr>
            <a:lvl4pPr marL="722376" indent="-182880" algn="l" defTabSz="914400" rtl="0" eaLnBrk="1" latinLnBrk="0" hangingPunct="1">
              <a:spcBef>
                <a:spcPts val="300"/>
              </a:spcBef>
              <a:buFont typeface="Arial" panose="020B0604020202020204" pitchFamily="34" charset="0"/>
              <a:buChar char="-"/>
              <a:defRPr sz="1400" kern="0" baseline="0">
                <a:solidFill>
                  <a:schemeClr val="tx1"/>
                </a:solidFill>
                <a:latin typeface="+mn-lt"/>
                <a:ea typeface="+mn-ea"/>
                <a:cs typeface="+mn-cs"/>
              </a:defRPr>
            </a:lvl4pPr>
            <a:lvl5pPr marL="896112" indent="-182880" algn="l" defTabSz="914400" rtl="0" eaLnBrk="1" latinLnBrk="0" hangingPunct="1">
              <a:spcBef>
                <a:spcPts val="300"/>
              </a:spcBef>
              <a:buFont typeface="Arial" panose="020B0604020202020204" pitchFamily="34" charset="0"/>
              <a:buChar char="-"/>
              <a:defRPr sz="1400" kern="0" baseline="0">
                <a:solidFill>
                  <a:schemeClr val="tx1"/>
                </a:solidFill>
                <a:latin typeface="+mn-lt"/>
                <a:ea typeface="+mn-ea"/>
                <a:cs typeface="+mn-cs"/>
              </a:defRPr>
            </a:lvl5pPr>
            <a:lvl6pPr marL="1078992" indent="-182880" algn="l" defTabSz="914400" rtl="0" eaLnBrk="1" latinLnBrk="0" hangingPunct="1">
              <a:spcBef>
                <a:spcPts val="300"/>
              </a:spcBef>
              <a:buFont typeface="Arial" panose="020B0604020202020204" pitchFamily="34" charset="0"/>
              <a:buChar char="-"/>
              <a:defRPr sz="1400" kern="0">
                <a:solidFill>
                  <a:schemeClr val="tx1"/>
                </a:solidFill>
                <a:latin typeface="+mn-lt"/>
                <a:ea typeface="+mn-ea"/>
                <a:cs typeface="+mn-cs"/>
              </a:defRPr>
            </a:lvl6pPr>
            <a:lvl7pPr marL="1261872" indent="-182880" algn="l" defTabSz="914400" rtl="0" eaLnBrk="1" latinLnBrk="0" hangingPunct="1">
              <a:spcBef>
                <a:spcPts val="300"/>
              </a:spcBef>
              <a:buFont typeface="Arial" panose="020B0604020202020204" pitchFamily="34" charset="0"/>
              <a:buChar char="-"/>
              <a:defRPr sz="1400" kern="0">
                <a:solidFill>
                  <a:schemeClr val="tx1"/>
                </a:solidFill>
                <a:latin typeface="+mn-lt"/>
                <a:ea typeface="+mn-ea"/>
                <a:cs typeface="+mn-cs"/>
              </a:defRPr>
            </a:lvl7pPr>
            <a:lvl8pPr marL="1444752" indent="-182880" algn="l" defTabSz="914400" rtl="0" eaLnBrk="1" latinLnBrk="0" hangingPunct="1">
              <a:spcBef>
                <a:spcPts val="300"/>
              </a:spcBef>
              <a:buFont typeface="Arial" panose="020B0604020202020204" pitchFamily="34" charset="0"/>
              <a:buChar char="-"/>
              <a:defRPr sz="1400" kern="0">
                <a:solidFill>
                  <a:schemeClr val="tx1"/>
                </a:solidFill>
                <a:latin typeface="+mn-lt"/>
                <a:ea typeface="+mn-ea"/>
                <a:cs typeface="+mn-cs"/>
              </a:defRPr>
            </a:lvl8pPr>
            <a:lvl9pPr marL="1618488" indent="-182880" algn="l" defTabSz="914400" rtl="0" eaLnBrk="1" latinLnBrk="0" hangingPunct="1">
              <a:spcBef>
                <a:spcPts val="300"/>
              </a:spcBef>
              <a:buFont typeface="Arial" panose="020B0604020202020204" pitchFamily="34" charset="0"/>
              <a:buChar char="-"/>
              <a:defRPr sz="1400" kern="0">
                <a:solidFill>
                  <a:schemeClr val="tx1"/>
                </a:solidFill>
                <a:latin typeface="+mn-lt"/>
                <a:ea typeface="+mn-ea"/>
                <a:cs typeface="+mn-cs"/>
              </a:defRPr>
            </a:lvl9pPr>
          </a:lstStyle>
          <a:p>
            <a:pPr marL="0" indent="0" algn="ctr">
              <a:spcBef>
                <a:spcPct val="0"/>
              </a:spcBef>
              <a:buNone/>
            </a:pPr>
            <a:fld id="{FFA1A9B4-806C-43C6-9E20-5C4F30B6E727}" type="datetime'''''Q1'''' ''20''''''''''''''1''''''''''''''''''''''''6'''">
              <a:rPr lang="en-US" sz="1000">
                <a:latin typeface="Arial"/>
                <a:ea typeface="Meiryo"/>
                <a:cs typeface="Arial"/>
                <a:sym typeface="Arial"/>
              </a:rPr>
              <a:pPr/>
              <a:t>Q1 2016</a:t>
            </a:fld>
            <a:endParaRPr lang="en-GB" sz="1000" dirty="0">
              <a:latin typeface="Arial"/>
              <a:ea typeface="Meiryo"/>
              <a:cs typeface="Arial"/>
              <a:sym typeface="Arial"/>
            </a:endParaRPr>
          </a:p>
        </p:txBody>
      </p:sp>
      <p:sp>
        <p:nvSpPr>
          <p:cNvPr id="61" name="Text Placeholder 19"/>
          <p:cNvSpPr>
            <a:spLocks noGrp="1"/>
          </p:cNvSpPr>
          <p:nvPr>
            <p:custDataLst>
              <p:tags r:id="rId6"/>
            </p:custDataLst>
          </p:nvPr>
        </p:nvSpPr>
        <p:spPr bwMode="auto">
          <a:xfrm>
            <a:off x="2524125" y="5337175"/>
            <a:ext cx="495300" cy="131763"/>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182880" indent="-182880" algn="l" defTabSz="914400" rtl="0" eaLnBrk="1" latinLnBrk="0" hangingPunct="1">
              <a:spcBef>
                <a:spcPts val="700"/>
              </a:spcBef>
              <a:buFont typeface="Arial" panose="020B0604020202020204" pitchFamily="34" charset="0"/>
              <a:buChar char="•"/>
              <a:defRPr sz="1400" kern="0" baseline="0">
                <a:solidFill>
                  <a:schemeClr val="tx1"/>
                </a:solidFill>
                <a:latin typeface="+mn-lt"/>
                <a:ea typeface="+mn-ea"/>
                <a:cs typeface="+mn-cs"/>
              </a:defRPr>
            </a:lvl1pPr>
            <a:lvl2pPr marL="356616" indent="-182880" algn="l" defTabSz="914400" rtl="0" eaLnBrk="1" latinLnBrk="0" hangingPunct="1">
              <a:spcBef>
                <a:spcPts val="300"/>
              </a:spcBef>
              <a:buFont typeface="Arial" panose="020B0604020202020204" pitchFamily="34" charset="0"/>
              <a:buChar char="–"/>
              <a:defRPr sz="1400" kern="0" baseline="0">
                <a:solidFill>
                  <a:schemeClr val="tx1"/>
                </a:solidFill>
                <a:latin typeface="+mn-lt"/>
                <a:ea typeface="+mn-ea"/>
                <a:cs typeface="+mn-cs"/>
              </a:defRPr>
            </a:lvl2pPr>
            <a:lvl3pPr marL="539496" indent="-182880" algn="l" defTabSz="914400" rtl="0" eaLnBrk="1" latinLnBrk="0" hangingPunct="1">
              <a:spcBef>
                <a:spcPts val="300"/>
              </a:spcBef>
              <a:buFont typeface="Arial" panose="020B0604020202020204" pitchFamily="34" charset="0"/>
              <a:buChar char="-"/>
              <a:defRPr sz="1400" kern="0" baseline="0">
                <a:solidFill>
                  <a:schemeClr val="tx1"/>
                </a:solidFill>
                <a:latin typeface="+mn-lt"/>
                <a:ea typeface="+mn-ea"/>
                <a:cs typeface="+mn-cs"/>
              </a:defRPr>
            </a:lvl3pPr>
            <a:lvl4pPr marL="722376" indent="-182880" algn="l" defTabSz="914400" rtl="0" eaLnBrk="1" latinLnBrk="0" hangingPunct="1">
              <a:spcBef>
                <a:spcPts val="300"/>
              </a:spcBef>
              <a:buFont typeface="Arial" panose="020B0604020202020204" pitchFamily="34" charset="0"/>
              <a:buChar char="-"/>
              <a:defRPr sz="1400" kern="0" baseline="0">
                <a:solidFill>
                  <a:schemeClr val="tx1"/>
                </a:solidFill>
                <a:latin typeface="+mn-lt"/>
                <a:ea typeface="+mn-ea"/>
                <a:cs typeface="+mn-cs"/>
              </a:defRPr>
            </a:lvl4pPr>
            <a:lvl5pPr marL="896112" indent="-182880" algn="l" defTabSz="914400" rtl="0" eaLnBrk="1" latinLnBrk="0" hangingPunct="1">
              <a:spcBef>
                <a:spcPts val="300"/>
              </a:spcBef>
              <a:buFont typeface="Arial" panose="020B0604020202020204" pitchFamily="34" charset="0"/>
              <a:buChar char="-"/>
              <a:defRPr sz="1400" kern="0" baseline="0">
                <a:solidFill>
                  <a:schemeClr val="tx1"/>
                </a:solidFill>
                <a:latin typeface="+mn-lt"/>
                <a:ea typeface="+mn-ea"/>
                <a:cs typeface="+mn-cs"/>
              </a:defRPr>
            </a:lvl5pPr>
            <a:lvl6pPr marL="1078992" indent="-182880" algn="l" defTabSz="914400" rtl="0" eaLnBrk="1" latinLnBrk="0" hangingPunct="1">
              <a:spcBef>
                <a:spcPts val="300"/>
              </a:spcBef>
              <a:buFont typeface="Arial" panose="020B0604020202020204" pitchFamily="34" charset="0"/>
              <a:buChar char="-"/>
              <a:defRPr sz="1400" kern="0">
                <a:solidFill>
                  <a:schemeClr val="tx1"/>
                </a:solidFill>
                <a:latin typeface="+mn-lt"/>
                <a:ea typeface="+mn-ea"/>
                <a:cs typeface="+mn-cs"/>
              </a:defRPr>
            </a:lvl6pPr>
            <a:lvl7pPr marL="1261872" indent="-182880" algn="l" defTabSz="914400" rtl="0" eaLnBrk="1" latinLnBrk="0" hangingPunct="1">
              <a:spcBef>
                <a:spcPts val="300"/>
              </a:spcBef>
              <a:buFont typeface="Arial" panose="020B0604020202020204" pitchFamily="34" charset="0"/>
              <a:buChar char="-"/>
              <a:defRPr sz="1400" kern="0">
                <a:solidFill>
                  <a:schemeClr val="tx1"/>
                </a:solidFill>
                <a:latin typeface="+mn-lt"/>
                <a:ea typeface="+mn-ea"/>
                <a:cs typeface="+mn-cs"/>
              </a:defRPr>
            </a:lvl7pPr>
            <a:lvl8pPr marL="1444752" indent="-182880" algn="l" defTabSz="914400" rtl="0" eaLnBrk="1" latinLnBrk="0" hangingPunct="1">
              <a:spcBef>
                <a:spcPts val="300"/>
              </a:spcBef>
              <a:buFont typeface="Arial" panose="020B0604020202020204" pitchFamily="34" charset="0"/>
              <a:buChar char="-"/>
              <a:defRPr sz="1400" kern="0">
                <a:solidFill>
                  <a:schemeClr val="tx1"/>
                </a:solidFill>
                <a:latin typeface="+mn-lt"/>
                <a:ea typeface="+mn-ea"/>
                <a:cs typeface="+mn-cs"/>
              </a:defRPr>
            </a:lvl8pPr>
            <a:lvl9pPr marL="1618488" indent="-182880" algn="l" defTabSz="914400" rtl="0" eaLnBrk="1" latinLnBrk="0" hangingPunct="1">
              <a:spcBef>
                <a:spcPts val="300"/>
              </a:spcBef>
              <a:buFont typeface="Arial" panose="020B0604020202020204" pitchFamily="34" charset="0"/>
              <a:buChar char="-"/>
              <a:defRPr sz="1400" kern="0">
                <a:solidFill>
                  <a:schemeClr val="tx1"/>
                </a:solidFill>
                <a:latin typeface="+mn-lt"/>
                <a:ea typeface="+mn-ea"/>
                <a:cs typeface="+mn-cs"/>
              </a:defRPr>
            </a:lvl9pPr>
          </a:lstStyle>
          <a:p>
            <a:pPr marL="0" indent="0" algn="ctr">
              <a:spcBef>
                <a:spcPct val="0"/>
              </a:spcBef>
              <a:buNone/>
            </a:pPr>
            <a:fld id="{5D01C4C9-500A-4378-B1C5-8ED081B58E71}" type="datetime'''''Q''4'''''''''''''''''''''' ''''''''2''0''1''5'''''''">
              <a:rPr lang="en-US" sz="1000">
                <a:latin typeface="Arial"/>
                <a:ea typeface="Meiryo"/>
                <a:cs typeface="Arial"/>
                <a:sym typeface="Arial"/>
              </a:rPr>
              <a:pPr/>
              <a:t>Q4 2015</a:t>
            </a:fld>
            <a:endParaRPr lang="en-GB" sz="1000" dirty="0">
              <a:latin typeface="Arial"/>
              <a:ea typeface="Meiryo"/>
              <a:cs typeface="Arial"/>
              <a:sym typeface="Arial"/>
            </a:endParaRPr>
          </a:p>
        </p:txBody>
      </p:sp>
      <p:sp>
        <p:nvSpPr>
          <p:cNvPr id="62" name="Text Placeholder 18"/>
          <p:cNvSpPr>
            <a:spLocks noGrp="1"/>
          </p:cNvSpPr>
          <p:nvPr>
            <p:custDataLst>
              <p:tags r:id="rId7"/>
            </p:custDataLst>
          </p:nvPr>
        </p:nvSpPr>
        <p:spPr bwMode="auto">
          <a:xfrm>
            <a:off x="1704975" y="5337175"/>
            <a:ext cx="495300" cy="131763"/>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182880" indent="-182880" algn="l" defTabSz="914400" rtl="0" eaLnBrk="1" latinLnBrk="0" hangingPunct="1">
              <a:spcBef>
                <a:spcPts val="700"/>
              </a:spcBef>
              <a:buFont typeface="Arial" panose="020B0604020202020204" pitchFamily="34" charset="0"/>
              <a:buChar char="•"/>
              <a:defRPr sz="1400" kern="0" baseline="0">
                <a:solidFill>
                  <a:schemeClr val="tx1"/>
                </a:solidFill>
                <a:latin typeface="+mn-lt"/>
                <a:ea typeface="+mn-ea"/>
                <a:cs typeface="+mn-cs"/>
              </a:defRPr>
            </a:lvl1pPr>
            <a:lvl2pPr marL="356616" indent="-182880" algn="l" defTabSz="914400" rtl="0" eaLnBrk="1" latinLnBrk="0" hangingPunct="1">
              <a:spcBef>
                <a:spcPts val="300"/>
              </a:spcBef>
              <a:buFont typeface="Arial" panose="020B0604020202020204" pitchFamily="34" charset="0"/>
              <a:buChar char="–"/>
              <a:defRPr sz="1400" kern="0" baseline="0">
                <a:solidFill>
                  <a:schemeClr val="tx1"/>
                </a:solidFill>
                <a:latin typeface="+mn-lt"/>
                <a:ea typeface="+mn-ea"/>
                <a:cs typeface="+mn-cs"/>
              </a:defRPr>
            </a:lvl2pPr>
            <a:lvl3pPr marL="539496" indent="-182880" algn="l" defTabSz="914400" rtl="0" eaLnBrk="1" latinLnBrk="0" hangingPunct="1">
              <a:spcBef>
                <a:spcPts val="300"/>
              </a:spcBef>
              <a:buFont typeface="Arial" panose="020B0604020202020204" pitchFamily="34" charset="0"/>
              <a:buChar char="-"/>
              <a:defRPr sz="1400" kern="0" baseline="0">
                <a:solidFill>
                  <a:schemeClr val="tx1"/>
                </a:solidFill>
                <a:latin typeface="+mn-lt"/>
                <a:ea typeface="+mn-ea"/>
                <a:cs typeface="+mn-cs"/>
              </a:defRPr>
            </a:lvl3pPr>
            <a:lvl4pPr marL="722376" indent="-182880" algn="l" defTabSz="914400" rtl="0" eaLnBrk="1" latinLnBrk="0" hangingPunct="1">
              <a:spcBef>
                <a:spcPts val="300"/>
              </a:spcBef>
              <a:buFont typeface="Arial" panose="020B0604020202020204" pitchFamily="34" charset="0"/>
              <a:buChar char="-"/>
              <a:defRPr sz="1400" kern="0" baseline="0">
                <a:solidFill>
                  <a:schemeClr val="tx1"/>
                </a:solidFill>
                <a:latin typeface="+mn-lt"/>
                <a:ea typeface="+mn-ea"/>
                <a:cs typeface="+mn-cs"/>
              </a:defRPr>
            </a:lvl4pPr>
            <a:lvl5pPr marL="896112" indent="-182880" algn="l" defTabSz="914400" rtl="0" eaLnBrk="1" latinLnBrk="0" hangingPunct="1">
              <a:spcBef>
                <a:spcPts val="300"/>
              </a:spcBef>
              <a:buFont typeface="Arial" panose="020B0604020202020204" pitchFamily="34" charset="0"/>
              <a:buChar char="-"/>
              <a:defRPr sz="1400" kern="0" baseline="0">
                <a:solidFill>
                  <a:schemeClr val="tx1"/>
                </a:solidFill>
                <a:latin typeface="+mn-lt"/>
                <a:ea typeface="+mn-ea"/>
                <a:cs typeface="+mn-cs"/>
              </a:defRPr>
            </a:lvl5pPr>
            <a:lvl6pPr marL="1078992" indent="-182880" algn="l" defTabSz="914400" rtl="0" eaLnBrk="1" latinLnBrk="0" hangingPunct="1">
              <a:spcBef>
                <a:spcPts val="300"/>
              </a:spcBef>
              <a:buFont typeface="Arial" panose="020B0604020202020204" pitchFamily="34" charset="0"/>
              <a:buChar char="-"/>
              <a:defRPr sz="1400" kern="0">
                <a:solidFill>
                  <a:schemeClr val="tx1"/>
                </a:solidFill>
                <a:latin typeface="+mn-lt"/>
                <a:ea typeface="+mn-ea"/>
                <a:cs typeface="+mn-cs"/>
              </a:defRPr>
            </a:lvl6pPr>
            <a:lvl7pPr marL="1261872" indent="-182880" algn="l" defTabSz="914400" rtl="0" eaLnBrk="1" latinLnBrk="0" hangingPunct="1">
              <a:spcBef>
                <a:spcPts val="300"/>
              </a:spcBef>
              <a:buFont typeface="Arial" panose="020B0604020202020204" pitchFamily="34" charset="0"/>
              <a:buChar char="-"/>
              <a:defRPr sz="1400" kern="0">
                <a:solidFill>
                  <a:schemeClr val="tx1"/>
                </a:solidFill>
                <a:latin typeface="+mn-lt"/>
                <a:ea typeface="+mn-ea"/>
                <a:cs typeface="+mn-cs"/>
              </a:defRPr>
            </a:lvl7pPr>
            <a:lvl8pPr marL="1444752" indent="-182880" algn="l" defTabSz="914400" rtl="0" eaLnBrk="1" latinLnBrk="0" hangingPunct="1">
              <a:spcBef>
                <a:spcPts val="300"/>
              </a:spcBef>
              <a:buFont typeface="Arial" panose="020B0604020202020204" pitchFamily="34" charset="0"/>
              <a:buChar char="-"/>
              <a:defRPr sz="1400" kern="0">
                <a:solidFill>
                  <a:schemeClr val="tx1"/>
                </a:solidFill>
                <a:latin typeface="+mn-lt"/>
                <a:ea typeface="+mn-ea"/>
                <a:cs typeface="+mn-cs"/>
              </a:defRPr>
            </a:lvl8pPr>
            <a:lvl9pPr marL="1618488" indent="-182880" algn="l" defTabSz="914400" rtl="0" eaLnBrk="1" latinLnBrk="0" hangingPunct="1">
              <a:spcBef>
                <a:spcPts val="300"/>
              </a:spcBef>
              <a:buFont typeface="Arial" panose="020B0604020202020204" pitchFamily="34" charset="0"/>
              <a:buChar char="-"/>
              <a:defRPr sz="1400" kern="0">
                <a:solidFill>
                  <a:schemeClr val="tx1"/>
                </a:solidFill>
                <a:latin typeface="+mn-lt"/>
                <a:ea typeface="+mn-ea"/>
                <a:cs typeface="+mn-cs"/>
              </a:defRPr>
            </a:lvl9pPr>
          </a:lstStyle>
          <a:p>
            <a:pPr marL="0" indent="0" algn="ctr">
              <a:spcBef>
                <a:spcPct val="0"/>
              </a:spcBef>
              <a:buNone/>
            </a:pPr>
            <a:fld id="{75FD4D63-F37A-4D04-9E66-4D3E278E0299}" type="datetime'''''''''''''''''Q''3'''' ''''201''''''''''''5'''''''''''">
              <a:rPr lang="en-US" sz="1000">
                <a:latin typeface="Arial"/>
                <a:ea typeface="Meiryo"/>
                <a:cs typeface="Arial"/>
                <a:sym typeface="Arial"/>
              </a:rPr>
              <a:pPr/>
              <a:t>Q3 2015</a:t>
            </a:fld>
            <a:endParaRPr lang="en-GB" sz="1000" dirty="0">
              <a:latin typeface="Arial"/>
              <a:ea typeface="Meiryo"/>
              <a:cs typeface="Arial"/>
              <a:sym typeface="Arial"/>
            </a:endParaRPr>
          </a:p>
        </p:txBody>
      </p:sp>
      <p:sp>
        <p:nvSpPr>
          <p:cNvPr id="63" name="Text Placeholder 17"/>
          <p:cNvSpPr>
            <a:spLocks noGrp="1"/>
          </p:cNvSpPr>
          <p:nvPr>
            <p:custDataLst>
              <p:tags r:id="rId8"/>
            </p:custDataLst>
          </p:nvPr>
        </p:nvSpPr>
        <p:spPr bwMode="auto">
          <a:xfrm>
            <a:off x="885825" y="5337175"/>
            <a:ext cx="495300" cy="131763"/>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182880" indent="-182880" algn="l" defTabSz="914400" rtl="0" eaLnBrk="1" latinLnBrk="0" hangingPunct="1">
              <a:spcBef>
                <a:spcPts val="700"/>
              </a:spcBef>
              <a:buFont typeface="Arial" panose="020B0604020202020204" pitchFamily="34" charset="0"/>
              <a:buChar char="•"/>
              <a:defRPr sz="1400" kern="0" baseline="0">
                <a:solidFill>
                  <a:schemeClr val="tx1"/>
                </a:solidFill>
                <a:latin typeface="+mn-lt"/>
                <a:ea typeface="+mn-ea"/>
                <a:cs typeface="+mn-cs"/>
              </a:defRPr>
            </a:lvl1pPr>
            <a:lvl2pPr marL="356616" indent="-182880" algn="l" defTabSz="914400" rtl="0" eaLnBrk="1" latinLnBrk="0" hangingPunct="1">
              <a:spcBef>
                <a:spcPts val="300"/>
              </a:spcBef>
              <a:buFont typeface="Arial" panose="020B0604020202020204" pitchFamily="34" charset="0"/>
              <a:buChar char="–"/>
              <a:defRPr sz="1400" kern="0" baseline="0">
                <a:solidFill>
                  <a:schemeClr val="tx1"/>
                </a:solidFill>
                <a:latin typeface="+mn-lt"/>
                <a:ea typeface="+mn-ea"/>
                <a:cs typeface="+mn-cs"/>
              </a:defRPr>
            </a:lvl2pPr>
            <a:lvl3pPr marL="539496" indent="-182880" algn="l" defTabSz="914400" rtl="0" eaLnBrk="1" latinLnBrk="0" hangingPunct="1">
              <a:spcBef>
                <a:spcPts val="300"/>
              </a:spcBef>
              <a:buFont typeface="Arial" panose="020B0604020202020204" pitchFamily="34" charset="0"/>
              <a:buChar char="-"/>
              <a:defRPr sz="1400" kern="0" baseline="0">
                <a:solidFill>
                  <a:schemeClr val="tx1"/>
                </a:solidFill>
                <a:latin typeface="+mn-lt"/>
                <a:ea typeface="+mn-ea"/>
                <a:cs typeface="+mn-cs"/>
              </a:defRPr>
            </a:lvl3pPr>
            <a:lvl4pPr marL="722376" indent="-182880" algn="l" defTabSz="914400" rtl="0" eaLnBrk="1" latinLnBrk="0" hangingPunct="1">
              <a:spcBef>
                <a:spcPts val="300"/>
              </a:spcBef>
              <a:buFont typeface="Arial" panose="020B0604020202020204" pitchFamily="34" charset="0"/>
              <a:buChar char="-"/>
              <a:defRPr sz="1400" kern="0" baseline="0">
                <a:solidFill>
                  <a:schemeClr val="tx1"/>
                </a:solidFill>
                <a:latin typeface="+mn-lt"/>
                <a:ea typeface="+mn-ea"/>
                <a:cs typeface="+mn-cs"/>
              </a:defRPr>
            </a:lvl4pPr>
            <a:lvl5pPr marL="896112" indent="-182880" algn="l" defTabSz="914400" rtl="0" eaLnBrk="1" latinLnBrk="0" hangingPunct="1">
              <a:spcBef>
                <a:spcPts val="300"/>
              </a:spcBef>
              <a:buFont typeface="Arial" panose="020B0604020202020204" pitchFamily="34" charset="0"/>
              <a:buChar char="-"/>
              <a:defRPr sz="1400" kern="0" baseline="0">
                <a:solidFill>
                  <a:schemeClr val="tx1"/>
                </a:solidFill>
                <a:latin typeface="+mn-lt"/>
                <a:ea typeface="+mn-ea"/>
                <a:cs typeface="+mn-cs"/>
              </a:defRPr>
            </a:lvl5pPr>
            <a:lvl6pPr marL="1078992" indent="-182880" algn="l" defTabSz="914400" rtl="0" eaLnBrk="1" latinLnBrk="0" hangingPunct="1">
              <a:spcBef>
                <a:spcPts val="300"/>
              </a:spcBef>
              <a:buFont typeface="Arial" panose="020B0604020202020204" pitchFamily="34" charset="0"/>
              <a:buChar char="-"/>
              <a:defRPr sz="1400" kern="0">
                <a:solidFill>
                  <a:schemeClr val="tx1"/>
                </a:solidFill>
                <a:latin typeface="+mn-lt"/>
                <a:ea typeface="+mn-ea"/>
                <a:cs typeface="+mn-cs"/>
              </a:defRPr>
            </a:lvl6pPr>
            <a:lvl7pPr marL="1261872" indent="-182880" algn="l" defTabSz="914400" rtl="0" eaLnBrk="1" latinLnBrk="0" hangingPunct="1">
              <a:spcBef>
                <a:spcPts val="300"/>
              </a:spcBef>
              <a:buFont typeface="Arial" panose="020B0604020202020204" pitchFamily="34" charset="0"/>
              <a:buChar char="-"/>
              <a:defRPr sz="1400" kern="0">
                <a:solidFill>
                  <a:schemeClr val="tx1"/>
                </a:solidFill>
                <a:latin typeface="+mn-lt"/>
                <a:ea typeface="+mn-ea"/>
                <a:cs typeface="+mn-cs"/>
              </a:defRPr>
            </a:lvl7pPr>
            <a:lvl8pPr marL="1444752" indent="-182880" algn="l" defTabSz="914400" rtl="0" eaLnBrk="1" latinLnBrk="0" hangingPunct="1">
              <a:spcBef>
                <a:spcPts val="300"/>
              </a:spcBef>
              <a:buFont typeface="Arial" panose="020B0604020202020204" pitchFamily="34" charset="0"/>
              <a:buChar char="-"/>
              <a:defRPr sz="1400" kern="0">
                <a:solidFill>
                  <a:schemeClr val="tx1"/>
                </a:solidFill>
                <a:latin typeface="+mn-lt"/>
                <a:ea typeface="+mn-ea"/>
                <a:cs typeface="+mn-cs"/>
              </a:defRPr>
            </a:lvl8pPr>
            <a:lvl9pPr marL="1618488" indent="-182880" algn="l" defTabSz="914400" rtl="0" eaLnBrk="1" latinLnBrk="0" hangingPunct="1">
              <a:spcBef>
                <a:spcPts val="300"/>
              </a:spcBef>
              <a:buFont typeface="Arial" panose="020B0604020202020204" pitchFamily="34" charset="0"/>
              <a:buChar char="-"/>
              <a:defRPr sz="1400" kern="0">
                <a:solidFill>
                  <a:schemeClr val="tx1"/>
                </a:solidFill>
                <a:latin typeface="+mn-lt"/>
                <a:ea typeface="+mn-ea"/>
                <a:cs typeface="+mn-cs"/>
              </a:defRPr>
            </a:lvl9pPr>
          </a:lstStyle>
          <a:p>
            <a:pPr marL="0" indent="0" algn="ctr">
              <a:spcBef>
                <a:spcPct val="0"/>
              </a:spcBef>
              <a:buNone/>
            </a:pPr>
            <a:fld id="{AE897EC5-21BF-4CC4-90F9-C410449650DA}" type="datetime'''''''''''''''Q2'''''''' ''''20''1''''''''''''''''''''''5'''''">
              <a:rPr lang="en-US" sz="1000">
                <a:latin typeface="Arial"/>
                <a:ea typeface="Meiryo"/>
                <a:cs typeface="Arial"/>
                <a:sym typeface="Arial"/>
              </a:rPr>
              <a:pPr/>
              <a:t>Q2 2015</a:t>
            </a:fld>
            <a:endParaRPr lang="en-GB" sz="1000" dirty="0">
              <a:latin typeface="Arial"/>
              <a:ea typeface="Meiryo"/>
              <a:cs typeface="Arial"/>
              <a:sym typeface="Arial"/>
            </a:endParaRPr>
          </a:p>
        </p:txBody>
      </p:sp>
      <p:sp>
        <p:nvSpPr>
          <p:cNvPr id="20" name="Content Placeholder 4"/>
          <p:cNvSpPr txBox="1">
            <a:spLocks/>
          </p:cNvSpPr>
          <p:nvPr/>
        </p:nvSpPr>
        <p:spPr>
          <a:xfrm>
            <a:off x="5159375" y="2084388"/>
            <a:ext cx="4087813" cy="2677656"/>
          </a:xfrm>
          <a:prstGeom prst="rect">
            <a:avLst/>
          </a:prstGeom>
        </p:spPr>
        <p:txBody>
          <a:bodyPr wrap="square" lIns="0" tIns="0" rIns="0" bIns="0">
            <a:spAutoFit/>
          </a:bodyPr>
          <a:lstStyle>
            <a:lvl1pPr marL="153988" indent="-153988" algn="l" rtl="0" eaLnBrk="1" fontAlgn="base" hangingPunct="1">
              <a:spcBef>
                <a:spcPct val="20000"/>
              </a:spcBef>
              <a:spcAft>
                <a:spcPct val="0"/>
              </a:spcAft>
              <a:defRPr sz="1600">
                <a:solidFill>
                  <a:schemeClr val="tx2"/>
                </a:solidFill>
                <a:latin typeface="+mn-lt"/>
                <a:ea typeface="+mn-ea"/>
                <a:cs typeface="+mn-cs"/>
              </a:defRPr>
            </a:lvl1pPr>
            <a:lvl2pPr marL="461963" indent="-231775" algn="l" rtl="0" eaLnBrk="1" fontAlgn="base" hangingPunct="1">
              <a:lnSpc>
                <a:spcPct val="120000"/>
              </a:lnSpc>
              <a:spcBef>
                <a:spcPct val="20000"/>
              </a:spcBef>
              <a:spcAft>
                <a:spcPct val="0"/>
              </a:spcAft>
              <a:buClr>
                <a:schemeClr val="tx1"/>
              </a:buClr>
              <a:buFont typeface="Wingdings" pitchFamily="2" charset="2"/>
              <a:buChar char="§"/>
              <a:defRPr sz="1400">
                <a:solidFill>
                  <a:schemeClr val="tx2"/>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200">
                <a:solidFill>
                  <a:schemeClr val="tx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tx2"/>
                </a:solidFill>
                <a:latin typeface="Arial" charset="0"/>
                <a:ea typeface="+mn-ea"/>
                <a:cs typeface="+mn-cs"/>
              </a:defRPr>
            </a:lvl4pPr>
            <a:lvl5pPr marL="857250" indent="-115888" algn="l" rtl="0" eaLnBrk="1" fontAlgn="base" hangingPunct="1">
              <a:spcBef>
                <a:spcPct val="20000"/>
              </a:spcBef>
              <a:spcAft>
                <a:spcPct val="0"/>
              </a:spcAft>
              <a:buClr>
                <a:schemeClr val="tx1"/>
              </a:buClr>
              <a:defRPr sz="800">
                <a:solidFill>
                  <a:schemeClr val="tx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171450" lvl="1" indent="-171450">
              <a:lnSpc>
                <a:spcPct val="100000"/>
              </a:lnSpc>
              <a:spcBef>
                <a:spcPts val="600"/>
              </a:spcBef>
              <a:spcAft>
                <a:spcPts val="0"/>
              </a:spcAft>
              <a:buClrTx/>
              <a:buFont typeface="Arial" panose="020B0604020202020204" pitchFamily="34" charset="0"/>
              <a:buChar char="•"/>
            </a:pPr>
            <a:r>
              <a:rPr lang="en-US" sz="1100" kern="0" dirty="0">
                <a:latin typeface="Arial" panose="020B0604020202020204" pitchFamily="34" charset="0"/>
                <a:cs typeface="Arial" panose="020B0604020202020204" pitchFamily="34" charset="0"/>
              </a:rPr>
              <a:t>Metric definition for materiality expanded from last year to include material operational risk events that do not have an economic impact such as regulatory, customer and reputational impacts</a:t>
            </a:r>
          </a:p>
          <a:p>
            <a:pPr marL="171450" lvl="1" indent="-171450">
              <a:lnSpc>
                <a:spcPct val="100000"/>
              </a:lnSpc>
              <a:spcBef>
                <a:spcPts val="600"/>
              </a:spcBef>
              <a:spcAft>
                <a:spcPts val="0"/>
              </a:spcAft>
              <a:buClrTx/>
              <a:buFont typeface="Arial" panose="020B0604020202020204" pitchFamily="34" charset="0"/>
              <a:buChar char="•"/>
            </a:pPr>
            <a:r>
              <a:rPr lang="en-GB" sz="1100" dirty="0" smtClean="0">
                <a:solidFill>
                  <a:schemeClr val="tx1"/>
                </a:solidFill>
                <a:latin typeface="Arial" panose="020B0604020202020204" pitchFamily="34" charset="0"/>
                <a:cs typeface="Arial" panose="020B0604020202020204" pitchFamily="34" charset="0"/>
              </a:rPr>
              <a:t>To </a:t>
            </a:r>
            <a:r>
              <a:rPr lang="en-GB" sz="1100" dirty="0">
                <a:solidFill>
                  <a:schemeClr val="tx1"/>
                </a:solidFill>
                <a:latin typeface="Arial" panose="020B0604020202020204" pitchFamily="34" charset="0"/>
                <a:cs typeface="Arial" panose="020B0604020202020204" pitchFamily="34" charset="0"/>
              </a:rPr>
              <a:t>align with new SHUSA definition of “material” </a:t>
            </a:r>
            <a:r>
              <a:rPr lang="en-GB" sz="1100" dirty="0" smtClean="0">
                <a:solidFill>
                  <a:schemeClr val="tx1"/>
                </a:solidFill>
                <a:latin typeface="Arial" panose="020B0604020202020204" pitchFamily="34" charset="0"/>
                <a:cs typeface="Arial" panose="020B0604020202020204" pitchFamily="34" charset="0"/>
              </a:rPr>
              <a:t>events (see appendix), </a:t>
            </a:r>
            <a:r>
              <a:rPr lang="en-GB" sz="1100" dirty="0">
                <a:solidFill>
                  <a:schemeClr val="tx1"/>
                </a:solidFill>
                <a:latin typeface="Arial" panose="020B0604020202020204" pitchFamily="34" charset="0"/>
                <a:cs typeface="Arial" panose="020B0604020202020204" pitchFamily="34" charset="0"/>
              </a:rPr>
              <a:t>the threshold of financial materiality is increased from $200K to $500K to identify more significant loss </a:t>
            </a:r>
            <a:r>
              <a:rPr lang="en-GB" sz="1100" dirty="0" smtClean="0">
                <a:solidFill>
                  <a:schemeClr val="tx1"/>
                </a:solidFill>
                <a:latin typeface="Arial" panose="020B0604020202020204" pitchFamily="34" charset="0"/>
                <a:cs typeface="Arial" panose="020B0604020202020204" pitchFamily="34" charset="0"/>
              </a:rPr>
              <a:t>events and the definition  is also expanded to include non-financial, operational events </a:t>
            </a:r>
          </a:p>
          <a:p>
            <a:pPr marL="171450" lvl="1" indent="-171450">
              <a:lnSpc>
                <a:spcPct val="100000"/>
              </a:lnSpc>
              <a:spcBef>
                <a:spcPts val="600"/>
              </a:spcBef>
              <a:spcAft>
                <a:spcPts val="0"/>
              </a:spcAft>
              <a:buClrTx/>
              <a:buFont typeface="Arial" panose="020B0604020202020204" pitchFamily="34" charset="0"/>
              <a:buChar char="•"/>
            </a:pPr>
            <a:r>
              <a:rPr lang="en-GB" sz="1100" kern="0" dirty="0" smtClean="0">
                <a:solidFill>
                  <a:schemeClr val="tx1"/>
                </a:solidFill>
                <a:latin typeface="Arial" panose="020B0604020202020204" pitchFamily="34" charset="0"/>
                <a:cs typeface="Arial" panose="020B0604020202020204" pitchFamily="34" charset="0"/>
              </a:rPr>
              <a:t>Amber trigger is the </a:t>
            </a:r>
            <a:r>
              <a:rPr lang="en-US" sz="1100" kern="0" dirty="0" smtClean="0">
                <a:solidFill>
                  <a:schemeClr val="tx1"/>
                </a:solidFill>
                <a:latin typeface="Arial" panose="020B0604020202020204" pitchFamily="34" charset="0"/>
                <a:cs typeface="Arial" panose="020B0604020202020204" pitchFamily="34" charset="0"/>
              </a:rPr>
              <a:t>quarterly historical average to capture individual spikes; and apply 0.5 std. dev. As buffer between red limit and amber trigger</a:t>
            </a:r>
            <a:endParaRPr lang="en-US" sz="1100" kern="0" dirty="0">
              <a:solidFill>
                <a:schemeClr val="tx1"/>
              </a:solidFill>
              <a:latin typeface="Arial" panose="020B0604020202020204" pitchFamily="34" charset="0"/>
              <a:cs typeface="Arial" panose="020B0604020202020204" pitchFamily="34" charset="0"/>
            </a:endParaRPr>
          </a:p>
          <a:p>
            <a:pPr marL="171450" indent="-171450">
              <a:lnSpc>
                <a:spcPct val="100000"/>
              </a:lnSpc>
              <a:spcBef>
                <a:spcPts val="600"/>
              </a:spcBef>
              <a:spcAft>
                <a:spcPts val="0"/>
              </a:spcAft>
              <a:buFont typeface="Arial" panose="020B0604020202020204" pitchFamily="34" charset="0"/>
              <a:buChar char="•"/>
            </a:pPr>
            <a:endParaRPr lang="en-US" sz="1100" kern="0" dirty="0" smtClean="0">
              <a:solidFill>
                <a:schemeClr val="tx1"/>
              </a:solidFill>
              <a:latin typeface="Arial" panose="020B0604020202020204" pitchFamily="34" charset="0"/>
              <a:cs typeface="Arial" panose="020B0604020202020204" pitchFamily="34" charset="0"/>
            </a:endParaRPr>
          </a:p>
          <a:p>
            <a:pPr marL="171450" indent="-171450">
              <a:lnSpc>
                <a:spcPct val="100000"/>
              </a:lnSpc>
              <a:spcBef>
                <a:spcPts val="600"/>
              </a:spcBef>
              <a:spcAft>
                <a:spcPts val="0"/>
              </a:spcAft>
              <a:buFont typeface="Arial" panose="020B0604020202020204" pitchFamily="34" charset="0"/>
              <a:buChar char="•"/>
            </a:pPr>
            <a:endParaRPr lang="en-US" sz="1100" kern="0" dirty="0" smtClean="0">
              <a:solidFill>
                <a:schemeClr val="tx1"/>
              </a:solidFill>
              <a:latin typeface="Arial" panose="020B0604020202020204" pitchFamily="34" charset="0"/>
              <a:cs typeface="Arial" panose="020B0604020202020204" pitchFamily="34" charset="0"/>
            </a:endParaRPr>
          </a:p>
        </p:txBody>
      </p:sp>
      <p:sp>
        <p:nvSpPr>
          <p:cNvPr id="21" name="Footnote"/>
          <p:cNvSpPr/>
          <p:nvPr/>
        </p:nvSpPr>
        <p:spPr bwMode="auto">
          <a:xfrm>
            <a:off x="1907067" y="6330837"/>
            <a:ext cx="5427980"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spAutoFit/>
          </a:bodyPr>
          <a:lstStyle/>
          <a:p>
            <a:pPr algn="l">
              <a:lnSpc>
                <a:spcPct val="100000"/>
              </a:lnSpc>
            </a:pPr>
            <a:r>
              <a:rPr lang="en-US" sz="800" dirty="0">
                <a:latin typeface="Arial" panose="020B0604020202020204" pitchFamily="34" charset="0"/>
                <a:cs typeface="Arial" panose="020B0604020202020204" pitchFamily="34" charset="0"/>
                <a:sym typeface="Arial"/>
              </a:rPr>
              <a:t>Source: ‘20160601 Gross Loss to Gross Margin Ratio.xlsx</a:t>
            </a:r>
            <a:r>
              <a:rPr lang="en-US" sz="800" dirty="0" smtClean="0">
                <a:latin typeface="Arial" panose="020B0604020202020204" pitchFamily="34" charset="0"/>
                <a:cs typeface="Arial" panose="020B0604020202020204" pitchFamily="34" charset="0"/>
                <a:sym typeface="Arial"/>
              </a:rPr>
              <a:t>’</a:t>
            </a:r>
          </a:p>
          <a:p>
            <a:pPr algn="l">
              <a:lnSpc>
                <a:spcPct val="100000"/>
              </a:lnSpc>
            </a:pPr>
            <a:r>
              <a:rPr lang="en-US" sz="800" dirty="0" smtClean="0">
                <a:latin typeface="Arial" panose="020B0604020202020204" pitchFamily="34" charset="0"/>
                <a:cs typeface="Arial" panose="020B0604020202020204" pitchFamily="34" charset="0"/>
                <a:sym typeface="Arial"/>
              </a:rPr>
              <a:t>1. See definition for material SHUSA event in appendix glossary</a:t>
            </a:r>
            <a:endParaRPr lang="en-US" sz="800" dirty="0">
              <a:latin typeface="Arial" panose="020B0604020202020204" pitchFamily="34" charset="0"/>
              <a:cs typeface="Arial" panose="020B0604020202020204" pitchFamily="34" charset="0"/>
              <a:sym typeface="Arial"/>
            </a:endParaRPr>
          </a:p>
        </p:txBody>
      </p:sp>
      <p:sp>
        <p:nvSpPr>
          <p:cNvPr id="53" name="TextBox 52"/>
          <p:cNvSpPr txBox="1"/>
          <p:nvPr/>
        </p:nvSpPr>
        <p:spPr>
          <a:xfrm>
            <a:off x="3937845" y="3550455"/>
            <a:ext cx="442281" cy="153888"/>
          </a:xfrm>
          <a:prstGeom prst="rect">
            <a:avLst/>
          </a:prstGeom>
          <a:noFill/>
        </p:spPr>
        <p:txBody>
          <a:bodyPr wrap="square" lIns="0" tIns="0" rIns="0" bIns="0" rtlCol="0">
            <a:spAutoFit/>
          </a:bodyPr>
          <a:lstStyle/>
          <a:p>
            <a:pPr algn="l">
              <a:lnSpc>
                <a:spcPct val="100000"/>
              </a:lnSpc>
            </a:pPr>
            <a:r>
              <a:rPr lang="en-US" b="1" dirty="0" smtClean="0">
                <a:solidFill>
                  <a:schemeClr val="accent1"/>
                </a:solidFill>
                <a:latin typeface="Arial" panose="020B0604020202020204" pitchFamily="34" charset="0"/>
                <a:cs typeface="Arial" panose="020B0604020202020204" pitchFamily="34" charset="0"/>
              </a:rPr>
              <a:t>Red &gt;4</a:t>
            </a:r>
            <a:endParaRPr lang="en-US" b="1" dirty="0">
              <a:solidFill>
                <a:schemeClr val="accent1"/>
              </a:solidFill>
              <a:latin typeface="Arial" panose="020B0604020202020204" pitchFamily="34" charset="0"/>
              <a:cs typeface="Arial" panose="020B0604020202020204" pitchFamily="34" charset="0"/>
            </a:endParaRPr>
          </a:p>
        </p:txBody>
      </p:sp>
      <p:sp>
        <p:nvSpPr>
          <p:cNvPr id="54" name="TextBox 53"/>
          <p:cNvSpPr txBox="1"/>
          <p:nvPr/>
        </p:nvSpPr>
        <p:spPr>
          <a:xfrm>
            <a:off x="3937845" y="3995350"/>
            <a:ext cx="586699" cy="153888"/>
          </a:xfrm>
          <a:prstGeom prst="rect">
            <a:avLst/>
          </a:prstGeom>
          <a:noFill/>
        </p:spPr>
        <p:txBody>
          <a:bodyPr wrap="none" lIns="0" tIns="0" rIns="0" bIns="0" rtlCol="0">
            <a:spAutoFit/>
          </a:bodyPr>
          <a:lstStyle/>
          <a:p>
            <a:pPr algn="l">
              <a:lnSpc>
                <a:spcPct val="100000"/>
              </a:lnSpc>
            </a:pPr>
            <a:r>
              <a:rPr lang="en-US" b="1" dirty="0" smtClean="0">
                <a:solidFill>
                  <a:srgbClr val="FFC000"/>
                </a:solidFill>
                <a:latin typeface="Arial" panose="020B0604020202020204" pitchFamily="34" charset="0"/>
                <a:cs typeface="Arial" panose="020B0604020202020204" pitchFamily="34" charset="0"/>
              </a:rPr>
              <a:t>Amber &gt;3</a:t>
            </a:r>
            <a:endParaRPr lang="en-US" b="1" dirty="0">
              <a:solidFill>
                <a:srgbClr val="FFC000"/>
              </a:solidFill>
              <a:latin typeface="Arial" panose="020B0604020202020204" pitchFamily="34" charset="0"/>
              <a:cs typeface="Arial" panose="020B0604020202020204" pitchFamily="34" charset="0"/>
            </a:endParaRPr>
          </a:p>
        </p:txBody>
      </p:sp>
      <p:sp>
        <p:nvSpPr>
          <p:cNvPr id="10" name="Content Placeholder 9"/>
          <p:cNvSpPr>
            <a:spLocks noGrp="1"/>
          </p:cNvSpPr>
          <p:nvPr>
            <p:ph sz="quarter" idx="11"/>
          </p:nvPr>
        </p:nvSpPr>
        <p:spPr/>
        <p:txBody>
          <a:bodyPr/>
          <a:lstStyle/>
          <a:p>
            <a:r>
              <a:rPr lang="en-GB" dirty="0"/>
              <a:t>Calibration: </a:t>
            </a:r>
            <a:r>
              <a:rPr lang="en-GB" b="0" dirty="0" smtClean="0"/>
              <a:t>Material Operational Risk Events</a:t>
            </a:r>
            <a:endParaRPr lang="en-GB" dirty="0"/>
          </a:p>
        </p:txBody>
      </p:sp>
      <p:sp>
        <p:nvSpPr>
          <p:cNvPr id="49" name="TextBox 48"/>
          <p:cNvSpPr txBox="1"/>
          <p:nvPr/>
        </p:nvSpPr>
        <p:spPr>
          <a:xfrm>
            <a:off x="364298" y="1463040"/>
            <a:ext cx="4105225" cy="370614"/>
          </a:xfrm>
          <a:prstGeom prst="rect">
            <a:avLst/>
          </a:prstGeom>
          <a:noFill/>
        </p:spPr>
        <p:txBody>
          <a:bodyPr vert="horz" wrap="square" lIns="0" tIns="0" rIns="0" bIns="0" rtlCol="0" anchor="t" anchorCtr="0">
            <a:spAutoFit/>
          </a:bodyPr>
          <a:lstStyle/>
          <a:p>
            <a:pPr algn="l"/>
            <a:r>
              <a:rPr lang="en-GB" sz="1400" b="1" dirty="0">
                <a:solidFill>
                  <a:srgbClr val="FF0000"/>
                </a:solidFill>
              </a:rPr>
              <a:t>Historical count of </a:t>
            </a:r>
            <a:r>
              <a:rPr lang="en-GB" sz="1400" b="1" dirty="0" smtClean="0">
                <a:solidFill>
                  <a:srgbClr val="FF0000"/>
                </a:solidFill>
              </a:rPr>
              <a:t>SBNA’s </a:t>
            </a:r>
            <a:r>
              <a:rPr lang="en-GB" sz="1400" b="1" dirty="0">
                <a:solidFill>
                  <a:srgbClr val="FF0000"/>
                </a:solidFill>
              </a:rPr>
              <a:t>material</a:t>
            </a:r>
            <a:r>
              <a:rPr lang="en-GB" sz="1400" b="1" baseline="30000" dirty="0">
                <a:solidFill>
                  <a:srgbClr val="FF0000"/>
                </a:solidFill>
              </a:rPr>
              <a:t>1</a:t>
            </a:r>
            <a:r>
              <a:rPr lang="en-GB" sz="1400" b="1" dirty="0">
                <a:solidFill>
                  <a:srgbClr val="FF0000"/>
                </a:solidFill>
              </a:rPr>
              <a:t> events</a:t>
            </a:r>
          </a:p>
          <a:p>
            <a:pPr algn="l"/>
            <a:r>
              <a:rPr lang="en-GB" sz="1400" dirty="0">
                <a:solidFill>
                  <a:srgbClr val="FF0000"/>
                </a:solidFill>
              </a:rPr>
              <a:t>Number, per quarter</a:t>
            </a:r>
          </a:p>
        </p:txBody>
      </p:sp>
      <p:sp>
        <p:nvSpPr>
          <p:cNvPr id="50" name="TextBox 49"/>
          <p:cNvSpPr txBox="1"/>
          <p:nvPr/>
        </p:nvSpPr>
        <p:spPr>
          <a:xfrm>
            <a:off x="5159375" y="1464500"/>
            <a:ext cx="3962400" cy="215444"/>
          </a:xfrm>
          <a:prstGeom prst="rect">
            <a:avLst/>
          </a:prstGeom>
          <a:noFill/>
        </p:spPr>
        <p:txBody>
          <a:bodyPr vert="horz" wrap="square" lIns="0" tIns="0" rIns="0" bIns="0" rtlCol="0" anchor="t" anchorCtr="0">
            <a:spAutoFit/>
          </a:bodyPr>
          <a:lstStyle/>
          <a:p>
            <a:pPr algn="l">
              <a:lnSpc>
                <a:spcPct val="100000"/>
              </a:lnSpc>
              <a:spcBef>
                <a:spcPts val="0"/>
              </a:spcBef>
              <a:spcAft>
                <a:spcPts val="0"/>
              </a:spcAft>
            </a:pPr>
            <a:r>
              <a:rPr lang="en-US" sz="1400" b="1" dirty="0" smtClean="0">
                <a:solidFill>
                  <a:schemeClr val="accent1"/>
                </a:solidFill>
                <a:latin typeface="Arial" panose="020B0604020202020204" pitchFamily="34" charset="0"/>
                <a:cs typeface="Arial" panose="020B0604020202020204" pitchFamily="34" charset="0"/>
              </a:rPr>
              <a:t>Updated </a:t>
            </a:r>
            <a:r>
              <a:rPr lang="en-US" sz="1400" b="1" dirty="0">
                <a:solidFill>
                  <a:schemeClr val="accent1"/>
                </a:solidFill>
                <a:latin typeface="Arial" panose="020B0604020202020204" pitchFamily="34" charset="0"/>
                <a:cs typeface="Arial" panose="020B0604020202020204" pitchFamily="34" charset="0"/>
              </a:rPr>
              <a:t>c</a:t>
            </a:r>
            <a:r>
              <a:rPr lang="en-US" sz="1400" b="1" dirty="0" smtClean="0">
                <a:solidFill>
                  <a:schemeClr val="accent1"/>
                </a:solidFill>
                <a:latin typeface="Arial" panose="020B0604020202020204" pitchFamily="34" charset="0"/>
                <a:cs typeface="Arial" panose="020B0604020202020204" pitchFamily="34" charset="0"/>
              </a:rPr>
              <a:t>alibration approach</a:t>
            </a:r>
          </a:p>
        </p:txBody>
      </p:sp>
      <p:graphicFrame>
        <p:nvGraphicFramePr>
          <p:cNvPr id="70" name="Table 69"/>
          <p:cNvGraphicFramePr>
            <a:graphicFrameLocks noGrp="1"/>
          </p:cNvGraphicFramePr>
          <p:nvPr>
            <p:extLst>
              <p:ext uri="{D42A27DB-BD31-4B8C-83A1-F6EECF244321}">
                <p14:modId xmlns:p14="http://schemas.microsoft.com/office/powerpoint/2010/main" val="1826857848"/>
              </p:ext>
            </p:extLst>
          </p:nvPr>
        </p:nvGraphicFramePr>
        <p:xfrm>
          <a:off x="5159374" y="4566135"/>
          <a:ext cx="4087814" cy="664678"/>
        </p:xfrm>
        <a:graphic>
          <a:graphicData uri="http://schemas.openxmlformats.org/drawingml/2006/table">
            <a:tbl>
              <a:tblPr firstRow="1" bandRow="1">
                <a:tableStyleId>{839DD9DD-9E6C-4910-8AC0-68ADFF6A6AFC}</a:tableStyleId>
              </a:tblPr>
              <a:tblGrid>
                <a:gridCol w="885826"/>
                <a:gridCol w="800497"/>
                <a:gridCol w="800497"/>
                <a:gridCol w="800497"/>
                <a:gridCol w="800497"/>
              </a:tblGrid>
              <a:tr h="355477">
                <a:tc>
                  <a:txBody>
                    <a:bodyPr/>
                    <a:lstStyle/>
                    <a:p>
                      <a:endParaRPr lang="en-GB" sz="1000" dirty="0">
                        <a:solidFill>
                          <a:schemeClr val="tx1"/>
                        </a:solidFill>
                        <a:latin typeface="Arial" panose="020B0604020202020204" pitchFamily="34" charset="0"/>
                        <a:cs typeface="Arial" panose="020B0604020202020204" pitchFamily="34" charset="0"/>
                      </a:endParaRPr>
                    </a:p>
                  </a:txBody>
                  <a:tcPr anchor="ctr">
                    <a:solidFill>
                      <a:schemeClr val="bg1">
                        <a:lumMod val="95000"/>
                      </a:schemeClr>
                    </a:solidFill>
                  </a:tcPr>
                </a:tc>
                <a:tc>
                  <a:txBody>
                    <a:bodyPr/>
                    <a:lstStyle/>
                    <a:p>
                      <a:pPr algn="ctr" fontAlgn="b"/>
                      <a:r>
                        <a:rPr lang="en-US" sz="1000" b="1" i="0" u="none" strike="noStrike" dirty="0">
                          <a:effectLst/>
                          <a:latin typeface="Arial"/>
                        </a:rPr>
                        <a:t>Average</a:t>
                      </a:r>
                    </a:p>
                  </a:txBody>
                  <a:tcPr marL="9525" marR="9525" marT="9525" marB="0" anchor="ctr">
                    <a:solidFill>
                      <a:schemeClr val="bg1">
                        <a:lumMod val="95000"/>
                      </a:schemeClr>
                    </a:solidFill>
                  </a:tcPr>
                </a:tc>
                <a:tc>
                  <a:txBody>
                    <a:bodyPr/>
                    <a:lstStyle/>
                    <a:p>
                      <a:pPr algn="ctr" fontAlgn="b"/>
                      <a:r>
                        <a:rPr lang="en-US" sz="1000" b="1" i="0" u="none" strike="noStrike" dirty="0" smtClean="0">
                          <a:effectLst/>
                          <a:latin typeface="Arial"/>
                        </a:rPr>
                        <a:t>½</a:t>
                      </a:r>
                      <a:r>
                        <a:rPr lang="en-US" sz="1000" b="1" i="0" u="none" strike="noStrike" baseline="0" dirty="0" smtClean="0">
                          <a:effectLst/>
                          <a:latin typeface="Arial"/>
                        </a:rPr>
                        <a:t> </a:t>
                      </a:r>
                      <a:r>
                        <a:rPr lang="en-US" sz="1000" b="1" i="0" u="none" strike="noStrike" dirty="0" smtClean="0">
                          <a:effectLst/>
                          <a:latin typeface="Arial"/>
                        </a:rPr>
                        <a:t>Std</a:t>
                      </a:r>
                      <a:r>
                        <a:rPr lang="en-US" sz="1000" b="1" i="0" u="none" strike="noStrike" dirty="0">
                          <a:effectLst/>
                          <a:latin typeface="Arial"/>
                        </a:rPr>
                        <a:t>. Dev</a:t>
                      </a:r>
                    </a:p>
                  </a:txBody>
                  <a:tcPr marL="9525" marR="9525" marT="9525" marB="0" anchor="ctr">
                    <a:solidFill>
                      <a:schemeClr val="bg1">
                        <a:lumMod val="95000"/>
                      </a:schemeClr>
                    </a:solidFill>
                  </a:tcPr>
                </a:tc>
                <a:tc>
                  <a:txBody>
                    <a:bodyPr/>
                    <a:lstStyle/>
                    <a:p>
                      <a:pPr algn="ctr" fontAlgn="b"/>
                      <a:r>
                        <a:rPr lang="en-US" sz="1000" b="1" i="0" u="none" strike="noStrike" dirty="0">
                          <a:effectLst/>
                          <a:latin typeface="Arial"/>
                        </a:rPr>
                        <a:t>Amber trigger</a:t>
                      </a:r>
                    </a:p>
                  </a:txBody>
                  <a:tcPr marL="9525" marR="9525" marT="9525" marB="0" anchor="ctr">
                    <a:solidFill>
                      <a:srgbClr val="FFC000"/>
                    </a:solidFill>
                  </a:tcPr>
                </a:tc>
                <a:tc>
                  <a:txBody>
                    <a:bodyPr/>
                    <a:lstStyle/>
                    <a:p>
                      <a:pPr algn="ctr" fontAlgn="b"/>
                      <a:r>
                        <a:rPr lang="en-US" sz="1000" b="1" i="0" u="none" strike="noStrike" dirty="0">
                          <a:solidFill>
                            <a:schemeClr val="bg1"/>
                          </a:solidFill>
                          <a:effectLst/>
                          <a:latin typeface="Arial"/>
                        </a:rPr>
                        <a:t>Red limit</a:t>
                      </a:r>
                    </a:p>
                  </a:txBody>
                  <a:tcPr marL="9525" marR="9525" marT="9525" marB="0" anchor="ctr">
                    <a:solidFill>
                      <a:srgbClr val="FF0000"/>
                    </a:solidFill>
                  </a:tcPr>
                </a:tc>
              </a:tr>
              <a:tr h="309201">
                <a:tc>
                  <a:txBody>
                    <a:bodyPr/>
                    <a:lstStyle/>
                    <a:p>
                      <a:pPr marL="119063" indent="0" algn="l" fontAlgn="b"/>
                      <a:r>
                        <a:rPr lang="en-US" sz="1000" b="1" u="none" strike="noStrike" dirty="0" smtClean="0">
                          <a:effectLst/>
                          <a:latin typeface="Arial" panose="020B0604020202020204" pitchFamily="34" charset="0"/>
                          <a:cs typeface="Arial" panose="020B0604020202020204" pitchFamily="34" charset="0"/>
                        </a:rPr>
                        <a:t>SBNA</a:t>
                      </a:r>
                      <a:endParaRPr lang="en-US" sz="1000" b="1" i="1" u="none" strike="noStrike" dirty="0">
                        <a:effectLst/>
                        <a:latin typeface="Arial" panose="020B0604020202020204" pitchFamily="34" charset="0"/>
                        <a:cs typeface="Arial" panose="020B0604020202020204" pitchFamily="34" charset="0"/>
                      </a:endParaRPr>
                    </a:p>
                  </a:txBody>
                  <a:tcPr marL="0" marR="0" marT="0" marB="0" anchor="ctr"/>
                </a:tc>
                <a:tc>
                  <a:txBody>
                    <a:bodyPr/>
                    <a:lstStyle/>
                    <a:p>
                      <a:pPr algn="ctr" fontAlgn="b"/>
                      <a:r>
                        <a:rPr lang="en-US" sz="1000" b="0" i="0" u="none" strike="noStrike" dirty="0" smtClean="0">
                          <a:effectLst/>
                          <a:latin typeface="Arial" panose="020B0604020202020204" pitchFamily="34" charset="0"/>
                          <a:cs typeface="Arial" panose="020B0604020202020204" pitchFamily="34" charset="0"/>
                        </a:rPr>
                        <a:t>4.3</a:t>
                      </a:r>
                      <a:endParaRPr lang="en-US" sz="1000" b="0" i="0" u="none" strike="noStrike" dirty="0">
                        <a:effectLst/>
                        <a:latin typeface="Arial" panose="020B0604020202020204" pitchFamily="34" charset="0"/>
                        <a:cs typeface="Arial" panose="020B0604020202020204" pitchFamily="34" charset="0"/>
                      </a:endParaRPr>
                    </a:p>
                  </a:txBody>
                  <a:tcPr marL="0" marR="0" marT="0" marB="0" anchor="ctr"/>
                </a:tc>
                <a:tc>
                  <a:txBody>
                    <a:bodyPr/>
                    <a:lstStyle/>
                    <a:p>
                      <a:pPr algn="ctr" fontAlgn="b"/>
                      <a:r>
                        <a:rPr lang="en-US" sz="1000" b="0" i="0" u="none" strike="noStrike" dirty="0" smtClean="0">
                          <a:effectLst/>
                          <a:latin typeface="Arial" panose="020B0604020202020204" pitchFamily="34" charset="0"/>
                          <a:cs typeface="Arial" panose="020B0604020202020204" pitchFamily="34" charset="0"/>
                        </a:rPr>
                        <a:t>1.0</a:t>
                      </a:r>
                      <a:endParaRPr lang="en-US" sz="1000" b="0" i="0" u="none" strike="noStrike" dirty="0">
                        <a:effectLst/>
                        <a:latin typeface="Arial" panose="020B0604020202020204" pitchFamily="34" charset="0"/>
                        <a:cs typeface="Arial" panose="020B0604020202020204" pitchFamily="34" charset="0"/>
                      </a:endParaRPr>
                    </a:p>
                  </a:txBody>
                  <a:tcPr marL="0" marR="0" marT="0" marB="0" anchor="ctr"/>
                </a:tc>
                <a:tc>
                  <a:txBody>
                    <a:bodyPr/>
                    <a:lstStyle/>
                    <a:p>
                      <a:pPr algn="ctr" fontAlgn="b"/>
                      <a:r>
                        <a:rPr lang="en-US" sz="1000" b="1" i="0" u="none" strike="noStrike" dirty="0" smtClean="0">
                          <a:effectLst/>
                          <a:latin typeface="Arial" panose="020B0604020202020204" pitchFamily="34" charset="0"/>
                          <a:cs typeface="Arial" panose="020B0604020202020204" pitchFamily="34" charset="0"/>
                        </a:rPr>
                        <a:t>&gt;3</a:t>
                      </a:r>
                      <a:endParaRPr lang="en-US" sz="1000" b="1" i="0" u="none" strike="noStrike" dirty="0">
                        <a:effectLst/>
                        <a:latin typeface="Arial" panose="020B0604020202020204" pitchFamily="34" charset="0"/>
                        <a:cs typeface="Arial" panose="020B0604020202020204" pitchFamily="34" charset="0"/>
                      </a:endParaRPr>
                    </a:p>
                  </a:txBody>
                  <a:tcPr marL="0" marR="0" marT="0" marB="0" anchor="ctr">
                    <a:solidFill>
                      <a:srgbClr val="FFFFCC"/>
                    </a:solidFill>
                  </a:tcPr>
                </a:tc>
                <a:tc>
                  <a:txBody>
                    <a:bodyPr/>
                    <a:lstStyle/>
                    <a:p>
                      <a:pPr algn="ctr" fontAlgn="b"/>
                      <a:r>
                        <a:rPr lang="en-US" sz="1000" b="1" i="0" u="none" strike="noStrike" dirty="0" smtClean="0">
                          <a:effectLst/>
                          <a:latin typeface="Arial" panose="020B0604020202020204" pitchFamily="34" charset="0"/>
                          <a:cs typeface="Arial" panose="020B0604020202020204" pitchFamily="34" charset="0"/>
                        </a:rPr>
                        <a:t>&gt;4</a:t>
                      </a:r>
                      <a:endParaRPr lang="en-US" sz="1000" b="1" i="0" u="none" strike="noStrike" dirty="0">
                        <a:effectLst/>
                        <a:latin typeface="Arial" panose="020B0604020202020204" pitchFamily="34" charset="0"/>
                        <a:cs typeface="Arial" panose="020B0604020202020204" pitchFamily="34" charset="0"/>
                      </a:endParaRPr>
                    </a:p>
                  </a:txBody>
                  <a:tcPr marL="0" marR="0" marT="0" marB="0" anchor="ctr">
                    <a:solidFill>
                      <a:srgbClr val="FFCCCC"/>
                    </a:solidFill>
                  </a:tcPr>
                </a:tc>
              </a:tr>
            </a:tbl>
          </a:graphicData>
        </a:graphic>
      </p:graphicFrame>
      <p:cxnSp>
        <p:nvCxnSpPr>
          <p:cNvPr id="71" name="Straight Connector 70"/>
          <p:cNvCxnSpPr/>
          <p:nvPr/>
        </p:nvCxnSpPr>
        <p:spPr>
          <a:xfrm>
            <a:off x="4781074" y="1527536"/>
            <a:ext cx="0" cy="4480560"/>
          </a:xfrm>
          <a:prstGeom prst="line">
            <a:avLst/>
          </a:prstGeom>
          <a:ln>
            <a:solidFill>
              <a:schemeClr val="bg2"/>
            </a:solidFill>
            <a:tailEnd type="none"/>
          </a:ln>
        </p:spPr>
        <p:style>
          <a:lnRef idx="1">
            <a:schemeClr val="accent1"/>
          </a:lnRef>
          <a:fillRef idx="0">
            <a:schemeClr val="accent1"/>
          </a:fillRef>
          <a:effectRef idx="0">
            <a:schemeClr val="accent1"/>
          </a:effectRef>
          <a:fontRef idx="minor">
            <a:schemeClr val="tx1"/>
          </a:fontRef>
        </p:style>
      </p:cxnSp>
      <p:grpSp>
        <p:nvGrpSpPr>
          <p:cNvPr id="22" name="Group 21"/>
          <p:cNvGrpSpPr/>
          <p:nvPr/>
        </p:nvGrpSpPr>
        <p:grpSpPr>
          <a:xfrm>
            <a:off x="443921" y="72184"/>
            <a:ext cx="2799275" cy="189008"/>
            <a:chOff x="403281" y="164517"/>
            <a:chExt cx="2799275" cy="189008"/>
          </a:xfrm>
        </p:grpSpPr>
        <p:sp>
          <p:nvSpPr>
            <p:cNvPr id="23" name="Text Box 75"/>
            <p:cNvSpPr txBox="1">
              <a:spLocks noChangeArrowheads="1"/>
            </p:cNvSpPr>
            <p:nvPr/>
          </p:nvSpPr>
          <p:spPr bwMode="gray">
            <a:xfrm>
              <a:off x="636148" y="166688"/>
              <a:ext cx="2566408" cy="184666"/>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none" lIns="0" tIns="0" rIns="0" bIns="0">
              <a:noAutofit/>
            </a:bodyPr>
            <a:lstStyle/>
            <a:p>
              <a:pPr algn="l">
                <a:lnSpc>
                  <a:spcPct val="100000"/>
                </a:lnSpc>
              </a:pPr>
              <a:r>
                <a:rPr lang="en-US" sz="1200" dirty="0" smtClean="0">
                  <a:solidFill>
                    <a:schemeClr val="accent1"/>
                  </a:solidFill>
                </a:rPr>
                <a:t>Operational risk: Calibration – Material Operational Risk Events</a:t>
              </a:r>
              <a:endParaRPr lang="en-US" sz="1200" dirty="0">
                <a:solidFill>
                  <a:schemeClr val="accent1"/>
                </a:solidFill>
              </a:endParaRPr>
            </a:p>
          </p:txBody>
        </p:sp>
        <p:sp>
          <p:nvSpPr>
            <p:cNvPr id="24" name="Oval 23"/>
            <p:cNvSpPr/>
            <p:nvPr/>
          </p:nvSpPr>
          <p:spPr bwMode="auto">
            <a:xfrm>
              <a:off x="403281" y="164517"/>
              <a:ext cx="189008" cy="189008"/>
            </a:xfrm>
            <a:prstGeom prst="ellipse">
              <a:avLst/>
            </a:prstGeom>
            <a:solidFill>
              <a:schemeClr val="accent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lang="en-US" b="1" dirty="0">
                  <a:solidFill>
                    <a:schemeClr val="bg1"/>
                  </a:solidFill>
                  <a:ea typeface="ＭＳ Ｐゴシック" pitchFamily="-112" charset="-128"/>
                  <a:cs typeface="ＭＳ Ｐゴシック" pitchFamily="-112" charset="-128"/>
                </a:rPr>
                <a:t>8</a:t>
              </a:r>
              <a:endParaRPr kumimoji="0" lang="en-US" b="1" i="0" u="none" strike="noStrike" cap="none" normalizeH="0" baseline="0" dirty="0">
                <a:ln>
                  <a:noFill/>
                </a:ln>
                <a:solidFill>
                  <a:schemeClr val="bg1"/>
                </a:solidFill>
                <a:effectLst/>
                <a:latin typeface="Arial" charset="0"/>
                <a:ea typeface="ＭＳ Ｐゴシック" pitchFamily="-112" charset="-128"/>
                <a:cs typeface="ＭＳ Ｐゴシック" pitchFamily="-112" charset="-128"/>
              </a:endParaRPr>
            </a:p>
          </p:txBody>
        </p:sp>
      </p:grpSp>
    </p:spTree>
    <p:extLst>
      <p:ext uri="{BB962C8B-B14F-4D97-AF65-F5344CB8AC3E}">
        <p14:creationId xmlns:p14="http://schemas.microsoft.com/office/powerpoint/2010/main" val="18206874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GB" dirty="0">
                <a:solidFill>
                  <a:srgbClr val="FF0000"/>
                </a:solidFill>
              </a:rPr>
              <a:t>9</a:t>
            </a:r>
            <a:r>
              <a:rPr lang="en-GB" dirty="0" smtClean="0">
                <a:solidFill>
                  <a:srgbClr val="FF0000"/>
                </a:solidFill>
              </a:rPr>
              <a:t>.</a:t>
            </a:r>
            <a:r>
              <a:rPr lang="en-GB" dirty="0" smtClean="0"/>
              <a:t> Model risk</a:t>
            </a:r>
            <a:endParaRPr lang="en-GB" b="0" dirty="0"/>
          </a:p>
        </p:txBody>
      </p:sp>
    </p:spTree>
    <p:extLst>
      <p:ext uri="{BB962C8B-B14F-4D97-AF65-F5344CB8AC3E}">
        <p14:creationId xmlns:p14="http://schemas.microsoft.com/office/powerpoint/2010/main" val="33011170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75"/>
          <p:cNvSpPr txBox="1">
            <a:spLocks noChangeArrowheads="1"/>
          </p:cNvSpPr>
          <p:nvPr/>
        </p:nvSpPr>
        <p:spPr bwMode="gray">
          <a:xfrm>
            <a:off x="407540" y="98167"/>
            <a:ext cx="1412246" cy="184666"/>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none" lIns="0" tIns="0" rIns="0" bIns="0">
            <a:spAutoFit/>
          </a:bodyPr>
          <a:lstStyle>
            <a:defPPr>
              <a:defRPr lang="en-GB"/>
            </a:defPPr>
            <a:lvl1pPr>
              <a:lnSpc>
                <a:spcPct val="100000"/>
              </a:lnSpc>
              <a:defRPr sz="1200">
                <a:solidFill>
                  <a:srgbClr val="FF0000"/>
                </a:solidFill>
              </a:defRPr>
            </a:lvl1pPr>
          </a:lstStyle>
          <a:p>
            <a:r>
              <a:rPr lang="en-US" dirty="0">
                <a:solidFill>
                  <a:schemeClr val="bg1">
                    <a:lumMod val="50000"/>
                  </a:schemeClr>
                </a:solidFill>
              </a:rPr>
              <a:t>Calibration approach</a:t>
            </a:r>
          </a:p>
        </p:txBody>
      </p:sp>
      <p:sp>
        <p:nvSpPr>
          <p:cNvPr id="6" name="Text Placeholder 2"/>
          <p:cNvSpPr txBox="1">
            <a:spLocks/>
          </p:cNvSpPr>
          <p:nvPr/>
        </p:nvSpPr>
        <p:spPr bwMode="auto">
          <a:xfrm>
            <a:off x="365760" y="1466434"/>
            <a:ext cx="2727831" cy="41096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0" indent="0" algn="l" rtl="0" eaLnBrk="1" fontAlgn="base" hangingPunct="1">
              <a:spcBef>
                <a:spcPts val="0"/>
              </a:spcBef>
              <a:spcAft>
                <a:spcPct val="0"/>
              </a:spcAft>
              <a:buNone/>
              <a:defRPr sz="1200" b="1">
                <a:solidFill>
                  <a:srgbClr val="FF0000"/>
                </a:solidFill>
                <a:latin typeface="+mj-lt"/>
                <a:ea typeface="+mn-ea"/>
                <a:cs typeface="+mn-cs"/>
              </a:defRPr>
            </a:lvl1pPr>
            <a:lvl2pPr marL="0" indent="0" algn="l" rtl="0" eaLnBrk="1" fontAlgn="base" hangingPunct="1">
              <a:lnSpc>
                <a:spcPct val="120000"/>
              </a:lnSpc>
              <a:spcBef>
                <a:spcPts val="0"/>
              </a:spcBef>
              <a:spcAft>
                <a:spcPct val="0"/>
              </a:spcAft>
              <a:buClr>
                <a:schemeClr val="tx1"/>
              </a:buClr>
              <a:buFont typeface="Wingdings" pitchFamily="2" charset="2"/>
              <a:buNone/>
              <a:defRPr sz="1200">
                <a:solidFill>
                  <a:srgbClr val="FF0000"/>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000">
                <a:solidFill>
                  <a:schemeClr val="accent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accent2"/>
                </a:solidFill>
                <a:latin typeface="Arial" charset="0"/>
                <a:ea typeface="+mn-ea"/>
                <a:cs typeface="+mn-cs"/>
              </a:defRPr>
            </a:lvl4pPr>
            <a:lvl5pPr marL="857250" indent="-115888" algn="l" rtl="0" eaLnBrk="1" fontAlgn="base" hangingPunct="1">
              <a:spcBef>
                <a:spcPct val="20000"/>
              </a:spcBef>
              <a:spcAft>
                <a:spcPct val="0"/>
              </a:spcAft>
              <a:buClr>
                <a:schemeClr val="tx1"/>
              </a:buClr>
              <a:defRPr sz="1000">
                <a:solidFill>
                  <a:schemeClr val="accent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US" sz="1400" dirty="0" smtClean="0">
                <a:latin typeface="Arial" charset="0"/>
                <a:ea typeface="ＭＳ Ｐゴシック"/>
              </a:rPr>
              <a:t>RAS </a:t>
            </a:r>
            <a:r>
              <a:rPr kumimoji="0" lang="en-US" sz="1400" b="1" i="0" u="none" strike="noStrike" kern="1200" cap="none" spc="0" normalizeH="0" baseline="0" noProof="0" dirty="0" smtClean="0">
                <a:ln>
                  <a:noFill/>
                </a:ln>
                <a:solidFill>
                  <a:srgbClr val="FF0000"/>
                </a:solidFill>
                <a:effectLst/>
                <a:uLnTx/>
                <a:uFillTx/>
                <a:latin typeface="Arial" charset="0"/>
                <a:ea typeface="ＭＳ Ｐゴシック"/>
              </a:rPr>
              <a:t>development process</a:t>
            </a:r>
            <a:endParaRPr kumimoji="0" lang="en-US" sz="1400" b="1" i="0" u="none" strike="noStrike" kern="1200" cap="none" spc="0" normalizeH="0" baseline="0" noProof="0" dirty="0">
              <a:ln>
                <a:noFill/>
              </a:ln>
              <a:solidFill>
                <a:srgbClr val="FF0000"/>
              </a:solidFill>
              <a:effectLst/>
              <a:uLnTx/>
              <a:uFillTx/>
              <a:latin typeface="Arial" charset="0"/>
              <a:ea typeface="ＭＳ Ｐゴシック"/>
            </a:endParaRPr>
          </a:p>
        </p:txBody>
      </p:sp>
      <p:sp>
        <p:nvSpPr>
          <p:cNvPr id="7" name="Text Placeholder 2"/>
          <p:cNvSpPr txBox="1">
            <a:spLocks/>
          </p:cNvSpPr>
          <p:nvPr/>
        </p:nvSpPr>
        <p:spPr bwMode="auto">
          <a:xfrm>
            <a:off x="2753832" y="1466434"/>
            <a:ext cx="5484564" cy="41096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0" indent="0" algn="l" rtl="0" eaLnBrk="1" fontAlgn="base" hangingPunct="1">
              <a:spcBef>
                <a:spcPts val="0"/>
              </a:spcBef>
              <a:spcAft>
                <a:spcPct val="0"/>
              </a:spcAft>
              <a:buNone/>
              <a:defRPr sz="1200" b="1">
                <a:solidFill>
                  <a:srgbClr val="FF0000"/>
                </a:solidFill>
                <a:latin typeface="+mj-lt"/>
                <a:ea typeface="+mn-ea"/>
                <a:cs typeface="+mn-cs"/>
              </a:defRPr>
            </a:lvl1pPr>
            <a:lvl2pPr marL="0" indent="0" algn="l" rtl="0" eaLnBrk="1" fontAlgn="base" hangingPunct="1">
              <a:lnSpc>
                <a:spcPct val="120000"/>
              </a:lnSpc>
              <a:spcBef>
                <a:spcPts val="0"/>
              </a:spcBef>
              <a:spcAft>
                <a:spcPct val="0"/>
              </a:spcAft>
              <a:buClr>
                <a:schemeClr val="tx1"/>
              </a:buClr>
              <a:buFont typeface="Wingdings" pitchFamily="2" charset="2"/>
              <a:buNone/>
              <a:defRPr sz="1200">
                <a:solidFill>
                  <a:srgbClr val="FF0000"/>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000">
                <a:solidFill>
                  <a:schemeClr val="accent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accent2"/>
                </a:solidFill>
                <a:latin typeface="Arial" charset="0"/>
                <a:ea typeface="+mn-ea"/>
                <a:cs typeface="+mn-cs"/>
              </a:defRPr>
            </a:lvl4pPr>
            <a:lvl5pPr marL="857250" indent="-115888" algn="l" rtl="0" eaLnBrk="1" fontAlgn="base" hangingPunct="1">
              <a:spcBef>
                <a:spcPct val="20000"/>
              </a:spcBef>
              <a:spcAft>
                <a:spcPct val="0"/>
              </a:spcAft>
              <a:buClr>
                <a:schemeClr val="tx1"/>
              </a:buClr>
              <a:defRPr sz="1000">
                <a:solidFill>
                  <a:schemeClr val="accent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US" sz="1400" noProof="0" dirty="0" smtClean="0">
                <a:latin typeface="Arial" charset="0"/>
                <a:ea typeface="ＭＳ Ｐゴシック"/>
              </a:rPr>
              <a:t>Example for credit loss metrics</a:t>
            </a:r>
            <a:endParaRPr kumimoji="0" lang="en-US" sz="1400" b="1" i="0" u="none" strike="noStrike" kern="1200" cap="none" spc="0" normalizeH="0" baseline="0" noProof="0" dirty="0">
              <a:ln>
                <a:noFill/>
              </a:ln>
              <a:solidFill>
                <a:srgbClr val="FF0000"/>
              </a:solidFill>
              <a:effectLst/>
              <a:uLnTx/>
              <a:uFillTx/>
              <a:latin typeface="Arial" charset="0"/>
              <a:ea typeface="ＭＳ Ｐゴシック"/>
            </a:endParaRPr>
          </a:p>
        </p:txBody>
      </p:sp>
      <p:graphicFrame>
        <p:nvGraphicFramePr>
          <p:cNvPr id="8" name="Table 7"/>
          <p:cNvGraphicFramePr>
            <a:graphicFrameLocks noGrp="1"/>
          </p:cNvGraphicFramePr>
          <p:nvPr>
            <p:extLst>
              <p:ext uri="{D42A27DB-BD31-4B8C-83A1-F6EECF244321}">
                <p14:modId xmlns:p14="http://schemas.microsoft.com/office/powerpoint/2010/main" val="3837682657"/>
              </p:ext>
            </p:extLst>
          </p:nvPr>
        </p:nvGraphicFramePr>
        <p:xfrm>
          <a:off x="2753832" y="1877398"/>
          <a:ext cx="6493355" cy="3954160"/>
        </p:xfrm>
        <a:graphic>
          <a:graphicData uri="http://schemas.openxmlformats.org/drawingml/2006/table">
            <a:tbl>
              <a:tblPr firstRow="1" bandRow="1">
                <a:tableStyleId>{839DD9DD-9E6C-4910-8AC0-68ADFF6A6AFC}</a:tableStyleId>
              </a:tblPr>
              <a:tblGrid>
                <a:gridCol w="6493355"/>
              </a:tblGrid>
              <a:tr h="988540">
                <a:tc>
                  <a:txBody>
                    <a:bodyPr/>
                    <a:lstStyle/>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cap="none" normalizeH="0" baseline="0" dirty="0" smtClean="0">
                          <a:ln>
                            <a:noFill/>
                          </a:ln>
                          <a:solidFill>
                            <a:schemeClr val="tx1"/>
                          </a:solidFill>
                          <a:effectLst/>
                          <a:latin typeface="Arial" charset="0"/>
                          <a:ea typeface="Arial Unicode MS" pitchFamily="34" charset="-128"/>
                          <a:cs typeface="Arial" charset="0"/>
                        </a:rPr>
                        <a:t>Methodology for calibrating limits for credit losses, NCOs, and delinquency rates starts with SHUSA and SBNA’s CCAR RAS objective to “ensure</a:t>
                      </a:r>
                      <a:r>
                        <a:rPr lang="en-GB" sz="1200" b="0" baseline="0" dirty="0" smtClean="0">
                          <a:solidFill>
                            <a:schemeClr val="tx1"/>
                          </a:solidFill>
                          <a:latin typeface="Arial" panose="020B0604020202020204" pitchFamily="34" charset="0"/>
                          <a:cs typeface="Arial" panose="020B0604020202020204" pitchFamily="34" charset="0"/>
                        </a:rPr>
                        <a:t> post-loss capital ratios in CCAR analysis are at or above limits</a:t>
                      </a:r>
                      <a:r>
                        <a:rPr kumimoji="0" lang="en-US" sz="1200" b="0" i="0" u="none" strike="noStrike" cap="none" normalizeH="0" baseline="0" dirty="0" smtClean="0">
                          <a:ln>
                            <a:noFill/>
                          </a:ln>
                          <a:solidFill>
                            <a:schemeClr val="tx1"/>
                          </a:solidFill>
                          <a:effectLst/>
                          <a:latin typeface="Arial" charset="0"/>
                          <a:ea typeface="Arial Unicode MS" pitchFamily="34" charset="-128"/>
                          <a:cs typeface="Arial" charset="0"/>
                        </a:rPr>
                        <a:t>”</a:t>
                      </a:r>
                      <a:endParaRPr lang="en-US" sz="1200" b="0" dirty="0" smtClean="0">
                        <a:solidFill>
                          <a:schemeClr val="tx1"/>
                        </a:solidFill>
                        <a:latin typeface="Arial" panose="020B0604020202020204" pitchFamily="34" charset="0"/>
                        <a:cs typeface="Arial" panose="020B0604020202020204" pitchFamily="34" charset="0"/>
                      </a:endParaRPr>
                    </a:p>
                  </a:txBody>
                  <a:tcP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r>
              <a:tr h="988540">
                <a:tc>
                  <a:txBody>
                    <a:bodyPr/>
                    <a:lstStyle/>
                    <a:p>
                      <a:pPr marL="166688" marR="0" lvl="1" indent="-166688" algn="l" defTabSz="881063" rtl="0" eaLnBrk="1" fontAlgn="base" latinLnBrk="0" hangingPunct="1">
                        <a:lnSpc>
                          <a:spcPct val="100000"/>
                        </a:lnSpc>
                        <a:spcBef>
                          <a:spcPct val="30000"/>
                        </a:spcBef>
                        <a:spcAft>
                          <a:spcPct val="0"/>
                        </a:spcAft>
                        <a:buClrTx/>
                        <a:buSzTx/>
                        <a:buFont typeface="Arial"/>
                        <a:buChar char="•"/>
                        <a:tabLst/>
                      </a:pPr>
                      <a:r>
                        <a:rPr kumimoji="0" lang="en-US" sz="1200" b="0" i="0" u="none" strike="noStrike" cap="none" normalizeH="0" baseline="0" dirty="0" smtClean="0">
                          <a:ln>
                            <a:noFill/>
                          </a:ln>
                          <a:solidFill>
                            <a:schemeClr val="tx1"/>
                          </a:solidFill>
                          <a:effectLst/>
                          <a:latin typeface="Arial" charset="0"/>
                          <a:ea typeface="Arial Unicode MS" pitchFamily="34" charset="-128"/>
                          <a:cs typeface="Arial" charset="0"/>
                        </a:rPr>
                        <a:t>SBNA must quantitatively pass CCAR; it must have </a:t>
                      </a:r>
                      <a:r>
                        <a:rPr kumimoji="0" lang="en-US" sz="1200" b="1" i="0" u="none" strike="noStrike" cap="none" normalizeH="0" baseline="0" dirty="0" smtClean="0">
                          <a:ln>
                            <a:noFill/>
                          </a:ln>
                          <a:solidFill>
                            <a:schemeClr val="tx1"/>
                          </a:solidFill>
                          <a:effectLst/>
                          <a:latin typeface="Arial" charset="0"/>
                          <a:ea typeface="Arial Unicode MS" pitchFamily="34" charset="-128"/>
                          <a:cs typeface="Arial" charset="0"/>
                        </a:rPr>
                        <a:t>sufficient capital plus earnings to withstand elevated losses</a:t>
                      </a:r>
                    </a:p>
                    <a:p>
                      <a:pPr marL="166688" marR="0" lvl="1" indent="-166688" algn="l" defTabSz="881063" rtl="0" eaLnBrk="1" fontAlgn="base" latinLnBrk="0" hangingPunct="1">
                        <a:lnSpc>
                          <a:spcPct val="100000"/>
                        </a:lnSpc>
                        <a:spcBef>
                          <a:spcPct val="30000"/>
                        </a:spcBef>
                        <a:spcAft>
                          <a:spcPct val="0"/>
                        </a:spcAft>
                        <a:buClrTx/>
                        <a:buSzTx/>
                        <a:buFont typeface="Arial"/>
                        <a:buChar char="•"/>
                        <a:tabLst/>
                      </a:pPr>
                      <a:r>
                        <a:rPr kumimoji="0" lang="en-US" sz="1200" b="0" i="0" u="none" strike="noStrike" cap="none" normalizeH="0" baseline="0" dirty="0" smtClean="0">
                          <a:ln>
                            <a:noFill/>
                          </a:ln>
                          <a:solidFill>
                            <a:schemeClr val="tx1"/>
                          </a:solidFill>
                          <a:effectLst/>
                          <a:latin typeface="Arial" charset="0"/>
                          <a:ea typeface="Arial Unicode MS" pitchFamily="34" charset="-128"/>
                          <a:cs typeface="Arial" charset="0"/>
                        </a:rPr>
                        <a:t>Current capital position and credit portfolio composition provide a ceiling for stress losses, which serve as an anchor point for risk appetite limits</a:t>
                      </a:r>
                    </a:p>
                  </a:txBody>
                  <a:tcP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r>
              <a:tr h="988540">
                <a:tc>
                  <a:txBody>
                    <a:bodyPr/>
                    <a:lstStyle/>
                    <a:p>
                      <a:pPr marL="166688" marR="0" lvl="1" indent="-166688" algn="l" defTabSz="881063" rtl="0" eaLnBrk="1" fontAlgn="base" latinLnBrk="0" hangingPunct="1">
                        <a:lnSpc>
                          <a:spcPct val="100000"/>
                        </a:lnSpc>
                        <a:spcBef>
                          <a:spcPct val="30000"/>
                        </a:spcBef>
                        <a:spcAft>
                          <a:spcPct val="0"/>
                        </a:spcAft>
                        <a:buClrTx/>
                        <a:buSzTx/>
                        <a:buFont typeface="Arial"/>
                        <a:buChar char="•"/>
                        <a:tabLst/>
                      </a:pPr>
                      <a:r>
                        <a:rPr kumimoji="0" lang="en-US" sz="1200" b="1" i="0" u="none" strike="noStrike" cap="none" normalizeH="0" baseline="0" dirty="0" smtClean="0">
                          <a:ln>
                            <a:noFill/>
                          </a:ln>
                          <a:solidFill>
                            <a:schemeClr val="tx1"/>
                          </a:solidFill>
                          <a:effectLst/>
                          <a:latin typeface="Arial" charset="0"/>
                          <a:ea typeface="Arial Unicode MS" pitchFamily="34" charset="-128"/>
                          <a:cs typeface="Arial" charset="0"/>
                        </a:rPr>
                        <a:t>For credit losses, </a:t>
                      </a:r>
                      <a:r>
                        <a:rPr kumimoji="0" lang="en-US" sz="1200" b="0" i="0" u="none" strike="noStrike" cap="none" normalizeH="0" baseline="0" dirty="0" smtClean="0">
                          <a:ln>
                            <a:noFill/>
                          </a:ln>
                          <a:solidFill>
                            <a:schemeClr val="tx1"/>
                          </a:solidFill>
                          <a:effectLst/>
                          <a:latin typeface="Arial" charset="0"/>
                          <a:ea typeface="Arial Unicode MS" pitchFamily="34" charset="-128"/>
                          <a:cs typeface="Arial" charset="0"/>
                        </a:rPr>
                        <a:t>CCAR projections and historical analyses can be used to create internally consistent limits:</a:t>
                      </a:r>
                    </a:p>
                    <a:p>
                      <a:pPr marL="344488" marR="0" lvl="2" indent="-166688" algn="l" defTabSz="881063" rtl="0" eaLnBrk="1" fontAlgn="base" latinLnBrk="0" hangingPunct="1">
                        <a:lnSpc>
                          <a:spcPct val="100000"/>
                        </a:lnSpc>
                        <a:spcBef>
                          <a:spcPct val="30000"/>
                        </a:spcBef>
                        <a:spcAft>
                          <a:spcPct val="0"/>
                        </a:spcAft>
                        <a:buClrTx/>
                        <a:buSzTx/>
                        <a:buFont typeface="Arial"/>
                        <a:buChar char="–"/>
                        <a:tabLst/>
                      </a:pPr>
                      <a:r>
                        <a:rPr kumimoji="0" lang="en-US" sz="1200" b="0" i="0" u="none" strike="noStrike" cap="none" normalizeH="0" baseline="0" dirty="0" smtClean="0">
                          <a:ln>
                            <a:noFill/>
                          </a:ln>
                          <a:solidFill>
                            <a:schemeClr val="tx1"/>
                          </a:solidFill>
                          <a:effectLst/>
                          <a:latin typeface="Arial" charset="0"/>
                          <a:ea typeface="Arial Unicode MS" pitchFamily="34" charset="-128"/>
                          <a:cs typeface="Arial" charset="0"/>
                        </a:rPr>
                        <a:t>CCAR base vs stress expected credit losses</a:t>
                      </a:r>
                    </a:p>
                    <a:p>
                      <a:pPr marL="344488" marR="0" lvl="2" indent="-166688" algn="l" defTabSz="881063" rtl="0" eaLnBrk="1" fontAlgn="base" latinLnBrk="0" hangingPunct="1">
                        <a:lnSpc>
                          <a:spcPct val="100000"/>
                        </a:lnSpc>
                        <a:spcBef>
                          <a:spcPct val="30000"/>
                        </a:spcBef>
                        <a:spcAft>
                          <a:spcPct val="0"/>
                        </a:spcAft>
                        <a:buClrTx/>
                        <a:buSzTx/>
                        <a:buFont typeface="Arial"/>
                        <a:buChar char="–"/>
                        <a:tabLst/>
                      </a:pPr>
                      <a:r>
                        <a:rPr kumimoji="0" lang="en-US" sz="1200" b="0" i="0" u="none" strike="noStrike" cap="none" normalizeH="0" baseline="0" dirty="0" smtClean="0">
                          <a:ln>
                            <a:noFill/>
                          </a:ln>
                          <a:solidFill>
                            <a:schemeClr val="tx1"/>
                          </a:solidFill>
                          <a:effectLst/>
                          <a:latin typeface="Arial" charset="0"/>
                          <a:ea typeface="Arial Unicode MS" pitchFamily="34" charset="-128"/>
                          <a:cs typeface="Arial" charset="0"/>
                        </a:rPr>
                        <a:t>Historical relationship between net losses and delinquency rates</a:t>
                      </a:r>
                    </a:p>
                  </a:txBody>
                  <a:tcP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r>
              <a:tr h="988540">
                <a:tc>
                  <a:txBody>
                    <a:bodyPr/>
                    <a:lstStyle/>
                    <a:p>
                      <a:pPr marL="166688" marR="0" lvl="1" indent="-166688" algn="l" defTabSz="881063" rtl="0" eaLnBrk="1" fontAlgn="base" latinLnBrk="0" hangingPunct="1">
                        <a:lnSpc>
                          <a:spcPct val="100000"/>
                        </a:lnSpc>
                        <a:spcBef>
                          <a:spcPct val="30000"/>
                        </a:spcBef>
                        <a:spcAft>
                          <a:spcPct val="0"/>
                        </a:spcAft>
                        <a:buClrTx/>
                        <a:buSzTx/>
                        <a:buFont typeface="Arial"/>
                        <a:buChar char="•"/>
                        <a:tabLst/>
                      </a:pPr>
                      <a:r>
                        <a:rPr kumimoji="0" lang="en-US" sz="1200" b="0" i="0" u="none" strike="noStrike" cap="none" normalizeH="0" baseline="0" dirty="0" smtClean="0">
                          <a:ln>
                            <a:noFill/>
                          </a:ln>
                          <a:solidFill>
                            <a:schemeClr val="tx1"/>
                          </a:solidFill>
                          <a:effectLst/>
                          <a:latin typeface="Arial" charset="0"/>
                          <a:ea typeface="Arial Unicode MS" pitchFamily="34" charset="-128"/>
                          <a:cs typeface="Arial" charset="0"/>
                        </a:rPr>
                        <a:t>Analysis described above serves as an “anchor point” for limit setting in a way that ensures internal consistency of limits</a:t>
                      </a:r>
                    </a:p>
                    <a:p>
                      <a:pPr marL="166688" marR="0" lvl="1" indent="-166688" algn="l" defTabSz="881063" rtl="0" eaLnBrk="1" fontAlgn="base" latinLnBrk="0" hangingPunct="1">
                        <a:lnSpc>
                          <a:spcPct val="100000"/>
                        </a:lnSpc>
                        <a:spcBef>
                          <a:spcPct val="30000"/>
                        </a:spcBef>
                        <a:spcAft>
                          <a:spcPct val="0"/>
                        </a:spcAft>
                        <a:buClrTx/>
                        <a:buSzTx/>
                        <a:buFont typeface="Arial"/>
                        <a:buChar char="•"/>
                        <a:tabLst/>
                      </a:pPr>
                      <a:r>
                        <a:rPr kumimoji="0" lang="en-US" sz="1200" b="0" i="0" u="none" strike="noStrike" kern="1200" cap="none" normalizeH="0" baseline="0" dirty="0" smtClean="0">
                          <a:ln>
                            <a:noFill/>
                          </a:ln>
                          <a:solidFill>
                            <a:schemeClr val="tx1"/>
                          </a:solidFill>
                          <a:effectLst/>
                          <a:latin typeface="Arial" charset="0"/>
                          <a:ea typeface="Arial Unicode MS" pitchFamily="34" charset="-128"/>
                          <a:cs typeface="Arial" charset="0"/>
                        </a:rPr>
                        <a:t>Input from Senior Executives and other experts is essential for finalizing limits, in order to reflect the strategic vision and true risk appetite of SBNA’s leadership </a:t>
                      </a:r>
                    </a:p>
                  </a:txBody>
                  <a:tcP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sp>
        <p:nvSpPr>
          <p:cNvPr id="11" name="AutoShape 2"/>
          <p:cNvSpPr>
            <a:spLocks noChangeArrowheads="1"/>
          </p:cNvSpPr>
          <p:nvPr/>
        </p:nvSpPr>
        <p:spPr bwMode="gray">
          <a:xfrm rot="5400000">
            <a:off x="971642" y="4410881"/>
            <a:ext cx="1058400" cy="1782954"/>
          </a:xfrm>
          <a:prstGeom prst="chevron">
            <a:avLst>
              <a:gd name="adj" fmla="val 15458"/>
            </a:avLst>
          </a:prstGeom>
          <a:solidFill>
            <a:schemeClr val="bg1"/>
          </a:solidFill>
          <a:ln w="12700">
            <a:solidFill>
              <a:schemeClr val="bg2"/>
            </a:solidFill>
            <a:miter lim="800000"/>
            <a:headEnd/>
            <a:tailEnd/>
          </a:ln>
          <a:effectLst/>
          <a:extLst/>
        </p:spPr>
        <p:txBody>
          <a:bodyPr rot="10800000" vert="vert" lIns="72000" tIns="72000" rIns="72000" bIns="72000" anchor="ctr" anchorCtr="1">
            <a:noAutofit/>
          </a:bodyPr>
          <a:lstStyle/>
          <a:p>
            <a:pPr marL="3175" algn="ctr" eaLnBrk="0" hangingPunct="0">
              <a:lnSpc>
                <a:spcPct val="100000"/>
              </a:lnSpc>
            </a:pPr>
            <a:r>
              <a:rPr lang="en-GB" altLang="zh-CN" sz="1100" b="1" dirty="0" smtClean="0">
                <a:latin typeface="Arial" panose="020B0604020202020204" pitchFamily="34" charset="0"/>
                <a:ea typeface="+mj-ea"/>
                <a:cs typeface="Arial" panose="020B0604020202020204" pitchFamily="34" charset="0"/>
              </a:rPr>
              <a:t>Review and apply management adjustments</a:t>
            </a:r>
            <a:endParaRPr lang="en-GB" altLang="zh-CN" sz="1100" b="1" dirty="0">
              <a:latin typeface="Arial" panose="020B0604020202020204" pitchFamily="34" charset="0"/>
              <a:ea typeface="+mj-ea"/>
              <a:cs typeface="Arial" panose="020B0604020202020204" pitchFamily="34" charset="0"/>
            </a:endParaRPr>
          </a:p>
        </p:txBody>
      </p:sp>
      <p:sp>
        <p:nvSpPr>
          <p:cNvPr id="12" name="AutoShape 3"/>
          <p:cNvSpPr>
            <a:spLocks noChangeArrowheads="1"/>
          </p:cNvSpPr>
          <p:nvPr/>
        </p:nvSpPr>
        <p:spPr bwMode="gray">
          <a:xfrm rot="5400000">
            <a:off x="971642" y="3445628"/>
            <a:ext cx="1058400" cy="1782954"/>
          </a:xfrm>
          <a:prstGeom prst="chevron">
            <a:avLst>
              <a:gd name="adj" fmla="val 15458"/>
            </a:avLst>
          </a:prstGeom>
          <a:solidFill>
            <a:schemeClr val="bg1"/>
          </a:solidFill>
          <a:ln w="12700">
            <a:solidFill>
              <a:schemeClr val="bg2"/>
            </a:solidFill>
            <a:miter lim="800000"/>
            <a:headEnd/>
            <a:tailEnd/>
          </a:ln>
          <a:effectLst/>
          <a:extLst/>
        </p:spPr>
        <p:txBody>
          <a:bodyPr rot="10800000" vert="vert" lIns="72000" tIns="72000" rIns="72000" bIns="72000" anchor="ctr" anchorCtr="1">
            <a:noAutofit/>
          </a:bodyPr>
          <a:lstStyle/>
          <a:p>
            <a:pPr marL="3175" algn="ctr" eaLnBrk="0" hangingPunct="0">
              <a:lnSpc>
                <a:spcPct val="100000"/>
              </a:lnSpc>
            </a:pPr>
            <a:r>
              <a:rPr lang="en-GB" altLang="zh-CN" sz="1100" b="1" dirty="0" smtClean="0">
                <a:latin typeface="Arial" panose="020B0604020202020204" pitchFamily="34" charset="0"/>
                <a:ea typeface="+mj-ea"/>
                <a:cs typeface="Arial" panose="020B0604020202020204" pitchFamily="34" charset="0"/>
              </a:rPr>
              <a:t>Calibrate anchor points for metric limits</a:t>
            </a:r>
            <a:endParaRPr lang="en-GB" altLang="zh-CN" sz="1100" b="1" dirty="0">
              <a:latin typeface="Arial" panose="020B0604020202020204" pitchFamily="34" charset="0"/>
              <a:ea typeface="+mj-ea"/>
              <a:cs typeface="Arial" panose="020B0604020202020204" pitchFamily="34" charset="0"/>
            </a:endParaRPr>
          </a:p>
        </p:txBody>
      </p:sp>
      <p:sp>
        <p:nvSpPr>
          <p:cNvPr id="16" name="Content Placeholder 2"/>
          <p:cNvSpPr>
            <a:spLocks noGrp="1"/>
          </p:cNvSpPr>
          <p:nvPr>
            <p:ph sz="quarter" idx="11"/>
          </p:nvPr>
        </p:nvSpPr>
        <p:spPr/>
        <p:txBody>
          <a:bodyPr/>
          <a:lstStyle/>
          <a:p>
            <a:pPr lvl="0"/>
            <a:r>
              <a:rPr lang="en-US" kern="0" dirty="0">
                <a:solidFill>
                  <a:srgbClr val="000000"/>
                </a:solidFill>
                <a:latin typeface="Arial"/>
                <a:ea typeface="ＭＳ Ｐゴシック"/>
              </a:rPr>
              <a:t>Example calibration approach: Credit metrics linked to CCAR objective</a:t>
            </a:r>
          </a:p>
        </p:txBody>
      </p:sp>
      <p:sp>
        <p:nvSpPr>
          <p:cNvPr id="14" name="AutoShape 5"/>
          <p:cNvSpPr>
            <a:spLocks noChangeArrowheads="1"/>
          </p:cNvSpPr>
          <p:nvPr/>
        </p:nvSpPr>
        <p:spPr bwMode="gray">
          <a:xfrm rot="5400000">
            <a:off x="971642" y="1515122"/>
            <a:ext cx="1058400" cy="1782954"/>
          </a:xfrm>
          <a:prstGeom prst="homePlate">
            <a:avLst>
              <a:gd name="adj" fmla="val 15458"/>
            </a:avLst>
          </a:prstGeom>
          <a:solidFill>
            <a:schemeClr val="bg1"/>
          </a:solidFill>
          <a:ln w="12700">
            <a:solidFill>
              <a:schemeClr val="bg2"/>
            </a:solidFill>
            <a:miter lim="800000"/>
            <a:headEnd/>
            <a:tailEnd/>
          </a:ln>
          <a:effectLst/>
          <a:extLst/>
        </p:spPr>
        <p:txBody>
          <a:bodyPr rot="10800000" vert="vert" lIns="72000" tIns="72000" rIns="72000" bIns="72000" anchor="ctr" anchorCtr="1">
            <a:noAutofit/>
          </a:bodyPr>
          <a:lstStyle/>
          <a:p>
            <a:pPr eaLnBrk="0" hangingPunct="0">
              <a:lnSpc>
                <a:spcPct val="100000"/>
              </a:lnSpc>
            </a:pPr>
            <a:r>
              <a:rPr lang="en-GB" altLang="zh-CN" sz="1100" b="1" dirty="0">
                <a:latin typeface="Arial" panose="020B0604020202020204" pitchFamily="34" charset="0"/>
                <a:cs typeface="Arial" panose="020B0604020202020204" pitchFamily="34" charset="0"/>
              </a:rPr>
              <a:t>Set SHUSA </a:t>
            </a:r>
            <a:r>
              <a:rPr lang="en-GB" altLang="zh-CN" sz="1100" b="1" dirty="0" smtClean="0">
                <a:latin typeface="Arial" panose="020B0604020202020204" pitchFamily="34" charset="0"/>
                <a:cs typeface="Arial" panose="020B0604020202020204" pitchFamily="34" charset="0"/>
              </a:rPr>
              <a:t>RAS </a:t>
            </a:r>
            <a:r>
              <a:rPr lang="en-GB" altLang="zh-CN" sz="1100" b="1" dirty="0">
                <a:latin typeface="Arial" panose="020B0604020202020204" pitchFamily="34" charset="0"/>
                <a:cs typeface="Arial" panose="020B0604020202020204" pitchFamily="34" charset="0"/>
              </a:rPr>
              <a:t>objectives</a:t>
            </a:r>
          </a:p>
        </p:txBody>
      </p:sp>
      <p:sp>
        <p:nvSpPr>
          <p:cNvPr id="15" name="AutoShape 4"/>
          <p:cNvSpPr>
            <a:spLocks noChangeArrowheads="1"/>
          </p:cNvSpPr>
          <p:nvPr/>
        </p:nvSpPr>
        <p:spPr bwMode="gray">
          <a:xfrm rot="5400000">
            <a:off x="971642" y="2480375"/>
            <a:ext cx="1058400" cy="1782954"/>
          </a:xfrm>
          <a:prstGeom prst="chevron">
            <a:avLst>
              <a:gd name="adj" fmla="val 15458"/>
            </a:avLst>
          </a:prstGeom>
          <a:solidFill>
            <a:schemeClr val="bg1"/>
          </a:solidFill>
          <a:ln w="12700">
            <a:solidFill>
              <a:schemeClr val="bg2"/>
            </a:solidFill>
            <a:miter lim="800000"/>
            <a:headEnd/>
            <a:tailEnd/>
          </a:ln>
          <a:effectLst/>
          <a:extLst/>
        </p:spPr>
        <p:txBody>
          <a:bodyPr rot="10800000" vert="vert" lIns="72000" tIns="72000" rIns="72000" bIns="72000" anchor="ctr" anchorCtr="1">
            <a:noAutofit/>
          </a:bodyPr>
          <a:lstStyle/>
          <a:p>
            <a:pPr marL="3175" algn="ctr" eaLnBrk="0" hangingPunct="0">
              <a:lnSpc>
                <a:spcPct val="100000"/>
              </a:lnSpc>
            </a:pPr>
            <a:r>
              <a:rPr lang="en-GB" altLang="zh-CN" sz="1100" b="1" dirty="0" smtClean="0">
                <a:latin typeface="Arial" panose="020B0604020202020204" pitchFamily="34" charset="0"/>
                <a:ea typeface="+mj-ea"/>
                <a:cs typeface="Arial" panose="020B0604020202020204" pitchFamily="34" charset="0"/>
              </a:rPr>
              <a:t>Identify metrics to track objectives at SHUSA and SBNA level</a:t>
            </a:r>
            <a:endParaRPr lang="en-GB" altLang="zh-CN" sz="1100" b="1" dirty="0">
              <a:latin typeface="Arial" panose="020B0604020202020204" pitchFamily="34" charset="0"/>
              <a:ea typeface="+mj-ea"/>
              <a:cs typeface="Arial" panose="020B0604020202020204" pitchFamily="34" charset="0"/>
            </a:endParaRPr>
          </a:p>
        </p:txBody>
      </p:sp>
      <p:sp>
        <p:nvSpPr>
          <p:cNvPr id="13" name="Right Bracket 12"/>
          <p:cNvSpPr/>
          <p:nvPr/>
        </p:nvSpPr>
        <p:spPr>
          <a:xfrm flipH="1">
            <a:off x="371321" y="3818537"/>
            <a:ext cx="101600" cy="2023653"/>
          </a:xfrm>
          <a:prstGeom prst="rightBracket">
            <a:avLst>
              <a:gd name="adj" fmla="val 0"/>
            </a:avLst>
          </a:prstGeo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7" name="TextBox 16"/>
          <p:cNvSpPr txBox="1"/>
          <p:nvPr/>
        </p:nvSpPr>
        <p:spPr>
          <a:xfrm rot="16200000">
            <a:off x="-63801" y="4631972"/>
            <a:ext cx="886781" cy="231282"/>
          </a:xfrm>
          <a:prstGeom prst="rect">
            <a:avLst/>
          </a:prstGeom>
          <a:solidFill>
            <a:schemeClr val="bg1"/>
          </a:solidFill>
        </p:spPr>
        <p:txBody>
          <a:bodyPr wrap="none" rtlCol="0">
            <a:spAutoFit/>
          </a:bodyPr>
          <a:lstStyle/>
          <a:p>
            <a:r>
              <a:rPr lang="en-GB" sz="1050" b="1" dirty="0" smtClean="0">
                <a:solidFill>
                  <a:schemeClr val="accent1"/>
                </a:solidFill>
              </a:rPr>
              <a:t>Calibration</a:t>
            </a:r>
            <a:endParaRPr lang="en-GB" sz="1050" b="1" dirty="0">
              <a:solidFill>
                <a:schemeClr val="accent1"/>
              </a:solidFill>
            </a:endParaRPr>
          </a:p>
        </p:txBody>
      </p:sp>
      <p:sp>
        <p:nvSpPr>
          <p:cNvPr id="18" name="Right Bracket 17"/>
          <p:cNvSpPr/>
          <p:nvPr/>
        </p:nvSpPr>
        <p:spPr>
          <a:xfrm flipH="1">
            <a:off x="371321" y="2832020"/>
            <a:ext cx="101600" cy="965252"/>
          </a:xfrm>
          <a:prstGeom prst="rightBracket">
            <a:avLst>
              <a:gd name="adj" fmla="val 0"/>
            </a:avLst>
          </a:prstGeo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sz="1050"/>
          </a:p>
        </p:txBody>
      </p:sp>
      <p:sp>
        <p:nvSpPr>
          <p:cNvPr id="19" name="TextBox 18"/>
          <p:cNvSpPr txBox="1"/>
          <p:nvPr/>
        </p:nvSpPr>
        <p:spPr>
          <a:xfrm rot="16200000">
            <a:off x="-4491" y="3129532"/>
            <a:ext cx="768160" cy="370230"/>
          </a:xfrm>
          <a:prstGeom prst="rect">
            <a:avLst/>
          </a:prstGeom>
          <a:solidFill>
            <a:schemeClr val="bg1"/>
          </a:solidFill>
        </p:spPr>
        <p:txBody>
          <a:bodyPr wrap="none" rtlCol="0">
            <a:spAutoFit/>
          </a:bodyPr>
          <a:lstStyle/>
          <a:p>
            <a:r>
              <a:rPr lang="en-GB" sz="1050" b="1" dirty="0" smtClean="0">
                <a:solidFill>
                  <a:schemeClr val="accent1"/>
                </a:solidFill>
              </a:rPr>
              <a:t>Metric </a:t>
            </a:r>
          </a:p>
          <a:p>
            <a:r>
              <a:rPr lang="en-GB" sz="1050" b="1" dirty="0" smtClean="0">
                <a:solidFill>
                  <a:schemeClr val="accent1"/>
                </a:solidFill>
              </a:rPr>
              <a:t>selection</a:t>
            </a:r>
            <a:endParaRPr lang="en-GB" sz="1050" b="1" dirty="0">
              <a:solidFill>
                <a:schemeClr val="accent1"/>
              </a:solidFill>
            </a:endParaRPr>
          </a:p>
        </p:txBody>
      </p:sp>
    </p:spTree>
    <p:extLst>
      <p:ext uri="{BB962C8B-B14F-4D97-AF65-F5344CB8AC3E}">
        <p14:creationId xmlns:p14="http://schemas.microsoft.com/office/powerpoint/2010/main" val="3628732826"/>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1966867" y="1110099"/>
            <a:ext cx="2044149" cy="211468"/>
          </a:xfrm>
          <a:prstGeom prst="rect">
            <a:avLst/>
          </a:prstGeom>
          <a:noFill/>
        </p:spPr>
        <p:txBody>
          <a:bodyPr wrap="none" rtlCol="0">
            <a:spAutoFit/>
          </a:bodyPr>
          <a:lstStyle/>
          <a:p>
            <a:pPr eaLnBrk="1" hangingPunct="1">
              <a:lnSpc>
                <a:spcPct val="86000"/>
              </a:lnSpc>
            </a:pPr>
            <a:r>
              <a:rPr lang="en-US" sz="900" dirty="0" smtClean="0">
                <a:solidFill>
                  <a:srgbClr val="000000"/>
                </a:solidFill>
                <a:ea typeface="ＭＳ Ｐゴシック"/>
              </a:rPr>
              <a:t>* </a:t>
            </a:r>
            <a:r>
              <a:rPr lang="en-US" sz="900" dirty="0">
                <a:solidFill>
                  <a:srgbClr val="000000"/>
                </a:solidFill>
                <a:ea typeface="ＭＳ Ｐゴシック"/>
              </a:rPr>
              <a:t>R</a:t>
            </a:r>
            <a:r>
              <a:rPr lang="en-US" sz="900" dirty="0" smtClean="0">
                <a:solidFill>
                  <a:srgbClr val="000000"/>
                </a:solidFill>
                <a:ea typeface="ＭＳ Ｐゴシック"/>
              </a:rPr>
              <a:t>eported in Santander Group RAS</a:t>
            </a:r>
            <a:endParaRPr lang="en-US" sz="900" dirty="0">
              <a:solidFill>
                <a:srgbClr val="000000"/>
              </a:solidFill>
              <a:ea typeface="ＭＳ Ｐゴシック"/>
            </a:endParaRPr>
          </a:p>
        </p:txBody>
      </p:sp>
      <p:sp>
        <p:nvSpPr>
          <p:cNvPr id="15" name="TextBox 14"/>
          <p:cNvSpPr txBox="1"/>
          <p:nvPr/>
        </p:nvSpPr>
        <p:spPr>
          <a:xfrm>
            <a:off x="366713" y="1110099"/>
            <a:ext cx="639147" cy="211468"/>
          </a:xfrm>
          <a:prstGeom prst="rect">
            <a:avLst/>
          </a:prstGeom>
          <a:noFill/>
        </p:spPr>
        <p:txBody>
          <a:bodyPr wrap="square" rtlCol="0">
            <a:spAutoFit/>
          </a:bodyPr>
          <a:lstStyle/>
          <a:p>
            <a:r>
              <a:rPr lang="en-GB" sz="900" b="1" dirty="0" smtClean="0"/>
              <a:t>Legend</a:t>
            </a:r>
            <a:endParaRPr lang="en-GB" sz="900" b="1" dirty="0"/>
          </a:p>
        </p:txBody>
      </p:sp>
      <p:sp>
        <p:nvSpPr>
          <p:cNvPr id="16" name="TextBox 15"/>
          <p:cNvSpPr txBox="1"/>
          <p:nvPr/>
        </p:nvSpPr>
        <p:spPr>
          <a:xfrm>
            <a:off x="1054194" y="1110099"/>
            <a:ext cx="864339" cy="211468"/>
          </a:xfrm>
          <a:prstGeom prst="rect">
            <a:avLst/>
          </a:prstGeom>
          <a:noFill/>
        </p:spPr>
        <p:txBody>
          <a:bodyPr wrap="none" rtlCol="0">
            <a:spAutoFit/>
          </a:bodyPr>
          <a:lstStyle/>
          <a:p>
            <a:pPr eaLnBrk="1" hangingPunct="1">
              <a:lnSpc>
                <a:spcPct val="86000"/>
              </a:lnSpc>
            </a:pPr>
            <a:r>
              <a:rPr lang="en-US" sz="900" b="1" i="1" dirty="0" smtClean="0">
                <a:solidFill>
                  <a:srgbClr val="008AB3"/>
                </a:solidFill>
                <a:ea typeface="ＭＳ Ｐゴシック"/>
              </a:rPr>
              <a:t>New metrics</a:t>
            </a:r>
          </a:p>
        </p:txBody>
      </p:sp>
      <p:graphicFrame>
        <p:nvGraphicFramePr>
          <p:cNvPr id="13" name="Table 12"/>
          <p:cNvGraphicFramePr>
            <a:graphicFrameLocks noGrp="1"/>
          </p:cNvGraphicFramePr>
          <p:nvPr>
            <p:extLst>
              <p:ext uri="{D42A27DB-BD31-4B8C-83A1-F6EECF244321}">
                <p14:modId xmlns:p14="http://schemas.microsoft.com/office/powerpoint/2010/main" val="2982249483"/>
              </p:ext>
            </p:extLst>
          </p:nvPr>
        </p:nvGraphicFramePr>
        <p:xfrm>
          <a:off x="365760" y="1463040"/>
          <a:ext cx="8898757" cy="1304544"/>
        </p:xfrm>
        <a:graphic>
          <a:graphicData uri="http://schemas.openxmlformats.org/drawingml/2006/table">
            <a:tbl>
              <a:tblPr firstRow="1" bandRow="1">
                <a:tableStyleId>{2D5ABB26-0587-4C30-8999-92F81FD0307C}</a:tableStyleId>
              </a:tblPr>
              <a:tblGrid>
                <a:gridCol w="839235"/>
                <a:gridCol w="1313793"/>
                <a:gridCol w="704193"/>
                <a:gridCol w="868155"/>
                <a:gridCol w="868155"/>
                <a:gridCol w="868155"/>
                <a:gridCol w="868155"/>
                <a:gridCol w="868155"/>
                <a:gridCol w="1700761"/>
              </a:tblGrid>
              <a:tr h="0">
                <a:tc rowSpan="2">
                  <a:txBody>
                    <a:bodyPr/>
                    <a:lstStyle/>
                    <a:p>
                      <a:pPr marL="0" marR="0" indent="0" algn="l" defTabSz="457200" rtl="0" eaLnBrk="1" fontAlgn="auto" latinLnBrk="0" hangingPunct="1">
                        <a:lnSpc>
                          <a:spcPct val="100000"/>
                        </a:lnSpc>
                        <a:spcBef>
                          <a:spcPts val="200"/>
                        </a:spcBef>
                        <a:spcAft>
                          <a:spcPts val="200"/>
                        </a:spcAft>
                        <a:buClrTx/>
                        <a:buSzTx/>
                        <a:buFontTx/>
                        <a:buNone/>
                        <a:tabLst/>
                        <a:defRPr/>
                      </a:pPr>
                      <a:r>
                        <a:rPr lang="en-GB" sz="1000" b="1" dirty="0" smtClean="0">
                          <a:solidFill>
                            <a:srgbClr val="FF0000"/>
                          </a:solidFill>
                          <a:latin typeface="Arial" panose="020B0604020202020204" pitchFamily="34" charset="0"/>
                          <a:cs typeface="Arial" panose="020B0604020202020204" pitchFamily="34" charset="0"/>
                        </a:rPr>
                        <a:t>Risk type</a:t>
                      </a:r>
                    </a:p>
                  </a:txBody>
                  <a:tcPr marL="36576" marR="36576" marT="36576" marB="36576"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2">
                  <a:txBody>
                    <a:bodyPr/>
                    <a:lstStyle/>
                    <a:p>
                      <a:pPr>
                        <a:lnSpc>
                          <a:spcPct val="100000"/>
                        </a:lnSpc>
                        <a:spcBef>
                          <a:spcPts val="200"/>
                        </a:spcBef>
                        <a:spcAft>
                          <a:spcPts val="200"/>
                        </a:spcAft>
                      </a:pPr>
                      <a:r>
                        <a:rPr lang="en-GB" sz="1000" b="1" dirty="0" smtClean="0">
                          <a:solidFill>
                            <a:srgbClr val="FF0000"/>
                          </a:solidFill>
                          <a:latin typeface="Arial" panose="020B0604020202020204" pitchFamily="34" charset="0"/>
                          <a:cs typeface="Arial" panose="020B0604020202020204" pitchFamily="34" charset="0"/>
                        </a:rPr>
                        <a:t>Metric</a:t>
                      </a:r>
                      <a:endParaRPr lang="en-GB" sz="1000" b="1" dirty="0">
                        <a:solidFill>
                          <a:srgbClr val="FF0000"/>
                        </a:solidFill>
                        <a:latin typeface="Arial" panose="020B0604020202020204" pitchFamily="34" charset="0"/>
                        <a:cs typeface="Arial" panose="020B0604020202020204" pitchFamily="34" charset="0"/>
                      </a:endParaRPr>
                    </a:p>
                  </a:txBody>
                  <a:tcPr marL="36576" marR="36576" marT="36576" marB="36576"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2">
                  <a:txBody>
                    <a:bodyPr/>
                    <a:lstStyle/>
                    <a:p>
                      <a:pPr>
                        <a:lnSpc>
                          <a:spcPct val="100000"/>
                        </a:lnSpc>
                        <a:spcBef>
                          <a:spcPts val="200"/>
                        </a:spcBef>
                        <a:spcAft>
                          <a:spcPts val="200"/>
                        </a:spcAft>
                      </a:pPr>
                      <a:r>
                        <a:rPr lang="en-GB" sz="1000" b="1" dirty="0" smtClean="0">
                          <a:solidFill>
                            <a:srgbClr val="FF0000"/>
                          </a:solidFill>
                          <a:latin typeface="Arial" panose="020B0604020202020204" pitchFamily="34" charset="0"/>
                          <a:cs typeface="Arial" panose="020B0604020202020204" pitchFamily="34" charset="0"/>
                        </a:rPr>
                        <a:t>Entity</a:t>
                      </a:r>
                      <a:endParaRPr lang="en-GB" sz="1000" b="1" dirty="0">
                        <a:solidFill>
                          <a:srgbClr val="FF0000"/>
                        </a:solidFill>
                        <a:latin typeface="Arial" panose="020B0604020202020204" pitchFamily="34" charset="0"/>
                        <a:cs typeface="Arial" panose="020B0604020202020204" pitchFamily="34" charset="0"/>
                      </a:endParaRPr>
                    </a:p>
                  </a:txBody>
                  <a:tcPr marL="36576" marR="36576" marT="36576" marB="36576"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rowSpan="2">
                  <a:txBody>
                    <a:bodyPr/>
                    <a:lstStyle/>
                    <a:p>
                      <a:pPr algn="ctr">
                        <a:lnSpc>
                          <a:spcPct val="100000"/>
                        </a:lnSpc>
                        <a:spcBef>
                          <a:spcPts val="200"/>
                        </a:spcBef>
                        <a:spcAft>
                          <a:spcPts val="200"/>
                        </a:spcAft>
                      </a:pPr>
                      <a:r>
                        <a:rPr lang="en-GB" sz="1000" b="1" dirty="0" smtClean="0">
                          <a:solidFill>
                            <a:schemeClr val="tx1"/>
                          </a:solidFill>
                          <a:latin typeface="Arial" panose="020B0604020202020204" pitchFamily="34" charset="0"/>
                          <a:cs typeface="Arial" panose="020B0604020202020204" pitchFamily="34" charset="0"/>
                        </a:rPr>
                        <a:t>Mar 16</a:t>
                      </a:r>
                      <a:endParaRPr lang="en-GB" sz="1000" b="1" dirty="0">
                        <a:solidFill>
                          <a:schemeClr val="tx1"/>
                        </a:solidFill>
                        <a:latin typeface="Arial" panose="020B0604020202020204" pitchFamily="34" charset="0"/>
                        <a:cs typeface="Arial" panose="020B0604020202020204" pitchFamily="34" charset="0"/>
                      </a:endParaRPr>
                    </a:p>
                  </a:txBody>
                  <a:tcPr marL="36576" marR="36576" marT="36576" marB="36576"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gridSpan="2">
                  <a:txBody>
                    <a:bodyPr/>
                    <a:lstStyle/>
                    <a:p>
                      <a:pPr algn="ctr">
                        <a:lnSpc>
                          <a:spcPct val="100000"/>
                        </a:lnSpc>
                        <a:spcBef>
                          <a:spcPts val="200"/>
                        </a:spcBef>
                        <a:spcAft>
                          <a:spcPts val="200"/>
                        </a:spcAft>
                      </a:pPr>
                      <a:r>
                        <a:rPr lang="en-GB" sz="1000" b="1" dirty="0" smtClean="0">
                          <a:solidFill>
                            <a:schemeClr val="tx1"/>
                          </a:solidFill>
                          <a:latin typeface="Arial" panose="020B0604020202020204" pitchFamily="34" charset="0"/>
                          <a:cs typeface="Arial" panose="020B0604020202020204" pitchFamily="34" charset="0"/>
                        </a:rPr>
                        <a:t>Amber trigger</a:t>
                      </a:r>
                      <a:endParaRPr lang="en-GB" sz="1000" b="1" dirty="0">
                        <a:solidFill>
                          <a:schemeClr val="tx1"/>
                        </a:solidFill>
                        <a:latin typeface="Arial" panose="020B0604020202020204" pitchFamily="34" charset="0"/>
                        <a:cs typeface="Arial" panose="020B0604020202020204" pitchFamily="34" charset="0"/>
                      </a:endParaRPr>
                    </a:p>
                  </a:txBody>
                  <a:tcPr marL="36576" marR="36576" marT="36576" marB="36576"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hMerge="1">
                  <a:txBody>
                    <a:bodyPr/>
                    <a:lstStyle/>
                    <a:p>
                      <a:endParaRPr lang="en-GB" sz="1000" b="1" dirty="0">
                        <a:solidFill>
                          <a:schemeClr val="tx1"/>
                        </a:solidFill>
                        <a:latin typeface="Arial" panose="020B0604020202020204" pitchFamily="34" charset="0"/>
                        <a:cs typeface="Arial" panose="020B0604020202020204" pitchFamily="34" charset="0"/>
                      </a:endParaRPr>
                    </a:p>
                  </a:txBody>
                  <a:tcPr marL="45720" marR="45720">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solidFill>
                      <a:schemeClr val="bg1">
                        <a:lumMod val="85000"/>
                      </a:schemeClr>
                    </a:solidFill>
                  </a:tcPr>
                </a:tc>
                <a:tc gridSpan="2">
                  <a:txBody>
                    <a:bodyPr/>
                    <a:lstStyle/>
                    <a:p>
                      <a:pPr algn="ctr">
                        <a:lnSpc>
                          <a:spcPct val="100000"/>
                        </a:lnSpc>
                        <a:spcBef>
                          <a:spcPts val="200"/>
                        </a:spcBef>
                        <a:spcAft>
                          <a:spcPts val="200"/>
                        </a:spcAft>
                      </a:pPr>
                      <a:r>
                        <a:rPr lang="en-GB" sz="1000" b="1" dirty="0" smtClean="0">
                          <a:solidFill>
                            <a:schemeClr val="bg1"/>
                          </a:solidFill>
                          <a:latin typeface="Arial" panose="020B0604020202020204" pitchFamily="34" charset="0"/>
                          <a:cs typeface="Arial" panose="020B0604020202020204" pitchFamily="34" charset="0"/>
                        </a:rPr>
                        <a:t>Red</a:t>
                      </a:r>
                      <a:r>
                        <a:rPr lang="en-GB" sz="1000" b="1" baseline="0" dirty="0" smtClean="0">
                          <a:solidFill>
                            <a:schemeClr val="bg1"/>
                          </a:solidFill>
                          <a:latin typeface="Arial" panose="020B0604020202020204" pitchFamily="34" charset="0"/>
                          <a:cs typeface="Arial" panose="020B0604020202020204" pitchFamily="34" charset="0"/>
                        </a:rPr>
                        <a:t> limits</a:t>
                      </a:r>
                      <a:endParaRPr lang="en-GB" sz="1000" b="1" dirty="0">
                        <a:solidFill>
                          <a:schemeClr val="bg1"/>
                        </a:solidFill>
                        <a:latin typeface="Arial" panose="020B0604020202020204" pitchFamily="34" charset="0"/>
                        <a:cs typeface="Arial" panose="020B0604020202020204" pitchFamily="34" charset="0"/>
                      </a:endParaRPr>
                    </a:p>
                  </a:txBody>
                  <a:tcPr marL="36576" marR="36576" marT="36576" marB="36576"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hMerge="1">
                  <a:txBody>
                    <a:bodyPr/>
                    <a:lstStyle/>
                    <a:p>
                      <a:endParaRPr lang="en-GB" sz="1000" b="1" dirty="0">
                        <a:solidFill>
                          <a:schemeClr val="tx1"/>
                        </a:solidFill>
                        <a:latin typeface="Arial" panose="020B0604020202020204" pitchFamily="34" charset="0"/>
                        <a:cs typeface="Arial" panose="020B0604020202020204" pitchFamily="34" charset="0"/>
                      </a:endParaRPr>
                    </a:p>
                  </a:txBody>
                  <a:tcPr marL="45720" marR="45720">
                    <a:lnL w="19050" cap="flat" cmpd="sng" algn="ctr">
                      <a:noFill/>
                      <a:prstDash val="solid"/>
                      <a:round/>
                      <a:headEnd type="none" w="med" len="med"/>
                      <a:tailEnd type="none" w="med" len="med"/>
                    </a:lnL>
                    <a:lnR w="19050" cap="flat" cmpd="sng" algn="ctr">
                      <a:noFill/>
                      <a:prstDash val="sysDash"/>
                      <a:round/>
                      <a:headEnd type="none" w="med" len="med"/>
                      <a:tailEnd type="none" w="med" len="med"/>
                    </a:lnR>
                    <a:lnT w="1905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solidFill>
                      <a:schemeClr val="bg1">
                        <a:lumMod val="85000"/>
                      </a:schemeClr>
                    </a:solidFill>
                  </a:tcPr>
                </a:tc>
                <a:tc rowSpan="2">
                  <a:txBody>
                    <a:bodyPr/>
                    <a:lstStyle/>
                    <a:p>
                      <a:pPr marL="0" marR="0" indent="0" algn="l" defTabSz="457200" rtl="0" eaLnBrk="1" fontAlgn="auto" latinLnBrk="0" hangingPunct="1">
                        <a:lnSpc>
                          <a:spcPct val="100000"/>
                        </a:lnSpc>
                        <a:spcBef>
                          <a:spcPts val="200"/>
                        </a:spcBef>
                        <a:spcAft>
                          <a:spcPts val="200"/>
                        </a:spcAft>
                        <a:buClrTx/>
                        <a:buSzTx/>
                        <a:buFontTx/>
                        <a:buNone/>
                        <a:tabLst/>
                        <a:defRPr/>
                      </a:pPr>
                      <a:r>
                        <a:rPr lang="en-GB" sz="1000" b="1" dirty="0" smtClean="0">
                          <a:solidFill>
                            <a:srgbClr val="FF0000"/>
                          </a:solidFill>
                          <a:latin typeface="Arial" panose="020B0604020202020204" pitchFamily="34" charset="0"/>
                          <a:cs typeface="Arial" panose="020B0604020202020204" pitchFamily="34" charset="0"/>
                        </a:rPr>
                        <a:t>Justification</a:t>
                      </a:r>
                      <a:r>
                        <a:rPr lang="en-GB" sz="1000" b="1" baseline="0" dirty="0" smtClean="0">
                          <a:solidFill>
                            <a:srgbClr val="FF0000"/>
                          </a:solidFill>
                          <a:latin typeface="Arial" panose="020B0604020202020204" pitchFamily="34" charset="0"/>
                          <a:cs typeface="Arial" panose="020B0604020202020204" pitchFamily="34" charset="0"/>
                        </a:rPr>
                        <a:t> for changes</a:t>
                      </a:r>
                      <a:endParaRPr lang="en-GB" sz="1000" b="1" dirty="0" smtClean="0">
                        <a:solidFill>
                          <a:srgbClr val="FF0000"/>
                        </a:solidFill>
                        <a:latin typeface="Arial" panose="020B0604020202020204" pitchFamily="34" charset="0"/>
                        <a:cs typeface="Arial" panose="020B0604020202020204" pitchFamily="34" charset="0"/>
                      </a:endParaRPr>
                    </a:p>
                  </a:txBody>
                  <a:tcPr marL="36576" marR="36576" marT="36576" marB="36576"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0">
                <a:tc vMerge="1">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GB" sz="1000" b="1" dirty="0" smtClean="0">
                        <a:solidFill>
                          <a:srgbClr val="FF0000"/>
                        </a:solidFill>
                        <a:latin typeface="Arial" panose="020B0604020202020204" pitchFamily="34" charset="0"/>
                        <a:cs typeface="Arial" panose="020B0604020202020204" pitchFamily="34" charset="0"/>
                      </a:endParaRPr>
                    </a:p>
                  </a:txBody>
                  <a:tcPr marL="45720" marR="45720">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solidFill>
                      <a:schemeClr val="bg1"/>
                    </a:solidFill>
                  </a:tcPr>
                </a:tc>
                <a:tc vMerge="1">
                  <a:txBody>
                    <a:bodyPr/>
                    <a:lstStyle/>
                    <a:p>
                      <a:endParaRPr lang="en-GB" sz="1000" b="1" dirty="0">
                        <a:solidFill>
                          <a:srgbClr val="FF0000"/>
                        </a:solidFill>
                        <a:latin typeface="Arial" panose="020B0604020202020204" pitchFamily="34" charset="0"/>
                        <a:cs typeface="Arial" panose="020B0604020202020204" pitchFamily="34" charset="0"/>
                      </a:endParaRPr>
                    </a:p>
                  </a:txBody>
                  <a:tcPr marL="45720" marR="45720">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solidFill>
                      <a:schemeClr val="bg1"/>
                    </a:solidFill>
                  </a:tcPr>
                </a:tc>
                <a:tc vMerge="1">
                  <a:txBody>
                    <a:bodyPr/>
                    <a:lstStyle/>
                    <a:p>
                      <a:endParaRPr lang="en-GB" sz="1000" b="1" dirty="0">
                        <a:solidFill>
                          <a:srgbClr val="FF0000"/>
                        </a:solidFill>
                        <a:latin typeface="Arial" panose="020B0604020202020204" pitchFamily="34" charset="0"/>
                        <a:cs typeface="Arial" panose="020B0604020202020204" pitchFamily="34" charset="0"/>
                      </a:endParaRPr>
                    </a:p>
                  </a:txBody>
                  <a:tcPr marL="45720" marR="45720">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tcPr>
                </a:tc>
                <a:tc vMerge="1">
                  <a:txBody>
                    <a:bodyPr/>
                    <a:lstStyle/>
                    <a:p>
                      <a:pPr algn="ctr"/>
                      <a:endParaRPr lang="en-GB" sz="1100" b="1" dirty="0">
                        <a:solidFill>
                          <a:schemeClr val="tx1"/>
                        </a:solidFill>
                        <a:latin typeface="Arial" panose="020B0604020202020204" pitchFamily="34" charset="0"/>
                        <a:cs typeface="Arial" panose="020B0604020202020204" pitchFamily="34" charset="0"/>
                      </a:endParaRPr>
                    </a:p>
                  </a:txBody>
                  <a:tcPr marL="48014" marR="48014">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solidFill>
                      <a:srgbClr val="FFC000"/>
                    </a:solidFill>
                  </a:tcPr>
                </a:tc>
                <a:tc>
                  <a:txBody>
                    <a:bodyPr/>
                    <a:lstStyle/>
                    <a:p>
                      <a:pPr algn="ctr">
                        <a:lnSpc>
                          <a:spcPct val="100000"/>
                        </a:lnSpc>
                        <a:spcBef>
                          <a:spcPts val="200"/>
                        </a:spcBef>
                        <a:spcAft>
                          <a:spcPts val="200"/>
                        </a:spcAft>
                      </a:pPr>
                      <a:r>
                        <a:rPr lang="en-GB" sz="1000" b="1" dirty="0" smtClean="0">
                          <a:solidFill>
                            <a:schemeClr val="tx1"/>
                          </a:solidFill>
                          <a:latin typeface="Arial" panose="020B0604020202020204" pitchFamily="34" charset="0"/>
                          <a:cs typeface="Arial" panose="020B0604020202020204" pitchFamily="34" charset="0"/>
                        </a:rPr>
                        <a:t>2016</a:t>
                      </a:r>
                      <a:endParaRPr lang="en-GB" sz="1000" b="1" dirty="0">
                        <a:solidFill>
                          <a:schemeClr val="tx1"/>
                        </a:solidFill>
                        <a:latin typeface="Arial" panose="020B0604020202020204" pitchFamily="34" charset="0"/>
                        <a:cs typeface="Arial" panose="020B0604020202020204" pitchFamily="34" charset="0"/>
                      </a:endParaRPr>
                    </a:p>
                  </a:txBody>
                  <a:tcPr marL="36576" marR="36576" marT="36576" marB="36576"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algn="ctr">
                        <a:lnSpc>
                          <a:spcPct val="100000"/>
                        </a:lnSpc>
                        <a:spcBef>
                          <a:spcPts val="200"/>
                        </a:spcBef>
                        <a:spcAft>
                          <a:spcPts val="200"/>
                        </a:spcAft>
                      </a:pPr>
                      <a:r>
                        <a:rPr lang="en-GB" sz="1000" b="1" dirty="0" smtClean="0">
                          <a:solidFill>
                            <a:schemeClr val="tx1"/>
                          </a:solidFill>
                          <a:latin typeface="Arial" panose="020B0604020202020204" pitchFamily="34" charset="0"/>
                          <a:cs typeface="Arial" panose="020B0604020202020204" pitchFamily="34" charset="0"/>
                        </a:rPr>
                        <a:t>2015</a:t>
                      </a:r>
                      <a:endParaRPr lang="en-GB" sz="1000" b="1" dirty="0">
                        <a:solidFill>
                          <a:schemeClr val="tx1"/>
                        </a:solidFill>
                        <a:latin typeface="Arial" panose="020B0604020202020204" pitchFamily="34" charset="0"/>
                        <a:cs typeface="Arial" panose="020B0604020202020204" pitchFamily="34" charset="0"/>
                      </a:endParaRPr>
                    </a:p>
                  </a:txBody>
                  <a:tcPr marL="36576" marR="36576" marT="36576" marB="36576"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lnSpc>
                          <a:spcPct val="100000"/>
                        </a:lnSpc>
                        <a:spcBef>
                          <a:spcPts val="200"/>
                        </a:spcBef>
                        <a:spcAft>
                          <a:spcPts val="200"/>
                        </a:spcAft>
                      </a:pPr>
                      <a:r>
                        <a:rPr lang="en-GB" sz="1000" b="1" dirty="0" smtClean="0">
                          <a:solidFill>
                            <a:schemeClr val="bg1"/>
                          </a:solidFill>
                          <a:latin typeface="Arial" panose="020B0604020202020204" pitchFamily="34" charset="0"/>
                          <a:cs typeface="Arial" panose="020B0604020202020204" pitchFamily="34" charset="0"/>
                        </a:rPr>
                        <a:t>2016</a:t>
                      </a:r>
                      <a:endParaRPr lang="en-GB" sz="1000" b="1" dirty="0">
                        <a:solidFill>
                          <a:schemeClr val="bg1"/>
                        </a:solidFill>
                        <a:latin typeface="Arial" panose="020B0604020202020204" pitchFamily="34" charset="0"/>
                        <a:cs typeface="Arial" panose="020B0604020202020204" pitchFamily="34" charset="0"/>
                      </a:endParaRPr>
                    </a:p>
                  </a:txBody>
                  <a:tcPr marL="36576" marR="36576" marT="36576" marB="36576"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algn="ctr">
                        <a:lnSpc>
                          <a:spcPct val="100000"/>
                        </a:lnSpc>
                        <a:spcBef>
                          <a:spcPts val="200"/>
                        </a:spcBef>
                        <a:spcAft>
                          <a:spcPts val="200"/>
                        </a:spcAft>
                      </a:pPr>
                      <a:r>
                        <a:rPr lang="en-GB" sz="1000" b="1" dirty="0" smtClean="0">
                          <a:solidFill>
                            <a:schemeClr val="tx1"/>
                          </a:solidFill>
                          <a:latin typeface="Arial" panose="020B0604020202020204" pitchFamily="34" charset="0"/>
                          <a:cs typeface="Arial" panose="020B0604020202020204" pitchFamily="34" charset="0"/>
                        </a:rPr>
                        <a:t>2015</a:t>
                      </a:r>
                      <a:endParaRPr lang="en-GB" sz="1000" b="1" dirty="0">
                        <a:solidFill>
                          <a:schemeClr val="tx1"/>
                        </a:solidFill>
                        <a:latin typeface="Arial" panose="020B0604020202020204" pitchFamily="34" charset="0"/>
                        <a:cs typeface="Arial" panose="020B0604020202020204" pitchFamily="34" charset="0"/>
                      </a:endParaRPr>
                    </a:p>
                  </a:txBody>
                  <a:tcPr marL="36576" marR="36576" marT="36576" marB="36576" anchor="ctr">
                    <a:lnL w="19050" cap="flat" cmpd="sng" algn="ctr">
                      <a:noFill/>
                      <a:prstDash val="solid"/>
                      <a:round/>
                      <a:headEnd type="none" w="med" len="med"/>
                      <a:tailEnd type="none" w="med" len="med"/>
                    </a:lnL>
                    <a:lnR w="19050" cap="flat" cmpd="sng" algn="ctr">
                      <a:noFill/>
                      <a:prstDash val="sysDash"/>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vMerge="1">
                  <a:txBody>
                    <a:bodyPr/>
                    <a:lstStyle/>
                    <a:p>
                      <a:pPr algn="ctr">
                        <a:lnSpc>
                          <a:spcPct val="100000"/>
                        </a:lnSpc>
                        <a:spcBef>
                          <a:spcPts val="200"/>
                        </a:spcBef>
                        <a:spcAft>
                          <a:spcPts val="200"/>
                        </a:spcAft>
                      </a:pPr>
                      <a:endParaRPr lang="en-GB" sz="1050" b="1" dirty="0">
                        <a:solidFill>
                          <a:schemeClr val="tx1"/>
                        </a:solidFill>
                        <a:latin typeface="Arial" panose="020B0604020202020204" pitchFamily="34" charset="0"/>
                        <a:cs typeface="Arial" panose="020B0604020202020204" pitchFamily="34" charset="0"/>
                      </a:endParaRPr>
                    </a:p>
                  </a:txBody>
                  <a:tcPr marL="36576" marR="36576" marT="36576" marB="36576">
                    <a:lnL w="19050" cap="flat" cmpd="sng" algn="ctr">
                      <a:noFill/>
                      <a:prstDash val="solid"/>
                      <a:round/>
                      <a:headEnd type="none" w="med" len="med"/>
                      <a:tailEnd type="none" w="med" len="med"/>
                    </a:lnL>
                    <a:lnR w="19050" cap="flat" cmpd="sng" algn="ctr">
                      <a:noFill/>
                      <a:prstDash val="sysDash"/>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226178">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000" b="1" dirty="0" smtClean="0">
                          <a:solidFill>
                            <a:schemeClr val="tx1"/>
                          </a:solidFill>
                          <a:latin typeface="Arial" panose="020B0604020202020204" pitchFamily="34" charset="0"/>
                          <a:cs typeface="Arial" panose="020B0604020202020204" pitchFamily="34" charset="0"/>
                        </a:rPr>
                        <a:t>Model risk</a:t>
                      </a:r>
                    </a:p>
                  </a:txBody>
                  <a:tcPr marL="45720" marR="4572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457200" rtl="0" eaLnBrk="1" fontAlgn="b" latinLnBrk="0" hangingPunct="1">
                        <a:lnSpc>
                          <a:spcPct val="100000"/>
                        </a:lnSpc>
                        <a:spcBef>
                          <a:spcPts val="0"/>
                        </a:spcBef>
                        <a:spcAft>
                          <a:spcPts val="0"/>
                        </a:spcAft>
                        <a:buClrTx/>
                        <a:buSzTx/>
                        <a:buFontTx/>
                        <a:buNone/>
                        <a:tabLst/>
                        <a:defRPr/>
                      </a:pPr>
                      <a:r>
                        <a:rPr lang="en-US" sz="1000" u="none" strike="noStrike" dirty="0" smtClean="0">
                          <a:effectLst/>
                          <a:latin typeface="Arial" panose="020B0604020202020204" pitchFamily="34" charset="0"/>
                          <a:cs typeface="Arial" panose="020B0604020202020204" pitchFamily="34" charset="0"/>
                        </a:rPr>
                        <a:t>Legacy Tier 1 Models in Production w/o Appropriate Approval</a:t>
                      </a:r>
                      <a:endParaRPr lang="en-US" sz="1000" b="0" i="0" u="none" strike="noStrike" dirty="0" smtClean="0">
                        <a:solidFill>
                          <a:srgbClr val="000000"/>
                        </a:solidFill>
                        <a:effectLst/>
                        <a:latin typeface="Arial" panose="020B0604020202020204" pitchFamily="34" charset="0"/>
                        <a:cs typeface="Arial" panose="020B0604020202020204" pitchFamily="34" charset="0"/>
                      </a:endParaRPr>
                    </a:p>
                  </a:txBody>
                  <a:tcPr marL="45720" marR="8381" marT="8381"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000" b="0" dirty="0" smtClean="0">
                          <a:latin typeface="Arial" panose="020B0604020202020204" pitchFamily="34" charset="0"/>
                          <a:cs typeface="Arial" panose="020B0604020202020204" pitchFamily="34" charset="0"/>
                        </a:rPr>
                        <a:t>SBNA</a:t>
                      </a:r>
                      <a:endParaRPr lang="en-US" sz="1000" b="0" dirty="0">
                        <a:latin typeface="Arial" panose="020B0604020202020204" pitchFamily="34" charset="0"/>
                        <a:cs typeface="Arial" panose="020B0604020202020204" pitchFamily="34" charset="0"/>
                      </a:endParaRPr>
                    </a:p>
                  </a:txBody>
                  <a:tcPr marL="48014" marR="48014"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ctr">
                        <a:lnSpc>
                          <a:spcPts val="1000"/>
                        </a:lnSpc>
                      </a:pPr>
                      <a:r>
                        <a:rPr lang="en-US" sz="1000" dirty="0" smtClean="0">
                          <a:latin typeface="Arial" panose="020B0604020202020204" pitchFamily="34" charset="0"/>
                          <a:cs typeface="Arial" panose="020B0604020202020204" pitchFamily="34" charset="0"/>
                        </a:rPr>
                        <a:t>27</a:t>
                      </a:r>
                    </a:p>
                    <a:p>
                      <a:pPr algn="ctr">
                        <a:lnSpc>
                          <a:spcPts val="1000"/>
                        </a:lnSpc>
                      </a:pPr>
                      <a:r>
                        <a:rPr lang="en-US" sz="1000" dirty="0" smtClean="0">
                          <a:latin typeface="Arial" panose="020B0604020202020204" pitchFamily="34" charset="0"/>
                          <a:cs typeface="Arial" panose="020B0604020202020204" pitchFamily="34" charset="0"/>
                        </a:rPr>
                        <a:t>(Q1 2016)</a:t>
                      </a:r>
                    </a:p>
                  </a:txBody>
                  <a:tcPr marL="48014" marR="48014"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ctr">
                        <a:lnSpc>
                          <a:spcPts val="1000"/>
                        </a:lnSpc>
                      </a:pPr>
                      <a:r>
                        <a:rPr lang="en-US" sz="1000" dirty="0" smtClean="0">
                          <a:latin typeface="Arial" panose="020B0604020202020204" pitchFamily="34" charset="0"/>
                          <a:cs typeface="Arial" panose="020B0604020202020204" pitchFamily="34" charset="0"/>
                        </a:rPr>
                        <a:t>N/A</a:t>
                      </a:r>
                      <a:endParaRPr lang="en-US" sz="1000" dirty="0">
                        <a:latin typeface="Arial" panose="020B0604020202020204" pitchFamily="34" charset="0"/>
                        <a:cs typeface="Arial" panose="020B0604020202020204" pitchFamily="34" charset="0"/>
                      </a:endParaRPr>
                    </a:p>
                  </a:txBody>
                  <a:tcPr marL="48014" marR="48014"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marL="0" marR="0" indent="0" algn="ctr" defTabSz="457200" rtl="0" eaLnBrk="1" fontAlgn="auto" latinLnBrk="0" hangingPunct="1">
                        <a:lnSpc>
                          <a:spcPts val="1000"/>
                        </a:lnSpc>
                        <a:spcBef>
                          <a:spcPts val="0"/>
                        </a:spcBef>
                        <a:spcAft>
                          <a:spcPts val="0"/>
                        </a:spcAft>
                        <a:buClrTx/>
                        <a:buSzTx/>
                        <a:buFontTx/>
                        <a:buNone/>
                        <a:tabLst/>
                        <a:defRPr/>
                      </a:pPr>
                      <a:r>
                        <a:rPr lang="en-US" sz="1000" dirty="0" smtClean="0">
                          <a:latin typeface="Arial" panose="020B0604020202020204" pitchFamily="34" charset="0"/>
                          <a:cs typeface="Arial" panose="020B0604020202020204" pitchFamily="34" charset="0"/>
                        </a:rPr>
                        <a:t>N/A</a:t>
                      </a:r>
                    </a:p>
                  </a:txBody>
                  <a:tcPr marL="45720" marR="4572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lnSpc>
                          <a:spcPts val="1000"/>
                        </a:lnSpc>
                      </a:pPr>
                      <a:r>
                        <a:rPr lang="en-US" sz="1000" dirty="0" smtClean="0">
                          <a:latin typeface="Arial" panose="020B0604020202020204" pitchFamily="34" charset="0"/>
                          <a:cs typeface="Arial" panose="020B0604020202020204" pitchFamily="34" charset="0"/>
                        </a:rPr>
                        <a:t>1Q2016 – 47</a:t>
                      </a:r>
                    </a:p>
                    <a:p>
                      <a:pPr algn="ctr">
                        <a:lnSpc>
                          <a:spcPts val="1000"/>
                        </a:lnSpc>
                      </a:pPr>
                      <a:r>
                        <a:rPr lang="en-US" sz="1000" dirty="0" smtClean="0">
                          <a:latin typeface="Arial" panose="020B0604020202020204" pitchFamily="34" charset="0"/>
                          <a:cs typeface="Arial" panose="020B0604020202020204" pitchFamily="34" charset="0"/>
                        </a:rPr>
                        <a:t>2Q2016 – 36</a:t>
                      </a:r>
                    </a:p>
                    <a:p>
                      <a:pPr algn="ctr">
                        <a:lnSpc>
                          <a:spcPts val="1000"/>
                        </a:lnSpc>
                      </a:pPr>
                      <a:r>
                        <a:rPr lang="en-US" sz="1000" dirty="0" smtClean="0">
                          <a:latin typeface="Arial" panose="020B0604020202020204" pitchFamily="34" charset="0"/>
                          <a:cs typeface="Arial" panose="020B0604020202020204" pitchFamily="34" charset="0"/>
                        </a:rPr>
                        <a:t>3Q2016</a:t>
                      </a:r>
                      <a:r>
                        <a:rPr lang="en-US" sz="1000" baseline="0" dirty="0" smtClean="0">
                          <a:latin typeface="Arial" panose="020B0604020202020204" pitchFamily="34" charset="0"/>
                          <a:cs typeface="Arial" panose="020B0604020202020204" pitchFamily="34" charset="0"/>
                        </a:rPr>
                        <a:t> – 33</a:t>
                      </a:r>
                    </a:p>
                    <a:p>
                      <a:pPr algn="ctr">
                        <a:lnSpc>
                          <a:spcPts val="1000"/>
                        </a:lnSpc>
                      </a:pPr>
                      <a:r>
                        <a:rPr lang="en-US" sz="1000" baseline="0" dirty="0" smtClean="0">
                          <a:latin typeface="Arial" panose="020B0604020202020204" pitchFamily="34" charset="0"/>
                          <a:cs typeface="Arial" panose="020B0604020202020204" pitchFamily="34" charset="0"/>
                        </a:rPr>
                        <a:t>4Q2016 – 15</a:t>
                      </a:r>
                    </a:p>
                    <a:p>
                      <a:pPr algn="ctr">
                        <a:lnSpc>
                          <a:spcPts val="1000"/>
                        </a:lnSpc>
                      </a:pPr>
                      <a:r>
                        <a:rPr lang="en-US" sz="1000" baseline="0" dirty="0" smtClean="0">
                          <a:latin typeface="Arial" panose="020B0604020202020204" pitchFamily="34" charset="0"/>
                          <a:cs typeface="Arial" panose="020B0604020202020204" pitchFamily="34" charset="0"/>
                        </a:rPr>
                        <a:t>1Q2017 – 0</a:t>
                      </a:r>
                    </a:p>
                  </a:txBody>
                  <a:tcPr marL="48014" marR="48014"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c>
                  <a:txBody>
                    <a:bodyPr/>
                    <a:lstStyle/>
                    <a:p>
                      <a:pPr marL="0" indent="0" algn="l" defTabSz="457200" rtl="0" eaLnBrk="1" fontAlgn="b" latinLnBrk="0" hangingPunct="1">
                        <a:buFontTx/>
                        <a:buNone/>
                      </a:pPr>
                      <a:r>
                        <a:rPr lang="en-US" sz="1000" b="0" i="0" kern="1200" dirty="0" smtClean="0">
                          <a:solidFill>
                            <a:schemeClr val="tx1"/>
                          </a:solidFill>
                          <a:latin typeface="Arial" panose="020B0604020202020204" pitchFamily="34" charset="0"/>
                          <a:ea typeface="+mn-ea"/>
                          <a:cs typeface="Arial" panose="020B0604020202020204" pitchFamily="34" charset="0"/>
                        </a:rPr>
                        <a:t>4Q2015</a:t>
                      </a:r>
                      <a:r>
                        <a:rPr lang="en-US" sz="1000" b="0" i="0" kern="1200" baseline="0" dirty="0" smtClean="0">
                          <a:solidFill>
                            <a:schemeClr val="tx1"/>
                          </a:solidFill>
                          <a:latin typeface="Arial" panose="020B0604020202020204" pitchFamily="34" charset="0"/>
                          <a:ea typeface="+mn-ea"/>
                          <a:cs typeface="Arial" panose="020B0604020202020204" pitchFamily="34" charset="0"/>
                        </a:rPr>
                        <a:t>–102</a:t>
                      </a:r>
                    </a:p>
                    <a:p>
                      <a:pPr marL="0" indent="0" algn="l" defTabSz="457200" rtl="0" eaLnBrk="1" fontAlgn="b" latinLnBrk="0" hangingPunct="1">
                        <a:buFontTx/>
                        <a:buNone/>
                      </a:pPr>
                      <a:r>
                        <a:rPr lang="en-US" sz="1000" b="0" i="0" kern="1200" baseline="0" dirty="0" smtClean="0">
                          <a:solidFill>
                            <a:schemeClr val="tx1"/>
                          </a:solidFill>
                          <a:latin typeface="Arial" panose="020B0604020202020204" pitchFamily="34" charset="0"/>
                          <a:ea typeface="+mn-ea"/>
                          <a:cs typeface="Arial" panose="020B0604020202020204" pitchFamily="34" charset="0"/>
                        </a:rPr>
                        <a:t>2Q2016–90</a:t>
                      </a:r>
                    </a:p>
                    <a:p>
                      <a:pPr marL="0" indent="0" algn="l" defTabSz="457200" rtl="0" eaLnBrk="1" fontAlgn="b" latinLnBrk="0" hangingPunct="1">
                        <a:buFontTx/>
                        <a:buNone/>
                      </a:pPr>
                      <a:r>
                        <a:rPr lang="en-US" sz="1000" b="0" i="0" kern="1200" baseline="0" dirty="0" smtClean="0">
                          <a:solidFill>
                            <a:schemeClr val="tx1"/>
                          </a:solidFill>
                          <a:latin typeface="Arial" panose="020B0604020202020204" pitchFamily="34" charset="0"/>
                          <a:ea typeface="+mn-ea"/>
                          <a:cs typeface="Arial" panose="020B0604020202020204" pitchFamily="34" charset="0"/>
                        </a:rPr>
                        <a:t>4Q2016–60</a:t>
                      </a:r>
                    </a:p>
                    <a:p>
                      <a:pPr marL="0" indent="0" algn="l" defTabSz="457200" rtl="0" eaLnBrk="1" fontAlgn="b" latinLnBrk="0" hangingPunct="1">
                        <a:buFontTx/>
                        <a:buNone/>
                      </a:pPr>
                      <a:r>
                        <a:rPr lang="en-US" sz="1000" b="0" i="0" kern="1200" baseline="0" dirty="0" smtClean="0">
                          <a:solidFill>
                            <a:schemeClr val="tx1"/>
                          </a:solidFill>
                          <a:latin typeface="Arial" panose="020B0604020202020204" pitchFamily="34" charset="0"/>
                          <a:ea typeface="+mn-ea"/>
                          <a:cs typeface="Arial" panose="020B0604020202020204" pitchFamily="34" charset="0"/>
                        </a:rPr>
                        <a:t>2Q2017–30</a:t>
                      </a:r>
                    </a:p>
                    <a:p>
                      <a:pPr marL="0" indent="0" algn="l" defTabSz="457200" rtl="0" eaLnBrk="1" fontAlgn="b" latinLnBrk="0" hangingPunct="1">
                        <a:buFontTx/>
                        <a:buNone/>
                      </a:pPr>
                      <a:r>
                        <a:rPr lang="en-US" sz="1000" b="0" i="0" kern="1200" baseline="0" dirty="0" smtClean="0">
                          <a:solidFill>
                            <a:schemeClr val="tx1"/>
                          </a:solidFill>
                          <a:latin typeface="Arial" panose="020B0604020202020204" pitchFamily="34" charset="0"/>
                          <a:ea typeface="+mn-ea"/>
                          <a:cs typeface="Arial" panose="020B0604020202020204" pitchFamily="34" charset="0"/>
                        </a:rPr>
                        <a:t>4Q2017–0</a:t>
                      </a:r>
                    </a:p>
                  </a:txBody>
                  <a:tcPr marL="45720" marR="45720" anchor="ctr">
                    <a:lnL w="19050" cap="flat" cmpd="sng" algn="ctr">
                      <a:noFill/>
                      <a:prstDash val="solid"/>
                      <a:round/>
                      <a:headEnd type="none" w="med" len="med"/>
                      <a:tailEnd type="none" w="med" len="med"/>
                    </a:lnL>
                    <a:lnR w="19050" cap="flat" cmpd="sng" algn="ctr">
                      <a:noFill/>
                      <a:prstDash val="sysDash"/>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indent="0" algn="l" defTabSz="457200" rtl="0" eaLnBrk="1" fontAlgn="auto" latinLnBrk="0" hangingPunct="1">
                        <a:lnSpc>
                          <a:spcPct val="100000"/>
                        </a:lnSpc>
                        <a:spcBef>
                          <a:spcPts val="200"/>
                        </a:spcBef>
                        <a:spcAft>
                          <a:spcPts val="200"/>
                        </a:spcAft>
                        <a:buClrTx/>
                        <a:buSzTx/>
                        <a:buFontTx/>
                        <a:buNone/>
                        <a:tabLst/>
                        <a:defRPr/>
                      </a:pPr>
                      <a:r>
                        <a:rPr lang="en-GB" sz="1000" b="0" dirty="0" smtClean="0">
                          <a:solidFill>
                            <a:schemeClr val="tx1"/>
                          </a:solidFill>
                          <a:latin typeface="Arial" panose="020B0604020202020204" pitchFamily="34" charset="0"/>
                          <a:cs typeface="Arial" panose="020B0604020202020204" pitchFamily="34" charset="0"/>
                        </a:rPr>
                        <a:t>Based on plan submitted</a:t>
                      </a:r>
                      <a:r>
                        <a:rPr lang="en-GB" sz="1000" b="0" baseline="0" dirty="0" smtClean="0">
                          <a:solidFill>
                            <a:schemeClr val="tx1"/>
                          </a:solidFill>
                          <a:latin typeface="Arial" panose="020B0604020202020204" pitchFamily="34" charset="0"/>
                          <a:cs typeface="Arial" panose="020B0604020202020204" pitchFamily="34" charset="0"/>
                        </a:rPr>
                        <a:t> to clear backlog by Q12017</a:t>
                      </a:r>
                      <a:endParaRPr lang="en-GB" sz="1000" b="0" dirty="0" smtClean="0">
                        <a:solidFill>
                          <a:schemeClr val="tx1"/>
                        </a:solidFill>
                        <a:latin typeface="Arial" panose="020B0604020202020204" pitchFamily="34" charset="0"/>
                        <a:cs typeface="Arial" panose="020B0604020202020204" pitchFamily="34" charset="0"/>
                      </a:endParaRPr>
                    </a:p>
                  </a:txBody>
                  <a:tcPr marL="36576" marR="36576" marT="36576" marB="36576" anchor="ctr">
                    <a:lnL w="19050" cap="flat" cmpd="sng" algn="ctr">
                      <a:noFill/>
                      <a:prstDash val="solid"/>
                      <a:round/>
                      <a:headEnd type="none" w="med" len="med"/>
                      <a:tailEnd type="none" w="med" len="med"/>
                    </a:lnL>
                    <a:lnR w="19050" cap="flat" cmpd="sng" algn="ctr">
                      <a:noFill/>
                      <a:prstDash val="sysDash"/>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bl>
          </a:graphicData>
        </a:graphic>
      </p:graphicFrame>
      <p:sp>
        <p:nvSpPr>
          <p:cNvPr id="22" name="Content Placeholder 1"/>
          <p:cNvSpPr>
            <a:spLocks noGrp="1"/>
          </p:cNvSpPr>
          <p:nvPr>
            <p:ph sz="quarter" idx="11"/>
          </p:nvPr>
        </p:nvSpPr>
        <p:spPr>
          <a:xfrm>
            <a:off x="348437" y="452510"/>
            <a:ext cx="8666245" cy="435610"/>
          </a:xfrm>
        </p:spPr>
        <p:txBody>
          <a:bodyPr/>
          <a:lstStyle/>
          <a:p>
            <a:r>
              <a:rPr lang="en-US" dirty="0" smtClean="0"/>
              <a:t>Limit overview: </a:t>
            </a:r>
            <a:r>
              <a:rPr lang="en-US" b="0" dirty="0" smtClean="0"/>
              <a:t>Model risk</a:t>
            </a:r>
            <a:endParaRPr lang="en-GB" dirty="0"/>
          </a:p>
        </p:txBody>
      </p:sp>
      <p:grpSp>
        <p:nvGrpSpPr>
          <p:cNvPr id="10" name="Group 9"/>
          <p:cNvGrpSpPr/>
          <p:nvPr/>
        </p:nvGrpSpPr>
        <p:grpSpPr>
          <a:xfrm>
            <a:off x="443921" y="72184"/>
            <a:ext cx="2799275" cy="189008"/>
            <a:chOff x="403281" y="164517"/>
            <a:chExt cx="2799275" cy="189008"/>
          </a:xfrm>
        </p:grpSpPr>
        <p:sp>
          <p:nvSpPr>
            <p:cNvPr id="11" name="Text Box 75"/>
            <p:cNvSpPr txBox="1">
              <a:spLocks noChangeArrowheads="1"/>
            </p:cNvSpPr>
            <p:nvPr/>
          </p:nvSpPr>
          <p:spPr bwMode="gray">
            <a:xfrm>
              <a:off x="636148" y="166688"/>
              <a:ext cx="2566408" cy="184666"/>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none" lIns="0" tIns="0" rIns="0" bIns="0">
              <a:noAutofit/>
            </a:bodyPr>
            <a:lstStyle/>
            <a:p>
              <a:pPr algn="l">
                <a:lnSpc>
                  <a:spcPct val="100000"/>
                </a:lnSpc>
              </a:pPr>
              <a:r>
                <a:rPr lang="en-US" sz="1200" dirty="0" smtClean="0">
                  <a:solidFill>
                    <a:schemeClr val="accent1"/>
                  </a:solidFill>
                </a:rPr>
                <a:t>Model risk: Limit overview</a:t>
              </a:r>
              <a:endParaRPr lang="en-US" sz="1200" dirty="0">
                <a:solidFill>
                  <a:schemeClr val="accent1"/>
                </a:solidFill>
              </a:endParaRPr>
            </a:p>
          </p:txBody>
        </p:sp>
        <p:sp>
          <p:nvSpPr>
            <p:cNvPr id="12" name="Oval 11"/>
            <p:cNvSpPr/>
            <p:nvPr/>
          </p:nvSpPr>
          <p:spPr bwMode="auto">
            <a:xfrm>
              <a:off x="403281" y="164517"/>
              <a:ext cx="189008" cy="189008"/>
            </a:xfrm>
            <a:prstGeom prst="ellipse">
              <a:avLst/>
            </a:prstGeom>
            <a:solidFill>
              <a:schemeClr val="accent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lang="en-US" b="1" dirty="0" smtClean="0">
                  <a:solidFill>
                    <a:schemeClr val="bg1"/>
                  </a:solidFill>
                  <a:ea typeface="ＭＳ Ｐゴシック" pitchFamily="-112" charset="-128"/>
                  <a:cs typeface="ＭＳ Ｐゴシック" pitchFamily="-112" charset="-128"/>
                </a:rPr>
                <a:t>9</a:t>
              </a:r>
              <a:endParaRPr kumimoji="0" lang="en-US" b="1" i="0" u="none" strike="noStrike" cap="none" normalizeH="0" baseline="0" dirty="0">
                <a:ln>
                  <a:noFill/>
                </a:ln>
                <a:solidFill>
                  <a:schemeClr val="bg1"/>
                </a:solidFill>
                <a:effectLst/>
                <a:latin typeface="Arial" charset="0"/>
                <a:ea typeface="ＭＳ Ｐゴシック" pitchFamily="-112" charset="-128"/>
                <a:cs typeface="ＭＳ Ｐゴシック" pitchFamily="-112" charset="-128"/>
              </a:endParaRPr>
            </a:p>
          </p:txBody>
        </p:sp>
      </p:grpSp>
    </p:spTree>
    <p:extLst>
      <p:ext uri="{BB962C8B-B14F-4D97-AF65-F5344CB8AC3E}">
        <p14:creationId xmlns:p14="http://schemas.microsoft.com/office/powerpoint/2010/main" val="13088477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66744" y="523407"/>
            <a:ext cx="9336044" cy="357021"/>
          </a:xfrm>
          <a:prstGeom prst="rect">
            <a:avLst/>
          </a:prstGeom>
          <a:noFill/>
        </p:spPr>
        <p:txBody>
          <a:bodyPr wrap="square" rtlCol="0">
            <a:spAutoFit/>
          </a:bodyPr>
          <a:lstStyle/>
          <a:p>
            <a:pPr algn="l"/>
            <a:r>
              <a:rPr lang="en-US" sz="2000" b="1" dirty="0" smtClean="0"/>
              <a:t>Metric selection: </a:t>
            </a:r>
            <a:r>
              <a:rPr lang="en-US" sz="2000" dirty="0" smtClean="0"/>
              <a:t>Model </a:t>
            </a:r>
            <a:r>
              <a:rPr lang="en-US" sz="2000" dirty="0"/>
              <a:t>risk metrics</a:t>
            </a:r>
          </a:p>
        </p:txBody>
      </p:sp>
      <p:graphicFrame>
        <p:nvGraphicFramePr>
          <p:cNvPr id="3" name="Content Placeholder 12"/>
          <p:cNvGraphicFramePr>
            <a:graphicFrameLocks/>
          </p:cNvGraphicFramePr>
          <p:nvPr>
            <p:extLst>
              <p:ext uri="{D42A27DB-BD31-4B8C-83A1-F6EECF244321}">
                <p14:modId xmlns:p14="http://schemas.microsoft.com/office/powerpoint/2010/main" val="674969371"/>
              </p:ext>
            </p:extLst>
          </p:nvPr>
        </p:nvGraphicFramePr>
        <p:xfrm>
          <a:off x="360998" y="1465580"/>
          <a:ext cx="8821737" cy="1264920"/>
        </p:xfrm>
        <a:graphic>
          <a:graphicData uri="http://schemas.openxmlformats.org/drawingml/2006/table">
            <a:tbl>
              <a:tblPr firstRow="1" bandRow="1">
                <a:tableStyleId>{839DD9DD-9E6C-4910-8AC0-68ADFF6A6AFC}</a:tableStyleId>
              </a:tblPr>
              <a:tblGrid>
                <a:gridCol w="2077402"/>
                <a:gridCol w="1544320"/>
                <a:gridCol w="5200015"/>
              </a:tblGrid>
              <a:tr h="159448">
                <a:tc>
                  <a:txBody>
                    <a:bodyPr/>
                    <a:lstStyle/>
                    <a:p>
                      <a:pPr algn="l"/>
                      <a:r>
                        <a:rPr lang="en-US" sz="1100" b="1" dirty="0" smtClean="0">
                          <a:solidFill>
                            <a:srgbClr val="FF0000"/>
                          </a:solidFill>
                          <a:latin typeface="Arial" panose="020B0604020202020204" pitchFamily="34" charset="0"/>
                          <a:cs typeface="Arial" panose="020B0604020202020204" pitchFamily="34" charset="0"/>
                        </a:rPr>
                        <a:t>Metrics included in the RAS</a:t>
                      </a:r>
                    </a:p>
                  </a:txBody>
                  <a:tcPr marL="45720" marR="4572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100" b="1" dirty="0" smtClean="0">
                          <a:solidFill>
                            <a:srgbClr val="FF0000"/>
                          </a:solidFill>
                          <a:latin typeface="Arial" panose="020B0604020202020204" pitchFamily="34" charset="0"/>
                          <a:cs typeface="Arial" panose="020B0604020202020204" pitchFamily="34" charset="0"/>
                        </a:rPr>
                        <a:t>Entity</a:t>
                      </a:r>
                      <a:r>
                        <a:rPr lang="en-US" sz="1100" b="1" baseline="0" dirty="0" smtClean="0">
                          <a:solidFill>
                            <a:srgbClr val="FF0000"/>
                          </a:solidFill>
                          <a:latin typeface="Arial" panose="020B0604020202020204" pitchFamily="34" charset="0"/>
                          <a:cs typeface="Arial" panose="020B0604020202020204" pitchFamily="34" charset="0"/>
                        </a:rPr>
                        <a:t>/portfolio</a:t>
                      </a:r>
                      <a:endParaRPr lang="en-US" sz="1100" b="1" dirty="0" smtClean="0">
                        <a:solidFill>
                          <a:srgbClr val="FF0000"/>
                        </a:solidFill>
                        <a:latin typeface="Arial" panose="020B0604020202020204" pitchFamily="34" charset="0"/>
                        <a:cs typeface="Arial" panose="020B0604020202020204" pitchFamily="34" charset="0"/>
                      </a:endParaRPr>
                    </a:p>
                  </a:txBody>
                  <a:tcPr marL="45720" marR="4572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100" b="1" dirty="0" smtClean="0">
                          <a:solidFill>
                            <a:srgbClr val="FF0000"/>
                          </a:solidFill>
                          <a:latin typeface="Arial" panose="020B0604020202020204" pitchFamily="34" charset="0"/>
                          <a:cs typeface="Arial" panose="020B0604020202020204" pitchFamily="34" charset="0"/>
                        </a:rPr>
                        <a:t>Rationale/commentary</a:t>
                      </a:r>
                      <a:endParaRPr lang="en-US" sz="1100" b="1" dirty="0">
                        <a:solidFill>
                          <a:srgbClr val="FF0000"/>
                        </a:solidFill>
                        <a:latin typeface="Arial" panose="020B0604020202020204" pitchFamily="34" charset="0"/>
                        <a:cs typeface="Arial" panose="020B0604020202020204" pitchFamily="34" charset="0"/>
                      </a:endParaRPr>
                    </a:p>
                  </a:txBody>
                  <a:tcPr marL="45720" marR="4572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r>
              <a:tr h="159448">
                <a:tc>
                  <a:txBody>
                    <a:bodyPr/>
                    <a:lstStyle/>
                    <a:p>
                      <a:pPr marL="0" marR="0" lvl="1" indent="0" algn="l" defTabSz="457200" rtl="0" eaLnBrk="1" fontAlgn="auto" latinLnBrk="0" hangingPunct="1">
                        <a:lnSpc>
                          <a:spcPct val="100000"/>
                        </a:lnSpc>
                        <a:spcBef>
                          <a:spcPts val="0"/>
                        </a:spcBef>
                        <a:spcAft>
                          <a:spcPts val="0"/>
                        </a:spcAft>
                        <a:buClr>
                          <a:schemeClr val="tx1"/>
                        </a:buClr>
                        <a:buSzTx/>
                        <a:buFontTx/>
                        <a:buNone/>
                        <a:tabLst/>
                        <a:defRPr/>
                      </a:pPr>
                      <a:r>
                        <a:rPr lang="en-US" sz="1100" u="none" strike="noStrike" dirty="0" smtClean="0">
                          <a:effectLst/>
                          <a:latin typeface="Arial" panose="020B0604020202020204" pitchFamily="34" charset="0"/>
                          <a:cs typeface="Arial" panose="020B0604020202020204" pitchFamily="34" charset="0"/>
                        </a:rPr>
                        <a:t>Legacy Tier 1 Models in Production w/o Appropriate Approval</a:t>
                      </a:r>
                      <a:endParaRPr lang="en-US" sz="1100" b="0" i="0" u="none" strike="noStrike" dirty="0" smtClean="0">
                        <a:solidFill>
                          <a:srgbClr val="000000"/>
                        </a:solidFill>
                        <a:effectLst/>
                        <a:latin typeface="Arial" panose="020B0604020202020204" pitchFamily="34" charset="0"/>
                        <a:cs typeface="Arial" panose="020B0604020202020204" pitchFamily="34" charset="0"/>
                      </a:endParaRPr>
                    </a:p>
                  </a:txBody>
                  <a:tcPr marL="45720" marR="45720">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1" indent="0" algn="l" defTabSz="457200" rtl="0" eaLnBrk="1" fontAlgn="auto" latinLnBrk="0" hangingPunct="1">
                        <a:lnSpc>
                          <a:spcPct val="100000"/>
                        </a:lnSpc>
                        <a:spcBef>
                          <a:spcPts val="0"/>
                        </a:spcBef>
                        <a:spcAft>
                          <a:spcPts val="0"/>
                        </a:spcAft>
                        <a:buClr>
                          <a:schemeClr val="tx1"/>
                        </a:buClr>
                        <a:buSzTx/>
                        <a:buFontTx/>
                        <a:buNone/>
                        <a:tabLst/>
                        <a:defRPr/>
                      </a:pPr>
                      <a:r>
                        <a:rPr lang="en-US" sz="1200" i="0" kern="1200" baseline="0" dirty="0" smtClean="0">
                          <a:solidFill>
                            <a:schemeClr val="tx1"/>
                          </a:solidFill>
                          <a:latin typeface="Arial" panose="020B0604020202020204" pitchFamily="34" charset="0"/>
                          <a:ea typeface="+mn-ea"/>
                          <a:cs typeface="Arial" panose="020B0604020202020204" pitchFamily="34" charset="0"/>
                        </a:rPr>
                        <a:t>SBNA</a:t>
                      </a:r>
                    </a:p>
                  </a:txBody>
                  <a:tcPr marL="45720" marR="45720">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marR="0" lvl="1" indent="-171450"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Char char="•"/>
                        <a:tabLst/>
                        <a:defRPr/>
                      </a:pPr>
                      <a:r>
                        <a:rPr lang="en-US" sz="1200" i="0" kern="1200" baseline="0" dirty="0" smtClean="0">
                          <a:solidFill>
                            <a:schemeClr val="tx1"/>
                          </a:solidFill>
                          <a:latin typeface="Arial" panose="020B0604020202020204" pitchFamily="34" charset="0"/>
                          <a:ea typeface="+mn-ea"/>
                          <a:cs typeface="Arial" panose="020B0604020202020204" pitchFamily="34" charset="0"/>
                        </a:rPr>
                        <a:t>Given the requirements of SHUSA’s revised MRM framework , there should be no tier 1 models in production that have not received the appropriate approvals from MRM</a:t>
                      </a:r>
                    </a:p>
                    <a:p>
                      <a:pPr marL="171450" marR="0" lvl="1" indent="-171450"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Char char="•"/>
                        <a:tabLst/>
                        <a:defRPr/>
                      </a:pPr>
                      <a:r>
                        <a:rPr lang="en-US" sz="1200" i="0" kern="1200" baseline="0" dirty="0" smtClean="0">
                          <a:solidFill>
                            <a:schemeClr val="tx1"/>
                          </a:solidFill>
                          <a:latin typeface="Arial" panose="020B0604020202020204" pitchFamily="34" charset="0"/>
                          <a:ea typeface="+mn-ea"/>
                          <a:cs typeface="Arial" panose="020B0604020202020204" pitchFamily="34" charset="0"/>
                        </a:rPr>
                        <a:t>This metric is necessary to track progress against the schedule for clearing the large validation backlog</a:t>
                      </a:r>
                      <a:endParaRPr lang="en-US" sz="1200" i="0" kern="1200" baseline="0" dirty="0" smtClean="0">
                        <a:solidFill>
                          <a:srgbClr val="FF0000"/>
                        </a:solidFill>
                        <a:latin typeface="Arial" panose="020B0604020202020204" pitchFamily="34" charset="0"/>
                        <a:ea typeface="+mn-ea"/>
                        <a:cs typeface="Arial" panose="020B0604020202020204" pitchFamily="34" charset="0"/>
                      </a:endParaRPr>
                    </a:p>
                  </a:txBody>
                  <a:tcPr marL="45720" marR="45720">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grpSp>
        <p:nvGrpSpPr>
          <p:cNvPr id="9" name="Group 8"/>
          <p:cNvGrpSpPr/>
          <p:nvPr/>
        </p:nvGrpSpPr>
        <p:grpSpPr>
          <a:xfrm>
            <a:off x="443921" y="72184"/>
            <a:ext cx="2799275" cy="189008"/>
            <a:chOff x="403281" y="164517"/>
            <a:chExt cx="2799275" cy="189008"/>
          </a:xfrm>
        </p:grpSpPr>
        <p:sp>
          <p:nvSpPr>
            <p:cNvPr id="10" name="Text Box 75"/>
            <p:cNvSpPr txBox="1">
              <a:spLocks noChangeArrowheads="1"/>
            </p:cNvSpPr>
            <p:nvPr/>
          </p:nvSpPr>
          <p:spPr bwMode="gray">
            <a:xfrm>
              <a:off x="636148" y="166688"/>
              <a:ext cx="2566408" cy="184666"/>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none" lIns="0" tIns="0" rIns="0" bIns="0">
              <a:noAutofit/>
            </a:bodyPr>
            <a:lstStyle/>
            <a:p>
              <a:pPr algn="l">
                <a:lnSpc>
                  <a:spcPct val="100000"/>
                </a:lnSpc>
              </a:pPr>
              <a:r>
                <a:rPr lang="en-US" sz="1200" dirty="0" smtClean="0">
                  <a:solidFill>
                    <a:schemeClr val="accent1"/>
                  </a:solidFill>
                </a:rPr>
                <a:t>Model risk: Metric selection</a:t>
              </a:r>
              <a:endParaRPr lang="en-US" sz="1200" dirty="0">
                <a:solidFill>
                  <a:schemeClr val="accent1"/>
                </a:solidFill>
              </a:endParaRPr>
            </a:p>
          </p:txBody>
        </p:sp>
        <p:sp>
          <p:nvSpPr>
            <p:cNvPr id="11" name="Oval 10"/>
            <p:cNvSpPr/>
            <p:nvPr/>
          </p:nvSpPr>
          <p:spPr bwMode="auto">
            <a:xfrm>
              <a:off x="403281" y="164517"/>
              <a:ext cx="189008" cy="189008"/>
            </a:xfrm>
            <a:prstGeom prst="ellipse">
              <a:avLst/>
            </a:prstGeom>
            <a:solidFill>
              <a:schemeClr val="accent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lang="en-US" b="1" dirty="0" smtClean="0">
                  <a:solidFill>
                    <a:schemeClr val="bg1"/>
                  </a:solidFill>
                  <a:ea typeface="ＭＳ Ｐゴシック" pitchFamily="-112" charset="-128"/>
                  <a:cs typeface="ＭＳ Ｐゴシック" pitchFamily="-112" charset="-128"/>
                </a:rPr>
                <a:t>9</a:t>
              </a:r>
              <a:endParaRPr kumimoji="0" lang="en-US" b="1" i="0" u="none" strike="noStrike" cap="none" normalizeH="0" baseline="0" dirty="0">
                <a:ln>
                  <a:noFill/>
                </a:ln>
                <a:solidFill>
                  <a:schemeClr val="bg1"/>
                </a:solidFill>
                <a:effectLst/>
                <a:latin typeface="Arial" charset="0"/>
                <a:ea typeface="ＭＳ Ｐゴシック" pitchFamily="-112" charset="-128"/>
                <a:cs typeface="ＭＳ Ｐゴシック" pitchFamily="-112" charset="-128"/>
              </a:endParaRPr>
            </a:p>
          </p:txBody>
        </p:sp>
      </p:grpSp>
    </p:spTree>
    <p:extLst>
      <p:ext uri="{BB962C8B-B14F-4D97-AF65-F5344CB8AC3E}">
        <p14:creationId xmlns:p14="http://schemas.microsoft.com/office/powerpoint/2010/main" val="643133864"/>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ontent Placeholder 1"/>
          <p:cNvGraphicFramePr>
            <a:graphicFrameLocks noGrp="1"/>
          </p:cNvGraphicFramePr>
          <p:nvPr>
            <p:ph sz="quarter" idx="11"/>
            <p:extLst>
              <p:ext uri="{D42A27DB-BD31-4B8C-83A1-F6EECF244321}">
                <p14:modId xmlns:p14="http://schemas.microsoft.com/office/powerpoint/2010/main" val="2098995907"/>
              </p:ext>
            </p:extLst>
          </p:nvPr>
        </p:nvGraphicFramePr>
        <p:xfrm>
          <a:off x="365760" y="1463040"/>
          <a:ext cx="8901112" cy="3474720"/>
        </p:xfrm>
        <a:graphic>
          <a:graphicData uri="http://schemas.openxmlformats.org/drawingml/2006/table">
            <a:tbl>
              <a:tblPr firstRow="1" bandRow="1">
                <a:tableStyleId>{839DD9DD-9E6C-4910-8AC0-68ADFF6A6AFC}</a:tableStyleId>
              </a:tblPr>
              <a:tblGrid>
                <a:gridCol w="358659"/>
                <a:gridCol w="3140787"/>
                <a:gridCol w="2700833"/>
                <a:gridCol w="2700833"/>
              </a:tblGrid>
              <a:tr h="244475">
                <a:tc gridSpan="2">
                  <a:txBody>
                    <a:bodyPr/>
                    <a:lstStyle/>
                    <a:p>
                      <a:r>
                        <a:rPr lang="en-US" sz="1100" dirty="0" smtClean="0">
                          <a:solidFill>
                            <a:schemeClr val="accent1"/>
                          </a:solidFill>
                          <a:latin typeface="Arial" panose="020B0604020202020204" pitchFamily="34" charset="0"/>
                          <a:cs typeface="Arial" panose="020B0604020202020204" pitchFamily="34" charset="0"/>
                        </a:rPr>
                        <a:t>Metrics considered</a:t>
                      </a:r>
                      <a:endParaRPr lang="en-US" sz="1100" dirty="0">
                        <a:solidFill>
                          <a:schemeClr val="accent1"/>
                        </a:solidFill>
                        <a:latin typeface="Arial" panose="020B0604020202020204" pitchFamily="34" charset="0"/>
                        <a:cs typeface="Arial" panose="020B0604020202020204" pitchFamily="34" charset="0"/>
                      </a:endParaRPr>
                    </a:p>
                  </a:txBody>
                  <a:tcPr marL="90038" marR="90038">
                    <a:lnB w="12700" cap="flat" cmpd="sng" algn="ctr">
                      <a:solidFill>
                        <a:schemeClr val="bg1">
                          <a:lumMod val="50000"/>
                        </a:schemeClr>
                      </a:solidFill>
                      <a:prstDash val="solid"/>
                      <a:round/>
                      <a:headEnd type="none" w="med" len="med"/>
                      <a:tailEnd type="none" w="med" len="med"/>
                    </a:lnB>
                  </a:tcPr>
                </a:tc>
                <a:tc hMerge="1">
                  <a:txBody>
                    <a:bodyPr/>
                    <a:lstStyle/>
                    <a:p>
                      <a:endParaRPr lang="en-US"/>
                    </a:p>
                  </a:txBody>
                  <a:tcPr/>
                </a:tc>
                <a:tc>
                  <a:txBody>
                    <a:bodyPr/>
                    <a:lstStyle/>
                    <a:p>
                      <a:r>
                        <a:rPr lang="en-US" sz="1100" dirty="0" smtClean="0">
                          <a:solidFill>
                            <a:schemeClr val="accent1"/>
                          </a:solidFill>
                          <a:latin typeface="Arial" panose="020B0604020202020204" pitchFamily="34" charset="0"/>
                          <a:cs typeface="Arial" panose="020B0604020202020204" pitchFamily="34" charset="0"/>
                        </a:rPr>
                        <a:t>Advantages</a:t>
                      </a:r>
                      <a:endParaRPr lang="en-US" sz="1100" dirty="0">
                        <a:solidFill>
                          <a:schemeClr val="accent1"/>
                        </a:solidFill>
                        <a:latin typeface="Arial" panose="020B0604020202020204" pitchFamily="34" charset="0"/>
                        <a:cs typeface="Arial" panose="020B0604020202020204" pitchFamily="34" charset="0"/>
                      </a:endParaRPr>
                    </a:p>
                  </a:txBody>
                  <a:tcPr marL="90038" marR="90038">
                    <a:lnB w="12700" cap="flat" cmpd="sng" algn="ctr">
                      <a:solidFill>
                        <a:schemeClr val="bg1">
                          <a:lumMod val="50000"/>
                        </a:schemeClr>
                      </a:solidFill>
                      <a:prstDash val="solid"/>
                      <a:round/>
                      <a:headEnd type="none" w="med" len="med"/>
                      <a:tailEnd type="none" w="med" len="med"/>
                    </a:lnB>
                  </a:tcPr>
                </a:tc>
                <a:tc>
                  <a:txBody>
                    <a:bodyPr/>
                    <a:lstStyle/>
                    <a:p>
                      <a:r>
                        <a:rPr lang="en-US" sz="1100" dirty="0" smtClean="0">
                          <a:solidFill>
                            <a:schemeClr val="accent1"/>
                          </a:solidFill>
                          <a:latin typeface="Arial" panose="020B0604020202020204" pitchFamily="34" charset="0"/>
                          <a:cs typeface="Arial" panose="020B0604020202020204" pitchFamily="34" charset="0"/>
                        </a:rPr>
                        <a:t>Disadvantages</a:t>
                      </a:r>
                      <a:endParaRPr lang="en-US" sz="1100" dirty="0">
                        <a:solidFill>
                          <a:schemeClr val="accent1"/>
                        </a:solidFill>
                        <a:latin typeface="Arial" panose="020B0604020202020204" pitchFamily="34" charset="0"/>
                        <a:cs typeface="Arial" panose="020B0604020202020204" pitchFamily="34" charset="0"/>
                      </a:endParaRPr>
                    </a:p>
                  </a:txBody>
                  <a:tcPr marL="90038" marR="90038">
                    <a:lnB w="12700" cap="flat" cmpd="sng" algn="ctr">
                      <a:solidFill>
                        <a:schemeClr val="bg1">
                          <a:lumMod val="50000"/>
                        </a:schemeClr>
                      </a:solidFill>
                      <a:prstDash val="solid"/>
                      <a:round/>
                      <a:headEnd type="none" w="med" len="med"/>
                      <a:tailEnd type="none" w="med" len="med"/>
                    </a:lnB>
                  </a:tcPr>
                </a:tc>
              </a:tr>
              <a:tr h="370840">
                <a:tc>
                  <a:txBody>
                    <a:bodyPr/>
                    <a:lstStyle/>
                    <a:p>
                      <a:pPr marL="0" algn="l" defTabSz="457200" rtl="0" eaLnBrk="1" latinLnBrk="0" hangingPunct="1"/>
                      <a:r>
                        <a:rPr lang="en-US" sz="1400" b="1" kern="1200" dirty="0" smtClean="0">
                          <a:solidFill>
                            <a:schemeClr val="accent1"/>
                          </a:solidFill>
                          <a:latin typeface="Arial" panose="020B0604020202020204" pitchFamily="34" charset="0"/>
                          <a:ea typeface="+mn-ea"/>
                          <a:cs typeface="Arial" panose="020B0604020202020204" pitchFamily="34" charset="0"/>
                        </a:rPr>
                        <a:t>1</a:t>
                      </a:r>
                      <a:endParaRPr lang="en-US" sz="1400" b="1" kern="1200" dirty="0">
                        <a:solidFill>
                          <a:schemeClr val="accent1"/>
                        </a:solidFill>
                        <a:latin typeface="Arial" panose="020B0604020202020204" pitchFamily="34" charset="0"/>
                        <a:ea typeface="+mn-ea"/>
                        <a:cs typeface="Arial" panose="020B0604020202020204" pitchFamily="34" charset="0"/>
                      </a:endParaRPr>
                    </a:p>
                  </a:txBody>
                  <a:tcPr marL="90038" marR="90038">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marL="0" marR="0" lvl="1" indent="0" algn="l" defTabSz="457200" rtl="0" eaLnBrk="1" fontAlgn="auto" latinLnBrk="0" hangingPunct="1">
                        <a:lnSpc>
                          <a:spcPct val="100000"/>
                        </a:lnSpc>
                        <a:spcBef>
                          <a:spcPts val="0"/>
                        </a:spcBef>
                        <a:spcAft>
                          <a:spcPts val="0"/>
                        </a:spcAft>
                        <a:buClrTx/>
                        <a:buSzTx/>
                        <a:buFont typeface="+mj-lt"/>
                        <a:buNone/>
                        <a:tabLst/>
                        <a:defRPr/>
                      </a:pPr>
                      <a:r>
                        <a:rPr lang="en-US" sz="1100" b="1" dirty="0" smtClean="0">
                          <a:latin typeface="Arial" panose="020B0604020202020204" pitchFamily="34" charset="0"/>
                          <a:cs typeface="Arial" panose="020B0604020202020204" pitchFamily="34" charset="0"/>
                        </a:rPr>
                        <a:t>No new </a:t>
                      </a:r>
                      <a:r>
                        <a:rPr lang="en-US" sz="1100" b="1" kern="1200" dirty="0" smtClean="0">
                          <a:solidFill>
                            <a:schemeClr val="tx1"/>
                          </a:solidFill>
                          <a:latin typeface="Arial" panose="020B0604020202020204" pitchFamily="34" charset="0"/>
                          <a:ea typeface="+mn-ea"/>
                          <a:cs typeface="Arial" panose="020B0604020202020204" pitchFamily="34" charset="0"/>
                        </a:rPr>
                        <a:t>Tier 1 </a:t>
                      </a:r>
                      <a:r>
                        <a:rPr lang="en-US" sz="1100" b="1" dirty="0" smtClean="0">
                          <a:latin typeface="Arial" panose="020B0604020202020204" pitchFamily="34" charset="0"/>
                          <a:cs typeface="Arial" panose="020B0604020202020204" pitchFamily="34" charset="0"/>
                        </a:rPr>
                        <a:t>models used in production without appropriate approvals </a:t>
                      </a:r>
                      <a:endParaRPr lang="en-US" sz="1100" b="1" i="0" kern="1200" dirty="0" smtClean="0">
                        <a:solidFill>
                          <a:schemeClr val="tx1"/>
                        </a:solidFill>
                        <a:latin typeface="Arial" panose="020B0604020202020204" pitchFamily="34" charset="0"/>
                        <a:ea typeface="+mn-ea"/>
                        <a:cs typeface="Arial" panose="020B0604020202020204" pitchFamily="34" charset="0"/>
                      </a:endParaRPr>
                    </a:p>
                  </a:txBody>
                  <a:tcPr marL="90038" marR="90038">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dirty="0" smtClean="0">
                          <a:latin typeface="Arial" panose="020B0604020202020204" pitchFamily="34" charset="0"/>
                          <a:cs typeface="Arial" panose="020B0604020202020204" pitchFamily="34" charset="0"/>
                        </a:rPr>
                        <a:t>Demonstrates</a:t>
                      </a:r>
                      <a:r>
                        <a:rPr lang="en-US" sz="1100" baseline="0" dirty="0" smtClean="0">
                          <a:latin typeface="Arial" panose="020B0604020202020204" pitchFamily="34" charset="0"/>
                          <a:cs typeface="Arial" panose="020B0604020202020204" pitchFamily="34" charset="0"/>
                        </a:rPr>
                        <a:t> commitment to </a:t>
                      </a:r>
                      <a:r>
                        <a:rPr lang="en-US" sz="1100" dirty="0" smtClean="0">
                          <a:latin typeface="Arial" panose="020B0604020202020204" pitchFamily="34" charset="0"/>
                          <a:cs typeface="Arial" panose="020B0604020202020204" pitchFamily="34" charset="0"/>
                        </a:rPr>
                        <a:t>ensuring no Tier 1 models are used in production without appropriate approval </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dirty="0" smtClean="0">
                          <a:latin typeface="Arial" panose="020B0604020202020204" pitchFamily="34" charset="0"/>
                          <a:cs typeface="Arial" panose="020B0604020202020204" pitchFamily="34" charset="0"/>
                        </a:rPr>
                        <a:t>Shows</a:t>
                      </a:r>
                      <a:r>
                        <a:rPr lang="en-US" sz="1100" baseline="0" dirty="0" smtClean="0">
                          <a:latin typeface="Arial" panose="020B0604020202020204" pitchFamily="34" charset="0"/>
                          <a:cs typeface="Arial" panose="020B0604020202020204" pitchFamily="34" charset="0"/>
                        </a:rPr>
                        <a:t> zero tolerance going forward</a:t>
                      </a:r>
                      <a:endParaRPr lang="en-US" sz="1100" dirty="0" smtClean="0">
                        <a:latin typeface="Arial" panose="020B0604020202020204" pitchFamily="34" charset="0"/>
                        <a:cs typeface="Arial" panose="020B0604020202020204" pitchFamily="34" charset="0"/>
                      </a:endParaRPr>
                    </a:p>
                  </a:txBody>
                  <a:tcPr marL="90038" marR="90038">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dirty="0" smtClean="0">
                          <a:latin typeface="Arial" panose="020B0604020202020204" pitchFamily="34" charset="0"/>
                          <a:cs typeface="Arial" panose="020B0604020202020204" pitchFamily="34" charset="0"/>
                        </a:rPr>
                        <a:t>Does</a:t>
                      </a:r>
                      <a:r>
                        <a:rPr lang="en-US" sz="1100" baseline="0" dirty="0" smtClean="0">
                          <a:latin typeface="Arial" panose="020B0604020202020204" pitchFamily="34" charset="0"/>
                          <a:cs typeface="Arial" panose="020B0604020202020204" pitchFamily="34" charset="0"/>
                        </a:rPr>
                        <a:t> not track progress against backlog</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dirty="0" smtClean="0">
                          <a:latin typeface="Arial" panose="020B0604020202020204" pitchFamily="34" charset="0"/>
                          <a:cs typeface="Arial" panose="020B0604020202020204" pitchFamily="34" charset="0"/>
                        </a:rPr>
                        <a:t>Difficult to manage/may</a:t>
                      </a:r>
                      <a:r>
                        <a:rPr lang="en-US" sz="1100" baseline="0" dirty="0" smtClean="0">
                          <a:latin typeface="Arial" panose="020B0604020202020204" pitchFamily="34" charset="0"/>
                          <a:cs typeface="Arial" panose="020B0604020202020204" pitchFamily="34" charset="0"/>
                        </a:rPr>
                        <a:t> not be controllable by MRMG</a:t>
                      </a:r>
                      <a:endParaRPr lang="en-US" sz="1100" dirty="0" smtClean="0">
                        <a:latin typeface="Arial" panose="020B0604020202020204" pitchFamily="34" charset="0"/>
                        <a:cs typeface="Arial" panose="020B0604020202020204" pitchFamily="34" charset="0"/>
                      </a:endParaRP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dirty="0" smtClean="0">
                          <a:latin typeface="Arial" panose="020B0604020202020204" pitchFamily="34" charset="0"/>
                          <a:cs typeface="Arial" panose="020B0604020202020204" pitchFamily="34" charset="0"/>
                        </a:rPr>
                        <a:t>Binary in nature</a:t>
                      </a:r>
                    </a:p>
                  </a:txBody>
                  <a:tcPr marL="90038" marR="90038">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r>
              <a:tr h="370840">
                <a:tc>
                  <a:txBody>
                    <a:bodyPr/>
                    <a:lstStyle/>
                    <a:p>
                      <a:pPr marL="0" algn="l" defTabSz="457200" rtl="0" eaLnBrk="1" latinLnBrk="0" hangingPunct="1"/>
                      <a:r>
                        <a:rPr lang="en-US" sz="1400" b="1" kern="1200" dirty="0" smtClean="0">
                          <a:solidFill>
                            <a:schemeClr val="accent1"/>
                          </a:solidFill>
                          <a:latin typeface="Arial" panose="020B0604020202020204" pitchFamily="34" charset="0"/>
                          <a:ea typeface="+mn-ea"/>
                          <a:cs typeface="Arial" panose="020B0604020202020204" pitchFamily="34" charset="0"/>
                        </a:rPr>
                        <a:t>2</a:t>
                      </a:r>
                      <a:endParaRPr lang="en-US" sz="1400" b="1" kern="1200" dirty="0">
                        <a:solidFill>
                          <a:schemeClr val="accent1"/>
                        </a:solidFill>
                        <a:latin typeface="Arial" panose="020B0604020202020204" pitchFamily="34" charset="0"/>
                        <a:ea typeface="+mn-ea"/>
                        <a:cs typeface="Arial" panose="020B0604020202020204" pitchFamily="34" charset="0"/>
                      </a:endParaRPr>
                    </a:p>
                  </a:txBody>
                  <a:tcPr marL="90038" marR="90038">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DDDD"/>
                    </a:solidFill>
                  </a:tcPr>
                </a:tc>
                <a:tc>
                  <a:txBody>
                    <a:bodyPr/>
                    <a:lstStyle/>
                    <a:p>
                      <a:pPr marL="0" marR="0" lvl="1" indent="0" algn="l" defTabSz="457200" rtl="0" eaLnBrk="1" fontAlgn="auto" latinLnBrk="0" hangingPunct="1">
                        <a:lnSpc>
                          <a:spcPct val="100000"/>
                        </a:lnSpc>
                        <a:spcBef>
                          <a:spcPts val="0"/>
                        </a:spcBef>
                        <a:spcAft>
                          <a:spcPts val="0"/>
                        </a:spcAft>
                        <a:buClrTx/>
                        <a:buSzTx/>
                        <a:buFont typeface="+mj-lt"/>
                        <a:buNone/>
                        <a:tabLst/>
                        <a:defRPr/>
                      </a:pPr>
                      <a:r>
                        <a:rPr lang="en-US" sz="1100" b="1" kern="1200" dirty="0" smtClean="0">
                          <a:solidFill>
                            <a:schemeClr val="tx1"/>
                          </a:solidFill>
                          <a:latin typeface="Arial" panose="020B0604020202020204" pitchFamily="34" charset="0"/>
                          <a:ea typeface="+mn-ea"/>
                          <a:cs typeface="Arial" panose="020B0604020202020204" pitchFamily="34" charset="0"/>
                        </a:rPr>
                        <a:t>“Draw down” backlog of legacy Tier 1 models to zero by the end of 2017</a:t>
                      </a:r>
                      <a:endParaRPr lang="en-US" sz="1100" b="1" kern="1200" dirty="0">
                        <a:solidFill>
                          <a:schemeClr val="tx1"/>
                        </a:solidFill>
                        <a:latin typeface="Arial" panose="020B0604020202020204" pitchFamily="34" charset="0"/>
                        <a:ea typeface="+mn-ea"/>
                        <a:cs typeface="Arial" panose="020B0604020202020204" pitchFamily="34" charset="0"/>
                      </a:endParaRPr>
                    </a:p>
                  </a:txBody>
                  <a:tcPr marL="90038" marR="90038">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DDDD"/>
                    </a:solidFill>
                  </a:tcPr>
                </a:tc>
                <a:tc>
                  <a:txBody>
                    <a:bodyPr/>
                    <a:lstStyle/>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dirty="0" smtClean="0">
                          <a:latin typeface="Arial" panose="020B0604020202020204" pitchFamily="34" charset="0"/>
                          <a:cs typeface="Arial" panose="020B0604020202020204" pitchFamily="34" charset="0"/>
                        </a:rPr>
                        <a:t>Demonstrates</a:t>
                      </a:r>
                      <a:r>
                        <a:rPr lang="en-US" sz="1100" baseline="0" dirty="0" smtClean="0">
                          <a:latin typeface="Arial" panose="020B0604020202020204" pitchFamily="34" charset="0"/>
                          <a:cs typeface="Arial" panose="020B0604020202020204" pitchFamily="34" charset="0"/>
                        </a:rPr>
                        <a:t> commitment to </a:t>
                      </a:r>
                      <a:r>
                        <a:rPr lang="en-US" sz="1100" dirty="0" smtClean="0">
                          <a:latin typeface="Arial" panose="020B0604020202020204" pitchFamily="34" charset="0"/>
                          <a:cs typeface="Arial" panose="020B0604020202020204" pitchFamily="34" charset="0"/>
                        </a:rPr>
                        <a:t>ensuring no Tier 1 models are used in production without appropriate approval </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dirty="0" smtClean="0">
                          <a:latin typeface="Arial" panose="020B0604020202020204" pitchFamily="34" charset="0"/>
                          <a:cs typeface="Arial" panose="020B0604020202020204" pitchFamily="34" charset="0"/>
                        </a:rPr>
                        <a:t>Allows</a:t>
                      </a:r>
                      <a:r>
                        <a:rPr lang="en-US" sz="1100" baseline="0" dirty="0" smtClean="0">
                          <a:latin typeface="Arial" panose="020B0604020202020204" pitchFamily="34" charset="0"/>
                          <a:cs typeface="Arial" panose="020B0604020202020204" pitchFamily="34" charset="0"/>
                        </a:rPr>
                        <a:t> tracking of progress against backlog in a way that can be managed</a:t>
                      </a:r>
                    </a:p>
                  </a:txBody>
                  <a:tcPr marL="90038" marR="90038">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DDDD"/>
                    </a:solidFill>
                  </a:tcPr>
                </a:tc>
                <a:tc>
                  <a:txBody>
                    <a:bodyPr/>
                    <a:lstStyle/>
                    <a:p>
                      <a:pPr marL="171450" marR="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dirty="0" smtClean="0">
                          <a:latin typeface="Arial" panose="020B0604020202020204" pitchFamily="34" charset="0"/>
                          <a:cs typeface="Arial" panose="020B0604020202020204" pitchFamily="34" charset="0"/>
                        </a:rPr>
                        <a:t>Difficult</a:t>
                      </a:r>
                      <a:r>
                        <a:rPr lang="en-US" sz="1100" baseline="0" dirty="0" smtClean="0">
                          <a:latin typeface="Arial" panose="020B0604020202020204" pitchFamily="34" charset="0"/>
                          <a:cs typeface="Arial" panose="020B0604020202020204" pitchFamily="34" charset="0"/>
                        </a:rPr>
                        <a:t> to forecast an accurate schedule for the decline of legacy models used in production (e.g., due to u</a:t>
                      </a:r>
                      <a:r>
                        <a:rPr lang="en-US" sz="1100" kern="1200" dirty="0" smtClean="0">
                          <a:solidFill>
                            <a:schemeClr val="tx1"/>
                          </a:solidFill>
                          <a:latin typeface="Arial" panose="020B0604020202020204" pitchFamily="34" charset="0"/>
                          <a:ea typeface="Arial Unicode MS" pitchFamily="34" charset="-128"/>
                          <a:cs typeface="Arial" panose="020B0604020202020204" pitchFamily="34" charset="0"/>
                        </a:rPr>
                        <a:t>ncertainty regarding new models being submitted) </a:t>
                      </a:r>
                    </a:p>
                    <a:p>
                      <a:pPr marL="171450" marR="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dirty="0" smtClean="0">
                          <a:latin typeface="Arial" panose="020B0604020202020204" pitchFamily="34" charset="0"/>
                          <a:cs typeface="Arial" panose="020B0604020202020204" pitchFamily="34" charset="0"/>
                        </a:rPr>
                        <a:t>May</a:t>
                      </a:r>
                      <a:r>
                        <a:rPr lang="en-US" sz="1100" baseline="0" dirty="0" smtClean="0">
                          <a:latin typeface="Arial" panose="020B0604020202020204" pitchFamily="34" charset="0"/>
                          <a:cs typeface="Arial" panose="020B0604020202020204" pitchFamily="34" charset="0"/>
                        </a:rPr>
                        <a:t> incentivize failing </a:t>
                      </a:r>
                      <a:r>
                        <a:rPr lang="en-US" sz="1100" dirty="0" smtClean="0">
                          <a:latin typeface="Arial" panose="020B0604020202020204" pitchFamily="34" charset="0"/>
                          <a:cs typeface="Arial" panose="020B0604020202020204" pitchFamily="34" charset="0"/>
                        </a:rPr>
                        <a:t>models last minute to stay</a:t>
                      </a:r>
                      <a:r>
                        <a:rPr lang="en-US" sz="1100" baseline="0" dirty="0" smtClean="0">
                          <a:latin typeface="Arial" panose="020B0604020202020204" pitchFamily="34" charset="0"/>
                          <a:cs typeface="Arial" panose="020B0604020202020204" pitchFamily="34" charset="0"/>
                        </a:rPr>
                        <a:t> on schedule</a:t>
                      </a:r>
                      <a:endParaRPr lang="en-US" sz="1100" dirty="0" smtClean="0">
                        <a:latin typeface="Arial" panose="020B0604020202020204" pitchFamily="34" charset="0"/>
                        <a:cs typeface="Arial" panose="020B0604020202020204" pitchFamily="34" charset="0"/>
                      </a:endParaRPr>
                    </a:p>
                  </a:txBody>
                  <a:tcPr marL="90038" marR="90038">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DDDD"/>
                    </a:solidFill>
                  </a:tcPr>
                </a:tc>
              </a:tr>
              <a:tr h="370840">
                <a:tc>
                  <a:txBody>
                    <a:bodyPr/>
                    <a:lstStyle/>
                    <a:p>
                      <a:pPr marL="0" algn="l" defTabSz="457200" rtl="0" eaLnBrk="1" latinLnBrk="0" hangingPunct="1"/>
                      <a:r>
                        <a:rPr lang="en-US" sz="1400" b="1" kern="1200" dirty="0" smtClean="0">
                          <a:solidFill>
                            <a:schemeClr val="accent1"/>
                          </a:solidFill>
                          <a:latin typeface="Arial" panose="020B0604020202020204" pitchFamily="34" charset="0"/>
                          <a:ea typeface="+mn-ea"/>
                          <a:cs typeface="Arial" panose="020B0604020202020204" pitchFamily="34" charset="0"/>
                        </a:rPr>
                        <a:t>3</a:t>
                      </a:r>
                      <a:endParaRPr lang="en-US" sz="1400" b="1" kern="1200" dirty="0">
                        <a:solidFill>
                          <a:schemeClr val="accent1"/>
                        </a:solidFill>
                        <a:latin typeface="Arial" panose="020B0604020202020204" pitchFamily="34" charset="0"/>
                        <a:ea typeface="+mn-ea"/>
                        <a:cs typeface="Arial" panose="020B0604020202020204" pitchFamily="34" charset="0"/>
                      </a:endParaRPr>
                    </a:p>
                  </a:txBody>
                  <a:tcPr marL="90038" marR="90038">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marL="0" indent="0">
                        <a:buFont typeface="+mj-lt"/>
                        <a:buNone/>
                      </a:pPr>
                      <a:r>
                        <a:rPr lang="en-US" sz="1100" b="1" dirty="0" smtClean="0">
                          <a:latin typeface="Arial" panose="020B0604020202020204" pitchFamily="34" charset="0"/>
                          <a:cs typeface="Arial" panose="020B0604020202020204" pitchFamily="34" charset="0"/>
                        </a:rPr>
                        <a:t>Residual risk rating</a:t>
                      </a:r>
                      <a:r>
                        <a:rPr lang="en-US" sz="1100" dirty="0" smtClean="0">
                          <a:latin typeface="Arial" panose="020B0604020202020204" pitchFamily="34" charset="0"/>
                          <a:cs typeface="Arial" panose="020B0604020202020204" pitchFamily="34" charset="0"/>
                        </a:rPr>
                        <a:t> </a:t>
                      </a:r>
                      <a:endParaRPr lang="en-US" sz="1100" b="1" dirty="0" smtClean="0">
                        <a:latin typeface="Arial" panose="020B0604020202020204" pitchFamily="34" charset="0"/>
                        <a:cs typeface="Arial" panose="020B0604020202020204" pitchFamily="34" charset="0"/>
                      </a:endParaRPr>
                    </a:p>
                  </a:txBody>
                  <a:tcPr marL="90038" marR="90038">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marL="171450" indent="-171450">
                        <a:buFont typeface="Arial" panose="020B0604020202020204" pitchFamily="34" charset="0"/>
                        <a:buChar char="•"/>
                      </a:pPr>
                      <a:r>
                        <a:rPr lang="en-US" sz="1100" dirty="0" smtClean="0">
                          <a:latin typeface="Arial" panose="020B0604020202020204" pitchFamily="34" charset="0"/>
                          <a:cs typeface="Arial" panose="020B0604020202020204" pitchFamily="34" charset="0"/>
                        </a:rPr>
                        <a:t>Desirable</a:t>
                      </a:r>
                      <a:r>
                        <a:rPr lang="en-US" sz="1100" baseline="0" dirty="0" smtClean="0">
                          <a:latin typeface="Arial" panose="020B0604020202020204" pitchFamily="34" charset="0"/>
                          <a:cs typeface="Arial" panose="020B0604020202020204" pitchFamily="34" charset="0"/>
                        </a:rPr>
                        <a:t> because controls-based</a:t>
                      </a:r>
                      <a:endParaRPr lang="en-US" sz="1100" dirty="0">
                        <a:latin typeface="Arial" panose="020B0604020202020204" pitchFamily="34" charset="0"/>
                        <a:cs typeface="Arial" panose="020B0604020202020204" pitchFamily="34" charset="0"/>
                      </a:endParaRPr>
                    </a:p>
                  </a:txBody>
                  <a:tcPr marL="90038" marR="90038">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dirty="0" smtClean="0">
                          <a:latin typeface="Arial" panose="020B0604020202020204" pitchFamily="34" charset="0"/>
                          <a:cs typeface="Arial" panose="020B0604020202020204" pitchFamily="34" charset="0"/>
                        </a:rPr>
                        <a:t>Residual risk ratings are not ready to use </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dirty="0" smtClean="0">
                          <a:latin typeface="Arial" panose="020B0604020202020204" pitchFamily="34" charset="0"/>
                          <a:cs typeface="Arial" panose="020B0604020202020204" pitchFamily="34" charset="0"/>
                        </a:rPr>
                        <a:t>Difficult to calibrate </a:t>
                      </a:r>
                    </a:p>
                  </a:txBody>
                  <a:tcPr marL="90038" marR="90038">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r>
              <a:tr h="370840">
                <a:tc>
                  <a:txBody>
                    <a:bodyPr/>
                    <a:lstStyle/>
                    <a:p>
                      <a:pPr marL="0" algn="l" defTabSz="457200" rtl="0" eaLnBrk="1" latinLnBrk="0" hangingPunct="1"/>
                      <a:r>
                        <a:rPr lang="en-US" sz="1400" b="1" kern="1200" dirty="0" smtClean="0">
                          <a:solidFill>
                            <a:schemeClr val="accent1"/>
                          </a:solidFill>
                          <a:latin typeface="Arial" panose="020B0604020202020204" pitchFamily="34" charset="0"/>
                          <a:ea typeface="+mn-ea"/>
                          <a:cs typeface="Arial" panose="020B0604020202020204" pitchFamily="34" charset="0"/>
                        </a:rPr>
                        <a:t>4</a:t>
                      </a:r>
                      <a:endParaRPr lang="en-US" sz="1400" b="1" kern="1200" dirty="0">
                        <a:solidFill>
                          <a:schemeClr val="accent1"/>
                        </a:solidFill>
                        <a:latin typeface="Arial" panose="020B0604020202020204" pitchFamily="34" charset="0"/>
                        <a:ea typeface="+mn-ea"/>
                        <a:cs typeface="Arial" panose="020B0604020202020204" pitchFamily="34" charset="0"/>
                      </a:endParaRPr>
                    </a:p>
                  </a:txBody>
                  <a:tcPr marL="90038" marR="90038">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marL="0" indent="0">
                        <a:buFont typeface="+mj-lt"/>
                        <a:buNone/>
                      </a:pPr>
                      <a:r>
                        <a:rPr lang="en-US" sz="1100" b="1" dirty="0" smtClean="0">
                          <a:latin typeface="Arial" panose="020B0604020202020204" pitchFamily="34" charset="0"/>
                          <a:cs typeface="Arial" panose="020B0604020202020204" pitchFamily="34" charset="0"/>
                        </a:rPr>
                        <a:t>No delayed annual reviews</a:t>
                      </a:r>
                      <a:r>
                        <a:rPr lang="en-US" sz="1100" dirty="0" smtClean="0">
                          <a:latin typeface="Arial" panose="020B0604020202020204" pitchFamily="34" charset="0"/>
                          <a:cs typeface="Arial" panose="020B0604020202020204" pitchFamily="34" charset="0"/>
                        </a:rPr>
                        <a:t> </a:t>
                      </a:r>
                      <a:endParaRPr lang="en-US" sz="1100" b="1" dirty="0">
                        <a:latin typeface="Arial" panose="020B0604020202020204" pitchFamily="34" charset="0"/>
                        <a:cs typeface="Arial" panose="020B0604020202020204" pitchFamily="34" charset="0"/>
                      </a:endParaRPr>
                    </a:p>
                  </a:txBody>
                  <a:tcPr marL="90038" marR="90038">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marL="171450" indent="-171450">
                        <a:buFont typeface="Arial" panose="020B0604020202020204" pitchFamily="34" charset="0"/>
                        <a:buChar char="•"/>
                      </a:pPr>
                      <a:r>
                        <a:rPr lang="en-US" sz="1100" dirty="0" smtClean="0">
                          <a:latin typeface="Arial" panose="020B0604020202020204" pitchFamily="34" charset="0"/>
                          <a:cs typeface="Arial" panose="020B0604020202020204" pitchFamily="34" charset="0"/>
                        </a:rPr>
                        <a:t>Desirable</a:t>
                      </a:r>
                      <a:r>
                        <a:rPr lang="en-US" sz="1100" baseline="0" dirty="0" smtClean="0">
                          <a:latin typeface="Arial" panose="020B0604020202020204" pitchFamily="34" charset="0"/>
                          <a:cs typeface="Arial" panose="020B0604020202020204" pitchFamily="34" charset="0"/>
                        </a:rPr>
                        <a:t> because controls-based</a:t>
                      </a:r>
                      <a:endParaRPr lang="en-US" sz="1100" dirty="0">
                        <a:latin typeface="Arial" panose="020B0604020202020204" pitchFamily="34" charset="0"/>
                        <a:cs typeface="Arial" panose="020B0604020202020204" pitchFamily="34" charset="0"/>
                      </a:endParaRPr>
                    </a:p>
                  </a:txBody>
                  <a:tcPr marL="90038" marR="90038">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dirty="0" smtClean="0">
                          <a:latin typeface="Arial" panose="020B0604020202020204" pitchFamily="34" charset="0"/>
                          <a:cs typeface="Arial" panose="020B0604020202020204" pitchFamily="34" charset="0"/>
                        </a:rPr>
                        <a:t>SBNA</a:t>
                      </a:r>
                      <a:r>
                        <a:rPr lang="en-US" sz="1100" baseline="0" dirty="0" smtClean="0">
                          <a:latin typeface="Arial" panose="020B0604020202020204" pitchFamily="34" charset="0"/>
                          <a:cs typeface="Arial" panose="020B0604020202020204" pitchFamily="34" charset="0"/>
                        </a:rPr>
                        <a:t> </a:t>
                      </a:r>
                      <a:r>
                        <a:rPr lang="en-US" sz="1100" dirty="0" smtClean="0">
                          <a:latin typeface="Arial" panose="020B0604020202020204" pitchFamily="34" charset="0"/>
                          <a:cs typeface="Arial" panose="020B0604020202020204" pitchFamily="34" charset="0"/>
                        </a:rPr>
                        <a:t>does not currently have an annual review process in place</a:t>
                      </a:r>
                    </a:p>
                  </a:txBody>
                  <a:tcPr marL="90038" marR="90038">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r>
            </a:tbl>
          </a:graphicData>
        </a:graphic>
      </p:graphicFrame>
      <p:sp>
        <p:nvSpPr>
          <p:cNvPr id="7" name="Rectangle 6"/>
          <p:cNvSpPr/>
          <p:nvPr/>
        </p:nvSpPr>
        <p:spPr bwMode="auto">
          <a:xfrm>
            <a:off x="403791" y="5087670"/>
            <a:ext cx="228600" cy="228600"/>
          </a:xfrm>
          <a:prstGeom prst="rect">
            <a:avLst/>
          </a:prstGeom>
          <a:solidFill>
            <a:schemeClr val="accent1">
              <a:lumMod val="20000"/>
              <a:lumOff val="8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l" eaLnBrk="0" hangingPunct="0">
              <a:lnSpc>
                <a:spcPct val="100000"/>
              </a:lnSpc>
            </a:pPr>
            <a:r>
              <a:rPr lang="en-US" dirty="0" smtClean="0">
                <a:ea typeface="ＭＳ Ｐゴシック" pitchFamily="-112" charset="-128"/>
                <a:cs typeface="ＭＳ Ｐゴシック" pitchFamily="-112" charset="-128"/>
              </a:rPr>
              <a:t>      Selected metric</a:t>
            </a:r>
            <a:endParaRPr kumimoji="0" lang="en-US" b="0" i="0" u="none" strike="noStrike" cap="none" normalizeH="0" baseline="0" dirty="0">
              <a:ln>
                <a:noFill/>
              </a:ln>
              <a:solidFill>
                <a:schemeClr val="tx1"/>
              </a:solidFill>
              <a:effectLst/>
              <a:ea typeface="ＭＳ Ｐゴシック" pitchFamily="-112" charset="-128"/>
              <a:cs typeface="ＭＳ Ｐゴシック" pitchFamily="-112" charset="-128"/>
            </a:endParaRPr>
          </a:p>
        </p:txBody>
      </p:sp>
      <p:sp>
        <p:nvSpPr>
          <p:cNvPr id="9" name="TextBox 8"/>
          <p:cNvSpPr txBox="1"/>
          <p:nvPr/>
        </p:nvSpPr>
        <p:spPr>
          <a:xfrm>
            <a:off x="266744" y="523407"/>
            <a:ext cx="9336044" cy="357021"/>
          </a:xfrm>
          <a:prstGeom prst="rect">
            <a:avLst/>
          </a:prstGeom>
          <a:noFill/>
        </p:spPr>
        <p:txBody>
          <a:bodyPr wrap="square" rtlCol="0">
            <a:spAutoFit/>
          </a:bodyPr>
          <a:lstStyle/>
          <a:p>
            <a:pPr algn="l"/>
            <a:r>
              <a:rPr lang="en-US" sz="2000" b="1" dirty="0" smtClean="0"/>
              <a:t>Metric selection: </a:t>
            </a:r>
            <a:r>
              <a:rPr lang="en-US" sz="2000" dirty="0" smtClean="0"/>
              <a:t>Inclusion </a:t>
            </a:r>
            <a:r>
              <a:rPr lang="en-US" sz="2000" dirty="0"/>
              <a:t>of model risk metrics</a:t>
            </a:r>
          </a:p>
        </p:txBody>
      </p:sp>
      <p:grpSp>
        <p:nvGrpSpPr>
          <p:cNvPr id="11" name="Group 10"/>
          <p:cNvGrpSpPr/>
          <p:nvPr/>
        </p:nvGrpSpPr>
        <p:grpSpPr>
          <a:xfrm>
            <a:off x="443921" y="72184"/>
            <a:ext cx="2799275" cy="189008"/>
            <a:chOff x="403281" y="164517"/>
            <a:chExt cx="2799275" cy="189008"/>
          </a:xfrm>
        </p:grpSpPr>
        <p:sp>
          <p:nvSpPr>
            <p:cNvPr id="12" name="Text Box 75"/>
            <p:cNvSpPr txBox="1">
              <a:spLocks noChangeArrowheads="1"/>
            </p:cNvSpPr>
            <p:nvPr/>
          </p:nvSpPr>
          <p:spPr bwMode="gray">
            <a:xfrm>
              <a:off x="636148" y="166688"/>
              <a:ext cx="2566408" cy="184666"/>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none" lIns="0" tIns="0" rIns="0" bIns="0">
              <a:noAutofit/>
            </a:bodyPr>
            <a:lstStyle/>
            <a:p>
              <a:pPr algn="l">
                <a:lnSpc>
                  <a:spcPct val="100000"/>
                </a:lnSpc>
              </a:pPr>
              <a:r>
                <a:rPr lang="en-US" sz="1200" dirty="0" smtClean="0">
                  <a:solidFill>
                    <a:schemeClr val="accent1"/>
                  </a:solidFill>
                </a:rPr>
                <a:t>Model risk: Metric selection</a:t>
              </a:r>
              <a:endParaRPr lang="en-US" sz="1200" dirty="0">
                <a:solidFill>
                  <a:schemeClr val="accent1"/>
                </a:solidFill>
              </a:endParaRPr>
            </a:p>
          </p:txBody>
        </p:sp>
        <p:sp>
          <p:nvSpPr>
            <p:cNvPr id="13" name="Oval 12"/>
            <p:cNvSpPr/>
            <p:nvPr/>
          </p:nvSpPr>
          <p:spPr bwMode="auto">
            <a:xfrm>
              <a:off x="403281" y="164517"/>
              <a:ext cx="189008" cy="189008"/>
            </a:xfrm>
            <a:prstGeom prst="ellipse">
              <a:avLst/>
            </a:prstGeom>
            <a:solidFill>
              <a:schemeClr val="accent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lang="en-US" b="1" dirty="0" smtClean="0">
                  <a:solidFill>
                    <a:schemeClr val="bg1"/>
                  </a:solidFill>
                  <a:ea typeface="ＭＳ Ｐゴシック" pitchFamily="-112" charset="-128"/>
                  <a:cs typeface="ＭＳ Ｐゴシック" pitchFamily="-112" charset="-128"/>
                </a:rPr>
                <a:t>9</a:t>
              </a:r>
              <a:endParaRPr kumimoji="0" lang="en-US" b="1" i="0" u="none" strike="noStrike" cap="none" normalizeH="0" baseline="0" dirty="0">
                <a:ln>
                  <a:noFill/>
                </a:ln>
                <a:solidFill>
                  <a:schemeClr val="bg1"/>
                </a:solidFill>
                <a:effectLst/>
                <a:latin typeface="Arial" charset="0"/>
                <a:ea typeface="ＭＳ Ｐゴシック" pitchFamily="-112" charset="-128"/>
                <a:cs typeface="ＭＳ Ｐゴシック" pitchFamily="-112" charset="-128"/>
              </a:endParaRPr>
            </a:p>
          </p:txBody>
        </p:sp>
      </p:grpSp>
    </p:spTree>
    <p:extLst>
      <p:ext uri="{BB962C8B-B14F-4D97-AF65-F5344CB8AC3E}">
        <p14:creationId xmlns:p14="http://schemas.microsoft.com/office/powerpoint/2010/main" val="13419547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1"/>
          </p:nvPr>
        </p:nvSpPr>
        <p:spPr>
          <a:xfrm>
            <a:off x="348437" y="381390"/>
            <a:ext cx="8666245" cy="435610"/>
          </a:xfrm>
        </p:spPr>
        <p:txBody>
          <a:bodyPr/>
          <a:lstStyle/>
          <a:p>
            <a:r>
              <a:rPr lang="en-US" dirty="0"/>
              <a:t>Calibration: </a:t>
            </a:r>
            <a:r>
              <a:rPr lang="en-US" b="0" dirty="0"/>
              <a:t>Draw down of backlog of legacy Tier 1 models used in production without appropriate approvals</a:t>
            </a:r>
            <a:endParaRPr lang="en-GB" dirty="0"/>
          </a:p>
        </p:txBody>
      </p:sp>
      <p:graphicFrame>
        <p:nvGraphicFramePr>
          <p:cNvPr id="9" name="Chart 8"/>
          <p:cNvGraphicFramePr/>
          <p:nvPr>
            <p:extLst>
              <p:ext uri="{D42A27DB-BD31-4B8C-83A1-F6EECF244321}">
                <p14:modId xmlns:p14="http://schemas.microsoft.com/office/powerpoint/2010/main" val="429138149"/>
              </p:ext>
            </p:extLst>
          </p:nvPr>
        </p:nvGraphicFramePr>
        <p:xfrm>
          <a:off x="366713" y="2161035"/>
          <a:ext cx="5542910" cy="2868650"/>
        </p:xfrm>
        <a:graphic>
          <a:graphicData uri="http://schemas.openxmlformats.org/drawingml/2006/chart">
            <c:chart xmlns:c="http://schemas.openxmlformats.org/drawingml/2006/chart" xmlns:r="http://schemas.openxmlformats.org/officeDocument/2006/relationships" r:id="rId2"/>
          </a:graphicData>
        </a:graphic>
      </p:graphicFrame>
      <p:sp>
        <p:nvSpPr>
          <p:cNvPr id="10" name="Text Placeholder 8"/>
          <p:cNvSpPr txBox="1">
            <a:spLocks/>
          </p:cNvSpPr>
          <p:nvPr/>
        </p:nvSpPr>
        <p:spPr>
          <a:xfrm>
            <a:off x="360998" y="1463040"/>
            <a:ext cx="4801552" cy="465818"/>
          </a:xfrm>
          <a:prstGeom prst="rect">
            <a:avLst/>
          </a:prstGeom>
        </p:spPr>
        <p:txBody>
          <a:bodyPr lIns="0" tIns="0" rIns="0" bIns="0"/>
          <a:lstStyle>
            <a:lvl1pPr marL="0" indent="0" algn="l" rtl="0" eaLnBrk="1" fontAlgn="base" hangingPunct="1">
              <a:lnSpc>
                <a:spcPct val="100000"/>
              </a:lnSpc>
              <a:spcBef>
                <a:spcPts val="0"/>
              </a:spcBef>
              <a:spcAft>
                <a:spcPct val="0"/>
              </a:spcAft>
              <a:buNone/>
              <a:defRPr sz="1200" b="1">
                <a:solidFill>
                  <a:schemeClr val="tx2"/>
                </a:solidFill>
                <a:latin typeface="+mj-lt"/>
                <a:ea typeface="+mn-ea"/>
                <a:cs typeface="+mn-cs"/>
              </a:defRPr>
            </a:lvl1pPr>
            <a:lvl2pPr marL="0" indent="0" algn="l" rtl="0" eaLnBrk="1" fontAlgn="base" hangingPunct="1">
              <a:lnSpc>
                <a:spcPct val="100000"/>
              </a:lnSpc>
              <a:spcBef>
                <a:spcPts val="0"/>
              </a:spcBef>
              <a:spcAft>
                <a:spcPct val="0"/>
              </a:spcAft>
              <a:buClr>
                <a:schemeClr val="tx1"/>
              </a:buClr>
              <a:buFont typeface="Wingdings" pitchFamily="2" charset="2"/>
              <a:buNone/>
              <a:defRPr sz="1200">
                <a:solidFill>
                  <a:schemeClr val="tx2"/>
                </a:solidFill>
                <a:latin typeface="Arial" charset="0"/>
                <a:ea typeface="+mn-ea"/>
                <a:cs typeface="+mn-cs"/>
              </a:defRPr>
            </a:lvl2pPr>
            <a:lvl3pPr marL="625475" indent="-163513" algn="l" rtl="0" eaLnBrk="1" fontAlgn="base" hangingPunct="1">
              <a:lnSpc>
                <a:spcPct val="100000"/>
              </a:lnSpc>
              <a:spcBef>
                <a:spcPts val="350"/>
              </a:spcBef>
              <a:spcAft>
                <a:spcPct val="0"/>
              </a:spcAft>
              <a:buClr>
                <a:schemeClr val="tx1"/>
              </a:buClr>
              <a:buChar char="•"/>
              <a:defRPr sz="1000">
                <a:solidFill>
                  <a:schemeClr val="accent2"/>
                </a:solidFill>
                <a:latin typeface="Arial" charset="0"/>
                <a:ea typeface="+mn-ea"/>
                <a:cs typeface="+mn-cs"/>
              </a:defRPr>
            </a:lvl3pPr>
            <a:lvl4pPr marL="741363" indent="-115888" algn="l" rtl="0" eaLnBrk="1" fontAlgn="base" hangingPunct="1">
              <a:lnSpc>
                <a:spcPct val="100000"/>
              </a:lnSpc>
              <a:spcBef>
                <a:spcPts val="300"/>
              </a:spcBef>
              <a:spcAft>
                <a:spcPct val="0"/>
              </a:spcAft>
              <a:buClr>
                <a:schemeClr val="tx1"/>
              </a:buClr>
              <a:buChar char="–"/>
              <a:defRPr sz="1000">
                <a:solidFill>
                  <a:schemeClr val="accent2"/>
                </a:solidFill>
                <a:latin typeface="Arial" charset="0"/>
                <a:ea typeface="+mn-ea"/>
                <a:cs typeface="+mn-cs"/>
              </a:defRPr>
            </a:lvl4pPr>
            <a:lvl5pPr marL="912812" indent="-171450" algn="l" rtl="0" eaLnBrk="1" fontAlgn="base" hangingPunct="1">
              <a:lnSpc>
                <a:spcPct val="100000"/>
              </a:lnSpc>
              <a:spcBef>
                <a:spcPts val="250"/>
              </a:spcBef>
              <a:spcAft>
                <a:spcPct val="0"/>
              </a:spcAft>
              <a:buClr>
                <a:schemeClr val="tx1"/>
              </a:buClr>
              <a:buFont typeface="Courier New" panose="02070309020205020404" pitchFamily="49" charset="0"/>
              <a:buChar char="o"/>
              <a:defRPr sz="1000">
                <a:solidFill>
                  <a:schemeClr val="accent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0" marR="0" lvl="0" indent="0" algn="l" defTabSz="914400" rtl="0" eaLnBrk="0" fontAlgn="base" latinLnBrk="0" hangingPunct="0">
              <a:lnSpc>
                <a:spcPct val="100000"/>
              </a:lnSpc>
              <a:spcBef>
                <a:spcPts val="0"/>
              </a:spcBef>
              <a:spcAft>
                <a:spcPct val="0"/>
              </a:spcAft>
              <a:buClrTx/>
              <a:buSzTx/>
              <a:buFontTx/>
              <a:buNone/>
              <a:tabLst/>
              <a:defRPr/>
            </a:pPr>
            <a:r>
              <a:rPr kumimoji="0" lang="en-US" sz="1400" b="1" i="0" u="none" strike="noStrike" kern="0" cap="none" spc="0" normalizeH="0" baseline="0" noProof="0" dirty="0" smtClean="0">
                <a:ln>
                  <a:noFill/>
                </a:ln>
                <a:solidFill>
                  <a:srgbClr val="FF0000"/>
                </a:solidFill>
                <a:effectLst/>
                <a:uLnTx/>
                <a:uFillTx/>
                <a:latin typeface="Arial"/>
                <a:ea typeface="ＭＳ Ｐゴシック" pitchFamily="-112" charset="-128"/>
                <a:cs typeface="ＭＳ Ｐゴシック" pitchFamily="-112" charset="-128"/>
              </a:rPr>
              <a:t>Schedule for Tier 1</a:t>
            </a:r>
            <a:r>
              <a:rPr kumimoji="0" lang="en-US" sz="1400" b="1" i="0" u="none" strike="noStrike" kern="0" cap="none" spc="0" normalizeH="0" noProof="0" dirty="0" smtClean="0">
                <a:ln>
                  <a:noFill/>
                </a:ln>
                <a:solidFill>
                  <a:srgbClr val="FF0000"/>
                </a:solidFill>
                <a:effectLst/>
                <a:uLnTx/>
                <a:uFillTx/>
                <a:latin typeface="Arial"/>
                <a:ea typeface="ＭＳ Ｐゴシック" pitchFamily="-112" charset="-128"/>
                <a:cs typeface="ＭＳ Ｐゴシック" pitchFamily="-112" charset="-128"/>
              </a:rPr>
              <a:t> </a:t>
            </a:r>
            <a:r>
              <a:rPr kumimoji="0" lang="en-US" sz="1400" b="1" i="0" u="none" strike="noStrike" kern="0" cap="none" spc="0" normalizeH="0" baseline="0" noProof="0" dirty="0" smtClean="0">
                <a:ln>
                  <a:noFill/>
                </a:ln>
                <a:solidFill>
                  <a:srgbClr val="FF0000"/>
                </a:solidFill>
                <a:effectLst/>
                <a:uLnTx/>
                <a:uFillTx/>
                <a:latin typeface="Arial"/>
                <a:ea typeface="ＭＳ Ｐゴシック" pitchFamily="-112" charset="-128"/>
                <a:cs typeface="ＭＳ Ｐゴシック" pitchFamily="-112" charset="-128"/>
              </a:rPr>
              <a:t>models used in production without appropriate approval </a:t>
            </a:r>
          </a:p>
          <a:p>
            <a:pPr marL="0" marR="0" lvl="0" indent="0" algn="l" defTabSz="914400" rtl="0" eaLnBrk="0" fontAlgn="base" latinLnBrk="0" hangingPunct="0">
              <a:lnSpc>
                <a:spcPct val="100000"/>
              </a:lnSpc>
              <a:spcBef>
                <a:spcPts val="0"/>
              </a:spcBef>
              <a:spcAft>
                <a:spcPct val="0"/>
              </a:spcAft>
              <a:buClrTx/>
              <a:buSzTx/>
              <a:buFontTx/>
              <a:buNone/>
              <a:tabLst/>
              <a:defRPr/>
            </a:pPr>
            <a:r>
              <a:rPr lang="en-US" sz="1400" b="0" kern="0" noProof="0" dirty="0" smtClean="0">
                <a:solidFill>
                  <a:srgbClr val="FF0000"/>
                </a:solidFill>
                <a:latin typeface="Arial"/>
                <a:ea typeface="ＭＳ Ｐゴシック" pitchFamily="-112" charset="-128"/>
                <a:cs typeface="ＭＳ Ｐゴシック" pitchFamily="-112" charset="-128"/>
              </a:rPr>
              <a:t>Planned (red limit) and actual as of March 31, 2016</a:t>
            </a:r>
            <a:endParaRPr kumimoji="0" lang="en-US" sz="1400" b="0" i="0" u="none" strike="noStrike" kern="0" cap="none" spc="0" normalizeH="0" baseline="0" noProof="0" dirty="0" smtClean="0">
              <a:ln>
                <a:noFill/>
              </a:ln>
              <a:solidFill>
                <a:srgbClr val="FF0000"/>
              </a:solidFill>
              <a:effectLst/>
              <a:uLnTx/>
              <a:uFillTx/>
              <a:latin typeface="Arial"/>
              <a:ea typeface="ＭＳ Ｐゴシック" pitchFamily="-112" charset="-128"/>
              <a:cs typeface="ＭＳ Ｐゴシック" pitchFamily="-112" charset="-128"/>
            </a:endParaRPr>
          </a:p>
        </p:txBody>
      </p:sp>
      <p:sp>
        <p:nvSpPr>
          <p:cNvPr id="11" name="Text Placeholder 9"/>
          <p:cNvSpPr txBox="1">
            <a:spLocks/>
          </p:cNvSpPr>
          <p:nvPr/>
        </p:nvSpPr>
        <p:spPr>
          <a:xfrm>
            <a:off x="6167370" y="1463040"/>
            <a:ext cx="3079817" cy="336550"/>
          </a:xfrm>
          <a:prstGeom prst="rect">
            <a:avLst/>
          </a:prstGeom>
        </p:spPr>
        <p:txBody>
          <a:bodyPr lIns="0" tIns="0" rIns="0" bIns="0"/>
          <a:lstStyle>
            <a:lvl1pPr marL="0" indent="0" algn="l" rtl="0" eaLnBrk="1" fontAlgn="base" hangingPunct="1">
              <a:lnSpc>
                <a:spcPct val="100000"/>
              </a:lnSpc>
              <a:spcBef>
                <a:spcPts val="0"/>
              </a:spcBef>
              <a:spcAft>
                <a:spcPct val="0"/>
              </a:spcAft>
              <a:buNone/>
              <a:defRPr sz="1200" b="1">
                <a:solidFill>
                  <a:schemeClr val="tx2"/>
                </a:solidFill>
                <a:latin typeface="+mj-lt"/>
                <a:ea typeface="+mn-ea"/>
                <a:cs typeface="+mn-cs"/>
              </a:defRPr>
            </a:lvl1pPr>
            <a:lvl2pPr marL="0" indent="0" algn="l" rtl="0" eaLnBrk="1" fontAlgn="base" hangingPunct="1">
              <a:lnSpc>
                <a:spcPct val="100000"/>
              </a:lnSpc>
              <a:spcBef>
                <a:spcPts val="0"/>
              </a:spcBef>
              <a:spcAft>
                <a:spcPct val="0"/>
              </a:spcAft>
              <a:buClr>
                <a:schemeClr val="tx1"/>
              </a:buClr>
              <a:buFont typeface="Wingdings" pitchFamily="2" charset="2"/>
              <a:buNone/>
              <a:defRPr sz="1200">
                <a:solidFill>
                  <a:schemeClr val="tx2"/>
                </a:solidFill>
                <a:latin typeface="Arial" charset="0"/>
                <a:ea typeface="+mn-ea"/>
                <a:cs typeface="+mn-cs"/>
              </a:defRPr>
            </a:lvl2pPr>
            <a:lvl3pPr marL="625475" indent="-163513" algn="l" rtl="0" eaLnBrk="1" fontAlgn="base" hangingPunct="1">
              <a:lnSpc>
                <a:spcPct val="100000"/>
              </a:lnSpc>
              <a:spcBef>
                <a:spcPts val="350"/>
              </a:spcBef>
              <a:spcAft>
                <a:spcPct val="0"/>
              </a:spcAft>
              <a:buClr>
                <a:schemeClr val="tx1"/>
              </a:buClr>
              <a:buChar char="•"/>
              <a:defRPr sz="1000">
                <a:solidFill>
                  <a:schemeClr val="accent2"/>
                </a:solidFill>
                <a:latin typeface="Arial" charset="0"/>
                <a:ea typeface="+mn-ea"/>
                <a:cs typeface="+mn-cs"/>
              </a:defRPr>
            </a:lvl3pPr>
            <a:lvl4pPr marL="741363" indent="-115888" algn="l" rtl="0" eaLnBrk="1" fontAlgn="base" hangingPunct="1">
              <a:lnSpc>
                <a:spcPct val="100000"/>
              </a:lnSpc>
              <a:spcBef>
                <a:spcPts val="300"/>
              </a:spcBef>
              <a:spcAft>
                <a:spcPct val="0"/>
              </a:spcAft>
              <a:buClr>
                <a:schemeClr val="tx1"/>
              </a:buClr>
              <a:buChar char="–"/>
              <a:defRPr sz="1000">
                <a:solidFill>
                  <a:schemeClr val="accent2"/>
                </a:solidFill>
                <a:latin typeface="Arial" charset="0"/>
                <a:ea typeface="+mn-ea"/>
                <a:cs typeface="+mn-cs"/>
              </a:defRPr>
            </a:lvl4pPr>
            <a:lvl5pPr marL="912812" indent="-171450" algn="l" rtl="0" eaLnBrk="1" fontAlgn="base" hangingPunct="1">
              <a:lnSpc>
                <a:spcPct val="100000"/>
              </a:lnSpc>
              <a:spcBef>
                <a:spcPts val="250"/>
              </a:spcBef>
              <a:spcAft>
                <a:spcPct val="0"/>
              </a:spcAft>
              <a:buClr>
                <a:schemeClr val="tx1"/>
              </a:buClr>
              <a:buFont typeface="Courier New" panose="02070309020205020404" pitchFamily="49" charset="0"/>
              <a:buChar char="o"/>
              <a:defRPr sz="1000">
                <a:solidFill>
                  <a:schemeClr val="accent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0" marR="0" lvl="0" indent="0" algn="l" defTabSz="914400" rtl="0" eaLnBrk="1" fontAlgn="base" latinLnBrk="0" hangingPunct="1">
              <a:lnSpc>
                <a:spcPct val="100000"/>
              </a:lnSpc>
              <a:spcBef>
                <a:spcPts val="0"/>
              </a:spcBef>
              <a:spcAft>
                <a:spcPct val="0"/>
              </a:spcAft>
              <a:buClrTx/>
              <a:buSzTx/>
              <a:buFontTx/>
              <a:buNone/>
              <a:tabLst/>
              <a:defRPr/>
            </a:pPr>
            <a:r>
              <a:rPr kumimoji="0" lang="en-US" sz="1400" b="1" i="0" u="none" strike="noStrike" kern="0" cap="none" spc="0" normalizeH="0" baseline="0" noProof="0" dirty="0" smtClean="0">
                <a:ln>
                  <a:noFill/>
                </a:ln>
                <a:solidFill>
                  <a:srgbClr val="FF0000"/>
                </a:solidFill>
                <a:effectLst/>
                <a:uLnTx/>
                <a:uFillTx/>
                <a:latin typeface="Arial Bold"/>
                <a:ea typeface="ＭＳ Ｐゴシック"/>
              </a:rPr>
              <a:t>Calibration approach</a:t>
            </a:r>
            <a:endParaRPr kumimoji="0" lang="en-US" sz="1400" b="1" i="0" u="none" strike="noStrike" kern="0" cap="none" spc="0" normalizeH="0" baseline="0" noProof="0" dirty="0">
              <a:ln>
                <a:noFill/>
              </a:ln>
              <a:solidFill>
                <a:srgbClr val="FF0000"/>
              </a:solidFill>
              <a:effectLst/>
              <a:uLnTx/>
              <a:uFillTx/>
              <a:latin typeface="Arial Bold"/>
              <a:ea typeface="ＭＳ Ｐゴシック"/>
            </a:endParaRPr>
          </a:p>
        </p:txBody>
      </p:sp>
      <p:sp>
        <p:nvSpPr>
          <p:cNvPr id="12" name="Content Placeholder 7"/>
          <p:cNvSpPr txBox="1">
            <a:spLocks/>
          </p:cNvSpPr>
          <p:nvPr/>
        </p:nvSpPr>
        <p:spPr>
          <a:xfrm>
            <a:off x="6167370" y="2293938"/>
            <a:ext cx="3079817" cy="4073529"/>
          </a:xfrm>
          <a:prstGeom prst="rect">
            <a:avLst/>
          </a:prstGeom>
        </p:spPr>
        <p:txBody>
          <a:bodyPr lIns="0" tIns="0" rIns="0" bIns="0"/>
          <a:lstStyle>
            <a:lvl1pPr marL="153988" indent="-153988" algn="l" rtl="0" eaLnBrk="1" fontAlgn="base" hangingPunct="1">
              <a:lnSpc>
                <a:spcPct val="100000"/>
              </a:lnSpc>
              <a:spcBef>
                <a:spcPct val="20000"/>
              </a:spcBef>
              <a:spcAft>
                <a:spcPct val="0"/>
              </a:spcAft>
              <a:defRPr sz="1200">
                <a:solidFill>
                  <a:schemeClr val="tx2"/>
                </a:solidFill>
                <a:latin typeface="+mn-lt"/>
                <a:ea typeface="+mn-ea"/>
                <a:cs typeface="+mn-cs"/>
              </a:defRPr>
            </a:lvl1pPr>
            <a:lvl2pPr marL="461963" indent="-231775" algn="l" rtl="0" eaLnBrk="1" fontAlgn="base" hangingPunct="1">
              <a:lnSpc>
                <a:spcPct val="100000"/>
              </a:lnSpc>
              <a:spcBef>
                <a:spcPts val="400"/>
              </a:spcBef>
              <a:spcAft>
                <a:spcPct val="0"/>
              </a:spcAft>
              <a:buClr>
                <a:schemeClr val="tx1"/>
              </a:buClr>
              <a:buFont typeface="Wingdings" pitchFamily="2" charset="2"/>
              <a:buChar char="§"/>
              <a:defRPr sz="1200">
                <a:solidFill>
                  <a:schemeClr val="tx2"/>
                </a:solidFill>
                <a:latin typeface="Arial" charset="0"/>
                <a:ea typeface="+mn-ea"/>
                <a:cs typeface="+mn-cs"/>
              </a:defRPr>
            </a:lvl2pPr>
            <a:lvl3pPr marL="625475" indent="-163513" algn="l" rtl="0" eaLnBrk="1" fontAlgn="base" hangingPunct="1">
              <a:lnSpc>
                <a:spcPct val="100000"/>
              </a:lnSpc>
              <a:spcBef>
                <a:spcPts val="350"/>
              </a:spcBef>
              <a:spcAft>
                <a:spcPct val="0"/>
              </a:spcAft>
              <a:buClr>
                <a:schemeClr val="tx1"/>
              </a:buClr>
              <a:buChar char="•"/>
              <a:defRPr sz="1200">
                <a:solidFill>
                  <a:schemeClr val="tx2"/>
                </a:solidFill>
                <a:latin typeface="Arial" charset="0"/>
                <a:ea typeface="+mn-ea"/>
                <a:cs typeface="+mn-cs"/>
              </a:defRPr>
            </a:lvl3pPr>
            <a:lvl4pPr marL="741363" indent="-115888" algn="l" rtl="0" eaLnBrk="1" fontAlgn="base" hangingPunct="1">
              <a:lnSpc>
                <a:spcPct val="100000"/>
              </a:lnSpc>
              <a:spcBef>
                <a:spcPts val="300"/>
              </a:spcBef>
              <a:spcAft>
                <a:spcPct val="0"/>
              </a:spcAft>
              <a:buClr>
                <a:schemeClr val="tx1"/>
              </a:buClr>
              <a:buChar char="–"/>
              <a:defRPr sz="1200">
                <a:solidFill>
                  <a:schemeClr val="tx2"/>
                </a:solidFill>
                <a:latin typeface="Arial" charset="0"/>
                <a:ea typeface="+mn-ea"/>
                <a:cs typeface="+mn-cs"/>
              </a:defRPr>
            </a:lvl4pPr>
            <a:lvl5pPr marL="912812" indent="-171450" algn="l" rtl="0" eaLnBrk="1" fontAlgn="base" hangingPunct="1">
              <a:lnSpc>
                <a:spcPct val="100000"/>
              </a:lnSpc>
              <a:spcBef>
                <a:spcPts val="250"/>
              </a:spcBef>
              <a:spcAft>
                <a:spcPct val="0"/>
              </a:spcAft>
              <a:buClr>
                <a:schemeClr val="tx1"/>
              </a:buClr>
              <a:buFont typeface="Courier New" panose="02070309020205020404" pitchFamily="49" charset="0"/>
              <a:buChar char="o"/>
              <a:defRPr sz="1200">
                <a:solidFill>
                  <a:schemeClr val="tx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171450" marR="0" lvl="0" indent="-171450" algn="l" defTabSz="914400" rtl="0" eaLnBrk="1" fontAlgn="base" latinLnBrk="0" hangingPunct="1">
              <a:lnSpc>
                <a:spcPct val="100000"/>
              </a:lnSpc>
              <a:spcBef>
                <a:spcPts val="600"/>
              </a:spcBef>
              <a:spcAft>
                <a:spcPct val="0"/>
              </a:spcAft>
              <a:buClrTx/>
              <a:buSzTx/>
              <a:buFont typeface="Arial" panose="020B0604020202020204" pitchFamily="34" charset="0"/>
              <a:buChar char="•"/>
              <a:tabLst/>
              <a:defRPr/>
            </a:pPr>
            <a:r>
              <a:rPr kumimoji="0" lang="en-US" sz="1200" b="0" i="0" u="none" strike="noStrike" kern="0" cap="none" spc="0" normalizeH="0" baseline="0" noProof="0" dirty="0" smtClean="0">
                <a:ln>
                  <a:noFill/>
                </a:ln>
                <a:solidFill>
                  <a:srgbClr val="000000"/>
                </a:solidFill>
                <a:effectLst/>
                <a:uLnTx/>
                <a:uFillTx/>
                <a:latin typeface="Arial"/>
                <a:ea typeface="ＭＳ Ｐゴシック"/>
              </a:rPr>
              <a:t>MRM is committed by MRMG policy to ensure no Tier 1 models are used in production without appropriate approval by </a:t>
            </a:r>
            <a:r>
              <a:rPr lang="en-US" kern="0" dirty="0" smtClean="0">
                <a:solidFill>
                  <a:srgbClr val="000000"/>
                </a:solidFill>
                <a:latin typeface="Arial"/>
                <a:ea typeface="ＭＳ Ｐゴシック"/>
              </a:rPr>
              <a:t>Q1 </a:t>
            </a:r>
            <a:r>
              <a:rPr kumimoji="0" lang="en-US" sz="1200" b="0" i="0" u="none" strike="noStrike" kern="0" cap="none" spc="0" normalizeH="0" baseline="0" noProof="0" dirty="0" smtClean="0">
                <a:ln>
                  <a:noFill/>
                </a:ln>
                <a:solidFill>
                  <a:srgbClr val="000000"/>
                </a:solidFill>
                <a:effectLst/>
                <a:uLnTx/>
                <a:uFillTx/>
                <a:latin typeface="Arial"/>
                <a:ea typeface="ＭＳ Ｐゴシック"/>
              </a:rPr>
              <a:t>2017</a:t>
            </a:r>
          </a:p>
          <a:p>
            <a:pPr marL="476250" marR="0" lvl="2" indent="-285750" algn="l" defTabSz="881063" rtl="0" eaLnBrk="1" fontAlgn="base" latinLnBrk="0" hangingPunct="1">
              <a:lnSpc>
                <a:spcPct val="100000"/>
              </a:lnSpc>
              <a:spcBef>
                <a:spcPct val="30000"/>
              </a:spcBef>
              <a:spcAft>
                <a:spcPct val="0"/>
              </a:spcAft>
              <a:buClrTx/>
              <a:buSzTx/>
              <a:buFont typeface="Arial"/>
              <a:buChar char="–"/>
              <a:tabLst/>
              <a:defRPr/>
            </a:pPr>
            <a:r>
              <a:rPr kumimoji="0" lang="en-US" sz="1200" b="0" i="0" u="none" strike="noStrike" kern="1200" cap="none" spc="0" normalizeH="0" baseline="0" noProof="0" dirty="0" smtClean="0">
                <a:ln>
                  <a:noFill/>
                </a:ln>
                <a:solidFill>
                  <a:srgbClr val="000000"/>
                </a:solidFill>
                <a:effectLst/>
                <a:uLnTx/>
                <a:uFillTx/>
                <a:latin typeface="Arial" charset="0"/>
                <a:ea typeface="Arial Unicode MS" pitchFamily="34" charset="-128"/>
                <a:cs typeface="Arial" charset="0"/>
              </a:rPr>
              <a:t>“Draw down” backlog of legacy models to zero by </a:t>
            </a:r>
            <a:r>
              <a:rPr lang="en-US" dirty="0" smtClean="0">
                <a:solidFill>
                  <a:srgbClr val="000000"/>
                </a:solidFill>
                <a:ea typeface="Arial Unicode MS" pitchFamily="34" charset="-128"/>
                <a:cs typeface="Arial" charset="0"/>
              </a:rPr>
              <a:t>Q1 </a:t>
            </a:r>
            <a:r>
              <a:rPr kumimoji="0" lang="en-US" sz="1200" b="0" i="0" u="none" strike="noStrike" kern="1200" cap="none" spc="0" normalizeH="0" baseline="0" noProof="0" dirty="0" smtClean="0">
                <a:ln>
                  <a:noFill/>
                </a:ln>
                <a:solidFill>
                  <a:srgbClr val="000000"/>
                </a:solidFill>
                <a:effectLst/>
                <a:uLnTx/>
                <a:uFillTx/>
                <a:latin typeface="Arial" charset="0"/>
                <a:ea typeface="Arial Unicode MS" pitchFamily="34" charset="-128"/>
                <a:cs typeface="Arial" charset="0"/>
              </a:rPr>
              <a:t>2017</a:t>
            </a:r>
          </a:p>
          <a:p>
            <a:pPr marL="476250" marR="0" lvl="2" indent="-285750" algn="l" defTabSz="881063" rtl="0" eaLnBrk="1" fontAlgn="base" latinLnBrk="0" hangingPunct="1">
              <a:lnSpc>
                <a:spcPct val="100000"/>
              </a:lnSpc>
              <a:spcBef>
                <a:spcPct val="30000"/>
              </a:spcBef>
              <a:spcAft>
                <a:spcPct val="0"/>
              </a:spcAft>
              <a:buClrTx/>
              <a:buSzTx/>
              <a:buFont typeface="Arial"/>
              <a:buChar char="–"/>
              <a:tabLst/>
              <a:defRPr/>
            </a:pPr>
            <a:r>
              <a:rPr kumimoji="0" lang="en-US" sz="1200" b="0" i="0" u="none" strike="noStrike" kern="1200" cap="none" spc="0" normalizeH="0" baseline="0" noProof="0" dirty="0" smtClean="0">
                <a:ln>
                  <a:noFill/>
                </a:ln>
                <a:solidFill>
                  <a:srgbClr val="000000"/>
                </a:solidFill>
                <a:effectLst/>
                <a:uLnTx/>
                <a:uFillTx/>
                <a:latin typeface="Arial" charset="0"/>
                <a:ea typeface="Arial Unicode MS" pitchFamily="34" charset="-128"/>
                <a:cs typeface="Arial" charset="0"/>
              </a:rPr>
              <a:t>Ensure no new models are put in production without appropriate approval</a:t>
            </a:r>
          </a:p>
          <a:p>
            <a:pPr marL="171450" marR="0" lvl="0" indent="-171450" algn="l" defTabSz="914400" rtl="0" eaLnBrk="1" fontAlgn="base" latinLnBrk="0" hangingPunct="1">
              <a:lnSpc>
                <a:spcPct val="100000"/>
              </a:lnSpc>
              <a:spcBef>
                <a:spcPts val="600"/>
              </a:spcBef>
              <a:spcAft>
                <a:spcPct val="0"/>
              </a:spcAft>
              <a:buClrTx/>
              <a:buSzTx/>
              <a:buFont typeface="Arial" panose="020B0604020202020204" pitchFamily="34" charset="0"/>
              <a:buChar char="•"/>
              <a:tabLst/>
              <a:defRPr/>
            </a:pPr>
            <a:r>
              <a:rPr lang="en-US" kern="0" dirty="0" smtClean="0">
                <a:solidFill>
                  <a:srgbClr val="000000"/>
                </a:solidFill>
                <a:latin typeface="Arial"/>
                <a:ea typeface="ＭＳ Ｐゴシック"/>
              </a:rPr>
              <a:t>Use</a:t>
            </a:r>
            <a:r>
              <a:rPr kumimoji="0" lang="en-US" sz="1200" b="0" i="0" u="none" strike="noStrike" kern="0" cap="none" spc="0" normalizeH="0" baseline="0" noProof="0" dirty="0" smtClean="0">
                <a:ln>
                  <a:noFill/>
                </a:ln>
                <a:solidFill>
                  <a:srgbClr val="000000"/>
                </a:solidFill>
                <a:effectLst/>
                <a:uLnTx/>
                <a:uFillTx/>
                <a:latin typeface="Arial"/>
                <a:ea typeface="ＭＳ Ｐゴシック"/>
              </a:rPr>
              <a:t> the schedule to draw down the backlog of “legacy” models used in production without appropriate approval (on the left) to set the red limit</a:t>
            </a:r>
          </a:p>
          <a:p>
            <a:pPr marL="171450" marR="0" lvl="0" indent="-171450" algn="l" defTabSz="914400" rtl="0" eaLnBrk="1" fontAlgn="base" latinLnBrk="0" hangingPunct="1">
              <a:lnSpc>
                <a:spcPct val="100000"/>
              </a:lnSpc>
              <a:spcBef>
                <a:spcPts val="600"/>
              </a:spcBef>
              <a:spcAft>
                <a:spcPct val="0"/>
              </a:spcAft>
              <a:buClrTx/>
              <a:buSzTx/>
              <a:buFont typeface="Arial" panose="020B0604020202020204" pitchFamily="34" charset="0"/>
              <a:buChar char="•"/>
              <a:tabLst/>
              <a:defRPr/>
            </a:pPr>
            <a:endParaRPr kumimoji="0" lang="en-US" sz="1200" b="0" i="0" u="none" strike="noStrike" kern="0" cap="none" spc="0" normalizeH="0" baseline="0" noProof="0" dirty="0">
              <a:ln>
                <a:noFill/>
              </a:ln>
              <a:solidFill>
                <a:srgbClr val="000000"/>
              </a:solidFill>
              <a:effectLst/>
              <a:uLnTx/>
              <a:uFillTx/>
              <a:latin typeface="Arial"/>
              <a:ea typeface="ＭＳ Ｐゴシック"/>
            </a:endParaRPr>
          </a:p>
        </p:txBody>
      </p:sp>
      <p:cxnSp>
        <p:nvCxnSpPr>
          <p:cNvPr id="18" name="Straight Connector 17"/>
          <p:cNvCxnSpPr/>
          <p:nvPr/>
        </p:nvCxnSpPr>
        <p:spPr>
          <a:xfrm>
            <a:off x="5662323" y="1470025"/>
            <a:ext cx="0" cy="4897438"/>
          </a:xfrm>
          <a:prstGeom prst="line">
            <a:avLst/>
          </a:prstGeom>
          <a:ln>
            <a:solidFill>
              <a:schemeClr val="bg2"/>
            </a:solidFill>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V="1">
            <a:off x="638733" y="3086141"/>
            <a:ext cx="4352412" cy="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3362402" y="2658132"/>
            <a:ext cx="1646156" cy="409984"/>
          </a:xfrm>
          <a:prstGeom prst="rect">
            <a:avLst/>
          </a:prstGeom>
          <a:noFill/>
        </p:spPr>
        <p:txBody>
          <a:bodyPr wrap="none" rtlCol="0">
            <a:spAutoFit/>
          </a:bodyPr>
          <a:lstStyle/>
          <a:p>
            <a:pPr algn="r"/>
            <a:r>
              <a:rPr lang="en-GB" sz="1200" b="1" dirty="0">
                <a:solidFill>
                  <a:srgbClr val="00B050"/>
                </a:solidFill>
              </a:rPr>
              <a:t>Green </a:t>
            </a:r>
            <a:r>
              <a:rPr lang="en-GB" sz="1200" b="1" dirty="0" smtClean="0">
                <a:solidFill>
                  <a:srgbClr val="00B050"/>
                </a:solidFill>
              </a:rPr>
              <a:t>as of Mar. 31</a:t>
            </a:r>
          </a:p>
          <a:p>
            <a:pPr algn="r"/>
            <a:r>
              <a:rPr lang="en-GB" sz="1200" b="1" dirty="0" smtClean="0">
                <a:solidFill>
                  <a:srgbClr val="00B050"/>
                </a:solidFill>
              </a:rPr>
              <a:t> (27 models)</a:t>
            </a:r>
            <a:endParaRPr lang="en-GB" sz="1200" b="1" dirty="0">
              <a:solidFill>
                <a:srgbClr val="00B050"/>
              </a:solidFill>
            </a:endParaRPr>
          </a:p>
        </p:txBody>
      </p:sp>
      <p:grpSp>
        <p:nvGrpSpPr>
          <p:cNvPr id="13" name="Group 12"/>
          <p:cNvGrpSpPr/>
          <p:nvPr/>
        </p:nvGrpSpPr>
        <p:grpSpPr>
          <a:xfrm>
            <a:off x="443921" y="72184"/>
            <a:ext cx="2799275" cy="189008"/>
            <a:chOff x="403281" y="164517"/>
            <a:chExt cx="2799275" cy="189008"/>
          </a:xfrm>
        </p:grpSpPr>
        <p:sp>
          <p:nvSpPr>
            <p:cNvPr id="14" name="Text Box 75"/>
            <p:cNvSpPr txBox="1">
              <a:spLocks noChangeArrowheads="1"/>
            </p:cNvSpPr>
            <p:nvPr/>
          </p:nvSpPr>
          <p:spPr bwMode="gray">
            <a:xfrm>
              <a:off x="636148" y="166688"/>
              <a:ext cx="2566408" cy="184666"/>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none" lIns="0" tIns="0" rIns="0" bIns="0">
              <a:noAutofit/>
            </a:bodyPr>
            <a:lstStyle/>
            <a:p>
              <a:pPr marL="0" lvl="1" algn="l">
                <a:lnSpc>
                  <a:spcPct val="100000"/>
                </a:lnSpc>
              </a:pPr>
              <a:r>
                <a:rPr lang="en-US" sz="1200" dirty="0" smtClean="0">
                  <a:solidFill>
                    <a:schemeClr val="accent1"/>
                  </a:solidFill>
                </a:rPr>
                <a:t>Model risk: Calibration – </a:t>
              </a:r>
              <a:r>
                <a:rPr lang="en-US" sz="1200" dirty="0">
                  <a:solidFill>
                    <a:schemeClr val="accent1"/>
                  </a:solidFill>
                </a:rPr>
                <a:t>Legacy Tier 1 Models in Production w/o Appropriate </a:t>
              </a:r>
              <a:r>
                <a:rPr lang="en-US" sz="1200" dirty="0" smtClean="0">
                  <a:solidFill>
                    <a:schemeClr val="accent1"/>
                  </a:solidFill>
                </a:rPr>
                <a:t>Approval</a:t>
              </a:r>
              <a:endParaRPr lang="en-US" sz="1200" dirty="0">
                <a:solidFill>
                  <a:schemeClr val="accent1"/>
                </a:solidFill>
              </a:endParaRPr>
            </a:p>
          </p:txBody>
        </p:sp>
        <p:sp>
          <p:nvSpPr>
            <p:cNvPr id="20" name="Oval 19"/>
            <p:cNvSpPr/>
            <p:nvPr/>
          </p:nvSpPr>
          <p:spPr bwMode="auto">
            <a:xfrm>
              <a:off x="403281" y="164517"/>
              <a:ext cx="189008" cy="189008"/>
            </a:xfrm>
            <a:prstGeom prst="ellipse">
              <a:avLst/>
            </a:prstGeom>
            <a:solidFill>
              <a:schemeClr val="accent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lang="en-US" b="1" dirty="0" smtClean="0">
                  <a:solidFill>
                    <a:schemeClr val="bg1"/>
                  </a:solidFill>
                  <a:ea typeface="ＭＳ Ｐゴシック" pitchFamily="-112" charset="-128"/>
                  <a:cs typeface="ＭＳ Ｐゴシック" pitchFamily="-112" charset="-128"/>
                </a:rPr>
                <a:t>9</a:t>
              </a:r>
              <a:endParaRPr kumimoji="0" lang="en-US" b="1" i="0" u="none" strike="noStrike" cap="none" normalizeH="0" baseline="0" dirty="0">
                <a:ln>
                  <a:noFill/>
                </a:ln>
                <a:solidFill>
                  <a:schemeClr val="bg1"/>
                </a:solidFill>
                <a:effectLst/>
                <a:latin typeface="Arial" charset="0"/>
                <a:ea typeface="ＭＳ Ｐゴシック" pitchFamily="-112" charset="-128"/>
                <a:cs typeface="ＭＳ Ｐゴシック" pitchFamily="-112" charset="-128"/>
              </a:endParaRPr>
            </a:p>
          </p:txBody>
        </p:sp>
      </p:grpSp>
      <p:sp>
        <p:nvSpPr>
          <p:cNvPr id="15" name="Footnote"/>
          <p:cNvSpPr/>
          <p:nvPr/>
        </p:nvSpPr>
        <p:spPr bwMode="auto">
          <a:xfrm>
            <a:off x="1889851" y="6351865"/>
            <a:ext cx="6814003"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spAutoFit/>
          </a:bodyPr>
          <a:lstStyle/>
          <a:p>
            <a:pPr algn="l">
              <a:lnSpc>
                <a:spcPct val="100000"/>
              </a:lnSpc>
              <a:spcBef>
                <a:spcPts val="0"/>
              </a:spcBef>
              <a:spcAft>
                <a:spcPts val="0"/>
              </a:spcAft>
            </a:pPr>
            <a:r>
              <a:rPr lang="en-US" sz="800" dirty="0">
                <a:latin typeface="Arial" panose="020B0604020202020204" pitchFamily="34" charset="0"/>
                <a:cs typeface="Arial" panose="020B0604020202020204" pitchFamily="34" charset="0"/>
                <a:sym typeface="Arial"/>
              </a:rPr>
              <a:t>Source: </a:t>
            </a:r>
            <a:r>
              <a:rPr lang="en-US" sz="800" dirty="0" smtClean="0">
                <a:latin typeface="Arial" panose="020B0604020202020204" pitchFamily="34" charset="0"/>
                <a:cs typeface="Arial" panose="020B0604020202020204" pitchFamily="34" charset="0"/>
                <a:sym typeface="Arial"/>
              </a:rPr>
              <a:t>SHUSA RAS monthly reports (July 2015 – March 2016)</a:t>
            </a:r>
            <a:endParaRPr lang="en-US" sz="800" dirty="0">
              <a:latin typeface="Arial" panose="020B0604020202020204" pitchFamily="34" charset="0"/>
              <a:cs typeface="Arial" panose="020B0604020202020204" pitchFamily="34" charset="0"/>
              <a:sym typeface="Arial"/>
            </a:endParaRPr>
          </a:p>
        </p:txBody>
      </p:sp>
    </p:spTree>
    <p:extLst>
      <p:ext uri="{BB962C8B-B14F-4D97-AF65-F5344CB8AC3E}">
        <p14:creationId xmlns:p14="http://schemas.microsoft.com/office/powerpoint/2010/main" val="2242055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GB" dirty="0" smtClean="0">
                <a:solidFill>
                  <a:srgbClr val="FF0000"/>
                </a:solidFill>
              </a:rPr>
              <a:t>10.</a:t>
            </a:r>
            <a:r>
              <a:rPr lang="en-GB" dirty="0" smtClean="0"/>
              <a:t> Compliance and reputational risk</a:t>
            </a:r>
            <a:endParaRPr lang="en-GB" b="0" dirty="0"/>
          </a:p>
        </p:txBody>
      </p:sp>
    </p:spTree>
    <p:extLst>
      <p:ext uri="{BB962C8B-B14F-4D97-AF65-F5344CB8AC3E}">
        <p14:creationId xmlns:p14="http://schemas.microsoft.com/office/powerpoint/2010/main" val="42865751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23"/>
          <p:cNvSpPr txBox="1"/>
          <p:nvPr/>
        </p:nvSpPr>
        <p:spPr>
          <a:xfrm>
            <a:off x="1966867" y="1110099"/>
            <a:ext cx="2044149" cy="211468"/>
          </a:xfrm>
          <a:prstGeom prst="rect">
            <a:avLst/>
          </a:prstGeom>
          <a:noFill/>
        </p:spPr>
        <p:txBody>
          <a:bodyPr wrap="none" rtlCol="0">
            <a:spAutoFit/>
          </a:bodyPr>
          <a:lstStyle/>
          <a:p>
            <a:pPr eaLnBrk="1" hangingPunct="1">
              <a:lnSpc>
                <a:spcPct val="86000"/>
              </a:lnSpc>
            </a:pPr>
            <a:r>
              <a:rPr lang="en-US" sz="900" dirty="0" smtClean="0">
                <a:solidFill>
                  <a:srgbClr val="000000"/>
                </a:solidFill>
                <a:ea typeface="ＭＳ Ｐゴシック"/>
              </a:rPr>
              <a:t>* </a:t>
            </a:r>
            <a:r>
              <a:rPr lang="en-US" sz="900" dirty="0">
                <a:solidFill>
                  <a:srgbClr val="000000"/>
                </a:solidFill>
                <a:ea typeface="ＭＳ Ｐゴシック"/>
              </a:rPr>
              <a:t>R</a:t>
            </a:r>
            <a:r>
              <a:rPr lang="en-US" sz="900" dirty="0" smtClean="0">
                <a:solidFill>
                  <a:srgbClr val="000000"/>
                </a:solidFill>
                <a:ea typeface="ＭＳ Ｐゴシック"/>
              </a:rPr>
              <a:t>eported in Santander Group RAS</a:t>
            </a:r>
            <a:endParaRPr lang="en-US" sz="900" dirty="0">
              <a:solidFill>
                <a:srgbClr val="000000"/>
              </a:solidFill>
              <a:ea typeface="ＭＳ Ｐゴシック"/>
            </a:endParaRPr>
          </a:p>
        </p:txBody>
      </p:sp>
      <p:sp>
        <p:nvSpPr>
          <p:cNvPr id="25" name="TextBox 24"/>
          <p:cNvSpPr txBox="1"/>
          <p:nvPr/>
        </p:nvSpPr>
        <p:spPr>
          <a:xfrm>
            <a:off x="366713" y="1110099"/>
            <a:ext cx="639147" cy="211468"/>
          </a:xfrm>
          <a:prstGeom prst="rect">
            <a:avLst/>
          </a:prstGeom>
          <a:noFill/>
        </p:spPr>
        <p:txBody>
          <a:bodyPr wrap="square" rtlCol="0">
            <a:spAutoFit/>
          </a:bodyPr>
          <a:lstStyle/>
          <a:p>
            <a:r>
              <a:rPr lang="en-GB" sz="900" b="1" dirty="0" smtClean="0"/>
              <a:t>Legend</a:t>
            </a:r>
            <a:endParaRPr lang="en-GB" sz="900" b="1" dirty="0"/>
          </a:p>
        </p:txBody>
      </p:sp>
      <p:sp>
        <p:nvSpPr>
          <p:cNvPr id="26" name="TextBox 25"/>
          <p:cNvSpPr txBox="1"/>
          <p:nvPr/>
        </p:nvSpPr>
        <p:spPr>
          <a:xfrm>
            <a:off x="1054194" y="1110099"/>
            <a:ext cx="864339" cy="211468"/>
          </a:xfrm>
          <a:prstGeom prst="rect">
            <a:avLst/>
          </a:prstGeom>
          <a:noFill/>
        </p:spPr>
        <p:txBody>
          <a:bodyPr wrap="none" rtlCol="0">
            <a:spAutoFit/>
          </a:bodyPr>
          <a:lstStyle/>
          <a:p>
            <a:pPr eaLnBrk="1" hangingPunct="1">
              <a:lnSpc>
                <a:spcPct val="86000"/>
              </a:lnSpc>
            </a:pPr>
            <a:r>
              <a:rPr lang="en-US" sz="900" b="1" i="1" dirty="0" smtClean="0">
                <a:solidFill>
                  <a:srgbClr val="008AB3"/>
                </a:solidFill>
                <a:ea typeface="ＭＳ Ｐゴシック"/>
              </a:rPr>
              <a:t>New metrics</a:t>
            </a:r>
          </a:p>
        </p:txBody>
      </p:sp>
      <p:sp>
        <p:nvSpPr>
          <p:cNvPr id="19" name="Content Placeholder 1"/>
          <p:cNvSpPr>
            <a:spLocks noGrp="1"/>
          </p:cNvSpPr>
          <p:nvPr>
            <p:ph sz="quarter" idx="11"/>
          </p:nvPr>
        </p:nvSpPr>
        <p:spPr/>
        <p:txBody>
          <a:bodyPr/>
          <a:lstStyle/>
          <a:p>
            <a:r>
              <a:rPr lang="en-US" dirty="0" smtClean="0"/>
              <a:t>Limit overview: </a:t>
            </a:r>
            <a:r>
              <a:rPr lang="en-US" b="0" dirty="0"/>
              <a:t>Compliance and Reputational risk</a:t>
            </a:r>
            <a:endParaRPr lang="en-GB" dirty="0"/>
          </a:p>
        </p:txBody>
      </p:sp>
      <p:graphicFrame>
        <p:nvGraphicFramePr>
          <p:cNvPr id="17" name="Table 16"/>
          <p:cNvGraphicFramePr>
            <a:graphicFrameLocks noGrp="1"/>
          </p:cNvGraphicFramePr>
          <p:nvPr>
            <p:extLst>
              <p:ext uri="{D42A27DB-BD31-4B8C-83A1-F6EECF244321}">
                <p14:modId xmlns:p14="http://schemas.microsoft.com/office/powerpoint/2010/main" val="1415505100"/>
              </p:ext>
            </p:extLst>
          </p:nvPr>
        </p:nvGraphicFramePr>
        <p:xfrm>
          <a:off x="365760" y="1463040"/>
          <a:ext cx="8898757" cy="2142744"/>
        </p:xfrm>
        <a:graphic>
          <a:graphicData uri="http://schemas.openxmlformats.org/drawingml/2006/table">
            <a:tbl>
              <a:tblPr firstRow="1" bandRow="1">
                <a:tableStyleId>{2D5ABB26-0587-4C30-8999-92F81FD0307C}</a:tableStyleId>
              </a:tblPr>
              <a:tblGrid>
                <a:gridCol w="1063806"/>
                <a:gridCol w="1676400"/>
                <a:gridCol w="721360"/>
                <a:gridCol w="747286"/>
                <a:gridCol w="747286"/>
                <a:gridCol w="747286"/>
                <a:gridCol w="747286"/>
                <a:gridCol w="747286"/>
                <a:gridCol w="1700761"/>
              </a:tblGrid>
              <a:tr h="0">
                <a:tc rowSpan="2">
                  <a:txBody>
                    <a:bodyPr/>
                    <a:lstStyle/>
                    <a:p>
                      <a:pPr marL="0" marR="0" indent="0" algn="l" defTabSz="457200" rtl="0" eaLnBrk="1" fontAlgn="auto" latinLnBrk="0" hangingPunct="1">
                        <a:lnSpc>
                          <a:spcPct val="100000"/>
                        </a:lnSpc>
                        <a:spcBef>
                          <a:spcPts val="200"/>
                        </a:spcBef>
                        <a:spcAft>
                          <a:spcPts val="200"/>
                        </a:spcAft>
                        <a:buClrTx/>
                        <a:buSzTx/>
                        <a:buFontTx/>
                        <a:buNone/>
                        <a:tabLst/>
                        <a:defRPr/>
                      </a:pPr>
                      <a:r>
                        <a:rPr lang="en-GB" sz="1000" b="1" dirty="0" smtClean="0">
                          <a:solidFill>
                            <a:srgbClr val="FF0000"/>
                          </a:solidFill>
                          <a:latin typeface="Arial" panose="020B0604020202020204" pitchFamily="34" charset="0"/>
                          <a:cs typeface="Arial" panose="020B0604020202020204" pitchFamily="34" charset="0"/>
                        </a:rPr>
                        <a:t>Risk type</a:t>
                      </a:r>
                    </a:p>
                  </a:txBody>
                  <a:tcPr marL="36576" marR="36576" marT="36576" marB="36576"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2">
                  <a:txBody>
                    <a:bodyPr/>
                    <a:lstStyle/>
                    <a:p>
                      <a:pPr>
                        <a:lnSpc>
                          <a:spcPct val="100000"/>
                        </a:lnSpc>
                        <a:spcBef>
                          <a:spcPts val="200"/>
                        </a:spcBef>
                        <a:spcAft>
                          <a:spcPts val="200"/>
                        </a:spcAft>
                      </a:pPr>
                      <a:r>
                        <a:rPr lang="en-GB" sz="1000" b="1" dirty="0" smtClean="0">
                          <a:solidFill>
                            <a:srgbClr val="FF0000"/>
                          </a:solidFill>
                          <a:latin typeface="Arial" panose="020B0604020202020204" pitchFamily="34" charset="0"/>
                          <a:cs typeface="Arial" panose="020B0604020202020204" pitchFamily="34" charset="0"/>
                        </a:rPr>
                        <a:t>Metric</a:t>
                      </a:r>
                      <a:endParaRPr lang="en-GB" sz="1000" b="1" dirty="0">
                        <a:solidFill>
                          <a:srgbClr val="FF0000"/>
                        </a:solidFill>
                        <a:latin typeface="Arial" panose="020B0604020202020204" pitchFamily="34" charset="0"/>
                        <a:cs typeface="Arial" panose="020B0604020202020204" pitchFamily="34" charset="0"/>
                      </a:endParaRPr>
                    </a:p>
                  </a:txBody>
                  <a:tcPr marL="36576" marR="36576" marT="36576" marB="36576"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2">
                  <a:txBody>
                    <a:bodyPr/>
                    <a:lstStyle/>
                    <a:p>
                      <a:pPr>
                        <a:lnSpc>
                          <a:spcPct val="100000"/>
                        </a:lnSpc>
                        <a:spcBef>
                          <a:spcPts val="200"/>
                        </a:spcBef>
                        <a:spcAft>
                          <a:spcPts val="200"/>
                        </a:spcAft>
                      </a:pPr>
                      <a:r>
                        <a:rPr lang="en-GB" sz="1000" b="1" dirty="0" smtClean="0">
                          <a:solidFill>
                            <a:srgbClr val="FF0000"/>
                          </a:solidFill>
                          <a:latin typeface="Arial" panose="020B0604020202020204" pitchFamily="34" charset="0"/>
                          <a:cs typeface="Arial" panose="020B0604020202020204" pitchFamily="34" charset="0"/>
                        </a:rPr>
                        <a:t>Entity</a:t>
                      </a:r>
                      <a:endParaRPr lang="en-GB" sz="1000" b="1" dirty="0">
                        <a:solidFill>
                          <a:srgbClr val="FF0000"/>
                        </a:solidFill>
                        <a:latin typeface="Arial" panose="020B0604020202020204" pitchFamily="34" charset="0"/>
                        <a:cs typeface="Arial" panose="020B0604020202020204" pitchFamily="34" charset="0"/>
                      </a:endParaRPr>
                    </a:p>
                  </a:txBody>
                  <a:tcPr marL="36576" marR="36576" marT="36576" marB="36576"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rowSpan="2">
                  <a:txBody>
                    <a:bodyPr/>
                    <a:lstStyle/>
                    <a:p>
                      <a:pPr algn="ctr">
                        <a:lnSpc>
                          <a:spcPct val="100000"/>
                        </a:lnSpc>
                        <a:spcBef>
                          <a:spcPts val="200"/>
                        </a:spcBef>
                        <a:spcAft>
                          <a:spcPts val="200"/>
                        </a:spcAft>
                      </a:pPr>
                      <a:r>
                        <a:rPr lang="en-GB" sz="1000" b="1" dirty="0" smtClean="0">
                          <a:solidFill>
                            <a:schemeClr val="tx1"/>
                          </a:solidFill>
                          <a:latin typeface="Arial" panose="020B0604020202020204" pitchFamily="34" charset="0"/>
                          <a:cs typeface="Arial" panose="020B0604020202020204" pitchFamily="34" charset="0"/>
                        </a:rPr>
                        <a:t>Mar 16</a:t>
                      </a:r>
                      <a:endParaRPr lang="en-GB" sz="1000" b="1" dirty="0">
                        <a:solidFill>
                          <a:schemeClr val="tx1"/>
                        </a:solidFill>
                        <a:latin typeface="Arial" panose="020B0604020202020204" pitchFamily="34" charset="0"/>
                        <a:cs typeface="Arial" panose="020B0604020202020204" pitchFamily="34" charset="0"/>
                      </a:endParaRPr>
                    </a:p>
                  </a:txBody>
                  <a:tcPr marL="36576" marR="36576" marT="36576" marB="36576"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gridSpan="2">
                  <a:txBody>
                    <a:bodyPr/>
                    <a:lstStyle/>
                    <a:p>
                      <a:pPr algn="ctr">
                        <a:lnSpc>
                          <a:spcPct val="100000"/>
                        </a:lnSpc>
                        <a:spcBef>
                          <a:spcPts val="200"/>
                        </a:spcBef>
                        <a:spcAft>
                          <a:spcPts val="200"/>
                        </a:spcAft>
                      </a:pPr>
                      <a:r>
                        <a:rPr lang="en-GB" sz="1000" b="1" dirty="0" smtClean="0">
                          <a:solidFill>
                            <a:schemeClr val="tx1"/>
                          </a:solidFill>
                          <a:latin typeface="Arial" panose="020B0604020202020204" pitchFamily="34" charset="0"/>
                          <a:cs typeface="Arial" panose="020B0604020202020204" pitchFamily="34" charset="0"/>
                        </a:rPr>
                        <a:t>Amber trigger</a:t>
                      </a:r>
                      <a:endParaRPr lang="en-GB" sz="1000" b="1" dirty="0">
                        <a:solidFill>
                          <a:schemeClr val="tx1"/>
                        </a:solidFill>
                        <a:latin typeface="Arial" panose="020B0604020202020204" pitchFamily="34" charset="0"/>
                        <a:cs typeface="Arial" panose="020B0604020202020204" pitchFamily="34" charset="0"/>
                      </a:endParaRPr>
                    </a:p>
                  </a:txBody>
                  <a:tcPr marL="36576" marR="36576" marT="36576" marB="36576"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hMerge="1">
                  <a:txBody>
                    <a:bodyPr/>
                    <a:lstStyle/>
                    <a:p>
                      <a:endParaRPr lang="en-GB" sz="1000" b="1" dirty="0">
                        <a:solidFill>
                          <a:schemeClr val="tx1"/>
                        </a:solidFill>
                        <a:latin typeface="Arial" panose="020B0604020202020204" pitchFamily="34" charset="0"/>
                        <a:cs typeface="Arial" panose="020B0604020202020204" pitchFamily="34" charset="0"/>
                      </a:endParaRPr>
                    </a:p>
                  </a:txBody>
                  <a:tcPr marL="45720" marR="45720">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solidFill>
                      <a:schemeClr val="bg1">
                        <a:lumMod val="85000"/>
                      </a:schemeClr>
                    </a:solidFill>
                  </a:tcPr>
                </a:tc>
                <a:tc gridSpan="2">
                  <a:txBody>
                    <a:bodyPr/>
                    <a:lstStyle/>
                    <a:p>
                      <a:pPr algn="ctr">
                        <a:lnSpc>
                          <a:spcPct val="100000"/>
                        </a:lnSpc>
                        <a:spcBef>
                          <a:spcPts val="200"/>
                        </a:spcBef>
                        <a:spcAft>
                          <a:spcPts val="200"/>
                        </a:spcAft>
                      </a:pPr>
                      <a:r>
                        <a:rPr lang="en-GB" sz="1000" b="1" dirty="0" smtClean="0">
                          <a:solidFill>
                            <a:schemeClr val="bg1"/>
                          </a:solidFill>
                          <a:latin typeface="Arial" panose="020B0604020202020204" pitchFamily="34" charset="0"/>
                          <a:cs typeface="Arial" panose="020B0604020202020204" pitchFamily="34" charset="0"/>
                        </a:rPr>
                        <a:t>Red</a:t>
                      </a:r>
                      <a:r>
                        <a:rPr lang="en-GB" sz="1000" b="1" baseline="0" dirty="0" smtClean="0">
                          <a:solidFill>
                            <a:schemeClr val="bg1"/>
                          </a:solidFill>
                          <a:latin typeface="Arial" panose="020B0604020202020204" pitchFamily="34" charset="0"/>
                          <a:cs typeface="Arial" panose="020B0604020202020204" pitchFamily="34" charset="0"/>
                        </a:rPr>
                        <a:t> limits</a:t>
                      </a:r>
                      <a:endParaRPr lang="en-GB" sz="1000" b="1" dirty="0">
                        <a:solidFill>
                          <a:schemeClr val="bg1"/>
                        </a:solidFill>
                        <a:latin typeface="Arial" panose="020B0604020202020204" pitchFamily="34" charset="0"/>
                        <a:cs typeface="Arial" panose="020B0604020202020204" pitchFamily="34" charset="0"/>
                      </a:endParaRPr>
                    </a:p>
                  </a:txBody>
                  <a:tcPr marL="36576" marR="36576" marT="36576" marB="36576"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hMerge="1">
                  <a:txBody>
                    <a:bodyPr/>
                    <a:lstStyle/>
                    <a:p>
                      <a:endParaRPr lang="en-GB" sz="1000" b="1" dirty="0">
                        <a:solidFill>
                          <a:schemeClr val="tx1"/>
                        </a:solidFill>
                        <a:latin typeface="Arial" panose="020B0604020202020204" pitchFamily="34" charset="0"/>
                        <a:cs typeface="Arial" panose="020B0604020202020204" pitchFamily="34" charset="0"/>
                      </a:endParaRPr>
                    </a:p>
                  </a:txBody>
                  <a:tcPr marL="45720" marR="45720">
                    <a:lnL w="19050" cap="flat" cmpd="sng" algn="ctr">
                      <a:noFill/>
                      <a:prstDash val="solid"/>
                      <a:round/>
                      <a:headEnd type="none" w="med" len="med"/>
                      <a:tailEnd type="none" w="med" len="med"/>
                    </a:lnL>
                    <a:lnR w="19050" cap="flat" cmpd="sng" algn="ctr">
                      <a:noFill/>
                      <a:prstDash val="sysDash"/>
                      <a:round/>
                      <a:headEnd type="none" w="med" len="med"/>
                      <a:tailEnd type="none" w="med" len="med"/>
                    </a:lnR>
                    <a:lnT w="1905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solidFill>
                      <a:schemeClr val="bg1">
                        <a:lumMod val="85000"/>
                      </a:schemeClr>
                    </a:solidFill>
                  </a:tcPr>
                </a:tc>
                <a:tc rowSpan="2">
                  <a:txBody>
                    <a:bodyPr/>
                    <a:lstStyle/>
                    <a:p>
                      <a:pPr marL="0" marR="0" indent="0" algn="l" defTabSz="457200" rtl="0" eaLnBrk="1" fontAlgn="auto" latinLnBrk="0" hangingPunct="1">
                        <a:lnSpc>
                          <a:spcPct val="100000"/>
                        </a:lnSpc>
                        <a:spcBef>
                          <a:spcPts val="200"/>
                        </a:spcBef>
                        <a:spcAft>
                          <a:spcPts val="200"/>
                        </a:spcAft>
                        <a:buClrTx/>
                        <a:buSzTx/>
                        <a:buFontTx/>
                        <a:buNone/>
                        <a:tabLst/>
                        <a:defRPr/>
                      </a:pPr>
                      <a:r>
                        <a:rPr lang="en-GB" sz="1000" b="1" dirty="0" smtClean="0">
                          <a:solidFill>
                            <a:srgbClr val="FF0000"/>
                          </a:solidFill>
                          <a:latin typeface="Arial" panose="020B0604020202020204" pitchFamily="34" charset="0"/>
                          <a:cs typeface="Arial" panose="020B0604020202020204" pitchFamily="34" charset="0"/>
                        </a:rPr>
                        <a:t>Justification</a:t>
                      </a:r>
                      <a:r>
                        <a:rPr lang="en-GB" sz="1000" b="1" baseline="0" dirty="0" smtClean="0">
                          <a:solidFill>
                            <a:srgbClr val="FF0000"/>
                          </a:solidFill>
                          <a:latin typeface="Arial" panose="020B0604020202020204" pitchFamily="34" charset="0"/>
                          <a:cs typeface="Arial" panose="020B0604020202020204" pitchFamily="34" charset="0"/>
                        </a:rPr>
                        <a:t> for changes</a:t>
                      </a:r>
                      <a:endParaRPr lang="en-GB" sz="1000" b="1" dirty="0" smtClean="0">
                        <a:solidFill>
                          <a:srgbClr val="FF0000"/>
                        </a:solidFill>
                        <a:latin typeface="Arial" panose="020B0604020202020204" pitchFamily="34" charset="0"/>
                        <a:cs typeface="Arial" panose="020B0604020202020204" pitchFamily="34" charset="0"/>
                      </a:endParaRPr>
                    </a:p>
                  </a:txBody>
                  <a:tcPr marL="36576" marR="36576" marT="36576" marB="36576"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0">
                <a:tc vMerge="1">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GB" sz="1000" b="1" dirty="0" smtClean="0">
                        <a:solidFill>
                          <a:srgbClr val="FF0000"/>
                        </a:solidFill>
                        <a:latin typeface="Arial" panose="020B0604020202020204" pitchFamily="34" charset="0"/>
                        <a:cs typeface="Arial" panose="020B0604020202020204" pitchFamily="34" charset="0"/>
                      </a:endParaRPr>
                    </a:p>
                  </a:txBody>
                  <a:tcPr marL="45720" marR="45720">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solidFill>
                      <a:schemeClr val="bg1"/>
                    </a:solidFill>
                  </a:tcPr>
                </a:tc>
                <a:tc vMerge="1">
                  <a:txBody>
                    <a:bodyPr/>
                    <a:lstStyle/>
                    <a:p>
                      <a:endParaRPr lang="en-GB" sz="1000" b="1" dirty="0">
                        <a:solidFill>
                          <a:srgbClr val="FF0000"/>
                        </a:solidFill>
                        <a:latin typeface="Arial" panose="020B0604020202020204" pitchFamily="34" charset="0"/>
                        <a:cs typeface="Arial" panose="020B0604020202020204" pitchFamily="34" charset="0"/>
                      </a:endParaRPr>
                    </a:p>
                  </a:txBody>
                  <a:tcPr marL="45720" marR="45720">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solidFill>
                      <a:schemeClr val="bg1"/>
                    </a:solidFill>
                  </a:tcPr>
                </a:tc>
                <a:tc vMerge="1">
                  <a:txBody>
                    <a:bodyPr/>
                    <a:lstStyle/>
                    <a:p>
                      <a:endParaRPr lang="en-GB" sz="1000" b="1" dirty="0">
                        <a:solidFill>
                          <a:srgbClr val="FF0000"/>
                        </a:solidFill>
                        <a:latin typeface="Arial" panose="020B0604020202020204" pitchFamily="34" charset="0"/>
                        <a:cs typeface="Arial" panose="020B0604020202020204" pitchFamily="34" charset="0"/>
                      </a:endParaRPr>
                    </a:p>
                  </a:txBody>
                  <a:tcPr marL="45720" marR="45720">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tcPr>
                </a:tc>
                <a:tc vMerge="1">
                  <a:txBody>
                    <a:bodyPr/>
                    <a:lstStyle/>
                    <a:p>
                      <a:pPr algn="ctr"/>
                      <a:endParaRPr lang="en-GB" sz="1100" b="1" dirty="0">
                        <a:solidFill>
                          <a:schemeClr val="tx1"/>
                        </a:solidFill>
                        <a:latin typeface="Arial" panose="020B0604020202020204" pitchFamily="34" charset="0"/>
                        <a:cs typeface="Arial" panose="020B0604020202020204" pitchFamily="34" charset="0"/>
                      </a:endParaRPr>
                    </a:p>
                  </a:txBody>
                  <a:tcPr marL="48014" marR="48014">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solidFill>
                      <a:srgbClr val="FFC000"/>
                    </a:solidFill>
                  </a:tcPr>
                </a:tc>
                <a:tc>
                  <a:txBody>
                    <a:bodyPr/>
                    <a:lstStyle/>
                    <a:p>
                      <a:pPr algn="ctr">
                        <a:lnSpc>
                          <a:spcPct val="100000"/>
                        </a:lnSpc>
                        <a:spcBef>
                          <a:spcPts val="200"/>
                        </a:spcBef>
                        <a:spcAft>
                          <a:spcPts val="200"/>
                        </a:spcAft>
                      </a:pPr>
                      <a:r>
                        <a:rPr lang="en-GB" sz="1000" b="1" dirty="0" smtClean="0">
                          <a:solidFill>
                            <a:schemeClr val="tx1"/>
                          </a:solidFill>
                          <a:latin typeface="Arial" panose="020B0604020202020204" pitchFamily="34" charset="0"/>
                          <a:cs typeface="Arial" panose="020B0604020202020204" pitchFamily="34" charset="0"/>
                        </a:rPr>
                        <a:t>2016</a:t>
                      </a:r>
                      <a:endParaRPr lang="en-GB" sz="1000" b="1" dirty="0">
                        <a:solidFill>
                          <a:schemeClr val="tx1"/>
                        </a:solidFill>
                        <a:latin typeface="Arial" panose="020B0604020202020204" pitchFamily="34" charset="0"/>
                        <a:cs typeface="Arial" panose="020B0604020202020204" pitchFamily="34" charset="0"/>
                      </a:endParaRPr>
                    </a:p>
                  </a:txBody>
                  <a:tcPr marL="36576" marR="36576" marT="36576" marB="36576"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algn="ctr">
                        <a:lnSpc>
                          <a:spcPct val="100000"/>
                        </a:lnSpc>
                        <a:spcBef>
                          <a:spcPts val="200"/>
                        </a:spcBef>
                        <a:spcAft>
                          <a:spcPts val="200"/>
                        </a:spcAft>
                      </a:pPr>
                      <a:r>
                        <a:rPr lang="en-GB" sz="1000" b="1" dirty="0" smtClean="0">
                          <a:solidFill>
                            <a:schemeClr val="tx1"/>
                          </a:solidFill>
                          <a:latin typeface="Arial" panose="020B0604020202020204" pitchFamily="34" charset="0"/>
                          <a:cs typeface="Arial" panose="020B0604020202020204" pitchFamily="34" charset="0"/>
                        </a:rPr>
                        <a:t>2015</a:t>
                      </a:r>
                      <a:endParaRPr lang="en-GB" sz="1000" b="1" dirty="0">
                        <a:solidFill>
                          <a:schemeClr val="tx1"/>
                        </a:solidFill>
                        <a:latin typeface="Arial" panose="020B0604020202020204" pitchFamily="34" charset="0"/>
                        <a:cs typeface="Arial" panose="020B0604020202020204" pitchFamily="34" charset="0"/>
                      </a:endParaRPr>
                    </a:p>
                  </a:txBody>
                  <a:tcPr marL="36576" marR="36576" marT="36576" marB="36576"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lnSpc>
                          <a:spcPct val="100000"/>
                        </a:lnSpc>
                        <a:spcBef>
                          <a:spcPts val="200"/>
                        </a:spcBef>
                        <a:spcAft>
                          <a:spcPts val="200"/>
                        </a:spcAft>
                      </a:pPr>
                      <a:r>
                        <a:rPr lang="en-GB" sz="1000" b="1" dirty="0" smtClean="0">
                          <a:solidFill>
                            <a:schemeClr val="bg1"/>
                          </a:solidFill>
                          <a:latin typeface="Arial" panose="020B0604020202020204" pitchFamily="34" charset="0"/>
                          <a:cs typeface="Arial" panose="020B0604020202020204" pitchFamily="34" charset="0"/>
                        </a:rPr>
                        <a:t>2016</a:t>
                      </a:r>
                      <a:endParaRPr lang="en-GB" sz="1000" b="1" dirty="0">
                        <a:solidFill>
                          <a:schemeClr val="bg1"/>
                        </a:solidFill>
                        <a:latin typeface="Arial" panose="020B0604020202020204" pitchFamily="34" charset="0"/>
                        <a:cs typeface="Arial" panose="020B0604020202020204" pitchFamily="34" charset="0"/>
                      </a:endParaRPr>
                    </a:p>
                  </a:txBody>
                  <a:tcPr marL="36576" marR="36576" marT="36576" marB="36576"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algn="ctr">
                        <a:lnSpc>
                          <a:spcPct val="100000"/>
                        </a:lnSpc>
                        <a:spcBef>
                          <a:spcPts val="200"/>
                        </a:spcBef>
                        <a:spcAft>
                          <a:spcPts val="200"/>
                        </a:spcAft>
                      </a:pPr>
                      <a:r>
                        <a:rPr lang="en-GB" sz="1000" b="1" dirty="0" smtClean="0">
                          <a:solidFill>
                            <a:schemeClr val="tx1"/>
                          </a:solidFill>
                          <a:latin typeface="Arial" panose="020B0604020202020204" pitchFamily="34" charset="0"/>
                          <a:cs typeface="Arial" panose="020B0604020202020204" pitchFamily="34" charset="0"/>
                        </a:rPr>
                        <a:t>2015</a:t>
                      </a:r>
                      <a:endParaRPr lang="en-GB" sz="1000" b="1" dirty="0">
                        <a:solidFill>
                          <a:schemeClr val="tx1"/>
                        </a:solidFill>
                        <a:latin typeface="Arial" panose="020B0604020202020204" pitchFamily="34" charset="0"/>
                        <a:cs typeface="Arial" panose="020B0604020202020204" pitchFamily="34" charset="0"/>
                      </a:endParaRPr>
                    </a:p>
                  </a:txBody>
                  <a:tcPr marL="36576" marR="36576" marT="36576" marB="36576" anchor="ctr">
                    <a:lnL w="19050" cap="flat" cmpd="sng" algn="ctr">
                      <a:noFill/>
                      <a:prstDash val="solid"/>
                      <a:round/>
                      <a:headEnd type="none" w="med" len="med"/>
                      <a:tailEnd type="none" w="med" len="med"/>
                    </a:lnL>
                    <a:lnR w="19050" cap="flat" cmpd="sng" algn="ctr">
                      <a:noFill/>
                      <a:prstDash val="sysDash"/>
                      <a:round/>
                      <a:headEnd type="none" w="med" len="med"/>
                      <a:tailEnd type="none" w="med" len="med"/>
                    </a:lnR>
                    <a:lnT w="12700" cap="flat" cmpd="sng" algn="ctr">
                      <a:solidFill>
                        <a:schemeClr val="accent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vMerge="1">
                  <a:txBody>
                    <a:bodyPr/>
                    <a:lstStyle/>
                    <a:p>
                      <a:pPr algn="ctr">
                        <a:lnSpc>
                          <a:spcPct val="100000"/>
                        </a:lnSpc>
                        <a:spcBef>
                          <a:spcPts val="200"/>
                        </a:spcBef>
                        <a:spcAft>
                          <a:spcPts val="200"/>
                        </a:spcAft>
                      </a:pPr>
                      <a:endParaRPr lang="en-GB" sz="1050" b="1" dirty="0">
                        <a:solidFill>
                          <a:schemeClr val="tx1"/>
                        </a:solidFill>
                        <a:latin typeface="Arial" panose="020B0604020202020204" pitchFamily="34" charset="0"/>
                        <a:cs typeface="Arial" panose="020B0604020202020204" pitchFamily="34" charset="0"/>
                      </a:endParaRPr>
                    </a:p>
                  </a:txBody>
                  <a:tcPr marL="36576" marR="36576" marT="36576" marB="36576">
                    <a:lnL w="19050" cap="flat" cmpd="sng" algn="ctr">
                      <a:noFill/>
                      <a:prstDash val="solid"/>
                      <a:round/>
                      <a:headEnd type="none" w="med" len="med"/>
                      <a:tailEnd type="none" w="med" len="med"/>
                    </a:lnL>
                    <a:lnR w="19050" cap="flat" cmpd="sng" algn="ctr">
                      <a:noFill/>
                      <a:prstDash val="sysDash"/>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548640">
                <a:tc rowSpan="3">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000" b="1" dirty="0" smtClean="0">
                          <a:solidFill>
                            <a:schemeClr val="tx1"/>
                          </a:solidFill>
                          <a:latin typeface="Arial" panose="020B0604020202020204" pitchFamily="34" charset="0"/>
                          <a:cs typeface="Arial" panose="020B0604020202020204" pitchFamily="34" charset="0"/>
                        </a:rPr>
                        <a:t>Compliance &amp;</a:t>
                      </a:r>
                      <a:r>
                        <a:rPr lang="en-US" sz="1000" b="1" baseline="0" dirty="0" smtClean="0">
                          <a:solidFill>
                            <a:schemeClr val="tx1"/>
                          </a:solidFill>
                          <a:latin typeface="Arial" panose="020B0604020202020204" pitchFamily="34" charset="0"/>
                          <a:cs typeface="Arial" panose="020B0604020202020204" pitchFamily="34" charset="0"/>
                        </a:rPr>
                        <a:t> Reputational</a:t>
                      </a:r>
                      <a:r>
                        <a:rPr lang="en-US" sz="1000" b="1" dirty="0" smtClean="0">
                          <a:solidFill>
                            <a:schemeClr val="tx1"/>
                          </a:solidFill>
                          <a:latin typeface="Arial" panose="020B0604020202020204" pitchFamily="34" charset="0"/>
                          <a:cs typeface="Arial" panose="020B0604020202020204" pitchFamily="34" charset="0"/>
                        </a:rPr>
                        <a:t> risk</a:t>
                      </a:r>
                    </a:p>
                  </a:txBody>
                  <a:tcPr marL="0" marR="48014">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1" indent="0" algn="l" defTabSz="457200" rtl="0" eaLnBrk="1" fontAlgn="auto" latinLnBrk="0" hangingPunct="1">
                        <a:lnSpc>
                          <a:spcPct val="100000"/>
                        </a:lnSpc>
                        <a:spcBef>
                          <a:spcPts val="0"/>
                        </a:spcBef>
                        <a:spcAft>
                          <a:spcPts val="0"/>
                        </a:spcAft>
                        <a:buClr>
                          <a:schemeClr val="tx1"/>
                        </a:buClr>
                        <a:buSzTx/>
                        <a:buFontTx/>
                        <a:buNone/>
                        <a:tabLst/>
                        <a:defRPr/>
                      </a:pPr>
                      <a:r>
                        <a:rPr lang="en-US" sz="1100" u="none" strike="noStrike" dirty="0" smtClean="0">
                          <a:effectLst/>
                          <a:latin typeface="Arial" panose="020B0604020202020204" pitchFamily="34" charset="0"/>
                          <a:cs typeface="Arial" panose="020B0604020202020204" pitchFamily="34" charset="0"/>
                        </a:rPr>
                        <a:t>Open MRIAs </a:t>
                      </a:r>
                      <a:r>
                        <a:rPr lang="en-US" sz="1100" b="0" i="0" kern="1200" baseline="0" dirty="0" smtClean="0">
                          <a:solidFill>
                            <a:schemeClr val="tx1"/>
                          </a:solidFill>
                          <a:latin typeface="Arial" panose="020B0604020202020204" pitchFamily="34" charset="0"/>
                          <a:ea typeface="+mn-ea"/>
                          <a:cs typeface="Arial" panose="020B0604020202020204" pitchFamily="34" charset="0"/>
                        </a:rPr>
                        <a:t>and other equivalent matters (OCC Enforcement Actions)</a:t>
                      </a:r>
                      <a:endParaRPr lang="en-US" sz="1100" u="none" strike="noStrike" dirty="0" smtClean="0">
                        <a:effectLst/>
                        <a:latin typeface="Arial" panose="020B0604020202020204" pitchFamily="34" charset="0"/>
                        <a:cs typeface="Arial" panose="020B0604020202020204" pitchFamily="34" charset="0"/>
                      </a:endParaRPr>
                    </a:p>
                  </a:txBody>
                  <a:tcPr marL="45720" marR="45720">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2"/>
                      </a:solidFill>
                      <a:prstDash val="solid"/>
                      <a:round/>
                      <a:headEnd type="none" w="med" len="med"/>
                      <a:tailEnd type="none" w="med" len="med"/>
                    </a:lnT>
                    <a:lnB w="12700" cap="flat" cmpd="sng" algn="ctr">
                      <a:solidFill>
                        <a:schemeClr val="bg1">
                          <a:lumMod val="5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nSpc>
                          <a:spcPts val="1000"/>
                        </a:lnSpc>
                      </a:pPr>
                      <a:r>
                        <a:rPr lang="en-US" sz="1000" b="0" dirty="0" smtClean="0">
                          <a:latin typeface="Arial" panose="020B0604020202020204" pitchFamily="34" charset="0"/>
                          <a:cs typeface="Arial" panose="020B0604020202020204" pitchFamily="34" charset="0"/>
                        </a:rPr>
                        <a:t>SBNA</a:t>
                      </a:r>
                      <a:endParaRPr lang="en-US" sz="1000" b="0" dirty="0">
                        <a:latin typeface="Arial" panose="020B0604020202020204" pitchFamily="34" charset="0"/>
                        <a:cs typeface="Arial" panose="020B0604020202020204" pitchFamily="34" charset="0"/>
                      </a:endParaRPr>
                    </a:p>
                  </a:txBody>
                  <a:tcPr marL="48014" marR="48014"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2"/>
                      </a:solidFill>
                      <a:prstDash val="solid"/>
                      <a:round/>
                      <a:headEnd type="none" w="med" len="med"/>
                      <a:tailEnd type="none" w="med" len="med"/>
                    </a:lnT>
                    <a:lnB w="12700" cap="flat" cmpd="sng" algn="ctr">
                      <a:solidFill>
                        <a:schemeClr val="bg1">
                          <a:lumMod val="50000"/>
                        </a:schemeClr>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1000"/>
                        </a:lnSpc>
                      </a:pPr>
                      <a:r>
                        <a:rPr lang="en-US" sz="1000" dirty="0" smtClean="0">
                          <a:latin typeface="Arial" panose="020B0604020202020204" pitchFamily="34" charset="0"/>
                          <a:cs typeface="Arial" panose="020B0604020202020204" pitchFamily="34" charset="0"/>
                        </a:rPr>
                        <a:t>3</a:t>
                      </a:r>
                    </a:p>
                  </a:txBody>
                  <a:tcPr marL="48014" marR="48014"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2"/>
                      </a:solidFill>
                      <a:prstDash val="solid"/>
                      <a:round/>
                      <a:headEnd type="none" w="med" len="med"/>
                      <a:tailEnd type="none" w="med" len="med"/>
                    </a:lnT>
                    <a:lnB w="12700" cap="flat" cmpd="sng" algn="ctr">
                      <a:solidFill>
                        <a:schemeClr val="bg1">
                          <a:lumMod val="50000"/>
                        </a:schemeClr>
                      </a:solidFill>
                      <a:prstDash val="sysDash"/>
                      <a:round/>
                      <a:headEnd type="none" w="med" len="med"/>
                      <a:tailEnd type="none" w="med" len="med"/>
                    </a:lnB>
                    <a:lnTlToBr w="12700" cmpd="sng">
                      <a:noFill/>
                      <a:prstDash val="solid"/>
                    </a:lnTlToBr>
                    <a:lnBlToTr w="12700" cmpd="sng">
                      <a:noFill/>
                      <a:prstDash val="solid"/>
                    </a:lnBlToTr>
                    <a:solidFill>
                      <a:srgbClr val="FFCCCC"/>
                    </a:solidFill>
                  </a:tcPr>
                </a:tc>
                <a:tc>
                  <a:txBody>
                    <a:bodyPr/>
                    <a:lstStyle/>
                    <a:p>
                      <a:pPr algn="ctr">
                        <a:lnSpc>
                          <a:spcPct val="100000"/>
                        </a:lnSpc>
                      </a:pPr>
                      <a:r>
                        <a:rPr lang="en-US" sz="1000" dirty="0" smtClean="0">
                          <a:latin typeface="Arial" panose="020B0604020202020204" pitchFamily="34" charset="0"/>
                          <a:cs typeface="Arial" panose="020B0604020202020204" pitchFamily="34" charset="0"/>
                        </a:rPr>
                        <a:t>N/A</a:t>
                      </a:r>
                      <a:endParaRPr lang="en-US" sz="1000" dirty="0">
                        <a:latin typeface="Arial" panose="020B0604020202020204" pitchFamily="34" charset="0"/>
                        <a:cs typeface="Arial" panose="020B0604020202020204" pitchFamily="34" charset="0"/>
                      </a:endParaRPr>
                    </a:p>
                  </a:txBody>
                  <a:tcPr marL="48014" marR="48014"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2"/>
                      </a:solidFill>
                      <a:prstDash val="solid"/>
                      <a:round/>
                      <a:headEnd type="none" w="med" len="med"/>
                      <a:tailEnd type="none" w="med" len="med"/>
                    </a:lnT>
                    <a:lnB w="12700" cap="flat" cmpd="sng" algn="ctr">
                      <a:solidFill>
                        <a:schemeClr val="bg1">
                          <a:lumMod val="50000"/>
                        </a:schemeClr>
                      </a:solidFill>
                      <a:prstDash val="sysDash"/>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a:lnSpc>
                          <a:spcPct val="100000"/>
                        </a:lnSpc>
                        <a:spcBef>
                          <a:spcPts val="200"/>
                        </a:spcBef>
                        <a:spcAft>
                          <a:spcPts val="200"/>
                        </a:spcAft>
                      </a:pPr>
                      <a:r>
                        <a:rPr lang="en-GB" sz="1000" b="0" dirty="0" smtClean="0">
                          <a:solidFill>
                            <a:sysClr val="windowText" lastClr="000000"/>
                          </a:solidFill>
                          <a:latin typeface="Arial" panose="020B0604020202020204" pitchFamily="34" charset="0"/>
                          <a:cs typeface="Arial" panose="020B0604020202020204" pitchFamily="34" charset="0"/>
                        </a:rPr>
                        <a:t>N/A</a:t>
                      </a:r>
                      <a:endParaRPr lang="en-GB" sz="1000" b="0" dirty="0">
                        <a:solidFill>
                          <a:sysClr val="windowText" lastClr="000000"/>
                        </a:solidFill>
                        <a:latin typeface="Arial" panose="020B0604020202020204" pitchFamily="34" charset="0"/>
                        <a:cs typeface="Arial" panose="020B0604020202020204" pitchFamily="34" charset="0"/>
                      </a:endParaRPr>
                    </a:p>
                  </a:txBody>
                  <a:tcPr marL="36576" marR="36576" marT="36576" marB="36576"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2"/>
                      </a:solidFill>
                      <a:prstDash val="solid"/>
                      <a:round/>
                      <a:headEnd type="none" w="med" len="med"/>
                      <a:tailEnd type="none" w="med" len="med"/>
                    </a:lnT>
                    <a:lnB w="12700" cap="flat" cmpd="sng" algn="ctr">
                      <a:solidFill>
                        <a:schemeClr val="bg1">
                          <a:lumMod val="50000"/>
                        </a:schemeClr>
                      </a:solidFill>
                      <a:prstDash val="sysDash"/>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lnSpc>
                          <a:spcPct val="100000"/>
                        </a:lnSpc>
                      </a:pPr>
                      <a:r>
                        <a:rPr lang="en-US" sz="1000" dirty="0" smtClean="0">
                          <a:latin typeface="Arial" panose="020B0604020202020204" pitchFamily="34" charset="0"/>
                          <a:cs typeface="Arial" panose="020B0604020202020204" pitchFamily="34" charset="0"/>
                        </a:rPr>
                        <a:t>&gt;0</a:t>
                      </a:r>
                      <a:endParaRPr lang="en-US" sz="1000" dirty="0">
                        <a:latin typeface="Arial" panose="020B0604020202020204" pitchFamily="34" charset="0"/>
                        <a:cs typeface="Arial" panose="020B0604020202020204" pitchFamily="34" charset="0"/>
                      </a:endParaRPr>
                    </a:p>
                  </a:txBody>
                  <a:tcPr marL="48014" marR="48014"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2"/>
                      </a:solidFill>
                      <a:prstDash val="solid"/>
                      <a:round/>
                      <a:headEnd type="none" w="med" len="med"/>
                      <a:tailEnd type="none" w="med" len="med"/>
                    </a:lnT>
                    <a:lnB w="12700" cap="flat" cmpd="sng" algn="ctr">
                      <a:solidFill>
                        <a:schemeClr val="bg1">
                          <a:lumMod val="50000"/>
                        </a:schemeClr>
                      </a:solidFill>
                      <a:prstDash val="sysDash"/>
                      <a:round/>
                      <a:headEnd type="none" w="med" len="med"/>
                      <a:tailEnd type="none" w="med" len="med"/>
                    </a:lnB>
                    <a:lnTlToBr w="12700" cmpd="sng">
                      <a:noFill/>
                      <a:prstDash val="solid"/>
                    </a:lnTlToBr>
                    <a:lnBlToTr w="12700" cmpd="sng">
                      <a:noFill/>
                      <a:prstDash val="solid"/>
                    </a:lnBlToTr>
                    <a:solidFill>
                      <a:srgbClr val="FFCCCC"/>
                    </a:solidFill>
                  </a:tcPr>
                </a:tc>
                <a:tc>
                  <a:txBody>
                    <a:bodyPr/>
                    <a:lstStyle/>
                    <a:p>
                      <a:pPr marL="0" marR="0" indent="0" algn="ctr" defTabSz="457200" rtl="0" eaLnBrk="1" fontAlgn="auto" latinLnBrk="0" hangingPunct="1">
                        <a:lnSpc>
                          <a:spcPct val="100000"/>
                        </a:lnSpc>
                        <a:spcBef>
                          <a:spcPts val="200"/>
                        </a:spcBef>
                        <a:spcAft>
                          <a:spcPts val="200"/>
                        </a:spcAft>
                        <a:buClrTx/>
                        <a:buSzTx/>
                        <a:buFontTx/>
                        <a:buNone/>
                        <a:tabLst/>
                        <a:defRPr/>
                      </a:pPr>
                      <a:r>
                        <a:rPr lang="en-GB" sz="1000" b="0" dirty="0" smtClean="0">
                          <a:solidFill>
                            <a:sysClr val="windowText" lastClr="000000"/>
                          </a:solidFill>
                          <a:latin typeface="Arial" panose="020B0604020202020204" pitchFamily="34" charset="0"/>
                          <a:cs typeface="Arial" panose="020B0604020202020204" pitchFamily="34" charset="0"/>
                        </a:rPr>
                        <a:t>&gt;0</a:t>
                      </a:r>
                    </a:p>
                  </a:txBody>
                  <a:tcPr marL="36576" marR="36576" marT="36576" marB="36576" anchor="ctr">
                    <a:lnL w="19050" cap="flat" cmpd="sng" algn="ctr">
                      <a:noFill/>
                      <a:prstDash val="solid"/>
                      <a:round/>
                      <a:headEnd type="none" w="med" len="med"/>
                      <a:tailEnd type="none" w="med" len="med"/>
                    </a:lnL>
                    <a:lnR w="19050" cap="flat" cmpd="sng" algn="ctr">
                      <a:noFill/>
                      <a:prstDash val="sysDash"/>
                      <a:round/>
                      <a:headEnd type="none" w="med" len="med"/>
                      <a:tailEnd type="none" w="med" len="med"/>
                    </a:lnR>
                    <a:lnT w="19050" cap="flat" cmpd="sng" algn="ctr">
                      <a:solidFill>
                        <a:schemeClr val="bg2"/>
                      </a:solidFill>
                      <a:prstDash val="solid"/>
                      <a:round/>
                      <a:headEnd type="none" w="med" len="med"/>
                      <a:tailEnd type="none" w="med" len="med"/>
                    </a:lnT>
                    <a:lnB w="12700" cap="flat" cmpd="sng" algn="ctr">
                      <a:solidFill>
                        <a:schemeClr val="bg1">
                          <a:lumMod val="50000"/>
                        </a:schemeClr>
                      </a:solidFill>
                      <a:prstDash val="sysDash"/>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indent="0" algn="l" defTabSz="457200" rtl="0" eaLnBrk="1" fontAlgn="auto" latinLnBrk="0" hangingPunct="1">
                        <a:lnSpc>
                          <a:spcPct val="100000"/>
                        </a:lnSpc>
                        <a:spcBef>
                          <a:spcPts val="200"/>
                        </a:spcBef>
                        <a:spcAft>
                          <a:spcPts val="200"/>
                        </a:spcAft>
                        <a:buClrTx/>
                        <a:buSzTx/>
                        <a:buFontTx/>
                        <a:buNone/>
                        <a:tabLst/>
                        <a:defRPr/>
                      </a:pPr>
                      <a:r>
                        <a:rPr lang="en-GB" sz="1000" b="0" dirty="0" smtClean="0">
                          <a:solidFill>
                            <a:schemeClr val="tx1"/>
                          </a:solidFill>
                          <a:latin typeface="Arial" panose="020B0604020202020204" pitchFamily="34" charset="0"/>
                          <a:cs typeface="Arial" panose="020B0604020202020204" pitchFamily="34" charset="0"/>
                        </a:rPr>
                        <a:t>No change from zero tolerance</a:t>
                      </a:r>
                      <a:r>
                        <a:rPr lang="en-GB" sz="1000" b="0" baseline="0" dirty="0" smtClean="0">
                          <a:solidFill>
                            <a:schemeClr val="tx1"/>
                          </a:solidFill>
                          <a:latin typeface="Arial" panose="020B0604020202020204" pitchFamily="34" charset="0"/>
                          <a:cs typeface="Arial" panose="020B0604020202020204" pitchFamily="34" charset="0"/>
                        </a:rPr>
                        <a:t> policy</a:t>
                      </a:r>
                      <a:endParaRPr lang="en-GB" sz="1000" b="0" dirty="0" smtClean="0">
                        <a:solidFill>
                          <a:schemeClr val="tx1"/>
                        </a:solidFill>
                        <a:latin typeface="Arial" panose="020B0604020202020204" pitchFamily="34" charset="0"/>
                        <a:cs typeface="Arial" panose="020B0604020202020204" pitchFamily="34" charset="0"/>
                      </a:endParaRPr>
                    </a:p>
                  </a:txBody>
                  <a:tcPr marL="36576" marR="36576" marT="36576" marB="36576" anchor="ctr">
                    <a:lnL w="19050" cap="flat" cmpd="sng" algn="ctr">
                      <a:noFill/>
                      <a:prstDash val="solid"/>
                      <a:round/>
                      <a:headEnd type="none" w="med" len="med"/>
                      <a:tailEnd type="none" w="med" len="med"/>
                    </a:lnL>
                    <a:lnR w="19050" cap="flat" cmpd="sng" algn="ctr">
                      <a:noFill/>
                      <a:prstDash val="sysDash"/>
                      <a:round/>
                      <a:headEnd type="none" w="med" len="med"/>
                      <a:tailEnd type="none" w="med" len="med"/>
                    </a:lnR>
                    <a:lnT w="19050" cap="flat" cmpd="sng" algn="ctr">
                      <a:solidFill>
                        <a:schemeClr val="bg2"/>
                      </a:solidFill>
                      <a:prstDash val="solid"/>
                      <a:round/>
                      <a:headEnd type="none" w="med" len="med"/>
                      <a:tailEnd type="none" w="med" len="med"/>
                    </a:lnT>
                    <a:lnB w="12700" cap="flat" cmpd="sng" algn="ctr">
                      <a:solidFill>
                        <a:schemeClr val="bg1">
                          <a:lumMod val="50000"/>
                        </a:schemeClr>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tr>
              <a:tr h="548640">
                <a:tc vMerge="1">
                  <a:txBody>
                    <a:bodyPr/>
                    <a:lstStyle/>
                    <a:p>
                      <a:endParaRPr lang="en-US"/>
                    </a:p>
                  </a:txBody>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1" indent="0" algn="l" defTabSz="457200" rtl="0" eaLnBrk="1" fontAlgn="auto" latinLnBrk="0" hangingPunct="1">
                        <a:lnSpc>
                          <a:spcPts val="1000"/>
                        </a:lnSpc>
                        <a:spcBef>
                          <a:spcPts val="0"/>
                        </a:spcBef>
                        <a:spcAft>
                          <a:spcPts val="0"/>
                        </a:spcAft>
                        <a:buClr>
                          <a:schemeClr val="tx1"/>
                        </a:buClr>
                        <a:buSzTx/>
                        <a:buFontTx/>
                        <a:buNone/>
                        <a:tabLst/>
                        <a:defRPr/>
                      </a:pPr>
                      <a:r>
                        <a:rPr lang="en-US" sz="1100" b="0" i="0" u="none" strike="noStrike" kern="1200" dirty="0" smtClean="0">
                          <a:solidFill>
                            <a:schemeClr val="tx1"/>
                          </a:solidFill>
                          <a:effectLst/>
                          <a:latin typeface="Arial" panose="020B0604020202020204" pitchFamily="34" charset="0"/>
                          <a:ea typeface="+mn-ea"/>
                          <a:cs typeface="Arial" panose="020B0604020202020204" pitchFamily="34" charset="0"/>
                        </a:rPr>
                        <a:t>Federal Regulator Complaints (CFPB)</a:t>
                      </a:r>
                    </a:p>
                  </a:txBody>
                  <a:tcPr marL="48014" marR="48014"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bg1">
                          <a:lumMod val="50000"/>
                        </a:schemeClr>
                      </a:solidFill>
                      <a:prstDash val="sysDash"/>
                      <a:round/>
                      <a:headEnd type="none" w="med" len="med"/>
                      <a:tailEnd type="none" w="med" len="med"/>
                    </a:lnT>
                    <a:lnB w="12700" cap="flat" cmpd="sng" algn="ctr">
                      <a:solidFill>
                        <a:schemeClr val="bg1">
                          <a:lumMod val="5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nSpc>
                          <a:spcPts val="1000"/>
                        </a:lnSpc>
                      </a:pPr>
                      <a:r>
                        <a:rPr lang="en-US" sz="1000" b="0" dirty="0" smtClean="0">
                          <a:latin typeface="Arial" panose="020B0604020202020204" pitchFamily="34" charset="0"/>
                          <a:cs typeface="Arial" panose="020B0604020202020204" pitchFamily="34" charset="0"/>
                        </a:rPr>
                        <a:t>SBNA</a:t>
                      </a:r>
                      <a:endParaRPr lang="en-US" sz="1000" b="0" dirty="0">
                        <a:latin typeface="Arial" panose="020B0604020202020204" pitchFamily="34" charset="0"/>
                        <a:cs typeface="Arial" panose="020B0604020202020204" pitchFamily="34" charset="0"/>
                      </a:endParaRPr>
                    </a:p>
                  </a:txBody>
                  <a:tcPr marL="48014" marR="48014"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bg1">
                          <a:lumMod val="50000"/>
                        </a:schemeClr>
                      </a:solidFill>
                      <a:prstDash val="sysDash"/>
                      <a:round/>
                      <a:headEnd type="none" w="med" len="med"/>
                      <a:tailEnd type="none" w="med" len="med"/>
                    </a:lnT>
                    <a:lnB w="12700" cap="flat" cmpd="sng" algn="ctr">
                      <a:solidFill>
                        <a:schemeClr val="bg1">
                          <a:lumMod val="50000"/>
                        </a:schemeClr>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1000"/>
                        </a:lnSpc>
                      </a:pPr>
                      <a:r>
                        <a:rPr lang="en-US" sz="1000" dirty="0" smtClean="0">
                          <a:latin typeface="Arial" panose="020B0604020202020204" pitchFamily="34" charset="0"/>
                          <a:cs typeface="Arial" panose="020B0604020202020204" pitchFamily="34" charset="0"/>
                        </a:rPr>
                        <a:t>30</a:t>
                      </a:r>
                    </a:p>
                  </a:txBody>
                  <a:tcPr marL="48014" marR="48014"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bg1">
                          <a:lumMod val="50000"/>
                        </a:schemeClr>
                      </a:solidFill>
                      <a:prstDash val="sysDash"/>
                      <a:round/>
                      <a:headEnd type="none" w="med" len="med"/>
                      <a:tailEnd type="none" w="med" len="med"/>
                    </a:lnT>
                    <a:lnB w="12700" cap="flat" cmpd="sng" algn="ctr">
                      <a:solidFill>
                        <a:schemeClr val="bg1">
                          <a:lumMod val="50000"/>
                        </a:schemeClr>
                      </a:solidFill>
                      <a:prstDash val="sysDash"/>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a:lnSpc>
                          <a:spcPct val="100000"/>
                        </a:lnSpc>
                      </a:pPr>
                      <a:r>
                        <a:rPr lang="en-US" sz="1000" dirty="0" smtClean="0">
                          <a:latin typeface="Arial" panose="020B0604020202020204" pitchFamily="34" charset="0"/>
                          <a:cs typeface="Arial" panose="020B0604020202020204" pitchFamily="34" charset="0"/>
                        </a:rPr>
                        <a:t>&gt;=35</a:t>
                      </a:r>
                      <a:endParaRPr lang="en-US" sz="1000" dirty="0">
                        <a:latin typeface="Arial" panose="020B0604020202020204" pitchFamily="34" charset="0"/>
                        <a:cs typeface="Arial" panose="020B0604020202020204" pitchFamily="34" charset="0"/>
                      </a:endParaRPr>
                    </a:p>
                  </a:txBody>
                  <a:tcPr marL="48014" marR="48014"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bg1">
                          <a:lumMod val="50000"/>
                        </a:schemeClr>
                      </a:solidFill>
                      <a:prstDash val="sysDash"/>
                      <a:round/>
                      <a:headEnd type="none" w="med" len="med"/>
                      <a:tailEnd type="none" w="med" len="med"/>
                    </a:lnT>
                    <a:lnB w="12700" cap="flat" cmpd="sng" algn="ctr">
                      <a:solidFill>
                        <a:schemeClr val="bg1">
                          <a:lumMod val="50000"/>
                        </a:schemeClr>
                      </a:solidFill>
                      <a:prstDash val="sysDash"/>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marL="0" marR="0" indent="0" algn="ctr" defTabSz="457200" rtl="0" eaLnBrk="1" fontAlgn="auto" latinLnBrk="0" hangingPunct="1">
                        <a:lnSpc>
                          <a:spcPct val="100000"/>
                        </a:lnSpc>
                        <a:spcBef>
                          <a:spcPts val="200"/>
                        </a:spcBef>
                        <a:spcAft>
                          <a:spcPts val="200"/>
                        </a:spcAft>
                        <a:buClrTx/>
                        <a:buSzTx/>
                        <a:buFontTx/>
                        <a:buNone/>
                        <a:tabLst/>
                        <a:defRPr/>
                      </a:pPr>
                      <a:r>
                        <a:rPr lang="en-US" sz="1000" dirty="0" smtClean="0">
                          <a:latin typeface="Arial" panose="020B0604020202020204" pitchFamily="34" charset="0"/>
                          <a:cs typeface="Arial" panose="020B0604020202020204" pitchFamily="34" charset="0"/>
                        </a:rPr>
                        <a:t>36</a:t>
                      </a:r>
                    </a:p>
                  </a:txBody>
                  <a:tcPr marL="36576" marR="36576" marT="36576" marB="36576"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bg1">
                          <a:lumMod val="50000"/>
                        </a:schemeClr>
                      </a:solidFill>
                      <a:prstDash val="sysDash"/>
                      <a:round/>
                      <a:headEnd type="none" w="med" len="med"/>
                      <a:tailEnd type="none" w="med" len="med"/>
                    </a:lnT>
                    <a:lnB w="12700" cap="flat" cmpd="sng" algn="ctr">
                      <a:solidFill>
                        <a:schemeClr val="bg1">
                          <a:lumMod val="50000"/>
                        </a:schemeClr>
                      </a:solidFill>
                      <a:prstDash val="sysDash"/>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000" dirty="0" smtClean="0">
                          <a:latin typeface="Arial" panose="020B0604020202020204" pitchFamily="34" charset="0"/>
                          <a:cs typeface="Arial" panose="020B0604020202020204" pitchFamily="34" charset="0"/>
                        </a:rPr>
                        <a:t>&gt;=40</a:t>
                      </a:r>
                    </a:p>
                  </a:txBody>
                  <a:tcPr marL="48014" marR="48014"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bg1">
                          <a:lumMod val="50000"/>
                        </a:schemeClr>
                      </a:solidFill>
                      <a:prstDash val="sysDash"/>
                      <a:round/>
                      <a:headEnd type="none" w="med" len="med"/>
                      <a:tailEnd type="none" w="med" len="med"/>
                    </a:lnT>
                    <a:lnB w="12700" cap="flat" cmpd="sng" algn="ctr">
                      <a:solidFill>
                        <a:schemeClr val="bg1">
                          <a:lumMod val="50000"/>
                        </a:schemeClr>
                      </a:solidFill>
                      <a:prstDash val="sysDash"/>
                      <a:round/>
                      <a:headEnd type="none" w="med" len="med"/>
                      <a:tailEnd type="none" w="med" len="med"/>
                    </a:lnB>
                    <a:lnTlToBr w="12700" cmpd="sng">
                      <a:noFill/>
                      <a:prstDash val="solid"/>
                    </a:lnTlToBr>
                    <a:lnBlToTr w="12700" cmpd="sng">
                      <a:noFill/>
                      <a:prstDash val="solid"/>
                    </a:lnBlToTr>
                    <a:solidFill>
                      <a:srgbClr val="FFCCCC"/>
                    </a:solidFill>
                  </a:tcPr>
                </a:tc>
                <a:tc>
                  <a:txBody>
                    <a:bodyPr/>
                    <a:lstStyle/>
                    <a:p>
                      <a:pPr marL="0" marR="0" indent="0" algn="ctr" defTabSz="457200" rtl="0" eaLnBrk="1" fontAlgn="auto" latinLnBrk="0" hangingPunct="1">
                        <a:lnSpc>
                          <a:spcPct val="100000"/>
                        </a:lnSpc>
                        <a:spcBef>
                          <a:spcPts val="200"/>
                        </a:spcBef>
                        <a:spcAft>
                          <a:spcPts val="200"/>
                        </a:spcAft>
                        <a:buClrTx/>
                        <a:buSzTx/>
                        <a:buFontTx/>
                        <a:buNone/>
                        <a:tabLst/>
                        <a:defRPr/>
                      </a:pPr>
                      <a:r>
                        <a:rPr lang="en-US" sz="1000" dirty="0" smtClean="0">
                          <a:latin typeface="Arial" panose="020B0604020202020204" pitchFamily="34" charset="0"/>
                          <a:cs typeface="Arial" panose="020B0604020202020204" pitchFamily="34" charset="0"/>
                        </a:rPr>
                        <a:t>41</a:t>
                      </a:r>
                    </a:p>
                  </a:txBody>
                  <a:tcPr marL="36576" marR="36576" marT="36576" marB="36576" anchor="ctr">
                    <a:lnL w="19050" cap="flat" cmpd="sng" algn="ctr">
                      <a:noFill/>
                      <a:prstDash val="solid"/>
                      <a:round/>
                      <a:headEnd type="none" w="med" len="med"/>
                      <a:tailEnd type="none" w="med" len="med"/>
                    </a:lnL>
                    <a:lnR w="19050" cap="flat" cmpd="sng" algn="ctr">
                      <a:noFill/>
                      <a:prstDash val="sysDash"/>
                      <a:round/>
                      <a:headEnd type="none" w="med" len="med"/>
                      <a:tailEnd type="none" w="med" len="med"/>
                    </a:lnR>
                    <a:lnT w="12700" cap="flat" cmpd="sng" algn="ctr">
                      <a:solidFill>
                        <a:schemeClr val="bg1">
                          <a:lumMod val="50000"/>
                        </a:schemeClr>
                      </a:solidFill>
                      <a:prstDash val="sysDash"/>
                      <a:round/>
                      <a:headEnd type="none" w="med" len="med"/>
                      <a:tailEnd type="none" w="med" len="med"/>
                    </a:lnT>
                    <a:lnB w="12700" cap="flat" cmpd="sng" algn="ctr">
                      <a:solidFill>
                        <a:schemeClr val="bg1">
                          <a:lumMod val="50000"/>
                        </a:schemeClr>
                      </a:solidFill>
                      <a:prstDash val="sysDash"/>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indent="0" algn="l" defTabSz="457200" rtl="0" eaLnBrk="1" fontAlgn="auto" latinLnBrk="0" hangingPunct="1">
                        <a:lnSpc>
                          <a:spcPct val="100000"/>
                        </a:lnSpc>
                        <a:spcBef>
                          <a:spcPts val="200"/>
                        </a:spcBef>
                        <a:spcAft>
                          <a:spcPts val="200"/>
                        </a:spcAft>
                        <a:buClrTx/>
                        <a:buSzTx/>
                        <a:buFontTx/>
                        <a:buNone/>
                        <a:tabLst/>
                        <a:defRPr/>
                      </a:pPr>
                      <a:r>
                        <a:rPr lang="en-GB" sz="1000" b="0" dirty="0" smtClean="0">
                          <a:solidFill>
                            <a:schemeClr val="tx1"/>
                          </a:solidFill>
                          <a:latin typeface="Arial" panose="020B0604020202020204" pitchFamily="34" charset="0"/>
                          <a:cs typeface="Arial" panose="020B0604020202020204" pitchFamily="34" charset="0"/>
                        </a:rPr>
                        <a:t>Updated limits based on recent historical</a:t>
                      </a:r>
                      <a:r>
                        <a:rPr lang="en-GB" sz="1000" b="0" baseline="0" dirty="0" smtClean="0">
                          <a:solidFill>
                            <a:schemeClr val="tx1"/>
                          </a:solidFill>
                          <a:latin typeface="Arial" panose="020B0604020202020204" pitchFamily="34" charset="0"/>
                          <a:cs typeface="Arial" panose="020B0604020202020204" pitchFamily="34" charset="0"/>
                        </a:rPr>
                        <a:t> trends</a:t>
                      </a:r>
                      <a:endParaRPr lang="en-GB" sz="1000" b="0" dirty="0" smtClean="0">
                        <a:solidFill>
                          <a:schemeClr val="tx1"/>
                        </a:solidFill>
                        <a:latin typeface="Arial" panose="020B0604020202020204" pitchFamily="34" charset="0"/>
                        <a:cs typeface="Arial" panose="020B0604020202020204" pitchFamily="34" charset="0"/>
                      </a:endParaRPr>
                    </a:p>
                  </a:txBody>
                  <a:tcPr marL="36576" marR="36576" marT="36576" marB="36576" anchor="ctr">
                    <a:lnL w="19050" cap="flat" cmpd="sng" algn="ctr">
                      <a:noFill/>
                      <a:prstDash val="solid"/>
                      <a:round/>
                      <a:headEnd type="none" w="med" len="med"/>
                      <a:tailEnd type="none" w="med" len="med"/>
                    </a:lnL>
                    <a:lnR w="19050" cap="flat" cmpd="sng" algn="ctr">
                      <a:noFill/>
                      <a:prstDash val="sysDash"/>
                      <a:round/>
                      <a:headEnd type="none" w="med" len="med"/>
                      <a:tailEnd type="none" w="med" len="med"/>
                    </a:lnR>
                    <a:lnT w="12700" cap="flat" cmpd="sng" algn="ctr">
                      <a:solidFill>
                        <a:schemeClr val="bg1">
                          <a:lumMod val="50000"/>
                        </a:schemeClr>
                      </a:solidFill>
                      <a:prstDash val="sysDash"/>
                      <a:round/>
                      <a:headEnd type="none" w="med" len="med"/>
                      <a:tailEnd type="none" w="med" len="med"/>
                    </a:lnT>
                    <a:lnB w="12700" cap="flat" cmpd="sng" algn="ctr">
                      <a:solidFill>
                        <a:schemeClr val="bg1">
                          <a:lumMod val="50000"/>
                        </a:schemeClr>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tr>
              <a:tr h="548640">
                <a:tc vMerge="1">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100" b="1" dirty="0" smtClean="0">
                        <a:solidFill>
                          <a:schemeClr val="tx1"/>
                        </a:solidFill>
                        <a:latin typeface="Arial" panose="020B0604020202020204" pitchFamily="34" charset="0"/>
                        <a:cs typeface="Arial" panose="020B0604020202020204" pitchFamily="34" charset="0"/>
                      </a:endParaRPr>
                    </a:p>
                  </a:txBody>
                  <a:tcPr marL="48014" marR="48014"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1" indent="0" algn="l" defTabSz="457200" rtl="0" eaLnBrk="1" fontAlgn="auto" latinLnBrk="0" hangingPunct="1">
                        <a:lnSpc>
                          <a:spcPts val="1000"/>
                        </a:lnSpc>
                        <a:spcBef>
                          <a:spcPts val="0"/>
                        </a:spcBef>
                        <a:spcAft>
                          <a:spcPts val="0"/>
                        </a:spcAft>
                        <a:buClr>
                          <a:schemeClr val="tx1"/>
                        </a:buClr>
                        <a:buSzTx/>
                        <a:buFont typeface="Arial" panose="020B0604020202020204" pitchFamily="34" charset="0"/>
                        <a:buNone/>
                        <a:tabLst/>
                        <a:defRPr/>
                      </a:pPr>
                      <a:r>
                        <a:rPr lang="en-US" sz="1000" b="1" i="1" u="none" strike="noStrike" dirty="0" smtClean="0">
                          <a:solidFill>
                            <a:srgbClr val="008AB3"/>
                          </a:solidFill>
                          <a:effectLst/>
                          <a:latin typeface="Arial" panose="020B0604020202020204" pitchFamily="34" charset="0"/>
                          <a:cs typeface="Arial" panose="020B0604020202020204" pitchFamily="34" charset="0"/>
                        </a:rPr>
                        <a:t>High risk customers as % of total customers</a:t>
                      </a:r>
                    </a:p>
                  </a:txBody>
                  <a:tcPr marL="48014" marR="48014"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bg1">
                          <a:lumMod val="50000"/>
                        </a:schemeClr>
                      </a:solidFill>
                      <a:prstDash val="sysDash"/>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nSpc>
                          <a:spcPts val="1000"/>
                        </a:lnSpc>
                      </a:pPr>
                      <a:r>
                        <a:rPr lang="en-US" sz="1000" b="0" dirty="0" smtClean="0">
                          <a:latin typeface="Arial" panose="020B0604020202020204" pitchFamily="34" charset="0"/>
                          <a:cs typeface="Arial" panose="020B0604020202020204" pitchFamily="34" charset="0"/>
                        </a:rPr>
                        <a:t>SBNA</a:t>
                      </a:r>
                      <a:endParaRPr lang="en-US" sz="1000" b="0" dirty="0">
                        <a:latin typeface="Arial" panose="020B0604020202020204" pitchFamily="34" charset="0"/>
                        <a:cs typeface="Arial" panose="020B0604020202020204" pitchFamily="34" charset="0"/>
                      </a:endParaRPr>
                    </a:p>
                  </a:txBody>
                  <a:tcPr marL="48014" marR="48014"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bg1">
                          <a:lumMod val="50000"/>
                        </a:schemeClr>
                      </a:solidFill>
                      <a:prstDash val="sysDash"/>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1000"/>
                        </a:lnSpc>
                      </a:pPr>
                      <a:r>
                        <a:rPr lang="en-US" sz="1000" dirty="0" smtClean="0">
                          <a:latin typeface="Arial" panose="020B0604020202020204" pitchFamily="34" charset="0"/>
                          <a:cs typeface="Arial" panose="020B0604020202020204" pitchFamily="34" charset="0"/>
                        </a:rPr>
                        <a:t>1.1%</a:t>
                      </a:r>
                    </a:p>
                  </a:txBody>
                  <a:tcPr marL="48014" marR="48014"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bg1">
                          <a:lumMod val="50000"/>
                        </a:schemeClr>
                      </a:solidFill>
                      <a:prstDash val="sysDash"/>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a:lnSpc>
                          <a:spcPct val="100000"/>
                        </a:lnSpc>
                      </a:pPr>
                      <a:r>
                        <a:rPr lang="en-US" sz="1000" b="0" i="0" u="none" strike="noStrike" dirty="0" smtClean="0">
                          <a:solidFill>
                            <a:srgbClr val="000000"/>
                          </a:solidFill>
                          <a:effectLst/>
                          <a:latin typeface="Arial"/>
                        </a:rPr>
                        <a:t>&gt;=</a:t>
                      </a:r>
                      <a:r>
                        <a:rPr lang="en-US" sz="1000" b="0" i="0" u="none" strike="noStrike" dirty="0" smtClean="0">
                          <a:solidFill>
                            <a:schemeClr val="tx1"/>
                          </a:solidFill>
                          <a:effectLst/>
                          <a:latin typeface="Arial" panose="020B0604020202020204" pitchFamily="34" charset="0"/>
                          <a:cs typeface="Arial" panose="020B0604020202020204" pitchFamily="34" charset="0"/>
                        </a:rPr>
                        <a:t>2.0</a:t>
                      </a:r>
                      <a:r>
                        <a:rPr lang="en-US" sz="1000" dirty="0" smtClean="0">
                          <a:latin typeface="Arial" panose="020B0604020202020204" pitchFamily="34" charset="0"/>
                          <a:cs typeface="Arial" panose="020B0604020202020204" pitchFamily="34" charset="0"/>
                        </a:rPr>
                        <a:t>%</a:t>
                      </a:r>
                      <a:endParaRPr lang="en-US" sz="1000" dirty="0">
                        <a:latin typeface="Arial" panose="020B0604020202020204" pitchFamily="34" charset="0"/>
                        <a:cs typeface="Arial" panose="020B0604020202020204" pitchFamily="34" charset="0"/>
                      </a:endParaRPr>
                    </a:p>
                  </a:txBody>
                  <a:tcPr marL="48014" marR="48014"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bg1">
                          <a:lumMod val="50000"/>
                        </a:schemeClr>
                      </a:solidFill>
                      <a:prstDash val="sysDash"/>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marL="0" marR="0" indent="0" algn="ctr" defTabSz="457200" rtl="0" eaLnBrk="1" fontAlgn="auto" latinLnBrk="0" hangingPunct="1">
                        <a:lnSpc>
                          <a:spcPts val="1000"/>
                        </a:lnSpc>
                        <a:spcBef>
                          <a:spcPts val="0"/>
                        </a:spcBef>
                        <a:spcAft>
                          <a:spcPts val="0"/>
                        </a:spcAft>
                        <a:buClrTx/>
                        <a:buSzTx/>
                        <a:buFontTx/>
                        <a:buNone/>
                        <a:tabLst/>
                        <a:defRPr/>
                      </a:pPr>
                      <a:r>
                        <a:rPr lang="en-US" sz="1000" dirty="0" smtClean="0">
                          <a:latin typeface="Arial" panose="020B0604020202020204" pitchFamily="34" charset="0"/>
                          <a:cs typeface="Arial" panose="020B0604020202020204" pitchFamily="34" charset="0"/>
                        </a:rPr>
                        <a:t>N/A</a:t>
                      </a:r>
                    </a:p>
                  </a:txBody>
                  <a:tcPr marL="45720" marR="4572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bg1">
                          <a:lumMod val="50000"/>
                        </a:schemeClr>
                      </a:solidFill>
                      <a:prstDash val="sysDash"/>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lnSpc>
                          <a:spcPct val="100000"/>
                        </a:lnSpc>
                      </a:pPr>
                      <a:r>
                        <a:rPr lang="en-US" sz="1000" b="0" i="0" u="none" strike="noStrike" dirty="0" smtClean="0">
                          <a:solidFill>
                            <a:srgbClr val="000000"/>
                          </a:solidFill>
                          <a:effectLst/>
                          <a:latin typeface="Arial"/>
                        </a:rPr>
                        <a:t>&gt;=</a:t>
                      </a:r>
                      <a:r>
                        <a:rPr lang="en-US" sz="1000" b="0" i="0" u="none" strike="noStrike" dirty="0" smtClean="0">
                          <a:solidFill>
                            <a:schemeClr val="tx1"/>
                          </a:solidFill>
                          <a:effectLst/>
                          <a:latin typeface="Arial" panose="020B0604020202020204" pitchFamily="34" charset="0"/>
                          <a:cs typeface="Arial" panose="020B0604020202020204" pitchFamily="34" charset="0"/>
                        </a:rPr>
                        <a:t>3</a:t>
                      </a:r>
                      <a:r>
                        <a:rPr lang="en-US" sz="1000" dirty="0" smtClean="0">
                          <a:latin typeface="Arial" panose="020B0604020202020204" pitchFamily="34" charset="0"/>
                          <a:cs typeface="Arial" panose="020B0604020202020204" pitchFamily="34" charset="0"/>
                        </a:rPr>
                        <a:t>.0%</a:t>
                      </a:r>
                      <a:endParaRPr lang="en-US" sz="1000" dirty="0">
                        <a:latin typeface="Arial" panose="020B0604020202020204" pitchFamily="34" charset="0"/>
                        <a:cs typeface="Arial" panose="020B0604020202020204" pitchFamily="34" charset="0"/>
                      </a:endParaRPr>
                    </a:p>
                  </a:txBody>
                  <a:tcPr marL="48014" marR="48014"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bg1">
                          <a:lumMod val="50000"/>
                        </a:schemeClr>
                      </a:solidFill>
                      <a:prstDash val="sysDash"/>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c>
                  <a:txBody>
                    <a:bodyPr/>
                    <a:lstStyle/>
                    <a:p>
                      <a:pPr marL="0" marR="0" indent="0" algn="ctr" defTabSz="457200" rtl="0" eaLnBrk="1" fontAlgn="auto" latinLnBrk="0" hangingPunct="1">
                        <a:lnSpc>
                          <a:spcPts val="1000"/>
                        </a:lnSpc>
                        <a:spcBef>
                          <a:spcPts val="0"/>
                        </a:spcBef>
                        <a:spcAft>
                          <a:spcPts val="0"/>
                        </a:spcAft>
                        <a:buClrTx/>
                        <a:buSzTx/>
                        <a:buFontTx/>
                        <a:buNone/>
                        <a:tabLst/>
                        <a:defRPr/>
                      </a:pPr>
                      <a:r>
                        <a:rPr lang="en-US" sz="1000" b="0" i="0" u="none" strike="noStrike" dirty="0" smtClean="0">
                          <a:solidFill>
                            <a:srgbClr val="000000"/>
                          </a:solidFill>
                          <a:effectLst/>
                          <a:latin typeface="Arial"/>
                        </a:rPr>
                        <a:t>N/A</a:t>
                      </a:r>
                      <a:endParaRPr lang="en-US" sz="1000" dirty="0" smtClean="0">
                        <a:latin typeface="Arial" panose="020B0604020202020204" pitchFamily="34" charset="0"/>
                        <a:cs typeface="Arial" panose="020B0604020202020204" pitchFamily="34" charset="0"/>
                      </a:endParaRPr>
                    </a:p>
                  </a:txBody>
                  <a:tcPr marL="45720" marR="45720" anchor="ctr">
                    <a:lnL w="19050" cap="flat" cmpd="sng" algn="ctr">
                      <a:noFill/>
                      <a:prstDash val="solid"/>
                      <a:round/>
                      <a:headEnd type="none" w="med" len="med"/>
                      <a:tailEnd type="none" w="med" len="med"/>
                    </a:lnL>
                    <a:lnR w="19050" cap="flat" cmpd="sng" algn="ctr">
                      <a:noFill/>
                      <a:prstDash val="sysDash"/>
                      <a:round/>
                      <a:headEnd type="none" w="med" len="med"/>
                      <a:tailEnd type="none" w="med" len="med"/>
                    </a:lnR>
                    <a:lnT w="12700" cap="flat" cmpd="sng" algn="ctr">
                      <a:solidFill>
                        <a:schemeClr val="bg1">
                          <a:lumMod val="50000"/>
                        </a:schemeClr>
                      </a:solidFill>
                      <a:prstDash val="sysDash"/>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indent="0" algn="l" defTabSz="457200" rtl="0" eaLnBrk="1" fontAlgn="auto" latinLnBrk="0" hangingPunct="1">
                        <a:lnSpc>
                          <a:spcPct val="100000"/>
                        </a:lnSpc>
                        <a:spcBef>
                          <a:spcPts val="200"/>
                        </a:spcBef>
                        <a:spcAft>
                          <a:spcPts val="200"/>
                        </a:spcAft>
                        <a:buClrTx/>
                        <a:buSzTx/>
                        <a:buFontTx/>
                        <a:buNone/>
                        <a:tabLst/>
                        <a:defRPr/>
                      </a:pPr>
                      <a:r>
                        <a:rPr lang="en-GB" sz="1000" b="0" dirty="0" smtClean="0">
                          <a:solidFill>
                            <a:schemeClr val="tx1"/>
                          </a:solidFill>
                          <a:latin typeface="Arial" panose="020B0604020202020204" pitchFamily="34" charset="0"/>
                          <a:cs typeface="Arial" panose="020B0604020202020204" pitchFamily="34" charset="0"/>
                        </a:rPr>
                        <a:t>New </a:t>
                      </a:r>
                      <a:r>
                        <a:rPr lang="en-GB" sz="1000" b="0" baseline="0" dirty="0" smtClean="0">
                          <a:solidFill>
                            <a:schemeClr val="tx1"/>
                          </a:solidFill>
                          <a:latin typeface="Arial" panose="020B0604020202020204" pitchFamily="34" charset="0"/>
                          <a:cs typeface="Arial" panose="020B0604020202020204" pitchFamily="34" charset="0"/>
                        </a:rPr>
                        <a:t>metric requested by Board</a:t>
                      </a:r>
                      <a:endParaRPr lang="en-GB" sz="1000" b="0" dirty="0" smtClean="0">
                        <a:solidFill>
                          <a:schemeClr val="tx1"/>
                        </a:solidFill>
                        <a:latin typeface="Arial" panose="020B0604020202020204" pitchFamily="34" charset="0"/>
                        <a:cs typeface="Arial" panose="020B0604020202020204" pitchFamily="34" charset="0"/>
                      </a:endParaRPr>
                    </a:p>
                  </a:txBody>
                  <a:tcPr marL="36576" marR="36576" marT="36576" marB="36576" anchor="ctr">
                    <a:lnL w="19050" cap="flat" cmpd="sng" algn="ctr">
                      <a:noFill/>
                      <a:prstDash val="solid"/>
                      <a:round/>
                      <a:headEnd type="none" w="med" len="med"/>
                      <a:tailEnd type="none" w="med" len="med"/>
                    </a:lnL>
                    <a:lnR w="19050" cap="flat" cmpd="sng" algn="ctr">
                      <a:noFill/>
                      <a:prstDash val="sysDash"/>
                      <a:round/>
                      <a:headEnd type="none" w="med" len="med"/>
                      <a:tailEnd type="none" w="med" len="med"/>
                    </a:lnR>
                    <a:lnT w="12700" cap="flat" cmpd="sng" algn="ctr">
                      <a:solidFill>
                        <a:schemeClr val="bg1">
                          <a:lumMod val="50000"/>
                        </a:schemeClr>
                      </a:solidFill>
                      <a:prstDash val="sysDash"/>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bl>
          </a:graphicData>
        </a:graphic>
      </p:graphicFrame>
      <p:grpSp>
        <p:nvGrpSpPr>
          <p:cNvPr id="13" name="Group 12"/>
          <p:cNvGrpSpPr/>
          <p:nvPr/>
        </p:nvGrpSpPr>
        <p:grpSpPr>
          <a:xfrm>
            <a:off x="443921" y="72184"/>
            <a:ext cx="2799275" cy="189008"/>
            <a:chOff x="403281" y="164517"/>
            <a:chExt cx="2799275" cy="189008"/>
          </a:xfrm>
        </p:grpSpPr>
        <p:sp>
          <p:nvSpPr>
            <p:cNvPr id="16" name="Text Box 75"/>
            <p:cNvSpPr txBox="1">
              <a:spLocks noChangeArrowheads="1"/>
            </p:cNvSpPr>
            <p:nvPr/>
          </p:nvSpPr>
          <p:spPr bwMode="gray">
            <a:xfrm>
              <a:off x="636148" y="166688"/>
              <a:ext cx="2566408" cy="184666"/>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none" lIns="0" tIns="0" rIns="0" bIns="0">
              <a:noAutofit/>
            </a:bodyPr>
            <a:lstStyle/>
            <a:p>
              <a:pPr algn="l">
                <a:lnSpc>
                  <a:spcPct val="100000"/>
                </a:lnSpc>
              </a:pPr>
              <a:r>
                <a:rPr lang="en-US" sz="1200" dirty="0" smtClean="0">
                  <a:solidFill>
                    <a:schemeClr val="accent1"/>
                  </a:solidFill>
                </a:rPr>
                <a:t>Compliance &amp; reputational risk: Limit overview</a:t>
              </a:r>
              <a:endParaRPr lang="en-US" sz="1200" dirty="0">
                <a:solidFill>
                  <a:schemeClr val="accent1"/>
                </a:solidFill>
              </a:endParaRPr>
            </a:p>
          </p:txBody>
        </p:sp>
        <p:sp>
          <p:nvSpPr>
            <p:cNvPr id="18" name="Oval 17"/>
            <p:cNvSpPr/>
            <p:nvPr/>
          </p:nvSpPr>
          <p:spPr bwMode="auto">
            <a:xfrm>
              <a:off x="403281" y="164517"/>
              <a:ext cx="189008" cy="189008"/>
            </a:xfrm>
            <a:prstGeom prst="ellipse">
              <a:avLst/>
            </a:prstGeom>
            <a:solidFill>
              <a:schemeClr val="accent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lang="en-US" b="1" dirty="0" smtClean="0">
                  <a:solidFill>
                    <a:schemeClr val="bg1"/>
                  </a:solidFill>
                  <a:ea typeface="ＭＳ Ｐゴシック" pitchFamily="-112" charset="-128"/>
                  <a:cs typeface="ＭＳ Ｐゴシック" pitchFamily="-112" charset="-128"/>
                </a:rPr>
                <a:t>10</a:t>
              </a:r>
              <a:endParaRPr kumimoji="0" lang="en-US" b="1" i="0" u="none" strike="noStrike" cap="none" normalizeH="0" baseline="0" dirty="0">
                <a:ln>
                  <a:noFill/>
                </a:ln>
                <a:solidFill>
                  <a:schemeClr val="bg1"/>
                </a:solidFill>
                <a:effectLst/>
                <a:latin typeface="Arial" charset="0"/>
                <a:ea typeface="ＭＳ Ｐゴシック" pitchFamily="-112" charset="-128"/>
                <a:cs typeface="ＭＳ Ｐゴシック" pitchFamily="-112" charset="-128"/>
              </a:endParaRPr>
            </a:p>
          </p:txBody>
        </p:sp>
      </p:grpSp>
    </p:spTree>
    <p:extLst>
      <p:ext uri="{BB962C8B-B14F-4D97-AF65-F5344CB8AC3E}">
        <p14:creationId xmlns:p14="http://schemas.microsoft.com/office/powerpoint/2010/main" val="4460654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66744" y="523407"/>
            <a:ext cx="9336044" cy="357021"/>
          </a:xfrm>
          <a:prstGeom prst="rect">
            <a:avLst/>
          </a:prstGeom>
          <a:noFill/>
        </p:spPr>
        <p:txBody>
          <a:bodyPr wrap="square" rtlCol="0">
            <a:spAutoFit/>
          </a:bodyPr>
          <a:lstStyle/>
          <a:p>
            <a:pPr algn="l"/>
            <a:r>
              <a:rPr lang="en-US" sz="2000" b="1" dirty="0"/>
              <a:t>Metric selection: </a:t>
            </a:r>
            <a:r>
              <a:rPr lang="en-US" sz="2000" dirty="0" smtClean="0"/>
              <a:t>Compliance and </a:t>
            </a:r>
            <a:r>
              <a:rPr lang="en-US" sz="2000" dirty="0"/>
              <a:t>reputational risk metrics</a:t>
            </a:r>
          </a:p>
        </p:txBody>
      </p:sp>
      <p:graphicFrame>
        <p:nvGraphicFramePr>
          <p:cNvPr id="3" name="Content Placeholder 12"/>
          <p:cNvGraphicFramePr>
            <a:graphicFrameLocks/>
          </p:cNvGraphicFramePr>
          <p:nvPr>
            <p:extLst>
              <p:ext uri="{D42A27DB-BD31-4B8C-83A1-F6EECF244321}">
                <p14:modId xmlns:p14="http://schemas.microsoft.com/office/powerpoint/2010/main" val="3590186008"/>
              </p:ext>
            </p:extLst>
          </p:nvPr>
        </p:nvGraphicFramePr>
        <p:xfrm>
          <a:off x="360998" y="1465580"/>
          <a:ext cx="8886190" cy="3642360"/>
        </p:xfrm>
        <a:graphic>
          <a:graphicData uri="http://schemas.openxmlformats.org/drawingml/2006/table">
            <a:tbl>
              <a:tblPr firstRow="1" bandRow="1">
                <a:tableStyleId>{839DD9DD-9E6C-4910-8AC0-68ADFF6A6AFC}</a:tableStyleId>
              </a:tblPr>
              <a:tblGrid>
                <a:gridCol w="2092580"/>
                <a:gridCol w="1555603"/>
                <a:gridCol w="5238007"/>
              </a:tblGrid>
              <a:tr h="159448">
                <a:tc>
                  <a:txBody>
                    <a:bodyPr/>
                    <a:lstStyle/>
                    <a:p>
                      <a:pPr algn="l"/>
                      <a:r>
                        <a:rPr lang="en-US" sz="1100" b="1" dirty="0" smtClean="0">
                          <a:solidFill>
                            <a:srgbClr val="FF0000"/>
                          </a:solidFill>
                          <a:latin typeface="Arial" panose="020B0604020202020204" pitchFamily="34" charset="0"/>
                          <a:cs typeface="Arial" panose="020B0604020202020204" pitchFamily="34" charset="0"/>
                        </a:rPr>
                        <a:t>Metrics included in the RAS</a:t>
                      </a:r>
                    </a:p>
                  </a:txBody>
                  <a:tcPr marL="45720" marR="4572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100" b="1" dirty="0" smtClean="0">
                          <a:solidFill>
                            <a:srgbClr val="FF0000"/>
                          </a:solidFill>
                          <a:latin typeface="Arial" panose="020B0604020202020204" pitchFamily="34" charset="0"/>
                          <a:cs typeface="Arial" panose="020B0604020202020204" pitchFamily="34" charset="0"/>
                        </a:rPr>
                        <a:t>Entity</a:t>
                      </a:r>
                      <a:r>
                        <a:rPr lang="en-US" sz="1100" b="1" baseline="0" dirty="0" smtClean="0">
                          <a:solidFill>
                            <a:srgbClr val="FF0000"/>
                          </a:solidFill>
                          <a:latin typeface="Arial" panose="020B0604020202020204" pitchFamily="34" charset="0"/>
                          <a:cs typeface="Arial" panose="020B0604020202020204" pitchFamily="34" charset="0"/>
                        </a:rPr>
                        <a:t>/portfolio</a:t>
                      </a:r>
                      <a:endParaRPr lang="en-US" sz="1100" b="1" dirty="0" smtClean="0">
                        <a:solidFill>
                          <a:srgbClr val="FF0000"/>
                        </a:solidFill>
                        <a:latin typeface="Arial" panose="020B0604020202020204" pitchFamily="34" charset="0"/>
                        <a:cs typeface="Arial" panose="020B0604020202020204" pitchFamily="34" charset="0"/>
                      </a:endParaRPr>
                    </a:p>
                  </a:txBody>
                  <a:tcPr marL="45720" marR="4572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100" b="1" dirty="0" smtClean="0">
                          <a:solidFill>
                            <a:srgbClr val="FF0000"/>
                          </a:solidFill>
                          <a:latin typeface="Arial" panose="020B0604020202020204" pitchFamily="34" charset="0"/>
                          <a:cs typeface="Arial" panose="020B0604020202020204" pitchFamily="34" charset="0"/>
                        </a:rPr>
                        <a:t>Rationale/commentary</a:t>
                      </a:r>
                      <a:endParaRPr lang="en-US" sz="1100" b="1" dirty="0">
                        <a:solidFill>
                          <a:srgbClr val="FF0000"/>
                        </a:solidFill>
                        <a:latin typeface="Arial" panose="020B0604020202020204" pitchFamily="34" charset="0"/>
                        <a:cs typeface="Arial" panose="020B0604020202020204" pitchFamily="34" charset="0"/>
                      </a:endParaRPr>
                    </a:p>
                  </a:txBody>
                  <a:tcPr marL="45720" marR="4572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r>
              <a:tr h="159448">
                <a:tc>
                  <a:txBody>
                    <a:bodyPr/>
                    <a:lstStyle/>
                    <a:p>
                      <a:pPr marL="0" marR="0" lvl="1" indent="0" algn="l" defTabSz="457200" rtl="0" eaLnBrk="1" fontAlgn="auto" latinLnBrk="0" hangingPunct="1">
                        <a:lnSpc>
                          <a:spcPct val="100000"/>
                        </a:lnSpc>
                        <a:spcBef>
                          <a:spcPts val="0"/>
                        </a:spcBef>
                        <a:spcAft>
                          <a:spcPts val="0"/>
                        </a:spcAft>
                        <a:buClr>
                          <a:schemeClr val="tx1"/>
                        </a:buClr>
                        <a:buSzTx/>
                        <a:buFontTx/>
                        <a:buNone/>
                        <a:tabLst/>
                        <a:defRPr/>
                      </a:pPr>
                      <a:r>
                        <a:rPr lang="en-US" sz="1100" u="none" strike="noStrike" dirty="0" smtClean="0">
                          <a:effectLst/>
                          <a:latin typeface="Arial" panose="020B0604020202020204" pitchFamily="34" charset="0"/>
                          <a:cs typeface="Arial" panose="020B0604020202020204" pitchFamily="34" charset="0"/>
                        </a:rPr>
                        <a:t>Open Matters Requiring Immediate Attention (MRIAs) </a:t>
                      </a:r>
                      <a:r>
                        <a:rPr lang="en-US" sz="1100" b="0" i="0" kern="1200" baseline="0" dirty="0" smtClean="0">
                          <a:solidFill>
                            <a:schemeClr val="tx1"/>
                          </a:solidFill>
                          <a:latin typeface="Arial" panose="020B0604020202020204" pitchFamily="34" charset="0"/>
                          <a:ea typeface="+mn-ea"/>
                          <a:cs typeface="Arial" panose="020B0604020202020204" pitchFamily="34" charset="0"/>
                        </a:rPr>
                        <a:t>and other equivalent matters (OCC Enforcement Actions)</a:t>
                      </a:r>
                      <a:endParaRPr lang="en-US" sz="1100" u="none" strike="noStrike" dirty="0" smtClean="0">
                        <a:effectLst/>
                        <a:latin typeface="Arial" panose="020B0604020202020204" pitchFamily="34" charset="0"/>
                        <a:cs typeface="Arial" panose="020B0604020202020204" pitchFamily="34" charset="0"/>
                      </a:endParaRPr>
                    </a:p>
                  </a:txBody>
                  <a:tcPr marL="45720" marR="45720">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1" indent="0" algn="l" defTabSz="457200" rtl="0" eaLnBrk="1" fontAlgn="auto" latinLnBrk="0" hangingPunct="1">
                        <a:lnSpc>
                          <a:spcPct val="100000"/>
                        </a:lnSpc>
                        <a:spcBef>
                          <a:spcPts val="0"/>
                        </a:spcBef>
                        <a:spcAft>
                          <a:spcPts val="0"/>
                        </a:spcAft>
                        <a:buClr>
                          <a:schemeClr val="tx1"/>
                        </a:buClr>
                        <a:buSzTx/>
                        <a:buFontTx/>
                        <a:buNone/>
                        <a:tabLst/>
                        <a:defRPr/>
                      </a:pPr>
                      <a:r>
                        <a:rPr lang="en-US" sz="1200" i="0" kern="1200" baseline="0" dirty="0" smtClean="0">
                          <a:solidFill>
                            <a:schemeClr val="tx1"/>
                          </a:solidFill>
                          <a:latin typeface="Arial" panose="020B0604020202020204" pitchFamily="34" charset="0"/>
                          <a:ea typeface="+mn-ea"/>
                          <a:cs typeface="Arial" panose="020B0604020202020204" pitchFamily="34" charset="0"/>
                        </a:rPr>
                        <a:t>SBNA</a:t>
                      </a:r>
                    </a:p>
                  </a:txBody>
                  <a:tcPr marL="45720" marR="45720">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marR="0" lvl="1" indent="-171450"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Char char="•"/>
                        <a:tabLst/>
                        <a:defRPr/>
                      </a:pPr>
                      <a:r>
                        <a:rPr lang="en-US" sz="1200" i="0" kern="1200" baseline="0" dirty="0" smtClean="0">
                          <a:solidFill>
                            <a:schemeClr val="tx1"/>
                          </a:solidFill>
                          <a:latin typeface="Arial" panose="020B0604020202020204" pitchFamily="34" charset="0"/>
                          <a:ea typeface="+mn-ea"/>
                          <a:cs typeface="Arial" panose="020B0604020202020204" pitchFamily="34" charset="0"/>
                        </a:rPr>
                        <a:t>It is vital for SBNA to restore the confidence of regulators and other external stakeholders</a:t>
                      </a:r>
                    </a:p>
                    <a:p>
                      <a:pPr marL="171450" marR="0" lvl="1" indent="-171450"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Char char="•"/>
                        <a:tabLst/>
                        <a:defRPr/>
                      </a:pPr>
                      <a:r>
                        <a:rPr lang="en-US" sz="1200" i="0" kern="1200" baseline="0" dirty="0" smtClean="0">
                          <a:solidFill>
                            <a:schemeClr val="tx1"/>
                          </a:solidFill>
                          <a:latin typeface="Arial" panose="020B0604020202020204" pitchFamily="34" charset="0"/>
                          <a:ea typeface="+mn-ea"/>
                          <a:cs typeface="Arial" panose="020B0604020202020204" pitchFamily="34" charset="0"/>
                        </a:rPr>
                        <a:t>Overall level of “urgent” regulatory concerns must be monitored and managed</a:t>
                      </a:r>
                    </a:p>
                    <a:p>
                      <a:pPr marL="171450" marR="0" lvl="1" indent="-171450"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Char char="•"/>
                        <a:tabLst/>
                        <a:defRPr/>
                      </a:pPr>
                      <a:r>
                        <a:rPr lang="en-US" sz="1200" i="0" kern="1200" baseline="0" dirty="0" smtClean="0">
                          <a:solidFill>
                            <a:schemeClr val="tx1"/>
                          </a:solidFill>
                          <a:latin typeface="Arial" panose="020B0604020202020204" pitchFamily="34" charset="0"/>
                          <a:ea typeface="+mn-ea"/>
                          <a:cs typeface="Arial" panose="020B0604020202020204" pitchFamily="34" charset="0"/>
                        </a:rPr>
                        <a:t>Although it may take a long time to remediate current “breach” status (as the limit is set to zero), this metric is sets a very strong tone from the Board by the new SBNA leadership </a:t>
                      </a:r>
                    </a:p>
                    <a:p>
                      <a:pPr marL="171450" marR="0" lvl="1" indent="-171450"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Char char="•"/>
                        <a:tabLst/>
                        <a:defRPr/>
                      </a:pPr>
                      <a:r>
                        <a:rPr lang="en-US" sz="1200" i="0" kern="1200" baseline="0" dirty="0" smtClean="0">
                          <a:solidFill>
                            <a:schemeClr val="tx1"/>
                          </a:solidFill>
                          <a:latin typeface="Arial" panose="020B0604020202020204" pitchFamily="34" charset="0"/>
                          <a:ea typeface="+mn-ea"/>
                          <a:cs typeface="Arial" panose="020B0604020202020204" pitchFamily="34" charset="0"/>
                        </a:rPr>
                        <a:t>Other KRIs (e.g., levels of training completion) although useful for management and monitoring, are not directly related to SBNA’s compliance status</a:t>
                      </a:r>
                    </a:p>
                  </a:txBody>
                  <a:tcPr marL="45720" marR="45720">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r>
              <a:tr h="185420">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1" indent="0" algn="l" defTabSz="457200" rtl="0" eaLnBrk="1" fontAlgn="auto" latinLnBrk="0" hangingPunct="1">
                        <a:lnSpc>
                          <a:spcPts val="1000"/>
                        </a:lnSpc>
                        <a:spcBef>
                          <a:spcPts val="0"/>
                        </a:spcBef>
                        <a:spcAft>
                          <a:spcPts val="0"/>
                        </a:spcAft>
                        <a:buClr>
                          <a:schemeClr val="tx1"/>
                        </a:buClr>
                        <a:buSzTx/>
                        <a:buFontTx/>
                        <a:buNone/>
                        <a:tabLst/>
                        <a:defRPr/>
                      </a:pPr>
                      <a:r>
                        <a:rPr lang="en-US" sz="1100" b="0" i="0" u="none" strike="noStrike" kern="1200" dirty="0" smtClean="0">
                          <a:solidFill>
                            <a:schemeClr val="tx1"/>
                          </a:solidFill>
                          <a:effectLst/>
                          <a:latin typeface="Arial" panose="020B0604020202020204" pitchFamily="34" charset="0"/>
                          <a:ea typeface="+mn-ea"/>
                          <a:cs typeface="Arial" panose="020B0604020202020204" pitchFamily="34" charset="0"/>
                        </a:rPr>
                        <a:t>Federal Regulator Complaints (CFPB)</a:t>
                      </a:r>
                    </a:p>
                  </a:txBody>
                  <a:tcPr marL="48014" marR="4801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1" indent="0" algn="l" defTabSz="457200" rtl="0" eaLnBrk="1" fontAlgn="auto" latinLnBrk="0" hangingPunct="1">
                        <a:lnSpc>
                          <a:spcPct val="100000"/>
                        </a:lnSpc>
                        <a:spcBef>
                          <a:spcPts val="0"/>
                        </a:spcBef>
                        <a:spcAft>
                          <a:spcPts val="0"/>
                        </a:spcAft>
                        <a:buClr>
                          <a:schemeClr val="tx1"/>
                        </a:buClr>
                        <a:buSzTx/>
                        <a:buFontTx/>
                        <a:buNone/>
                        <a:tabLst/>
                        <a:defRPr/>
                      </a:pPr>
                      <a:r>
                        <a:rPr lang="en-US" sz="1200" i="0" kern="1200" baseline="0" dirty="0" smtClean="0">
                          <a:solidFill>
                            <a:schemeClr val="tx1"/>
                          </a:solidFill>
                          <a:latin typeface="Arial" panose="020B0604020202020204" pitchFamily="34" charset="0"/>
                          <a:ea typeface="+mn-ea"/>
                          <a:cs typeface="Arial" panose="020B0604020202020204" pitchFamily="34" charset="0"/>
                        </a:rPr>
                        <a:t>SBNA</a:t>
                      </a:r>
                    </a:p>
                  </a:txBody>
                  <a:tcPr marL="45720" marR="45720">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marR="0" lvl="1" indent="-171450"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Char char="•"/>
                        <a:tabLst/>
                        <a:defRPr/>
                      </a:pPr>
                      <a:r>
                        <a:rPr lang="en-US" sz="1200" i="0" kern="1200" baseline="0" dirty="0" smtClean="0">
                          <a:solidFill>
                            <a:schemeClr val="tx1"/>
                          </a:solidFill>
                          <a:latin typeface="Arial" panose="020B0604020202020204" pitchFamily="34" charset="0"/>
                          <a:ea typeface="+mn-ea"/>
                          <a:cs typeface="Arial" panose="020B0604020202020204" pitchFamily="34" charset="0"/>
                        </a:rPr>
                        <a:t>Managing CFPB complaints is vital for SHUSA to restore and maintain the confidence of regulators and other external stakeholders</a:t>
                      </a:r>
                    </a:p>
                  </a:txBody>
                  <a:tcPr marL="45720" marR="45720">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r>
              <a:tr h="742950">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1" indent="0" algn="l" defTabSz="457200" rtl="0" eaLnBrk="1" fontAlgn="auto" latinLnBrk="0" hangingPunct="1">
                        <a:lnSpc>
                          <a:spcPts val="1000"/>
                        </a:lnSpc>
                        <a:spcBef>
                          <a:spcPts val="0"/>
                        </a:spcBef>
                        <a:spcAft>
                          <a:spcPts val="0"/>
                        </a:spcAft>
                        <a:buClr>
                          <a:schemeClr val="tx1"/>
                        </a:buClr>
                        <a:buSzTx/>
                        <a:buFontTx/>
                        <a:buNone/>
                        <a:tabLst/>
                        <a:defRPr/>
                      </a:pPr>
                      <a:r>
                        <a:rPr lang="en-US" sz="1100" b="0" i="0" u="none" strike="noStrike" dirty="0" smtClean="0">
                          <a:solidFill>
                            <a:schemeClr val="tx1"/>
                          </a:solidFill>
                          <a:effectLst/>
                          <a:latin typeface="Arial" panose="020B0604020202020204" pitchFamily="34" charset="0"/>
                          <a:cs typeface="Arial" panose="020B0604020202020204" pitchFamily="34" charset="0"/>
                        </a:rPr>
                        <a:t>High risk customers as % of total customers</a:t>
                      </a:r>
                    </a:p>
                  </a:txBody>
                  <a:tcPr marL="48014" marR="4801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1" indent="0" algn="l" defTabSz="457200" rtl="0" eaLnBrk="1" fontAlgn="auto" latinLnBrk="0" hangingPunct="1">
                        <a:lnSpc>
                          <a:spcPct val="100000"/>
                        </a:lnSpc>
                        <a:spcBef>
                          <a:spcPts val="0"/>
                        </a:spcBef>
                        <a:spcAft>
                          <a:spcPts val="0"/>
                        </a:spcAft>
                        <a:buClr>
                          <a:schemeClr val="tx1"/>
                        </a:buClr>
                        <a:buSzTx/>
                        <a:buFontTx/>
                        <a:buNone/>
                        <a:tabLst/>
                        <a:defRPr/>
                      </a:pPr>
                      <a:r>
                        <a:rPr lang="en-US" sz="1200" i="0" kern="1200" baseline="0" dirty="0" smtClean="0">
                          <a:solidFill>
                            <a:schemeClr val="tx1"/>
                          </a:solidFill>
                          <a:latin typeface="Arial" panose="020B0604020202020204" pitchFamily="34" charset="0"/>
                          <a:ea typeface="+mn-ea"/>
                          <a:cs typeface="Arial" panose="020B0604020202020204" pitchFamily="34" charset="0"/>
                        </a:rPr>
                        <a:t>SBNA</a:t>
                      </a:r>
                    </a:p>
                  </a:txBody>
                  <a:tcPr marL="45720" marR="45720">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marR="0" lvl="1" indent="-171450"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Char char="•"/>
                        <a:tabLst/>
                        <a:defRPr/>
                      </a:pPr>
                      <a:r>
                        <a:rPr lang="en-US" sz="1200" i="0" kern="1200" baseline="0" dirty="0" smtClean="0">
                          <a:solidFill>
                            <a:schemeClr val="tx1"/>
                          </a:solidFill>
                          <a:latin typeface="Arial" panose="020B0604020202020204" pitchFamily="34" charset="0"/>
                          <a:ea typeface="+mn-ea"/>
                          <a:cs typeface="Arial" panose="020B0604020202020204" pitchFamily="34" charset="0"/>
                        </a:rPr>
                        <a:t>The “higher risk” client is identified utilizing the risk score assigned at account opening by the core system</a:t>
                      </a:r>
                    </a:p>
                    <a:p>
                      <a:pPr marL="171450" marR="0" lvl="1" indent="-171450"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Char char="•"/>
                        <a:tabLst/>
                        <a:defRPr/>
                      </a:pPr>
                      <a:r>
                        <a:rPr lang="en-US" sz="1200" i="0" kern="1200" baseline="0" dirty="0" smtClean="0">
                          <a:solidFill>
                            <a:schemeClr val="tx1"/>
                          </a:solidFill>
                          <a:latin typeface="Arial" panose="020B0604020202020204" pitchFamily="34" charset="0"/>
                          <a:ea typeface="+mn-ea"/>
                          <a:cs typeface="Arial" panose="020B0604020202020204" pitchFamily="34" charset="0"/>
                        </a:rPr>
                        <a:t>This metric is used to monitor the percentage of high risk client over the total client base, as a large volume of high risk clients will elevate the risk exposure of all departments and products</a:t>
                      </a:r>
                    </a:p>
                  </a:txBody>
                  <a:tcPr marL="45720" marR="45720">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grpSp>
        <p:nvGrpSpPr>
          <p:cNvPr id="9" name="Group 8"/>
          <p:cNvGrpSpPr/>
          <p:nvPr/>
        </p:nvGrpSpPr>
        <p:grpSpPr>
          <a:xfrm>
            <a:off x="443921" y="72184"/>
            <a:ext cx="3464521" cy="189008"/>
            <a:chOff x="403281" y="164517"/>
            <a:chExt cx="3464521" cy="189008"/>
          </a:xfrm>
        </p:grpSpPr>
        <p:sp>
          <p:nvSpPr>
            <p:cNvPr id="10" name="Text Box 75"/>
            <p:cNvSpPr txBox="1">
              <a:spLocks noChangeArrowheads="1"/>
            </p:cNvSpPr>
            <p:nvPr/>
          </p:nvSpPr>
          <p:spPr bwMode="gray">
            <a:xfrm>
              <a:off x="636148" y="166688"/>
              <a:ext cx="3231654" cy="184666"/>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none" lIns="0" tIns="0" rIns="0" bIns="0">
              <a:spAutoFit/>
            </a:bodyPr>
            <a:lstStyle/>
            <a:p>
              <a:pPr algn="l">
                <a:lnSpc>
                  <a:spcPct val="100000"/>
                </a:lnSpc>
              </a:pPr>
              <a:r>
                <a:rPr lang="en-US" sz="1200" dirty="0">
                  <a:solidFill>
                    <a:srgbClr val="FF0000"/>
                  </a:solidFill>
                </a:rPr>
                <a:t>Compliance </a:t>
              </a:r>
              <a:r>
                <a:rPr lang="en-US" sz="1200" dirty="0" smtClean="0">
                  <a:solidFill>
                    <a:srgbClr val="FF0000"/>
                  </a:solidFill>
                </a:rPr>
                <a:t>&amp; reputational </a:t>
              </a:r>
              <a:r>
                <a:rPr lang="en-US" sz="1200" dirty="0">
                  <a:solidFill>
                    <a:srgbClr val="FF0000"/>
                  </a:solidFill>
                </a:rPr>
                <a:t>risk: </a:t>
              </a:r>
              <a:r>
                <a:rPr lang="en-US" sz="1200" dirty="0" smtClean="0">
                  <a:solidFill>
                    <a:srgbClr val="FF0000"/>
                  </a:solidFill>
                </a:rPr>
                <a:t>Metric selection</a:t>
              </a:r>
              <a:endParaRPr lang="en-US" sz="1200" dirty="0">
                <a:solidFill>
                  <a:srgbClr val="FF0000"/>
                </a:solidFill>
              </a:endParaRPr>
            </a:p>
          </p:txBody>
        </p:sp>
        <p:sp>
          <p:nvSpPr>
            <p:cNvPr id="11" name="Oval 10"/>
            <p:cNvSpPr/>
            <p:nvPr/>
          </p:nvSpPr>
          <p:spPr bwMode="auto">
            <a:xfrm>
              <a:off x="403281" y="164517"/>
              <a:ext cx="189008" cy="189008"/>
            </a:xfrm>
            <a:prstGeom prst="ellipse">
              <a:avLst/>
            </a:prstGeom>
            <a:solidFill>
              <a:srgbClr val="FF000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lang="en-US" b="1" dirty="0" smtClean="0">
                  <a:solidFill>
                    <a:schemeClr val="bg1"/>
                  </a:solidFill>
                  <a:ea typeface="ＭＳ Ｐゴシック" pitchFamily="-112" charset="-128"/>
                  <a:cs typeface="ＭＳ Ｐゴシック" pitchFamily="-112" charset="-128"/>
                </a:rPr>
                <a:t>10</a:t>
              </a:r>
              <a:endParaRPr kumimoji="0" lang="en-US" b="1" i="0" u="none" strike="noStrike" cap="none" normalizeH="0" baseline="0" dirty="0">
                <a:ln>
                  <a:noFill/>
                </a:ln>
                <a:solidFill>
                  <a:schemeClr val="bg1"/>
                </a:solidFill>
                <a:effectLst/>
                <a:latin typeface="Arial" charset="0"/>
                <a:ea typeface="ＭＳ Ｐゴシック" pitchFamily="-112" charset="-128"/>
                <a:cs typeface="ＭＳ Ｐゴシック" pitchFamily="-112" charset="-128"/>
              </a:endParaRPr>
            </a:p>
          </p:txBody>
        </p:sp>
      </p:grpSp>
    </p:spTree>
    <p:extLst>
      <p:ext uri="{BB962C8B-B14F-4D97-AF65-F5344CB8AC3E}">
        <p14:creationId xmlns:p14="http://schemas.microsoft.com/office/powerpoint/2010/main" val="1980794693"/>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extLst>
              <p:ext uri="{D42A27DB-BD31-4B8C-83A1-F6EECF244321}">
                <p14:modId xmlns:p14="http://schemas.microsoft.com/office/powerpoint/2010/main" val="1655455076"/>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30794" name="think-cell Slide" r:id="rId13" imgW="270" imgH="270" progId="TCLayout.ActiveDocument.1">
                  <p:embed/>
                </p:oleObj>
              </mc:Choice>
              <mc:Fallback>
                <p:oleObj name="think-cell Slide" r:id="rId13" imgW="270" imgH="270" progId="TCLayout.ActiveDocument.1">
                  <p:embed/>
                  <p:pic>
                    <p:nvPicPr>
                      <p:cNvPr id="0" name=""/>
                      <p:cNvPicPr/>
                      <p:nvPr/>
                    </p:nvPicPr>
                    <p:blipFill>
                      <a:blip r:embed="rId14"/>
                      <a:stretch>
                        <a:fillRect/>
                      </a:stretch>
                    </p:blipFill>
                    <p:spPr>
                      <a:xfrm>
                        <a:off x="1588" y="1588"/>
                        <a:ext cx="1587" cy="1587"/>
                      </a:xfrm>
                      <a:prstGeom prst="rect">
                        <a:avLst/>
                      </a:prstGeom>
                    </p:spPr>
                  </p:pic>
                </p:oleObj>
              </mc:Fallback>
            </mc:AlternateContent>
          </a:graphicData>
        </a:graphic>
      </p:graphicFrame>
      <p:sp>
        <p:nvSpPr>
          <p:cNvPr id="2" name="Rectangle 1" hidden="1"/>
          <p:cNvSpPr/>
          <p:nvPr>
            <p:custDataLst>
              <p:tags r:id="rId3"/>
            </p:custDataLst>
          </p:nvPr>
        </p:nvSpPr>
        <p:spPr bwMode="auto">
          <a:xfrm>
            <a:off x="0" y="0"/>
            <a:ext cx="158750" cy="158750"/>
          </a:xfrm>
          <a:prstGeom prst="rect">
            <a:avLst/>
          </a:prstGeom>
          <a:solidFill>
            <a:schemeClr val="accent1">
              <a:lumMod val="20000"/>
              <a:lumOff val="8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ctr"/>
          <a:lstStyle/>
          <a:p>
            <a:pPr>
              <a:lnSpc>
                <a:spcPct val="100000"/>
              </a:lnSpc>
            </a:pPr>
            <a:endParaRPr lang="en-GB" dirty="0" smtClean="0">
              <a:solidFill>
                <a:schemeClr val="tx1"/>
              </a:solidFill>
              <a:latin typeface="Arial"/>
              <a:cs typeface="Arial"/>
              <a:sym typeface="Arial"/>
            </a:endParaRPr>
          </a:p>
        </p:txBody>
      </p:sp>
      <p:sp>
        <p:nvSpPr>
          <p:cNvPr id="4" name="Content Placeholder 3"/>
          <p:cNvSpPr>
            <a:spLocks noGrp="1"/>
          </p:cNvSpPr>
          <p:nvPr>
            <p:ph sz="quarter" idx="11"/>
          </p:nvPr>
        </p:nvSpPr>
        <p:spPr>
          <a:xfrm>
            <a:off x="348437" y="381390"/>
            <a:ext cx="8666245" cy="435610"/>
          </a:xfrm>
        </p:spPr>
        <p:txBody>
          <a:bodyPr/>
          <a:lstStyle/>
          <a:p>
            <a:r>
              <a:rPr lang="en-US" dirty="0"/>
              <a:t>Calibration: </a:t>
            </a:r>
            <a:r>
              <a:rPr lang="en-US" b="0" dirty="0"/>
              <a:t>Open MRIAs and other equivalent matters </a:t>
            </a:r>
            <a:r>
              <a:rPr lang="en-US" b="0" dirty="0" smtClean="0"/>
              <a:t>(OCC Enforcement Actions)</a:t>
            </a:r>
            <a:endParaRPr lang="en-US" b="0" dirty="0"/>
          </a:p>
        </p:txBody>
      </p:sp>
      <p:sp>
        <p:nvSpPr>
          <p:cNvPr id="7" name="Text Placeholder 9"/>
          <p:cNvSpPr txBox="1">
            <a:spLocks/>
          </p:cNvSpPr>
          <p:nvPr/>
        </p:nvSpPr>
        <p:spPr>
          <a:xfrm>
            <a:off x="-2432966" y="2430602"/>
            <a:ext cx="5646738" cy="335189"/>
          </a:xfrm>
          <a:prstGeom prst="rect">
            <a:avLst/>
          </a:prstGeom>
        </p:spPr>
        <p:txBody>
          <a:bodyPr lIns="0" tIns="0" rIns="0" bIns="0"/>
          <a:lstStyle>
            <a:lvl1pPr marL="0" indent="0" algn="l" rtl="0" eaLnBrk="1" fontAlgn="base" hangingPunct="1">
              <a:lnSpc>
                <a:spcPct val="100000"/>
              </a:lnSpc>
              <a:spcBef>
                <a:spcPts val="0"/>
              </a:spcBef>
              <a:spcAft>
                <a:spcPct val="0"/>
              </a:spcAft>
              <a:buNone/>
              <a:defRPr sz="1200" b="1">
                <a:solidFill>
                  <a:schemeClr val="tx2"/>
                </a:solidFill>
                <a:latin typeface="+mj-lt"/>
                <a:ea typeface="+mn-ea"/>
                <a:cs typeface="+mn-cs"/>
              </a:defRPr>
            </a:lvl1pPr>
            <a:lvl2pPr marL="0" indent="0" algn="l" rtl="0" eaLnBrk="1" fontAlgn="base" hangingPunct="1">
              <a:lnSpc>
                <a:spcPct val="100000"/>
              </a:lnSpc>
              <a:spcBef>
                <a:spcPts val="0"/>
              </a:spcBef>
              <a:spcAft>
                <a:spcPct val="0"/>
              </a:spcAft>
              <a:buClr>
                <a:schemeClr val="tx1"/>
              </a:buClr>
              <a:buFont typeface="Wingdings" pitchFamily="2" charset="2"/>
              <a:buNone/>
              <a:defRPr sz="1200">
                <a:solidFill>
                  <a:schemeClr val="tx2"/>
                </a:solidFill>
                <a:latin typeface="Arial" charset="0"/>
                <a:ea typeface="+mn-ea"/>
                <a:cs typeface="+mn-cs"/>
              </a:defRPr>
            </a:lvl2pPr>
            <a:lvl3pPr marL="625475" indent="-163513" algn="l" rtl="0" eaLnBrk="1" fontAlgn="base" hangingPunct="1">
              <a:lnSpc>
                <a:spcPct val="100000"/>
              </a:lnSpc>
              <a:spcBef>
                <a:spcPts val="350"/>
              </a:spcBef>
              <a:spcAft>
                <a:spcPct val="0"/>
              </a:spcAft>
              <a:buClr>
                <a:schemeClr val="tx1"/>
              </a:buClr>
              <a:buChar char="•"/>
              <a:defRPr sz="1000">
                <a:solidFill>
                  <a:schemeClr val="accent2"/>
                </a:solidFill>
                <a:latin typeface="Arial" charset="0"/>
                <a:ea typeface="+mn-ea"/>
                <a:cs typeface="+mn-cs"/>
              </a:defRPr>
            </a:lvl3pPr>
            <a:lvl4pPr marL="741363" indent="-115888" algn="l" rtl="0" eaLnBrk="1" fontAlgn="base" hangingPunct="1">
              <a:lnSpc>
                <a:spcPct val="100000"/>
              </a:lnSpc>
              <a:spcBef>
                <a:spcPts val="300"/>
              </a:spcBef>
              <a:spcAft>
                <a:spcPct val="0"/>
              </a:spcAft>
              <a:buClr>
                <a:schemeClr val="tx1"/>
              </a:buClr>
              <a:buChar char="–"/>
              <a:defRPr sz="1000">
                <a:solidFill>
                  <a:schemeClr val="accent2"/>
                </a:solidFill>
                <a:latin typeface="Arial" charset="0"/>
                <a:ea typeface="+mn-ea"/>
                <a:cs typeface="+mn-cs"/>
              </a:defRPr>
            </a:lvl4pPr>
            <a:lvl5pPr marL="912812" indent="-171450" algn="l" rtl="0" eaLnBrk="1" fontAlgn="base" hangingPunct="1">
              <a:lnSpc>
                <a:spcPct val="100000"/>
              </a:lnSpc>
              <a:spcBef>
                <a:spcPts val="250"/>
              </a:spcBef>
              <a:spcAft>
                <a:spcPct val="0"/>
              </a:spcAft>
              <a:buClr>
                <a:schemeClr val="tx1"/>
              </a:buClr>
              <a:buFont typeface="Courier New" panose="02070309020205020404" pitchFamily="49" charset="0"/>
              <a:buChar char="o"/>
              <a:defRPr sz="1000">
                <a:solidFill>
                  <a:schemeClr val="accent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0" marR="0" lvl="0" indent="0" algn="l" defTabSz="914400" rtl="0" eaLnBrk="1" fontAlgn="base" latinLnBrk="0" hangingPunct="1">
              <a:lnSpc>
                <a:spcPct val="100000"/>
              </a:lnSpc>
              <a:spcBef>
                <a:spcPts val="0"/>
              </a:spcBef>
              <a:spcAft>
                <a:spcPct val="0"/>
              </a:spcAft>
              <a:buClrTx/>
              <a:buSzTx/>
              <a:buFontTx/>
              <a:buNone/>
              <a:tabLst/>
              <a:defRPr/>
            </a:pPr>
            <a:endParaRPr kumimoji="0" lang="en-US" sz="1400" b="0" i="0" u="none" strike="noStrike" kern="0" cap="none" spc="0" normalizeH="0" baseline="0" noProof="0" dirty="0" smtClean="0">
              <a:ln>
                <a:noFill/>
              </a:ln>
              <a:solidFill>
                <a:srgbClr val="FF0000"/>
              </a:solidFill>
              <a:effectLst/>
              <a:uLnTx/>
              <a:uFillTx/>
              <a:latin typeface="Arial"/>
              <a:ea typeface="ＭＳ Ｐゴシック"/>
            </a:endParaRPr>
          </a:p>
        </p:txBody>
      </p:sp>
      <p:sp>
        <p:nvSpPr>
          <p:cNvPr id="8" name="Text Placeholder 8"/>
          <p:cNvSpPr txBox="1">
            <a:spLocks/>
          </p:cNvSpPr>
          <p:nvPr/>
        </p:nvSpPr>
        <p:spPr>
          <a:xfrm>
            <a:off x="6178550" y="1463040"/>
            <a:ext cx="2738267" cy="326405"/>
          </a:xfrm>
          <a:prstGeom prst="rect">
            <a:avLst/>
          </a:prstGeom>
        </p:spPr>
        <p:txBody>
          <a:bodyPr lIns="0" tIns="0" rIns="0" bIns="0"/>
          <a:lstStyle>
            <a:lvl1pPr marL="0" indent="0" algn="l" rtl="0" eaLnBrk="1" fontAlgn="base" hangingPunct="1">
              <a:lnSpc>
                <a:spcPct val="100000"/>
              </a:lnSpc>
              <a:spcBef>
                <a:spcPts val="0"/>
              </a:spcBef>
              <a:spcAft>
                <a:spcPct val="0"/>
              </a:spcAft>
              <a:buNone/>
              <a:defRPr sz="1200" b="1">
                <a:solidFill>
                  <a:schemeClr val="tx2"/>
                </a:solidFill>
                <a:latin typeface="+mj-lt"/>
                <a:ea typeface="+mn-ea"/>
                <a:cs typeface="+mn-cs"/>
              </a:defRPr>
            </a:lvl1pPr>
            <a:lvl2pPr marL="0" indent="0" algn="l" rtl="0" eaLnBrk="1" fontAlgn="base" hangingPunct="1">
              <a:lnSpc>
                <a:spcPct val="100000"/>
              </a:lnSpc>
              <a:spcBef>
                <a:spcPts val="0"/>
              </a:spcBef>
              <a:spcAft>
                <a:spcPct val="0"/>
              </a:spcAft>
              <a:buClr>
                <a:schemeClr val="tx1"/>
              </a:buClr>
              <a:buFont typeface="Wingdings" pitchFamily="2" charset="2"/>
              <a:buNone/>
              <a:defRPr sz="1200">
                <a:solidFill>
                  <a:schemeClr val="tx2"/>
                </a:solidFill>
                <a:latin typeface="Arial" charset="0"/>
                <a:ea typeface="+mn-ea"/>
                <a:cs typeface="+mn-cs"/>
              </a:defRPr>
            </a:lvl2pPr>
            <a:lvl3pPr marL="625475" indent="-163513" algn="l" rtl="0" eaLnBrk="1" fontAlgn="base" hangingPunct="1">
              <a:lnSpc>
                <a:spcPct val="100000"/>
              </a:lnSpc>
              <a:spcBef>
                <a:spcPts val="350"/>
              </a:spcBef>
              <a:spcAft>
                <a:spcPct val="0"/>
              </a:spcAft>
              <a:buClr>
                <a:schemeClr val="tx1"/>
              </a:buClr>
              <a:buChar char="•"/>
              <a:defRPr sz="1000">
                <a:solidFill>
                  <a:schemeClr val="accent2"/>
                </a:solidFill>
                <a:latin typeface="Arial" charset="0"/>
                <a:ea typeface="+mn-ea"/>
                <a:cs typeface="+mn-cs"/>
              </a:defRPr>
            </a:lvl3pPr>
            <a:lvl4pPr marL="741363" indent="-115888" algn="l" rtl="0" eaLnBrk="1" fontAlgn="base" hangingPunct="1">
              <a:lnSpc>
                <a:spcPct val="100000"/>
              </a:lnSpc>
              <a:spcBef>
                <a:spcPts val="300"/>
              </a:spcBef>
              <a:spcAft>
                <a:spcPct val="0"/>
              </a:spcAft>
              <a:buClr>
                <a:schemeClr val="tx1"/>
              </a:buClr>
              <a:buChar char="–"/>
              <a:defRPr sz="1000">
                <a:solidFill>
                  <a:schemeClr val="accent2"/>
                </a:solidFill>
                <a:latin typeface="Arial" charset="0"/>
                <a:ea typeface="+mn-ea"/>
                <a:cs typeface="+mn-cs"/>
              </a:defRPr>
            </a:lvl4pPr>
            <a:lvl5pPr marL="912812" indent="-171450" algn="l" rtl="0" eaLnBrk="1" fontAlgn="base" hangingPunct="1">
              <a:lnSpc>
                <a:spcPct val="100000"/>
              </a:lnSpc>
              <a:spcBef>
                <a:spcPts val="250"/>
              </a:spcBef>
              <a:spcAft>
                <a:spcPct val="0"/>
              </a:spcAft>
              <a:buClr>
                <a:schemeClr val="tx1"/>
              </a:buClr>
              <a:buFont typeface="Courier New" panose="02070309020205020404" pitchFamily="49" charset="0"/>
              <a:buChar char="o"/>
              <a:defRPr sz="1000">
                <a:solidFill>
                  <a:schemeClr val="accent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0" marR="0" lvl="0" indent="0" algn="l" defTabSz="914400" rtl="0" eaLnBrk="1" fontAlgn="base" latinLnBrk="0" hangingPunct="1">
              <a:lnSpc>
                <a:spcPct val="100000"/>
              </a:lnSpc>
              <a:spcBef>
                <a:spcPts val="0"/>
              </a:spcBef>
              <a:spcAft>
                <a:spcPct val="0"/>
              </a:spcAft>
              <a:buClrTx/>
              <a:buSzTx/>
              <a:buFontTx/>
              <a:buNone/>
              <a:tabLst/>
              <a:defRPr/>
            </a:pPr>
            <a:r>
              <a:rPr kumimoji="0" lang="en-US" sz="1400" b="1" i="0" u="none" strike="noStrike" kern="0" cap="none" spc="0" normalizeH="0" baseline="0" noProof="0" dirty="0" smtClean="0">
                <a:ln>
                  <a:noFill/>
                </a:ln>
                <a:solidFill>
                  <a:srgbClr val="FF0000"/>
                </a:solidFill>
                <a:effectLst/>
                <a:uLnTx/>
                <a:uFillTx/>
                <a:latin typeface="Arial Bold"/>
                <a:ea typeface="ＭＳ Ｐゴシック"/>
              </a:rPr>
              <a:t>Calibration approach</a:t>
            </a:r>
            <a:endParaRPr kumimoji="0" lang="en-US" sz="1400" b="1" i="0" u="none" strike="noStrike" kern="0" cap="none" spc="0" normalizeH="0" baseline="0" noProof="0" dirty="0">
              <a:ln>
                <a:noFill/>
              </a:ln>
              <a:solidFill>
                <a:srgbClr val="FF0000"/>
              </a:solidFill>
              <a:effectLst/>
              <a:uLnTx/>
              <a:uFillTx/>
              <a:latin typeface="Arial Bold"/>
              <a:ea typeface="ＭＳ Ｐゴシック"/>
            </a:endParaRPr>
          </a:p>
        </p:txBody>
      </p:sp>
      <p:sp>
        <p:nvSpPr>
          <p:cNvPr id="9" name="Content Placeholder 4"/>
          <p:cNvSpPr txBox="1">
            <a:spLocks/>
          </p:cNvSpPr>
          <p:nvPr/>
        </p:nvSpPr>
        <p:spPr bwMode="gray">
          <a:xfrm>
            <a:off x="6178550" y="1972393"/>
            <a:ext cx="3068638" cy="19236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171450" lvl="0" indent="-171450">
              <a:lnSpc>
                <a:spcPct val="100000"/>
              </a:lnSpc>
              <a:spcBef>
                <a:spcPts val="600"/>
              </a:spcBef>
              <a:buFont typeface="Arial" panose="020B0604020202020204" pitchFamily="34" charset="0"/>
              <a:buChar char="•"/>
              <a:defRPr/>
            </a:pPr>
            <a:r>
              <a:rPr lang="en-US" sz="1200" kern="0" dirty="0">
                <a:solidFill>
                  <a:srgbClr val="000000"/>
                </a:solidFill>
                <a:latin typeface="Arial"/>
              </a:rPr>
              <a:t>SHUSA is committed to </a:t>
            </a:r>
            <a:r>
              <a:rPr lang="en-US" sz="1200" dirty="0">
                <a:solidFill>
                  <a:srgbClr val="000000"/>
                </a:solidFill>
                <a:latin typeface="Arial"/>
              </a:rPr>
              <a:t>fully complying with all regulatory standards and </a:t>
            </a:r>
            <a:r>
              <a:rPr lang="en-US" sz="1200" kern="0" dirty="0">
                <a:solidFill>
                  <a:srgbClr val="000000"/>
                </a:solidFill>
                <a:latin typeface="Arial"/>
              </a:rPr>
              <a:t>ensuring the timely remediation of all outstanding regulatory findings</a:t>
            </a:r>
          </a:p>
          <a:p>
            <a:pPr marL="171450" lvl="0" indent="-171450">
              <a:lnSpc>
                <a:spcPct val="100000"/>
              </a:lnSpc>
              <a:spcBef>
                <a:spcPts val="600"/>
              </a:spcBef>
              <a:buFont typeface="Arial" panose="020B0604020202020204" pitchFamily="34" charset="0"/>
              <a:buChar char="•"/>
              <a:defRPr/>
            </a:pPr>
            <a:r>
              <a:rPr lang="en-US" sz="1200" kern="0" dirty="0">
                <a:solidFill>
                  <a:srgbClr val="000000"/>
                </a:solidFill>
                <a:latin typeface="Arial"/>
              </a:rPr>
              <a:t>Management proposed setting the limit at zero, setting a strong</a:t>
            </a:r>
            <a:r>
              <a:rPr lang="en-US" sz="1200" kern="0" dirty="0">
                <a:solidFill>
                  <a:srgbClr val="000000"/>
                </a:solidFill>
                <a:latin typeface="Arial"/>
                <a:ea typeface="ＭＳ Ｐゴシック" pitchFamily="-112" charset="-128"/>
                <a:cs typeface="ＭＳ Ｐゴシック" pitchFamily="-112" charset="-128"/>
              </a:rPr>
              <a:t> “tone-from-top” that MRIAs </a:t>
            </a:r>
            <a:r>
              <a:rPr lang="en-US" sz="1200" kern="0" dirty="0" smtClean="0">
                <a:solidFill>
                  <a:srgbClr val="000000"/>
                </a:solidFill>
                <a:latin typeface="Arial"/>
                <a:ea typeface="ＭＳ Ｐゴシック" pitchFamily="-112" charset="-128"/>
                <a:cs typeface="ＭＳ Ｐゴシック" pitchFamily="-112" charset="-128"/>
              </a:rPr>
              <a:t>and equivalent items (e.g., OCC Enforcement Actions) are </a:t>
            </a:r>
            <a:r>
              <a:rPr lang="en-US" sz="1200" kern="0" dirty="0">
                <a:solidFill>
                  <a:srgbClr val="000000"/>
                </a:solidFill>
                <a:latin typeface="Arial"/>
                <a:ea typeface="ＭＳ Ｐゴシック" pitchFamily="-112" charset="-128"/>
                <a:cs typeface="ＭＳ Ｐゴシック" pitchFamily="-112" charset="-128"/>
              </a:rPr>
              <a:t>unacceptable and must be remediated as soon as possible</a:t>
            </a:r>
            <a:endParaRPr lang="en-US" sz="1200" kern="0" dirty="0">
              <a:solidFill>
                <a:srgbClr val="000000"/>
              </a:solidFill>
              <a:latin typeface="Arial" charset="0"/>
              <a:ea typeface="ＭＳ Ｐゴシック" pitchFamily="-112" charset="-128"/>
              <a:cs typeface="ＭＳ Ｐゴシック" pitchFamily="-112" charset="-128"/>
            </a:endParaRPr>
          </a:p>
        </p:txBody>
      </p:sp>
      <p:cxnSp>
        <p:nvCxnSpPr>
          <p:cNvPr id="16" name="Straight Connector 15"/>
          <p:cNvCxnSpPr/>
          <p:nvPr/>
        </p:nvCxnSpPr>
        <p:spPr>
          <a:xfrm>
            <a:off x="5579110" y="1438444"/>
            <a:ext cx="0" cy="4894094"/>
          </a:xfrm>
          <a:prstGeom prst="line">
            <a:avLst/>
          </a:prstGeom>
          <a:ln>
            <a:solidFill>
              <a:schemeClr val="bg2"/>
            </a:solidFill>
            <a:tailEnd type="none"/>
          </a:ln>
        </p:spPr>
        <p:style>
          <a:lnRef idx="1">
            <a:schemeClr val="accent1"/>
          </a:lnRef>
          <a:fillRef idx="0">
            <a:schemeClr val="accent1"/>
          </a:fillRef>
          <a:effectRef idx="0">
            <a:schemeClr val="accent1"/>
          </a:effectRef>
          <a:fontRef idx="minor">
            <a:schemeClr val="tx1"/>
          </a:fontRef>
        </p:style>
      </p:cxnSp>
      <p:grpSp>
        <p:nvGrpSpPr>
          <p:cNvPr id="17" name="Group 16"/>
          <p:cNvGrpSpPr/>
          <p:nvPr/>
        </p:nvGrpSpPr>
        <p:grpSpPr>
          <a:xfrm>
            <a:off x="443921" y="72184"/>
            <a:ext cx="2799275" cy="189008"/>
            <a:chOff x="403281" y="164517"/>
            <a:chExt cx="2799275" cy="189008"/>
          </a:xfrm>
        </p:grpSpPr>
        <p:sp>
          <p:nvSpPr>
            <p:cNvPr id="18" name="Text Box 75"/>
            <p:cNvSpPr txBox="1">
              <a:spLocks noChangeArrowheads="1"/>
            </p:cNvSpPr>
            <p:nvPr/>
          </p:nvSpPr>
          <p:spPr bwMode="gray">
            <a:xfrm>
              <a:off x="636148" y="166688"/>
              <a:ext cx="2566408" cy="184666"/>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none" lIns="0" tIns="0" rIns="0" bIns="0">
              <a:noAutofit/>
            </a:bodyPr>
            <a:lstStyle/>
            <a:p>
              <a:pPr algn="l">
                <a:lnSpc>
                  <a:spcPct val="100000"/>
                </a:lnSpc>
              </a:pPr>
              <a:r>
                <a:rPr lang="en-US" sz="1200" dirty="0" smtClean="0">
                  <a:solidFill>
                    <a:schemeClr val="accent1"/>
                  </a:solidFill>
                </a:rPr>
                <a:t>Compliance &amp; reputational risk: Calibration – Open MRIAs &amp; OCC Enforcement Actions</a:t>
              </a:r>
              <a:endParaRPr lang="en-US" sz="1200" dirty="0">
                <a:solidFill>
                  <a:schemeClr val="accent1"/>
                </a:solidFill>
              </a:endParaRPr>
            </a:p>
          </p:txBody>
        </p:sp>
        <p:sp>
          <p:nvSpPr>
            <p:cNvPr id="19" name="Oval 18"/>
            <p:cNvSpPr/>
            <p:nvPr/>
          </p:nvSpPr>
          <p:spPr bwMode="auto">
            <a:xfrm>
              <a:off x="403281" y="164517"/>
              <a:ext cx="189008" cy="189008"/>
            </a:xfrm>
            <a:prstGeom prst="ellipse">
              <a:avLst/>
            </a:prstGeom>
            <a:solidFill>
              <a:schemeClr val="accent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lang="en-US" b="1" dirty="0" smtClean="0">
                  <a:solidFill>
                    <a:schemeClr val="bg1"/>
                  </a:solidFill>
                  <a:ea typeface="ＭＳ Ｐゴシック" pitchFamily="-112" charset="-128"/>
                  <a:cs typeface="ＭＳ Ｐゴシック" pitchFamily="-112" charset="-128"/>
                </a:rPr>
                <a:t>10</a:t>
              </a:r>
              <a:endParaRPr kumimoji="0" lang="en-US" b="1" i="0" u="none" strike="noStrike" cap="none" normalizeH="0" baseline="0" dirty="0">
                <a:ln>
                  <a:noFill/>
                </a:ln>
                <a:solidFill>
                  <a:schemeClr val="bg1"/>
                </a:solidFill>
                <a:effectLst/>
                <a:latin typeface="Arial" charset="0"/>
                <a:ea typeface="ＭＳ Ｐゴシック" pitchFamily="-112" charset="-128"/>
                <a:cs typeface="ＭＳ Ｐゴシック" pitchFamily="-112" charset="-128"/>
              </a:endParaRPr>
            </a:p>
          </p:txBody>
        </p:sp>
      </p:grpSp>
      <p:graphicFrame>
        <p:nvGraphicFramePr>
          <p:cNvPr id="14" name="Object 13"/>
          <p:cNvGraphicFramePr>
            <a:graphicFrameLocks/>
          </p:cNvGraphicFramePr>
          <p:nvPr>
            <p:custDataLst>
              <p:tags r:id="rId4"/>
            </p:custDataLst>
            <p:extLst>
              <p:ext uri="{D42A27DB-BD31-4B8C-83A1-F6EECF244321}">
                <p14:modId xmlns:p14="http://schemas.microsoft.com/office/powerpoint/2010/main" val="501931788"/>
              </p:ext>
            </p:extLst>
          </p:nvPr>
        </p:nvGraphicFramePr>
        <p:xfrm>
          <a:off x="266700" y="1981200"/>
          <a:ext cx="3991043" cy="3390990"/>
        </p:xfrm>
        <a:graphic>
          <a:graphicData uri="http://schemas.openxmlformats.org/presentationml/2006/ole">
            <mc:AlternateContent xmlns:mc="http://schemas.openxmlformats.org/markup-compatibility/2006">
              <mc:Choice xmlns:v="urn:schemas-microsoft-com:vml" Requires="v">
                <p:oleObj spid="_x0000_s330795" name="Chart" r:id="rId15" imgW="3991043" imgH="3390990" progId="MSGraph.Chart.8">
                  <p:embed followColorScheme="full"/>
                </p:oleObj>
              </mc:Choice>
              <mc:Fallback>
                <p:oleObj name="Chart" r:id="rId15" imgW="3991043" imgH="3390990" progId="MSGraph.Chart.8">
                  <p:embed followColorScheme="full"/>
                  <p:pic>
                    <p:nvPicPr>
                      <p:cNvPr id="0" name=""/>
                      <p:cNvPicPr/>
                      <p:nvPr/>
                    </p:nvPicPr>
                    <p:blipFill>
                      <a:blip r:embed="rId16"/>
                      <a:stretch>
                        <a:fillRect/>
                      </a:stretch>
                    </p:blipFill>
                    <p:spPr>
                      <a:xfrm>
                        <a:off x="266700" y="1981200"/>
                        <a:ext cx="3991043" cy="3390990"/>
                      </a:xfrm>
                      <a:prstGeom prst="rect">
                        <a:avLst/>
                      </a:prstGeom>
                    </p:spPr>
                  </p:pic>
                </p:oleObj>
              </mc:Fallback>
            </mc:AlternateContent>
          </a:graphicData>
        </a:graphic>
      </p:graphicFrame>
      <p:sp>
        <p:nvSpPr>
          <p:cNvPr id="27" name="Text Placeholder 21"/>
          <p:cNvSpPr>
            <a:spLocks noGrp="1"/>
          </p:cNvSpPr>
          <p:nvPr>
            <p:custDataLst>
              <p:tags r:id="rId5"/>
            </p:custDataLst>
          </p:nvPr>
        </p:nvSpPr>
        <p:spPr bwMode="auto">
          <a:xfrm>
            <a:off x="3668713" y="5241925"/>
            <a:ext cx="434975" cy="1524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222660D8-247C-488F-861C-6D229F45D0AC}" type="datetime'''M''''''''''a''r'''''''''''''''''''''' ''''’''''1''''6'">
              <a:rPr lang="en-US" sz="1000">
                <a:latin typeface="Arial"/>
                <a:cs typeface="Arial"/>
                <a:sym typeface="Arial"/>
              </a:rPr>
              <a:pPr/>
              <a:t>Mar ’16</a:t>
            </a:fld>
            <a:endParaRPr lang="en-US" sz="1000" dirty="0">
              <a:latin typeface="Arial"/>
              <a:cs typeface="Arial"/>
              <a:sym typeface="Arial"/>
            </a:endParaRPr>
          </a:p>
        </p:txBody>
      </p:sp>
      <p:sp>
        <p:nvSpPr>
          <p:cNvPr id="22" name="Text Placeholder 16"/>
          <p:cNvSpPr>
            <a:spLocks noGrp="1"/>
          </p:cNvSpPr>
          <p:nvPr>
            <p:custDataLst>
              <p:tags r:id="rId6"/>
            </p:custDataLst>
          </p:nvPr>
        </p:nvSpPr>
        <p:spPr bwMode="auto">
          <a:xfrm>
            <a:off x="3170238" y="5241925"/>
            <a:ext cx="433388" cy="1524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C63B976A-7C94-4D67-BAA8-B09078832AE9}" type="datetime'''F''eb ’''''''''''''''''''''''''1''''''6'''''''''''">
              <a:rPr lang="en-US" sz="1000">
                <a:latin typeface="Arial"/>
                <a:cs typeface="Arial"/>
                <a:sym typeface="Arial"/>
              </a:rPr>
              <a:pPr/>
              <a:t>Feb ’16</a:t>
            </a:fld>
            <a:endParaRPr lang="en-US" sz="1000" dirty="0">
              <a:latin typeface="Arial"/>
              <a:cs typeface="Arial"/>
              <a:sym typeface="Arial"/>
            </a:endParaRPr>
          </a:p>
        </p:txBody>
      </p:sp>
      <p:sp>
        <p:nvSpPr>
          <p:cNvPr id="21" name="Text Placeholder 15"/>
          <p:cNvSpPr>
            <a:spLocks noGrp="1"/>
          </p:cNvSpPr>
          <p:nvPr>
            <p:custDataLst>
              <p:tags r:id="rId7"/>
            </p:custDataLst>
          </p:nvPr>
        </p:nvSpPr>
        <p:spPr bwMode="auto">
          <a:xfrm>
            <a:off x="2676525" y="5241925"/>
            <a:ext cx="419100" cy="1524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D066D33B-E603-4231-B4B6-752274DF0A64}" type="datetime'Ja''''''''n'''''''''''''''' ’''''''''''''1''''''''''''6'''''''">
              <a:rPr lang="en-US" sz="1000">
                <a:latin typeface="Arial"/>
                <a:cs typeface="Arial"/>
                <a:sym typeface="Arial"/>
              </a:rPr>
              <a:pPr/>
              <a:t>Jan ’16</a:t>
            </a:fld>
            <a:endParaRPr lang="en-US" sz="1000" dirty="0">
              <a:latin typeface="Arial"/>
              <a:cs typeface="Arial"/>
              <a:sym typeface="Arial"/>
            </a:endParaRPr>
          </a:p>
        </p:txBody>
      </p:sp>
      <p:sp>
        <p:nvSpPr>
          <p:cNvPr id="20" name="Text Placeholder 14"/>
          <p:cNvSpPr>
            <a:spLocks noGrp="1"/>
          </p:cNvSpPr>
          <p:nvPr>
            <p:custDataLst>
              <p:tags r:id="rId8"/>
            </p:custDataLst>
          </p:nvPr>
        </p:nvSpPr>
        <p:spPr bwMode="auto">
          <a:xfrm>
            <a:off x="2160588" y="5241925"/>
            <a:ext cx="441325" cy="1524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BA751930-98F9-43E7-A868-BB217048BB82}" type="datetime'''D''''''''''''''e''''''c'''''''''''' ''''''''''''’''1''5'">
              <a:rPr lang="en-US" sz="1000">
                <a:latin typeface="Arial"/>
                <a:cs typeface="Arial"/>
                <a:sym typeface="Arial"/>
              </a:rPr>
              <a:pPr/>
              <a:t>Dec ’15</a:t>
            </a:fld>
            <a:endParaRPr lang="en-US" sz="1000" dirty="0">
              <a:latin typeface="Arial"/>
              <a:cs typeface="Arial"/>
              <a:sym typeface="Arial"/>
            </a:endParaRPr>
          </a:p>
        </p:txBody>
      </p:sp>
      <p:sp>
        <p:nvSpPr>
          <p:cNvPr id="15" name="Text Placeholder 11"/>
          <p:cNvSpPr>
            <a:spLocks noGrp="1"/>
          </p:cNvSpPr>
          <p:nvPr>
            <p:custDataLst>
              <p:tags r:id="rId9"/>
            </p:custDataLst>
          </p:nvPr>
        </p:nvSpPr>
        <p:spPr bwMode="auto">
          <a:xfrm>
            <a:off x="1655763" y="5241925"/>
            <a:ext cx="441325" cy="1524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7605FB8E-BDDB-40DB-A5F5-33296B6571CE}" type="datetime'N''o''v'''''''''''' ''''''''''''''’''''''''1''''''5'''''''''''">
              <a:rPr lang="en-US" sz="1000">
                <a:latin typeface="Arial"/>
                <a:cs typeface="Arial"/>
                <a:sym typeface="Arial"/>
              </a:rPr>
              <a:pPr/>
              <a:t>Nov ’15</a:t>
            </a:fld>
            <a:endParaRPr lang="en-US" sz="1000" dirty="0">
              <a:latin typeface="Arial"/>
              <a:cs typeface="Arial"/>
              <a:sym typeface="Arial"/>
            </a:endParaRPr>
          </a:p>
        </p:txBody>
      </p:sp>
      <p:sp>
        <p:nvSpPr>
          <p:cNvPr id="23" name="Text Placeholder 9"/>
          <p:cNvSpPr>
            <a:spLocks noGrp="1"/>
          </p:cNvSpPr>
          <p:nvPr>
            <p:custDataLst>
              <p:tags r:id="rId10"/>
            </p:custDataLst>
          </p:nvPr>
        </p:nvSpPr>
        <p:spPr bwMode="auto">
          <a:xfrm>
            <a:off x="1152525" y="5241925"/>
            <a:ext cx="447675" cy="1524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7057F8DF-7A0A-4850-95E8-FAE7DED9C783}" type="datetime'''''''O''''''c''''''''''t'' ''’''''1''''''5'' '''''''''''">
              <a:rPr lang="en-US" sz="1000">
                <a:latin typeface="Arial"/>
                <a:cs typeface="Arial"/>
                <a:sym typeface="Arial"/>
              </a:rPr>
              <a:pPr/>
              <a:t>Oct ’15 </a:t>
            </a:fld>
            <a:endParaRPr lang="en-US" sz="1000" dirty="0">
              <a:latin typeface="Arial"/>
              <a:cs typeface="Arial"/>
              <a:sym typeface="Arial"/>
            </a:endParaRPr>
          </a:p>
        </p:txBody>
      </p:sp>
      <p:sp>
        <p:nvSpPr>
          <p:cNvPr id="24" name="Text Placeholder 5"/>
          <p:cNvSpPr>
            <a:spLocks noGrp="1"/>
          </p:cNvSpPr>
          <p:nvPr>
            <p:custDataLst>
              <p:tags r:id="rId11"/>
            </p:custDataLst>
          </p:nvPr>
        </p:nvSpPr>
        <p:spPr bwMode="auto">
          <a:xfrm>
            <a:off x="657225" y="5241925"/>
            <a:ext cx="439738" cy="1524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80B80647-1F90-4A3F-AB61-9040589F53EB}" type="datetime'''''''''''''S''e''''''p'''' ''''''''''’15'''''''''''''''''">
              <a:rPr lang="en-US" sz="1000">
                <a:latin typeface="Arial"/>
                <a:cs typeface="Arial"/>
                <a:sym typeface="Arial"/>
              </a:rPr>
              <a:pPr/>
              <a:t>Sep ’15</a:t>
            </a:fld>
            <a:endParaRPr lang="en-US" sz="1000" dirty="0">
              <a:latin typeface="Arial"/>
              <a:cs typeface="Arial"/>
              <a:sym typeface="Arial"/>
            </a:endParaRPr>
          </a:p>
        </p:txBody>
      </p:sp>
      <p:cxnSp>
        <p:nvCxnSpPr>
          <p:cNvPr id="10" name="Straight Connector 9"/>
          <p:cNvCxnSpPr/>
          <p:nvPr/>
        </p:nvCxnSpPr>
        <p:spPr bwMode="auto">
          <a:xfrm flipH="1">
            <a:off x="628175" y="5127592"/>
            <a:ext cx="3842309" cy="0"/>
          </a:xfrm>
          <a:prstGeom prst="line">
            <a:avLst/>
          </a:prstGeom>
          <a:solidFill>
            <a:schemeClr val="accent1"/>
          </a:solidFill>
          <a:ln w="19050" cap="flat" cmpd="sng" algn="ctr">
            <a:solidFill>
              <a:schemeClr val="accent1"/>
            </a:solidFill>
            <a:prstDash val="solid"/>
            <a:round/>
            <a:headEnd type="none" w="med" len="med"/>
            <a:tailEnd type="none" w="med" len="med"/>
          </a:ln>
          <a:effectLst/>
        </p:spPr>
      </p:cxnSp>
      <p:sp>
        <p:nvSpPr>
          <p:cNvPr id="13" name="TextBox 12"/>
          <p:cNvSpPr txBox="1"/>
          <p:nvPr/>
        </p:nvSpPr>
        <p:spPr>
          <a:xfrm>
            <a:off x="4462463" y="5004482"/>
            <a:ext cx="532518" cy="246221"/>
          </a:xfrm>
          <a:prstGeom prst="rect">
            <a:avLst/>
          </a:prstGeom>
          <a:noFill/>
        </p:spPr>
        <p:txBody>
          <a:bodyPr wrap="none" rtlCol="0">
            <a:spAutoFit/>
          </a:bodyPr>
          <a:lstStyle/>
          <a:p>
            <a:pPr algn="l">
              <a:lnSpc>
                <a:spcPct val="100000"/>
              </a:lnSpc>
            </a:pPr>
            <a:r>
              <a:rPr lang="en-US" b="1" dirty="0" smtClean="0">
                <a:solidFill>
                  <a:schemeClr val="accent1"/>
                </a:solidFill>
                <a:latin typeface="Arial" panose="020B0604020202020204" pitchFamily="34" charset="0"/>
                <a:cs typeface="Arial" panose="020B0604020202020204" pitchFamily="34" charset="0"/>
              </a:rPr>
              <a:t>Red 0</a:t>
            </a:r>
            <a:endParaRPr lang="en-US" b="1" dirty="0">
              <a:solidFill>
                <a:schemeClr val="accent1"/>
              </a:solidFill>
              <a:latin typeface="Arial" panose="020B0604020202020204" pitchFamily="34" charset="0"/>
              <a:cs typeface="Arial" panose="020B0604020202020204" pitchFamily="34" charset="0"/>
            </a:endParaRPr>
          </a:p>
        </p:txBody>
      </p:sp>
      <p:sp>
        <p:nvSpPr>
          <p:cNvPr id="25" name="Footnote"/>
          <p:cNvSpPr/>
          <p:nvPr/>
        </p:nvSpPr>
        <p:spPr bwMode="auto">
          <a:xfrm>
            <a:off x="1889851" y="6341232"/>
            <a:ext cx="6814003"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spAutoFit/>
          </a:bodyPr>
          <a:lstStyle/>
          <a:p>
            <a:pPr algn="l">
              <a:lnSpc>
                <a:spcPct val="100000"/>
              </a:lnSpc>
              <a:spcBef>
                <a:spcPts val="0"/>
              </a:spcBef>
              <a:spcAft>
                <a:spcPts val="0"/>
              </a:spcAft>
            </a:pPr>
            <a:r>
              <a:rPr lang="en-US" sz="800" dirty="0">
                <a:latin typeface="Arial" panose="020B0604020202020204" pitchFamily="34" charset="0"/>
                <a:cs typeface="Arial" panose="020B0604020202020204" pitchFamily="34" charset="0"/>
                <a:sym typeface="Arial"/>
              </a:rPr>
              <a:t>Source: </a:t>
            </a:r>
            <a:r>
              <a:rPr lang="en-US" sz="800" dirty="0" smtClean="0">
                <a:latin typeface="Arial" panose="020B0604020202020204" pitchFamily="34" charset="0"/>
                <a:cs typeface="Arial" panose="020B0604020202020204" pitchFamily="34" charset="0"/>
                <a:sym typeface="Arial"/>
              </a:rPr>
              <a:t>SHUSA RAS monthly reports (July 2015 – March 2016)</a:t>
            </a:r>
            <a:endParaRPr lang="en-US" sz="800" dirty="0">
              <a:latin typeface="Arial" panose="020B0604020202020204" pitchFamily="34" charset="0"/>
              <a:cs typeface="Arial" panose="020B0604020202020204" pitchFamily="34" charset="0"/>
              <a:sym typeface="Arial"/>
            </a:endParaRPr>
          </a:p>
        </p:txBody>
      </p:sp>
      <p:sp>
        <p:nvSpPr>
          <p:cNvPr id="26" name="TextBox 25"/>
          <p:cNvSpPr txBox="1"/>
          <p:nvPr/>
        </p:nvSpPr>
        <p:spPr>
          <a:xfrm>
            <a:off x="365760" y="1463040"/>
            <a:ext cx="3945788" cy="430887"/>
          </a:xfrm>
          <a:prstGeom prst="rect">
            <a:avLst/>
          </a:prstGeom>
          <a:noFill/>
        </p:spPr>
        <p:txBody>
          <a:bodyPr vert="horz" wrap="square" lIns="0" tIns="0" rIns="0" bIns="0" rtlCol="0" anchor="t" anchorCtr="0">
            <a:spAutoFit/>
          </a:bodyPr>
          <a:lstStyle/>
          <a:p>
            <a:pPr lvl="0" algn="l">
              <a:lnSpc>
                <a:spcPct val="100000"/>
              </a:lnSpc>
              <a:spcBef>
                <a:spcPts val="0"/>
              </a:spcBef>
              <a:defRPr/>
            </a:pPr>
            <a:r>
              <a:rPr lang="en-US" sz="1400" b="1" kern="0" dirty="0">
                <a:solidFill>
                  <a:srgbClr val="FF0000"/>
                </a:solidFill>
                <a:latin typeface="Arial Bold"/>
                <a:ea typeface="ＭＳ Ｐゴシック"/>
              </a:rPr>
              <a:t>Historical OCC Enforcement Actions</a:t>
            </a:r>
          </a:p>
          <a:p>
            <a:pPr lvl="0" algn="l">
              <a:lnSpc>
                <a:spcPct val="100000"/>
              </a:lnSpc>
              <a:spcBef>
                <a:spcPts val="0"/>
              </a:spcBef>
              <a:defRPr/>
            </a:pPr>
            <a:r>
              <a:rPr lang="en-US" sz="1400" kern="0" dirty="0">
                <a:solidFill>
                  <a:srgbClr val="FF0000"/>
                </a:solidFill>
                <a:latin typeface="Arial"/>
                <a:ea typeface="ＭＳ Ｐゴシック"/>
              </a:rPr>
              <a:t>SBNA, Sep 2015 – Mar 2016</a:t>
            </a:r>
          </a:p>
        </p:txBody>
      </p:sp>
    </p:spTree>
    <p:extLst>
      <p:ext uri="{BB962C8B-B14F-4D97-AF65-F5344CB8AC3E}">
        <p14:creationId xmlns:p14="http://schemas.microsoft.com/office/powerpoint/2010/main" val="2386593088"/>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Object 17" hidden="1"/>
          <p:cNvGraphicFramePr>
            <a:graphicFrameLocks noChangeAspect="1"/>
          </p:cNvGraphicFramePr>
          <p:nvPr>
            <p:custDataLst>
              <p:tags r:id="rId2"/>
            </p:custDataLst>
            <p:extLst>
              <p:ext uri="{D42A27DB-BD31-4B8C-83A1-F6EECF244321}">
                <p14:modId xmlns:p14="http://schemas.microsoft.com/office/powerpoint/2010/main" val="1965832114"/>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65523" name="think-cell Slide" r:id="rId15" imgW="270" imgH="270" progId="TCLayout.ActiveDocument.1">
                  <p:embed/>
                </p:oleObj>
              </mc:Choice>
              <mc:Fallback>
                <p:oleObj name="think-cell Slide" r:id="rId15" imgW="270" imgH="270" progId="TCLayout.ActiveDocument.1">
                  <p:embed/>
                  <p:pic>
                    <p:nvPicPr>
                      <p:cNvPr id="0" name=""/>
                      <p:cNvPicPr/>
                      <p:nvPr/>
                    </p:nvPicPr>
                    <p:blipFill>
                      <a:blip r:embed="rId16"/>
                      <a:stretch>
                        <a:fillRect/>
                      </a:stretch>
                    </p:blipFill>
                    <p:spPr>
                      <a:xfrm>
                        <a:off x="1588" y="1588"/>
                        <a:ext cx="1587" cy="1587"/>
                      </a:xfrm>
                      <a:prstGeom prst="rect">
                        <a:avLst/>
                      </a:prstGeom>
                    </p:spPr>
                  </p:pic>
                </p:oleObj>
              </mc:Fallback>
            </mc:AlternateContent>
          </a:graphicData>
        </a:graphic>
      </p:graphicFrame>
      <p:sp>
        <p:nvSpPr>
          <p:cNvPr id="17" name="Rectangle 16" hidden="1"/>
          <p:cNvSpPr/>
          <p:nvPr>
            <p:custDataLst>
              <p:tags r:id="rId3"/>
            </p:custDataLst>
          </p:nvPr>
        </p:nvSpPr>
        <p:spPr bwMode="auto">
          <a:xfrm>
            <a:off x="0" y="0"/>
            <a:ext cx="158750" cy="158750"/>
          </a:xfrm>
          <a:prstGeom prst="rect">
            <a:avLst/>
          </a:prstGeom>
          <a:solidFill>
            <a:schemeClr val="accent1">
              <a:lumMod val="20000"/>
              <a:lumOff val="8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vert="horz" wrap="none" lIns="0" tIns="0" rIns="0" bIns="0" numCol="1" spcCol="0" rtlCol="0" anchor="ctr" anchorCtr="0">
            <a:noAutofit/>
          </a:bodyPr>
          <a:lstStyle/>
          <a:p>
            <a:pPr>
              <a:lnSpc>
                <a:spcPct val="100000"/>
              </a:lnSpc>
            </a:pPr>
            <a:endParaRPr lang="en-GB" dirty="0" smtClean="0">
              <a:solidFill>
                <a:schemeClr val="tx1"/>
              </a:solidFill>
              <a:latin typeface="Arial"/>
              <a:cs typeface="Arial"/>
              <a:sym typeface="Arial"/>
            </a:endParaRPr>
          </a:p>
        </p:txBody>
      </p:sp>
      <p:sp>
        <p:nvSpPr>
          <p:cNvPr id="5" name="Content Placeholder 4"/>
          <p:cNvSpPr>
            <a:spLocks noGrp="1"/>
          </p:cNvSpPr>
          <p:nvPr>
            <p:ph sz="quarter" idx="11"/>
          </p:nvPr>
        </p:nvSpPr>
        <p:spPr/>
        <p:txBody>
          <a:bodyPr/>
          <a:lstStyle/>
          <a:p>
            <a:r>
              <a:rPr lang="en-US" dirty="0"/>
              <a:t>Calibration: </a:t>
            </a:r>
            <a:r>
              <a:rPr lang="en-US" b="0" dirty="0" smtClean="0"/>
              <a:t>Federal </a:t>
            </a:r>
            <a:r>
              <a:rPr lang="en-US" b="0" dirty="0"/>
              <a:t>Regulator Complaints (</a:t>
            </a:r>
            <a:r>
              <a:rPr lang="en-US" b="0" dirty="0" smtClean="0"/>
              <a:t>CFPB)</a:t>
            </a:r>
            <a:endParaRPr lang="en-GB" dirty="0"/>
          </a:p>
        </p:txBody>
      </p:sp>
      <p:sp>
        <p:nvSpPr>
          <p:cNvPr id="16" name="Content Placeholder 4"/>
          <p:cNvSpPr txBox="1">
            <a:spLocks/>
          </p:cNvSpPr>
          <p:nvPr/>
        </p:nvSpPr>
        <p:spPr>
          <a:xfrm>
            <a:off x="5157788" y="2291393"/>
            <a:ext cx="4089400" cy="2939419"/>
          </a:xfrm>
          <a:prstGeom prst="rect">
            <a:avLst/>
          </a:prstGeom>
        </p:spPr>
        <p:txBody>
          <a:bodyPr lIns="0" tIns="0" rIns="0" bIns="0"/>
          <a:lstStyle>
            <a:lvl1pPr marL="153988" indent="-153988" algn="l" rtl="0" eaLnBrk="1" fontAlgn="base" hangingPunct="1">
              <a:spcBef>
                <a:spcPct val="20000"/>
              </a:spcBef>
              <a:spcAft>
                <a:spcPct val="0"/>
              </a:spcAft>
              <a:defRPr sz="1600">
                <a:solidFill>
                  <a:schemeClr val="tx2"/>
                </a:solidFill>
                <a:latin typeface="+mn-lt"/>
                <a:ea typeface="+mn-ea"/>
                <a:cs typeface="+mn-cs"/>
              </a:defRPr>
            </a:lvl1pPr>
            <a:lvl2pPr marL="461963" indent="-231775" algn="l" rtl="0" eaLnBrk="1" fontAlgn="base" hangingPunct="1">
              <a:lnSpc>
                <a:spcPct val="120000"/>
              </a:lnSpc>
              <a:spcBef>
                <a:spcPct val="20000"/>
              </a:spcBef>
              <a:spcAft>
                <a:spcPct val="0"/>
              </a:spcAft>
              <a:buClr>
                <a:schemeClr val="tx1"/>
              </a:buClr>
              <a:buFont typeface="Wingdings" pitchFamily="2" charset="2"/>
              <a:buChar char="§"/>
              <a:defRPr sz="1400">
                <a:solidFill>
                  <a:schemeClr val="tx2"/>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200">
                <a:solidFill>
                  <a:schemeClr val="tx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tx2"/>
                </a:solidFill>
                <a:latin typeface="Arial" charset="0"/>
                <a:ea typeface="+mn-ea"/>
                <a:cs typeface="+mn-cs"/>
              </a:defRPr>
            </a:lvl4pPr>
            <a:lvl5pPr marL="857250" indent="-115888" algn="l" rtl="0" eaLnBrk="1" fontAlgn="base" hangingPunct="1">
              <a:spcBef>
                <a:spcPct val="20000"/>
              </a:spcBef>
              <a:spcAft>
                <a:spcPct val="0"/>
              </a:spcAft>
              <a:buClr>
                <a:schemeClr val="tx1"/>
              </a:buClr>
              <a:defRPr sz="800">
                <a:solidFill>
                  <a:schemeClr val="tx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171450" lvl="1" indent="-171450" defTabSz="457200">
              <a:lnSpc>
                <a:spcPct val="100000"/>
              </a:lnSpc>
              <a:buFont typeface="Arial" panose="020B0604020202020204" pitchFamily="34" charset="0"/>
              <a:buChar char="•"/>
              <a:defRPr/>
            </a:pPr>
            <a:r>
              <a:rPr lang="en-US" sz="1200" kern="0" dirty="0" smtClean="0">
                <a:solidFill>
                  <a:schemeClr val="tx1"/>
                </a:solidFill>
                <a:latin typeface="Arial" panose="020B0604020202020204" pitchFamily="34" charset="0"/>
                <a:cs typeface="Arial" panose="020B0604020202020204" pitchFamily="34" charset="0"/>
              </a:rPr>
              <a:t>The Compliance risk team worked </a:t>
            </a:r>
            <a:r>
              <a:rPr lang="en-US" sz="1200" kern="0" dirty="0">
                <a:solidFill>
                  <a:schemeClr val="tx1"/>
                </a:solidFill>
                <a:latin typeface="Arial" panose="020B0604020202020204" pitchFamily="34" charset="0"/>
                <a:cs typeface="Arial" panose="020B0604020202020204" pitchFamily="34" charset="0"/>
              </a:rPr>
              <a:t>with </a:t>
            </a:r>
            <a:r>
              <a:rPr lang="en-US" sz="1200" kern="0" dirty="0" smtClean="0">
                <a:solidFill>
                  <a:schemeClr val="tx1"/>
                </a:solidFill>
                <a:latin typeface="Arial" panose="020B0604020202020204" pitchFamily="34" charset="0"/>
                <a:cs typeface="Arial" panose="020B0604020202020204" pitchFamily="34" charset="0"/>
              </a:rPr>
              <a:t>SBNA to determine </a:t>
            </a:r>
            <a:r>
              <a:rPr lang="en-US" sz="1200" kern="0" dirty="0">
                <a:solidFill>
                  <a:schemeClr val="tx1"/>
                </a:solidFill>
                <a:latin typeface="Arial" panose="020B0604020202020204" pitchFamily="34" charset="0"/>
                <a:cs typeface="Arial" panose="020B0604020202020204" pitchFamily="34" charset="0"/>
              </a:rPr>
              <a:t>appropriate triggers and thresholds for Federal Regulator </a:t>
            </a:r>
            <a:r>
              <a:rPr lang="en-US" sz="1200" kern="0" dirty="0" smtClean="0">
                <a:solidFill>
                  <a:schemeClr val="tx1"/>
                </a:solidFill>
                <a:latin typeface="Arial" panose="020B0604020202020204" pitchFamily="34" charset="0"/>
                <a:cs typeface="Arial" panose="020B0604020202020204" pitchFamily="34" charset="0"/>
              </a:rPr>
              <a:t>complaints</a:t>
            </a:r>
          </a:p>
          <a:p>
            <a:pPr marL="171450" lvl="1" indent="-171450" defTabSz="457200">
              <a:lnSpc>
                <a:spcPct val="100000"/>
              </a:lnSpc>
              <a:buFont typeface="Arial" panose="020B0604020202020204" pitchFamily="34" charset="0"/>
              <a:buChar char="•"/>
              <a:defRPr/>
            </a:pPr>
            <a:r>
              <a:rPr lang="en-US" sz="1200" kern="0" dirty="0" smtClean="0">
                <a:solidFill>
                  <a:schemeClr val="tx1"/>
                </a:solidFill>
                <a:latin typeface="Arial" panose="020B0604020202020204" pitchFamily="34" charset="0"/>
                <a:cs typeface="Arial" panose="020B0604020202020204" pitchFamily="34" charset="0"/>
              </a:rPr>
              <a:t>Expectation </a:t>
            </a:r>
            <a:r>
              <a:rPr lang="en-US" sz="1200" kern="0" dirty="0">
                <a:solidFill>
                  <a:schemeClr val="tx1"/>
                </a:solidFill>
                <a:latin typeface="Arial" panose="020B0604020202020204" pitchFamily="34" charset="0"/>
                <a:cs typeface="Arial" panose="020B0604020202020204" pitchFamily="34" charset="0"/>
              </a:rPr>
              <a:t>is to determine appropriate trigger and threshold in 6 </a:t>
            </a:r>
            <a:r>
              <a:rPr lang="en-US" sz="1200" kern="0" dirty="0" smtClean="0">
                <a:solidFill>
                  <a:schemeClr val="tx1"/>
                </a:solidFill>
                <a:latin typeface="Arial" panose="020B0604020202020204" pitchFamily="34" charset="0"/>
                <a:cs typeface="Arial" panose="020B0604020202020204" pitchFamily="34" charset="0"/>
              </a:rPr>
              <a:t>months</a:t>
            </a:r>
          </a:p>
          <a:p>
            <a:pPr marL="171450" lvl="1" indent="-171450" defTabSz="457200">
              <a:lnSpc>
                <a:spcPct val="100000"/>
              </a:lnSpc>
              <a:buFont typeface="Arial" panose="020B0604020202020204" pitchFamily="34" charset="0"/>
              <a:buChar char="•"/>
              <a:defRPr/>
            </a:pPr>
            <a:r>
              <a:rPr lang="en-US" sz="1200" kern="0" dirty="0" smtClean="0">
                <a:solidFill>
                  <a:schemeClr val="tx1"/>
                </a:solidFill>
                <a:latin typeface="Arial" panose="020B0604020202020204" pitchFamily="34" charset="0"/>
                <a:cs typeface="Arial" panose="020B0604020202020204" pitchFamily="34" charset="0"/>
              </a:rPr>
              <a:t>The amber trigger was anchored around the peak of the historical count for the past 9 months (34 complaints); the red limit was adjusted up by applying additional buffer and benchmarking against industry standards</a:t>
            </a:r>
          </a:p>
        </p:txBody>
      </p:sp>
      <p:sp>
        <p:nvSpPr>
          <p:cNvPr id="19" name="TextBox 18"/>
          <p:cNvSpPr txBox="1"/>
          <p:nvPr/>
        </p:nvSpPr>
        <p:spPr>
          <a:xfrm>
            <a:off x="5208588" y="1463040"/>
            <a:ext cx="4241590" cy="215444"/>
          </a:xfrm>
          <a:prstGeom prst="rect">
            <a:avLst/>
          </a:prstGeom>
          <a:noFill/>
        </p:spPr>
        <p:txBody>
          <a:bodyPr vert="horz" wrap="square" lIns="0" tIns="0" rIns="0" bIns="0" rtlCol="0" anchor="t" anchorCtr="0">
            <a:spAutoFit/>
          </a:bodyPr>
          <a:lstStyle/>
          <a:p>
            <a:pPr algn="l">
              <a:lnSpc>
                <a:spcPct val="100000"/>
              </a:lnSpc>
              <a:spcBef>
                <a:spcPts val="0"/>
              </a:spcBef>
              <a:spcAft>
                <a:spcPts val="0"/>
              </a:spcAft>
            </a:pPr>
            <a:r>
              <a:rPr lang="en-US" sz="1400" b="1" dirty="0" smtClean="0">
                <a:solidFill>
                  <a:schemeClr val="accent1"/>
                </a:solidFill>
                <a:latin typeface="Arial" panose="020B0604020202020204" pitchFamily="34" charset="0"/>
                <a:cs typeface="Arial" panose="020B0604020202020204" pitchFamily="34" charset="0"/>
              </a:rPr>
              <a:t>Calibration approach</a:t>
            </a:r>
            <a:endParaRPr lang="en-US" sz="1400" dirty="0" smtClean="0">
              <a:solidFill>
                <a:schemeClr val="accent1"/>
              </a:solidFill>
              <a:latin typeface="Arial" panose="020B0604020202020204" pitchFamily="34" charset="0"/>
              <a:cs typeface="Arial" panose="020B0604020202020204" pitchFamily="34" charset="0"/>
            </a:endParaRPr>
          </a:p>
        </p:txBody>
      </p:sp>
      <p:sp>
        <p:nvSpPr>
          <p:cNvPr id="21" name="TextBox 20"/>
          <p:cNvSpPr txBox="1"/>
          <p:nvPr/>
        </p:nvSpPr>
        <p:spPr>
          <a:xfrm>
            <a:off x="365760" y="1463040"/>
            <a:ext cx="3945788" cy="430887"/>
          </a:xfrm>
          <a:prstGeom prst="rect">
            <a:avLst/>
          </a:prstGeom>
          <a:noFill/>
        </p:spPr>
        <p:txBody>
          <a:bodyPr vert="horz" wrap="square" lIns="0" tIns="0" rIns="0" bIns="0" rtlCol="0" anchor="t" anchorCtr="0">
            <a:spAutoFit/>
          </a:bodyPr>
          <a:lstStyle/>
          <a:p>
            <a:pPr algn="l">
              <a:lnSpc>
                <a:spcPct val="100000"/>
              </a:lnSpc>
              <a:spcBef>
                <a:spcPts val="0"/>
              </a:spcBef>
              <a:spcAft>
                <a:spcPts val="0"/>
              </a:spcAft>
            </a:pPr>
            <a:r>
              <a:rPr lang="en-US" sz="1400" b="1" dirty="0" smtClean="0">
                <a:solidFill>
                  <a:schemeClr val="accent1"/>
                </a:solidFill>
                <a:latin typeface="Arial" panose="020B0604020202020204" pitchFamily="34" charset="0"/>
                <a:cs typeface="Arial" panose="020B0604020202020204" pitchFamily="34" charset="0"/>
              </a:rPr>
              <a:t>Historical CFPB Complaints</a:t>
            </a:r>
          </a:p>
          <a:p>
            <a:pPr algn="l">
              <a:lnSpc>
                <a:spcPct val="100000"/>
              </a:lnSpc>
              <a:spcBef>
                <a:spcPts val="0"/>
              </a:spcBef>
              <a:spcAft>
                <a:spcPts val="0"/>
              </a:spcAft>
            </a:pPr>
            <a:r>
              <a:rPr lang="en-US" sz="1400" dirty="0" smtClean="0">
                <a:solidFill>
                  <a:schemeClr val="accent1"/>
                </a:solidFill>
                <a:latin typeface="Arial" panose="020B0604020202020204" pitchFamily="34" charset="0"/>
                <a:cs typeface="Arial" panose="020B0604020202020204" pitchFamily="34" charset="0"/>
              </a:rPr>
              <a:t>SBNA, </a:t>
            </a:r>
            <a:r>
              <a:rPr lang="en-US" sz="1400" kern="0" dirty="0">
                <a:solidFill>
                  <a:srgbClr val="FF0000"/>
                </a:solidFill>
                <a:latin typeface="Arial"/>
                <a:ea typeface="ＭＳ Ｐゴシック"/>
              </a:rPr>
              <a:t>Jul 2015 – Mar 2016</a:t>
            </a:r>
            <a:endParaRPr lang="en-US" sz="1400" dirty="0" smtClean="0">
              <a:solidFill>
                <a:schemeClr val="accent1"/>
              </a:solidFill>
              <a:latin typeface="Arial" panose="020B0604020202020204" pitchFamily="34" charset="0"/>
              <a:cs typeface="Arial" panose="020B0604020202020204" pitchFamily="34" charset="0"/>
            </a:endParaRPr>
          </a:p>
        </p:txBody>
      </p:sp>
      <p:graphicFrame>
        <p:nvGraphicFramePr>
          <p:cNvPr id="23" name="Object 22"/>
          <p:cNvGraphicFramePr>
            <a:graphicFrameLocks/>
          </p:cNvGraphicFramePr>
          <p:nvPr>
            <p:custDataLst>
              <p:tags r:id="rId4"/>
            </p:custDataLst>
            <p:extLst>
              <p:ext uri="{D42A27DB-BD31-4B8C-83A1-F6EECF244321}">
                <p14:modId xmlns:p14="http://schemas.microsoft.com/office/powerpoint/2010/main" val="1587684595"/>
              </p:ext>
            </p:extLst>
          </p:nvPr>
        </p:nvGraphicFramePr>
        <p:xfrm>
          <a:off x="266700" y="1981200"/>
          <a:ext cx="4172085" cy="3390990"/>
        </p:xfrm>
        <a:graphic>
          <a:graphicData uri="http://schemas.openxmlformats.org/presentationml/2006/ole">
            <mc:AlternateContent xmlns:mc="http://schemas.openxmlformats.org/markup-compatibility/2006">
              <mc:Choice xmlns:v="urn:schemas-microsoft-com:vml" Requires="v">
                <p:oleObj spid="_x0000_s265524" name="Chart" r:id="rId17" imgW="4172085" imgH="3390990" progId="MSGraph.Chart.8">
                  <p:embed followColorScheme="full"/>
                </p:oleObj>
              </mc:Choice>
              <mc:Fallback>
                <p:oleObj name="Chart" r:id="rId17" imgW="4172085" imgH="3390990" progId="MSGraph.Chart.8">
                  <p:embed followColorScheme="full"/>
                  <p:pic>
                    <p:nvPicPr>
                      <p:cNvPr id="0" name=""/>
                      <p:cNvPicPr/>
                      <p:nvPr/>
                    </p:nvPicPr>
                    <p:blipFill>
                      <a:blip r:embed="rId18"/>
                      <a:stretch>
                        <a:fillRect/>
                      </a:stretch>
                    </p:blipFill>
                    <p:spPr>
                      <a:xfrm>
                        <a:off x="266700" y="1981200"/>
                        <a:ext cx="4172085" cy="3390990"/>
                      </a:xfrm>
                      <a:prstGeom prst="rect">
                        <a:avLst/>
                      </a:prstGeom>
                    </p:spPr>
                  </p:pic>
                </p:oleObj>
              </mc:Fallback>
            </mc:AlternateContent>
          </a:graphicData>
        </a:graphic>
      </p:graphicFrame>
      <p:sp>
        <p:nvSpPr>
          <p:cNvPr id="47" name="Text Placeholder 11"/>
          <p:cNvSpPr>
            <a:spLocks noGrp="1"/>
          </p:cNvSpPr>
          <p:nvPr>
            <p:custDataLst>
              <p:tags r:id="rId5"/>
            </p:custDataLst>
          </p:nvPr>
        </p:nvSpPr>
        <p:spPr bwMode="auto">
          <a:xfrm>
            <a:off x="2357438" y="5241925"/>
            <a:ext cx="238125" cy="3048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90B9E0CD-0D71-487B-8A9E-C382A0517462}" type="datetime'''N''''ov'''''' ''''''''''''’''''''''''''1''''''''''''''''5'''">
              <a:rPr lang="en-US" sz="1000">
                <a:latin typeface="Arial"/>
                <a:cs typeface="Arial"/>
                <a:sym typeface="Arial"/>
              </a:rPr>
              <a:pPr/>
              <a:t>Nov ’15</a:t>
            </a:fld>
            <a:endParaRPr lang="en-US" sz="1000" dirty="0">
              <a:latin typeface="Arial"/>
              <a:cs typeface="Arial"/>
              <a:sym typeface="Arial"/>
            </a:endParaRPr>
          </a:p>
        </p:txBody>
      </p:sp>
      <p:sp>
        <p:nvSpPr>
          <p:cNvPr id="48" name="Text Placeholder 14"/>
          <p:cNvSpPr>
            <a:spLocks noGrp="1"/>
          </p:cNvSpPr>
          <p:nvPr>
            <p:custDataLst>
              <p:tags r:id="rId6"/>
            </p:custDataLst>
          </p:nvPr>
        </p:nvSpPr>
        <p:spPr bwMode="auto">
          <a:xfrm>
            <a:off x="2767013" y="5241925"/>
            <a:ext cx="238125" cy="3048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A5119F37-A876-4D55-B6B4-C74E3AD60BBD}" type="datetime'''''D''''''''ec'''''''''' ’''1''''''5'">
              <a:rPr lang="en-US" sz="1000">
                <a:latin typeface="Arial"/>
                <a:cs typeface="Arial"/>
                <a:sym typeface="Arial"/>
              </a:rPr>
              <a:pPr/>
              <a:t>Dec ’15</a:t>
            </a:fld>
            <a:endParaRPr lang="en-US" sz="1000" dirty="0">
              <a:latin typeface="Arial"/>
              <a:cs typeface="Arial"/>
              <a:sym typeface="Arial"/>
            </a:endParaRPr>
          </a:p>
        </p:txBody>
      </p:sp>
      <p:sp>
        <p:nvSpPr>
          <p:cNvPr id="52" name="Text Placeholder 15"/>
          <p:cNvSpPr>
            <a:spLocks noGrp="1"/>
          </p:cNvSpPr>
          <p:nvPr>
            <p:custDataLst>
              <p:tags r:id="rId7"/>
            </p:custDataLst>
          </p:nvPr>
        </p:nvSpPr>
        <p:spPr bwMode="auto">
          <a:xfrm>
            <a:off x="3090863" y="5241925"/>
            <a:ext cx="419100" cy="1524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EB1A9622-8C07-42F4-84F0-6F8CAE9C5CD1}" type="datetime'''''''''J''''''''''''''a''''''n'''' ’''1''''''''''6'''''''''''">
              <a:rPr lang="en-US" sz="1000">
                <a:latin typeface="Arial"/>
                <a:cs typeface="Arial"/>
                <a:sym typeface="Arial"/>
              </a:rPr>
              <a:pPr/>
              <a:t>Jan ’16</a:t>
            </a:fld>
            <a:endParaRPr lang="en-US" sz="1000" dirty="0">
              <a:latin typeface="Arial"/>
              <a:cs typeface="Arial"/>
              <a:sym typeface="Arial"/>
            </a:endParaRPr>
          </a:p>
        </p:txBody>
      </p:sp>
      <p:sp>
        <p:nvSpPr>
          <p:cNvPr id="54" name="Text Placeholder 16"/>
          <p:cNvSpPr>
            <a:spLocks noGrp="1"/>
          </p:cNvSpPr>
          <p:nvPr>
            <p:custDataLst>
              <p:tags r:id="rId8"/>
            </p:custDataLst>
          </p:nvPr>
        </p:nvSpPr>
        <p:spPr bwMode="auto">
          <a:xfrm>
            <a:off x="3600450" y="5241925"/>
            <a:ext cx="230188" cy="3048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242D85B2-1762-4274-A0B7-73A539EABCD7}" type="datetime'''F''''''''''''e''''''''''''''''''''b'''''' ’''1''''''6'''''">
              <a:rPr lang="en-US" sz="1000">
                <a:latin typeface="Arial"/>
                <a:cs typeface="Arial"/>
                <a:sym typeface="Arial"/>
              </a:rPr>
              <a:pPr/>
              <a:t>Feb ’16</a:t>
            </a:fld>
            <a:endParaRPr lang="en-US" sz="1000" dirty="0">
              <a:latin typeface="Arial"/>
              <a:cs typeface="Arial"/>
              <a:sym typeface="Arial"/>
            </a:endParaRPr>
          </a:p>
        </p:txBody>
      </p:sp>
      <p:sp>
        <p:nvSpPr>
          <p:cNvPr id="46" name="Text Placeholder 9"/>
          <p:cNvSpPr>
            <a:spLocks noGrp="1"/>
          </p:cNvSpPr>
          <p:nvPr>
            <p:custDataLst>
              <p:tags r:id="rId9"/>
            </p:custDataLst>
          </p:nvPr>
        </p:nvSpPr>
        <p:spPr bwMode="auto">
          <a:xfrm>
            <a:off x="1958975" y="5241925"/>
            <a:ext cx="215900" cy="3048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0E50DBFF-C1A1-43CB-A1F4-6B80415D7FE5}" type="datetime'''Oc''''''''t ''''''''''’''''''1''''''''''''5'''''' '">
              <a:rPr lang="en-US" sz="1000">
                <a:latin typeface="Arial"/>
                <a:cs typeface="Arial"/>
                <a:sym typeface="Arial"/>
              </a:rPr>
              <a:pPr/>
              <a:t>Oct ’15 </a:t>
            </a:fld>
            <a:endParaRPr lang="en-US" sz="1000" dirty="0">
              <a:latin typeface="Arial"/>
              <a:cs typeface="Arial"/>
              <a:sym typeface="Arial"/>
            </a:endParaRPr>
          </a:p>
        </p:txBody>
      </p:sp>
      <p:sp>
        <p:nvSpPr>
          <p:cNvPr id="43" name="Text Placeholder 5"/>
          <p:cNvSpPr>
            <a:spLocks noGrp="1"/>
          </p:cNvSpPr>
          <p:nvPr>
            <p:custDataLst>
              <p:tags r:id="rId10"/>
            </p:custDataLst>
          </p:nvPr>
        </p:nvSpPr>
        <p:spPr bwMode="auto">
          <a:xfrm>
            <a:off x="1535113" y="5241925"/>
            <a:ext cx="236538" cy="3048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88C2FF96-38DF-4264-958D-6C4B91B68580}" type="datetime'''''''''Se''''''p'''' ’''''''15'''''''''">
              <a:rPr lang="en-US" sz="1000">
                <a:latin typeface="Arial"/>
                <a:cs typeface="Arial"/>
                <a:sym typeface="Arial"/>
              </a:rPr>
              <a:pPr/>
              <a:t>Sep ’15</a:t>
            </a:fld>
            <a:endParaRPr lang="en-US" sz="1000" dirty="0">
              <a:latin typeface="Arial"/>
              <a:cs typeface="Arial"/>
              <a:sym typeface="Arial"/>
            </a:endParaRPr>
          </a:p>
        </p:txBody>
      </p:sp>
      <p:sp>
        <p:nvSpPr>
          <p:cNvPr id="42" name="Text Placeholder 4"/>
          <p:cNvSpPr>
            <a:spLocks noGrp="1"/>
          </p:cNvSpPr>
          <p:nvPr>
            <p:custDataLst>
              <p:tags r:id="rId11"/>
            </p:custDataLst>
          </p:nvPr>
        </p:nvSpPr>
        <p:spPr bwMode="auto">
          <a:xfrm>
            <a:off x="1120775" y="5241925"/>
            <a:ext cx="236538" cy="3048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09768CB4-7C3D-44F7-8C4B-98D6AAF162C2}" type="datetime'''''''''''''''''''''''A''u''''''g'''''''''''''' ’''''1''''5'">
              <a:rPr lang="en-US" sz="1000">
                <a:latin typeface="Arial"/>
                <a:cs typeface="Arial"/>
                <a:sym typeface="Arial"/>
              </a:rPr>
              <a:pPr/>
              <a:t>Aug ’15</a:t>
            </a:fld>
            <a:endParaRPr lang="en-US" sz="1000" dirty="0">
              <a:latin typeface="Arial"/>
              <a:cs typeface="Arial"/>
              <a:sym typeface="Arial"/>
            </a:endParaRPr>
          </a:p>
        </p:txBody>
      </p:sp>
      <p:sp>
        <p:nvSpPr>
          <p:cNvPr id="41" name="Text Placeholder 2"/>
          <p:cNvSpPr>
            <a:spLocks noGrp="1"/>
          </p:cNvSpPr>
          <p:nvPr>
            <p:custDataLst>
              <p:tags r:id="rId12"/>
            </p:custDataLst>
          </p:nvPr>
        </p:nvSpPr>
        <p:spPr bwMode="auto">
          <a:xfrm>
            <a:off x="738188" y="5241925"/>
            <a:ext cx="180975" cy="3048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9A04E342-6C9C-4B9B-95C0-10E4EF181A61}" type="datetime'''''''''''''''J''''''u''''''''''l ''&#10;’''''1''''''''''''5'">
              <a:rPr lang="en-US" sz="1000">
                <a:latin typeface="Arial"/>
                <a:cs typeface="Arial"/>
                <a:sym typeface="Arial"/>
              </a:rPr>
              <a:pPr/>
              <a:t>Jul 
’15</a:t>
            </a:fld>
            <a:endParaRPr lang="en-US" sz="1000" dirty="0">
              <a:latin typeface="Arial"/>
              <a:cs typeface="Arial"/>
              <a:sym typeface="Arial"/>
            </a:endParaRPr>
          </a:p>
        </p:txBody>
      </p:sp>
      <p:sp>
        <p:nvSpPr>
          <p:cNvPr id="59" name="Text Placeholder 21"/>
          <p:cNvSpPr>
            <a:spLocks noGrp="1"/>
          </p:cNvSpPr>
          <p:nvPr>
            <p:custDataLst>
              <p:tags r:id="rId13"/>
            </p:custDataLst>
          </p:nvPr>
        </p:nvSpPr>
        <p:spPr bwMode="auto">
          <a:xfrm>
            <a:off x="4008438" y="5241925"/>
            <a:ext cx="231775" cy="3048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3EFD27BD-E2EF-4491-9CF8-7E549E769493}" type="datetime'M''''a''''''r'''' ''''''''''’''''''1''6'''''''''''''''''">
              <a:rPr lang="en-US" sz="1000">
                <a:latin typeface="Arial"/>
                <a:cs typeface="Arial"/>
                <a:sym typeface="Arial"/>
              </a:rPr>
              <a:pPr marL="0" indent="0" algn="ctr">
                <a:lnSpc>
                  <a:spcPct val="100000"/>
                </a:lnSpc>
                <a:spcBef>
                  <a:spcPct val="0"/>
                </a:spcBef>
                <a:buNone/>
              </a:pPr>
              <a:t>Mar ’16</a:t>
            </a:fld>
            <a:endParaRPr lang="en-US" sz="1000" dirty="0">
              <a:latin typeface="Arial"/>
              <a:cs typeface="Arial"/>
              <a:sym typeface="Arial"/>
            </a:endParaRPr>
          </a:p>
        </p:txBody>
      </p:sp>
      <p:cxnSp>
        <p:nvCxnSpPr>
          <p:cNvPr id="36" name="Straight Connector 35"/>
          <p:cNvCxnSpPr/>
          <p:nvPr/>
        </p:nvCxnSpPr>
        <p:spPr bwMode="auto">
          <a:xfrm flipH="1">
            <a:off x="628175" y="2613007"/>
            <a:ext cx="3842309" cy="0"/>
          </a:xfrm>
          <a:prstGeom prst="line">
            <a:avLst/>
          </a:prstGeom>
          <a:solidFill>
            <a:schemeClr val="accent1"/>
          </a:solidFill>
          <a:ln w="19050" cap="flat" cmpd="sng" algn="ctr">
            <a:solidFill>
              <a:schemeClr val="accent1"/>
            </a:solidFill>
            <a:prstDash val="solid"/>
            <a:round/>
            <a:headEnd type="none" w="med" len="med"/>
            <a:tailEnd type="none" w="med" len="med"/>
          </a:ln>
          <a:effectLst/>
        </p:spPr>
      </p:cxnSp>
      <p:cxnSp>
        <p:nvCxnSpPr>
          <p:cNvPr id="37" name="Straight Connector 36"/>
          <p:cNvCxnSpPr/>
          <p:nvPr/>
        </p:nvCxnSpPr>
        <p:spPr bwMode="auto">
          <a:xfrm>
            <a:off x="628175" y="2910633"/>
            <a:ext cx="3842309" cy="0"/>
          </a:xfrm>
          <a:prstGeom prst="line">
            <a:avLst/>
          </a:prstGeom>
          <a:solidFill>
            <a:schemeClr val="accent1"/>
          </a:solidFill>
          <a:ln w="19050" cap="flat" cmpd="sng" algn="ctr">
            <a:solidFill>
              <a:srgbClr val="FFC000"/>
            </a:solidFill>
            <a:prstDash val="solid"/>
            <a:round/>
            <a:headEnd type="none" w="med" len="med"/>
            <a:tailEnd type="none" w="med" len="med"/>
          </a:ln>
          <a:effectLst/>
        </p:spPr>
      </p:cxnSp>
      <p:sp>
        <p:nvSpPr>
          <p:cNvPr id="38" name="TextBox 37"/>
          <p:cNvSpPr txBox="1"/>
          <p:nvPr/>
        </p:nvSpPr>
        <p:spPr>
          <a:xfrm>
            <a:off x="4243072" y="2930953"/>
            <a:ext cx="640080" cy="400110"/>
          </a:xfrm>
          <a:prstGeom prst="rect">
            <a:avLst/>
          </a:prstGeom>
          <a:noFill/>
        </p:spPr>
        <p:txBody>
          <a:bodyPr wrap="none" rtlCol="0">
            <a:spAutoFit/>
          </a:bodyPr>
          <a:lstStyle/>
          <a:p>
            <a:pPr algn="l">
              <a:lnSpc>
                <a:spcPct val="100000"/>
              </a:lnSpc>
            </a:pPr>
            <a:r>
              <a:rPr lang="en-US" b="1" dirty="0" smtClean="0">
                <a:solidFill>
                  <a:srgbClr val="FFC000"/>
                </a:solidFill>
                <a:latin typeface="Arial" panose="020B0604020202020204" pitchFamily="34" charset="0"/>
                <a:cs typeface="Arial" panose="020B0604020202020204" pitchFamily="34" charset="0"/>
              </a:rPr>
              <a:t>Amber</a:t>
            </a:r>
          </a:p>
          <a:p>
            <a:pPr algn="l">
              <a:lnSpc>
                <a:spcPct val="100000"/>
              </a:lnSpc>
            </a:pPr>
            <a:r>
              <a:rPr lang="en-US" b="1" dirty="0" smtClean="0">
                <a:solidFill>
                  <a:srgbClr val="FFC000"/>
                </a:solidFill>
                <a:latin typeface="Arial" panose="020B0604020202020204" pitchFamily="34" charset="0"/>
                <a:cs typeface="Arial" panose="020B0604020202020204" pitchFamily="34" charset="0"/>
              </a:rPr>
              <a:t>35</a:t>
            </a:r>
            <a:endParaRPr lang="en-US" b="1" dirty="0">
              <a:solidFill>
                <a:srgbClr val="FFC000"/>
              </a:solidFill>
              <a:latin typeface="Arial" panose="020B0604020202020204" pitchFamily="34" charset="0"/>
              <a:cs typeface="Arial" panose="020B0604020202020204" pitchFamily="34" charset="0"/>
            </a:endParaRPr>
          </a:p>
        </p:txBody>
      </p:sp>
      <p:sp>
        <p:nvSpPr>
          <p:cNvPr id="39" name="TextBox 38"/>
          <p:cNvSpPr txBox="1"/>
          <p:nvPr/>
        </p:nvSpPr>
        <p:spPr>
          <a:xfrm>
            <a:off x="4235768" y="2224270"/>
            <a:ext cx="640080" cy="400110"/>
          </a:xfrm>
          <a:prstGeom prst="rect">
            <a:avLst/>
          </a:prstGeom>
          <a:noFill/>
        </p:spPr>
        <p:txBody>
          <a:bodyPr wrap="none" rtlCol="0">
            <a:spAutoFit/>
          </a:bodyPr>
          <a:lstStyle/>
          <a:p>
            <a:pPr algn="l">
              <a:lnSpc>
                <a:spcPct val="100000"/>
              </a:lnSpc>
            </a:pPr>
            <a:r>
              <a:rPr lang="en-US" b="1" dirty="0" smtClean="0">
                <a:solidFill>
                  <a:schemeClr val="accent1"/>
                </a:solidFill>
                <a:latin typeface="Arial" panose="020B0604020202020204" pitchFamily="34" charset="0"/>
                <a:cs typeface="Arial" panose="020B0604020202020204" pitchFamily="34" charset="0"/>
              </a:rPr>
              <a:t>Red</a:t>
            </a:r>
          </a:p>
          <a:p>
            <a:pPr algn="l">
              <a:lnSpc>
                <a:spcPct val="100000"/>
              </a:lnSpc>
            </a:pPr>
            <a:r>
              <a:rPr lang="en-US" b="1" dirty="0" smtClean="0">
                <a:solidFill>
                  <a:schemeClr val="accent1"/>
                </a:solidFill>
                <a:latin typeface="Arial" panose="020B0604020202020204" pitchFamily="34" charset="0"/>
                <a:cs typeface="Arial" panose="020B0604020202020204" pitchFamily="34" charset="0"/>
              </a:rPr>
              <a:t>40</a:t>
            </a:r>
            <a:endParaRPr lang="en-US" b="1" dirty="0">
              <a:solidFill>
                <a:schemeClr val="accent1"/>
              </a:solidFill>
              <a:latin typeface="Arial" panose="020B0604020202020204" pitchFamily="34" charset="0"/>
              <a:cs typeface="Arial" panose="020B0604020202020204" pitchFamily="34" charset="0"/>
            </a:endParaRPr>
          </a:p>
        </p:txBody>
      </p:sp>
      <p:cxnSp>
        <p:nvCxnSpPr>
          <p:cNvPr id="63" name="Straight Connector 62"/>
          <p:cNvCxnSpPr/>
          <p:nvPr/>
        </p:nvCxnSpPr>
        <p:spPr>
          <a:xfrm>
            <a:off x="4781392" y="1473518"/>
            <a:ext cx="0" cy="4155122"/>
          </a:xfrm>
          <a:prstGeom prst="line">
            <a:avLst/>
          </a:prstGeom>
          <a:ln>
            <a:solidFill>
              <a:schemeClr val="bg2"/>
            </a:solidFill>
            <a:tailEnd type="none"/>
          </a:ln>
        </p:spPr>
        <p:style>
          <a:lnRef idx="1">
            <a:schemeClr val="accent1"/>
          </a:lnRef>
          <a:fillRef idx="0">
            <a:schemeClr val="accent1"/>
          </a:fillRef>
          <a:effectRef idx="0">
            <a:schemeClr val="accent1"/>
          </a:effectRef>
          <a:fontRef idx="minor">
            <a:schemeClr val="tx1"/>
          </a:fontRef>
        </p:style>
      </p:cxnSp>
      <p:grpSp>
        <p:nvGrpSpPr>
          <p:cNvPr id="29" name="Group 28"/>
          <p:cNvGrpSpPr/>
          <p:nvPr/>
        </p:nvGrpSpPr>
        <p:grpSpPr>
          <a:xfrm>
            <a:off x="443921" y="72184"/>
            <a:ext cx="2799275" cy="189008"/>
            <a:chOff x="403281" y="164517"/>
            <a:chExt cx="2799275" cy="189008"/>
          </a:xfrm>
        </p:grpSpPr>
        <p:sp>
          <p:nvSpPr>
            <p:cNvPr id="33" name="Text Box 75"/>
            <p:cNvSpPr txBox="1">
              <a:spLocks noChangeArrowheads="1"/>
            </p:cNvSpPr>
            <p:nvPr/>
          </p:nvSpPr>
          <p:spPr bwMode="gray">
            <a:xfrm>
              <a:off x="636148" y="166688"/>
              <a:ext cx="2566408" cy="184666"/>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none" lIns="0" tIns="0" rIns="0" bIns="0">
              <a:noAutofit/>
            </a:bodyPr>
            <a:lstStyle/>
            <a:p>
              <a:pPr algn="l">
                <a:lnSpc>
                  <a:spcPct val="100000"/>
                </a:lnSpc>
              </a:pPr>
              <a:r>
                <a:rPr lang="en-US" sz="1200" dirty="0" smtClean="0">
                  <a:solidFill>
                    <a:schemeClr val="accent1"/>
                  </a:solidFill>
                </a:rPr>
                <a:t>Compliance &amp; reputational risk: Calibration – Federal Regulator Complaints (CFPB)</a:t>
              </a:r>
              <a:endParaRPr lang="en-US" sz="1200" dirty="0">
                <a:solidFill>
                  <a:schemeClr val="accent1"/>
                </a:solidFill>
              </a:endParaRPr>
            </a:p>
          </p:txBody>
        </p:sp>
        <p:sp>
          <p:nvSpPr>
            <p:cNvPr id="34" name="Oval 33"/>
            <p:cNvSpPr/>
            <p:nvPr/>
          </p:nvSpPr>
          <p:spPr bwMode="auto">
            <a:xfrm>
              <a:off x="403281" y="164517"/>
              <a:ext cx="189008" cy="189008"/>
            </a:xfrm>
            <a:prstGeom prst="ellipse">
              <a:avLst/>
            </a:prstGeom>
            <a:solidFill>
              <a:schemeClr val="accent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lang="en-US" b="1" dirty="0" smtClean="0">
                  <a:solidFill>
                    <a:schemeClr val="bg1"/>
                  </a:solidFill>
                  <a:ea typeface="ＭＳ Ｐゴシック" pitchFamily="-112" charset="-128"/>
                  <a:cs typeface="ＭＳ Ｐゴシック" pitchFamily="-112" charset="-128"/>
                </a:rPr>
                <a:t>10</a:t>
              </a:r>
              <a:endParaRPr kumimoji="0" lang="en-US" b="1" i="0" u="none" strike="noStrike" cap="none" normalizeH="0" baseline="0" dirty="0">
                <a:ln>
                  <a:noFill/>
                </a:ln>
                <a:solidFill>
                  <a:schemeClr val="bg1"/>
                </a:solidFill>
                <a:effectLst/>
                <a:latin typeface="Arial" charset="0"/>
                <a:ea typeface="ＭＳ Ｐゴシック" pitchFamily="-112" charset="-128"/>
                <a:cs typeface="ＭＳ Ｐゴシック" pitchFamily="-112" charset="-128"/>
              </a:endParaRPr>
            </a:p>
          </p:txBody>
        </p:sp>
      </p:grpSp>
      <p:sp>
        <p:nvSpPr>
          <p:cNvPr id="27" name="Footnote"/>
          <p:cNvSpPr/>
          <p:nvPr/>
        </p:nvSpPr>
        <p:spPr bwMode="auto">
          <a:xfrm>
            <a:off x="1889851" y="6341232"/>
            <a:ext cx="6814003"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spAutoFit/>
          </a:bodyPr>
          <a:lstStyle/>
          <a:p>
            <a:pPr algn="l">
              <a:lnSpc>
                <a:spcPct val="100000"/>
              </a:lnSpc>
              <a:spcBef>
                <a:spcPts val="0"/>
              </a:spcBef>
              <a:spcAft>
                <a:spcPts val="0"/>
              </a:spcAft>
            </a:pPr>
            <a:r>
              <a:rPr lang="en-US" sz="800" dirty="0">
                <a:latin typeface="Arial" panose="020B0604020202020204" pitchFamily="34" charset="0"/>
                <a:cs typeface="Arial" panose="020B0604020202020204" pitchFamily="34" charset="0"/>
                <a:sym typeface="Arial"/>
              </a:rPr>
              <a:t>Source: </a:t>
            </a:r>
            <a:r>
              <a:rPr lang="en-US" sz="800" dirty="0" smtClean="0">
                <a:latin typeface="Arial" panose="020B0604020202020204" pitchFamily="34" charset="0"/>
                <a:cs typeface="Arial" panose="020B0604020202020204" pitchFamily="34" charset="0"/>
                <a:sym typeface="Arial"/>
              </a:rPr>
              <a:t>SHUSA RAS monthly reports (July 2015 – March 2016)</a:t>
            </a:r>
            <a:endParaRPr lang="en-US" sz="800" dirty="0">
              <a:latin typeface="Arial" panose="020B0604020202020204" pitchFamily="34" charset="0"/>
              <a:cs typeface="Arial" panose="020B0604020202020204" pitchFamily="34" charset="0"/>
              <a:sym typeface="Arial"/>
            </a:endParaRPr>
          </a:p>
        </p:txBody>
      </p:sp>
    </p:spTree>
    <p:extLst>
      <p:ext uri="{BB962C8B-B14F-4D97-AF65-F5344CB8AC3E}">
        <p14:creationId xmlns:p14="http://schemas.microsoft.com/office/powerpoint/2010/main" val="102620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hidden="1"/>
          <p:cNvGraphicFramePr>
            <a:graphicFrameLocks noChangeAspect="1"/>
          </p:cNvGraphicFramePr>
          <p:nvPr>
            <p:custDataLst>
              <p:tags r:id="rId2"/>
            </p:custDataLst>
            <p:extLst>
              <p:ext uri="{D42A27DB-BD31-4B8C-83A1-F6EECF244321}">
                <p14:modId xmlns:p14="http://schemas.microsoft.com/office/powerpoint/2010/main" val="2227252490"/>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66620" name="think-cell Slide" r:id="rId33" imgW="270" imgH="270" progId="TCLayout.ActiveDocument.1">
                  <p:embed/>
                </p:oleObj>
              </mc:Choice>
              <mc:Fallback>
                <p:oleObj name="think-cell Slide" r:id="rId33" imgW="270" imgH="270" progId="TCLayout.ActiveDocument.1">
                  <p:embed/>
                  <p:pic>
                    <p:nvPicPr>
                      <p:cNvPr id="0" name=""/>
                      <p:cNvPicPr/>
                      <p:nvPr/>
                    </p:nvPicPr>
                    <p:blipFill>
                      <a:blip r:embed="rId34"/>
                      <a:stretch>
                        <a:fillRect/>
                      </a:stretch>
                    </p:blipFill>
                    <p:spPr>
                      <a:xfrm>
                        <a:off x="1588" y="1588"/>
                        <a:ext cx="1587" cy="1587"/>
                      </a:xfrm>
                      <a:prstGeom prst="rect">
                        <a:avLst/>
                      </a:prstGeom>
                    </p:spPr>
                  </p:pic>
                </p:oleObj>
              </mc:Fallback>
            </mc:AlternateContent>
          </a:graphicData>
        </a:graphic>
      </p:graphicFrame>
      <p:sp>
        <p:nvSpPr>
          <p:cNvPr id="5" name="Rectangle 4" hidden="1"/>
          <p:cNvSpPr/>
          <p:nvPr>
            <p:custDataLst>
              <p:tags r:id="rId3"/>
            </p:custDataLst>
          </p:nvPr>
        </p:nvSpPr>
        <p:spPr bwMode="auto">
          <a:xfrm>
            <a:off x="0" y="0"/>
            <a:ext cx="158750" cy="15875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0" tIns="0" rIns="0" bIns="0" numCol="1" spcCol="0" rtlCol="0" anchor="t" anchorCtr="0" compatLnSpc="1">
            <a:prstTxWarp prst="textNoShape">
              <a:avLst/>
            </a:prstTxWarp>
            <a:noAutofit/>
          </a:bodyPr>
          <a:lstStyle/>
          <a:p>
            <a:pPr algn="l" eaLnBrk="0" hangingPunct="0">
              <a:lnSpc>
                <a:spcPct val="100000"/>
              </a:lnSpc>
            </a:pPr>
            <a:endParaRPr kumimoji="0" lang="en-US" u="none" strike="noStrike" cap="none" normalizeH="0" dirty="0">
              <a:ln>
                <a:noFill/>
              </a:ln>
              <a:solidFill>
                <a:schemeClr val="tx1"/>
              </a:solidFill>
              <a:effectLst/>
              <a:latin typeface="Arial"/>
              <a:cs typeface="Arial"/>
              <a:sym typeface="Arial"/>
            </a:endParaRPr>
          </a:p>
        </p:txBody>
      </p:sp>
      <p:sp>
        <p:nvSpPr>
          <p:cNvPr id="10" name="Content Placeholder 9"/>
          <p:cNvSpPr>
            <a:spLocks noGrp="1"/>
          </p:cNvSpPr>
          <p:nvPr>
            <p:ph sz="quarter" idx="11"/>
          </p:nvPr>
        </p:nvSpPr>
        <p:spPr/>
        <p:txBody>
          <a:bodyPr/>
          <a:lstStyle/>
          <a:p>
            <a:r>
              <a:rPr lang="en-US" dirty="0"/>
              <a:t>Calibration: </a:t>
            </a:r>
            <a:r>
              <a:rPr lang="en-US" b="0" dirty="0" smtClean="0"/>
              <a:t>High risk customers as % of total customers</a:t>
            </a:r>
            <a:endParaRPr lang="en-GB" dirty="0"/>
          </a:p>
        </p:txBody>
      </p:sp>
      <p:cxnSp>
        <p:nvCxnSpPr>
          <p:cNvPr id="71" name="Straight Connector 70"/>
          <p:cNvCxnSpPr/>
          <p:nvPr/>
        </p:nvCxnSpPr>
        <p:spPr>
          <a:xfrm>
            <a:off x="4781074" y="1527536"/>
            <a:ext cx="0" cy="4480560"/>
          </a:xfrm>
          <a:prstGeom prst="line">
            <a:avLst/>
          </a:prstGeom>
          <a:ln>
            <a:solidFill>
              <a:schemeClr val="bg2"/>
            </a:solidFill>
            <a:tailEnd type="non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365760" y="1463040"/>
            <a:ext cx="4362915" cy="646331"/>
          </a:xfrm>
          <a:prstGeom prst="rect">
            <a:avLst/>
          </a:prstGeom>
          <a:noFill/>
        </p:spPr>
        <p:txBody>
          <a:bodyPr vert="horz" wrap="square" lIns="0" tIns="0" rIns="0" bIns="0" rtlCol="0" anchor="t" anchorCtr="0">
            <a:spAutoFit/>
          </a:bodyPr>
          <a:lstStyle/>
          <a:p>
            <a:pPr algn="l">
              <a:lnSpc>
                <a:spcPct val="100000"/>
              </a:lnSpc>
              <a:spcBef>
                <a:spcPts val="0"/>
              </a:spcBef>
              <a:spcAft>
                <a:spcPts val="0"/>
              </a:spcAft>
            </a:pPr>
            <a:r>
              <a:rPr lang="en-US" sz="1400" b="1" dirty="0" smtClean="0">
                <a:solidFill>
                  <a:schemeClr val="accent1"/>
                </a:solidFill>
                <a:latin typeface="Arial" panose="020B0604020202020204" pitchFamily="34" charset="0"/>
                <a:cs typeface="Arial" panose="020B0604020202020204" pitchFamily="34" charset="0"/>
              </a:rPr>
              <a:t>Historical </a:t>
            </a:r>
            <a:r>
              <a:rPr lang="en-US" sz="1400" b="1" dirty="0">
                <a:solidFill>
                  <a:schemeClr val="accent1"/>
                </a:solidFill>
                <a:latin typeface="Arial" panose="020B0604020202020204" pitchFamily="34" charset="0"/>
                <a:cs typeface="Arial" panose="020B0604020202020204" pitchFamily="34" charset="0"/>
              </a:rPr>
              <a:t>High risk customers as % of total </a:t>
            </a:r>
            <a:r>
              <a:rPr lang="en-US" sz="1400" b="1" dirty="0" smtClean="0">
                <a:solidFill>
                  <a:schemeClr val="accent1"/>
                </a:solidFill>
                <a:latin typeface="Arial" panose="020B0604020202020204" pitchFamily="34" charset="0"/>
                <a:cs typeface="Arial" panose="020B0604020202020204" pitchFamily="34" charset="0"/>
              </a:rPr>
              <a:t>customers</a:t>
            </a:r>
          </a:p>
          <a:p>
            <a:pPr algn="l">
              <a:lnSpc>
                <a:spcPct val="100000"/>
              </a:lnSpc>
              <a:spcBef>
                <a:spcPts val="0"/>
              </a:spcBef>
              <a:spcAft>
                <a:spcPts val="0"/>
              </a:spcAft>
            </a:pPr>
            <a:r>
              <a:rPr lang="en-US" sz="1400" dirty="0" smtClean="0">
                <a:solidFill>
                  <a:schemeClr val="accent1"/>
                </a:solidFill>
                <a:latin typeface="Arial" panose="020B0604020202020204" pitchFamily="34" charset="0"/>
                <a:cs typeface="Arial" panose="020B0604020202020204" pitchFamily="34" charset="0"/>
              </a:rPr>
              <a:t>SBNA, %</a:t>
            </a:r>
          </a:p>
        </p:txBody>
      </p:sp>
      <p:cxnSp>
        <p:nvCxnSpPr>
          <p:cNvPr id="29" name="Straight Connector 28"/>
          <p:cNvCxnSpPr/>
          <p:nvPr/>
        </p:nvCxnSpPr>
        <p:spPr>
          <a:xfrm>
            <a:off x="4781392" y="1473518"/>
            <a:ext cx="0" cy="4155122"/>
          </a:xfrm>
          <a:prstGeom prst="line">
            <a:avLst/>
          </a:prstGeom>
          <a:ln>
            <a:solidFill>
              <a:schemeClr val="bg2"/>
            </a:solidFill>
            <a:tailEnd type="none"/>
          </a:ln>
        </p:spPr>
        <p:style>
          <a:lnRef idx="1">
            <a:schemeClr val="accent1"/>
          </a:lnRef>
          <a:fillRef idx="0">
            <a:schemeClr val="accent1"/>
          </a:fillRef>
          <a:effectRef idx="0">
            <a:schemeClr val="accent1"/>
          </a:effectRef>
          <a:fontRef idx="minor">
            <a:schemeClr val="tx1"/>
          </a:fontRef>
        </p:style>
      </p:cxnSp>
      <p:graphicFrame>
        <p:nvGraphicFramePr>
          <p:cNvPr id="30" name="Object 29"/>
          <p:cNvGraphicFramePr>
            <a:graphicFrameLocks/>
          </p:cNvGraphicFramePr>
          <p:nvPr>
            <p:custDataLst>
              <p:tags r:id="rId4"/>
            </p:custDataLst>
            <p:extLst>
              <p:ext uri="{D42A27DB-BD31-4B8C-83A1-F6EECF244321}">
                <p14:modId xmlns:p14="http://schemas.microsoft.com/office/powerpoint/2010/main" val="1471272922"/>
              </p:ext>
            </p:extLst>
          </p:nvPr>
        </p:nvGraphicFramePr>
        <p:xfrm>
          <a:off x="495300" y="2133600"/>
          <a:ext cx="3943485" cy="3086100"/>
        </p:xfrm>
        <a:graphic>
          <a:graphicData uri="http://schemas.openxmlformats.org/presentationml/2006/ole">
            <mc:AlternateContent xmlns:mc="http://schemas.openxmlformats.org/markup-compatibility/2006">
              <mc:Choice xmlns:v="urn:schemas-microsoft-com:vml" Requires="v">
                <p:oleObj spid="_x0000_s266621" name="Chart" r:id="rId35" imgW="3943485" imgH="3086100" progId="MSGraph.Chart.8">
                  <p:embed followColorScheme="full"/>
                </p:oleObj>
              </mc:Choice>
              <mc:Fallback>
                <p:oleObj name="Chart" r:id="rId35" imgW="3943485" imgH="3086100" progId="MSGraph.Chart.8">
                  <p:embed followColorScheme="full"/>
                  <p:pic>
                    <p:nvPicPr>
                      <p:cNvPr id="0" name=""/>
                      <p:cNvPicPr/>
                      <p:nvPr/>
                    </p:nvPicPr>
                    <p:blipFill>
                      <a:blip r:embed="rId36"/>
                      <a:stretch>
                        <a:fillRect/>
                      </a:stretch>
                    </p:blipFill>
                    <p:spPr>
                      <a:xfrm>
                        <a:off x="495300" y="2133600"/>
                        <a:ext cx="3943485" cy="3086100"/>
                      </a:xfrm>
                      <a:prstGeom prst="rect">
                        <a:avLst/>
                      </a:prstGeom>
                    </p:spPr>
                  </p:pic>
                </p:oleObj>
              </mc:Fallback>
            </mc:AlternateContent>
          </a:graphicData>
        </a:graphic>
      </p:graphicFrame>
      <p:sp>
        <p:nvSpPr>
          <p:cNvPr id="143" name="Text Placeholder 103"/>
          <p:cNvSpPr>
            <a:spLocks noGrp="1"/>
          </p:cNvSpPr>
          <p:nvPr>
            <p:custDataLst>
              <p:tags r:id="rId5"/>
            </p:custDataLst>
          </p:nvPr>
        </p:nvSpPr>
        <p:spPr bwMode="gray">
          <a:xfrm>
            <a:off x="352425" y="5038725"/>
            <a:ext cx="174625"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lnSpc>
                <a:spcPct val="100000"/>
              </a:lnSpc>
              <a:spcBef>
                <a:spcPct val="0"/>
              </a:spcBef>
              <a:buNone/>
            </a:pPr>
            <a:fld id="{81F12F93-92E9-4974-86C0-2B5F5188D330}" type="datetime'''''0''''''''''''.''''0'''">
              <a:rPr lang="en-US" sz="1000">
                <a:latin typeface="Arial"/>
                <a:cs typeface="Arial"/>
                <a:sym typeface="Arial"/>
              </a:rPr>
              <a:pPr/>
              <a:t>0.0</a:t>
            </a:fld>
            <a:endParaRPr lang="en-US" sz="1000" dirty="0">
              <a:latin typeface="Arial"/>
              <a:cs typeface="Arial"/>
              <a:sym typeface="Arial"/>
            </a:endParaRPr>
          </a:p>
        </p:txBody>
      </p:sp>
      <p:sp>
        <p:nvSpPr>
          <p:cNvPr id="169" name="Text Placeholder 129"/>
          <p:cNvSpPr>
            <a:spLocks noGrp="1"/>
          </p:cNvSpPr>
          <p:nvPr>
            <p:custDataLst>
              <p:tags r:id="rId6"/>
            </p:custDataLst>
          </p:nvPr>
        </p:nvSpPr>
        <p:spPr bwMode="gray">
          <a:xfrm>
            <a:off x="352425" y="2590800"/>
            <a:ext cx="174625"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lnSpc>
                <a:spcPct val="100000"/>
              </a:lnSpc>
              <a:spcBef>
                <a:spcPct val="0"/>
              </a:spcBef>
              <a:buNone/>
            </a:pPr>
            <a:fld id="{726F3191-1A0D-4CB7-AFA0-58C91016B51F}" type="datetime'''''''''''''''''''''''''3''''''.''''''''''''''0'''''''">
              <a:rPr lang="en-US" sz="1000">
                <a:latin typeface="Arial"/>
                <a:cs typeface="Arial"/>
                <a:sym typeface="Arial"/>
              </a:rPr>
              <a:pPr marL="0" indent="0" algn="r">
                <a:lnSpc>
                  <a:spcPct val="100000"/>
                </a:lnSpc>
                <a:spcBef>
                  <a:spcPct val="0"/>
                </a:spcBef>
                <a:buNone/>
              </a:pPr>
              <a:t>3.0</a:t>
            </a:fld>
            <a:endParaRPr lang="en-US" sz="1000" dirty="0">
              <a:latin typeface="Arial"/>
              <a:cs typeface="Arial"/>
              <a:sym typeface="Arial"/>
            </a:endParaRPr>
          </a:p>
        </p:txBody>
      </p:sp>
      <p:sp>
        <p:nvSpPr>
          <p:cNvPr id="166" name="Text Placeholder 126"/>
          <p:cNvSpPr>
            <a:spLocks noGrp="1"/>
          </p:cNvSpPr>
          <p:nvPr>
            <p:custDataLst>
              <p:tags r:id="rId7"/>
            </p:custDataLst>
          </p:nvPr>
        </p:nvSpPr>
        <p:spPr bwMode="gray">
          <a:xfrm>
            <a:off x="352425" y="3810000"/>
            <a:ext cx="174625"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lnSpc>
                <a:spcPct val="100000"/>
              </a:lnSpc>
              <a:spcBef>
                <a:spcPct val="0"/>
              </a:spcBef>
              <a:buNone/>
            </a:pPr>
            <a:fld id="{9EC958EE-6828-49A5-B6DE-EACFF6DD328A}" type="datetime'''''''''''''''''''''''''''''1.''''''5'''''''''''''''">
              <a:rPr lang="en-US" sz="1000">
                <a:latin typeface="Arial"/>
                <a:cs typeface="Arial"/>
                <a:sym typeface="Arial"/>
              </a:rPr>
              <a:pPr marL="0" indent="0" algn="r">
                <a:lnSpc>
                  <a:spcPct val="100000"/>
                </a:lnSpc>
                <a:spcBef>
                  <a:spcPct val="0"/>
                </a:spcBef>
                <a:buNone/>
              </a:pPr>
              <a:t>1.5</a:t>
            </a:fld>
            <a:endParaRPr lang="en-US" sz="1000" dirty="0">
              <a:latin typeface="Arial"/>
              <a:cs typeface="Arial"/>
              <a:sym typeface="Arial"/>
            </a:endParaRPr>
          </a:p>
        </p:txBody>
      </p:sp>
      <p:sp>
        <p:nvSpPr>
          <p:cNvPr id="165" name="Text Placeholder 125"/>
          <p:cNvSpPr>
            <a:spLocks noGrp="1"/>
          </p:cNvSpPr>
          <p:nvPr>
            <p:custDataLst>
              <p:tags r:id="rId8"/>
            </p:custDataLst>
          </p:nvPr>
        </p:nvSpPr>
        <p:spPr bwMode="gray">
          <a:xfrm>
            <a:off x="352425" y="4219575"/>
            <a:ext cx="174625"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lnSpc>
                <a:spcPct val="100000"/>
              </a:lnSpc>
              <a:spcBef>
                <a:spcPct val="0"/>
              </a:spcBef>
              <a:buNone/>
            </a:pPr>
            <a:fld id="{D93E6011-D9AA-4741-8A8B-84678FE56EB3}" type="datetime'''1''''''''''''''.''''''''''''''''0'''''''''''''">
              <a:rPr lang="en-US" sz="1000">
                <a:latin typeface="Arial"/>
                <a:cs typeface="Arial"/>
                <a:sym typeface="Arial"/>
              </a:rPr>
              <a:pPr marL="0" indent="0" algn="r">
                <a:lnSpc>
                  <a:spcPct val="100000"/>
                </a:lnSpc>
                <a:spcBef>
                  <a:spcPct val="0"/>
                </a:spcBef>
                <a:buNone/>
              </a:pPr>
              <a:t>1.0</a:t>
            </a:fld>
            <a:endParaRPr lang="en-US" sz="1000" dirty="0">
              <a:latin typeface="Arial"/>
              <a:cs typeface="Arial"/>
              <a:sym typeface="Arial"/>
            </a:endParaRPr>
          </a:p>
        </p:txBody>
      </p:sp>
      <p:sp>
        <p:nvSpPr>
          <p:cNvPr id="164" name="Text Placeholder 124"/>
          <p:cNvSpPr>
            <a:spLocks noGrp="1"/>
          </p:cNvSpPr>
          <p:nvPr>
            <p:custDataLst>
              <p:tags r:id="rId9"/>
            </p:custDataLst>
          </p:nvPr>
        </p:nvSpPr>
        <p:spPr bwMode="gray">
          <a:xfrm>
            <a:off x="352425" y="4629150"/>
            <a:ext cx="174625"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lnSpc>
                <a:spcPct val="100000"/>
              </a:lnSpc>
              <a:spcBef>
                <a:spcPct val="0"/>
              </a:spcBef>
              <a:buNone/>
            </a:pPr>
            <a:fld id="{FFD00110-EB6D-46A0-9E2A-79645EA55798}" type="datetime'''''''0.''''''''''''''''5'''''''''''''''''''">
              <a:rPr lang="en-US" sz="1000">
                <a:latin typeface="Arial"/>
                <a:cs typeface="Arial"/>
                <a:sym typeface="Arial"/>
              </a:rPr>
              <a:pPr marL="0" indent="0" algn="r">
                <a:lnSpc>
                  <a:spcPct val="100000"/>
                </a:lnSpc>
                <a:spcBef>
                  <a:spcPct val="0"/>
                </a:spcBef>
                <a:buNone/>
              </a:pPr>
              <a:t>0.5</a:t>
            </a:fld>
            <a:endParaRPr lang="en-US" sz="1000" dirty="0">
              <a:latin typeface="Arial"/>
              <a:cs typeface="Arial"/>
              <a:sym typeface="Arial"/>
            </a:endParaRPr>
          </a:p>
        </p:txBody>
      </p:sp>
      <p:sp>
        <p:nvSpPr>
          <p:cNvPr id="168" name="Text Placeholder 128"/>
          <p:cNvSpPr>
            <a:spLocks noGrp="1"/>
          </p:cNvSpPr>
          <p:nvPr>
            <p:custDataLst>
              <p:tags r:id="rId10"/>
            </p:custDataLst>
          </p:nvPr>
        </p:nvSpPr>
        <p:spPr bwMode="gray">
          <a:xfrm>
            <a:off x="352425" y="3000375"/>
            <a:ext cx="174625"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lnSpc>
                <a:spcPct val="100000"/>
              </a:lnSpc>
              <a:spcBef>
                <a:spcPct val="0"/>
              </a:spcBef>
              <a:buNone/>
            </a:pPr>
            <a:fld id="{0EBFF736-B538-4B0E-B5B1-9B3DD20908F5}" type="datetime'''''''''''''''''''''''''''''2''''''''''''''''''.''5'">
              <a:rPr lang="en-US" sz="1000">
                <a:latin typeface="Arial"/>
                <a:cs typeface="Arial"/>
                <a:sym typeface="Arial"/>
              </a:rPr>
              <a:pPr marL="0" indent="0" algn="r">
                <a:lnSpc>
                  <a:spcPct val="100000"/>
                </a:lnSpc>
                <a:spcBef>
                  <a:spcPct val="0"/>
                </a:spcBef>
                <a:buNone/>
              </a:pPr>
              <a:t>2.5</a:t>
            </a:fld>
            <a:endParaRPr lang="en-US" sz="1000" dirty="0">
              <a:latin typeface="Arial"/>
              <a:cs typeface="Arial"/>
              <a:sym typeface="Arial"/>
            </a:endParaRPr>
          </a:p>
        </p:txBody>
      </p:sp>
      <p:sp>
        <p:nvSpPr>
          <p:cNvPr id="167" name="Text Placeholder 127"/>
          <p:cNvSpPr>
            <a:spLocks noGrp="1"/>
          </p:cNvSpPr>
          <p:nvPr>
            <p:custDataLst>
              <p:tags r:id="rId11"/>
            </p:custDataLst>
          </p:nvPr>
        </p:nvSpPr>
        <p:spPr bwMode="gray">
          <a:xfrm>
            <a:off x="352425" y="3409950"/>
            <a:ext cx="174625"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lnSpc>
                <a:spcPct val="100000"/>
              </a:lnSpc>
              <a:spcBef>
                <a:spcPct val="0"/>
              </a:spcBef>
              <a:buNone/>
            </a:pPr>
            <a:fld id="{C83EBF6F-FF89-443B-A28B-50E6721C00D0}" type="datetime'''''''2''''''''''''''''''''''''''''''''''.0'''''">
              <a:rPr lang="en-US" sz="1000">
                <a:latin typeface="Arial"/>
                <a:cs typeface="Arial"/>
                <a:sym typeface="Arial"/>
              </a:rPr>
              <a:pPr marL="0" indent="0" algn="r">
                <a:lnSpc>
                  <a:spcPct val="100000"/>
                </a:lnSpc>
                <a:spcBef>
                  <a:spcPct val="0"/>
                </a:spcBef>
                <a:buNone/>
              </a:pPr>
              <a:t>2.0</a:t>
            </a:fld>
            <a:endParaRPr lang="en-US" sz="1000" dirty="0">
              <a:latin typeface="Arial"/>
              <a:cs typeface="Arial"/>
              <a:sym typeface="Arial"/>
            </a:endParaRPr>
          </a:p>
        </p:txBody>
      </p:sp>
      <p:sp>
        <p:nvSpPr>
          <p:cNvPr id="170" name="Text Placeholder 130"/>
          <p:cNvSpPr>
            <a:spLocks noGrp="1"/>
          </p:cNvSpPr>
          <p:nvPr>
            <p:custDataLst>
              <p:tags r:id="rId12"/>
            </p:custDataLst>
          </p:nvPr>
        </p:nvSpPr>
        <p:spPr bwMode="gray">
          <a:xfrm>
            <a:off x="352425" y="2181225"/>
            <a:ext cx="174625"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lnSpc>
                <a:spcPct val="100000"/>
              </a:lnSpc>
              <a:spcBef>
                <a:spcPct val="0"/>
              </a:spcBef>
              <a:buNone/>
            </a:pPr>
            <a:fld id="{61CF1341-722A-4BCA-8976-32680830AC6F}" type="datetime'''''''''3''''''''.''5'''''''''''''''''''''''''''''''">
              <a:rPr lang="en-US" sz="1000">
                <a:latin typeface="Arial"/>
                <a:cs typeface="Arial"/>
                <a:sym typeface="Arial"/>
              </a:rPr>
              <a:pPr marL="0" indent="0" algn="r">
                <a:lnSpc>
                  <a:spcPct val="100000"/>
                </a:lnSpc>
                <a:spcBef>
                  <a:spcPct val="0"/>
                </a:spcBef>
                <a:buNone/>
              </a:pPr>
              <a:t>3.5</a:t>
            </a:fld>
            <a:endParaRPr lang="en-US" sz="1000" dirty="0">
              <a:latin typeface="Arial"/>
              <a:cs typeface="Arial"/>
              <a:sym typeface="Arial"/>
            </a:endParaRPr>
          </a:p>
        </p:txBody>
      </p:sp>
      <p:sp>
        <p:nvSpPr>
          <p:cNvPr id="39" name="Text Placeholder 21"/>
          <p:cNvSpPr>
            <a:spLocks noGrp="1"/>
          </p:cNvSpPr>
          <p:nvPr>
            <p:custDataLst>
              <p:tags r:id="rId13"/>
            </p:custDataLst>
          </p:nvPr>
        </p:nvSpPr>
        <p:spPr bwMode="auto">
          <a:xfrm>
            <a:off x="4008438" y="5232400"/>
            <a:ext cx="231775" cy="3048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CE2F477F-39E9-46B3-835D-957B6471D3FC}" type="datetime'''''''M''''''''''''''''''a''r ''’''''''''''1''''6'''''''''''">
              <a:rPr lang="en-US" sz="1000">
                <a:latin typeface="Arial"/>
                <a:cs typeface="Arial"/>
                <a:sym typeface="Arial"/>
              </a:rPr>
              <a:pPr/>
              <a:t>Mar ’16</a:t>
            </a:fld>
            <a:endParaRPr lang="en-US" sz="1000" dirty="0">
              <a:latin typeface="Arial"/>
              <a:cs typeface="Arial"/>
              <a:sym typeface="Arial"/>
            </a:endParaRPr>
          </a:p>
        </p:txBody>
      </p:sp>
      <p:sp>
        <p:nvSpPr>
          <p:cNvPr id="147" name="Text Placeholder 107"/>
          <p:cNvSpPr>
            <a:spLocks noGrp="1"/>
          </p:cNvSpPr>
          <p:nvPr>
            <p:custDataLst>
              <p:tags r:id="rId14"/>
            </p:custDataLst>
          </p:nvPr>
        </p:nvSpPr>
        <p:spPr bwMode="gray">
          <a:xfrm>
            <a:off x="1504950" y="3832225"/>
            <a:ext cx="295275" cy="152400"/>
          </a:xfrm>
          <a:prstGeom prst="rect">
            <a:avLst/>
          </a:prstGeom>
          <a:noFill/>
          <a:extLst>
            <a:ext uri="{909E8E84-426E-40DD-AFC4-6F175D3DCCD1}">
              <a14:hiddenFill xmlns:a14="http://schemas.microsoft.com/office/drawing/2010/main">
                <a:solidFill>
                  <a:scrgbClr r="0" g="0" b="0"/>
                </a:solidFill>
              </a14:hiddenFill>
            </a:ext>
          </a:extLst>
        </p:spPr>
        <p:txBody>
          <a:bodyPr wrap="none" lIns="25400" tIns="0" rIns="25400" bIns="0" numCol="1" spcCol="0" anchor="b"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2D11D1AE-BF13-4CA1-B013-B562D6D6D41C}" type="datetime'''''''''''''''''''''''''''''1''''''''''.''''3''''''''''5'">
              <a:rPr lang="en-US" sz="1000">
                <a:latin typeface="Arial"/>
                <a:cs typeface="Arial"/>
                <a:sym typeface="Arial"/>
              </a:rPr>
              <a:pPr marL="0" indent="0" algn="ctr">
                <a:lnSpc>
                  <a:spcPct val="100000"/>
                </a:lnSpc>
                <a:spcBef>
                  <a:spcPct val="0"/>
                </a:spcBef>
                <a:buNone/>
              </a:pPr>
              <a:t>1.35</a:t>
            </a:fld>
            <a:endParaRPr lang="en-US" sz="1000" dirty="0">
              <a:latin typeface="Arial"/>
              <a:cs typeface="Arial"/>
              <a:sym typeface="Arial"/>
            </a:endParaRPr>
          </a:p>
        </p:txBody>
      </p:sp>
      <p:sp>
        <p:nvSpPr>
          <p:cNvPr id="37" name="Text Placeholder 4"/>
          <p:cNvSpPr>
            <a:spLocks noGrp="1"/>
          </p:cNvSpPr>
          <p:nvPr>
            <p:custDataLst>
              <p:tags r:id="rId15"/>
            </p:custDataLst>
          </p:nvPr>
        </p:nvSpPr>
        <p:spPr bwMode="auto">
          <a:xfrm>
            <a:off x="1120775" y="5232400"/>
            <a:ext cx="236538" cy="3048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CD2530BB-DD4C-4FED-B49F-E492C8FFE44C}" type="datetime'A''''''''''''u''''''''''''''''''g'' ''’1''''''''''5'">
              <a:rPr lang="en-US" sz="1000">
                <a:latin typeface="Arial"/>
                <a:cs typeface="Arial"/>
                <a:sym typeface="Arial"/>
              </a:rPr>
              <a:pPr/>
              <a:t>Aug ’15</a:t>
            </a:fld>
            <a:endParaRPr lang="en-US" sz="1000" dirty="0">
              <a:latin typeface="Arial"/>
              <a:cs typeface="Arial"/>
              <a:sym typeface="Arial"/>
            </a:endParaRPr>
          </a:p>
        </p:txBody>
      </p:sp>
      <p:sp>
        <p:nvSpPr>
          <p:cNvPr id="146" name="Text Placeholder 106"/>
          <p:cNvSpPr>
            <a:spLocks noGrp="1"/>
          </p:cNvSpPr>
          <p:nvPr>
            <p:custDataLst>
              <p:tags r:id="rId16"/>
            </p:custDataLst>
          </p:nvPr>
        </p:nvSpPr>
        <p:spPr bwMode="gray">
          <a:xfrm>
            <a:off x="1090613" y="3775075"/>
            <a:ext cx="295275" cy="152400"/>
          </a:xfrm>
          <a:prstGeom prst="rect">
            <a:avLst/>
          </a:prstGeom>
          <a:noFill/>
          <a:extLst>
            <a:ext uri="{909E8E84-426E-40DD-AFC4-6F175D3DCCD1}">
              <a14:hiddenFill xmlns:a14="http://schemas.microsoft.com/office/drawing/2010/main">
                <a:solidFill>
                  <a:scrgbClr r="0" g="0" b="0"/>
                </a:solidFill>
              </a14:hiddenFill>
            </a:ext>
          </a:extLst>
        </p:spPr>
        <p:txBody>
          <a:bodyPr wrap="none" lIns="25400" tIns="0" rIns="25400" bIns="0" numCol="1" spcCol="0" anchor="b"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EF1E3608-9651-49A8-A5AB-CF083D2B2E1B}" type="datetime'''''''''''''''''''''''''''''''''''1.4''''''''''2'''''''">
              <a:rPr lang="en-US" sz="1000">
                <a:latin typeface="Arial"/>
                <a:cs typeface="Arial"/>
                <a:sym typeface="Arial"/>
              </a:rPr>
              <a:pPr marL="0" indent="0" algn="ctr">
                <a:lnSpc>
                  <a:spcPct val="100000"/>
                </a:lnSpc>
                <a:spcBef>
                  <a:spcPct val="0"/>
                </a:spcBef>
                <a:buNone/>
              </a:pPr>
              <a:t>1.42</a:t>
            </a:fld>
            <a:endParaRPr lang="en-US" sz="1000" dirty="0">
              <a:latin typeface="Arial"/>
              <a:cs typeface="Arial"/>
              <a:sym typeface="Arial"/>
            </a:endParaRPr>
          </a:p>
        </p:txBody>
      </p:sp>
      <p:sp>
        <p:nvSpPr>
          <p:cNvPr id="38" name="Text Placeholder 2"/>
          <p:cNvSpPr>
            <a:spLocks noGrp="1"/>
          </p:cNvSpPr>
          <p:nvPr>
            <p:custDataLst>
              <p:tags r:id="rId17"/>
            </p:custDataLst>
          </p:nvPr>
        </p:nvSpPr>
        <p:spPr bwMode="auto">
          <a:xfrm>
            <a:off x="738188" y="5232400"/>
            <a:ext cx="180975" cy="3048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1427DFE7-8ED8-4A0C-B581-C36497248982}" type="datetime'J''u''''''l ''''''''''''''''&#10;’''''''''''''15'''''''''''''''">
              <a:rPr lang="en-US" sz="1000">
                <a:latin typeface="Arial"/>
                <a:cs typeface="Arial"/>
                <a:sym typeface="Arial"/>
              </a:rPr>
              <a:pPr/>
              <a:t>Jul 
’15</a:t>
            </a:fld>
            <a:endParaRPr lang="en-US" sz="1000" dirty="0">
              <a:latin typeface="Arial"/>
              <a:cs typeface="Arial"/>
              <a:sym typeface="Arial"/>
            </a:endParaRPr>
          </a:p>
        </p:txBody>
      </p:sp>
      <p:sp>
        <p:nvSpPr>
          <p:cNvPr id="145" name="Text Placeholder 105"/>
          <p:cNvSpPr>
            <a:spLocks noGrp="1"/>
          </p:cNvSpPr>
          <p:nvPr>
            <p:custDataLst>
              <p:tags r:id="rId18"/>
            </p:custDataLst>
          </p:nvPr>
        </p:nvSpPr>
        <p:spPr bwMode="gray">
          <a:xfrm>
            <a:off x="681038" y="4041775"/>
            <a:ext cx="295275" cy="152400"/>
          </a:xfrm>
          <a:prstGeom prst="rect">
            <a:avLst/>
          </a:prstGeom>
          <a:noFill/>
          <a:extLst>
            <a:ext uri="{909E8E84-426E-40DD-AFC4-6F175D3DCCD1}">
              <a14:hiddenFill xmlns:a14="http://schemas.microsoft.com/office/drawing/2010/main">
                <a:solidFill>
                  <a:scrgbClr r="0" g="0" b="0"/>
                </a:solidFill>
              </a14:hiddenFill>
            </a:ext>
          </a:extLst>
        </p:spPr>
        <p:txBody>
          <a:bodyPr wrap="none" lIns="25400" tIns="0" rIns="25400" bIns="0" numCol="1" spcCol="0" anchor="b"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4B3DFE39-32EE-4D1F-A48F-EA8A77496E02}" type="datetime'''1''''''''''''.''''''''''1''0'''''''''''''''">
              <a:rPr lang="en-US" sz="1000">
                <a:latin typeface="Arial"/>
                <a:cs typeface="Arial"/>
                <a:sym typeface="Arial"/>
              </a:rPr>
              <a:pPr marL="0" indent="0" algn="ctr">
                <a:lnSpc>
                  <a:spcPct val="100000"/>
                </a:lnSpc>
                <a:spcBef>
                  <a:spcPct val="0"/>
                </a:spcBef>
                <a:buNone/>
              </a:pPr>
              <a:t>1.10</a:t>
            </a:fld>
            <a:endParaRPr lang="en-US" sz="1000" dirty="0">
              <a:latin typeface="Arial"/>
              <a:cs typeface="Arial"/>
              <a:sym typeface="Arial"/>
            </a:endParaRPr>
          </a:p>
        </p:txBody>
      </p:sp>
      <p:sp>
        <p:nvSpPr>
          <p:cNvPr id="36" name="Text Placeholder 5"/>
          <p:cNvSpPr>
            <a:spLocks noGrp="1"/>
          </p:cNvSpPr>
          <p:nvPr>
            <p:custDataLst>
              <p:tags r:id="rId19"/>
            </p:custDataLst>
          </p:nvPr>
        </p:nvSpPr>
        <p:spPr bwMode="auto">
          <a:xfrm>
            <a:off x="1535113" y="5232400"/>
            <a:ext cx="236538" cy="3048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13E8B70D-2680-4765-B340-92F17D0B6310}" type="datetime'''''S''e''''''''p'''''''''' ’''1''''''''''5'''''''''''''''''">
              <a:rPr lang="en-US" sz="1000">
                <a:latin typeface="Arial"/>
                <a:cs typeface="Arial"/>
                <a:sym typeface="Arial"/>
              </a:rPr>
              <a:pPr/>
              <a:t>Sep ’15</a:t>
            </a:fld>
            <a:endParaRPr lang="en-US" sz="1000" dirty="0">
              <a:latin typeface="Arial"/>
              <a:cs typeface="Arial"/>
              <a:sym typeface="Arial"/>
            </a:endParaRPr>
          </a:p>
        </p:txBody>
      </p:sp>
      <p:sp>
        <p:nvSpPr>
          <p:cNvPr id="149" name="Text Placeholder 109"/>
          <p:cNvSpPr>
            <a:spLocks noGrp="1"/>
          </p:cNvSpPr>
          <p:nvPr>
            <p:custDataLst>
              <p:tags r:id="rId20"/>
            </p:custDataLst>
          </p:nvPr>
        </p:nvSpPr>
        <p:spPr bwMode="gray">
          <a:xfrm>
            <a:off x="2328863" y="4108450"/>
            <a:ext cx="295275" cy="152400"/>
          </a:xfrm>
          <a:prstGeom prst="rect">
            <a:avLst/>
          </a:prstGeom>
          <a:noFill/>
          <a:extLst>
            <a:ext uri="{909E8E84-426E-40DD-AFC4-6F175D3DCCD1}">
              <a14:hiddenFill xmlns:a14="http://schemas.microsoft.com/office/drawing/2010/main">
                <a:solidFill>
                  <a:scrgbClr r="0" g="0" b="0"/>
                </a:solidFill>
              </a14:hiddenFill>
            </a:ext>
          </a:extLst>
        </p:spPr>
        <p:txBody>
          <a:bodyPr wrap="none" lIns="25400" tIns="0" rIns="25400" bIns="0" numCol="1" spcCol="0" anchor="b"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474D7820-3E1A-4E22-A41A-75339F58A788}" type="datetime'''''''''''''''''''''''1.''''''''0''''''''''''''''''''''2'''''">
              <a:rPr lang="en-US" sz="1000">
                <a:latin typeface="Arial"/>
                <a:cs typeface="Arial"/>
                <a:sym typeface="Arial"/>
              </a:rPr>
              <a:pPr marL="0" indent="0" algn="ctr">
                <a:lnSpc>
                  <a:spcPct val="100000"/>
                </a:lnSpc>
                <a:spcBef>
                  <a:spcPct val="0"/>
                </a:spcBef>
                <a:buNone/>
              </a:pPr>
              <a:t>1.02</a:t>
            </a:fld>
            <a:endParaRPr lang="en-US" sz="1000" dirty="0">
              <a:latin typeface="Arial"/>
              <a:cs typeface="Arial"/>
              <a:sym typeface="Arial"/>
            </a:endParaRPr>
          </a:p>
        </p:txBody>
      </p:sp>
      <p:sp>
        <p:nvSpPr>
          <p:cNvPr id="150" name="Text Placeholder 110"/>
          <p:cNvSpPr>
            <a:spLocks noGrp="1"/>
          </p:cNvSpPr>
          <p:nvPr>
            <p:custDataLst>
              <p:tags r:id="rId21"/>
            </p:custDataLst>
          </p:nvPr>
        </p:nvSpPr>
        <p:spPr bwMode="gray">
          <a:xfrm>
            <a:off x="2738438" y="3851275"/>
            <a:ext cx="295275" cy="152400"/>
          </a:xfrm>
          <a:prstGeom prst="rect">
            <a:avLst/>
          </a:prstGeom>
          <a:noFill/>
          <a:extLst>
            <a:ext uri="{909E8E84-426E-40DD-AFC4-6F175D3DCCD1}">
              <a14:hiddenFill xmlns:a14="http://schemas.microsoft.com/office/drawing/2010/main">
                <a:solidFill>
                  <a:scrgbClr r="0" g="0" b="0"/>
                </a:solidFill>
              </a14:hiddenFill>
            </a:ext>
          </a:extLst>
        </p:spPr>
        <p:txBody>
          <a:bodyPr wrap="none" lIns="25400" tIns="0" rIns="25400" bIns="0" numCol="1" spcCol="0" anchor="b"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36EF9EE7-EF8D-4E64-94BA-3B5F6F1A7D09}" type="datetime'''''''''''''''''''''''''''1.''3''''''''''3'''''''''''''''">
              <a:rPr lang="en-US" sz="1000">
                <a:latin typeface="Arial"/>
                <a:cs typeface="Arial"/>
                <a:sym typeface="Arial"/>
              </a:rPr>
              <a:pPr marL="0" indent="0" algn="ctr">
                <a:lnSpc>
                  <a:spcPct val="100000"/>
                </a:lnSpc>
                <a:spcBef>
                  <a:spcPct val="0"/>
                </a:spcBef>
                <a:buNone/>
              </a:pPr>
              <a:t>1.33</a:t>
            </a:fld>
            <a:endParaRPr lang="en-US" sz="1000" dirty="0">
              <a:latin typeface="Arial"/>
              <a:cs typeface="Arial"/>
              <a:sym typeface="Arial"/>
            </a:endParaRPr>
          </a:p>
        </p:txBody>
      </p:sp>
      <p:sp>
        <p:nvSpPr>
          <p:cNvPr id="31" name="Text Placeholder 11"/>
          <p:cNvSpPr>
            <a:spLocks noGrp="1"/>
          </p:cNvSpPr>
          <p:nvPr>
            <p:custDataLst>
              <p:tags r:id="rId22"/>
            </p:custDataLst>
          </p:nvPr>
        </p:nvSpPr>
        <p:spPr bwMode="auto">
          <a:xfrm>
            <a:off x="2357438" y="5232400"/>
            <a:ext cx="238125" cy="3048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A2408FDE-8D80-458D-AD2E-B2C4D34F81FC}" type="datetime'''''''''''''''''''''''''N''''ov'''' ’''''''''1''5'''">
              <a:rPr lang="en-US" sz="1000">
                <a:latin typeface="Arial"/>
                <a:cs typeface="Arial"/>
                <a:sym typeface="Arial"/>
              </a:rPr>
              <a:pPr/>
              <a:t>Nov ’15</a:t>
            </a:fld>
            <a:endParaRPr lang="en-US" sz="1000" dirty="0">
              <a:latin typeface="Arial"/>
              <a:cs typeface="Arial"/>
              <a:sym typeface="Arial"/>
            </a:endParaRPr>
          </a:p>
        </p:txBody>
      </p:sp>
      <p:sp>
        <p:nvSpPr>
          <p:cNvPr id="35" name="Text Placeholder 9"/>
          <p:cNvSpPr>
            <a:spLocks noGrp="1"/>
          </p:cNvSpPr>
          <p:nvPr>
            <p:custDataLst>
              <p:tags r:id="rId23"/>
            </p:custDataLst>
          </p:nvPr>
        </p:nvSpPr>
        <p:spPr bwMode="auto">
          <a:xfrm>
            <a:off x="1958975" y="5232400"/>
            <a:ext cx="215900" cy="3048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3350429E-33EF-45B1-84DB-6DDA5D6A11DE}" type="datetime'''''O''''''c''''''''''''''''t'''''''''''' ’''''''''''1''5'' '">
              <a:rPr lang="en-US" sz="1000">
                <a:latin typeface="Arial"/>
                <a:cs typeface="Arial"/>
                <a:sym typeface="Arial"/>
              </a:rPr>
              <a:pPr/>
              <a:t>Oct ’15 </a:t>
            </a:fld>
            <a:endParaRPr lang="en-US" sz="1000" dirty="0">
              <a:latin typeface="Arial"/>
              <a:cs typeface="Arial"/>
              <a:sym typeface="Arial"/>
            </a:endParaRPr>
          </a:p>
        </p:txBody>
      </p:sp>
      <p:sp>
        <p:nvSpPr>
          <p:cNvPr id="148" name="Text Placeholder 108"/>
          <p:cNvSpPr>
            <a:spLocks noGrp="1"/>
          </p:cNvSpPr>
          <p:nvPr>
            <p:custDataLst>
              <p:tags r:id="rId24"/>
            </p:custDataLst>
          </p:nvPr>
        </p:nvSpPr>
        <p:spPr bwMode="gray">
          <a:xfrm>
            <a:off x="1919288" y="4117975"/>
            <a:ext cx="295275" cy="152400"/>
          </a:xfrm>
          <a:prstGeom prst="rect">
            <a:avLst/>
          </a:prstGeom>
          <a:noFill/>
          <a:extLst>
            <a:ext uri="{909E8E84-426E-40DD-AFC4-6F175D3DCCD1}">
              <a14:hiddenFill xmlns:a14="http://schemas.microsoft.com/office/drawing/2010/main">
                <a:solidFill>
                  <a:scrgbClr r="0" g="0" b="0"/>
                </a:solidFill>
              </a14:hiddenFill>
            </a:ext>
          </a:extLst>
        </p:spPr>
        <p:txBody>
          <a:bodyPr wrap="none" lIns="25400" tIns="0" rIns="25400" bIns="0" numCol="1" spcCol="0" anchor="b"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407C6B5D-C9C7-46DE-B7E0-7792FAF8EEAB}" type="datetime'1''''''.''''''''''''''0''''0'''''">
              <a:rPr lang="en-US" sz="1000">
                <a:latin typeface="Arial"/>
                <a:cs typeface="Arial"/>
                <a:sym typeface="Arial"/>
              </a:rPr>
              <a:pPr marL="0" indent="0" algn="ctr">
                <a:lnSpc>
                  <a:spcPct val="100000"/>
                </a:lnSpc>
                <a:spcBef>
                  <a:spcPct val="0"/>
                </a:spcBef>
                <a:buNone/>
              </a:pPr>
              <a:t>1.00</a:t>
            </a:fld>
            <a:endParaRPr lang="en-US" sz="1000" dirty="0">
              <a:latin typeface="Arial"/>
              <a:cs typeface="Arial"/>
              <a:sym typeface="Arial"/>
            </a:endParaRPr>
          </a:p>
        </p:txBody>
      </p:sp>
      <p:sp>
        <p:nvSpPr>
          <p:cNvPr id="153" name="Text Placeholder 113"/>
          <p:cNvSpPr>
            <a:spLocks noGrp="1"/>
          </p:cNvSpPr>
          <p:nvPr>
            <p:custDataLst>
              <p:tags r:id="rId25"/>
            </p:custDataLst>
          </p:nvPr>
        </p:nvSpPr>
        <p:spPr bwMode="gray">
          <a:xfrm>
            <a:off x="3976688" y="4022725"/>
            <a:ext cx="295275" cy="152400"/>
          </a:xfrm>
          <a:prstGeom prst="rect">
            <a:avLst/>
          </a:prstGeom>
          <a:noFill/>
          <a:extLst>
            <a:ext uri="{909E8E84-426E-40DD-AFC4-6F175D3DCCD1}">
              <a14:hiddenFill xmlns:a14="http://schemas.microsoft.com/office/drawing/2010/main">
                <a:solidFill>
                  <a:scrgbClr r="0" g="0" b="0"/>
                </a:solidFill>
              </a14:hiddenFill>
            </a:ext>
          </a:extLst>
        </p:spPr>
        <p:txBody>
          <a:bodyPr wrap="none" lIns="25400" tIns="0" rIns="25400" bIns="0" numCol="1" spcCol="0" anchor="b"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91E6717C-1B2A-43D9-88A1-B85813A704BD}" type="datetime'''''''''''''''1''''.''''''''1''''''2'''''''''''''''''''''''">
              <a:rPr lang="en-US" sz="1000">
                <a:latin typeface="Arial"/>
                <a:cs typeface="Arial"/>
                <a:sym typeface="Arial"/>
              </a:rPr>
              <a:pPr marL="0" indent="0" algn="ctr">
                <a:lnSpc>
                  <a:spcPct val="100000"/>
                </a:lnSpc>
                <a:spcBef>
                  <a:spcPct val="0"/>
                </a:spcBef>
                <a:buNone/>
              </a:pPr>
              <a:t>1.12</a:t>
            </a:fld>
            <a:endParaRPr lang="en-US" sz="1000" dirty="0">
              <a:latin typeface="Arial"/>
              <a:cs typeface="Arial"/>
              <a:sym typeface="Arial"/>
            </a:endParaRPr>
          </a:p>
        </p:txBody>
      </p:sp>
      <p:sp>
        <p:nvSpPr>
          <p:cNvPr id="151" name="Text Placeholder 111"/>
          <p:cNvSpPr>
            <a:spLocks noGrp="1"/>
          </p:cNvSpPr>
          <p:nvPr>
            <p:custDataLst>
              <p:tags r:id="rId26"/>
            </p:custDataLst>
          </p:nvPr>
        </p:nvSpPr>
        <p:spPr bwMode="gray">
          <a:xfrm>
            <a:off x="3152775" y="3775075"/>
            <a:ext cx="295275" cy="152400"/>
          </a:xfrm>
          <a:prstGeom prst="rect">
            <a:avLst/>
          </a:prstGeom>
          <a:noFill/>
          <a:extLst>
            <a:ext uri="{909E8E84-426E-40DD-AFC4-6F175D3DCCD1}">
              <a14:hiddenFill xmlns:a14="http://schemas.microsoft.com/office/drawing/2010/main">
                <a:solidFill>
                  <a:scrgbClr r="0" g="0" b="0"/>
                </a:solidFill>
              </a14:hiddenFill>
            </a:ext>
          </a:extLst>
        </p:spPr>
        <p:txBody>
          <a:bodyPr wrap="none" lIns="25400" tIns="0" rIns="25400" bIns="0" numCol="1" spcCol="0" anchor="b"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39A4A32A-3D1C-4699-B6F6-244CDE4B358C}" type="datetime'''''''''''''''''''''1''''''''''''''.''4''2'">
              <a:rPr lang="en-US" sz="1000">
                <a:latin typeface="Arial"/>
                <a:cs typeface="Arial"/>
                <a:sym typeface="Arial"/>
              </a:rPr>
              <a:pPr marL="0" indent="0" algn="ctr">
                <a:lnSpc>
                  <a:spcPct val="100000"/>
                </a:lnSpc>
                <a:spcBef>
                  <a:spcPct val="0"/>
                </a:spcBef>
                <a:buNone/>
              </a:pPr>
              <a:t>1.42</a:t>
            </a:fld>
            <a:endParaRPr lang="en-US" sz="1000" dirty="0">
              <a:latin typeface="Arial"/>
              <a:cs typeface="Arial"/>
              <a:sym typeface="Arial"/>
            </a:endParaRPr>
          </a:p>
        </p:txBody>
      </p:sp>
      <p:sp>
        <p:nvSpPr>
          <p:cNvPr id="33" name="Text Placeholder 15"/>
          <p:cNvSpPr>
            <a:spLocks noGrp="1"/>
          </p:cNvSpPr>
          <p:nvPr>
            <p:custDataLst>
              <p:tags r:id="rId27"/>
            </p:custDataLst>
          </p:nvPr>
        </p:nvSpPr>
        <p:spPr bwMode="auto">
          <a:xfrm>
            <a:off x="3090863" y="5232400"/>
            <a:ext cx="419100" cy="1524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63B96F4F-87D5-46CC-839E-62299B558C03}" type="datetime'''J''''''''''''''''''an'''''' ''''''''''''’1''6'''">
              <a:rPr lang="en-US" sz="1000">
                <a:latin typeface="Arial"/>
                <a:cs typeface="Arial"/>
                <a:sym typeface="Arial"/>
              </a:rPr>
              <a:pPr/>
              <a:t>Jan ’16</a:t>
            </a:fld>
            <a:endParaRPr lang="en-US" sz="1000" dirty="0">
              <a:latin typeface="Arial"/>
              <a:cs typeface="Arial"/>
              <a:sym typeface="Arial"/>
            </a:endParaRPr>
          </a:p>
        </p:txBody>
      </p:sp>
      <p:sp>
        <p:nvSpPr>
          <p:cNvPr id="152" name="Text Placeholder 112"/>
          <p:cNvSpPr>
            <a:spLocks noGrp="1"/>
          </p:cNvSpPr>
          <p:nvPr>
            <p:custDataLst>
              <p:tags r:id="rId28"/>
            </p:custDataLst>
          </p:nvPr>
        </p:nvSpPr>
        <p:spPr bwMode="gray">
          <a:xfrm>
            <a:off x="3567113" y="3965575"/>
            <a:ext cx="295275" cy="152400"/>
          </a:xfrm>
          <a:prstGeom prst="rect">
            <a:avLst/>
          </a:prstGeom>
          <a:noFill/>
          <a:extLst>
            <a:ext uri="{909E8E84-426E-40DD-AFC4-6F175D3DCCD1}">
              <a14:hiddenFill xmlns:a14="http://schemas.microsoft.com/office/drawing/2010/main">
                <a:solidFill>
                  <a:scrgbClr r="0" g="0" b="0"/>
                </a:solidFill>
              </a14:hiddenFill>
            </a:ext>
          </a:extLst>
        </p:spPr>
        <p:txBody>
          <a:bodyPr wrap="none" lIns="25400" tIns="0" rIns="25400" bIns="0" numCol="1" spcCol="0" anchor="b"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615699B6-F66C-41CB-8605-C9A83CD47EDB}" type="datetime'''''1.''''''''''''''''''''''''''''1''''''9'''''''''''''''''''">
              <a:rPr lang="en-US" sz="1000">
                <a:latin typeface="Arial"/>
                <a:cs typeface="Arial"/>
                <a:sym typeface="Arial"/>
              </a:rPr>
              <a:pPr marL="0" indent="0" algn="ctr">
                <a:lnSpc>
                  <a:spcPct val="100000"/>
                </a:lnSpc>
                <a:spcBef>
                  <a:spcPct val="0"/>
                </a:spcBef>
                <a:buNone/>
              </a:pPr>
              <a:t>1.19</a:t>
            </a:fld>
            <a:endParaRPr lang="en-US" sz="1000" dirty="0">
              <a:latin typeface="Arial"/>
              <a:cs typeface="Arial"/>
              <a:sym typeface="Arial"/>
            </a:endParaRPr>
          </a:p>
        </p:txBody>
      </p:sp>
      <p:sp>
        <p:nvSpPr>
          <p:cNvPr id="34" name="Text Placeholder 16"/>
          <p:cNvSpPr>
            <a:spLocks noGrp="1"/>
          </p:cNvSpPr>
          <p:nvPr>
            <p:custDataLst>
              <p:tags r:id="rId29"/>
            </p:custDataLst>
          </p:nvPr>
        </p:nvSpPr>
        <p:spPr bwMode="auto">
          <a:xfrm>
            <a:off x="3600450" y="5232400"/>
            <a:ext cx="230188" cy="3048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7929FBA5-41F7-4EFC-B1EF-6F2DFAB5FFEA}" type="datetime'''F''''e''''b'' ''''''’''16'''''''''''">
              <a:rPr lang="en-US" sz="1000">
                <a:latin typeface="Arial"/>
                <a:cs typeface="Arial"/>
                <a:sym typeface="Arial"/>
              </a:rPr>
              <a:pPr/>
              <a:t>Feb ’16</a:t>
            </a:fld>
            <a:endParaRPr lang="en-US" sz="1000" dirty="0">
              <a:latin typeface="Arial"/>
              <a:cs typeface="Arial"/>
              <a:sym typeface="Arial"/>
            </a:endParaRPr>
          </a:p>
        </p:txBody>
      </p:sp>
      <p:sp>
        <p:nvSpPr>
          <p:cNvPr id="32" name="Text Placeholder 14"/>
          <p:cNvSpPr>
            <a:spLocks noGrp="1"/>
          </p:cNvSpPr>
          <p:nvPr>
            <p:custDataLst>
              <p:tags r:id="rId30"/>
            </p:custDataLst>
          </p:nvPr>
        </p:nvSpPr>
        <p:spPr bwMode="auto">
          <a:xfrm>
            <a:off x="2767013" y="5232400"/>
            <a:ext cx="238125" cy="3048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A4E07882-130E-4D4A-AA8F-50F028D35257}" type="datetime'''''''''''D''''''''''''''ec'''''' ''’''''''''''''''''1''''''5'">
              <a:rPr lang="en-US" sz="1000">
                <a:latin typeface="Arial"/>
                <a:cs typeface="Arial"/>
                <a:sym typeface="Arial"/>
              </a:rPr>
              <a:pPr/>
              <a:t>Dec ’15</a:t>
            </a:fld>
            <a:endParaRPr lang="en-US" sz="1000" dirty="0">
              <a:latin typeface="Arial"/>
              <a:cs typeface="Arial"/>
              <a:sym typeface="Arial"/>
            </a:endParaRPr>
          </a:p>
        </p:txBody>
      </p:sp>
      <p:cxnSp>
        <p:nvCxnSpPr>
          <p:cNvPr id="40" name="Straight Connector 39"/>
          <p:cNvCxnSpPr/>
          <p:nvPr/>
        </p:nvCxnSpPr>
        <p:spPr bwMode="auto">
          <a:xfrm flipH="1">
            <a:off x="628175" y="2663807"/>
            <a:ext cx="3842309" cy="0"/>
          </a:xfrm>
          <a:prstGeom prst="line">
            <a:avLst/>
          </a:prstGeom>
          <a:solidFill>
            <a:schemeClr val="accent1"/>
          </a:solidFill>
          <a:ln w="19050" cap="flat" cmpd="sng" algn="ctr">
            <a:solidFill>
              <a:schemeClr val="accent1"/>
            </a:solidFill>
            <a:prstDash val="solid"/>
            <a:round/>
            <a:headEnd type="none" w="med" len="med"/>
            <a:tailEnd type="none" w="med" len="med"/>
          </a:ln>
          <a:effectLst/>
        </p:spPr>
      </p:cxnSp>
      <p:cxnSp>
        <p:nvCxnSpPr>
          <p:cNvPr id="41" name="Straight Connector 40"/>
          <p:cNvCxnSpPr/>
          <p:nvPr/>
        </p:nvCxnSpPr>
        <p:spPr bwMode="auto">
          <a:xfrm>
            <a:off x="628175" y="3490963"/>
            <a:ext cx="3842309" cy="0"/>
          </a:xfrm>
          <a:prstGeom prst="line">
            <a:avLst/>
          </a:prstGeom>
          <a:solidFill>
            <a:schemeClr val="accent1"/>
          </a:solidFill>
          <a:ln w="19050" cap="flat" cmpd="sng" algn="ctr">
            <a:solidFill>
              <a:srgbClr val="FFC000"/>
            </a:solidFill>
            <a:prstDash val="solid"/>
            <a:round/>
            <a:headEnd type="none" w="med" len="med"/>
            <a:tailEnd type="none" w="med" len="med"/>
          </a:ln>
          <a:effectLst/>
        </p:spPr>
      </p:cxnSp>
      <p:sp>
        <p:nvSpPr>
          <p:cNvPr id="42" name="TextBox 41"/>
          <p:cNvSpPr txBox="1"/>
          <p:nvPr/>
        </p:nvSpPr>
        <p:spPr>
          <a:xfrm>
            <a:off x="4243072" y="3511283"/>
            <a:ext cx="590226" cy="400110"/>
          </a:xfrm>
          <a:prstGeom prst="rect">
            <a:avLst/>
          </a:prstGeom>
          <a:noFill/>
        </p:spPr>
        <p:txBody>
          <a:bodyPr wrap="none" rtlCol="0">
            <a:spAutoFit/>
          </a:bodyPr>
          <a:lstStyle/>
          <a:p>
            <a:pPr algn="l">
              <a:lnSpc>
                <a:spcPct val="100000"/>
              </a:lnSpc>
            </a:pPr>
            <a:r>
              <a:rPr lang="en-US" b="1" dirty="0" smtClean="0">
                <a:solidFill>
                  <a:srgbClr val="FFC000"/>
                </a:solidFill>
                <a:latin typeface="Arial" panose="020B0604020202020204" pitchFamily="34" charset="0"/>
                <a:cs typeface="Arial" panose="020B0604020202020204" pitchFamily="34" charset="0"/>
              </a:rPr>
              <a:t>Amber</a:t>
            </a:r>
          </a:p>
          <a:p>
            <a:pPr algn="l">
              <a:lnSpc>
                <a:spcPct val="100000"/>
              </a:lnSpc>
            </a:pPr>
            <a:r>
              <a:rPr lang="en-US" b="1" dirty="0" smtClean="0">
                <a:solidFill>
                  <a:srgbClr val="FFC000"/>
                </a:solidFill>
                <a:latin typeface="Arial" panose="020B0604020202020204" pitchFamily="34" charset="0"/>
                <a:cs typeface="Arial" panose="020B0604020202020204" pitchFamily="34" charset="0"/>
              </a:rPr>
              <a:t>2.0%</a:t>
            </a:r>
            <a:endParaRPr lang="en-US" b="1" dirty="0">
              <a:solidFill>
                <a:srgbClr val="FFC000"/>
              </a:solidFill>
              <a:latin typeface="Arial" panose="020B0604020202020204" pitchFamily="34" charset="0"/>
              <a:cs typeface="Arial" panose="020B0604020202020204" pitchFamily="34" charset="0"/>
            </a:endParaRPr>
          </a:p>
        </p:txBody>
      </p:sp>
      <p:sp>
        <p:nvSpPr>
          <p:cNvPr id="43" name="TextBox 42"/>
          <p:cNvSpPr txBox="1"/>
          <p:nvPr/>
        </p:nvSpPr>
        <p:spPr>
          <a:xfrm>
            <a:off x="4235768" y="2275070"/>
            <a:ext cx="474810" cy="400110"/>
          </a:xfrm>
          <a:prstGeom prst="rect">
            <a:avLst/>
          </a:prstGeom>
          <a:noFill/>
        </p:spPr>
        <p:txBody>
          <a:bodyPr wrap="none" rtlCol="0">
            <a:spAutoFit/>
          </a:bodyPr>
          <a:lstStyle/>
          <a:p>
            <a:pPr algn="l">
              <a:lnSpc>
                <a:spcPct val="100000"/>
              </a:lnSpc>
            </a:pPr>
            <a:r>
              <a:rPr lang="en-US" b="1" dirty="0" smtClean="0">
                <a:solidFill>
                  <a:schemeClr val="accent1"/>
                </a:solidFill>
                <a:latin typeface="Arial" panose="020B0604020202020204" pitchFamily="34" charset="0"/>
                <a:cs typeface="Arial" panose="020B0604020202020204" pitchFamily="34" charset="0"/>
              </a:rPr>
              <a:t>Red</a:t>
            </a:r>
          </a:p>
          <a:p>
            <a:pPr algn="l">
              <a:lnSpc>
                <a:spcPct val="100000"/>
              </a:lnSpc>
            </a:pPr>
            <a:r>
              <a:rPr lang="en-US" b="1" dirty="0" smtClean="0">
                <a:solidFill>
                  <a:schemeClr val="accent1"/>
                </a:solidFill>
                <a:latin typeface="Arial" panose="020B0604020202020204" pitchFamily="34" charset="0"/>
                <a:cs typeface="Arial" panose="020B0604020202020204" pitchFamily="34" charset="0"/>
              </a:rPr>
              <a:t>3.0%</a:t>
            </a:r>
            <a:endParaRPr lang="en-US" b="1" dirty="0">
              <a:solidFill>
                <a:schemeClr val="accent1"/>
              </a:solidFill>
              <a:latin typeface="Arial" panose="020B0604020202020204" pitchFamily="34" charset="0"/>
              <a:cs typeface="Arial" panose="020B0604020202020204" pitchFamily="34" charset="0"/>
            </a:endParaRPr>
          </a:p>
        </p:txBody>
      </p:sp>
      <p:sp>
        <p:nvSpPr>
          <p:cNvPr id="171" name="Content Placeholder 4"/>
          <p:cNvSpPr txBox="1">
            <a:spLocks/>
          </p:cNvSpPr>
          <p:nvPr/>
        </p:nvSpPr>
        <p:spPr>
          <a:xfrm>
            <a:off x="5157788" y="2291393"/>
            <a:ext cx="4089400" cy="2939419"/>
          </a:xfrm>
          <a:prstGeom prst="rect">
            <a:avLst/>
          </a:prstGeom>
        </p:spPr>
        <p:txBody>
          <a:bodyPr lIns="0" tIns="0" rIns="0" bIns="0"/>
          <a:lstStyle>
            <a:lvl1pPr marL="153988" indent="-153988" algn="l" rtl="0" eaLnBrk="1" fontAlgn="base" hangingPunct="1">
              <a:spcBef>
                <a:spcPct val="20000"/>
              </a:spcBef>
              <a:spcAft>
                <a:spcPct val="0"/>
              </a:spcAft>
              <a:defRPr sz="1600">
                <a:solidFill>
                  <a:schemeClr val="tx2"/>
                </a:solidFill>
                <a:latin typeface="+mn-lt"/>
                <a:ea typeface="+mn-ea"/>
                <a:cs typeface="+mn-cs"/>
              </a:defRPr>
            </a:lvl1pPr>
            <a:lvl2pPr marL="461963" indent="-231775" algn="l" rtl="0" eaLnBrk="1" fontAlgn="base" hangingPunct="1">
              <a:lnSpc>
                <a:spcPct val="120000"/>
              </a:lnSpc>
              <a:spcBef>
                <a:spcPct val="20000"/>
              </a:spcBef>
              <a:spcAft>
                <a:spcPct val="0"/>
              </a:spcAft>
              <a:buClr>
                <a:schemeClr val="tx1"/>
              </a:buClr>
              <a:buFont typeface="Wingdings" pitchFamily="2" charset="2"/>
              <a:buChar char="§"/>
              <a:defRPr sz="1400">
                <a:solidFill>
                  <a:schemeClr val="tx2"/>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200">
                <a:solidFill>
                  <a:schemeClr val="tx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tx2"/>
                </a:solidFill>
                <a:latin typeface="Arial" charset="0"/>
                <a:ea typeface="+mn-ea"/>
                <a:cs typeface="+mn-cs"/>
              </a:defRPr>
            </a:lvl4pPr>
            <a:lvl5pPr marL="857250" indent="-115888" algn="l" rtl="0" eaLnBrk="1" fontAlgn="base" hangingPunct="1">
              <a:spcBef>
                <a:spcPct val="20000"/>
              </a:spcBef>
              <a:spcAft>
                <a:spcPct val="0"/>
              </a:spcAft>
              <a:buClr>
                <a:schemeClr val="tx1"/>
              </a:buClr>
              <a:defRPr sz="800">
                <a:solidFill>
                  <a:schemeClr val="tx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171450" lvl="1" indent="-171450" defTabSz="457200">
              <a:lnSpc>
                <a:spcPct val="100000"/>
              </a:lnSpc>
              <a:buFont typeface="Arial" panose="020B0604020202020204" pitchFamily="34" charset="0"/>
              <a:buChar char="•"/>
              <a:defRPr/>
            </a:pPr>
            <a:r>
              <a:rPr lang="en-US" sz="1200" dirty="0">
                <a:solidFill>
                  <a:schemeClr val="tx1"/>
                </a:solidFill>
                <a:latin typeface="Arial" panose="020B0604020202020204" pitchFamily="34" charset="0"/>
                <a:cs typeface="Arial" panose="020B0604020202020204" pitchFamily="34" charset="0"/>
              </a:rPr>
              <a:t>This metric is used to monitor the percentage of high risk client over the total client base, as a large volume of high risk clients will elevate the risk exposure of all departments and products</a:t>
            </a:r>
          </a:p>
          <a:p>
            <a:pPr marL="171450" lvl="1" indent="-171450" defTabSz="457200">
              <a:lnSpc>
                <a:spcPct val="100000"/>
              </a:lnSpc>
              <a:buFont typeface="Arial" panose="020B0604020202020204" pitchFamily="34" charset="0"/>
              <a:buChar char="•"/>
              <a:defRPr/>
            </a:pPr>
            <a:r>
              <a:rPr lang="en-US" sz="1200" kern="0" dirty="0" smtClean="0">
                <a:solidFill>
                  <a:schemeClr val="tx1"/>
                </a:solidFill>
                <a:latin typeface="Arial" panose="020B0604020202020204" pitchFamily="34" charset="0"/>
                <a:cs typeface="Arial" panose="020B0604020202020204" pitchFamily="34" charset="0"/>
              </a:rPr>
              <a:t>Amber trigger was based on historical trends with buffer applied by management judgement; and additional buffer was applied to reach the red limit</a:t>
            </a:r>
            <a:endParaRPr lang="en-US" sz="1200" kern="0" dirty="0">
              <a:solidFill>
                <a:schemeClr val="tx1"/>
              </a:solidFill>
              <a:latin typeface="Arial" panose="020B0604020202020204" pitchFamily="34" charset="0"/>
              <a:cs typeface="Arial" panose="020B0604020202020204" pitchFamily="34" charset="0"/>
            </a:endParaRPr>
          </a:p>
        </p:txBody>
      </p:sp>
      <p:sp>
        <p:nvSpPr>
          <p:cNvPr id="172" name="TextBox 171"/>
          <p:cNvSpPr txBox="1"/>
          <p:nvPr/>
        </p:nvSpPr>
        <p:spPr>
          <a:xfrm>
            <a:off x="5208588" y="1463040"/>
            <a:ext cx="4241590" cy="215444"/>
          </a:xfrm>
          <a:prstGeom prst="rect">
            <a:avLst/>
          </a:prstGeom>
          <a:noFill/>
        </p:spPr>
        <p:txBody>
          <a:bodyPr vert="horz" wrap="square" lIns="0" tIns="0" rIns="0" bIns="0" rtlCol="0" anchor="t" anchorCtr="0">
            <a:spAutoFit/>
          </a:bodyPr>
          <a:lstStyle/>
          <a:p>
            <a:pPr algn="l">
              <a:lnSpc>
                <a:spcPct val="100000"/>
              </a:lnSpc>
              <a:spcBef>
                <a:spcPts val="0"/>
              </a:spcBef>
              <a:spcAft>
                <a:spcPts val="0"/>
              </a:spcAft>
            </a:pPr>
            <a:r>
              <a:rPr lang="en-US" sz="1400" b="1" dirty="0" smtClean="0">
                <a:solidFill>
                  <a:schemeClr val="accent1"/>
                </a:solidFill>
                <a:latin typeface="Arial" panose="020B0604020202020204" pitchFamily="34" charset="0"/>
                <a:cs typeface="Arial" panose="020B0604020202020204" pitchFamily="34" charset="0"/>
              </a:rPr>
              <a:t>Calibration approach</a:t>
            </a:r>
            <a:endParaRPr lang="en-US" sz="1400" dirty="0" smtClean="0">
              <a:solidFill>
                <a:schemeClr val="accent1"/>
              </a:solidFill>
              <a:latin typeface="Arial" panose="020B0604020202020204" pitchFamily="34" charset="0"/>
              <a:cs typeface="Arial" panose="020B0604020202020204" pitchFamily="34" charset="0"/>
            </a:endParaRPr>
          </a:p>
        </p:txBody>
      </p:sp>
      <p:grpSp>
        <p:nvGrpSpPr>
          <p:cNvPr id="49" name="Group 48"/>
          <p:cNvGrpSpPr/>
          <p:nvPr/>
        </p:nvGrpSpPr>
        <p:grpSpPr>
          <a:xfrm>
            <a:off x="443921" y="72184"/>
            <a:ext cx="2799275" cy="189008"/>
            <a:chOff x="403281" y="164517"/>
            <a:chExt cx="2799275" cy="189008"/>
          </a:xfrm>
        </p:grpSpPr>
        <p:sp>
          <p:nvSpPr>
            <p:cNvPr id="50" name="Text Box 75"/>
            <p:cNvSpPr txBox="1">
              <a:spLocks noChangeArrowheads="1"/>
            </p:cNvSpPr>
            <p:nvPr/>
          </p:nvSpPr>
          <p:spPr bwMode="gray">
            <a:xfrm>
              <a:off x="636148" y="166688"/>
              <a:ext cx="2566408" cy="184666"/>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none" lIns="0" tIns="0" rIns="0" bIns="0">
              <a:noAutofit/>
            </a:bodyPr>
            <a:lstStyle/>
            <a:p>
              <a:pPr algn="l">
                <a:lnSpc>
                  <a:spcPct val="100000"/>
                </a:lnSpc>
              </a:pPr>
              <a:r>
                <a:rPr lang="en-US" sz="1200" dirty="0" smtClean="0">
                  <a:solidFill>
                    <a:schemeClr val="accent1"/>
                  </a:solidFill>
                </a:rPr>
                <a:t>Compliance &amp; reputational risk: Calibration – </a:t>
              </a:r>
              <a:r>
                <a:rPr lang="en-US" sz="1200" dirty="0">
                  <a:solidFill>
                    <a:srgbClr val="FF0000"/>
                  </a:solidFill>
                  <a:latin typeface="Arial" panose="020B0604020202020204" pitchFamily="34" charset="0"/>
                  <a:cs typeface="Arial" panose="020B0604020202020204" pitchFamily="34" charset="0"/>
                </a:rPr>
                <a:t>High risk customers as % of total customers</a:t>
              </a:r>
            </a:p>
          </p:txBody>
        </p:sp>
        <p:sp>
          <p:nvSpPr>
            <p:cNvPr id="51" name="Oval 50"/>
            <p:cNvSpPr/>
            <p:nvPr/>
          </p:nvSpPr>
          <p:spPr bwMode="auto">
            <a:xfrm>
              <a:off x="403281" y="164517"/>
              <a:ext cx="189008" cy="189008"/>
            </a:xfrm>
            <a:prstGeom prst="ellipse">
              <a:avLst/>
            </a:prstGeom>
            <a:solidFill>
              <a:schemeClr val="accent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lang="en-US" b="1" dirty="0" smtClean="0">
                  <a:solidFill>
                    <a:schemeClr val="bg1"/>
                  </a:solidFill>
                  <a:ea typeface="ＭＳ Ｐゴシック" pitchFamily="-112" charset="-128"/>
                  <a:cs typeface="ＭＳ Ｐゴシック" pitchFamily="-112" charset="-128"/>
                </a:rPr>
                <a:t>10</a:t>
              </a:r>
              <a:endParaRPr kumimoji="0" lang="en-US" b="1" i="0" u="none" strike="noStrike" cap="none" normalizeH="0" baseline="0" dirty="0">
                <a:ln>
                  <a:noFill/>
                </a:ln>
                <a:solidFill>
                  <a:schemeClr val="bg1"/>
                </a:solidFill>
                <a:effectLst/>
                <a:latin typeface="Arial" charset="0"/>
                <a:ea typeface="ＭＳ Ｐゴシック" pitchFamily="-112" charset="-128"/>
                <a:cs typeface="ＭＳ Ｐゴシック" pitchFamily="-112" charset="-128"/>
              </a:endParaRPr>
            </a:p>
          </p:txBody>
        </p:sp>
      </p:grpSp>
      <p:sp>
        <p:nvSpPr>
          <p:cNvPr id="45" name="Footnote"/>
          <p:cNvSpPr/>
          <p:nvPr/>
        </p:nvSpPr>
        <p:spPr bwMode="auto">
          <a:xfrm>
            <a:off x="1889851" y="6338685"/>
            <a:ext cx="6814003"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spAutoFit/>
          </a:bodyPr>
          <a:lstStyle/>
          <a:p>
            <a:pPr marL="0" lvl="1" algn="l">
              <a:lnSpc>
                <a:spcPct val="100000"/>
              </a:lnSpc>
              <a:spcBef>
                <a:spcPts val="0"/>
              </a:spcBef>
              <a:spcAft>
                <a:spcPts val="0"/>
              </a:spcAft>
            </a:pPr>
            <a:r>
              <a:rPr lang="en-US" sz="800" dirty="0">
                <a:sym typeface="Arial"/>
              </a:rPr>
              <a:t>Source: “2016 RAS non-CCAR-linked metrics - SBNA.xlsx” </a:t>
            </a:r>
          </a:p>
        </p:txBody>
      </p:sp>
    </p:spTree>
    <p:extLst>
      <p:ext uri="{BB962C8B-B14F-4D97-AF65-F5344CB8AC3E}">
        <p14:creationId xmlns:p14="http://schemas.microsoft.com/office/powerpoint/2010/main" val="418326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2" val="2f19bde990ad741f46f5ea7ce4e19f2444f18fb"/>
  <p:tag name="THINKCELLPRESENTATIONDONOTDELETE" val="&lt;?xml version=&quot;1.0&quot; encoding=&quot;UTF-16&quot; standalone=&quot;yes&quot;?&gt;&#10;&lt;root reqver=&quot;21047&quot;&gt;&lt;version val=&quot;23263&quot;/&gt;&lt;CPresentation id=&quot;1&quot;&gt;&lt;m_precDefaultNumber&gt;&lt;m_bNumberIsYear val=&quot;1&quot;/&gt;&lt;m_chMinusSymbol&gt;-&lt;/m_chMinusSymbol&gt;&lt;m_chDecimalSymbol17909&gt;.&lt;/m_chDecimalSymbol17909&gt;&lt;m_nGroupingDigits17909 val=&quot;3&quot;/&gt;&lt;m_chGroupingSymbol17909&gt;,&lt;/m_chGroupingSymbol17909&gt;&lt;/m_precDefaultNumber&gt;&lt;m_precDefaultPercent&gt;&lt;m_bNumberIsYear val=&quot;1&quot;/&gt;&lt;m_chMinusSymbol&gt;-&lt;/m_chMinusSymbol&gt;&lt;m_nDecimalDigits17909 val=&quot;2&quot;/&gt;&lt;m_chDecimalSymbol17909&gt;.&lt;/m_chDecimalSymbol17909&gt;&lt;m_nGroupingDigits17909 val=&quot;3&quot;/&gt;&lt;m_chGroupingSymbol17909&gt;,&lt;/m_chGroupingSymbol17909&gt;&lt;m_strSuffix17909&gt;%&lt;/m_strSuffix17909&gt;&lt;/m_precDefaultPercent&gt;&lt;m_precDefaultDate&gt;&lt;m_bNumberIsYear val=&quot;0&quot;/&gt;&lt;m_strFormatTime&gt;%d/%m/%Y&lt;/m_strFormatTime&gt;&lt;/m_precDefaultDate&gt;&lt;m_precDefaultYear&gt;&lt;m_bNumberIsYear val=&quot;0&quot;/&gt;&lt;m_strFormatTime&gt;%Y&lt;/m_strFormatTime&gt;&lt;/m_precDefaultYear&gt;&lt;m_precDefaultQuarter&gt;&lt;m_bNumberIsYear val=&quot;0&quot;/&gt;&lt;m_strFormatTime&gt;Q%5&lt;/m_strFormatTime&gt;&lt;/m_precDefaultQuarter&gt;&lt;m_precDefaultMonth/&gt;&lt;m_precDefaultWeek/&gt;&lt;m_precDefaultDay&gt;&lt;m_bNumberIsYear val=&quot;0&quot;/&gt;&lt;m_strFormatTime&gt;%#d&lt;/m_strFormatTime&gt;&lt;/m_precDefaultDay&gt;&lt;m_mruColor&gt;&lt;m_vecMRU length=&quot;4&quot;&gt;&lt;elem m_fUsage=&quot;4.38878697949608560000E+000&quot;&gt;&lt;m_msothmcolidx val=&quot;0&quot;/&gt;&lt;m_rgb r=&quot;ff&quot; g=&quot;bf&quot; b=&quot;27&quot;/&gt;&lt;m_ppcolschidx tagver0=&quot;23004&quot; tagname0=&quot;m_ppcolschidxUNRECOGNIZED&quot; val=&quot;0&quot;/&gt;&lt;m_nBrightness val=&quot;0&quot;/&gt;&lt;/elem&gt;&lt;elem m_fUsage=&quot;4.24970490788324980000E+000&quot;&gt;&lt;m_msothmcolidx val=&quot;0&quot;/&gt;&lt;m_rgb r=&quot;ff&quot; g=&quot;0&quot; b=&quot;0&quot;/&gt;&lt;m_ppcolschidx tagver0=&quot;23004&quot; tagname0=&quot;m_ppcolschidxUNRECOGNIZED&quot; val=&quot;0&quot;/&gt;&lt;m_nBrightness val=&quot;0&quot;/&gt;&lt;/elem&gt;&lt;elem m_fUsage=&quot;1.34335524260179230000E+000&quot;&gt;&lt;m_msothmcolidx val=&quot;0&quot;/&gt;&lt;m_rgb r=&quot;eb&quot; g=&quot;3&quot; b=&quot;26&quot;/&gt;&lt;m_ppcolschidx tagver0=&quot;23004&quot; tagname0=&quot;m_ppcolschidxUNRECOGNIZED&quot; val=&quot;0&quot;/&gt;&lt;m_nBrightness val=&quot;0&quot;/&gt;&lt;/elem&gt;&lt;elem m_fUsage=&quot;6.36268544113594970000E-003&quot;&gt;&lt;m_msothmcolidx val=&quot;0&quot;/&gt;&lt;m_rgb r=&quot;ff&quot; g=&quot;fa&quot; b=&quot;26&quot;/&gt;&lt;m_ppcolschidx tagver0=&quot;23004&quot; tagname0=&quot;m_ppcolschidxUNRECOGNIZED&quot; val=&quot;0&quot;/&gt;&lt;m_nBrightness val=&quot;0&quot;/&gt;&lt;/elem&gt;&lt;/m_vecMRU&gt;&lt;/m_mruColor&gt;&lt;m_eweekdayFirstOfWeek val=&quot;1&quot;/&gt;&lt;m_eweekdayFirstOfWorkweek val=&quot;2&quot;/&gt;&lt;m_eweekdayFirstOfWeekend val=&quot;7&quot;/&gt;&lt;/CPresentation&gt;&lt;/root&gt;"/>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es6qQgIw_UyfI_Kr83qzhQ"/>
</p:tagLst>
</file>

<file path=ppt/tags/tag100.xml><?xml version="1.0" encoding="utf-8"?>
<p:tagLst xmlns:a="http://schemas.openxmlformats.org/drawingml/2006/main" xmlns:r="http://schemas.openxmlformats.org/officeDocument/2006/relationships" xmlns:p="http://schemas.openxmlformats.org/presentationml/2006/main">
  <p:tag name="THINKCELLSHAPEDONOTDELETE" val="tm.9xxhXSKk.k.YD3M2DI0A"/>
</p:tagLst>
</file>

<file path=ppt/tags/tag1000.xml><?xml version="1.0" encoding="utf-8"?>
<p:tagLst xmlns:a="http://schemas.openxmlformats.org/drawingml/2006/main" xmlns:r="http://schemas.openxmlformats.org/officeDocument/2006/relationships" xmlns:p="http://schemas.openxmlformats.org/presentationml/2006/main">
  <p:tag name="THINKCELLSHAPEDONOTDELETE" val="tjd2coV2iukOTOm0cvQ5tRw"/>
</p:tagLst>
</file>

<file path=ppt/tags/tag1001.xml><?xml version="1.0" encoding="utf-8"?>
<p:tagLst xmlns:a="http://schemas.openxmlformats.org/drawingml/2006/main" xmlns:r="http://schemas.openxmlformats.org/officeDocument/2006/relationships" xmlns:p="http://schemas.openxmlformats.org/presentationml/2006/main">
  <p:tag name="THINKCELLSHAPEDONOTDELETE" val="tyKTEK6b0wUOkwB7B4NCaFA"/>
</p:tagLst>
</file>

<file path=ppt/tags/tag1002.xml><?xml version="1.0" encoding="utf-8"?>
<p:tagLst xmlns:a="http://schemas.openxmlformats.org/drawingml/2006/main" xmlns:r="http://schemas.openxmlformats.org/officeDocument/2006/relationships" xmlns:p="http://schemas.openxmlformats.org/presentationml/2006/main">
  <p:tag name="THINKCELLSHAPEDONOTDELETE" val="tK.mLh_2yOkGCeVzJF2Utcg"/>
</p:tagLst>
</file>

<file path=ppt/tags/tag1003.xml><?xml version="1.0" encoding="utf-8"?>
<p:tagLst xmlns:a="http://schemas.openxmlformats.org/drawingml/2006/main" xmlns:r="http://schemas.openxmlformats.org/officeDocument/2006/relationships" xmlns:p="http://schemas.openxmlformats.org/presentationml/2006/main">
  <p:tag name="THINKCELLSHAPEDONOTDELETE" val="tj4ZW30ydV0mup2kSH4vGIQ"/>
</p:tagLst>
</file>

<file path=ppt/tags/tag1004.xml><?xml version="1.0" encoding="utf-8"?>
<p:tagLst xmlns:a="http://schemas.openxmlformats.org/drawingml/2006/main" xmlns:r="http://schemas.openxmlformats.org/officeDocument/2006/relationships" xmlns:p="http://schemas.openxmlformats.org/presentationml/2006/main">
  <p:tag name="THINKCELLSHAPEDONOTDELETE" val="t0QWBgzQhF0Gyg6QOWWADyw"/>
</p:tagLst>
</file>

<file path=ppt/tags/tag1005.xml><?xml version="1.0" encoding="utf-8"?>
<p:tagLst xmlns:a="http://schemas.openxmlformats.org/drawingml/2006/main" xmlns:r="http://schemas.openxmlformats.org/officeDocument/2006/relationships" xmlns:p="http://schemas.openxmlformats.org/presentationml/2006/main">
  <p:tag name="THINKCELLSHAPEDONOTDELETE" val="t_QMEDDpa4keKgqy1cW9i7w"/>
</p:tagLst>
</file>

<file path=ppt/tags/tag1006.xml><?xml version="1.0" encoding="utf-8"?>
<p:tagLst xmlns:a="http://schemas.openxmlformats.org/drawingml/2006/main" xmlns:r="http://schemas.openxmlformats.org/officeDocument/2006/relationships" xmlns:p="http://schemas.openxmlformats.org/presentationml/2006/main">
  <p:tag name="THINKCELLSHAPEDONOTDELETE" val="t0gkZbFq_NkuSbObE7NcLzg"/>
</p:tagLst>
</file>

<file path=ppt/tags/tag1007.xml><?xml version="1.0" encoding="utf-8"?>
<p:tagLst xmlns:a="http://schemas.openxmlformats.org/drawingml/2006/main" xmlns:r="http://schemas.openxmlformats.org/officeDocument/2006/relationships" xmlns:p="http://schemas.openxmlformats.org/presentationml/2006/main">
  <p:tag name="THINKCELLSHAPEDONOTDELETE" val="tUEjMtZhhrU6gZgnJ.8.kbA"/>
</p:tagLst>
</file>

<file path=ppt/tags/tag1008.xml><?xml version="1.0" encoding="utf-8"?>
<p:tagLst xmlns:a="http://schemas.openxmlformats.org/drawingml/2006/main" xmlns:r="http://schemas.openxmlformats.org/officeDocument/2006/relationships" xmlns:p="http://schemas.openxmlformats.org/presentationml/2006/main">
  <p:tag name="THINKCELLSHAPEDONOTDELETE" val="tpZTVNAbM40ywW1rGpd2F3Q"/>
</p:tagLst>
</file>

<file path=ppt/tags/tag1009.xml><?xml version="1.0" encoding="utf-8"?>
<p:tagLst xmlns:a="http://schemas.openxmlformats.org/drawingml/2006/main" xmlns:r="http://schemas.openxmlformats.org/officeDocument/2006/relationships" xmlns:p="http://schemas.openxmlformats.org/presentationml/2006/main">
  <p:tag name="THINKCELLSHAPEDONOTDELETE" val="tlWd.v9zEPE.bgGnmEbn48Q"/>
</p:tagLst>
</file>

<file path=ppt/tags/tag101.xml><?xml version="1.0" encoding="utf-8"?>
<p:tagLst xmlns:a="http://schemas.openxmlformats.org/drawingml/2006/main" xmlns:r="http://schemas.openxmlformats.org/officeDocument/2006/relationships" xmlns:p="http://schemas.openxmlformats.org/presentationml/2006/main">
  <p:tag name="THINKCELLSHAPEDONOTDELETE" val="tHZusEAtrXki.ktDt1Y.n9g"/>
</p:tagLst>
</file>

<file path=ppt/tags/tag1010.xml><?xml version="1.0" encoding="utf-8"?>
<p:tagLst xmlns:a="http://schemas.openxmlformats.org/drawingml/2006/main" xmlns:r="http://schemas.openxmlformats.org/officeDocument/2006/relationships" xmlns:p="http://schemas.openxmlformats.org/presentationml/2006/main">
  <p:tag name="THINKCELLSHAPEDONOTDELETE" val="tpL.ezYxu_Eegb1hppfXxsw"/>
</p:tagLst>
</file>

<file path=ppt/tags/tag1011.xml><?xml version="1.0" encoding="utf-8"?>
<p:tagLst xmlns:a="http://schemas.openxmlformats.org/drawingml/2006/main" xmlns:r="http://schemas.openxmlformats.org/officeDocument/2006/relationships" xmlns:p="http://schemas.openxmlformats.org/presentationml/2006/main">
  <p:tag name="THINKCELLSHAPEDONOTDELETE" val="tzi7D_SDh4k2EB9v14CWd1w"/>
</p:tagLst>
</file>

<file path=ppt/tags/tag1012.xml><?xml version="1.0" encoding="utf-8"?>
<p:tagLst xmlns:a="http://schemas.openxmlformats.org/drawingml/2006/main" xmlns:r="http://schemas.openxmlformats.org/officeDocument/2006/relationships" xmlns:p="http://schemas.openxmlformats.org/presentationml/2006/main">
  <p:tag name="THINKCELLSHAPEDONOTDELETE" val="tw10M68ch90KpOCewBCD8uA"/>
</p:tagLst>
</file>

<file path=ppt/tags/tag1013.xml><?xml version="1.0" encoding="utf-8"?>
<p:tagLst xmlns:a="http://schemas.openxmlformats.org/drawingml/2006/main" xmlns:r="http://schemas.openxmlformats.org/officeDocument/2006/relationships" xmlns:p="http://schemas.openxmlformats.org/presentationml/2006/main">
  <p:tag name="THINKCELLSHAPEDONOTDELETE" val="tn_B3AZ3ChUS56QgInv637A"/>
</p:tagLst>
</file>

<file path=ppt/tags/tag1014.xml><?xml version="1.0" encoding="utf-8"?>
<p:tagLst xmlns:a="http://schemas.openxmlformats.org/drawingml/2006/main" xmlns:r="http://schemas.openxmlformats.org/officeDocument/2006/relationships" xmlns:p="http://schemas.openxmlformats.org/presentationml/2006/main">
  <p:tag name="THINKCELLSHAPEDONOTDELETE" val="t3Fm3cFmRGU.BUWReuAgpgQ"/>
</p:tagLst>
</file>

<file path=ppt/tags/tag1015.xml><?xml version="1.0" encoding="utf-8"?>
<p:tagLst xmlns:a="http://schemas.openxmlformats.org/drawingml/2006/main" xmlns:r="http://schemas.openxmlformats.org/officeDocument/2006/relationships" xmlns:p="http://schemas.openxmlformats.org/presentationml/2006/main">
  <p:tag name="THINKCELLSHAPEDONOTDELETE" val="tg4K3QV.XckeYgG8ESWLf8A"/>
</p:tagLst>
</file>

<file path=ppt/tags/tag1016.xml><?xml version="1.0" encoding="utf-8"?>
<p:tagLst xmlns:a="http://schemas.openxmlformats.org/drawingml/2006/main" xmlns:r="http://schemas.openxmlformats.org/officeDocument/2006/relationships" xmlns:p="http://schemas.openxmlformats.org/presentationml/2006/main">
  <p:tag name="THINKCELLSHAPEDONOTDELETE" val="tI6DZE_LUQkGXhqwF6j49LQ"/>
</p:tagLst>
</file>

<file path=ppt/tags/tag1017.xml><?xml version="1.0" encoding="utf-8"?>
<p:tagLst xmlns:a="http://schemas.openxmlformats.org/drawingml/2006/main" xmlns:r="http://schemas.openxmlformats.org/officeDocument/2006/relationships" xmlns:p="http://schemas.openxmlformats.org/presentationml/2006/main">
  <p:tag name="THINKCELLSHAPEDONOTDELETE" val="ttUX6_EcFnUWDmsa9t5DiHQ"/>
</p:tagLst>
</file>

<file path=ppt/tags/tag1018.xml><?xml version="1.0" encoding="utf-8"?>
<p:tagLst xmlns:a="http://schemas.openxmlformats.org/drawingml/2006/main" xmlns:r="http://schemas.openxmlformats.org/officeDocument/2006/relationships" xmlns:p="http://schemas.openxmlformats.org/presentationml/2006/main">
  <p:tag name="THINKCELLSHAPEDONOTDELETE" val="tqCdcae2BmEKWxDC52iDwJw"/>
</p:tagLst>
</file>

<file path=ppt/tags/tag1019.xml><?xml version="1.0" encoding="utf-8"?>
<p:tagLst xmlns:a="http://schemas.openxmlformats.org/drawingml/2006/main" xmlns:r="http://schemas.openxmlformats.org/officeDocument/2006/relationships" xmlns:p="http://schemas.openxmlformats.org/presentationml/2006/main">
  <p:tag name="THINKCELLSHAPEDONOTDELETE" val="tGjKrPikfSkuJ2LN0QsR6Fg"/>
</p:tagLst>
</file>

<file path=ppt/tags/tag102.xml><?xml version="1.0" encoding="utf-8"?>
<p:tagLst xmlns:a="http://schemas.openxmlformats.org/drawingml/2006/main" xmlns:r="http://schemas.openxmlformats.org/officeDocument/2006/relationships" xmlns:p="http://schemas.openxmlformats.org/presentationml/2006/main">
  <p:tag name="THINKCELLSHAPEDONOTDELETE" val="tRKxY9DFRNUiNQ6coK8.YNg"/>
</p:tagLst>
</file>

<file path=ppt/tags/tag1020.xml><?xml version="1.0" encoding="utf-8"?>
<p:tagLst xmlns:a="http://schemas.openxmlformats.org/drawingml/2006/main" xmlns:r="http://schemas.openxmlformats.org/officeDocument/2006/relationships" xmlns:p="http://schemas.openxmlformats.org/presentationml/2006/main">
  <p:tag name="THINKCELLSHAPEDONOTDELETE" val="tJGHhM6BODE6ewdOCjjYvTw"/>
</p:tagLst>
</file>

<file path=ppt/tags/tag1021.xml><?xml version="1.0" encoding="utf-8"?>
<p:tagLst xmlns:a="http://schemas.openxmlformats.org/drawingml/2006/main" xmlns:r="http://schemas.openxmlformats.org/officeDocument/2006/relationships" xmlns:p="http://schemas.openxmlformats.org/presentationml/2006/main">
  <p:tag name="THINKCELLSHAPEDONOTDELETE" val="txyz35uKHWkOvKXMinSrnyw"/>
</p:tagLst>
</file>

<file path=ppt/tags/tag1022.xml><?xml version="1.0" encoding="utf-8"?>
<p:tagLst xmlns:a="http://schemas.openxmlformats.org/drawingml/2006/main" xmlns:r="http://schemas.openxmlformats.org/officeDocument/2006/relationships" xmlns:p="http://schemas.openxmlformats.org/presentationml/2006/main">
  <p:tag name="THINKCELLSHAPEDONOTDELETE" val="toATa9GZEiEa6Oh7rBEVjqQ"/>
</p:tagLst>
</file>

<file path=ppt/tags/tag1023.xml><?xml version="1.0" encoding="utf-8"?>
<p:tagLst xmlns:a="http://schemas.openxmlformats.org/drawingml/2006/main" xmlns:r="http://schemas.openxmlformats.org/officeDocument/2006/relationships" xmlns:p="http://schemas.openxmlformats.org/presentationml/2006/main">
  <p:tag name="THINKCELLSHAPEDONOTDELETE" val="tYU4WJWu5J0WA_9ZUYO5Nkw"/>
</p:tagLst>
</file>

<file path=ppt/tags/tag1024.xml><?xml version="1.0" encoding="utf-8"?>
<p:tagLst xmlns:a="http://schemas.openxmlformats.org/drawingml/2006/main" xmlns:r="http://schemas.openxmlformats.org/officeDocument/2006/relationships" xmlns:p="http://schemas.openxmlformats.org/presentationml/2006/main">
  <p:tag name="THINKCELLSHAPEDONOTDELETE" val="t4kw.bw.sCEqAT3k3BtD6Xw"/>
</p:tagLst>
</file>

<file path=ppt/tags/tag1025.xml><?xml version="1.0" encoding="utf-8"?>
<p:tagLst xmlns:a="http://schemas.openxmlformats.org/drawingml/2006/main" xmlns:r="http://schemas.openxmlformats.org/officeDocument/2006/relationships" xmlns:p="http://schemas.openxmlformats.org/presentationml/2006/main">
  <p:tag name="THINKCELLSHAPEDONOTDELETE" val="tPdpY5QjCnEeHv3MvhvNUbA"/>
</p:tagLst>
</file>

<file path=ppt/tags/tag1026.xml><?xml version="1.0" encoding="utf-8"?>
<p:tagLst xmlns:a="http://schemas.openxmlformats.org/drawingml/2006/main" xmlns:r="http://schemas.openxmlformats.org/officeDocument/2006/relationships" xmlns:p="http://schemas.openxmlformats.org/presentationml/2006/main">
  <p:tag name="THINKCELLSHAPEDONOTDELETE" val="tm8g00VFvskKgnhPdtEMy5Q"/>
</p:tagLst>
</file>

<file path=ppt/tags/tag1027.xml><?xml version="1.0" encoding="utf-8"?>
<p:tagLst xmlns:a="http://schemas.openxmlformats.org/drawingml/2006/main" xmlns:r="http://schemas.openxmlformats.org/officeDocument/2006/relationships" xmlns:p="http://schemas.openxmlformats.org/presentationml/2006/main">
  <p:tag name="THINKCELLSHAPEDONOTDELETE" val="tpVj5s7G42E2gqjhJ2AYSgA"/>
</p:tagLst>
</file>

<file path=ppt/tags/tag1028.xml><?xml version="1.0" encoding="utf-8"?>
<p:tagLst xmlns:a="http://schemas.openxmlformats.org/drawingml/2006/main" xmlns:r="http://schemas.openxmlformats.org/officeDocument/2006/relationships" xmlns:p="http://schemas.openxmlformats.org/presentationml/2006/main">
  <p:tag name="THINKCELLSHAPEDONOTDELETE" val="tW5.Zlx1.UkCaYaxSA2zcHA"/>
</p:tagLst>
</file>

<file path=ppt/tags/tag1029.xml><?xml version="1.0" encoding="utf-8"?>
<p:tagLst xmlns:a="http://schemas.openxmlformats.org/drawingml/2006/main" xmlns:r="http://schemas.openxmlformats.org/officeDocument/2006/relationships" xmlns:p="http://schemas.openxmlformats.org/presentationml/2006/main">
  <p:tag name="THINKCELLSHAPEDONOTDELETE" val="tDA2b4bpr3kmmoJ_muyizOQ"/>
</p:tagLst>
</file>

<file path=ppt/tags/tag103.xml><?xml version="1.0" encoding="utf-8"?>
<p:tagLst xmlns:a="http://schemas.openxmlformats.org/drawingml/2006/main" xmlns:r="http://schemas.openxmlformats.org/officeDocument/2006/relationships" xmlns:p="http://schemas.openxmlformats.org/presentationml/2006/main">
  <p:tag name="THINKCELLSHAPEDONOTDELETE" val="tm4LK39g4JkqtLytkRmMHjw"/>
</p:tagLst>
</file>

<file path=ppt/tags/tag1030.xml><?xml version="1.0" encoding="utf-8"?>
<p:tagLst xmlns:a="http://schemas.openxmlformats.org/drawingml/2006/main" xmlns:r="http://schemas.openxmlformats.org/officeDocument/2006/relationships" xmlns:p="http://schemas.openxmlformats.org/presentationml/2006/main">
  <p:tag name="THINKCELLSHAPEDONOTDELETE" val="tCMyM9KA_nUWrWpSTZl5rxg"/>
</p:tagLst>
</file>

<file path=ppt/tags/tag1031.xml><?xml version="1.0" encoding="utf-8"?>
<p:tagLst xmlns:a="http://schemas.openxmlformats.org/drawingml/2006/main" xmlns:r="http://schemas.openxmlformats.org/officeDocument/2006/relationships" xmlns:p="http://schemas.openxmlformats.org/presentationml/2006/main">
  <p:tag name="THINKCELLSHAPEDONOTDELETE" val="tNj5gpQet5UOlJ.aLf_hVbw"/>
</p:tagLst>
</file>

<file path=ppt/tags/tag1032.xml><?xml version="1.0" encoding="utf-8"?>
<p:tagLst xmlns:a="http://schemas.openxmlformats.org/drawingml/2006/main" xmlns:r="http://schemas.openxmlformats.org/officeDocument/2006/relationships" xmlns:p="http://schemas.openxmlformats.org/presentationml/2006/main">
  <p:tag name="THINKCELLSHAPEDONOTDELETE" val="t3ei5Ttxg8Emy3ePvJYeISA"/>
</p:tagLst>
</file>

<file path=ppt/tags/tag1033.xml><?xml version="1.0" encoding="utf-8"?>
<p:tagLst xmlns:a="http://schemas.openxmlformats.org/drawingml/2006/main" xmlns:r="http://schemas.openxmlformats.org/officeDocument/2006/relationships" xmlns:p="http://schemas.openxmlformats.org/presentationml/2006/main">
  <p:tag name="THINKCELLSHAPEDONOTDELETE" val="tbCuZ2lAe9kS2JFbDTyGU2w"/>
</p:tagLst>
</file>

<file path=ppt/tags/tag1034.xml><?xml version="1.0" encoding="utf-8"?>
<p:tagLst xmlns:a="http://schemas.openxmlformats.org/drawingml/2006/main" xmlns:r="http://schemas.openxmlformats.org/officeDocument/2006/relationships" xmlns:p="http://schemas.openxmlformats.org/presentationml/2006/main">
  <p:tag name="THINKCELLSHAPEDONOTDELETE" val="tFcBLIyOer060IBLjpKdBBQ"/>
</p:tagLst>
</file>

<file path=ppt/tags/tag1035.xml><?xml version="1.0" encoding="utf-8"?>
<p:tagLst xmlns:a="http://schemas.openxmlformats.org/drawingml/2006/main" xmlns:r="http://schemas.openxmlformats.org/officeDocument/2006/relationships" xmlns:p="http://schemas.openxmlformats.org/presentationml/2006/main">
  <p:tag name="THINKCELLSHAPEDONOTDELETE" val="tcLEHD3.BCEydCJUgqylIow"/>
</p:tagLst>
</file>

<file path=ppt/tags/tag1036.xml><?xml version="1.0" encoding="utf-8"?>
<p:tagLst xmlns:a="http://schemas.openxmlformats.org/drawingml/2006/main" xmlns:r="http://schemas.openxmlformats.org/officeDocument/2006/relationships" xmlns:p="http://schemas.openxmlformats.org/presentationml/2006/main">
  <p:tag name="THINKCELLSHAPEDONOTDELETE" val="turUaDocMNUOxjS32.ics2g"/>
</p:tagLst>
</file>

<file path=ppt/tags/tag1037.xml><?xml version="1.0" encoding="utf-8"?>
<p:tagLst xmlns:a="http://schemas.openxmlformats.org/drawingml/2006/main" xmlns:r="http://schemas.openxmlformats.org/officeDocument/2006/relationships" xmlns:p="http://schemas.openxmlformats.org/presentationml/2006/main">
  <p:tag name="THINKCELLSHAPEDONOTDELETE" val="t6hFw2BXzwUGe5pZJtrQJDg"/>
</p:tagLst>
</file>

<file path=ppt/tags/tag1038.xml><?xml version="1.0" encoding="utf-8"?>
<p:tagLst xmlns:a="http://schemas.openxmlformats.org/drawingml/2006/main" xmlns:r="http://schemas.openxmlformats.org/officeDocument/2006/relationships" xmlns:p="http://schemas.openxmlformats.org/presentationml/2006/main">
  <p:tag name="THINKCELLSHAPEDONOTDELETE" val="tnu4Hl.IzM0qbmVR3dfzSXA"/>
</p:tagLst>
</file>

<file path=ppt/tags/tag1039.xml><?xml version="1.0" encoding="utf-8"?>
<p:tagLst xmlns:a="http://schemas.openxmlformats.org/drawingml/2006/main" xmlns:r="http://schemas.openxmlformats.org/officeDocument/2006/relationships" xmlns:p="http://schemas.openxmlformats.org/presentationml/2006/main">
  <p:tag name="THINKCELLSHAPEDONOTDELETE" val="tzgTa5ffmtUyT8S34MpWkBg"/>
</p:tagLst>
</file>

<file path=ppt/tags/tag104.xml><?xml version="1.0" encoding="utf-8"?>
<p:tagLst xmlns:a="http://schemas.openxmlformats.org/drawingml/2006/main" xmlns:r="http://schemas.openxmlformats.org/officeDocument/2006/relationships" xmlns:p="http://schemas.openxmlformats.org/presentationml/2006/main">
  <p:tag name="THINKCELLSHAPEDONOTDELETE" val="taAj.SLIG7EyoLeqFiCvasA"/>
</p:tagLst>
</file>

<file path=ppt/tags/tag1040.xml><?xml version="1.0" encoding="utf-8"?>
<p:tagLst xmlns:a="http://schemas.openxmlformats.org/drawingml/2006/main" xmlns:r="http://schemas.openxmlformats.org/officeDocument/2006/relationships" xmlns:p="http://schemas.openxmlformats.org/presentationml/2006/main">
  <p:tag name="THINKCELLSHAPEDONOTDELETE" val="trCf8d_Lj90O6bfSNEzZCPw"/>
</p:tagLst>
</file>

<file path=ppt/tags/tag1041.xml><?xml version="1.0" encoding="utf-8"?>
<p:tagLst xmlns:a="http://schemas.openxmlformats.org/drawingml/2006/main" xmlns:r="http://schemas.openxmlformats.org/officeDocument/2006/relationships" xmlns:p="http://schemas.openxmlformats.org/presentationml/2006/main">
  <p:tag name="THINKCELLSHAPEDONOTDELETE" val="tRWuQvaGlYk.C630GYmbwYQ"/>
</p:tagLst>
</file>

<file path=ppt/tags/tag10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43.xml><?xml version="1.0" encoding="utf-8"?>
<p:tagLst xmlns:a="http://schemas.openxmlformats.org/drawingml/2006/main" xmlns:r="http://schemas.openxmlformats.org/officeDocument/2006/relationships" xmlns:p="http://schemas.openxmlformats.org/presentationml/2006/main">
  <p:tag name="THINKCELLSHAPEDONOTDELETE" val="tm.9xxhXSKk.k.YD3M2DI0A"/>
</p:tagLst>
</file>

<file path=ppt/tags/tag1044.xml><?xml version="1.0" encoding="utf-8"?>
<p:tagLst xmlns:a="http://schemas.openxmlformats.org/drawingml/2006/main" xmlns:r="http://schemas.openxmlformats.org/officeDocument/2006/relationships" xmlns:p="http://schemas.openxmlformats.org/presentationml/2006/main">
  <p:tag name="THINKCELLSHAPEDONOTDELETE" val="ttbmYLJsq9UOzlYpZcsp84w"/>
</p:tagLst>
</file>

<file path=ppt/tags/tag1045.xml><?xml version="1.0" encoding="utf-8"?>
<p:tagLst xmlns:a="http://schemas.openxmlformats.org/drawingml/2006/main" xmlns:r="http://schemas.openxmlformats.org/officeDocument/2006/relationships" xmlns:p="http://schemas.openxmlformats.org/presentationml/2006/main">
  <p:tag name="THINKCELLSHAPEDONOTDELETE" val="tsyGpxQqkFkSayAeNC0H3.Q"/>
</p:tagLst>
</file>

<file path=ppt/tags/tag1046.xml><?xml version="1.0" encoding="utf-8"?>
<p:tagLst xmlns:a="http://schemas.openxmlformats.org/drawingml/2006/main" xmlns:r="http://schemas.openxmlformats.org/officeDocument/2006/relationships" xmlns:p="http://schemas.openxmlformats.org/presentationml/2006/main">
  <p:tag name="THINKCELLSHAPEDONOTDELETE" val="tmdDkOdruxUucPsLmmTwXKw"/>
</p:tagLst>
</file>

<file path=ppt/tags/tag1047.xml><?xml version="1.0" encoding="utf-8"?>
<p:tagLst xmlns:a="http://schemas.openxmlformats.org/drawingml/2006/main" xmlns:r="http://schemas.openxmlformats.org/officeDocument/2006/relationships" xmlns:p="http://schemas.openxmlformats.org/presentationml/2006/main">
  <p:tag name="THINKCELLSHAPEDONOTDELETE" val="toj_n7t6vF0WpiGxCnI7jpw"/>
</p:tagLst>
</file>

<file path=ppt/tags/tag1048.xml><?xml version="1.0" encoding="utf-8"?>
<p:tagLst xmlns:a="http://schemas.openxmlformats.org/drawingml/2006/main" xmlns:r="http://schemas.openxmlformats.org/officeDocument/2006/relationships" xmlns:p="http://schemas.openxmlformats.org/presentationml/2006/main">
  <p:tag name="THINKCELLSHAPEDONOTDELETE" val="t_mH0YVImwEG7mkGI5nLQjA"/>
</p:tagLst>
</file>

<file path=ppt/tags/tag1049.xml><?xml version="1.0" encoding="utf-8"?>
<p:tagLst xmlns:a="http://schemas.openxmlformats.org/drawingml/2006/main" xmlns:r="http://schemas.openxmlformats.org/officeDocument/2006/relationships" xmlns:p="http://schemas.openxmlformats.org/presentationml/2006/main">
  <p:tag name="THINKCELLSHAPEDONOTDELETE" val="tpL.ezYxu_Eegb1hppfXxsw"/>
</p:tagLst>
</file>

<file path=ppt/tags/tag105.xml><?xml version="1.0" encoding="utf-8"?>
<p:tagLst xmlns:a="http://schemas.openxmlformats.org/drawingml/2006/main" xmlns:r="http://schemas.openxmlformats.org/officeDocument/2006/relationships" xmlns:p="http://schemas.openxmlformats.org/presentationml/2006/main">
  <p:tag name="THINKCELLSHAPEDONOTDELETE" val="tOyBP2NvbZEO6.UeJB94STg"/>
</p:tagLst>
</file>

<file path=ppt/tags/tag1050.xml><?xml version="1.0" encoding="utf-8"?>
<p:tagLst xmlns:a="http://schemas.openxmlformats.org/drawingml/2006/main" xmlns:r="http://schemas.openxmlformats.org/officeDocument/2006/relationships" xmlns:p="http://schemas.openxmlformats.org/presentationml/2006/main">
  <p:tag name="THINKCELLSHAPEDONOTDELETE" val="thD5XTUeMlUeGHYjXCg7lig"/>
</p:tagLst>
</file>

<file path=ppt/tags/tag1051.xml><?xml version="1.0" encoding="utf-8"?>
<p:tagLst xmlns:a="http://schemas.openxmlformats.org/drawingml/2006/main" xmlns:r="http://schemas.openxmlformats.org/officeDocument/2006/relationships" xmlns:p="http://schemas.openxmlformats.org/presentationml/2006/main">
  <p:tag name="THINKCELLSHAPEDONOTDELETE" val="tRdvZr1IuzUGZ7O91vIdEtQ"/>
</p:tagLst>
</file>

<file path=ppt/tags/tag1052.xml><?xml version="1.0" encoding="utf-8"?>
<p:tagLst xmlns:a="http://schemas.openxmlformats.org/drawingml/2006/main" xmlns:r="http://schemas.openxmlformats.org/officeDocument/2006/relationships" xmlns:p="http://schemas.openxmlformats.org/presentationml/2006/main">
  <p:tag name="THINKCELLSHAPEDONOTDELETE" val="t3s_gavm6HkeJDXWsFeuGVQ"/>
</p:tagLst>
</file>

<file path=ppt/tags/tag1053.xml><?xml version="1.0" encoding="utf-8"?>
<p:tagLst xmlns:a="http://schemas.openxmlformats.org/drawingml/2006/main" xmlns:r="http://schemas.openxmlformats.org/officeDocument/2006/relationships" xmlns:p="http://schemas.openxmlformats.org/presentationml/2006/main">
  <p:tag name="THINKCELLSHAPEDONOTDELETE" val="tE4ifhu9p_kC.GBluawI9_Q"/>
</p:tagLst>
</file>

<file path=ppt/tags/tag1054.xml><?xml version="1.0" encoding="utf-8"?>
<p:tagLst xmlns:a="http://schemas.openxmlformats.org/drawingml/2006/main" xmlns:r="http://schemas.openxmlformats.org/officeDocument/2006/relationships" xmlns:p="http://schemas.openxmlformats.org/presentationml/2006/main">
  <p:tag name="THINKCELLSHAPEDONOTDELETE" val="tDwORM315U0K4gzamkKVA3g"/>
</p:tagLst>
</file>

<file path=ppt/tags/tag1055.xml><?xml version="1.0" encoding="utf-8"?>
<p:tagLst xmlns:a="http://schemas.openxmlformats.org/drawingml/2006/main" xmlns:r="http://schemas.openxmlformats.org/officeDocument/2006/relationships" xmlns:p="http://schemas.openxmlformats.org/presentationml/2006/main">
  <p:tag name="THINKCELLSHAPEDONOTDELETE" val="tkoQIVs4klUaB_NMDEHp3aw"/>
</p:tagLst>
</file>

<file path=ppt/tags/tag1056.xml><?xml version="1.0" encoding="utf-8"?>
<p:tagLst xmlns:a="http://schemas.openxmlformats.org/drawingml/2006/main" xmlns:r="http://schemas.openxmlformats.org/officeDocument/2006/relationships" xmlns:p="http://schemas.openxmlformats.org/presentationml/2006/main">
  <p:tag name="THINKCELLSHAPEDONOTDELETE" val="t86fsXpzAw0C0M2TcDZCeKw"/>
</p:tagLst>
</file>

<file path=ppt/tags/tag1057.xml><?xml version="1.0" encoding="utf-8"?>
<p:tagLst xmlns:a="http://schemas.openxmlformats.org/drawingml/2006/main" xmlns:r="http://schemas.openxmlformats.org/officeDocument/2006/relationships" xmlns:p="http://schemas.openxmlformats.org/presentationml/2006/main">
  <p:tag name="THINKCELLSHAPEDONOTDELETE" val="tn_B3AZ3ChUS56QgInv637A"/>
</p:tagLst>
</file>

<file path=ppt/tags/tag1058.xml><?xml version="1.0" encoding="utf-8"?>
<p:tagLst xmlns:a="http://schemas.openxmlformats.org/drawingml/2006/main" xmlns:r="http://schemas.openxmlformats.org/officeDocument/2006/relationships" xmlns:p="http://schemas.openxmlformats.org/presentationml/2006/main">
  <p:tag name="THINKCELLSHAPEDONOTDELETE" val="t3Fm3cFmRGU.BUWReuAgpgQ"/>
</p:tagLst>
</file>

<file path=ppt/tags/tag1059.xml><?xml version="1.0" encoding="utf-8"?>
<p:tagLst xmlns:a="http://schemas.openxmlformats.org/drawingml/2006/main" xmlns:r="http://schemas.openxmlformats.org/officeDocument/2006/relationships" xmlns:p="http://schemas.openxmlformats.org/presentationml/2006/main">
  <p:tag name="THINKCELLSHAPEDONOTDELETE" val="tg4K3QV.XckeYgG8ESWLf8A"/>
</p:tagLst>
</file>

<file path=ppt/tags/tag106.xml><?xml version="1.0" encoding="utf-8"?>
<p:tagLst xmlns:a="http://schemas.openxmlformats.org/drawingml/2006/main" xmlns:r="http://schemas.openxmlformats.org/officeDocument/2006/relationships" xmlns:p="http://schemas.openxmlformats.org/presentationml/2006/main">
  <p:tag name="THINKCELLSHAPEDONOTDELETE" val="t9_GKT.DrrEeMM0WNe0xWbw"/>
</p:tagLst>
</file>

<file path=ppt/tags/tag1060.xml><?xml version="1.0" encoding="utf-8"?>
<p:tagLst xmlns:a="http://schemas.openxmlformats.org/drawingml/2006/main" xmlns:r="http://schemas.openxmlformats.org/officeDocument/2006/relationships" xmlns:p="http://schemas.openxmlformats.org/presentationml/2006/main">
  <p:tag name="THINKCELLSHAPEDONOTDELETE" val="ttUX6_EcFnUWDmsa9t5DiHQ"/>
</p:tagLst>
</file>

<file path=ppt/tags/tag1061.xml><?xml version="1.0" encoding="utf-8"?>
<p:tagLst xmlns:a="http://schemas.openxmlformats.org/drawingml/2006/main" xmlns:r="http://schemas.openxmlformats.org/officeDocument/2006/relationships" xmlns:p="http://schemas.openxmlformats.org/presentationml/2006/main">
  <p:tag name="THINKCELLSHAPEDONOTDELETE" val="tI6DZE_LUQkGXhqwF6j49LQ"/>
</p:tagLst>
</file>

<file path=ppt/tags/tag1062.xml><?xml version="1.0" encoding="utf-8"?>
<p:tagLst xmlns:a="http://schemas.openxmlformats.org/drawingml/2006/main" xmlns:r="http://schemas.openxmlformats.org/officeDocument/2006/relationships" xmlns:p="http://schemas.openxmlformats.org/presentationml/2006/main">
  <p:tag name="THINKCELLSHAPEDONOTDELETE" val="tqCdcae2BmEKWxDC52iDwJw"/>
</p:tagLst>
</file>

<file path=ppt/tags/tag1063.xml><?xml version="1.0" encoding="utf-8"?>
<p:tagLst xmlns:a="http://schemas.openxmlformats.org/drawingml/2006/main" xmlns:r="http://schemas.openxmlformats.org/officeDocument/2006/relationships" xmlns:p="http://schemas.openxmlformats.org/presentationml/2006/main">
  <p:tag name="THINKCELLSHAPEDONOTDELETE" val="tGjKrPikfSkuJ2LN0QsR6Fg"/>
</p:tagLst>
</file>

<file path=ppt/tags/tag1064.xml><?xml version="1.0" encoding="utf-8"?>
<p:tagLst xmlns:a="http://schemas.openxmlformats.org/drawingml/2006/main" xmlns:r="http://schemas.openxmlformats.org/officeDocument/2006/relationships" xmlns:p="http://schemas.openxmlformats.org/presentationml/2006/main">
  <p:tag name="THINKCELLSHAPEDONOTDELETE" val="tPdpY5QjCnEeHv3MvhvNUbA"/>
</p:tagLst>
</file>

<file path=ppt/tags/tag1065.xml><?xml version="1.0" encoding="utf-8"?>
<p:tagLst xmlns:a="http://schemas.openxmlformats.org/drawingml/2006/main" xmlns:r="http://schemas.openxmlformats.org/officeDocument/2006/relationships" xmlns:p="http://schemas.openxmlformats.org/presentationml/2006/main">
  <p:tag name="THINKCELLSHAPEDONOTDELETE" val="ttSkqY2wSqEyVuXYLbVwE.w"/>
</p:tagLst>
</file>

<file path=ppt/tags/tag1066.xml><?xml version="1.0" encoding="utf-8"?>
<p:tagLst xmlns:a="http://schemas.openxmlformats.org/drawingml/2006/main" xmlns:r="http://schemas.openxmlformats.org/officeDocument/2006/relationships" xmlns:p="http://schemas.openxmlformats.org/presentationml/2006/main">
  <p:tag name="THINKCELLSHAPEDONOTDELETE" val="trhZmf8Dpx0CnJUz4oo5zVQ"/>
</p:tagLst>
</file>

<file path=ppt/tags/tag1067.xml><?xml version="1.0" encoding="utf-8"?>
<p:tagLst xmlns:a="http://schemas.openxmlformats.org/drawingml/2006/main" xmlns:r="http://schemas.openxmlformats.org/officeDocument/2006/relationships" xmlns:p="http://schemas.openxmlformats.org/presentationml/2006/main">
  <p:tag name="THINKCELLSHAPEDONOTDELETE" val="tyZTDEbYMG0.ECHFDxLf8kQ"/>
</p:tagLst>
</file>

<file path=ppt/tags/tag1068.xml><?xml version="1.0" encoding="utf-8"?>
<p:tagLst xmlns:a="http://schemas.openxmlformats.org/drawingml/2006/main" xmlns:r="http://schemas.openxmlformats.org/officeDocument/2006/relationships" xmlns:p="http://schemas.openxmlformats.org/presentationml/2006/main">
  <p:tag name="THINKCELLSHAPEDONOTDELETE" val="tdjPqFpsPikqai0Zoh4nQ0A"/>
</p:tagLst>
</file>

<file path=ppt/tags/tag1069.xml><?xml version="1.0" encoding="utf-8"?>
<p:tagLst xmlns:a="http://schemas.openxmlformats.org/drawingml/2006/main" xmlns:r="http://schemas.openxmlformats.org/officeDocument/2006/relationships" xmlns:p="http://schemas.openxmlformats.org/presentationml/2006/main">
  <p:tag name="THINKCELLSHAPEDONOTDELETE" val="tG5UtK1CvLEKuQiyi3W.56A"/>
</p:tagLst>
</file>

<file path=ppt/tags/tag107.xml><?xml version="1.0" encoding="utf-8"?>
<p:tagLst xmlns:a="http://schemas.openxmlformats.org/drawingml/2006/main" xmlns:r="http://schemas.openxmlformats.org/officeDocument/2006/relationships" xmlns:p="http://schemas.openxmlformats.org/presentationml/2006/main">
  <p:tag name="THINKCELLSHAPEDONOTDELETE" val="tc65hDZ2Gjk68riAVvmbKMQ"/>
</p:tagLst>
</file>

<file path=ppt/tags/tag1070.xml><?xml version="1.0" encoding="utf-8"?>
<p:tagLst xmlns:a="http://schemas.openxmlformats.org/drawingml/2006/main" xmlns:r="http://schemas.openxmlformats.org/officeDocument/2006/relationships" xmlns:p="http://schemas.openxmlformats.org/presentationml/2006/main">
  <p:tag name="THINKCELLSHAPEDONOTDELETE" val="tVylCTqXG1Euds3AxI9JbWA"/>
</p:tagLst>
</file>

<file path=ppt/tags/tag1071.xml><?xml version="1.0" encoding="utf-8"?>
<p:tagLst xmlns:a="http://schemas.openxmlformats.org/drawingml/2006/main" xmlns:r="http://schemas.openxmlformats.org/officeDocument/2006/relationships" xmlns:p="http://schemas.openxmlformats.org/presentationml/2006/main">
  <p:tag name="THINKCELLSHAPEDONOTDELETE" val="tCbvWe.bEbEu8ydiNCwyTlg"/>
</p:tagLst>
</file>

<file path=ppt/tags/tag1072.xml><?xml version="1.0" encoding="utf-8"?>
<p:tagLst xmlns:a="http://schemas.openxmlformats.org/drawingml/2006/main" xmlns:r="http://schemas.openxmlformats.org/officeDocument/2006/relationships" xmlns:p="http://schemas.openxmlformats.org/presentationml/2006/main">
  <p:tag name="THINKCELLSHAPEDONOTDELETE" val="toATa9GZEiEa6Oh7rBEVjqQ"/>
</p:tagLst>
</file>

<file path=ppt/tags/tag1073.xml><?xml version="1.0" encoding="utf-8"?>
<p:tagLst xmlns:a="http://schemas.openxmlformats.org/drawingml/2006/main" xmlns:r="http://schemas.openxmlformats.org/officeDocument/2006/relationships" xmlns:p="http://schemas.openxmlformats.org/presentationml/2006/main">
  <p:tag name="THINKCELLSHAPEDONOTDELETE" val="tYU4WJWu5J0WA_9ZUYO5Nkw"/>
</p:tagLst>
</file>

<file path=ppt/tags/tag1074.xml><?xml version="1.0" encoding="utf-8"?>
<p:tagLst xmlns:a="http://schemas.openxmlformats.org/drawingml/2006/main" xmlns:r="http://schemas.openxmlformats.org/officeDocument/2006/relationships" xmlns:p="http://schemas.openxmlformats.org/presentationml/2006/main">
  <p:tag name="THINKCELLSHAPEDONOTDELETE" val="t4kw.bw.sCEqAT3k3BtD6Xw"/>
</p:tagLst>
</file>

<file path=ppt/tags/tag1075.xml><?xml version="1.0" encoding="utf-8"?>
<p:tagLst xmlns:a="http://schemas.openxmlformats.org/drawingml/2006/main" xmlns:r="http://schemas.openxmlformats.org/officeDocument/2006/relationships" xmlns:p="http://schemas.openxmlformats.org/presentationml/2006/main">
  <p:tag name="THINKCELLSHAPEDONOTDELETE" val="tJGHhM6BODE6ewdOCjjYvTw"/>
</p:tagLst>
</file>

<file path=ppt/tags/tag1076.xml><?xml version="1.0" encoding="utf-8"?>
<p:tagLst xmlns:a="http://schemas.openxmlformats.org/drawingml/2006/main" xmlns:r="http://schemas.openxmlformats.org/officeDocument/2006/relationships" xmlns:p="http://schemas.openxmlformats.org/presentationml/2006/main">
  <p:tag name="THINKCELLSHAPEDONOTDELETE" val="txyz35uKHWkOvKXMinSrnyw"/>
</p:tagLst>
</file>

<file path=ppt/tags/tag107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78.xml><?xml version="1.0" encoding="utf-8"?>
<p:tagLst xmlns:a="http://schemas.openxmlformats.org/drawingml/2006/main" xmlns:r="http://schemas.openxmlformats.org/officeDocument/2006/relationships" xmlns:p="http://schemas.openxmlformats.org/presentationml/2006/main">
  <p:tag name="THINKCELLSHAPEDONOTDELETE" val="tm.9xxhXSKk.k.YD3M2DI0A"/>
</p:tagLst>
</file>

<file path=ppt/tags/tag1079.xml><?xml version="1.0" encoding="utf-8"?>
<p:tagLst xmlns:a="http://schemas.openxmlformats.org/drawingml/2006/main" xmlns:r="http://schemas.openxmlformats.org/officeDocument/2006/relationships" xmlns:p="http://schemas.openxmlformats.org/presentationml/2006/main">
  <p:tag name="THINKCELLSHAPEDONOTDELETE" val="ttbmYLJsq9UOzlYpZcsp84w"/>
</p:tagLst>
</file>

<file path=ppt/tags/tag108.xml><?xml version="1.0" encoding="utf-8"?>
<p:tagLst xmlns:a="http://schemas.openxmlformats.org/drawingml/2006/main" xmlns:r="http://schemas.openxmlformats.org/officeDocument/2006/relationships" xmlns:p="http://schemas.openxmlformats.org/presentationml/2006/main">
  <p:tag name="THINKCELLSHAPEDONOTDELETE" val="txbU.uI7NgEeItdf2U6YVrg"/>
</p:tagLst>
</file>

<file path=ppt/tags/tag1080.xml><?xml version="1.0" encoding="utf-8"?>
<p:tagLst xmlns:a="http://schemas.openxmlformats.org/drawingml/2006/main" xmlns:r="http://schemas.openxmlformats.org/officeDocument/2006/relationships" xmlns:p="http://schemas.openxmlformats.org/presentationml/2006/main">
  <p:tag name="THINKCELLSHAPEDONOTDELETE" val="tpL.ezYxu_Eegb1hppfXxsw"/>
</p:tagLst>
</file>

<file path=ppt/tags/tag1081.xml><?xml version="1.0" encoding="utf-8"?>
<p:tagLst xmlns:a="http://schemas.openxmlformats.org/drawingml/2006/main" xmlns:r="http://schemas.openxmlformats.org/officeDocument/2006/relationships" xmlns:p="http://schemas.openxmlformats.org/presentationml/2006/main">
  <p:tag name="THINKCELLSHAPEDONOTDELETE" val="ty4I7.AMQUEumslv5iEccUg"/>
</p:tagLst>
</file>

<file path=ppt/tags/tag1082.xml><?xml version="1.0" encoding="utf-8"?>
<p:tagLst xmlns:a="http://schemas.openxmlformats.org/drawingml/2006/main" xmlns:r="http://schemas.openxmlformats.org/officeDocument/2006/relationships" xmlns:p="http://schemas.openxmlformats.org/presentationml/2006/main">
  <p:tag name="THINKCELLSHAPEDONOTDELETE" val="tsWGkcZAedEa.99qiTqfXQg"/>
</p:tagLst>
</file>

<file path=ppt/tags/tag1083.xml><?xml version="1.0" encoding="utf-8"?>
<p:tagLst xmlns:a="http://schemas.openxmlformats.org/drawingml/2006/main" xmlns:r="http://schemas.openxmlformats.org/officeDocument/2006/relationships" xmlns:p="http://schemas.openxmlformats.org/presentationml/2006/main">
  <p:tag name="THINKCELLSHAPEDONOTDELETE" val="t2kAYq4kauUOAuAuHwkAy9w"/>
</p:tagLst>
</file>

<file path=ppt/tags/tag1084.xml><?xml version="1.0" encoding="utf-8"?>
<p:tagLst xmlns:a="http://schemas.openxmlformats.org/drawingml/2006/main" xmlns:r="http://schemas.openxmlformats.org/officeDocument/2006/relationships" xmlns:p="http://schemas.openxmlformats.org/presentationml/2006/main">
  <p:tag name="THINKCELLSHAPEDONOTDELETE" val="tyKnJG3kfTE6jLWNy3Z7uBQ"/>
</p:tagLst>
</file>

<file path=ppt/tags/tag1085.xml><?xml version="1.0" encoding="utf-8"?>
<p:tagLst xmlns:a="http://schemas.openxmlformats.org/drawingml/2006/main" xmlns:r="http://schemas.openxmlformats.org/officeDocument/2006/relationships" xmlns:p="http://schemas.openxmlformats.org/presentationml/2006/main">
  <p:tag name="THINKCELLSHAPEDONOTDELETE" val="t9eOrDFf3lUiaQstSq39J8Q"/>
</p:tagLst>
</file>

<file path=ppt/tags/tag1086.xml><?xml version="1.0" encoding="utf-8"?>
<p:tagLst xmlns:a="http://schemas.openxmlformats.org/drawingml/2006/main" xmlns:r="http://schemas.openxmlformats.org/officeDocument/2006/relationships" xmlns:p="http://schemas.openxmlformats.org/presentationml/2006/main">
  <p:tag name="THINKCELLSHAPEDONOTDELETE" val="tIb4m2CBWWk.AVTx710rqgQ"/>
</p:tagLst>
</file>

<file path=ppt/tags/tag1087.xml><?xml version="1.0" encoding="utf-8"?>
<p:tagLst xmlns:a="http://schemas.openxmlformats.org/drawingml/2006/main" xmlns:r="http://schemas.openxmlformats.org/officeDocument/2006/relationships" xmlns:p="http://schemas.openxmlformats.org/presentationml/2006/main">
  <p:tag name="THINKCELLSHAPEDONOTDELETE" val="tcdSwP39lX0GaZ.MiU._EoA"/>
</p:tagLst>
</file>

<file path=ppt/tags/tag1088.xml><?xml version="1.0" encoding="utf-8"?>
<p:tagLst xmlns:a="http://schemas.openxmlformats.org/drawingml/2006/main" xmlns:r="http://schemas.openxmlformats.org/officeDocument/2006/relationships" xmlns:p="http://schemas.openxmlformats.org/presentationml/2006/main">
  <p:tag name="THINKCELLSHAPEDONOTDELETE" val="t9734gj2rVkuQlqetNU1sPg"/>
</p:tagLst>
</file>

<file path=ppt/tags/tag1089.xml><?xml version="1.0" encoding="utf-8"?>
<p:tagLst xmlns:a="http://schemas.openxmlformats.org/drawingml/2006/main" xmlns:r="http://schemas.openxmlformats.org/officeDocument/2006/relationships" xmlns:p="http://schemas.openxmlformats.org/presentationml/2006/main">
  <p:tag name="THINKCELLSHAPEDONOTDELETE" val="tLJ6MfU0K_kCzWALwbV9ELQ"/>
</p:tagLst>
</file>

<file path=ppt/tags/tag109.xml><?xml version="1.0" encoding="utf-8"?>
<p:tagLst xmlns:a="http://schemas.openxmlformats.org/drawingml/2006/main" xmlns:r="http://schemas.openxmlformats.org/officeDocument/2006/relationships" xmlns:p="http://schemas.openxmlformats.org/presentationml/2006/main">
  <p:tag name="THINKCELLSHAPEDONOTDELETE" val="t4t6I5ZhJOUKq2tr9qXvCeQ"/>
</p:tagLst>
</file>

<file path=ppt/tags/tag1090.xml><?xml version="1.0" encoding="utf-8"?>
<p:tagLst xmlns:a="http://schemas.openxmlformats.org/drawingml/2006/main" xmlns:r="http://schemas.openxmlformats.org/officeDocument/2006/relationships" xmlns:p="http://schemas.openxmlformats.org/presentationml/2006/main">
  <p:tag name="THINKCELLSHAPEDONOTDELETE" val="tUb5L8pzoQkSzxxZ16NiuZQ"/>
</p:tagLst>
</file>

<file path=ppt/tags/tag1091.xml><?xml version="1.0" encoding="utf-8"?>
<p:tagLst xmlns:a="http://schemas.openxmlformats.org/drawingml/2006/main" xmlns:r="http://schemas.openxmlformats.org/officeDocument/2006/relationships" xmlns:p="http://schemas.openxmlformats.org/presentationml/2006/main">
  <p:tag name="THINKCELLSHAPEDONOTDELETE" val="tZvoznnDrzkiGZc26TSckHA"/>
</p:tagLst>
</file>

<file path=ppt/tags/tag1092.xml><?xml version="1.0" encoding="utf-8"?>
<p:tagLst xmlns:a="http://schemas.openxmlformats.org/drawingml/2006/main" xmlns:r="http://schemas.openxmlformats.org/officeDocument/2006/relationships" xmlns:p="http://schemas.openxmlformats.org/presentationml/2006/main">
  <p:tag name="THINKCELLSHAPEDONOTDELETE" val="tNlArUYc9jUCuijZZeXRdJQ"/>
</p:tagLst>
</file>

<file path=ppt/tags/tag1093.xml><?xml version="1.0" encoding="utf-8"?>
<p:tagLst xmlns:a="http://schemas.openxmlformats.org/drawingml/2006/main" xmlns:r="http://schemas.openxmlformats.org/officeDocument/2006/relationships" xmlns:p="http://schemas.openxmlformats.org/presentationml/2006/main">
  <p:tag name="THINKCELLSHAPEDONOTDELETE" val="tn_B3AZ3ChUS56QgInv637A"/>
</p:tagLst>
</file>

<file path=ppt/tags/tag1094.xml><?xml version="1.0" encoding="utf-8"?>
<p:tagLst xmlns:a="http://schemas.openxmlformats.org/drawingml/2006/main" xmlns:r="http://schemas.openxmlformats.org/officeDocument/2006/relationships" xmlns:p="http://schemas.openxmlformats.org/presentationml/2006/main">
  <p:tag name="THINKCELLSHAPEDONOTDELETE" val="t3Fm3cFmRGU.BUWReuAgpgQ"/>
</p:tagLst>
</file>

<file path=ppt/tags/tag1095.xml><?xml version="1.0" encoding="utf-8"?>
<p:tagLst xmlns:a="http://schemas.openxmlformats.org/drawingml/2006/main" xmlns:r="http://schemas.openxmlformats.org/officeDocument/2006/relationships" xmlns:p="http://schemas.openxmlformats.org/presentationml/2006/main">
  <p:tag name="THINKCELLSHAPEDONOTDELETE" val="tg4K3QV.XckeYgG8ESWLf8A"/>
</p:tagLst>
</file>

<file path=ppt/tags/tag1096.xml><?xml version="1.0" encoding="utf-8"?>
<p:tagLst xmlns:a="http://schemas.openxmlformats.org/drawingml/2006/main" xmlns:r="http://schemas.openxmlformats.org/officeDocument/2006/relationships" xmlns:p="http://schemas.openxmlformats.org/presentationml/2006/main">
  <p:tag name="THINKCELLSHAPEDONOTDELETE" val="ttUX6_EcFnUWDmsa9t5DiHQ"/>
</p:tagLst>
</file>

<file path=ppt/tags/tag1097.xml><?xml version="1.0" encoding="utf-8"?>
<p:tagLst xmlns:a="http://schemas.openxmlformats.org/drawingml/2006/main" xmlns:r="http://schemas.openxmlformats.org/officeDocument/2006/relationships" xmlns:p="http://schemas.openxmlformats.org/presentationml/2006/main">
  <p:tag name="THINKCELLSHAPEDONOTDELETE" val="tI6DZE_LUQkGXhqwF6j49LQ"/>
</p:tagLst>
</file>

<file path=ppt/tags/tag1098.xml><?xml version="1.0" encoding="utf-8"?>
<p:tagLst xmlns:a="http://schemas.openxmlformats.org/drawingml/2006/main" xmlns:r="http://schemas.openxmlformats.org/officeDocument/2006/relationships" xmlns:p="http://schemas.openxmlformats.org/presentationml/2006/main">
  <p:tag name="THINKCELLSHAPEDONOTDELETE" val="tqCdcae2BmEKWxDC52iDwJw"/>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MJEOLYgSS0adgMwiAHNJoA"/>
</p:tagLst>
</file>

<file path=ppt/tags/tag110.xml><?xml version="1.0" encoding="utf-8"?>
<p:tagLst xmlns:a="http://schemas.openxmlformats.org/drawingml/2006/main" xmlns:r="http://schemas.openxmlformats.org/officeDocument/2006/relationships" xmlns:p="http://schemas.openxmlformats.org/presentationml/2006/main">
  <p:tag name="THINKCELLSHAPEDONOTDELETE" val="tsTLJbzahBUSJjBsJW.AWqA"/>
</p:tagLst>
</file>

<file path=ppt/tags/tag111.xml><?xml version="1.0" encoding="utf-8"?>
<p:tagLst xmlns:a="http://schemas.openxmlformats.org/drawingml/2006/main" xmlns:r="http://schemas.openxmlformats.org/officeDocument/2006/relationships" xmlns:p="http://schemas.openxmlformats.org/presentationml/2006/main">
  <p:tag name="THINKCELLSHAPEDONOTDELETE" val="tZfWph8rIPECQQrJYTQ4exg"/>
</p:tagLst>
</file>

<file path=ppt/tags/tag112.xml><?xml version="1.0" encoding="utf-8"?>
<p:tagLst xmlns:a="http://schemas.openxmlformats.org/drawingml/2006/main" xmlns:r="http://schemas.openxmlformats.org/officeDocument/2006/relationships" xmlns:p="http://schemas.openxmlformats.org/presentationml/2006/main">
  <p:tag name="THINKCELLSHAPEDONOTDELETE" val="tqmPUStZhCESe26htzzn1AQ"/>
</p:tagLst>
</file>

<file path=ppt/tags/tag113.xml><?xml version="1.0" encoding="utf-8"?>
<p:tagLst xmlns:a="http://schemas.openxmlformats.org/drawingml/2006/main" xmlns:r="http://schemas.openxmlformats.org/officeDocument/2006/relationships" xmlns:p="http://schemas.openxmlformats.org/presentationml/2006/main">
  <p:tag name="THINKCELLSHAPEDONOTDELETE" val="tL4h4AzJcnkiwif0frOfffg"/>
</p:tagLst>
</file>

<file path=ppt/tags/tag114.xml><?xml version="1.0" encoding="utf-8"?>
<p:tagLst xmlns:a="http://schemas.openxmlformats.org/drawingml/2006/main" xmlns:r="http://schemas.openxmlformats.org/officeDocument/2006/relationships" xmlns:p="http://schemas.openxmlformats.org/presentationml/2006/main">
  <p:tag name="THINKCELLSHAPEDONOTDELETE" val="t994xx7WjZkKiMx7IsRx04w"/>
</p:tagLst>
</file>

<file path=ppt/tags/tag115.xml><?xml version="1.0" encoding="utf-8"?>
<p:tagLst xmlns:a="http://schemas.openxmlformats.org/drawingml/2006/main" xmlns:r="http://schemas.openxmlformats.org/officeDocument/2006/relationships" xmlns:p="http://schemas.openxmlformats.org/presentationml/2006/main">
  <p:tag name="THINKCELLSHAPEDONOTDELETE" val="tKZHC4W.WN0yIg4m9nzeB5w"/>
</p:tagLst>
</file>

<file path=ppt/tags/tag116.xml><?xml version="1.0" encoding="utf-8"?>
<p:tagLst xmlns:a="http://schemas.openxmlformats.org/drawingml/2006/main" xmlns:r="http://schemas.openxmlformats.org/officeDocument/2006/relationships" xmlns:p="http://schemas.openxmlformats.org/presentationml/2006/main">
  <p:tag name="THINKCELLSHAPEDONOTDELETE" val="tMnk9GKMaa0C3ezzQR_11tw"/>
</p:tagLst>
</file>

<file path=ppt/tags/tag117.xml><?xml version="1.0" encoding="utf-8"?>
<p:tagLst xmlns:a="http://schemas.openxmlformats.org/drawingml/2006/main" xmlns:r="http://schemas.openxmlformats.org/officeDocument/2006/relationships" xmlns:p="http://schemas.openxmlformats.org/presentationml/2006/main">
  <p:tag name="THINKCELLSHAPEDONOTDELETE" val="te.NQSFwi1EKL0SgzNNYqqA"/>
</p:tagLst>
</file>

<file path=ppt/tags/tag118.xml><?xml version="1.0" encoding="utf-8"?>
<p:tagLst xmlns:a="http://schemas.openxmlformats.org/drawingml/2006/main" xmlns:r="http://schemas.openxmlformats.org/officeDocument/2006/relationships" xmlns:p="http://schemas.openxmlformats.org/presentationml/2006/main">
  <p:tag name="THINKCELLSHAPEDONOTDELETE" val="twZ.lr2r_qkq7xHoZVczFYg"/>
</p:tagLst>
</file>

<file path=ppt/tags/tag119.xml><?xml version="1.0" encoding="utf-8"?>
<p:tagLst xmlns:a="http://schemas.openxmlformats.org/drawingml/2006/main" xmlns:r="http://schemas.openxmlformats.org/officeDocument/2006/relationships" xmlns:p="http://schemas.openxmlformats.org/presentationml/2006/main">
  <p:tag name="THINKCELLSHAPEDONOTDELETE" val="t0zwniS7AVkKB8Zwl4mcxkg"/>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xlMBWipUkuF4qXdLtGfzw"/>
</p:tagLst>
</file>

<file path=ppt/tags/tag120.xml><?xml version="1.0" encoding="utf-8"?>
<p:tagLst xmlns:a="http://schemas.openxmlformats.org/drawingml/2006/main" xmlns:r="http://schemas.openxmlformats.org/officeDocument/2006/relationships" xmlns:p="http://schemas.openxmlformats.org/presentationml/2006/main">
  <p:tag name="THINKCELLSHAPEDONOTDELETE" val="tNxw2i4Ku_0uhza75_T0W1Q"/>
</p:tagLst>
</file>

<file path=ppt/tags/tag121.xml><?xml version="1.0" encoding="utf-8"?>
<p:tagLst xmlns:a="http://schemas.openxmlformats.org/drawingml/2006/main" xmlns:r="http://schemas.openxmlformats.org/officeDocument/2006/relationships" xmlns:p="http://schemas.openxmlformats.org/presentationml/2006/main">
  <p:tag name="THINKCELLSHAPEDONOTDELETE" val="tbMKusLLQZUyIhaXj_MdEZw"/>
</p:tagLst>
</file>

<file path=ppt/tags/tag122.xml><?xml version="1.0" encoding="utf-8"?>
<p:tagLst xmlns:a="http://schemas.openxmlformats.org/drawingml/2006/main" xmlns:r="http://schemas.openxmlformats.org/officeDocument/2006/relationships" xmlns:p="http://schemas.openxmlformats.org/presentationml/2006/main">
  <p:tag name="THINKCELLSHAPEDONOTDELETE" val="tQ4sVo7g.xEeC8adhd2BNlw"/>
</p:tagLst>
</file>

<file path=ppt/tags/tag1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4.xml><?xml version="1.0" encoding="utf-8"?>
<p:tagLst xmlns:a="http://schemas.openxmlformats.org/drawingml/2006/main" xmlns:r="http://schemas.openxmlformats.org/officeDocument/2006/relationships" xmlns:p="http://schemas.openxmlformats.org/presentationml/2006/main">
  <p:tag name="THINKCELLSHAPEDONOTDELETE" val="t8s.S3l0fjEGalJCeQLoOhw"/>
</p:tagLst>
</file>

<file path=ppt/tags/tag125.xml><?xml version="1.0" encoding="utf-8"?>
<p:tagLst xmlns:a="http://schemas.openxmlformats.org/drawingml/2006/main" xmlns:r="http://schemas.openxmlformats.org/officeDocument/2006/relationships" xmlns:p="http://schemas.openxmlformats.org/presentationml/2006/main">
  <p:tag name="THINKCELLSHAPEDONOTDELETE" val="tqDZzlkvES0.yOcEzoO7hZg"/>
</p:tagLst>
</file>

<file path=ppt/tags/tag126.xml><?xml version="1.0" encoding="utf-8"?>
<p:tagLst xmlns:a="http://schemas.openxmlformats.org/drawingml/2006/main" xmlns:r="http://schemas.openxmlformats.org/officeDocument/2006/relationships" xmlns:p="http://schemas.openxmlformats.org/presentationml/2006/main">
  <p:tag name="THINKCELLSHAPEDONOTDELETE" val="tlcAmSzEMRECYnEXLZGkPFg"/>
</p:tagLst>
</file>

<file path=ppt/tags/tag127.xml><?xml version="1.0" encoding="utf-8"?>
<p:tagLst xmlns:a="http://schemas.openxmlformats.org/drawingml/2006/main" xmlns:r="http://schemas.openxmlformats.org/officeDocument/2006/relationships" xmlns:p="http://schemas.openxmlformats.org/presentationml/2006/main">
  <p:tag name="THINKCELLSHAPEDONOTDELETE" val="tI72td8GpbkiIO1yDdPLTMg"/>
</p:tagLst>
</file>

<file path=ppt/tags/tag128.xml><?xml version="1.0" encoding="utf-8"?>
<p:tagLst xmlns:a="http://schemas.openxmlformats.org/drawingml/2006/main" xmlns:r="http://schemas.openxmlformats.org/officeDocument/2006/relationships" xmlns:p="http://schemas.openxmlformats.org/presentationml/2006/main">
  <p:tag name="THINKCELLSHAPEDONOTDELETE" val="tJSfHmTzSiUegNUQRCiSsNw"/>
</p:tagLst>
</file>

<file path=ppt/tags/tag129.xml><?xml version="1.0" encoding="utf-8"?>
<p:tagLst xmlns:a="http://schemas.openxmlformats.org/drawingml/2006/main" xmlns:r="http://schemas.openxmlformats.org/officeDocument/2006/relationships" xmlns:p="http://schemas.openxmlformats.org/presentationml/2006/main">
  <p:tag name="THINKCELLSHAPEDONOTDELETE" val="tkOkHUn5b7EimT.E6tNGOoA"/>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m7OkEECJ00uWzP1iM9IpPw"/>
</p:tagLst>
</file>

<file path=ppt/tags/tag130.xml><?xml version="1.0" encoding="utf-8"?>
<p:tagLst xmlns:a="http://schemas.openxmlformats.org/drawingml/2006/main" xmlns:r="http://schemas.openxmlformats.org/officeDocument/2006/relationships" xmlns:p="http://schemas.openxmlformats.org/presentationml/2006/main">
  <p:tag name="THINKCELLSHAPEDONOTDELETE" val="tupnIDTlbjEmsj4PLqOG7Iw"/>
</p:tagLst>
</file>

<file path=ppt/tags/tag131.xml><?xml version="1.0" encoding="utf-8"?>
<p:tagLst xmlns:a="http://schemas.openxmlformats.org/drawingml/2006/main" xmlns:r="http://schemas.openxmlformats.org/officeDocument/2006/relationships" xmlns:p="http://schemas.openxmlformats.org/presentationml/2006/main">
  <p:tag name="THINKCELLSHAPEDONOTDELETE" val="tDH9wdJIUfUGfEkdQAvV3gA"/>
</p:tagLst>
</file>

<file path=ppt/tags/tag132.xml><?xml version="1.0" encoding="utf-8"?>
<p:tagLst xmlns:a="http://schemas.openxmlformats.org/drawingml/2006/main" xmlns:r="http://schemas.openxmlformats.org/officeDocument/2006/relationships" xmlns:p="http://schemas.openxmlformats.org/presentationml/2006/main">
  <p:tag name="THINKCELLSHAPEDONOTDELETE" val="tTBOYi8bzzkW3kIRECDTthA"/>
</p:tagLst>
</file>

<file path=ppt/tags/tag133.xml><?xml version="1.0" encoding="utf-8"?>
<p:tagLst xmlns:a="http://schemas.openxmlformats.org/drawingml/2006/main" xmlns:r="http://schemas.openxmlformats.org/officeDocument/2006/relationships" xmlns:p="http://schemas.openxmlformats.org/presentationml/2006/main">
  <p:tag name="THINKCELLSHAPEDONOTDELETE" val="tq6LnePFzJUC9kqWCcUzr5w"/>
</p:tagLst>
</file>

<file path=ppt/tags/tag134.xml><?xml version="1.0" encoding="utf-8"?>
<p:tagLst xmlns:a="http://schemas.openxmlformats.org/drawingml/2006/main" xmlns:r="http://schemas.openxmlformats.org/officeDocument/2006/relationships" xmlns:p="http://schemas.openxmlformats.org/presentationml/2006/main">
  <p:tag name="THINKCELLSHAPEDONOTDELETE" val="tKxBOknT9c0yeVZCF7QhOrg"/>
</p:tagLst>
</file>

<file path=ppt/tags/tag135.xml><?xml version="1.0" encoding="utf-8"?>
<p:tagLst xmlns:a="http://schemas.openxmlformats.org/drawingml/2006/main" xmlns:r="http://schemas.openxmlformats.org/officeDocument/2006/relationships" xmlns:p="http://schemas.openxmlformats.org/presentationml/2006/main">
  <p:tag name="THINKCELLSHAPEDONOTDELETE" val="tDCW787qROE2gNWdhYlFwNQ"/>
</p:tagLst>
</file>

<file path=ppt/tags/tag136.xml><?xml version="1.0" encoding="utf-8"?>
<p:tagLst xmlns:a="http://schemas.openxmlformats.org/drawingml/2006/main" xmlns:r="http://schemas.openxmlformats.org/officeDocument/2006/relationships" xmlns:p="http://schemas.openxmlformats.org/presentationml/2006/main">
  <p:tag name="THINKCELLSHAPEDONOTDELETE" val="t3nhjZHGBFU.QLt.bcMPTjA"/>
</p:tagLst>
</file>

<file path=ppt/tags/tag137.xml><?xml version="1.0" encoding="utf-8"?>
<p:tagLst xmlns:a="http://schemas.openxmlformats.org/drawingml/2006/main" xmlns:r="http://schemas.openxmlformats.org/officeDocument/2006/relationships" xmlns:p="http://schemas.openxmlformats.org/presentationml/2006/main">
  <p:tag name="THINKCELLSHAPEDONOTDELETE" val="tXB6UHYhRwkyejoynQ919uw"/>
</p:tagLst>
</file>

<file path=ppt/tags/tag138.xml><?xml version="1.0" encoding="utf-8"?>
<p:tagLst xmlns:a="http://schemas.openxmlformats.org/drawingml/2006/main" xmlns:r="http://schemas.openxmlformats.org/officeDocument/2006/relationships" xmlns:p="http://schemas.openxmlformats.org/presentationml/2006/main">
  <p:tag name="THINKCELLSHAPEDONOTDELETE" val="tegHd33O4AUGh5SXn1QOVnA"/>
</p:tagLst>
</file>

<file path=ppt/tags/tag139.xml><?xml version="1.0" encoding="utf-8"?>
<p:tagLst xmlns:a="http://schemas.openxmlformats.org/drawingml/2006/main" xmlns:r="http://schemas.openxmlformats.org/officeDocument/2006/relationships" xmlns:p="http://schemas.openxmlformats.org/presentationml/2006/main">
  <p:tag name="THINKCELLSHAPEDONOTDELETE" val="tTOJDR.1PDEWno7TLr6u6hw"/>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CJD0czB2KUSgP0KrNShYJA"/>
</p:tagLst>
</file>

<file path=ppt/tags/tag1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1.xml><?xml version="1.0" encoding="utf-8"?>
<p:tagLst xmlns:a="http://schemas.openxmlformats.org/drawingml/2006/main" xmlns:r="http://schemas.openxmlformats.org/officeDocument/2006/relationships" xmlns:p="http://schemas.openxmlformats.org/presentationml/2006/main">
  <p:tag name="THINKCELLSHAPEDONOTDELETE" val="t8s.S3l0fjEGalJCeQLoOhw"/>
</p:tagLst>
</file>

<file path=ppt/tags/tag142.xml><?xml version="1.0" encoding="utf-8"?>
<p:tagLst xmlns:a="http://schemas.openxmlformats.org/drawingml/2006/main" xmlns:r="http://schemas.openxmlformats.org/officeDocument/2006/relationships" xmlns:p="http://schemas.openxmlformats.org/presentationml/2006/main">
  <p:tag name="THINKCELLSHAPEDONOTDELETE" val="tqVVs_s_.SkO1jX0exNzfsw"/>
</p:tagLst>
</file>

<file path=ppt/tags/tag143.xml><?xml version="1.0" encoding="utf-8"?>
<p:tagLst xmlns:a="http://schemas.openxmlformats.org/drawingml/2006/main" xmlns:r="http://schemas.openxmlformats.org/officeDocument/2006/relationships" xmlns:p="http://schemas.openxmlformats.org/presentationml/2006/main">
  <p:tag name="THINKCELLSHAPEDONOTDELETE" val="tZkSypKhH8km_RA1OKr4vPg"/>
</p:tagLst>
</file>

<file path=ppt/tags/tag144.xml><?xml version="1.0" encoding="utf-8"?>
<p:tagLst xmlns:a="http://schemas.openxmlformats.org/drawingml/2006/main" xmlns:r="http://schemas.openxmlformats.org/officeDocument/2006/relationships" xmlns:p="http://schemas.openxmlformats.org/presentationml/2006/main">
  <p:tag name="THINKCELLSHAPEDONOTDELETE" val="tADfgSs9yz0CEyLSHfO59Gg"/>
</p:tagLst>
</file>

<file path=ppt/tags/tag145.xml><?xml version="1.0" encoding="utf-8"?>
<p:tagLst xmlns:a="http://schemas.openxmlformats.org/drawingml/2006/main" xmlns:r="http://schemas.openxmlformats.org/officeDocument/2006/relationships" xmlns:p="http://schemas.openxmlformats.org/presentationml/2006/main">
  <p:tag name="THINKCELLSHAPEDONOTDELETE" val="tP4k58LWH9Eq7tO9Wz2IenQ"/>
</p:tagLst>
</file>

<file path=ppt/tags/tag146.xml><?xml version="1.0" encoding="utf-8"?>
<p:tagLst xmlns:a="http://schemas.openxmlformats.org/drawingml/2006/main" xmlns:r="http://schemas.openxmlformats.org/officeDocument/2006/relationships" xmlns:p="http://schemas.openxmlformats.org/presentationml/2006/main">
  <p:tag name="THINKCELLSHAPEDONOTDELETE" val="taH2739hTeEGNQDa89G2Ugg"/>
</p:tagLst>
</file>

<file path=ppt/tags/tag147.xml><?xml version="1.0" encoding="utf-8"?>
<p:tagLst xmlns:a="http://schemas.openxmlformats.org/drawingml/2006/main" xmlns:r="http://schemas.openxmlformats.org/officeDocument/2006/relationships" xmlns:p="http://schemas.openxmlformats.org/presentationml/2006/main">
  <p:tag name="THINKCELLSHAPEDONOTDELETE" val="tOAxG8UUGCkC1VTgwtSoICg"/>
</p:tagLst>
</file>

<file path=ppt/tags/tag148.xml><?xml version="1.0" encoding="utf-8"?>
<p:tagLst xmlns:a="http://schemas.openxmlformats.org/drawingml/2006/main" xmlns:r="http://schemas.openxmlformats.org/officeDocument/2006/relationships" xmlns:p="http://schemas.openxmlformats.org/presentationml/2006/main">
  <p:tag name="THINKCELLSHAPEDONOTDELETE" val="tNRVzMum_ok.nHxO.Li91ug"/>
</p:tagLst>
</file>

<file path=ppt/tags/tag149.xml><?xml version="1.0" encoding="utf-8"?>
<p:tagLst xmlns:a="http://schemas.openxmlformats.org/drawingml/2006/main" xmlns:r="http://schemas.openxmlformats.org/officeDocument/2006/relationships" xmlns:p="http://schemas.openxmlformats.org/presentationml/2006/main">
  <p:tag name="THINKCELLSHAPEDONOTDELETE" val="tbAkDNliI9kySw9vN4me8tw"/>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a5aMfeDgEkOAnZl5DHBgQw"/>
</p:tagLst>
</file>

<file path=ppt/tags/tag150.xml><?xml version="1.0" encoding="utf-8"?>
<p:tagLst xmlns:a="http://schemas.openxmlformats.org/drawingml/2006/main" xmlns:r="http://schemas.openxmlformats.org/officeDocument/2006/relationships" xmlns:p="http://schemas.openxmlformats.org/presentationml/2006/main">
  <p:tag name="THINKCELLSHAPEDONOTDELETE" val="t3crnCqSmaUyARhB567MevQ"/>
</p:tagLst>
</file>

<file path=ppt/tags/tag151.xml><?xml version="1.0" encoding="utf-8"?>
<p:tagLst xmlns:a="http://schemas.openxmlformats.org/drawingml/2006/main" xmlns:r="http://schemas.openxmlformats.org/officeDocument/2006/relationships" xmlns:p="http://schemas.openxmlformats.org/presentationml/2006/main">
  <p:tag name="THINKCELLSHAPEDONOTDELETE" val="tspu5MQUho0ar2i3fL4rNGg"/>
</p:tagLst>
</file>

<file path=ppt/tags/tag152.xml><?xml version="1.0" encoding="utf-8"?>
<p:tagLst xmlns:a="http://schemas.openxmlformats.org/drawingml/2006/main" xmlns:r="http://schemas.openxmlformats.org/officeDocument/2006/relationships" xmlns:p="http://schemas.openxmlformats.org/presentationml/2006/main">
  <p:tag name="THINKCELLSHAPEDONOTDELETE" val="tCw.zfOVDz06fyJNWAPEbiQ"/>
</p:tagLst>
</file>

<file path=ppt/tags/tag153.xml><?xml version="1.0" encoding="utf-8"?>
<p:tagLst xmlns:a="http://schemas.openxmlformats.org/drawingml/2006/main" xmlns:r="http://schemas.openxmlformats.org/officeDocument/2006/relationships" xmlns:p="http://schemas.openxmlformats.org/presentationml/2006/main">
  <p:tag name="THINKCELLSHAPEDONOTDELETE" val="tCQ92rO18Bk2BKodMhCwhng"/>
</p:tagLst>
</file>

<file path=ppt/tags/tag154.xml><?xml version="1.0" encoding="utf-8"?>
<p:tagLst xmlns:a="http://schemas.openxmlformats.org/drawingml/2006/main" xmlns:r="http://schemas.openxmlformats.org/officeDocument/2006/relationships" xmlns:p="http://schemas.openxmlformats.org/presentationml/2006/main">
  <p:tag name="THINKCELLSHAPEDONOTDELETE" val="tGiTe3bd.uUyXJZVDXHiJ0Q"/>
</p:tagLst>
</file>

<file path=ppt/tags/tag155.xml><?xml version="1.0" encoding="utf-8"?>
<p:tagLst xmlns:a="http://schemas.openxmlformats.org/drawingml/2006/main" xmlns:r="http://schemas.openxmlformats.org/officeDocument/2006/relationships" xmlns:p="http://schemas.openxmlformats.org/presentationml/2006/main">
  <p:tag name="THINKCELLSHAPEDONOTDELETE" val="t5WFs8_WUSUOliEhO8FpuKA"/>
</p:tagLst>
</file>

<file path=ppt/tags/tag156.xml><?xml version="1.0" encoding="utf-8"?>
<p:tagLst xmlns:a="http://schemas.openxmlformats.org/drawingml/2006/main" xmlns:r="http://schemas.openxmlformats.org/officeDocument/2006/relationships" xmlns:p="http://schemas.openxmlformats.org/presentationml/2006/main">
  <p:tag name="THINKCELLSHAPEDONOTDELETE" val="tNUZjD0XPSkGpge1IkydxBg"/>
</p:tagLst>
</file>

<file path=ppt/tags/tag157.xml><?xml version="1.0" encoding="utf-8"?>
<p:tagLst xmlns:a="http://schemas.openxmlformats.org/drawingml/2006/main" xmlns:r="http://schemas.openxmlformats.org/officeDocument/2006/relationships" xmlns:p="http://schemas.openxmlformats.org/presentationml/2006/main">
  <p:tag name="THINKCELLSHAPEDONOTDELETE" val="tY8FRwm0PgkWXxEVcTD9D0Q"/>
</p:tagLst>
</file>

<file path=ppt/tags/tag158.xml><?xml version="1.0" encoding="utf-8"?>
<p:tagLst xmlns:a="http://schemas.openxmlformats.org/drawingml/2006/main" xmlns:r="http://schemas.openxmlformats.org/officeDocument/2006/relationships" xmlns:p="http://schemas.openxmlformats.org/presentationml/2006/main">
  <p:tag name="THINKCELLSHAPEDONOTDELETE" val="tgYngrxu9ckOI1jwcaqJKQw"/>
</p:tagLst>
</file>

<file path=ppt/tags/tag159.xml><?xml version="1.0" encoding="utf-8"?>
<p:tagLst xmlns:a="http://schemas.openxmlformats.org/drawingml/2006/main" xmlns:r="http://schemas.openxmlformats.org/officeDocument/2006/relationships" xmlns:p="http://schemas.openxmlformats.org/presentationml/2006/main">
  <p:tag name="THINKCELLSHAPEDONOTDELETE" val="tg2EqUp4fCUa03LeWO3K8GA"/>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ilQ9efTA8ka5t1LVSoG6Pg"/>
</p:tagLst>
</file>

<file path=ppt/tags/tag160.xml><?xml version="1.0" encoding="utf-8"?>
<p:tagLst xmlns:a="http://schemas.openxmlformats.org/drawingml/2006/main" xmlns:r="http://schemas.openxmlformats.org/officeDocument/2006/relationships" xmlns:p="http://schemas.openxmlformats.org/presentationml/2006/main">
  <p:tag name="THINKCELLSHAPEDONOTDELETE" val="tfwcfE98_4kyg77nvmhZ0jQ"/>
</p:tagLst>
</file>

<file path=ppt/tags/tag161.xml><?xml version="1.0" encoding="utf-8"?>
<p:tagLst xmlns:a="http://schemas.openxmlformats.org/drawingml/2006/main" xmlns:r="http://schemas.openxmlformats.org/officeDocument/2006/relationships" xmlns:p="http://schemas.openxmlformats.org/presentationml/2006/main">
  <p:tag name="THINKCELLSHAPEDONOTDELETE" val="t16EXLjdryUaumtg83oSsvQ"/>
</p:tagLst>
</file>

<file path=ppt/tags/tag162.xml><?xml version="1.0" encoding="utf-8"?>
<p:tagLst xmlns:a="http://schemas.openxmlformats.org/drawingml/2006/main" xmlns:r="http://schemas.openxmlformats.org/officeDocument/2006/relationships" xmlns:p="http://schemas.openxmlformats.org/presentationml/2006/main">
  <p:tag name="THINKCELLSHAPEDONOTDELETE" val="t9GeBYcqYU0yIiAwxSNP5gQ"/>
</p:tagLst>
</file>

<file path=ppt/tags/tag163.xml><?xml version="1.0" encoding="utf-8"?>
<p:tagLst xmlns:a="http://schemas.openxmlformats.org/drawingml/2006/main" xmlns:r="http://schemas.openxmlformats.org/officeDocument/2006/relationships" xmlns:p="http://schemas.openxmlformats.org/presentationml/2006/main">
  <p:tag name="THINKCELLSHAPEDONOTDELETE" val="tn4wcv66ef06awg3xM53nXQ"/>
</p:tagLst>
</file>

<file path=ppt/tags/tag164.xml><?xml version="1.0" encoding="utf-8"?>
<p:tagLst xmlns:a="http://schemas.openxmlformats.org/drawingml/2006/main" xmlns:r="http://schemas.openxmlformats.org/officeDocument/2006/relationships" xmlns:p="http://schemas.openxmlformats.org/presentationml/2006/main">
  <p:tag name="THINKCELLSHAPEDONOTDELETE" val="tJWMFqCxSSUuP2Xxt0Vh1tQ"/>
</p:tagLst>
</file>

<file path=ppt/tags/tag165.xml><?xml version="1.0" encoding="utf-8"?>
<p:tagLst xmlns:a="http://schemas.openxmlformats.org/drawingml/2006/main" xmlns:r="http://schemas.openxmlformats.org/officeDocument/2006/relationships" xmlns:p="http://schemas.openxmlformats.org/presentationml/2006/main">
  <p:tag name="THINKCELLSHAPEDONOTDELETE" val="ttGc07mnbV0S87ltt0zFPqA"/>
</p:tagLst>
</file>

<file path=ppt/tags/tag166.xml><?xml version="1.0" encoding="utf-8"?>
<p:tagLst xmlns:a="http://schemas.openxmlformats.org/drawingml/2006/main" xmlns:r="http://schemas.openxmlformats.org/officeDocument/2006/relationships" xmlns:p="http://schemas.openxmlformats.org/presentationml/2006/main">
  <p:tag name="THINKCELLSHAPEDONOTDELETE" val="tKxMGzcFhgUaHNBTA8Sittg"/>
</p:tagLst>
</file>

<file path=ppt/tags/tag16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9.xml><?xml version="1.0" encoding="utf-8"?>
<p:tagLst xmlns:a="http://schemas.openxmlformats.org/drawingml/2006/main" xmlns:r="http://schemas.openxmlformats.org/officeDocument/2006/relationships" xmlns:p="http://schemas.openxmlformats.org/presentationml/2006/main">
  <p:tag name="THINKCELLSHAPEDONOTDELETE" val="tm.9xxhXSKk.k.YD3M2DI0A"/>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a1dthXHpPka7pEJ5HYThiw"/>
</p:tagLst>
</file>

<file path=ppt/tags/tag170.xml><?xml version="1.0" encoding="utf-8"?>
<p:tagLst xmlns:a="http://schemas.openxmlformats.org/drawingml/2006/main" xmlns:r="http://schemas.openxmlformats.org/officeDocument/2006/relationships" xmlns:p="http://schemas.openxmlformats.org/presentationml/2006/main">
  <p:tag name="THINKCELLSHAPEDONOTDELETE" val="t.il4dQbAgES8_NNu5xBr6g"/>
</p:tagLst>
</file>

<file path=ppt/tags/tag171.xml><?xml version="1.0" encoding="utf-8"?>
<p:tagLst xmlns:a="http://schemas.openxmlformats.org/drawingml/2006/main" xmlns:r="http://schemas.openxmlformats.org/officeDocument/2006/relationships" xmlns:p="http://schemas.openxmlformats.org/presentationml/2006/main">
  <p:tag name="THINKCELLSHAPEDONOTDELETE" val="txVgj0JG3pk.mQwNZ0N7atg"/>
</p:tagLst>
</file>

<file path=ppt/tags/tag172.xml><?xml version="1.0" encoding="utf-8"?>
<p:tagLst xmlns:a="http://schemas.openxmlformats.org/drawingml/2006/main" xmlns:r="http://schemas.openxmlformats.org/officeDocument/2006/relationships" xmlns:p="http://schemas.openxmlformats.org/presentationml/2006/main">
  <p:tag name="THINKCELLSHAPEDONOTDELETE" val="t7X5biBb1sU.dlWvUP.ZKkw"/>
</p:tagLst>
</file>

<file path=ppt/tags/tag173.xml><?xml version="1.0" encoding="utf-8"?>
<p:tagLst xmlns:a="http://schemas.openxmlformats.org/drawingml/2006/main" xmlns:r="http://schemas.openxmlformats.org/officeDocument/2006/relationships" xmlns:p="http://schemas.openxmlformats.org/presentationml/2006/main">
  <p:tag name="THINKCELLSHAPEDONOTDELETE" val="tBAxio3HOCkiATX6ccDMq5Q"/>
</p:tagLst>
</file>

<file path=ppt/tags/tag174.xml><?xml version="1.0" encoding="utf-8"?>
<p:tagLst xmlns:a="http://schemas.openxmlformats.org/drawingml/2006/main" xmlns:r="http://schemas.openxmlformats.org/officeDocument/2006/relationships" xmlns:p="http://schemas.openxmlformats.org/presentationml/2006/main">
  <p:tag name="THINKCELLSHAPEDONOTDELETE" val="tXpQDlPxm.kCrEho0TqX81A"/>
</p:tagLst>
</file>

<file path=ppt/tags/tag175.xml><?xml version="1.0" encoding="utf-8"?>
<p:tagLst xmlns:a="http://schemas.openxmlformats.org/drawingml/2006/main" xmlns:r="http://schemas.openxmlformats.org/officeDocument/2006/relationships" xmlns:p="http://schemas.openxmlformats.org/presentationml/2006/main">
  <p:tag name="THINKCELLSHAPEDONOTDELETE" val="tsd7g9Bu3IUKnwvoxtuXAUQ"/>
</p:tagLst>
</file>

<file path=ppt/tags/tag176.xml><?xml version="1.0" encoding="utf-8"?>
<p:tagLst xmlns:a="http://schemas.openxmlformats.org/drawingml/2006/main" xmlns:r="http://schemas.openxmlformats.org/officeDocument/2006/relationships" xmlns:p="http://schemas.openxmlformats.org/presentationml/2006/main">
  <p:tag name="THINKCELLSHAPEDONOTDELETE" val="tIx.9eU7kxEGb5FhHmlkFlw"/>
</p:tagLst>
</file>

<file path=ppt/tags/tag177.xml><?xml version="1.0" encoding="utf-8"?>
<p:tagLst xmlns:a="http://schemas.openxmlformats.org/drawingml/2006/main" xmlns:r="http://schemas.openxmlformats.org/officeDocument/2006/relationships" xmlns:p="http://schemas.openxmlformats.org/presentationml/2006/main">
  <p:tag name="THINKCELLSHAPEDONOTDELETE" val="tikw20wnfW0.WL7MvR755yg"/>
</p:tagLst>
</file>

<file path=ppt/tags/tag178.xml><?xml version="1.0" encoding="utf-8"?>
<p:tagLst xmlns:a="http://schemas.openxmlformats.org/drawingml/2006/main" xmlns:r="http://schemas.openxmlformats.org/officeDocument/2006/relationships" xmlns:p="http://schemas.openxmlformats.org/presentationml/2006/main">
  <p:tag name="THINKCELLSHAPEDONOTDELETE" val="t2cvRd2qbjkCbl1ks3M0NTw"/>
</p:tagLst>
</file>

<file path=ppt/tags/tag179.xml><?xml version="1.0" encoding="utf-8"?>
<p:tagLst xmlns:a="http://schemas.openxmlformats.org/drawingml/2006/main" xmlns:r="http://schemas.openxmlformats.org/officeDocument/2006/relationships" xmlns:p="http://schemas.openxmlformats.org/presentationml/2006/main">
  <p:tag name="THINKCELLSHAPEDONOTDELETE" val="tpCEY79Usf0SdDVq9B6Hc8w"/>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dHGQXm0YiEuFuBKFpTL8Ag"/>
</p:tagLst>
</file>

<file path=ppt/tags/tag180.xml><?xml version="1.0" encoding="utf-8"?>
<p:tagLst xmlns:a="http://schemas.openxmlformats.org/drawingml/2006/main" xmlns:r="http://schemas.openxmlformats.org/officeDocument/2006/relationships" xmlns:p="http://schemas.openxmlformats.org/presentationml/2006/main">
  <p:tag name="THINKCELLSHAPEDONOTDELETE" val="tCrZfF1JZKU.KGXBhhnArjg"/>
</p:tagLst>
</file>

<file path=ppt/tags/tag181.xml><?xml version="1.0" encoding="utf-8"?>
<p:tagLst xmlns:a="http://schemas.openxmlformats.org/drawingml/2006/main" xmlns:r="http://schemas.openxmlformats.org/officeDocument/2006/relationships" xmlns:p="http://schemas.openxmlformats.org/presentationml/2006/main">
  <p:tag name="THINKCELLSHAPEDONOTDELETE" val="ttVFuXLObXkKcPw69AORcNQ"/>
</p:tagLst>
</file>

<file path=ppt/tags/tag182.xml><?xml version="1.0" encoding="utf-8"?>
<p:tagLst xmlns:a="http://schemas.openxmlformats.org/drawingml/2006/main" xmlns:r="http://schemas.openxmlformats.org/officeDocument/2006/relationships" xmlns:p="http://schemas.openxmlformats.org/presentationml/2006/main">
  <p:tag name="THINKCELLSHAPEDONOTDELETE" val="tAuZmwvT.6kaYeR7ht9fLKg"/>
</p:tagLst>
</file>

<file path=ppt/tags/tag183.xml><?xml version="1.0" encoding="utf-8"?>
<p:tagLst xmlns:a="http://schemas.openxmlformats.org/drawingml/2006/main" xmlns:r="http://schemas.openxmlformats.org/officeDocument/2006/relationships" xmlns:p="http://schemas.openxmlformats.org/presentationml/2006/main">
  <p:tag name="THINKCELLSHAPEDONOTDELETE" val="tYgxE2nYvBkKuYpU_VLRFwA"/>
</p:tagLst>
</file>

<file path=ppt/tags/tag184.xml><?xml version="1.0" encoding="utf-8"?>
<p:tagLst xmlns:a="http://schemas.openxmlformats.org/drawingml/2006/main" xmlns:r="http://schemas.openxmlformats.org/officeDocument/2006/relationships" xmlns:p="http://schemas.openxmlformats.org/presentationml/2006/main">
  <p:tag name="THINKCELLSHAPEDONOTDELETE" val="tqBgLbho60UCP086VwPGKaQ"/>
</p:tagLst>
</file>

<file path=ppt/tags/tag185.xml><?xml version="1.0" encoding="utf-8"?>
<p:tagLst xmlns:a="http://schemas.openxmlformats.org/drawingml/2006/main" xmlns:r="http://schemas.openxmlformats.org/officeDocument/2006/relationships" xmlns:p="http://schemas.openxmlformats.org/presentationml/2006/main">
  <p:tag name="THINKCELLSHAPEDONOTDELETE" val="tDW_4bDRj5EWi.91I4xuEzg"/>
</p:tagLst>
</file>

<file path=ppt/tags/tag186.xml><?xml version="1.0" encoding="utf-8"?>
<p:tagLst xmlns:a="http://schemas.openxmlformats.org/drawingml/2006/main" xmlns:r="http://schemas.openxmlformats.org/officeDocument/2006/relationships" xmlns:p="http://schemas.openxmlformats.org/presentationml/2006/main">
  <p:tag name="THINKCELLSHAPEDONOTDELETE" val="tkIFAwNGvCEmGAdF9ErwAFQ"/>
</p:tagLst>
</file>

<file path=ppt/tags/tag187.xml><?xml version="1.0" encoding="utf-8"?>
<p:tagLst xmlns:a="http://schemas.openxmlformats.org/drawingml/2006/main" xmlns:r="http://schemas.openxmlformats.org/officeDocument/2006/relationships" xmlns:p="http://schemas.openxmlformats.org/presentationml/2006/main">
  <p:tag name="THINKCELLSHAPEDONOTDELETE" val="tzWtUTQXca06Bif.zAJSPEQ"/>
</p:tagLst>
</file>

<file path=ppt/tags/tag188.xml><?xml version="1.0" encoding="utf-8"?>
<p:tagLst xmlns:a="http://schemas.openxmlformats.org/drawingml/2006/main" xmlns:r="http://schemas.openxmlformats.org/officeDocument/2006/relationships" xmlns:p="http://schemas.openxmlformats.org/presentationml/2006/main">
  <p:tag name="THINKCELLSHAPEDONOTDELETE" val="tKEPg2Ax8HkS6DhI5AmMa_Q"/>
</p:tagLst>
</file>

<file path=ppt/tags/tag189.xml><?xml version="1.0" encoding="utf-8"?>
<p:tagLst xmlns:a="http://schemas.openxmlformats.org/drawingml/2006/main" xmlns:r="http://schemas.openxmlformats.org/officeDocument/2006/relationships" xmlns:p="http://schemas.openxmlformats.org/presentationml/2006/main">
  <p:tag name="THINKCELLSHAPEDONOTDELETE" val="tf0Tv3hVnSEacoZXcHVCHFg"/>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qvmlQpRZn0ufBM5IjJsFuQ"/>
</p:tagLst>
</file>

<file path=ppt/tags/tag190.xml><?xml version="1.0" encoding="utf-8"?>
<p:tagLst xmlns:a="http://schemas.openxmlformats.org/drawingml/2006/main" xmlns:r="http://schemas.openxmlformats.org/officeDocument/2006/relationships" xmlns:p="http://schemas.openxmlformats.org/presentationml/2006/main">
  <p:tag name="THINKCELLSHAPEDONOTDELETE" val="t8Yp7Sy233ESEe14YzOXw2w"/>
</p:tagLst>
</file>

<file path=ppt/tags/tag19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2.xml><?xml version="1.0" encoding="utf-8"?>
<p:tagLst xmlns:a="http://schemas.openxmlformats.org/drawingml/2006/main" xmlns:r="http://schemas.openxmlformats.org/officeDocument/2006/relationships" xmlns:p="http://schemas.openxmlformats.org/presentationml/2006/main">
  <p:tag name="THINKCELLSHAPEDONOTDELETE" val="t8s.S3l0fjEGalJCeQLoOhw"/>
</p:tagLst>
</file>

<file path=ppt/tags/tag193.xml><?xml version="1.0" encoding="utf-8"?>
<p:tagLst xmlns:a="http://schemas.openxmlformats.org/drawingml/2006/main" xmlns:r="http://schemas.openxmlformats.org/officeDocument/2006/relationships" xmlns:p="http://schemas.openxmlformats.org/presentationml/2006/main">
  <p:tag name="THINKCELLSHAPEDONOTDELETE" val="tqDZzlkvES0.yOcEzoO7hZg"/>
</p:tagLst>
</file>

<file path=ppt/tags/tag194.xml><?xml version="1.0" encoding="utf-8"?>
<p:tagLst xmlns:a="http://schemas.openxmlformats.org/drawingml/2006/main" xmlns:r="http://schemas.openxmlformats.org/officeDocument/2006/relationships" xmlns:p="http://schemas.openxmlformats.org/presentationml/2006/main">
  <p:tag name="THINKCELLSHAPEDONOTDELETE" val="tDH9wdJIUfUGfEkdQAvV3gA"/>
</p:tagLst>
</file>

<file path=ppt/tags/tag195.xml><?xml version="1.0" encoding="utf-8"?>
<p:tagLst xmlns:a="http://schemas.openxmlformats.org/drawingml/2006/main" xmlns:r="http://schemas.openxmlformats.org/officeDocument/2006/relationships" xmlns:p="http://schemas.openxmlformats.org/presentationml/2006/main">
  <p:tag name="THINKCELLSHAPEDONOTDELETE" val="tupnIDTlbjEmsj4PLqOG7Iw"/>
</p:tagLst>
</file>

<file path=ppt/tags/tag196.xml><?xml version="1.0" encoding="utf-8"?>
<p:tagLst xmlns:a="http://schemas.openxmlformats.org/drawingml/2006/main" xmlns:r="http://schemas.openxmlformats.org/officeDocument/2006/relationships" xmlns:p="http://schemas.openxmlformats.org/presentationml/2006/main">
  <p:tag name="THINKCELLSHAPEDONOTDELETE" val="tI72td8GpbkiIO1yDdPLTMg"/>
</p:tagLst>
</file>

<file path=ppt/tags/tag197.xml><?xml version="1.0" encoding="utf-8"?>
<p:tagLst xmlns:a="http://schemas.openxmlformats.org/drawingml/2006/main" xmlns:r="http://schemas.openxmlformats.org/officeDocument/2006/relationships" xmlns:p="http://schemas.openxmlformats.org/presentationml/2006/main">
  <p:tag name="THINKCELLSHAPEDONOTDELETE" val="tkOkHUn5b7EimT.E6tNGOoA"/>
</p:tagLst>
</file>

<file path=ppt/tags/tag198.xml><?xml version="1.0" encoding="utf-8"?>
<p:tagLst xmlns:a="http://schemas.openxmlformats.org/drawingml/2006/main" xmlns:r="http://schemas.openxmlformats.org/officeDocument/2006/relationships" xmlns:p="http://schemas.openxmlformats.org/presentationml/2006/main">
  <p:tag name="THINKCELLSHAPEDONOTDELETE" val="tJSfHmTzSiUegNUQRCiSsNw"/>
</p:tagLst>
</file>

<file path=ppt/tags/tag199.xml><?xml version="1.0" encoding="utf-8"?>
<p:tagLst xmlns:a="http://schemas.openxmlformats.org/drawingml/2006/main" xmlns:r="http://schemas.openxmlformats.org/officeDocument/2006/relationships" xmlns:p="http://schemas.openxmlformats.org/presentationml/2006/main">
  <p:tag name="THINKCELLSHAPEDONOTDELETE" val="tlcAmSzEMRECYnEXLZGkPFg"/>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0.xml><?xml version="1.0" encoding="utf-8"?>
<p:tagLst xmlns:a="http://schemas.openxmlformats.org/drawingml/2006/main" xmlns:r="http://schemas.openxmlformats.org/officeDocument/2006/relationships" xmlns:p="http://schemas.openxmlformats.org/presentationml/2006/main">
  <p:tag name="THINKCELLSHAPEDONOTDELETE" val="tKxBOknT9c0yeVZCF7QhOrg"/>
</p:tagLst>
</file>

<file path=ppt/tags/tag201.xml><?xml version="1.0" encoding="utf-8"?>
<p:tagLst xmlns:a="http://schemas.openxmlformats.org/drawingml/2006/main" xmlns:r="http://schemas.openxmlformats.org/officeDocument/2006/relationships" xmlns:p="http://schemas.openxmlformats.org/presentationml/2006/main">
  <p:tag name="THINKCELLSHAPEDONOTDELETE" val="tTBOYi8bzzkW3kIRECDTthA"/>
</p:tagLst>
</file>

<file path=ppt/tags/tag202.xml><?xml version="1.0" encoding="utf-8"?>
<p:tagLst xmlns:a="http://schemas.openxmlformats.org/drawingml/2006/main" xmlns:r="http://schemas.openxmlformats.org/officeDocument/2006/relationships" xmlns:p="http://schemas.openxmlformats.org/presentationml/2006/main">
  <p:tag name="THINKCELLSHAPEDONOTDELETE" val="tDCW787qROE2gNWdhYlFwNQ"/>
</p:tagLst>
</file>

<file path=ppt/tags/tag203.xml><?xml version="1.0" encoding="utf-8"?>
<p:tagLst xmlns:a="http://schemas.openxmlformats.org/drawingml/2006/main" xmlns:r="http://schemas.openxmlformats.org/officeDocument/2006/relationships" xmlns:p="http://schemas.openxmlformats.org/presentationml/2006/main">
  <p:tag name="THINKCELLSHAPEDONOTDELETE" val="tq6LnePFzJUC9kqWCcUzr5w"/>
</p:tagLst>
</file>

<file path=ppt/tags/tag204.xml><?xml version="1.0" encoding="utf-8"?>
<p:tagLst xmlns:a="http://schemas.openxmlformats.org/drawingml/2006/main" xmlns:r="http://schemas.openxmlformats.org/officeDocument/2006/relationships" xmlns:p="http://schemas.openxmlformats.org/presentationml/2006/main">
  <p:tag name="THINKCELLSHAPEDONOTDELETE" val="t3nhjZHGBFU.QLt.bcMPTjA"/>
</p:tagLst>
</file>

<file path=ppt/tags/tag205.xml><?xml version="1.0" encoding="utf-8"?>
<p:tagLst xmlns:a="http://schemas.openxmlformats.org/drawingml/2006/main" xmlns:r="http://schemas.openxmlformats.org/officeDocument/2006/relationships" xmlns:p="http://schemas.openxmlformats.org/presentationml/2006/main">
  <p:tag name="THINKCELLSHAPEDONOTDELETE" val="tTOJDR.1PDEWno7TLr6u6hw"/>
</p:tagLst>
</file>

<file path=ppt/tags/tag206.xml><?xml version="1.0" encoding="utf-8"?>
<p:tagLst xmlns:a="http://schemas.openxmlformats.org/drawingml/2006/main" xmlns:r="http://schemas.openxmlformats.org/officeDocument/2006/relationships" xmlns:p="http://schemas.openxmlformats.org/presentationml/2006/main">
  <p:tag name="THINKCELLSHAPEDONOTDELETE" val="tXB6UHYhRwkyejoynQ919uw"/>
</p:tagLst>
</file>

<file path=ppt/tags/tag207.xml><?xml version="1.0" encoding="utf-8"?>
<p:tagLst xmlns:a="http://schemas.openxmlformats.org/drawingml/2006/main" xmlns:r="http://schemas.openxmlformats.org/officeDocument/2006/relationships" xmlns:p="http://schemas.openxmlformats.org/presentationml/2006/main">
  <p:tag name="THINKCELLSHAPEDONOTDELETE" val="tegHd33O4AUGh5SXn1QOVnA"/>
</p:tagLst>
</file>

<file path=ppt/tags/tag20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e8qh_RwMI0WidbeqdJlQeQ"/>
</p:tagLst>
</file>

<file path=ppt/tags/tag210.xml><?xml version="1.0" encoding="utf-8"?>
<p:tagLst xmlns:a="http://schemas.openxmlformats.org/drawingml/2006/main" xmlns:r="http://schemas.openxmlformats.org/officeDocument/2006/relationships" xmlns:p="http://schemas.openxmlformats.org/presentationml/2006/main">
  <p:tag name="THINKCELLSHAPEDONOTDELETE" val="tm.9xxhXSKk.k.YD3M2DI0A"/>
</p:tagLst>
</file>

<file path=ppt/tags/tag211.xml><?xml version="1.0" encoding="utf-8"?>
<p:tagLst xmlns:a="http://schemas.openxmlformats.org/drawingml/2006/main" xmlns:r="http://schemas.openxmlformats.org/officeDocument/2006/relationships" xmlns:p="http://schemas.openxmlformats.org/presentationml/2006/main">
  <p:tag name="THINKCELLSHAPEDONOTDELETE" val="tDddazaun3EGnu76hWHDWbw"/>
</p:tagLst>
</file>

<file path=ppt/tags/tag212.xml><?xml version="1.0" encoding="utf-8"?>
<p:tagLst xmlns:a="http://schemas.openxmlformats.org/drawingml/2006/main" xmlns:r="http://schemas.openxmlformats.org/officeDocument/2006/relationships" xmlns:p="http://schemas.openxmlformats.org/presentationml/2006/main">
  <p:tag name="THINKCELLSHAPEDONOTDELETE" val="tEt.e4nvkX0O71csaruPPvA"/>
</p:tagLst>
</file>

<file path=ppt/tags/tag213.xml><?xml version="1.0" encoding="utf-8"?>
<p:tagLst xmlns:a="http://schemas.openxmlformats.org/drawingml/2006/main" xmlns:r="http://schemas.openxmlformats.org/officeDocument/2006/relationships" xmlns:p="http://schemas.openxmlformats.org/presentationml/2006/main">
  <p:tag name="THINKCELLSHAPEDONOTDELETE" val="txm6.EVv42061WW41faZZlA"/>
</p:tagLst>
</file>

<file path=ppt/tags/tag214.xml><?xml version="1.0" encoding="utf-8"?>
<p:tagLst xmlns:a="http://schemas.openxmlformats.org/drawingml/2006/main" xmlns:r="http://schemas.openxmlformats.org/officeDocument/2006/relationships" xmlns:p="http://schemas.openxmlformats.org/presentationml/2006/main">
  <p:tag name="THINKCELLSHAPEDONOTDELETE" val="tETsxOXvUj0CDvfMQwJ9HHQ"/>
</p:tagLst>
</file>

<file path=ppt/tags/tag215.xml><?xml version="1.0" encoding="utf-8"?>
<p:tagLst xmlns:a="http://schemas.openxmlformats.org/drawingml/2006/main" xmlns:r="http://schemas.openxmlformats.org/officeDocument/2006/relationships" xmlns:p="http://schemas.openxmlformats.org/presentationml/2006/main">
  <p:tag name="THINKCELLSHAPEDONOTDELETE" val="t.xI7ws2JYkmgI6QUh5cHBA"/>
</p:tagLst>
</file>

<file path=ppt/tags/tag216.xml><?xml version="1.0" encoding="utf-8"?>
<p:tagLst xmlns:a="http://schemas.openxmlformats.org/drawingml/2006/main" xmlns:r="http://schemas.openxmlformats.org/officeDocument/2006/relationships" xmlns:p="http://schemas.openxmlformats.org/presentationml/2006/main">
  <p:tag name="THINKCELLSHAPEDONOTDELETE" val="tiooYXLkQfE.RgiinizNQoQ"/>
</p:tagLst>
</file>

<file path=ppt/tags/tag217.xml><?xml version="1.0" encoding="utf-8"?>
<p:tagLst xmlns:a="http://schemas.openxmlformats.org/drawingml/2006/main" xmlns:r="http://schemas.openxmlformats.org/officeDocument/2006/relationships" xmlns:p="http://schemas.openxmlformats.org/presentationml/2006/main">
  <p:tag name="THINKCELLSHAPEDONOTDELETE" val="tXt9S4.nLLEOZRE0N9WGD3g"/>
</p:tagLst>
</file>

<file path=ppt/tags/tag218.xml><?xml version="1.0" encoding="utf-8"?>
<p:tagLst xmlns:a="http://schemas.openxmlformats.org/drawingml/2006/main" xmlns:r="http://schemas.openxmlformats.org/officeDocument/2006/relationships" xmlns:p="http://schemas.openxmlformats.org/presentationml/2006/main">
  <p:tag name="THINKCELLSHAPEDONOTDELETE" val="tP8S9JdRDzkit73XTZdQ76A"/>
</p:tagLst>
</file>

<file path=ppt/tags/tag219.xml><?xml version="1.0" encoding="utf-8"?>
<p:tagLst xmlns:a="http://schemas.openxmlformats.org/drawingml/2006/main" xmlns:r="http://schemas.openxmlformats.org/officeDocument/2006/relationships" xmlns:p="http://schemas.openxmlformats.org/presentationml/2006/main">
  <p:tag name="THINKCELLSHAPEDONOTDELETE" val="tiQ1XeyEwlkqWTOuxYcdBjw"/>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U7JNUDgHt0KbNwgj4M8GmA"/>
</p:tagLst>
</file>

<file path=ppt/tags/tag220.xml><?xml version="1.0" encoding="utf-8"?>
<p:tagLst xmlns:a="http://schemas.openxmlformats.org/drawingml/2006/main" xmlns:r="http://schemas.openxmlformats.org/officeDocument/2006/relationships" xmlns:p="http://schemas.openxmlformats.org/presentationml/2006/main">
  <p:tag name="THINKCELLSHAPEDONOTDELETE" val="tGqS628hbz0u8n8nowoZiyw"/>
</p:tagLst>
</file>

<file path=ppt/tags/tag221.xml><?xml version="1.0" encoding="utf-8"?>
<p:tagLst xmlns:a="http://schemas.openxmlformats.org/drawingml/2006/main" xmlns:r="http://schemas.openxmlformats.org/officeDocument/2006/relationships" xmlns:p="http://schemas.openxmlformats.org/presentationml/2006/main">
  <p:tag name="THINKCELLSHAPEDONOTDELETE" val="tmNtNb0AF70.N1rpAHW2jNg"/>
</p:tagLst>
</file>

<file path=ppt/tags/tag222.xml><?xml version="1.0" encoding="utf-8"?>
<p:tagLst xmlns:a="http://schemas.openxmlformats.org/drawingml/2006/main" xmlns:r="http://schemas.openxmlformats.org/officeDocument/2006/relationships" xmlns:p="http://schemas.openxmlformats.org/presentationml/2006/main">
  <p:tag name="THINKCELLSHAPEDONOTDELETE" val="tE0I2ukmxCk6yCwPvqiaG1g"/>
</p:tagLst>
</file>

<file path=ppt/tags/tag223.xml><?xml version="1.0" encoding="utf-8"?>
<p:tagLst xmlns:a="http://schemas.openxmlformats.org/drawingml/2006/main" xmlns:r="http://schemas.openxmlformats.org/officeDocument/2006/relationships" xmlns:p="http://schemas.openxmlformats.org/presentationml/2006/main">
  <p:tag name="THINKCELLSHAPEDONOTDELETE" val="tuplVqNEIPUW3JsvmlAMhFg"/>
</p:tagLst>
</file>

<file path=ppt/tags/tag224.xml><?xml version="1.0" encoding="utf-8"?>
<p:tagLst xmlns:a="http://schemas.openxmlformats.org/drawingml/2006/main" xmlns:r="http://schemas.openxmlformats.org/officeDocument/2006/relationships" xmlns:p="http://schemas.openxmlformats.org/presentationml/2006/main">
  <p:tag name="THINKCELLSHAPEDONOTDELETE" val="t.0YtekMCG0iwhx9GAKrHig"/>
</p:tagLst>
</file>

<file path=ppt/tags/tag225.xml><?xml version="1.0" encoding="utf-8"?>
<p:tagLst xmlns:a="http://schemas.openxmlformats.org/drawingml/2006/main" xmlns:r="http://schemas.openxmlformats.org/officeDocument/2006/relationships" xmlns:p="http://schemas.openxmlformats.org/presentationml/2006/main">
  <p:tag name="THINKCELLSHAPEDONOTDELETE" val="tMXadRcsk20S5KKnV6oA4qQ"/>
</p:tagLst>
</file>

<file path=ppt/tags/tag226.xml><?xml version="1.0" encoding="utf-8"?>
<p:tagLst xmlns:a="http://schemas.openxmlformats.org/drawingml/2006/main" xmlns:r="http://schemas.openxmlformats.org/officeDocument/2006/relationships" xmlns:p="http://schemas.openxmlformats.org/presentationml/2006/main">
  <p:tag name="THINKCELLSHAPEDONOTDELETE" val="tNU5c.9FSb0ikgJKcRZ7Jaw"/>
</p:tagLst>
</file>

<file path=ppt/tags/tag227.xml><?xml version="1.0" encoding="utf-8"?>
<p:tagLst xmlns:a="http://schemas.openxmlformats.org/drawingml/2006/main" xmlns:r="http://schemas.openxmlformats.org/officeDocument/2006/relationships" xmlns:p="http://schemas.openxmlformats.org/presentationml/2006/main">
  <p:tag name="THINKCELLSHAPEDONOTDELETE" val="t86qZPHhaRkGnNB2TwXab5w"/>
</p:tagLst>
</file>

<file path=ppt/tags/tag228.xml><?xml version="1.0" encoding="utf-8"?>
<p:tagLst xmlns:a="http://schemas.openxmlformats.org/drawingml/2006/main" xmlns:r="http://schemas.openxmlformats.org/officeDocument/2006/relationships" xmlns:p="http://schemas.openxmlformats.org/presentationml/2006/main">
  <p:tag name="THINKCELLSHAPEDONOTDELETE" val="tlvdKgLCMPEObAyUJsOcEgQ"/>
</p:tagLst>
</file>

<file path=ppt/tags/tag229.xml><?xml version="1.0" encoding="utf-8"?>
<p:tagLst xmlns:a="http://schemas.openxmlformats.org/drawingml/2006/main" xmlns:r="http://schemas.openxmlformats.org/officeDocument/2006/relationships" xmlns:p="http://schemas.openxmlformats.org/presentationml/2006/main">
  <p:tag name="THINKCELLSHAPEDONOTDELETE" val="taFTZRpj4NUyL2yELa4274Q"/>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F4.92lhOokaZy72Rd19BrA"/>
</p:tagLst>
</file>

<file path=ppt/tags/tag230.xml><?xml version="1.0" encoding="utf-8"?>
<p:tagLst xmlns:a="http://schemas.openxmlformats.org/drawingml/2006/main" xmlns:r="http://schemas.openxmlformats.org/officeDocument/2006/relationships" xmlns:p="http://schemas.openxmlformats.org/presentationml/2006/main">
  <p:tag name="THINKCELLSHAPEDONOTDELETE" val="tCNxNRjjyxESuC8UNqYQWyQ"/>
</p:tagLst>
</file>

<file path=ppt/tags/tag231.xml><?xml version="1.0" encoding="utf-8"?>
<p:tagLst xmlns:a="http://schemas.openxmlformats.org/drawingml/2006/main" xmlns:r="http://schemas.openxmlformats.org/officeDocument/2006/relationships" xmlns:p="http://schemas.openxmlformats.org/presentationml/2006/main">
  <p:tag name="THINKCELLSHAPEDONOTDELETE" val="tt.JgA01y6UK2OCvx7sAGQw"/>
</p:tagLst>
</file>

<file path=ppt/tags/tag2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3.xml><?xml version="1.0" encoding="utf-8"?>
<p:tagLst xmlns:a="http://schemas.openxmlformats.org/drawingml/2006/main" xmlns:r="http://schemas.openxmlformats.org/officeDocument/2006/relationships" xmlns:p="http://schemas.openxmlformats.org/presentationml/2006/main">
  <p:tag name="THINKCELLSHAPEDONOTDELETE" val="t8s.S3l0fjEGalJCeQLoOhw"/>
</p:tagLst>
</file>

<file path=ppt/tags/tag234.xml><?xml version="1.0" encoding="utf-8"?>
<p:tagLst xmlns:a="http://schemas.openxmlformats.org/drawingml/2006/main" xmlns:r="http://schemas.openxmlformats.org/officeDocument/2006/relationships" xmlns:p="http://schemas.openxmlformats.org/presentationml/2006/main">
  <p:tag name="THINKCELLSHAPEDONOTDELETE" val="tqDZzlkvES0.yOcEzoO7hZg"/>
</p:tagLst>
</file>

<file path=ppt/tags/tag235.xml><?xml version="1.0" encoding="utf-8"?>
<p:tagLst xmlns:a="http://schemas.openxmlformats.org/drawingml/2006/main" xmlns:r="http://schemas.openxmlformats.org/officeDocument/2006/relationships" xmlns:p="http://schemas.openxmlformats.org/presentationml/2006/main">
  <p:tag name="THINKCELLSHAPEDONOTDELETE" val="tDH9wdJIUfUGfEkdQAvV3gA"/>
</p:tagLst>
</file>

<file path=ppt/tags/tag236.xml><?xml version="1.0" encoding="utf-8"?>
<p:tagLst xmlns:a="http://schemas.openxmlformats.org/drawingml/2006/main" xmlns:r="http://schemas.openxmlformats.org/officeDocument/2006/relationships" xmlns:p="http://schemas.openxmlformats.org/presentationml/2006/main">
  <p:tag name="THINKCELLSHAPEDONOTDELETE" val="tI72td8GpbkiIO1yDdPLTMg"/>
</p:tagLst>
</file>

<file path=ppt/tags/tag237.xml><?xml version="1.0" encoding="utf-8"?>
<p:tagLst xmlns:a="http://schemas.openxmlformats.org/drawingml/2006/main" xmlns:r="http://schemas.openxmlformats.org/officeDocument/2006/relationships" xmlns:p="http://schemas.openxmlformats.org/presentationml/2006/main">
  <p:tag name="THINKCELLSHAPEDONOTDELETE" val="tupnIDTlbjEmsj4PLqOG7Iw"/>
</p:tagLst>
</file>

<file path=ppt/tags/tag238.xml><?xml version="1.0" encoding="utf-8"?>
<p:tagLst xmlns:a="http://schemas.openxmlformats.org/drawingml/2006/main" xmlns:r="http://schemas.openxmlformats.org/officeDocument/2006/relationships" xmlns:p="http://schemas.openxmlformats.org/presentationml/2006/main">
  <p:tag name="THINKCELLSHAPEDONOTDELETE" val="tJSfHmTzSiUegNUQRCiSsNw"/>
</p:tagLst>
</file>

<file path=ppt/tags/tag239.xml><?xml version="1.0" encoding="utf-8"?>
<p:tagLst xmlns:a="http://schemas.openxmlformats.org/drawingml/2006/main" xmlns:r="http://schemas.openxmlformats.org/officeDocument/2006/relationships" xmlns:p="http://schemas.openxmlformats.org/presentationml/2006/main">
  <p:tag name="THINKCELLSHAPEDONOTDELETE" val="tkOkHUn5b7EimT.E6tNGOoA"/>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CItQSU.aEUuO4Cb33Qx0aA"/>
</p:tagLst>
</file>

<file path=ppt/tags/tag240.xml><?xml version="1.0" encoding="utf-8"?>
<p:tagLst xmlns:a="http://schemas.openxmlformats.org/drawingml/2006/main" xmlns:r="http://schemas.openxmlformats.org/officeDocument/2006/relationships" xmlns:p="http://schemas.openxmlformats.org/presentationml/2006/main">
  <p:tag name="THINKCELLSHAPEDONOTDELETE" val="tlcAmSzEMRECYnEXLZGkPFg"/>
</p:tagLst>
</file>

<file path=ppt/tags/tag241.xml><?xml version="1.0" encoding="utf-8"?>
<p:tagLst xmlns:a="http://schemas.openxmlformats.org/drawingml/2006/main" xmlns:r="http://schemas.openxmlformats.org/officeDocument/2006/relationships" xmlns:p="http://schemas.openxmlformats.org/presentationml/2006/main">
  <p:tag name="THINKCELLSHAPEDONOTDELETE" val="tq6LnePFzJUC9kqWCcUzr5w"/>
</p:tagLst>
</file>

<file path=ppt/tags/tag242.xml><?xml version="1.0" encoding="utf-8"?>
<p:tagLst xmlns:a="http://schemas.openxmlformats.org/drawingml/2006/main" xmlns:r="http://schemas.openxmlformats.org/officeDocument/2006/relationships" xmlns:p="http://schemas.openxmlformats.org/presentationml/2006/main">
  <p:tag name="THINKCELLSHAPEDONOTDELETE" val="tDCW787qROE2gNWdhYlFwNQ"/>
</p:tagLst>
</file>

<file path=ppt/tags/tag243.xml><?xml version="1.0" encoding="utf-8"?>
<p:tagLst xmlns:a="http://schemas.openxmlformats.org/drawingml/2006/main" xmlns:r="http://schemas.openxmlformats.org/officeDocument/2006/relationships" xmlns:p="http://schemas.openxmlformats.org/presentationml/2006/main">
  <p:tag name="THINKCELLSHAPEDONOTDELETE" val="tKxBOknT9c0yeVZCF7QhOrg"/>
</p:tagLst>
</file>

<file path=ppt/tags/tag244.xml><?xml version="1.0" encoding="utf-8"?>
<p:tagLst xmlns:a="http://schemas.openxmlformats.org/drawingml/2006/main" xmlns:r="http://schemas.openxmlformats.org/officeDocument/2006/relationships" xmlns:p="http://schemas.openxmlformats.org/presentationml/2006/main">
  <p:tag name="THINKCELLSHAPEDONOTDELETE" val="tTBOYi8bzzkW3kIRECDTthA"/>
</p:tagLst>
</file>

<file path=ppt/tags/tag245.xml><?xml version="1.0" encoding="utf-8"?>
<p:tagLst xmlns:a="http://schemas.openxmlformats.org/drawingml/2006/main" xmlns:r="http://schemas.openxmlformats.org/officeDocument/2006/relationships" xmlns:p="http://schemas.openxmlformats.org/presentationml/2006/main">
  <p:tag name="THINKCELLSHAPEDONOTDELETE" val="tTOJDR.1PDEWno7TLr6u6hw"/>
</p:tagLst>
</file>

<file path=ppt/tags/tag246.xml><?xml version="1.0" encoding="utf-8"?>
<p:tagLst xmlns:a="http://schemas.openxmlformats.org/drawingml/2006/main" xmlns:r="http://schemas.openxmlformats.org/officeDocument/2006/relationships" xmlns:p="http://schemas.openxmlformats.org/presentationml/2006/main">
  <p:tag name="THINKCELLSHAPEDONOTDELETE" val="t3nhjZHGBFU.QLt.bcMPTjA"/>
</p:tagLst>
</file>

<file path=ppt/tags/tag247.xml><?xml version="1.0" encoding="utf-8"?>
<p:tagLst xmlns:a="http://schemas.openxmlformats.org/drawingml/2006/main" xmlns:r="http://schemas.openxmlformats.org/officeDocument/2006/relationships" xmlns:p="http://schemas.openxmlformats.org/presentationml/2006/main">
  <p:tag name="THINKCELLSHAPEDONOTDELETE" val="tegHd33O4AUGh5SXn1QOVnA"/>
</p:tagLst>
</file>

<file path=ppt/tags/tag248.xml><?xml version="1.0" encoding="utf-8"?>
<p:tagLst xmlns:a="http://schemas.openxmlformats.org/drawingml/2006/main" xmlns:r="http://schemas.openxmlformats.org/officeDocument/2006/relationships" xmlns:p="http://schemas.openxmlformats.org/presentationml/2006/main">
  <p:tag name="THINKCELLSHAPEDONOTDELETE" val="tXB6UHYhRwkyejoynQ919uw"/>
</p:tagLst>
</file>

<file path=ppt/tags/tag2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rjFy5UwLZk2MusnVNuAHXA"/>
</p:tagLst>
</file>

<file path=ppt/tags/tag25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1.xml><?xml version="1.0" encoding="utf-8"?>
<p:tagLst xmlns:a="http://schemas.openxmlformats.org/drawingml/2006/main" xmlns:r="http://schemas.openxmlformats.org/officeDocument/2006/relationships" xmlns:p="http://schemas.openxmlformats.org/presentationml/2006/main">
  <p:tag name="THINKCELLSHAPEDONOTDELETE" val="tm.9xxhXSKk.k.YD3M2DI0A"/>
</p:tagLst>
</file>

<file path=ppt/tags/tag252.xml><?xml version="1.0" encoding="utf-8"?>
<p:tagLst xmlns:a="http://schemas.openxmlformats.org/drawingml/2006/main" xmlns:r="http://schemas.openxmlformats.org/officeDocument/2006/relationships" xmlns:p="http://schemas.openxmlformats.org/presentationml/2006/main">
  <p:tag name="THINKCELLSHAPEDONOTDELETE" val="txoSkPS0OP0ukS6rAoGYqJg"/>
</p:tagLst>
</file>

<file path=ppt/tags/tag253.xml><?xml version="1.0" encoding="utf-8"?>
<p:tagLst xmlns:a="http://schemas.openxmlformats.org/drawingml/2006/main" xmlns:r="http://schemas.openxmlformats.org/officeDocument/2006/relationships" xmlns:p="http://schemas.openxmlformats.org/presentationml/2006/main">
  <p:tag name="THINKCELLSHAPEDONOTDELETE" val="t3dFBEW3jrEG5zguXELlE2w"/>
</p:tagLst>
</file>

<file path=ppt/tags/tag254.xml><?xml version="1.0" encoding="utf-8"?>
<p:tagLst xmlns:a="http://schemas.openxmlformats.org/drawingml/2006/main" xmlns:r="http://schemas.openxmlformats.org/officeDocument/2006/relationships" xmlns:p="http://schemas.openxmlformats.org/presentationml/2006/main">
  <p:tag name="THINKCELLSHAPEDONOTDELETE" val="tP8UhQOYkZ0KXBlHVFzyu7A"/>
</p:tagLst>
</file>

<file path=ppt/tags/tag255.xml><?xml version="1.0" encoding="utf-8"?>
<p:tagLst xmlns:a="http://schemas.openxmlformats.org/drawingml/2006/main" xmlns:r="http://schemas.openxmlformats.org/officeDocument/2006/relationships" xmlns:p="http://schemas.openxmlformats.org/presentationml/2006/main">
  <p:tag name="THINKCELLSHAPEDONOTDELETE" val="t5axS8EnLlkiM0QquMylTPQ"/>
</p:tagLst>
</file>

<file path=ppt/tags/tag256.xml><?xml version="1.0" encoding="utf-8"?>
<p:tagLst xmlns:a="http://schemas.openxmlformats.org/drawingml/2006/main" xmlns:r="http://schemas.openxmlformats.org/officeDocument/2006/relationships" xmlns:p="http://schemas.openxmlformats.org/presentationml/2006/main">
  <p:tag name="THINKCELLSHAPEDONOTDELETE" val="t3J5ZtntW.UCbRQ6S4jNlSA"/>
</p:tagLst>
</file>

<file path=ppt/tags/tag257.xml><?xml version="1.0" encoding="utf-8"?>
<p:tagLst xmlns:a="http://schemas.openxmlformats.org/drawingml/2006/main" xmlns:r="http://schemas.openxmlformats.org/officeDocument/2006/relationships" xmlns:p="http://schemas.openxmlformats.org/presentationml/2006/main">
  <p:tag name="THINKCELLSHAPEDONOTDELETE" val="tktNb9VqHakGH0wBVnCDDUg"/>
</p:tagLst>
</file>

<file path=ppt/tags/tag258.xml><?xml version="1.0" encoding="utf-8"?>
<p:tagLst xmlns:a="http://schemas.openxmlformats.org/drawingml/2006/main" xmlns:r="http://schemas.openxmlformats.org/officeDocument/2006/relationships" xmlns:p="http://schemas.openxmlformats.org/presentationml/2006/main">
  <p:tag name="THINKCELLSHAPEDONOTDELETE" val="t69O1ukDGLUWKPsp4hxt7fg"/>
</p:tagLst>
</file>

<file path=ppt/tags/tag259.xml><?xml version="1.0" encoding="utf-8"?>
<p:tagLst xmlns:a="http://schemas.openxmlformats.org/drawingml/2006/main" xmlns:r="http://schemas.openxmlformats.org/officeDocument/2006/relationships" xmlns:p="http://schemas.openxmlformats.org/presentationml/2006/main">
  <p:tag name="THINKCELLSHAPEDONOTDELETE" val="teprOh3z8b0WdfhblBRpYCA"/>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MJLEp_uR8UyrDnaDnae.6g"/>
</p:tagLst>
</file>

<file path=ppt/tags/tag260.xml><?xml version="1.0" encoding="utf-8"?>
<p:tagLst xmlns:a="http://schemas.openxmlformats.org/drawingml/2006/main" xmlns:r="http://schemas.openxmlformats.org/officeDocument/2006/relationships" xmlns:p="http://schemas.openxmlformats.org/presentationml/2006/main">
  <p:tag name="THINKCELLSHAPEDONOTDELETE" val="tm60HHYrIlkWSGyILCv2C0w"/>
</p:tagLst>
</file>

<file path=ppt/tags/tag261.xml><?xml version="1.0" encoding="utf-8"?>
<p:tagLst xmlns:a="http://schemas.openxmlformats.org/drawingml/2006/main" xmlns:r="http://schemas.openxmlformats.org/officeDocument/2006/relationships" xmlns:p="http://schemas.openxmlformats.org/presentationml/2006/main">
  <p:tag name="THINKCELLSHAPEDONOTDELETE" val="tQrLIkByfHUahizeIiqE2CQ"/>
</p:tagLst>
</file>

<file path=ppt/tags/tag262.xml><?xml version="1.0" encoding="utf-8"?>
<p:tagLst xmlns:a="http://schemas.openxmlformats.org/drawingml/2006/main" xmlns:r="http://schemas.openxmlformats.org/officeDocument/2006/relationships" xmlns:p="http://schemas.openxmlformats.org/presentationml/2006/main">
  <p:tag name="THINKCELLSHAPEDONOTDELETE" val="tGq7WMo7KG0eNwNKJLNehcA"/>
</p:tagLst>
</file>

<file path=ppt/tags/tag263.xml><?xml version="1.0" encoding="utf-8"?>
<p:tagLst xmlns:a="http://schemas.openxmlformats.org/drawingml/2006/main" xmlns:r="http://schemas.openxmlformats.org/officeDocument/2006/relationships" xmlns:p="http://schemas.openxmlformats.org/presentationml/2006/main">
  <p:tag name="THINKCELLSHAPEDONOTDELETE" val="t1LMB57G4hUKG9QZhiDB.mg"/>
</p:tagLst>
</file>

<file path=ppt/tags/tag264.xml><?xml version="1.0" encoding="utf-8"?>
<p:tagLst xmlns:a="http://schemas.openxmlformats.org/drawingml/2006/main" xmlns:r="http://schemas.openxmlformats.org/officeDocument/2006/relationships" xmlns:p="http://schemas.openxmlformats.org/presentationml/2006/main">
  <p:tag name="THINKCELLSHAPEDONOTDELETE" val="trW6mPIpqgEe5TCLPQljl9A"/>
</p:tagLst>
</file>

<file path=ppt/tags/tag265.xml><?xml version="1.0" encoding="utf-8"?>
<p:tagLst xmlns:a="http://schemas.openxmlformats.org/drawingml/2006/main" xmlns:r="http://schemas.openxmlformats.org/officeDocument/2006/relationships" xmlns:p="http://schemas.openxmlformats.org/presentationml/2006/main">
  <p:tag name="THINKCELLSHAPEDONOTDELETE" val="tVoFPQai7WUmu31gdX5JHtg"/>
</p:tagLst>
</file>

<file path=ppt/tags/tag266.xml><?xml version="1.0" encoding="utf-8"?>
<p:tagLst xmlns:a="http://schemas.openxmlformats.org/drawingml/2006/main" xmlns:r="http://schemas.openxmlformats.org/officeDocument/2006/relationships" xmlns:p="http://schemas.openxmlformats.org/presentationml/2006/main">
  <p:tag name="THINKCELLSHAPEDONOTDELETE" val="tM5besLlxoEGp9hsJDlaxlA"/>
</p:tagLst>
</file>

<file path=ppt/tags/tag267.xml><?xml version="1.0" encoding="utf-8"?>
<p:tagLst xmlns:a="http://schemas.openxmlformats.org/drawingml/2006/main" xmlns:r="http://schemas.openxmlformats.org/officeDocument/2006/relationships" xmlns:p="http://schemas.openxmlformats.org/presentationml/2006/main">
  <p:tag name="THINKCELLSHAPEDONOTDELETE" val="tLApQ9wqzCUOqU.LtCqrQlQ"/>
</p:tagLst>
</file>

<file path=ppt/tags/tag268.xml><?xml version="1.0" encoding="utf-8"?>
<p:tagLst xmlns:a="http://schemas.openxmlformats.org/drawingml/2006/main" xmlns:r="http://schemas.openxmlformats.org/officeDocument/2006/relationships" xmlns:p="http://schemas.openxmlformats.org/presentationml/2006/main">
  <p:tag name="THINKCELLSHAPEDONOTDELETE" val="tQ.TIPLeaQUKLm8WSgeJ6eg"/>
</p:tagLst>
</file>

<file path=ppt/tags/tag269.xml><?xml version="1.0" encoding="utf-8"?>
<p:tagLst xmlns:a="http://schemas.openxmlformats.org/drawingml/2006/main" xmlns:r="http://schemas.openxmlformats.org/officeDocument/2006/relationships" xmlns:p="http://schemas.openxmlformats.org/presentationml/2006/main">
  <p:tag name="THINKCELLSHAPEDONOTDELETE" val="taZnCAG2qPkuYBn_67XTEdw"/>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ETBt750DuUqAroVC00CtVQ"/>
</p:tagLst>
</file>

<file path=ppt/tags/tag270.xml><?xml version="1.0" encoding="utf-8"?>
<p:tagLst xmlns:a="http://schemas.openxmlformats.org/drawingml/2006/main" xmlns:r="http://schemas.openxmlformats.org/officeDocument/2006/relationships" xmlns:p="http://schemas.openxmlformats.org/presentationml/2006/main">
  <p:tag name="THINKCELLSHAPEDONOTDELETE" val="tDhoX_XjGmUmpFbT9rpLIKw"/>
</p:tagLst>
</file>

<file path=ppt/tags/tag271.xml><?xml version="1.0" encoding="utf-8"?>
<p:tagLst xmlns:a="http://schemas.openxmlformats.org/drawingml/2006/main" xmlns:r="http://schemas.openxmlformats.org/officeDocument/2006/relationships" xmlns:p="http://schemas.openxmlformats.org/presentationml/2006/main">
  <p:tag name="THINKCELLSHAPEDONOTDELETE" val="tCt_xT5uJsE2sdJU7TiF2Lg"/>
</p:tagLst>
</file>

<file path=ppt/tags/tag272.xml><?xml version="1.0" encoding="utf-8"?>
<p:tagLst xmlns:a="http://schemas.openxmlformats.org/drawingml/2006/main" xmlns:r="http://schemas.openxmlformats.org/officeDocument/2006/relationships" xmlns:p="http://schemas.openxmlformats.org/presentationml/2006/main">
  <p:tag name="THINKCELLSHAPEDONOTDELETE" val="tdFrOMqkwz0CWlUgMs6qV2w"/>
</p:tagLst>
</file>

<file path=ppt/tags/tag273.xml><?xml version="1.0" encoding="utf-8"?>
<p:tagLst xmlns:a="http://schemas.openxmlformats.org/drawingml/2006/main" xmlns:r="http://schemas.openxmlformats.org/officeDocument/2006/relationships" xmlns:p="http://schemas.openxmlformats.org/presentationml/2006/main">
  <p:tag name="THINKCELLSHAPEDONOTDELETE" val="ttFAKEecyxUOM1QUMa8LEkQ"/>
</p:tagLst>
</file>

<file path=ppt/tags/tag27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5.xml><?xml version="1.0" encoding="utf-8"?>
<p:tagLst xmlns:a="http://schemas.openxmlformats.org/drawingml/2006/main" xmlns:r="http://schemas.openxmlformats.org/officeDocument/2006/relationships" xmlns:p="http://schemas.openxmlformats.org/presentationml/2006/main">
  <p:tag name="THINKCELLSHAPEDONOTDELETE" val="t8s.S3l0fjEGalJCeQLoOhw"/>
</p:tagLst>
</file>

<file path=ppt/tags/tag276.xml><?xml version="1.0" encoding="utf-8"?>
<p:tagLst xmlns:a="http://schemas.openxmlformats.org/drawingml/2006/main" xmlns:r="http://schemas.openxmlformats.org/officeDocument/2006/relationships" xmlns:p="http://schemas.openxmlformats.org/presentationml/2006/main">
  <p:tag name="THINKCELLSHAPEDONOTDELETE" val="tqDZzlkvES0.yOcEzoO7hZg"/>
</p:tagLst>
</file>

<file path=ppt/tags/tag277.xml><?xml version="1.0" encoding="utf-8"?>
<p:tagLst xmlns:a="http://schemas.openxmlformats.org/drawingml/2006/main" xmlns:r="http://schemas.openxmlformats.org/officeDocument/2006/relationships" xmlns:p="http://schemas.openxmlformats.org/presentationml/2006/main">
  <p:tag name="THINKCELLSHAPEDONOTDELETE" val="tlcAmSzEMRECYnEXLZGkPFg"/>
</p:tagLst>
</file>

<file path=ppt/tags/tag278.xml><?xml version="1.0" encoding="utf-8"?>
<p:tagLst xmlns:a="http://schemas.openxmlformats.org/drawingml/2006/main" xmlns:r="http://schemas.openxmlformats.org/officeDocument/2006/relationships" xmlns:p="http://schemas.openxmlformats.org/presentationml/2006/main">
  <p:tag name="THINKCELLSHAPEDONOTDELETE" val="tJSfHmTzSiUegNUQRCiSsNw"/>
</p:tagLst>
</file>

<file path=ppt/tags/tag279.xml><?xml version="1.0" encoding="utf-8"?>
<p:tagLst xmlns:a="http://schemas.openxmlformats.org/drawingml/2006/main" xmlns:r="http://schemas.openxmlformats.org/officeDocument/2006/relationships" xmlns:p="http://schemas.openxmlformats.org/presentationml/2006/main">
  <p:tag name="THINKCELLSHAPEDONOTDELETE" val="tkOkHUn5b7EimT.E6tNGOoA"/>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stHh6lJ_Ek6pIvVY07yJfg"/>
</p:tagLst>
</file>

<file path=ppt/tags/tag280.xml><?xml version="1.0" encoding="utf-8"?>
<p:tagLst xmlns:a="http://schemas.openxmlformats.org/drawingml/2006/main" xmlns:r="http://schemas.openxmlformats.org/officeDocument/2006/relationships" xmlns:p="http://schemas.openxmlformats.org/presentationml/2006/main">
  <p:tag name="THINKCELLSHAPEDONOTDELETE" val="tI72td8GpbkiIO1yDdPLTMg"/>
</p:tagLst>
</file>

<file path=ppt/tags/tag281.xml><?xml version="1.0" encoding="utf-8"?>
<p:tagLst xmlns:a="http://schemas.openxmlformats.org/drawingml/2006/main" xmlns:r="http://schemas.openxmlformats.org/officeDocument/2006/relationships" xmlns:p="http://schemas.openxmlformats.org/presentationml/2006/main">
  <p:tag name="THINKCELLSHAPEDONOTDELETE" val="tupnIDTlbjEmsj4PLqOG7Iw"/>
</p:tagLst>
</file>

<file path=ppt/tags/tag282.xml><?xml version="1.0" encoding="utf-8"?>
<p:tagLst xmlns:a="http://schemas.openxmlformats.org/drawingml/2006/main" xmlns:r="http://schemas.openxmlformats.org/officeDocument/2006/relationships" xmlns:p="http://schemas.openxmlformats.org/presentationml/2006/main">
  <p:tag name="THINKCELLSHAPEDONOTDELETE" val="tDH9wdJIUfUGfEkdQAvV3gA"/>
</p:tagLst>
</file>

<file path=ppt/tags/tag283.xml><?xml version="1.0" encoding="utf-8"?>
<p:tagLst xmlns:a="http://schemas.openxmlformats.org/drawingml/2006/main" xmlns:r="http://schemas.openxmlformats.org/officeDocument/2006/relationships" xmlns:p="http://schemas.openxmlformats.org/presentationml/2006/main">
  <p:tag name="THINKCELLSHAPEDONOTDELETE" val="tTBOYi8bzzkW3kIRECDTthA"/>
</p:tagLst>
</file>

<file path=ppt/tags/tag284.xml><?xml version="1.0" encoding="utf-8"?>
<p:tagLst xmlns:a="http://schemas.openxmlformats.org/drawingml/2006/main" xmlns:r="http://schemas.openxmlformats.org/officeDocument/2006/relationships" xmlns:p="http://schemas.openxmlformats.org/presentationml/2006/main">
  <p:tag name="THINKCELLSHAPEDONOTDELETE" val="tq6LnePFzJUC9kqWCcUzr5w"/>
</p:tagLst>
</file>

<file path=ppt/tags/tag285.xml><?xml version="1.0" encoding="utf-8"?>
<p:tagLst xmlns:a="http://schemas.openxmlformats.org/drawingml/2006/main" xmlns:r="http://schemas.openxmlformats.org/officeDocument/2006/relationships" xmlns:p="http://schemas.openxmlformats.org/presentationml/2006/main">
  <p:tag name="THINKCELLSHAPEDONOTDELETE" val="tKxBOknT9c0yeVZCF7QhOrg"/>
</p:tagLst>
</file>

<file path=ppt/tags/tag286.xml><?xml version="1.0" encoding="utf-8"?>
<p:tagLst xmlns:a="http://schemas.openxmlformats.org/drawingml/2006/main" xmlns:r="http://schemas.openxmlformats.org/officeDocument/2006/relationships" xmlns:p="http://schemas.openxmlformats.org/presentationml/2006/main">
  <p:tag name="THINKCELLSHAPEDONOTDELETE" val="tDCW787qROE2gNWdhYlFwNQ"/>
</p:tagLst>
</file>

<file path=ppt/tags/tag287.xml><?xml version="1.0" encoding="utf-8"?>
<p:tagLst xmlns:a="http://schemas.openxmlformats.org/drawingml/2006/main" xmlns:r="http://schemas.openxmlformats.org/officeDocument/2006/relationships" xmlns:p="http://schemas.openxmlformats.org/presentationml/2006/main">
  <p:tag name="THINKCELLSHAPEDONOTDELETE" val="t3nhjZHGBFU.QLt.bcMPTjA"/>
</p:tagLst>
</file>

<file path=ppt/tags/tag288.xml><?xml version="1.0" encoding="utf-8"?>
<p:tagLst xmlns:a="http://schemas.openxmlformats.org/drawingml/2006/main" xmlns:r="http://schemas.openxmlformats.org/officeDocument/2006/relationships" xmlns:p="http://schemas.openxmlformats.org/presentationml/2006/main">
  <p:tag name="THINKCELLSHAPEDONOTDELETE" val="tegHd33O4AUGh5SXn1QOVnA"/>
</p:tagLst>
</file>

<file path=ppt/tags/tag289.xml><?xml version="1.0" encoding="utf-8"?>
<p:tagLst xmlns:a="http://schemas.openxmlformats.org/drawingml/2006/main" xmlns:r="http://schemas.openxmlformats.org/officeDocument/2006/relationships" xmlns:p="http://schemas.openxmlformats.org/presentationml/2006/main">
  <p:tag name="THINKCELLSHAPEDONOTDELETE" val="tTOJDR.1PDEWno7TLr6u6hw"/>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ccbl0PMp.UiRT1K9PxnXSA"/>
</p:tagLst>
</file>

<file path=ppt/tags/tag290.xml><?xml version="1.0" encoding="utf-8"?>
<p:tagLst xmlns:a="http://schemas.openxmlformats.org/drawingml/2006/main" xmlns:r="http://schemas.openxmlformats.org/officeDocument/2006/relationships" xmlns:p="http://schemas.openxmlformats.org/presentationml/2006/main">
  <p:tag name="THINKCELLSHAPEDONOTDELETE" val="tXB6UHYhRwkyejoynQ919uw"/>
</p:tagLst>
</file>

<file path=ppt/tags/tag29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3.xml><?xml version="1.0" encoding="utf-8"?>
<p:tagLst xmlns:a="http://schemas.openxmlformats.org/drawingml/2006/main" xmlns:r="http://schemas.openxmlformats.org/officeDocument/2006/relationships" xmlns:p="http://schemas.openxmlformats.org/presentationml/2006/main">
  <p:tag name="THINKCELLSHAPEDONOTDELETE" val="tm.9xxhXSKk.k.YD3M2DI0A"/>
</p:tagLst>
</file>

<file path=ppt/tags/tag294.xml><?xml version="1.0" encoding="utf-8"?>
<p:tagLst xmlns:a="http://schemas.openxmlformats.org/drawingml/2006/main" xmlns:r="http://schemas.openxmlformats.org/officeDocument/2006/relationships" xmlns:p="http://schemas.openxmlformats.org/presentationml/2006/main">
  <p:tag name="THINKCELLSHAPEDONOTDELETE" val="tN6wl2qX3v0uUPHS8.zP0Qw"/>
</p:tagLst>
</file>

<file path=ppt/tags/tag295.xml><?xml version="1.0" encoding="utf-8"?>
<p:tagLst xmlns:a="http://schemas.openxmlformats.org/drawingml/2006/main" xmlns:r="http://schemas.openxmlformats.org/officeDocument/2006/relationships" xmlns:p="http://schemas.openxmlformats.org/presentationml/2006/main">
  <p:tag name="THINKCELLSHAPEDONOTDELETE" val="t0FYZTH0Y1EKsxu6GOl5lPg"/>
</p:tagLst>
</file>

<file path=ppt/tags/tag296.xml><?xml version="1.0" encoding="utf-8"?>
<p:tagLst xmlns:a="http://schemas.openxmlformats.org/drawingml/2006/main" xmlns:r="http://schemas.openxmlformats.org/officeDocument/2006/relationships" xmlns:p="http://schemas.openxmlformats.org/presentationml/2006/main">
  <p:tag name="THINKCELLSHAPEDONOTDELETE" val="tjW2kAenUpkifxvv45kbr9Q"/>
</p:tagLst>
</file>

<file path=ppt/tags/tag297.xml><?xml version="1.0" encoding="utf-8"?>
<p:tagLst xmlns:a="http://schemas.openxmlformats.org/drawingml/2006/main" xmlns:r="http://schemas.openxmlformats.org/officeDocument/2006/relationships" xmlns:p="http://schemas.openxmlformats.org/presentationml/2006/main">
  <p:tag name="THINKCELLSHAPEDONOTDELETE" val="t321eYwdJyES1Aj6I2CPUcA"/>
</p:tagLst>
</file>

<file path=ppt/tags/tag298.xml><?xml version="1.0" encoding="utf-8"?>
<p:tagLst xmlns:a="http://schemas.openxmlformats.org/drawingml/2006/main" xmlns:r="http://schemas.openxmlformats.org/officeDocument/2006/relationships" xmlns:p="http://schemas.openxmlformats.org/presentationml/2006/main">
  <p:tag name="THINKCELLSHAPEDONOTDELETE" val="t37vvC1al0kqVg9YWaujgGA"/>
</p:tagLst>
</file>

<file path=ppt/tags/tag299.xml><?xml version="1.0" encoding="utf-8"?>
<p:tagLst xmlns:a="http://schemas.openxmlformats.org/drawingml/2006/main" xmlns:r="http://schemas.openxmlformats.org/officeDocument/2006/relationships" xmlns:p="http://schemas.openxmlformats.org/presentationml/2006/main">
  <p:tag name="THINKCELLSHAPEDONOTDELETE" val="txS2F_V8JMEywuG1TRSjQEg"/>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_oTbplLo8E2q_XvcjMd9MQ"/>
</p:tagLst>
</file>

<file path=ppt/tags/tag300.xml><?xml version="1.0" encoding="utf-8"?>
<p:tagLst xmlns:a="http://schemas.openxmlformats.org/drawingml/2006/main" xmlns:r="http://schemas.openxmlformats.org/officeDocument/2006/relationships" xmlns:p="http://schemas.openxmlformats.org/presentationml/2006/main">
  <p:tag name="THINKCELLSHAPEDONOTDELETE" val="tKX3QwxMYlEedewX8g6zj6w"/>
</p:tagLst>
</file>

<file path=ppt/tags/tag301.xml><?xml version="1.0" encoding="utf-8"?>
<p:tagLst xmlns:a="http://schemas.openxmlformats.org/drawingml/2006/main" xmlns:r="http://schemas.openxmlformats.org/officeDocument/2006/relationships" xmlns:p="http://schemas.openxmlformats.org/presentationml/2006/main">
  <p:tag name="THINKCELLSHAPEDONOTDELETE" val="tu5x4lKxYbUOh2riMB0xuyQ"/>
</p:tagLst>
</file>

<file path=ppt/tags/tag302.xml><?xml version="1.0" encoding="utf-8"?>
<p:tagLst xmlns:a="http://schemas.openxmlformats.org/drawingml/2006/main" xmlns:r="http://schemas.openxmlformats.org/officeDocument/2006/relationships" xmlns:p="http://schemas.openxmlformats.org/presentationml/2006/main">
  <p:tag name="THINKCELLSHAPEDONOTDELETE" val="tw2tAZElTvkKqBY4qet3uFA"/>
</p:tagLst>
</file>

<file path=ppt/tags/tag303.xml><?xml version="1.0" encoding="utf-8"?>
<p:tagLst xmlns:a="http://schemas.openxmlformats.org/drawingml/2006/main" xmlns:r="http://schemas.openxmlformats.org/officeDocument/2006/relationships" xmlns:p="http://schemas.openxmlformats.org/presentationml/2006/main">
  <p:tag name="THINKCELLSHAPEDONOTDELETE" val="thMaXX8Q0rUuFntGnNrQuDA"/>
</p:tagLst>
</file>

<file path=ppt/tags/tag304.xml><?xml version="1.0" encoding="utf-8"?>
<p:tagLst xmlns:a="http://schemas.openxmlformats.org/drawingml/2006/main" xmlns:r="http://schemas.openxmlformats.org/officeDocument/2006/relationships" xmlns:p="http://schemas.openxmlformats.org/presentationml/2006/main">
  <p:tag name="THINKCELLSHAPEDONOTDELETE" val="twJCBkvm.8k2SLX7QF3UCrQ"/>
</p:tagLst>
</file>

<file path=ppt/tags/tag305.xml><?xml version="1.0" encoding="utf-8"?>
<p:tagLst xmlns:a="http://schemas.openxmlformats.org/drawingml/2006/main" xmlns:r="http://schemas.openxmlformats.org/officeDocument/2006/relationships" xmlns:p="http://schemas.openxmlformats.org/presentationml/2006/main">
  <p:tag name="THINKCELLSHAPEDONOTDELETE" val="tKdVkci7oFE.0QfOdxG1nyQ"/>
</p:tagLst>
</file>

<file path=ppt/tags/tag306.xml><?xml version="1.0" encoding="utf-8"?>
<p:tagLst xmlns:a="http://schemas.openxmlformats.org/drawingml/2006/main" xmlns:r="http://schemas.openxmlformats.org/officeDocument/2006/relationships" xmlns:p="http://schemas.openxmlformats.org/presentationml/2006/main">
  <p:tag name="THINKCELLSHAPEDONOTDELETE" val="tQM0ehVjlHEW8lfQVcCTswQ"/>
</p:tagLst>
</file>

<file path=ppt/tags/tag307.xml><?xml version="1.0" encoding="utf-8"?>
<p:tagLst xmlns:a="http://schemas.openxmlformats.org/drawingml/2006/main" xmlns:r="http://schemas.openxmlformats.org/officeDocument/2006/relationships" xmlns:p="http://schemas.openxmlformats.org/presentationml/2006/main">
  <p:tag name="THINKCELLSHAPEDONOTDELETE" val="tOK96.dzQI0SuP885G640sA"/>
</p:tagLst>
</file>

<file path=ppt/tags/tag308.xml><?xml version="1.0" encoding="utf-8"?>
<p:tagLst xmlns:a="http://schemas.openxmlformats.org/drawingml/2006/main" xmlns:r="http://schemas.openxmlformats.org/officeDocument/2006/relationships" xmlns:p="http://schemas.openxmlformats.org/presentationml/2006/main">
  <p:tag name="THINKCELLSHAPEDONOTDELETE" val="tLG3V8w6apkuHkdRB7Qp5wA"/>
</p:tagLst>
</file>

<file path=ppt/tags/tag309.xml><?xml version="1.0" encoding="utf-8"?>
<p:tagLst xmlns:a="http://schemas.openxmlformats.org/drawingml/2006/main" xmlns:r="http://schemas.openxmlformats.org/officeDocument/2006/relationships" xmlns:p="http://schemas.openxmlformats.org/presentationml/2006/main">
  <p:tag name="THINKCELLSHAPEDONOTDELETE" val="t7Y.3FbSkoEqEUaaX_3N.jQ"/>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X3HzZsNOtkG6bQr.n1Juvw"/>
</p:tagLst>
</file>

<file path=ppt/tags/tag310.xml><?xml version="1.0" encoding="utf-8"?>
<p:tagLst xmlns:a="http://schemas.openxmlformats.org/drawingml/2006/main" xmlns:r="http://schemas.openxmlformats.org/officeDocument/2006/relationships" xmlns:p="http://schemas.openxmlformats.org/presentationml/2006/main">
  <p:tag name="THINKCELLSHAPEDONOTDELETE" val="twtziwLrlCUqhfXf0VabHCg"/>
</p:tagLst>
</file>

<file path=ppt/tags/tag311.xml><?xml version="1.0" encoding="utf-8"?>
<p:tagLst xmlns:a="http://schemas.openxmlformats.org/drawingml/2006/main" xmlns:r="http://schemas.openxmlformats.org/officeDocument/2006/relationships" xmlns:p="http://schemas.openxmlformats.org/presentationml/2006/main">
  <p:tag name="THINKCELLSHAPEDONOTDELETE" val="trZhEVk6xQ0W5gQ1hdK03kw"/>
</p:tagLst>
</file>

<file path=ppt/tags/tag312.xml><?xml version="1.0" encoding="utf-8"?>
<p:tagLst xmlns:a="http://schemas.openxmlformats.org/drawingml/2006/main" xmlns:r="http://schemas.openxmlformats.org/officeDocument/2006/relationships" xmlns:p="http://schemas.openxmlformats.org/presentationml/2006/main">
  <p:tag name="THINKCELLSHAPEDONOTDELETE" val="tsQRiiYB7yEObIC1jJevu.w"/>
</p:tagLst>
</file>

<file path=ppt/tags/tag313.xml><?xml version="1.0" encoding="utf-8"?>
<p:tagLst xmlns:a="http://schemas.openxmlformats.org/drawingml/2006/main" xmlns:r="http://schemas.openxmlformats.org/officeDocument/2006/relationships" xmlns:p="http://schemas.openxmlformats.org/presentationml/2006/main">
  <p:tag name="THINKCELLSHAPEDONOTDELETE" val="tIIbX1e8rxkWkvpk63rxrMA"/>
</p:tagLst>
</file>

<file path=ppt/tags/tag314.xml><?xml version="1.0" encoding="utf-8"?>
<p:tagLst xmlns:a="http://schemas.openxmlformats.org/drawingml/2006/main" xmlns:r="http://schemas.openxmlformats.org/officeDocument/2006/relationships" xmlns:p="http://schemas.openxmlformats.org/presentationml/2006/main">
  <p:tag name="THINKCELLSHAPEDONOTDELETE" val="t9IjRO.beV0.x_bw5gO.ZnQ"/>
</p:tagLst>
</file>

<file path=ppt/tags/tag315.xml><?xml version="1.0" encoding="utf-8"?>
<p:tagLst xmlns:a="http://schemas.openxmlformats.org/drawingml/2006/main" xmlns:r="http://schemas.openxmlformats.org/officeDocument/2006/relationships" xmlns:p="http://schemas.openxmlformats.org/presentationml/2006/main">
  <p:tag name="THINKCELLSHAPEDONOTDELETE" val="t2AAeLrM0QkKy8ebRReonEg"/>
</p:tagLst>
</file>

<file path=ppt/tags/tag316.xml><?xml version="1.0" encoding="utf-8"?>
<p:tagLst xmlns:a="http://schemas.openxmlformats.org/drawingml/2006/main" xmlns:r="http://schemas.openxmlformats.org/officeDocument/2006/relationships" xmlns:p="http://schemas.openxmlformats.org/presentationml/2006/main">
  <p:tag name="THINKCELLSHAPEDONOTDELETE" val="tCnQNtgVvaEmccAgQieOnSQ"/>
</p:tagLst>
</file>

<file path=ppt/tags/tag317.xml><?xml version="1.0" encoding="utf-8"?>
<p:tagLst xmlns:a="http://schemas.openxmlformats.org/drawingml/2006/main" xmlns:r="http://schemas.openxmlformats.org/officeDocument/2006/relationships" xmlns:p="http://schemas.openxmlformats.org/presentationml/2006/main">
  <p:tag name="THINKCELLSHAPEDONOTDELETE" val="tZRo1heZKfUO2rdUZeN1Sqw"/>
</p:tagLst>
</file>

<file path=ppt/tags/tag318.xml><?xml version="1.0" encoding="utf-8"?>
<p:tagLst xmlns:a="http://schemas.openxmlformats.org/drawingml/2006/main" xmlns:r="http://schemas.openxmlformats.org/officeDocument/2006/relationships" xmlns:p="http://schemas.openxmlformats.org/presentationml/2006/main">
  <p:tag name="THINKCELLSHAPEDONOTDELETE" val="t2CLcJv3DpUOCJ1vKUvvvcA"/>
</p:tagLst>
</file>

<file path=ppt/tags/tag319.xml><?xml version="1.0" encoding="utf-8"?>
<p:tagLst xmlns:a="http://schemas.openxmlformats.org/drawingml/2006/main" xmlns:r="http://schemas.openxmlformats.org/officeDocument/2006/relationships" xmlns:p="http://schemas.openxmlformats.org/presentationml/2006/main">
  <p:tag name="THINKCELLSHAPEDONOTDELETE" val="t2.Z0I2V0Q0OGh6J8o7dt8g"/>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hyLayxYcjkOb8PYHU79kBg"/>
</p:tagLst>
</file>

<file path=ppt/tags/tag320.xml><?xml version="1.0" encoding="utf-8"?>
<p:tagLst xmlns:a="http://schemas.openxmlformats.org/drawingml/2006/main" xmlns:r="http://schemas.openxmlformats.org/officeDocument/2006/relationships" xmlns:p="http://schemas.openxmlformats.org/presentationml/2006/main">
  <p:tag name="THINKCELLSHAPEDONOTDELETE" val="tXxrLG11cBkubyoABukSQKQ"/>
</p:tagLst>
</file>

<file path=ppt/tags/tag321.xml><?xml version="1.0" encoding="utf-8"?>
<p:tagLst xmlns:a="http://schemas.openxmlformats.org/drawingml/2006/main" xmlns:r="http://schemas.openxmlformats.org/officeDocument/2006/relationships" xmlns:p="http://schemas.openxmlformats.org/presentationml/2006/main">
  <p:tag name="THINKCELLSHAPEDONOTDELETE" val="tzwxDsOLthEOYV79POyKqDw"/>
</p:tagLst>
</file>

<file path=ppt/tags/tag322.xml><?xml version="1.0" encoding="utf-8"?>
<p:tagLst xmlns:a="http://schemas.openxmlformats.org/drawingml/2006/main" xmlns:r="http://schemas.openxmlformats.org/officeDocument/2006/relationships" xmlns:p="http://schemas.openxmlformats.org/presentationml/2006/main">
  <p:tag name="THINKCELLSHAPEDONOTDELETE" val="tjbmX5UBOVEaC9aP6dqfb7Q"/>
</p:tagLst>
</file>

<file path=ppt/tags/tag323.xml><?xml version="1.0" encoding="utf-8"?>
<p:tagLst xmlns:a="http://schemas.openxmlformats.org/drawingml/2006/main" xmlns:r="http://schemas.openxmlformats.org/officeDocument/2006/relationships" xmlns:p="http://schemas.openxmlformats.org/presentationml/2006/main">
  <p:tag name="THINKCELLSHAPEDONOTDELETE" val="tiYubFkbH2UWdS7RVA6L7ng"/>
</p:tagLst>
</file>

<file path=ppt/tags/tag324.xml><?xml version="1.0" encoding="utf-8"?>
<p:tagLst xmlns:a="http://schemas.openxmlformats.org/drawingml/2006/main" xmlns:r="http://schemas.openxmlformats.org/officeDocument/2006/relationships" xmlns:p="http://schemas.openxmlformats.org/presentationml/2006/main">
  <p:tag name="THINKCELLSHAPEDONOTDELETE" val="trpOBYwiPiESLWkN4aLWsbA"/>
</p:tagLst>
</file>

<file path=ppt/tags/tag325.xml><?xml version="1.0" encoding="utf-8"?>
<p:tagLst xmlns:a="http://schemas.openxmlformats.org/drawingml/2006/main" xmlns:r="http://schemas.openxmlformats.org/officeDocument/2006/relationships" xmlns:p="http://schemas.openxmlformats.org/presentationml/2006/main">
  <p:tag name="THINKCELLSHAPEDONOTDELETE" val="tL9r0EMykcE6dcR35FwhJxw"/>
</p:tagLst>
</file>

<file path=ppt/tags/tag326.xml><?xml version="1.0" encoding="utf-8"?>
<p:tagLst xmlns:a="http://schemas.openxmlformats.org/drawingml/2006/main" xmlns:r="http://schemas.openxmlformats.org/officeDocument/2006/relationships" xmlns:p="http://schemas.openxmlformats.org/presentationml/2006/main">
  <p:tag name="THINKCELLSHAPEDONOTDELETE" val="tDufbcDROnUWu9cuDcSkv.Q"/>
</p:tagLst>
</file>

<file path=ppt/tags/tag327.xml><?xml version="1.0" encoding="utf-8"?>
<p:tagLst xmlns:a="http://schemas.openxmlformats.org/drawingml/2006/main" xmlns:r="http://schemas.openxmlformats.org/officeDocument/2006/relationships" xmlns:p="http://schemas.openxmlformats.org/presentationml/2006/main">
  <p:tag name="THINKCELLSHAPEDONOTDELETE" val="toyBKwdoeEEeaItNfn8K0pQ"/>
</p:tagLst>
</file>

<file path=ppt/tags/tag3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f47ZV1CjBke2GkNBN7zyTA"/>
</p:tagLst>
</file>

<file path=ppt/tags/tag330.xml><?xml version="1.0" encoding="utf-8"?>
<p:tagLst xmlns:a="http://schemas.openxmlformats.org/drawingml/2006/main" xmlns:r="http://schemas.openxmlformats.org/officeDocument/2006/relationships" xmlns:p="http://schemas.openxmlformats.org/presentationml/2006/main">
  <p:tag name="THINKCELLSHAPEDONOTDELETE" val="tFxly83GS8UKc7tHo6Y2StQ"/>
</p:tagLst>
</file>

<file path=ppt/tags/tag331.xml><?xml version="1.0" encoding="utf-8"?>
<p:tagLst xmlns:a="http://schemas.openxmlformats.org/drawingml/2006/main" xmlns:r="http://schemas.openxmlformats.org/officeDocument/2006/relationships" xmlns:p="http://schemas.openxmlformats.org/presentationml/2006/main">
  <p:tag name="THINKCELLSHAPEDONOTDELETE" val="tz8XN3_BUnk.5D_y.oyUbPg"/>
</p:tagLst>
</file>

<file path=ppt/tags/tag332.xml><?xml version="1.0" encoding="utf-8"?>
<p:tagLst xmlns:a="http://schemas.openxmlformats.org/drawingml/2006/main" xmlns:r="http://schemas.openxmlformats.org/officeDocument/2006/relationships" xmlns:p="http://schemas.openxmlformats.org/presentationml/2006/main">
  <p:tag name="THINKCELLSHAPEDONOTDELETE" val="t6sC38RnUJEesgWKO3Nijxg"/>
</p:tagLst>
</file>

<file path=ppt/tags/tag333.xml><?xml version="1.0" encoding="utf-8"?>
<p:tagLst xmlns:a="http://schemas.openxmlformats.org/drawingml/2006/main" xmlns:r="http://schemas.openxmlformats.org/officeDocument/2006/relationships" xmlns:p="http://schemas.openxmlformats.org/presentationml/2006/main">
  <p:tag name="THINKCELLSHAPEDONOTDELETE" val="tie6p_DMxZ0WiNGSpoRlsbg"/>
</p:tagLst>
</file>

<file path=ppt/tags/tag334.xml><?xml version="1.0" encoding="utf-8"?>
<p:tagLst xmlns:a="http://schemas.openxmlformats.org/drawingml/2006/main" xmlns:r="http://schemas.openxmlformats.org/officeDocument/2006/relationships" xmlns:p="http://schemas.openxmlformats.org/presentationml/2006/main">
  <p:tag name="THINKCELLSHAPEDONOTDELETE" val="tSPl8obng6kGY2j0unqYNmA"/>
</p:tagLst>
</file>

<file path=ppt/tags/tag335.xml><?xml version="1.0" encoding="utf-8"?>
<p:tagLst xmlns:a="http://schemas.openxmlformats.org/drawingml/2006/main" xmlns:r="http://schemas.openxmlformats.org/officeDocument/2006/relationships" xmlns:p="http://schemas.openxmlformats.org/presentationml/2006/main">
  <p:tag name="THINKCELLSHAPEDONOTDELETE" val="tkleh4tZvEUGnfJ5bmQSkmQ"/>
</p:tagLst>
</file>

<file path=ppt/tags/tag336.xml><?xml version="1.0" encoding="utf-8"?>
<p:tagLst xmlns:a="http://schemas.openxmlformats.org/drawingml/2006/main" xmlns:r="http://schemas.openxmlformats.org/officeDocument/2006/relationships" xmlns:p="http://schemas.openxmlformats.org/presentationml/2006/main">
  <p:tag name="THINKCELLSHAPEDONOTDELETE" val="tSN5Cfe.YFk25Gb30hUHP3A"/>
</p:tagLst>
</file>

<file path=ppt/tags/tag337.xml><?xml version="1.0" encoding="utf-8"?>
<p:tagLst xmlns:a="http://schemas.openxmlformats.org/drawingml/2006/main" xmlns:r="http://schemas.openxmlformats.org/officeDocument/2006/relationships" xmlns:p="http://schemas.openxmlformats.org/presentationml/2006/main">
  <p:tag name="THINKCELLSHAPEDONOTDELETE" val="t4aWgoSn16kqHi0rrHAIqtA"/>
</p:tagLst>
</file>

<file path=ppt/tags/tag338.xml><?xml version="1.0" encoding="utf-8"?>
<p:tagLst xmlns:a="http://schemas.openxmlformats.org/drawingml/2006/main" xmlns:r="http://schemas.openxmlformats.org/officeDocument/2006/relationships" xmlns:p="http://schemas.openxmlformats.org/presentationml/2006/main">
  <p:tag name="THINKCELLSHAPEDONOTDELETE" val="tBho_5HD8lUGFuZ6bMIYiXg"/>
</p:tagLst>
</file>

<file path=ppt/tags/tag339.xml><?xml version="1.0" encoding="utf-8"?>
<p:tagLst xmlns:a="http://schemas.openxmlformats.org/drawingml/2006/main" xmlns:r="http://schemas.openxmlformats.org/officeDocument/2006/relationships" xmlns:p="http://schemas.openxmlformats.org/presentationml/2006/main">
  <p:tag name="THINKCELLSHAPEDONOTDELETE" val="tXOAlleumMEmhhN6KVPvtBA"/>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7tCS9BZaiEGhfftw2wVJ4Q"/>
</p:tagLst>
</file>

<file path=ppt/tags/tag340.xml><?xml version="1.0" encoding="utf-8"?>
<p:tagLst xmlns:a="http://schemas.openxmlformats.org/drawingml/2006/main" xmlns:r="http://schemas.openxmlformats.org/officeDocument/2006/relationships" xmlns:p="http://schemas.openxmlformats.org/presentationml/2006/main">
  <p:tag name="THINKCELLSHAPEDONOTDELETE" val="t6mDQyb.J_keeXn340_.fng"/>
</p:tagLst>
</file>

<file path=ppt/tags/tag341.xml><?xml version="1.0" encoding="utf-8"?>
<p:tagLst xmlns:a="http://schemas.openxmlformats.org/drawingml/2006/main" xmlns:r="http://schemas.openxmlformats.org/officeDocument/2006/relationships" xmlns:p="http://schemas.openxmlformats.org/presentationml/2006/main">
  <p:tag name="THINKCELLSHAPEDONOTDELETE" val="tnTnIeLaG9EO3VE4sHBtFpQ"/>
</p:tagLst>
</file>

<file path=ppt/tags/tag342.xml><?xml version="1.0" encoding="utf-8"?>
<p:tagLst xmlns:a="http://schemas.openxmlformats.org/drawingml/2006/main" xmlns:r="http://schemas.openxmlformats.org/officeDocument/2006/relationships" xmlns:p="http://schemas.openxmlformats.org/presentationml/2006/main">
  <p:tag name="THINKCELLSHAPEDONOTDELETE" val="tWIlroTtinE6Flb.r0CH1XQ"/>
</p:tagLst>
</file>

<file path=ppt/tags/tag343.xml><?xml version="1.0" encoding="utf-8"?>
<p:tagLst xmlns:a="http://schemas.openxmlformats.org/drawingml/2006/main" xmlns:r="http://schemas.openxmlformats.org/officeDocument/2006/relationships" xmlns:p="http://schemas.openxmlformats.org/presentationml/2006/main">
  <p:tag name="THINKCELLSHAPEDONOTDELETE" val="tBQQMzs5OAEi222rdjWilaQ"/>
</p:tagLst>
</file>

<file path=ppt/tags/tag344.xml><?xml version="1.0" encoding="utf-8"?>
<p:tagLst xmlns:a="http://schemas.openxmlformats.org/drawingml/2006/main" xmlns:r="http://schemas.openxmlformats.org/officeDocument/2006/relationships" xmlns:p="http://schemas.openxmlformats.org/presentationml/2006/main">
  <p:tag name="THINKCELLSHAPEDONOTDELETE" val="tLWkf1Ngojk.PvqlTyoX.AA"/>
</p:tagLst>
</file>

<file path=ppt/tags/tag345.xml><?xml version="1.0" encoding="utf-8"?>
<p:tagLst xmlns:a="http://schemas.openxmlformats.org/drawingml/2006/main" xmlns:r="http://schemas.openxmlformats.org/officeDocument/2006/relationships" xmlns:p="http://schemas.openxmlformats.org/presentationml/2006/main">
  <p:tag name="THINKCELLSHAPEDONOTDELETE" val="tA58NaaSqDUGe26P_SwGNXA"/>
</p:tagLst>
</file>

<file path=ppt/tags/tag346.xml><?xml version="1.0" encoding="utf-8"?>
<p:tagLst xmlns:a="http://schemas.openxmlformats.org/drawingml/2006/main" xmlns:r="http://schemas.openxmlformats.org/officeDocument/2006/relationships" xmlns:p="http://schemas.openxmlformats.org/presentationml/2006/main">
  <p:tag name="THINKCELLSHAPEDONOTDELETE" val="tFEgIZF8EmkiaGO4O7qEs7Q"/>
</p:tagLst>
</file>

<file path=ppt/tags/tag347.xml><?xml version="1.0" encoding="utf-8"?>
<p:tagLst xmlns:a="http://schemas.openxmlformats.org/drawingml/2006/main" xmlns:r="http://schemas.openxmlformats.org/officeDocument/2006/relationships" xmlns:p="http://schemas.openxmlformats.org/presentationml/2006/main">
  <p:tag name="THINKCELLSHAPEDONOTDELETE" val="tZZmjxYUyYEyHX3A__hyJzg"/>
</p:tagLst>
</file>

<file path=ppt/tags/tag348.xml><?xml version="1.0" encoding="utf-8"?>
<p:tagLst xmlns:a="http://schemas.openxmlformats.org/drawingml/2006/main" xmlns:r="http://schemas.openxmlformats.org/officeDocument/2006/relationships" xmlns:p="http://schemas.openxmlformats.org/presentationml/2006/main">
  <p:tag name="THINKCELLSHAPEDONOTDELETE" val="tLuwcDc3Wr0aB18.HXVS1HA"/>
</p:tagLst>
</file>

<file path=ppt/tags/tag349.xml><?xml version="1.0" encoding="utf-8"?>
<p:tagLst xmlns:a="http://schemas.openxmlformats.org/drawingml/2006/main" xmlns:r="http://schemas.openxmlformats.org/officeDocument/2006/relationships" xmlns:p="http://schemas.openxmlformats.org/presentationml/2006/main">
  <p:tag name="THINKCELLSHAPEDONOTDELETE" val="tUK6eFlwXAU6FE4ZYTKudjQ"/>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0.xml><?xml version="1.0" encoding="utf-8"?>
<p:tagLst xmlns:a="http://schemas.openxmlformats.org/drawingml/2006/main" xmlns:r="http://schemas.openxmlformats.org/officeDocument/2006/relationships" xmlns:p="http://schemas.openxmlformats.org/presentationml/2006/main">
  <p:tag name="THINKCELLSHAPEDONOTDELETE" val="t4SGskKZCHEaEuiSQxfctoA"/>
</p:tagLst>
</file>

<file path=ppt/tags/tag351.xml><?xml version="1.0" encoding="utf-8"?>
<p:tagLst xmlns:a="http://schemas.openxmlformats.org/drawingml/2006/main" xmlns:r="http://schemas.openxmlformats.org/officeDocument/2006/relationships" xmlns:p="http://schemas.openxmlformats.org/presentationml/2006/main">
  <p:tag name="THINKCELLSHAPEDONOTDELETE" val="tmQHkNS8taEubuKyfdCKgNw"/>
</p:tagLst>
</file>

<file path=ppt/tags/tag352.xml><?xml version="1.0" encoding="utf-8"?>
<p:tagLst xmlns:a="http://schemas.openxmlformats.org/drawingml/2006/main" xmlns:r="http://schemas.openxmlformats.org/officeDocument/2006/relationships" xmlns:p="http://schemas.openxmlformats.org/presentationml/2006/main">
  <p:tag name="THINKCELLSHAPEDONOTDELETE" val="tXY6IfUtBeEezlvreLH143w"/>
</p:tagLst>
</file>

<file path=ppt/tags/tag353.xml><?xml version="1.0" encoding="utf-8"?>
<p:tagLst xmlns:a="http://schemas.openxmlformats.org/drawingml/2006/main" xmlns:r="http://schemas.openxmlformats.org/officeDocument/2006/relationships" xmlns:p="http://schemas.openxmlformats.org/presentationml/2006/main">
  <p:tag name="THINKCELLSHAPEDONOTDELETE" val="tpI7YvWaO0ESttIj2a7.lkw"/>
</p:tagLst>
</file>

<file path=ppt/tags/tag354.xml><?xml version="1.0" encoding="utf-8"?>
<p:tagLst xmlns:a="http://schemas.openxmlformats.org/drawingml/2006/main" xmlns:r="http://schemas.openxmlformats.org/officeDocument/2006/relationships" xmlns:p="http://schemas.openxmlformats.org/presentationml/2006/main">
  <p:tag name="THINKCELLSHAPEDONOTDELETE" val="tKUaV6svzekqberFrq4HZMg"/>
</p:tagLst>
</file>

<file path=ppt/tags/tag355.xml><?xml version="1.0" encoding="utf-8"?>
<p:tagLst xmlns:a="http://schemas.openxmlformats.org/drawingml/2006/main" xmlns:r="http://schemas.openxmlformats.org/officeDocument/2006/relationships" xmlns:p="http://schemas.openxmlformats.org/presentationml/2006/main">
  <p:tag name="THINKCELLSHAPEDONOTDELETE" val="tvBJyn6TlBk29ZF.sB8FXkQ"/>
</p:tagLst>
</file>

<file path=ppt/tags/tag356.xml><?xml version="1.0" encoding="utf-8"?>
<p:tagLst xmlns:a="http://schemas.openxmlformats.org/drawingml/2006/main" xmlns:r="http://schemas.openxmlformats.org/officeDocument/2006/relationships" xmlns:p="http://schemas.openxmlformats.org/presentationml/2006/main">
  <p:tag name="THINKCELLSHAPEDONOTDELETE" val="twiA9XBSZS0KJVaGEduh1kA"/>
</p:tagLst>
</file>

<file path=ppt/tags/tag357.xml><?xml version="1.0" encoding="utf-8"?>
<p:tagLst xmlns:a="http://schemas.openxmlformats.org/drawingml/2006/main" xmlns:r="http://schemas.openxmlformats.org/officeDocument/2006/relationships" xmlns:p="http://schemas.openxmlformats.org/presentationml/2006/main">
  <p:tag name="THINKCELLSHAPEDONOTDELETE" val="t7xJik2AFiUmAbUMReNKSig"/>
</p:tagLst>
</file>

<file path=ppt/tags/tag358.xml><?xml version="1.0" encoding="utf-8"?>
<p:tagLst xmlns:a="http://schemas.openxmlformats.org/drawingml/2006/main" xmlns:r="http://schemas.openxmlformats.org/officeDocument/2006/relationships" xmlns:p="http://schemas.openxmlformats.org/presentationml/2006/main">
  <p:tag name="THINKCELLSHAPEDONOTDELETE" val="tc9BwBrdcJUWWnLzfNho5CQ"/>
</p:tagLst>
</file>

<file path=ppt/tags/tag359.xml><?xml version="1.0" encoding="utf-8"?>
<p:tagLst xmlns:a="http://schemas.openxmlformats.org/drawingml/2006/main" xmlns:r="http://schemas.openxmlformats.org/officeDocument/2006/relationships" xmlns:p="http://schemas.openxmlformats.org/presentationml/2006/main">
  <p:tag name="THINKCELLSHAPEDONOTDELETE" val="tmagsiGsX8ECg.uwiapO8Qw"/>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2.xml><?xml version="1.0" encoding="utf-8"?>
<p:tagLst xmlns:a="http://schemas.openxmlformats.org/drawingml/2006/main" xmlns:r="http://schemas.openxmlformats.org/officeDocument/2006/relationships" xmlns:p="http://schemas.openxmlformats.org/presentationml/2006/main">
  <p:tag name="THINKCELLSHAPEDONOTDELETE" val="tFxly83GS8UKc7tHo6Y2StQ"/>
</p:tagLst>
</file>

<file path=ppt/tags/tag363.xml><?xml version="1.0" encoding="utf-8"?>
<p:tagLst xmlns:a="http://schemas.openxmlformats.org/drawingml/2006/main" xmlns:r="http://schemas.openxmlformats.org/officeDocument/2006/relationships" xmlns:p="http://schemas.openxmlformats.org/presentationml/2006/main">
  <p:tag name="THINKCELLSHAPEDONOTDELETE" val="tk1a.GD6BhkaUqSe.XMf4bw"/>
</p:tagLst>
</file>

<file path=ppt/tags/tag364.xml><?xml version="1.0" encoding="utf-8"?>
<p:tagLst xmlns:a="http://schemas.openxmlformats.org/drawingml/2006/main" xmlns:r="http://schemas.openxmlformats.org/officeDocument/2006/relationships" xmlns:p="http://schemas.openxmlformats.org/presentationml/2006/main">
  <p:tag name="THINKCELLSHAPEDONOTDELETE" val="tRjUHgyjK8kCsocVbWkWPYg"/>
</p:tagLst>
</file>

<file path=ppt/tags/tag365.xml><?xml version="1.0" encoding="utf-8"?>
<p:tagLst xmlns:a="http://schemas.openxmlformats.org/drawingml/2006/main" xmlns:r="http://schemas.openxmlformats.org/officeDocument/2006/relationships" xmlns:p="http://schemas.openxmlformats.org/presentationml/2006/main">
  <p:tag name="THINKCELLSHAPEDONOTDELETE" val="txbLeZc5jaUCW2z3LxDC6ww"/>
</p:tagLst>
</file>

<file path=ppt/tags/tag366.xml><?xml version="1.0" encoding="utf-8"?>
<p:tagLst xmlns:a="http://schemas.openxmlformats.org/drawingml/2006/main" xmlns:r="http://schemas.openxmlformats.org/officeDocument/2006/relationships" xmlns:p="http://schemas.openxmlformats.org/presentationml/2006/main">
  <p:tag name="THINKCELLSHAPEDONOTDELETE" val="tRQ1Ye_.b8kuBXQHQKCFV1g"/>
</p:tagLst>
</file>

<file path=ppt/tags/tag367.xml><?xml version="1.0" encoding="utf-8"?>
<p:tagLst xmlns:a="http://schemas.openxmlformats.org/drawingml/2006/main" xmlns:r="http://schemas.openxmlformats.org/officeDocument/2006/relationships" xmlns:p="http://schemas.openxmlformats.org/presentationml/2006/main">
  <p:tag name="THINKCELLSHAPEDONOTDELETE" val="tWokWxh2pKEOAIdLsPY9lYA"/>
</p:tagLst>
</file>

<file path=ppt/tags/tag368.xml><?xml version="1.0" encoding="utf-8"?>
<p:tagLst xmlns:a="http://schemas.openxmlformats.org/drawingml/2006/main" xmlns:r="http://schemas.openxmlformats.org/officeDocument/2006/relationships" xmlns:p="http://schemas.openxmlformats.org/presentationml/2006/main">
  <p:tag name="THINKCELLSHAPEDONOTDELETE" val="tvs2.bCzl9k.m6DJn9Y9rrA"/>
</p:tagLst>
</file>

<file path=ppt/tags/tag369.xml><?xml version="1.0" encoding="utf-8"?>
<p:tagLst xmlns:a="http://schemas.openxmlformats.org/drawingml/2006/main" xmlns:r="http://schemas.openxmlformats.org/officeDocument/2006/relationships" xmlns:p="http://schemas.openxmlformats.org/presentationml/2006/main">
  <p:tag name="THINKCELLSHAPEDONOTDELETE" val="ttk.CbUatZky9GdFmSlVN8g"/>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0.xml><?xml version="1.0" encoding="utf-8"?>
<p:tagLst xmlns:a="http://schemas.openxmlformats.org/drawingml/2006/main" xmlns:r="http://schemas.openxmlformats.org/officeDocument/2006/relationships" xmlns:p="http://schemas.openxmlformats.org/presentationml/2006/main">
  <p:tag name="THINKCELLSHAPEDONOTDELETE" val="tZXsWB7g6wkG0Zxg0rRTKBg"/>
</p:tagLst>
</file>

<file path=ppt/tags/tag371.xml><?xml version="1.0" encoding="utf-8"?>
<p:tagLst xmlns:a="http://schemas.openxmlformats.org/drawingml/2006/main" xmlns:r="http://schemas.openxmlformats.org/officeDocument/2006/relationships" xmlns:p="http://schemas.openxmlformats.org/presentationml/2006/main">
  <p:tag name="THINKCELLSHAPEDONOTDELETE" val="t5FXMgkf2V0aE45B.slBFiw"/>
</p:tagLst>
</file>

<file path=ppt/tags/tag372.xml><?xml version="1.0" encoding="utf-8"?>
<p:tagLst xmlns:a="http://schemas.openxmlformats.org/drawingml/2006/main" xmlns:r="http://schemas.openxmlformats.org/officeDocument/2006/relationships" xmlns:p="http://schemas.openxmlformats.org/presentationml/2006/main">
  <p:tag name="THINKCELLSHAPEDONOTDELETE" val="tD4eEp2jw602k1s1_vpZoBA"/>
</p:tagLst>
</file>

<file path=ppt/tags/tag373.xml><?xml version="1.0" encoding="utf-8"?>
<p:tagLst xmlns:a="http://schemas.openxmlformats.org/drawingml/2006/main" xmlns:r="http://schemas.openxmlformats.org/officeDocument/2006/relationships" xmlns:p="http://schemas.openxmlformats.org/presentationml/2006/main">
  <p:tag name="THINKCELLSHAPEDONOTDELETE" val="tJMcH2riI9E.7o9uinHs2Ow"/>
</p:tagLst>
</file>

<file path=ppt/tags/tag374.xml><?xml version="1.0" encoding="utf-8"?>
<p:tagLst xmlns:a="http://schemas.openxmlformats.org/drawingml/2006/main" xmlns:r="http://schemas.openxmlformats.org/officeDocument/2006/relationships" xmlns:p="http://schemas.openxmlformats.org/presentationml/2006/main">
  <p:tag name="THINKCELLSHAPEDONOTDELETE" val="tfMxlCxW7N0Cs..QX71fihg"/>
</p:tagLst>
</file>

<file path=ppt/tags/tag375.xml><?xml version="1.0" encoding="utf-8"?>
<p:tagLst xmlns:a="http://schemas.openxmlformats.org/drawingml/2006/main" xmlns:r="http://schemas.openxmlformats.org/officeDocument/2006/relationships" xmlns:p="http://schemas.openxmlformats.org/presentationml/2006/main">
  <p:tag name="THINKCELLSHAPEDONOTDELETE" val="tWecGtJdtoE.pIIHg42QKJg"/>
</p:tagLst>
</file>

<file path=ppt/tags/tag376.xml><?xml version="1.0" encoding="utf-8"?>
<p:tagLst xmlns:a="http://schemas.openxmlformats.org/drawingml/2006/main" xmlns:r="http://schemas.openxmlformats.org/officeDocument/2006/relationships" xmlns:p="http://schemas.openxmlformats.org/presentationml/2006/main">
  <p:tag name="THINKCELLSHAPEDONOTDELETE" val="tNDJJuhNfDUaIFKNo5z61bA"/>
</p:tagLst>
</file>

<file path=ppt/tags/tag377.xml><?xml version="1.0" encoding="utf-8"?>
<p:tagLst xmlns:a="http://schemas.openxmlformats.org/drawingml/2006/main" xmlns:r="http://schemas.openxmlformats.org/officeDocument/2006/relationships" xmlns:p="http://schemas.openxmlformats.org/presentationml/2006/main">
  <p:tag name="THINKCELLSHAPEDONOTDELETE" val="t1all3kt.WEqFSbqbcCdd.A"/>
</p:tagLst>
</file>

<file path=ppt/tags/tag378.xml><?xml version="1.0" encoding="utf-8"?>
<p:tagLst xmlns:a="http://schemas.openxmlformats.org/drawingml/2006/main" xmlns:r="http://schemas.openxmlformats.org/officeDocument/2006/relationships" xmlns:p="http://schemas.openxmlformats.org/presentationml/2006/main">
  <p:tag name="THINKCELLSHAPEDONOTDELETE" val="tSFWRTvEREkGXgZ0IESZw4g"/>
</p:tagLst>
</file>

<file path=ppt/tags/tag379.xml><?xml version="1.0" encoding="utf-8"?>
<p:tagLst xmlns:a="http://schemas.openxmlformats.org/drawingml/2006/main" xmlns:r="http://schemas.openxmlformats.org/officeDocument/2006/relationships" xmlns:p="http://schemas.openxmlformats.org/presentationml/2006/main">
  <p:tag name="THINKCELLSHAPEDONOTDELETE" val="tO4ghyQ0650yNKsUaSlgH5A"/>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t8s.S3l0fjEGalJCeQLoOhw"/>
</p:tagLst>
</file>

<file path=ppt/tags/tag380.xml><?xml version="1.0" encoding="utf-8"?>
<p:tagLst xmlns:a="http://schemas.openxmlformats.org/drawingml/2006/main" xmlns:r="http://schemas.openxmlformats.org/officeDocument/2006/relationships" xmlns:p="http://schemas.openxmlformats.org/presentationml/2006/main">
  <p:tag name="THINKCELLSHAPEDONOTDELETE" val="tJVFPFy2p6k6NmCYiBfCJ6w"/>
</p:tagLst>
</file>

<file path=ppt/tags/tag381.xml><?xml version="1.0" encoding="utf-8"?>
<p:tagLst xmlns:a="http://schemas.openxmlformats.org/drawingml/2006/main" xmlns:r="http://schemas.openxmlformats.org/officeDocument/2006/relationships" xmlns:p="http://schemas.openxmlformats.org/presentationml/2006/main">
  <p:tag name="THINKCELLSHAPEDONOTDELETE" val="tdOt_37rE8kiljLchuCOAjg"/>
</p:tagLst>
</file>

<file path=ppt/tags/tag382.xml><?xml version="1.0" encoding="utf-8"?>
<p:tagLst xmlns:a="http://schemas.openxmlformats.org/drawingml/2006/main" xmlns:r="http://schemas.openxmlformats.org/officeDocument/2006/relationships" xmlns:p="http://schemas.openxmlformats.org/presentationml/2006/main">
  <p:tag name="THINKCELLSHAPEDONOTDELETE" val="tb7rs4r9YGU6.PyMLvg0TIA"/>
</p:tagLst>
</file>

<file path=ppt/tags/tag383.xml><?xml version="1.0" encoding="utf-8"?>
<p:tagLst xmlns:a="http://schemas.openxmlformats.org/drawingml/2006/main" xmlns:r="http://schemas.openxmlformats.org/officeDocument/2006/relationships" xmlns:p="http://schemas.openxmlformats.org/presentationml/2006/main">
  <p:tag name="THINKCELLSHAPEDONOTDELETE" val="t0ejlK9Lwh0yWgM4ROIQMWQ"/>
</p:tagLst>
</file>

<file path=ppt/tags/tag384.xml><?xml version="1.0" encoding="utf-8"?>
<p:tagLst xmlns:a="http://schemas.openxmlformats.org/drawingml/2006/main" xmlns:r="http://schemas.openxmlformats.org/officeDocument/2006/relationships" xmlns:p="http://schemas.openxmlformats.org/presentationml/2006/main">
  <p:tag name="THINKCELLSHAPEDONOTDELETE" val="tEzP_DfKxrUmiS3Ua5PpK0w"/>
</p:tagLst>
</file>

<file path=ppt/tags/tag385.xml><?xml version="1.0" encoding="utf-8"?>
<p:tagLst xmlns:a="http://schemas.openxmlformats.org/drawingml/2006/main" xmlns:r="http://schemas.openxmlformats.org/officeDocument/2006/relationships" xmlns:p="http://schemas.openxmlformats.org/presentationml/2006/main">
  <p:tag name="THINKCELLSHAPEDONOTDELETE" val="t.W2WpPtjdke2OkFkYE4ARQ"/>
</p:tagLst>
</file>

<file path=ppt/tags/tag38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7.xml><?xml version="1.0" encoding="utf-8"?>
<p:tagLst xmlns:a="http://schemas.openxmlformats.org/drawingml/2006/main" xmlns:r="http://schemas.openxmlformats.org/officeDocument/2006/relationships" xmlns:p="http://schemas.openxmlformats.org/presentationml/2006/main">
  <p:tag name="THINKCELLSHAPEDONOTDELETE" val="tHzA6XzZxekW911oEFUbbdg"/>
</p:tagLst>
</file>

<file path=ppt/tags/tag38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9.xml><?xml version="1.0" encoding="utf-8"?>
<p:tagLst xmlns:a="http://schemas.openxmlformats.org/drawingml/2006/main" xmlns:r="http://schemas.openxmlformats.org/officeDocument/2006/relationships" xmlns:p="http://schemas.openxmlformats.org/presentationml/2006/main">
  <p:tag name="THINKCELLSHAPEDONOTDELETE" val="tHzA6XzZxekW911oEFUbbdg"/>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tqDZzlkvES0.yOcEzoO7hZg"/>
</p:tagLst>
</file>

<file path=ppt/tags/tag390.xml><?xml version="1.0" encoding="utf-8"?>
<p:tagLst xmlns:a="http://schemas.openxmlformats.org/drawingml/2006/main" xmlns:r="http://schemas.openxmlformats.org/officeDocument/2006/relationships" xmlns:p="http://schemas.openxmlformats.org/presentationml/2006/main">
  <p:tag name="THINKCELLSHAPEDONOTDELETE" val="tJ9PLMVECNU6k.PSt7S_Juw"/>
</p:tagLst>
</file>

<file path=ppt/tags/tag391.xml><?xml version="1.0" encoding="utf-8"?>
<p:tagLst xmlns:a="http://schemas.openxmlformats.org/drawingml/2006/main" xmlns:r="http://schemas.openxmlformats.org/officeDocument/2006/relationships" xmlns:p="http://schemas.openxmlformats.org/presentationml/2006/main">
  <p:tag name="THINKCELLSHAPEDONOTDELETE" val="tCfWpziia50.JG9mJbY_h3g"/>
</p:tagLst>
</file>

<file path=ppt/tags/tag392.xml><?xml version="1.0" encoding="utf-8"?>
<p:tagLst xmlns:a="http://schemas.openxmlformats.org/drawingml/2006/main" xmlns:r="http://schemas.openxmlformats.org/officeDocument/2006/relationships" xmlns:p="http://schemas.openxmlformats.org/presentationml/2006/main">
  <p:tag name="THINKCELLSHAPEDONOTDELETE" val="tW5ws7uO8SUiTUom.NQRCTQ"/>
</p:tagLst>
</file>

<file path=ppt/tags/tag393.xml><?xml version="1.0" encoding="utf-8"?>
<p:tagLst xmlns:a="http://schemas.openxmlformats.org/drawingml/2006/main" xmlns:r="http://schemas.openxmlformats.org/officeDocument/2006/relationships" xmlns:p="http://schemas.openxmlformats.org/presentationml/2006/main">
  <p:tag name="THINKCELLSHAPEDONOTDELETE" val="tqDHi5hCipE2CttMPwDqLfw"/>
</p:tagLst>
</file>

<file path=ppt/tags/tag394.xml><?xml version="1.0" encoding="utf-8"?>
<p:tagLst xmlns:a="http://schemas.openxmlformats.org/drawingml/2006/main" xmlns:r="http://schemas.openxmlformats.org/officeDocument/2006/relationships" xmlns:p="http://schemas.openxmlformats.org/presentationml/2006/main">
  <p:tag name="THINKCELLSHAPEDONOTDELETE" val="t562uPL2OJUuvB8ZN6I5IOA"/>
</p:tagLst>
</file>

<file path=ppt/tags/tag395.xml><?xml version="1.0" encoding="utf-8"?>
<p:tagLst xmlns:a="http://schemas.openxmlformats.org/drawingml/2006/main" xmlns:r="http://schemas.openxmlformats.org/officeDocument/2006/relationships" xmlns:p="http://schemas.openxmlformats.org/presentationml/2006/main">
  <p:tag name="THINKCELLSHAPEDONOTDELETE" val="tJLm4JwTvQk25jboyZyqegA"/>
</p:tagLst>
</file>

<file path=ppt/tags/tag396.xml><?xml version="1.0" encoding="utf-8"?>
<p:tagLst xmlns:a="http://schemas.openxmlformats.org/drawingml/2006/main" xmlns:r="http://schemas.openxmlformats.org/officeDocument/2006/relationships" xmlns:p="http://schemas.openxmlformats.org/presentationml/2006/main">
  <p:tag name="THINKCELLSHAPEDONOTDELETE" val="tBNH9BlygsUObHzp2BBtuiQ"/>
</p:tagLst>
</file>

<file path=ppt/tags/tag397.xml><?xml version="1.0" encoding="utf-8"?>
<p:tagLst xmlns:a="http://schemas.openxmlformats.org/drawingml/2006/main" xmlns:r="http://schemas.openxmlformats.org/officeDocument/2006/relationships" xmlns:p="http://schemas.openxmlformats.org/presentationml/2006/main">
  <p:tag name="THINKCELLSHAPEDONOTDELETE" val="t6YR8WwBZt0WXj63qHbD7Bg"/>
</p:tagLst>
</file>

<file path=ppt/tags/tag398.xml><?xml version="1.0" encoding="utf-8"?>
<p:tagLst xmlns:a="http://schemas.openxmlformats.org/drawingml/2006/main" xmlns:r="http://schemas.openxmlformats.org/officeDocument/2006/relationships" xmlns:p="http://schemas.openxmlformats.org/presentationml/2006/main">
  <p:tag name="THINKCELLSHAPEDONOTDELETE" val="tqwVpHkEy7EiBr5wGsqvJjA"/>
</p:tagLst>
</file>

<file path=ppt/tags/tag399.xml><?xml version="1.0" encoding="utf-8"?>
<p:tagLst xmlns:a="http://schemas.openxmlformats.org/drawingml/2006/main" xmlns:r="http://schemas.openxmlformats.org/officeDocument/2006/relationships" xmlns:p="http://schemas.openxmlformats.org/presentationml/2006/main">
  <p:tag name="THINKCELLSHAPEDONOTDELETE" val="tYDeEe4ldxESEhjT.mg3LNg"/>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tDH9wdJIUfUGfEkdQAvV3gA"/>
</p:tagLst>
</file>

<file path=ppt/tags/tag400.xml><?xml version="1.0" encoding="utf-8"?>
<p:tagLst xmlns:a="http://schemas.openxmlformats.org/drawingml/2006/main" xmlns:r="http://schemas.openxmlformats.org/officeDocument/2006/relationships" xmlns:p="http://schemas.openxmlformats.org/presentationml/2006/main">
  <p:tag name="THINKCELLSHAPEDONOTDELETE" val="taz9h3y.Xok.MqUMX_o.31A"/>
</p:tagLst>
</file>

<file path=ppt/tags/tag401.xml><?xml version="1.0" encoding="utf-8"?>
<p:tagLst xmlns:a="http://schemas.openxmlformats.org/drawingml/2006/main" xmlns:r="http://schemas.openxmlformats.org/officeDocument/2006/relationships" xmlns:p="http://schemas.openxmlformats.org/presentationml/2006/main">
  <p:tag name="THINKCELLSHAPEDONOTDELETE" val="t4e1AtktWq0yuB.21nMigJw"/>
</p:tagLst>
</file>

<file path=ppt/tags/tag402.xml><?xml version="1.0" encoding="utf-8"?>
<p:tagLst xmlns:a="http://schemas.openxmlformats.org/drawingml/2006/main" xmlns:r="http://schemas.openxmlformats.org/officeDocument/2006/relationships" xmlns:p="http://schemas.openxmlformats.org/presentationml/2006/main">
  <p:tag name="THINKCELLSHAPEDONOTDELETE" val="tAIi6RKwlmU6aPTiEF8RwQA"/>
</p:tagLst>
</file>

<file path=ppt/tags/tag403.xml><?xml version="1.0" encoding="utf-8"?>
<p:tagLst xmlns:a="http://schemas.openxmlformats.org/drawingml/2006/main" xmlns:r="http://schemas.openxmlformats.org/officeDocument/2006/relationships" xmlns:p="http://schemas.openxmlformats.org/presentationml/2006/main">
  <p:tag name="THINKCELLSHAPEDONOTDELETE" val="txw581vZsJ0e0DgnEQhAjtA"/>
</p:tagLst>
</file>

<file path=ppt/tags/tag404.xml><?xml version="1.0" encoding="utf-8"?>
<p:tagLst xmlns:a="http://schemas.openxmlformats.org/drawingml/2006/main" xmlns:r="http://schemas.openxmlformats.org/officeDocument/2006/relationships" xmlns:p="http://schemas.openxmlformats.org/presentationml/2006/main">
  <p:tag name="THINKCELLSHAPEDONOTDELETE" val="tznCCtEE4.EG4SkQSbSvXjQ"/>
</p:tagLst>
</file>

<file path=ppt/tags/tag405.xml><?xml version="1.0" encoding="utf-8"?>
<p:tagLst xmlns:a="http://schemas.openxmlformats.org/drawingml/2006/main" xmlns:r="http://schemas.openxmlformats.org/officeDocument/2006/relationships" xmlns:p="http://schemas.openxmlformats.org/presentationml/2006/main">
  <p:tag name="THINKCELLSHAPEDONOTDELETE" val="t6gPAbAOQqkGwbSToOqx.nQ"/>
</p:tagLst>
</file>

<file path=ppt/tags/tag406.xml><?xml version="1.0" encoding="utf-8"?>
<p:tagLst xmlns:a="http://schemas.openxmlformats.org/drawingml/2006/main" xmlns:r="http://schemas.openxmlformats.org/officeDocument/2006/relationships" xmlns:p="http://schemas.openxmlformats.org/presentationml/2006/main">
  <p:tag name="THINKCELLSHAPEDONOTDELETE" val="tJ7BCjCJ5kUS9HArfHagPmg"/>
</p:tagLst>
</file>

<file path=ppt/tags/tag407.xml><?xml version="1.0" encoding="utf-8"?>
<p:tagLst xmlns:a="http://schemas.openxmlformats.org/drawingml/2006/main" xmlns:r="http://schemas.openxmlformats.org/officeDocument/2006/relationships" xmlns:p="http://schemas.openxmlformats.org/presentationml/2006/main">
  <p:tag name="THINKCELLSHAPEDONOTDELETE" val="tDZma8BxLA0ShFNrL0xTwkw"/>
</p:tagLst>
</file>

<file path=ppt/tags/tag408.xml><?xml version="1.0" encoding="utf-8"?>
<p:tagLst xmlns:a="http://schemas.openxmlformats.org/drawingml/2006/main" xmlns:r="http://schemas.openxmlformats.org/officeDocument/2006/relationships" xmlns:p="http://schemas.openxmlformats.org/presentationml/2006/main">
  <p:tag name="THINKCELLSHAPEDONOTDELETE" val="tX9f7mPIhEU2VLivyW46V_w"/>
</p:tagLst>
</file>

<file path=ppt/tags/tag409.xml><?xml version="1.0" encoding="utf-8"?>
<p:tagLst xmlns:a="http://schemas.openxmlformats.org/drawingml/2006/main" xmlns:r="http://schemas.openxmlformats.org/officeDocument/2006/relationships" xmlns:p="http://schemas.openxmlformats.org/presentationml/2006/main">
  <p:tag name="THINKCELLSHAPEDONOTDELETE" val="tMGmhkii7ZUCaVe2mTCvo2g"/>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upnIDTlbjEmsj4PLqOG7Iw"/>
</p:tagLst>
</file>

<file path=ppt/tags/tag410.xml><?xml version="1.0" encoding="utf-8"?>
<p:tagLst xmlns:a="http://schemas.openxmlformats.org/drawingml/2006/main" xmlns:r="http://schemas.openxmlformats.org/officeDocument/2006/relationships" xmlns:p="http://schemas.openxmlformats.org/presentationml/2006/main">
  <p:tag name="THINKCELLSHAPEDONOTDELETE" val="tbpQ_8LKCUUmuqQmIg_Ovjw"/>
</p:tagLst>
</file>

<file path=ppt/tags/tag411.xml><?xml version="1.0" encoding="utf-8"?>
<p:tagLst xmlns:a="http://schemas.openxmlformats.org/drawingml/2006/main" xmlns:r="http://schemas.openxmlformats.org/officeDocument/2006/relationships" xmlns:p="http://schemas.openxmlformats.org/presentationml/2006/main">
  <p:tag name="THINKCELLSHAPEDONOTDELETE" val="t3vgxvsCzIE6XQrryeBHngA"/>
</p:tagLst>
</file>

<file path=ppt/tags/tag412.xml><?xml version="1.0" encoding="utf-8"?>
<p:tagLst xmlns:a="http://schemas.openxmlformats.org/drawingml/2006/main" xmlns:r="http://schemas.openxmlformats.org/officeDocument/2006/relationships" xmlns:p="http://schemas.openxmlformats.org/presentationml/2006/main">
  <p:tag name="THINKCELLSHAPEDONOTDELETE" val="tNtnRkvZdTUWuCYHnnaVZAg"/>
</p:tagLst>
</file>

<file path=ppt/tags/tag413.xml><?xml version="1.0" encoding="utf-8"?>
<p:tagLst xmlns:a="http://schemas.openxmlformats.org/drawingml/2006/main" xmlns:r="http://schemas.openxmlformats.org/officeDocument/2006/relationships" xmlns:p="http://schemas.openxmlformats.org/presentationml/2006/main">
  <p:tag name="THINKCELLSHAPEDONOTDELETE" val="tGooeQBBmuEGDfK7YiSQSAw"/>
</p:tagLst>
</file>

<file path=ppt/tags/tag414.xml><?xml version="1.0" encoding="utf-8"?>
<p:tagLst xmlns:a="http://schemas.openxmlformats.org/drawingml/2006/main" xmlns:r="http://schemas.openxmlformats.org/officeDocument/2006/relationships" xmlns:p="http://schemas.openxmlformats.org/presentationml/2006/main">
  <p:tag name="THINKCELLSHAPEDONOTDELETE" val="tQhfGdiUWdE.AZ8v..353Qw"/>
</p:tagLst>
</file>

<file path=ppt/tags/tag415.xml><?xml version="1.0" encoding="utf-8"?>
<p:tagLst xmlns:a="http://schemas.openxmlformats.org/drawingml/2006/main" xmlns:r="http://schemas.openxmlformats.org/officeDocument/2006/relationships" xmlns:p="http://schemas.openxmlformats.org/presentationml/2006/main">
  <p:tag name="THINKCELLSHAPEDONOTDELETE" val="tgdRCbME.b06jrif3qZsBEw"/>
</p:tagLst>
</file>

<file path=ppt/tags/tag416.xml><?xml version="1.0" encoding="utf-8"?>
<p:tagLst xmlns:a="http://schemas.openxmlformats.org/drawingml/2006/main" xmlns:r="http://schemas.openxmlformats.org/officeDocument/2006/relationships" xmlns:p="http://schemas.openxmlformats.org/presentationml/2006/main">
  <p:tag name="THINKCELLSHAPEDONOTDELETE" val="tZ4cYLec4Y0m88xVebhRcpQ"/>
</p:tagLst>
</file>

<file path=ppt/tags/tag417.xml><?xml version="1.0" encoding="utf-8"?>
<p:tagLst xmlns:a="http://schemas.openxmlformats.org/drawingml/2006/main" xmlns:r="http://schemas.openxmlformats.org/officeDocument/2006/relationships" xmlns:p="http://schemas.openxmlformats.org/presentationml/2006/main">
  <p:tag name="THINKCELLSHAPEDONOTDELETE" val="tkEUOg_qGW0qxU6foRBnOjQ"/>
</p:tagLst>
</file>

<file path=ppt/tags/tag418.xml><?xml version="1.0" encoding="utf-8"?>
<p:tagLst xmlns:a="http://schemas.openxmlformats.org/drawingml/2006/main" xmlns:r="http://schemas.openxmlformats.org/officeDocument/2006/relationships" xmlns:p="http://schemas.openxmlformats.org/presentationml/2006/main">
  <p:tag name="THINKCELLSHAPEDONOTDELETE" val="tXan0RG6L_0yA_TOw5AmgAw"/>
</p:tagLst>
</file>

<file path=ppt/tags/tag4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tI72td8GpbkiIO1yDdPLTMg"/>
</p:tagLst>
</file>

<file path=ppt/tags/tag420.xml><?xml version="1.0" encoding="utf-8"?>
<p:tagLst xmlns:a="http://schemas.openxmlformats.org/drawingml/2006/main" xmlns:r="http://schemas.openxmlformats.org/officeDocument/2006/relationships" xmlns:p="http://schemas.openxmlformats.org/presentationml/2006/main">
  <p:tag name="THINKCELLSHAPEDONOTDELETE" val="tG.8e.eThH0K1PySetmz7uw"/>
</p:tagLst>
</file>

<file path=ppt/tags/tag421.xml><?xml version="1.0" encoding="utf-8"?>
<p:tagLst xmlns:a="http://schemas.openxmlformats.org/drawingml/2006/main" xmlns:r="http://schemas.openxmlformats.org/officeDocument/2006/relationships" xmlns:p="http://schemas.openxmlformats.org/presentationml/2006/main">
  <p:tag name="THINKCELLSHAPEDONOTDELETE" val="t.5_RRIy9f0qMul9a4ZOuxA"/>
</p:tagLst>
</file>

<file path=ppt/tags/tag422.xml><?xml version="1.0" encoding="utf-8"?>
<p:tagLst xmlns:a="http://schemas.openxmlformats.org/drawingml/2006/main" xmlns:r="http://schemas.openxmlformats.org/officeDocument/2006/relationships" xmlns:p="http://schemas.openxmlformats.org/presentationml/2006/main">
  <p:tag name="THINKCELLSHAPEDONOTDELETE" val="timhmG3zP1E..JK2Pi3zMgw"/>
</p:tagLst>
</file>

<file path=ppt/tags/tag423.xml><?xml version="1.0" encoding="utf-8"?>
<p:tagLst xmlns:a="http://schemas.openxmlformats.org/drawingml/2006/main" xmlns:r="http://schemas.openxmlformats.org/officeDocument/2006/relationships" xmlns:p="http://schemas.openxmlformats.org/presentationml/2006/main">
  <p:tag name="THINKCELLSHAPEDONOTDELETE" val="tYD82.eKG10Sg2WYRv44LEQ"/>
</p:tagLst>
</file>

<file path=ppt/tags/tag424.xml><?xml version="1.0" encoding="utf-8"?>
<p:tagLst xmlns:a="http://schemas.openxmlformats.org/drawingml/2006/main" xmlns:r="http://schemas.openxmlformats.org/officeDocument/2006/relationships" xmlns:p="http://schemas.openxmlformats.org/presentationml/2006/main">
  <p:tag name="THINKCELLSHAPEDONOTDELETE" val="t9jczOun0nE.cpg2K8Tb4zA"/>
</p:tagLst>
</file>

<file path=ppt/tags/tag425.xml><?xml version="1.0" encoding="utf-8"?>
<p:tagLst xmlns:a="http://schemas.openxmlformats.org/drawingml/2006/main" xmlns:r="http://schemas.openxmlformats.org/officeDocument/2006/relationships" xmlns:p="http://schemas.openxmlformats.org/presentationml/2006/main">
  <p:tag name="THINKCELLSHAPEDONOTDELETE" val="t3yy_WoEQ80.FYq49jlGhbQ"/>
</p:tagLst>
</file>

<file path=ppt/tags/tag426.xml><?xml version="1.0" encoding="utf-8"?>
<p:tagLst xmlns:a="http://schemas.openxmlformats.org/drawingml/2006/main" xmlns:r="http://schemas.openxmlformats.org/officeDocument/2006/relationships" xmlns:p="http://schemas.openxmlformats.org/presentationml/2006/main">
  <p:tag name="THINKCELLSHAPEDONOTDELETE" val="tT5h6uyhYI0OKJcOOd0gtUg"/>
</p:tagLst>
</file>

<file path=ppt/tags/tag427.xml><?xml version="1.0" encoding="utf-8"?>
<p:tagLst xmlns:a="http://schemas.openxmlformats.org/drawingml/2006/main" xmlns:r="http://schemas.openxmlformats.org/officeDocument/2006/relationships" xmlns:p="http://schemas.openxmlformats.org/presentationml/2006/main">
  <p:tag name="THINKCELLSHAPEDONOTDELETE" val="tlMV.87X1VkaVD2lrk24CiQ"/>
</p:tagLst>
</file>

<file path=ppt/tags/tag428.xml><?xml version="1.0" encoding="utf-8"?>
<p:tagLst xmlns:a="http://schemas.openxmlformats.org/drawingml/2006/main" xmlns:r="http://schemas.openxmlformats.org/officeDocument/2006/relationships" xmlns:p="http://schemas.openxmlformats.org/presentationml/2006/main">
  <p:tag name="THINKCELLSHAPEDONOTDELETE" val="tg6C20a925EG0xvUf0ZU33A"/>
</p:tagLst>
</file>

<file path=ppt/tags/tag429.xml><?xml version="1.0" encoding="utf-8"?>
<p:tagLst xmlns:a="http://schemas.openxmlformats.org/drawingml/2006/main" xmlns:r="http://schemas.openxmlformats.org/officeDocument/2006/relationships" xmlns:p="http://schemas.openxmlformats.org/presentationml/2006/main">
  <p:tag name="THINKCELLSHAPEDONOTDELETE" val="tW_yfHFLPbk.vg261nHJnaA"/>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tkOkHUn5b7EimT.E6tNGOoA"/>
</p:tagLst>
</file>

<file path=ppt/tags/tag430.xml><?xml version="1.0" encoding="utf-8"?>
<p:tagLst xmlns:a="http://schemas.openxmlformats.org/drawingml/2006/main" xmlns:r="http://schemas.openxmlformats.org/officeDocument/2006/relationships" xmlns:p="http://schemas.openxmlformats.org/presentationml/2006/main">
  <p:tag name="THINKCELLSHAPEDONOTDELETE" val="tNTPV0gTzEECmJ2HRiuGheA"/>
</p:tagLst>
</file>

<file path=ppt/tags/tag431.xml><?xml version="1.0" encoding="utf-8"?>
<p:tagLst xmlns:a="http://schemas.openxmlformats.org/drawingml/2006/main" xmlns:r="http://schemas.openxmlformats.org/officeDocument/2006/relationships" xmlns:p="http://schemas.openxmlformats.org/presentationml/2006/main">
  <p:tag name="THINKCELLSHAPEDONOTDELETE" val="tLLsyfUIo2ECcINHuWjkl1A"/>
</p:tagLst>
</file>

<file path=ppt/tags/tag432.xml><?xml version="1.0" encoding="utf-8"?>
<p:tagLst xmlns:a="http://schemas.openxmlformats.org/drawingml/2006/main" xmlns:r="http://schemas.openxmlformats.org/officeDocument/2006/relationships" xmlns:p="http://schemas.openxmlformats.org/presentationml/2006/main">
  <p:tag name="THINKCELLSHAPEDONOTDELETE" val="t_Dc.SjzlqUKgZJZk050M9w"/>
</p:tagLst>
</file>

<file path=ppt/tags/tag433.xml><?xml version="1.0" encoding="utf-8"?>
<p:tagLst xmlns:a="http://schemas.openxmlformats.org/drawingml/2006/main" xmlns:r="http://schemas.openxmlformats.org/officeDocument/2006/relationships" xmlns:p="http://schemas.openxmlformats.org/presentationml/2006/main">
  <p:tag name="THINKCELLSHAPEDONOTDELETE" val="tSPAIMHyN2EyAvjIvQ_aiAw"/>
</p:tagLst>
</file>

<file path=ppt/tags/tag434.xml><?xml version="1.0" encoding="utf-8"?>
<p:tagLst xmlns:a="http://schemas.openxmlformats.org/drawingml/2006/main" xmlns:r="http://schemas.openxmlformats.org/officeDocument/2006/relationships" xmlns:p="http://schemas.openxmlformats.org/presentationml/2006/main">
  <p:tag name="THINKCELLSHAPEDONOTDELETE" val="txCb1ZDTtzkO1cePD4IXaIA"/>
</p:tagLst>
</file>

<file path=ppt/tags/tag435.xml><?xml version="1.0" encoding="utf-8"?>
<p:tagLst xmlns:a="http://schemas.openxmlformats.org/drawingml/2006/main" xmlns:r="http://schemas.openxmlformats.org/officeDocument/2006/relationships" xmlns:p="http://schemas.openxmlformats.org/presentationml/2006/main">
  <p:tag name="THINKCELLSHAPEDONOTDELETE" val="t.mGF3MCFBkupQxmEEHSBcA"/>
</p:tagLst>
</file>

<file path=ppt/tags/tag436.xml><?xml version="1.0" encoding="utf-8"?>
<p:tagLst xmlns:a="http://schemas.openxmlformats.org/drawingml/2006/main" xmlns:r="http://schemas.openxmlformats.org/officeDocument/2006/relationships" xmlns:p="http://schemas.openxmlformats.org/presentationml/2006/main">
  <p:tag name="THINKCELLSHAPEDONOTDELETE" val="tBetB5qpuUEOi3D_IXzYP2A"/>
</p:tagLst>
</file>

<file path=ppt/tags/tag437.xml><?xml version="1.0" encoding="utf-8"?>
<p:tagLst xmlns:a="http://schemas.openxmlformats.org/drawingml/2006/main" xmlns:r="http://schemas.openxmlformats.org/officeDocument/2006/relationships" xmlns:p="http://schemas.openxmlformats.org/presentationml/2006/main">
  <p:tag name="THINKCELLSHAPEDONOTDELETE" val="tjIlOaySZM0a32aMu89eG6g"/>
</p:tagLst>
</file>

<file path=ppt/tags/tag438.xml><?xml version="1.0" encoding="utf-8"?>
<p:tagLst xmlns:a="http://schemas.openxmlformats.org/drawingml/2006/main" xmlns:r="http://schemas.openxmlformats.org/officeDocument/2006/relationships" xmlns:p="http://schemas.openxmlformats.org/presentationml/2006/main">
  <p:tag name="THINKCELLSHAPEDONOTDELETE" val="tFGoEwTdtkUKjQkfubOlEgA"/>
</p:tagLst>
</file>

<file path=ppt/tags/tag439.xml><?xml version="1.0" encoding="utf-8"?>
<p:tagLst xmlns:a="http://schemas.openxmlformats.org/drawingml/2006/main" xmlns:r="http://schemas.openxmlformats.org/officeDocument/2006/relationships" xmlns:p="http://schemas.openxmlformats.org/presentationml/2006/main">
  <p:tag name="THINKCELLSHAPEDONOTDELETE" val="tPCVAWlEYOkuSmBZQ68pDpA"/>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tJSfHmTzSiUegNUQRCiSsNw"/>
</p:tagLst>
</file>

<file path=ppt/tags/tag440.xml><?xml version="1.0" encoding="utf-8"?>
<p:tagLst xmlns:a="http://schemas.openxmlformats.org/drawingml/2006/main" xmlns:r="http://schemas.openxmlformats.org/officeDocument/2006/relationships" xmlns:p="http://schemas.openxmlformats.org/presentationml/2006/main">
  <p:tag name="THINKCELLSHAPEDONOTDELETE" val="tOWltTkdFJ0.JYYEt3DAJuw"/>
</p:tagLst>
</file>

<file path=ppt/tags/tag441.xml><?xml version="1.0" encoding="utf-8"?>
<p:tagLst xmlns:a="http://schemas.openxmlformats.org/drawingml/2006/main" xmlns:r="http://schemas.openxmlformats.org/officeDocument/2006/relationships" xmlns:p="http://schemas.openxmlformats.org/presentationml/2006/main">
  <p:tag name="THINKCELLSHAPEDONOTDELETE" val="tRaT50ww_tUul.X0ZxBrVeQ"/>
</p:tagLst>
</file>

<file path=ppt/tags/tag442.xml><?xml version="1.0" encoding="utf-8"?>
<p:tagLst xmlns:a="http://schemas.openxmlformats.org/drawingml/2006/main" xmlns:r="http://schemas.openxmlformats.org/officeDocument/2006/relationships" xmlns:p="http://schemas.openxmlformats.org/presentationml/2006/main">
  <p:tag name="THINKCELLSHAPEDONOTDELETE" val="tqE0fGHK6uk607DagvTsaMw"/>
</p:tagLst>
</file>

<file path=ppt/tags/tag443.xml><?xml version="1.0" encoding="utf-8"?>
<p:tagLst xmlns:a="http://schemas.openxmlformats.org/drawingml/2006/main" xmlns:r="http://schemas.openxmlformats.org/officeDocument/2006/relationships" xmlns:p="http://schemas.openxmlformats.org/presentationml/2006/main">
  <p:tag name="THINKCELLSHAPEDONOTDELETE" val="tmDIDH3vrX0OAu.RwWIg6pw"/>
</p:tagLst>
</file>

<file path=ppt/tags/tag444.xml><?xml version="1.0" encoding="utf-8"?>
<p:tagLst xmlns:a="http://schemas.openxmlformats.org/drawingml/2006/main" xmlns:r="http://schemas.openxmlformats.org/officeDocument/2006/relationships" xmlns:p="http://schemas.openxmlformats.org/presentationml/2006/main">
  <p:tag name="THINKCELLSHAPEDONOTDELETE" val="ttua6NQRT4UCYDTqICsJLeA"/>
</p:tagLst>
</file>

<file path=ppt/tags/tag445.xml><?xml version="1.0" encoding="utf-8"?>
<p:tagLst xmlns:a="http://schemas.openxmlformats.org/drawingml/2006/main" xmlns:r="http://schemas.openxmlformats.org/officeDocument/2006/relationships" xmlns:p="http://schemas.openxmlformats.org/presentationml/2006/main">
  <p:tag name="THINKCELLSHAPEDONOTDELETE" val="tFMFJDMjCd0GnwU.pnUK1gw"/>
</p:tagLst>
</file>

<file path=ppt/tags/tag4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47.xml><?xml version="1.0" encoding="utf-8"?>
<p:tagLst xmlns:a="http://schemas.openxmlformats.org/drawingml/2006/main" xmlns:r="http://schemas.openxmlformats.org/officeDocument/2006/relationships" xmlns:p="http://schemas.openxmlformats.org/presentationml/2006/main">
  <p:tag name="THINKCELLSHAPEDONOTDELETE" val="tG.8e.eThH0K1PySetmz7uw"/>
</p:tagLst>
</file>

<file path=ppt/tags/tag448.xml><?xml version="1.0" encoding="utf-8"?>
<p:tagLst xmlns:a="http://schemas.openxmlformats.org/drawingml/2006/main" xmlns:r="http://schemas.openxmlformats.org/officeDocument/2006/relationships" xmlns:p="http://schemas.openxmlformats.org/presentationml/2006/main">
  <p:tag name="THINKCELLSHAPEDONOTDELETE" val="tQCTfUL4G.EmieR0nzxSBsg"/>
</p:tagLst>
</file>

<file path=ppt/tags/tag449.xml><?xml version="1.0" encoding="utf-8"?>
<p:tagLst xmlns:a="http://schemas.openxmlformats.org/drawingml/2006/main" xmlns:r="http://schemas.openxmlformats.org/officeDocument/2006/relationships" xmlns:p="http://schemas.openxmlformats.org/presentationml/2006/main">
  <p:tag name="THINKCELLSHAPEDONOTDELETE" val="tpzan4sXVEUGU5nEXc3uz5Q"/>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tlcAmSzEMRECYnEXLZGkPFg"/>
</p:tagLst>
</file>

<file path=ppt/tags/tag450.xml><?xml version="1.0" encoding="utf-8"?>
<p:tagLst xmlns:a="http://schemas.openxmlformats.org/drawingml/2006/main" xmlns:r="http://schemas.openxmlformats.org/officeDocument/2006/relationships" xmlns:p="http://schemas.openxmlformats.org/presentationml/2006/main">
  <p:tag name="THINKCELLSHAPEDONOTDELETE" val="tk.NdWQv5CEyxkL6_4Q2glA"/>
</p:tagLst>
</file>

<file path=ppt/tags/tag451.xml><?xml version="1.0" encoding="utf-8"?>
<p:tagLst xmlns:a="http://schemas.openxmlformats.org/drawingml/2006/main" xmlns:r="http://schemas.openxmlformats.org/officeDocument/2006/relationships" xmlns:p="http://schemas.openxmlformats.org/presentationml/2006/main">
  <p:tag name="THINKCELLSHAPEDONOTDELETE" val="txqNmPqFVdU.N2_WUa9iBLA"/>
</p:tagLst>
</file>

<file path=ppt/tags/tag452.xml><?xml version="1.0" encoding="utf-8"?>
<p:tagLst xmlns:a="http://schemas.openxmlformats.org/drawingml/2006/main" xmlns:r="http://schemas.openxmlformats.org/officeDocument/2006/relationships" xmlns:p="http://schemas.openxmlformats.org/presentationml/2006/main">
  <p:tag name="THINKCELLSHAPEDONOTDELETE" val="tqKwWn96AAEyQu91_kg8GUQ"/>
</p:tagLst>
</file>

<file path=ppt/tags/tag453.xml><?xml version="1.0" encoding="utf-8"?>
<p:tagLst xmlns:a="http://schemas.openxmlformats.org/drawingml/2006/main" xmlns:r="http://schemas.openxmlformats.org/officeDocument/2006/relationships" xmlns:p="http://schemas.openxmlformats.org/presentationml/2006/main">
  <p:tag name="THINKCELLSHAPEDONOTDELETE" val="t8SuIahu660KTmxkUUDCCog"/>
</p:tagLst>
</file>

<file path=ppt/tags/tag454.xml><?xml version="1.0" encoding="utf-8"?>
<p:tagLst xmlns:a="http://schemas.openxmlformats.org/drawingml/2006/main" xmlns:r="http://schemas.openxmlformats.org/officeDocument/2006/relationships" xmlns:p="http://schemas.openxmlformats.org/presentationml/2006/main">
  <p:tag name="THINKCELLSHAPEDONOTDELETE" val="t63xkU8Np0Uaa3LUTwKt9FQ"/>
</p:tagLst>
</file>

<file path=ppt/tags/tag455.xml><?xml version="1.0" encoding="utf-8"?>
<p:tagLst xmlns:a="http://schemas.openxmlformats.org/drawingml/2006/main" xmlns:r="http://schemas.openxmlformats.org/officeDocument/2006/relationships" xmlns:p="http://schemas.openxmlformats.org/presentationml/2006/main">
  <p:tag name="THINKCELLSHAPEDONOTDELETE" val="tI2kZGOSuJkShhFfmbHb_7w"/>
</p:tagLst>
</file>

<file path=ppt/tags/tag456.xml><?xml version="1.0" encoding="utf-8"?>
<p:tagLst xmlns:a="http://schemas.openxmlformats.org/drawingml/2006/main" xmlns:r="http://schemas.openxmlformats.org/officeDocument/2006/relationships" xmlns:p="http://schemas.openxmlformats.org/presentationml/2006/main">
  <p:tag name="THINKCELLSHAPEDONOTDELETE" val="teJBeBwCgUUSdDoGVLggtFw"/>
</p:tagLst>
</file>

<file path=ppt/tags/tag457.xml><?xml version="1.0" encoding="utf-8"?>
<p:tagLst xmlns:a="http://schemas.openxmlformats.org/drawingml/2006/main" xmlns:r="http://schemas.openxmlformats.org/officeDocument/2006/relationships" xmlns:p="http://schemas.openxmlformats.org/presentationml/2006/main">
  <p:tag name="THINKCELLSHAPEDONOTDELETE" val="tG.UrXUO1fEC55Hzz7XRDjg"/>
</p:tagLst>
</file>

<file path=ppt/tags/tag458.xml><?xml version="1.0" encoding="utf-8"?>
<p:tagLst xmlns:a="http://schemas.openxmlformats.org/drawingml/2006/main" xmlns:r="http://schemas.openxmlformats.org/officeDocument/2006/relationships" xmlns:p="http://schemas.openxmlformats.org/presentationml/2006/main">
  <p:tag name="THINKCELLSHAPEDONOTDELETE" val="tUUZsUlltz0y3gYRtWyxbSw"/>
</p:tagLst>
</file>

<file path=ppt/tags/tag459.xml><?xml version="1.0" encoding="utf-8"?>
<p:tagLst xmlns:a="http://schemas.openxmlformats.org/drawingml/2006/main" xmlns:r="http://schemas.openxmlformats.org/officeDocument/2006/relationships" xmlns:p="http://schemas.openxmlformats.org/presentationml/2006/main">
  <p:tag name="THINKCELLSHAPEDONOTDELETE" val="teYMjIJWWvUusFOAE8DmqKA"/>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tKxBOknT9c0yeVZCF7QhOrg"/>
</p:tagLst>
</file>

<file path=ppt/tags/tag460.xml><?xml version="1.0" encoding="utf-8"?>
<p:tagLst xmlns:a="http://schemas.openxmlformats.org/drawingml/2006/main" xmlns:r="http://schemas.openxmlformats.org/officeDocument/2006/relationships" xmlns:p="http://schemas.openxmlformats.org/presentationml/2006/main">
  <p:tag name="THINKCELLSHAPEDONOTDELETE" val="tJDxYWtl5vUeFkxvYu3K02Q"/>
</p:tagLst>
</file>

<file path=ppt/tags/tag461.xml><?xml version="1.0" encoding="utf-8"?>
<p:tagLst xmlns:a="http://schemas.openxmlformats.org/drawingml/2006/main" xmlns:r="http://schemas.openxmlformats.org/officeDocument/2006/relationships" xmlns:p="http://schemas.openxmlformats.org/presentationml/2006/main">
  <p:tag name="THINKCELLSHAPEDONOTDELETE" val="thqxAZfvWbUi5.Q1z8CqfnA"/>
</p:tagLst>
</file>

<file path=ppt/tags/tag462.xml><?xml version="1.0" encoding="utf-8"?>
<p:tagLst xmlns:a="http://schemas.openxmlformats.org/drawingml/2006/main" xmlns:r="http://schemas.openxmlformats.org/officeDocument/2006/relationships" xmlns:p="http://schemas.openxmlformats.org/presentationml/2006/main">
  <p:tag name="THINKCELLSHAPEDONOTDELETE" val="tYYqBrTJXGUyldKvMNOHnvA"/>
</p:tagLst>
</file>

<file path=ppt/tags/tag463.xml><?xml version="1.0" encoding="utf-8"?>
<p:tagLst xmlns:a="http://schemas.openxmlformats.org/drawingml/2006/main" xmlns:r="http://schemas.openxmlformats.org/officeDocument/2006/relationships" xmlns:p="http://schemas.openxmlformats.org/presentationml/2006/main">
  <p:tag name="THINKCELLSHAPEDONOTDELETE" val="tpQDYP6iQH06cfGXikb.Izg"/>
</p:tagLst>
</file>

<file path=ppt/tags/tag464.xml><?xml version="1.0" encoding="utf-8"?>
<p:tagLst xmlns:a="http://schemas.openxmlformats.org/drawingml/2006/main" xmlns:r="http://schemas.openxmlformats.org/officeDocument/2006/relationships" xmlns:p="http://schemas.openxmlformats.org/presentationml/2006/main">
  <p:tag name="THINKCELLSHAPEDONOTDELETE" val="tnM29FpjoAkiAHo_RFqpSHw"/>
</p:tagLst>
</file>

<file path=ppt/tags/tag465.xml><?xml version="1.0" encoding="utf-8"?>
<p:tagLst xmlns:a="http://schemas.openxmlformats.org/drawingml/2006/main" xmlns:r="http://schemas.openxmlformats.org/officeDocument/2006/relationships" xmlns:p="http://schemas.openxmlformats.org/presentationml/2006/main">
  <p:tag name="THINKCELLSHAPEDONOTDELETE" val="tXznx89Y0r0uAAQcyljpEhA"/>
</p:tagLst>
</file>

<file path=ppt/tags/tag466.xml><?xml version="1.0" encoding="utf-8"?>
<p:tagLst xmlns:a="http://schemas.openxmlformats.org/drawingml/2006/main" xmlns:r="http://schemas.openxmlformats.org/officeDocument/2006/relationships" xmlns:p="http://schemas.openxmlformats.org/presentationml/2006/main">
  <p:tag name="THINKCELLSHAPEDONOTDELETE" val="tPy8B4r7SkkyWM.RO.K6bow"/>
</p:tagLst>
</file>

<file path=ppt/tags/tag467.xml><?xml version="1.0" encoding="utf-8"?>
<p:tagLst xmlns:a="http://schemas.openxmlformats.org/drawingml/2006/main" xmlns:r="http://schemas.openxmlformats.org/officeDocument/2006/relationships" xmlns:p="http://schemas.openxmlformats.org/presentationml/2006/main">
  <p:tag name="THINKCELLSHAPEDONOTDELETE" val="tTuPJrqz2lE24X3ciJtUe5w"/>
</p:tagLst>
</file>

<file path=ppt/tags/tag468.xml><?xml version="1.0" encoding="utf-8"?>
<p:tagLst xmlns:a="http://schemas.openxmlformats.org/drawingml/2006/main" xmlns:r="http://schemas.openxmlformats.org/officeDocument/2006/relationships" xmlns:p="http://schemas.openxmlformats.org/presentationml/2006/main">
  <p:tag name="THINKCELLSHAPEDONOTDELETE" val="tdHY6NYPDrkyNkDEdeh9p2g"/>
</p:tagLst>
</file>

<file path=ppt/tags/tag46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tTBOYi8bzzkW3kIRECDTthA"/>
</p:tagLst>
</file>

<file path=ppt/tags/tag470.xml><?xml version="1.0" encoding="utf-8"?>
<p:tagLst xmlns:a="http://schemas.openxmlformats.org/drawingml/2006/main" xmlns:r="http://schemas.openxmlformats.org/officeDocument/2006/relationships" xmlns:p="http://schemas.openxmlformats.org/presentationml/2006/main">
  <p:tag name="THINKCELLSHAPEDONOTDELETE" val="tG.8e.eThH0K1PySetmz7uw"/>
</p:tagLst>
</file>

<file path=ppt/tags/tag471.xml><?xml version="1.0" encoding="utf-8"?>
<p:tagLst xmlns:a="http://schemas.openxmlformats.org/drawingml/2006/main" xmlns:r="http://schemas.openxmlformats.org/officeDocument/2006/relationships" xmlns:p="http://schemas.openxmlformats.org/presentationml/2006/main">
  <p:tag name="THINKCELLSHAPEDONOTDELETE" val="tzDqRaQzWKE.tA42fLbWmBA"/>
</p:tagLst>
</file>

<file path=ppt/tags/tag472.xml><?xml version="1.0" encoding="utf-8"?>
<p:tagLst xmlns:a="http://schemas.openxmlformats.org/drawingml/2006/main" xmlns:r="http://schemas.openxmlformats.org/officeDocument/2006/relationships" xmlns:p="http://schemas.openxmlformats.org/presentationml/2006/main">
  <p:tag name="THINKCELLSHAPEDONOTDELETE" val="tWPRqRrfHmEaZo1i4q3ChtA"/>
</p:tagLst>
</file>

<file path=ppt/tags/tag473.xml><?xml version="1.0" encoding="utf-8"?>
<p:tagLst xmlns:a="http://schemas.openxmlformats.org/drawingml/2006/main" xmlns:r="http://schemas.openxmlformats.org/officeDocument/2006/relationships" xmlns:p="http://schemas.openxmlformats.org/presentationml/2006/main">
  <p:tag name="THINKCELLSHAPEDONOTDELETE" val="t80rLrab6LEascLV8d5b4Qw"/>
</p:tagLst>
</file>

<file path=ppt/tags/tag474.xml><?xml version="1.0" encoding="utf-8"?>
<p:tagLst xmlns:a="http://schemas.openxmlformats.org/drawingml/2006/main" xmlns:r="http://schemas.openxmlformats.org/officeDocument/2006/relationships" xmlns:p="http://schemas.openxmlformats.org/presentationml/2006/main">
  <p:tag name="THINKCELLSHAPEDONOTDELETE" val="tfsGa7_oCL0KMqH4M19iQ7Q"/>
</p:tagLst>
</file>

<file path=ppt/tags/tag475.xml><?xml version="1.0" encoding="utf-8"?>
<p:tagLst xmlns:a="http://schemas.openxmlformats.org/drawingml/2006/main" xmlns:r="http://schemas.openxmlformats.org/officeDocument/2006/relationships" xmlns:p="http://schemas.openxmlformats.org/presentationml/2006/main">
  <p:tag name="THINKCELLSHAPEDONOTDELETE" val="tgBE6fiiGG0ekl8jVe7y2.g"/>
</p:tagLst>
</file>

<file path=ppt/tags/tag476.xml><?xml version="1.0" encoding="utf-8"?>
<p:tagLst xmlns:a="http://schemas.openxmlformats.org/drawingml/2006/main" xmlns:r="http://schemas.openxmlformats.org/officeDocument/2006/relationships" xmlns:p="http://schemas.openxmlformats.org/presentationml/2006/main">
  <p:tag name="THINKCELLSHAPEDONOTDELETE" val="tksO7Ijfv3ESvFAJHKc8KOA"/>
</p:tagLst>
</file>

<file path=ppt/tags/tag477.xml><?xml version="1.0" encoding="utf-8"?>
<p:tagLst xmlns:a="http://schemas.openxmlformats.org/drawingml/2006/main" xmlns:r="http://schemas.openxmlformats.org/officeDocument/2006/relationships" xmlns:p="http://schemas.openxmlformats.org/presentationml/2006/main">
  <p:tag name="THINKCELLSHAPEDONOTDELETE" val="tccbi05voCUqAPRunpYQvbw"/>
</p:tagLst>
</file>

<file path=ppt/tags/tag478.xml><?xml version="1.0" encoding="utf-8"?>
<p:tagLst xmlns:a="http://schemas.openxmlformats.org/drawingml/2006/main" xmlns:r="http://schemas.openxmlformats.org/officeDocument/2006/relationships" xmlns:p="http://schemas.openxmlformats.org/presentationml/2006/main">
  <p:tag name="THINKCELLSHAPEDONOTDELETE" val="tLE53I7.nlkCpI_LTBV7LWQ"/>
</p:tagLst>
</file>

<file path=ppt/tags/tag479.xml><?xml version="1.0" encoding="utf-8"?>
<p:tagLst xmlns:a="http://schemas.openxmlformats.org/drawingml/2006/main" xmlns:r="http://schemas.openxmlformats.org/officeDocument/2006/relationships" xmlns:p="http://schemas.openxmlformats.org/presentationml/2006/main">
  <p:tag name="THINKCELLSHAPEDONOTDELETE" val="tcSW5_wW5g0OxOQMARnJBbA"/>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tDCW787qROE2gNWdhYlFwNQ"/>
</p:tagLst>
</file>

<file path=ppt/tags/tag480.xml><?xml version="1.0" encoding="utf-8"?>
<p:tagLst xmlns:a="http://schemas.openxmlformats.org/drawingml/2006/main" xmlns:r="http://schemas.openxmlformats.org/officeDocument/2006/relationships" xmlns:p="http://schemas.openxmlformats.org/presentationml/2006/main">
  <p:tag name="THINKCELLSHAPEDONOTDELETE" val="tMTmHRMmaLkOOeGOsPn4Tqg"/>
</p:tagLst>
</file>

<file path=ppt/tags/tag48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82.xml><?xml version="1.0" encoding="utf-8"?>
<p:tagLst xmlns:a="http://schemas.openxmlformats.org/drawingml/2006/main" xmlns:r="http://schemas.openxmlformats.org/officeDocument/2006/relationships" xmlns:p="http://schemas.openxmlformats.org/presentationml/2006/main">
  <p:tag name="THINKCELLSHAPEDONOTDELETE" val="tky755TnJf0Wm.uieHNhG1g"/>
</p:tagLst>
</file>

<file path=ppt/tags/tag483.xml><?xml version="1.0" encoding="utf-8"?>
<p:tagLst xmlns:a="http://schemas.openxmlformats.org/drawingml/2006/main" xmlns:r="http://schemas.openxmlformats.org/officeDocument/2006/relationships" xmlns:p="http://schemas.openxmlformats.org/presentationml/2006/main">
  <p:tag name="THINKCELLSHAPEDONOTDELETE" val="t9h1jx5sNMka8_V7bo955DA"/>
</p:tagLst>
</file>

<file path=ppt/tags/tag484.xml><?xml version="1.0" encoding="utf-8"?>
<p:tagLst xmlns:a="http://schemas.openxmlformats.org/drawingml/2006/main" xmlns:r="http://schemas.openxmlformats.org/officeDocument/2006/relationships" xmlns:p="http://schemas.openxmlformats.org/presentationml/2006/main">
  <p:tag name="THINKCELLSHAPEDONOTDELETE" val="tskcp4lmYF0icFiyRq_fGKw"/>
</p:tagLst>
</file>

<file path=ppt/tags/tag485.xml><?xml version="1.0" encoding="utf-8"?>
<p:tagLst xmlns:a="http://schemas.openxmlformats.org/drawingml/2006/main" xmlns:r="http://schemas.openxmlformats.org/officeDocument/2006/relationships" xmlns:p="http://schemas.openxmlformats.org/presentationml/2006/main">
  <p:tag name="THINKCELLSHAPEDONOTDELETE" val="t7W1B7.h.gkaiBRKpZC0u8A"/>
</p:tagLst>
</file>

<file path=ppt/tags/tag486.xml><?xml version="1.0" encoding="utf-8"?>
<p:tagLst xmlns:a="http://schemas.openxmlformats.org/drawingml/2006/main" xmlns:r="http://schemas.openxmlformats.org/officeDocument/2006/relationships" xmlns:p="http://schemas.openxmlformats.org/presentationml/2006/main">
  <p:tag name="THINKCELLSHAPEDONOTDELETE" val="tuOkPEa4ALU2Q99YHsg.LGA"/>
</p:tagLst>
</file>

<file path=ppt/tags/tag487.xml><?xml version="1.0" encoding="utf-8"?>
<p:tagLst xmlns:a="http://schemas.openxmlformats.org/drawingml/2006/main" xmlns:r="http://schemas.openxmlformats.org/officeDocument/2006/relationships" xmlns:p="http://schemas.openxmlformats.org/presentationml/2006/main">
  <p:tag name="THINKCELLSHAPEDONOTDELETE" val="tmC7Wam5LLU6FbLzg66zXJA"/>
</p:tagLst>
</file>

<file path=ppt/tags/tag488.xml><?xml version="1.0" encoding="utf-8"?>
<p:tagLst xmlns:a="http://schemas.openxmlformats.org/drawingml/2006/main" xmlns:r="http://schemas.openxmlformats.org/officeDocument/2006/relationships" xmlns:p="http://schemas.openxmlformats.org/presentationml/2006/main">
  <p:tag name="THINKCELLSHAPEDONOTDELETE" val="tuiGhM0nVP0yXHsYmiSkBPA"/>
</p:tagLst>
</file>

<file path=ppt/tags/tag489.xml><?xml version="1.0" encoding="utf-8"?>
<p:tagLst xmlns:a="http://schemas.openxmlformats.org/drawingml/2006/main" xmlns:r="http://schemas.openxmlformats.org/officeDocument/2006/relationships" xmlns:p="http://schemas.openxmlformats.org/presentationml/2006/main">
  <p:tag name="THINKCELLSHAPEDONOTDELETE" val="t5adlmtwzK0ymnP_rVa..Jg"/>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tq6LnePFzJUC9kqWCcUzr5w"/>
</p:tagLst>
</file>

<file path=ppt/tags/tag490.xml><?xml version="1.0" encoding="utf-8"?>
<p:tagLst xmlns:a="http://schemas.openxmlformats.org/drawingml/2006/main" xmlns:r="http://schemas.openxmlformats.org/officeDocument/2006/relationships" xmlns:p="http://schemas.openxmlformats.org/presentationml/2006/main">
  <p:tag name="THINKCELLSHAPEDONOTDELETE" val="t6x8sx.zBfEOga0O..cRdeg"/>
</p:tagLst>
</file>

<file path=ppt/tags/tag491.xml><?xml version="1.0" encoding="utf-8"?>
<p:tagLst xmlns:a="http://schemas.openxmlformats.org/drawingml/2006/main" xmlns:r="http://schemas.openxmlformats.org/officeDocument/2006/relationships" xmlns:p="http://schemas.openxmlformats.org/presentationml/2006/main">
  <p:tag name="THINKCELLSHAPEDONOTDELETE" val="tBHeeohbBf0Cypo7itGrKEQ"/>
</p:tagLst>
</file>

<file path=ppt/tags/tag49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93.xml><?xml version="1.0" encoding="utf-8"?>
<p:tagLst xmlns:a="http://schemas.openxmlformats.org/drawingml/2006/main" xmlns:r="http://schemas.openxmlformats.org/officeDocument/2006/relationships" xmlns:p="http://schemas.openxmlformats.org/presentationml/2006/main">
  <p:tag name="THINKCELLSHAPEDONOTDELETE" val="tky755TnJf0Wm.uieHNhG1g"/>
</p:tagLst>
</file>

<file path=ppt/tags/tag494.xml><?xml version="1.0" encoding="utf-8"?>
<p:tagLst xmlns:a="http://schemas.openxmlformats.org/drawingml/2006/main" xmlns:r="http://schemas.openxmlformats.org/officeDocument/2006/relationships" xmlns:p="http://schemas.openxmlformats.org/presentationml/2006/main">
  <p:tag name="THINKCELLSHAPEDONOTDELETE" val="t2gw6PpjuGEmv8o2.EQtNXQ"/>
</p:tagLst>
</file>

<file path=ppt/tags/tag495.xml><?xml version="1.0" encoding="utf-8"?>
<p:tagLst xmlns:a="http://schemas.openxmlformats.org/drawingml/2006/main" xmlns:r="http://schemas.openxmlformats.org/officeDocument/2006/relationships" xmlns:p="http://schemas.openxmlformats.org/presentationml/2006/main">
  <p:tag name="THINKCELLSHAPEDONOTDELETE" val="tI0zr65bnMEyZwXnZ3wrGPw"/>
</p:tagLst>
</file>

<file path=ppt/tags/tag496.xml><?xml version="1.0" encoding="utf-8"?>
<p:tagLst xmlns:a="http://schemas.openxmlformats.org/drawingml/2006/main" xmlns:r="http://schemas.openxmlformats.org/officeDocument/2006/relationships" xmlns:p="http://schemas.openxmlformats.org/presentationml/2006/main">
  <p:tag name="THINKCELLSHAPEDONOTDELETE" val="tZZk1aMYiEEC_trQ39Gq29Q"/>
</p:tagLst>
</file>

<file path=ppt/tags/tag497.xml><?xml version="1.0" encoding="utf-8"?>
<p:tagLst xmlns:a="http://schemas.openxmlformats.org/drawingml/2006/main" xmlns:r="http://schemas.openxmlformats.org/officeDocument/2006/relationships" xmlns:p="http://schemas.openxmlformats.org/presentationml/2006/main">
  <p:tag name="THINKCELLSHAPEDONOTDELETE" val="tisWPUmssYUq3eUbRQ_fsEg"/>
</p:tagLst>
</file>

<file path=ppt/tags/tag498.xml><?xml version="1.0" encoding="utf-8"?>
<p:tagLst xmlns:a="http://schemas.openxmlformats.org/drawingml/2006/main" xmlns:r="http://schemas.openxmlformats.org/officeDocument/2006/relationships" xmlns:p="http://schemas.openxmlformats.org/presentationml/2006/main">
  <p:tag name="THINKCELLSHAPEDONOTDELETE" val="t_BDgYC08Xkuxhgeadb15aw"/>
</p:tagLst>
</file>

<file path=ppt/tags/tag499.xml><?xml version="1.0" encoding="utf-8"?>
<p:tagLst xmlns:a="http://schemas.openxmlformats.org/drawingml/2006/main" xmlns:r="http://schemas.openxmlformats.org/officeDocument/2006/relationships" xmlns:p="http://schemas.openxmlformats.org/presentationml/2006/main">
  <p:tag name="THINKCELLSHAPEDONOTDELETE" val="t8wDR_m7y60mWkRY9K9.xAA"/>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t3nhjZHGBFU.QLt.bcMPTjA"/>
</p:tagLst>
</file>

<file path=ppt/tags/tag500.xml><?xml version="1.0" encoding="utf-8"?>
<p:tagLst xmlns:a="http://schemas.openxmlformats.org/drawingml/2006/main" xmlns:r="http://schemas.openxmlformats.org/officeDocument/2006/relationships" xmlns:p="http://schemas.openxmlformats.org/presentationml/2006/main">
  <p:tag name="THINKCELLSHAPEDONOTDELETE" val="tXqNI7jZRRk6_wls3XdRdbg"/>
</p:tagLst>
</file>

<file path=ppt/tags/tag501.xml><?xml version="1.0" encoding="utf-8"?>
<p:tagLst xmlns:a="http://schemas.openxmlformats.org/drawingml/2006/main" xmlns:r="http://schemas.openxmlformats.org/officeDocument/2006/relationships" xmlns:p="http://schemas.openxmlformats.org/presentationml/2006/main">
  <p:tag name="THINKCELLSHAPEDONOTDELETE" val="tQ7nmd96D9Eyvn.Zcv94IeQ"/>
</p:tagLst>
</file>

<file path=ppt/tags/tag502.xml><?xml version="1.0" encoding="utf-8"?>
<p:tagLst xmlns:a="http://schemas.openxmlformats.org/drawingml/2006/main" xmlns:r="http://schemas.openxmlformats.org/officeDocument/2006/relationships" xmlns:p="http://schemas.openxmlformats.org/presentationml/2006/main">
  <p:tag name="THINKCELLSHAPEDONOTDELETE" val="tvwryYm9PCkOGQw4e5xYWOw"/>
</p:tagLst>
</file>

<file path=ppt/tags/tag503.xml><?xml version="1.0" encoding="utf-8"?>
<p:tagLst xmlns:a="http://schemas.openxmlformats.org/drawingml/2006/main" xmlns:r="http://schemas.openxmlformats.org/officeDocument/2006/relationships" xmlns:p="http://schemas.openxmlformats.org/presentationml/2006/main">
  <p:tag name="THINKCELLSHAPEDONOTDELETE" val="t7YOH9Bv7a02G.DLNEaXVdA"/>
</p:tagLst>
</file>

<file path=ppt/tags/tag504.xml><?xml version="1.0" encoding="utf-8"?>
<p:tagLst xmlns:a="http://schemas.openxmlformats.org/drawingml/2006/main" xmlns:r="http://schemas.openxmlformats.org/officeDocument/2006/relationships" xmlns:p="http://schemas.openxmlformats.org/presentationml/2006/main">
  <p:tag name="THINKCELLSHAPEDONOTDELETE" val="t5GiqGbmubEKa0glFQ3bjhg"/>
</p:tagLst>
</file>

<file path=ppt/tags/tag505.xml><?xml version="1.0" encoding="utf-8"?>
<p:tagLst xmlns:a="http://schemas.openxmlformats.org/drawingml/2006/main" xmlns:r="http://schemas.openxmlformats.org/officeDocument/2006/relationships" xmlns:p="http://schemas.openxmlformats.org/presentationml/2006/main">
  <p:tag name="THINKCELLSHAPEDONOTDELETE" val="tHmIWTcoAZ0.3nsKo6UgYWw"/>
</p:tagLst>
</file>

<file path=ppt/tags/tag506.xml><?xml version="1.0" encoding="utf-8"?>
<p:tagLst xmlns:a="http://schemas.openxmlformats.org/drawingml/2006/main" xmlns:r="http://schemas.openxmlformats.org/officeDocument/2006/relationships" xmlns:p="http://schemas.openxmlformats.org/presentationml/2006/main">
  <p:tag name="THINKCELLSHAPEDONOTDELETE" val="tlhIIugJBUEijUdgd676Ofw"/>
</p:tagLst>
</file>

<file path=ppt/tags/tag507.xml><?xml version="1.0" encoding="utf-8"?>
<p:tagLst xmlns:a="http://schemas.openxmlformats.org/drawingml/2006/main" xmlns:r="http://schemas.openxmlformats.org/officeDocument/2006/relationships" xmlns:p="http://schemas.openxmlformats.org/presentationml/2006/main">
  <p:tag name="THINKCELLSHAPEDONOTDELETE" val="tyEWhw8l2hkODxYDIy4uTow"/>
</p:tagLst>
</file>

<file path=ppt/tags/tag508.xml><?xml version="1.0" encoding="utf-8"?>
<p:tagLst xmlns:a="http://schemas.openxmlformats.org/drawingml/2006/main" xmlns:r="http://schemas.openxmlformats.org/officeDocument/2006/relationships" xmlns:p="http://schemas.openxmlformats.org/presentationml/2006/main">
  <p:tag name="THINKCELLSHAPEDONOTDELETE" val="tL2fwvldqIEC7titMxUrn5A"/>
</p:tagLst>
</file>

<file path=ppt/tags/tag50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tTOJDR.1PDEWno7TLr6u6hw"/>
</p:tagLst>
</file>

<file path=ppt/tags/tag510.xml><?xml version="1.0" encoding="utf-8"?>
<p:tagLst xmlns:a="http://schemas.openxmlformats.org/drawingml/2006/main" xmlns:r="http://schemas.openxmlformats.org/officeDocument/2006/relationships" xmlns:p="http://schemas.openxmlformats.org/presentationml/2006/main">
  <p:tag name="THINKCELLSHAPEDONOTDELETE" val="tV2G7sNF480q1MyB5_lwyNQ"/>
</p:tagLst>
</file>

<file path=ppt/tags/tag511.xml><?xml version="1.0" encoding="utf-8"?>
<p:tagLst xmlns:a="http://schemas.openxmlformats.org/drawingml/2006/main" xmlns:r="http://schemas.openxmlformats.org/officeDocument/2006/relationships" xmlns:p="http://schemas.openxmlformats.org/presentationml/2006/main">
  <p:tag name="THINKCELLSHAPEDONOTDELETE" val="t5CxVx_.umk.i0IatXWhMQw"/>
</p:tagLst>
</file>

<file path=ppt/tags/tag512.xml><?xml version="1.0" encoding="utf-8"?>
<p:tagLst xmlns:a="http://schemas.openxmlformats.org/drawingml/2006/main" xmlns:r="http://schemas.openxmlformats.org/officeDocument/2006/relationships" xmlns:p="http://schemas.openxmlformats.org/presentationml/2006/main">
  <p:tag name="THINKCELLSHAPEDONOTDELETE" val="t8rf7l8baQU2uybvx.x2hLQ"/>
</p:tagLst>
</file>

<file path=ppt/tags/tag513.xml><?xml version="1.0" encoding="utf-8"?>
<p:tagLst xmlns:a="http://schemas.openxmlformats.org/drawingml/2006/main" xmlns:r="http://schemas.openxmlformats.org/officeDocument/2006/relationships" xmlns:p="http://schemas.openxmlformats.org/presentationml/2006/main">
  <p:tag name="THINKCELLSHAPEDONOTDELETE" val="tNDIm0gK9DEy0pLcgrcJb3Q"/>
</p:tagLst>
</file>

<file path=ppt/tags/tag514.xml><?xml version="1.0" encoding="utf-8"?>
<p:tagLst xmlns:a="http://schemas.openxmlformats.org/drawingml/2006/main" xmlns:r="http://schemas.openxmlformats.org/officeDocument/2006/relationships" xmlns:p="http://schemas.openxmlformats.org/presentationml/2006/main">
  <p:tag name="THINKCELLSHAPEDONOTDELETE" val="tZi2ZsytvDU6n0HQqSRcSGQ"/>
</p:tagLst>
</file>

<file path=ppt/tags/tag515.xml><?xml version="1.0" encoding="utf-8"?>
<p:tagLst xmlns:a="http://schemas.openxmlformats.org/drawingml/2006/main" xmlns:r="http://schemas.openxmlformats.org/officeDocument/2006/relationships" xmlns:p="http://schemas.openxmlformats.org/presentationml/2006/main">
  <p:tag name="THINKCELLSHAPEDONOTDELETE" val="tB951teYuAUulfdKIOEm8Dw"/>
</p:tagLst>
</file>

<file path=ppt/tags/tag516.xml><?xml version="1.0" encoding="utf-8"?>
<p:tagLst xmlns:a="http://schemas.openxmlformats.org/drawingml/2006/main" xmlns:r="http://schemas.openxmlformats.org/officeDocument/2006/relationships" xmlns:p="http://schemas.openxmlformats.org/presentationml/2006/main">
  <p:tag name="THINKCELLSHAPEDONOTDELETE" val="tklb.r9sw7UaTeP0IOuiFPQ"/>
</p:tagLst>
</file>

<file path=ppt/tags/tag517.xml><?xml version="1.0" encoding="utf-8"?>
<p:tagLst xmlns:a="http://schemas.openxmlformats.org/drawingml/2006/main" xmlns:r="http://schemas.openxmlformats.org/officeDocument/2006/relationships" xmlns:p="http://schemas.openxmlformats.org/presentationml/2006/main">
  <p:tag name="THINKCELLSHAPEDONOTDELETE" val="tfoOW5cGvikm835cFHzEO3w"/>
</p:tagLst>
</file>

<file path=ppt/tags/tag518.xml><?xml version="1.0" encoding="utf-8"?>
<p:tagLst xmlns:a="http://schemas.openxmlformats.org/drawingml/2006/main" xmlns:r="http://schemas.openxmlformats.org/officeDocument/2006/relationships" xmlns:p="http://schemas.openxmlformats.org/presentationml/2006/main">
  <p:tag name="THINKCELLSHAPEDONOTDELETE" val="t6RP85p0qqketX5NKv8l9dA"/>
</p:tagLst>
</file>

<file path=ppt/tags/tag519.xml><?xml version="1.0" encoding="utf-8"?>
<p:tagLst xmlns:a="http://schemas.openxmlformats.org/drawingml/2006/main" xmlns:r="http://schemas.openxmlformats.org/officeDocument/2006/relationships" xmlns:p="http://schemas.openxmlformats.org/presentationml/2006/main">
  <p:tag name="THINKCELLSHAPEDONOTDELETE" val="takQEAF2Et0eniHZFWKHHuw"/>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tXB6UHYhRwkyejoynQ919uw"/>
</p:tagLst>
</file>

<file path=ppt/tags/tag5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21.xml><?xml version="1.0" encoding="utf-8"?>
<p:tagLst xmlns:a="http://schemas.openxmlformats.org/drawingml/2006/main" xmlns:r="http://schemas.openxmlformats.org/officeDocument/2006/relationships" xmlns:p="http://schemas.openxmlformats.org/presentationml/2006/main">
  <p:tag name="THINKCELLSHAPEDONOTDELETE" val="tG.8e.eThH0K1PySetmz7uw"/>
</p:tagLst>
</file>

<file path=ppt/tags/tag522.xml><?xml version="1.0" encoding="utf-8"?>
<p:tagLst xmlns:a="http://schemas.openxmlformats.org/drawingml/2006/main" xmlns:r="http://schemas.openxmlformats.org/officeDocument/2006/relationships" xmlns:p="http://schemas.openxmlformats.org/presentationml/2006/main">
  <p:tag name="THINKCELLSHAPEDONOTDELETE" val="tPvSBx.VATUme2YIfkGg8kw"/>
</p:tagLst>
</file>

<file path=ppt/tags/tag523.xml><?xml version="1.0" encoding="utf-8"?>
<p:tagLst xmlns:a="http://schemas.openxmlformats.org/drawingml/2006/main" xmlns:r="http://schemas.openxmlformats.org/officeDocument/2006/relationships" xmlns:p="http://schemas.openxmlformats.org/presentationml/2006/main">
  <p:tag name="THINKCELLSHAPEDONOTDELETE" val="tFNQnBdC7DUqP2U4MXRsmzQ"/>
</p:tagLst>
</file>

<file path=ppt/tags/tag524.xml><?xml version="1.0" encoding="utf-8"?>
<p:tagLst xmlns:a="http://schemas.openxmlformats.org/drawingml/2006/main" xmlns:r="http://schemas.openxmlformats.org/officeDocument/2006/relationships" xmlns:p="http://schemas.openxmlformats.org/presentationml/2006/main">
  <p:tag name="THINKCELLSHAPEDONOTDELETE" val="tTRZr7kVc9E2Ok1YKBvsCrw"/>
</p:tagLst>
</file>

<file path=ppt/tags/tag525.xml><?xml version="1.0" encoding="utf-8"?>
<p:tagLst xmlns:a="http://schemas.openxmlformats.org/drawingml/2006/main" xmlns:r="http://schemas.openxmlformats.org/officeDocument/2006/relationships" xmlns:p="http://schemas.openxmlformats.org/presentationml/2006/main">
  <p:tag name="THINKCELLSHAPEDONOTDELETE" val="t5DckETIUzUqTbpOsg1Z2xA"/>
</p:tagLst>
</file>

<file path=ppt/tags/tag526.xml><?xml version="1.0" encoding="utf-8"?>
<p:tagLst xmlns:a="http://schemas.openxmlformats.org/drawingml/2006/main" xmlns:r="http://schemas.openxmlformats.org/officeDocument/2006/relationships" xmlns:p="http://schemas.openxmlformats.org/presentationml/2006/main">
  <p:tag name="THINKCELLSHAPEDONOTDELETE" val="tDxNnN9Fze0..Kf7YPwzOrw"/>
</p:tagLst>
</file>

<file path=ppt/tags/tag527.xml><?xml version="1.0" encoding="utf-8"?>
<p:tagLst xmlns:a="http://schemas.openxmlformats.org/drawingml/2006/main" xmlns:r="http://schemas.openxmlformats.org/officeDocument/2006/relationships" xmlns:p="http://schemas.openxmlformats.org/presentationml/2006/main">
  <p:tag name="THINKCELLSHAPEDONOTDELETE" val="t5U.jhpZoq0qgURwL8qpGwg"/>
</p:tagLst>
</file>

<file path=ppt/tags/tag528.xml><?xml version="1.0" encoding="utf-8"?>
<p:tagLst xmlns:a="http://schemas.openxmlformats.org/drawingml/2006/main" xmlns:r="http://schemas.openxmlformats.org/officeDocument/2006/relationships" xmlns:p="http://schemas.openxmlformats.org/presentationml/2006/main">
  <p:tag name="THINKCELLSHAPEDONOTDELETE" val="tbqbs_q.HmEOWNYQIuFDmdA"/>
</p:tagLst>
</file>

<file path=ppt/tags/tag5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tegHd33O4AUGh5SXn1QOVnA"/>
</p:tagLst>
</file>

<file path=ppt/tags/tag530.xml><?xml version="1.0" encoding="utf-8"?>
<p:tagLst xmlns:a="http://schemas.openxmlformats.org/drawingml/2006/main" xmlns:r="http://schemas.openxmlformats.org/officeDocument/2006/relationships" xmlns:p="http://schemas.openxmlformats.org/presentationml/2006/main">
  <p:tag name="THINKCELLSHAPEDONOTDELETE" val="tG.8e.eThH0K1PySetmz7uw"/>
</p:tagLst>
</file>

<file path=ppt/tags/tag531.xml><?xml version="1.0" encoding="utf-8"?>
<p:tagLst xmlns:a="http://schemas.openxmlformats.org/drawingml/2006/main" xmlns:r="http://schemas.openxmlformats.org/officeDocument/2006/relationships" xmlns:p="http://schemas.openxmlformats.org/presentationml/2006/main">
  <p:tag name="THINKCELLSHAPEDONOTDELETE" val="tPvSBx.VATUme2YIfkGg8kw"/>
</p:tagLst>
</file>

<file path=ppt/tags/tag532.xml><?xml version="1.0" encoding="utf-8"?>
<p:tagLst xmlns:a="http://schemas.openxmlformats.org/drawingml/2006/main" xmlns:r="http://schemas.openxmlformats.org/officeDocument/2006/relationships" xmlns:p="http://schemas.openxmlformats.org/presentationml/2006/main">
  <p:tag name="THINKCELLSHAPEDONOTDELETE" val="tfnGNaDCJQUKES2LCwBQ3WQ"/>
</p:tagLst>
</file>

<file path=ppt/tags/tag533.xml><?xml version="1.0" encoding="utf-8"?>
<p:tagLst xmlns:a="http://schemas.openxmlformats.org/drawingml/2006/main" xmlns:r="http://schemas.openxmlformats.org/officeDocument/2006/relationships" xmlns:p="http://schemas.openxmlformats.org/presentationml/2006/main">
  <p:tag name="THINKCELLSHAPEDONOTDELETE" val="tt327qoEAJE6JiZEu6a39bg"/>
</p:tagLst>
</file>

<file path=ppt/tags/tag534.xml><?xml version="1.0" encoding="utf-8"?>
<p:tagLst xmlns:a="http://schemas.openxmlformats.org/drawingml/2006/main" xmlns:r="http://schemas.openxmlformats.org/officeDocument/2006/relationships" xmlns:p="http://schemas.openxmlformats.org/presentationml/2006/main">
  <p:tag name="THINKCELLSHAPEDONOTDELETE" val="tyni.racbqUy0blrwogTphw"/>
</p:tagLst>
</file>

<file path=ppt/tags/tag535.xml><?xml version="1.0" encoding="utf-8"?>
<p:tagLst xmlns:a="http://schemas.openxmlformats.org/drawingml/2006/main" xmlns:r="http://schemas.openxmlformats.org/officeDocument/2006/relationships" xmlns:p="http://schemas.openxmlformats.org/presentationml/2006/main">
  <p:tag name="THINKCELLSHAPEDONOTDELETE" val="tmk6DqCyw8keaBEiVp8dohQ"/>
</p:tagLst>
</file>

<file path=ppt/tags/tag536.xml><?xml version="1.0" encoding="utf-8"?>
<p:tagLst xmlns:a="http://schemas.openxmlformats.org/drawingml/2006/main" xmlns:r="http://schemas.openxmlformats.org/officeDocument/2006/relationships" xmlns:p="http://schemas.openxmlformats.org/presentationml/2006/main">
  <p:tag name="THINKCELLSHAPEDONOTDELETE" val="tUALWzgD0P0eQNiqvf8Z.Mg"/>
</p:tagLst>
</file>

<file path=ppt/tags/tag537.xml><?xml version="1.0" encoding="utf-8"?>
<p:tagLst xmlns:a="http://schemas.openxmlformats.org/drawingml/2006/main" xmlns:r="http://schemas.openxmlformats.org/officeDocument/2006/relationships" xmlns:p="http://schemas.openxmlformats.org/presentationml/2006/main">
  <p:tag name="THINKCELLSHAPEDONOTDELETE" val="tbqbs_q.HmEOWNYQIuFDmdA"/>
</p:tagLst>
</file>

<file path=ppt/tags/tag538.xml><?xml version="1.0" encoding="utf-8"?>
<p:tagLst xmlns:a="http://schemas.openxmlformats.org/drawingml/2006/main" xmlns:r="http://schemas.openxmlformats.org/officeDocument/2006/relationships" xmlns:p="http://schemas.openxmlformats.org/presentationml/2006/main">
  <p:tag name="THINKCELLSHAPEDONOTDELETE" val="tTRZr7kVc9E2Ok1YKBvsCrw"/>
</p:tagLst>
</file>

<file path=ppt/tags/tag539.xml><?xml version="1.0" encoding="utf-8"?>
<p:tagLst xmlns:a="http://schemas.openxmlformats.org/drawingml/2006/main" xmlns:r="http://schemas.openxmlformats.org/officeDocument/2006/relationships" xmlns:p="http://schemas.openxmlformats.org/presentationml/2006/main">
  <p:tag name="THINKCELLSHAPEDONOTDELETE" val="t5DckETIUzUqTbpOsg1Z2xA"/>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40.xml><?xml version="1.0" encoding="utf-8"?>
<p:tagLst xmlns:a="http://schemas.openxmlformats.org/drawingml/2006/main" xmlns:r="http://schemas.openxmlformats.org/officeDocument/2006/relationships" xmlns:p="http://schemas.openxmlformats.org/presentationml/2006/main">
  <p:tag name="THINKCELLSHAPEDONOTDELETE" val="tFNQnBdC7DUqP2U4MXRsmzQ"/>
</p:tagLst>
</file>

<file path=ppt/tags/tag541.xml><?xml version="1.0" encoding="utf-8"?>
<p:tagLst xmlns:a="http://schemas.openxmlformats.org/drawingml/2006/main" xmlns:r="http://schemas.openxmlformats.org/officeDocument/2006/relationships" xmlns:p="http://schemas.openxmlformats.org/presentationml/2006/main">
  <p:tag name="THINKCELLSHAPEDONOTDELETE" val="tDxNnN9Fze0..Kf7YPwzOrw"/>
</p:tagLst>
</file>

<file path=ppt/tags/tag542.xml><?xml version="1.0" encoding="utf-8"?>
<p:tagLst xmlns:a="http://schemas.openxmlformats.org/drawingml/2006/main" xmlns:r="http://schemas.openxmlformats.org/officeDocument/2006/relationships" xmlns:p="http://schemas.openxmlformats.org/presentationml/2006/main">
  <p:tag name="THINKCELLSHAPEDONOTDELETE" val="t5U.jhpZoq0qgURwL8qpGwg"/>
</p:tagLst>
</file>

<file path=ppt/tags/tag543.xml><?xml version="1.0" encoding="utf-8"?>
<p:tagLst xmlns:a="http://schemas.openxmlformats.org/drawingml/2006/main" xmlns:r="http://schemas.openxmlformats.org/officeDocument/2006/relationships" xmlns:p="http://schemas.openxmlformats.org/presentationml/2006/main">
  <p:tag name="THINKCELLSHAPEDONOTDELETE" val="t7qJdNtR0Fkas7daPCo0edw"/>
</p:tagLst>
</file>

<file path=ppt/tags/tag544.xml><?xml version="1.0" encoding="utf-8"?>
<p:tagLst xmlns:a="http://schemas.openxmlformats.org/drawingml/2006/main" xmlns:r="http://schemas.openxmlformats.org/officeDocument/2006/relationships" xmlns:p="http://schemas.openxmlformats.org/presentationml/2006/main">
  <p:tag name="THINKCELLSHAPEDONOTDELETE" val="tIx83rLbsLU.QoSF7kJQk5Q"/>
</p:tagLst>
</file>

<file path=ppt/tags/tag5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46.xml><?xml version="1.0" encoding="utf-8"?>
<p:tagLst xmlns:a="http://schemas.openxmlformats.org/drawingml/2006/main" xmlns:r="http://schemas.openxmlformats.org/officeDocument/2006/relationships" xmlns:p="http://schemas.openxmlformats.org/presentationml/2006/main">
  <p:tag name="THINKCELLSHAPEDONOTDELETE" val="tIlejToaf9EK92qUsQ55N4Q"/>
</p:tagLst>
</file>

<file path=ppt/tags/tag547.xml><?xml version="1.0" encoding="utf-8"?>
<p:tagLst xmlns:a="http://schemas.openxmlformats.org/drawingml/2006/main" xmlns:r="http://schemas.openxmlformats.org/officeDocument/2006/relationships" xmlns:p="http://schemas.openxmlformats.org/presentationml/2006/main">
  <p:tag name="THINKCELLSHAPEDONOTDELETE" val="tKDGz9wWyHEejYPo0p2bEjA"/>
</p:tagLst>
</file>

<file path=ppt/tags/tag548.xml><?xml version="1.0" encoding="utf-8"?>
<p:tagLst xmlns:a="http://schemas.openxmlformats.org/drawingml/2006/main" xmlns:r="http://schemas.openxmlformats.org/officeDocument/2006/relationships" xmlns:p="http://schemas.openxmlformats.org/presentationml/2006/main">
  <p:tag name="THINKCELLSHAPEDONOTDELETE" val="tHDbTnutEfEOB81Plmy3y8Q"/>
</p:tagLst>
</file>

<file path=ppt/tags/tag549.xml><?xml version="1.0" encoding="utf-8"?>
<p:tagLst xmlns:a="http://schemas.openxmlformats.org/drawingml/2006/main" xmlns:r="http://schemas.openxmlformats.org/officeDocument/2006/relationships" xmlns:p="http://schemas.openxmlformats.org/presentationml/2006/main">
  <p:tag name="THINKCELLSHAPEDONOTDELETE" val="tazQvU1L2yEe4KBIN6XMCgg"/>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50.xml><?xml version="1.0" encoding="utf-8"?>
<p:tagLst xmlns:a="http://schemas.openxmlformats.org/drawingml/2006/main" xmlns:r="http://schemas.openxmlformats.org/officeDocument/2006/relationships" xmlns:p="http://schemas.openxmlformats.org/presentationml/2006/main">
  <p:tag name="THINKCELLSHAPEDONOTDELETE" val="t3vJxvBnQDkC7cT8ovIMjlA"/>
</p:tagLst>
</file>

<file path=ppt/tags/tag551.xml><?xml version="1.0" encoding="utf-8"?>
<p:tagLst xmlns:a="http://schemas.openxmlformats.org/drawingml/2006/main" xmlns:r="http://schemas.openxmlformats.org/officeDocument/2006/relationships" xmlns:p="http://schemas.openxmlformats.org/presentationml/2006/main">
  <p:tag name="THINKCELLSHAPEDONOTDELETE" val="tC0suVZ9YukKbEq_TYbWr3w"/>
</p:tagLst>
</file>

<file path=ppt/tags/tag552.xml><?xml version="1.0" encoding="utf-8"?>
<p:tagLst xmlns:a="http://schemas.openxmlformats.org/drawingml/2006/main" xmlns:r="http://schemas.openxmlformats.org/officeDocument/2006/relationships" xmlns:p="http://schemas.openxmlformats.org/presentationml/2006/main">
  <p:tag name="THINKCELLSHAPEDONOTDELETE" val="ty_t2_WK5dU2B_z_2acTgXw"/>
</p:tagLst>
</file>

<file path=ppt/tags/tag553.xml><?xml version="1.0" encoding="utf-8"?>
<p:tagLst xmlns:a="http://schemas.openxmlformats.org/drawingml/2006/main" xmlns:r="http://schemas.openxmlformats.org/officeDocument/2006/relationships" xmlns:p="http://schemas.openxmlformats.org/presentationml/2006/main">
  <p:tag name="THINKCELLSHAPEDONOTDELETE" val="tK_ZjpsosT06lzb0Un_Jw.Q"/>
</p:tagLst>
</file>

<file path=ppt/tags/tag554.xml><?xml version="1.0" encoding="utf-8"?>
<p:tagLst xmlns:a="http://schemas.openxmlformats.org/drawingml/2006/main" xmlns:r="http://schemas.openxmlformats.org/officeDocument/2006/relationships" xmlns:p="http://schemas.openxmlformats.org/presentationml/2006/main">
  <p:tag name="THINKCELLSHAPEDONOTDELETE" val="tdIX9jDG6XE28N.RFmfL33Q"/>
</p:tagLst>
</file>

<file path=ppt/tags/tag555.xml><?xml version="1.0" encoding="utf-8"?>
<p:tagLst xmlns:a="http://schemas.openxmlformats.org/drawingml/2006/main" xmlns:r="http://schemas.openxmlformats.org/officeDocument/2006/relationships" xmlns:p="http://schemas.openxmlformats.org/presentationml/2006/main">
  <p:tag name="THINKCELLSHAPEDONOTDELETE" val="tlJS3XqFEcU.onw4qNA0VDQ"/>
</p:tagLst>
</file>

<file path=ppt/tags/tag556.xml><?xml version="1.0" encoding="utf-8"?>
<p:tagLst xmlns:a="http://schemas.openxmlformats.org/drawingml/2006/main" xmlns:r="http://schemas.openxmlformats.org/officeDocument/2006/relationships" xmlns:p="http://schemas.openxmlformats.org/presentationml/2006/main">
  <p:tag name="THINKCELLSHAPEDONOTDELETE" val="tDKrKJmB.DkO5hw8S5PMOyg"/>
</p:tagLst>
</file>

<file path=ppt/tags/tag557.xml><?xml version="1.0" encoding="utf-8"?>
<p:tagLst xmlns:a="http://schemas.openxmlformats.org/drawingml/2006/main" xmlns:r="http://schemas.openxmlformats.org/officeDocument/2006/relationships" xmlns:p="http://schemas.openxmlformats.org/presentationml/2006/main">
  <p:tag name="THINKCELLSHAPEDONOTDELETE" val="tYlSR9mnxNEK7s5cKmtbHOQ"/>
</p:tagLst>
</file>

<file path=ppt/tags/tag558.xml><?xml version="1.0" encoding="utf-8"?>
<p:tagLst xmlns:a="http://schemas.openxmlformats.org/drawingml/2006/main" xmlns:r="http://schemas.openxmlformats.org/officeDocument/2006/relationships" xmlns:p="http://schemas.openxmlformats.org/presentationml/2006/main">
  <p:tag name="THINKCELLSHAPEDONOTDELETE" val="ttDYZadaBKEaKDrTBWjZLeQ"/>
</p:tagLst>
</file>

<file path=ppt/tags/tag559.xml><?xml version="1.0" encoding="utf-8"?>
<p:tagLst xmlns:a="http://schemas.openxmlformats.org/drawingml/2006/main" xmlns:r="http://schemas.openxmlformats.org/officeDocument/2006/relationships" xmlns:p="http://schemas.openxmlformats.org/presentationml/2006/main">
  <p:tag name="THINKCELLSHAPEDONOTDELETE" val="tfXRyctD9WkCwIgS7z9nolQ"/>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tm.9xxhXSKk.k.YD3M2DI0A"/>
</p:tagLst>
</file>

<file path=ppt/tags/tag560.xml><?xml version="1.0" encoding="utf-8"?>
<p:tagLst xmlns:a="http://schemas.openxmlformats.org/drawingml/2006/main" xmlns:r="http://schemas.openxmlformats.org/officeDocument/2006/relationships" xmlns:p="http://schemas.openxmlformats.org/presentationml/2006/main">
  <p:tag name="THINKCELLSHAPEDONOTDELETE" val="tH92DisO31UyYwXmzbg2ETw"/>
</p:tagLst>
</file>

<file path=ppt/tags/tag561.xml><?xml version="1.0" encoding="utf-8"?>
<p:tagLst xmlns:a="http://schemas.openxmlformats.org/drawingml/2006/main" xmlns:r="http://schemas.openxmlformats.org/officeDocument/2006/relationships" xmlns:p="http://schemas.openxmlformats.org/presentationml/2006/main">
  <p:tag name="THINKCELLSHAPEDONOTDELETE" val="tH4hP5VkMtEqkf2fFQ6I82Q"/>
</p:tagLst>
</file>

<file path=ppt/tags/tag562.xml><?xml version="1.0" encoding="utf-8"?>
<p:tagLst xmlns:a="http://schemas.openxmlformats.org/drawingml/2006/main" xmlns:r="http://schemas.openxmlformats.org/officeDocument/2006/relationships" xmlns:p="http://schemas.openxmlformats.org/presentationml/2006/main">
  <p:tag name="THINKCELLSHAPEDONOTDELETE" val="tkwpF_W20wUaE6mOTL._Z8g"/>
</p:tagLst>
</file>

<file path=ppt/tags/tag563.xml><?xml version="1.0" encoding="utf-8"?>
<p:tagLst xmlns:a="http://schemas.openxmlformats.org/drawingml/2006/main" xmlns:r="http://schemas.openxmlformats.org/officeDocument/2006/relationships" xmlns:p="http://schemas.openxmlformats.org/presentationml/2006/main">
  <p:tag name="THINKCELLSHAPEDONOTDELETE" val="teyLWFEOdpkO3FS0UlbIBPA"/>
</p:tagLst>
</file>

<file path=ppt/tags/tag564.xml><?xml version="1.0" encoding="utf-8"?>
<p:tagLst xmlns:a="http://schemas.openxmlformats.org/drawingml/2006/main" xmlns:r="http://schemas.openxmlformats.org/officeDocument/2006/relationships" xmlns:p="http://schemas.openxmlformats.org/presentationml/2006/main">
  <p:tag name="THINKCELLSHAPEDONOTDELETE" val="t6FCNLPH3A0CsXjbiPYIynQ"/>
</p:tagLst>
</file>

<file path=ppt/tags/tag565.xml><?xml version="1.0" encoding="utf-8"?>
<p:tagLst xmlns:a="http://schemas.openxmlformats.org/drawingml/2006/main" xmlns:r="http://schemas.openxmlformats.org/officeDocument/2006/relationships" xmlns:p="http://schemas.openxmlformats.org/presentationml/2006/main">
  <p:tag name="THINKCELLSHAPEDONOTDELETE" val="t53nGc9Bhp0ytOnnKigwT8w"/>
</p:tagLst>
</file>

<file path=ppt/tags/tag566.xml><?xml version="1.0" encoding="utf-8"?>
<p:tagLst xmlns:a="http://schemas.openxmlformats.org/drawingml/2006/main" xmlns:r="http://schemas.openxmlformats.org/officeDocument/2006/relationships" xmlns:p="http://schemas.openxmlformats.org/presentationml/2006/main">
  <p:tag name="THINKCELLSHAPEDONOTDELETE" val="t5qrnJBObvUKDij8CpaUqfw"/>
</p:tagLst>
</file>

<file path=ppt/tags/tag567.xml><?xml version="1.0" encoding="utf-8"?>
<p:tagLst xmlns:a="http://schemas.openxmlformats.org/drawingml/2006/main" xmlns:r="http://schemas.openxmlformats.org/officeDocument/2006/relationships" xmlns:p="http://schemas.openxmlformats.org/presentationml/2006/main">
  <p:tag name="THINKCELLSHAPEDONOTDELETE" val="thE19ufm4z0CzaYOlvOD2sw"/>
</p:tagLst>
</file>

<file path=ppt/tags/tag568.xml><?xml version="1.0" encoding="utf-8"?>
<p:tagLst xmlns:a="http://schemas.openxmlformats.org/drawingml/2006/main" xmlns:r="http://schemas.openxmlformats.org/officeDocument/2006/relationships" xmlns:p="http://schemas.openxmlformats.org/presentationml/2006/main">
  <p:tag name="THINKCELLSHAPEDONOTDELETE" val="tg9EsHQjZ5E62ABMajHYXnQ"/>
</p:tagLst>
</file>

<file path=ppt/tags/tag569.xml><?xml version="1.0" encoding="utf-8"?>
<p:tagLst xmlns:a="http://schemas.openxmlformats.org/drawingml/2006/main" xmlns:r="http://schemas.openxmlformats.org/officeDocument/2006/relationships" xmlns:p="http://schemas.openxmlformats.org/presentationml/2006/main">
  <p:tag name="THINKCELLSHAPEDONOTDELETE" val="tZEQD6V250U.HaA1rjLPoyA"/>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ttbmYLJsq9UOzlYpZcsp84w"/>
</p:tagLst>
</file>

<file path=ppt/tags/tag570.xml><?xml version="1.0" encoding="utf-8"?>
<p:tagLst xmlns:a="http://schemas.openxmlformats.org/drawingml/2006/main" xmlns:r="http://schemas.openxmlformats.org/officeDocument/2006/relationships" xmlns:p="http://schemas.openxmlformats.org/presentationml/2006/main">
  <p:tag name="THINKCELLSHAPEDONOTDELETE" val="tKvc6EbOS_02U5XFdWGa6TQ"/>
</p:tagLst>
</file>

<file path=ppt/tags/tag571.xml><?xml version="1.0" encoding="utf-8"?>
<p:tagLst xmlns:a="http://schemas.openxmlformats.org/drawingml/2006/main" xmlns:r="http://schemas.openxmlformats.org/officeDocument/2006/relationships" xmlns:p="http://schemas.openxmlformats.org/presentationml/2006/main">
  <p:tag name="THINKCELLSHAPEDONOTDELETE" val="tQgaIdTc.Hkq5ieND7Kz1.w"/>
</p:tagLst>
</file>

<file path=ppt/tags/tag572.xml><?xml version="1.0" encoding="utf-8"?>
<p:tagLst xmlns:a="http://schemas.openxmlformats.org/drawingml/2006/main" xmlns:r="http://schemas.openxmlformats.org/officeDocument/2006/relationships" xmlns:p="http://schemas.openxmlformats.org/presentationml/2006/main">
  <p:tag name="THINKCELLSHAPEDONOTDELETE" val="tK0F7gYdFIUi75yjzDd6wkQ"/>
</p:tagLst>
</file>

<file path=ppt/tags/tag573.xml><?xml version="1.0" encoding="utf-8"?>
<p:tagLst xmlns:a="http://schemas.openxmlformats.org/drawingml/2006/main" xmlns:r="http://schemas.openxmlformats.org/officeDocument/2006/relationships" xmlns:p="http://schemas.openxmlformats.org/presentationml/2006/main">
  <p:tag name="THINKCELLSHAPEDONOTDELETE" val="tSr7CEUG1uk2DXStKn7Zp9w"/>
</p:tagLst>
</file>

<file path=ppt/tags/tag574.xml><?xml version="1.0" encoding="utf-8"?>
<p:tagLst xmlns:a="http://schemas.openxmlformats.org/drawingml/2006/main" xmlns:r="http://schemas.openxmlformats.org/officeDocument/2006/relationships" xmlns:p="http://schemas.openxmlformats.org/presentationml/2006/main">
  <p:tag name="THINKCELLSHAPEDONOTDELETE" val="t0vSxWB7SoU6OoEXSmCFCsg"/>
</p:tagLst>
</file>

<file path=ppt/tags/tag575.xml><?xml version="1.0" encoding="utf-8"?>
<p:tagLst xmlns:a="http://schemas.openxmlformats.org/drawingml/2006/main" xmlns:r="http://schemas.openxmlformats.org/officeDocument/2006/relationships" xmlns:p="http://schemas.openxmlformats.org/presentationml/2006/main">
  <p:tag name="THINKCELLSHAPEDONOTDELETE" val="trV8KasZ3ekmoA5xyhKR4jg"/>
</p:tagLst>
</file>

<file path=ppt/tags/tag576.xml><?xml version="1.0" encoding="utf-8"?>
<p:tagLst xmlns:a="http://schemas.openxmlformats.org/drawingml/2006/main" xmlns:r="http://schemas.openxmlformats.org/officeDocument/2006/relationships" xmlns:p="http://schemas.openxmlformats.org/presentationml/2006/main">
  <p:tag name="THINKCELLSHAPEDONOTDELETE" val="tYeAHcSLoCEGucyxP8mgXEQ"/>
</p:tagLst>
</file>

<file path=ppt/tags/tag577.xml><?xml version="1.0" encoding="utf-8"?>
<p:tagLst xmlns:a="http://schemas.openxmlformats.org/drawingml/2006/main" xmlns:r="http://schemas.openxmlformats.org/officeDocument/2006/relationships" xmlns:p="http://schemas.openxmlformats.org/presentationml/2006/main">
  <p:tag name="THINKCELLSHAPEDONOTDELETE" val="tvCfPDljTrUaTjEXLKw8r6w"/>
</p:tagLst>
</file>

<file path=ppt/tags/tag578.xml><?xml version="1.0" encoding="utf-8"?>
<p:tagLst xmlns:a="http://schemas.openxmlformats.org/drawingml/2006/main" xmlns:r="http://schemas.openxmlformats.org/officeDocument/2006/relationships" xmlns:p="http://schemas.openxmlformats.org/presentationml/2006/main">
  <p:tag name="THINKCELLSHAPEDONOTDELETE" val="tosG9EPFyrk.Wx2Ty_nwEOw"/>
</p:tagLst>
</file>

<file path=ppt/tags/tag579.xml><?xml version="1.0" encoding="utf-8"?>
<p:tagLst xmlns:a="http://schemas.openxmlformats.org/drawingml/2006/main" xmlns:r="http://schemas.openxmlformats.org/officeDocument/2006/relationships" xmlns:p="http://schemas.openxmlformats.org/presentationml/2006/main">
  <p:tag name="THINKCELLSHAPEDONOTDELETE" val="tNei0jMb.4UulxQhKMkqNVQ"/>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tLw8eHlFvNUChf421cYNewQ"/>
</p:tagLst>
</file>

<file path=ppt/tags/tag580.xml><?xml version="1.0" encoding="utf-8"?>
<p:tagLst xmlns:a="http://schemas.openxmlformats.org/drawingml/2006/main" xmlns:r="http://schemas.openxmlformats.org/officeDocument/2006/relationships" xmlns:p="http://schemas.openxmlformats.org/presentationml/2006/main">
  <p:tag name="THINKCELLSHAPEDONOTDELETE" val="t5cVOPloHSUiW3zxjP7o7aA"/>
</p:tagLst>
</file>

<file path=ppt/tags/tag581.xml><?xml version="1.0" encoding="utf-8"?>
<p:tagLst xmlns:a="http://schemas.openxmlformats.org/drawingml/2006/main" xmlns:r="http://schemas.openxmlformats.org/officeDocument/2006/relationships" xmlns:p="http://schemas.openxmlformats.org/presentationml/2006/main">
  <p:tag name="THINKCELLSHAPEDONOTDELETE" val="tLk0P5WiU4kaZzGNF3PB5rA"/>
</p:tagLst>
</file>

<file path=ppt/tags/tag582.xml><?xml version="1.0" encoding="utf-8"?>
<p:tagLst xmlns:a="http://schemas.openxmlformats.org/drawingml/2006/main" xmlns:r="http://schemas.openxmlformats.org/officeDocument/2006/relationships" xmlns:p="http://schemas.openxmlformats.org/presentationml/2006/main">
  <p:tag name="THINKCELLSHAPEDONOTDELETE" val="tCmS4VKUmbEmuinUf4ySQ9A"/>
</p:tagLst>
</file>

<file path=ppt/tags/tag583.xml><?xml version="1.0" encoding="utf-8"?>
<p:tagLst xmlns:a="http://schemas.openxmlformats.org/drawingml/2006/main" xmlns:r="http://schemas.openxmlformats.org/officeDocument/2006/relationships" xmlns:p="http://schemas.openxmlformats.org/presentationml/2006/main">
  <p:tag name="THINKCELLSHAPEDONOTDELETE" val="tckGgVDcVrESg5zXA2kXZ.A"/>
</p:tagLst>
</file>

<file path=ppt/tags/tag584.xml><?xml version="1.0" encoding="utf-8"?>
<p:tagLst xmlns:a="http://schemas.openxmlformats.org/drawingml/2006/main" xmlns:r="http://schemas.openxmlformats.org/officeDocument/2006/relationships" xmlns:p="http://schemas.openxmlformats.org/presentationml/2006/main">
  <p:tag name="THINKCELLSHAPEDONOTDELETE" val="twdVAicRinUyUglyD81_YgQ"/>
</p:tagLst>
</file>

<file path=ppt/tags/tag585.xml><?xml version="1.0" encoding="utf-8"?>
<p:tagLst xmlns:a="http://schemas.openxmlformats.org/drawingml/2006/main" xmlns:r="http://schemas.openxmlformats.org/officeDocument/2006/relationships" xmlns:p="http://schemas.openxmlformats.org/presentationml/2006/main">
  <p:tag name="THINKCELLSHAPEDONOTDELETE" val="tgchvP0QGmkWLY_c6zZ_obQ"/>
</p:tagLst>
</file>

<file path=ppt/tags/tag586.xml><?xml version="1.0" encoding="utf-8"?>
<p:tagLst xmlns:a="http://schemas.openxmlformats.org/drawingml/2006/main" xmlns:r="http://schemas.openxmlformats.org/officeDocument/2006/relationships" xmlns:p="http://schemas.openxmlformats.org/presentationml/2006/main">
  <p:tag name="THINKCELLSHAPEDONOTDELETE" val="t9j7zC8YXP0OTINIUMmxPqg"/>
</p:tagLst>
</file>

<file path=ppt/tags/tag587.xml><?xml version="1.0" encoding="utf-8"?>
<p:tagLst xmlns:a="http://schemas.openxmlformats.org/drawingml/2006/main" xmlns:r="http://schemas.openxmlformats.org/officeDocument/2006/relationships" xmlns:p="http://schemas.openxmlformats.org/presentationml/2006/main">
  <p:tag name="THINKCELLSHAPEDONOTDELETE" val="tBWR7SJPHDEuk0xfbdrPjfA"/>
</p:tagLst>
</file>

<file path=ppt/tags/tag588.xml><?xml version="1.0" encoding="utf-8"?>
<p:tagLst xmlns:a="http://schemas.openxmlformats.org/drawingml/2006/main" xmlns:r="http://schemas.openxmlformats.org/officeDocument/2006/relationships" xmlns:p="http://schemas.openxmlformats.org/presentationml/2006/main">
  <p:tag name="THINKCELLSHAPEDONOTDELETE" val="tQ9G4PaIhBU.F0yVLeQezlA"/>
</p:tagLst>
</file>

<file path=ppt/tags/tag589.xml><?xml version="1.0" encoding="utf-8"?>
<p:tagLst xmlns:a="http://schemas.openxmlformats.org/drawingml/2006/main" xmlns:r="http://schemas.openxmlformats.org/officeDocument/2006/relationships" xmlns:p="http://schemas.openxmlformats.org/presentationml/2006/main">
  <p:tag name="THINKCELLSHAPEDONOTDELETE" val="tRT0cgQI0akuUOMRzGEE1Fw"/>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tJ4QVEv.xhEqSK2bfp7G0NA"/>
</p:tagLst>
</file>

<file path=ppt/tags/tag590.xml><?xml version="1.0" encoding="utf-8"?>
<p:tagLst xmlns:a="http://schemas.openxmlformats.org/drawingml/2006/main" xmlns:r="http://schemas.openxmlformats.org/officeDocument/2006/relationships" xmlns:p="http://schemas.openxmlformats.org/presentationml/2006/main">
  <p:tag name="THINKCELLSHAPEDONOTDELETE" val="tozK93q4nPkGMDdfFwbAPxg"/>
</p:tagLst>
</file>

<file path=ppt/tags/tag591.xml><?xml version="1.0" encoding="utf-8"?>
<p:tagLst xmlns:a="http://schemas.openxmlformats.org/drawingml/2006/main" xmlns:r="http://schemas.openxmlformats.org/officeDocument/2006/relationships" xmlns:p="http://schemas.openxmlformats.org/presentationml/2006/main">
  <p:tag name="THINKCELLSHAPEDONOTDELETE" val="tmRq_oOLnW0iliNW8.3HBsg"/>
</p:tagLst>
</file>

<file path=ppt/tags/tag592.xml><?xml version="1.0" encoding="utf-8"?>
<p:tagLst xmlns:a="http://schemas.openxmlformats.org/drawingml/2006/main" xmlns:r="http://schemas.openxmlformats.org/officeDocument/2006/relationships" xmlns:p="http://schemas.openxmlformats.org/presentationml/2006/main">
  <p:tag name="THINKCELLSHAPEDONOTDELETE" val="t9BI2nJH2qUSb5WxmMOutog"/>
</p:tagLst>
</file>

<file path=ppt/tags/tag593.xml><?xml version="1.0" encoding="utf-8"?>
<p:tagLst xmlns:a="http://schemas.openxmlformats.org/drawingml/2006/main" xmlns:r="http://schemas.openxmlformats.org/officeDocument/2006/relationships" xmlns:p="http://schemas.openxmlformats.org/presentationml/2006/main">
  <p:tag name="THINKCELLSHAPEDONOTDELETE" val="tP3k3SK_lM0uQ5pqbUYHi0w"/>
</p:tagLst>
</file>

<file path=ppt/tags/tag594.xml><?xml version="1.0" encoding="utf-8"?>
<p:tagLst xmlns:a="http://schemas.openxmlformats.org/drawingml/2006/main" xmlns:r="http://schemas.openxmlformats.org/officeDocument/2006/relationships" xmlns:p="http://schemas.openxmlformats.org/presentationml/2006/main">
  <p:tag name="THINKCELLSHAPEDONOTDELETE" val="t5SCK_sL0BkCsCquoYbHJYg"/>
</p:tagLst>
</file>

<file path=ppt/tags/tag595.xml><?xml version="1.0" encoding="utf-8"?>
<p:tagLst xmlns:a="http://schemas.openxmlformats.org/drawingml/2006/main" xmlns:r="http://schemas.openxmlformats.org/officeDocument/2006/relationships" xmlns:p="http://schemas.openxmlformats.org/presentationml/2006/main">
  <p:tag name="THINKCELLSHAPEDONOTDELETE" val="tT88l5S7v6kS0sqf2n0l55A"/>
</p:tagLst>
</file>

<file path=ppt/tags/tag596.xml><?xml version="1.0" encoding="utf-8"?>
<p:tagLst xmlns:a="http://schemas.openxmlformats.org/drawingml/2006/main" xmlns:r="http://schemas.openxmlformats.org/officeDocument/2006/relationships" xmlns:p="http://schemas.openxmlformats.org/presentationml/2006/main">
  <p:tag name="THINKCELLSHAPEDONOTDELETE" val="tWFIjhS1a60W5vo3nIDbtsg"/>
</p:tagLst>
</file>

<file path=ppt/tags/tag597.xml><?xml version="1.0" encoding="utf-8"?>
<p:tagLst xmlns:a="http://schemas.openxmlformats.org/drawingml/2006/main" xmlns:r="http://schemas.openxmlformats.org/officeDocument/2006/relationships" xmlns:p="http://schemas.openxmlformats.org/presentationml/2006/main">
  <p:tag name="THINKCELLSHAPEDONOTDELETE" val="tdXJuqdEvok.cBeiAnMNnHQ"/>
</p:tagLst>
</file>

<file path=ppt/tags/tag598.xml><?xml version="1.0" encoding="utf-8"?>
<p:tagLst xmlns:a="http://schemas.openxmlformats.org/drawingml/2006/main" xmlns:r="http://schemas.openxmlformats.org/officeDocument/2006/relationships" xmlns:p="http://schemas.openxmlformats.org/presentationml/2006/main">
  <p:tag name="THINKCELLSHAPEDONOTDELETE" val="t1DbYpUwos0u4CkHveIj4aA"/>
</p:tagLst>
</file>

<file path=ppt/tags/tag599.xml><?xml version="1.0" encoding="utf-8"?>
<p:tagLst xmlns:a="http://schemas.openxmlformats.org/drawingml/2006/main" xmlns:r="http://schemas.openxmlformats.org/officeDocument/2006/relationships" xmlns:p="http://schemas.openxmlformats.org/presentationml/2006/main">
  <p:tag name="THINKCELLSHAPEDONOTDELETE" val="tYWchhPI9bEGTRwd6oG6MZQ"/>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gXUX0MRDGEuqGpyh7uDwZQ"/>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t6NF.f.Dmz06XpgVgKELxBg"/>
</p:tagLst>
</file>

<file path=ppt/tags/tag600.xml><?xml version="1.0" encoding="utf-8"?>
<p:tagLst xmlns:a="http://schemas.openxmlformats.org/drawingml/2006/main" xmlns:r="http://schemas.openxmlformats.org/officeDocument/2006/relationships" xmlns:p="http://schemas.openxmlformats.org/presentationml/2006/main">
  <p:tag name="THINKCELLSHAPEDONOTDELETE" val="tmaoqdsZNREeZrr4sGAJOIg"/>
</p:tagLst>
</file>

<file path=ppt/tags/tag601.xml><?xml version="1.0" encoding="utf-8"?>
<p:tagLst xmlns:a="http://schemas.openxmlformats.org/drawingml/2006/main" xmlns:r="http://schemas.openxmlformats.org/officeDocument/2006/relationships" xmlns:p="http://schemas.openxmlformats.org/presentationml/2006/main">
  <p:tag name="THINKCELLSHAPEDONOTDELETE" val="t9wAQANe0.EeZXmidh.5Y1g"/>
</p:tagLst>
</file>

<file path=ppt/tags/tag602.xml><?xml version="1.0" encoding="utf-8"?>
<p:tagLst xmlns:a="http://schemas.openxmlformats.org/drawingml/2006/main" xmlns:r="http://schemas.openxmlformats.org/officeDocument/2006/relationships" xmlns:p="http://schemas.openxmlformats.org/presentationml/2006/main">
  <p:tag name="THINKCELLSHAPEDONOTDELETE" val="tQdG1wFBZx0ChNT_bTcTxTg"/>
</p:tagLst>
</file>

<file path=ppt/tags/tag60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04.xml><?xml version="1.0" encoding="utf-8"?>
<p:tagLst xmlns:a="http://schemas.openxmlformats.org/drawingml/2006/main" xmlns:r="http://schemas.openxmlformats.org/officeDocument/2006/relationships" xmlns:p="http://schemas.openxmlformats.org/presentationml/2006/main">
  <p:tag name="THINKCELLSHAPEDONOTDELETE" val="tV2G7sNF480q1MyB5_lwyNQ"/>
</p:tagLst>
</file>

<file path=ppt/tags/tag60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06.xml><?xml version="1.0" encoding="utf-8"?>
<p:tagLst xmlns:a="http://schemas.openxmlformats.org/drawingml/2006/main" xmlns:r="http://schemas.openxmlformats.org/officeDocument/2006/relationships" xmlns:p="http://schemas.openxmlformats.org/presentationml/2006/main">
  <p:tag name="THINKCELLSHAPEDONOTDELETE" val="tyhiA.DI4lU6_ojhhxA9n5g"/>
</p:tagLst>
</file>

<file path=ppt/tags/tag607.xml><?xml version="1.0" encoding="utf-8"?>
<p:tagLst xmlns:a="http://schemas.openxmlformats.org/drawingml/2006/main" xmlns:r="http://schemas.openxmlformats.org/officeDocument/2006/relationships" xmlns:p="http://schemas.openxmlformats.org/presentationml/2006/main">
  <p:tag name="THINKCELLSHAPEDONOTDELETE" val="t4puqh_fu.0GLYzM._BLRvg"/>
</p:tagLst>
</file>

<file path=ppt/tags/tag608.xml><?xml version="1.0" encoding="utf-8"?>
<p:tagLst xmlns:a="http://schemas.openxmlformats.org/drawingml/2006/main" xmlns:r="http://schemas.openxmlformats.org/officeDocument/2006/relationships" xmlns:p="http://schemas.openxmlformats.org/presentationml/2006/main">
  <p:tag name="THINKCELLSHAPEDONOTDELETE" val="tVb3h6NBt7067wzREpajJMQ"/>
</p:tagLst>
</file>

<file path=ppt/tags/tag609.xml><?xml version="1.0" encoding="utf-8"?>
<p:tagLst xmlns:a="http://schemas.openxmlformats.org/drawingml/2006/main" xmlns:r="http://schemas.openxmlformats.org/officeDocument/2006/relationships" xmlns:p="http://schemas.openxmlformats.org/presentationml/2006/main">
  <p:tag name="THINKCELLSHAPEDONOTDELETE" val="tRMgBJ1VRBU2a66bknWVXWw"/>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tpL.ezYxu_Eegb1hppfXxsw"/>
</p:tagLst>
</file>

<file path=ppt/tags/tag610.xml><?xml version="1.0" encoding="utf-8"?>
<p:tagLst xmlns:a="http://schemas.openxmlformats.org/drawingml/2006/main" xmlns:r="http://schemas.openxmlformats.org/officeDocument/2006/relationships" xmlns:p="http://schemas.openxmlformats.org/presentationml/2006/main">
  <p:tag name="THINKCELLSHAPEDONOTDELETE" val="tVlUp4fqAokS1TuDtg1.p_A"/>
</p:tagLst>
</file>

<file path=ppt/tags/tag611.xml><?xml version="1.0" encoding="utf-8"?>
<p:tagLst xmlns:a="http://schemas.openxmlformats.org/drawingml/2006/main" xmlns:r="http://schemas.openxmlformats.org/officeDocument/2006/relationships" xmlns:p="http://schemas.openxmlformats.org/presentationml/2006/main">
  <p:tag name="THINKCELLSHAPEDONOTDELETE" val="ts5G_PND5vkKRfG62dVLbSQ"/>
</p:tagLst>
</file>

<file path=ppt/tags/tag612.xml><?xml version="1.0" encoding="utf-8"?>
<p:tagLst xmlns:a="http://schemas.openxmlformats.org/drawingml/2006/main" xmlns:r="http://schemas.openxmlformats.org/officeDocument/2006/relationships" xmlns:p="http://schemas.openxmlformats.org/presentationml/2006/main">
  <p:tag name="THINKCELLSHAPEDONOTDELETE" val="tIZoksBt1gUq3_yJchDCZPA"/>
</p:tagLst>
</file>

<file path=ppt/tags/tag613.xml><?xml version="1.0" encoding="utf-8"?>
<p:tagLst xmlns:a="http://schemas.openxmlformats.org/drawingml/2006/main" xmlns:r="http://schemas.openxmlformats.org/officeDocument/2006/relationships" xmlns:p="http://schemas.openxmlformats.org/presentationml/2006/main">
  <p:tag name="THINKCELLSHAPEDONOTDELETE" val="tQyZhAdVGxk6.WpVmb7U6wg"/>
</p:tagLst>
</file>

<file path=ppt/tags/tag614.xml><?xml version="1.0" encoding="utf-8"?>
<p:tagLst xmlns:a="http://schemas.openxmlformats.org/drawingml/2006/main" xmlns:r="http://schemas.openxmlformats.org/officeDocument/2006/relationships" xmlns:p="http://schemas.openxmlformats.org/presentationml/2006/main">
  <p:tag name="THINKCELLSHAPEDONOTDELETE" val="tb7PRtSKz2kKZVDqY0oxUJw"/>
</p:tagLst>
</file>

<file path=ppt/tags/tag615.xml><?xml version="1.0" encoding="utf-8"?>
<p:tagLst xmlns:a="http://schemas.openxmlformats.org/drawingml/2006/main" xmlns:r="http://schemas.openxmlformats.org/officeDocument/2006/relationships" xmlns:p="http://schemas.openxmlformats.org/presentationml/2006/main">
  <p:tag name="THINKCELLSHAPEDONOTDELETE" val="tOeZ75kMKok22SaXC2ZgEnA"/>
</p:tagLst>
</file>

<file path=ppt/tags/tag616.xml><?xml version="1.0" encoding="utf-8"?>
<p:tagLst xmlns:a="http://schemas.openxmlformats.org/drawingml/2006/main" xmlns:r="http://schemas.openxmlformats.org/officeDocument/2006/relationships" xmlns:p="http://schemas.openxmlformats.org/presentationml/2006/main">
  <p:tag name="THINKCELLSHAPEDONOTDELETE" val="tFEbFoE2MSkKwwuYv8ZR2vQ"/>
</p:tagLst>
</file>

<file path=ppt/tags/tag617.xml><?xml version="1.0" encoding="utf-8"?>
<p:tagLst xmlns:a="http://schemas.openxmlformats.org/drawingml/2006/main" xmlns:r="http://schemas.openxmlformats.org/officeDocument/2006/relationships" xmlns:p="http://schemas.openxmlformats.org/presentationml/2006/main">
  <p:tag name="THINKCELLSHAPEDONOTDELETE" val="t6lj4w9UDSEGSWLgcTeZYMg"/>
</p:tagLst>
</file>

<file path=ppt/tags/tag618.xml><?xml version="1.0" encoding="utf-8"?>
<p:tagLst xmlns:a="http://schemas.openxmlformats.org/drawingml/2006/main" xmlns:r="http://schemas.openxmlformats.org/officeDocument/2006/relationships" xmlns:p="http://schemas.openxmlformats.org/presentationml/2006/main">
  <p:tag name="THINKCELLSHAPEDONOTDELETE" val="tWgLwig8qnkuL..J4nhcnOg"/>
</p:tagLst>
</file>

<file path=ppt/tags/tag619.xml><?xml version="1.0" encoding="utf-8"?>
<p:tagLst xmlns:a="http://schemas.openxmlformats.org/drawingml/2006/main" xmlns:r="http://schemas.openxmlformats.org/officeDocument/2006/relationships" xmlns:p="http://schemas.openxmlformats.org/presentationml/2006/main">
  <p:tag name="THINKCELLSHAPEDONOTDELETE" val="t4JpPdpuuBE69K4ezFtwu9Q"/>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t2VcPUv0lS02CfQv1jqA34w"/>
</p:tagLst>
</file>

<file path=ppt/tags/tag620.xml><?xml version="1.0" encoding="utf-8"?>
<p:tagLst xmlns:a="http://schemas.openxmlformats.org/drawingml/2006/main" xmlns:r="http://schemas.openxmlformats.org/officeDocument/2006/relationships" xmlns:p="http://schemas.openxmlformats.org/presentationml/2006/main">
  <p:tag name="THINKCELLSHAPEDONOTDELETE" val="tQicIkIH_P0qnCPsOWioVrA"/>
</p:tagLst>
</file>

<file path=ppt/tags/tag621.xml><?xml version="1.0" encoding="utf-8"?>
<p:tagLst xmlns:a="http://schemas.openxmlformats.org/drawingml/2006/main" xmlns:r="http://schemas.openxmlformats.org/officeDocument/2006/relationships" xmlns:p="http://schemas.openxmlformats.org/presentationml/2006/main">
  <p:tag name="THINKCELLSHAPEDONOTDELETE" val="tlppe.Qf.Hke2xl7pooIW.g"/>
</p:tagLst>
</file>

<file path=ppt/tags/tag622.xml><?xml version="1.0" encoding="utf-8"?>
<p:tagLst xmlns:a="http://schemas.openxmlformats.org/drawingml/2006/main" xmlns:r="http://schemas.openxmlformats.org/officeDocument/2006/relationships" xmlns:p="http://schemas.openxmlformats.org/presentationml/2006/main">
  <p:tag name="THINKCELLSHAPEDONOTDELETE" val="t2h791m.ZHUOMXgAUE9fFYA"/>
</p:tagLst>
</file>

<file path=ppt/tags/tag623.xml><?xml version="1.0" encoding="utf-8"?>
<p:tagLst xmlns:a="http://schemas.openxmlformats.org/drawingml/2006/main" xmlns:r="http://schemas.openxmlformats.org/officeDocument/2006/relationships" xmlns:p="http://schemas.openxmlformats.org/presentationml/2006/main">
  <p:tag name="THINKCELLSHAPEDONOTDELETE" val="t_3ikuHC68E.ZdSax.tBVBQ"/>
</p:tagLst>
</file>

<file path=ppt/tags/tag624.xml><?xml version="1.0" encoding="utf-8"?>
<p:tagLst xmlns:a="http://schemas.openxmlformats.org/drawingml/2006/main" xmlns:r="http://schemas.openxmlformats.org/officeDocument/2006/relationships" xmlns:p="http://schemas.openxmlformats.org/presentationml/2006/main">
  <p:tag name="THINKCELLSHAPEDONOTDELETE" val="t6gXWFZuEkUSWgBxMzDtUAw"/>
</p:tagLst>
</file>

<file path=ppt/tags/tag625.xml><?xml version="1.0" encoding="utf-8"?>
<p:tagLst xmlns:a="http://schemas.openxmlformats.org/drawingml/2006/main" xmlns:r="http://schemas.openxmlformats.org/officeDocument/2006/relationships" xmlns:p="http://schemas.openxmlformats.org/presentationml/2006/main">
  <p:tag name="THINKCELLSHAPEDONOTDELETE" val="tTiveuEQR_EqeUTV14In0YA"/>
</p:tagLst>
</file>

<file path=ppt/tags/tag626.xml><?xml version="1.0" encoding="utf-8"?>
<p:tagLst xmlns:a="http://schemas.openxmlformats.org/drawingml/2006/main" xmlns:r="http://schemas.openxmlformats.org/officeDocument/2006/relationships" xmlns:p="http://schemas.openxmlformats.org/presentationml/2006/main">
  <p:tag name="THINKCELLSHAPEDONOTDELETE" val="tYMj1dc3NmE.YArfgNaiiIg"/>
</p:tagLst>
</file>

<file path=ppt/tags/tag627.xml><?xml version="1.0" encoding="utf-8"?>
<p:tagLst xmlns:a="http://schemas.openxmlformats.org/drawingml/2006/main" xmlns:r="http://schemas.openxmlformats.org/officeDocument/2006/relationships" xmlns:p="http://schemas.openxmlformats.org/presentationml/2006/main">
  <p:tag name="THINKCELLSHAPEDONOTDELETE" val="t4pS834qsgE6XxI4D9t2k0A"/>
</p:tagLst>
</file>

<file path=ppt/tags/tag628.xml><?xml version="1.0" encoding="utf-8"?>
<p:tagLst xmlns:a="http://schemas.openxmlformats.org/drawingml/2006/main" xmlns:r="http://schemas.openxmlformats.org/officeDocument/2006/relationships" xmlns:p="http://schemas.openxmlformats.org/presentationml/2006/main">
  <p:tag name="THINKCELLSHAPEDONOTDELETE" val="thbirrqrq2UCAvEXE2O_i3w"/>
</p:tagLst>
</file>

<file path=ppt/tags/tag629.xml><?xml version="1.0" encoding="utf-8"?>
<p:tagLst xmlns:a="http://schemas.openxmlformats.org/drawingml/2006/main" xmlns:r="http://schemas.openxmlformats.org/officeDocument/2006/relationships" xmlns:p="http://schemas.openxmlformats.org/presentationml/2006/main">
  <p:tag name="THINKCELLSHAPEDONOTDELETE" val="t0jxg4B0aD0OZM64j2dJ9jg"/>
</p:tagLst>
</file>

<file path=ppt/tags/tag63.xml><?xml version="1.0" encoding="utf-8"?>
<p:tagLst xmlns:a="http://schemas.openxmlformats.org/drawingml/2006/main" xmlns:r="http://schemas.openxmlformats.org/officeDocument/2006/relationships" xmlns:p="http://schemas.openxmlformats.org/presentationml/2006/main">
  <p:tag name="THINKCELLSHAPEDONOTDELETE" val="tTWRhFwLlBUKGkED2udoN6g"/>
</p:tagLst>
</file>

<file path=ppt/tags/tag630.xml><?xml version="1.0" encoding="utf-8"?>
<p:tagLst xmlns:a="http://schemas.openxmlformats.org/drawingml/2006/main" xmlns:r="http://schemas.openxmlformats.org/officeDocument/2006/relationships" xmlns:p="http://schemas.openxmlformats.org/presentationml/2006/main">
  <p:tag name="THINKCELLSHAPEDONOTDELETE" val="td_IC6dybFk2cIiocadvFAg"/>
</p:tagLst>
</file>

<file path=ppt/tags/tag631.xml><?xml version="1.0" encoding="utf-8"?>
<p:tagLst xmlns:a="http://schemas.openxmlformats.org/drawingml/2006/main" xmlns:r="http://schemas.openxmlformats.org/officeDocument/2006/relationships" xmlns:p="http://schemas.openxmlformats.org/presentationml/2006/main">
  <p:tag name="THINKCELLSHAPEDONOTDELETE" val="tYAUal8gGdEWtoB322UrQag"/>
</p:tagLst>
</file>

<file path=ppt/tags/tag632.xml><?xml version="1.0" encoding="utf-8"?>
<p:tagLst xmlns:a="http://schemas.openxmlformats.org/drawingml/2006/main" xmlns:r="http://schemas.openxmlformats.org/officeDocument/2006/relationships" xmlns:p="http://schemas.openxmlformats.org/presentationml/2006/main">
  <p:tag name="THINKCELLSHAPEDONOTDELETE" val="ttsX3Sp7DZ06rRGeRF8bFJg"/>
</p:tagLst>
</file>

<file path=ppt/tags/tag633.xml><?xml version="1.0" encoding="utf-8"?>
<p:tagLst xmlns:a="http://schemas.openxmlformats.org/drawingml/2006/main" xmlns:r="http://schemas.openxmlformats.org/officeDocument/2006/relationships" xmlns:p="http://schemas.openxmlformats.org/presentationml/2006/main">
  <p:tag name="THINKCELLSHAPEDONOTDELETE" val="tuV8v3qWRXU624u41ErXdoA"/>
</p:tagLst>
</file>

<file path=ppt/tags/tag634.xml><?xml version="1.0" encoding="utf-8"?>
<p:tagLst xmlns:a="http://schemas.openxmlformats.org/drawingml/2006/main" xmlns:r="http://schemas.openxmlformats.org/officeDocument/2006/relationships" xmlns:p="http://schemas.openxmlformats.org/presentationml/2006/main">
  <p:tag name="THINKCELLSHAPEDONOTDELETE" val="tr.LO8ju370iboeefmWO2Ng"/>
</p:tagLst>
</file>

<file path=ppt/tags/tag635.xml><?xml version="1.0" encoding="utf-8"?>
<p:tagLst xmlns:a="http://schemas.openxmlformats.org/drawingml/2006/main" xmlns:r="http://schemas.openxmlformats.org/officeDocument/2006/relationships" xmlns:p="http://schemas.openxmlformats.org/presentationml/2006/main">
  <p:tag name="THINKCELLSHAPEDONOTDELETE" val="t52wqrGWfGEKaMWIES1PSeg"/>
</p:tagLst>
</file>

<file path=ppt/tags/tag636.xml><?xml version="1.0" encoding="utf-8"?>
<p:tagLst xmlns:a="http://schemas.openxmlformats.org/drawingml/2006/main" xmlns:r="http://schemas.openxmlformats.org/officeDocument/2006/relationships" xmlns:p="http://schemas.openxmlformats.org/presentationml/2006/main">
  <p:tag name="THINKCELLSHAPEDONOTDELETE" val="tWfj2RhvK3ECeTAfDWEhL0w"/>
</p:tagLst>
</file>

<file path=ppt/tags/tag637.xml><?xml version="1.0" encoding="utf-8"?>
<p:tagLst xmlns:a="http://schemas.openxmlformats.org/drawingml/2006/main" xmlns:r="http://schemas.openxmlformats.org/officeDocument/2006/relationships" xmlns:p="http://schemas.openxmlformats.org/presentationml/2006/main">
  <p:tag name="THINKCELLSHAPEDONOTDELETE" val="t7cRt12WhIkusxAIqdsB9wQ"/>
</p:tagLst>
</file>

<file path=ppt/tags/tag638.xml><?xml version="1.0" encoding="utf-8"?>
<p:tagLst xmlns:a="http://schemas.openxmlformats.org/drawingml/2006/main" xmlns:r="http://schemas.openxmlformats.org/officeDocument/2006/relationships" xmlns:p="http://schemas.openxmlformats.org/presentationml/2006/main">
  <p:tag name="THINKCELLSHAPEDONOTDELETE" val="tqlVQlJch2EKa5mVaggu1LA"/>
</p:tagLst>
</file>

<file path=ppt/tags/tag639.xml><?xml version="1.0" encoding="utf-8"?>
<p:tagLst xmlns:a="http://schemas.openxmlformats.org/drawingml/2006/main" xmlns:r="http://schemas.openxmlformats.org/officeDocument/2006/relationships" xmlns:p="http://schemas.openxmlformats.org/presentationml/2006/main">
  <p:tag name="THINKCELLSHAPEDONOTDELETE" val="tas1roigDz0qG8QUCSdRFXg"/>
</p:tagLst>
</file>

<file path=ppt/tags/tag64.xml><?xml version="1.0" encoding="utf-8"?>
<p:tagLst xmlns:a="http://schemas.openxmlformats.org/drawingml/2006/main" xmlns:r="http://schemas.openxmlformats.org/officeDocument/2006/relationships" xmlns:p="http://schemas.openxmlformats.org/presentationml/2006/main">
  <p:tag name="THINKCELLSHAPEDONOTDELETE" val="tuBK2CFI1yUWJkh_0Pqr1zQ"/>
</p:tagLst>
</file>

<file path=ppt/tags/tag640.xml><?xml version="1.0" encoding="utf-8"?>
<p:tagLst xmlns:a="http://schemas.openxmlformats.org/drawingml/2006/main" xmlns:r="http://schemas.openxmlformats.org/officeDocument/2006/relationships" xmlns:p="http://schemas.openxmlformats.org/presentationml/2006/main">
  <p:tag name="THINKCELLSHAPEDONOTDELETE" val="tddvblir7tEGEne9CcXqg2w"/>
</p:tagLst>
</file>

<file path=ppt/tags/tag641.xml><?xml version="1.0" encoding="utf-8"?>
<p:tagLst xmlns:a="http://schemas.openxmlformats.org/drawingml/2006/main" xmlns:r="http://schemas.openxmlformats.org/officeDocument/2006/relationships" xmlns:p="http://schemas.openxmlformats.org/presentationml/2006/main">
  <p:tag name="THINKCELLSHAPEDONOTDELETE" val="t1W_tAvCmT0e4R.45HT3Eyg"/>
</p:tagLst>
</file>

<file path=ppt/tags/tag642.xml><?xml version="1.0" encoding="utf-8"?>
<p:tagLst xmlns:a="http://schemas.openxmlformats.org/drawingml/2006/main" xmlns:r="http://schemas.openxmlformats.org/officeDocument/2006/relationships" xmlns:p="http://schemas.openxmlformats.org/presentationml/2006/main">
  <p:tag name="THINKCELLSHAPEDONOTDELETE" val="tideNNwJh80mCvbR.hYkHtw"/>
</p:tagLst>
</file>

<file path=ppt/tags/tag643.xml><?xml version="1.0" encoding="utf-8"?>
<p:tagLst xmlns:a="http://schemas.openxmlformats.org/drawingml/2006/main" xmlns:r="http://schemas.openxmlformats.org/officeDocument/2006/relationships" xmlns:p="http://schemas.openxmlformats.org/presentationml/2006/main">
  <p:tag name="THINKCELLSHAPEDONOTDELETE" val="tGoMEYL1Uc0iOW0ZF5IwaZQ"/>
</p:tagLst>
</file>

<file path=ppt/tags/tag644.xml><?xml version="1.0" encoding="utf-8"?>
<p:tagLst xmlns:a="http://schemas.openxmlformats.org/drawingml/2006/main" xmlns:r="http://schemas.openxmlformats.org/officeDocument/2006/relationships" xmlns:p="http://schemas.openxmlformats.org/presentationml/2006/main">
  <p:tag name="THINKCELLSHAPEDONOTDELETE" val="tiETmxato5k2VdqZQYPx0bg"/>
</p:tagLst>
</file>

<file path=ppt/tags/tag645.xml><?xml version="1.0" encoding="utf-8"?>
<p:tagLst xmlns:a="http://schemas.openxmlformats.org/drawingml/2006/main" xmlns:r="http://schemas.openxmlformats.org/officeDocument/2006/relationships" xmlns:p="http://schemas.openxmlformats.org/presentationml/2006/main">
  <p:tag name="THINKCELLSHAPEDONOTDELETE" val="tr._joG2sCUiuUNDt4qMcNA"/>
</p:tagLst>
</file>

<file path=ppt/tags/tag646.xml><?xml version="1.0" encoding="utf-8"?>
<p:tagLst xmlns:a="http://schemas.openxmlformats.org/drawingml/2006/main" xmlns:r="http://schemas.openxmlformats.org/officeDocument/2006/relationships" xmlns:p="http://schemas.openxmlformats.org/presentationml/2006/main">
  <p:tag name="THINKCELLSHAPEDONOTDELETE" val="tBWOcNSIJBkG.d0fEqdGuZg"/>
</p:tagLst>
</file>

<file path=ppt/tags/tag647.xml><?xml version="1.0" encoding="utf-8"?>
<p:tagLst xmlns:a="http://schemas.openxmlformats.org/drawingml/2006/main" xmlns:r="http://schemas.openxmlformats.org/officeDocument/2006/relationships" xmlns:p="http://schemas.openxmlformats.org/presentationml/2006/main">
  <p:tag name="THINKCELLSHAPEDONOTDELETE" val="tq7uI8j5B3kmhy61QprlExg"/>
</p:tagLst>
</file>

<file path=ppt/tags/tag648.xml><?xml version="1.0" encoding="utf-8"?>
<p:tagLst xmlns:a="http://schemas.openxmlformats.org/drawingml/2006/main" xmlns:r="http://schemas.openxmlformats.org/officeDocument/2006/relationships" xmlns:p="http://schemas.openxmlformats.org/presentationml/2006/main">
  <p:tag name="THINKCELLSHAPEDONOTDELETE" val="tUEiRk5j3pkGdgbN7JMFGug"/>
</p:tagLst>
</file>

<file path=ppt/tags/tag649.xml><?xml version="1.0" encoding="utf-8"?>
<p:tagLst xmlns:a="http://schemas.openxmlformats.org/drawingml/2006/main" xmlns:r="http://schemas.openxmlformats.org/officeDocument/2006/relationships" xmlns:p="http://schemas.openxmlformats.org/presentationml/2006/main">
  <p:tag name="THINKCELLSHAPEDONOTDELETE" val="tu9QIZChtr02H8r.XVQSPVQ"/>
</p:tagLst>
</file>

<file path=ppt/tags/tag65.xml><?xml version="1.0" encoding="utf-8"?>
<p:tagLst xmlns:a="http://schemas.openxmlformats.org/drawingml/2006/main" xmlns:r="http://schemas.openxmlformats.org/officeDocument/2006/relationships" xmlns:p="http://schemas.openxmlformats.org/presentationml/2006/main">
  <p:tag name="THINKCELLSHAPEDONOTDELETE" val="tPF947n2SmkK3gVBUHgdpCA"/>
</p:tagLst>
</file>

<file path=ppt/tags/tag650.xml><?xml version="1.0" encoding="utf-8"?>
<p:tagLst xmlns:a="http://schemas.openxmlformats.org/drawingml/2006/main" xmlns:r="http://schemas.openxmlformats.org/officeDocument/2006/relationships" xmlns:p="http://schemas.openxmlformats.org/presentationml/2006/main">
  <p:tag name="THINKCELLSHAPEDONOTDELETE" val="tp4OlT0np7ki4bQ.lVveEIw"/>
</p:tagLst>
</file>

<file path=ppt/tags/tag651.xml><?xml version="1.0" encoding="utf-8"?>
<p:tagLst xmlns:a="http://schemas.openxmlformats.org/drawingml/2006/main" xmlns:r="http://schemas.openxmlformats.org/officeDocument/2006/relationships" xmlns:p="http://schemas.openxmlformats.org/presentationml/2006/main">
  <p:tag name="THINKCELLSHAPEDONOTDELETE" val="trrXIvrbR4UmYJ74ISX8Xxw"/>
</p:tagLst>
</file>

<file path=ppt/tags/tag652.xml><?xml version="1.0" encoding="utf-8"?>
<p:tagLst xmlns:a="http://schemas.openxmlformats.org/drawingml/2006/main" xmlns:r="http://schemas.openxmlformats.org/officeDocument/2006/relationships" xmlns:p="http://schemas.openxmlformats.org/presentationml/2006/main">
  <p:tag name="THINKCELLSHAPEDONOTDELETE" val="t7cmRtRq54EuNbw5tjrzSag"/>
</p:tagLst>
</file>

<file path=ppt/tags/tag653.xml><?xml version="1.0" encoding="utf-8"?>
<p:tagLst xmlns:a="http://schemas.openxmlformats.org/drawingml/2006/main" xmlns:r="http://schemas.openxmlformats.org/officeDocument/2006/relationships" xmlns:p="http://schemas.openxmlformats.org/presentationml/2006/main">
  <p:tag name="THINKCELLSHAPEDONOTDELETE" val="tsVZPvG8PbkC4bOo2fSHtaA"/>
</p:tagLst>
</file>

<file path=ppt/tags/tag654.xml><?xml version="1.0" encoding="utf-8"?>
<p:tagLst xmlns:a="http://schemas.openxmlformats.org/drawingml/2006/main" xmlns:r="http://schemas.openxmlformats.org/officeDocument/2006/relationships" xmlns:p="http://schemas.openxmlformats.org/presentationml/2006/main">
  <p:tag name="THINKCELLSHAPEDONOTDELETE" val="tzvWoPfftZkat6dazxE2Xew"/>
</p:tagLst>
</file>

<file path=ppt/tags/tag655.xml><?xml version="1.0" encoding="utf-8"?>
<p:tagLst xmlns:a="http://schemas.openxmlformats.org/drawingml/2006/main" xmlns:r="http://schemas.openxmlformats.org/officeDocument/2006/relationships" xmlns:p="http://schemas.openxmlformats.org/presentationml/2006/main">
  <p:tag name="THINKCELLSHAPEDONOTDELETE" val="tfjoB_TdWx0au2pnB_JTF4w"/>
</p:tagLst>
</file>

<file path=ppt/tags/tag656.xml><?xml version="1.0" encoding="utf-8"?>
<p:tagLst xmlns:a="http://schemas.openxmlformats.org/drawingml/2006/main" xmlns:r="http://schemas.openxmlformats.org/officeDocument/2006/relationships" xmlns:p="http://schemas.openxmlformats.org/presentationml/2006/main">
  <p:tag name="THINKCELLSHAPEDONOTDELETE" val="tuUHAoEwJxUmTI2iL8XdZRQ"/>
</p:tagLst>
</file>

<file path=ppt/tags/tag657.xml><?xml version="1.0" encoding="utf-8"?>
<p:tagLst xmlns:a="http://schemas.openxmlformats.org/drawingml/2006/main" xmlns:r="http://schemas.openxmlformats.org/officeDocument/2006/relationships" xmlns:p="http://schemas.openxmlformats.org/presentationml/2006/main">
  <p:tag name="THINKCELLSHAPEDONOTDELETE" val="tVW0mRKgGsUu.lqZMMRimqQ"/>
</p:tagLst>
</file>

<file path=ppt/tags/tag658.xml><?xml version="1.0" encoding="utf-8"?>
<p:tagLst xmlns:a="http://schemas.openxmlformats.org/drawingml/2006/main" xmlns:r="http://schemas.openxmlformats.org/officeDocument/2006/relationships" xmlns:p="http://schemas.openxmlformats.org/presentationml/2006/main">
  <p:tag name="THINKCELLSHAPEDONOTDELETE" val="tblfcR4157EC91lfV0O8tLw"/>
</p:tagLst>
</file>

<file path=ppt/tags/tag659.xml><?xml version="1.0" encoding="utf-8"?>
<p:tagLst xmlns:a="http://schemas.openxmlformats.org/drawingml/2006/main" xmlns:r="http://schemas.openxmlformats.org/officeDocument/2006/relationships" xmlns:p="http://schemas.openxmlformats.org/presentationml/2006/main">
  <p:tag name="THINKCELLSHAPEDONOTDELETE" val="tgvV22BJYSkmHi4A_Js50Hw"/>
</p:tagLst>
</file>

<file path=ppt/tags/tag66.xml><?xml version="1.0" encoding="utf-8"?>
<p:tagLst xmlns:a="http://schemas.openxmlformats.org/drawingml/2006/main" xmlns:r="http://schemas.openxmlformats.org/officeDocument/2006/relationships" xmlns:p="http://schemas.openxmlformats.org/presentationml/2006/main">
  <p:tag name="THINKCELLSHAPEDONOTDELETE" val="tK8tkRgWXAUSK0vEVAd3sig"/>
</p:tagLst>
</file>

<file path=ppt/tags/tag660.xml><?xml version="1.0" encoding="utf-8"?>
<p:tagLst xmlns:a="http://schemas.openxmlformats.org/drawingml/2006/main" xmlns:r="http://schemas.openxmlformats.org/officeDocument/2006/relationships" xmlns:p="http://schemas.openxmlformats.org/presentationml/2006/main">
  <p:tag name="THINKCELLSHAPEDONOTDELETE" val="tw7JsYlDT_UGqBDbU_I0lwg"/>
</p:tagLst>
</file>

<file path=ppt/tags/tag661.xml><?xml version="1.0" encoding="utf-8"?>
<p:tagLst xmlns:a="http://schemas.openxmlformats.org/drawingml/2006/main" xmlns:r="http://schemas.openxmlformats.org/officeDocument/2006/relationships" xmlns:p="http://schemas.openxmlformats.org/presentationml/2006/main">
  <p:tag name="THINKCELLSHAPEDONOTDELETE" val="t.IVoOmJnrkmewD3fIQFeDw"/>
</p:tagLst>
</file>

<file path=ppt/tags/tag662.xml><?xml version="1.0" encoding="utf-8"?>
<p:tagLst xmlns:a="http://schemas.openxmlformats.org/drawingml/2006/main" xmlns:r="http://schemas.openxmlformats.org/officeDocument/2006/relationships" xmlns:p="http://schemas.openxmlformats.org/presentationml/2006/main">
  <p:tag name="THINKCELLSHAPEDONOTDELETE" val="tZ3rkkTHWQkyuN5V7yyPsIQ"/>
</p:tagLst>
</file>

<file path=ppt/tags/tag663.xml><?xml version="1.0" encoding="utf-8"?>
<p:tagLst xmlns:a="http://schemas.openxmlformats.org/drawingml/2006/main" xmlns:r="http://schemas.openxmlformats.org/officeDocument/2006/relationships" xmlns:p="http://schemas.openxmlformats.org/presentationml/2006/main">
  <p:tag name="THINKCELLSHAPEDONOTDELETE" val="tYLvrswYfsUC8qeK5BhtSAA"/>
</p:tagLst>
</file>

<file path=ppt/tags/tag664.xml><?xml version="1.0" encoding="utf-8"?>
<p:tagLst xmlns:a="http://schemas.openxmlformats.org/drawingml/2006/main" xmlns:r="http://schemas.openxmlformats.org/officeDocument/2006/relationships" xmlns:p="http://schemas.openxmlformats.org/presentationml/2006/main">
  <p:tag name="THINKCELLSHAPEDONOTDELETE" val="tAPgNDM1N9Ui8ciajJTDUfQ"/>
</p:tagLst>
</file>

<file path=ppt/tags/tag665.xml><?xml version="1.0" encoding="utf-8"?>
<p:tagLst xmlns:a="http://schemas.openxmlformats.org/drawingml/2006/main" xmlns:r="http://schemas.openxmlformats.org/officeDocument/2006/relationships" xmlns:p="http://schemas.openxmlformats.org/presentationml/2006/main">
  <p:tag name="THINKCELLSHAPEDONOTDELETE" val="tPQ79UxEICkmaxTXpS476QA"/>
</p:tagLst>
</file>

<file path=ppt/tags/tag666.xml><?xml version="1.0" encoding="utf-8"?>
<p:tagLst xmlns:a="http://schemas.openxmlformats.org/drawingml/2006/main" xmlns:r="http://schemas.openxmlformats.org/officeDocument/2006/relationships" xmlns:p="http://schemas.openxmlformats.org/presentationml/2006/main">
  <p:tag name="THINKCELLSHAPEDONOTDELETE" val="tnD_q1QKXeUi4v3SHDYO9Zg"/>
</p:tagLst>
</file>

<file path=ppt/tags/tag667.xml><?xml version="1.0" encoding="utf-8"?>
<p:tagLst xmlns:a="http://schemas.openxmlformats.org/drawingml/2006/main" xmlns:r="http://schemas.openxmlformats.org/officeDocument/2006/relationships" xmlns:p="http://schemas.openxmlformats.org/presentationml/2006/main">
  <p:tag name="THINKCELLSHAPEDONOTDELETE" val="tpak2fPnDpkeSHH72gi0lvA"/>
</p:tagLst>
</file>

<file path=ppt/tags/tag66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69.xml><?xml version="1.0" encoding="utf-8"?>
<p:tagLst xmlns:a="http://schemas.openxmlformats.org/drawingml/2006/main" xmlns:r="http://schemas.openxmlformats.org/officeDocument/2006/relationships" xmlns:p="http://schemas.openxmlformats.org/presentationml/2006/main">
  <p:tag name="THINKCELLSHAPEDONOTDELETE" val="tG.8e.eThH0K1PySetmz7uw"/>
</p:tagLst>
</file>

<file path=ppt/tags/tag67.xml><?xml version="1.0" encoding="utf-8"?>
<p:tagLst xmlns:a="http://schemas.openxmlformats.org/drawingml/2006/main" xmlns:r="http://schemas.openxmlformats.org/officeDocument/2006/relationships" xmlns:p="http://schemas.openxmlformats.org/presentationml/2006/main">
  <p:tag name="THINKCELLSHAPEDONOTDELETE" val="tD9OLmDhPqkebhzXM9PLGlA"/>
</p:tagLst>
</file>

<file path=ppt/tags/tag670.xml><?xml version="1.0" encoding="utf-8"?>
<p:tagLst xmlns:a="http://schemas.openxmlformats.org/drawingml/2006/main" xmlns:r="http://schemas.openxmlformats.org/officeDocument/2006/relationships" xmlns:p="http://schemas.openxmlformats.org/presentationml/2006/main">
  <p:tag name="THINKCELLSHAPEDONOTDELETE" val="tMMFYNfTVTkW_KG9h7ZrTHw"/>
</p:tagLst>
</file>

<file path=ppt/tags/tag671.xml><?xml version="1.0" encoding="utf-8"?>
<p:tagLst xmlns:a="http://schemas.openxmlformats.org/drawingml/2006/main" xmlns:r="http://schemas.openxmlformats.org/officeDocument/2006/relationships" xmlns:p="http://schemas.openxmlformats.org/presentationml/2006/main">
  <p:tag name="THINKCELLSHAPEDONOTDELETE" val="tOU6MUIjyM0e0MqF42JmlfQ"/>
</p:tagLst>
</file>

<file path=ppt/tags/tag672.xml><?xml version="1.0" encoding="utf-8"?>
<p:tagLst xmlns:a="http://schemas.openxmlformats.org/drawingml/2006/main" xmlns:r="http://schemas.openxmlformats.org/officeDocument/2006/relationships" xmlns:p="http://schemas.openxmlformats.org/presentationml/2006/main">
  <p:tag name="THINKCELLSHAPEDONOTDELETE" val="tUVduI4jaskWIlFYpa9pPdA"/>
</p:tagLst>
</file>

<file path=ppt/tags/tag673.xml><?xml version="1.0" encoding="utf-8"?>
<p:tagLst xmlns:a="http://schemas.openxmlformats.org/drawingml/2006/main" xmlns:r="http://schemas.openxmlformats.org/officeDocument/2006/relationships" xmlns:p="http://schemas.openxmlformats.org/presentationml/2006/main">
  <p:tag name="THINKCELLSHAPEDONOTDELETE" val="tn6RHFG8AfUeNN7I3YCzL2A"/>
</p:tagLst>
</file>

<file path=ppt/tags/tag674.xml><?xml version="1.0" encoding="utf-8"?>
<p:tagLst xmlns:a="http://schemas.openxmlformats.org/drawingml/2006/main" xmlns:r="http://schemas.openxmlformats.org/officeDocument/2006/relationships" xmlns:p="http://schemas.openxmlformats.org/presentationml/2006/main">
  <p:tag name="THINKCELLSHAPEDONOTDELETE" val="t4xHyadcHm0OQeQyTgzgqAQ"/>
</p:tagLst>
</file>

<file path=ppt/tags/tag675.xml><?xml version="1.0" encoding="utf-8"?>
<p:tagLst xmlns:a="http://schemas.openxmlformats.org/drawingml/2006/main" xmlns:r="http://schemas.openxmlformats.org/officeDocument/2006/relationships" xmlns:p="http://schemas.openxmlformats.org/presentationml/2006/main">
  <p:tag name="THINKCELLSHAPEDONOTDELETE" val="tRsTjATDKYU2BFLpR8.2vwQ"/>
</p:tagLst>
</file>

<file path=ppt/tags/tag676.xml><?xml version="1.0" encoding="utf-8"?>
<p:tagLst xmlns:a="http://schemas.openxmlformats.org/drawingml/2006/main" xmlns:r="http://schemas.openxmlformats.org/officeDocument/2006/relationships" xmlns:p="http://schemas.openxmlformats.org/presentationml/2006/main">
  <p:tag name="THINKCELLSHAPEDONOTDELETE" val="t2AH6M0a4cECHVQWxtys3ug"/>
</p:tagLst>
</file>

<file path=ppt/tags/tag677.xml><?xml version="1.0" encoding="utf-8"?>
<p:tagLst xmlns:a="http://schemas.openxmlformats.org/drawingml/2006/main" xmlns:r="http://schemas.openxmlformats.org/officeDocument/2006/relationships" xmlns:p="http://schemas.openxmlformats.org/presentationml/2006/main">
  <p:tag name="THINKCELLSHAPEDONOTDELETE" val="tNVKl.m4Y50yARfPKmKaf.w"/>
</p:tagLst>
</file>

<file path=ppt/tags/tag678.xml><?xml version="1.0" encoding="utf-8"?>
<p:tagLst xmlns:a="http://schemas.openxmlformats.org/drawingml/2006/main" xmlns:r="http://schemas.openxmlformats.org/officeDocument/2006/relationships" xmlns:p="http://schemas.openxmlformats.org/presentationml/2006/main">
  <p:tag name="THINKCELLSHAPEDONOTDELETE" val="tCjwR9yWMm0KhVfV3Vy_TJw"/>
</p:tagLst>
</file>

<file path=ppt/tags/tag679.xml><?xml version="1.0" encoding="utf-8"?>
<p:tagLst xmlns:a="http://schemas.openxmlformats.org/drawingml/2006/main" xmlns:r="http://schemas.openxmlformats.org/officeDocument/2006/relationships" xmlns:p="http://schemas.openxmlformats.org/presentationml/2006/main">
  <p:tag name="THINKCELLSHAPEDONOTDELETE" val="tXLUJ2E8dEE.tnF2AlfUTyw"/>
</p:tagLst>
</file>

<file path=ppt/tags/tag68.xml><?xml version="1.0" encoding="utf-8"?>
<p:tagLst xmlns:a="http://schemas.openxmlformats.org/drawingml/2006/main" xmlns:r="http://schemas.openxmlformats.org/officeDocument/2006/relationships" xmlns:p="http://schemas.openxmlformats.org/presentationml/2006/main">
  <p:tag name="THINKCELLSHAPEDONOTDELETE" val="ts4U006O4OUeacx8YIpVnYQ"/>
</p:tagLst>
</file>

<file path=ppt/tags/tag680.xml><?xml version="1.0" encoding="utf-8"?>
<p:tagLst xmlns:a="http://schemas.openxmlformats.org/drawingml/2006/main" xmlns:r="http://schemas.openxmlformats.org/officeDocument/2006/relationships" xmlns:p="http://schemas.openxmlformats.org/presentationml/2006/main">
  <p:tag name="THINKCELLSHAPEDONOTDELETE" val="todsCunnzM0.1GjNij9NPnQ"/>
</p:tagLst>
</file>

<file path=ppt/tags/tag681.xml><?xml version="1.0" encoding="utf-8"?>
<p:tagLst xmlns:a="http://schemas.openxmlformats.org/drawingml/2006/main" xmlns:r="http://schemas.openxmlformats.org/officeDocument/2006/relationships" xmlns:p="http://schemas.openxmlformats.org/presentationml/2006/main">
  <p:tag name="THINKCELLSHAPEDONOTDELETE" val="t3H6jsE1HzUq2dIR16j6DqQ"/>
</p:tagLst>
</file>

<file path=ppt/tags/tag682.xml><?xml version="1.0" encoding="utf-8"?>
<p:tagLst xmlns:a="http://schemas.openxmlformats.org/drawingml/2006/main" xmlns:r="http://schemas.openxmlformats.org/officeDocument/2006/relationships" xmlns:p="http://schemas.openxmlformats.org/presentationml/2006/main">
  <p:tag name="THINKCELLSHAPEDONOTDELETE" val="t4hsCJaqz2kqDId2o1_I6LQ"/>
</p:tagLst>
</file>

<file path=ppt/tags/tag683.xml><?xml version="1.0" encoding="utf-8"?>
<p:tagLst xmlns:a="http://schemas.openxmlformats.org/drawingml/2006/main" xmlns:r="http://schemas.openxmlformats.org/officeDocument/2006/relationships" xmlns:p="http://schemas.openxmlformats.org/presentationml/2006/main">
  <p:tag name="THINKCELLSHAPEDONOTDELETE" val="t6pqlmJtqh0KpvXndRL.42Q"/>
</p:tagLst>
</file>

<file path=ppt/tags/tag684.xml><?xml version="1.0" encoding="utf-8"?>
<p:tagLst xmlns:a="http://schemas.openxmlformats.org/drawingml/2006/main" xmlns:r="http://schemas.openxmlformats.org/officeDocument/2006/relationships" xmlns:p="http://schemas.openxmlformats.org/presentationml/2006/main">
  <p:tag name="THINKCELLSHAPEDONOTDELETE" val="t_QCCb6jg6UKojmuMhN9MXw"/>
</p:tagLst>
</file>

<file path=ppt/tags/tag685.xml><?xml version="1.0" encoding="utf-8"?>
<p:tagLst xmlns:a="http://schemas.openxmlformats.org/drawingml/2006/main" xmlns:r="http://schemas.openxmlformats.org/officeDocument/2006/relationships" xmlns:p="http://schemas.openxmlformats.org/presentationml/2006/main">
  <p:tag name="THINKCELLSHAPEDONOTDELETE" val="tGpWIBn9Ex0uaCoeKo9mzng"/>
</p:tagLst>
</file>

<file path=ppt/tags/tag686.xml><?xml version="1.0" encoding="utf-8"?>
<p:tagLst xmlns:a="http://schemas.openxmlformats.org/drawingml/2006/main" xmlns:r="http://schemas.openxmlformats.org/officeDocument/2006/relationships" xmlns:p="http://schemas.openxmlformats.org/presentationml/2006/main">
  <p:tag name="THINKCELLSHAPEDONOTDELETE" val="t0MBbmCSFPkqMsHeI0BnT1w"/>
</p:tagLst>
</file>

<file path=ppt/tags/tag68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88.xml><?xml version="1.0" encoding="utf-8"?>
<p:tagLst xmlns:a="http://schemas.openxmlformats.org/drawingml/2006/main" xmlns:r="http://schemas.openxmlformats.org/officeDocument/2006/relationships" xmlns:p="http://schemas.openxmlformats.org/presentationml/2006/main">
  <p:tag name="THINKCELLSHAPEDONOTDELETE" val="tG.8e.eThH0K1PySetmz7uw"/>
</p:tagLst>
</file>

<file path=ppt/tags/tag689.xml><?xml version="1.0" encoding="utf-8"?>
<p:tagLst xmlns:a="http://schemas.openxmlformats.org/drawingml/2006/main" xmlns:r="http://schemas.openxmlformats.org/officeDocument/2006/relationships" xmlns:p="http://schemas.openxmlformats.org/presentationml/2006/main">
  <p:tag name="THINKCELLSHAPEDONOTDELETE" val="t4csO_2SiRkeP1SZcam0LHQ"/>
</p:tagLst>
</file>

<file path=ppt/tags/tag69.xml><?xml version="1.0" encoding="utf-8"?>
<p:tagLst xmlns:a="http://schemas.openxmlformats.org/drawingml/2006/main" xmlns:r="http://schemas.openxmlformats.org/officeDocument/2006/relationships" xmlns:p="http://schemas.openxmlformats.org/presentationml/2006/main">
  <p:tag name="THINKCELLSHAPEDONOTDELETE" val="tBMJmp1UiG0iRmuMz1LuUdw"/>
</p:tagLst>
</file>

<file path=ppt/tags/tag690.xml><?xml version="1.0" encoding="utf-8"?>
<p:tagLst xmlns:a="http://schemas.openxmlformats.org/drawingml/2006/main" xmlns:r="http://schemas.openxmlformats.org/officeDocument/2006/relationships" xmlns:p="http://schemas.openxmlformats.org/presentationml/2006/main">
  <p:tag name="THINKCELLSHAPEDONOTDELETE" val="tdftJ1iW2I0qflq5xFolRCA"/>
</p:tagLst>
</file>

<file path=ppt/tags/tag691.xml><?xml version="1.0" encoding="utf-8"?>
<p:tagLst xmlns:a="http://schemas.openxmlformats.org/drawingml/2006/main" xmlns:r="http://schemas.openxmlformats.org/officeDocument/2006/relationships" xmlns:p="http://schemas.openxmlformats.org/presentationml/2006/main">
  <p:tag name="THINKCELLSHAPEDONOTDELETE" val="t5oEDl7_SbEOVpM.vNrEVWg"/>
</p:tagLst>
</file>

<file path=ppt/tags/tag692.xml><?xml version="1.0" encoding="utf-8"?>
<p:tagLst xmlns:a="http://schemas.openxmlformats.org/drawingml/2006/main" xmlns:r="http://schemas.openxmlformats.org/officeDocument/2006/relationships" xmlns:p="http://schemas.openxmlformats.org/presentationml/2006/main">
  <p:tag name="THINKCELLSHAPEDONOTDELETE" val="tIvltXI._GUKF7tVBLHlQdQ"/>
</p:tagLst>
</file>

<file path=ppt/tags/tag693.xml><?xml version="1.0" encoding="utf-8"?>
<p:tagLst xmlns:a="http://schemas.openxmlformats.org/drawingml/2006/main" xmlns:r="http://schemas.openxmlformats.org/officeDocument/2006/relationships" xmlns:p="http://schemas.openxmlformats.org/presentationml/2006/main">
  <p:tag name="THINKCELLSHAPEDONOTDELETE" val="tV4zyQSOU10igsZrErn37ZQ"/>
</p:tagLst>
</file>

<file path=ppt/tags/tag69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95.xml><?xml version="1.0" encoding="utf-8"?>
<p:tagLst xmlns:a="http://schemas.openxmlformats.org/drawingml/2006/main" xmlns:r="http://schemas.openxmlformats.org/officeDocument/2006/relationships" xmlns:p="http://schemas.openxmlformats.org/presentationml/2006/main">
  <p:tag name="THINKCELLSHAPEDONOTDELETE" val="tWQ6SBsaWekuAhyeWL9HhpQ"/>
</p:tagLst>
</file>

<file path=ppt/tags/tag696.xml><?xml version="1.0" encoding="utf-8"?>
<p:tagLst xmlns:a="http://schemas.openxmlformats.org/drawingml/2006/main" xmlns:r="http://schemas.openxmlformats.org/officeDocument/2006/relationships" xmlns:p="http://schemas.openxmlformats.org/presentationml/2006/main">
  <p:tag name="THINKCELLSHAPEDONOTDELETE" val="tPm06MkU8JUOUXZq78.6Grg"/>
</p:tagLst>
</file>

<file path=ppt/tags/tag697.xml><?xml version="1.0" encoding="utf-8"?>
<p:tagLst xmlns:a="http://schemas.openxmlformats.org/drawingml/2006/main" xmlns:r="http://schemas.openxmlformats.org/officeDocument/2006/relationships" xmlns:p="http://schemas.openxmlformats.org/presentationml/2006/main">
  <p:tag name="THINKCELLSHAPEDONOTDELETE" val="tJmHB3_kEm0OVhjmBHbX4gw"/>
</p:tagLst>
</file>

<file path=ppt/tags/tag698.xml><?xml version="1.0" encoding="utf-8"?>
<p:tagLst xmlns:a="http://schemas.openxmlformats.org/drawingml/2006/main" xmlns:r="http://schemas.openxmlformats.org/officeDocument/2006/relationships" xmlns:p="http://schemas.openxmlformats.org/presentationml/2006/main">
  <p:tag name="THINKCELLSHAPEDONOTDELETE" val="tseIeVRzYkUi.RKKtSriEQA"/>
</p:tagLst>
</file>

<file path=ppt/tags/tag699.xml><?xml version="1.0" encoding="utf-8"?>
<p:tagLst xmlns:a="http://schemas.openxmlformats.org/drawingml/2006/main" xmlns:r="http://schemas.openxmlformats.org/officeDocument/2006/relationships" xmlns:p="http://schemas.openxmlformats.org/presentationml/2006/main">
  <p:tag name="THINKCELLSHAPEDONOTDELETE" val="tf3DavYtN70GFqKGKNIkzRA"/>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0.xml><?xml version="1.0" encoding="utf-8"?>
<p:tagLst xmlns:a="http://schemas.openxmlformats.org/drawingml/2006/main" xmlns:r="http://schemas.openxmlformats.org/officeDocument/2006/relationships" xmlns:p="http://schemas.openxmlformats.org/presentationml/2006/main">
  <p:tag name="THINKCELLSHAPEDONOTDELETE" val="tg4K3QV.XckeYgG8ESWLf8A"/>
</p:tagLst>
</file>

<file path=ppt/tags/tag700.xml><?xml version="1.0" encoding="utf-8"?>
<p:tagLst xmlns:a="http://schemas.openxmlformats.org/drawingml/2006/main" xmlns:r="http://schemas.openxmlformats.org/officeDocument/2006/relationships" xmlns:p="http://schemas.openxmlformats.org/presentationml/2006/main">
  <p:tag name="THINKCELLSHAPEDONOTDELETE" val="tdO17TsidX0e4LJV4cy8l.A"/>
</p:tagLst>
</file>

<file path=ppt/tags/tag701.xml><?xml version="1.0" encoding="utf-8"?>
<p:tagLst xmlns:a="http://schemas.openxmlformats.org/drawingml/2006/main" xmlns:r="http://schemas.openxmlformats.org/officeDocument/2006/relationships" xmlns:p="http://schemas.openxmlformats.org/presentationml/2006/main">
  <p:tag name="THINKCELLSHAPEDONOTDELETE" val="tcQp9l891Ok.MGxKb8IlNjw"/>
</p:tagLst>
</file>

<file path=ppt/tags/tag702.xml><?xml version="1.0" encoding="utf-8"?>
<p:tagLst xmlns:a="http://schemas.openxmlformats.org/drawingml/2006/main" xmlns:r="http://schemas.openxmlformats.org/officeDocument/2006/relationships" xmlns:p="http://schemas.openxmlformats.org/presentationml/2006/main">
  <p:tag name="THINKCELLSHAPEDONOTDELETE" val="t_hyZN5QBakqi4U6wK4e.uQ"/>
</p:tagLst>
</file>

<file path=ppt/tags/tag703.xml><?xml version="1.0" encoding="utf-8"?>
<p:tagLst xmlns:a="http://schemas.openxmlformats.org/drawingml/2006/main" xmlns:r="http://schemas.openxmlformats.org/officeDocument/2006/relationships" xmlns:p="http://schemas.openxmlformats.org/presentationml/2006/main">
  <p:tag name="THINKCELLSHAPEDONOTDELETE" val="ty4i6RgHBWkKil1QNrNB0GA"/>
</p:tagLst>
</file>

<file path=ppt/tags/tag70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05.xml><?xml version="1.0" encoding="utf-8"?>
<p:tagLst xmlns:a="http://schemas.openxmlformats.org/drawingml/2006/main" xmlns:r="http://schemas.openxmlformats.org/officeDocument/2006/relationships" xmlns:p="http://schemas.openxmlformats.org/presentationml/2006/main">
  <p:tag name="THINKCELLSHAPEDONOTDELETE" val="tV2G7sNF480q1MyB5_lwyNQ"/>
</p:tagLst>
</file>

<file path=ppt/tags/tag706.xml><?xml version="1.0" encoding="utf-8"?>
<p:tagLst xmlns:a="http://schemas.openxmlformats.org/drawingml/2006/main" xmlns:r="http://schemas.openxmlformats.org/officeDocument/2006/relationships" xmlns:p="http://schemas.openxmlformats.org/presentationml/2006/main">
  <p:tag name="THINKCELLSHAPEDONOTDELETE" val="tANsBEt1Ms0WkiFTc6UGvQQ"/>
</p:tagLst>
</file>

<file path=ppt/tags/tag707.xml><?xml version="1.0" encoding="utf-8"?>
<p:tagLst xmlns:a="http://schemas.openxmlformats.org/drawingml/2006/main" xmlns:r="http://schemas.openxmlformats.org/officeDocument/2006/relationships" xmlns:p="http://schemas.openxmlformats.org/presentationml/2006/main">
  <p:tag name="THINKCELLSHAPEDONOTDELETE" val="t1wiMKL.BO0CPa.UTbatA5w"/>
</p:tagLst>
</file>

<file path=ppt/tags/tag708.xml><?xml version="1.0" encoding="utf-8"?>
<p:tagLst xmlns:a="http://schemas.openxmlformats.org/drawingml/2006/main" xmlns:r="http://schemas.openxmlformats.org/officeDocument/2006/relationships" xmlns:p="http://schemas.openxmlformats.org/presentationml/2006/main">
  <p:tag name="THINKCELLSHAPEDONOTDELETE" val="tZMplgugLMU63iywrNsipyw"/>
</p:tagLst>
</file>

<file path=ppt/tags/tag709.xml><?xml version="1.0" encoding="utf-8"?>
<p:tagLst xmlns:a="http://schemas.openxmlformats.org/drawingml/2006/main" xmlns:r="http://schemas.openxmlformats.org/officeDocument/2006/relationships" xmlns:p="http://schemas.openxmlformats.org/presentationml/2006/main">
  <p:tag name="THINKCELLSHAPEDONOTDELETE" val="tQ21liLaAI0qK2pIarQd4tA"/>
</p:tagLst>
</file>

<file path=ppt/tags/tag71.xml><?xml version="1.0" encoding="utf-8"?>
<p:tagLst xmlns:a="http://schemas.openxmlformats.org/drawingml/2006/main" xmlns:r="http://schemas.openxmlformats.org/officeDocument/2006/relationships" xmlns:p="http://schemas.openxmlformats.org/presentationml/2006/main">
  <p:tag name="THINKCELLSHAPEDONOTDELETE" val="t3Fm3cFmRGU.BUWReuAgpgQ"/>
</p:tagLst>
</file>

<file path=ppt/tags/tag710.xml><?xml version="1.0" encoding="utf-8"?>
<p:tagLst xmlns:a="http://schemas.openxmlformats.org/drawingml/2006/main" xmlns:r="http://schemas.openxmlformats.org/officeDocument/2006/relationships" xmlns:p="http://schemas.openxmlformats.org/presentationml/2006/main">
  <p:tag name="THINKCELLSHAPEDONOTDELETE" val="tqHBg1aCbu0SMTg_IsYGYnQ"/>
</p:tagLst>
</file>

<file path=ppt/tags/tag711.xml><?xml version="1.0" encoding="utf-8"?>
<p:tagLst xmlns:a="http://schemas.openxmlformats.org/drawingml/2006/main" xmlns:r="http://schemas.openxmlformats.org/officeDocument/2006/relationships" xmlns:p="http://schemas.openxmlformats.org/presentationml/2006/main">
  <p:tag name="THINKCELLSHAPEDONOTDELETE" val="tEOmwfNS65EiSIw_lqQq40w"/>
</p:tagLst>
</file>

<file path=ppt/tags/tag712.xml><?xml version="1.0" encoding="utf-8"?>
<p:tagLst xmlns:a="http://schemas.openxmlformats.org/drawingml/2006/main" xmlns:r="http://schemas.openxmlformats.org/officeDocument/2006/relationships" xmlns:p="http://schemas.openxmlformats.org/presentationml/2006/main">
  <p:tag name="THINKCELLSHAPEDONOTDELETE" val="t8zg4MiyZL0SxrXXJJ0Q4Gg"/>
</p:tagLst>
</file>

<file path=ppt/tags/tag713.xml><?xml version="1.0" encoding="utf-8"?>
<p:tagLst xmlns:a="http://schemas.openxmlformats.org/drawingml/2006/main" xmlns:r="http://schemas.openxmlformats.org/officeDocument/2006/relationships" xmlns:p="http://schemas.openxmlformats.org/presentationml/2006/main">
  <p:tag name="THINKCELLSHAPEDONOTDELETE" val="t52vdqJDgpEuKS80Kpq5yeA"/>
</p:tagLst>
</file>

<file path=ppt/tags/tag714.xml><?xml version="1.0" encoding="utf-8"?>
<p:tagLst xmlns:a="http://schemas.openxmlformats.org/drawingml/2006/main" xmlns:r="http://schemas.openxmlformats.org/officeDocument/2006/relationships" xmlns:p="http://schemas.openxmlformats.org/presentationml/2006/main">
  <p:tag name="THINKCELLSHAPEDONOTDELETE" val="t.D9PYx6AuUGI89zG6xgV5w"/>
</p:tagLst>
</file>

<file path=ppt/tags/tag715.xml><?xml version="1.0" encoding="utf-8"?>
<p:tagLst xmlns:a="http://schemas.openxmlformats.org/drawingml/2006/main" xmlns:r="http://schemas.openxmlformats.org/officeDocument/2006/relationships" xmlns:p="http://schemas.openxmlformats.org/presentationml/2006/main">
  <p:tag name="THINKCELLSHAPEDONOTDELETE" val="toi81DKbqhU2t2ptv3njIng"/>
</p:tagLst>
</file>

<file path=ppt/tags/tag7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17.xml><?xml version="1.0" encoding="utf-8"?>
<p:tagLst xmlns:a="http://schemas.openxmlformats.org/drawingml/2006/main" xmlns:r="http://schemas.openxmlformats.org/officeDocument/2006/relationships" xmlns:p="http://schemas.openxmlformats.org/presentationml/2006/main">
  <p:tag name="THINKCELLSHAPEDONOTDELETE" val="tG.8e.eThH0K1PySetmz7uw"/>
</p:tagLst>
</file>

<file path=ppt/tags/tag718.xml><?xml version="1.0" encoding="utf-8"?>
<p:tagLst xmlns:a="http://schemas.openxmlformats.org/drawingml/2006/main" xmlns:r="http://schemas.openxmlformats.org/officeDocument/2006/relationships" xmlns:p="http://schemas.openxmlformats.org/presentationml/2006/main">
  <p:tag name="THINKCELLSHAPEDONOTDELETE" val="t2AsnibsO0EuRNNwJritQJA"/>
</p:tagLst>
</file>

<file path=ppt/tags/tag719.xml><?xml version="1.0" encoding="utf-8"?>
<p:tagLst xmlns:a="http://schemas.openxmlformats.org/drawingml/2006/main" xmlns:r="http://schemas.openxmlformats.org/officeDocument/2006/relationships" xmlns:p="http://schemas.openxmlformats.org/presentationml/2006/main">
  <p:tag name="THINKCELLSHAPEDONOTDELETE" val="tMG_ina_dk0OT0Xgm21T0Vg"/>
</p:tagLst>
</file>

<file path=ppt/tags/tag72.xml><?xml version="1.0" encoding="utf-8"?>
<p:tagLst xmlns:a="http://schemas.openxmlformats.org/drawingml/2006/main" xmlns:r="http://schemas.openxmlformats.org/officeDocument/2006/relationships" xmlns:p="http://schemas.openxmlformats.org/presentationml/2006/main">
  <p:tag name="THINKCELLSHAPEDONOTDELETE" val="tjKfGGTh0gkGyvNDs1QIZIw"/>
</p:tagLst>
</file>

<file path=ppt/tags/tag720.xml><?xml version="1.0" encoding="utf-8"?>
<p:tagLst xmlns:a="http://schemas.openxmlformats.org/drawingml/2006/main" xmlns:r="http://schemas.openxmlformats.org/officeDocument/2006/relationships" xmlns:p="http://schemas.openxmlformats.org/presentationml/2006/main">
  <p:tag name="THINKCELLSHAPEDONOTDELETE" val="tXX.cywmzXketvuApVzwwGw"/>
</p:tagLst>
</file>

<file path=ppt/tags/tag721.xml><?xml version="1.0" encoding="utf-8"?>
<p:tagLst xmlns:a="http://schemas.openxmlformats.org/drawingml/2006/main" xmlns:r="http://schemas.openxmlformats.org/officeDocument/2006/relationships" xmlns:p="http://schemas.openxmlformats.org/presentationml/2006/main">
  <p:tag name="THINKCELLSHAPEDONOTDELETE" val="tPOtHgpEftkiUP_fo1UKcsg"/>
</p:tagLst>
</file>

<file path=ppt/tags/tag722.xml><?xml version="1.0" encoding="utf-8"?>
<p:tagLst xmlns:a="http://schemas.openxmlformats.org/drawingml/2006/main" xmlns:r="http://schemas.openxmlformats.org/officeDocument/2006/relationships" xmlns:p="http://schemas.openxmlformats.org/presentationml/2006/main">
  <p:tag name="THINKCELLSHAPEDONOTDELETE" val="tl3aAQZ.oS02HthogcDdjsA"/>
</p:tagLst>
</file>

<file path=ppt/tags/tag723.xml><?xml version="1.0" encoding="utf-8"?>
<p:tagLst xmlns:a="http://schemas.openxmlformats.org/drawingml/2006/main" xmlns:r="http://schemas.openxmlformats.org/officeDocument/2006/relationships" xmlns:p="http://schemas.openxmlformats.org/presentationml/2006/main">
  <p:tag name="THINKCELLSHAPEDONOTDELETE" val="tbO795u4.00WW2aUdvVScRw"/>
</p:tagLst>
</file>

<file path=ppt/tags/tag724.xml><?xml version="1.0" encoding="utf-8"?>
<p:tagLst xmlns:a="http://schemas.openxmlformats.org/drawingml/2006/main" xmlns:r="http://schemas.openxmlformats.org/officeDocument/2006/relationships" xmlns:p="http://schemas.openxmlformats.org/presentationml/2006/main">
  <p:tag name="THINKCELLSHAPEDONOTDELETE" val="tt5g1ZEpY6kaPkjb657VRAg"/>
</p:tagLst>
</file>

<file path=ppt/tags/tag725.xml><?xml version="1.0" encoding="utf-8"?>
<p:tagLst xmlns:a="http://schemas.openxmlformats.org/drawingml/2006/main" xmlns:r="http://schemas.openxmlformats.org/officeDocument/2006/relationships" xmlns:p="http://schemas.openxmlformats.org/presentationml/2006/main">
  <p:tag name="THINKCELLSHAPEDONOTDELETE" val="tUa.OT_74KUi7XL8afjydQg"/>
</p:tagLst>
</file>

<file path=ppt/tags/tag726.xml><?xml version="1.0" encoding="utf-8"?>
<p:tagLst xmlns:a="http://schemas.openxmlformats.org/drawingml/2006/main" xmlns:r="http://schemas.openxmlformats.org/officeDocument/2006/relationships" xmlns:p="http://schemas.openxmlformats.org/presentationml/2006/main">
  <p:tag name="THINKCELLSHAPEDONOTDELETE" val="tjbjYPSNZzEGCHhwtBt7y2A"/>
</p:tagLst>
</file>

<file path=ppt/tags/tag727.xml><?xml version="1.0" encoding="utf-8"?>
<p:tagLst xmlns:a="http://schemas.openxmlformats.org/drawingml/2006/main" xmlns:r="http://schemas.openxmlformats.org/officeDocument/2006/relationships" xmlns:p="http://schemas.openxmlformats.org/presentationml/2006/main">
  <p:tag name="THINKCELLSHAPEDONOTDELETE" val="t8lXQw2YXY0Gsg3CeAqSxvQ"/>
</p:tagLst>
</file>

<file path=ppt/tags/tag728.xml><?xml version="1.0" encoding="utf-8"?>
<p:tagLst xmlns:a="http://schemas.openxmlformats.org/drawingml/2006/main" xmlns:r="http://schemas.openxmlformats.org/officeDocument/2006/relationships" xmlns:p="http://schemas.openxmlformats.org/presentationml/2006/main">
  <p:tag name="THINKCELLSHAPEDONOTDELETE" val="tmJbnqpXKeUq4s0aQIpxjtw"/>
</p:tagLst>
</file>

<file path=ppt/tags/tag729.xml><?xml version="1.0" encoding="utf-8"?>
<p:tagLst xmlns:a="http://schemas.openxmlformats.org/drawingml/2006/main" xmlns:r="http://schemas.openxmlformats.org/officeDocument/2006/relationships" xmlns:p="http://schemas.openxmlformats.org/presentationml/2006/main">
  <p:tag name="THINKCELLSHAPEDONOTDELETE" val="tr9ShsBy3LU2UJp_f1d1NLg"/>
</p:tagLst>
</file>

<file path=ppt/tags/tag73.xml><?xml version="1.0" encoding="utf-8"?>
<p:tagLst xmlns:a="http://schemas.openxmlformats.org/drawingml/2006/main" xmlns:r="http://schemas.openxmlformats.org/officeDocument/2006/relationships" xmlns:p="http://schemas.openxmlformats.org/presentationml/2006/main">
  <p:tag name="THINKCELLSHAPEDONOTDELETE" val="tn_B3AZ3ChUS56QgInv637A"/>
</p:tagLst>
</file>

<file path=ppt/tags/tag730.xml><?xml version="1.0" encoding="utf-8"?>
<p:tagLst xmlns:a="http://schemas.openxmlformats.org/drawingml/2006/main" xmlns:r="http://schemas.openxmlformats.org/officeDocument/2006/relationships" xmlns:p="http://schemas.openxmlformats.org/presentationml/2006/main">
  <p:tag name="THINKCELLSHAPEDONOTDELETE" val="tu_sWRm2.LEy.N48FsadUww"/>
</p:tagLst>
</file>

<file path=ppt/tags/tag731.xml><?xml version="1.0" encoding="utf-8"?>
<p:tagLst xmlns:a="http://schemas.openxmlformats.org/drawingml/2006/main" xmlns:r="http://schemas.openxmlformats.org/officeDocument/2006/relationships" xmlns:p="http://schemas.openxmlformats.org/presentationml/2006/main">
  <p:tag name="THINKCELLSHAPEDONOTDELETE" val="t4n5r0EslXkWR_Wh40JHccg"/>
</p:tagLst>
</file>

<file path=ppt/tags/tag732.xml><?xml version="1.0" encoding="utf-8"?>
<p:tagLst xmlns:a="http://schemas.openxmlformats.org/drawingml/2006/main" xmlns:r="http://schemas.openxmlformats.org/officeDocument/2006/relationships" xmlns:p="http://schemas.openxmlformats.org/presentationml/2006/main">
  <p:tag name="THINKCELLSHAPEDONOTDELETE" val="tn92WlbTG6E.fBWpsHt8Svg"/>
</p:tagLst>
</file>

<file path=ppt/tags/tag733.xml><?xml version="1.0" encoding="utf-8"?>
<p:tagLst xmlns:a="http://schemas.openxmlformats.org/drawingml/2006/main" xmlns:r="http://schemas.openxmlformats.org/officeDocument/2006/relationships" xmlns:p="http://schemas.openxmlformats.org/presentationml/2006/main">
  <p:tag name="THINKCELLSHAPEDONOTDELETE" val="ttrfRb0gp3EmpzQ3Eqt8fYA"/>
</p:tagLst>
</file>

<file path=ppt/tags/tag734.xml><?xml version="1.0" encoding="utf-8"?>
<p:tagLst xmlns:a="http://schemas.openxmlformats.org/drawingml/2006/main" xmlns:r="http://schemas.openxmlformats.org/officeDocument/2006/relationships" xmlns:p="http://schemas.openxmlformats.org/presentationml/2006/main">
  <p:tag name="THINKCELLSHAPEDONOTDELETE" val="tW7QLbed190.hOOANVgZrgA"/>
</p:tagLst>
</file>

<file path=ppt/tags/tag735.xml><?xml version="1.0" encoding="utf-8"?>
<p:tagLst xmlns:a="http://schemas.openxmlformats.org/drawingml/2006/main" xmlns:r="http://schemas.openxmlformats.org/officeDocument/2006/relationships" xmlns:p="http://schemas.openxmlformats.org/presentationml/2006/main">
  <p:tag name="THINKCELLSHAPEDONOTDELETE" val="tWyNcjy8YxU.xAujqMar7Kw"/>
</p:tagLst>
</file>

<file path=ppt/tags/tag736.xml><?xml version="1.0" encoding="utf-8"?>
<p:tagLst xmlns:a="http://schemas.openxmlformats.org/drawingml/2006/main" xmlns:r="http://schemas.openxmlformats.org/officeDocument/2006/relationships" xmlns:p="http://schemas.openxmlformats.org/presentationml/2006/main">
  <p:tag name="THINKCELLSHAPEDONOTDELETE" val="t4iMJ2iV1Zk26LF3zMEbx_A"/>
</p:tagLst>
</file>

<file path=ppt/tags/tag737.xml><?xml version="1.0" encoding="utf-8"?>
<p:tagLst xmlns:a="http://schemas.openxmlformats.org/drawingml/2006/main" xmlns:r="http://schemas.openxmlformats.org/officeDocument/2006/relationships" xmlns:p="http://schemas.openxmlformats.org/presentationml/2006/main">
  <p:tag name="THINKCELLSHAPEDONOTDELETE" val="tmFUNdUqrc0eV4r2EiDQdlA"/>
</p:tagLst>
</file>

<file path=ppt/tags/tag738.xml><?xml version="1.0" encoding="utf-8"?>
<p:tagLst xmlns:a="http://schemas.openxmlformats.org/drawingml/2006/main" xmlns:r="http://schemas.openxmlformats.org/officeDocument/2006/relationships" xmlns:p="http://schemas.openxmlformats.org/presentationml/2006/main">
  <p:tag name="THINKCELLSHAPEDONOTDELETE" val="tBn6Hj7fLz0KFUk0afVn57w"/>
</p:tagLst>
</file>

<file path=ppt/tags/tag739.xml><?xml version="1.0" encoding="utf-8"?>
<p:tagLst xmlns:a="http://schemas.openxmlformats.org/drawingml/2006/main" xmlns:r="http://schemas.openxmlformats.org/officeDocument/2006/relationships" xmlns:p="http://schemas.openxmlformats.org/presentationml/2006/main">
  <p:tag name="THINKCELLSHAPEDONOTDELETE" val="tnMfgBQ2thU2gAZT0S3Wa8A"/>
</p:tagLst>
</file>

<file path=ppt/tags/tag74.xml><?xml version="1.0" encoding="utf-8"?>
<p:tagLst xmlns:a="http://schemas.openxmlformats.org/drawingml/2006/main" xmlns:r="http://schemas.openxmlformats.org/officeDocument/2006/relationships" xmlns:p="http://schemas.openxmlformats.org/presentationml/2006/main">
  <p:tag name="THINKCELLSHAPEDONOTDELETE" val="trhk9Kz2Vkk.2DtIlJ3f7yQ"/>
</p:tagLst>
</file>

<file path=ppt/tags/tag740.xml><?xml version="1.0" encoding="utf-8"?>
<p:tagLst xmlns:a="http://schemas.openxmlformats.org/drawingml/2006/main" xmlns:r="http://schemas.openxmlformats.org/officeDocument/2006/relationships" xmlns:p="http://schemas.openxmlformats.org/presentationml/2006/main">
  <p:tag name="THINKCELLSHAPEDONOTDELETE" val="tpSvBEDckI06WYQAFw1wClg"/>
</p:tagLst>
</file>

<file path=ppt/tags/tag741.xml><?xml version="1.0" encoding="utf-8"?>
<p:tagLst xmlns:a="http://schemas.openxmlformats.org/drawingml/2006/main" xmlns:r="http://schemas.openxmlformats.org/officeDocument/2006/relationships" xmlns:p="http://schemas.openxmlformats.org/presentationml/2006/main">
  <p:tag name="THINKCELLSHAPEDONOTDELETE" val="t0HposNlskkysRSx__oOh8g"/>
</p:tagLst>
</file>

<file path=ppt/tags/tag742.xml><?xml version="1.0" encoding="utf-8"?>
<p:tagLst xmlns:a="http://schemas.openxmlformats.org/drawingml/2006/main" xmlns:r="http://schemas.openxmlformats.org/officeDocument/2006/relationships" xmlns:p="http://schemas.openxmlformats.org/presentationml/2006/main">
  <p:tag name="THINKCELLSHAPEDONOTDELETE" val="tMyIIayAzzkyPRq80slVk7w"/>
</p:tagLst>
</file>

<file path=ppt/tags/tag743.xml><?xml version="1.0" encoding="utf-8"?>
<p:tagLst xmlns:a="http://schemas.openxmlformats.org/drawingml/2006/main" xmlns:r="http://schemas.openxmlformats.org/officeDocument/2006/relationships" xmlns:p="http://schemas.openxmlformats.org/presentationml/2006/main">
  <p:tag name="THINKCELLSHAPEDONOTDELETE" val="t2lLA.k0JeEKLSzF1sLI1wQ"/>
</p:tagLst>
</file>

<file path=ppt/tags/tag744.xml><?xml version="1.0" encoding="utf-8"?>
<p:tagLst xmlns:a="http://schemas.openxmlformats.org/drawingml/2006/main" xmlns:r="http://schemas.openxmlformats.org/officeDocument/2006/relationships" xmlns:p="http://schemas.openxmlformats.org/presentationml/2006/main">
  <p:tag name="THINKCELLSHAPEDONOTDELETE" val="tOXMPzqjRZU.6gTM7HFBLYg"/>
</p:tagLst>
</file>

<file path=ppt/tags/tag7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47.xml><?xml version="1.0" encoding="utf-8"?>
<p:tagLst xmlns:a="http://schemas.openxmlformats.org/drawingml/2006/main" xmlns:r="http://schemas.openxmlformats.org/officeDocument/2006/relationships" xmlns:p="http://schemas.openxmlformats.org/presentationml/2006/main">
  <p:tag name="THINKCELLSHAPEDONOTDELETE" val="tFxly83GS8UKc7tHo6Y2StQ"/>
</p:tagLst>
</file>

<file path=ppt/tags/tag748.xml><?xml version="1.0" encoding="utf-8"?>
<p:tagLst xmlns:a="http://schemas.openxmlformats.org/drawingml/2006/main" xmlns:r="http://schemas.openxmlformats.org/officeDocument/2006/relationships" xmlns:p="http://schemas.openxmlformats.org/presentationml/2006/main">
  <p:tag name="THINKCELLSHAPEDONOTDELETE" val="tz8XN3_BUnk.5D_y.oyUbPg"/>
</p:tagLst>
</file>

<file path=ppt/tags/tag749.xml><?xml version="1.0" encoding="utf-8"?>
<p:tagLst xmlns:a="http://schemas.openxmlformats.org/drawingml/2006/main" xmlns:r="http://schemas.openxmlformats.org/officeDocument/2006/relationships" xmlns:p="http://schemas.openxmlformats.org/presentationml/2006/main">
  <p:tag name="THINKCELLSHAPEDONOTDELETE" val="tWV44kWT6_0aacRoWXIfcBQ"/>
</p:tagLst>
</file>

<file path=ppt/tags/tag75.xml><?xml version="1.0" encoding="utf-8"?>
<p:tagLst xmlns:a="http://schemas.openxmlformats.org/drawingml/2006/main" xmlns:r="http://schemas.openxmlformats.org/officeDocument/2006/relationships" xmlns:p="http://schemas.openxmlformats.org/presentationml/2006/main">
  <p:tag name="THINKCELLSHAPEDONOTDELETE" val="tI6DZE_LUQkGXhqwF6j49LQ"/>
</p:tagLst>
</file>

<file path=ppt/tags/tag750.xml><?xml version="1.0" encoding="utf-8"?>
<p:tagLst xmlns:a="http://schemas.openxmlformats.org/drawingml/2006/main" xmlns:r="http://schemas.openxmlformats.org/officeDocument/2006/relationships" xmlns:p="http://schemas.openxmlformats.org/presentationml/2006/main">
  <p:tag name="THINKCELLSHAPEDONOTDELETE" val="tUGham_HbV0epHyzHiKtVXw"/>
</p:tagLst>
</file>

<file path=ppt/tags/tag751.xml><?xml version="1.0" encoding="utf-8"?>
<p:tagLst xmlns:a="http://schemas.openxmlformats.org/drawingml/2006/main" xmlns:r="http://schemas.openxmlformats.org/officeDocument/2006/relationships" xmlns:p="http://schemas.openxmlformats.org/presentationml/2006/main">
  <p:tag name="THINKCELLSHAPEDONOTDELETE" val="tAfHbPzZTB0ac0_Gc7_A_0g"/>
</p:tagLst>
</file>

<file path=ppt/tags/tag752.xml><?xml version="1.0" encoding="utf-8"?>
<p:tagLst xmlns:a="http://schemas.openxmlformats.org/drawingml/2006/main" xmlns:r="http://schemas.openxmlformats.org/officeDocument/2006/relationships" xmlns:p="http://schemas.openxmlformats.org/presentationml/2006/main">
  <p:tag name="THINKCELLSHAPEDONOTDELETE" val="tqNPOloM_Lk2IdzwBNO.5VQ"/>
</p:tagLst>
</file>

<file path=ppt/tags/tag753.xml><?xml version="1.0" encoding="utf-8"?>
<p:tagLst xmlns:a="http://schemas.openxmlformats.org/drawingml/2006/main" xmlns:r="http://schemas.openxmlformats.org/officeDocument/2006/relationships" xmlns:p="http://schemas.openxmlformats.org/presentationml/2006/main">
  <p:tag name="THINKCELLSHAPEDONOTDELETE" val="t78R2aOz4dkC4sgiUV1qrFw"/>
</p:tagLst>
</file>

<file path=ppt/tags/tag754.xml><?xml version="1.0" encoding="utf-8"?>
<p:tagLst xmlns:a="http://schemas.openxmlformats.org/drawingml/2006/main" xmlns:r="http://schemas.openxmlformats.org/officeDocument/2006/relationships" xmlns:p="http://schemas.openxmlformats.org/presentationml/2006/main">
  <p:tag name="THINKCELLSHAPEDONOTDELETE" val="ttkMLU_qzM02l0ZhdMtoPfg"/>
</p:tagLst>
</file>

<file path=ppt/tags/tag755.xml><?xml version="1.0" encoding="utf-8"?>
<p:tagLst xmlns:a="http://schemas.openxmlformats.org/drawingml/2006/main" xmlns:r="http://schemas.openxmlformats.org/officeDocument/2006/relationships" xmlns:p="http://schemas.openxmlformats.org/presentationml/2006/main">
  <p:tag name="THINKCELLSHAPEDONOTDELETE" val="tAGhzaXxRzk2MxK0ZNpWsZA"/>
</p:tagLst>
</file>

<file path=ppt/tags/tag756.xml><?xml version="1.0" encoding="utf-8"?>
<p:tagLst xmlns:a="http://schemas.openxmlformats.org/drawingml/2006/main" xmlns:r="http://schemas.openxmlformats.org/officeDocument/2006/relationships" xmlns:p="http://schemas.openxmlformats.org/presentationml/2006/main">
  <p:tag name="THINKCELLSHAPEDONOTDELETE" val="tyyAufiRiUU6SVOhrYHNakQ"/>
</p:tagLst>
</file>

<file path=ppt/tags/tag757.xml><?xml version="1.0" encoding="utf-8"?>
<p:tagLst xmlns:a="http://schemas.openxmlformats.org/drawingml/2006/main" xmlns:r="http://schemas.openxmlformats.org/officeDocument/2006/relationships" xmlns:p="http://schemas.openxmlformats.org/presentationml/2006/main">
  <p:tag name="THINKCELLSHAPEDONOTDELETE" val="t0.BFPGq2wUKx5h7PqDa_QQ"/>
</p:tagLst>
</file>

<file path=ppt/tags/tag758.xml><?xml version="1.0" encoding="utf-8"?>
<p:tagLst xmlns:a="http://schemas.openxmlformats.org/drawingml/2006/main" xmlns:r="http://schemas.openxmlformats.org/officeDocument/2006/relationships" xmlns:p="http://schemas.openxmlformats.org/presentationml/2006/main">
  <p:tag name="THINKCELLSHAPEDONOTDELETE" val="tbWa1Ehse50.A.IhXrLR2NQ"/>
</p:tagLst>
</file>

<file path=ppt/tags/tag759.xml><?xml version="1.0" encoding="utf-8"?>
<p:tagLst xmlns:a="http://schemas.openxmlformats.org/drawingml/2006/main" xmlns:r="http://schemas.openxmlformats.org/officeDocument/2006/relationships" xmlns:p="http://schemas.openxmlformats.org/presentationml/2006/main">
  <p:tag name="THINKCELLSHAPEDONOTDELETE" val="tsKgsitEBc0aKbxB3_FObXg"/>
</p:tagLst>
</file>

<file path=ppt/tags/tag76.xml><?xml version="1.0" encoding="utf-8"?>
<p:tagLst xmlns:a="http://schemas.openxmlformats.org/drawingml/2006/main" xmlns:r="http://schemas.openxmlformats.org/officeDocument/2006/relationships" xmlns:p="http://schemas.openxmlformats.org/presentationml/2006/main">
  <p:tag name="THINKCELLSHAPEDONOTDELETE" val="ttUX6_EcFnUWDmsa9t5DiHQ"/>
</p:tagLst>
</file>

<file path=ppt/tags/tag760.xml><?xml version="1.0" encoding="utf-8"?>
<p:tagLst xmlns:a="http://schemas.openxmlformats.org/drawingml/2006/main" xmlns:r="http://schemas.openxmlformats.org/officeDocument/2006/relationships" xmlns:p="http://schemas.openxmlformats.org/presentationml/2006/main">
  <p:tag name="THINKCELLSHAPEDONOTDELETE" val="tRXzP_dKlyU.PjKb1SN549A"/>
</p:tagLst>
</file>

<file path=ppt/tags/tag761.xml><?xml version="1.0" encoding="utf-8"?>
<p:tagLst xmlns:a="http://schemas.openxmlformats.org/drawingml/2006/main" xmlns:r="http://schemas.openxmlformats.org/officeDocument/2006/relationships" xmlns:p="http://schemas.openxmlformats.org/presentationml/2006/main">
  <p:tag name="THINKCELLSHAPEDONOTDELETE" val="tnTnIeLaG9EO3VE4sHBtFpQ"/>
</p:tagLst>
</file>

<file path=ppt/tags/tag762.xml><?xml version="1.0" encoding="utf-8"?>
<p:tagLst xmlns:a="http://schemas.openxmlformats.org/drawingml/2006/main" xmlns:r="http://schemas.openxmlformats.org/officeDocument/2006/relationships" xmlns:p="http://schemas.openxmlformats.org/presentationml/2006/main">
  <p:tag name="THINKCELLSHAPEDONOTDELETE" val="t6iRJcqPldE.kD7tbv3NpHw"/>
</p:tagLst>
</file>

<file path=ppt/tags/tag763.xml><?xml version="1.0" encoding="utf-8"?>
<p:tagLst xmlns:a="http://schemas.openxmlformats.org/drawingml/2006/main" xmlns:r="http://schemas.openxmlformats.org/officeDocument/2006/relationships" xmlns:p="http://schemas.openxmlformats.org/presentationml/2006/main">
  <p:tag name="THINKCELLSHAPEDONOTDELETE" val="tXOAlleumMEmhhN6KVPvtBA"/>
</p:tagLst>
</file>

<file path=ppt/tags/tag764.xml><?xml version="1.0" encoding="utf-8"?>
<p:tagLst xmlns:a="http://schemas.openxmlformats.org/drawingml/2006/main" xmlns:r="http://schemas.openxmlformats.org/officeDocument/2006/relationships" xmlns:p="http://schemas.openxmlformats.org/presentationml/2006/main">
  <p:tag name="THINKCELLSHAPEDONOTDELETE" val="t6mDQyb.J_keeXn340_.fng"/>
</p:tagLst>
</file>

<file path=ppt/tags/tag765.xml><?xml version="1.0" encoding="utf-8"?>
<p:tagLst xmlns:a="http://schemas.openxmlformats.org/drawingml/2006/main" xmlns:r="http://schemas.openxmlformats.org/officeDocument/2006/relationships" xmlns:p="http://schemas.openxmlformats.org/presentationml/2006/main">
  <p:tag name="THINKCELLSHAPEDONOTDELETE" val="tU3s2Ngj_YECEBQHlm1Ym_Q"/>
</p:tagLst>
</file>

<file path=ppt/tags/tag766.xml><?xml version="1.0" encoding="utf-8"?>
<p:tagLst xmlns:a="http://schemas.openxmlformats.org/drawingml/2006/main" xmlns:r="http://schemas.openxmlformats.org/officeDocument/2006/relationships" xmlns:p="http://schemas.openxmlformats.org/presentationml/2006/main">
  <p:tag name="THINKCELLSHAPEDONOTDELETE" val="twgh4RYMmnE2oozYwWMz9bA"/>
</p:tagLst>
</file>

<file path=ppt/tags/tag767.xml><?xml version="1.0" encoding="utf-8"?>
<p:tagLst xmlns:a="http://schemas.openxmlformats.org/drawingml/2006/main" xmlns:r="http://schemas.openxmlformats.org/officeDocument/2006/relationships" xmlns:p="http://schemas.openxmlformats.org/presentationml/2006/main">
  <p:tag name="THINKCELLSHAPEDONOTDELETE" val="tMKPvSQ4C7E.hlw0X79Itpg"/>
</p:tagLst>
</file>

<file path=ppt/tags/tag768.xml><?xml version="1.0" encoding="utf-8"?>
<p:tagLst xmlns:a="http://schemas.openxmlformats.org/drawingml/2006/main" xmlns:r="http://schemas.openxmlformats.org/officeDocument/2006/relationships" xmlns:p="http://schemas.openxmlformats.org/presentationml/2006/main">
  <p:tag name="THINKCELLSHAPEDONOTDELETE" val="tBQQMzs5OAEi222rdjWilaQ"/>
</p:tagLst>
</file>

<file path=ppt/tags/tag769.xml><?xml version="1.0" encoding="utf-8"?>
<p:tagLst xmlns:a="http://schemas.openxmlformats.org/drawingml/2006/main" xmlns:r="http://schemas.openxmlformats.org/officeDocument/2006/relationships" xmlns:p="http://schemas.openxmlformats.org/presentationml/2006/main">
  <p:tag name="THINKCELLSHAPEDONOTDELETE" val="tLWkf1Ngojk.PvqlTyoX.AA"/>
</p:tagLst>
</file>

<file path=ppt/tags/tag77.xml><?xml version="1.0" encoding="utf-8"?>
<p:tagLst xmlns:a="http://schemas.openxmlformats.org/drawingml/2006/main" xmlns:r="http://schemas.openxmlformats.org/officeDocument/2006/relationships" xmlns:p="http://schemas.openxmlformats.org/presentationml/2006/main">
  <p:tag name="THINKCELLSHAPEDONOTDELETE" val="tqCdcae2BmEKWxDC52iDwJw"/>
</p:tagLst>
</file>

<file path=ppt/tags/tag770.xml><?xml version="1.0" encoding="utf-8"?>
<p:tagLst xmlns:a="http://schemas.openxmlformats.org/drawingml/2006/main" xmlns:r="http://schemas.openxmlformats.org/officeDocument/2006/relationships" xmlns:p="http://schemas.openxmlformats.org/presentationml/2006/main">
  <p:tag name="THINKCELLSHAPEDONOTDELETE" val="tA58NaaSqDUGe26P_SwGNXA"/>
</p:tagLst>
</file>

<file path=ppt/tags/tag771.xml><?xml version="1.0" encoding="utf-8"?>
<p:tagLst xmlns:a="http://schemas.openxmlformats.org/drawingml/2006/main" xmlns:r="http://schemas.openxmlformats.org/officeDocument/2006/relationships" xmlns:p="http://schemas.openxmlformats.org/presentationml/2006/main">
  <p:tag name="THINKCELLSHAPEDONOTDELETE" val="tFEgIZF8EmkiaGO4O7qEs7Q"/>
</p:tagLst>
</file>

<file path=ppt/tags/tag772.xml><?xml version="1.0" encoding="utf-8"?>
<p:tagLst xmlns:a="http://schemas.openxmlformats.org/drawingml/2006/main" xmlns:r="http://schemas.openxmlformats.org/officeDocument/2006/relationships" xmlns:p="http://schemas.openxmlformats.org/presentationml/2006/main">
  <p:tag name="THINKCELLSHAPEDONOTDELETE" val="tEfm5kgHPv0CxtNHaL.7Mbw"/>
</p:tagLst>
</file>

<file path=ppt/tags/tag773.xml><?xml version="1.0" encoding="utf-8"?>
<p:tagLst xmlns:a="http://schemas.openxmlformats.org/drawingml/2006/main" xmlns:r="http://schemas.openxmlformats.org/officeDocument/2006/relationships" xmlns:p="http://schemas.openxmlformats.org/presentationml/2006/main">
  <p:tag name="THINKCELLSHAPEDONOTDELETE" val="tuviyz0DzzkizJCMn90wFGQ"/>
</p:tagLst>
</file>

<file path=ppt/tags/tag774.xml><?xml version="1.0" encoding="utf-8"?>
<p:tagLst xmlns:a="http://schemas.openxmlformats.org/drawingml/2006/main" xmlns:r="http://schemas.openxmlformats.org/officeDocument/2006/relationships" xmlns:p="http://schemas.openxmlformats.org/presentationml/2006/main">
  <p:tag name="THINKCELLSHAPEDONOTDELETE" val="tdYphHXayikusRmY1M6wF1w"/>
</p:tagLst>
</file>

<file path=ppt/tags/tag775.xml><?xml version="1.0" encoding="utf-8"?>
<p:tagLst xmlns:a="http://schemas.openxmlformats.org/drawingml/2006/main" xmlns:r="http://schemas.openxmlformats.org/officeDocument/2006/relationships" xmlns:p="http://schemas.openxmlformats.org/presentationml/2006/main">
  <p:tag name="THINKCELLSHAPEDONOTDELETE" val="tdamlRPM.Wk6dEagYdUupHA"/>
</p:tagLst>
</file>

<file path=ppt/tags/tag776.xml><?xml version="1.0" encoding="utf-8"?>
<p:tagLst xmlns:a="http://schemas.openxmlformats.org/drawingml/2006/main" xmlns:r="http://schemas.openxmlformats.org/officeDocument/2006/relationships" xmlns:p="http://schemas.openxmlformats.org/presentationml/2006/main">
  <p:tag name="THINKCELLSHAPEDONOTDELETE" val="t.Yb.dM63BkWKoQtCx19PYg"/>
</p:tagLst>
</file>

<file path=ppt/tags/tag777.xml><?xml version="1.0" encoding="utf-8"?>
<p:tagLst xmlns:a="http://schemas.openxmlformats.org/drawingml/2006/main" xmlns:r="http://schemas.openxmlformats.org/officeDocument/2006/relationships" xmlns:p="http://schemas.openxmlformats.org/presentationml/2006/main">
  <p:tag name="THINKCELLSHAPEDONOTDELETE" val="tlFoDtOtoZ0WizEejUqmoPg"/>
</p:tagLst>
</file>

<file path=ppt/tags/tag778.xml><?xml version="1.0" encoding="utf-8"?>
<p:tagLst xmlns:a="http://schemas.openxmlformats.org/drawingml/2006/main" xmlns:r="http://schemas.openxmlformats.org/officeDocument/2006/relationships" xmlns:p="http://schemas.openxmlformats.org/presentationml/2006/main">
  <p:tag name="THINKCELLSHAPEDONOTDELETE" val="tdTz9dzixskmevjOj48D7ew"/>
</p:tagLst>
</file>

<file path=ppt/tags/tag779.xml><?xml version="1.0" encoding="utf-8"?>
<p:tagLst xmlns:a="http://schemas.openxmlformats.org/drawingml/2006/main" xmlns:r="http://schemas.openxmlformats.org/officeDocument/2006/relationships" xmlns:p="http://schemas.openxmlformats.org/presentationml/2006/main">
  <p:tag name="THINKCELLSHAPEDONOTDELETE" val="tl712QvTWfkKqbnLLcyw2EA"/>
</p:tagLst>
</file>

<file path=ppt/tags/tag78.xml><?xml version="1.0" encoding="utf-8"?>
<p:tagLst xmlns:a="http://schemas.openxmlformats.org/drawingml/2006/main" xmlns:r="http://schemas.openxmlformats.org/officeDocument/2006/relationships" xmlns:p="http://schemas.openxmlformats.org/presentationml/2006/main">
  <p:tag name="THINKCELLSHAPEDONOTDELETE" val="t0jFTBfFb6Eevnq19geqdZw"/>
</p:tagLst>
</file>

<file path=ppt/tags/tag780.xml><?xml version="1.0" encoding="utf-8"?>
<p:tagLst xmlns:a="http://schemas.openxmlformats.org/drawingml/2006/main" xmlns:r="http://schemas.openxmlformats.org/officeDocument/2006/relationships" xmlns:p="http://schemas.openxmlformats.org/presentationml/2006/main">
  <p:tag name="THINKCELLSHAPEDONOTDELETE" val="tX46sNMduO0qvFl5Rj1x_LA"/>
</p:tagLst>
</file>

<file path=ppt/tags/tag781.xml><?xml version="1.0" encoding="utf-8"?>
<p:tagLst xmlns:a="http://schemas.openxmlformats.org/drawingml/2006/main" xmlns:r="http://schemas.openxmlformats.org/officeDocument/2006/relationships" xmlns:p="http://schemas.openxmlformats.org/presentationml/2006/main">
  <p:tag name="THINKCELLSHAPEDONOTDELETE" val="tMqdGEjhzWUyDHd__LFXGxw"/>
</p:tagLst>
</file>

<file path=ppt/tags/tag782.xml><?xml version="1.0" encoding="utf-8"?>
<p:tagLst xmlns:a="http://schemas.openxmlformats.org/drawingml/2006/main" xmlns:r="http://schemas.openxmlformats.org/officeDocument/2006/relationships" xmlns:p="http://schemas.openxmlformats.org/presentationml/2006/main">
  <p:tag name="THINKCELLSHAPEDONOTDELETE" val="tGweNbG1GVEmM4xxckz87Rg"/>
</p:tagLst>
</file>

<file path=ppt/tags/tag783.xml><?xml version="1.0" encoding="utf-8"?>
<p:tagLst xmlns:a="http://schemas.openxmlformats.org/drawingml/2006/main" xmlns:r="http://schemas.openxmlformats.org/officeDocument/2006/relationships" xmlns:p="http://schemas.openxmlformats.org/presentationml/2006/main">
  <p:tag name="THINKCELLSHAPEDONOTDELETE" val="tIUKHUKVsrE.a69PcE9rAZw"/>
</p:tagLst>
</file>

<file path=ppt/tags/tag784.xml><?xml version="1.0" encoding="utf-8"?>
<p:tagLst xmlns:a="http://schemas.openxmlformats.org/drawingml/2006/main" xmlns:r="http://schemas.openxmlformats.org/officeDocument/2006/relationships" xmlns:p="http://schemas.openxmlformats.org/presentationml/2006/main">
  <p:tag name="THINKCELLSHAPEDONOTDELETE" val="takjKu5XcV0Kl9R7OM2IS6Q"/>
</p:tagLst>
</file>

<file path=ppt/tags/tag785.xml><?xml version="1.0" encoding="utf-8"?>
<p:tagLst xmlns:a="http://schemas.openxmlformats.org/drawingml/2006/main" xmlns:r="http://schemas.openxmlformats.org/officeDocument/2006/relationships" xmlns:p="http://schemas.openxmlformats.org/presentationml/2006/main">
  <p:tag name="THINKCELLSHAPEDONOTDELETE" val="tslXZQShY9EGk_xourLncbA"/>
</p:tagLst>
</file>

<file path=ppt/tags/tag786.xml><?xml version="1.0" encoding="utf-8"?>
<p:tagLst xmlns:a="http://schemas.openxmlformats.org/drawingml/2006/main" xmlns:r="http://schemas.openxmlformats.org/officeDocument/2006/relationships" xmlns:p="http://schemas.openxmlformats.org/presentationml/2006/main">
  <p:tag name="THINKCELLSHAPEDONOTDELETE" val="tIQk5EFUsY0yoDpuCw31gpA"/>
</p:tagLst>
</file>

<file path=ppt/tags/tag787.xml><?xml version="1.0" encoding="utf-8"?>
<p:tagLst xmlns:a="http://schemas.openxmlformats.org/drawingml/2006/main" xmlns:r="http://schemas.openxmlformats.org/officeDocument/2006/relationships" xmlns:p="http://schemas.openxmlformats.org/presentationml/2006/main">
  <p:tag name="THINKCELLSHAPEDONOTDELETE" val="tchofx1qbrUy5hEzivnsr8w"/>
</p:tagLst>
</file>

<file path=ppt/tags/tag788.xml><?xml version="1.0" encoding="utf-8"?>
<p:tagLst xmlns:a="http://schemas.openxmlformats.org/drawingml/2006/main" xmlns:r="http://schemas.openxmlformats.org/officeDocument/2006/relationships" xmlns:p="http://schemas.openxmlformats.org/presentationml/2006/main">
  <p:tag name="THINKCELLSHAPEDONOTDELETE" val="t8d_SUf7yIEu6TXnbX8vNrQ"/>
</p:tagLst>
</file>

<file path=ppt/tags/tag789.xml><?xml version="1.0" encoding="utf-8"?>
<p:tagLst xmlns:a="http://schemas.openxmlformats.org/drawingml/2006/main" xmlns:r="http://schemas.openxmlformats.org/officeDocument/2006/relationships" xmlns:p="http://schemas.openxmlformats.org/presentationml/2006/main">
  <p:tag name="THINKCELLSHAPEDONOTDELETE" val="tXPXbQP4nV0GsaWKhpkBhSw"/>
</p:tagLst>
</file>

<file path=ppt/tags/tag79.xml><?xml version="1.0" encoding="utf-8"?>
<p:tagLst xmlns:a="http://schemas.openxmlformats.org/drawingml/2006/main" xmlns:r="http://schemas.openxmlformats.org/officeDocument/2006/relationships" xmlns:p="http://schemas.openxmlformats.org/presentationml/2006/main">
  <p:tag name="THINKCELLSHAPEDONOTDELETE" val="t7citHeY5_0qyZCGPZ.wXew"/>
</p:tagLst>
</file>

<file path=ppt/tags/tag790.xml><?xml version="1.0" encoding="utf-8"?>
<p:tagLst xmlns:a="http://schemas.openxmlformats.org/drawingml/2006/main" xmlns:r="http://schemas.openxmlformats.org/officeDocument/2006/relationships" xmlns:p="http://schemas.openxmlformats.org/presentationml/2006/main">
  <p:tag name="THINKCELLSHAPEDONOTDELETE" val="txQlXgTqDfkqK9Vtk_O.4.A"/>
</p:tagLst>
</file>

<file path=ppt/tags/tag791.xml><?xml version="1.0" encoding="utf-8"?>
<p:tagLst xmlns:a="http://schemas.openxmlformats.org/drawingml/2006/main" xmlns:r="http://schemas.openxmlformats.org/officeDocument/2006/relationships" xmlns:p="http://schemas.openxmlformats.org/presentationml/2006/main">
  <p:tag name="THINKCELLSHAPEDONOTDELETE" val="tAKfbzIa.pU6Fxmnnccg_pw"/>
</p:tagLst>
</file>

<file path=ppt/tags/tag79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93.xml><?xml version="1.0" encoding="utf-8"?>
<p:tagLst xmlns:a="http://schemas.openxmlformats.org/drawingml/2006/main" xmlns:r="http://schemas.openxmlformats.org/officeDocument/2006/relationships" xmlns:p="http://schemas.openxmlformats.org/presentationml/2006/main">
  <p:tag name="THINKCELLSHAPEDONOTDELETE" val="tFxly83GS8UKc7tHo6Y2StQ"/>
</p:tagLst>
</file>

<file path=ppt/tags/tag794.xml><?xml version="1.0" encoding="utf-8"?>
<p:tagLst xmlns:a="http://schemas.openxmlformats.org/drawingml/2006/main" xmlns:r="http://schemas.openxmlformats.org/officeDocument/2006/relationships" xmlns:p="http://schemas.openxmlformats.org/presentationml/2006/main">
  <p:tag name="THINKCELLSHAPEDONOTDELETE" val="tz8XN3_BUnk.5D_y.oyUbPg"/>
</p:tagLst>
</file>

<file path=ppt/tags/tag795.xml><?xml version="1.0" encoding="utf-8"?>
<p:tagLst xmlns:a="http://schemas.openxmlformats.org/drawingml/2006/main" xmlns:r="http://schemas.openxmlformats.org/officeDocument/2006/relationships" xmlns:p="http://schemas.openxmlformats.org/presentationml/2006/main">
  <p:tag name="THINKCELLSHAPEDONOTDELETE" val="t5FxYH0fGZ02OJvLSIzsuMQ"/>
</p:tagLst>
</file>

<file path=ppt/tags/tag796.xml><?xml version="1.0" encoding="utf-8"?>
<p:tagLst xmlns:a="http://schemas.openxmlformats.org/drawingml/2006/main" xmlns:r="http://schemas.openxmlformats.org/officeDocument/2006/relationships" xmlns:p="http://schemas.openxmlformats.org/presentationml/2006/main">
  <p:tag name="THINKCELLSHAPEDONOTDELETE" val="tz8j8EWDVJUCibwpohKogxA"/>
</p:tagLst>
</file>

<file path=ppt/tags/tag797.xml><?xml version="1.0" encoding="utf-8"?>
<p:tagLst xmlns:a="http://schemas.openxmlformats.org/drawingml/2006/main" xmlns:r="http://schemas.openxmlformats.org/officeDocument/2006/relationships" xmlns:p="http://schemas.openxmlformats.org/presentationml/2006/main">
  <p:tag name="THINKCELLSHAPEDONOTDELETE" val="tWF7E8XK1ikKIk9PubkaxaA"/>
</p:tagLst>
</file>

<file path=ppt/tags/tag798.xml><?xml version="1.0" encoding="utf-8"?>
<p:tagLst xmlns:a="http://schemas.openxmlformats.org/drawingml/2006/main" xmlns:r="http://schemas.openxmlformats.org/officeDocument/2006/relationships" xmlns:p="http://schemas.openxmlformats.org/presentationml/2006/main">
  <p:tag name="THINKCELLSHAPEDONOTDELETE" val="tnCOnEhAXhk2aVjmlLkW.rA"/>
</p:tagLst>
</file>

<file path=ppt/tags/tag799.xml><?xml version="1.0" encoding="utf-8"?>
<p:tagLst xmlns:a="http://schemas.openxmlformats.org/drawingml/2006/main" xmlns:r="http://schemas.openxmlformats.org/officeDocument/2006/relationships" xmlns:p="http://schemas.openxmlformats.org/presentationml/2006/main">
  <p:tag name="THINKCELLSHAPEDONOTDELETE" val="tzeoa0nG5wUSq8T6mDi3NAg"/>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0.xml><?xml version="1.0" encoding="utf-8"?>
<p:tagLst xmlns:a="http://schemas.openxmlformats.org/drawingml/2006/main" xmlns:r="http://schemas.openxmlformats.org/officeDocument/2006/relationships" xmlns:p="http://schemas.openxmlformats.org/presentationml/2006/main">
  <p:tag name="THINKCELLSHAPEDONOTDELETE" val="tfW_HFgyTSEiCsxS_g1rLRg"/>
</p:tagLst>
</file>

<file path=ppt/tags/tag800.xml><?xml version="1.0" encoding="utf-8"?>
<p:tagLst xmlns:a="http://schemas.openxmlformats.org/drawingml/2006/main" xmlns:r="http://schemas.openxmlformats.org/officeDocument/2006/relationships" xmlns:p="http://schemas.openxmlformats.org/presentationml/2006/main">
  <p:tag name="THINKCELLSHAPEDONOTDELETE" val="tfVF_2H7TJUiwcv.5xcXY_A"/>
</p:tagLst>
</file>

<file path=ppt/tags/tag801.xml><?xml version="1.0" encoding="utf-8"?>
<p:tagLst xmlns:a="http://schemas.openxmlformats.org/drawingml/2006/main" xmlns:r="http://schemas.openxmlformats.org/officeDocument/2006/relationships" xmlns:p="http://schemas.openxmlformats.org/presentationml/2006/main">
  <p:tag name="THINKCELLSHAPEDONOTDELETE" val="tj5NGUQkXC0yiFMdF1QaXQQ"/>
</p:tagLst>
</file>

<file path=ppt/tags/tag802.xml><?xml version="1.0" encoding="utf-8"?>
<p:tagLst xmlns:a="http://schemas.openxmlformats.org/drawingml/2006/main" xmlns:r="http://schemas.openxmlformats.org/officeDocument/2006/relationships" xmlns:p="http://schemas.openxmlformats.org/presentationml/2006/main">
  <p:tag name="THINKCELLSHAPEDONOTDELETE" val="ttoR5xAOHIkOzJgx.Fw7PkA"/>
</p:tagLst>
</file>

<file path=ppt/tags/tag803.xml><?xml version="1.0" encoding="utf-8"?>
<p:tagLst xmlns:a="http://schemas.openxmlformats.org/drawingml/2006/main" xmlns:r="http://schemas.openxmlformats.org/officeDocument/2006/relationships" xmlns:p="http://schemas.openxmlformats.org/presentationml/2006/main">
  <p:tag name="THINKCELLSHAPEDONOTDELETE" val="tyh3rC7oV4kqV9kdzwhaLeA"/>
</p:tagLst>
</file>

<file path=ppt/tags/tag804.xml><?xml version="1.0" encoding="utf-8"?>
<p:tagLst xmlns:a="http://schemas.openxmlformats.org/drawingml/2006/main" xmlns:r="http://schemas.openxmlformats.org/officeDocument/2006/relationships" xmlns:p="http://schemas.openxmlformats.org/presentationml/2006/main">
  <p:tag name="THINKCELLSHAPEDONOTDELETE" val="tXOAlleumMEmhhN6KVPvtBA"/>
</p:tagLst>
</file>

<file path=ppt/tags/tag805.xml><?xml version="1.0" encoding="utf-8"?>
<p:tagLst xmlns:a="http://schemas.openxmlformats.org/drawingml/2006/main" xmlns:r="http://schemas.openxmlformats.org/officeDocument/2006/relationships" xmlns:p="http://schemas.openxmlformats.org/presentationml/2006/main">
  <p:tag name="THINKCELLSHAPEDONOTDELETE" val="t6mDQyb.J_keeXn340_.fng"/>
</p:tagLst>
</file>

<file path=ppt/tags/tag806.xml><?xml version="1.0" encoding="utf-8"?>
<p:tagLst xmlns:a="http://schemas.openxmlformats.org/drawingml/2006/main" xmlns:r="http://schemas.openxmlformats.org/officeDocument/2006/relationships" xmlns:p="http://schemas.openxmlformats.org/presentationml/2006/main">
  <p:tag name="THINKCELLSHAPEDONOTDELETE" val="tnTnIeLaG9EO3VE4sHBtFpQ"/>
</p:tagLst>
</file>

<file path=ppt/tags/tag807.xml><?xml version="1.0" encoding="utf-8"?>
<p:tagLst xmlns:a="http://schemas.openxmlformats.org/drawingml/2006/main" xmlns:r="http://schemas.openxmlformats.org/officeDocument/2006/relationships" xmlns:p="http://schemas.openxmlformats.org/presentationml/2006/main">
  <p:tag name="THINKCELLSHAPEDONOTDELETE" val="tflhbaJsLOk2rUijFyAvBZQ"/>
</p:tagLst>
</file>

<file path=ppt/tags/tag808.xml><?xml version="1.0" encoding="utf-8"?>
<p:tagLst xmlns:a="http://schemas.openxmlformats.org/drawingml/2006/main" xmlns:r="http://schemas.openxmlformats.org/officeDocument/2006/relationships" xmlns:p="http://schemas.openxmlformats.org/presentationml/2006/main">
  <p:tag name="THINKCELLSHAPEDONOTDELETE" val="tvisAza4UTUKXo_xLKzr7Ag"/>
</p:tagLst>
</file>

<file path=ppt/tags/tag809.xml><?xml version="1.0" encoding="utf-8"?>
<p:tagLst xmlns:a="http://schemas.openxmlformats.org/drawingml/2006/main" xmlns:r="http://schemas.openxmlformats.org/officeDocument/2006/relationships" xmlns:p="http://schemas.openxmlformats.org/presentationml/2006/main">
  <p:tag name="THINKCELLSHAPEDONOTDELETE" val="tBQQMzs5OAEi222rdjWilaQ"/>
</p:tagLst>
</file>

<file path=ppt/tags/tag8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10.xml><?xml version="1.0" encoding="utf-8"?>
<p:tagLst xmlns:a="http://schemas.openxmlformats.org/drawingml/2006/main" xmlns:r="http://schemas.openxmlformats.org/officeDocument/2006/relationships" xmlns:p="http://schemas.openxmlformats.org/presentationml/2006/main">
  <p:tag name="THINKCELLSHAPEDONOTDELETE" val="tLWkf1Ngojk.PvqlTyoX.AA"/>
</p:tagLst>
</file>

<file path=ppt/tags/tag811.xml><?xml version="1.0" encoding="utf-8"?>
<p:tagLst xmlns:a="http://schemas.openxmlformats.org/drawingml/2006/main" xmlns:r="http://schemas.openxmlformats.org/officeDocument/2006/relationships" xmlns:p="http://schemas.openxmlformats.org/presentationml/2006/main">
  <p:tag name="THINKCELLSHAPEDONOTDELETE" val="tA58NaaSqDUGe26P_SwGNXA"/>
</p:tagLst>
</file>

<file path=ppt/tags/tag812.xml><?xml version="1.0" encoding="utf-8"?>
<p:tagLst xmlns:a="http://schemas.openxmlformats.org/drawingml/2006/main" xmlns:r="http://schemas.openxmlformats.org/officeDocument/2006/relationships" xmlns:p="http://schemas.openxmlformats.org/presentationml/2006/main">
  <p:tag name="THINKCELLSHAPEDONOTDELETE" val="tFEgIZF8EmkiaGO4O7qEs7Q"/>
</p:tagLst>
</file>

<file path=ppt/tags/tag813.xml><?xml version="1.0" encoding="utf-8"?>
<p:tagLst xmlns:a="http://schemas.openxmlformats.org/drawingml/2006/main" xmlns:r="http://schemas.openxmlformats.org/officeDocument/2006/relationships" xmlns:p="http://schemas.openxmlformats.org/presentationml/2006/main">
  <p:tag name="THINKCELLSHAPEDONOTDELETE" val="td0YBWZkq60WiGmon6YGaKw"/>
</p:tagLst>
</file>

<file path=ppt/tags/tag814.xml><?xml version="1.0" encoding="utf-8"?>
<p:tagLst xmlns:a="http://schemas.openxmlformats.org/drawingml/2006/main" xmlns:r="http://schemas.openxmlformats.org/officeDocument/2006/relationships" xmlns:p="http://schemas.openxmlformats.org/presentationml/2006/main">
  <p:tag name="THINKCELLSHAPEDONOTDELETE" val="t_NGRFzmopUmHMNtGzUBHjg"/>
</p:tagLst>
</file>

<file path=ppt/tags/tag815.xml><?xml version="1.0" encoding="utf-8"?>
<p:tagLst xmlns:a="http://schemas.openxmlformats.org/drawingml/2006/main" xmlns:r="http://schemas.openxmlformats.org/officeDocument/2006/relationships" xmlns:p="http://schemas.openxmlformats.org/presentationml/2006/main">
  <p:tag name="THINKCELLSHAPEDONOTDELETE" val="t24spqslq1USBTe5iMI9beg"/>
</p:tagLst>
</file>

<file path=ppt/tags/tag816.xml><?xml version="1.0" encoding="utf-8"?>
<p:tagLst xmlns:a="http://schemas.openxmlformats.org/drawingml/2006/main" xmlns:r="http://schemas.openxmlformats.org/officeDocument/2006/relationships" xmlns:p="http://schemas.openxmlformats.org/presentationml/2006/main">
  <p:tag name="THINKCELLSHAPEDONOTDELETE" val="t6pN85LnZzk.UJyhEyI4A.A"/>
</p:tagLst>
</file>

<file path=ppt/tags/tag817.xml><?xml version="1.0" encoding="utf-8"?>
<p:tagLst xmlns:a="http://schemas.openxmlformats.org/drawingml/2006/main" xmlns:r="http://schemas.openxmlformats.org/officeDocument/2006/relationships" xmlns:p="http://schemas.openxmlformats.org/presentationml/2006/main">
  <p:tag name="THINKCELLSHAPEDONOTDELETE" val="t4GBw7qb8tE6VLr_OT.6yfw"/>
</p:tagLst>
</file>

<file path=ppt/tags/tag818.xml><?xml version="1.0" encoding="utf-8"?>
<p:tagLst xmlns:a="http://schemas.openxmlformats.org/drawingml/2006/main" xmlns:r="http://schemas.openxmlformats.org/officeDocument/2006/relationships" xmlns:p="http://schemas.openxmlformats.org/presentationml/2006/main">
  <p:tag name="THINKCELLSHAPEDONOTDELETE" val="t9FMwZFsuX06goCAd9JDd4A"/>
</p:tagLst>
</file>

<file path=ppt/tags/tag819.xml><?xml version="1.0" encoding="utf-8"?>
<p:tagLst xmlns:a="http://schemas.openxmlformats.org/drawingml/2006/main" xmlns:r="http://schemas.openxmlformats.org/officeDocument/2006/relationships" xmlns:p="http://schemas.openxmlformats.org/presentationml/2006/main">
  <p:tag name="THINKCELLSHAPEDONOTDELETE" val="tIWJzTUGwaEyvC8cOjHyRug"/>
</p:tagLst>
</file>

<file path=ppt/tags/tag82.xml><?xml version="1.0" encoding="utf-8"?>
<p:tagLst xmlns:a="http://schemas.openxmlformats.org/drawingml/2006/main" xmlns:r="http://schemas.openxmlformats.org/officeDocument/2006/relationships" xmlns:p="http://schemas.openxmlformats.org/presentationml/2006/main">
  <p:tag name="THINKCELLSHAPEDONOTDELETE" val="t8s.S3l0fjEGalJCeQLoOhw"/>
</p:tagLst>
</file>

<file path=ppt/tags/tag820.xml><?xml version="1.0" encoding="utf-8"?>
<p:tagLst xmlns:a="http://schemas.openxmlformats.org/drawingml/2006/main" xmlns:r="http://schemas.openxmlformats.org/officeDocument/2006/relationships" xmlns:p="http://schemas.openxmlformats.org/presentationml/2006/main">
  <p:tag name="THINKCELLSHAPEDONOTDELETE" val="tRV2a9AnkSUifUZpbVEfY.Q"/>
</p:tagLst>
</file>

<file path=ppt/tags/tag821.xml><?xml version="1.0" encoding="utf-8"?>
<p:tagLst xmlns:a="http://schemas.openxmlformats.org/drawingml/2006/main" xmlns:r="http://schemas.openxmlformats.org/officeDocument/2006/relationships" xmlns:p="http://schemas.openxmlformats.org/presentationml/2006/main">
  <p:tag name="THINKCELLSHAPEDONOTDELETE" val="t5pOFhAqfbkKQdItnD7L8yA"/>
</p:tagLst>
</file>

<file path=ppt/tags/tag8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23.xml><?xml version="1.0" encoding="utf-8"?>
<p:tagLst xmlns:a="http://schemas.openxmlformats.org/drawingml/2006/main" xmlns:r="http://schemas.openxmlformats.org/officeDocument/2006/relationships" xmlns:p="http://schemas.openxmlformats.org/presentationml/2006/main">
  <p:tag name="THINKCELLSHAPEDONOTDELETE" val="tFxly83GS8UKc7tHo6Y2StQ"/>
</p:tagLst>
</file>

<file path=ppt/tags/tag824.xml><?xml version="1.0" encoding="utf-8"?>
<p:tagLst xmlns:a="http://schemas.openxmlformats.org/drawingml/2006/main" xmlns:r="http://schemas.openxmlformats.org/officeDocument/2006/relationships" xmlns:p="http://schemas.openxmlformats.org/presentationml/2006/main">
  <p:tag name="THINKCELLSHAPEDONOTDELETE" val="tz8XN3_BUnk.5D_y.oyUbPg"/>
</p:tagLst>
</file>

<file path=ppt/tags/tag825.xml><?xml version="1.0" encoding="utf-8"?>
<p:tagLst xmlns:a="http://schemas.openxmlformats.org/drawingml/2006/main" xmlns:r="http://schemas.openxmlformats.org/officeDocument/2006/relationships" xmlns:p="http://schemas.openxmlformats.org/presentationml/2006/main">
  <p:tag name="THINKCELLSHAPEDONOTDELETE" val="tOPje_2dP7UK9RkmK8ftR_Q"/>
</p:tagLst>
</file>

<file path=ppt/tags/tag826.xml><?xml version="1.0" encoding="utf-8"?>
<p:tagLst xmlns:a="http://schemas.openxmlformats.org/drawingml/2006/main" xmlns:r="http://schemas.openxmlformats.org/officeDocument/2006/relationships" xmlns:p="http://schemas.openxmlformats.org/presentationml/2006/main">
  <p:tag name="THINKCELLSHAPEDONOTDELETE" val="tXOLlwZvsUUmITghoy8U3Uw"/>
</p:tagLst>
</file>

<file path=ppt/tags/tag827.xml><?xml version="1.0" encoding="utf-8"?>
<p:tagLst xmlns:a="http://schemas.openxmlformats.org/drawingml/2006/main" xmlns:r="http://schemas.openxmlformats.org/officeDocument/2006/relationships" xmlns:p="http://schemas.openxmlformats.org/presentationml/2006/main">
  <p:tag name="THINKCELLSHAPEDONOTDELETE" val="tabQ6SDvXwEqudPSOSzVXvQ"/>
</p:tagLst>
</file>

<file path=ppt/tags/tag828.xml><?xml version="1.0" encoding="utf-8"?>
<p:tagLst xmlns:a="http://schemas.openxmlformats.org/drawingml/2006/main" xmlns:r="http://schemas.openxmlformats.org/officeDocument/2006/relationships" xmlns:p="http://schemas.openxmlformats.org/presentationml/2006/main">
  <p:tag name="THINKCELLSHAPEDONOTDELETE" val="tWrWp2Zzzf0mhq_rJSMOOpg"/>
</p:tagLst>
</file>

<file path=ppt/tags/tag829.xml><?xml version="1.0" encoding="utf-8"?>
<p:tagLst xmlns:a="http://schemas.openxmlformats.org/drawingml/2006/main" xmlns:r="http://schemas.openxmlformats.org/officeDocument/2006/relationships" xmlns:p="http://schemas.openxmlformats.org/presentationml/2006/main">
  <p:tag name="THINKCELLSHAPEDONOTDELETE" val="tkr_7s5DlN0i6Ya6llSsYrw"/>
</p:tagLst>
</file>

<file path=ppt/tags/tag83.xml><?xml version="1.0" encoding="utf-8"?>
<p:tagLst xmlns:a="http://schemas.openxmlformats.org/drawingml/2006/main" xmlns:r="http://schemas.openxmlformats.org/officeDocument/2006/relationships" xmlns:p="http://schemas.openxmlformats.org/presentationml/2006/main">
  <p:tag name="THINKCELLSHAPEDONOTDELETE" val="tqDZzlkvES0.yOcEzoO7hZg"/>
</p:tagLst>
</file>

<file path=ppt/tags/tag830.xml><?xml version="1.0" encoding="utf-8"?>
<p:tagLst xmlns:a="http://schemas.openxmlformats.org/drawingml/2006/main" xmlns:r="http://schemas.openxmlformats.org/officeDocument/2006/relationships" xmlns:p="http://schemas.openxmlformats.org/presentationml/2006/main">
  <p:tag name="THINKCELLSHAPEDONOTDELETE" val="tcNIh9y_Rcku9VCXDTRjWpg"/>
</p:tagLst>
</file>

<file path=ppt/tags/tag831.xml><?xml version="1.0" encoding="utf-8"?>
<p:tagLst xmlns:a="http://schemas.openxmlformats.org/drawingml/2006/main" xmlns:r="http://schemas.openxmlformats.org/officeDocument/2006/relationships" xmlns:p="http://schemas.openxmlformats.org/presentationml/2006/main">
  <p:tag name="THINKCELLSHAPEDONOTDELETE" val="turyhotY2bUuG3iC5PjHbUQ"/>
</p:tagLst>
</file>

<file path=ppt/tags/tag832.xml><?xml version="1.0" encoding="utf-8"?>
<p:tagLst xmlns:a="http://schemas.openxmlformats.org/drawingml/2006/main" xmlns:r="http://schemas.openxmlformats.org/officeDocument/2006/relationships" xmlns:p="http://schemas.openxmlformats.org/presentationml/2006/main">
  <p:tag name="THINKCELLSHAPEDONOTDELETE" val="tqFvmGlgXeUChrIiZCsvnjQ"/>
</p:tagLst>
</file>

<file path=ppt/tags/tag833.xml><?xml version="1.0" encoding="utf-8"?>
<p:tagLst xmlns:a="http://schemas.openxmlformats.org/drawingml/2006/main" xmlns:r="http://schemas.openxmlformats.org/officeDocument/2006/relationships" xmlns:p="http://schemas.openxmlformats.org/presentationml/2006/main">
  <p:tag name="THINKCELLSHAPEDONOTDELETE" val="t2hKGZXsrukuYSKrXXPqncQ"/>
</p:tagLst>
</file>

<file path=ppt/tags/tag834.xml><?xml version="1.0" encoding="utf-8"?>
<p:tagLst xmlns:a="http://schemas.openxmlformats.org/drawingml/2006/main" xmlns:r="http://schemas.openxmlformats.org/officeDocument/2006/relationships" xmlns:p="http://schemas.openxmlformats.org/presentationml/2006/main">
  <p:tag name="THINKCELLSHAPEDONOTDELETE" val="t1QVuiEhvnUOXoB286PaykQ"/>
</p:tagLst>
</file>

<file path=ppt/tags/tag835.xml><?xml version="1.0" encoding="utf-8"?>
<p:tagLst xmlns:a="http://schemas.openxmlformats.org/drawingml/2006/main" xmlns:r="http://schemas.openxmlformats.org/officeDocument/2006/relationships" xmlns:p="http://schemas.openxmlformats.org/presentationml/2006/main">
  <p:tag name="THINKCELLSHAPEDONOTDELETE" val="tPzDSutR_IUawy9xdW7jg5A"/>
</p:tagLst>
</file>

<file path=ppt/tags/tag836.xml><?xml version="1.0" encoding="utf-8"?>
<p:tagLst xmlns:a="http://schemas.openxmlformats.org/drawingml/2006/main" xmlns:r="http://schemas.openxmlformats.org/officeDocument/2006/relationships" xmlns:p="http://schemas.openxmlformats.org/presentationml/2006/main">
  <p:tag name="THINKCELLSHAPEDONOTDELETE" val="tZehJbICRuEaTbNKzPV7JGw"/>
</p:tagLst>
</file>

<file path=ppt/tags/tag837.xml><?xml version="1.0" encoding="utf-8"?>
<p:tagLst xmlns:a="http://schemas.openxmlformats.org/drawingml/2006/main" xmlns:r="http://schemas.openxmlformats.org/officeDocument/2006/relationships" xmlns:p="http://schemas.openxmlformats.org/presentationml/2006/main">
  <p:tag name="THINKCELLSHAPEDONOTDELETE" val="tEn56MRk4NkGQ3PKZ11TtrA"/>
</p:tagLst>
</file>

<file path=ppt/tags/tag838.xml><?xml version="1.0" encoding="utf-8"?>
<p:tagLst xmlns:a="http://schemas.openxmlformats.org/drawingml/2006/main" xmlns:r="http://schemas.openxmlformats.org/officeDocument/2006/relationships" xmlns:p="http://schemas.openxmlformats.org/presentationml/2006/main">
  <p:tag name="THINKCELLSHAPEDONOTDELETE" val="tXOAlleumMEmhhN6KVPvtBA"/>
</p:tagLst>
</file>

<file path=ppt/tags/tag839.xml><?xml version="1.0" encoding="utf-8"?>
<p:tagLst xmlns:a="http://schemas.openxmlformats.org/drawingml/2006/main" xmlns:r="http://schemas.openxmlformats.org/officeDocument/2006/relationships" xmlns:p="http://schemas.openxmlformats.org/presentationml/2006/main">
  <p:tag name="THINKCELLSHAPEDONOTDELETE" val="t6mDQyb.J_keeXn340_.fng"/>
</p:tagLst>
</file>

<file path=ppt/tags/tag84.xml><?xml version="1.0" encoding="utf-8"?>
<p:tagLst xmlns:a="http://schemas.openxmlformats.org/drawingml/2006/main" xmlns:r="http://schemas.openxmlformats.org/officeDocument/2006/relationships" xmlns:p="http://schemas.openxmlformats.org/presentationml/2006/main">
  <p:tag name="THINKCELLSHAPEDONOTDELETE" val="tlcAmSzEMRECYnEXLZGkPFg"/>
</p:tagLst>
</file>

<file path=ppt/tags/tag840.xml><?xml version="1.0" encoding="utf-8"?>
<p:tagLst xmlns:a="http://schemas.openxmlformats.org/drawingml/2006/main" xmlns:r="http://schemas.openxmlformats.org/officeDocument/2006/relationships" xmlns:p="http://schemas.openxmlformats.org/presentationml/2006/main">
  <p:tag name="THINKCELLSHAPEDONOTDELETE" val="tnTnIeLaG9EO3VE4sHBtFpQ"/>
</p:tagLst>
</file>

<file path=ppt/tags/tag841.xml><?xml version="1.0" encoding="utf-8"?>
<p:tagLst xmlns:a="http://schemas.openxmlformats.org/drawingml/2006/main" xmlns:r="http://schemas.openxmlformats.org/officeDocument/2006/relationships" xmlns:p="http://schemas.openxmlformats.org/presentationml/2006/main">
  <p:tag name="THINKCELLSHAPEDONOTDELETE" val="tCZF1v7jaDECK04A0BPC8XA"/>
</p:tagLst>
</file>

<file path=ppt/tags/tag842.xml><?xml version="1.0" encoding="utf-8"?>
<p:tagLst xmlns:a="http://schemas.openxmlformats.org/drawingml/2006/main" xmlns:r="http://schemas.openxmlformats.org/officeDocument/2006/relationships" xmlns:p="http://schemas.openxmlformats.org/presentationml/2006/main">
  <p:tag name="THINKCELLSHAPEDONOTDELETE" val="tTkBMjsFAQECBZae1Y6K3Dw"/>
</p:tagLst>
</file>

<file path=ppt/tags/tag843.xml><?xml version="1.0" encoding="utf-8"?>
<p:tagLst xmlns:a="http://schemas.openxmlformats.org/drawingml/2006/main" xmlns:r="http://schemas.openxmlformats.org/officeDocument/2006/relationships" xmlns:p="http://schemas.openxmlformats.org/presentationml/2006/main">
  <p:tag name="THINKCELLSHAPEDONOTDELETE" val="t3EyzZIiJGUS2SH1GcIGdvA"/>
</p:tagLst>
</file>

<file path=ppt/tags/tag844.xml><?xml version="1.0" encoding="utf-8"?>
<p:tagLst xmlns:a="http://schemas.openxmlformats.org/drawingml/2006/main" xmlns:r="http://schemas.openxmlformats.org/officeDocument/2006/relationships" xmlns:p="http://schemas.openxmlformats.org/presentationml/2006/main">
  <p:tag name="THINKCELLSHAPEDONOTDELETE" val="tBQQMzs5OAEi222rdjWilaQ"/>
</p:tagLst>
</file>

<file path=ppt/tags/tag845.xml><?xml version="1.0" encoding="utf-8"?>
<p:tagLst xmlns:a="http://schemas.openxmlformats.org/drawingml/2006/main" xmlns:r="http://schemas.openxmlformats.org/officeDocument/2006/relationships" xmlns:p="http://schemas.openxmlformats.org/presentationml/2006/main">
  <p:tag name="THINKCELLSHAPEDONOTDELETE" val="tLWkf1Ngojk.PvqlTyoX.AA"/>
</p:tagLst>
</file>

<file path=ppt/tags/tag846.xml><?xml version="1.0" encoding="utf-8"?>
<p:tagLst xmlns:a="http://schemas.openxmlformats.org/drawingml/2006/main" xmlns:r="http://schemas.openxmlformats.org/officeDocument/2006/relationships" xmlns:p="http://schemas.openxmlformats.org/presentationml/2006/main">
  <p:tag name="THINKCELLSHAPEDONOTDELETE" val="tA58NaaSqDUGe26P_SwGNXA"/>
</p:tagLst>
</file>

<file path=ppt/tags/tag847.xml><?xml version="1.0" encoding="utf-8"?>
<p:tagLst xmlns:a="http://schemas.openxmlformats.org/drawingml/2006/main" xmlns:r="http://schemas.openxmlformats.org/officeDocument/2006/relationships" xmlns:p="http://schemas.openxmlformats.org/presentationml/2006/main">
  <p:tag name="THINKCELLSHAPEDONOTDELETE" val="tFEgIZF8EmkiaGO4O7qEs7Q"/>
</p:tagLst>
</file>

<file path=ppt/tags/tag848.xml><?xml version="1.0" encoding="utf-8"?>
<p:tagLst xmlns:a="http://schemas.openxmlformats.org/drawingml/2006/main" xmlns:r="http://schemas.openxmlformats.org/officeDocument/2006/relationships" xmlns:p="http://schemas.openxmlformats.org/presentationml/2006/main">
  <p:tag name="THINKCELLSHAPEDONOTDELETE" val="t3irtItSjckC2dPITP_HaeQ"/>
</p:tagLst>
</file>

<file path=ppt/tags/tag849.xml><?xml version="1.0" encoding="utf-8"?>
<p:tagLst xmlns:a="http://schemas.openxmlformats.org/drawingml/2006/main" xmlns:r="http://schemas.openxmlformats.org/officeDocument/2006/relationships" xmlns:p="http://schemas.openxmlformats.org/presentationml/2006/main">
  <p:tag name="THINKCELLSHAPEDONOTDELETE" val="tML4PXMsWak2aI0X9r58ejw"/>
</p:tagLst>
</file>

<file path=ppt/tags/tag85.xml><?xml version="1.0" encoding="utf-8"?>
<p:tagLst xmlns:a="http://schemas.openxmlformats.org/drawingml/2006/main" xmlns:r="http://schemas.openxmlformats.org/officeDocument/2006/relationships" xmlns:p="http://schemas.openxmlformats.org/presentationml/2006/main">
  <p:tag name="THINKCELLSHAPEDONOTDELETE" val="tJSfHmTzSiUegNUQRCiSsNw"/>
</p:tagLst>
</file>

<file path=ppt/tags/tag850.xml><?xml version="1.0" encoding="utf-8"?>
<p:tagLst xmlns:a="http://schemas.openxmlformats.org/drawingml/2006/main" xmlns:r="http://schemas.openxmlformats.org/officeDocument/2006/relationships" xmlns:p="http://schemas.openxmlformats.org/presentationml/2006/main">
  <p:tag name="THINKCELLSHAPEDONOTDELETE" val="t.Yb.dM63BkWKoQtCx19PYg"/>
</p:tagLst>
</file>

<file path=ppt/tags/tag851.xml><?xml version="1.0" encoding="utf-8"?>
<p:tagLst xmlns:a="http://schemas.openxmlformats.org/drawingml/2006/main" xmlns:r="http://schemas.openxmlformats.org/officeDocument/2006/relationships" xmlns:p="http://schemas.openxmlformats.org/presentationml/2006/main">
  <p:tag name="THINKCELLSHAPEDONOTDELETE" val="tauRhtpn74k6X1PhiWFGmbQ"/>
</p:tagLst>
</file>

<file path=ppt/tags/tag852.xml><?xml version="1.0" encoding="utf-8"?>
<p:tagLst xmlns:a="http://schemas.openxmlformats.org/drawingml/2006/main" xmlns:r="http://schemas.openxmlformats.org/officeDocument/2006/relationships" xmlns:p="http://schemas.openxmlformats.org/presentationml/2006/main">
  <p:tag name="THINKCELLSHAPEDONOTDELETE" val="tlKqjzkCCB0G7J6iMRwX84A"/>
</p:tagLst>
</file>

<file path=ppt/tags/tag853.xml><?xml version="1.0" encoding="utf-8"?>
<p:tagLst xmlns:a="http://schemas.openxmlformats.org/drawingml/2006/main" xmlns:r="http://schemas.openxmlformats.org/officeDocument/2006/relationships" xmlns:p="http://schemas.openxmlformats.org/presentationml/2006/main">
  <p:tag name="THINKCELLSHAPEDONOTDELETE" val="tX4XQObCZ.0GrOGUBg09.ww"/>
</p:tagLst>
</file>

<file path=ppt/tags/tag854.xml><?xml version="1.0" encoding="utf-8"?>
<p:tagLst xmlns:a="http://schemas.openxmlformats.org/drawingml/2006/main" xmlns:r="http://schemas.openxmlformats.org/officeDocument/2006/relationships" xmlns:p="http://schemas.openxmlformats.org/presentationml/2006/main">
  <p:tag name="THINKCELLSHAPEDONOTDELETE" val="tI9MzIIs1Bku6aDKLNmFGgw"/>
</p:tagLst>
</file>

<file path=ppt/tags/tag855.xml><?xml version="1.0" encoding="utf-8"?>
<p:tagLst xmlns:a="http://schemas.openxmlformats.org/drawingml/2006/main" xmlns:r="http://schemas.openxmlformats.org/officeDocument/2006/relationships" xmlns:p="http://schemas.openxmlformats.org/presentationml/2006/main">
  <p:tag name="THINKCELLSHAPEDONOTDELETE" val="tEFI1xn4dxUWzDoFH1WEgVQ"/>
</p:tagLst>
</file>

<file path=ppt/tags/tag856.xml><?xml version="1.0" encoding="utf-8"?>
<p:tagLst xmlns:a="http://schemas.openxmlformats.org/drawingml/2006/main" xmlns:r="http://schemas.openxmlformats.org/officeDocument/2006/relationships" xmlns:p="http://schemas.openxmlformats.org/presentationml/2006/main">
  <p:tag name="THINKCELLSHAPEDONOTDELETE" val="tkYL3V2hq90aKtBjjRqX4ag"/>
</p:tagLst>
</file>

<file path=ppt/tags/tag857.xml><?xml version="1.0" encoding="utf-8"?>
<p:tagLst xmlns:a="http://schemas.openxmlformats.org/drawingml/2006/main" xmlns:r="http://schemas.openxmlformats.org/officeDocument/2006/relationships" xmlns:p="http://schemas.openxmlformats.org/presentationml/2006/main">
  <p:tag name="THINKCELLSHAPEDONOTDELETE" val="td0YBWZkq60WiGmon6YGaKw"/>
</p:tagLst>
</file>

<file path=ppt/tags/tag858.xml><?xml version="1.0" encoding="utf-8"?>
<p:tagLst xmlns:a="http://schemas.openxmlformats.org/drawingml/2006/main" xmlns:r="http://schemas.openxmlformats.org/officeDocument/2006/relationships" xmlns:p="http://schemas.openxmlformats.org/presentationml/2006/main">
  <p:tag name="THINKCELLSHAPEDONOTDELETE" val="t_NGRFzmopUmHMNtGzUBHjg"/>
</p:tagLst>
</file>

<file path=ppt/tags/tag859.xml><?xml version="1.0" encoding="utf-8"?>
<p:tagLst xmlns:a="http://schemas.openxmlformats.org/drawingml/2006/main" xmlns:r="http://schemas.openxmlformats.org/officeDocument/2006/relationships" xmlns:p="http://schemas.openxmlformats.org/presentationml/2006/main">
  <p:tag name="THINKCELLSHAPEDONOTDELETE" val="t24spqslq1USBTe5iMI9beg"/>
</p:tagLst>
</file>

<file path=ppt/tags/tag86.xml><?xml version="1.0" encoding="utf-8"?>
<p:tagLst xmlns:a="http://schemas.openxmlformats.org/drawingml/2006/main" xmlns:r="http://schemas.openxmlformats.org/officeDocument/2006/relationships" xmlns:p="http://schemas.openxmlformats.org/presentationml/2006/main">
  <p:tag name="THINKCELLSHAPEDONOTDELETE" val="tkOkHUn5b7EimT.E6tNGOoA"/>
</p:tagLst>
</file>

<file path=ppt/tags/tag860.xml><?xml version="1.0" encoding="utf-8"?>
<p:tagLst xmlns:a="http://schemas.openxmlformats.org/drawingml/2006/main" xmlns:r="http://schemas.openxmlformats.org/officeDocument/2006/relationships" xmlns:p="http://schemas.openxmlformats.org/presentationml/2006/main">
  <p:tag name="THINKCELLSHAPEDONOTDELETE" val="t6pN85LnZzk.UJyhEyI4A.A"/>
</p:tagLst>
</file>

<file path=ppt/tags/tag861.xml><?xml version="1.0" encoding="utf-8"?>
<p:tagLst xmlns:a="http://schemas.openxmlformats.org/drawingml/2006/main" xmlns:r="http://schemas.openxmlformats.org/officeDocument/2006/relationships" xmlns:p="http://schemas.openxmlformats.org/presentationml/2006/main">
  <p:tag name="THINKCELLSHAPEDONOTDELETE" val="t4GBw7qb8tE6VLr_OT.6yfw"/>
</p:tagLst>
</file>

<file path=ppt/tags/tag862.xml><?xml version="1.0" encoding="utf-8"?>
<p:tagLst xmlns:a="http://schemas.openxmlformats.org/drawingml/2006/main" xmlns:r="http://schemas.openxmlformats.org/officeDocument/2006/relationships" xmlns:p="http://schemas.openxmlformats.org/presentationml/2006/main">
  <p:tag name="THINKCELLSHAPEDONOTDELETE" val="t9FMwZFsuX06goCAd9JDd4A"/>
</p:tagLst>
</file>

<file path=ppt/tags/tag863.xml><?xml version="1.0" encoding="utf-8"?>
<p:tagLst xmlns:a="http://schemas.openxmlformats.org/drawingml/2006/main" xmlns:r="http://schemas.openxmlformats.org/officeDocument/2006/relationships" xmlns:p="http://schemas.openxmlformats.org/presentationml/2006/main">
  <p:tag name="THINKCELLSHAPEDONOTDELETE" val="tIWJzTUGwaEyvC8cOjHyRug"/>
</p:tagLst>
</file>

<file path=ppt/tags/tag864.xml><?xml version="1.0" encoding="utf-8"?>
<p:tagLst xmlns:a="http://schemas.openxmlformats.org/drawingml/2006/main" xmlns:r="http://schemas.openxmlformats.org/officeDocument/2006/relationships" xmlns:p="http://schemas.openxmlformats.org/presentationml/2006/main">
  <p:tag name="THINKCELLSHAPEDONOTDELETE" val="tRV2a9AnkSUifUZpbVEfY.Q"/>
</p:tagLst>
</file>

<file path=ppt/tags/tag865.xml><?xml version="1.0" encoding="utf-8"?>
<p:tagLst xmlns:a="http://schemas.openxmlformats.org/drawingml/2006/main" xmlns:r="http://schemas.openxmlformats.org/officeDocument/2006/relationships" xmlns:p="http://schemas.openxmlformats.org/presentationml/2006/main">
  <p:tag name="THINKCELLSHAPEDONOTDELETE" val="t5pOFhAqfbkKQdItnD7L8yA"/>
</p:tagLst>
</file>

<file path=ppt/tags/tag86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67.xml><?xml version="1.0" encoding="utf-8"?>
<p:tagLst xmlns:a="http://schemas.openxmlformats.org/drawingml/2006/main" xmlns:r="http://schemas.openxmlformats.org/officeDocument/2006/relationships" xmlns:p="http://schemas.openxmlformats.org/presentationml/2006/main">
  <p:tag name="THINKCELLSHAPEDONOTDELETE" val="tm.9xxhXSKk.k.YD3M2DI0A"/>
</p:tagLst>
</file>

<file path=ppt/tags/tag868.xml><?xml version="1.0" encoding="utf-8"?>
<p:tagLst xmlns:a="http://schemas.openxmlformats.org/drawingml/2006/main" xmlns:r="http://schemas.openxmlformats.org/officeDocument/2006/relationships" xmlns:p="http://schemas.openxmlformats.org/presentationml/2006/main">
  <p:tag name="THINKCELLSHAPEDONOTDELETE" val="tSgnrDoPCLUCXMtwEQEempw"/>
</p:tagLst>
</file>

<file path=ppt/tags/tag869.xml><?xml version="1.0" encoding="utf-8"?>
<p:tagLst xmlns:a="http://schemas.openxmlformats.org/drawingml/2006/main" xmlns:r="http://schemas.openxmlformats.org/officeDocument/2006/relationships" xmlns:p="http://schemas.openxmlformats.org/presentationml/2006/main">
  <p:tag name="THINKCELLSHAPEDONOTDELETE" val="tLqjdx4j5Jkytm9zQIu6h2g"/>
</p:tagLst>
</file>

<file path=ppt/tags/tag87.xml><?xml version="1.0" encoding="utf-8"?>
<p:tagLst xmlns:a="http://schemas.openxmlformats.org/drawingml/2006/main" xmlns:r="http://schemas.openxmlformats.org/officeDocument/2006/relationships" xmlns:p="http://schemas.openxmlformats.org/presentationml/2006/main">
  <p:tag name="THINKCELLSHAPEDONOTDELETE" val="tI72td8GpbkiIO1yDdPLTMg"/>
</p:tagLst>
</file>

<file path=ppt/tags/tag870.xml><?xml version="1.0" encoding="utf-8"?>
<p:tagLst xmlns:a="http://schemas.openxmlformats.org/drawingml/2006/main" xmlns:r="http://schemas.openxmlformats.org/officeDocument/2006/relationships" xmlns:p="http://schemas.openxmlformats.org/presentationml/2006/main">
  <p:tag name="THINKCELLSHAPEDONOTDELETE" val="t4MnYARj.rEWYbG8MGABKcA"/>
</p:tagLst>
</file>

<file path=ppt/tags/tag871.xml><?xml version="1.0" encoding="utf-8"?>
<p:tagLst xmlns:a="http://schemas.openxmlformats.org/drawingml/2006/main" xmlns:r="http://schemas.openxmlformats.org/officeDocument/2006/relationships" xmlns:p="http://schemas.openxmlformats.org/presentationml/2006/main">
  <p:tag name="THINKCELLSHAPEDONOTDELETE" val="ta92rTawc5kie1F4Mo3t8Kg"/>
</p:tagLst>
</file>

<file path=ppt/tags/tag872.xml><?xml version="1.0" encoding="utf-8"?>
<p:tagLst xmlns:a="http://schemas.openxmlformats.org/drawingml/2006/main" xmlns:r="http://schemas.openxmlformats.org/officeDocument/2006/relationships" xmlns:p="http://schemas.openxmlformats.org/presentationml/2006/main">
  <p:tag name="THINKCELLSHAPEDONOTDELETE" val="tqq_jcbtYVECTsotnzckwyA"/>
</p:tagLst>
</file>

<file path=ppt/tags/tag873.xml><?xml version="1.0" encoding="utf-8"?>
<p:tagLst xmlns:a="http://schemas.openxmlformats.org/drawingml/2006/main" xmlns:r="http://schemas.openxmlformats.org/officeDocument/2006/relationships" xmlns:p="http://schemas.openxmlformats.org/presentationml/2006/main">
  <p:tag name="THINKCELLSHAPEDONOTDELETE" val="tS4h_GtBHtkCNRoNIgB47rg"/>
</p:tagLst>
</file>

<file path=ppt/tags/tag874.xml><?xml version="1.0" encoding="utf-8"?>
<p:tagLst xmlns:a="http://schemas.openxmlformats.org/drawingml/2006/main" xmlns:r="http://schemas.openxmlformats.org/officeDocument/2006/relationships" xmlns:p="http://schemas.openxmlformats.org/presentationml/2006/main">
  <p:tag name="THINKCELLSHAPEDONOTDELETE" val="t9hNOvFGklkSQZWv.Ll62Sg"/>
</p:tagLst>
</file>

<file path=ppt/tags/tag875.xml><?xml version="1.0" encoding="utf-8"?>
<p:tagLst xmlns:a="http://schemas.openxmlformats.org/drawingml/2006/main" xmlns:r="http://schemas.openxmlformats.org/officeDocument/2006/relationships" xmlns:p="http://schemas.openxmlformats.org/presentationml/2006/main">
  <p:tag name="THINKCELLSHAPEDONOTDELETE" val="tOSnAwkjr.EmZmgJY6vWNFQ"/>
</p:tagLst>
</file>

<file path=ppt/tags/tag876.xml><?xml version="1.0" encoding="utf-8"?>
<p:tagLst xmlns:a="http://schemas.openxmlformats.org/drawingml/2006/main" xmlns:r="http://schemas.openxmlformats.org/officeDocument/2006/relationships" xmlns:p="http://schemas.openxmlformats.org/presentationml/2006/main">
  <p:tag name="THINKCELLSHAPEDONOTDELETE" val="tfU3FonDsK0.apYpkwUz_Pw"/>
</p:tagLst>
</file>

<file path=ppt/tags/tag877.xml><?xml version="1.0" encoding="utf-8"?>
<p:tagLst xmlns:a="http://schemas.openxmlformats.org/drawingml/2006/main" xmlns:r="http://schemas.openxmlformats.org/officeDocument/2006/relationships" xmlns:p="http://schemas.openxmlformats.org/presentationml/2006/main">
  <p:tag name="THINKCELLSHAPEDONOTDELETE" val="tkxMyFPaALUSOjbIWLmltMA"/>
</p:tagLst>
</file>

<file path=ppt/tags/tag878.xml><?xml version="1.0" encoding="utf-8"?>
<p:tagLst xmlns:a="http://schemas.openxmlformats.org/drawingml/2006/main" xmlns:r="http://schemas.openxmlformats.org/officeDocument/2006/relationships" xmlns:p="http://schemas.openxmlformats.org/presentationml/2006/main">
  <p:tag name="THINKCELLSHAPEDONOTDELETE" val="t5Pryb.BIlUSC7XJT9YKO5g"/>
</p:tagLst>
</file>

<file path=ppt/tags/tag879.xml><?xml version="1.0" encoding="utf-8"?>
<p:tagLst xmlns:a="http://schemas.openxmlformats.org/drawingml/2006/main" xmlns:r="http://schemas.openxmlformats.org/officeDocument/2006/relationships" xmlns:p="http://schemas.openxmlformats.org/presentationml/2006/main">
  <p:tag name="THINKCELLSHAPEDONOTDELETE" val="tZ2GnCIgPL0u9PLirFH6IwA"/>
</p:tagLst>
</file>

<file path=ppt/tags/tag88.xml><?xml version="1.0" encoding="utf-8"?>
<p:tagLst xmlns:a="http://schemas.openxmlformats.org/drawingml/2006/main" xmlns:r="http://schemas.openxmlformats.org/officeDocument/2006/relationships" xmlns:p="http://schemas.openxmlformats.org/presentationml/2006/main">
  <p:tag name="THINKCELLSHAPEDONOTDELETE" val="tupnIDTlbjEmsj4PLqOG7Iw"/>
</p:tagLst>
</file>

<file path=ppt/tags/tag880.xml><?xml version="1.0" encoding="utf-8"?>
<p:tagLst xmlns:a="http://schemas.openxmlformats.org/drawingml/2006/main" xmlns:r="http://schemas.openxmlformats.org/officeDocument/2006/relationships" xmlns:p="http://schemas.openxmlformats.org/presentationml/2006/main">
  <p:tag name="THINKCELLSHAPEDONOTDELETE" val="tfN4X1pyDP02t5DeGCnugcg"/>
</p:tagLst>
</file>

<file path=ppt/tags/tag881.xml><?xml version="1.0" encoding="utf-8"?>
<p:tagLst xmlns:a="http://schemas.openxmlformats.org/drawingml/2006/main" xmlns:r="http://schemas.openxmlformats.org/officeDocument/2006/relationships" xmlns:p="http://schemas.openxmlformats.org/presentationml/2006/main">
  <p:tag name="THINKCELLSHAPEDONOTDELETE" val="tas1I1LrsLEiMItP8eUN3Mw"/>
</p:tagLst>
</file>

<file path=ppt/tags/tag882.xml><?xml version="1.0" encoding="utf-8"?>
<p:tagLst xmlns:a="http://schemas.openxmlformats.org/drawingml/2006/main" xmlns:r="http://schemas.openxmlformats.org/officeDocument/2006/relationships" xmlns:p="http://schemas.openxmlformats.org/presentationml/2006/main">
  <p:tag name="THINKCELLSHAPEDONOTDELETE" val="t9Jl0smUlIky_yHVsWpJyzw"/>
</p:tagLst>
</file>

<file path=ppt/tags/tag883.xml><?xml version="1.0" encoding="utf-8"?>
<p:tagLst xmlns:a="http://schemas.openxmlformats.org/drawingml/2006/main" xmlns:r="http://schemas.openxmlformats.org/officeDocument/2006/relationships" xmlns:p="http://schemas.openxmlformats.org/presentationml/2006/main">
  <p:tag name="THINKCELLSHAPEDONOTDELETE" val="tn9P9vCgBY0Gn3PgyVpgigw"/>
</p:tagLst>
</file>

<file path=ppt/tags/tag884.xml><?xml version="1.0" encoding="utf-8"?>
<p:tagLst xmlns:a="http://schemas.openxmlformats.org/drawingml/2006/main" xmlns:r="http://schemas.openxmlformats.org/officeDocument/2006/relationships" xmlns:p="http://schemas.openxmlformats.org/presentationml/2006/main">
  <p:tag name="THINKCELLSHAPEDONOTDELETE" val="tSL_PoldlX0C6ohhO5acccA"/>
</p:tagLst>
</file>

<file path=ppt/tags/tag885.xml><?xml version="1.0" encoding="utf-8"?>
<p:tagLst xmlns:a="http://schemas.openxmlformats.org/drawingml/2006/main" xmlns:r="http://schemas.openxmlformats.org/officeDocument/2006/relationships" xmlns:p="http://schemas.openxmlformats.org/presentationml/2006/main">
  <p:tag name="THINKCELLSHAPEDONOTDELETE" val="t5VaFVAiL1E.X0fWy_3JZpA"/>
</p:tagLst>
</file>

<file path=ppt/tags/tag886.xml><?xml version="1.0" encoding="utf-8"?>
<p:tagLst xmlns:a="http://schemas.openxmlformats.org/drawingml/2006/main" xmlns:r="http://schemas.openxmlformats.org/officeDocument/2006/relationships" xmlns:p="http://schemas.openxmlformats.org/presentationml/2006/main">
  <p:tag name="THINKCELLSHAPEDONOTDELETE" val="tjwH1BQCFBkWWPzmH9MeUEQ"/>
</p:tagLst>
</file>

<file path=ppt/tags/tag887.xml><?xml version="1.0" encoding="utf-8"?>
<p:tagLst xmlns:a="http://schemas.openxmlformats.org/drawingml/2006/main" xmlns:r="http://schemas.openxmlformats.org/officeDocument/2006/relationships" xmlns:p="http://schemas.openxmlformats.org/presentationml/2006/main">
  <p:tag name="THINKCELLSHAPEDONOTDELETE" val="tb0HBvXbmAk2aqA0L9xNAoA"/>
</p:tagLst>
</file>

<file path=ppt/tags/tag888.xml><?xml version="1.0" encoding="utf-8"?>
<p:tagLst xmlns:a="http://schemas.openxmlformats.org/drawingml/2006/main" xmlns:r="http://schemas.openxmlformats.org/officeDocument/2006/relationships" xmlns:p="http://schemas.openxmlformats.org/presentationml/2006/main">
  <p:tag name="THINKCELLSHAPEDONOTDELETE" val="tWT25OaB6k0Wd3Ov_Gm1KrQ"/>
</p:tagLst>
</file>

<file path=ppt/tags/tag889.xml><?xml version="1.0" encoding="utf-8"?>
<p:tagLst xmlns:a="http://schemas.openxmlformats.org/drawingml/2006/main" xmlns:r="http://schemas.openxmlformats.org/officeDocument/2006/relationships" xmlns:p="http://schemas.openxmlformats.org/presentationml/2006/main">
  <p:tag name="THINKCELLSHAPEDONOTDELETE" val="tUa5gz7MKzUC4TiVfICVc4g"/>
</p:tagLst>
</file>

<file path=ppt/tags/tag89.xml><?xml version="1.0" encoding="utf-8"?>
<p:tagLst xmlns:a="http://schemas.openxmlformats.org/drawingml/2006/main" xmlns:r="http://schemas.openxmlformats.org/officeDocument/2006/relationships" xmlns:p="http://schemas.openxmlformats.org/presentationml/2006/main">
  <p:tag name="THINKCELLSHAPEDONOTDELETE" val="tDH9wdJIUfUGfEkdQAvV3gA"/>
</p:tagLst>
</file>

<file path=ppt/tags/tag890.xml><?xml version="1.0" encoding="utf-8"?>
<p:tagLst xmlns:a="http://schemas.openxmlformats.org/drawingml/2006/main" xmlns:r="http://schemas.openxmlformats.org/officeDocument/2006/relationships" xmlns:p="http://schemas.openxmlformats.org/presentationml/2006/main">
  <p:tag name="THINKCELLSHAPEDONOTDELETE" val="trpjGQgR9TEiRzTTtoJPjtA"/>
</p:tagLst>
</file>

<file path=ppt/tags/tag891.xml><?xml version="1.0" encoding="utf-8"?>
<p:tagLst xmlns:a="http://schemas.openxmlformats.org/drawingml/2006/main" xmlns:r="http://schemas.openxmlformats.org/officeDocument/2006/relationships" xmlns:p="http://schemas.openxmlformats.org/presentationml/2006/main">
  <p:tag name="THINKCELLSHAPEDONOTDELETE" val="tjJ.ObcqdLUSPXpL_N_604w"/>
</p:tagLst>
</file>

<file path=ppt/tags/tag892.xml><?xml version="1.0" encoding="utf-8"?>
<p:tagLst xmlns:a="http://schemas.openxmlformats.org/drawingml/2006/main" xmlns:r="http://schemas.openxmlformats.org/officeDocument/2006/relationships" xmlns:p="http://schemas.openxmlformats.org/presentationml/2006/main">
  <p:tag name="THINKCELLSHAPEDONOTDELETE" val="tzD3BYOUqgkW5O8VOhQmxDg"/>
</p:tagLst>
</file>

<file path=ppt/tags/tag89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94.xml><?xml version="1.0" encoding="utf-8"?>
<p:tagLst xmlns:a="http://schemas.openxmlformats.org/drawingml/2006/main" xmlns:r="http://schemas.openxmlformats.org/officeDocument/2006/relationships" xmlns:p="http://schemas.openxmlformats.org/presentationml/2006/main">
  <p:tag name="THINKCELLSHAPEDONOTDELETE" val="tm.9xxhXSKk.k.YD3M2DI0A"/>
</p:tagLst>
</file>

<file path=ppt/tags/tag89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96.xml><?xml version="1.0" encoding="utf-8"?>
<p:tagLst xmlns:a="http://schemas.openxmlformats.org/drawingml/2006/main" xmlns:r="http://schemas.openxmlformats.org/officeDocument/2006/relationships" xmlns:p="http://schemas.openxmlformats.org/presentationml/2006/main">
  <p:tag name="THINKCELLSHAPEDONOTDELETE" val="tm.9xxhXSKk.k.YD3M2DI0A"/>
</p:tagLst>
</file>

<file path=ppt/tags/tag897.xml><?xml version="1.0" encoding="utf-8"?>
<p:tagLst xmlns:a="http://schemas.openxmlformats.org/drawingml/2006/main" xmlns:r="http://schemas.openxmlformats.org/officeDocument/2006/relationships" xmlns:p="http://schemas.openxmlformats.org/presentationml/2006/main">
  <p:tag name="THINKCELLSHAPEDONOTDELETE" val="tMMQkkIpe8U.ypbWis2KEog"/>
</p:tagLst>
</file>

<file path=ppt/tags/tag898.xml><?xml version="1.0" encoding="utf-8"?>
<p:tagLst xmlns:a="http://schemas.openxmlformats.org/drawingml/2006/main" xmlns:r="http://schemas.openxmlformats.org/officeDocument/2006/relationships" xmlns:p="http://schemas.openxmlformats.org/presentationml/2006/main">
  <p:tag name="THINKCELLSHAPEDONOTDELETE" val="tsrfc0PMplUOw1qKBLf.4JA"/>
</p:tagLst>
</file>

<file path=ppt/tags/tag899.xml><?xml version="1.0" encoding="utf-8"?>
<p:tagLst xmlns:a="http://schemas.openxmlformats.org/drawingml/2006/main" xmlns:r="http://schemas.openxmlformats.org/officeDocument/2006/relationships" xmlns:p="http://schemas.openxmlformats.org/presentationml/2006/main">
  <p:tag name="THINKCELLSHAPEDONOTDELETE" val="tz6IejSjv002TXxGM3NuRPg"/>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0.xml><?xml version="1.0" encoding="utf-8"?>
<p:tagLst xmlns:a="http://schemas.openxmlformats.org/drawingml/2006/main" xmlns:r="http://schemas.openxmlformats.org/officeDocument/2006/relationships" xmlns:p="http://schemas.openxmlformats.org/presentationml/2006/main">
  <p:tag name="THINKCELLSHAPEDONOTDELETE" val="tTBOYi8bzzkW3kIRECDTthA"/>
</p:tagLst>
</file>

<file path=ppt/tags/tag900.xml><?xml version="1.0" encoding="utf-8"?>
<p:tagLst xmlns:a="http://schemas.openxmlformats.org/drawingml/2006/main" xmlns:r="http://schemas.openxmlformats.org/officeDocument/2006/relationships" xmlns:p="http://schemas.openxmlformats.org/presentationml/2006/main">
  <p:tag name="THINKCELLSHAPEDONOTDELETE" val="tRrgGZvsqpkGXBqUOCivlvA"/>
</p:tagLst>
</file>

<file path=ppt/tags/tag901.xml><?xml version="1.0" encoding="utf-8"?>
<p:tagLst xmlns:a="http://schemas.openxmlformats.org/drawingml/2006/main" xmlns:r="http://schemas.openxmlformats.org/officeDocument/2006/relationships" xmlns:p="http://schemas.openxmlformats.org/presentationml/2006/main">
  <p:tag name="THINKCELLSHAPEDONOTDELETE" val="tUcwTB9PR.U2BGzyFAzWGTA"/>
</p:tagLst>
</file>

<file path=ppt/tags/tag902.xml><?xml version="1.0" encoding="utf-8"?>
<p:tagLst xmlns:a="http://schemas.openxmlformats.org/drawingml/2006/main" xmlns:r="http://schemas.openxmlformats.org/officeDocument/2006/relationships" xmlns:p="http://schemas.openxmlformats.org/presentationml/2006/main">
  <p:tag name="THINKCELLSHAPEDONOTDELETE" val="ts2RYWMVQyUKD4n_7YTp7Zg"/>
</p:tagLst>
</file>

<file path=ppt/tags/tag903.xml><?xml version="1.0" encoding="utf-8"?>
<p:tagLst xmlns:a="http://schemas.openxmlformats.org/drawingml/2006/main" xmlns:r="http://schemas.openxmlformats.org/officeDocument/2006/relationships" xmlns:p="http://schemas.openxmlformats.org/presentationml/2006/main">
  <p:tag name="THINKCELLSHAPEDONOTDELETE" val="tImFt.m_Ilk.8i.6BVOQSqA"/>
</p:tagLst>
</file>

<file path=ppt/tags/tag904.xml><?xml version="1.0" encoding="utf-8"?>
<p:tagLst xmlns:a="http://schemas.openxmlformats.org/drawingml/2006/main" xmlns:r="http://schemas.openxmlformats.org/officeDocument/2006/relationships" xmlns:p="http://schemas.openxmlformats.org/presentationml/2006/main">
  <p:tag name="THINKCELLSHAPEDONOTDELETE" val="tMf7bddG_TEuLds5mKRBu0w"/>
</p:tagLst>
</file>

<file path=ppt/tags/tag905.xml><?xml version="1.0" encoding="utf-8"?>
<p:tagLst xmlns:a="http://schemas.openxmlformats.org/drawingml/2006/main" xmlns:r="http://schemas.openxmlformats.org/officeDocument/2006/relationships" xmlns:p="http://schemas.openxmlformats.org/presentationml/2006/main">
  <p:tag name="THINKCELLSHAPEDONOTDELETE" val="tTbHhispM.ke7DY3fTq.0cA"/>
</p:tagLst>
</file>

<file path=ppt/tags/tag906.xml><?xml version="1.0" encoding="utf-8"?>
<p:tagLst xmlns:a="http://schemas.openxmlformats.org/drawingml/2006/main" xmlns:r="http://schemas.openxmlformats.org/officeDocument/2006/relationships" xmlns:p="http://schemas.openxmlformats.org/presentationml/2006/main">
  <p:tag name="THINKCELLSHAPEDONOTDELETE" val="tbZtMEtV_fU6nQo84alHE1w"/>
</p:tagLst>
</file>

<file path=ppt/tags/tag907.xml><?xml version="1.0" encoding="utf-8"?>
<p:tagLst xmlns:a="http://schemas.openxmlformats.org/drawingml/2006/main" xmlns:r="http://schemas.openxmlformats.org/officeDocument/2006/relationships" xmlns:p="http://schemas.openxmlformats.org/presentationml/2006/main">
  <p:tag name="THINKCELLSHAPEDONOTDELETE" val="tMM0gpGNAckia99nWs.ndWg"/>
</p:tagLst>
</file>

<file path=ppt/tags/tag908.xml><?xml version="1.0" encoding="utf-8"?>
<p:tagLst xmlns:a="http://schemas.openxmlformats.org/drawingml/2006/main" xmlns:r="http://schemas.openxmlformats.org/officeDocument/2006/relationships" xmlns:p="http://schemas.openxmlformats.org/presentationml/2006/main">
  <p:tag name="THINKCELLSHAPEDONOTDELETE" val="tKkRS3iLr4kes_.qA3ebP6A"/>
</p:tagLst>
</file>

<file path=ppt/tags/tag909.xml><?xml version="1.0" encoding="utf-8"?>
<p:tagLst xmlns:a="http://schemas.openxmlformats.org/drawingml/2006/main" xmlns:r="http://schemas.openxmlformats.org/officeDocument/2006/relationships" xmlns:p="http://schemas.openxmlformats.org/presentationml/2006/main">
  <p:tag name="THINKCELLSHAPEDONOTDELETE" val="tJSPADO5FWE24XOclcTjDuQ"/>
</p:tagLst>
</file>

<file path=ppt/tags/tag91.xml><?xml version="1.0" encoding="utf-8"?>
<p:tagLst xmlns:a="http://schemas.openxmlformats.org/drawingml/2006/main" xmlns:r="http://schemas.openxmlformats.org/officeDocument/2006/relationships" xmlns:p="http://schemas.openxmlformats.org/presentationml/2006/main">
  <p:tag name="THINKCELLSHAPEDONOTDELETE" val="tq6LnePFzJUC9kqWCcUzr5w"/>
</p:tagLst>
</file>

<file path=ppt/tags/tag910.xml><?xml version="1.0" encoding="utf-8"?>
<p:tagLst xmlns:a="http://schemas.openxmlformats.org/drawingml/2006/main" xmlns:r="http://schemas.openxmlformats.org/officeDocument/2006/relationships" xmlns:p="http://schemas.openxmlformats.org/presentationml/2006/main">
  <p:tag name="THINKCELLSHAPEDONOTDELETE" val="tT4M50mcuOE2wRjqFVMuvUg"/>
</p:tagLst>
</file>

<file path=ppt/tags/tag911.xml><?xml version="1.0" encoding="utf-8"?>
<p:tagLst xmlns:a="http://schemas.openxmlformats.org/drawingml/2006/main" xmlns:r="http://schemas.openxmlformats.org/officeDocument/2006/relationships" xmlns:p="http://schemas.openxmlformats.org/presentationml/2006/main">
  <p:tag name="THINKCELLSHAPEDONOTDELETE" val="twDQ0J4U2RUO5_muOQ_sUng"/>
</p:tagLst>
</file>

<file path=ppt/tags/tag912.xml><?xml version="1.0" encoding="utf-8"?>
<p:tagLst xmlns:a="http://schemas.openxmlformats.org/drawingml/2006/main" xmlns:r="http://schemas.openxmlformats.org/officeDocument/2006/relationships" xmlns:p="http://schemas.openxmlformats.org/presentationml/2006/main">
  <p:tag name="THINKCELLSHAPEDONOTDELETE" val="tGjVhK86KpUGKCNKigK.hDw"/>
</p:tagLst>
</file>

<file path=ppt/tags/tag913.xml><?xml version="1.0" encoding="utf-8"?>
<p:tagLst xmlns:a="http://schemas.openxmlformats.org/drawingml/2006/main" xmlns:r="http://schemas.openxmlformats.org/officeDocument/2006/relationships" xmlns:p="http://schemas.openxmlformats.org/presentationml/2006/main">
  <p:tag name="THINKCELLSHAPEDONOTDELETE" val="tp5a1GeBbjkiW1q_.Hnwi6Q"/>
</p:tagLst>
</file>

<file path=ppt/tags/tag914.xml><?xml version="1.0" encoding="utf-8"?>
<p:tagLst xmlns:a="http://schemas.openxmlformats.org/drawingml/2006/main" xmlns:r="http://schemas.openxmlformats.org/officeDocument/2006/relationships" xmlns:p="http://schemas.openxmlformats.org/presentationml/2006/main">
  <p:tag name="THINKCELLSHAPEDONOTDELETE" val="t8dJ3lmdTREqWPCZyF.JU0A"/>
</p:tagLst>
</file>

<file path=ppt/tags/tag915.xml><?xml version="1.0" encoding="utf-8"?>
<p:tagLst xmlns:a="http://schemas.openxmlformats.org/drawingml/2006/main" xmlns:r="http://schemas.openxmlformats.org/officeDocument/2006/relationships" xmlns:p="http://schemas.openxmlformats.org/presentationml/2006/main">
  <p:tag name="THINKCELLSHAPEDONOTDELETE" val="tvbEW91Iic0O2kHlVPreTcg"/>
</p:tagLst>
</file>

<file path=ppt/tags/tag916.xml><?xml version="1.0" encoding="utf-8"?>
<p:tagLst xmlns:a="http://schemas.openxmlformats.org/drawingml/2006/main" xmlns:r="http://schemas.openxmlformats.org/officeDocument/2006/relationships" xmlns:p="http://schemas.openxmlformats.org/presentationml/2006/main">
  <p:tag name="THINKCELLSHAPEDONOTDELETE" val="tMu3eLgoPXEaMUago8a80fg"/>
</p:tagLst>
</file>

<file path=ppt/tags/tag917.xml><?xml version="1.0" encoding="utf-8"?>
<p:tagLst xmlns:a="http://schemas.openxmlformats.org/drawingml/2006/main" xmlns:r="http://schemas.openxmlformats.org/officeDocument/2006/relationships" xmlns:p="http://schemas.openxmlformats.org/presentationml/2006/main">
  <p:tag name="THINKCELLSHAPEDONOTDELETE" val="tOSZxRjAIW0Cf5GFNt8g.mg"/>
</p:tagLst>
</file>

<file path=ppt/tags/tag918.xml><?xml version="1.0" encoding="utf-8"?>
<p:tagLst xmlns:a="http://schemas.openxmlformats.org/drawingml/2006/main" xmlns:r="http://schemas.openxmlformats.org/officeDocument/2006/relationships" xmlns:p="http://schemas.openxmlformats.org/presentationml/2006/main">
  <p:tag name="THINKCELLSHAPEDONOTDELETE" val="tMO_imxYpmkWp4XDLk9oI7w"/>
</p:tagLst>
</file>

<file path=ppt/tags/tag919.xml><?xml version="1.0" encoding="utf-8"?>
<p:tagLst xmlns:a="http://schemas.openxmlformats.org/drawingml/2006/main" xmlns:r="http://schemas.openxmlformats.org/officeDocument/2006/relationships" xmlns:p="http://schemas.openxmlformats.org/presentationml/2006/main">
  <p:tag name="THINKCELLSHAPEDONOTDELETE" val="tugDWveb0zkyo_A7r2zWs_g"/>
</p:tagLst>
</file>

<file path=ppt/tags/tag92.xml><?xml version="1.0" encoding="utf-8"?>
<p:tagLst xmlns:a="http://schemas.openxmlformats.org/drawingml/2006/main" xmlns:r="http://schemas.openxmlformats.org/officeDocument/2006/relationships" xmlns:p="http://schemas.openxmlformats.org/presentationml/2006/main">
  <p:tag name="THINKCELLSHAPEDONOTDELETE" val="tKxBOknT9c0yeVZCF7QhOrg"/>
</p:tagLst>
</file>

<file path=ppt/tags/tag920.xml><?xml version="1.0" encoding="utf-8"?>
<p:tagLst xmlns:a="http://schemas.openxmlformats.org/drawingml/2006/main" xmlns:r="http://schemas.openxmlformats.org/officeDocument/2006/relationships" xmlns:p="http://schemas.openxmlformats.org/presentationml/2006/main">
  <p:tag name="THINKCELLSHAPEDONOTDELETE" val="tZzu8M44bj0uSwB8zly2GjA"/>
</p:tagLst>
</file>

<file path=ppt/tags/tag921.xml><?xml version="1.0" encoding="utf-8"?>
<p:tagLst xmlns:a="http://schemas.openxmlformats.org/drawingml/2006/main" xmlns:r="http://schemas.openxmlformats.org/officeDocument/2006/relationships" xmlns:p="http://schemas.openxmlformats.org/presentationml/2006/main">
  <p:tag name="THINKCELLSHAPEDONOTDELETE" val="tIOaNmDTUtEOw53A7VkbCOQ"/>
</p:tagLst>
</file>

<file path=ppt/tags/tag922.xml><?xml version="1.0" encoding="utf-8"?>
<p:tagLst xmlns:a="http://schemas.openxmlformats.org/drawingml/2006/main" xmlns:r="http://schemas.openxmlformats.org/officeDocument/2006/relationships" xmlns:p="http://schemas.openxmlformats.org/presentationml/2006/main">
  <p:tag name="THINKCELLSHAPEDONOTDELETE" val="tiFD69WiJsEuZ4MU19zIDSw"/>
</p:tagLst>
</file>

<file path=ppt/tags/tag923.xml><?xml version="1.0" encoding="utf-8"?>
<p:tagLst xmlns:a="http://schemas.openxmlformats.org/drawingml/2006/main" xmlns:r="http://schemas.openxmlformats.org/officeDocument/2006/relationships" xmlns:p="http://schemas.openxmlformats.org/presentationml/2006/main">
  <p:tag name="THINKCELLSHAPEDONOTDELETE" val="tA8ayJrWcikudkqwbHUda7w"/>
</p:tagLst>
</file>

<file path=ppt/tags/tag924.xml><?xml version="1.0" encoding="utf-8"?>
<p:tagLst xmlns:a="http://schemas.openxmlformats.org/drawingml/2006/main" xmlns:r="http://schemas.openxmlformats.org/officeDocument/2006/relationships" xmlns:p="http://schemas.openxmlformats.org/presentationml/2006/main">
  <p:tag name="THINKCELLSHAPEDONOTDELETE" val="tSqKSLmsZ40OAOHqkDZWFaw"/>
</p:tagLst>
</file>

<file path=ppt/tags/tag925.xml><?xml version="1.0" encoding="utf-8"?>
<p:tagLst xmlns:a="http://schemas.openxmlformats.org/drawingml/2006/main" xmlns:r="http://schemas.openxmlformats.org/officeDocument/2006/relationships" xmlns:p="http://schemas.openxmlformats.org/presentationml/2006/main">
  <p:tag name="THINKCELLSHAPEDONOTDELETE" val="tTt_nEmEvuEm3D7ep1_YKXQ"/>
</p:tagLst>
</file>

<file path=ppt/tags/tag9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27.xml><?xml version="1.0" encoding="utf-8"?>
<p:tagLst xmlns:a="http://schemas.openxmlformats.org/drawingml/2006/main" xmlns:r="http://schemas.openxmlformats.org/officeDocument/2006/relationships" xmlns:p="http://schemas.openxmlformats.org/presentationml/2006/main">
  <p:tag name="THINKCELLSHAPEDONOTDELETE" val="tm.9xxhXSKk.k.YD3M2DI0A"/>
</p:tagLst>
</file>

<file path=ppt/tags/tag9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29.xml><?xml version="1.0" encoding="utf-8"?>
<p:tagLst xmlns:a="http://schemas.openxmlformats.org/drawingml/2006/main" xmlns:r="http://schemas.openxmlformats.org/officeDocument/2006/relationships" xmlns:p="http://schemas.openxmlformats.org/presentationml/2006/main">
  <p:tag name="THINKCELLSHAPEDONOTDELETE" val="tm.9xxhXSKk.k.YD3M2DI0A"/>
</p:tagLst>
</file>

<file path=ppt/tags/tag93.xml><?xml version="1.0" encoding="utf-8"?>
<p:tagLst xmlns:a="http://schemas.openxmlformats.org/drawingml/2006/main" xmlns:r="http://schemas.openxmlformats.org/officeDocument/2006/relationships" xmlns:p="http://schemas.openxmlformats.org/presentationml/2006/main">
  <p:tag name="THINKCELLSHAPEDONOTDELETE" val="tDCW787qROE2gNWdhYlFwNQ"/>
</p:tagLst>
</file>

<file path=ppt/tags/tag9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31.xml><?xml version="1.0" encoding="utf-8"?>
<p:tagLst xmlns:a="http://schemas.openxmlformats.org/drawingml/2006/main" xmlns:r="http://schemas.openxmlformats.org/officeDocument/2006/relationships" xmlns:p="http://schemas.openxmlformats.org/presentationml/2006/main">
  <p:tag name="THINKCELLSHAPEDONOTDELETE" val="tm.9xxhXSKk.k.YD3M2DI0A"/>
</p:tagLst>
</file>

<file path=ppt/tags/tag932.xml><?xml version="1.0" encoding="utf-8"?>
<p:tagLst xmlns:a="http://schemas.openxmlformats.org/drawingml/2006/main" xmlns:r="http://schemas.openxmlformats.org/officeDocument/2006/relationships" xmlns:p="http://schemas.openxmlformats.org/presentationml/2006/main">
  <p:tag name="THINKCELLSHAPEDONOTDELETE" val="t23Lv.04fjEiNVsiuUbJLYQ"/>
</p:tagLst>
</file>

<file path=ppt/tags/tag933.xml><?xml version="1.0" encoding="utf-8"?>
<p:tagLst xmlns:a="http://schemas.openxmlformats.org/drawingml/2006/main" xmlns:r="http://schemas.openxmlformats.org/officeDocument/2006/relationships" xmlns:p="http://schemas.openxmlformats.org/presentationml/2006/main">
  <p:tag name="THINKCELLSHAPEDONOTDELETE" val="tNyouaWVGZkKoNDicxGhj1A"/>
</p:tagLst>
</file>

<file path=ppt/tags/tag934.xml><?xml version="1.0" encoding="utf-8"?>
<p:tagLst xmlns:a="http://schemas.openxmlformats.org/drawingml/2006/main" xmlns:r="http://schemas.openxmlformats.org/officeDocument/2006/relationships" xmlns:p="http://schemas.openxmlformats.org/presentationml/2006/main">
  <p:tag name="THINKCELLSHAPEDONOTDELETE" val="t_1h7UKDgmEOYxNjHVak_2w"/>
</p:tagLst>
</file>

<file path=ppt/tags/tag935.xml><?xml version="1.0" encoding="utf-8"?>
<p:tagLst xmlns:a="http://schemas.openxmlformats.org/drawingml/2006/main" xmlns:r="http://schemas.openxmlformats.org/officeDocument/2006/relationships" xmlns:p="http://schemas.openxmlformats.org/presentationml/2006/main">
  <p:tag name="THINKCELLSHAPEDONOTDELETE" val="tpOfiT61rg0aB4hlm.Y42rQ"/>
</p:tagLst>
</file>

<file path=ppt/tags/tag936.xml><?xml version="1.0" encoding="utf-8"?>
<p:tagLst xmlns:a="http://schemas.openxmlformats.org/drawingml/2006/main" xmlns:r="http://schemas.openxmlformats.org/officeDocument/2006/relationships" xmlns:p="http://schemas.openxmlformats.org/presentationml/2006/main">
  <p:tag name="THINKCELLSHAPEDONOTDELETE" val="tmPmZjhq_LEWuH3fNs0_Kxw"/>
</p:tagLst>
</file>

<file path=ppt/tags/tag937.xml><?xml version="1.0" encoding="utf-8"?>
<p:tagLst xmlns:a="http://schemas.openxmlformats.org/drawingml/2006/main" xmlns:r="http://schemas.openxmlformats.org/officeDocument/2006/relationships" xmlns:p="http://schemas.openxmlformats.org/presentationml/2006/main">
  <p:tag name="THINKCELLSHAPEDONOTDELETE" val="tYByFpS72vkmoXmtCE.2lGg"/>
</p:tagLst>
</file>

<file path=ppt/tags/tag938.xml><?xml version="1.0" encoding="utf-8"?>
<p:tagLst xmlns:a="http://schemas.openxmlformats.org/drawingml/2006/main" xmlns:r="http://schemas.openxmlformats.org/officeDocument/2006/relationships" xmlns:p="http://schemas.openxmlformats.org/presentationml/2006/main">
  <p:tag name="THINKCELLSHAPEDONOTDELETE" val="tT7.46JUlrUqSMY8tloXkeA"/>
</p:tagLst>
</file>

<file path=ppt/tags/tag939.xml><?xml version="1.0" encoding="utf-8"?>
<p:tagLst xmlns:a="http://schemas.openxmlformats.org/drawingml/2006/main" xmlns:r="http://schemas.openxmlformats.org/officeDocument/2006/relationships" xmlns:p="http://schemas.openxmlformats.org/presentationml/2006/main">
  <p:tag name="THINKCELLSHAPEDONOTDELETE" val="tHYW7VKg1FUyicV85fxnr8g"/>
</p:tagLst>
</file>

<file path=ppt/tags/tag94.xml><?xml version="1.0" encoding="utf-8"?>
<p:tagLst xmlns:a="http://schemas.openxmlformats.org/drawingml/2006/main" xmlns:r="http://schemas.openxmlformats.org/officeDocument/2006/relationships" xmlns:p="http://schemas.openxmlformats.org/presentationml/2006/main">
  <p:tag name="THINKCELLSHAPEDONOTDELETE" val="t3nhjZHGBFU.QLt.bcMPTjA"/>
</p:tagLst>
</file>

<file path=ppt/tags/tag940.xml><?xml version="1.0" encoding="utf-8"?>
<p:tagLst xmlns:a="http://schemas.openxmlformats.org/drawingml/2006/main" xmlns:r="http://schemas.openxmlformats.org/officeDocument/2006/relationships" xmlns:p="http://schemas.openxmlformats.org/presentationml/2006/main">
  <p:tag name="THINKCELLSHAPEDONOTDELETE" val="ti1h9TOtUeUO7HOA4y8fDLw"/>
</p:tagLst>
</file>

<file path=ppt/tags/tag941.xml><?xml version="1.0" encoding="utf-8"?>
<p:tagLst xmlns:a="http://schemas.openxmlformats.org/drawingml/2006/main" xmlns:r="http://schemas.openxmlformats.org/officeDocument/2006/relationships" xmlns:p="http://schemas.openxmlformats.org/presentationml/2006/main">
  <p:tag name="THINKCELLSHAPEDONOTDELETE" val="tINQiakoGtUGs46QQtGFDzA"/>
</p:tagLst>
</file>

<file path=ppt/tags/tag942.xml><?xml version="1.0" encoding="utf-8"?>
<p:tagLst xmlns:a="http://schemas.openxmlformats.org/drawingml/2006/main" xmlns:r="http://schemas.openxmlformats.org/officeDocument/2006/relationships" xmlns:p="http://schemas.openxmlformats.org/presentationml/2006/main">
  <p:tag name="THINKCELLSHAPEDONOTDELETE" val="tD3hRcK0bKEKVWU4rVxxuFA"/>
</p:tagLst>
</file>

<file path=ppt/tags/tag943.xml><?xml version="1.0" encoding="utf-8"?>
<p:tagLst xmlns:a="http://schemas.openxmlformats.org/drawingml/2006/main" xmlns:r="http://schemas.openxmlformats.org/officeDocument/2006/relationships" xmlns:p="http://schemas.openxmlformats.org/presentationml/2006/main">
  <p:tag name="THINKCELLSHAPEDONOTDELETE" val="tJW0WhBPMyUW8peiv6aSBZw"/>
</p:tagLst>
</file>

<file path=ppt/tags/tag944.xml><?xml version="1.0" encoding="utf-8"?>
<p:tagLst xmlns:a="http://schemas.openxmlformats.org/drawingml/2006/main" xmlns:r="http://schemas.openxmlformats.org/officeDocument/2006/relationships" xmlns:p="http://schemas.openxmlformats.org/presentationml/2006/main">
  <p:tag name="THINKCELLSHAPEDONOTDELETE" val="tIo5Wqx_rqEG_yks0ZMH0kw"/>
</p:tagLst>
</file>

<file path=ppt/tags/tag945.xml><?xml version="1.0" encoding="utf-8"?>
<p:tagLst xmlns:a="http://schemas.openxmlformats.org/drawingml/2006/main" xmlns:r="http://schemas.openxmlformats.org/officeDocument/2006/relationships" xmlns:p="http://schemas.openxmlformats.org/presentationml/2006/main">
  <p:tag name="THINKCELLSHAPEDONOTDELETE" val="tJGE8EowTwUC7cC7mOgEwmA"/>
</p:tagLst>
</file>

<file path=ppt/tags/tag946.xml><?xml version="1.0" encoding="utf-8"?>
<p:tagLst xmlns:a="http://schemas.openxmlformats.org/drawingml/2006/main" xmlns:r="http://schemas.openxmlformats.org/officeDocument/2006/relationships" xmlns:p="http://schemas.openxmlformats.org/presentationml/2006/main">
  <p:tag name="THINKCELLSHAPEDONOTDELETE" val="ttwXKJpb8vEOENNiEW3nyiA"/>
</p:tagLst>
</file>

<file path=ppt/tags/tag947.xml><?xml version="1.0" encoding="utf-8"?>
<p:tagLst xmlns:a="http://schemas.openxmlformats.org/drawingml/2006/main" xmlns:r="http://schemas.openxmlformats.org/officeDocument/2006/relationships" xmlns:p="http://schemas.openxmlformats.org/presentationml/2006/main">
  <p:tag name="THINKCELLSHAPEDONOTDELETE" val="trl7AOzKHcEy0ONxePfyUmQ"/>
</p:tagLst>
</file>

<file path=ppt/tags/tag948.xml><?xml version="1.0" encoding="utf-8"?>
<p:tagLst xmlns:a="http://schemas.openxmlformats.org/drawingml/2006/main" xmlns:r="http://schemas.openxmlformats.org/officeDocument/2006/relationships" xmlns:p="http://schemas.openxmlformats.org/presentationml/2006/main">
  <p:tag name="THINKCELLSHAPEDONOTDELETE" val="tI2loqSRQr0u94W0sQrgkZw"/>
</p:tagLst>
</file>

<file path=ppt/tags/tag949.xml><?xml version="1.0" encoding="utf-8"?>
<p:tagLst xmlns:a="http://schemas.openxmlformats.org/drawingml/2006/main" xmlns:r="http://schemas.openxmlformats.org/officeDocument/2006/relationships" xmlns:p="http://schemas.openxmlformats.org/presentationml/2006/main">
  <p:tag name="THINKCELLSHAPEDONOTDELETE" val="tZ1c6d2c6N0GNxHJnxB.ewQ"/>
</p:tagLst>
</file>

<file path=ppt/tags/tag95.xml><?xml version="1.0" encoding="utf-8"?>
<p:tagLst xmlns:a="http://schemas.openxmlformats.org/drawingml/2006/main" xmlns:r="http://schemas.openxmlformats.org/officeDocument/2006/relationships" xmlns:p="http://schemas.openxmlformats.org/presentationml/2006/main">
  <p:tag name="THINKCELLSHAPEDONOTDELETE" val="tTOJDR.1PDEWno7TLr6u6hw"/>
</p:tagLst>
</file>

<file path=ppt/tags/tag950.xml><?xml version="1.0" encoding="utf-8"?>
<p:tagLst xmlns:a="http://schemas.openxmlformats.org/drawingml/2006/main" xmlns:r="http://schemas.openxmlformats.org/officeDocument/2006/relationships" xmlns:p="http://schemas.openxmlformats.org/presentationml/2006/main">
  <p:tag name="THINKCELLSHAPEDONOTDELETE" val="tAePhR2yaBkiuholghscfhw"/>
</p:tagLst>
</file>

<file path=ppt/tags/tag951.xml><?xml version="1.0" encoding="utf-8"?>
<p:tagLst xmlns:a="http://schemas.openxmlformats.org/drawingml/2006/main" xmlns:r="http://schemas.openxmlformats.org/officeDocument/2006/relationships" xmlns:p="http://schemas.openxmlformats.org/presentationml/2006/main">
  <p:tag name="THINKCELLSHAPEDONOTDELETE" val="tZtA3GcvSsEOI5JF.bf8llg"/>
</p:tagLst>
</file>

<file path=ppt/tags/tag952.xml><?xml version="1.0" encoding="utf-8"?>
<p:tagLst xmlns:a="http://schemas.openxmlformats.org/drawingml/2006/main" xmlns:r="http://schemas.openxmlformats.org/officeDocument/2006/relationships" xmlns:p="http://schemas.openxmlformats.org/presentationml/2006/main">
  <p:tag name="THINKCELLSHAPEDONOTDELETE" val="tgHQVMp7C2EuvVYBvNx1dbw"/>
</p:tagLst>
</file>

<file path=ppt/tags/tag953.xml><?xml version="1.0" encoding="utf-8"?>
<p:tagLst xmlns:a="http://schemas.openxmlformats.org/drawingml/2006/main" xmlns:r="http://schemas.openxmlformats.org/officeDocument/2006/relationships" xmlns:p="http://schemas.openxmlformats.org/presentationml/2006/main">
  <p:tag name="THINKCELLSHAPEDONOTDELETE" val="tv3Tq2Nyouk.Bv7xKHVUYKw"/>
</p:tagLst>
</file>

<file path=ppt/tags/tag954.xml><?xml version="1.0" encoding="utf-8"?>
<p:tagLst xmlns:a="http://schemas.openxmlformats.org/drawingml/2006/main" xmlns:r="http://schemas.openxmlformats.org/officeDocument/2006/relationships" xmlns:p="http://schemas.openxmlformats.org/presentationml/2006/main">
  <p:tag name="THINKCELLSHAPEDONOTDELETE" val="tq201iNwiF0WgP01ou4MKBQ"/>
</p:tagLst>
</file>

<file path=ppt/tags/tag955.xml><?xml version="1.0" encoding="utf-8"?>
<p:tagLst xmlns:a="http://schemas.openxmlformats.org/drawingml/2006/main" xmlns:r="http://schemas.openxmlformats.org/officeDocument/2006/relationships" xmlns:p="http://schemas.openxmlformats.org/presentationml/2006/main">
  <p:tag name="THINKCELLSHAPEDONOTDELETE" val="tC5KoStr0SkOsK45bGRibCw"/>
</p:tagLst>
</file>

<file path=ppt/tags/tag956.xml><?xml version="1.0" encoding="utf-8"?>
<p:tagLst xmlns:a="http://schemas.openxmlformats.org/drawingml/2006/main" xmlns:r="http://schemas.openxmlformats.org/officeDocument/2006/relationships" xmlns:p="http://schemas.openxmlformats.org/presentationml/2006/main">
  <p:tag name="THINKCELLSHAPEDONOTDELETE" val="tfdXzpYpl30iaPSewe99Tjg"/>
</p:tagLst>
</file>

<file path=ppt/tags/tag957.xml><?xml version="1.0" encoding="utf-8"?>
<p:tagLst xmlns:a="http://schemas.openxmlformats.org/drawingml/2006/main" xmlns:r="http://schemas.openxmlformats.org/officeDocument/2006/relationships" xmlns:p="http://schemas.openxmlformats.org/presentationml/2006/main">
  <p:tag name="THINKCELLSHAPEDONOTDELETE" val="tNVXbesxsJ0uFN8ZlcezrIg"/>
</p:tagLst>
</file>

<file path=ppt/tags/tag958.xml><?xml version="1.0" encoding="utf-8"?>
<p:tagLst xmlns:a="http://schemas.openxmlformats.org/drawingml/2006/main" xmlns:r="http://schemas.openxmlformats.org/officeDocument/2006/relationships" xmlns:p="http://schemas.openxmlformats.org/presentationml/2006/main">
  <p:tag name="THINKCELLSHAPEDONOTDELETE" val="t91sbtTwRtkSmWDo9rrcgMw"/>
</p:tagLst>
</file>

<file path=ppt/tags/tag959.xml><?xml version="1.0" encoding="utf-8"?>
<p:tagLst xmlns:a="http://schemas.openxmlformats.org/drawingml/2006/main" xmlns:r="http://schemas.openxmlformats.org/officeDocument/2006/relationships" xmlns:p="http://schemas.openxmlformats.org/presentationml/2006/main">
  <p:tag name="THINKCELLSHAPEDONOTDELETE" val="t0lSksqM1_kivWWplQ.iuhg"/>
</p:tagLst>
</file>

<file path=ppt/tags/tag96.xml><?xml version="1.0" encoding="utf-8"?>
<p:tagLst xmlns:a="http://schemas.openxmlformats.org/drawingml/2006/main" xmlns:r="http://schemas.openxmlformats.org/officeDocument/2006/relationships" xmlns:p="http://schemas.openxmlformats.org/presentationml/2006/main">
  <p:tag name="THINKCELLSHAPEDONOTDELETE" val="tegHd33O4AUGh5SXn1QOVnA"/>
</p:tagLst>
</file>

<file path=ppt/tags/tag960.xml><?xml version="1.0" encoding="utf-8"?>
<p:tagLst xmlns:a="http://schemas.openxmlformats.org/drawingml/2006/main" xmlns:r="http://schemas.openxmlformats.org/officeDocument/2006/relationships" xmlns:p="http://schemas.openxmlformats.org/presentationml/2006/main">
  <p:tag name="THINKCELLSHAPEDONOTDELETE" val="tD37T_7rHK0mMTuToOMtk3w"/>
</p:tagLst>
</file>

<file path=ppt/tags/tag961.xml><?xml version="1.0" encoding="utf-8"?>
<p:tagLst xmlns:a="http://schemas.openxmlformats.org/drawingml/2006/main" xmlns:r="http://schemas.openxmlformats.org/officeDocument/2006/relationships" xmlns:p="http://schemas.openxmlformats.org/presentationml/2006/main">
  <p:tag name="THINKCELLSHAPEDONOTDELETE" val="twcmwDnoJsEeiWvW7Zqddlg"/>
</p:tagLst>
</file>

<file path=ppt/tags/tag962.xml><?xml version="1.0" encoding="utf-8"?>
<p:tagLst xmlns:a="http://schemas.openxmlformats.org/drawingml/2006/main" xmlns:r="http://schemas.openxmlformats.org/officeDocument/2006/relationships" xmlns:p="http://schemas.openxmlformats.org/presentationml/2006/main">
  <p:tag name="THINKCELLSHAPEDONOTDELETE" val="t26Qto4a5206HvhHUvVAhhg"/>
</p:tagLst>
</file>

<file path=ppt/tags/tag963.xml><?xml version="1.0" encoding="utf-8"?>
<p:tagLst xmlns:a="http://schemas.openxmlformats.org/drawingml/2006/main" xmlns:r="http://schemas.openxmlformats.org/officeDocument/2006/relationships" xmlns:p="http://schemas.openxmlformats.org/presentationml/2006/main">
  <p:tag name="THINKCELLSHAPEDONOTDELETE" val="tx5GDQI73eEGXrL0iQYe4.A"/>
</p:tagLst>
</file>

<file path=ppt/tags/tag96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65.xml><?xml version="1.0" encoding="utf-8"?>
<p:tagLst xmlns:a="http://schemas.openxmlformats.org/drawingml/2006/main" xmlns:r="http://schemas.openxmlformats.org/officeDocument/2006/relationships" xmlns:p="http://schemas.openxmlformats.org/presentationml/2006/main">
  <p:tag name="THINKCELLSHAPEDONOTDELETE" val="tm.9xxhXSKk.k.YD3M2DI0A"/>
</p:tagLst>
</file>

<file path=ppt/tags/tag966.xml><?xml version="1.0" encoding="utf-8"?>
<p:tagLst xmlns:a="http://schemas.openxmlformats.org/drawingml/2006/main" xmlns:r="http://schemas.openxmlformats.org/officeDocument/2006/relationships" xmlns:p="http://schemas.openxmlformats.org/presentationml/2006/main">
  <p:tag name="THINKCELLSHAPEDONOTDELETE" val="tBsLjUBurQ0G9UD5Hq3_5xg"/>
</p:tagLst>
</file>

<file path=ppt/tags/tag967.xml><?xml version="1.0" encoding="utf-8"?>
<p:tagLst xmlns:a="http://schemas.openxmlformats.org/drawingml/2006/main" xmlns:r="http://schemas.openxmlformats.org/officeDocument/2006/relationships" xmlns:p="http://schemas.openxmlformats.org/presentationml/2006/main">
  <p:tag name="THINKCELLSHAPEDONOTDELETE" val="teVJI6VUCUkSgpt2wYo4U7Q"/>
</p:tagLst>
</file>

<file path=ppt/tags/tag968.xml><?xml version="1.0" encoding="utf-8"?>
<p:tagLst xmlns:a="http://schemas.openxmlformats.org/drawingml/2006/main" xmlns:r="http://schemas.openxmlformats.org/officeDocument/2006/relationships" xmlns:p="http://schemas.openxmlformats.org/presentationml/2006/main">
  <p:tag name="THINKCELLSHAPEDONOTDELETE" val="tuIgCMckefUmt7YqzCbWAFg"/>
</p:tagLst>
</file>

<file path=ppt/tags/tag969.xml><?xml version="1.0" encoding="utf-8"?>
<p:tagLst xmlns:a="http://schemas.openxmlformats.org/drawingml/2006/main" xmlns:r="http://schemas.openxmlformats.org/officeDocument/2006/relationships" xmlns:p="http://schemas.openxmlformats.org/presentationml/2006/main">
  <p:tag name="THINKCELLSHAPEDONOTDELETE" val="t2K6VXNK3n0ikTiz0eYnAhg"/>
</p:tagLst>
</file>

<file path=ppt/tags/tag97.xml><?xml version="1.0" encoding="utf-8"?>
<p:tagLst xmlns:a="http://schemas.openxmlformats.org/drawingml/2006/main" xmlns:r="http://schemas.openxmlformats.org/officeDocument/2006/relationships" xmlns:p="http://schemas.openxmlformats.org/presentationml/2006/main">
  <p:tag name="THINKCELLSHAPEDONOTDELETE" val="tXB6UHYhRwkyejoynQ919uw"/>
</p:tagLst>
</file>

<file path=ppt/tags/tag970.xml><?xml version="1.0" encoding="utf-8"?>
<p:tagLst xmlns:a="http://schemas.openxmlformats.org/drawingml/2006/main" xmlns:r="http://schemas.openxmlformats.org/officeDocument/2006/relationships" xmlns:p="http://schemas.openxmlformats.org/presentationml/2006/main">
  <p:tag name="THINKCELLSHAPEDONOTDELETE" val="tcrVJjAcCL06ObVZEE2EfJg"/>
</p:tagLst>
</file>

<file path=ppt/tags/tag971.xml><?xml version="1.0" encoding="utf-8"?>
<p:tagLst xmlns:a="http://schemas.openxmlformats.org/drawingml/2006/main" xmlns:r="http://schemas.openxmlformats.org/officeDocument/2006/relationships" xmlns:p="http://schemas.openxmlformats.org/presentationml/2006/main">
  <p:tag name="THINKCELLSHAPEDONOTDELETE" val="tGj4WkVMxZEehnulGLHdZcA"/>
</p:tagLst>
</file>

<file path=ppt/tags/tag972.xml><?xml version="1.0" encoding="utf-8"?>
<p:tagLst xmlns:a="http://schemas.openxmlformats.org/drawingml/2006/main" xmlns:r="http://schemas.openxmlformats.org/officeDocument/2006/relationships" xmlns:p="http://schemas.openxmlformats.org/presentationml/2006/main">
  <p:tag name="THINKCELLSHAPEDONOTDELETE" val="tSNkyIGxXo0.nK0JWehW0Yg"/>
</p:tagLst>
</file>

<file path=ppt/tags/tag973.xml><?xml version="1.0" encoding="utf-8"?>
<p:tagLst xmlns:a="http://schemas.openxmlformats.org/drawingml/2006/main" xmlns:r="http://schemas.openxmlformats.org/officeDocument/2006/relationships" xmlns:p="http://schemas.openxmlformats.org/presentationml/2006/main">
  <p:tag name="THINKCELLSHAPEDONOTDELETE" val="tc_IC6s4Pn0SkawhlBVzwYw"/>
</p:tagLst>
</file>

<file path=ppt/tags/tag974.xml><?xml version="1.0" encoding="utf-8"?>
<p:tagLst xmlns:a="http://schemas.openxmlformats.org/drawingml/2006/main" xmlns:r="http://schemas.openxmlformats.org/officeDocument/2006/relationships" xmlns:p="http://schemas.openxmlformats.org/presentationml/2006/main">
  <p:tag name="THINKCELLSHAPEDONOTDELETE" val="t_4ZcCu9lLkqfvWDESdv.eg"/>
</p:tagLst>
</file>

<file path=ppt/tags/tag975.xml><?xml version="1.0" encoding="utf-8"?>
<p:tagLst xmlns:a="http://schemas.openxmlformats.org/drawingml/2006/main" xmlns:r="http://schemas.openxmlformats.org/officeDocument/2006/relationships" xmlns:p="http://schemas.openxmlformats.org/presentationml/2006/main">
  <p:tag name="THINKCELLSHAPEDONOTDELETE" val="tz3j2eIm17kCk6Xz8ME9VLg"/>
</p:tagLst>
</file>

<file path=ppt/tags/tag976.xml><?xml version="1.0" encoding="utf-8"?>
<p:tagLst xmlns:a="http://schemas.openxmlformats.org/drawingml/2006/main" xmlns:r="http://schemas.openxmlformats.org/officeDocument/2006/relationships" xmlns:p="http://schemas.openxmlformats.org/presentationml/2006/main">
  <p:tag name="THINKCELLSHAPEDONOTDELETE" val="t_Pgf8y0ReU..KkgJzp09sA"/>
</p:tagLst>
</file>

<file path=ppt/tags/tag977.xml><?xml version="1.0" encoding="utf-8"?>
<p:tagLst xmlns:a="http://schemas.openxmlformats.org/drawingml/2006/main" xmlns:r="http://schemas.openxmlformats.org/officeDocument/2006/relationships" xmlns:p="http://schemas.openxmlformats.org/presentationml/2006/main">
  <p:tag name="THINKCELLSHAPEDONOTDELETE" val="tpOOL6RSGYUGu4qm7Gx7txw"/>
</p:tagLst>
</file>

<file path=ppt/tags/tag978.xml><?xml version="1.0" encoding="utf-8"?>
<p:tagLst xmlns:a="http://schemas.openxmlformats.org/drawingml/2006/main" xmlns:r="http://schemas.openxmlformats.org/officeDocument/2006/relationships" xmlns:p="http://schemas.openxmlformats.org/presentationml/2006/main">
  <p:tag name="THINKCELLSHAPEDONOTDELETE" val="teZ6zqBoUbE6U02NrF8Y.7Q"/>
</p:tagLst>
</file>

<file path=ppt/tags/tag979.xml><?xml version="1.0" encoding="utf-8"?>
<p:tagLst xmlns:a="http://schemas.openxmlformats.org/drawingml/2006/main" xmlns:r="http://schemas.openxmlformats.org/officeDocument/2006/relationships" xmlns:p="http://schemas.openxmlformats.org/presentationml/2006/main">
  <p:tag name="THINKCELLSHAPEDONOTDELETE" val="tEQqwa7jF8kq3cXhyVxmvXA"/>
</p:tagLst>
</file>

<file path=ppt/tags/tag9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80.xml><?xml version="1.0" encoding="utf-8"?>
<p:tagLst xmlns:a="http://schemas.openxmlformats.org/drawingml/2006/main" xmlns:r="http://schemas.openxmlformats.org/officeDocument/2006/relationships" xmlns:p="http://schemas.openxmlformats.org/presentationml/2006/main">
  <p:tag name="THINKCELLSHAPEDONOTDELETE" val="tSBD_GuhS4EOj054LsO_4aw"/>
</p:tagLst>
</file>

<file path=ppt/tags/tag981.xml><?xml version="1.0" encoding="utf-8"?>
<p:tagLst xmlns:a="http://schemas.openxmlformats.org/drawingml/2006/main" xmlns:r="http://schemas.openxmlformats.org/officeDocument/2006/relationships" xmlns:p="http://schemas.openxmlformats.org/presentationml/2006/main">
  <p:tag name="THINKCELLSHAPEDONOTDELETE" val="tS0FaEQ6lF0eqNeBINLm98A"/>
</p:tagLst>
</file>

<file path=ppt/tags/tag982.xml><?xml version="1.0" encoding="utf-8"?>
<p:tagLst xmlns:a="http://schemas.openxmlformats.org/drawingml/2006/main" xmlns:r="http://schemas.openxmlformats.org/officeDocument/2006/relationships" xmlns:p="http://schemas.openxmlformats.org/presentationml/2006/main">
  <p:tag name="THINKCELLSHAPEDONOTDELETE" val="tncAPXasrjkSHCNQklfdpDg"/>
</p:tagLst>
</file>

<file path=ppt/tags/tag983.xml><?xml version="1.0" encoding="utf-8"?>
<p:tagLst xmlns:a="http://schemas.openxmlformats.org/drawingml/2006/main" xmlns:r="http://schemas.openxmlformats.org/officeDocument/2006/relationships" xmlns:p="http://schemas.openxmlformats.org/presentationml/2006/main">
  <p:tag name="THINKCELLSHAPEDONOTDELETE" val="t1n.wu8qYDEC.BTubIAmxig"/>
</p:tagLst>
</file>

<file path=ppt/tags/tag984.xml><?xml version="1.0" encoding="utf-8"?>
<p:tagLst xmlns:a="http://schemas.openxmlformats.org/drawingml/2006/main" xmlns:r="http://schemas.openxmlformats.org/officeDocument/2006/relationships" xmlns:p="http://schemas.openxmlformats.org/presentationml/2006/main">
  <p:tag name="THINKCELLSHAPEDONOTDELETE" val="tdQpm7Ak7UEqyA19CIgButw"/>
</p:tagLst>
</file>

<file path=ppt/tags/tag985.xml><?xml version="1.0" encoding="utf-8"?>
<p:tagLst xmlns:a="http://schemas.openxmlformats.org/drawingml/2006/main" xmlns:r="http://schemas.openxmlformats.org/officeDocument/2006/relationships" xmlns:p="http://schemas.openxmlformats.org/presentationml/2006/main">
  <p:tag name="THINKCELLSHAPEDONOTDELETE" val="tJaEAsD4LwEixsVltStqm5g"/>
</p:tagLst>
</file>

<file path=ppt/tags/tag986.xml><?xml version="1.0" encoding="utf-8"?>
<p:tagLst xmlns:a="http://schemas.openxmlformats.org/drawingml/2006/main" xmlns:r="http://schemas.openxmlformats.org/officeDocument/2006/relationships" xmlns:p="http://schemas.openxmlformats.org/presentationml/2006/main">
  <p:tag name="THINKCELLSHAPEDONOTDELETE" val="tP1Lh2PRo_0KdTCXG0.wWFA"/>
</p:tagLst>
</file>

<file path=ppt/tags/tag987.xml><?xml version="1.0" encoding="utf-8"?>
<p:tagLst xmlns:a="http://schemas.openxmlformats.org/drawingml/2006/main" xmlns:r="http://schemas.openxmlformats.org/officeDocument/2006/relationships" xmlns:p="http://schemas.openxmlformats.org/presentationml/2006/main">
  <p:tag name="THINKCELLSHAPEDONOTDELETE" val="tk09MPTmI1UqIFENq5PTXeg"/>
</p:tagLst>
</file>

<file path=ppt/tags/tag988.xml><?xml version="1.0" encoding="utf-8"?>
<p:tagLst xmlns:a="http://schemas.openxmlformats.org/drawingml/2006/main" xmlns:r="http://schemas.openxmlformats.org/officeDocument/2006/relationships" xmlns:p="http://schemas.openxmlformats.org/presentationml/2006/main">
  <p:tag name="THINKCELLSHAPEDONOTDELETE" val="t0V8eofZguEKH9eWHmWNGtw"/>
</p:tagLst>
</file>

<file path=ppt/tags/tag989.xml><?xml version="1.0" encoding="utf-8"?>
<p:tagLst xmlns:a="http://schemas.openxmlformats.org/drawingml/2006/main" xmlns:r="http://schemas.openxmlformats.org/officeDocument/2006/relationships" xmlns:p="http://schemas.openxmlformats.org/presentationml/2006/main">
  <p:tag name="THINKCELLSHAPEDONOTDELETE" val="tegmpRboX9EKM8coCUj8IJw"/>
</p:tagLst>
</file>

<file path=ppt/tags/tag9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90.xml><?xml version="1.0" encoding="utf-8"?>
<p:tagLst xmlns:a="http://schemas.openxmlformats.org/drawingml/2006/main" xmlns:r="http://schemas.openxmlformats.org/officeDocument/2006/relationships" xmlns:p="http://schemas.openxmlformats.org/presentationml/2006/main">
  <p:tag name="THINKCELLSHAPEDONOTDELETE" val="tIY8R2rUfFU6cwQqLFbwVcw"/>
</p:tagLst>
</file>

<file path=ppt/tags/tag991.xml><?xml version="1.0" encoding="utf-8"?>
<p:tagLst xmlns:a="http://schemas.openxmlformats.org/drawingml/2006/main" xmlns:r="http://schemas.openxmlformats.org/officeDocument/2006/relationships" xmlns:p="http://schemas.openxmlformats.org/presentationml/2006/main">
  <p:tag name="THINKCELLSHAPEDONOTDELETE" val="tIa.ECB1WCk.rBtjPUQwZMg"/>
</p:tagLst>
</file>

<file path=ppt/tags/tag992.xml><?xml version="1.0" encoding="utf-8"?>
<p:tagLst xmlns:a="http://schemas.openxmlformats.org/drawingml/2006/main" xmlns:r="http://schemas.openxmlformats.org/officeDocument/2006/relationships" xmlns:p="http://schemas.openxmlformats.org/presentationml/2006/main">
  <p:tag name="THINKCELLSHAPEDONOTDELETE" val="tJgL2j8fLgUCTLIE_UbL2fw"/>
</p:tagLst>
</file>

<file path=ppt/tags/tag993.xml><?xml version="1.0" encoding="utf-8"?>
<p:tagLst xmlns:a="http://schemas.openxmlformats.org/drawingml/2006/main" xmlns:r="http://schemas.openxmlformats.org/officeDocument/2006/relationships" xmlns:p="http://schemas.openxmlformats.org/presentationml/2006/main">
  <p:tag name="THINKCELLSHAPEDONOTDELETE" val="tByc5Y8R240qhaNaONSgshg"/>
</p:tagLst>
</file>

<file path=ppt/tags/tag99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95.xml><?xml version="1.0" encoding="utf-8"?>
<p:tagLst xmlns:a="http://schemas.openxmlformats.org/drawingml/2006/main" xmlns:r="http://schemas.openxmlformats.org/officeDocument/2006/relationships" xmlns:p="http://schemas.openxmlformats.org/presentationml/2006/main">
  <p:tag name="THINKCELLSHAPEDONOTDELETE" val="tm.9xxhXSKk.k.YD3M2DI0A"/>
</p:tagLst>
</file>

<file path=ppt/tags/tag996.xml><?xml version="1.0" encoding="utf-8"?>
<p:tagLst xmlns:a="http://schemas.openxmlformats.org/drawingml/2006/main" xmlns:r="http://schemas.openxmlformats.org/officeDocument/2006/relationships" xmlns:p="http://schemas.openxmlformats.org/presentationml/2006/main">
  <p:tag name="THINKCELLSHAPEDONOTDELETE" val="ttbmYLJsq9UOzlYpZcsp84w"/>
</p:tagLst>
</file>

<file path=ppt/tags/tag997.xml><?xml version="1.0" encoding="utf-8"?>
<p:tagLst xmlns:a="http://schemas.openxmlformats.org/drawingml/2006/main" xmlns:r="http://schemas.openxmlformats.org/officeDocument/2006/relationships" xmlns:p="http://schemas.openxmlformats.org/presentationml/2006/main">
  <p:tag name="THINKCELLSHAPEDONOTDELETE" val="t_mH0YVImwEG7mkGI5nLQjA"/>
</p:tagLst>
</file>

<file path=ppt/tags/tag998.xml><?xml version="1.0" encoding="utf-8"?>
<p:tagLst xmlns:a="http://schemas.openxmlformats.org/drawingml/2006/main" xmlns:r="http://schemas.openxmlformats.org/officeDocument/2006/relationships" xmlns:p="http://schemas.openxmlformats.org/presentationml/2006/main">
  <p:tag name="THINKCELLSHAPEDONOTDELETE" val="t8QWurKWJsUuq2y2DbY.RWg"/>
</p:tagLst>
</file>

<file path=ppt/tags/tag999.xml><?xml version="1.0" encoding="utf-8"?>
<p:tagLst xmlns:a="http://schemas.openxmlformats.org/drawingml/2006/main" xmlns:r="http://schemas.openxmlformats.org/officeDocument/2006/relationships" xmlns:p="http://schemas.openxmlformats.org/presentationml/2006/main">
  <p:tag name="THINKCELLSHAPEDONOTDELETE" val="tFSunyfrGU0Ognwh_oenpRQ"/>
</p:tagLst>
</file>

<file path=ppt/theme/theme1.xml><?xml version="1.0" encoding="utf-8"?>
<a:theme xmlns:a="http://schemas.openxmlformats.org/drawingml/2006/main" name="Body Slid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1_Body Slide">
  <a:themeElements>
    <a:clrScheme name="Colour Theme propossal">
      <a:dk1>
        <a:srgbClr val="000000"/>
      </a:dk1>
      <a:lt1>
        <a:sysClr val="window" lastClr="FFFFFF"/>
      </a:lt1>
      <a:dk2>
        <a:srgbClr val="000000"/>
      </a:dk2>
      <a:lt2>
        <a:srgbClr val="7F7F7F"/>
      </a:lt2>
      <a:accent1>
        <a:srgbClr val="FF0000"/>
      </a:accent1>
      <a:accent2>
        <a:srgbClr val="A5A5A5"/>
      </a:accent2>
      <a:accent3>
        <a:srgbClr val="FFFFFF"/>
      </a:accent3>
      <a:accent4>
        <a:srgbClr val="3F3F3F"/>
      </a:accent4>
      <a:accent5>
        <a:srgbClr val="FFAAAA"/>
      </a:accent5>
      <a:accent6>
        <a:srgbClr val="AEAEAE"/>
      </a:accent6>
      <a:hlink>
        <a:srgbClr val="777777"/>
      </a:hlink>
      <a:folHlink>
        <a:srgbClr val="292929"/>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lumMod val="20000"/>
            <a:lumOff val="80000"/>
          </a:schemeClr>
        </a:solidFill>
        <a:ln>
          <a:solidFill>
            <a:schemeClr val="tx1"/>
          </a:solidFill>
        </a:ln>
        <a:effectLst/>
      </a:spPr>
      <a:bodyPr rtlCol="0" anchor="ctr"/>
      <a:lstStyle>
        <a:defPPr algn="ctr">
          <a:defRPr sz="1200" dirty="0" smtClean="0">
            <a:solidFill>
              <a:schemeClr val="tx1"/>
            </a:solidFill>
            <a:latin typeface="Arial" panose="020B0604020202020204" pitchFamily="34" charset="0"/>
            <a:cs typeface="Arial" panose="020B0604020202020204" pitchFamily="34" charset="0"/>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liver Wyman">
      <a:dk1>
        <a:srgbClr val="000000"/>
      </a:dk1>
      <a:lt1>
        <a:srgbClr val="FFFFFF"/>
      </a:lt1>
      <a:dk2>
        <a:srgbClr val="002C77"/>
      </a:dk2>
      <a:lt2>
        <a:srgbClr val="FFFFFF"/>
      </a:lt2>
      <a:accent1>
        <a:srgbClr val="008AB3"/>
      </a:accent1>
      <a:accent2>
        <a:srgbClr val="9DE0ED"/>
      </a:accent2>
      <a:accent3>
        <a:srgbClr val="606060"/>
      </a:accent3>
      <a:accent4>
        <a:srgbClr val="BFBFBF"/>
      </a:accent4>
      <a:accent5>
        <a:srgbClr val="E29815"/>
      </a:accent5>
      <a:accent6>
        <a:srgbClr val="FFCF89"/>
      </a:accent6>
      <a:hlink>
        <a:srgbClr val="5B5B5B"/>
      </a:hlink>
      <a:folHlink>
        <a:srgbClr val="BFBFBF"/>
      </a:folHlink>
    </a:clrScheme>
    <a:fontScheme name="Oliver Wyma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liver Wyman">
      <a:dk1>
        <a:srgbClr val="000000"/>
      </a:dk1>
      <a:lt1>
        <a:srgbClr val="FFFFFF"/>
      </a:lt1>
      <a:dk2>
        <a:srgbClr val="002C77"/>
      </a:dk2>
      <a:lt2>
        <a:srgbClr val="FFFFFF"/>
      </a:lt2>
      <a:accent1>
        <a:srgbClr val="008AB3"/>
      </a:accent1>
      <a:accent2>
        <a:srgbClr val="9DE0ED"/>
      </a:accent2>
      <a:accent3>
        <a:srgbClr val="606060"/>
      </a:accent3>
      <a:accent4>
        <a:srgbClr val="BFBFBF"/>
      </a:accent4>
      <a:accent5>
        <a:srgbClr val="E29815"/>
      </a:accent5>
      <a:accent6>
        <a:srgbClr val="FFCF89"/>
      </a:accent6>
      <a:hlink>
        <a:srgbClr val="5B5B5B"/>
      </a:hlink>
      <a:folHlink>
        <a:srgbClr val="BFBFBF"/>
      </a:folHlink>
    </a:clrScheme>
    <a:fontScheme name="Oliver Wyma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SovSan_Template_US 13">
    <a:dk1>
      <a:srgbClr val="000000"/>
    </a:dk1>
    <a:lt1>
      <a:srgbClr val="FFFFFF"/>
    </a:lt1>
    <a:dk2>
      <a:srgbClr val="000000"/>
    </a:dk2>
    <a:lt2>
      <a:srgbClr val="808080"/>
    </a:lt2>
    <a:accent1>
      <a:srgbClr val="FF0000"/>
    </a:accent1>
    <a:accent2>
      <a:srgbClr val="C0C0C0"/>
    </a:accent2>
    <a:accent3>
      <a:srgbClr val="FFFFFF"/>
    </a:accent3>
    <a:accent4>
      <a:srgbClr val="000000"/>
    </a:accent4>
    <a:accent5>
      <a:srgbClr val="FFAAAA"/>
    </a:accent5>
    <a:accent6>
      <a:srgbClr val="AEAEAE"/>
    </a:accent6>
    <a:hlink>
      <a:srgbClr val="777777"/>
    </a:hlink>
    <a:folHlink>
      <a:srgbClr val="292929"/>
    </a:folHlink>
  </a:clrScheme>
  <a:fontScheme name="Custom 3">
    <a:majorFont>
      <a:latin typeface="Arial Bold"/>
      <a:ea typeface="ＭＳ Ｐゴシック"/>
      <a:cs typeface="ＭＳ Ｐゴシック"/>
    </a:majorFont>
    <a:minorFont>
      <a:latin typeface="Arial"/>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customUI/customUI14.xml><?xml version="1.0" encoding="utf-8"?>
<mso:customUI xmlns:mso="http://schemas.microsoft.com/office/2009/07/customui">
  <mso:ribbon>
    <mso:contextualTabs>
      <mso:tabSet idMso="TabSetTableTools">
        <mso:tab idQ="mso:TabTableToolsDesign">
          <mso:group idQ="mso:GroupTableStylesPowerPoint" visible="false"/>
          <mso:group id="OWTable" label="Table" autoScale="true">
            <mso:gallery idQ="mso:ShadingColorPicker" showInRibbon="false" visible="true"/>
            <mso:control idQ="mso:TableBordersMenu" visible="true"/>
          </mso:group>
        </mso:tab>
      </mso:tabSet>
    </mso:contextualTabs>
  </mso:ribbon>
</mso:customUI>
</file>

<file path=docProps/app.xml><?xml version="1.0" encoding="utf-8"?>
<Properties xmlns="http://schemas.openxmlformats.org/officeDocument/2006/extended-properties" xmlns:vt="http://schemas.openxmlformats.org/officeDocument/2006/docPropsVTypes">
  <Template>blank</Template>
  <TotalTime>28073</TotalTime>
  <Words>21301</Words>
  <Application>Microsoft Office PowerPoint</Application>
  <PresentationFormat>Custom</PresentationFormat>
  <Paragraphs>5447</Paragraphs>
  <Slides>141</Slides>
  <Notes>36</Notes>
  <HiddenSlides>0</HiddenSlides>
  <MMClips>0</MMClips>
  <ScaleCrop>false</ScaleCrop>
  <HeadingPairs>
    <vt:vector size="6" baseType="variant">
      <vt:variant>
        <vt:lpstr>Theme</vt:lpstr>
      </vt:variant>
      <vt:variant>
        <vt:i4>2</vt:i4>
      </vt:variant>
      <vt:variant>
        <vt:lpstr>Embedded OLE Servers</vt:lpstr>
      </vt:variant>
      <vt:variant>
        <vt:i4>2</vt:i4>
      </vt:variant>
      <vt:variant>
        <vt:lpstr>Slide Titles</vt:lpstr>
      </vt:variant>
      <vt:variant>
        <vt:i4>141</vt:i4>
      </vt:variant>
    </vt:vector>
  </HeadingPairs>
  <TitlesOfParts>
    <vt:vector size="145" baseType="lpstr">
      <vt:lpstr>Body Slide</vt:lpstr>
      <vt:lpstr>1_Body Slide</vt:lpstr>
      <vt:lpstr>think-cell Slide</vt:lpstr>
      <vt:lpstr>Chart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Oliver Wyman</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Cheng, Wanxin</dc:creator>
  <cp:keywords>Template version: 2015/07/23;Update Pack: 2015/09/15</cp:keywords>
  <cp:lastModifiedBy>Schade, Katherine</cp:lastModifiedBy>
  <cp:revision>1330</cp:revision>
  <cp:lastPrinted>2016-04-01T20:38:17Z</cp:lastPrinted>
  <dcterms:created xsi:type="dcterms:W3CDTF">2016-03-28T17:49:32Z</dcterms:created>
  <dcterms:modified xsi:type="dcterms:W3CDTF">2016-06-06T14:42:03Z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emplateVersion">
    <vt:lpwstr>2015/07/23</vt:lpwstr>
  </property>
  <property fmtid="{D5CDD505-2E9C-101B-9397-08002B2CF9AE}" pid="3" name="DocumentMSOLanguageID">
    <vt:lpwstr>msoLanguageIDEnglishUK</vt:lpwstr>
  </property>
  <property fmtid="{D5CDD505-2E9C-101B-9397-08002B2CF9AE}" pid="4" name="LogoName">
    <vt:lpwstr>Oliver Wyman</vt:lpwstr>
  </property>
</Properties>
</file>